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charts/chart57.xml" ContentType="application/vnd.openxmlformats-officedocument.drawingml.chart+xml"/>
  <Override PartName="/ppt/charts/chart68.xml" ContentType="application/vnd.openxmlformats-officedocument.drawingml.chart+xml"/>
  <Override PartName="/ppt/slides/slide36.xml" ContentType="application/vnd.openxmlformats-officedocument.presentationml.slide+xml"/>
  <Override PartName="/ppt/charts/chart46.xml" ContentType="application/vnd.openxmlformats-officedocument.drawingml.char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charts/chart35.xml" ContentType="application/vnd.openxmlformats-officedocument.drawingml.chart+xml"/>
  <Override PartName="/ppt/charts/chart82.xml" ContentType="application/vnd.openxmlformats-officedocument.drawingml.char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charts/chart13.xml" ContentType="application/vnd.openxmlformats-officedocument.drawingml.chart+xml"/>
  <Override PartName="/ppt/notesSlides/notesSlide16.xml" ContentType="application/vnd.openxmlformats-officedocument.presentationml.notesSlide+xml"/>
  <Override PartName="/ppt/charts/chart24.xml" ContentType="application/vnd.openxmlformats-officedocument.drawingml.chart+xml"/>
  <Override PartName="/ppt/charts/chart60.xml" ContentType="application/vnd.openxmlformats-officedocument.drawingml.chart+xml"/>
  <Override PartName="/ppt/charts/chart71.xml" ContentType="application/vnd.openxmlformats-officedocument.drawingml.chart+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charts/chart3.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charts/chart29.xml" ContentType="application/vnd.openxmlformats-officedocument.drawingml.chart+xml"/>
  <Override PartName="/ppt/charts/chart76.xml" ContentType="application/vnd.openxmlformats-officedocument.drawingml.chart+xml"/>
  <Override PartName="/ppt/charts/chart87.xml" ContentType="application/vnd.openxmlformats-officedocument.drawingml.char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charts/chart65.xml" ContentType="application/vnd.openxmlformats-officedocument.drawingml.chart+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charts/chart54.xml" ContentType="application/vnd.openxmlformats-officedocument.drawingml.char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charts/chart32.xml" ContentType="application/vnd.openxmlformats-officedocument.drawingml.chart+xml"/>
  <Override PartName="/ppt/charts/chart43.xml" ContentType="application/vnd.openxmlformats-officedocument.drawingml.chart+xml"/>
  <Override PartName="/ppt/notesSlides/notesSlide35.xml" ContentType="application/vnd.openxmlformats-officedocument.presentationml.notesSlide+xml"/>
  <Override PartName="/ppt/charts/chart90.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charts/chart8.xml" ContentType="application/vnd.openxmlformats-officedocument.drawingml.chart+xml"/>
  <Override PartName="/ppt/notesSlides/notesSlide13.xml" ContentType="application/vnd.openxmlformats-officedocument.presentationml.notesSlide+xml"/>
  <Override PartName="/ppt/charts/chart21.xml" ContentType="application/vnd.openxmlformats-officedocument.drawingml.chart+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charts/chart4.xml" ContentType="application/vnd.openxmlformats-officedocument.drawingml.chart+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59.xml" ContentType="application/vnd.openxmlformats-officedocument.drawingml.chart+xml"/>
  <Override PartName="/ppt/charts/chart88.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charts/chart48.xml" ContentType="application/vnd.openxmlformats-officedocument.drawingml.chart+xml"/>
  <Override PartName="/ppt/charts/chart77.xml" ContentType="application/vnd.openxmlformats-officedocument.drawingml.char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charts/chart19.xml" ContentType="application/vnd.openxmlformats-officedocument.drawingml.chart+xml"/>
  <Override PartName="/ppt/charts/chart37.xml" ContentType="application/vnd.openxmlformats-officedocument.drawingml.chart+xml"/>
  <Override PartName="/ppt/notesSlides/notesSlide29.xml" ContentType="application/vnd.openxmlformats-officedocument.presentationml.notesSlide+xml"/>
  <Override PartName="/ppt/charts/chart55.xml" ContentType="application/vnd.openxmlformats-officedocument.drawingml.chart+xml"/>
  <Override PartName="/ppt/notesSlides/notesSlide47.xml" ContentType="application/vnd.openxmlformats-officedocument.presentationml.notesSlide+xml"/>
  <Override PartName="/ppt/charts/chart66.xml" ContentType="application/vnd.openxmlformats-officedocument.drawingml.chart+xml"/>
  <Override PartName="/ppt/notesSlides/notesSlide58.xml" ContentType="application/vnd.openxmlformats-officedocument.presentationml.notesSlide+xml"/>
  <Override PartName="/ppt/charts/chart84.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charts/chart26.xml" ContentType="application/vnd.openxmlformats-officedocument.drawingml.chart+xml"/>
  <Override PartName="/ppt/charts/chart44.xml" ContentType="application/vnd.openxmlformats-officedocument.drawingml.chart+xml"/>
  <Override PartName="/ppt/notesSlides/notesSlide36.xml" ContentType="application/vnd.openxmlformats-officedocument.presentationml.notesSlide+xml"/>
  <Override PartName="/ppt/charts/chart73.xml" ContentType="application/vnd.openxmlformats-officedocument.drawingml.chart+xml"/>
  <Override PartName="/ppt/notesSlides/notesSlide65.xml" ContentType="application/vnd.openxmlformats-officedocument.presentationml.notesSlide+xml"/>
  <Override PartName="/ppt/charts/chart91.xml" ContentType="application/vnd.openxmlformats-officedocument.drawingml.char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charts/chart15.xml" ContentType="application/vnd.openxmlformats-officedocument.drawingml.chart+xml"/>
  <Override PartName="/ppt/notesSlides/notesSlide25.xml" ContentType="application/vnd.openxmlformats-officedocument.presentationml.notesSlide+xml"/>
  <Override PartName="/ppt/charts/chart33.xml" ContentType="application/vnd.openxmlformats-officedocument.drawingml.chart+xml"/>
  <Override PartName="/ppt/charts/chart51.xml" ContentType="application/vnd.openxmlformats-officedocument.drawingml.chart+xml"/>
  <Override PartName="/ppt/notesSlides/notesSlide43.xml" ContentType="application/vnd.openxmlformats-officedocument.presentationml.notesSlide+xml"/>
  <Override PartName="/ppt/charts/chart62.xml" ContentType="application/vnd.openxmlformats-officedocument.drawingml.chart+xml"/>
  <Override PartName="/ppt/notesSlides/notesSlide54.xml" ContentType="application/vnd.openxmlformats-officedocument.presentationml.notesSlide+xml"/>
  <Override PartName="/ppt/charts/chart80.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notesSlides/notesSlide14.xml" ContentType="application/vnd.openxmlformats-officedocument.presentationml.notesSlide+xml"/>
  <Override PartName="/ppt/charts/chart22.xml" ContentType="application/vnd.openxmlformats-officedocument.drawingml.chart+xml"/>
  <Override PartName="/ppt/charts/chart40.xml" ContentType="application/vnd.openxmlformats-officedocument.drawingml.chart+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charts/chart78.xml" ContentType="application/vnd.openxmlformats-officedocument.drawingml.chart+xml"/>
  <Override PartName="/ppt/charts/chart89.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charts/chart49.xml" ContentType="application/vnd.openxmlformats-officedocument.drawingml.chart+xml"/>
  <Override PartName="/ppt/charts/chart67.xml" ContentType="application/vnd.openxmlformats-officedocument.drawingml.chart+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charts/chart27.xml" ContentType="application/vnd.openxmlformats-officedocument.drawingml.chart+xml"/>
  <Override PartName="/ppt/charts/chart38.xml" ContentType="application/vnd.openxmlformats-officedocument.drawingml.chart+xml"/>
  <Override PartName="/ppt/charts/chart56.xml" ContentType="application/vnd.openxmlformats-officedocument.drawingml.chart+xml"/>
  <Override PartName="/ppt/notesSlides/notesSlide48.xml" ContentType="application/vnd.openxmlformats-officedocument.presentationml.notesSlide+xml"/>
  <Override PartName="/ppt/charts/chart74.xml" ContentType="application/vnd.openxmlformats-officedocument.drawingml.chart+xml"/>
  <Override PartName="/ppt/charts/chart85.xml" ContentType="application/vnd.openxmlformats-officedocument.drawingml.chart+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charts/chart16.xml" ContentType="application/vnd.openxmlformats-officedocument.drawingml.chart+xml"/>
  <Override PartName="/ppt/charts/chart34.xml" ContentType="application/vnd.openxmlformats-officedocument.drawingml.chart+xml"/>
  <Override PartName="/ppt/charts/chart45.xml" ContentType="application/vnd.openxmlformats-officedocument.drawingml.chart+xml"/>
  <Override PartName="/ppt/notesSlides/notesSlide37.xml" ContentType="application/vnd.openxmlformats-officedocument.presentationml.notesSlide+xml"/>
  <Override PartName="/ppt/charts/chart63.xml" ContentType="application/vnd.openxmlformats-officedocument.drawingml.chart+xml"/>
  <Override PartName="/ppt/notesSlides/notesSlide55.xml" ContentType="application/vnd.openxmlformats-officedocument.presentationml.notesSlide+xml"/>
  <Override PartName="/ppt/charts/chart81.xml" ContentType="application/vnd.openxmlformats-officedocument.drawingml.chart+xml"/>
  <Override PartName="/ppt/charts/chart92.xml" ContentType="application/vnd.openxmlformats-officedocument.drawingml.char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charts/chart23.xml" ContentType="application/vnd.openxmlformats-officedocument.drawingml.chart+xml"/>
  <Override PartName="/ppt/notesSlides/notesSlide26.xml" ContentType="application/vnd.openxmlformats-officedocument.presentationml.notesSlide+xml"/>
  <Override PartName="/ppt/charts/chart52.xml" ContentType="application/vnd.openxmlformats-officedocument.drawingml.chart+xml"/>
  <Override PartName="/ppt/notesSlides/notesSlide44.xml" ContentType="application/vnd.openxmlformats-officedocument.presentationml.notesSlide+xml"/>
  <Override PartName="/ppt/charts/chart70.xml" ContentType="application/vnd.openxmlformats-officedocument.drawingml.chart+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charts/chart12.xml" ContentType="application/vnd.openxmlformats-officedocument.drawingml.chart+xml"/>
  <Override PartName="/ppt/notesSlides/notesSlide22.xml" ContentType="application/vnd.openxmlformats-officedocument.presentationml.notesSlide+xml"/>
  <Override PartName="/ppt/charts/chart30.xml" ContentType="application/vnd.openxmlformats-officedocument.drawingml.chart+xml"/>
  <Override PartName="/ppt/charts/chart41.xml" ContentType="application/vnd.openxmlformats-officedocument.drawingml.char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charts/chart2.xml" ContentType="application/vnd.openxmlformats-officedocument.drawingml.chart+xml"/>
  <Override PartName="/ppt/charts/chart79.xml" ContentType="application/vnd.openxmlformats-officedocument.drawingml.chart+xml"/>
  <Override PartName="/ppt/slides/slide29.xml" ContentType="application/vnd.openxmlformats-officedocument.presentationml.slide+xml"/>
  <Override PartName="/ppt/charts/chart39.xml" ContentType="application/vnd.openxmlformats-officedocument.drawingml.chart+xml"/>
  <Override PartName="/ppt/charts/chart86.xml" ContentType="application/vnd.openxmlformats-officedocument.drawingml.char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charts/chart28.xml" ContentType="application/vnd.openxmlformats-officedocument.drawingml.chart+xml"/>
  <Override PartName="/ppt/charts/chart75.xml" ContentType="application/vnd.openxmlformats-officedocument.drawingml.chart+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charts/chart17.xml" ContentType="application/vnd.openxmlformats-officedocument.drawingml.chart+xml"/>
  <Override PartName="/ppt/charts/chart53.xml" ContentType="application/vnd.openxmlformats-officedocument.drawingml.chart+xml"/>
  <Override PartName="/ppt/notesSlides/notesSlide45.xml" ContentType="application/vnd.openxmlformats-officedocument.presentationml.notesSlide+xml"/>
  <Override PartName="/ppt/charts/chart64.xml" ContentType="application/vnd.openxmlformats-officedocument.drawingml.chart+xml"/>
  <Override PartName="/ppt/notesSlides/notesSlide56.xml" ContentType="application/vnd.openxmlformats-officedocument.presentationml.notesSlide+xml"/>
  <Override PartName="/ppt/slides/slide32.xml" ContentType="application/vnd.openxmlformats-officedocument.presentationml.slide+xml"/>
  <Override PartName="/ppt/charts/chart42.xml" ContentType="application/vnd.openxmlformats-officedocument.drawingml.char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charts/chart31.xml" ContentType="application/vnd.openxmlformats-officedocument.drawingml.chart+xml"/>
  <Override PartName="/ppt/charts/chart7.xml" ContentType="application/vnd.openxmlformats-officedocument.drawingml.chart+xml"/>
  <Override PartName="/ppt/notesSlides/notesSlide12.xml" ContentType="application/vnd.openxmlformats-officedocument.presentationml.notesSlide+xml"/>
  <Override PartName="/ppt/charts/chart20.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charts/chart69.xml" ContentType="application/vnd.openxmlformats-officedocument.drawingml.chart+xml"/>
  <Override PartName="/ppt/slides/slide48.xml" ContentType="application/vnd.openxmlformats-officedocument.presentationml.slide+xml"/>
  <Override PartName="/ppt/notesSlides/notesSlide3.xml" ContentType="application/vnd.openxmlformats-officedocument.presentationml.notesSlide+xml"/>
  <Override PartName="/ppt/charts/chart58.xml" ContentType="application/vnd.openxmlformats-officedocument.drawingml.char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charts/chart36.xml" ContentType="application/vnd.openxmlformats-officedocument.drawingml.chart+xml"/>
  <Override PartName="/ppt/charts/chart47.xml" ContentType="application/vnd.openxmlformats-officedocument.drawingml.chart+xml"/>
  <Override PartName="/ppt/notesSlides/notesSlide39.xml" ContentType="application/vnd.openxmlformats-officedocument.presentationml.notesSlide+xml"/>
  <Override PartName="/ppt/charts/chart83.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charts/chart25.xml" ContentType="application/vnd.openxmlformats-officedocument.drawingml.chart+xml"/>
  <Override PartName="/ppt/notesSlides/notesSlide28.xml" ContentType="application/vnd.openxmlformats-officedocument.presentationml.notesSlide+xml"/>
  <Override PartName="/ppt/charts/chart72.xml" ContentType="application/vnd.openxmlformats-officedocument.drawingml.chart+xml"/>
  <Override PartName="/ppt/notesSlides/notesSlide64.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charts/chart14.xml" ContentType="application/vnd.openxmlformats-officedocument.drawingml.chart+xml"/>
  <Override PartName="/ppt/charts/chart61.xml" ContentType="application/vnd.openxmlformats-officedocument.drawingml.chart+xml"/>
  <Override PartName="/ppt/notesSlides/notesSlide53.xml" ContentType="application/vnd.openxmlformats-officedocument.presentationml.notesSlide+xml"/>
  <Override PartName="/ppt/slides/slide40.xml" ContentType="application/vnd.openxmlformats-officedocument.presentationml.slide+xml"/>
  <Override PartName="/ppt/charts/chart50.xml" ContentType="application/vnd.openxmlformats-officedocument.drawingml.chart+xml"/>
  <Override PartName="/ppt/notesSlides/notesSlide4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913" r:id="rId2"/>
  </p:sldMasterIdLst>
  <p:notesMasterIdLst>
    <p:notesMasterId r:id="rId70"/>
  </p:notesMasterIdLst>
  <p:handoutMasterIdLst>
    <p:handoutMasterId r:id="rId71"/>
  </p:handoutMasterIdLst>
  <p:sldIdLst>
    <p:sldId id="1379" r:id="rId3"/>
    <p:sldId id="1540" r:id="rId4"/>
    <p:sldId id="1483" r:id="rId5"/>
    <p:sldId id="1543" r:id="rId6"/>
    <p:sldId id="1746" r:id="rId7"/>
    <p:sldId id="1749" r:id="rId8"/>
    <p:sldId id="1654" r:id="rId9"/>
    <p:sldId id="1655" r:id="rId10"/>
    <p:sldId id="1657" r:id="rId11"/>
    <p:sldId id="1659" r:id="rId12"/>
    <p:sldId id="1740" r:id="rId13"/>
    <p:sldId id="1742" r:id="rId14"/>
    <p:sldId id="1763" r:id="rId15"/>
    <p:sldId id="1743" r:id="rId16"/>
    <p:sldId id="1764" r:id="rId17"/>
    <p:sldId id="1765" r:id="rId18"/>
    <p:sldId id="1766" r:id="rId19"/>
    <p:sldId id="1708" r:id="rId20"/>
    <p:sldId id="1731" r:id="rId21"/>
    <p:sldId id="1753" r:id="rId22"/>
    <p:sldId id="1754" r:id="rId23"/>
    <p:sldId id="1513" r:id="rId24"/>
    <p:sldId id="1750" r:id="rId25"/>
    <p:sldId id="1700" r:id="rId26"/>
    <p:sldId id="1668" r:id="rId27"/>
    <p:sldId id="1692" r:id="rId28"/>
    <p:sldId id="1698" r:id="rId29"/>
    <p:sldId id="1767" r:id="rId30"/>
    <p:sldId id="1768" r:id="rId31"/>
    <p:sldId id="1713" r:id="rId32"/>
    <p:sldId id="1714" r:id="rId33"/>
    <p:sldId id="1715" r:id="rId34"/>
    <p:sldId id="1716" r:id="rId35"/>
    <p:sldId id="1709" r:id="rId36"/>
    <p:sldId id="1747" r:id="rId37"/>
    <p:sldId id="1711" r:id="rId38"/>
    <p:sldId id="1712" r:id="rId39"/>
    <p:sldId id="1563" r:id="rId40"/>
    <p:sldId id="1625" r:id="rId41"/>
    <p:sldId id="1646" r:id="rId42"/>
    <p:sldId id="1627" r:id="rId43"/>
    <p:sldId id="1556" r:id="rId44"/>
    <p:sldId id="1577" r:id="rId45"/>
    <p:sldId id="1752" r:id="rId46"/>
    <p:sldId id="1777" r:id="rId47"/>
    <p:sldId id="1673" r:id="rId48"/>
    <p:sldId id="1674" r:id="rId49"/>
    <p:sldId id="1675" r:id="rId50"/>
    <p:sldId id="1680" r:id="rId51"/>
    <p:sldId id="1682" r:id="rId52"/>
    <p:sldId id="1701" r:id="rId53"/>
    <p:sldId id="1677" r:id="rId54"/>
    <p:sldId id="1678" r:id="rId55"/>
    <p:sldId id="1702" r:id="rId56"/>
    <p:sldId id="1679" r:id="rId57"/>
    <p:sldId id="1725" r:id="rId58"/>
    <p:sldId id="1751" r:id="rId59"/>
    <p:sldId id="1755" r:id="rId60"/>
    <p:sldId id="1756" r:id="rId61"/>
    <p:sldId id="1757" r:id="rId62"/>
    <p:sldId id="1758" r:id="rId63"/>
    <p:sldId id="1759" r:id="rId64"/>
    <p:sldId id="1762" r:id="rId65"/>
    <p:sldId id="1760" r:id="rId66"/>
    <p:sldId id="1779" r:id="rId67"/>
    <p:sldId id="1761" r:id="rId68"/>
    <p:sldId id="1724" r:id="rId69"/>
  </p:sldIdLst>
  <p:sldSz cx="10688638" cy="7562850"/>
  <p:notesSz cx="6797675" cy="9872663"/>
  <p:defaultTextStyle>
    <a:defPPr>
      <a:defRPr lang="en-GB"/>
    </a:defPPr>
    <a:lvl1pPr algn="l" rtl="0" fontAlgn="base">
      <a:spcBef>
        <a:spcPct val="0"/>
      </a:spcBef>
      <a:spcAft>
        <a:spcPct val="0"/>
      </a:spcAft>
      <a:defRPr sz="1100" kern="1200">
        <a:solidFill>
          <a:schemeClr val="tx1"/>
        </a:solidFill>
        <a:latin typeface="Arial" pitchFamily="34" charset="0"/>
        <a:ea typeface="Geneva"/>
        <a:cs typeface="Geneva"/>
      </a:defRPr>
    </a:lvl1pPr>
    <a:lvl2pPr marL="490478" indent="-33333" algn="l" rtl="0" fontAlgn="base">
      <a:spcBef>
        <a:spcPct val="0"/>
      </a:spcBef>
      <a:spcAft>
        <a:spcPct val="0"/>
      </a:spcAft>
      <a:defRPr sz="1100" kern="1200">
        <a:solidFill>
          <a:schemeClr val="tx1"/>
        </a:solidFill>
        <a:latin typeface="Arial" pitchFamily="34" charset="0"/>
        <a:ea typeface="Geneva"/>
        <a:cs typeface="Geneva"/>
      </a:defRPr>
    </a:lvl2pPr>
    <a:lvl3pPr marL="980953" indent="-66667" algn="l" rtl="0" fontAlgn="base">
      <a:spcBef>
        <a:spcPct val="0"/>
      </a:spcBef>
      <a:spcAft>
        <a:spcPct val="0"/>
      </a:spcAft>
      <a:defRPr sz="1100" kern="1200">
        <a:solidFill>
          <a:schemeClr val="tx1"/>
        </a:solidFill>
        <a:latin typeface="Arial" pitchFamily="34" charset="0"/>
        <a:ea typeface="Geneva"/>
        <a:cs typeface="Geneva"/>
      </a:defRPr>
    </a:lvl3pPr>
    <a:lvl4pPr marL="1471431" indent="-100000" algn="l" rtl="0" fontAlgn="base">
      <a:spcBef>
        <a:spcPct val="0"/>
      </a:spcBef>
      <a:spcAft>
        <a:spcPct val="0"/>
      </a:spcAft>
      <a:defRPr sz="1100" kern="1200">
        <a:solidFill>
          <a:schemeClr val="tx1"/>
        </a:solidFill>
        <a:latin typeface="Arial" pitchFamily="34" charset="0"/>
        <a:ea typeface="Geneva"/>
        <a:cs typeface="Geneva"/>
      </a:defRPr>
    </a:lvl4pPr>
    <a:lvl5pPr marL="1961907" indent="-133334" algn="l" rtl="0" fontAlgn="base">
      <a:spcBef>
        <a:spcPct val="0"/>
      </a:spcBef>
      <a:spcAft>
        <a:spcPct val="0"/>
      </a:spcAft>
      <a:defRPr sz="1100" kern="1200">
        <a:solidFill>
          <a:schemeClr val="tx1"/>
        </a:solidFill>
        <a:latin typeface="Arial" pitchFamily="34" charset="0"/>
        <a:ea typeface="Geneva"/>
        <a:cs typeface="Geneva"/>
      </a:defRPr>
    </a:lvl5pPr>
    <a:lvl6pPr marL="2285717" algn="l" defTabSz="914286" rtl="0" eaLnBrk="1" latinLnBrk="0" hangingPunct="1">
      <a:defRPr sz="1100" kern="1200">
        <a:solidFill>
          <a:schemeClr val="tx1"/>
        </a:solidFill>
        <a:latin typeface="Arial" pitchFamily="34" charset="0"/>
        <a:ea typeface="Geneva"/>
        <a:cs typeface="Geneva"/>
      </a:defRPr>
    </a:lvl6pPr>
    <a:lvl7pPr marL="2742860" algn="l" defTabSz="914286" rtl="0" eaLnBrk="1" latinLnBrk="0" hangingPunct="1">
      <a:defRPr sz="1100" kern="1200">
        <a:solidFill>
          <a:schemeClr val="tx1"/>
        </a:solidFill>
        <a:latin typeface="Arial" pitchFamily="34" charset="0"/>
        <a:ea typeface="Geneva"/>
        <a:cs typeface="Geneva"/>
      </a:defRPr>
    </a:lvl7pPr>
    <a:lvl8pPr marL="3200005" algn="l" defTabSz="914286" rtl="0" eaLnBrk="1" latinLnBrk="0" hangingPunct="1">
      <a:defRPr sz="1100" kern="1200">
        <a:solidFill>
          <a:schemeClr val="tx1"/>
        </a:solidFill>
        <a:latin typeface="Arial" pitchFamily="34" charset="0"/>
        <a:ea typeface="Geneva"/>
        <a:cs typeface="Geneva"/>
      </a:defRPr>
    </a:lvl8pPr>
    <a:lvl9pPr marL="3657148" algn="l" defTabSz="914286" rtl="0" eaLnBrk="1" latinLnBrk="0" hangingPunct="1">
      <a:defRPr sz="1100" kern="1200">
        <a:solidFill>
          <a:schemeClr val="tx1"/>
        </a:solidFill>
        <a:latin typeface="Arial" pitchFamily="34" charset="0"/>
        <a:ea typeface="Geneva"/>
        <a:cs typeface="Geneva"/>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 uri="{2D200454-40CA-4A62-9FC3-DE9A4176ACB9}">
      <p15:notesGuideLst xmlns:p15="http://schemas.microsoft.com/office/powerpoint/2012/main" xmlns="">
        <p15:guide id="1" orient="horz" pos="3127">
          <p15:clr>
            <a:srgbClr val="A4A3A4"/>
          </p15:clr>
        </p15:guide>
        <p15:guide id="2" pos="210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Banks" initials="PB"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064A2"/>
    <a:srgbClr val="4F81BD"/>
    <a:srgbClr val="C6D9F1"/>
    <a:srgbClr val="FFFFFF"/>
    <a:srgbClr val="8EB4E3"/>
    <a:srgbClr val="77933C"/>
    <a:srgbClr val="953735"/>
    <a:srgbClr val="7F7F7F"/>
    <a:srgbClr val="B24340"/>
    <a:srgbClr val="4F622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74" autoAdjust="0"/>
    <p:restoredTop sz="99821" autoAdjust="0"/>
  </p:normalViewPr>
  <p:slideViewPr>
    <p:cSldViewPr>
      <p:cViewPr>
        <p:scale>
          <a:sx n="75" d="100"/>
          <a:sy n="75" d="100"/>
        </p:scale>
        <p:origin x="-1008" y="-78"/>
      </p:cViewPr>
      <p:guideLst>
        <p:guide orient="horz"/>
        <p:guide/>
      </p:guideLst>
    </p:cSldViewPr>
  </p:slideViewPr>
  <p:outlineViewPr>
    <p:cViewPr>
      <p:scale>
        <a:sx n="33" d="100"/>
        <a:sy n="33" d="100"/>
      </p:scale>
      <p:origin x="0" y="211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922" y="-120"/>
      </p:cViewPr>
      <p:guideLst>
        <p:guide orient="horz" pos="3110"/>
        <p:guide pos="214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Office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Office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Office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Office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Office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Office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Office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Office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Office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Office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Office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Office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Office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Office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Office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Office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Office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Office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Office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Office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Office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Office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Office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Office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Office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Office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Office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Office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Office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Office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Office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Office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Office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Office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Office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Office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Office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Office_Excel_Worksheet63.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Office_Excel_Worksheet64.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Office_Excel_Worksheet65.xlsx"/></Relationships>
</file>

<file path=ppt/charts/_rels/chart66.xml.rels><?xml version="1.0" encoding="UTF-8" standalone="yes"?>
<Relationships xmlns="http://schemas.openxmlformats.org/package/2006/relationships"><Relationship Id="rId1" Type="http://schemas.openxmlformats.org/officeDocument/2006/relationships/package" Target="../embeddings/Microsoft_Office_Excel_Worksheet66.xlsx"/></Relationships>
</file>

<file path=ppt/charts/_rels/chart67.xml.rels><?xml version="1.0" encoding="UTF-8" standalone="yes"?>
<Relationships xmlns="http://schemas.openxmlformats.org/package/2006/relationships"><Relationship Id="rId1" Type="http://schemas.openxmlformats.org/officeDocument/2006/relationships/package" Target="../embeddings/Microsoft_Office_Excel_Worksheet67.xlsx"/></Relationships>
</file>

<file path=ppt/charts/_rels/chart68.xml.rels><?xml version="1.0" encoding="UTF-8" standalone="yes"?>
<Relationships xmlns="http://schemas.openxmlformats.org/package/2006/relationships"><Relationship Id="rId1" Type="http://schemas.openxmlformats.org/officeDocument/2006/relationships/package" Target="../embeddings/Microsoft_Office_Excel_Worksheet68.xlsx"/></Relationships>
</file>

<file path=ppt/charts/_rels/chart69.xml.rels><?xml version="1.0" encoding="UTF-8" standalone="yes"?>
<Relationships xmlns="http://schemas.openxmlformats.org/package/2006/relationships"><Relationship Id="rId1" Type="http://schemas.openxmlformats.org/officeDocument/2006/relationships/package" Target="../embeddings/Microsoft_Office_Excel_Worksheet69.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70.xml.rels><?xml version="1.0" encoding="UTF-8" standalone="yes"?>
<Relationships xmlns="http://schemas.openxmlformats.org/package/2006/relationships"><Relationship Id="rId1" Type="http://schemas.openxmlformats.org/officeDocument/2006/relationships/package" Target="../embeddings/Microsoft_Office_Excel_Worksheet70.xlsx"/></Relationships>
</file>

<file path=ppt/charts/_rels/chart71.xml.rels><?xml version="1.0" encoding="UTF-8" standalone="yes"?>
<Relationships xmlns="http://schemas.openxmlformats.org/package/2006/relationships"><Relationship Id="rId1" Type="http://schemas.openxmlformats.org/officeDocument/2006/relationships/package" Target="../embeddings/Microsoft_Office_Excel_Worksheet71.xlsx"/></Relationships>
</file>

<file path=ppt/charts/_rels/chart72.xml.rels><?xml version="1.0" encoding="UTF-8" standalone="yes"?>
<Relationships xmlns="http://schemas.openxmlformats.org/package/2006/relationships"><Relationship Id="rId1" Type="http://schemas.openxmlformats.org/officeDocument/2006/relationships/package" Target="../embeddings/Microsoft_Office_Excel_Worksheet72.xlsx"/></Relationships>
</file>

<file path=ppt/charts/_rels/chart73.xml.rels><?xml version="1.0" encoding="UTF-8" standalone="yes"?>
<Relationships xmlns="http://schemas.openxmlformats.org/package/2006/relationships"><Relationship Id="rId1" Type="http://schemas.openxmlformats.org/officeDocument/2006/relationships/package" Target="../embeddings/Microsoft_Office_Excel_Worksheet73.xlsx"/></Relationships>
</file>

<file path=ppt/charts/_rels/chart74.xml.rels><?xml version="1.0" encoding="UTF-8" standalone="yes"?>
<Relationships xmlns="http://schemas.openxmlformats.org/package/2006/relationships"><Relationship Id="rId1" Type="http://schemas.openxmlformats.org/officeDocument/2006/relationships/package" Target="../embeddings/Microsoft_Office_Excel_Worksheet74.xlsx"/></Relationships>
</file>

<file path=ppt/charts/_rels/chart75.xml.rels><?xml version="1.0" encoding="UTF-8" standalone="yes"?>
<Relationships xmlns="http://schemas.openxmlformats.org/package/2006/relationships"><Relationship Id="rId1" Type="http://schemas.openxmlformats.org/officeDocument/2006/relationships/package" Target="../embeddings/Microsoft_Office_Excel_Worksheet75.xlsx"/></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Office_Excel_Worksheet76.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Office_Excel_Worksheet77.xlsx"/></Relationships>
</file>

<file path=ppt/charts/_rels/chart78.xml.rels><?xml version="1.0" encoding="UTF-8" standalone="yes"?>
<Relationships xmlns="http://schemas.openxmlformats.org/package/2006/relationships"><Relationship Id="rId1" Type="http://schemas.openxmlformats.org/officeDocument/2006/relationships/package" Target="../embeddings/Microsoft_Office_Excel_Worksheet78.xlsx"/></Relationships>
</file>

<file path=ppt/charts/_rels/chart79.xml.rels><?xml version="1.0" encoding="UTF-8" standalone="yes"?>
<Relationships xmlns="http://schemas.openxmlformats.org/package/2006/relationships"><Relationship Id="rId1" Type="http://schemas.openxmlformats.org/officeDocument/2006/relationships/package" Target="../embeddings/Microsoft_Office_Excel_Worksheet79.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80.xml.rels><?xml version="1.0" encoding="UTF-8" standalone="yes"?>
<Relationships xmlns="http://schemas.openxmlformats.org/package/2006/relationships"><Relationship Id="rId1" Type="http://schemas.openxmlformats.org/officeDocument/2006/relationships/package" Target="../embeddings/Microsoft_Office_Excel_Worksheet80.xlsx"/></Relationships>
</file>

<file path=ppt/charts/_rels/chart81.xml.rels><?xml version="1.0" encoding="UTF-8" standalone="yes"?>
<Relationships xmlns="http://schemas.openxmlformats.org/package/2006/relationships"><Relationship Id="rId1" Type="http://schemas.openxmlformats.org/officeDocument/2006/relationships/package" Target="../embeddings/Microsoft_Office_Excel_Worksheet81.xlsx"/></Relationships>
</file>

<file path=ppt/charts/_rels/chart82.xml.rels><?xml version="1.0" encoding="UTF-8" standalone="yes"?>
<Relationships xmlns="http://schemas.openxmlformats.org/package/2006/relationships"><Relationship Id="rId1" Type="http://schemas.openxmlformats.org/officeDocument/2006/relationships/package" Target="../embeddings/Microsoft_Office_Excel_Worksheet82.xlsx"/></Relationships>
</file>

<file path=ppt/charts/_rels/chart83.xml.rels><?xml version="1.0" encoding="UTF-8" standalone="yes"?>
<Relationships xmlns="http://schemas.openxmlformats.org/package/2006/relationships"><Relationship Id="rId1" Type="http://schemas.openxmlformats.org/officeDocument/2006/relationships/package" Target="../embeddings/Microsoft_Office_Excel_Worksheet83.xlsx"/></Relationships>
</file>

<file path=ppt/charts/_rels/chart84.xml.rels><?xml version="1.0" encoding="UTF-8" standalone="yes"?>
<Relationships xmlns="http://schemas.openxmlformats.org/package/2006/relationships"><Relationship Id="rId1" Type="http://schemas.openxmlformats.org/officeDocument/2006/relationships/package" Target="../embeddings/Microsoft_Office_Excel_Worksheet84.xlsx"/></Relationships>
</file>

<file path=ppt/charts/_rels/chart85.xml.rels><?xml version="1.0" encoding="UTF-8" standalone="yes"?>
<Relationships xmlns="http://schemas.openxmlformats.org/package/2006/relationships"><Relationship Id="rId1" Type="http://schemas.openxmlformats.org/officeDocument/2006/relationships/package" Target="../embeddings/Microsoft_Office_Excel_Worksheet85.xlsx"/></Relationships>
</file>

<file path=ppt/charts/_rels/chart86.xml.rels><?xml version="1.0" encoding="UTF-8" standalone="yes"?>
<Relationships xmlns="http://schemas.openxmlformats.org/package/2006/relationships"><Relationship Id="rId1" Type="http://schemas.openxmlformats.org/officeDocument/2006/relationships/package" Target="../embeddings/Microsoft_Office_Excel_Worksheet86.xlsx"/></Relationships>
</file>

<file path=ppt/charts/_rels/chart87.xml.rels><?xml version="1.0" encoding="UTF-8" standalone="yes"?>
<Relationships xmlns="http://schemas.openxmlformats.org/package/2006/relationships"><Relationship Id="rId1" Type="http://schemas.openxmlformats.org/officeDocument/2006/relationships/package" Target="../embeddings/Microsoft_Office_Excel_Worksheet87.xlsx"/></Relationships>
</file>

<file path=ppt/charts/_rels/chart88.xml.rels><?xml version="1.0" encoding="UTF-8" standalone="yes"?>
<Relationships xmlns="http://schemas.openxmlformats.org/package/2006/relationships"><Relationship Id="rId1" Type="http://schemas.openxmlformats.org/officeDocument/2006/relationships/package" Target="../embeddings/Microsoft_Office_Excel_Worksheet88.xlsx"/></Relationships>
</file>

<file path=ppt/charts/_rels/chart89.xml.rels><?xml version="1.0" encoding="UTF-8" standalone="yes"?>
<Relationships xmlns="http://schemas.openxmlformats.org/package/2006/relationships"><Relationship Id="rId1" Type="http://schemas.openxmlformats.org/officeDocument/2006/relationships/package" Target="../embeddings/Microsoft_Office_Excel_Worksheet89.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_rels/chart90.xml.rels><?xml version="1.0" encoding="UTF-8" standalone="yes"?>
<Relationships xmlns="http://schemas.openxmlformats.org/package/2006/relationships"><Relationship Id="rId1" Type="http://schemas.openxmlformats.org/officeDocument/2006/relationships/package" Target="../embeddings/Microsoft_Office_Excel_Worksheet90.xlsx"/></Relationships>
</file>

<file path=ppt/charts/_rels/chart91.xml.rels><?xml version="1.0" encoding="UTF-8" standalone="yes"?>
<Relationships xmlns="http://schemas.openxmlformats.org/package/2006/relationships"><Relationship Id="rId1" Type="http://schemas.openxmlformats.org/officeDocument/2006/relationships/package" Target="../embeddings/Microsoft_Office_Excel_Worksheet91.xlsx"/></Relationships>
</file>

<file path=ppt/charts/_rels/chart92.xml.rels><?xml version="1.0" encoding="UTF-8" standalone="yes"?>
<Relationships xmlns="http://schemas.openxmlformats.org/package/2006/relationships"><Relationship Id="rId1" Type="http://schemas.openxmlformats.org/officeDocument/2006/relationships/package" Target="../embeddings/Microsoft_Office_Excel_Worksheet9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Issues of most concern (ranked 1)</c:v>
                </c:pt>
              </c:strCache>
            </c:strRef>
          </c:tx>
          <c:spPr>
            <a:solidFill>
              <a:schemeClr val="accent6">
                <a:lumMod val="75000"/>
              </a:schemeClr>
            </a:solidFill>
          </c:spPr>
          <c:dLbls>
            <c:spPr>
              <a:noFill/>
              <a:ln>
                <a:noFill/>
              </a:ln>
              <a:effectLst/>
            </c:spPr>
            <c:txPr>
              <a:bodyPr/>
              <a:lstStyle/>
              <a:p>
                <a:pPr>
                  <a:defRPr sz="1050">
                    <a:solidFill>
                      <a:schemeClr val="bg1"/>
                    </a:solidFill>
                  </a:defRPr>
                </a:pPr>
                <a:endParaRPr lang="en-US"/>
              </a:p>
            </c:txPr>
            <c:showVal val="1"/>
            <c:extLst>
              <c:ext xmlns:c15="http://schemas.microsoft.com/office/drawing/2012/chart" uri="{CE6537A1-D6FC-4f65-9D91-7224C49458BB}">
                <c15:layout/>
                <c15:showLeaderLines val="0"/>
              </c:ext>
            </c:extLst>
          </c:dLbls>
          <c:cat>
            <c:strRef>
              <c:f>Sheet1!$A$2:$A$22</c:f>
              <c:strCache>
                <c:ptCount val="21"/>
                <c:pt idx="0">
                  <c:v>Availability of parking</c:v>
                </c:pt>
                <c:pt idx="1">
                  <c:v>Younger drivers (U21)</c:v>
                </c:pt>
                <c:pt idx="2">
                  <c:v>Older drivers (70+)</c:v>
                </c:pt>
                <c:pt idx="3">
                  <c:v>Environmental impact of motoring </c:v>
                </c:pt>
                <c:pt idx="4">
                  <c:v>Cost of parking</c:v>
                </c:pt>
                <c:pt idx="5">
                  <c:v>Behaviour of commercial drivers (e.g. lorries)</c:v>
                </c:pt>
                <c:pt idx="6">
                  <c:v>Rudeness of other drivers on the road</c:v>
                </c:pt>
                <c:pt idx="7">
                  <c:v>Condition and maintenance of motorways</c:v>
                </c:pt>
                <c:pt idx="8">
                  <c:v>Behaviour of cyclists on the road</c:v>
                </c:pt>
                <c:pt idx="9">
                  <c:v>Child safety on roads</c:v>
                </c:pt>
                <c:pt idx="10">
                  <c:v>Drivers under the influence of drugs</c:v>
                </c:pt>
                <c:pt idx="11">
                  <c:v>Drivers breaking traffic laws (e.g. speeding)</c:v>
                </c:pt>
                <c:pt idx="12">
                  <c:v>Traffic congestion/ slower journey times</c:v>
                </c:pt>
                <c:pt idx="13">
                  <c:v>Number of accidents on the road</c:v>
                </c:pt>
                <c:pt idx="14">
                  <c:v>Cost of car insurance</c:v>
                </c:pt>
                <c:pt idx="15">
                  <c:v>People driving cars without tax or insurance</c:v>
                </c:pt>
                <c:pt idx="16">
                  <c:v>Drivers talking on mobile phones without hands free</c:v>
                </c:pt>
                <c:pt idx="17">
                  <c:v>Drivers under the influence of alcohol</c:v>
                </c:pt>
                <c:pt idx="18">
                  <c:v>Drivers texting or accessing websites on mobile phones</c:v>
                </c:pt>
                <c:pt idx="19">
                  <c:v>Cost of fuel</c:v>
                </c:pt>
                <c:pt idx="20">
                  <c:v>The condition and maintenance of local roads</c:v>
                </c:pt>
              </c:strCache>
            </c:strRef>
          </c:cat>
          <c:val>
            <c:numRef>
              <c:f>Sheet1!$B$2:$B$22</c:f>
              <c:numCache>
                <c:formatCode>0%</c:formatCode>
                <c:ptCount val="21"/>
                <c:pt idx="0">
                  <c:v>1.4831224289960037E-2</c:v>
                </c:pt>
                <c:pt idx="1">
                  <c:v>1.5995333300300001E-2</c:v>
                </c:pt>
                <c:pt idx="2">
                  <c:v>1.6508432840170031E-2</c:v>
                </c:pt>
                <c:pt idx="3">
                  <c:v>1.8169802166360043E-2</c:v>
                </c:pt>
                <c:pt idx="4">
                  <c:v>1.9250380652630038E-2</c:v>
                </c:pt>
                <c:pt idx="5">
                  <c:v>2.2264694951010001E-2</c:v>
                </c:pt>
                <c:pt idx="6">
                  <c:v>2.5801845121050118E-2</c:v>
                </c:pt>
                <c:pt idx="7">
                  <c:v>2.9532853759620045E-2</c:v>
                </c:pt>
                <c:pt idx="8">
                  <c:v>3.0127696042679997E-2</c:v>
                </c:pt>
                <c:pt idx="9">
                  <c:v>3.9038259552370086E-2</c:v>
                </c:pt>
                <c:pt idx="10">
                  <c:v>4.0096973092780139E-2</c:v>
                </c:pt>
                <c:pt idx="11">
                  <c:v>4.6909717233389985E-2</c:v>
                </c:pt>
                <c:pt idx="12">
                  <c:v>5.1096275588140089E-2</c:v>
                </c:pt>
                <c:pt idx="13">
                  <c:v>5.2445696445540167E-2</c:v>
                </c:pt>
                <c:pt idx="14">
                  <c:v>5.4779850155920101E-2</c:v>
                </c:pt>
                <c:pt idx="15">
                  <c:v>7.2456237664550144E-2</c:v>
                </c:pt>
                <c:pt idx="16">
                  <c:v>7.9899090959730357E-2</c:v>
                </c:pt>
                <c:pt idx="17">
                  <c:v>8.6750966922570394E-2</c:v>
                </c:pt>
                <c:pt idx="18">
                  <c:v>8.7398767390690177E-2</c:v>
                </c:pt>
                <c:pt idx="19">
                  <c:v>9.6753497982980219E-2</c:v>
                </c:pt>
                <c:pt idx="20">
                  <c:v>9.9892403887580222E-2</c:v>
                </c:pt>
              </c:numCache>
            </c:numRef>
          </c:val>
        </c:ser>
        <c:ser>
          <c:idx val="1"/>
          <c:order val="1"/>
          <c:tx>
            <c:strRef>
              <c:f>Sheet1!$C$1</c:f>
              <c:strCache>
                <c:ptCount val="1"/>
                <c:pt idx="0">
                  <c:v>Other issues of concern (ranked 2-4)</c:v>
                </c:pt>
              </c:strCache>
            </c:strRef>
          </c:tx>
          <c:spPr>
            <a:solidFill>
              <a:schemeClr val="accent6">
                <a:lumMod val="40000"/>
                <a:lumOff val="60000"/>
              </a:schemeClr>
            </a:solidFill>
          </c:spPr>
          <c:dLbls>
            <c:spPr>
              <a:noFill/>
              <a:ln>
                <a:noFill/>
              </a:ln>
              <a:effectLst/>
            </c:spPr>
            <c:txPr>
              <a:bodyPr/>
              <a:lstStyle/>
              <a:p>
                <a:pPr>
                  <a:defRPr sz="1050"/>
                </a:pPr>
                <a:endParaRPr lang="en-US"/>
              </a:p>
            </c:txPr>
            <c:showVal val="1"/>
            <c:extLst>
              <c:ext xmlns:c15="http://schemas.microsoft.com/office/drawing/2012/chart" uri="{CE6537A1-D6FC-4f65-9D91-7224C49458BB}">
                <c15:layout/>
                <c15:showLeaderLines val="0"/>
              </c:ext>
            </c:extLst>
          </c:dLbls>
          <c:cat>
            <c:strRef>
              <c:f>Sheet1!$A$2:$A$22</c:f>
              <c:strCache>
                <c:ptCount val="21"/>
                <c:pt idx="0">
                  <c:v>Availability of parking</c:v>
                </c:pt>
                <c:pt idx="1">
                  <c:v>Younger drivers (U21)</c:v>
                </c:pt>
                <c:pt idx="2">
                  <c:v>Older drivers (70+)</c:v>
                </c:pt>
                <c:pt idx="3">
                  <c:v>Environmental impact of motoring </c:v>
                </c:pt>
                <c:pt idx="4">
                  <c:v>Cost of parking</c:v>
                </c:pt>
                <c:pt idx="5">
                  <c:v>Behaviour of commercial drivers (e.g. lorries)</c:v>
                </c:pt>
                <c:pt idx="6">
                  <c:v>Rudeness of other drivers on the road</c:v>
                </c:pt>
                <c:pt idx="7">
                  <c:v>Condition and maintenance of motorways</c:v>
                </c:pt>
                <c:pt idx="8">
                  <c:v>Behaviour of cyclists on the road</c:v>
                </c:pt>
                <c:pt idx="9">
                  <c:v>Child safety on roads</c:v>
                </c:pt>
                <c:pt idx="10">
                  <c:v>Drivers under the influence of drugs</c:v>
                </c:pt>
                <c:pt idx="11">
                  <c:v>Drivers breaking traffic laws (e.g. speeding)</c:v>
                </c:pt>
                <c:pt idx="12">
                  <c:v>Traffic congestion/ slower journey times</c:v>
                </c:pt>
                <c:pt idx="13">
                  <c:v>Number of accidents on the road</c:v>
                </c:pt>
                <c:pt idx="14">
                  <c:v>Cost of car insurance</c:v>
                </c:pt>
                <c:pt idx="15">
                  <c:v>People driving cars without tax or insurance</c:v>
                </c:pt>
                <c:pt idx="16">
                  <c:v>Drivers talking on mobile phones without hands free</c:v>
                </c:pt>
                <c:pt idx="17">
                  <c:v>Drivers under the influence of alcohol</c:v>
                </c:pt>
                <c:pt idx="18">
                  <c:v>Drivers texting or accessing websites on mobile phones</c:v>
                </c:pt>
                <c:pt idx="19">
                  <c:v>Cost of fuel</c:v>
                </c:pt>
                <c:pt idx="20">
                  <c:v>The condition and maintenance of local roads</c:v>
                </c:pt>
              </c:strCache>
            </c:strRef>
          </c:cat>
          <c:val>
            <c:numRef>
              <c:f>Sheet1!$C$2:$C$22</c:f>
              <c:numCache>
                <c:formatCode>0%</c:formatCode>
                <c:ptCount val="21"/>
                <c:pt idx="0">
                  <c:v>7.0000000000000034E-2</c:v>
                </c:pt>
                <c:pt idx="1">
                  <c:v>6.0000000000000102E-2</c:v>
                </c:pt>
                <c:pt idx="2">
                  <c:v>8.000000000000014E-2</c:v>
                </c:pt>
                <c:pt idx="3">
                  <c:v>5.0000000000000079E-2</c:v>
                </c:pt>
                <c:pt idx="4">
                  <c:v>0.1</c:v>
                </c:pt>
                <c:pt idx="5">
                  <c:v>9.0000000000000066E-2</c:v>
                </c:pt>
                <c:pt idx="6">
                  <c:v>0.12000000000000002</c:v>
                </c:pt>
                <c:pt idx="7">
                  <c:v>0.1</c:v>
                </c:pt>
                <c:pt idx="8">
                  <c:v>0.13</c:v>
                </c:pt>
                <c:pt idx="9">
                  <c:v>7.0000000000000034E-2</c:v>
                </c:pt>
                <c:pt idx="10">
                  <c:v>0.15000000000000024</c:v>
                </c:pt>
                <c:pt idx="11">
                  <c:v>0.14000000000000001</c:v>
                </c:pt>
                <c:pt idx="12">
                  <c:v>0.13</c:v>
                </c:pt>
                <c:pt idx="13">
                  <c:v>9.0000000000000066E-2</c:v>
                </c:pt>
                <c:pt idx="14">
                  <c:v>0.13</c:v>
                </c:pt>
                <c:pt idx="15">
                  <c:v>0.19000000000000022</c:v>
                </c:pt>
                <c:pt idx="16">
                  <c:v>0.26</c:v>
                </c:pt>
                <c:pt idx="17">
                  <c:v>0.2</c:v>
                </c:pt>
                <c:pt idx="18">
                  <c:v>0.25</c:v>
                </c:pt>
                <c:pt idx="19">
                  <c:v>0.16000000000000023</c:v>
                </c:pt>
                <c:pt idx="20">
                  <c:v>0.2</c:v>
                </c:pt>
              </c:numCache>
            </c:numRef>
          </c:val>
        </c:ser>
        <c:gapWidth val="49"/>
        <c:overlap val="100"/>
        <c:axId val="88498944"/>
        <c:axId val="88501632"/>
      </c:barChart>
      <c:catAx>
        <c:axId val="88498944"/>
        <c:scaling>
          <c:orientation val="minMax"/>
        </c:scaling>
        <c:axPos val="l"/>
        <c:numFmt formatCode="General" sourceLinked="0"/>
        <c:majorTickMark val="none"/>
        <c:tickLblPos val="nextTo"/>
        <c:spPr>
          <a:ln>
            <a:noFill/>
          </a:ln>
        </c:spPr>
        <c:txPr>
          <a:bodyPr/>
          <a:lstStyle/>
          <a:p>
            <a:pPr>
              <a:defRPr sz="800"/>
            </a:pPr>
            <a:endParaRPr lang="en-US"/>
          </a:p>
        </c:txPr>
        <c:crossAx val="88501632"/>
        <c:crosses val="autoZero"/>
        <c:auto val="1"/>
        <c:lblAlgn val="ctr"/>
        <c:lblOffset val="100"/>
      </c:catAx>
      <c:valAx>
        <c:axId val="88501632"/>
        <c:scaling>
          <c:orientation val="minMax"/>
          <c:min val="0"/>
        </c:scaling>
        <c:delete val="1"/>
        <c:axPos val="b"/>
        <c:numFmt formatCode="0%" sourceLinked="1"/>
        <c:tickLblPos val="none"/>
        <c:crossAx val="88498944"/>
        <c:crosses val="autoZero"/>
        <c:crossBetween val="between"/>
      </c:valAx>
    </c:plotArea>
    <c:legend>
      <c:legendPos val="t"/>
      <c:layout/>
      <c:txPr>
        <a:bodyPr/>
        <a:lstStyle/>
        <a:p>
          <a:pPr>
            <a:defRPr sz="1000" b="1"/>
          </a:pPr>
          <a:endParaRPr lang="en-US"/>
        </a:p>
      </c:txPr>
    </c:legend>
    <c:plotVisOnly val="1"/>
    <c:dispBlanksAs val="gap"/>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0715476796733496"/>
          <c:y val="9.9442702831518889E-2"/>
          <c:w val="0.5928452320326989"/>
          <c:h val="0.85286115403498464"/>
        </c:manualLayout>
      </c:layout>
      <c:barChart>
        <c:barDir val="bar"/>
        <c:grouping val="percentStacked"/>
        <c:ser>
          <c:idx val="0"/>
          <c:order val="0"/>
          <c:tx>
            <c:strRef>
              <c:f>Sheet1!$B$1</c:f>
              <c:strCache>
                <c:ptCount val="1"/>
                <c:pt idx="0">
                  <c:v>1st priority</c:v>
                </c:pt>
              </c:strCache>
            </c:strRef>
          </c:tx>
          <c:spPr>
            <a:solidFill>
              <a:schemeClr val="accent6">
                <a:lumMod val="75000"/>
              </a:schemeClr>
            </a:solidFill>
          </c:spPr>
          <c:dLbls>
            <c:spPr>
              <a:noFill/>
              <a:ln>
                <a:noFill/>
              </a:ln>
              <a:effectLst/>
            </c:spPr>
            <c:txPr>
              <a:bodyPr/>
              <a:lstStyle/>
              <a:p>
                <a:pPr>
                  <a:defRPr lang="en-US" sz="1100"/>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Sheet1!$B$2:$B$14</c:f>
              <c:numCache>
                <c:formatCode>0%</c:formatCode>
                <c:ptCount val="13"/>
                <c:pt idx="0">
                  <c:v>0.30000000000000032</c:v>
                </c:pt>
                <c:pt idx="1">
                  <c:v>0.14000000000000001</c:v>
                </c:pt>
                <c:pt idx="2">
                  <c:v>0.12000000000000002</c:v>
                </c:pt>
                <c:pt idx="3">
                  <c:v>0.11</c:v>
                </c:pt>
                <c:pt idx="4">
                  <c:v>6.0000000000000032E-2</c:v>
                </c:pt>
                <c:pt idx="5">
                  <c:v>6.0000000000000032E-2</c:v>
                </c:pt>
                <c:pt idx="6">
                  <c:v>0.05</c:v>
                </c:pt>
                <c:pt idx="7">
                  <c:v>4.0000000000000022E-2</c:v>
                </c:pt>
                <c:pt idx="8">
                  <c:v>4.0000000000000022E-2</c:v>
                </c:pt>
                <c:pt idx="9">
                  <c:v>3.0000000000000002E-2</c:v>
                </c:pt>
                <c:pt idx="10">
                  <c:v>2.0000000000000011E-2</c:v>
                </c:pt>
                <c:pt idx="11">
                  <c:v>2.0000000000000011E-2</c:v>
                </c:pt>
                <c:pt idx="12">
                  <c:v>1.0000000000000005E-2</c:v>
                </c:pt>
              </c:numCache>
            </c:numRef>
          </c:val>
        </c:ser>
        <c:ser>
          <c:idx val="1"/>
          <c:order val="1"/>
          <c:tx>
            <c:strRef>
              <c:f>Sheet1!$C$1</c:f>
              <c:strCache>
                <c:ptCount val="1"/>
                <c:pt idx="0">
                  <c:v>2nd - 5th priority</c:v>
                </c:pt>
              </c:strCache>
            </c:strRef>
          </c:tx>
          <c:spPr>
            <a:solidFill>
              <a:schemeClr val="accent6"/>
            </a:solidFill>
          </c:spPr>
          <c:dLbls>
            <c:spPr>
              <a:noFill/>
              <a:ln>
                <a:noFill/>
              </a:ln>
              <a:effectLst/>
            </c:spPr>
            <c:txPr>
              <a:bodyPr/>
              <a:lstStyle/>
              <a:p>
                <a:pPr>
                  <a:defRPr lang="en-US" sz="1100"/>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Sheet1!$C$2:$C$14</c:f>
              <c:numCache>
                <c:formatCode>0%</c:formatCode>
                <c:ptCount val="13"/>
                <c:pt idx="0">
                  <c:v>0.48000000000000032</c:v>
                </c:pt>
                <c:pt idx="1">
                  <c:v>0.54</c:v>
                </c:pt>
                <c:pt idx="2">
                  <c:v>0.54</c:v>
                </c:pt>
                <c:pt idx="3">
                  <c:v>0.5</c:v>
                </c:pt>
                <c:pt idx="4">
                  <c:v>0.33000000000000174</c:v>
                </c:pt>
                <c:pt idx="5">
                  <c:v>0.29000000000000031</c:v>
                </c:pt>
                <c:pt idx="6">
                  <c:v>0.29000000000000031</c:v>
                </c:pt>
                <c:pt idx="7">
                  <c:v>0.29000000000000031</c:v>
                </c:pt>
                <c:pt idx="8">
                  <c:v>0.18000000000000024</c:v>
                </c:pt>
                <c:pt idx="9">
                  <c:v>0.25</c:v>
                </c:pt>
                <c:pt idx="10">
                  <c:v>0.12000000000000002</c:v>
                </c:pt>
                <c:pt idx="11">
                  <c:v>8.0000000000000043E-2</c:v>
                </c:pt>
                <c:pt idx="12">
                  <c:v>9.0000000000000024E-2</c:v>
                </c:pt>
              </c:numCache>
            </c:numRef>
          </c:val>
        </c:ser>
        <c:ser>
          <c:idx val="2"/>
          <c:order val="2"/>
          <c:tx>
            <c:strRef>
              <c:f>Sheet1!$D$1</c:f>
              <c:strCache>
                <c:ptCount val="1"/>
                <c:pt idx="0">
                  <c:v>2nd</c:v>
                </c:pt>
              </c:strCache>
            </c:strRef>
          </c:tx>
          <c:spPr>
            <a:solidFill>
              <a:schemeClr val="accent6">
                <a:lumMod val="60000"/>
                <a:lumOff val="40000"/>
              </a:schemeClr>
            </a:solidFill>
          </c:spPr>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Sheet1!$D$2:$D$14</c:f>
            </c:numRef>
          </c:val>
        </c:ser>
        <c:ser>
          <c:idx val="3"/>
          <c:order val="3"/>
          <c:tx>
            <c:strRef>
              <c:f>Sheet1!$E$1</c:f>
              <c:strCache>
                <c:ptCount val="1"/>
                <c:pt idx="0">
                  <c:v>3rd</c:v>
                </c:pt>
              </c:strCache>
            </c:strRef>
          </c:tx>
          <c:spPr>
            <a:solidFill>
              <a:schemeClr val="accent6">
                <a:lumMod val="40000"/>
                <a:lumOff val="60000"/>
              </a:schemeClr>
            </a:solidFill>
          </c:spPr>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Sheet1!$E$2:$E$14</c:f>
            </c:numRef>
          </c:val>
        </c:ser>
        <c:ser>
          <c:idx val="4"/>
          <c:order val="4"/>
          <c:tx>
            <c:strRef>
              <c:f>Sheet1!$F$1</c:f>
              <c:strCache>
                <c:ptCount val="1"/>
                <c:pt idx="0">
                  <c:v>4th</c:v>
                </c:pt>
              </c:strCache>
            </c:strRef>
          </c:tx>
          <c:spPr>
            <a:solidFill>
              <a:schemeClr val="accent6">
                <a:lumMod val="20000"/>
                <a:lumOff val="80000"/>
              </a:schemeClr>
            </a:solidFill>
          </c:spPr>
          <c:dLbls>
            <c:spPr>
              <a:noFill/>
              <a:ln>
                <a:noFill/>
              </a:ln>
              <a:effectLst/>
            </c:sp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Sheet1!$F$2:$F$14</c:f>
            </c:numRef>
          </c:val>
        </c:ser>
        <c:ser>
          <c:idx val="5"/>
          <c:order val="5"/>
          <c:tx>
            <c:strRef>
              <c:f>Sheet1!$G$1</c:f>
              <c:strCache>
                <c:ptCount val="1"/>
                <c:pt idx="0">
                  <c:v>5th</c:v>
                </c:pt>
              </c:strCache>
            </c:strRef>
          </c:tx>
          <c:spPr>
            <a:solidFill>
              <a:schemeClr val="bg1">
                <a:lumMod val="50000"/>
              </a:schemeClr>
            </a:solidFill>
          </c:spPr>
          <c:dLbls>
            <c:spPr>
              <a:noFill/>
              <a:ln>
                <a:noFill/>
              </a:ln>
              <a:effectLst/>
            </c:spPr>
            <c:txPr>
              <a:bodyPr/>
              <a:lstStyle/>
              <a:p>
                <a:pPr>
                  <a:defRPr lang="en-US">
                    <a:solidFill>
                      <a:schemeClr val="bg1"/>
                    </a:solidFill>
                  </a:defRPr>
                </a:pPr>
                <a:endParaRPr lang="en-US"/>
              </a:p>
            </c:txPr>
            <c:showVal val="1"/>
            <c:extLst>
              <c:ext xmlns:c15="http://schemas.microsoft.com/office/drawing/2012/chart" uri="{CE6537A1-D6FC-4f65-9D91-7224C49458BB}">
                <c15:showLeaderLines val="0"/>
              </c:ext>
            </c:extLst>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Sheet1!$G$2:$G$14</c:f>
            </c:numRef>
          </c:val>
        </c:ser>
        <c:ser>
          <c:idx val="6"/>
          <c:order val="6"/>
          <c:tx>
            <c:strRef>
              <c:f>Sheet1!$H$1</c:f>
              <c:strCache>
                <c:ptCount val="1"/>
                <c:pt idx="0">
                  <c:v>Not ranked</c:v>
                </c:pt>
              </c:strCache>
            </c:strRef>
          </c:tx>
          <c:spPr>
            <a:noFill/>
          </c:spPr>
          <c:dLbls>
            <c:delete val="1"/>
          </c:dLbls>
          <c:cat>
            <c:strRef>
              <c:f>Sheet1!$A$2:$A$14</c:f>
              <c:strCache>
                <c:ptCount val="13"/>
                <c:pt idx="0">
                  <c:v>Maintenance of existing local roads</c:v>
                </c:pt>
                <c:pt idx="1">
                  <c:v>Maintenance of existing motorways and other trunk roads</c:v>
                </c:pt>
                <c:pt idx="2">
                  <c:v>Targeted improvements to local roads</c:v>
                </c:pt>
                <c:pt idx="3">
                  <c:v>Targeted improvements on motorways and major roads</c:v>
                </c:pt>
                <c:pt idx="4">
                  <c:v>Build new bypasses and dual carriageways</c:v>
                </c:pt>
                <c:pt idx="5">
                  <c:v>Improve local rail services </c:v>
                </c:pt>
                <c:pt idx="6">
                  <c:v>Maintenance of existing road safety measures on local roads</c:v>
                </c:pt>
                <c:pt idx="7">
                  <c:v>Invest in winter weather equipment</c:v>
                </c:pt>
                <c:pt idx="8">
                  <c:v>Maintenance of existing road safety measures on motorways and major roads</c:v>
                </c:pt>
                <c:pt idx="9">
                  <c:v>Provision of better arrangements for cyclists</c:v>
                </c:pt>
                <c:pt idx="10">
                  <c:v>Build the new high speed rail network - HS2, HS3</c:v>
                </c:pt>
                <c:pt idx="11">
                  <c:v>Build additional airport capacity in London</c:v>
                </c:pt>
                <c:pt idx="12">
                  <c:v>Build additional regional airport capacity</c:v>
                </c:pt>
              </c:strCache>
            </c:strRef>
          </c:cat>
          <c:val>
            <c:numRef>
              <c:f>Sheet1!$H$2:$H$14</c:f>
              <c:numCache>
                <c:formatCode>0%</c:formatCode>
                <c:ptCount val="13"/>
                <c:pt idx="0">
                  <c:v>0.22</c:v>
                </c:pt>
                <c:pt idx="1">
                  <c:v>0.32000000000000151</c:v>
                </c:pt>
                <c:pt idx="2">
                  <c:v>0.34</c:v>
                </c:pt>
                <c:pt idx="3">
                  <c:v>0.39000000000000151</c:v>
                </c:pt>
                <c:pt idx="4">
                  <c:v>0.61000000000000065</c:v>
                </c:pt>
                <c:pt idx="5">
                  <c:v>0.65000000000000313</c:v>
                </c:pt>
                <c:pt idx="6">
                  <c:v>0.66000000000000336</c:v>
                </c:pt>
                <c:pt idx="7">
                  <c:v>0.67000000000000348</c:v>
                </c:pt>
                <c:pt idx="8">
                  <c:v>0.78</c:v>
                </c:pt>
                <c:pt idx="9">
                  <c:v>0.72000000000000064</c:v>
                </c:pt>
                <c:pt idx="10">
                  <c:v>0.86000000000000065</c:v>
                </c:pt>
                <c:pt idx="11">
                  <c:v>0.9</c:v>
                </c:pt>
                <c:pt idx="12">
                  <c:v>0.9</c:v>
                </c:pt>
              </c:numCache>
            </c:numRef>
          </c:val>
        </c:ser>
        <c:dLbls>
          <c:showVal val="1"/>
        </c:dLbls>
        <c:gapWidth val="95"/>
        <c:overlap val="100"/>
        <c:axId val="107734912"/>
        <c:axId val="107736448"/>
      </c:barChart>
      <c:catAx>
        <c:axId val="107734912"/>
        <c:scaling>
          <c:orientation val="maxMin"/>
        </c:scaling>
        <c:axPos val="l"/>
        <c:numFmt formatCode="General" sourceLinked="1"/>
        <c:majorTickMark val="none"/>
        <c:tickLblPos val="nextTo"/>
        <c:spPr>
          <a:ln>
            <a:noFill/>
          </a:ln>
        </c:spPr>
        <c:txPr>
          <a:bodyPr/>
          <a:lstStyle/>
          <a:p>
            <a:pPr>
              <a:defRPr lang="en-US" sz="1050"/>
            </a:pPr>
            <a:endParaRPr lang="en-US"/>
          </a:p>
        </c:txPr>
        <c:crossAx val="107736448"/>
        <c:crosses val="autoZero"/>
        <c:auto val="1"/>
        <c:lblAlgn val="ctr"/>
        <c:lblOffset val="100"/>
      </c:catAx>
      <c:valAx>
        <c:axId val="107736448"/>
        <c:scaling>
          <c:orientation val="minMax"/>
          <c:max val="1"/>
        </c:scaling>
        <c:delete val="1"/>
        <c:axPos val="t"/>
        <c:numFmt formatCode="0%" sourceLinked="1"/>
        <c:tickLblPos val="none"/>
        <c:crossAx val="107734912"/>
        <c:crosses val="autoZero"/>
        <c:crossBetween val="between"/>
      </c:valAx>
    </c:plotArea>
    <c:legend>
      <c:legendPos val="t"/>
      <c:legendEntry>
        <c:idx val="2"/>
        <c:delete val="1"/>
      </c:legendEntry>
      <c:layout>
        <c:manualLayout>
          <c:xMode val="edge"/>
          <c:yMode val="edge"/>
          <c:x val="0.40176490091737682"/>
          <c:y val="6.0834789084949423E-2"/>
          <c:w val="0.47542861532361447"/>
          <c:h val="3.2263717092958256E-2"/>
        </c:manualLayout>
      </c:layout>
      <c:txPr>
        <a:bodyPr/>
        <a:lstStyle/>
        <a:p>
          <a:pPr>
            <a:defRPr lang="en-US" sz="1200"/>
          </a:pPr>
          <a:endParaRPr lang="en-US"/>
        </a:p>
      </c:txPr>
    </c:legend>
    <c:plotVisOnly val="1"/>
    <c:dispBlanksAs val="gap"/>
  </c:chart>
  <c:txPr>
    <a:bodyPr/>
    <a:lstStyle/>
    <a:p>
      <a:pPr>
        <a:defRPr sz="10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6.524498256934139E-3"/>
          <c:y val="8.2306679104541494E-2"/>
          <c:w val="0.98937189190989561"/>
          <c:h val="0.89111411762848702"/>
        </c:manualLayout>
      </c:layout>
      <c:barChart>
        <c:barDir val="col"/>
        <c:grouping val="stacked"/>
        <c:ser>
          <c:idx val="0"/>
          <c:order val="0"/>
          <c:tx>
            <c:strRef>
              <c:f>Sheet1!$B$1</c:f>
              <c:strCache>
                <c:ptCount val="1"/>
                <c:pt idx="0">
                  <c:v>Don't know </c:v>
                </c:pt>
              </c:strCache>
            </c:strRef>
          </c:tx>
          <c:spPr>
            <a:solidFill>
              <a:srgbClr val="7F7F7F"/>
            </a:solidFill>
          </c:spPr>
          <c:dLbls>
            <c:dLbl>
              <c:idx val="0"/>
              <c:spPr/>
              <c:txPr>
                <a:bodyPr rot="0" vert="horz"/>
                <a:lstStyle/>
                <a:p>
                  <a:pPr>
                    <a:defRPr sz="1100" b="1">
                      <a:solidFill>
                        <a:schemeClr val="bg1"/>
                      </a:solidFill>
                    </a:defRPr>
                  </a:pPr>
                  <a:endParaRPr lang="en-US"/>
                </a:p>
              </c:txPr>
            </c:dLbl>
            <c:dLbl>
              <c:idx val="1"/>
              <c:delete val="1"/>
            </c:dLbl>
            <c:dLbl>
              <c:idx val="3"/>
              <c:delete val="1"/>
            </c:dLbl>
            <c:dLbl>
              <c:idx val="5"/>
              <c:delete val="1"/>
            </c:dLbl>
            <c:dLbl>
              <c:idx val="7"/>
              <c:spPr/>
              <c:txPr>
                <a:bodyPr rot="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Sheet1!$B$2:$B$7</c:f>
              <c:numCache>
                <c:formatCode>0%</c:formatCode>
                <c:ptCount val="6"/>
                <c:pt idx="0">
                  <c:v>4.0000000000000022E-2</c:v>
                </c:pt>
                <c:pt idx="1">
                  <c:v>2.0000000000000011E-2</c:v>
                </c:pt>
                <c:pt idx="2">
                  <c:v>3.0000000000000002E-2</c:v>
                </c:pt>
                <c:pt idx="3">
                  <c:v>1.0000000000000005E-2</c:v>
                </c:pt>
                <c:pt idx="4">
                  <c:v>4.0000000000000022E-2</c:v>
                </c:pt>
                <c:pt idx="5">
                  <c:v>2.0000000000000011E-2</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100" b="1">
                      <a:solidFill>
                        <a:schemeClr val="bg1"/>
                      </a:solidFill>
                    </a:defRPr>
                  </a:pPr>
                  <a:endParaRPr lang="en-US"/>
                </a:p>
              </c:txPr>
            </c:dLbl>
            <c:dLbl>
              <c:idx val="1"/>
              <c:delete val="1"/>
            </c:dLbl>
            <c:dLbl>
              <c:idx val="7"/>
              <c:spPr/>
              <c:txPr>
                <a:bodyPr rot="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Sheet1!$C$2:$C$7</c:f>
              <c:numCache>
                <c:formatCode>0%</c:formatCode>
                <c:ptCount val="6"/>
                <c:pt idx="0">
                  <c:v>3.0000000000000002E-2</c:v>
                </c:pt>
                <c:pt idx="1">
                  <c:v>2.0000000000000011E-2</c:v>
                </c:pt>
                <c:pt idx="2">
                  <c:v>7.0000000000000021E-2</c:v>
                </c:pt>
                <c:pt idx="3">
                  <c:v>0.05</c:v>
                </c:pt>
                <c:pt idx="4">
                  <c:v>0.15000000000000024</c:v>
                </c:pt>
                <c:pt idx="5">
                  <c:v>0.1</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Sheet1!$D$2:$D$7</c:f>
              <c:numCache>
                <c:formatCode>0%</c:formatCode>
                <c:ptCount val="6"/>
                <c:pt idx="0">
                  <c:v>3.0000000000000002E-2</c:v>
                </c:pt>
                <c:pt idx="1">
                  <c:v>0.05</c:v>
                </c:pt>
                <c:pt idx="2">
                  <c:v>0.1</c:v>
                </c:pt>
                <c:pt idx="3">
                  <c:v>0.1</c:v>
                </c:pt>
                <c:pt idx="4">
                  <c:v>0.21000000000000021</c:v>
                </c:pt>
                <c:pt idx="5">
                  <c:v>0.18000000000000024</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Sheet1!$E$2:$E$7</c:f>
              <c:numCache>
                <c:formatCode>0%</c:formatCode>
                <c:ptCount val="6"/>
                <c:pt idx="0">
                  <c:v>0.1</c:v>
                </c:pt>
                <c:pt idx="1">
                  <c:v>0.11</c:v>
                </c:pt>
                <c:pt idx="2">
                  <c:v>0.2</c:v>
                </c:pt>
                <c:pt idx="3">
                  <c:v>0.2</c:v>
                </c:pt>
                <c:pt idx="4">
                  <c:v>0.24000000000000021</c:v>
                </c:pt>
                <c:pt idx="5">
                  <c:v>0.24000000000000021</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Sheet1!$F$2:$F$7</c:f>
              <c:numCache>
                <c:formatCode>0%</c:formatCode>
                <c:ptCount val="6"/>
                <c:pt idx="0">
                  <c:v>0.31000000000000155</c:v>
                </c:pt>
                <c:pt idx="1">
                  <c:v>0.34</c:v>
                </c:pt>
                <c:pt idx="2">
                  <c:v>0.31000000000000155</c:v>
                </c:pt>
                <c:pt idx="3">
                  <c:v>0.37000000000000038</c:v>
                </c:pt>
                <c:pt idx="4">
                  <c:v>0.27</c:v>
                </c:pt>
                <c:pt idx="5">
                  <c:v>0.33000000000000201</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Sheet1!$G$2:$G$7</c:f>
              <c:numCache>
                <c:formatCode>0%</c:formatCode>
                <c:ptCount val="6"/>
                <c:pt idx="0">
                  <c:v>0.49000000000000032</c:v>
                </c:pt>
                <c:pt idx="1">
                  <c:v>0.47000000000000008</c:v>
                </c:pt>
                <c:pt idx="2">
                  <c:v>0.28000000000000008</c:v>
                </c:pt>
                <c:pt idx="3">
                  <c:v>0.27</c:v>
                </c:pt>
                <c:pt idx="4">
                  <c:v>9.0000000000000024E-2</c:v>
                </c:pt>
                <c:pt idx="5">
                  <c:v>0.12000000000000002</c:v>
                </c:pt>
              </c:numCache>
            </c:numRef>
          </c:val>
        </c:ser>
        <c:gapWidth val="32"/>
        <c:overlap val="100"/>
        <c:axId val="109399424"/>
        <c:axId val="109409408"/>
      </c:barChart>
      <c:catAx>
        <c:axId val="109399424"/>
        <c:scaling>
          <c:orientation val="minMax"/>
        </c:scaling>
        <c:axPos val="b"/>
        <c:numFmt formatCode="General" sourceLinked="1"/>
        <c:tickLblPos val="nextTo"/>
        <c:spPr>
          <a:ln>
            <a:noFill/>
          </a:ln>
        </c:spPr>
        <c:txPr>
          <a:bodyPr/>
          <a:lstStyle/>
          <a:p>
            <a:pPr>
              <a:defRPr sz="1100" b="1"/>
            </a:pPr>
            <a:endParaRPr lang="en-US"/>
          </a:p>
        </c:txPr>
        <c:crossAx val="109409408"/>
        <c:crosses val="autoZero"/>
        <c:auto val="1"/>
        <c:lblAlgn val="ctr"/>
        <c:lblOffset val="100"/>
      </c:catAx>
      <c:valAx>
        <c:axId val="109409408"/>
        <c:scaling>
          <c:orientation val="minMax"/>
          <c:max val="1.05"/>
          <c:min val="0"/>
        </c:scaling>
        <c:delete val="1"/>
        <c:axPos val="l"/>
        <c:numFmt formatCode="0%" sourceLinked="1"/>
        <c:tickLblPos val="none"/>
        <c:crossAx val="109399424"/>
        <c:crosses val="autoZero"/>
        <c:crossBetween val="between"/>
      </c:valAx>
      <c:spPr>
        <a:noFill/>
        <a:ln w="25398">
          <a:noFill/>
        </a:ln>
      </c:spPr>
    </c:plotArea>
    <c:legend>
      <c:legendPos val="t"/>
      <c:layout>
        <c:manualLayout>
          <c:xMode val="edge"/>
          <c:yMode val="edge"/>
          <c:x val="8.5561005112157765E-2"/>
          <c:y val="0"/>
          <c:w val="0.82887788212185365"/>
          <c:h val="3.613358803754315E-2"/>
        </c:manualLayout>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524498256934139E-3"/>
          <c:y val="8.2306679104541494E-2"/>
          <c:w val="0.98937189190989561"/>
          <c:h val="0.89111411762848725"/>
        </c:manualLayout>
      </c:layout>
      <c:barChart>
        <c:barDir val="col"/>
        <c:grouping val="stacked"/>
        <c:ser>
          <c:idx val="0"/>
          <c:order val="0"/>
          <c:tx>
            <c:strRef>
              <c:f>Sheet1!$B$1</c:f>
              <c:strCache>
                <c:ptCount val="1"/>
                <c:pt idx="0">
                  <c:v>Don't know </c:v>
                </c:pt>
              </c:strCache>
            </c:strRef>
          </c:tx>
          <c:spPr>
            <a:solidFill>
              <a:srgbClr val="7F7F7F"/>
            </a:solidFill>
          </c:spPr>
          <c:dLbls>
            <c:dLbl>
              <c:idx val="0"/>
              <c:spPr/>
              <c:txPr>
                <a:bodyPr rot="0" vert="horz"/>
                <a:lstStyle/>
                <a:p>
                  <a:pPr>
                    <a:defRPr sz="1100" b="1">
                      <a:solidFill>
                        <a:schemeClr val="bg1"/>
                      </a:solidFill>
                    </a:defRPr>
                  </a:pPr>
                  <a:endParaRPr lang="en-US"/>
                </a:p>
              </c:txPr>
            </c:dLbl>
            <c:dLbl>
              <c:idx val="1"/>
              <c:spPr/>
              <c:txPr>
                <a:bodyPr rot="0" vert="horz"/>
                <a:lstStyle/>
                <a:p>
                  <a:pPr>
                    <a:defRPr sz="1100" b="1">
                      <a:solidFill>
                        <a:schemeClr val="bg1"/>
                      </a:solidFill>
                    </a:defRPr>
                  </a:pPr>
                  <a:endParaRPr lang="en-US"/>
                </a:p>
              </c:txPr>
            </c:dLbl>
            <c:dLbl>
              <c:idx val="3"/>
              <c:delete val="1"/>
            </c:dLbl>
            <c:dLbl>
              <c:idx val="7"/>
              <c:spPr/>
              <c:txPr>
                <a:bodyPr rot="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Sheet1!$B$2:$B$7</c:f>
              <c:numCache>
                <c:formatCode>0%</c:formatCode>
                <c:ptCount val="6"/>
                <c:pt idx="0">
                  <c:v>6.0000000000000032E-2</c:v>
                </c:pt>
                <c:pt idx="1">
                  <c:v>3.0000000000000002E-2</c:v>
                </c:pt>
                <c:pt idx="2">
                  <c:v>3.0000000000000002E-2</c:v>
                </c:pt>
                <c:pt idx="3">
                  <c:v>2.0000000000000011E-2</c:v>
                </c:pt>
                <c:pt idx="4">
                  <c:v>4.0000000000000022E-2</c:v>
                </c:pt>
                <c:pt idx="5">
                  <c:v>3.0000000000000002E-2</c:v>
                </c:pt>
              </c:numCache>
            </c:numRef>
          </c:val>
        </c:ser>
        <c:ser>
          <c:idx val="1"/>
          <c:order val="1"/>
          <c:tx>
            <c:strRef>
              <c:f>Sheet1!$C$1</c:f>
              <c:strCache>
                <c:ptCount val="1"/>
                <c:pt idx="0">
                  <c:v>Strongly disagree</c:v>
                </c:pt>
              </c:strCache>
            </c:strRef>
          </c:tx>
          <c:spPr>
            <a:solidFill>
              <a:srgbClr val="953735"/>
            </a:solidFill>
          </c:spPr>
          <c:dLbls>
            <c:dLbl>
              <c:idx val="0"/>
              <c:spPr/>
              <c:txPr>
                <a:bodyPr rot="0" vert="horz"/>
                <a:lstStyle/>
                <a:p>
                  <a:pPr>
                    <a:defRPr sz="1100" b="1">
                      <a:solidFill>
                        <a:schemeClr val="bg1"/>
                      </a:solidFill>
                    </a:defRPr>
                  </a:pPr>
                  <a:endParaRPr lang="en-US"/>
                </a:p>
              </c:txPr>
            </c:dLbl>
            <c:dLbl>
              <c:idx val="7"/>
              <c:spPr/>
              <c:txPr>
                <a:bodyPr rot="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Sheet1!$C$2:$C$7</c:f>
              <c:numCache>
                <c:formatCode>0%</c:formatCode>
                <c:ptCount val="6"/>
                <c:pt idx="0">
                  <c:v>0.24000000000000021</c:v>
                </c:pt>
                <c:pt idx="1">
                  <c:v>0.2</c:v>
                </c:pt>
                <c:pt idx="2">
                  <c:v>0.18000000000000024</c:v>
                </c:pt>
                <c:pt idx="3">
                  <c:v>0.12000000000000002</c:v>
                </c:pt>
                <c:pt idx="4">
                  <c:v>0.16</c:v>
                </c:pt>
                <c:pt idx="5">
                  <c:v>0.11</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Sheet1!$D$2:$D$7</c:f>
              <c:numCache>
                <c:formatCode>0%</c:formatCode>
                <c:ptCount val="6"/>
                <c:pt idx="0">
                  <c:v>0.16</c:v>
                </c:pt>
                <c:pt idx="1">
                  <c:v>0.18000000000000024</c:v>
                </c:pt>
                <c:pt idx="2">
                  <c:v>0.26</c:v>
                </c:pt>
                <c:pt idx="3">
                  <c:v>0.25</c:v>
                </c:pt>
                <c:pt idx="4">
                  <c:v>0.25</c:v>
                </c:pt>
                <c:pt idx="5">
                  <c:v>0.23</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Sheet1!$E$2:$E$7</c:f>
              <c:numCache>
                <c:formatCode>0%</c:formatCode>
                <c:ptCount val="6"/>
                <c:pt idx="0">
                  <c:v>0.19</c:v>
                </c:pt>
                <c:pt idx="1">
                  <c:v>0.18000000000000024</c:v>
                </c:pt>
                <c:pt idx="2">
                  <c:v>0.29000000000000031</c:v>
                </c:pt>
                <c:pt idx="3">
                  <c:v>0.29000000000000031</c:v>
                </c:pt>
                <c:pt idx="4">
                  <c:v>0.31000000000000166</c:v>
                </c:pt>
                <c:pt idx="5">
                  <c:v>0.32000000000000189</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Sheet1!$F$2:$F$7</c:f>
              <c:numCache>
                <c:formatCode>0%</c:formatCode>
                <c:ptCount val="6"/>
                <c:pt idx="0">
                  <c:v>0.25</c:v>
                </c:pt>
                <c:pt idx="1">
                  <c:v>0.30000000000000032</c:v>
                </c:pt>
                <c:pt idx="2">
                  <c:v>0.18000000000000024</c:v>
                </c:pt>
                <c:pt idx="3">
                  <c:v>0.26</c:v>
                </c:pt>
                <c:pt idx="4">
                  <c:v>0.18000000000000024</c:v>
                </c:pt>
                <c:pt idx="5">
                  <c:v>0.24000000000000021</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Sheet1!$G$2:$G$7</c:f>
              <c:numCache>
                <c:formatCode>0%</c:formatCode>
                <c:ptCount val="6"/>
                <c:pt idx="0">
                  <c:v>0.1</c:v>
                </c:pt>
                <c:pt idx="1">
                  <c:v>0.11</c:v>
                </c:pt>
                <c:pt idx="2">
                  <c:v>6.0000000000000032E-2</c:v>
                </c:pt>
                <c:pt idx="3">
                  <c:v>7.0000000000000021E-2</c:v>
                </c:pt>
                <c:pt idx="4">
                  <c:v>6.0000000000000032E-2</c:v>
                </c:pt>
                <c:pt idx="5">
                  <c:v>7.0000000000000021E-2</c:v>
                </c:pt>
              </c:numCache>
            </c:numRef>
          </c:val>
        </c:ser>
        <c:gapWidth val="32"/>
        <c:overlap val="100"/>
        <c:axId val="109520000"/>
        <c:axId val="109521536"/>
      </c:barChart>
      <c:catAx>
        <c:axId val="109520000"/>
        <c:scaling>
          <c:orientation val="minMax"/>
        </c:scaling>
        <c:axPos val="b"/>
        <c:numFmt formatCode="General" sourceLinked="1"/>
        <c:tickLblPos val="nextTo"/>
        <c:spPr>
          <a:ln>
            <a:noFill/>
          </a:ln>
        </c:spPr>
        <c:txPr>
          <a:bodyPr/>
          <a:lstStyle/>
          <a:p>
            <a:pPr>
              <a:defRPr sz="1100" b="1"/>
            </a:pPr>
            <a:endParaRPr lang="en-US"/>
          </a:p>
        </c:txPr>
        <c:crossAx val="109521536"/>
        <c:crosses val="autoZero"/>
        <c:auto val="1"/>
        <c:lblAlgn val="ctr"/>
        <c:lblOffset val="100"/>
      </c:catAx>
      <c:valAx>
        <c:axId val="109521536"/>
        <c:scaling>
          <c:orientation val="minMax"/>
          <c:max val="1.05"/>
          <c:min val="0"/>
        </c:scaling>
        <c:delete val="1"/>
        <c:axPos val="l"/>
        <c:numFmt formatCode="0%" sourceLinked="1"/>
        <c:tickLblPos val="none"/>
        <c:crossAx val="109520000"/>
        <c:crosses val="autoZero"/>
        <c:crossBetween val="between"/>
      </c:valAx>
      <c:spPr>
        <a:noFill/>
        <a:ln w="25398">
          <a:noFill/>
        </a:ln>
      </c:spPr>
    </c:plotArea>
    <c:legend>
      <c:legendPos val="t"/>
      <c:layout>
        <c:manualLayout>
          <c:xMode val="edge"/>
          <c:yMode val="edge"/>
          <c:x val="8.5561005112157765E-2"/>
          <c:y val="0"/>
          <c:w val="0.82887788212185365"/>
          <c:h val="3.613358803754315E-2"/>
        </c:manualLayout>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6.524498256934139E-3"/>
          <c:y val="8.2306679104541494E-2"/>
          <c:w val="0.98937189190989561"/>
          <c:h val="0.89111411762848736"/>
        </c:manualLayout>
      </c:layout>
      <c:barChart>
        <c:barDir val="col"/>
        <c:grouping val="stacked"/>
        <c:ser>
          <c:idx val="0"/>
          <c:order val="0"/>
          <c:tx>
            <c:strRef>
              <c:f>Sheet1!$B$1</c:f>
              <c:strCache>
                <c:ptCount val="1"/>
                <c:pt idx="0">
                  <c:v>Don't know </c:v>
                </c:pt>
              </c:strCache>
            </c:strRef>
          </c:tx>
          <c:spPr>
            <a:solidFill>
              <a:srgbClr val="7F7F7F"/>
            </a:solidFill>
          </c:spPr>
          <c:dLbls>
            <c:dLbl>
              <c:idx val="0"/>
              <c:spPr/>
              <c:txPr>
                <a:bodyPr rot="0" vert="horz"/>
                <a:lstStyle/>
                <a:p>
                  <a:pPr>
                    <a:defRPr sz="1100" b="1">
                      <a:solidFill>
                        <a:schemeClr val="bg1"/>
                      </a:solidFill>
                    </a:defRPr>
                  </a:pPr>
                  <a:endParaRPr lang="en-US"/>
                </a:p>
              </c:txPr>
            </c:dLbl>
            <c:dLbl>
              <c:idx val="1"/>
              <c:spPr/>
              <c:txPr>
                <a:bodyPr rot="0" vert="horz"/>
                <a:lstStyle/>
                <a:p>
                  <a:pPr>
                    <a:defRPr sz="1100" b="1">
                      <a:solidFill>
                        <a:schemeClr val="bg1"/>
                      </a:solidFill>
                    </a:defRPr>
                  </a:pPr>
                  <a:endParaRPr lang="en-US"/>
                </a:p>
              </c:txPr>
            </c:dLbl>
            <c:dLbl>
              <c:idx val="4"/>
              <c:delete val="1"/>
            </c:dLbl>
            <c:dLbl>
              <c:idx val="5"/>
              <c:delete val="1"/>
            </c:dLbl>
            <c:dLbl>
              <c:idx val="7"/>
              <c:spPr/>
              <c:txPr>
                <a:bodyPr rot="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Sheet1!$B$2:$B$7</c:f>
              <c:numCache>
                <c:formatCode>0%</c:formatCode>
                <c:ptCount val="6"/>
                <c:pt idx="0">
                  <c:v>6.0000000000000032E-2</c:v>
                </c:pt>
                <c:pt idx="1">
                  <c:v>4.0000000000000022E-2</c:v>
                </c:pt>
                <c:pt idx="2">
                  <c:v>6.0000000000000032E-2</c:v>
                </c:pt>
                <c:pt idx="3">
                  <c:v>4.0000000000000022E-2</c:v>
                </c:pt>
                <c:pt idx="4">
                  <c:v>1.0000000000000005E-2</c:v>
                </c:pt>
                <c:pt idx="5">
                  <c:v>1.0000000000000005E-2</c:v>
                </c:pt>
              </c:numCache>
            </c:numRef>
          </c:val>
        </c:ser>
        <c:ser>
          <c:idx val="1"/>
          <c:order val="1"/>
          <c:tx>
            <c:strRef>
              <c:f>Sheet1!$C$1</c:f>
              <c:strCache>
                <c:ptCount val="1"/>
                <c:pt idx="0">
                  <c:v>Strongly disagree</c:v>
                </c:pt>
              </c:strCache>
            </c:strRef>
          </c:tx>
          <c:spPr>
            <a:solidFill>
              <a:srgbClr val="953735"/>
            </a:solidFill>
          </c:spPr>
          <c:dLbls>
            <c:dLbl>
              <c:idx val="0"/>
              <c:layout/>
              <c:showVal val="1"/>
            </c:dLbl>
            <c:dLbl>
              <c:idx val="1"/>
              <c:layout/>
              <c:showVal val="1"/>
            </c:dLbl>
            <c:dLbl>
              <c:idx val="2"/>
              <c:layout/>
              <c:showVal val="1"/>
            </c:dLbl>
            <c:dLbl>
              <c:idx val="3"/>
              <c:layout/>
              <c:showVal val="1"/>
            </c:dLbl>
            <c:delete val="1"/>
            <c:txPr>
              <a:bodyPr/>
              <a:lstStyle/>
              <a:p>
                <a:pPr algn="ctr">
                  <a:defRPr lang="en-GB" sz="1100" b="1" i="0" u="none" strike="noStrike" kern="1200" baseline="0">
                    <a:solidFill>
                      <a:prstClr val="white"/>
                    </a:solidFill>
                    <a:latin typeface="+mn-lt"/>
                    <a:ea typeface="+mn-ea"/>
                    <a:cs typeface="+mn-cs"/>
                  </a:defRPr>
                </a:pPr>
                <a:endParaRPr lang="en-US"/>
              </a:p>
            </c:txPr>
          </c:dLbls>
          <c:cat>
            <c:numRef>
              <c:f>Sheet1!$A$2:$A$7</c:f>
              <c:numCache>
                <c:formatCode>General</c:formatCode>
                <c:ptCount val="6"/>
                <c:pt idx="0">
                  <c:v>2014</c:v>
                </c:pt>
                <c:pt idx="1">
                  <c:v>2015</c:v>
                </c:pt>
                <c:pt idx="2">
                  <c:v>2014</c:v>
                </c:pt>
                <c:pt idx="3">
                  <c:v>2015</c:v>
                </c:pt>
                <c:pt idx="4">
                  <c:v>2014</c:v>
                </c:pt>
                <c:pt idx="5">
                  <c:v>2015</c:v>
                </c:pt>
              </c:numCache>
            </c:numRef>
          </c:cat>
          <c:val>
            <c:numRef>
              <c:f>Sheet1!$C$2:$C$7</c:f>
              <c:numCache>
                <c:formatCode>0%</c:formatCode>
                <c:ptCount val="6"/>
                <c:pt idx="0">
                  <c:v>0.05</c:v>
                </c:pt>
                <c:pt idx="1">
                  <c:v>6.0000000000000032E-2</c:v>
                </c:pt>
                <c:pt idx="2">
                  <c:v>0.27</c:v>
                </c:pt>
                <c:pt idx="3">
                  <c:v>0.22</c:v>
                </c:pt>
                <c:pt idx="4">
                  <c:v>1.0000000000000005E-2</c:v>
                </c:pt>
                <c:pt idx="5">
                  <c:v>2.0000000000000011E-2</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Sheet1!$D$2:$D$7</c:f>
              <c:numCache>
                <c:formatCode>0%</c:formatCode>
                <c:ptCount val="6"/>
                <c:pt idx="0">
                  <c:v>0.13</c:v>
                </c:pt>
                <c:pt idx="1">
                  <c:v>0.19</c:v>
                </c:pt>
                <c:pt idx="2">
                  <c:v>0.18000000000000016</c:v>
                </c:pt>
                <c:pt idx="3">
                  <c:v>0.19</c:v>
                </c:pt>
                <c:pt idx="4">
                  <c:v>3.0000000000000002E-2</c:v>
                </c:pt>
                <c:pt idx="5">
                  <c:v>4.0000000000000022E-2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sz="1100" b="1">
                    <a:solidFill>
                      <a:schemeClr val="tx1">
                        <a:lumMod val="75000"/>
                        <a:lumOff val="25000"/>
                      </a:schemeClr>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Sheet1!$E$2:$E$7</c:f>
              <c:numCache>
                <c:formatCode>0%</c:formatCode>
                <c:ptCount val="6"/>
                <c:pt idx="0">
                  <c:v>0.28000000000000008</c:v>
                </c:pt>
                <c:pt idx="1">
                  <c:v>0.28000000000000008</c:v>
                </c:pt>
                <c:pt idx="2">
                  <c:v>0.21000000000000016</c:v>
                </c:pt>
                <c:pt idx="3">
                  <c:v>0.23</c:v>
                </c:pt>
                <c:pt idx="4">
                  <c:v>0.1</c:v>
                </c:pt>
                <c:pt idx="5">
                  <c:v>0.12000000000000002</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Sheet1!$F$2:$F$7</c:f>
              <c:numCache>
                <c:formatCode>0%</c:formatCode>
                <c:ptCount val="6"/>
                <c:pt idx="0">
                  <c:v>0.31000000000000033</c:v>
                </c:pt>
                <c:pt idx="1">
                  <c:v>0.29000000000000031</c:v>
                </c:pt>
                <c:pt idx="2">
                  <c:v>0.2</c:v>
                </c:pt>
                <c:pt idx="3">
                  <c:v>0.23</c:v>
                </c:pt>
                <c:pt idx="4">
                  <c:v>0.29000000000000031</c:v>
                </c:pt>
                <c:pt idx="5">
                  <c:v>0.3200000000000004</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2014</c:v>
                </c:pt>
                <c:pt idx="1">
                  <c:v>2015</c:v>
                </c:pt>
                <c:pt idx="2">
                  <c:v>2014</c:v>
                </c:pt>
                <c:pt idx="3">
                  <c:v>2015</c:v>
                </c:pt>
                <c:pt idx="4">
                  <c:v>2014</c:v>
                </c:pt>
                <c:pt idx="5">
                  <c:v>2015</c:v>
                </c:pt>
              </c:numCache>
            </c:numRef>
          </c:cat>
          <c:val>
            <c:numRef>
              <c:f>Sheet1!$G$2:$G$7</c:f>
              <c:numCache>
                <c:formatCode>0%</c:formatCode>
                <c:ptCount val="6"/>
                <c:pt idx="0">
                  <c:v>0.17</c:v>
                </c:pt>
                <c:pt idx="1">
                  <c:v>0.14000000000000001</c:v>
                </c:pt>
                <c:pt idx="2">
                  <c:v>8.0000000000000043E-2</c:v>
                </c:pt>
                <c:pt idx="3">
                  <c:v>8.0000000000000043E-2</c:v>
                </c:pt>
                <c:pt idx="4">
                  <c:v>0.56999999999999995</c:v>
                </c:pt>
                <c:pt idx="5">
                  <c:v>0.48000000000000032</c:v>
                </c:pt>
              </c:numCache>
            </c:numRef>
          </c:val>
        </c:ser>
        <c:gapWidth val="32"/>
        <c:overlap val="100"/>
        <c:axId val="111848832"/>
        <c:axId val="111862912"/>
      </c:barChart>
      <c:catAx>
        <c:axId val="111848832"/>
        <c:scaling>
          <c:orientation val="minMax"/>
        </c:scaling>
        <c:axPos val="b"/>
        <c:numFmt formatCode="General" sourceLinked="1"/>
        <c:tickLblPos val="nextTo"/>
        <c:spPr>
          <a:ln>
            <a:noFill/>
          </a:ln>
        </c:spPr>
        <c:txPr>
          <a:bodyPr/>
          <a:lstStyle/>
          <a:p>
            <a:pPr>
              <a:defRPr sz="1100" b="1"/>
            </a:pPr>
            <a:endParaRPr lang="en-US"/>
          </a:p>
        </c:txPr>
        <c:crossAx val="111862912"/>
        <c:crosses val="autoZero"/>
        <c:auto val="1"/>
        <c:lblAlgn val="ctr"/>
        <c:lblOffset val="100"/>
      </c:catAx>
      <c:valAx>
        <c:axId val="111862912"/>
        <c:scaling>
          <c:orientation val="minMax"/>
          <c:max val="1.05"/>
          <c:min val="0"/>
        </c:scaling>
        <c:delete val="1"/>
        <c:axPos val="l"/>
        <c:numFmt formatCode="0%" sourceLinked="1"/>
        <c:tickLblPos val="none"/>
        <c:crossAx val="111848832"/>
        <c:crosses val="autoZero"/>
        <c:crossBetween val="between"/>
      </c:valAx>
      <c:spPr>
        <a:noFill/>
        <a:ln w="25398">
          <a:noFill/>
        </a:ln>
      </c:spPr>
    </c:plotArea>
    <c:legend>
      <c:legendPos val="t"/>
      <c:layout>
        <c:manualLayout>
          <c:xMode val="edge"/>
          <c:yMode val="edge"/>
          <c:x val="8.5561005112157765E-2"/>
          <c:y val="0"/>
          <c:w val="0.82887788212185365"/>
          <c:h val="5.5730176070971554E-2"/>
        </c:manualLayout>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Sheet1!$A$2:$A$6</c:f>
              <c:strCache>
                <c:ptCount val="5"/>
                <c:pt idx="0">
                  <c:v>I oppose any technology that 
allows other people to 
monitor the movement of my vehicle</c:v>
                </c:pt>
                <c:pt idx="1">
                  <c:v>Motoring may become a rare luxury 
if the cost of driving
 continues to escalate </c:v>
                </c:pt>
                <c:pt idx="2">
                  <c:v>Motorists are hit by high taxes as easy targets </c:v>
                </c:pt>
                <c:pt idx="3">
                  <c:v>Motorists are an easy target for local
 authorities to raise revenue</c:v>
                </c:pt>
                <c:pt idx="4">
                  <c:v>If fuel were more affordable I would be 
able to see more family/friends</c:v>
                </c:pt>
              </c:strCache>
            </c:strRef>
          </c:cat>
          <c:val>
            <c:numRef>
              <c:f>Sheet1!$B$2:$B$6</c:f>
              <c:numCache>
                <c:formatCode>0%</c:formatCode>
                <c:ptCount val="5"/>
                <c:pt idx="0">
                  <c:v>2.0000000000000011E-2</c:v>
                </c:pt>
                <c:pt idx="1">
                  <c:v>1.0000000000000005E-2</c:v>
                </c:pt>
                <c:pt idx="2">
                  <c:v>1.0000000000000005E-2</c:v>
                </c:pt>
                <c:pt idx="3">
                  <c:v>1.0000000000000005E-2</c:v>
                </c:pt>
                <c:pt idx="4">
                  <c:v>1.0000000000000005E-2</c:v>
                </c:pt>
              </c:numCache>
            </c:numRef>
          </c:val>
        </c:ser>
        <c:ser>
          <c:idx val="1"/>
          <c:order val="1"/>
          <c:tx>
            <c:strRef>
              <c:f>Sheet1!$C$1</c:f>
              <c:strCache>
                <c:ptCount val="1"/>
                <c:pt idx="0">
                  <c:v>Strongly disagree</c:v>
                </c:pt>
              </c:strCache>
            </c:strRef>
          </c:tx>
          <c:spPr>
            <a:solidFill>
              <a:srgbClr val="953735"/>
            </a:solidFill>
          </c:spPr>
          <c:dLbls>
            <c:dLbl>
              <c:idx val="0"/>
              <c:layout>
                <c:manualLayout>
                  <c:x val="-1.6923046377541971E-3"/>
                  <c:y val="2.1248338195912412E-3"/>
                </c:manualLayout>
              </c:layout>
              <c:showVal val="1"/>
              <c:extLst>
                <c:ext xmlns:c15="http://schemas.microsoft.com/office/drawing/2012/chart" uri="{CE6537A1-D6FC-4f65-9D91-7224C49458BB}"/>
              </c:extLst>
            </c:dLbl>
            <c:dLbl>
              <c:idx val="2"/>
              <c:delete val="1"/>
            </c:dLbl>
            <c:dLbl>
              <c:idx val="3"/>
              <c:spPr>
                <a:noFill/>
                <a:ln>
                  <a:noFill/>
                </a:ln>
                <a:effectLst/>
              </c:spPr>
              <c:txPr>
                <a:bodyPr rot="-5400000" vert="horz"/>
                <a:lstStyle/>
                <a:p>
                  <a:pPr>
                    <a:defRPr sz="1050" b="1">
                      <a:solidFill>
                        <a:schemeClr val="bg1"/>
                      </a:solidFill>
                    </a:defRPr>
                  </a:pPr>
                  <a:endParaRPr lang="en-US"/>
                </a:p>
              </c:txPr>
            </c:dLbl>
            <c:dLbl>
              <c:idx val="8"/>
              <c:delete val="1"/>
              <c:extLst>
                <c:ext xmlns:c15="http://schemas.microsoft.com/office/drawing/2012/chart" uri="{CE6537A1-D6FC-4f65-9D91-7224C49458BB}"/>
              </c:extLst>
            </c:dLbl>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oppose any technology that 
allows other people to 
monitor the movement of my vehicle</c:v>
                </c:pt>
                <c:pt idx="1">
                  <c:v>Motoring may become a rare luxury 
if the cost of driving
 continues to escalate </c:v>
                </c:pt>
                <c:pt idx="2">
                  <c:v>Motorists are hit by high taxes as easy targets </c:v>
                </c:pt>
                <c:pt idx="3">
                  <c:v>Motorists are an easy target for local
 authorities to raise revenue</c:v>
                </c:pt>
                <c:pt idx="4">
                  <c:v>If fuel were more affordable I would be 
able to see more family/friends</c:v>
                </c:pt>
              </c:strCache>
            </c:strRef>
          </c:cat>
          <c:val>
            <c:numRef>
              <c:f>Sheet1!$C$2:$C$6</c:f>
              <c:numCache>
                <c:formatCode>0%</c:formatCode>
                <c:ptCount val="5"/>
                <c:pt idx="0">
                  <c:v>7.0000000000000021E-2</c:v>
                </c:pt>
                <c:pt idx="1">
                  <c:v>9.0000000000000024E-2</c:v>
                </c:pt>
                <c:pt idx="2">
                  <c:v>2.0000000000000011E-2</c:v>
                </c:pt>
                <c:pt idx="3">
                  <c:v>3.0000000000000002E-2</c:v>
                </c:pt>
                <c:pt idx="4">
                  <c:v>0.12000000000000002</c:v>
                </c:pt>
              </c:numCache>
            </c:numRef>
          </c:val>
        </c:ser>
        <c:ser>
          <c:idx val="2"/>
          <c:order val="2"/>
          <c:tx>
            <c:strRef>
              <c:f>Sheet1!$D$1</c:f>
              <c:strCache>
                <c:ptCount val="1"/>
                <c:pt idx="0">
                  <c:v>Slightly disagree</c:v>
                </c:pt>
              </c:strCache>
            </c:strRef>
          </c:tx>
          <c:spPr>
            <a:solidFill>
              <a:srgbClr val="B24340"/>
            </a:solidFill>
          </c:spPr>
          <c:dLbls>
            <c:dLbl>
              <c:idx val="2"/>
              <c:spPr>
                <a:noFill/>
                <a:ln>
                  <a:noFill/>
                </a:ln>
                <a:effectLst/>
              </c:spPr>
              <c:txPr>
                <a:bodyPr rot="-5400000" vert="horz"/>
                <a:lstStyle/>
                <a:p>
                  <a:pPr>
                    <a:defRPr sz="1050" b="1">
                      <a:solidFill>
                        <a:schemeClr val="bg1"/>
                      </a:solidFill>
                    </a:defRPr>
                  </a:pPr>
                  <a:endParaRPr lang="en-US"/>
                </a:p>
              </c:txPr>
            </c:dLbl>
            <c:dLbl>
              <c:idx val="3"/>
              <c:spPr>
                <a:noFill/>
                <a:ln>
                  <a:noFill/>
                </a:ln>
                <a:effectLst/>
              </c:spPr>
              <c:txPr>
                <a:bodyPr rot="-5400000" vert="horz"/>
                <a:lstStyle/>
                <a:p>
                  <a:pPr>
                    <a:defRPr sz="1050" b="1">
                      <a:solidFill>
                        <a:schemeClr val="bg1"/>
                      </a:solidFill>
                    </a:defRPr>
                  </a:pPr>
                  <a:endParaRPr lang="en-US"/>
                </a:p>
              </c:txPr>
            </c:dLbl>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oppose any technology that 
allows other people to 
monitor the movement of my vehicle</c:v>
                </c:pt>
                <c:pt idx="1">
                  <c:v>Motoring may become a rare luxury 
if the cost of driving
 continues to escalate </c:v>
                </c:pt>
                <c:pt idx="2">
                  <c:v>Motorists are hit by high taxes as easy targets </c:v>
                </c:pt>
                <c:pt idx="3">
                  <c:v>Motorists are an easy target for local
 authorities to raise revenue</c:v>
                </c:pt>
                <c:pt idx="4">
                  <c:v>If fuel were more affordable I would be 
able to see more family/friends</c:v>
                </c:pt>
              </c:strCache>
            </c:strRef>
          </c:cat>
          <c:val>
            <c:numRef>
              <c:f>Sheet1!$D$2:$D$6</c:f>
              <c:numCache>
                <c:formatCode>0%</c:formatCode>
                <c:ptCount val="5"/>
                <c:pt idx="0">
                  <c:v>0.19</c:v>
                </c:pt>
                <c:pt idx="1">
                  <c:v>0.21000000000000021</c:v>
                </c:pt>
                <c:pt idx="2">
                  <c:v>4.0000000000000022E-2</c:v>
                </c:pt>
                <c:pt idx="3">
                  <c:v>4.0000000000000022E-2</c:v>
                </c:pt>
                <c:pt idx="4">
                  <c:v>0.2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sz="1050" b="1"/>
                </a:pPr>
                <a:endParaRPr lang="en-US"/>
              </a:p>
            </c:txPr>
            <c:showVal val="1"/>
            <c:extLst>
              <c:ext xmlns:c15="http://schemas.microsoft.com/office/drawing/2012/chart" uri="{CE6537A1-D6FC-4f65-9D91-7224C49458BB}">
                <c15:showLeaderLines val="0"/>
              </c:ext>
            </c:extLst>
          </c:dLbls>
          <c:cat>
            <c:strRef>
              <c:f>Sheet1!$A$2:$A$6</c:f>
              <c:strCache>
                <c:ptCount val="5"/>
                <c:pt idx="0">
                  <c:v>I oppose any technology that 
allows other people to 
monitor the movement of my vehicle</c:v>
                </c:pt>
                <c:pt idx="1">
                  <c:v>Motoring may become a rare luxury 
if the cost of driving
 continues to escalate </c:v>
                </c:pt>
                <c:pt idx="2">
                  <c:v>Motorists are hit by high taxes as easy targets </c:v>
                </c:pt>
                <c:pt idx="3">
                  <c:v>Motorists are an easy target for local
 authorities to raise revenue</c:v>
                </c:pt>
                <c:pt idx="4">
                  <c:v>If fuel were more affordable I would be 
able to see more family/friends</c:v>
                </c:pt>
              </c:strCache>
            </c:strRef>
          </c:cat>
          <c:val>
            <c:numRef>
              <c:f>Sheet1!$E$2:$E$6</c:f>
              <c:numCache>
                <c:formatCode>0%</c:formatCode>
                <c:ptCount val="5"/>
                <c:pt idx="0">
                  <c:v>0.26</c:v>
                </c:pt>
                <c:pt idx="1">
                  <c:v>0.22</c:v>
                </c:pt>
                <c:pt idx="2">
                  <c:v>0.12000000000000002</c:v>
                </c:pt>
                <c:pt idx="3">
                  <c:v>9.0000000000000024E-2</c:v>
                </c:pt>
                <c:pt idx="4">
                  <c:v>0.24000000000000021</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oppose any technology that 
allows other people to 
monitor the movement of my vehicle</c:v>
                </c:pt>
                <c:pt idx="1">
                  <c:v>Motoring may become a rare luxury 
if the cost of driving
 continues to escalate </c:v>
                </c:pt>
                <c:pt idx="2">
                  <c:v>Motorists are hit by high taxes as easy targets </c:v>
                </c:pt>
                <c:pt idx="3">
                  <c:v>Motorists are an easy target for local
 authorities to raise revenue</c:v>
                </c:pt>
                <c:pt idx="4">
                  <c:v>If fuel were more affordable I would be 
able to see more family/friends</c:v>
                </c:pt>
              </c:strCache>
            </c:strRef>
          </c:cat>
          <c:val>
            <c:numRef>
              <c:f>Sheet1!$F$2:$F$6</c:f>
              <c:numCache>
                <c:formatCode>0%</c:formatCode>
                <c:ptCount val="5"/>
                <c:pt idx="0">
                  <c:v>0.24000000000000021</c:v>
                </c:pt>
                <c:pt idx="1">
                  <c:v>0.32000000000000189</c:v>
                </c:pt>
                <c:pt idx="2">
                  <c:v>0.32000000000000189</c:v>
                </c:pt>
                <c:pt idx="3">
                  <c:v>0.30000000000000032</c:v>
                </c:pt>
                <c:pt idx="4">
                  <c:v>0.22</c:v>
                </c:pt>
              </c:numCache>
            </c:numRef>
          </c:val>
        </c:ser>
        <c:ser>
          <c:idx val="5"/>
          <c:order val="5"/>
          <c:tx>
            <c:strRef>
              <c:f>Sheet1!$G$1</c:f>
              <c:strCache>
                <c:ptCount val="1"/>
                <c:pt idx="0">
                  <c:v>Strongly agree</c:v>
                </c:pt>
              </c:strCache>
            </c:strRef>
          </c:tx>
          <c:spPr>
            <a:solidFill>
              <a:srgbClr val="4F6228"/>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oppose any technology that 
allows other people to 
monitor the movement of my vehicle</c:v>
                </c:pt>
                <c:pt idx="1">
                  <c:v>Motoring may become a rare luxury 
if the cost of driving
 continues to escalate </c:v>
                </c:pt>
                <c:pt idx="2">
                  <c:v>Motorists are hit by high taxes as easy targets </c:v>
                </c:pt>
                <c:pt idx="3">
                  <c:v>Motorists are an easy target for local
 authorities to raise revenue</c:v>
                </c:pt>
                <c:pt idx="4">
                  <c:v>If fuel were more affordable I would be 
able to see more family/friends</c:v>
                </c:pt>
              </c:strCache>
            </c:strRef>
          </c:cat>
          <c:val>
            <c:numRef>
              <c:f>Sheet1!$G$2:$G$6</c:f>
              <c:numCache>
                <c:formatCode>0%</c:formatCode>
                <c:ptCount val="5"/>
                <c:pt idx="0">
                  <c:v>0.23</c:v>
                </c:pt>
                <c:pt idx="1">
                  <c:v>0.15000000000000024</c:v>
                </c:pt>
                <c:pt idx="2">
                  <c:v>0.48000000000000032</c:v>
                </c:pt>
                <c:pt idx="3">
                  <c:v>0.54</c:v>
                </c:pt>
                <c:pt idx="4">
                  <c:v>0.21000000000000021</c:v>
                </c:pt>
              </c:numCache>
            </c:numRef>
          </c:val>
        </c:ser>
        <c:gapWidth val="63"/>
        <c:overlap val="100"/>
        <c:axId val="112010752"/>
        <c:axId val="112012288"/>
      </c:barChart>
      <c:catAx>
        <c:axId val="112010752"/>
        <c:scaling>
          <c:orientation val="minMax"/>
        </c:scaling>
        <c:axPos val="l"/>
        <c:numFmt formatCode="General" sourceLinked="1"/>
        <c:tickLblPos val="nextTo"/>
        <c:spPr>
          <a:ln>
            <a:noFill/>
          </a:ln>
        </c:spPr>
        <c:txPr>
          <a:bodyPr/>
          <a:lstStyle/>
          <a:p>
            <a:pPr>
              <a:defRPr sz="1100"/>
            </a:pPr>
            <a:endParaRPr lang="en-US"/>
          </a:p>
        </c:txPr>
        <c:crossAx val="112012288"/>
        <c:crosses val="autoZero"/>
        <c:auto val="1"/>
        <c:lblAlgn val="ctr"/>
        <c:lblOffset val="100"/>
      </c:catAx>
      <c:valAx>
        <c:axId val="112012288"/>
        <c:scaling>
          <c:orientation val="minMax"/>
        </c:scaling>
        <c:delete val="1"/>
        <c:axPos val="b"/>
        <c:numFmt formatCode="0%" sourceLinked="1"/>
        <c:tickLblPos val="none"/>
        <c:crossAx val="112010752"/>
        <c:crosses val="autoZero"/>
        <c:crossBetween val="between"/>
      </c:valAx>
      <c:spPr>
        <a:noFill/>
        <a:ln w="25399">
          <a:noFill/>
        </a:ln>
      </c:spPr>
    </c:plotArea>
    <c:legend>
      <c:legendPos val="t"/>
      <c:layout>
        <c:manualLayout>
          <c:xMode val="edge"/>
          <c:yMode val="edge"/>
          <c:x val="4.2015940881120824E-2"/>
          <c:y val="3.6122174933050998E-2"/>
          <c:w val="0.85907479814070864"/>
          <c:h val="6.9325798594531182E-2"/>
        </c:manualLayout>
      </c:layout>
      <c:txPr>
        <a:bodyPr/>
        <a:lstStyle/>
        <a:p>
          <a:pPr>
            <a:defRPr sz="1000"/>
          </a:pPr>
          <a:endParaRPr lang="en-US"/>
        </a:p>
      </c:txPr>
    </c:legend>
    <c:plotVisOnly val="1"/>
    <c:dispBlanksAs val="gap"/>
  </c:chart>
  <c:txPr>
    <a:bodyPr/>
    <a:lstStyle/>
    <a:p>
      <a:pPr>
        <a:defRPr sz="1800"/>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3"/>
              <c:layout/>
              <c:showVal val="1"/>
            </c:dLbl>
            <c:delete val="1"/>
            <c:txPr>
              <a:bodyPr rot="-5400000" vert="horz"/>
              <a:lstStyle/>
              <a:p>
                <a:pPr algn="ctr">
                  <a:defRPr lang="en-GB" sz="1050" b="1" i="0" u="none" strike="noStrike" kern="1200" baseline="0">
                    <a:solidFill>
                      <a:prstClr val="white"/>
                    </a:solidFill>
                    <a:latin typeface="+mn-lt"/>
                    <a:ea typeface="+mn-ea"/>
                    <a:cs typeface="+mn-cs"/>
                  </a:defRPr>
                </a:pPr>
                <a:endParaRPr lang="en-US"/>
              </a:p>
            </c:txPr>
          </c:dLbls>
          <c:cat>
            <c:strRef>
              <c:f>Sheet1!$A$2:$A$6</c:f>
              <c:strCache>
                <c:ptCount val="5"/>
                <c:pt idx="0">
                  <c:v>I don't think I am very likely to get caught if I break most motoring laws</c:v>
                </c:pt>
                <c:pt idx="1">
                  <c:v>Most people in cars could use public transport instead</c:v>
                </c:pt>
                <c:pt idx="2">
                  <c:v>I would use my car less if public transport was better</c:v>
                </c:pt>
                <c:pt idx="3">
                  <c:v>I am confused by the role of Highways England (previously the Highways Agency)  traffic officers</c:v>
                </c:pt>
                <c:pt idx="4">
                  <c:v>There are not enough police on the roads enforcing driving laws</c:v>
                </c:pt>
              </c:strCache>
            </c:strRef>
          </c:cat>
          <c:val>
            <c:numRef>
              <c:f>Sheet1!$B$2:$B$6</c:f>
              <c:numCache>
                <c:formatCode>0%</c:formatCode>
                <c:ptCount val="5"/>
                <c:pt idx="0">
                  <c:v>2.0000000000000011E-2</c:v>
                </c:pt>
                <c:pt idx="1">
                  <c:v>2.0000000000000011E-2</c:v>
                </c:pt>
                <c:pt idx="2">
                  <c:v>1.0000000000000005E-2</c:v>
                </c:pt>
                <c:pt idx="3">
                  <c:v>8.0000000000000043E-2</c:v>
                </c:pt>
                <c:pt idx="4">
                  <c:v>1.0000000000000005E-2</c:v>
                </c:pt>
              </c:numCache>
            </c:numRef>
          </c:val>
        </c:ser>
        <c:ser>
          <c:idx val="1"/>
          <c:order val="1"/>
          <c:tx>
            <c:strRef>
              <c:f>Sheet1!$C$1</c:f>
              <c:strCache>
                <c:ptCount val="1"/>
                <c:pt idx="0">
                  <c:v>Strongly disagree</c:v>
                </c:pt>
              </c:strCache>
            </c:strRef>
          </c:tx>
          <c:spPr>
            <a:solidFill>
              <a:srgbClr val="953735"/>
            </a:solidFill>
          </c:spPr>
          <c:dLbls>
            <c:dLbl>
              <c:idx val="0"/>
              <c:layout>
                <c:manualLayout>
                  <c:x val="-1.6923046377541971E-3"/>
                  <c:y val="2.1248338195912412E-3"/>
                </c:manualLayout>
              </c:layout>
              <c:showVal val="1"/>
              <c:extLst>
                <c:ext xmlns:c15="http://schemas.microsoft.com/office/drawing/2012/chart" uri="{CE6537A1-D6FC-4f65-9D91-7224C49458BB}"/>
              </c:extLst>
            </c:dLbl>
            <c:dLbl>
              <c:idx val="3"/>
              <c:spPr>
                <a:noFill/>
                <a:ln>
                  <a:noFill/>
                </a:ln>
                <a:effectLst/>
              </c:spPr>
              <c:txPr>
                <a:bodyPr rot="-5400000" vert="horz"/>
                <a:lstStyle/>
                <a:p>
                  <a:pPr>
                    <a:defRPr sz="1050" b="1">
                      <a:solidFill>
                        <a:schemeClr val="bg1"/>
                      </a:solidFill>
                    </a:defRPr>
                  </a:pPr>
                  <a:endParaRPr lang="en-US"/>
                </a:p>
              </c:txPr>
            </c:dLbl>
            <c:dLbl>
              <c:idx val="4"/>
              <c:spPr>
                <a:noFill/>
                <a:ln>
                  <a:noFill/>
                </a:ln>
                <a:effectLst/>
              </c:spPr>
              <c:txPr>
                <a:bodyPr rot="-5400000" vert="horz"/>
                <a:lstStyle/>
                <a:p>
                  <a:pPr>
                    <a:defRPr sz="1050" b="1">
                      <a:solidFill>
                        <a:schemeClr val="bg1"/>
                      </a:solidFill>
                    </a:defRPr>
                  </a:pPr>
                  <a:endParaRPr lang="en-US"/>
                </a:p>
              </c:txPr>
            </c:dLbl>
            <c:dLbl>
              <c:idx val="8"/>
              <c:delete val="1"/>
              <c:extLst>
                <c:ext xmlns:c15="http://schemas.microsoft.com/office/drawing/2012/chart" uri="{CE6537A1-D6FC-4f65-9D91-7224C49458BB}"/>
              </c:extLst>
            </c:dLbl>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don't think I am very likely to get caught if I break most motoring laws</c:v>
                </c:pt>
                <c:pt idx="1">
                  <c:v>Most people in cars could use public transport instead</c:v>
                </c:pt>
                <c:pt idx="2">
                  <c:v>I would use my car less if public transport was better</c:v>
                </c:pt>
                <c:pt idx="3">
                  <c:v>I am confused by the role of Highways England (previously the Highways Agency)  traffic officers</c:v>
                </c:pt>
                <c:pt idx="4">
                  <c:v>There are not enough police on the roads enforcing driving laws</c:v>
                </c:pt>
              </c:strCache>
            </c:strRef>
          </c:cat>
          <c:val>
            <c:numRef>
              <c:f>Sheet1!$C$2:$C$6</c:f>
              <c:numCache>
                <c:formatCode>0%</c:formatCode>
                <c:ptCount val="5"/>
                <c:pt idx="0">
                  <c:v>0.21000000000000016</c:v>
                </c:pt>
                <c:pt idx="1">
                  <c:v>0.11</c:v>
                </c:pt>
                <c:pt idx="2">
                  <c:v>9.0000000000000024E-2</c:v>
                </c:pt>
                <c:pt idx="3">
                  <c:v>6.0000000000000032E-2</c:v>
                </c:pt>
                <c:pt idx="4">
                  <c:v>0.05</c:v>
                </c:pt>
              </c:numCache>
            </c:numRef>
          </c:val>
        </c:ser>
        <c:ser>
          <c:idx val="2"/>
          <c:order val="2"/>
          <c:tx>
            <c:strRef>
              <c:f>Sheet1!$D$1</c:f>
              <c:strCache>
                <c:ptCount val="1"/>
                <c:pt idx="0">
                  <c:v>Slightly disagree</c:v>
                </c:pt>
              </c:strCache>
            </c:strRef>
          </c:tx>
          <c:spPr>
            <a:solidFill>
              <a:srgbClr val="B24340"/>
            </a:solidFill>
          </c:spPr>
          <c:dLbls>
            <c:spPr>
              <a:noFill/>
              <a:ln>
                <a:noFill/>
              </a:ln>
              <a:effectLst/>
            </c:spPr>
            <c:txPr>
              <a:bodyPr rot="0" vert="horz"/>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don't think I am very likely to get caught if I break most motoring laws</c:v>
                </c:pt>
                <c:pt idx="1">
                  <c:v>Most people in cars could use public transport instead</c:v>
                </c:pt>
                <c:pt idx="2">
                  <c:v>I would use my car less if public transport was better</c:v>
                </c:pt>
                <c:pt idx="3">
                  <c:v>I am confused by the role of Highways England (previously the Highways Agency)  traffic officers</c:v>
                </c:pt>
                <c:pt idx="4">
                  <c:v>There are not enough police on the roads enforcing driving laws</c:v>
                </c:pt>
              </c:strCache>
            </c:strRef>
          </c:cat>
          <c:val>
            <c:numRef>
              <c:f>Sheet1!$D$2:$D$6</c:f>
              <c:numCache>
                <c:formatCode>0%</c:formatCode>
                <c:ptCount val="5"/>
                <c:pt idx="0">
                  <c:v>0.30000000000000032</c:v>
                </c:pt>
                <c:pt idx="1">
                  <c:v>0.23</c:v>
                </c:pt>
                <c:pt idx="2">
                  <c:v>0.17</c:v>
                </c:pt>
                <c:pt idx="3">
                  <c:v>0.14000000000000001</c:v>
                </c:pt>
                <c:pt idx="4">
                  <c:v>0.11</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sz="1050" b="1"/>
                </a:pPr>
                <a:endParaRPr lang="en-US"/>
              </a:p>
            </c:txPr>
            <c:showVal val="1"/>
            <c:extLst>
              <c:ext xmlns:c15="http://schemas.microsoft.com/office/drawing/2012/chart" uri="{CE6537A1-D6FC-4f65-9D91-7224C49458BB}">
                <c15:showLeaderLines val="0"/>
              </c:ext>
            </c:extLst>
          </c:dLbls>
          <c:cat>
            <c:strRef>
              <c:f>Sheet1!$A$2:$A$6</c:f>
              <c:strCache>
                <c:ptCount val="5"/>
                <c:pt idx="0">
                  <c:v>I don't think I am very likely to get caught if I break most motoring laws</c:v>
                </c:pt>
                <c:pt idx="1">
                  <c:v>Most people in cars could use public transport instead</c:v>
                </c:pt>
                <c:pt idx="2">
                  <c:v>I would use my car less if public transport was better</c:v>
                </c:pt>
                <c:pt idx="3">
                  <c:v>I am confused by the role of Highways England (previously the Highways Agency)  traffic officers</c:v>
                </c:pt>
                <c:pt idx="4">
                  <c:v>There are not enough police on the roads enforcing driving laws</c:v>
                </c:pt>
              </c:strCache>
            </c:strRef>
          </c:cat>
          <c:val>
            <c:numRef>
              <c:f>Sheet1!$E$2:$E$6</c:f>
              <c:numCache>
                <c:formatCode>0%</c:formatCode>
                <c:ptCount val="5"/>
                <c:pt idx="0">
                  <c:v>0.23</c:v>
                </c:pt>
                <c:pt idx="1">
                  <c:v>0.27</c:v>
                </c:pt>
                <c:pt idx="2">
                  <c:v>0.17</c:v>
                </c:pt>
                <c:pt idx="3">
                  <c:v>0.33000000000000046</c:v>
                </c:pt>
                <c:pt idx="4">
                  <c:v>0.21000000000000016</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don't think I am very likely to get caught if I break most motoring laws</c:v>
                </c:pt>
                <c:pt idx="1">
                  <c:v>Most people in cars could use public transport instead</c:v>
                </c:pt>
                <c:pt idx="2">
                  <c:v>I would use my car less if public transport was better</c:v>
                </c:pt>
                <c:pt idx="3">
                  <c:v>I am confused by the role of Highways England (previously the Highways Agency)  traffic officers</c:v>
                </c:pt>
                <c:pt idx="4">
                  <c:v>There are not enough police on the roads enforcing driving laws</c:v>
                </c:pt>
              </c:strCache>
            </c:strRef>
          </c:cat>
          <c:val>
            <c:numRef>
              <c:f>Sheet1!$F$2:$F$6</c:f>
              <c:numCache>
                <c:formatCode>0%</c:formatCode>
                <c:ptCount val="5"/>
                <c:pt idx="0">
                  <c:v>0.19</c:v>
                </c:pt>
                <c:pt idx="1">
                  <c:v>0.29000000000000031</c:v>
                </c:pt>
                <c:pt idx="2">
                  <c:v>0.34</c:v>
                </c:pt>
                <c:pt idx="3">
                  <c:v>0.26</c:v>
                </c:pt>
                <c:pt idx="4">
                  <c:v>0.3200000000000004</c:v>
                </c:pt>
              </c:numCache>
            </c:numRef>
          </c:val>
        </c:ser>
        <c:ser>
          <c:idx val="5"/>
          <c:order val="5"/>
          <c:tx>
            <c:strRef>
              <c:f>Sheet1!$G$1</c:f>
              <c:strCache>
                <c:ptCount val="1"/>
                <c:pt idx="0">
                  <c:v>Strongly agree</c:v>
                </c:pt>
              </c:strCache>
            </c:strRef>
          </c:tx>
          <c:spPr>
            <a:solidFill>
              <a:srgbClr val="4F6228"/>
            </a:solidFill>
          </c:spPr>
          <c:dLbls>
            <c:dLbl>
              <c:idx val="0"/>
              <c:spPr>
                <a:noFill/>
                <a:ln>
                  <a:noFill/>
                </a:ln>
                <a:effectLst/>
              </c:spPr>
              <c:txPr>
                <a:bodyPr rot="-540000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don't think I am very likely to get caught if I break most motoring laws</c:v>
                </c:pt>
                <c:pt idx="1">
                  <c:v>Most people in cars could use public transport instead</c:v>
                </c:pt>
                <c:pt idx="2">
                  <c:v>I would use my car less if public transport was better</c:v>
                </c:pt>
                <c:pt idx="3">
                  <c:v>I am confused by the role of Highways England (previously the Highways Agency)  traffic officers</c:v>
                </c:pt>
                <c:pt idx="4">
                  <c:v>There are not enough police on the roads enforcing driving laws</c:v>
                </c:pt>
              </c:strCache>
            </c:strRef>
          </c:cat>
          <c:val>
            <c:numRef>
              <c:f>Sheet1!$G$2:$G$6</c:f>
              <c:numCache>
                <c:formatCode>0%</c:formatCode>
                <c:ptCount val="5"/>
                <c:pt idx="0">
                  <c:v>0.05</c:v>
                </c:pt>
                <c:pt idx="1">
                  <c:v>8.0000000000000043E-2</c:v>
                </c:pt>
                <c:pt idx="2">
                  <c:v>0.22</c:v>
                </c:pt>
                <c:pt idx="3">
                  <c:v>0.12000000000000002</c:v>
                </c:pt>
                <c:pt idx="4">
                  <c:v>0.30000000000000032</c:v>
                </c:pt>
              </c:numCache>
            </c:numRef>
          </c:val>
        </c:ser>
        <c:gapWidth val="63"/>
        <c:overlap val="100"/>
        <c:axId val="115232128"/>
        <c:axId val="115242112"/>
      </c:barChart>
      <c:catAx>
        <c:axId val="115232128"/>
        <c:scaling>
          <c:orientation val="minMax"/>
        </c:scaling>
        <c:axPos val="l"/>
        <c:numFmt formatCode="General" sourceLinked="1"/>
        <c:tickLblPos val="nextTo"/>
        <c:spPr>
          <a:ln>
            <a:noFill/>
          </a:ln>
        </c:spPr>
        <c:txPr>
          <a:bodyPr/>
          <a:lstStyle/>
          <a:p>
            <a:pPr>
              <a:defRPr sz="1100"/>
            </a:pPr>
            <a:endParaRPr lang="en-US"/>
          </a:p>
        </c:txPr>
        <c:crossAx val="115242112"/>
        <c:crosses val="autoZero"/>
        <c:auto val="1"/>
        <c:lblAlgn val="ctr"/>
        <c:lblOffset val="100"/>
      </c:catAx>
      <c:valAx>
        <c:axId val="115242112"/>
        <c:scaling>
          <c:orientation val="minMax"/>
        </c:scaling>
        <c:delete val="1"/>
        <c:axPos val="b"/>
        <c:numFmt formatCode="0%" sourceLinked="1"/>
        <c:tickLblPos val="none"/>
        <c:crossAx val="115232128"/>
        <c:crosses val="autoZero"/>
        <c:crossBetween val="between"/>
      </c:valAx>
      <c:spPr>
        <a:noFill/>
        <a:ln w="25399">
          <a:noFill/>
        </a:ln>
      </c:spPr>
    </c:plotArea>
    <c:legend>
      <c:legendPos val="t"/>
      <c:layout>
        <c:manualLayout>
          <c:xMode val="edge"/>
          <c:yMode val="edge"/>
          <c:x val="4.2015940881120824E-2"/>
          <c:y val="3.6122174933050998E-2"/>
          <c:w val="0.85907479814070864"/>
          <c:h val="6.9325798594531182E-2"/>
        </c:manualLayout>
      </c:layout>
      <c:txPr>
        <a:bodyPr/>
        <a:lstStyle/>
        <a:p>
          <a:pPr>
            <a:defRPr sz="1000"/>
          </a:pPr>
          <a:endParaRPr lang="en-US"/>
        </a:p>
      </c:txPr>
    </c:legend>
    <c:plotVisOnly val="1"/>
    <c:dispBlanksAs val="gap"/>
  </c:chart>
  <c:txPr>
    <a:bodyPr/>
    <a:lstStyle/>
    <a:p>
      <a:pPr>
        <a:defRPr sz="1800"/>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en-GB"/>
  <c:chart>
    <c:plotArea>
      <c:layout/>
      <c:barChart>
        <c:barDir val="bar"/>
        <c:grouping val="percentStacked"/>
        <c:ser>
          <c:idx val="0"/>
          <c:order val="0"/>
          <c:tx>
            <c:strRef>
              <c:f>Sheet1!$B$1</c:f>
              <c:strCache>
                <c:ptCount val="1"/>
                <c:pt idx="0">
                  <c:v>Don't know</c:v>
                </c:pt>
              </c:strCache>
            </c:strRef>
          </c:tx>
          <c:spPr>
            <a:solidFill>
              <a:srgbClr val="7F7F7F"/>
            </a:solidFill>
          </c:spPr>
          <c:cat>
            <c:strRef>
              <c:f>Sheet1!$A$2:$A$5</c:f>
              <c:strCache>
                <c:ptCount val="4"/>
                <c:pt idx="0">
                  <c:v>I would find it very difficult to adjust my lifestyle to being without a car</c:v>
                </c:pt>
                <c:pt idx="1">
                  <c:v>Road safety is a shared responsibility for all road users, i.e. cyclists, motorcyclists and motorists alike</c:v>
                </c:pt>
                <c:pt idx="2">
                  <c:v>I consider myself to be a law abiding driver</c:v>
                </c:pt>
                <c:pt idx="3">
                  <c:v>Motorists are an easy target for local authorities to raise revenue (e.g. parking fines and speed cameras)</c:v>
                </c:pt>
              </c:strCache>
            </c:strRef>
          </c:cat>
          <c:val>
            <c:numRef>
              <c:f>Sheet1!$B$2:$B$5</c:f>
              <c:numCache>
                <c:formatCode>0%</c:formatCode>
                <c:ptCount val="4"/>
                <c:pt idx="0">
                  <c:v>1.0000000000000005E-2</c:v>
                </c:pt>
                <c:pt idx="1">
                  <c:v>1.0000000000000005E-2</c:v>
                </c:pt>
                <c:pt idx="2">
                  <c:v>1.0000000000000005E-2</c:v>
                </c:pt>
                <c:pt idx="3">
                  <c:v>1.0000000000000005E-2</c:v>
                </c:pt>
              </c:numCache>
            </c:numRef>
          </c:val>
        </c:ser>
        <c:ser>
          <c:idx val="1"/>
          <c:order val="1"/>
          <c:tx>
            <c:strRef>
              <c:f>Sheet1!$C$1</c:f>
              <c:strCache>
                <c:ptCount val="1"/>
                <c:pt idx="0">
                  <c:v>Strongly disagree</c:v>
                </c:pt>
              </c:strCache>
            </c:strRef>
          </c:tx>
          <c:spPr>
            <a:solidFill>
              <a:srgbClr val="953735"/>
            </a:solidFill>
          </c:spPr>
          <c:dLbls>
            <c:dLbl>
              <c:idx val="0"/>
              <c:layout>
                <c:manualLayout>
                  <c:x val="-1.6923046377541971E-3"/>
                  <c:y val="2.1248338195912412E-3"/>
                </c:manualLayout>
              </c:layout>
              <c:spPr>
                <a:noFill/>
                <a:ln>
                  <a:noFill/>
                </a:ln>
                <a:effectLst/>
              </c:spPr>
              <c:txPr>
                <a:bodyPr rot="-5400000" vert="horz"/>
                <a:lstStyle/>
                <a:p>
                  <a:pPr>
                    <a:defRPr sz="1050" b="1">
                      <a:solidFill>
                        <a:schemeClr val="bg1"/>
                      </a:solidFill>
                    </a:defRPr>
                  </a:pPr>
                  <a:endParaRPr lang="en-US"/>
                </a:p>
              </c:txPr>
              <c:showVal val="1"/>
              <c:extLst>
                <c:ext xmlns:c15="http://schemas.microsoft.com/office/drawing/2012/chart" uri="{CE6537A1-D6FC-4f65-9D91-7224C49458BB}"/>
              </c:extLst>
            </c:dLbl>
            <c:dLbl>
              <c:idx val="1"/>
              <c:delete val="1"/>
            </c:dLbl>
            <c:dLbl>
              <c:idx val="2"/>
              <c:delete val="1"/>
            </c:dLbl>
            <c:dLbl>
              <c:idx val="3"/>
              <c:spPr>
                <a:noFill/>
                <a:ln>
                  <a:noFill/>
                </a:ln>
                <a:effectLst/>
              </c:spPr>
              <c:txPr>
                <a:bodyPr rot="-5400000" vert="horz"/>
                <a:lstStyle/>
                <a:p>
                  <a:pPr>
                    <a:defRPr sz="1050" b="1">
                      <a:solidFill>
                        <a:schemeClr val="bg1"/>
                      </a:solidFill>
                    </a:defRPr>
                  </a:pPr>
                  <a:endParaRPr lang="en-US"/>
                </a:p>
              </c:txPr>
            </c:dLbl>
            <c:dLbl>
              <c:idx val="4"/>
              <c:spPr>
                <a:noFill/>
                <a:ln>
                  <a:noFill/>
                </a:ln>
                <a:effectLst/>
              </c:spPr>
              <c:txPr>
                <a:bodyPr rot="-5400000" vert="horz"/>
                <a:lstStyle/>
                <a:p>
                  <a:pPr>
                    <a:defRPr sz="1050" b="1">
                      <a:solidFill>
                        <a:schemeClr val="bg1"/>
                      </a:solidFill>
                    </a:defRPr>
                  </a:pPr>
                  <a:endParaRPr lang="en-US"/>
                </a:p>
              </c:txPr>
            </c:dLbl>
            <c:dLbl>
              <c:idx val="8"/>
              <c:delete val="1"/>
              <c:extLst>
                <c:ext xmlns:c15="http://schemas.microsoft.com/office/drawing/2012/chart" uri="{CE6537A1-D6FC-4f65-9D91-7224C49458BB}"/>
              </c:extLst>
            </c:dLbl>
            <c:spPr>
              <a:noFill/>
              <a:ln>
                <a:noFill/>
              </a:ln>
              <a:effectLst/>
            </c:spPr>
            <c:txPr>
              <a:bodyPr rot="0" vert="horz"/>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would find it very difficult to adjust my lifestyle to being without a car</c:v>
                </c:pt>
                <c:pt idx="1">
                  <c:v>Road safety is a shared responsibility for all road users, i.e. cyclists, motorcyclists and motorists alike</c:v>
                </c:pt>
                <c:pt idx="2">
                  <c:v>I consider myself to be a law abiding driver</c:v>
                </c:pt>
                <c:pt idx="3">
                  <c:v>Motorists are an easy target for local authorities to raise revenue (e.g. parking fines and speed cameras)</c:v>
                </c:pt>
              </c:strCache>
            </c:strRef>
          </c:cat>
          <c:val>
            <c:numRef>
              <c:f>Sheet1!$C$2:$C$5</c:f>
              <c:numCache>
                <c:formatCode>0%</c:formatCode>
                <c:ptCount val="4"/>
                <c:pt idx="0">
                  <c:v>3.0000000000000002E-2</c:v>
                </c:pt>
                <c:pt idx="1">
                  <c:v>2.0000000000000011E-2</c:v>
                </c:pt>
                <c:pt idx="2">
                  <c:v>2.0000000000000011E-2</c:v>
                </c:pt>
                <c:pt idx="3">
                  <c:v>3.0000000000000002E-2</c:v>
                </c:pt>
              </c:numCache>
            </c:numRef>
          </c:val>
        </c:ser>
        <c:ser>
          <c:idx val="2"/>
          <c:order val="2"/>
          <c:tx>
            <c:strRef>
              <c:f>Sheet1!$D$1</c:f>
              <c:strCache>
                <c:ptCount val="1"/>
                <c:pt idx="0">
                  <c:v>Slightly disagree</c:v>
                </c:pt>
              </c:strCache>
            </c:strRef>
          </c:tx>
          <c:spPr>
            <a:solidFill>
              <a:srgbClr val="B24340"/>
            </a:solidFill>
          </c:spPr>
          <c:dLbls>
            <c:dLbl>
              <c:idx val="0"/>
              <c:spPr>
                <a:noFill/>
                <a:ln>
                  <a:noFill/>
                </a:ln>
                <a:effectLst/>
              </c:spPr>
              <c:txPr>
                <a:bodyPr rot="-5400000" vert="horz"/>
                <a:lstStyle/>
                <a:p>
                  <a:pPr>
                    <a:defRPr sz="1050" b="1">
                      <a:solidFill>
                        <a:schemeClr val="bg1"/>
                      </a:solidFill>
                    </a:defRPr>
                  </a:pPr>
                  <a:endParaRPr lang="en-US"/>
                </a:p>
              </c:txPr>
            </c:dLbl>
            <c:dLbl>
              <c:idx val="1"/>
              <c:delete val="1"/>
            </c:dLbl>
            <c:dLbl>
              <c:idx val="2"/>
              <c:delete val="1"/>
            </c:dLbl>
            <c:dLbl>
              <c:idx val="3"/>
              <c:spPr>
                <a:noFill/>
                <a:ln>
                  <a:noFill/>
                </a:ln>
                <a:effectLst/>
              </c:spPr>
              <c:txPr>
                <a:bodyPr rot="-5400000" vert="horz"/>
                <a:lstStyle/>
                <a:p>
                  <a:pPr>
                    <a:defRPr sz="1050" b="1">
                      <a:solidFill>
                        <a:schemeClr val="bg1"/>
                      </a:solidFill>
                    </a:defRPr>
                  </a:pPr>
                  <a:endParaRPr lang="en-US"/>
                </a:p>
              </c:txPr>
            </c:dLbl>
            <c:dLbl>
              <c:idx val="4"/>
              <c:spPr>
                <a:noFill/>
                <a:ln>
                  <a:noFill/>
                </a:ln>
                <a:effectLst/>
              </c:spPr>
              <c:txPr>
                <a:bodyPr rot="-5400000" vert="horz"/>
                <a:lstStyle/>
                <a:p>
                  <a:pPr>
                    <a:defRPr sz="1050" b="1">
                      <a:solidFill>
                        <a:schemeClr val="bg1"/>
                      </a:solidFill>
                    </a:defRPr>
                  </a:pPr>
                  <a:endParaRPr lang="en-US"/>
                </a:p>
              </c:txPr>
            </c:dLbl>
            <c:spPr>
              <a:noFill/>
              <a:ln>
                <a:noFill/>
              </a:ln>
              <a:effectLst/>
            </c:spPr>
            <c:txPr>
              <a:bodyPr rot="0" vert="horz"/>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would find it very difficult to adjust my lifestyle to being without a car</c:v>
                </c:pt>
                <c:pt idx="1">
                  <c:v>Road safety is a shared responsibility for all road users, i.e. cyclists, motorcyclists and motorists alike</c:v>
                </c:pt>
                <c:pt idx="2">
                  <c:v>I consider myself to be a law abiding driver</c:v>
                </c:pt>
                <c:pt idx="3">
                  <c:v>Motorists are an easy target for local authorities to raise revenue (e.g. parking fines and speed cameras)</c:v>
                </c:pt>
              </c:strCache>
            </c:strRef>
          </c:cat>
          <c:val>
            <c:numRef>
              <c:f>Sheet1!$D$2:$D$5</c:f>
              <c:numCache>
                <c:formatCode>0%</c:formatCode>
                <c:ptCount val="4"/>
                <c:pt idx="0">
                  <c:v>7.0000000000000021E-2</c:v>
                </c:pt>
                <c:pt idx="1">
                  <c:v>1.0000000000000005E-2</c:v>
                </c:pt>
                <c:pt idx="2">
                  <c:v>2.0000000000000011E-2</c:v>
                </c:pt>
                <c:pt idx="3">
                  <c:v>4.0000000000000022E-2</c:v>
                </c:pt>
              </c:numCache>
            </c:numRef>
          </c:val>
        </c:ser>
        <c:ser>
          <c:idx val="3"/>
          <c:order val="3"/>
          <c:tx>
            <c:strRef>
              <c:f>Sheet1!$E$1</c:f>
              <c:strCache>
                <c:ptCount val="1"/>
                <c:pt idx="0">
                  <c:v>Neither agree nor disagree</c:v>
                </c:pt>
              </c:strCache>
            </c:strRef>
          </c:tx>
          <c:spPr>
            <a:solidFill>
              <a:srgbClr val="B9CDE5"/>
            </a:solidFill>
          </c:spPr>
          <c:dLbls>
            <c:dLbl>
              <c:idx val="1"/>
              <c:spPr>
                <a:noFill/>
                <a:ln>
                  <a:noFill/>
                </a:ln>
                <a:effectLst/>
              </c:spPr>
              <c:txPr>
                <a:bodyPr rot="-5400000" vert="horz"/>
                <a:lstStyle/>
                <a:p>
                  <a:pPr>
                    <a:defRPr sz="1050" b="1"/>
                  </a:pPr>
                  <a:endParaRPr lang="en-US"/>
                </a:p>
              </c:txPr>
            </c:dLbl>
            <c:dLbl>
              <c:idx val="2"/>
              <c:spPr>
                <a:noFill/>
                <a:ln>
                  <a:noFill/>
                </a:ln>
                <a:effectLst/>
              </c:spPr>
              <c:txPr>
                <a:bodyPr rot="-5400000" vert="horz"/>
                <a:lstStyle/>
                <a:p>
                  <a:pPr>
                    <a:defRPr sz="1050" b="1"/>
                  </a:pPr>
                  <a:endParaRPr lang="en-US"/>
                </a:p>
              </c:txPr>
            </c:dLbl>
            <c:spPr>
              <a:noFill/>
              <a:ln>
                <a:noFill/>
              </a:ln>
              <a:effectLst/>
            </c:spPr>
            <c:txPr>
              <a:bodyPr/>
              <a:lstStyle/>
              <a:p>
                <a:pPr>
                  <a:defRPr sz="1050" b="1"/>
                </a:pPr>
                <a:endParaRPr lang="en-US"/>
              </a:p>
            </c:txPr>
            <c:showVal val="1"/>
            <c:extLst>
              <c:ext xmlns:c15="http://schemas.microsoft.com/office/drawing/2012/chart" uri="{CE6537A1-D6FC-4f65-9D91-7224C49458BB}">
                <c15:showLeaderLines val="0"/>
              </c:ext>
            </c:extLst>
          </c:dLbls>
          <c:cat>
            <c:strRef>
              <c:f>Sheet1!$A$2:$A$5</c:f>
              <c:strCache>
                <c:ptCount val="4"/>
                <c:pt idx="0">
                  <c:v>I would find it very difficult to adjust my lifestyle to being without a car</c:v>
                </c:pt>
                <c:pt idx="1">
                  <c:v>Road safety is a shared responsibility for all road users, i.e. cyclists, motorcyclists and motorists alike</c:v>
                </c:pt>
                <c:pt idx="2">
                  <c:v>I consider myself to be a law abiding driver</c:v>
                </c:pt>
                <c:pt idx="3">
                  <c:v>Motorists are an easy target for local authorities to raise revenue (e.g. parking fines and speed cameras)</c:v>
                </c:pt>
              </c:strCache>
            </c:strRef>
          </c:cat>
          <c:val>
            <c:numRef>
              <c:f>Sheet1!$E$2:$E$5</c:f>
              <c:numCache>
                <c:formatCode>0%</c:formatCode>
                <c:ptCount val="4"/>
                <c:pt idx="0">
                  <c:v>0.1</c:v>
                </c:pt>
                <c:pt idx="1">
                  <c:v>4.0000000000000022E-2</c:v>
                </c:pt>
                <c:pt idx="2">
                  <c:v>0.05</c:v>
                </c:pt>
                <c:pt idx="3">
                  <c:v>9.0000000000000024E-2</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would find it very difficult to adjust my lifestyle to being without a car</c:v>
                </c:pt>
                <c:pt idx="1">
                  <c:v>Road safety is a shared responsibility for all road users, i.e. cyclists, motorcyclists and motorists alike</c:v>
                </c:pt>
                <c:pt idx="2">
                  <c:v>I consider myself to be a law abiding driver</c:v>
                </c:pt>
                <c:pt idx="3">
                  <c:v>Motorists are an easy target for local authorities to raise revenue (e.g. parking fines and speed cameras)</c:v>
                </c:pt>
              </c:strCache>
            </c:strRef>
          </c:cat>
          <c:val>
            <c:numRef>
              <c:f>Sheet1!$F$2:$F$5</c:f>
              <c:numCache>
                <c:formatCode>0%</c:formatCode>
                <c:ptCount val="4"/>
                <c:pt idx="0">
                  <c:v>0.27</c:v>
                </c:pt>
                <c:pt idx="1">
                  <c:v>0.13</c:v>
                </c:pt>
                <c:pt idx="2">
                  <c:v>0.28000000000000008</c:v>
                </c:pt>
                <c:pt idx="3">
                  <c:v>0.30000000000000032</c:v>
                </c:pt>
              </c:numCache>
            </c:numRef>
          </c:val>
        </c:ser>
        <c:ser>
          <c:idx val="5"/>
          <c:order val="5"/>
          <c:tx>
            <c:strRef>
              <c:f>Sheet1!$G$1</c:f>
              <c:strCache>
                <c:ptCount val="1"/>
                <c:pt idx="0">
                  <c:v>Strongly agree</c:v>
                </c:pt>
              </c:strCache>
            </c:strRef>
          </c:tx>
          <c:spPr>
            <a:solidFill>
              <a:srgbClr val="4F6228"/>
            </a:solidFill>
          </c:spPr>
          <c:dLbls>
            <c:dLbl>
              <c:idx val="0"/>
              <c:spPr>
                <a:noFill/>
                <a:ln>
                  <a:noFill/>
                </a:ln>
                <a:effectLst/>
              </c:spPr>
              <c:txPr>
                <a:bodyPr rot="0" vert="horz" anchor="t" anchorCtr="0"/>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would find it very difficult to adjust my lifestyle to being without a car</c:v>
                </c:pt>
                <c:pt idx="1">
                  <c:v>Road safety is a shared responsibility for all road users, i.e. cyclists, motorcyclists and motorists alike</c:v>
                </c:pt>
                <c:pt idx="2">
                  <c:v>I consider myself to be a law abiding driver</c:v>
                </c:pt>
                <c:pt idx="3">
                  <c:v>Motorists are an easy target for local authorities to raise revenue (e.g. parking fines and speed cameras)</c:v>
                </c:pt>
              </c:strCache>
            </c:strRef>
          </c:cat>
          <c:val>
            <c:numRef>
              <c:f>Sheet1!$G$2:$G$5</c:f>
              <c:numCache>
                <c:formatCode>0%</c:formatCode>
                <c:ptCount val="4"/>
                <c:pt idx="0">
                  <c:v>0.52</c:v>
                </c:pt>
                <c:pt idx="1">
                  <c:v>0.79</c:v>
                </c:pt>
                <c:pt idx="2">
                  <c:v>0.63000000000000078</c:v>
                </c:pt>
                <c:pt idx="3">
                  <c:v>0.54</c:v>
                </c:pt>
              </c:numCache>
            </c:numRef>
          </c:val>
        </c:ser>
        <c:gapWidth val="63"/>
        <c:overlap val="100"/>
        <c:axId val="118726016"/>
        <c:axId val="118736000"/>
      </c:barChart>
      <c:catAx>
        <c:axId val="118726016"/>
        <c:scaling>
          <c:orientation val="minMax"/>
        </c:scaling>
        <c:axPos val="l"/>
        <c:numFmt formatCode="General" sourceLinked="1"/>
        <c:tickLblPos val="nextTo"/>
        <c:spPr>
          <a:ln>
            <a:noFill/>
          </a:ln>
        </c:spPr>
        <c:txPr>
          <a:bodyPr/>
          <a:lstStyle/>
          <a:p>
            <a:pPr>
              <a:defRPr sz="1100"/>
            </a:pPr>
            <a:endParaRPr lang="en-US"/>
          </a:p>
        </c:txPr>
        <c:crossAx val="118736000"/>
        <c:crosses val="autoZero"/>
        <c:auto val="1"/>
        <c:lblAlgn val="ctr"/>
        <c:lblOffset val="100"/>
      </c:catAx>
      <c:valAx>
        <c:axId val="118736000"/>
        <c:scaling>
          <c:orientation val="minMax"/>
        </c:scaling>
        <c:delete val="1"/>
        <c:axPos val="b"/>
        <c:numFmt formatCode="0%" sourceLinked="1"/>
        <c:tickLblPos val="none"/>
        <c:crossAx val="118726016"/>
        <c:crosses val="autoZero"/>
        <c:crossBetween val="between"/>
      </c:valAx>
      <c:spPr>
        <a:noFill/>
        <a:ln w="25399">
          <a:noFill/>
        </a:ln>
      </c:spPr>
    </c:plotArea>
    <c:legend>
      <c:legendPos val="t"/>
      <c:layout>
        <c:manualLayout>
          <c:xMode val="edge"/>
          <c:yMode val="edge"/>
          <c:x val="4.2015940881120824E-2"/>
          <c:y val="3.6122174933050998E-2"/>
          <c:w val="0.85907479814070864"/>
          <c:h val="6.9325798594531182E-2"/>
        </c:manualLayout>
      </c:layout>
      <c:txPr>
        <a:bodyPr/>
        <a:lstStyle/>
        <a:p>
          <a:pPr>
            <a:defRPr sz="1000"/>
          </a:pPr>
          <a:endParaRPr lang="en-US"/>
        </a:p>
      </c:txPr>
    </c:legend>
    <c:plotVisOnly val="1"/>
    <c:dispBlanksAs val="gap"/>
  </c:chart>
  <c:txPr>
    <a:bodyPr/>
    <a:lstStyle/>
    <a:p>
      <a:pPr>
        <a:defRPr sz="1800"/>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3"/>
              <c:layout/>
              <c:showVal val="1"/>
            </c:dLbl>
            <c:dLbl>
              <c:idx val="5"/>
              <c:showVal val="1"/>
            </c:dLbl>
            <c:delete val="1"/>
            <c:txPr>
              <a:bodyPr rot="-5400000" vert="horz"/>
              <a:lstStyle/>
              <a:p>
                <a:pPr algn="ctr">
                  <a:defRPr lang="en-GB" sz="1050" b="1" i="0" u="none" strike="noStrike" kern="1200" baseline="0">
                    <a:solidFill>
                      <a:prstClr val="white"/>
                    </a:solidFill>
                    <a:latin typeface="+mn-lt"/>
                    <a:ea typeface="+mn-ea"/>
                    <a:cs typeface="+mn-cs"/>
                  </a:defRPr>
                </a:pPr>
                <a:endParaRPr lang="en-US"/>
              </a:p>
            </c:txPr>
          </c:dLbls>
          <c:cat>
            <c:strRef>
              <c:f>Sheet1!$A$2:$A$6</c:f>
              <c:strCache>
                <c:ptCount val="5"/>
                <c:pt idx="0">
                  <c:v>Much tougher steps should be taken to reduce traffic congestion</c:v>
                </c:pt>
                <c:pt idx="1">
                  <c:v>Speed cameras are more about raising money than improving road safety</c:v>
                </c:pt>
                <c:pt idx="2">
                  <c:v>Local journey times are becoming less predictable</c:v>
                </c:pt>
                <c:pt idx="3">
                  <c:v>Motorway and high speed dual carriageway journey times are becoming less predictable</c:v>
                </c:pt>
                <c:pt idx="4">
                  <c:v>There is no point in changing or increasing traffic penalties unless there is effective enforcement</c:v>
                </c:pt>
              </c:strCache>
            </c:strRef>
          </c:cat>
          <c:val>
            <c:numRef>
              <c:f>Sheet1!$B$2:$B$6</c:f>
              <c:numCache>
                <c:formatCode>0%</c:formatCode>
                <c:ptCount val="5"/>
                <c:pt idx="0">
                  <c:v>2.0000000000000011E-2</c:v>
                </c:pt>
                <c:pt idx="1">
                  <c:v>1.0000000000000005E-2</c:v>
                </c:pt>
                <c:pt idx="2">
                  <c:v>1.0000000000000005E-2</c:v>
                </c:pt>
                <c:pt idx="3">
                  <c:v>4.0000000000000022E-2</c:v>
                </c:pt>
                <c:pt idx="4">
                  <c:v>2.0000000000000011E-2</c:v>
                </c:pt>
              </c:numCache>
            </c:numRef>
          </c:val>
        </c:ser>
        <c:ser>
          <c:idx val="1"/>
          <c:order val="1"/>
          <c:tx>
            <c:strRef>
              <c:f>Sheet1!$C$1</c:f>
              <c:strCache>
                <c:ptCount val="1"/>
                <c:pt idx="0">
                  <c:v>Strongly disagree</c:v>
                </c:pt>
              </c:strCache>
            </c:strRef>
          </c:tx>
          <c:spPr>
            <a:solidFill>
              <a:srgbClr val="953735"/>
            </a:solidFill>
          </c:spPr>
          <c:dLbls>
            <c:dLbl>
              <c:idx val="1"/>
              <c:layout/>
              <c:showVal val="1"/>
            </c:dLbl>
            <c:delete val="1"/>
            <c:txPr>
              <a:bodyPr rot="-5400000" vert="horz"/>
              <a:lstStyle/>
              <a:p>
                <a:pPr algn="ctr">
                  <a:defRPr lang="en-GB" sz="1050" b="1" i="0" u="none" strike="noStrike" kern="1200" baseline="0">
                    <a:solidFill>
                      <a:prstClr val="white"/>
                    </a:solidFill>
                    <a:latin typeface="+mn-lt"/>
                    <a:ea typeface="+mn-ea"/>
                    <a:cs typeface="+mn-cs"/>
                  </a:defRPr>
                </a:pPr>
                <a:endParaRPr lang="en-US"/>
              </a:p>
            </c:txPr>
          </c:dLbls>
          <c:cat>
            <c:strRef>
              <c:f>Sheet1!$A$2:$A$6</c:f>
              <c:strCache>
                <c:ptCount val="5"/>
                <c:pt idx="0">
                  <c:v>Much tougher steps should be taken to reduce traffic congestion</c:v>
                </c:pt>
                <c:pt idx="1">
                  <c:v>Speed cameras are more about raising money than improving road safety</c:v>
                </c:pt>
                <c:pt idx="2">
                  <c:v>Local journey times are becoming less predictable</c:v>
                </c:pt>
                <c:pt idx="3">
                  <c:v>Motorway and high speed dual carriageway journey times are becoming less predictable</c:v>
                </c:pt>
                <c:pt idx="4">
                  <c:v>There is no point in changing or increasing traffic penalties unless there is effective enforcement</c:v>
                </c:pt>
              </c:strCache>
            </c:strRef>
          </c:cat>
          <c:val>
            <c:numRef>
              <c:f>Sheet1!$C$2:$C$6</c:f>
              <c:numCache>
                <c:formatCode>0%</c:formatCode>
                <c:ptCount val="5"/>
                <c:pt idx="0">
                  <c:v>1.0000000000000005E-2</c:v>
                </c:pt>
                <c:pt idx="1">
                  <c:v>3.0000000000000002E-2</c:v>
                </c:pt>
                <c:pt idx="2">
                  <c:v>2.0000000000000011E-2</c:v>
                </c:pt>
                <c:pt idx="3">
                  <c:v>1.0000000000000005E-2</c:v>
                </c:pt>
                <c:pt idx="4">
                  <c:v>1.0000000000000005E-2</c:v>
                </c:pt>
              </c:numCache>
            </c:numRef>
          </c:val>
        </c:ser>
        <c:ser>
          <c:idx val="2"/>
          <c:order val="2"/>
          <c:tx>
            <c:strRef>
              <c:f>Sheet1!$D$1</c:f>
              <c:strCache>
                <c:ptCount val="1"/>
                <c:pt idx="0">
                  <c:v>Slightly disagree</c:v>
                </c:pt>
              </c:strCache>
            </c:strRef>
          </c:tx>
          <c:spPr>
            <a:solidFill>
              <a:srgbClr val="B24340"/>
            </a:solidFill>
          </c:spPr>
          <c:dLbls>
            <c:dLbl>
              <c:idx val="0"/>
              <c:spPr>
                <a:noFill/>
                <a:ln>
                  <a:noFill/>
                </a:ln>
                <a:effectLst/>
              </c:spPr>
              <c:txPr>
                <a:bodyPr rot="-5400000" vert="horz"/>
                <a:lstStyle/>
                <a:p>
                  <a:pPr>
                    <a:defRPr sz="1050" b="1">
                      <a:solidFill>
                        <a:schemeClr val="bg1"/>
                      </a:solidFill>
                    </a:defRPr>
                  </a:pPr>
                  <a:endParaRPr lang="en-US"/>
                </a:p>
              </c:txPr>
            </c:dLbl>
            <c:dLbl>
              <c:idx val="1"/>
              <c:spPr>
                <a:noFill/>
                <a:ln>
                  <a:noFill/>
                </a:ln>
                <a:effectLst/>
              </c:spPr>
              <c:txPr>
                <a:bodyPr rot="-5400000" vert="horz"/>
                <a:lstStyle/>
                <a:p>
                  <a:pPr>
                    <a:defRPr sz="1050" b="1">
                      <a:solidFill>
                        <a:schemeClr val="bg1"/>
                      </a:solidFill>
                    </a:defRPr>
                  </a:pPr>
                  <a:endParaRPr lang="en-US"/>
                </a:p>
              </c:txPr>
            </c:dLbl>
            <c:dLbl>
              <c:idx val="4"/>
              <c:spPr>
                <a:noFill/>
                <a:ln>
                  <a:noFill/>
                </a:ln>
                <a:effectLst/>
              </c:spPr>
              <c:txPr>
                <a:bodyPr rot="-5400000" vert="horz"/>
                <a:lstStyle/>
                <a:p>
                  <a:pPr>
                    <a:defRPr sz="1050" b="1">
                      <a:solidFill>
                        <a:schemeClr val="bg1"/>
                      </a:solidFill>
                    </a:defRPr>
                  </a:pPr>
                  <a:endParaRPr lang="en-US"/>
                </a:p>
              </c:txPr>
            </c:dLbl>
            <c:dLbl>
              <c:idx val="6"/>
              <c:spPr>
                <a:noFill/>
                <a:ln>
                  <a:noFill/>
                </a:ln>
                <a:effectLst/>
              </c:spPr>
              <c:txPr>
                <a:bodyPr rot="-5400000" vert="horz"/>
                <a:lstStyle/>
                <a:p>
                  <a:pPr>
                    <a:defRPr sz="1050" b="1">
                      <a:solidFill>
                        <a:schemeClr val="bg1"/>
                      </a:solidFill>
                    </a:defRPr>
                  </a:pPr>
                  <a:endParaRPr lang="en-US"/>
                </a:p>
              </c:txPr>
            </c:dLbl>
            <c:spPr>
              <a:noFill/>
              <a:ln>
                <a:noFill/>
              </a:ln>
              <a:effectLst/>
            </c:spPr>
            <c:txPr>
              <a:bodyPr rot="0" vert="horz"/>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Much tougher steps should be taken to reduce traffic congestion</c:v>
                </c:pt>
                <c:pt idx="1">
                  <c:v>Speed cameras are more about raising money than improving road safety</c:v>
                </c:pt>
                <c:pt idx="2">
                  <c:v>Local journey times are becoming less predictable</c:v>
                </c:pt>
                <c:pt idx="3">
                  <c:v>Motorway and high speed dual carriageway journey times are becoming less predictable</c:v>
                </c:pt>
                <c:pt idx="4">
                  <c:v>There is no point in changing or increasing traffic penalties unless there is effective enforcement</c:v>
                </c:pt>
              </c:strCache>
            </c:strRef>
          </c:cat>
          <c:val>
            <c:numRef>
              <c:f>Sheet1!$D$2:$D$6</c:f>
              <c:numCache>
                <c:formatCode>0%</c:formatCode>
                <c:ptCount val="5"/>
                <c:pt idx="0">
                  <c:v>4.0000000000000022E-2</c:v>
                </c:pt>
                <c:pt idx="1">
                  <c:v>9.0000000000000024E-2</c:v>
                </c:pt>
                <c:pt idx="2">
                  <c:v>0.1</c:v>
                </c:pt>
                <c:pt idx="3">
                  <c:v>7.0000000000000021E-2</c:v>
                </c:pt>
                <c:pt idx="4">
                  <c:v>3.0000000000000002E-2</c:v>
                </c:pt>
              </c:numCache>
            </c:numRef>
          </c:val>
        </c:ser>
        <c:ser>
          <c:idx val="3"/>
          <c:order val="3"/>
          <c:tx>
            <c:strRef>
              <c:f>Sheet1!$E$1</c:f>
              <c:strCache>
                <c:ptCount val="1"/>
                <c:pt idx="0">
                  <c:v>Neither agree nor disagree</c:v>
                </c:pt>
              </c:strCache>
            </c:strRef>
          </c:tx>
          <c:spPr>
            <a:solidFill>
              <a:srgbClr val="B9CDE5"/>
            </a:solidFill>
          </c:spPr>
          <c:dLbls>
            <c:dLbl>
              <c:idx val="1"/>
              <c:spPr>
                <a:noFill/>
                <a:ln>
                  <a:noFill/>
                </a:ln>
                <a:effectLst/>
              </c:spPr>
              <c:txPr>
                <a:bodyPr rot="-5400000" vert="horz"/>
                <a:lstStyle/>
                <a:p>
                  <a:pPr>
                    <a:defRPr sz="1050" b="1"/>
                  </a:pPr>
                  <a:endParaRPr lang="en-US"/>
                </a:p>
              </c:txPr>
            </c:dLbl>
            <c:dLbl>
              <c:idx val="2"/>
              <c:spPr>
                <a:noFill/>
                <a:ln>
                  <a:noFill/>
                </a:ln>
                <a:effectLst/>
              </c:spPr>
              <c:txPr>
                <a:bodyPr rot="-5400000" vert="horz"/>
                <a:lstStyle/>
                <a:p>
                  <a:pPr>
                    <a:defRPr sz="1050" b="1"/>
                  </a:pPr>
                  <a:endParaRPr lang="en-US"/>
                </a:p>
              </c:txPr>
            </c:dLbl>
            <c:spPr>
              <a:noFill/>
              <a:ln>
                <a:noFill/>
              </a:ln>
              <a:effectLst/>
            </c:spPr>
            <c:txPr>
              <a:bodyPr/>
              <a:lstStyle/>
              <a:p>
                <a:pPr>
                  <a:defRPr sz="1050" b="1"/>
                </a:pPr>
                <a:endParaRPr lang="en-US"/>
              </a:p>
            </c:txPr>
            <c:showVal val="1"/>
            <c:extLst>
              <c:ext xmlns:c15="http://schemas.microsoft.com/office/drawing/2012/chart" uri="{CE6537A1-D6FC-4f65-9D91-7224C49458BB}">
                <c15:showLeaderLines val="0"/>
              </c:ext>
            </c:extLst>
          </c:dLbls>
          <c:cat>
            <c:strRef>
              <c:f>Sheet1!$A$2:$A$6</c:f>
              <c:strCache>
                <c:ptCount val="5"/>
                <c:pt idx="0">
                  <c:v>Much tougher steps should be taken to reduce traffic congestion</c:v>
                </c:pt>
                <c:pt idx="1">
                  <c:v>Speed cameras are more about raising money than improving road safety</c:v>
                </c:pt>
                <c:pt idx="2">
                  <c:v>Local journey times are becoming less predictable</c:v>
                </c:pt>
                <c:pt idx="3">
                  <c:v>Motorway and high speed dual carriageway journey times are becoming less predictable</c:v>
                </c:pt>
                <c:pt idx="4">
                  <c:v>There is no point in changing or increasing traffic penalties unless there is effective enforcement</c:v>
                </c:pt>
              </c:strCache>
            </c:strRef>
          </c:cat>
          <c:val>
            <c:numRef>
              <c:f>Sheet1!$E$2:$E$6</c:f>
              <c:numCache>
                <c:formatCode>0%</c:formatCode>
                <c:ptCount val="5"/>
                <c:pt idx="0">
                  <c:v>0.21000000000000016</c:v>
                </c:pt>
                <c:pt idx="1">
                  <c:v>0.13</c:v>
                </c:pt>
                <c:pt idx="2">
                  <c:v>0.2</c:v>
                </c:pt>
                <c:pt idx="3">
                  <c:v>0.21000000000000016</c:v>
                </c:pt>
                <c:pt idx="4">
                  <c:v>0.15000000000000016</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sz="105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Much tougher steps should be taken to reduce traffic congestion</c:v>
                </c:pt>
                <c:pt idx="1">
                  <c:v>Speed cameras are more about raising money than improving road safety</c:v>
                </c:pt>
                <c:pt idx="2">
                  <c:v>Local journey times are becoming less predictable</c:v>
                </c:pt>
                <c:pt idx="3">
                  <c:v>Motorway and high speed dual carriageway journey times are becoming less predictable</c:v>
                </c:pt>
                <c:pt idx="4">
                  <c:v>There is no point in changing or increasing traffic penalties unless there is effective enforcement</c:v>
                </c:pt>
              </c:strCache>
            </c:strRef>
          </c:cat>
          <c:val>
            <c:numRef>
              <c:f>Sheet1!$F$2:$F$6</c:f>
              <c:numCache>
                <c:formatCode>0%</c:formatCode>
                <c:ptCount val="5"/>
                <c:pt idx="0">
                  <c:v>0.41000000000000031</c:v>
                </c:pt>
                <c:pt idx="1">
                  <c:v>0.30000000000000032</c:v>
                </c:pt>
                <c:pt idx="2">
                  <c:v>0.43000000000000033</c:v>
                </c:pt>
                <c:pt idx="3">
                  <c:v>0.4</c:v>
                </c:pt>
                <c:pt idx="4">
                  <c:v>0.3900000000000004</c:v>
                </c:pt>
              </c:numCache>
            </c:numRef>
          </c:val>
        </c:ser>
        <c:ser>
          <c:idx val="5"/>
          <c:order val="5"/>
          <c:tx>
            <c:strRef>
              <c:f>Sheet1!$G$1</c:f>
              <c:strCache>
                <c:ptCount val="1"/>
                <c:pt idx="0">
                  <c:v>Strongly agree</c:v>
                </c:pt>
              </c:strCache>
            </c:strRef>
          </c:tx>
          <c:spPr>
            <a:solidFill>
              <a:srgbClr val="4F6228"/>
            </a:solidFill>
          </c:spPr>
          <c:dLbls>
            <c:dLbl>
              <c:idx val="0"/>
              <c:spPr>
                <a:noFill/>
                <a:ln>
                  <a:noFill/>
                </a:ln>
                <a:effectLst/>
              </c:spPr>
              <c:txPr>
                <a:bodyPr rot="0" vert="horz" anchor="t" anchorCtr="0"/>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Much tougher steps should be taken to reduce traffic congestion</c:v>
                </c:pt>
                <c:pt idx="1">
                  <c:v>Speed cameras are more about raising money than improving road safety</c:v>
                </c:pt>
                <c:pt idx="2">
                  <c:v>Local journey times are becoming less predictable</c:v>
                </c:pt>
                <c:pt idx="3">
                  <c:v>Motorway and high speed dual carriageway journey times are becoming less predictable</c:v>
                </c:pt>
                <c:pt idx="4">
                  <c:v>There is no point in changing or increasing traffic penalties unless there is effective enforcement</c:v>
                </c:pt>
              </c:strCache>
            </c:strRef>
          </c:cat>
          <c:val>
            <c:numRef>
              <c:f>Sheet1!$G$2:$G$6</c:f>
              <c:numCache>
                <c:formatCode>0%</c:formatCode>
                <c:ptCount val="5"/>
                <c:pt idx="0">
                  <c:v>0.31000000000000033</c:v>
                </c:pt>
                <c:pt idx="1">
                  <c:v>0.44</c:v>
                </c:pt>
                <c:pt idx="2">
                  <c:v>0.24000000000000016</c:v>
                </c:pt>
                <c:pt idx="3">
                  <c:v>0.28000000000000008</c:v>
                </c:pt>
                <c:pt idx="4">
                  <c:v>0.4</c:v>
                </c:pt>
              </c:numCache>
            </c:numRef>
          </c:val>
        </c:ser>
        <c:gapWidth val="63"/>
        <c:overlap val="100"/>
        <c:axId val="141531008"/>
        <c:axId val="141549568"/>
      </c:barChart>
      <c:catAx>
        <c:axId val="141531008"/>
        <c:scaling>
          <c:orientation val="minMax"/>
        </c:scaling>
        <c:axPos val="l"/>
        <c:numFmt formatCode="General" sourceLinked="1"/>
        <c:tickLblPos val="nextTo"/>
        <c:spPr>
          <a:ln>
            <a:noFill/>
          </a:ln>
        </c:spPr>
        <c:txPr>
          <a:bodyPr/>
          <a:lstStyle/>
          <a:p>
            <a:pPr>
              <a:defRPr sz="1100"/>
            </a:pPr>
            <a:endParaRPr lang="en-US"/>
          </a:p>
        </c:txPr>
        <c:crossAx val="141549568"/>
        <c:crosses val="autoZero"/>
        <c:auto val="1"/>
        <c:lblAlgn val="ctr"/>
        <c:lblOffset val="100"/>
      </c:catAx>
      <c:valAx>
        <c:axId val="141549568"/>
        <c:scaling>
          <c:orientation val="minMax"/>
        </c:scaling>
        <c:delete val="1"/>
        <c:axPos val="b"/>
        <c:numFmt formatCode="0%" sourceLinked="1"/>
        <c:tickLblPos val="none"/>
        <c:crossAx val="141531008"/>
        <c:crosses val="autoZero"/>
        <c:crossBetween val="between"/>
      </c:valAx>
      <c:spPr>
        <a:noFill/>
        <a:ln w="25399">
          <a:noFill/>
        </a:ln>
      </c:spPr>
    </c:plotArea>
    <c:legend>
      <c:legendPos val="t"/>
      <c:layout>
        <c:manualLayout>
          <c:xMode val="edge"/>
          <c:yMode val="edge"/>
          <c:x val="4.2015940881120824E-2"/>
          <c:y val="3.6122174933050998E-2"/>
          <c:w val="0.85907479814070864"/>
          <c:h val="6.9325798594531182E-2"/>
        </c:manualLayout>
      </c:layout>
      <c:txPr>
        <a:bodyPr/>
        <a:lstStyle/>
        <a:p>
          <a:pPr>
            <a:defRPr sz="1000"/>
          </a:pPr>
          <a:endParaRPr lang="en-US"/>
        </a:p>
      </c:txPr>
    </c:legend>
    <c:plotVisOnly val="1"/>
    <c:dispBlanksAs val="gap"/>
  </c:chart>
  <c:txPr>
    <a:bodyPr/>
    <a:lstStyle/>
    <a:p>
      <a:pPr>
        <a:defRPr sz="1800"/>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
          <c:y val="0.17004480345095754"/>
          <c:w val="0.96920536166175542"/>
          <c:h val="0.55634575085526849"/>
        </c:manualLayout>
      </c:layout>
      <c:barChart>
        <c:barDir val="col"/>
        <c:grouping val="clustered"/>
        <c:ser>
          <c:idx val="0"/>
          <c:order val="0"/>
          <c:tx>
            <c:strRef>
              <c:f>Sheet1!$B$1</c:f>
              <c:strCache>
                <c:ptCount val="1"/>
                <c:pt idx="0">
                  <c:v>Have done more often</c:v>
                </c:pt>
              </c:strCache>
            </c:strRef>
          </c:tx>
          <c:spPr>
            <a:solidFill>
              <a:srgbClr val="009999"/>
            </a:solidFill>
          </c:spPr>
          <c:dLbls>
            <c:dLbl>
              <c:idx val="5"/>
              <c:delete val="1"/>
              <c:extLst>
                <c:ext xmlns:c15="http://schemas.microsoft.com/office/drawing/2012/chart" uri="{CE6537A1-D6FC-4f65-9D91-7224C49458BB}"/>
              </c:extLst>
            </c:dLbl>
            <c:spPr>
              <a:noFill/>
              <a:ln>
                <a:noFill/>
              </a:ln>
              <a:effectLst/>
            </c:spPr>
            <c:txPr>
              <a:bodyPr/>
              <a:lstStyle/>
              <a:p>
                <a:pPr>
                  <a:defRPr sz="900"/>
                </a:pPr>
                <a:endParaRPr lang="en-US"/>
              </a:p>
            </c:txPr>
            <c:showVal val="1"/>
            <c:extLst>
              <c:ext xmlns:c15="http://schemas.microsoft.com/office/drawing/2012/chart" uri="{CE6537A1-D6FC-4f65-9D91-7224C49458BB}">
                <c15:showLeaderLines val="0"/>
              </c:ext>
            </c:extLst>
          </c:dLbls>
          <c:cat>
            <c:strRef>
              <c:f>Sheet1!$A$2:$A$6</c:f>
              <c:strCache>
                <c:ptCount val="5"/>
                <c:pt idx="0">
                  <c:v>Conventional diesel engine </c:v>
                </c:pt>
                <c:pt idx="1">
                  <c:v>Conventional petrol engine </c:v>
                </c:pt>
                <c:pt idx="2">
                  <c:v>A conventional hybrid vehicle</c:v>
                </c:pt>
                <c:pt idx="3">
                  <c:v>A plug in hybrid vehicle or an extended range electric vehicle</c:v>
                </c:pt>
                <c:pt idx="4">
                  <c:v>A pure electric battery powered vehicle</c:v>
                </c:pt>
              </c:strCache>
            </c:strRef>
          </c:cat>
          <c:val>
            <c:numRef>
              <c:f>Sheet1!$B$2:$B$6</c:f>
              <c:numCache>
                <c:formatCode>0%</c:formatCode>
                <c:ptCount val="5"/>
                <c:pt idx="0">
                  <c:v>0.27606440775110008</c:v>
                </c:pt>
                <c:pt idx="1">
                  <c:v>0.5299250851649</c:v>
                </c:pt>
                <c:pt idx="2">
                  <c:v>0.13856611048379999</c:v>
                </c:pt>
                <c:pt idx="3">
                  <c:v>4.0815037207510424E-2</c:v>
                </c:pt>
                <c:pt idx="4">
                  <c:v>1.4629359392710119E-2</c:v>
                </c:pt>
              </c:numCache>
            </c:numRef>
          </c:val>
        </c:ser>
        <c:gapWidth val="62"/>
        <c:axId val="142901632"/>
        <c:axId val="142903552"/>
      </c:barChart>
      <c:catAx>
        <c:axId val="142901632"/>
        <c:scaling>
          <c:orientation val="minMax"/>
        </c:scaling>
        <c:axPos val="b"/>
        <c:numFmt formatCode="General" sourceLinked="0"/>
        <c:tickLblPos val="nextTo"/>
        <c:spPr>
          <a:ln>
            <a:noFill/>
          </a:ln>
        </c:spPr>
        <c:txPr>
          <a:bodyPr/>
          <a:lstStyle/>
          <a:p>
            <a:pPr>
              <a:defRPr sz="900"/>
            </a:pPr>
            <a:endParaRPr lang="en-US"/>
          </a:p>
        </c:txPr>
        <c:crossAx val="142903552"/>
        <c:crosses val="autoZero"/>
        <c:auto val="1"/>
        <c:lblAlgn val="ctr"/>
        <c:lblOffset val="100"/>
      </c:catAx>
      <c:valAx>
        <c:axId val="142903552"/>
        <c:scaling>
          <c:orientation val="minMax"/>
        </c:scaling>
        <c:delete val="1"/>
        <c:axPos val="l"/>
        <c:numFmt formatCode="0%" sourceLinked="1"/>
        <c:tickLblPos val="none"/>
        <c:crossAx val="142901632"/>
        <c:crosses val="autoZero"/>
        <c:crossBetween val="between"/>
      </c:valAx>
    </c:plotArea>
    <c:plotVisOnly val="1"/>
    <c:dispBlanksAs val="gap"/>
  </c:chart>
  <c:txPr>
    <a:bodyPr/>
    <a:lstStyle/>
    <a:p>
      <a:pPr>
        <a:defRPr sz="1800"/>
      </a:pPr>
      <a:endParaRPr lang="en-US"/>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789420473711578"/>
          <c:y val="5.5136417591027914E-2"/>
          <c:w val="0.28668848370215033"/>
          <c:h val="0.88972716481793779"/>
        </c:manualLayout>
      </c:layout>
      <c:barChart>
        <c:barDir val="bar"/>
        <c:grouping val="clustered"/>
        <c:ser>
          <c:idx val="0"/>
          <c:order val="0"/>
          <c:tx>
            <c:strRef>
              <c:f>Sheet1!$B$1</c:f>
              <c:strCache>
                <c:ptCount val="1"/>
                <c:pt idx="0">
                  <c:v>Series 1</c:v>
                </c:pt>
              </c:strCache>
            </c:strRef>
          </c:tx>
          <c:spPr>
            <a:solidFill>
              <a:prstClr val="white">
                <a:lumMod val="50000"/>
              </a:prstClr>
            </a:solidFill>
          </c:spPr>
          <c:dPt>
            <c:idx val="0"/>
            <c:spPr>
              <a:solidFill>
                <a:srgbClr val="CC6600"/>
              </a:solidFill>
            </c:spPr>
          </c:dPt>
          <c:dPt>
            <c:idx val="2"/>
            <c:spPr>
              <a:solidFill>
                <a:srgbClr val="FFC000"/>
              </a:solidFill>
            </c:spPr>
          </c:dPt>
          <c:dLbls>
            <c:spPr>
              <a:noFill/>
              <a:ln>
                <a:noFill/>
              </a:ln>
              <a:effectLst/>
            </c:spPr>
            <c:txPr>
              <a:bodyPr/>
              <a:lstStyle/>
              <a:p>
                <a:pPr>
                  <a:defRPr sz="800"/>
                </a:pPr>
                <a:endParaRPr lang="en-US"/>
              </a:p>
            </c:txPr>
            <c:dLblPos val="outEnd"/>
            <c:showVal val="1"/>
            <c:extLst>
              <c:ext xmlns:c15="http://schemas.microsoft.com/office/drawing/2012/chart" uri="{CE6537A1-D6FC-4f65-9D91-7224C49458BB}">
                <c15:showLeaderLines val="0"/>
              </c:ext>
            </c:extLst>
          </c:dLbls>
          <c:cat>
            <c:strRef>
              <c:f>Sheet1!$A$2:$A$4</c:f>
              <c:strCache>
                <c:ptCount val="3"/>
                <c:pt idx="0">
                  <c:v>Best fit with lifestyle</c:v>
                </c:pt>
                <c:pt idx="1">
                  <c:v>Low purchase price</c:v>
                </c:pt>
                <c:pt idx="2">
                  <c:v>Low running cost</c:v>
                </c:pt>
              </c:strCache>
            </c:strRef>
          </c:cat>
          <c:val>
            <c:numRef>
              <c:f>Sheet1!$B$2:$B$4</c:f>
              <c:numCache>
                <c:formatCode>0%</c:formatCode>
                <c:ptCount val="3"/>
                <c:pt idx="0">
                  <c:v>0.14000000000000001</c:v>
                </c:pt>
                <c:pt idx="1">
                  <c:v>0.19</c:v>
                </c:pt>
                <c:pt idx="2">
                  <c:v>0.47000000000000008</c:v>
                </c:pt>
              </c:numCache>
            </c:numRef>
          </c:val>
        </c:ser>
        <c:gapWidth val="66"/>
        <c:axId val="142855168"/>
        <c:axId val="142938880"/>
      </c:barChart>
      <c:catAx>
        <c:axId val="142855168"/>
        <c:scaling>
          <c:orientation val="minMax"/>
        </c:scaling>
        <c:axPos val="l"/>
        <c:numFmt formatCode="General" sourceLinked="0"/>
        <c:tickLblPos val="nextTo"/>
        <c:spPr>
          <a:ln>
            <a:noFill/>
          </a:ln>
        </c:spPr>
        <c:txPr>
          <a:bodyPr/>
          <a:lstStyle/>
          <a:p>
            <a:pPr>
              <a:defRPr sz="900"/>
            </a:pPr>
            <a:endParaRPr lang="en-US"/>
          </a:p>
        </c:txPr>
        <c:crossAx val="142938880"/>
        <c:crosses val="autoZero"/>
        <c:auto val="1"/>
        <c:lblAlgn val="ctr"/>
        <c:lblOffset val="100"/>
      </c:catAx>
      <c:valAx>
        <c:axId val="142938880"/>
        <c:scaling>
          <c:orientation val="minMax"/>
        </c:scaling>
        <c:delete val="1"/>
        <c:axPos val="b"/>
        <c:numFmt formatCode="0%" sourceLinked="1"/>
        <c:tickLblPos val="none"/>
        <c:crossAx val="142855168"/>
        <c:crosses val="autoZero"/>
        <c:crossBetween val="between"/>
      </c:valAx>
    </c:plotArea>
    <c:plotVisOnly val="1"/>
    <c:dispBlanksAs val="gap"/>
  </c:chart>
  <c:txPr>
    <a:bodyPr/>
    <a:lstStyle/>
    <a:p>
      <a:pPr>
        <a:defRPr sz="105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Issues of most concern (ranked 1)</c:v>
                </c:pt>
              </c:strCache>
            </c:strRef>
          </c:tx>
          <c:spPr>
            <a:solidFill>
              <a:schemeClr val="accent6">
                <a:lumMod val="75000"/>
              </a:schemeClr>
            </a:solidFill>
          </c:spPr>
          <c:dLbls>
            <c:dLbl>
              <c:idx val="2"/>
              <c:spPr>
                <a:noFill/>
                <a:ln>
                  <a:noFill/>
                </a:ln>
                <a:effectLst/>
              </c:spPr>
              <c:txPr>
                <a:bodyPr rot="0" vert="horz"/>
                <a:lstStyle/>
                <a:p>
                  <a:pPr>
                    <a:defRPr sz="1050">
                      <a:solidFill>
                        <a:schemeClr val="bg1"/>
                      </a:solidFill>
                    </a:defRPr>
                  </a:pPr>
                  <a:endParaRPr lang="en-US"/>
                </a:p>
              </c:txPr>
            </c:dLbl>
            <c:spPr>
              <a:noFill/>
              <a:ln>
                <a:noFill/>
              </a:ln>
              <a:effectLst/>
            </c:spPr>
            <c:txPr>
              <a:bodyPr/>
              <a:lstStyle/>
              <a:p>
                <a:pPr>
                  <a:defRPr sz="1050">
                    <a:solidFill>
                      <a:schemeClr val="bg1"/>
                    </a:solidFill>
                  </a:defRPr>
                </a:pPr>
                <a:endParaRPr lang="en-US"/>
              </a:p>
            </c:txPr>
            <c:showVal val="1"/>
            <c:extLst>
              <c:ext xmlns:c15="http://schemas.microsoft.com/office/drawing/2012/chart" uri="{CE6537A1-D6FC-4f65-9D91-7224C49458BB}">
                <c15:layout/>
                <c15:showLeaderLines val="0"/>
              </c:ext>
            </c:extLst>
          </c:dLbls>
          <c:cat>
            <c:strRef>
              <c:f>Sheet1!$A$2:$A$22</c:f>
              <c:strCache>
                <c:ptCount val="21"/>
                <c:pt idx="0">
                  <c:v>Environmental impact of motoring </c:v>
                </c:pt>
                <c:pt idx="1">
                  <c:v>Younger drivers (U21)</c:v>
                </c:pt>
                <c:pt idx="2">
                  <c:v>Availability of parking</c:v>
                </c:pt>
                <c:pt idx="3">
                  <c:v>Older drivers (70+)</c:v>
                </c:pt>
                <c:pt idx="4">
                  <c:v>Child safety on roads</c:v>
                </c:pt>
                <c:pt idx="5">
                  <c:v>Behaviour of commercial drivers (e.g. lorries)</c:v>
                </c:pt>
                <c:pt idx="6">
                  <c:v>Cost of parking</c:v>
                </c:pt>
                <c:pt idx="7">
                  <c:v>Condition and maintenance of motorways</c:v>
                </c:pt>
                <c:pt idx="8">
                  <c:v>Number of accidents on the road</c:v>
                </c:pt>
                <c:pt idx="9">
                  <c:v>Rudeness of other drivers on the road</c:v>
                </c:pt>
                <c:pt idx="10">
                  <c:v>Behaviour of cyclists on the road</c:v>
                </c:pt>
                <c:pt idx="11">
                  <c:v>Traffic congestion/ slower journey times</c:v>
                </c:pt>
                <c:pt idx="12">
                  <c:v>Cost of car insurance</c:v>
                </c:pt>
                <c:pt idx="13">
                  <c:v>Drivers breaking traffic laws (e.g. speeding)</c:v>
                </c:pt>
                <c:pt idx="14">
                  <c:v>Drivers under the influence of drugs</c:v>
                </c:pt>
                <c:pt idx="15">
                  <c:v>Cost of fuel</c:v>
                </c:pt>
                <c:pt idx="16">
                  <c:v>People driving cars without tax or insurance</c:v>
                </c:pt>
                <c:pt idx="17">
                  <c:v>Drivers under the influence of alcohol</c:v>
                </c:pt>
                <c:pt idx="18">
                  <c:v>The condition and maintenance of local roads</c:v>
                </c:pt>
                <c:pt idx="19">
                  <c:v>Drivers texting or accessing websites on mobile phones</c:v>
                </c:pt>
                <c:pt idx="20">
                  <c:v>Drivers talking on mobile phones without hands free</c:v>
                </c:pt>
              </c:strCache>
            </c:strRef>
          </c:cat>
          <c:val>
            <c:numRef>
              <c:f>Sheet1!$B$2:$B$22</c:f>
              <c:numCache>
                <c:formatCode>0%</c:formatCode>
                <c:ptCount val="21"/>
                <c:pt idx="0">
                  <c:v>1.8169802166360043E-2</c:v>
                </c:pt>
                <c:pt idx="1">
                  <c:v>1.5995333300300001E-2</c:v>
                </c:pt>
                <c:pt idx="2">
                  <c:v>1.4831224289960029E-2</c:v>
                </c:pt>
                <c:pt idx="3">
                  <c:v>1.6508432840170003E-2</c:v>
                </c:pt>
                <c:pt idx="4">
                  <c:v>3.9038259552370051E-2</c:v>
                </c:pt>
                <c:pt idx="5">
                  <c:v>2.2264694951009998E-2</c:v>
                </c:pt>
                <c:pt idx="6">
                  <c:v>1.9250380652630045E-2</c:v>
                </c:pt>
                <c:pt idx="7">
                  <c:v>2.9532853759620011E-2</c:v>
                </c:pt>
                <c:pt idx="8">
                  <c:v>5.2445696445540146E-2</c:v>
                </c:pt>
                <c:pt idx="9">
                  <c:v>2.5801845121050122E-2</c:v>
                </c:pt>
                <c:pt idx="10">
                  <c:v>3.0127696042679994E-2</c:v>
                </c:pt>
                <c:pt idx="11">
                  <c:v>5.1096275588139999E-2</c:v>
                </c:pt>
                <c:pt idx="12">
                  <c:v>5.4779850155919997E-2</c:v>
                </c:pt>
                <c:pt idx="13">
                  <c:v>4.6909717233389985E-2</c:v>
                </c:pt>
                <c:pt idx="14">
                  <c:v>4.0096973092780118E-2</c:v>
                </c:pt>
                <c:pt idx="15">
                  <c:v>9.6753497982980066E-2</c:v>
                </c:pt>
                <c:pt idx="16">
                  <c:v>7.2456237664550033E-2</c:v>
                </c:pt>
                <c:pt idx="17">
                  <c:v>8.6750966922570311E-2</c:v>
                </c:pt>
                <c:pt idx="18">
                  <c:v>9.9892403887580028E-2</c:v>
                </c:pt>
                <c:pt idx="19">
                  <c:v>8.7398767390690066E-2</c:v>
                </c:pt>
                <c:pt idx="20">
                  <c:v>7.9899090959730343E-2</c:v>
                </c:pt>
              </c:numCache>
            </c:numRef>
          </c:val>
        </c:ser>
        <c:ser>
          <c:idx val="1"/>
          <c:order val="1"/>
          <c:tx>
            <c:strRef>
              <c:f>Sheet1!$C$1</c:f>
              <c:strCache>
                <c:ptCount val="1"/>
                <c:pt idx="0">
                  <c:v>Other issues of concern (ranked 2-4)</c:v>
                </c:pt>
              </c:strCache>
            </c:strRef>
          </c:tx>
          <c:spPr>
            <a:solidFill>
              <a:schemeClr val="accent6">
                <a:lumMod val="40000"/>
                <a:lumOff val="60000"/>
              </a:schemeClr>
            </a:solidFill>
          </c:spPr>
          <c:dLbls>
            <c:spPr>
              <a:noFill/>
              <a:ln>
                <a:noFill/>
              </a:ln>
              <a:effectLst/>
            </c:spPr>
            <c:txPr>
              <a:bodyPr/>
              <a:lstStyle/>
              <a:p>
                <a:pPr>
                  <a:defRPr sz="1050"/>
                </a:pPr>
                <a:endParaRPr lang="en-US"/>
              </a:p>
            </c:txPr>
            <c:showVal val="1"/>
            <c:extLst>
              <c:ext xmlns:c15="http://schemas.microsoft.com/office/drawing/2012/chart" uri="{CE6537A1-D6FC-4f65-9D91-7224C49458BB}">
                <c15:layout/>
                <c15:showLeaderLines val="0"/>
              </c:ext>
            </c:extLst>
          </c:dLbls>
          <c:cat>
            <c:strRef>
              <c:f>Sheet1!$A$2:$A$22</c:f>
              <c:strCache>
                <c:ptCount val="21"/>
                <c:pt idx="0">
                  <c:v>Environmental impact of motoring </c:v>
                </c:pt>
                <c:pt idx="1">
                  <c:v>Younger drivers (U21)</c:v>
                </c:pt>
                <c:pt idx="2">
                  <c:v>Availability of parking</c:v>
                </c:pt>
                <c:pt idx="3">
                  <c:v>Older drivers (70+)</c:v>
                </c:pt>
                <c:pt idx="4">
                  <c:v>Child safety on roads</c:v>
                </c:pt>
                <c:pt idx="5">
                  <c:v>Behaviour of commercial drivers (e.g. lorries)</c:v>
                </c:pt>
                <c:pt idx="6">
                  <c:v>Cost of parking</c:v>
                </c:pt>
                <c:pt idx="7">
                  <c:v>Condition and maintenance of motorways</c:v>
                </c:pt>
                <c:pt idx="8">
                  <c:v>Number of accidents on the road</c:v>
                </c:pt>
                <c:pt idx="9">
                  <c:v>Rudeness of other drivers on the road</c:v>
                </c:pt>
                <c:pt idx="10">
                  <c:v>Behaviour of cyclists on the road</c:v>
                </c:pt>
                <c:pt idx="11">
                  <c:v>Traffic congestion/ slower journey times</c:v>
                </c:pt>
                <c:pt idx="12">
                  <c:v>Cost of car insurance</c:v>
                </c:pt>
                <c:pt idx="13">
                  <c:v>Drivers breaking traffic laws (e.g. speeding)</c:v>
                </c:pt>
                <c:pt idx="14">
                  <c:v>Drivers under the influence of drugs</c:v>
                </c:pt>
                <c:pt idx="15">
                  <c:v>Cost of fuel</c:v>
                </c:pt>
                <c:pt idx="16">
                  <c:v>People driving cars without tax or insurance</c:v>
                </c:pt>
                <c:pt idx="17">
                  <c:v>Drivers under the influence of alcohol</c:v>
                </c:pt>
                <c:pt idx="18">
                  <c:v>The condition and maintenance of local roads</c:v>
                </c:pt>
                <c:pt idx="19">
                  <c:v>Drivers texting or accessing websites on mobile phones</c:v>
                </c:pt>
                <c:pt idx="20">
                  <c:v>Drivers talking on mobile phones without hands free</c:v>
                </c:pt>
              </c:strCache>
            </c:strRef>
          </c:cat>
          <c:val>
            <c:numRef>
              <c:f>Sheet1!$C$2:$C$22</c:f>
              <c:numCache>
                <c:formatCode>0%</c:formatCode>
                <c:ptCount val="21"/>
                <c:pt idx="0">
                  <c:v>0.05</c:v>
                </c:pt>
                <c:pt idx="1">
                  <c:v>6.0000000000000032E-2</c:v>
                </c:pt>
                <c:pt idx="2">
                  <c:v>7.0000000000000021E-2</c:v>
                </c:pt>
                <c:pt idx="3">
                  <c:v>8.0000000000000043E-2</c:v>
                </c:pt>
                <c:pt idx="4">
                  <c:v>7.0000000000000021E-2</c:v>
                </c:pt>
                <c:pt idx="5">
                  <c:v>9.0000000000000024E-2</c:v>
                </c:pt>
                <c:pt idx="6">
                  <c:v>0.1</c:v>
                </c:pt>
                <c:pt idx="7">
                  <c:v>0.1</c:v>
                </c:pt>
                <c:pt idx="8">
                  <c:v>9.0000000000000024E-2</c:v>
                </c:pt>
                <c:pt idx="9">
                  <c:v>0.12000000000000002</c:v>
                </c:pt>
                <c:pt idx="10">
                  <c:v>0.13</c:v>
                </c:pt>
                <c:pt idx="11">
                  <c:v>0.13</c:v>
                </c:pt>
                <c:pt idx="12">
                  <c:v>0.13</c:v>
                </c:pt>
                <c:pt idx="13">
                  <c:v>0.14000000000000001</c:v>
                </c:pt>
                <c:pt idx="14">
                  <c:v>0.15000000000000024</c:v>
                </c:pt>
                <c:pt idx="15">
                  <c:v>0.16</c:v>
                </c:pt>
                <c:pt idx="16">
                  <c:v>0.19</c:v>
                </c:pt>
                <c:pt idx="17">
                  <c:v>0.2</c:v>
                </c:pt>
                <c:pt idx="18">
                  <c:v>0.2</c:v>
                </c:pt>
                <c:pt idx="19">
                  <c:v>0.25</c:v>
                </c:pt>
                <c:pt idx="20">
                  <c:v>0.26</c:v>
                </c:pt>
              </c:numCache>
            </c:numRef>
          </c:val>
        </c:ser>
        <c:gapWidth val="49"/>
        <c:overlap val="100"/>
        <c:axId val="88697856"/>
        <c:axId val="88707840"/>
      </c:barChart>
      <c:catAx>
        <c:axId val="88697856"/>
        <c:scaling>
          <c:orientation val="minMax"/>
        </c:scaling>
        <c:axPos val="l"/>
        <c:numFmt formatCode="General" sourceLinked="0"/>
        <c:majorTickMark val="none"/>
        <c:tickLblPos val="nextTo"/>
        <c:spPr>
          <a:ln>
            <a:noFill/>
          </a:ln>
        </c:spPr>
        <c:txPr>
          <a:bodyPr/>
          <a:lstStyle/>
          <a:p>
            <a:pPr>
              <a:defRPr sz="800"/>
            </a:pPr>
            <a:endParaRPr lang="en-US"/>
          </a:p>
        </c:txPr>
        <c:crossAx val="88707840"/>
        <c:crosses val="autoZero"/>
        <c:auto val="1"/>
        <c:lblAlgn val="ctr"/>
        <c:lblOffset val="100"/>
      </c:catAx>
      <c:valAx>
        <c:axId val="88707840"/>
        <c:scaling>
          <c:orientation val="minMax"/>
          <c:min val="0"/>
        </c:scaling>
        <c:delete val="1"/>
        <c:axPos val="b"/>
        <c:numFmt formatCode="0%" sourceLinked="1"/>
        <c:tickLblPos val="none"/>
        <c:crossAx val="88697856"/>
        <c:crosses val="autoZero"/>
        <c:crossBetween val="between"/>
      </c:valAx>
    </c:plotArea>
    <c:legend>
      <c:legendPos val="t"/>
      <c:layout/>
      <c:txPr>
        <a:bodyPr/>
        <a:lstStyle/>
        <a:p>
          <a:pPr>
            <a:defRPr sz="1000" b="1"/>
          </a:pPr>
          <a:endParaRPr lang="en-US"/>
        </a:p>
      </c:txPr>
    </c:legend>
    <c:plotVisOnly val="1"/>
    <c:dispBlanksAs val="gap"/>
  </c:chart>
  <c:txPr>
    <a:bodyPr/>
    <a:lstStyle/>
    <a:p>
      <a:pPr>
        <a:defRPr sz="1800"/>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789420473711578"/>
          <c:y val="5.5136417591027914E-2"/>
          <c:w val="0.28668848370215055"/>
          <c:h val="0.88972716481793745"/>
        </c:manualLayout>
      </c:layout>
      <c:barChart>
        <c:barDir val="bar"/>
        <c:grouping val="clustered"/>
        <c:ser>
          <c:idx val="0"/>
          <c:order val="0"/>
          <c:tx>
            <c:strRef>
              <c:f>Sheet1!$B$1</c:f>
              <c:strCache>
                <c:ptCount val="1"/>
                <c:pt idx="0">
                  <c:v>Series 1</c:v>
                </c:pt>
              </c:strCache>
            </c:strRef>
          </c:tx>
          <c:spPr>
            <a:solidFill>
              <a:prstClr val="white">
                <a:lumMod val="50000"/>
              </a:prstClr>
            </a:solidFill>
          </c:spPr>
          <c:dPt>
            <c:idx val="0"/>
            <c:spPr>
              <a:solidFill>
                <a:srgbClr val="CC6600"/>
              </a:solidFill>
            </c:spPr>
          </c:dPt>
          <c:dPt>
            <c:idx val="1"/>
            <c:spPr>
              <a:solidFill>
                <a:schemeClr val="tx1">
                  <a:lumMod val="50000"/>
                  <a:lumOff val="50000"/>
                </a:schemeClr>
              </a:solidFill>
            </c:spPr>
          </c:dPt>
          <c:dPt>
            <c:idx val="2"/>
            <c:spPr>
              <a:solidFill>
                <a:srgbClr val="FFC000"/>
              </a:solidFill>
            </c:spPr>
          </c:dPt>
          <c:dLbls>
            <c:spPr>
              <a:noFill/>
              <a:ln>
                <a:noFill/>
              </a:ln>
              <a:effectLst/>
            </c:spPr>
            <c:txPr>
              <a:bodyPr/>
              <a:lstStyle/>
              <a:p>
                <a:pPr>
                  <a:defRPr sz="800"/>
                </a:pPr>
                <a:endParaRPr lang="en-US"/>
              </a:p>
            </c:txPr>
            <c:dLblPos val="outEnd"/>
            <c:showVal val="1"/>
            <c:extLst>
              <c:ext xmlns:c15="http://schemas.microsoft.com/office/drawing/2012/chart" uri="{CE6537A1-D6FC-4f65-9D91-7224C49458BB}">
                <c15:showLeaderLines val="0"/>
              </c:ext>
            </c:extLst>
          </c:dLbls>
          <c:cat>
            <c:strRef>
              <c:f>Sheet1!$A$2:$A$4</c:f>
              <c:strCache>
                <c:ptCount val="3"/>
                <c:pt idx="0">
                  <c:v>Best fit with my lifestyle</c:v>
                </c:pt>
                <c:pt idx="1">
                  <c:v>Low purchase price</c:v>
                </c:pt>
                <c:pt idx="2">
                  <c:v>Low running cost</c:v>
                </c:pt>
              </c:strCache>
            </c:strRef>
          </c:cat>
          <c:val>
            <c:numRef>
              <c:f>Sheet1!$B$2:$B$4</c:f>
              <c:numCache>
                <c:formatCode>0%</c:formatCode>
                <c:ptCount val="3"/>
                <c:pt idx="0">
                  <c:v>0.11274851576769999</c:v>
                </c:pt>
                <c:pt idx="1">
                  <c:v>0.34698260470480352</c:v>
                </c:pt>
                <c:pt idx="2">
                  <c:v>0.34701193602840008</c:v>
                </c:pt>
              </c:numCache>
            </c:numRef>
          </c:val>
        </c:ser>
        <c:gapWidth val="66"/>
        <c:axId val="142985472"/>
        <c:axId val="142995456"/>
      </c:barChart>
      <c:catAx>
        <c:axId val="142985472"/>
        <c:scaling>
          <c:orientation val="minMax"/>
        </c:scaling>
        <c:axPos val="l"/>
        <c:numFmt formatCode="General" sourceLinked="0"/>
        <c:tickLblPos val="nextTo"/>
        <c:spPr>
          <a:ln>
            <a:noFill/>
          </a:ln>
        </c:spPr>
        <c:txPr>
          <a:bodyPr/>
          <a:lstStyle/>
          <a:p>
            <a:pPr>
              <a:defRPr sz="900"/>
            </a:pPr>
            <a:endParaRPr lang="en-US"/>
          </a:p>
        </c:txPr>
        <c:crossAx val="142995456"/>
        <c:crosses val="autoZero"/>
        <c:auto val="1"/>
        <c:lblAlgn val="ctr"/>
        <c:lblOffset val="100"/>
      </c:catAx>
      <c:valAx>
        <c:axId val="142995456"/>
        <c:scaling>
          <c:orientation val="minMax"/>
          <c:max val="0.5"/>
          <c:min val="0"/>
        </c:scaling>
        <c:delete val="1"/>
        <c:axPos val="b"/>
        <c:numFmt formatCode="0%" sourceLinked="1"/>
        <c:tickLblPos val="none"/>
        <c:crossAx val="142985472"/>
        <c:crosses val="autoZero"/>
        <c:crossBetween val="between"/>
      </c:valAx>
    </c:plotArea>
    <c:plotVisOnly val="1"/>
    <c:dispBlanksAs val="gap"/>
  </c:chart>
  <c:txPr>
    <a:bodyPr/>
    <a:lstStyle/>
    <a:p>
      <a:pPr>
        <a:defRPr sz="1050"/>
      </a:pPr>
      <a:endParaRPr lang="en-US"/>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789420473711578"/>
          <c:y val="5.5136417591027914E-2"/>
          <c:w val="0.28668848370215078"/>
          <c:h val="0.88972716481793701"/>
        </c:manualLayout>
      </c:layout>
      <c:barChart>
        <c:barDir val="bar"/>
        <c:grouping val="clustered"/>
        <c:ser>
          <c:idx val="0"/>
          <c:order val="0"/>
          <c:tx>
            <c:strRef>
              <c:f>Sheet1!$B$1</c:f>
              <c:strCache>
                <c:ptCount val="1"/>
                <c:pt idx="0">
                  <c:v>Series 1</c:v>
                </c:pt>
              </c:strCache>
            </c:strRef>
          </c:tx>
          <c:spPr>
            <a:solidFill>
              <a:prstClr val="white">
                <a:lumMod val="50000"/>
              </a:prstClr>
            </a:solidFill>
          </c:spPr>
          <c:dPt>
            <c:idx val="0"/>
            <c:spPr>
              <a:solidFill>
                <a:schemeClr val="accent3">
                  <a:lumMod val="75000"/>
                </a:schemeClr>
              </a:solidFill>
            </c:spPr>
          </c:dPt>
          <c:dPt>
            <c:idx val="2"/>
            <c:spPr>
              <a:solidFill>
                <a:srgbClr val="FFC000"/>
              </a:solidFill>
            </c:spPr>
          </c:dPt>
          <c:dLbls>
            <c:spPr>
              <a:noFill/>
              <a:ln>
                <a:noFill/>
              </a:ln>
              <a:effectLst/>
            </c:spPr>
            <c:txPr>
              <a:bodyPr/>
              <a:lstStyle/>
              <a:p>
                <a:pPr>
                  <a:defRPr sz="800"/>
                </a:pPr>
                <a:endParaRPr lang="en-US"/>
              </a:p>
            </c:txPr>
            <c:dLblPos val="outEnd"/>
            <c:showVal val="1"/>
            <c:extLst>
              <c:ext xmlns:c15="http://schemas.microsoft.com/office/drawing/2012/chart" uri="{CE6537A1-D6FC-4f65-9D91-7224C49458BB}">
                <c15:showLeaderLines val="0"/>
              </c:ext>
            </c:extLst>
          </c:dLbls>
          <c:cat>
            <c:strRef>
              <c:f>Sheet1!$A$2:$A$4</c:f>
              <c:strCache>
                <c:ptCount val="3"/>
                <c:pt idx="0">
                  <c:v>Low emissions of pollutants</c:v>
                </c:pt>
                <c:pt idx="1">
                  <c:v>Low purchase price</c:v>
                </c:pt>
                <c:pt idx="2">
                  <c:v>Low running cost</c:v>
                </c:pt>
              </c:strCache>
            </c:strRef>
          </c:cat>
          <c:val>
            <c:numRef>
              <c:f>Sheet1!$B$2:$B$4</c:f>
              <c:numCache>
                <c:formatCode>0%</c:formatCode>
                <c:ptCount val="3"/>
                <c:pt idx="0">
                  <c:v>8.4533668575110771E-2</c:v>
                </c:pt>
                <c:pt idx="1">
                  <c:v>0.26957953752899999</c:v>
                </c:pt>
                <c:pt idx="2">
                  <c:v>0.46826978893990201</c:v>
                </c:pt>
              </c:numCache>
            </c:numRef>
          </c:val>
        </c:ser>
        <c:gapWidth val="66"/>
        <c:axId val="143073664"/>
        <c:axId val="143075200"/>
      </c:barChart>
      <c:catAx>
        <c:axId val="143073664"/>
        <c:scaling>
          <c:orientation val="minMax"/>
        </c:scaling>
        <c:axPos val="l"/>
        <c:numFmt formatCode="General" sourceLinked="0"/>
        <c:tickLblPos val="nextTo"/>
        <c:spPr>
          <a:ln>
            <a:noFill/>
          </a:ln>
        </c:spPr>
        <c:txPr>
          <a:bodyPr/>
          <a:lstStyle/>
          <a:p>
            <a:pPr>
              <a:defRPr sz="900"/>
            </a:pPr>
            <a:endParaRPr lang="en-US"/>
          </a:p>
        </c:txPr>
        <c:crossAx val="143075200"/>
        <c:crosses val="autoZero"/>
        <c:auto val="1"/>
        <c:lblAlgn val="ctr"/>
        <c:lblOffset val="100"/>
      </c:catAx>
      <c:valAx>
        <c:axId val="143075200"/>
        <c:scaling>
          <c:orientation val="minMax"/>
          <c:max val="0.5"/>
          <c:min val="0"/>
        </c:scaling>
        <c:delete val="1"/>
        <c:axPos val="b"/>
        <c:numFmt formatCode="0%" sourceLinked="1"/>
        <c:tickLblPos val="none"/>
        <c:crossAx val="143073664"/>
        <c:crosses val="autoZero"/>
        <c:crossBetween val="between"/>
      </c:valAx>
    </c:plotArea>
    <c:plotVisOnly val="1"/>
    <c:dispBlanksAs val="gap"/>
  </c:chart>
  <c:txPr>
    <a:bodyPr/>
    <a:lstStyle/>
    <a:p>
      <a:pPr>
        <a:defRPr sz="1050"/>
      </a:pPr>
      <a:endParaRPr lang="en-US"/>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789420473711578"/>
          <c:y val="5.5136417591027914E-2"/>
          <c:w val="0.28668848370215078"/>
          <c:h val="0.88972716481793701"/>
        </c:manualLayout>
      </c:layout>
      <c:barChart>
        <c:barDir val="bar"/>
        <c:grouping val="clustered"/>
        <c:ser>
          <c:idx val="0"/>
          <c:order val="0"/>
          <c:tx>
            <c:strRef>
              <c:f>Sheet1!$B$1</c:f>
              <c:strCache>
                <c:ptCount val="1"/>
                <c:pt idx="0">
                  <c:v>Series 1</c:v>
                </c:pt>
              </c:strCache>
            </c:strRef>
          </c:tx>
          <c:spPr>
            <a:solidFill>
              <a:prstClr val="white">
                <a:lumMod val="50000"/>
              </a:prstClr>
            </a:solidFill>
          </c:spPr>
          <c:dPt>
            <c:idx val="0"/>
            <c:spPr>
              <a:solidFill>
                <a:schemeClr val="bg1">
                  <a:lumMod val="50000"/>
                </a:schemeClr>
              </a:solidFill>
            </c:spPr>
          </c:dPt>
          <c:dPt>
            <c:idx val="1"/>
            <c:spPr>
              <a:solidFill>
                <a:schemeClr val="accent3">
                  <a:lumMod val="75000"/>
                </a:schemeClr>
              </a:solidFill>
            </c:spPr>
          </c:dPt>
          <c:dPt>
            <c:idx val="2"/>
            <c:spPr>
              <a:solidFill>
                <a:srgbClr val="FFC000"/>
              </a:solidFill>
            </c:spPr>
          </c:dPt>
          <c:dLbls>
            <c:spPr>
              <a:noFill/>
              <a:ln>
                <a:noFill/>
              </a:ln>
              <a:effectLst/>
            </c:spPr>
            <c:txPr>
              <a:bodyPr/>
              <a:lstStyle/>
              <a:p>
                <a:pPr>
                  <a:defRPr sz="800"/>
                </a:pPr>
                <a:endParaRPr lang="en-US"/>
              </a:p>
            </c:txPr>
            <c:dLblPos val="outEnd"/>
            <c:showVal val="1"/>
            <c:extLst>
              <c:ext xmlns:c15="http://schemas.microsoft.com/office/drawing/2012/chart" uri="{CE6537A1-D6FC-4f65-9D91-7224C49458BB}">
                <c15:showLeaderLines val="0"/>
              </c:ext>
            </c:extLst>
          </c:dLbls>
          <c:cat>
            <c:strRef>
              <c:f>Sheet1!$A$2:$A$4</c:f>
              <c:strCache>
                <c:ptCount val="3"/>
                <c:pt idx="0">
                  <c:v>Low purchase price</c:v>
                </c:pt>
                <c:pt idx="1">
                  <c:v>Low emissions of pollutants</c:v>
                </c:pt>
                <c:pt idx="2">
                  <c:v>Low running cost</c:v>
                </c:pt>
              </c:strCache>
            </c:strRef>
          </c:cat>
          <c:val>
            <c:numRef>
              <c:f>Sheet1!$B$2:$B$4</c:f>
              <c:numCache>
                <c:formatCode>0%</c:formatCode>
                <c:ptCount val="3"/>
                <c:pt idx="0">
                  <c:v>0.13959859707500041</c:v>
                </c:pt>
                <c:pt idx="1">
                  <c:v>0.15098743606950127</c:v>
                </c:pt>
                <c:pt idx="2">
                  <c:v>0.46548795129470294</c:v>
                </c:pt>
              </c:numCache>
            </c:numRef>
          </c:val>
        </c:ser>
        <c:gapWidth val="66"/>
        <c:axId val="143213312"/>
        <c:axId val="143214848"/>
      </c:barChart>
      <c:catAx>
        <c:axId val="143213312"/>
        <c:scaling>
          <c:orientation val="minMax"/>
        </c:scaling>
        <c:axPos val="l"/>
        <c:numFmt formatCode="General" sourceLinked="0"/>
        <c:tickLblPos val="nextTo"/>
        <c:spPr>
          <a:ln>
            <a:noFill/>
          </a:ln>
        </c:spPr>
        <c:txPr>
          <a:bodyPr/>
          <a:lstStyle/>
          <a:p>
            <a:pPr>
              <a:defRPr sz="900"/>
            </a:pPr>
            <a:endParaRPr lang="en-US"/>
          </a:p>
        </c:txPr>
        <c:crossAx val="143214848"/>
        <c:crosses val="autoZero"/>
        <c:auto val="1"/>
        <c:lblAlgn val="ctr"/>
        <c:lblOffset val="100"/>
      </c:catAx>
      <c:valAx>
        <c:axId val="143214848"/>
        <c:scaling>
          <c:orientation val="minMax"/>
          <c:max val="0.5"/>
          <c:min val="0"/>
        </c:scaling>
        <c:delete val="1"/>
        <c:axPos val="b"/>
        <c:numFmt formatCode="0%" sourceLinked="1"/>
        <c:tickLblPos val="none"/>
        <c:crossAx val="143213312"/>
        <c:crosses val="autoZero"/>
        <c:crossBetween val="between"/>
      </c:valAx>
    </c:plotArea>
    <c:plotVisOnly val="1"/>
    <c:dispBlanksAs val="gap"/>
  </c:chart>
  <c:txPr>
    <a:bodyPr/>
    <a:lstStyle/>
    <a:p>
      <a:pPr>
        <a:defRPr sz="1050"/>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Don't know</c:v>
                </c:pt>
              </c:strCache>
            </c:strRef>
          </c:tx>
          <c:spPr>
            <a:solidFill>
              <a:srgbClr val="7F7F7F"/>
            </a:solidFill>
          </c:spPr>
          <c:dLbls>
            <c:dLbl>
              <c:idx val="0"/>
              <c:delete val="1"/>
            </c:dLbl>
            <c:dLbl>
              <c:idx val="2"/>
              <c:spPr/>
              <c:txPr>
                <a:bodyPr rot="0" vert="horz"/>
                <a:lstStyle/>
                <a:p>
                  <a:pPr>
                    <a:defRPr>
                      <a:solidFill>
                        <a:schemeClr val="bg1"/>
                      </a:solidFill>
                    </a:defRPr>
                  </a:pPr>
                  <a:endParaRPr lang="en-US"/>
                </a:p>
              </c:txPr>
            </c:dLbl>
            <c:dLbl>
              <c:idx val="3"/>
              <c:spPr/>
              <c:txPr>
                <a:bodyPr rot="-5400000" vert="horz"/>
                <a:lstStyle/>
                <a:p>
                  <a:pPr>
                    <a:defRPr>
                      <a:solidFill>
                        <a:schemeClr val="bg1"/>
                      </a:solidFill>
                    </a:defRPr>
                  </a:pPr>
                  <a:endParaRPr lang="en-US"/>
                </a:p>
              </c:txPr>
            </c:dLbl>
            <c:dLbl>
              <c:idx val="4"/>
              <c:spPr>
                <a:noFill/>
                <a:ln>
                  <a:noFill/>
                </a:ln>
                <a:effectLst/>
              </c:spPr>
              <c:txPr>
                <a:bodyPr rot="0" vert="horz"/>
                <a:lstStyle/>
                <a:p>
                  <a:pPr>
                    <a:defRPr>
                      <a:solidFill>
                        <a:schemeClr val="bg1"/>
                      </a:solidFill>
                    </a:defRPr>
                  </a:pPr>
                  <a:endParaRPr lang="en-US"/>
                </a:p>
              </c:txPr>
            </c:dLbl>
            <c:spPr>
              <a:noFill/>
              <a:ln>
                <a:noFill/>
              </a:ln>
              <a:effectLst/>
            </c:spPr>
            <c:txPr>
              <a:bodyPr rot="-5400000" vert="horz"/>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opposed to any new technology that has the potential to distract drivers</c:v>
                </c:pt>
                <c:pt idx="1">
                  <c:v>Many of the new technologies will lead to complacency amongst drivers and lead to more accidents</c:v>
                </c:pt>
                <c:pt idx="2">
                  <c:v>Driverless cars will benefit older and disabled drivers</c:v>
                </c:pt>
                <c:pt idx="3">
                  <c:v>I am opposed to any new technology that records how well I am driving</c:v>
                </c:pt>
                <c:pt idx="4">
                  <c:v>Driverless cars will make road travel safer than it is today</c:v>
                </c:pt>
                <c:pt idx="5">
                  <c:v>I am opposed to systems and technology that record data and/or images in the period immediately before and during an incident</c:v>
                </c:pt>
              </c:strCache>
            </c:strRef>
          </c:cat>
          <c:val>
            <c:numRef>
              <c:f>Sheet1!$B$2:$B$7</c:f>
              <c:numCache>
                <c:formatCode>0%</c:formatCode>
                <c:ptCount val="6"/>
                <c:pt idx="0">
                  <c:v>1.405554604288E-2</c:v>
                </c:pt>
                <c:pt idx="1">
                  <c:v>6.0299224870950012E-2</c:v>
                </c:pt>
                <c:pt idx="2">
                  <c:v>8.0488036138279997E-2</c:v>
                </c:pt>
                <c:pt idx="3">
                  <c:v>2.88932783696602E-2</c:v>
                </c:pt>
                <c:pt idx="4">
                  <c:v>0.11966629565280019</c:v>
                </c:pt>
                <c:pt idx="5">
                  <c:v>3.3475257839480001E-2</c:v>
                </c:pt>
              </c:numCache>
            </c:numRef>
          </c:val>
        </c:ser>
        <c:ser>
          <c:idx val="1"/>
          <c:order val="1"/>
          <c:tx>
            <c:strRef>
              <c:f>Sheet1!$C$1</c:f>
              <c:strCache>
                <c:ptCount val="1"/>
                <c:pt idx="0">
                  <c:v>Strongly disagree</c:v>
                </c:pt>
              </c:strCache>
            </c:strRef>
          </c:tx>
          <c:spPr>
            <a:solidFill>
              <a:srgbClr val="953735"/>
            </a:solidFill>
          </c:spPr>
          <c:dLbls>
            <c:dLbl>
              <c:idx val="0"/>
              <c:spPr>
                <a:noFill/>
                <a:ln>
                  <a:noFill/>
                </a:ln>
                <a:effectLst/>
              </c:spPr>
              <c:txPr>
                <a:bodyPr rot="-5400000" vert="horz"/>
                <a:lstStyle/>
                <a:p>
                  <a:pPr>
                    <a:defRPr>
                      <a:solidFill>
                        <a:schemeClr val="bg1"/>
                      </a:solidFill>
                    </a:defRPr>
                  </a:pPr>
                  <a:endParaRPr lang="en-US"/>
                </a:p>
              </c:txPr>
            </c:dLbl>
            <c:dLbl>
              <c:idx val="1"/>
              <c:delete val="1"/>
            </c:dLbl>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opposed to any new technology that has the potential to distract drivers</c:v>
                </c:pt>
                <c:pt idx="1">
                  <c:v>Many of the new technologies will lead to complacency amongst drivers and lead to more accidents</c:v>
                </c:pt>
                <c:pt idx="2">
                  <c:v>Driverless cars will benefit older and disabled drivers</c:v>
                </c:pt>
                <c:pt idx="3">
                  <c:v>I am opposed to any new technology that records how well I am driving</c:v>
                </c:pt>
                <c:pt idx="4">
                  <c:v>Driverless cars will make road travel safer than it is today</c:v>
                </c:pt>
                <c:pt idx="5">
                  <c:v>I am opposed to systems and technology that record data and/or images in the period immediately before and during an incident</c:v>
                </c:pt>
              </c:strCache>
            </c:strRef>
          </c:cat>
          <c:val>
            <c:numRef>
              <c:f>Sheet1!$C$2:$C$7</c:f>
              <c:numCache>
                <c:formatCode>0%</c:formatCode>
                <c:ptCount val="6"/>
                <c:pt idx="0">
                  <c:v>2.6883999169600221E-2</c:v>
                </c:pt>
                <c:pt idx="1">
                  <c:v>2.0273164942300002E-2</c:v>
                </c:pt>
                <c:pt idx="2">
                  <c:v>8.3173585252150004E-2</c:v>
                </c:pt>
                <c:pt idx="3">
                  <c:v>9.3027614744950027E-2</c:v>
                </c:pt>
                <c:pt idx="4">
                  <c:v>0.14126056634760001</c:v>
                </c:pt>
                <c:pt idx="5">
                  <c:v>0.16472315165029999</c:v>
                </c:pt>
              </c:numCache>
            </c:numRef>
          </c:val>
        </c:ser>
        <c:ser>
          <c:idx val="2"/>
          <c:order val="2"/>
          <c:tx>
            <c:strRef>
              <c:f>Sheet1!$D$1</c:f>
              <c:strCache>
                <c:ptCount val="1"/>
                <c:pt idx="0">
                  <c:v>Slightly disagree</c:v>
                </c:pt>
              </c:strCache>
            </c:strRef>
          </c:tx>
          <c:spPr>
            <a:solidFill>
              <a:srgbClr val="B24340"/>
            </a:solidFill>
          </c:spPr>
          <c:dLbls>
            <c:dLbl>
              <c:idx val="0"/>
              <c:spPr>
                <a:noFill/>
                <a:ln>
                  <a:noFill/>
                </a:ln>
                <a:effectLst/>
              </c:spPr>
              <c:txPr>
                <a:bodyPr rot="-5400000" vert="horz"/>
                <a:lstStyle/>
                <a:p>
                  <a:pPr>
                    <a:defRPr>
                      <a:solidFill>
                        <a:schemeClr val="bg1"/>
                      </a:solidFill>
                    </a:defRPr>
                  </a:pPr>
                  <a:endParaRPr lang="en-US"/>
                </a:p>
              </c:txPr>
            </c:dLbl>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opposed to any new technology that has the potential to distract drivers</c:v>
                </c:pt>
                <c:pt idx="1">
                  <c:v>Many of the new technologies will lead to complacency amongst drivers and lead to more accidents</c:v>
                </c:pt>
                <c:pt idx="2">
                  <c:v>Driverless cars will benefit older and disabled drivers</c:v>
                </c:pt>
                <c:pt idx="3">
                  <c:v>I am opposed to any new technology that records how well I am driving</c:v>
                </c:pt>
                <c:pt idx="4">
                  <c:v>Driverless cars will make road travel safer than it is today</c:v>
                </c:pt>
                <c:pt idx="5">
                  <c:v>I am opposed to systems and technology that record data and/or images in the period immediately before and during an incident</c:v>
                </c:pt>
              </c:strCache>
            </c:strRef>
          </c:cat>
          <c:val>
            <c:numRef>
              <c:f>Sheet1!$D$2:$D$7</c:f>
              <c:numCache>
                <c:formatCode>0%</c:formatCode>
                <c:ptCount val="6"/>
                <c:pt idx="0">
                  <c:v>5.8849810471429745E-2</c:v>
                </c:pt>
                <c:pt idx="1">
                  <c:v>0.10095926533580001</c:v>
                </c:pt>
                <c:pt idx="2">
                  <c:v>9.0585416047670245E-2</c:v>
                </c:pt>
                <c:pt idx="3">
                  <c:v>0.27083289147919998</c:v>
                </c:pt>
                <c:pt idx="4">
                  <c:v>0.19965707147530001</c:v>
                </c:pt>
                <c:pt idx="5">
                  <c:v>0.29413421637530002</c:v>
                </c:pt>
              </c:numCache>
            </c:numRef>
          </c:val>
        </c:ser>
        <c:ser>
          <c:idx val="3"/>
          <c:order val="3"/>
          <c:tx>
            <c:strRef>
              <c:f>Sheet1!$E$1</c:f>
              <c:strCache>
                <c:ptCount val="1"/>
                <c:pt idx="0">
                  <c:v>Neither agree nor disagree</c:v>
                </c:pt>
              </c:strCache>
            </c:strRef>
          </c:tx>
          <c:spPr>
            <a:solidFill>
              <a:srgbClr val="B9CDE5"/>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opposed to any new technology that has the potential to distract drivers</c:v>
                </c:pt>
                <c:pt idx="1">
                  <c:v>Many of the new technologies will lead to complacency amongst drivers and lead to more accidents</c:v>
                </c:pt>
                <c:pt idx="2">
                  <c:v>Driverless cars will benefit older and disabled drivers</c:v>
                </c:pt>
                <c:pt idx="3">
                  <c:v>I am opposed to any new technology that records how well I am driving</c:v>
                </c:pt>
                <c:pt idx="4">
                  <c:v>Driverless cars will make road travel safer than it is today</c:v>
                </c:pt>
                <c:pt idx="5">
                  <c:v>I am opposed to systems and technology that record data and/or images in the period immediately before and during an incident</c:v>
                </c:pt>
              </c:strCache>
            </c:strRef>
          </c:cat>
          <c:val>
            <c:numRef>
              <c:f>Sheet1!$E$2:$E$7</c:f>
              <c:numCache>
                <c:formatCode>0%</c:formatCode>
                <c:ptCount val="6"/>
                <c:pt idx="0">
                  <c:v>0.15321758562610147</c:v>
                </c:pt>
                <c:pt idx="1">
                  <c:v>0.23417818112230138</c:v>
                </c:pt>
                <c:pt idx="2">
                  <c:v>0.22715207369529997</c:v>
                </c:pt>
                <c:pt idx="3">
                  <c:v>0.30579288846750002</c:v>
                </c:pt>
                <c:pt idx="4">
                  <c:v>0.26597103427149993</c:v>
                </c:pt>
                <c:pt idx="5">
                  <c:v>0.28930187041360184</c:v>
                </c:pt>
              </c:numCache>
            </c:numRef>
          </c:val>
        </c:ser>
        <c:ser>
          <c:idx val="4"/>
          <c:order val="4"/>
          <c:tx>
            <c:strRef>
              <c:f>Sheet1!$F$1</c:f>
              <c:strCache>
                <c:ptCount val="1"/>
                <c:pt idx="0">
                  <c:v>Slightly agree</c:v>
                </c:pt>
              </c:strCache>
            </c:strRef>
          </c:tx>
          <c:spPr>
            <a:solidFill>
              <a:srgbClr val="77933C"/>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opposed to any new technology that has the potential to distract drivers</c:v>
                </c:pt>
                <c:pt idx="1">
                  <c:v>Many of the new technologies will lead to complacency amongst drivers and lead to more accidents</c:v>
                </c:pt>
                <c:pt idx="2">
                  <c:v>Driverless cars will benefit older and disabled drivers</c:v>
                </c:pt>
                <c:pt idx="3">
                  <c:v>I am opposed to any new technology that records how well I am driving</c:v>
                </c:pt>
                <c:pt idx="4">
                  <c:v>Driverless cars will make road travel safer than it is today</c:v>
                </c:pt>
                <c:pt idx="5">
                  <c:v>I am opposed to systems and technology that record data and/or images in the period immediately before and during an incident</c:v>
                </c:pt>
              </c:strCache>
            </c:strRef>
          </c:cat>
          <c:val>
            <c:numRef>
              <c:f>Sheet1!$F$2:$F$7</c:f>
              <c:numCache>
                <c:formatCode>0%</c:formatCode>
                <c:ptCount val="6"/>
                <c:pt idx="0">
                  <c:v>0.40753114394660001</c:v>
                </c:pt>
                <c:pt idx="1">
                  <c:v>0.40573368462499976</c:v>
                </c:pt>
                <c:pt idx="2">
                  <c:v>0.36806837647030038</c:v>
                </c:pt>
                <c:pt idx="3">
                  <c:v>0.19756167011199999</c:v>
                </c:pt>
                <c:pt idx="4">
                  <c:v>0.19203785809910001</c:v>
                </c:pt>
                <c:pt idx="5">
                  <c:v>0.15363833149320152</c:v>
                </c:pt>
              </c:numCache>
            </c:numRef>
          </c:val>
        </c:ser>
        <c:ser>
          <c:idx val="5"/>
          <c:order val="5"/>
          <c:tx>
            <c:strRef>
              <c:f>Sheet1!$G$1</c:f>
              <c:strCache>
                <c:ptCount val="1"/>
                <c:pt idx="0">
                  <c:v>Strongly agree</c:v>
                </c:pt>
              </c:strCache>
            </c:strRef>
          </c:tx>
          <c:spPr>
            <a:solidFill>
              <a:srgbClr val="4F6228"/>
            </a:solidFill>
          </c:spPr>
          <c:dLbls>
            <c:dLbl>
              <c:idx val="0"/>
              <c:spPr/>
              <c:txPr>
                <a:bodyPr rot="0" vert="horz"/>
                <a:lstStyle/>
                <a:p>
                  <a:pPr>
                    <a:defRPr>
                      <a:solidFill>
                        <a:schemeClr val="bg1"/>
                      </a:solidFill>
                    </a:defRPr>
                  </a:pPr>
                  <a:endParaRPr lang="en-US"/>
                </a:p>
              </c:txPr>
            </c:dLbl>
            <c:dLbl>
              <c:idx val="3"/>
              <c:spPr/>
              <c:txPr>
                <a:bodyPr rot="0" vert="horz"/>
                <a:lstStyle/>
                <a:p>
                  <a:pPr>
                    <a:defRPr>
                      <a:solidFill>
                        <a:schemeClr val="bg1"/>
                      </a:solidFill>
                    </a:defRPr>
                  </a:pPr>
                  <a:endParaRPr lang="en-US"/>
                </a:p>
              </c:txPr>
            </c:dLbl>
            <c:dLbl>
              <c:idx val="5"/>
              <c:spPr/>
              <c:txPr>
                <a:bodyPr rot="0" vert="horz"/>
                <a:lstStyle/>
                <a:p>
                  <a:pPr>
                    <a:defRPr>
                      <a:solidFill>
                        <a:schemeClr val="bg1"/>
                      </a:solidFill>
                    </a:defRPr>
                  </a:pPr>
                  <a:endParaRPr lang="en-US"/>
                </a:p>
              </c:txPr>
            </c:dLbl>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I am opposed to any new technology that has the potential to distract drivers</c:v>
                </c:pt>
                <c:pt idx="1">
                  <c:v>Many of the new technologies will lead to complacency amongst drivers and lead to more accidents</c:v>
                </c:pt>
                <c:pt idx="2">
                  <c:v>Driverless cars will benefit older and disabled drivers</c:v>
                </c:pt>
                <c:pt idx="3">
                  <c:v>I am opposed to any new technology that records how well I am driving</c:v>
                </c:pt>
                <c:pt idx="4">
                  <c:v>Driverless cars will make road travel safer than it is today</c:v>
                </c:pt>
                <c:pt idx="5">
                  <c:v>I am opposed to systems and technology that record data and/or images in the period immediately before and during an incident</c:v>
                </c:pt>
              </c:strCache>
            </c:strRef>
          </c:cat>
          <c:val>
            <c:numRef>
              <c:f>Sheet1!$G$2:$G$7</c:f>
              <c:numCache>
                <c:formatCode>0%</c:formatCode>
                <c:ptCount val="6"/>
                <c:pt idx="0">
                  <c:v>0.33946191474339998</c:v>
                </c:pt>
                <c:pt idx="1">
                  <c:v>0.17855647910370001</c:v>
                </c:pt>
                <c:pt idx="2">
                  <c:v>0.15053251239640089</c:v>
                </c:pt>
                <c:pt idx="3">
                  <c:v>0.10389165682670012</c:v>
                </c:pt>
                <c:pt idx="4">
                  <c:v>8.1407174153690004E-2</c:v>
                </c:pt>
                <c:pt idx="5">
                  <c:v>6.4727172228029997E-2</c:v>
                </c:pt>
              </c:numCache>
            </c:numRef>
          </c:val>
        </c:ser>
        <c:gapWidth val="60"/>
        <c:overlap val="100"/>
        <c:axId val="143093760"/>
        <c:axId val="146137088"/>
      </c:barChart>
      <c:catAx>
        <c:axId val="143093760"/>
        <c:scaling>
          <c:orientation val="maxMin"/>
        </c:scaling>
        <c:axPos val="l"/>
        <c:numFmt formatCode="General" sourceLinked="1"/>
        <c:tickLblPos val="nextTo"/>
        <c:spPr>
          <a:ln>
            <a:noFill/>
          </a:ln>
        </c:spPr>
        <c:txPr>
          <a:bodyPr/>
          <a:lstStyle/>
          <a:p>
            <a:pPr>
              <a:defRPr sz="1100"/>
            </a:pPr>
            <a:endParaRPr lang="en-US"/>
          </a:p>
        </c:txPr>
        <c:crossAx val="146137088"/>
        <c:crosses val="autoZero"/>
        <c:auto val="1"/>
        <c:lblAlgn val="ctr"/>
        <c:lblOffset val="100"/>
      </c:catAx>
      <c:valAx>
        <c:axId val="146137088"/>
        <c:scaling>
          <c:orientation val="minMax"/>
        </c:scaling>
        <c:delete val="1"/>
        <c:axPos val="t"/>
        <c:numFmt formatCode="0%" sourceLinked="1"/>
        <c:tickLblPos val="none"/>
        <c:crossAx val="143093760"/>
        <c:crosses val="autoZero"/>
        <c:crossBetween val="between"/>
      </c:valAx>
    </c:plotArea>
    <c:legend>
      <c:legendPos val="b"/>
      <c:layout>
        <c:manualLayout>
          <c:xMode val="edge"/>
          <c:yMode val="edge"/>
          <c:x val="7.0605139993263538E-2"/>
          <c:y val="0.92938245515756457"/>
          <c:w val="0.89999997795659914"/>
          <c:h val="4.5941592075354448E-2"/>
        </c:manualLayout>
      </c:layout>
      <c:txPr>
        <a:bodyPr/>
        <a:lstStyle/>
        <a:p>
          <a:pPr>
            <a:defRPr sz="1100"/>
          </a:pPr>
          <a:endParaRPr lang="en-US"/>
        </a:p>
      </c:txPr>
    </c:legend>
    <c:plotVisOnly val="1"/>
    <c:dispBlanksAs val="gap"/>
  </c:chart>
  <c:txPr>
    <a:bodyPr/>
    <a:lstStyle/>
    <a:p>
      <a:pPr>
        <a:defRPr sz="1200"/>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41338932770911013"/>
          <c:y val="2.8542112998981309E-2"/>
          <c:w val="0.58661067229089758"/>
          <c:h val="0.8773314329775258"/>
        </c:manualLayout>
      </c:layout>
      <c:barChart>
        <c:barDir val="bar"/>
        <c:grouping val="percentStacked"/>
        <c:ser>
          <c:idx val="0"/>
          <c:order val="0"/>
          <c:tx>
            <c:strRef>
              <c:f>Sheet1!$B$1</c:f>
              <c:strCache>
                <c:ptCount val="1"/>
                <c:pt idx="0">
                  <c:v>Not at all useful</c:v>
                </c:pt>
              </c:strCache>
            </c:strRef>
          </c:tx>
          <c:spPr>
            <a:solidFill>
              <a:srgbClr val="953735"/>
            </a:solidFill>
          </c:spPr>
          <c:dLbls>
            <c:txPr>
              <a:bodyPr/>
              <a:lstStyle/>
              <a:p>
                <a:pPr>
                  <a:defRPr>
                    <a:solidFill>
                      <a:schemeClr val="bg1"/>
                    </a:solidFill>
                  </a:defRPr>
                </a:pPr>
                <a:endParaRPr lang="en-US"/>
              </a:p>
            </c:txPr>
            <c:showVal val="1"/>
          </c:dLbls>
          <c:cat>
            <c:strRef>
              <c:f>Sheet1!$A$2:$A$10</c:f>
              <c:strCache>
                <c:ptCount val="9"/>
                <c:pt idx="0">
                  <c:v>Automatic steering/Lane following</c:v>
                </c:pt>
                <c:pt idx="1">
                  <c:v>Automatic self-parking</c:v>
                </c:pt>
                <c:pt idx="2">
                  <c:v>Dashcam</c:v>
                </c:pt>
                <c:pt idx="3">
                  <c:v>Telematics unit</c:v>
                </c:pt>
                <c:pt idx="4">
                  <c:v>Automatic emergency braking when reversing</c:v>
                </c:pt>
                <c:pt idx="5">
                  <c:v>Automatic emergency braking when driving forwards</c:v>
                </c:pt>
                <c:pt idx="6">
                  <c:v>Cruise control</c:v>
                </c:pt>
                <c:pt idx="7">
                  <c:v>Adaptive cruise control</c:v>
                </c:pt>
                <c:pt idx="8">
                  <c:v>Front and rear parking sensors</c:v>
                </c:pt>
              </c:strCache>
            </c:strRef>
          </c:cat>
          <c:val>
            <c:numRef>
              <c:f>Sheet1!$B$2:$B$10</c:f>
              <c:numCache>
                <c:formatCode>0%</c:formatCode>
                <c:ptCount val="9"/>
                <c:pt idx="0">
                  <c:v>0.21315472056269999</c:v>
                </c:pt>
                <c:pt idx="1">
                  <c:v>0.17245514313110144</c:v>
                </c:pt>
                <c:pt idx="2">
                  <c:v>0.14783286682329999</c:v>
                </c:pt>
                <c:pt idx="3">
                  <c:v>0.13242283883110095</c:v>
                </c:pt>
                <c:pt idx="4">
                  <c:v>0.11381300462929998</c:v>
                </c:pt>
                <c:pt idx="5">
                  <c:v>8.8136394201100046E-2</c:v>
                </c:pt>
                <c:pt idx="6">
                  <c:v>0.13435613734429999</c:v>
                </c:pt>
                <c:pt idx="7">
                  <c:v>9.8696880094730863E-2</c:v>
                </c:pt>
                <c:pt idx="8">
                  <c:v>3.7507893406230092E-2</c:v>
                </c:pt>
              </c:numCache>
            </c:numRef>
          </c:val>
        </c:ser>
        <c:ser>
          <c:idx val="1"/>
          <c:order val="1"/>
          <c:tx>
            <c:strRef>
              <c:f>Sheet1!$C$1</c:f>
              <c:strCache>
                <c:ptCount val="1"/>
                <c:pt idx="0">
                  <c:v>Not sure if it's useful or not</c:v>
                </c:pt>
              </c:strCache>
            </c:strRef>
          </c:tx>
          <c:spPr>
            <a:solidFill>
              <a:srgbClr val="B9CDE5"/>
            </a:solidFill>
          </c:spPr>
          <c:dLbls>
            <c:showVal val="1"/>
          </c:dLbls>
          <c:cat>
            <c:strRef>
              <c:f>Sheet1!$A$2:$A$10</c:f>
              <c:strCache>
                <c:ptCount val="9"/>
                <c:pt idx="0">
                  <c:v>Automatic steering/Lane following</c:v>
                </c:pt>
                <c:pt idx="1">
                  <c:v>Automatic self-parking</c:v>
                </c:pt>
                <c:pt idx="2">
                  <c:v>Dashcam</c:v>
                </c:pt>
                <c:pt idx="3">
                  <c:v>Telematics unit</c:v>
                </c:pt>
                <c:pt idx="4">
                  <c:v>Automatic emergency braking when reversing</c:v>
                </c:pt>
                <c:pt idx="5">
                  <c:v>Automatic emergency braking when driving forwards</c:v>
                </c:pt>
                <c:pt idx="6">
                  <c:v>Cruise control</c:v>
                </c:pt>
                <c:pt idx="7">
                  <c:v>Adaptive cruise control</c:v>
                </c:pt>
                <c:pt idx="8">
                  <c:v>Front and rear parking sensors</c:v>
                </c:pt>
              </c:strCache>
            </c:strRef>
          </c:cat>
          <c:val>
            <c:numRef>
              <c:f>Sheet1!$C$2:$C$10</c:f>
              <c:numCache>
                <c:formatCode>0%</c:formatCode>
                <c:ptCount val="9"/>
                <c:pt idx="0">
                  <c:v>0.20806045827309999</c:v>
                </c:pt>
                <c:pt idx="1">
                  <c:v>0.15731712149630175</c:v>
                </c:pt>
                <c:pt idx="2">
                  <c:v>0.12042418612340022</c:v>
                </c:pt>
                <c:pt idx="3">
                  <c:v>0.11846559501249999</c:v>
                </c:pt>
                <c:pt idx="4">
                  <c:v>0.15691962321140127</c:v>
                </c:pt>
                <c:pt idx="5">
                  <c:v>0.17241169619750127</c:v>
                </c:pt>
                <c:pt idx="6">
                  <c:v>8.1959997155500022E-2</c:v>
                </c:pt>
                <c:pt idx="7">
                  <c:v>9.3297125926180752E-2</c:v>
                </c:pt>
                <c:pt idx="8">
                  <c:v>4.1811101247159976E-2</c:v>
                </c:pt>
              </c:numCache>
            </c:numRef>
          </c:val>
        </c:ser>
        <c:ser>
          <c:idx val="2"/>
          <c:order val="2"/>
          <c:tx>
            <c:strRef>
              <c:f>Sheet1!$D$1</c:f>
              <c:strCache>
                <c:ptCount val="1"/>
                <c:pt idx="0">
                  <c:v>Quite useful</c:v>
                </c:pt>
              </c:strCache>
            </c:strRef>
          </c:tx>
          <c:spPr>
            <a:solidFill>
              <a:srgbClr val="77933C"/>
            </a:solidFill>
          </c:spPr>
          <c:dLbls>
            <c:dLbl>
              <c:idx val="8"/>
              <c:spPr/>
              <c:txPr>
                <a:bodyPr rot="0" vert="horz"/>
                <a:lstStyle/>
                <a:p>
                  <a:pPr>
                    <a:defRPr>
                      <a:solidFill>
                        <a:schemeClr val="bg1"/>
                      </a:solidFill>
                    </a:defRPr>
                  </a:pPr>
                  <a:endParaRPr lang="en-US"/>
                </a:p>
              </c:txPr>
            </c:dLbl>
            <c:txPr>
              <a:bodyPr/>
              <a:lstStyle/>
              <a:p>
                <a:pPr>
                  <a:defRPr>
                    <a:solidFill>
                      <a:schemeClr val="bg1"/>
                    </a:solidFill>
                  </a:defRPr>
                </a:pPr>
                <a:endParaRPr lang="en-US"/>
              </a:p>
            </c:txPr>
            <c:showVal val="1"/>
          </c:dLbls>
          <c:cat>
            <c:strRef>
              <c:f>Sheet1!$A$2:$A$10</c:f>
              <c:strCache>
                <c:ptCount val="9"/>
                <c:pt idx="0">
                  <c:v>Automatic steering/Lane following</c:v>
                </c:pt>
                <c:pt idx="1">
                  <c:v>Automatic self-parking</c:v>
                </c:pt>
                <c:pt idx="2">
                  <c:v>Dashcam</c:v>
                </c:pt>
                <c:pt idx="3">
                  <c:v>Telematics unit</c:v>
                </c:pt>
                <c:pt idx="4">
                  <c:v>Automatic emergency braking when reversing</c:v>
                </c:pt>
                <c:pt idx="5">
                  <c:v>Automatic emergency braking when driving forwards</c:v>
                </c:pt>
                <c:pt idx="6">
                  <c:v>Cruise control</c:v>
                </c:pt>
                <c:pt idx="7">
                  <c:v>Adaptive cruise control</c:v>
                </c:pt>
                <c:pt idx="8">
                  <c:v>Front and rear parking sensors</c:v>
                </c:pt>
              </c:strCache>
            </c:strRef>
          </c:cat>
          <c:val>
            <c:numRef>
              <c:f>Sheet1!$D$2:$D$10</c:f>
              <c:numCache>
                <c:formatCode>0%</c:formatCode>
                <c:ptCount val="9"/>
                <c:pt idx="0">
                  <c:v>0.40228098459290196</c:v>
                </c:pt>
                <c:pt idx="1">
                  <c:v>0.40957320127280311</c:v>
                </c:pt>
                <c:pt idx="2">
                  <c:v>0.43945911603030002</c:v>
                </c:pt>
                <c:pt idx="3">
                  <c:v>0.44997720965250032</c:v>
                </c:pt>
                <c:pt idx="4">
                  <c:v>0.41190895626899998</c:v>
                </c:pt>
                <c:pt idx="5">
                  <c:v>0.41490710980000173</c:v>
                </c:pt>
                <c:pt idx="6">
                  <c:v>0.44923546065669973</c:v>
                </c:pt>
                <c:pt idx="7">
                  <c:v>0.40526316385180156</c:v>
                </c:pt>
                <c:pt idx="8">
                  <c:v>0.31714739987020202</c:v>
                </c:pt>
              </c:numCache>
            </c:numRef>
          </c:val>
        </c:ser>
        <c:ser>
          <c:idx val="3"/>
          <c:order val="3"/>
          <c:tx>
            <c:strRef>
              <c:f>Sheet1!$E$1</c:f>
              <c:strCache>
                <c:ptCount val="1"/>
                <c:pt idx="0">
                  <c:v>Very useful</c:v>
                </c:pt>
              </c:strCache>
            </c:strRef>
          </c:tx>
          <c:spPr>
            <a:solidFill>
              <a:srgbClr val="4F6228"/>
            </a:solidFill>
          </c:spPr>
          <c:dLbls>
            <c:dLbl>
              <c:idx val="8"/>
              <c:spPr/>
              <c:txPr>
                <a:bodyPr rot="0" vert="horz"/>
                <a:lstStyle/>
                <a:p>
                  <a:pPr>
                    <a:defRPr>
                      <a:solidFill>
                        <a:schemeClr val="bg1"/>
                      </a:solidFill>
                    </a:defRPr>
                  </a:pPr>
                  <a:endParaRPr lang="en-US"/>
                </a:p>
              </c:txPr>
            </c:dLbl>
            <c:txPr>
              <a:bodyPr/>
              <a:lstStyle/>
              <a:p>
                <a:pPr>
                  <a:defRPr>
                    <a:solidFill>
                      <a:schemeClr val="bg1"/>
                    </a:solidFill>
                  </a:defRPr>
                </a:pPr>
                <a:endParaRPr lang="en-US"/>
              </a:p>
            </c:txPr>
            <c:showVal val="1"/>
          </c:dLbls>
          <c:cat>
            <c:strRef>
              <c:f>Sheet1!$A$2:$A$10</c:f>
              <c:strCache>
                <c:ptCount val="9"/>
                <c:pt idx="0">
                  <c:v>Automatic steering/Lane following</c:v>
                </c:pt>
                <c:pt idx="1">
                  <c:v>Automatic self-parking</c:v>
                </c:pt>
                <c:pt idx="2">
                  <c:v>Dashcam</c:v>
                </c:pt>
                <c:pt idx="3">
                  <c:v>Telematics unit</c:v>
                </c:pt>
                <c:pt idx="4">
                  <c:v>Automatic emergency braking when reversing</c:v>
                </c:pt>
                <c:pt idx="5">
                  <c:v>Automatic emergency braking when driving forwards</c:v>
                </c:pt>
                <c:pt idx="6">
                  <c:v>Cruise control</c:v>
                </c:pt>
                <c:pt idx="7">
                  <c:v>Adaptive cruise control</c:v>
                </c:pt>
                <c:pt idx="8">
                  <c:v>Front and rear parking sensors</c:v>
                </c:pt>
              </c:strCache>
            </c:strRef>
          </c:cat>
          <c:val>
            <c:numRef>
              <c:f>Sheet1!$E$2:$E$10</c:f>
              <c:numCache>
                <c:formatCode>0%</c:formatCode>
                <c:ptCount val="9"/>
                <c:pt idx="0">
                  <c:v>0.1765038365713017</c:v>
                </c:pt>
                <c:pt idx="1">
                  <c:v>0.26065453409970002</c:v>
                </c:pt>
                <c:pt idx="2">
                  <c:v>0.29228383102299998</c:v>
                </c:pt>
                <c:pt idx="3">
                  <c:v>0.29913435650389975</c:v>
                </c:pt>
                <c:pt idx="4">
                  <c:v>0.31735841589030345</c:v>
                </c:pt>
                <c:pt idx="5">
                  <c:v>0.32454479980140294</c:v>
                </c:pt>
                <c:pt idx="6">
                  <c:v>0.33444840484350202</c:v>
                </c:pt>
                <c:pt idx="7">
                  <c:v>0.4027428301273</c:v>
                </c:pt>
                <c:pt idx="8">
                  <c:v>0.60353360547650003</c:v>
                </c:pt>
              </c:numCache>
            </c:numRef>
          </c:val>
        </c:ser>
        <c:gapWidth val="65"/>
        <c:overlap val="100"/>
        <c:axId val="146177408"/>
        <c:axId val="146235776"/>
      </c:barChart>
      <c:catAx>
        <c:axId val="146177408"/>
        <c:scaling>
          <c:orientation val="minMax"/>
        </c:scaling>
        <c:axPos val="l"/>
        <c:tickLblPos val="nextTo"/>
        <c:spPr>
          <a:ln>
            <a:noFill/>
          </a:ln>
        </c:spPr>
        <c:crossAx val="146235776"/>
        <c:crosses val="autoZero"/>
        <c:auto val="1"/>
        <c:lblAlgn val="ctr"/>
        <c:lblOffset val="100"/>
      </c:catAx>
      <c:valAx>
        <c:axId val="146235776"/>
        <c:scaling>
          <c:orientation val="minMax"/>
        </c:scaling>
        <c:delete val="1"/>
        <c:axPos val="b"/>
        <c:numFmt formatCode="0%" sourceLinked="1"/>
        <c:tickLblPos val="none"/>
        <c:crossAx val="146177408"/>
        <c:crosses val="autoZero"/>
        <c:crossBetween val="between"/>
      </c:valAx>
    </c:plotArea>
    <c:legend>
      <c:legendPos val="b"/>
      <c:layout/>
      <c:txPr>
        <a:bodyPr/>
        <a:lstStyle/>
        <a:p>
          <a:pPr>
            <a:defRPr sz="1100"/>
          </a:pPr>
          <a:endParaRPr lang="en-US"/>
        </a:p>
      </c:txPr>
    </c:legend>
    <c:plotVisOnly val="1"/>
  </c:chart>
  <c:txPr>
    <a:bodyPr/>
    <a:lstStyle/>
    <a:p>
      <a:pPr>
        <a:defRPr sz="1200"/>
      </a:pPr>
      <a:endParaRPr lang="en-US"/>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lang val="en-GB"/>
  <c:style val="7"/>
  <c:chart>
    <c:plotArea>
      <c:layout>
        <c:manualLayout>
          <c:layoutTarget val="inner"/>
          <c:xMode val="edge"/>
          <c:yMode val="edge"/>
          <c:x val="0.41338932770911041"/>
          <c:y val="2.8542112998981309E-2"/>
          <c:w val="0.58661067229089803"/>
          <c:h val="0.87733143297752614"/>
        </c:manualLayout>
      </c:layout>
      <c:barChart>
        <c:barDir val="bar"/>
        <c:grouping val="percentStacked"/>
        <c:ser>
          <c:idx val="0"/>
          <c:order val="0"/>
          <c:tx>
            <c:strRef>
              <c:f>Sheet1!$B$1</c:f>
              <c:strCache>
                <c:ptCount val="1"/>
                <c:pt idx="0">
                  <c:v>I would not pay extra</c:v>
                </c:pt>
              </c:strCache>
            </c:strRef>
          </c:tx>
          <c:spPr>
            <a:solidFill>
              <a:srgbClr val="F79646"/>
            </a:solidFill>
          </c:spPr>
          <c:dLbls>
            <c:txPr>
              <a:bodyPr/>
              <a:lstStyle/>
              <a:p>
                <a:pPr>
                  <a:defRPr>
                    <a:solidFill>
                      <a:schemeClr val="bg1"/>
                    </a:solidFill>
                  </a:defRPr>
                </a:pPr>
                <a:endParaRPr lang="en-US"/>
              </a:p>
            </c:txPr>
            <c:showVal val="1"/>
          </c:dLbls>
          <c:cat>
            <c:strRef>
              <c:f>Sheet1!$A$2:$A$10</c:f>
              <c:strCache>
                <c:ptCount val="9"/>
                <c:pt idx="0">
                  <c:v>Automatic steering/Lane following</c:v>
                </c:pt>
                <c:pt idx="1">
                  <c:v>Automatic self-parking</c:v>
                </c:pt>
                <c:pt idx="2">
                  <c:v>Automatic emergency braking when reversing</c:v>
                </c:pt>
                <c:pt idx="3">
                  <c:v>Cruise control</c:v>
                </c:pt>
                <c:pt idx="4">
                  <c:v>Automatic emergency braking when driving forwards</c:v>
                </c:pt>
                <c:pt idx="5">
                  <c:v>Telematics unit</c:v>
                </c:pt>
                <c:pt idx="6">
                  <c:v>Adaptive cruise control</c:v>
                </c:pt>
                <c:pt idx="7">
                  <c:v>Dashcam</c:v>
                </c:pt>
                <c:pt idx="8">
                  <c:v>Front and rear parking sensors</c:v>
                </c:pt>
              </c:strCache>
            </c:strRef>
          </c:cat>
          <c:val>
            <c:numRef>
              <c:f>Sheet1!$B$2:$B$10</c:f>
              <c:numCache>
                <c:formatCode>0%</c:formatCode>
                <c:ptCount val="9"/>
                <c:pt idx="0">
                  <c:v>0.56487966093279995</c:v>
                </c:pt>
                <c:pt idx="1">
                  <c:v>0.50024556263460052</c:v>
                </c:pt>
                <c:pt idx="2">
                  <c:v>0.49176516621130001</c:v>
                </c:pt>
                <c:pt idx="3">
                  <c:v>0.47661598702330021</c:v>
                </c:pt>
                <c:pt idx="4">
                  <c:v>0.47441604549529998</c:v>
                </c:pt>
                <c:pt idx="5">
                  <c:v>0.47376005853429976</c:v>
                </c:pt>
                <c:pt idx="6">
                  <c:v>0.4701091206136</c:v>
                </c:pt>
                <c:pt idx="7">
                  <c:v>0.42792687477220048</c:v>
                </c:pt>
                <c:pt idx="8">
                  <c:v>0.33082741546780048</c:v>
                </c:pt>
              </c:numCache>
            </c:numRef>
          </c:val>
        </c:ser>
        <c:ser>
          <c:idx val="1"/>
          <c:order val="1"/>
          <c:tx>
            <c:strRef>
              <c:f>Sheet1!$C$1</c:f>
              <c:strCache>
                <c:ptCount val="1"/>
                <c:pt idx="0">
                  <c:v>Less than £100</c:v>
                </c:pt>
              </c:strCache>
            </c:strRef>
          </c:tx>
          <c:dLbls>
            <c:txPr>
              <a:bodyPr/>
              <a:lstStyle/>
              <a:p>
                <a:pPr>
                  <a:defRPr>
                    <a:solidFill>
                      <a:schemeClr val="bg1"/>
                    </a:solidFill>
                  </a:defRPr>
                </a:pPr>
                <a:endParaRPr lang="en-US"/>
              </a:p>
            </c:txPr>
            <c:showVal val="1"/>
          </c:dLbls>
          <c:cat>
            <c:strRef>
              <c:f>Sheet1!$A$2:$A$10</c:f>
              <c:strCache>
                <c:ptCount val="9"/>
                <c:pt idx="0">
                  <c:v>Automatic steering/Lane following</c:v>
                </c:pt>
                <c:pt idx="1">
                  <c:v>Automatic self-parking</c:v>
                </c:pt>
                <c:pt idx="2">
                  <c:v>Automatic emergency braking when reversing</c:v>
                </c:pt>
                <c:pt idx="3">
                  <c:v>Cruise control</c:v>
                </c:pt>
                <c:pt idx="4">
                  <c:v>Automatic emergency braking when driving forwards</c:v>
                </c:pt>
                <c:pt idx="5">
                  <c:v>Telematics unit</c:v>
                </c:pt>
                <c:pt idx="6">
                  <c:v>Adaptive cruise control</c:v>
                </c:pt>
                <c:pt idx="7">
                  <c:v>Dashcam</c:v>
                </c:pt>
                <c:pt idx="8">
                  <c:v>Front and rear parking sensors</c:v>
                </c:pt>
              </c:strCache>
            </c:strRef>
          </c:cat>
          <c:val>
            <c:numRef>
              <c:f>Sheet1!$C$2:$C$10</c:f>
              <c:numCache>
                <c:formatCode>0%</c:formatCode>
                <c:ptCount val="9"/>
                <c:pt idx="0">
                  <c:v>0.23240629735650012</c:v>
                </c:pt>
                <c:pt idx="1">
                  <c:v>0.22591817692240018</c:v>
                </c:pt>
                <c:pt idx="2">
                  <c:v>0.2816818917644005</c:v>
                </c:pt>
                <c:pt idx="3">
                  <c:v>0.30553952519189997</c:v>
                </c:pt>
                <c:pt idx="4">
                  <c:v>0.26470770985390002</c:v>
                </c:pt>
                <c:pt idx="5">
                  <c:v>0.27337671072780051</c:v>
                </c:pt>
                <c:pt idx="6">
                  <c:v>0.26409116339659999</c:v>
                </c:pt>
                <c:pt idx="7">
                  <c:v>0.34711454290150001</c:v>
                </c:pt>
                <c:pt idx="8">
                  <c:v>0.35567852129580052</c:v>
                </c:pt>
              </c:numCache>
            </c:numRef>
          </c:val>
        </c:ser>
        <c:ser>
          <c:idx val="2"/>
          <c:order val="2"/>
          <c:tx>
            <c:strRef>
              <c:f>Sheet1!$D$1</c:f>
              <c:strCache>
                <c:ptCount val="1"/>
                <c:pt idx="0">
                  <c:v>£100-£499</c:v>
                </c:pt>
              </c:strCache>
            </c:strRef>
          </c:tx>
          <c:dLbls>
            <c:dLbl>
              <c:idx val="8"/>
              <c:spPr/>
              <c:txPr>
                <a:bodyPr rot="0" vert="horz"/>
                <a:lstStyle/>
                <a:p>
                  <a:pPr>
                    <a:defRPr>
                      <a:solidFill>
                        <a:schemeClr val="bg1"/>
                      </a:solidFill>
                    </a:defRPr>
                  </a:pPr>
                  <a:endParaRPr lang="en-US"/>
                </a:p>
              </c:txPr>
            </c:dLbl>
            <c:txPr>
              <a:bodyPr/>
              <a:lstStyle/>
              <a:p>
                <a:pPr>
                  <a:defRPr>
                    <a:solidFill>
                      <a:schemeClr val="bg1"/>
                    </a:solidFill>
                  </a:defRPr>
                </a:pPr>
                <a:endParaRPr lang="en-US"/>
              </a:p>
            </c:txPr>
            <c:showVal val="1"/>
          </c:dLbls>
          <c:cat>
            <c:strRef>
              <c:f>Sheet1!$A$2:$A$10</c:f>
              <c:strCache>
                <c:ptCount val="9"/>
                <c:pt idx="0">
                  <c:v>Automatic steering/Lane following</c:v>
                </c:pt>
                <c:pt idx="1">
                  <c:v>Automatic self-parking</c:v>
                </c:pt>
                <c:pt idx="2">
                  <c:v>Automatic emergency braking when reversing</c:v>
                </c:pt>
                <c:pt idx="3">
                  <c:v>Cruise control</c:v>
                </c:pt>
                <c:pt idx="4">
                  <c:v>Automatic emergency braking when driving forwards</c:v>
                </c:pt>
                <c:pt idx="5">
                  <c:v>Telematics unit</c:v>
                </c:pt>
                <c:pt idx="6">
                  <c:v>Adaptive cruise control</c:v>
                </c:pt>
                <c:pt idx="7">
                  <c:v>Dashcam</c:v>
                </c:pt>
                <c:pt idx="8">
                  <c:v>Front and rear parking sensors</c:v>
                </c:pt>
              </c:strCache>
            </c:strRef>
          </c:cat>
          <c:val>
            <c:numRef>
              <c:f>Sheet1!$D$2:$D$10</c:f>
              <c:numCache>
                <c:formatCode>0%</c:formatCode>
                <c:ptCount val="9"/>
                <c:pt idx="0">
                  <c:v>0.14702812749079999</c:v>
                </c:pt>
                <c:pt idx="1">
                  <c:v>0.18543858013880019</c:v>
                </c:pt>
                <c:pt idx="2">
                  <c:v>0.1917125720133</c:v>
                </c:pt>
                <c:pt idx="3">
                  <c:v>0.17994786779540026</c:v>
                </c:pt>
                <c:pt idx="4">
                  <c:v>0.2240965504048</c:v>
                </c:pt>
                <c:pt idx="5">
                  <c:v>0.19464683488640025</c:v>
                </c:pt>
                <c:pt idx="6">
                  <c:v>0.2101974737730001</c:v>
                </c:pt>
                <c:pt idx="7">
                  <c:v>0.18146870339750018</c:v>
                </c:pt>
                <c:pt idx="8">
                  <c:v>0.29136255152910023</c:v>
                </c:pt>
              </c:numCache>
            </c:numRef>
          </c:val>
        </c:ser>
        <c:ser>
          <c:idx val="3"/>
          <c:order val="3"/>
          <c:tx>
            <c:strRef>
              <c:f>Sheet1!$E$1</c:f>
              <c:strCache>
                <c:ptCount val="1"/>
                <c:pt idx="0">
                  <c:v>£500 or more</c:v>
                </c:pt>
              </c:strCache>
            </c:strRef>
          </c:tx>
          <c:spPr>
            <a:solidFill>
              <a:srgbClr val="B9CDE5"/>
            </a:solidFill>
          </c:spPr>
          <c:dLbls>
            <c:txPr>
              <a:bodyPr rot="-5400000" vert="horz"/>
              <a:lstStyle/>
              <a:p>
                <a:pPr>
                  <a:defRPr/>
                </a:pPr>
                <a:endParaRPr lang="en-US"/>
              </a:p>
            </c:txPr>
            <c:showVal val="1"/>
          </c:dLbls>
          <c:cat>
            <c:strRef>
              <c:f>Sheet1!$A$2:$A$10</c:f>
              <c:strCache>
                <c:ptCount val="9"/>
                <c:pt idx="0">
                  <c:v>Automatic steering/Lane following</c:v>
                </c:pt>
                <c:pt idx="1">
                  <c:v>Automatic self-parking</c:v>
                </c:pt>
                <c:pt idx="2">
                  <c:v>Automatic emergency braking when reversing</c:v>
                </c:pt>
                <c:pt idx="3">
                  <c:v>Cruise control</c:v>
                </c:pt>
                <c:pt idx="4">
                  <c:v>Automatic emergency braking when driving forwards</c:v>
                </c:pt>
                <c:pt idx="5">
                  <c:v>Telematics unit</c:v>
                </c:pt>
                <c:pt idx="6">
                  <c:v>Adaptive cruise control</c:v>
                </c:pt>
                <c:pt idx="7">
                  <c:v>Dashcam</c:v>
                </c:pt>
                <c:pt idx="8">
                  <c:v>Front and rear parking sensors</c:v>
                </c:pt>
              </c:strCache>
            </c:strRef>
          </c:cat>
          <c:val>
            <c:numRef>
              <c:f>Sheet1!$E$2:$E$10</c:f>
              <c:numCache>
                <c:formatCode>0%</c:formatCode>
                <c:ptCount val="9"/>
                <c:pt idx="0">
                  <c:v>5.5685914219879985E-2</c:v>
                </c:pt>
                <c:pt idx="1">
                  <c:v>8.8397680304160023E-2</c:v>
                </c:pt>
                <c:pt idx="2">
                  <c:v>3.4840370010960034E-2</c:v>
                </c:pt>
                <c:pt idx="3">
                  <c:v>3.7896619989340012E-2</c:v>
                </c:pt>
                <c:pt idx="4">
                  <c:v>3.0000000000000002E-2</c:v>
                </c:pt>
                <c:pt idx="5">
                  <c:v>5.8216395851520039E-2</c:v>
                </c:pt>
                <c:pt idx="6">
                  <c:v>0.05</c:v>
                </c:pt>
                <c:pt idx="7">
                  <c:v>4.348987892878E-2</c:v>
                </c:pt>
                <c:pt idx="8">
                  <c:v>2.2131511707240002E-2</c:v>
                </c:pt>
              </c:numCache>
            </c:numRef>
          </c:val>
        </c:ser>
        <c:gapWidth val="41"/>
        <c:overlap val="100"/>
        <c:axId val="146412288"/>
        <c:axId val="146435072"/>
      </c:barChart>
      <c:catAx>
        <c:axId val="146412288"/>
        <c:scaling>
          <c:orientation val="minMax"/>
        </c:scaling>
        <c:axPos val="l"/>
        <c:tickLblPos val="nextTo"/>
        <c:spPr>
          <a:ln>
            <a:noFill/>
          </a:ln>
        </c:spPr>
        <c:crossAx val="146435072"/>
        <c:crosses val="autoZero"/>
        <c:auto val="1"/>
        <c:lblAlgn val="ctr"/>
        <c:lblOffset val="100"/>
      </c:catAx>
      <c:valAx>
        <c:axId val="146435072"/>
        <c:scaling>
          <c:orientation val="minMax"/>
        </c:scaling>
        <c:delete val="1"/>
        <c:axPos val="b"/>
        <c:numFmt formatCode="0%" sourceLinked="1"/>
        <c:tickLblPos val="none"/>
        <c:crossAx val="146412288"/>
        <c:crosses val="autoZero"/>
        <c:crossBetween val="between"/>
      </c:valAx>
    </c:plotArea>
    <c:legend>
      <c:legendPos val="b"/>
      <c:layout/>
      <c:txPr>
        <a:bodyPr/>
        <a:lstStyle/>
        <a:p>
          <a:pPr>
            <a:defRPr sz="1100"/>
          </a:pPr>
          <a:endParaRPr lang="en-US"/>
        </a:p>
      </c:txPr>
    </c:legend>
    <c:plotVisOnly val="1"/>
  </c:chart>
  <c:txPr>
    <a:bodyPr/>
    <a:lstStyle/>
    <a:p>
      <a:pPr>
        <a:defRPr sz="1200"/>
      </a:pPr>
      <a:endParaRPr lang="en-US"/>
    </a:p>
  </c:txPr>
  <c:externalData r:id="rId1"/>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clustered"/>
        <c:ser>
          <c:idx val="0"/>
          <c:order val="0"/>
          <c:tx>
            <c:strRef>
              <c:f>Sheet1!$B$1</c:f>
              <c:strCache>
                <c:ptCount val="1"/>
                <c:pt idx="0">
                  <c:v>Series 1</c:v>
                </c:pt>
              </c:strCache>
            </c:strRef>
          </c:tx>
          <c:spPr>
            <a:solidFill>
              <a:schemeClr val="bg2">
                <a:lumMod val="75000"/>
              </a:schemeClr>
            </a:solidFill>
          </c:spPr>
          <c:dPt>
            <c:idx val="8"/>
            <c:spPr>
              <a:solidFill>
                <a:schemeClr val="bg2">
                  <a:lumMod val="90000"/>
                </a:schemeClr>
              </a:solidFill>
            </c:spPr>
          </c:dPt>
          <c:dLbls>
            <c:dLbl>
              <c:idx val="5"/>
              <c:layout/>
              <c:spPr/>
              <c:txPr>
                <a:bodyPr/>
                <a:lstStyle/>
                <a:p>
                  <a:pPr>
                    <a:defRPr b="1">
                      <a:solidFill>
                        <a:schemeClr val="tx1"/>
                      </a:solidFill>
                    </a:defRPr>
                  </a:pPr>
                  <a:endParaRPr lang="en-US"/>
                </a:p>
              </c:txPr>
              <c:dLblPos val="outEnd"/>
              <c:showVal val="1"/>
              <c:extLst>
                <c:ext xmlns:c15="http://schemas.microsoft.com/office/drawing/2012/chart" uri="{CE6537A1-D6FC-4f65-9D91-7224C49458BB}"/>
              </c:extLst>
            </c:dLbl>
            <c:dLbl>
              <c:idx val="6"/>
              <c:layout/>
              <c:spPr/>
              <c:txPr>
                <a:bodyPr/>
                <a:lstStyle/>
                <a:p>
                  <a:pPr>
                    <a:defRPr b="1">
                      <a:solidFill>
                        <a:schemeClr val="tx1"/>
                      </a:solidFill>
                    </a:defRPr>
                  </a:pPr>
                  <a:endParaRPr lang="en-US"/>
                </a:p>
              </c:txPr>
              <c:dLblPos val="outEnd"/>
              <c:showVal val="1"/>
              <c:extLst>
                <c:ext xmlns:c15="http://schemas.microsoft.com/office/drawing/2012/chart" uri="{CE6537A1-D6FC-4f65-9D91-7224C49458BB}"/>
              </c:extLst>
            </c:dLbl>
            <c:dLbl>
              <c:idx val="7"/>
              <c:layout/>
              <c:spPr/>
              <c:txPr>
                <a:bodyPr/>
                <a:lstStyle/>
                <a:p>
                  <a:pPr>
                    <a:defRPr b="1">
                      <a:solidFill>
                        <a:schemeClr val="tx1"/>
                      </a:solidFill>
                    </a:defRPr>
                  </a:pPr>
                  <a:endParaRPr lang="en-US"/>
                </a:p>
              </c:txPr>
              <c:dLblPos val="outEnd"/>
              <c:showVal val="1"/>
              <c:extLst>
                <c:ext xmlns:c15="http://schemas.microsoft.com/office/drawing/2012/chart" uri="{CE6537A1-D6FC-4f65-9D91-7224C49458BB}"/>
              </c:extLst>
            </c:dLbl>
            <c:dLbl>
              <c:idx val="8"/>
              <c:spPr>
                <a:noFill/>
                <a:ln>
                  <a:noFill/>
                </a:ln>
                <a:effectLst/>
              </c:spPr>
              <c:txPr>
                <a:bodyPr/>
                <a:lstStyle/>
                <a:p>
                  <a:pPr>
                    <a:defRPr b="1">
                      <a:solidFill>
                        <a:schemeClr val="bg2">
                          <a:lumMod val="50000"/>
                        </a:schemeClr>
                      </a:solidFill>
                    </a:defRPr>
                  </a:pPr>
                  <a:endParaRPr lang="en-US"/>
                </a:p>
              </c:txPr>
            </c:dLbl>
            <c:spPr>
              <a:noFill/>
              <a:ln>
                <a:noFill/>
              </a:ln>
              <a:effectLst/>
            </c:spPr>
            <c:txPr>
              <a:bodyPr/>
              <a:lstStyle/>
              <a:p>
                <a:pPr>
                  <a:defRPr b="1">
                    <a:solidFill>
                      <a:schemeClr val="bg1"/>
                    </a:solidFill>
                  </a:defRPr>
                </a:pPr>
                <a:endParaRPr lang="en-US"/>
              </a:p>
            </c:txPr>
            <c:dLblPos val="inEnd"/>
            <c:showVal val="1"/>
            <c:extLst>
              <c:ext xmlns:c15="http://schemas.microsoft.com/office/drawing/2012/chart" uri="{CE6537A1-D6FC-4f65-9D91-7224C49458BB}">
                <c15:showLeaderLines val="0"/>
              </c:ext>
            </c:extLst>
          </c:dLbls>
          <c:cat>
            <c:strRef>
              <c:f>Sheet1!$A$2:$A$10</c:f>
              <c:strCache>
                <c:ptCount val="9"/>
                <c:pt idx="0">
                  <c:v>By car (I drive)</c:v>
                </c:pt>
                <c:pt idx="1">
                  <c:v>By car (as a passenger)</c:v>
                </c:pt>
                <c:pt idx="2">
                  <c:v>Walk</c:v>
                </c:pt>
                <c:pt idx="3">
                  <c:v>Other forms of public transport (e.g. bus)</c:v>
                </c:pt>
                <c:pt idx="4">
                  <c:v>By train (National Rail)</c:v>
                </c:pt>
                <c:pt idx="5">
                  <c:v>By tube / DLR</c:v>
                </c:pt>
                <c:pt idx="6">
                  <c:v>Cycle</c:v>
                </c:pt>
                <c:pt idx="7">
                  <c:v>Motorcycle</c:v>
                </c:pt>
                <c:pt idx="8">
                  <c:v>Work from home</c:v>
                </c:pt>
              </c:strCache>
            </c:strRef>
          </c:cat>
          <c:val>
            <c:numRef>
              <c:f>Sheet1!$B$2:$B$10</c:f>
              <c:numCache>
                <c:formatCode>0%</c:formatCode>
                <c:ptCount val="9"/>
                <c:pt idx="0">
                  <c:v>0.5</c:v>
                </c:pt>
                <c:pt idx="1">
                  <c:v>0.13</c:v>
                </c:pt>
                <c:pt idx="2">
                  <c:v>0.12000000000000002</c:v>
                </c:pt>
                <c:pt idx="3">
                  <c:v>8.0000000000000043E-2</c:v>
                </c:pt>
                <c:pt idx="4">
                  <c:v>7.0000000000000021E-2</c:v>
                </c:pt>
                <c:pt idx="5">
                  <c:v>4.0000000000000022E-2</c:v>
                </c:pt>
                <c:pt idx="6">
                  <c:v>4.0000000000000022E-2</c:v>
                </c:pt>
                <c:pt idx="7">
                  <c:v>2.0000000000000011E-2</c:v>
                </c:pt>
                <c:pt idx="8">
                  <c:v>0.26</c:v>
                </c:pt>
              </c:numCache>
            </c:numRef>
          </c:val>
        </c:ser>
        <c:gapWidth val="47"/>
        <c:axId val="136521216"/>
        <c:axId val="136522752"/>
      </c:barChart>
      <c:catAx>
        <c:axId val="136521216"/>
        <c:scaling>
          <c:orientation val="minMax"/>
        </c:scaling>
        <c:axPos val="b"/>
        <c:numFmt formatCode="General" sourceLinked="0"/>
        <c:tickLblPos val="nextTo"/>
        <c:spPr>
          <a:ln>
            <a:noFill/>
          </a:ln>
        </c:spPr>
        <c:txPr>
          <a:bodyPr/>
          <a:lstStyle/>
          <a:p>
            <a:pPr>
              <a:defRPr sz="1100"/>
            </a:pPr>
            <a:endParaRPr lang="en-US"/>
          </a:p>
        </c:txPr>
        <c:crossAx val="136522752"/>
        <c:crosses val="autoZero"/>
        <c:auto val="1"/>
        <c:lblAlgn val="ctr"/>
        <c:lblOffset val="100"/>
      </c:catAx>
      <c:valAx>
        <c:axId val="136522752"/>
        <c:scaling>
          <c:orientation val="minMax"/>
        </c:scaling>
        <c:delete val="1"/>
        <c:axPos val="l"/>
        <c:numFmt formatCode="0%" sourceLinked="1"/>
        <c:tickLblPos val="none"/>
        <c:crossAx val="136521216"/>
        <c:crosses val="autoZero"/>
        <c:crossBetween val="between"/>
      </c:valAx>
    </c:plotArea>
    <c:plotVisOnly val="1"/>
    <c:dispBlanksAs val="gap"/>
  </c:chart>
  <c:txPr>
    <a:bodyPr/>
    <a:lstStyle/>
    <a:p>
      <a:pPr>
        <a:defRPr sz="1100"/>
      </a:pPr>
      <a:endParaRPr lang="en-US"/>
    </a:p>
  </c:txPr>
  <c:externalData r:id="rId1"/>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spPr>
              <a:noFill/>
              <a:ln>
                <a:noFill/>
              </a:ln>
              <a:effectLst/>
            </c:spPr>
            <c:txPr>
              <a:bodyPr/>
              <a:lstStyle/>
              <a:p>
                <a:pPr>
                  <a:defRPr sz="1100"/>
                </a:pPr>
                <a:endParaRPr lang="en-US"/>
              </a:p>
            </c:txPr>
            <c:showVal val="1"/>
            <c:extLst>
              <c:ext xmlns:c15="http://schemas.microsoft.com/office/drawing/2012/chart" uri="{CE6537A1-D6FC-4f65-9D91-7224C49458BB}">
                <c15:showLeaderLines val="0"/>
              </c:ext>
            </c:extLst>
          </c:dLbls>
          <c:cat>
            <c:strRef>
              <c:f>Sheet1!$A$2:$A$9</c:f>
              <c:strCache>
                <c:ptCount val="8"/>
                <c:pt idx="0">
                  <c:v>Enjoy driving</c:v>
                </c:pt>
                <c:pt idx="1">
                  <c:v>Combine with school drop-off or other family commitments</c:v>
                </c:pt>
                <c:pt idx="2">
                  <c:v>Cheaper than other options</c:v>
                </c:pt>
                <c:pt idx="3">
                  <c:v>More comfortable than other options </c:v>
                </c:pt>
                <c:pt idx="4">
                  <c:v>Convenient/cheap parking at work</c:v>
                </c:pt>
                <c:pt idx="5">
                  <c:v>Need to use car at work</c:v>
                </c:pt>
                <c:pt idx="6">
                  <c:v>Quicker than other options </c:v>
                </c:pt>
                <c:pt idx="7">
                  <c:v>Public transport is impractical </c:v>
                </c:pt>
              </c:strCache>
            </c:strRef>
          </c:cat>
          <c:val>
            <c:numRef>
              <c:f>Sheet1!$B$2:$B$9</c:f>
              <c:numCache>
                <c:formatCode>0%</c:formatCode>
                <c:ptCount val="8"/>
                <c:pt idx="0">
                  <c:v>0.11</c:v>
                </c:pt>
                <c:pt idx="1">
                  <c:v>0.11</c:v>
                </c:pt>
                <c:pt idx="2">
                  <c:v>0.14000000000000001</c:v>
                </c:pt>
                <c:pt idx="3">
                  <c:v>0.16</c:v>
                </c:pt>
                <c:pt idx="4">
                  <c:v>0.16</c:v>
                </c:pt>
                <c:pt idx="5">
                  <c:v>0.27</c:v>
                </c:pt>
                <c:pt idx="6">
                  <c:v>0.44</c:v>
                </c:pt>
                <c:pt idx="7">
                  <c:v>0.45</c:v>
                </c:pt>
              </c:numCache>
            </c:numRef>
          </c:val>
        </c:ser>
        <c:gapWidth val="55"/>
        <c:axId val="136408064"/>
        <c:axId val="136422144"/>
      </c:barChart>
      <c:catAx>
        <c:axId val="136408064"/>
        <c:scaling>
          <c:orientation val="minMax"/>
        </c:scaling>
        <c:axPos val="l"/>
        <c:numFmt formatCode="General" sourceLinked="0"/>
        <c:tickLblPos val="nextTo"/>
        <c:spPr>
          <a:ln>
            <a:noFill/>
          </a:ln>
        </c:spPr>
        <c:txPr>
          <a:bodyPr/>
          <a:lstStyle/>
          <a:p>
            <a:pPr>
              <a:defRPr sz="1050"/>
            </a:pPr>
            <a:endParaRPr lang="en-US"/>
          </a:p>
        </c:txPr>
        <c:crossAx val="136422144"/>
        <c:crosses val="autoZero"/>
        <c:auto val="1"/>
        <c:lblAlgn val="ctr"/>
        <c:lblOffset val="100"/>
      </c:catAx>
      <c:valAx>
        <c:axId val="136422144"/>
        <c:scaling>
          <c:orientation val="minMax"/>
          <c:min val="0"/>
        </c:scaling>
        <c:delete val="1"/>
        <c:axPos val="b"/>
        <c:numFmt formatCode="0%" sourceLinked="1"/>
        <c:tickLblPos val="none"/>
        <c:crossAx val="136408064"/>
        <c:crosses val="autoZero"/>
        <c:crossBetween val="between"/>
      </c:valAx>
    </c:plotArea>
    <c:plotVisOnly val="1"/>
    <c:dispBlanksAs val="gap"/>
  </c:chart>
  <c:txPr>
    <a:bodyPr/>
    <a:lstStyle/>
    <a:p>
      <a:pPr>
        <a:defRPr sz="1800"/>
      </a:pPr>
      <a:endParaRPr lang="en-US"/>
    </a:p>
  </c:txPr>
  <c:externalData r:id="rId1"/>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Sales</c:v>
                </c:pt>
              </c:strCache>
            </c:strRef>
          </c:tx>
          <c:dPt>
            <c:idx val="0"/>
            <c:spPr>
              <a:solidFill>
                <a:schemeClr val="accent6">
                  <a:lumMod val="75000"/>
                </a:schemeClr>
              </a:solidFill>
            </c:spPr>
          </c:dPt>
          <c:dPt>
            <c:idx val="1"/>
            <c:spPr>
              <a:noFill/>
            </c:spPr>
          </c:dPt>
          <c:dLbls>
            <c:dLbl>
              <c:idx val="0"/>
              <c:layout>
                <c:manualLayout>
                  <c:x val="-0.26551521713309395"/>
                  <c:y val="-1.8308554772110901E-2"/>
                </c:manualLayout>
              </c:layout>
              <c:showVal val="1"/>
            </c:dLbl>
            <c:dLbl>
              <c:idx val="1"/>
              <c:delete val="1"/>
              <c:extLst>
                <c:ext xmlns:c15="http://schemas.microsoft.com/office/drawing/2012/chart" uri="{CE6537A1-D6FC-4f65-9D91-7224C49458BB}"/>
              </c:extLst>
            </c:dLbl>
            <c:spPr>
              <a:noFill/>
              <a:ln>
                <a:noFill/>
              </a:ln>
              <a:effectLst/>
            </c:spPr>
            <c:txPr>
              <a:bodyPr/>
              <a:lstStyle/>
              <a:p>
                <a:pPr>
                  <a:defRPr sz="1600" b="1">
                    <a:solidFill>
                      <a:schemeClr val="bg1"/>
                    </a:solidFill>
                  </a:defRPr>
                </a:pPr>
                <a:endParaRPr lang="en-US"/>
              </a:p>
            </c:txPr>
            <c:showVal val="1"/>
            <c:showLeaderLines val="1"/>
            <c:extLst>
              <c:ext xmlns:c15="http://schemas.microsoft.com/office/drawing/2012/chart" uri="{CE6537A1-D6FC-4f65-9D91-7224C49458BB}"/>
            </c:extLst>
          </c:dLbls>
          <c:cat>
            <c:strRef>
              <c:f>Sheet1!$A$2:$A$3</c:f>
              <c:strCache>
                <c:ptCount val="2"/>
                <c:pt idx="0">
                  <c:v>1st Qtr</c:v>
                </c:pt>
                <c:pt idx="1">
                  <c:v>2nd Qtr</c:v>
                </c:pt>
              </c:strCache>
            </c:strRef>
          </c:cat>
          <c:val>
            <c:numRef>
              <c:f>Sheet1!$B$2:$B$3</c:f>
              <c:numCache>
                <c:formatCode>0%</c:formatCode>
                <c:ptCount val="2"/>
                <c:pt idx="0">
                  <c:v>0.5</c:v>
                </c:pt>
                <c:pt idx="1">
                  <c:v>0.5</c:v>
                </c:pt>
              </c:numCache>
            </c:numRef>
          </c:val>
        </c:ser>
        <c:firstSliceAng val="0"/>
      </c:pieChart>
    </c:plotArea>
    <c:plotVisOnly val="1"/>
    <c:dispBlanksAs val="zero"/>
  </c:chart>
  <c:txPr>
    <a:bodyPr/>
    <a:lstStyle/>
    <a:p>
      <a:pPr>
        <a:defRPr sz="1800">
          <a:solidFill>
            <a:srgbClr val="FF0000"/>
          </a:solidFill>
        </a:defRPr>
      </a:pPr>
      <a:endParaRPr lang="en-US"/>
    </a:p>
  </c:txPr>
  <c:externalData r:id="rId1"/>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0911652386682834"/>
          <c:y val="4.1650871552686229E-2"/>
          <c:w val="0.57822039184401197"/>
          <c:h val="0.9330460884885976"/>
        </c:manualLayout>
      </c:layout>
      <c:barChart>
        <c:barDir val="bar"/>
        <c:grouping val="clustered"/>
        <c:ser>
          <c:idx val="0"/>
          <c:order val="0"/>
          <c:tx>
            <c:strRef>
              <c:f>Sheet1!$B$1</c:f>
              <c:strCache>
                <c:ptCount val="1"/>
                <c:pt idx="0">
                  <c:v>Sales</c:v>
                </c:pt>
              </c:strCache>
            </c:strRef>
          </c:tx>
          <c:dLbls>
            <c:dLbl>
              <c:idx val="6"/>
              <c:layout>
                <c:manualLayout>
                  <c:x val="-9.8250238162515065E-4"/>
                  <c:y val="-4.4313131985421889E-3"/>
                </c:manualLayout>
              </c:layout>
              <c:showVal val="1"/>
              <c:extLst>
                <c:ext xmlns:c15="http://schemas.microsoft.com/office/drawing/2012/chart" uri="{CE6537A1-D6FC-4f65-9D91-7224C49458BB}"/>
              </c:extLst>
            </c:dLbl>
            <c:spPr>
              <a:noFill/>
              <a:ln>
                <a:noFill/>
              </a:ln>
              <a:effectLst/>
            </c:spPr>
            <c:txPr>
              <a:bodyPr/>
              <a:lstStyle/>
              <a:p>
                <a:pPr>
                  <a:defRPr sz="1200" b="1"/>
                </a:pPr>
                <a:endParaRPr lang="en-US"/>
              </a:p>
            </c:txPr>
            <c:showVal val="1"/>
            <c:extLst>
              <c:ext xmlns:c15="http://schemas.microsoft.com/office/drawing/2012/chart" uri="{CE6537A1-D6FC-4f65-9D91-7224C49458BB}">
                <c15:showLeaderLines val="0"/>
              </c:ext>
            </c:extLst>
          </c:dLbls>
          <c:cat>
            <c:strRef>
              <c:f>Sheet1!$A$2:$A$10</c:f>
              <c:strCache>
                <c:ptCount val="9"/>
                <c:pt idx="0">
                  <c:v>Fares are too high</c:v>
                </c:pt>
                <c:pt idx="1">
                  <c:v>Not close enough</c:v>
                </c:pt>
                <c:pt idx="2">
                  <c:v>Doesn’t run often enough</c:v>
                </c:pt>
                <c:pt idx="3">
                  <c:v>Don't run on time</c:v>
                </c:pt>
                <c:pt idx="4">
                  <c:v>Too slow</c:v>
                </c:pt>
                <c:pt idx="5">
                  <c:v>It's too crowded</c:v>
                </c:pt>
                <c:pt idx="6">
                  <c:v>Too many cancellations</c:v>
                </c:pt>
                <c:pt idx="7">
                  <c:v>Rude drivers/staff</c:v>
                </c:pt>
                <c:pt idx="8">
                  <c:v>Other</c:v>
                </c:pt>
              </c:strCache>
            </c:strRef>
          </c:cat>
          <c:val>
            <c:numRef>
              <c:f>Sheet1!$B$2:$B$10</c:f>
              <c:numCache>
                <c:formatCode>0%</c:formatCode>
                <c:ptCount val="9"/>
                <c:pt idx="0">
                  <c:v>0.47000000000000008</c:v>
                </c:pt>
                <c:pt idx="1">
                  <c:v>0.44</c:v>
                </c:pt>
                <c:pt idx="2">
                  <c:v>0.41000000000000031</c:v>
                </c:pt>
                <c:pt idx="3">
                  <c:v>0.25</c:v>
                </c:pt>
                <c:pt idx="4">
                  <c:v>0.23</c:v>
                </c:pt>
                <c:pt idx="5">
                  <c:v>0.21000000000000021</c:v>
                </c:pt>
                <c:pt idx="6">
                  <c:v>8.0000000000000043E-2</c:v>
                </c:pt>
                <c:pt idx="7">
                  <c:v>6.0000000000000032E-2</c:v>
                </c:pt>
                <c:pt idx="8">
                  <c:v>6.0000000000000032E-2</c:v>
                </c:pt>
              </c:numCache>
            </c:numRef>
          </c:val>
        </c:ser>
        <c:gapWidth val="100"/>
        <c:axId val="136696192"/>
        <c:axId val="136697728"/>
      </c:barChart>
      <c:catAx>
        <c:axId val="136696192"/>
        <c:scaling>
          <c:orientation val="maxMin"/>
        </c:scaling>
        <c:axPos val="l"/>
        <c:numFmt formatCode="General" sourceLinked="0"/>
        <c:tickLblPos val="nextTo"/>
        <c:spPr>
          <a:ln>
            <a:noFill/>
          </a:ln>
        </c:spPr>
        <c:txPr>
          <a:bodyPr rot="0" vert="horz"/>
          <a:lstStyle/>
          <a:p>
            <a:pPr>
              <a:defRPr sz="1200"/>
            </a:pPr>
            <a:endParaRPr lang="en-US"/>
          </a:p>
        </c:txPr>
        <c:crossAx val="136697728"/>
        <c:crosses val="autoZero"/>
        <c:auto val="1"/>
        <c:lblAlgn val="ctr"/>
        <c:lblOffset val="100"/>
        <c:tickLblSkip val="1"/>
      </c:catAx>
      <c:valAx>
        <c:axId val="136697728"/>
        <c:scaling>
          <c:orientation val="minMax"/>
        </c:scaling>
        <c:delete val="1"/>
        <c:axPos val="t"/>
        <c:numFmt formatCode="0%" sourceLinked="1"/>
        <c:tickLblPos val="none"/>
        <c:crossAx val="136696192"/>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34811666403093938"/>
          <c:y val="3.0863353525064696E-2"/>
          <c:w val="0.63766918215981794"/>
          <c:h val="0.89149912547192922"/>
        </c:manualLayout>
      </c:layout>
      <c:barChart>
        <c:barDir val="bar"/>
        <c:grouping val="percentStacked"/>
        <c:ser>
          <c:idx val="0"/>
          <c:order val="0"/>
          <c:tx>
            <c:strRef>
              <c:f>Sheet1!$B$1</c:f>
              <c:strCache>
                <c:ptCount val="1"/>
                <c:pt idx="0">
                  <c:v>Don't Know</c:v>
                </c:pt>
              </c:strCache>
            </c:strRef>
          </c:tx>
          <c:spPr>
            <a:solidFill>
              <a:schemeClr val="bg1">
                <a:lumMod val="50000"/>
              </a:schemeClr>
            </a:solidFill>
          </c:spPr>
          <c:dLbls>
            <c:spPr>
              <a:noFill/>
              <a:ln>
                <a:noFill/>
              </a:ln>
              <a:effectLst/>
            </c:spPr>
            <c:txPr>
              <a:bodyPr rot="-5400000" vert="horz"/>
              <a:lstStyle/>
              <a:p>
                <a:pPr>
                  <a:defRPr sz="1200" b="1">
                    <a:solidFill>
                      <a:schemeClr val="bg1"/>
                    </a:solidFill>
                  </a:defRPr>
                </a:pPr>
                <a:endParaRPr lang="en-US"/>
              </a:p>
            </c:txPr>
            <c:showVal val="1"/>
            <c:extLst>
              <c:ext xmlns:c15="http://schemas.microsoft.com/office/drawing/2012/chart" uri="{CE6537A1-D6FC-4f65-9D91-7224C49458BB}">
                <c15:layout/>
                <c15:showLeaderLines val="0"/>
              </c:ext>
            </c:extLst>
          </c:dLbls>
          <c:cat>
            <c:strRef>
              <c:f>Sheet1!$A$2:$A$5</c:f>
              <c:strCache>
                <c:ptCount val="4"/>
                <c:pt idx="0">
                  <c:v>Cost of maintenance and repair (e.g. MOT, parts and labour)</c:v>
                </c:pt>
                <c:pt idx="1">
                  <c:v>Car Tax</c:v>
                </c:pt>
                <c:pt idx="2">
                  <c:v>Insurance premiums</c:v>
                </c:pt>
                <c:pt idx="3">
                  <c:v>Expenditure on fuel</c:v>
                </c:pt>
              </c:strCache>
            </c:strRef>
          </c:cat>
          <c:val>
            <c:numRef>
              <c:f>Sheet1!$B$2:$B$5</c:f>
              <c:numCache>
                <c:formatCode>0%</c:formatCode>
                <c:ptCount val="4"/>
                <c:pt idx="0">
                  <c:v>7.0000000000000021E-2</c:v>
                </c:pt>
                <c:pt idx="1">
                  <c:v>0.05</c:v>
                </c:pt>
                <c:pt idx="2">
                  <c:v>0.05</c:v>
                </c:pt>
                <c:pt idx="3">
                  <c:v>3.0000000000000002E-2</c:v>
                </c:pt>
              </c:numCache>
            </c:numRef>
          </c:val>
        </c:ser>
        <c:ser>
          <c:idx val="1"/>
          <c:order val="1"/>
          <c:tx>
            <c:strRef>
              <c:f>Sheet1!$C$1</c:f>
              <c:strCache>
                <c:ptCount val="1"/>
                <c:pt idx="0">
                  <c:v>Have risen</c:v>
                </c:pt>
              </c:strCache>
            </c:strRef>
          </c:tx>
          <c:spPr>
            <a:solidFill>
              <a:schemeClr val="accent2"/>
            </a:solidFill>
          </c:spPr>
          <c:dLbls>
            <c:spPr>
              <a:noFill/>
              <a:ln>
                <a:noFill/>
              </a:ln>
              <a:effectLst/>
            </c:spPr>
            <c:txPr>
              <a:bodyPr/>
              <a:lstStyle/>
              <a:p>
                <a:pPr>
                  <a:defRPr sz="1200" b="1">
                    <a:solidFill>
                      <a:schemeClr val="bg1"/>
                    </a:solidFill>
                  </a:defRPr>
                </a:pPr>
                <a:endParaRPr lang="en-US"/>
              </a:p>
            </c:txPr>
            <c:dLblPos val="ctr"/>
            <c:showVal val="1"/>
            <c:extLst>
              <c:ext xmlns:c15="http://schemas.microsoft.com/office/drawing/2012/chart" uri="{CE6537A1-D6FC-4f65-9D91-7224C49458BB}">
                <c15:layout/>
                <c15:showLeaderLines val="0"/>
              </c:ext>
            </c:extLst>
          </c:dLbls>
          <c:cat>
            <c:strRef>
              <c:f>Sheet1!$A$2:$A$5</c:f>
              <c:strCache>
                <c:ptCount val="4"/>
                <c:pt idx="0">
                  <c:v>Cost of maintenance and repair (e.g. MOT, parts and labour)</c:v>
                </c:pt>
                <c:pt idx="1">
                  <c:v>Car Tax</c:v>
                </c:pt>
                <c:pt idx="2">
                  <c:v>Insurance premiums</c:v>
                </c:pt>
                <c:pt idx="3">
                  <c:v>Expenditure on fuel</c:v>
                </c:pt>
              </c:strCache>
            </c:strRef>
          </c:cat>
          <c:val>
            <c:numRef>
              <c:f>Sheet1!$C$2:$C$5</c:f>
              <c:numCache>
                <c:formatCode>0%</c:formatCode>
                <c:ptCount val="4"/>
                <c:pt idx="0">
                  <c:v>0.44</c:v>
                </c:pt>
                <c:pt idx="1">
                  <c:v>0.29000000000000031</c:v>
                </c:pt>
                <c:pt idx="2">
                  <c:v>0.34</c:v>
                </c:pt>
                <c:pt idx="3">
                  <c:v>0.31000000000000155</c:v>
                </c:pt>
              </c:numCache>
            </c:numRef>
          </c:val>
        </c:ser>
        <c:ser>
          <c:idx val="2"/>
          <c:order val="2"/>
          <c:tx>
            <c:strRef>
              <c:f>Sheet1!$D$1</c:f>
              <c:strCache>
                <c:ptCount val="1"/>
                <c:pt idx="0">
                  <c:v>Have not changed</c:v>
                </c:pt>
              </c:strCache>
            </c:strRef>
          </c:tx>
          <c:spPr>
            <a:solidFill>
              <a:schemeClr val="accent1">
                <a:lumMod val="75000"/>
              </a:schemeClr>
            </a:solidFill>
          </c:spPr>
          <c:dLbls>
            <c:spPr>
              <a:noFill/>
              <a:ln>
                <a:noFill/>
              </a:ln>
              <a:effectLst/>
            </c:spPr>
            <c:txPr>
              <a:bodyPr/>
              <a:lstStyle/>
              <a:p>
                <a:pPr>
                  <a:defRPr sz="1200" b="1">
                    <a:solidFill>
                      <a:schemeClr val="bg1"/>
                    </a:solidFill>
                  </a:defRPr>
                </a:pPr>
                <a:endParaRPr lang="en-US"/>
              </a:p>
            </c:txPr>
            <c:showVal val="1"/>
            <c:extLst>
              <c:ext xmlns:c15="http://schemas.microsoft.com/office/drawing/2012/chart" uri="{CE6537A1-D6FC-4f65-9D91-7224C49458BB}">
                <c15:layout/>
                <c15:showLeaderLines val="0"/>
              </c:ext>
            </c:extLst>
          </c:dLbls>
          <c:cat>
            <c:strRef>
              <c:f>Sheet1!$A$2:$A$5</c:f>
              <c:strCache>
                <c:ptCount val="4"/>
                <c:pt idx="0">
                  <c:v>Cost of maintenance and repair (e.g. MOT, parts and labour)</c:v>
                </c:pt>
                <c:pt idx="1">
                  <c:v>Car Tax</c:v>
                </c:pt>
                <c:pt idx="2">
                  <c:v>Insurance premiums</c:v>
                </c:pt>
                <c:pt idx="3">
                  <c:v>Expenditure on fuel</c:v>
                </c:pt>
              </c:strCache>
            </c:strRef>
          </c:cat>
          <c:val>
            <c:numRef>
              <c:f>Sheet1!$D$2:$D$5</c:f>
              <c:numCache>
                <c:formatCode>0%</c:formatCode>
                <c:ptCount val="4"/>
                <c:pt idx="0">
                  <c:v>0.44</c:v>
                </c:pt>
                <c:pt idx="1">
                  <c:v>0.56999999999999995</c:v>
                </c:pt>
                <c:pt idx="2">
                  <c:v>0.47000000000000008</c:v>
                </c:pt>
                <c:pt idx="3">
                  <c:v>0.33000000000000201</c:v>
                </c:pt>
              </c:numCache>
            </c:numRef>
          </c:val>
        </c:ser>
        <c:ser>
          <c:idx val="3"/>
          <c:order val="3"/>
          <c:tx>
            <c:strRef>
              <c:f>Sheet1!$E$1</c:f>
              <c:strCache>
                <c:ptCount val="1"/>
                <c:pt idx="0">
                  <c:v>Have fallen</c:v>
                </c:pt>
              </c:strCache>
            </c:strRef>
          </c:tx>
          <c:spPr>
            <a:solidFill>
              <a:schemeClr val="accent3">
                <a:lumMod val="75000"/>
              </a:schemeClr>
            </a:solidFill>
          </c:spPr>
          <c:dLbls>
            <c:spPr>
              <a:noFill/>
              <a:ln>
                <a:noFill/>
              </a:ln>
              <a:effectLst/>
            </c:spPr>
            <c:txPr>
              <a:bodyPr/>
              <a:lstStyle/>
              <a:p>
                <a:pPr>
                  <a:defRPr sz="1200" b="1">
                    <a:solidFill>
                      <a:schemeClr val="bg1"/>
                    </a:solidFill>
                  </a:defRPr>
                </a:pPr>
                <a:endParaRPr lang="en-US"/>
              </a:p>
            </c:txPr>
            <c:showVal val="1"/>
            <c:extLst>
              <c:ext xmlns:c15="http://schemas.microsoft.com/office/drawing/2012/chart" uri="{CE6537A1-D6FC-4f65-9D91-7224C49458BB}">
                <c15:layout/>
                <c15:showLeaderLines val="0"/>
              </c:ext>
            </c:extLst>
          </c:dLbls>
          <c:cat>
            <c:strRef>
              <c:f>Sheet1!$A$2:$A$5</c:f>
              <c:strCache>
                <c:ptCount val="4"/>
                <c:pt idx="0">
                  <c:v>Cost of maintenance and repair (e.g. MOT, parts and labour)</c:v>
                </c:pt>
                <c:pt idx="1">
                  <c:v>Car Tax</c:v>
                </c:pt>
                <c:pt idx="2">
                  <c:v>Insurance premiums</c:v>
                </c:pt>
                <c:pt idx="3">
                  <c:v>Expenditure on fuel</c:v>
                </c:pt>
              </c:strCache>
            </c:strRef>
          </c:cat>
          <c:val>
            <c:numRef>
              <c:f>Sheet1!$E$2:$E$5</c:f>
              <c:numCache>
                <c:formatCode>0%</c:formatCode>
                <c:ptCount val="4"/>
                <c:pt idx="0">
                  <c:v>4.0000000000000022E-2</c:v>
                </c:pt>
                <c:pt idx="1">
                  <c:v>9.0000000000000024E-2</c:v>
                </c:pt>
                <c:pt idx="2">
                  <c:v>0.14000000000000001</c:v>
                </c:pt>
                <c:pt idx="3">
                  <c:v>0.33000000000000201</c:v>
                </c:pt>
              </c:numCache>
            </c:numRef>
          </c:val>
        </c:ser>
        <c:gapWidth val="63"/>
        <c:overlap val="100"/>
        <c:axId val="104973824"/>
        <c:axId val="104975360"/>
      </c:barChart>
      <c:catAx>
        <c:axId val="104973824"/>
        <c:scaling>
          <c:orientation val="minMax"/>
        </c:scaling>
        <c:axPos val="l"/>
        <c:numFmt formatCode="General" sourceLinked="1"/>
        <c:tickLblPos val="nextTo"/>
        <c:spPr>
          <a:ln>
            <a:noFill/>
          </a:ln>
        </c:spPr>
        <c:txPr>
          <a:bodyPr/>
          <a:lstStyle/>
          <a:p>
            <a:pPr>
              <a:defRPr sz="1100"/>
            </a:pPr>
            <a:endParaRPr lang="en-US"/>
          </a:p>
        </c:txPr>
        <c:crossAx val="104975360"/>
        <c:crosses val="autoZero"/>
        <c:auto val="1"/>
        <c:lblAlgn val="ctr"/>
        <c:lblOffset val="100"/>
      </c:catAx>
      <c:valAx>
        <c:axId val="104975360"/>
        <c:scaling>
          <c:orientation val="minMax"/>
        </c:scaling>
        <c:delete val="1"/>
        <c:axPos val="b"/>
        <c:numFmt formatCode="0%" sourceLinked="1"/>
        <c:tickLblPos val="none"/>
        <c:crossAx val="104973824"/>
        <c:crosses val="autoZero"/>
        <c:crossBetween val="between"/>
      </c:valAx>
      <c:spPr>
        <a:noFill/>
        <a:ln w="25399">
          <a:noFill/>
        </a:ln>
      </c:spPr>
    </c:plotArea>
    <c:legend>
      <c:legendPos val="b"/>
      <c:layout>
        <c:manualLayout>
          <c:xMode val="edge"/>
          <c:yMode val="edge"/>
          <c:x val="0.34850653604548731"/>
          <c:y val="0.92357685469601969"/>
          <c:w val="0.63307845137522478"/>
          <c:h val="4.9290996356601759E-2"/>
        </c:manualLayout>
      </c:layout>
      <c:txPr>
        <a:bodyPr/>
        <a:lstStyle/>
        <a:p>
          <a:pPr>
            <a:defRPr sz="1100"/>
          </a:pPr>
          <a:endParaRPr lang="en-US"/>
        </a:p>
      </c:txPr>
    </c:legend>
    <c:plotVisOnly val="1"/>
    <c:dispBlanksAs val="gap"/>
  </c:chart>
  <c:txPr>
    <a:bodyPr/>
    <a:lstStyle/>
    <a:p>
      <a:pPr>
        <a:defRPr sz="1800"/>
      </a:pPr>
      <a:endParaRPr lang="en-US"/>
    </a:p>
  </c:txPr>
  <c:externalData r:id="rId1"/>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4.9873416643724834E-2"/>
          <c:y val="3.4545250440776082E-2"/>
          <c:w val="0.8822313580464155"/>
          <c:h val="0.91227327455342011"/>
        </c:manualLayout>
      </c:layout>
      <c:pieChart>
        <c:varyColors val="1"/>
        <c:ser>
          <c:idx val="0"/>
          <c:order val="0"/>
          <c:tx>
            <c:strRef>
              <c:f>Sheet1!$B$1</c:f>
              <c:strCache>
                <c:ptCount val="1"/>
                <c:pt idx="0">
                  <c:v>Column1</c:v>
                </c:pt>
              </c:strCache>
            </c:strRef>
          </c:tx>
          <c:spPr>
            <a:ln>
              <a:noFill/>
            </a:ln>
          </c:spPr>
          <c:dPt>
            <c:idx val="0"/>
            <c:spPr>
              <a:solidFill>
                <a:schemeClr val="accent3">
                  <a:lumMod val="75000"/>
                </a:schemeClr>
              </a:solidFill>
              <a:ln>
                <a:noFill/>
              </a:ln>
            </c:spPr>
          </c:dPt>
          <c:dPt>
            <c:idx val="1"/>
            <c:spPr>
              <a:solidFill>
                <a:schemeClr val="tx2">
                  <a:lumMod val="20000"/>
                  <a:lumOff val="80000"/>
                </a:schemeClr>
              </a:solidFill>
              <a:ln>
                <a:noFill/>
              </a:ln>
            </c:spPr>
          </c:dPt>
          <c:dPt>
            <c:idx val="2"/>
            <c:spPr>
              <a:solidFill>
                <a:schemeClr val="accent2">
                  <a:lumMod val="75000"/>
                </a:schemeClr>
              </a:solidFill>
              <a:ln>
                <a:noFill/>
              </a:ln>
            </c:spPr>
          </c:dPt>
          <c:dPt>
            <c:idx val="3"/>
            <c:spPr>
              <a:solidFill>
                <a:schemeClr val="accent3">
                  <a:lumMod val="75000"/>
                </a:schemeClr>
              </a:solidFill>
              <a:ln>
                <a:noFill/>
              </a:ln>
            </c:spPr>
          </c:dPt>
          <c:dPt>
            <c:idx val="4"/>
            <c:spPr>
              <a:solidFill>
                <a:schemeClr val="bg1"/>
              </a:solidFill>
              <a:ln>
                <a:noFill/>
              </a:ln>
            </c:spPr>
          </c:dPt>
          <c:dLbls>
            <c:dLbl>
              <c:idx val="1"/>
              <c:spPr/>
              <c:txPr>
                <a:bodyPr/>
                <a:lstStyle/>
                <a:p>
                  <a:pPr>
                    <a:defRPr sz="1100">
                      <a:solidFill>
                        <a:schemeClr val="tx1"/>
                      </a:solidFill>
                    </a:defRPr>
                  </a:pPr>
                  <a:endParaRPr lang="en-US"/>
                </a:p>
              </c:txPr>
            </c:dLbl>
            <c:spPr>
              <a:noFill/>
              <a:ln>
                <a:noFill/>
              </a:ln>
              <a:effectLst/>
            </c:spPr>
            <c:txPr>
              <a:bodyPr/>
              <a:lstStyle/>
              <a:p>
                <a:pPr>
                  <a:defRPr sz="1100">
                    <a:solidFill>
                      <a:schemeClr val="bg1"/>
                    </a:solidFill>
                  </a:defRPr>
                </a:pPr>
                <a:endParaRPr lang="en-US"/>
              </a:p>
            </c:txPr>
            <c:showVal val="1"/>
            <c:showLeaderLines val="1"/>
            <c:extLst>
              <c:ext xmlns:c15="http://schemas.microsoft.com/office/drawing/2012/chart" uri="{CE6537A1-D6FC-4f65-9D91-7224C49458BB}"/>
            </c:extLst>
          </c:dLbls>
          <c:cat>
            <c:strRef>
              <c:f>Sheet1!$A$2:$A$4</c:f>
              <c:strCache>
                <c:ptCount val="3"/>
                <c:pt idx="0">
                  <c:v>Agree</c:v>
                </c:pt>
                <c:pt idx="1">
                  <c:v>neither</c:v>
                </c:pt>
                <c:pt idx="2">
                  <c:v>disagree</c:v>
                </c:pt>
              </c:strCache>
            </c:strRef>
          </c:cat>
          <c:val>
            <c:numRef>
              <c:f>Sheet1!$B$2:$B$4</c:f>
              <c:numCache>
                <c:formatCode>0%</c:formatCode>
                <c:ptCount val="3"/>
                <c:pt idx="0">
                  <c:v>0.56000000000000005</c:v>
                </c:pt>
                <c:pt idx="1">
                  <c:v>0.17</c:v>
                </c:pt>
                <c:pt idx="2">
                  <c:v>0.25</c:v>
                </c:pt>
              </c:numCache>
            </c:numRef>
          </c:val>
        </c:ser>
        <c:firstSliceAng val="0"/>
      </c:pieChart>
    </c:plotArea>
    <c:plotVisOnly val="1"/>
    <c:dispBlanksAs val="zero"/>
  </c:chart>
  <c:txPr>
    <a:bodyPr/>
    <a:lstStyle/>
    <a:p>
      <a:pPr>
        <a:defRPr sz="1400" b="1"/>
      </a:pPr>
      <a:endParaRPr lang="en-US"/>
    </a:p>
  </c:txPr>
  <c:externalData r:id="rId1"/>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7298423956792562"/>
          <c:y val="4.1650871552686229E-2"/>
          <c:w val="0.50969361104126831"/>
          <c:h val="0.93458332672030708"/>
        </c:manualLayout>
      </c:layout>
      <c:barChart>
        <c:barDir val="bar"/>
        <c:grouping val="clustered"/>
        <c:ser>
          <c:idx val="0"/>
          <c:order val="0"/>
          <c:tx>
            <c:strRef>
              <c:f>Sheet1!$B$1</c:f>
              <c:strCache>
                <c:ptCount val="1"/>
                <c:pt idx="0">
                  <c:v>Sales</c:v>
                </c:pt>
              </c:strCache>
            </c:strRef>
          </c:tx>
          <c:spPr>
            <a:solidFill>
              <a:schemeClr val="accent5"/>
            </a:solidFill>
          </c:spPr>
          <c:dLbls>
            <c:dLbl>
              <c:idx val="6"/>
              <c:layout>
                <c:manualLayout>
                  <c:x val="-9.8250238162515065E-4"/>
                  <c:y val="-4.4313131985420952E-3"/>
                </c:manualLayout>
              </c:layout>
              <c:showVal val="1"/>
              <c:extLst>
                <c:ext xmlns:c15="http://schemas.microsoft.com/office/drawing/2012/chart" uri="{CE6537A1-D6FC-4f65-9D91-7224C49458BB}"/>
              </c:extLst>
            </c:dLbl>
            <c:spPr>
              <a:noFill/>
              <a:ln>
                <a:noFill/>
              </a:ln>
              <a:effectLst/>
            </c:spPr>
            <c:txPr>
              <a:bodyPr/>
              <a:lstStyle/>
              <a:p>
                <a:pPr>
                  <a:defRPr sz="1200" b="1"/>
                </a:pPr>
                <a:endParaRPr lang="en-US"/>
              </a:p>
            </c:txPr>
            <c:showVal val="1"/>
            <c:extLst>
              <c:ext xmlns:c15="http://schemas.microsoft.com/office/drawing/2012/chart" uri="{CE6537A1-D6FC-4f65-9D91-7224C49458BB}">
                <c15:showLeaderLines val="0"/>
              </c:ext>
            </c:extLst>
          </c:dLbls>
          <c:cat>
            <c:strRef>
              <c:f>Sheet1!$A$2:$A$6</c:f>
              <c:strCache>
                <c:ptCount val="5"/>
                <c:pt idx="0">
                  <c:v>Fares are too high</c:v>
                </c:pt>
                <c:pt idx="1">
                  <c:v>Not close enough</c:v>
                </c:pt>
                <c:pt idx="2">
                  <c:v>Doesn’t run often enough</c:v>
                </c:pt>
                <c:pt idx="3">
                  <c:v>Don't run on time</c:v>
                </c:pt>
                <c:pt idx="4">
                  <c:v>Too slow</c:v>
                </c:pt>
              </c:strCache>
            </c:strRef>
          </c:cat>
          <c:val>
            <c:numRef>
              <c:f>Sheet1!$B$2:$B$6</c:f>
              <c:numCache>
                <c:formatCode>0%</c:formatCode>
                <c:ptCount val="5"/>
                <c:pt idx="0">
                  <c:v>0.54</c:v>
                </c:pt>
                <c:pt idx="1">
                  <c:v>0.47000000000000008</c:v>
                </c:pt>
                <c:pt idx="2">
                  <c:v>0.44</c:v>
                </c:pt>
                <c:pt idx="3">
                  <c:v>0.37000000000000038</c:v>
                </c:pt>
                <c:pt idx="4">
                  <c:v>0.26</c:v>
                </c:pt>
              </c:numCache>
            </c:numRef>
          </c:val>
        </c:ser>
        <c:gapWidth val="100"/>
        <c:axId val="137172864"/>
        <c:axId val="137174400"/>
      </c:barChart>
      <c:catAx>
        <c:axId val="137172864"/>
        <c:scaling>
          <c:orientation val="maxMin"/>
        </c:scaling>
        <c:axPos val="l"/>
        <c:numFmt formatCode="General" sourceLinked="0"/>
        <c:tickLblPos val="nextTo"/>
        <c:spPr>
          <a:ln>
            <a:noFill/>
          </a:ln>
        </c:spPr>
        <c:txPr>
          <a:bodyPr rot="0" vert="horz"/>
          <a:lstStyle/>
          <a:p>
            <a:pPr>
              <a:defRPr sz="1200"/>
            </a:pPr>
            <a:endParaRPr lang="en-US"/>
          </a:p>
        </c:txPr>
        <c:crossAx val="137174400"/>
        <c:crosses val="autoZero"/>
        <c:auto val="1"/>
        <c:lblAlgn val="ctr"/>
        <c:lblOffset val="100"/>
        <c:tickLblSkip val="1"/>
      </c:catAx>
      <c:valAx>
        <c:axId val="137174400"/>
        <c:scaling>
          <c:orientation val="minMax"/>
        </c:scaling>
        <c:delete val="1"/>
        <c:axPos val="t"/>
        <c:numFmt formatCode="0%" sourceLinked="1"/>
        <c:tickLblPos val="none"/>
        <c:crossAx val="137172864"/>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Don't know</c:v>
                </c:pt>
              </c:strCache>
            </c:strRef>
          </c:tx>
          <c:spPr>
            <a:solidFill>
              <a:schemeClr val="tx1">
                <a:lumMod val="50000"/>
                <a:lumOff val="50000"/>
              </a:schemeClr>
            </a:solidFill>
          </c:spPr>
          <c:dLbls>
            <c:dLbl>
              <c:idx val="0"/>
              <c:delete val="1"/>
            </c:dLbl>
            <c:dLbl>
              <c:idx val="1"/>
              <c:spPr/>
              <c:txPr>
                <a:bodyPr rot="-5400000" vert="horz"/>
                <a:lstStyle/>
                <a:p>
                  <a:pPr>
                    <a:defRPr sz="1100" b="0">
                      <a:solidFill>
                        <a:schemeClr val="bg1"/>
                      </a:solidFill>
                    </a:defRPr>
                  </a:pPr>
                  <a:endParaRPr lang="en-US"/>
                </a:p>
              </c:txPr>
            </c:dLbl>
            <c:dLbl>
              <c:idx val="2"/>
              <c:delete val="1"/>
            </c:dLbl>
            <c:dLbl>
              <c:idx val="3"/>
              <c:delete val="1"/>
            </c:dLbl>
            <c:dLbl>
              <c:idx val="4"/>
              <c:delete val="1"/>
            </c:dLbl>
            <c:spPr>
              <a:noFill/>
              <a:ln>
                <a:noFill/>
              </a:ln>
              <a:effectLst/>
            </c:spPr>
            <c:txPr>
              <a:bodyPr rot="-5400000" vert="horz"/>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feel safer driving to work than I did a few years back</c:v>
                </c:pt>
                <c:pt idx="1">
                  <c:v>The roads are better laid out so that buses, cars and cyclists 
are better segregated than they used to be</c:v>
                </c:pt>
                <c:pt idx="2">
                  <c:v>I flex my working hours to avoid the traffic</c:v>
                </c:pt>
                <c:pt idx="3">
                  <c:v>My journey time has increased over the last few years</c:v>
                </c:pt>
                <c:pt idx="4">
                  <c:v>I see more road works than I used to a few years ago</c:v>
                </c:pt>
              </c:strCache>
            </c:strRef>
          </c:cat>
          <c:val>
            <c:numRef>
              <c:f>Sheet1!$B$2:$B$6</c:f>
              <c:numCache>
                <c:formatCode>0%</c:formatCode>
                <c:ptCount val="5"/>
                <c:pt idx="0">
                  <c:v>2.0000000000000011E-2</c:v>
                </c:pt>
                <c:pt idx="1">
                  <c:v>3.0000000000000002E-2</c:v>
                </c:pt>
                <c:pt idx="2">
                  <c:v>1.0000000000000005E-2</c:v>
                </c:pt>
                <c:pt idx="3">
                  <c:v>2.0000000000000011E-2</c:v>
                </c:pt>
                <c:pt idx="4">
                  <c:v>2.0000000000000011E-2</c:v>
                </c:pt>
              </c:numCache>
            </c:numRef>
          </c:val>
        </c:ser>
        <c:ser>
          <c:idx val="1"/>
          <c:order val="1"/>
          <c:tx>
            <c:strRef>
              <c:f>Sheet1!$C$1</c:f>
              <c:strCache>
                <c:ptCount val="1"/>
                <c:pt idx="0">
                  <c:v>Strongly disagree</c:v>
                </c:pt>
              </c:strCache>
            </c:strRef>
          </c:tx>
          <c:spPr>
            <a:solidFill>
              <a:schemeClr val="accent2">
                <a:lumMod val="50000"/>
              </a:schemeClr>
            </a:solidFill>
          </c:spPr>
          <c:dLbls>
            <c:dLbl>
              <c:idx val="0"/>
              <c:spPr/>
              <c:txPr>
                <a:bodyPr rot="0" vert="horz"/>
                <a:lstStyle/>
                <a:p>
                  <a:pPr>
                    <a:defRPr sz="1100" b="0">
                      <a:solidFill>
                        <a:schemeClr val="bg1"/>
                      </a:solidFill>
                    </a:defRPr>
                  </a:pPr>
                  <a:endParaRPr lang="en-US"/>
                </a:p>
              </c:txPr>
            </c:dLbl>
            <c:dLbl>
              <c:idx val="4"/>
              <c:delete val="1"/>
            </c:dLbl>
            <c:spPr>
              <a:noFill/>
              <a:ln>
                <a:noFill/>
              </a:ln>
              <a:effectLst/>
            </c:spPr>
            <c:txPr>
              <a:bodyPr/>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feel safer driving to work than I did a few years back</c:v>
                </c:pt>
                <c:pt idx="1">
                  <c:v>The roads are better laid out so that buses, cars and cyclists 
are better segregated than they used to be</c:v>
                </c:pt>
                <c:pt idx="2">
                  <c:v>I flex my working hours to avoid the traffic</c:v>
                </c:pt>
                <c:pt idx="3">
                  <c:v>My journey time has increased over the last few years</c:v>
                </c:pt>
                <c:pt idx="4">
                  <c:v>I see more road works than I used to a few years ago</c:v>
                </c:pt>
              </c:strCache>
            </c:strRef>
          </c:cat>
          <c:val>
            <c:numRef>
              <c:f>Sheet1!$C$2:$C$6</c:f>
              <c:numCache>
                <c:formatCode>0%</c:formatCode>
                <c:ptCount val="5"/>
                <c:pt idx="0">
                  <c:v>6.0000000000000032E-2</c:v>
                </c:pt>
                <c:pt idx="1">
                  <c:v>0.12000000000000002</c:v>
                </c:pt>
                <c:pt idx="2">
                  <c:v>0.19</c:v>
                </c:pt>
                <c:pt idx="3">
                  <c:v>0.05</c:v>
                </c:pt>
                <c:pt idx="4">
                  <c:v>2.0000000000000011E-2</c:v>
                </c:pt>
              </c:numCache>
            </c:numRef>
          </c:val>
        </c:ser>
        <c:ser>
          <c:idx val="2"/>
          <c:order val="2"/>
          <c:tx>
            <c:strRef>
              <c:f>Sheet1!$D$1</c:f>
              <c:strCache>
                <c:ptCount val="1"/>
                <c:pt idx="0">
                  <c:v>Slightly disagree</c:v>
                </c:pt>
              </c:strCache>
            </c:strRef>
          </c:tx>
          <c:spPr>
            <a:solidFill>
              <a:schemeClr val="accent2">
                <a:lumMod val="75000"/>
              </a:schemeClr>
            </a:solidFill>
          </c:spPr>
          <c:dLbls>
            <c:spPr>
              <a:noFill/>
              <a:ln>
                <a:noFill/>
              </a:ln>
              <a:effectLst/>
            </c:spPr>
            <c:txPr>
              <a:bodyPr/>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feel safer driving to work than I did a few years back</c:v>
                </c:pt>
                <c:pt idx="1">
                  <c:v>The roads are better laid out so that buses, cars and cyclists 
are better segregated than they used to be</c:v>
                </c:pt>
                <c:pt idx="2">
                  <c:v>I flex my working hours to avoid the traffic</c:v>
                </c:pt>
                <c:pt idx="3">
                  <c:v>My journey time has increased over the last few years</c:v>
                </c:pt>
                <c:pt idx="4">
                  <c:v>I see more road works than I used to a few years ago</c:v>
                </c:pt>
              </c:strCache>
            </c:strRef>
          </c:cat>
          <c:val>
            <c:numRef>
              <c:f>Sheet1!$D$2:$D$6</c:f>
              <c:numCache>
                <c:formatCode>0%</c:formatCode>
                <c:ptCount val="5"/>
                <c:pt idx="0">
                  <c:v>0.16</c:v>
                </c:pt>
                <c:pt idx="1">
                  <c:v>0.21000000000000021</c:v>
                </c:pt>
                <c:pt idx="2">
                  <c:v>0.14000000000000001</c:v>
                </c:pt>
                <c:pt idx="3">
                  <c:v>0.14000000000000001</c:v>
                </c:pt>
                <c:pt idx="4">
                  <c:v>8.0000000000000043E-2</c:v>
                </c:pt>
              </c:numCache>
            </c:numRef>
          </c:val>
        </c:ser>
        <c:ser>
          <c:idx val="3"/>
          <c:order val="3"/>
          <c:tx>
            <c:strRef>
              <c:f>Sheet1!$E$1</c:f>
              <c:strCache>
                <c:ptCount val="1"/>
                <c:pt idx="0">
                  <c:v>Neither agree nor disagree</c:v>
                </c:pt>
              </c:strCache>
            </c:strRef>
          </c:tx>
          <c:spPr>
            <a:solidFill>
              <a:schemeClr val="tx2">
                <a:lumMod val="20000"/>
                <a:lumOff val="80000"/>
              </a:schemeClr>
            </a:solidFill>
          </c:spPr>
          <c:dLbls>
            <c:spPr>
              <a:noFill/>
              <a:ln>
                <a:noFill/>
              </a:ln>
              <a:effectLst/>
            </c:spPr>
            <c:txPr>
              <a:bodyPr/>
              <a:lstStyle/>
              <a:p>
                <a:pPr>
                  <a:defRPr sz="1100" b="0"/>
                </a:pPr>
                <a:endParaRPr lang="en-US"/>
              </a:p>
            </c:txPr>
            <c:showVal val="1"/>
            <c:extLst>
              <c:ext xmlns:c15="http://schemas.microsoft.com/office/drawing/2012/chart" uri="{CE6537A1-D6FC-4f65-9D91-7224C49458BB}">
                <c15:showLeaderLines val="0"/>
              </c:ext>
            </c:extLst>
          </c:dLbls>
          <c:cat>
            <c:strRef>
              <c:f>Sheet1!$A$2:$A$6</c:f>
              <c:strCache>
                <c:ptCount val="5"/>
                <c:pt idx="0">
                  <c:v>I feel safer driving to work than I did a few years back</c:v>
                </c:pt>
                <c:pt idx="1">
                  <c:v>The roads are better laid out so that buses, cars and cyclists 
are better segregated than they used to be</c:v>
                </c:pt>
                <c:pt idx="2">
                  <c:v>I flex my working hours to avoid the traffic</c:v>
                </c:pt>
                <c:pt idx="3">
                  <c:v>My journey time has increased over the last few years</c:v>
                </c:pt>
                <c:pt idx="4">
                  <c:v>I see more road works than I used to a few years ago</c:v>
                </c:pt>
              </c:strCache>
            </c:strRef>
          </c:cat>
          <c:val>
            <c:numRef>
              <c:f>Sheet1!$E$2:$E$6</c:f>
              <c:numCache>
                <c:formatCode>0%</c:formatCode>
                <c:ptCount val="5"/>
                <c:pt idx="0">
                  <c:v>0.53</c:v>
                </c:pt>
                <c:pt idx="1">
                  <c:v>0.30000000000000032</c:v>
                </c:pt>
                <c:pt idx="2">
                  <c:v>0.22</c:v>
                </c:pt>
                <c:pt idx="3">
                  <c:v>0.26</c:v>
                </c:pt>
                <c:pt idx="4">
                  <c:v>0.2</c:v>
                </c:pt>
              </c:numCache>
            </c:numRef>
          </c:val>
        </c:ser>
        <c:ser>
          <c:idx val="4"/>
          <c:order val="4"/>
          <c:tx>
            <c:strRef>
              <c:f>Sheet1!$F$1</c:f>
              <c:strCache>
                <c:ptCount val="1"/>
                <c:pt idx="0">
                  <c:v>Slightly agree</c:v>
                </c:pt>
              </c:strCache>
            </c:strRef>
          </c:tx>
          <c:spPr>
            <a:solidFill>
              <a:schemeClr val="accent3">
                <a:lumMod val="75000"/>
              </a:schemeClr>
            </a:solidFill>
          </c:spPr>
          <c:dLbls>
            <c:spPr>
              <a:noFill/>
              <a:ln>
                <a:noFill/>
              </a:ln>
              <a:effectLst/>
            </c:spPr>
            <c:txPr>
              <a:bodyPr/>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feel safer driving to work than I did a few years back</c:v>
                </c:pt>
                <c:pt idx="1">
                  <c:v>The roads are better laid out so that buses, cars and cyclists 
are better segregated than they used to be</c:v>
                </c:pt>
                <c:pt idx="2">
                  <c:v>I flex my working hours to avoid the traffic</c:v>
                </c:pt>
                <c:pt idx="3">
                  <c:v>My journey time has increased over the last few years</c:v>
                </c:pt>
                <c:pt idx="4">
                  <c:v>I see more road works than I used to a few years ago</c:v>
                </c:pt>
              </c:strCache>
            </c:strRef>
          </c:cat>
          <c:val>
            <c:numRef>
              <c:f>Sheet1!$F$2:$F$6</c:f>
              <c:numCache>
                <c:formatCode>0%</c:formatCode>
                <c:ptCount val="5"/>
                <c:pt idx="0">
                  <c:v>0.16</c:v>
                </c:pt>
                <c:pt idx="1">
                  <c:v>0.28000000000000008</c:v>
                </c:pt>
                <c:pt idx="2">
                  <c:v>0.29000000000000031</c:v>
                </c:pt>
                <c:pt idx="3">
                  <c:v>0.32000000000000184</c:v>
                </c:pt>
                <c:pt idx="4">
                  <c:v>0.36000000000000032</c:v>
                </c:pt>
              </c:numCache>
            </c:numRef>
          </c:val>
        </c:ser>
        <c:ser>
          <c:idx val="5"/>
          <c:order val="5"/>
          <c:tx>
            <c:strRef>
              <c:f>Sheet1!$G$1</c:f>
              <c:strCache>
                <c:ptCount val="1"/>
                <c:pt idx="0">
                  <c:v>Strongly agree</c:v>
                </c:pt>
              </c:strCache>
            </c:strRef>
          </c:tx>
          <c:spPr>
            <a:solidFill>
              <a:schemeClr val="accent3">
                <a:lumMod val="50000"/>
              </a:schemeClr>
            </a:solidFill>
          </c:spPr>
          <c:dLbls>
            <c:spPr>
              <a:noFill/>
              <a:ln>
                <a:noFill/>
              </a:ln>
              <a:effectLst/>
            </c:spPr>
            <c:txPr>
              <a:bodyPr/>
              <a:lstStyle/>
              <a:p>
                <a:pPr>
                  <a:defRPr sz="110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I feel safer driving to work than I did a few years back</c:v>
                </c:pt>
                <c:pt idx="1">
                  <c:v>The roads are better laid out so that buses, cars and cyclists 
are better segregated than they used to be</c:v>
                </c:pt>
                <c:pt idx="2">
                  <c:v>I flex my working hours to avoid the traffic</c:v>
                </c:pt>
                <c:pt idx="3">
                  <c:v>My journey time has increased over the last few years</c:v>
                </c:pt>
                <c:pt idx="4">
                  <c:v>I see more road works than I used to a few years ago</c:v>
                </c:pt>
              </c:strCache>
            </c:strRef>
          </c:cat>
          <c:val>
            <c:numRef>
              <c:f>Sheet1!$G$2:$G$6</c:f>
              <c:numCache>
                <c:formatCode>0%</c:formatCode>
                <c:ptCount val="5"/>
                <c:pt idx="0">
                  <c:v>6.0000000000000032E-2</c:v>
                </c:pt>
                <c:pt idx="1">
                  <c:v>6.0000000000000032E-2</c:v>
                </c:pt>
                <c:pt idx="2">
                  <c:v>0.16</c:v>
                </c:pt>
                <c:pt idx="3">
                  <c:v>0.21000000000000021</c:v>
                </c:pt>
                <c:pt idx="4">
                  <c:v>0.33000000000000207</c:v>
                </c:pt>
              </c:numCache>
            </c:numRef>
          </c:val>
        </c:ser>
        <c:gapWidth val="57"/>
        <c:overlap val="100"/>
        <c:axId val="136639616"/>
        <c:axId val="136641152"/>
      </c:barChart>
      <c:catAx>
        <c:axId val="136639616"/>
        <c:scaling>
          <c:orientation val="minMax"/>
        </c:scaling>
        <c:axPos val="l"/>
        <c:numFmt formatCode="General" sourceLinked="1"/>
        <c:tickLblPos val="nextTo"/>
        <c:spPr>
          <a:ln>
            <a:noFill/>
          </a:ln>
        </c:spPr>
        <c:txPr>
          <a:bodyPr/>
          <a:lstStyle/>
          <a:p>
            <a:pPr>
              <a:defRPr sz="1100"/>
            </a:pPr>
            <a:endParaRPr lang="en-US"/>
          </a:p>
        </c:txPr>
        <c:crossAx val="136641152"/>
        <c:crosses val="autoZero"/>
        <c:auto val="1"/>
        <c:lblAlgn val="ctr"/>
        <c:lblOffset val="100"/>
      </c:catAx>
      <c:valAx>
        <c:axId val="136641152"/>
        <c:scaling>
          <c:orientation val="minMax"/>
        </c:scaling>
        <c:delete val="1"/>
        <c:axPos val="b"/>
        <c:numFmt formatCode="0%" sourceLinked="1"/>
        <c:tickLblPos val="none"/>
        <c:crossAx val="136639616"/>
        <c:crosses val="autoZero"/>
        <c:crossBetween val="between"/>
      </c:valAx>
      <c:spPr>
        <a:noFill/>
        <a:ln w="25398">
          <a:noFill/>
        </a:ln>
      </c:spPr>
    </c:plotArea>
    <c:legend>
      <c:legendPos val="b"/>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
          <c:y val="0.17004480345095754"/>
          <c:w val="0.96920536166175542"/>
          <c:h val="0.55634575085526849"/>
        </c:manualLayout>
      </c:layout>
      <c:barChart>
        <c:barDir val="col"/>
        <c:grouping val="percentStacked"/>
        <c:ser>
          <c:idx val="0"/>
          <c:order val="0"/>
          <c:tx>
            <c:strRef>
              <c:f>Sheet1!$B$1</c:f>
              <c:strCache>
                <c:ptCount val="1"/>
                <c:pt idx="0">
                  <c:v>Have not done in the past 12 months </c:v>
                </c:pt>
              </c:strCache>
            </c:strRef>
          </c:tx>
          <c:spPr>
            <a:solidFill>
              <a:srgbClr val="7F7F7F"/>
            </a:solidFill>
          </c:spPr>
          <c:dLbls>
            <c:spPr>
              <a:noFill/>
              <a:ln>
                <a:noFill/>
              </a:ln>
              <a:effectLst/>
            </c:spPr>
            <c:txPr>
              <a:bodyPr/>
              <a:lstStyle/>
              <a:p>
                <a:pPr>
                  <a:defRPr sz="900">
                    <a:solidFill>
                      <a:schemeClr val="bg1"/>
                    </a:solidFill>
                  </a:defRPr>
                </a:pPr>
                <a:endParaRPr lang="en-US"/>
              </a:p>
            </c:txPr>
            <c:showVal val="1"/>
            <c:extLst>
              <c:ext xmlns:c15="http://schemas.microsoft.com/office/drawing/2012/chart" uri="{CE6537A1-D6FC-4f65-9D91-7224C49458BB}">
                <c15:showLeaderLines val="0"/>
              </c:ext>
            </c:extLst>
          </c:dLbls>
          <c:cat>
            <c:strRef>
              <c:f>Sheet1!$A$2:$A$7</c:f>
              <c:strCache>
                <c:ptCount val="6"/>
                <c:pt idx="0">
                  <c:v>Left the car at home and walked</c:v>
                </c:pt>
                <c:pt idx="1">
                  <c:v>Left the car at home and used public transport for short journeys</c:v>
                </c:pt>
                <c:pt idx="2">
                  <c:v>Left the car at home and used public transport for long journeys</c:v>
                </c:pt>
                <c:pt idx="3">
                  <c:v>Car sharing with colleagues</c:v>
                </c:pt>
                <c:pt idx="4">
                  <c:v>Left the car at home and cycled</c:v>
                </c:pt>
                <c:pt idx="5">
                  <c:v>Used a car club (e.g. Street Car, Zip Car, etc.)</c:v>
                </c:pt>
              </c:strCache>
            </c:strRef>
          </c:cat>
          <c:val>
            <c:numRef>
              <c:f>Sheet1!$B$2:$B$7</c:f>
              <c:numCache>
                <c:formatCode>0%</c:formatCode>
                <c:ptCount val="6"/>
                <c:pt idx="0">
                  <c:v>0.22</c:v>
                </c:pt>
                <c:pt idx="1">
                  <c:v>0.34</c:v>
                </c:pt>
                <c:pt idx="2">
                  <c:v>0.42000000000000032</c:v>
                </c:pt>
                <c:pt idx="3">
                  <c:v>0.72000000000000064</c:v>
                </c:pt>
                <c:pt idx="4">
                  <c:v>0.73000000000000065</c:v>
                </c:pt>
                <c:pt idx="5">
                  <c:v>0.86000000000000065</c:v>
                </c:pt>
              </c:numCache>
            </c:numRef>
          </c:val>
        </c:ser>
        <c:ser>
          <c:idx val="1"/>
          <c:order val="1"/>
          <c:tx>
            <c:strRef>
              <c:f>Sheet1!$C$1</c:f>
              <c:strCache>
                <c:ptCount val="1"/>
                <c:pt idx="0">
                  <c:v>Have done less often</c:v>
                </c:pt>
              </c:strCache>
            </c:strRef>
          </c:tx>
          <c:spPr>
            <a:solidFill>
              <a:srgbClr val="B24340"/>
            </a:solidFill>
          </c:spPr>
          <c:dLbls>
            <c:dLbl>
              <c:idx val="5"/>
              <c:layout>
                <c:manualLayout>
                  <c:x val="-6.4388789252693396E-2"/>
                  <c:y val="6.0816997345122734E-3"/>
                </c:manualLayout>
              </c:layout>
              <c:spPr>
                <a:noFill/>
                <a:ln>
                  <a:noFill/>
                </a:ln>
                <a:effectLst/>
              </c:spPr>
              <c:txPr>
                <a:bodyPr/>
                <a:lstStyle/>
                <a:p>
                  <a:pPr algn="ctr">
                    <a:defRPr lang="en-GB" sz="900" b="0" i="0" u="none" strike="noStrike" kern="1200" baseline="0">
                      <a:solidFill>
                        <a:schemeClr val="accent2"/>
                      </a:solidFill>
                      <a:latin typeface="+mn-lt"/>
                      <a:ea typeface="+mn-ea"/>
                      <a:cs typeface="+mn-cs"/>
                    </a:defRPr>
                  </a:pPr>
                  <a:endParaRPr lang="en-US"/>
                </a:p>
              </c:txPr>
              <c:showVal val="1"/>
            </c:dLbl>
            <c:spPr>
              <a:noFill/>
              <a:ln>
                <a:noFill/>
              </a:ln>
              <a:effectLst/>
            </c:spPr>
            <c:txPr>
              <a:bodyPr/>
              <a:lstStyle/>
              <a:p>
                <a:pPr algn="ctr">
                  <a:defRPr lang="en-GB" sz="9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Sheet1!$A$2:$A$7</c:f>
              <c:strCache>
                <c:ptCount val="6"/>
                <c:pt idx="0">
                  <c:v>Left the car at home and walked</c:v>
                </c:pt>
                <c:pt idx="1">
                  <c:v>Left the car at home and used public transport for short journeys</c:v>
                </c:pt>
                <c:pt idx="2">
                  <c:v>Left the car at home and used public transport for long journeys</c:v>
                </c:pt>
                <c:pt idx="3">
                  <c:v>Car sharing with colleagues</c:v>
                </c:pt>
                <c:pt idx="4">
                  <c:v>Left the car at home and cycled</c:v>
                </c:pt>
                <c:pt idx="5">
                  <c:v>Used a car club (e.g. Street Car, Zip Car, etc.)</c:v>
                </c:pt>
              </c:strCache>
            </c:strRef>
          </c:cat>
          <c:val>
            <c:numRef>
              <c:f>Sheet1!$C$2:$C$7</c:f>
              <c:numCache>
                <c:formatCode>0%</c:formatCode>
                <c:ptCount val="6"/>
                <c:pt idx="0">
                  <c:v>0.14000000000000001</c:v>
                </c:pt>
                <c:pt idx="1">
                  <c:v>0.17</c:v>
                </c:pt>
                <c:pt idx="2">
                  <c:v>0.14000000000000001</c:v>
                </c:pt>
                <c:pt idx="3">
                  <c:v>7.0000000000000021E-2</c:v>
                </c:pt>
                <c:pt idx="4">
                  <c:v>7.0000000000000021E-2</c:v>
                </c:pt>
                <c:pt idx="5">
                  <c:v>4.0000000000000022E-2</c:v>
                </c:pt>
              </c:numCache>
            </c:numRef>
          </c:val>
        </c:ser>
        <c:ser>
          <c:idx val="2"/>
          <c:order val="2"/>
          <c:tx>
            <c:strRef>
              <c:f>Sheet1!$D$1</c:f>
              <c:strCache>
                <c:ptCount val="1"/>
                <c:pt idx="0">
                  <c:v>The same</c:v>
                </c:pt>
              </c:strCache>
            </c:strRef>
          </c:tx>
          <c:spPr>
            <a:solidFill>
              <a:schemeClr val="accent6">
                <a:lumMod val="75000"/>
              </a:schemeClr>
            </a:solidFill>
          </c:spPr>
          <c:dLbls>
            <c:spPr>
              <a:noFill/>
              <a:ln>
                <a:noFill/>
              </a:ln>
              <a:effectLst/>
            </c:spPr>
            <c:txPr>
              <a:bodyPr/>
              <a:lstStyle/>
              <a:p>
                <a:pPr algn="ctr">
                  <a:defRPr lang="en-GB" sz="9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Sheet1!$A$2:$A$7</c:f>
              <c:strCache>
                <c:ptCount val="6"/>
                <c:pt idx="0">
                  <c:v>Left the car at home and walked</c:v>
                </c:pt>
                <c:pt idx="1">
                  <c:v>Left the car at home and used public transport for short journeys</c:v>
                </c:pt>
                <c:pt idx="2">
                  <c:v>Left the car at home and used public transport for long journeys</c:v>
                </c:pt>
                <c:pt idx="3">
                  <c:v>Car sharing with colleagues</c:v>
                </c:pt>
                <c:pt idx="4">
                  <c:v>Left the car at home and cycled</c:v>
                </c:pt>
                <c:pt idx="5">
                  <c:v>Used a car club (e.g. Street Car, Zip Car, etc.)</c:v>
                </c:pt>
              </c:strCache>
            </c:strRef>
          </c:cat>
          <c:val>
            <c:numRef>
              <c:f>Sheet1!$D$2:$D$7</c:f>
              <c:numCache>
                <c:formatCode>0%</c:formatCode>
                <c:ptCount val="6"/>
                <c:pt idx="0">
                  <c:v>0.36000000000000032</c:v>
                </c:pt>
                <c:pt idx="1">
                  <c:v>0.30000000000000032</c:v>
                </c:pt>
                <c:pt idx="2">
                  <c:v>0.29000000000000031</c:v>
                </c:pt>
                <c:pt idx="3">
                  <c:v>0.15000000000000024</c:v>
                </c:pt>
                <c:pt idx="4">
                  <c:v>0.14000000000000001</c:v>
                </c:pt>
                <c:pt idx="5">
                  <c:v>7.0000000000000021E-2</c:v>
                </c:pt>
              </c:numCache>
            </c:numRef>
          </c:val>
        </c:ser>
        <c:ser>
          <c:idx val="3"/>
          <c:order val="3"/>
          <c:tx>
            <c:strRef>
              <c:f>Sheet1!$E$1</c:f>
              <c:strCache>
                <c:ptCount val="1"/>
                <c:pt idx="0">
                  <c:v>Have done more often</c:v>
                </c:pt>
              </c:strCache>
            </c:strRef>
          </c:tx>
          <c:spPr>
            <a:solidFill>
              <a:srgbClr val="77933C"/>
            </a:solidFill>
          </c:spPr>
          <c:dLbls>
            <c:dLbl>
              <c:idx val="3"/>
              <c:layout>
                <c:manualLayout>
                  <c:x val="6.5788545540795287E-2"/>
                  <c:y val="-6.0816997345122734E-3"/>
                </c:manualLayout>
              </c:layout>
              <c:spPr>
                <a:noFill/>
                <a:ln>
                  <a:noFill/>
                </a:ln>
                <a:effectLst/>
              </c:spPr>
              <c:txPr>
                <a:bodyPr/>
                <a:lstStyle/>
                <a:p>
                  <a:pPr algn="ctr">
                    <a:defRPr lang="en-GB" sz="900" b="0" i="0" u="none" strike="noStrike" kern="1200" baseline="0">
                      <a:solidFill>
                        <a:schemeClr val="accent3">
                          <a:lumMod val="75000"/>
                        </a:schemeClr>
                      </a:solidFill>
                      <a:latin typeface="+mn-lt"/>
                      <a:ea typeface="+mn-ea"/>
                      <a:cs typeface="+mn-cs"/>
                    </a:defRPr>
                  </a:pPr>
                  <a:endParaRPr lang="en-US"/>
                </a:p>
              </c:txPr>
              <c:showVal val="1"/>
            </c:dLbl>
            <c:dLbl>
              <c:idx val="4"/>
              <c:layout>
                <c:manualLayout>
                  <c:x val="6.298903296459113E-2"/>
                  <c:y val="-6.0816997345122734E-3"/>
                </c:manualLayout>
              </c:layout>
              <c:spPr>
                <a:noFill/>
                <a:ln>
                  <a:noFill/>
                </a:ln>
                <a:effectLst/>
              </c:spPr>
              <c:txPr>
                <a:bodyPr/>
                <a:lstStyle/>
                <a:p>
                  <a:pPr algn="ctr">
                    <a:defRPr lang="en-GB" sz="900" b="0" i="0" u="none" strike="noStrike" kern="1200" baseline="0">
                      <a:solidFill>
                        <a:schemeClr val="accent3">
                          <a:lumMod val="75000"/>
                        </a:schemeClr>
                      </a:solidFill>
                      <a:latin typeface="+mn-lt"/>
                      <a:ea typeface="+mn-ea"/>
                      <a:cs typeface="+mn-cs"/>
                    </a:defRPr>
                  </a:pPr>
                  <a:endParaRPr lang="en-US"/>
                </a:p>
              </c:txPr>
              <c:showVal val="1"/>
            </c:dLbl>
            <c:dLbl>
              <c:idx val="5"/>
              <c:layout>
                <c:manualLayout>
                  <c:x val="6.0189520388387166E-2"/>
                  <c:y val="0"/>
                </c:manualLayout>
              </c:layout>
              <c:spPr>
                <a:noFill/>
                <a:ln>
                  <a:noFill/>
                </a:ln>
                <a:effectLst/>
              </c:spPr>
              <c:txPr>
                <a:bodyPr/>
                <a:lstStyle/>
                <a:p>
                  <a:pPr algn="ctr">
                    <a:defRPr lang="en-GB" sz="900" b="0" i="0" u="none" strike="noStrike" kern="1200" baseline="0">
                      <a:solidFill>
                        <a:schemeClr val="accent3">
                          <a:lumMod val="75000"/>
                        </a:schemeClr>
                      </a:solidFill>
                      <a:latin typeface="+mn-lt"/>
                      <a:ea typeface="+mn-ea"/>
                      <a:cs typeface="+mn-cs"/>
                    </a:defRPr>
                  </a:pPr>
                  <a:endParaRPr lang="en-US"/>
                </a:p>
              </c:txPr>
              <c:showVal val="1"/>
            </c:dLbl>
            <c:spPr>
              <a:noFill/>
              <a:ln>
                <a:noFill/>
              </a:ln>
              <a:effectLst/>
            </c:spPr>
            <c:txPr>
              <a:bodyPr/>
              <a:lstStyle/>
              <a:p>
                <a:pPr algn="ctr">
                  <a:defRPr lang="en-GB" sz="9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Sheet1!$A$2:$A$7</c:f>
              <c:strCache>
                <c:ptCount val="6"/>
                <c:pt idx="0">
                  <c:v>Left the car at home and walked</c:v>
                </c:pt>
                <c:pt idx="1">
                  <c:v>Left the car at home and used public transport for short journeys</c:v>
                </c:pt>
                <c:pt idx="2">
                  <c:v>Left the car at home and used public transport for long journeys</c:v>
                </c:pt>
                <c:pt idx="3">
                  <c:v>Car sharing with colleagues</c:v>
                </c:pt>
                <c:pt idx="4">
                  <c:v>Left the car at home and cycled</c:v>
                </c:pt>
                <c:pt idx="5">
                  <c:v>Used a car club (e.g. Street Car, Zip Car, etc.)</c:v>
                </c:pt>
              </c:strCache>
            </c:strRef>
          </c:cat>
          <c:val>
            <c:numRef>
              <c:f>Sheet1!$E$2:$E$7</c:f>
              <c:numCache>
                <c:formatCode>0%</c:formatCode>
                <c:ptCount val="6"/>
                <c:pt idx="0">
                  <c:v>0.28000000000000008</c:v>
                </c:pt>
                <c:pt idx="1">
                  <c:v>0.19</c:v>
                </c:pt>
                <c:pt idx="2">
                  <c:v>0.15000000000000024</c:v>
                </c:pt>
                <c:pt idx="3">
                  <c:v>7.0000000000000021E-2</c:v>
                </c:pt>
                <c:pt idx="4">
                  <c:v>6.0000000000000032E-2</c:v>
                </c:pt>
                <c:pt idx="5">
                  <c:v>3.0000000000000002E-2</c:v>
                </c:pt>
              </c:numCache>
            </c:numRef>
          </c:val>
        </c:ser>
        <c:gapWidth val="62"/>
        <c:overlap val="100"/>
        <c:axId val="137512448"/>
        <c:axId val="137513984"/>
      </c:barChart>
      <c:catAx>
        <c:axId val="137512448"/>
        <c:scaling>
          <c:orientation val="minMax"/>
        </c:scaling>
        <c:axPos val="b"/>
        <c:numFmt formatCode="General" sourceLinked="0"/>
        <c:tickLblPos val="nextTo"/>
        <c:spPr>
          <a:ln>
            <a:noFill/>
          </a:ln>
        </c:spPr>
        <c:txPr>
          <a:bodyPr/>
          <a:lstStyle/>
          <a:p>
            <a:pPr>
              <a:defRPr sz="900"/>
            </a:pPr>
            <a:endParaRPr lang="en-US"/>
          </a:p>
        </c:txPr>
        <c:crossAx val="137513984"/>
        <c:crosses val="autoZero"/>
        <c:auto val="1"/>
        <c:lblAlgn val="ctr"/>
        <c:lblOffset val="100"/>
      </c:catAx>
      <c:valAx>
        <c:axId val="137513984"/>
        <c:scaling>
          <c:orientation val="minMax"/>
        </c:scaling>
        <c:delete val="1"/>
        <c:axPos val="l"/>
        <c:numFmt formatCode="0%" sourceLinked="1"/>
        <c:tickLblPos val="none"/>
        <c:crossAx val="137512448"/>
        <c:crosses val="autoZero"/>
        <c:crossBetween val="between"/>
      </c:valAx>
    </c:plotArea>
    <c:legend>
      <c:legendPos val="t"/>
      <c:layout>
        <c:manualLayout>
          <c:xMode val="edge"/>
          <c:yMode val="edge"/>
          <c:x val="0"/>
          <c:y val="2.8600425778517142E-2"/>
          <c:w val="1"/>
          <c:h val="8.1335932644120645E-2"/>
        </c:manualLayout>
      </c:layout>
      <c:txPr>
        <a:bodyPr/>
        <a:lstStyle/>
        <a:p>
          <a:pPr>
            <a:defRPr sz="1050"/>
          </a:pPr>
          <a:endParaRPr lang="en-US"/>
        </a:p>
      </c:txPr>
    </c:legend>
    <c:plotVisOnly val="1"/>
    <c:dispBlanksAs val="gap"/>
  </c:chart>
  <c:txPr>
    <a:bodyPr/>
    <a:lstStyle/>
    <a:p>
      <a:pPr>
        <a:defRPr sz="1800"/>
      </a:pPr>
      <a:endParaRPr lang="en-US"/>
    </a:p>
  </c:txPr>
  <c:externalData r:id="rId1"/>
</c:chartSpace>
</file>

<file path=ppt/charts/chart3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3662"/>
          <c:h val="0.88587869321710322"/>
        </c:manualLayout>
      </c:layout>
      <c:barChart>
        <c:barDir val="bar"/>
        <c:grouping val="clustered"/>
        <c:ser>
          <c:idx val="0"/>
          <c:order val="0"/>
          <c:tx>
            <c:strRef>
              <c:f>Sheet1!$B$1</c:f>
              <c:strCache>
                <c:ptCount val="1"/>
                <c:pt idx="0">
                  <c:v>Series 1</c:v>
                </c:pt>
              </c:strCache>
            </c:strRef>
          </c:tx>
          <c:spPr>
            <a:solidFill>
              <a:schemeClr val="accent5"/>
            </a:solidFill>
          </c:spPr>
          <c:dLbls>
            <c:dLbl>
              <c:idx val="5"/>
              <c:spPr/>
              <c:txPr>
                <a:bodyPr/>
                <a:lstStyle/>
                <a:p>
                  <a:pPr>
                    <a:defRPr b="1"/>
                  </a:pPr>
                  <a:endParaRPr lang="en-US"/>
                </a:p>
              </c:txPr>
            </c:dLbl>
            <c:dLbl>
              <c:idx val="6"/>
              <c:spPr/>
              <c:txPr>
                <a:bodyPr/>
                <a:lstStyle/>
                <a:p>
                  <a:pPr>
                    <a:defRPr b="1"/>
                  </a:pPr>
                  <a:endParaRPr lang="en-US"/>
                </a:p>
              </c:txPr>
            </c:dLbl>
            <c:showVal val="1"/>
          </c:dLbls>
          <c:cat>
            <c:strRef>
              <c:f>Sheet1!$A$2:$A$8</c:f>
              <c:strCache>
                <c:ptCount val="7"/>
                <c:pt idx="0">
                  <c:v>Other reason</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2.0000000000000011E-2</c:v>
                </c:pt>
                <c:pt idx="1">
                  <c:v>6.0000000000000032E-2</c:v>
                </c:pt>
                <c:pt idx="2">
                  <c:v>0</c:v>
                </c:pt>
                <c:pt idx="3">
                  <c:v>9.0000000000000024E-2</c:v>
                </c:pt>
                <c:pt idx="4">
                  <c:v>0.32000000000000084</c:v>
                </c:pt>
                <c:pt idx="5">
                  <c:v>0.36000000000000032</c:v>
                </c:pt>
                <c:pt idx="6">
                  <c:v>0.36000000000000032</c:v>
                </c:pt>
              </c:numCache>
            </c:numRef>
          </c:val>
        </c:ser>
        <c:gapWidth val="35"/>
        <c:axId val="137596928"/>
        <c:axId val="137598464"/>
      </c:barChart>
      <c:catAx>
        <c:axId val="137596928"/>
        <c:scaling>
          <c:orientation val="minMax"/>
        </c:scaling>
        <c:delete val="1"/>
        <c:axPos val="l"/>
        <c:tickLblPos val="none"/>
        <c:crossAx val="137598464"/>
        <c:crosses val="autoZero"/>
        <c:auto val="1"/>
        <c:lblAlgn val="l"/>
        <c:lblOffset val="100"/>
      </c:catAx>
      <c:valAx>
        <c:axId val="137598464"/>
        <c:scaling>
          <c:orientation val="minMax"/>
          <c:max val="1"/>
          <c:min val="0"/>
        </c:scaling>
        <c:delete val="1"/>
        <c:axPos val="b"/>
        <c:numFmt formatCode="0%" sourceLinked="1"/>
        <c:tickLblPos val="none"/>
        <c:crossAx val="137596928"/>
        <c:crosses val="autoZero"/>
        <c:crossBetween val="between"/>
      </c:valAx>
    </c:plotArea>
    <c:plotVisOnly val="1"/>
  </c:chart>
  <c:txPr>
    <a:bodyPr/>
    <a:lstStyle/>
    <a:p>
      <a:pPr>
        <a:defRPr sz="1000"/>
      </a:pPr>
      <a:endParaRPr lang="en-US"/>
    </a:p>
  </c:txPr>
  <c:externalData r:id="rId1"/>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3651"/>
          <c:h val="0.885878693217103"/>
        </c:manualLayout>
      </c:layout>
      <c:barChart>
        <c:barDir val="bar"/>
        <c:grouping val="clustered"/>
        <c:ser>
          <c:idx val="0"/>
          <c:order val="0"/>
          <c:tx>
            <c:strRef>
              <c:f>Sheet1!$B$1</c:f>
              <c:strCache>
                <c:ptCount val="1"/>
                <c:pt idx="0">
                  <c:v>Series 1</c:v>
                </c:pt>
              </c:strCache>
            </c:strRef>
          </c:tx>
          <c:spPr>
            <a:solidFill>
              <a:schemeClr val="accent5"/>
            </a:solidFill>
          </c:spPr>
          <c:dLbls>
            <c:dLbl>
              <c:idx val="4"/>
              <c:spPr/>
              <c:txPr>
                <a:bodyPr/>
                <a:lstStyle/>
                <a:p>
                  <a:pPr>
                    <a:defRPr b="1"/>
                  </a:pPr>
                  <a:endParaRPr lang="en-US"/>
                </a:p>
              </c:txPr>
            </c:dLbl>
            <c:showVal val="1"/>
          </c:dLbls>
          <c:cat>
            <c:strRef>
              <c:f>Sheet1!$A$2:$A$8</c:f>
              <c:strCache>
                <c:ptCount val="7"/>
                <c:pt idx="0">
                  <c:v>Other reason</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3.0000000000000002E-2</c:v>
                </c:pt>
                <c:pt idx="1">
                  <c:v>1.0000000000000005E-2</c:v>
                </c:pt>
                <c:pt idx="2">
                  <c:v>0.11</c:v>
                </c:pt>
                <c:pt idx="3">
                  <c:v>0.14000000000000001</c:v>
                </c:pt>
                <c:pt idx="4">
                  <c:v>0.33000000000000096</c:v>
                </c:pt>
                <c:pt idx="5">
                  <c:v>0.24000000000000021</c:v>
                </c:pt>
                <c:pt idx="6">
                  <c:v>0.51</c:v>
                </c:pt>
              </c:numCache>
            </c:numRef>
          </c:val>
        </c:ser>
        <c:gapWidth val="35"/>
        <c:axId val="137618560"/>
        <c:axId val="137620096"/>
      </c:barChart>
      <c:catAx>
        <c:axId val="137618560"/>
        <c:scaling>
          <c:orientation val="minMax"/>
        </c:scaling>
        <c:delete val="1"/>
        <c:axPos val="l"/>
        <c:tickLblPos val="none"/>
        <c:crossAx val="137620096"/>
        <c:crosses val="autoZero"/>
        <c:auto val="1"/>
        <c:lblAlgn val="l"/>
        <c:lblOffset val="100"/>
      </c:catAx>
      <c:valAx>
        <c:axId val="137620096"/>
        <c:scaling>
          <c:orientation val="minMax"/>
          <c:max val="1"/>
          <c:min val="0"/>
        </c:scaling>
        <c:delete val="1"/>
        <c:axPos val="b"/>
        <c:numFmt formatCode="0%" sourceLinked="1"/>
        <c:tickLblPos val="none"/>
        <c:crossAx val="137618560"/>
        <c:crosses val="autoZero"/>
        <c:crossBetween val="between"/>
      </c:valAx>
    </c:plotArea>
    <c:plotVisOnly val="1"/>
  </c:chart>
  <c:txPr>
    <a:bodyPr/>
    <a:lstStyle/>
    <a:p>
      <a:pPr>
        <a:defRPr sz="1000"/>
      </a:pPr>
      <a:endParaRPr lang="en-US"/>
    </a:p>
  </c:txPr>
  <c:externalData r:id="rId1"/>
</c:chartSpace>
</file>

<file path=ppt/charts/chart3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364"/>
          <c:h val="0.88587869321710278"/>
        </c:manualLayout>
      </c:layout>
      <c:barChart>
        <c:barDir val="bar"/>
        <c:grouping val="clustered"/>
        <c:ser>
          <c:idx val="0"/>
          <c:order val="0"/>
          <c:tx>
            <c:strRef>
              <c:f>Sheet1!$B$1</c:f>
              <c:strCache>
                <c:ptCount val="1"/>
                <c:pt idx="0">
                  <c:v>Series 1</c:v>
                </c:pt>
              </c:strCache>
            </c:strRef>
          </c:tx>
          <c:spPr>
            <a:solidFill>
              <a:schemeClr val="accent5"/>
            </a:solidFill>
          </c:spPr>
          <c:dLbls>
            <c:dLbl>
              <c:idx val="5"/>
              <c:spPr/>
              <c:txPr>
                <a:bodyPr/>
                <a:lstStyle/>
                <a:p>
                  <a:pPr>
                    <a:defRPr b="1"/>
                  </a:pPr>
                  <a:endParaRPr lang="en-US"/>
                </a:p>
              </c:txPr>
            </c:dLbl>
            <c:dLbl>
              <c:idx val="6"/>
              <c:spPr/>
              <c:txPr>
                <a:bodyPr/>
                <a:lstStyle/>
                <a:p>
                  <a:pPr>
                    <a:defRPr b="1"/>
                  </a:pPr>
                  <a:endParaRPr lang="en-US"/>
                </a:p>
              </c:txPr>
            </c:dLbl>
            <c:showVal val="1"/>
          </c:dLbls>
          <c:cat>
            <c:strRef>
              <c:f>Sheet1!$A$2:$A$8</c:f>
              <c:strCache>
                <c:ptCount val="7"/>
                <c:pt idx="0">
                  <c:v>Other reason</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3.0000000000000002E-2</c:v>
                </c:pt>
                <c:pt idx="1">
                  <c:v>3.0000000000000002E-2</c:v>
                </c:pt>
                <c:pt idx="2">
                  <c:v>0</c:v>
                </c:pt>
                <c:pt idx="3">
                  <c:v>0.05</c:v>
                </c:pt>
                <c:pt idx="4">
                  <c:v>0.24000000000000021</c:v>
                </c:pt>
                <c:pt idx="5">
                  <c:v>0.41000000000000031</c:v>
                </c:pt>
                <c:pt idx="6">
                  <c:v>0.47000000000000008</c:v>
                </c:pt>
              </c:numCache>
            </c:numRef>
          </c:val>
        </c:ser>
        <c:gapWidth val="35"/>
        <c:axId val="137640576"/>
        <c:axId val="137646464"/>
      </c:barChart>
      <c:catAx>
        <c:axId val="137640576"/>
        <c:scaling>
          <c:orientation val="minMax"/>
        </c:scaling>
        <c:delete val="1"/>
        <c:axPos val="l"/>
        <c:tickLblPos val="none"/>
        <c:crossAx val="137646464"/>
        <c:crosses val="autoZero"/>
        <c:auto val="1"/>
        <c:lblAlgn val="l"/>
        <c:lblOffset val="100"/>
      </c:catAx>
      <c:valAx>
        <c:axId val="137646464"/>
        <c:scaling>
          <c:orientation val="minMax"/>
          <c:max val="1"/>
          <c:min val="0"/>
        </c:scaling>
        <c:delete val="1"/>
        <c:axPos val="b"/>
        <c:numFmt formatCode="0%" sourceLinked="1"/>
        <c:tickLblPos val="none"/>
        <c:crossAx val="137640576"/>
        <c:crosses val="autoZero"/>
        <c:crossBetween val="between"/>
      </c:valAx>
    </c:plotArea>
    <c:plotVisOnly val="1"/>
  </c:chart>
  <c:txPr>
    <a:bodyPr/>
    <a:lstStyle/>
    <a:p>
      <a:pPr>
        <a:defRPr sz="1000"/>
      </a:pPr>
      <a:endParaRPr lang="en-US"/>
    </a:p>
  </c:txPr>
  <c:externalData r:id="rId1"/>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3624"/>
          <c:h val="0.88587869321710255"/>
        </c:manualLayout>
      </c:layout>
      <c:barChart>
        <c:barDir val="bar"/>
        <c:grouping val="clustered"/>
        <c:ser>
          <c:idx val="0"/>
          <c:order val="0"/>
          <c:tx>
            <c:strRef>
              <c:f>Sheet1!$B$1</c:f>
              <c:strCache>
                <c:ptCount val="1"/>
                <c:pt idx="0">
                  <c:v>Series 1</c:v>
                </c:pt>
              </c:strCache>
            </c:strRef>
          </c:tx>
          <c:spPr>
            <a:solidFill>
              <a:schemeClr val="accent5"/>
            </a:solidFill>
          </c:spPr>
          <c:dLbls>
            <c:dLbl>
              <c:idx val="6"/>
              <c:spPr/>
              <c:txPr>
                <a:bodyPr/>
                <a:lstStyle/>
                <a:p>
                  <a:pPr>
                    <a:defRPr b="1"/>
                  </a:pPr>
                  <a:endParaRPr lang="en-US"/>
                </a:p>
              </c:txPr>
            </c:dLbl>
            <c:showVal val="1"/>
          </c:dLbls>
          <c:cat>
            <c:strRef>
              <c:f>Sheet1!$A$2:$A$8</c:f>
              <c:strCache>
                <c:ptCount val="7"/>
                <c:pt idx="0">
                  <c:v>Other reason</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0.05</c:v>
                </c:pt>
                <c:pt idx="1">
                  <c:v>0</c:v>
                </c:pt>
                <c:pt idx="2">
                  <c:v>0</c:v>
                </c:pt>
                <c:pt idx="3">
                  <c:v>3.0000000000000002E-2</c:v>
                </c:pt>
                <c:pt idx="4">
                  <c:v>0.1</c:v>
                </c:pt>
                <c:pt idx="5">
                  <c:v>0.35000000000000031</c:v>
                </c:pt>
                <c:pt idx="6">
                  <c:v>0.61000000000000065</c:v>
                </c:pt>
              </c:numCache>
            </c:numRef>
          </c:val>
        </c:ser>
        <c:gapWidth val="35"/>
        <c:axId val="137703424"/>
        <c:axId val="137704960"/>
      </c:barChart>
      <c:catAx>
        <c:axId val="137703424"/>
        <c:scaling>
          <c:orientation val="minMax"/>
        </c:scaling>
        <c:delete val="1"/>
        <c:axPos val="l"/>
        <c:tickLblPos val="none"/>
        <c:crossAx val="137704960"/>
        <c:crosses val="autoZero"/>
        <c:auto val="1"/>
        <c:lblAlgn val="l"/>
        <c:lblOffset val="100"/>
      </c:catAx>
      <c:valAx>
        <c:axId val="137704960"/>
        <c:scaling>
          <c:orientation val="minMax"/>
          <c:max val="1"/>
          <c:min val="0"/>
        </c:scaling>
        <c:delete val="1"/>
        <c:axPos val="b"/>
        <c:numFmt formatCode="0%" sourceLinked="1"/>
        <c:tickLblPos val="none"/>
        <c:crossAx val="137703424"/>
        <c:crosses val="autoZero"/>
        <c:crossBetween val="between"/>
      </c:valAx>
    </c:plotArea>
    <c:plotVisOnly val="1"/>
  </c:chart>
  <c:txPr>
    <a:bodyPr/>
    <a:lstStyle/>
    <a:p>
      <a:pPr>
        <a:defRPr sz="1000"/>
      </a:pPr>
      <a:endParaRPr lang="en-US"/>
    </a:p>
  </c:txPr>
  <c:externalData r:id="rId1"/>
</c:chartSpace>
</file>

<file path=ppt/charts/chart3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3612"/>
          <c:h val="0.88587869321710233"/>
        </c:manualLayout>
      </c:layout>
      <c:barChart>
        <c:barDir val="bar"/>
        <c:grouping val="clustered"/>
        <c:ser>
          <c:idx val="0"/>
          <c:order val="0"/>
          <c:tx>
            <c:strRef>
              <c:f>Sheet1!$B$1</c:f>
              <c:strCache>
                <c:ptCount val="1"/>
                <c:pt idx="0">
                  <c:v>Series 1</c:v>
                </c:pt>
              </c:strCache>
            </c:strRef>
          </c:tx>
          <c:spPr>
            <a:solidFill>
              <a:schemeClr val="accent5"/>
            </a:solidFill>
          </c:spPr>
          <c:dLbls>
            <c:dLbl>
              <c:idx val="6"/>
              <c:spPr/>
              <c:txPr>
                <a:bodyPr/>
                <a:lstStyle/>
                <a:p>
                  <a:pPr>
                    <a:defRPr b="1"/>
                  </a:pPr>
                  <a:endParaRPr lang="en-US"/>
                </a:p>
              </c:txPr>
            </c:dLbl>
            <c:showVal val="1"/>
          </c:dLbls>
          <c:cat>
            <c:strRef>
              <c:f>Sheet1!$A$2:$A$8</c:f>
              <c:strCache>
                <c:ptCount val="7"/>
                <c:pt idx="0">
                  <c:v>Other reason</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6.0000000000000032E-2</c:v>
                </c:pt>
                <c:pt idx="1">
                  <c:v>1.0000000000000005E-2</c:v>
                </c:pt>
                <c:pt idx="2">
                  <c:v>0</c:v>
                </c:pt>
                <c:pt idx="3">
                  <c:v>0.05</c:v>
                </c:pt>
                <c:pt idx="4">
                  <c:v>0.14000000000000001</c:v>
                </c:pt>
                <c:pt idx="5">
                  <c:v>0.30000000000000032</c:v>
                </c:pt>
                <c:pt idx="6">
                  <c:v>0.62000000000000144</c:v>
                </c:pt>
              </c:numCache>
            </c:numRef>
          </c:val>
        </c:ser>
        <c:gapWidth val="35"/>
        <c:axId val="137737344"/>
        <c:axId val="137738880"/>
      </c:barChart>
      <c:catAx>
        <c:axId val="137737344"/>
        <c:scaling>
          <c:orientation val="minMax"/>
        </c:scaling>
        <c:delete val="1"/>
        <c:axPos val="l"/>
        <c:tickLblPos val="none"/>
        <c:crossAx val="137738880"/>
        <c:crosses val="autoZero"/>
        <c:auto val="1"/>
        <c:lblAlgn val="l"/>
        <c:lblOffset val="100"/>
      </c:catAx>
      <c:valAx>
        <c:axId val="137738880"/>
        <c:scaling>
          <c:orientation val="minMax"/>
          <c:max val="1"/>
          <c:min val="0"/>
        </c:scaling>
        <c:delete val="1"/>
        <c:axPos val="b"/>
        <c:numFmt formatCode="0%" sourceLinked="1"/>
        <c:tickLblPos val="none"/>
        <c:crossAx val="137737344"/>
        <c:crosses val="autoZero"/>
        <c:crossBetween val="between"/>
      </c:valAx>
    </c:plotArea>
    <c:plotVisOnly val="1"/>
  </c:chart>
  <c:txPr>
    <a:bodyPr/>
    <a:lstStyle/>
    <a:p>
      <a:pPr>
        <a:defRPr sz="1000"/>
      </a:pPr>
      <a:endParaRPr lang="en-US"/>
    </a:p>
  </c:txPr>
  <c:externalData r:id="rId1"/>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51494530910706859"/>
          <c:y val="5.7060653391453324E-2"/>
          <c:w val="0.48505469089293601"/>
          <c:h val="0.88587869321710211"/>
        </c:manualLayout>
      </c:layout>
      <c:barChart>
        <c:barDir val="bar"/>
        <c:grouping val="clustered"/>
        <c:ser>
          <c:idx val="0"/>
          <c:order val="0"/>
          <c:tx>
            <c:strRef>
              <c:f>Sheet1!$B$1</c:f>
              <c:strCache>
                <c:ptCount val="1"/>
                <c:pt idx="0">
                  <c:v>Series 1</c:v>
                </c:pt>
              </c:strCache>
            </c:strRef>
          </c:tx>
          <c:spPr>
            <a:solidFill>
              <a:schemeClr val="accent5"/>
            </a:solidFill>
          </c:spPr>
          <c:dLbls>
            <c:dLbl>
              <c:idx val="6"/>
              <c:spPr/>
              <c:txPr>
                <a:bodyPr/>
                <a:lstStyle/>
                <a:p>
                  <a:pPr>
                    <a:defRPr b="1"/>
                  </a:pPr>
                  <a:endParaRPr lang="en-US"/>
                </a:p>
              </c:txPr>
            </c:dLbl>
            <c:showVal val="1"/>
          </c:dLbls>
          <c:cat>
            <c:strRef>
              <c:f>Sheet1!$A$2:$A$8</c:f>
              <c:strCache>
                <c:ptCount val="7"/>
                <c:pt idx="0">
                  <c:v>Other reason</c:v>
                </c:pt>
                <c:pt idx="1">
                  <c:v>Sold all cars in household</c:v>
                </c:pt>
                <c:pt idx="2">
                  <c:v>Increased number of cars</c:v>
                </c:pt>
                <c:pt idx="3">
                  <c:v>Reduced number of cars</c:v>
                </c:pt>
                <c:pt idx="4">
                  <c:v>Environmental reasons</c:v>
                </c:pt>
                <c:pt idx="5">
                  <c:v>Financial reasons</c:v>
                </c:pt>
                <c:pt idx="6">
                  <c:v>Personal situation / choice</c:v>
                </c:pt>
              </c:strCache>
            </c:strRef>
          </c:cat>
          <c:val>
            <c:numRef>
              <c:f>Sheet1!$B$2:$B$8</c:f>
              <c:numCache>
                <c:formatCode>0%</c:formatCode>
                <c:ptCount val="7"/>
                <c:pt idx="0">
                  <c:v>0.05</c:v>
                </c:pt>
                <c:pt idx="1">
                  <c:v>0</c:v>
                </c:pt>
                <c:pt idx="2">
                  <c:v>6.0000000000000032E-2</c:v>
                </c:pt>
                <c:pt idx="3">
                  <c:v>4.0000000000000022E-2</c:v>
                </c:pt>
                <c:pt idx="4">
                  <c:v>0.17</c:v>
                </c:pt>
                <c:pt idx="5">
                  <c:v>0.24000000000000021</c:v>
                </c:pt>
                <c:pt idx="6">
                  <c:v>0.69000000000000061</c:v>
                </c:pt>
              </c:numCache>
            </c:numRef>
          </c:val>
        </c:ser>
        <c:gapWidth val="35"/>
        <c:axId val="137824512"/>
        <c:axId val="137830400"/>
      </c:barChart>
      <c:catAx>
        <c:axId val="137824512"/>
        <c:scaling>
          <c:orientation val="minMax"/>
        </c:scaling>
        <c:axPos val="l"/>
        <c:tickLblPos val="nextTo"/>
        <c:spPr>
          <a:ln>
            <a:noFill/>
          </a:ln>
        </c:spPr>
        <c:txPr>
          <a:bodyPr/>
          <a:lstStyle/>
          <a:p>
            <a:pPr>
              <a:defRPr sz="900"/>
            </a:pPr>
            <a:endParaRPr lang="en-US"/>
          </a:p>
        </c:txPr>
        <c:crossAx val="137830400"/>
        <c:crosses val="autoZero"/>
        <c:auto val="1"/>
        <c:lblAlgn val="l"/>
        <c:lblOffset val="100"/>
      </c:catAx>
      <c:valAx>
        <c:axId val="137830400"/>
        <c:scaling>
          <c:orientation val="minMax"/>
          <c:max val="1"/>
          <c:min val="0"/>
        </c:scaling>
        <c:delete val="1"/>
        <c:axPos val="b"/>
        <c:numFmt formatCode="0%" sourceLinked="1"/>
        <c:tickLblPos val="none"/>
        <c:crossAx val="137824512"/>
        <c:crosses val="autoZero"/>
        <c:crossBetween val="between"/>
      </c:valAx>
    </c:plotArea>
    <c:plotVisOnly val="1"/>
  </c:chart>
  <c:txPr>
    <a:bodyPr/>
    <a:lstStyle/>
    <a:p>
      <a:pPr>
        <a:defRPr sz="10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spPr>
              <a:noFill/>
              <a:ln>
                <a:noFill/>
              </a:ln>
              <a:effectLst/>
            </c:spPr>
            <c:txPr>
              <a:bodyPr/>
              <a:lstStyle/>
              <a:p>
                <a:pPr>
                  <a:defRPr sz="1100" b="1">
                    <a:solidFill>
                      <a:schemeClr val="bg1"/>
                    </a:solidFill>
                  </a:defRPr>
                </a:pPr>
                <a:endParaRPr lang="en-US"/>
              </a:p>
            </c:txPr>
            <c:dLblPos val="inEnd"/>
            <c:showVal val="1"/>
            <c:extLst>
              <c:ext xmlns:c15="http://schemas.microsoft.com/office/drawing/2012/chart" uri="{CE6537A1-D6FC-4f65-9D91-7224C49458BB}">
                <c15:showLeaderLines val="0"/>
              </c:ext>
            </c:extLst>
          </c:dLbls>
          <c:cat>
            <c:strRef>
              <c:f>Sheet1!$A$2:$A$6</c:f>
              <c:strCache>
                <c:ptCount val="5"/>
                <c:pt idx="0">
                  <c:v>Increasing fuel duty is the best way of encouraging road users to drive more fuel efficient vehicles</c:v>
                </c:pt>
                <c:pt idx="1">
                  <c:v>Increasing fuel duty is a good way of raising tax revenues to fund the health service, education and other social services</c:v>
                </c:pt>
                <c:pt idx="2">
                  <c:v>Government should cut fuel duty and replace any loss of taxation by increasing other non-motoring taxes (e.g. income tax, VAT)</c:v>
                </c:pt>
                <c:pt idx="3">
                  <c:v>Government should cut fuel duty and replace any loss of taxation by other types of motoring taxation, e.g. motorway tolls</c:v>
                </c:pt>
                <c:pt idx="4">
                  <c:v>Government should freeze fuel duty</c:v>
                </c:pt>
              </c:strCache>
            </c:strRef>
          </c:cat>
          <c:val>
            <c:numRef>
              <c:f>Sheet1!$B$2:$B$6</c:f>
              <c:numCache>
                <c:formatCode>0%</c:formatCode>
                <c:ptCount val="5"/>
                <c:pt idx="0">
                  <c:v>0.1</c:v>
                </c:pt>
                <c:pt idx="1">
                  <c:v>0.12000000000000002</c:v>
                </c:pt>
                <c:pt idx="2">
                  <c:v>0.14000000000000001</c:v>
                </c:pt>
                <c:pt idx="3">
                  <c:v>0.18000000000000024</c:v>
                </c:pt>
                <c:pt idx="4">
                  <c:v>0.46</c:v>
                </c:pt>
              </c:numCache>
            </c:numRef>
          </c:val>
        </c:ser>
        <c:gapWidth val="68"/>
        <c:axId val="104914304"/>
        <c:axId val="104920192"/>
      </c:barChart>
      <c:catAx>
        <c:axId val="104914304"/>
        <c:scaling>
          <c:orientation val="minMax"/>
        </c:scaling>
        <c:axPos val="l"/>
        <c:numFmt formatCode="General" sourceLinked="0"/>
        <c:tickLblPos val="nextTo"/>
        <c:spPr>
          <a:ln>
            <a:noFill/>
          </a:ln>
        </c:spPr>
        <c:txPr>
          <a:bodyPr/>
          <a:lstStyle/>
          <a:p>
            <a:pPr>
              <a:defRPr sz="1100"/>
            </a:pPr>
            <a:endParaRPr lang="en-US"/>
          </a:p>
        </c:txPr>
        <c:crossAx val="104920192"/>
        <c:crosses val="autoZero"/>
        <c:auto val="1"/>
        <c:lblAlgn val="ctr"/>
        <c:lblOffset val="100"/>
      </c:catAx>
      <c:valAx>
        <c:axId val="104920192"/>
        <c:scaling>
          <c:orientation val="minMax"/>
        </c:scaling>
        <c:delete val="1"/>
        <c:axPos val="b"/>
        <c:numFmt formatCode="0%" sourceLinked="1"/>
        <c:tickLblPos val="none"/>
        <c:crossAx val="104914304"/>
        <c:crosses val="autoZero"/>
        <c:crossBetween val="between"/>
      </c:valAx>
    </c:plotArea>
    <c:plotVisOnly val="1"/>
    <c:dispBlanksAs val="gap"/>
  </c:chart>
  <c:txPr>
    <a:bodyPr/>
    <a:lstStyle/>
    <a:p>
      <a:pPr>
        <a:defRPr sz="1800"/>
      </a:pPr>
      <a:endParaRPr lang="en-US"/>
    </a:p>
  </c:txPr>
  <c:externalData r:id="rId1"/>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
          <c:y val="0.17004480345095754"/>
          <c:w val="0.96920536166175542"/>
          <c:h val="0.55634575085526849"/>
        </c:manualLayout>
      </c:layout>
      <c:barChart>
        <c:barDir val="col"/>
        <c:grouping val="percentStacked"/>
        <c:ser>
          <c:idx val="0"/>
          <c:order val="0"/>
          <c:tx>
            <c:strRef>
              <c:f>Sheet1!$B$1</c:f>
              <c:strCache>
                <c:ptCount val="1"/>
                <c:pt idx="0">
                  <c:v>Have not done in the past 12 months </c:v>
                </c:pt>
              </c:strCache>
            </c:strRef>
          </c:tx>
          <c:spPr>
            <a:solidFill>
              <a:schemeClr val="bg1">
                <a:lumMod val="50000"/>
              </a:schemeClr>
            </a:solidFill>
          </c:spPr>
          <c:dLbls>
            <c:txPr>
              <a:bodyPr/>
              <a:lstStyle/>
              <a:p>
                <a:pPr>
                  <a:defRPr sz="900" b="1">
                    <a:solidFill>
                      <a:schemeClr val="bg1"/>
                    </a:solidFill>
                  </a:defRPr>
                </a:pPr>
                <a:endParaRPr lang="en-US"/>
              </a:p>
            </c:txPr>
            <c:showVal val="1"/>
          </c:dLbls>
          <c:cat>
            <c:numRef>
              <c:f>Sheet1!$A$2:$A$13</c:f>
              <c:numCache>
                <c:formatCode>General</c:formatCode>
                <c:ptCount val="12"/>
                <c:pt idx="0">
                  <c:v>2014</c:v>
                </c:pt>
                <c:pt idx="1">
                  <c:v>2015</c:v>
                </c:pt>
                <c:pt idx="2">
                  <c:v>2014</c:v>
                </c:pt>
                <c:pt idx="3">
                  <c:v>2015</c:v>
                </c:pt>
                <c:pt idx="4">
                  <c:v>2014</c:v>
                </c:pt>
                <c:pt idx="5">
                  <c:v>2015</c:v>
                </c:pt>
                <c:pt idx="6">
                  <c:v>2014</c:v>
                </c:pt>
                <c:pt idx="7">
                  <c:v>2015</c:v>
                </c:pt>
                <c:pt idx="8">
                  <c:v>2014</c:v>
                </c:pt>
                <c:pt idx="9">
                  <c:v>2015</c:v>
                </c:pt>
                <c:pt idx="10">
                  <c:v>2014</c:v>
                </c:pt>
                <c:pt idx="11">
                  <c:v>2015</c:v>
                </c:pt>
              </c:numCache>
            </c:numRef>
          </c:cat>
          <c:val>
            <c:numRef>
              <c:f>Sheet1!$B$2:$B$13</c:f>
              <c:numCache>
                <c:formatCode>0%</c:formatCode>
                <c:ptCount val="12"/>
                <c:pt idx="0">
                  <c:v>0.25</c:v>
                </c:pt>
                <c:pt idx="1">
                  <c:v>0.22</c:v>
                </c:pt>
                <c:pt idx="2">
                  <c:v>0.36000000000000032</c:v>
                </c:pt>
                <c:pt idx="3">
                  <c:v>0.34</c:v>
                </c:pt>
                <c:pt idx="4">
                  <c:v>0.41000000000000031</c:v>
                </c:pt>
                <c:pt idx="5">
                  <c:v>0.42000000000000032</c:v>
                </c:pt>
                <c:pt idx="6">
                  <c:v>0.69000000000000061</c:v>
                </c:pt>
                <c:pt idx="7">
                  <c:v>0.72000000000000064</c:v>
                </c:pt>
                <c:pt idx="8">
                  <c:v>0.79</c:v>
                </c:pt>
                <c:pt idx="9">
                  <c:v>0.73000000000000065</c:v>
                </c:pt>
                <c:pt idx="10">
                  <c:v>0.93</c:v>
                </c:pt>
                <c:pt idx="11">
                  <c:v>0.86000000000000065</c:v>
                </c:pt>
              </c:numCache>
            </c:numRef>
          </c:val>
        </c:ser>
        <c:ser>
          <c:idx val="1"/>
          <c:order val="1"/>
          <c:tx>
            <c:strRef>
              <c:f>Sheet1!$C$1</c:f>
              <c:strCache>
                <c:ptCount val="1"/>
                <c:pt idx="0">
                  <c:v>Have done less often</c:v>
                </c:pt>
              </c:strCache>
            </c:strRef>
          </c:tx>
          <c:spPr>
            <a:solidFill>
              <a:schemeClr val="accent2"/>
            </a:solidFill>
          </c:spPr>
          <c:dLbls>
            <c:txPr>
              <a:bodyPr/>
              <a:lstStyle/>
              <a:p>
                <a:pPr algn="ctr">
                  <a:defRPr lang="en-GB" sz="900" b="1" i="0" u="none" strike="noStrike" kern="1200" baseline="0">
                    <a:solidFill>
                      <a:schemeClr val="bg1"/>
                    </a:solidFill>
                    <a:latin typeface="+mn-lt"/>
                    <a:ea typeface="+mn-ea"/>
                    <a:cs typeface="+mn-cs"/>
                  </a:defRPr>
                </a:pPr>
                <a:endParaRPr lang="en-US"/>
              </a:p>
            </c:txPr>
            <c:showVal val="1"/>
          </c:dLbls>
          <c:cat>
            <c:numRef>
              <c:f>Sheet1!$A$2:$A$13</c:f>
              <c:numCache>
                <c:formatCode>General</c:formatCode>
                <c:ptCount val="12"/>
                <c:pt idx="0">
                  <c:v>2014</c:v>
                </c:pt>
                <c:pt idx="1">
                  <c:v>2015</c:v>
                </c:pt>
                <c:pt idx="2">
                  <c:v>2014</c:v>
                </c:pt>
                <c:pt idx="3">
                  <c:v>2015</c:v>
                </c:pt>
                <c:pt idx="4">
                  <c:v>2014</c:v>
                </c:pt>
                <c:pt idx="5">
                  <c:v>2015</c:v>
                </c:pt>
                <c:pt idx="6">
                  <c:v>2014</c:v>
                </c:pt>
                <c:pt idx="7">
                  <c:v>2015</c:v>
                </c:pt>
                <c:pt idx="8">
                  <c:v>2014</c:v>
                </c:pt>
                <c:pt idx="9">
                  <c:v>2015</c:v>
                </c:pt>
                <c:pt idx="10">
                  <c:v>2014</c:v>
                </c:pt>
                <c:pt idx="11">
                  <c:v>2015</c:v>
                </c:pt>
              </c:numCache>
            </c:numRef>
          </c:cat>
          <c:val>
            <c:numRef>
              <c:f>Sheet1!$C$2:$C$13</c:f>
              <c:numCache>
                <c:formatCode>0%</c:formatCode>
                <c:ptCount val="12"/>
                <c:pt idx="0">
                  <c:v>0.12000000000000002</c:v>
                </c:pt>
                <c:pt idx="1">
                  <c:v>0.14000000000000001</c:v>
                </c:pt>
                <c:pt idx="2">
                  <c:v>0.14000000000000001</c:v>
                </c:pt>
                <c:pt idx="3">
                  <c:v>0.17</c:v>
                </c:pt>
                <c:pt idx="4">
                  <c:v>0.16</c:v>
                </c:pt>
                <c:pt idx="5">
                  <c:v>0.14000000000000001</c:v>
                </c:pt>
                <c:pt idx="6">
                  <c:v>0.1</c:v>
                </c:pt>
                <c:pt idx="7">
                  <c:v>7.0000000000000021E-2</c:v>
                </c:pt>
                <c:pt idx="8">
                  <c:v>7.0000000000000021E-2</c:v>
                </c:pt>
                <c:pt idx="9">
                  <c:v>7.0000000000000021E-2</c:v>
                </c:pt>
                <c:pt idx="10">
                  <c:v>3.0000000000000002E-2</c:v>
                </c:pt>
                <c:pt idx="11">
                  <c:v>4.0000000000000022E-2</c:v>
                </c:pt>
              </c:numCache>
            </c:numRef>
          </c:val>
        </c:ser>
        <c:ser>
          <c:idx val="2"/>
          <c:order val="2"/>
          <c:tx>
            <c:strRef>
              <c:f>Sheet1!$D$1</c:f>
              <c:strCache>
                <c:ptCount val="1"/>
                <c:pt idx="0">
                  <c:v>The same</c:v>
                </c:pt>
              </c:strCache>
            </c:strRef>
          </c:tx>
          <c:spPr>
            <a:solidFill>
              <a:schemeClr val="accent6">
                <a:lumMod val="75000"/>
              </a:schemeClr>
            </a:solidFill>
          </c:spPr>
          <c:dLbls>
            <c:txPr>
              <a:bodyPr/>
              <a:lstStyle/>
              <a:p>
                <a:pPr algn="ctr">
                  <a:defRPr lang="en-GB" sz="900" b="1" i="0" u="none" strike="noStrike" kern="1200" baseline="0">
                    <a:solidFill>
                      <a:schemeClr val="bg1"/>
                    </a:solidFill>
                    <a:latin typeface="+mn-lt"/>
                    <a:ea typeface="+mn-ea"/>
                    <a:cs typeface="+mn-cs"/>
                  </a:defRPr>
                </a:pPr>
                <a:endParaRPr lang="en-US"/>
              </a:p>
            </c:txPr>
            <c:showVal val="1"/>
          </c:dLbls>
          <c:cat>
            <c:numRef>
              <c:f>Sheet1!$A$2:$A$13</c:f>
              <c:numCache>
                <c:formatCode>General</c:formatCode>
                <c:ptCount val="12"/>
                <c:pt idx="0">
                  <c:v>2014</c:v>
                </c:pt>
                <c:pt idx="1">
                  <c:v>2015</c:v>
                </c:pt>
                <c:pt idx="2">
                  <c:v>2014</c:v>
                </c:pt>
                <c:pt idx="3">
                  <c:v>2015</c:v>
                </c:pt>
                <c:pt idx="4">
                  <c:v>2014</c:v>
                </c:pt>
                <c:pt idx="5">
                  <c:v>2015</c:v>
                </c:pt>
                <c:pt idx="6">
                  <c:v>2014</c:v>
                </c:pt>
                <c:pt idx="7">
                  <c:v>2015</c:v>
                </c:pt>
                <c:pt idx="8">
                  <c:v>2014</c:v>
                </c:pt>
                <c:pt idx="9">
                  <c:v>2015</c:v>
                </c:pt>
                <c:pt idx="10">
                  <c:v>2014</c:v>
                </c:pt>
                <c:pt idx="11">
                  <c:v>2015</c:v>
                </c:pt>
              </c:numCache>
            </c:numRef>
          </c:cat>
          <c:val>
            <c:numRef>
              <c:f>Sheet1!$D$2:$D$13</c:f>
              <c:numCache>
                <c:formatCode>0%</c:formatCode>
                <c:ptCount val="12"/>
                <c:pt idx="0">
                  <c:v>0.37000000000000033</c:v>
                </c:pt>
                <c:pt idx="1">
                  <c:v>0.36000000000000032</c:v>
                </c:pt>
                <c:pt idx="2">
                  <c:v>0.3200000000000004</c:v>
                </c:pt>
                <c:pt idx="3">
                  <c:v>0.30000000000000032</c:v>
                </c:pt>
                <c:pt idx="4">
                  <c:v>0.27</c:v>
                </c:pt>
                <c:pt idx="5">
                  <c:v>0.29000000000000031</c:v>
                </c:pt>
                <c:pt idx="6">
                  <c:v>0.14000000000000001</c:v>
                </c:pt>
                <c:pt idx="7">
                  <c:v>0.15000000000000016</c:v>
                </c:pt>
                <c:pt idx="8">
                  <c:v>0.1</c:v>
                </c:pt>
                <c:pt idx="9">
                  <c:v>0.14000000000000001</c:v>
                </c:pt>
                <c:pt idx="10">
                  <c:v>3.0000000000000002E-2</c:v>
                </c:pt>
                <c:pt idx="11">
                  <c:v>7.0000000000000021E-2</c:v>
                </c:pt>
              </c:numCache>
            </c:numRef>
          </c:val>
        </c:ser>
        <c:ser>
          <c:idx val="3"/>
          <c:order val="3"/>
          <c:tx>
            <c:strRef>
              <c:f>Sheet1!$E$1</c:f>
              <c:strCache>
                <c:ptCount val="1"/>
                <c:pt idx="0">
                  <c:v>Have done more often</c:v>
                </c:pt>
              </c:strCache>
            </c:strRef>
          </c:tx>
          <c:spPr>
            <a:solidFill>
              <a:schemeClr val="accent3">
                <a:lumMod val="75000"/>
              </a:schemeClr>
            </a:solidFill>
          </c:spPr>
          <c:dLbls>
            <c:dLbl>
              <c:idx val="10"/>
              <c:delete val="1"/>
            </c:dLbl>
            <c:txPr>
              <a:bodyPr/>
              <a:lstStyle/>
              <a:p>
                <a:pPr algn="ctr">
                  <a:defRPr lang="en-GB" sz="900" b="1" i="0" u="none" strike="noStrike" kern="1200" baseline="0">
                    <a:solidFill>
                      <a:schemeClr val="bg1"/>
                    </a:solidFill>
                    <a:latin typeface="+mn-lt"/>
                    <a:ea typeface="+mn-ea"/>
                    <a:cs typeface="+mn-cs"/>
                  </a:defRPr>
                </a:pPr>
                <a:endParaRPr lang="en-US"/>
              </a:p>
            </c:txPr>
            <c:showVal val="1"/>
          </c:dLbls>
          <c:cat>
            <c:numRef>
              <c:f>Sheet1!$A$2:$A$13</c:f>
              <c:numCache>
                <c:formatCode>General</c:formatCode>
                <c:ptCount val="12"/>
                <c:pt idx="0">
                  <c:v>2014</c:v>
                </c:pt>
                <c:pt idx="1">
                  <c:v>2015</c:v>
                </c:pt>
                <c:pt idx="2">
                  <c:v>2014</c:v>
                </c:pt>
                <c:pt idx="3">
                  <c:v>2015</c:v>
                </c:pt>
                <c:pt idx="4">
                  <c:v>2014</c:v>
                </c:pt>
                <c:pt idx="5">
                  <c:v>2015</c:v>
                </c:pt>
                <c:pt idx="6">
                  <c:v>2014</c:v>
                </c:pt>
                <c:pt idx="7">
                  <c:v>2015</c:v>
                </c:pt>
                <c:pt idx="8">
                  <c:v>2014</c:v>
                </c:pt>
                <c:pt idx="9">
                  <c:v>2015</c:v>
                </c:pt>
                <c:pt idx="10">
                  <c:v>2014</c:v>
                </c:pt>
                <c:pt idx="11">
                  <c:v>2015</c:v>
                </c:pt>
              </c:numCache>
            </c:numRef>
          </c:cat>
          <c:val>
            <c:numRef>
              <c:f>Sheet1!$E$2:$E$13</c:f>
              <c:numCache>
                <c:formatCode>0%</c:formatCode>
                <c:ptCount val="12"/>
                <c:pt idx="0">
                  <c:v>0.27</c:v>
                </c:pt>
                <c:pt idx="1">
                  <c:v>0.28000000000000008</c:v>
                </c:pt>
                <c:pt idx="2">
                  <c:v>0.18000000000000016</c:v>
                </c:pt>
                <c:pt idx="3">
                  <c:v>0.19</c:v>
                </c:pt>
                <c:pt idx="4">
                  <c:v>0.15000000000000016</c:v>
                </c:pt>
                <c:pt idx="5">
                  <c:v>0.15000000000000016</c:v>
                </c:pt>
                <c:pt idx="6">
                  <c:v>8.0000000000000043E-2</c:v>
                </c:pt>
                <c:pt idx="7">
                  <c:v>7.0000000000000021E-2</c:v>
                </c:pt>
                <c:pt idx="8">
                  <c:v>0.05</c:v>
                </c:pt>
                <c:pt idx="9">
                  <c:v>6.0000000000000032E-2</c:v>
                </c:pt>
                <c:pt idx="10">
                  <c:v>1.0000000000000005E-2</c:v>
                </c:pt>
                <c:pt idx="11">
                  <c:v>3.0000000000000002E-2</c:v>
                </c:pt>
              </c:numCache>
            </c:numRef>
          </c:val>
        </c:ser>
        <c:gapWidth val="40"/>
        <c:overlap val="100"/>
        <c:axId val="137969664"/>
        <c:axId val="137971200"/>
      </c:barChart>
      <c:catAx>
        <c:axId val="137969664"/>
        <c:scaling>
          <c:orientation val="minMax"/>
        </c:scaling>
        <c:axPos val="b"/>
        <c:numFmt formatCode="General" sourceLinked="1"/>
        <c:tickLblPos val="nextTo"/>
        <c:spPr>
          <a:ln>
            <a:noFill/>
          </a:ln>
        </c:spPr>
        <c:txPr>
          <a:bodyPr/>
          <a:lstStyle/>
          <a:p>
            <a:pPr>
              <a:defRPr sz="1000"/>
            </a:pPr>
            <a:endParaRPr lang="en-US"/>
          </a:p>
        </c:txPr>
        <c:crossAx val="137971200"/>
        <c:crosses val="autoZero"/>
        <c:auto val="1"/>
        <c:lblAlgn val="ctr"/>
        <c:lblOffset val="100"/>
      </c:catAx>
      <c:valAx>
        <c:axId val="137971200"/>
        <c:scaling>
          <c:orientation val="minMax"/>
        </c:scaling>
        <c:delete val="1"/>
        <c:axPos val="l"/>
        <c:numFmt formatCode="0%" sourceLinked="1"/>
        <c:tickLblPos val="none"/>
        <c:crossAx val="137969664"/>
        <c:crosses val="autoZero"/>
        <c:crossBetween val="between"/>
      </c:valAx>
    </c:plotArea>
    <c:legend>
      <c:legendPos val="t"/>
      <c:layout>
        <c:manualLayout>
          <c:xMode val="edge"/>
          <c:yMode val="edge"/>
          <c:x val="0"/>
          <c:y val="2.8600425778517142E-2"/>
          <c:w val="1"/>
          <c:h val="4.8775349747463809E-2"/>
        </c:manualLayout>
      </c:layout>
      <c:txPr>
        <a:bodyPr/>
        <a:lstStyle/>
        <a:p>
          <a:pPr>
            <a:defRPr sz="1050"/>
          </a:pPr>
          <a:endParaRPr lang="en-US"/>
        </a:p>
      </c:txPr>
    </c:legend>
    <c:plotVisOnly val="1"/>
  </c:chart>
  <c:txPr>
    <a:bodyPr/>
    <a:lstStyle/>
    <a:p>
      <a:pPr>
        <a:defRPr sz="1800"/>
      </a:pPr>
      <a:endParaRPr lang="en-US"/>
    </a:p>
  </c:txPr>
  <c:externalData r:id="rId1"/>
</c:chartSpace>
</file>

<file path=ppt/charts/chart41.xml><?xml version="1.0" encoding="utf-8"?>
<c:chartSpace xmlns:c="http://schemas.openxmlformats.org/drawingml/2006/chart" xmlns:a="http://schemas.openxmlformats.org/drawingml/2006/main" xmlns:r="http://schemas.openxmlformats.org/officeDocument/2006/relationships">
  <c:date1904 val="1"/>
  <c:lang val="en-GB"/>
  <c:style val="4"/>
  <c:chart>
    <c:plotArea>
      <c:layout>
        <c:manualLayout>
          <c:layoutTarget val="inner"/>
          <c:xMode val="edge"/>
          <c:yMode val="edge"/>
          <c:x val="0.51096050912040536"/>
          <c:y val="3.6213983390556086E-2"/>
          <c:w val="0.48903949087959458"/>
          <c:h val="0.73751006832574151"/>
        </c:manualLayout>
      </c:layout>
      <c:barChart>
        <c:barDir val="bar"/>
        <c:grouping val="stacked"/>
        <c:ser>
          <c:idx val="0"/>
          <c:order val="0"/>
          <c:tx>
            <c:strRef>
              <c:f>Sheet1!$B$1</c:f>
              <c:strCache>
                <c:ptCount val="1"/>
                <c:pt idx="0">
                  <c:v>Use it a little more now</c:v>
                </c:pt>
              </c:strCache>
            </c:strRef>
          </c:tx>
          <c:spPr>
            <a:solidFill>
              <a:schemeClr val="accent3"/>
            </a:solidFill>
          </c:spPr>
          <c:dLbls>
            <c:txPr>
              <a:bodyPr/>
              <a:lstStyle/>
              <a:p>
                <a:pPr>
                  <a:defRPr lang="en-US" sz="1200" b="0">
                    <a:solidFill>
                      <a:schemeClr val="bg1"/>
                    </a:solidFill>
                  </a:defRPr>
                </a:pPr>
                <a:endParaRPr lang="en-US"/>
              </a:p>
            </c:txPr>
            <c:dLblPos val="ctr"/>
            <c:showVal val="1"/>
          </c:dLbls>
          <c:cat>
            <c:numRef>
              <c:f>Sheet1!$A$2:$A$4</c:f>
              <c:numCache>
                <c:formatCode>General</c:formatCode>
                <c:ptCount val="3"/>
                <c:pt idx="0">
                  <c:v>2015</c:v>
                </c:pt>
                <c:pt idx="1">
                  <c:v>2014</c:v>
                </c:pt>
                <c:pt idx="2">
                  <c:v>2012</c:v>
                </c:pt>
              </c:numCache>
            </c:numRef>
          </c:cat>
          <c:val>
            <c:numRef>
              <c:f>Sheet1!$B$2:$B$4</c:f>
              <c:numCache>
                <c:formatCode>0%</c:formatCode>
                <c:ptCount val="3"/>
                <c:pt idx="0">
                  <c:v>0.13</c:v>
                </c:pt>
                <c:pt idx="1">
                  <c:v>0.15000000000000024</c:v>
                </c:pt>
                <c:pt idx="2">
                  <c:v>0.13</c:v>
                </c:pt>
              </c:numCache>
            </c:numRef>
          </c:val>
        </c:ser>
        <c:ser>
          <c:idx val="1"/>
          <c:order val="1"/>
          <c:tx>
            <c:strRef>
              <c:f>Sheet1!$C$1</c:f>
              <c:strCache>
                <c:ptCount val="1"/>
                <c:pt idx="0">
                  <c:v>Use it a lot more now</c:v>
                </c:pt>
              </c:strCache>
            </c:strRef>
          </c:tx>
          <c:spPr>
            <a:solidFill>
              <a:schemeClr val="accent3">
                <a:lumMod val="50000"/>
              </a:schemeClr>
            </a:solidFill>
          </c:spPr>
          <c:dLbls>
            <c:dLbl>
              <c:idx val="0"/>
              <c:spPr/>
              <c:txPr>
                <a:bodyPr/>
                <a:lstStyle/>
                <a:p>
                  <a:pPr>
                    <a:defRPr lang="en-US" sz="1200" b="0">
                      <a:solidFill>
                        <a:schemeClr val="bg1"/>
                      </a:solidFill>
                    </a:defRPr>
                  </a:pPr>
                  <a:endParaRPr lang="en-US"/>
                </a:p>
              </c:txPr>
            </c:dLbl>
            <c:dLbl>
              <c:idx val="1"/>
              <c:spPr/>
              <c:txPr>
                <a:bodyPr/>
                <a:lstStyle/>
                <a:p>
                  <a:pPr>
                    <a:defRPr lang="en-US" sz="1200" b="0">
                      <a:solidFill>
                        <a:schemeClr val="bg1"/>
                      </a:solidFill>
                    </a:defRPr>
                  </a:pPr>
                  <a:endParaRPr lang="en-US"/>
                </a:p>
              </c:txPr>
            </c:dLbl>
            <c:txPr>
              <a:bodyPr/>
              <a:lstStyle/>
              <a:p>
                <a:pPr>
                  <a:defRPr lang="en-US" sz="1200" b="1">
                    <a:solidFill>
                      <a:schemeClr val="bg1"/>
                    </a:solidFill>
                  </a:defRPr>
                </a:pPr>
                <a:endParaRPr lang="en-US"/>
              </a:p>
            </c:txPr>
            <c:dLblPos val="ctr"/>
            <c:showVal val="1"/>
          </c:dLbls>
          <c:cat>
            <c:numRef>
              <c:f>Sheet1!$A$2:$A$4</c:f>
              <c:numCache>
                <c:formatCode>General</c:formatCode>
                <c:ptCount val="3"/>
                <c:pt idx="0">
                  <c:v>2015</c:v>
                </c:pt>
                <c:pt idx="1">
                  <c:v>2014</c:v>
                </c:pt>
                <c:pt idx="2">
                  <c:v>2012</c:v>
                </c:pt>
              </c:numCache>
            </c:numRef>
          </c:cat>
          <c:val>
            <c:numRef>
              <c:f>Sheet1!$C$2:$C$4</c:f>
              <c:numCache>
                <c:formatCode>0%</c:formatCode>
                <c:ptCount val="3"/>
                <c:pt idx="0">
                  <c:v>8.0000000000000043E-2</c:v>
                </c:pt>
                <c:pt idx="1">
                  <c:v>8.0000000000000043E-2</c:v>
                </c:pt>
                <c:pt idx="2">
                  <c:v>6.0000000000000032E-2</c:v>
                </c:pt>
              </c:numCache>
            </c:numRef>
          </c:val>
        </c:ser>
        <c:gapWidth val="101"/>
        <c:overlap val="100"/>
        <c:axId val="137491200"/>
        <c:axId val="137492736"/>
      </c:barChart>
      <c:catAx>
        <c:axId val="137491200"/>
        <c:scaling>
          <c:orientation val="maxMin"/>
        </c:scaling>
        <c:delete val="1"/>
        <c:axPos val="r"/>
        <c:numFmt formatCode="General" sourceLinked="1"/>
        <c:tickLblPos val="none"/>
        <c:crossAx val="137492736"/>
        <c:crosses val="autoZero"/>
        <c:auto val="1"/>
        <c:lblAlgn val="ctr"/>
        <c:lblOffset val="100"/>
      </c:catAx>
      <c:valAx>
        <c:axId val="137492736"/>
        <c:scaling>
          <c:orientation val="maxMin"/>
          <c:max val="0.5"/>
          <c:min val="0"/>
        </c:scaling>
        <c:delete val="1"/>
        <c:axPos val="t"/>
        <c:numFmt formatCode="0%" sourceLinked="1"/>
        <c:tickLblPos val="none"/>
        <c:crossAx val="137491200"/>
        <c:crosses val="autoZero"/>
        <c:crossBetween val="between"/>
      </c:valAx>
      <c:spPr>
        <a:noFill/>
        <a:ln w="25400">
          <a:noFill/>
        </a:ln>
      </c:spPr>
    </c:plotArea>
    <c:legend>
      <c:legendPos val="b"/>
      <c:layout>
        <c:manualLayout>
          <c:xMode val="edge"/>
          <c:yMode val="edge"/>
          <c:x val="0.58226640696585485"/>
          <c:y val="0.82980893411352641"/>
          <c:w val="0.40036255468154097"/>
          <c:h val="0.17019106588647478"/>
        </c:manualLayout>
      </c:layout>
      <c:txPr>
        <a:bodyPr/>
        <a:lstStyle/>
        <a:p>
          <a:pPr>
            <a:defRPr lang="en-US" sz="1200"/>
          </a:pPr>
          <a:endParaRPr lang="en-US"/>
        </a:p>
      </c:txPr>
    </c:legend>
    <c:plotVisOnly val="1"/>
    <c:dispBlanksAs val="gap"/>
  </c:chart>
  <c:txPr>
    <a:bodyPr/>
    <a:lstStyle/>
    <a:p>
      <a:pPr>
        <a:defRPr sz="1800"/>
      </a:pPr>
      <a:endParaRPr lang="en-US"/>
    </a:p>
  </c:txPr>
  <c:externalData r:id="rId1"/>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4.7852101724593914E-2"/>
          <c:y val="2.9506478342499629E-2"/>
          <c:w val="0.54116280069665557"/>
          <c:h val="0.68326223631631211"/>
        </c:manualLayout>
      </c:layout>
      <c:barChart>
        <c:barDir val="bar"/>
        <c:grouping val="stacked"/>
        <c:ser>
          <c:idx val="0"/>
          <c:order val="0"/>
          <c:tx>
            <c:strRef>
              <c:f>Sheet1!$B$1</c:f>
              <c:strCache>
                <c:ptCount val="1"/>
                <c:pt idx="0">
                  <c:v>Use it  little less now</c:v>
                </c:pt>
              </c:strCache>
            </c:strRef>
          </c:tx>
          <c:spPr>
            <a:solidFill>
              <a:srgbClr val="D17F7D"/>
            </a:solidFill>
          </c:spPr>
          <c:dLbls>
            <c:txPr>
              <a:bodyPr/>
              <a:lstStyle/>
              <a:p>
                <a:pPr>
                  <a:defRPr lang="en-US" sz="1200" b="0">
                    <a:solidFill>
                      <a:schemeClr val="bg1"/>
                    </a:solidFill>
                  </a:defRPr>
                </a:pPr>
                <a:endParaRPr lang="en-US"/>
              </a:p>
            </c:txPr>
            <c:showVal val="1"/>
          </c:dLbls>
          <c:cat>
            <c:numRef>
              <c:f>Sheet1!$A$2:$A$4</c:f>
              <c:numCache>
                <c:formatCode>General</c:formatCode>
                <c:ptCount val="3"/>
                <c:pt idx="0">
                  <c:v>2015</c:v>
                </c:pt>
                <c:pt idx="1">
                  <c:v>2014</c:v>
                </c:pt>
                <c:pt idx="2">
                  <c:v>2012</c:v>
                </c:pt>
              </c:numCache>
            </c:numRef>
          </c:cat>
          <c:val>
            <c:numRef>
              <c:f>Sheet1!$B$2:$B$4</c:f>
              <c:numCache>
                <c:formatCode>0%</c:formatCode>
                <c:ptCount val="3"/>
                <c:pt idx="0">
                  <c:v>0.17</c:v>
                </c:pt>
                <c:pt idx="1">
                  <c:v>0.16</c:v>
                </c:pt>
                <c:pt idx="2">
                  <c:v>0.22</c:v>
                </c:pt>
              </c:numCache>
            </c:numRef>
          </c:val>
        </c:ser>
        <c:ser>
          <c:idx val="1"/>
          <c:order val="1"/>
          <c:tx>
            <c:strRef>
              <c:f>Sheet1!$C$1</c:f>
              <c:strCache>
                <c:ptCount val="1"/>
                <c:pt idx="0">
                  <c:v>Use it a lot less now</c:v>
                </c:pt>
              </c:strCache>
            </c:strRef>
          </c:tx>
          <c:spPr>
            <a:solidFill>
              <a:schemeClr val="accent2">
                <a:lumMod val="75000"/>
              </a:schemeClr>
            </a:solidFill>
          </c:spPr>
          <c:dLbls>
            <c:txPr>
              <a:bodyPr/>
              <a:lstStyle/>
              <a:p>
                <a:pPr>
                  <a:defRPr lang="en-US" sz="1200" b="0">
                    <a:solidFill>
                      <a:schemeClr val="bg1"/>
                    </a:solidFill>
                  </a:defRPr>
                </a:pPr>
                <a:endParaRPr lang="en-US"/>
              </a:p>
            </c:txPr>
            <c:dLblPos val="ctr"/>
            <c:showVal val="1"/>
          </c:dLbls>
          <c:cat>
            <c:numRef>
              <c:f>Sheet1!$A$2:$A$4</c:f>
              <c:numCache>
                <c:formatCode>General</c:formatCode>
                <c:ptCount val="3"/>
                <c:pt idx="0">
                  <c:v>2015</c:v>
                </c:pt>
                <c:pt idx="1">
                  <c:v>2014</c:v>
                </c:pt>
                <c:pt idx="2">
                  <c:v>2012</c:v>
                </c:pt>
              </c:numCache>
            </c:numRef>
          </c:cat>
          <c:val>
            <c:numRef>
              <c:f>Sheet1!$C$2:$C$4</c:f>
              <c:numCache>
                <c:formatCode>0%</c:formatCode>
                <c:ptCount val="3"/>
                <c:pt idx="0">
                  <c:v>0.05</c:v>
                </c:pt>
                <c:pt idx="1">
                  <c:v>0.05</c:v>
                </c:pt>
                <c:pt idx="2">
                  <c:v>6.0000000000000032E-2</c:v>
                </c:pt>
              </c:numCache>
            </c:numRef>
          </c:val>
        </c:ser>
        <c:gapWidth val="101"/>
        <c:overlap val="100"/>
        <c:axId val="138142080"/>
        <c:axId val="138143616"/>
      </c:barChart>
      <c:catAx>
        <c:axId val="138142080"/>
        <c:scaling>
          <c:orientation val="maxMin"/>
        </c:scaling>
        <c:delete val="1"/>
        <c:axPos val="l"/>
        <c:numFmt formatCode="General" sourceLinked="1"/>
        <c:tickLblPos val="none"/>
        <c:crossAx val="138143616"/>
        <c:crosses val="autoZero"/>
        <c:auto val="1"/>
        <c:lblAlgn val="ctr"/>
        <c:lblOffset val="100"/>
      </c:catAx>
      <c:valAx>
        <c:axId val="138143616"/>
        <c:scaling>
          <c:orientation val="minMax"/>
          <c:max val="0.5"/>
          <c:min val="0"/>
        </c:scaling>
        <c:delete val="1"/>
        <c:axPos val="t"/>
        <c:numFmt formatCode="0%" sourceLinked="1"/>
        <c:tickLblPos val="none"/>
        <c:crossAx val="138142080"/>
        <c:crosses val="autoZero"/>
        <c:crossBetween val="between"/>
      </c:valAx>
    </c:plotArea>
    <c:legend>
      <c:legendPos val="b"/>
      <c:layout>
        <c:manualLayout>
          <c:xMode val="edge"/>
          <c:yMode val="edge"/>
          <c:x val="1.4970561976817821E-2"/>
          <c:y val="0.76036169916342222"/>
          <c:w val="0.50266011580012837"/>
          <c:h val="0.14453150051194291"/>
        </c:manualLayout>
      </c:layout>
      <c:txPr>
        <a:bodyPr/>
        <a:lstStyle/>
        <a:p>
          <a:pPr>
            <a:defRPr lang="en-US" sz="1200"/>
          </a:pPr>
          <a:endParaRPr lang="en-US"/>
        </a:p>
      </c:txPr>
    </c:legend>
    <c:plotVisOnly val="1"/>
    <c:dispBlanksAs val="gap"/>
  </c:chart>
  <c:txPr>
    <a:bodyPr/>
    <a:lstStyle/>
    <a:p>
      <a:pPr>
        <a:defRPr sz="1800"/>
      </a:pPr>
      <a:endParaRPr lang="en-US"/>
    </a:p>
  </c:txPr>
  <c:externalData r:id="rId1"/>
</c:chartSpace>
</file>

<file path=ppt/charts/chart43.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barChart>
        <c:barDir val="bar"/>
        <c:grouping val="clustered"/>
        <c:ser>
          <c:idx val="0"/>
          <c:order val="0"/>
          <c:tx>
            <c:strRef>
              <c:f>Sheet1!$B$1</c:f>
              <c:strCache>
                <c:ptCount val="1"/>
                <c:pt idx="0">
                  <c:v>Series 1</c:v>
                </c:pt>
              </c:strCache>
            </c:strRef>
          </c:tx>
          <c:spPr>
            <a:solidFill>
              <a:schemeClr val="accent5">
                <a:lumMod val="75000"/>
              </a:schemeClr>
            </a:solidFill>
          </c:spPr>
          <c:dLbls>
            <c:dLbl>
              <c:idx val="8"/>
              <c:layout/>
              <c:spPr/>
              <c:txPr>
                <a:bodyPr rot="0" vert="horz"/>
                <a:lstStyle/>
                <a:p>
                  <a:pPr>
                    <a:defRPr sz="1200">
                      <a:solidFill>
                        <a:schemeClr val="tx1"/>
                      </a:solidFill>
                    </a:defRPr>
                  </a:pPr>
                  <a:endParaRPr lang="en-US"/>
                </a:p>
              </c:txPr>
              <c:dLblPos val="outEnd"/>
              <c:showVal val="1"/>
            </c:dLbl>
            <c:dLbl>
              <c:idx val="9"/>
              <c:layout/>
              <c:spPr/>
              <c:txPr>
                <a:bodyPr rot="0" vert="horz"/>
                <a:lstStyle/>
                <a:p>
                  <a:pPr>
                    <a:defRPr sz="1200">
                      <a:solidFill>
                        <a:schemeClr val="tx1"/>
                      </a:solidFill>
                    </a:defRPr>
                  </a:pPr>
                  <a:endParaRPr lang="en-US"/>
                </a:p>
              </c:txPr>
              <c:dLblPos val="outEnd"/>
              <c:showVal val="1"/>
            </c:dLbl>
            <c:dLbl>
              <c:idx val="10"/>
              <c:layout/>
              <c:spPr/>
              <c:txPr>
                <a:bodyPr rot="0" vert="horz"/>
                <a:lstStyle/>
                <a:p>
                  <a:pPr>
                    <a:defRPr sz="1200">
                      <a:solidFill>
                        <a:schemeClr val="tx1"/>
                      </a:solidFill>
                    </a:defRPr>
                  </a:pPr>
                  <a:endParaRPr lang="en-US"/>
                </a:p>
              </c:txPr>
              <c:dLblPos val="outEnd"/>
              <c:showVal val="1"/>
            </c:dLbl>
            <c:dLbl>
              <c:idx val="11"/>
              <c:layout/>
              <c:spPr/>
              <c:txPr>
                <a:bodyPr rot="0" vert="horz"/>
                <a:lstStyle/>
                <a:p>
                  <a:pPr>
                    <a:defRPr sz="1200">
                      <a:solidFill>
                        <a:schemeClr val="tx1"/>
                      </a:solidFill>
                    </a:defRPr>
                  </a:pPr>
                  <a:endParaRPr lang="en-US"/>
                </a:p>
              </c:txPr>
              <c:dLblPos val="outEnd"/>
              <c:showVal val="1"/>
            </c:dLbl>
            <c:dLbl>
              <c:idx val="12"/>
              <c:layout/>
              <c:spPr/>
              <c:txPr>
                <a:bodyPr rot="0" vert="horz"/>
                <a:lstStyle/>
                <a:p>
                  <a:pPr>
                    <a:defRPr sz="1200">
                      <a:solidFill>
                        <a:schemeClr val="tx1"/>
                      </a:solidFill>
                    </a:defRPr>
                  </a:pPr>
                  <a:endParaRPr lang="en-US"/>
                </a:p>
              </c:txPr>
              <c:dLblPos val="outEnd"/>
              <c:showVal val="1"/>
            </c:dLbl>
            <c:txPr>
              <a:bodyPr rot="0" vert="horz"/>
              <a:lstStyle/>
              <a:p>
                <a:pPr>
                  <a:defRPr sz="1200">
                    <a:solidFill>
                      <a:schemeClr val="bg1"/>
                    </a:solidFill>
                  </a:defRPr>
                </a:pPr>
                <a:endParaRPr lang="en-US"/>
              </a:p>
            </c:txPr>
            <c:dLblPos val="inEnd"/>
            <c:showVal val="1"/>
          </c:dLbls>
          <c:cat>
            <c:strRef>
              <c:f>Sheet1!$A$2:$A$14</c:f>
              <c:strCache>
                <c:ptCount val="13"/>
                <c:pt idx="0">
                  <c:v>Lower income</c:v>
                </c:pt>
                <c:pt idx="1">
                  <c:v>Shorter commute</c:v>
                </c:pt>
                <c:pt idx="2">
                  <c:v>Increase in car maintenance costs</c:v>
                </c:pt>
                <c:pt idx="3">
                  <c:v>Online shopping (excluding grocery) with deliveries to home/work</c:v>
                </c:pt>
                <c:pt idx="4">
                  <c:v>More difficult to park</c:v>
                </c:pt>
                <c:pt idx="5">
                  <c:v>Online grocery shopping with home delivery</c:v>
                </c:pt>
                <c:pt idx="6">
                  <c:v>Working from home</c:v>
                </c:pt>
                <c:pt idx="7">
                  <c:v>Increase in motor insurance costs</c:v>
                </c:pt>
                <c:pt idx="8">
                  <c:v>Fitness/exercise</c:v>
                </c:pt>
                <c:pt idx="9">
                  <c:v>Use public transport</c:v>
                </c:pt>
                <c:pt idx="10">
                  <c:v>Retired</c:v>
                </c:pt>
                <c:pt idx="11">
                  <c:v>Health reasons</c:v>
                </c:pt>
                <c:pt idx="12">
                  <c:v>Changed job</c:v>
                </c:pt>
              </c:strCache>
            </c:strRef>
          </c:cat>
          <c:val>
            <c:numRef>
              <c:f>Sheet1!$B$2:$B$14</c:f>
              <c:numCache>
                <c:formatCode>0%</c:formatCode>
                <c:ptCount val="13"/>
                <c:pt idx="0">
                  <c:v>0.24000000000000021</c:v>
                </c:pt>
                <c:pt idx="1">
                  <c:v>0.19</c:v>
                </c:pt>
                <c:pt idx="2">
                  <c:v>0.18000000000000024</c:v>
                </c:pt>
                <c:pt idx="3">
                  <c:v>0.14000000000000001</c:v>
                </c:pt>
                <c:pt idx="4">
                  <c:v>0.14000000000000001</c:v>
                </c:pt>
                <c:pt idx="5">
                  <c:v>0.14000000000000001</c:v>
                </c:pt>
                <c:pt idx="6">
                  <c:v>0.13</c:v>
                </c:pt>
                <c:pt idx="7">
                  <c:v>0.1</c:v>
                </c:pt>
                <c:pt idx="8">
                  <c:v>0.05</c:v>
                </c:pt>
                <c:pt idx="9">
                  <c:v>0.05</c:v>
                </c:pt>
                <c:pt idx="10">
                  <c:v>4.0000000000000022E-2</c:v>
                </c:pt>
                <c:pt idx="11">
                  <c:v>4.0000000000000022E-2</c:v>
                </c:pt>
                <c:pt idx="12">
                  <c:v>4.0000000000000022E-2</c:v>
                </c:pt>
              </c:numCache>
            </c:numRef>
          </c:val>
        </c:ser>
        <c:gapWidth val="26"/>
        <c:axId val="138182656"/>
        <c:axId val="138184192"/>
      </c:barChart>
      <c:catAx>
        <c:axId val="138182656"/>
        <c:scaling>
          <c:orientation val="maxMin"/>
        </c:scaling>
        <c:axPos val="l"/>
        <c:numFmt formatCode="General" sourceLinked="1"/>
        <c:tickLblPos val="nextTo"/>
        <c:spPr>
          <a:ln>
            <a:noFill/>
          </a:ln>
        </c:spPr>
        <c:txPr>
          <a:bodyPr/>
          <a:lstStyle/>
          <a:p>
            <a:pPr>
              <a:defRPr sz="800"/>
            </a:pPr>
            <a:endParaRPr lang="en-US"/>
          </a:p>
        </c:txPr>
        <c:crossAx val="138184192"/>
        <c:crosses val="autoZero"/>
        <c:auto val="1"/>
        <c:lblAlgn val="ctr"/>
        <c:lblOffset val="100"/>
      </c:catAx>
      <c:valAx>
        <c:axId val="138184192"/>
        <c:scaling>
          <c:orientation val="minMax"/>
        </c:scaling>
        <c:delete val="1"/>
        <c:axPos val="t"/>
        <c:numFmt formatCode="0%" sourceLinked="1"/>
        <c:tickLblPos val="none"/>
        <c:crossAx val="138182656"/>
        <c:crosses val="autoZero"/>
        <c:crossBetween val="between"/>
      </c:valAx>
      <c:spPr>
        <a:noFill/>
        <a:ln w="25394">
          <a:noFill/>
        </a:ln>
      </c:spPr>
    </c:plotArea>
    <c:plotVisOnly val="1"/>
    <c:dispBlanksAs val="gap"/>
  </c:chart>
  <c:txPr>
    <a:bodyPr/>
    <a:lstStyle/>
    <a:p>
      <a:pPr>
        <a:defRPr sz="700"/>
      </a:pPr>
      <a:endParaRPr lang="en-US"/>
    </a:p>
  </c:txPr>
  <c:externalData r:id="rId1"/>
</c:chartSpace>
</file>

<file path=ppt/charts/chart4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33359024923156688"/>
          <c:y val="1.4904447236692021E-2"/>
          <c:w val="0.50491993945117264"/>
          <c:h val="0.94535036013212859"/>
        </c:manualLayout>
      </c:layout>
      <c:barChart>
        <c:barDir val="bar"/>
        <c:grouping val="stacked"/>
        <c:ser>
          <c:idx val="0"/>
          <c:order val="0"/>
          <c:tx>
            <c:strRef>
              <c:f>Sheet1!$B$1</c:f>
              <c:strCache>
                <c:ptCount val="1"/>
                <c:pt idx="0">
                  <c:v>1st Priority</c:v>
                </c:pt>
              </c:strCache>
            </c:strRef>
          </c:tx>
          <c:spPr>
            <a:solidFill>
              <a:srgbClr val="FFC000"/>
            </a:solidFill>
          </c:spP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spPr>
              <a:noFill/>
              <a:ln>
                <a:noFill/>
              </a:ln>
              <a:effectLst/>
            </c:spPr>
            <c:txPr>
              <a:bodyPr/>
              <a:lstStyle/>
              <a:p>
                <a:pPr>
                  <a:defRPr sz="1100">
                    <a:solidFill>
                      <a:schemeClr val="tx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Increased funding for libraries</c:v>
                </c:pt>
                <c:pt idx="1">
                  <c:v>Increased frequency of refuse collection</c:v>
                </c:pt>
                <c:pt idx="2">
                  <c:v>Improvement of local environment</c:v>
                </c:pt>
                <c:pt idx="3">
                  <c:v>Local Public Transport subsidies</c:v>
                </c:pt>
                <c:pt idx="4">
                  <c:v>Housing Assistance</c:v>
                </c:pt>
                <c:pt idx="5">
                  <c:v>Social Services</c:v>
                </c:pt>
                <c:pt idx="6">
                  <c:v>Better maintenance of local roads</c:v>
                </c:pt>
                <c:pt idx="7">
                  <c:v>Education (schools)</c:v>
                </c:pt>
              </c:strCache>
            </c:strRef>
          </c:cat>
          <c:val>
            <c:numRef>
              <c:f>Sheet1!$B$2:$B$9</c:f>
              <c:numCache>
                <c:formatCode>0%</c:formatCode>
                <c:ptCount val="8"/>
                <c:pt idx="0">
                  <c:v>0</c:v>
                </c:pt>
                <c:pt idx="1">
                  <c:v>1.0000000000000005E-2</c:v>
                </c:pt>
                <c:pt idx="2">
                  <c:v>4.0000000000000022E-2</c:v>
                </c:pt>
                <c:pt idx="3">
                  <c:v>0.05</c:v>
                </c:pt>
                <c:pt idx="4">
                  <c:v>0.1</c:v>
                </c:pt>
                <c:pt idx="5">
                  <c:v>0.16</c:v>
                </c:pt>
                <c:pt idx="6">
                  <c:v>0.18000000000000024</c:v>
                </c:pt>
                <c:pt idx="7">
                  <c:v>0.46</c:v>
                </c:pt>
              </c:numCache>
            </c:numRef>
          </c:val>
        </c:ser>
        <c:ser>
          <c:idx val="1"/>
          <c:order val="1"/>
          <c:tx>
            <c:strRef>
              <c:f>Sheet1!$C$1</c:f>
              <c:strCache>
                <c:ptCount val="1"/>
                <c:pt idx="0">
                  <c:v>2nd Priority</c:v>
                </c:pt>
              </c:strCache>
            </c:strRef>
          </c:tx>
          <c:spPr>
            <a:solidFill>
              <a:schemeClr val="bg1">
                <a:lumMod val="65000"/>
              </a:schemeClr>
            </a:solidFill>
          </c:spPr>
          <c:dLbls>
            <c:dLbl>
              <c:idx val="0"/>
              <c:spPr/>
              <c:txPr>
                <a:bodyPr rot="-5400000" vert="horz"/>
                <a:lstStyle/>
                <a:p>
                  <a:pPr>
                    <a:defRPr sz="1100">
                      <a:solidFill>
                        <a:schemeClr val="bg1"/>
                      </a:solidFill>
                    </a:defRPr>
                  </a:pPr>
                  <a:endParaRPr lang="en-US"/>
                </a:p>
              </c:txPr>
            </c:dLbl>
            <c:spPr>
              <a:noFill/>
              <a:ln>
                <a:noFill/>
              </a:ln>
              <a:effectLst/>
            </c:spPr>
            <c:txPr>
              <a:bodyPr/>
              <a:lstStyle/>
              <a:p>
                <a:pPr>
                  <a:defRPr sz="110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Increased funding for libraries</c:v>
                </c:pt>
                <c:pt idx="1">
                  <c:v>Increased frequency of refuse collection</c:v>
                </c:pt>
                <c:pt idx="2">
                  <c:v>Improvement of local environment</c:v>
                </c:pt>
                <c:pt idx="3">
                  <c:v>Local Public Transport subsidies</c:v>
                </c:pt>
                <c:pt idx="4">
                  <c:v>Housing Assistance</c:v>
                </c:pt>
                <c:pt idx="5">
                  <c:v>Social Services</c:v>
                </c:pt>
                <c:pt idx="6">
                  <c:v>Better maintenance of local roads</c:v>
                </c:pt>
                <c:pt idx="7">
                  <c:v>Education (schools)</c:v>
                </c:pt>
              </c:strCache>
            </c:strRef>
          </c:cat>
          <c:val>
            <c:numRef>
              <c:f>Sheet1!$C$2:$C$9</c:f>
              <c:numCache>
                <c:formatCode>0%</c:formatCode>
                <c:ptCount val="8"/>
                <c:pt idx="0">
                  <c:v>2.0000000000000011E-2</c:v>
                </c:pt>
                <c:pt idx="1">
                  <c:v>4.0000000000000022E-2</c:v>
                </c:pt>
                <c:pt idx="2">
                  <c:v>8.0000000000000043E-2</c:v>
                </c:pt>
                <c:pt idx="3">
                  <c:v>0.1</c:v>
                </c:pt>
                <c:pt idx="4">
                  <c:v>0.1</c:v>
                </c:pt>
                <c:pt idx="5">
                  <c:v>0.24000000000000021</c:v>
                </c:pt>
                <c:pt idx="6">
                  <c:v>0.23</c:v>
                </c:pt>
                <c:pt idx="7">
                  <c:v>0.19</c:v>
                </c:pt>
              </c:numCache>
            </c:numRef>
          </c:val>
        </c:ser>
        <c:ser>
          <c:idx val="2"/>
          <c:order val="2"/>
          <c:tx>
            <c:strRef>
              <c:f>Sheet1!$D$1</c:f>
              <c:strCache>
                <c:ptCount val="1"/>
                <c:pt idx="0">
                  <c:v>3rd Priority</c:v>
                </c:pt>
              </c:strCache>
            </c:strRef>
          </c:tx>
          <c:spPr>
            <a:solidFill>
              <a:srgbClr val="CC6600"/>
            </a:solidFill>
          </c:spPr>
          <c:dLbls>
            <c:spPr>
              <a:noFill/>
              <a:ln>
                <a:noFill/>
              </a:ln>
              <a:effectLst/>
            </c:spPr>
            <c:txPr>
              <a:bodyPr/>
              <a:lstStyle/>
              <a:p>
                <a:pPr>
                  <a:defRPr sz="110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Increased funding for libraries</c:v>
                </c:pt>
                <c:pt idx="1">
                  <c:v>Increased frequency of refuse collection</c:v>
                </c:pt>
                <c:pt idx="2">
                  <c:v>Improvement of local environment</c:v>
                </c:pt>
                <c:pt idx="3">
                  <c:v>Local Public Transport subsidies</c:v>
                </c:pt>
                <c:pt idx="4">
                  <c:v>Housing Assistance</c:v>
                </c:pt>
                <c:pt idx="5">
                  <c:v>Social Services</c:v>
                </c:pt>
                <c:pt idx="6">
                  <c:v>Better maintenance of local roads</c:v>
                </c:pt>
                <c:pt idx="7">
                  <c:v>Education (schools)</c:v>
                </c:pt>
              </c:strCache>
            </c:strRef>
          </c:cat>
          <c:val>
            <c:numRef>
              <c:f>Sheet1!$D$2:$D$9</c:f>
              <c:numCache>
                <c:formatCode>0%</c:formatCode>
                <c:ptCount val="8"/>
                <c:pt idx="0">
                  <c:v>4.0000000000000022E-2</c:v>
                </c:pt>
                <c:pt idx="1">
                  <c:v>6.0000000000000032E-2</c:v>
                </c:pt>
                <c:pt idx="2">
                  <c:v>0.16</c:v>
                </c:pt>
                <c:pt idx="3">
                  <c:v>0.14000000000000001</c:v>
                </c:pt>
                <c:pt idx="4">
                  <c:v>0.13</c:v>
                </c:pt>
                <c:pt idx="5">
                  <c:v>0.12000000000000002</c:v>
                </c:pt>
                <c:pt idx="6">
                  <c:v>0.25</c:v>
                </c:pt>
                <c:pt idx="7">
                  <c:v>9.0000000000000024E-2</c:v>
                </c:pt>
              </c:numCache>
            </c:numRef>
          </c:val>
        </c:ser>
        <c:gapWidth val="60"/>
        <c:overlap val="100"/>
        <c:axId val="83712640"/>
        <c:axId val="83743104"/>
      </c:barChart>
      <c:catAx>
        <c:axId val="83712640"/>
        <c:scaling>
          <c:orientation val="minMax"/>
        </c:scaling>
        <c:axPos val="l"/>
        <c:numFmt formatCode="General" sourceLinked="0"/>
        <c:tickLblPos val="nextTo"/>
        <c:spPr>
          <a:ln>
            <a:noFill/>
          </a:ln>
        </c:spPr>
        <c:txPr>
          <a:bodyPr/>
          <a:lstStyle/>
          <a:p>
            <a:pPr>
              <a:defRPr sz="1200"/>
            </a:pPr>
            <a:endParaRPr lang="en-US"/>
          </a:p>
        </c:txPr>
        <c:crossAx val="83743104"/>
        <c:crosses val="autoZero"/>
        <c:auto val="1"/>
        <c:lblAlgn val="ctr"/>
        <c:lblOffset val="100"/>
      </c:catAx>
      <c:valAx>
        <c:axId val="83743104"/>
        <c:scaling>
          <c:orientation val="minMax"/>
        </c:scaling>
        <c:delete val="1"/>
        <c:axPos val="b"/>
        <c:numFmt formatCode="0%" sourceLinked="1"/>
        <c:tickLblPos val="none"/>
        <c:crossAx val="83712640"/>
        <c:crosses val="autoZero"/>
        <c:crossBetween val="between"/>
      </c:valAx>
    </c:plotArea>
    <c:legend>
      <c:legendPos val="r"/>
      <c:layout>
        <c:manualLayout>
          <c:xMode val="edge"/>
          <c:yMode val="edge"/>
          <c:x val="0.58820570862496757"/>
          <c:y val="0.75092927859347314"/>
          <c:w val="0.12960342369366368"/>
          <c:h val="0.17079733707209843"/>
        </c:manualLayout>
      </c:layout>
      <c:txPr>
        <a:bodyPr/>
        <a:lstStyle/>
        <a:p>
          <a:pPr>
            <a:defRPr sz="1000"/>
          </a:pPr>
          <a:endParaRPr lang="en-US"/>
        </a:p>
      </c:txPr>
    </c:legend>
    <c:plotVisOnly val="1"/>
    <c:dispBlanksAs val="gap"/>
  </c:chart>
  <c:txPr>
    <a:bodyPr/>
    <a:lstStyle/>
    <a:p>
      <a:pPr>
        <a:defRPr sz="1800"/>
      </a:pPr>
      <a:endParaRPr lang="en-US"/>
    </a:p>
  </c:txPr>
  <c:externalData r:id="rId1"/>
</c:chartSpace>
</file>

<file path=ppt/charts/chart45.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dirty="0"/>
              <a:t>How local road maintenance should be </a:t>
            </a:r>
            <a:r>
              <a:rPr lang="en-GB" dirty="0" smtClean="0"/>
              <a:t>funded:</a:t>
            </a:r>
            <a:endParaRPr lang="en-GB" dirty="0"/>
          </a:p>
        </c:rich>
      </c:tx>
      <c:layout/>
    </c:title>
    <c:plotArea>
      <c:layout/>
      <c:barChart>
        <c:barDir val="bar"/>
        <c:grouping val="clustered"/>
        <c:ser>
          <c:idx val="0"/>
          <c:order val="0"/>
          <c:tx>
            <c:strRef>
              <c:f>Sheet1!$B$1</c:f>
              <c:strCache>
                <c:ptCount val="1"/>
                <c:pt idx="0">
                  <c:v>How local road maintenance should be funded</c:v>
                </c:pt>
              </c:strCache>
            </c:strRef>
          </c:tx>
          <c:spPr>
            <a:solidFill>
              <a:srgbClr val="666699"/>
            </a:solidFill>
          </c:spPr>
          <c:dLbls>
            <c:spPr>
              <a:noFill/>
              <a:ln>
                <a:noFill/>
              </a:ln>
              <a:effectLst/>
            </c:spPr>
            <c:showVal val="1"/>
            <c:extLst>
              <c:ext xmlns:c15="http://schemas.microsoft.com/office/drawing/2012/chart" uri="{CE6537A1-D6FC-4f65-9D91-7224C49458BB}">
                <c15:showLeaderLines val="0"/>
              </c:ext>
            </c:extLst>
          </c:dLbls>
          <c:cat>
            <c:strRef>
              <c:f>Sheet1!$A$2:$A$6</c:f>
              <c:strCache>
                <c:ptCount val="5"/>
                <c:pt idx="0">
                  <c:v>Government providing extra funds from motoring taxation revenues</c:v>
                </c:pt>
                <c:pt idx="1">
                  <c:v>Levying charge on companies providing little/no employee parking</c:v>
                </c:pt>
                <c:pt idx="2">
                  <c:v>Increasing income from parking and enforcement in local area</c:v>
                </c:pt>
                <c:pt idx="3">
                  <c:v>Levying charges to enter towns/cities</c:v>
                </c:pt>
                <c:pt idx="4">
                  <c:v>Increasing council tax rates</c:v>
                </c:pt>
              </c:strCache>
            </c:strRef>
          </c:cat>
          <c:val>
            <c:numRef>
              <c:f>Sheet1!$B$2:$B$6</c:f>
              <c:numCache>
                <c:formatCode>0%</c:formatCode>
                <c:ptCount val="5"/>
                <c:pt idx="0">
                  <c:v>0.60000000000000064</c:v>
                </c:pt>
                <c:pt idx="1">
                  <c:v>0.28000000000000008</c:v>
                </c:pt>
                <c:pt idx="2">
                  <c:v>0.14000000000000001</c:v>
                </c:pt>
                <c:pt idx="3">
                  <c:v>0.14000000000000001</c:v>
                </c:pt>
                <c:pt idx="4">
                  <c:v>7.0000000000000021E-2</c:v>
                </c:pt>
              </c:numCache>
            </c:numRef>
          </c:val>
        </c:ser>
        <c:gapWidth val="82"/>
        <c:axId val="83670144"/>
        <c:axId val="83671680"/>
      </c:barChart>
      <c:catAx>
        <c:axId val="83670144"/>
        <c:scaling>
          <c:orientation val="maxMin"/>
        </c:scaling>
        <c:axPos val="l"/>
        <c:numFmt formatCode="General" sourceLinked="0"/>
        <c:tickLblPos val="nextTo"/>
        <c:spPr>
          <a:ln>
            <a:noFill/>
          </a:ln>
        </c:spPr>
        <c:crossAx val="83671680"/>
        <c:crosses val="autoZero"/>
        <c:auto val="1"/>
        <c:lblAlgn val="ctr"/>
        <c:lblOffset val="100"/>
      </c:catAx>
      <c:valAx>
        <c:axId val="83671680"/>
        <c:scaling>
          <c:orientation val="minMax"/>
        </c:scaling>
        <c:delete val="1"/>
        <c:axPos val="t"/>
        <c:numFmt formatCode="0%" sourceLinked="1"/>
        <c:tickLblPos val="none"/>
        <c:crossAx val="83670144"/>
        <c:crosses val="autoZero"/>
        <c:crossBetween val="between"/>
      </c:valAx>
    </c:plotArea>
    <c:plotVisOnly val="1"/>
    <c:dispBlanksAs val="gap"/>
  </c:chart>
  <c:txPr>
    <a:bodyPr/>
    <a:lstStyle/>
    <a:p>
      <a:pPr>
        <a:defRPr sz="1200"/>
      </a:pPr>
      <a:endParaRPr lang="en-US"/>
    </a:p>
  </c:txPr>
  <c:externalData r:id="rId1"/>
</c:chartSpace>
</file>

<file path=ppt/charts/chart46.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Don't know</c:v>
                </c:pt>
              </c:strCache>
            </c:strRef>
          </c:tx>
          <c:spPr>
            <a:solidFill>
              <a:schemeClr val="tx1">
                <a:lumMod val="50000"/>
                <a:lumOff val="50000"/>
              </a:schemeClr>
            </a:solidFill>
          </c:spPr>
          <c:dLbls>
            <c:dLbl>
              <c:idx val="0"/>
              <c:spPr/>
              <c:txPr>
                <a:bodyPr rot="-5400000" vert="horz"/>
                <a:lstStyle/>
                <a:p>
                  <a:pPr>
                    <a:defRPr sz="1100" b="1">
                      <a:solidFill>
                        <a:schemeClr val="bg1"/>
                      </a:solidFill>
                    </a:defRPr>
                  </a:pPr>
                  <a:endParaRPr lang="en-US"/>
                </a:p>
              </c:txPr>
            </c:dLbl>
            <c:dLbl>
              <c:idx val="1"/>
              <c:delete val="1"/>
            </c:dLbl>
            <c:dLbl>
              <c:idx val="2"/>
              <c:delete val="1"/>
            </c:dLbl>
            <c:dLbl>
              <c:idx val="3"/>
              <c:delete val="1"/>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support the introduction of penalty charges for all diesel vehicles entering my local  area apart from those complying with the latest emission standards introduced in 2015</c:v>
                </c:pt>
                <c:pt idx="1">
                  <c:v>Stronger action needs to be taken to reduce pollution from vehicles in my local area</c:v>
                </c:pt>
                <c:pt idx="2">
                  <c:v>I am concerned about the impact that cars, buses and commercial vehicles are having on air quality in the area in which I live</c:v>
                </c:pt>
                <c:pt idx="3">
                  <c:v>I support the introduction of penalty charges for the more polluting vehicles entering my local area</c:v>
                </c:pt>
              </c:strCache>
            </c:strRef>
          </c:cat>
          <c:val>
            <c:numRef>
              <c:f>Sheet1!$B$2:$B$5</c:f>
              <c:numCache>
                <c:formatCode>0%</c:formatCode>
                <c:ptCount val="4"/>
                <c:pt idx="0">
                  <c:v>4.0000000000000022E-2</c:v>
                </c:pt>
                <c:pt idx="1">
                  <c:v>2.0000000000000011E-2</c:v>
                </c:pt>
                <c:pt idx="2">
                  <c:v>1.0000000000000005E-2</c:v>
                </c:pt>
                <c:pt idx="3">
                  <c:v>2.0000000000000011E-2</c:v>
                </c:pt>
              </c:numCache>
            </c:numRef>
          </c:val>
        </c:ser>
        <c:ser>
          <c:idx val="1"/>
          <c:order val="1"/>
          <c:tx>
            <c:strRef>
              <c:f>Sheet1!$C$1</c:f>
              <c:strCache>
                <c:ptCount val="1"/>
                <c:pt idx="0">
                  <c:v>Strongly disagree</c:v>
                </c:pt>
              </c:strCache>
            </c:strRef>
          </c:tx>
          <c:spPr>
            <a:solidFill>
              <a:schemeClr val="accent2">
                <a:lumMod val="50000"/>
              </a:schemeClr>
            </a:solidFill>
          </c:spPr>
          <c:dLbls>
            <c:dLbl>
              <c:idx val="0"/>
              <c:spPr/>
              <c:txPr>
                <a:bodyPr rot="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support the introduction of penalty charges for all diesel vehicles entering my local  area apart from those complying with the latest emission standards introduced in 2015</c:v>
                </c:pt>
                <c:pt idx="1">
                  <c:v>Stronger action needs to be taken to reduce pollution from vehicles in my local area</c:v>
                </c:pt>
                <c:pt idx="2">
                  <c:v>I am concerned about the impact that cars, buses and commercial vehicles are having on air quality in the area in which I live</c:v>
                </c:pt>
                <c:pt idx="3">
                  <c:v>I support the introduction of penalty charges for the more polluting vehicles entering my local area</c:v>
                </c:pt>
              </c:strCache>
            </c:strRef>
          </c:cat>
          <c:val>
            <c:numRef>
              <c:f>Sheet1!$C$2:$C$5</c:f>
              <c:numCache>
                <c:formatCode>0%</c:formatCode>
                <c:ptCount val="4"/>
                <c:pt idx="0">
                  <c:v>0.17</c:v>
                </c:pt>
                <c:pt idx="1">
                  <c:v>6.0000000000000032E-2</c:v>
                </c:pt>
                <c:pt idx="2">
                  <c:v>9.0000000000000024E-2</c:v>
                </c:pt>
                <c:pt idx="3">
                  <c:v>9.0000000000000024E-2</c:v>
                </c:pt>
              </c:numCache>
            </c:numRef>
          </c:val>
        </c:ser>
        <c:ser>
          <c:idx val="2"/>
          <c:order val="2"/>
          <c:tx>
            <c:strRef>
              <c:f>Sheet1!$D$1</c:f>
              <c:strCache>
                <c:ptCount val="1"/>
                <c:pt idx="0">
                  <c:v>Slightly disagree</c:v>
                </c:pt>
              </c:strCache>
            </c:strRef>
          </c:tx>
          <c:spPr>
            <a:solidFill>
              <a:schemeClr val="accent2">
                <a:lumMod val="75000"/>
              </a:schemeClr>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support the introduction of penalty charges for all diesel vehicles entering my local  area apart from those complying with the latest emission standards introduced in 2015</c:v>
                </c:pt>
                <c:pt idx="1">
                  <c:v>Stronger action needs to be taken to reduce pollution from vehicles in my local area</c:v>
                </c:pt>
                <c:pt idx="2">
                  <c:v>I am concerned about the impact that cars, buses and commercial vehicles are having on air quality in the area in which I live</c:v>
                </c:pt>
                <c:pt idx="3">
                  <c:v>I support the introduction of penalty charges for the more polluting vehicles entering my local area</c:v>
                </c:pt>
              </c:strCache>
            </c:strRef>
          </c:cat>
          <c:val>
            <c:numRef>
              <c:f>Sheet1!$D$2:$D$5</c:f>
              <c:numCache>
                <c:formatCode>0%</c:formatCode>
                <c:ptCount val="4"/>
                <c:pt idx="0">
                  <c:v>0.17</c:v>
                </c:pt>
                <c:pt idx="1">
                  <c:v>0.13</c:v>
                </c:pt>
                <c:pt idx="2">
                  <c:v>0.17</c:v>
                </c:pt>
                <c:pt idx="3">
                  <c:v>0.12000000000000002</c:v>
                </c:pt>
              </c:numCache>
            </c:numRef>
          </c:val>
        </c:ser>
        <c:ser>
          <c:idx val="3"/>
          <c:order val="3"/>
          <c:tx>
            <c:strRef>
              <c:f>Sheet1!$E$1</c:f>
              <c:strCache>
                <c:ptCount val="1"/>
                <c:pt idx="0">
                  <c:v>Neither agree nor disagree</c:v>
                </c:pt>
              </c:strCache>
            </c:strRef>
          </c:tx>
          <c:spPr>
            <a:solidFill>
              <a:schemeClr val="tx2">
                <a:lumMod val="20000"/>
                <a:lumOff val="80000"/>
              </a:schemeClr>
            </a:solidFill>
          </c:spPr>
          <c:dLbls>
            <c:spPr>
              <a:noFill/>
              <a:ln>
                <a:noFill/>
              </a:ln>
              <a:effectLst/>
            </c:spPr>
            <c:txPr>
              <a:bodyPr/>
              <a:lstStyle/>
              <a:p>
                <a:pPr>
                  <a:defRPr sz="1100" b="1">
                    <a:solidFill>
                      <a:schemeClr val="tx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support the introduction of penalty charges for all diesel vehicles entering my local  area apart from those complying with the latest emission standards introduced in 2015</c:v>
                </c:pt>
                <c:pt idx="1">
                  <c:v>Stronger action needs to be taken to reduce pollution from vehicles in my local area</c:v>
                </c:pt>
                <c:pt idx="2">
                  <c:v>I am concerned about the impact that cars, buses and commercial vehicles are having on air quality in the area in which I live</c:v>
                </c:pt>
                <c:pt idx="3">
                  <c:v>I support the introduction of penalty charges for the more polluting vehicles entering my local area</c:v>
                </c:pt>
              </c:strCache>
            </c:strRef>
          </c:cat>
          <c:val>
            <c:numRef>
              <c:f>Sheet1!$E$2:$E$5</c:f>
              <c:numCache>
                <c:formatCode>0%</c:formatCode>
                <c:ptCount val="4"/>
                <c:pt idx="0">
                  <c:v>0.23</c:v>
                </c:pt>
                <c:pt idx="1">
                  <c:v>0.35000000000000031</c:v>
                </c:pt>
                <c:pt idx="2">
                  <c:v>0.29000000000000031</c:v>
                </c:pt>
                <c:pt idx="3">
                  <c:v>0.24000000000000021</c:v>
                </c:pt>
              </c:numCache>
            </c:numRef>
          </c:val>
        </c:ser>
        <c:ser>
          <c:idx val="4"/>
          <c:order val="4"/>
          <c:tx>
            <c:strRef>
              <c:f>Sheet1!$F$1</c:f>
              <c:strCache>
                <c:ptCount val="1"/>
                <c:pt idx="0">
                  <c:v>Slightly agree</c:v>
                </c:pt>
              </c:strCache>
            </c:strRef>
          </c:tx>
          <c:spPr>
            <a:solidFill>
              <a:schemeClr val="accent3">
                <a:lumMod val="75000"/>
              </a:schemeClr>
            </a:solidFill>
          </c:spPr>
          <c:dLbls>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support the introduction of penalty charges for all diesel vehicles entering my local  area apart from those complying with the latest emission standards introduced in 2015</c:v>
                </c:pt>
                <c:pt idx="1">
                  <c:v>Stronger action needs to be taken to reduce pollution from vehicles in my local area</c:v>
                </c:pt>
                <c:pt idx="2">
                  <c:v>I am concerned about the impact that cars, buses and commercial vehicles are having on air quality in the area in which I live</c:v>
                </c:pt>
                <c:pt idx="3">
                  <c:v>I support the introduction of penalty charges for the more polluting vehicles entering my local area</c:v>
                </c:pt>
              </c:strCache>
            </c:strRef>
          </c:cat>
          <c:val>
            <c:numRef>
              <c:f>Sheet1!$F$2:$F$5</c:f>
              <c:numCache>
                <c:formatCode>0%</c:formatCode>
                <c:ptCount val="4"/>
                <c:pt idx="0">
                  <c:v>0.26</c:v>
                </c:pt>
                <c:pt idx="1">
                  <c:v>0.29000000000000031</c:v>
                </c:pt>
                <c:pt idx="2">
                  <c:v>0.3100000000000015</c:v>
                </c:pt>
                <c:pt idx="3">
                  <c:v>0.35000000000000031</c:v>
                </c:pt>
              </c:numCache>
            </c:numRef>
          </c:val>
        </c:ser>
        <c:ser>
          <c:idx val="5"/>
          <c:order val="5"/>
          <c:tx>
            <c:strRef>
              <c:f>Sheet1!$G$1</c:f>
              <c:strCache>
                <c:ptCount val="1"/>
                <c:pt idx="0">
                  <c:v>Strongly agree</c:v>
                </c:pt>
              </c:strCache>
            </c:strRef>
          </c:tx>
          <c:spPr>
            <a:solidFill>
              <a:schemeClr val="accent3">
                <a:lumMod val="50000"/>
              </a:schemeClr>
            </a:solidFill>
          </c:spPr>
          <c:dLbls>
            <c:dLbl>
              <c:idx val="0"/>
              <c:layout>
                <c:manualLayout>
                  <c:x val="6.5968484344651919E-3"/>
                  <c:y val="0"/>
                </c:manualLayout>
              </c:layout>
              <c:showVal val="1"/>
              <c:extLst>
                <c:ext xmlns:c15="http://schemas.microsoft.com/office/drawing/2012/chart" uri="{CE6537A1-D6FC-4f65-9D91-7224C49458BB}"/>
              </c:extLst>
            </c:dLbl>
            <c:dLbl>
              <c:idx val="1"/>
              <c:layout>
                <c:manualLayout>
                  <c:x val="3.5559985672090092E-3"/>
                  <c:y val="-4.5223589433690354E-3"/>
                </c:manualLayout>
              </c:layout>
              <c:showVal val="1"/>
              <c:extLst>
                <c:ext xmlns:c15="http://schemas.microsoft.com/office/drawing/2012/chart" uri="{CE6537A1-D6FC-4f65-9D91-7224C49458BB}"/>
              </c:extLst>
            </c:dLbl>
            <c:dLbl>
              <c:idx val="2"/>
              <c:layout>
                <c:manualLayout>
                  <c:x val="6.8480178447605494E-3"/>
                  <c:y val="0"/>
                </c:manualLayout>
              </c:layout>
              <c:showVal val="1"/>
              <c:extLst>
                <c:ext xmlns:c15="http://schemas.microsoft.com/office/drawing/2012/chart" uri="{CE6537A1-D6FC-4f65-9D91-7224C49458BB}"/>
              </c:extLst>
            </c:dLbl>
            <c:dLbl>
              <c:idx val="3"/>
              <c:layout>
                <c:manualLayout>
                  <c:x val="4.0586965432959556E-3"/>
                  <c:y val="-2.0027731315336878E-3"/>
                </c:manualLayout>
              </c:layout>
              <c:showVal val="1"/>
              <c:extLst>
                <c:ext xmlns:c15="http://schemas.microsoft.com/office/drawing/2012/chart" uri="{CE6537A1-D6FC-4f65-9D91-7224C49458BB}"/>
              </c:extLst>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Sheet1!$A$2:$A$5</c:f>
              <c:strCache>
                <c:ptCount val="4"/>
                <c:pt idx="0">
                  <c:v>I support the introduction of penalty charges for all diesel vehicles entering my local  area apart from those complying with the latest emission standards introduced in 2015</c:v>
                </c:pt>
                <c:pt idx="1">
                  <c:v>Stronger action needs to be taken to reduce pollution from vehicles in my local area</c:v>
                </c:pt>
                <c:pt idx="2">
                  <c:v>I am concerned about the impact that cars, buses and commercial vehicles are having on air quality in the area in which I live</c:v>
                </c:pt>
                <c:pt idx="3">
                  <c:v>I support the introduction of penalty charges for the more polluting vehicles entering my local area</c:v>
                </c:pt>
              </c:strCache>
            </c:strRef>
          </c:cat>
          <c:val>
            <c:numRef>
              <c:f>Sheet1!$G$2:$G$5</c:f>
              <c:numCache>
                <c:formatCode>0%</c:formatCode>
                <c:ptCount val="4"/>
                <c:pt idx="0">
                  <c:v>0.13</c:v>
                </c:pt>
                <c:pt idx="1">
                  <c:v>0.14000000000000001</c:v>
                </c:pt>
                <c:pt idx="2">
                  <c:v>0.13</c:v>
                </c:pt>
                <c:pt idx="3">
                  <c:v>0.18000000000000024</c:v>
                </c:pt>
              </c:numCache>
            </c:numRef>
          </c:val>
        </c:ser>
        <c:gapWidth val="67"/>
        <c:overlap val="100"/>
        <c:axId val="83360768"/>
        <c:axId val="138486528"/>
      </c:barChart>
      <c:catAx>
        <c:axId val="83360768"/>
        <c:scaling>
          <c:orientation val="minMax"/>
        </c:scaling>
        <c:axPos val="l"/>
        <c:numFmt formatCode="General" sourceLinked="1"/>
        <c:tickLblPos val="nextTo"/>
        <c:spPr>
          <a:ln>
            <a:noFill/>
          </a:ln>
        </c:spPr>
        <c:txPr>
          <a:bodyPr/>
          <a:lstStyle/>
          <a:p>
            <a:pPr>
              <a:defRPr sz="1200"/>
            </a:pPr>
            <a:endParaRPr lang="en-US"/>
          </a:p>
        </c:txPr>
        <c:crossAx val="138486528"/>
        <c:crosses val="autoZero"/>
        <c:auto val="1"/>
        <c:lblAlgn val="ctr"/>
        <c:lblOffset val="100"/>
      </c:catAx>
      <c:valAx>
        <c:axId val="138486528"/>
        <c:scaling>
          <c:orientation val="minMax"/>
        </c:scaling>
        <c:delete val="1"/>
        <c:axPos val="b"/>
        <c:numFmt formatCode="0%" sourceLinked="1"/>
        <c:tickLblPos val="none"/>
        <c:crossAx val="83360768"/>
        <c:crosses val="autoZero"/>
        <c:crossBetween val="between"/>
      </c:valAx>
      <c:spPr>
        <a:noFill/>
        <a:ln w="25398">
          <a:noFill/>
        </a:ln>
      </c:spPr>
    </c:plotArea>
    <c:legend>
      <c:legendPos val="t"/>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34811666403093938"/>
          <c:y val="3.0863353525064714E-2"/>
          <c:w val="0.63766918215981816"/>
          <c:h val="0.891499125471929"/>
        </c:manualLayout>
      </c:layout>
      <c:barChart>
        <c:barDir val="bar"/>
        <c:grouping val="percentStacked"/>
        <c:ser>
          <c:idx val="0"/>
          <c:order val="0"/>
          <c:tx>
            <c:strRef>
              <c:f>Sheet1!$B$1</c:f>
              <c:strCache>
                <c:ptCount val="1"/>
                <c:pt idx="0">
                  <c:v>Don't know</c:v>
                </c:pt>
              </c:strCache>
            </c:strRef>
          </c:tx>
          <c:spPr>
            <a:solidFill>
              <a:schemeClr val="bg1">
                <a:lumMod val="50000"/>
              </a:schemeClr>
            </a:solidFill>
          </c:spPr>
          <c:dLbls>
            <c:spPr>
              <a:noFill/>
              <a:ln>
                <a:noFill/>
              </a:ln>
              <a:effectLst/>
            </c:spPr>
            <c:txPr>
              <a:bodyPr/>
              <a:lstStyle/>
              <a:p>
                <a:pPr>
                  <a:defRPr sz="120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Breakdowns</c:v>
                </c:pt>
                <c:pt idx="1">
                  <c:v>Accidents</c:v>
                </c:pt>
                <c:pt idx="2">
                  <c:v>Planned road works</c:v>
                </c:pt>
                <c:pt idx="3">
                  <c:v>Emergency road works</c:v>
                </c:pt>
                <c:pt idx="4">
                  <c:v>Volume of traffic</c:v>
                </c:pt>
              </c:strCache>
            </c:strRef>
          </c:cat>
          <c:val>
            <c:numRef>
              <c:f>Sheet1!$B$2:$B$6</c:f>
              <c:numCache>
                <c:formatCode>0%</c:formatCode>
                <c:ptCount val="5"/>
                <c:pt idx="0">
                  <c:v>0.22</c:v>
                </c:pt>
                <c:pt idx="1">
                  <c:v>0.18000000000000024</c:v>
                </c:pt>
                <c:pt idx="2">
                  <c:v>8.0000000000000043E-2</c:v>
                </c:pt>
                <c:pt idx="3">
                  <c:v>0.13</c:v>
                </c:pt>
                <c:pt idx="4">
                  <c:v>8.0000000000000043E-2</c:v>
                </c:pt>
              </c:numCache>
            </c:numRef>
          </c:val>
        </c:ser>
        <c:ser>
          <c:idx val="1"/>
          <c:order val="1"/>
          <c:tx>
            <c:strRef>
              <c:f>Sheet1!$C$1</c:f>
              <c:strCache>
                <c:ptCount val="1"/>
                <c:pt idx="0">
                  <c:v>Has got worse</c:v>
                </c:pt>
              </c:strCache>
            </c:strRef>
          </c:tx>
          <c:spPr>
            <a:solidFill>
              <a:srgbClr val="953735"/>
            </a:solidFill>
          </c:spPr>
          <c:dLbls>
            <c:spPr>
              <a:noFill/>
              <a:ln>
                <a:noFill/>
              </a:ln>
              <a:effectLst/>
            </c:spPr>
            <c:txPr>
              <a:bodyPr/>
              <a:lstStyle/>
              <a:p>
                <a:pPr>
                  <a:defRPr sz="1200" b="0">
                    <a:solidFill>
                      <a:schemeClr val="bg1"/>
                    </a:solidFill>
                  </a:defRPr>
                </a:pPr>
                <a:endParaRPr lang="en-US"/>
              </a:p>
            </c:txPr>
            <c:dLblPos val="ctr"/>
            <c:showVal val="1"/>
            <c:extLst>
              <c:ext xmlns:c15="http://schemas.microsoft.com/office/drawing/2012/chart" uri="{CE6537A1-D6FC-4f65-9D91-7224C49458BB}">
                <c15:showLeaderLines val="0"/>
              </c:ext>
            </c:extLst>
          </c:dLbls>
          <c:cat>
            <c:strRef>
              <c:f>Sheet1!$A$2:$A$6</c:f>
              <c:strCache>
                <c:ptCount val="5"/>
                <c:pt idx="0">
                  <c:v>Breakdowns</c:v>
                </c:pt>
                <c:pt idx="1">
                  <c:v>Accidents</c:v>
                </c:pt>
                <c:pt idx="2">
                  <c:v>Planned road works</c:v>
                </c:pt>
                <c:pt idx="3">
                  <c:v>Emergency road works</c:v>
                </c:pt>
                <c:pt idx="4">
                  <c:v>Volume of traffic</c:v>
                </c:pt>
              </c:strCache>
            </c:strRef>
          </c:cat>
          <c:val>
            <c:numRef>
              <c:f>Sheet1!$C$2:$C$6</c:f>
              <c:numCache>
                <c:formatCode>0%</c:formatCode>
                <c:ptCount val="5"/>
                <c:pt idx="0">
                  <c:v>0.14000000000000001</c:v>
                </c:pt>
                <c:pt idx="1">
                  <c:v>0.2</c:v>
                </c:pt>
                <c:pt idx="2">
                  <c:v>0.41000000000000031</c:v>
                </c:pt>
                <c:pt idx="3">
                  <c:v>0.35000000000000031</c:v>
                </c:pt>
                <c:pt idx="4">
                  <c:v>0.44</c:v>
                </c:pt>
              </c:numCache>
            </c:numRef>
          </c:val>
        </c:ser>
        <c:ser>
          <c:idx val="2"/>
          <c:order val="2"/>
          <c:tx>
            <c:strRef>
              <c:f>Sheet1!$D$1</c:f>
              <c:strCache>
                <c:ptCount val="1"/>
                <c:pt idx="0">
                  <c:v>No change</c:v>
                </c:pt>
              </c:strCache>
            </c:strRef>
          </c:tx>
          <c:spPr>
            <a:solidFill>
              <a:srgbClr val="8EB4E3"/>
            </a:solidFill>
          </c:spPr>
          <c:dLbls>
            <c:spPr>
              <a:noFill/>
              <a:ln>
                <a:noFill/>
              </a:ln>
              <a:effectLst/>
            </c:spPr>
            <c:txPr>
              <a:bodyPr/>
              <a:lstStyle/>
              <a:p>
                <a:pPr>
                  <a:defRPr sz="1200" b="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Breakdowns</c:v>
                </c:pt>
                <c:pt idx="1">
                  <c:v>Accidents</c:v>
                </c:pt>
                <c:pt idx="2">
                  <c:v>Planned road works</c:v>
                </c:pt>
                <c:pt idx="3">
                  <c:v>Emergency road works</c:v>
                </c:pt>
                <c:pt idx="4">
                  <c:v>Volume of traffic</c:v>
                </c:pt>
              </c:strCache>
            </c:strRef>
          </c:cat>
          <c:val>
            <c:numRef>
              <c:f>Sheet1!$D$2:$D$6</c:f>
              <c:numCache>
                <c:formatCode>0%</c:formatCode>
                <c:ptCount val="5"/>
                <c:pt idx="0">
                  <c:v>0.59</c:v>
                </c:pt>
                <c:pt idx="1">
                  <c:v>0.58000000000000007</c:v>
                </c:pt>
                <c:pt idx="2">
                  <c:v>0.47000000000000008</c:v>
                </c:pt>
                <c:pt idx="3">
                  <c:v>0.5</c:v>
                </c:pt>
                <c:pt idx="4">
                  <c:v>0.46</c:v>
                </c:pt>
              </c:numCache>
            </c:numRef>
          </c:val>
        </c:ser>
        <c:ser>
          <c:idx val="3"/>
          <c:order val="3"/>
          <c:tx>
            <c:strRef>
              <c:f>Sheet1!$E$1</c:f>
              <c:strCache>
                <c:ptCount val="1"/>
                <c:pt idx="0">
                  <c:v>Has got better</c:v>
                </c:pt>
              </c:strCache>
            </c:strRef>
          </c:tx>
          <c:spPr>
            <a:solidFill>
              <a:srgbClr val="77933C"/>
            </a:solidFill>
          </c:spPr>
          <c:dLbls>
            <c:dLbl>
              <c:idx val="3"/>
              <c:delete val="1"/>
            </c:dLbl>
            <c:dLbl>
              <c:idx val="4"/>
              <c:delete val="1"/>
            </c:dLbl>
            <c:spPr>
              <a:noFill/>
              <a:ln>
                <a:noFill/>
              </a:ln>
              <a:effectLst/>
            </c:spPr>
            <c:txPr>
              <a:bodyPr rot="-5400000" vert="horz"/>
              <a:lstStyle/>
              <a:p>
                <a:pPr>
                  <a:defRPr sz="1200">
                    <a:solidFill>
                      <a:schemeClr val="bg1"/>
                    </a:solidFill>
                  </a:defRPr>
                </a:pPr>
                <a:endParaRPr lang="en-US"/>
              </a:p>
            </c:txPr>
            <c:showVal val="1"/>
            <c:extLst>
              <c:ext xmlns:c15="http://schemas.microsoft.com/office/drawing/2012/chart" uri="{CE6537A1-D6FC-4f65-9D91-7224C49458BB}">
                <c15:showLeaderLines val="0"/>
              </c:ext>
            </c:extLst>
          </c:dLbls>
          <c:cat>
            <c:strRef>
              <c:f>Sheet1!$A$2:$A$6</c:f>
              <c:strCache>
                <c:ptCount val="5"/>
                <c:pt idx="0">
                  <c:v>Breakdowns</c:v>
                </c:pt>
                <c:pt idx="1">
                  <c:v>Accidents</c:v>
                </c:pt>
                <c:pt idx="2">
                  <c:v>Planned road works</c:v>
                </c:pt>
                <c:pt idx="3">
                  <c:v>Emergency road works</c:v>
                </c:pt>
                <c:pt idx="4">
                  <c:v>Volume of traffic</c:v>
                </c:pt>
              </c:strCache>
            </c:strRef>
          </c:cat>
          <c:val>
            <c:numRef>
              <c:f>Sheet1!$E$2:$E$6</c:f>
              <c:numCache>
                <c:formatCode>0%</c:formatCode>
                <c:ptCount val="5"/>
                <c:pt idx="0">
                  <c:v>0.05</c:v>
                </c:pt>
                <c:pt idx="1">
                  <c:v>4.0000000000000022E-2</c:v>
                </c:pt>
                <c:pt idx="2">
                  <c:v>3.0000000000000002E-2</c:v>
                </c:pt>
                <c:pt idx="3">
                  <c:v>2.0000000000000011E-2</c:v>
                </c:pt>
                <c:pt idx="4">
                  <c:v>2.0000000000000011E-2</c:v>
                </c:pt>
              </c:numCache>
            </c:numRef>
          </c:val>
        </c:ser>
        <c:gapWidth val="63"/>
        <c:overlap val="100"/>
        <c:axId val="158205056"/>
        <c:axId val="158234496"/>
      </c:barChart>
      <c:catAx>
        <c:axId val="158205056"/>
        <c:scaling>
          <c:orientation val="maxMin"/>
        </c:scaling>
        <c:axPos val="l"/>
        <c:numFmt formatCode="General" sourceLinked="1"/>
        <c:tickLblPos val="nextTo"/>
        <c:spPr>
          <a:ln>
            <a:noFill/>
          </a:ln>
        </c:spPr>
        <c:txPr>
          <a:bodyPr/>
          <a:lstStyle/>
          <a:p>
            <a:pPr>
              <a:defRPr sz="1100"/>
            </a:pPr>
            <a:endParaRPr lang="en-US"/>
          </a:p>
        </c:txPr>
        <c:crossAx val="158234496"/>
        <c:crosses val="autoZero"/>
        <c:auto val="1"/>
        <c:lblAlgn val="ctr"/>
        <c:lblOffset val="100"/>
      </c:catAx>
      <c:valAx>
        <c:axId val="158234496"/>
        <c:scaling>
          <c:orientation val="minMax"/>
        </c:scaling>
        <c:delete val="1"/>
        <c:axPos val="t"/>
        <c:numFmt formatCode="0%" sourceLinked="1"/>
        <c:tickLblPos val="none"/>
        <c:crossAx val="158205056"/>
        <c:crosses val="autoZero"/>
        <c:crossBetween val="between"/>
      </c:valAx>
      <c:spPr>
        <a:noFill/>
        <a:ln w="25399">
          <a:noFill/>
        </a:ln>
      </c:spPr>
    </c:plotArea>
    <c:legend>
      <c:legendPos val="b"/>
      <c:layout>
        <c:manualLayout>
          <c:xMode val="edge"/>
          <c:yMode val="edge"/>
          <c:x val="0.36611142345795838"/>
          <c:y val="0.92357685469601969"/>
          <c:w val="0.60713180458066762"/>
          <c:h val="4.9290996356601439E-2"/>
        </c:manualLayout>
      </c:layout>
      <c:txPr>
        <a:bodyPr/>
        <a:lstStyle/>
        <a:p>
          <a:pPr>
            <a:defRPr sz="1100"/>
          </a:pPr>
          <a:endParaRPr lang="en-US"/>
        </a:p>
      </c:txPr>
    </c:legend>
    <c:plotVisOnly val="1"/>
    <c:dispBlanksAs val="gap"/>
  </c:chart>
  <c:txPr>
    <a:bodyPr/>
    <a:lstStyle/>
    <a:p>
      <a:pPr>
        <a:defRPr sz="1800"/>
      </a:pPr>
      <a:endParaRPr lang="en-US"/>
    </a:p>
  </c:txPr>
  <c:externalData r:id="rId1"/>
</c:chartSpace>
</file>

<file path=ppt/charts/chart48.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It has got worse</c:v>
                </c:pt>
              </c:strCache>
            </c:strRef>
          </c:tx>
          <c:spPr>
            <a:solidFill>
              <a:schemeClr val="accent2">
                <a:lumMod val="75000"/>
              </a:schemeClr>
            </a:solidFill>
          </c:spPr>
          <c:dLbls>
            <c:txPr>
              <a:bodyPr/>
              <a:lstStyle/>
              <a:p>
                <a:pPr algn="ctr">
                  <a:defRPr lang="en-GB" sz="1100" b="0" i="0" u="none" strike="noStrike" kern="1200" baseline="0">
                    <a:solidFill>
                      <a:prstClr val="white"/>
                    </a:solidFill>
                    <a:latin typeface="+mn-lt"/>
                    <a:ea typeface="+mn-ea"/>
                    <a:cs typeface="+mn-cs"/>
                  </a:defRPr>
                </a:pPr>
                <a:endParaRPr lang="en-US"/>
              </a:p>
            </c:txPr>
            <c:showVal val="1"/>
          </c:dLbls>
          <c:cat>
            <c:strRef>
              <c:f>Sheet1!$A$2:$A$4</c:f>
              <c:strCache>
                <c:ptCount val="3"/>
                <c:pt idx="1">
                  <c:v>Accuracy of information</c:v>
                </c:pt>
                <c:pt idx="2">
                  <c:v>Usefulness of information</c:v>
                </c:pt>
              </c:strCache>
            </c:strRef>
          </c:cat>
          <c:val>
            <c:numRef>
              <c:f>Sheet1!$B$2:$B$4</c:f>
              <c:numCache>
                <c:formatCode>0%</c:formatCode>
                <c:ptCount val="3"/>
                <c:pt idx="1">
                  <c:v>7.0000000000000021E-2</c:v>
                </c:pt>
                <c:pt idx="2">
                  <c:v>0.05</c:v>
                </c:pt>
              </c:numCache>
            </c:numRef>
          </c:val>
        </c:ser>
        <c:ser>
          <c:idx val="1"/>
          <c:order val="1"/>
          <c:tx>
            <c:strRef>
              <c:f>Sheet1!$C$1</c:f>
              <c:strCache>
                <c:ptCount val="1"/>
                <c:pt idx="0">
                  <c:v>No change - still poor</c:v>
                </c:pt>
              </c:strCache>
            </c:strRef>
          </c:tx>
          <c:spPr>
            <a:solidFill>
              <a:schemeClr val="accent2"/>
            </a:solidFill>
          </c:spPr>
          <c:dLbls>
            <c:dLbl>
              <c:idx val="0"/>
              <c:spPr/>
              <c:txPr>
                <a:bodyPr rot="0" vert="horz"/>
                <a:lstStyle/>
                <a:p>
                  <a:pPr>
                    <a:defRPr sz="1100" b="0">
                      <a:solidFill>
                        <a:schemeClr val="bg1"/>
                      </a:solidFill>
                    </a:defRPr>
                  </a:pPr>
                  <a:endParaRPr lang="en-US"/>
                </a:p>
              </c:txPr>
            </c:dLbl>
            <c:dLbl>
              <c:idx val="1"/>
              <c:spPr/>
              <c:txPr>
                <a:bodyPr rot="0" vert="horz"/>
                <a:lstStyle/>
                <a:p>
                  <a:pPr>
                    <a:defRPr sz="1100" b="0">
                      <a:solidFill>
                        <a:schemeClr val="bg1"/>
                      </a:solidFill>
                    </a:defRPr>
                  </a:pPr>
                  <a:endParaRPr lang="en-US"/>
                </a:p>
              </c:txPr>
            </c:dLbl>
            <c:dLbl>
              <c:idx val="3"/>
              <c:delete val="1"/>
            </c:dLbl>
            <c:dLbl>
              <c:idx val="5"/>
              <c:delete val="1"/>
            </c:dLbl>
            <c:spPr>
              <a:noFill/>
              <a:ln>
                <a:noFill/>
              </a:ln>
              <a:effectLst/>
            </c:spPr>
            <c:txPr>
              <a:bodyPr rot="0" vert="horz"/>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Sheet1!$A$2:$A$4</c:f>
              <c:strCache>
                <c:ptCount val="3"/>
                <c:pt idx="1">
                  <c:v>Accuracy of information</c:v>
                </c:pt>
                <c:pt idx="2">
                  <c:v>Usefulness of information</c:v>
                </c:pt>
              </c:strCache>
            </c:strRef>
          </c:cat>
          <c:val>
            <c:numRef>
              <c:f>Sheet1!$C$2:$C$4</c:f>
              <c:numCache>
                <c:formatCode>0%</c:formatCode>
                <c:ptCount val="3"/>
                <c:pt idx="1">
                  <c:v>0.29000000000000031</c:v>
                </c:pt>
                <c:pt idx="2">
                  <c:v>0.28000000000000008</c:v>
                </c:pt>
              </c:numCache>
            </c:numRef>
          </c:val>
        </c:ser>
        <c:ser>
          <c:idx val="2"/>
          <c:order val="2"/>
          <c:tx>
            <c:strRef>
              <c:f>Sheet1!$D$1</c:f>
              <c:strCache>
                <c:ptCount val="1"/>
                <c:pt idx="0">
                  <c:v>Not sure</c:v>
                </c:pt>
              </c:strCache>
            </c:strRef>
          </c:tx>
          <c:spPr>
            <a:solidFill>
              <a:srgbClr val="C6D9F1"/>
            </a:solidFill>
          </c:spPr>
          <c:dLbls>
            <c:dLbl>
              <c:idx val="3"/>
              <c:spPr>
                <a:noFill/>
                <a:ln>
                  <a:noFill/>
                </a:ln>
                <a:effectLst/>
              </c:spPr>
              <c:txPr>
                <a:bodyPr rot="-5400000" vert="horz"/>
                <a:lstStyle/>
                <a:p>
                  <a:pPr>
                    <a:defRPr sz="1100" b="0">
                      <a:solidFill>
                        <a:schemeClr val="tx1">
                          <a:lumMod val="65000"/>
                          <a:lumOff val="35000"/>
                        </a:schemeClr>
                      </a:solidFill>
                    </a:defRPr>
                  </a:pPr>
                  <a:endParaRPr lang="en-US"/>
                </a:p>
              </c:txPr>
            </c:dLbl>
            <c:dLbl>
              <c:idx val="4"/>
              <c:spPr>
                <a:noFill/>
                <a:ln>
                  <a:noFill/>
                </a:ln>
                <a:effectLst/>
              </c:spPr>
              <c:txPr>
                <a:bodyPr rot="-5400000" vert="horz"/>
                <a:lstStyle/>
                <a:p>
                  <a:pPr>
                    <a:defRPr sz="1100" b="0">
                      <a:solidFill>
                        <a:schemeClr val="tx1">
                          <a:lumMod val="65000"/>
                          <a:lumOff val="35000"/>
                        </a:schemeClr>
                      </a:solidFill>
                    </a:defRPr>
                  </a:pPr>
                  <a:endParaRPr lang="en-US"/>
                </a:p>
              </c:txPr>
            </c:dLbl>
            <c:dLbl>
              <c:idx val="5"/>
              <c:spPr/>
              <c:txPr>
                <a:bodyPr rot="-5400000" vert="horz"/>
                <a:lstStyle/>
                <a:p>
                  <a:pPr>
                    <a:defRPr sz="1100" b="0">
                      <a:solidFill>
                        <a:schemeClr val="tx1">
                          <a:lumMod val="65000"/>
                          <a:lumOff val="35000"/>
                        </a:schemeClr>
                      </a:solidFill>
                    </a:defRPr>
                  </a:pPr>
                  <a:endParaRPr lang="en-US"/>
                </a:p>
              </c:txPr>
            </c:dLbl>
            <c:dLbl>
              <c:idx val="6"/>
              <c:spPr>
                <a:noFill/>
                <a:ln>
                  <a:noFill/>
                </a:ln>
                <a:effectLst/>
              </c:spPr>
              <c:txPr>
                <a:bodyPr rot="-5400000" vert="horz"/>
                <a:lstStyle/>
                <a:p>
                  <a:pPr>
                    <a:defRPr sz="1100" b="0">
                      <a:solidFill>
                        <a:schemeClr val="tx1">
                          <a:lumMod val="65000"/>
                          <a:lumOff val="35000"/>
                        </a:schemeClr>
                      </a:solidFill>
                    </a:defRPr>
                  </a:pPr>
                  <a:endParaRPr lang="en-US"/>
                </a:p>
              </c:txPr>
            </c:dLbl>
            <c:dLbl>
              <c:idx val="7"/>
              <c:spPr/>
              <c:txPr>
                <a:bodyPr rot="-5400000" vert="horz"/>
                <a:lstStyle/>
                <a:p>
                  <a:pPr>
                    <a:defRPr sz="1100" b="0">
                      <a:solidFill>
                        <a:schemeClr val="tx1">
                          <a:lumMod val="65000"/>
                          <a:lumOff val="35000"/>
                        </a:schemeClr>
                      </a:solidFill>
                    </a:defRPr>
                  </a:pPr>
                  <a:endParaRPr lang="en-US"/>
                </a:p>
              </c:txPr>
            </c:dLbl>
            <c:spPr>
              <a:noFill/>
              <a:ln>
                <a:noFill/>
              </a:ln>
              <a:effectLst/>
            </c:spPr>
            <c:txPr>
              <a:bodyPr/>
              <a:lstStyle/>
              <a:p>
                <a:pPr>
                  <a:defRPr sz="1100" b="0">
                    <a:solidFill>
                      <a:schemeClr val="tx1">
                        <a:lumMod val="65000"/>
                        <a:lumOff val="35000"/>
                      </a:schemeClr>
                    </a:solidFill>
                  </a:defRPr>
                </a:pPr>
                <a:endParaRPr lang="en-US"/>
              </a:p>
            </c:txPr>
            <c:showVal val="1"/>
            <c:extLst>
              <c:ext xmlns:c15="http://schemas.microsoft.com/office/drawing/2012/chart" uri="{CE6537A1-D6FC-4f65-9D91-7224C49458BB}">
                <c15:showLeaderLines val="0"/>
              </c:ext>
            </c:extLst>
          </c:dLbls>
          <c:cat>
            <c:strRef>
              <c:f>Sheet1!$A$2:$A$4</c:f>
              <c:strCache>
                <c:ptCount val="3"/>
                <c:pt idx="1">
                  <c:v>Accuracy of information</c:v>
                </c:pt>
                <c:pt idx="2">
                  <c:v>Usefulness of information</c:v>
                </c:pt>
              </c:strCache>
            </c:strRef>
          </c:cat>
          <c:val>
            <c:numRef>
              <c:f>Sheet1!$D$2:$D$4</c:f>
              <c:numCache>
                <c:formatCode>0%</c:formatCode>
                <c:ptCount val="3"/>
                <c:pt idx="1">
                  <c:v>0.14000000000000001</c:v>
                </c:pt>
                <c:pt idx="2">
                  <c:v>0.13</c:v>
                </c:pt>
              </c:numCache>
            </c:numRef>
          </c:val>
        </c:ser>
        <c:ser>
          <c:idx val="3"/>
          <c:order val="3"/>
          <c:tx>
            <c:strRef>
              <c:f>Sheet1!$E$1</c:f>
              <c:strCache>
                <c:ptCount val="1"/>
                <c:pt idx="0">
                  <c:v>No change - still good</c:v>
                </c:pt>
              </c:strCache>
            </c:strRef>
          </c:tx>
          <c:spPr>
            <a:solidFill>
              <a:schemeClr val="accent3"/>
            </a:solidFill>
          </c:spPr>
          <c:dLbls>
            <c:spPr>
              <a:noFill/>
              <a:ln>
                <a:noFill/>
              </a:ln>
              <a:effectLst/>
            </c:spPr>
            <c:txPr>
              <a:bodyPr/>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Sheet1!$A$2:$A$4</c:f>
              <c:strCache>
                <c:ptCount val="3"/>
                <c:pt idx="1">
                  <c:v>Accuracy of information</c:v>
                </c:pt>
                <c:pt idx="2">
                  <c:v>Usefulness of information</c:v>
                </c:pt>
              </c:strCache>
            </c:strRef>
          </c:cat>
          <c:val>
            <c:numRef>
              <c:f>Sheet1!$E$2:$E$4</c:f>
              <c:numCache>
                <c:formatCode>0%</c:formatCode>
                <c:ptCount val="3"/>
                <c:pt idx="1">
                  <c:v>0.36000000000000032</c:v>
                </c:pt>
                <c:pt idx="2">
                  <c:v>0.38000000000000067</c:v>
                </c:pt>
              </c:numCache>
            </c:numRef>
          </c:val>
        </c:ser>
        <c:ser>
          <c:idx val="4"/>
          <c:order val="4"/>
          <c:tx>
            <c:strRef>
              <c:f>Sheet1!$F$1</c:f>
              <c:strCache>
                <c:ptCount val="1"/>
                <c:pt idx="0">
                  <c:v>It has got better</c:v>
                </c:pt>
              </c:strCache>
            </c:strRef>
          </c:tx>
          <c:spPr>
            <a:solidFill>
              <a:schemeClr val="accent3">
                <a:lumMod val="75000"/>
              </a:schemeClr>
            </a:solidFill>
          </c:spPr>
          <c:dLbls>
            <c:dLbl>
              <c:idx val="0"/>
              <c:spPr/>
              <c:txPr>
                <a:bodyPr rot="0" vert="horz"/>
                <a:lstStyle/>
                <a:p>
                  <a:pPr>
                    <a:defRPr sz="1100" b="0">
                      <a:solidFill>
                        <a:schemeClr val="bg1"/>
                      </a:solidFill>
                    </a:defRPr>
                  </a:pPr>
                  <a:endParaRPr lang="en-US"/>
                </a:p>
              </c:txPr>
            </c:dLbl>
            <c:dLbl>
              <c:idx val="3"/>
              <c:spPr/>
              <c:txPr>
                <a:bodyPr rot="0" vert="horz"/>
                <a:lstStyle/>
                <a:p>
                  <a:pPr>
                    <a:defRPr sz="1100" b="0">
                      <a:solidFill>
                        <a:schemeClr val="bg1"/>
                      </a:solidFill>
                    </a:defRPr>
                  </a:pPr>
                  <a:endParaRPr lang="en-US"/>
                </a:p>
              </c:txPr>
            </c:dLbl>
            <c:spPr>
              <a:noFill/>
              <a:ln>
                <a:noFill/>
              </a:ln>
              <a:effectLst/>
            </c:spPr>
            <c:txPr>
              <a:bodyPr rot="0" vert="horz"/>
              <a:lstStyle/>
              <a:p>
                <a:pPr>
                  <a:defRPr sz="1100" b="0">
                    <a:solidFill>
                      <a:schemeClr val="bg1"/>
                    </a:solidFill>
                  </a:defRPr>
                </a:pPr>
                <a:endParaRPr lang="en-US"/>
              </a:p>
            </c:txPr>
            <c:showVal val="1"/>
            <c:extLst>
              <c:ext xmlns:c15="http://schemas.microsoft.com/office/drawing/2012/chart" uri="{CE6537A1-D6FC-4f65-9D91-7224C49458BB}">
                <c15:showLeaderLines val="0"/>
              </c:ext>
            </c:extLst>
          </c:dLbls>
          <c:cat>
            <c:strRef>
              <c:f>Sheet1!$A$2:$A$4</c:f>
              <c:strCache>
                <c:ptCount val="3"/>
                <c:pt idx="1">
                  <c:v>Accuracy of information</c:v>
                </c:pt>
                <c:pt idx="2">
                  <c:v>Usefulness of information</c:v>
                </c:pt>
              </c:strCache>
            </c:strRef>
          </c:cat>
          <c:val>
            <c:numRef>
              <c:f>Sheet1!$F$2:$F$4</c:f>
              <c:numCache>
                <c:formatCode>0%</c:formatCode>
                <c:ptCount val="3"/>
                <c:pt idx="1">
                  <c:v>0.14000000000000001</c:v>
                </c:pt>
                <c:pt idx="2">
                  <c:v>0.15000000000000024</c:v>
                </c:pt>
              </c:numCache>
            </c:numRef>
          </c:val>
        </c:ser>
        <c:gapWidth val="41"/>
        <c:overlap val="100"/>
        <c:axId val="158952448"/>
        <c:axId val="158966528"/>
      </c:barChart>
      <c:catAx>
        <c:axId val="158952448"/>
        <c:scaling>
          <c:orientation val="minMax"/>
        </c:scaling>
        <c:axPos val="l"/>
        <c:numFmt formatCode="General" sourceLinked="1"/>
        <c:tickLblPos val="nextTo"/>
        <c:spPr>
          <a:ln>
            <a:noFill/>
          </a:ln>
        </c:spPr>
        <c:txPr>
          <a:bodyPr/>
          <a:lstStyle/>
          <a:p>
            <a:pPr>
              <a:defRPr sz="1200"/>
            </a:pPr>
            <a:endParaRPr lang="en-US"/>
          </a:p>
        </c:txPr>
        <c:crossAx val="158966528"/>
        <c:crosses val="autoZero"/>
        <c:auto val="1"/>
        <c:lblAlgn val="ctr"/>
        <c:lblOffset val="100"/>
      </c:catAx>
      <c:valAx>
        <c:axId val="158966528"/>
        <c:scaling>
          <c:orientation val="minMax"/>
          <c:max val="1.05"/>
          <c:min val="0"/>
        </c:scaling>
        <c:delete val="1"/>
        <c:axPos val="b"/>
        <c:numFmt formatCode="General" sourceLinked="1"/>
        <c:tickLblPos val="none"/>
        <c:crossAx val="158952448"/>
        <c:crosses val="autoZero"/>
        <c:crossBetween val="between"/>
      </c:valAx>
      <c:spPr>
        <a:noFill/>
        <a:ln w="25398">
          <a:noFill/>
        </a:ln>
      </c:spPr>
    </c:plotArea>
    <c:legend>
      <c:legendPos val="b"/>
      <c:layout>
        <c:manualLayout>
          <c:xMode val="edge"/>
          <c:yMode val="edge"/>
          <c:x val="0.15279840555792001"/>
          <c:y val="0.94104803801064463"/>
          <c:w val="0.81842719636089956"/>
          <c:h val="4.3615350539186547E-2"/>
        </c:manualLayout>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4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39094699860307275"/>
          <c:y val="7.1854156122570748E-2"/>
          <c:w val="0.54255310429988668"/>
          <c:h val="0.48504075678834041"/>
        </c:manualLayout>
      </c:layout>
      <c:barChart>
        <c:barDir val="bar"/>
        <c:grouping val="percentStacked"/>
        <c:ser>
          <c:idx val="0"/>
          <c:order val="0"/>
          <c:tx>
            <c:strRef>
              <c:f>Sheet1!$B$1</c:f>
              <c:strCache>
                <c:ptCount val="1"/>
                <c:pt idx="0">
                  <c:v>Less safe</c:v>
                </c:pt>
              </c:strCache>
            </c:strRef>
          </c:tx>
          <c:spPr>
            <a:solidFill>
              <a:srgbClr val="953735"/>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How safe compared to a conventional motorway?</c:v>
                </c:pt>
              </c:strCache>
            </c:strRef>
          </c:cat>
          <c:val>
            <c:numRef>
              <c:f>Sheet1!$B$2</c:f>
              <c:numCache>
                <c:formatCode>0%</c:formatCode>
                <c:ptCount val="1"/>
                <c:pt idx="0">
                  <c:v>0.2</c:v>
                </c:pt>
              </c:numCache>
            </c:numRef>
          </c:val>
        </c:ser>
        <c:ser>
          <c:idx val="1"/>
          <c:order val="1"/>
          <c:tx>
            <c:strRef>
              <c:f>Sheet1!$C$1</c:f>
              <c:strCache>
                <c:ptCount val="1"/>
                <c:pt idx="0">
                  <c:v>No difference</c:v>
                </c:pt>
              </c:strCache>
            </c:strRef>
          </c:tx>
          <c:spPr>
            <a:solidFill>
              <a:srgbClr val="8EB4E3"/>
            </a:solidFill>
          </c:spPr>
          <c:dLbls>
            <c:spPr>
              <a:noFill/>
              <a:ln>
                <a:noFill/>
              </a:ln>
              <a:effectLst/>
            </c:spPr>
            <c:txPr>
              <a:bodyPr/>
              <a:lstStyle/>
              <a:p>
                <a:pPr>
                  <a:defRPr>
                    <a:solidFill>
                      <a:schemeClr val="tx1">
                        <a:lumMod val="75000"/>
                        <a:lumOff val="25000"/>
                      </a:schemeClr>
                    </a:solidFill>
                  </a:defRPr>
                </a:pPr>
                <a:endParaRPr lang="en-US"/>
              </a:p>
            </c:txPr>
            <c:showVal val="1"/>
            <c:extLst>
              <c:ext xmlns:c15="http://schemas.microsoft.com/office/drawing/2012/chart" uri="{CE6537A1-D6FC-4f65-9D91-7224C49458BB}">
                <c15:showLeaderLines val="0"/>
              </c:ext>
            </c:extLst>
          </c:dLbls>
          <c:cat>
            <c:strRef>
              <c:f>Sheet1!$A$2</c:f>
              <c:strCache>
                <c:ptCount val="1"/>
                <c:pt idx="0">
                  <c:v>How safe compared to a conventional motorway?</c:v>
                </c:pt>
              </c:strCache>
            </c:strRef>
          </c:cat>
          <c:val>
            <c:numRef>
              <c:f>Sheet1!$C$2</c:f>
              <c:numCache>
                <c:formatCode>0%</c:formatCode>
                <c:ptCount val="1"/>
                <c:pt idx="0">
                  <c:v>0.45</c:v>
                </c:pt>
              </c:numCache>
            </c:numRef>
          </c:val>
        </c:ser>
        <c:ser>
          <c:idx val="2"/>
          <c:order val="2"/>
          <c:tx>
            <c:strRef>
              <c:f>Sheet1!$D$1</c:f>
              <c:strCache>
                <c:ptCount val="1"/>
                <c:pt idx="0">
                  <c:v>Safer</c:v>
                </c:pt>
              </c:strCache>
            </c:strRef>
          </c:tx>
          <c:spPr>
            <a:solidFill>
              <a:srgbClr val="77933C"/>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How safe compared to a conventional motorway?</c:v>
                </c:pt>
              </c:strCache>
            </c:strRef>
          </c:cat>
          <c:val>
            <c:numRef>
              <c:f>Sheet1!$D$2</c:f>
              <c:numCache>
                <c:formatCode>0%</c:formatCode>
                <c:ptCount val="1"/>
                <c:pt idx="0">
                  <c:v>0.3500000000000002</c:v>
                </c:pt>
              </c:numCache>
            </c:numRef>
          </c:val>
        </c:ser>
        <c:gapWidth val="27"/>
        <c:overlap val="100"/>
        <c:axId val="159236096"/>
        <c:axId val="159239168"/>
      </c:barChart>
      <c:catAx>
        <c:axId val="159236096"/>
        <c:scaling>
          <c:orientation val="minMax"/>
        </c:scaling>
        <c:axPos val="l"/>
        <c:numFmt formatCode="General" sourceLinked="0"/>
        <c:tickLblPos val="nextTo"/>
        <c:spPr>
          <a:ln>
            <a:noFill/>
          </a:ln>
        </c:spPr>
        <c:txPr>
          <a:bodyPr/>
          <a:lstStyle/>
          <a:p>
            <a:pPr>
              <a:defRPr b="1"/>
            </a:pPr>
            <a:endParaRPr lang="en-US"/>
          </a:p>
        </c:txPr>
        <c:crossAx val="159239168"/>
        <c:crosses val="autoZero"/>
        <c:auto val="1"/>
        <c:lblAlgn val="ctr"/>
        <c:lblOffset val="100"/>
      </c:catAx>
      <c:valAx>
        <c:axId val="159239168"/>
        <c:scaling>
          <c:orientation val="minMax"/>
        </c:scaling>
        <c:delete val="1"/>
        <c:axPos val="b"/>
        <c:numFmt formatCode="0%" sourceLinked="1"/>
        <c:tickLblPos val="none"/>
        <c:crossAx val="159236096"/>
        <c:crosses val="autoZero"/>
        <c:crossBetween val="between"/>
      </c:valAx>
    </c:plotArea>
    <c:legend>
      <c:legendPos val="b"/>
      <c:layout>
        <c:manualLayout>
          <c:xMode val="edge"/>
          <c:yMode val="edge"/>
          <c:x val="0.39235986529730144"/>
          <c:y val="0.56159500796207862"/>
          <c:w val="0.55645365451197593"/>
          <c:h val="0.22046727318363804"/>
        </c:manualLayout>
      </c:layout>
      <c:txPr>
        <a:bodyPr/>
        <a:lstStyle/>
        <a:p>
          <a:pPr>
            <a:defRPr>
              <a:solidFill>
                <a:schemeClr val="tx1">
                  <a:lumMod val="75000"/>
                  <a:lumOff val="25000"/>
                </a:schemeClr>
              </a:solidFill>
            </a:defRPr>
          </a:pPr>
          <a:endParaRPr lang="en-US"/>
        </a:p>
      </c:txPr>
    </c:legend>
    <c:plotVisOnly val="1"/>
    <c:dispBlanksAs val="gap"/>
  </c:chart>
  <c:txPr>
    <a:bodyPr/>
    <a:lstStyle/>
    <a:p>
      <a:pPr>
        <a:defRPr sz="11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Sales</c:v>
                </c:pt>
              </c:strCache>
            </c:strRef>
          </c:tx>
          <c:dLbls>
            <c:dLbl>
              <c:idx val="0"/>
              <c:layout/>
              <c:dLblPos val="inEnd"/>
              <c:showVal val="1"/>
              <c:extLst>
                <c:ext xmlns:c15="http://schemas.microsoft.com/office/drawing/2012/chart" uri="{CE6537A1-D6FC-4f65-9D91-7224C49458BB}"/>
              </c:extLst>
            </c:dLbl>
            <c:dLbl>
              <c:idx val="1"/>
              <c:layout/>
              <c:spPr/>
              <c:txPr>
                <a:bodyPr/>
                <a:lstStyle/>
                <a:p>
                  <a:pPr>
                    <a:defRPr sz="1200">
                      <a:solidFill>
                        <a:schemeClr val="bg1"/>
                      </a:solidFill>
                    </a:defRPr>
                  </a:pPr>
                  <a:endParaRPr lang="en-US"/>
                </a:p>
              </c:txPr>
              <c:showVal val="1"/>
              <c:extLst>
                <c:ext xmlns:c15="http://schemas.microsoft.com/office/drawing/2012/chart" uri="{CE6537A1-D6FC-4f65-9D91-7224C49458BB}"/>
              </c:extLst>
            </c:dLbl>
            <c:dLbl>
              <c:idx val="2"/>
              <c:layout/>
              <c:spPr/>
              <c:txPr>
                <a:bodyPr/>
                <a:lstStyle/>
                <a:p>
                  <a:pPr>
                    <a:defRPr sz="1200">
                      <a:solidFill>
                        <a:schemeClr val="bg1"/>
                      </a:solidFill>
                    </a:defRPr>
                  </a:pPr>
                  <a:endParaRPr lang="en-US"/>
                </a:p>
              </c:txPr>
              <c:showVal val="1"/>
              <c:extLst>
                <c:ext xmlns:c15="http://schemas.microsoft.com/office/drawing/2012/chart" uri="{CE6537A1-D6FC-4f65-9D91-7224C49458BB}"/>
              </c:extLst>
            </c:dLbl>
            <c:dLbl>
              <c:idx val="3"/>
              <c:layout/>
              <c:spPr>
                <a:effectLst>
                  <a:outerShdw blurRad="825500" dist="50800" dir="5400000" algn="ctr" rotWithShape="0">
                    <a:srgbClr val="000000">
                      <a:alpha val="41000"/>
                    </a:srgbClr>
                  </a:outerShdw>
                </a:effectLst>
              </c:spPr>
              <c:txPr>
                <a:bodyPr/>
                <a:lstStyle/>
                <a:p>
                  <a:pPr>
                    <a:defRPr sz="1200">
                      <a:solidFill>
                        <a:schemeClr val="bg1"/>
                      </a:solidFill>
                    </a:defRPr>
                  </a:pPr>
                  <a:endParaRPr lang="en-US"/>
                </a:p>
              </c:txPr>
              <c:showVal val="1"/>
              <c:extLst>
                <c:ext xmlns:c15="http://schemas.microsoft.com/office/drawing/2012/chart" uri="{CE6537A1-D6FC-4f65-9D91-7224C49458BB}"/>
              </c:extLst>
            </c:dLbl>
            <c:dLbl>
              <c:idx val="4"/>
              <c:layout/>
              <c:spPr/>
              <c:txPr>
                <a:bodyPr/>
                <a:lstStyle/>
                <a:p>
                  <a:pPr>
                    <a:defRPr sz="1200">
                      <a:solidFill>
                        <a:schemeClr val="bg1"/>
                      </a:solidFill>
                    </a:defRPr>
                  </a:pPr>
                  <a:endParaRPr lang="en-US"/>
                </a:p>
              </c:txPr>
              <c:showVal val="1"/>
              <c:extLst>
                <c:ext xmlns:c15="http://schemas.microsoft.com/office/drawing/2012/chart" uri="{CE6537A1-D6FC-4f65-9D91-7224C49458BB}"/>
              </c:extLst>
            </c:dLbl>
            <c:dLbl>
              <c:idx val="5"/>
              <c:layout/>
              <c:showVal val="1"/>
              <c:extLst>
                <c:ext xmlns:c15="http://schemas.microsoft.com/office/drawing/2012/chart" uri="{CE6537A1-D6FC-4f65-9D91-7224C49458BB}"/>
              </c:extLst>
            </c:dLbl>
            <c:delete val="1"/>
            <c:spPr>
              <a:noFill/>
              <a:ln>
                <a:noFill/>
              </a:ln>
              <a:effectLst/>
            </c:spPr>
            <c:txPr>
              <a:bodyPr/>
              <a:lstStyle/>
              <a:p>
                <a:pPr>
                  <a:defRPr sz="1200">
                    <a:solidFill>
                      <a:schemeClr val="bg1"/>
                    </a:solidFill>
                  </a:defRPr>
                </a:pPr>
                <a:endParaRPr lang="en-US"/>
              </a:p>
            </c:txPr>
            <c:extLst>
              <c:ext xmlns:c15="http://schemas.microsoft.com/office/drawing/2012/chart" uri="{CE6537A1-D6FC-4f65-9D91-7224C49458BB}"/>
            </c:extLst>
          </c:dLbls>
          <c:cat>
            <c:strRef>
              <c:f>Sheet1!$A$2:$A$7</c:f>
              <c:strCache>
                <c:ptCount val="6"/>
                <c:pt idx="0">
                  <c:v>Less than 20p</c:v>
                </c:pt>
                <c:pt idx="1">
                  <c:v>20 to 39 p</c:v>
                </c:pt>
                <c:pt idx="2">
                  <c:v>40 to 59 p </c:v>
                </c:pt>
                <c:pt idx="3">
                  <c:v>60 to 79 p</c:v>
                </c:pt>
                <c:pt idx="4">
                  <c:v>80p or more</c:v>
                </c:pt>
                <c:pt idx="5">
                  <c:v>Don't Know</c:v>
                </c:pt>
              </c:strCache>
            </c:strRef>
          </c:cat>
          <c:val>
            <c:numRef>
              <c:f>Sheet1!$B$2:$B$7</c:f>
              <c:numCache>
                <c:formatCode>0%</c:formatCode>
                <c:ptCount val="6"/>
                <c:pt idx="0">
                  <c:v>3.0000000000000002E-2</c:v>
                </c:pt>
                <c:pt idx="1">
                  <c:v>0.11</c:v>
                </c:pt>
                <c:pt idx="2">
                  <c:v>0.19</c:v>
                </c:pt>
                <c:pt idx="3">
                  <c:v>0.39000000000000024</c:v>
                </c:pt>
                <c:pt idx="4">
                  <c:v>0.1800000000000001</c:v>
                </c:pt>
                <c:pt idx="5">
                  <c:v>0.1</c:v>
                </c:pt>
              </c:numCache>
            </c:numRef>
          </c:val>
        </c:ser>
        <c:firstSliceAng val="0"/>
      </c:pieChart>
    </c:plotArea>
    <c:legend>
      <c:legendPos val="r"/>
      <c:layout>
        <c:manualLayout>
          <c:xMode val="edge"/>
          <c:yMode val="edge"/>
          <c:x val="0.76249123361293236"/>
          <c:y val="9.5096756925998262E-4"/>
          <c:w val="0.23750876638706844"/>
          <c:h val="0.43692304390421693"/>
        </c:manualLayout>
      </c:layout>
      <c:spPr>
        <a:effectLst>
          <a:outerShdw blurRad="50800" dist="50800" dir="5400000" sx="1000" sy="1000" algn="ctr" rotWithShape="0">
            <a:srgbClr val="000000">
              <a:alpha val="43137"/>
            </a:srgbClr>
          </a:outerShdw>
        </a:effectLst>
      </c:spPr>
      <c:txPr>
        <a:bodyPr/>
        <a:lstStyle/>
        <a:p>
          <a:pPr>
            <a:defRPr sz="1100"/>
          </a:pPr>
          <a:endParaRPr lang="en-US"/>
        </a:p>
      </c:txPr>
    </c:legend>
    <c:plotVisOnly val="1"/>
    <c:dispBlanksAs val="zero"/>
  </c:chart>
  <c:txPr>
    <a:bodyPr/>
    <a:lstStyle/>
    <a:p>
      <a:pPr>
        <a:defRPr sz="1800"/>
      </a:pPr>
      <a:endParaRPr lang="en-US"/>
    </a:p>
  </c:txPr>
  <c:externalData r:id="rId1"/>
</c:chartSpace>
</file>

<file path=ppt/charts/chart5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39094699860307291"/>
          <c:y val="7.1854156122570748E-2"/>
          <c:w val="0.54255310429988668"/>
          <c:h val="0.48504075678834041"/>
        </c:manualLayout>
      </c:layout>
      <c:barChart>
        <c:barDir val="bar"/>
        <c:grouping val="percentStacked"/>
        <c:ser>
          <c:idx val="0"/>
          <c:order val="0"/>
          <c:tx>
            <c:strRef>
              <c:f>Sheet1!$B$1</c:f>
              <c:strCache>
                <c:ptCount val="1"/>
                <c:pt idx="0">
                  <c:v>Less safe</c:v>
                </c:pt>
              </c:strCache>
            </c:strRef>
          </c:tx>
          <c:spPr>
            <a:solidFill>
              <a:srgbClr val="953735"/>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How safe compared to a conventional motorway?</c:v>
                </c:pt>
              </c:strCache>
            </c:strRef>
          </c:cat>
          <c:val>
            <c:numRef>
              <c:f>Sheet1!$B$2</c:f>
              <c:numCache>
                <c:formatCode>0%</c:formatCode>
                <c:ptCount val="1"/>
                <c:pt idx="0">
                  <c:v>0.25</c:v>
                </c:pt>
              </c:numCache>
            </c:numRef>
          </c:val>
        </c:ser>
        <c:ser>
          <c:idx val="1"/>
          <c:order val="1"/>
          <c:tx>
            <c:strRef>
              <c:f>Sheet1!$C$1</c:f>
              <c:strCache>
                <c:ptCount val="1"/>
                <c:pt idx="0">
                  <c:v>No difference</c:v>
                </c:pt>
              </c:strCache>
            </c:strRef>
          </c:tx>
          <c:spPr>
            <a:solidFill>
              <a:srgbClr val="8EB4E3"/>
            </a:solidFill>
          </c:spPr>
          <c:dLbls>
            <c:spPr>
              <a:noFill/>
              <a:ln>
                <a:noFill/>
              </a:ln>
              <a:effectLst/>
            </c:spPr>
            <c:txPr>
              <a:bodyPr/>
              <a:lstStyle/>
              <a:p>
                <a:pPr>
                  <a:defRPr>
                    <a:solidFill>
                      <a:schemeClr val="tx1">
                        <a:lumMod val="75000"/>
                        <a:lumOff val="25000"/>
                      </a:schemeClr>
                    </a:solidFill>
                  </a:defRPr>
                </a:pPr>
                <a:endParaRPr lang="en-US"/>
              </a:p>
            </c:txPr>
            <c:showVal val="1"/>
            <c:extLst>
              <c:ext xmlns:c15="http://schemas.microsoft.com/office/drawing/2012/chart" uri="{CE6537A1-D6FC-4f65-9D91-7224C49458BB}">
                <c15:showLeaderLines val="0"/>
              </c:ext>
            </c:extLst>
          </c:dLbls>
          <c:cat>
            <c:strRef>
              <c:f>Sheet1!$A$2</c:f>
              <c:strCache>
                <c:ptCount val="1"/>
                <c:pt idx="0">
                  <c:v>How safe compared to a conventional motorway?</c:v>
                </c:pt>
              </c:strCache>
            </c:strRef>
          </c:cat>
          <c:val>
            <c:numRef>
              <c:f>Sheet1!$C$2</c:f>
              <c:numCache>
                <c:formatCode>0%</c:formatCode>
                <c:ptCount val="1"/>
                <c:pt idx="0">
                  <c:v>0.4</c:v>
                </c:pt>
              </c:numCache>
            </c:numRef>
          </c:val>
        </c:ser>
        <c:ser>
          <c:idx val="2"/>
          <c:order val="2"/>
          <c:tx>
            <c:strRef>
              <c:f>Sheet1!$D$1</c:f>
              <c:strCache>
                <c:ptCount val="1"/>
                <c:pt idx="0">
                  <c:v>Safer</c:v>
                </c:pt>
              </c:strCache>
            </c:strRef>
          </c:tx>
          <c:spPr>
            <a:solidFill>
              <a:srgbClr val="77933C"/>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How safe compared to a conventional motorway?</c:v>
                </c:pt>
              </c:strCache>
            </c:strRef>
          </c:cat>
          <c:val>
            <c:numRef>
              <c:f>Sheet1!$D$2</c:f>
              <c:numCache>
                <c:formatCode>0%</c:formatCode>
                <c:ptCount val="1"/>
                <c:pt idx="0">
                  <c:v>0.35000000000000031</c:v>
                </c:pt>
              </c:numCache>
            </c:numRef>
          </c:val>
        </c:ser>
        <c:gapWidth val="27"/>
        <c:overlap val="100"/>
        <c:axId val="159364608"/>
        <c:axId val="159366144"/>
      </c:barChart>
      <c:catAx>
        <c:axId val="159364608"/>
        <c:scaling>
          <c:orientation val="minMax"/>
        </c:scaling>
        <c:axPos val="l"/>
        <c:numFmt formatCode="General" sourceLinked="0"/>
        <c:tickLblPos val="nextTo"/>
        <c:spPr>
          <a:ln>
            <a:noFill/>
          </a:ln>
        </c:spPr>
        <c:txPr>
          <a:bodyPr/>
          <a:lstStyle/>
          <a:p>
            <a:pPr>
              <a:defRPr b="1"/>
            </a:pPr>
            <a:endParaRPr lang="en-US"/>
          </a:p>
        </c:txPr>
        <c:crossAx val="159366144"/>
        <c:crosses val="autoZero"/>
        <c:auto val="1"/>
        <c:lblAlgn val="ctr"/>
        <c:lblOffset val="100"/>
      </c:catAx>
      <c:valAx>
        <c:axId val="159366144"/>
        <c:scaling>
          <c:orientation val="minMax"/>
        </c:scaling>
        <c:delete val="1"/>
        <c:axPos val="b"/>
        <c:numFmt formatCode="0%" sourceLinked="1"/>
        <c:tickLblPos val="none"/>
        <c:crossAx val="159364608"/>
        <c:crosses val="autoZero"/>
        <c:crossBetween val="between"/>
      </c:valAx>
    </c:plotArea>
    <c:legend>
      <c:legendPos val="b"/>
      <c:layout>
        <c:manualLayout>
          <c:xMode val="edge"/>
          <c:yMode val="edge"/>
          <c:x val="0.39235986529730144"/>
          <c:y val="0.56159500796207862"/>
          <c:w val="0.54185691571610439"/>
          <c:h val="0.11867045636904541"/>
        </c:manualLayout>
      </c:layout>
      <c:txPr>
        <a:bodyPr/>
        <a:lstStyle/>
        <a:p>
          <a:pPr>
            <a:defRPr>
              <a:solidFill>
                <a:schemeClr val="tx1">
                  <a:lumMod val="75000"/>
                  <a:lumOff val="25000"/>
                </a:schemeClr>
              </a:solidFill>
            </a:defRPr>
          </a:pPr>
          <a:endParaRPr lang="en-US"/>
        </a:p>
      </c:txPr>
    </c:legend>
    <c:plotVisOnly val="1"/>
    <c:dispBlanksAs val="gap"/>
  </c:chart>
  <c:txPr>
    <a:bodyPr/>
    <a:lstStyle/>
    <a:p>
      <a:pPr>
        <a:defRPr sz="1100"/>
      </a:pPr>
      <a:endParaRPr lang="en-US"/>
    </a:p>
  </c:txPr>
  <c:externalData r:id="rId1"/>
</c:chartSpace>
</file>

<file path=ppt/charts/chart5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8654444377975102E-2"/>
          <c:y val="0.17636929230085546"/>
          <c:w val="0.96269111124405515"/>
          <c:h val="0.54403840749720622"/>
        </c:manualLayout>
      </c:layout>
      <c:barChart>
        <c:barDir val="bar"/>
        <c:grouping val="percentStacked"/>
        <c:ser>
          <c:idx val="0"/>
          <c:order val="0"/>
          <c:tx>
            <c:strRef>
              <c:f>Sheet1!$B$1</c:f>
              <c:strCache>
                <c:ptCount val="1"/>
                <c:pt idx="0">
                  <c:v>Don't know</c:v>
                </c:pt>
              </c:strCache>
            </c:strRef>
          </c:tx>
          <c:spPr>
            <a:solidFill>
              <a:schemeClr val="tx1">
                <a:lumMod val="50000"/>
                <a:lumOff val="50000"/>
              </a:schemeClr>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QM5</c:v>
                </c:pt>
              </c:strCache>
            </c:strRef>
          </c:cat>
          <c:val>
            <c:numRef>
              <c:f>Sheet1!$B$2</c:f>
              <c:numCache>
                <c:formatCode>0%</c:formatCode>
                <c:ptCount val="1"/>
                <c:pt idx="0">
                  <c:v>6.3993174061430014E-2</c:v>
                </c:pt>
              </c:numCache>
            </c:numRef>
          </c:val>
        </c:ser>
        <c:ser>
          <c:idx val="1"/>
          <c:order val="1"/>
          <c:tx>
            <c:strRef>
              <c:f>Sheet1!$C$1</c:f>
              <c:strCache>
                <c:ptCount val="1"/>
                <c:pt idx="0">
                  <c:v>Strongly disagree</c:v>
                </c:pt>
              </c:strCache>
            </c:strRef>
          </c:tx>
          <c:spPr>
            <a:solidFill>
              <a:schemeClr val="accent2">
                <a:lumMod val="50000"/>
              </a:schemeClr>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QM5</c:v>
                </c:pt>
              </c:strCache>
            </c:strRef>
          </c:cat>
          <c:val>
            <c:numRef>
              <c:f>Sheet1!$C$2</c:f>
              <c:numCache>
                <c:formatCode>0%</c:formatCode>
                <c:ptCount val="1"/>
                <c:pt idx="0">
                  <c:v>5.1194539249150003E-2</c:v>
                </c:pt>
              </c:numCache>
            </c:numRef>
          </c:val>
        </c:ser>
        <c:ser>
          <c:idx val="2"/>
          <c:order val="2"/>
          <c:tx>
            <c:strRef>
              <c:f>Sheet1!$D$1</c:f>
              <c:strCache>
                <c:ptCount val="1"/>
                <c:pt idx="0">
                  <c:v>Slightly disagree</c:v>
                </c:pt>
              </c:strCache>
            </c:strRef>
          </c:tx>
          <c:spPr>
            <a:solidFill>
              <a:schemeClr val="accent2">
                <a:lumMod val="75000"/>
              </a:schemeClr>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QM5</c:v>
                </c:pt>
              </c:strCache>
            </c:strRef>
          </c:cat>
          <c:val>
            <c:numRef>
              <c:f>Sheet1!$D$2</c:f>
              <c:numCache>
                <c:formatCode>0%</c:formatCode>
                <c:ptCount val="1"/>
                <c:pt idx="0">
                  <c:v>8.959044368601099E-2</c:v>
                </c:pt>
              </c:numCache>
            </c:numRef>
          </c:val>
        </c:ser>
        <c:ser>
          <c:idx val="3"/>
          <c:order val="3"/>
          <c:tx>
            <c:strRef>
              <c:f>Sheet1!$E$1</c:f>
              <c:strCache>
                <c:ptCount val="1"/>
                <c:pt idx="0">
                  <c:v>Neither agree nor disagree</c:v>
                </c:pt>
              </c:strCache>
            </c:strRef>
          </c:tx>
          <c:spPr>
            <a:solidFill>
              <a:schemeClr val="tx2">
                <a:lumMod val="20000"/>
                <a:lumOff val="80000"/>
              </a:schemeClr>
            </a:solidFill>
          </c:spPr>
          <c:dLbls>
            <c:spPr>
              <a:noFill/>
              <a:ln>
                <a:noFill/>
              </a:ln>
              <a:effectLst/>
            </c:spPr>
            <c:showVal val="1"/>
            <c:extLst>
              <c:ext xmlns:c15="http://schemas.microsoft.com/office/drawing/2012/chart" uri="{CE6537A1-D6FC-4f65-9D91-7224C49458BB}">
                <c15:showLeaderLines val="0"/>
              </c:ext>
            </c:extLst>
          </c:dLbls>
          <c:cat>
            <c:strRef>
              <c:f>Sheet1!$A$2</c:f>
              <c:strCache>
                <c:ptCount val="1"/>
                <c:pt idx="0">
                  <c:v>QM5</c:v>
                </c:pt>
              </c:strCache>
            </c:strRef>
          </c:cat>
          <c:val>
            <c:numRef>
              <c:f>Sheet1!$E$2</c:f>
              <c:numCache>
                <c:formatCode>0%</c:formatCode>
                <c:ptCount val="1"/>
                <c:pt idx="0">
                  <c:v>0.24061433447100164</c:v>
                </c:pt>
              </c:numCache>
            </c:numRef>
          </c:val>
        </c:ser>
        <c:ser>
          <c:idx val="4"/>
          <c:order val="4"/>
          <c:tx>
            <c:strRef>
              <c:f>Sheet1!$F$1</c:f>
              <c:strCache>
                <c:ptCount val="1"/>
                <c:pt idx="0">
                  <c:v>Slightly agree</c:v>
                </c:pt>
              </c:strCache>
            </c:strRef>
          </c:tx>
          <c:spPr>
            <a:solidFill>
              <a:schemeClr val="accent3">
                <a:lumMod val="75000"/>
              </a:schemeClr>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QM5</c:v>
                </c:pt>
              </c:strCache>
            </c:strRef>
          </c:cat>
          <c:val>
            <c:numRef>
              <c:f>Sheet1!$F$2</c:f>
              <c:numCache>
                <c:formatCode>0%</c:formatCode>
                <c:ptCount val="1"/>
                <c:pt idx="0">
                  <c:v>0.3813993174061</c:v>
                </c:pt>
              </c:numCache>
            </c:numRef>
          </c:val>
        </c:ser>
        <c:ser>
          <c:idx val="5"/>
          <c:order val="5"/>
          <c:tx>
            <c:strRef>
              <c:f>Sheet1!$G$1</c:f>
              <c:strCache>
                <c:ptCount val="1"/>
                <c:pt idx="0">
                  <c:v>Strongly agree</c:v>
                </c:pt>
              </c:strCache>
            </c:strRef>
          </c:tx>
          <c:spPr>
            <a:solidFill>
              <a:schemeClr val="bg1">
                <a:lumMod val="65000"/>
              </a:schemeClr>
            </a:solidFill>
          </c:spPr>
          <c:dPt>
            <c:idx val="0"/>
            <c:spPr>
              <a:solidFill>
                <a:schemeClr val="accent3">
                  <a:lumMod val="50000"/>
                </a:schemeClr>
              </a:solidFill>
            </c:spPr>
          </c:dPt>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QM5</c:v>
                </c:pt>
              </c:strCache>
            </c:strRef>
          </c:cat>
          <c:val>
            <c:numRef>
              <c:f>Sheet1!$G$2</c:f>
              <c:numCache>
                <c:formatCode>0%</c:formatCode>
                <c:ptCount val="1"/>
                <c:pt idx="0">
                  <c:v>0.17320819112630181</c:v>
                </c:pt>
              </c:numCache>
            </c:numRef>
          </c:val>
        </c:ser>
        <c:gapWidth val="39"/>
        <c:overlap val="100"/>
        <c:axId val="159605888"/>
        <c:axId val="159607424"/>
      </c:barChart>
      <c:catAx>
        <c:axId val="159605888"/>
        <c:scaling>
          <c:orientation val="minMax"/>
        </c:scaling>
        <c:delete val="1"/>
        <c:axPos val="l"/>
        <c:numFmt formatCode="General" sourceLinked="1"/>
        <c:tickLblPos val="none"/>
        <c:crossAx val="159607424"/>
        <c:crosses val="autoZero"/>
        <c:auto val="1"/>
        <c:lblAlgn val="ctr"/>
        <c:lblOffset val="100"/>
      </c:catAx>
      <c:valAx>
        <c:axId val="159607424"/>
        <c:scaling>
          <c:orientation val="minMax"/>
        </c:scaling>
        <c:delete val="1"/>
        <c:axPos val="b"/>
        <c:numFmt formatCode="0%" sourceLinked="1"/>
        <c:tickLblPos val="none"/>
        <c:crossAx val="159605888"/>
        <c:crosses val="autoZero"/>
        <c:crossBetween val="between"/>
      </c:valAx>
    </c:plotArea>
    <c:legend>
      <c:legendPos val="b"/>
      <c:layout>
        <c:manualLayout>
          <c:xMode val="edge"/>
          <c:yMode val="edge"/>
          <c:x val="1.9474547721409181E-2"/>
          <c:y val="0.74115702830404473"/>
          <c:w val="0.9593549434678198"/>
          <c:h val="0.1654709934190319"/>
        </c:manualLayout>
      </c:layout>
    </c:legend>
    <c:plotVisOnly val="1"/>
    <c:dispBlanksAs val="gap"/>
  </c:chart>
  <c:txPr>
    <a:bodyPr/>
    <a:lstStyle/>
    <a:p>
      <a:pPr>
        <a:defRPr sz="900"/>
      </a:pPr>
      <a:endParaRPr lang="en-US"/>
    </a:p>
  </c:txPr>
  <c:externalData r:id="rId1"/>
</c:chartSpace>
</file>

<file path=ppt/charts/chart5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All lanes running configuration' Smart Motorways</c:v>
                </c:pt>
              </c:strCache>
            </c:strRef>
          </c:tx>
          <c:dPt>
            <c:idx val="0"/>
            <c:spPr>
              <a:solidFill>
                <a:schemeClr val="accent3">
                  <a:lumMod val="50000"/>
                </a:schemeClr>
              </a:solidFill>
            </c:spPr>
          </c:dPt>
          <c:dPt>
            <c:idx val="1"/>
            <c:spPr>
              <a:solidFill>
                <a:schemeClr val="accent3">
                  <a:lumMod val="75000"/>
                </a:schemeClr>
              </a:solidFill>
            </c:spPr>
          </c:dPt>
          <c:dPt>
            <c:idx val="2"/>
            <c:spPr>
              <a:solidFill>
                <a:schemeClr val="accent2"/>
              </a:solidFill>
            </c:spPr>
          </c:dPt>
          <c:dPt>
            <c:idx val="3"/>
            <c:spPr>
              <a:solidFill>
                <a:schemeClr val="accent2">
                  <a:lumMod val="75000"/>
                </a:schemeClr>
              </a:solidFill>
            </c:spPr>
          </c:dPt>
          <c:dLbls>
            <c:spPr>
              <a:noFill/>
              <a:ln>
                <a:noFill/>
              </a:ln>
              <a:effectLst/>
            </c:spPr>
            <c:txPr>
              <a:bodyPr/>
              <a:lstStyle/>
              <a:p>
                <a:pPr>
                  <a:defRPr>
                    <a:solidFill>
                      <a:schemeClr val="bg1"/>
                    </a:solidFill>
                  </a:defRPr>
                </a:pPr>
                <a:endParaRPr lang="en-US"/>
              </a:p>
            </c:txPr>
            <c:showVal val="1"/>
            <c:showLeaderLines val="1"/>
            <c:extLst>
              <c:ext xmlns:c15="http://schemas.microsoft.com/office/drawing/2012/chart" uri="{CE6537A1-D6FC-4f65-9D91-7224C49458BB}"/>
            </c:extLst>
          </c:dLbls>
          <c:cat>
            <c:strRef>
              <c:f>Sheet1!$A$2:$A$5</c:f>
              <c:strCache>
                <c:ptCount val="4"/>
                <c:pt idx="0">
                  <c:v>Yes definitely</c:v>
                </c:pt>
                <c:pt idx="1">
                  <c:v>Yes, I think so</c:v>
                </c:pt>
                <c:pt idx="2">
                  <c:v>No, I don't think so</c:v>
                </c:pt>
                <c:pt idx="3">
                  <c:v>No, definitely not</c:v>
                </c:pt>
              </c:strCache>
            </c:strRef>
          </c:cat>
          <c:val>
            <c:numRef>
              <c:f>Sheet1!$B$2:$B$5</c:f>
              <c:numCache>
                <c:formatCode>0%</c:formatCode>
                <c:ptCount val="4"/>
                <c:pt idx="0">
                  <c:v>0.20563139931740154</c:v>
                </c:pt>
                <c:pt idx="1">
                  <c:v>0.23464163822529999</c:v>
                </c:pt>
                <c:pt idx="2">
                  <c:v>0.34897610921500388</c:v>
                </c:pt>
                <c:pt idx="3">
                  <c:v>0.21075085324230111</c:v>
                </c:pt>
              </c:numCache>
            </c:numRef>
          </c:val>
        </c:ser>
        <c:firstSliceAng val="0"/>
      </c:pieChart>
    </c:plotArea>
    <c:legend>
      <c:legendPos val="r"/>
      <c:layout>
        <c:manualLayout>
          <c:xMode val="edge"/>
          <c:yMode val="edge"/>
          <c:x val="0.58695848928662619"/>
          <c:y val="0.26265908726190912"/>
          <c:w val="0.32789771443019733"/>
          <c:h val="0.47468182547618165"/>
        </c:manualLayout>
      </c:layout>
      <c:txPr>
        <a:bodyPr/>
        <a:lstStyle/>
        <a:p>
          <a:pPr>
            <a:defRPr>
              <a:solidFill>
                <a:schemeClr val="tx1">
                  <a:lumMod val="75000"/>
                  <a:lumOff val="25000"/>
                </a:schemeClr>
              </a:solidFill>
            </a:defRPr>
          </a:pPr>
          <a:endParaRPr lang="en-US"/>
        </a:p>
      </c:txPr>
    </c:legend>
    <c:plotVisOnly val="1"/>
    <c:dispBlanksAs val="zero"/>
  </c:chart>
  <c:txPr>
    <a:bodyPr/>
    <a:lstStyle/>
    <a:p>
      <a:pPr>
        <a:defRPr sz="1100"/>
      </a:pPr>
      <a:endParaRPr lang="en-US"/>
    </a:p>
  </c:txPr>
  <c:externalData r:id="rId1"/>
</c:chartSpace>
</file>

<file path=ppt/charts/chart5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20536750705860268"/>
          <c:y val="0.14741829097178683"/>
          <c:w val="0.34042912856426127"/>
          <c:h val="0.73129220210100165"/>
        </c:manualLayout>
      </c:layout>
      <c:pieChart>
        <c:varyColors val="1"/>
        <c:ser>
          <c:idx val="0"/>
          <c:order val="0"/>
          <c:tx>
            <c:strRef>
              <c:f>Sheet1!$B$1</c:f>
              <c:strCache>
                <c:ptCount val="1"/>
                <c:pt idx="0">
                  <c:v>'Dynamic hard shoulder configuration' Smart Motorways</c:v>
                </c:pt>
              </c:strCache>
            </c:strRef>
          </c:tx>
          <c:dPt>
            <c:idx val="0"/>
            <c:spPr>
              <a:solidFill>
                <a:schemeClr val="accent3">
                  <a:lumMod val="50000"/>
                </a:schemeClr>
              </a:solidFill>
            </c:spPr>
          </c:dPt>
          <c:dPt>
            <c:idx val="1"/>
            <c:spPr>
              <a:solidFill>
                <a:schemeClr val="accent3">
                  <a:lumMod val="75000"/>
                </a:schemeClr>
              </a:solidFill>
            </c:spPr>
          </c:dPt>
          <c:dPt>
            <c:idx val="2"/>
            <c:spPr>
              <a:solidFill>
                <a:schemeClr val="accent2"/>
              </a:solidFill>
            </c:spPr>
          </c:dPt>
          <c:dPt>
            <c:idx val="3"/>
            <c:spPr>
              <a:solidFill>
                <a:schemeClr val="accent2">
                  <a:lumMod val="75000"/>
                </a:schemeClr>
              </a:solidFill>
            </c:spPr>
          </c:dPt>
          <c:dLbls>
            <c:spPr>
              <a:noFill/>
              <a:ln>
                <a:noFill/>
              </a:ln>
              <a:effectLst/>
            </c:spPr>
            <c:txPr>
              <a:bodyPr/>
              <a:lstStyle/>
              <a:p>
                <a:pPr>
                  <a:defRPr>
                    <a:solidFill>
                      <a:schemeClr val="bg1"/>
                    </a:solidFill>
                  </a:defRPr>
                </a:pPr>
                <a:endParaRPr lang="en-US"/>
              </a:p>
            </c:txPr>
            <c:showVal val="1"/>
            <c:showLeaderLines val="1"/>
            <c:extLst>
              <c:ext xmlns:c15="http://schemas.microsoft.com/office/drawing/2012/chart" uri="{CE6537A1-D6FC-4f65-9D91-7224C49458BB}"/>
            </c:extLst>
          </c:dLbls>
          <c:cat>
            <c:strRef>
              <c:f>Sheet1!$A$2:$A$5</c:f>
              <c:strCache>
                <c:ptCount val="4"/>
                <c:pt idx="0">
                  <c:v>Yes definitely</c:v>
                </c:pt>
                <c:pt idx="1">
                  <c:v>Yes, I think so</c:v>
                </c:pt>
                <c:pt idx="2">
                  <c:v>No, I don't think so</c:v>
                </c:pt>
                <c:pt idx="3">
                  <c:v>No, definitely not</c:v>
                </c:pt>
              </c:strCache>
            </c:strRef>
          </c:cat>
          <c:val>
            <c:numRef>
              <c:f>Sheet1!$B$2:$B$5</c:f>
              <c:numCache>
                <c:formatCode>0%</c:formatCode>
                <c:ptCount val="4"/>
                <c:pt idx="0">
                  <c:v>0.31228668941980536</c:v>
                </c:pt>
                <c:pt idx="1">
                  <c:v>0.23890784982940194</c:v>
                </c:pt>
                <c:pt idx="2">
                  <c:v>0.26706484641639761</c:v>
                </c:pt>
                <c:pt idx="3">
                  <c:v>0.18174061433450001</c:v>
                </c:pt>
              </c:numCache>
            </c:numRef>
          </c:val>
        </c:ser>
        <c:firstSliceAng val="0"/>
      </c:pieChart>
    </c:plotArea>
    <c:legend>
      <c:legendPos val="r"/>
      <c:layout>
        <c:manualLayout>
          <c:xMode val="edge"/>
          <c:yMode val="edge"/>
          <c:x val="0.66906143570254661"/>
          <c:y val="0.26265908726190917"/>
          <c:w val="0.32789771443019733"/>
          <c:h val="0.47468182547618165"/>
        </c:manualLayout>
      </c:layout>
      <c:txPr>
        <a:bodyPr/>
        <a:lstStyle/>
        <a:p>
          <a:pPr>
            <a:defRPr>
              <a:solidFill>
                <a:schemeClr val="tx1">
                  <a:lumMod val="75000"/>
                  <a:lumOff val="25000"/>
                </a:schemeClr>
              </a:solidFill>
            </a:defRPr>
          </a:pPr>
          <a:endParaRPr lang="en-US"/>
        </a:p>
      </c:txPr>
    </c:legend>
    <c:plotVisOnly val="1"/>
    <c:dispBlanksAs val="zero"/>
  </c:chart>
  <c:txPr>
    <a:bodyPr/>
    <a:lstStyle/>
    <a:p>
      <a:pPr>
        <a:defRPr sz="1100"/>
      </a:pPr>
      <a:endParaRPr lang="en-US"/>
    </a:p>
  </c:txPr>
  <c:externalData r:id="rId1"/>
</c:chartSpace>
</file>

<file path=ppt/charts/chart54.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stacked"/>
        <c:ser>
          <c:idx val="0"/>
          <c:order val="0"/>
          <c:tx>
            <c:strRef>
              <c:f>Sheet1!$B$1</c:f>
              <c:strCache>
                <c:ptCount val="1"/>
                <c:pt idx="0">
                  <c:v>Don't know</c:v>
                </c:pt>
              </c:strCache>
            </c:strRef>
          </c:tx>
          <c:spPr>
            <a:solidFill>
              <a:schemeClr val="tx1">
                <a:lumMod val="50000"/>
                <a:lumOff val="50000"/>
              </a:schemeClr>
            </a:solidFill>
          </c:spPr>
          <c:dLbls>
            <c:dLbl>
              <c:idx val="0"/>
              <c:spPr/>
              <c:txPr>
                <a:bodyPr rot="-5400000" vert="horz"/>
                <a:lstStyle/>
                <a:p>
                  <a:pPr>
                    <a:defRPr sz="1000" b="0">
                      <a:solidFill>
                        <a:schemeClr val="bg1"/>
                      </a:solidFill>
                    </a:defRPr>
                  </a:pPr>
                  <a:endParaRPr lang="en-US"/>
                </a:p>
              </c:txPr>
            </c:dLbl>
            <c:dLbl>
              <c:idx val="1"/>
              <c:spPr/>
              <c:txPr>
                <a:bodyPr rot="-5400000" vert="horz"/>
                <a:lstStyle/>
                <a:p>
                  <a:pPr>
                    <a:defRPr sz="1000" b="0">
                      <a:solidFill>
                        <a:schemeClr val="bg1"/>
                      </a:solidFill>
                    </a:defRPr>
                  </a:pPr>
                  <a:endParaRPr lang="en-US"/>
                </a:p>
              </c:txPr>
            </c:dLbl>
            <c:dLbl>
              <c:idx val="4"/>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spPr>
              <a:noFill/>
              <a:ln>
                <a:noFill/>
              </a:ln>
              <a:effectLst/>
            </c:spPr>
            <c:txPr>
              <a:bodyPr rot="-5400000" vert="horz"/>
              <a:lstStyle/>
              <a:p>
                <a:pPr>
                  <a:defRPr sz="1000" b="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charges for parking run by private companies are fair</c:v>
                </c:pt>
                <c:pt idx="1">
                  <c:v>The charges for Local authority-run parking are fair</c:v>
                </c:pt>
                <c:pt idx="2">
                  <c:v>Some double yellow lines could be removed</c:v>
                </c:pt>
                <c:pt idx="3">
                  <c:v>Parking prices are going up</c:v>
                </c:pt>
                <c:pt idx="4">
                  <c:v>I worry about overstaying in private car parks, even just by a few minutes</c:v>
                </c:pt>
                <c:pt idx="5">
                  <c:v>Parking pay machines should always offer card payment</c:v>
                </c:pt>
                <c:pt idx="6">
                  <c:v>Parking in hospitals should be free</c:v>
                </c:pt>
                <c:pt idx="7">
                  <c:v>Parking pay machines should always give change </c:v>
                </c:pt>
              </c:strCache>
            </c:strRef>
          </c:cat>
          <c:val>
            <c:numRef>
              <c:f>Sheet1!$B$2:$B$9</c:f>
              <c:numCache>
                <c:formatCode>0%</c:formatCode>
                <c:ptCount val="8"/>
                <c:pt idx="0">
                  <c:v>4.0000000000000022E-2</c:v>
                </c:pt>
                <c:pt idx="1">
                  <c:v>3.0000000000000002E-2</c:v>
                </c:pt>
                <c:pt idx="2">
                  <c:v>3.0000000000000002E-2</c:v>
                </c:pt>
                <c:pt idx="3">
                  <c:v>4.0000000000000022E-2</c:v>
                </c:pt>
                <c:pt idx="4">
                  <c:v>1.0000000000000005E-2</c:v>
                </c:pt>
                <c:pt idx="5">
                  <c:v>2.0000000000000011E-2</c:v>
                </c:pt>
                <c:pt idx="6">
                  <c:v>1.0000000000000005E-2</c:v>
                </c:pt>
                <c:pt idx="7">
                  <c:v>1.0000000000000005E-2</c:v>
                </c:pt>
              </c:numCache>
            </c:numRef>
          </c:val>
        </c:ser>
        <c:ser>
          <c:idx val="1"/>
          <c:order val="1"/>
          <c:tx>
            <c:strRef>
              <c:f>Sheet1!$C$1</c:f>
              <c:strCache>
                <c:ptCount val="1"/>
                <c:pt idx="0">
                  <c:v>Strongly disagree</c:v>
                </c:pt>
              </c:strCache>
            </c:strRef>
          </c:tx>
          <c:spPr>
            <a:solidFill>
              <a:schemeClr val="accent2">
                <a:lumMod val="75000"/>
              </a:schemeClr>
            </a:solidFill>
          </c:spPr>
          <c:dLbls>
            <c:dLbl>
              <c:idx val="0"/>
              <c:spPr/>
              <c:txPr>
                <a:bodyPr rot="0" vert="horz"/>
                <a:lstStyle/>
                <a:p>
                  <a:pPr>
                    <a:defRPr sz="1000" b="0">
                      <a:solidFill>
                        <a:schemeClr val="bg1"/>
                      </a:solidFill>
                    </a:defRPr>
                  </a:pPr>
                  <a:endParaRPr lang="en-US"/>
                </a:p>
              </c:txPr>
            </c:dLbl>
            <c:dLbl>
              <c:idx val="1"/>
              <c:spPr/>
              <c:txPr>
                <a:bodyPr rot="0" vert="horz"/>
                <a:lstStyle/>
                <a:p>
                  <a:pPr>
                    <a:defRPr sz="1000" b="0">
                      <a:solidFill>
                        <a:schemeClr val="bg1"/>
                      </a:solidFill>
                    </a:defRPr>
                  </a:pPr>
                  <a:endParaRPr lang="en-US"/>
                </a:p>
              </c:txPr>
            </c:dLbl>
            <c:dLbl>
              <c:idx val="3"/>
              <c:delete val="1"/>
            </c:dLbl>
            <c:dLbl>
              <c:idx val="5"/>
              <c:delete val="1"/>
            </c:dLbl>
            <c:dLbl>
              <c:idx val="7"/>
              <c:delete val="1"/>
            </c:dLbl>
            <c:spPr>
              <a:noFill/>
              <a:ln>
                <a:noFill/>
              </a:ln>
              <a:effectLst/>
            </c:spPr>
            <c:txPr>
              <a:bodyPr rot="-5400000" vert="horz"/>
              <a:lstStyle/>
              <a:p>
                <a:pPr>
                  <a:defRPr sz="1000" b="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charges for parking run by private companies are fair</c:v>
                </c:pt>
                <c:pt idx="1">
                  <c:v>The charges for Local authority-run parking are fair</c:v>
                </c:pt>
                <c:pt idx="2">
                  <c:v>Some double yellow lines could be removed</c:v>
                </c:pt>
                <c:pt idx="3">
                  <c:v>Parking prices are going up</c:v>
                </c:pt>
                <c:pt idx="4">
                  <c:v>I worry about overstaying in private car parks, even just by a few minutes</c:v>
                </c:pt>
                <c:pt idx="5">
                  <c:v>Parking pay machines should always offer card payment</c:v>
                </c:pt>
                <c:pt idx="6">
                  <c:v>Parking in hospitals should be free</c:v>
                </c:pt>
                <c:pt idx="7">
                  <c:v>Parking pay machines should always give change </c:v>
                </c:pt>
              </c:strCache>
            </c:strRef>
          </c:cat>
          <c:val>
            <c:numRef>
              <c:f>Sheet1!$C$2:$C$9</c:f>
              <c:numCache>
                <c:formatCode>0%</c:formatCode>
                <c:ptCount val="8"/>
                <c:pt idx="0">
                  <c:v>0.35000000000000031</c:v>
                </c:pt>
                <c:pt idx="1">
                  <c:v>0.15000000000000024</c:v>
                </c:pt>
                <c:pt idx="2">
                  <c:v>4.0000000000000022E-2</c:v>
                </c:pt>
                <c:pt idx="3">
                  <c:v>1.0000000000000005E-2</c:v>
                </c:pt>
                <c:pt idx="4">
                  <c:v>2.0000000000000011E-2</c:v>
                </c:pt>
                <c:pt idx="5">
                  <c:v>1.0000000000000005E-2</c:v>
                </c:pt>
                <c:pt idx="6">
                  <c:v>2.0000000000000011E-2</c:v>
                </c:pt>
                <c:pt idx="7">
                  <c:v>1.0000000000000005E-2</c:v>
                </c:pt>
              </c:numCache>
            </c:numRef>
          </c:val>
        </c:ser>
        <c:ser>
          <c:idx val="2"/>
          <c:order val="2"/>
          <c:tx>
            <c:strRef>
              <c:f>Sheet1!$D$1</c:f>
              <c:strCache>
                <c:ptCount val="1"/>
                <c:pt idx="0">
                  <c:v>Slightly disagree</c:v>
                </c:pt>
              </c:strCache>
            </c:strRef>
          </c:tx>
          <c:spPr>
            <a:solidFill>
              <a:schemeClr val="accent2"/>
            </a:solidFill>
          </c:spPr>
          <c:dLbls>
            <c:dLbl>
              <c:idx val="3"/>
              <c:spPr>
                <a:noFill/>
                <a:ln>
                  <a:noFill/>
                </a:ln>
                <a:effectLst/>
              </c:spPr>
              <c:txPr>
                <a:bodyPr rot="-5400000" vert="horz"/>
                <a:lstStyle/>
                <a:p>
                  <a:pPr>
                    <a:defRPr sz="1000" b="0">
                      <a:solidFill>
                        <a:schemeClr val="bg1"/>
                      </a:solidFill>
                    </a:defRPr>
                  </a:pPr>
                  <a:endParaRPr lang="en-US"/>
                </a:p>
              </c:txPr>
            </c:dLbl>
            <c:dLbl>
              <c:idx val="4"/>
              <c:spPr>
                <a:noFill/>
                <a:ln>
                  <a:noFill/>
                </a:ln>
                <a:effectLst/>
              </c:spPr>
              <c:txPr>
                <a:bodyPr rot="-5400000" vert="horz"/>
                <a:lstStyle/>
                <a:p>
                  <a:pPr>
                    <a:defRPr sz="1000" b="0">
                      <a:solidFill>
                        <a:schemeClr val="bg1"/>
                      </a:solidFill>
                    </a:defRPr>
                  </a:pPr>
                  <a:endParaRPr lang="en-US"/>
                </a:p>
              </c:txPr>
            </c:dLbl>
            <c:dLbl>
              <c:idx val="5"/>
              <c:spPr/>
              <c:txPr>
                <a:bodyPr rot="-5400000" vert="horz"/>
                <a:lstStyle/>
                <a:p>
                  <a:pPr>
                    <a:defRPr sz="1000" b="0">
                      <a:solidFill>
                        <a:schemeClr val="bg1"/>
                      </a:solidFill>
                    </a:defRPr>
                  </a:pPr>
                  <a:endParaRPr lang="en-US"/>
                </a:p>
              </c:txPr>
            </c:dLbl>
            <c:dLbl>
              <c:idx val="6"/>
              <c:spPr>
                <a:noFill/>
                <a:ln>
                  <a:noFill/>
                </a:ln>
                <a:effectLst/>
              </c:spPr>
              <c:txPr>
                <a:bodyPr rot="-5400000" vert="horz"/>
                <a:lstStyle/>
                <a:p>
                  <a:pPr>
                    <a:defRPr sz="1000" b="0">
                      <a:solidFill>
                        <a:schemeClr val="bg1"/>
                      </a:solidFill>
                    </a:defRPr>
                  </a:pPr>
                  <a:endParaRPr lang="en-US"/>
                </a:p>
              </c:txPr>
            </c:dLbl>
            <c:dLbl>
              <c:idx val="7"/>
              <c:spPr/>
              <c:txPr>
                <a:bodyPr rot="-5400000" vert="horz"/>
                <a:lstStyle/>
                <a:p>
                  <a:pPr>
                    <a:defRPr sz="1000" b="0">
                      <a:solidFill>
                        <a:schemeClr val="bg1"/>
                      </a:solidFill>
                    </a:defRPr>
                  </a:pPr>
                  <a:endParaRPr lang="en-US"/>
                </a:p>
              </c:txPr>
            </c:dLbl>
            <c:spPr>
              <a:noFill/>
              <a:ln>
                <a:noFill/>
              </a:ln>
              <a:effectLst/>
            </c:spPr>
            <c:txPr>
              <a:bodyPr/>
              <a:lstStyle/>
              <a:p>
                <a:pPr>
                  <a:defRPr sz="1000" b="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charges for parking run by private companies are fair</c:v>
                </c:pt>
                <c:pt idx="1">
                  <c:v>The charges for Local authority-run parking are fair</c:v>
                </c:pt>
                <c:pt idx="2">
                  <c:v>Some double yellow lines could be removed</c:v>
                </c:pt>
                <c:pt idx="3">
                  <c:v>Parking prices are going up</c:v>
                </c:pt>
                <c:pt idx="4">
                  <c:v>I worry about overstaying in private car parks, even just by a few minutes</c:v>
                </c:pt>
                <c:pt idx="5">
                  <c:v>Parking pay machines should always offer card payment</c:v>
                </c:pt>
                <c:pt idx="6">
                  <c:v>Parking in hospitals should be free</c:v>
                </c:pt>
                <c:pt idx="7">
                  <c:v>Parking pay machines should always give change </c:v>
                </c:pt>
              </c:strCache>
            </c:strRef>
          </c:cat>
          <c:val>
            <c:numRef>
              <c:f>Sheet1!$D$2:$D$9</c:f>
              <c:numCache>
                <c:formatCode>0%</c:formatCode>
                <c:ptCount val="8"/>
                <c:pt idx="0">
                  <c:v>0.31000000000000161</c:v>
                </c:pt>
                <c:pt idx="1">
                  <c:v>0.25</c:v>
                </c:pt>
                <c:pt idx="2">
                  <c:v>0.1</c:v>
                </c:pt>
                <c:pt idx="3">
                  <c:v>3.0000000000000002E-2</c:v>
                </c:pt>
                <c:pt idx="4">
                  <c:v>4.0000000000000022E-2</c:v>
                </c:pt>
                <c:pt idx="5">
                  <c:v>3.0000000000000002E-2</c:v>
                </c:pt>
                <c:pt idx="6">
                  <c:v>4.0000000000000022E-2</c:v>
                </c:pt>
                <c:pt idx="7">
                  <c:v>2.0000000000000011E-2</c:v>
                </c:pt>
              </c:numCache>
            </c:numRef>
          </c:val>
        </c:ser>
        <c:ser>
          <c:idx val="3"/>
          <c:order val="3"/>
          <c:tx>
            <c:strRef>
              <c:f>Sheet1!$E$1</c:f>
              <c:strCache>
                <c:ptCount val="1"/>
                <c:pt idx="0">
                  <c:v>Neither agree nor disagree</c:v>
                </c:pt>
              </c:strCache>
            </c:strRef>
          </c:tx>
          <c:spPr>
            <a:solidFill>
              <a:schemeClr val="tx2">
                <a:lumMod val="20000"/>
                <a:lumOff val="80000"/>
              </a:schemeClr>
            </a:solidFill>
          </c:spPr>
          <c:dLbls>
            <c:spPr>
              <a:noFill/>
              <a:ln>
                <a:noFill/>
              </a:ln>
              <a:effectLst/>
            </c:spPr>
            <c:txPr>
              <a:bodyPr/>
              <a:lstStyle/>
              <a:p>
                <a:pPr>
                  <a:defRPr sz="1000" b="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charges for parking run by private companies are fair</c:v>
                </c:pt>
                <c:pt idx="1">
                  <c:v>The charges for Local authority-run parking are fair</c:v>
                </c:pt>
                <c:pt idx="2">
                  <c:v>Some double yellow lines could be removed</c:v>
                </c:pt>
                <c:pt idx="3">
                  <c:v>Parking prices are going up</c:v>
                </c:pt>
                <c:pt idx="4">
                  <c:v>I worry about overstaying in private car parks, even just by a few minutes</c:v>
                </c:pt>
                <c:pt idx="5">
                  <c:v>Parking pay machines should always offer card payment</c:v>
                </c:pt>
                <c:pt idx="6">
                  <c:v>Parking in hospitals should be free</c:v>
                </c:pt>
                <c:pt idx="7">
                  <c:v>Parking pay machines should always give change </c:v>
                </c:pt>
              </c:strCache>
            </c:strRef>
          </c:cat>
          <c:val>
            <c:numRef>
              <c:f>Sheet1!$E$2:$E$9</c:f>
              <c:numCache>
                <c:formatCode>0%</c:formatCode>
                <c:ptCount val="8"/>
                <c:pt idx="0">
                  <c:v>0.17</c:v>
                </c:pt>
                <c:pt idx="1">
                  <c:v>0.26</c:v>
                </c:pt>
                <c:pt idx="2">
                  <c:v>0.16</c:v>
                </c:pt>
                <c:pt idx="3">
                  <c:v>0.12000000000000002</c:v>
                </c:pt>
                <c:pt idx="4">
                  <c:v>0.12000000000000002</c:v>
                </c:pt>
                <c:pt idx="5">
                  <c:v>0.16</c:v>
                </c:pt>
                <c:pt idx="6">
                  <c:v>0.05</c:v>
                </c:pt>
                <c:pt idx="7">
                  <c:v>8.0000000000000043E-2</c:v>
                </c:pt>
              </c:numCache>
            </c:numRef>
          </c:val>
        </c:ser>
        <c:ser>
          <c:idx val="4"/>
          <c:order val="4"/>
          <c:tx>
            <c:strRef>
              <c:f>Sheet1!$F$1</c:f>
              <c:strCache>
                <c:ptCount val="1"/>
                <c:pt idx="0">
                  <c:v>Slightly agree</c:v>
                </c:pt>
              </c:strCache>
            </c:strRef>
          </c:tx>
          <c:spPr>
            <a:solidFill>
              <a:schemeClr val="accent3"/>
            </a:solidFill>
          </c:spPr>
          <c:dLbls>
            <c:dLbl>
              <c:idx val="0"/>
              <c:spPr/>
              <c:txPr>
                <a:bodyPr rot="0" vert="horz"/>
                <a:lstStyle/>
                <a:p>
                  <a:pPr>
                    <a:defRPr sz="1000" b="0">
                      <a:solidFill>
                        <a:schemeClr val="bg1"/>
                      </a:solidFill>
                    </a:defRPr>
                  </a:pPr>
                  <a:endParaRPr lang="en-US"/>
                </a:p>
              </c:txPr>
            </c:dLbl>
            <c:dLbl>
              <c:idx val="3"/>
              <c:spPr/>
              <c:txPr>
                <a:bodyPr rot="0" vert="horz"/>
                <a:lstStyle/>
                <a:p>
                  <a:pPr>
                    <a:defRPr sz="1000" b="0">
                      <a:solidFill>
                        <a:schemeClr val="bg1"/>
                      </a:solidFill>
                    </a:defRPr>
                  </a:pPr>
                  <a:endParaRPr lang="en-US"/>
                </a:p>
              </c:txPr>
            </c:dLbl>
            <c:spPr>
              <a:noFill/>
              <a:ln>
                <a:noFill/>
              </a:ln>
              <a:effectLst/>
            </c:spPr>
            <c:txPr>
              <a:bodyPr/>
              <a:lstStyle/>
              <a:p>
                <a:pPr>
                  <a:defRPr sz="1000" b="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charges for parking run by private companies are fair</c:v>
                </c:pt>
                <c:pt idx="1">
                  <c:v>The charges for Local authority-run parking are fair</c:v>
                </c:pt>
                <c:pt idx="2">
                  <c:v>Some double yellow lines could be removed</c:v>
                </c:pt>
                <c:pt idx="3">
                  <c:v>Parking prices are going up</c:v>
                </c:pt>
                <c:pt idx="4">
                  <c:v>I worry about overstaying in private car parks, even just by a few minutes</c:v>
                </c:pt>
                <c:pt idx="5">
                  <c:v>Parking pay machines should always offer card payment</c:v>
                </c:pt>
                <c:pt idx="6">
                  <c:v>Parking in hospitals should be free</c:v>
                </c:pt>
                <c:pt idx="7">
                  <c:v>Parking pay machines should always give change </c:v>
                </c:pt>
              </c:strCache>
            </c:strRef>
          </c:cat>
          <c:val>
            <c:numRef>
              <c:f>Sheet1!$F$2:$F$9</c:f>
              <c:numCache>
                <c:formatCode>0%</c:formatCode>
                <c:ptCount val="8"/>
                <c:pt idx="0">
                  <c:v>9.0000000000000024E-2</c:v>
                </c:pt>
                <c:pt idx="1">
                  <c:v>0.24000000000000021</c:v>
                </c:pt>
                <c:pt idx="2">
                  <c:v>0.36000000000000032</c:v>
                </c:pt>
                <c:pt idx="3">
                  <c:v>0.34</c:v>
                </c:pt>
                <c:pt idx="4">
                  <c:v>0.34</c:v>
                </c:pt>
                <c:pt idx="5">
                  <c:v>0.29000000000000031</c:v>
                </c:pt>
                <c:pt idx="6">
                  <c:v>0.2</c:v>
                </c:pt>
                <c:pt idx="7">
                  <c:v>0.21000000000000021</c:v>
                </c:pt>
              </c:numCache>
            </c:numRef>
          </c:val>
        </c:ser>
        <c:ser>
          <c:idx val="5"/>
          <c:order val="5"/>
          <c:tx>
            <c:strRef>
              <c:f>Sheet1!$G$1</c:f>
              <c:strCache>
                <c:ptCount val="1"/>
                <c:pt idx="0">
                  <c:v>Strongly agree</c:v>
                </c:pt>
              </c:strCache>
            </c:strRef>
          </c:tx>
          <c:spPr>
            <a:solidFill>
              <a:schemeClr val="accent3">
                <a:lumMod val="75000"/>
              </a:schemeClr>
            </a:solidFill>
          </c:spPr>
          <c:dLbls>
            <c:spPr>
              <a:noFill/>
              <a:ln>
                <a:noFill/>
              </a:ln>
              <a:effectLst/>
            </c:spPr>
            <c:txPr>
              <a:bodyPr/>
              <a:lstStyle/>
              <a:p>
                <a:pPr>
                  <a:defRPr sz="1000">
                    <a:solidFill>
                      <a:schemeClr val="bg1"/>
                    </a:solidFill>
                  </a:defRPr>
                </a:pPr>
                <a:endParaRPr lang="en-US"/>
              </a:p>
            </c:txPr>
            <c:showVal val="1"/>
            <c:extLst>
              <c:ext xmlns:c15="http://schemas.microsoft.com/office/drawing/2012/chart" uri="{CE6537A1-D6FC-4f65-9D91-7224C49458BB}">
                <c15:showLeaderLines val="0"/>
              </c:ext>
            </c:extLst>
          </c:dLbls>
          <c:cat>
            <c:strRef>
              <c:f>Sheet1!$A$2:$A$9</c:f>
              <c:strCache>
                <c:ptCount val="8"/>
                <c:pt idx="0">
                  <c:v>The charges for parking run by private companies are fair</c:v>
                </c:pt>
                <c:pt idx="1">
                  <c:v>The charges for Local authority-run parking are fair</c:v>
                </c:pt>
                <c:pt idx="2">
                  <c:v>Some double yellow lines could be removed</c:v>
                </c:pt>
                <c:pt idx="3">
                  <c:v>Parking prices are going up</c:v>
                </c:pt>
                <c:pt idx="4">
                  <c:v>I worry about overstaying in private car parks, even just by a few minutes</c:v>
                </c:pt>
                <c:pt idx="5">
                  <c:v>Parking pay machines should always offer card payment</c:v>
                </c:pt>
                <c:pt idx="6">
                  <c:v>Parking in hospitals should be free</c:v>
                </c:pt>
                <c:pt idx="7">
                  <c:v>Parking pay machines should always give change </c:v>
                </c:pt>
              </c:strCache>
            </c:strRef>
          </c:cat>
          <c:val>
            <c:numRef>
              <c:f>Sheet1!$G$2:$G$9</c:f>
              <c:numCache>
                <c:formatCode>0%</c:formatCode>
                <c:ptCount val="8"/>
                <c:pt idx="0">
                  <c:v>0.05</c:v>
                </c:pt>
                <c:pt idx="1">
                  <c:v>7.0000000000000021E-2</c:v>
                </c:pt>
                <c:pt idx="2">
                  <c:v>0.31000000000000161</c:v>
                </c:pt>
                <c:pt idx="3">
                  <c:v>0.47000000000000008</c:v>
                </c:pt>
                <c:pt idx="4">
                  <c:v>0.47000000000000008</c:v>
                </c:pt>
                <c:pt idx="5">
                  <c:v>0.49000000000000032</c:v>
                </c:pt>
                <c:pt idx="6">
                  <c:v>0.67000000000000415</c:v>
                </c:pt>
                <c:pt idx="7">
                  <c:v>0.67000000000000415</c:v>
                </c:pt>
              </c:numCache>
            </c:numRef>
          </c:val>
        </c:ser>
        <c:gapWidth val="41"/>
        <c:overlap val="100"/>
        <c:axId val="160146944"/>
        <c:axId val="160148480"/>
      </c:barChart>
      <c:catAx>
        <c:axId val="160146944"/>
        <c:scaling>
          <c:orientation val="minMax"/>
        </c:scaling>
        <c:axPos val="l"/>
        <c:numFmt formatCode="General" sourceLinked="1"/>
        <c:tickLblPos val="nextTo"/>
        <c:spPr>
          <a:ln>
            <a:noFill/>
          </a:ln>
        </c:spPr>
        <c:txPr>
          <a:bodyPr/>
          <a:lstStyle/>
          <a:p>
            <a:pPr>
              <a:defRPr sz="1200"/>
            </a:pPr>
            <a:endParaRPr lang="en-US"/>
          </a:p>
        </c:txPr>
        <c:crossAx val="160148480"/>
        <c:crosses val="autoZero"/>
        <c:auto val="1"/>
        <c:lblAlgn val="ctr"/>
        <c:lblOffset val="100"/>
      </c:catAx>
      <c:valAx>
        <c:axId val="160148480"/>
        <c:scaling>
          <c:orientation val="minMax"/>
        </c:scaling>
        <c:delete val="1"/>
        <c:axPos val="b"/>
        <c:numFmt formatCode="0%" sourceLinked="1"/>
        <c:tickLblPos val="none"/>
        <c:crossAx val="160146944"/>
        <c:crosses val="autoZero"/>
        <c:crossBetween val="between"/>
      </c:valAx>
      <c:spPr>
        <a:noFill/>
        <a:ln w="25398">
          <a:noFill/>
        </a:ln>
      </c:spPr>
    </c:plotArea>
    <c:legend>
      <c:legendPos val="b"/>
      <c:layout>
        <c:manualLayout>
          <c:xMode val="edge"/>
          <c:yMode val="edge"/>
          <c:x val="0.1527984055579199"/>
          <c:y val="0.94104803801064463"/>
          <c:w val="0.77923407797103561"/>
          <c:h val="4.3615350539186547E-2"/>
        </c:manualLayout>
      </c:layout>
      <c:txPr>
        <a:bodyPr/>
        <a:lstStyle/>
        <a:p>
          <a:pPr>
            <a:defRPr sz="1000"/>
          </a:pPr>
          <a:endParaRPr lang="en-US"/>
        </a:p>
      </c:txPr>
    </c:legend>
    <c:plotVisOnly val="1"/>
    <c:dispBlanksAs val="gap"/>
  </c:chart>
  <c:txPr>
    <a:bodyPr/>
    <a:lstStyle/>
    <a:p>
      <a:pPr>
        <a:defRPr sz="900"/>
      </a:pPr>
      <a:endParaRPr lang="en-US"/>
    </a:p>
  </c:txPr>
  <c:externalData r:id="rId1"/>
</c:chartSpace>
</file>

<file path=ppt/charts/chart5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3.1933417654449584E-3"/>
          <c:y val="4.2774390770162166E-2"/>
          <c:w val="0.86988187209970413"/>
          <c:h val="0.67702560826576597"/>
        </c:manualLayout>
      </c:layout>
      <c:barChart>
        <c:barDir val="col"/>
        <c:grouping val="percentStacked"/>
        <c:ser>
          <c:idx val="0"/>
          <c:order val="0"/>
          <c:tx>
            <c:strRef>
              <c:f>Sheet1!$B$1</c:f>
              <c:strCache>
                <c:ptCount val="1"/>
                <c:pt idx="0">
                  <c:v>Don't know</c:v>
                </c:pt>
              </c:strCache>
            </c:strRef>
          </c:tx>
          <c:spPr>
            <a:solidFill>
              <a:schemeClr val="tx1">
                <a:lumMod val="50000"/>
                <a:lumOff val="50000"/>
              </a:schemeClr>
            </a:solidFill>
          </c:spP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3"/>
              <c:delete val="1"/>
            </c:dLbl>
            <c:spPr>
              <a:noFill/>
              <a:ln>
                <a:noFill/>
              </a:ln>
              <a:effectLst/>
            </c:spPr>
            <c:txPr>
              <a:bodyPr/>
              <a:lstStyle/>
              <a:p>
                <a:pPr algn="ctr">
                  <a:defRPr lang="en-GB" sz="12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numRef>
              <c:f>Sheet1!$A$2:$A$9</c:f>
              <c:numCache>
                <c:formatCode>General</c:formatCode>
                <c:ptCount val="8"/>
                <c:pt idx="0">
                  <c:v>2014</c:v>
                </c:pt>
                <c:pt idx="1">
                  <c:v>2015</c:v>
                </c:pt>
                <c:pt idx="2">
                  <c:v>2014</c:v>
                </c:pt>
                <c:pt idx="3">
                  <c:v>2015</c:v>
                </c:pt>
                <c:pt idx="4">
                  <c:v>2014</c:v>
                </c:pt>
                <c:pt idx="5">
                  <c:v>2015</c:v>
                </c:pt>
                <c:pt idx="6">
                  <c:v>2014</c:v>
                </c:pt>
                <c:pt idx="7">
                  <c:v>2015</c:v>
                </c:pt>
              </c:numCache>
            </c:numRef>
          </c:cat>
          <c:val>
            <c:numRef>
              <c:f>Sheet1!$B$2:$B$9</c:f>
              <c:numCache>
                <c:formatCode>0%</c:formatCode>
                <c:ptCount val="8"/>
                <c:pt idx="0">
                  <c:v>1.0000000000000005E-2</c:v>
                </c:pt>
                <c:pt idx="1">
                  <c:v>1.0000000000000005E-2</c:v>
                </c:pt>
                <c:pt idx="2">
                  <c:v>3.0000000000000002E-2</c:v>
                </c:pt>
                <c:pt idx="3">
                  <c:v>2.0000000000000011E-2</c:v>
                </c:pt>
                <c:pt idx="4">
                  <c:v>0.05</c:v>
                </c:pt>
                <c:pt idx="5">
                  <c:v>0.05</c:v>
                </c:pt>
                <c:pt idx="6">
                  <c:v>0.29000000000000031</c:v>
                </c:pt>
                <c:pt idx="7">
                  <c:v>0.34</c:v>
                </c:pt>
              </c:numCache>
            </c:numRef>
          </c:val>
        </c:ser>
        <c:ser>
          <c:idx val="1"/>
          <c:order val="1"/>
          <c:tx>
            <c:strRef>
              <c:f>Sheet1!$C$1</c:f>
              <c:strCache>
                <c:ptCount val="1"/>
                <c:pt idx="0">
                  <c:v>Disagree</c:v>
                </c:pt>
              </c:strCache>
            </c:strRef>
          </c:tx>
          <c:spPr>
            <a:solidFill>
              <a:schemeClr val="accent2">
                <a:lumMod val="75000"/>
              </a:schemeClr>
            </a:solidFill>
          </c:spPr>
          <c:dLbls>
            <c:dLbl>
              <c:idx val="1"/>
              <c:layout>
                <c:manualLayout>
                  <c:x val="1.7269448693734901E-3"/>
                  <c:y val="8.0166306307848916E-3"/>
                </c:manualLayout>
              </c:layout>
              <c:showVal val="1"/>
              <c:extLst>
                <c:ext xmlns:c15="http://schemas.microsoft.com/office/drawing/2012/chart" uri="{CE6537A1-D6FC-4f65-9D91-7224C49458BB}"/>
              </c:extLst>
            </c:dLbl>
            <c:spPr>
              <a:noFill/>
              <a:ln>
                <a:noFill/>
              </a:ln>
              <a:effectLst/>
            </c:spPr>
            <c:txPr>
              <a:bodyPr/>
              <a:lstStyle/>
              <a:p>
                <a:pPr algn="ctr">
                  <a:defRPr lang="en-GB" sz="12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numRef>
              <c:f>Sheet1!$A$2:$A$9</c:f>
              <c:numCache>
                <c:formatCode>General</c:formatCode>
                <c:ptCount val="8"/>
                <c:pt idx="0">
                  <c:v>2014</c:v>
                </c:pt>
                <c:pt idx="1">
                  <c:v>2015</c:v>
                </c:pt>
                <c:pt idx="2">
                  <c:v>2014</c:v>
                </c:pt>
                <c:pt idx="3">
                  <c:v>2015</c:v>
                </c:pt>
                <c:pt idx="4">
                  <c:v>2014</c:v>
                </c:pt>
                <c:pt idx="5">
                  <c:v>2015</c:v>
                </c:pt>
                <c:pt idx="6">
                  <c:v>2014</c:v>
                </c:pt>
                <c:pt idx="7">
                  <c:v>2015</c:v>
                </c:pt>
              </c:numCache>
            </c:numRef>
          </c:cat>
          <c:val>
            <c:numRef>
              <c:f>Sheet1!$C$2:$C$9</c:f>
              <c:numCache>
                <c:formatCode>0%</c:formatCode>
                <c:ptCount val="8"/>
                <c:pt idx="0">
                  <c:v>0.11</c:v>
                </c:pt>
                <c:pt idx="1">
                  <c:v>0.11</c:v>
                </c:pt>
                <c:pt idx="2">
                  <c:v>6.0000000000000032E-2</c:v>
                </c:pt>
                <c:pt idx="3">
                  <c:v>0.05</c:v>
                </c:pt>
                <c:pt idx="4">
                  <c:v>0.67000000000000415</c:v>
                </c:pt>
                <c:pt idx="5">
                  <c:v>0.63000000000000356</c:v>
                </c:pt>
                <c:pt idx="6">
                  <c:v>8.0000000000000043E-2</c:v>
                </c:pt>
                <c:pt idx="7">
                  <c:v>6.0000000000000032E-2</c:v>
                </c:pt>
              </c:numCache>
            </c:numRef>
          </c:val>
        </c:ser>
        <c:ser>
          <c:idx val="2"/>
          <c:order val="2"/>
          <c:tx>
            <c:strRef>
              <c:f>Sheet1!$D$1</c:f>
              <c:strCache>
                <c:ptCount val="1"/>
                <c:pt idx="0">
                  <c:v>Neither agree nor disagree</c:v>
                </c:pt>
              </c:strCache>
            </c:strRef>
          </c:tx>
          <c:spPr>
            <a:solidFill>
              <a:schemeClr val="tx2">
                <a:lumMod val="20000"/>
                <a:lumOff val="80000"/>
              </a:schemeClr>
            </a:solidFill>
          </c:spPr>
          <c:dLbls>
            <c:spPr>
              <a:noFill/>
              <a:ln>
                <a:noFill/>
              </a:ln>
              <a:effectLst/>
            </c:spPr>
            <c:txPr>
              <a:bodyPr/>
              <a:lstStyle/>
              <a:p>
                <a:pPr algn="ctr">
                  <a:defRPr lang="en-GB" sz="1200" b="0" i="0" u="none" strike="noStrike" kern="1200" baseline="0">
                    <a:solidFill>
                      <a:schemeClr val="tx1"/>
                    </a:solidFill>
                    <a:latin typeface="+mn-lt"/>
                    <a:ea typeface="+mn-ea"/>
                    <a:cs typeface="+mn-cs"/>
                  </a:defRPr>
                </a:pPr>
                <a:endParaRPr lang="en-US"/>
              </a:p>
            </c:txPr>
            <c:showVal val="1"/>
            <c:extLst>
              <c:ext xmlns:c15="http://schemas.microsoft.com/office/drawing/2012/chart" uri="{CE6537A1-D6FC-4f65-9D91-7224C49458BB}">
                <c15:showLeaderLines val="0"/>
              </c:ext>
            </c:extLst>
          </c:dLbls>
          <c:cat>
            <c:numRef>
              <c:f>Sheet1!$A$2:$A$9</c:f>
              <c:numCache>
                <c:formatCode>General</c:formatCode>
                <c:ptCount val="8"/>
                <c:pt idx="0">
                  <c:v>2014</c:v>
                </c:pt>
                <c:pt idx="1">
                  <c:v>2015</c:v>
                </c:pt>
                <c:pt idx="2">
                  <c:v>2014</c:v>
                </c:pt>
                <c:pt idx="3">
                  <c:v>2015</c:v>
                </c:pt>
                <c:pt idx="4">
                  <c:v>2014</c:v>
                </c:pt>
                <c:pt idx="5">
                  <c:v>2015</c:v>
                </c:pt>
                <c:pt idx="6">
                  <c:v>2014</c:v>
                </c:pt>
                <c:pt idx="7">
                  <c:v>2015</c:v>
                </c:pt>
              </c:numCache>
            </c:numRef>
          </c:cat>
          <c:val>
            <c:numRef>
              <c:f>Sheet1!$D$2:$D$9</c:f>
              <c:numCache>
                <c:formatCode>0%</c:formatCode>
                <c:ptCount val="8"/>
                <c:pt idx="0">
                  <c:v>0.23</c:v>
                </c:pt>
                <c:pt idx="1">
                  <c:v>0.16</c:v>
                </c:pt>
                <c:pt idx="2">
                  <c:v>0.18000000000000024</c:v>
                </c:pt>
                <c:pt idx="3">
                  <c:v>0.12000000000000002</c:v>
                </c:pt>
                <c:pt idx="4">
                  <c:v>0.21000000000000021</c:v>
                </c:pt>
                <c:pt idx="5">
                  <c:v>0.19</c:v>
                </c:pt>
                <c:pt idx="6">
                  <c:v>0.22</c:v>
                </c:pt>
                <c:pt idx="7">
                  <c:v>0.2</c:v>
                </c:pt>
              </c:numCache>
            </c:numRef>
          </c:val>
        </c:ser>
        <c:ser>
          <c:idx val="3"/>
          <c:order val="3"/>
          <c:tx>
            <c:strRef>
              <c:f>Sheet1!$E$1</c:f>
              <c:strCache>
                <c:ptCount val="1"/>
                <c:pt idx="0">
                  <c:v>Agree</c:v>
                </c:pt>
              </c:strCache>
            </c:strRef>
          </c:tx>
          <c:spPr>
            <a:solidFill>
              <a:schemeClr val="accent3">
                <a:lumMod val="75000"/>
              </a:schemeClr>
            </a:solidFill>
          </c:spPr>
          <c:dLbls>
            <c:spPr>
              <a:noFill/>
              <a:ln>
                <a:noFill/>
              </a:ln>
              <a:effectLst/>
            </c:spPr>
            <c:txPr>
              <a:bodyPr/>
              <a:lstStyle/>
              <a:p>
                <a:pPr algn="ctr">
                  <a:defRPr lang="en-GB" sz="12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numRef>
              <c:f>Sheet1!$A$2:$A$9</c:f>
              <c:numCache>
                <c:formatCode>General</c:formatCode>
                <c:ptCount val="8"/>
                <c:pt idx="0">
                  <c:v>2014</c:v>
                </c:pt>
                <c:pt idx="1">
                  <c:v>2015</c:v>
                </c:pt>
                <c:pt idx="2">
                  <c:v>2014</c:v>
                </c:pt>
                <c:pt idx="3">
                  <c:v>2015</c:v>
                </c:pt>
                <c:pt idx="4">
                  <c:v>2014</c:v>
                </c:pt>
                <c:pt idx="5">
                  <c:v>2015</c:v>
                </c:pt>
                <c:pt idx="6">
                  <c:v>2014</c:v>
                </c:pt>
                <c:pt idx="7">
                  <c:v>2015</c:v>
                </c:pt>
              </c:numCache>
            </c:numRef>
          </c:cat>
          <c:val>
            <c:numRef>
              <c:f>Sheet1!$E$2:$E$9</c:f>
              <c:numCache>
                <c:formatCode>0%</c:formatCode>
                <c:ptCount val="8"/>
                <c:pt idx="0">
                  <c:v>0.6500000000000038</c:v>
                </c:pt>
                <c:pt idx="1">
                  <c:v>0.73000000000000065</c:v>
                </c:pt>
                <c:pt idx="2">
                  <c:v>0.74000000000000321</c:v>
                </c:pt>
                <c:pt idx="3">
                  <c:v>0.82000000000000062</c:v>
                </c:pt>
                <c:pt idx="4">
                  <c:v>6.0000000000000032E-2</c:v>
                </c:pt>
                <c:pt idx="5">
                  <c:v>0.13</c:v>
                </c:pt>
                <c:pt idx="6">
                  <c:v>0.41000000000000031</c:v>
                </c:pt>
                <c:pt idx="7">
                  <c:v>0.39000000000000185</c:v>
                </c:pt>
              </c:numCache>
            </c:numRef>
          </c:val>
        </c:ser>
        <c:gapWidth val="60"/>
        <c:overlap val="100"/>
        <c:axId val="160700288"/>
        <c:axId val="160701824"/>
      </c:barChart>
      <c:catAx>
        <c:axId val="160700288"/>
        <c:scaling>
          <c:orientation val="minMax"/>
        </c:scaling>
        <c:axPos val="b"/>
        <c:numFmt formatCode="General" sourceLinked="1"/>
        <c:tickLblPos val="nextTo"/>
        <c:spPr>
          <a:ln>
            <a:noFill/>
          </a:ln>
        </c:spPr>
        <c:txPr>
          <a:bodyPr/>
          <a:lstStyle/>
          <a:p>
            <a:pPr>
              <a:defRPr sz="1200" b="1"/>
            </a:pPr>
            <a:endParaRPr lang="en-US"/>
          </a:p>
        </c:txPr>
        <c:crossAx val="160701824"/>
        <c:crosses val="autoZero"/>
        <c:auto val="1"/>
        <c:lblAlgn val="ctr"/>
        <c:lblOffset val="100"/>
      </c:catAx>
      <c:valAx>
        <c:axId val="160701824"/>
        <c:scaling>
          <c:orientation val="minMax"/>
        </c:scaling>
        <c:delete val="1"/>
        <c:axPos val="l"/>
        <c:numFmt formatCode="0%" sourceLinked="1"/>
        <c:tickLblPos val="none"/>
        <c:crossAx val="160700288"/>
        <c:crosses val="autoZero"/>
        <c:crossBetween val="between"/>
      </c:valAx>
    </c:plotArea>
    <c:legend>
      <c:legendPos val="r"/>
      <c:layout>
        <c:manualLayout>
          <c:xMode val="edge"/>
          <c:yMode val="edge"/>
          <c:x val="0.88281675967627526"/>
          <c:y val="6.0830741028774712E-2"/>
          <c:w val="0.11039980962567245"/>
          <c:h val="0.77903288523497394"/>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5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3.1933417654449658E-3"/>
          <c:y val="4.2774390770162166E-2"/>
          <c:w val="0.86988187209970591"/>
          <c:h val="0.67702560826576719"/>
        </c:manualLayout>
      </c:layout>
      <c:barChart>
        <c:barDir val="col"/>
        <c:grouping val="percentStacked"/>
        <c:ser>
          <c:idx val="0"/>
          <c:order val="0"/>
          <c:tx>
            <c:strRef>
              <c:f>Sheet1!$B$1</c:f>
              <c:strCache>
                <c:ptCount val="1"/>
                <c:pt idx="0">
                  <c:v>Don't know</c:v>
                </c:pt>
              </c:strCache>
            </c:strRef>
          </c:tx>
          <c:spPr>
            <a:solidFill>
              <a:schemeClr val="tx1">
                <a:lumMod val="50000"/>
                <a:lumOff val="50000"/>
              </a:schemeClr>
            </a:solidFill>
          </c:spPr>
          <c:dLbls>
            <c:spPr>
              <a:noFill/>
              <a:ln>
                <a:noFill/>
              </a:ln>
              <a:effectLst/>
            </c:spPr>
            <c:txPr>
              <a:bodyPr/>
              <a:lstStyle/>
              <a:p>
                <a:pPr algn="ctr">
                  <a:defRPr lang="en-GB" sz="12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Sheet1!$A$2:$A$4</c:f>
              <c:strCache>
                <c:ptCount val="3"/>
                <c:pt idx="0">
                  <c:v>It is reasonable for residents’ parking charges for diesel vehicles to be higher than for petrol or alternatively fuelled vehicles</c:v>
                </c:pt>
                <c:pt idx="1">
                  <c:v>The introduction of a ’10 minute grace‘ period will not lead to a reduction to the number of penalty charges issued </c:v>
                </c:pt>
                <c:pt idx="2">
                  <c:v>Increased parking restrictions and higher charges are reducing the number of shoppers in my local high street</c:v>
                </c:pt>
              </c:strCache>
            </c:strRef>
          </c:cat>
          <c:val>
            <c:numRef>
              <c:f>Sheet1!$B$2:$B$4</c:f>
              <c:numCache>
                <c:formatCode>0%</c:formatCode>
                <c:ptCount val="3"/>
                <c:pt idx="0">
                  <c:v>6.0000000000000032E-2</c:v>
                </c:pt>
                <c:pt idx="1">
                  <c:v>0.05</c:v>
                </c:pt>
                <c:pt idx="2">
                  <c:v>8.0000000000000043E-2</c:v>
                </c:pt>
              </c:numCache>
            </c:numRef>
          </c:val>
        </c:ser>
        <c:ser>
          <c:idx val="1"/>
          <c:order val="1"/>
          <c:tx>
            <c:strRef>
              <c:f>Sheet1!$C$1</c:f>
              <c:strCache>
                <c:ptCount val="1"/>
                <c:pt idx="0">
                  <c:v>Disagree</c:v>
                </c:pt>
              </c:strCache>
            </c:strRef>
          </c:tx>
          <c:spPr>
            <a:solidFill>
              <a:schemeClr val="accent2">
                <a:lumMod val="75000"/>
              </a:schemeClr>
            </a:solidFill>
          </c:spPr>
          <c:dLbls>
            <c:dLbl>
              <c:idx val="1"/>
              <c:layout>
                <c:manualLayout>
                  <c:x val="1.7269448693734901E-3"/>
                  <c:y val="8.0166306307849159E-3"/>
                </c:manualLayout>
              </c:layout>
              <c:showVal val="1"/>
              <c:extLst>
                <c:ext xmlns:c15="http://schemas.microsoft.com/office/drawing/2012/chart" uri="{CE6537A1-D6FC-4f65-9D91-7224C49458BB}"/>
              </c:extLst>
            </c:dLbl>
            <c:spPr>
              <a:noFill/>
              <a:ln>
                <a:noFill/>
              </a:ln>
              <a:effectLst/>
            </c:spPr>
            <c:txPr>
              <a:bodyPr/>
              <a:lstStyle/>
              <a:p>
                <a:pPr algn="ctr">
                  <a:defRPr lang="en-GB" sz="12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Sheet1!$A$2:$A$4</c:f>
              <c:strCache>
                <c:ptCount val="3"/>
                <c:pt idx="0">
                  <c:v>It is reasonable for residents’ parking charges for diesel vehicles to be higher than for petrol or alternatively fuelled vehicles</c:v>
                </c:pt>
                <c:pt idx="1">
                  <c:v>The introduction of a ’10 minute grace‘ period will not lead to a reduction to the number of penalty charges issued </c:v>
                </c:pt>
                <c:pt idx="2">
                  <c:v>Increased parking restrictions and higher charges are reducing the number of shoppers in my local high street</c:v>
                </c:pt>
              </c:strCache>
            </c:strRef>
          </c:cat>
          <c:val>
            <c:numRef>
              <c:f>Sheet1!$C$2:$C$4</c:f>
              <c:numCache>
                <c:formatCode>0%</c:formatCode>
                <c:ptCount val="3"/>
                <c:pt idx="0">
                  <c:v>0.46</c:v>
                </c:pt>
                <c:pt idx="1">
                  <c:v>0.18000000000000024</c:v>
                </c:pt>
                <c:pt idx="2">
                  <c:v>0.1</c:v>
                </c:pt>
              </c:numCache>
            </c:numRef>
          </c:val>
        </c:ser>
        <c:ser>
          <c:idx val="2"/>
          <c:order val="2"/>
          <c:tx>
            <c:strRef>
              <c:f>Sheet1!$D$1</c:f>
              <c:strCache>
                <c:ptCount val="1"/>
                <c:pt idx="0">
                  <c:v>Neither agree nor disagree</c:v>
                </c:pt>
              </c:strCache>
            </c:strRef>
          </c:tx>
          <c:spPr>
            <a:solidFill>
              <a:schemeClr val="tx2">
                <a:lumMod val="20000"/>
                <a:lumOff val="80000"/>
              </a:schemeClr>
            </a:solidFill>
          </c:spPr>
          <c:dLbls>
            <c:spPr>
              <a:noFill/>
              <a:ln>
                <a:noFill/>
              </a:ln>
              <a:effectLst/>
            </c:spPr>
            <c:txPr>
              <a:bodyPr/>
              <a:lstStyle/>
              <a:p>
                <a:pPr algn="ctr">
                  <a:defRPr lang="en-GB" sz="1200" b="0" i="0" u="none" strike="noStrike" kern="1200" baseline="0">
                    <a:solidFill>
                      <a:schemeClr val="tx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Sheet1!$A$2:$A$4</c:f>
              <c:strCache>
                <c:ptCount val="3"/>
                <c:pt idx="0">
                  <c:v>It is reasonable for residents’ parking charges for diesel vehicles to be higher than for petrol or alternatively fuelled vehicles</c:v>
                </c:pt>
                <c:pt idx="1">
                  <c:v>The introduction of a ’10 minute grace‘ period will not lead to a reduction to the number of penalty charges issued </c:v>
                </c:pt>
                <c:pt idx="2">
                  <c:v>Increased parking restrictions and higher charges are reducing the number of shoppers in my local high street</c:v>
                </c:pt>
              </c:strCache>
            </c:strRef>
          </c:cat>
          <c:val>
            <c:numRef>
              <c:f>Sheet1!$D$2:$D$4</c:f>
              <c:numCache>
                <c:formatCode>0%</c:formatCode>
                <c:ptCount val="3"/>
                <c:pt idx="0">
                  <c:v>0.25</c:v>
                </c:pt>
                <c:pt idx="1">
                  <c:v>0.19</c:v>
                </c:pt>
                <c:pt idx="2">
                  <c:v>0.18000000000000024</c:v>
                </c:pt>
              </c:numCache>
            </c:numRef>
          </c:val>
        </c:ser>
        <c:ser>
          <c:idx val="3"/>
          <c:order val="3"/>
          <c:tx>
            <c:strRef>
              <c:f>Sheet1!$E$1</c:f>
              <c:strCache>
                <c:ptCount val="1"/>
                <c:pt idx="0">
                  <c:v>Agree</c:v>
                </c:pt>
              </c:strCache>
            </c:strRef>
          </c:tx>
          <c:spPr>
            <a:solidFill>
              <a:schemeClr val="accent3">
                <a:lumMod val="75000"/>
              </a:schemeClr>
            </a:solidFill>
          </c:spPr>
          <c:dLbls>
            <c:spPr>
              <a:noFill/>
              <a:ln>
                <a:noFill/>
              </a:ln>
              <a:effectLst/>
            </c:spPr>
            <c:txPr>
              <a:bodyPr/>
              <a:lstStyle/>
              <a:p>
                <a:pPr algn="ctr">
                  <a:defRPr lang="en-GB" sz="1200" b="0" i="0" u="none" strike="noStrike" kern="1200" baseline="0">
                    <a:solidFill>
                      <a:schemeClr val="bg1"/>
                    </a:solidFill>
                    <a:latin typeface="+mn-lt"/>
                    <a:ea typeface="+mn-ea"/>
                    <a:cs typeface="+mn-cs"/>
                  </a:defRPr>
                </a:pPr>
                <a:endParaRPr lang="en-US"/>
              </a:p>
            </c:txPr>
            <c:showVal val="1"/>
            <c:extLst>
              <c:ext xmlns:c15="http://schemas.microsoft.com/office/drawing/2012/chart" uri="{CE6537A1-D6FC-4f65-9D91-7224C49458BB}">
                <c15:showLeaderLines val="0"/>
              </c:ext>
            </c:extLst>
          </c:dLbls>
          <c:cat>
            <c:strRef>
              <c:f>Sheet1!$A$2:$A$4</c:f>
              <c:strCache>
                <c:ptCount val="3"/>
                <c:pt idx="0">
                  <c:v>It is reasonable for residents’ parking charges for diesel vehicles to be higher than for petrol or alternatively fuelled vehicles</c:v>
                </c:pt>
                <c:pt idx="1">
                  <c:v>The introduction of a ’10 minute grace‘ period will not lead to a reduction to the number of penalty charges issued </c:v>
                </c:pt>
                <c:pt idx="2">
                  <c:v>Increased parking restrictions and higher charges are reducing the number of shoppers in my local high street</c:v>
                </c:pt>
              </c:strCache>
            </c:strRef>
          </c:cat>
          <c:val>
            <c:numRef>
              <c:f>Sheet1!$E$2:$E$4</c:f>
              <c:numCache>
                <c:formatCode>0%</c:formatCode>
                <c:ptCount val="3"/>
                <c:pt idx="0">
                  <c:v>0.22</c:v>
                </c:pt>
                <c:pt idx="1">
                  <c:v>0.58000000000000007</c:v>
                </c:pt>
                <c:pt idx="2">
                  <c:v>0.63000000000000445</c:v>
                </c:pt>
              </c:numCache>
            </c:numRef>
          </c:val>
        </c:ser>
        <c:gapWidth val="60"/>
        <c:overlap val="100"/>
        <c:axId val="160855936"/>
        <c:axId val="160960512"/>
      </c:barChart>
      <c:catAx>
        <c:axId val="160855936"/>
        <c:scaling>
          <c:orientation val="minMax"/>
        </c:scaling>
        <c:axPos val="b"/>
        <c:numFmt formatCode="General" sourceLinked="0"/>
        <c:tickLblPos val="nextTo"/>
        <c:spPr>
          <a:ln>
            <a:noFill/>
          </a:ln>
        </c:spPr>
        <c:txPr>
          <a:bodyPr/>
          <a:lstStyle/>
          <a:p>
            <a:pPr>
              <a:defRPr sz="1200" b="1"/>
            </a:pPr>
            <a:endParaRPr lang="en-US"/>
          </a:p>
        </c:txPr>
        <c:crossAx val="160960512"/>
        <c:crosses val="autoZero"/>
        <c:auto val="1"/>
        <c:lblAlgn val="ctr"/>
        <c:lblOffset val="100"/>
      </c:catAx>
      <c:valAx>
        <c:axId val="160960512"/>
        <c:scaling>
          <c:orientation val="minMax"/>
        </c:scaling>
        <c:delete val="1"/>
        <c:axPos val="l"/>
        <c:numFmt formatCode="0%" sourceLinked="1"/>
        <c:tickLblPos val="none"/>
        <c:crossAx val="160855936"/>
        <c:crosses val="autoZero"/>
        <c:crossBetween val="between"/>
      </c:valAx>
    </c:plotArea>
    <c:legend>
      <c:legendPos val="r"/>
      <c:layout>
        <c:manualLayout>
          <c:xMode val="edge"/>
          <c:yMode val="edge"/>
          <c:x val="0.83938529052328203"/>
          <c:y val="0.14857886160796946"/>
          <c:w val="0.15214898344628613"/>
          <c:h val="0.46474373217790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5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Drive less</c:v>
                </c:pt>
              </c:strCache>
            </c:strRef>
          </c:tx>
          <c:spPr>
            <a:solidFill>
              <a:schemeClr val="accent6"/>
            </a:solidFill>
          </c:spPr>
          <c:dLbls>
            <c:spPr>
              <a:noFill/>
              <a:ln>
                <a:noFill/>
              </a:ln>
              <a:effectLst/>
            </c:spPr>
            <c:txPr>
              <a:bodyPr/>
              <a:lstStyle/>
              <a:p>
                <a:pPr>
                  <a:defRPr>
                    <a:solidFill>
                      <a:schemeClr val="bg1"/>
                    </a:solidFill>
                  </a:defRPr>
                </a:pPr>
                <a:endParaRPr lang="en-US"/>
              </a:p>
            </c:txPr>
            <c:dLblPos val="inEnd"/>
            <c:showVal val="1"/>
            <c:extLst>
              <c:ext xmlns:c15="http://schemas.microsoft.com/office/drawing/2012/chart" uri="{CE6537A1-D6FC-4f65-9D91-7224C49458BB}">
                <c15:showLeaderLines val="0"/>
              </c:ext>
            </c:extLst>
          </c:dLbls>
          <c:cat>
            <c:numRef>
              <c:f>Sheet1!$A$2:$A$7</c:f>
              <c:numCache>
                <c:formatCode>General</c:formatCode>
                <c:ptCount val="6"/>
                <c:pt idx="0">
                  <c:v>2015</c:v>
                </c:pt>
                <c:pt idx="1">
                  <c:v>2014</c:v>
                </c:pt>
                <c:pt idx="2">
                  <c:v>2015</c:v>
                </c:pt>
                <c:pt idx="3">
                  <c:v>2014</c:v>
                </c:pt>
                <c:pt idx="4">
                  <c:v>2015</c:v>
                </c:pt>
                <c:pt idx="5">
                  <c:v>2014</c:v>
                </c:pt>
              </c:numCache>
            </c:numRef>
          </c:cat>
          <c:val>
            <c:numRef>
              <c:f>Sheet1!$B$2:$B$7</c:f>
              <c:numCache>
                <c:formatCode>0%</c:formatCode>
                <c:ptCount val="6"/>
                <c:pt idx="0">
                  <c:v>0.48000000000000032</c:v>
                </c:pt>
                <c:pt idx="1">
                  <c:v>0.67000000000000548</c:v>
                </c:pt>
                <c:pt idx="2">
                  <c:v>0.34</c:v>
                </c:pt>
                <c:pt idx="3">
                  <c:v>0.44</c:v>
                </c:pt>
                <c:pt idx="4">
                  <c:v>0.5</c:v>
                </c:pt>
                <c:pt idx="5">
                  <c:v>0.65000000000000491</c:v>
                </c:pt>
              </c:numCache>
            </c:numRef>
          </c:val>
        </c:ser>
        <c:gapWidth val="89"/>
        <c:axId val="162029568"/>
        <c:axId val="162031104"/>
      </c:barChart>
      <c:catAx>
        <c:axId val="162029568"/>
        <c:scaling>
          <c:orientation val="maxMin"/>
        </c:scaling>
        <c:axPos val="l"/>
        <c:numFmt formatCode="General" sourceLinked="1"/>
        <c:tickLblPos val="nextTo"/>
        <c:spPr>
          <a:ln>
            <a:noFill/>
          </a:ln>
        </c:spPr>
        <c:txPr>
          <a:bodyPr/>
          <a:lstStyle/>
          <a:p>
            <a:pPr>
              <a:defRPr>
                <a:solidFill>
                  <a:schemeClr val="bg1"/>
                </a:solidFill>
              </a:defRPr>
            </a:pPr>
            <a:endParaRPr lang="en-US"/>
          </a:p>
        </c:txPr>
        <c:crossAx val="162031104"/>
        <c:crosses val="autoZero"/>
        <c:auto val="1"/>
        <c:lblAlgn val="ctr"/>
        <c:lblOffset val="100"/>
      </c:catAx>
      <c:valAx>
        <c:axId val="162031104"/>
        <c:scaling>
          <c:orientation val="minMax"/>
        </c:scaling>
        <c:delete val="1"/>
        <c:axPos val="t"/>
        <c:numFmt formatCode="0%" sourceLinked="1"/>
        <c:tickLblPos val="none"/>
        <c:crossAx val="162029568"/>
        <c:crosses val="autoZero"/>
        <c:crossBetween val="between"/>
      </c:valAx>
    </c:plotArea>
    <c:legend>
      <c:legendPos val="b"/>
      <c:layout/>
    </c:legend>
    <c:plotVisOnly val="1"/>
    <c:dispBlanksAs val="gap"/>
  </c:chart>
  <c:txPr>
    <a:bodyPr/>
    <a:lstStyle/>
    <a:p>
      <a:pPr>
        <a:defRPr sz="1200"/>
      </a:pPr>
      <a:endParaRPr lang="en-US"/>
    </a:p>
  </c:txPr>
  <c:externalData r:id="rId1"/>
</c:chartSpace>
</file>

<file path=ppt/charts/chart58.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bar"/>
        <c:grouping val="percentStacked"/>
        <c:ser>
          <c:idx val="0"/>
          <c:order val="0"/>
          <c:tx>
            <c:strRef>
              <c:f>Sheet1!$B$1</c:f>
              <c:strCache>
                <c:ptCount val="1"/>
                <c:pt idx="0">
                  <c:v>Strongly disagree</c:v>
                </c:pt>
              </c:strCache>
            </c:strRef>
          </c:tx>
          <c:spPr>
            <a:solidFill>
              <a:srgbClr val="883230"/>
            </a:solidFill>
          </c:spPr>
          <c:dLbls>
            <c:dLbl>
              <c:idx val="2"/>
              <c:spPr/>
              <c:txPr>
                <a:bodyPr rot="0" vert="horz"/>
                <a:lstStyle/>
                <a:p>
                  <a:pPr>
                    <a:defRPr>
                      <a:solidFill>
                        <a:schemeClr val="bg1"/>
                      </a:solidFill>
                    </a:defRPr>
                  </a:pPr>
                  <a:endParaRPr lang="en-US"/>
                </a:p>
              </c:txPr>
            </c:dLbl>
            <c:dLbl>
              <c:idx val="3"/>
              <c:spPr/>
              <c:txPr>
                <a:bodyPr rot="0" vert="horz"/>
                <a:lstStyle/>
                <a:p>
                  <a:pPr>
                    <a:defRPr>
                      <a:solidFill>
                        <a:schemeClr val="bg1"/>
                      </a:solidFill>
                    </a:defRPr>
                  </a:pPr>
                  <a:endParaRPr lang="en-US"/>
                </a:p>
              </c:txPr>
            </c:dLbl>
            <c:spPr>
              <a:noFill/>
              <a:ln>
                <a:noFill/>
              </a:ln>
              <a:effectLst/>
            </c:spPr>
            <c:txPr>
              <a:bodyPr rot="-5400000" vert="horz"/>
              <a:lstStyle/>
              <a:p>
                <a:pPr>
                  <a:defRPr>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2015</c:v>
                </c:pt>
                <c:pt idx="1">
                  <c:v>2014</c:v>
                </c:pt>
                <c:pt idx="2">
                  <c:v>2015</c:v>
                </c:pt>
                <c:pt idx="3">
                  <c:v>2014</c:v>
                </c:pt>
                <c:pt idx="4">
                  <c:v>2015</c:v>
                </c:pt>
                <c:pt idx="5">
                  <c:v>2014</c:v>
                </c:pt>
              </c:numCache>
            </c:numRef>
          </c:cat>
          <c:val>
            <c:numRef>
              <c:f>Sheet1!$B$2:$B$7</c:f>
              <c:numCache>
                <c:formatCode>0%</c:formatCode>
                <c:ptCount val="6"/>
                <c:pt idx="0">
                  <c:v>3.0000000000000002E-2</c:v>
                </c:pt>
                <c:pt idx="1">
                  <c:v>2.0000000000000011E-2</c:v>
                </c:pt>
                <c:pt idx="2">
                  <c:v>0.13</c:v>
                </c:pt>
                <c:pt idx="3">
                  <c:v>0.1</c:v>
                </c:pt>
                <c:pt idx="4">
                  <c:v>3.0000000000000002E-2</c:v>
                </c:pt>
                <c:pt idx="5">
                  <c:v>3.0000000000000002E-2</c:v>
                </c:pt>
              </c:numCache>
            </c:numRef>
          </c:val>
        </c:ser>
        <c:ser>
          <c:idx val="1"/>
          <c:order val="1"/>
          <c:tx>
            <c:strRef>
              <c:f>Sheet1!$C$1</c:f>
              <c:strCache>
                <c:ptCount val="1"/>
                <c:pt idx="0">
                  <c:v>Slightly disagree</c:v>
                </c:pt>
              </c:strCache>
            </c:strRef>
          </c:tx>
          <c:dLbls>
            <c:dLbl>
              <c:idx val="1"/>
              <c:spPr/>
              <c:txPr>
                <a:bodyPr rot="-5400000" vert="horz"/>
                <a:lstStyle/>
                <a:p>
                  <a:pPr>
                    <a:defRPr>
                      <a:solidFill>
                        <a:schemeClr val="bg1"/>
                      </a:solidFill>
                    </a:defRPr>
                  </a:pPr>
                  <a:endParaRPr lang="en-US"/>
                </a:p>
              </c:txPr>
            </c:dLbl>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2015</c:v>
                </c:pt>
                <c:pt idx="1">
                  <c:v>2014</c:v>
                </c:pt>
                <c:pt idx="2">
                  <c:v>2015</c:v>
                </c:pt>
                <c:pt idx="3">
                  <c:v>2014</c:v>
                </c:pt>
                <c:pt idx="4">
                  <c:v>2015</c:v>
                </c:pt>
                <c:pt idx="5">
                  <c:v>2014</c:v>
                </c:pt>
              </c:numCache>
            </c:numRef>
          </c:cat>
          <c:val>
            <c:numRef>
              <c:f>Sheet1!$C$2:$C$7</c:f>
              <c:numCache>
                <c:formatCode>0%</c:formatCode>
                <c:ptCount val="6"/>
                <c:pt idx="0">
                  <c:v>0.05</c:v>
                </c:pt>
                <c:pt idx="1">
                  <c:v>2.0000000000000011E-2</c:v>
                </c:pt>
                <c:pt idx="2">
                  <c:v>0.1</c:v>
                </c:pt>
                <c:pt idx="3">
                  <c:v>8.0000000000000043E-2</c:v>
                </c:pt>
                <c:pt idx="4">
                  <c:v>0.1</c:v>
                </c:pt>
                <c:pt idx="5">
                  <c:v>7.0000000000000021E-2</c:v>
                </c:pt>
              </c:numCache>
            </c:numRef>
          </c:val>
        </c:ser>
        <c:ser>
          <c:idx val="2"/>
          <c:order val="2"/>
          <c:tx>
            <c:strRef>
              <c:f>Sheet1!$D$1</c:f>
              <c:strCache>
                <c:ptCount val="1"/>
                <c:pt idx="0">
                  <c:v>Neither / Nor</c:v>
                </c:pt>
              </c:strCache>
            </c:strRef>
          </c:tx>
          <c:spPr>
            <a:solidFill>
              <a:schemeClr val="accent1">
                <a:lumMod val="40000"/>
                <a:lumOff val="60000"/>
              </a:schemeClr>
            </a:solidFill>
          </c:spPr>
          <c:dLbls>
            <c:spPr>
              <a:noFill/>
              <a:ln>
                <a:noFill/>
              </a:ln>
              <a:effectLst/>
            </c:spPr>
            <c:showVal val="1"/>
            <c:extLst>
              <c:ext xmlns:c15="http://schemas.microsoft.com/office/drawing/2012/chart" uri="{CE6537A1-D6FC-4f65-9D91-7224C49458BB}">
                <c15:showLeaderLines val="0"/>
              </c:ext>
            </c:extLst>
          </c:dLbls>
          <c:cat>
            <c:numRef>
              <c:f>Sheet1!$A$2:$A$7</c:f>
              <c:numCache>
                <c:formatCode>General</c:formatCode>
                <c:ptCount val="6"/>
                <c:pt idx="0">
                  <c:v>2015</c:v>
                </c:pt>
                <c:pt idx="1">
                  <c:v>2014</c:v>
                </c:pt>
                <c:pt idx="2">
                  <c:v>2015</c:v>
                </c:pt>
                <c:pt idx="3">
                  <c:v>2014</c:v>
                </c:pt>
                <c:pt idx="4">
                  <c:v>2015</c:v>
                </c:pt>
                <c:pt idx="5">
                  <c:v>2014</c:v>
                </c:pt>
              </c:numCache>
            </c:numRef>
          </c:cat>
          <c:val>
            <c:numRef>
              <c:f>Sheet1!$D$2:$D$7</c:f>
              <c:numCache>
                <c:formatCode>0%</c:formatCode>
                <c:ptCount val="6"/>
                <c:pt idx="0">
                  <c:v>0.14000000000000001</c:v>
                </c:pt>
                <c:pt idx="1">
                  <c:v>0.13</c:v>
                </c:pt>
                <c:pt idx="2">
                  <c:v>0.28000000000000008</c:v>
                </c:pt>
                <c:pt idx="3">
                  <c:v>0.33000000000000262</c:v>
                </c:pt>
                <c:pt idx="4">
                  <c:v>0.21000000000000021</c:v>
                </c:pt>
                <c:pt idx="5">
                  <c:v>0.21000000000000021</c:v>
                </c:pt>
              </c:numCache>
            </c:numRef>
          </c:val>
        </c:ser>
        <c:ser>
          <c:idx val="3"/>
          <c:order val="3"/>
          <c:tx>
            <c:strRef>
              <c:f>Sheet1!$E$1</c:f>
              <c:strCache>
                <c:ptCount val="1"/>
                <c:pt idx="0">
                  <c:v>Slightly Agree</c:v>
                </c:pt>
              </c:strCache>
            </c:strRef>
          </c:tx>
          <c:spPr>
            <a:solidFill>
              <a:schemeClr val="accent3">
                <a:lumMod val="75000"/>
              </a:schemeClr>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2015</c:v>
                </c:pt>
                <c:pt idx="1">
                  <c:v>2014</c:v>
                </c:pt>
                <c:pt idx="2">
                  <c:v>2015</c:v>
                </c:pt>
                <c:pt idx="3">
                  <c:v>2014</c:v>
                </c:pt>
                <c:pt idx="4">
                  <c:v>2015</c:v>
                </c:pt>
                <c:pt idx="5">
                  <c:v>2014</c:v>
                </c:pt>
              </c:numCache>
            </c:numRef>
          </c:cat>
          <c:val>
            <c:numRef>
              <c:f>Sheet1!$E$2:$E$7</c:f>
              <c:numCache>
                <c:formatCode>0%</c:formatCode>
                <c:ptCount val="6"/>
                <c:pt idx="0">
                  <c:v>0.30000000000000032</c:v>
                </c:pt>
                <c:pt idx="1">
                  <c:v>0.28000000000000008</c:v>
                </c:pt>
                <c:pt idx="2">
                  <c:v>0.24000000000000021</c:v>
                </c:pt>
                <c:pt idx="3">
                  <c:v>0.21000000000000021</c:v>
                </c:pt>
                <c:pt idx="4">
                  <c:v>0.28000000000000008</c:v>
                </c:pt>
                <c:pt idx="5">
                  <c:v>0.31000000000000211</c:v>
                </c:pt>
              </c:numCache>
            </c:numRef>
          </c:val>
        </c:ser>
        <c:ser>
          <c:idx val="4"/>
          <c:order val="4"/>
          <c:tx>
            <c:strRef>
              <c:f>Sheet1!$F$1</c:f>
              <c:strCache>
                <c:ptCount val="1"/>
                <c:pt idx="0">
                  <c:v>Strongly Agree</c:v>
                </c:pt>
              </c:strCache>
            </c:strRef>
          </c:tx>
          <c:spPr>
            <a:solidFill>
              <a:schemeClr val="accent3">
                <a:lumMod val="50000"/>
              </a:schemeClr>
            </a:solidFill>
          </c:spPr>
          <c:dLbls>
            <c:spPr>
              <a:noFill/>
              <a:ln>
                <a:noFill/>
              </a:ln>
              <a:effectLst/>
            </c:spPr>
            <c:txPr>
              <a:bodyPr/>
              <a:lstStyle/>
              <a:p>
                <a:pPr>
                  <a:defRPr>
                    <a:solidFill>
                      <a:schemeClr val="bg1"/>
                    </a:solidFill>
                  </a:defRPr>
                </a:pPr>
                <a:endParaRPr lang="en-US"/>
              </a:p>
            </c:txPr>
            <c:showVal val="1"/>
            <c:extLst>
              <c:ext xmlns:c15="http://schemas.microsoft.com/office/drawing/2012/chart" uri="{CE6537A1-D6FC-4f65-9D91-7224C49458BB}">
                <c15:showLeaderLines val="0"/>
              </c:ext>
            </c:extLst>
          </c:dLbls>
          <c:cat>
            <c:numRef>
              <c:f>Sheet1!$A$2:$A$7</c:f>
              <c:numCache>
                <c:formatCode>General</c:formatCode>
                <c:ptCount val="6"/>
                <c:pt idx="0">
                  <c:v>2015</c:v>
                </c:pt>
                <c:pt idx="1">
                  <c:v>2014</c:v>
                </c:pt>
                <c:pt idx="2">
                  <c:v>2015</c:v>
                </c:pt>
                <c:pt idx="3">
                  <c:v>2014</c:v>
                </c:pt>
                <c:pt idx="4">
                  <c:v>2015</c:v>
                </c:pt>
                <c:pt idx="5">
                  <c:v>2014</c:v>
                </c:pt>
              </c:numCache>
            </c:numRef>
          </c:cat>
          <c:val>
            <c:numRef>
              <c:f>Sheet1!$F$2:$F$7</c:f>
              <c:numCache>
                <c:formatCode>0%</c:formatCode>
                <c:ptCount val="6"/>
                <c:pt idx="0">
                  <c:v>0.44</c:v>
                </c:pt>
                <c:pt idx="1">
                  <c:v>0.52</c:v>
                </c:pt>
                <c:pt idx="2">
                  <c:v>0.23</c:v>
                </c:pt>
                <c:pt idx="3">
                  <c:v>0.24000000000000021</c:v>
                </c:pt>
                <c:pt idx="4">
                  <c:v>0.35000000000000031</c:v>
                </c:pt>
                <c:pt idx="5">
                  <c:v>0.36000000000000032</c:v>
                </c:pt>
              </c:numCache>
            </c:numRef>
          </c:val>
        </c:ser>
        <c:gapWidth val="89"/>
        <c:overlap val="100"/>
        <c:axId val="162108544"/>
        <c:axId val="162110080"/>
      </c:barChart>
      <c:catAx>
        <c:axId val="162108544"/>
        <c:scaling>
          <c:orientation val="maxMin"/>
        </c:scaling>
        <c:axPos val="l"/>
        <c:numFmt formatCode="General" sourceLinked="1"/>
        <c:tickLblPos val="nextTo"/>
        <c:spPr>
          <a:ln>
            <a:noFill/>
          </a:ln>
        </c:spPr>
        <c:crossAx val="162110080"/>
        <c:crosses val="autoZero"/>
        <c:auto val="1"/>
        <c:lblAlgn val="ctr"/>
        <c:lblOffset val="100"/>
      </c:catAx>
      <c:valAx>
        <c:axId val="162110080"/>
        <c:scaling>
          <c:orientation val="minMax"/>
        </c:scaling>
        <c:delete val="1"/>
        <c:axPos val="t"/>
        <c:numFmt formatCode="0%" sourceLinked="1"/>
        <c:tickLblPos val="none"/>
        <c:crossAx val="162108544"/>
        <c:crosses val="autoZero"/>
        <c:crossBetween val="between"/>
      </c:valAx>
    </c:plotArea>
    <c:legend>
      <c:legendPos val="b"/>
      <c:layout>
        <c:manualLayout>
          <c:xMode val="edge"/>
          <c:yMode val="edge"/>
          <c:x val="2.1473521260944449E-2"/>
          <c:y val="0.90454176262697561"/>
          <c:w val="0.95492785857258589"/>
          <c:h val="6.4474442779631089E-2"/>
        </c:manualLayout>
      </c:layout>
    </c:legend>
    <c:plotVisOnly val="1"/>
    <c:dispBlanksAs val="gap"/>
  </c:chart>
  <c:txPr>
    <a:bodyPr/>
    <a:lstStyle/>
    <a:p>
      <a:pPr>
        <a:defRPr sz="1200"/>
      </a:pPr>
      <a:endParaRPr lang="en-US"/>
    </a:p>
  </c:txPr>
  <c:externalData r:id="rId1"/>
</c:chartSpace>
</file>

<file path=ppt/charts/chart59.xml><?xml version="1.0" encoding="utf-8"?>
<c:chartSpace xmlns:c="http://schemas.openxmlformats.org/drawingml/2006/chart" xmlns:a="http://schemas.openxmlformats.org/drawingml/2006/main" xmlns:r="http://schemas.openxmlformats.org/officeDocument/2006/relationships">
  <c:lang val="en-GB"/>
  <c:chart>
    <c:plotArea>
      <c:layout/>
      <c:barChart>
        <c:barDir val="col"/>
        <c:grouping val="stacked"/>
        <c:ser>
          <c:idx val="0"/>
          <c:order val="0"/>
          <c:tx>
            <c:strRef>
              <c:f>Sheet1!$B$1</c:f>
              <c:strCache>
                <c:ptCount val="1"/>
                <c:pt idx="0">
                  <c:v>Frequently Speed</c:v>
                </c:pt>
              </c:strCache>
            </c:strRef>
          </c:tx>
          <c:spPr>
            <a:solidFill>
              <a:schemeClr val="accent3">
                <a:lumMod val="50000"/>
              </a:schemeClr>
            </a:solidFill>
          </c:spPr>
          <c:dLbls>
            <c:txPr>
              <a:bodyPr/>
              <a:lstStyle/>
              <a:p>
                <a:pPr>
                  <a:defRPr>
                    <a:solidFill>
                      <a:schemeClr val="bg1"/>
                    </a:solidFill>
                  </a:defRPr>
                </a:pPr>
                <a:endParaRPr lang="en-US"/>
              </a:p>
            </c:txPr>
            <c:showVal val="1"/>
          </c:dLbls>
          <c:cat>
            <c:strRef>
              <c:f>Sheet1!$A$2:$A$6</c:f>
              <c:strCache>
                <c:ptCount val="5"/>
                <c:pt idx="0">
                  <c:v>Motorways - 70mph</c:v>
                </c:pt>
                <c:pt idx="1">
                  <c:v>Country roads -  50-60mph</c:v>
                </c:pt>
                <c:pt idx="2">
                  <c:v>Urban roads - 40mph</c:v>
                </c:pt>
                <c:pt idx="3">
                  <c:v>Urban roads - 30mph</c:v>
                </c:pt>
                <c:pt idx="4">
                  <c:v>Urban areas - 20mph zones</c:v>
                </c:pt>
              </c:strCache>
            </c:strRef>
          </c:cat>
          <c:val>
            <c:numRef>
              <c:f>Sheet1!$B$2:$B$6</c:f>
              <c:numCache>
                <c:formatCode>0%</c:formatCode>
                <c:ptCount val="5"/>
                <c:pt idx="0">
                  <c:v>0.24000000000000002</c:v>
                </c:pt>
                <c:pt idx="1">
                  <c:v>9.0000000000000011E-2</c:v>
                </c:pt>
                <c:pt idx="2">
                  <c:v>9.0000000000000011E-2</c:v>
                </c:pt>
                <c:pt idx="3">
                  <c:v>0.11</c:v>
                </c:pt>
                <c:pt idx="4">
                  <c:v>0.11</c:v>
                </c:pt>
              </c:numCache>
            </c:numRef>
          </c:val>
        </c:ser>
        <c:ser>
          <c:idx val="1"/>
          <c:order val="1"/>
          <c:tx>
            <c:strRef>
              <c:f>Sheet1!$C$1</c:f>
              <c:strCache>
                <c:ptCount val="1"/>
                <c:pt idx="0">
                  <c:v>Occasionally Speed</c:v>
                </c:pt>
              </c:strCache>
            </c:strRef>
          </c:tx>
          <c:spPr>
            <a:solidFill>
              <a:schemeClr val="accent3">
                <a:lumMod val="75000"/>
              </a:schemeClr>
            </a:solidFill>
          </c:spPr>
          <c:dLbls>
            <c:txPr>
              <a:bodyPr/>
              <a:lstStyle/>
              <a:p>
                <a:pPr>
                  <a:defRPr>
                    <a:solidFill>
                      <a:schemeClr val="bg1"/>
                    </a:solidFill>
                  </a:defRPr>
                </a:pPr>
                <a:endParaRPr lang="en-US"/>
              </a:p>
            </c:txPr>
            <c:showVal val="1"/>
          </c:dLbls>
          <c:cat>
            <c:strRef>
              <c:f>Sheet1!$A$2:$A$6</c:f>
              <c:strCache>
                <c:ptCount val="5"/>
                <c:pt idx="0">
                  <c:v>Motorways - 70mph</c:v>
                </c:pt>
                <c:pt idx="1">
                  <c:v>Country roads -  50-60mph</c:v>
                </c:pt>
                <c:pt idx="2">
                  <c:v>Urban roads - 40mph</c:v>
                </c:pt>
                <c:pt idx="3">
                  <c:v>Urban roads - 30mph</c:v>
                </c:pt>
                <c:pt idx="4">
                  <c:v>Urban areas - 20mph zones</c:v>
                </c:pt>
              </c:strCache>
            </c:strRef>
          </c:cat>
          <c:val>
            <c:numRef>
              <c:f>Sheet1!$C$2:$C$6</c:f>
              <c:numCache>
                <c:formatCode>0%</c:formatCode>
                <c:ptCount val="5"/>
                <c:pt idx="0">
                  <c:v>0.46</c:v>
                </c:pt>
                <c:pt idx="1">
                  <c:v>0.37000000000000005</c:v>
                </c:pt>
                <c:pt idx="2">
                  <c:v>0.34</c:v>
                </c:pt>
                <c:pt idx="3">
                  <c:v>0.33000000000000007</c:v>
                </c:pt>
                <c:pt idx="4">
                  <c:v>0.33000000000000007</c:v>
                </c:pt>
              </c:numCache>
            </c:numRef>
          </c:val>
        </c:ser>
        <c:gapWidth val="42"/>
        <c:overlap val="100"/>
        <c:axId val="159858048"/>
        <c:axId val="160285440"/>
      </c:barChart>
      <c:catAx>
        <c:axId val="159858048"/>
        <c:scaling>
          <c:orientation val="minMax"/>
        </c:scaling>
        <c:delete val="1"/>
        <c:axPos val="b"/>
        <c:tickLblPos val="none"/>
        <c:crossAx val="160285440"/>
        <c:crosses val="autoZero"/>
        <c:auto val="1"/>
        <c:lblAlgn val="ctr"/>
        <c:lblOffset val="100"/>
      </c:catAx>
      <c:valAx>
        <c:axId val="160285440"/>
        <c:scaling>
          <c:orientation val="minMax"/>
        </c:scaling>
        <c:delete val="1"/>
        <c:axPos val="l"/>
        <c:numFmt formatCode="0%" sourceLinked="1"/>
        <c:tickLblPos val="none"/>
        <c:crossAx val="159858048"/>
        <c:crosses val="autoZero"/>
        <c:crossBetween val="between"/>
      </c:valAx>
      <c:spPr>
        <a:noFill/>
        <a:ln w="25397">
          <a:noFill/>
        </a:ln>
      </c:spPr>
    </c:plotArea>
    <c:legend>
      <c:legendPos val="t"/>
      <c:layout>
        <c:manualLayout>
          <c:xMode val="edge"/>
          <c:yMode val="edge"/>
          <c:x val="0.71895630138408184"/>
          <c:y val="1.1257035647279579E-2"/>
          <c:w val="0.28014288219735139"/>
          <c:h val="0.15112910135763991"/>
        </c:manualLayout>
      </c:layout>
    </c:legend>
    <c:plotVisOnly val="1"/>
    <c:dispBlanksAs val="gap"/>
  </c:chart>
  <c:txPr>
    <a:bodyPr/>
    <a:lstStyle/>
    <a:p>
      <a:pPr marL="90488" indent="-90488" algn="l" rtl="0" fontAlgn="base">
        <a:spcBef>
          <a:spcPct val="0"/>
        </a:spcBef>
        <a:spcAft>
          <a:spcPct val="0"/>
        </a:spcAft>
        <a:buFont typeface="Arial" pitchFamily="34" charset="0"/>
        <a:buChar char="•"/>
        <a:defRPr lang="en-GB" sz="1050" kern="1200" dirty="0" smtClean="0">
          <a:solidFill>
            <a:schemeClr val="tx1"/>
          </a:solidFill>
          <a:latin typeface="Arial" pitchFamily="34" charset="0"/>
          <a:ea typeface="Geneva"/>
          <a:cs typeface="Geneva"/>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barChart>
        <c:barDir val="col"/>
        <c:grouping val="clustered"/>
        <c:ser>
          <c:idx val="0"/>
          <c:order val="0"/>
          <c:tx>
            <c:strRef>
              <c:f>Sheet1!$B$1</c:f>
              <c:strCache>
                <c:ptCount val="1"/>
                <c:pt idx="0">
                  <c:v>Series 1</c:v>
                </c:pt>
              </c:strCache>
            </c:strRef>
          </c:tx>
          <c:dPt>
            <c:idx val="0"/>
            <c:spPr>
              <a:solidFill>
                <a:schemeClr val="accent3">
                  <a:lumMod val="75000"/>
                </a:schemeClr>
              </a:solidFill>
            </c:spPr>
          </c:dPt>
          <c:dPt>
            <c:idx val="2"/>
            <c:spPr>
              <a:solidFill>
                <a:schemeClr val="accent2"/>
              </a:solidFill>
            </c:spPr>
          </c:dPt>
          <c:dLbls>
            <c:spPr>
              <a:noFill/>
              <a:ln>
                <a:noFill/>
              </a:ln>
              <a:effectLst/>
            </c:spPr>
            <c:txPr>
              <a:bodyPr/>
              <a:lstStyle/>
              <a:p>
                <a:pPr>
                  <a:defRPr sz="1000" b="1"/>
                </a:pPr>
                <a:endParaRPr lang="en-US"/>
              </a:p>
            </c:txPr>
            <c:showVal val="1"/>
            <c:extLst>
              <c:ext xmlns:c15="http://schemas.microsoft.com/office/drawing/2012/chart" uri="{CE6537A1-D6FC-4f65-9D91-7224C49458BB}">
                <c15:showLeaderLines val="0"/>
              </c:ext>
            </c:extLst>
          </c:dLbls>
          <c:cat>
            <c:strRef>
              <c:f>Sheet1!$A$2:$A$4</c:f>
              <c:strCache>
                <c:ptCount val="3"/>
                <c:pt idx="0">
                  <c:v>Better</c:v>
                </c:pt>
                <c:pt idx="1">
                  <c:v>The same </c:v>
                </c:pt>
                <c:pt idx="2">
                  <c:v>Worse </c:v>
                </c:pt>
              </c:strCache>
            </c:strRef>
          </c:cat>
          <c:val>
            <c:numRef>
              <c:f>Sheet1!$B$2:$B$4</c:f>
              <c:numCache>
                <c:formatCode>0%</c:formatCode>
                <c:ptCount val="3"/>
                <c:pt idx="0">
                  <c:v>0.1</c:v>
                </c:pt>
                <c:pt idx="1">
                  <c:v>0.39000000000000173</c:v>
                </c:pt>
                <c:pt idx="2">
                  <c:v>0.5</c:v>
                </c:pt>
              </c:numCache>
            </c:numRef>
          </c:val>
        </c:ser>
        <c:gapWidth val="26"/>
        <c:axId val="104785408"/>
        <c:axId val="104786944"/>
      </c:barChart>
      <c:catAx>
        <c:axId val="104785408"/>
        <c:scaling>
          <c:orientation val="minMax"/>
        </c:scaling>
        <c:axPos val="b"/>
        <c:numFmt formatCode="General" sourceLinked="1"/>
        <c:tickLblPos val="nextTo"/>
        <c:spPr>
          <a:ln>
            <a:noFill/>
          </a:ln>
        </c:spPr>
        <c:txPr>
          <a:bodyPr/>
          <a:lstStyle/>
          <a:p>
            <a:pPr>
              <a:defRPr sz="1100"/>
            </a:pPr>
            <a:endParaRPr lang="en-US"/>
          </a:p>
        </c:txPr>
        <c:crossAx val="104786944"/>
        <c:crosses val="autoZero"/>
        <c:auto val="1"/>
        <c:lblAlgn val="ctr"/>
        <c:lblOffset val="100"/>
      </c:catAx>
      <c:valAx>
        <c:axId val="104786944"/>
        <c:scaling>
          <c:orientation val="minMax"/>
        </c:scaling>
        <c:delete val="1"/>
        <c:axPos val="l"/>
        <c:numFmt formatCode="0%" sourceLinked="1"/>
        <c:tickLblPos val="none"/>
        <c:crossAx val="104785408"/>
        <c:crosses val="autoZero"/>
        <c:crossBetween val="between"/>
      </c:valAx>
      <c:spPr>
        <a:noFill/>
        <a:ln w="25358">
          <a:noFill/>
        </a:ln>
      </c:spPr>
    </c:plotArea>
    <c:plotVisOnly val="1"/>
    <c:dispBlanksAs val="gap"/>
  </c:chart>
  <c:txPr>
    <a:bodyPr/>
    <a:lstStyle/>
    <a:p>
      <a:pPr>
        <a:defRPr sz="1791"/>
      </a:pPr>
      <a:endParaRPr lang="en-US"/>
    </a:p>
  </c:txPr>
  <c:externalData r:id="rId1"/>
</c:chartSpace>
</file>

<file path=ppt/charts/chart6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39"/>
          <c:h val="0.71536462641476783"/>
        </c:manualLayout>
      </c:layout>
      <c:barChart>
        <c:barDir val="bar"/>
        <c:grouping val="clustered"/>
        <c:ser>
          <c:idx val="0"/>
          <c:order val="0"/>
          <c:dPt>
            <c:idx val="0"/>
            <c:spPr>
              <a:solidFill>
                <a:schemeClr val="accent6"/>
              </a:solidFill>
            </c:spPr>
          </c:dPt>
          <c:dPt>
            <c:idx val="1"/>
            <c:spPr>
              <a:solidFill>
                <a:schemeClr val="accent6"/>
              </a:solidFill>
            </c:spPr>
          </c:dPt>
          <c:dPt>
            <c:idx val="2"/>
            <c:spPr>
              <a:solidFill>
                <a:schemeClr val="accent6"/>
              </a:solidFill>
            </c:spPr>
          </c:dPt>
          <c:dPt>
            <c:idx val="3"/>
            <c:spPr>
              <a:solidFill>
                <a:schemeClr val="accent3"/>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Sheet1!$A$3:$A$7</c:f>
              <c:strCache>
                <c:ptCount val="5"/>
                <c:pt idx="0">
                  <c:v>25 mph</c:v>
                </c:pt>
                <c:pt idx="1">
                  <c:v>30 mph</c:v>
                </c:pt>
                <c:pt idx="2">
                  <c:v>35 mph</c:v>
                </c:pt>
                <c:pt idx="3">
                  <c:v>40 mph</c:v>
                </c:pt>
                <c:pt idx="4">
                  <c:v>45 mph</c:v>
                </c:pt>
              </c:strCache>
            </c:strRef>
          </c:cat>
          <c:val>
            <c:numRef>
              <c:f>Sheet1!$B$3:$B$7</c:f>
              <c:numCache>
                <c:formatCode>0%</c:formatCode>
                <c:ptCount val="5"/>
                <c:pt idx="0">
                  <c:v>1.0000000000000005E-2</c:v>
                </c:pt>
                <c:pt idx="1">
                  <c:v>0.1</c:v>
                </c:pt>
                <c:pt idx="2">
                  <c:v>0.26</c:v>
                </c:pt>
                <c:pt idx="3">
                  <c:v>0.53</c:v>
                </c:pt>
                <c:pt idx="4">
                  <c:v>8.0000000000000043E-2</c:v>
                </c:pt>
              </c:numCache>
            </c:numRef>
          </c:val>
        </c:ser>
        <c:gapWidth val="79"/>
        <c:axId val="140686080"/>
        <c:axId val="140687616"/>
      </c:barChart>
      <c:catAx>
        <c:axId val="140686080"/>
        <c:scaling>
          <c:orientation val="maxMin"/>
        </c:scaling>
        <c:axPos val="l"/>
        <c:numFmt formatCode="General" sourceLinked="1"/>
        <c:tickLblPos val="nextTo"/>
        <c:txPr>
          <a:bodyPr/>
          <a:lstStyle/>
          <a:p>
            <a:pPr>
              <a:defRPr lang="en-US" sz="1000"/>
            </a:pPr>
            <a:endParaRPr lang="en-US"/>
          </a:p>
        </c:txPr>
        <c:crossAx val="140687616"/>
        <c:crosses val="autoZero"/>
        <c:auto val="1"/>
        <c:lblAlgn val="ctr"/>
        <c:lblOffset val="100"/>
      </c:catAx>
      <c:valAx>
        <c:axId val="140687616"/>
        <c:scaling>
          <c:orientation val="minMax"/>
          <c:max val="0.72000000000000064"/>
          <c:min val="0"/>
        </c:scaling>
        <c:delete val="1"/>
        <c:axPos val="t"/>
        <c:numFmt formatCode="0%" sourceLinked="1"/>
        <c:tickLblPos val="none"/>
        <c:crossAx val="140686080"/>
        <c:crosses val="autoZero"/>
        <c:crossBetween val="between"/>
      </c:valAx>
    </c:plotArea>
    <c:plotVisOnly val="1"/>
    <c:dispBlanksAs val="gap"/>
  </c:chart>
  <c:txPr>
    <a:bodyPr/>
    <a:lstStyle/>
    <a:p>
      <a:pPr>
        <a:defRPr sz="1800"/>
      </a:pPr>
      <a:endParaRPr lang="en-US"/>
    </a:p>
  </c:txPr>
  <c:externalData r:id="rId1"/>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017"/>
          <c:h val="0.94053664767858658"/>
        </c:manualLayout>
      </c:layout>
      <c:barChart>
        <c:barDir val="bar"/>
        <c:grouping val="clustered"/>
        <c:ser>
          <c:idx val="0"/>
          <c:order val="0"/>
          <c:dPt>
            <c:idx val="0"/>
            <c:spPr>
              <a:solidFill>
                <a:schemeClr val="accent6"/>
              </a:solidFill>
            </c:spPr>
          </c:dPt>
          <c:dPt>
            <c:idx val="1"/>
            <c:spPr>
              <a:solidFill>
                <a:schemeClr val="accent3"/>
              </a:solidFill>
            </c:spPr>
          </c:dPt>
          <c:dPt>
            <c:idx val="2"/>
            <c:spPr>
              <a:solidFill>
                <a:schemeClr val="accent2"/>
              </a:solidFill>
            </c:spPr>
          </c:dPt>
          <c:dPt>
            <c:idx val="3"/>
            <c:spPr>
              <a:solidFill>
                <a:schemeClr val="accent2"/>
              </a:solidFill>
            </c:spPr>
          </c:dPt>
          <c:dPt>
            <c:idx val="4"/>
            <c:spPr>
              <a:solidFill>
                <a:schemeClr val="accent2"/>
              </a:solidFill>
            </c:spPr>
          </c:dPt>
          <c:dPt>
            <c:idx val="5"/>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Sheet1!$A$1:$A$4</c:f>
              <c:strCache>
                <c:ptCount val="4"/>
                <c:pt idx="0">
                  <c:v>60 mph</c:v>
                </c:pt>
                <c:pt idx="1">
                  <c:v>70 mph</c:v>
                </c:pt>
                <c:pt idx="2">
                  <c:v>80 mph</c:v>
                </c:pt>
                <c:pt idx="3">
                  <c:v>90 mph</c:v>
                </c:pt>
              </c:strCache>
            </c:strRef>
          </c:cat>
          <c:val>
            <c:numRef>
              <c:f>Sheet1!$B$1:$B$4</c:f>
              <c:numCache>
                <c:formatCode>0%</c:formatCode>
                <c:ptCount val="4"/>
                <c:pt idx="0">
                  <c:v>0.13</c:v>
                </c:pt>
                <c:pt idx="1">
                  <c:v>0.5</c:v>
                </c:pt>
                <c:pt idx="2">
                  <c:v>0.31000000000000238</c:v>
                </c:pt>
                <c:pt idx="3">
                  <c:v>3.0000000000000002E-2</c:v>
                </c:pt>
              </c:numCache>
            </c:numRef>
          </c:val>
        </c:ser>
        <c:gapWidth val="79"/>
        <c:axId val="162827648"/>
        <c:axId val="162890880"/>
      </c:barChart>
      <c:catAx>
        <c:axId val="162827648"/>
        <c:scaling>
          <c:orientation val="maxMin"/>
        </c:scaling>
        <c:axPos val="l"/>
        <c:numFmt formatCode="General" sourceLinked="1"/>
        <c:tickLblPos val="nextTo"/>
        <c:txPr>
          <a:bodyPr/>
          <a:lstStyle/>
          <a:p>
            <a:pPr>
              <a:defRPr lang="en-US" sz="1000"/>
            </a:pPr>
            <a:endParaRPr lang="en-US"/>
          </a:p>
        </c:txPr>
        <c:crossAx val="162890880"/>
        <c:crosses val="autoZero"/>
        <c:auto val="1"/>
        <c:lblAlgn val="ctr"/>
        <c:lblOffset val="100"/>
      </c:catAx>
      <c:valAx>
        <c:axId val="162890880"/>
        <c:scaling>
          <c:orientation val="minMax"/>
          <c:max val="0.72000000000000064"/>
          <c:min val="0"/>
        </c:scaling>
        <c:delete val="1"/>
        <c:axPos val="t"/>
        <c:numFmt formatCode="0%" sourceLinked="1"/>
        <c:tickLblPos val="none"/>
        <c:crossAx val="162827648"/>
        <c:crosses val="autoZero"/>
        <c:crossBetween val="between"/>
      </c:valAx>
    </c:plotArea>
    <c:plotVisOnly val="1"/>
    <c:dispBlanksAs val="gap"/>
  </c:chart>
  <c:txPr>
    <a:bodyPr/>
    <a:lstStyle/>
    <a:p>
      <a:pPr>
        <a:defRPr sz="1800"/>
      </a:pPr>
      <a:endParaRPr lang="en-US"/>
    </a:p>
  </c:txPr>
  <c:externalData r:id="rId1"/>
</c:chartSpace>
</file>

<file path=ppt/charts/chart62.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65072937201558734"/>
          <c:h val="0.71536462641476783"/>
        </c:manualLayout>
      </c:layout>
      <c:barChart>
        <c:barDir val="bar"/>
        <c:grouping val="clustered"/>
        <c:ser>
          <c:idx val="0"/>
          <c:order val="0"/>
          <c:spPr>
            <a:solidFill>
              <a:schemeClr val="accent6"/>
            </a:solidFill>
          </c:spPr>
          <c:dPt>
            <c:idx val="2"/>
            <c:spPr>
              <a:solidFill>
                <a:schemeClr val="accent3"/>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20 mph</c:v>
                </c:pt>
                <c:pt idx="1">
                  <c:v>25 mph</c:v>
                </c:pt>
                <c:pt idx="2">
                  <c:v>30 mph</c:v>
                </c:pt>
                <c:pt idx="3">
                  <c:v>35 mph</c:v>
                </c:pt>
                <c:pt idx="4">
                  <c:v>40 mph</c:v>
                </c:pt>
              </c:strCache>
            </c:strRef>
          </c:cat>
          <c:val>
            <c:numRef>
              <c:f>Sheet1!$B$2:$B$6</c:f>
              <c:numCache>
                <c:formatCode>0%</c:formatCode>
                <c:ptCount val="5"/>
                <c:pt idx="0">
                  <c:v>1.0000000000000005E-2</c:v>
                </c:pt>
                <c:pt idx="1">
                  <c:v>9.0000000000000024E-2</c:v>
                </c:pt>
                <c:pt idx="2">
                  <c:v>0.70000000000000062</c:v>
                </c:pt>
                <c:pt idx="3">
                  <c:v>0.15000000000000024</c:v>
                </c:pt>
                <c:pt idx="4">
                  <c:v>3.0000000000000002E-2</c:v>
                </c:pt>
              </c:numCache>
            </c:numRef>
          </c:val>
        </c:ser>
        <c:gapWidth val="79"/>
        <c:axId val="163360768"/>
        <c:axId val="163362304"/>
      </c:barChart>
      <c:catAx>
        <c:axId val="163360768"/>
        <c:scaling>
          <c:orientation val="maxMin"/>
        </c:scaling>
        <c:axPos val="l"/>
        <c:numFmt formatCode="General" sourceLinked="1"/>
        <c:tickLblPos val="nextTo"/>
        <c:txPr>
          <a:bodyPr/>
          <a:lstStyle/>
          <a:p>
            <a:pPr>
              <a:defRPr lang="en-US" sz="1000"/>
            </a:pPr>
            <a:endParaRPr lang="en-US"/>
          </a:p>
        </c:txPr>
        <c:crossAx val="163362304"/>
        <c:crosses val="autoZero"/>
        <c:auto val="1"/>
        <c:lblAlgn val="ctr"/>
        <c:lblOffset val="100"/>
      </c:catAx>
      <c:valAx>
        <c:axId val="163362304"/>
        <c:scaling>
          <c:orientation val="minMax"/>
          <c:max val="0.72000000000000064"/>
          <c:min val="0"/>
        </c:scaling>
        <c:delete val="1"/>
        <c:axPos val="t"/>
        <c:numFmt formatCode="0%" sourceLinked="1"/>
        <c:tickLblPos val="none"/>
        <c:crossAx val="163360768"/>
        <c:crosses val="autoZero"/>
        <c:crossBetween val="between"/>
      </c:valAx>
    </c:plotArea>
    <c:plotVisOnly val="1"/>
    <c:dispBlanksAs val="gap"/>
  </c:chart>
  <c:txPr>
    <a:bodyPr/>
    <a:lstStyle/>
    <a:p>
      <a:pPr>
        <a:defRPr sz="1800"/>
      </a:pPr>
      <a:endParaRPr lang="en-US"/>
    </a:p>
  </c:txPr>
  <c:externalData r:id="rId1"/>
</c:chartSpace>
</file>

<file path=ppt/charts/chart63.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39"/>
          <c:h val="0.94314081791203563"/>
        </c:manualLayout>
      </c:layout>
      <c:barChart>
        <c:barDir val="bar"/>
        <c:grouping val="clustered"/>
        <c:ser>
          <c:idx val="0"/>
          <c:order val="0"/>
          <c:dPt>
            <c:idx val="0"/>
            <c:spPr>
              <a:solidFill>
                <a:schemeClr val="accent6"/>
              </a:solidFill>
            </c:spPr>
          </c:dPt>
          <c:dPt>
            <c:idx val="1"/>
            <c:spPr>
              <a:solidFill>
                <a:schemeClr val="accent3"/>
              </a:solidFill>
            </c:spPr>
          </c:dPt>
          <c:dPt>
            <c:idx val="2"/>
            <c:spPr>
              <a:solidFill>
                <a:schemeClr val="accent3"/>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Sheet1!$A$2:$A$5</c:f>
              <c:strCache>
                <c:ptCount val="4"/>
                <c:pt idx="0">
                  <c:v>40 mph</c:v>
                </c:pt>
                <c:pt idx="1">
                  <c:v>50 mph</c:v>
                </c:pt>
                <c:pt idx="2">
                  <c:v>60 mph</c:v>
                </c:pt>
                <c:pt idx="3">
                  <c:v>70 mph</c:v>
                </c:pt>
              </c:strCache>
            </c:strRef>
          </c:cat>
          <c:val>
            <c:numRef>
              <c:f>Sheet1!$B$2:$B$5</c:f>
              <c:numCache>
                <c:formatCode>0%</c:formatCode>
                <c:ptCount val="4"/>
                <c:pt idx="0">
                  <c:v>9.0000000000000024E-2</c:v>
                </c:pt>
                <c:pt idx="1">
                  <c:v>0.42000000000000032</c:v>
                </c:pt>
                <c:pt idx="2">
                  <c:v>0.43000000000000038</c:v>
                </c:pt>
                <c:pt idx="3">
                  <c:v>0.05</c:v>
                </c:pt>
              </c:numCache>
            </c:numRef>
          </c:val>
        </c:ser>
        <c:gapWidth val="79"/>
        <c:axId val="163496704"/>
        <c:axId val="163498624"/>
      </c:barChart>
      <c:catAx>
        <c:axId val="163496704"/>
        <c:scaling>
          <c:orientation val="maxMin"/>
        </c:scaling>
        <c:axPos val="l"/>
        <c:numFmt formatCode="General" sourceLinked="1"/>
        <c:tickLblPos val="nextTo"/>
        <c:txPr>
          <a:bodyPr/>
          <a:lstStyle/>
          <a:p>
            <a:pPr>
              <a:defRPr lang="en-US" sz="1000"/>
            </a:pPr>
            <a:endParaRPr lang="en-US"/>
          </a:p>
        </c:txPr>
        <c:crossAx val="163498624"/>
        <c:crosses val="autoZero"/>
        <c:auto val="1"/>
        <c:lblAlgn val="ctr"/>
        <c:lblOffset val="100"/>
      </c:catAx>
      <c:valAx>
        <c:axId val="163498624"/>
        <c:scaling>
          <c:orientation val="minMax"/>
          <c:max val="0.72000000000000064"/>
          <c:min val="0"/>
        </c:scaling>
        <c:delete val="1"/>
        <c:axPos val="t"/>
        <c:numFmt formatCode="0%" sourceLinked="1"/>
        <c:tickLblPos val="none"/>
        <c:crossAx val="163496704"/>
        <c:crosses val="autoZero"/>
        <c:crossBetween val="between"/>
      </c:valAx>
    </c:plotArea>
    <c:plotVisOnly val="1"/>
    <c:dispBlanksAs val="gap"/>
  </c:chart>
  <c:txPr>
    <a:bodyPr/>
    <a:lstStyle/>
    <a:p>
      <a:pPr>
        <a:defRPr sz="1800"/>
      </a:pPr>
      <a:endParaRPr lang="en-US"/>
    </a:p>
  </c:txPr>
  <c:externalData r:id="rId1"/>
</c:chartSpace>
</file>

<file path=ppt/charts/chart64.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94"/>
          <c:h val="0.71536462641476783"/>
        </c:manualLayout>
      </c:layout>
      <c:barChart>
        <c:barDir val="bar"/>
        <c:grouping val="clustered"/>
        <c:ser>
          <c:idx val="0"/>
          <c:order val="0"/>
          <c:dPt>
            <c:idx val="0"/>
            <c:spPr>
              <a:solidFill>
                <a:schemeClr val="accent6"/>
              </a:solidFill>
            </c:spPr>
          </c:dPt>
          <c:dPt>
            <c:idx val="1"/>
            <c:spPr>
              <a:solidFill>
                <a:schemeClr val="accent3"/>
              </a:solidFill>
            </c:spPr>
          </c:dPt>
          <c:dPt>
            <c:idx val="2"/>
            <c:spPr>
              <a:solidFill>
                <a:schemeClr val="accent6"/>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15 mph</c:v>
                </c:pt>
                <c:pt idx="1">
                  <c:v>20 mph</c:v>
                </c:pt>
                <c:pt idx="2">
                  <c:v>25 mph</c:v>
                </c:pt>
                <c:pt idx="3">
                  <c:v>30 mph</c:v>
                </c:pt>
                <c:pt idx="4">
                  <c:v>35 mph</c:v>
                </c:pt>
              </c:strCache>
            </c:strRef>
          </c:cat>
          <c:val>
            <c:numRef>
              <c:f>Sheet1!$B$2:$B$6</c:f>
              <c:numCache>
                <c:formatCode>0%</c:formatCode>
                <c:ptCount val="5"/>
                <c:pt idx="0">
                  <c:v>8.0000000000000043E-2</c:v>
                </c:pt>
                <c:pt idx="1">
                  <c:v>0.65000000000000679</c:v>
                </c:pt>
                <c:pt idx="2">
                  <c:v>0.19</c:v>
                </c:pt>
                <c:pt idx="3">
                  <c:v>4.0000000000000022E-2</c:v>
                </c:pt>
                <c:pt idx="4">
                  <c:v>1.0000000000000005E-2</c:v>
                </c:pt>
              </c:numCache>
            </c:numRef>
          </c:val>
        </c:ser>
        <c:gapWidth val="79"/>
        <c:axId val="163670656"/>
        <c:axId val="163672448"/>
      </c:barChart>
      <c:catAx>
        <c:axId val="163670656"/>
        <c:scaling>
          <c:orientation val="maxMin"/>
        </c:scaling>
        <c:axPos val="l"/>
        <c:numFmt formatCode="General" sourceLinked="1"/>
        <c:tickLblPos val="nextTo"/>
        <c:txPr>
          <a:bodyPr/>
          <a:lstStyle/>
          <a:p>
            <a:pPr>
              <a:defRPr lang="en-US" sz="1000"/>
            </a:pPr>
            <a:endParaRPr lang="en-US"/>
          </a:p>
        </c:txPr>
        <c:crossAx val="163672448"/>
        <c:crosses val="autoZero"/>
        <c:auto val="1"/>
        <c:lblAlgn val="ctr"/>
        <c:lblOffset val="100"/>
      </c:catAx>
      <c:valAx>
        <c:axId val="163672448"/>
        <c:scaling>
          <c:orientation val="minMax"/>
          <c:max val="0.72000000000000064"/>
          <c:min val="0"/>
        </c:scaling>
        <c:delete val="1"/>
        <c:axPos val="t"/>
        <c:numFmt formatCode="0%" sourceLinked="1"/>
        <c:tickLblPos val="none"/>
        <c:crossAx val="163670656"/>
        <c:crosses val="autoZero"/>
        <c:crossBetween val="between"/>
      </c:valAx>
    </c:plotArea>
    <c:plotVisOnly val="1"/>
    <c:dispBlanksAs val="gap"/>
  </c:chart>
  <c:txPr>
    <a:bodyPr/>
    <a:lstStyle/>
    <a:p>
      <a:pPr>
        <a:defRPr sz="1800"/>
      </a:pPr>
      <a:endParaRPr lang="en-US"/>
    </a:p>
  </c:txPr>
  <c:externalData r:id="rId1"/>
</c:chartSpace>
</file>

<file path=ppt/charts/chart6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94"/>
          <c:h val="0.71536462641476783"/>
        </c:manualLayout>
      </c:layout>
      <c:barChart>
        <c:barDir val="bar"/>
        <c:grouping val="clustered"/>
        <c:ser>
          <c:idx val="0"/>
          <c:order val="0"/>
          <c:dPt>
            <c:idx val="0"/>
            <c:spPr>
              <a:solidFill>
                <a:schemeClr val="accent6"/>
              </a:solidFill>
            </c:spPr>
          </c:dPt>
          <c:dPt>
            <c:idx val="1"/>
            <c:spPr>
              <a:solidFill>
                <a:schemeClr val="accent3"/>
              </a:solidFill>
            </c:spPr>
          </c:dPt>
          <c:dPt>
            <c:idx val="2"/>
            <c:spPr>
              <a:solidFill>
                <a:schemeClr val="accent3"/>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Sheet1!$A$2:$A$5</c:f>
              <c:strCache>
                <c:ptCount val="4"/>
                <c:pt idx="0">
                  <c:v>40 mph</c:v>
                </c:pt>
                <c:pt idx="1">
                  <c:v>50 mph</c:v>
                </c:pt>
                <c:pt idx="2">
                  <c:v>60 mph</c:v>
                </c:pt>
                <c:pt idx="3">
                  <c:v>70 mph</c:v>
                </c:pt>
              </c:strCache>
            </c:strRef>
          </c:cat>
          <c:val>
            <c:numRef>
              <c:f>Sheet1!$B$2:$B$5</c:f>
              <c:numCache>
                <c:formatCode>0%</c:formatCode>
                <c:ptCount val="4"/>
                <c:pt idx="0">
                  <c:v>0.30000000000000032</c:v>
                </c:pt>
                <c:pt idx="1">
                  <c:v>0.48000000000000032</c:v>
                </c:pt>
                <c:pt idx="2">
                  <c:v>0.18000000000000024</c:v>
                </c:pt>
                <c:pt idx="3">
                  <c:v>2.0000000000000011E-2</c:v>
                </c:pt>
              </c:numCache>
            </c:numRef>
          </c:val>
        </c:ser>
        <c:gapWidth val="79"/>
        <c:axId val="163910784"/>
        <c:axId val="163912320"/>
      </c:barChart>
      <c:catAx>
        <c:axId val="163910784"/>
        <c:scaling>
          <c:orientation val="maxMin"/>
        </c:scaling>
        <c:axPos val="l"/>
        <c:numFmt formatCode="General" sourceLinked="1"/>
        <c:tickLblPos val="nextTo"/>
        <c:txPr>
          <a:bodyPr/>
          <a:lstStyle/>
          <a:p>
            <a:pPr>
              <a:defRPr lang="en-US" sz="1000"/>
            </a:pPr>
            <a:endParaRPr lang="en-US"/>
          </a:p>
        </c:txPr>
        <c:crossAx val="163912320"/>
        <c:crosses val="autoZero"/>
        <c:auto val="1"/>
        <c:lblAlgn val="ctr"/>
        <c:lblOffset val="100"/>
      </c:catAx>
      <c:valAx>
        <c:axId val="163912320"/>
        <c:scaling>
          <c:orientation val="minMax"/>
          <c:max val="0.72000000000000064"/>
          <c:min val="0"/>
        </c:scaling>
        <c:delete val="1"/>
        <c:axPos val="t"/>
        <c:numFmt formatCode="0%" sourceLinked="1"/>
        <c:tickLblPos val="none"/>
        <c:crossAx val="163910784"/>
        <c:crosses val="autoZero"/>
        <c:crossBetween val="between"/>
      </c:valAx>
    </c:plotArea>
    <c:plotVisOnly val="1"/>
    <c:dispBlanksAs val="gap"/>
  </c:chart>
  <c:txPr>
    <a:bodyPr/>
    <a:lstStyle/>
    <a:p>
      <a:pPr>
        <a:defRPr sz="1800"/>
      </a:pPr>
      <a:endParaRPr lang="en-US"/>
    </a:p>
  </c:txPr>
  <c:externalData r:id="rId1"/>
</c:chartSpace>
</file>

<file path=ppt/charts/chart6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39"/>
          <c:h val="0.71536462641476783"/>
        </c:manualLayout>
      </c:layout>
      <c:barChart>
        <c:barDir val="bar"/>
        <c:grouping val="clustered"/>
        <c:ser>
          <c:idx val="0"/>
          <c:order val="0"/>
          <c:dPt>
            <c:idx val="0"/>
            <c:spPr>
              <a:solidFill>
                <a:schemeClr val="accent3"/>
              </a:solidFill>
            </c:spPr>
          </c:dPt>
          <c:dPt>
            <c:idx val="1"/>
            <c:spPr>
              <a:solidFill>
                <a:schemeClr val="accent6"/>
              </a:solidFill>
            </c:spPr>
          </c:dPt>
          <c:dPt>
            <c:idx val="2"/>
            <c:spPr>
              <a:solidFill>
                <a:schemeClr val="accent6"/>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Sheet1!$A$2:$A$5</c:f>
              <c:strCache>
                <c:ptCount val="4"/>
                <c:pt idx="0">
                  <c:v>40 mph</c:v>
                </c:pt>
                <c:pt idx="1">
                  <c:v>50 mph</c:v>
                </c:pt>
                <c:pt idx="2">
                  <c:v>60 mph</c:v>
                </c:pt>
                <c:pt idx="3">
                  <c:v>70 mph</c:v>
                </c:pt>
              </c:strCache>
            </c:strRef>
          </c:cat>
          <c:val>
            <c:numRef>
              <c:f>Sheet1!$B$2:$B$5</c:f>
              <c:numCache>
                <c:formatCode>0%</c:formatCode>
                <c:ptCount val="4"/>
                <c:pt idx="0">
                  <c:v>7.0000000000000021E-2</c:v>
                </c:pt>
                <c:pt idx="1">
                  <c:v>0.31000000000000238</c:v>
                </c:pt>
                <c:pt idx="2">
                  <c:v>0.55000000000000004</c:v>
                </c:pt>
                <c:pt idx="3">
                  <c:v>6.0000000000000032E-2</c:v>
                </c:pt>
              </c:numCache>
            </c:numRef>
          </c:val>
        </c:ser>
        <c:gapWidth val="79"/>
        <c:axId val="162910976"/>
        <c:axId val="162912512"/>
      </c:barChart>
      <c:catAx>
        <c:axId val="162910976"/>
        <c:scaling>
          <c:orientation val="maxMin"/>
        </c:scaling>
        <c:axPos val="l"/>
        <c:numFmt formatCode="General" sourceLinked="1"/>
        <c:tickLblPos val="nextTo"/>
        <c:txPr>
          <a:bodyPr/>
          <a:lstStyle/>
          <a:p>
            <a:pPr>
              <a:defRPr lang="en-US" sz="1000"/>
            </a:pPr>
            <a:endParaRPr lang="en-US"/>
          </a:p>
        </c:txPr>
        <c:crossAx val="162912512"/>
        <c:crosses val="autoZero"/>
        <c:auto val="1"/>
        <c:lblAlgn val="ctr"/>
        <c:lblOffset val="100"/>
      </c:catAx>
      <c:valAx>
        <c:axId val="162912512"/>
        <c:scaling>
          <c:orientation val="minMax"/>
        </c:scaling>
        <c:delete val="1"/>
        <c:axPos val="t"/>
        <c:numFmt formatCode="0%" sourceLinked="1"/>
        <c:tickLblPos val="none"/>
        <c:crossAx val="162910976"/>
        <c:crosses val="autoZero"/>
        <c:crossBetween val="between"/>
      </c:valAx>
    </c:plotArea>
    <c:plotVisOnly val="1"/>
    <c:dispBlanksAs val="gap"/>
  </c:chart>
  <c:txPr>
    <a:bodyPr/>
    <a:lstStyle/>
    <a:p>
      <a:pPr>
        <a:defRPr sz="1800"/>
      </a:pPr>
      <a:endParaRPr lang="en-US"/>
    </a:p>
  </c:txPr>
  <c:externalData r:id="rId1"/>
</c:chartSpace>
</file>

<file path=ppt/charts/chart6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017"/>
          <c:h val="0.71536462641476783"/>
        </c:manualLayout>
      </c:layout>
      <c:barChart>
        <c:barDir val="bar"/>
        <c:grouping val="clustered"/>
        <c:ser>
          <c:idx val="0"/>
          <c:order val="0"/>
          <c:dPt>
            <c:idx val="0"/>
            <c:spPr>
              <a:solidFill>
                <a:schemeClr val="accent6"/>
              </a:solidFill>
            </c:spPr>
          </c:dPt>
          <c:dPt>
            <c:idx val="1"/>
            <c:spPr>
              <a:solidFill>
                <a:schemeClr val="accent3"/>
              </a:solidFill>
            </c:spPr>
          </c:dPt>
          <c:dPt>
            <c:idx val="2"/>
            <c:spPr>
              <a:solidFill>
                <a:schemeClr val="accent2"/>
              </a:solidFill>
            </c:spPr>
          </c:dPt>
          <c:dPt>
            <c:idx val="3"/>
            <c:spPr>
              <a:solidFill>
                <a:schemeClr val="accent2"/>
              </a:solidFill>
            </c:spPr>
          </c:dPt>
          <c:dPt>
            <c:idx val="4"/>
            <c:spPr>
              <a:solidFill>
                <a:schemeClr val="accent2"/>
              </a:solidFill>
            </c:spPr>
          </c:dPt>
          <c:dPt>
            <c:idx val="5"/>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Sheet1!$A$1:$A$5</c:f>
              <c:strCache>
                <c:ptCount val="5"/>
                <c:pt idx="0">
                  <c:v>60 mph</c:v>
                </c:pt>
                <c:pt idx="1">
                  <c:v>70 mph</c:v>
                </c:pt>
                <c:pt idx="2">
                  <c:v>80 mph</c:v>
                </c:pt>
                <c:pt idx="3">
                  <c:v>90 mph</c:v>
                </c:pt>
                <c:pt idx="4">
                  <c:v>100 mph</c:v>
                </c:pt>
              </c:strCache>
            </c:strRef>
          </c:cat>
          <c:val>
            <c:numRef>
              <c:f>Sheet1!$B$1:$B$5</c:f>
              <c:numCache>
                <c:formatCode>0%</c:formatCode>
                <c:ptCount val="5"/>
                <c:pt idx="0">
                  <c:v>4.0000000000000022E-2</c:v>
                </c:pt>
                <c:pt idx="1">
                  <c:v>0.31000000000000238</c:v>
                </c:pt>
                <c:pt idx="2">
                  <c:v>0.56000000000000005</c:v>
                </c:pt>
                <c:pt idx="3">
                  <c:v>8.0000000000000043E-2</c:v>
                </c:pt>
                <c:pt idx="4">
                  <c:v>1.0000000000000005E-2</c:v>
                </c:pt>
              </c:numCache>
            </c:numRef>
          </c:val>
        </c:ser>
        <c:gapWidth val="79"/>
        <c:axId val="164197504"/>
        <c:axId val="164199040"/>
      </c:barChart>
      <c:catAx>
        <c:axId val="164197504"/>
        <c:scaling>
          <c:orientation val="maxMin"/>
        </c:scaling>
        <c:axPos val="l"/>
        <c:numFmt formatCode="General" sourceLinked="1"/>
        <c:tickLblPos val="nextTo"/>
        <c:txPr>
          <a:bodyPr/>
          <a:lstStyle/>
          <a:p>
            <a:pPr>
              <a:defRPr lang="en-US" sz="1000"/>
            </a:pPr>
            <a:endParaRPr lang="en-US"/>
          </a:p>
        </c:txPr>
        <c:crossAx val="164199040"/>
        <c:crosses val="autoZero"/>
        <c:auto val="1"/>
        <c:lblAlgn val="ctr"/>
        <c:lblOffset val="100"/>
      </c:catAx>
      <c:valAx>
        <c:axId val="164199040"/>
        <c:scaling>
          <c:orientation val="minMax"/>
          <c:max val="0.60000000000000064"/>
        </c:scaling>
        <c:delete val="1"/>
        <c:axPos val="t"/>
        <c:numFmt formatCode="0%" sourceLinked="1"/>
        <c:tickLblPos val="none"/>
        <c:crossAx val="164197504"/>
        <c:crosses val="autoZero"/>
        <c:crossBetween val="between"/>
      </c:valAx>
    </c:plotArea>
    <c:plotVisOnly val="1"/>
    <c:dispBlanksAs val="gap"/>
  </c:chart>
  <c:txPr>
    <a:bodyPr/>
    <a:lstStyle/>
    <a:p>
      <a:pPr>
        <a:defRPr sz="1800"/>
      </a:pPr>
      <a:endParaRPr lang="en-US"/>
    </a:p>
  </c:txPr>
  <c:externalData r:id="rId1"/>
</c:chartSpace>
</file>

<file path=ppt/charts/chart6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083"/>
          <c:h val="0.71536462641476783"/>
        </c:manualLayout>
      </c:layout>
      <c:barChart>
        <c:barDir val="bar"/>
        <c:grouping val="clustered"/>
        <c:ser>
          <c:idx val="0"/>
          <c:order val="0"/>
          <c:dPt>
            <c:idx val="0"/>
            <c:spPr>
              <a:solidFill>
                <a:schemeClr val="accent3"/>
              </a:solidFill>
            </c:spPr>
          </c:dPt>
          <c:dPt>
            <c:idx val="1"/>
            <c:spPr>
              <a:solidFill>
                <a:schemeClr val="accent3"/>
              </a:solidFill>
            </c:spPr>
          </c:dPt>
          <c:dPt>
            <c:idx val="2"/>
            <c:spPr>
              <a:solidFill>
                <a:schemeClr val="accent6"/>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20 mph</c:v>
                </c:pt>
                <c:pt idx="1">
                  <c:v>25 mph</c:v>
                </c:pt>
                <c:pt idx="2">
                  <c:v>30 mph</c:v>
                </c:pt>
                <c:pt idx="3">
                  <c:v>35 mph</c:v>
                </c:pt>
                <c:pt idx="4">
                  <c:v>40 mph</c:v>
                </c:pt>
              </c:strCache>
            </c:strRef>
          </c:cat>
          <c:val>
            <c:numRef>
              <c:f>Sheet1!$B$2:$B$6</c:f>
              <c:numCache>
                <c:formatCode>0%</c:formatCode>
                <c:ptCount val="5"/>
                <c:pt idx="0">
                  <c:v>2.0000000000000011E-2</c:v>
                </c:pt>
                <c:pt idx="1">
                  <c:v>6.0000000000000032E-2</c:v>
                </c:pt>
                <c:pt idx="2">
                  <c:v>0.750000000000006</c:v>
                </c:pt>
                <c:pt idx="3">
                  <c:v>0.11</c:v>
                </c:pt>
                <c:pt idx="4">
                  <c:v>0.05</c:v>
                </c:pt>
              </c:numCache>
            </c:numRef>
          </c:val>
        </c:ser>
        <c:gapWidth val="79"/>
        <c:axId val="164247040"/>
        <c:axId val="164248576"/>
      </c:barChart>
      <c:catAx>
        <c:axId val="164247040"/>
        <c:scaling>
          <c:orientation val="maxMin"/>
        </c:scaling>
        <c:axPos val="l"/>
        <c:numFmt formatCode="General" sourceLinked="1"/>
        <c:tickLblPos val="nextTo"/>
        <c:txPr>
          <a:bodyPr/>
          <a:lstStyle/>
          <a:p>
            <a:pPr>
              <a:defRPr lang="en-US" sz="1000"/>
            </a:pPr>
            <a:endParaRPr lang="en-US"/>
          </a:p>
        </c:txPr>
        <c:crossAx val="164248576"/>
        <c:crosses val="autoZero"/>
        <c:auto val="1"/>
        <c:lblAlgn val="ctr"/>
        <c:lblOffset val="100"/>
      </c:catAx>
      <c:valAx>
        <c:axId val="164248576"/>
        <c:scaling>
          <c:orientation val="minMax"/>
        </c:scaling>
        <c:delete val="1"/>
        <c:axPos val="t"/>
        <c:numFmt formatCode="0%" sourceLinked="1"/>
        <c:tickLblPos val="none"/>
        <c:crossAx val="164247040"/>
        <c:crosses val="autoZero"/>
        <c:crossBetween val="between"/>
      </c:valAx>
    </c:plotArea>
    <c:plotVisOnly val="1"/>
    <c:dispBlanksAs val="gap"/>
  </c:chart>
  <c:txPr>
    <a:bodyPr/>
    <a:lstStyle/>
    <a:p>
      <a:pPr>
        <a:defRPr sz="1800"/>
      </a:pPr>
      <a:endParaRPr lang="en-US"/>
    </a:p>
  </c:txPr>
  <c:externalData r:id="rId1"/>
</c:chartSpace>
</file>

<file path=ppt/charts/chart6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94"/>
          <c:h val="0.71536462641476783"/>
        </c:manualLayout>
      </c:layout>
      <c:barChart>
        <c:barDir val="bar"/>
        <c:grouping val="clustered"/>
        <c:ser>
          <c:idx val="0"/>
          <c:order val="0"/>
          <c:dPt>
            <c:idx val="0"/>
            <c:spPr>
              <a:solidFill>
                <a:schemeClr val="accent3"/>
              </a:solidFill>
            </c:spPr>
          </c:dPt>
          <c:dPt>
            <c:idx val="1"/>
            <c:spPr>
              <a:solidFill>
                <a:schemeClr val="accent3"/>
              </a:solidFill>
            </c:spPr>
          </c:dPt>
          <c:dPt>
            <c:idx val="2"/>
            <c:spPr>
              <a:solidFill>
                <a:schemeClr val="accent6"/>
              </a:solidFill>
            </c:spPr>
          </c:dPt>
          <c:dPt>
            <c:idx val="3"/>
            <c:spPr>
              <a:solidFill>
                <a:schemeClr val="accent2"/>
              </a:solidFill>
            </c:spPr>
          </c:dPt>
          <c:dPt>
            <c:idx val="4"/>
            <c:spPr>
              <a:solidFill>
                <a:schemeClr val="accent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10 mph</c:v>
                </c:pt>
                <c:pt idx="1">
                  <c:v>15 mph</c:v>
                </c:pt>
                <c:pt idx="2">
                  <c:v>20 mph</c:v>
                </c:pt>
                <c:pt idx="3">
                  <c:v>25 mph</c:v>
                </c:pt>
                <c:pt idx="4">
                  <c:v>30 mph</c:v>
                </c:pt>
              </c:strCache>
            </c:strRef>
          </c:cat>
          <c:val>
            <c:numRef>
              <c:f>Sheet1!$B$2:$B$6</c:f>
              <c:numCache>
                <c:formatCode>0%</c:formatCode>
                <c:ptCount val="5"/>
                <c:pt idx="0">
                  <c:v>1.0000000000000005E-2</c:v>
                </c:pt>
                <c:pt idx="1">
                  <c:v>4.0000000000000022E-2</c:v>
                </c:pt>
                <c:pt idx="2">
                  <c:v>0.61000000000000065</c:v>
                </c:pt>
                <c:pt idx="3">
                  <c:v>0.21000000000000021</c:v>
                </c:pt>
                <c:pt idx="4">
                  <c:v>0.12000000000000002</c:v>
                </c:pt>
              </c:numCache>
            </c:numRef>
          </c:val>
        </c:ser>
        <c:gapWidth val="79"/>
        <c:axId val="164348288"/>
        <c:axId val="164349824"/>
      </c:barChart>
      <c:catAx>
        <c:axId val="164348288"/>
        <c:scaling>
          <c:orientation val="maxMin"/>
        </c:scaling>
        <c:axPos val="l"/>
        <c:numFmt formatCode="General" sourceLinked="1"/>
        <c:tickLblPos val="nextTo"/>
        <c:txPr>
          <a:bodyPr/>
          <a:lstStyle/>
          <a:p>
            <a:pPr>
              <a:defRPr lang="en-US" sz="1000"/>
            </a:pPr>
            <a:endParaRPr lang="en-US"/>
          </a:p>
        </c:txPr>
        <c:crossAx val="164349824"/>
        <c:crosses val="autoZero"/>
        <c:auto val="1"/>
        <c:lblAlgn val="ctr"/>
        <c:lblOffset val="100"/>
      </c:catAx>
      <c:valAx>
        <c:axId val="164349824"/>
        <c:scaling>
          <c:orientation val="minMax"/>
        </c:scaling>
        <c:delete val="1"/>
        <c:axPos val="t"/>
        <c:numFmt formatCode="0%" sourceLinked="1"/>
        <c:tickLblPos val="none"/>
        <c:crossAx val="164348288"/>
        <c:crosses val="autoZero"/>
        <c:crossBetween val="between"/>
      </c:valAx>
    </c:plotArea>
    <c:plotVisOnly val="1"/>
    <c:dispBlanksAs val="gap"/>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barChart>
        <c:barDir val="col"/>
        <c:grouping val="clustered"/>
        <c:ser>
          <c:idx val="0"/>
          <c:order val="0"/>
          <c:tx>
            <c:strRef>
              <c:f>Sheet1!$B$1</c:f>
              <c:strCache>
                <c:ptCount val="1"/>
                <c:pt idx="0">
                  <c:v>Series 1</c:v>
                </c:pt>
              </c:strCache>
            </c:strRef>
          </c:tx>
          <c:dPt>
            <c:idx val="0"/>
            <c:spPr>
              <a:solidFill>
                <a:schemeClr val="accent3">
                  <a:lumMod val="75000"/>
                </a:schemeClr>
              </a:solidFill>
            </c:spPr>
          </c:dPt>
          <c:dPt>
            <c:idx val="2"/>
            <c:spPr>
              <a:solidFill>
                <a:schemeClr val="accent2"/>
              </a:solidFill>
            </c:spPr>
          </c:dPt>
          <c:dPt>
            <c:idx val="3"/>
            <c:spPr>
              <a:solidFill>
                <a:schemeClr val="bg1">
                  <a:lumMod val="50000"/>
                </a:schemeClr>
              </a:solidFill>
            </c:spPr>
          </c:dPt>
          <c:dLbls>
            <c:spPr>
              <a:noFill/>
              <a:ln>
                <a:noFill/>
              </a:ln>
              <a:effectLst/>
            </c:spPr>
            <c:txPr>
              <a:bodyPr/>
              <a:lstStyle/>
              <a:p>
                <a:pPr>
                  <a:defRPr sz="1000" b="1"/>
                </a:pPr>
                <a:endParaRPr lang="en-US"/>
              </a:p>
            </c:txPr>
            <c:showVal val="1"/>
            <c:extLst>
              <c:ext xmlns:c15="http://schemas.microsoft.com/office/drawing/2012/chart" uri="{CE6537A1-D6FC-4f65-9D91-7224C49458BB}">
                <c15:showLeaderLines val="0"/>
              </c:ext>
            </c:extLst>
          </c:dLbls>
          <c:cat>
            <c:strRef>
              <c:f>Sheet1!$A$2:$A$5</c:f>
              <c:strCache>
                <c:ptCount val="4"/>
                <c:pt idx="0">
                  <c:v>Better</c:v>
                </c:pt>
                <c:pt idx="1">
                  <c:v>The same</c:v>
                </c:pt>
                <c:pt idx="2">
                  <c:v>Worse </c:v>
                </c:pt>
                <c:pt idx="3">
                  <c:v>Don't drive there</c:v>
                </c:pt>
              </c:strCache>
            </c:strRef>
          </c:cat>
          <c:val>
            <c:numRef>
              <c:f>Sheet1!$B$2:$B$5</c:f>
              <c:numCache>
                <c:formatCode>0%</c:formatCode>
                <c:ptCount val="4"/>
                <c:pt idx="0">
                  <c:v>9.0000000000000024E-2</c:v>
                </c:pt>
                <c:pt idx="1">
                  <c:v>0.58000000000000007</c:v>
                </c:pt>
                <c:pt idx="2">
                  <c:v>0.30000000000000032</c:v>
                </c:pt>
                <c:pt idx="3">
                  <c:v>3.0000000000000002E-2</c:v>
                </c:pt>
              </c:numCache>
            </c:numRef>
          </c:val>
        </c:ser>
        <c:gapWidth val="26"/>
        <c:axId val="107380096"/>
        <c:axId val="107381888"/>
      </c:barChart>
      <c:catAx>
        <c:axId val="107380096"/>
        <c:scaling>
          <c:orientation val="minMax"/>
        </c:scaling>
        <c:axPos val="b"/>
        <c:numFmt formatCode="General" sourceLinked="1"/>
        <c:tickLblPos val="nextTo"/>
        <c:spPr>
          <a:ln>
            <a:noFill/>
          </a:ln>
        </c:spPr>
        <c:txPr>
          <a:bodyPr/>
          <a:lstStyle/>
          <a:p>
            <a:pPr>
              <a:defRPr sz="1100"/>
            </a:pPr>
            <a:endParaRPr lang="en-US"/>
          </a:p>
        </c:txPr>
        <c:crossAx val="107381888"/>
        <c:crosses val="autoZero"/>
        <c:auto val="1"/>
        <c:lblAlgn val="ctr"/>
        <c:lblOffset val="100"/>
      </c:catAx>
      <c:valAx>
        <c:axId val="107381888"/>
        <c:scaling>
          <c:orientation val="minMax"/>
        </c:scaling>
        <c:delete val="1"/>
        <c:axPos val="l"/>
        <c:numFmt formatCode="0%" sourceLinked="1"/>
        <c:tickLblPos val="none"/>
        <c:crossAx val="107380096"/>
        <c:crosses val="autoZero"/>
        <c:crossBetween val="between"/>
      </c:valAx>
      <c:spPr>
        <a:noFill/>
        <a:ln w="25358">
          <a:noFill/>
        </a:ln>
      </c:spPr>
    </c:plotArea>
    <c:plotVisOnly val="1"/>
    <c:dispBlanksAs val="gap"/>
  </c:chart>
  <c:txPr>
    <a:bodyPr/>
    <a:lstStyle/>
    <a:p>
      <a:pPr>
        <a:defRPr sz="1791"/>
      </a:pPr>
      <a:endParaRPr lang="en-US"/>
    </a:p>
  </c:txPr>
  <c:externalData r:id="rId1"/>
</c:chartSpace>
</file>

<file path=ppt/charts/chart70.xml><?xml version="1.0" encoding="utf-8"?>
<c:chartSpace xmlns:c="http://schemas.openxmlformats.org/drawingml/2006/chart" xmlns:a="http://schemas.openxmlformats.org/drawingml/2006/main" xmlns:r="http://schemas.openxmlformats.org/officeDocument/2006/relationships">
  <c:lang val="en-GB"/>
  <c:style val="8"/>
  <c:chart>
    <c:autoTitleDeleted val="1"/>
    <c:plotArea>
      <c:layout>
        <c:manualLayout>
          <c:layoutTarget val="inner"/>
          <c:xMode val="edge"/>
          <c:yMode val="edge"/>
          <c:x val="0.22110709732771966"/>
          <c:y val="2.9187185968756552E-2"/>
          <c:w val="0.70276169214959305"/>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chemeClr val="accent1"/>
              </a:solidFill>
            </c:spPr>
          </c:dPt>
          <c:dPt>
            <c:idx val="4"/>
            <c:spPr>
              <a:solidFill>
                <a:schemeClr val="accent4"/>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2015</c:v>
                </c:pt>
                <c:pt idx="1">
                  <c:v>2014</c:v>
                </c:pt>
                <c:pt idx="2">
                  <c:v>2012</c:v>
                </c:pt>
                <c:pt idx="3">
                  <c:v>2011</c:v>
                </c:pt>
                <c:pt idx="4">
                  <c:v>2010</c:v>
                </c:pt>
              </c:strCache>
            </c:strRef>
          </c:cat>
          <c:val>
            <c:numRef>
              <c:f>Sheet1!$B$2:$B$6</c:f>
              <c:numCache>
                <c:formatCode>0%</c:formatCode>
                <c:ptCount val="5"/>
                <c:pt idx="0">
                  <c:v>6.0000000000000032E-2</c:v>
                </c:pt>
                <c:pt idx="1">
                  <c:v>9.0000000000000024E-2</c:v>
                </c:pt>
                <c:pt idx="2">
                  <c:v>7.0000000000000021E-2</c:v>
                </c:pt>
                <c:pt idx="3">
                  <c:v>6.0000000000000032E-2</c:v>
                </c:pt>
                <c:pt idx="4">
                  <c:v>0.13</c:v>
                </c:pt>
              </c:numCache>
            </c:numRef>
          </c:val>
        </c:ser>
        <c:gapWidth val="79"/>
        <c:axId val="161450624"/>
        <c:axId val="161671808"/>
      </c:barChart>
      <c:catAx>
        <c:axId val="161450624"/>
        <c:scaling>
          <c:orientation val="maxMin"/>
        </c:scaling>
        <c:axPos val="l"/>
        <c:numFmt formatCode="General" sourceLinked="1"/>
        <c:tickLblPos val="nextTo"/>
        <c:txPr>
          <a:bodyPr/>
          <a:lstStyle/>
          <a:p>
            <a:pPr>
              <a:defRPr lang="en-US" sz="1000"/>
            </a:pPr>
            <a:endParaRPr lang="en-US"/>
          </a:p>
        </c:txPr>
        <c:crossAx val="161671808"/>
        <c:crosses val="autoZero"/>
        <c:auto val="1"/>
        <c:lblAlgn val="ctr"/>
        <c:lblOffset val="100"/>
      </c:catAx>
      <c:valAx>
        <c:axId val="161671808"/>
        <c:scaling>
          <c:orientation val="minMax"/>
          <c:max val="1"/>
        </c:scaling>
        <c:delete val="1"/>
        <c:axPos val="t"/>
        <c:numFmt formatCode="0%" sourceLinked="1"/>
        <c:tickLblPos val="none"/>
        <c:crossAx val="161450624"/>
        <c:crosses val="autoZero"/>
        <c:crossBetween val="between"/>
      </c:valAx>
    </c:plotArea>
    <c:plotVisOnly val="1"/>
    <c:dispBlanksAs val="gap"/>
  </c:chart>
  <c:txPr>
    <a:bodyPr/>
    <a:lstStyle/>
    <a:p>
      <a:pPr>
        <a:defRPr sz="1800"/>
      </a:pPr>
      <a:endParaRPr lang="en-US"/>
    </a:p>
  </c:txPr>
  <c:externalData r:id="rId1"/>
</c:chartSpace>
</file>

<file path=ppt/charts/chart7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39"/>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rgbClr val="4F81BD"/>
              </a:solidFill>
            </c:spPr>
          </c:dPt>
          <c:dPt>
            <c:idx val="4"/>
            <c:spPr>
              <a:solidFill>
                <a:srgbClr val="8064A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2015</c:v>
                </c:pt>
                <c:pt idx="1">
                  <c:v>2014</c:v>
                </c:pt>
                <c:pt idx="2">
                  <c:v>2012</c:v>
                </c:pt>
                <c:pt idx="3">
                  <c:v>2011</c:v>
                </c:pt>
                <c:pt idx="4">
                  <c:v>2010</c:v>
                </c:pt>
              </c:strCache>
            </c:strRef>
          </c:cat>
          <c:val>
            <c:numRef>
              <c:f>Sheet1!$B$2:$B$6</c:f>
              <c:numCache>
                <c:formatCode>0%</c:formatCode>
                <c:ptCount val="5"/>
                <c:pt idx="0">
                  <c:v>0.3300000000000019</c:v>
                </c:pt>
                <c:pt idx="1">
                  <c:v>0.37000000000000038</c:v>
                </c:pt>
                <c:pt idx="2">
                  <c:v>0.36000000000000032</c:v>
                </c:pt>
                <c:pt idx="3">
                  <c:v>0.29000000000000031</c:v>
                </c:pt>
                <c:pt idx="4">
                  <c:v>0.39000000000000162</c:v>
                </c:pt>
              </c:numCache>
            </c:numRef>
          </c:val>
        </c:ser>
        <c:gapWidth val="79"/>
        <c:axId val="164205312"/>
        <c:axId val="164254848"/>
      </c:barChart>
      <c:catAx>
        <c:axId val="164205312"/>
        <c:scaling>
          <c:orientation val="maxMin"/>
        </c:scaling>
        <c:axPos val="l"/>
        <c:numFmt formatCode="General" sourceLinked="1"/>
        <c:tickLblPos val="nextTo"/>
        <c:txPr>
          <a:bodyPr/>
          <a:lstStyle/>
          <a:p>
            <a:pPr>
              <a:defRPr lang="en-US" sz="1000"/>
            </a:pPr>
            <a:endParaRPr lang="en-US"/>
          </a:p>
        </c:txPr>
        <c:crossAx val="164254848"/>
        <c:crosses val="autoZero"/>
        <c:auto val="1"/>
        <c:lblAlgn val="ctr"/>
        <c:lblOffset val="100"/>
      </c:catAx>
      <c:valAx>
        <c:axId val="164254848"/>
        <c:scaling>
          <c:orientation val="minMax"/>
          <c:max val="1"/>
        </c:scaling>
        <c:delete val="1"/>
        <c:axPos val="t"/>
        <c:numFmt formatCode="0%" sourceLinked="1"/>
        <c:tickLblPos val="none"/>
        <c:crossAx val="164205312"/>
        <c:crosses val="autoZero"/>
        <c:crossBetween val="between"/>
      </c:valAx>
    </c:plotArea>
    <c:plotVisOnly val="1"/>
    <c:dispBlanksAs val="gap"/>
  </c:chart>
  <c:txPr>
    <a:bodyPr/>
    <a:lstStyle/>
    <a:p>
      <a:pPr>
        <a:defRPr sz="1800"/>
      </a:pPr>
      <a:endParaRPr lang="en-US"/>
    </a:p>
  </c:txPr>
  <c:externalData r:id="rId1"/>
</c:chartSpace>
</file>

<file path=ppt/charts/chart72.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194"/>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rgbClr val="4F81BD"/>
              </a:solidFill>
            </c:spPr>
          </c:dPt>
          <c:dPt>
            <c:idx val="4"/>
            <c:spPr>
              <a:solidFill>
                <a:srgbClr val="8064A2"/>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Sheet1!$A$2:$A$6</c:f>
              <c:strCache>
                <c:ptCount val="5"/>
                <c:pt idx="0">
                  <c:v>2015</c:v>
                </c:pt>
                <c:pt idx="1">
                  <c:v>2014</c:v>
                </c:pt>
                <c:pt idx="2">
                  <c:v>2012</c:v>
                </c:pt>
                <c:pt idx="3">
                  <c:v>2011</c:v>
                </c:pt>
                <c:pt idx="4">
                  <c:v>2010</c:v>
                </c:pt>
              </c:strCache>
            </c:strRef>
          </c:cat>
          <c:val>
            <c:numRef>
              <c:f>Sheet1!$B$2:$B$6</c:f>
              <c:numCache>
                <c:formatCode>0%</c:formatCode>
                <c:ptCount val="5"/>
                <c:pt idx="0">
                  <c:v>0.16</c:v>
                </c:pt>
                <c:pt idx="1">
                  <c:v>0.21000000000000021</c:v>
                </c:pt>
                <c:pt idx="2">
                  <c:v>0.2</c:v>
                </c:pt>
                <c:pt idx="3">
                  <c:v>0.16</c:v>
                </c:pt>
                <c:pt idx="4">
                  <c:v>0.24000000000000021</c:v>
                </c:pt>
              </c:numCache>
            </c:numRef>
          </c:val>
        </c:ser>
        <c:gapWidth val="79"/>
        <c:axId val="164469760"/>
        <c:axId val="164541184"/>
      </c:barChart>
      <c:catAx>
        <c:axId val="164469760"/>
        <c:scaling>
          <c:orientation val="maxMin"/>
        </c:scaling>
        <c:axPos val="l"/>
        <c:numFmt formatCode="General" sourceLinked="1"/>
        <c:tickLblPos val="nextTo"/>
        <c:txPr>
          <a:bodyPr/>
          <a:lstStyle/>
          <a:p>
            <a:pPr>
              <a:defRPr lang="en-US" sz="1000"/>
            </a:pPr>
            <a:endParaRPr lang="en-US"/>
          </a:p>
        </c:txPr>
        <c:crossAx val="164541184"/>
        <c:crosses val="autoZero"/>
        <c:auto val="1"/>
        <c:lblAlgn val="ctr"/>
        <c:lblOffset val="100"/>
      </c:catAx>
      <c:valAx>
        <c:axId val="164541184"/>
        <c:scaling>
          <c:orientation val="minMax"/>
          <c:max val="1"/>
        </c:scaling>
        <c:delete val="1"/>
        <c:axPos val="t"/>
        <c:numFmt formatCode="0%" sourceLinked="1"/>
        <c:tickLblPos val="none"/>
        <c:crossAx val="164469760"/>
        <c:crosses val="autoZero"/>
        <c:crossBetween val="between"/>
      </c:valAx>
    </c:plotArea>
    <c:plotVisOnly val="1"/>
    <c:dispBlanksAs val="gap"/>
  </c:chart>
  <c:txPr>
    <a:bodyPr/>
    <a:lstStyle/>
    <a:p>
      <a:pPr>
        <a:defRPr sz="1800"/>
      </a:pPr>
      <a:endParaRPr lang="en-US"/>
    </a:p>
  </c:txPr>
  <c:externalData r:id="rId1"/>
</c:chartSpace>
</file>

<file path=ppt/charts/chart73.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925"/>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chemeClr val="accent1"/>
              </a:solidFill>
            </c:spPr>
          </c:dPt>
          <c:dPt>
            <c:idx val="4"/>
            <c:spPr>
              <a:solidFill>
                <a:schemeClr val="accent4"/>
              </a:solidFill>
            </c:spPr>
          </c:dPt>
          <c:dLbls>
            <c:spPr>
              <a:noFill/>
              <a:ln>
                <a:noFill/>
              </a:ln>
              <a:effectLst/>
            </c:spPr>
            <c:txPr>
              <a:bodyPr/>
              <a:lstStyle/>
              <a:p>
                <a:pPr>
                  <a:defRPr lang="en-US" sz="1000"/>
                </a:pPr>
                <a:endParaRPr lang="en-US"/>
              </a:p>
            </c:txPr>
            <c:showVal val="1"/>
            <c:extLst>
              <c:ext xmlns:c15="http://schemas.microsoft.com/office/drawing/2012/chart" uri="{CE6537A1-D6FC-4f65-9D91-7224C49458BB}">
                <c15:showLeaderLines val="0"/>
              </c:ext>
            </c:extLst>
          </c:dLbls>
          <c:cat>
            <c:strRef>
              <c:f>Sheet1!$A$3:$A$7</c:f>
              <c:strCache>
                <c:ptCount val="5"/>
                <c:pt idx="0">
                  <c:v>2015</c:v>
                </c:pt>
                <c:pt idx="1">
                  <c:v>2014</c:v>
                </c:pt>
                <c:pt idx="2">
                  <c:v>2012</c:v>
                </c:pt>
                <c:pt idx="3">
                  <c:v>2011</c:v>
                </c:pt>
                <c:pt idx="4">
                  <c:v>2010</c:v>
                </c:pt>
              </c:strCache>
            </c:strRef>
          </c:cat>
          <c:val>
            <c:numRef>
              <c:f>Sheet1!$B$3:$B$7</c:f>
              <c:numCache>
                <c:formatCode>0%</c:formatCode>
                <c:ptCount val="5"/>
                <c:pt idx="0">
                  <c:v>0.65000000000000335</c:v>
                </c:pt>
                <c:pt idx="1">
                  <c:v>0.70000000000000062</c:v>
                </c:pt>
                <c:pt idx="2">
                  <c:v>0.62000000000000288</c:v>
                </c:pt>
                <c:pt idx="3">
                  <c:v>0.70000000000000062</c:v>
                </c:pt>
                <c:pt idx="4">
                  <c:v>0.750000000000003</c:v>
                </c:pt>
              </c:numCache>
            </c:numRef>
          </c:val>
        </c:ser>
        <c:gapWidth val="79"/>
        <c:axId val="164730368"/>
        <c:axId val="164731904"/>
      </c:barChart>
      <c:catAx>
        <c:axId val="164730368"/>
        <c:scaling>
          <c:orientation val="maxMin"/>
        </c:scaling>
        <c:axPos val="l"/>
        <c:numFmt formatCode="General" sourceLinked="1"/>
        <c:tickLblPos val="nextTo"/>
        <c:txPr>
          <a:bodyPr/>
          <a:lstStyle/>
          <a:p>
            <a:pPr>
              <a:defRPr lang="en-US" sz="1000"/>
            </a:pPr>
            <a:endParaRPr lang="en-US"/>
          </a:p>
        </c:txPr>
        <c:crossAx val="164731904"/>
        <c:crosses val="autoZero"/>
        <c:auto val="1"/>
        <c:lblAlgn val="ctr"/>
        <c:lblOffset val="100"/>
      </c:catAx>
      <c:valAx>
        <c:axId val="164731904"/>
        <c:scaling>
          <c:orientation val="minMax"/>
          <c:max val="1"/>
        </c:scaling>
        <c:delete val="1"/>
        <c:axPos val="t"/>
        <c:numFmt formatCode="0%" sourceLinked="1"/>
        <c:tickLblPos val="none"/>
        <c:crossAx val="164730368"/>
        <c:crosses val="autoZero"/>
        <c:crossBetween val="between"/>
      </c:valAx>
    </c:plotArea>
    <c:plotVisOnly val="1"/>
    <c:dispBlanksAs val="gap"/>
  </c:chart>
  <c:txPr>
    <a:bodyPr/>
    <a:lstStyle/>
    <a:p>
      <a:pPr>
        <a:defRPr sz="1800"/>
      </a:pPr>
      <a:endParaRPr lang="en-US"/>
    </a:p>
  </c:txPr>
  <c:externalData r:id="rId1"/>
</c:chartSpace>
</file>

<file path=ppt/charts/chart7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4057507987220438E-2"/>
          <c:y val="2.9401940949032392E-2"/>
          <c:w val="0.81011063872606959"/>
          <c:h val="0.8281057720619267"/>
        </c:manualLayout>
      </c:layout>
      <c:barChart>
        <c:barDir val="col"/>
        <c:grouping val="percentStacked"/>
        <c:ser>
          <c:idx val="0"/>
          <c:order val="0"/>
          <c:tx>
            <c:strRef>
              <c:f>Sheet1!$B$1</c:f>
              <c:strCache>
                <c:ptCount val="1"/>
                <c:pt idx="0">
                  <c:v>Don't know </c:v>
                </c:pt>
              </c:strCache>
            </c:strRef>
          </c:tx>
          <c:spPr>
            <a:solidFill>
              <a:schemeClr val="tx1">
                <a:lumMod val="50000"/>
                <a:lumOff val="50000"/>
              </a:schemeClr>
            </a:solidFill>
          </c:spPr>
          <c:cat>
            <c:strRef>
              <c:f>Sheet1!$A$2:$A$8</c:f>
              <c:strCache>
                <c:ptCount val="7"/>
                <c:pt idx="0">
                  <c:v>Acceptable to travel 80mph on motorways where the limit is 70mph</c:v>
                </c:pt>
                <c:pt idx="1">
                  <c:v>Acceptable to travel 40mph on urban roads where the speed limit is 30mph</c:v>
                </c:pt>
                <c:pt idx="2">
                  <c:v>It is acceptable to travel 25 mph on residential roads with a speed limit of 20 mph</c:v>
                </c:pt>
                <c:pt idx="3">
                  <c:v>Safe to text/check social media when stationary</c:v>
                </c:pt>
                <c:pt idx="4">
                  <c:v>Fine to drive after being drunk the night before</c:v>
                </c:pt>
                <c:pt idx="5">
                  <c:v>Quick call on your phone not hands-free is acceptable</c:v>
                </c:pt>
                <c:pt idx="6">
                  <c:v>Long call on your phone not hands-free is acceptable</c:v>
                </c:pt>
              </c:strCache>
            </c:strRef>
          </c:cat>
          <c:val>
            <c:numRef>
              <c:f>Sheet1!$B$2:$B$8</c:f>
              <c:numCache>
                <c:formatCode>General</c:formatCode>
                <c:ptCount val="7"/>
                <c:pt idx="0" formatCode="0%">
                  <c:v>1.0000000000000005E-2</c:v>
                </c:pt>
                <c:pt idx="3" formatCode="0%">
                  <c:v>1.0000000000000005E-2</c:v>
                </c:pt>
                <c:pt idx="4" formatCode="0%">
                  <c:v>1.0000000000000005E-2</c:v>
                </c:pt>
                <c:pt idx="5" formatCode="0%">
                  <c:v>1.0000000000000005E-2</c:v>
                </c:pt>
              </c:numCache>
            </c:numRef>
          </c:val>
        </c:ser>
        <c:ser>
          <c:idx val="1"/>
          <c:order val="1"/>
          <c:tx>
            <c:strRef>
              <c:f>Sheet1!$C$1</c:f>
              <c:strCache>
                <c:ptCount val="1"/>
                <c:pt idx="0">
                  <c:v>Strongly disagree</c:v>
                </c:pt>
              </c:strCache>
            </c:strRef>
          </c:tx>
          <c:spPr>
            <a:solidFill>
              <a:schemeClr val="accent2">
                <a:lumMod val="75000"/>
              </a:schemeClr>
            </a:solidFill>
          </c:spPr>
          <c:dLbls>
            <c:spPr>
              <a:noFill/>
              <a:ln>
                <a:noFill/>
              </a:ln>
              <a:effectLst/>
            </c:spPr>
            <c:txPr>
              <a:bodyPr/>
              <a:lstStyle/>
              <a:p>
                <a:pPr>
                  <a:defRPr sz="1199" b="1">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Acceptable to travel 80mph on motorways where the limit is 70mph</c:v>
                </c:pt>
                <c:pt idx="1">
                  <c:v>Acceptable to travel 40mph on urban roads where the speed limit is 30mph</c:v>
                </c:pt>
                <c:pt idx="2">
                  <c:v>It is acceptable to travel 25 mph on residential roads with a speed limit of 20 mph</c:v>
                </c:pt>
                <c:pt idx="3">
                  <c:v>Safe to text/check social media when stationary</c:v>
                </c:pt>
                <c:pt idx="4">
                  <c:v>Fine to drive after being drunk the night before</c:v>
                </c:pt>
                <c:pt idx="5">
                  <c:v>Quick call on your phone not hands-free is acceptable</c:v>
                </c:pt>
                <c:pt idx="6">
                  <c:v>Long call on your phone not hands-free is acceptable</c:v>
                </c:pt>
              </c:strCache>
            </c:strRef>
          </c:cat>
          <c:val>
            <c:numRef>
              <c:f>Sheet1!$C$2:$C$8</c:f>
              <c:numCache>
                <c:formatCode>0%</c:formatCode>
                <c:ptCount val="7"/>
                <c:pt idx="0">
                  <c:v>0.27</c:v>
                </c:pt>
                <c:pt idx="1">
                  <c:v>0.53</c:v>
                </c:pt>
                <c:pt idx="2">
                  <c:v>0.39000000000000024</c:v>
                </c:pt>
                <c:pt idx="3">
                  <c:v>0.56999999999999995</c:v>
                </c:pt>
                <c:pt idx="4">
                  <c:v>0.68</c:v>
                </c:pt>
                <c:pt idx="5">
                  <c:v>0.7000000000000004</c:v>
                </c:pt>
                <c:pt idx="6">
                  <c:v>0.77000000000000046</c:v>
                </c:pt>
              </c:numCache>
            </c:numRef>
          </c:val>
        </c:ser>
        <c:ser>
          <c:idx val="2"/>
          <c:order val="2"/>
          <c:tx>
            <c:strRef>
              <c:f>Sheet1!$D$1</c:f>
              <c:strCache>
                <c:ptCount val="1"/>
                <c:pt idx="0">
                  <c:v>Slightly disagree</c:v>
                </c:pt>
              </c:strCache>
            </c:strRef>
          </c:tx>
          <c:spPr>
            <a:solidFill>
              <a:schemeClr val="accent2"/>
            </a:solidFill>
          </c:spPr>
          <c:dLbls>
            <c:spPr>
              <a:noFill/>
              <a:ln>
                <a:noFill/>
              </a:ln>
              <a:effectLst/>
            </c:spPr>
            <c:txPr>
              <a:bodyPr/>
              <a:lstStyle/>
              <a:p>
                <a:pPr>
                  <a:defRPr sz="1199" b="1">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Acceptable to travel 80mph on motorways where the limit is 70mph</c:v>
                </c:pt>
                <c:pt idx="1">
                  <c:v>Acceptable to travel 40mph on urban roads where the speed limit is 30mph</c:v>
                </c:pt>
                <c:pt idx="2">
                  <c:v>It is acceptable to travel 25 mph on residential roads with a speed limit of 20 mph</c:v>
                </c:pt>
                <c:pt idx="3">
                  <c:v>Safe to text/check social media when stationary</c:v>
                </c:pt>
                <c:pt idx="4">
                  <c:v>Fine to drive after being drunk the night before</c:v>
                </c:pt>
                <c:pt idx="5">
                  <c:v>Quick call on your phone not hands-free is acceptable</c:v>
                </c:pt>
                <c:pt idx="6">
                  <c:v>Long call on your phone not hands-free is acceptable</c:v>
                </c:pt>
              </c:strCache>
            </c:strRef>
          </c:cat>
          <c:val>
            <c:numRef>
              <c:f>Sheet1!$D$2:$D$8</c:f>
              <c:numCache>
                <c:formatCode>0%</c:formatCode>
                <c:ptCount val="7"/>
                <c:pt idx="0">
                  <c:v>0.1800000000000001</c:v>
                </c:pt>
                <c:pt idx="1">
                  <c:v>0.23</c:v>
                </c:pt>
                <c:pt idx="2">
                  <c:v>0.26</c:v>
                </c:pt>
                <c:pt idx="3">
                  <c:v>0.16</c:v>
                </c:pt>
                <c:pt idx="4">
                  <c:v>0.15000000000000011</c:v>
                </c:pt>
                <c:pt idx="5">
                  <c:v>0.13</c:v>
                </c:pt>
                <c:pt idx="6">
                  <c:v>7.0000000000000021E-2</c:v>
                </c:pt>
              </c:numCache>
            </c:numRef>
          </c:val>
        </c:ser>
        <c:ser>
          <c:idx val="3"/>
          <c:order val="3"/>
          <c:tx>
            <c:strRef>
              <c:f>Sheet1!$E$1</c:f>
              <c:strCache>
                <c:ptCount val="1"/>
                <c:pt idx="0">
                  <c:v>Neither / nor</c:v>
                </c:pt>
              </c:strCache>
            </c:strRef>
          </c:tx>
          <c:spPr>
            <a:solidFill>
              <a:schemeClr val="tx2">
                <a:lumMod val="20000"/>
                <a:lumOff val="80000"/>
              </a:schemeClr>
            </a:solidFill>
          </c:spPr>
          <c:dLbls>
            <c:spPr>
              <a:noFill/>
              <a:ln>
                <a:noFill/>
              </a:ln>
              <a:effectLst/>
            </c:spPr>
            <c:txPr>
              <a:bodyPr/>
              <a:lstStyle/>
              <a:p>
                <a:pPr>
                  <a:defRPr sz="1199" b="1">
                    <a:solidFill>
                      <a:schemeClr val="tx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Acceptable to travel 80mph on motorways where the limit is 70mph</c:v>
                </c:pt>
                <c:pt idx="1">
                  <c:v>Acceptable to travel 40mph on urban roads where the speed limit is 30mph</c:v>
                </c:pt>
                <c:pt idx="2">
                  <c:v>It is acceptable to travel 25 mph on residential roads with a speed limit of 20 mph</c:v>
                </c:pt>
                <c:pt idx="3">
                  <c:v>Safe to text/check social media when stationary</c:v>
                </c:pt>
                <c:pt idx="4">
                  <c:v>Fine to drive after being drunk the night before</c:v>
                </c:pt>
                <c:pt idx="5">
                  <c:v>Quick call on your phone not hands-free is acceptable</c:v>
                </c:pt>
                <c:pt idx="6">
                  <c:v>Long call on your phone not hands-free is acceptable</c:v>
                </c:pt>
              </c:strCache>
            </c:strRef>
          </c:cat>
          <c:val>
            <c:numRef>
              <c:f>Sheet1!$E$2:$E$8</c:f>
              <c:numCache>
                <c:formatCode>0%</c:formatCode>
                <c:ptCount val="7"/>
                <c:pt idx="0">
                  <c:v>0.14000000000000001</c:v>
                </c:pt>
                <c:pt idx="1">
                  <c:v>0.12000000000000002</c:v>
                </c:pt>
                <c:pt idx="2">
                  <c:v>0.14000000000000001</c:v>
                </c:pt>
                <c:pt idx="3">
                  <c:v>0.1</c:v>
                </c:pt>
                <c:pt idx="4">
                  <c:v>8.0000000000000043E-2</c:v>
                </c:pt>
                <c:pt idx="5">
                  <c:v>0.05</c:v>
                </c:pt>
                <c:pt idx="6">
                  <c:v>0.05</c:v>
                </c:pt>
              </c:numCache>
            </c:numRef>
          </c:val>
        </c:ser>
        <c:ser>
          <c:idx val="4"/>
          <c:order val="4"/>
          <c:tx>
            <c:strRef>
              <c:f>Sheet1!$F$1</c:f>
              <c:strCache>
                <c:ptCount val="1"/>
                <c:pt idx="0">
                  <c:v>Slightly agree</c:v>
                </c:pt>
              </c:strCache>
            </c:strRef>
          </c:tx>
          <c:spPr>
            <a:solidFill>
              <a:schemeClr val="accent3">
                <a:lumMod val="75000"/>
              </a:schemeClr>
            </a:solidFill>
          </c:spPr>
          <c:dLbls>
            <c:spPr>
              <a:noFill/>
              <a:ln>
                <a:noFill/>
              </a:ln>
              <a:effectLst/>
            </c:spPr>
            <c:txPr>
              <a:bodyPr/>
              <a:lstStyle/>
              <a:p>
                <a:pPr>
                  <a:defRPr sz="1199" b="1">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Acceptable to travel 80mph on motorways where the limit is 70mph</c:v>
                </c:pt>
                <c:pt idx="1">
                  <c:v>Acceptable to travel 40mph on urban roads where the speed limit is 30mph</c:v>
                </c:pt>
                <c:pt idx="2">
                  <c:v>It is acceptable to travel 25 mph on residential roads with a speed limit of 20 mph</c:v>
                </c:pt>
                <c:pt idx="3">
                  <c:v>Safe to text/check social media when stationary</c:v>
                </c:pt>
                <c:pt idx="4">
                  <c:v>Fine to drive after being drunk the night before</c:v>
                </c:pt>
                <c:pt idx="5">
                  <c:v>Quick call on your phone not hands-free is acceptable</c:v>
                </c:pt>
                <c:pt idx="6">
                  <c:v>Long call on your phone not hands-free is acceptable</c:v>
                </c:pt>
              </c:strCache>
            </c:strRef>
          </c:cat>
          <c:val>
            <c:numRef>
              <c:f>Sheet1!$F$2:$F$8</c:f>
              <c:numCache>
                <c:formatCode>0%</c:formatCode>
                <c:ptCount val="7"/>
                <c:pt idx="0">
                  <c:v>0.26</c:v>
                </c:pt>
                <c:pt idx="1">
                  <c:v>9.0000000000000024E-2</c:v>
                </c:pt>
                <c:pt idx="2">
                  <c:v>0.15000000000000011</c:v>
                </c:pt>
                <c:pt idx="3">
                  <c:v>0.14000000000000001</c:v>
                </c:pt>
                <c:pt idx="4">
                  <c:v>6.0000000000000032E-2</c:v>
                </c:pt>
                <c:pt idx="5">
                  <c:v>7.0000000000000021E-2</c:v>
                </c:pt>
                <c:pt idx="6">
                  <c:v>0.05</c:v>
                </c:pt>
              </c:numCache>
            </c:numRef>
          </c:val>
        </c:ser>
        <c:ser>
          <c:idx val="5"/>
          <c:order val="5"/>
          <c:tx>
            <c:strRef>
              <c:f>Sheet1!$G$1</c:f>
              <c:strCache>
                <c:ptCount val="1"/>
                <c:pt idx="0">
                  <c:v>Strongly agree</c:v>
                </c:pt>
              </c:strCache>
            </c:strRef>
          </c:tx>
          <c:spPr>
            <a:solidFill>
              <a:schemeClr val="accent3">
                <a:lumMod val="50000"/>
              </a:schemeClr>
            </a:solidFill>
          </c:spPr>
          <c:dLbls>
            <c:spPr>
              <a:noFill/>
              <a:ln>
                <a:noFill/>
              </a:ln>
              <a:effectLst/>
            </c:spPr>
            <c:txPr>
              <a:bodyPr/>
              <a:lstStyle/>
              <a:p>
                <a:pPr>
                  <a:defRPr sz="1200" b="1">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Acceptable to travel 80mph on motorways where the limit is 70mph</c:v>
                </c:pt>
                <c:pt idx="1">
                  <c:v>Acceptable to travel 40mph on urban roads where the speed limit is 30mph</c:v>
                </c:pt>
                <c:pt idx="2">
                  <c:v>It is acceptable to travel 25 mph on residential roads with a speed limit of 20 mph</c:v>
                </c:pt>
                <c:pt idx="3">
                  <c:v>Safe to text/check social media when stationary</c:v>
                </c:pt>
                <c:pt idx="4">
                  <c:v>Fine to drive after being drunk the night before</c:v>
                </c:pt>
                <c:pt idx="5">
                  <c:v>Quick call on your phone not hands-free is acceptable</c:v>
                </c:pt>
                <c:pt idx="6">
                  <c:v>Long call on your phone not hands-free is acceptable</c:v>
                </c:pt>
              </c:strCache>
            </c:strRef>
          </c:cat>
          <c:val>
            <c:numRef>
              <c:f>Sheet1!$G$2:$G$8</c:f>
              <c:numCache>
                <c:formatCode>0%</c:formatCode>
                <c:ptCount val="7"/>
                <c:pt idx="0">
                  <c:v>0.14000000000000001</c:v>
                </c:pt>
                <c:pt idx="1">
                  <c:v>4.0000000000000022E-2</c:v>
                </c:pt>
                <c:pt idx="2">
                  <c:v>6.0000000000000032E-2</c:v>
                </c:pt>
                <c:pt idx="3">
                  <c:v>3.0000000000000002E-2</c:v>
                </c:pt>
                <c:pt idx="4">
                  <c:v>2.0000000000000011E-2</c:v>
                </c:pt>
                <c:pt idx="5">
                  <c:v>0.05</c:v>
                </c:pt>
                <c:pt idx="6">
                  <c:v>7.0000000000000021E-2</c:v>
                </c:pt>
              </c:numCache>
            </c:numRef>
          </c:val>
        </c:ser>
        <c:gapWidth val="65"/>
        <c:overlap val="100"/>
        <c:axId val="165690752"/>
        <c:axId val="165700736"/>
      </c:barChart>
      <c:catAx>
        <c:axId val="165690752"/>
        <c:scaling>
          <c:orientation val="minMax"/>
        </c:scaling>
        <c:axPos val="b"/>
        <c:numFmt formatCode="General" sourceLinked="1"/>
        <c:tickLblPos val="nextTo"/>
        <c:spPr>
          <a:ln>
            <a:noFill/>
          </a:ln>
        </c:spPr>
        <c:txPr>
          <a:bodyPr/>
          <a:lstStyle/>
          <a:p>
            <a:pPr>
              <a:defRPr sz="800"/>
            </a:pPr>
            <a:endParaRPr lang="en-US"/>
          </a:p>
        </c:txPr>
        <c:crossAx val="165700736"/>
        <c:crosses val="autoZero"/>
        <c:auto val="1"/>
        <c:lblAlgn val="ctr"/>
        <c:lblOffset val="100"/>
      </c:catAx>
      <c:valAx>
        <c:axId val="165700736"/>
        <c:scaling>
          <c:orientation val="minMax"/>
        </c:scaling>
        <c:delete val="1"/>
        <c:axPos val="l"/>
        <c:numFmt formatCode="0%" sourceLinked="1"/>
        <c:tickLblPos val="none"/>
        <c:crossAx val="165690752"/>
        <c:crosses val="autoZero"/>
        <c:crossBetween val="between"/>
      </c:valAx>
      <c:spPr>
        <a:noFill/>
        <a:ln w="25396">
          <a:noFill/>
        </a:ln>
      </c:spPr>
    </c:plotArea>
    <c:legend>
      <c:legendPos val="r"/>
      <c:layout>
        <c:manualLayout>
          <c:xMode val="edge"/>
          <c:yMode val="edge"/>
          <c:x val="0.80848049105682851"/>
          <c:y val="0.12118201990341963"/>
          <c:w val="0.17235017986968867"/>
          <c:h val="0.3696316271112503"/>
        </c:manualLayout>
      </c:layout>
      <c:txPr>
        <a:bodyPr/>
        <a:lstStyle/>
        <a:p>
          <a:pPr>
            <a:defRPr sz="1200"/>
          </a:pPr>
          <a:endParaRPr lang="en-US"/>
        </a:p>
      </c:txPr>
    </c:legend>
    <c:plotVisOnly val="1"/>
    <c:dispBlanksAs val="gap"/>
  </c:chart>
  <c:txPr>
    <a:bodyPr/>
    <a:lstStyle/>
    <a:p>
      <a:pPr>
        <a:defRPr sz="1798"/>
      </a:pPr>
      <a:endParaRPr lang="en-US"/>
    </a:p>
  </c:txPr>
  <c:externalData r:id="rId1"/>
</c:chartSpace>
</file>

<file path=ppt/charts/chart7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25633561506398328"/>
          <c:y val="0.10693597692540679"/>
          <c:w val="0.67346998576534856"/>
          <c:h val="0.79113051948937663"/>
        </c:manualLayout>
      </c:layout>
      <c:barChart>
        <c:barDir val="bar"/>
        <c:grouping val="percentStacked"/>
        <c:ser>
          <c:idx val="0"/>
          <c:order val="0"/>
          <c:tx>
            <c:strRef>
              <c:f>Sheet1!$B$1</c:f>
              <c:strCache>
                <c:ptCount val="1"/>
                <c:pt idx="0">
                  <c:v>Don't know</c:v>
                </c:pt>
              </c:strCache>
            </c:strRef>
          </c:tx>
          <c:spPr>
            <a:solidFill>
              <a:schemeClr val="bg1">
                <a:lumMod val="50000"/>
              </a:schemeClr>
            </a:solidFill>
          </c:spPr>
          <c:dLbls>
            <c:dLbl>
              <c:idx val="0"/>
              <c:spPr>
                <a:noFill/>
              </c:spPr>
              <c:txPr>
                <a:bodyPr rot="-5400000" vert="horz"/>
                <a:lstStyle/>
                <a:p>
                  <a:pPr>
                    <a:defRPr sz="1100">
                      <a:solidFill>
                        <a:schemeClr val="bg1"/>
                      </a:solidFill>
                    </a:defRPr>
                  </a:pPr>
                  <a:endParaRPr lang="en-US"/>
                </a:p>
              </c:txPr>
            </c:dLbl>
            <c:dLbl>
              <c:idx val="1"/>
              <c:spPr>
                <a:noFill/>
              </c:spPr>
              <c:txPr>
                <a:bodyPr rot="-5400000" vert="horz"/>
                <a:lstStyle/>
                <a:p>
                  <a:pPr>
                    <a:defRPr sz="1100">
                      <a:solidFill>
                        <a:schemeClr val="bg1"/>
                      </a:solidFill>
                    </a:defRPr>
                  </a:pPr>
                  <a:endParaRPr lang="en-US"/>
                </a:p>
              </c:txPr>
            </c:dLbl>
            <c:dLbl>
              <c:idx val="3"/>
              <c:spPr>
                <a:noFill/>
              </c:spPr>
              <c:txPr>
                <a:bodyPr rot="-5400000" vert="horz"/>
                <a:lstStyle/>
                <a:p>
                  <a:pPr>
                    <a:defRPr sz="1100">
                      <a:solidFill>
                        <a:schemeClr val="bg1"/>
                      </a:solidFill>
                    </a:defRPr>
                  </a:pPr>
                  <a:endParaRPr lang="en-US"/>
                </a:p>
              </c:txPr>
            </c:dLbl>
            <c:dLbl>
              <c:idx val="5"/>
              <c:spPr>
                <a:noFill/>
              </c:spPr>
              <c:txPr>
                <a:bodyPr rot="-5400000" vert="horz"/>
                <a:lstStyle/>
                <a:p>
                  <a:pPr>
                    <a:defRPr sz="1100">
                      <a:solidFill>
                        <a:schemeClr val="bg1"/>
                      </a:solidFill>
                    </a:defRPr>
                  </a:pPr>
                  <a:endParaRPr lang="en-US"/>
                </a:p>
              </c:txPr>
            </c:dLbl>
            <c:dLbl>
              <c:idx val="6"/>
              <c:delete val="1"/>
              <c:extLst>
                <c:ext xmlns:c15="http://schemas.microsoft.com/office/drawing/2012/chart" uri="{CE6537A1-D6FC-4f65-9D91-7224C49458BB}"/>
              </c:extLst>
            </c:dLbl>
            <c:spPr>
              <a:noFill/>
            </c:spPr>
            <c:txPr>
              <a:bodyPr/>
              <a:lstStyle/>
              <a:p>
                <a:pPr>
                  <a:defRPr sz="1100">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Driving standards are better today than they used to be</c:v>
                </c:pt>
                <c:pt idx="1">
                  <c:v>Drivers are more safety conscious today than they used to be</c:v>
                </c:pt>
                <c:pt idx="2">
                  <c:v>The management of roads and traffic is better than it used to be</c:v>
                </c:pt>
                <c:pt idx="3">
                  <c:v>Roads are safer today than they used to be</c:v>
                </c:pt>
                <c:pt idx="4">
                  <c:v>The authorities are more interested in road safety than they used to be</c:v>
                </c:pt>
                <c:pt idx="5">
                  <c:v>In car technology makes driving safer</c:v>
                </c:pt>
                <c:pt idx="6">
                  <c:v>Cars are safer today than they used to be</c:v>
                </c:pt>
              </c:strCache>
            </c:strRef>
          </c:cat>
          <c:val>
            <c:numRef>
              <c:f>Sheet1!$B$2:$B$8</c:f>
              <c:numCache>
                <c:formatCode>0%</c:formatCode>
                <c:ptCount val="7"/>
                <c:pt idx="0">
                  <c:v>3.0000000000000002E-2</c:v>
                </c:pt>
                <c:pt idx="1">
                  <c:v>3.0000000000000002E-2</c:v>
                </c:pt>
                <c:pt idx="2">
                  <c:v>4.0000000000000022E-2</c:v>
                </c:pt>
                <c:pt idx="3">
                  <c:v>3.0000000000000002E-2</c:v>
                </c:pt>
                <c:pt idx="4">
                  <c:v>6.0000000000000032E-2</c:v>
                </c:pt>
                <c:pt idx="5">
                  <c:v>3.0000000000000002E-2</c:v>
                </c:pt>
                <c:pt idx="6">
                  <c:v>1.0000000000000005E-2</c:v>
                </c:pt>
              </c:numCache>
            </c:numRef>
          </c:val>
        </c:ser>
        <c:ser>
          <c:idx val="1"/>
          <c:order val="1"/>
          <c:tx>
            <c:strRef>
              <c:f>Sheet1!$C$1</c:f>
              <c:strCache>
                <c:ptCount val="1"/>
                <c:pt idx="0">
                  <c:v>Disagree strongly</c:v>
                </c:pt>
              </c:strCache>
            </c:strRef>
          </c:tx>
          <c:spPr>
            <a:solidFill>
              <a:schemeClr val="accent2">
                <a:lumMod val="75000"/>
              </a:schemeClr>
            </a:solidFill>
          </c:spPr>
          <c:dLbls>
            <c:dLbl>
              <c:idx val="5"/>
              <c:layout>
                <c:manualLayout>
                  <c:x val="2.8439388553146492E-3"/>
                  <c:y val="2.2792022792022791E-3"/>
                </c:manualLayout>
              </c:layout>
              <c:spPr/>
              <c:txPr>
                <a:bodyPr rot="-5400000" vert="horz"/>
                <a:lstStyle/>
                <a:p>
                  <a:pPr>
                    <a:defRPr sz="1100" b="1">
                      <a:solidFill>
                        <a:schemeClr val="bg1"/>
                      </a:solidFill>
                    </a:defRPr>
                  </a:pPr>
                  <a:endParaRPr lang="en-US"/>
                </a:p>
              </c:txPr>
              <c:showVal val="1"/>
              <c:extLst>
                <c:ext xmlns:c15="http://schemas.microsoft.com/office/drawing/2012/chart" uri="{CE6537A1-D6FC-4f65-9D91-7224C49458BB}"/>
              </c:extLst>
            </c:dLbl>
            <c:dLbl>
              <c:idx val="6"/>
              <c:delete val="1"/>
              <c:extLst>
                <c:ext xmlns:c15="http://schemas.microsoft.com/office/drawing/2012/chart" uri="{CE6537A1-D6FC-4f65-9D91-7224C49458BB}"/>
              </c:extLst>
            </c:dLbl>
            <c:spPr>
              <a:noFill/>
              <a:ln>
                <a:noFill/>
              </a:ln>
              <a:effectLst/>
            </c:spPr>
            <c:txPr>
              <a:bodyPr/>
              <a:lstStyle/>
              <a:p>
                <a:pPr>
                  <a:defRPr sz="1100" b="1">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Driving standards are better today than they used to be</c:v>
                </c:pt>
                <c:pt idx="1">
                  <c:v>Drivers are more safety conscious today than they used to be</c:v>
                </c:pt>
                <c:pt idx="2">
                  <c:v>The management of roads and traffic is better than it used to be</c:v>
                </c:pt>
                <c:pt idx="3">
                  <c:v>Roads are safer today than they used to be</c:v>
                </c:pt>
                <c:pt idx="4">
                  <c:v>The authorities are more interested in road safety than they used to be</c:v>
                </c:pt>
                <c:pt idx="5">
                  <c:v>In car technology makes driving safer</c:v>
                </c:pt>
                <c:pt idx="6">
                  <c:v>Cars are safer today than they used to be</c:v>
                </c:pt>
              </c:strCache>
            </c:strRef>
          </c:cat>
          <c:val>
            <c:numRef>
              <c:f>Sheet1!$C$2:$C$8</c:f>
              <c:numCache>
                <c:formatCode>0%</c:formatCode>
                <c:ptCount val="7"/>
                <c:pt idx="0">
                  <c:v>0.13</c:v>
                </c:pt>
                <c:pt idx="1">
                  <c:v>0.11</c:v>
                </c:pt>
                <c:pt idx="2">
                  <c:v>8.0000000000000043E-2</c:v>
                </c:pt>
                <c:pt idx="3">
                  <c:v>9.0000000000000024E-2</c:v>
                </c:pt>
                <c:pt idx="4">
                  <c:v>0.05</c:v>
                </c:pt>
                <c:pt idx="5">
                  <c:v>3.0000000000000002E-2</c:v>
                </c:pt>
                <c:pt idx="6">
                  <c:v>1.0000000000000005E-2</c:v>
                </c:pt>
              </c:numCache>
            </c:numRef>
          </c:val>
        </c:ser>
        <c:ser>
          <c:idx val="2"/>
          <c:order val="2"/>
          <c:tx>
            <c:strRef>
              <c:f>Sheet1!$D$1</c:f>
              <c:strCache>
                <c:ptCount val="1"/>
                <c:pt idx="0">
                  <c:v>Disagree slightly</c:v>
                </c:pt>
              </c:strCache>
            </c:strRef>
          </c:tx>
          <c:spPr>
            <a:solidFill>
              <a:schemeClr val="accent2"/>
            </a:solidFill>
          </c:spPr>
          <c:dLbls>
            <c:dLbl>
              <c:idx val="6"/>
              <c:spPr/>
              <c:txPr>
                <a:bodyPr rot="-5400000" vert="horz"/>
                <a:lstStyle/>
                <a:p>
                  <a:pPr>
                    <a:defRPr sz="1100" b="1">
                      <a:solidFill>
                        <a:schemeClr val="bg1"/>
                      </a:solidFill>
                    </a:defRPr>
                  </a:pPr>
                  <a:endParaRPr lang="en-US"/>
                </a:p>
              </c:txPr>
            </c:dLbl>
            <c:spPr>
              <a:noFill/>
              <a:ln>
                <a:noFill/>
              </a:ln>
              <a:effectLst/>
            </c:spPr>
            <c:txPr>
              <a:bodyPr/>
              <a:lstStyle/>
              <a:p>
                <a:pPr>
                  <a:defRPr sz="1100" b="1">
                    <a:solidFill>
                      <a:schemeClr val="bg1"/>
                    </a:solidFill>
                  </a:defRPr>
                </a:pPr>
                <a:endParaRPr lang="en-US"/>
              </a:p>
            </c:txPr>
            <c:dLblPos val="ctr"/>
            <c:showVal val="1"/>
            <c:extLst>
              <c:ext xmlns:c15="http://schemas.microsoft.com/office/drawing/2012/chart" uri="{CE6537A1-D6FC-4f65-9D91-7224C49458BB}">
                <c15:showLeaderLines val="0"/>
              </c:ext>
            </c:extLst>
          </c:dLbls>
          <c:cat>
            <c:strRef>
              <c:f>Sheet1!$A$2:$A$8</c:f>
              <c:strCache>
                <c:ptCount val="7"/>
                <c:pt idx="0">
                  <c:v>Driving standards are better today than they used to be</c:v>
                </c:pt>
                <c:pt idx="1">
                  <c:v>Drivers are more safety conscious today than they used to be</c:v>
                </c:pt>
                <c:pt idx="2">
                  <c:v>The management of roads and traffic is better than it used to be</c:v>
                </c:pt>
                <c:pt idx="3">
                  <c:v>Roads are safer today than they used to be</c:v>
                </c:pt>
                <c:pt idx="4">
                  <c:v>The authorities are more interested in road safety than they used to be</c:v>
                </c:pt>
                <c:pt idx="5">
                  <c:v>In car technology makes driving safer</c:v>
                </c:pt>
                <c:pt idx="6">
                  <c:v>Cars are safer today than they used to be</c:v>
                </c:pt>
              </c:strCache>
            </c:strRef>
          </c:cat>
          <c:val>
            <c:numRef>
              <c:f>Sheet1!$D$2:$D$8</c:f>
              <c:numCache>
                <c:formatCode>0%</c:formatCode>
                <c:ptCount val="7"/>
                <c:pt idx="0">
                  <c:v>0.28000000000000008</c:v>
                </c:pt>
                <c:pt idx="1">
                  <c:v>0.23</c:v>
                </c:pt>
                <c:pt idx="2">
                  <c:v>0.18000000000000024</c:v>
                </c:pt>
                <c:pt idx="3">
                  <c:v>0.19</c:v>
                </c:pt>
                <c:pt idx="4">
                  <c:v>0.12000000000000002</c:v>
                </c:pt>
                <c:pt idx="5">
                  <c:v>0.11</c:v>
                </c:pt>
                <c:pt idx="6">
                  <c:v>3.0000000000000002E-2</c:v>
                </c:pt>
              </c:numCache>
            </c:numRef>
          </c:val>
        </c:ser>
        <c:ser>
          <c:idx val="3"/>
          <c:order val="3"/>
          <c:tx>
            <c:strRef>
              <c:f>Sheet1!$E$1</c:f>
              <c:strCache>
                <c:ptCount val="1"/>
                <c:pt idx="0">
                  <c:v>Neither/ Nor</c:v>
                </c:pt>
              </c:strCache>
            </c:strRef>
          </c:tx>
          <c:spPr>
            <a:solidFill>
              <a:schemeClr val="tx2">
                <a:lumMod val="20000"/>
                <a:lumOff val="80000"/>
              </a:schemeClr>
            </a:solidFill>
          </c:spPr>
          <c:dLbls>
            <c:dLbl>
              <c:idx val="0"/>
              <c:layout>
                <c:manualLayout>
                  <c:x val="5.0498614182931199E-3"/>
                  <c:y val="1.7645137508516167E-3"/>
                </c:manualLayout>
              </c:layout>
              <c:dLblPos val="ctr"/>
              <c:showVal val="1"/>
              <c:extLst>
                <c:ext xmlns:c15="http://schemas.microsoft.com/office/drawing/2012/chart" uri="{CE6537A1-D6FC-4f65-9D91-7224C49458BB}"/>
              </c:extLst>
            </c:dLbl>
            <c:dLbl>
              <c:idx val="1"/>
              <c:layout>
                <c:manualLayout>
                  <c:x val="3.2360154763076002E-3"/>
                  <c:y val="-9.8023513138985293E-17"/>
                </c:manualLayout>
              </c:layout>
              <c:dLblPos val="ctr"/>
              <c:showVal val="1"/>
              <c:extLst>
                <c:ext xmlns:c15="http://schemas.microsoft.com/office/drawing/2012/chart" uri="{CE6537A1-D6FC-4f65-9D91-7224C49458BB}"/>
              </c:extLst>
            </c:dLbl>
            <c:spPr>
              <a:noFill/>
              <a:ln>
                <a:noFill/>
              </a:ln>
              <a:effectLst/>
            </c:spPr>
            <c:txPr>
              <a:bodyPr/>
              <a:lstStyle/>
              <a:p>
                <a:pPr>
                  <a:defRPr sz="1100" b="1">
                    <a:solidFill>
                      <a:schemeClr val="tx1"/>
                    </a:solidFill>
                  </a:defRPr>
                </a:pPr>
                <a:endParaRPr lang="en-US"/>
              </a:p>
            </c:txPr>
            <c:dLblPos val="ctr"/>
            <c:showVal val="1"/>
            <c:extLst>
              <c:ext xmlns:c15="http://schemas.microsoft.com/office/drawing/2012/chart" uri="{CE6537A1-D6FC-4f65-9D91-7224C49458BB}">
                <c15:showLeaderLines val="0"/>
              </c:ext>
            </c:extLst>
          </c:dLbls>
          <c:cat>
            <c:strRef>
              <c:f>Sheet1!$A$2:$A$8</c:f>
              <c:strCache>
                <c:ptCount val="7"/>
                <c:pt idx="0">
                  <c:v>Driving standards are better today than they used to be</c:v>
                </c:pt>
                <c:pt idx="1">
                  <c:v>Drivers are more safety conscious today than they used to be</c:v>
                </c:pt>
                <c:pt idx="2">
                  <c:v>The management of roads and traffic is better than it used to be</c:v>
                </c:pt>
                <c:pt idx="3">
                  <c:v>Roads are safer today than they used to be</c:v>
                </c:pt>
                <c:pt idx="4">
                  <c:v>The authorities are more interested in road safety than they used to be</c:v>
                </c:pt>
                <c:pt idx="5">
                  <c:v>In car technology makes driving safer</c:v>
                </c:pt>
                <c:pt idx="6">
                  <c:v>Cars are safer today than they used to be</c:v>
                </c:pt>
              </c:strCache>
            </c:strRef>
          </c:cat>
          <c:val>
            <c:numRef>
              <c:f>Sheet1!$E$2:$E$8</c:f>
              <c:numCache>
                <c:formatCode>0%</c:formatCode>
                <c:ptCount val="7"/>
                <c:pt idx="0">
                  <c:v>0.26</c:v>
                </c:pt>
                <c:pt idx="1">
                  <c:v>0.26</c:v>
                </c:pt>
                <c:pt idx="2">
                  <c:v>0.30000000000000032</c:v>
                </c:pt>
                <c:pt idx="3">
                  <c:v>0.27</c:v>
                </c:pt>
                <c:pt idx="4">
                  <c:v>0.28000000000000008</c:v>
                </c:pt>
                <c:pt idx="5">
                  <c:v>0.21000000000000021</c:v>
                </c:pt>
                <c:pt idx="6">
                  <c:v>9.0000000000000024E-2</c:v>
                </c:pt>
              </c:numCache>
            </c:numRef>
          </c:val>
        </c:ser>
        <c:ser>
          <c:idx val="4"/>
          <c:order val="4"/>
          <c:tx>
            <c:strRef>
              <c:f>Sheet1!$F$1</c:f>
              <c:strCache>
                <c:ptCount val="1"/>
                <c:pt idx="0">
                  <c:v>Agree slightly</c:v>
                </c:pt>
              </c:strCache>
            </c:strRef>
          </c:tx>
          <c:spPr>
            <a:solidFill>
              <a:schemeClr val="accent3">
                <a:lumMod val="75000"/>
              </a:schemeClr>
            </a:solidFill>
          </c:spPr>
          <c:dLbls>
            <c:dLbl>
              <c:idx val="0"/>
              <c:layout>
                <c:manualLayout>
                  <c:x val="1.9522632405923241E-3"/>
                  <c:y val="1.4913520425331461E-3"/>
                </c:manualLayout>
              </c:layout>
              <c:dLblPos val="ctr"/>
              <c:showVal val="1"/>
              <c:extLst>
                <c:ext xmlns:c15="http://schemas.microsoft.com/office/drawing/2012/chart" uri="{CE6537A1-D6FC-4f65-9D91-7224C49458BB}"/>
              </c:extLst>
            </c:dLbl>
            <c:dLbl>
              <c:idx val="1"/>
              <c:layout>
                <c:manualLayout>
                  <c:x val="5.0152165632390052E-3"/>
                  <c:y val="3.5892949278777612E-7"/>
                </c:manualLayout>
              </c:layout>
              <c:dLblPos val="ctr"/>
              <c:showVal val="1"/>
              <c:extLst>
                <c:ext xmlns:c15="http://schemas.microsoft.com/office/drawing/2012/chart" uri="{CE6537A1-D6FC-4f65-9D91-7224C49458BB}"/>
              </c:extLst>
            </c:dLbl>
            <c:spPr>
              <a:noFill/>
              <a:ln>
                <a:noFill/>
              </a:ln>
              <a:effectLst/>
            </c:spPr>
            <c:txPr>
              <a:bodyPr/>
              <a:lstStyle/>
              <a:p>
                <a:pPr>
                  <a:defRPr sz="1100" b="1">
                    <a:solidFill>
                      <a:schemeClr val="bg1"/>
                    </a:solidFill>
                  </a:defRPr>
                </a:pPr>
                <a:endParaRPr lang="en-US"/>
              </a:p>
            </c:txPr>
            <c:dLblPos val="ctr"/>
            <c:showVal val="1"/>
            <c:extLst>
              <c:ext xmlns:c15="http://schemas.microsoft.com/office/drawing/2012/chart" uri="{CE6537A1-D6FC-4f65-9D91-7224C49458BB}">
                <c15:showLeaderLines val="0"/>
              </c:ext>
            </c:extLst>
          </c:dLbls>
          <c:cat>
            <c:strRef>
              <c:f>Sheet1!$A$2:$A$8</c:f>
              <c:strCache>
                <c:ptCount val="7"/>
                <c:pt idx="0">
                  <c:v>Driving standards are better today than they used to be</c:v>
                </c:pt>
                <c:pt idx="1">
                  <c:v>Drivers are more safety conscious today than they used to be</c:v>
                </c:pt>
                <c:pt idx="2">
                  <c:v>The management of roads and traffic is better than it used to be</c:v>
                </c:pt>
                <c:pt idx="3">
                  <c:v>Roads are safer today than they used to be</c:v>
                </c:pt>
                <c:pt idx="4">
                  <c:v>The authorities are more interested in road safety than they used to be</c:v>
                </c:pt>
                <c:pt idx="5">
                  <c:v>In car technology makes driving safer</c:v>
                </c:pt>
                <c:pt idx="6">
                  <c:v>Cars are safer today than they used to be</c:v>
                </c:pt>
              </c:strCache>
            </c:strRef>
          </c:cat>
          <c:val>
            <c:numRef>
              <c:f>Sheet1!$F$2:$F$8</c:f>
              <c:numCache>
                <c:formatCode>0%</c:formatCode>
                <c:ptCount val="7"/>
                <c:pt idx="0">
                  <c:v>0.24000000000000021</c:v>
                </c:pt>
                <c:pt idx="1">
                  <c:v>0.29000000000000031</c:v>
                </c:pt>
                <c:pt idx="2">
                  <c:v>0.33000000000000351</c:v>
                </c:pt>
                <c:pt idx="3">
                  <c:v>0.33000000000000351</c:v>
                </c:pt>
                <c:pt idx="4">
                  <c:v>0.38000000000000311</c:v>
                </c:pt>
                <c:pt idx="5">
                  <c:v>0.43000000000000038</c:v>
                </c:pt>
                <c:pt idx="6">
                  <c:v>0.42000000000000032</c:v>
                </c:pt>
              </c:numCache>
            </c:numRef>
          </c:val>
        </c:ser>
        <c:ser>
          <c:idx val="5"/>
          <c:order val="5"/>
          <c:tx>
            <c:strRef>
              <c:f>Sheet1!$G$1</c:f>
              <c:strCache>
                <c:ptCount val="1"/>
                <c:pt idx="0">
                  <c:v>Agree strongly</c:v>
                </c:pt>
              </c:strCache>
            </c:strRef>
          </c:tx>
          <c:spPr>
            <a:solidFill>
              <a:schemeClr val="accent3">
                <a:lumMod val="50000"/>
              </a:schemeClr>
            </a:solidFill>
          </c:spPr>
          <c:dLbls>
            <c:spPr>
              <a:noFill/>
              <a:ln>
                <a:noFill/>
              </a:ln>
              <a:effectLst/>
            </c:spPr>
            <c:txPr>
              <a:bodyPr/>
              <a:lstStyle/>
              <a:p>
                <a:pPr>
                  <a:defRPr sz="1000" b="1">
                    <a:solidFill>
                      <a:schemeClr val="bg1"/>
                    </a:solidFill>
                  </a:defRPr>
                </a:pPr>
                <a:endParaRPr lang="en-US"/>
              </a:p>
            </c:txPr>
            <c:showVal val="1"/>
            <c:extLst>
              <c:ext xmlns:c15="http://schemas.microsoft.com/office/drawing/2012/chart" uri="{CE6537A1-D6FC-4f65-9D91-7224C49458BB}">
                <c15:showLeaderLines val="0"/>
              </c:ext>
            </c:extLst>
          </c:dLbls>
          <c:cat>
            <c:strRef>
              <c:f>Sheet1!$A$2:$A$8</c:f>
              <c:strCache>
                <c:ptCount val="7"/>
                <c:pt idx="0">
                  <c:v>Driving standards are better today than they used to be</c:v>
                </c:pt>
                <c:pt idx="1">
                  <c:v>Drivers are more safety conscious today than they used to be</c:v>
                </c:pt>
                <c:pt idx="2">
                  <c:v>The management of roads and traffic is better than it used to be</c:v>
                </c:pt>
                <c:pt idx="3">
                  <c:v>Roads are safer today than they used to be</c:v>
                </c:pt>
                <c:pt idx="4">
                  <c:v>The authorities are more interested in road safety than they used to be</c:v>
                </c:pt>
                <c:pt idx="5">
                  <c:v>In car technology makes driving safer</c:v>
                </c:pt>
                <c:pt idx="6">
                  <c:v>Cars are safer today than they used to be</c:v>
                </c:pt>
              </c:strCache>
            </c:strRef>
          </c:cat>
          <c:val>
            <c:numRef>
              <c:f>Sheet1!$G$2:$G$8</c:f>
              <c:numCache>
                <c:formatCode>0%</c:formatCode>
                <c:ptCount val="7"/>
                <c:pt idx="0">
                  <c:v>6.0000000000000032E-2</c:v>
                </c:pt>
                <c:pt idx="1">
                  <c:v>8.0000000000000043E-2</c:v>
                </c:pt>
                <c:pt idx="2">
                  <c:v>7.0000000000000021E-2</c:v>
                </c:pt>
                <c:pt idx="3">
                  <c:v>9.0000000000000024E-2</c:v>
                </c:pt>
                <c:pt idx="4">
                  <c:v>0.1</c:v>
                </c:pt>
                <c:pt idx="5">
                  <c:v>0.2</c:v>
                </c:pt>
                <c:pt idx="6">
                  <c:v>0.44</c:v>
                </c:pt>
              </c:numCache>
            </c:numRef>
          </c:val>
        </c:ser>
        <c:dLbls>
          <c:showVal val="1"/>
        </c:dLbls>
        <c:gapWidth val="80"/>
        <c:overlap val="100"/>
        <c:axId val="166103296"/>
        <c:axId val="166113280"/>
      </c:barChart>
      <c:catAx>
        <c:axId val="166103296"/>
        <c:scaling>
          <c:orientation val="minMax"/>
        </c:scaling>
        <c:axPos val="l"/>
        <c:numFmt formatCode="General" sourceLinked="1"/>
        <c:tickLblPos val="nextTo"/>
        <c:spPr>
          <a:ln>
            <a:noFill/>
          </a:ln>
        </c:spPr>
        <c:txPr>
          <a:bodyPr/>
          <a:lstStyle/>
          <a:p>
            <a:pPr>
              <a:defRPr sz="1100"/>
            </a:pPr>
            <a:endParaRPr lang="en-US"/>
          </a:p>
        </c:txPr>
        <c:crossAx val="166113280"/>
        <c:crosses val="autoZero"/>
        <c:auto val="1"/>
        <c:lblAlgn val="ctr"/>
        <c:lblOffset val="100"/>
      </c:catAx>
      <c:valAx>
        <c:axId val="166113280"/>
        <c:scaling>
          <c:orientation val="minMax"/>
        </c:scaling>
        <c:delete val="1"/>
        <c:axPos val="b"/>
        <c:numFmt formatCode="0%" sourceLinked="1"/>
        <c:tickLblPos val="none"/>
        <c:crossAx val="166103296"/>
        <c:crosses val="autoZero"/>
        <c:crossBetween val="between"/>
      </c:valAx>
      <c:spPr>
        <a:noFill/>
        <a:ln w="25390">
          <a:noFill/>
        </a:ln>
      </c:spPr>
    </c:plotArea>
    <c:legend>
      <c:legendPos val="b"/>
      <c:layout>
        <c:manualLayout>
          <c:xMode val="edge"/>
          <c:yMode val="edge"/>
          <c:x val="0.16469598616027081"/>
          <c:y val="0.90592386208134235"/>
          <c:w val="0.83530396622597491"/>
          <c:h val="7.584251968503937E-2"/>
        </c:manualLayout>
      </c:layout>
      <c:txPr>
        <a:bodyPr/>
        <a:lstStyle/>
        <a:p>
          <a:pPr>
            <a:defRPr sz="1200"/>
          </a:pPr>
          <a:endParaRPr lang="en-US"/>
        </a:p>
      </c:txPr>
    </c:legend>
    <c:plotVisOnly val="1"/>
    <c:dispBlanksAs val="gap"/>
  </c:chart>
  <c:txPr>
    <a:bodyPr/>
    <a:lstStyle/>
    <a:p>
      <a:pPr>
        <a:defRPr sz="1788"/>
      </a:pPr>
      <a:endParaRPr lang="en-US"/>
    </a:p>
  </c:txPr>
  <c:externalData r:id="rId1"/>
</c:chartSpace>
</file>

<file path=ppt/charts/chart7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9"/>
          <c:y val="2.9187185968756555E-2"/>
          <c:w val="0.70276169214959017"/>
          <c:h val="0.71536462641476783"/>
        </c:manualLayout>
      </c:layout>
      <c:barChart>
        <c:barDir val="col"/>
        <c:grouping val="clustered"/>
        <c:ser>
          <c:idx val="0"/>
          <c:order val="0"/>
          <c:dLbls>
            <c:dLbl>
              <c:idx val="5"/>
              <c:layout>
                <c:manualLayout>
                  <c:x val="-9.5132643691224223E-3"/>
                  <c:y val="0"/>
                </c:manualLayout>
              </c:layout>
              <c:showVal val="1"/>
              <c:extLst>
                <c:ext xmlns:c15="http://schemas.microsoft.com/office/drawing/2012/chart" uri="{CE6537A1-D6FC-4f65-9D91-7224C49458BB}"/>
              </c:extLst>
            </c:dLbl>
            <c:dLbl>
              <c:idx val="6"/>
              <c:layout>
                <c:manualLayout>
                  <c:x val="-4.0770062902047034E-3"/>
                  <c:y val="3.2323006090468802E-3"/>
                </c:manualLayout>
              </c:layout>
              <c:showVal val="1"/>
              <c:extLst>
                <c:ext xmlns:c15="http://schemas.microsoft.com/office/drawing/2012/chart" uri="{CE6537A1-D6FC-4f65-9D91-7224C49458BB}"/>
              </c:extLst>
            </c:dLbl>
            <c:spPr>
              <a:noFill/>
              <a:ln>
                <a:noFill/>
              </a:ln>
              <a:effectLst/>
            </c:spPr>
            <c:txPr>
              <a:bodyPr/>
              <a:lstStyle/>
              <a:p>
                <a:pPr>
                  <a:defRPr lang="en-US" sz="1200"/>
                </a:pPr>
                <a:endParaRPr lang="en-US"/>
              </a:p>
            </c:txPr>
            <c:showVal val="1"/>
            <c:extLst>
              <c:ext xmlns:c15="http://schemas.microsoft.com/office/drawing/2012/chart" uri="{CE6537A1-D6FC-4f65-9D91-7224C49458BB}">
                <c15:showLeaderLines val="0"/>
              </c:ext>
            </c:extLst>
          </c:dLbls>
          <c:cat>
            <c:strRef>
              <c:f>Sheet1!$A$14:$A$18</c:f>
              <c:strCache>
                <c:ptCount val="5"/>
                <c:pt idx="0">
                  <c:v>    I know I've driven when over the limit</c:v>
                </c:pt>
                <c:pt idx="1">
                  <c:v>    I think I've driven when over the limit</c:v>
                </c:pt>
                <c:pt idx="2">
                  <c:v>    I know I've driven when over the limit</c:v>
                </c:pt>
                <c:pt idx="3">
                  <c:v>    I think I've driven when over the limit</c:v>
                </c:pt>
                <c:pt idx="4">
                  <c:v>No, I don't think I've driven whilst over the limit</c:v>
                </c:pt>
              </c:strCache>
            </c:strRef>
          </c:cat>
          <c:val>
            <c:numRef>
              <c:f>Sheet1!$B$14:$B$18</c:f>
              <c:numCache>
                <c:formatCode>0%</c:formatCode>
                <c:ptCount val="5"/>
                <c:pt idx="0">
                  <c:v>1.0000000000000005E-2</c:v>
                </c:pt>
                <c:pt idx="1">
                  <c:v>0.1</c:v>
                </c:pt>
                <c:pt idx="2">
                  <c:v>4.0000000000000022E-2</c:v>
                </c:pt>
                <c:pt idx="3">
                  <c:v>4.0000000000000022E-2</c:v>
                </c:pt>
                <c:pt idx="4">
                  <c:v>0.82000000000000062</c:v>
                </c:pt>
              </c:numCache>
            </c:numRef>
          </c:val>
        </c:ser>
        <c:gapWidth val="79"/>
        <c:axId val="167664256"/>
        <c:axId val="167666048"/>
      </c:barChart>
      <c:catAx>
        <c:axId val="167664256"/>
        <c:scaling>
          <c:orientation val="maxMin"/>
        </c:scaling>
        <c:axPos val="b"/>
        <c:numFmt formatCode="General" sourceLinked="1"/>
        <c:tickLblPos val="nextTo"/>
        <c:spPr>
          <a:ln>
            <a:noFill/>
          </a:ln>
        </c:spPr>
        <c:txPr>
          <a:bodyPr/>
          <a:lstStyle/>
          <a:p>
            <a:pPr>
              <a:defRPr lang="en-US" sz="1100"/>
            </a:pPr>
            <a:endParaRPr lang="en-US"/>
          </a:p>
        </c:txPr>
        <c:crossAx val="167666048"/>
        <c:crosses val="autoZero"/>
        <c:auto val="1"/>
        <c:lblAlgn val="ctr"/>
        <c:lblOffset val="100"/>
      </c:catAx>
      <c:valAx>
        <c:axId val="167666048"/>
        <c:scaling>
          <c:orientation val="minMax"/>
        </c:scaling>
        <c:delete val="1"/>
        <c:axPos val="r"/>
        <c:numFmt formatCode="0%" sourceLinked="1"/>
        <c:tickLblPos val="none"/>
        <c:crossAx val="167664256"/>
        <c:crosses val="autoZero"/>
        <c:crossBetween val="between"/>
      </c:valAx>
    </c:plotArea>
    <c:plotVisOnly val="1"/>
    <c:dispBlanksAs val="gap"/>
  </c:chart>
  <c:txPr>
    <a:bodyPr/>
    <a:lstStyle/>
    <a:p>
      <a:pPr>
        <a:defRPr sz="1800"/>
      </a:pPr>
      <a:endParaRPr lang="en-US"/>
    </a:p>
  </c:txPr>
  <c:externalData r:id="rId1"/>
</c:chartSpace>
</file>

<file path=ppt/charts/chart77.xml><?xml version="1.0" encoding="utf-8"?>
<c:chartSpace xmlns:c="http://schemas.openxmlformats.org/drawingml/2006/chart" xmlns:a="http://schemas.openxmlformats.org/drawingml/2006/main" xmlns:r="http://schemas.openxmlformats.org/officeDocument/2006/relationships">
  <c:lang val="en-GB"/>
  <c:style val="8"/>
  <c:chart>
    <c:autoTitleDeleted val="1"/>
    <c:plotArea>
      <c:layout>
        <c:manualLayout>
          <c:layoutTarget val="inner"/>
          <c:xMode val="edge"/>
          <c:yMode val="edge"/>
          <c:x val="0.22110709732771966"/>
          <c:y val="2.9187185968756552E-2"/>
          <c:w val="0.70276169214959083"/>
          <c:h val="0.71536462641476783"/>
        </c:manualLayout>
      </c:layout>
      <c:barChart>
        <c:barDir val="col"/>
        <c:grouping val="clustered"/>
        <c:ser>
          <c:idx val="0"/>
          <c:order val="0"/>
          <c:spPr>
            <a:solidFill>
              <a:schemeClr val="accent1"/>
            </a:solidFill>
          </c:spPr>
          <c:dLbls>
            <c:dLbl>
              <c:idx val="5"/>
              <c:layout>
                <c:manualLayout>
                  <c:x val="-9.5132643691224206E-3"/>
                  <c:y val="0"/>
                </c:manualLayout>
              </c:layout>
              <c:showVal val="1"/>
              <c:extLst>
                <c:ext xmlns:c15="http://schemas.microsoft.com/office/drawing/2012/chart" uri="{CE6537A1-D6FC-4f65-9D91-7224C49458BB}"/>
              </c:extLst>
            </c:dLbl>
            <c:dLbl>
              <c:idx val="6"/>
              <c:layout>
                <c:manualLayout>
                  <c:x val="-4.0770062902047034E-3"/>
                  <c:y val="3.2323006090468802E-3"/>
                </c:manualLayout>
              </c:layout>
              <c:showVal val="1"/>
              <c:extLst>
                <c:ext xmlns:c15="http://schemas.microsoft.com/office/drawing/2012/chart" uri="{CE6537A1-D6FC-4f65-9D91-7224C49458BB}"/>
              </c:extLst>
            </c:dLbl>
            <c:spPr>
              <a:noFill/>
              <a:ln>
                <a:noFill/>
              </a:ln>
              <a:effectLst/>
            </c:spPr>
            <c:txPr>
              <a:bodyPr/>
              <a:lstStyle/>
              <a:p>
                <a:pPr>
                  <a:defRPr lang="en-US" sz="1200"/>
                </a:pPr>
                <a:endParaRPr lang="en-US"/>
              </a:p>
            </c:txPr>
            <c:showVal val="1"/>
            <c:extLst>
              <c:ext xmlns:c15="http://schemas.microsoft.com/office/drawing/2012/chart" uri="{CE6537A1-D6FC-4f65-9D91-7224C49458BB}">
                <c15:showLeaderLines val="0"/>
              </c:ext>
            </c:extLst>
          </c:dLbls>
          <c:cat>
            <c:strRef>
              <c:f>Sheet1!$A$1:$A$3</c:f>
              <c:strCache>
                <c:ptCount val="3"/>
                <c:pt idx="0">
                  <c:v>Yes, the morning after the driver had been on a night out</c:v>
                </c:pt>
                <c:pt idx="1">
                  <c:v>Yes, shortly after the driver had had a drink(s)</c:v>
                </c:pt>
                <c:pt idx="2">
                  <c:v>No, I don't believe so</c:v>
                </c:pt>
              </c:strCache>
            </c:strRef>
          </c:cat>
          <c:val>
            <c:numRef>
              <c:f>Sheet1!$B$1:$B$3</c:f>
              <c:numCache>
                <c:formatCode>0%</c:formatCode>
                <c:ptCount val="3"/>
                <c:pt idx="0">
                  <c:v>6.0000000000000032E-2</c:v>
                </c:pt>
                <c:pt idx="1">
                  <c:v>6.0000000000000032E-2</c:v>
                </c:pt>
                <c:pt idx="2">
                  <c:v>0.88</c:v>
                </c:pt>
              </c:numCache>
            </c:numRef>
          </c:val>
        </c:ser>
        <c:gapWidth val="79"/>
        <c:axId val="163370496"/>
        <c:axId val="164467840"/>
      </c:barChart>
      <c:catAx>
        <c:axId val="163370496"/>
        <c:scaling>
          <c:orientation val="maxMin"/>
        </c:scaling>
        <c:axPos val="b"/>
        <c:numFmt formatCode="General" sourceLinked="1"/>
        <c:tickLblPos val="nextTo"/>
        <c:spPr>
          <a:ln>
            <a:noFill/>
          </a:ln>
        </c:spPr>
        <c:txPr>
          <a:bodyPr/>
          <a:lstStyle/>
          <a:p>
            <a:pPr>
              <a:defRPr lang="en-US" sz="1100"/>
            </a:pPr>
            <a:endParaRPr lang="en-US"/>
          </a:p>
        </c:txPr>
        <c:crossAx val="164467840"/>
        <c:crosses val="autoZero"/>
        <c:auto val="1"/>
        <c:lblAlgn val="ctr"/>
        <c:lblOffset val="100"/>
      </c:catAx>
      <c:valAx>
        <c:axId val="164467840"/>
        <c:scaling>
          <c:orientation val="minMax"/>
        </c:scaling>
        <c:delete val="1"/>
        <c:axPos val="r"/>
        <c:numFmt formatCode="0%" sourceLinked="1"/>
        <c:tickLblPos val="none"/>
        <c:crossAx val="163370496"/>
        <c:crosses val="autoZero"/>
        <c:crossBetween val="between"/>
      </c:valAx>
    </c:plotArea>
    <c:plotVisOnly val="1"/>
    <c:dispBlanksAs val="gap"/>
  </c:chart>
  <c:txPr>
    <a:bodyPr/>
    <a:lstStyle/>
    <a:p>
      <a:pPr>
        <a:defRPr sz="1800"/>
      </a:pPr>
      <a:endParaRPr lang="en-US"/>
    </a:p>
  </c:txPr>
  <c:externalData r:id="rId1"/>
</c:chartSpace>
</file>

<file path=ppt/charts/chart78.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3.9850008052507518E-2"/>
          <c:y val="0.22783798876148498"/>
          <c:w val="0.91229785837750066"/>
          <c:h val="0.5954788816180846"/>
        </c:manualLayout>
      </c:layout>
      <c:barChart>
        <c:barDir val="col"/>
        <c:grouping val="clustered"/>
        <c:ser>
          <c:idx val="0"/>
          <c:order val="0"/>
          <c:tx>
            <c:strRef>
              <c:f>Sheet1!$B$1</c:f>
              <c:strCache>
                <c:ptCount val="1"/>
                <c:pt idx="0">
                  <c:v>Yes - Reduce</c:v>
                </c:pt>
              </c:strCache>
            </c:strRef>
          </c:tx>
          <c:spPr>
            <a:solidFill>
              <a:schemeClr val="accent1">
                <a:lumMod val="75000"/>
              </a:schemeClr>
            </a:solidFill>
          </c:spPr>
          <c:dLbls>
            <c:spPr>
              <a:noFill/>
              <a:ln>
                <a:noFill/>
              </a:ln>
              <a:effectLst/>
            </c:spPr>
            <c:txPr>
              <a:bodyPr/>
              <a:lstStyle/>
              <a:p>
                <a:pPr>
                  <a:defRPr sz="1200"/>
                </a:pPr>
                <a:endParaRPr lang="en-US"/>
              </a:p>
            </c:txPr>
            <c:showVal val="1"/>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c:formatCode>
                <c:ptCount val="1"/>
                <c:pt idx="0">
                  <c:v>0.35000000000000031</c:v>
                </c:pt>
              </c:numCache>
            </c:numRef>
          </c:val>
        </c:ser>
        <c:ser>
          <c:idx val="1"/>
          <c:order val="1"/>
          <c:tx>
            <c:strRef>
              <c:f>Sheet1!$C$1</c:f>
              <c:strCache>
                <c:ptCount val="1"/>
                <c:pt idx="0">
                  <c:v>Leave at current level</c:v>
                </c:pt>
              </c:strCache>
            </c:strRef>
          </c:tx>
          <c:spPr>
            <a:solidFill>
              <a:schemeClr val="accent5"/>
            </a:solidFill>
          </c:spPr>
          <c:dLbls>
            <c:dLbl>
              <c:idx val="9"/>
              <c:layout>
                <c:manualLayout>
                  <c:x val="1.9140853427999923E-2"/>
                  <c:y val="9.2825943316241864E-3"/>
                </c:manualLayout>
              </c:layout>
              <c:showVal val="1"/>
              <c:extLst>
                <c:ext xmlns:c15="http://schemas.microsoft.com/office/drawing/2012/chart" uri="{CE6537A1-D6FC-4f65-9D91-7224C49458BB}"/>
              </c:extLst>
            </c:dLbl>
            <c:spPr>
              <a:noFill/>
              <a:ln>
                <a:noFill/>
              </a:ln>
              <a:effectLst/>
            </c:spPr>
            <c:txPr>
              <a:bodyPr/>
              <a:lstStyle/>
              <a:p>
                <a:pPr>
                  <a:defRPr sz="1200"/>
                </a:pPr>
                <a:endParaRPr lang="en-US"/>
              </a:p>
            </c:txPr>
            <c:showVal val="1"/>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c:formatCode>
                <c:ptCount val="1"/>
                <c:pt idx="0">
                  <c:v>0.21000000000000021</c:v>
                </c:pt>
              </c:numCache>
            </c:numRef>
          </c:val>
        </c:ser>
        <c:ser>
          <c:idx val="2"/>
          <c:order val="2"/>
          <c:tx>
            <c:strRef>
              <c:f>Sheet1!$D$1</c:f>
              <c:strCache>
                <c:ptCount val="1"/>
                <c:pt idx="0">
                  <c:v>Reduce further to 20mg</c:v>
                </c:pt>
              </c:strCache>
            </c:strRef>
          </c:tx>
          <c:spPr>
            <a:solidFill>
              <a:srgbClr val="C00000"/>
            </a:solidFill>
          </c:spPr>
          <c:dLbls>
            <c:spPr>
              <a:noFill/>
              <a:ln>
                <a:noFill/>
              </a:ln>
              <a:effectLst/>
            </c:spPr>
            <c:txPr>
              <a:bodyPr/>
              <a:lstStyle/>
              <a:p>
                <a:pPr>
                  <a:defRPr sz="1200"/>
                </a:pPr>
                <a:endParaRPr lang="en-US"/>
              </a:p>
            </c:txPr>
            <c:showVal val="1"/>
            <c:extLst>
              <c:ext xmlns:c15="http://schemas.microsoft.com/office/drawing/2012/chart" uri="{CE6537A1-D6FC-4f65-9D91-7224C49458BB}">
                <c15:showLeaderLines val="0"/>
              </c:ext>
            </c:extLst>
          </c:dLbls>
          <c:cat>
            <c:numRef>
              <c:f>Sheet1!$A$2</c:f>
              <c:numCache>
                <c:formatCode>General</c:formatCode>
                <c:ptCount val="1"/>
              </c:numCache>
            </c:numRef>
          </c:cat>
          <c:val>
            <c:numRef>
              <c:f>Sheet1!$D$2</c:f>
              <c:numCache>
                <c:formatCode>0%</c:formatCode>
                <c:ptCount val="1"/>
                <c:pt idx="0">
                  <c:v>0.29000000000000031</c:v>
                </c:pt>
              </c:numCache>
            </c:numRef>
          </c:val>
        </c:ser>
        <c:overlap val="-40"/>
        <c:axId val="165591680"/>
        <c:axId val="165717504"/>
      </c:barChart>
      <c:catAx>
        <c:axId val="165591680"/>
        <c:scaling>
          <c:orientation val="minMax"/>
        </c:scaling>
        <c:axPos val="b"/>
        <c:numFmt formatCode="General" sourceLinked="1"/>
        <c:tickLblPos val="nextTo"/>
        <c:spPr>
          <a:ln>
            <a:noFill/>
          </a:ln>
        </c:spPr>
        <c:crossAx val="165717504"/>
        <c:crosses val="autoZero"/>
        <c:auto val="1"/>
        <c:lblAlgn val="ctr"/>
        <c:lblOffset val="100"/>
      </c:catAx>
      <c:valAx>
        <c:axId val="165717504"/>
        <c:scaling>
          <c:orientation val="minMax"/>
        </c:scaling>
        <c:delete val="1"/>
        <c:axPos val="l"/>
        <c:numFmt formatCode="0%" sourceLinked="1"/>
        <c:tickLblPos val="none"/>
        <c:crossAx val="165591680"/>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7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3611187974350167"/>
          <c:y val="0.18664636268013182"/>
          <c:w val="0.53679577086522268"/>
          <c:h val="0.65949194706298764"/>
        </c:manualLayout>
      </c:layout>
      <c:pieChart>
        <c:varyColors val="1"/>
        <c:ser>
          <c:idx val="0"/>
          <c:order val="0"/>
          <c:spPr>
            <a:solidFill>
              <a:schemeClr val="accent1"/>
            </a:solidFill>
          </c:spPr>
          <c:dPt>
            <c:idx val="0"/>
            <c:spPr>
              <a:solidFill>
                <a:schemeClr val="accent2">
                  <a:lumMod val="75000"/>
                </a:schemeClr>
              </a:solidFill>
            </c:spPr>
          </c:dPt>
          <c:dPt>
            <c:idx val="1"/>
            <c:spPr>
              <a:solidFill>
                <a:schemeClr val="accent2"/>
              </a:solidFill>
            </c:spPr>
          </c:dPt>
          <c:dPt>
            <c:idx val="2"/>
            <c:spPr>
              <a:solidFill>
                <a:schemeClr val="accent3"/>
              </a:solidFill>
              <a:ln>
                <a:noFill/>
              </a:ln>
            </c:spPr>
          </c:dPt>
          <c:dLbls>
            <c:dLbl>
              <c:idx val="0"/>
              <c:layout>
                <c:manualLayout>
                  <c:x val="4.1343379883157748E-3"/>
                  <c:y val="-6.3491619106277972E-2"/>
                </c:manualLayout>
              </c:layout>
              <c:dLblPos val="bestFit"/>
              <c:showVal val="1"/>
              <c:showCatName val="1"/>
              <c:separator>
</c:separator>
              <c:extLst>
                <c:ext xmlns:c15="http://schemas.microsoft.com/office/drawing/2012/chart" uri="{CE6537A1-D6FC-4f65-9D91-7224C49458BB}"/>
              </c:extLst>
            </c:dLbl>
            <c:dLbl>
              <c:idx val="1"/>
              <c:layout>
                <c:manualLayout>
                  <c:x val="-8.2686759766315409E-3"/>
                  <c:y val="2.7936312406763555E-2"/>
                </c:manualLayout>
              </c:layout>
              <c:dLblPos val="bestFit"/>
              <c:showVal val="1"/>
              <c:showCatName val="1"/>
              <c:separator>
</c:separator>
              <c:extLst>
                <c:ext xmlns:c15="http://schemas.microsoft.com/office/drawing/2012/chart" uri="{CE6537A1-D6FC-4f65-9D91-7224C49458BB}"/>
              </c:extLst>
            </c:dLbl>
            <c:spPr>
              <a:noFill/>
              <a:ln>
                <a:noFill/>
              </a:ln>
              <a:effectLst/>
            </c:spPr>
            <c:txPr>
              <a:bodyPr/>
              <a:lstStyle/>
              <a:p>
                <a:pPr>
                  <a:defRPr lang="en-US" sz="1400" b="1">
                    <a:solidFill>
                      <a:srgbClr val="4D4D4D"/>
                    </a:solidFill>
                  </a:defRPr>
                </a:pPr>
                <a:endParaRPr lang="en-US"/>
              </a:p>
            </c:txPr>
            <c:dLblPos val="outEnd"/>
            <c:showVal val="1"/>
            <c:showCatName val="1"/>
            <c:separator>
</c:separator>
            <c:extLst>
              <c:ext xmlns:c15="http://schemas.microsoft.com/office/drawing/2012/chart" uri="{CE6537A1-D6FC-4f65-9D91-7224C49458BB}"/>
            </c:extLst>
          </c:dLbls>
          <c:cat>
            <c:strRef>
              <c:f>Sheet1!$A$1:$A$3</c:f>
              <c:strCache>
                <c:ptCount val="3"/>
                <c:pt idx="0">
                  <c:v>Yes (as driver)</c:v>
                </c:pt>
                <c:pt idx="1">
                  <c:v>Yes (as passenger)</c:v>
                </c:pt>
                <c:pt idx="2">
                  <c:v>No</c:v>
                </c:pt>
              </c:strCache>
            </c:strRef>
          </c:cat>
          <c:val>
            <c:numRef>
              <c:f>Sheet1!$B$1:$B$3</c:f>
              <c:numCache>
                <c:formatCode>0%</c:formatCode>
                <c:ptCount val="3"/>
                <c:pt idx="0">
                  <c:v>6.0000000000000032E-2</c:v>
                </c:pt>
                <c:pt idx="1">
                  <c:v>1.0000000000000005E-2</c:v>
                </c:pt>
                <c:pt idx="2">
                  <c:v>0.93</c:v>
                </c:pt>
              </c:numCache>
            </c:numRef>
          </c:val>
        </c:ser>
        <c:firstSliceAng val="80"/>
      </c:pieChart>
    </c:plotArea>
    <c:plotVisOnly val="1"/>
    <c:dispBlanksAs val="zero"/>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spPr>
              <a:noFill/>
              <a:ln>
                <a:noFill/>
              </a:ln>
              <a:effectLst/>
            </c:spPr>
            <c:txPr>
              <a:bodyPr/>
              <a:lstStyle/>
              <a:p>
                <a:pPr>
                  <a:defRPr sz="1100"/>
                </a:pPr>
                <a:endParaRPr lang="en-US"/>
              </a:p>
            </c:txPr>
            <c:showVal val="1"/>
            <c:extLst>
              <c:ext xmlns:c15="http://schemas.microsoft.com/office/drawing/2012/chart" uri="{CE6537A1-D6FC-4f65-9D91-7224C49458BB}">
                <c15:showLeaderLines val="0"/>
              </c:ext>
            </c:extLst>
          </c:dLbls>
          <c:cat>
            <c:strRef>
              <c:f>Sheet1!$A$2:$A$8</c:f>
              <c:strCache>
                <c:ptCount val="7"/>
                <c:pt idx="0">
                  <c:v>Other</c:v>
                </c:pt>
                <c:pt idx="1">
                  <c:v>Safety barriers</c:v>
                </c:pt>
                <c:pt idx="2">
                  <c:v>Signage</c:v>
                </c:pt>
                <c:pt idx="3">
                  <c:v>Street lighting</c:v>
                </c:pt>
                <c:pt idx="4">
                  <c:v>Grass/foliage maintenance</c:v>
                </c:pt>
                <c:pt idx="5">
                  <c:v>Amount of litter by the road</c:v>
                </c:pt>
                <c:pt idx="6">
                  <c:v>Road surface (e.g. pot holes)</c:v>
                </c:pt>
              </c:strCache>
            </c:strRef>
          </c:cat>
          <c:val>
            <c:numRef>
              <c:f>Sheet1!$B$2:$B$8</c:f>
              <c:numCache>
                <c:formatCode>0%</c:formatCode>
                <c:ptCount val="7"/>
                <c:pt idx="0">
                  <c:v>2.0000000000000011E-2</c:v>
                </c:pt>
                <c:pt idx="1">
                  <c:v>3.0000000000000002E-2</c:v>
                </c:pt>
                <c:pt idx="2">
                  <c:v>8.0000000000000043E-2</c:v>
                </c:pt>
                <c:pt idx="3">
                  <c:v>0.11</c:v>
                </c:pt>
                <c:pt idx="4">
                  <c:v>0.21000000000000021</c:v>
                </c:pt>
                <c:pt idx="5">
                  <c:v>0.24000000000000021</c:v>
                </c:pt>
                <c:pt idx="6">
                  <c:v>0.99</c:v>
                </c:pt>
              </c:numCache>
            </c:numRef>
          </c:val>
        </c:ser>
        <c:gapWidth val="55"/>
        <c:axId val="107447424"/>
        <c:axId val="107448960"/>
      </c:barChart>
      <c:catAx>
        <c:axId val="107447424"/>
        <c:scaling>
          <c:orientation val="minMax"/>
        </c:scaling>
        <c:axPos val="l"/>
        <c:numFmt formatCode="General" sourceLinked="0"/>
        <c:tickLblPos val="nextTo"/>
        <c:spPr>
          <a:ln>
            <a:noFill/>
          </a:ln>
        </c:spPr>
        <c:txPr>
          <a:bodyPr/>
          <a:lstStyle/>
          <a:p>
            <a:pPr>
              <a:defRPr sz="1050"/>
            </a:pPr>
            <a:endParaRPr lang="en-US"/>
          </a:p>
        </c:txPr>
        <c:crossAx val="107448960"/>
        <c:crosses val="autoZero"/>
        <c:auto val="1"/>
        <c:lblAlgn val="ctr"/>
        <c:lblOffset val="100"/>
      </c:catAx>
      <c:valAx>
        <c:axId val="107448960"/>
        <c:scaling>
          <c:orientation val="minMax"/>
          <c:max val="1.5"/>
          <c:min val="0"/>
        </c:scaling>
        <c:delete val="1"/>
        <c:axPos val="b"/>
        <c:numFmt formatCode="0%" sourceLinked="1"/>
        <c:tickLblPos val="none"/>
        <c:crossAx val="107447424"/>
        <c:crosses val="autoZero"/>
        <c:crossBetween val="between"/>
      </c:valAx>
    </c:plotArea>
    <c:plotVisOnly val="1"/>
    <c:dispBlanksAs val="gap"/>
  </c:chart>
  <c:txPr>
    <a:bodyPr/>
    <a:lstStyle/>
    <a:p>
      <a:pPr>
        <a:defRPr sz="1800"/>
      </a:pPr>
      <a:endParaRPr lang="en-US"/>
    </a:p>
  </c:txPr>
  <c:externalData r:id="rId1"/>
</c:chartSpace>
</file>

<file path=ppt/charts/chart8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Series 1</c:v>
                </c:pt>
              </c:strCache>
            </c:strRef>
          </c:tx>
          <c:dPt>
            <c:idx val="0"/>
            <c:spPr>
              <a:solidFill>
                <a:schemeClr val="tx1">
                  <a:lumMod val="50000"/>
                  <a:lumOff val="50000"/>
                </a:schemeClr>
              </a:solidFill>
            </c:spPr>
          </c:dPt>
          <c:dLbls>
            <c:dLbl>
              <c:idx val="2"/>
              <c:layout>
                <c:manualLayout>
                  <c:x val="0.14269259630285897"/>
                  <c:y val="6.1818528100052372E-3"/>
                </c:manualLayout>
              </c:layout>
              <c:spPr/>
              <c:txPr>
                <a:bodyPr/>
                <a:lstStyle/>
                <a:p>
                  <a:pPr>
                    <a:defRPr sz="1100" b="1">
                      <a:solidFill>
                        <a:schemeClr val="bg1"/>
                      </a:solidFill>
                    </a:defRPr>
                  </a:pPr>
                  <a:endParaRPr lang="en-US"/>
                </a:p>
              </c:txPr>
              <c:showVal val="1"/>
              <c:extLst>
                <c:ext xmlns:c15="http://schemas.microsoft.com/office/drawing/2012/chart" uri="{CE6537A1-D6FC-4f65-9D91-7224C49458BB}"/>
              </c:extLst>
            </c:dLbl>
            <c:spPr>
              <a:noFill/>
              <a:ln>
                <a:noFill/>
              </a:ln>
              <a:effectLst/>
            </c:spPr>
            <c:txPr>
              <a:bodyPr/>
              <a:lstStyle/>
              <a:p>
                <a:pPr>
                  <a:defRPr sz="1100" b="1">
                    <a:solidFill>
                      <a:schemeClr val="bg1"/>
                    </a:solidFill>
                  </a:defRPr>
                </a:pPr>
                <a:endParaRPr lang="en-US"/>
              </a:p>
            </c:txPr>
            <c:showVal val="1"/>
            <c:showLeaderLines val="1"/>
            <c:extLst>
              <c:ext xmlns:c15="http://schemas.microsoft.com/office/drawing/2012/chart" uri="{CE6537A1-D6FC-4f65-9D91-7224C49458BB}"/>
            </c:extLst>
          </c:dLbls>
          <c:cat>
            <c:strRef>
              <c:f>Sheet1!$A$2:$A$4</c:f>
              <c:strCache>
                <c:ptCount val="3"/>
                <c:pt idx="0">
                  <c:v>Don't Know</c:v>
                </c:pt>
                <c:pt idx="1">
                  <c:v>No</c:v>
                </c:pt>
                <c:pt idx="2">
                  <c:v>Yes</c:v>
                </c:pt>
              </c:strCache>
            </c:strRef>
          </c:cat>
          <c:val>
            <c:numRef>
              <c:f>Sheet1!$B$2:$B$4</c:f>
              <c:numCache>
                <c:formatCode>0%</c:formatCode>
                <c:ptCount val="3"/>
                <c:pt idx="0">
                  <c:v>0.12000000000000002</c:v>
                </c:pt>
                <c:pt idx="1">
                  <c:v>0.37000000000000038</c:v>
                </c:pt>
                <c:pt idx="2">
                  <c:v>0.51</c:v>
                </c:pt>
              </c:numCache>
            </c:numRef>
          </c:val>
        </c:ser>
        <c:firstSliceAng val="0"/>
      </c:pieChart>
    </c:plotArea>
    <c:plotVisOnly val="1"/>
    <c:dispBlanksAs val="zero"/>
  </c:chart>
  <c:txPr>
    <a:bodyPr/>
    <a:lstStyle/>
    <a:p>
      <a:pPr>
        <a:defRPr sz="1800"/>
      </a:pPr>
      <a:endParaRPr lang="en-US"/>
    </a:p>
  </c:txPr>
  <c:externalData r:id="rId1"/>
</c:chartSpace>
</file>

<file path=ppt/charts/chart8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spPr>
            <a:solidFill>
              <a:schemeClr val="accent2"/>
            </a:solidFill>
          </c:spPr>
          <c:dLbls>
            <c:spPr>
              <a:noFill/>
              <a:ln>
                <a:noFill/>
              </a:ln>
              <a:effectLst/>
            </c:spPr>
            <c:txPr>
              <a:bodyPr/>
              <a:lstStyle/>
              <a:p>
                <a:pPr>
                  <a:defRPr sz="1100"/>
                </a:pPr>
                <a:endParaRPr lang="en-US"/>
              </a:p>
            </c:txPr>
            <c:showVal val="1"/>
            <c:extLst>
              <c:ext xmlns:c15="http://schemas.microsoft.com/office/drawing/2012/chart" uri="{CE6537A1-D6FC-4f65-9D91-7224C49458BB}">
                <c15:showLeaderLines val="0"/>
              </c:ext>
            </c:extLst>
          </c:dLbls>
          <c:cat>
            <c:strRef>
              <c:f>Sheet1!$A$2:$A$5</c:f>
              <c:strCache>
                <c:ptCount val="4"/>
                <c:pt idx="0">
                  <c:v>Awareness of the new law is low so most drug-drivers won’t know about it</c:v>
                </c:pt>
                <c:pt idx="1">
                  <c:v>Not enough traffic police on the road to enforce the new law</c:v>
                </c:pt>
                <c:pt idx="2">
                  <c:v>People will just risk driving anyway and hope they will not get caught</c:v>
                </c:pt>
                <c:pt idx="3">
                  <c:v>People who take drugs are not likely to think about the new law</c:v>
                </c:pt>
              </c:strCache>
            </c:strRef>
          </c:cat>
          <c:val>
            <c:numRef>
              <c:f>Sheet1!$B$2:$B$5</c:f>
              <c:numCache>
                <c:formatCode>0%</c:formatCode>
                <c:ptCount val="4"/>
                <c:pt idx="0">
                  <c:v>6.0000000000000032E-2</c:v>
                </c:pt>
                <c:pt idx="1">
                  <c:v>0.17</c:v>
                </c:pt>
                <c:pt idx="2">
                  <c:v>0.37000000000000038</c:v>
                </c:pt>
                <c:pt idx="3">
                  <c:v>0.38000000000000383</c:v>
                </c:pt>
              </c:numCache>
            </c:numRef>
          </c:val>
        </c:ser>
        <c:gapWidth val="55"/>
        <c:axId val="168822656"/>
        <c:axId val="168824192"/>
      </c:barChart>
      <c:catAx>
        <c:axId val="168822656"/>
        <c:scaling>
          <c:orientation val="minMax"/>
        </c:scaling>
        <c:axPos val="l"/>
        <c:numFmt formatCode="General" sourceLinked="0"/>
        <c:tickLblPos val="nextTo"/>
        <c:spPr>
          <a:ln>
            <a:noFill/>
          </a:ln>
        </c:spPr>
        <c:txPr>
          <a:bodyPr/>
          <a:lstStyle/>
          <a:p>
            <a:pPr>
              <a:defRPr sz="900"/>
            </a:pPr>
            <a:endParaRPr lang="en-US"/>
          </a:p>
        </c:txPr>
        <c:crossAx val="168824192"/>
        <c:crosses val="autoZero"/>
        <c:auto val="1"/>
        <c:lblAlgn val="ctr"/>
        <c:lblOffset val="100"/>
      </c:catAx>
      <c:valAx>
        <c:axId val="168824192"/>
        <c:scaling>
          <c:orientation val="minMax"/>
          <c:max val="1.5"/>
          <c:min val="0"/>
        </c:scaling>
        <c:delete val="1"/>
        <c:axPos val="b"/>
        <c:numFmt formatCode="0%" sourceLinked="1"/>
        <c:tickLblPos val="none"/>
        <c:crossAx val="168822656"/>
        <c:crosses val="autoZero"/>
        <c:crossBetween val="between"/>
      </c:valAx>
    </c:plotArea>
    <c:plotVisOnly val="1"/>
    <c:dispBlanksAs val="gap"/>
  </c:chart>
  <c:txPr>
    <a:bodyPr/>
    <a:lstStyle/>
    <a:p>
      <a:pPr>
        <a:defRPr sz="1800"/>
      </a:pPr>
      <a:endParaRPr lang="en-US"/>
    </a:p>
  </c:txPr>
  <c:externalData r:id="rId1"/>
</c:chartSpace>
</file>

<file path=ppt/charts/chart8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percentStacked"/>
        <c:ser>
          <c:idx val="0"/>
          <c:order val="0"/>
          <c:tx>
            <c:strRef>
              <c:f>Sheet1!$B$1</c:f>
              <c:strCache>
                <c:ptCount val="1"/>
                <c:pt idx="0">
                  <c:v>Don’t know</c:v>
                </c:pt>
              </c:strCache>
            </c:strRef>
          </c:tx>
          <c:spPr>
            <a:solidFill>
              <a:schemeClr val="tx1">
                <a:lumMod val="50000"/>
                <a:lumOff val="50000"/>
              </a:schemeClr>
            </a:solidFill>
          </c:spPr>
          <c:dLbls>
            <c:spPr>
              <a:noFill/>
              <a:ln>
                <a:noFill/>
              </a:ln>
              <a:effectLst/>
            </c:spPr>
            <c:txPr>
              <a:bodyPr/>
              <a:lstStyle/>
              <a:p>
                <a:pPr>
                  <a:defRPr b="1">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Social accept</c:v>
                </c:pt>
              </c:strCache>
            </c:strRef>
          </c:cat>
          <c:val>
            <c:numRef>
              <c:f>Sheet1!$B$2</c:f>
              <c:numCache>
                <c:formatCode>0%</c:formatCode>
                <c:ptCount val="1"/>
                <c:pt idx="0">
                  <c:v>0.17</c:v>
                </c:pt>
              </c:numCache>
            </c:numRef>
          </c:val>
        </c:ser>
        <c:ser>
          <c:idx val="1"/>
          <c:order val="1"/>
          <c:tx>
            <c:strRef>
              <c:f>Sheet1!$C$1</c:f>
              <c:strCache>
                <c:ptCount val="1"/>
                <c:pt idx="0">
                  <c:v>Less socially acceptable than drink-driving</c:v>
                </c:pt>
              </c:strCache>
            </c:strRef>
          </c:tx>
          <c:spPr>
            <a:solidFill>
              <a:schemeClr val="accent2">
                <a:lumMod val="75000"/>
              </a:schemeClr>
            </a:solidFill>
          </c:spPr>
          <c:dLbls>
            <c:spPr>
              <a:noFill/>
              <a:ln>
                <a:noFill/>
              </a:ln>
              <a:effectLst/>
            </c:spPr>
            <c:txPr>
              <a:bodyPr/>
              <a:lstStyle/>
              <a:p>
                <a:pPr>
                  <a:defRPr b="1">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Social accept</c:v>
                </c:pt>
              </c:strCache>
            </c:strRef>
          </c:cat>
          <c:val>
            <c:numRef>
              <c:f>Sheet1!$C$2</c:f>
              <c:numCache>
                <c:formatCode>0%</c:formatCode>
                <c:ptCount val="1"/>
                <c:pt idx="0">
                  <c:v>0.25</c:v>
                </c:pt>
              </c:numCache>
            </c:numRef>
          </c:val>
        </c:ser>
        <c:ser>
          <c:idx val="2"/>
          <c:order val="2"/>
          <c:tx>
            <c:strRef>
              <c:f>Sheet1!$D$1</c:f>
              <c:strCache>
                <c:ptCount val="1"/>
                <c:pt idx="0">
                  <c:v>Same – as socially acceptable as drink-driving</c:v>
                </c:pt>
              </c:strCache>
            </c:strRef>
          </c:tx>
          <c:spPr>
            <a:solidFill>
              <a:schemeClr val="tx2">
                <a:lumMod val="20000"/>
                <a:lumOff val="80000"/>
              </a:schemeClr>
            </a:solidFill>
          </c:spPr>
          <c:dLbls>
            <c:spPr>
              <a:noFill/>
              <a:ln>
                <a:noFill/>
              </a:ln>
              <a:effectLst/>
            </c:spPr>
            <c:txPr>
              <a:bodyPr/>
              <a:lstStyle/>
              <a:p>
                <a:pPr>
                  <a:defRPr b="1">
                    <a:solidFill>
                      <a:schemeClr val="tx1">
                        <a:lumMod val="65000"/>
                        <a:lumOff val="35000"/>
                      </a:schemeClr>
                    </a:solidFill>
                  </a:defRPr>
                </a:pPr>
                <a:endParaRPr lang="en-US"/>
              </a:p>
            </c:txPr>
            <c:showVal val="1"/>
            <c:extLst>
              <c:ext xmlns:c15="http://schemas.microsoft.com/office/drawing/2012/chart" uri="{CE6537A1-D6FC-4f65-9D91-7224C49458BB}">
                <c15:showLeaderLines val="0"/>
              </c:ext>
            </c:extLst>
          </c:dLbls>
          <c:cat>
            <c:strRef>
              <c:f>Sheet1!$A$2</c:f>
              <c:strCache>
                <c:ptCount val="1"/>
                <c:pt idx="0">
                  <c:v>Social accept</c:v>
                </c:pt>
              </c:strCache>
            </c:strRef>
          </c:cat>
          <c:val>
            <c:numRef>
              <c:f>Sheet1!$D$2</c:f>
              <c:numCache>
                <c:formatCode>0%</c:formatCode>
                <c:ptCount val="1"/>
                <c:pt idx="0">
                  <c:v>0.49000000000000032</c:v>
                </c:pt>
              </c:numCache>
            </c:numRef>
          </c:val>
        </c:ser>
        <c:ser>
          <c:idx val="3"/>
          <c:order val="3"/>
          <c:tx>
            <c:strRef>
              <c:f>Sheet1!$E$1</c:f>
              <c:strCache>
                <c:ptCount val="1"/>
                <c:pt idx="0">
                  <c:v>More socially acceptable than drink-driving</c:v>
                </c:pt>
              </c:strCache>
            </c:strRef>
          </c:tx>
          <c:spPr>
            <a:solidFill>
              <a:schemeClr val="accent3">
                <a:lumMod val="75000"/>
              </a:schemeClr>
            </a:solidFill>
          </c:spPr>
          <c:dLbls>
            <c:spPr>
              <a:noFill/>
              <a:ln>
                <a:noFill/>
              </a:ln>
              <a:effectLst/>
            </c:spPr>
            <c:txPr>
              <a:bodyPr/>
              <a:lstStyle/>
              <a:p>
                <a:pPr>
                  <a:defRPr b="1">
                    <a:solidFill>
                      <a:schemeClr val="bg1"/>
                    </a:solidFill>
                  </a:defRPr>
                </a:pPr>
                <a:endParaRPr lang="en-US"/>
              </a:p>
            </c:txPr>
            <c:showVal val="1"/>
            <c:extLst>
              <c:ext xmlns:c15="http://schemas.microsoft.com/office/drawing/2012/chart" uri="{CE6537A1-D6FC-4f65-9D91-7224C49458BB}">
                <c15:showLeaderLines val="0"/>
              </c:ext>
            </c:extLst>
          </c:dLbls>
          <c:cat>
            <c:strRef>
              <c:f>Sheet1!$A$2</c:f>
              <c:strCache>
                <c:ptCount val="1"/>
                <c:pt idx="0">
                  <c:v>Social accept</c:v>
                </c:pt>
              </c:strCache>
            </c:strRef>
          </c:cat>
          <c:val>
            <c:numRef>
              <c:f>Sheet1!$E$2</c:f>
              <c:numCache>
                <c:formatCode>0%</c:formatCode>
                <c:ptCount val="1"/>
                <c:pt idx="0">
                  <c:v>9.0000000000000024E-2</c:v>
                </c:pt>
              </c:numCache>
            </c:numRef>
          </c:val>
        </c:ser>
        <c:gapWidth val="55"/>
        <c:overlap val="100"/>
        <c:axId val="167798272"/>
        <c:axId val="168665856"/>
      </c:barChart>
      <c:catAx>
        <c:axId val="167798272"/>
        <c:scaling>
          <c:orientation val="minMax"/>
        </c:scaling>
        <c:delete val="1"/>
        <c:axPos val="b"/>
        <c:numFmt formatCode="General" sourceLinked="1"/>
        <c:tickLblPos val="none"/>
        <c:crossAx val="168665856"/>
        <c:crosses val="autoZero"/>
        <c:auto val="1"/>
        <c:lblAlgn val="ctr"/>
        <c:lblOffset val="100"/>
      </c:catAx>
      <c:valAx>
        <c:axId val="168665856"/>
        <c:scaling>
          <c:orientation val="minMax"/>
        </c:scaling>
        <c:delete val="1"/>
        <c:axPos val="l"/>
        <c:numFmt formatCode="0%" sourceLinked="1"/>
        <c:tickLblPos val="none"/>
        <c:crossAx val="167798272"/>
        <c:crosses val="autoZero"/>
        <c:crossBetween val="between"/>
      </c:valAx>
    </c:plotArea>
    <c:legend>
      <c:legendPos val="r"/>
      <c:layout>
        <c:manualLayout>
          <c:xMode val="edge"/>
          <c:yMode val="edge"/>
          <c:x val="0.55360942801227264"/>
          <c:y val="4.3806598321227012E-2"/>
          <c:w val="0.41925683471067332"/>
          <c:h val="0.95619340167878075"/>
        </c:manualLayout>
      </c:layout>
    </c:legend>
    <c:plotVisOnly val="1"/>
    <c:dispBlanksAs val="gap"/>
  </c:chart>
  <c:txPr>
    <a:bodyPr/>
    <a:lstStyle/>
    <a:p>
      <a:pPr>
        <a:defRPr sz="1200"/>
      </a:pPr>
      <a:endParaRPr lang="en-US"/>
    </a:p>
  </c:txPr>
  <c:externalData r:id="rId1"/>
</c:chartSpace>
</file>

<file path=ppt/charts/chart83.xml><?xml version="1.0" encoding="utf-8"?>
<c:chartSpace xmlns:c="http://schemas.openxmlformats.org/drawingml/2006/chart" xmlns:a="http://schemas.openxmlformats.org/drawingml/2006/main" xmlns:r="http://schemas.openxmlformats.org/officeDocument/2006/relationships">
  <c:date1904 val="1"/>
  <c:lang val="en-GB"/>
  <c:chart>
    <c:title>
      <c:layout/>
      <c:overlay val="1"/>
      <c:txPr>
        <a:bodyPr/>
        <a:lstStyle/>
        <a:p>
          <a:pPr>
            <a:defRPr sz="1600"/>
          </a:pPr>
          <a:endParaRPr lang="en-US"/>
        </a:p>
      </c:txPr>
    </c:title>
    <c:plotArea>
      <c:layout>
        <c:manualLayout>
          <c:layoutTarget val="inner"/>
          <c:xMode val="edge"/>
          <c:yMode val="edge"/>
          <c:x val="0"/>
          <c:y val="0.15952435016004823"/>
          <c:w val="0.99474487460313299"/>
          <c:h val="0.62095427029710482"/>
        </c:manualLayout>
      </c:layout>
      <c:barChart>
        <c:barDir val="col"/>
        <c:grouping val="clustered"/>
        <c:ser>
          <c:idx val="0"/>
          <c:order val="0"/>
          <c:tx>
            <c:strRef>
              <c:f>Sheet1!$B$1</c:f>
              <c:strCache>
                <c:ptCount val="1"/>
                <c:pt idx="0">
                  <c:v>Age</c:v>
                </c:pt>
              </c:strCache>
            </c:strRef>
          </c:tx>
          <c:spPr>
            <a:solidFill>
              <a:schemeClr val="accent4">
                <a:lumMod val="60000"/>
                <a:lumOff val="40000"/>
              </a:schemeClr>
            </a:solidFill>
          </c:spPr>
          <c:dLbls>
            <c:txPr>
              <a:bodyPr/>
              <a:lstStyle/>
              <a:p>
                <a:pPr>
                  <a:defRPr sz="1200">
                    <a:latin typeface="Arial" pitchFamily="34" charset="0"/>
                    <a:cs typeface="Arial" pitchFamily="34" charset="0"/>
                  </a:defRPr>
                </a:pPr>
                <a:endParaRPr lang="en-US"/>
              </a:p>
            </c:txPr>
            <c:showVal val="1"/>
          </c:dLbls>
          <c:cat>
            <c:strRef>
              <c:f>Sheet1!$A$2:$A$6</c:f>
              <c:strCache>
                <c:ptCount val="5"/>
                <c:pt idx="0">
                  <c:v>17-24</c:v>
                </c:pt>
                <c:pt idx="1">
                  <c:v>25-44</c:v>
                </c:pt>
                <c:pt idx="2">
                  <c:v>45-64</c:v>
                </c:pt>
                <c:pt idx="3">
                  <c:v>65-69</c:v>
                </c:pt>
                <c:pt idx="4">
                  <c:v>70+</c:v>
                </c:pt>
              </c:strCache>
            </c:strRef>
          </c:cat>
          <c:val>
            <c:numRef>
              <c:f>Sheet1!$B$2:$B$6</c:f>
              <c:numCache>
                <c:formatCode>0%</c:formatCode>
                <c:ptCount val="5"/>
                <c:pt idx="0">
                  <c:v>0.12000000000000002</c:v>
                </c:pt>
                <c:pt idx="1">
                  <c:v>0.33000000000000318</c:v>
                </c:pt>
                <c:pt idx="2">
                  <c:v>0.34</c:v>
                </c:pt>
                <c:pt idx="3">
                  <c:v>7.0000000000000021E-2</c:v>
                </c:pt>
                <c:pt idx="4">
                  <c:v>0.14000000000000001</c:v>
                </c:pt>
              </c:numCache>
            </c:numRef>
          </c:val>
        </c:ser>
        <c:gapWidth val="90"/>
        <c:axId val="168938496"/>
        <c:axId val="168988672"/>
      </c:barChart>
      <c:catAx>
        <c:axId val="168938496"/>
        <c:scaling>
          <c:orientation val="minMax"/>
        </c:scaling>
        <c:axPos val="b"/>
        <c:numFmt formatCode="General" sourceLinked="1"/>
        <c:tickLblPos val="nextTo"/>
        <c:spPr>
          <a:ln>
            <a:noFill/>
          </a:ln>
        </c:spPr>
        <c:txPr>
          <a:bodyPr/>
          <a:lstStyle/>
          <a:p>
            <a:pPr>
              <a:defRPr sz="1200"/>
            </a:pPr>
            <a:endParaRPr lang="en-US"/>
          </a:p>
        </c:txPr>
        <c:crossAx val="168988672"/>
        <c:crosses val="autoZero"/>
        <c:auto val="1"/>
        <c:lblAlgn val="ctr"/>
        <c:lblOffset val="100"/>
      </c:catAx>
      <c:valAx>
        <c:axId val="168988672"/>
        <c:scaling>
          <c:orientation val="minMax"/>
          <c:max val="0.70000000000000062"/>
          <c:min val="0"/>
        </c:scaling>
        <c:delete val="1"/>
        <c:axPos val="l"/>
        <c:numFmt formatCode="0%" sourceLinked="1"/>
        <c:tickLblPos val="none"/>
        <c:crossAx val="168938496"/>
        <c:crosses val="autoZero"/>
        <c:crossBetween val="between"/>
      </c:valAx>
      <c:spPr>
        <a:noFill/>
        <a:ln w="25403">
          <a:noFill/>
        </a:ln>
      </c:spPr>
    </c:plotArea>
    <c:plotVisOnly val="1"/>
    <c:dispBlanksAs val="gap"/>
  </c:chart>
  <c:spPr>
    <a:ln>
      <a:solidFill>
        <a:schemeClr val="tx1"/>
      </a:solidFill>
      <a:prstDash val="dash"/>
    </a:ln>
  </c:spPr>
  <c:txPr>
    <a:bodyPr/>
    <a:lstStyle/>
    <a:p>
      <a:pPr>
        <a:defRPr sz="1800"/>
      </a:pPr>
      <a:endParaRPr lang="en-US"/>
    </a:p>
  </c:txPr>
  <c:externalData r:id="rId1"/>
</c:chartSpace>
</file>

<file path=ppt/charts/chart8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1368136390358613"/>
          <c:y val="0"/>
          <c:w val="0.99929041740153735"/>
          <c:h val="0.91374810185625521"/>
        </c:manualLayout>
      </c:layout>
      <c:barChart>
        <c:barDir val="col"/>
        <c:grouping val="clustered"/>
        <c:ser>
          <c:idx val="0"/>
          <c:order val="0"/>
          <c:tx>
            <c:strRef>
              <c:f>Sheet1!$B$1</c:f>
              <c:strCache>
                <c:ptCount val="1"/>
                <c:pt idx="0">
                  <c:v>Column1</c:v>
                </c:pt>
              </c:strCache>
            </c:strRef>
          </c:tx>
          <c:spPr>
            <a:solidFill>
              <a:schemeClr val="accent3"/>
            </a:solidFill>
          </c:spPr>
          <c:dLbls>
            <c:txPr>
              <a:bodyPr/>
              <a:lstStyle/>
              <a:p>
                <a:pPr>
                  <a:defRPr sz="1200"/>
                </a:pPr>
                <a:endParaRPr lang="en-US"/>
              </a:p>
            </c:txPr>
            <c:showVal val="1"/>
          </c:dLbls>
          <c:cat>
            <c:strRef>
              <c:f>Sheet1!$A$2:$A$7</c:f>
              <c:strCache>
                <c:ptCount val="6"/>
                <c:pt idx="0">
                  <c:v>A</c:v>
                </c:pt>
                <c:pt idx="1">
                  <c:v>B</c:v>
                </c:pt>
                <c:pt idx="2">
                  <c:v>C1</c:v>
                </c:pt>
                <c:pt idx="3">
                  <c:v>C2</c:v>
                </c:pt>
                <c:pt idx="4">
                  <c:v>D</c:v>
                </c:pt>
                <c:pt idx="5">
                  <c:v>E</c:v>
                </c:pt>
              </c:strCache>
            </c:strRef>
          </c:cat>
          <c:val>
            <c:numRef>
              <c:f>Sheet1!$B$2:$B$7</c:f>
              <c:numCache>
                <c:formatCode>0%</c:formatCode>
                <c:ptCount val="6"/>
                <c:pt idx="0">
                  <c:v>6.1704665005809997E-2</c:v>
                </c:pt>
                <c:pt idx="1">
                  <c:v>0.23220954499810001</c:v>
                </c:pt>
                <c:pt idx="2">
                  <c:v>0.29113920753799999</c:v>
                </c:pt>
                <c:pt idx="3">
                  <c:v>0.20544424676100187</c:v>
                </c:pt>
                <c:pt idx="4">
                  <c:v>7.9994525017560034E-2</c:v>
                </c:pt>
                <c:pt idx="5">
                  <c:v>0.12950781067959988</c:v>
                </c:pt>
              </c:numCache>
            </c:numRef>
          </c:val>
        </c:ser>
        <c:gapWidth val="70"/>
        <c:axId val="169235968"/>
        <c:axId val="169237504"/>
      </c:barChart>
      <c:catAx>
        <c:axId val="169235968"/>
        <c:scaling>
          <c:orientation val="minMax"/>
        </c:scaling>
        <c:axPos val="b"/>
        <c:numFmt formatCode="General" sourceLinked="1"/>
        <c:majorTickMark val="none"/>
        <c:tickLblPos val="nextTo"/>
        <c:spPr>
          <a:ln>
            <a:noFill/>
          </a:ln>
        </c:spPr>
        <c:txPr>
          <a:bodyPr/>
          <a:lstStyle/>
          <a:p>
            <a:pPr>
              <a:defRPr sz="1200" b="1"/>
            </a:pPr>
            <a:endParaRPr lang="en-US"/>
          </a:p>
        </c:txPr>
        <c:crossAx val="169237504"/>
        <c:crosses val="autoZero"/>
        <c:auto val="1"/>
        <c:lblAlgn val="ctr"/>
        <c:lblOffset val="100"/>
      </c:catAx>
      <c:valAx>
        <c:axId val="169237504"/>
        <c:scaling>
          <c:orientation val="minMax"/>
          <c:max val="0.70000000000000062"/>
          <c:min val="0"/>
        </c:scaling>
        <c:delete val="1"/>
        <c:axPos val="l"/>
        <c:numFmt formatCode="0%" sourceLinked="1"/>
        <c:tickLblPos val="none"/>
        <c:crossAx val="169235968"/>
        <c:crosses val="autoZero"/>
        <c:crossBetween val="between"/>
      </c:valAx>
      <c:spPr>
        <a:noFill/>
        <a:ln w="25403">
          <a:noFill/>
        </a:ln>
      </c:spPr>
    </c:plotArea>
    <c:plotVisOnly val="1"/>
    <c:dispBlanksAs val="gap"/>
  </c:chart>
  <c:txPr>
    <a:bodyPr/>
    <a:lstStyle/>
    <a:p>
      <a:pPr>
        <a:defRPr sz="1000">
          <a:latin typeface="Arial" pitchFamily="34" charset="0"/>
          <a:cs typeface="Arial" pitchFamily="34" charset="0"/>
        </a:defRPr>
      </a:pPr>
      <a:endParaRPr lang="en-US"/>
    </a:p>
  </c:txPr>
  <c:externalData r:id="rId1"/>
</c:chartSpace>
</file>

<file path=ppt/charts/chart8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clustered"/>
        <c:ser>
          <c:idx val="0"/>
          <c:order val="0"/>
          <c:tx>
            <c:strRef>
              <c:f>Sheet1!$B$1</c:f>
              <c:strCache>
                <c:ptCount val="1"/>
                <c:pt idx="0">
                  <c:v>Series 1</c:v>
                </c:pt>
              </c:strCache>
            </c:strRef>
          </c:tx>
          <c:spPr>
            <a:solidFill>
              <a:schemeClr val="accent6"/>
            </a:solidFill>
            <a:ln>
              <a:noFill/>
            </a:ln>
          </c:spPr>
          <c:dLbls>
            <c:txPr>
              <a:bodyPr/>
              <a:lstStyle/>
              <a:p>
                <a:pPr>
                  <a:defRPr sz="900" b="1"/>
                </a:pPr>
                <a:endParaRPr lang="en-US"/>
              </a:p>
            </c:txPr>
            <c:showVal val="1"/>
          </c:dLbls>
          <c:cat>
            <c:strRef>
              <c:f>Sheet1!$A$2:$A$4</c:f>
              <c:strCache>
                <c:ptCount val="3"/>
                <c:pt idx="0">
                  <c:v>City/ town centre</c:v>
                </c:pt>
                <c:pt idx="1">
                  <c:v>Suburb/ edge of town</c:v>
                </c:pt>
                <c:pt idx="2">
                  <c:v>Village/ rural</c:v>
                </c:pt>
              </c:strCache>
            </c:strRef>
          </c:cat>
          <c:val>
            <c:numRef>
              <c:f>Sheet1!$B$2:$B$4</c:f>
              <c:numCache>
                <c:formatCode>0%</c:formatCode>
                <c:ptCount val="3"/>
                <c:pt idx="0">
                  <c:v>0.24000000000000021</c:v>
                </c:pt>
                <c:pt idx="1">
                  <c:v>0.51</c:v>
                </c:pt>
                <c:pt idx="2">
                  <c:v>0.25</c:v>
                </c:pt>
              </c:numCache>
            </c:numRef>
          </c:val>
        </c:ser>
        <c:gapWidth val="68"/>
        <c:axId val="119040256"/>
        <c:axId val="119070720"/>
      </c:barChart>
      <c:catAx>
        <c:axId val="119040256"/>
        <c:scaling>
          <c:orientation val="minMax"/>
        </c:scaling>
        <c:axPos val="b"/>
        <c:numFmt formatCode="General" sourceLinked="1"/>
        <c:tickLblPos val="nextTo"/>
        <c:spPr>
          <a:ln>
            <a:noFill/>
          </a:ln>
        </c:spPr>
        <c:txPr>
          <a:bodyPr/>
          <a:lstStyle/>
          <a:p>
            <a:pPr>
              <a:defRPr sz="1049"/>
            </a:pPr>
            <a:endParaRPr lang="en-US"/>
          </a:p>
        </c:txPr>
        <c:crossAx val="119070720"/>
        <c:crosses val="autoZero"/>
        <c:auto val="1"/>
        <c:lblAlgn val="ctr"/>
        <c:lblOffset val="100"/>
      </c:catAx>
      <c:valAx>
        <c:axId val="119070720"/>
        <c:scaling>
          <c:orientation val="minMax"/>
        </c:scaling>
        <c:delete val="1"/>
        <c:axPos val="l"/>
        <c:numFmt formatCode="0%" sourceLinked="1"/>
        <c:tickLblPos val="none"/>
        <c:crossAx val="119040256"/>
        <c:crosses val="autoZero"/>
        <c:crossBetween val="between"/>
      </c:valAx>
      <c:spPr>
        <a:noFill/>
        <a:ln w="25373">
          <a:noFill/>
        </a:ln>
      </c:spPr>
    </c:plotArea>
    <c:plotVisOnly val="1"/>
    <c:dispBlanksAs val="gap"/>
  </c:chart>
  <c:txPr>
    <a:bodyPr/>
    <a:lstStyle/>
    <a:p>
      <a:pPr>
        <a:defRPr sz="1809"/>
      </a:pPr>
      <a:endParaRPr lang="en-US"/>
    </a:p>
  </c:txPr>
  <c:externalData r:id="rId1"/>
</c:chartSpace>
</file>

<file path=ppt/charts/chart8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clustered"/>
        <c:varyColors val="1"/>
        <c:ser>
          <c:idx val="0"/>
          <c:order val="0"/>
          <c:tx>
            <c:strRef>
              <c:f>Sheet1!$B$1</c:f>
              <c:strCache>
                <c:ptCount val="1"/>
                <c:pt idx="0">
                  <c:v>Series 1</c:v>
                </c:pt>
              </c:strCache>
            </c:strRef>
          </c:tx>
          <c:spPr>
            <a:solidFill>
              <a:schemeClr val="accent3">
                <a:lumMod val="75000"/>
              </a:schemeClr>
            </a:solidFill>
          </c:spPr>
          <c:dLbls>
            <c:dLbl>
              <c:idx val="2"/>
              <c:layout/>
              <c:spPr/>
              <c:txPr>
                <a:bodyPr/>
                <a:lstStyle/>
                <a:p>
                  <a:pPr>
                    <a:defRPr sz="1400" b="1">
                      <a:solidFill>
                        <a:schemeClr val="tx1"/>
                      </a:solidFill>
                    </a:defRPr>
                  </a:pPr>
                  <a:endParaRPr lang="en-US"/>
                </a:p>
              </c:txPr>
              <c:dLblPos val="outEnd"/>
              <c:showVal val="1"/>
            </c:dLbl>
            <c:txPr>
              <a:bodyPr/>
              <a:lstStyle/>
              <a:p>
                <a:pPr>
                  <a:defRPr sz="1400" b="1">
                    <a:solidFill>
                      <a:schemeClr val="bg1"/>
                    </a:solidFill>
                  </a:defRPr>
                </a:pPr>
                <a:endParaRPr lang="en-US"/>
              </a:p>
            </c:txPr>
            <c:dLblPos val="inEnd"/>
            <c:showVal val="1"/>
          </c:dLbls>
          <c:cat>
            <c:strRef>
              <c:f>Sheet1!$A$2:$A$4</c:f>
              <c:strCache>
                <c:ptCount val="3"/>
                <c:pt idx="0">
                  <c:v>1</c:v>
                </c:pt>
                <c:pt idx="1">
                  <c:v>2</c:v>
                </c:pt>
                <c:pt idx="2">
                  <c:v>3+</c:v>
                </c:pt>
              </c:strCache>
            </c:strRef>
          </c:cat>
          <c:val>
            <c:numRef>
              <c:f>Sheet1!$B$2:$B$4</c:f>
              <c:numCache>
                <c:formatCode>0%</c:formatCode>
                <c:ptCount val="3"/>
                <c:pt idx="0">
                  <c:v>0.53</c:v>
                </c:pt>
                <c:pt idx="1">
                  <c:v>0.38000000000000278</c:v>
                </c:pt>
                <c:pt idx="2">
                  <c:v>9.0000000000000024E-2</c:v>
                </c:pt>
              </c:numCache>
            </c:numRef>
          </c:val>
        </c:ser>
        <c:gapWidth val="68"/>
        <c:axId val="169250176"/>
        <c:axId val="169489536"/>
      </c:barChart>
      <c:catAx>
        <c:axId val="169250176"/>
        <c:scaling>
          <c:orientation val="minMax"/>
        </c:scaling>
        <c:axPos val="b"/>
        <c:numFmt formatCode="General" sourceLinked="1"/>
        <c:tickLblPos val="nextTo"/>
        <c:spPr>
          <a:ln>
            <a:noFill/>
          </a:ln>
        </c:spPr>
        <c:txPr>
          <a:bodyPr/>
          <a:lstStyle/>
          <a:p>
            <a:pPr>
              <a:defRPr sz="1400" b="1"/>
            </a:pPr>
            <a:endParaRPr lang="en-US"/>
          </a:p>
        </c:txPr>
        <c:crossAx val="169489536"/>
        <c:crosses val="autoZero"/>
        <c:auto val="1"/>
        <c:lblAlgn val="ctr"/>
        <c:lblOffset val="100"/>
      </c:catAx>
      <c:valAx>
        <c:axId val="169489536"/>
        <c:scaling>
          <c:orientation val="minMax"/>
        </c:scaling>
        <c:delete val="1"/>
        <c:axPos val="l"/>
        <c:numFmt formatCode="0%" sourceLinked="1"/>
        <c:tickLblPos val="none"/>
        <c:crossAx val="169250176"/>
        <c:crosses val="autoZero"/>
        <c:crossBetween val="between"/>
      </c:valAx>
      <c:spPr>
        <a:noFill/>
        <a:ln w="25406">
          <a:noFill/>
        </a:ln>
      </c:spPr>
    </c:plotArea>
    <c:plotVisOnly val="1"/>
    <c:dispBlanksAs val="gap"/>
  </c:chart>
  <c:txPr>
    <a:bodyPr/>
    <a:lstStyle/>
    <a:p>
      <a:pPr>
        <a:defRPr sz="1811"/>
      </a:pPr>
      <a:endParaRPr lang="en-US"/>
    </a:p>
  </c:txPr>
  <c:externalData r:id="rId1"/>
</c:chartSpace>
</file>

<file path=ppt/charts/chart8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26404700551520477"/>
          <c:y val="3.404255733929025E-2"/>
          <c:w val="0.73595299448480389"/>
          <c:h val="0.93191488532141953"/>
        </c:manualLayout>
      </c:layout>
      <c:barChart>
        <c:barDir val="bar"/>
        <c:grouping val="clustered"/>
        <c:ser>
          <c:idx val="0"/>
          <c:order val="0"/>
          <c:tx>
            <c:strRef>
              <c:f>Sheet1!$B$1</c:f>
              <c:strCache>
                <c:ptCount val="1"/>
                <c:pt idx="0">
                  <c:v>Series 1</c:v>
                </c:pt>
              </c:strCache>
            </c:strRef>
          </c:tx>
          <c:dLbls>
            <c:txPr>
              <a:bodyPr/>
              <a:lstStyle/>
              <a:p>
                <a:pPr>
                  <a:defRPr sz="1050" b="1"/>
                </a:pPr>
                <a:endParaRPr lang="en-US"/>
              </a:p>
            </c:txPr>
            <c:showVal val="1"/>
          </c:dLbls>
          <c:cat>
            <c:strRef>
              <c:f>Sheet1!$A$2:$A$4</c:f>
              <c:strCache>
                <c:ptCount val="3"/>
                <c:pt idx="0">
                  <c:v>No car, but we have other types of vehicles</c:v>
                </c:pt>
                <c:pt idx="1">
                  <c:v>Car(s) and other types 
of motor vehicles</c:v>
                </c:pt>
                <c:pt idx="2">
                  <c:v>Car(s) only</c:v>
                </c:pt>
              </c:strCache>
            </c:strRef>
          </c:cat>
          <c:val>
            <c:numRef>
              <c:f>Sheet1!$B$2:$B$4</c:f>
              <c:numCache>
                <c:formatCode>0%</c:formatCode>
                <c:ptCount val="3"/>
                <c:pt idx="0">
                  <c:v>1.0000000000000005E-2</c:v>
                </c:pt>
                <c:pt idx="1">
                  <c:v>0.1</c:v>
                </c:pt>
                <c:pt idx="2">
                  <c:v>0.89</c:v>
                </c:pt>
              </c:numCache>
            </c:numRef>
          </c:val>
        </c:ser>
        <c:gapWidth val="50"/>
        <c:axId val="169386752"/>
        <c:axId val="169388288"/>
      </c:barChart>
      <c:catAx>
        <c:axId val="169386752"/>
        <c:scaling>
          <c:orientation val="minMax"/>
        </c:scaling>
        <c:axPos val="l"/>
        <c:numFmt formatCode="General" sourceLinked="1"/>
        <c:tickLblPos val="nextTo"/>
        <c:spPr>
          <a:ln>
            <a:noFill/>
          </a:ln>
        </c:spPr>
        <c:txPr>
          <a:bodyPr/>
          <a:lstStyle/>
          <a:p>
            <a:pPr>
              <a:defRPr sz="1200"/>
            </a:pPr>
            <a:endParaRPr lang="en-US"/>
          </a:p>
        </c:txPr>
        <c:crossAx val="169388288"/>
        <c:crosses val="autoZero"/>
        <c:auto val="1"/>
        <c:lblAlgn val="ctr"/>
        <c:lblOffset val="100"/>
      </c:catAx>
      <c:valAx>
        <c:axId val="169388288"/>
        <c:scaling>
          <c:orientation val="minMax"/>
        </c:scaling>
        <c:delete val="1"/>
        <c:axPos val="b"/>
        <c:numFmt formatCode="0%" sourceLinked="1"/>
        <c:tickLblPos val="none"/>
        <c:crossAx val="169386752"/>
        <c:crosses val="autoZero"/>
        <c:crossBetween val="between"/>
      </c:valAx>
      <c:spPr>
        <a:noFill/>
        <a:ln w="25400">
          <a:noFill/>
        </a:ln>
      </c:spPr>
    </c:plotArea>
    <c:plotVisOnly val="1"/>
    <c:dispBlanksAs val="gap"/>
  </c:chart>
  <c:txPr>
    <a:bodyPr/>
    <a:lstStyle/>
    <a:p>
      <a:pPr>
        <a:defRPr sz="1799"/>
      </a:pPr>
      <a:endParaRPr lang="en-US"/>
    </a:p>
  </c:txPr>
  <c:externalData r:id="rId1"/>
</c:chartSpace>
</file>

<file path=ppt/charts/chart8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0803651446135654"/>
          <c:y val="0.12135816326921528"/>
          <c:w val="0.47283299926367761"/>
          <c:h val="0.7092494988955097"/>
        </c:manualLayout>
      </c:layout>
      <c:pieChart>
        <c:varyColors val="1"/>
        <c:ser>
          <c:idx val="0"/>
          <c:order val="0"/>
          <c:tx>
            <c:strRef>
              <c:f>Sheet1!$B$1</c:f>
              <c:strCache>
                <c:ptCount val="1"/>
                <c:pt idx="0">
                  <c:v>Column1</c:v>
                </c:pt>
              </c:strCache>
            </c:strRef>
          </c:tx>
          <c:dPt>
            <c:idx val="0"/>
            <c:spPr>
              <a:solidFill>
                <a:schemeClr val="accent1"/>
              </a:solidFill>
            </c:spPr>
          </c:dPt>
          <c:dPt>
            <c:idx val="1"/>
            <c:spPr>
              <a:solidFill>
                <a:schemeClr val="accent6"/>
              </a:solidFill>
            </c:spPr>
          </c:dPt>
          <c:dPt>
            <c:idx val="4"/>
            <c:spPr>
              <a:solidFill>
                <a:schemeClr val="accent2"/>
              </a:solidFill>
            </c:spPr>
          </c:dPt>
          <c:dLbls>
            <c:dLbl>
              <c:idx val="0"/>
              <c:spPr/>
              <c:txPr>
                <a:bodyPr/>
                <a:lstStyle/>
                <a:p>
                  <a:pPr>
                    <a:defRPr sz="1100" b="1">
                      <a:solidFill>
                        <a:schemeClr val="bg1"/>
                      </a:solidFill>
                    </a:defRPr>
                  </a:pPr>
                  <a:endParaRPr lang="en-US"/>
                </a:p>
              </c:txPr>
            </c:dLbl>
            <c:dLbl>
              <c:idx val="1"/>
              <c:spPr/>
              <c:txPr>
                <a:bodyPr/>
                <a:lstStyle/>
                <a:p>
                  <a:pPr>
                    <a:defRPr sz="1100" b="1">
                      <a:solidFill>
                        <a:schemeClr val="bg1"/>
                      </a:solidFill>
                    </a:defRPr>
                  </a:pPr>
                  <a:endParaRPr lang="en-US"/>
                </a:p>
              </c:txPr>
            </c:dLbl>
            <c:dLbl>
              <c:idx val="2"/>
              <c:spPr/>
              <c:txPr>
                <a:bodyPr/>
                <a:lstStyle/>
                <a:p>
                  <a:pPr>
                    <a:defRPr sz="1100" b="1">
                      <a:solidFill>
                        <a:schemeClr val="bg1"/>
                      </a:solidFill>
                    </a:defRPr>
                  </a:pPr>
                  <a:endParaRPr lang="en-US"/>
                </a:p>
              </c:txPr>
            </c:dLbl>
            <c:txPr>
              <a:bodyPr/>
              <a:lstStyle/>
              <a:p>
                <a:pPr>
                  <a:defRPr sz="1100" b="1"/>
                </a:pPr>
                <a:endParaRPr lang="en-US"/>
              </a:p>
            </c:txPr>
            <c:showVal val="1"/>
            <c:showLeaderLines val="1"/>
          </c:dLbls>
          <c:cat>
            <c:strRef>
              <c:f>Sheet1!$A$2:$A$6</c:f>
              <c:strCache>
                <c:ptCount val="5"/>
                <c:pt idx="0">
                  <c:v>Only one</c:v>
                </c:pt>
                <c:pt idx="1">
                  <c:v>2</c:v>
                </c:pt>
                <c:pt idx="2">
                  <c:v>3</c:v>
                </c:pt>
                <c:pt idx="3">
                  <c:v>4</c:v>
                </c:pt>
                <c:pt idx="4">
                  <c:v>5 or more</c:v>
                </c:pt>
              </c:strCache>
            </c:strRef>
          </c:cat>
          <c:val>
            <c:numRef>
              <c:f>Sheet1!$B$2:$B$6</c:f>
              <c:numCache>
                <c:formatCode>0%</c:formatCode>
                <c:ptCount val="5"/>
                <c:pt idx="0">
                  <c:v>0.53</c:v>
                </c:pt>
                <c:pt idx="1">
                  <c:v>0.38000000000000106</c:v>
                </c:pt>
                <c:pt idx="2">
                  <c:v>7.0000000000000021E-2</c:v>
                </c:pt>
                <c:pt idx="3">
                  <c:v>2.0000000000000011E-2</c:v>
                </c:pt>
                <c:pt idx="4">
                  <c:v>1.0000000000000005E-2</c:v>
                </c:pt>
              </c:numCache>
            </c:numRef>
          </c:val>
        </c:ser>
        <c:firstSliceAng val="0"/>
      </c:pieChart>
    </c:plotArea>
    <c:legend>
      <c:legendPos val="r"/>
      <c:layout>
        <c:manualLayout>
          <c:xMode val="edge"/>
          <c:yMode val="edge"/>
          <c:x val="4.0259230455875303E-2"/>
          <c:y val="0.84597544717253892"/>
          <c:w val="0.57243380365144614"/>
          <c:h val="0.15402455282746447"/>
        </c:manualLayout>
      </c:layout>
      <c:txPr>
        <a:bodyPr/>
        <a:lstStyle/>
        <a:p>
          <a:pPr>
            <a:defRPr sz="1200"/>
          </a:pPr>
          <a:endParaRPr lang="en-US"/>
        </a:p>
      </c:txPr>
    </c:legend>
    <c:plotVisOnly val="1"/>
  </c:chart>
  <c:txPr>
    <a:bodyPr/>
    <a:lstStyle/>
    <a:p>
      <a:pPr>
        <a:defRPr sz="1800"/>
      </a:pPr>
      <a:endParaRPr lang="en-US"/>
    </a:p>
  </c:txPr>
  <c:externalData r:id="rId1"/>
</c:chartSpace>
</file>

<file path=ppt/charts/chart8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7077090314169256"/>
          <c:y val="0"/>
          <c:w val="0.49535719633516145"/>
          <c:h val="0.9831665203966784"/>
        </c:manualLayout>
      </c:layout>
      <c:barChart>
        <c:barDir val="bar"/>
        <c:grouping val="clustered"/>
        <c:ser>
          <c:idx val="0"/>
          <c:order val="0"/>
          <c:tx>
            <c:strRef>
              <c:f>Sheet1!$B$1</c:f>
              <c:strCache>
                <c:ptCount val="1"/>
                <c:pt idx="0">
                  <c:v>Series 1</c:v>
                </c:pt>
              </c:strCache>
            </c:strRef>
          </c:tx>
          <c:dLbls>
            <c:txPr>
              <a:bodyPr/>
              <a:lstStyle/>
              <a:p>
                <a:pPr>
                  <a:defRPr sz="1000"/>
                </a:pPr>
                <a:endParaRPr lang="en-US"/>
              </a:p>
            </c:txPr>
            <c:showVal val="1"/>
          </c:dLbls>
          <c:cat>
            <c:strRef>
              <c:f>Sheet1!$A$2:$A$5</c:f>
              <c:strCache>
                <c:ptCount val="4"/>
                <c:pt idx="0">
                  <c:v>Provided by my or my partner's employer</c:v>
                </c:pt>
                <c:pt idx="1">
                  <c:v>Bought as a business expense</c:v>
                </c:pt>
                <c:pt idx="2">
                  <c:v>Bought privately by someone else</c:v>
                </c:pt>
                <c:pt idx="3">
                  <c:v>Bought privately by me</c:v>
                </c:pt>
              </c:strCache>
            </c:strRef>
          </c:cat>
          <c:val>
            <c:numRef>
              <c:f>Sheet1!$B$2:$B$5</c:f>
              <c:numCache>
                <c:formatCode>0%</c:formatCode>
                <c:ptCount val="4"/>
                <c:pt idx="0">
                  <c:v>9.0000000000000024E-2</c:v>
                </c:pt>
                <c:pt idx="1">
                  <c:v>2.0000000000000011E-2</c:v>
                </c:pt>
                <c:pt idx="2">
                  <c:v>9.0000000000000024E-2</c:v>
                </c:pt>
                <c:pt idx="3">
                  <c:v>0.8</c:v>
                </c:pt>
              </c:numCache>
            </c:numRef>
          </c:val>
        </c:ser>
        <c:gapWidth val="60"/>
        <c:axId val="130635264"/>
        <c:axId val="130636800"/>
      </c:barChart>
      <c:catAx>
        <c:axId val="130635264"/>
        <c:scaling>
          <c:orientation val="minMax"/>
        </c:scaling>
        <c:axPos val="l"/>
        <c:numFmt formatCode="General" sourceLinked="1"/>
        <c:tickLblPos val="nextTo"/>
        <c:spPr>
          <a:ln>
            <a:noFill/>
          </a:ln>
        </c:spPr>
        <c:txPr>
          <a:bodyPr/>
          <a:lstStyle/>
          <a:p>
            <a:pPr>
              <a:defRPr sz="1400"/>
            </a:pPr>
            <a:endParaRPr lang="en-US"/>
          </a:p>
        </c:txPr>
        <c:crossAx val="130636800"/>
        <c:crosses val="autoZero"/>
        <c:auto val="1"/>
        <c:lblAlgn val="ctr"/>
        <c:lblOffset val="100"/>
      </c:catAx>
      <c:valAx>
        <c:axId val="130636800"/>
        <c:scaling>
          <c:orientation val="minMax"/>
        </c:scaling>
        <c:delete val="1"/>
        <c:axPos val="b"/>
        <c:numFmt formatCode="0%" sourceLinked="1"/>
        <c:tickLblPos val="none"/>
        <c:crossAx val="130635264"/>
        <c:crosses val="autoZero"/>
        <c:crossBetween val="between"/>
      </c:valAx>
      <c:spPr>
        <a:noFill/>
        <a:ln w="25400">
          <a:noFill/>
        </a:ln>
      </c:spPr>
    </c:plotArea>
    <c:plotVisOnly val="1"/>
    <c:dispBlanksAs val="gap"/>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spPr>
              <a:noFill/>
              <a:ln>
                <a:noFill/>
              </a:ln>
              <a:effectLst/>
            </c:spPr>
            <c:txPr>
              <a:bodyPr/>
              <a:lstStyle/>
              <a:p>
                <a:pPr>
                  <a:defRPr sz="1100"/>
                </a:pPr>
                <a:endParaRPr lang="en-US"/>
              </a:p>
            </c:txPr>
            <c:showVal val="1"/>
            <c:extLst>
              <c:ext xmlns:c15="http://schemas.microsoft.com/office/drawing/2012/chart" uri="{CE6537A1-D6FC-4f65-9D91-7224C49458BB}">
                <c15:showLeaderLines val="0"/>
              </c:ext>
            </c:extLst>
          </c:dLbls>
          <c:cat>
            <c:strRef>
              <c:f>Sheet1!$A$2:$A$9</c:f>
              <c:strCache>
                <c:ptCount val="8"/>
                <c:pt idx="0">
                  <c:v>Other</c:v>
                </c:pt>
                <c:pt idx="1">
                  <c:v>Safety Barriers</c:v>
                </c:pt>
                <c:pt idx="2">
                  <c:v>Signage </c:v>
                </c:pt>
                <c:pt idx="3">
                  <c:v>Grass/foliage maintenance</c:v>
                </c:pt>
                <c:pt idx="4">
                  <c:v>Carriageway lighting</c:v>
                </c:pt>
                <c:pt idx="5">
                  <c:v>Lane marking visibility</c:v>
                </c:pt>
                <c:pt idx="6">
                  <c:v>Amount of litter by the motorway</c:v>
                </c:pt>
                <c:pt idx="7">
                  <c:v>Road surface (e.g. pot holes)</c:v>
                </c:pt>
              </c:strCache>
            </c:strRef>
          </c:cat>
          <c:val>
            <c:numRef>
              <c:f>Sheet1!$B$2:$B$9</c:f>
              <c:numCache>
                <c:formatCode>0%</c:formatCode>
                <c:ptCount val="8"/>
                <c:pt idx="0">
                  <c:v>0.05</c:v>
                </c:pt>
                <c:pt idx="1">
                  <c:v>7.0000000000000021E-2</c:v>
                </c:pt>
                <c:pt idx="2">
                  <c:v>8.0000000000000043E-2</c:v>
                </c:pt>
                <c:pt idx="3">
                  <c:v>0.14000000000000001</c:v>
                </c:pt>
                <c:pt idx="4">
                  <c:v>0.14000000000000001</c:v>
                </c:pt>
                <c:pt idx="5">
                  <c:v>0.2100000000000001</c:v>
                </c:pt>
                <c:pt idx="6">
                  <c:v>0.2400000000000001</c:v>
                </c:pt>
                <c:pt idx="7">
                  <c:v>0.85000000000000042</c:v>
                </c:pt>
              </c:numCache>
            </c:numRef>
          </c:val>
        </c:ser>
        <c:gapWidth val="55"/>
        <c:axId val="107485056"/>
        <c:axId val="107486592"/>
      </c:barChart>
      <c:catAx>
        <c:axId val="107485056"/>
        <c:scaling>
          <c:orientation val="minMax"/>
        </c:scaling>
        <c:axPos val="l"/>
        <c:numFmt formatCode="General" sourceLinked="0"/>
        <c:tickLblPos val="nextTo"/>
        <c:spPr>
          <a:ln>
            <a:noFill/>
          </a:ln>
        </c:spPr>
        <c:txPr>
          <a:bodyPr/>
          <a:lstStyle/>
          <a:p>
            <a:pPr>
              <a:defRPr sz="1050"/>
            </a:pPr>
            <a:endParaRPr lang="en-US"/>
          </a:p>
        </c:txPr>
        <c:crossAx val="107486592"/>
        <c:crosses val="autoZero"/>
        <c:auto val="1"/>
        <c:lblAlgn val="ctr"/>
        <c:lblOffset val="100"/>
      </c:catAx>
      <c:valAx>
        <c:axId val="107486592"/>
        <c:scaling>
          <c:orientation val="minMax"/>
          <c:max val="1.5"/>
          <c:min val="0"/>
        </c:scaling>
        <c:delete val="1"/>
        <c:axPos val="b"/>
        <c:numFmt formatCode="0%" sourceLinked="1"/>
        <c:tickLblPos val="none"/>
        <c:crossAx val="107485056"/>
        <c:crosses val="autoZero"/>
        <c:crossBetween val="between"/>
      </c:valAx>
    </c:plotArea>
    <c:plotVisOnly val="1"/>
    <c:dispBlanksAs val="gap"/>
  </c:chart>
  <c:txPr>
    <a:bodyPr/>
    <a:lstStyle/>
    <a:p>
      <a:pPr>
        <a:defRPr sz="1800"/>
      </a:pPr>
      <a:endParaRPr lang="en-US"/>
    </a:p>
  </c:txPr>
  <c:externalData r:id="rId1"/>
</c:chartSpace>
</file>

<file path=ppt/charts/chart90.xml><?xml version="1.0" encoding="utf-8"?>
<c:chartSpace xmlns:c="http://schemas.openxmlformats.org/drawingml/2006/chart" xmlns:a="http://schemas.openxmlformats.org/drawingml/2006/main" xmlns:r="http://schemas.openxmlformats.org/officeDocument/2006/relationships">
  <c:lang val="en-GB"/>
  <c:chart>
    <c:plotArea>
      <c:layout/>
      <c:barChart>
        <c:barDir val="col"/>
        <c:grouping val="percentStacked"/>
        <c:ser>
          <c:idx val="0"/>
          <c:order val="0"/>
          <c:tx>
            <c:strRef>
              <c:f>Sheet1!$B$1</c:f>
              <c:strCache>
                <c:ptCount val="1"/>
                <c:pt idx="0">
                  <c:v>Cars only in our household</c:v>
                </c:pt>
              </c:strCache>
            </c:strRef>
          </c:tx>
          <c:spPr>
            <a:solidFill>
              <a:srgbClr val="1D4575"/>
            </a:solidFill>
          </c:spPr>
          <c:dLbls>
            <c:txPr>
              <a:bodyPr/>
              <a:lstStyle/>
              <a:p>
                <a:pPr>
                  <a:defRPr>
                    <a:solidFill>
                      <a:schemeClr val="bg1"/>
                    </a:solidFill>
                  </a:defRPr>
                </a:pPr>
                <a:endParaRPr lang="en-US"/>
              </a:p>
            </c:txPr>
            <c:showVal val="1"/>
          </c:dLbls>
          <c:cat>
            <c:strRef>
              <c:f>Sheet1!$A$2:$A$4</c:f>
              <c:strCache>
                <c:ptCount val="3"/>
                <c:pt idx="0">
                  <c:v>Total</c:v>
                </c:pt>
                <c:pt idx="1">
                  <c:v>Private car owners</c:v>
                </c:pt>
                <c:pt idx="2">
                  <c:v>Company car drivers</c:v>
                </c:pt>
              </c:strCache>
            </c:strRef>
          </c:cat>
          <c:val>
            <c:numRef>
              <c:f>Sheet1!$B$2:$B$4</c:f>
              <c:numCache>
                <c:formatCode>0%</c:formatCode>
                <c:ptCount val="3"/>
                <c:pt idx="0">
                  <c:v>0.89</c:v>
                </c:pt>
                <c:pt idx="1">
                  <c:v>0.9</c:v>
                </c:pt>
                <c:pt idx="2">
                  <c:v>0.87000000000000011</c:v>
                </c:pt>
              </c:numCache>
            </c:numRef>
          </c:val>
        </c:ser>
        <c:ser>
          <c:idx val="1"/>
          <c:order val="1"/>
          <c:tx>
            <c:strRef>
              <c:f>Sheet1!$C$1</c:f>
              <c:strCache>
                <c:ptCount val="1"/>
                <c:pt idx="0">
                  <c:v>Cars plus other types of motor vehicles</c:v>
                </c:pt>
              </c:strCache>
            </c:strRef>
          </c:tx>
          <c:spPr>
            <a:solidFill>
              <a:srgbClr val="BF5B09"/>
            </a:solidFill>
          </c:spPr>
          <c:dLbls>
            <c:txPr>
              <a:bodyPr/>
              <a:lstStyle/>
              <a:p>
                <a:pPr>
                  <a:defRPr>
                    <a:solidFill>
                      <a:schemeClr val="bg1"/>
                    </a:solidFill>
                  </a:defRPr>
                </a:pPr>
                <a:endParaRPr lang="en-US"/>
              </a:p>
            </c:txPr>
            <c:showVal val="1"/>
          </c:dLbls>
          <c:cat>
            <c:strRef>
              <c:f>Sheet1!$A$2:$A$4</c:f>
              <c:strCache>
                <c:ptCount val="3"/>
                <c:pt idx="0">
                  <c:v>Total</c:v>
                </c:pt>
                <c:pt idx="1">
                  <c:v>Private car owners</c:v>
                </c:pt>
                <c:pt idx="2">
                  <c:v>Company car drivers</c:v>
                </c:pt>
              </c:strCache>
            </c:strRef>
          </c:cat>
          <c:val>
            <c:numRef>
              <c:f>Sheet1!$C$2:$C$4</c:f>
              <c:numCache>
                <c:formatCode>0%</c:formatCode>
                <c:ptCount val="3"/>
                <c:pt idx="0">
                  <c:v>0.1</c:v>
                </c:pt>
                <c:pt idx="1">
                  <c:v>9.0000000000000011E-2</c:v>
                </c:pt>
                <c:pt idx="2">
                  <c:v>0.12000000000000001</c:v>
                </c:pt>
              </c:numCache>
            </c:numRef>
          </c:val>
        </c:ser>
        <c:ser>
          <c:idx val="2"/>
          <c:order val="2"/>
          <c:tx>
            <c:strRef>
              <c:f>Sheet1!$D$1</c:f>
              <c:strCache>
                <c:ptCount val="1"/>
                <c:pt idx="0">
                  <c:v>No car, but we do have other types of motor vehicles</c:v>
                </c:pt>
              </c:strCache>
            </c:strRef>
          </c:tx>
          <c:spPr>
            <a:solidFill>
              <a:schemeClr val="accent3">
                <a:lumMod val="75000"/>
              </a:schemeClr>
            </a:solidFill>
          </c:spPr>
          <c:dLbls>
            <c:dLbl>
              <c:idx val="0"/>
              <c:layout>
                <c:manualLayout>
                  <c:x val="7.9539092606268139E-2"/>
                  <c:y val="2.6733994231351401E-3"/>
                </c:manualLayout>
              </c:layout>
              <c:showVal val="1"/>
            </c:dLbl>
            <c:dLbl>
              <c:idx val="1"/>
              <c:layout>
                <c:manualLayout>
                  <c:x val="8.1268203315100013E-2"/>
                  <c:y val="2.6733994231351401E-3"/>
                </c:manualLayout>
              </c:layout>
              <c:showVal val="1"/>
            </c:dLbl>
            <c:dLbl>
              <c:idx val="2"/>
              <c:layout>
                <c:manualLayout>
                  <c:x val="8.2997314023931984E-2"/>
                  <c:y val="2.6733994231351401E-3"/>
                </c:manualLayout>
              </c:layout>
              <c:showVal val="1"/>
            </c:dLbl>
            <c:txPr>
              <a:bodyPr/>
              <a:lstStyle/>
              <a:p>
                <a:pPr>
                  <a:defRPr>
                    <a:solidFill>
                      <a:schemeClr val="accent3">
                        <a:lumMod val="75000"/>
                      </a:schemeClr>
                    </a:solidFill>
                  </a:defRPr>
                </a:pPr>
                <a:endParaRPr lang="en-US"/>
              </a:p>
            </c:txPr>
            <c:showVal val="1"/>
          </c:dLbls>
          <c:cat>
            <c:strRef>
              <c:f>Sheet1!$A$2:$A$4</c:f>
              <c:strCache>
                <c:ptCount val="3"/>
                <c:pt idx="0">
                  <c:v>Total</c:v>
                </c:pt>
                <c:pt idx="1">
                  <c:v>Private car owners</c:v>
                </c:pt>
                <c:pt idx="2">
                  <c:v>Company car drivers</c:v>
                </c:pt>
              </c:strCache>
            </c:strRef>
          </c:cat>
          <c:val>
            <c:numRef>
              <c:f>Sheet1!$D$2:$D$4</c:f>
              <c:numCache>
                <c:formatCode>0%</c:formatCode>
                <c:ptCount val="3"/>
                <c:pt idx="0">
                  <c:v>1.0000000000000002E-2</c:v>
                </c:pt>
                <c:pt idx="1">
                  <c:v>1.0000000000000002E-2</c:v>
                </c:pt>
                <c:pt idx="2">
                  <c:v>1.0000000000000002E-2</c:v>
                </c:pt>
              </c:numCache>
            </c:numRef>
          </c:val>
        </c:ser>
        <c:gapWidth val="83"/>
        <c:overlap val="100"/>
        <c:axId val="172259200"/>
        <c:axId val="172260736"/>
      </c:barChart>
      <c:catAx>
        <c:axId val="172259200"/>
        <c:scaling>
          <c:orientation val="minMax"/>
        </c:scaling>
        <c:axPos val="b"/>
        <c:tickLblPos val="nextTo"/>
        <c:spPr>
          <a:ln>
            <a:noFill/>
          </a:ln>
        </c:spPr>
        <c:txPr>
          <a:bodyPr/>
          <a:lstStyle/>
          <a:p>
            <a:pPr>
              <a:defRPr sz="1400" b="1"/>
            </a:pPr>
            <a:endParaRPr lang="en-US"/>
          </a:p>
        </c:txPr>
        <c:crossAx val="172260736"/>
        <c:crosses val="autoZero"/>
        <c:auto val="1"/>
        <c:lblAlgn val="ctr"/>
        <c:lblOffset val="100"/>
      </c:catAx>
      <c:valAx>
        <c:axId val="172260736"/>
        <c:scaling>
          <c:orientation val="minMax"/>
          <c:max val="1"/>
          <c:min val="0"/>
        </c:scaling>
        <c:delete val="1"/>
        <c:axPos val="l"/>
        <c:numFmt formatCode="0%" sourceLinked="1"/>
        <c:tickLblPos val="none"/>
        <c:crossAx val="172259200"/>
        <c:crosses val="autoZero"/>
        <c:crossBetween val="between"/>
      </c:valAx>
    </c:plotArea>
    <c:legend>
      <c:legendPos val="r"/>
      <c:layout>
        <c:manualLayout>
          <c:xMode val="edge"/>
          <c:yMode val="edge"/>
          <c:x val="0.6804273925990828"/>
          <c:y val="4.598268058181619E-2"/>
          <c:w val="0.30919794314792931"/>
          <c:h val="0.5845533086370156"/>
        </c:manualLayout>
      </c:layout>
    </c:legend>
    <c:plotVisOnly val="1"/>
  </c:chart>
  <c:txPr>
    <a:bodyPr/>
    <a:lstStyle/>
    <a:p>
      <a:pPr>
        <a:defRPr sz="1200"/>
      </a:pPr>
      <a:endParaRPr lang="en-US"/>
    </a:p>
  </c:txPr>
  <c:externalData r:id="rId1"/>
</c:chartSpace>
</file>

<file path=ppt/charts/chart91.xml><?xml version="1.0" encoding="utf-8"?>
<c:chartSpace xmlns:c="http://schemas.openxmlformats.org/drawingml/2006/chart" xmlns:a="http://schemas.openxmlformats.org/drawingml/2006/main" xmlns:r="http://schemas.openxmlformats.org/officeDocument/2006/relationships">
  <c:date1904 val="1"/>
  <c:lang val="en-GB"/>
  <c:style val="6"/>
  <c:chart>
    <c:autoTitleDeleted val="1"/>
    <c:plotArea>
      <c:layout/>
      <c:barChart>
        <c:barDir val="col"/>
        <c:grouping val="clustered"/>
        <c:ser>
          <c:idx val="0"/>
          <c:order val="0"/>
          <c:tx>
            <c:strRef>
              <c:f>Sheet1!$B$1</c:f>
              <c:strCache>
                <c:ptCount val="1"/>
                <c:pt idx="0">
                  <c:v>Series 1</c:v>
                </c:pt>
              </c:strCache>
            </c:strRef>
          </c:tx>
          <c:dLbls>
            <c:dLbl>
              <c:idx val="0"/>
              <c:layout>
                <c:manualLayout>
                  <c:x val="0"/>
                  <c:y val="2.6267766938425402E-3"/>
                </c:manualLayout>
              </c:layout>
              <c:dLblPos val="outEnd"/>
              <c:showVal val="1"/>
            </c:dLbl>
            <c:dLbl>
              <c:idx val="1"/>
              <c:layout>
                <c:manualLayout>
                  <c:x val="1.1723812096278641E-2"/>
                  <c:y val="-1.1257614402182263E-3"/>
                </c:manualLayout>
              </c:layout>
              <c:dLblPos val="outEnd"/>
              <c:showVal val="1"/>
            </c:dLbl>
            <c:dLbl>
              <c:idx val="2"/>
              <c:layout>
                <c:manualLayout>
                  <c:x val="2.3447624192557037E-3"/>
                  <c:y val="1.013185296196404E-2"/>
                </c:manualLayout>
              </c:layout>
              <c:dLblPos val="outEnd"/>
              <c:showVal val="1"/>
            </c:dLbl>
            <c:dLbl>
              <c:idx val="3"/>
              <c:layout>
                <c:manualLayout>
                  <c:x val="-7.0342872577671177E-3"/>
                  <c:y val="6.3793148279032829E-3"/>
                </c:manualLayout>
              </c:layout>
              <c:dLblPos val="outEnd"/>
              <c:showVal val="1"/>
            </c:dLbl>
            <c:txPr>
              <a:bodyPr/>
              <a:lstStyle/>
              <a:p>
                <a:pPr>
                  <a:defRPr sz="1400"/>
                </a:pPr>
                <a:endParaRPr lang="en-US"/>
              </a:p>
            </c:txPr>
            <c:dLblPos val="inEnd"/>
            <c:showVal val="1"/>
          </c:dLbls>
          <c:cat>
            <c:strRef>
              <c:f>Sheet1!$A$2:$A$5</c:f>
              <c:strCache>
                <c:ptCount val="4"/>
                <c:pt idx="0">
                  <c:v>Low (&lt;5000) </c:v>
                </c:pt>
                <c:pt idx="1">
                  <c:v>Medium (5001 - 10000)</c:v>
                </c:pt>
                <c:pt idx="2">
                  <c:v>High (10001+)</c:v>
                </c:pt>
                <c:pt idx="3">
                  <c:v>Don't know</c:v>
                </c:pt>
              </c:strCache>
            </c:strRef>
          </c:cat>
          <c:val>
            <c:numRef>
              <c:f>Sheet1!$B$2:$B$5</c:f>
              <c:numCache>
                <c:formatCode>0%</c:formatCode>
                <c:ptCount val="4"/>
                <c:pt idx="0">
                  <c:v>0.33000000000000318</c:v>
                </c:pt>
                <c:pt idx="1">
                  <c:v>0.36000000000000032</c:v>
                </c:pt>
                <c:pt idx="2">
                  <c:v>0.24000000000000021</c:v>
                </c:pt>
                <c:pt idx="3">
                  <c:v>7.0000000000000021E-2</c:v>
                </c:pt>
              </c:numCache>
            </c:numRef>
          </c:val>
        </c:ser>
        <c:gapWidth val="30"/>
        <c:axId val="142620544"/>
        <c:axId val="142647296"/>
      </c:barChart>
      <c:catAx>
        <c:axId val="142620544"/>
        <c:scaling>
          <c:orientation val="minMax"/>
        </c:scaling>
        <c:axPos val="b"/>
        <c:numFmt formatCode="General" sourceLinked="1"/>
        <c:tickLblPos val="nextTo"/>
        <c:spPr>
          <a:ln>
            <a:noFill/>
          </a:ln>
        </c:spPr>
        <c:txPr>
          <a:bodyPr/>
          <a:lstStyle/>
          <a:p>
            <a:pPr>
              <a:defRPr sz="1100" b="1"/>
            </a:pPr>
            <a:endParaRPr lang="en-US"/>
          </a:p>
        </c:txPr>
        <c:crossAx val="142647296"/>
        <c:crosses val="autoZero"/>
        <c:auto val="1"/>
        <c:lblAlgn val="ctr"/>
        <c:lblOffset val="100"/>
      </c:catAx>
      <c:valAx>
        <c:axId val="142647296"/>
        <c:scaling>
          <c:orientation val="minMax"/>
        </c:scaling>
        <c:delete val="1"/>
        <c:axPos val="l"/>
        <c:numFmt formatCode="0%" sourceLinked="1"/>
        <c:tickLblPos val="none"/>
        <c:crossAx val="142620544"/>
        <c:crosses val="autoZero"/>
        <c:crossBetween val="between"/>
      </c:valAx>
    </c:plotArea>
    <c:plotVisOnly val="1"/>
    <c:dispBlanksAs val="gap"/>
  </c:chart>
  <c:txPr>
    <a:bodyPr/>
    <a:lstStyle/>
    <a:p>
      <a:pPr>
        <a:defRPr sz="1800"/>
      </a:pPr>
      <a:endParaRPr lang="en-US"/>
    </a:p>
  </c:txPr>
  <c:externalData r:id="rId1"/>
</c:chartSpace>
</file>

<file path=ppt/charts/chart9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pieChart>
        <c:varyColors val="1"/>
        <c:ser>
          <c:idx val="0"/>
          <c:order val="0"/>
          <c:tx>
            <c:strRef>
              <c:f>Sheet1!$B$1</c:f>
              <c:strCache>
                <c:ptCount val="1"/>
                <c:pt idx="0">
                  <c:v>Sales</c:v>
                </c:pt>
              </c:strCache>
            </c:strRef>
          </c:tx>
          <c:dLbls>
            <c:dLbl>
              <c:idx val="0"/>
              <c:layout/>
              <c:spPr/>
              <c:txPr>
                <a:bodyPr/>
                <a:lstStyle/>
                <a:p>
                  <a:pPr>
                    <a:defRPr sz="1200">
                      <a:solidFill>
                        <a:schemeClr val="bg1"/>
                      </a:solidFill>
                    </a:defRPr>
                  </a:pPr>
                  <a:endParaRPr lang="en-US"/>
                </a:p>
              </c:txPr>
              <c:showVal val="1"/>
            </c:dLbl>
            <c:dLbl>
              <c:idx val="1"/>
              <c:layout/>
              <c:spPr/>
              <c:txPr>
                <a:bodyPr/>
                <a:lstStyle/>
                <a:p>
                  <a:pPr>
                    <a:defRPr sz="1200">
                      <a:solidFill>
                        <a:schemeClr val="bg1"/>
                      </a:solidFill>
                    </a:defRPr>
                  </a:pPr>
                  <a:endParaRPr lang="en-US"/>
                </a:p>
              </c:txPr>
              <c:showVal val="1"/>
            </c:dLbl>
            <c:dLbl>
              <c:idx val="2"/>
              <c:layout/>
              <c:showVal val="1"/>
            </c:dLbl>
            <c:delete val="1"/>
            <c:txPr>
              <a:bodyPr/>
              <a:lstStyle/>
              <a:p>
                <a:pPr>
                  <a:defRPr sz="1200"/>
                </a:pPr>
                <a:endParaRPr lang="en-US"/>
              </a:p>
            </c:txPr>
          </c:dLbls>
          <c:cat>
            <c:strRef>
              <c:f>Sheet1!$A$2:$A$4</c:f>
              <c:strCache>
                <c:ptCount val="3"/>
                <c:pt idx="0">
                  <c:v>Every day/most days</c:v>
                </c:pt>
                <c:pt idx="1">
                  <c:v>1-3 times a week</c:v>
                </c:pt>
                <c:pt idx="2">
                  <c:v>Less than once a week - once a month</c:v>
                </c:pt>
              </c:strCache>
            </c:strRef>
          </c:cat>
          <c:val>
            <c:numRef>
              <c:f>Sheet1!$B$2:$B$4</c:f>
              <c:numCache>
                <c:formatCode>0%</c:formatCode>
                <c:ptCount val="3"/>
                <c:pt idx="0">
                  <c:v>0.76000000000000589</c:v>
                </c:pt>
                <c:pt idx="1">
                  <c:v>0.2</c:v>
                </c:pt>
                <c:pt idx="2">
                  <c:v>3.0000000000000002E-2</c:v>
                </c:pt>
              </c:numCache>
            </c:numRef>
          </c:val>
        </c:ser>
        <c:firstSliceAng val="0"/>
      </c:pieChart>
    </c:plotArea>
    <c:legend>
      <c:legendPos val="r"/>
      <c:layout>
        <c:manualLayout>
          <c:xMode val="edge"/>
          <c:yMode val="edge"/>
          <c:x val="0.65198651931756013"/>
          <c:y val="7.2167233096012834E-2"/>
          <c:w val="0.32804714570498839"/>
          <c:h val="0.90607328024608669"/>
        </c:manualLayout>
      </c:layout>
      <c:txPr>
        <a:bodyPr/>
        <a:lstStyle/>
        <a:p>
          <a:pPr>
            <a:defRPr sz="1000" b="1"/>
          </a:pPr>
          <a:endParaRPr lang="en-US"/>
        </a:p>
      </c:txPr>
    </c:legend>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3" y="5"/>
            <a:ext cx="2945862" cy="494629"/>
          </a:xfrm>
          <a:prstGeom prst="rect">
            <a:avLst/>
          </a:prstGeom>
          <a:noFill/>
          <a:ln w="9525">
            <a:noFill/>
            <a:miter lim="800000"/>
            <a:headEnd/>
            <a:tailEnd/>
          </a:ln>
          <a:effectLst/>
        </p:spPr>
        <p:txBody>
          <a:bodyPr vert="horz" wrap="square" lIns="91931" tIns="45967" rIns="91931" bIns="45967" numCol="1" anchor="t" anchorCtr="0" compatLnSpc="1">
            <a:prstTxWarp prst="textNoShape">
              <a:avLst/>
            </a:prstTxWarp>
          </a:bodyPr>
          <a:lstStyle>
            <a:lvl1pPr eaLnBrk="0" hangingPunct="0">
              <a:defRPr sz="1200">
                <a:latin typeface="Times New Roman" pitchFamily="-107" charset="-52"/>
                <a:ea typeface="Geneva" pitchFamily="-107" charset="-128"/>
                <a:cs typeface="+mn-cs"/>
              </a:defRPr>
            </a:lvl1pPr>
          </a:lstStyle>
          <a:p>
            <a:pPr>
              <a:defRPr/>
            </a:pPr>
            <a:endParaRPr lang="en-US"/>
          </a:p>
        </p:txBody>
      </p:sp>
      <p:sp>
        <p:nvSpPr>
          <p:cNvPr id="93187" name="Rectangle 3"/>
          <p:cNvSpPr>
            <a:spLocks noGrp="1" noChangeArrowheads="1"/>
          </p:cNvSpPr>
          <p:nvPr>
            <p:ph type="dt" sz="quarter" idx="1"/>
          </p:nvPr>
        </p:nvSpPr>
        <p:spPr bwMode="auto">
          <a:xfrm>
            <a:off x="3850297" y="5"/>
            <a:ext cx="2945862" cy="494629"/>
          </a:xfrm>
          <a:prstGeom prst="rect">
            <a:avLst/>
          </a:prstGeom>
          <a:noFill/>
          <a:ln w="9525">
            <a:noFill/>
            <a:miter lim="800000"/>
            <a:headEnd/>
            <a:tailEnd/>
          </a:ln>
          <a:effectLst/>
        </p:spPr>
        <p:txBody>
          <a:bodyPr vert="horz" wrap="square" lIns="91931" tIns="45967" rIns="91931" bIns="45967" numCol="1" anchor="t" anchorCtr="0" compatLnSpc="1">
            <a:prstTxWarp prst="textNoShape">
              <a:avLst/>
            </a:prstTxWarp>
          </a:bodyPr>
          <a:lstStyle>
            <a:lvl1pPr algn="r" eaLnBrk="0" hangingPunct="0">
              <a:defRPr sz="1200">
                <a:latin typeface="Times New Roman" pitchFamily="-107" charset="-52"/>
                <a:ea typeface="Geneva" pitchFamily="-107" charset="-128"/>
                <a:cs typeface="+mn-cs"/>
              </a:defRPr>
            </a:lvl1pPr>
          </a:lstStyle>
          <a:p>
            <a:pPr>
              <a:defRPr/>
            </a:pPr>
            <a:endParaRPr lang="en-US"/>
          </a:p>
        </p:txBody>
      </p:sp>
      <p:sp>
        <p:nvSpPr>
          <p:cNvPr id="93188" name="Rectangle 4"/>
          <p:cNvSpPr>
            <a:spLocks noGrp="1" noChangeArrowheads="1"/>
          </p:cNvSpPr>
          <p:nvPr>
            <p:ph type="ftr" sz="quarter" idx="2"/>
          </p:nvPr>
        </p:nvSpPr>
        <p:spPr bwMode="auto">
          <a:xfrm>
            <a:off x="3" y="9376503"/>
            <a:ext cx="2945862" cy="494628"/>
          </a:xfrm>
          <a:prstGeom prst="rect">
            <a:avLst/>
          </a:prstGeom>
          <a:noFill/>
          <a:ln w="9525">
            <a:noFill/>
            <a:miter lim="800000"/>
            <a:headEnd/>
            <a:tailEnd/>
          </a:ln>
          <a:effectLst/>
        </p:spPr>
        <p:txBody>
          <a:bodyPr vert="horz" wrap="square" lIns="91931" tIns="45967" rIns="91931" bIns="45967" numCol="1" anchor="b" anchorCtr="0" compatLnSpc="1">
            <a:prstTxWarp prst="textNoShape">
              <a:avLst/>
            </a:prstTxWarp>
          </a:bodyPr>
          <a:lstStyle>
            <a:lvl1pPr eaLnBrk="0" hangingPunct="0">
              <a:defRPr sz="1200">
                <a:latin typeface="Times New Roman" pitchFamily="-107" charset="-52"/>
                <a:ea typeface="Geneva" pitchFamily="-107" charset="-128"/>
                <a:cs typeface="+mn-cs"/>
              </a:defRPr>
            </a:lvl1pPr>
          </a:lstStyle>
          <a:p>
            <a:pPr>
              <a:defRPr/>
            </a:pPr>
            <a:endParaRPr lang="en-US"/>
          </a:p>
        </p:txBody>
      </p:sp>
      <p:sp>
        <p:nvSpPr>
          <p:cNvPr id="93189" name="Rectangle 5"/>
          <p:cNvSpPr>
            <a:spLocks noGrp="1" noChangeArrowheads="1"/>
          </p:cNvSpPr>
          <p:nvPr>
            <p:ph type="sldNum" sz="quarter" idx="3"/>
          </p:nvPr>
        </p:nvSpPr>
        <p:spPr bwMode="auto">
          <a:xfrm>
            <a:off x="3850297" y="9376503"/>
            <a:ext cx="2945862" cy="494628"/>
          </a:xfrm>
          <a:prstGeom prst="rect">
            <a:avLst/>
          </a:prstGeom>
          <a:noFill/>
          <a:ln w="9525">
            <a:noFill/>
            <a:miter lim="800000"/>
            <a:headEnd/>
            <a:tailEnd/>
          </a:ln>
          <a:effectLst/>
        </p:spPr>
        <p:txBody>
          <a:bodyPr vert="horz" wrap="square" lIns="91931" tIns="45967" rIns="91931" bIns="45967" numCol="1" anchor="b" anchorCtr="0" compatLnSpc="1">
            <a:prstTxWarp prst="textNoShape">
              <a:avLst/>
            </a:prstTxWarp>
          </a:bodyPr>
          <a:lstStyle>
            <a:lvl1pPr algn="r" eaLnBrk="0" hangingPunct="0">
              <a:defRPr sz="1200">
                <a:latin typeface="Times New Roman" pitchFamily="-107" charset="-52"/>
                <a:ea typeface="Geneva" pitchFamily="-107" charset="-128"/>
                <a:cs typeface="+mn-cs"/>
              </a:defRPr>
            </a:lvl1pPr>
          </a:lstStyle>
          <a:p>
            <a:pPr>
              <a:defRPr/>
            </a:pPr>
            <a:fld id="{E9EE041D-B17B-41DF-9705-CE1BE9E9E2DE}" type="slidenum">
              <a:rPr lang="en-GB"/>
              <a:pPr>
                <a:defRPr/>
              </a:pPr>
              <a:t>‹#›</a:t>
            </a:fld>
            <a:endParaRPr lang="en-GB" dirty="0"/>
          </a:p>
        </p:txBody>
      </p:sp>
    </p:spTree>
    <p:extLst>
      <p:ext uri="{BB962C8B-B14F-4D97-AF65-F5344CB8AC3E}">
        <p14:creationId xmlns:p14="http://schemas.microsoft.com/office/powerpoint/2010/main" xmlns="" val="216560401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4"/>
          <p:cNvSpPr>
            <a:spLocks noGrp="1" noRot="1" noChangeAspect="1" noChangeArrowheads="1" noTextEdit="1"/>
          </p:cNvSpPr>
          <p:nvPr>
            <p:ph type="sldImg" idx="2"/>
          </p:nvPr>
        </p:nvSpPr>
        <p:spPr bwMode="auto">
          <a:xfrm>
            <a:off x="755650" y="757238"/>
            <a:ext cx="5260975" cy="3724275"/>
          </a:xfrm>
          <a:prstGeom prst="rect">
            <a:avLst/>
          </a:prstGeom>
          <a:noFill/>
          <a:ln w="9525">
            <a:solidFill>
              <a:srgbClr val="000000"/>
            </a:solidFill>
            <a:miter lim="800000"/>
            <a:headEnd/>
            <a:tailEnd/>
          </a:ln>
        </p:spPr>
      </p:sp>
      <p:sp>
        <p:nvSpPr>
          <p:cNvPr id="16391" name="Rectangle 7"/>
          <p:cNvSpPr>
            <a:spLocks noGrp="1" noChangeArrowheads="1"/>
          </p:cNvSpPr>
          <p:nvPr>
            <p:ph type="sldNum" sz="quarter" idx="5"/>
          </p:nvPr>
        </p:nvSpPr>
        <p:spPr bwMode="auto">
          <a:xfrm>
            <a:off x="3734770" y="9379568"/>
            <a:ext cx="2933701" cy="316991"/>
          </a:xfrm>
          <a:prstGeom prst="rect">
            <a:avLst/>
          </a:prstGeom>
          <a:noFill/>
          <a:ln w="9525">
            <a:noFill/>
            <a:miter lim="800000"/>
            <a:headEnd/>
            <a:tailEnd/>
          </a:ln>
          <a:effectLst/>
        </p:spPr>
        <p:txBody>
          <a:bodyPr vert="horz" wrap="square" lIns="91931" tIns="45967" rIns="91931" bIns="45967" numCol="1" anchor="b" anchorCtr="0" compatLnSpc="1">
            <a:prstTxWarp prst="textNoShape">
              <a:avLst/>
            </a:prstTxWarp>
          </a:bodyPr>
          <a:lstStyle>
            <a:lvl1pPr algn="r" eaLnBrk="0" hangingPunct="0">
              <a:defRPr sz="1200">
                <a:latin typeface="Arial" charset="0"/>
                <a:ea typeface="Geneva" pitchFamily="-107" charset="-128"/>
                <a:cs typeface="+mn-cs"/>
              </a:defRPr>
            </a:lvl1pPr>
          </a:lstStyle>
          <a:p>
            <a:pPr>
              <a:defRPr/>
            </a:pPr>
            <a:fld id="{479506EE-2535-42A8-91E2-084C896F8016}" type="slidenum">
              <a:rPr lang="en-GB"/>
              <a:pPr>
                <a:defRPr/>
              </a:pPr>
              <a:t>‹#›</a:t>
            </a:fld>
            <a:endParaRPr lang="en-GB" dirty="0"/>
          </a:p>
        </p:txBody>
      </p:sp>
    </p:spTree>
    <p:extLst>
      <p:ext uri="{BB962C8B-B14F-4D97-AF65-F5344CB8AC3E}">
        <p14:creationId xmlns:p14="http://schemas.microsoft.com/office/powerpoint/2010/main" xmlns="" val="110797525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300" kern="1200">
        <a:solidFill>
          <a:schemeClr val="tx1"/>
        </a:solidFill>
        <a:latin typeface="Arial" pitchFamily="34" charset="0"/>
        <a:ea typeface="Geneva" pitchFamily="-110" charset="-128"/>
        <a:cs typeface="Arial" pitchFamily="34" charset="0"/>
      </a:defRPr>
    </a:lvl1pPr>
    <a:lvl2pPr marL="193651" indent="-193651" algn="l" rtl="0" eaLnBrk="0" fontAlgn="base" hangingPunct="0">
      <a:spcBef>
        <a:spcPct val="30000"/>
      </a:spcBef>
      <a:spcAft>
        <a:spcPct val="0"/>
      </a:spcAft>
      <a:buClr>
        <a:srgbClr val="FA37CB"/>
      </a:buClr>
      <a:buFont typeface="Arial" pitchFamily="34" charset="0"/>
      <a:buChar char="•"/>
      <a:defRPr sz="1300" kern="1200">
        <a:solidFill>
          <a:schemeClr val="tx1"/>
        </a:solidFill>
        <a:latin typeface="Arial" pitchFamily="34" charset="0"/>
        <a:ea typeface="Geneva" pitchFamily="-111" charset="-128"/>
        <a:cs typeface="Arial" pitchFamily="34" charset="0"/>
      </a:defRPr>
    </a:lvl2pPr>
    <a:lvl3pPr marL="1142859" indent="-228572"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3pPr>
    <a:lvl4pPr marL="1600002" indent="-228572"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4pPr>
    <a:lvl5pPr marL="2057146" indent="-228572"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5pPr>
    <a:lvl6pPr marL="2453343" algn="l" defTabSz="981334" rtl="0" eaLnBrk="1" latinLnBrk="0" hangingPunct="1">
      <a:defRPr sz="1300" kern="1200">
        <a:solidFill>
          <a:schemeClr val="tx1"/>
        </a:solidFill>
        <a:latin typeface="+mn-lt"/>
        <a:ea typeface="+mn-ea"/>
        <a:cs typeface="+mn-cs"/>
      </a:defRPr>
    </a:lvl6pPr>
    <a:lvl7pPr marL="2944011" algn="l" defTabSz="981334" rtl="0" eaLnBrk="1" latinLnBrk="0" hangingPunct="1">
      <a:defRPr sz="1300" kern="1200">
        <a:solidFill>
          <a:schemeClr val="tx1"/>
        </a:solidFill>
        <a:latin typeface="+mn-lt"/>
        <a:ea typeface="+mn-ea"/>
        <a:cs typeface="+mn-cs"/>
      </a:defRPr>
    </a:lvl7pPr>
    <a:lvl8pPr marL="3434682" algn="l" defTabSz="981334" rtl="0" eaLnBrk="1" latinLnBrk="0" hangingPunct="1">
      <a:defRPr sz="1300" kern="1200">
        <a:solidFill>
          <a:schemeClr val="tx1"/>
        </a:solidFill>
        <a:latin typeface="+mn-lt"/>
        <a:ea typeface="+mn-ea"/>
        <a:cs typeface="+mn-cs"/>
      </a:defRPr>
    </a:lvl8pPr>
    <a:lvl9pPr marL="3925348" algn="l" defTabSz="98133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xfrm>
            <a:off x="755650" y="757238"/>
            <a:ext cx="5260975" cy="3724275"/>
          </a:xfrm>
          <a:ln/>
        </p:spPr>
      </p:sp>
      <p:sp>
        <p:nvSpPr>
          <p:cNvPr id="77827"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ACE08365-A368-4C4F-97F0-69F40652CCFC}" type="slidenum">
              <a:rPr lang="en-GB" smtClean="0"/>
              <a:pPr>
                <a:defRPr/>
              </a:pPr>
              <a:t>1</a:t>
            </a:fld>
            <a:endParaRPr lang="en-GB" dirty="0"/>
          </a:p>
        </p:txBody>
      </p:sp>
    </p:spTree>
    <p:extLst>
      <p:ext uri="{BB962C8B-B14F-4D97-AF65-F5344CB8AC3E}">
        <p14:creationId xmlns:p14="http://schemas.microsoft.com/office/powerpoint/2010/main" xmlns="" val="2882875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708031" y="4708189"/>
            <a:ext cx="5383213" cy="4405042"/>
          </a:xfrm>
          <a:prstGeom prst="rect">
            <a:avLst/>
          </a:prstGeom>
        </p:spPr>
        <p:txBody>
          <a:bodyPr lIns="91411" tIns="45705" rIns="91411" bIns="45705">
            <a:normAutofit/>
          </a:bodyPr>
          <a:lstStyle/>
          <a:p>
            <a:pPr defTabSz="914197">
              <a:defRPr/>
            </a:pPr>
            <a:endParaRPr lang="en-GB" dirty="0" smtClean="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10</a:t>
            </a:fld>
            <a:endParaRPr lang="en-GB" dirty="0"/>
          </a:p>
        </p:txBody>
      </p:sp>
    </p:spTree>
    <p:extLst>
      <p:ext uri="{BB962C8B-B14F-4D97-AF65-F5344CB8AC3E}">
        <p14:creationId xmlns:p14="http://schemas.microsoft.com/office/powerpoint/2010/main" xmlns="" val="2062950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r>
              <a:rPr lang="en-GB" b="1" dirty="0" smtClean="0"/>
              <a:t>More of</a:t>
            </a:r>
            <a:r>
              <a:rPr lang="en-GB" b="1" baseline="0" dirty="0" smtClean="0"/>
              <a:t> the taxes should be invested back into public transport: </a:t>
            </a:r>
          </a:p>
          <a:p>
            <a:pPr marL="174625" indent="-174625">
              <a:buFont typeface="Arial" pitchFamily="34" charset="0"/>
              <a:buChar char="•"/>
            </a:pPr>
            <a:r>
              <a:rPr lang="en-GB" dirty="0" smtClean="0"/>
              <a:t>45-64 = 65%</a:t>
            </a:r>
          </a:p>
          <a:p>
            <a:pPr marL="174625" indent="-174625">
              <a:buFont typeface="Arial" pitchFamily="34" charset="0"/>
              <a:buChar char="•"/>
            </a:pPr>
            <a:r>
              <a:rPr lang="en-GB" dirty="0" smtClean="0"/>
              <a:t>65+ = 68%</a:t>
            </a:r>
          </a:p>
          <a:p>
            <a:pPr marL="174625" indent="-174625">
              <a:buFont typeface="Arial" pitchFamily="34" charset="0"/>
              <a:buChar char="•"/>
            </a:pPr>
            <a:r>
              <a:rPr lang="en-GB" dirty="0" smtClean="0"/>
              <a:t>41+</a:t>
            </a:r>
            <a:r>
              <a:rPr lang="en-GB" baseline="0" dirty="0" smtClean="0"/>
              <a:t> years driving = 69%</a:t>
            </a:r>
          </a:p>
          <a:p>
            <a:pPr marL="174625" indent="-174625">
              <a:buFont typeface="Arial" pitchFamily="34" charset="0"/>
              <a:buChar char="•"/>
            </a:pPr>
            <a:r>
              <a:rPr lang="en-GB" baseline="0" dirty="0" smtClean="0"/>
              <a:t>North West = 72%</a:t>
            </a:r>
          </a:p>
          <a:p>
            <a:pPr marL="174625" indent="-174625">
              <a:buFont typeface="Arial" pitchFamily="34" charset="0"/>
              <a:buChar char="•"/>
            </a:pPr>
            <a:r>
              <a:rPr lang="en-GB" baseline="0" dirty="0" smtClean="0"/>
              <a:t>Children living away from home = 67%</a:t>
            </a:r>
          </a:p>
          <a:p>
            <a:pPr marL="174625" indent="-174625">
              <a:buFont typeface="Arial" pitchFamily="34" charset="0"/>
              <a:buChar char="•"/>
            </a:pPr>
            <a:r>
              <a:rPr lang="en-GB" baseline="0" dirty="0" smtClean="0"/>
              <a:t>Those who drive and use public transport to get to work = 75%</a:t>
            </a:r>
          </a:p>
          <a:p>
            <a:pPr marL="174625" indent="-174625">
              <a:buFont typeface="Arial" pitchFamily="34" charset="0"/>
              <a:buChar char="•"/>
            </a:pPr>
            <a:r>
              <a:rPr lang="en-GB" baseline="0" dirty="0" smtClean="0"/>
              <a:t>Plan to buy Plug in Hybrid  / Extended range Electric Vehicle = 77%</a:t>
            </a:r>
          </a:p>
          <a:p>
            <a:pPr marL="174625" indent="-174625">
              <a:buFont typeface="Arial" pitchFamily="34" charset="0"/>
              <a:buChar char="•"/>
            </a:pPr>
            <a:r>
              <a:rPr lang="en-GB" baseline="0" dirty="0" smtClean="0"/>
              <a:t>Those who have driven on smart motorways (DHS /ALR) = 67% / 68%</a:t>
            </a:r>
            <a:endParaRPr lang="en-GB" dirty="0" smtClean="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11</a:t>
            </a:fld>
            <a:endParaRPr lang="en-GB" dirty="0"/>
          </a:p>
        </p:txBody>
      </p:sp>
    </p:spTree>
    <p:extLst>
      <p:ext uri="{BB962C8B-B14F-4D97-AF65-F5344CB8AC3E}">
        <p14:creationId xmlns:p14="http://schemas.microsoft.com/office/powerpoint/2010/main" xmlns="" val="595447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12</a:t>
            </a:fld>
            <a:endParaRPr lang="en-GB" dirty="0"/>
          </a:p>
        </p:txBody>
      </p:sp>
    </p:spTree>
    <p:extLst>
      <p:ext uri="{BB962C8B-B14F-4D97-AF65-F5344CB8AC3E}">
        <p14:creationId xmlns:p14="http://schemas.microsoft.com/office/powerpoint/2010/main" xmlns="" val="2729348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13</a:t>
            </a:fld>
            <a:endParaRPr lang="en-GB" dirty="0"/>
          </a:p>
        </p:txBody>
      </p:sp>
    </p:spTree>
    <p:extLst>
      <p:ext uri="{BB962C8B-B14F-4D97-AF65-F5344CB8AC3E}">
        <p14:creationId xmlns:p14="http://schemas.microsoft.com/office/powerpoint/2010/main" xmlns="" val="272934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xfrm>
            <a:off x="755650" y="757238"/>
            <a:ext cx="5260975" cy="3724275"/>
          </a:xfrm>
          <a:ln/>
        </p:spPr>
      </p:sp>
      <p:sp>
        <p:nvSpPr>
          <p:cNvPr id="86019"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pPr eaLnBrk="0" hangingPunct="0">
              <a:defRPr/>
            </a:pPr>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3E63A664-C5CC-4995-BABA-183358997638}" type="slidenum">
              <a:rPr lang="en-GB" smtClean="0"/>
              <a:pPr>
                <a:defRPr/>
              </a:pPr>
              <a:t>14</a:t>
            </a:fld>
            <a:endParaRPr lang="en-GB" dirty="0"/>
          </a:p>
        </p:txBody>
      </p:sp>
    </p:spTree>
    <p:extLst>
      <p:ext uri="{BB962C8B-B14F-4D97-AF65-F5344CB8AC3E}">
        <p14:creationId xmlns:p14="http://schemas.microsoft.com/office/powerpoint/2010/main" xmlns="" val="293397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xfrm>
            <a:off x="755650" y="757238"/>
            <a:ext cx="5260975" cy="3724275"/>
          </a:xfrm>
          <a:ln/>
        </p:spPr>
      </p:sp>
      <p:sp>
        <p:nvSpPr>
          <p:cNvPr id="86019"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pPr eaLnBrk="0" hangingPunct="0">
              <a:defRPr/>
            </a:pPr>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3E63A664-C5CC-4995-BABA-183358997638}" type="slidenum">
              <a:rPr lang="en-GB" smtClean="0"/>
              <a:pPr>
                <a:defRPr/>
              </a:pPr>
              <a:t>15</a:t>
            </a:fld>
            <a:endParaRPr lang="en-GB" dirty="0"/>
          </a:p>
        </p:txBody>
      </p:sp>
    </p:spTree>
    <p:extLst>
      <p:ext uri="{BB962C8B-B14F-4D97-AF65-F5344CB8AC3E}">
        <p14:creationId xmlns:p14="http://schemas.microsoft.com/office/powerpoint/2010/main" xmlns="" val="2933972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xfrm>
            <a:off x="755650" y="757238"/>
            <a:ext cx="5260975" cy="3724275"/>
          </a:xfrm>
          <a:ln/>
        </p:spPr>
      </p:sp>
      <p:sp>
        <p:nvSpPr>
          <p:cNvPr id="86019"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pPr eaLnBrk="0" hangingPunct="0">
              <a:defRPr/>
            </a:pPr>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3E63A664-C5CC-4995-BABA-183358997638}" type="slidenum">
              <a:rPr lang="en-GB" smtClean="0"/>
              <a:pPr>
                <a:defRPr/>
              </a:pPr>
              <a:t>16</a:t>
            </a:fld>
            <a:endParaRPr lang="en-GB" dirty="0"/>
          </a:p>
        </p:txBody>
      </p:sp>
    </p:spTree>
    <p:extLst>
      <p:ext uri="{BB962C8B-B14F-4D97-AF65-F5344CB8AC3E}">
        <p14:creationId xmlns:p14="http://schemas.microsoft.com/office/powerpoint/2010/main" xmlns="" val="293397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xfrm>
            <a:off x="755650" y="757238"/>
            <a:ext cx="5260975" cy="3724275"/>
          </a:xfrm>
          <a:ln/>
        </p:spPr>
      </p:sp>
      <p:sp>
        <p:nvSpPr>
          <p:cNvPr id="86019"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pPr eaLnBrk="0" hangingPunct="0">
              <a:defRPr/>
            </a:pPr>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3E63A664-C5CC-4995-BABA-183358997638}" type="slidenum">
              <a:rPr lang="en-GB" smtClean="0"/>
              <a:pPr>
                <a:defRPr/>
              </a:pPr>
              <a:t>17</a:t>
            </a:fld>
            <a:endParaRPr lang="en-GB" dirty="0"/>
          </a:p>
        </p:txBody>
      </p:sp>
    </p:spTree>
    <p:extLst>
      <p:ext uri="{BB962C8B-B14F-4D97-AF65-F5344CB8AC3E}">
        <p14:creationId xmlns:p14="http://schemas.microsoft.com/office/powerpoint/2010/main" xmlns="" val="293397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755650" y="757238"/>
            <a:ext cx="5260975" cy="3724275"/>
          </a:xfrm>
          <a:ln/>
        </p:spPr>
      </p:sp>
      <p:sp>
        <p:nvSpPr>
          <p:cNvPr id="91139" name="Notes Placeholder 2"/>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F3A0F529-FEEE-4DC3-896F-3A5FAD529A09}" type="slidenum">
              <a:rPr lang="en-GB" smtClean="0"/>
              <a:pPr>
                <a:defRPr/>
              </a:pPr>
              <a:t>18</a:t>
            </a:fld>
            <a:endParaRPr lang="en-GB" dirty="0"/>
          </a:p>
        </p:txBody>
      </p:sp>
    </p:spTree>
    <p:extLst>
      <p:ext uri="{BB962C8B-B14F-4D97-AF65-F5344CB8AC3E}">
        <p14:creationId xmlns:p14="http://schemas.microsoft.com/office/powerpoint/2010/main" xmlns="" val="1599710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r>
              <a:rPr lang="en-GB" dirty="0" smtClean="0"/>
              <a:t>New in 2015</a:t>
            </a:r>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xfrm>
            <a:off x="755650" y="757238"/>
            <a:ext cx="5260975" cy="3724275"/>
          </a:xfrm>
          <a:ln/>
        </p:spPr>
      </p:sp>
      <p:sp>
        <p:nvSpPr>
          <p:cNvPr id="78851"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endParaRPr lang="en-US" smtClean="0">
              <a:ea typeface="Geneva"/>
            </a:endParaRPr>
          </a:p>
        </p:txBody>
      </p:sp>
      <p:sp>
        <p:nvSpPr>
          <p:cNvPr id="4" name="Slide Number Placeholder 3"/>
          <p:cNvSpPr>
            <a:spLocks noGrp="1"/>
          </p:cNvSpPr>
          <p:nvPr>
            <p:ph type="sldNum" sz="quarter" idx="5"/>
          </p:nvPr>
        </p:nvSpPr>
        <p:spPr/>
        <p:txBody>
          <a:bodyPr/>
          <a:lstStyle/>
          <a:p>
            <a:pPr>
              <a:defRPr/>
            </a:pPr>
            <a:fld id="{9F5BACDD-7BBD-4989-B668-BAA1357AFCD3}" type="slidenum">
              <a:rPr lang="en-GB" smtClean="0"/>
              <a:pPr>
                <a:defRPr/>
              </a:pPr>
              <a:t>2</a:t>
            </a:fld>
            <a:endParaRPr lang="en-GB" dirty="0"/>
          </a:p>
        </p:txBody>
      </p:sp>
    </p:spTree>
    <p:extLst>
      <p:ext uri="{BB962C8B-B14F-4D97-AF65-F5344CB8AC3E}">
        <p14:creationId xmlns:p14="http://schemas.microsoft.com/office/powerpoint/2010/main" xmlns="" val="7279890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4C00DC5-1B9A-4EC7-9AF9-5725D3F17C54}" type="slidenum">
              <a:rPr lang="en-GB" smtClean="0">
                <a:latin typeface="Arial" pitchFamily="34" charset="0"/>
                <a:ea typeface="Geneva"/>
                <a:cs typeface="Geneva"/>
              </a:rPr>
              <a:pPr/>
              <a:t>22</a:t>
            </a:fld>
            <a:endParaRPr lang="en-GB" smtClean="0">
              <a:latin typeface="Arial" pitchFamily="34" charset="0"/>
              <a:ea typeface="Geneva"/>
              <a:cs typeface="Geneva"/>
            </a:endParaRPr>
          </a:p>
        </p:txBody>
      </p:sp>
      <p:sp>
        <p:nvSpPr>
          <p:cNvPr id="89091" name="Slide Image Placeholder 5"/>
          <p:cNvSpPr>
            <a:spLocks noGrp="1" noRot="1" noChangeAspect="1" noTextEdit="1"/>
          </p:cNvSpPr>
          <p:nvPr>
            <p:ph type="sldImg"/>
          </p:nvPr>
        </p:nvSpPr>
        <p:spPr>
          <a:xfrm>
            <a:off x="755650" y="757238"/>
            <a:ext cx="5260975" cy="3724275"/>
          </a:xfrm>
          <a:ln/>
        </p:spPr>
      </p:sp>
      <p:sp>
        <p:nvSpPr>
          <p:cNvPr id="89092"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15540830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Autofit/>
          </a:bodyPr>
          <a:lstStyle/>
          <a:p>
            <a:r>
              <a:rPr lang="en-GB" sz="1100" b="1" dirty="0" smtClean="0"/>
              <a:t>Other modes of transport used by those who</a:t>
            </a:r>
            <a:r>
              <a:rPr lang="en-GB" sz="1100" b="1" baseline="0" dirty="0" smtClean="0"/>
              <a:t> drive</a:t>
            </a:r>
          </a:p>
          <a:p>
            <a:pPr marL="193619" lvl="1" indent="-193619"/>
            <a:r>
              <a:rPr lang="en-GB" sz="1100" dirty="0" smtClean="0"/>
              <a:t>10% walk</a:t>
            </a:r>
          </a:p>
          <a:p>
            <a:pPr marL="193619" lvl="1" indent="-193619"/>
            <a:r>
              <a:rPr lang="en-GB" sz="1100" dirty="0" smtClean="0"/>
              <a:t>7% use other forms of public transport</a:t>
            </a:r>
          </a:p>
          <a:p>
            <a:endParaRPr lang="en-GB" sz="1100" baseline="0" dirty="0" smtClean="0"/>
          </a:p>
          <a:p>
            <a:r>
              <a:rPr lang="en-GB" sz="1100" b="1" baseline="0" dirty="0" smtClean="0"/>
              <a:t>Other modes of transport used by cyclists</a:t>
            </a:r>
          </a:p>
          <a:p>
            <a:pPr marL="193619" lvl="1" indent="-193619"/>
            <a:r>
              <a:rPr lang="en-GB" sz="1100" dirty="0" smtClean="0"/>
              <a:t>51% drive</a:t>
            </a:r>
          </a:p>
          <a:p>
            <a:pPr marL="193619" lvl="1" indent="-193619"/>
            <a:r>
              <a:rPr lang="en-GB" sz="1100" dirty="0" smtClean="0"/>
              <a:t>45% walk</a:t>
            </a:r>
          </a:p>
          <a:p>
            <a:pPr marL="193619" lvl="1" indent="-193619"/>
            <a:r>
              <a:rPr lang="en-GB" sz="1100" dirty="0" smtClean="0"/>
              <a:t>24% carpool</a:t>
            </a:r>
          </a:p>
          <a:p>
            <a:endParaRPr lang="en-GB" sz="1100" baseline="0" dirty="0" smtClean="0"/>
          </a:p>
          <a:p>
            <a:r>
              <a:rPr lang="en-GB" sz="1100" b="1" baseline="0" dirty="0" smtClean="0"/>
              <a:t>Other modes of transport used by those who take the tube</a:t>
            </a:r>
          </a:p>
          <a:p>
            <a:pPr lvl="1">
              <a:buFont typeface="Arial" pitchFamily="34" charset="0"/>
              <a:buChar char="•"/>
            </a:pPr>
            <a:r>
              <a:rPr lang="en-GB" sz="1100" baseline="0" dirty="0" smtClean="0"/>
              <a:t>42% drive</a:t>
            </a:r>
          </a:p>
          <a:p>
            <a:pPr marL="193619" lvl="1" indent="-193619"/>
            <a:r>
              <a:rPr lang="en-GB" sz="1100" dirty="0" smtClean="0"/>
              <a:t>38% take the national rail</a:t>
            </a:r>
          </a:p>
          <a:p>
            <a:pPr marL="193619" lvl="1" indent="-193619"/>
            <a:r>
              <a:rPr lang="en-GB" sz="1100" dirty="0" smtClean="0"/>
              <a:t>33% walk</a:t>
            </a:r>
          </a:p>
          <a:p>
            <a:pPr marL="193619" lvl="1" indent="-193619"/>
            <a:r>
              <a:rPr lang="en-GB" sz="1100" dirty="0" smtClean="0"/>
              <a:t>23% take other forms of public transport</a:t>
            </a:r>
          </a:p>
          <a:p>
            <a:pPr marL="193619" lvl="1" indent="-193619"/>
            <a:endParaRPr lang="en-GB" sz="1100" dirty="0" smtClean="0"/>
          </a:p>
          <a:p>
            <a:pPr marL="193619" lvl="1" indent="-193619">
              <a:buNone/>
            </a:pPr>
            <a:r>
              <a:rPr lang="en-GB" sz="1100" dirty="0" smtClean="0"/>
              <a:t>***</a:t>
            </a:r>
          </a:p>
          <a:p>
            <a:pPr marL="0" lvl="1" indent="0">
              <a:buNone/>
            </a:pPr>
            <a:r>
              <a:rPr lang="en-GB" sz="1100" dirty="0" smtClean="0"/>
              <a:t>Company car drivers are significantly</a:t>
            </a:r>
            <a:r>
              <a:rPr lang="en-GB" sz="1100" baseline="0" dirty="0" smtClean="0"/>
              <a:t> less likely to walk than private car owners (4% vs. 13%)</a:t>
            </a:r>
          </a:p>
          <a:p>
            <a:pPr marL="193619" lvl="1" indent="-193619">
              <a:buNone/>
            </a:pPr>
            <a:endParaRPr lang="en-GB" sz="1100" baseline="0" dirty="0" smtClean="0"/>
          </a:p>
          <a:p>
            <a:pPr marL="193619" lvl="1" indent="-193619">
              <a:buNone/>
            </a:pPr>
            <a:endParaRPr lang="en-GB" sz="1100"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23</a:t>
            </a:fld>
            <a:endParaRPr lang="en-GB" dirty="0"/>
          </a:p>
        </p:txBody>
      </p:sp>
    </p:spTree>
    <p:extLst>
      <p:ext uri="{BB962C8B-B14F-4D97-AF65-F5344CB8AC3E}">
        <p14:creationId xmlns:p14="http://schemas.microsoft.com/office/powerpoint/2010/main" xmlns="" val="746340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r>
              <a:rPr lang="en-GB" dirty="0" smtClean="0"/>
              <a:t>New in 2015</a:t>
            </a:r>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Autofit/>
          </a:bodyPr>
          <a:lstStyle/>
          <a:p>
            <a:pPr lvl="1">
              <a:buFont typeface="Arial" pitchFamily="34" charset="0"/>
              <a:buChar char="•"/>
            </a:pPr>
            <a:r>
              <a:rPr lang="en-GB" sz="900" b="1" dirty="0" smtClean="0"/>
              <a:t>City dwellers</a:t>
            </a:r>
            <a:r>
              <a:rPr lang="en-GB" sz="900" b="1" baseline="0" dirty="0" smtClean="0"/>
              <a:t> </a:t>
            </a:r>
            <a:r>
              <a:rPr lang="en-GB" sz="900" baseline="0" dirty="0" smtClean="0"/>
              <a:t>are more likely to </a:t>
            </a:r>
            <a:r>
              <a:rPr lang="en-GB" sz="900" b="1" baseline="0" dirty="0" smtClean="0"/>
              <a:t>strongly agree </a:t>
            </a:r>
            <a:r>
              <a:rPr lang="en-GB" sz="900" baseline="0" dirty="0" smtClean="0"/>
              <a:t>that they would use their car less if public transport were better (</a:t>
            </a:r>
            <a:r>
              <a:rPr lang="en-GB" sz="900" b="1" baseline="0" dirty="0" smtClean="0"/>
              <a:t>28% </a:t>
            </a:r>
            <a:r>
              <a:rPr lang="en-GB" sz="900" baseline="0" dirty="0" smtClean="0"/>
              <a:t>vs. 20% Suburbans and 21% Rural-s)</a:t>
            </a:r>
          </a:p>
          <a:p>
            <a:endParaRPr lang="en-GB" sz="900" baseline="0" dirty="0" smtClean="0"/>
          </a:p>
          <a:p>
            <a:r>
              <a:rPr lang="en-GB" sz="900" b="1" u="sng" baseline="0" dirty="0" smtClean="0"/>
              <a:t>Reasons why public transport is not used</a:t>
            </a:r>
          </a:p>
          <a:p>
            <a:endParaRPr lang="en-GB" sz="900" baseline="0" dirty="0" smtClean="0"/>
          </a:p>
          <a:p>
            <a:r>
              <a:rPr lang="en-GB" sz="900" b="1" baseline="0" dirty="0" smtClean="0"/>
              <a:t>Fares are too high: </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Yorkshire and Humberside (55%)</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South East (55%)</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baseline="0" dirty="0" smtClean="0">
                <a:solidFill>
                  <a:schemeClr val="tx1"/>
                </a:solidFill>
                <a:latin typeface="Arial" pitchFamily="34" charset="0"/>
                <a:cs typeface="Arial" pitchFamily="34" charset="0"/>
              </a:rPr>
              <a:t>East of England (55%)</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baseline="0" dirty="0" smtClean="0">
                <a:solidFill>
                  <a:schemeClr val="tx1"/>
                </a:solidFill>
                <a:latin typeface="Arial" pitchFamily="34" charset="0"/>
                <a:cs typeface="Arial" pitchFamily="34" charset="0"/>
              </a:rPr>
              <a:t>East Midlands (54%)</a:t>
            </a:r>
            <a:r>
              <a:rPr lang="en-GB" sz="900" baseline="0" dirty="0" smtClean="0"/>
              <a:t/>
            </a:r>
            <a:br>
              <a:rPr lang="en-GB" sz="900" baseline="0" dirty="0" smtClean="0"/>
            </a:br>
            <a:endParaRPr lang="en-GB" sz="900" baseline="0" dirty="0" smtClean="0"/>
          </a:p>
          <a:p>
            <a:r>
              <a:rPr lang="en-GB" sz="900" b="1" baseline="0" dirty="0" smtClean="0"/>
              <a:t>Not close enough:</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West Midlands (54%)</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Northern Ireland (55%)</a:t>
            </a:r>
          </a:p>
          <a:p>
            <a:endParaRPr lang="en-GB" sz="900" baseline="0" dirty="0" smtClean="0"/>
          </a:p>
          <a:p>
            <a:r>
              <a:rPr lang="en-GB" sz="900" b="1" baseline="0" dirty="0" smtClean="0"/>
              <a:t>Doesn’t run often enough:</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South West (57%)</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Northern Ireland (60%)</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Wales (54%)</a:t>
            </a:r>
            <a:r>
              <a:rPr lang="en-GB" sz="900" baseline="0" dirty="0" smtClean="0"/>
              <a:t/>
            </a:r>
            <a:br>
              <a:rPr lang="en-GB" sz="900" baseline="0" dirty="0" smtClean="0"/>
            </a:br>
            <a:endParaRPr lang="en-GB" sz="900" baseline="0" dirty="0" smtClean="0"/>
          </a:p>
          <a:p>
            <a:r>
              <a:rPr lang="en-GB" sz="900" b="1" baseline="0" dirty="0" smtClean="0"/>
              <a:t>It’s too crowded:</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London (49%)</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West Midlands (28%)</a:t>
            </a:r>
          </a:p>
          <a:p>
            <a:endParaRPr lang="en-GB" sz="900" baseline="0" dirty="0" smtClean="0"/>
          </a:p>
          <a:p>
            <a:r>
              <a:rPr lang="en-GB" sz="900" b="1" baseline="0" dirty="0" smtClean="0"/>
              <a:t>Too many cancellations:</a:t>
            </a:r>
          </a:p>
          <a:p>
            <a:pPr marL="193651" lvl="1" indent="-193651" algn="l" rtl="0" eaLnBrk="0" fontAlgn="base" hangingPunct="0">
              <a:spcBef>
                <a:spcPct val="30000"/>
              </a:spcBef>
              <a:spcAft>
                <a:spcPct val="0"/>
              </a:spcAft>
              <a:buClr>
                <a:srgbClr val="FA37CB"/>
              </a:buClr>
              <a:buFont typeface="Arial" pitchFamily="34" charset="0"/>
              <a:buChar char="•"/>
            </a:pPr>
            <a:r>
              <a:rPr lang="en-GB" sz="900" kern="1200" dirty="0" smtClean="0">
                <a:solidFill>
                  <a:schemeClr val="tx1"/>
                </a:solidFill>
                <a:latin typeface="Arial" pitchFamily="34" charset="0"/>
                <a:ea typeface="Geneva" pitchFamily="-111" charset="-128"/>
                <a:cs typeface="Arial" pitchFamily="34" charset="0"/>
              </a:rPr>
              <a:t>Yorkshire and Humberside (15%)</a:t>
            </a:r>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25</a:t>
            </a:fld>
            <a:endParaRPr lang="en-GB" dirty="0"/>
          </a:p>
        </p:txBody>
      </p:sp>
    </p:spTree>
    <p:extLst>
      <p:ext uri="{BB962C8B-B14F-4D97-AF65-F5344CB8AC3E}">
        <p14:creationId xmlns:p14="http://schemas.microsoft.com/office/powerpoint/2010/main" xmlns="" val="31861295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26</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755650" y="757238"/>
            <a:ext cx="5260975" cy="3724275"/>
          </a:xfrm>
          <a:ln/>
        </p:spPr>
      </p:sp>
      <p:sp>
        <p:nvSpPr>
          <p:cNvPr id="91139" name="Notes Placeholder 2"/>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
        <p:nvSpPr>
          <p:cNvPr id="4" name="Slide Number Placeholder 3"/>
          <p:cNvSpPr>
            <a:spLocks noGrp="1"/>
          </p:cNvSpPr>
          <p:nvPr>
            <p:ph type="sldNum" sz="quarter" idx="5"/>
          </p:nvPr>
        </p:nvSpPr>
        <p:spPr/>
        <p:txBody>
          <a:bodyPr/>
          <a:lstStyle/>
          <a:p>
            <a:pPr>
              <a:defRPr/>
            </a:pPr>
            <a:fld id="{F3A0F529-FEEE-4DC3-896F-3A5FAD529A09}" type="slidenum">
              <a:rPr lang="en-GB" smtClean="0"/>
              <a:pPr>
                <a:defRPr/>
              </a:pPr>
              <a:t>27</a:t>
            </a:fld>
            <a:endParaRPr lang="en-GB" dirty="0"/>
          </a:p>
        </p:txBody>
      </p:sp>
    </p:spTree>
    <p:extLst>
      <p:ext uri="{BB962C8B-B14F-4D97-AF65-F5344CB8AC3E}">
        <p14:creationId xmlns:p14="http://schemas.microsoft.com/office/powerpoint/2010/main" xmlns="" val="77165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69" tIns="45734" rIns="91469" bIns="45734"/>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F3A0F529-FEEE-4DC3-896F-3A5FAD529A09}" type="slidenum">
              <a:rPr lang="en-GB" smtClean="0"/>
              <a:pPr>
                <a:defRPr/>
              </a:pPr>
              <a:t>28</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bwMode="auto">
          <a:xfrm>
            <a:off x="680985" y="4689018"/>
            <a:ext cx="5435708" cy="4444000"/>
          </a:xfrm>
          <a:prstGeom prst="rect">
            <a:avLst/>
          </a:prstGeom>
          <a:noFill/>
          <a:ln>
            <a:miter lim="800000"/>
            <a:headEnd/>
            <a:tailEnd/>
          </a:ln>
        </p:spPr>
        <p:txBody>
          <a:bodyPr lIns="91469" tIns="45734" rIns="91469" bIns="45734"/>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B5EB132D-7962-4725-9D9E-320924F63291}" type="slidenum">
              <a:rPr lang="en-GB" smtClean="0"/>
              <a:pPr>
                <a:defRPr/>
              </a:pPr>
              <a:t>29</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B56264D3-C8E6-43D9-ADE8-22632A47B804}" type="slidenum">
              <a:rPr lang="en-GB" smtClean="0">
                <a:solidFill>
                  <a:srgbClr val="000000"/>
                </a:solidFill>
                <a:latin typeface="Arial" pitchFamily="34" charset="0"/>
                <a:ea typeface="Geneva"/>
                <a:cs typeface="Geneva"/>
              </a:rPr>
              <a:pPr/>
              <a:t>3</a:t>
            </a:fld>
            <a:endParaRPr lang="en-GB" dirty="0" smtClean="0">
              <a:solidFill>
                <a:srgbClr val="000000"/>
              </a:solidFill>
              <a:latin typeface="Arial" pitchFamily="34" charset="0"/>
              <a:ea typeface="Geneva"/>
              <a:cs typeface="Geneva"/>
            </a:endParaRPr>
          </a:p>
        </p:txBody>
      </p:sp>
      <p:sp>
        <p:nvSpPr>
          <p:cNvPr id="87043" name="Rectangle 2"/>
          <p:cNvSpPr>
            <a:spLocks noGrp="1" noRot="1" noChangeAspect="1" noChangeArrowheads="1" noTextEdit="1"/>
          </p:cNvSpPr>
          <p:nvPr>
            <p:ph type="sldImg"/>
          </p:nvPr>
        </p:nvSpPr>
        <p:spPr>
          <a:xfrm>
            <a:off x="755650" y="757238"/>
            <a:ext cx="5260975" cy="3724275"/>
          </a:xfrm>
          <a:ln/>
        </p:spPr>
      </p:sp>
      <p:sp>
        <p:nvSpPr>
          <p:cNvPr id="87044" name="Rectangle 3"/>
          <p:cNvSpPr>
            <a:spLocks noGrp="1" noChangeArrowheads="1"/>
          </p:cNvSpPr>
          <p:nvPr>
            <p:ph type="body" idx="1"/>
          </p:nvPr>
        </p:nvSpPr>
        <p:spPr>
          <a:xfrm>
            <a:off x="680246" y="4689319"/>
            <a:ext cx="5437186" cy="4443092"/>
          </a:xfrm>
          <a:prstGeom prst="rect">
            <a:avLst/>
          </a:prstGeom>
          <a:noFill/>
          <a:ln/>
        </p:spPr>
        <p:txBody>
          <a:bodyPr lIns="91419" tIns="45710" rIns="91419" bIns="45710"/>
          <a:lstStyle/>
          <a:p>
            <a:pPr eaLnBrk="1" hangingPunct="1">
              <a:spcBef>
                <a:spcPct val="0"/>
              </a:spcBef>
            </a:pPr>
            <a:endParaRPr lang="en-US" dirty="0" smtClean="0">
              <a:ea typeface="Geneva"/>
            </a:endParaRPr>
          </a:p>
        </p:txBody>
      </p:sp>
    </p:spTree>
    <p:extLst>
      <p:ext uri="{BB962C8B-B14F-4D97-AF65-F5344CB8AC3E}">
        <p14:creationId xmlns:p14="http://schemas.microsoft.com/office/powerpoint/2010/main" xmlns="" val="41490716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4937C1B4-BCD8-47BF-AEF5-30D097E3F1C0}" type="slidenum">
              <a:rPr lang="en-GB" smtClean="0">
                <a:latin typeface="Arial" pitchFamily="34" charset="0"/>
                <a:ea typeface="Geneva"/>
                <a:cs typeface="Geneva"/>
              </a:rPr>
              <a:pPr/>
              <a:t>30</a:t>
            </a:fld>
            <a:endParaRPr lang="en-GB" smtClean="0">
              <a:latin typeface="Arial" pitchFamily="34" charset="0"/>
              <a:ea typeface="Geneva"/>
              <a:cs typeface="Geneva"/>
            </a:endParaRPr>
          </a:p>
        </p:txBody>
      </p:sp>
      <p:sp>
        <p:nvSpPr>
          <p:cNvPr id="96259" name="Slide Image Placeholder 5"/>
          <p:cNvSpPr>
            <a:spLocks noGrp="1" noRot="1" noChangeAspect="1" noTextEdit="1"/>
          </p:cNvSpPr>
          <p:nvPr>
            <p:ph type="sldImg"/>
          </p:nvPr>
        </p:nvSpPr>
        <p:spPr>
          <a:xfrm>
            <a:off x="755650" y="757238"/>
            <a:ext cx="5260975" cy="3724275"/>
          </a:xfrm>
          <a:ln/>
        </p:spPr>
      </p:sp>
      <p:sp>
        <p:nvSpPr>
          <p:cNvPr id="96260"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8094158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31</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32</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33</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4937C1B4-BCD8-47BF-AEF5-30D097E3F1C0}" type="slidenum">
              <a:rPr lang="en-GB" smtClean="0">
                <a:latin typeface="Arial" pitchFamily="34" charset="0"/>
                <a:ea typeface="Geneva"/>
                <a:cs typeface="Geneva"/>
              </a:rPr>
              <a:pPr/>
              <a:t>34</a:t>
            </a:fld>
            <a:endParaRPr lang="en-GB" smtClean="0">
              <a:latin typeface="Arial" pitchFamily="34" charset="0"/>
              <a:ea typeface="Geneva"/>
              <a:cs typeface="Geneva"/>
            </a:endParaRPr>
          </a:p>
        </p:txBody>
      </p:sp>
      <p:sp>
        <p:nvSpPr>
          <p:cNvPr id="96259" name="Slide Image Placeholder 5"/>
          <p:cNvSpPr>
            <a:spLocks noGrp="1" noRot="1" noChangeAspect="1" noTextEdit="1"/>
          </p:cNvSpPr>
          <p:nvPr>
            <p:ph type="sldImg"/>
          </p:nvPr>
        </p:nvSpPr>
        <p:spPr>
          <a:xfrm>
            <a:off x="755650" y="757238"/>
            <a:ext cx="5260975" cy="3724275"/>
          </a:xfrm>
          <a:ln/>
        </p:spPr>
      </p:sp>
      <p:sp>
        <p:nvSpPr>
          <p:cNvPr id="96260"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32182081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35</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606" y="4689239"/>
            <a:ext cx="5438464" cy="4442935"/>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36</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79453" y="4689476"/>
            <a:ext cx="5438775" cy="4443413"/>
          </a:xfrm>
          <a:prstGeom prst="rect">
            <a:avLst/>
          </a:prstGeom>
        </p:spPr>
        <p:txBody>
          <a:bodyPr lIns="91419" tIns="45710" rIns="91419" bIns="45710">
            <a:normAutofit/>
          </a:bodyPr>
          <a:lstStyle/>
          <a:p>
            <a:r>
              <a:rPr lang="en-GB" b="1" dirty="0" smtClean="0"/>
              <a:t>Have driven on DHS Smart</a:t>
            </a:r>
            <a:r>
              <a:rPr lang="en-GB" b="1" baseline="0" dirty="0" smtClean="0"/>
              <a:t> Motorway (Dynamic Hard Shoulder)</a:t>
            </a:r>
            <a:endParaRPr lang="en-GB" b="1" dirty="0" smtClean="0"/>
          </a:p>
          <a:p>
            <a:pPr lvl="1">
              <a:buFont typeface="Arial" pitchFamily="34" charset="0"/>
              <a:buChar char="•"/>
            </a:pPr>
            <a:r>
              <a:rPr lang="en-GB" dirty="0" smtClean="0"/>
              <a:t>45-64 = 36%</a:t>
            </a:r>
          </a:p>
          <a:p>
            <a:pPr marL="193632" lvl="1" indent="-193632"/>
            <a:r>
              <a:rPr lang="en-GB" dirty="0" smtClean="0"/>
              <a:t>10,001 or more miles driven in a year = 47%</a:t>
            </a:r>
          </a:p>
          <a:p>
            <a:pPr marL="193632" lvl="1" indent="-193632"/>
            <a:r>
              <a:rPr lang="en-GB" dirty="0" smtClean="0"/>
              <a:t>East Midlands = 41%</a:t>
            </a:r>
          </a:p>
          <a:p>
            <a:pPr marL="193632" lvl="1" indent="-193632"/>
            <a:r>
              <a:rPr lang="en-GB" dirty="0" smtClean="0"/>
              <a:t>West Midlands = 53%</a:t>
            </a:r>
          </a:p>
          <a:p>
            <a:pPr marL="193632" lvl="1" indent="-193632"/>
            <a:r>
              <a:rPr lang="en-GB" dirty="0" smtClean="0"/>
              <a:t>Motorway speeders = 45%</a:t>
            </a:r>
          </a:p>
          <a:p>
            <a:pPr marL="193632" lvl="1" indent="-193632"/>
            <a:r>
              <a:rPr lang="en-GB" dirty="0" smtClean="0"/>
              <a:t>Driven on ALR (All Lanes Running) = 80%</a:t>
            </a:r>
          </a:p>
          <a:p>
            <a:endParaRPr lang="en-GB" baseline="0" dirty="0" smtClean="0"/>
          </a:p>
          <a:p>
            <a:r>
              <a:rPr lang="en-GB" b="1" baseline="0" dirty="0" smtClean="0"/>
              <a:t>Driven on ALR Smart Motorway (All Lanes Running) </a:t>
            </a:r>
          </a:p>
          <a:p>
            <a:pPr marL="193632" lvl="1" indent="-193632"/>
            <a:r>
              <a:rPr lang="en-GB" dirty="0" smtClean="0"/>
              <a:t>45-64 = 25%</a:t>
            </a:r>
          </a:p>
          <a:p>
            <a:pPr marL="193632" lvl="1" indent="-193632" defTabSz="914197">
              <a:defRPr/>
            </a:pPr>
            <a:r>
              <a:rPr lang="en-GB" dirty="0" smtClean="0"/>
              <a:t>10,001 or more miles driven in a year = 36%</a:t>
            </a:r>
          </a:p>
          <a:p>
            <a:pPr marL="193632" lvl="1" indent="-193632"/>
            <a:r>
              <a:rPr lang="en-GB" dirty="0" smtClean="0"/>
              <a:t>South East = 27%</a:t>
            </a:r>
          </a:p>
          <a:p>
            <a:pPr marL="193632" lvl="1" indent="-193632"/>
            <a:r>
              <a:rPr lang="en-GB" dirty="0" smtClean="0"/>
              <a:t>Single-mode commuters who drive to work = 26%</a:t>
            </a:r>
          </a:p>
          <a:p>
            <a:pPr marL="193632" lvl="1" indent="-193632"/>
            <a:r>
              <a:rPr lang="en-GB" dirty="0" smtClean="0"/>
              <a:t>Driven on DHS smart motorway = 53%</a:t>
            </a:r>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37</a:t>
            </a:fld>
            <a:endParaRPr lang="en-GB" dirty="0"/>
          </a:p>
        </p:txBody>
      </p:sp>
    </p:spTree>
    <p:extLst>
      <p:ext uri="{BB962C8B-B14F-4D97-AF65-F5344CB8AC3E}">
        <p14:creationId xmlns:p14="http://schemas.microsoft.com/office/powerpoint/2010/main" xmlns="" val="26234723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4937C1B4-BCD8-47BF-AEF5-30D097E3F1C0}" type="slidenum">
              <a:rPr lang="en-GB" smtClean="0">
                <a:latin typeface="Arial" pitchFamily="34" charset="0"/>
                <a:ea typeface="Geneva"/>
                <a:cs typeface="Geneva"/>
              </a:rPr>
              <a:pPr/>
              <a:t>38</a:t>
            </a:fld>
            <a:endParaRPr lang="en-GB" smtClean="0">
              <a:latin typeface="Arial" pitchFamily="34" charset="0"/>
              <a:ea typeface="Geneva"/>
              <a:cs typeface="Geneva"/>
            </a:endParaRPr>
          </a:p>
        </p:txBody>
      </p:sp>
      <p:sp>
        <p:nvSpPr>
          <p:cNvPr id="96259" name="Slide Image Placeholder 5"/>
          <p:cNvSpPr>
            <a:spLocks noGrp="1" noRot="1" noChangeAspect="1" noTextEdit="1"/>
          </p:cNvSpPr>
          <p:nvPr>
            <p:ph type="sldImg"/>
          </p:nvPr>
        </p:nvSpPr>
        <p:spPr>
          <a:xfrm>
            <a:off x="755650" y="757238"/>
            <a:ext cx="5260975" cy="3724275"/>
          </a:xfrm>
          <a:ln/>
        </p:spPr>
      </p:sp>
      <p:sp>
        <p:nvSpPr>
          <p:cNvPr id="96260"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40984930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39</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4937C1B4-BCD8-47BF-AEF5-30D097E3F1C0}" type="slidenum">
              <a:rPr lang="en-GB" smtClean="0">
                <a:latin typeface="Arial" pitchFamily="34" charset="0"/>
                <a:ea typeface="Geneva"/>
                <a:cs typeface="Geneva"/>
              </a:rPr>
              <a:pPr/>
              <a:t>4</a:t>
            </a:fld>
            <a:endParaRPr lang="en-GB" smtClean="0">
              <a:latin typeface="Arial" pitchFamily="34" charset="0"/>
              <a:ea typeface="Geneva"/>
              <a:cs typeface="Geneva"/>
            </a:endParaRPr>
          </a:p>
        </p:txBody>
      </p:sp>
      <p:sp>
        <p:nvSpPr>
          <p:cNvPr id="96259" name="Slide Image Placeholder 5"/>
          <p:cNvSpPr>
            <a:spLocks noGrp="1" noRot="1" noChangeAspect="1" noTextEdit="1"/>
          </p:cNvSpPr>
          <p:nvPr>
            <p:ph type="sldImg"/>
          </p:nvPr>
        </p:nvSpPr>
        <p:spPr>
          <a:xfrm>
            <a:off x="755650" y="757238"/>
            <a:ext cx="5260975" cy="3724275"/>
          </a:xfrm>
          <a:ln/>
        </p:spPr>
      </p:sp>
      <p:sp>
        <p:nvSpPr>
          <p:cNvPr id="96260"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1824954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defTabSz="914197">
              <a:defRPr/>
            </a:pPr>
            <a:endParaRPr lang="en-GB" sz="1200"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40</a:t>
            </a:fld>
            <a:endParaRPr lang="en-GB" dirty="0"/>
          </a:p>
        </p:txBody>
      </p:sp>
    </p:spTree>
    <p:extLst>
      <p:ext uri="{BB962C8B-B14F-4D97-AF65-F5344CB8AC3E}">
        <p14:creationId xmlns:p14="http://schemas.microsoft.com/office/powerpoint/2010/main" xmlns="" val="4737970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41</a:t>
            </a:fld>
            <a:endParaRPr lang="en-GB"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defTabSz="914197">
              <a:defRPr/>
            </a:pPr>
            <a:endParaRPr lang="en-GB" dirty="0" smtClean="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42</a:t>
            </a:fld>
            <a:endParaRPr lang="en-GB" dirty="0"/>
          </a:p>
        </p:txBody>
      </p:sp>
    </p:spTree>
    <p:extLst>
      <p:ext uri="{BB962C8B-B14F-4D97-AF65-F5344CB8AC3E}">
        <p14:creationId xmlns:p14="http://schemas.microsoft.com/office/powerpoint/2010/main" xmlns="" val="6839629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4937C1B4-BCD8-47BF-AEF5-30D097E3F1C0}" type="slidenum">
              <a:rPr lang="en-GB" smtClean="0">
                <a:latin typeface="Arial" pitchFamily="34" charset="0"/>
                <a:ea typeface="Geneva"/>
                <a:cs typeface="Geneva"/>
              </a:rPr>
              <a:pPr/>
              <a:t>43</a:t>
            </a:fld>
            <a:endParaRPr lang="en-GB" smtClean="0">
              <a:latin typeface="Arial" pitchFamily="34" charset="0"/>
              <a:ea typeface="Geneva"/>
              <a:cs typeface="Geneva"/>
            </a:endParaRPr>
          </a:p>
        </p:txBody>
      </p:sp>
      <p:sp>
        <p:nvSpPr>
          <p:cNvPr id="96259" name="Slide Image Placeholder 5"/>
          <p:cNvSpPr>
            <a:spLocks noGrp="1" noRot="1" noChangeAspect="1" noTextEdit="1"/>
          </p:cNvSpPr>
          <p:nvPr>
            <p:ph type="sldImg"/>
          </p:nvPr>
        </p:nvSpPr>
        <p:spPr>
          <a:xfrm>
            <a:off x="755650" y="757238"/>
            <a:ext cx="5260975" cy="3724275"/>
          </a:xfrm>
          <a:ln/>
        </p:spPr>
      </p:sp>
      <p:sp>
        <p:nvSpPr>
          <p:cNvPr id="96260"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3689472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defTabSz="914197">
              <a:defRPr/>
            </a:pPr>
            <a:endParaRPr lang="en-GB" sz="1000" dirty="0" smtClean="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44</a:t>
            </a:fld>
            <a:endParaRPr lang="en-GB" dirty="0"/>
          </a:p>
        </p:txBody>
      </p:sp>
    </p:spTree>
    <p:extLst>
      <p:ext uri="{BB962C8B-B14F-4D97-AF65-F5344CB8AC3E}">
        <p14:creationId xmlns:p14="http://schemas.microsoft.com/office/powerpoint/2010/main" xmlns="" val="36971497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245" y="4689318"/>
            <a:ext cx="5437186" cy="4443092"/>
          </a:xfrm>
          <a:prstGeom prst="rect">
            <a:avLst/>
          </a:prstGeom>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45</a:t>
            </a:fld>
            <a:endParaRPr lang="en-GB"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endParaRPr lang="en-GB" sz="10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46</a:t>
            </a:fld>
            <a:endParaRPr lang="en-GB" dirty="0"/>
          </a:p>
        </p:txBody>
      </p:sp>
    </p:spTree>
    <p:extLst>
      <p:ext uri="{BB962C8B-B14F-4D97-AF65-F5344CB8AC3E}">
        <p14:creationId xmlns:p14="http://schemas.microsoft.com/office/powerpoint/2010/main" xmlns="" val="8134492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marL="390990" indent="-390990">
              <a:defRPr/>
            </a:pPr>
            <a:endParaRPr lang="en-GB" sz="10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47</a:t>
            </a:fld>
            <a:endParaRPr lang="en-GB" dirty="0"/>
          </a:p>
        </p:txBody>
      </p:sp>
    </p:spTree>
    <p:extLst>
      <p:ext uri="{BB962C8B-B14F-4D97-AF65-F5344CB8AC3E}">
        <p14:creationId xmlns:p14="http://schemas.microsoft.com/office/powerpoint/2010/main" xmlns="" val="7895187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defTabSz="914197">
              <a:defRPr/>
            </a:pPr>
            <a:endParaRPr lang="en-GB" sz="10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48</a:t>
            </a:fld>
            <a:endParaRPr lang="en-GB" dirty="0"/>
          </a:p>
        </p:txBody>
      </p:sp>
    </p:spTree>
    <p:extLst>
      <p:ext uri="{BB962C8B-B14F-4D97-AF65-F5344CB8AC3E}">
        <p14:creationId xmlns:p14="http://schemas.microsoft.com/office/powerpoint/2010/main" xmlns="" val="10379758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49</a:t>
            </a:fld>
            <a:endParaRPr lang="en-GB" dirty="0"/>
          </a:p>
        </p:txBody>
      </p:sp>
    </p:spTree>
    <p:extLst>
      <p:ext uri="{BB962C8B-B14F-4D97-AF65-F5344CB8AC3E}">
        <p14:creationId xmlns:p14="http://schemas.microsoft.com/office/powerpoint/2010/main" xmlns="" val="482230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971275C-5CB2-4BA2-8107-680FF2FCBBC6}" type="slidenum">
              <a:rPr lang="en-GB" smtClean="0">
                <a:solidFill>
                  <a:srgbClr val="000000"/>
                </a:solidFill>
              </a:rPr>
              <a:pPr/>
              <a:t>5</a:t>
            </a:fld>
            <a:endParaRPr lang="en-GB" smtClean="0">
              <a:solidFill>
                <a:srgbClr val="000000"/>
              </a:solidFill>
            </a:endParaRPr>
          </a:p>
        </p:txBody>
      </p:sp>
      <p:sp>
        <p:nvSpPr>
          <p:cNvPr id="82947" name="Rectangle 2"/>
          <p:cNvSpPr>
            <a:spLocks noGrp="1" noRot="1" noChangeAspect="1" noChangeArrowheads="1" noTextEdit="1"/>
          </p:cNvSpPr>
          <p:nvPr>
            <p:ph type="sldImg"/>
          </p:nvPr>
        </p:nvSpPr>
        <p:spPr>
          <a:xfrm>
            <a:off x="782638" y="739775"/>
            <a:ext cx="5232400" cy="3703638"/>
          </a:xfrm>
          <a:ln/>
        </p:spPr>
      </p:sp>
      <p:sp>
        <p:nvSpPr>
          <p:cNvPr id="82948" name="Rectangle 3"/>
          <p:cNvSpPr>
            <a:spLocks noGrp="1" noChangeArrowheads="1"/>
          </p:cNvSpPr>
          <p:nvPr>
            <p:ph type="body" idx="1"/>
          </p:nvPr>
        </p:nvSpPr>
        <p:spPr bwMode="auto">
          <a:xfrm>
            <a:off x="708347" y="4708927"/>
            <a:ext cx="5382506" cy="4404184"/>
          </a:xfrm>
          <a:prstGeom prst="rect">
            <a:avLst/>
          </a:prstGeom>
          <a:noFill/>
          <a:ln>
            <a:miter lim="800000"/>
            <a:headEnd/>
            <a:tailEnd/>
          </a:ln>
        </p:spPr>
        <p:txBody>
          <a:bodyPr lIns="91411" tIns="45705" rIns="91411" bIns="45705"/>
          <a:lstStyle/>
          <a:p>
            <a:pPr eaLnBrk="1" hangingPunct="1">
              <a:spcBef>
                <a:spcPct val="0"/>
              </a:spcBef>
            </a:pPr>
            <a:r>
              <a:rPr lang="en-US" dirty="0" smtClean="0">
                <a:ea typeface="Geneva"/>
              </a:rPr>
              <a:t>Issues of most concern (significantly higher</a:t>
            </a:r>
            <a:r>
              <a:rPr lang="en-US" baseline="0" dirty="0" smtClean="0">
                <a:ea typeface="Geneva"/>
              </a:rPr>
              <a:t> results only)</a:t>
            </a:r>
            <a:endParaRPr lang="en-US" dirty="0" smtClean="0">
              <a:ea typeface="Geneva"/>
            </a:endParaRPr>
          </a:p>
          <a:p>
            <a:pPr eaLnBrk="1" hangingPunct="1">
              <a:spcBef>
                <a:spcPct val="0"/>
              </a:spcBef>
            </a:pPr>
            <a:endParaRPr lang="en-US" dirty="0" smtClean="0">
              <a:ea typeface="Geneva"/>
            </a:endParaRPr>
          </a:p>
          <a:p>
            <a:pPr eaLnBrk="1" hangingPunct="1">
              <a:spcBef>
                <a:spcPct val="0"/>
              </a:spcBef>
            </a:pPr>
            <a:r>
              <a:rPr lang="en-US" b="1" dirty="0" smtClean="0">
                <a:ea typeface="Geneva"/>
              </a:rPr>
              <a:t>Young</a:t>
            </a:r>
            <a:r>
              <a:rPr lang="en-US" b="1" baseline="0" dirty="0" smtClean="0">
                <a:ea typeface="Geneva"/>
              </a:rPr>
              <a:t> drivers (17-24)</a:t>
            </a:r>
          </a:p>
          <a:p>
            <a:pPr marL="342900" indent="-342900" eaLnBrk="1" hangingPunct="1">
              <a:spcBef>
                <a:spcPct val="0"/>
              </a:spcBef>
              <a:buAutoNum type="arabicPeriod"/>
            </a:pPr>
            <a:r>
              <a:rPr lang="en-GB" baseline="0" dirty="0" smtClean="0">
                <a:ea typeface="Geneva"/>
              </a:rPr>
              <a:t>Drivers under the influence of drink (15%)</a:t>
            </a:r>
          </a:p>
          <a:p>
            <a:pPr marL="342900" indent="-342900" eaLnBrk="1" hangingPunct="1">
              <a:spcBef>
                <a:spcPct val="0"/>
              </a:spcBef>
              <a:buAutoNum type="arabicPeriod"/>
            </a:pPr>
            <a:r>
              <a:rPr lang="en-GB" dirty="0" smtClean="0">
                <a:ea typeface="Geneva"/>
              </a:rPr>
              <a:t>Cost of insuring a car (12%)</a:t>
            </a:r>
          </a:p>
          <a:p>
            <a:pPr marL="342900" indent="-342900" eaLnBrk="1" hangingPunct="1">
              <a:spcBef>
                <a:spcPct val="0"/>
              </a:spcBef>
              <a:buAutoNum type="arabicPeriod"/>
            </a:pPr>
            <a:r>
              <a:rPr lang="en-GB" dirty="0" smtClean="0">
                <a:ea typeface="Geneva"/>
              </a:rPr>
              <a:t>The number of accidents on the road (12%)</a:t>
            </a:r>
          </a:p>
          <a:p>
            <a:pPr marL="342900" indent="-342900" eaLnBrk="1" hangingPunct="1">
              <a:spcBef>
                <a:spcPct val="0"/>
              </a:spcBef>
              <a:buAutoNum type="arabicPeriod"/>
            </a:pPr>
            <a:endParaRPr lang="en-GB" dirty="0" smtClean="0">
              <a:ea typeface="Geneva"/>
            </a:endParaRPr>
          </a:p>
          <a:p>
            <a:pPr marL="342900" indent="-342900" eaLnBrk="1" hangingPunct="1">
              <a:spcBef>
                <a:spcPct val="0"/>
              </a:spcBef>
              <a:buNone/>
            </a:pPr>
            <a:r>
              <a:rPr lang="en-GB" b="1" dirty="0" smtClean="0">
                <a:ea typeface="Geneva"/>
              </a:rPr>
              <a:t>More experienced</a:t>
            </a:r>
            <a:r>
              <a:rPr lang="en-GB" b="1" baseline="0" dirty="0" smtClean="0">
                <a:ea typeface="Geneva"/>
              </a:rPr>
              <a:t> drivers (25-64)</a:t>
            </a:r>
          </a:p>
          <a:p>
            <a:pPr marL="342900" indent="-342900" eaLnBrk="1" hangingPunct="1">
              <a:spcBef>
                <a:spcPct val="0"/>
              </a:spcBef>
              <a:buFont typeface="+mj-lt"/>
              <a:buAutoNum type="arabicPeriod"/>
            </a:pPr>
            <a:r>
              <a:rPr lang="en-GB" sz="1300" b="0" i="0" u="none" strike="noStrike" kern="1200" dirty="0" smtClean="0">
                <a:solidFill>
                  <a:schemeClr val="tx1"/>
                </a:solidFill>
                <a:latin typeface="Arial" pitchFamily="34" charset="0"/>
                <a:ea typeface="Geneva" pitchFamily="-110" charset="-128"/>
                <a:cs typeface="Arial" pitchFamily="34" charset="0"/>
              </a:rPr>
              <a:t>Cost of fuel for running a car</a:t>
            </a:r>
            <a:r>
              <a:rPr lang="en-GB" dirty="0" smtClean="0"/>
              <a:t> (</a:t>
            </a:r>
            <a:r>
              <a:rPr lang="en-GB" sz="1300" b="0" i="0" u="none" strike="noStrike" kern="1200" dirty="0" smtClean="0">
                <a:solidFill>
                  <a:schemeClr val="tx1"/>
                </a:solidFill>
                <a:latin typeface="Arial" pitchFamily="34" charset="0"/>
                <a:ea typeface="Geneva" pitchFamily="-110" charset="-128"/>
                <a:cs typeface="Arial" pitchFamily="34" charset="0"/>
              </a:rPr>
              <a:t>11%)</a:t>
            </a:r>
            <a:r>
              <a:rPr lang="en-GB" dirty="0" smtClean="0"/>
              <a:t> </a:t>
            </a:r>
          </a:p>
          <a:p>
            <a:pPr marL="342900" indent="-342900" eaLnBrk="1" hangingPunct="1">
              <a:spcBef>
                <a:spcPct val="0"/>
              </a:spcBef>
              <a:buFont typeface="+mj-lt"/>
              <a:buAutoNum type="arabicPeriod"/>
            </a:pPr>
            <a:r>
              <a:rPr lang="en-GB" sz="1300" b="0" i="0" u="none" strike="noStrike" kern="1200" dirty="0" smtClean="0">
                <a:solidFill>
                  <a:schemeClr val="tx1"/>
                </a:solidFill>
                <a:latin typeface="Arial" pitchFamily="34" charset="0"/>
                <a:ea typeface="Geneva" pitchFamily="-110" charset="-128"/>
                <a:cs typeface="Arial" pitchFamily="34" charset="0"/>
              </a:rPr>
              <a:t>Traffic congestion/ slower journey times (6%)</a:t>
            </a:r>
          </a:p>
          <a:p>
            <a:pPr marL="342900" indent="-342900" eaLnBrk="1" hangingPunct="1">
              <a:spcBef>
                <a:spcPct val="0"/>
              </a:spcBef>
              <a:buNone/>
            </a:pPr>
            <a:endParaRPr lang="en-GB" sz="1300" b="0" i="0" u="none" strike="noStrike" kern="1200" dirty="0" smtClean="0">
              <a:solidFill>
                <a:schemeClr val="tx1"/>
              </a:solidFill>
              <a:latin typeface="Arial" pitchFamily="34" charset="0"/>
              <a:ea typeface="Geneva" pitchFamily="-110" charset="-128"/>
              <a:cs typeface="Arial" pitchFamily="34" charset="0"/>
            </a:endParaRPr>
          </a:p>
          <a:p>
            <a:pPr marL="342900" indent="-342900" eaLnBrk="1" hangingPunct="1">
              <a:spcBef>
                <a:spcPct val="0"/>
              </a:spcBef>
              <a:buNone/>
            </a:pPr>
            <a:r>
              <a:rPr lang="en-GB" sz="1300" b="1" i="0" u="none" strike="noStrike" kern="1200" dirty="0" smtClean="0">
                <a:solidFill>
                  <a:schemeClr val="tx1"/>
                </a:solidFill>
                <a:latin typeface="Arial" pitchFamily="34" charset="0"/>
                <a:ea typeface="Geneva" pitchFamily="-110" charset="-128"/>
                <a:cs typeface="Arial" pitchFamily="34" charset="0"/>
              </a:rPr>
              <a:t>Older</a:t>
            </a:r>
            <a:r>
              <a:rPr lang="en-GB" sz="1300" b="1" i="0" u="none" strike="noStrike" kern="1200" baseline="0" dirty="0" smtClean="0">
                <a:solidFill>
                  <a:schemeClr val="tx1"/>
                </a:solidFill>
                <a:latin typeface="Arial" pitchFamily="34" charset="0"/>
                <a:ea typeface="Geneva" pitchFamily="-110" charset="-128"/>
                <a:cs typeface="Arial" pitchFamily="34" charset="0"/>
              </a:rPr>
              <a:t> drivers (65+)</a:t>
            </a:r>
          </a:p>
          <a:p>
            <a:pPr marL="342900" indent="-342900" eaLnBrk="1" hangingPunct="1">
              <a:spcBef>
                <a:spcPct val="0"/>
              </a:spcBef>
              <a:buFont typeface="+mj-lt"/>
              <a:buAutoNum type="arabicPeriod"/>
            </a:pPr>
            <a:r>
              <a:rPr lang="en-GB" sz="1300" b="0" i="0" u="none" strike="noStrike" kern="1200" dirty="0" smtClean="0">
                <a:solidFill>
                  <a:schemeClr val="tx1"/>
                </a:solidFill>
                <a:latin typeface="Arial" pitchFamily="34" charset="0"/>
                <a:ea typeface="Geneva" pitchFamily="-110" charset="-128"/>
                <a:cs typeface="Arial" pitchFamily="34" charset="0"/>
              </a:rPr>
              <a:t>Drivers talking on mobile phones without hands free whilst driving</a:t>
            </a:r>
            <a:r>
              <a:rPr lang="en-GB" dirty="0" smtClean="0"/>
              <a:t> (13%)</a:t>
            </a:r>
          </a:p>
          <a:p>
            <a:pPr marL="342900" indent="-342900" eaLnBrk="1" hangingPunct="1">
              <a:spcBef>
                <a:spcPct val="0"/>
              </a:spcBef>
              <a:buFont typeface="+mj-lt"/>
              <a:buAutoNum type="arabicPeriod"/>
            </a:pPr>
            <a:r>
              <a:rPr lang="en-GB" sz="1300" b="0" i="0" u="none" strike="noStrike" kern="1200" dirty="0" smtClean="0">
                <a:solidFill>
                  <a:schemeClr val="tx1"/>
                </a:solidFill>
                <a:latin typeface="Arial" pitchFamily="34" charset="0"/>
                <a:ea typeface="Geneva" pitchFamily="-110" charset="-128"/>
                <a:cs typeface="Arial" pitchFamily="34" charset="0"/>
              </a:rPr>
              <a:t>Drivers texting or accessing websites on mobile phones whilst driving</a:t>
            </a:r>
            <a:r>
              <a:rPr lang="en-GB" dirty="0" smtClean="0"/>
              <a:t>  (12%)</a:t>
            </a:r>
          </a:p>
          <a:p>
            <a:pPr marL="342900" indent="-342900" eaLnBrk="1" hangingPunct="1">
              <a:spcBef>
                <a:spcPct val="0"/>
              </a:spcBef>
              <a:buFont typeface="+mj-lt"/>
              <a:buAutoNum type="arabicPeriod"/>
            </a:pPr>
            <a:r>
              <a:rPr lang="en-GB" sz="1300" b="0" i="0" u="none" strike="noStrike" kern="1200" dirty="0" smtClean="0">
                <a:solidFill>
                  <a:schemeClr val="tx1"/>
                </a:solidFill>
                <a:latin typeface="Arial" pitchFamily="34" charset="0"/>
                <a:ea typeface="Geneva" pitchFamily="-110" charset="-128"/>
                <a:cs typeface="Arial" pitchFamily="34" charset="0"/>
              </a:rPr>
              <a:t>Drivers breaking traffic laws (e.g. speeding, running red lights)</a:t>
            </a:r>
            <a:r>
              <a:rPr lang="en-GB" dirty="0" smtClean="0"/>
              <a:t>  (8%)</a:t>
            </a:r>
          </a:p>
        </p:txBody>
      </p:sp>
    </p:spTree>
    <p:extLst>
      <p:ext uri="{BB962C8B-B14F-4D97-AF65-F5344CB8AC3E}">
        <p14:creationId xmlns:p14="http://schemas.microsoft.com/office/powerpoint/2010/main" xmlns="" val="36611581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xfrm>
            <a:off x="755650" y="757238"/>
            <a:ext cx="5260975" cy="3724275"/>
          </a:xfrm>
          <a:ln/>
        </p:spPr>
      </p:sp>
      <p:sp>
        <p:nvSpPr>
          <p:cNvPr id="101379"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r>
              <a:rPr lang="en-US" sz="1000" b="1" u="sng" dirty="0" smtClean="0">
                <a:ea typeface="Geneva"/>
              </a:rPr>
              <a:t>TOP 2 STATEMENTS</a:t>
            </a:r>
          </a:p>
          <a:p>
            <a:endParaRPr lang="en-US" sz="1000" b="1" u="sng" dirty="0" smtClean="0">
              <a:ea typeface="Geneva"/>
            </a:endParaRPr>
          </a:p>
          <a:p>
            <a:r>
              <a:rPr lang="en-US" sz="1000" b="1" dirty="0" smtClean="0">
                <a:ea typeface="Geneva"/>
              </a:rPr>
              <a:t>Cars are safer today than they used to be</a:t>
            </a:r>
          </a:p>
          <a:p>
            <a:pPr marL="193632" lvl="1" indent="-193632"/>
            <a:r>
              <a:rPr lang="en-US" sz="1000" dirty="0" smtClean="0">
                <a:ea typeface="Geneva"/>
              </a:rPr>
              <a:t>45+ = 91% agree</a:t>
            </a:r>
          </a:p>
          <a:p>
            <a:pPr marL="193632" lvl="1" indent="-193632"/>
            <a:r>
              <a:rPr lang="en-US" sz="1000" dirty="0" smtClean="0">
                <a:ea typeface="Geneva"/>
              </a:rPr>
              <a:t>Male = 90% agree (81% female)</a:t>
            </a:r>
          </a:p>
          <a:p>
            <a:pPr marL="193632" lvl="1" indent="-193632"/>
            <a:r>
              <a:rPr lang="en-US" sz="1000" dirty="0" smtClean="0">
                <a:ea typeface="Geneva"/>
              </a:rPr>
              <a:t>A social grate = more likely than others to disagree (9%)</a:t>
            </a:r>
          </a:p>
          <a:p>
            <a:endParaRPr lang="en-US" sz="1000" b="1" dirty="0" smtClean="0">
              <a:ea typeface="Geneva"/>
            </a:endParaRPr>
          </a:p>
          <a:p>
            <a:r>
              <a:rPr lang="en-US" sz="1000" b="1" dirty="0" smtClean="0">
                <a:ea typeface="Geneva"/>
              </a:rPr>
              <a:t>In car tech makes driving safer</a:t>
            </a:r>
          </a:p>
          <a:p>
            <a:pPr lvl="1">
              <a:buFont typeface="Arial" pitchFamily="34" charset="0"/>
              <a:buChar char="•"/>
            </a:pPr>
            <a:r>
              <a:rPr lang="en-US" sz="1000" dirty="0" smtClean="0">
                <a:ea typeface="Geneva"/>
              </a:rPr>
              <a:t>Those who disagree that in car tech makes driving safer also agree that it leads to complacency among drivers (72%) – </a:t>
            </a:r>
            <a:r>
              <a:rPr lang="en-US" sz="1000" i="1" dirty="0" smtClean="0">
                <a:ea typeface="Geneva"/>
              </a:rPr>
              <a:t>overlap between QF3_3 and QSI1_7</a:t>
            </a:r>
            <a:endParaRPr lang="en-GB" sz="1000" i="1" dirty="0" smtClean="0">
              <a:ea typeface="Geneva"/>
            </a:endParaRPr>
          </a:p>
          <a:p>
            <a:pPr lvl="1">
              <a:buFont typeface="Arial" pitchFamily="34" charset="0"/>
              <a:buChar char="•"/>
            </a:pPr>
            <a:r>
              <a:rPr lang="en-US" sz="1000" dirty="0" smtClean="0">
                <a:ea typeface="Geneva"/>
              </a:rPr>
              <a:t>Male = 67% agree</a:t>
            </a:r>
          </a:p>
          <a:p>
            <a:pPr lvl="1">
              <a:buFont typeface="Arial" pitchFamily="34" charset="0"/>
              <a:buChar char="•"/>
            </a:pPr>
            <a:r>
              <a:rPr lang="en-US" sz="1000" dirty="0" smtClean="0">
                <a:ea typeface="Geneva"/>
              </a:rPr>
              <a:t>17-24 year olds are </a:t>
            </a:r>
            <a:r>
              <a:rPr lang="en-US" sz="1000" u="sng" dirty="0" smtClean="0">
                <a:ea typeface="Geneva"/>
              </a:rPr>
              <a:t>less likely </a:t>
            </a:r>
            <a:r>
              <a:rPr lang="en-US" sz="1000" dirty="0" smtClean="0">
                <a:ea typeface="Geneva"/>
              </a:rPr>
              <a:t>to agree (49%)</a:t>
            </a:r>
          </a:p>
          <a:p>
            <a:endParaRPr lang="en-US" sz="1000" dirty="0" smtClean="0">
              <a:ea typeface="Geneva"/>
            </a:endParaRPr>
          </a:p>
          <a:p>
            <a:endParaRPr lang="en-US" sz="1000" dirty="0" smtClean="0">
              <a:ea typeface="Geneva"/>
            </a:endParaRPr>
          </a:p>
          <a:p>
            <a:pPr defTabSz="914197">
              <a:defRPr/>
            </a:pPr>
            <a:r>
              <a:rPr lang="en-US" sz="1000" b="1" u="sng" dirty="0" smtClean="0">
                <a:ea typeface="Geneva"/>
              </a:rPr>
              <a:t>BOTTOM 2 STATEMENTS</a:t>
            </a:r>
          </a:p>
          <a:p>
            <a:endParaRPr lang="en-US" sz="1000" dirty="0" smtClean="0">
              <a:ea typeface="Geneva"/>
            </a:endParaRPr>
          </a:p>
          <a:p>
            <a:r>
              <a:rPr lang="en-US" sz="1000" b="1" dirty="0" smtClean="0">
                <a:ea typeface="Geneva"/>
              </a:rPr>
              <a:t>Drivers are more safety conscious today than they used to be</a:t>
            </a:r>
          </a:p>
          <a:p>
            <a:pPr marL="193632" lvl="1" indent="-193632"/>
            <a:r>
              <a:rPr lang="en-US" sz="1000" dirty="0" smtClean="0">
                <a:ea typeface="Geneva"/>
              </a:rPr>
              <a:t>North West more likely to disagree = 47%</a:t>
            </a:r>
          </a:p>
          <a:p>
            <a:endParaRPr lang="en-US" sz="1000" dirty="0" smtClean="0">
              <a:ea typeface="Geneva"/>
            </a:endParaRPr>
          </a:p>
          <a:p>
            <a:r>
              <a:rPr lang="en-US" sz="1000" b="1" dirty="0" smtClean="0">
                <a:ea typeface="Geneva"/>
              </a:rPr>
              <a:t>Driving standards are better today than they used to be</a:t>
            </a:r>
          </a:p>
          <a:p>
            <a:pPr marL="193632" lvl="1" indent="-193632"/>
            <a:r>
              <a:rPr lang="en-US" sz="1000" dirty="0" smtClean="0">
                <a:ea typeface="Geneva"/>
              </a:rPr>
              <a:t>London = 41% agree</a:t>
            </a:r>
          </a:p>
          <a:p>
            <a:pPr marL="193632" lvl="1" indent="-193632"/>
            <a:r>
              <a:rPr lang="en-US" sz="1000" dirty="0" smtClean="0">
                <a:ea typeface="Geneva"/>
              </a:rPr>
              <a:t>Male = more likely to disagree (44%)</a:t>
            </a:r>
          </a:p>
          <a:p>
            <a:pPr marL="193632" lvl="1" indent="-193632"/>
            <a:r>
              <a:rPr lang="en-US" sz="1000" dirty="0" smtClean="0">
                <a:ea typeface="Geneva"/>
              </a:rPr>
              <a:t>Under 44 years old more likely to agree = 38%</a:t>
            </a:r>
          </a:p>
          <a:p>
            <a:pPr marL="193632" lvl="1" indent="-193632"/>
            <a:r>
              <a:rPr lang="en-US" sz="1000" dirty="0" smtClean="0">
                <a:ea typeface="Geneva"/>
              </a:rPr>
              <a:t>44+ years old are more likely to disagree = 48%</a:t>
            </a:r>
          </a:p>
        </p:txBody>
      </p:sp>
      <p:sp>
        <p:nvSpPr>
          <p:cNvPr id="4" name="Slide Number Placeholder 3"/>
          <p:cNvSpPr>
            <a:spLocks noGrp="1"/>
          </p:cNvSpPr>
          <p:nvPr>
            <p:ph type="sldNum" sz="quarter" idx="5"/>
          </p:nvPr>
        </p:nvSpPr>
        <p:spPr/>
        <p:txBody>
          <a:bodyPr/>
          <a:lstStyle/>
          <a:p>
            <a:pPr>
              <a:defRPr/>
            </a:pPr>
            <a:fld id="{D512B483-ADFF-46DF-AD4D-1C0C3AFE594A}" type="slidenum">
              <a:rPr lang="en-GB" smtClean="0"/>
              <a:pPr>
                <a:defRPr/>
              </a:pPr>
              <a:t>50</a:t>
            </a:fld>
            <a:endParaRPr lang="en-GB" dirty="0"/>
          </a:p>
        </p:txBody>
      </p:sp>
    </p:spTree>
    <p:extLst>
      <p:ext uri="{BB962C8B-B14F-4D97-AF65-F5344CB8AC3E}">
        <p14:creationId xmlns:p14="http://schemas.microsoft.com/office/powerpoint/2010/main" xmlns="" val="34130529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4937C1B4-BCD8-47BF-AEF5-30D097E3F1C0}" type="slidenum">
              <a:rPr lang="en-GB" smtClean="0">
                <a:latin typeface="Arial" pitchFamily="34" charset="0"/>
                <a:ea typeface="Geneva"/>
                <a:cs typeface="Geneva"/>
              </a:rPr>
              <a:pPr/>
              <a:t>51</a:t>
            </a:fld>
            <a:endParaRPr lang="en-GB" smtClean="0">
              <a:latin typeface="Arial" pitchFamily="34" charset="0"/>
              <a:ea typeface="Geneva"/>
              <a:cs typeface="Geneva"/>
            </a:endParaRPr>
          </a:p>
        </p:txBody>
      </p:sp>
      <p:sp>
        <p:nvSpPr>
          <p:cNvPr id="96259" name="Slide Image Placeholder 5"/>
          <p:cNvSpPr>
            <a:spLocks noGrp="1" noRot="1" noChangeAspect="1" noTextEdit="1"/>
          </p:cNvSpPr>
          <p:nvPr>
            <p:ph type="sldImg"/>
          </p:nvPr>
        </p:nvSpPr>
        <p:spPr>
          <a:xfrm>
            <a:off x="755650" y="757238"/>
            <a:ext cx="5260975" cy="3724275"/>
          </a:xfrm>
          <a:ln/>
        </p:spPr>
      </p:sp>
      <p:sp>
        <p:nvSpPr>
          <p:cNvPr id="96260" name="Notes Placeholder 6"/>
          <p:cNvSpPr>
            <a:spLocks noGrp="1"/>
          </p:cNvSpPr>
          <p:nvPr>
            <p:ph type="body" idx="1"/>
          </p:nvPr>
        </p:nvSpPr>
        <p:spPr bwMode="auto">
          <a:xfrm>
            <a:off x="708346" y="4708926"/>
            <a:ext cx="5382507" cy="4404184"/>
          </a:xfrm>
          <a:prstGeom prst="rect">
            <a:avLst/>
          </a:prstGeom>
          <a:noFill/>
          <a:ln>
            <a:miter lim="800000"/>
            <a:headEnd/>
            <a:tailEnd/>
          </a:ln>
        </p:spPr>
        <p:txBody>
          <a:bodyPr lIns="91449" tIns="45724" rIns="91449" bIns="45724"/>
          <a:lstStyle/>
          <a:p>
            <a:endParaRPr lang="en-US" smtClean="0">
              <a:ea typeface="Geneva"/>
            </a:endParaRPr>
          </a:p>
        </p:txBody>
      </p:sp>
    </p:spTree>
    <p:extLst>
      <p:ext uri="{BB962C8B-B14F-4D97-AF65-F5344CB8AC3E}">
        <p14:creationId xmlns:p14="http://schemas.microsoft.com/office/powerpoint/2010/main" xmlns="" val="21740142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marL="228550" indent="-228550" eaLnBrk="1" hangingPunct="1">
              <a:buFont typeface="Arial" pitchFamily="34" charset="0"/>
              <a:buChar char="•"/>
            </a:pPr>
            <a:endParaRPr lang="en-GB" sz="1000" dirty="0" smtClean="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52</a:t>
            </a:fld>
            <a:endParaRPr lang="en-GB" dirty="0"/>
          </a:p>
        </p:txBody>
      </p:sp>
    </p:spTree>
    <p:extLst>
      <p:ext uri="{BB962C8B-B14F-4D97-AF65-F5344CB8AC3E}">
        <p14:creationId xmlns:p14="http://schemas.microsoft.com/office/powerpoint/2010/main" xmlns="" val="41637270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a:buFont typeface="Arial" pitchFamily="34" charset="0"/>
              <a:buChar char="•"/>
            </a:pPr>
            <a:endParaRPr lang="en-GB" sz="10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53</a:t>
            </a:fld>
            <a:endParaRPr lang="en-GB" dirty="0"/>
          </a:p>
        </p:txBody>
      </p:sp>
    </p:spTree>
    <p:extLst>
      <p:ext uri="{BB962C8B-B14F-4D97-AF65-F5344CB8AC3E}">
        <p14:creationId xmlns:p14="http://schemas.microsoft.com/office/powerpoint/2010/main" xmlns="" val="336399508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54</a:t>
            </a:fld>
            <a:endParaRPr lang="en-GB" dirty="0"/>
          </a:p>
        </p:txBody>
      </p:sp>
    </p:spTree>
    <p:extLst>
      <p:ext uri="{BB962C8B-B14F-4D97-AF65-F5344CB8AC3E}">
        <p14:creationId xmlns:p14="http://schemas.microsoft.com/office/powerpoint/2010/main" xmlns="" val="217337357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a:buFont typeface="Arial" pitchFamily="34" charset="0"/>
              <a:buNone/>
            </a:pP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55</a:t>
            </a:fld>
            <a:endParaRPr lang="en-GB" dirty="0"/>
          </a:p>
        </p:txBody>
      </p:sp>
    </p:spTree>
    <p:extLst>
      <p:ext uri="{BB962C8B-B14F-4D97-AF65-F5344CB8AC3E}">
        <p14:creationId xmlns:p14="http://schemas.microsoft.com/office/powerpoint/2010/main" xmlns="" val="37916196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56</a:t>
            </a:fld>
            <a:endParaRPr lang="en-GB"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r>
              <a:rPr lang="en-GB" b="1" dirty="0" smtClean="0"/>
              <a:t>Those who think drug</a:t>
            </a:r>
            <a:r>
              <a:rPr lang="en-GB" b="1" baseline="0" dirty="0" smtClean="0"/>
              <a:t> driving is more socially acceptable than drink driving:</a:t>
            </a:r>
          </a:p>
          <a:p>
            <a:pPr lvl="1">
              <a:buFont typeface="Arial" pitchFamily="34" charset="0"/>
              <a:buChar char="•"/>
            </a:pPr>
            <a:r>
              <a:rPr lang="en-GB" dirty="0" smtClean="0"/>
              <a:t>Polarisation of opinion among 17-24 year olds (12% think it’s more, 32% think it’s less)</a:t>
            </a:r>
          </a:p>
          <a:p>
            <a:pPr lvl="1">
              <a:buFont typeface="Arial" pitchFamily="34" charset="0"/>
              <a:buChar char="•"/>
            </a:pPr>
            <a:r>
              <a:rPr lang="en-GB" dirty="0" smtClean="0"/>
              <a:t>(Most age</a:t>
            </a:r>
            <a:r>
              <a:rPr lang="en-GB" baseline="0" dirty="0" smtClean="0"/>
              <a:t> groups think it’s the same)</a:t>
            </a:r>
          </a:p>
          <a:p>
            <a:pPr lvl="1">
              <a:buFont typeface="Arial" pitchFamily="34" charset="0"/>
              <a:buChar char="•"/>
            </a:pPr>
            <a:r>
              <a:rPr lang="en-GB" baseline="0" dirty="0" smtClean="0"/>
              <a:t>0-9 years of driving experience = 15% more socially acceptable</a:t>
            </a:r>
          </a:p>
          <a:p>
            <a:pPr lvl="1">
              <a:buFont typeface="Arial" pitchFamily="34" charset="0"/>
              <a:buChar char="•"/>
            </a:pPr>
            <a:r>
              <a:rPr lang="en-GB" baseline="0" dirty="0" smtClean="0"/>
              <a:t>London = 15% more socially acceptable</a:t>
            </a:r>
          </a:p>
          <a:p>
            <a:pPr lvl="1">
              <a:buFont typeface="Arial" pitchFamily="34" charset="0"/>
              <a:buChar char="•"/>
            </a:pPr>
            <a:r>
              <a:rPr lang="en-GB" baseline="0" dirty="0" smtClean="0"/>
              <a:t>(Yorkshire = less socially acceptable = 36%)</a:t>
            </a:r>
          </a:p>
          <a:p>
            <a:pPr lvl="1">
              <a:buFont typeface="Arial" pitchFamily="34" charset="0"/>
              <a:buChar char="•"/>
            </a:pPr>
            <a:r>
              <a:rPr lang="en-GB" baseline="0" dirty="0" smtClean="0"/>
              <a:t>Drug drivers = 23% more socially acceptable</a:t>
            </a:r>
          </a:p>
          <a:p>
            <a:pPr lvl="1">
              <a:buFont typeface="Arial" pitchFamily="34" charset="0"/>
              <a:buChar char="•"/>
            </a:pPr>
            <a:r>
              <a:rPr lang="en-GB" baseline="0" dirty="0" smtClean="0"/>
              <a:t>Drink drivers = 18% more socially acceptable</a:t>
            </a:r>
          </a:p>
          <a:p>
            <a:pPr lvl="1">
              <a:buFont typeface="Arial" pitchFamily="34" charset="0"/>
              <a:buChar char="•"/>
            </a:pPr>
            <a:r>
              <a:rPr lang="en-GB" baseline="0" dirty="0" smtClean="0"/>
              <a:t>Those who have driven on a smart motorway = 12% for both types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57</a:t>
            </a:fld>
            <a:endParaRPr lang="en-GB" dirty="0"/>
          </a:p>
        </p:txBody>
      </p:sp>
    </p:spTree>
    <p:extLst>
      <p:ext uri="{BB962C8B-B14F-4D97-AF65-F5344CB8AC3E}">
        <p14:creationId xmlns:p14="http://schemas.microsoft.com/office/powerpoint/2010/main" xmlns="" val="2634240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6FAC26D0-3D57-45C0-9E0A-A882F7D41E08}" type="slidenum">
              <a:rPr lang="en-GB" smtClean="0">
                <a:latin typeface="Arial" pitchFamily="34" charset="0"/>
                <a:ea typeface="Geneva"/>
                <a:cs typeface="Geneva"/>
              </a:rPr>
              <a:pPr/>
              <a:t>58</a:t>
            </a:fld>
            <a:endParaRPr lang="en-GB" smtClean="0">
              <a:latin typeface="Arial" pitchFamily="34" charset="0"/>
              <a:ea typeface="Geneva"/>
              <a:cs typeface="Geneva"/>
            </a:endParaRPr>
          </a:p>
        </p:txBody>
      </p:sp>
      <p:sp>
        <p:nvSpPr>
          <p:cNvPr id="111619" name="Slide Image Placeholder 5"/>
          <p:cNvSpPr>
            <a:spLocks noGrp="1" noRot="1" noChangeAspect="1" noTextEdit="1"/>
          </p:cNvSpPr>
          <p:nvPr>
            <p:ph type="sldImg"/>
          </p:nvPr>
        </p:nvSpPr>
        <p:spPr>
          <a:xfrm>
            <a:off x="755650" y="757238"/>
            <a:ext cx="5262563" cy="3724275"/>
          </a:xfrm>
          <a:ln/>
        </p:spPr>
      </p:sp>
      <p:sp>
        <p:nvSpPr>
          <p:cNvPr id="111620" name="Notes Placeholder 6"/>
          <p:cNvSpPr>
            <a:spLocks noGrp="1"/>
          </p:cNvSpPr>
          <p:nvPr>
            <p:ph type="body" idx="1"/>
          </p:nvPr>
        </p:nvSpPr>
        <p:spPr bwMode="auto">
          <a:xfrm>
            <a:off x="708345" y="4708926"/>
            <a:ext cx="5382507" cy="4404184"/>
          </a:xfrm>
          <a:prstGeom prst="rect">
            <a:avLst/>
          </a:prstGeom>
          <a:noFill/>
          <a:ln>
            <a:miter lim="800000"/>
            <a:headEnd/>
            <a:tailEnd/>
          </a:ln>
        </p:spPr>
        <p:txBody>
          <a:bodyPr lIns="91415" tIns="45708" rIns="91415" bIns="45708"/>
          <a:lstStyle/>
          <a:p>
            <a:endParaRPr lang="en-US" smtClean="0">
              <a:ea typeface="Geneva"/>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2563" cy="3724275"/>
          </a:xfrm>
        </p:spPr>
      </p:sp>
      <p:sp>
        <p:nvSpPr>
          <p:cNvPr id="3" name="Notes Placeholder 2"/>
          <p:cNvSpPr>
            <a:spLocks noGrp="1"/>
          </p:cNvSpPr>
          <p:nvPr>
            <p:ph type="body" idx="1"/>
          </p:nvPr>
        </p:nvSpPr>
        <p:spPr>
          <a:xfrm>
            <a:off x="680245" y="4689318"/>
            <a:ext cx="5437186" cy="4443092"/>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59</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971275C-5CB2-4BA2-8107-680FF2FCBBC6}" type="slidenum">
              <a:rPr lang="en-GB" smtClean="0">
                <a:solidFill>
                  <a:srgbClr val="000000"/>
                </a:solidFill>
              </a:rPr>
              <a:pPr/>
              <a:t>6</a:t>
            </a:fld>
            <a:endParaRPr lang="en-GB" smtClean="0">
              <a:solidFill>
                <a:srgbClr val="000000"/>
              </a:solidFill>
            </a:endParaRPr>
          </a:p>
        </p:txBody>
      </p:sp>
      <p:sp>
        <p:nvSpPr>
          <p:cNvPr id="82947" name="Rectangle 2"/>
          <p:cNvSpPr>
            <a:spLocks noGrp="1" noRot="1" noChangeAspect="1" noChangeArrowheads="1" noTextEdit="1"/>
          </p:cNvSpPr>
          <p:nvPr>
            <p:ph type="sldImg"/>
          </p:nvPr>
        </p:nvSpPr>
        <p:spPr>
          <a:xfrm>
            <a:off x="782638" y="739775"/>
            <a:ext cx="5232400" cy="3703638"/>
          </a:xfrm>
          <a:ln/>
        </p:spPr>
      </p:sp>
      <p:sp>
        <p:nvSpPr>
          <p:cNvPr id="82948" name="Rectangle 3"/>
          <p:cNvSpPr>
            <a:spLocks noGrp="1" noChangeArrowheads="1"/>
          </p:cNvSpPr>
          <p:nvPr>
            <p:ph type="body" idx="1"/>
          </p:nvPr>
        </p:nvSpPr>
        <p:spPr bwMode="auto">
          <a:xfrm>
            <a:off x="708347" y="4708927"/>
            <a:ext cx="5382506" cy="4404184"/>
          </a:xfrm>
          <a:prstGeom prst="rect">
            <a:avLst/>
          </a:prstGeom>
          <a:noFill/>
          <a:ln>
            <a:miter lim="800000"/>
            <a:headEnd/>
            <a:tailEnd/>
          </a:ln>
        </p:spPr>
        <p:txBody>
          <a:bodyPr lIns="91411" tIns="45705" rIns="91411" bIns="45705"/>
          <a:lstStyle/>
          <a:p>
            <a:pPr marL="342824" indent="-342824" eaLnBrk="1" hangingPunct="1">
              <a:spcBef>
                <a:spcPct val="0"/>
              </a:spcBef>
            </a:pPr>
            <a:endParaRPr lang="en-GB" dirty="0" smtClean="0"/>
          </a:p>
        </p:txBody>
      </p:sp>
    </p:spTree>
    <p:extLst>
      <p:ext uri="{BB962C8B-B14F-4D97-AF65-F5344CB8AC3E}">
        <p14:creationId xmlns:p14="http://schemas.microsoft.com/office/powerpoint/2010/main" xmlns="" val="36611581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xfrm>
            <a:off x="755650" y="757238"/>
            <a:ext cx="5262563" cy="3724275"/>
          </a:xfrm>
          <a:ln/>
        </p:spPr>
      </p:sp>
      <p:sp>
        <p:nvSpPr>
          <p:cNvPr id="112643"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5" tIns="45708" rIns="91415" bIns="45708"/>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616FD491-E819-4148-AC0F-BCE9635CB55F}" type="slidenum">
              <a:rPr lang="en-GB" smtClean="0"/>
              <a:pPr>
                <a:defRPr/>
              </a:pPr>
              <a:t>60</a:t>
            </a:fld>
            <a:endParaRPr lang="en-GB"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xfrm>
            <a:off x="755650" y="757238"/>
            <a:ext cx="5262563" cy="3724275"/>
          </a:xfrm>
          <a:ln/>
        </p:spPr>
      </p:sp>
      <p:sp>
        <p:nvSpPr>
          <p:cNvPr id="112643"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5" tIns="45708" rIns="91415" bIns="45708"/>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616FD491-E819-4148-AC0F-BCE9635CB55F}" type="slidenum">
              <a:rPr lang="en-GB" smtClean="0"/>
              <a:pPr>
                <a:defRPr/>
              </a:pPr>
              <a:t>61</a:t>
            </a:fld>
            <a:endParaRPr lang="en-GB"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02412D13-63A1-4C68-8059-D7944D8C621F}" type="slidenum">
              <a:rPr lang="en-GB" smtClean="0">
                <a:solidFill>
                  <a:srgbClr val="000000"/>
                </a:solidFill>
                <a:latin typeface="Arial" pitchFamily="34" charset="0"/>
                <a:ea typeface="Geneva"/>
                <a:cs typeface="Geneva"/>
              </a:rPr>
              <a:pPr/>
              <a:t>62</a:t>
            </a:fld>
            <a:endParaRPr lang="en-GB" smtClean="0">
              <a:solidFill>
                <a:srgbClr val="000000"/>
              </a:solidFill>
              <a:latin typeface="Arial" pitchFamily="34" charset="0"/>
              <a:ea typeface="Geneva"/>
              <a:cs typeface="Geneva"/>
            </a:endParaRPr>
          </a:p>
        </p:txBody>
      </p:sp>
      <p:sp>
        <p:nvSpPr>
          <p:cNvPr id="113667" name="Rectangle 2"/>
          <p:cNvSpPr>
            <a:spLocks noGrp="1" noRot="1" noChangeAspect="1" noChangeArrowheads="1" noTextEdit="1"/>
          </p:cNvSpPr>
          <p:nvPr>
            <p:ph type="sldImg"/>
          </p:nvPr>
        </p:nvSpPr>
        <p:spPr>
          <a:xfrm>
            <a:off x="755650" y="757238"/>
            <a:ext cx="5262563" cy="3724275"/>
          </a:xfrm>
          <a:ln/>
        </p:spPr>
      </p:sp>
      <p:sp>
        <p:nvSpPr>
          <p:cNvPr id="113668" name="Rectangle 3"/>
          <p:cNvSpPr>
            <a:spLocks noGrp="1" noChangeArrowheads="1"/>
          </p:cNvSpPr>
          <p:nvPr>
            <p:ph type="body" idx="1"/>
          </p:nvPr>
        </p:nvSpPr>
        <p:spPr bwMode="auto">
          <a:xfrm>
            <a:off x="708345" y="4708926"/>
            <a:ext cx="5382507" cy="4404184"/>
          </a:xfrm>
          <a:prstGeom prst="rect">
            <a:avLst/>
          </a:prstGeom>
          <a:noFill/>
          <a:ln>
            <a:miter lim="800000"/>
            <a:headEnd/>
            <a:tailEnd/>
          </a:ln>
        </p:spPr>
        <p:txBody>
          <a:bodyPr lIns="91415" tIns="45708" rIns="91415" bIns="45708"/>
          <a:lstStyle/>
          <a:p>
            <a:pPr marL="179114" indent="-179114" eaLnBrk="1" hangingPunct="1">
              <a:spcBef>
                <a:spcPct val="0"/>
              </a:spcBef>
            </a:pPr>
            <a:endParaRPr lang="en-US" sz="1000" dirty="0" smtClean="0">
              <a:ea typeface="Geneva"/>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6895F79B-E44F-4094-A584-20D428C18E02}" type="slidenum">
              <a:rPr lang="en-GB" smtClean="0">
                <a:solidFill>
                  <a:srgbClr val="000000"/>
                </a:solidFill>
                <a:latin typeface="Arial" pitchFamily="34" charset="0"/>
                <a:ea typeface="Geneva"/>
                <a:cs typeface="Geneva"/>
              </a:rPr>
              <a:pPr/>
              <a:t>63</a:t>
            </a:fld>
            <a:endParaRPr lang="en-GB" dirty="0" smtClean="0">
              <a:solidFill>
                <a:srgbClr val="000000"/>
              </a:solidFill>
              <a:latin typeface="Arial" pitchFamily="34" charset="0"/>
              <a:ea typeface="Geneva"/>
              <a:cs typeface="Geneva"/>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xfrm>
            <a:off x="680245" y="4689318"/>
            <a:ext cx="5437186" cy="4443092"/>
          </a:xfrm>
          <a:prstGeom prst="rect">
            <a:avLst/>
          </a:prstGeom>
          <a:noFill/>
          <a:ln>
            <a:solidFill>
              <a:schemeClr val="tx1"/>
            </a:solidFill>
          </a:ln>
        </p:spPr>
        <p:txBody>
          <a:bodyPr/>
          <a:lstStyle/>
          <a:p>
            <a:pPr marL="228577" indent="-228577">
              <a:defRPr/>
            </a:pPr>
            <a:endParaRPr lang="en-GB" sz="1000"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2563" cy="3724275"/>
          </a:xfrm>
        </p:spPr>
      </p:sp>
      <p:sp>
        <p:nvSpPr>
          <p:cNvPr id="3" name="Notes Placeholder 2"/>
          <p:cNvSpPr>
            <a:spLocks noGrp="1"/>
          </p:cNvSpPr>
          <p:nvPr>
            <p:ph type="body" idx="1"/>
          </p:nvPr>
        </p:nvSpPr>
        <p:spPr>
          <a:xfrm>
            <a:off x="680245" y="4689318"/>
            <a:ext cx="5437186" cy="4443092"/>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64</a:t>
            </a:fld>
            <a:endParaRPr lang="en-GB"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D86B01E-111B-4DDD-ADCB-7750BF2D0AF3}" type="slidenum">
              <a:rPr lang="en-GB" smtClean="0">
                <a:solidFill>
                  <a:srgbClr val="000000"/>
                </a:solidFill>
              </a:rPr>
              <a:pPr/>
              <a:t>65</a:t>
            </a:fld>
            <a:endParaRPr lang="en-GB" dirty="0" smtClean="0">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680245" y="4689318"/>
            <a:ext cx="5437186" cy="4443092"/>
          </a:xfrm>
          <a:prstGeom prst="rect">
            <a:avLst/>
          </a:prstGeom>
          <a:noFill/>
          <a:ln/>
        </p:spPr>
        <p:txBody>
          <a:bodyPr/>
          <a:lstStyle/>
          <a:p>
            <a:pPr marL="179370" indent="-179370" eaLnBrk="1" hangingPunct="1">
              <a:spcBef>
                <a:spcPct val="0"/>
              </a:spcBef>
              <a:buFont typeface="Arial" pitchFamily="34" charset="0"/>
              <a:buNone/>
            </a:pPr>
            <a:endParaRPr lang="en-US" sz="1000" dirty="0" smtClean="0">
              <a:ea typeface="Geneva"/>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2563" cy="3724275"/>
          </a:xfrm>
        </p:spPr>
      </p:sp>
      <p:sp>
        <p:nvSpPr>
          <p:cNvPr id="3" name="Notes Placeholder 2"/>
          <p:cNvSpPr>
            <a:spLocks noGrp="1"/>
          </p:cNvSpPr>
          <p:nvPr>
            <p:ph type="body" idx="1"/>
          </p:nvPr>
        </p:nvSpPr>
        <p:spPr>
          <a:xfrm>
            <a:off x="680245" y="4689318"/>
            <a:ext cx="5437186" cy="4443092"/>
          </a:xfrm>
          <a:prstGeom prst="rect">
            <a:avLst/>
          </a:prstGeom>
        </p:spPr>
        <p:txBody>
          <a:bodyPr lIns="91425" tIns="45713" rIns="91425" bIns="45713">
            <a:normAutofit/>
          </a:bodyPr>
          <a:lstStyle/>
          <a:p>
            <a:endParaRPr lang="en-GB" dirty="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66</a:t>
            </a:fld>
            <a:endParaRPr lang="en-GB"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689475"/>
            <a:ext cx="5438775" cy="4443413"/>
          </a:xfrm>
          <a:prstGeom prst="rect">
            <a:avLst/>
          </a:prstGeom>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67</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xfrm>
            <a:off x="755650" y="757238"/>
            <a:ext cx="5260975" cy="3724275"/>
          </a:xfrm>
          <a:ln/>
        </p:spPr>
      </p:sp>
      <p:sp>
        <p:nvSpPr>
          <p:cNvPr id="98307" name="Notes Placeholder 2"/>
          <p:cNvSpPr>
            <a:spLocks noGrp="1"/>
          </p:cNvSpPr>
          <p:nvPr>
            <p:ph type="body" idx="1"/>
          </p:nvPr>
        </p:nvSpPr>
        <p:spPr bwMode="auto">
          <a:xfrm>
            <a:off x="708345" y="4708926"/>
            <a:ext cx="5382507" cy="4404184"/>
          </a:xfrm>
          <a:prstGeom prst="rect">
            <a:avLst/>
          </a:prstGeom>
          <a:noFill/>
          <a:ln>
            <a:miter lim="800000"/>
            <a:headEnd/>
            <a:tailEnd/>
          </a:ln>
        </p:spPr>
        <p:txBody>
          <a:bodyPr lIns="91411" tIns="45705" rIns="91411" bIns="45705"/>
          <a:lstStyle/>
          <a:p>
            <a:endParaRPr lang="en-US" dirty="0" smtClean="0">
              <a:ea typeface="Geneva"/>
            </a:endParaRPr>
          </a:p>
        </p:txBody>
      </p:sp>
      <p:sp>
        <p:nvSpPr>
          <p:cNvPr id="4" name="Slide Number Placeholder 3"/>
          <p:cNvSpPr>
            <a:spLocks noGrp="1"/>
          </p:cNvSpPr>
          <p:nvPr>
            <p:ph type="sldNum" sz="quarter" idx="5"/>
          </p:nvPr>
        </p:nvSpPr>
        <p:spPr/>
        <p:txBody>
          <a:bodyPr/>
          <a:lstStyle/>
          <a:p>
            <a:pPr>
              <a:defRPr/>
            </a:pPr>
            <a:fld id="{C25F0588-3783-4300-98EE-15F3F4D67F4E}" type="slidenum">
              <a:rPr lang="en-GB" smtClean="0"/>
              <a:pPr>
                <a:defRPr/>
              </a:pPr>
              <a:t>7</a:t>
            </a:fld>
            <a:endParaRPr lang="en-GB" dirty="0"/>
          </a:p>
        </p:txBody>
      </p:sp>
    </p:spTree>
    <p:extLst>
      <p:ext uri="{BB962C8B-B14F-4D97-AF65-F5344CB8AC3E}">
        <p14:creationId xmlns:p14="http://schemas.microsoft.com/office/powerpoint/2010/main" xmlns="" val="1960806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endParaRPr lang="en-GB"/>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8</a:t>
            </a:fld>
            <a:endParaRPr lang="en-GB" dirty="0"/>
          </a:p>
        </p:txBody>
      </p:sp>
    </p:spTree>
    <p:extLst>
      <p:ext uri="{BB962C8B-B14F-4D97-AF65-F5344CB8AC3E}">
        <p14:creationId xmlns:p14="http://schemas.microsoft.com/office/powerpoint/2010/main" xmlns="" val="1062184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757238"/>
            <a:ext cx="5260975" cy="3724275"/>
          </a:xfrm>
        </p:spPr>
      </p:sp>
      <p:sp>
        <p:nvSpPr>
          <p:cNvPr id="3" name="Notes Placeholder 2"/>
          <p:cNvSpPr>
            <a:spLocks noGrp="1"/>
          </p:cNvSpPr>
          <p:nvPr>
            <p:ph type="body" idx="1"/>
          </p:nvPr>
        </p:nvSpPr>
        <p:spPr>
          <a:xfrm>
            <a:off x="680246" y="4689319"/>
            <a:ext cx="5437186" cy="4443092"/>
          </a:xfrm>
          <a:prstGeom prst="rect">
            <a:avLst/>
          </a:prstGeom>
        </p:spPr>
        <p:txBody>
          <a:bodyPr lIns="91419" tIns="45710" rIns="91419" bIns="45710">
            <a:normAutofit/>
          </a:bodyPr>
          <a:lstStyle/>
          <a:p>
            <a:pPr defTabSz="914197">
              <a:defRPr/>
            </a:pPr>
            <a:endParaRPr lang="en-GB" sz="1400" dirty="0" smtClean="0"/>
          </a:p>
        </p:txBody>
      </p:sp>
      <p:sp>
        <p:nvSpPr>
          <p:cNvPr id="4" name="Slide Number Placeholder 3"/>
          <p:cNvSpPr>
            <a:spLocks noGrp="1"/>
          </p:cNvSpPr>
          <p:nvPr>
            <p:ph type="sldNum" sz="quarter" idx="10"/>
          </p:nvPr>
        </p:nvSpPr>
        <p:spPr/>
        <p:txBody>
          <a:bodyPr/>
          <a:lstStyle/>
          <a:p>
            <a:pPr>
              <a:defRPr/>
            </a:pPr>
            <a:fld id="{479506EE-2535-42A8-91E2-084C896F8016}" type="slidenum">
              <a:rPr lang="en-GB" smtClean="0"/>
              <a:pPr>
                <a:defRPr/>
              </a:pPr>
              <a:t>9</a:t>
            </a:fld>
            <a:endParaRPr lang="en-GB" dirty="0"/>
          </a:p>
        </p:txBody>
      </p:sp>
    </p:spTree>
    <p:extLst>
      <p:ext uri="{BB962C8B-B14F-4D97-AF65-F5344CB8AC3E}">
        <p14:creationId xmlns:p14="http://schemas.microsoft.com/office/powerpoint/2010/main" xmlns="" val="409188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Q Proposal Title Page">
    <p:spTree>
      <p:nvGrpSpPr>
        <p:cNvPr id="1" name=""/>
        <p:cNvGrpSpPr/>
        <p:nvPr/>
      </p:nvGrpSpPr>
      <p:grpSpPr>
        <a:xfrm>
          <a:off x="0" y="0"/>
          <a:ext cx="0" cy="0"/>
          <a:chOff x="0" y="0"/>
          <a:chExt cx="0" cy="0"/>
        </a:xfrm>
      </p:grpSpPr>
      <p:sp>
        <p:nvSpPr>
          <p:cNvPr id="6" name="Rectangle 2"/>
          <p:cNvSpPr txBox="1">
            <a:spLocks noChangeArrowheads="1"/>
          </p:cNvSpPr>
          <p:nvPr userDrawn="1"/>
        </p:nvSpPr>
        <p:spPr bwMode="auto">
          <a:xfrm>
            <a:off x="7175500" y="6602413"/>
            <a:ext cx="2879725" cy="482600"/>
          </a:xfrm>
          <a:prstGeom prst="rect">
            <a:avLst/>
          </a:prstGeom>
          <a:noFill/>
          <a:ln w="9525">
            <a:noFill/>
            <a:miter lim="800000"/>
            <a:headEnd/>
            <a:tailEnd/>
          </a:ln>
        </p:spPr>
        <p:txBody>
          <a:bodyPr lIns="0" tIns="0" rIns="0" bIns="0"/>
          <a:lstStyle/>
          <a:p>
            <a:pPr eaLnBrk="0" hangingPunct="0">
              <a:lnSpc>
                <a:spcPts val="1200"/>
              </a:lnSpc>
              <a:defRPr/>
            </a:pPr>
            <a:r>
              <a:rPr lang="en-US" sz="800" dirty="0">
                <a:latin typeface="Arial" charset="0"/>
                <a:ea typeface="Geneva" pitchFamily="-107" charset="-128"/>
                <a:cs typeface="+mn-cs"/>
              </a:rPr>
              <a:t>the butlers wharf building, 36 shad thames, london se1 2ye</a:t>
            </a:r>
          </a:p>
          <a:p>
            <a:pPr eaLnBrk="0" hangingPunct="0">
              <a:lnSpc>
                <a:spcPts val="1200"/>
              </a:lnSpc>
              <a:defRPr/>
            </a:pPr>
            <a:r>
              <a:rPr lang="en-US" sz="800" dirty="0">
                <a:latin typeface="Arial" charset="0"/>
                <a:ea typeface="Geneva" pitchFamily="-107" charset="-128"/>
                <a:cs typeface="+mn-cs"/>
              </a:rPr>
              <a:t>t  +44 (0)20 7357 9919, f  +44 (0)20 7357 9773,</a:t>
            </a:r>
          </a:p>
          <a:p>
            <a:pPr eaLnBrk="0" hangingPunct="0">
              <a:lnSpc>
                <a:spcPts val="1200"/>
              </a:lnSpc>
              <a:defRPr/>
            </a:pPr>
            <a:r>
              <a:rPr lang="en-US" sz="800" dirty="0">
                <a:latin typeface="Arial" charset="0"/>
                <a:ea typeface="Geneva" pitchFamily="-107" charset="-128"/>
                <a:cs typeface="+mn-cs"/>
              </a:rPr>
              <a:t>wwww.quadrangle.com</a:t>
            </a:r>
            <a:endParaRPr lang="en-GB" sz="800" dirty="0">
              <a:latin typeface="Arial" charset="0"/>
              <a:ea typeface="Geneva" pitchFamily="-107" charset="-128"/>
              <a:cs typeface="+mn-cs"/>
            </a:endParaRPr>
          </a:p>
        </p:txBody>
      </p:sp>
      <p:cxnSp>
        <p:nvCxnSpPr>
          <p:cNvPr id="7" name="Straight Connector 16"/>
          <p:cNvCxnSpPr>
            <a:cxnSpLocks noChangeShapeType="1"/>
          </p:cNvCxnSpPr>
          <p:nvPr userDrawn="1"/>
        </p:nvCxnSpPr>
        <p:spPr bwMode="auto">
          <a:xfrm>
            <a:off x="844552" y="5954714"/>
            <a:ext cx="8999537" cy="1587"/>
          </a:xfrm>
          <a:prstGeom prst="line">
            <a:avLst/>
          </a:prstGeom>
          <a:noFill/>
          <a:ln w="3175">
            <a:solidFill>
              <a:srgbClr val="969696"/>
            </a:solidFill>
            <a:round/>
            <a:headEnd/>
            <a:tailEnd/>
          </a:ln>
        </p:spPr>
      </p:cxnSp>
      <p:pic>
        <p:nvPicPr>
          <p:cNvPr id="8" name="Picture 9" descr="Q_ppt2.jpg"/>
          <p:cNvPicPr>
            <a:picLocks noChangeAspect="1"/>
          </p:cNvPicPr>
          <p:nvPr userDrawn="1"/>
        </p:nvPicPr>
        <p:blipFill>
          <a:blip r:embed="rId2" cstate="print"/>
          <a:srcRect/>
          <a:stretch>
            <a:fillRect/>
          </a:stretch>
        </p:blipFill>
        <p:spPr bwMode="auto">
          <a:xfrm>
            <a:off x="7175500" y="6142038"/>
            <a:ext cx="636588" cy="425449"/>
          </a:xfrm>
          <a:prstGeom prst="rect">
            <a:avLst/>
          </a:prstGeom>
          <a:noFill/>
          <a:ln w="9525">
            <a:noFill/>
            <a:miter lim="800000"/>
            <a:headEnd/>
            <a:tailEnd/>
          </a:ln>
        </p:spPr>
      </p:pic>
      <p:sp>
        <p:nvSpPr>
          <p:cNvPr id="19" name="Content Placeholder 2"/>
          <p:cNvSpPr>
            <a:spLocks noGrp="1"/>
          </p:cNvSpPr>
          <p:nvPr>
            <p:ph sz="half" idx="11"/>
          </p:nvPr>
        </p:nvSpPr>
        <p:spPr>
          <a:xfrm>
            <a:off x="846000" y="6066006"/>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721"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77" marR="0" indent="-164977" algn="l" defTabSz="913721"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77" indent="-165477"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04"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15" name="Content Placeholder 2"/>
          <p:cNvSpPr>
            <a:spLocks noGrp="1"/>
          </p:cNvSpPr>
          <p:nvPr>
            <p:ph sz="half" idx="13"/>
          </p:nvPr>
        </p:nvSpPr>
        <p:spPr>
          <a:xfrm>
            <a:off x="4104000" y="6066006"/>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721"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77" marR="0" indent="-164977" algn="l" defTabSz="913721"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77" indent="-165477"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04"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28" name="Content Placeholder 2"/>
          <p:cNvSpPr>
            <a:spLocks noGrp="1"/>
          </p:cNvSpPr>
          <p:nvPr>
            <p:ph sz="half" idx="14"/>
          </p:nvPr>
        </p:nvSpPr>
        <p:spPr>
          <a:xfrm>
            <a:off x="846000" y="5655600"/>
            <a:ext cx="3427200" cy="205200"/>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0" i="0" baseline="0" smtClean="0">
                <a:solidFill>
                  <a:schemeClr val="tx1"/>
                </a:solidFill>
                <a:latin typeface="Arial" charset="0"/>
                <a:ea typeface="Geneva" pitchFamily="-107" charset="-128"/>
                <a:cs typeface="Geneva" pitchFamily="-110" charset="-128"/>
              </a:defRPr>
            </a:lvl1pPr>
            <a:lvl2pPr marL="0" marR="0" indent="0" algn="l" defTabSz="913721"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77" marR="0" indent="-164977" algn="l" defTabSz="913721"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77" indent="-165477"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04"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p:txBody>
      </p:sp>
      <p:sp>
        <p:nvSpPr>
          <p:cNvPr id="33" name="Text Placeholder 32"/>
          <p:cNvSpPr>
            <a:spLocks noGrp="1"/>
          </p:cNvSpPr>
          <p:nvPr>
            <p:ph type="body" sz="quarter" idx="16"/>
          </p:nvPr>
        </p:nvSpPr>
        <p:spPr>
          <a:xfrm>
            <a:off x="846001" y="3801400"/>
            <a:ext cx="8818700" cy="1587500"/>
          </a:xfrm>
        </p:spPr>
        <p:txBody>
          <a:bodyPr/>
          <a:lstStyle>
            <a:lvl1pPr marL="0" indent="0">
              <a:lnSpc>
                <a:spcPts val="2800"/>
              </a:lnSpc>
              <a:spcBef>
                <a:spcPts val="0"/>
              </a:spcBef>
              <a:spcAft>
                <a:spcPts val="0"/>
              </a:spcAft>
              <a:defRPr sz="3600" b="0" i="0" baseline="0">
                <a:solidFill>
                  <a:schemeClr val="tx1"/>
                </a:solidFill>
              </a:defRPr>
            </a:lvl1pPr>
            <a:lvl2pPr marL="0" indent="0">
              <a:lnSpc>
                <a:spcPts val="3199"/>
              </a:lnSpc>
              <a:spcBef>
                <a:spcPts val="500"/>
              </a:spcBef>
              <a:spcAft>
                <a:spcPts val="0"/>
              </a:spcAft>
              <a:defRPr sz="2400"/>
            </a:lvl2pPr>
          </a:lstStyle>
          <a:p>
            <a:pPr lvl="0"/>
            <a:r>
              <a:rPr lang="en-US" smtClean="0"/>
              <a:t>Click to edit Master text styles</a:t>
            </a:r>
          </a:p>
          <a:p>
            <a:pPr lvl="1"/>
            <a:r>
              <a:rPr lang="en-US"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Q Proposal Title Page">
    <p:spTree>
      <p:nvGrpSpPr>
        <p:cNvPr id="1" name=""/>
        <p:cNvGrpSpPr/>
        <p:nvPr/>
      </p:nvGrpSpPr>
      <p:grpSpPr>
        <a:xfrm>
          <a:off x="0" y="0"/>
          <a:ext cx="0" cy="0"/>
          <a:chOff x="0" y="0"/>
          <a:chExt cx="0" cy="0"/>
        </a:xfrm>
      </p:grpSpPr>
      <p:sp>
        <p:nvSpPr>
          <p:cNvPr id="6" name="Rectangle 2"/>
          <p:cNvSpPr txBox="1">
            <a:spLocks noChangeArrowheads="1"/>
          </p:cNvSpPr>
          <p:nvPr userDrawn="1"/>
        </p:nvSpPr>
        <p:spPr bwMode="auto">
          <a:xfrm>
            <a:off x="7175500" y="6602413"/>
            <a:ext cx="2879725" cy="482600"/>
          </a:xfrm>
          <a:prstGeom prst="rect">
            <a:avLst/>
          </a:prstGeom>
          <a:noFill/>
          <a:ln w="9525">
            <a:noFill/>
            <a:miter lim="800000"/>
            <a:headEnd/>
            <a:tailEnd/>
          </a:ln>
        </p:spPr>
        <p:txBody>
          <a:bodyPr lIns="0" tIns="0" rIns="0" bIns="0"/>
          <a:lstStyle/>
          <a:p>
            <a:pPr eaLnBrk="0" hangingPunct="0">
              <a:lnSpc>
                <a:spcPts val="1200"/>
              </a:lnSpc>
              <a:defRPr/>
            </a:pPr>
            <a:r>
              <a:rPr lang="en-US" sz="800" dirty="0">
                <a:solidFill>
                  <a:srgbClr val="4D4D4D"/>
                </a:solidFill>
                <a:latin typeface="Arial" charset="0"/>
                <a:ea typeface="Geneva" pitchFamily="-107" charset="-128"/>
                <a:cs typeface="+mn-cs"/>
              </a:rPr>
              <a:t>the butlers wharf building, 36 shad thames, london se1 2ye</a:t>
            </a:r>
          </a:p>
          <a:p>
            <a:pPr eaLnBrk="0" hangingPunct="0">
              <a:lnSpc>
                <a:spcPts val="1200"/>
              </a:lnSpc>
              <a:defRPr/>
            </a:pPr>
            <a:r>
              <a:rPr lang="en-US" sz="800" dirty="0">
                <a:solidFill>
                  <a:srgbClr val="4D4D4D"/>
                </a:solidFill>
                <a:latin typeface="Arial" charset="0"/>
                <a:ea typeface="Geneva" pitchFamily="-107" charset="-128"/>
                <a:cs typeface="+mn-cs"/>
              </a:rPr>
              <a:t>t  +44 (0)20 7357 9919, f  +44 (0)20 7357 9773,</a:t>
            </a:r>
          </a:p>
          <a:p>
            <a:pPr eaLnBrk="0" hangingPunct="0">
              <a:lnSpc>
                <a:spcPts val="1200"/>
              </a:lnSpc>
              <a:defRPr/>
            </a:pPr>
            <a:r>
              <a:rPr lang="en-US" sz="800" dirty="0">
                <a:solidFill>
                  <a:srgbClr val="4D4D4D"/>
                </a:solidFill>
                <a:latin typeface="Arial" charset="0"/>
                <a:ea typeface="Geneva" pitchFamily="-107" charset="-128"/>
                <a:cs typeface="+mn-cs"/>
              </a:rPr>
              <a:t>wwww.quadrangle.com</a:t>
            </a:r>
            <a:endParaRPr lang="en-GB" sz="800" dirty="0">
              <a:solidFill>
                <a:srgbClr val="4D4D4D"/>
              </a:solidFill>
              <a:latin typeface="Arial" charset="0"/>
              <a:ea typeface="Geneva" pitchFamily="-107" charset="-128"/>
              <a:cs typeface="+mn-cs"/>
            </a:endParaRPr>
          </a:p>
        </p:txBody>
      </p:sp>
      <p:cxnSp>
        <p:nvCxnSpPr>
          <p:cNvPr id="7" name="Straight Connector 16"/>
          <p:cNvCxnSpPr>
            <a:cxnSpLocks noChangeShapeType="1"/>
          </p:cNvCxnSpPr>
          <p:nvPr userDrawn="1"/>
        </p:nvCxnSpPr>
        <p:spPr bwMode="auto">
          <a:xfrm>
            <a:off x="844552" y="5954714"/>
            <a:ext cx="8999537" cy="1587"/>
          </a:xfrm>
          <a:prstGeom prst="line">
            <a:avLst/>
          </a:prstGeom>
          <a:noFill/>
          <a:ln w="3175">
            <a:solidFill>
              <a:srgbClr val="969696"/>
            </a:solidFill>
            <a:round/>
            <a:headEnd/>
            <a:tailEnd/>
          </a:ln>
        </p:spPr>
      </p:cxnSp>
      <p:pic>
        <p:nvPicPr>
          <p:cNvPr id="8" name="Picture 9" descr="Q_ppt2.jpg"/>
          <p:cNvPicPr>
            <a:picLocks noChangeAspect="1"/>
          </p:cNvPicPr>
          <p:nvPr userDrawn="1"/>
        </p:nvPicPr>
        <p:blipFill>
          <a:blip r:embed="rId2" cstate="print"/>
          <a:srcRect/>
          <a:stretch>
            <a:fillRect/>
          </a:stretch>
        </p:blipFill>
        <p:spPr bwMode="auto">
          <a:xfrm>
            <a:off x="7175500" y="6142038"/>
            <a:ext cx="636588" cy="425449"/>
          </a:xfrm>
          <a:prstGeom prst="rect">
            <a:avLst/>
          </a:prstGeom>
          <a:noFill/>
          <a:ln w="9525">
            <a:noFill/>
            <a:miter lim="800000"/>
            <a:headEnd/>
            <a:tailEnd/>
          </a:ln>
        </p:spPr>
      </p:pic>
      <p:sp>
        <p:nvSpPr>
          <p:cNvPr id="19" name="Content Placeholder 2"/>
          <p:cNvSpPr>
            <a:spLocks noGrp="1"/>
          </p:cNvSpPr>
          <p:nvPr>
            <p:ph sz="half" idx="11"/>
          </p:nvPr>
        </p:nvSpPr>
        <p:spPr>
          <a:xfrm>
            <a:off x="846000" y="6066006"/>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721"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77" marR="0" indent="-164977" algn="l" defTabSz="913721"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77" indent="-165477"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04"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15" name="Content Placeholder 2"/>
          <p:cNvSpPr>
            <a:spLocks noGrp="1"/>
          </p:cNvSpPr>
          <p:nvPr>
            <p:ph sz="half" idx="13"/>
          </p:nvPr>
        </p:nvSpPr>
        <p:spPr>
          <a:xfrm>
            <a:off x="4104000" y="6066006"/>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721"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77" marR="0" indent="-164977" algn="l" defTabSz="913721"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77" indent="-165477"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04"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28" name="Content Placeholder 2"/>
          <p:cNvSpPr>
            <a:spLocks noGrp="1"/>
          </p:cNvSpPr>
          <p:nvPr>
            <p:ph sz="half" idx="14"/>
          </p:nvPr>
        </p:nvSpPr>
        <p:spPr>
          <a:xfrm>
            <a:off x="846000" y="5655600"/>
            <a:ext cx="3427200" cy="205200"/>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0" i="0" baseline="0" smtClean="0">
                <a:solidFill>
                  <a:schemeClr val="tx1"/>
                </a:solidFill>
                <a:latin typeface="Arial" charset="0"/>
                <a:ea typeface="Geneva" pitchFamily="-107" charset="-128"/>
                <a:cs typeface="Geneva" pitchFamily="-110" charset="-128"/>
              </a:defRPr>
            </a:lvl1pPr>
            <a:lvl2pPr marL="0" marR="0" indent="0" algn="l" defTabSz="913721"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77" marR="0" indent="-164977" algn="l" defTabSz="913721"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77" indent="-165477"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04"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p:txBody>
      </p:sp>
      <p:sp>
        <p:nvSpPr>
          <p:cNvPr id="33" name="Text Placeholder 32"/>
          <p:cNvSpPr>
            <a:spLocks noGrp="1"/>
          </p:cNvSpPr>
          <p:nvPr>
            <p:ph type="body" sz="quarter" idx="16"/>
          </p:nvPr>
        </p:nvSpPr>
        <p:spPr>
          <a:xfrm>
            <a:off x="846001" y="3801400"/>
            <a:ext cx="8818700" cy="1587500"/>
          </a:xfrm>
        </p:spPr>
        <p:txBody>
          <a:bodyPr/>
          <a:lstStyle>
            <a:lvl1pPr marL="0" indent="0">
              <a:lnSpc>
                <a:spcPts val="2800"/>
              </a:lnSpc>
              <a:spcBef>
                <a:spcPts val="0"/>
              </a:spcBef>
              <a:spcAft>
                <a:spcPts val="0"/>
              </a:spcAft>
              <a:defRPr sz="3600" b="0" i="0" baseline="0">
                <a:solidFill>
                  <a:schemeClr val="tx1"/>
                </a:solidFill>
              </a:defRPr>
            </a:lvl1pPr>
            <a:lvl2pPr marL="0" indent="0">
              <a:lnSpc>
                <a:spcPts val="3199"/>
              </a:lnSpc>
              <a:spcBef>
                <a:spcPts val="500"/>
              </a:spcBef>
              <a:spcAft>
                <a:spcPts val="0"/>
              </a:spcAft>
              <a:defRPr sz="2400"/>
            </a:lvl2pPr>
          </a:lstStyle>
          <a:p>
            <a:pPr lvl="0"/>
            <a:r>
              <a:rPr lang="en-US" smtClean="0"/>
              <a:t>Click to edit Master text styles</a:t>
            </a:r>
          </a:p>
          <a:p>
            <a:pPr lvl="1"/>
            <a:r>
              <a:rPr lang="en-US" smtClean="0"/>
              <a:t>Second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Q Contents f">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846138" y="2160007"/>
            <a:ext cx="4320001" cy="388143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10" name="Text Placeholder 9"/>
          <p:cNvSpPr>
            <a:spLocks noGrp="1"/>
          </p:cNvSpPr>
          <p:nvPr>
            <p:ph type="body" sz="quarter" idx="12"/>
          </p:nvPr>
        </p:nvSpPr>
        <p:spPr>
          <a:xfrm>
            <a:off x="5760002" y="2160006"/>
            <a:ext cx="4320001" cy="383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Q 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848518" y="759601"/>
            <a:ext cx="4320001" cy="1578975"/>
          </a:xfrm>
          <a:noFill/>
          <a:ln w="9525">
            <a:noFill/>
            <a:miter lim="800000"/>
            <a:headEnd/>
            <a:tailEnd/>
          </a:ln>
        </p:spPr>
        <p:txBody>
          <a:bodyPr/>
          <a:lstStyle>
            <a:lvl1pPr algn="l" rtl="0" eaLnBrk="0" fontAlgn="base" hangingPunct="0">
              <a:spcBef>
                <a:spcPct val="0"/>
              </a:spcBef>
              <a:spcAft>
                <a:spcPct val="0"/>
              </a:spcAft>
              <a:defRPr lang="en-US" sz="3200">
                <a:solidFill>
                  <a:schemeClr val="tx1"/>
                </a:solidFill>
                <a:latin typeface="Arial" charset="0"/>
                <a:ea typeface="Geneva" pitchFamily="-107" charset="-128"/>
                <a:cs typeface="Geneva" pitchFamily="-110" charset="-128"/>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760000" y="1800004"/>
            <a:ext cx="4330700" cy="3035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2"/>
          </p:nvPr>
        </p:nvSpPr>
        <p:spPr>
          <a:xfrm>
            <a:off x="845999" y="1800000"/>
            <a:ext cx="4320001" cy="3865000"/>
          </a:xfrm>
        </p:spPr>
        <p:txBody>
          <a:bodyPr/>
          <a:lstStyle>
            <a:lvl3pPr marL="197855" indent="-305774">
              <a:defRPr/>
            </a:lvl3pPr>
            <a:lvl4pPr indent="-305774">
              <a:defRPr/>
            </a:lvl4pPr>
            <a:lvl5pPr marL="521610" indent="-197855">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Q Phase One">
    <p:spTree>
      <p:nvGrpSpPr>
        <p:cNvPr id="1" name=""/>
        <p:cNvGrpSpPr/>
        <p:nvPr/>
      </p:nvGrpSpPr>
      <p:grpSpPr>
        <a:xfrm>
          <a:off x="0" y="0"/>
          <a:ext cx="0" cy="0"/>
          <a:chOff x="0" y="0"/>
          <a:chExt cx="0" cy="0"/>
        </a:xfrm>
      </p:grpSpPr>
      <p:sp>
        <p:nvSpPr>
          <p:cNvPr id="11" name="Content Placeholder 3"/>
          <p:cNvSpPr>
            <a:spLocks noGrp="1"/>
          </p:cNvSpPr>
          <p:nvPr>
            <p:ph sz="half" idx="10"/>
          </p:nvPr>
        </p:nvSpPr>
        <p:spPr>
          <a:xfrm>
            <a:off x="845999" y="2160000"/>
            <a:ext cx="4320001" cy="1440000"/>
          </a:xfrm>
          <a:solidFill>
            <a:srgbClr val="1DA399"/>
          </a:solidFill>
          <a:ln w="9525">
            <a:noFill/>
            <a:round/>
            <a:headEnd/>
            <a:tailEnd/>
          </a:ln>
        </p:spPr>
        <p:txBody>
          <a:bodyPr lIns="154542" tIns="107920" rIns="154542"/>
          <a:lstStyle>
            <a:lvl1pPr marL="0" indent="0" algn="l" rtl="0" eaLnBrk="0" fontAlgn="base" hangingPunct="0">
              <a:lnSpc>
                <a:spcPts val="1399"/>
              </a:lnSpc>
              <a:spcBef>
                <a:spcPts val="300"/>
              </a:spcBef>
              <a:spcAft>
                <a:spcPts val="500"/>
              </a:spcAft>
              <a:buNone/>
              <a:tabLst/>
              <a:defRPr lang="en-US" sz="1400" kern="1200" dirty="0" smtClean="0">
                <a:solidFill>
                  <a:schemeClr val="bg1"/>
                </a:solidFill>
                <a:latin typeface="Arial" charset="0"/>
                <a:ea typeface="Geneva" pitchFamily="-107" charset="-128"/>
                <a:cs typeface="+mn-cs"/>
              </a:defRPr>
            </a:lvl1pPr>
            <a:lvl2pPr marL="165477" indent="-165477" algn="l" rtl="0" eaLnBrk="0" fontAlgn="base" hangingPunct="0">
              <a:lnSpc>
                <a:spcPts val="1399"/>
              </a:lnSpc>
              <a:spcBef>
                <a:spcPts val="0"/>
              </a:spcBef>
              <a:spcAft>
                <a:spcPts val="500"/>
              </a:spcAft>
              <a:buClr>
                <a:schemeClr val="bg1"/>
              </a:buClr>
              <a:buFont typeface="Arial" pitchFamily="34" charset="0"/>
              <a:buChar char="•"/>
              <a:defRPr lang="en-US" sz="1400" kern="1200" dirty="0">
                <a:solidFill>
                  <a:schemeClr val="bg1"/>
                </a:solidFill>
                <a:latin typeface="Arial" charset="0"/>
                <a:ea typeface="Geneva" pitchFamily="-107" charset="-128"/>
                <a:cs typeface="+mn-cs"/>
              </a:defRPr>
            </a:lvl2pPr>
            <a:lvl3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8" name="Text Placeholder 7"/>
          <p:cNvSpPr>
            <a:spLocks noGrp="1"/>
          </p:cNvSpPr>
          <p:nvPr>
            <p:ph type="body" sz="quarter" idx="12"/>
          </p:nvPr>
        </p:nvSpPr>
        <p:spPr>
          <a:xfrm>
            <a:off x="845999" y="3780005"/>
            <a:ext cx="4320001" cy="2112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3"/>
          </p:nvPr>
        </p:nvSpPr>
        <p:spPr>
          <a:xfrm>
            <a:off x="5760002" y="2160000"/>
            <a:ext cx="4320001" cy="387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Q Alternative Text">
    <p:spTree>
      <p:nvGrpSpPr>
        <p:cNvPr id="1" name=""/>
        <p:cNvGrpSpPr/>
        <p:nvPr/>
      </p:nvGrpSpPr>
      <p:grpSpPr>
        <a:xfrm>
          <a:off x="0" y="0"/>
          <a:ext cx="0" cy="0"/>
          <a:chOff x="0" y="0"/>
          <a:chExt cx="0" cy="0"/>
        </a:xfrm>
      </p:grpSpPr>
      <p:sp>
        <p:nvSpPr>
          <p:cNvPr id="10" name="Content Placeholder 3"/>
          <p:cNvSpPr>
            <a:spLocks noGrp="1"/>
          </p:cNvSpPr>
          <p:nvPr>
            <p:ph sz="half" idx="10"/>
          </p:nvPr>
        </p:nvSpPr>
        <p:spPr>
          <a:xfrm>
            <a:off x="5579999" y="2160000"/>
            <a:ext cx="4320001" cy="4140000"/>
          </a:xfrm>
          <a:solidFill>
            <a:srgbClr val="1DA399"/>
          </a:solidFill>
          <a:ln w="9525">
            <a:noFill/>
            <a:round/>
            <a:headEnd/>
            <a:tailEnd/>
          </a:ln>
        </p:spPr>
        <p:txBody>
          <a:bodyPr lIns="215841" tIns="125904" rIns="179866"/>
          <a:lstStyle>
            <a:lvl1pPr marL="0" indent="0" algn="l" rtl="0" eaLnBrk="0" fontAlgn="base" hangingPunct="0">
              <a:lnSpc>
                <a:spcPts val="2100"/>
              </a:lnSpc>
              <a:spcBef>
                <a:spcPts val="798"/>
              </a:spcBef>
              <a:spcAft>
                <a:spcPts val="500"/>
              </a:spcAft>
              <a:buNone/>
              <a:tabLst/>
              <a:defRPr lang="en-US" sz="1700" b="1" kern="1200" dirty="0" smtClean="0">
                <a:solidFill>
                  <a:schemeClr val="bg1"/>
                </a:solidFill>
                <a:latin typeface="Arial" charset="0"/>
                <a:ea typeface="Geneva" pitchFamily="-107" charset="-128"/>
                <a:cs typeface="+mn-cs"/>
              </a:defRPr>
            </a:lvl1pPr>
            <a:lvl2pPr marL="165477" indent="-165477" algn="l" rtl="0" eaLnBrk="0" fontAlgn="base" hangingPunct="0">
              <a:lnSpc>
                <a:spcPts val="2100"/>
              </a:lnSpc>
              <a:spcBef>
                <a:spcPts val="0"/>
              </a:spcBef>
              <a:spcAft>
                <a:spcPts val="500"/>
              </a:spcAft>
              <a:buClr>
                <a:schemeClr val="bg1"/>
              </a:buClr>
              <a:buFont typeface="Arial" pitchFamily="34" charset="0"/>
              <a:buChar char="•"/>
              <a:defRPr lang="en-US" sz="1700" b="0" kern="1200" dirty="0">
                <a:solidFill>
                  <a:schemeClr val="bg1"/>
                </a:solidFill>
                <a:latin typeface="Arial" charset="0"/>
                <a:ea typeface="Geneva" pitchFamily="-107" charset="-128"/>
                <a:cs typeface="+mn-cs"/>
              </a:defRPr>
            </a:lvl2pPr>
            <a:lvl3pPr marL="0" algn="l" rtl="0" eaLnBrk="0" fontAlgn="base" hangingPunct="0">
              <a:lnSpc>
                <a:spcPts val="2299"/>
              </a:lnSpc>
              <a:spcBef>
                <a:spcPts val="510"/>
              </a:spcBef>
              <a:spcAft>
                <a:spcPct val="0"/>
              </a:spcAft>
              <a:buNone/>
              <a:defRPr lang="en-US" sz="1900" b="1" dirty="0" smtClean="0">
                <a:solidFill>
                  <a:schemeClr val="bg1"/>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800" b="1" dirty="0" smtClean="0">
                <a:solidFill>
                  <a:schemeClr val="bg1"/>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itle 5"/>
          <p:cNvSpPr>
            <a:spLocks noGrp="1"/>
          </p:cNvSpPr>
          <p:nvPr>
            <p:ph type="title"/>
          </p:nvPr>
        </p:nvSpPr>
        <p:spPr/>
        <p:txBody>
          <a:bodyPr/>
          <a:lstStyle/>
          <a:p>
            <a:r>
              <a:rPr lang="en-US" dirty="0" smtClean="0"/>
              <a:t>Click to edit Master title style</a:t>
            </a:r>
            <a:endParaRPr lang="en-US" dirty="0"/>
          </a:p>
        </p:txBody>
      </p:sp>
      <p:sp>
        <p:nvSpPr>
          <p:cNvPr id="8" name="Text Placeholder 7"/>
          <p:cNvSpPr>
            <a:spLocks noGrp="1"/>
          </p:cNvSpPr>
          <p:nvPr>
            <p:ph type="body" sz="quarter" idx="11"/>
          </p:nvPr>
        </p:nvSpPr>
        <p:spPr>
          <a:xfrm>
            <a:off x="845999" y="2160006"/>
            <a:ext cx="4320001" cy="270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 Core Team">
    <p:spTree>
      <p:nvGrpSpPr>
        <p:cNvPr id="1" name=""/>
        <p:cNvGrpSpPr/>
        <p:nvPr/>
      </p:nvGrpSpPr>
      <p:grpSpPr>
        <a:xfrm>
          <a:off x="0" y="0"/>
          <a:ext cx="0" cy="0"/>
          <a:chOff x="0" y="0"/>
          <a:chExt cx="0" cy="0"/>
        </a:xfrm>
      </p:grpSpPr>
      <p:sp>
        <p:nvSpPr>
          <p:cNvPr id="5" name="Rectangle 4"/>
          <p:cNvSpPr/>
          <p:nvPr userDrawn="1"/>
        </p:nvSpPr>
        <p:spPr bwMode="auto">
          <a:xfrm>
            <a:off x="5067301" y="1800225"/>
            <a:ext cx="1084263" cy="1079500"/>
          </a:xfrm>
          <a:prstGeom prst="rect">
            <a:avLst/>
          </a:prstGeom>
          <a:solidFill>
            <a:schemeClr val="bg1">
              <a:lumMod val="65000"/>
            </a:schemeClr>
          </a:solidFill>
          <a:ln w="6350" cap="flat" cmpd="sng" algn="ctr">
            <a:noFill/>
            <a:prstDash val="solid"/>
            <a:round/>
            <a:headEnd type="none" w="med" len="med"/>
            <a:tailEnd type="none" w="med" len="med"/>
          </a:ln>
          <a:effectLst/>
        </p:spPr>
        <p:txBody>
          <a:bodyPr lIns="98134" tIns="49067" rIns="98134" bIns="49067"/>
          <a:lstStyle/>
          <a:p>
            <a:pPr defTabSz="981334" eaLnBrk="0" hangingPunct="0">
              <a:defRPr/>
            </a:pPr>
            <a:endParaRPr lang="en-GB" dirty="0">
              <a:solidFill>
                <a:srgbClr val="4D4D4D"/>
              </a:solidFill>
              <a:ea typeface="Geneva" pitchFamily="-107" charset="-128"/>
              <a:cs typeface="+mn-cs"/>
            </a:endParaRPr>
          </a:p>
        </p:txBody>
      </p:sp>
      <p:sp>
        <p:nvSpPr>
          <p:cNvPr id="7" name="Title 6"/>
          <p:cNvSpPr>
            <a:spLocks noGrp="1"/>
          </p:cNvSpPr>
          <p:nvPr>
            <p:ph type="title"/>
          </p:nvPr>
        </p:nvSpPr>
        <p:spPr/>
        <p:txBody>
          <a:bodyPr/>
          <a:lstStyle/>
          <a:p>
            <a:r>
              <a:rPr lang="en-US" smtClean="0"/>
              <a:t>Click to edit Master title style</a:t>
            </a:r>
            <a:endParaRPr lang="en-US" dirty="0"/>
          </a:p>
        </p:txBody>
      </p:sp>
      <p:sp>
        <p:nvSpPr>
          <p:cNvPr id="11" name="Text Placeholder 10"/>
          <p:cNvSpPr>
            <a:spLocks noGrp="1"/>
          </p:cNvSpPr>
          <p:nvPr>
            <p:ph type="body" sz="quarter" idx="13"/>
          </p:nvPr>
        </p:nvSpPr>
        <p:spPr>
          <a:xfrm>
            <a:off x="846000" y="1800003"/>
            <a:ext cx="396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2"/>
          <p:cNvSpPr>
            <a:spLocks noGrp="1"/>
          </p:cNvSpPr>
          <p:nvPr>
            <p:ph type="body" sz="quarter" idx="14"/>
          </p:nvPr>
        </p:nvSpPr>
        <p:spPr>
          <a:xfrm>
            <a:off x="6515100" y="1800003"/>
            <a:ext cx="360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5018" y="309849"/>
            <a:ext cx="9736681" cy="63549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_single col layout">
    <p:spTree>
      <p:nvGrpSpPr>
        <p:cNvPr id="1" name=""/>
        <p:cNvGrpSpPr/>
        <p:nvPr/>
      </p:nvGrpSpPr>
      <p:grpSpPr>
        <a:xfrm>
          <a:off x="0" y="0"/>
          <a:ext cx="0" cy="0"/>
          <a:chOff x="0" y="0"/>
          <a:chExt cx="0" cy="0"/>
        </a:xfrm>
      </p:grpSpPr>
      <p:pic>
        <p:nvPicPr>
          <p:cNvPr id="3" name="Picture 6" descr="GMPI logo.sml.jpg"/>
          <p:cNvPicPr>
            <a:picLocks noChangeAspect="1"/>
          </p:cNvPicPr>
          <p:nvPr userDrawn="1"/>
        </p:nvPicPr>
        <p:blipFill>
          <a:blip r:embed="rId2" cstate="print"/>
          <a:srcRect/>
          <a:stretch>
            <a:fillRect/>
          </a:stretch>
        </p:blipFill>
        <p:spPr bwMode="auto">
          <a:xfrm>
            <a:off x="36513" y="36513"/>
            <a:ext cx="1676400" cy="963612"/>
          </a:xfrm>
          <a:prstGeom prst="rect">
            <a:avLst/>
          </a:prstGeom>
          <a:noFill/>
          <a:ln w="9525">
            <a:noFill/>
            <a:miter lim="800000"/>
            <a:headEnd/>
            <a:tailEnd/>
          </a:ln>
        </p:spPr>
      </p:pic>
      <p:sp>
        <p:nvSpPr>
          <p:cNvPr id="5" name="Title 4"/>
          <p:cNvSpPr txBox="1">
            <a:spLocks/>
          </p:cNvSpPr>
          <p:nvPr userDrawn="1"/>
        </p:nvSpPr>
        <p:spPr>
          <a:xfrm>
            <a:off x="1744664" y="152400"/>
            <a:ext cx="8567737" cy="533400"/>
          </a:xfrm>
          <a:prstGeom prst="rect">
            <a:avLst/>
          </a:prstGeom>
        </p:spPr>
        <p:txBody>
          <a:bodyPr lIns="179956" tIns="143964" rIns="179956" bIns="143964" anchor="b">
            <a:normAutofit fontScale="85000" lnSpcReduction="20000"/>
          </a:bodyPr>
          <a:lstStyle>
            <a:lvl1pPr marL="0" marR="0" indent="0" algn="r" defTabSz="914400" eaLnBrk="1" fontAlgn="auto" latinLnBrk="0" hangingPunct="1">
              <a:lnSpc>
                <a:spcPct val="100000"/>
              </a:lnSpc>
              <a:spcBef>
                <a:spcPts val="0"/>
              </a:spcBef>
              <a:spcAft>
                <a:spcPts val="0"/>
              </a:spcAft>
              <a:buClrTx/>
              <a:buSzTx/>
              <a:buFontTx/>
              <a:buNone/>
              <a:tabLst/>
              <a:defRPr sz="2400">
                <a:latin typeface="Arial" pitchFamily="34" charset="0"/>
                <a:cs typeface="Arial" pitchFamily="34" charset="0"/>
              </a:defRPr>
            </a:lvl1pPr>
          </a:lstStyle>
          <a:p>
            <a:pPr>
              <a:defRPr/>
            </a:pPr>
            <a:endParaRPr lang="en-US" dirty="0" smtClean="0">
              <a:solidFill>
                <a:srgbClr val="4D4D4D"/>
              </a:solidFill>
              <a:ea typeface="Geneva" pitchFamily="-107" charset="-128"/>
            </a:endParaRPr>
          </a:p>
        </p:txBody>
      </p:sp>
      <p:cxnSp>
        <p:nvCxnSpPr>
          <p:cNvPr id="6" name="Straight Connector 5"/>
          <p:cNvCxnSpPr/>
          <p:nvPr userDrawn="1"/>
        </p:nvCxnSpPr>
        <p:spPr>
          <a:xfrm>
            <a:off x="1816101" y="757238"/>
            <a:ext cx="8496299" cy="0"/>
          </a:xfrm>
          <a:prstGeom prst="line">
            <a:avLst/>
          </a:prstGeom>
          <a:ln w="28575">
            <a:solidFill>
              <a:srgbClr val="47B4B9"/>
            </a:solidFill>
          </a:ln>
        </p:spPr>
        <p:style>
          <a:lnRef idx="1">
            <a:schemeClr val="accent1"/>
          </a:lnRef>
          <a:fillRef idx="0">
            <a:schemeClr val="accent1"/>
          </a:fillRef>
          <a:effectRef idx="0">
            <a:schemeClr val="accent1"/>
          </a:effectRef>
          <a:fontRef idx="minor">
            <a:schemeClr val="tx1"/>
          </a:fontRef>
        </p:style>
      </p:cxnSp>
      <p:sp>
        <p:nvSpPr>
          <p:cNvPr id="7" name="Footer Placeholder 6"/>
          <p:cNvSpPr txBox="1">
            <a:spLocks/>
          </p:cNvSpPr>
          <p:nvPr userDrawn="1"/>
        </p:nvSpPr>
        <p:spPr>
          <a:xfrm>
            <a:off x="736600" y="7197726"/>
            <a:ext cx="3886200" cy="365125"/>
          </a:xfrm>
          <a:prstGeom prst="rect">
            <a:avLst/>
          </a:prstGeom>
        </p:spPr>
        <p:txBody>
          <a:bodyPr lIns="91428" tIns="45715" rIns="91428" bIns="45715" anchor="ctr"/>
          <a:lstStyle/>
          <a:p>
            <a:pPr fontAlgn="auto">
              <a:spcBef>
                <a:spcPts val="0"/>
              </a:spcBef>
              <a:spcAft>
                <a:spcPts val="0"/>
              </a:spcAft>
              <a:defRPr/>
            </a:pPr>
            <a:r>
              <a:rPr lang="en-US" sz="1300" b="1" dirty="0">
                <a:solidFill>
                  <a:prstClr val="black">
                    <a:lumMod val="50000"/>
                    <a:lumOff val="50000"/>
                  </a:prstClr>
                </a:solidFill>
                <a:latin typeface="Calibri"/>
                <a:ea typeface="Geneva" pitchFamily="-107" charset="-128"/>
                <a:cs typeface="+mn-cs"/>
              </a:rPr>
              <a:t>American Express Confidential, Do Not Distribute</a:t>
            </a:r>
          </a:p>
        </p:txBody>
      </p:sp>
      <p:sp>
        <p:nvSpPr>
          <p:cNvPr id="4" name="Text Placeholder 3"/>
          <p:cNvSpPr>
            <a:spLocks noGrp="1"/>
          </p:cNvSpPr>
          <p:nvPr>
            <p:ph type="body" sz="quarter" idx="10"/>
          </p:nvPr>
        </p:nvSpPr>
        <p:spPr>
          <a:xfrm>
            <a:off x="666000" y="2199158"/>
            <a:ext cx="4428364" cy="450057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Q Core Team">
    <p:spTree>
      <p:nvGrpSpPr>
        <p:cNvPr id="1" name=""/>
        <p:cNvGrpSpPr/>
        <p:nvPr/>
      </p:nvGrpSpPr>
      <p:grpSpPr>
        <a:xfrm>
          <a:off x="0" y="0"/>
          <a:ext cx="0" cy="0"/>
          <a:chOff x="0" y="0"/>
          <a:chExt cx="0" cy="0"/>
        </a:xfrm>
      </p:grpSpPr>
      <p:sp>
        <p:nvSpPr>
          <p:cNvPr id="4" name="Rectangle 3"/>
          <p:cNvSpPr/>
          <p:nvPr userDrawn="1"/>
        </p:nvSpPr>
        <p:spPr bwMode="auto">
          <a:xfrm>
            <a:off x="4881564" y="1892300"/>
            <a:ext cx="1084262" cy="1079500"/>
          </a:xfrm>
          <a:prstGeom prst="rect">
            <a:avLst/>
          </a:prstGeom>
          <a:solidFill>
            <a:schemeClr val="bg1">
              <a:lumMod val="65000"/>
            </a:schemeClr>
          </a:solidFill>
          <a:ln w="6350" cap="flat" cmpd="sng" algn="ctr">
            <a:noFill/>
            <a:prstDash val="solid"/>
            <a:round/>
            <a:headEnd type="none" w="med" len="med"/>
            <a:tailEnd type="none" w="med" len="med"/>
          </a:ln>
          <a:effectLst/>
        </p:spPr>
        <p:txBody>
          <a:bodyPr lIns="98183" tIns="49091" rIns="98183" bIns="49091"/>
          <a:lstStyle/>
          <a:p>
            <a:pPr defTabSz="981822" eaLnBrk="0" hangingPunct="0">
              <a:defRPr/>
            </a:pPr>
            <a:endParaRPr lang="en-GB" dirty="0">
              <a:solidFill>
                <a:prstClr val="black"/>
              </a:solidFill>
              <a:ea typeface="Geneva" pitchFamily="-107" charset="-128"/>
              <a:cs typeface="+mn-cs"/>
            </a:endParaRPr>
          </a:p>
        </p:txBody>
      </p:sp>
      <p:pic>
        <p:nvPicPr>
          <p:cNvPr id="5" name="Picture 6" descr="GMPI logo.sml.jpg"/>
          <p:cNvPicPr>
            <a:picLocks noChangeAspect="1"/>
          </p:cNvPicPr>
          <p:nvPr userDrawn="1"/>
        </p:nvPicPr>
        <p:blipFill>
          <a:blip r:embed="rId2" cstate="print"/>
          <a:srcRect/>
          <a:stretch>
            <a:fillRect/>
          </a:stretch>
        </p:blipFill>
        <p:spPr bwMode="auto">
          <a:xfrm>
            <a:off x="36513" y="36513"/>
            <a:ext cx="1676400" cy="963612"/>
          </a:xfrm>
          <a:prstGeom prst="rect">
            <a:avLst/>
          </a:prstGeom>
          <a:noFill/>
          <a:ln w="9525">
            <a:noFill/>
            <a:miter lim="800000"/>
            <a:headEnd/>
            <a:tailEnd/>
          </a:ln>
        </p:spPr>
      </p:pic>
      <p:cxnSp>
        <p:nvCxnSpPr>
          <p:cNvPr id="6" name="Straight Connector 5"/>
          <p:cNvCxnSpPr/>
          <p:nvPr userDrawn="1"/>
        </p:nvCxnSpPr>
        <p:spPr>
          <a:xfrm>
            <a:off x="1671639" y="757238"/>
            <a:ext cx="8640762" cy="6350"/>
          </a:xfrm>
          <a:prstGeom prst="line">
            <a:avLst/>
          </a:prstGeom>
          <a:ln w="28575">
            <a:solidFill>
              <a:srgbClr val="47B4B9"/>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816101" y="757238"/>
            <a:ext cx="8496299" cy="0"/>
          </a:xfrm>
          <a:prstGeom prst="line">
            <a:avLst/>
          </a:prstGeom>
          <a:ln w="28575">
            <a:solidFill>
              <a:srgbClr val="47B4B9"/>
            </a:solidFill>
          </a:ln>
        </p:spPr>
        <p:style>
          <a:lnRef idx="1">
            <a:schemeClr val="accent1"/>
          </a:lnRef>
          <a:fillRef idx="0">
            <a:schemeClr val="accent1"/>
          </a:fillRef>
          <a:effectRef idx="0">
            <a:schemeClr val="accent1"/>
          </a:effectRef>
          <a:fontRef idx="minor">
            <a:schemeClr val="tx1"/>
          </a:fontRef>
        </p:style>
      </p:cxnSp>
      <p:sp>
        <p:nvSpPr>
          <p:cNvPr id="8" name="Footer Placeholder 6"/>
          <p:cNvSpPr txBox="1">
            <a:spLocks/>
          </p:cNvSpPr>
          <p:nvPr userDrawn="1"/>
        </p:nvSpPr>
        <p:spPr>
          <a:xfrm>
            <a:off x="736600" y="7197726"/>
            <a:ext cx="3886200" cy="365125"/>
          </a:xfrm>
          <a:prstGeom prst="rect">
            <a:avLst/>
          </a:prstGeom>
        </p:spPr>
        <p:txBody>
          <a:bodyPr lIns="91428" tIns="45715" rIns="91428" bIns="45715" anchor="ctr"/>
          <a:lstStyle/>
          <a:p>
            <a:pPr fontAlgn="auto">
              <a:spcBef>
                <a:spcPts val="0"/>
              </a:spcBef>
              <a:spcAft>
                <a:spcPts val="0"/>
              </a:spcAft>
              <a:defRPr/>
            </a:pPr>
            <a:r>
              <a:rPr lang="en-US" sz="1300" b="1" dirty="0">
                <a:solidFill>
                  <a:prstClr val="black">
                    <a:lumMod val="50000"/>
                    <a:lumOff val="50000"/>
                  </a:prstClr>
                </a:solidFill>
                <a:latin typeface="Calibri"/>
                <a:ea typeface="Geneva" pitchFamily="-107" charset="-128"/>
                <a:cs typeface="+mn-cs"/>
              </a:rPr>
              <a:t>American Express Confidential, Do Not Distribute</a:t>
            </a:r>
          </a:p>
        </p:txBody>
      </p:sp>
      <p:sp>
        <p:nvSpPr>
          <p:cNvPr id="12" name="Content Placeholder 11"/>
          <p:cNvSpPr>
            <a:spLocks noGrp="1"/>
          </p:cNvSpPr>
          <p:nvPr>
            <p:ph sz="quarter" idx="13"/>
          </p:nvPr>
        </p:nvSpPr>
        <p:spPr>
          <a:xfrm>
            <a:off x="666000" y="1710001"/>
            <a:ext cx="4017600" cy="36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13"/>
          <p:cNvSpPr>
            <a:spLocks noGrp="1"/>
          </p:cNvSpPr>
          <p:nvPr>
            <p:ph sz="quarter" idx="14"/>
          </p:nvPr>
        </p:nvSpPr>
        <p:spPr>
          <a:xfrm>
            <a:off x="6141600" y="1710001"/>
            <a:ext cx="3520800" cy="36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Q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865188" y="3859200"/>
            <a:ext cx="7338716" cy="1111600"/>
          </a:xfrm>
          <a:noFill/>
          <a:ln w="9525">
            <a:noFill/>
            <a:miter lim="800000"/>
            <a:headEnd/>
            <a:tailEnd/>
          </a:ln>
        </p:spPr>
        <p:txBody>
          <a:bodyPr/>
          <a:lstStyle>
            <a:lvl1pPr>
              <a:defRPr lang="en-US" sz="3600" dirty="0">
                <a:solidFill>
                  <a:schemeClr val="tx1"/>
                </a:solidFill>
                <a:latin typeface="Arial" charset="0"/>
                <a:ea typeface="Geneva" pitchFamily="-107" charset="-128"/>
                <a:cs typeface="Geneva" pitchFamily="-110" charset="-128"/>
              </a:defRPr>
            </a:lvl1pPr>
          </a:lstStyle>
          <a:p>
            <a:pPr lvl="0"/>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Q Two Column Text">
    <p:spTree>
      <p:nvGrpSpPr>
        <p:cNvPr id="1" name=""/>
        <p:cNvGrpSpPr/>
        <p:nvPr/>
      </p:nvGrpSpPr>
      <p:grpSpPr>
        <a:xfrm>
          <a:off x="0" y="0"/>
          <a:ext cx="0" cy="0"/>
          <a:chOff x="0" y="0"/>
          <a:chExt cx="0" cy="0"/>
        </a:xfrm>
      </p:grpSpPr>
      <p:pic>
        <p:nvPicPr>
          <p:cNvPr id="4" name="Picture 6" descr="GMPI logo.sml.jpg"/>
          <p:cNvPicPr>
            <a:picLocks noChangeAspect="1"/>
          </p:cNvPicPr>
          <p:nvPr userDrawn="1"/>
        </p:nvPicPr>
        <p:blipFill>
          <a:blip r:embed="rId2" cstate="print"/>
          <a:srcRect/>
          <a:stretch>
            <a:fillRect/>
          </a:stretch>
        </p:blipFill>
        <p:spPr bwMode="auto">
          <a:xfrm>
            <a:off x="36513" y="36513"/>
            <a:ext cx="1676400" cy="963612"/>
          </a:xfrm>
          <a:prstGeom prst="rect">
            <a:avLst/>
          </a:prstGeom>
          <a:noFill/>
          <a:ln w="9525">
            <a:noFill/>
            <a:miter lim="800000"/>
            <a:headEnd/>
            <a:tailEnd/>
          </a:ln>
        </p:spPr>
      </p:pic>
      <p:sp>
        <p:nvSpPr>
          <p:cNvPr id="5" name="Footer Placeholder 6"/>
          <p:cNvSpPr txBox="1">
            <a:spLocks/>
          </p:cNvSpPr>
          <p:nvPr userDrawn="1"/>
        </p:nvSpPr>
        <p:spPr>
          <a:xfrm>
            <a:off x="736600" y="7197726"/>
            <a:ext cx="3886200" cy="365125"/>
          </a:xfrm>
          <a:prstGeom prst="rect">
            <a:avLst/>
          </a:prstGeom>
        </p:spPr>
        <p:txBody>
          <a:bodyPr lIns="91428" tIns="45715" rIns="91428" bIns="45715" anchor="ctr"/>
          <a:lstStyle/>
          <a:p>
            <a:pPr fontAlgn="auto">
              <a:spcBef>
                <a:spcPts val="0"/>
              </a:spcBef>
              <a:spcAft>
                <a:spcPts val="0"/>
              </a:spcAft>
              <a:defRPr/>
            </a:pPr>
            <a:r>
              <a:rPr lang="en-US" sz="1300" b="1" dirty="0">
                <a:solidFill>
                  <a:prstClr val="black">
                    <a:lumMod val="50000"/>
                    <a:lumOff val="50000"/>
                  </a:prstClr>
                </a:solidFill>
                <a:latin typeface="Calibri"/>
                <a:ea typeface="Geneva" pitchFamily="-107" charset="-128"/>
                <a:cs typeface="+mn-cs"/>
              </a:rPr>
              <a:t>American Express Confidential, Do Not Distribute</a:t>
            </a:r>
          </a:p>
        </p:txBody>
      </p:sp>
      <p:sp>
        <p:nvSpPr>
          <p:cNvPr id="6" name="Title 4"/>
          <p:cNvSpPr txBox="1">
            <a:spLocks/>
          </p:cNvSpPr>
          <p:nvPr userDrawn="1"/>
        </p:nvSpPr>
        <p:spPr>
          <a:xfrm>
            <a:off x="1816101" y="0"/>
            <a:ext cx="8569324" cy="609600"/>
          </a:xfrm>
          <a:prstGeom prst="rect">
            <a:avLst/>
          </a:prstGeom>
        </p:spPr>
        <p:txBody>
          <a:bodyPr lIns="179956" tIns="143964" rIns="179956" bIns="143964" anchor="b">
            <a:normAutofit fontScale="92500" lnSpcReduction="10000"/>
          </a:bodyPr>
          <a:lstStyle>
            <a:lvl1pPr marL="0" marR="0" indent="0" algn="r" defTabSz="914400" eaLnBrk="1" fontAlgn="auto" latinLnBrk="0" hangingPunct="1">
              <a:lnSpc>
                <a:spcPct val="100000"/>
              </a:lnSpc>
              <a:spcBef>
                <a:spcPts val="0"/>
              </a:spcBef>
              <a:spcAft>
                <a:spcPts val="0"/>
              </a:spcAft>
              <a:buClrTx/>
              <a:buSzTx/>
              <a:buFontTx/>
              <a:buNone/>
              <a:tabLst/>
              <a:defRPr sz="2400">
                <a:latin typeface="Arial" pitchFamily="34" charset="0"/>
                <a:cs typeface="Arial" pitchFamily="34" charset="0"/>
              </a:defRPr>
            </a:lvl1pPr>
          </a:lstStyle>
          <a:p>
            <a:pPr>
              <a:defRPr/>
            </a:pPr>
            <a:endParaRPr lang="en-US" dirty="0" smtClean="0">
              <a:solidFill>
                <a:srgbClr val="4D4D4D"/>
              </a:solidFill>
              <a:ea typeface="Geneva" pitchFamily="-107" charset="-128"/>
            </a:endParaRPr>
          </a:p>
        </p:txBody>
      </p:sp>
      <p:cxnSp>
        <p:nvCxnSpPr>
          <p:cNvPr id="8" name="Straight Connector 7"/>
          <p:cNvCxnSpPr/>
          <p:nvPr userDrawn="1"/>
        </p:nvCxnSpPr>
        <p:spPr>
          <a:xfrm>
            <a:off x="1816101" y="757238"/>
            <a:ext cx="8496299" cy="0"/>
          </a:xfrm>
          <a:prstGeom prst="line">
            <a:avLst/>
          </a:prstGeom>
          <a:ln w="28575">
            <a:solidFill>
              <a:srgbClr val="47B4B9"/>
            </a:solidFill>
          </a:ln>
        </p:spPr>
        <p:style>
          <a:lnRef idx="1">
            <a:schemeClr val="accent1"/>
          </a:lnRef>
          <a:fillRef idx="0">
            <a:schemeClr val="accent1"/>
          </a:fillRef>
          <a:effectRef idx="0">
            <a:schemeClr val="accent1"/>
          </a:effectRef>
          <a:fontRef idx="minor">
            <a:schemeClr val="tx1"/>
          </a:fontRef>
        </p:style>
      </p:cxnSp>
      <p:sp>
        <p:nvSpPr>
          <p:cNvPr id="7" name="Content Placeholder 6"/>
          <p:cNvSpPr>
            <a:spLocks noGrp="1"/>
          </p:cNvSpPr>
          <p:nvPr>
            <p:ph sz="quarter" idx="11"/>
          </p:nvPr>
        </p:nvSpPr>
        <p:spPr>
          <a:xfrm>
            <a:off x="666001" y="2196000"/>
            <a:ext cx="4320001" cy="3600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3" name="Content Placeholder 12"/>
          <p:cNvSpPr>
            <a:spLocks noGrp="1"/>
          </p:cNvSpPr>
          <p:nvPr>
            <p:ph sz="quarter" idx="12"/>
          </p:nvPr>
        </p:nvSpPr>
        <p:spPr>
          <a:xfrm>
            <a:off x="5277599" y="2196000"/>
            <a:ext cx="4320001" cy="3600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 Contents f">
    <p:spTree>
      <p:nvGrpSpPr>
        <p:cNvPr id="1" name=""/>
        <p:cNvGrpSpPr/>
        <p:nvPr/>
      </p:nvGrpSpPr>
      <p:grpSpPr>
        <a:xfrm>
          <a:off x="0" y="0"/>
          <a:ext cx="0" cy="0"/>
          <a:chOff x="0" y="0"/>
          <a:chExt cx="0" cy="0"/>
        </a:xfrm>
      </p:grpSpPr>
      <p:sp>
        <p:nvSpPr>
          <p:cNvPr id="5" name="Oval 4"/>
          <p:cNvSpPr/>
          <p:nvPr userDrawn="1"/>
        </p:nvSpPr>
        <p:spPr bwMode="auto">
          <a:xfrm>
            <a:off x="9448801" y="612775"/>
            <a:ext cx="863600" cy="57626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lIns="91428" tIns="45715" rIns="91428" bIns="45715"/>
          <a:lstStyle/>
          <a:p>
            <a:pPr eaLnBrk="0" hangingPunct="0">
              <a:defRPr/>
            </a:pPr>
            <a:endParaRPr lang="en-GB" sz="1000" dirty="0"/>
          </a:p>
        </p:txBody>
      </p:sp>
      <p:sp>
        <p:nvSpPr>
          <p:cNvPr id="7" name="Text Placeholder 6"/>
          <p:cNvSpPr>
            <a:spLocks noGrp="1"/>
          </p:cNvSpPr>
          <p:nvPr>
            <p:ph type="body" sz="quarter" idx="11"/>
          </p:nvPr>
        </p:nvSpPr>
        <p:spPr>
          <a:xfrm>
            <a:off x="846138" y="2160007"/>
            <a:ext cx="4320001"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10" name="Text Placeholder 9"/>
          <p:cNvSpPr>
            <a:spLocks noGrp="1"/>
          </p:cNvSpPr>
          <p:nvPr>
            <p:ph type="body" sz="quarter" idx="12"/>
          </p:nvPr>
        </p:nvSpPr>
        <p:spPr>
          <a:xfrm>
            <a:off x="5760002" y="2160006"/>
            <a:ext cx="4320001" cy="383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 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848518" y="759601"/>
            <a:ext cx="4320001" cy="1578975"/>
          </a:xfrm>
          <a:noFill/>
          <a:ln w="9525">
            <a:noFill/>
            <a:miter lim="800000"/>
            <a:headEnd/>
            <a:tailEnd/>
          </a:ln>
        </p:spPr>
        <p:txBody>
          <a:bodyPr/>
          <a:lstStyle>
            <a:lvl1pPr algn="l" rtl="0" eaLnBrk="0" fontAlgn="base" hangingPunct="0">
              <a:spcBef>
                <a:spcPct val="0"/>
              </a:spcBef>
              <a:spcAft>
                <a:spcPct val="0"/>
              </a:spcAft>
              <a:defRPr lang="en-US" sz="3200">
                <a:solidFill>
                  <a:schemeClr val="tx1"/>
                </a:solidFill>
                <a:latin typeface="Arial" charset="0"/>
                <a:ea typeface="Geneva" pitchFamily="-107" charset="-128"/>
                <a:cs typeface="Geneva" pitchFamily="-110" charset="-128"/>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760000" y="1800004"/>
            <a:ext cx="4330700" cy="3035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2"/>
          </p:nvPr>
        </p:nvSpPr>
        <p:spPr>
          <a:xfrm>
            <a:off x="845999" y="1800000"/>
            <a:ext cx="4320001" cy="3865000"/>
          </a:xfrm>
        </p:spPr>
        <p:txBody>
          <a:bodyPr/>
          <a:lstStyle>
            <a:lvl3pPr marL="197855" indent="-305774">
              <a:defRPr/>
            </a:lvl3pPr>
            <a:lvl4pPr indent="-305774">
              <a:defRPr/>
            </a:lvl4pPr>
            <a:lvl5pPr marL="521610" indent="-197855">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 Phase One">
    <p:spTree>
      <p:nvGrpSpPr>
        <p:cNvPr id="1" name=""/>
        <p:cNvGrpSpPr/>
        <p:nvPr/>
      </p:nvGrpSpPr>
      <p:grpSpPr>
        <a:xfrm>
          <a:off x="0" y="0"/>
          <a:ext cx="0" cy="0"/>
          <a:chOff x="0" y="0"/>
          <a:chExt cx="0" cy="0"/>
        </a:xfrm>
      </p:grpSpPr>
      <p:sp>
        <p:nvSpPr>
          <p:cNvPr id="11" name="Content Placeholder 3"/>
          <p:cNvSpPr>
            <a:spLocks noGrp="1"/>
          </p:cNvSpPr>
          <p:nvPr>
            <p:ph sz="half" idx="10"/>
          </p:nvPr>
        </p:nvSpPr>
        <p:spPr>
          <a:xfrm>
            <a:off x="845999" y="2160000"/>
            <a:ext cx="4320001" cy="1440000"/>
          </a:xfrm>
          <a:solidFill>
            <a:srgbClr val="1DA399"/>
          </a:solidFill>
          <a:ln w="9525">
            <a:noFill/>
            <a:round/>
            <a:headEnd/>
            <a:tailEnd/>
          </a:ln>
        </p:spPr>
        <p:txBody>
          <a:bodyPr lIns="154542" tIns="107920" rIns="154542"/>
          <a:lstStyle>
            <a:lvl1pPr marL="0" indent="0" algn="l" rtl="0" eaLnBrk="0" fontAlgn="base" hangingPunct="0">
              <a:lnSpc>
                <a:spcPts val="1399"/>
              </a:lnSpc>
              <a:spcBef>
                <a:spcPts val="300"/>
              </a:spcBef>
              <a:spcAft>
                <a:spcPts val="500"/>
              </a:spcAft>
              <a:buNone/>
              <a:tabLst/>
              <a:defRPr lang="en-US" sz="1400" kern="1200" dirty="0" smtClean="0">
                <a:solidFill>
                  <a:schemeClr val="bg1"/>
                </a:solidFill>
                <a:latin typeface="Arial" charset="0"/>
                <a:ea typeface="Geneva" pitchFamily="-107" charset="-128"/>
                <a:cs typeface="+mn-cs"/>
              </a:defRPr>
            </a:lvl1pPr>
            <a:lvl2pPr marL="165477" indent="-165477" algn="l" rtl="0" eaLnBrk="0" fontAlgn="base" hangingPunct="0">
              <a:lnSpc>
                <a:spcPts val="1399"/>
              </a:lnSpc>
              <a:spcBef>
                <a:spcPts val="0"/>
              </a:spcBef>
              <a:spcAft>
                <a:spcPts val="500"/>
              </a:spcAft>
              <a:buClr>
                <a:schemeClr val="bg1"/>
              </a:buClr>
              <a:buFont typeface="Arial" pitchFamily="34" charset="0"/>
              <a:buChar char="•"/>
              <a:defRPr lang="en-US" sz="1400" kern="1200" dirty="0">
                <a:solidFill>
                  <a:schemeClr val="bg1"/>
                </a:solidFill>
                <a:latin typeface="Arial" charset="0"/>
                <a:ea typeface="Geneva" pitchFamily="-107" charset="-128"/>
                <a:cs typeface="+mn-cs"/>
              </a:defRPr>
            </a:lvl2pPr>
            <a:lvl3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8" name="Text Placeholder 7"/>
          <p:cNvSpPr>
            <a:spLocks noGrp="1"/>
          </p:cNvSpPr>
          <p:nvPr>
            <p:ph type="body" sz="quarter" idx="12"/>
          </p:nvPr>
        </p:nvSpPr>
        <p:spPr>
          <a:xfrm>
            <a:off x="845999" y="3780005"/>
            <a:ext cx="4320001" cy="2112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3"/>
          </p:nvPr>
        </p:nvSpPr>
        <p:spPr>
          <a:xfrm>
            <a:off x="5760002" y="2160000"/>
            <a:ext cx="4320001" cy="387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 Alternative Text">
    <p:spTree>
      <p:nvGrpSpPr>
        <p:cNvPr id="1" name=""/>
        <p:cNvGrpSpPr/>
        <p:nvPr/>
      </p:nvGrpSpPr>
      <p:grpSpPr>
        <a:xfrm>
          <a:off x="0" y="0"/>
          <a:ext cx="0" cy="0"/>
          <a:chOff x="0" y="0"/>
          <a:chExt cx="0" cy="0"/>
        </a:xfrm>
      </p:grpSpPr>
      <p:sp>
        <p:nvSpPr>
          <p:cNvPr id="10" name="Content Placeholder 3"/>
          <p:cNvSpPr>
            <a:spLocks noGrp="1"/>
          </p:cNvSpPr>
          <p:nvPr>
            <p:ph sz="half" idx="10"/>
          </p:nvPr>
        </p:nvSpPr>
        <p:spPr>
          <a:xfrm>
            <a:off x="5579999" y="2160000"/>
            <a:ext cx="4320001" cy="4140000"/>
          </a:xfrm>
          <a:solidFill>
            <a:srgbClr val="1DA399"/>
          </a:solidFill>
          <a:ln w="9525">
            <a:noFill/>
            <a:round/>
            <a:headEnd/>
            <a:tailEnd/>
          </a:ln>
        </p:spPr>
        <p:txBody>
          <a:bodyPr lIns="215841" tIns="125904" rIns="179866"/>
          <a:lstStyle>
            <a:lvl1pPr marL="0" indent="0" algn="l" rtl="0" eaLnBrk="0" fontAlgn="base" hangingPunct="0">
              <a:lnSpc>
                <a:spcPts val="2100"/>
              </a:lnSpc>
              <a:spcBef>
                <a:spcPts val="798"/>
              </a:spcBef>
              <a:spcAft>
                <a:spcPts val="500"/>
              </a:spcAft>
              <a:buNone/>
              <a:tabLst/>
              <a:defRPr lang="en-US" sz="1700" b="1" kern="1200" dirty="0" smtClean="0">
                <a:solidFill>
                  <a:schemeClr val="bg1"/>
                </a:solidFill>
                <a:latin typeface="Arial" charset="0"/>
                <a:ea typeface="Geneva" pitchFamily="-107" charset="-128"/>
                <a:cs typeface="+mn-cs"/>
              </a:defRPr>
            </a:lvl1pPr>
            <a:lvl2pPr marL="165477" indent="-165477" algn="l" rtl="0" eaLnBrk="0" fontAlgn="base" hangingPunct="0">
              <a:lnSpc>
                <a:spcPts val="2100"/>
              </a:lnSpc>
              <a:spcBef>
                <a:spcPts val="0"/>
              </a:spcBef>
              <a:spcAft>
                <a:spcPts val="500"/>
              </a:spcAft>
              <a:buClr>
                <a:schemeClr val="bg1"/>
              </a:buClr>
              <a:buFont typeface="Arial" pitchFamily="34" charset="0"/>
              <a:buChar char="•"/>
              <a:defRPr lang="en-US" sz="1700" b="0" kern="1200" dirty="0">
                <a:solidFill>
                  <a:schemeClr val="bg1"/>
                </a:solidFill>
                <a:latin typeface="Arial" charset="0"/>
                <a:ea typeface="Geneva" pitchFamily="-107" charset="-128"/>
                <a:cs typeface="+mn-cs"/>
              </a:defRPr>
            </a:lvl2pPr>
            <a:lvl3pPr marL="0" algn="l" rtl="0" eaLnBrk="0" fontAlgn="base" hangingPunct="0">
              <a:lnSpc>
                <a:spcPts val="2299"/>
              </a:lnSpc>
              <a:spcBef>
                <a:spcPts val="510"/>
              </a:spcBef>
              <a:spcAft>
                <a:spcPct val="0"/>
              </a:spcAft>
              <a:buNone/>
              <a:defRPr lang="en-US" sz="1900" b="1" dirty="0" smtClean="0">
                <a:solidFill>
                  <a:schemeClr val="bg1"/>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800" b="1" dirty="0" smtClean="0">
                <a:solidFill>
                  <a:schemeClr val="bg1"/>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itle 5"/>
          <p:cNvSpPr>
            <a:spLocks noGrp="1"/>
          </p:cNvSpPr>
          <p:nvPr>
            <p:ph type="title"/>
          </p:nvPr>
        </p:nvSpPr>
        <p:spPr/>
        <p:txBody>
          <a:bodyPr/>
          <a:lstStyle/>
          <a:p>
            <a:r>
              <a:rPr lang="en-US" dirty="0" smtClean="0"/>
              <a:t>Click to edit Master title style</a:t>
            </a:r>
            <a:endParaRPr lang="en-US" dirty="0"/>
          </a:p>
        </p:txBody>
      </p:sp>
      <p:sp>
        <p:nvSpPr>
          <p:cNvPr id="8" name="Text Placeholder 7"/>
          <p:cNvSpPr>
            <a:spLocks noGrp="1"/>
          </p:cNvSpPr>
          <p:nvPr>
            <p:ph type="body" sz="quarter" idx="11"/>
          </p:nvPr>
        </p:nvSpPr>
        <p:spPr>
          <a:xfrm>
            <a:off x="845999" y="2160006"/>
            <a:ext cx="4320001" cy="2704100"/>
          </a:xfrm>
        </p:spPr>
        <p:txBody>
          <a:bodyPr/>
          <a:lstStyle>
            <a:lvl1pPr>
              <a:defRPr sz="1600"/>
            </a:lvl1pPr>
            <a:lvl2pPr>
              <a:defRPr sz="1400"/>
            </a:lvl2pPr>
            <a:lvl3pPr>
              <a:defRPr sz="14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 Core Team">
    <p:spTree>
      <p:nvGrpSpPr>
        <p:cNvPr id="1" name=""/>
        <p:cNvGrpSpPr/>
        <p:nvPr/>
      </p:nvGrpSpPr>
      <p:grpSpPr>
        <a:xfrm>
          <a:off x="0" y="0"/>
          <a:ext cx="0" cy="0"/>
          <a:chOff x="0" y="0"/>
          <a:chExt cx="0" cy="0"/>
        </a:xfrm>
      </p:grpSpPr>
      <p:sp>
        <p:nvSpPr>
          <p:cNvPr id="5" name="Rectangle 4"/>
          <p:cNvSpPr/>
          <p:nvPr userDrawn="1"/>
        </p:nvSpPr>
        <p:spPr bwMode="auto">
          <a:xfrm>
            <a:off x="5067301" y="1800225"/>
            <a:ext cx="1084263" cy="1079500"/>
          </a:xfrm>
          <a:prstGeom prst="rect">
            <a:avLst/>
          </a:prstGeom>
          <a:solidFill>
            <a:schemeClr val="bg1">
              <a:lumMod val="65000"/>
            </a:schemeClr>
          </a:solidFill>
          <a:ln w="6350" cap="flat" cmpd="sng" algn="ctr">
            <a:noFill/>
            <a:prstDash val="solid"/>
            <a:round/>
            <a:headEnd type="none" w="med" len="med"/>
            <a:tailEnd type="none" w="med" len="med"/>
          </a:ln>
          <a:effectLst/>
        </p:spPr>
        <p:txBody>
          <a:bodyPr lIns="98134" tIns="49067" rIns="98134" bIns="49067"/>
          <a:lstStyle/>
          <a:p>
            <a:pPr defTabSz="981334" eaLnBrk="0" hangingPunct="0">
              <a:defRPr/>
            </a:pPr>
            <a:endParaRPr lang="en-GB" dirty="0">
              <a:ea typeface="Geneva" pitchFamily="-107" charset="-128"/>
              <a:cs typeface="+mn-cs"/>
            </a:endParaRPr>
          </a:p>
        </p:txBody>
      </p:sp>
      <p:sp>
        <p:nvSpPr>
          <p:cNvPr id="7" name="Title 6"/>
          <p:cNvSpPr>
            <a:spLocks noGrp="1"/>
          </p:cNvSpPr>
          <p:nvPr>
            <p:ph type="title"/>
          </p:nvPr>
        </p:nvSpPr>
        <p:spPr/>
        <p:txBody>
          <a:bodyPr/>
          <a:lstStyle/>
          <a:p>
            <a:r>
              <a:rPr lang="en-US" smtClean="0"/>
              <a:t>Click to edit Master title style</a:t>
            </a:r>
            <a:endParaRPr lang="en-US" dirty="0"/>
          </a:p>
        </p:txBody>
      </p:sp>
      <p:sp>
        <p:nvSpPr>
          <p:cNvPr id="11" name="Text Placeholder 10"/>
          <p:cNvSpPr>
            <a:spLocks noGrp="1"/>
          </p:cNvSpPr>
          <p:nvPr>
            <p:ph type="body" sz="quarter" idx="13"/>
          </p:nvPr>
        </p:nvSpPr>
        <p:spPr>
          <a:xfrm>
            <a:off x="846000" y="1800003"/>
            <a:ext cx="396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2"/>
          <p:cNvSpPr>
            <a:spLocks noGrp="1"/>
          </p:cNvSpPr>
          <p:nvPr>
            <p:ph type="body" sz="quarter" idx="14"/>
          </p:nvPr>
        </p:nvSpPr>
        <p:spPr>
          <a:xfrm>
            <a:off x="6515100" y="1800003"/>
            <a:ext cx="360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Q Diagram Page">
    <p:spTree>
      <p:nvGrpSpPr>
        <p:cNvPr id="1" name=""/>
        <p:cNvGrpSpPr/>
        <p:nvPr/>
      </p:nvGrpSpPr>
      <p:grpSpPr>
        <a:xfrm>
          <a:off x="0" y="0"/>
          <a:ext cx="0" cy="0"/>
          <a:chOff x="0" y="0"/>
          <a:chExt cx="0" cy="0"/>
        </a:xfrm>
      </p:grpSpPr>
      <p:sp>
        <p:nvSpPr>
          <p:cNvPr id="2" name="Title 1"/>
          <p:cNvSpPr>
            <a:spLocks noGrp="1"/>
          </p:cNvSpPr>
          <p:nvPr>
            <p:ph type="title"/>
          </p:nvPr>
        </p:nvSpPr>
        <p:spPr>
          <a:xfrm>
            <a:off x="846001" y="423840"/>
            <a:ext cx="9070320" cy="1584000"/>
          </a:xfrm>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3.jpeg"/><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9" name="Text Box 105"/>
          <p:cNvSpPr txBox="1">
            <a:spLocks noChangeArrowheads="1"/>
          </p:cNvSpPr>
          <p:nvPr/>
        </p:nvSpPr>
        <p:spPr bwMode="auto">
          <a:xfrm>
            <a:off x="844551" y="6956425"/>
            <a:ext cx="384721" cy="123111"/>
          </a:xfrm>
          <a:prstGeom prst="rect">
            <a:avLst/>
          </a:prstGeom>
          <a:noFill/>
          <a:ln w="9525">
            <a:noFill/>
            <a:miter lim="800000"/>
            <a:headEnd/>
            <a:tailEnd/>
          </a:ln>
          <a:effectLst/>
        </p:spPr>
        <p:txBody>
          <a:bodyPr wrap="none" lIns="0" tIns="0" rIns="0" bIns="0">
            <a:spAutoFit/>
          </a:bodyPr>
          <a:lstStyle/>
          <a:p>
            <a:pPr eaLnBrk="0" hangingPunct="0">
              <a:defRPr/>
            </a:pPr>
            <a:r>
              <a:rPr lang="en-GB" sz="800" dirty="0">
                <a:solidFill>
                  <a:srgbClr val="4D4D4D"/>
                </a:solidFill>
                <a:latin typeface="Arial" charset="0"/>
                <a:ea typeface="Geneva" pitchFamily="-107" charset="-128"/>
                <a:cs typeface="+mn-cs"/>
              </a:rPr>
              <a:t>page </a:t>
            </a:r>
            <a:fld id="{EE245E8F-B1EA-44E1-A547-468BFB485F99}" type="slidenum">
              <a:rPr lang="en-GB" sz="800">
                <a:solidFill>
                  <a:srgbClr val="4D4D4D"/>
                </a:solidFill>
                <a:latin typeface="Arial" charset="0"/>
                <a:ea typeface="Geneva" pitchFamily="-107" charset="-128"/>
                <a:cs typeface="+mn-cs"/>
              </a:rPr>
              <a:pPr eaLnBrk="0" hangingPunct="0">
                <a:defRPr/>
              </a:pPr>
              <a:t>‹#›</a:t>
            </a:fld>
            <a:endParaRPr lang="en-GB" sz="800" dirty="0">
              <a:solidFill>
                <a:srgbClr val="4D4D4D"/>
              </a:solidFill>
              <a:latin typeface="Arial" charset="0"/>
              <a:ea typeface="Geneva" pitchFamily="-107" charset="-128"/>
              <a:cs typeface="+mn-cs"/>
            </a:endParaRPr>
          </a:p>
        </p:txBody>
      </p:sp>
      <p:sp>
        <p:nvSpPr>
          <p:cNvPr id="1027" name="Rectangle 110"/>
          <p:cNvSpPr>
            <a:spLocks noGrp="1" noChangeArrowheads="1"/>
          </p:cNvSpPr>
          <p:nvPr>
            <p:ph type="title"/>
          </p:nvPr>
        </p:nvSpPr>
        <p:spPr bwMode="auto">
          <a:xfrm>
            <a:off x="849313" y="415925"/>
            <a:ext cx="8461376" cy="10795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1028" name="Rectangle 113"/>
          <p:cNvSpPr>
            <a:spLocks noGrp="1" noChangeArrowheads="1"/>
          </p:cNvSpPr>
          <p:nvPr>
            <p:ph type="body" idx="1"/>
          </p:nvPr>
        </p:nvSpPr>
        <p:spPr bwMode="auto">
          <a:xfrm>
            <a:off x="846138" y="1800225"/>
            <a:ext cx="4319587" cy="47418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Level one level one level one level one level one one one level one one level one level one.</a:t>
            </a:r>
          </a:p>
          <a:p>
            <a:pPr lvl="1"/>
            <a:r>
              <a:rPr lang="en-US" smtClean="0"/>
              <a:t>Level one level one level one level one one level one one one level one level one.</a:t>
            </a:r>
          </a:p>
          <a:p>
            <a:pPr lvl="2"/>
            <a:r>
              <a:rPr lang="en-US" smtClean="0"/>
              <a:t>Level one level one level one one level one level one one level one level one</a:t>
            </a:r>
          </a:p>
          <a:p>
            <a:pPr lvl="3"/>
            <a:r>
              <a:rPr lang="en-US" smtClean="0"/>
              <a:t>Fourth level one level one level oneone level one level oneone level one level one one level one level </a:t>
            </a:r>
          </a:p>
          <a:p>
            <a:pPr lvl="4"/>
            <a:r>
              <a:rPr lang="en-US" smtClean="0"/>
              <a:t>Fifth level one level one level one one level one level one one level one level one</a:t>
            </a:r>
          </a:p>
          <a:p>
            <a:pPr lvl="4"/>
            <a:r>
              <a:rPr lang="en-US" smtClean="0"/>
              <a:t>one level one level oneone level one level oneone level one level one</a:t>
            </a:r>
            <a:endParaRPr lang="en-GB" smtClean="0"/>
          </a:p>
        </p:txBody>
      </p:sp>
      <p:cxnSp>
        <p:nvCxnSpPr>
          <p:cNvPr id="1029" name="Straight Connector 11"/>
          <p:cNvCxnSpPr>
            <a:cxnSpLocks noChangeShapeType="1"/>
          </p:cNvCxnSpPr>
          <p:nvPr/>
        </p:nvCxnSpPr>
        <p:spPr bwMode="auto">
          <a:xfrm>
            <a:off x="844552" y="6905626"/>
            <a:ext cx="8999537" cy="3175"/>
          </a:xfrm>
          <a:prstGeom prst="line">
            <a:avLst/>
          </a:prstGeom>
          <a:noFill/>
          <a:ln w="3175">
            <a:solidFill>
              <a:srgbClr val="969696"/>
            </a:solidFill>
            <a:round/>
            <a:headEnd/>
            <a:tailEnd/>
          </a:ln>
        </p:spPr>
      </p:cxnSp>
      <p:pic>
        <p:nvPicPr>
          <p:cNvPr id="1030" name="Picture 11" descr="rfdm_v2.png"/>
          <p:cNvPicPr>
            <a:picLocks noChangeAspect="1"/>
          </p:cNvPicPr>
          <p:nvPr/>
        </p:nvPicPr>
        <p:blipFill>
          <a:blip r:embed="rId18" cstate="print"/>
          <a:srcRect/>
          <a:stretch>
            <a:fillRect/>
          </a:stretch>
        </p:blipFill>
        <p:spPr bwMode="auto">
          <a:xfrm>
            <a:off x="8147051" y="6996114"/>
            <a:ext cx="1770063" cy="231775"/>
          </a:xfrm>
          <a:prstGeom prst="rect">
            <a:avLst/>
          </a:prstGeom>
          <a:noFill/>
          <a:ln w="9525">
            <a:noFill/>
            <a:miter lim="800000"/>
            <a:headEnd/>
            <a:tailEnd/>
          </a:ln>
        </p:spPr>
      </p:pic>
      <p:sp>
        <p:nvSpPr>
          <p:cNvPr id="7" name="Text Box 106"/>
          <p:cNvSpPr txBox="1">
            <a:spLocks noChangeArrowheads="1"/>
          </p:cNvSpPr>
          <p:nvPr/>
        </p:nvSpPr>
        <p:spPr bwMode="auto">
          <a:xfrm>
            <a:off x="841377" y="7110642"/>
            <a:ext cx="3262313" cy="107722"/>
          </a:xfrm>
          <a:prstGeom prst="rect">
            <a:avLst/>
          </a:prstGeom>
          <a:noFill/>
          <a:ln w="9525">
            <a:noFill/>
            <a:miter lim="800000"/>
            <a:headEnd/>
            <a:tailEnd/>
          </a:ln>
        </p:spPr>
        <p:txBody>
          <a:bodyPr lIns="0" tIns="0" rIns="0" bIns="0" anchor="b">
            <a:spAutoFit/>
          </a:bodyPr>
          <a:lstStyle/>
          <a:p>
            <a:pPr eaLnBrk="0" hangingPunct="0">
              <a:defRPr/>
            </a:pPr>
            <a:r>
              <a:rPr lang="en-US" sz="700" dirty="0">
                <a:solidFill>
                  <a:srgbClr val="4D4D4D"/>
                </a:solidFill>
                <a:latin typeface="Arial" charset="0"/>
                <a:ea typeface="Geneva" pitchFamily="-107" charset="-128"/>
                <a:cs typeface="+mn-cs"/>
              </a:rPr>
              <a:t>© </a:t>
            </a:r>
            <a:r>
              <a:rPr lang="en-US" sz="700" dirty="0" smtClean="0">
                <a:solidFill>
                  <a:srgbClr val="4D4D4D"/>
                </a:solidFill>
                <a:latin typeface="Arial" charset="0"/>
                <a:ea typeface="Geneva" pitchFamily="-107" charset="-128"/>
                <a:cs typeface="+mn-cs"/>
              </a:rPr>
              <a:t>quadrangle </a:t>
            </a:r>
            <a:r>
              <a:rPr lang="en-GB" sz="700" dirty="0" smtClean="0">
                <a:solidFill>
                  <a:srgbClr val="4D4D4D"/>
                </a:solidFill>
                <a:latin typeface="Arial" charset="0"/>
                <a:ea typeface="Geneva" pitchFamily="-107" charset="-128"/>
                <a:cs typeface="+mn-cs"/>
              </a:rPr>
              <a:t>2015</a:t>
            </a:r>
            <a:endParaRPr lang="en-GB" sz="700" dirty="0">
              <a:solidFill>
                <a:srgbClr val="4D4D4D"/>
              </a:solidFill>
              <a:latin typeface="Arial" charset="0"/>
              <a:ea typeface="Geneva" pitchFamily="-107" charset="-128"/>
              <a:cs typeface="+mn-cs"/>
            </a:endParaRPr>
          </a:p>
        </p:txBody>
      </p:sp>
      <p:sp>
        <p:nvSpPr>
          <p:cNvPr id="8" name="TextBox 7"/>
          <p:cNvSpPr txBox="1"/>
          <p:nvPr userDrawn="1"/>
        </p:nvSpPr>
        <p:spPr>
          <a:xfrm>
            <a:off x="1" y="7300915"/>
            <a:ext cx="10688639" cy="261937"/>
          </a:xfrm>
          <a:prstGeom prst="rect">
            <a:avLst/>
          </a:prstGeom>
          <a:noFill/>
        </p:spPr>
        <p:txBody>
          <a:bodyPr wrap="square" lIns="91428" tIns="45715" rIns="91428" bIns="45715">
            <a:spAutoFit/>
          </a:bodyPr>
          <a:lstStyle/>
          <a:p>
            <a:pPr algn="r">
              <a:defRPr/>
            </a:pPr>
            <a:r>
              <a:rPr lang="en-GB" dirty="0">
                <a:solidFill>
                  <a:schemeClr val="bg1">
                    <a:lumMod val="50000"/>
                  </a:schemeClr>
                </a:solidFill>
              </a:rPr>
              <a:t>INTERNAL</a:t>
            </a:r>
          </a:p>
        </p:txBody>
      </p:sp>
    </p:spTree>
  </p:cSld>
  <p:clrMap bg1="lt1" tx1="dk1" bg2="lt2" tx2="dk2" accent1="accent1" accent2="accent2" accent3="accent3" accent4="accent4" accent5="accent5" accent6="accent6" hlink="hlink" folHlink="folHlink"/>
  <p:sldLayoutIdLst>
    <p:sldLayoutId id="2147484022" r:id="rId1"/>
    <p:sldLayoutId id="2147484010" r:id="rId2"/>
    <p:sldLayoutId id="2147484023" r:id="rId3"/>
    <p:sldLayoutId id="2147484011" r:id="rId4"/>
    <p:sldLayoutId id="2147484012" r:id="rId5"/>
    <p:sldLayoutId id="2147484013" r:id="rId6"/>
    <p:sldLayoutId id="2147484024" r:id="rId7"/>
    <p:sldLayoutId id="2147484014" r:id="rId8"/>
    <p:sldLayoutId id="2147484015" r:id="rId9"/>
    <p:sldLayoutId id="2147484025" r:id="rId10"/>
    <p:sldLayoutId id="2147484016" r:id="rId11"/>
    <p:sldLayoutId id="2147484017" r:id="rId12"/>
    <p:sldLayoutId id="2147484018" r:id="rId13"/>
    <p:sldLayoutId id="2147484019" r:id="rId14"/>
    <p:sldLayoutId id="2147484026" r:id="rId15"/>
    <p:sldLayoutId id="2147484030" r:id="rId16"/>
  </p:sldLayoutIdLst>
  <p:hf hdr="0" ftr="0" dt="0"/>
  <p:txStyles>
    <p:titleStyle>
      <a:lvl1pPr algn="l" rtl="0" eaLnBrk="0" fontAlgn="base" hangingPunct="0">
        <a:spcBef>
          <a:spcPct val="0"/>
        </a:spcBef>
        <a:spcAft>
          <a:spcPts val="1200"/>
        </a:spcAft>
        <a:defRPr lang="en-GB" sz="3600" dirty="0">
          <a:solidFill>
            <a:schemeClr val="tx1"/>
          </a:solidFill>
          <a:latin typeface="Arial" charset="0"/>
          <a:ea typeface="Geneva" pitchFamily="-107" charset="-128"/>
          <a:cs typeface="Geneva" pitchFamily="-110" charset="-128"/>
        </a:defRPr>
      </a:lvl1pPr>
      <a:lvl2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2pPr>
      <a:lvl3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3pPr>
      <a:lvl4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4pPr>
      <a:lvl5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5pPr>
      <a:lvl6pPr marL="490669" algn="l" rtl="0" eaLnBrk="1" fontAlgn="base" hangingPunct="1">
        <a:spcBef>
          <a:spcPct val="0"/>
        </a:spcBef>
        <a:spcAft>
          <a:spcPct val="0"/>
        </a:spcAft>
        <a:defRPr sz="3900">
          <a:solidFill>
            <a:schemeClr val="tx1"/>
          </a:solidFill>
          <a:latin typeface="Arial Narrow" pitchFamily="34" charset="0"/>
        </a:defRPr>
      </a:lvl6pPr>
      <a:lvl7pPr marL="981334" algn="l" rtl="0" eaLnBrk="1" fontAlgn="base" hangingPunct="1">
        <a:spcBef>
          <a:spcPct val="0"/>
        </a:spcBef>
        <a:spcAft>
          <a:spcPct val="0"/>
        </a:spcAft>
        <a:defRPr sz="3900">
          <a:solidFill>
            <a:schemeClr val="tx1"/>
          </a:solidFill>
          <a:latin typeface="Arial Narrow" pitchFamily="34" charset="0"/>
        </a:defRPr>
      </a:lvl7pPr>
      <a:lvl8pPr marL="1472003" algn="l" rtl="0" eaLnBrk="1" fontAlgn="base" hangingPunct="1">
        <a:spcBef>
          <a:spcPct val="0"/>
        </a:spcBef>
        <a:spcAft>
          <a:spcPct val="0"/>
        </a:spcAft>
        <a:defRPr sz="3900">
          <a:solidFill>
            <a:schemeClr val="tx1"/>
          </a:solidFill>
          <a:latin typeface="Arial Narrow" pitchFamily="34" charset="0"/>
        </a:defRPr>
      </a:lvl8pPr>
      <a:lvl9pPr marL="1962674" algn="l" rtl="0" eaLnBrk="1" fontAlgn="base" hangingPunct="1">
        <a:spcBef>
          <a:spcPct val="0"/>
        </a:spcBef>
        <a:spcAft>
          <a:spcPct val="0"/>
        </a:spcAft>
        <a:defRPr sz="3900">
          <a:solidFill>
            <a:schemeClr val="tx1"/>
          </a:solidFill>
          <a:latin typeface="Arial Narrow" pitchFamily="34" charset="0"/>
        </a:defRPr>
      </a:lvl9pPr>
    </p:titleStyle>
    <p:bodyStyle>
      <a:lvl1pPr marL="342857" indent="-342857" algn="l" rtl="0" eaLnBrk="0" fontAlgn="base" hangingPunct="0">
        <a:lnSpc>
          <a:spcPts val="2100"/>
        </a:lnSpc>
        <a:spcBef>
          <a:spcPts val="600"/>
        </a:spcBef>
        <a:spcAft>
          <a:spcPts val="600"/>
        </a:spcAft>
        <a:buChar char="•"/>
        <a:defRPr lang="en-GB" sz="3200" b="1" dirty="0">
          <a:solidFill>
            <a:srgbClr val="FA37CB"/>
          </a:solidFill>
          <a:latin typeface="+mn-lt"/>
          <a:ea typeface="Geneva" pitchFamily="-107" charset="-128"/>
          <a:cs typeface="Geneva" pitchFamily="-110" charset="-128"/>
        </a:defRPr>
      </a:lvl1pPr>
      <a:lvl2pPr marL="742858" indent="-285715" algn="l" rtl="0" eaLnBrk="0" fontAlgn="base" hangingPunct="0">
        <a:lnSpc>
          <a:spcPts val="2100"/>
        </a:lnSpc>
        <a:spcBef>
          <a:spcPts val="400"/>
        </a:spcBef>
        <a:spcAft>
          <a:spcPts val="799"/>
        </a:spcAft>
        <a:buClr>
          <a:srgbClr val="FB6AB6"/>
        </a:buClr>
        <a:buChar char="–"/>
        <a:defRPr lang="en-GB" sz="1400" dirty="0">
          <a:solidFill>
            <a:schemeClr val="tx1"/>
          </a:solidFill>
          <a:latin typeface="+mn-lt"/>
          <a:ea typeface="Geneva" pitchFamily="-107" charset="-128"/>
          <a:cs typeface="Geneva"/>
        </a:defRPr>
      </a:lvl2pPr>
      <a:lvl3pPr marL="303176" indent="-303176" algn="l" rtl="0" eaLnBrk="0" fontAlgn="base" hangingPunct="0">
        <a:lnSpc>
          <a:spcPts val="2100"/>
        </a:lnSpc>
        <a:spcBef>
          <a:spcPct val="0"/>
        </a:spcBef>
        <a:spcAft>
          <a:spcPts val="500"/>
        </a:spcAft>
        <a:buClr>
          <a:srgbClr val="FA37CB"/>
        </a:buClr>
        <a:buChar char="•"/>
        <a:defRPr sz="1600">
          <a:solidFill>
            <a:schemeClr val="tx1"/>
          </a:solidFill>
          <a:latin typeface="+mn-lt"/>
          <a:ea typeface="Geneva" pitchFamily="-111" charset="-128"/>
          <a:cs typeface="Geneva"/>
        </a:defRPr>
      </a:lvl3pPr>
      <a:lvl4pPr marL="304762" indent="-304762" algn="l" rtl="0" eaLnBrk="0" fontAlgn="base" hangingPunct="0">
        <a:lnSpc>
          <a:spcPts val="2100"/>
        </a:lnSpc>
        <a:spcBef>
          <a:spcPct val="0"/>
        </a:spcBef>
        <a:spcAft>
          <a:spcPts val="500"/>
        </a:spcAft>
        <a:buClr>
          <a:srgbClr val="FA37CB"/>
        </a:buClr>
        <a:buFont typeface="Arial Narrow" pitchFamily="34" charset="0"/>
        <a:buAutoNum type="arabicPeriod"/>
        <a:defRPr sz="1600">
          <a:solidFill>
            <a:schemeClr val="tx1"/>
          </a:solidFill>
          <a:latin typeface="+mn-lt"/>
          <a:ea typeface="Geneva" pitchFamily="-111" charset="-128"/>
          <a:cs typeface="Geneva"/>
        </a:defRPr>
      </a:lvl4pPr>
      <a:lvl5pPr marL="538097" indent="-196825" algn="l" rtl="0" eaLnBrk="0" fontAlgn="base" hangingPunct="0">
        <a:lnSpc>
          <a:spcPts val="2100"/>
        </a:lnSpc>
        <a:spcBef>
          <a:spcPct val="0"/>
        </a:spcBef>
        <a:spcAft>
          <a:spcPts val="500"/>
        </a:spcAft>
        <a:buFont typeface="Arial" pitchFamily="34" charset="0"/>
        <a:buChar char="–"/>
        <a:defRPr sz="1400">
          <a:solidFill>
            <a:schemeClr val="tx1"/>
          </a:solidFill>
          <a:latin typeface="+mn-lt"/>
          <a:ea typeface="Geneva" pitchFamily="-111" charset="-128"/>
          <a:cs typeface="Geneva"/>
        </a:defRPr>
      </a:lvl5pPr>
      <a:lvl6pPr marL="2698680" indent="-245334" algn="l" rtl="0" eaLnBrk="1" fontAlgn="base" hangingPunct="1">
        <a:lnSpc>
          <a:spcPct val="125000"/>
        </a:lnSpc>
        <a:spcBef>
          <a:spcPct val="20000"/>
        </a:spcBef>
        <a:spcAft>
          <a:spcPct val="0"/>
        </a:spcAft>
        <a:buChar char="»"/>
        <a:defRPr sz="1100">
          <a:solidFill>
            <a:schemeClr val="tx1"/>
          </a:solidFill>
          <a:latin typeface="+mn-lt"/>
        </a:defRPr>
      </a:lvl6pPr>
      <a:lvl7pPr marL="3189346" indent="-245334" algn="l" rtl="0" eaLnBrk="1" fontAlgn="base" hangingPunct="1">
        <a:lnSpc>
          <a:spcPct val="125000"/>
        </a:lnSpc>
        <a:spcBef>
          <a:spcPct val="20000"/>
        </a:spcBef>
        <a:spcAft>
          <a:spcPct val="0"/>
        </a:spcAft>
        <a:buChar char="»"/>
        <a:defRPr sz="1100">
          <a:solidFill>
            <a:schemeClr val="tx1"/>
          </a:solidFill>
          <a:latin typeface="+mn-lt"/>
        </a:defRPr>
      </a:lvl7pPr>
      <a:lvl8pPr marL="3680015" indent="-245334" algn="l" rtl="0" eaLnBrk="1" fontAlgn="base" hangingPunct="1">
        <a:lnSpc>
          <a:spcPct val="125000"/>
        </a:lnSpc>
        <a:spcBef>
          <a:spcPct val="20000"/>
        </a:spcBef>
        <a:spcAft>
          <a:spcPct val="0"/>
        </a:spcAft>
        <a:buChar char="»"/>
        <a:defRPr sz="1100">
          <a:solidFill>
            <a:schemeClr val="tx1"/>
          </a:solidFill>
          <a:latin typeface="+mn-lt"/>
        </a:defRPr>
      </a:lvl8pPr>
      <a:lvl9pPr marL="4170684" indent="-245334" algn="l" rtl="0" eaLnBrk="1" fontAlgn="base" hangingPunct="1">
        <a:lnSpc>
          <a:spcPct val="125000"/>
        </a:lnSpc>
        <a:spcBef>
          <a:spcPct val="20000"/>
        </a:spcBef>
        <a:spcAft>
          <a:spcPct val="0"/>
        </a:spcAft>
        <a:buChar char="»"/>
        <a:defRPr sz="1100">
          <a:solidFill>
            <a:schemeClr val="tx1"/>
          </a:solidFill>
          <a:latin typeface="+mn-lt"/>
        </a:defRPr>
      </a:lvl9pPr>
    </p:bodyStyle>
    <p:otherStyle>
      <a:defPPr>
        <a:defRPr lang="en-US"/>
      </a:defPPr>
      <a:lvl1pPr marL="0" algn="l" defTabSz="981334" rtl="0" eaLnBrk="1" latinLnBrk="0" hangingPunct="1">
        <a:defRPr sz="1900" kern="1200">
          <a:solidFill>
            <a:schemeClr val="tx1"/>
          </a:solidFill>
          <a:latin typeface="+mn-lt"/>
          <a:ea typeface="+mn-ea"/>
          <a:cs typeface="+mn-cs"/>
        </a:defRPr>
      </a:lvl1pPr>
      <a:lvl2pPr marL="490669" algn="l" defTabSz="981334" rtl="0" eaLnBrk="1" latinLnBrk="0" hangingPunct="1">
        <a:defRPr sz="1900" kern="1200">
          <a:solidFill>
            <a:schemeClr val="tx1"/>
          </a:solidFill>
          <a:latin typeface="+mn-lt"/>
          <a:ea typeface="+mn-ea"/>
          <a:cs typeface="+mn-cs"/>
        </a:defRPr>
      </a:lvl2pPr>
      <a:lvl3pPr marL="981334" algn="l" defTabSz="981334" rtl="0" eaLnBrk="1" latinLnBrk="0" hangingPunct="1">
        <a:defRPr sz="1900" kern="1200">
          <a:solidFill>
            <a:schemeClr val="tx1"/>
          </a:solidFill>
          <a:latin typeface="+mn-lt"/>
          <a:ea typeface="+mn-ea"/>
          <a:cs typeface="+mn-cs"/>
        </a:defRPr>
      </a:lvl3pPr>
      <a:lvl4pPr marL="1472003" algn="l" defTabSz="981334" rtl="0" eaLnBrk="1" latinLnBrk="0" hangingPunct="1">
        <a:defRPr sz="1900" kern="1200">
          <a:solidFill>
            <a:schemeClr val="tx1"/>
          </a:solidFill>
          <a:latin typeface="+mn-lt"/>
          <a:ea typeface="+mn-ea"/>
          <a:cs typeface="+mn-cs"/>
        </a:defRPr>
      </a:lvl4pPr>
      <a:lvl5pPr marL="1962674" algn="l" defTabSz="981334" rtl="0" eaLnBrk="1" latinLnBrk="0" hangingPunct="1">
        <a:defRPr sz="1900" kern="1200">
          <a:solidFill>
            <a:schemeClr val="tx1"/>
          </a:solidFill>
          <a:latin typeface="+mn-lt"/>
          <a:ea typeface="+mn-ea"/>
          <a:cs typeface="+mn-cs"/>
        </a:defRPr>
      </a:lvl5pPr>
      <a:lvl6pPr marL="2453343" algn="l" defTabSz="981334" rtl="0" eaLnBrk="1" latinLnBrk="0" hangingPunct="1">
        <a:defRPr sz="1900" kern="1200">
          <a:solidFill>
            <a:schemeClr val="tx1"/>
          </a:solidFill>
          <a:latin typeface="+mn-lt"/>
          <a:ea typeface="+mn-ea"/>
          <a:cs typeface="+mn-cs"/>
        </a:defRPr>
      </a:lvl6pPr>
      <a:lvl7pPr marL="2944011" algn="l" defTabSz="981334" rtl="0" eaLnBrk="1" latinLnBrk="0" hangingPunct="1">
        <a:defRPr sz="1900" kern="1200">
          <a:solidFill>
            <a:schemeClr val="tx1"/>
          </a:solidFill>
          <a:latin typeface="+mn-lt"/>
          <a:ea typeface="+mn-ea"/>
          <a:cs typeface="+mn-cs"/>
        </a:defRPr>
      </a:lvl7pPr>
      <a:lvl8pPr marL="3434682" algn="l" defTabSz="981334" rtl="0" eaLnBrk="1" latinLnBrk="0" hangingPunct="1">
        <a:defRPr sz="1900" kern="1200">
          <a:solidFill>
            <a:schemeClr val="tx1"/>
          </a:solidFill>
          <a:latin typeface="+mn-lt"/>
          <a:ea typeface="+mn-ea"/>
          <a:cs typeface="+mn-cs"/>
        </a:defRPr>
      </a:lvl8pPr>
      <a:lvl9pPr marL="3925348" algn="l" defTabSz="981334"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66751" y="615951"/>
            <a:ext cx="9618663" cy="1260475"/>
          </a:xfrm>
          <a:prstGeom prst="rect">
            <a:avLst/>
          </a:prstGeom>
          <a:noFill/>
          <a:ln w="9525">
            <a:noFill/>
            <a:miter lim="800000"/>
            <a:headEnd/>
            <a:tailEnd/>
          </a:ln>
        </p:spPr>
        <p:txBody>
          <a:bodyPr vert="horz" wrap="square" lIns="179956" tIns="143964" rIns="179956" bIns="143964" numCol="1" anchor="t" anchorCtr="0" compatLnSpc="1">
            <a:prstTxWarp prst="textNoShape">
              <a:avLst/>
            </a:prstTxWarp>
          </a:bodyPr>
          <a:lstStyle/>
          <a:p>
            <a:pPr lvl="0"/>
            <a:r>
              <a:rPr lang="en-US" smtClean="0"/>
              <a:t>Click to edit Master title style</a:t>
            </a:r>
            <a:endParaRPr lang="en-GB" smtClean="0"/>
          </a:p>
        </p:txBody>
      </p:sp>
      <p:sp>
        <p:nvSpPr>
          <p:cNvPr id="2051" name="Text Placeholder 2"/>
          <p:cNvSpPr>
            <a:spLocks noGrp="1"/>
          </p:cNvSpPr>
          <p:nvPr>
            <p:ph type="body" idx="1"/>
          </p:nvPr>
        </p:nvSpPr>
        <p:spPr bwMode="auto">
          <a:xfrm>
            <a:off x="666751" y="2411413"/>
            <a:ext cx="4678363" cy="4465637"/>
          </a:xfrm>
          <a:prstGeom prst="rect">
            <a:avLst/>
          </a:prstGeom>
          <a:noFill/>
          <a:ln w="9525">
            <a:noFill/>
            <a:miter lim="800000"/>
            <a:headEnd/>
            <a:tailEnd/>
          </a:ln>
        </p:spPr>
        <p:txBody>
          <a:bodyPr vert="horz" wrap="square" lIns="179956" tIns="143964" rIns="179956" bIns="14396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7" name="Text Box 105"/>
          <p:cNvSpPr txBox="1">
            <a:spLocks noChangeArrowheads="1"/>
          </p:cNvSpPr>
          <p:nvPr/>
        </p:nvSpPr>
        <p:spPr bwMode="auto">
          <a:xfrm>
            <a:off x="844551" y="6956425"/>
            <a:ext cx="384721" cy="123111"/>
          </a:xfrm>
          <a:prstGeom prst="rect">
            <a:avLst/>
          </a:prstGeom>
          <a:noFill/>
          <a:ln w="9525">
            <a:noFill/>
            <a:miter lim="800000"/>
            <a:headEnd/>
            <a:tailEnd/>
          </a:ln>
          <a:effectLst/>
        </p:spPr>
        <p:txBody>
          <a:bodyPr wrap="none" lIns="0" tIns="0" rIns="0" bIns="0">
            <a:spAutoFit/>
          </a:bodyPr>
          <a:lstStyle/>
          <a:p>
            <a:pPr eaLnBrk="0" hangingPunct="0">
              <a:defRPr/>
            </a:pPr>
            <a:r>
              <a:rPr lang="en-GB" sz="800" dirty="0">
                <a:solidFill>
                  <a:prstClr val="black"/>
                </a:solidFill>
                <a:latin typeface="Arial" charset="0"/>
                <a:ea typeface="Geneva" pitchFamily="-107" charset="-128"/>
                <a:cs typeface="+mn-cs"/>
              </a:rPr>
              <a:t>page </a:t>
            </a:r>
            <a:fld id="{C290C421-30D7-4952-963C-B779108B6252}" type="slidenum">
              <a:rPr lang="en-GB" sz="800">
                <a:solidFill>
                  <a:prstClr val="black"/>
                </a:solidFill>
                <a:latin typeface="Arial" charset="0"/>
                <a:ea typeface="Geneva" pitchFamily="-107" charset="-128"/>
                <a:cs typeface="+mn-cs"/>
              </a:rPr>
              <a:pPr eaLnBrk="0" hangingPunct="0">
                <a:defRPr/>
              </a:pPr>
              <a:t>‹#›</a:t>
            </a:fld>
            <a:endParaRPr lang="en-GB" sz="800" dirty="0">
              <a:solidFill>
                <a:prstClr val="black"/>
              </a:solidFill>
              <a:latin typeface="Arial" charset="0"/>
              <a:ea typeface="Geneva" pitchFamily="-107" charset="-128"/>
              <a:cs typeface="+mn-cs"/>
            </a:endParaRPr>
          </a:p>
        </p:txBody>
      </p:sp>
      <p:cxnSp>
        <p:nvCxnSpPr>
          <p:cNvPr id="2053" name="Straight Connector 11"/>
          <p:cNvCxnSpPr>
            <a:cxnSpLocks noChangeShapeType="1"/>
          </p:cNvCxnSpPr>
          <p:nvPr/>
        </p:nvCxnSpPr>
        <p:spPr bwMode="auto">
          <a:xfrm>
            <a:off x="844552" y="6905626"/>
            <a:ext cx="8999537" cy="3175"/>
          </a:xfrm>
          <a:prstGeom prst="line">
            <a:avLst/>
          </a:prstGeom>
          <a:noFill/>
          <a:ln w="3175">
            <a:solidFill>
              <a:srgbClr val="969696"/>
            </a:solidFill>
            <a:round/>
            <a:headEnd/>
            <a:tailEnd/>
          </a:ln>
        </p:spPr>
      </p:cxnSp>
      <p:sp>
        <p:nvSpPr>
          <p:cNvPr id="9" name="Text Box 106"/>
          <p:cNvSpPr txBox="1">
            <a:spLocks noChangeArrowheads="1"/>
          </p:cNvSpPr>
          <p:nvPr/>
        </p:nvSpPr>
        <p:spPr bwMode="auto">
          <a:xfrm>
            <a:off x="841377" y="7110642"/>
            <a:ext cx="3262313" cy="107722"/>
          </a:xfrm>
          <a:prstGeom prst="rect">
            <a:avLst/>
          </a:prstGeom>
          <a:noFill/>
          <a:ln w="9525">
            <a:noFill/>
            <a:miter lim="800000"/>
            <a:headEnd/>
            <a:tailEnd/>
          </a:ln>
        </p:spPr>
        <p:txBody>
          <a:bodyPr lIns="0" tIns="0" rIns="0" bIns="0" anchor="b">
            <a:spAutoFit/>
          </a:bodyPr>
          <a:lstStyle/>
          <a:p>
            <a:pPr eaLnBrk="0" hangingPunct="0">
              <a:defRPr/>
            </a:pPr>
            <a:r>
              <a:rPr lang="en-US" sz="700" dirty="0">
                <a:solidFill>
                  <a:prstClr val="black"/>
                </a:solidFill>
                <a:latin typeface="Arial" charset="0"/>
                <a:ea typeface="Geneva" pitchFamily="-107" charset="-128"/>
                <a:cs typeface="+mn-cs"/>
              </a:rPr>
              <a:t>© quadrangle,</a:t>
            </a:r>
            <a:r>
              <a:rPr lang="en-GB" sz="700" dirty="0" smtClean="0">
                <a:solidFill>
                  <a:prstClr val="black"/>
                </a:solidFill>
                <a:latin typeface="Arial" charset="0"/>
                <a:ea typeface="Geneva" pitchFamily="-107" charset="-128"/>
                <a:cs typeface="+mn-cs"/>
              </a:rPr>
              <a:t>2015</a:t>
            </a:r>
          </a:p>
        </p:txBody>
      </p:sp>
      <p:pic>
        <p:nvPicPr>
          <p:cNvPr id="2055" name="Picture 11" descr="RfDM_w_8585105.jpg"/>
          <p:cNvPicPr>
            <a:picLocks noChangeAspect="1"/>
          </p:cNvPicPr>
          <p:nvPr/>
        </p:nvPicPr>
        <p:blipFill>
          <a:blip r:embed="rId6" cstate="print"/>
          <a:srcRect/>
          <a:stretch>
            <a:fillRect/>
          </a:stretch>
        </p:blipFill>
        <p:spPr bwMode="auto">
          <a:xfrm>
            <a:off x="7707313" y="6975476"/>
            <a:ext cx="2225675" cy="234950"/>
          </a:xfrm>
          <a:prstGeom prst="rect">
            <a:avLst/>
          </a:prstGeom>
          <a:noFill/>
          <a:ln w="9525">
            <a:noFill/>
            <a:miter lim="800000"/>
            <a:headEnd/>
            <a:tailEnd/>
          </a:ln>
        </p:spPr>
      </p:pic>
      <p:sp>
        <p:nvSpPr>
          <p:cNvPr id="13" name="TextBox 12"/>
          <p:cNvSpPr txBox="1"/>
          <p:nvPr/>
        </p:nvSpPr>
        <p:spPr>
          <a:xfrm>
            <a:off x="4900960" y="6950076"/>
            <a:ext cx="885132" cy="261588"/>
          </a:xfrm>
          <a:prstGeom prst="rect">
            <a:avLst/>
          </a:prstGeom>
          <a:noFill/>
        </p:spPr>
        <p:txBody>
          <a:bodyPr wrap="none" lIns="91417" tIns="45709" rIns="91417" bIns="45709">
            <a:spAutoFit/>
          </a:bodyPr>
          <a:lstStyle/>
          <a:p>
            <a:pPr algn="ctr">
              <a:defRPr/>
            </a:pPr>
            <a:r>
              <a:rPr lang="en-GB" dirty="0">
                <a:solidFill>
                  <a:srgbClr val="4D4D4D"/>
                </a:solidFill>
                <a:latin typeface="Arial" charset="0"/>
                <a:ea typeface="Geneva" pitchFamily="-107" charset="-128"/>
                <a:cs typeface="+mn-cs"/>
              </a:rPr>
              <a:t>INTERNAL</a:t>
            </a:r>
          </a:p>
        </p:txBody>
      </p:sp>
    </p:spTree>
  </p:cSld>
  <p:clrMap bg1="lt1" tx1="dk1" bg2="lt2" tx2="dk2" accent1="accent1" accent2="accent2" accent3="accent3" accent4="accent4" accent5="accent5" accent6="accent6" hlink="hlink" folHlink="folHlink"/>
  <p:sldLayoutIdLst>
    <p:sldLayoutId id="2147484021" r:id="rId1"/>
    <p:sldLayoutId id="2147484027" r:id="rId2"/>
    <p:sldLayoutId id="2147484028" r:id="rId3"/>
    <p:sldLayoutId id="2147484029" r:id="rId4"/>
  </p:sldLayoutIdLst>
  <p:txStyles>
    <p:titleStyle>
      <a:lvl1pPr algn="l" defTabSz="455557" rtl="0" eaLnBrk="0" fontAlgn="base" hangingPunct="0">
        <a:spcBef>
          <a:spcPct val="0"/>
        </a:spcBef>
        <a:spcAft>
          <a:spcPct val="0"/>
        </a:spcAft>
        <a:defRPr sz="3200" kern="1200">
          <a:solidFill>
            <a:srgbClr val="4D4D4D"/>
          </a:solidFill>
          <a:latin typeface="Arial"/>
          <a:ea typeface="+mj-ea"/>
          <a:cs typeface="+mj-cs"/>
        </a:defRPr>
      </a:lvl1pPr>
      <a:lvl2pPr algn="l" defTabSz="455557" rtl="0" eaLnBrk="0" fontAlgn="base" hangingPunct="0">
        <a:spcBef>
          <a:spcPct val="0"/>
        </a:spcBef>
        <a:spcAft>
          <a:spcPct val="0"/>
        </a:spcAft>
        <a:defRPr sz="3200">
          <a:solidFill>
            <a:srgbClr val="4D4D4D"/>
          </a:solidFill>
          <a:latin typeface="Arial" pitchFamily="34" charset="0"/>
        </a:defRPr>
      </a:lvl2pPr>
      <a:lvl3pPr algn="l" defTabSz="455557" rtl="0" eaLnBrk="0" fontAlgn="base" hangingPunct="0">
        <a:spcBef>
          <a:spcPct val="0"/>
        </a:spcBef>
        <a:spcAft>
          <a:spcPct val="0"/>
        </a:spcAft>
        <a:defRPr sz="3200">
          <a:solidFill>
            <a:srgbClr val="4D4D4D"/>
          </a:solidFill>
          <a:latin typeface="Arial" pitchFamily="34" charset="0"/>
        </a:defRPr>
      </a:lvl3pPr>
      <a:lvl4pPr algn="l" defTabSz="455557" rtl="0" eaLnBrk="0" fontAlgn="base" hangingPunct="0">
        <a:spcBef>
          <a:spcPct val="0"/>
        </a:spcBef>
        <a:spcAft>
          <a:spcPct val="0"/>
        </a:spcAft>
        <a:defRPr sz="3200">
          <a:solidFill>
            <a:srgbClr val="4D4D4D"/>
          </a:solidFill>
          <a:latin typeface="Arial" pitchFamily="34" charset="0"/>
        </a:defRPr>
      </a:lvl4pPr>
      <a:lvl5pPr algn="l" defTabSz="455557" rtl="0" eaLnBrk="0" fontAlgn="base" hangingPunct="0">
        <a:spcBef>
          <a:spcPct val="0"/>
        </a:spcBef>
        <a:spcAft>
          <a:spcPct val="0"/>
        </a:spcAft>
        <a:defRPr sz="3200">
          <a:solidFill>
            <a:srgbClr val="4D4D4D"/>
          </a:solidFill>
          <a:latin typeface="Arial" pitchFamily="34" charset="0"/>
        </a:defRPr>
      </a:lvl5pPr>
      <a:lvl6pPr marL="457143" algn="l" defTabSz="455557" rtl="0" fontAlgn="base">
        <a:spcBef>
          <a:spcPct val="0"/>
        </a:spcBef>
        <a:spcAft>
          <a:spcPct val="0"/>
        </a:spcAft>
        <a:defRPr sz="3200">
          <a:solidFill>
            <a:srgbClr val="4D4D4D"/>
          </a:solidFill>
          <a:latin typeface="Arial" pitchFamily="34" charset="0"/>
        </a:defRPr>
      </a:lvl6pPr>
      <a:lvl7pPr marL="914286" algn="l" defTabSz="455557" rtl="0" fontAlgn="base">
        <a:spcBef>
          <a:spcPct val="0"/>
        </a:spcBef>
        <a:spcAft>
          <a:spcPct val="0"/>
        </a:spcAft>
        <a:defRPr sz="3200">
          <a:solidFill>
            <a:srgbClr val="4D4D4D"/>
          </a:solidFill>
          <a:latin typeface="Arial" pitchFamily="34" charset="0"/>
        </a:defRPr>
      </a:lvl7pPr>
      <a:lvl8pPr marL="1371431" algn="l" defTabSz="455557" rtl="0" fontAlgn="base">
        <a:spcBef>
          <a:spcPct val="0"/>
        </a:spcBef>
        <a:spcAft>
          <a:spcPct val="0"/>
        </a:spcAft>
        <a:defRPr sz="3200">
          <a:solidFill>
            <a:srgbClr val="4D4D4D"/>
          </a:solidFill>
          <a:latin typeface="Arial" pitchFamily="34" charset="0"/>
        </a:defRPr>
      </a:lvl8pPr>
      <a:lvl9pPr marL="1828574" algn="l" defTabSz="455557" rtl="0" fontAlgn="base">
        <a:spcBef>
          <a:spcPct val="0"/>
        </a:spcBef>
        <a:spcAft>
          <a:spcPct val="0"/>
        </a:spcAft>
        <a:defRPr sz="3200">
          <a:solidFill>
            <a:srgbClr val="4D4D4D"/>
          </a:solidFill>
          <a:latin typeface="Arial" pitchFamily="34" charset="0"/>
        </a:defRPr>
      </a:lvl9pPr>
    </p:titleStyle>
    <p:bodyStyle>
      <a:lvl1pPr algn="l" defTabSz="455557" rtl="0" eaLnBrk="0" fontAlgn="base" hangingPunct="0">
        <a:lnSpc>
          <a:spcPts val="1399"/>
        </a:lnSpc>
        <a:spcBef>
          <a:spcPct val="0"/>
        </a:spcBef>
        <a:spcAft>
          <a:spcPts val="500"/>
        </a:spcAft>
        <a:buFont typeface="Arial" pitchFamily="34" charset="0"/>
        <a:defRPr sz="1000" kern="1200">
          <a:solidFill>
            <a:srgbClr val="4D4D4D"/>
          </a:solidFill>
          <a:latin typeface="Arial"/>
          <a:ea typeface="+mn-ea"/>
          <a:cs typeface="Arial"/>
        </a:defRPr>
      </a:lvl1pPr>
      <a:lvl2pPr algn="l" defTabSz="455557" rtl="0" eaLnBrk="0" fontAlgn="base" hangingPunct="0">
        <a:lnSpc>
          <a:spcPts val="1399"/>
        </a:lnSpc>
        <a:spcBef>
          <a:spcPts val="300"/>
        </a:spcBef>
        <a:spcAft>
          <a:spcPts val="500"/>
        </a:spcAft>
        <a:buFont typeface="Arial" pitchFamily="34" charset="0"/>
        <a:defRPr sz="1100" b="1" kern="1200">
          <a:solidFill>
            <a:srgbClr val="FA34CB"/>
          </a:solidFill>
          <a:latin typeface="Arial"/>
          <a:ea typeface="+mn-ea"/>
          <a:cs typeface="Arial" pitchFamily="34" charset="0"/>
        </a:defRPr>
      </a:lvl2pPr>
      <a:lvl3pPr marL="161905" indent="-161905" algn="l" defTabSz="455557" rtl="0" eaLnBrk="0" fontAlgn="base" hangingPunct="0">
        <a:lnSpc>
          <a:spcPts val="1399"/>
        </a:lnSpc>
        <a:spcBef>
          <a:spcPct val="0"/>
        </a:spcBef>
        <a:spcAft>
          <a:spcPts val="300"/>
        </a:spcAft>
        <a:buClr>
          <a:srgbClr val="FA34CB"/>
        </a:buClr>
        <a:buFont typeface="Arial" pitchFamily="34" charset="0"/>
        <a:buChar char="•"/>
        <a:defRPr sz="1000" kern="1200">
          <a:solidFill>
            <a:srgbClr val="4D4D4D"/>
          </a:solidFill>
          <a:latin typeface="Arial"/>
          <a:ea typeface="+mn-ea"/>
          <a:cs typeface="Arial" pitchFamily="34" charset="0"/>
        </a:defRPr>
      </a:lvl3pPr>
      <a:lvl4pPr marL="165079" indent="-165079" algn="l" defTabSz="455557" rtl="0" eaLnBrk="0" fontAlgn="base" hangingPunct="0">
        <a:lnSpc>
          <a:spcPts val="1399"/>
        </a:lnSpc>
        <a:spcBef>
          <a:spcPct val="0"/>
        </a:spcBef>
        <a:spcAft>
          <a:spcPts val="300"/>
        </a:spcAft>
        <a:buClr>
          <a:srgbClr val="FA37CB"/>
        </a:buClr>
        <a:buFont typeface="Calibri" pitchFamily="34" charset="0"/>
        <a:buAutoNum type="arabicPeriod"/>
        <a:defRPr sz="1000" kern="1200">
          <a:solidFill>
            <a:srgbClr val="4D4D4D"/>
          </a:solidFill>
          <a:latin typeface="Arial"/>
          <a:ea typeface="+mn-ea"/>
          <a:cs typeface="Arial" pitchFamily="34" charset="0"/>
        </a:defRPr>
      </a:lvl4pPr>
      <a:lvl5pPr marL="290477" indent="-125398" algn="l" defTabSz="455557" rtl="0" eaLnBrk="0" fontAlgn="base" hangingPunct="0">
        <a:lnSpc>
          <a:spcPts val="1399"/>
        </a:lnSpc>
        <a:spcBef>
          <a:spcPct val="0"/>
        </a:spcBef>
        <a:spcAft>
          <a:spcPts val="300"/>
        </a:spcAft>
        <a:buClr>
          <a:srgbClr val="4D4D4D"/>
        </a:buClr>
        <a:buFont typeface="Lucida Grande"/>
        <a:buChar char="-"/>
        <a:defRPr sz="1000" kern="1200">
          <a:solidFill>
            <a:srgbClr val="4D4D4D"/>
          </a:solidFill>
          <a:latin typeface="Arial"/>
          <a:ea typeface="+mn-ea"/>
          <a:cs typeface="Arial"/>
        </a:defRPr>
      </a:lvl5pPr>
      <a:lvl6pPr marL="2513978" indent="-228544" algn="l" defTabSz="457086" rtl="0" eaLnBrk="1" latinLnBrk="0" hangingPunct="1">
        <a:spcBef>
          <a:spcPct val="20000"/>
        </a:spcBef>
        <a:buFont typeface="Arial"/>
        <a:buChar char="•"/>
        <a:defRPr sz="2100" kern="1200">
          <a:solidFill>
            <a:schemeClr val="tx1"/>
          </a:solidFill>
          <a:latin typeface="+mn-lt"/>
          <a:ea typeface="+mn-ea"/>
          <a:cs typeface="+mn-cs"/>
        </a:defRPr>
      </a:lvl6pPr>
      <a:lvl7pPr marL="2971064" indent="-228544" algn="l" defTabSz="457086" rtl="0" eaLnBrk="1" latinLnBrk="0" hangingPunct="1">
        <a:spcBef>
          <a:spcPct val="20000"/>
        </a:spcBef>
        <a:buFont typeface="Arial"/>
        <a:buChar char="•"/>
        <a:defRPr sz="2100" kern="1200">
          <a:solidFill>
            <a:schemeClr val="tx1"/>
          </a:solidFill>
          <a:latin typeface="+mn-lt"/>
          <a:ea typeface="+mn-ea"/>
          <a:cs typeface="+mn-cs"/>
        </a:defRPr>
      </a:lvl7pPr>
      <a:lvl8pPr marL="3428153" indent="-228544" algn="l" defTabSz="457086" rtl="0" eaLnBrk="1" latinLnBrk="0" hangingPunct="1">
        <a:spcBef>
          <a:spcPct val="20000"/>
        </a:spcBef>
        <a:buFont typeface="Arial"/>
        <a:buChar char="•"/>
        <a:defRPr sz="2100" kern="1200">
          <a:solidFill>
            <a:schemeClr val="tx1"/>
          </a:solidFill>
          <a:latin typeface="+mn-lt"/>
          <a:ea typeface="+mn-ea"/>
          <a:cs typeface="+mn-cs"/>
        </a:defRPr>
      </a:lvl8pPr>
      <a:lvl9pPr marL="3885240" indent="-228544" algn="l" defTabSz="457086" rtl="0" eaLnBrk="1" latinLnBrk="0" hangingPunct="1">
        <a:spcBef>
          <a:spcPct val="20000"/>
        </a:spcBef>
        <a:buFont typeface="Arial"/>
        <a:buChar char="•"/>
        <a:defRPr sz="2100" kern="1200">
          <a:solidFill>
            <a:schemeClr val="tx1"/>
          </a:solidFill>
          <a:latin typeface="+mn-lt"/>
          <a:ea typeface="+mn-ea"/>
          <a:cs typeface="+mn-cs"/>
        </a:defRPr>
      </a:lvl9pPr>
    </p:bodyStyle>
    <p:otherStyle>
      <a:defPPr>
        <a:defRPr lang="en-US"/>
      </a:defPPr>
      <a:lvl1pPr marL="0" algn="l" defTabSz="457086" rtl="0" eaLnBrk="1" latinLnBrk="0" hangingPunct="1">
        <a:defRPr sz="1800" kern="1200">
          <a:solidFill>
            <a:schemeClr val="tx1"/>
          </a:solidFill>
          <a:latin typeface="+mn-lt"/>
          <a:ea typeface="+mn-ea"/>
          <a:cs typeface="+mn-cs"/>
        </a:defRPr>
      </a:lvl1pPr>
      <a:lvl2pPr marL="457086" algn="l" defTabSz="457086" rtl="0" eaLnBrk="1" latinLnBrk="0" hangingPunct="1">
        <a:defRPr sz="1800" kern="1200">
          <a:solidFill>
            <a:schemeClr val="tx1"/>
          </a:solidFill>
          <a:latin typeface="+mn-lt"/>
          <a:ea typeface="+mn-ea"/>
          <a:cs typeface="+mn-cs"/>
        </a:defRPr>
      </a:lvl2pPr>
      <a:lvl3pPr marL="914173" algn="l" defTabSz="457086" rtl="0" eaLnBrk="1" latinLnBrk="0" hangingPunct="1">
        <a:defRPr sz="1800" kern="1200">
          <a:solidFill>
            <a:schemeClr val="tx1"/>
          </a:solidFill>
          <a:latin typeface="+mn-lt"/>
          <a:ea typeface="+mn-ea"/>
          <a:cs typeface="+mn-cs"/>
        </a:defRPr>
      </a:lvl3pPr>
      <a:lvl4pPr marL="1371262" algn="l" defTabSz="457086" rtl="0" eaLnBrk="1" latinLnBrk="0" hangingPunct="1">
        <a:defRPr sz="1800" kern="1200">
          <a:solidFill>
            <a:schemeClr val="tx1"/>
          </a:solidFill>
          <a:latin typeface="+mn-lt"/>
          <a:ea typeface="+mn-ea"/>
          <a:cs typeface="+mn-cs"/>
        </a:defRPr>
      </a:lvl4pPr>
      <a:lvl5pPr marL="1828348" algn="l" defTabSz="457086" rtl="0" eaLnBrk="1" latinLnBrk="0" hangingPunct="1">
        <a:defRPr sz="1800" kern="1200">
          <a:solidFill>
            <a:schemeClr val="tx1"/>
          </a:solidFill>
          <a:latin typeface="+mn-lt"/>
          <a:ea typeface="+mn-ea"/>
          <a:cs typeface="+mn-cs"/>
        </a:defRPr>
      </a:lvl5pPr>
      <a:lvl6pPr marL="2285434" algn="l" defTabSz="457086" rtl="0" eaLnBrk="1" latinLnBrk="0" hangingPunct="1">
        <a:defRPr sz="1800" kern="1200">
          <a:solidFill>
            <a:schemeClr val="tx1"/>
          </a:solidFill>
          <a:latin typeface="+mn-lt"/>
          <a:ea typeface="+mn-ea"/>
          <a:cs typeface="+mn-cs"/>
        </a:defRPr>
      </a:lvl6pPr>
      <a:lvl7pPr marL="2742520" algn="l" defTabSz="457086" rtl="0" eaLnBrk="1" latinLnBrk="0" hangingPunct="1">
        <a:defRPr sz="1800" kern="1200">
          <a:solidFill>
            <a:schemeClr val="tx1"/>
          </a:solidFill>
          <a:latin typeface="+mn-lt"/>
          <a:ea typeface="+mn-ea"/>
          <a:cs typeface="+mn-cs"/>
        </a:defRPr>
      </a:lvl7pPr>
      <a:lvl8pPr marL="3199609" algn="l" defTabSz="457086" rtl="0" eaLnBrk="1" latinLnBrk="0" hangingPunct="1">
        <a:defRPr sz="1800" kern="1200">
          <a:solidFill>
            <a:schemeClr val="tx1"/>
          </a:solidFill>
          <a:latin typeface="+mn-lt"/>
          <a:ea typeface="+mn-ea"/>
          <a:cs typeface="+mn-cs"/>
        </a:defRPr>
      </a:lvl8pPr>
      <a:lvl9pPr marL="3656696" algn="l" defTabSz="45708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martyna.elliot-cooke@quadrangle.com" TargetMode="External"/><Relationship Id="rId3" Type="http://schemas.openxmlformats.org/officeDocument/2006/relationships/hyperlink" Target="mailto:kendra.noonan@quadrangle.com" TargetMode="External"/><Relationship Id="rId7" Type="http://schemas.openxmlformats.org/officeDocument/2006/relationships/hyperlink" Target="mailto:sameer.jepaul@quadrangle.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chart" Target="../charts/chart18.xml"/><Relationship Id="rId7" Type="http://schemas.openxmlformats.org/officeDocument/2006/relationships/chart" Target="../charts/chart22.xm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chart" Target="../charts/chart21.xml"/><Relationship Id="rId5" Type="http://schemas.openxmlformats.org/officeDocument/2006/relationships/chart" Target="../charts/chart20.xml"/><Relationship Id="rId4" Type="http://schemas.openxmlformats.org/officeDocument/2006/relationships/chart" Target="../charts/chart19.xml"/></Relationships>
</file>

<file path=ppt/slides/_rels/slide19.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5.pn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24.xml"/><Relationship Id="rId1" Type="http://schemas.openxmlformats.org/officeDocument/2006/relationships/slideLayout" Target="../slideLayouts/slideLayout11.xml"/><Relationship Id="rId4" Type="http://schemas.openxmlformats.org/officeDocument/2006/relationships/chart" Target="../charts/chart28.xml"/></Relationships>
</file>

<file path=ppt/slides/_rels/slide25.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25.xml"/><Relationship Id="rId1" Type="http://schemas.openxmlformats.org/officeDocument/2006/relationships/slideLayout" Target="../slideLayouts/slideLayout11.xml"/><Relationship Id="rId5" Type="http://schemas.openxmlformats.org/officeDocument/2006/relationships/chart" Target="../charts/chart31.xml"/><Relationship Id="rId4" Type="http://schemas.openxmlformats.org/officeDocument/2006/relationships/chart" Target="../charts/chart30.xml"/></Relationships>
</file>

<file path=ppt/slides/_rels/slide26.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chart" Target="../charts/chart38.xml"/><Relationship Id="rId3" Type="http://schemas.openxmlformats.org/officeDocument/2006/relationships/chart" Target="../charts/chart33.xml"/><Relationship Id="rId7" Type="http://schemas.openxmlformats.org/officeDocument/2006/relationships/chart" Target="../charts/chart37.xml"/><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chart" Target="../charts/chart36.xml"/><Relationship Id="rId5" Type="http://schemas.openxmlformats.org/officeDocument/2006/relationships/chart" Target="../charts/chart35.xml"/><Relationship Id="rId4" Type="http://schemas.openxmlformats.org/officeDocument/2006/relationships/chart" Target="../charts/chart34.xml"/><Relationship Id="rId9" Type="http://schemas.openxmlformats.org/officeDocument/2006/relationships/chart" Target="../charts/chart39.xml"/></Relationships>
</file>

<file path=ppt/slides/_rels/slide28.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29.xml"/><Relationship Id="rId1" Type="http://schemas.openxmlformats.org/officeDocument/2006/relationships/slideLayout" Target="../slideLayouts/slideLayout11.xml"/><Relationship Id="rId5" Type="http://schemas.openxmlformats.org/officeDocument/2006/relationships/chart" Target="../charts/chart43.xml"/><Relationship Id="rId4" Type="http://schemas.openxmlformats.org/officeDocument/2006/relationships/chart" Target="../charts/chart4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image" Target="../media/image17.jpeg"/></Relationships>
</file>

<file path=ppt/slides/_rels/slide31.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9.jpeg"/><Relationship Id="rId4" Type="http://schemas.openxmlformats.org/officeDocument/2006/relationships/hyperlink" Target="http://www.google.co.uk/url?sa=i&amp;rct=j&amp;q=&amp;esrc=s&amp;frm=1&amp;source=images&amp;cd=&amp;cad=rja&amp;uact=8&amp;ved=0CAcQjRw&amp;url=http://ops.fhwa.dot.gov/publications/fhwahop10031/sec3.htm&amp;ei=j3knVbWUI4PV7Qak5YHYDw&amp;bvm=bv.90491159,d.d2s&amp;psig=AFQjCNHtk_8gboGjvl0lmUTTsstkJCYyOQ&amp;ust=1428736766272748" TargetMode="External"/></Relationships>
</file>

<file path=ppt/slides/_rels/slide35.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49.xml"/><Relationship Id="rId7" Type="http://schemas.openxmlformats.org/officeDocument/2006/relationships/chart" Target="../charts/chart53.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chart" Target="../charts/chart52.xml"/><Relationship Id="rId5" Type="http://schemas.openxmlformats.org/officeDocument/2006/relationships/chart" Target="../charts/chart51.xml"/><Relationship Id="rId4" Type="http://schemas.openxmlformats.org/officeDocument/2006/relationships/chart" Target="../charts/chart50.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22.jpeg"/><Relationship Id="rId4" Type="http://schemas.openxmlformats.org/officeDocument/2006/relationships/image" Target="../media/image21.jpeg"/></Relationships>
</file>

<file path=ppt/slides/_rels/slide39.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56.xm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42.xml"/><Relationship Id="rId1" Type="http://schemas.openxmlformats.org/officeDocument/2006/relationships/slideLayout" Target="../slideLayouts/slideLayout8.xml"/><Relationship Id="rId4" Type="http://schemas.openxmlformats.org/officeDocument/2006/relationships/chart" Target="../charts/chart58.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25.jpeg"/><Relationship Id="rId4" Type="http://schemas.openxmlformats.org/officeDocument/2006/relationships/image" Target="../media/image24.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8" Type="http://schemas.openxmlformats.org/officeDocument/2006/relationships/chart" Target="../charts/chart65.xml"/><Relationship Id="rId3" Type="http://schemas.openxmlformats.org/officeDocument/2006/relationships/chart" Target="../charts/chart60.xml"/><Relationship Id="rId7" Type="http://schemas.openxmlformats.org/officeDocument/2006/relationships/chart" Target="../charts/chart64.xml"/><Relationship Id="rId2" Type="http://schemas.openxmlformats.org/officeDocument/2006/relationships/notesSlide" Target="../notesSlides/notesSlide46.xml"/><Relationship Id="rId1" Type="http://schemas.openxmlformats.org/officeDocument/2006/relationships/slideLayout" Target="../slideLayouts/slideLayout11.xml"/><Relationship Id="rId6" Type="http://schemas.openxmlformats.org/officeDocument/2006/relationships/chart" Target="../charts/chart63.xml"/><Relationship Id="rId5" Type="http://schemas.openxmlformats.org/officeDocument/2006/relationships/chart" Target="../charts/chart62.xml"/><Relationship Id="rId4" Type="http://schemas.openxmlformats.org/officeDocument/2006/relationships/chart" Target="../charts/chart61.xml"/></Relationships>
</file>

<file path=ppt/slides/_rels/slide47.xml.rels><?xml version="1.0" encoding="UTF-8" standalone="yes"?>
<Relationships xmlns="http://schemas.openxmlformats.org/package/2006/relationships"><Relationship Id="rId3" Type="http://schemas.openxmlformats.org/officeDocument/2006/relationships/chart" Target="../charts/chart66.xml"/><Relationship Id="rId2" Type="http://schemas.openxmlformats.org/officeDocument/2006/relationships/notesSlide" Target="../notesSlides/notesSlide47.xml"/><Relationship Id="rId1" Type="http://schemas.openxmlformats.org/officeDocument/2006/relationships/slideLayout" Target="../slideLayouts/slideLayout11.xml"/><Relationship Id="rId6" Type="http://schemas.openxmlformats.org/officeDocument/2006/relationships/chart" Target="../charts/chart69.xml"/><Relationship Id="rId5" Type="http://schemas.openxmlformats.org/officeDocument/2006/relationships/chart" Target="../charts/chart68.xml"/><Relationship Id="rId4" Type="http://schemas.openxmlformats.org/officeDocument/2006/relationships/chart" Target="../charts/chart67.xml"/></Relationships>
</file>

<file path=ppt/slides/_rels/slide48.xml.rels><?xml version="1.0" encoding="UTF-8" standalone="yes"?>
<Relationships xmlns="http://schemas.openxmlformats.org/package/2006/relationships"><Relationship Id="rId3" Type="http://schemas.openxmlformats.org/officeDocument/2006/relationships/chart" Target="../charts/chart70.xml"/><Relationship Id="rId2" Type="http://schemas.openxmlformats.org/officeDocument/2006/relationships/notesSlide" Target="../notesSlides/notesSlide48.xml"/><Relationship Id="rId1" Type="http://schemas.openxmlformats.org/officeDocument/2006/relationships/slideLayout" Target="../slideLayouts/slideLayout11.xml"/><Relationship Id="rId6" Type="http://schemas.openxmlformats.org/officeDocument/2006/relationships/chart" Target="../charts/chart73.xml"/><Relationship Id="rId5" Type="http://schemas.openxmlformats.org/officeDocument/2006/relationships/chart" Target="../charts/chart72.xml"/><Relationship Id="rId4" Type="http://schemas.openxmlformats.org/officeDocument/2006/relationships/chart" Target="../charts/chart71.xml"/></Relationships>
</file>

<file path=ppt/slides/_rels/slide49.xml.rels><?xml version="1.0" encoding="UTF-8" standalone="yes"?>
<Relationships xmlns="http://schemas.openxmlformats.org/package/2006/relationships"><Relationship Id="rId3" Type="http://schemas.openxmlformats.org/officeDocument/2006/relationships/chart" Target="../charts/chart74.xml"/><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chart" Target="../charts/chart75.xml"/><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24.jpe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27.jpeg"/><Relationship Id="rId4" Type="http://schemas.openxmlformats.org/officeDocument/2006/relationships/hyperlink" Target="http://www.google.co.uk/url?sa=i&amp;rct=j&amp;q=&amp;esrc=s&amp;frm=1&amp;source=images&amp;cd=&amp;cad=rja&amp;docid=rDnfd1HsGoo5KM&amp;tbnid=MUv-Iy3r2GY75M:&amp;ved=0CAUQjRw&amp;url=http://www.telegraph.co.uk/motoring/news/10216265/Jump-in-drink-drive-deaths-as-road-safety-publicity-budget-slashed.html&amp;ei=OMkJU9z2HujI0AXMpIC4DQ&amp;psig=AFQjCNElIDw9_Td2_yWuGHxA49d2gYGStQ&amp;ust=1393236643872865" TargetMode="External"/></Relationships>
</file>

<file path=ppt/slides/_rels/slide52.xml.rels><?xml version="1.0" encoding="UTF-8" standalone="yes"?>
<Relationships xmlns="http://schemas.openxmlformats.org/package/2006/relationships"><Relationship Id="rId3" Type="http://schemas.openxmlformats.org/officeDocument/2006/relationships/chart" Target="../charts/chart76.xml"/><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chart" Target="../charts/chart77.xml"/><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chart" Target="../charts/chart78.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chart" Target="../charts/chart79.xml"/><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chart" Target="../charts/chart80.xml"/><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chart" Target="../charts/chart81.xml"/></Relationships>
</file>

<file path=ppt/slides/_rels/slide57.xml.rels><?xml version="1.0" encoding="UTF-8" standalone="yes"?>
<Relationships xmlns="http://schemas.openxmlformats.org/package/2006/relationships"><Relationship Id="rId3" Type="http://schemas.openxmlformats.org/officeDocument/2006/relationships/chart" Target="../charts/chart82.xml"/><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9.xml.rels><?xml version="1.0" encoding="UTF-8" standalone="yes"?>
<Relationships xmlns="http://schemas.openxmlformats.org/package/2006/relationships"><Relationship Id="rId3" Type="http://schemas.openxmlformats.org/officeDocument/2006/relationships/chart" Target="../charts/chart83.xml"/><Relationship Id="rId2" Type="http://schemas.openxmlformats.org/officeDocument/2006/relationships/notesSlide" Target="../notesSlides/notesSlide59.xml"/><Relationship Id="rId1" Type="http://schemas.openxmlformats.org/officeDocument/2006/relationships/slideLayout" Target="../slideLayouts/slideLayout9.xml"/><Relationship Id="rId4" Type="http://schemas.openxmlformats.org/officeDocument/2006/relationships/chart" Target="../charts/chart84.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chart" Target="../charts/chart85.xml"/><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3" Type="http://schemas.openxmlformats.org/officeDocument/2006/relationships/chart" Target="../charts/chart86.xml"/><Relationship Id="rId2" Type="http://schemas.openxmlformats.org/officeDocument/2006/relationships/notesSlide" Target="../notesSlides/notesSlide62.xml"/><Relationship Id="rId1" Type="http://schemas.openxmlformats.org/officeDocument/2006/relationships/slideLayout" Target="../slideLayouts/slideLayout16.xml"/><Relationship Id="rId4" Type="http://schemas.openxmlformats.org/officeDocument/2006/relationships/chart" Target="../charts/chart87.xml"/></Relationships>
</file>

<file path=ppt/slides/_rels/slide63.xml.rels><?xml version="1.0" encoding="UTF-8" standalone="yes"?>
<Relationships xmlns="http://schemas.openxmlformats.org/package/2006/relationships"><Relationship Id="rId3" Type="http://schemas.openxmlformats.org/officeDocument/2006/relationships/chart" Target="../charts/chart88.xml"/><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3" Type="http://schemas.openxmlformats.org/officeDocument/2006/relationships/chart" Target="../charts/chart89.xml"/><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3" Type="http://schemas.openxmlformats.org/officeDocument/2006/relationships/chart" Target="../charts/chart90.xml"/><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3" Type="http://schemas.openxmlformats.org/officeDocument/2006/relationships/chart" Target="../charts/chart91.xml"/><Relationship Id="rId2" Type="http://schemas.openxmlformats.org/officeDocument/2006/relationships/notesSlide" Target="../notesSlides/notesSlide66.xml"/><Relationship Id="rId1" Type="http://schemas.openxmlformats.org/officeDocument/2006/relationships/slideLayout" Target="../slideLayouts/slideLayout16.xml"/><Relationship Id="rId4" Type="http://schemas.openxmlformats.org/officeDocument/2006/relationships/chart" Target="../charts/chart92.xml"/></Relationships>
</file>

<file path=ppt/slides/_rels/slide6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sz="half" idx="13"/>
          </p:nvPr>
        </p:nvSpPr>
        <p:spPr>
          <a:xfrm>
            <a:off x="3039492" y="6065838"/>
            <a:ext cx="3961011" cy="1033462"/>
          </a:xfrm>
        </p:spPr>
        <p:txBody>
          <a:bodyPr/>
          <a:lstStyle/>
          <a:p>
            <a:pPr>
              <a:spcBef>
                <a:spcPct val="0"/>
              </a:spcBef>
              <a:spcAft>
                <a:spcPct val="0"/>
              </a:spcAft>
            </a:pPr>
            <a:r>
              <a:rPr dirty="0">
                <a:solidFill>
                  <a:srgbClr val="465141"/>
                </a:solidFill>
                <a:latin typeface="Arial" pitchFamily="34" charset="0"/>
                <a:ea typeface="Geneva"/>
                <a:cs typeface="Geneva"/>
              </a:rPr>
              <a:t>Document prepared by</a:t>
            </a:r>
            <a:r>
              <a:rPr dirty="0" smtClean="0">
                <a:solidFill>
                  <a:srgbClr val="465141"/>
                </a:solidFill>
                <a:latin typeface="Arial" pitchFamily="34" charset="0"/>
                <a:ea typeface="Geneva"/>
                <a:cs typeface="Geneva"/>
              </a:rPr>
              <a:t>:</a:t>
            </a:r>
            <a:endParaRPr lang="en-US" sz="1000" dirty="0">
              <a:solidFill>
                <a:srgbClr val="FA37CB"/>
              </a:solidFill>
              <a:latin typeface="+mj-lt"/>
              <a:hlinkClick r:id="rId3"/>
            </a:endParaRPr>
          </a:p>
        </p:txBody>
      </p:sp>
      <p:sp>
        <p:nvSpPr>
          <p:cNvPr id="11266" name="Content Placeholder 1"/>
          <p:cNvSpPr>
            <a:spLocks noGrp="1"/>
          </p:cNvSpPr>
          <p:nvPr>
            <p:ph sz="half" idx="11"/>
          </p:nvPr>
        </p:nvSpPr>
        <p:spPr>
          <a:xfrm>
            <a:off x="846139" y="6065838"/>
            <a:ext cx="1689868" cy="1033462"/>
          </a:xfrm>
        </p:spPr>
        <p:txBody>
          <a:bodyPr/>
          <a:lstStyle/>
          <a:p>
            <a:pPr>
              <a:spcBef>
                <a:spcPct val="0"/>
              </a:spcBef>
              <a:spcAft>
                <a:spcPct val="0"/>
              </a:spcAft>
            </a:pPr>
            <a:r>
              <a:rPr dirty="0">
                <a:solidFill>
                  <a:srgbClr val="465141"/>
                </a:solidFill>
                <a:latin typeface="Arial" pitchFamily="34" charset="0"/>
                <a:ea typeface="Geneva"/>
                <a:cs typeface="Geneva"/>
              </a:rPr>
              <a:t>Document prepared for:</a:t>
            </a:r>
          </a:p>
          <a:p>
            <a:pPr>
              <a:spcBef>
                <a:spcPct val="0"/>
              </a:spcBef>
              <a:spcAft>
                <a:spcPct val="0"/>
              </a:spcAft>
            </a:pPr>
            <a:r>
              <a:rPr b="0" dirty="0">
                <a:solidFill>
                  <a:srgbClr val="465141"/>
                </a:solidFill>
                <a:latin typeface="Arial" pitchFamily="34" charset="0"/>
                <a:ea typeface="Geneva"/>
                <a:cs typeface="Geneva"/>
              </a:rPr>
              <a:t>RAC RoM </a:t>
            </a:r>
            <a:r>
              <a:rPr b="0" dirty="0" smtClean="0">
                <a:solidFill>
                  <a:srgbClr val="465141"/>
                </a:solidFill>
                <a:latin typeface="Arial" pitchFamily="34" charset="0"/>
                <a:ea typeface="Geneva"/>
                <a:cs typeface="Geneva"/>
              </a:rPr>
              <a:t>2015 Steering Group &amp; Advisory Panel</a:t>
            </a:r>
            <a:endParaRPr lang="en-GB" b="0" dirty="0">
              <a:solidFill>
                <a:srgbClr val="465141"/>
              </a:solidFill>
              <a:latin typeface="Arial" pitchFamily="34" charset="0"/>
              <a:ea typeface="Geneva"/>
              <a:cs typeface="Geneva"/>
            </a:endParaRPr>
          </a:p>
          <a:p>
            <a:pPr>
              <a:spcBef>
                <a:spcPct val="0"/>
              </a:spcBef>
              <a:spcAft>
                <a:spcPct val="0"/>
              </a:spcAft>
            </a:pPr>
            <a:endParaRPr dirty="0">
              <a:solidFill>
                <a:srgbClr val="465141"/>
              </a:solidFill>
              <a:latin typeface="Arial" pitchFamily="34" charset="0"/>
              <a:ea typeface="Geneva"/>
              <a:cs typeface="Geneva"/>
            </a:endParaRPr>
          </a:p>
        </p:txBody>
      </p:sp>
      <p:pic>
        <p:nvPicPr>
          <p:cNvPr id="11268" name="Picture 53" descr="BUTLERS WHARF"/>
          <p:cNvPicPr>
            <a:picLocks noChangeAspect="1" noChangeArrowheads="1"/>
          </p:cNvPicPr>
          <p:nvPr/>
        </p:nvPicPr>
        <p:blipFill>
          <a:blip r:embed="rId4" cstate="print"/>
          <a:srcRect/>
          <a:stretch>
            <a:fillRect/>
          </a:stretch>
        </p:blipFill>
        <p:spPr bwMode="auto">
          <a:xfrm>
            <a:off x="5105401" y="2339181"/>
            <a:ext cx="2513210" cy="1148400"/>
          </a:xfrm>
          <a:prstGeom prst="rect">
            <a:avLst/>
          </a:prstGeom>
          <a:noFill/>
          <a:ln w="9525">
            <a:noFill/>
            <a:miter lim="800000"/>
            <a:headEnd/>
            <a:tailEnd/>
          </a:ln>
        </p:spPr>
      </p:pic>
      <p:pic>
        <p:nvPicPr>
          <p:cNvPr id="11269" name="Picture 8"/>
          <p:cNvPicPr>
            <a:picLocks noChangeAspect="1" noChangeArrowheads="1"/>
          </p:cNvPicPr>
          <p:nvPr/>
        </p:nvPicPr>
        <p:blipFill>
          <a:blip r:embed="rId5" cstate="print"/>
          <a:srcRect r="3503"/>
          <a:stretch>
            <a:fillRect/>
          </a:stretch>
        </p:blipFill>
        <p:spPr bwMode="auto">
          <a:xfrm>
            <a:off x="846139" y="2339501"/>
            <a:ext cx="1519237" cy="1147763"/>
          </a:xfrm>
          <a:prstGeom prst="rect">
            <a:avLst/>
          </a:prstGeom>
          <a:noFill/>
          <a:ln w="9525">
            <a:noFill/>
            <a:miter lim="800000"/>
            <a:headEnd/>
            <a:tailEnd/>
          </a:ln>
        </p:spPr>
      </p:pic>
      <p:pic>
        <p:nvPicPr>
          <p:cNvPr id="11270" name="Picture 12" descr="rac logo"/>
          <p:cNvPicPr>
            <a:picLocks noChangeAspect="1" noChangeArrowheads="1"/>
          </p:cNvPicPr>
          <p:nvPr/>
        </p:nvPicPr>
        <p:blipFill>
          <a:blip r:embed="rId6" cstate="print"/>
          <a:srcRect/>
          <a:stretch>
            <a:fillRect/>
          </a:stretch>
        </p:blipFill>
        <p:spPr bwMode="auto">
          <a:xfrm>
            <a:off x="2410189" y="2339181"/>
            <a:ext cx="2650400" cy="1148400"/>
          </a:xfrm>
          <a:prstGeom prst="rect">
            <a:avLst/>
          </a:prstGeom>
          <a:noFill/>
          <a:ln w="9525">
            <a:noFill/>
            <a:miter lim="800000"/>
            <a:headEnd/>
            <a:tailEnd/>
          </a:ln>
        </p:spPr>
      </p:pic>
      <p:sp>
        <p:nvSpPr>
          <p:cNvPr id="12" name="Text Placeholder 4"/>
          <p:cNvSpPr txBox="1">
            <a:spLocks/>
          </p:cNvSpPr>
          <p:nvPr/>
        </p:nvSpPr>
        <p:spPr bwMode="auto">
          <a:xfrm>
            <a:off x="842963" y="3852864"/>
            <a:ext cx="8818562" cy="1587500"/>
          </a:xfrm>
          <a:prstGeom prst="rect">
            <a:avLst/>
          </a:prstGeom>
          <a:noFill/>
          <a:ln w="9525">
            <a:noFill/>
            <a:miter lim="800000"/>
            <a:headEnd/>
            <a:tailEnd/>
          </a:ln>
        </p:spPr>
        <p:txBody>
          <a:bodyPr lIns="0" tIns="0" rIns="0" bIns="0"/>
          <a:lstStyle/>
          <a:p>
            <a:pPr>
              <a:lnSpc>
                <a:spcPts val="2800"/>
              </a:lnSpc>
              <a:defRPr/>
            </a:pPr>
            <a:r>
              <a:rPr lang="en-US" sz="3600" kern="0" dirty="0">
                <a:latin typeface="+mn-lt"/>
              </a:rPr>
              <a:t>RAC Report on Motoring </a:t>
            </a:r>
            <a:r>
              <a:rPr lang="en-US" sz="3600" kern="0" dirty="0" smtClean="0">
                <a:latin typeface="+mn-lt"/>
              </a:rPr>
              <a:t>2015</a:t>
            </a:r>
            <a:endParaRPr lang="en-US" sz="3600" kern="0" dirty="0">
              <a:latin typeface="+mn-lt"/>
            </a:endParaRPr>
          </a:p>
          <a:p>
            <a:pPr marL="0" lvl="1" indent="0">
              <a:lnSpc>
                <a:spcPts val="3199"/>
              </a:lnSpc>
              <a:spcBef>
                <a:spcPts val="500"/>
              </a:spcBef>
              <a:buClr>
                <a:srgbClr val="FB6AB6"/>
              </a:buClr>
              <a:defRPr/>
            </a:pPr>
            <a:r>
              <a:rPr lang="en-US" sz="2400" kern="0" dirty="0" smtClean="0">
                <a:latin typeface="+mn-lt"/>
              </a:rPr>
              <a:t>Motorists’ </a:t>
            </a:r>
            <a:r>
              <a:rPr lang="en-US" sz="2400" kern="0" dirty="0">
                <a:latin typeface="+mn-lt"/>
              </a:rPr>
              <a:t>Survey </a:t>
            </a:r>
            <a:r>
              <a:rPr lang="en-US" sz="2400" kern="0" dirty="0" smtClean="0">
                <a:latin typeface="+mn-lt"/>
              </a:rPr>
              <a:t>– Report</a:t>
            </a:r>
            <a:endParaRPr lang="en-US" sz="2400" kern="0" dirty="0">
              <a:latin typeface="+mn-lt"/>
            </a:endParaRPr>
          </a:p>
        </p:txBody>
      </p:sp>
      <p:sp>
        <p:nvSpPr>
          <p:cNvPr id="8" name="Rectangle 7"/>
          <p:cNvSpPr txBox="1">
            <a:spLocks noChangeArrowheads="1"/>
          </p:cNvSpPr>
          <p:nvPr/>
        </p:nvSpPr>
        <p:spPr>
          <a:xfrm>
            <a:off x="2968055" y="6210300"/>
            <a:ext cx="3739535" cy="1171525"/>
          </a:xfrm>
          <a:prstGeom prst="rect">
            <a:avLst/>
          </a:prstGeom>
        </p:spPr>
        <p:txBody>
          <a:bodyPr lIns="91428" tIns="45715" rIns="91428" bIns="45715"/>
          <a:lstStyle/>
          <a:p>
            <a:pPr>
              <a:lnSpc>
                <a:spcPts val="2100"/>
              </a:lnSpc>
              <a:spcBef>
                <a:spcPts val="0"/>
              </a:spcBef>
              <a:spcAft>
                <a:spcPts val="0"/>
              </a:spcAft>
              <a:defRPr/>
            </a:pPr>
            <a:r>
              <a:rPr lang="en-US" sz="1000" kern="0" dirty="0" smtClean="0">
                <a:solidFill>
                  <a:srgbClr val="465141"/>
                </a:solidFill>
                <a:latin typeface="+mn-lt"/>
                <a:ea typeface="Geneva" pitchFamily="-107" charset="-128"/>
                <a:cs typeface="Geneva" pitchFamily="-110" charset="-128"/>
              </a:rPr>
              <a:t>Laurence Jackson         </a:t>
            </a:r>
            <a:r>
              <a:rPr lang="en-US" sz="1000" kern="0" dirty="0" smtClean="0">
                <a:solidFill>
                  <a:srgbClr val="FA37CB"/>
                </a:solidFill>
                <a:ea typeface="Geneva" pitchFamily="-107" charset="-128"/>
                <a:cs typeface="Geneva" pitchFamily="-110" charset="-128"/>
                <a:hlinkClick r:id="rId7"/>
              </a:rPr>
              <a:t>laurence.jackson</a:t>
            </a:r>
            <a:r>
              <a:rPr lang="en-US" sz="1000" kern="0" dirty="0" smtClean="0">
                <a:solidFill>
                  <a:srgbClr val="FA37CB"/>
                </a:solidFill>
                <a:ea typeface="Geneva" pitchFamily="-107" charset="-128"/>
                <a:cs typeface="Geneva" pitchFamily="-110" charset="-128"/>
                <a:hlinkClick r:id="rId3"/>
              </a:rPr>
              <a:t>@quadrangle.com</a:t>
            </a:r>
            <a:endParaRPr lang="en-US" sz="1000" kern="0" dirty="0" smtClean="0">
              <a:solidFill>
                <a:srgbClr val="FA37CB"/>
              </a:solidFill>
              <a:ea typeface="Geneva" pitchFamily="-107" charset="-128"/>
              <a:cs typeface="Geneva" pitchFamily="-110" charset="-128"/>
              <a:hlinkClick r:id="rId7"/>
            </a:endParaRPr>
          </a:p>
          <a:p>
            <a:pPr>
              <a:lnSpc>
                <a:spcPts val="2100"/>
              </a:lnSpc>
              <a:spcBef>
                <a:spcPts val="0"/>
              </a:spcBef>
              <a:spcAft>
                <a:spcPts val="0"/>
              </a:spcAft>
              <a:defRPr/>
            </a:pPr>
            <a:r>
              <a:rPr lang="en-US" sz="1000" kern="0" dirty="0" smtClean="0">
                <a:solidFill>
                  <a:srgbClr val="465141"/>
                </a:solidFill>
                <a:latin typeface="+mn-lt"/>
                <a:ea typeface="Geneva" pitchFamily="-107" charset="-128"/>
                <a:cs typeface="Geneva" pitchFamily="-110" charset="-128"/>
              </a:rPr>
              <a:t>Martyna Elliot-Cooke</a:t>
            </a:r>
            <a:r>
              <a:rPr lang="en-US" sz="1000" kern="0" dirty="0">
                <a:solidFill>
                  <a:srgbClr val="FA37CB"/>
                </a:solidFill>
                <a:latin typeface="+mn-lt"/>
                <a:ea typeface="Geneva" pitchFamily="-107" charset="-128"/>
                <a:cs typeface="Geneva" pitchFamily="-110" charset="-128"/>
              </a:rPr>
              <a:t> </a:t>
            </a:r>
            <a:r>
              <a:rPr lang="en-US" sz="1000" kern="0" dirty="0" smtClean="0">
                <a:solidFill>
                  <a:srgbClr val="FA37CB"/>
                </a:solidFill>
                <a:latin typeface="+mn-lt"/>
                <a:ea typeface="Geneva" pitchFamily="-107" charset="-128"/>
                <a:cs typeface="Geneva" pitchFamily="-110" charset="-128"/>
              </a:rPr>
              <a:t>   </a:t>
            </a:r>
            <a:r>
              <a:rPr lang="en-US" sz="1000" kern="0" dirty="0" smtClean="0">
                <a:solidFill>
                  <a:srgbClr val="FA37CB"/>
                </a:solidFill>
                <a:latin typeface="+mn-lt"/>
                <a:ea typeface="Geneva" pitchFamily="-107" charset="-128"/>
                <a:cs typeface="Geneva" pitchFamily="-110" charset="-128"/>
                <a:hlinkClick r:id="rId3"/>
              </a:rPr>
              <a:t>m</a:t>
            </a:r>
            <a:r>
              <a:rPr lang="en-US" sz="1000" kern="0" dirty="0" smtClean="0">
                <a:solidFill>
                  <a:srgbClr val="FA37CB"/>
                </a:solidFill>
                <a:latin typeface="+mn-lt"/>
                <a:ea typeface="Geneva" pitchFamily="-107" charset="-128"/>
                <a:cs typeface="Geneva" pitchFamily="-110" charset="-128"/>
                <a:hlinkClick r:id="rId8"/>
              </a:rPr>
              <a:t>artyna.elliot-cooke@quadrangle.com</a:t>
            </a:r>
            <a:endParaRPr lang="en-US" sz="1000" kern="0" dirty="0" smtClean="0">
              <a:solidFill>
                <a:srgbClr val="FA37CB"/>
              </a:solidFill>
              <a:latin typeface="+mn-lt"/>
              <a:ea typeface="Geneva" pitchFamily="-107" charset="-128"/>
              <a:cs typeface="Geneva" pitchFamily="-110" charset="-128"/>
            </a:endParaRPr>
          </a:p>
          <a:p>
            <a:pPr>
              <a:lnSpc>
                <a:spcPts val="2100"/>
              </a:lnSpc>
              <a:spcBef>
                <a:spcPts val="0"/>
              </a:spcBef>
              <a:spcAft>
                <a:spcPts val="0"/>
              </a:spcAft>
              <a:defRPr/>
            </a:pPr>
            <a:r>
              <a:rPr lang="en-US" sz="1000" kern="0" dirty="0" smtClean="0">
                <a:solidFill>
                  <a:srgbClr val="465141"/>
                </a:solidFill>
                <a:ea typeface="Geneva" pitchFamily="-107" charset="-128"/>
                <a:cs typeface="Geneva" pitchFamily="-110" charset="-128"/>
              </a:rPr>
              <a:t>Sameer Jepaul	</a:t>
            </a:r>
            <a:r>
              <a:rPr lang="en-US" sz="1000" kern="0" dirty="0" smtClean="0">
                <a:solidFill>
                  <a:srgbClr val="FA37CB"/>
                </a:solidFill>
                <a:ea typeface="Geneva" pitchFamily="-107" charset="-128"/>
                <a:cs typeface="Geneva" pitchFamily="-110" charset="-128"/>
              </a:rPr>
              <a:t>            </a:t>
            </a:r>
            <a:r>
              <a:rPr lang="en-US" sz="1000" kern="0" dirty="0" smtClean="0">
                <a:solidFill>
                  <a:srgbClr val="FA37CB"/>
                </a:solidFill>
                <a:ea typeface="Geneva" pitchFamily="-107" charset="-128"/>
                <a:cs typeface="Geneva" pitchFamily="-110" charset="-128"/>
                <a:hlinkClick r:id="rId7"/>
              </a:rPr>
              <a:t>sameer.jepaul@quadrangle.com</a:t>
            </a:r>
            <a:r>
              <a:rPr lang="en-US" sz="1000" kern="0" dirty="0" smtClean="0">
                <a:solidFill>
                  <a:srgbClr val="FA37CB"/>
                </a:solidFill>
                <a:ea typeface="Geneva" pitchFamily="-107" charset="-128"/>
                <a:cs typeface="Geneva" pitchFamily="-110" charset="-128"/>
              </a:rPr>
              <a:t> </a:t>
            </a:r>
            <a:r>
              <a:rPr lang="en-US" sz="1000" kern="0" dirty="0" smtClean="0">
                <a:solidFill>
                  <a:srgbClr val="FA37CB"/>
                </a:solidFill>
                <a:latin typeface="+mj-lt"/>
                <a:ea typeface="Geneva" pitchFamily="-107" charset="-128"/>
                <a:cs typeface="Geneva" pitchFamily="-110" charset="-128"/>
              </a:rPr>
              <a:t> </a:t>
            </a:r>
          </a:p>
          <a:p>
            <a:pPr>
              <a:lnSpc>
                <a:spcPts val="2100"/>
              </a:lnSpc>
              <a:spcBef>
                <a:spcPts val="0"/>
              </a:spcBef>
              <a:spcAft>
                <a:spcPts val="0"/>
              </a:spcAft>
              <a:defRPr/>
            </a:pPr>
            <a:endParaRPr lang="en-US" sz="1000" kern="0" dirty="0" smtClean="0">
              <a:solidFill>
                <a:srgbClr val="465141"/>
              </a:solidFill>
              <a:latin typeface="+mj-lt"/>
              <a:ea typeface="Geneva" pitchFamily="-107" charset="-128"/>
              <a:cs typeface="Geneva" pitchFamily="-110" charset="-128"/>
            </a:endParaRPr>
          </a:p>
          <a:p>
            <a:pPr>
              <a:lnSpc>
                <a:spcPts val="2100"/>
              </a:lnSpc>
              <a:spcBef>
                <a:spcPts val="0"/>
              </a:spcBef>
              <a:spcAft>
                <a:spcPts val="0"/>
              </a:spcAft>
              <a:defRPr/>
            </a:pPr>
            <a:r>
              <a:rPr lang="en-US" sz="1000" kern="0" dirty="0" smtClean="0">
                <a:solidFill>
                  <a:srgbClr val="FA37CB"/>
                </a:solidFill>
                <a:latin typeface="+mj-lt"/>
                <a:ea typeface="Geneva" pitchFamily="-107" charset="-128"/>
                <a:cs typeface="Geneva" pitchFamily="-110" charset="-128"/>
              </a:rPr>
              <a:t> </a:t>
            </a:r>
            <a:endParaRPr lang="en-US" sz="1000" kern="0" dirty="0">
              <a:solidFill>
                <a:srgbClr val="FA37CB"/>
              </a:solidFill>
              <a:latin typeface="+mj-lt"/>
              <a:ea typeface="Geneva" pitchFamily="-107" charset="-128"/>
              <a:cs typeface="Geneva" pitchFamily="-110" charset="-128"/>
            </a:endParaRPr>
          </a:p>
          <a:p>
            <a:pPr>
              <a:lnSpc>
                <a:spcPts val="2100"/>
              </a:lnSpc>
              <a:spcBef>
                <a:spcPts val="0"/>
              </a:spcBef>
              <a:spcAft>
                <a:spcPts val="0"/>
              </a:spcAft>
              <a:defRPr/>
            </a:pPr>
            <a:r>
              <a:rPr lang="en-US" sz="1000" kern="0" dirty="0" smtClean="0">
                <a:solidFill>
                  <a:srgbClr val="FA37CB"/>
                </a:solidFill>
                <a:latin typeface="+mj-lt"/>
                <a:ea typeface="Geneva" pitchFamily="-107" charset="-128"/>
                <a:cs typeface="Geneva" pitchFamily="-110" charset="-128"/>
              </a:rPr>
              <a:t>		</a:t>
            </a:r>
          </a:p>
          <a:p>
            <a:pPr>
              <a:lnSpc>
                <a:spcPts val="2100"/>
              </a:lnSpc>
              <a:spcBef>
                <a:spcPts val="0"/>
              </a:spcBef>
              <a:spcAft>
                <a:spcPts val="0"/>
              </a:spcAft>
              <a:defRPr/>
            </a:pPr>
            <a:r>
              <a:rPr lang="en-US" sz="1000" kern="0" dirty="0">
                <a:solidFill>
                  <a:srgbClr val="FA37CB"/>
                </a:solidFill>
                <a:latin typeface="+mj-lt"/>
                <a:ea typeface="Geneva" pitchFamily="-107" charset="-128"/>
                <a:cs typeface="Geneva" pitchFamily="-110" charset="-128"/>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bwMode="auto">
          <a:xfrm>
            <a:off x="7830207" y="1781161"/>
            <a:ext cx="500066" cy="5072098"/>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 name="Rectangle 5"/>
          <p:cNvSpPr/>
          <p:nvPr/>
        </p:nvSpPr>
        <p:spPr bwMode="auto">
          <a:xfrm>
            <a:off x="8594181" y="1781161"/>
            <a:ext cx="500066" cy="5072098"/>
          </a:xfrm>
          <a:prstGeom prst="rect">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9" name="Text Box 17"/>
          <p:cNvSpPr txBox="1">
            <a:spLocks noChangeArrowheads="1"/>
          </p:cNvSpPr>
          <p:nvPr/>
        </p:nvSpPr>
        <p:spPr bwMode="auto">
          <a:xfrm>
            <a:off x="7786699" y="1837210"/>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78%</a:t>
            </a:r>
            <a:endParaRPr lang="en-GB" sz="1400" b="1" dirty="0">
              <a:latin typeface="+mn-lt"/>
              <a:ea typeface="Geneva" pitchFamily="-107" charset="-128"/>
              <a:cs typeface="+mn-cs"/>
            </a:endParaRPr>
          </a:p>
        </p:txBody>
      </p:sp>
      <p:sp>
        <p:nvSpPr>
          <p:cNvPr id="68" name="Text Box 17"/>
          <p:cNvSpPr txBox="1">
            <a:spLocks noChangeArrowheads="1"/>
          </p:cNvSpPr>
          <p:nvPr/>
        </p:nvSpPr>
        <p:spPr bwMode="auto">
          <a:xfrm>
            <a:off x="8518183" y="1837210"/>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85%</a:t>
            </a:r>
            <a:endParaRPr lang="en-GB" sz="1400" b="1" dirty="0">
              <a:latin typeface="+mn-lt"/>
              <a:ea typeface="Geneva" pitchFamily="-107" charset="-128"/>
              <a:cs typeface="+mn-cs"/>
            </a:endParaRPr>
          </a:p>
        </p:txBody>
      </p:sp>
      <p:sp>
        <p:nvSpPr>
          <p:cNvPr id="7" name="Rectangle 6"/>
          <p:cNvSpPr/>
          <p:nvPr/>
        </p:nvSpPr>
        <p:spPr bwMode="auto">
          <a:xfrm>
            <a:off x="9354583" y="1781161"/>
            <a:ext cx="500066" cy="5072098"/>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aphicFrame>
        <p:nvGraphicFramePr>
          <p:cNvPr id="8" name="Chart 7"/>
          <p:cNvGraphicFramePr>
            <a:graphicFrameLocks/>
          </p:cNvGraphicFramePr>
          <p:nvPr/>
        </p:nvGraphicFramePr>
        <p:xfrm>
          <a:off x="200784" y="1209657"/>
          <a:ext cx="8643998" cy="5929354"/>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Box 17"/>
          <p:cNvSpPr txBox="1">
            <a:spLocks noChangeArrowheads="1"/>
          </p:cNvSpPr>
          <p:nvPr/>
        </p:nvSpPr>
        <p:spPr bwMode="auto">
          <a:xfrm>
            <a:off x="9287706" y="1837210"/>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78%</a:t>
            </a:r>
            <a:endParaRPr lang="en-GB" sz="1400" b="1" dirty="0">
              <a:latin typeface="+mn-lt"/>
              <a:ea typeface="Geneva" pitchFamily="-107" charset="-128"/>
              <a:cs typeface="+mn-cs"/>
            </a:endParaRPr>
          </a:p>
        </p:txBody>
      </p:sp>
      <p:sp>
        <p:nvSpPr>
          <p:cNvPr id="3" name="Title 2"/>
          <p:cNvSpPr>
            <a:spLocks noGrp="1"/>
          </p:cNvSpPr>
          <p:nvPr>
            <p:ph type="title"/>
          </p:nvPr>
        </p:nvSpPr>
        <p:spPr>
          <a:xfrm>
            <a:off x="849313" y="415925"/>
            <a:ext cx="8852724" cy="1079500"/>
          </a:xfrm>
        </p:spPr>
        <p:txBody>
          <a:bodyPr/>
          <a:lstStyle/>
          <a:p>
            <a:r>
              <a:rPr dirty="0" smtClean="0"/>
              <a:t>Priorities for transport investment.</a:t>
            </a:r>
            <a:br>
              <a:rPr dirty="0" smtClean="0"/>
            </a:br>
            <a:r>
              <a:rPr lang="en-GB" sz="1400" dirty="0" smtClean="0"/>
              <a:t>Maintenance of roads, particularly local roads are seen as the top priorities for investment, consistently with previous years.</a:t>
            </a:r>
            <a:endParaRPr lang="en-GB" dirty="0"/>
          </a:p>
        </p:txBody>
      </p:sp>
      <p:sp>
        <p:nvSpPr>
          <p:cNvPr id="22" name="Rectangle 21"/>
          <p:cNvSpPr/>
          <p:nvPr/>
        </p:nvSpPr>
        <p:spPr>
          <a:xfrm>
            <a:off x="9066551" y="1334600"/>
            <a:ext cx="1058038" cy="492432"/>
          </a:xfrm>
          <a:prstGeom prst="rect">
            <a:avLst/>
          </a:prstGeom>
        </p:spPr>
        <p:txBody>
          <a:bodyPr wrap="square" lIns="91428" tIns="45715" rIns="91428" bIns="45715">
            <a:spAutoFit/>
          </a:bodyPr>
          <a:lstStyle/>
          <a:p>
            <a:pPr algn="ctr"/>
            <a:r>
              <a:rPr lang="en-GB" sz="1300" b="1" dirty="0" smtClean="0"/>
              <a:t>2015 priority</a:t>
            </a:r>
            <a:endParaRPr lang="en-GB" sz="1300" b="1" dirty="0"/>
          </a:p>
        </p:txBody>
      </p:sp>
      <p:sp>
        <p:nvSpPr>
          <p:cNvPr id="23" name="Rectangle 22"/>
          <p:cNvSpPr/>
          <p:nvPr/>
        </p:nvSpPr>
        <p:spPr>
          <a:xfrm>
            <a:off x="8274463" y="1334600"/>
            <a:ext cx="1058038" cy="492432"/>
          </a:xfrm>
          <a:prstGeom prst="rect">
            <a:avLst/>
          </a:prstGeom>
        </p:spPr>
        <p:txBody>
          <a:bodyPr wrap="square" lIns="91428" tIns="45715" rIns="91428" bIns="45715">
            <a:spAutoFit/>
          </a:bodyPr>
          <a:lstStyle/>
          <a:p>
            <a:pPr algn="ctr"/>
            <a:r>
              <a:rPr lang="en-GB" sz="1300" b="1" dirty="0" smtClean="0"/>
              <a:t>2014 priority</a:t>
            </a:r>
            <a:endParaRPr lang="en-GB" sz="1300" b="1" dirty="0"/>
          </a:p>
        </p:txBody>
      </p:sp>
      <p:sp>
        <p:nvSpPr>
          <p:cNvPr id="54" name="Text Box 17"/>
          <p:cNvSpPr txBox="1">
            <a:spLocks noChangeArrowheads="1"/>
          </p:cNvSpPr>
          <p:nvPr/>
        </p:nvSpPr>
        <p:spPr bwMode="auto">
          <a:xfrm>
            <a:off x="9277446" y="2197250"/>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68%</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9282575" y="261106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66%</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9282575" y="2997997"/>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61%</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9282575" y="338492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39%</a:t>
            </a:r>
            <a:endParaRPr lang="en-GB" sz="1400" b="1" dirty="0">
              <a:latin typeface="+mn-lt"/>
              <a:ea typeface="Geneva" pitchFamily="-107" charset="-128"/>
              <a:cs typeface="+mn-cs"/>
            </a:endParaRPr>
          </a:p>
        </p:txBody>
      </p:sp>
      <p:sp>
        <p:nvSpPr>
          <p:cNvPr id="58" name="Text Box 17"/>
          <p:cNvSpPr txBox="1">
            <a:spLocks noChangeArrowheads="1"/>
          </p:cNvSpPr>
          <p:nvPr/>
        </p:nvSpPr>
        <p:spPr bwMode="auto">
          <a:xfrm>
            <a:off x="9282575" y="4158784"/>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34%</a:t>
            </a:r>
            <a:endParaRPr lang="en-GB" sz="1400" b="1" dirty="0">
              <a:latin typeface="+mn-lt"/>
              <a:ea typeface="Geneva" pitchFamily="-107" charset="-128"/>
              <a:cs typeface="+mn-cs"/>
            </a:endParaRPr>
          </a:p>
        </p:txBody>
      </p:sp>
      <p:sp>
        <p:nvSpPr>
          <p:cNvPr id="59" name="Text Box 17"/>
          <p:cNvSpPr txBox="1">
            <a:spLocks noChangeArrowheads="1"/>
          </p:cNvSpPr>
          <p:nvPr/>
        </p:nvSpPr>
        <p:spPr bwMode="auto">
          <a:xfrm>
            <a:off x="9282575" y="377185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35%</a:t>
            </a:r>
            <a:endParaRPr lang="en-GB" sz="1400" b="1" dirty="0">
              <a:latin typeface="+mn-lt"/>
              <a:ea typeface="Geneva" pitchFamily="-107" charset="-128"/>
              <a:cs typeface="+mn-cs"/>
            </a:endParaRPr>
          </a:p>
        </p:txBody>
      </p:sp>
      <p:sp>
        <p:nvSpPr>
          <p:cNvPr id="60" name="Text Box 17"/>
          <p:cNvSpPr txBox="1">
            <a:spLocks noChangeArrowheads="1"/>
          </p:cNvSpPr>
          <p:nvPr/>
        </p:nvSpPr>
        <p:spPr bwMode="auto">
          <a:xfrm>
            <a:off x="9282575" y="4545714"/>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33%</a:t>
            </a:r>
            <a:endParaRPr lang="en-GB" sz="1400" b="1" dirty="0">
              <a:latin typeface="+mn-lt"/>
              <a:ea typeface="Geneva" pitchFamily="-107" charset="-128"/>
              <a:cs typeface="+mn-cs"/>
            </a:endParaRPr>
          </a:p>
        </p:txBody>
      </p:sp>
      <p:sp>
        <p:nvSpPr>
          <p:cNvPr id="61" name="Text Box 17"/>
          <p:cNvSpPr txBox="1">
            <a:spLocks noChangeArrowheads="1"/>
          </p:cNvSpPr>
          <p:nvPr/>
        </p:nvSpPr>
        <p:spPr bwMode="auto">
          <a:xfrm>
            <a:off x="9282575" y="493264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62" name="Text Box 17"/>
          <p:cNvSpPr txBox="1">
            <a:spLocks noChangeArrowheads="1"/>
          </p:cNvSpPr>
          <p:nvPr/>
        </p:nvSpPr>
        <p:spPr bwMode="auto">
          <a:xfrm>
            <a:off x="9282575" y="5319571"/>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28%</a:t>
            </a:r>
            <a:endParaRPr lang="en-GB" sz="1400" b="1" dirty="0">
              <a:latin typeface="+mn-lt"/>
              <a:ea typeface="Geneva" pitchFamily="-107" charset="-128"/>
              <a:cs typeface="+mn-cs"/>
            </a:endParaRPr>
          </a:p>
        </p:txBody>
      </p:sp>
      <p:sp>
        <p:nvSpPr>
          <p:cNvPr id="63" name="Text Box 17"/>
          <p:cNvSpPr txBox="1">
            <a:spLocks noChangeArrowheads="1"/>
          </p:cNvSpPr>
          <p:nvPr/>
        </p:nvSpPr>
        <p:spPr bwMode="auto">
          <a:xfrm>
            <a:off x="9282575" y="5706501"/>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9282575" y="609342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65" name="Text Box 17"/>
          <p:cNvSpPr txBox="1">
            <a:spLocks noChangeArrowheads="1"/>
          </p:cNvSpPr>
          <p:nvPr/>
        </p:nvSpPr>
        <p:spPr bwMode="auto">
          <a:xfrm>
            <a:off x="9282575" y="6480363"/>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8518183" y="222413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65%</a:t>
            </a:r>
            <a:endParaRPr lang="en-GB" sz="1400" b="1" dirty="0">
              <a:latin typeface="+mn-lt"/>
              <a:ea typeface="Geneva" pitchFamily="-107" charset="-128"/>
              <a:cs typeface="+mn-cs"/>
            </a:endParaRPr>
          </a:p>
        </p:txBody>
      </p:sp>
      <p:sp>
        <p:nvSpPr>
          <p:cNvPr id="70" name="Text Box 17"/>
          <p:cNvSpPr txBox="1">
            <a:spLocks noChangeArrowheads="1"/>
          </p:cNvSpPr>
          <p:nvPr/>
        </p:nvSpPr>
        <p:spPr bwMode="auto">
          <a:xfrm>
            <a:off x="8518183" y="261106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68%</a:t>
            </a:r>
            <a:endParaRPr lang="en-GB" sz="1400" b="1" dirty="0">
              <a:latin typeface="+mn-lt"/>
              <a:ea typeface="Geneva" pitchFamily="-107" charset="-128"/>
              <a:cs typeface="+mn-cs"/>
            </a:endParaRPr>
          </a:p>
        </p:txBody>
      </p:sp>
      <p:sp>
        <p:nvSpPr>
          <p:cNvPr id="71" name="Text Box 17"/>
          <p:cNvSpPr txBox="1">
            <a:spLocks noChangeArrowheads="1"/>
          </p:cNvSpPr>
          <p:nvPr/>
        </p:nvSpPr>
        <p:spPr bwMode="auto">
          <a:xfrm>
            <a:off x="8446175" y="2997997"/>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8545543" y="338492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43%</a:t>
            </a:r>
            <a:endParaRPr lang="en-GB" sz="1400" b="1" dirty="0">
              <a:latin typeface="+mn-lt"/>
              <a:ea typeface="Geneva" pitchFamily="-107" charset="-128"/>
              <a:cs typeface="+mn-cs"/>
            </a:endParaRPr>
          </a:p>
        </p:txBody>
      </p:sp>
      <p:sp>
        <p:nvSpPr>
          <p:cNvPr id="73" name="Text Box 17"/>
          <p:cNvSpPr txBox="1">
            <a:spLocks noChangeArrowheads="1"/>
          </p:cNvSpPr>
          <p:nvPr/>
        </p:nvSpPr>
        <p:spPr bwMode="auto">
          <a:xfrm>
            <a:off x="8545543" y="377185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33%</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8518183" y="4158784"/>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8545543" y="4545714"/>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42%</a:t>
            </a:r>
            <a:endParaRPr lang="en-GB" sz="1400" b="1" dirty="0">
              <a:latin typeface="+mn-lt"/>
              <a:ea typeface="Geneva" pitchFamily="-107" charset="-128"/>
              <a:cs typeface="+mn-cs"/>
            </a:endParaRPr>
          </a:p>
        </p:txBody>
      </p:sp>
      <p:sp>
        <p:nvSpPr>
          <p:cNvPr id="76" name="Text Box 17"/>
          <p:cNvSpPr txBox="1">
            <a:spLocks noChangeArrowheads="1"/>
          </p:cNvSpPr>
          <p:nvPr/>
        </p:nvSpPr>
        <p:spPr bwMode="auto">
          <a:xfrm>
            <a:off x="8545543" y="493264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7" name="Text Box 17"/>
          <p:cNvSpPr txBox="1">
            <a:spLocks noChangeArrowheads="1"/>
          </p:cNvSpPr>
          <p:nvPr/>
        </p:nvSpPr>
        <p:spPr bwMode="auto">
          <a:xfrm>
            <a:off x="8545543" y="5319571"/>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27%</a:t>
            </a:r>
            <a:endParaRPr lang="en-GB" sz="1400" b="1" dirty="0">
              <a:latin typeface="+mn-lt"/>
              <a:ea typeface="Geneva" pitchFamily="-107" charset="-128"/>
              <a:cs typeface="+mn-cs"/>
            </a:endParaRPr>
          </a:p>
        </p:txBody>
      </p:sp>
      <p:sp>
        <p:nvSpPr>
          <p:cNvPr id="78" name="Text Box 17"/>
          <p:cNvSpPr txBox="1">
            <a:spLocks noChangeArrowheads="1"/>
          </p:cNvSpPr>
          <p:nvPr/>
        </p:nvSpPr>
        <p:spPr bwMode="auto">
          <a:xfrm>
            <a:off x="8545543" y="5706501"/>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9" name="Text Box 17"/>
          <p:cNvSpPr txBox="1">
            <a:spLocks noChangeArrowheads="1"/>
          </p:cNvSpPr>
          <p:nvPr/>
        </p:nvSpPr>
        <p:spPr bwMode="auto">
          <a:xfrm>
            <a:off x="8545543" y="609342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80" name="Text Box 17"/>
          <p:cNvSpPr txBox="1">
            <a:spLocks noChangeArrowheads="1"/>
          </p:cNvSpPr>
          <p:nvPr/>
        </p:nvSpPr>
        <p:spPr bwMode="auto">
          <a:xfrm>
            <a:off x="8590191" y="6480363"/>
            <a:ext cx="598294"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9%</a:t>
            </a:r>
            <a:endParaRPr lang="en-GB" sz="1400" b="1" dirty="0">
              <a:latin typeface="+mn-lt"/>
              <a:ea typeface="Geneva" pitchFamily="-107" charset="-128"/>
              <a:cs typeface="+mn-cs"/>
            </a:endParaRPr>
          </a:p>
        </p:txBody>
      </p:sp>
      <p:sp>
        <p:nvSpPr>
          <p:cNvPr id="42" name="Rectangle 23"/>
          <p:cNvSpPr>
            <a:spLocks noChangeArrowheads="1"/>
          </p:cNvSpPr>
          <p:nvPr/>
        </p:nvSpPr>
        <p:spPr bwMode="auto">
          <a:xfrm>
            <a:off x="1711325" y="6921501"/>
            <a:ext cx="6562726" cy="646113"/>
          </a:xfrm>
          <a:prstGeom prst="rect">
            <a:avLst/>
          </a:prstGeom>
          <a:noFill/>
          <a:ln w="9525">
            <a:noFill/>
            <a:miter lim="800000"/>
            <a:headEnd/>
            <a:tailEnd/>
          </a:ln>
        </p:spPr>
        <p:txBody>
          <a:bodyPr lIns="104274" tIns="52138" rIns="104274" bIns="52138"/>
          <a:lstStyle/>
          <a:p>
            <a:pPr>
              <a:defRPr/>
            </a:pPr>
            <a:r>
              <a:rPr lang="en-GB" sz="900" dirty="0" smtClean="0">
                <a:solidFill>
                  <a:srgbClr val="4D4D4D"/>
                </a:solidFill>
              </a:rPr>
              <a:t>QG3. </a:t>
            </a:r>
            <a:r>
              <a:rPr lang="en-GB" sz="900" dirty="0">
                <a:solidFill>
                  <a:srgbClr val="4D4D4D"/>
                </a:solidFill>
              </a:rPr>
              <a:t>Due to the current economic climate, national and local government have limited funding available for transport investment. Based on the list below, please rank your top 5 in order of priority where you believe transport funding </a:t>
            </a:r>
            <a:r>
              <a:rPr lang="en-GB" sz="900" b="1" u="sng" dirty="0">
                <a:solidFill>
                  <a:srgbClr val="4D4D4D"/>
                </a:solidFill>
              </a:rPr>
              <a:t>has been </a:t>
            </a:r>
            <a:r>
              <a:rPr lang="en-GB" sz="900" dirty="0">
                <a:solidFill>
                  <a:srgbClr val="4D4D4D"/>
                </a:solidFill>
              </a:rPr>
              <a:t>prioritised, with 1 being the first </a:t>
            </a:r>
            <a:r>
              <a:rPr lang="en-GB" sz="900" dirty="0" smtClean="0">
                <a:solidFill>
                  <a:srgbClr val="4D4D4D"/>
                </a:solidFill>
              </a:rPr>
              <a:t>priority. Base: All respondents (1555); 2014 (QC7 -  1526), 2013 (S3Q4f - 1542).</a:t>
            </a:r>
            <a:endParaRPr lang="en-GB" sz="900" b="1" dirty="0">
              <a:solidFill>
                <a:srgbClr val="4D4D4D"/>
              </a:solidFill>
              <a:latin typeface="+mn-lt"/>
            </a:endParaRPr>
          </a:p>
        </p:txBody>
      </p:sp>
      <p:sp>
        <p:nvSpPr>
          <p:cNvPr id="47" name="Rounded Rectangle 46"/>
          <p:cNvSpPr/>
          <p:nvPr/>
        </p:nvSpPr>
        <p:spPr bwMode="auto">
          <a:xfrm>
            <a:off x="231751" y="1822220"/>
            <a:ext cx="10009112" cy="1512167"/>
          </a:xfrm>
          <a:prstGeom prst="roundRect">
            <a:avLst>
              <a:gd name="adj" fmla="val 0"/>
            </a:avLst>
          </a:prstGeom>
          <a:noFill/>
          <a:ln>
            <a:solidFill>
              <a:schemeClr val="accent2"/>
            </a:solidFill>
            <a:prstDash val="sysDot"/>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tx1"/>
              </a:solidFill>
              <a:latin typeface="Arial" pitchFamily="34" charset="0"/>
            </a:endParaRPr>
          </a:p>
        </p:txBody>
      </p:sp>
      <p:sp>
        <p:nvSpPr>
          <p:cNvPr id="40" name="Rectangle 39"/>
          <p:cNvSpPr/>
          <p:nvPr/>
        </p:nvSpPr>
        <p:spPr>
          <a:xfrm>
            <a:off x="7576568" y="1334600"/>
            <a:ext cx="1058038" cy="492432"/>
          </a:xfrm>
          <a:prstGeom prst="rect">
            <a:avLst/>
          </a:prstGeom>
        </p:spPr>
        <p:txBody>
          <a:bodyPr wrap="square" lIns="91428" tIns="45715" rIns="91428" bIns="45715">
            <a:spAutoFit/>
          </a:bodyPr>
          <a:lstStyle/>
          <a:p>
            <a:pPr algn="ctr"/>
            <a:r>
              <a:rPr lang="en-GB" sz="1300" b="1" dirty="0" smtClean="0"/>
              <a:t>2013 priority</a:t>
            </a:r>
            <a:endParaRPr lang="en-GB" sz="1300" b="1" dirty="0"/>
          </a:p>
        </p:txBody>
      </p:sp>
      <p:sp>
        <p:nvSpPr>
          <p:cNvPr id="41" name="Text Box 17"/>
          <p:cNvSpPr txBox="1">
            <a:spLocks noChangeArrowheads="1"/>
          </p:cNvSpPr>
          <p:nvPr/>
        </p:nvSpPr>
        <p:spPr bwMode="auto">
          <a:xfrm>
            <a:off x="7786699" y="222413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61%</a:t>
            </a:r>
            <a:endParaRPr lang="en-GB" sz="1400" b="1" dirty="0">
              <a:latin typeface="+mn-lt"/>
              <a:ea typeface="Geneva" pitchFamily="-107" charset="-128"/>
              <a:cs typeface="+mn-cs"/>
            </a:endParaRPr>
          </a:p>
        </p:txBody>
      </p:sp>
      <p:sp>
        <p:nvSpPr>
          <p:cNvPr id="43" name="Text Box 17"/>
          <p:cNvSpPr txBox="1">
            <a:spLocks noChangeArrowheads="1"/>
          </p:cNvSpPr>
          <p:nvPr/>
        </p:nvSpPr>
        <p:spPr bwMode="auto">
          <a:xfrm>
            <a:off x="7786699" y="261106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63%</a:t>
            </a:r>
            <a:endParaRPr lang="en-GB" sz="1400" b="1" dirty="0">
              <a:latin typeface="+mn-lt"/>
              <a:ea typeface="Geneva" pitchFamily="-107" charset="-128"/>
              <a:cs typeface="+mn-cs"/>
            </a:endParaRPr>
          </a:p>
        </p:txBody>
      </p:sp>
      <p:sp>
        <p:nvSpPr>
          <p:cNvPr id="44" name="Text Box 17"/>
          <p:cNvSpPr txBox="1">
            <a:spLocks noChangeArrowheads="1"/>
          </p:cNvSpPr>
          <p:nvPr/>
        </p:nvSpPr>
        <p:spPr bwMode="auto">
          <a:xfrm>
            <a:off x="7786699" y="2997997"/>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7786699" y="338492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49" name="Text Box 17"/>
          <p:cNvSpPr txBox="1">
            <a:spLocks noChangeArrowheads="1"/>
          </p:cNvSpPr>
          <p:nvPr/>
        </p:nvSpPr>
        <p:spPr bwMode="auto">
          <a:xfrm>
            <a:off x="7786699" y="4158784"/>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7786699" y="3771856"/>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39%</a:t>
            </a:r>
            <a:endParaRPr lang="en-GB" sz="1400" b="1" dirty="0">
              <a:latin typeface="+mn-lt"/>
              <a:ea typeface="Geneva" pitchFamily="-107" charset="-128"/>
              <a:cs typeface="+mn-cs"/>
            </a:endParaRPr>
          </a:p>
        </p:txBody>
      </p:sp>
      <p:sp>
        <p:nvSpPr>
          <p:cNvPr id="51" name="Text Box 17"/>
          <p:cNvSpPr txBox="1">
            <a:spLocks noChangeArrowheads="1"/>
          </p:cNvSpPr>
          <p:nvPr/>
        </p:nvSpPr>
        <p:spPr bwMode="auto">
          <a:xfrm>
            <a:off x="7786699" y="4545714"/>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32%</a:t>
            </a:r>
            <a:endParaRPr lang="en-GB" sz="1400" b="1" dirty="0">
              <a:latin typeface="+mn-lt"/>
              <a:ea typeface="Geneva" pitchFamily="-107" charset="-128"/>
              <a:cs typeface="+mn-cs"/>
            </a:endParaRPr>
          </a:p>
        </p:txBody>
      </p:sp>
      <p:sp>
        <p:nvSpPr>
          <p:cNvPr id="52" name="Text Box 17"/>
          <p:cNvSpPr txBox="1">
            <a:spLocks noChangeArrowheads="1"/>
          </p:cNvSpPr>
          <p:nvPr/>
        </p:nvSpPr>
        <p:spPr bwMode="auto">
          <a:xfrm>
            <a:off x="7786699" y="4932642"/>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7786699" y="5319571"/>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66" name="Text Box 17"/>
          <p:cNvSpPr txBox="1">
            <a:spLocks noChangeArrowheads="1"/>
          </p:cNvSpPr>
          <p:nvPr/>
        </p:nvSpPr>
        <p:spPr bwMode="auto">
          <a:xfrm>
            <a:off x="7786699" y="5706501"/>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7" name="Text Box 17"/>
          <p:cNvSpPr txBox="1">
            <a:spLocks noChangeArrowheads="1"/>
          </p:cNvSpPr>
          <p:nvPr/>
        </p:nvSpPr>
        <p:spPr bwMode="auto">
          <a:xfrm>
            <a:off x="7786699" y="6093429"/>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81" name="Text Box 17"/>
          <p:cNvSpPr txBox="1">
            <a:spLocks noChangeArrowheads="1"/>
          </p:cNvSpPr>
          <p:nvPr/>
        </p:nvSpPr>
        <p:spPr bwMode="auto">
          <a:xfrm>
            <a:off x="7786699" y="6480363"/>
            <a:ext cx="642942" cy="320738"/>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83" name="Isosceles Triangle 82"/>
          <p:cNvSpPr/>
          <p:nvPr/>
        </p:nvSpPr>
        <p:spPr bwMode="auto">
          <a:xfrm flipV="1">
            <a:off x="9921896" y="3478402"/>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4" name="Isosceles Triangle 83"/>
          <p:cNvSpPr/>
          <p:nvPr/>
        </p:nvSpPr>
        <p:spPr bwMode="auto">
          <a:xfrm flipV="1">
            <a:off x="9921896" y="4645270"/>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2" name="Isosceles Triangle 81"/>
          <p:cNvSpPr/>
          <p:nvPr/>
        </p:nvSpPr>
        <p:spPr bwMode="auto">
          <a:xfrm flipV="1">
            <a:off x="9930042" y="1923731"/>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6" name="Rectangle 85"/>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2"/>
          <p:cNvSpPr>
            <a:spLocks noGrp="1"/>
          </p:cNvSpPr>
          <p:nvPr>
            <p:ph type="title"/>
          </p:nvPr>
        </p:nvSpPr>
        <p:spPr/>
        <p:txBody>
          <a:bodyPr/>
          <a:lstStyle/>
          <a:p>
            <a:r>
              <a:rPr dirty="0" smtClean="0">
                <a:latin typeface="Arial" pitchFamily="34" charset="0"/>
                <a:ea typeface="Geneva"/>
                <a:cs typeface="Geneva"/>
              </a:rPr>
              <a:t>Motoring taxes (1).</a:t>
            </a:r>
          </a:p>
        </p:txBody>
      </p:sp>
      <p:graphicFrame>
        <p:nvGraphicFramePr>
          <p:cNvPr id="11" name="Chart 2"/>
          <p:cNvGraphicFramePr>
            <a:graphicFrameLocks/>
          </p:cNvGraphicFramePr>
          <p:nvPr/>
        </p:nvGraphicFramePr>
        <p:xfrm>
          <a:off x="591792" y="1621185"/>
          <a:ext cx="9289033" cy="3888432"/>
        </p:xfrm>
        <a:graphic>
          <a:graphicData uri="http://schemas.openxmlformats.org/drawingml/2006/chart">
            <c:chart xmlns:c="http://schemas.openxmlformats.org/drawingml/2006/chart" xmlns:r="http://schemas.openxmlformats.org/officeDocument/2006/relationships" r:id="rId3"/>
          </a:graphicData>
        </a:graphic>
      </p:graphicFrame>
      <p:sp>
        <p:nvSpPr>
          <p:cNvPr id="36868" name="Rectangle 23"/>
          <p:cNvSpPr>
            <a:spLocks noChangeArrowheads="1"/>
          </p:cNvSpPr>
          <p:nvPr/>
        </p:nvSpPr>
        <p:spPr bwMode="auto">
          <a:xfrm>
            <a:off x="1711327" y="6921501"/>
            <a:ext cx="6441306" cy="646113"/>
          </a:xfrm>
          <a:prstGeom prst="rect">
            <a:avLst/>
          </a:prstGeom>
          <a:noFill/>
          <a:ln w="9525">
            <a:noFill/>
            <a:miter lim="800000"/>
            <a:headEnd/>
            <a:tailEnd/>
          </a:ln>
        </p:spPr>
        <p:txBody>
          <a:bodyPr lIns="104274" tIns="52138" rIns="104274" bIns="52138"/>
          <a:lstStyle/>
          <a:p>
            <a:r>
              <a:rPr lang="en-GB" sz="1000" dirty="0" smtClean="0">
                <a:solidFill>
                  <a:srgbClr val="4D4D4D"/>
                </a:solidFill>
              </a:rPr>
              <a:t>QG2. </a:t>
            </a:r>
            <a:r>
              <a:rPr lang="en-GB" sz="1000" dirty="0">
                <a:solidFill>
                  <a:srgbClr val="4D4D4D"/>
                </a:solidFill>
              </a:rPr>
              <a:t>How strongly do you agree or disagree with the following statements? </a:t>
            </a:r>
            <a:r>
              <a:rPr lang="en-GB" sz="1000" dirty="0" smtClean="0">
                <a:solidFill>
                  <a:srgbClr val="4D4D4D"/>
                </a:solidFill>
              </a:rPr>
              <a:t>Base: All respondents (1555),  2014 (QC4 - 1526)</a:t>
            </a:r>
          </a:p>
          <a:p>
            <a:endParaRPr lang="en-GB" sz="1000" dirty="0">
              <a:solidFill>
                <a:srgbClr val="4D4D4D"/>
              </a:solidFill>
            </a:endParaRPr>
          </a:p>
        </p:txBody>
      </p:sp>
      <p:sp>
        <p:nvSpPr>
          <p:cNvPr id="10" name="Rectangle 9"/>
          <p:cNvSpPr/>
          <p:nvPr/>
        </p:nvSpPr>
        <p:spPr>
          <a:xfrm>
            <a:off x="807816" y="5594677"/>
            <a:ext cx="2736304" cy="430877"/>
          </a:xfrm>
          <a:prstGeom prst="rect">
            <a:avLst/>
          </a:prstGeom>
        </p:spPr>
        <p:txBody>
          <a:bodyPr wrap="square" lIns="91428" tIns="45715" rIns="91428" bIns="45715">
            <a:spAutoFit/>
          </a:bodyPr>
          <a:lstStyle/>
          <a:p>
            <a:pPr algn="ctr"/>
            <a:r>
              <a:rPr lang="en-GB" dirty="0" smtClean="0"/>
              <a:t>I don’t believe the motoring taxes I pay are sufficiently reinvested into local roads</a:t>
            </a:r>
          </a:p>
        </p:txBody>
      </p:sp>
      <p:sp>
        <p:nvSpPr>
          <p:cNvPr id="12" name="Rectangle 11"/>
          <p:cNvSpPr/>
          <p:nvPr/>
        </p:nvSpPr>
        <p:spPr>
          <a:xfrm>
            <a:off x="3832152" y="5594677"/>
            <a:ext cx="2808312" cy="600164"/>
          </a:xfrm>
          <a:prstGeom prst="rect">
            <a:avLst/>
          </a:prstGeom>
        </p:spPr>
        <p:txBody>
          <a:bodyPr wrap="square" lIns="91428" tIns="45715" rIns="91428" bIns="45715">
            <a:spAutoFit/>
          </a:bodyPr>
          <a:lstStyle/>
          <a:p>
            <a:pPr algn="ctr"/>
            <a:r>
              <a:rPr lang="en-GB" dirty="0" smtClean="0"/>
              <a:t>I believe more of the taxes raised through motorists should be invested back into public transport</a:t>
            </a:r>
          </a:p>
        </p:txBody>
      </p:sp>
      <p:sp>
        <p:nvSpPr>
          <p:cNvPr id="14" name="Rectangle 13"/>
          <p:cNvSpPr/>
          <p:nvPr/>
        </p:nvSpPr>
        <p:spPr>
          <a:xfrm>
            <a:off x="6928495" y="5594677"/>
            <a:ext cx="2664296" cy="600164"/>
          </a:xfrm>
          <a:prstGeom prst="rect">
            <a:avLst/>
          </a:prstGeom>
        </p:spPr>
        <p:txBody>
          <a:bodyPr wrap="square" lIns="91428" tIns="45715" rIns="91428" bIns="45715">
            <a:spAutoFit/>
          </a:bodyPr>
          <a:lstStyle/>
          <a:p>
            <a:pPr algn="ctr"/>
            <a:r>
              <a:rPr lang="en-GB" dirty="0" smtClean="0"/>
              <a:t>I would be willing to pay more motoring tax if the additional sums were ring-fenced to improve roads</a:t>
            </a:r>
          </a:p>
        </p:txBody>
      </p:sp>
      <p:cxnSp>
        <p:nvCxnSpPr>
          <p:cNvPr id="22" name="Straight Connector 21"/>
          <p:cNvCxnSpPr/>
          <p:nvPr/>
        </p:nvCxnSpPr>
        <p:spPr bwMode="auto">
          <a:xfrm>
            <a:off x="6784479" y="1816862"/>
            <a:ext cx="0" cy="4340826"/>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cxnSp>
        <p:nvCxnSpPr>
          <p:cNvPr id="25" name="Straight Connector 24"/>
          <p:cNvCxnSpPr/>
          <p:nvPr/>
        </p:nvCxnSpPr>
        <p:spPr bwMode="auto">
          <a:xfrm>
            <a:off x="3688135" y="1816862"/>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
        <p:nvSpPr>
          <p:cNvPr id="29" name="Isosceles Triangle 28"/>
          <p:cNvSpPr/>
          <p:nvPr/>
        </p:nvSpPr>
        <p:spPr bwMode="auto">
          <a:xfrm>
            <a:off x="9232752" y="2845321"/>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4" name="Isosceles Triangle 33"/>
          <p:cNvSpPr/>
          <p:nvPr/>
        </p:nvSpPr>
        <p:spPr bwMode="auto">
          <a:xfrm>
            <a:off x="9304760" y="2053233"/>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5" name="Isosceles Triangle 34"/>
          <p:cNvSpPr/>
          <p:nvPr/>
        </p:nvSpPr>
        <p:spPr bwMode="auto">
          <a:xfrm>
            <a:off x="6208415" y="3349376"/>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7" name="Isosceles Triangle 36"/>
          <p:cNvSpPr/>
          <p:nvPr/>
        </p:nvSpPr>
        <p:spPr bwMode="auto">
          <a:xfrm flipV="1">
            <a:off x="9304760" y="4501504"/>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1" name="Isosceles Triangle 40"/>
          <p:cNvSpPr/>
          <p:nvPr/>
        </p:nvSpPr>
        <p:spPr bwMode="auto">
          <a:xfrm flipV="1">
            <a:off x="9304760" y="4933553"/>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3" name="Rectangle 52"/>
          <p:cNvSpPr/>
          <p:nvPr/>
        </p:nvSpPr>
        <p:spPr bwMode="auto">
          <a:xfrm>
            <a:off x="735808" y="1837209"/>
            <a:ext cx="1296143" cy="367240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b="1" dirty="0" smtClean="0"/>
          </a:p>
        </p:txBody>
      </p:sp>
      <p:sp>
        <p:nvSpPr>
          <p:cNvPr id="60" name="Rectangle 59"/>
          <p:cNvSpPr/>
          <p:nvPr/>
        </p:nvSpPr>
        <p:spPr bwMode="auto">
          <a:xfrm>
            <a:off x="3832152" y="1845594"/>
            <a:ext cx="1296143" cy="367240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1" name="Rectangle 60"/>
          <p:cNvSpPr/>
          <p:nvPr/>
        </p:nvSpPr>
        <p:spPr bwMode="auto">
          <a:xfrm>
            <a:off x="6928497" y="1909218"/>
            <a:ext cx="1296143" cy="367240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6" name="Isosceles Triangle 25"/>
          <p:cNvSpPr/>
          <p:nvPr/>
        </p:nvSpPr>
        <p:spPr bwMode="auto">
          <a:xfrm>
            <a:off x="3124337" y="4932826"/>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7" name="Isosceles Triangle 26"/>
          <p:cNvSpPr/>
          <p:nvPr/>
        </p:nvSpPr>
        <p:spPr bwMode="auto">
          <a:xfrm flipV="1">
            <a:off x="6215675" y="5058049"/>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1" name="Rectangle 20"/>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2"/>
          <p:cNvSpPr>
            <a:spLocks noGrp="1"/>
          </p:cNvSpPr>
          <p:nvPr>
            <p:ph type="title"/>
          </p:nvPr>
        </p:nvSpPr>
        <p:spPr/>
        <p:txBody>
          <a:bodyPr/>
          <a:lstStyle/>
          <a:p>
            <a:r>
              <a:rPr dirty="0" smtClean="0">
                <a:latin typeface="Arial" pitchFamily="34" charset="0"/>
                <a:ea typeface="Geneva"/>
                <a:cs typeface="Geneva"/>
              </a:rPr>
              <a:t>Motoring taxes (2).</a:t>
            </a:r>
          </a:p>
        </p:txBody>
      </p:sp>
      <p:graphicFrame>
        <p:nvGraphicFramePr>
          <p:cNvPr id="11" name="Chart 2"/>
          <p:cNvGraphicFramePr>
            <a:graphicFrameLocks/>
          </p:cNvGraphicFramePr>
          <p:nvPr/>
        </p:nvGraphicFramePr>
        <p:xfrm>
          <a:off x="591792" y="1621185"/>
          <a:ext cx="9289033" cy="3888432"/>
        </p:xfrm>
        <a:graphic>
          <a:graphicData uri="http://schemas.openxmlformats.org/drawingml/2006/chart">
            <c:chart xmlns:c="http://schemas.openxmlformats.org/drawingml/2006/chart" xmlns:r="http://schemas.openxmlformats.org/officeDocument/2006/relationships" r:id="rId3"/>
          </a:graphicData>
        </a:graphic>
      </p:graphicFrame>
      <p:sp>
        <p:nvSpPr>
          <p:cNvPr id="36868" name="Rectangle 23"/>
          <p:cNvSpPr>
            <a:spLocks noChangeArrowheads="1"/>
          </p:cNvSpPr>
          <p:nvPr/>
        </p:nvSpPr>
        <p:spPr bwMode="auto">
          <a:xfrm>
            <a:off x="1711327" y="6921501"/>
            <a:ext cx="6441306" cy="646113"/>
          </a:xfrm>
          <a:prstGeom prst="rect">
            <a:avLst/>
          </a:prstGeom>
          <a:noFill/>
          <a:ln w="9525">
            <a:noFill/>
            <a:miter lim="800000"/>
            <a:headEnd/>
            <a:tailEnd/>
          </a:ln>
        </p:spPr>
        <p:txBody>
          <a:bodyPr lIns="104274" tIns="52138" rIns="104274" bIns="52138"/>
          <a:lstStyle/>
          <a:p>
            <a:r>
              <a:rPr lang="en-GB" sz="1000" dirty="0" smtClean="0">
                <a:solidFill>
                  <a:srgbClr val="4D4D4D"/>
                </a:solidFill>
              </a:rPr>
              <a:t>QG2. </a:t>
            </a:r>
            <a:r>
              <a:rPr lang="en-GB" sz="1000" dirty="0">
                <a:solidFill>
                  <a:srgbClr val="4D4D4D"/>
                </a:solidFill>
              </a:rPr>
              <a:t>How strongly do you agree or disagree with the following statements? </a:t>
            </a:r>
            <a:r>
              <a:rPr lang="en-GB" sz="1000" dirty="0" smtClean="0">
                <a:solidFill>
                  <a:srgbClr val="4D4D4D"/>
                </a:solidFill>
              </a:rPr>
              <a:t>Base: All respondents (1555),  2014 (QC4 - 1526)</a:t>
            </a:r>
          </a:p>
          <a:p>
            <a:endParaRPr lang="en-GB" sz="1000" dirty="0">
              <a:solidFill>
                <a:srgbClr val="4D4D4D"/>
              </a:solidFill>
            </a:endParaRPr>
          </a:p>
        </p:txBody>
      </p:sp>
      <p:cxnSp>
        <p:nvCxnSpPr>
          <p:cNvPr id="22" name="Straight Connector 21"/>
          <p:cNvCxnSpPr/>
          <p:nvPr/>
        </p:nvCxnSpPr>
        <p:spPr bwMode="auto">
          <a:xfrm>
            <a:off x="6784479" y="1816862"/>
            <a:ext cx="0" cy="4340826"/>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cxnSp>
        <p:nvCxnSpPr>
          <p:cNvPr id="25" name="Straight Connector 24"/>
          <p:cNvCxnSpPr/>
          <p:nvPr/>
        </p:nvCxnSpPr>
        <p:spPr bwMode="auto">
          <a:xfrm>
            <a:off x="3688135" y="1816862"/>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
        <p:nvSpPr>
          <p:cNvPr id="29" name="Isosceles Triangle 28"/>
          <p:cNvSpPr/>
          <p:nvPr/>
        </p:nvSpPr>
        <p:spPr bwMode="auto">
          <a:xfrm>
            <a:off x="9304760" y="2485280"/>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2" name="Isosceles Triangle 31"/>
          <p:cNvSpPr/>
          <p:nvPr/>
        </p:nvSpPr>
        <p:spPr bwMode="auto">
          <a:xfrm>
            <a:off x="3184079" y="2701305"/>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5" name="Isosceles Triangle 34"/>
          <p:cNvSpPr/>
          <p:nvPr/>
        </p:nvSpPr>
        <p:spPr bwMode="auto">
          <a:xfrm>
            <a:off x="6280423" y="2485280"/>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7" name="Isosceles Triangle 36"/>
          <p:cNvSpPr/>
          <p:nvPr/>
        </p:nvSpPr>
        <p:spPr bwMode="auto">
          <a:xfrm flipV="1">
            <a:off x="6280423" y="4861545"/>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0" name="Isosceles Triangle 39"/>
          <p:cNvSpPr/>
          <p:nvPr/>
        </p:nvSpPr>
        <p:spPr bwMode="auto">
          <a:xfrm flipV="1">
            <a:off x="3184079" y="4717529"/>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1" name="Isosceles Triangle 40"/>
          <p:cNvSpPr/>
          <p:nvPr/>
        </p:nvSpPr>
        <p:spPr bwMode="auto">
          <a:xfrm flipV="1">
            <a:off x="9304760" y="4861545"/>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3" name="Rectangle 52"/>
          <p:cNvSpPr/>
          <p:nvPr/>
        </p:nvSpPr>
        <p:spPr bwMode="auto">
          <a:xfrm>
            <a:off x="735808" y="1837209"/>
            <a:ext cx="1296143" cy="367240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0" name="Rectangle 59"/>
          <p:cNvSpPr/>
          <p:nvPr/>
        </p:nvSpPr>
        <p:spPr bwMode="auto">
          <a:xfrm>
            <a:off x="3832152" y="1845594"/>
            <a:ext cx="1296143" cy="367240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1" name="Rectangle 60"/>
          <p:cNvSpPr/>
          <p:nvPr/>
        </p:nvSpPr>
        <p:spPr bwMode="auto">
          <a:xfrm>
            <a:off x="6928497" y="1909218"/>
            <a:ext cx="1296143" cy="367240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6" name="Rectangle 25"/>
          <p:cNvSpPr/>
          <p:nvPr/>
        </p:nvSpPr>
        <p:spPr>
          <a:xfrm>
            <a:off x="807816" y="5624155"/>
            <a:ext cx="2592288" cy="600164"/>
          </a:xfrm>
          <a:prstGeom prst="rect">
            <a:avLst/>
          </a:prstGeom>
        </p:spPr>
        <p:txBody>
          <a:bodyPr wrap="square" lIns="91428" tIns="45715" rIns="91428" bIns="45715">
            <a:spAutoFit/>
          </a:bodyPr>
          <a:lstStyle/>
          <a:p>
            <a:pPr algn="ctr"/>
            <a:r>
              <a:rPr lang="en-GB" dirty="0" smtClean="0"/>
              <a:t>I would support the introduction of more toll roads as an alternative to the current level of motoring tax</a:t>
            </a:r>
          </a:p>
        </p:txBody>
      </p:sp>
      <p:sp>
        <p:nvSpPr>
          <p:cNvPr id="27" name="Rectangle 26"/>
          <p:cNvSpPr/>
          <p:nvPr/>
        </p:nvSpPr>
        <p:spPr>
          <a:xfrm>
            <a:off x="3904160" y="5624155"/>
            <a:ext cx="2736304" cy="600164"/>
          </a:xfrm>
          <a:prstGeom prst="rect">
            <a:avLst/>
          </a:prstGeom>
        </p:spPr>
        <p:txBody>
          <a:bodyPr wrap="square" lIns="91428" tIns="45715" rIns="91428" bIns="45715">
            <a:spAutoFit/>
          </a:bodyPr>
          <a:lstStyle/>
          <a:p>
            <a:pPr algn="ctr"/>
            <a:r>
              <a:rPr lang="en-GB" dirty="0" smtClean="0"/>
              <a:t>I believe the current level of motoring taxes paid is a fair price for our motoring freedom</a:t>
            </a:r>
          </a:p>
        </p:txBody>
      </p:sp>
      <p:sp>
        <p:nvSpPr>
          <p:cNvPr id="28" name="Rectangle 27"/>
          <p:cNvSpPr/>
          <p:nvPr/>
        </p:nvSpPr>
        <p:spPr>
          <a:xfrm>
            <a:off x="6856488" y="5624155"/>
            <a:ext cx="2834487" cy="769441"/>
          </a:xfrm>
          <a:prstGeom prst="rect">
            <a:avLst/>
          </a:prstGeom>
        </p:spPr>
        <p:txBody>
          <a:bodyPr wrap="square" lIns="91428" tIns="45715" rIns="91428" bIns="45715">
            <a:spAutoFit/>
          </a:bodyPr>
          <a:lstStyle/>
          <a:p>
            <a:pPr algn="ctr"/>
            <a:r>
              <a:rPr lang="en-GB" dirty="0" smtClean="0"/>
              <a:t>I believe the current level of motoring taxes paid is a fair price for the environmental damage motoring can cause</a:t>
            </a:r>
          </a:p>
        </p:txBody>
      </p:sp>
      <p:sp>
        <p:nvSpPr>
          <p:cNvPr id="20" name="Rectangle 19"/>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6" name="Title 2"/>
          <p:cNvSpPr>
            <a:spLocks noGrp="1"/>
          </p:cNvSpPr>
          <p:nvPr>
            <p:ph type="title"/>
          </p:nvPr>
        </p:nvSpPr>
        <p:spPr/>
        <p:txBody>
          <a:bodyPr/>
          <a:lstStyle/>
          <a:p>
            <a:r>
              <a:rPr dirty="0" smtClean="0">
                <a:latin typeface="Arial" pitchFamily="34" charset="0"/>
                <a:ea typeface="Geneva"/>
                <a:cs typeface="Geneva"/>
              </a:rPr>
              <a:t>Motoring taxes (3).</a:t>
            </a:r>
          </a:p>
        </p:txBody>
      </p:sp>
      <p:graphicFrame>
        <p:nvGraphicFramePr>
          <p:cNvPr id="11" name="Chart 2"/>
          <p:cNvGraphicFramePr>
            <a:graphicFrameLocks/>
          </p:cNvGraphicFramePr>
          <p:nvPr/>
        </p:nvGraphicFramePr>
        <p:xfrm>
          <a:off x="591792" y="1621185"/>
          <a:ext cx="9289033" cy="3888432"/>
        </p:xfrm>
        <a:graphic>
          <a:graphicData uri="http://schemas.openxmlformats.org/drawingml/2006/chart">
            <c:chart xmlns:c="http://schemas.openxmlformats.org/drawingml/2006/chart" xmlns:r="http://schemas.openxmlformats.org/officeDocument/2006/relationships" r:id="rId3"/>
          </a:graphicData>
        </a:graphic>
      </p:graphicFrame>
      <p:sp>
        <p:nvSpPr>
          <p:cNvPr id="36868" name="Rectangle 23"/>
          <p:cNvSpPr>
            <a:spLocks noChangeArrowheads="1"/>
          </p:cNvSpPr>
          <p:nvPr/>
        </p:nvSpPr>
        <p:spPr bwMode="auto">
          <a:xfrm>
            <a:off x="1711327" y="6921501"/>
            <a:ext cx="6441306" cy="646113"/>
          </a:xfrm>
          <a:prstGeom prst="rect">
            <a:avLst/>
          </a:prstGeom>
          <a:noFill/>
          <a:ln w="9525">
            <a:noFill/>
            <a:miter lim="800000"/>
            <a:headEnd/>
            <a:tailEnd/>
          </a:ln>
        </p:spPr>
        <p:txBody>
          <a:bodyPr lIns="104274" tIns="52138" rIns="104274" bIns="52138"/>
          <a:lstStyle/>
          <a:p>
            <a:r>
              <a:rPr lang="en-GB" sz="1000" dirty="0" smtClean="0">
                <a:solidFill>
                  <a:srgbClr val="4D4D4D"/>
                </a:solidFill>
              </a:rPr>
              <a:t>QG2. </a:t>
            </a:r>
            <a:r>
              <a:rPr lang="en-GB" sz="1000" dirty="0">
                <a:solidFill>
                  <a:srgbClr val="4D4D4D"/>
                </a:solidFill>
              </a:rPr>
              <a:t>How strongly do you agree or disagree with the following </a:t>
            </a:r>
            <a:r>
              <a:rPr lang="en-GB" sz="1000" dirty="0" smtClean="0">
                <a:solidFill>
                  <a:srgbClr val="4D4D4D"/>
                </a:solidFill>
              </a:rPr>
              <a:t>statements? QL2. Thinking broadly about a wide range of motoring issues, how strongly do you agree or disagree with the following statements? Base: All respondents (1555),  2014 (1526)</a:t>
            </a:r>
          </a:p>
          <a:p>
            <a:endParaRPr lang="en-GB" sz="1000" dirty="0">
              <a:solidFill>
                <a:srgbClr val="4D4D4D"/>
              </a:solidFill>
            </a:endParaRPr>
          </a:p>
        </p:txBody>
      </p:sp>
      <p:cxnSp>
        <p:nvCxnSpPr>
          <p:cNvPr id="25" name="Straight Connector 24"/>
          <p:cNvCxnSpPr/>
          <p:nvPr/>
        </p:nvCxnSpPr>
        <p:spPr bwMode="auto">
          <a:xfrm>
            <a:off x="3688135" y="1816862"/>
            <a:ext cx="0" cy="4412834"/>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
        <p:nvSpPr>
          <p:cNvPr id="35" name="Isosceles Triangle 34"/>
          <p:cNvSpPr/>
          <p:nvPr/>
        </p:nvSpPr>
        <p:spPr bwMode="auto">
          <a:xfrm>
            <a:off x="6280423" y="2539872"/>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7" name="Isosceles Triangle 36"/>
          <p:cNvSpPr/>
          <p:nvPr/>
        </p:nvSpPr>
        <p:spPr bwMode="auto">
          <a:xfrm flipV="1">
            <a:off x="6280423" y="4670473"/>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3" name="Rectangle 52"/>
          <p:cNvSpPr/>
          <p:nvPr/>
        </p:nvSpPr>
        <p:spPr bwMode="auto">
          <a:xfrm>
            <a:off x="735808" y="1837209"/>
            <a:ext cx="1296143" cy="345638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0" name="Rectangle 59"/>
          <p:cNvSpPr/>
          <p:nvPr/>
        </p:nvSpPr>
        <p:spPr bwMode="auto">
          <a:xfrm>
            <a:off x="3832152" y="1845594"/>
            <a:ext cx="1296143" cy="3447999"/>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6" name="Rectangle 25"/>
          <p:cNvSpPr/>
          <p:nvPr/>
        </p:nvSpPr>
        <p:spPr>
          <a:xfrm>
            <a:off x="807816" y="5602890"/>
            <a:ext cx="2592288" cy="600154"/>
          </a:xfrm>
          <a:prstGeom prst="rect">
            <a:avLst/>
          </a:prstGeom>
        </p:spPr>
        <p:txBody>
          <a:bodyPr wrap="square" lIns="91428" tIns="45715" rIns="91428" bIns="45715">
            <a:spAutoFit/>
          </a:bodyPr>
          <a:lstStyle/>
          <a:p>
            <a:pPr algn="ctr"/>
            <a:r>
              <a:rPr lang="en-GB" dirty="0" smtClean="0"/>
              <a:t>I believe taxes raised through motorists are used to deter motorists from using their vehicles</a:t>
            </a:r>
          </a:p>
        </p:txBody>
      </p:sp>
      <p:sp>
        <p:nvSpPr>
          <p:cNvPr id="27" name="Rectangle 26"/>
          <p:cNvSpPr/>
          <p:nvPr/>
        </p:nvSpPr>
        <p:spPr>
          <a:xfrm>
            <a:off x="3904160" y="5602890"/>
            <a:ext cx="2736304" cy="600154"/>
          </a:xfrm>
          <a:prstGeom prst="rect">
            <a:avLst/>
          </a:prstGeom>
        </p:spPr>
        <p:txBody>
          <a:bodyPr wrap="square" lIns="91428" tIns="45715" rIns="91428" bIns="45715">
            <a:spAutoFit/>
          </a:bodyPr>
          <a:lstStyle/>
          <a:p>
            <a:pPr algn="ctr"/>
            <a:r>
              <a:rPr lang="en-GB" dirty="0" smtClean="0"/>
              <a:t>I would be willing to pay per mile on all roads on which I drive if it replaced some existing motoring taxes</a:t>
            </a:r>
          </a:p>
        </p:txBody>
      </p:sp>
      <p:sp>
        <p:nvSpPr>
          <p:cNvPr id="20" name="Rectangle 19"/>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23" name="Isosceles Triangle 22"/>
          <p:cNvSpPr/>
          <p:nvPr/>
        </p:nvSpPr>
        <p:spPr bwMode="auto">
          <a:xfrm flipV="1">
            <a:off x="3193959" y="2107825"/>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4" name="Rectangle 23"/>
          <p:cNvSpPr/>
          <p:nvPr/>
        </p:nvSpPr>
        <p:spPr>
          <a:xfrm>
            <a:off x="6856488" y="5602890"/>
            <a:ext cx="2834487" cy="430877"/>
          </a:xfrm>
          <a:prstGeom prst="rect">
            <a:avLst/>
          </a:prstGeom>
        </p:spPr>
        <p:txBody>
          <a:bodyPr wrap="square" lIns="91428" tIns="45715" rIns="91428" bIns="45715">
            <a:spAutoFit/>
          </a:bodyPr>
          <a:lstStyle/>
          <a:p>
            <a:pPr algn="ctr"/>
            <a:r>
              <a:rPr lang="en-GB" dirty="0" smtClean="0"/>
              <a:t>Motorists are hit by high taxes as they are easy targets for the Government</a:t>
            </a:r>
          </a:p>
        </p:txBody>
      </p:sp>
      <p:cxnSp>
        <p:nvCxnSpPr>
          <p:cNvPr id="30" name="Straight Connector 29"/>
          <p:cNvCxnSpPr/>
          <p:nvPr/>
        </p:nvCxnSpPr>
        <p:spPr bwMode="auto">
          <a:xfrm>
            <a:off x="6784479" y="1816862"/>
            <a:ext cx="0" cy="4340826"/>
          </a:xfrm>
          <a:prstGeom prst="line">
            <a:avLst/>
          </a:prstGeom>
          <a:noFill/>
          <a:ln w="9525" cap="flat" cmpd="sng" algn="ctr">
            <a:solidFill>
              <a:schemeClr val="tx1">
                <a:lumMod val="75000"/>
                <a:lumOff val="25000"/>
              </a:schemeClr>
            </a:solidFill>
            <a:prstDash val="dash"/>
            <a:round/>
            <a:headEnd type="none" w="med" len="med"/>
            <a:tailEnd type="none" w="med" len="med"/>
          </a:ln>
          <a:effectLst/>
        </p:spPr>
      </p:cxnSp>
      <p:sp>
        <p:nvSpPr>
          <p:cNvPr id="31" name="Isosceles Triangle 30"/>
          <p:cNvSpPr/>
          <p:nvPr/>
        </p:nvSpPr>
        <p:spPr bwMode="auto">
          <a:xfrm flipV="1">
            <a:off x="9250003" y="2692679"/>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3" name="Rectangle 32"/>
          <p:cNvSpPr/>
          <p:nvPr/>
        </p:nvSpPr>
        <p:spPr bwMode="auto">
          <a:xfrm>
            <a:off x="6883525" y="1837209"/>
            <a:ext cx="1296143" cy="3447999"/>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2" name="Isosceles Triangle 21"/>
          <p:cNvSpPr/>
          <p:nvPr/>
        </p:nvSpPr>
        <p:spPr bwMode="auto">
          <a:xfrm>
            <a:off x="3168839" y="4516745"/>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bwMode="auto">
          <a:xfrm>
            <a:off x="9304759" y="1621185"/>
            <a:ext cx="432048" cy="5184576"/>
          </a:xfrm>
          <a:prstGeom prst="rect">
            <a:avLst/>
          </a:prstGeom>
          <a:solidFill>
            <a:schemeClr val="accent3">
              <a:lumMod val="7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56" name="Rectangle 55"/>
          <p:cNvSpPr/>
          <p:nvPr/>
        </p:nvSpPr>
        <p:spPr bwMode="auto">
          <a:xfrm>
            <a:off x="7504559" y="1621185"/>
            <a:ext cx="432048" cy="5184576"/>
          </a:xfrm>
          <a:prstGeom prst="rect">
            <a:avLst/>
          </a:prstGeom>
          <a:solidFill>
            <a:schemeClr val="accent2">
              <a:lumMod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9458" name="Title 2"/>
          <p:cNvSpPr>
            <a:spLocks noGrp="1"/>
          </p:cNvSpPr>
          <p:nvPr>
            <p:ph type="title"/>
          </p:nvPr>
        </p:nvSpPr>
        <p:spPr>
          <a:xfrm>
            <a:off x="849313" y="469900"/>
            <a:ext cx="8461376" cy="1079500"/>
          </a:xfrm>
        </p:spPr>
        <p:txBody>
          <a:bodyPr/>
          <a:lstStyle/>
          <a:p>
            <a:r>
              <a:rPr dirty="0" smtClean="0">
                <a:latin typeface="Arial" pitchFamily="34" charset="0"/>
                <a:ea typeface="Geneva"/>
                <a:cs typeface="Geneva"/>
              </a:rPr>
              <a:t>Motoring issues (1).</a:t>
            </a:r>
          </a:p>
        </p:txBody>
      </p:sp>
      <p:sp>
        <p:nvSpPr>
          <p:cNvPr id="18" name="Rectangle 4"/>
          <p:cNvSpPr>
            <a:spLocks noChangeArrowheads="1"/>
          </p:cNvSpPr>
          <p:nvPr/>
        </p:nvSpPr>
        <p:spPr bwMode="auto">
          <a:xfrm>
            <a:off x="1671912" y="6877770"/>
            <a:ext cx="6596062"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1000" dirty="0" smtClean="0">
                <a:solidFill>
                  <a:srgbClr val="4D4D4D"/>
                </a:solidFill>
                <a:latin typeface="+mn-lt"/>
              </a:rPr>
              <a:t>QL2. </a:t>
            </a:r>
            <a:r>
              <a:rPr lang="en-GB" sz="1000" dirty="0">
                <a:solidFill>
                  <a:srgbClr val="4D4D4D"/>
                </a:solidFill>
                <a:latin typeface="+mn-lt"/>
              </a:rPr>
              <a:t>Thinking broadly about a wide range of motoring issues, how strongly do you agree or disagree with the following statements regarding motoring</a:t>
            </a:r>
            <a:r>
              <a:rPr lang="en-GB" sz="1000" dirty="0" smtClean="0">
                <a:solidFill>
                  <a:srgbClr val="4D4D4D"/>
                </a:solidFill>
                <a:latin typeface="+mn-lt"/>
              </a:rPr>
              <a:t>? </a:t>
            </a:r>
            <a:r>
              <a:rPr lang="en-GB" sz="1000" dirty="0" smtClean="0">
                <a:solidFill>
                  <a:srgbClr val="4D4D4D"/>
                </a:solidFill>
              </a:rPr>
              <a:t>QL7. And thinking about a few more motoring issues, how strongly do you agree or disagree with the following statements?</a:t>
            </a:r>
            <a:r>
              <a:rPr lang="en-GB" sz="1000" dirty="0" smtClean="0">
                <a:solidFill>
                  <a:srgbClr val="4D4D4D"/>
                </a:solidFill>
                <a:latin typeface="+mn-lt"/>
              </a:rPr>
              <a:t> Base: All respondents </a:t>
            </a:r>
            <a:r>
              <a:rPr lang="en-GB" sz="1000" dirty="0" smtClean="0">
                <a:solidFill>
                  <a:srgbClr val="4D4D4D"/>
                </a:solidFill>
              </a:rPr>
              <a:t>(1555 ); 2014 (1526 ); 2013 </a:t>
            </a:r>
            <a:r>
              <a:rPr lang="en-GB" sz="1000" i="1" dirty="0" smtClean="0">
                <a:solidFill>
                  <a:srgbClr val="4D4D4D"/>
                </a:solidFill>
              </a:rPr>
              <a:t>(</a:t>
            </a:r>
            <a:r>
              <a:rPr lang="en-GB" sz="1000" dirty="0" smtClean="0">
                <a:solidFill>
                  <a:srgbClr val="4D4D4D"/>
                </a:solidFill>
                <a:ea typeface="Geneva" pitchFamily="-110" charset="-128"/>
                <a:cs typeface="Arial" pitchFamily="34" charset="0"/>
              </a:rPr>
              <a:t>1542). </a:t>
            </a:r>
            <a:endParaRPr lang="en-GB" sz="1000" dirty="0">
              <a:solidFill>
                <a:srgbClr val="4D4D4D"/>
              </a:solidFill>
              <a:latin typeface="+mn-lt"/>
            </a:endParaRPr>
          </a:p>
        </p:txBody>
      </p:sp>
      <p:graphicFrame>
        <p:nvGraphicFramePr>
          <p:cNvPr id="8"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3"/>
          </a:graphicData>
        </a:graphic>
      </p:graphicFrame>
      <p:sp>
        <p:nvSpPr>
          <p:cNvPr id="53" name="Rectangle 52"/>
          <p:cNvSpPr/>
          <p:nvPr/>
        </p:nvSpPr>
        <p:spPr bwMode="auto">
          <a:xfrm>
            <a:off x="8008615" y="1621185"/>
            <a:ext cx="432048" cy="5184576"/>
          </a:xfrm>
          <a:prstGeom prst="rect">
            <a:avLst/>
          </a:prstGeom>
          <a:solidFill>
            <a:schemeClr val="accent2">
              <a:lumMod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5" name="Rectangle 54"/>
          <p:cNvSpPr/>
          <p:nvPr/>
        </p:nvSpPr>
        <p:spPr bwMode="auto">
          <a:xfrm>
            <a:off x="9808815" y="1621185"/>
            <a:ext cx="432048" cy="5184576"/>
          </a:xfrm>
          <a:prstGeom prst="rect">
            <a:avLst/>
          </a:prstGeom>
          <a:solidFill>
            <a:schemeClr val="accent3">
              <a:lumMod val="50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57" name="TextBox 56"/>
          <p:cNvSpPr txBox="1"/>
          <p:nvPr/>
        </p:nvSpPr>
        <p:spPr>
          <a:xfrm>
            <a:off x="7072511" y="901106"/>
            <a:ext cx="1368152" cy="430887"/>
          </a:xfrm>
          <a:prstGeom prst="rect">
            <a:avLst/>
          </a:prstGeom>
          <a:noFill/>
        </p:spPr>
        <p:txBody>
          <a:bodyPr wrap="square" lIns="91428" tIns="45715" rIns="91428" bIns="45715" rtlCol="0">
            <a:spAutoFit/>
          </a:bodyPr>
          <a:lstStyle/>
          <a:p>
            <a:pPr algn="ctr"/>
            <a:r>
              <a:rPr lang="en-GB" b="1" dirty="0" smtClean="0"/>
              <a:t>Total Disagreement</a:t>
            </a:r>
            <a:endParaRPr lang="en-GB" b="1" dirty="0"/>
          </a:p>
        </p:txBody>
      </p:sp>
      <p:sp>
        <p:nvSpPr>
          <p:cNvPr id="58" name="TextBox 57"/>
          <p:cNvSpPr txBox="1"/>
          <p:nvPr/>
        </p:nvSpPr>
        <p:spPr>
          <a:xfrm>
            <a:off x="8800704" y="902267"/>
            <a:ext cx="1368152" cy="430887"/>
          </a:xfrm>
          <a:prstGeom prst="rect">
            <a:avLst/>
          </a:prstGeom>
          <a:noFill/>
        </p:spPr>
        <p:txBody>
          <a:bodyPr wrap="square" lIns="91428" tIns="45715" rIns="91428" bIns="45715" rtlCol="0">
            <a:spAutoFit/>
          </a:bodyPr>
          <a:lstStyle/>
          <a:p>
            <a:pPr algn="ctr"/>
            <a:r>
              <a:rPr lang="en-GB" b="1" dirty="0" smtClean="0"/>
              <a:t>Total </a:t>
            </a:r>
            <a:br>
              <a:rPr lang="en-GB" b="1" dirty="0" smtClean="0"/>
            </a:br>
            <a:r>
              <a:rPr lang="en-GB" b="1" dirty="0" smtClean="0"/>
              <a:t>Agreement</a:t>
            </a:r>
            <a:endParaRPr lang="en-GB" b="1" dirty="0"/>
          </a:p>
        </p:txBody>
      </p:sp>
      <p:sp>
        <p:nvSpPr>
          <p:cNvPr id="59" name="TextBox 58"/>
          <p:cNvSpPr txBox="1"/>
          <p:nvPr/>
        </p:nvSpPr>
        <p:spPr>
          <a:xfrm>
            <a:off x="8008615" y="1359575"/>
            <a:ext cx="648072" cy="261610"/>
          </a:xfrm>
          <a:prstGeom prst="rect">
            <a:avLst/>
          </a:prstGeom>
          <a:noFill/>
        </p:spPr>
        <p:txBody>
          <a:bodyPr wrap="square" lIns="91428" tIns="45715" rIns="91428" bIns="45715" rtlCol="0">
            <a:spAutoFit/>
          </a:bodyPr>
          <a:lstStyle/>
          <a:p>
            <a:r>
              <a:rPr lang="en-GB" b="1" dirty="0" smtClean="0"/>
              <a:t>2015</a:t>
            </a:r>
            <a:endParaRPr lang="en-GB" b="1" dirty="0"/>
          </a:p>
        </p:txBody>
      </p:sp>
      <p:sp>
        <p:nvSpPr>
          <p:cNvPr id="61" name="TextBox 60"/>
          <p:cNvSpPr txBox="1"/>
          <p:nvPr/>
        </p:nvSpPr>
        <p:spPr>
          <a:xfrm>
            <a:off x="7432551" y="1359575"/>
            <a:ext cx="648072" cy="261610"/>
          </a:xfrm>
          <a:prstGeom prst="rect">
            <a:avLst/>
          </a:prstGeom>
          <a:noFill/>
        </p:spPr>
        <p:txBody>
          <a:bodyPr wrap="square" lIns="91428" tIns="45715" rIns="91428" bIns="45715" rtlCol="0">
            <a:spAutoFit/>
          </a:bodyPr>
          <a:lstStyle/>
          <a:p>
            <a:r>
              <a:rPr lang="en-GB" b="1" dirty="0" smtClean="0"/>
              <a:t>2014</a:t>
            </a:r>
            <a:endParaRPr lang="en-GB" b="1" dirty="0"/>
          </a:p>
        </p:txBody>
      </p:sp>
      <p:sp>
        <p:nvSpPr>
          <p:cNvPr id="62" name="TextBox 61"/>
          <p:cNvSpPr txBox="1"/>
          <p:nvPr/>
        </p:nvSpPr>
        <p:spPr>
          <a:xfrm>
            <a:off x="9736807" y="1359575"/>
            <a:ext cx="648072" cy="261610"/>
          </a:xfrm>
          <a:prstGeom prst="rect">
            <a:avLst/>
          </a:prstGeom>
          <a:noFill/>
        </p:spPr>
        <p:txBody>
          <a:bodyPr wrap="square" lIns="91428" tIns="45715" rIns="91428" bIns="45715" rtlCol="0">
            <a:spAutoFit/>
          </a:bodyPr>
          <a:lstStyle/>
          <a:p>
            <a:r>
              <a:rPr lang="en-GB" b="1" dirty="0" smtClean="0"/>
              <a:t>2015</a:t>
            </a:r>
            <a:endParaRPr lang="en-GB" b="1" dirty="0"/>
          </a:p>
        </p:txBody>
      </p:sp>
      <p:sp>
        <p:nvSpPr>
          <p:cNvPr id="63" name="TextBox 62"/>
          <p:cNvSpPr txBox="1"/>
          <p:nvPr/>
        </p:nvSpPr>
        <p:spPr>
          <a:xfrm>
            <a:off x="9232751" y="1359575"/>
            <a:ext cx="648072" cy="261610"/>
          </a:xfrm>
          <a:prstGeom prst="rect">
            <a:avLst/>
          </a:prstGeom>
          <a:noFill/>
        </p:spPr>
        <p:txBody>
          <a:bodyPr wrap="square" lIns="91428" tIns="45715" rIns="91428" bIns="45715" rtlCol="0">
            <a:spAutoFit/>
          </a:bodyPr>
          <a:lstStyle/>
          <a:p>
            <a:r>
              <a:rPr lang="en-GB" b="1" dirty="0" smtClean="0"/>
              <a:t>2014</a:t>
            </a:r>
            <a:endParaRPr lang="en-GB" b="1" dirty="0"/>
          </a:p>
        </p:txBody>
      </p:sp>
      <p:sp>
        <p:nvSpPr>
          <p:cNvPr id="69" name="TextBox 68"/>
          <p:cNvSpPr txBox="1"/>
          <p:nvPr/>
        </p:nvSpPr>
        <p:spPr>
          <a:xfrm>
            <a:off x="7504559" y="2007647"/>
            <a:ext cx="576064" cy="261610"/>
          </a:xfrm>
          <a:prstGeom prst="rect">
            <a:avLst/>
          </a:prstGeom>
          <a:noFill/>
        </p:spPr>
        <p:txBody>
          <a:bodyPr wrap="square" lIns="91428" tIns="45715" rIns="91428" bIns="45715" rtlCol="0">
            <a:spAutoFit/>
          </a:bodyPr>
          <a:lstStyle/>
          <a:p>
            <a:r>
              <a:rPr lang="en-GB" dirty="0" smtClean="0"/>
              <a:t>24%</a:t>
            </a:r>
            <a:endParaRPr lang="en-GB" dirty="0"/>
          </a:p>
        </p:txBody>
      </p:sp>
      <p:sp>
        <p:nvSpPr>
          <p:cNvPr id="70" name="TextBox 69"/>
          <p:cNvSpPr txBox="1"/>
          <p:nvPr/>
        </p:nvSpPr>
        <p:spPr>
          <a:xfrm>
            <a:off x="7504559" y="3087767"/>
            <a:ext cx="576064" cy="261610"/>
          </a:xfrm>
          <a:prstGeom prst="rect">
            <a:avLst/>
          </a:prstGeom>
          <a:noFill/>
        </p:spPr>
        <p:txBody>
          <a:bodyPr wrap="square" lIns="91428" tIns="45715" rIns="91428" bIns="45715" rtlCol="0">
            <a:spAutoFit/>
          </a:bodyPr>
          <a:lstStyle/>
          <a:p>
            <a:r>
              <a:rPr lang="en-GB" dirty="0" smtClean="0"/>
              <a:t>5%</a:t>
            </a:r>
            <a:endParaRPr lang="en-GB" dirty="0"/>
          </a:p>
        </p:txBody>
      </p:sp>
      <p:sp>
        <p:nvSpPr>
          <p:cNvPr id="71" name="TextBox 70"/>
          <p:cNvSpPr txBox="1"/>
          <p:nvPr/>
        </p:nvSpPr>
        <p:spPr>
          <a:xfrm>
            <a:off x="7504559" y="6184111"/>
            <a:ext cx="576064" cy="261610"/>
          </a:xfrm>
          <a:prstGeom prst="rect">
            <a:avLst/>
          </a:prstGeom>
          <a:noFill/>
        </p:spPr>
        <p:txBody>
          <a:bodyPr wrap="square" lIns="91428" tIns="45715" rIns="91428" bIns="45715" rtlCol="0">
            <a:spAutoFit/>
          </a:bodyPr>
          <a:lstStyle/>
          <a:p>
            <a:r>
              <a:rPr lang="en-GB" dirty="0" smtClean="0"/>
              <a:t>21%</a:t>
            </a:r>
            <a:endParaRPr lang="en-GB" dirty="0"/>
          </a:p>
        </p:txBody>
      </p:sp>
      <p:sp>
        <p:nvSpPr>
          <p:cNvPr id="73" name="TextBox 72"/>
          <p:cNvSpPr txBox="1"/>
          <p:nvPr/>
        </p:nvSpPr>
        <p:spPr>
          <a:xfrm>
            <a:off x="7504559" y="4141465"/>
            <a:ext cx="576064" cy="261610"/>
          </a:xfrm>
          <a:prstGeom prst="rect">
            <a:avLst/>
          </a:prstGeom>
          <a:noFill/>
        </p:spPr>
        <p:txBody>
          <a:bodyPr wrap="square" lIns="91428" tIns="45715" rIns="91428" bIns="45715" rtlCol="0">
            <a:spAutoFit/>
          </a:bodyPr>
          <a:lstStyle/>
          <a:p>
            <a:r>
              <a:rPr lang="en-GB" dirty="0" smtClean="0"/>
              <a:t>4%</a:t>
            </a:r>
            <a:endParaRPr lang="en-GB" dirty="0"/>
          </a:p>
        </p:txBody>
      </p:sp>
      <p:sp>
        <p:nvSpPr>
          <p:cNvPr id="74" name="TextBox 73"/>
          <p:cNvSpPr txBox="1"/>
          <p:nvPr/>
        </p:nvSpPr>
        <p:spPr>
          <a:xfrm>
            <a:off x="7504559" y="5178605"/>
            <a:ext cx="576064" cy="261610"/>
          </a:xfrm>
          <a:prstGeom prst="rect">
            <a:avLst/>
          </a:prstGeom>
          <a:noFill/>
        </p:spPr>
        <p:txBody>
          <a:bodyPr wrap="square" lIns="91428" tIns="45715" rIns="91428" bIns="45715" rtlCol="0">
            <a:spAutoFit/>
          </a:bodyPr>
          <a:lstStyle/>
          <a:p>
            <a:r>
              <a:rPr lang="en-GB" dirty="0" smtClean="0"/>
              <a:t>22%</a:t>
            </a:r>
            <a:endParaRPr lang="en-GB" dirty="0"/>
          </a:p>
        </p:txBody>
      </p:sp>
      <p:sp>
        <p:nvSpPr>
          <p:cNvPr id="75" name="TextBox 74"/>
          <p:cNvSpPr txBox="1"/>
          <p:nvPr/>
        </p:nvSpPr>
        <p:spPr>
          <a:xfrm>
            <a:off x="9304759" y="2007647"/>
            <a:ext cx="504056" cy="261610"/>
          </a:xfrm>
          <a:prstGeom prst="rect">
            <a:avLst/>
          </a:prstGeom>
          <a:noFill/>
        </p:spPr>
        <p:txBody>
          <a:bodyPr wrap="square" lIns="91428" tIns="45715" rIns="91428" bIns="45715" rtlCol="0">
            <a:spAutoFit/>
          </a:bodyPr>
          <a:lstStyle/>
          <a:p>
            <a:r>
              <a:rPr lang="en-GB" dirty="0" smtClean="0"/>
              <a:t>50%</a:t>
            </a:r>
            <a:endParaRPr lang="en-GB" dirty="0"/>
          </a:p>
        </p:txBody>
      </p:sp>
      <p:sp>
        <p:nvSpPr>
          <p:cNvPr id="76" name="TextBox 75"/>
          <p:cNvSpPr txBox="1"/>
          <p:nvPr/>
        </p:nvSpPr>
        <p:spPr>
          <a:xfrm>
            <a:off x="9304759" y="3087767"/>
            <a:ext cx="504056" cy="261610"/>
          </a:xfrm>
          <a:prstGeom prst="rect">
            <a:avLst/>
          </a:prstGeom>
          <a:noFill/>
        </p:spPr>
        <p:txBody>
          <a:bodyPr wrap="square" lIns="91428" tIns="45715" rIns="91428" bIns="45715" rtlCol="0">
            <a:spAutoFit/>
          </a:bodyPr>
          <a:lstStyle/>
          <a:p>
            <a:r>
              <a:rPr lang="en-GB" dirty="0" smtClean="0"/>
              <a:t>87%</a:t>
            </a:r>
            <a:endParaRPr lang="en-GB" dirty="0"/>
          </a:p>
        </p:txBody>
      </p:sp>
      <p:sp>
        <p:nvSpPr>
          <p:cNvPr id="78" name="TextBox 77"/>
          <p:cNvSpPr txBox="1"/>
          <p:nvPr/>
        </p:nvSpPr>
        <p:spPr>
          <a:xfrm>
            <a:off x="9304759" y="4141465"/>
            <a:ext cx="504056" cy="261610"/>
          </a:xfrm>
          <a:prstGeom prst="rect">
            <a:avLst/>
          </a:prstGeom>
          <a:noFill/>
        </p:spPr>
        <p:txBody>
          <a:bodyPr wrap="square" lIns="91428" tIns="45715" rIns="91428" bIns="45715" rtlCol="0">
            <a:spAutoFit/>
          </a:bodyPr>
          <a:lstStyle/>
          <a:p>
            <a:r>
              <a:rPr lang="en-GB" dirty="0" smtClean="0"/>
              <a:t>86%</a:t>
            </a:r>
            <a:endParaRPr lang="en-GB" dirty="0"/>
          </a:p>
        </p:txBody>
      </p:sp>
      <p:sp>
        <p:nvSpPr>
          <p:cNvPr id="79" name="TextBox 78"/>
          <p:cNvSpPr txBox="1"/>
          <p:nvPr/>
        </p:nvSpPr>
        <p:spPr>
          <a:xfrm>
            <a:off x="9304759" y="6184111"/>
            <a:ext cx="504056" cy="261610"/>
          </a:xfrm>
          <a:prstGeom prst="rect">
            <a:avLst/>
          </a:prstGeom>
          <a:noFill/>
        </p:spPr>
        <p:txBody>
          <a:bodyPr wrap="square" lIns="91428" tIns="45715" rIns="91428" bIns="45715" rtlCol="0">
            <a:spAutoFit/>
          </a:bodyPr>
          <a:lstStyle/>
          <a:p>
            <a:r>
              <a:rPr lang="en-GB" dirty="0" smtClean="0"/>
              <a:t>51%</a:t>
            </a:r>
            <a:endParaRPr lang="en-GB" dirty="0"/>
          </a:p>
        </p:txBody>
      </p:sp>
      <p:sp>
        <p:nvSpPr>
          <p:cNvPr id="80" name="TextBox 79"/>
          <p:cNvSpPr txBox="1"/>
          <p:nvPr/>
        </p:nvSpPr>
        <p:spPr>
          <a:xfrm>
            <a:off x="9304759" y="5149577"/>
            <a:ext cx="504056" cy="261610"/>
          </a:xfrm>
          <a:prstGeom prst="rect">
            <a:avLst/>
          </a:prstGeom>
          <a:noFill/>
        </p:spPr>
        <p:txBody>
          <a:bodyPr wrap="square" lIns="91428" tIns="45715" rIns="91428" bIns="45715" rtlCol="0">
            <a:spAutoFit/>
          </a:bodyPr>
          <a:lstStyle/>
          <a:p>
            <a:r>
              <a:rPr lang="en-GB" dirty="0" smtClean="0"/>
              <a:t>52%</a:t>
            </a:r>
            <a:endParaRPr lang="en-GB" dirty="0"/>
          </a:p>
        </p:txBody>
      </p:sp>
      <p:sp>
        <p:nvSpPr>
          <p:cNvPr id="43" name="TextBox 42"/>
          <p:cNvSpPr txBox="1"/>
          <p:nvPr/>
        </p:nvSpPr>
        <p:spPr>
          <a:xfrm>
            <a:off x="8008615" y="2007647"/>
            <a:ext cx="576064" cy="261610"/>
          </a:xfrm>
          <a:prstGeom prst="rect">
            <a:avLst/>
          </a:prstGeom>
          <a:noFill/>
        </p:spPr>
        <p:txBody>
          <a:bodyPr wrap="square" lIns="91428" tIns="45715" rIns="91428" bIns="45715" rtlCol="0">
            <a:spAutoFit/>
          </a:bodyPr>
          <a:lstStyle/>
          <a:p>
            <a:r>
              <a:rPr lang="en-GB" dirty="0" smtClean="0">
                <a:solidFill>
                  <a:schemeClr val="bg1"/>
                </a:solidFill>
              </a:rPr>
              <a:t>33%</a:t>
            </a:r>
            <a:endParaRPr lang="en-GB" dirty="0">
              <a:solidFill>
                <a:schemeClr val="bg1"/>
              </a:solidFill>
            </a:endParaRPr>
          </a:p>
        </p:txBody>
      </p:sp>
      <p:sp>
        <p:nvSpPr>
          <p:cNvPr id="44" name="TextBox 43"/>
          <p:cNvSpPr txBox="1"/>
          <p:nvPr/>
        </p:nvSpPr>
        <p:spPr>
          <a:xfrm>
            <a:off x="8008615" y="3087767"/>
            <a:ext cx="576064" cy="261610"/>
          </a:xfrm>
          <a:prstGeom prst="rect">
            <a:avLst/>
          </a:prstGeom>
          <a:noFill/>
        </p:spPr>
        <p:txBody>
          <a:bodyPr wrap="square" lIns="91428" tIns="45715" rIns="91428" bIns="45715" rtlCol="0">
            <a:spAutoFit/>
          </a:bodyPr>
          <a:lstStyle/>
          <a:p>
            <a:r>
              <a:rPr lang="en-GB" dirty="0" smtClean="0">
                <a:solidFill>
                  <a:schemeClr val="bg1"/>
                </a:solidFill>
              </a:rPr>
              <a:t>7%</a:t>
            </a:r>
            <a:endParaRPr lang="en-GB" dirty="0">
              <a:solidFill>
                <a:schemeClr val="bg1"/>
              </a:solidFill>
            </a:endParaRPr>
          </a:p>
        </p:txBody>
      </p:sp>
      <p:sp>
        <p:nvSpPr>
          <p:cNvPr id="46" name="TextBox 45"/>
          <p:cNvSpPr txBox="1"/>
          <p:nvPr/>
        </p:nvSpPr>
        <p:spPr>
          <a:xfrm>
            <a:off x="8008615" y="6184111"/>
            <a:ext cx="576064" cy="261610"/>
          </a:xfrm>
          <a:prstGeom prst="rect">
            <a:avLst/>
          </a:prstGeom>
          <a:noFill/>
        </p:spPr>
        <p:txBody>
          <a:bodyPr wrap="square" lIns="91428" tIns="45715" rIns="91428" bIns="45715" rtlCol="0">
            <a:spAutoFit/>
          </a:bodyPr>
          <a:lstStyle/>
          <a:p>
            <a:r>
              <a:rPr lang="en-GB" dirty="0" smtClean="0">
                <a:solidFill>
                  <a:schemeClr val="bg1"/>
                </a:solidFill>
              </a:rPr>
              <a:t>26%</a:t>
            </a:r>
            <a:endParaRPr lang="en-GB" dirty="0">
              <a:solidFill>
                <a:schemeClr val="bg1"/>
              </a:solidFill>
            </a:endParaRPr>
          </a:p>
        </p:txBody>
      </p:sp>
      <p:sp>
        <p:nvSpPr>
          <p:cNvPr id="48" name="TextBox 47"/>
          <p:cNvSpPr txBox="1"/>
          <p:nvPr/>
        </p:nvSpPr>
        <p:spPr>
          <a:xfrm>
            <a:off x="8008615" y="4141465"/>
            <a:ext cx="576064" cy="261610"/>
          </a:xfrm>
          <a:prstGeom prst="rect">
            <a:avLst/>
          </a:prstGeom>
          <a:noFill/>
        </p:spPr>
        <p:txBody>
          <a:bodyPr wrap="square" lIns="91428" tIns="45715" rIns="91428" bIns="45715" rtlCol="0">
            <a:spAutoFit/>
          </a:bodyPr>
          <a:lstStyle/>
          <a:p>
            <a:r>
              <a:rPr lang="en-GB" dirty="0" smtClean="0">
                <a:solidFill>
                  <a:schemeClr val="bg1"/>
                </a:solidFill>
              </a:rPr>
              <a:t>7%</a:t>
            </a:r>
            <a:endParaRPr lang="en-GB" dirty="0">
              <a:solidFill>
                <a:schemeClr val="bg1"/>
              </a:solidFill>
            </a:endParaRPr>
          </a:p>
        </p:txBody>
      </p:sp>
      <p:sp>
        <p:nvSpPr>
          <p:cNvPr id="49" name="TextBox 48"/>
          <p:cNvSpPr txBox="1"/>
          <p:nvPr/>
        </p:nvSpPr>
        <p:spPr>
          <a:xfrm>
            <a:off x="8008615" y="5175999"/>
            <a:ext cx="576064" cy="261610"/>
          </a:xfrm>
          <a:prstGeom prst="rect">
            <a:avLst/>
          </a:prstGeom>
          <a:noFill/>
        </p:spPr>
        <p:txBody>
          <a:bodyPr wrap="square" lIns="91428" tIns="45715" rIns="91428" bIns="45715" rtlCol="0">
            <a:spAutoFit/>
          </a:bodyPr>
          <a:lstStyle/>
          <a:p>
            <a:r>
              <a:rPr lang="en-GB" dirty="0" smtClean="0">
                <a:solidFill>
                  <a:schemeClr val="bg1"/>
                </a:solidFill>
              </a:rPr>
              <a:t>30%</a:t>
            </a:r>
            <a:endParaRPr lang="en-GB" dirty="0">
              <a:solidFill>
                <a:schemeClr val="bg1"/>
              </a:solidFill>
            </a:endParaRPr>
          </a:p>
        </p:txBody>
      </p:sp>
      <p:sp>
        <p:nvSpPr>
          <p:cNvPr id="82" name="TextBox 81"/>
          <p:cNvSpPr txBox="1"/>
          <p:nvPr/>
        </p:nvSpPr>
        <p:spPr>
          <a:xfrm>
            <a:off x="9808815" y="2007647"/>
            <a:ext cx="504056" cy="261610"/>
          </a:xfrm>
          <a:prstGeom prst="rect">
            <a:avLst/>
          </a:prstGeom>
          <a:noFill/>
        </p:spPr>
        <p:txBody>
          <a:bodyPr wrap="square" lIns="91428" tIns="45715" rIns="91428" bIns="45715" rtlCol="0">
            <a:spAutoFit/>
          </a:bodyPr>
          <a:lstStyle/>
          <a:p>
            <a:r>
              <a:rPr lang="en-GB" dirty="0" smtClean="0">
                <a:solidFill>
                  <a:schemeClr val="bg1"/>
                </a:solidFill>
              </a:rPr>
              <a:t>42%</a:t>
            </a:r>
            <a:endParaRPr lang="en-GB" dirty="0">
              <a:solidFill>
                <a:schemeClr val="bg1"/>
              </a:solidFill>
            </a:endParaRPr>
          </a:p>
        </p:txBody>
      </p:sp>
      <p:sp>
        <p:nvSpPr>
          <p:cNvPr id="83" name="TextBox 82"/>
          <p:cNvSpPr txBox="1"/>
          <p:nvPr/>
        </p:nvSpPr>
        <p:spPr>
          <a:xfrm>
            <a:off x="9808815" y="3087767"/>
            <a:ext cx="504056" cy="261610"/>
          </a:xfrm>
          <a:prstGeom prst="rect">
            <a:avLst/>
          </a:prstGeom>
          <a:noFill/>
        </p:spPr>
        <p:txBody>
          <a:bodyPr wrap="square" lIns="91428" tIns="45715" rIns="91428" bIns="45715" rtlCol="0">
            <a:spAutoFit/>
          </a:bodyPr>
          <a:lstStyle/>
          <a:p>
            <a:r>
              <a:rPr lang="en-GB" dirty="0" smtClean="0">
                <a:solidFill>
                  <a:schemeClr val="bg1"/>
                </a:solidFill>
              </a:rPr>
              <a:t>83%</a:t>
            </a:r>
            <a:endParaRPr lang="en-GB" dirty="0">
              <a:solidFill>
                <a:schemeClr val="bg1"/>
              </a:solidFill>
            </a:endParaRPr>
          </a:p>
        </p:txBody>
      </p:sp>
      <p:sp>
        <p:nvSpPr>
          <p:cNvPr id="85" name="TextBox 84"/>
          <p:cNvSpPr txBox="1"/>
          <p:nvPr/>
        </p:nvSpPr>
        <p:spPr>
          <a:xfrm>
            <a:off x="9808815" y="4141465"/>
            <a:ext cx="504056" cy="261610"/>
          </a:xfrm>
          <a:prstGeom prst="rect">
            <a:avLst/>
          </a:prstGeom>
          <a:noFill/>
        </p:spPr>
        <p:txBody>
          <a:bodyPr wrap="square" lIns="91428" tIns="45715" rIns="91428" bIns="45715" rtlCol="0">
            <a:spAutoFit/>
          </a:bodyPr>
          <a:lstStyle/>
          <a:p>
            <a:r>
              <a:rPr lang="en-GB" dirty="0" smtClean="0">
                <a:solidFill>
                  <a:schemeClr val="bg1"/>
                </a:solidFill>
              </a:rPr>
              <a:t>80%</a:t>
            </a:r>
            <a:endParaRPr lang="en-GB" dirty="0">
              <a:solidFill>
                <a:schemeClr val="bg1"/>
              </a:solidFill>
            </a:endParaRPr>
          </a:p>
        </p:txBody>
      </p:sp>
      <p:sp>
        <p:nvSpPr>
          <p:cNvPr id="86" name="TextBox 85"/>
          <p:cNvSpPr txBox="1"/>
          <p:nvPr/>
        </p:nvSpPr>
        <p:spPr>
          <a:xfrm>
            <a:off x="9808815" y="5149577"/>
            <a:ext cx="576064" cy="261610"/>
          </a:xfrm>
          <a:prstGeom prst="rect">
            <a:avLst/>
          </a:prstGeom>
          <a:noFill/>
        </p:spPr>
        <p:txBody>
          <a:bodyPr wrap="square" lIns="91428" tIns="45715" rIns="91428" bIns="45715" rtlCol="0">
            <a:spAutoFit/>
          </a:bodyPr>
          <a:lstStyle/>
          <a:p>
            <a:r>
              <a:rPr lang="en-GB" dirty="0" smtClean="0">
                <a:solidFill>
                  <a:schemeClr val="bg1"/>
                </a:solidFill>
              </a:rPr>
              <a:t>47%</a:t>
            </a:r>
            <a:endParaRPr lang="en-GB" dirty="0">
              <a:solidFill>
                <a:schemeClr val="bg1"/>
              </a:solidFill>
            </a:endParaRPr>
          </a:p>
        </p:txBody>
      </p:sp>
      <p:sp>
        <p:nvSpPr>
          <p:cNvPr id="87" name="TextBox 86"/>
          <p:cNvSpPr txBox="1"/>
          <p:nvPr/>
        </p:nvSpPr>
        <p:spPr>
          <a:xfrm>
            <a:off x="9808815" y="6184111"/>
            <a:ext cx="504056" cy="261610"/>
          </a:xfrm>
          <a:prstGeom prst="rect">
            <a:avLst/>
          </a:prstGeom>
          <a:noFill/>
        </p:spPr>
        <p:txBody>
          <a:bodyPr wrap="square" lIns="91428" tIns="45715" rIns="91428" bIns="45715" rtlCol="0">
            <a:spAutoFit/>
          </a:bodyPr>
          <a:lstStyle/>
          <a:p>
            <a:r>
              <a:rPr lang="en-GB" dirty="0" smtClean="0">
                <a:solidFill>
                  <a:schemeClr val="bg1"/>
                </a:solidFill>
              </a:rPr>
              <a:t>47%</a:t>
            </a:r>
            <a:endParaRPr lang="en-GB" dirty="0">
              <a:solidFill>
                <a:schemeClr val="bg1"/>
              </a:solidFill>
            </a:endParaRPr>
          </a:p>
        </p:txBody>
      </p:sp>
      <p:sp>
        <p:nvSpPr>
          <p:cNvPr id="41" name="Rectangle 40"/>
          <p:cNvSpPr/>
          <p:nvPr/>
        </p:nvSpPr>
        <p:spPr bwMode="auto">
          <a:xfrm>
            <a:off x="7000503" y="1621185"/>
            <a:ext cx="432048" cy="5184576"/>
          </a:xfrm>
          <a:prstGeom prst="rect">
            <a:avLst/>
          </a:prstGeom>
          <a:solidFill>
            <a:schemeClr val="accent2">
              <a:lumMod val="60000"/>
              <a:lumOff val="4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0" name="TextBox 49"/>
          <p:cNvSpPr txBox="1"/>
          <p:nvPr/>
        </p:nvSpPr>
        <p:spPr>
          <a:xfrm>
            <a:off x="7000503" y="2007647"/>
            <a:ext cx="576064" cy="261610"/>
          </a:xfrm>
          <a:prstGeom prst="rect">
            <a:avLst/>
          </a:prstGeom>
          <a:noFill/>
        </p:spPr>
        <p:txBody>
          <a:bodyPr wrap="square" lIns="91428" tIns="45715" rIns="91428" bIns="45715" rtlCol="0">
            <a:spAutoFit/>
          </a:bodyPr>
          <a:lstStyle/>
          <a:p>
            <a:r>
              <a:rPr lang="en-GB" dirty="0" smtClean="0"/>
              <a:t>22%</a:t>
            </a:r>
            <a:endParaRPr lang="en-GB" dirty="0"/>
          </a:p>
        </p:txBody>
      </p:sp>
      <p:sp>
        <p:nvSpPr>
          <p:cNvPr id="51" name="TextBox 50"/>
          <p:cNvSpPr txBox="1"/>
          <p:nvPr/>
        </p:nvSpPr>
        <p:spPr>
          <a:xfrm>
            <a:off x="7072511" y="3087767"/>
            <a:ext cx="576064" cy="261610"/>
          </a:xfrm>
          <a:prstGeom prst="rect">
            <a:avLst/>
          </a:prstGeom>
          <a:noFill/>
        </p:spPr>
        <p:txBody>
          <a:bodyPr wrap="square" lIns="91428" tIns="45715" rIns="91428" bIns="45715" rtlCol="0">
            <a:spAutoFit/>
          </a:bodyPr>
          <a:lstStyle/>
          <a:p>
            <a:r>
              <a:rPr lang="en-GB" dirty="0" smtClean="0"/>
              <a:t>-</a:t>
            </a:r>
            <a:endParaRPr lang="en-GB" dirty="0"/>
          </a:p>
        </p:txBody>
      </p:sp>
      <p:sp>
        <p:nvSpPr>
          <p:cNvPr id="52" name="TextBox 51"/>
          <p:cNvSpPr txBox="1"/>
          <p:nvPr/>
        </p:nvSpPr>
        <p:spPr>
          <a:xfrm>
            <a:off x="7000503" y="6184111"/>
            <a:ext cx="576064" cy="261610"/>
          </a:xfrm>
          <a:prstGeom prst="rect">
            <a:avLst/>
          </a:prstGeom>
          <a:noFill/>
        </p:spPr>
        <p:txBody>
          <a:bodyPr wrap="square" lIns="91428" tIns="45715" rIns="91428" bIns="45715" rtlCol="0">
            <a:spAutoFit/>
          </a:bodyPr>
          <a:lstStyle/>
          <a:p>
            <a:r>
              <a:rPr lang="en-GB" dirty="0" smtClean="0"/>
              <a:t>23%</a:t>
            </a:r>
            <a:endParaRPr lang="en-GB" dirty="0"/>
          </a:p>
        </p:txBody>
      </p:sp>
      <p:sp>
        <p:nvSpPr>
          <p:cNvPr id="64" name="TextBox 63"/>
          <p:cNvSpPr txBox="1"/>
          <p:nvPr/>
        </p:nvSpPr>
        <p:spPr>
          <a:xfrm>
            <a:off x="7000503" y="4141465"/>
            <a:ext cx="576064" cy="261610"/>
          </a:xfrm>
          <a:prstGeom prst="rect">
            <a:avLst/>
          </a:prstGeom>
          <a:noFill/>
        </p:spPr>
        <p:txBody>
          <a:bodyPr wrap="square" lIns="91428" tIns="45715" rIns="91428" bIns="45715" rtlCol="0">
            <a:spAutoFit/>
          </a:bodyPr>
          <a:lstStyle/>
          <a:p>
            <a:r>
              <a:rPr lang="en-GB" dirty="0" smtClean="0"/>
              <a:t>3%</a:t>
            </a:r>
            <a:endParaRPr lang="en-GB" dirty="0"/>
          </a:p>
        </p:txBody>
      </p:sp>
      <p:sp>
        <p:nvSpPr>
          <p:cNvPr id="65" name="TextBox 64"/>
          <p:cNvSpPr txBox="1"/>
          <p:nvPr/>
        </p:nvSpPr>
        <p:spPr>
          <a:xfrm>
            <a:off x="6956961" y="5161485"/>
            <a:ext cx="576064" cy="261610"/>
          </a:xfrm>
          <a:prstGeom prst="rect">
            <a:avLst/>
          </a:prstGeom>
          <a:noFill/>
        </p:spPr>
        <p:txBody>
          <a:bodyPr wrap="square" lIns="91428" tIns="45715" rIns="91428" bIns="45715" rtlCol="0">
            <a:spAutoFit/>
          </a:bodyPr>
          <a:lstStyle/>
          <a:p>
            <a:r>
              <a:rPr lang="en-GB" dirty="0" smtClean="0"/>
              <a:t>17%</a:t>
            </a:r>
            <a:endParaRPr lang="en-GB" dirty="0"/>
          </a:p>
        </p:txBody>
      </p:sp>
      <p:sp>
        <p:nvSpPr>
          <p:cNvPr id="66" name="TextBox 65"/>
          <p:cNvSpPr txBox="1"/>
          <p:nvPr/>
        </p:nvSpPr>
        <p:spPr>
          <a:xfrm>
            <a:off x="6928495" y="1359575"/>
            <a:ext cx="648072" cy="261610"/>
          </a:xfrm>
          <a:prstGeom prst="rect">
            <a:avLst/>
          </a:prstGeom>
          <a:noFill/>
        </p:spPr>
        <p:txBody>
          <a:bodyPr wrap="square" lIns="91428" tIns="45715" rIns="91428" bIns="45715" rtlCol="0">
            <a:spAutoFit/>
          </a:bodyPr>
          <a:lstStyle/>
          <a:p>
            <a:r>
              <a:rPr lang="en-GB" b="1" dirty="0" smtClean="0"/>
              <a:t>2013</a:t>
            </a:r>
            <a:endParaRPr lang="en-GB" b="1" dirty="0"/>
          </a:p>
        </p:txBody>
      </p:sp>
      <p:sp>
        <p:nvSpPr>
          <p:cNvPr id="67" name="Rectangle 66"/>
          <p:cNvSpPr/>
          <p:nvPr/>
        </p:nvSpPr>
        <p:spPr bwMode="auto">
          <a:xfrm>
            <a:off x="8800702" y="1621185"/>
            <a:ext cx="432048" cy="5184576"/>
          </a:xfrm>
          <a:prstGeom prst="rect">
            <a:avLst/>
          </a:prstGeom>
          <a:solidFill>
            <a:schemeClr val="accent3">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8" name="TextBox 67"/>
          <p:cNvSpPr txBox="1"/>
          <p:nvPr/>
        </p:nvSpPr>
        <p:spPr>
          <a:xfrm>
            <a:off x="8800702" y="2007647"/>
            <a:ext cx="504056" cy="261610"/>
          </a:xfrm>
          <a:prstGeom prst="rect">
            <a:avLst/>
          </a:prstGeom>
          <a:noFill/>
        </p:spPr>
        <p:txBody>
          <a:bodyPr wrap="square" lIns="91428" tIns="45715" rIns="91428" bIns="45715" rtlCol="0">
            <a:spAutoFit/>
          </a:bodyPr>
          <a:lstStyle/>
          <a:p>
            <a:r>
              <a:rPr lang="en-GB" dirty="0" smtClean="0"/>
              <a:t>54%</a:t>
            </a:r>
            <a:endParaRPr lang="en-GB" dirty="0"/>
          </a:p>
        </p:txBody>
      </p:sp>
      <p:sp>
        <p:nvSpPr>
          <p:cNvPr id="81" name="TextBox 80"/>
          <p:cNvSpPr txBox="1"/>
          <p:nvPr/>
        </p:nvSpPr>
        <p:spPr>
          <a:xfrm>
            <a:off x="8872711" y="3087767"/>
            <a:ext cx="504056" cy="261610"/>
          </a:xfrm>
          <a:prstGeom prst="rect">
            <a:avLst/>
          </a:prstGeom>
          <a:noFill/>
        </p:spPr>
        <p:txBody>
          <a:bodyPr wrap="square" lIns="91428" tIns="45715" rIns="91428" bIns="45715" rtlCol="0">
            <a:spAutoFit/>
          </a:bodyPr>
          <a:lstStyle/>
          <a:p>
            <a:r>
              <a:rPr lang="en-GB" dirty="0" smtClean="0"/>
              <a:t>-</a:t>
            </a:r>
            <a:endParaRPr lang="en-GB" dirty="0"/>
          </a:p>
        </p:txBody>
      </p:sp>
      <p:sp>
        <p:nvSpPr>
          <p:cNvPr id="89" name="TextBox 88"/>
          <p:cNvSpPr txBox="1"/>
          <p:nvPr/>
        </p:nvSpPr>
        <p:spPr>
          <a:xfrm>
            <a:off x="8728694" y="1359575"/>
            <a:ext cx="648072" cy="261610"/>
          </a:xfrm>
          <a:prstGeom prst="rect">
            <a:avLst/>
          </a:prstGeom>
          <a:noFill/>
        </p:spPr>
        <p:txBody>
          <a:bodyPr wrap="square" lIns="91428" tIns="45715" rIns="91428" bIns="45715" rtlCol="0">
            <a:spAutoFit/>
          </a:bodyPr>
          <a:lstStyle/>
          <a:p>
            <a:r>
              <a:rPr lang="en-GB" b="1" dirty="0" smtClean="0"/>
              <a:t>2013</a:t>
            </a:r>
            <a:endParaRPr lang="en-GB" b="1" dirty="0"/>
          </a:p>
        </p:txBody>
      </p:sp>
      <p:sp>
        <p:nvSpPr>
          <p:cNvPr id="90" name="TextBox 89"/>
          <p:cNvSpPr txBox="1"/>
          <p:nvPr/>
        </p:nvSpPr>
        <p:spPr>
          <a:xfrm>
            <a:off x="8800702" y="4141465"/>
            <a:ext cx="504056" cy="261610"/>
          </a:xfrm>
          <a:prstGeom prst="rect">
            <a:avLst/>
          </a:prstGeom>
          <a:noFill/>
        </p:spPr>
        <p:txBody>
          <a:bodyPr wrap="square" lIns="91428" tIns="45715" rIns="91428" bIns="45715" rtlCol="0">
            <a:spAutoFit/>
          </a:bodyPr>
          <a:lstStyle/>
          <a:p>
            <a:r>
              <a:rPr lang="en-GB" dirty="0" smtClean="0"/>
              <a:t>90%</a:t>
            </a:r>
            <a:endParaRPr lang="en-GB" dirty="0"/>
          </a:p>
        </p:txBody>
      </p:sp>
      <p:sp>
        <p:nvSpPr>
          <p:cNvPr id="91" name="TextBox 90"/>
          <p:cNvSpPr txBox="1"/>
          <p:nvPr/>
        </p:nvSpPr>
        <p:spPr>
          <a:xfrm>
            <a:off x="8786751" y="5149577"/>
            <a:ext cx="576064" cy="261610"/>
          </a:xfrm>
          <a:prstGeom prst="rect">
            <a:avLst/>
          </a:prstGeom>
          <a:noFill/>
        </p:spPr>
        <p:txBody>
          <a:bodyPr wrap="square" lIns="91428" tIns="45715" rIns="91428" bIns="45715" rtlCol="0">
            <a:spAutoFit/>
          </a:bodyPr>
          <a:lstStyle/>
          <a:p>
            <a:r>
              <a:rPr lang="en-GB" dirty="0" smtClean="0"/>
              <a:t>58%</a:t>
            </a:r>
            <a:endParaRPr lang="en-GB" dirty="0"/>
          </a:p>
        </p:txBody>
      </p:sp>
      <p:sp>
        <p:nvSpPr>
          <p:cNvPr id="92" name="TextBox 91"/>
          <p:cNvSpPr txBox="1"/>
          <p:nvPr/>
        </p:nvSpPr>
        <p:spPr>
          <a:xfrm>
            <a:off x="8800702" y="6184111"/>
            <a:ext cx="504056" cy="261610"/>
          </a:xfrm>
          <a:prstGeom prst="rect">
            <a:avLst/>
          </a:prstGeom>
          <a:noFill/>
        </p:spPr>
        <p:txBody>
          <a:bodyPr wrap="square" lIns="91428" tIns="45715" rIns="91428" bIns="45715" rtlCol="0">
            <a:spAutoFit/>
          </a:bodyPr>
          <a:lstStyle/>
          <a:p>
            <a:r>
              <a:rPr lang="en-GB" dirty="0" smtClean="0"/>
              <a:t>50%</a:t>
            </a:r>
            <a:endParaRPr lang="en-GB" dirty="0"/>
          </a:p>
        </p:txBody>
      </p:sp>
      <p:sp>
        <p:nvSpPr>
          <p:cNvPr id="72" name="Isosceles Triangle 71"/>
          <p:cNvSpPr/>
          <p:nvPr/>
        </p:nvSpPr>
        <p:spPr bwMode="auto">
          <a:xfrm>
            <a:off x="8439149" y="2053795"/>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7" name="Isosceles Triangle 76"/>
          <p:cNvSpPr/>
          <p:nvPr/>
        </p:nvSpPr>
        <p:spPr bwMode="auto">
          <a:xfrm>
            <a:off x="8439149" y="3132064"/>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4" name="Isosceles Triangle 83"/>
          <p:cNvSpPr/>
          <p:nvPr/>
        </p:nvSpPr>
        <p:spPr bwMode="auto">
          <a:xfrm>
            <a:off x="8439149" y="4197670"/>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8" name="Isosceles Triangle 87"/>
          <p:cNvSpPr/>
          <p:nvPr/>
        </p:nvSpPr>
        <p:spPr bwMode="auto">
          <a:xfrm>
            <a:off x="8439149" y="5206344"/>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4" name="Isosceles Triangle 93"/>
          <p:cNvSpPr/>
          <p:nvPr/>
        </p:nvSpPr>
        <p:spPr bwMode="auto">
          <a:xfrm>
            <a:off x="8439149" y="6228970"/>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5" name="Isosceles Triangle 94"/>
          <p:cNvSpPr/>
          <p:nvPr/>
        </p:nvSpPr>
        <p:spPr bwMode="auto">
          <a:xfrm flipV="1">
            <a:off x="10256684" y="2067747"/>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6" name="Isosceles Triangle 95"/>
          <p:cNvSpPr/>
          <p:nvPr/>
        </p:nvSpPr>
        <p:spPr bwMode="auto">
          <a:xfrm flipV="1">
            <a:off x="10256684" y="3147702"/>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7" name="Isosceles Triangle 96"/>
          <p:cNvSpPr/>
          <p:nvPr/>
        </p:nvSpPr>
        <p:spPr bwMode="auto">
          <a:xfrm flipV="1">
            <a:off x="10254425" y="4212184"/>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8" name="Isosceles Triangle 97"/>
          <p:cNvSpPr/>
          <p:nvPr/>
        </p:nvSpPr>
        <p:spPr bwMode="auto">
          <a:xfrm flipV="1">
            <a:off x="10254425" y="5206344"/>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9" name="Isosceles Triangle 98"/>
          <p:cNvSpPr/>
          <p:nvPr/>
        </p:nvSpPr>
        <p:spPr bwMode="auto">
          <a:xfrm flipV="1">
            <a:off x="10253863" y="6243484"/>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0" name="Rectangle 59"/>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itle 2"/>
          <p:cNvSpPr>
            <a:spLocks noGrp="1"/>
          </p:cNvSpPr>
          <p:nvPr>
            <p:ph type="title"/>
          </p:nvPr>
        </p:nvSpPr>
        <p:spPr>
          <a:xfrm>
            <a:off x="849313" y="469900"/>
            <a:ext cx="8461376" cy="1079500"/>
          </a:xfrm>
        </p:spPr>
        <p:txBody>
          <a:bodyPr/>
          <a:lstStyle/>
          <a:p>
            <a:r>
              <a:rPr dirty="0" smtClean="0">
                <a:latin typeface="Arial" pitchFamily="34" charset="0"/>
                <a:ea typeface="Geneva"/>
                <a:cs typeface="Geneva"/>
              </a:rPr>
              <a:t>Motoring issues (2).</a:t>
            </a:r>
          </a:p>
        </p:txBody>
      </p:sp>
      <p:sp>
        <p:nvSpPr>
          <p:cNvPr id="18" name="Rectangle 4"/>
          <p:cNvSpPr>
            <a:spLocks noChangeArrowheads="1"/>
          </p:cNvSpPr>
          <p:nvPr/>
        </p:nvSpPr>
        <p:spPr bwMode="auto">
          <a:xfrm>
            <a:off x="1671912" y="6877770"/>
            <a:ext cx="6596062"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1000" dirty="0" smtClean="0">
                <a:solidFill>
                  <a:srgbClr val="4D4D4D"/>
                </a:solidFill>
                <a:latin typeface="+mn-lt"/>
              </a:rPr>
              <a:t>QL2. </a:t>
            </a:r>
            <a:r>
              <a:rPr lang="en-GB" sz="1000" dirty="0">
                <a:solidFill>
                  <a:srgbClr val="4D4D4D"/>
                </a:solidFill>
                <a:latin typeface="+mn-lt"/>
              </a:rPr>
              <a:t>Thinking broadly about a wide range of motoring issues, how strongly do you agree or disagree with the following statements regarding motoring? </a:t>
            </a:r>
            <a:r>
              <a:rPr lang="en-GB" sz="1000" dirty="0" smtClean="0">
                <a:solidFill>
                  <a:srgbClr val="4D4D4D"/>
                </a:solidFill>
                <a:latin typeface="+mn-lt"/>
              </a:rPr>
              <a:t>Base: All respondents </a:t>
            </a:r>
            <a:r>
              <a:rPr lang="en-GB" sz="1000" dirty="0" smtClean="0">
                <a:solidFill>
                  <a:srgbClr val="4D4D4D"/>
                </a:solidFill>
              </a:rPr>
              <a:t>(1555 ); 2014 (QB5 -1526 ); 2013 </a:t>
            </a:r>
            <a:r>
              <a:rPr lang="en-GB" sz="1000" i="1" dirty="0" smtClean="0">
                <a:solidFill>
                  <a:srgbClr val="4D4D4D"/>
                </a:solidFill>
              </a:rPr>
              <a:t>(</a:t>
            </a:r>
            <a:r>
              <a:rPr lang="en-GB" sz="1000" dirty="0" smtClean="0">
                <a:solidFill>
                  <a:srgbClr val="4D4D4D"/>
                </a:solidFill>
                <a:ea typeface="Geneva" pitchFamily="-110" charset="-128"/>
                <a:cs typeface="Arial" pitchFamily="34" charset="0"/>
              </a:rPr>
              <a:t>S1Q2a/b – 1542).</a:t>
            </a:r>
            <a:endParaRPr lang="en-GB" sz="1000" dirty="0">
              <a:solidFill>
                <a:srgbClr val="4D4D4D"/>
              </a:solidFill>
              <a:latin typeface="+mn-lt"/>
            </a:endParaRPr>
          </a:p>
        </p:txBody>
      </p:sp>
      <p:graphicFrame>
        <p:nvGraphicFramePr>
          <p:cNvPr id="8"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3"/>
          </a:graphicData>
        </a:graphic>
      </p:graphicFrame>
      <p:sp>
        <p:nvSpPr>
          <p:cNvPr id="60" name="Rectangle 59"/>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102" name="Rectangle 101"/>
          <p:cNvSpPr/>
          <p:nvPr/>
        </p:nvSpPr>
        <p:spPr bwMode="auto">
          <a:xfrm>
            <a:off x="9429232" y="1621185"/>
            <a:ext cx="432048" cy="5184576"/>
          </a:xfrm>
          <a:prstGeom prst="rect">
            <a:avLst/>
          </a:prstGeom>
          <a:solidFill>
            <a:schemeClr val="accent3">
              <a:lumMod val="7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03" name="Rectangle 102"/>
          <p:cNvSpPr/>
          <p:nvPr/>
        </p:nvSpPr>
        <p:spPr bwMode="auto">
          <a:xfrm>
            <a:off x="7459589" y="1621185"/>
            <a:ext cx="432048" cy="5184576"/>
          </a:xfrm>
          <a:prstGeom prst="rect">
            <a:avLst/>
          </a:prstGeom>
          <a:solidFill>
            <a:schemeClr val="accent2">
              <a:lumMod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4" name="Rectangle 103"/>
          <p:cNvSpPr/>
          <p:nvPr/>
        </p:nvSpPr>
        <p:spPr bwMode="auto">
          <a:xfrm>
            <a:off x="7963645" y="1621185"/>
            <a:ext cx="432048" cy="5184576"/>
          </a:xfrm>
          <a:prstGeom prst="rect">
            <a:avLst/>
          </a:prstGeom>
          <a:solidFill>
            <a:schemeClr val="accent2">
              <a:lumMod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5" name="Rectangle 104"/>
          <p:cNvSpPr/>
          <p:nvPr/>
        </p:nvSpPr>
        <p:spPr bwMode="auto">
          <a:xfrm>
            <a:off x="9925793" y="1621185"/>
            <a:ext cx="432048" cy="5184576"/>
          </a:xfrm>
          <a:prstGeom prst="rect">
            <a:avLst/>
          </a:prstGeom>
          <a:solidFill>
            <a:schemeClr val="accent3">
              <a:lumMod val="50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06" name="Rectangle 105"/>
          <p:cNvSpPr/>
          <p:nvPr/>
        </p:nvSpPr>
        <p:spPr bwMode="auto">
          <a:xfrm>
            <a:off x="6955533" y="1621185"/>
            <a:ext cx="432048" cy="5184576"/>
          </a:xfrm>
          <a:prstGeom prst="rect">
            <a:avLst/>
          </a:prstGeom>
          <a:solidFill>
            <a:schemeClr val="accent2">
              <a:lumMod val="60000"/>
              <a:lumOff val="4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7" name="Rectangle 106"/>
          <p:cNvSpPr/>
          <p:nvPr/>
        </p:nvSpPr>
        <p:spPr bwMode="auto">
          <a:xfrm>
            <a:off x="8932670" y="1621185"/>
            <a:ext cx="432048" cy="5184576"/>
          </a:xfrm>
          <a:prstGeom prst="rect">
            <a:avLst/>
          </a:prstGeom>
          <a:solidFill>
            <a:schemeClr val="accent3">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aphicFrame>
        <p:nvGraphicFramePr>
          <p:cNvPr id="108" name="Table 107"/>
          <p:cNvGraphicFramePr>
            <a:graphicFrameLocks noGrp="1"/>
          </p:cNvGraphicFramePr>
          <p:nvPr/>
        </p:nvGraphicFramePr>
        <p:xfrm>
          <a:off x="6928497" y="901108"/>
          <a:ext cx="3456382" cy="6048670"/>
        </p:xfrm>
        <a:graphic>
          <a:graphicData uri="http://schemas.openxmlformats.org/drawingml/2006/table">
            <a:tbl>
              <a:tblPr firstRow="1" bandRow="1">
                <a:tableStyleId>{5940675A-B579-460E-94D1-54222C63F5DA}</a:tableStyleId>
              </a:tblPr>
              <a:tblGrid>
                <a:gridCol w="493769"/>
                <a:gridCol w="493769"/>
                <a:gridCol w="515236"/>
                <a:gridCol w="472301"/>
                <a:gridCol w="493769"/>
                <a:gridCol w="493769"/>
                <a:gridCol w="493769"/>
              </a:tblGrid>
              <a:tr h="369622">
                <a:tc gridSpan="3">
                  <a:txBody>
                    <a:bodyPr/>
                    <a:lstStyle/>
                    <a:p>
                      <a:pPr algn="ctr"/>
                      <a:r>
                        <a:rPr lang="en-GB" sz="1200" b="1" dirty="0" smtClean="0"/>
                        <a:t>Total Disagreement</a:t>
                      </a: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a:txBody>
                    <a:bodyPr/>
                    <a:lstStyle/>
                    <a:p>
                      <a:pPr algn="ct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r>
                        <a:rPr lang="en-GB" sz="1200" b="1" dirty="0" smtClean="0"/>
                        <a:t>Total Agreement</a:t>
                      </a: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dirty="0"/>
                    </a:p>
                  </a:txBody>
                  <a:tcPr/>
                </a:tc>
                <a:tc hMerge="1">
                  <a:txBody>
                    <a:bodyPr/>
                    <a:lstStyle/>
                    <a:p>
                      <a:endParaRPr lang="en-GB" dirty="0"/>
                    </a:p>
                  </a:txBody>
                  <a:tcPr/>
                </a:tc>
              </a:tr>
              <a:tr h="369623">
                <a:tc>
                  <a:txBody>
                    <a:bodyPr/>
                    <a:lstStyle/>
                    <a:p>
                      <a:pPr algn="ctr"/>
                      <a:r>
                        <a:rPr lang="en-GB" sz="1100" b="1" dirty="0" smtClean="0"/>
                        <a:t>2013</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2014</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2015</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b="1"/>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2013</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2014</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2015</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15%</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13%</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16%</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57%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60%</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62%</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20%</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20%</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46%</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38%</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23%</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22%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25%</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56%</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58%</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56%</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37%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38%</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34%</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32%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32%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37%</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51%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51%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51%</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23%</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24%</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24%</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10" name="Isosceles Triangle 109"/>
          <p:cNvSpPr/>
          <p:nvPr/>
        </p:nvSpPr>
        <p:spPr bwMode="auto">
          <a:xfrm flipV="1">
            <a:off x="10365868" y="3174998"/>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12" name="Isosceles Triangle 111"/>
          <p:cNvSpPr/>
          <p:nvPr/>
        </p:nvSpPr>
        <p:spPr bwMode="auto">
          <a:xfrm>
            <a:off x="8409599" y="2082704"/>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13" name="Isosceles Triangle 112"/>
          <p:cNvSpPr/>
          <p:nvPr/>
        </p:nvSpPr>
        <p:spPr bwMode="auto">
          <a:xfrm>
            <a:off x="8440663" y="4229296"/>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9" name="Isosceles Triangle 18"/>
          <p:cNvSpPr/>
          <p:nvPr/>
        </p:nvSpPr>
        <p:spPr bwMode="auto">
          <a:xfrm>
            <a:off x="10402811" y="5281545"/>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0" name="Isosceles Triangle 19"/>
          <p:cNvSpPr/>
          <p:nvPr/>
        </p:nvSpPr>
        <p:spPr bwMode="auto">
          <a:xfrm flipV="1">
            <a:off x="8440663" y="5275661"/>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itle 2"/>
          <p:cNvSpPr>
            <a:spLocks noGrp="1"/>
          </p:cNvSpPr>
          <p:nvPr>
            <p:ph type="title"/>
          </p:nvPr>
        </p:nvSpPr>
        <p:spPr>
          <a:xfrm>
            <a:off x="849313" y="469900"/>
            <a:ext cx="8461376" cy="1079500"/>
          </a:xfrm>
        </p:spPr>
        <p:txBody>
          <a:bodyPr/>
          <a:lstStyle/>
          <a:p>
            <a:r>
              <a:rPr dirty="0" smtClean="0">
                <a:latin typeface="Arial" pitchFamily="34" charset="0"/>
                <a:ea typeface="Geneva"/>
                <a:cs typeface="Geneva"/>
              </a:rPr>
              <a:t>Motoring issues (3).</a:t>
            </a:r>
          </a:p>
        </p:txBody>
      </p:sp>
      <p:sp>
        <p:nvSpPr>
          <p:cNvPr id="18" name="Rectangle 4"/>
          <p:cNvSpPr>
            <a:spLocks noChangeArrowheads="1"/>
          </p:cNvSpPr>
          <p:nvPr/>
        </p:nvSpPr>
        <p:spPr bwMode="auto">
          <a:xfrm>
            <a:off x="1671912" y="6877770"/>
            <a:ext cx="6596062"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1000" dirty="0" smtClean="0">
                <a:solidFill>
                  <a:srgbClr val="4D4D4D"/>
                </a:solidFill>
              </a:rPr>
              <a:t>QL2. Thinking broadly about a wide range of motoring issues, how strongly do you agree or disagree with the following statements? Base: All respondents (1555 ); 2014 (QB5 -1526 ); 2013 </a:t>
            </a:r>
            <a:r>
              <a:rPr lang="en-GB" sz="1000" i="1" dirty="0" smtClean="0">
                <a:solidFill>
                  <a:srgbClr val="4D4D4D"/>
                </a:solidFill>
              </a:rPr>
              <a:t>(</a:t>
            </a:r>
            <a:r>
              <a:rPr lang="en-GB" sz="1000" dirty="0" smtClean="0">
                <a:solidFill>
                  <a:srgbClr val="4D4D4D"/>
                </a:solidFill>
                <a:ea typeface="Geneva" pitchFamily="-110" charset="-128"/>
                <a:cs typeface="Arial" pitchFamily="34" charset="0"/>
              </a:rPr>
              <a:t>S1Q2a/b – 1542).</a:t>
            </a:r>
            <a:endParaRPr lang="en-GB" sz="1000" dirty="0" smtClean="0">
              <a:solidFill>
                <a:srgbClr val="4D4D4D"/>
              </a:solidFill>
            </a:endParaRPr>
          </a:p>
        </p:txBody>
      </p:sp>
      <p:graphicFrame>
        <p:nvGraphicFramePr>
          <p:cNvPr id="8"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3"/>
          </a:graphicData>
        </a:graphic>
      </p:graphicFrame>
      <p:sp>
        <p:nvSpPr>
          <p:cNvPr id="60" name="Rectangle 59"/>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101" name="Rectangle 100"/>
          <p:cNvSpPr/>
          <p:nvPr/>
        </p:nvSpPr>
        <p:spPr bwMode="auto">
          <a:xfrm>
            <a:off x="9429232" y="1621185"/>
            <a:ext cx="432048" cy="5184576"/>
          </a:xfrm>
          <a:prstGeom prst="rect">
            <a:avLst/>
          </a:prstGeom>
          <a:solidFill>
            <a:schemeClr val="accent3">
              <a:lumMod val="7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02" name="Rectangle 101"/>
          <p:cNvSpPr/>
          <p:nvPr/>
        </p:nvSpPr>
        <p:spPr bwMode="auto">
          <a:xfrm>
            <a:off x="7459589" y="1621185"/>
            <a:ext cx="432048" cy="5184576"/>
          </a:xfrm>
          <a:prstGeom prst="rect">
            <a:avLst/>
          </a:prstGeom>
          <a:solidFill>
            <a:schemeClr val="accent2">
              <a:lumMod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3" name="Rectangle 102"/>
          <p:cNvSpPr/>
          <p:nvPr/>
        </p:nvSpPr>
        <p:spPr bwMode="auto">
          <a:xfrm>
            <a:off x="7963645" y="1621185"/>
            <a:ext cx="432048" cy="5184576"/>
          </a:xfrm>
          <a:prstGeom prst="rect">
            <a:avLst/>
          </a:prstGeom>
          <a:solidFill>
            <a:schemeClr val="accent2">
              <a:lumMod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4" name="Rectangle 103"/>
          <p:cNvSpPr/>
          <p:nvPr/>
        </p:nvSpPr>
        <p:spPr bwMode="auto">
          <a:xfrm>
            <a:off x="9925793" y="1621185"/>
            <a:ext cx="432048" cy="5184576"/>
          </a:xfrm>
          <a:prstGeom prst="rect">
            <a:avLst/>
          </a:prstGeom>
          <a:solidFill>
            <a:schemeClr val="accent3">
              <a:lumMod val="50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05" name="Rectangle 104"/>
          <p:cNvSpPr/>
          <p:nvPr/>
        </p:nvSpPr>
        <p:spPr bwMode="auto">
          <a:xfrm>
            <a:off x="6955533" y="1621185"/>
            <a:ext cx="432048" cy="5184576"/>
          </a:xfrm>
          <a:prstGeom prst="rect">
            <a:avLst/>
          </a:prstGeom>
          <a:solidFill>
            <a:schemeClr val="accent2">
              <a:lumMod val="60000"/>
              <a:lumOff val="4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6" name="Rectangle 105"/>
          <p:cNvSpPr/>
          <p:nvPr/>
        </p:nvSpPr>
        <p:spPr bwMode="auto">
          <a:xfrm>
            <a:off x="8932670" y="1621185"/>
            <a:ext cx="432048" cy="5184576"/>
          </a:xfrm>
          <a:prstGeom prst="rect">
            <a:avLst/>
          </a:prstGeom>
          <a:solidFill>
            <a:schemeClr val="accent3">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aphicFrame>
        <p:nvGraphicFramePr>
          <p:cNvPr id="107" name="Table 106"/>
          <p:cNvGraphicFramePr>
            <a:graphicFrameLocks noGrp="1"/>
          </p:cNvGraphicFramePr>
          <p:nvPr/>
        </p:nvGraphicFramePr>
        <p:xfrm>
          <a:off x="6928497" y="901108"/>
          <a:ext cx="3456382" cy="6048669"/>
        </p:xfrm>
        <a:graphic>
          <a:graphicData uri="http://schemas.openxmlformats.org/drawingml/2006/table">
            <a:tbl>
              <a:tblPr firstRow="1" bandRow="1">
                <a:tableStyleId>{5940675A-B579-460E-94D1-54222C63F5DA}</a:tableStyleId>
              </a:tblPr>
              <a:tblGrid>
                <a:gridCol w="493769"/>
                <a:gridCol w="493769"/>
                <a:gridCol w="515236"/>
                <a:gridCol w="472301"/>
                <a:gridCol w="493769"/>
                <a:gridCol w="493769"/>
                <a:gridCol w="493769"/>
              </a:tblGrid>
              <a:tr h="369622">
                <a:tc gridSpan="3">
                  <a:txBody>
                    <a:bodyPr/>
                    <a:lstStyle/>
                    <a:p>
                      <a:pPr algn="ctr"/>
                      <a:r>
                        <a:rPr lang="en-GB" sz="1200" b="1" dirty="0" smtClean="0"/>
                        <a:t>Total Disagreement</a:t>
                      </a: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a:txBody>
                    <a:bodyPr/>
                    <a:lstStyle/>
                    <a:p>
                      <a:pPr algn="ct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r>
                        <a:rPr lang="en-GB" sz="1200" b="1" dirty="0" smtClean="0"/>
                        <a:t>Total Agreement</a:t>
                      </a: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dirty="0"/>
                    </a:p>
                  </a:txBody>
                  <a:tcPr/>
                </a:tc>
                <a:tc hMerge="1">
                  <a:txBody>
                    <a:bodyPr/>
                    <a:lstStyle/>
                    <a:p>
                      <a:endParaRPr lang="en-GB" dirty="0"/>
                    </a:p>
                  </a:txBody>
                  <a:tcPr/>
                </a:tc>
              </a:tr>
              <a:tr h="369623">
                <a:tc>
                  <a:txBody>
                    <a:bodyPr/>
                    <a:lstStyle/>
                    <a:p>
                      <a:pPr algn="ctr"/>
                      <a:r>
                        <a:rPr lang="en-GB" sz="1100" b="1" dirty="0" smtClean="0"/>
                        <a:t>2013</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2014</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2015</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b="1"/>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2013</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2014</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2015</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327356">
                <a:tc>
                  <a:txBody>
                    <a:bodyPr/>
                    <a:lstStyle/>
                    <a:p>
                      <a:pPr algn="ctr"/>
                      <a:r>
                        <a:rPr lang="en-GB" sz="1100" dirty="0" smtClean="0"/>
                        <a:t>-</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5%</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7%</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87%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83%</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327356">
                <a:tc>
                  <a:txBody>
                    <a:bodyPr/>
                    <a:lstStyle/>
                    <a:p>
                      <a:pPr algn="ctr"/>
                      <a:r>
                        <a:rPr lang="en-GB" sz="1100" dirty="0" smtClean="0"/>
                        <a:t>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3%</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92%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91%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91%</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327356">
                <a:tc>
                  <a:txBody>
                    <a:bodyPr/>
                    <a:lstStyle/>
                    <a:p>
                      <a:pPr algn="ctr"/>
                      <a:r>
                        <a:rPr lang="en-GB" sz="1100" dirty="0" smtClean="0"/>
                        <a:t>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3%</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95%</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94%</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92%</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327356">
                <a:tc>
                  <a:txBody>
                    <a:bodyPr/>
                    <a:lstStyle/>
                    <a:p>
                      <a:pPr algn="ctr"/>
                      <a:r>
                        <a:rPr lang="en-GB" sz="1100" dirty="0" smtClean="0"/>
                        <a:t>11%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10%</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10%</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78%</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80%</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80%</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08" name="Isosceles Triangle 107"/>
          <p:cNvSpPr/>
          <p:nvPr/>
        </p:nvSpPr>
        <p:spPr bwMode="auto">
          <a:xfrm flipV="1">
            <a:off x="10365868" y="2224545"/>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9" name="Isosceles Triangle 108"/>
          <p:cNvSpPr/>
          <p:nvPr/>
        </p:nvSpPr>
        <p:spPr bwMode="auto">
          <a:xfrm>
            <a:off x="8409599" y="2232832"/>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10" name="Isosceles Triangle 109"/>
          <p:cNvSpPr/>
          <p:nvPr/>
        </p:nvSpPr>
        <p:spPr bwMode="auto">
          <a:xfrm flipV="1">
            <a:off x="10381788" y="4877368"/>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 name="Rectangle 53"/>
          <p:cNvSpPr/>
          <p:nvPr/>
        </p:nvSpPr>
        <p:spPr bwMode="auto">
          <a:xfrm>
            <a:off x="9429232" y="1621185"/>
            <a:ext cx="432048" cy="5184576"/>
          </a:xfrm>
          <a:prstGeom prst="rect">
            <a:avLst/>
          </a:prstGeom>
          <a:solidFill>
            <a:schemeClr val="accent3">
              <a:lumMod val="75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56" name="Rectangle 55"/>
          <p:cNvSpPr/>
          <p:nvPr/>
        </p:nvSpPr>
        <p:spPr bwMode="auto">
          <a:xfrm>
            <a:off x="7459589" y="1621185"/>
            <a:ext cx="432048" cy="5184576"/>
          </a:xfrm>
          <a:prstGeom prst="rect">
            <a:avLst/>
          </a:prstGeom>
          <a:solidFill>
            <a:schemeClr val="accent2">
              <a:lumMod val="75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9458" name="Title 2"/>
          <p:cNvSpPr>
            <a:spLocks noGrp="1"/>
          </p:cNvSpPr>
          <p:nvPr>
            <p:ph type="title"/>
          </p:nvPr>
        </p:nvSpPr>
        <p:spPr>
          <a:xfrm>
            <a:off x="849313" y="469900"/>
            <a:ext cx="8461376" cy="1079500"/>
          </a:xfrm>
        </p:spPr>
        <p:txBody>
          <a:bodyPr/>
          <a:lstStyle/>
          <a:p>
            <a:r>
              <a:rPr dirty="0" smtClean="0">
                <a:latin typeface="Arial" pitchFamily="34" charset="0"/>
                <a:ea typeface="Geneva"/>
                <a:cs typeface="Geneva"/>
              </a:rPr>
              <a:t>Motoring issues (4).</a:t>
            </a:r>
          </a:p>
        </p:txBody>
      </p:sp>
      <p:sp>
        <p:nvSpPr>
          <p:cNvPr id="18" name="Rectangle 4"/>
          <p:cNvSpPr>
            <a:spLocks noChangeArrowheads="1"/>
          </p:cNvSpPr>
          <p:nvPr/>
        </p:nvSpPr>
        <p:spPr bwMode="auto">
          <a:xfrm>
            <a:off x="1671912" y="6877770"/>
            <a:ext cx="6596062"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1000" dirty="0" smtClean="0">
                <a:solidFill>
                  <a:srgbClr val="4D4D4D"/>
                </a:solidFill>
              </a:rPr>
              <a:t>QL7. And thinking about a few more motoring issues, how strongly do you agree or disagree with the following statements? Base: All respondents (1555 ); 2014 (1526 ); 2013 </a:t>
            </a:r>
            <a:r>
              <a:rPr lang="en-GB" sz="1000" i="1" dirty="0" smtClean="0">
                <a:solidFill>
                  <a:srgbClr val="4D4D4D"/>
                </a:solidFill>
              </a:rPr>
              <a:t>(</a:t>
            </a:r>
            <a:r>
              <a:rPr lang="en-GB" sz="1000" dirty="0" smtClean="0">
                <a:solidFill>
                  <a:srgbClr val="4D4D4D"/>
                </a:solidFill>
                <a:ea typeface="Geneva" pitchFamily="-110" charset="-128"/>
                <a:cs typeface="Arial" pitchFamily="34" charset="0"/>
              </a:rPr>
              <a:t>1542).</a:t>
            </a:r>
            <a:endParaRPr lang="en-GB" sz="1000" dirty="0" smtClean="0">
              <a:solidFill>
                <a:srgbClr val="4D4D4D"/>
              </a:solidFill>
            </a:endParaRPr>
          </a:p>
        </p:txBody>
      </p:sp>
      <p:graphicFrame>
        <p:nvGraphicFramePr>
          <p:cNvPr id="8" name="Chart 11"/>
          <p:cNvGraphicFramePr>
            <a:graphicFrameLocks/>
          </p:cNvGraphicFramePr>
          <p:nvPr/>
        </p:nvGraphicFramePr>
        <p:xfrm>
          <a:off x="159744" y="1045122"/>
          <a:ext cx="6696744" cy="5976938"/>
        </p:xfrm>
        <a:graphic>
          <a:graphicData uri="http://schemas.openxmlformats.org/drawingml/2006/chart">
            <c:chart xmlns:c="http://schemas.openxmlformats.org/drawingml/2006/chart" xmlns:r="http://schemas.openxmlformats.org/officeDocument/2006/relationships" r:id="rId3"/>
          </a:graphicData>
        </a:graphic>
      </p:graphicFrame>
      <p:sp>
        <p:nvSpPr>
          <p:cNvPr id="53" name="Rectangle 52"/>
          <p:cNvSpPr/>
          <p:nvPr/>
        </p:nvSpPr>
        <p:spPr bwMode="auto">
          <a:xfrm>
            <a:off x="7963645" y="1621185"/>
            <a:ext cx="432048" cy="5184576"/>
          </a:xfrm>
          <a:prstGeom prst="rect">
            <a:avLst/>
          </a:prstGeom>
          <a:solidFill>
            <a:schemeClr val="accent2">
              <a:lumMod val="5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5" name="Rectangle 54"/>
          <p:cNvSpPr/>
          <p:nvPr/>
        </p:nvSpPr>
        <p:spPr bwMode="auto">
          <a:xfrm>
            <a:off x="9925793" y="1621185"/>
            <a:ext cx="432048" cy="5184576"/>
          </a:xfrm>
          <a:prstGeom prst="rect">
            <a:avLst/>
          </a:prstGeom>
          <a:solidFill>
            <a:schemeClr val="accent3">
              <a:lumMod val="50000"/>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41" name="Rectangle 40"/>
          <p:cNvSpPr/>
          <p:nvPr/>
        </p:nvSpPr>
        <p:spPr bwMode="auto">
          <a:xfrm>
            <a:off x="6955533" y="1621185"/>
            <a:ext cx="432048" cy="5184576"/>
          </a:xfrm>
          <a:prstGeom prst="rect">
            <a:avLst/>
          </a:prstGeom>
          <a:solidFill>
            <a:schemeClr val="accent2">
              <a:lumMod val="60000"/>
              <a:lumOff val="40000"/>
              <a:alpha val="67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7" name="Rectangle 66"/>
          <p:cNvSpPr/>
          <p:nvPr/>
        </p:nvSpPr>
        <p:spPr bwMode="auto">
          <a:xfrm>
            <a:off x="8932670" y="1621185"/>
            <a:ext cx="432048" cy="5184576"/>
          </a:xfrm>
          <a:prstGeom prst="rect">
            <a:avLst/>
          </a:prstGeom>
          <a:solidFill>
            <a:schemeClr val="accent3">
              <a:alpha val="6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0" name="Rectangle 59"/>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graphicFrame>
        <p:nvGraphicFramePr>
          <p:cNvPr id="101" name="Table 100"/>
          <p:cNvGraphicFramePr>
            <a:graphicFrameLocks noGrp="1"/>
          </p:cNvGraphicFramePr>
          <p:nvPr/>
        </p:nvGraphicFramePr>
        <p:xfrm>
          <a:off x="6928497" y="901108"/>
          <a:ext cx="3456382" cy="6048670"/>
        </p:xfrm>
        <a:graphic>
          <a:graphicData uri="http://schemas.openxmlformats.org/drawingml/2006/table">
            <a:tbl>
              <a:tblPr firstRow="1" bandRow="1">
                <a:tableStyleId>{5940675A-B579-460E-94D1-54222C63F5DA}</a:tableStyleId>
              </a:tblPr>
              <a:tblGrid>
                <a:gridCol w="493769"/>
                <a:gridCol w="493769"/>
                <a:gridCol w="515236"/>
                <a:gridCol w="472301"/>
                <a:gridCol w="493769"/>
                <a:gridCol w="493769"/>
                <a:gridCol w="493769"/>
              </a:tblGrid>
              <a:tr h="369622">
                <a:tc gridSpan="3">
                  <a:txBody>
                    <a:bodyPr/>
                    <a:lstStyle/>
                    <a:p>
                      <a:pPr algn="ctr"/>
                      <a:r>
                        <a:rPr lang="en-GB" sz="1200" b="1" dirty="0" smtClean="0"/>
                        <a:t>Total Disagreement</a:t>
                      </a: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a:txBody>
                    <a:bodyPr/>
                    <a:lstStyle/>
                    <a:p>
                      <a:pPr algn="ct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r>
                        <a:rPr lang="en-GB" sz="1200" b="1" dirty="0" smtClean="0"/>
                        <a:t>Total Agreement</a:t>
                      </a:r>
                      <a:endParaRPr lang="en-GB" sz="12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dirty="0"/>
                    </a:p>
                  </a:txBody>
                  <a:tcPr/>
                </a:tc>
                <a:tc hMerge="1">
                  <a:txBody>
                    <a:bodyPr/>
                    <a:lstStyle/>
                    <a:p>
                      <a:endParaRPr lang="en-GB" dirty="0"/>
                    </a:p>
                  </a:txBody>
                  <a:tcPr/>
                </a:tc>
              </a:tr>
              <a:tr h="369623">
                <a:tc>
                  <a:txBody>
                    <a:bodyPr/>
                    <a:lstStyle/>
                    <a:p>
                      <a:pPr algn="ctr"/>
                      <a:r>
                        <a:rPr lang="en-GB" sz="1100" b="1" dirty="0" smtClean="0"/>
                        <a:t>2013</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2014</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2015</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b="1"/>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2013</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2014</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b="1" dirty="0" smtClean="0"/>
                        <a:t>2015</a:t>
                      </a:r>
                      <a:endParaRPr lang="en-GB" sz="11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4%</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4%</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80%</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79%</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8%</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64%</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67%</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10%</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11%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12%</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64%</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66%</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67%</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11%</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12%</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13%</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77%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73%</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74%</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061885">
                <a:tc>
                  <a:txBody>
                    <a:bodyPr/>
                    <a:lstStyle/>
                    <a:p>
                      <a:pPr algn="ctr"/>
                      <a:r>
                        <a:rPr lang="en-GB" sz="1100" dirty="0" smtClean="0"/>
                        <a:t>4%</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7%</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5%</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69%</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t>66%</a:t>
                      </a:r>
                      <a:endParaRPr lang="en-GB" sz="1100"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100" dirty="0" smtClean="0">
                          <a:solidFill>
                            <a:schemeClr val="bg1"/>
                          </a:solidFill>
                        </a:rPr>
                        <a:t>72%</a:t>
                      </a:r>
                      <a:endParaRPr lang="en-GB" sz="1100" dirty="0">
                        <a:solidFill>
                          <a:schemeClr val="bg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02" name="Isosceles Triangle 101"/>
          <p:cNvSpPr/>
          <p:nvPr/>
        </p:nvSpPr>
        <p:spPr bwMode="auto">
          <a:xfrm>
            <a:off x="10408365" y="6360065"/>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4" name="Isosceles Triangle 103"/>
          <p:cNvSpPr/>
          <p:nvPr/>
        </p:nvSpPr>
        <p:spPr bwMode="auto">
          <a:xfrm flipV="1">
            <a:off x="8409599" y="6360065"/>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chemeClr val="tx1">
                    <a:lumMod val="65000"/>
                    <a:lumOff val="35000"/>
                  </a:schemeClr>
                </a:solidFill>
              </a:rPr>
              <a:t>QH1 Next time you change your car, which of the following types of car are you most likely to buy? (1555 – All respondents) QH2.Please rank the following considerations, from most to least important, with 1 being the most important, in terms of how important they are to you in purchasing any car. Bases: Conventional diesel engine (423) Conventional petrol engine (830) Conventional hybrid vehicle (216) Plug in hybrid vehicle or extended range electric vehicle (63) Pure electric vehicle (23) </a:t>
            </a:r>
            <a:endParaRPr lang="en-GB" sz="800" dirty="0">
              <a:solidFill>
                <a:schemeClr val="tx1">
                  <a:lumMod val="65000"/>
                  <a:lumOff val="35000"/>
                </a:schemeClr>
              </a:solidFill>
            </a:endParaRPr>
          </a:p>
        </p:txBody>
      </p:sp>
      <p:sp>
        <p:nvSpPr>
          <p:cNvPr id="9" name="Title 2"/>
          <p:cNvSpPr txBox="1">
            <a:spLocks/>
          </p:cNvSpPr>
          <p:nvPr/>
        </p:nvSpPr>
        <p:spPr bwMode="auto">
          <a:xfrm>
            <a:off x="849314" y="343917"/>
            <a:ext cx="9319542" cy="48518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Choice of next car.</a:t>
            </a:r>
          </a:p>
          <a:p>
            <a:pPr eaLnBrk="0" hangingPunct="0">
              <a:spcAft>
                <a:spcPts val="0"/>
              </a:spcAft>
              <a:defRPr/>
            </a:pPr>
            <a:r>
              <a:rPr lang="en-GB" sz="1400" kern="0" dirty="0" smtClean="0">
                <a:latin typeface="Arial" charset="0"/>
                <a:ea typeface="Geneva" pitchFamily="-107" charset="-128"/>
                <a:cs typeface="Geneva" pitchFamily="-110" charset="-128"/>
              </a:rPr>
              <a:t>Motorists who choose petrol or diesel engines focus on the impact on their pockets, while motorists who plan to purchase alternative fuel vehicles are more concerned than average with the impact motoring has on the environment. Nevertheless, low running costs are the top concern among all motorists.</a:t>
            </a:r>
          </a:p>
        </p:txBody>
      </p:sp>
      <p:graphicFrame>
        <p:nvGraphicFramePr>
          <p:cNvPr id="49" name="Chart 48"/>
          <p:cNvGraphicFramePr/>
          <p:nvPr/>
        </p:nvGraphicFramePr>
        <p:xfrm>
          <a:off x="1095847" y="2341264"/>
          <a:ext cx="9073008" cy="24482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Chart 45"/>
          <p:cNvGraphicFramePr/>
          <p:nvPr/>
        </p:nvGraphicFramePr>
        <p:xfrm>
          <a:off x="1239865" y="4477409"/>
          <a:ext cx="1440160" cy="20403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 name="Chart 46"/>
          <p:cNvGraphicFramePr/>
          <p:nvPr/>
        </p:nvGraphicFramePr>
        <p:xfrm>
          <a:off x="3040063" y="4477409"/>
          <a:ext cx="1440160" cy="204032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8" name="Chart 47"/>
          <p:cNvGraphicFramePr/>
          <p:nvPr/>
        </p:nvGraphicFramePr>
        <p:xfrm>
          <a:off x="4768256" y="4477409"/>
          <a:ext cx="1440160" cy="204032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0" name="Chart 49"/>
          <p:cNvGraphicFramePr/>
          <p:nvPr/>
        </p:nvGraphicFramePr>
        <p:xfrm>
          <a:off x="6568456" y="4477409"/>
          <a:ext cx="1440160" cy="2040320"/>
        </p:xfrm>
        <a:graphic>
          <a:graphicData uri="http://schemas.openxmlformats.org/drawingml/2006/chart">
            <c:chart xmlns:c="http://schemas.openxmlformats.org/drawingml/2006/chart" xmlns:r="http://schemas.openxmlformats.org/officeDocument/2006/relationships" r:id="rId7"/>
          </a:graphicData>
        </a:graphic>
      </p:graphicFrame>
      <p:sp>
        <p:nvSpPr>
          <p:cNvPr id="62" name="TextBox 61"/>
          <p:cNvSpPr txBox="1"/>
          <p:nvPr/>
        </p:nvSpPr>
        <p:spPr>
          <a:xfrm>
            <a:off x="8638755" y="6013674"/>
            <a:ext cx="897979" cy="261600"/>
          </a:xfrm>
          <a:prstGeom prst="rect">
            <a:avLst/>
          </a:prstGeom>
          <a:noFill/>
        </p:spPr>
        <p:txBody>
          <a:bodyPr wrap="none" lIns="91428" tIns="45715" rIns="91428" bIns="45715" rtlCol="0">
            <a:spAutoFit/>
          </a:bodyPr>
          <a:lstStyle/>
          <a:p>
            <a:r>
              <a:rPr lang="en-GB" dirty="0" smtClean="0">
                <a:solidFill>
                  <a:srgbClr val="FF0000"/>
                </a:solidFill>
              </a:rPr>
              <a:t>* Low Base</a:t>
            </a:r>
            <a:endParaRPr lang="en-GB" dirty="0">
              <a:solidFill>
                <a:srgbClr val="FF0000"/>
              </a:solidFill>
            </a:endParaRPr>
          </a:p>
        </p:txBody>
      </p:sp>
      <p:sp>
        <p:nvSpPr>
          <p:cNvPr id="79" name="TextBox 78"/>
          <p:cNvSpPr txBox="1"/>
          <p:nvPr/>
        </p:nvSpPr>
        <p:spPr>
          <a:xfrm>
            <a:off x="4768256" y="2989337"/>
            <a:ext cx="1584176" cy="553988"/>
          </a:xfrm>
          <a:prstGeom prst="rect">
            <a:avLst/>
          </a:prstGeom>
          <a:noFill/>
          <a:ln w="28575">
            <a:solidFill>
              <a:schemeClr val="accent1"/>
            </a:solidFill>
            <a:prstDash val="sysDot"/>
          </a:ln>
        </p:spPr>
        <p:txBody>
          <a:bodyPr wrap="square" lIns="91428" tIns="45715" rIns="91428" bIns="45715" rtlCol="0">
            <a:spAutoFit/>
          </a:bodyPr>
          <a:lstStyle/>
          <a:p>
            <a:pPr marL="182540" indent="-182540">
              <a:buFont typeface="Arial" pitchFamily="34" charset="0"/>
              <a:buChar char="•"/>
            </a:pPr>
            <a:r>
              <a:rPr lang="en-GB" sz="1000" dirty="0" smtClean="0"/>
              <a:t>17-24 (25%)</a:t>
            </a:r>
          </a:p>
          <a:p>
            <a:pPr marL="182540" indent="-182540">
              <a:buFont typeface="Arial" pitchFamily="34" charset="0"/>
              <a:buChar char="•"/>
            </a:pPr>
            <a:r>
              <a:rPr lang="en-GB" sz="1000" dirty="0" smtClean="0"/>
              <a:t>London (26%)</a:t>
            </a:r>
          </a:p>
          <a:p>
            <a:pPr marL="182540" indent="-182540">
              <a:buFont typeface="Arial" pitchFamily="34" charset="0"/>
              <a:buChar char="•"/>
            </a:pPr>
            <a:r>
              <a:rPr lang="en-GB" sz="1000" dirty="0" smtClean="0"/>
              <a:t>City dwellers (21%)</a:t>
            </a:r>
          </a:p>
        </p:txBody>
      </p:sp>
      <p:sp>
        <p:nvSpPr>
          <p:cNvPr id="82" name="TextBox 81"/>
          <p:cNvSpPr txBox="1"/>
          <p:nvPr/>
        </p:nvSpPr>
        <p:spPr>
          <a:xfrm>
            <a:off x="1023839" y="2167269"/>
            <a:ext cx="1581235" cy="861764"/>
          </a:xfrm>
          <a:prstGeom prst="rect">
            <a:avLst/>
          </a:prstGeom>
          <a:noFill/>
          <a:ln w="28575">
            <a:solidFill>
              <a:schemeClr val="accent1"/>
            </a:solidFill>
            <a:prstDash val="sysDot"/>
          </a:ln>
        </p:spPr>
        <p:txBody>
          <a:bodyPr wrap="square" lIns="91428" tIns="45715" rIns="91428" bIns="45715" rtlCol="0">
            <a:spAutoFit/>
          </a:bodyPr>
          <a:lstStyle/>
          <a:p>
            <a:pPr marL="182540" indent="-182540">
              <a:buFont typeface="Arial" pitchFamily="34" charset="0"/>
              <a:buChar char="•"/>
            </a:pPr>
            <a:r>
              <a:rPr lang="en-GB" sz="1000" dirty="0" smtClean="0"/>
              <a:t>Drive 10,001+ miles per year (47%)</a:t>
            </a:r>
          </a:p>
          <a:p>
            <a:pPr marL="182540" indent="-182540">
              <a:buFont typeface="Arial" pitchFamily="34" charset="0"/>
              <a:buChar char="•"/>
            </a:pPr>
            <a:r>
              <a:rPr lang="en-GB" sz="1000" dirty="0" smtClean="0"/>
              <a:t>Northern Ireland (43%)</a:t>
            </a:r>
          </a:p>
          <a:p>
            <a:pPr marL="182540" indent="-182540">
              <a:buFont typeface="Arial" pitchFamily="34" charset="0"/>
              <a:buChar char="•"/>
            </a:pPr>
            <a:r>
              <a:rPr lang="en-GB" sz="1000" dirty="0" smtClean="0"/>
              <a:t>Rural-s (34%)</a:t>
            </a:r>
          </a:p>
        </p:txBody>
      </p:sp>
      <p:sp>
        <p:nvSpPr>
          <p:cNvPr id="83" name="TextBox 82"/>
          <p:cNvSpPr txBox="1"/>
          <p:nvPr/>
        </p:nvSpPr>
        <p:spPr>
          <a:xfrm>
            <a:off x="3112072" y="2197250"/>
            <a:ext cx="1440159" cy="400099"/>
          </a:xfrm>
          <a:prstGeom prst="rect">
            <a:avLst/>
          </a:prstGeom>
          <a:noFill/>
          <a:ln w="28575">
            <a:solidFill>
              <a:schemeClr val="accent1"/>
            </a:solidFill>
            <a:prstDash val="sysDot"/>
          </a:ln>
        </p:spPr>
        <p:txBody>
          <a:bodyPr wrap="square" lIns="91428" tIns="45715" rIns="91428" bIns="45715" rtlCol="0">
            <a:spAutoFit/>
          </a:bodyPr>
          <a:lstStyle/>
          <a:p>
            <a:pPr marL="182540" indent="-182540">
              <a:buFont typeface="Arial" pitchFamily="34" charset="0"/>
              <a:buChar char="•"/>
            </a:pPr>
            <a:r>
              <a:rPr lang="en-GB" sz="1000" dirty="0" smtClean="0"/>
              <a:t>Scotland (64%)</a:t>
            </a:r>
          </a:p>
          <a:p>
            <a:pPr marL="182540" indent="-182540">
              <a:buFont typeface="Arial" pitchFamily="34" charset="0"/>
              <a:buChar char="•"/>
            </a:pPr>
            <a:r>
              <a:rPr lang="en-GB" sz="1000" dirty="0" smtClean="0"/>
              <a:t>Suburbans (55%)</a:t>
            </a:r>
          </a:p>
        </p:txBody>
      </p:sp>
      <p:sp>
        <p:nvSpPr>
          <p:cNvPr id="14" name="Rectangle 13"/>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18" name="Rectangle 17"/>
          <p:cNvSpPr/>
          <p:nvPr/>
        </p:nvSpPr>
        <p:spPr bwMode="auto">
          <a:xfrm>
            <a:off x="591791" y="4501505"/>
            <a:ext cx="9433048" cy="2088232"/>
          </a:xfrm>
          <a:prstGeom prst="rect">
            <a:avLst/>
          </a:prstGeom>
          <a:noFill/>
          <a:ln w="9525" cap="flat" cmpd="sng" algn="ctr">
            <a:solidFill>
              <a:schemeClr val="bg1">
                <a:lumMod val="50000"/>
              </a:schemeClr>
            </a:solidFill>
            <a:prstDash val="dash"/>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algn="ctr"/>
            <a:r>
              <a:rPr lang="en-GB" sz="1000" b="1" dirty="0" smtClean="0">
                <a:solidFill>
                  <a:schemeClr val="tx1">
                    <a:lumMod val="75000"/>
                    <a:lumOff val="25000"/>
                  </a:schemeClr>
                </a:solidFill>
              </a:rPr>
              <a:t>Top 3 considerations when purchasing a car:</a:t>
            </a:r>
            <a:endParaRPr lang="en-GB" sz="1000" b="1" dirty="0">
              <a:solidFill>
                <a:schemeClr val="tx1">
                  <a:lumMod val="75000"/>
                  <a:lumOff val="25000"/>
                </a:schemeClr>
              </a:solidFill>
            </a:endParaRPr>
          </a:p>
        </p:txBody>
      </p:sp>
      <p:sp>
        <p:nvSpPr>
          <p:cNvPr id="15" name="TextBox 14"/>
          <p:cNvSpPr txBox="1"/>
          <p:nvPr/>
        </p:nvSpPr>
        <p:spPr>
          <a:xfrm>
            <a:off x="6568455" y="3407236"/>
            <a:ext cx="1584176" cy="246211"/>
          </a:xfrm>
          <a:prstGeom prst="rect">
            <a:avLst/>
          </a:prstGeom>
          <a:noFill/>
          <a:ln w="28575">
            <a:solidFill>
              <a:schemeClr val="accent1"/>
            </a:solidFill>
            <a:prstDash val="sysDot"/>
          </a:ln>
        </p:spPr>
        <p:txBody>
          <a:bodyPr wrap="square" lIns="91428" tIns="45715" rIns="91428" bIns="45715" rtlCol="0">
            <a:spAutoFit/>
          </a:bodyPr>
          <a:lstStyle/>
          <a:p>
            <a:pPr marL="182540" indent="-182540">
              <a:buFont typeface="Arial" pitchFamily="34" charset="0"/>
              <a:buChar char="•"/>
            </a:pPr>
            <a:r>
              <a:rPr lang="en-GB" sz="1000" dirty="0" smtClean="0"/>
              <a:t>City dwellers (6%)</a:t>
            </a:r>
          </a:p>
        </p:txBody>
      </p:sp>
      <p:sp>
        <p:nvSpPr>
          <p:cNvPr id="16" name="TextBox 15"/>
          <p:cNvSpPr txBox="1"/>
          <p:nvPr/>
        </p:nvSpPr>
        <p:spPr>
          <a:xfrm>
            <a:off x="8296647" y="3595347"/>
            <a:ext cx="1584176" cy="246211"/>
          </a:xfrm>
          <a:prstGeom prst="rect">
            <a:avLst/>
          </a:prstGeom>
          <a:noFill/>
          <a:ln w="28575">
            <a:solidFill>
              <a:schemeClr val="accent1"/>
            </a:solidFill>
            <a:prstDash val="sysDot"/>
          </a:ln>
        </p:spPr>
        <p:txBody>
          <a:bodyPr wrap="square" lIns="91428" tIns="45715" rIns="91428" bIns="45715" rtlCol="0">
            <a:spAutoFit/>
          </a:bodyPr>
          <a:lstStyle/>
          <a:p>
            <a:pPr marL="182540" indent="-182540">
              <a:buFont typeface="Arial" pitchFamily="34" charset="0"/>
              <a:buChar char="•"/>
            </a:pPr>
            <a:r>
              <a:rPr lang="en-GB" sz="1000" dirty="0" smtClean="0"/>
              <a:t>City dwellers (3%)</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bwMode="auto">
          <a:xfrm>
            <a:off x="849314" y="343917"/>
            <a:ext cx="9319542" cy="48518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Cars of the future.</a:t>
            </a:r>
          </a:p>
          <a:p>
            <a:pPr eaLnBrk="0" hangingPunct="0">
              <a:spcAft>
                <a:spcPts val="0"/>
              </a:spcAft>
              <a:defRPr/>
            </a:pPr>
            <a:r>
              <a:rPr lang="en-GB" sz="1400" kern="0" dirty="0" smtClean="0">
                <a:latin typeface="Arial" charset="0"/>
                <a:ea typeface="Geneva" pitchFamily="-107" charset="-128"/>
                <a:cs typeface="Geneva" pitchFamily="-110" charset="-128"/>
              </a:rPr>
              <a:t>There seems to be a fear among motorists that new technology will distract drivers / make them pay less attention to the road.</a:t>
            </a:r>
          </a:p>
        </p:txBody>
      </p:sp>
      <p:graphicFrame>
        <p:nvGraphicFramePr>
          <p:cNvPr id="8" name="Chart 7"/>
          <p:cNvGraphicFramePr/>
          <p:nvPr/>
        </p:nvGraphicFramePr>
        <p:xfrm>
          <a:off x="807815" y="1765201"/>
          <a:ext cx="9073008" cy="511256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r>
              <a:rPr lang="en-GB" sz="800" dirty="0" smtClean="0">
                <a:solidFill>
                  <a:schemeClr val="tx1">
                    <a:lumMod val="65000"/>
                    <a:lumOff val="35000"/>
                  </a:schemeClr>
                </a:solidFill>
              </a:rPr>
              <a:t>QF3. To what extent do you agree or disagree with the following statements (1555 – All respondents)</a:t>
            </a:r>
          </a:p>
          <a:p>
            <a:pPr eaLnBrk="0" hangingPunct="0">
              <a:tabLst>
                <a:tab pos="358731" algn="l"/>
              </a:tabLst>
            </a:pPr>
            <a:endParaRPr lang="en-GB" sz="800" dirty="0">
              <a:solidFill>
                <a:srgbClr val="4D4D4D"/>
              </a:solidFill>
            </a:endParaRPr>
          </a:p>
        </p:txBody>
      </p:sp>
      <p:sp>
        <p:nvSpPr>
          <p:cNvPr id="6" name="Rectangle 5"/>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0264" y="438150"/>
            <a:ext cx="9070975" cy="1584326"/>
          </a:xfrm>
        </p:spPr>
        <p:txBody>
          <a:bodyPr/>
          <a:lstStyle/>
          <a:p>
            <a:r>
              <a:rPr lang="en-GB" dirty="0" smtClean="0">
                <a:latin typeface="Arial" pitchFamily="34" charset="0"/>
                <a:ea typeface="Geneva"/>
                <a:cs typeface="Geneva"/>
              </a:rPr>
              <a:t>Content.</a:t>
            </a:r>
            <a:endParaRPr dirty="0" smtClean="0">
              <a:latin typeface="Arial" pitchFamily="34" charset="0"/>
              <a:ea typeface="Geneva"/>
              <a:cs typeface="Geneva"/>
            </a:endParaRPr>
          </a:p>
        </p:txBody>
      </p:sp>
      <p:sp>
        <p:nvSpPr>
          <p:cNvPr id="32" name="Rectangle 31"/>
          <p:cNvSpPr/>
          <p:nvPr/>
        </p:nvSpPr>
        <p:spPr bwMode="auto">
          <a:xfrm>
            <a:off x="6136408" y="1405160"/>
            <a:ext cx="2880320" cy="4824536"/>
          </a:xfrm>
          <a:prstGeom prst="rect">
            <a:avLst/>
          </a:prstGeom>
          <a:solidFill>
            <a:schemeClr val="bg1"/>
          </a:solidFill>
          <a:ln w="9525" cap="flat" cmpd="sng" algn="ctr">
            <a:solidFill>
              <a:schemeClr val="bg1">
                <a:lumMod val="50000"/>
              </a:schemeClr>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4" name="Rectangle 23"/>
          <p:cNvSpPr/>
          <p:nvPr/>
        </p:nvSpPr>
        <p:spPr>
          <a:xfrm>
            <a:off x="6194736" y="1621186"/>
            <a:ext cx="2749984" cy="1169541"/>
          </a:xfrm>
          <a:prstGeom prst="rect">
            <a:avLst/>
          </a:prstGeom>
        </p:spPr>
        <p:txBody>
          <a:bodyPr wrap="square" lIns="91428" tIns="45715" rIns="91428" bIns="45715">
            <a:spAutoFit/>
          </a:bodyPr>
          <a:lstStyle/>
          <a:p>
            <a:pPr marL="87302" lvl="2" indent="0" algn="ctr" defTabSz="719049">
              <a:lnSpc>
                <a:spcPts val="2100"/>
              </a:lnSpc>
              <a:spcAft>
                <a:spcPts val="500"/>
              </a:spcAft>
              <a:defRPr/>
            </a:pPr>
            <a:r>
              <a:rPr lang="en-GB" sz="1600" b="1" kern="0" dirty="0" smtClean="0">
                <a:latin typeface="Arial"/>
              </a:rPr>
              <a:t>Significant differences (at 95% level of significance) between key groups highlighted </a:t>
            </a:r>
          </a:p>
        </p:txBody>
      </p:sp>
      <p:sp>
        <p:nvSpPr>
          <p:cNvPr id="28" name="Rectangle 27"/>
          <p:cNvSpPr/>
          <p:nvPr/>
        </p:nvSpPr>
        <p:spPr>
          <a:xfrm>
            <a:off x="6381595" y="5149577"/>
            <a:ext cx="2376265" cy="900236"/>
          </a:xfrm>
          <a:prstGeom prst="rect">
            <a:avLst/>
          </a:prstGeom>
        </p:spPr>
        <p:txBody>
          <a:bodyPr wrap="square" lIns="91428" tIns="45715" rIns="91428" bIns="45715">
            <a:spAutoFit/>
          </a:bodyPr>
          <a:lstStyle/>
          <a:p>
            <a:pPr>
              <a:lnSpc>
                <a:spcPts val="2100"/>
              </a:lnSpc>
              <a:spcBef>
                <a:spcPts val="0"/>
              </a:spcBef>
              <a:spcAft>
                <a:spcPts val="600"/>
              </a:spcAft>
              <a:defRPr/>
            </a:pPr>
            <a:r>
              <a:rPr lang="en-GB" sz="1400" b="1" i="1" kern="0" dirty="0" smtClean="0">
                <a:latin typeface="Arial"/>
                <a:ea typeface="Geneva" pitchFamily="-107" charset="-128"/>
                <a:cs typeface="Geneva" pitchFamily="-110" charset="-128"/>
              </a:rPr>
              <a:t>Please note</a:t>
            </a:r>
            <a:r>
              <a:rPr lang="en-GB" sz="1400" i="1" kern="0" dirty="0" smtClean="0">
                <a:latin typeface="Arial"/>
                <a:ea typeface="Geneva" pitchFamily="-107" charset="-128"/>
                <a:cs typeface="Geneva" pitchFamily="-110" charset="-128"/>
              </a:rPr>
              <a:t>: Numbers may be rounded and may not add up exactly to 100%</a:t>
            </a:r>
          </a:p>
        </p:txBody>
      </p:sp>
      <p:sp>
        <p:nvSpPr>
          <p:cNvPr id="45" name="Rectangle 44"/>
          <p:cNvSpPr/>
          <p:nvPr/>
        </p:nvSpPr>
        <p:spPr bwMode="auto">
          <a:xfrm>
            <a:off x="1239863" y="1765321"/>
            <a:ext cx="4176896" cy="323976"/>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eaLnBrk="0" hangingPunct="0"/>
            <a:r>
              <a:rPr lang="en-GB" sz="1600" b="1" dirty="0" smtClean="0">
                <a:solidFill>
                  <a:schemeClr val="bg1"/>
                </a:solidFill>
              </a:rPr>
              <a:t>Introduction</a:t>
            </a:r>
            <a:endParaRPr lang="en-GB" sz="1600" b="1" dirty="0">
              <a:solidFill>
                <a:schemeClr val="bg1"/>
              </a:solidFill>
            </a:endParaRPr>
          </a:p>
        </p:txBody>
      </p:sp>
      <p:sp>
        <p:nvSpPr>
          <p:cNvPr id="14" name="Rectangle 13"/>
          <p:cNvSpPr/>
          <p:nvPr/>
        </p:nvSpPr>
        <p:spPr bwMode="auto">
          <a:xfrm>
            <a:off x="1240328" y="2185306"/>
            <a:ext cx="4176432" cy="323976"/>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eaLnBrk="0" hangingPunct="0"/>
            <a:r>
              <a:rPr lang="en-GB" sz="1600" b="1" dirty="0" smtClean="0">
                <a:solidFill>
                  <a:schemeClr val="bg1"/>
                </a:solidFill>
              </a:rPr>
              <a:t>What’s on motorists’ minds</a:t>
            </a:r>
            <a:endParaRPr lang="en-GB" sz="1600" b="1" dirty="0">
              <a:solidFill>
                <a:schemeClr val="bg1"/>
              </a:solidFill>
            </a:endParaRPr>
          </a:p>
        </p:txBody>
      </p:sp>
      <p:sp>
        <p:nvSpPr>
          <p:cNvPr id="15" name="Rectangle 14"/>
          <p:cNvSpPr/>
          <p:nvPr/>
        </p:nvSpPr>
        <p:spPr bwMode="auto">
          <a:xfrm>
            <a:off x="1240328" y="3625466"/>
            <a:ext cx="4176432" cy="323976"/>
          </a:xfrm>
          <a:prstGeom prst="rect">
            <a:avLst/>
          </a:prstGeom>
          <a:solidFill>
            <a:schemeClr val="accent1"/>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600" b="1" dirty="0" smtClean="0">
                <a:solidFill>
                  <a:schemeClr val="bg1"/>
                </a:solidFill>
              </a:rPr>
              <a:t>Major roads: the arteries of our nation</a:t>
            </a:r>
            <a:endParaRPr lang="en-GB" sz="1600" b="1" dirty="0">
              <a:solidFill>
                <a:schemeClr val="bg1"/>
              </a:solidFill>
            </a:endParaRPr>
          </a:p>
        </p:txBody>
      </p:sp>
      <p:sp>
        <p:nvSpPr>
          <p:cNvPr id="18" name="Rectangle 17"/>
          <p:cNvSpPr/>
          <p:nvPr/>
        </p:nvSpPr>
        <p:spPr bwMode="auto">
          <a:xfrm>
            <a:off x="1240328" y="4585572"/>
            <a:ext cx="4176432" cy="323976"/>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eaLnBrk="0" hangingPunct="0"/>
            <a:r>
              <a:rPr lang="en-GB" sz="1600" b="1" dirty="0" smtClean="0">
                <a:solidFill>
                  <a:schemeClr val="bg1"/>
                </a:solidFill>
              </a:rPr>
              <a:t>Safety and rules</a:t>
            </a:r>
            <a:endParaRPr lang="en-GB" sz="1600" b="1" dirty="0">
              <a:solidFill>
                <a:schemeClr val="bg1"/>
              </a:solidFill>
            </a:endParaRPr>
          </a:p>
        </p:txBody>
      </p:sp>
      <p:sp>
        <p:nvSpPr>
          <p:cNvPr id="20" name="Rectangle 19"/>
          <p:cNvSpPr/>
          <p:nvPr/>
        </p:nvSpPr>
        <p:spPr bwMode="auto">
          <a:xfrm>
            <a:off x="1239864" y="2665360"/>
            <a:ext cx="4176432" cy="323976"/>
          </a:xfrm>
          <a:prstGeom prst="rect">
            <a:avLst/>
          </a:prstGeom>
          <a:solidFill>
            <a:schemeClr val="bg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600" b="1" dirty="0" smtClean="0">
                <a:solidFill>
                  <a:schemeClr val="bg1"/>
                </a:solidFill>
              </a:rPr>
              <a:t>Motoring behaviour</a:t>
            </a:r>
            <a:endParaRPr lang="en-GB" sz="1600" b="1" dirty="0">
              <a:solidFill>
                <a:schemeClr val="bg1"/>
              </a:solidFill>
            </a:endParaRPr>
          </a:p>
        </p:txBody>
      </p:sp>
      <p:sp>
        <p:nvSpPr>
          <p:cNvPr id="29" name="Rectangle 28"/>
          <p:cNvSpPr/>
          <p:nvPr/>
        </p:nvSpPr>
        <p:spPr bwMode="auto">
          <a:xfrm>
            <a:off x="1240328" y="3145413"/>
            <a:ext cx="4176432" cy="323976"/>
          </a:xfrm>
          <a:prstGeom prst="rect">
            <a:avLst/>
          </a:prstGeom>
          <a:solidFill>
            <a:schemeClr val="accent6"/>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600" b="1" dirty="0" smtClean="0">
                <a:solidFill>
                  <a:schemeClr val="bg1"/>
                </a:solidFill>
              </a:rPr>
              <a:t>Car in the community</a:t>
            </a:r>
            <a:endParaRPr lang="en-GB" sz="1600" b="1" dirty="0">
              <a:solidFill>
                <a:schemeClr val="bg1"/>
              </a:solidFill>
            </a:endParaRPr>
          </a:p>
        </p:txBody>
      </p:sp>
      <p:sp>
        <p:nvSpPr>
          <p:cNvPr id="22" name="Rectangle 21"/>
          <p:cNvSpPr/>
          <p:nvPr/>
        </p:nvSpPr>
        <p:spPr bwMode="auto">
          <a:xfrm>
            <a:off x="1240328" y="4105519"/>
            <a:ext cx="4176432" cy="323976"/>
          </a:xfrm>
          <a:prstGeom prst="rect">
            <a:avLst/>
          </a:prstGeom>
          <a:solidFill>
            <a:srgbClr val="6699FF"/>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eaLnBrk="0" hangingPunct="0"/>
            <a:r>
              <a:rPr lang="en-GB" sz="1600" b="1" dirty="0" smtClean="0">
                <a:solidFill>
                  <a:schemeClr val="bg1"/>
                </a:solidFill>
              </a:rPr>
              <a:t>Parking</a:t>
            </a:r>
            <a:endParaRPr lang="en-GB" sz="1600" b="1" dirty="0">
              <a:solidFill>
                <a:schemeClr val="bg1"/>
              </a:solidFill>
            </a:endParaRPr>
          </a:p>
        </p:txBody>
      </p:sp>
      <p:sp>
        <p:nvSpPr>
          <p:cNvPr id="31" name="Rectangle 30"/>
          <p:cNvSpPr/>
          <p:nvPr/>
        </p:nvSpPr>
        <p:spPr>
          <a:xfrm>
            <a:off x="6883525" y="2773313"/>
            <a:ext cx="1944216" cy="630932"/>
          </a:xfrm>
          <a:prstGeom prst="rect">
            <a:avLst/>
          </a:prstGeom>
        </p:spPr>
        <p:txBody>
          <a:bodyPr wrap="square" lIns="91428" tIns="45715" rIns="91428" bIns="45715">
            <a:spAutoFit/>
          </a:bodyPr>
          <a:lstStyle/>
          <a:p>
            <a:pPr marL="0" lvl="1" indent="0">
              <a:lnSpc>
                <a:spcPts val="2100"/>
              </a:lnSpc>
              <a:spcBef>
                <a:spcPts val="0"/>
              </a:spcBef>
              <a:spcAft>
                <a:spcPts val="600"/>
              </a:spcAft>
              <a:buClr>
                <a:srgbClr val="FB6AB6"/>
              </a:buClr>
              <a:defRPr/>
            </a:pPr>
            <a:r>
              <a:rPr lang="en-GB" sz="1400" kern="0" dirty="0" smtClean="0">
                <a:latin typeface="Arial"/>
                <a:ea typeface="Geneva" pitchFamily="-107" charset="-128"/>
              </a:rPr>
              <a:t>Significantly higher </a:t>
            </a:r>
            <a:r>
              <a:rPr lang="en-GB" sz="1400" u="sng" kern="0" dirty="0" smtClean="0">
                <a:latin typeface="Arial"/>
                <a:ea typeface="Geneva" pitchFamily="-107" charset="-128"/>
              </a:rPr>
              <a:t>than last year</a:t>
            </a:r>
          </a:p>
        </p:txBody>
      </p:sp>
      <p:sp>
        <p:nvSpPr>
          <p:cNvPr id="33" name="Isosceles Triangle 32"/>
          <p:cNvSpPr/>
          <p:nvPr/>
        </p:nvSpPr>
        <p:spPr bwMode="auto">
          <a:xfrm>
            <a:off x="6502668" y="2917329"/>
            <a:ext cx="308940" cy="26632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4" name="Isosceles Triangle 33"/>
          <p:cNvSpPr/>
          <p:nvPr/>
        </p:nvSpPr>
        <p:spPr bwMode="auto">
          <a:xfrm flipV="1">
            <a:off x="6502668" y="3459677"/>
            <a:ext cx="308940" cy="26632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5" name="Rectangle 34"/>
          <p:cNvSpPr/>
          <p:nvPr/>
        </p:nvSpPr>
        <p:spPr>
          <a:xfrm>
            <a:off x="6883525" y="3277369"/>
            <a:ext cx="1944216" cy="630932"/>
          </a:xfrm>
          <a:prstGeom prst="rect">
            <a:avLst/>
          </a:prstGeom>
        </p:spPr>
        <p:txBody>
          <a:bodyPr wrap="square" lIns="91428" tIns="45715" rIns="91428" bIns="45715">
            <a:spAutoFit/>
          </a:bodyPr>
          <a:lstStyle/>
          <a:p>
            <a:pPr marL="0" lvl="1" indent="0">
              <a:lnSpc>
                <a:spcPts val="2100"/>
              </a:lnSpc>
              <a:spcBef>
                <a:spcPts val="0"/>
              </a:spcBef>
              <a:spcAft>
                <a:spcPts val="600"/>
              </a:spcAft>
              <a:buClr>
                <a:srgbClr val="FB6AB6"/>
              </a:buClr>
              <a:defRPr/>
            </a:pPr>
            <a:r>
              <a:rPr lang="en-GB" sz="1400" kern="0" dirty="0" smtClean="0">
                <a:latin typeface="Arial"/>
                <a:ea typeface="Geneva" pitchFamily="-107" charset="-128"/>
              </a:rPr>
              <a:t>Significantly lower </a:t>
            </a:r>
            <a:r>
              <a:rPr lang="en-GB" sz="1400" u="sng" kern="0" dirty="0" smtClean="0">
                <a:latin typeface="Arial"/>
                <a:ea typeface="Geneva" pitchFamily="-107" charset="-128"/>
              </a:rPr>
              <a:t>than last year</a:t>
            </a:r>
          </a:p>
        </p:txBody>
      </p:sp>
      <p:sp>
        <p:nvSpPr>
          <p:cNvPr id="26" name="Rectangle 25"/>
          <p:cNvSpPr/>
          <p:nvPr/>
        </p:nvSpPr>
        <p:spPr bwMode="auto">
          <a:xfrm>
            <a:off x="1239864" y="5065625"/>
            <a:ext cx="4176432" cy="323976"/>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eaLnBrk="0" hangingPunct="0"/>
            <a:r>
              <a:rPr lang="en-GB" sz="1600" b="1" dirty="0" smtClean="0">
                <a:solidFill>
                  <a:schemeClr val="bg1"/>
                </a:solidFill>
              </a:rPr>
              <a:t>Drink and drug driving</a:t>
            </a:r>
            <a:endParaRPr lang="en-GB" sz="1600" b="1" dirty="0">
              <a:solidFill>
                <a:schemeClr val="bg1"/>
              </a:solidFill>
            </a:endParaRPr>
          </a:p>
        </p:txBody>
      </p:sp>
      <p:sp>
        <p:nvSpPr>
          <p:cNvPr id="23" name="Rectangle 22"/>
          <p:cNvSpPr/>
          <p:nvPr/>
        </p:nvSpPr>
        <p:spPr>
          <a:xfrm>
            <a:off x="6893628" y="3887289"/>
            <a:ext cx="2123099" cy="630932"/>
          </a:xfrm>
          <a:prstGeom prst="rect">
            <a:avLst/>
          </a:prstGeom>
        </p:spPr>
        <p:txBody>
          <a:bodyPr wrap="square" lIns="91428" tIns="45715" rIns="91428" bIns="45715">
            <a:spAutoFit/>
          </a:bodyPr>
          <a:lstStyle/>
          <a:p>
            <a:pPr marL="0" lvl="1" indent="0">
              <a:lnSpc>
                <a:spcPts val="2100"/>
              </a:lnSpc>
              <a:spcBef>
                <a:spcPts val="0"/>
              </a:spcBef>
              <a:spcAft>
                <a:spcPts val="600"/>
              </a:spcAft>
              <a:buClr>
                <a:srgbClr val="FB6AB6"/>
              </a:buClr>
              <a:defRPr/>
            </a:pPr>
            <a:r>
              <a:rPr lang="en-GB" sz="1400" kern="0" dirty="0" smtClean="0">
                <a:latin typeface="Arial"/>
                <a:ea typeface="Geneva" pitchFamily="-107" charset="-128"/>
              </a:rPr>
              <a:t>Significantly higher </a:t>
            </a:r>
            <a:r>
              <a:rPr lang="en-GB" sz="1400" u="sng" kern="0" dirty="0" smtClean="0">
                <a:latin typeface="Arial"/>
                <a:ea typeface="Geneva" pitchFamily="-107" charset="-128"/>
              </a:rPr>
              <a:t>than another sub-group</a:t>
            </a:r>
          </a:p>
        </p:txBody>
      </p:sp>
      <p:sp>
        <p:nvSpPr>
          <p:cNvPr id="37" name="Rectangle 36"/>
          <p:cNvSpPr/>
          <p:nvPr/>
        </p:nvSpPr>
        <p:spPr>
          <a:xfrm>
            <a:off x="6893628" y="4473108"/>
            <a:ext cx="2123099" cy="630932"/>
          </a:xfrm>
          <a:prstGeom prst="rect">
            <a:avLst/>
          </a:prstGeom>
        </p:spPr>
        <p:txBody>
          <a:bodyPr wrap="square" lIns="91428" tIns="45715" rIns="91428" bIns="45715">
            <a:spAutoFit/>
          </a:bodyPr>
          <a:lstStyle/>
          <a:p>
            <a:pPr marL="0" lvl="1" indent="0">
              <a:lnSpc>
                <a:spcPts val="2100"/>
              </a:lnSpc>
              <a:spcBef>
                <a:spcPts val="0"/>
              </a:spcBef>
              <a:spcAft>
                <a:spcPts val="600"/>
              </a:spcAft>
              <a:buClr>
                <a:srgbClr val="FB6AB6"/>
              </a:buClr>
              <a:defRPr/>
            </a:pPr>
            <a:r>
              <a:rPr lang="en-GB" sz="1400" kern="0" dirty="0" smtClean="0">
                <a:latin typeface="Arial"/>
                <a:ea typeface="Geneva" pitchFamily="-107" charset="-128"/>
              </a:rPr>
              <a:t>Significantly lower </a:t>
            </a:r>
            <a:r>
              <a:rPr lang="en-GB" sz="1400" u="sng" kern="0" dirty="0" smtClean="0">
                <a:latin typeface="Arial"/>
                <a:ea typeface="Geneva" pitchFamily="-107" charset="-128"/>
              </a:rPr>
              <a:t>than another sub-group</a:t>
            </a:r>
          </a:p>
        </p:txBody>
      </p:sp>
      <p:sp>
        <p:nvSpPr>
          <p:cNvPr id="38" name="Oval 37"/>
          <p:cNvSpPr/>
          <p:nvPr/>
        </p:nvSpPr>
        <p:spPr bwMode="auto">
          <a:xfrm>
            <a:off x="6387299" y="4103314"/>
            <a:ext cx="539682"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39" name="Oval 38"/>
          <p:cNvSpPr/>
          <p:nvPr/>
        </p:nvSpPr>
        <p:spPr bwMode="auto">
          <a:xfrm>
            <a:off x="6387299" y="4659464"/>
            <a:ext cx="539682" cy="247813"/>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25" name="Rectangle 24"/>
          <p:cNvSpPr/>
          <p:nvPr/>
        </p:nvSpPr>
        <p:spPr bwMode="auto">
          <a:xfrm>
            <a:off x="1240328" y="5545681"/>
            <a:ext cx="4176432" cy="323976"/>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600" b="1" dirty="0" smtClean="0">
                <a:solidFill>
                  <a:schemeClr val="bg1"/>
                </a:solidFill>
              </a:rPr>
              <a:t>Appendix</a:t>
            </a:r>
            <a:endParaRPr lang="en-GB" sz="1600"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p:cNvSpPr txBox="1">
            <a:spLocks/>
          </p:cNvSpPr>
          <p:nvPr/>
        </p:nvSpPr>
        <p:spPr bwMode="auto">
          <a:xfrm>
            <a:off x="849314" y="343917"/>
            <a:ext cx="9319542" cy="48518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In car technology (1).</a:t>
            </a:r>
          </a:p>
          <a:p>
            <a:pPr eaLnBrk="0" hangingPunct="0">
              <a:spcAft>
                <a:spcPts val="0"/>
              </a:spcAft>
              <a:defRPr/>
            </a:pPr>
            <a:r>
              <a:rPr lang="en-GB" sz="1400" kern="0" dirty="0" smtClean="0">
                <a:latin typeface="Arial" charset="0"/>
                <a:ea typeface="Geneva" pitchFamily="-107" charset="-128"/>
                <a:cs typeface="Geneva" pitchFamily="-110" charset="-128"/>
              </a:rPr>
              <a:t>Front and rear parking sensors are perceived to be the most useful car feature. Adaptive cruise control follows, albeit not closely.</a:t>
            </a:r>
          </a:p>
        </p:txBody>
      </p:sp>
      <p:graphicFrame>
        <p:nvGraphicFramePr>
          <p:cNvPr id="7" name="Chart 6"/>
          <p:cNvGraphicFramePr/>
          <p:nvPr/>
        </p:nvGraphicFramePr>
        <p:xfrm>
          <a:off x="519783" y="1549177"/>
          <a:ext cx="9361040" cy="532859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r>
              <a:rPr lang="en-GB" sz="800" b="1" dirty="0" smtClean="0">
                <a:solidFill>
                  <a:schemeClr val="tx1">
                    <a:lumMod val="65000"/>
                    <a:lumOff val="35000"/>
                  </a:schemeClr>
                </a:solidFill>
              </a:rPr>
              <a:t> </a:t>
            </a:r>
            <a:r>
              <a:rPr lang="en-GB" sz="800" dirty="0" smtClean="0">
                <a:solidFill>
                  <a:schemeClr val="tx1">
                    <a:lumMod val="65000"/>
                    <a:lumOff val="35000"/>
                  </a:schemeClr>
                </a:solidFill>
              </a:rPr>
              <a:t>QF1.</a:t>
            </a:r>
            <a:r>
              <a:rPr lang="en-GB" sz="800" b="1" dirty="0" smtClean="0">
                <a:solidFill>
                  <a:schemeClr val="tx1">
                    <a:lumMod val="65000"/>
                    <a:lumOff val="35000"/>
                  </a:schemeClr>
                </a:solidFill>
              </a:rPr>
              <a:t> </a:t>
            </a:r>
            <a:r>
              <a:rPr lang="en-GB" sz="800" dirty="0" smtClean="0">
                <a:solidFill>
                  <a:schemeClr val="tx1">
                    <a:lumMod val="65000"/>
                    <a:lumOff val="35000"/>
                  </a:schemeClr>
                </a:solidFill>
              </a:rPr>
              <a:t>The evolution towards vehicles that require no human intervention (the driverless car) is attracting interests from scientists and engineers, politicians and motorists’ representatives. The driverless car will combine features that are available today with ones which are currently in development. How useful do you think each of the following features is? (1555 – All respondents)</a:t>
            </a:r>
          </a:p>
          <a:p>
            <a:pPr eaLnBrk="0" hangingPunct="0">
              <a:tabLst>
                <a:tab pos="358731" algn="l"/>
              </a:tabLst>
            </a:pPr>
            <a:endParaRPr lang="en-GB" sz="800" dirty="0">
              <a:solidFill>
                <a:srgbClr val="4D4D4D"/>
              </a:solidFill>
            </a:endParaRPr>
          </a:p>
        </p:txBody>
      </p:sp>
      <p:sp>
        <p:nvSpPr>
          <p:cNvPr id="6" name="Rectangle 5"/>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p:cNvSpPr txBox="1">
            <a:spLocks/>
          </p:cNvSpPr>
          <p:nvPr/>
        </p:nvSpPr>
        <p:spPr bwMode="auto">
          <a:xfrm>
            <a:off x="849314" y="343917"/>
            <a:ext cx="9319542" cy="48518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In car technology (2).</a:t>
            </a:r>
          </a:p>
          <a:p>
            <a:pPr eaLnBrk="0" hangingPunct="0">
              <a:spcAft>
                <a:spcPts val="0"/>
              </a:spcAft>
              <a:defRPr/>
            </a:pPr>
            <a:r>
              <a:rPr lang="en-GB" sz="1400" kern="0" dirty="0" smtClean="0">
                <a:latin typeface="Arial" charset="0"/>
                <a:ea typeface="Geneva" pitchFamily="-107" charset="-128"/>
                <a:cs typeface="Geneva" pitchFamily="-110" charset="-128"/>
              </a:rPr>
              <a:t>The perception of front and rear parking sensors being the most useful car feature is reflected in people’s willingness to pay for it.</a:t>
            </a:r>
          </a:p>
        </p:txBody>
      </p:sp>
      <p:graphicFrame>
        <p:nvGraphicFramePr>
          <p:cNvPr id="7" name="Chart 6"/>
          <p:cNvGraphicFramePr/>
          <p:nvPr/>
        </p:nvGraphicFramePr>
        <p:xfrm>
          <a:off x="447775" y="1549177"/>
          <a:ext cx="9433048" cy="532859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r>
              <a:rPr lang="en-GB" sz="800" dirty="0" smtClean="0">
                <a:solidFill>
                  <a:schemeClr val="tx1">
                    <a:lumMod val="65000"/>
                    <a:lumOff val="35000"/>
                  </a:schemeClr>
                </a:solidFill>
              </a:rPr>
              <a:t>QF2</a:t>
            </a:r>
            <a:r>
              <a:rPr lang="en-GB" sz="800" b="1" dirty="0" smtClean="0">
                <a:solidFill>
                  <a:schemeClr val="tx1">
                    <a:lumMod val="65000"/>
                    <a:lumOff val="35000"/>
                  </a:schemeClr>
                </a:solidFill>
              </a:rPr>
              <a:t>. </a:t>
            </a:r>
            <a:r>
              <a:rPr lang="en-GB" sz="800" dirty="0" smtClean="0">
                <a:solidFill>
                  <a:schemeClr val="tx1">
                    <a:lumMod val="65000"/>
                    <a:lumOff val="35000"/>
                  </a:schemeClr>
                </a:solidFill>
              </a:rPr>
              <a:t>How much extra, if at all, would you pay to have each of the following features in a new car? (1555 – All respondents)</a:t>
            </a:r>
          </a:p>
          <a:p>
            <a:pPr eaLnBrk="0" hangingPunct="0">
              <a:tabLst>
                <a:tab pos="358731" algn="l"/>
              </a:tabLst>
            </a:pPr>
            <a:endParaRPr lang="en-GB" sz="800" dirty="0">
              <a:solidFill>
                <a:srgbClr val="4D4D4D"/>
              </a:solidFill>
            </a:endParaRPr>
          </a:p>
        </p:txBody>
      </p:sp>
      <p:sp>
        <p:nvSpPr>
          <p:cNvPr id="6" name="Rectangle 5"/>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6" descr="Image result for drive to work"/>
          <p:cNvPicPr>
            <a:picLocks noChangeAspect="1" noChangeArrowheads="1"/>
          </p:cNvPicPr>
          <p:nvPr/>
        </p:nvPicPr>
        <p:blipFill>
          <a:blip r:embed="rId3" cstate="print"/>
          <a:srcRect/>
          <a:stretch>
            <a:fillRect/>
          </a:stretch>
        </p:blipFill>
        <p:spPr bwMode="auto">
          <a:xfrm>
            <a:off x="5372600" y="2340302"/>
            <a:ext cx="2246010" cy="1148400"/>
          </a:xfrm>
          <a:prstGeom prst="rect">
            <a:avLst/>
          </a:prstGeom>
          <a:noFill/>
        </p:spPr>
      </p:pic>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Motoring behaviour.</a:t>
            </a:r>
            <a:endParaRPr lang="en-GB" dirty="0">
              <a:latin typeface="+mn-lt"/>
            </a:endParaRPr>
          </a:p>
        </p:txBody>
      </p:sp>
      <p:sp>
        <p:nvSpPr>
          <p:cNvPr id="22531" name="Rectangle 9"/>
          <p:cNvSpPr>
            <a:spLocks noChangeArrowheads="1"/>
          </p:cNvSpPr>
          <p:nvPr/>
        </p:nvSpPr>
        <p:spPr bwMode="auto">
          <a:xfrm>
            <a:off x="414340" y="2424114"/>
            <a:ext cx="5430837" cy="71437"/>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22532" name="Rectangle 11"/>
          <p:cNvSpPr>
            <a:spLocks noChangeArrowheads="1"/>
          </p:cNvSpPr>
          <p:nvPr/>
        </p:nvSpPr>
        <p:spPr bwMode="auto">
          <a:xfrm>
            <a:off x="414340" y="3567114"/>
            <a:ext cx="5430837" cy="71437"/>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22533" name="Rectangle 10"/>
          <p:cNvSpPr>
            <a:spLocks noChangeArrowheads="1"/>
          </p:cNvSpPr>
          <p:nvPr/>
        </p:nvSpPr>
        <p:spPr bwMode="auto">
          <a:xfrm>
            <a:off x="9377363" y="468314"/>
            <a:ext cx="1079500" cy="936624"/>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22534" name="AutoShape 10" descr="data:image/jpeg;base64,/9j/4AAQSkZJRgABAQAAAQABAAD/2wCEAAkGBxITEhQUExQWFBQVFRQUFxcVFBQVFBQUFBQWFxQXFBcYHCggGBolHBQUITEhJSkrLi4uFx8zODMsNygtLisBCgoKDg0OGhAQGywkHyQsLCwsLCwsLCwsLCwsLCwsLCwsLCwsLCwsLCwsLCwsLCwsLCwsLCwsLCwsLCwsLCwsLP/AABEIALcBFAMBIgACEQEDEQH/xAAbAAABBQEBAAAAAAAAAAAAAAADAAECBAUGB//EAEIQAAEDAQUFBQUFBwMEAwAAAAEAAgMRBBIhMUEFBlFhcRMigZGhMkKxwdEUcoLh8BUjM0NSU5Ikk/EHY4OiFkRi/8QAGgEAAwEBAQEAAAAAAAAAAAAAAAECAwQFBv/EACoRAAICAQQCAgAGAwEAAAAAAAABAhESAyExURNBBCIyQnGRofAjYdEU/9oADAMBAAIRAxEAPwDumjNNROQpt9V82ewKNSFFJ4y4qF0IESfjTBJnAqRJAqna/igAbxwUQrBcDoomhwyQFgS/FVtp7MbIKjAq26McVYjySKTo4CaIsJBzRbJY5JD3R46Lp9qWBriCQruyIgBQBPL0aOdKzKsW7esh8Fs2exRMyaFfdHgoiJPFmD1GyIA0AThxTlildToiyGKncNE+WSdUkKyBZQVULLEKE1zNU83DJEa2goEvYXsNI3vtOl0jyKhDgSAKCtdfHNEcfY/EFEx0NaZ4ZI92JcEw+iftURsfFPRoV0yMkOzELL3jst+Fx1GI8FqscMgnljqCOKbjaCMsZWeXNdVOp22z9lK+M6Go+6ckK8saPUTskjuH+mnPOMeb1VL0aZ3+mdzlYPIEpClwCqmLkIvTF6qhhC9NfQryV5FAEvJIN9JOgO+u8U7QjFgOpwSFKUxUHHYJ4xTgVOKKWilUro5oCwb/AEUKeisEg8VEtbnVAWCbgQpOPJO+h1SbXQ1QMgWjoiwDBDJOoUoCK4FAEbaME2yDiUS2juFA2YaUS9j5ibdEO/VGCjdC3o5UwRbgmaEQpOKVFWJzUzWqdNVFMVkC287p+v10RWmiHBlXiikaUSjxYPojK7BpGjviEO0k3a8KH14okwFOrm/FTuEgopu0JNIgHmgT4VCazMNMwadfmrFwKkm1Ym0mCbmj0UKAIjTVWlREnZxW/ljoWTD7ruhy9fiuWvL1DbVhE0L2HVpp10XlTARUHNpLT1GBWUlueh8aeUK6Jlyt2g/6VvOavk381TorduP7mAcXPPwUP0bsqJkkyYx0xTqJQAySVEkxHpLOan1wU6EYJ4w3IqaOKyDhoMlC4VZBFMsE4eOCdCtlcNryKi6z/qqtPAJyQnEcEqGmAMDqKEsRGIVwN1pRCe4HUhJoaZRvn/lShlxR3MB4FVrgB4fBIsuyCrSqsIorLTggAKXyC4NeyPqEntxVewSUwWgWLoj9onLP6yK4ak4aoxaAnCrEnIFooyMy0R6oDmXn1r7OSUkNMOyMAUUqhQqmcrI5JSnunDn5J7/BBmrdNOCI2maV7jrYCDdeRxFVYDcFXtOFHcCK9Dh81ZqlH2glwiFESMaJgE4CtIlsmQvMN9LMILSXZMlF4feHtfJeoLmN/wDZfbWYuAq6I3x0HtDyqlNGvxp4z/U8/hma7IrR2m393Z+TXHzJ+izbOxoFWjNa218Gwjgxp86rnlyj02ZiYqSVExjJipJkARSTp0wPULtSdCoAIn61U2x1CKs8+6BjHkldRAw8PgpCM44U8k6FkgZOFE10dUQRu/RUxEfzRTFkkVCoSMByVkwngmdZypcWUpIoOZjz1QZH0wzCvzx8vqqLwaUooao1TssgYVQqo8QwVDG84cCpZUS1C/FapeaBY8AxC2HjALXT4Zjq8oaqcOwTIjG1WiMWQc5Jg4J3sxA+eH5ozYwE0m2S2kRDapURAQnvK6JsE9uB6FKzDutpjgEQuQLC7uDxHkUvzD/KElhqCOIUbGasFcxgfBEQIcHkccQh7STBbposiiV5Re4DNQLychhzVNkpBgUOZt4FuhBHmmibjijEo5QcM8etVkMMskJ9x2HNpxatDbftMHBjR6D6rV/6g2G7JFOBgSI3+OLSfUeKxNtH987kGj/1C5pL7Hrac84qRTUVJMg0GSSSQAkkkkxHrBhPJEEZ4+ioftF/9k+LgmNum0jaOrj8gqziebhP+0aJj5lLsuZ81lutFpP9sfhcfmnDrSf5jB/4z9U/JHoPHLtGoY+vmm7Ec/MrOMdopXt2/wC3+ahW00/it/2/zQ5roXjfa/n/AIahiFNfNDMPMrHMVsGVoaerAome2t1jf+Ej4FS5x6LWlL00aUrHDUHqq8jxr+vFUJNvuZ/Fipzaa+hRrNtGKX2HA8QcD5FZyafBqoSXKLcbaCipzto881djZwVW2DEFQxx5Gs7u8FvNpRYEQW9Bi1baJj8j0LDRJOAuRh2y82x4kqI4b7jU0aA0G6a6nqtJSxM4abndejoLXbY430c4kjTE5/r1UmbQjLS6tAOWPkvN9ob2mWU3MBxz/wCF1uwtvw0uvHdoNCcaY1WOU76TOiWglG+WGtO90LcLrjTkFSfv1HpE/wASErXb7EXH90Tjn+isq12qzaRkJeSRcdGD/Kzodj71tmeGdm4EnPCnir1h2liQWOa0ucGOpg6hxouN2XtdsZIY0AOIGI+a6rZu22YNfQBuAonm73ZE9Gk6R0Lm4VWdanmodgCDjqacQj2nbMDQKvC5vaW1IXyAsPI5arb5Eor8Lsw0NOTe6OqYzx56qZCz9nNDoWm9jUi8DXEEhZO0dvOgkuOF40B6g5JLVSXAlouUmk+DpHccVMLlBvf/ANs+akN4r2oah6yRf/l1PZt7ZsbZoXMdkaHoWmo+C832q6sr+RXYOtTnNJv1wXAWy0UtL2nI5eayyzkdehpuCabCUSuqdE9EzYHdTXUSiVEADokrMNkc4VaKjJJK0BqQ7zWV/wD9qVn3h+S1LNbWP9i2g+LPovKexbpUeKGYOB9Fr4Y+mZ/43/UezNgmOVpr4MKkbPadJx/g1eNxWqZnsvcOjnBXrPvVa2fzHHrRyXhfoWEXxJfsepCO2jKVjurPoUQT2sZtjd4OC89su/8AKPba13m0rZsu/wDEfaa5vR1VL05oPC3wkzqP2lKPahH4XfUJjtOM+0x7PCvwWbBvbZnfzSPvAfRaEdsikGD43eizeXsnxNcoU8F9v7t4cODsR9QscbLF7AGN/CuB+65a5sba1abp5GoRxeAo4Bw4j6KClJojYJXAXX58fqn2gaUSvimPnqOqzdozn2TmCKcwUr9CUblZcEoC3tnklgqsXY9jvUe/Bg46/ktSbarG4DHpkt9Oo7tnPrXJ4xVlwM5rit9b8ZpUCOQurgauvChaSt+TajzkAFStlZmlslHNOhCU9SLK0dOUZWzldkbqwykXXuYTwoR6ro7HuoyGvaPLhTAio81Us+ynxGsL6D+l+I8CMQrU+0LWPcr0IcPLNQ5WtzaSk39XsBfYrIypdVyybW6zY4U81C3bQl96Ij8Lgsi0WkmuFEoxZqotGhYxZr1S9rQDkSPgt6GOzkBxlj71TQPFR1Gi4AQtLqmq1bPaWAaKpQDGTOi21ZoQ0dnO13EA1+C5SaUsOGPojWraTQO60k8gSsq0MtE2TS3rRuHxVQj3wGNKuTppt95O+Y23I6UbeIIvhoFABzqc0zZXOAdIbzyASSsPZewQwgyOLyDUNxuA8eZW2iSj6CEa9BO2A0Q5LQUxjKFJdHtOA6milIsPZJ3X2iuF4aqrvFZw6PtWe3G8l3G6VCy22Eva1rgXV0xyWVtjbvZvfG1tdDU51HBXGLy2E+DVs8we0OGoRAsjd4vuG8MK4YUWsnJU6ESSZGScBVMpSWlwie1tATjU4ZaVUgarWOYA1orx71Mdcklybd4nAAY4CmdUlPimLKJlEqBKkQoOC7DnIuQyEVINVWS0VXsQywrQDAnEQTyDEzg5wyJU2Wt7cirhhCgbOEZIalNcMeDbkzMQ5w6OK1LPv3aW+/Uf/poKyvsgQJbEEnGD5Rfl1Pe532w99xJMIZ2tjL2FzJATdfTQ8FsyWuOrS8ggnukZHkV4rvGwhkRbUFtRUHVdHuHtXtbM+zuPfjN9pOJLToOhWWp8ZY5xKhP74v2esunc6nDQZCnRO1c/u9tAkXCfZyWz2i4pJp7mmNcFoPCkHqqCphSLEs9qmvquZWjNw81Xm2tAzN48MU6bBQ6L5Ka4DpXwWHNvVA3KpVC079xtyAHUq1pTforxSOsFmb/S3yCd1kZqB5Bec2v/AKi8HAfdCxLVv292rj40C1XxpsmormaPVLRYoBm5o8Qsi2TWZmT69MV5n+355PZafUqUH2iR1DX08lovj1yxrU017bOqtu8LG+y0nrgs6TbsxxDbo0o0ucegVZ2yZgMbrPxNveYqs202N41r+KvyWkdOBnPW6RftG15siDx7ziMOQaQsya2knvMw5Of8yVUfI4YHLgfpkhkatw5LZQSOd6suza3ftsLJg97nMFHAE94AkYVoFdbaXXi4RteSSa0BJ8VytDwr0Wnsi3mPEVdH77dW82/NTPT9oqOs+GdS61SClWEYVpkR5qcluuyBhBxaHZiuPCiFvFt1lpdHHVraMjaHm81pGda+9nmsK22N0b+6+rSPaZkeNDwWEYXzsaubR0zdpR1uk0PNWnNBHEFcfZ4h58cVpWPaDo8HYt9R0RLS6COrfIO0bHlDjcAc3Qk0PQpLoIJmOFQRTqkpzZeCMAWji0eSkHM4LVY2zn3gPBG+yWY/zB5Kr/0PYxHRN4UUTZ28V0B2fCcpW46dBqoHYcZwEzR1I1RkJqJhizjil2K3Bu2LtRMzpeAriiDdmTR0bv8AyD6IyFUeznxAU/2ei3ZN0LWMgNTg5uhpTPoh/wDxm2gfw3HyPonYvr2YphKE+zlbB2NbBnC+n3T8aUQn2Sdv8p+RJ7hwoix0mYNqsd9paRn6c1z8Vkns0okjrVpwIyI4ELqNsSkNxJbQBxAwJvAFoHmPNNsxzmj96agjAZuB6rWM2okNJyr+TZ3f23G5zXStMLve1a7j0V+3b4Mje4BoIHsuvZjosn7RFT2K16KJfD/aFfBc7hFu2josnat/j7pp0aSsmffCd2QkPhRaDns92NvkqNutz25AD8LfotIxj6iRKc0vX7GdLti1vyjd41QnR252hC2tn7VfU32NcAOFDXTJPJtx+gaOV39FaW1skiM3JW5M55+x7Y7Ov+SiN25znTxK6iybwGoDowammGBWpY7G62TCJncZUVOHHHql5Jp8GbhBq7ZwsewwPacXUzEYrTq4q0+wQx0N0u6l3rgBgvc4NzrBG03hU0xLnuy6CgGS833t2VDG49i4AVFA2tBhjgqc3aTMYuL4RyhniIoQ6ulHd0eACGY2UzIxwINQhTHHvDxGCg1p4/Q8ldBZYZbZI8L1W8Mx5aKctsJFVnyRVwOHDkVKwP73ZyeB+YTxXJOXpkZ5ic0rO+pw9r48lLaVjdG66dQHA8WnI/HyKqxG6QUIbRqiz93tWezWhH9JOh5Gh/VFJzuyLJmeyTQjOjhmD6J2W9rXPu4RzsIe3A0eMajo4NcFQMvdLeOmlf8AlJAdFDZmySOZCe45olY0k90E99g+66o6EKFosphIv1qRUCtRTXosnd7aJjnjdmBUEcQ5pB+R8Fq7x7dMr23W3AxtOJJJqVlJSUqXBtFxcbYB0hxLcFWmtB1cqTnOdmSogKsROXSC9sRk4+BKSARRJVRNml2sv9Lv8SnE8nB3kV2bbJwKn9kdxC5/Kujp8b7ONFqfzHgU5tb+a7B1meNFHsjqPRHkQ8H2cg62uUxtN/H1XVhg4eiXYN4DyCPIugwfZzTNuSj33U+8VYh3knb7Mrx+Jy3fszNWt/xCX2WP+hv+IRmugwZlxb42ofzX+ZPxVpu/VqulvaE1DhiAcCKHNXBYYv7bP8Gp/wBnQ/22f4hLyR6F4v0OI2/tE9uH4HvMdyIbQgEeA8lvRb01b/CjNca3Rz+qltfdZsxqx1zkRVvhwVvY27cULSDSRzsy4Cg+6NFb1IYrszWnLJ9Fdm8cdMYY9NCEJ+1I3HBoHmteXYNnd7lPuuI9MlRl3VZ7j3D7wDh6UUKcDTGSLOw9pwMkDpGBwGNOiwN7toxulc+NoaK1p4otr2JaI8QL44sNfTNc5tIOBINQeBFCtdNRbsy1bo63dGWBxYZhUGpPUk/ki7yGydqexqG54nHFclshkpjcQx1G+8Gm7TqhTzmuJVYfYjPZM2mNaKOGJHpULo9g7Q7LLDnz6Lj9nO7leZ+S0IJPqhxBuzttobyucM6dPkuX2hai8kk1OqpmWteSqyykJwgkZtlW1tCqMadM8wjTyVQQ+nyW9Gdm9sewstbHsBDZg0uZX3i0Vu+NFg2kXmV9+M+bfr+SlDbDHJeaaVxwwx1Q55KvJ0dX1zWaTTL5RbtFv7WBjTnGTQ0xuuzHSor4niswhRsxpUc6K8IQENUyo7opPqB4iinjUcxVStjcKcwnfh5AJol7MjsptZG9Vo2xvfKDshnfB4AmvwU7VL3nV4qZfiNIfgBhyE86pPJr3QT0CmLJK73CkHJC8krLNiykZFJK49jxl0egNbRGY6mitmKuiZ1npp5rgs7hRUKLTxCrltDw5qbZOvwSAOYwdAp/ZWcB4IcbkYFIQP8AZ7OCl+zWcSitqiVStiKj9mDQqI2Y7QhaDEStEZMVmW7ZrhwUDZHjRbICeiWTCzDNncNCmMZGYK3bwSoDonkOzBoouYDmAeoBW26NvBCdZW9EZDsyKKlaNlwPNXRMJ43RU9SuiFibxUZLAOKalQWnyef7wWZkbmhjQ0Xa0AoK1Kzo5Myup312aRG2Qe6aHo7I+Y9VxscnFduk8onJq7SNBsnsgePNV7XMa0OmviotkpTkgSkk54rZLcybKc+aA5ysTeqqlaGRBz/Qo4FQDzVcjDxVl5us56dUmUgFmbV1ea1XigWfG4Rtqf0UGW3OmIjiaXF2jRUk8gEOLk9hxkkgzpQT+sgqrXukfRoJJNABiSTgAFrWPc+2P7t0RtPtOeR5BoqV3W7W7UNl738SX+sjLjcGnXNZz1YQWztlw0Zye+yIbB3XEcIEgBe7F2RpwaOisP2BGDgxvkFtmT9VUL4Xnucm7O5RSVGO3ZYGnoFMbMGYWqSFFGTK2KAsQ4JLRqEksmAanD5qJjPNHu+CcN/VVNk2Vy1MYAjObwUHFAwD4+CZr6FWGJGPknYCZKjNeDqqxjUrnJIRavhTaqQNOXWqn2/NKgot9oo9uqpeU9EUKg3bJxMq9U1U6AticBLtgqYcmL0qAv3wk540WY55SbMeaMR0WrZA2Vj435OBafkRz+i8l2jZXQyOY7Npp14ELtNu7wXKsYe97zuHIc+a4e3Wu+cvFdnxoSRza7jwMyZSvKoHIzHLrOYjKKoT2Ky4hVpH15Dj9E0IjDHU8h+iq9rtQvVzplw6prVa6C6xZ3ZFXGPtkseeUvNTloF1O6+80cHdMDADgXxijz94n2vMLmGwlFbAc09RRlHFlQcou0ex2HaEcorG8HlkR1CtheXbJtLm0oaEZEGhHQruNg7eD6Ry0DtHZB3I8D6LzNTRcd0d0NXLk2SFFGcwKN1YmwNoTgKV1NRACokmKdAGtdTFpSSWZJB7EMxpJJgCvUUi8pJJlETKmdIUkkwIKTDRJJAE+1J/NOCkkgRB5Ca8EkkAI00KiHJJIAGXKltS0mONztch1KSSuKtoUuDz60yEk881XISSXoo4HyQcgPcdEySYgMkzwq7pHHMpJK48EtUTYyoRI40kkmyiw2BEEWCdJZjQ7BQIsM5CSSRSO53c2mZY6OrebTHi3TxWsSkkuLUSUmdkHcR76myTxSSWZZPtQmSSQB//2Q=="/>
          <p:cNvSpPr>
            <a:spLocks noChangeAspect="1" noChangeArrowheads="1"/>
          </p:cNvSpPr>
          <p:nvPr/>
        </p:nvSpPr>
        <p:spPr bwMode="auto">
          <a:xfrm>
            <a:off x="63500" y="-407987"/>
            <a:ext cx="304800" cy="304800"/>
          </a:xfrm>
          <a:prstGeom prst="rect">
            <a:avLst/>
          </a:prstGeom>
          <a:noFill/>
          <a:ln w="9525">
            <a:noFill/>
            <a:miter lim="800000"/>
            <a:headEnd/>
            <a:tailEnd/>
          </a:ln>
        </p:spPr>
        <p:txBody>
          <a:bodyPr lIns="91428" tIns="45715" rIns="91428" bIns="45715"/>
          <a:lstStyle/>
          <a:p>
            <a:endParaRPr lang="en-US"/>
          </a:p>
        </p:txBody>
      </p:sp>
      <p:sp>
        <p:nvSpPr>
          <p:cNvPr id="22535" name="AutoShape 12" descr="data:image/jpeg;base64,/9j/4AAQSkZJRgABAQAAAQABAAD/2wCEAAkGBxITEhQUExQWFBQVFRQUFxcVFBQVFBQUFBQWFxQXFBcYHCggGBolHBQUITEhJSkrLi4uFx8zODMsNygtLisBCgoKDg0OGhAQGywkHyQsLCwsLCwsLCwsLCwsLCwsLCwsLCwsLCwsLCwsLCwsLCwsLCwsLCwsLCwsLCwsLCwsLP/AABEIALcBFAMBIgACEQEDEQH/xAAbAAABBQEBAAAAAAAAAAAAAAADAAECBAUGB//EAEIQAAEDAQUFBQUFBwMEAwAAAAEAAgMRBBIhMUEFBlFhcRMigZGhMkKxwdEUcoLh8BUjM0NSU5Ikk/EHY4OiFkRi/8QAGgEAAwEBAQEAAAAAAAAAAAAAAAECAwQFBv/EACoRAAICAQQCAgAGAwEAAAAAAAABAhESAyExURNBBCIyQnGRofAjYdEU/9oADAMBAAIRAxEAPwDumjNNROQpt9V82ewKNSFFJ4y4qF0IESfjTBJnAqRJAqna/igAbxwUQrBcDoomhwyQFgS/FVtp7MbIKjAq26McVYjySKTo4CaIsJBzRbJY5JD3R46Lp9qWBriCQruyIgBQBPL0aOdKzKsW7esh8Fs2exRMyaFfdHgoiJPFmD1GyIA0AThxTlildToiyGKncNE+WSdUkKyBZQVULLEKE1zNU83DJEa2goEvYXsNI3vtOl0jyKhDgSAKCtdfHNEcfY/EFEx0NaZ4ZI92JcEw+iftURsfFPRoV0yMkOzELL3jst+Fx1GI8FqscMgnljqCOKbjaCMsZWeXNdVOp22z9lK+M6Go+6ckK8saPUTskjuH+mnPOMeb1VL0aZ3+mdzlYPIEpClwCqmLkIvTF6qhhC9NfQryV5FAEvJIN9JOgO+u8U7QjFgOpwSFKUxUHHYJ4xTgVOKKWilUro5oCwb/AEUKeisEg8VEtbnVAWCbgQpOPJO+h1SbXQ1QMgWjoiwDBDJOoUoCK4FAEbaME2yDiUS2juFA2YaUS9j5ibdEO/VGCjdC3o5UwRbgmaEQpOKVFWJzUzWqdNVFMVkC287p+v10RWmiHBlXiikaUSjxYPojK7BpGjviEO0k3a8KH14okwFOrm/FTuEgopu0JNIgHmgT4VCazMNMwadfmrFwKkm1Ym0mCbmj0UKAIjTVWlREnZxW/ljoWTD7ruhy9fiuWvL1DbVhE0L2HVpp10XlTARUHNpLT1GBWUlueh8aeUK6Jlyt2g/6VvOavk381TorduP7mAcXPPwUP0bsqJkkyYx0xTqJQAySVEkxHpLOan1wU6EYJ4w3IqaOKyDhoMlC4VZBFMsE4eOCdCtlcNryKi6z/qqtPAJyQnEcEqGmAMDqKEsRGIVwN1pRCe4HUhJoaZRvn/lShlxR3MB4FVrgB4fBIsuyCrSqsIorLTggAKXyC4NeyPqEntxVewSUwWgWLoj9onLP6yK4ak4aoxaAnCrEnIFooyMy0R6oDmXn1r7OSUkNMOyMAUUqhQqmcrI5JSnunDn5J7/BBmrdNOCI2maV7jrYCDdeRxFVYDcFXtOFHcCK9Dh81ZqlH2glwiFESMaJgE4CtIlsmQvMN9LMILSXZMlF4feHtfJeoLmN/wDZfbWYuAq6I3x0HtDyqlNGvxp4z/U8/hma7IrR2m393Z+TXHzJ+izbOxoFWjNa218Gwjgxp86rnlyj02ZiYqSVExjJipJkARSTp0wPULtSdCoAIn61U2x1CKs8+6BjHkldRAw8PgpCM44U8k6FkgZOFE10dUQRu/RUxEfzRTFkkVCoSMByVkwngmdZypcWUpIoOZjz1QZH0wzCvzx8vqqLwaUooao1TssgYVQqo8QwVDG84cCpZUS1C/FapeaBY8AxC2HjALXT4Zjq8oaqcOwTIjG1WiMWQc5Jg4J3sxA+eH5ozYwE0m2S2kRDapURAQnvK6JsE9uB6FKzDutpjgEQuQLC7uDxHkUvzD/KElhqCOIUbGasFcxgfBEQIcHkccQh7STBbposiiV5Re4DNQLychhzVNkpBgUOZt4FuhBHmmibjijEo5QcM8etVkMMskJ9x2HNpxatDbftMHBjR6D6rV/6g2G7JFOBgSI3+OLSfUeKxNtH987kGj/1C5pL7Hrac84qRTUVJMg0GSSSQAkkkkxHrBhPJEEZ4+ioftF/9k+LgmNum0jaOrj8gqziebhP+0aJj5lLsuZ81lutFpP9sfhcfmnDrSf5jB/4z9U/JHoPHLtGoY+vmm7Ec/MrOMdopXt2/wC3+ahW00/it/2/zQ5roXjfa/n/AIahiFNfNDMPMrHMVsGVoaerAome2t1jf+Ej4FS5x6LWlL00aUrHDUHqq8jxr+vFUJNvuZ/Fipzaa+hRrNtGKX2HA8QcD5FZyafBqoSXKLcbaCipzto881djZwVW2DEFQxx5Gs7u8FvNpRYEQW9Bi1baJj8j0LDRJOAuRh2y82x4kqI4b7jU0aA0G6a6nqtJSxM4abndejoLXbY430c4kjTE5/r1UmbQjLS6tAOWPkvN9ob2mWU3MBxz/wCF1uwtvw0uvHdoNCcaY1WOU76TOiWglG+WGtO90LcLrjTkFSfv1HpE/wASErXb7EXH90Tjn+isq12qzaRkJeSRcdGD/Kzodj71tmeGdm4EnPCnir1h2liQWOa0ucGOpg6hxouN2XtdsZIY0AOIGI+a6rZu22YNfQBuAonm73ZE9Gk6R0Lm4VWdanmodgCDjqacQj2nbMDQKvC5vaW1IXyAsPI5arb5Eor8Lsw0NOTe6OqYzx56qZCz9nNDoWm9jUi8DXEEhZO0dvOgkuOF40B6g5JLVSXAlouUmk+DpHccVMLlBvf/ANs+akN4r2oah6yRf/l1PZt7ZsbZoXMdkaHoWmo+C832q6sr+RXYOtTnNJv1wXAWy0UtL2nI5eayyzkdehpuCabCUSuqdE9EzYHdTXUSiVEADokrMNkc4VaKjJJK0BqQ7zWV/wD9qVn3h+S1LNbWP9i2g+LPovKexbpUeKGYOB9Fr4Y+mZ/43/UezNgmOVpr4MKkbPadJx/g1eNxWqZnsvcOjnBXrPvVa2fzHHrRyXhfoWEXxJfsepCO2jKVjurPoUQT2sZtjd4OC89su/8AKPba13m0rZsu/wDEfaa5vR1VL05oPC3wkzqP2lKPahH4XfUJjtOM+0x7PCvwWbBvbZnfzSPvAfRaEdsikGD43eizeXsnxNcoU8F9v7t4cODsR9QscbLF7AGN/CuB+65a5sba1abp5GoRxeAo4Bw4j6KClJojYJXAXX58fqn2gaUSvimPnqOqzdozn2TmCKcwUr9CUblZcEoC3tnklgqsXY9jvUe/Bg46/ktSbarG4DHpkt9Oo7tnPrXJ4xVlwM5rit9b8ZpUCOQurgauvChaSt+TajzkAFStlZmlslHNOhCU9SLK0dOUZWzldkbqwykXXuYTwoR6ro7HuoyGvaPLhTAio81Us+ynxGsL6D+l+I8CMQrU+0LWPcr0IcPLNQ5WtzaSk39XsBfYrIypdVyybW6zY4U81C3bQl96Ij8Lgsi0WkmuFEoxZqotGhYxZr1S9rQDkSPgt6GOzkBxlj71TQPFR1Gi4AQtLqmq1bPaWAaKpQDGTOi21ZoQ0dnO13EA1+C5SaUsOGPojWraTQO60k8gSsq0MtE2TS3rRuHxVQj3wGNKuTppt95O+Y23I6UbeIIvhoFABzqc0zZXOAdIbzyASSsPZewQwgyOLyDUNxuA8eZW2iSj6CEa9BO2A0Q5LQUxjKFJdHtOA6milIsPZJ3X2iuF4aqrvFZw6PtWe3G8l3G6VCy22Eva1rgXV0xyWVtjbvZvfG1tdDU51HBXGLy2E+DVs8we0OGoRAsjd4vuG8MK4YUWsnJU6ESSZGScBVMpSWlwie1tATjU4ZaVUgarWOYA1orx71Mdcklybd4nAAY4CmdUlPimLKJlEqBKkQoOC7DnIuQyEVINVWS0VXsQywrQDAnEQTyDEzg5wyJU2Wt7cirhhCgbOEZIalNcMeDbkzMQ5w6OK1LPv3aW+/Uf/poKyvsgQJbEEnGD5Rfl1Pe532w99xJMIZ2tjL2FzJATdfTQ8FsyWuOrS8ggnukZHkV4rvGwhkRbUFtRUHVdHuHtXtbM+zuPfjN9pOJLToOhWWp8ZY5xKhP74v2esunc6nDQZCnRO1c/u9tAkXCfZyWz2i4pJp7mmNcFoPCkHqqCphSLEs9qmvquZWjNw81Xm2tAzN48MU6bBQ6L5Ka4DpXwWHNvVA3KpVC079xtyAHUq1pTforxSOsFmb/S3yCd1kZqB5Bec2v/AKi8HAfdCxLVv292rj40C1XxpsmormaPVLRYoBm5o8Qsi2TWZmT69MV5n+355PZafUqUH2iR1DX08lovj1yxrU017bOqtu8LG+y0nrgs6TbsxxDbo0o0ucegVZ2yZgMbrPxNveYqs202N41r+KvyWkdOBnPW6RftG15siDx7ziMOQaQsya2knvMw5Of8yVUfI4YHLgfpkhkatw5LZQSOd6suza3ftsLJg97nMFHAE94AkYVoFdbaXXi4RteSSa0BJ8VytDwr0Wnsi3mPEVdH77dW82/NTPT9oqOs+GdS61SClWEYVpkR5qcluuyBhBxaHZiuPCiFvFt1lpdHHVraMjaHm81pGda+9nmsK22N0b+6+rSPaZkeNDwWEYXzsaubR0zdpR1uk0PNWnNBHEFcfZ4h58cVpWPaDo8HYt9R0RLS6COrfIO0bHlDjcAc3Qk0PQpLoIJmOFQRTqkpzZeCMAWji0eSkHM4LVY2zn3gPBG+yWY/zB5Kr/0PYxHRN4UUTZ28V0B2fCcpW46dBqoHYcZwEzR1I1RkJqJhizjil2K3Bu2LtRMzpeAriiDdmTR0bv8AyD6IyFUeznxAU/2ei3ZN0LWMgNTg5uhpTPoh/wDxm2gfw3HyPonYvr2YphKE+zlbB2NbBnC+n3T8aUQn2Sdv8p+RJ7hwoix0mYNqsd9paRn6c1z8Vkns0okjrVpwIyI4ELqNsSkNxJbQBxAwJvAFoHmPNNsxzmj96agjAZuB6rWM2okNJyr+TZ3f23G5zXStMLve1a7j0V+3b4Mje4BoIHsuvZjosn7RFT2K16KJfD/aFfBc7hFu2josnat/j7pp0aSsmffCd2QkPhRaDns92NvkqNutz25AD8LfotIxj6iRKc0vX7GdLti1vyjd41QnR252hC2tn7VfU32NcAOFDXTJPJtx+gaOV39FaW1skiM3JW5M55+x7Y7Ov+SiN25znTxK6iybwGoDowammGBWpY7G62TCJncZUVOHHHql5Jp8GbhBq7ZwsewwPacXUzEYrTq4q0+wQx0N0u6l3rgBgvc4NzrBG03hU0xLnuy6CgGS833t2VDG49i4AVFA2tBhjgqc3aTMYuL4RyhniIoQ6ulHd0eACGY2UzIxwINQhTHHvDxGCg1p4/Q8ldBZYZbZI8L1W8Mx5aKctsJFVnyRVwOHDkVKwP73ZyeB+YTxXJOXpkZ5ic0rO+pw9r48lLaVjdG66dQHA8WnI/HyKqxG6QUIbRqiz93tWezWhH9JOh5Gh/VFJzuyLJmeyTQjOjhmD6J2W9rXPu4RzsIe3A0eMajo4NcFQMvdLeOmlf8AlJAdFDZmySOZCe45olY0k90E99g+66o6EKFosphIv1qRUCtRTXosnd7aJjnjdmBUEcQ5pB+R8Fq7x7dMr23W3AxtOJJJqVlJSUqXBtFxcbYB0hxLcFWmtB1cqTnOdmSogKsROXSC9sRk4+BKSARRJVRNml2sv9Lv8SnE8nB3kV2bbJwKn9kdxC5/Kujp8b7ONFqfzHgU5tb+a7B1meNFHsjqPRHkQ8H2cg62uUxtN/H1XVhg4eiXYN4DyCPIugwfZzTNuSj33U+8VYh3knb7Mrx+Jy3fszNWt/xCX2WP+hv+IRmugwZlxb42ofzX+ZPxVpu/VqulvaE1DhiAcCKHNXBYYv7bP8Gp/wBnQ/22f4hLyR6F4v0OI2/tE9uH4HvMdyIbQgEeA8lvRb01b/CjNca3Rz+qltfdZsxqx1zkRVvhwVvY27cULSDSRzsy4Cg+6NFb1IYrszWnLJ9Fdm8cdMYY9NCEJ+1I3HBoHmteXYNnd7lPuuI9MlRl3VZ7j3D7wDh6UUKcDTGSLOw9pwMkDpGBwGNOiwN7toxulc+NoaK1p4otr2JaI8QL44sNfTNc5tIOBINQeBFCtdNRbsy1bo63dGWBxYZhUGpPUk/ki7yGydqexqG54nHFclshkpjcQx1G+8Gm7TqhTzmuJVYfYjPZM2mNaKOGJHpULo9g7Q7LLDnz6Lj9nO7leZ+S0IJPqhxBuzttobyucM6dPkuX2hai8kk1OqpmWteSqyykJwgkZtlW1tCqMadM8wjTyVQQ+nyW9Gdm9sewstbHsBDZg0uZX3i0Vu+NFg2kXmV9+M+bfr+SlDbDHJeaaVxwwx1Q55KvJ0dX1zWaTTL5RbtFv7WBjTnGTQ0xuuzHSor4niswhRsxpUc6K8IQENUyo7opPqB4iinjUcxVStjcKcwnfh5AJol7MjsptZG9Vo2xvfKDshnfB4AmvwU7VL3nV4qZfiNIfgBhyE86pPJr3QT0CmLJK73CkHJC8krLNiykZFJK49jxl0egNbRGY6mitmKuiZ1npp5rgs7hRUKLTxCrltDw5qbZOvwSAOYwdAp/ZWcB4IcbkYFIQP8AZ7OCl+zWcSitqiVStiKj9mDQqI2Y7QhaDEStEZMVmW7ZrhwUDZHjRbICeiWTCzDNncNCmMZGYK3bwSoDonkOzBoouYDmAeoBW26NvBCdZW9EZDsyKKlaNlwPNXRMJ43RU9SuiFibxUZLAOKalQWnyef7wWZkbmhjQ0Xa0AoK1Kzo5Myup312aRG2Qe6aHo7I+Y9VxscnFduk8onJq7SNBsnsgePNV7XMa0OmviotkpTkgSkk54rZLcybKc+aA5ysTeqqlaGRBz/Qo4FQDzVcjDxVl5us56dUmUgFmbV1ea1XigWfG4Rtqf0UGW3OmIjiaXF2jRUk8gEOLk9hxkkgzpQT+sgqrXukfRoJJNABiSTgAFrWPc+2P7t0RtPtOeR5BoqV3W7W7UNl738SX+sjLjcGnXNZz1YQWztlw0Zye+yIbB3XEcIEgBe7F2RpwaOisP2BGDgxvkFtmT9VUL4Xnucm7O5RSVGO3ZYGnoFMbMGYWqSFFGTK2KAsQ4JLRqEksmAanD5qJjPNHu+CcN/VVNk2Vy1MYAjObwUHFAwD4+CZr6FWGJGPknYCZKjNeDqqxjUrnJIRavhTaqQNOXWqn2/NKgot9oo9uqpeU9EUKg3bJxMq9U1U6AticBLtgqYcmL0qAv3wk540WY55SbMeaMR0WrZA2Vj435OBafkRz+i8l2jZXQyOY7Npp14ELtNu7wXKsYe97zuHIc+a4e3Wu+cvFdnxoSRza7jwMyZSvKoHIzHLrOYjKKoT2Ky4hVpH15Dj9E0IjDHU8h+iq9rtQvVzplw6prVa6C6xZ3ZFXGPtkseeUvNTloF1O6+80cHdMDADgXxijz94n2vMLmGwlFbAc09RRlHFlQcou0ex2HaEcorG8HlkR1CtheXbJtLm0oaEZEGhHQruNg7eD6Ry0DtHZB3I8D6LzNTRcd0d0NXLk2SFFGcwKN1YmwNoTgKV1NRACokmKdAGtdTFpSSWZJB7EMxpJJgCvUUi8pJJlETKmdIUkkwIKTDRJJAE+1J/NOCkkgRB5Ca8EkkAI00KiHJJIAGXKltS0mONztch1KSSuKtoUuDz60yEk881XISSXoo4HyQcgPcdEySYgMkzwq7pHHMpJK48EtUTYyoRI40kkmyiw2BEEWCdJZjQ7BQIsM5CSSRSO53c2mZY6OrebTHi3TxWsSkkuLUSUmdkHcR76myTxSSWZZPtQmSSQB//2Q=="/>
          <p:cNvSpPr>
            <a:spLocks noChangeAspect="1" noChangeArrowheads="1"/>
          </p:cNvSpPr>
          <p:nvPr/>
        </p:nvSpPr>
        <p:spPr bwMode="auto">
          <a:xfrm>
            <a:off x="63500" y="-407987"/>
            <a:ext cx="304800" cy="304800"/>
          </a:xfrm>
          <a:prstGeom prst="rect">
            <a:avLst/>
          </a:prstGeom>
          <a:noFill/>
          <a:ln w="9525">
            <a:noFill/>
            <a:miter lim="800000"/>
            <a:headEnd/>
            <a:tailEnd/>
          </a:ln>
        </p:spPr>
        <p:txBody>
          <a:bodyPr lIns="91428" tIns="45715" rIns="91428" bIns="45715"/>
          <a:lstStyle/>
          <a:p>
            <a:endParaRPr lang="en-US"/>
          </a:p>
        </p:txBody>
      </p:sp>
      <p:sp>
        <p:nvSpPr>
          <p:cNvPr id="22536" name="AutoShape 14" descr="data:image/jpeg;base64,/9j/4AAQSkZJRgABAQAAAQABAAD/2wCEAAkGBxMSEhUUExIWFRUVFxYYFxcVFxYVFBQVFBQWFxUUFRUaHCggGBolHBQUITEhJSkrLi4uFx8zODMsNygtLiwBCgoKDg0OGhAQGywgHR0sLCwsLCwsLCwsLCwsLCwsLCwsLCwsLCwsLCwsLCwsLCwsLC43LDcsLDcsNzcsKysrK//AABEIAMkA+wMBIgACEQEDEQH/xAAcAAEAAQUBAQAAAAAAAAAAAAAABgEDBAUHAgj/xABDEAACAQIDBQQGBwUHBQEAAAAAAQIDEQQFIQYSMUFRYXGBkSIyQlKhsQcTYpLB0eEUFkOi8DNEVHKCsvEXI1PC4hX/xAAYAQEAAwEAAAAAAAAAAAAAAAAAAQIDBP/EACERAQEAAgEEAwEBAAAAAAAAAAABAhEDEiExUQQTQSJh/9oADAMBAAIRAxEAPwDuIAAAAAAAAAAAAAAAAAAAAADzUmkm27JcW+RE862w3bxo7q+3U4f6YJ3fjYrllJ5WxxuXhLblqpiYR9acV3tI4lnm1c5t71arPs3nCHhGFviaCpmsL3+rg+9X+d7mV5vUbz4/uvo2niIS9WcX3NMuXPnPDbSRh/Diu6KXyJhkW30Y2vVlFdJPej8eHg0TOX3FcuDXiuug0uQbT4fF3VKonJK7jzt1XVG6NZdsbLPIACUAAAAAAAAAAAAAAAAAAAAAAAAAAAFGypYxsmqc2uO6/kBB9r88+s3qcG1Ti7Ozs6kldPXlFfE53j8Vxu7I3Gb1rydOHFX1fBJcW3yRGsTh7u8Fvv35XUP9MeZx5d8nfhOnHs1WKqRvezZi/tS90ysRhakubk+kVaxhzymp9ld8kWliLLfCrxf2UXaNeEn6St3FmGWyem/T8zMwWSSbSspr7E4t/dZbcU1lPxu8lVTD1IV6EruDUrc2ua7U0fQuFqqcIyXCSUvNXOK7MZFUVSEFdqVtGtVfjc7Xh6ajGMVwikvJWL8bLl/FwAGrEAAAAAAAAAAAAAAAAAAAAAAAAAAA8zjdWfBnoowOV7U5C6VVr2Zve4rWK9l9Fc0GMxFvRSTfKMVfwS4sleMpyxded5OMLu8ub3Xbch0t17zZYXLaVFWpwUer4yffJ6s4s/PZ3YXU7+XNp5Bi5pydNwj9t7v8qu15FlbLzfrVV4Jv43R07MI3gyNzWphlnZWuHdHqOxkHxqy8v1L/AO4UeMazVusf1JDQZsqL0InJkZYxz2hPEYWrenWcZReju93uf5NW7TtuymbvFYaNSUd2esZrkpR5rsej8TjufxtVZ1bYCK/Y6bXPj3r0fwOrgytrD5GM1tJAAdbjAAAAAAAAAAAAAAAAAAAAAAAAAAAKMqY+MxlOlHeqTjBdZNLwXUCO4vBKjUhGPD0/5m5FKqLmPx1Ou4zpy3oqbg2uqWvzRbqHHyebp1Yb1NsbFL0WRarxJXVXosimJXpM5c3RxvdBmzw8jUUTY4Yo0qL7SxtVOi/RhX3sJu+7OS87P8SAbUx9NMl30T1vRrQ6OL87r8Dq+Pf6jDnm8K6CChU73AAAAAAAAAAAAAAAAAAAAAAABRgVBzv6R9rpUGqVGe6mvSlFred/Zi+WnHmaDKs9xajeNZpSWjbc3Z8/Svr2md5JK0nHbNur5hmNOirzkk+S5vwOP7SZ3Kvioqb0le0eUUldRRn0Y3k51JuUnxcndsjm1NLcnGtHVxd12rp8zPLPbXDDp7pVsHX3qVaL9iumuxShFf8Aqb7Mc3o0dJz9L3Ypyl5Lh4kQ2cqr6irWjPdhUa7Gt1a/F28zS5lnlNXjTXl17XxZjk2mO0oxm16V1Cl4zlb+WKd/NERzHaObbtJLX2YJf7nI0WIzGbfJGNOu3zZXp2tuRtZ59WtdVJvucV8omRQz+qudX78vyIzOs+uneeI12nx/mX5mn1qdaV4jN/rfWdW695xfzhf4kx+irNIxxMqbdnUjZcruN3byvzOc5fGvKzp70u60jpexOBnOcHUprfi01K2qtzuWxx1VcspcbHVyoB1OMAAAAAAAAAAAAAAAABZxOKhTV5yUV1bSNFi9r6KuqSlVfVLdj95/gRbImY2+EjLOJxUKa3pzjFdZNIg2N2jxNS9pKkvsK8vvM0GIqpu85uT6zbk/jwM7yRrOG1Nsw20ow0pxdR9fVh958eXBEZzLPK9f157kPdp3in3vizAw2FrYh2o0nJe81aK8X4EiwGw85Wdarbshq/PgV6ssvC/Thj5QHafBRnSTjxhdW82a/J83bUabWq07/E7dhdlcLCLX1SlvKzc25Nox8DsRgqNT6yFH0uV5Skl3JsfXf1H24zw0WS7GSqQjUqVXHeV92K1tyvc3WI2Kw04bk3N9t0n4aElSBpOPGM7y5VzrPNgHDDRpYaTajKTala7u2+XHiQXGbKOilLENxvfdhBXnK3yR3fH4yNKDnLguS4t8kjle0WLqYibnOTgtd2K4pclcy5ZjG3Dlll2QXG4Zp+jSjBfbd5Guq5bUerk33KyJDWcY3tx6vVmszHGSasm/Oxhu/jouM/WpeTServbtf6F/D7Ot6tK3+bX5lqpVbXFeLPUaunrpF95M9YNzl+R1KFSNWktYNPWatpyfYdu2QzmjXh6MI06vtw3oyfemuK8D5+w9R8PrVr2s3WTYKs5qVOrFTTTW7Kz8GWxyylUywxsfRZUw8pqylRpufrOK3u/mZh1RyAAAAAAAAAAAFG7FSIbT4685U5S3YwtdXtvXSd31XHyIt0nGbumzzLaejS0jerLpDXzlwRocbtFianqbtGPZ6U/N6I0WIzalDSNvAYbD4vE/2VFqL9qXox82Y3O3w6Jxyd6piIq+9Um5y6yd38eBZWPTe7BOT7Ltkjy/YFvXEVm/sw4fef5Ery3JqFBWpU4x7bXk+98RMMqXkxnjuhWC2bxVbWVqUX73rfdJBlmxmHpPenerLrLh4RJKDSccjLLlyrxCCSskklyWiPRUF2YCjZg4jN6Ufau+kdSNpk2zwaKptCvZh5tfJGPPP58lFeDf4kdUT0VY+kXM/wBnw8Z7jkt+2nBNxdnJ8lo0caxOeYjESapwb7IJu3e+R1/HZk6sJU6m7KEk1KLimmmcy2qyXGR9HCWWHXCnSe5Pt376yd763Mc/6rfjvTEaxmErLWpUjDslNX8kautKC/i73cvxMPH4atTf/dp1Iv7cZK/izAdQiYIvK2LqxXNlFXV/6/MwIyb0SbfZqza5fs5i61tyhOz5yW5HzlYv0qde/ClOqv6/5Jx9H+QwxtZRjOpTcEpOUVeNk1pf2W+WpTIvo44SxNVf5KT18ZtfJeJ1DJK8MJTVOhTpwiuSWrfWT4t9rI7NO+k0pQUUkuCR7I7DaJ84J9za+Zk0toKb4qS8mjWZRjcMm5BjUMfTn6s0+zg/JmQmWU0qAAAAAAAAzQbQ7N08VrK+8lZNNp26O3E34BLpCcq2ZWFldU4TfvSW9Lzd7Emo43qrGe4luVBPkRJottIVky4iyqFi9FEioAAFGVMPNa27TlZ2bTS6+AEZ2qzjeVqcrwi2p25vS3+niRqOORr8bialKo2k12rVW6WMKrmcJPWNu1afA5cst124YaiU065d+sIpRzS3C0l23TLsdoIr1oteT/EjdLIkNWukrtkW2h2inBNUuPW17HrG7QQcbKVvBo0GJrxm9ZpeKIudi045f1E80xWIqtucpy727eRqp0ZdCdrd96L8Vcqqcfdj53E5r6Rfiy/qCUlOLurp9hJMoz/E07Lfk10evzNvLCU5eyvA9Uct6NLvsLz/AOE+Lr9SLJ9o3NekvIkVLEpkGp0FH+JBeK/M2+EzmnBWlWh95ETk2teLSUQqo9SfRkYrbVYePGon/lUn8kYcttaV7RU5eCXz1LbquomDxDjxN/s5nEnPclK8bN3fGNu3oct/emc9FCSvyS1+9LT4Mv0s2rQS4U1L2U7ym/tSevhwEz6S8fVHdkVNLsjjZVcNCUuPDwXA3R1S7m3FlNXQACUAAAAAAAAAAAAAAQXa/NpU8RH3Y6W639Z9/CxOiGbU4ONVyTXUpn4X49b7o/VxVOtezXZ17UzQZhgU76I8Y/L5Qejeng/Mw44+a0nrb+uJhf8AXVJ6W4LcdvnqUxFSNvV8VzK1sQmYs6qWhXS+74q5GlRl6113FnEZbQlwqNeP6GPXrpczX1qjfOw1kbx9MueQUnwr/L8in7s0/wDEL4Gom5+8eJuT9oay9o3h6bv92YL+8x+H5lFkNJf3leFvzNBK/va94UW9LkzGo6p6b9ZNR/xH+3XuLkcow0X6VZvs3vyRH4w14npRV7uROqbiTUsNgYtb2qXG95X83wL1TOsNT/sqMb8rJJLtZFbQ94ysPRXFU5S8Hr5jp9ky9Ru8Nmcneyvf8f6RvMlyWVSaqV3ZLVR/M0GC+tXCEY97v8jKq4qpPSdTTmuC8lxM/wCZWs6sp2dRyXaalGtToU3ePqtrhfs7idHFNi8ulUxEajVqdN6fal+R2pHTxW2d3FzYzG9lQAasQAAAAAAAAAAAAAInnL9OXe/gSwiGdy9OXeyuXhbDyjmPgnyI7jcIuRIMb2GmxNRowrpxaGvRaMeEnH2bm0ryT7DBlDiVXYksVH2orq/+DEr4mi/4fDqZlWgjAqUY8lchO1iboNX1+P5lunhaUtbtLvfArUwt+CsWpYF9SyvZdlhsMuM2+5soqVB8G/Fss/sCXMRwg0bnplQoYfnd+f5mSnhYr1E+9fqYdPCGTHBR5kd1pr0zKGb0YpblK3TRFf8A9qTekPHn+h4o4WK5IzaVNdBpO2PCpXqdiN5k2SK6c3vfI84WJvMAJjEXKpRk1NR3UtEicohGUvVd6JvFnRg5OTyqAC7MAAAAAAAAAAAAAUkQ3aZ7k7vRS+fQmZq84y2FaDhNXT4oizcTLquc4qfaarFSNtnWTVsPqk6kFz4yS7epHZ4tP+rM58pY6sMpWPXszFqX5F+rJMxZEL6WJwvxZYlZF6qn1LMkQLMi3JXLsmW2yUV4jAuJHlHokekXqZaiy5BAZEH0RlUo9TFhIyqQGxoSNvgWaKjUM/D4v0lCCc5vhGOr8ei7WSVNcoqXnFdqJzQ4EU2VyWcFv1fXfJcILouveS6EbG2M05M7uvQALKgAAAAAAAAAAAAAUaKgDGr4VS4oi+d7F0K13u7susdGTEo0NDjOZ7A4inrSlvro+JGcbluJpP06Ml2paH0TKimY9TAxfIpcIvOTKPmydZrimu9GO659EYvZihU9alF+BpsV9HWEn/Dt3NlfrX+6uHudzzvdp16v9FeHfCU15GFP6JKfKrLy/Ujop9rlu+up6VVHTP8ApHH/AMz+7/8AR7h9EcOdZ/d/UnoPtjmarIfXdp1ij9E9BcZzfkjaYX6NcHHjBy75P8B0H2uMQr9LvuRtMDl2Jrf2dGT7WrLzO3YLZXDUvVowXgm/ibalg4x4JFuhF5a5RlH0e152depuL3YcfMn+RbL0MMrU4JPm3rJ97N/GCR6JmMZ3K14hBI9gFkAAAAAAAAAAAAAAAAAAAAAAAAAAApYWKgCm6LFQBSxUAAAAAAAAAAAAP//Z"/>
          <p:cNvSpPr>
            <a:spLocks noChangeAspect="1" noChangeArrowheads="1"/>
          </p:cNvSpPr>
          <p:nvPr/>
        </p:nvSpPr>
        <p:spPr bwMode="auto">
          <a:xfrm>
            <a:off x="63500" y="-407987"/>
            <a:ext cx="304800" cy="304800"/>
          </a:xfrm>
          <a:prstGeom prst="rect">
            <a:avLst/>
          </a:prstGeom>
          <a:noFill/>
          <a:ln w="9525">
            <a:noFill/>
            <a:miter lim="800000"/>
            <a:headEnd/>
            <a:tailEnd/>
          </a:ln>
        </p:spPr>
        <p:txBody>
          <a:bodyPr lIns="91428" tIns="45715" rIns="91428" bIns="45715"/>
          <a:lstStyle/>
          <a:p>
            <a:endParaRPr lang="en-US"/>
          </a:p>
        </p:txBody>
      </p:sp>
      <p:sp>
        <p:nvSpPr>
          <p:cNvPr id="22538" name="AutoShape 6" descr="data:image/jpeg;base64,/9j/4AAQSkZJRgABAQAAAQABAAD/2wCEAAkGBhIQEBQPEBQQFBUQEA8PEBUQEhUSEA8QFBAVFBQQFBIXGyYeFxkjGRQUHy8gIycpLC4sFR4xNTAqNSYrLCoBCQoKDgwOGg8PGikiHRwsLC41LSoqKiwtLCksKS8sLSkpLSwpMCwpKiwqKS8sKSwpKSktLy8pKSwwKSkqLykpLP/AABEIALcBEwMBIgACEQEDEQH/xAAbAAAABwEAAAAAAAAAAAAAAAAAAQIDBAUGB//EAEUQAAEDAQQGBgcFBwQCAwEAAAEAAgMRBBIhMQUGE0FRkSJSYXGBoRQVMkKSsdEHFmJywSMzQ1Oi4fBUgrLiY9KDk/Fz/8QAGgEBAQADAQEAAAAAAAAAAAAAAAECAwQFBv/EADIRAAICAQICCAUEAgMAAAAAAAABAhEDBCExQQUSE1FhcZHwIqGxwdEyQoHhFBUzQ1L/2gAMAwEAAhEDEQA/AMYGpVEq6joqQSAjAR0R0VAVEKJVEKIAkYCFEqigColIIwEIElIAIwFSgCNABKAQACMIAJQCpAglAIAJQCEAEaACOiAFEaFEYCAFEKIwEdEAVEdEKI0ASCNCiACCFEdEAVEaOiFEIEgjQQCaII0EBWmJJLFurT9nkvuPjd31afkqu0ak2lv8Ov5SD+qlFtGYuoXVaz6BmZ7Ucg72lRXWRw3FKLsRLqOifMBQ2JSgMUR0T2yQ2SFGgEYCc2aO4gG6IwEu4jDEJYgBKASwxKDVQIARgJd1HdQgmiMBKuo7qATRHRKogAgCojojojAQCUdEq6juoBICFEq6johBNEKJV1GAgEURgJd1GGoBFEKJdEKIBFERCcoiLUA3RBKoggBDp+dnsySDucVZWfXq0tzeHfmaD55rPmI8OSK53oWkbOD7RX+/Gw9xIUtuvNnf+8g/4u+YWCDEsMQlI3o0to2T2ow3vZT/AIlKFh0ZJk5o/wBzh/yWBDSnG1QUbr7o2N/sS/1sKQ7UBh9mXm2vyKxgee1PR2p4yc4dxKEo0sn2ev8AdkYe8EKNJqFOMjGe531CrYtMTjKST4ipcWslpH8Rx78UG4T9SrSPcr3Oaf1TD9VbQP4T/AV+Ss49bbQN4Pe0KSzXGbeGHwQWzOu0BMM45PhKQdEyDNjvhK1jNcn72N5lSI9bq5x+aC2Yn1c7geSHoLuBW9GszDnGeYSxp6I5s8ghLOfehngh6KV0P1rAc2D4Qh6bZjmxvwBBZzz0YovRyuh7eyH3G/AiJsfVb8JVFnPtgUNiugGKxdVnIpJsti4N81C2YHYo9kt56FYfw8yi9X2Hi34igswmyQ2a3Xqyw9ZvxoeqbF1m/GgswuzQuLdepLF1h8YReobH1x8YQWYe4hs1uPu9ZOv/AFtQ+7ll6/8AW1BZiLiK4tudW7N/M/qai+7Fm/mf1NQlmKuIjGtt917P/M/qagdV7P8AzPNqCzEbNBbb7rWf+Z5tRoWzGHQk4/hP5Jp1ilGcT/hKXHp+ce8pUetE43+ZQu5XllM2uHeP7IUadyuY9bZd4B8B9E+NaifaijPe1v0QFAImdqcbA3s5lXo0/Efas8XwBLGl7Mc7OzwFEJZRtsreNE42xjj5q7FusZzgPg4/VONlsR/hyDxJ/VBZTNsI4/JODRp3Fp8VdtisR3Sjmnm2SyHJ0g5/RUllGzRh/wABTzNEk8PEEK7jsVmrhI//ADwUgaPh3PKEKFuh3cBzUiPRJpkFds0fHuf8kqSKKMVfI1o4vcGjmSgKgaLPBLbo48Ec+s9gj9q1Rf7Te/41WetH2uWRri1sVqcASA6kTWuoaXhWStD2gFQUaYaN7Pkj9V9hWCt/2yPqRBDE0e6ZnOkce9jLoHxFSNE/a1NK4M9EEmNHGKQsp3BwIPdeWMpxirbpGcMc5vqxVvuRtvVXYku0T2HkpOjdLman7CdpdQAOMWfxqxe+64tdeaRnUGnxZea0R1mCStTXqbJ6bLB1KO5QO0T3pp+hz2rThtUDEuk0GRk0U7geSjP0a7geRW1MCbfY6qgwz7G4bjyKZMJ7Vt5NGHc4KLLod595nj/+IWzI7F3A8ikFp7VqH6Ef14uf9k0dCS9eH4v+qCzOUPaiNe1aE6Cl60Pxf2Q9RTdaH4v7IDPVPFDpdvmr/wBQTdaH4j9EPUE3Wh+I/RAZ+8e1ES7t81oDoGfrQ/F/1SDoCbrQ/F/1QFDfPFEr31DP14Pi/wCqNAY8AJQU5ujO0pwaL71DKyCxOAKwj0T2nknmaH7TyQlla1OtAViNC9v9KUNEHreSpCE1oUiIBSW6KPWHJOt0ceIQCGMCkMaEbLEeKh2vSjGEtbSRzR06EBkY4ySHBqELOz0HDt7ExpHWOCBt5zhiKt3l44sbm4duDfxLK2/T8jsGUdT3nCkLDxZGfbP4n8MGjNZu0tL3Fzi6RzjVznEkk8STiVCl1pX7Qp5KtgGybxwLz45DlXtWTtdufIbz3Oe7i4lx5lTDYic/7JEkDW5qFsqZGucos7A3NTLXbAMqKHZ4DK6m7f2D6qSkoq2bccJZJKEN2xzRWjjM78IPPx4K30trCbNEGWQtFXPifIBi1zGtJa0bvaGPYVE0xpEWeIQxYPeOkRmxnZ2lUtjj2kJYSGhsrHEmtOk1wph+Uc1yRh2z681tyX3PSzZP8Vdhhe/7pc2+5dyXvxQ3TE1/aGSQuGIJe4kHmgzTdoa6+yadrt5bI8E95qrax6sB7b5dFSoAAkO0d3NO7DPuTVp1SlLv2LSWdEOLns6Ljxy5YrpaVb8Dzld7cTR6B+0y3RtDtoJRk5swqSRweMccM6roWrv2uWWciK0A2eQ0AvYxuP4Xj9VzTROoNpEZkdW4SDeYx7o6bzfoBVW1m1Ps4IMr3O6XRBowVGQoDWvcVwZM2DBvF0+6O69OH0fieji0Wozfqht3y2frx+T8jt8cgcA5pBBxBBqD4pS57o6SWCr4pY42toXNme1sbhl7BNT3jHtVm/7SLO1oB6Um8REllexzgCeSYOkseSNyTX8Mz1HQueEqxfGvDl5378jXEJqSzArFS692qT9zZi0bnSAgU/M661VsmuFvzLoR3TWYU5uWx66PKL+X5Lj6C1Ev1SivN/hM3No0cFVzWGiqtGa/lgHproS10jI2mJ8b5WghxMj2xuIuAgCtAelvWxlsgeLzSCCAQRiCDkQV1YsscitHmarSZNNLqz9VwZm3WYKNJEFd2jQ7tygy6Fk3ArccpAEY7Eh7ApjtCS8E07QE3A80KRNmE3JEOKmnV6bh5ovu3Nw80BW3QgrL7tzcPNBAaX06LqM5tSXaRh6sfMfRYR9uJ3+aR6X2+aCjejScPVZ/ngljSsXBvP8AssFHOXGg4VOOAG8k7gjm0w2MNbG69I40B4Hddr8/1XPmzxxLfd9x26TQ5dVKoLZcXyR0CTSMbW33hrWk0GZc91K3WsAq4rF6w6xWiR9yzCOBu50wG1cfyYlvw7s1QWjWW0ytbGHuaxoIL5KsaRj0WBovSHiaE1r3qktNjnBLntILhmSBVpxADfdHYQV5+TUTlVul79T6XRdFYsd2utLxV+i/Nl/JCWgyWi32t1CLzbM9zGsJ3ONS0Vwy4prSFre5gZGJYrrxdfNaC1zus4zPc17xSlAAR34LPttU4oAbgFaFn7wA5hrs2jAYCgRG0keyMTmXEveTxw/VYvI1sjujoo/qmqrw+xroNOMdEI7TI6gaGuNmdMZJCMydpGAK/mp3Kl0lpoF11gAiYf2TXC5TDFzmNeQXZ9IkkqtitMAaDNJK95r+xjaG3RUgF7id/Ac1YxaaiZDt2htlbUsaYrK+0Wh1D0qTTFrOGTsK7lvhHNNbOvI8zPPQYZO42/FL6VfyIstulc29c6O5zqtj8HOIaoMmmHDAFhP4Gkjmf0qpNo0zYC8Plj0laCfeltMEbSMyei15p/uWuk1Isj9jLA2aLax35Ipnh5ZWl3pAZnpCmPs13q5nPT4nlnLZeJyYs+jz5lhjBJu/2qttzDMtc78j5N+imWfQU8hye4nsJr4LqOiNXbJFQuF4DOlM+FSsXrPrg2V5gs1GxdMNMZLXWktaXG7dIcWdGgxaDxINF5Wn1ebWz6uJbLi3758jsyZtJpN1C35JESKwiA3ZZ7JE7e2WdgeO9oqR4q30dZnuO1ijsdpazEuaIpmNOQDyMR48Vg7NpWEuEbWMaDeJuxi61rWlznEB9TQAlLisjg4WiwPMUrQTSJ3RkAAJaMuyrSB2jeu+XRze6lv5HN/vZvaUFRrrdqrtDffZG137JwfhwuuvGnYKKqdoLY3qMDQ4gkPs9DhljePkFs9T9c2W6C9KLk0ZuTtAq29ueGnFoNDxxBG5XklsgaKue0DPNw8cl4ctbqMU3jkntt+qz0YdhkSydkne9pf0zmthslnZS6MRQisF9+Pa4UHduVhHorLZ2eUgZFw2Yp3ioCtNI/aBZWVFna6VwyJeY4q8b9MVmn6+Wx19whiIxxs7r+yAxJLqnHL2sOxd8MGpz7uLSf8A6f2VswfSemwL4Iq/CvqvyaCWwzvYWP2bI9zJJnvjArlcBLSK8Qqmaezwi4bSSBhcsrGsaOw3ageICytr07tD+3M+NPad0fhDA1FFabOf9Q7/APnsv1OHJehDQL/slfvxv7Hly6Wmm+yhGN86t+pd+vYa/soK9FxvTuLjg0n2QbqRZNaZ3SRwQCCO/JHGBGyjukcScccAdyr4tMRRBxjs7Kubsr1qe6cuBIJJYLjBgOqfazpgbDVyaSaT0mT93ZQYYAyKOKKOeYdINEbQMGNzONaLblx48WNtLkYabU6nVZ4xlN8V6HUrPoNntOeyu8S3Hk//AFgOHiUxpiGzwMMjg2gBIANb2GQqAeYGROAUWxWkBoWU1+01WN7RWjRHESPdvmrnV7rvNfJ6TA9TnWNrbi3e9e/A9nWzy6eDn1ntsikt2s75nkM2bGj3RFG6MiowdebeOYycDvoF0r7KNYW2iyus5qJLM6jmEkhrHVLdm4mpZnSuIBAxoCeGGzXKOJAabtTXGgGDRQ4urjgcLoqui/Y+4+spCMBJYnkitRVs0XOlSF9rDFDHXUVHyuTPkyprJJvnv3nZiU1JNTMJ1MWiKoW84xiTSjRmPMJk6dYPdPkq+26IeT0SquTQc+75oDQ/eCPqu8kfr+PqnyWZ9Q2j/Ck+obRw8whTU+vo+qfJBZb1BaOB5hBBRkNoUL5TwgShZioZ2J0idkGMJIErI5Qc2vBbUur2ElobxaScwrXVrRDHsNuc5xZAXVjgcfSnPF0N6TekGm8cailFWyR2yBt9rKxPqWNJFwj2XVZTHEb+G5VX3glYamKytIypCWFvi1y87JppublxPq9L01p4aZYFcGuaV33+V9/EvrXbDO98h2UIF0ObEGsdnQBxPTkOXKtAoFpaw4mRvHpOBcoUetMrnYx2dx4lrvAAOqpds0/aSy8zZsaOjVkLBQ5HEMG/t3rglodRKV7fy/6O1dP6aG0E69+pAtTmMBoHONCRg66TwrRVOmLSS+kV4M3X3Brsveuj5FFbZppDV8sjuytByVRadmz2iSeFan+y7sOkcN5VfqebrOmo6hdWKkl4OvoPS2gltwmBra1oyME1rne9onDeSgbedmIwZ5XN6ELZbuwiacXBkZqRluu8dyhQyPldchYBv40AzcTkArqxaNuA43i72ncewcB86LfkyLH+pnn6fTS1P/HBJd7v8/YuNFzRh7SWNLW41LRjhuyrj3LUw6Uc7pAUBp0pKUO4CrqNyoKAZBZayMfgGACm8N6WXWNaeFFaWTR0jzXEneSamnbvXk6rI8/Hh3H0+i0eHSR23fNv3siVrDpsRwGr3PMguG64t6FQHhrjjU1a3dS/WqwRmLCZatcfbY6l265nSbG5p9gigoMjhQlXOtsWOyc9gawQEkiQir9qXN6LSQeizMDJUuh7GwzhjJXyOcHDZxtc0vaGlzmh76UoATU0XpaHEseJd739/wAHy3SubtdTKuEdl78y10xaL7IYIm3wLIxrbgaXtvMulhcPZIAdeByqK4qs0e9lnc1we5zpGRHHoiIhjS5zuL2vLg0cM86K01nZGyzxBkDopmVs1oc11A66wkgx538WEuNSa4mhandaNmywaN2sLGv2EhY6zvuTSRuZG5rpiY6YXqjPEnHFdzZ5aVIcsLpI7btbMwFtpi/aglzY45AcXEtaTSoNMCekUzprSNrbLR7iy7RwEJIa4He7e4bqHDDJWWrNouvLqYUo5pdWoI6QLgBjWuNMD3KbrHZGSR7SM3nMNbj2kSFm9oc3AnfnjwxXkSyQjrPiS8+fDb8H0OPBkn0dcJPm65NW7W2/juZKLTEjctmKZFsEDSPFsYSZtMzuJrNaMcCBM8NI4XQaU8EqMNPuSjwvfMNpzUw6IkxFx4NKtLtnszhvkY5wHivWckuJ4MYyltFWUhcd1fBQ54WkXqAGtOjhUjEnDhUcwtM3V9zh03tGJq0uDWgUwqWkh2P429qdGirGwftZo3Up0Wk7MY19iPHPi5y55anGud+W52Q0OeXFUvHb6mf0HoWe1PDGuIZeDXONS1pPujrOxwAr+q6i+xxQ2dtjhwjYa7r0kmZlcd5JHIAKiZrPYoABEJ5S0UaWR7ONlRiGioI8A1RZtf347GAM4XnitO2gBPNcWSWbPtGLS8T1NMtPpfilNN+BfNMrcg4jtB+axmmrdXbEguu2tlW7jRsYofFvbip0WulpDrztmGgE0LRXLIPP6lZmy2oufIJCP2zi9xFLokLr14Uwz+Sz0ekeGTk+aNXSnSMdTBQjydltLOLS4hpszHvc57XWhjTG95a0uhY6lxhrVwDgK3gL2QW5+zqyNgmlmrUiMxtIAALZZ3yVoMMWMiNe1c+0dZCxwa8MewsdW9RzA/8AaBsoacC5rZDQHo1xxoAun6r6Rghho5tHPcXkNb0WNoGsjb2BrR4kr00eBLhsa/1uOKMaYHFVTdM2c7vJOttsByA5LI1UyyGmRxCW3TLeIVe3ZHcE4LLGfd80G5YDS7OxGNKs7FXGwR8DzSDoxm4uCDctfWbOxBU/q0dY8kaDcuY9VrO3KNvJLn0dZ4WOleGsZG1z3upg1rRUuOHAK1vIi9Qzo4Hr19pr/SQLBJfs2yDSyaGgEwJLi28A8ChYd2ZWPm1ukl/eRxHtaHNoOZXWvtS1g0PG42e1Wcz2gNrSEbJ0d4VF6bdXDIO7lxl9rsrnGkMkba4XZtoQNwN5oB8lLM0k+Ra2LSLqhwja4b7koJHgVbvmvtDhUV3OFHNO8ELOnSEDhQvl/wDkY1/yKkWS3Qio2oaLtMIy3tGFabqV7UKNaUtD6kNBA3u3n6KDozRhtEzIQWtLyRed7LQAXOcaYmgBOCsS6I4Oe1wJxG0DSR30wSZRHUOhdDEQ4OBErnOFBSgLnZY5LGVtOuJlCk11uBoLLomOJtyMENzcXe3IR7zz8mjAduakthAVN65dT95CcsSRwxODuKT64/8AJD4U/wDdeTLSZZbv6n08ek9NBKMbSXgaMvc2gIcKVIqCKA50S2W10mF5zuABLvJUVl1qfFg20XRwjdQcr1EU+uEbwRJLaHmlPaq1x/ECMu4hY/4E3zH+4wrk/l7+Yc5Es9qs7s3RtMd43aSsjY5mJ/ELtP8AyblXWRslmMrIg9k+zcyZ5qJGNLTegbwLqdJ43YDAkubtOkrOSHwl4kvAm97N0Mu3e44YK19OitQBmcWStui/eo6Rgw2bycHtoSMweN7Er1scerBR7kkfN559pklNc236sZtmjozLLZhKGRkgtku9F00DenWgrltvFjVEktptrmCZr2siY1sZDy65CHAXHBxqQTgCMch0gBSbadEWdj9qLQ4kSGRtWtJribpO1IoTnRpUK3W0EFlmY4jiATV2Re5291MNwAwAArXM1Imstbg3oOFXPIwoKknE54CpPNWW2dGzpyR143mkDswNT34LFxaEnJrQg1zJx78E8NWpicSO3Mrnlp8cm3JXZ3w1+bHBQg6SNJFrHGHN2s1G1F7Z9J13fdoXY+CrbZrLESbpmIrhkMOTVGi1RccyfAKZDqcN94rJafGv2o1y1maXGb+n0KmfTbD/AAyfzvr5EFM+t3e6xg7gfqtXFqiwe7zp+qmw6vNGXkFtSrgczk5cTCOtszuPg36hEIp3dfmQOS6LHoFvVr4AfopDdCjqtHzVIc1boaQ508ypcOgn8T4D6ro8ehxkQOSU3Rgaalpw7EoGLseiHgihNQa9Kn0WysGi33QeKfbYmjq+JAVvYoxdpeYKEe+P83KkbILNHHgn2WJ+4FWLYPxs8DVOts465PdRUwshQRSjIOVvYnTHC4T3ghMtiaOJ7z9E4yS77OCpDQWaxEtq4XTwSzYRxas+62uPvHmmXWo8TzUIaX0NvWbzQWWNqPHzQQG5LkguCi7cnJLbG89nehSJprVWyW1tLVBHLQFrXOFHtBzDXjpN8CsFpT7DbA8kwSWmLgLzZGNPc4Xv6l0DSFoMdMa1qoB0nXj4KUWzkekPsMtDf3Fohk7JGuiPhS9+iz1p+zDSLCRsbwHvMkY4HwvV8l3h9uHHmExJageCUXrM4C/Ue2jAwyDva6nOiSdTLV1B4mnzXejOkOmSh1jhI1LtfUHxBB2pVr6jT3Pb+pXcXEcByCbLG9VvwhKL1ji0WotqOYjb3uqfIFSo/s/k957fALrhib1W8gkGzN6reQSi2cvi1BA9p5Pkp1n1KjG8/EaLoBszMrreQR7JjfdZQjqjNWjFsxTNWIRwPmpfqhjPDDPBaqQsugBreia5ClUgwtHuihywGSCzMtsrE4IG960TIW1ybyCORoG4cli27o2JJq2Z9sY7PDFOhpAyNO6itbqO+eJ5pT7ydddxThp6ruR+ida13VPyVkXd3IJDinVHaeCGIo3nqjvOKkMsx3nkk3U7G/dvWLgkbI5W9hxjKZJt7qV70+CmZ2/JSL3oyyx+Gxp0leHKqkWKOpPRBoMaNqoal2ORzW1BIvHcaYBbTlJmw/8AH/R/ZC6Rk0j/AG0TPpb+s7mUPT3j33c1SCzNTOqNjnO9kE9ww5pl+kn9byCZltzjgXO/RAS3teM7vxt+qZe53Fnxt+qguemnyICcXHrM+MIKsv8AaghDfS6wu90AKJJpd7s3HmqP0hDbqAvLRMXRtIzxqN5Fag9qr3TqM22kCmY7VIjaHtqHCvVOfhXNC0JM6SZ03JHuFPA/oo8hI4pZeqyUZ0kT44qEZkkzIQsDOk7ZQNsjE6GSZN2yG1UQSJQkWDZujEfMmKRfxxpzTUj8PJM7ULJO0aZqmTHyAfNHNaKtaCa0rlmO8qEZkQlVMSWJqFFJLVN2WTEnhgnnPBWqU0mdMMblAavoX0C5qQZmrJTsweKuYq8hVN+kt4IG2DgFlfgY9Vd45eQBNd6cY+P3pPgYSfMhSWWiyjP0h3wNHzKbsnwrmNhyMuCfGlLIMoXn80n0CdZrHA3KzM8XV+bVr7M3dv4Fbsh20+aJz1aHWqH/AE0fMf8AqkHWeD/TR8x/6ralRzylZVl6SXq0Os1n/wBLHzH0Tf3nh/00XP8AsqYidH6L2wrtI29jiQ7lRT3aqAYumb4NJ/VR2a5xt9mBg7iB+icOvw/lf1/2QD0eqDHCu1JHYz6lQ7dqg+oEN53EvLWjwFaqNpDXmRwowNjrvGLvAnJVDtPzn+JJ8bh+qDctvudaPwfEgqX1vL/Mk+M/VGg3JfpCPaqKHtGZ5Yo/TQMm/Ea+SAlBxKkxOkApTDOjsu/FVZ0i7jT8uCaNprnU96FNI61Ru9stbRtKh14nvUN9PdkB7DUFU23Q26lGSk0WDifwnxCQ+NwFaYdhBTUFllf7Ecju5pI5qdFqxanY7O7+ZzW/qhHIgl6TtFdM1aI/ez2dnYX3j50Uh+rlnaDetMdc9wAHg6qEsz7ZlJZIo1tijY6jXh44srTzATb7SLoDS4kHeAKDhmsJxs3YsnVe/AsZG1aad6gF9ceaQ23EJqSQHEYceCwxpx2ZtzdWe8R68kum3BR6niEpjw3HMra2cyj3lpZ6NFHGmFSo0lsxwUSS0Epq+sIw5s3Ty8okx9oomjOUyJURKzRqk7HhKlskUcFHfVMCTtkW3Ua+ivqgk7ZEZlHvor6AfMqIypm8ivIB0yIjImryK8gHC9EXJu8ivIBdf83oi5ILkRKAXfQTdUEA7tUNogghRcYLiAMyaBaCyalzuF6QsjFK4m86nc3DzQQUMWwnCwQYEzTuGBAGzZXxofmkHWwM/cQQR9pbff8AEaIIKloiz62Wl/8AFcPy0b/xCgS6Qkf7T3u/M4n5oIKFoa25RbVGggE7QotvuKCCAVtENogggBtEV9GggCvoX0aCAF9FfQQVIC+hfQQQoL6K+jQQgV5EXoIIAX0V9BBAC8ivIIIAryFUEEALySXIIIAr6CCCA//Z"/>
          <p:cNvSpPr>
            <a:spLocks noChangeAspect="1" noChangeArrowheads="1"/>
          </p:cNvSpPr>
          <p:nvPr/>
        </p:nvSpPr>
        <p:spPr bwMode="auto">
          <a:xfrm>
            <a:off x="63500" y="-407987"/>
            <a:ext cx="304800" cy="304800"/>
          </a:xfrm>
          <a:prstGeom prst="rect">
            <a:avLst/>
          </a:prstGeom>
          <a:noFill/>
          <a:ln w="9525">
            <a:noFill/>
            <a:miter lim="800000"/>
            <a:headEnd/>
            <a:tailEnd/>
          </a:ln>
        </p:spPr>
        <p:txBody>
          <a:bodyPr lIns="91428" tIns="45715" rIns="91428" bIns="45715"/>
          <a:lstStyle/>
          <a:p>
            <a:endParaRPr lang="en-US"/>
          </a:p>
        </p:txBody>
      </p:sp>
      <p:sp>
        <p:nvSpPr>
          <p:cNvPr id="22539" name="AutoShape 8" descr="data:image/jpeg;base64,/9j/4AAQSkZJRgABAQAAAQABAAD/2wCEAAkGBhIQEBQPEBQQFBUQEA8PEBUQEhUSEA8QFBAVFBQQFBIXGyYeFxkjGRQUHy8gIycpLC4sFR4xNTAqNSYrLCoBCQoKDgwOGg8PGikiHRwsLC41LSoqKiwtLCksKS8sLSkpLSwpMCwpKiwqKS8sKSwpKSktLy8pKSwwKSkqLykpLP/AABEIALcBEwMBIgACEQEDEQH/xAAbAAAABwEAAAAAAAAAAAAAAAAAAQIDBAUGB//EAEUQAAEDAQQGBgcFBwQCAwEAAAEAAgMRBBIhMQUGE0FRkSJSYXGBoRQVMkKSsdEHFmJywSMzQ1Oi4fBUgrLiY9KDk/Fz/8QAGgEBAQADAQEAAAAAAAAAAAAAAAECAwQFBv/EADIRAAICAQICCAUEAgMAAAAAAAABAhEDBCExQQUSE1FhcZHwIqGxwdEyQoHhFBUzQ1L/2gAMAwEAAhEDEQA/AMYGpVEq6joqQSAjAR0R0VAVEKJVEKIAkYCFEqigColIIwEIElIAIwFSgCNABKAQACMIAJQCpAglAIAJQCEAEaACOiAFEaFEYCAFEKIwEdEAVEdEKI0ASCNCiACCFEdEAVEaOiFEIEgjQQCaII0EBWmJJLFurT9nkvuPjd31afkqu0ak2lv8Ov5SD+qlFtGYuoXVaz6BmZ7Ucg72lRXWRw3FKLsRLqOifMBQ2JSgMUR0T2yQ2SFGgEYCc2aO4gG6IwEu4jDEJYgBKASwxKDVQIARgJd1HdQgmiMBKuo7qATRHRKogAgCojojojAQCUdEq6juoBICFEq6johBNEKJV1GAgEURgJd1GGoBFEKJdEKIBFERCcoiLUA3RBKoggBDp+dnsySDucVZWfXq0tzeHfmaD55rPmI8OSK53oWkbOD7RX+/Gw9xIUtuvNnf+8g/4u+YWCDEsMQlI3o0to2T2ow3vZT/AIlKFh0ZJk5o/wBzh/yWBDSnG1QUbr7o2N/sS/1sKQ7UBh9mXm2vyKxgee1PR2p4yc4dxKEo0sn2ev8AdkYe8EKNJqFOMjGe531CrYtMTjKST4ipcWslpH8Rx78UG4T9SrSPcr3Oaf1TD9VbQP4T/AV+Ss49bbQN4Pe0KSzXGbeGHwQWzOu0BMM45PhKQdEyDNjvhK1jNcn72N5lSI9bq5x+aC2Yn1c7geSHoLuBW9GszDnGeYSxp6I5s8ghLOfehngh6KV0P1rAc2D4Qh6bZjmxvwBBZzz0YovRyuh7eyH3G/AiJsfVb8JVFnPtgUNiugGKxdVnIpJsti4N81C2YHYo9kt56FYfw8yi9X2Hi34igswmyQ2a3Xqyw9ZvxoeqbF1m/GgswuzQuLdepLF1h8YReobH1x8YQWYe4hs1uPu9ZOv/AFtQ+7ll6/8AW1BZiLiK4tudW7N/M/qai+7Fm/mf1NQlmKuIjGtt917P/M/qagdV7P8AzPNqCzEbNBbb7rWf+Z5tRoWzGHQk4/hP5Jp1ilGcT/hKXHp+ce8pUetE43+ZQu5XllM2uHeP7IUadyuY9bZd4B8B9E+NaifaijPe1v0QFAImdqcbA3s5lXo0/Efas8XwBLGl7Mc7OzwFEJZRtsreNE42xjj5q7FusZzgPg4/VONlsR/hyDxJ/VBZTNsI4/JODRp3Fp8VdtisR3Sjmnm2SyHJ0g5/RUllGzRh/wABTzNEk8PEEK7jsVmrhI//ADwUgaPh3PKEKFuh3cBzUiPRJpkFds0fHuf8kqSKKMVfI1o4vcGjmSgKgaLPBLbo48Ec+s9gj9q1Rf7Te/41WetH2uWRri1sVqcASA6kTWuoaXhWStD2gFQUaYaN7Pkj9V9hWCt/2yPqRBDE0e6ZnOkce9jLoHxFSNE/a1NK4M9EEmNHGKQsp3BwIPdeWMpxirbpGcMc5vqxVvuRtvVXYku0T2HkpOjdLman7CdpdQAOMWfxqxe+64tdeaRnUGnxZea0R1mCStTXqbJ6bLB1KO5QO0T3pp+hz2rThtUDEuk0GRk0U7geSjP0a7geRW1MCbfY6qgwz7G4bjyKZMJ7Vt5NGHc4KLLod595nj/+IWzI7F3A8ikFp7VqH6Ef14uf9k0dCS9eH4v+qCzOUPaiNe1aE6Cl60Pxf2Q9RTdaH4v7IDPVPFDpdvmr/wBQTdaH4j9EPUE3Wh+I/RAZ+8e1ES7t81oDoGfrQ/F/1SDoCbrQ/F/1QFDfPFEr31DP14Pi/wCqNAY8AJQU5ujO0pwaL71DKyCxOAKwj0T2nknmaH7TyQlla1OtAViNC9v9KUNEHreSpCE1oUiIBSW6KPWHJOt0ceIQCGMCkMaEbLEeKh2vSjGEtbSRzR06EBkY4ySHBqELOz0HDt7ExpHWOCBt5zhiKt3l44sbm4duDfxLK2/T8jsGUdT3nCkLDxZGfbP4n8MGjNZu0tL3Fzi6RzjVznEkk8STiVCl1pX7Qp5KtgGybxwLz45DlXtWTtdufIbz3Oe7i4lx5lTDYic/7JEkDW5qFsqZGucos7A3NTLXbAMqKHZ4DK6m7f2D6qSkoq2bccJZJKEN2xzRWjjM78IPPx4K30trCbNEGWQtFXPifIBi1zGtJa0bvaGPYVE0xpEWeIQxYPeOkRmxnZ2lUtjj2kJYSGhsrHEmtOk1wph+Uc1yRh2z681tyX3PSzZP8Vdhhe/7pc2+5dyXvxQ3TE1/aGSQuGIJe4kHmgzTdoa6+yadrt5bI8E95qrax6sB7b5dFSoAAkO0d3NO7DPuTVp1SlLv2LSWdEOLns6Ljxy5YrpaVb8Dzld7cTR6B+0y3RtDtoJRk5swqSRweMccM6roWrv2uWWciK0A2eQ0AvYxuP4Xj9VzTROoNpEZkdW4SDeYx7o6bzfoBVW1m1Ps4IMr3O6XRBowVGQoDWvcVwZM2DBvF0+6O69OH0fieji0Wozfqht3y2frx+T8jt8cgcA5pBBxBBqD4pS57o6SWCr4pY42toXNme1sbhl7BNT3jHtVm/7SLO1oB6Um8REllexzgCeSYOkseSNyTX8Mz1HQueEqxfGvDl5378jXEJqSzArFS692qT9zZi0bnSAgU/M661VsmuFvzLoR3TWYU5uWx66PKL+X5Lj6C1Ev1SivN/hM3No0cFVzWGiqtGa/lgHproS10jI2mJ8b5WghxMj2xuIuAgCtAelvWxlsgeLzSCCAQRiCDkQV1YsscitHmarSZNNLqz9VwZm3WYKNJEFd2jQ7tygy6Fk3ArccpAEY7Eh7ApjtCS8E07QE3A80KRNmE3JEOKmnV6bh5ovu3Nw80BW3QgrL7tzcPNBAaX06LqM5tSXaRh6sfMfRYR9uJ3+aR6X2+aCjejScPVZ/ngljSsXBvP8AssFHOXGg4VOOAG8k7gjm0w2MNbG69I40B4Hddr8/1XPmzxxLfd9x26TQ5dVKoLZcXyR0CTSMbW33hrWk0GZc91K3WsAq4rF6w6xWiR9yzCOBu50wG1cfyYlvw7s1QWjWW0ytbGHuaxoIL5KsaRj0WBovSHiaE1r3qktNjnBLntILhmSBVpxADfdHYQV5+TUTlVul79T6XRdFYsd2utLxV+i/Nl/JCWgyWi32t1CLzbM9zGsJ3ONS0Vwy4prSFre5gZGJYrrxdfNaC1zus4zPc17xSlAAR34LPttU4oAbgFaFn7wA5hrs2jAYCgRG0keyMTmXEveTxw/VYvI1sjujoo/qmqrw+xroNOMdEI7TI6gaGuNmdMZJCMydpGAK/mp3Kl0lpoF11gAiYf2TXC5TDFzmNeQXZ9IkkqtitMAaDNJK95r+xjaG3RUgF7id/Ac1YxaaiZDt2htlbUsaYrK+0Wh1D0qTTFrOGTsK7lvhHNNbOvI8zPPQYZO42/FL6VfyIstulc29c6O5zqtj8HOIaoMmmHDAFhP4Gkjmf0qpNo0zYC8Plj0laCfeltMEbSMyei15p/uWuk1Isj9jLA2aLax35Ipnh5ZWl3pAZnpCmPs13q5nPT4nlnLZeJyYs+jz5lhjBJu/2qttzDMtc78j5N+imWfQU8hye4nsJr4LqOiNXbJFQuF4DOlM+FSsXrPrg2V5gs1GxdMNMZLXWktaXG7dIcWdGgxaDxINF5Wn1ebWz6uJbLi3758jsyZtJpN1C35JESKwiA3ZZ7JE7e2WdgeO9oqR4q30dZnuO1ijsdpazEuaIpmNOQDyMR48Vg7NpWEuEbWMaDeJuxi61rWlznEB9TQAlLisjg4WiwPMUrQTSJ3RkAAJaMuyrSB2jeu+XRze6lv5HN/vZvaUFRrrdqrtDffZG137JwfhwuuvGnYKKqdoLY3qMDQ4gkPs9DhljePkFs9T9c2W6C9KLk0ZuTtAq29ueGnFoNDxxBG5XklsgaKue0DPNw8cl4ctbqMU3jkntt+qz0YdhkSydkne9pf0zmthslnZS6MRQisF9+Pa4UHduVhHorLZ2eUgZFw2Yp3ioCtNI/aBZWVFna6VwyJeY4q8b9MVmn6+Wx19whiIxxs7r+yAxJLqnHL2sOxd8MGpz7uLSf8A6f2VswfSemwL4Iq/CvqvyaCWwzvYWP2bI9zJJnvjArlcBLSK8Qqmaezwi4bSSBhcsrGsaOw3ageICytr07tD+3M+NPad0fhDA1FFabOf9Q7/APnsv1OHJehDQL/slfvxv7Hly6Wmm+yhGN86t+pd+vYa/soK9FxvTuLjg0n2QbqRZNaZ3SRwQCCO/JHGBGyjukcScccAdyr4tMRRBxjs7Kubsr1qe6cuBIJJYLjBgOqfazpgbDVyaSaT0mT93ZQYYAyKOKKOeYdINEbQMGNzONaLblx48WNtLkYabU6nVZ4xlN8V6HUrPoNntOeyu8S3Hk//AFgOHiUxpiGzwMMjg2gBIANb2GQqAeYGROAUWxWkBoWU1+01WN7RWjRHESPdvmrnV7rvNfJ6TA9TnWNrbi3e9e/A9nWzy6eDn1ntsikt2s75nkM2bGj3RFG6MiowdebeOYycDvoF0r7KNYW2iyus5qJLM6jmEkhrHVLdm4mpZnSuIBAxoCeGGzXKOJAabtTXGgGDRQ4urjgcLoqui/Y+4+spCMBJYnkitRVs0XOlSF9rDFDHXUVHyuTPkyprJJvnv3nZiU1JNTMJ1MWiKoW84xiTSjRmPMJk6dYPdPkq+26IeT0SquTQc+75oDQ/eCPqu8kfr+PqnyWZ9Q2j/Ck+obRw8whTU+vo+qfJBZb1BaOB5hBBRkNoUL5TwgShZioZ2J0idkGMJIErI5Qc2vBbUur2ElobxaScwrXVrRDHsNuc5xZAXVjgcfSnPF0N6TekGm8cailFWyR2yBt9rKxPqWNJFwj2XVZTHEb+G5VX3glYamKytIypCWFvi1y87JppublxPq9L01p4aZYFcGuaV33+V9/EvrXbDO98h2UIF0ObEGsdnQBxPTkOXKtAoFpaw4mRvHpOBcoUetMrnYx2dx4lrvAAOqpds0/aSy8zZsaOjVkLBQ5HEMG/t3rglodRKV7fy/6O1dP6aG0E69+pAtTmMBoHONCRg66TwrRVOmLSS+kV4M3X3Brsveuj5FFbZppDV8sjuytByVRadmz2iSeFan+y7sOkcN5VfqebrOmo6hdWKkl4OvoPS2gltwmBra1oyME1rne9onDeSgbedmIwZ5XN6ELZbuwiacXBkZqRluu8dyhQyPldchYBv40AzcTkArqxaNuA43i72ncewcB86LfkyLH+pnn6fTS1P/HBJd7v8/YuNFzRh7SWNLW41LRjhuyrj3LUw6Uc7pAUBp0pKUO4CrqNyoKAZBZayMfgGACm8N6WXWNaeFFaWTR0jzXEneSamnbvXk6rI8/Hh3H0+i0eHSR23fNv3siVrDpsRwGr3PMguG64t6FQHhrjjU1a3dS/WqwRmLCZatcfbY6l265nSbG5p9gigoMjhQlXOtsWOyc9gawQEkiQir9qXN6LSQeizMDJUuh7GwzhjJXyOcHDZxtc0vaGlzmh76UoATU0XpaHEseJd739/wAHy3SubtdTKuEdl78y10xaL7IYIm3wLIxrbgaXtvMulhcPZIAdeByqK4qs0e9lnc1we5zpGRHHoiIhjS5zuL2vLg0cM86K01nZGyzxBkDopmVs1oc11A66wkgx538WEuNSa4mhandaNmywaN2sLGv2EhY6zvuTSRuZG5rpiY6YXqjPEnHFdzZ5aVIcsLpI7btbMwFtpi/aglzY45AcXEtaTSoNMCekUzprSNrbLR7iy7RwEJIa4He7e4bqHDDJWWrNouvLqYUo5pdWoI6QLgBjWuNMD3KbrHZGSR7SM3nMNbj2kSFm9oc3AnfnjwxXkSyQjrPiS8+fDb8H0OPBkn0dcJPm65NW7W2/juZKLTEjctmKZFsEDSPFsYSZtMzuJrNaMcCBM8NI4XQaU8EqMNPuSjwvfMNpzUw6IkxFx4NKtLtnszhvkY5wHivWckuJ4MYyltFWUhcd1fBQ54WkXqAGtOjhUjEnDhUcwtM3V9zh03tGJq0uDWgUwqWkh2P429qdGirGwftZo3Up0Wk7MY19iPHPi5y55anGud+W52Q0OeXFUvHb6mf0HoWe1PDGuIZeDXONS1pPujrOxwAr+q6i+xxQ2dtjhwjYa7r0kmZlcd5JHIAKiZrPYoABEJ5S0UaWR7ONlRiGioI8A1RZtf347GAM4XnitO2gBPNcWSWbPtGLS8T1NMtPpfilNN+BfNMrcg4jtB+axmmrdXbEguu2tlW7jRsYofFvbip0WulpDrztmGgE0LRXLIPP6lZmy2oufIJCP2zi9xFLokLr14Uwz+Sz0ekeGTk+aNXSnSMdTBQjydltLOLS4hpszHvc57XWhjTG95a0uhY6lxhrVwDgK3gL2QW5+zqyNgmlmrUiMxtIAALZZ3yVoMMWMiNe1c+0dZCxwa8MewsdW9RzA/8AaBsoacC5rZDQHo1xxoAun6r6Rghho5tHPcXkNb0WNoGsjb2BrR4kr00eBLhsa/1uOKMaYHFVTdM2c7vJOttsByA5LI1UyyGmRxCW3TLeIVe3ZHcE4LLGfd80G5YDS7OxGNKs7FXGwR8DzSDoxm4uCDctfWbOxBU/q0dY8kaDcuY9VrO3KNvJLn0dZ4WOleGsZG1z3upg1rRUuOHAK1vIi9Qzo4Hr19pr/SQLBJfs2yDSyaGgEwJLi28A8ChYd2ZWPm1ukl/eRxHtaHNoOZXWvtS1g0PG42e1Wcz2gNrSEbJ0d4VF6bdXDIO7lxl9rsrnGkMkba4XZtoQNwN5oB8lLM0k+Ra2LSLqhwja4b7koJHgVbvmvtDhUV3OFHNO8ELOnSEDhQvl/wDkY1/yKkWS3Qio2oaLtMIy3tGFabqV7UKNaUtD6kNBA3u3n6KDozRhtEzIQWtLyRed7LQAXOcaYmgBOCsS6I4Oe1wJxG0DSR30wSZRHUOhdDEQ4OBErnOFBSgLnZY5LGVtOuJlCk11uBoLLomOJtyMENzcXe3IR7zz8mjAduakthAVN65dT95CcsSRwxODuKT64/8AJD4U/wDdeTLSZZbv6n08ek9NBKMbSXgaMvc2gIcKVIqCKA50S2W10mF5zuABLvJUVl1qfFg20XRwjdQcr1EU+uEbwRJLaHmlPaq1x/ECMu4hY/4E3zH+4wrk/l7+Yc5Es9qs7s3RtMd43aSsjY5mJ/ELtP8AyblXWRslmMrIg9k+zcyZ5qJGNLTegbwLqdJ43YDAkubtOkrOSHwl4kvAm97N0Mu3e44YK19OitQBmcWStui/eo6Rgw2bycHtoSMweN7Er1scerBR7kkfN559pklNc236sZtmjozLLZhKGRkgtku9F00DenWgrltvFjVEktptrmCZr2siY1sZDy65CHAXHBxqQTgCMch0gBSbadEWdj9qLQ4kSGRtWtJribpO1IoTnRpUK3W0EFlmY4jiATV2Re5291MNwAwAArXM1Imstbg3oOFXPIwoKknE54CpPNWW2dGzpyR143mkDswNT34LFxaEnJrQg1zJx78E8NWpicSO3Mrnlp8cm3JXZ3w1+bHBQg6SNJFrHGHN2s1G1F7Z9J13fdoXY+CrbZrLESbpmIrhkMOTVGi1RccyfAKZDqcN94rJafGv2o1y1maXGb+n0KmfTbD/AAyfzvr5EFM+t3e6xg7gfqtXFqiwe7zp+qmw6vNGXkFtSrgczk5cTCOtszuPg36hEIp3dfmQOS6LHoFvVr4AfopDdCjqtHzVIc1boaQ508ypcOgn8T4D6ro8ehxkQOSU3Rgaalpw7EoGLseiHgihNQa9Kn0WysGi33QeKfbYmjq+JAVvYoxdpeYKEe+P83KkbILNHHgn2WJ+4FWLYPxs8DVOts465PdRUwshQRSjIOVvYnTHC4T3ghMtiaOJ7z9E4yS77OCpDQWaxEtq4XTwSzYRxas+62uPvHmmXWo8TzUIaX0NvWbzQWWNqPHzQQG5LkguCi7cnJLbG89nehSJprVWyW1tLVBHLQFrXOFHtBzDXjpN8CsFpT7DbA8kwSWmLgLzZGNPc4Xv6l0DSFoMdMa1qoB0nXj4KUWzkekPsMtDf3Fohk7JGuiPhS9+iz1p+zDSLCRsbwHvMkY4HwvV8l3h9uHHmExJageCUXrM4C/Ue2jAwyDva6nOiSdTLV1B4mnzXejOkOmSh1jhI1LtfUHxBB2pVr6jT3Pb+pXcXEcByCbLG9VvwhKL1ji0WotqOYjb3uqfIFSo/s/k957fALrhib1W8gkGzN6reQSi2cvi1BA9p5Pkp1n1KjG8/EaLoBszMrreQR7JjfdZQjqjNWjFsxTNWIRwPmpfqhjPDDPBaqQsugBreia5ClUgwtHuihywGSCzMtsrE4IG960TIW1ybyCORoG4cli27o2JJq2Z9sY7PDFOhpAyNO6itbqO+eJ5pT7ydddxThp6ruR+ida13VPyVkXd3IJDinVHaeCGIo3nqjvOKkMsx3nkk3U7G/dvWLgkbI5W9hxjKZJt7qV70+CmZ2/JSL3oyyx+Gxp0leHKqkWKOpPRBoMaNqoal2ORzW1BIvHcaYBbTlJmw/8AH/R/ZC6Rk0j/AG0TPpb+s7mUPT3j33c1SCzNTOqNjnO9kE9ww5pl+kn9byCZltzjgXO/RAS3teM7vxt+qZe53Fnxt+qguemnyICcXHrM+MIKsv8AaghDfS6wu90AKJJpd7s3HmqP0hDbqAvLRMXRtIzxqN5Fag9qr3TqM22kCmY7VIjaHtqHCvVOfhXNC0JM6SZ03JHuFPA/oo8hI4pZeqyUZ0kT44qEZkkzIQsDOk7ZQNsjE6GSZN2yG1UQSJQkWDZujEfMmKRfxxpzTUj8PJM7ULJO0aZqmTHyAfNHNaKtaCa0rlmO8qEZkQlVMSWJqFFJLVN2WTEnhgnnPBWqU0mdMMblAavoX0C5qQZmrJTsweKuYq8hVN+kt4IG2DgFlfgY9Vd45eQBNd6cY+P3pPgYSfMhSWWiyjP0h3wNHzKbsnwrmNhyMuCfGlLIMoXn80n0CdZrHA3KzM8XV+bVr7M3dv4Fbsh20+aJz1aHWqH/AE0fMf8AqkHWeD/TR8x/6ralRzylZVl6SXq0Os1n/wBLHzH0Tf3nh/00XP8AsqYidH6L2wrtI29jiQ7lRT3aqAYumb4NJ/VR2a5xt9mBg7iB+icOvw/lf1/2QD0eqDHCu1JHYz6lQ7dqg+oEN53EvLWjwFaqNpDXmRwowNjrvGLvAnJVDtPzn+JJ8bh+qDctvudaPwfEgqX1vL/Mk+M/VGg3JfpCPaqKHtGZ5Yo/TQMm/Ea+SAlBxKkxOkApTDOjsu/FVZ0i7jT8uCaNprnU96FNI61Ru9stbRtKh14nvUN9PdkB7DUFU23Q26lGSk0WDifwnxCQ+NwFaYdhBTUFllf7Ecju5pI5qdFqxanY7O7+ZzW/qhHIgl6TtFdM1aI/ez2dnYX3j50Uh+rlnaDetMdc9wAHg6qEsz7ZlJZIo1tijY6jXh44srTzATb7SLoDS4kHeAKDhmsJxs3YsnVe/AsZG1aad6gF9ceaQ23EJqSQHEYceCwxpx2ZtzdWe8R68kum3BR6niEpjw3HMra2cyj3lpZ6NFHGmFSo0lsxwUSS0Epq+sIw5s3Ty8okx9oomjOUyJURKzRqk7HhKlskUcFHfVMCTtkW3Ua+ivqgk7ZEZlHvor6AfMqIypm8ivIB0yIjImryK8gHC9EXJu8ivIBdf83oi5ILkRKAXfQTdUEA7tUNogghRcYLiAMyaBaCyalzuF6QsjFK4m86nc3DzQQUMWwnCwQYEzTuGBAGzZXxofmkHWwM/cQQR9pbff8AEaIIKloiz62Wl/8AFcPy0b/xCgS6Qkf7T3u/M4n5oIKFoa25RbVGggE7QotvuKCCAVtENogggBtEV9GggCvoX0aCAF9FfQQVIC+hfQQQoL6K+jQQgV5EXoIIAX0V9BBAC8ivIIIAryFUEEALySXIIIAr6CCCA//Z"/>
          <p:cNvSpPr>
            <a:spLocks noChangeAspect="1" noChangeArrowheads="1"/>
          </p:cNvSpPr>
          <p:nvPr/>
        </p:nvSpPr>
        <p:spPr bwMode="auto">
          <a:xfrm>
            <a:off x="63500" y="-407987"/>
            <a:ext cx="304800" cy="304800"/>
          </a:xfrm>
          <a:prstGeom prst="rect">
            <a:avLst/>
          </a:prstGeom>
          <a:noFill/>
          <a:ln w="9525">
            <a:noFill/>
            <a:miter lim="800000"/>
            <a:headEnd/>
            <a:tailEnd/>
          </a:ln>
        </p:spPr>
        <p:txBody>
          <a:bodyPr lIns="91428" tIns="45715" rIns="91428" bIns="45715"/>
          <a:lstStyle/>
          <a:p>
            <a:endParaRPr lang="en-US"/>
          </a:p>
        </p:txBody>
      </p:sp>
      <p:sp>
        <p:nvSpPr>
          <p:cNvPr id="22540" name="AutoShape 10" descr="data:image/jpeg;base64,/9j/4AAQSkZJRgABAQAAAQABAAD/2wCEAAkGBhIQEBQPEBQQFBUQEA8PEBUQEhUSEA8QFBAVFBQQFBIXGyYeFxkjGRQUHy8gIycpLC4sFR4xNTAqNSYrLCoBCQoKDgwOGg8PGikiHRwsLC41LSoqKiwtLCksKS8sLSkpLSwpMCwpKiwqKS8sKSwpKSktLy8pKSwwKSkqLykpLP/AABEIALcBEwMBIgACEQEDEQH/xAAbAAAABwEAAAAAAAAAAAAAAAAAAQIDBAUGB//EAEUQAAEDAQQGBgcFBwQCAwEAAAEAAgMRBBIhMQUGE0FRkSJSYXGBoRQVMkKSsdEHFmJywSMzQ1Oi4fBUgrLiY9KDk/Fz/8QAGgEBAQADAQEAAAAAAAAAAAAAAAECAwQFBv/EADIRAAICAQICCAUEAgMAAAAAAAABAhEDBCExQQUSE1FhcZHwIqGxwdEyQoHhFBUzQ1L/2gAMAwEAAhEDEQA/AMYGpVEq6joqQSAjAR0R0VAVEKJVEKIAkYCFEqigColIIwEIElIAIwFSgCNABKAQACMIAJQCpAglAIAJQCEAEaACOiAFEaFEYCAFEKIwEdEAVEdEKI0ASCNCiACCFEdEAVEaOiFEIEgjQQCaII0EBWmJJLFurT9nkvuPjd31afkqu0ak2lv8Ov5SD+qlFtGYuoXVaz6BmZ7Ucg72lRXWRw3FKLsRLqOifMBQ2JSgMUR0T2yQ2SFGgEYCc2aO4gG6IwEu4jDEJYgBKASwxKDVQIARgJd1HdQgmiMBKuo7qATRHRKogAgCojojojAQCUdEq6juoBICFEq6johBNEKJV1GAgEURgJd1GGoBFEKJdEKIBFERCcoiLUA3RBKoggBDp+dnsySDucVZWfXq0tzeHfmaD55rPmI8OSK53oWkbOD7RX+/Gw9xIUtuvNnf+8g/4u+YWCDEsMQlI3o0to2T2ow3vZT/AIlKFh0ZJk5o/wBzh/yWBDSnG1QUbr7o2N/sS/1sKQ7UBh9mXm2vyKxgee1PR2p4yc4dxKEo0sn2ev8AdkYe8EKNJqFOMjGe531CrYtMTjKST4ipcWslpH8Rx78UG4T9SrSPcr3Oaf1TD9VbQP4T/AV+Ss49bbQN4Pe0KSzXGbeGHwQWzOu0BMM45PhKQdEyDNjvhK1jNcn72N5lSI9bq5x+aC2Yn1c7geSHoLuBW9GszDnGeYSxp6I5s8ghLOfehngh6KV0P1rAc2D4Qh6bZjmxvwBBZzz0YovRyuh7eyH3G/AiJsfVb8JVFnPtgUNiugGKxdVnIpJsti4N81C2YHYo9kt56FYfw8yi9X2Hi34igswmyQ2a3Xqyw9ZvxoeqbF1m/GgswuzQuLdepLF1h8YReobH1x8YQWYe4hs1uPu9ZOv/AFtQ+7ll6/8AW1BZiLiK4tudW7N/M/qai+7Fm/mf1NQlmKuIjGtt917P/M/qagdV7P8AzPNqCzEbNBbb7rWf+Z5tRoWzGHQk4/hP5Jp1ilGcT/hKXHp+ce8pUetE43+ZQu5XllM2uHeP7IUadyuY9bZd4B8B9E+NaifaijPe1v0QFAImdqcbA3s5lXo0/Efas8XwBLGl7Mc7OzwFEJZRtsreNE42xjj5q7FusZzgPg4/VONlsR/hyDxJ/VBZTNsI4/JODRp3Fp8VdtisR3Sjmnm2SyHJ0g5/RUllGzRh/wABTzNEk8PEEK7jsVmrhI//ADwUgaPh3PKEKFuh3cBzUiPRJpkFds0fHuf8kqSKKMVfI1o4vcGjmSgKgaLPBLbo48Ec+s9gj9q1Rf7Te/41WetH2uWRri1sVqcASA6kTWuoaXhWStD2gFQUaYaN7Pkj9V9hWCt/2yPqRBDE0e6ZnOkce9jLoHxFSNE/a1NK4M9EEmNHGKQsp3BwIPdeWMpxirbpGcMc5vqxVvuRtvVXYku0T2HkpOjdLman7CdpdQAOMWfxqxe+64tdeaRnUGnxZea0R1mCStTXqbJ6bLB1KO5QO0T3pp+hz2rThtUDEuk0GRk0U7geSjP0a7geRW1MCbfY6qgwz7G4bjyKZMJ7Vt5NGHc4KLLod595nj/+IWzI7F3A8ikFp7VqH6Ef14uf9k0dCS9eH4v+qCzOUPaiNe1aE6Cl60Pxf2Q9RTdaH4v7IDPVPFDpdvmr/wBQTdaH4j9EPUE3Wh+I/RAZ+8e1ES7t81oDoGfrQ/F/1SDoCbrQ/F/1QFDfPFEr31DP14Pi/wCqNAY8AJQU5ujO0pwaL71DKyCxOAKwj0T2nknmaH7TyQlla1OtAViNC9v9KUNEHreSpCE1oUiIBSW6KPWHJOt0ceIQCGMCkMaEbLEeKh2vSjGEtbSRzR06EBkY4ySHBqELOz0HDt7ExpHWOCBt5zhiKt3l44sbm4duDfxLK2/T8jsGUdT3nCkLDxZGfbP4n8MGjNZu0tL3Fzi6RzjVznEkk8STiVCl1pX7Qp5KtgGybxwLz45DlXtWTtdufIbz3Oe7i4lx5lTDYic/7JEkDW5qFsqZGucos7A3NTLXbAMqKHZ4DK6m7f2D6qSkoq2bccJZJKEN2xzRWjjM78IPPx4K30trCbNEGWQtFXPifIBi1zGtJa0bvaGPYVE0xpEWeIQxYPeOkRmxnZ2lUtjj2kJYSGhsrHEmtOk1wph+Uc1yRh2z681tyX3PSzZP8Vdhhe/7pc2+5dyXvxQ3TE1/aGSQuGIJe4kHmgzTdoa6+yadrt5bI8E95qrax6sB7b5dFSoAAkO0d3NO7DPuTVp1SlLv2LSWdEOLns6Ljxy5YrpaVb8Dzld7cTR6B+0y3RtDtoJRk5swqSRweMccM6roWrv2uWWciK0A2eQ0AvYxuP4Xj9VzTROoNpEZkdW4SDeYx7o6bzfoBVW1m1Ps4IMr3O6XRBowVGQoDWvcVwZM2DBvF0+6O69OH0fieji0Wozfqht3y2frx+T8jt8cgcA5pBBxBBqD4pS57o6SWCr4pY42toXNme1sbhl7BNT3jHtVm/7SLO1oB6Um8REllexzgCeSYOkseSNyTX8Mz1HQueEqxfGvDl5378jXEJqSzArFS692qT9zZi0bnSAgU/M661VsmuFvzLoR3TWYU5uWx66PKL+X5Lj6C1Ev1SivN/hM3No0cFVzWGiqtGa/lgHproS10jI2mJ8b5WghxMj2xuIuAgCtAelvWxlsgeLzSCCAQRiCDkQV1YsscitHmarSZNNLqz9VwZm3WYKNJEFd2jQ7tygy6Fk3ArccpAEY7Eh7ApjtCS8E07QE3A80KRNmE3JEOKmnV6bh5ovu3Nw80BW3QgrL7tzcPNBAaX06LqM5tSXaRh6sfMfRYR9uJ3+aR6X2+aCjejScPVZ/ngljSsXBvP8AssFHOXGg4VOOAG8k7gjm0w2MNbG69I40B4Hddr8/1XPmzxxLfd9x26TQ5dVKoLZcXyR0CTSMbW33hrWk0GZc91K3WsAq4rF6w6xWiR9yzCOBu50wG1cfyYlvw7s1QWjWW0ytbGHuaxoIL5KsaRj0WBovSHiaE1r3qktNjnBLntILhmSBVpxADfdHYQV5+TUTlVul79T6XRdFYsd2utLxV+i/Nl/JCWgyWi32t1CLzbM9zGsJ3ONS0Vwy4prSFre5gZGJYrrxdfNaC1zus4zPc17xSlAAR34LPttU4oAbgFaFn7wA5hrs2jAYCgRG0keyMTmXEveTxw/VYvI1sjujoo/qmqrw+xroNOMdEI7TI6gaGuNmdMZJCMydpGAK/mp3Kl0lpoF11gAiYf2TXC5TDFzmNeQXZ9IkkqtitMAaDNJK95r+xjaG3RUgF7id/Ac1YxaaiZDt2htlbUsaYrK+0Wh1D0qTTFrOGTsK7lvhHNNbOvI8zPPQYZO42/FL6VfyIstulc29c6O5zqtj8HOIaoMmmHDAFhP4Gkjmf0qpNo0zYC8Plj0laCfeltMEbSMyei15p/uWuk1Isj9jLA2aLax35Ipnh5ZWl3pAZnpCmPs13q5nPT4nlnLZeJyYs+jz5lhjBJu/2qttzDMtc78j5N+imWfQU8hye4nsJr4LqOiNXbJFQuF4DOlM+FSsXrPrg2V5gs1GxdMNMZLXWktaXG7dIcWdGgxaDxINF5Wn1ebWz6uJbLi3758jsyZtJpN1C35JESKwiA3ZZ7JE7e2WdgeO9oqR4q30dZnuO1ijsdpazEuaIpmNOQDyMR48Vg7NpWEuEbWMaDeJuxi61rWlznEB9TQAlLisjg4WiwPMUrQTSJ3RkAAJaMuyrSB2jeu+XRze6lv5HN/vZvaUFRrrdqrtDffZG137JwfhwuuvGnYKKqdoLY3qMDQ4gkPs9DhljePkFs9T9c2W6C9KLk0ZuTtAq29ueGnFoNDxxBG5XklsgaKue0DPNw8cl4ctbqMU3jkntt+qz0YdhkSydkne9pf0zmthslnZS6MRQisF9+Pa4UHduVhHorLZ2eUgZFw2Yp3ioCtNI/aBZWVFna6VwyJeY4q8b9MVmn6+Wx19whiIxxs7r+yAxJLqnHL2sOxd8MGpz7uLSf8A6f2VswfSemwL4Iq/CvqvyaCWwzvYWP2bI9zJJnvjArlcBLSK8Qqmaezwi4bSSBhcsrGsaOw3ageICytr07tD+3M+NPad0fhDA1FFabOf9Q7/APnsv1OHJehDQL/slfvxv7Hly6Wmm+yhGN86t+pd+vYa/soK9FxvTuLjg0n2QbqRZNaZ3SRwQCCO/JHGBGyjukcScccAdyr4tMRRBxjs7Kubsr1qe6cuBIJJYLjBgOqfazpgbDVyaSaT0mT93ZQYYAyKOKKOeYdINEbQMGNzONaLblx48WNtLkYabU6nVZ4xlN8V6HUrPoNntOeyu8S3Hk//AFgOHiUxpiGzwMMjg2gBIANb2GQqAeYGROAUWxWkBoWU1+01WN7RWjRHESPdvmrnV7rvNfJ6TA9TnWNrbi3e9e/A9nWzy6eDn1ntsikt2s75nkM2bGj3RFG6MiowdebeOYycDvoF0r7KNYW2iyus5qJLM6jmEkhrHVLdm4mpZnSuIBAxoCeGGzXKOJAabtTXGgGDRQ4urjgcLoqui/Y+4+spCMBJYnkitRVs0XOlSF9rDFDHXUVHyuTPkyprJJvnv3nZiU1JNTMJ1MWiKoW84xiTSjRmPMJk6dYPdPkq+26IeT0SquTQc+75oDQ/eCPqu8kfr+PqnyWZ9Q2j/Ck+obRw8whTU+vo+qfJBZb1BaOB5hBBRkNoUL5TwgShZioZ2J0idkGMJIErI5Qc2vBbUur2ElobxaScwrXVrRDHsNuc5xZAXVjgcfSnPF0N6TekGm8cailFWyR2yBt9rKxPqWNJFwj2XVZTHEb+G5VX3glYamKytIypCWFvi1y87JppublxPq9L01p4aZYFcGuaV33+V9/EvrXbDO98h2UIF0ObEGsdnQBxPTkOXKtAoFpaw4mRvHpOBcoUetMrnYx2dx4lrvAAOqpds0/aSy8zZsaOjVkLBQ5HEMG/t3rglodRKV7fy/6O1dP6aG0E69+pAtTmMBoHONCRg66TwrRVOmLSS+kV4M3X3Brsveuj5FFbZppDV8sjuytByVRadmz2iSeFan+y7sOkcN5VfqebrOmo6hdWKkl4OvoPS2gltwmBra1oyME1rne9onDeSgbedmIwZ5XN6ELZbuwiacXBkZqRluu8dyhQyPldchYBv40AzcTkArqxaNuA43i72ncewcB86LfkyLH+pnn6fTS1P/HBJd7v8/YuNFzRh7SWNLW41LRjhuyrj3LUw6Uc7pAUBp0pKUO4CrqNyoKAZBZayMfgGACm8N6WXWNaeFFaWTR0jzXEneSamnbvXk6rI8/Hh3H0+i0eHSR23fNv3siVrDpsRwGr3PMguG64t6FQHhrjjU1a3dS/WqwRmLCZatcfbY6l265nSbG5p9gigoMjhQlXOtsWOyc9gawQEkiQir9qXN6LSQeizMDJUuh7GwzhjJXyOcHDZxtc0vaGlzmh76UoATU0XpaHEseJd739/wAHy3SubtdTKuEdl78y10xaL7IYIm3wLIxrbgaXtvMulhcPZIAdeByqK4qs0e9lnc1we5zpGRHHoiIhjS5zuL2vLg0cM86K01nZGyzxBkDopmVs1oc11A66wkgx538WEuNSa4mhandaNmywaN2sLGv2EhY6zvuTSRuZG5rpiY6YXqjPEnHFdzZ5aVIcsLpI7btbMwFtpi/aglzY45AcXEtaTSoNMCekUzprSNrbLR7iy7RwEJIa4He7e4bqHDDJWWrNouvLqYUo5pdWoI6QLgBjWuNMD3KbrHZGSR7SM3nMNbj2kSFm9oc3AnfnjwxXkSyQjrPiS8+fDb8H0OPBkn0dcJPm65NW7W2/juZKLTEjctmKZFsEDSPFsYSZtMzuJrNaMcCBM8NI4XQaU8EqMNPuSjwvfMNpzUw6IkxFx4NKtLtnszhvkY5wHivWckuJ4MYyltFWUhcd1fBQ54WkXqAGtOjhUjEnDhUcwtM3V9zh03tGJq0uDWgUwqWkh2P429qdGirGwftZo3Up0Wk7MY19iPHPi5y55anGud+W52Q0OeXFUvHb6mf0HoWe1PDGuIZeDXONS1pPujrOxwAr+q6i+xxQ2dtjhwjYa7r0kmZlcd5JHIAKiZrPYoABEJ5S0UaWR7ONlRiGioI8A1RZtf347GAM4XnitO2gBPNcWSWbPtGLS8T1NMtPpfilNN+BfNMrcg4jtB+axmmrdXbEguu2tlW7jRsYofFvbip0WulpDrztmGgE0LRXLIPP6lZmy2oufIJCP2zi9xFLokLr14Uwz+Sz0ekeGTk+aNXSnSMdTBQjydltLOLS4hpszHvc57XWhjTG95a0uhY6lxhrVwDgK3gL2QW5+zqyNgmlmrUiMxtIAALZZ3yVoMMWMiNe1c+0dZCxwa8MewsdW9RzA/8AaBsoacC5rZDQHo1xxoAun6r6Rghho5tHPcXkNb0WNoGsjb2BrR4kr00eBLhsa/1uOKMaYHFVTdM2c7vJOttsByA5LI1UyyGmRxCW3TLeIVe3ZHcE4LLGfd80G5YDS7OxGNKs7FXGwR8DzSDoxm4uCDctfWbOxBU/q0dY8kaDcuY9VrO3KNvJLn0dZ4WOleGsZG1z3upg1rRUuOHAK1vIi9Qzo4Hr19pr/SQLBJfs2yDSyaGgEwJLi28A8ChYd2ZWPm1ukl/eRxHtaHNoOZXWvtS1g0PG42e1Wcz2gNrSEbJ0d4VF6bdXDIO7lxl9rsrnGkMkba4XZtoQNwN5oB8lLM0k+Ra2LSLqhwja4b7koJHgVbvmvtDhUV3OFHNO8ELOnSEDhQvl/wDkY1/yKkWS3Qio2oaLtMIy3tGFabqV7UKNaUtD6kNBA3u3n6KDozRhtEzIQWtLyRed7LQAXOcaYmgBOCsS6I4Oe1wJxG0DSR30wSZRHUOhdDEQ4OBErnOFBSgLnZY5LGVtOuJlCk11uBoLLomOJtyMENzcXe3IR7zz8mjAduakthAVN65dT95CcsSRwxODuKT64/8AJD4U/wDdeTLSZZbv6n08ek9NBKMbSXgaMvc2gIcKVIqCKA50S2W10mF5zuABLvJUVl1qfFg20XRwjdQcr1EU+uEbwRJLaHmlPaq1x/ECMu4hY/4E3zH+4wrk/l7+Yc5Es9qs7s3RtMd43aSsjY5mJ/ELtP8AyblXWRslmMrIg9k+zcyZ5qJGNLTegbwLqdJ43YDAkubtOkrOSHwl4kvAm97N0Mu3e44YK19OitQBmcWStui/eo6Rgw2bycHtoSMweN7Er1scerBR7kkfN559pklNc236sZtmjozLLZhKGRkgtku9F00DenWgrltvFjVEktptrmCZr2siY1sZDy65CHAXHBxqQTgCMch0gBSbadEWdj9qLQ4kSGRtWtJribpO1IoTnRpUK3W0EFlmY4jiATV2Re5291MNwAwAArXM1Imstbg3oOFXPIwoKknE54CpPNWW2dGzpyR143mkDswNT34LFxaEnJrQg1zJx78E8NWpicSO3Mrnlp8cm3JXZ3w1+bHBQg6SNJFrHGHN2s1G1F7Z9J13fdoXY+CrbZrLESbpmIrhkMOTVGi1RccyfAKZDqcN94rJafGv2o1y1maXGb+n0KmfTbD/AAyfzvr5EFM+t3e6xg7gfqtXFqiwe7zp+qmw6vNGXkFtSrgczk5cTCOtszuPg36hEIp3dfmQOS6LHoFvVr4AfopDdCjqtHzVIc1boaQ508ypcOgn8T4D6ro8ehxkQOSU3Rgaalpw7EoGLseiHgihNQa9Kn0WysGi33QeKfbYmjq+JAVvYoxdpeYKEe+P83KkbILNHHgn2WJ+4FWLYPxs8DVOts465PdRUwshQRSjIOVvYnTHC4T3ghMtiaOJ7z9E4yS77OCpDQWaxEtq4XTwSzYRxas+62uPvHmmXWo8TzUIaX0NvWbzQWWNqPHzQQG5LkguCi7cnJLbG89nehSJprVWyW1tLVBHLQFrXOFHtBzDXjpN8CsFpT7DbA8kwSWmLgLzZGNPc4Xv6l0DSFoMdMa1qoB0nXj4KUWzkekPsMtDf3Fohk7JGuiPhS9+iz1p+zDSLCRsbwHvMkY4HwvV8l3h9uHHmExJageCUXrM4C/Ue2jAwyDva6nOiSdTLV1B4mnzXejOkOmSh1jhI1LtfUHxBB2pVr6jT3Pb+pXcXEcByCbLG9VvwhKL1ji0WotqOYjb3uqfIFSo/s/k957fALrhib1W8gkGzN6reQSi2cvi1BA9p5Pkp1n1KjG8/EaLoBszMrreQR7JjfdZQjqjNWjFsxTNWIRwPmpfqhjPDDPBaqQsugBreia5ClUgwtHuihywGSCzMtsrE4IG960TIW1ybyCORoG4cli27o2JJq2Z9sY7PDFOhpAyNO6itbqO+eJ5pT7ydddxThp6ruR+ida13VPyVkXd3IJDinVHaeCGIo3nqjvOKkMsx3nkk3U7G/dvWLgkbI5W9hxjKZJt7qV70+CmZ2/JSL3oyyx+Gxp0leHKqkWKOpPRBoMaNqoal2ORzW1BIvHcaYBbTlJmw/8AH/R/ZC6Rk0j/AG0TPpb+s7mUPT3j33c1SCzNTOqNjnO9kE9ww5pl+kn9byCZltzjgXO/RAS3teM7vxt+qZe53Fnxt+qguemnyICcXHrM+MIKsv8AaghDfS6wu90AKJJpd7s3HmqP0hDbqAvLRMXRtIzxqN5Fag9qr3TqM22kCmY7VIjaHtqHCvVOfhXNC0JM6SZ03JHuFPA/oo8hI4pZeqyUZ0kT44qEZkkzIQsDOk7ZQNsjE6GSZN2yG1UQSJQkWDZujEfMmKRfxxpzTUj8PJM7ULJO0aZqmTHyAfNHNaKtaCa0rlmO8qEZkQlVMSWJqFFJLVN2WTEnhgnnPBWqU0mdMMblAavoX0C5qQZmrJTsweKuYq8hVN+kt4IG2DgFlfgY9Vd45eQBNd6cY+P3pPgYSfMhSWWiyjP0h3wNHzKbsnwrmNhyMuCfGlLIMoXn80n0CdZrHA3KzM8XV+bVr7M3dv4Fbsh20+aJz1aHWqH/AE0fMf8AqkHWeD/TR8x/6ralRzylZVl6SXq0Os1n/wBLHzH0Tf3nh/00XP8AsqYidH6L2wrtI29jiQ7lRT3aqAYumb4NJ/VR2a5xt9mBg7iB+icOvw/lf1/2QD0eqDHCu1JHYz6lQ7dqg+oEN53EvLWjwFaqNpDXmRwowNjrvGLvAnJVDtPzn+JJ8bh+qDctvudaPwfEgqX1vL/Mk+M/VGg3JfpCPaqKHtGZ5Yo/TQMm/Ea+SAlBxKkxOkApTDOjsu/FVZ0i7jT8uCaNprnU96FNI61Ru9stbRtKh14nvUN9PdkB7DUFU23Q26lGSk0WDifwnxCQ+NwFaYdhBTUFllf7Ecju5pI5qdFqxanY7O7+ZzW/qhHIgl6TtFdM1aI/ez2dnYX3j50Uh+rlnaDetMdc9wAHg6qEsz7ZlJZIo1tijY6jXh44srTzATb7SLoDS4kHeAKDhmsJxs3YsnVe/AsZG1aad6gF9ceaQ23EJqSQHEYceCwxpx2ZtzdWe8R68kum3BR6niEpjw3HMra2cyj3lpZ6NFHGmFSo0lsxwUSS0Epq+sIw5s3Ty8okx9oomjOUyJURKzRqk7HhKlskUcFHfVMCTtkW3Ua+ivqgk7ZEZlHvor6AfMqIypm8ivIB0yIjImryK8gHC9EXJu8ivIBdf83oi5ILkRKAXfQTdUEA7tUNogghRcYLiAMyaBaCyalzuF6QsjFK4m86nc3DzQQUMWwnCwQYEzTuGBAGzZXxofmkHWwM/cQQR9pbff8AEaIIKloiz62Wl/8AFcPy0b/xCgS6Qkf7T3u/M4n5oIKFoa25RbVGggE7QotvuKCCAVtENogggBtEV9GggCvoX0aCAF9FfQQVIC+hfQQQoL6K+jQQgV5EXoIIAX0V9BBAC8ivIIIAryFUEEALySXIIIAr6CCCA//Z"/>
          <p:cNvSpPr>
            <a:spLocks noChangeAspect="1" noChangeArrowheads="1"/>
          </p:cNvSpPr>
          <p:nvPr/>
        </p:nvSpPr>
        <p:spPr bwMode="auto">
          <a:xfrm>
            <a:off x="63500" y="-407987"/>
            <a:ext cx="304800" cy="304800"/>
          </a:xfrm>
          <a:prstGeom prst="rect">
            <a:avLst/>
          </a:prstGeom>
          <a:noFill/>
          <a:ln w="9525">
            <a:noFill/>
            <a:miter lim="800000"/>
            <a:headEnd/>
            <a:tailEnd/>
          </a:ln>
        </p:spPr>
        <p:txBody>
          <a:bodyPr lIns="91428" tIns="45715" rIns="91428" bIns="45715"/>
          <a:lstStyle/>
          <a:p>
            <a:endParaRPr lang="en-US"/>
          </a:p>
        </p:txBody>
      </p:sp>
      <p:pic>
        <p:nvPicPr>
          <p:cNvPr id="22542" name="Picture 4" descr="https://encrypted-tbn2.gstatic.com/images?q=tbn:ANd9GcRzAsZXOWffEMfZ7BjnwD7VvvwXa-Rbqm6qjPmtPfRqbeiSM0e1"/>
          <p:cNvPicPr>
            <a:picLocks noChangeAspect="1" noChangeArrowheads="1"/>
          </p:cNvPicPr>
          <p:nvPr/>
        </p:nvPicPr>
        <p:blipFill>
          <a:blip r:embed="rId4" cstate="print"/>
          <a:srcRect/>
          <a:stretch>
            <a:fillRect/>
          </a:stretch>
        </p:blipFill>
        <p:spPr bwMode="auto">
          <a:xfrm>
            <a:off x="3831023" y="2340302"/>
            <a:ext cx="1518638" cy="1148400"/>
          </a:xfrm>
          <a:prstGeom prst="rect">
            <a:avLst/>
          </a:prstGeom>
          <a:noFill/>
          <a:ln w="9525">
            <a:noFill/>
            <a:miter lim="800000"/>
            <a:headEnd/>
            <a:tailEnd/>
          </a:ln>
        </p:spPr>
      </p:pic>
      <p:pic>
        <p:nvPicPr>
          <p:cNvPr id="22543" name="Picture 11"/>
          <p:cNvPicPr>
            <a:picLocks noChangeAspect="1" noChangeArrowheads="1"/>
          </p:cNvPicPr>
          <p:nvPr/>
        </p:nvPicPr>
        <p:blipFill>
          <a:blip r:embed="rId5" cstate="print"/>
          <a:srcRect/>
          <a:stretch>
            <a:fillRect/>
          </a:stretch>
        </p:blipFill>
        <p:spPr bwMode="auto">
          <a:xfrm>
            <a:off x="2084483" y="2338862"/>
            <a:ext cx="1723601" cy="1148400"/>
          </a:xfrm>
          <a:prstGeom prst="rect">
            <a:avLst/>
          </a:prstGeom>
          <a:noFill/>
          <a:ln w="9525">
            <a:noFill/>
            <a:miter lim="800000"/>
            <a:headEnd/>
            <a:tailEnd/>
          </a:ln>
        </p:spPr>
      </p:pic>
      <p:sp>
        <p:nvSpPr>
          <p:cNvPr id="17" name="TextBox 16"/>
          <p:cNvSpPr txBox="1"/>
          <p:nvPr/>
        </p:nvSpPr>
        <p:spPr>
          <a:xfrm>
            <a:off x="811547" y="4429498"/>
            <a:ext cx="5206850" cy="1384984"/>
          </a:xfrm>
          <a:prstGeom prst="rect">
            <a:avLst/>
          </a:prstGeom>
          <a:noFill/>
        </p:spPr>
        <p:txBody>
          <a:bodyPr wrap="none" lIns="91428" tIns="45715" rIns="91428" bIns="45715" rtlCol="0">
            <a:spAutoFit/>
          </a:bodyPr>
          <a:lstStyle/>
          <a:p>
            <a:pPr marL="271430" indent="-271430">
              <a:buClr>
                <a:srgbClr val="FA37CB"/>
              </a:buClr>
              <a:buFont typeface="Arial" pitchFamily="34" charset="0"/>
              <a:buChar char="•"/>
            </a:pPr>
            <a:r>
              <a:rPr lang="en-GB" sz="2100" dirty="0" smtClean="0"/>
              <a:t>Multi-modal vs. Single mode commuters</a:t>
            </a:r>
          </a:p>
          <a:p>
            <a:pPr marL="271430" indent="-271430">
              <a:buClr>
                <a:srgbClr val="FA37CB"/>
              </a:buClr>
              <a:buFont typeface="Arial" pitchFamily="34" charset="0"/>
              <a:buChar char="•"/>
            </a:pPr>
            <a:r>
              <a:rPr lang="en-GB" sz="2100" dirty="0" smtClean="0"/>
              <a:t>Reasons for not using public transport</a:t>
            </a:r>
          </a:p>
          <a:p>
            <a:pPr marL="271430" indent="-271430">
              <a:buClr>
                <a:srgbClr val="FA37CB"/>
              </a:buClr>
              <a:buFont typeface="Arial" pitchFamily="34" charset="0"/>
              <a:buChar char="•"/>
            </a:pPr>
            <a:r>
              <a:rPr lang="en-GB" sz="2100" dirty="0" smtClean="0"/>
              <a:t>Changes in vehicle usage</a:t>
            </a:r>
          </a:p>
          <a:p>
            <a:pPr>
              <a:buClr>
                <a:srgbClr val="FA37CB"/>
              </a:buClr>
            </a:pPr>
            <a:endParaRPr lang="en-GB" sz="2100" dirty="0"/>
          </a:p>
        </p:txBody>
      </p:sp>
      <p:sp>
        <p:nvSpPr>
          <p:cNvPr id="18" name="Rectangle 17"/>
          <p:cNvSpPr/>
          <p:nvPr/>
        </p:nvSpPr>
        <p:spPr bwMode="auto">
          <a:xfrm>
            <a:off x="7432552" y="0"/>
            <a:ext cx="3256087" cy="352800"/>
          </a:xfrm>
          <a:prstGeom prst="rect">
            <a:avLst/>
          </a:prstGeom>
          <a:solidFill>
            <a:srgbClr val="C4BD97"/>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Motoring behaviour</a:t>
            </a:r>
            <a:endParaRPr lang="en-GB" sz="1400" b="1" dirty="0">
              <a:solidFill>
                <a:schemeClr val="bg1"/>
              </a:solidFill>
            </a:endParaRPr>
          </a:p>
        </p:txBody>
      </p:sp>
      <p:pic>
        <p:nvPicPr>
          <p:cNvPr id="22" name="Picture 8"/>
          <p:cNvPicPr>
            <a:picLocks noChangeAspect="1" noChangeArrowheads="1"/>
          </p:cNvPicPr>
          <p:nvPr/>
        </p:nvPicPr>
        <p:blipFill>
          <a:blip r:embed="rId6" cstate="print"/>
          <a:srcRect l="16864" r="3503"/>
          <a:stretch>
            <a:fillRect/>
          </a:stretch>
        </p:blipFill>
        <p:spPr bwMode="auto">
          <a:xfrm>
            <a:off x="807817" y="2339501"/>
            <a:ext cx="1253728" cy="1147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Multi-modal motorists.</a:t>
            </a:r>
            <a:br>
              <a:rPr lang="en-GB" dirty="0" smtClean="0"/>
            </a:br>
            <a:r>
              <a:rPr lang="en-GB" sz="1400" dirty="0" smtClean="0"/>
              <a:t>Motorists are reliant on their vehicles, however, half use other forms of transport to get to work.</a:t>
            </a:r>
            <a:endParaRPr lang="en-GB" dirty="0"/>
          </a:p>
        </p:txBody>
      </p:sp>
      <p:sp>
        <p:nvSpPr>
          <p:cNvPr id="28" name="Rectangle 4"/>
          <p:cNvSpPr>
            <a:spLocks noChangeArrowheads="1"/>
          </p:cNvSpPr>
          <p:nvPr/>
        </p:nvSpPr>
        <p:spPr bwMode="auto">
          <a:xfrm>
            <a:off x="1599903" y="6920750"/>
            <a:ext cx="6552729" cy="317059"/>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rPr>
              <a:t>QC1. How do you travel to work? Base: All respondents (1555).</a:t>
            </a:r>
            <a:endParaRPr lang="en-GB" sz="1000" dirty="0">
              <a:solidFill>
                <a:srgbClr val="4D4D4D"/>
              </a:solidFill>
            </a:endParaRPr>
          </a:p>
        </p:txBody>
      </p:sp>
      <p:graphicFrame>
        <p:nvGraphicFramePr>
          <p:cNvPr id="31" name="Chart 30"/>
          <p:cNvGraphicFramePr/>
          <p:nvPr/>
        </p:nvGraphicFramePr>
        <p:xfrm>
          <a:off x="2247975" y="2701306"/>
          <a:ext cx="6624736" cy="3310346"/>
        </p:xfrm>
        <a:graphic>
          <a:graphicData uri="http://schemas.openxmlformats.org/drawingml/2006/chart">
            <c:chart xmlns:c="http://schemas.openxmlformats.org/drawingml/2006/chart" xmlns:r="http://schemas.openxmlformats.org/officeDocument/2006/relationships" r:id="rId3"/>
          </a:graphicData>
        </a:graphic>
      </p:graphicFrame>
      <p:sp>
        <p:nvSpPr>
          <p:cNvPr id="35" name="TextBox 34"/>
          <p:cNvSpPr txBox="1"/>
          <p:nvPr/>
        </p:nvSpPr>
        <p:spPr>
          <a:xfrm>
            <a:off x="2553348" y="2845321"/>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1.4</a:t>
            </a:r>
            <a:endParaRPr lang="en-GB" dirty="0"/>
          </a:p>
        </p:txBody>
      </p:sp>
      <p:sp>
        <p:nvSpPr>
          <p:cNvPr id="36" name="TextBox 35"/>
          <p:cNvSpPr txBox="1"/>
          <p:nvPr/>
        </p:nvSpPr>
        <p:spPr>
          <a:xfrm>
            <a:off x="3262575" y="4213473"/>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1.7</a:t>
            </a:r>
            <a:endParaRPr lang="en-GB" dirty="0"/>
          </a:p>
        </p:txBody>
      </p:sp>
      <p:sp>
        <p:nvSpPr>
          <p:cNvPr id="37" name="TextBox 36"/>
          <p:cNvSpPr txBox="1"/>
          <p:nvPr/>
        </p:nvSpPr>
        <p:spPr>
          <a:xfrm>
            <a:off x="3975189" y="4239905"/>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2.2</a:t>
            </a:r>
            <a:endParaRPr lang="en-GB" dirty="0"/>
          </a:p>
        </p:txBody>
      </p:sp>
      <p:sp>
        <p:nvSpPr>
          <p:cNvPr id="38" name="TextBox 37"/>
          <p:cNvSpPr txBox="1"/>
          <p:nvPr/>
        </p:nvSpPr>
        <p:spPr>
          <a:xfrm>
            <a:off x="4676447" y="4394825"/>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2.2</a:t>
            </a:r>
            <a:endParaRPr lang="en-GB" dirty="0"/>
          </a:p>
        </p:txBody>
      </p:sp>
      <p:sp>
        <p:nvSpPr>
          <p:cNvPr id="39" name="TextBox 38"/>
          <p:cNvSpPr txBox="1"/>
          <p:nvPr/>
        </p:nvSpPr>
        <p:spPr>
          <a:xfrm>
            <a:off x="5367288" y="4432305"/>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2.4</a:t>
            </a:r>
            <a:endParaRPr lang="en-GB" dirty="0"/>
          </a:p>
        </p:txBody>
      </p:sp>
      <p:sp>
        <p:nvSpPr>
          <p:cNvPr id="40" name="TextBox 39"/>
          <p:cNvSpPr txBox="1"/>
          <p:nvPr/>
        </p:nvSpPr>
        <p:spPr>
          <a:xfrm>
            <a:off x="6064038" y="4340865"/>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2.8</a:t>
            </a:r>
            <a:endParaRPr lang="en-GB" dirty="0"/>
          </a:p>
        </p:txBody>
      </p:sp>
      <p:sp>
        <p:nvSpPr>
          <p:cNvPr id="41" name="TextBox 40"/>
          <p:cNvSpPr txBox="1"/>
          <p:nvPr/>
        </p:nvSpPr>
        <p:spPr>
          <a:xfrm>
            <a:off x="6795409" y="4356105"/>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2.7</a:t>
            </a:r>
            <a:endParaRPr lang="en-GB" dirty="0"/>
          </a:p>
        </p:txBody>
      </p:sp>
      <p:sp>
        <p:nvSpPr>
          <p:cNvPr id="42" name="TextBox 41"/>
          <p:cNvSpPr txBox="1"/>
          <p:nvPr/>
        </p:nvSpPr>
        <p:spPr>
          <a:xfrm>
            <a:off x="7494475" y="4432305"/>
            <a:ext cx="380208"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2.4</a:t>
            </a:r>
            <a:endParaRPr lang="en-GB" dirty="0"/>
          </a:p>
        </p:txBody>
      </p:sp>
      <p:sp>
        <p:nvSpPr>
          <p:cNvPr id="43" name="TextBox 42"/>
          <p:cNvSpPr txBox="1"/>
          <p:nvPr/>
        </p:nvSpPr>
        <p:spPr>
          <a:xfrm>
            <a:off x="8162587" y="3716473"/>
            <a:ext cx="420284" cy="261600"/>
          </a:xfrm>
          <a:prstGeom prst="rect">
            <a:avLst/>
          </a:prstGeom>
          <a:noFill/>
          <a:ln>
            <a:solidFill>
              <a:schemeClr val="bg1">
                <a:lumMod val="65000"/>
              </a:schemeClr>
            </a:solidFill>
          </a:ln>
        </p:spPr>
        <p:txBody>
          <a:bodyPr wrap="none" lIns="91428" tIns="45715" rIns="91428" bIns="45715" rtlCol="0" anchor="ctr">
            <a:spAutoFit/>
          </a:bodyPr>
          <a:lstStyle/>
          <a:p>
            <a:pPr algn="ctr"/>
            <a:r>
              <a:rPr lang="en-GB" dirty="0" smtClean="0"/>
              <a:t>N/A</a:t>
            </a:r>
            <a:endParaRPr lang="en-GB" dirty="0"/>
          </a:p>
        </p:txBody>
      </p:sp>
      <p:sp>
        <p:nvSpPr>
          <p:cNvPr id="44" name="TextBox 43"/>
          <p:cNvSpPr txBox="1"/>
          <p:nvPr/>
        </p:nvSpPr>
        <p:spPr>
          <a:xfrm>
            <a:off x="1270343" y="2833712"/>
            <a:ext cx="864096" cy="1277273"/>
          </a:xfrm>
          <a:prstGeom prst="rect">
            <a:avLst/>
          </a:prstGeom>
          <a:noFill/>
          <a:ln>
            <a:noFill/>
          </a:ln>
        </p:spPr>
        <p:txBody>
          <a:bodyPr wrap="square" lIns="91428" tIns="45715" rIns="91428" bIns="45715" rtlCol="0" anchor="ctr">
            <a:spAutoFit/>
          </a:bodyPr>
          <a:lstStyle/>
          <a:p>
            <a:pPr algn="ctr"/>
            <a:r>
              <a:rPr lang="en-GB" dirty="0" smtClean="0"/>
              <a:t>Average no. of modes of transport used on way to work:</a:t>
            </a:r>
            <a:endParaRPr lang="en-GB" dirty="0"/>
          </a:p>
        </p:txBody>
      </p:sp>
      <p:cxnSp>
        <p:nvCxnSpPr>
          <p:cNvPr id="49" name="Straight Arrow Connector 48"/>
          <p:cNvCxnSpPr/>
          <p:nvPr/>
        </p:nvCxnSpPr>
        <p:spPr bwMode="auto">
          <a:xfrm>
            <a:off x="2010797" y="2977289"/>
            <a:ext cx="432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sp>
        <p:nvSpPr>
          <p:cNvPr id="27" name="Rectangle 26"/>
          <p:cNvSpPr/>
          <p:nvPr/>
        </p:nvSpPr>
        <p:spPr>
          <a:xfrm>
            <a:off x="3265193" y="1549177"/>
            <a:ext cx="1800200" cy="553988"/>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Aged 17-24 (28%)</a:t>
            </a:r>
          </a:p>
          <a:p>
            <a:pPr marL="88889" indent="-88889">
              <a:buFont typeface="Arial" pitchFamily="34" charset="0"/>
              <a:buChar char="•"/>
            </a:pPr>
            <a:r>
              <a:rPr lang="en-GB" sz="1000" dirty="0" smtClean="0"/>
              <a:t>Male / Female split  (47%/53%)</a:t>
            </a:r>
          </a:p>
        </p:txBody>
      </p:sp>
      <p:sp>
        <p:nvSpPr>
          <p:cNvPr id="32" name="Rectangle 31"/>
          <p:cNvSpPr/>
          <p:nvPr/>
        </p:nvSpPr>
        <p:spPr>
          <a:xfrm>
            <a:off x="8512671" y="1981225"/>
            <a:ext cx="1296144" cy="861764"/>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South West (34%)</a:t>
            </a:r>
          </a:p>
          <a:p>
            <a:pPr marL="88889" indent="-88889">
              <a:buFont typeface="Arial" pitchFamily="34" charset="0"/>
              <a:buChar char="•"/>
            </a:pPr>
            <a:r>
              <a:rPr lang="en-GB" sz="1000" dirty="0" smtClean="0"/>
              <a:t>Wales (31%)</a:t>
            </a:r>
          </a:p>
          <a:p>
            <a:pPr marL="88889" indent="-88889">
              <a:buFont typeface="Arial" pitchFamily="34" charset="0"/>
              <a:buChar char="•"/>
            </a:pPr>
            <a:r>
              <a:rPr lang="en-GB" sz="1000" dirty="0" smtClean="0"/>
              <a:t>Male / Female split (57% / 43%)</a:t>
            </a:r>
          </a:p>
        </p:txBody>
      </p:sp>
      <p:cxnSp>
        <p:nvCxnSpPr>
          <p:cNvPr id="46" name="Elbow Connector 29"/>
          <p:cNvCxnSpPr>
            <a:stCxn id="32" idx="2"/>
            <a:endCxn id="43" idx="0"/>
          </p:cNvCxnSpPr>
          <p:nvPr/>
        </p:nvCxnSpPr>
        <p:spPr bwMode="auto">
          <a:xfrm rot="5400000">
            <a:off x="8329994" y="2885724"/>
            <a:ext cx="873484" cy="788014"/>
          </a:xfrm>
          <a:prstGeom prst="bentConnector3">
            <a:avLst>
              <a:gd name="adj1" fmla="val 50000"/>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50" name="Elbow Connector 29"/>
          <p:cNvCxnSpPr>
            <a:stCxn id="52" idx="2"/>
            <a:endCxn id="35" idx="0"/>
          </p:cNvCxnSpPr>
          <p:nvPr/>
        </p:nvCxnSpPr>
        <p:spPr bwMode="auto">
          <a:xfrm rot="16200000" flipH="1">
            <a:off x="2147573" y="2249442"/>
            <a:ext cx="444252" cy="747505"/>
          </a:xfrm>
          <a:prstGeom prst="bentConnector3">
            <a:avLst>
              <a:gd name="adj1" fmla="val 50000"/>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52" name="Rectangle 51"/>
          <p:cNvSpPr/>
          <p:nvPr/>
        </p:nvSpPr>
        <p:spPr>
          <a:xfrm>
            <a:off x="1023839" y="1693193"/>
            <a:ext cx="1944216" cy="707876"/>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North West (57%)</a:t>
            </a:r>
          </a:p>
          <a:p>
            <a:pPr marL="88889" indent="-88889">
              <a:buFont typeface="Arial" pitchFamily="34" charset="0"/>
              <a:buChar char="•"/>
            </a:pPr>
            <a:r>
              <a:rPr lang="en-GB" sz="1000" dirty="0" smtClean="0"/>
              <a:t>Northern Ireland (58%)</a:t>
            </a:r>
          </a:p>
          <a:p>
            <a:pPr marL="88889" indent="-88889">
              <a:buFont typeface="Arial" pitchFamily="34" charset="0"/>
              <a:buChar char="•"/>
            </a:pPr>
            <a:r>
              <a:rPr lang="en-GB" sz="1000" dirty="0" smtClean="0"/>
              <a:t>Male / Female split (50%/50%)</a:t>
            </a:r>
          </a:p>
        </p:txBody>
      </p:sp>
      <p:sp>
        <p:nvSpPr>
          <p:cNvPr id="45" name="Rectangle 44"/>
          <p:cNvSpPr/>
          <p:nvPr/>
        </p:nvSpPr>
        <p:spPr>
          <a:xfrm>
            <a:off x="4480223" y="2214665"/>
            <a:ext cx="1872208" cy="707876"/>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Aged 17-24 (12%)</a:t>
            </a:r>
          </a:p>
          <a:p>
            <a:pPr marL="88889" indent="-88889">
              <a:buFont typeface="Arial" pitchFamily="34" charset="0"/>
              <a:buChar char="•"/>
            </a:pPr>
            <a:r>
              <a:rPr lang="en-GB" sz="1000" dirty="0" smtClean="0"/>
              <a:t>London (14%)</a:t>
            </a:r>
          </a:p>
          <a:p>
            <a:pPr marL="88889" indent="-88889">
              <a:buFont typeface="Arial" pitchFamily="34" charset="0"/>
              <a:buChar char="•"/>
            </a:pPr>
            <a:r>
              <a:rPr lang="en-GB" sz="1000" dirty="0" smtClean="0"/>
              <a:t>Male / Female split (58%/42%)</a:t>
            </a:r>
          </a:p>
        </p:txBody>
      </p:sp>
      <p:sp>
        <p:nvSpPr>
          <p:cNvPr id="66" name="Rectangle 65"/>
          <p:cNvSpPr/>
          <p:nvPr/>
        </p:nvSpPr>
        <p:spPr>
          <a:xfrm>
            <a:off x="6049409" y="1477169"/>
            <a:ext cx="1872208" cy="553988"/>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London (9%)</a:t>
            </a:r>
          </a:p>
          <a:p>
            <a:pPr marL="88889" indent="-88889">
              <a:buFont typeface="Arial" pitchFamily="34" charset="0"/>
              <a:buChar char="•"/>
            </a:pPr>
            <a:r>
              <a:rPr lang="en-GB" sz="1000" dirty="0" smtClean="0"/>
              <a:t>Male / Female split (59%/41%)</a:t>
            </a:r>
          </a:p>
        </p:txBody>
      </p:sp>
      <p:cxnSp>
        <p:nvCxnSpPr>
          <p:cNvPr id="67" name="Elbow Connector 29"/>
          <p:cNvCxnSpPr>
            <a:stCxn id="45" idx="2"/>
            <a:endCxn id="39" idx="0"/>
          </p:cNvCxnSpPr>
          <p:nvPr/>
        </p:nvCxnSpPr>
        <p:spPr bwMode="auto">
          <a:xfrm rot="16200000" flipH="1">
            <a:off x="4731977" y="3606890"/>
            <a:ext cx="1509764" cy="141065"/>
          </a:xfrm>
          <a:prstGeom prst="bentConnector3">
            <a:avLst>
              <a:gd name="adj1" fmla="val 50000"/>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47" name="Rectangle 46"/>
          <p:cNvSpPr/>
          <p:nvPr/>
        </p:nvSpPr>
        <p:spPr bwMode="auto">
          <a:xfrm>
            <a:off x="8416154"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Motoring behaviour</a:t>
            </a:r>
            <a:endParaRPr lang="en-GB" sz="1300" b="1" dirty="0">
              <a:solidFill>
                <a:schemeClr val="bg1"/>
              </a:solidFill>
            </a:endParaRPr>
          </a:p>
        </p:txBody>
      </p:sp>
      <p:sp>
        <p:nvSpPr>
          <p:cNvPr id="59" name="Oval 58"/>
          <p:cNvSpPr/>
          <p:nvPr/>
        </p:nvSpPr>
        <p:spPr bwMode="auto">
          <a:xfrm>
            <a:off x="5984301" y="4339860"/>
            <a:ext cx="539682"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60" name="Oval 59"/>
          <p:cNvSpPr/>
          <p:nvPr/>
        </p:nvSpPr>
        <p:spPr bwMode="auto">
          <a:xfrm>
            <a:off x="6715672" y="4355100"/>
            <a:ext cx="539682"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65" name="TextBox 64"/>
          <p:cNvSpPr txBox="1"/>
          <p:nvPr/>
        </p:nvSpPr>
        <p:spPr>
          <a:xfrm>
            <a:off x="6136407" y="5509617"/>
            <a:ext cx="1944216" cy="400099"/>
          </a:xfrm>
          <a:prstGeom prst="rect">
            <a:avLst/>
          </a:prstGeom>
          <a:ln w="34925">
            <a:solidFill>
              <a:schemeClr val="accent4"/>
            </a:solidFill>
            <a:prstDash val="sysDot"/>
          </a:ln>
        </p:spPr>
        <p:txBody>
          <a:bodyPr wrap="square" lIns="91428" tIns="45715" rIns="91428" bIns="45715">
            <a:spAutoFit/>
          </a:bodyPr>
          <a:lstStyle/>
          <a:p>
            <a:r>
              <a:rPr lang="en-GB" sz="1000" dirty="0" smtClean="0"/>
              <a:t>Cycle but don’t Motorcycle: 4%</a:t>
            </a:r>
          </a:p>
          <a:p>
            <a:r>
              <a:rPr lang="en-GB" sz="1000" dirty="0" smtClean="0"/>
              <a:t>Motorcycle but not cycle: 2%</a:t>
            </a:r>
          </a:p>
        </p:txBody>
      </p:sp>
      <p:sp>
        <p:nvSpPr>
          <p:cNvPr id="75" name="Rectangle 74"/>
          <p:cNvSpPr/>
          <p:nvPr/>
        </p:nvSpPr>
        <p:spPr>
          <a:xfrm>
            <a:off x="3040063" y="2299737"/>
            <a:ext cx="825232" cy="707876"/>
          </a:xfrm>
          <a:prstGeom prst="rect">
            <a:avLst/>
          </a:prstGeom>
          <a:ln w="34925">
            <a:solidFill>
              <a:schemeClr val="bg1">
                <a:lumMod val="50000"/>
              </a:schemeClr>
            </a:solidFill>
            <a:prstDash val="sysDot"/>
          </a:ln>
        </p:spPr>
        <p:txBody>
          <a:bodyPr wrap="square" lIns="91428" tIns="45715" rIns="91428" bIns="45715">
            <a:spAutoFit/>
          </a:bodyPr>
          <a:lstStyle/>
          <a:p>
            <a:r>
              <a:rPr lang="en-GB" sz="1000" dirty="0" smtClean="0"/>
              <a:t>Male / Female split (48%/52%)</a:t>
            </a:r>
          </a:p>
        </p:txBody>
      </p:sp>
      <p:sp>
        <p:nvSpPr>
          <p:cNvPr id="84" name="Rectangle 83"/>
          <p:cNvSpPr/>
          <p:nvPr/>
        </p:nvSpPr>
        <p:spPr>
          <a:xfrm>
            <a:off x="4408215" y="3061345"/>
            <a:ext cx="909816" cy="1015653"/>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London (17%)</a:t>
            </a:r>
          </a:p>
          <a:p>
            <a:pPr marL="88889" indent="-88889">
              <a:buFont typeface="Arial" pitchFamily="34" charset="0"/>
              <a:buChar char="•"/>
            </a:pPr>
            <a:r>
              <a:rPr lang="en-GB" sz="1000" dirty="0" smtClean="0"/>
              <a:t>Male / Female split (46%/54%)</a:t>
            </a:r>
          </a:p>
        </p:txBody>
      </p:sp>
      <p:sp>
        <p:nvSpPr>
          <p:cNvPr id="93" name="Rectangle 92"/>
          <p:cNvSpPr/>
          <p:nvPr/>
        </p:nvSpPr>
        <p:spPr>
          <a:xfrm>
            <a:off x="5651797" y="3061345"/>
            <a:ext cx="1204690" cy="553988"/>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London (24%)</a:t>
            </a:r>
          </a:p>
          <a:p>
            <a:pPr marL="88889" indent="-88889">
              <a:buFont typeface="Arial" pitchFamily="34" charset="0"/>
              <a:buChar char="•"/>
            </a:pPr>
            <a:r>
              <a:rPr lang="en-GB" sz="1000" dirty="0" smtClean="0"/>
              <a:t>Male / Female split (58%/42%)</a:t>
            </a:r>
          </a:p>
        </p:txBody>
      </p:sp>
      <p:sp>
        <p:nvSpPr>
          <p:cNvPr id="102" name="Rectangle 101"/>
          <p:cNvSpPr/>
          <p:nvPr/>
        </p:nvSpPr>
        <p:spPr>
          <a:xfrm>
            <a:off x="7144519" y="2341265"/>
            <a:ext cx="1080120" cy="553988"/>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Male / Female split (64% / 36%)</a:t>
            </a:r>
          </a:p>
        </p:txBody>
      </p:sp>
      <p:cxnSp>
        <p:nvCxnSpPr>
          <p:cNvPr id="87" name="Straight Arrow Connector 86"/>
          <p:cNvCxnSpPr>
            <a:stCxn id="102" idx="2"/>
            <a:endCxn id="42" idx="0"/>
          </p:cNvCxnSpPr>
          <p:nvPr/>
        </p:nvCxnSpPr>
        <p:spPr bwMode="auto">
          <a:xfrm>
            <a:off x="7684579" y="2895253"/>
            <a:ext cx="0" cy="1537052"/>
          </a:xfrm>
          <a:prstGeom prst="straightConnector1">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92" name="Straight Arrow Connector 91"/>
          <p:cNvCxnSpPr>
            <a:stCxn id="75" idx="2"/>
            <a:endCxn id="36" idx="0"/>
          </p:cNvCxnSpPr>
          <p:nvPr/>
        </p:nvCxnSpPr>
        <p:spPr bwMode="auto">
          <a:xfrm>
            <a:off x="3452679" y="3007613"/>
            <a:ext cx="0" cy="1205860"/>
          </a:xfrm>
          <a:prstGeom prst="straightConnector1">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101" name="Straight Arrow Connector 100"/>
          <p:cNvCxnSpPr>
            <a:stCxn id="84" idx="2"/>
            <a:endCxn id="38" idx="0"/>
          </p:cNvCxnSpPr>
          <p:nvPr/>
        </p:nvCxnSpPr>
        <p:spPr bwMode="auto">
          <a:xfrm>
            <a:off x="4863123" y="4076998"/>
            <a:ext cx="3428" cy="317827"/>
          </a:xfrm>
          <a:prstGeom prst="straightConnector1">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113" name="Straight Arrow Connector 112"/>
          <p:cNvCxnSpPr>
            <a:stCxn id="66" idx="2"/>
            <a:endCxn id="41" idx="0"/>
          </p:cNvCxnSpPr>
          <p:nvPr/>
        </p:nvCxnSpPr>
        <p:spPr bwMode="auto">
          <a:xfrm>
            <a:off x="6985513" y="2031157"/>
            <a:ext cx="0" cy="2324948"/>
          </a:xfrm>
          <a:prstGeom prst="straightConnector1">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117" name="Straight Arrow Connector 116"/>
          <p:cNvCxnSpPr>
            <a:stCxn id="27" idx="2"/>
            <a:endCxn id="37" idx="0"/>
          </p:cNvCxnSpPr>
          <p:nvPr/>
        </p:nvCxnSpPr>
        <p:spPr bwMode="auto">
          <a:xfrm>
            <a:off x="4165293" y="2103165"/>
            <a:ext cx="0" cy="2136740"/>
          </a:xfrm>
          <a:prstGeom prst="straightConnector1">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120" name="Straight Arrow Connector 119"/>
          <p:cNvCxnSpPr>
            <a:stCxn id="93" idx="2"/>
            <a:endCxn id="40" idx="0"/>
          </p:cNvCxnSpPr>
          <p:nvPr/>
        </p:nvCxnSpPr>
        <p:spPr bwMode="auto">
          <a:xfrm>
            <a:off x="6254142" y="3615333"/>
            <a:ext cx="0" cy="725532"/>
          </a:xfrm>
          <a:prstGeom prst="straightConnector1">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69" name="Straight Connector 68"/>
          <p:cNvCxnSpPr/>
          <p:nvPr/>
        </p:nvCxnSpPr>
        <p:spPr bwMode="auto">
          <a:xfrm>
            <a:off x="822805" y="6013673"/>
            <a:ext cx="9036000" cy="0"/>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
        <p:nvSpPr>
          <p:cNvPr id="70" name="TextBox 69"/>
          <p:cNvSpPr txBox="1"/>
          <p:nvPr/>
        </p:nvSpPr>
        <p:spPr>
          <a:xfrm>
            <a:off x="807815" y="6127709"/>
            <a:ext cx="1440160" cy="542412"/>
          </a:xfrm>
          <a:prstGeom prst="rect">
            <a:avLst/>
          </a:prstGeom>
          <a:noFill/>
        </p:spPr>
        <p:txBody>
          <a:bodyPr wrap="square" lIns="79966" tIns="39983" rIns="79966" bIns="39983" rtlCol="0">
            <a:spAutoFit/>
          </a:bodyPr>
          <a:lstStyle/>
          <a:p>
            <a:pPr algn="ctr" fontAlgn="base">
              <a:spcBef>
                <a:spcPct val="0"/>
              </a:spcBef>
              <a:spcAft>
                <a:spcPct val="0"/>
              </a:spcAft>
            </a:pPr>
            <a:r>
              <a:rPr lang="en-GB" sz="1000" dirty="0" smtClean="0">
                <a:solidFill>
                  <a:prstClr val="black"/>
                </a:solidFill>
                <a:ea typeface="Geneva"/>
              </a:rPr>
              <a:t>SINGLE-MODE COMMUTERS </a:t>
            </a:r>
          </a:p>
          <a:p>
            <a:pPr algn="ctr" fontAlgn="base">
              <a:spcBef>
                <a:spcPct val="0"/>
              </a:spcBef>
              <a:spcAft>
                <a:spcPct val="0"/>
              </a:spcAft>
            </a:pPr>
            <a:r>
              <a:rPr lang="en-GB" sz="1000" dirty="0" smtClean="0">
                <a:solidFill>
                  <a:prstClr val="black"/>
                </a:solidFill>
                <a:ea typeface="Geneva"/>
              </a:rPr>
              <a:t>(84%)</a:t>
            </a:r>
            <a:endParaRPr lang="en-GB" sz="1000" dirty="0">
              <a:solidFill>
                <a:prstClr val="black"/>
              </a:solidFill>
              <a:ea typeface="Geneva"/>
            </a:endParaRPr>
          </a:p>
        </p:txBody>
      </p:sp>
      <p:sp>
        <p:nvSpPr>
          <p:cNvPr id="71" name="TextBox 70"/>
          <p:cNvSpPr txBox="1">
            <a:spLocks/>
          </p:cNvSpPr>
          <p:nvPr/>
        </p:nvSpPr>
        <p:spPr>
          <a:xfrm>
            <a:off x="2497072"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rPr>
              <a:t>38</a:t>
            </a:r>
            <a:r>
              <a:rPr lang="en-GB" sz="1000" dirty="0" smtClean="0">
                <a:solidFill>
                  <a:prstClr val="black"/>
                </a:solidFill>
                <a:ea typeface="Geneva"/>
              </a:rPr>
              <a:t>%</a:t>
            </a:r>
            <a:endParaRPr lang="en-GB" sz="1000" dirty="0">
              <a:solidFill>
                <a:prstClr val="black"/>
              </a:solidFill>
              <a:ea typeface="Geneva"/>
            </a:endParaRPr>
          </a:p>
        </p:txBody>
      </p:sp>
      <p:sp>
        <p:nvSpPr>
          <p:cNvPr id="72" name="TextBox 71"/>
          <p:cNvSpPr txBox="1">
            <a:spLocks/>
          </p:cNvSpPr>
          <p:nvPr/>
        </p:nvSpPr>
        <p:spPr>
          <a:xfrm>
            <a:off x="3206299"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rPr>
              <a:t>8</a:t>
            </a:r>
            <a:r>
              <a:rPr lang="en-GB" sz="1000" dirty="0" smtClean="0">
                <a:solidFill>
                  <a:prstClr val="black"/>
                </a:solidFill>
                <a:ea typeface="Geneva"/>
              </a:rPr>
              <a:t>%</a:t>
            </a:r>
            <a:endParaRPr lang="en-GB" sz="1000" dirty="0">
              <a:solidFill>
                <a:prstClr val="black"/>
              </a:solidFill>
              <a:ea typeface="Geneva"/>
            </a:endParaRPr>
          </a:p>
        </p:txBody>
      </p:sp>
      <p:sp>
        <p:nvSpPr>
          <p:cNvPr id="73" name="TextBox 72"/>
          <p:cNvSpPr txBox="1">
            <a:spLocks/>
          </p:cNvSpPr>
          <p:nvPr/>
        </p:nvSpPr>
        <p:spPr>
          <a:xfrm>
            <a:off x="3918913"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rPr>
              <a:t>5</a:t>
            </a:r>
            <a:r>
              <a:rPr lang="en-GB" sz="1000" dirty="0" smtClean="0">
                <a:solidFill>
                  <a:prstClr val="black"/>
                </a:solidFill>
                <a:ea typeface="Geneva"/>
              </a:rPr>
              <a:t>%</a:t>
            </a:r>
            <a:endParaRPr lang="en-GB" sz="1000" dirty="0">
              <a:solidFill>
                <a:prstClr val="black"/>
              </a:solidFill>
              <a:ea typeface="Geneva"/>
            </a:endParaRPr>
          </a:p>
        </p:txBody>
      </p:sp>
      <p:sp>
        <p:nvSpPr>
          <p:cNvPr id="74" name="TextBox 73"/>
          <p:cNvSpPr txBox="1">
            <a:spLocks/>
          </p:cNvSpPr>
          <p:nvPr/>
        </p:nvSpPr>
        <p:spPr>
          <a:xfrm>
            <a:off x="4605931"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ea typeface="Geneva"/>
              </a:rPr>
              <a:t>3%</a:t>
            </a:r>
            <a:endParaRPr lang="en-GB" sz="1000" dirty="0">
              <a:solidFill>
                <a:prstClr val="black"/>
              </a:solidFill>
              <a:ea typeface="Geneva"/>
            </a:endParaRPr>
          </a:p>
        </p:txBody>
      </p:sp>
      <p:sp>
        <p:nvSpPr>
          <p:cNvPr id="76" name="TextBox 75"/>
          <p:cNvSpPr txBox="1">
            <a:spLocks/>
          </p:cNvSpPr>
          <p:nvPr/>
        </p:nvSpPr>
        <p:spPr>
          <a:xfrm>
            <a:off x="5311012"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rPr>
              <a:t>2</a:t>
            </a:r>
            <a:r>
              <a:rPr lang="en-GB" sz="1000" dirty="0" smtClean="0">
                <a:solidFill>
                  <a:prstClr val="black"/>
                </a:solidFill>
                <a:ea typeface="Geneva"/>
              </a:rPr>
              <a:t>%</a:t>
            </a:r>
            <a:endParaRPr lang="en-GB" sz="1000" dirty="0">
              <a:solidFill>
                <a:prstClr val="black"/>
              </a:solidFill>
              <a:ea typeface="Geneva"/>
            </a:endParaRPr>
          </a:p>
        </p:txBody>
      </p:sp>
      <p:sp>
        <p:nvSpPr>
          <p:cNvPr id="77" name="TextBox 76"/>
          <p:cNvSpPr txBox="1">
            <a:spLocks/>
          </p:cNvSpPr>
          <p:nvPr/>
        </p:nvSpPr>
        <p:spPr>
          <a:xfrm>
            <a:off x="6007762"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ea typeface="Geneva"/>
              </a:rPr>
              <a:t>1%</a:t>
            </a:r>
            <a:endParaRPr lang="en-GB" sz="1000" dirty="0">
              <a:solidFill>
                <a:prstClr val="black"/>
              </a:solidFill>
              <a:ea typeface="Geneva"/>
            </a:endParaRPr>
          </a:p>
        </p:txBody>
      </p:sp>
      <p:sp>
        <p:nvSpPr>
          <p:cNvPr id="78" name="TextBox 77"/>
          <p:cNvSpPr txBox="1">
            <a:spLocks/>
          </p:cNvSpPr>
          <p:nvPr/>
        </p:nvSpPr>
        <p:spPr>
          <a:xfrm>
            <a:off x="6739133"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ea typeface="Geneva"/>
              </a:rPr>
              <a:t>1%</a:t>
            </a:r>
            <a:endParaRPr lang="en-GB" sz="1000" dirty="0">
              <a:solidFill>
                <a:prstClr val="black"/>
              </a:solidFill>
              <a:ea typeface="Geneva"/>
            </a:endParaRPr>
          </a:p>
        </p:txBody>
      </p:sp>
      <p:sp>
        <p:nvSpPr>
          <p:cNvPr id="79" name="TextBox 78"/>
          <p:cNvSpPr txBox="1">
            <a:spLocks/>
          </p:cNvSpPr>
          <p:nvPr/>
        </p:nvSpPr>
        <p:spPr>
          <a:xfrm>
            <a:off x="7438199" y="6280301"/>
            <a:ext cx="492761" cy="237228"/>
          </a:xfrm>
          <a:prstGeom prst="rect">
            <a:avLst/>
          </a:prstGeom>
          <a:no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prstClr val="black"/>
                </a:solidFill>
                <a:ea typeface="Geneva"/>
              </a:rPr>
              <a:t>1%</a:t>
            </a:r>
            <a:endParaRPr lang="en-GB" sz="1000" dirty="0">
              <a:solidFill>
                <a:prstClr val="black"/>
              </a:solidFill>
              <a:ea typeface="Geneva"/>
            </a:endParaRPr>
          </a:p>
        </p:txBody>
      </p:sp>
      <p:sp>
        <p:nvSpPr>
          <p:cNvPr id="80" name="TextBox 79"/>
          <p:cNvSpPr txBox="1">
            <a:spLocks/>
          </p:cNvSpPr>
          <p:nvPr/>
        </p:nvSpPr>
        <p:spPr>
          <a:xfrm>
            <a:off x="8127421" y="6280301"/>
            <a:ext cx="492761" cy="237228"/>
          </a:xfrm>
          <a:prstGeom prst="rect">
            <a:avLst/>
          </a:prstGeom>
          <a:solidFill>
            <a:srgbClr val="EEECE1">
              <a:lumMod val="90000"/>
            </a:srgbClr>
          </a:solidFill>
          <a:ln>
            <a:solidFill>
              <a:schemeClr val="bg1">
                <a:lumMod val="65000"/>
              </a:schemeClr>
            </a:solidFill>
          </a:ln>
        </p:spPr>
        <p:txBody>
          <a:bodyPr wrap="square" lIns="79966" tIns="39983" rIns="79966" bIns="39983" rtlCol="0" anchor="ctr">
            <a:spAutoFit/>
          </a:bodyPr>
          <a:lstStyle/>
          <a:p>
            <a:pPr algn="ctr" fontAlgn="base">
              <a:spcBef>
                <a:spcPct val="0"/>
              </a:spcBef>
              <a:spcAft>
                <a:spcPct val="0"/>
              </a:spcAft>
            </a:pPr>
            <a:r>
              <a:rPr lang="en-GB" sz="1000" dirty="0" smtClean="0">
                <a:solidFill>
                  <a:schemeClr val="bg2">
                    <a:lumMod val="50000"/>
                  </a:schemeClr>
                </a:solidFill>
                <a:ea typeface="Geneva"/>
              </a:rPr>
              <a:t>26%</a:t>
            </a:r>
            <a:endParaRPr lang="en-GB" sz="1000" dirty="0">
              <a:solidFill>
                <a:schemeClr val="bg2">
                  <a:lumMod val="50000"/>
                </a:schemeClr>
              </a:solidFill>
              <a:ea typeface="Geneva"/>
            </a:endParaRPr>
          </a:p>
        </p:txBody>
      </p:sp>
      <p:sp>
        <p:nvSpPr>
          <p:cNvPr id="81" name="Left Brace 80"/>
          <p:cNvSpPr/>
          <p:nvPr/>
        </p:nvSpPr>
        <p:spPr bwMode="auto">
          <a:xfrm rot="16200000">
            <a:off x="5461297" y="4153514"/>
            <a:ext cx="198092" cy="4896544"/>
          </a:xfrm>
          <a:prstGeom prst="leftBrace">
            <a:avLst>
              <a:gd name="adj1" fmla="val 167343"/>
              <a:gd name="adj2" fmla="val 50000"/>
            </a:avLst>
          </a:prstGeom>
          <a:no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2" name="TextBox 81"/>
          <p:cNvSpPr txBox="1"/>
          <p:nvPr/>
        </p:nvSpPr>
        <p:spPr>
          <a:xfrm>
            <a:off x="5378359" y="6688783"/>
            <a:ext cx="439544" cy="246221"/>
          </a:xfrm>
          <a:prstGeom prst="rect">
            <a:avLst/>
          </a:prstGeom>
          <a:noFill/>
        </p:spPr>
        <p:txBody>
          <a:bodyPr wrap="none" rtlCol="0">
            <a:spAutoFit/>
          </a:bodyPr>
          <a:lstStyle/>
          <a:p>
            <a:r>
              <a:rPr lang="en-GB" sz="1000" dirty="0" smtClean="0">
                <a:solidFill>
                  <a:schemeClr val="bg1">
                    <a:lumMod val="50000"/>
                  </a:schemeClr>
                </a:solidFill>
              </a:rPr>
              <a:t>21%</a:t>
            </a:r>
            <a:endParaRPr lang="en-GB" sz="1000" dirty="0">
              <a:solidFill>
                <a:schemeClr val="bg1">
                  <a:lumMod val="50000"/>
                </a:schemeClr>
              </a:solidFill>
            </a:endParaRPr>
          </a:p>
        </p:txBody>
      </p:sp>
      <p:sp>
        <p:nvSpPr>
          <p:cNvPr id="85" name="TextBox 84"/>
          <p:cNvSpPr txBox="1"/>
          <p:nvPr/>
        </p:nvSpPr>
        <p:spPr>
          <a:xfrm>
            <a:off x="9016727" y="4645521"/>
            <a:ext cx="1671911" cy="1338828"/>
          </a:xfrm>
          <a:prstGeom prst="rect">
            <a:avLst/>
          </a:prstGeom>
          <a:noFill/>
        </p:spPr>
        <p:txBody>
          <a:bodyPr wrap="square" rtlCol="0">
            <a:spAutoFit/>
          </a:bodyPr>
          <a:lstStyle/>
          <a:p>
            <a:r>
              <a:rPr lang="en-GB" sz="900" b="1" dirty="0" smtClean="0">
                <a:solidFill>
                  <a:schemeClr val="bg1">
                    <a:lumMod val="50000"/>
                  </a:schemeClr>
                </a:solidFill>
              </a:rPr>
              <a:t>Excluding those who are currently not in  paid employmen</a:t>
            </a:r>
            <a:r>
              <a:rPr lang="en-GB" sz="900" dirty="0" smtClean="0">
                <a:solidFill>
                  <a:schemeClr val="bg1">
                    <a:lumMod val="50000"/>
                  </a:schemeClr>
                </a:solidFill>
              </a:rPr>
              <a:t>t (e.g. retired, unemployed, house-wives / -husbands, students) as well as those who are a full-time carer for a family member, </a:t>
            </a:r>
            <a:r>
              <a:rPr lang="en-GB" sz="900" b="1" dirty="0" smtClean="0">
                <a:solidFill>
                  <a:schemeClr val="bg1">
                    <a:lumMod val="50000"/>
                  </a:schemeClr>
                </a:solidFill>
              </a:rPr>
              <a:t>the % of people working from home falls to </a:t>
            </a:r>
            <a:r>
              <a:rPr lang="en-GB" sz="900" b="1" u="sng" dirty="0" smtClean="0">
                <a:solidFill>
                  <a:schemeClr val="bg1">
                    <a:lumMod val="50000"/>
                  </a:schemeClr>
                </a:solidFill>
              </a:rPr>
              <a:t>20.5%</a:t>
            </a:r>
            <a:endParaRPr lang="en-GB" sz="900" b="1" u="sng" dirty="0">
              <a:solidFill>
                <a:schemeClr val="bg1">
                  <a:lumMod val="50000"/>
                </a:schemeClr>
              </a:solidFill>
            </a:endParaRPr>
          </a:p>
        </p:txBody>
      </p:sp>
      <p:cxnSp>
        <p:nvCxnSpPr>
          <p:cNvPr id="89" name="Shape 88"/>
          <p:cNvCxnSpPr>
            <a:stCxn id="85" idx="0"/>
            <a:endCxn id="90" idx="6"/>
          </p:cNvCxnSpPr>
          <p:nvPr/>
        </p:nvCxnSpPr>
        <p:spPr bwMode="auto">
          <a:xfrm rot="16200000" flipV="1">
            <a:off x="9038661" y="3831499"/>
            <a:ext cx="432048" cy="1195996"/>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90" name="Oval 89"/>
          <p:cNvSpPr/>
          <p:nvPr/>
        </p:nvSpPr>
        <p:spPr bwMode="auto">
          <a:xfrm>
            <a:off x="8080623" y="4069457"/>
            <a:ext cx="576064" cy="288032"/>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Motorists drive to work because it’s more convenient.</a:t>
            </a:r>
            <a:endParaRPr lang="en-GB" dirty="0"/>
          </a:p>
        </p:txBody>
      </p:sp>
      <p:graphicFrame>
        <p:nvGraphicFramePr>
          <p:cNvPr id="5" name="Chart 4"/>
          <p:cNvGraphicFramePr/>
          <p:nvPr/>
        </p:nvGraphicFramePr>
        <p:xfrm>
          <a:off x="3995117" y="1981226"/>
          <a:ext cx="5960937" cy="475252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2038395" y="2833275"/>
            <a:ext cx="1975196" cy="307766"/>
          </a:xfrm>
          <a:prstGeom prst="rect">
            <a:avLst/>
          </a:prstGeom>
          <a:noFill/>
        </p:spPr>
        <p:txBody>
          <a:bodyPr wrap="none" lIns="91428" tIns="45715" rIns="91428" bIns="45715" rtlCol="0">
            <a:spAutoFit/>
          </a:bodyPr>
          <a:lstStyle/>
          <a:p>
            <a:r>
              <a:rPr lang="en-GB" sz="1400" dirty="0" smtClean="0"/>
              <a:t>...overall drive to work.</a:t>
            </a:r>
            <a:endParaRPr lang="en-GB" sz="1400" dirty="0"/>
          </a:p>
        </p:txBody>
      </p:sp>
      <p:graphicFrame>
        <p:nvGraphicFramePr>
          <p:cNvPr id="10" name="Chart 9"/>
          <p:cNvGraphicFramePr/>
          <p:nvPr/>
        </p:nvGraphicFramePr>
        <p:xfrm>
          <a:off x="-121844" y="1981225"/>
          <a:ext cx="2626776" cy="2087221"/>
        </p:xfrm>
        <a:graphic>
          <a:graphicData uri="http://schemas.openxmlformats.org/drawingml/2006/chart">
            <c:chart xmlns:c="http://schemas.openxmlformats.org/drawingml/2006/chart" xmlns:r="http://schemas.openxmlformats.org/officeDocument/2006/relationships" r:id="rId4"/>
          </a:graphicData>
        </a:graphic>
      </p:graphicFrame>
      <p:cxnSp>
        <p:nvCxnSpPr>
          <p:cNvPr id="12" name="Elbow Connector 11"/>
          <p:cNvCxnSpPr>
            <a:stCxn id="9" idx="2"/>
            <a:endCxn id="13" idx="1"/>
          </p:cNvCxnSpPr>
          <p:nvPr/>
        </p:nvCxnSpPr>
        <p:spPr bwMode="auto">
          <a:xfrm rot="16200000" flipH="1">
            <a:off x="2338016" y="3829018"/>
            <a:ext cx="2188557" cy="812602"/>
          </a:xfrm>
          <a:prstGeom prst="bentConnector2">
            <a:avLst/>
          </a:prstGeom>
          <a:solidFill>
            <a:schemeClr val="accent1"/>
          </a:solidFill>
          <a:ln w="9525" cap="flat" cmpd="sng" algn="ctr">
            <a:solidFill>
              <a:schemeClr val="tx1"/>
            </a:solidFill>
            <a:prstDash val="solid"/>
            <a:round/>
            <a:headEnd type="none" w="med" len="med"/>
            <a:tailEnd type="triangle" w="lg" len="med"/>
          </a:ln>
          <a:effectLst/>
        </p:spPr>
      </p:cxnSp>
      <p:sp>
        <p:nvSpPr>
          <p:cNvPr id="13" name="Rectangle 12"/>
          <p:cNvSpPr/>
          <p:nvPr/>
        </p:nvSpPr>
        <p:spPr bwMode="auto">
          <a:xfrm>
            <a:off x="3838595" y="4573514"/>
            <a:ext cx="432048" cy="1512167"/>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TextBox 14"/>
          <p:cNvSpPr txBox="1"/>
          <p:nvPr/>
        </p:nvSpPr>
        <p:spPr>
          <a:xfrm>
            <a:off x="2934777" y="5326515"/>
            <a:ext cx="795386" cy="246211"/>
          </a:xfrm>
          <a:prstGeom prst="rect">
            <a:avLst/>
          </a:prstGeom>
          <a:noFill/>
        </p:spPr>
        <p:txBody>
          <a:bodyPr wrap="none" lIns="91428" tIns="45715" rIns="91428" bIns="45715" rtlCol="0">
            <a:spAutoFit/>
          </a:bodyPr>
          <a:lstStyle/>
          <a:p>
            <a:r>
              <a:rPr lang="en-GB" sz="1000" dirty="0" smtClean="0"/>
              <a:t>BECAUSE</a:t>
            </a:r>
            <a:endParaRPr lang="en-GB" sz="1000" dirty="0"/>
          </a:p>
        </p:txBody>
      </p:sp>
      <p:sp>
        <p:nvSpPr>
          <p:cNvPr id="14"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rPr>
              <a:t>QC1. How do you travel to work? Base: All respondents (1555). QC2. What are the main reasons why you drive to work (763 – Those who drive to work) </a:t>
            </a:r>
            <a:endParaRPr lang="en-GB" sz="1000" dirty="0">
              <a:solidFill>
                <a:srgbClr val="4D4D4D"/>
              </a:solidFill>
            </a:endParaRPr>
          </a:p>
        </p:txBody>
      </p:sp>
      <p:sp>
        <p:nvSpPr>
          <p:cNvPr id="16" name="Rectangle 15"/>
          <p:cNvSpPr/>
          <p:nvPr/>
        </p:nvSpPr>
        <p:spPr bwMode="auto">
          <a:xfrm>
            <a:off x="8416154"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Motoring behaviour</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Reasons for not using public transport.</a:t>
            </a:r>
            <a:br>
              <a:rPr lang="en-GB" dirty="0" smtClean="0"/>
            </a:br>
            <a:r>
              <a:rPr lang="en-GB" sz="1400" dirty="0" smtClean="0"/>
              <a:t>Price is the main reason motorists say they aren’t using public transport even though they would like to. The logistics of time and location are also barriers, consistently with 2014.</a:t>
            </a:r>
            <a:endParaRPr lang="en-GB" dirty="0"/>
          </a:p>
        </p:txBody>
      </p:sp>
      <p:sp>
        <p:nvSpPr>
          <p:cNvPr id="7" name="Rectangle 23"/>
          <p:cNvSpPr>
            <a:spLocks noChangeArrowheads="1"/>
          </p:cNvSpPr>
          <p:nvPr/>
        </p:nvSpPr>
        <p:spPr bwMode="auto">
          <a:xfrm>
            <a:off x="1568450" y="6921501"/>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chemeClr val="tx1">
                    <a:lumMod val="65000"/>
                    <a:lumOff val="35000"/>
                  </a:schemeClr>
                </a:solidFill>
              </a:rPr>
              <a:t>QL3. You said that you would use your car less if public transport was better. Please can you tell us why you don’t currently use public transport more? Base: (876)</a:t>
            </a:r>
            <a:r>
              <a:rPr lang="en-GB" sz="1000" dirty="0" smtClean="0">
                <a:solidFill>
                  <a:srgbClr val="4D4D4D"/>
                </a:solidFill>
              </a:rPr>
              <a:t> (2014 – QB6 – 913)</a:t>
            </a:r>
            <a:endParaRPr lang="en-GB" sz="1000" dirty="0">
              <a:solidFill>
                <a:srgbClr val="4D4D4D"/>
              </a:solidFill>
              <a:latin typeface="+mn-lt"/>
            </a:endParaRPr>
          </a:p>
        </p:txBody>
      </p:sp>
      <p:graphicFrame>
        <p:nvGraphicFramePr>
          <p:cNvPr id="8" name="Chart 7"/>
          <p:cNvGraphicFramePr/>
          <p:nvPr/>
        </p:nvGraphicFramePr>
        <p:xfrm>
          <a:off x="3904160" y="1766212"/>
          <a:ext cx="5976663" cy="2879309"/>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1455887" y="3493394"/>
            <a:ext cx="1512168" cy="1092597"/>
          </a:xfrm>
          <a:prstGeom prst="rect">
            <a:avLst/>
          </a:prstGeom>
          <a:noFill/>
        </p:spPr>
        <p:txBody>
          <a:bodyPr wrap="square" lIns="91428" tIns="45715" rIns="91428" bIns="45715" rtlCol="0">
            <a:spAutoFit/>
          </a:bodyPr>
          <a:lstStyle/>
          <a:p>
            <a:pPr algn="ctr"/>
            <a:r>
              <a:rPr lang="en-GB" sz="1300" dirty="0" smtClean="0"/>
              <a:t>56% agree that they </a:t>
            </a:r>
            <a:r>
              <a:rPr lang="en-GB" sz="1300" b="1" dirty="0" smtClean="0"/>
              <a:t>would drive less if public transport was better</a:t>
            </a:r>
          </a:p>
        </p:txBody>
      </p:sp>
      <p:sp>
        <p:nvSpPr>
          <p:cNvPr id="13" name="Striped Right Arrow 12"/>
          <p:cNvSpPr/>
          <p:nvPr/>
        </p:nvSpPr>
        <p:spPr bwMode="auto">
          <a:xfrm>
            <a:off x="3256087" y="2269258"/>
            <a:ext cx="1008112" cy="720080"/>
          </a:xfrm>
          <a:prstGeom prst="stripedRightArrow">
            <a:avLst/>
          </a:prstGeom>
          <a:solidFill>
            <a:schemeClr val="accent6">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4" name="TextBox 13"/>
          <p:cNvSpPr txBox="1"/>
          <p:nvPr/>
        </p:nvSpPr>
        <p:spPr>
          <a:xfrm>
            <a:off x="3112072" y="3061345"/>
            <a:ext cx="1296143" cy="692487"/>
          </a:xfrm>
          <a:prstGeom prst="rect">
            <a:avLst/>
          </a:prstGeom>
          <a:noFill/>
        </p:spPr>
        <p:txBody>
          <a:bodyPr wrap="square" lIns="91428" tIns="45715" rIns="91428" bIns="45715" rtlCol="0">
            <a:spAutoFit/>
          </a:bodyPr>
          <a:lstStyle/>
          <a:p>
            <a:pPr algn="ctr"/>
            <a:r>
              <a:rPr lang="en-GB" sz="1300" dirty="0" smtClean="0"/>
              <a:t>But don’t use it more because...</a:t>
            </a:r>
            <a:endParaRPr lang="en-GB" sz="1300" dirty="0"/>
          </a:p>
        </p:txBody>
      </p:sp>
      <p:graphicFrame>
        <p:nvGraphicFramePr>
          <p:cNvPr id="10" name="Chart 9"/>
          <p:cNvGraphicFramePr/>
          <p:nvPr/>
        </p:nvGraphicFramePr>
        <p:xfrm>
          <a:off x="1239864" y="1693193"/>
          <a:ext cx="1944216" cy="17281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nvGraphicFramePr>
        <p:xfrm>
          <a:off x="6064399" y="5390753"/>
          <a:ext cx="4104456" cy="1152128"/>
        </p:xfrm>
        <a:graphic>
          <a:graphicData uri="http://schemas.openxmlformats.org/drawingml/2006/chart">
            <c:chart xmlns:c="http://schemas.openxmlformats.org/drawingml/2006/chart" xmlns:r="http://schemas.openxmlformats.org/officeDocument/2006/relationships" r:id="rId5"/>
          </a:graphicData>
        </a:graphic>
      </p:graphicFrame>
      <p:sp>
        <p:nvSpPr>
          <p:cNvPr id="17" name="TextBox 16"/>
          <p:cNvSpPr txBox="1"/>
          <p:nvPr/>
        </p:nvSpPr>
        <p:spPr>
          <a:xfrm>
            <a:off x="1383880" y="5420515"/>
            <a:ext cx="2880320" cy="1308040"/>
          </a:xfrm>
          <a:prstGeom prst="rect">
            <a:avLst/>
          </a:prstGeom>
          <a:noFill/>
        </p:spPr>
        <p:txBody>
          <a:bodyPr wrap="square" lIns="91428" tIns="45715" rIns="91428" bIns="45715" rtlCol="0">
            <a:spAutoFit/>
          </a:bodyPr>
          <a:lstStyle/>
          <a:p>
            <a:pPr algn="ctr"/>
            <a:r>
              <a:rPr lang="en-GB" sz="1400" dirty="0" smtClean="0"/>
              <a:t>58% agreed that they </a:t>
            </a:r>
            <a:r>
              <a:rPr lang="en-GB" sz="1400" b="1" dirty="0" smtClean="0"/>
              <a:t>would drive less if public transport was better</a:t>
            </a:r>
          </a:p>
          <a:p>
            <a:pPr algn="ctr"/>
            <a:endParaRPr lang="en-GB" dirty="0" smtClean="0"/>
          </a:p>
          <a:p>
            <a:pPr algn="ctr"/>
            <a:r>
              <a:rPr lang="en-GB" sz="1300" dirty="0" smtClean="0"/>
              <a:t>(22% disagreed and 19% weren’t sure)</a:t>
            </a:r>
          </a:p>
        </p:txBody>
      </p:sp>
      <p:sp>
        <p:nvSpPr>
          <p:cNvPr id="18" name="Rectangle 17"/>
          <p:cNvSpPr/>
          <p:nvPr/>
        </p:nvSpPr>
        <p:spPr bwMode="auto">
          <a:xfrm>
            <a:off x="861891" y="5221585"/>
            <a:ext cx="9018932" cy="1490464"/>
          </a:xfrm>
          <a:prstGeom prst="rect">
            <a:avLst/>
          </a:prstGeom>
          <a:noFill/>
          <a:ln w="9525" cap="flat" cmpd="sng" algn="ctr">
            <a:solidFill>
              <a:schemeClr val="bg1">
                <a:lumMod val="65000"/>
              </a:schemeClr>
            </a:solidFill>
            <a:prstDash val="dash"/>
            <a:round/>
            <a:headEnd type="none" w="med" len="med"/>
            <a:tailEnd type="none" w="med" len="med"/>
          </a:ln>
          <a:effectLst/>
        </p:spPr>
        <p:txBody>
          <a:bodyPr vert="vert270" wrap="square" lIns="91428" tIns="45715" rIns="91428" bIns="45715" numCol="1" rtlCol="0" anchor="t" anchorCtr="0" compatLnSpc="1">
            <a:prstTxWarp prst="textNoShape">
              <a:avLst/>
            </a:prstTxWarp>
          </a:bodyPr>
          <a:lstStyle/>
          <a:p>
            <a:pPr algn="ctr" defTabSz="914286" eaLnBrk="0" hangingPunct="0"/>
            <a:r>
              <a:rPr lang="en-GB" sz="2100" b="1" dirty="0" smtClean="0">
                <a:solidFill>
                  <a:schemeClr val="accent5">
                    <a:lumMod val="75000"/>
                  </a:schemeClr>
                </a:solidFill>
              </a:rPr>
              <a:t>2014</a:t>
            </a:r>
          </a:p>
        </p:txBody>
      </p:sp>
      <p:sp>
        <p:nvSpPr>
          <p:cNvPr id="19" name="Striped Right Arrow 18"/>
          <p:cNvSpPr/>
          <p:nvPr/>
        </p:nvSpPr>
        <p:spPr bwMode="auto">
          <a:xfrm>
            <a:off x="4696247" y="5606777"/>
            <a:ext cx="1008112" cy="720080"/>
          </a:xfrm>
          <a:prstGeom prst="stripedRightArrow">
            <a:avLst/>
          </a:pr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0" name="Rectangle 19"/>
          <p:cNvSpPr/>
          <p:nvPr/>
        </p:nvSpPr>
        <p:spPr bwMode="auto">
          <a:xfrm>
            <a:off x="8416154"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Motoring behaviour</a:t>
            </a:r>
            <a:endParaRPr lang="en-GB" sz="1300" b="1" dirty="0">
              <a:solidFill>
                <a:schemeClr val="bg1"/>
              </a:solidFill>
            </a:endParaRPr>
          </a:p>
        </p:txBody>
      </p:sp>
      <p:sp>
        <p:nvSpPr>
          <p:cNvPr id="16" name="Rectangle 15"/>
          <p:cNvSpPr/>
          <p:nvPr/>
        </p:nvSpPr>
        <p:spPr bwMode="auto">
          <a:xfrm>
            <a:off x="332436" y="2164672"/>
            <a:ext cx="115341" cy="104006"/>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1" name="Rectangle 20"/>
          <p:cNvSpPr/>
          <p:nvPr/>
        </p:nvSpPr>
        <p:spPr bwMode="auto">
          <a:xfrm>
            <a:off x="332436" y="2477667"/>
            <a:ext cx="115341" cy="104006"/>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2" name="Rectangle 21"/>
          <p:cNvSpPr/>
          <p:nvPr/>
        </p:nvSpPr>
        <p:spPr bwMode="auto">
          <a:xfrm>
            <a:off x="332436" y="2813904"/>
            <a:ext cx="115341" cy="104006"/>
          </a:xfrm>
          <a:prstGeom prst="rect">
            <a:avLst/>
          </a:prstGeom>
          <a:solidFill>
            <a:schemeClr val="accent3">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4" name="TextBox 23"/>
          <p:cNvSpPr txBox="1"/>
          <p:nvPr/>
        </p:nvSpPr>
        <p:spPr>
          <a:xfrm>
            <a:off x="447777" y="2125242"/>
            <a:ext cx="1136401" cy="215444"/>
          </a:xfrm>
          <a:prstGeom prst="rect">
            <a:avLst/>
          </a:prstGeom>
          <a:noFill/>
        </p:spPr>
        <p:txBody>
          <a:bodyPr wrap="square" lIns="91428" tIns="45715" rIns="91428" bIns="45715" rtlCol="0">
            <a:spAutoFit/>
          </a:bodyPr>
          <a:lstStyle/>
          <a:p>
            <a:r>
              <a:rPr lang="en-GB" sz="800" dirty="0" smtClean="0"/>
              <a:t>Disagree</a:t>
            </a:r>
            <a:endParaRPr lang="en-GB" sz="800" dirty="0"/>
          </a:p>
        </p:txBody>
      </p:sp>
      <p:sp>
        <p:nvSpPr>
          <p:cNvPr id="25" name="TextBox 24"/>
          <p:cNvSpPr txBox="1"/>
          <p:nvPr/>
        </p:nvSpPr>
        <p:spPr>
          <a:xfrm>
            <a:off x="447776" y="2413272"/>
            <a:ext cx="1296143" cy="338544"/>
          </a:xfrm>
          <a:prstGeom prst="rect">
            <a:avLst/>
          </a:prstGeom>
          <a:noFill/>
        </p:spPr>
        <p:txBody>
          <a:bodyPr wrap="square" lIns="91428" tIns="45715" rIns="91428" bIns="45715" rtlCol="0">
            <a:spAutoFit/>
          </a:bodyPr>
          <a:lstStyle/>
          <a:p>
            <a:r>
              <a:rPr lang="en-GB" sz="800" dirty="0" smtClean="0"/>
              <a:t>Neither agree/</a:t>
            </a:r>
          </a:p>
          <a:p>
            <a:r>
              <a:rPr lang="en-GB" sz="800" dirty="0" smtClean="0"/>
              <a:t>disagree</a:t>
            </a:r>
            <a:endParaRPr lang="en-GB" sz="800" dirty="0"/>
          </a:p>
        </p:txBody>
      </p:sp>
      <p:sp>
        <p:nvSpPr>
          <p:cNvPr id="26" name="TextBox 25"/>
          <p:cNvSpPr txBox="1"/>
          <p:nvPr/>
        </p:nvSpPr>
        <p:spPr>
          <a:xfrm>
            <a:off x="447776" y="2773894"/>
            <a:ext cx="1296143" cy="215444"/>
          </a:xfrm>
          <a:prstGeom prst="rect">
            <a:avLst/>
          </a:prstGeom>
          <a:noFill/>
        </p:spPr>
        <p:txBody>
          <a:bodyPr wrap="square" lIns="91428" tIns="45715" rIns="91428" bIns="45715" rtlCol="0">
            <a:spAutoFit/>
          </a:bodyPr>
          <a:lstStyle/>
          <a:p>
            <a:r>
              <a:rPr lang="en-GB" sz="800" dirty="0" smtClean="0"/>
              <a:t>Agree</a:t>
            </a:r>
            <a:endParaRPr lang="en-GB" sz="800" dirty="0"/>
          </a:p>
        </p:txBody>
      </p:sp>
      <p:sp>
        <p:nvSpPr>
          <p:cNvPr id="28" name="Isosceles Triangle 27"/>
          <p:cNvSpPr/>
          <p:nvPr/>
        </p:nvSpPr>
        <p:spPr bwMode="auto">
          <a:xfrm>
            <a:off x="1354851" y="1880751"/>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9" name="Isosceles Triangle 28"/>
          <p:cNvSpPr/>
          <p:nvPr/>
        </p:nvSpPr>
        <p:spPr bwMode="auto">
          <a:xfrm flipV="1">
            <a:off x="9491755" y="1952197"/>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0" name="Isosceles Triangle 29"/>
          <p:cNvSpPr/>
          <p:nvPr/>
        </p:nvSpPr>
        <p:spPr bwMode="auto">
          <a:xfrm flipV="1">
            <a:off x="8253105" y="2873622"/>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591791" y="541065"/>
            <a:ext cx="7772400" cy="864096"/>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defTabSz="914286" eaLnBrk="0" hangingPunct="0">
              <a:spcAft>
                <a:spcPts val="1200"/>
              </a:spcAft>
              <a:defRPr/>
            </a:pPr>
            <a:r>
              <a:rPr lang="en-GB" sz="3600" kern="0" dirty="0" smtClean="0">
                <a:latin typeface="Arial" charset="0"/>
                <a:ea typeface="Geneva" pitchFamily="-107" charset="-128"/>
                <a:cs typeface="Geneva" pitchFamily="-110" charset="-128"/>
              </a:rPr>
              <a:t>The drive to work. </a:t>
            </a:r>
            <a:endParaRPr lang="en-GB" sz="3600" kern="0" dirty="0">
              <a:latin typeface="Arial" charset="0"/>
              <a:ea typeface="Geneva" pitchFamily="-107" charset="-128"/>
              <a:cs typeface="Geneva" pitchFamily="-110" charset="-128"/>
            </a:endParaRPr>
          </a:p>
        </p:txBody>
      </p:sp>
      <p:sp>
        <p:nvSpPr>
          <p:cNvPr id="4" name="Subtitle 2"/>
          <p:cNvSpPr txBox="1">
            <a:spLocks/>
          </p:cNvSpPr>
          <p:nvPr/>
        </p:nvSpPr>
        <p:spPr>
          <a:xfrm>
            <a:off x="1167855" y="1196752"/>
            <a:ext cx="8496944" cy="5256584"/>
          </a:xfrm>
          <a:prstGeom prst="rect">
            <a:avLst/>
          </a:prstGeom>
        </p:spPr>
        <p:txBody>
          <a:bodyPr lIns="91428" tIns="45715" rIns="91428" bIns="45715"/>
          <a:lstStyle/>
          <a:p>
            <a:pPr marL="342857" indent="-342857" defTabSz="914286" eaLnBrk="0" hangingPunct="0">
              <a:lnSpc>
                <a:spcPts val="2100"/>
              </a:lnSpc>
              <a:spcBef>
                <a:spcPts val="600"/>
              </a:spcBef>
              <a:spcAft>
                <a:spcPts val="600"/>
              </a:spcAft>
              <a:defRPr/>
            </a:pPr>
            <a:r>
              <a:rPr lang="en-GB" sz="3200" b="1" kern="0" dirty="0" smtClean="0">
                <a:solidFill>
                  <a:srgbClr val="FA37CB"/>
                </a:solidFill>
                <a:latin typeface="+mn-lt"/>
                <a:ea typeface="Geneva" pitchFamily="-107" charset="-128"/>
                <a:cs typeface="Geneva" pitchFamily="-110" charset="-128"/>
              </a:rPr>
              <a:t> </a:t>
            </a:r>
            <a:endParaRPr lang="en-GB" sz="3200" b="1" kern="0" dirty="0">
              <a:solidFill>
                <a:srgbClr val="FA37CB"/>
              </a:solidFill>
              <a:latin typeface="+mn-lt"/>
              <a:ea typeface="Geneva" pitchFamily="-107" charset="-128"/>
              <a:cs typeface="Geneva" pitchFamily="-110" charset="-128"/>
            </a:endParaRPr>
          </a:p>
        </p:txBody>
      </p:sp>
      <p:graphicFrame>
        <p:nvGraphicFramePr>
          <p:cNvPr id="5" name="Chart 2"/>
          <p:cNvGraphicFramePr>
            <a:graphicFrameLocks/>
          </p:cNvGraphicFramePr>
          <p:nvPr/>
        </p:nvGraphicFramePr>
        <p:xfrm>
          <a:off x="463503" y="1621186"/>
          <a:ext cx="8625233" cy="5040511"/>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a:spLocks noChangeArrowheads="1"/>
          </p:cNvSpPr>
          <p:nvPr/>
        </p:nvSpPr>
        <p:spPr bwMode="auto">
          <a:xfrm>
            <a:off x="1599903" y="6916737"/>
            <a:ext cx="6562726" cy="646113"/>
          </a:xfrm>
          <a:prstGeom prst="rect">
            <a:avLst/>
          </a:prstGeom>
          <a:noFill/>
          <a:ln w="9525">
            <a:noFill/>
            <a:miter lim="800000"/>
            <a:headEnd/>
            <a:tailEnd/>
          </a:ln>
        </p:spPr>
        <p:txBody>
          <a:bodyPr lIns="104274" tIns="52138" rIns="104274" bIns="52138"/>
          <a:lstStyle/>
          <a:p>
            <a:r>
              <a:rPr lang="en-GB" sz="1000" dirty="0" smtClean="0">
                <a:solidFill>
                  <a:schemeClr val="tx1">
                    <a:lumMod val="65000"/>
                    <a:lumOff val="35000"/>
                  </a:schemeClr>
                </a:solidFill>
              </a:rPr>
              <a:t>QC3.Thinking about your drive to work, to what extent do you agree or disagree with the following statements?  (All respondents – 1555)</a:t>
            </a:r>
            <a:endParaRPr lang="en-GB" sz="1000" dirty="0">
              <a:solidFill>
                <a:schemeClr val="tx1">
                  <a:lumMod val="65000"/>
                  <a:lumOff val="35000"/>
                </a:schemeClr>
              </a:solidFill>
            </a:endParaRPr>
          </a:p>
        </p:txBody>
      </p:sp>
      <p:sp>
        <p:nvSpPr>
          <p:cNvPr id="9" name="Rectangle 8"/>
          <p:cNvSpPr/>
          <p:nvPr/>
        </p:nvSpPr>
        <p:spPr>
          <a:xfrm>
            <a:off x="8584680" y="2013163"/>
            <a:ext cx="1800200" cy="553988"/>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West Midlands (78%)</a:t>
            </a:r>
          </a:p>
          <a:p>
            <a:pPr marL="88889" indent="-88889">
              <a:buFont typeface="Arial" pitchFamily="34" charset="0"/>
              <a:buChar char="•"/>
            </a:pPr>
            <a:r>
              <a:rPr lang="en-GB" sz="1000" dirty="0" smtClean="0"/>
              <a:t>Yorkshire &amp; Humber (80%)</a:t>
            </a:r>
          </a:p>
          <a:p>
            <a:pPr marL="88889" indent="-88889">
              <a:buFont typeface="Arial" pitchFamily="34" charset="0"/>
              <a:buChar char="•"/>
            </a:pPr>
            <a:r>
              <a:rPr lang="en-GB" sz="1000" dirty="0" smtClean="0"/>
              <a:t>10,001 miles + (75%)</a:t>
            </a:r>
          </a:p>
        </p:txBody>
      </p:sp>
      <p:sp>
        <p:nvSpPr>
          <p:cNvPr id="16" name="TextBox 15"/>
          <p:cNvSpPr txBox="1"/>
          <p:nvPr/>
        </p:nvSpPr>
        <p:spPr>
          <a:xfrm>
            <a:off x="8728694" y="1575599"/>
            <a:ext cx="1152129" cy="261610"/>
          </a:xfrm>
          <a:prstGeom prst="rect">
            <a:avLst/>
          </a:prstGeom>
          <a:noFill/>
        </p:spPr>
        <p:txBody>
          <a:bodyPr wrap="square" lIns="91428" tIns="45715" rIns="91428" bIns="45715" rtlCol="0">
            <a:spAutoFit/>
          </a:bodyPr>
          <a:lstStyle/>
          <a:p>
            <a:pPr algn="ctr"/>
            <a:r>
              <a:rPr lang="en-GB" b="1" dirty="0" smtClean="0"/>
              <a:t>Agreement</a:t>
            </a:r>
            <a:endParaRPr lang="en-GB" b="1" dirty="0"/>
          </a:p>
        </p:txBody>
      </p:sp>
      <p:sp>
        <p:nvSpPr>
          <p:cNvPr id="17" name="Rectangle 16"/>
          <p:cNvSpPr/>
          <p:nvPr/>
        </p:nvSpPr>
        <p:spPr>
          <a:xfrm>
            <a:off x="8584680" y="4501505"/>
            <a:ext cx="1584176" cy="707876"/>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London (45%)</a:t>
            </a:r>
          </a:p>
          <a:p>
            <a:pPr marL="88889" indent="-88889">
              <a:buFont typeface="Arial" pitchFamily="34" charset="0"/>
              <a:buChar char="•"/>
            </a:pPr>
            <a:r>
              <a:rPr lang="en-GB" sz="1000" dirty="0" smtClean="0"/>
              <a:t>Northern Ireland (40%) </a:t>
            </a:r>
          </a:p>
          <a:p>
            <a:pPr marL="88889" indent="-88889">
              <a:buFont typeface="Arial" pitchFamily="34" charset="0"/>
              <a:buChar char="•"/>
            </a:pPr>
            <a:r>
              <a:rPr lang="en-GB" sz="1000" dirty="0" smtClean="0"/>
              <a:t>Scotland (39%) </a:t>
            </a:r>
          </a:p>
          <a:p>
            <a:pPr marL="88889" indent="-88889">
              <a:buFont typeface="Arial" pitchFamily="34" charset="0"/>
              <a:buChar char="•"/>
            </a:pPr>
            <a:r>
              <a:rPr lang="en-GB" sz="1000" dirty="0" smtClean="0"/>
              <a:t>Wales (40%)</a:t>
            </a:r>
          </a:p>
        </p:txBody>
      </p:sp>
      <p:sp>
        <p:nvSpPr>
          <p:cNvPr id="18" name="Rectangle 17"/>
          <p:cNvSpPr/>
          <p:nvPr/>
        </p:nvSpPr>
        <p:spPr>
          <a:xfrm>
            <a:off x="8584680" y="5623437"/>
            <a:ext cx="1584176" cy="246221"/>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London (32%)</a:t>
            </a:r>
          </a:p>
        </p:txBody>
      </p:sp>
      <p:sp>
        <p:nvSpPr>
          <p:cNvPr id="19" name="Rectangle 18"/>
          <p:cNvSpPr/>
          <p:nvPr/>
        </p:nvSpPr>
        <p:spPr>
          <a:xfrm>
            <a:off x="8584680" y="3895245"/>
            <a:ext cx="1584176" cy="246221"/>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10,001 miles + (56%)</a:t>
            </a:r>
          </a:p>
        </p:txBody>
      </p:sp>
      <p:sp>
        <p:nvSpPr>
          <p:cNvPr id="20" name="Rectangle 19"/>
          <p:cNvSpPr/>
          <p:nvPr/>
        </p:nvSpPr>
        <p:spPr>
          <a:xfrm>
            <a:off x="8584680" y="2949268"/>
            <a:ext cx="1584176" cy="246221"/>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North West (63%)</a:t>
            </a:r>
          </a:p>
        </p:txBody>
      </p:sp>
      <p:sp>
        <p:nvSpPr>
          <p:cNvPr id="15" name="Rectangle 14"/>
          <p:cNvSpPr/>
          <p:nvPr/>
        </p:nvSpPr>
        <p:spPr bwMode="auto">
          <a:xfrm>
            <a:off x="8416154"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Motoring behaviour</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6208415" y="4213473"/>
            <a:ext cx="1044000" cy="609022"/>
          </a:xfrm>
          <a:prstGeom prst="rect">
            <a:avLst/>
          </a:prstGeom>
          <a:solidFill>
            <a:schemeClr val="bg2">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0" name="Rectangle 39"/>
          <p:cNvSpPr/>
          <p:nvPr/>
        </p:nvSpPr>
        <p:spPr bwMode="auto">
          <a:xfrm>
            <a:off x="7603605" y="4831565"/>
            <a:ext cx="1152000" cy="1254116"/>
          </a:xfrm>
          <a:prstGeom prst="rect">
            <a:avLst/>
          </a:prstGeom>
          <a:solidFill>
            <a:schemeClr val="bg2">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2" name="Rectangle 41"/>
          <p:cNvSpPr/>
          <p:nvPr/>
        </p:nvSpPr>
        <p:spPr bwMode="auto">
          <a:xfrm>
            <a:off x="9088735" y="4198483"/>
            <a:ext cx="1044000" cy="612000"/>
          </a:xfrm>
          <a:prstGeom prst="rect">
            <a:avLst/>
          </a:prstGeom>
          <a:solidFill>
            <a:schemeClr val="bg2">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8" name="Rectangle 37"/>
          <p:cNvSpPr/>
          <p:nvPr/>
        </p:nvSpPr>
        <p:spPr bwMode="auto">
          <a:xfrm>
            <a:off x="1860897" y="4213473"/>
            <a:ext cx="4032000" cy="306000"/>
          </a:xfrm>
          <a:prstGeom prst="rect">
            <a:avLst/>
          </a:prstGeom>
          <a:solidFill>
            <a:schemeClr val="bg2">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4579"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tabLst>
                <a:tab pos="358731" algn="l"/>
              </a:tabLst>
            </a:pPr>
            <a:r>
              <a:rPr lang="en-GB" sz="800" dirty="0" smtClean="0">
                <a:solidFill>
                  <a:srgbClr val="4D4D4D"/>
                </a:solidFill>
              </a:rPr>
              <a:t>QBH1. Please can you indicate which of the following, if any, you have done in the past 12 months, and if you have, whether you are doing them more often, less often or the same amount as 12 months ago? All (1555) QBH2</a:t>
            </a:r>
            <a:r>
              <a:rPr lang="en-GB" sz="800" dirty="0">
                <a:solidFill>
                  <a:srgbClr val="4D4D4D"/>
                </a:solidFill>
              </a:rPr>
              <a:t>. Please can you indicate the reasons for which you have done the following</a:t>
            </a:r>
            <a:r>
              <a:rPr lang="en-GB" sz="800" dirty="0" smtClean="0">
                <a:solidFill>
                  <a:srgbClr val="4D4D4D"/>
                </a:solidFill>
              </a:rPr>
              <a:t>?  Car sharing (106), Car club (47), Public transport for long journeys, (230) Public transport for short journeys, (304) Left car at home and walked (444), Left car at home and cycled (97).</a:t>
            </a:r>
            <a:endParaRPr lang="en-GB" sz="800" dirty="0">
              <a:solidFill>
                <a:srgbClr val="4D4D4D"/>
              </a:solidFill>
            </a:endParaRPr>
          </a:p>
        </p:txBody>
      </p:sp>
      <p:sp>
        <p:nvSpPr>
          <p:cNvPr id="9" name="Title 2"/>
          <p:cNvSpPr txBox="1">
            <a:spLocks/>
          </p:cNvSpPr>
          <p:nvPr/>
        </p:nvSpPr>
        <p:spPr bwMode="auto">
          <a:xfrm>
            <a:off x="849314" y="343917"/>
            <a:ext cx="9319542" cy="48518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Reasons for changes in motoring behaviour.</a:t>
            </a:r>
          </a:p>
          <a:p>
            <a:pPr eaLnBrk="0" hangingPunct="0">
              <a:spcAft>
                <a:spcPts val="0"/>
              </a:spcAft>
              <a:defRPr/>
            </a:pPr>
            <a:r>
              <a:rPr lang="en-GB" sz="1400" kern="0" dirty="0" smtClean="0">
                <a:latin typeface="Arial" charset="0"/>
                <a:ea typeface="Geneva" pitchFamily="-107" charset="-128"/>
                <a:cs typeface="Geneva" pitchFamily="-110" charset="-128"/>
              </a:rPr>
              <a:t>Motorists are already using other modes of transport, for personal reasons or because of a change in their circumstances. They are more likely to carpool, cycle or use car clubs for environmental reasons.</a:t>
            </a:r>
          </a:p>
        </p:txBody>
      </p:sp>
      <p:graphicFrame>
        <p:nvGraphicFramePr>
          <p:cNvPr id="49" name="Chart 48"/>
          <p:cNvGraphicFramePr/>
          <p:nvPr/>
        </p:nvGraphicFramePr>
        <p:xfrm>
          <a:off x="1311871" y="1765202"/>
          <a:ext cx="9073008" cy="2088232"/>
        </p:xfrm>
        <a:graphic>
          <a:graphicData uri="http://schemas.openxmlformats.org/drawingml/2006/chart">
            <c:chart xmlns:c="http://schemas.openxmlformats.org/drawingml/2006/chart" xmlns:r="http://schemas.openxmlformats.org/officeDocument/2006/relationships" r:id="rId3"/>
          </a:graphicData>
        </a:graphic>
      </p:graphicFrame>
      <p:sp>
        <p:nvSpPr>
          <p:cNvPr id="51" name="TextBox 50"/>
          <p:cNvSpPr txBox="1"/>
          <p:nvPr/>
        </p:nvSpPr>
        <p:spPr>
          <a:xfrm rot="16200000">
            <a:off x="-966423" y="3866030"/>
            <a:ext cx="2592288" cy="430877"/>
          </a:xfrm>
          <a:prstGeom prst="rect">
            <a:avLst/>
          </a:prstGeom>
          <a:noFill/>
        </p:spPr>
        <p:txBody>
          <a:bodyPr wrap="square" lIns="91428" tIns="45715" rIns="91428" bIns="45715" rtlCol="0">
            <a:spAutoFit/>
          </a:bodyPr>
          <a:lstStyle/>
          <a:p>
            <a:pPr algn="ctr"/>
            <a:r>
              <a:rPr lang="en-GB" dirty="0" smtClean="0"/>
              <a:t>Reasons for changed  behaviour </a:t>
            </a:r>
            <a:r>
              <a:rPr lang="en-GB" b="1" dirty="0" smtClean="0">
                <a:solidFill>
                  <a:schemeClr val="accent3">
                    <a:lumMod val="75000"/>
                  </a:schemeClr>
                </a:solidFill>
              </a:rPr>
              <a:t>INCREASE</a:t>
            </a:r>
            <a:endParaRPr lang="en-GB" b="1" dirty="0">
              <a:solidFill>
                <a:schemeClr val="accent3">
                  <a:lumMod val="75000"/>
                </a:schemeClr>
              </a:solidFill>
            </a:endParaRPr>
          </a:p>
        </p:txBody>
      </p:sp>
      <p:cxnSp>
        <p:nvCxnSpPr>
          <p:cNvPr id="52" name="Shape 13"/>
          <p:cNvCxnSpPr>
            <a:stCxn id="55" idx="1"/>
          </p:cNvCxnSpPr>
          <p:nvPr/>
        </p:nvCxnSpPr>
        <p:spPr bwMode="auto">
          <a:xfrm rot="10800000" flipV="1">
            <a:off x="807815" y="2272199"/>
            <a:ext cx="648072" cy="2873458"/>
          </a:xfrm>
          <a:prstGeom prst="bentConnector3">
            <a:avLst>
              <a:gd name="adj1" fmla="val 135274"/>
            </a:avLst>
          </a:prstGeom>
          <a:noFill/>
          <a:ln w="3175" cap="flat" cmpd="sng" algn="ctr">
            <a:solidFill>
              <a:schemeClr val="bg1">
                <a:lumMod val="50000"/>
              </a:schemeClr>
            </a:solidFill>
            <a:prstDash val="dash"/>
            <a:round/>
            <a:headEnd type="none" w="med" len="med"/>
            <a:tailEnd type="triangle" w="lg" len="med"/>
          </a:ln>
          <a:effectLst/>
        </p:spPr>
      </p:cxnSp>
      <p:sp>
        <p:nvSpPr>
          <p:cNvPr id="55" name="Rectangle 54"/>
          <p:cNvSpPr/>
          <p:nvPr/>
        </p:nvSpPr>
        <p:spPr bwMode="auto">
          <a:xfrm>
            <a:off x="1455887" y="2200191"/>
            <a:ext cx="914400" cy="144016"/>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5" name="Rectangle 44"/>
          <p:cNvSpPr/>
          <p:nvPr/>
        </p:nvSpPr>
        <p:spPr bwMode="auto">
          <a:xfrm>
            <a:off x="8416154"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Motoring behaviour</a:t>
            </a:r>
            <a:endParaRPr lang="en-GB" sz="1300" b="1" dirty="0">
              <a:solidFill>
                <a:schemeClr val="bg1"/>
              </a:solidFill>
            </a:endParaRPr>
          </a:p>
        </p:txBody>
      </p:sp>
      <p:sp>
        <p:nvSpPr>
          <p:cNvPr id="23" name="Rectangle 22"/>
          <p:cNvSpPr/>
          <p:nvPr/>
        </p:nvSpPr>
        <p:spPr bwMode="auto">
          <a:xfrm>
            <a:off x="807815" y="4033713"/>
            <a:ext cx="9396000" cy="2412008"/>
          </a:xfrm>
          <a:prstGeom prst="rect">
            <a:avLst/>
          </a:prstGeom>
          <a:noFill/>
          <a:ln w="3175" cap="flat" cmpd="sng" algn="ctr">
            <a:solidFill>
              <a:schemeClr val="bg1">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1000"/>
          </a:p>
        </p:txBody>
      </p:sp>
      <p:sp>
        <p:nvSpPr>
          <p:cNvPr id="25" name="Rectangle 24"/>
          <p:cNvSpPr/>
          <p:nvPr/>
        </p:nvSpPr>
        <p:spPr bwMode="auto">
          <a:xfrm>
            <a:off x="807815" y="6541412"/>
            <a:ext cx="1080120" cy="288032"/>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bg1">
                    <a:lumMod val="50000"/>
                  </a:schemeClr>
                </a:solidFill>
                <a:effectLst/>
                <a:latin typeface="Arial" pitchFamily="34" charset="0"/>
              </a:rPr>
              <a:t>X%</a:t>
            </a:r>
          </a:p>
        </p:txBody>
      </p:sp>
      <p:sp>
        <p:nvSpPr>
          <p:cNvPr id="26" name="TextBox 25"/>
          <p:cNvSpPr txBox="1"/>
          <p:nvPr/>
        </p:nvSpPr>
        <p:spPr>
          <a:xfrm>
            <a:off x="1899639" y="6554623"/>
            <a:ext cx="3405099" cy="261610"/>
          </a:xfrm>
          <a:prstGeom prst="rect">
            <a:avLst/>
          </a:prstGeom>
          <a:noFill/>
        </p:spPr>
        <p:txBody>
          <a:bodyPr wrap="none" rtlCol="0">
            <a:spAutoFit/>
          </a:bodyPr>
          <a:lstStyle/>
          <a:p>
            <a:r>
              <a:rPr lang="en-GB" dirty="0" smtClean="0"/>
              <a:t>= Total of </a:t>
            </a:r>
            <a:r>
              <a:rPr lang="en-GB" i="1" dirty="0" smtClean="0"/>
              <a:t>changed</a:t>
            </a:r>
            <a:r>
              <a:rPr lang="en-GB" dirty="0" smtClean="0"/>
              <a:t> number of cars in the household</a:t>
            </a:r>
            <a:endParaRPr lang="en-GB" dirty="0"/>
          </a:p>
        </p:txBody>
      </p:sp>
      <p:graphicFrame>
        <p:nvGraphicFramePr>
          <p:cNvPr id="27" name="Chart 26"/>
          <p:cNvGraphicFramePr/>
          <p:nvPr/>
        </p:nvGraphicFramePr>
        <p:xfrm>
          <a:off x="8080623" y="4069457"/>
          <a:ext cx="2160240" cy="244827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8" name="Chart 27"/>
          <p:cNvGraphicFramePr/>
          <p:nvPr/>
        </p:nvGraphicFramePr>
        <p:xfrm>
          <a:off x="6626063" y="4069457"/>
          <a:ext cx="2160240" cy="244827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9" name="Chart 28"/>
          <p:cNvGraphicFramePr/>
          <p:nvPr/>
        </p:nvGraphicFramePr>
        <p:xfrm>
          <a:off x="5171501" y="4069457"/>
          <a:ext cx="2160240" cy="244827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0" name="Chart 29"/>
          <p:cNvGraphicFramePr/>
          <p:nvPr/>
        </p:nvGraphicFramePr>
        <p:xfrm>
          <a:off x="3716939" y="4069457"/>
          <a:ext cx="2160240" cy="244827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1" name="Chart 30"/>
          <p:cNvGraphicFramePr/>
          <p:nvPr/>
        </p:nvGraphicFramePr>
        <p:xfrm>
          <a:off x="2262377" y="4069457"/>
          <a:ext cx="2160240" cy="2448272"/>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2" name="Chart 31"/>
          <p:cNvGraphicFramePr/>
          <p:nvPr/>
        </p:nvGraphicFramePr>
        <p:xfrm>
          <a:off x="807815" y="4069457"/>
          <a:ext cx="2160240" cy="2448272"/>
        </p:xfrm>
        <a:graphic>
          <a:graphicData uri="http://schemas.openxmlformats.org/drawingml/2006/chart">
            <c:chart xmlns:c="http://schemas.openxmlformats.org/drawingml/2006/chart" xmlns:r="http://schemas.openxmlformats.org/officeDocument/2006/relationships" r:id="rId9"/>
          </a:graphicData>
        </a:graphic>
      </p:graphicFrame>
      <p:sp>
        <p:nvSpPr>
          <p:cNvPr id="33" name="Rectangle 32"/>
          <p:cNvSpPr/>
          <p:nvPr/>
        </p:nvSpPr>
        <p:spPr bwMode="auto">
          <a:xfrm>
            <a:off x="9088735" y="5113573"/>
            <a:ext cx="1080120" cy="936000"/>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000" dirty="0" smtClean="0">
                <a:solidFill>
                  <a:schemeClr val="bg1">
                    <a:lumMod val="50000"/>
                  </a:schemeClr>
                </a:solidFill>
              </a:rPr>
              <a:t>13</a:t>
            </a:r>
            <a:r>
              <a:rPr kumimoji="0" lang="en-GB" sz="1000" b="0" i="0" u="none" strike="noStrike" cap="none" normalizeH="0" baseline="0" dirty="0" smtClean="0">
                <a:ln>
                  <a:noFill/>
                </a:ln>
                <a:solidFill>
                  <a:schemeClr val="bg1">
                    <a:lumMod val="50000"/>
                  </a:schemeClr>
                </a:solidFill>
                <a:effectLst/>
                <a:latin typeface="Arial" pitchFamily="34" charset="0"/>
              </a:rPr>
              <a:t>%</a:t>
            </a:r>
          </a:p>
        </p:txBody>
      </p:sp>
      <p:sp>
        <p:nvSpPr>
          <p:cNvPr id="34" name="Rectangle 33"/>
          <p:cNvSpPr/>
          <p:nvPr/>
        </p:nvSpPr>
        <p:spPr bwMode="auto">
          <a:xfrm>
            <a:off x="1830441" y="5113573"/>
            <a:ext cx="1080120" cy="900100"/>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000" dirty="0" smtClean="0">
                <a:solidFill>
                  <a:schemeClr val="bg1">
                    <a:lumMod val="50000"/>
                  </a:schemeClr>
                </a:solidFill>
              </a:rPr>
              <a:t>10</a:t>
            </a:r>
            <a:r>
              <a:rPr kumimoji="0" lang="en-GB" sz="1000" b="0" i="0" u="none" strike="noStrike" cap="none" normalizeH="0" baseline="0" dirty="0" smtClean="0">
                <a:ln>
                  <a:noFill/>
                </a:ln>
                <a:solidFill>
                  <a:schemeClr val="bg1">
                    <a:lumMod val="50000"/>
                  </a:schemeClr>
                </a:solidFill>
                <a:effectLst/>
                <a:latin typeface="Arial" pitchFamily="34" charset="0"/>
              </a:rPr>
              <a:t>%</a:t>
            </a:r>
          </a:p>
        </p:txBody>
      </p:sp>
      <p:sp>
        <p:nvSpPr>
          <p:cNvPr id="35" name="Rectangle 34"/>
          <p:cNvSpPr/>
          <p:nvPr/>
        </p:nvSpPr>
        <p:spPr bwMode="auto">
          <a:xfrm>
            <a:off x="3282100" y="5113573"/>
            <a:ext cx="1080120" cy="936000"/>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000" dirty="0" smtClean="0">
                <a:solidFill>
                  <a:schemeClr val="bg1">
                    <a:lumMod val="50000"/>
                  </a:schemeClr>
                </a:solidFill>
              </a:rPr>
              <a:t>6</a:t>
            </a:r>
            <a:r>
              <a:rPr kumimoji="0" lang="en-GB" sz="1000" i="0" u="none" strike="noStrike" cap="none" normalizeH="0" baseline="0" dirty="0" smtClean="0">
                <a:ln>
                  <a:noFill/>
                </a:ln>
                <a:solidFill>
                  <a:schemeClr val="bg1">
                    <a:lumMod val="50000"/>
                  </a:schemeClr>
                </a:solidFill>
                <a:effectLst/>
                <a:latin typeface="Arial" pitchFamily="34" charset="0"/>
              </a:rPr>
              <a:t>%</a:t>
            </a:r>
          </a:p>
        </p:txBody>
      </p:sp>
      <p:sp>
        <p:nvSpPr>
          <p:cNvPr id="36" name="Rectangle 35"/>
          <p:cNvSpPr/>
          <p:nvPr/>
        </p:nvSpPr>
        <p:spPr bwMode="auto">
          <a:xfrm>
            <a:off x="6185418" y="5113573"/>
            <a:ext cx="1080120" cy="936000"/>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000" dirty="0" smtClean="0">
                <a:solidFill>
                  <a:schemeClr val="bg1">
                    <a:lumMod val="50000"/>
                  </a:schemeClr>
                </a:solidFill>
              </a:rPr>
              <a:t>7</a:t>
            </a:r>
            <a:r>
              <a:rPr kumimoji="0" lang="en-GB" sz="1000" b="0" i="0" u="none" strike="noStrike" cap="none" normalizeH="0" baseline="0" dirty="0" smtClean="0">
                <a:ln>
                  <a:noFill/>
                </a:ln>
                <a:solidFill>
                  <a:schemeClr val="bg1">
                    <a:lumMod val="50000"/>
                  </a:schemeClr>
                </a:solidFill>
                <a:effectLst/>
                <a:latin typeface="Arial" pitchFamily="34" charset="0"/>
              </a:rPr>
              <a:t>%</a:t>
            </a:r>
          </a:p>
        </p:txBody>
      </p:sp>
      <p:sp>
        <p:nvSpPr>
          <p:cNvPr id="37" name="Rectangle 36"/>
          <p:cNvSpPr/>
          <p:nvPr/>
        </p:nvSpPr>
        <p:spPr bwMode="auto">
          <a:xfrm>
            <a:off x="4733759" y="5113573"/>
            <a:ext cx="1080120" cy="936000"/>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000" dirty="0" smtClean="0">
                <a:solidFill>
                  <a:schemeClr val="bg1">
                    <a:lumMod val="50000"/>
                  </a:schemeClr>
                </a:solidFill>
              </a:rPr>
              <a:t>3</a:t>
            </a:r>
            <a:r>
              <a:rPr kumimoji="0" lang="en-GB" sz="1000" b="0" i="0" u="none" strike="noStrike" cap="none" normalizeH="0" baseline="0" dirty="0" smtClean="0">
                <a:ln>
                  <a:noFill/>
                </a:ln>
                <a:solidFill>
                  <a:schemeClr val="bg1">
                    <a:lumMod val="50000"/>
                  </a:schemeClr>
                </a:solidFill>
                <a:effectLst/>
                <a:latin typeface="Arial" pitchFamily="34" charset="0"/>
              </a:rPr>
              <a:t>%</a:t>
            </a:r>
          </a:p>
        </p:txBody>
      </p:sp>
      <p:sp>
        <p:nvSpPr>
          <p:cNvPr id="41" name="Rectangle 40"/>
          <p:cNvSpPr/>
          <p:nvPr/>
        </p:nvSpPr>
        <p:spPr bwMode="auto">
          <a:xfrm>
            <a:off x="7637077" y="5113573"/>
            <a:ext cx="1080120" cy="936000"/>
          </a:xfrm>
          <a:prstGeom prst="rect">
            <a:avLst/>
          </a:prstGeom>
          <a:noFill/>
          <a:ln w="3175" cap="flat" cmpd="sng" algn="ctr">
            <a:solidFill>
              <a:schemeClr val="accent5">
                <a:lumMod val="60000"/>
                <a:lumOff val="40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GB" sz="1000" b="1" dirty="0" smtClean="0">
                <a:solidFill>
                  <a:schemeClr val="bg1">
                    <a:lumMod val="50000"/>
                  </a:schemeClr>
                </a:solidFill>
              </a:rPr>
              <a:t>22</a:t>
            </a:r>
            <a:r>
              <a:rPr kumimoji="0" lang="en-GB" sz="1000" b="1" i="0" u="none" strike="noStrike" cap="none" normalizeH="0" baseline="0" dirty="0" smtClean="0">
                <a:ln>
                  <a:noFill/>
                </a:ln>
                <a:solidFill>
                  <a:schemeClr val="bg1">
                    <a:lumMod val="50000"/>
                  </a:schemeClr>
                </a:solidFill>
                <a:effectLst/>
                <a:latin typeface="Arial" pitchFamily="34" charset="0"/>
              </a:rPr>
              <a:t>%</a:t>
            </a:r>
          </a:p>
        </p:txBody>
      </p:sp>
      <p:sp>
        <p:nvSpPr>
          <p:cNvPr id="57" name="Rectangle 56"/>
          <p:cNvSpPr/>
          <p:nvPr/>
        </p:nvSpPr>
        <p:spPr bwMode="auto">
          <a:xfrm>
            <a:off x="5413385" y="6541412"/>
            <a:ext cx="1080120" cy="288032"/>
          </a:xfrm>
          <a:prstGeom prst="rect">
            <a:avLst/>
          </a:prstGeom>
          <a:solidFill>
            <a:schemeClr val="bg2">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r" eaLnBrk="0" hangingPunct="0"/>
            <a:r>
              <a:rPr lang="en-GB" sz="1000" b="1" dirty="0" smtClean="0"/>
              <a:t>X%</a:t>
            </a:r>
          </a:p>
        </p:txBody>
      </p:sp>
      <p:sp>
        <p:nvSpPr>
          <p:cNvPr id="58" name="TextBox 57"/>
          <p:cNvSpPr txBox="1"/>
          <p:nvPr/>
        </p:nvSpPr>
        <p:spPr>
          <a:xfrm>
            <a:off x="6505209" y="6554623"/>
            <a:ext cx="3414717" cy="261610"/>
          </a:xfrm>
          <a:prstGeom prst="rect">
            <a:avLst/>
          </a:prstGeom>
          <a:noFill/>
        </p:spPr>
        <p:txBody>
          <a:bodyPr wrap="none" rtlCol="0">
            <a:spAutoFit/>
          </a:bodyPr>
          <a:lstStyle/>
          <a:p>
            <a:r>
              <a:rPr lang="en-GB" dirty="0" smtClean="0"/>
              <a:t>= Top reason(s) for increase highlighted in this way</a:t>
            </a:r>
            <a:endParaRPr lang="en-GB"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8" name="Chart 7"/>
          <p:cNvGraphicFramePr/>
          <p:nvPr/>
        </p:nvGraphicFramePr>
        <p:xfrm>
          <a:off x="879823" y="1693193"/>
          <a:ext cx="9073008"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9" name="Title 2"/>
          <p:cNvSpPr txBox="1">
            <a:spLocks/>
          </p:cNvSpPr>
          <p:nvPr/>
        </p:nvSpPr>
        <p:spPr bwMode="auto">
          <a:xfrm>
            <a:off x="849313" y="415925"/>
            <a:ext cx="8461375" cy="107950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Recent changes in motoring behaviour – over time.</a:t>
            </a:r>
          </a:p>
        </p:txBody>
      </p:sp>
      <p:sp>
        <p:nvSpPr>
          <p:cNvPr id="5" name="Rectangle 4"/>
          <p:cNvSpPr>
            <a:spLocks noChangeArrowheads="1"/>
          </p:cNvSpPr>
          <p:nvPr/>
        </p:nvSpPr>
        <p:spPr bwMode="auto">
          <a:xfrm>
            <a:off x="1599903" y="6920749"/>
            <a:ext cx="6552729" cy="633412"/>
          </a:xfrm>
          <a:prstGeom prst="rect">
            <a:avLst/>
          </a:prstGeom>
          <a:noFill/>
          <a:ln w="9525">
            <a:noFill/>
            <a:miter lim="800000"/>
            <a:headEnd/>
            <a:tailEnd/>
          </a:ln>
        </p:spPr>
        <p:txBody>
          <a:bodyPr lIns="104287" tIns="52144" rIns="104287" bIns="52144"/>
          <a:lstStyle/>
          <a:p>
            <a:pPr eaLnBrk="0" hangingPunct="0">
              <a:tabLst>
                <a:tab pos="358775" algn="l"/>
              </a:tabLst>
            </a:pPr>
            <a:r>
              <a:rPr lang="en-GB" sz="800" dirty="0" smtClean="0">
                <a:solidFill>
                  <a:srgbClr val="4D4D4D"/>
                </a:solidFill>
              </a:rPr>
              <a:t>QBH1. Please can you indicate which of the following, if any, you have done in the past 12 months, and if you have, whether you are doing them more often, less often or the same amount as 12 months ago? All respondents (1555) 2014. (1526)</a:t>
            </a:r>
            <a:endParaRPr lang="en-GB" sz="800" dirty="0">
              <a:solidFill>
                <a:srgbClr val="4D4D4D"/>
              </a:solidFill>
            </a:endParaRPr>
          </a:p>
        </p:txBody>
      </p:sp>
      <p:sp>
        <p:nvSpPr>
          <p:cNvPr id="10" name="TextBox 9"/>
          <p:cNvSpPr txBox="1"/>
          <p:nvPr/>
        </p:nvSpPr>
        <p:spPr>
          <a:xfrm>
            <a:off x="1023839" y="5434994"/>
            <a:ext cx="1152128" cy="600164"/>
          </a:xfrm>
          <a:prstGeom prst="rect">
            <a:avLst/>
          </a:prstGeom>
          <a:noFill/>
        </p:spPr>
        <p:txBody>
          <a:bodyPr wrap="square" rtlCol="0">
            <a:spAutoFit/>
          </a:bodyPr>
          <a:lstStyle/>
          <a:p>
            <a:pPr algn="ctr"/>
            <a:r>
              <a:rPr lang="en-GB" dirty="0" smtClean="0"/>
              <a:t>Left car at home and walked</a:t>
            </a:r>
            <a:endParaRPr lang="en-GB" dirty="0"/>
          </a:p>
        </p:txBody>
      </p:sp>
      <p:sp>
        <p:nvSpPr>
          <p:cNvPr id="11" name="TextBox 10"/>
          <p:cNvSpPr txBox="1"/>
          <p:nvPr/>
        </p:nvSpPr>
        <p:spPr>
          <a:xfrm>
            <a:off x="6899033" y="5434994"/>
            <a:ext cx="1152000" cy="600164"/>
          </a:xfrm>
          <a:prstGeom prst="rect">
            <a:avLst/>
          </a:prstGeom>
          <a:noFill/>
        </p:spPr>
        <p:txBody>
          <a:bodyPr wrap="square" rtlCol="0">
            <a:spAutoFit/>
          </a:bodyPr>
          <a:lstStyle/>
          <a:p>
            <a:pPr algn="ctr"/>
            <a:r>
              <a:rPr lang="en-GB" dirty="0" smtClean="0"/>
              <a:t>Left car at home and cycled</a:t>
            </a:r>
            <a:endParaRPr lang="en-GB" dirty="0"/>
          </a:p>
        </p:txBody>
      </p:sp>
      <p:sp>
        <p:nvSpPr>
          <p:cNvPr id="12" name="TextBox 11"/>
          <p:cNvSpPr txBox="1"/>
          <p:nvPr/>
        </p:nvSpPr>
        <p:spPr>
          <a:xfrm>
            <a:off x="2507541" y="5434994"/>
            <a:ext cx="1152000" cy="938719"/>
          </a:xfrm>
          <a:prstGeom prst="rect">
            <a:avLst/>
          </a:prstGeom>
          <a:noFill/>
        </p:spPr>
        <p:txBody>
          <a:bodyPr wrap="square" rtlCol="0">
            <a:spAutoFit/>
          </a:bodyPr>
          <a:lstStyle/>
          <a:p>
            <a:pPr algn="ctr"/>
            <a:r>
              <a:rPr lang="en-GB" dirty="0" smtClean="0"/>
              <a:t>Left car at home and used public transport for </a:t>
            </a:r>
            <a:r>
              <a:rPr lang="en-GB" b="1" u="sng" dirty="0" smtClean="0"/>
              <a:t>short </a:t>
            </a:r>
            <a:r>
              <a:rPr lang="en-GB" dirty="0" smtClean="0"/>
              <a:t>journeys</a:t>
            </a:r>
            <a:endParaRPr lang="en-GB" dirty="0"/>
          </a:p>
        </p:txBody>
      </p:sp>
      <p:sp>
        <p:nvSpPr>
          <p:cNvPr id="13" name="TextBox 12"/>
          <p:cNvSpPr txBox="1"/>
          <p:nvPr/>
        </p:nvSpPr>
        <p:spPr>
          <a:xfrm>
            <a:off x="8368655" y="5434994"/>
            <a:ext cx="1152000" cy="430887"/>
          </a:xfrm>
          <a:prstGeom prst="rect">
            <a:avLst/>
          </a:prstGeom>
          <a:noFill/>
        </p:spPr>
        <p:txBody>
          <a:bodyPr wrap="square" rtlCol="0">
            <a:spAutoFit/>
          </a:bodyPr>
          <a:lstStyle/>
          <a:p>
            <a:pPr algn="ctr"/>
            <a:r>
              <a:rPr lang="en-GB" dirty="0" smtClean="0"/>
              <a:t>Used a car club</a:t>
            </a:r>
            <a:endParaRPr lang="en-GB" dirty="0"/>
          </a:p>
        </p:txBody>
      </p:sp>
      <p:sp>
        <p:nvSpPr>
          <p:cNvPr id="14" name="TextBox 13"/>
          <p:cNvSpPr txBox="1"/>
          <p:nvPr/>
        </p:nvSpPr>
        <p:spPr>
          <a:xfrm>
            <a:off x="5430841" y="5434994"/>
            <a:ext cx="1152000" cy="430887"/>
          </a:xfrm>
          <a:prstGeom prst="rect">
            <a:avLst/>
          </a:prstGeom>
          <a:noFill/>
        </p:spPr>
        <p:txBody>
          <a:bodyPr wrap="square" rtlCol="0">
            <a:spAutoFit/>
          </a:bodyPr>
          <a:lstStyle/>
          <a:p>
            <a:pPr algn="ctr"/>
            <a:r>
              <a:rPr lang="en-GB" dirty="0" smtClean="0"/>
              <a:t>Car sharing with colleagues</a:t>
            </a:r>
            <a:endParaRPr lang="en-GB" dirty="0"/>
          </a:p>
        </p:txBody>
      </p:sp>
      <p:sp>
        <p:nvSpPr>
          <p:cNvPr id="15" name="TextBox 14"/>
          <p:cNvSpPr txBox="1"/>
          <p:nvPr/>
        </p:nvSpPr>
        <p:spPr>
          <a:xfrm>
            <a:off x="3961091" y="5434994"/>
            <a:ext cx="1152000" cy="938719"/>
          </a:xfrm>
          <a:prstGeom prst="rect">
            <a:avLst/>
          </a:prstGeom>
          <a:noFill/>
        </p:spPr>
        <p:txBody>
          <a:bodyPr wrap="square" rtlCol="0">
            <a:spAutoFit/>
          </a:bodyPr>
          <a:lstStyle/>
          <a:p>
            <a:pPr algn="ctr"/>
            <a:r>
              <a:rPr lang="en-GB" dirty="0" smtClean="0"/>
              <a:t>Left car at home and used public transport for </a:t>
            </a:r>
            <a:r>
              <a:rPr lang="en-GB" b="1" u="sng" dirty="0" smtClean="0"/>
              <a:t>long</a:t>
            </a:r>
            <a:r>
              <a:rPr lang="en-GB" dirty="0" smtClean="0"/>
              <a:t> journeys</a:t>
            </a:r>
            <a:endParaRPr lang="en-GB" dirty="0"/>
          </a:p>
        </p:txBody>
      </p:sp>
      <p:cxnSp>
        <p:nvCxnSpPr>
          <p:cNvPr id="16" name="Straight Connector 15"/>
          <p:cNvCxnSpPr/>
          <p:nvPr/>
        </p:nvCxnSpPr>
        <p:spPr bwMode="auto">
          <a:xfrm>
            <a:off x="2319983" y="2238543"/>
            <a:ext cx="0" cy="4104456"/>
          </a:xfrm>
          <a:prstGeom prst="line">
            <a:avLst/>
          </a:prstGeom>
          <a:noFill/>
          <a:ln w="9525" cap="flat" cmpd="sng" algn="ctr">
            <a:solidFill>
              <a:schemeClr val="bg1">
                <a:lumMod val="65000"/>
              </a:schemeClr>
            </a:solidFill>
            <a:prstDash val="dash"/>
            <a:round/>
            <a:headEnd type="none" w="med" len="med"/>
            <a:tailEnd type="none" w="med" len="med"/>
          </a:ln>
          <a:effectLst/>
        </p:spPr>
      </p:cxnSp>
      <p:cxnSp>
        <p:nvCxnSpPr>
          <p:cNvPr id="19" name="Straight Connector 18"/>
          <p:cNvCxnSpPr/>
          <p:nvPr/>
        </p:nvCxnSpPr>
        <p:spPr bwMode="auto">
          <a:xfrm>
            <a:off x="8196173" y="2238543"/>
            <a:ext cx="0" cy="4104456"/>
          </a:xfrm>
          <a:prstGeom prst="line">
            <a:avLst/>
          </a:prstGeom>
          <a:noFill/>
          <a:ln w="9525" cap="flat" cmpd="sng" algn="ctr">
            <a:solidFill>
              <a:schemeClr val="bg1">
                <a:lumMod val="65000"/>
              </a:schemeClr>
            </a:solidFill>
            <a:prstDash val="dash"/>
            <a:round/>
            <a:headEnd type="none" w="med" len="med"/>
            <a:tailEnd type="none" w="med" len="med"/>
          </a:ln>
          <a:effectLst/>
        </p:spPr>
      </p:cxnSp>
      <p:cxnSp>
        <p:nvCxnSpPr>
          <p:cNvPr id="20" name="Straight Connector 19"/>
          <p:cNvCxnSpPr/>
          <p:nvPr/>
        </p:nvCxnSpPr>
        <p:spPr bwMode="auto">
          <a:xfrm>
            <a:off x="3832151" y="2238543"/>
            <a:ext cx="0" cy="4104456"/>
          </a:xfrm>
          <a:prstGeom prst="line">
            <a:avLst/>
          </a:prstGeom>
          <a:noFill/>
          <a:ln w="9525" cap="flat" cmpd="sng" algn="ctr">
            <a:solidFill>
              <a:schemeClr val="bg1">
                <a:lumMod val="65000"/>
              </a:schemeClr>
            </a:solidFill>
            <a:prstDash val="dash"/>
            <a:round/>
            <a:headEnd type="none" w="med" len="med"/>
            <a:tailEnd type="none" w="med" len="med"/>
          </a:ln>
          <a:effectLst/>
        </p:spPr>
      </p:cxnSp>
      <p:cxnSp>
        <p:nvCxnSpPr>
          <p:cNvPr id="21" name="Straight Connector 20"/>
          <p:cNvCxnSpPr/>
          <p:nvPr/>
        </p:nvCxnSpPr>
        <p:spPr bwMode="auto">
          <a:xfrm>
            <a:off x="5272311" y="2238543"/>
            <a:ext cx="0" cy="4104456"/>
          </a:xfrm>
          <a:prstGeom prst="line">
            <a:avLst/>
          </a:prstGeom>
          <a:noFill/>
          <a:ln w="9525" cap="flat" cmpd="sng" algn="ctr">
            <a:solidFill>
              <a:schemeClr val="bg1">
                <a:lumMod val="65000"/>
              </a:schemeClr>
            </a:solidFill>
            <a:prstDash val="dash"/>
            <a:round/>
            <a:headEnd type="none" w="med" len="med"/>
            <a:tailEnd type="none" w="med" len="med"/>
          </a:ln>
          <a:effectLst/>
        </p:spPr>
      </p:cxnSp>
      <p:cxnSp>
        <p:nvCxnSpPr>
          <p:cNvPr id="22" name="Straight Connector 21"/>
          <p:cNvCxnSpPr/>
          <p:nvPr/>
        </p:nvCxnSpPr>
        <p:spPr bwMode="auto">
          <a:xfrm>
            <a:off x="6712471" y="2238543"/>
            <a:ext cx="0" cy="4104456"/>
          </a:xfrm>
          <a:prstGeom prst="line">
            <a:avLst/>
          </a:prstGeom>
          <a:noFill/>
          <a:ln w="9525" cap="flat" cmpd="sng" algn="ctr">
            <a:solidFill>
              <a:schemeClr val="bg1">
                <a:lumMod val="65000"/>
              </a:schemeClr>
            </a:solidFill>
            <a:prstDash val="dash"/>
            <a:round/>
            <a:headEnd type="none" w="med" len="med"/>
            <a:tailEnd type="none" w="med" len="med"/>
          </a:ln>
          <a:effectLst/>
        </p:spPr>
      </p:cxnSp>
      <p:sp>
        <p:nvSpPr>
          <p:cNvPr id="23" name="Rectangle 22"/>
          <p:cNvSpPr/>
          <p:nvPr/>
        </p:nvSpPr>
        <p:spPr bwMode="auto">
          <a:xfrm>
            <a:off x="8416153"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eaLnBrk="0" latinLnBrk="0" hangingPunct="0">
              <a:lnSpc>
                <a:spcPct val="100000"/>
              </a:lnSpc>
              <a:buClrTx/>
              <a:buSzTx/>
              <a:buFontTx/>
              <a:buNone/>
              <a:tabLst/>
            </a:pPr>
            <a:r>
              <a:rPr lang="en-GB" sz="1200" b="1" dirty="0" smtClean="0">
                <a:solidFill>
                  <a:schemeClr val="bg1"/>
                </a:solidFill>
              </a:rPr>
              <a:t>Motoring behaviour</a:t>
            </a:r>
            <a:endParaRPr lang="en-GB" sz="1200" b="1" dirty="0">
              <a:solidFill>
                <a:schemeClr val="bg1"/>
              </a:solidFill>
            </a:endParaRPr>
          </a:p>
        </p:txBody>
      </p:sp>
      <p:sp>
        <p:nvSpPr>
          <p:cNvPr id="18" name="Isosceles Triangle 17"/>
          <p:cNvSpPr/>
          <p:nvPr/>
        </p:nvSpPr>
        <p:spPr bwMode="auto">
          <a:xfrm>
            <a:off x="3351948" y="3773474"/>
            <a:ext cx="153896" cy="132670"/>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4" name="Isosceles Triangle 23"/>
          <p:cNvSpPr/>
          <p:nvPr/>
        </p:nvSpPr>
        <p:spPr bwMode="auto">
          <a:xfrm flipV="1">
            <a:off x="1887935" y="4573513"/>
            <a:ext cx="167061" cy="144019"/>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5" name="Isosceles Triangle 24"/>
          <p:cNvSpPr/>
          <p:nvPr/>
        </p:nvSpPr>
        <p:spPr bwMode="auto">
          <a:xfrm flipV="1">
            <a:off x="6496447" y="3061345"/>
            <a:ext cx="167061" cy="144019"/>
          </a:xfrm>
          <a:prstGeom prst="triangle">
            <a:avLst/>
          </a:prstGeom>
          <a:solidFill>
            <a:srgbClr val="FF0000"/>
          </a:solidFill>
          <a:ln w="9525" cap="flat" cmpd="sng" algn="ctr">
            <a:solidFill>
              <a:schemeClr val="bg1"/>
            </a:solid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6" name="Isosceles Triangle 25"/>
          <p:cNvSpPr/>
          <p:nvPr/>
        </p:nvSpPr>
        <p:spPr bwMode="auto">
          <a:xfrm>
            <a:off x="7984762" y="2749011"/>
            <a:ext cx="153896" cy="132670"/>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7" name="Isosceles Triangle 26"/>
          <p:cNvSpPr/>
          <p:nvPr/>
        </p:nvSpPr>
        <p:spPr bwMode="auto">
          <a:xfrm>
            <a:off x="9592791" y="2413273"/>
            <a:ext cx="153896" cy="132670"/>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8" name="Isosceles Triangle 27"/>
          <p:cNvSpPr/>
          <p:nvPr/>
        </p:nvSpPr>
        <p:spPr bwMode="auto">
          <a:xfrm>
            <a:off x="9424922" y="2581142"/>
            <a:ext cx="153896" cy="132670"/>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9" name="Isosceles Triangle 28"/>
          <p:cNvSpPr/>
          <p:nvPr/>
        </p:nvSpPr>
        <p:spPr bwMode="auto">
          <a:xfrm flipV="1">
            <a:off x="9216849" y="3741221"/>
            <a:ext cx="167061" cy="144019"/>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0" name="Rectangle 29"/>
          <p:cNvSpPr/>
          <p:nvPr/>
        </p:nvSpPr>
        <p:spPr bwMode="auto">
          <a:xfrm>
            <a:off x="951831" y="2413273"/>
            <a:ext cx="576064" cy="273630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1" name="Rectangle 30"/>
          <p:cNvSpPr/>
          <p:nvPr/>
        </p:nvSpPr>
        <p:spPr bwMode="auto">
          <a:xfrm>
            <a:off x="2406981" y="2386235"/>
            <a:ext cx="576064" cy="273630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2" name="Rectangle 31"/>
          <p:cNvSpPr/>
          <p:nvPr/>
        </p:nvSpPr>
        <p:spPr bwMode="auto">
          <a:xfrm>
            <a:off x="3904159" y="2413273"/>
            <a:ext cx="576064" cy="273630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3" name="Rectangle 32"/>
          <p:cNvSpPr/>
          <p:nvPr/>
        </p:nvSpPr>
        <p:spPr bwMode="auto">
          <a:xfrm>
            <a:off x="5356367" y="2395341"/>
            <a:ext cx="576064" cy="273630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4" name="Rectangle 33"/>
          <p:cNvSpPr/>
          <p:nvPr/>
        </p:nvSpPr>
        <p:spPr bwMode="auto">
          <a:xfrm>
            <a:off x="6811517" y="2413273"/>
            <a:ext cx="576064" cy="273630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5" name="Rectangle 34"/>
          <p:cNvSpPr/>
          <p:nvPr/>
        </p:nvSpPr>
        <p:spPr bwMode="auto">
          <a:xfrm>
            <a:off x="8281657" y="2383293"/>
            <a:ext cx="576064" cy="2736304"/>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6" name="Isosceles Triangle 35"/>
          <p:cNvSpPr/>
          <p:nvPr/>
        </p:nvSpPr>
        <p:spPr bwMode="auto">
          <a:xfrm flipV="1">
            <a:off x="6277481" y="3880468"/>
            <a:ext cx="167061" cy="144019"/>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663800" y="2310785"/>
            <a:ext cx="5112568" cy="678552"/>
          </a:xfrm>
          <a:prstGeom prst="rect">
            <a:avLst/>
          </a:prstGeom>
          <a:solidFill>
            <a:schemeClr val="bg2">
              <a:lumMod val="90000"/>
              <a:alpha val="29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aphicFrame>
        <p:nvGraphicFramePr>
          <p:cNvPr id="43" name="Chart 59"/>
          <p:cNvGraphicFramePr>
            <a:graphicFrameLocks/>
          </p:cNvGraphicFramePr>
          <p:nvPr/>
        </p:nvGraphicFramePr>
        <p:xfrm>
          <a:off x="-1784473" y="1981225"/>
          <a:ext cx="4793208" cy="4171964"/>
        </p:xfrm>
        <a:graphic>
          <a:graphicData uri="http://schemas.openxmlformats.org/drawingml/2006/chart">
            <c:chart xmlns:c="http://schemas.openxmlformats.org/drawingml/2006/chart" xmlns:r="http://schemas.openxmlformats.org/officeDocument/2006/relationships" r:id="rId3"/>
          </a:graphicData>
        </a:graphic>
      </p:graphicFrame>
      <p:sp>
        <p:nvSpPr>
          <p:cNvPr id="28" name="Title 2"/>
          <p:cNvSpPr txBox="1">
            <a:spLocks/>
          </p:cNvSpPr>
          <p:nvPr/>
        </p:nvSpPr>
        <p:spPr bwMode="auto">
          <a:xfrm>
            <a:off x="849313" y="415925"/>
            <a:ext cx="8461375" cy="107950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Motor vehicle usage.</a:t>
            </a:r>
          </a:p>
          <a:p>
            <a:pPr eaLnBrk="0" hangingPunct="0">
              <a:spcAft>
                <a:spcPts val="0"/>
              </a:spcAft>
              <a:defRPr/>
            </a:pPr>
            <a:r>
              <a:rPr lang="en-GB" sz="1400" kern="0" dirty="0" smtClean="0">
                <a:latin typeface="Arial" charset="0"/>
                <a:ea typeface="Geneva" pitchFamily="-107" charset="-128"/>
                <a:cs typeface="Geneva" pitchFamily="-110" charset="-128"/>
              </a:rPr>
              <a:t>Usage of motor vehicles has decreased slightly from 2014, motivated mainly by financial reasons (lower income / increased maintenance costs) or the lack of need.</a:t>
            </a:r>
            <a:endParaRPr lang="en-GB" sz="1400" kern="0" dirty="0">
              <a:latin typeface="Arial" charset="0"/>
              <a:ea typeface="Geneva" pitchFamily="-107" charset="-128"/>
              <a:cs typeface="Geneva" pitchFamily="-110" charset="-128"/>
            </a:endParaRPr>
          </a:p>
        </p:txBody>
      </p:sp>
      <p:sp>
        <p:nvSpPr>
          <p:cNvPr id="44" name="Rectangle 43"/>
          <p:cNvSpPr/>
          <p:nvPr/>
        </p:nvSpPr>
        <p:spPr>
          <a:xfrm>
            <a:off x="856977" y="2506329"/>
            <a:ext cx="609882" cy="307777"/>
          </a:xfrm>
          <a:prstGeom prst="rect">
            <a:avLst/>
          </a:prstGeom>
        </p:spPr>
        <p:txBody>
          <a:bodyPr wrap="square">
            <a:spAutoFit/>
          </a:bodyPr>
          <a:lstStyle/>
          <a:p>
            <a:pPr algn="ctr"/>
            <a:r>
              <a:rPr lang="en-GB" sz="1400" b="1" dirty="0" smtClean="0"/>
              <a:t>2015</a:t>
            </a:r>
            <a:endParaRPr lang="en-GB" sz="1400" b="1" dirty="0"/>
          </a:p>
        </p:txBody>
      </p:sp>
      <p:sp>
        <p:nvSpPr>
          <p:cNvPr id="45" name="Rectangle 44"/>
          <p:cNvSpPr/>
          <p:nvPr/>
        </p:nvSpPr>
        <p:spPr>
          <a:xfrm>
            <a:off x="856977" y="3488888"/>
            <a:ext cx="582211" cy="307777"/>
          </a:xfrm>
          <a:prstGeom prst="rect">
            <a:avLst/>
          </a:prstGeom>
        </p:spPr>
        <p:txBody>
          <a:bodyPr wrap="none">
            <a:spAutoFit/>
          </a:bodyPr>
          <a:lstStyle/>
          <a:p>
            <a:pPr algn="ctr"/>
            <a:r>
              <a:rPr lang="en-GB" sz="1400" b="1" dirty="0" smtClean="0"/>
              <a:t>2014</a:t>
            </a:r>
            <a:endParaRPr lang="en-GB" sz="1400" b="1" dirty="0"/>
          </a:p>
        </p:txBody>
      </p:sp>
      <p:sp>
        <p:nvSpPr>
          <p:cNvPr id="47" name="Rectangle 46"/>
          <p:cNvSpPr/>
          <p:nvPr/>
        </p:nvSpPr>
        <p:spPr>
          <a:xfrm>
            <a:off x="2931724" y="1920265"/>
            <a:ext cx="857256" cy="430887"/>
          </a:xfrm>
          <a:prstGeom prst="rect">
            <a:avLst/>
          </a:prstGeom>
        </p:spPr>
        <p:txBody>
          <a:bodyPr wrap="square">
            <a:spAutoFit/>
          </a:bodyPr>
          <a:lstStyle/>
          <a:p>
            <a:pPr algn="ctr"/>
            <a:r>
              <a:rPr lang="en-GB" dirty="0" smtClean="0"/>
              <a:t>No change</a:t>
            </a:r>
            <a:endParaRPr lang="en-GB" dirty="0"/>
          </a:p>
        </p:txBody>
      </p:sp>
      <p:sp>
        <p:nvSpPr>
          <p:cNvPr id="48" name="Rectangle 47"/>
          <p:cNvSpPr/>
          <p:nvPr/>
        </p:nvSpPr>
        <p:spPr>
          <a:xfrm>
            <a:off x="3085037" y="2552729"/>
            <a:ext cx="543739" cy="307777"/>
          </a:xfrm>
          <a:prstGeom prst="rect">
            <a:avLst/>
          </a:prstGeom>
        </p:spPr>
        <p:txBody>
          <a:bodyPr wrap="none">
            <a:spAutoFit/>
          </a:bodyPr>
          <a:lstStyle/>
          <a:p>
            <a:r>
              <a:rPr lang="en-GB" sz="1400" dirty="0" smtClean="0"/>
              <a:t>57%</a:t>
            </a:r>
            <a:endParaRPr lang="en-GB" sz="1400" dirty="0"/>
          </a:p>
        </p:txBody>
      </p:sp>
      <p:sp>
        <p:nvSpPr>
          <p:cNvPr id="49" name="Rectangle 48"/>
          <p:cNvSpPr/>
          <p:nvPr/>
        </p:nvSpPr>
        <p:spPr>
          <a:xfrm>
            <a:off x="3085037" y="3552861"/>
            <a:ext cx="543739" cy="307777"/>
          </a:xfrm>
          <a:prstGeom prst="rect">
            <a:avLst/>
          </a:prstGeom>
        </p:spPr>
        <p:txBody>
          <a:bodyPr wrap="none">
            <a:spAutoFit/>
          </a:bodyPr>
          <a:lstStyle/>
          <a:p>
            <a:r>
              <a:rPr lang="en-GB" sz="1400" dirty="0" smtClean="0"/>
              <a:t>56%</a:t>
            </a:r>
            <a:endParaRPr lang="en-GB" sz="1400" dirty="0"/>
          </a:p>
        </p:txBody>
      </p:sp>
      <p:cxnSp>
        <p:nvCxnSpPr>
          <p:cNvPr id="52" name="Straight Connector 131"/>
          <p:cNvCxnSpPr>
            <a:cxnSpLocks noChangeShapeType="1"/>
          </p:cNvCxnSpPr>
          <p:nvPr/>
        </p:nvCxnSpPr>
        <p:spPr bwMode="auto">
          <a:xfrm rot="5400000">
            <a:off x="1527559" y="3742580"/>
            <a:ext cx="2952000" cy="794"/>
          </a:xfrm>
          <a:prstGeom prst="line">
            <a:avLst/>
          </a:prstGeom>
          <a:noFill/>
          <a:ln w="9525" algn="ctr">
            <a:solidFill>
              <a:schemeClr val="tx1"/>
            </a:solidFill>
            <a:round/>
            <a:headEnd/>
            <a:tailEnd/>
          </a:ln>
        </p:spPr>
      </p:cxnSp>
      <p:sp>
        <p:nvSpPr>
          <p:cNvPr id="25" name="Rectangle 4"/>
          <p:cNvSpPr>
            <a:spLocks noChangeArrowheads="1"/>
          </p:cNvSpPr>
          <p:nvPr/>
        </p:nvSpPr>
        <p:spPr bwMode="auto">
          <a:xfrm>
            <a:off x="1599903" y="6877769"/>
            <a:ext cx="6552729" cy="633412"/>
          </a:xfrm>
          <a:prstGeom prst="rect">
            <a:avLst/>
          </a:prstGeom>
          <a:noFill/>
          <a:ln w="9525">
            <a:noFill/>
            <a:miter lim="800000"/>
            <a:headEnd/>
            <a:tailEnd/>
          </a:ln>
        </p:spPr>
        <p:txBody>
          <a:bodyPr lIns="104287" tIns="52144" rIns="104287" bIns="52144"/>
          <a:lstStyle/>
          <a:p>
            <a:pPr eaLnBrk="0" hangingPunct="0">
              <a:spcBef>
                <a:spcPct val="70000"/>
              </a:spcBef>
              <a:tabLst>
                <a:tab pos="509588" algn="l"/>
              </a:tabLst>
              <a:defRPr/>
            </a:pPr>
            <a:r>
              <a:rPr lang="en-GB" sz="800" b="1" dirty="0" smtClean="0">
                <a:solidFill>
                  <a:srgbClr val="4D4D4D"/>
                </a:solidFill>
              </a:rPr>
              <a:t>2015</a:t>
            </a:r>
            <a:r>
              <a:rPr lang="en-GB" sz="800" dirty="0" smtClean="0">
                <a:solidFill>
                  <a:srgbClr val="4D4D4D"/>
                </a:solidFill>
              </a:rPr>
              <a:t>: QBH4. And overall, how  has your vehicle usage changed compared to this time a year ago? All (1555) QBH5. You said that you  (answer from QBH8). Have any of the following reasons affected this? Those who use their motor vehicle less (339), Those who use their motor vehicle more (339). </a:t>
            </a:r>
            <a:r>
              <a:rPr lang="en-GB" sz="800" b="1" dirty="0" smtClean="0">
                <a:solidFill>
                  <a:srgbClr val="4D4D4D"/>
                </a:solidFill>
              </a:rPr>
              <a:t>2014</a:t>
            </a:r>
            <a:r>
              <a:rPr lang="en-GB" sz="800" dirty="0" smtClean="0">
                <a:solidFill>
                  <a:srgbClr val="4D4D4D"/>
                </a:solidFill>
              </a:rPr>
              <a:t>. QBH8. And overall, hoe was your vehicle usage changed compared to this time a year ago? All (2014: 1526; 2012: 1003) QBH9. You said that you  (answer from QBH8). Have any of the following reasons affected this? Those who use their motor vehicle less (327), Those who use their motor vehicle more (307).</a:t>
            </a:r>
            <a:endParaRPr lang="en-GB" sz="800" dirty="0" smtClean="0"/>
          </a:p>
          <a:p>
            <a:pPr eaLnBrk="0" hangingPunct="0">
              <a:spcBef>
                <a:spcPct val="70000"/>
              </a:spcBef>
              <a:tabLst>
                <a:tab pos="509588" algn="l"/>
              </a:tabLst>
              <a:defRPr/>
            </a:pPr>
            <a:endParaRPr lang="en-GB" sz="800" dirty="0"/>
          </a:p>
        </p:txBody>
      </p:sp>
      <p:sp>
        <p:nvSpPr>
          <p:cNvPr id="19" name="TextBox 18"/>
          <p:cNvSpPr txBox="1"/>
          <p:nvPr/>
        </p:nvSpPr>
        <p:spPr>
          <a:xfrm>
            <a:off x="735807" y="1477169"/>
            <a:ext cx="2826415" cy="276999"/>
          </a:xfrm>
          <a:prstGeom prst="rect">
            <a:avLst/>
          </a:prstGeom>
          <a:noFill/>
        </p:spPr>
        <p:txBody>
          <a:bodyPr wrap="none" rtlCol="0">
            <a:spAutoFit/>
          </a:bodyPr>
          <a:lstStyle/>
          <a:p>
            <a:r>
              <a:rPr lang="en-GB" sz="1200" b="1" dirty="0" smtClean="0"/>
              <a:t>Car usage compared to a year ago...</a:t>
            </a:r>
            <a:endParaRPr lang="en-GB" sz="1200" b="1" dirty="0"/>
          </a:p>
        </p:txBody>
      </p:sp>
      <p:sp>
        <p:nvSpPr>
          <p:cNvPr id="23" name="Rectangle 22"/>
          <p:cNvSpPr/>
          <p:nvPr/>
        </p:nvSpPr>
        <p:spPr>
          <a:xfrm>
            <a:off x="841737" y="4509968"/>
            <a:ext cx="582211" cy="307777"/>
          </a:xfrm>
          <a:prstGeom prst="rect">
            <a:avLst/>
          </a:prstGeom>
        </p:spPr>
        <p:txBody>
          <a:bodyPr wrap="none">
            <a:spAutoFit/>
          </a:bodyPr>
          <a:lstStyle/>
          <a:p>
            <a:pPr algn="ctr"/>
            <a:r>
              <a:rPr lang="en-GB" sz="1400" b="1" dirty="0" smtClean="0"/>
              <a:t>2012</a:t>
            </a:r>
            <a:endParaRPr lang="en-GB" sz="1400" b="1" dirty="0"/>
          </a:p>
        </p:txBody>
      </p:sp>
      <p:sp>
        <p:nvSpPr>
          <p:cNvPr id="26" name="Rectangle 25"/>
          <p:cNvSpPr/>
          <p:nvPr/>
        </p:nvSpPr>
        <p:spPr>
          <a:xfrm>
            <a:off x="3085037" y="4531985"/>
            <a:ext cx="543739" cy="307777"/>
          </a:xfrm>
          <a:prstGeom prst="rect">
            <a:avLst/>
          </a:prstGeom>
        </p:spPr>
        <p:txBody>
          <a:bodyPr wrap="none">
            <a:spAutoFit/>
          </a:bodyPr>
          <a:lstStyle/>
          <a:p>
            <a:r>
              <a:rPr lang="en-GB" sz="1400" dirty="0" smtClean="0"/>
              <a:t>52%</a:t>
            </a:r>
            <a:endParaRPr lang="en-GB" sz="1400" dirty="0"/>
          </a:p>
        </p:txBody>
      </p:sp>
      <p:graphicFrame>
        <p:nvGraphicFramePr>
          <p:cNvPr id="27" name="Chart 58"/>
          <p:cNvGraphicFramePr>
            <a:graphicFrameLocks/>
          </p:cNvGraphicFramePr>
          <p:nvPr/>
        </p:nvGraphicFramePr>
        <p:xfrm>
          <a:off x="3472111" y="1995739"/>
          <a:ext cx="4752527" cy="4521990"/>
        </p:xfrm>
        <a:graphic>
          <a:graphicData uri="http://schemas.openxmlformats.org/drawingml/2006/chart">
            <c:chart xmlns:c="http://schemas.openxmlformats.org/drawingml/2006/chart" xmlns:r="http://schemas.openxmlformats.org/officeDocument/2006/relationships" r:id="rId4"/>
          </a:graphicData>
        </a:graphic>
      </p:graphicFrame>
      <p:sp>
        <p:nvSpPr>
          <p:cNvPr id="82" name="Oval 81"/>
          <p:cNvSpPr/>
          <p:nvPr/>
        </p:nvSpPr>
        <p:spPr bwMode="auto">
          <a:xfrm>
            <a:off x="3737297" y="2413273"/>
            <a:ext cx="1246982" cy="432048"/>
          </a:xfrm>
          <a:prstGeom prst="ellipse">
            <a:avLst/>
          </a:prstGeom>
          <a:noFill/>
          <a:ln w="952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1200" smtClean="0"/>
          </a:p>
        </p:txBody>
      </p:sp>
      <p:cxnSp>
        <p:nvCxnSpPr>
          <p:cNvPr id="24" name="Shape 23"/>
          <p:cNvCxnSpPr>
            <a:stCxn id="82" idx="6"/>
            <a:endCxn id="13" idx="0"/>
          </p:cNvCxnSpPr>
          <p:nvPr/>
        </p:nvCxnSpPr>
        <p:spPr bwMode="auto">
          <a:xfrm flipV="1">
            <a:off x="4984279" y="2485281"/>
            <a:ext cx="3204356" cy="144016"/>
          </a:xfrm>
          <a:prstGeom prst="bentConnector4">
            <a:avLst>
              <a:gd name="adj1" fmla="val 15730"/>
              <a:gd name="adj2" fmla="val 308732"/>
            </a:avLst>
          </a:prstGeom>
          <a:noFill/>
          <a:ln w="9525" cap="flat" cmpd="sng" algn="ctr">
            <a:solidFill>
              <a:srgbClr val="FFC000"/>
            </a:solidFill>
            <a:prstDash val="dash"/>
            <a:round/>
            <a:headEnd type="none" w="med" len="med"/>
            <a:tailEnd type="triangle" w="lg" len="med"/>
          </a:ln>
          <a:effectLst/>
        </p:spPr>
      </p:cxnSp>
      <p:cxnSp>
        <p:nvCxnSpPr>
          <p:cNvPr id="50" name="Straight Connector 131"/>
          <p:cNvCxnSpPr>
            <a:cxnSpLocks noChangeShapeType="1"/>
          </p:cNvCxnSpPr>
          <p:nvPr/>
        </p:nvCxnSpPr>
        <p:spPr bwMode="auto">
          <a:xfrm rot="5400000">
            <a:off x="2213248" y="3743374"/>
            <a:ext cx="2952000" cy="794"/>
          </a:xfrm>
          <a:prstGeom prst="line">
            <a:avLst/>
          </a:prstGeom>
          <a:noFill/>
          <a:ln w="9525" algn="ctr">
            <a:solidFill>
              <a:schemeClr val="tx1"/>
            </a:solidFill>
            <a:round/>
            <a:headEnd/>
            <a:tailEnd/>
          </a:ln>
        </p:spPr>
      </p:cxnSp>
      <p:sp>
        <p:nvSpPr>
          <p:cNvPr id="13" name="Rectangle 12"/>
          <p:cNvSpPr/>
          <p:nvPr/>
        </p:nvSpPr>
        <p:spPr bwMode="auto">
          <a:xfrm flipH="1">
            <a:off x="5992391" y="2485281"/>
            <a:ext cx="4392488" cy="4176464"/>
          </a:xfrm>
          <a:prstGeom prst="rect">
            <a:avLst/>
          </a:prstGeom>
          <a:noFill/>
          <a:ln w="952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en-GB" sz="1400" b="1" dirty="0" smtClean="0"/>
              <a:t>They use their motor vehicle less because...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050" b="1" i="0" u="none" strike="noStrike" cap="none" normalizeH="0" baseline="0" dirty="0" smtClean="0">
              <a:ln>
                <a:noFill/>
              </a:ln>
              <a:effectLst/>
              <a:latin typeface="Arial" pitchFamily="34" charset="0"/>
            </a:endParaRPr>
          </a:p>
        </p:txBody>
      </p:sp>
      <p:graphicFrame>
        <p:nvGraphicFramePr>
          <p:cNvPr id="8" name="Chart 17"/>
          <p:cNvGraphicFramePr>
            <a:graphicFrameLocks/>
          </p:cNvGraphicFramePr>
          <p:nvPr/>
        </p:nvGraphicFramePr>
        <p:xfrm>
          <a:off x="6064399" y="3061345"/>
          <a:ext cx="3600400" cy="3600400"/>
        </p:xfrm>
        <a:graphic>
          <a:graphicData uri="http://schemas.openxmlformats.org/drawingml/2006/chart">
            <c:chart xmlns:c="http://schemas.openxmlformats.org/drawingml/2006/chart" xmlns:r="http://schemas.openxmlformats.org/officeDocument/2006/relationships" r:id="rId5"/>
          </a:graphicData>
        </a:graphic>
      </p:graphicFrame>
      <p:sp>
        <p:nvSpPr>
          <p:cNvPr id="29" name="Rectangle 28"/>
          <p:cNvSpPr/>
          <p:nvPr/>
        </p:nvSpPr>
        <p:spPr bwMode="auto">
          <a:xfrm>
            <a:off x="8416153" y="0"/>
            <a:ext cx="2272485" cy="352401"/>
          </a:xfrm>
          <a:prstGeom prst="rect">
            <a:avLst/>
          </a:prstGeom>
          <a:solidFill>
            <a:srgbClr val="C4BD9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eaLnBrk="0" latinLnBrk="0" hangingPunct="0">
              <a:lnSpc>
                <a:spcPct val="100000"/>
              </a:lnSpc>
              <a:buClrTx/>
              <a:buSzTx/>
              <a:buFontTx/>
              <a:buNone/>
              <a:tabLst/>
            </a:pPr>
            <a:r>
              <a:rPr lang="en-GB" sz="1200" b="1" dirty="0" smtClean="0">
                <a:solidFill>
                  <a:schemeClr val="bg1"/>
                </a:solidFill>
              </a:rPr>
              <a:t>Motoring behaviour</a:t>
            </a:r>
            <a:endParaRPr lang="en-GB" sz="1200" b="1" dirty="0">
              <a:solidFill>
                <a:schemeClr val="bg1"/>
              </a:solidFill>
            </a:endParaRPr>
          </a:p>
        </p:txBody>
      </p:sp>
      <p:sp>
        <p:nvSpPr>
          <p:cNvPr id="31" name="TextBox 30"/>
          <p:cNvSpPr txBox="1"/>
          <p:nvPr/>
        </p:nvSpPr>
        <p:spPr>
          <a:xfrm>
            <a:off x="9105939" y="3709417"/>
            <a:ext cx="1312213" cy="430887"/>
          </a:xfrm>
          <a:prstGeom prst="rect">
            <a:avLst/>
          </a:prstGeom>
          <a:noFill/>
        </p:spPr>
        <p:txBody>
          <a:bodyPr wrap="square" rtlCol="0">
            <a:spAutoFit/>
          </a:bodyPr>
          <a:lstStyle/>
          <a:p>
            <a:r>
              <a:rPr lang="en-GB" dirty="0" smtClean="0"/>
              <a:t>#1 reason in 2014: </a:t>
            </a:r>
            <a:r>
              <a:rPr lang="en-GB" b="1" dirty="0" smtClean="0"/>
              <a:t>19%</a:t>
            </a:r>
            <a:endParaRPr lang="en-GB" b="1" dirty="0"/>
          </a:p>
        </p:txBody>
      </p:sp>
      <p:sp>
        <p:nvSpPr>
          <p:cNvPr id="32" name="TextBox 31"/>
          <p:cNvSpPr txBox="1"/>
          <p:nvPr/>
        </p:nvSpPr>
        <p:spPr>
          <a:xfrm>
            <a:off x="9414774" y="3183416"/>
            <a:ext cx="1024181" cy="430887"/>
          </a:xfrm>
          <a:prstGeom prst="rect">
            <a:avLst/>
          </a:prstGeom>
          <a:noFill/>
        </p:spPr>
        <p:txBody>
          <a:bodyPr wrap="square" rtlCol="0">
            <a:spAutoFit/>
          </a:bodyPr>
          <a:lstStyle/>
          <a:p>
            <a:r>
              <a:rPr lang="en-GB" dirty="0" smtClean="0"/>
              <a:t>#2 reason in 2014: </a:t>
            </a:r>
            <a:r>
              <a:rPr lang="en-GB" b="1" dirty="0" smtClean="0"/>
              <a:t>18%</a:t>
            </a:r>
            <a:endParaRPr lang="en-GB" b="1" dirty="0"/>
          </a:p>
        </p:txBody>
      </p:sp>
      <p:sp>
        <p:nvSpPr>
          <p:cNvPr id="33" name="TextBox 32"/>
          <p:cNvSpPr txBox="1"/>
          <p:nvPr/>
        </p:nvSpPr>
        <p:spPr>
          <a:xfrm>
            <a:off x="8848185" y="4228463"/>
            <a:ext cx="1312213" cy="430887"/>
          </a:xfrm>
          <a:prstGeom prst="rect">
            <a:avLst/>
          </a:prstGeom>
          <a:noFill/>
        </p:spPr>
        <p:txBody>
          <a:bodyPr wrap="square" rtlCol="0">
            <a:spAutoFit/>
          </a:bodyPr>
          <a:lstStyle/>
          <a:p>
            <a:r>
              <a:rPr lang="en-GB" dirty="0" smtClean="0"/>
              <a:t>#3 reason in 2014: </a:t>
            </a:r>
            <a:r>
              <a:rPr lang="en-GB" b="1" dirty="0" smtClean="0"/>
              <a:t>16%</a:t>
            </a:r>
            <a:endParaRPr lang="en-GB" b="1" dirty="0"/>
          </a:p>
        </p:txBody>
      </p:sp>
      <p:cxnSp>
        <p:nvCxnSpPr>
          <p:cNvPr id="42" name="Straight Arrow Connector 41"/>
          <p:cNvCxnSpPr/>
          <p:nvPr/>
        </p:nvCxnSpPr>
        <p:spPr bwMode="auto">
          <a:xfrm flipH="1">
            <a:off x="9232751" y="3322401"/>
            <a:ext cx="234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cxnSp>
        <p:nvCxnSpPr>
          <p:cNvPr id="46" name="Straight Arrow Connector 45"/>
          <p:cNvCxnSpPr/>
          <p:nvPr/>
        </p:nvCxnSpPr>
        <p:spPr bwMode="auto">
          <a:xfrm flipH="1">
            <a:off x="8908743" y="3831488"/>
            <a:ext cx="234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cxnSp>
        <p:nvCxnSpPr>
          <p:cNvPr id="51" name="Straight Arrow Connector 50"/>
          <p:cNvCxnSpPr/>
          <p:nvPr/>
        </p:nvCxnSpPr>
        <p:spPr bwMode="auto">
          <a:xfrm flipH="1">
            <a:off x="8664002" y="4350174"/>
            <a:ext cx="234000" cy="0"/>
          </a:xfrm>
          <a:prstGeom prst="straightConnector1">
            <a:avLst/>
          </a:prstGeom>
          <a:solidFill>
            <a:schemeClr val="accent1"/>
          </a:solidFill>
          <a:ln w="9525" cap="flat" cmpd="sng" algn="ctr">
            <a:solidFill>
              <a:schemeClr val="tx1">
                <a:lumMod val="50000"/>
                <a:lumOff val="50000"/>
              </a:schemeClr>
            </a:solidFill>
            <a:prstDash val="solid"/>
            <a:round/>
            <a:headEnd type="none" w="med" len="med"/>
            <a:tailEnd type="triangle"/>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13" grpId="0" animBg="1"/>
      <p:bldGraphic spid="8"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sz="quarter" idx="11"/>
          </p:nvPr>
        </p:nvSpPr>
        <p:spPr>
          <a:xfrm>
            <a:off x="846138" y="2160589"/>
            <a:ext cx="4319587" cy="3881437"/>
          </a:xfrm>
          <a:noFill/>
        </p:spPr>
        <p:txBody>
          <a:bodyPr/>
          <a:lstStyle/>
          <a:p>
            <a:pPr marL="0" indent="0" eaLnBrk="1" hangingPunct="1">
              <a:spcBef>
                <a:spcPts val="0"/>
              </a:spcBef>
              <a:buNone/>
              <a:defRPr/>
            </a:pPr>
            <a:r>
              <a:rPr sz="1400" dirty="0" smtClean="0"/>
              <a:t>A 25 minute survey with 1,555 motorists in the United Kingdom</a:t>
            </a:r>
            <a:endParaRPr sz="1400" dirty="0"/>
          </a:p>
          <a:p>
            <a:pPr marL="263492" lvl="1" indent="-171429" eaLnBrk="1" hangingPunct="1">
              <a:spcBef>
                <a:spcPts val="0"/>
              </a:spcBef>
              <a:spcAft>
                <a:spcPts val="600"/>
              </a:spcAft>
              <a:buFont typeface="Arial" pitchFamily="34" charset="0"/>
              <a:buChar char="•"/>
              <a:defRPr/>
            </a:pPr>
            <a:r>
              <a:rPr dirty="0" smtClean="0"/>
              <a:t>Motorists were nationally </a:t>
            </a:r>
            <a:r>
              <a:rPr dirty="0"/>
              <a:t>representative </a:t>
            </a:r>
            <a:r>
              <a:rPr dirty="0" smtClean="0"/>
              <a:t>in terms of age</a:t>
            </a:r>
            <a:r>
              <a:rPr dirty="0"/>
              <a:t>, gender, socio-economic groups, all </a:t>
            </a:r>
            <a:r>
              <a:rPr dirty="0" smtClean="0"/>
              <a:t>UK regions (including regional boosts to ensure robust bases), company car drivers and new </a:t>
            </a:r>
            <a:r>
              <a:rPr dirty="0"/>
              <a:t>car </a:t>
            </a:r>
            <a:r>
              <a:rPr dirty="0" smtClean="0"/>
              <a:t>buyers</a:t>
            </a:r>
          </a:p>
          <a:p>
            <a:pPr marL="449263" lvl="1" indent="-179388" eaLnBrk="1" hangingPunct="1">
              <a:spcBef>
                <a:spcPts val="0"/>
              </a:spcBef>
              <a:spcAft>
                <a:spcPts val="600"/>
              </a:spcAft>
              <a:buFont typeface="Arial" pitchFamily="34" charset="0"/>
              <a:buChar char="•"/>
              <a:defRPr/>
            </a:pPr>
            <a:r>
              <a:rPr lang="en-GB" sz="1200" dirty="0" smtClean="0"/>
              <a:t>More detail on the sample breakdown is included in the appendix</a:t>
            </a:r>
            <a:endParaRPr sz="1200" dirty="0"/>
          </a:p>
          <a:p>
            <a:pPr marL="263492" lvl="1" indent="-171429" eaLnBrk="1" hangingPunct="1">
              <a:spcBef>
                <a:spcPts val="0"/>
              </a:spcBef>
              <a:spcAft>
                <a:spcPts val="600"/>
              </a:spcAft>
              <a:buFont typeface="Arial" pitchFamily="34" charset="0"/>
              <a:buChar char="•"/>
              <a:defRPr/>
            </a:pPr>
            <a:r>
              <a:rPr dirty="0" smtClean="0"/>
              <a:t>The survey was conducted online in mid-May 2015</a:t>
            </a:r>
          </a:p>
          <a:p>
            <a:pPr marL="263492" lvl="1" indent="-171429" eaLnBrk="1" hangingPunct="1">
              <a:spcBef>
                <a:spcPts val="0"/>
              </a:spcBef>
              <a:spcAft>
                <a:spcPts val="600"/>
              </a:spcAft>
              <a:buFont typeface="Arial" pitchFamily="34" charset="0"/>
              <a:buChar char="•"/>
              <a:defRPr/>
            </a:pPr>
            <a:r>
              <a:rPr dirty="0" smtClean="0"/>
              <a:t>The purpose of the survey is to ask motorists a wide range of topics that are relevant to motoring today</a:t>
            </a:r>
            <a:endParaRPr dirty="0"/>
          </a:p>
          <a:p>
            <a:pPr marL="0" indent="0" eaLnBrk="1" hangingPunct="1">
              <a:lnSpc>
                <a:spcPct val="0"/>
              </a:lnSpc>
              <a:spcBef>
                <a:spcPts val="0"/>
              </a:spcBef>
              <a:buFont typeface="Arial" pitchFamily="34" charset="0"/>
              <a:buChar char="•"/>
              <a:defRPr/>
            </a:pPr>
            <a:endParaRPr sz="1400" b="0" dirty="0">
              <a:solidFill>
                <a:schemeClr val="tx1"/>
              </a:solidFill>
            </a:endParaRPr>
          </a:p>
          <a:p>
            <a:pPr marL="0" lvl="1" indent="0" eaLnBrk="1" hangingPunct="1">
              <a:lnSpc>
                <a:spcPct val="40000"/>
              </a:lnSpc>
              <a:spcBef>
                <a:spcPts val="0"/>
              </a:spcBef>
              <a:spcAft>
                <a:spcPts val="600"/>
              </a:spcAft>
              <a:buFont typeface="Arial" pitchFamily="34" charset="0"/>
              <a:buChar char="•"/>
              <a:defRPr/>
            </a:pPr>
            <a:endParaRPr dirty="0"/>
          </a:p>
        </p:txBody>
      </p:sp>
      <p:sp>
        <p:nvSpPr>
          <p:cNvPr id="55299" name="Rectangle 2"/>
          <p:cNvSpPr>
            <a:spLocks noGrp="1" noChangeArrowheads="1"/>
          </p:cNvSpPr>
          <p:nvPr>
            <p:ph type="title"/>
          </p:nvPr>
        </p:nvSpPr>
        <p:spPr/>
        <p:txBody>
          <a:bodyPr/>
          <a:lstStyle/>
          <a:p>
            <a:pPr eaLnBrk="1" hangingPunct="1"/>
            <a:r>
              <a:rPr smtClean="0">
                <a:latin typeface="Arial" pitchFamily="34" charset="0"/>
                <a:ea typeface="Geneva"/>
                <a:cs typeface="Geneva"/>
              </a:rPr>
              <a:t>What we did.</a:t>
            </a:r>
            <a:endParaRPr lang="en-US" dirty="0" smtClean="0">
              <a:latin typeface="Arial" pitchFamily="34" charset="0"/>
              <a:ea typeface="Geneva"/>
              <a:cs typeface="Geneva"/>
            </a:endParaRPr>
          </a:p>
        </p:txBody>
      </p:sp>
      <p:sp>
        <p:nvSpPr>
          <p:cNvPr id="7" name="Oval 6"/>
          <p:cNvSpPr/>
          <p:nvPr/>
        </p:nvSpPr>
        <p:spPr bwMode="auto">
          <a:xfrm>
            <a:off x="9448775" y="613073"/>
            <a:ext cx="864096" cy="57606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9" name="Rectangle 8"/>
          <p:cNvSpPr/>
          <p:nvPr/>
        </p:nvSpPr>
        <p:spPr bwMode="auto">
          <a:xfrm>
            <a:off x="9376766" y="469057"/>
            <a:ext cx="1080121" cy="936104"/>
          </a:xfrm>
          <a:prstGeom prst="rect">
            <a:avLst/>
          </a:prstGeom>
          <a:solidFill>
            <a:schemeClr val="bg1"/>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pic>
        <p:nvPicPr>
          <p:cNvPr id="98306" name="Picture 2" descr="http://www.convergencecoaching.com/wordpress/old_images/6a00e5550b915b8834014e6010c3f1970c-pi.jpg"/>
          <p:cNvPicPr>
            <a:picLocks noChangeAspect="1" noChangeArrowheads="1"/>
          </p:cNvPicPr>
          <p:nvPr/>
        </p:nvPicPr>
        <p:blipFill>
          <a:blip r:embed="rId3" cstate="print"/>
          <a:srcRect/>
          <a:stretch>
            <a:fillRect/>
          </a:stretch>
        </p:blipFill>
        <p:spPr bwMode="auto">
          <a:xfrm>
            <a:off x="6201575" y="2566979"/>
            <a:ext cx="3221537" cy="2143898"/>
          </a:xfrm>
          <a:prstGeom prst="rect">
            <a:avLst/>
          </a:prstGeom>
          <a:noFill/>
        </p:spPr>
      </p:pic>
      <p:sp>
        <p:nvSpPr>
          <p:cNvPr id="12" name="Rectangle 11"/>
          <p:cNvSpPr/>
          <p:nvPr/>
        </p:nvSpPr>
        <p:spPr bwMode="auto">
          <a:xfrm>
            <a:off x="8416154" y="0"/>
            <a:ext cx="2272485" cy="352401"/>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Introduction</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Car in the Community.</a:t>
            </a:r>
            <a:endParaRPr lang="en-GB" dirty="0">
              <a:latin typeface="+mn-lt"/>
            </a:endParaRPr>
          </a:p>
        </p:txBody>
      </p:sp>
      <p:sp>
        <p:nvSpPr>
          <p:cNvPr id="29701" name="Rectangle 12"/>
          <p:cNvSpPr>
            <a:spLocks noChangeArrowheads="1"/>
          </p:cNvSpPr>
          <p:nvPr/>
        </p:nvSpPr>
        <p:spPr bwMode="auto">
          <a:xfrm>
            <a:off x="9377363" y="468314"/>
            <a:ext cx="1079500" cy="936624"/>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10" name="TextBox 9"/>
          <p:cNvSpPr txBox="1"/>
          <p:nvPr/>
        </p:nvSpPr>
        <p:spPr>
          <a:xfrm>
            <a:off x="811546" y="4429497"/>
            <a:ext cx="3222012" cy="738654"/>
          </a:xfrm>
          <a:prstGeom prst="rect">
            <a:avLst/>
          </a:prstGeom>
          <a:noFill/>
        </p:spPr>
        <p:txBody>
          <a:bodyPr wrap="none" lIns="91428" tIns="45715" rIns="91428" bIns="45715" rtlCol="0">
            <a:spAutoFit/>
          </a:bodyPr>
          <a:lstStyle/>
          <a:p>
            <a:pPr marL="271430" indent="-271430">
              <a:buClr>
                <a:srgbClr val="FA37CB"/>
              </a:buClr>
              <a:buFont typeface="Arial" pitchFamily="34" charset="0"/>
              <a:buChar char="•"/>
            </a:pPr>
            <a:r>
              <a:rPr lang="en-GB" sz="2100" dirty="0" smtClean="0"/>
              <a:t>Local Roads</a:t>
            </a:r>
          </a:p>
          <a:p>
            <a:pPr marL="271430" indent="-271430">
              <a:buClr>
                <a:srgbClr val="FA37CB"/>
              </a:buClr>
              <a:buFont typeface="Arial" pitchFamily="34" charset="0"/>
              <a:buChar char="•"/>
            </a:pPr>
            <a:r>
              <a:rPr lang="en-GB" sz="2100" dirty="0" smtClean="0"/>
              <a:t>The Local Environment</a:t>
            </a:r>
          </a:p>
        </p:txBody>
      </p:sp>
      <p:sp>
        <p:nvSpPr>
          <p:cNvPr id="12292" name="AutoShape 4" descr="Image result for drive to work"/>
          <p:cNvSpPr>
            <a:spLocks noChangeAspect="1" noChangeArrowheads="1"/>
          </p:cNvSpPr>
          <p:nvPr/>
        </p:nvSpPr>
        <p:spPr bwMode="auto">
          <a:xfrm>
            <a:off x="155575" y="-144463"/>
            <a:ext cx="304800" cy="304801"/>
          </a:xfrm>
          <a:prstGeom prst="rect">
            <a:avLst/>
          </a:prstGeom>
          <a:noFill/>
        </p:spPr>
        <p:txBody>
          <a:bodyPr vert="horz" wrap="square" lIns="91428" tIns="45715" rIns="91428" bIns="45715" numCol="1" anchor="t" anchorCtr="0" compatLnSpc="1">
            <a:prstTxWarp prst="textNoShape">
              <a:avLst/>
            </a:prstTxWarp>
          </a:bodyPr>
          <a:lstStyle/>
          <a:p>
            <a:endParaRPr lang="en-GB"/>
          </a:p>
        </p:txBody>
      </p:sp>
      <p:sp>
        <p:nvSpPr>
          <p:cNvPr id="12294" name="AutoShape 6" descr="Image result for drive to work"/>
          <p:cNvSpPr>
            <a:spLocks noChangeAspect="1" noChangeArrowheads="1"/>
          </p:cNvSpPr>
          <p:nvPr/>
        </p:nvSpPr>
        <p:spPr bwMode="auto">
          <a:xfrm>
            <a:off x="155575" y="-144463"/>
            <a:ext cx="304800" cy="304801"/>
          </a:xfrm>
          <a:prstGeom prst="rect">
            <a:avLst/>
          </a:prstGeom>
          <a:noFill/>
        </p:spPr>
        <p:txBody>
          <a:bodyPr vert="horz" wrap="square" lIns="91428" tIns="45715" rIns="91428" bIns="45715" numCol="1" anchor="t" anchorCtr="0" compatLnSpc="1">
            <a:prstTxWarp prst="textNoShape">
              <a:avLst/>
            </a:prstTxWarp>
          </a:bodyPr>
          <a:lstStyle/>
          <a:p>
            <a:endParaRPr lang="en-GB"/>
          </a:p>
        </p:txBody>
      </p:sp>
      <p:pic>
        <p:nvPicPr>
          <p:cNvPr id="12296" name="Picture 8" descr="http://trainingforlifeonline.com/wp-content/uploads/2013/02/study-driving-to-work-packs-on-pounds.jpg"/>
          <p:cNvPicPr>
            <a:picLocks noChangeAspect="1" noChangeArrowheads="1"/>
          </p:cNvPicPr>
          <p:nvPr/>
        </p:nvPicPr>
        <p:blipFill>
          <a:blip r:embed="rId3" cstate="print"/>
          <a:stretch>
            <a:fillRect/>
          </a:stretch>
        </p:blipFill>
        <p:spPr bwMode="auto">
          <a:xfrm>
            <a:off x="3621554" y="2340302"/>
            <a:ext cx="1532443" cy="1148400"/>
          </a:xfrm>
          <a:prstGeom prst="rect">
            <a:avLst/>
          </a:prstGeom>
          <a:noFill/>
        </p:spPr>
      </p:pic>
      <p:pic>
        <p:nvPicPr>
          <p:cNvPr id="12298" name="Picture 10" descr="http://trafficlogix.com/mediafiles/img/homepage-rubber.jpg"/>
          <p:cNvPicPr>
            <a:picLocks noChangeAspect="1" noChangeArrowheads="1"/>
          </p:cNvPicPr>
          <p:nvPr/>
        </p:nvPicPr>
        <p:blipFill>
          <a:blip r:embed="rId4" cstate="print"/>
          <a:srcRect/>
          <a:stretch>
            <a:fillRect/>
          </a:stretch>
        </p:blipFill>
        <p:spPr bwMode="auto">
          <a:xfrm>
            <a:off x="2107849" y="2340302"/>
            <a:ext cx="1467400" cy="1148400"/>
          </a:xfrm>
          <a:prstGeom prst="rect">
            <a:avLst/>
          </a:prstGeom>
          <a:noFill/>
        </p:spPr>
      </p:pic>
      <p:sp>
        <p:nvSpPr>
          <p:cNvPr id="11" name="Rectangle 10"/>
          <p:cNvSpPr/>
          <p:nvPr/>
        </p:nvSpPr>
        <p:spPr bwMode="auto">
          <a:xfrm>
            <a:off x="7432552" y="0"/>
            <a:ext cx="3256087" cy="352800"/>
          </a:xfrm>
          <a:prstGeom prst="rect">
            <a:avLst/>
          </a:prstGeom>
          <a:solidFill>
            <a:srgbClr val="F79646"/>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Car in the community</a:t>
            </a:r>
            <a:endParaRPr lang="en-GB" sz="1400" b="1" dirty="0">
              <a:solidFill>
                <a:schemeClr val="bg1"/>
              </a:solidFill>
            </a:endParaRPr>
          </a:p>
        </p:txBody>
      </p:sp>
      <p:pic>
        <p:nvPicPr>
          <p:cNvPr id="15" name="Picture 8"/>
          <p:cNvPicPr>
            <a:picLocks noChangeAspect="1" noChangeArrowheads="1"/>
          </p:cNvPicPr>
          <p:nvPr/>
        </p:nvPicPr>
        <p:blipFill>
          <a:blip r:embed="rId5" cstate="print"/>
          <a:srcRect l="16864" r="3503"/>
          <a:stretch>
            <a:fillRect/>
          </a:stretch>
        </p:blipFill>
        <p:spPr bwMode="auto">
          <a:xfrm>
            <a:off x="807817" y="2339501"/>
            <a:ext cx="1253728" cy="1147763"/>
          </a:xfrm>
          <a:prstGeom prst="rect">
            <a:avLst/>
          </a:prstGeom>
          <a:noFill/>
          <a:ln w="9525">
            <a:noFill/>
            <a:miter lim="800000"/>
            <a:headEnd/>
            <a:tailEnd/>
          </a:ln>
        </p:spPr>
      </p:pic>
      <p:pic>
        <p:nvPicPr>
          <p:cNvPr id="16" name="Picture 53" descr="BUTLERS WHARF"/>
          <p:cNvPicPr>
            <a:picLocks noChangeAspect="1" noChangeArrowheads="1"/>
          </p:cNvPicPr>
          <p:nvPr/>
        </p:nvPicPr>
        <p:blipFill>
          <a:blip r:embed="rId6" cstate="print"/>
          <a:srcRect l="3776"/>
          <a:stretch>
            <a:fillRect/>
          </a:stretch>
        </p:blipFill>
        <p:spPr bwMode="auto">
          <a:xfrm>
            <a:off x="5200304" y="2339181"/>
            <a:ext cx="2418307" cy="11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249655" y="1693193"/>
            <a:ext cx="8496944" cy="5256584"/>
          </a:xfrm>
          <a:prstGeom prst="rect">
            <a:avLst/>
          </a:prstGeom>
        </p:spPr>
        <p:txBody>
          <a:bodyPr lIns="91428" tIns="45715" rIns="91428" bIns="45715"/>
          <a:lstStyle/>
          <a:p>
            <a:pPr marL="342857" indent="-342857" defTabSz="914286" eaLnBrk="0" hangingPunct="0">
              <a:lnSpc>
                <a:spcPts val="2100"/>
              </a:lnSpc>
              <a:spcBef>
                <a:spcPts val="600"/>
              </a:spcBef>
              <a:spcAft>
                <a:spcPts val="600"/>
              </a:spcAft>
              <a:buFontTx/>
              <a:buChar char="•"/>
              <a:defRPr/>
            </a:pPr>
            <a:endParaRPr lang="en-GB" sz="3200" b="1" kern="0" dirty="0" smtClean="0">
              <a:solidFill>
                <a:srgbClr val="FA37CB"/>
              </a:solidFill>
              <a:latin typeface="+mn-lt"/>
              <a:ea typeface="Geneva" pitchFamily="-107" charset="-128"/>
              <a:cs typeface="Geneva" pitchFamily="-110" charset="-128"/>
            </a:endParaRPr>
          </a:p>
          <a:p>
            <a:pPr marL="342857" indent="-342857" defTabSz="914286" eaLnBrk="0" hangingPunct="0">
              <a:lnSpc>
                <a:spcPts val="2100"/>
              </a:lnSpc>
              <a:spcBef>
                <a:spcPts val="600"/>
              </a:spcBef>
              <a:spcAft>
                <a:spcPts val="600"/>
              </a:spcAft>
              <a:buFontTx/>
              <a:buChar char="•"/>
              <a:defRPr/>
            </a:pPr>
            <a:endParaRPr lang="en-GB" sz="3200" b="1" kern="0" dirty="0">
              <a:solidFill>
                <a:srgbClr val="FA37CB"/>
              </a:solidFill>
              <a:latin typeface="+mn-lt"/>
              <a:ea typeface="Geneva" pitchFamily="-107" charset="-128"/>
              <a:cs typeface="Geneva" pitchFamily="-110" charset="-128"/>
            </a:endParaRPr>
          </a:p>
        </p:txBody>
      </p:sp>
      <p:graphicFrame>
        <p:nvGraphicFramePr>
          <p:cNvPr id="6" name="Chart 5"/>
          <p:cNvGraphicFramePr/>
          <p:nvPr/>
        </p:nvGraphicFramePr>
        <p:xfrm>
          <a:off x="879823" y="1792585"/>
          <a:ext cx="8640960" cy="5112568"/>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a:spLocks noChangeArrowheads="1"/>
          </p:cNvSpPr>
          <p:nvPr/>
        </p:nvSpPr>
        <p:spPr bwMode="auto">
          <a:xfrm>
            <a:off x="1599903" y="6916737"/>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rPr>
              <a:t>QR1. Please rank the following in terms of where you think investment should be prioritised? (All respondents – 1555)</a:t>
            </a:r>
            <a:endParaRPr lang="en-GB" sz="1000" dirty="0">
              <a:solidFill>
                <a:srgbClr val="4D4D4D"/>
              </a:solidFill>
              <a:latin typeface="+mn-lt"/>
            </a:endParaRPr>
          </a:p>
        </p:txBody>
      </p:sp>
      <p:sp>
        <p:nvSpPr>
          <p:cNvPr id="28" name="Rectangle 27"/>
          <p:cNvSpPr/>
          <p:nvPr/>
        </p:nvSpPr>
        <p:spPr>
          <a:xfrm>
            <a:off x="7969529" y="2008610"/>
            <a:ext cx="2016224" cy="600164"/>
          </a:xfrm>
          <a:prstGeom prst="rect">
            <a:avLst/>
          </a:prstGeom>
          <a:solidFill>
            <a:schemeClr val="bg1"/>
          </a:solidFill>
          <a:ln w="34925">
            <a:solidFill>
              <a:schemeClr val="tx1"/>
            </a:solidFill>
            <a:prstDash val="sysDot"/>
          </a:ln>
        </p:spPr>
        <p:txBody>
          <a:bodyPr wrap="square" lIns="91428" tIns="45715" rIns="91428" bIns="45715">
            <a:spAutoFit/>
          </a:bodyPr>
          <a:lstStyle/>
          <a:p>
            <a:pPr marL="88889" indent="-88889"/>
            <a:r>
              <a:rPr lang="en-GB" b="1" dirty="0" smtClean="0"/>
              <a:t>1</a:t>
            </a:r>
            <a:r>
              <a:rPr lang="en-GB" b="1" baseline="30000" dirty="0" smtClean="0"/>
              <a:t>st</a:t>
            </a:r>
            <a:r>
              <a:rPr lang="en-GB" b="1" dirty="0" smtClean="0"/>
              <a:t> Priority</a:t>
            </a:r>
          </a:p>
          <a:p>
            <a:pPr marL="88889" indent="-88889">
              <a:buFont typeface="Arial" pitchFamily="34" charset="0"/>
              <a:buChar char="•"/>
            </a:pPr>
            <a:r>
              <a:rPr lang="en-GB" dirty="0" smtClean="0"/>
              <a:t>Scotland (54%)</a:t>
            </a:r>
          </a:p>
          <a:p>
            <a:pPr marL="88889" indent="-88889">
              <a:buFont typeface="Arial" pitchFamily="34" charset="0"/>
              <a:buChar char="•"/>
            </a:pPr>
            <a:r>
              <a:rPr lang="en-GB" dirty="0" smtClean="0"/>
              <a:t>17-44 year olds (52%)</a:t>
            </a:r>
          </a:p>
        </p:txBody>
      </p:sp>
      <p:sp>
        <p:nvSpPr>
          <p:cNvPr id="29" name="Rectangle 28"/>
          <p:cNvSpPr/>
          <p:nvPr/>
        </p:nvSpPr>
        <p:spPr>
          <a:xfrm>
            <a:off x="7969753" y="2989337"/>
            <a:ext cx="2016000" cy="2462202"/>
          </a:xfrm>
          <a:prstGeom prst="rect">
            <a:avLst/>
          </a:prstGeom>
          <a:solidFill>
            <a:schemeClr val="bg1"/>
          </a:solidFill>
          <a:ln w="34925">
            <a:solidFill>
              <a:schemeClr val="tx1"/>
            </a:solidFill>
            <a:prstDash val="sysDot"/>
          </a:ln>
        </p:spPr>
        <p:txBody>
          <a:bodyPr wrap="square" lIns="91428" tIns="45715" rIns="91428" bIns="45715">
            <a:spAutoFit/>
          </a:bodyPr>
          <a:lstStyle/>
          <a:p>
            <a:pPr marL="88889" indent="-88889"/>
            <a:r>
              <a:rPr lang="en-GB" b="1" dirty="0" smtClean="0"/>
              <a:t>1</a:t>
            </a:r>
            <a:r>
              <a:rPr lang="en-GB" b="1" baseline="30000" dirty="0" smtClean="0"/>
              <a:t>st</a:t>
            </a:r>
            <a:r>
              <a:rPr lang="en-GB" b="1" dirty="0" smtClean="0"/>
              <a:t> Priority</a:t>
            </a:r>
          </a:p>
          <a:p>
            <a:pPr marL="88889" indent="-88889">
              <a:buFont typeface="Arial" pitchFamily="34" charset="0"/>
              <a:buChar char="•"/>
            </a:pPr>
            <a:r>
              <a:rPr lang="en-GB" dirty="0" smtClean="0"/>
              <a:t>65+ (24%)</a:t>
            </a:r>
          </a:p>
          <a:p>
            <a:pPr marL="88889" indent="-88889">
              <a:buFont typeface="Arial" pitchFamily="34" charset="0"/>
              <a:buChar char="•"/>
            </a:pPr>
            <a:r>
              <a:rPr lang="en-GB" dirty="0" smtClean="0"/>
              <a:t>41+ years of driving experience (24%)</a:t>
            </a:r>
          </a:p>
          <a:p>
            <a:pPr marL="88889" indent="-88889">
              <a:buFont typeface="Arial" pitchFamily="34" charset="0"/>
              <a:buChar char="•"/>
            </a:pPr>
            <a:r>
              <a:rPr lang="en-GB" dirty="0" smtClean="0"/>
              <a:t>West Midlands (23%)</a:t>
            </a:r>
          </a:p>
          <a:p>
            <a:pPr marL="88889" indent="-88889">
              <a:buFont typeface="Arial" pitchFamily="34" charset="0"/>
              <a:buChar char="•"/>
            </a:pPr>
            <a:r>
              <a:rPr lang="en-GB" dirty="0" smtClean="0"/>
              <a:t>Yorkshire &amp; Humber (22%)</a:t>
            </a:r>
          </a:p>
          <a:p>
            <a:pPr marL="88889" indent="-88889">
              <a:buFont typeface="Arial" pitchFamily="34" charset="0"/>
              <a:buChar char="•"/>
            </a:pPr>
            <a:r>
              <a:rPr lang="en-GB" dirty="0" smtClean="0"/>
              <a:t>Thos who drive to work and don’t use other modes of transport as part of their journey (21%)</a:t>
            </a:r>
          </a:p>
          <a:p>
            <a:pPr marL="88889" indent="-88889"/>
            <a:endParaRPr lang="en-GB" dirty="0" smtClean="0"/>
          </a:p>
          <a:p>
            <a:pPr marL="88889" indent="-88889"/>
            <a:r>
              <a:rPr lang="en-GB" b="1" dirty="0" smtClean="0"/>
              <a:t>2</a:t>
            </a:r>
            <a:r>
              <a:rPr lang="en-GB" b="1" baseline="30000" dirty="0" smtClean="0"/>
              <a:t>nd</a:t>
            </a:r>
            <a:r>
              <a:rPr lang="en-GB" b="1" dirty="0" smtClean="0"/>
              <a:t> Priority</a:t>
            </a:r>
          </a:p>
          <a:p>
            <a:pPr marL="88889" indent="-88889">
              <a:buFont typeface="Arial" pitchFamily="34" charset="0"/>
              <a:buChar char="•"/>
            </a:pPr>
            <a:r>
              <a:rPr lang="en-GB" dirty="0" smtClean="0"/>
              <a:t>Yorkshire &amp; Humber (31%)</a:t>
            </a:r>
          </a:p>
          <a:p>
            <a:pPr marL="88889" indent="-88889">
              <a:buFont typeface="Arial" pitchFamily="34" charset="0"/>
              <a:buChar char="•"/>
            </a:pPr>
            <a:r>
              <a:rPr lang="en-GB" dirty="0" smtClean="0"/>
              <a:t>East of England (30%)</a:t>
            </a:r>
          </a:p>
        </p:txBody>
      </p:sp>
      <p:sp>
        <p:nvSpPr>
          <p:cNvPr id="32" name="Rectangle 31"/>
          <p:cNvSpPr/>
          <p:nvPr/>
        </p:nvSpPr>
        <p:spPr bwMode="auto">
          <a:xfrm>
            <a:off x="4552231" y="1936602"/>
            <a:ext cx="914400" cy="266327"/>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3" name="Rectangle 32"/>
          <p:cNvSpPr/>
          <p:nvPr/>
        </p:nvSpPr>
        <p:spPr bwMode="auto">
          <a:xfrm>
            <a:off x="6538475" y="2641691"/>
            <a:ext cx="914400" cy="266327"/>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36" name="Elbow Connector 35"/>
          <p:cNvCxnSpPr>
            <a:stCxn id="28" idx="0"/>
            <a:endCxn id="32" idx="0"/>
          </p:cNvCxnSpPr>
          <p:nvPr/>
        </p:nvCxnSpPr>
        <p:spPr bwMode="auto">
          <a:xfrm rot="16200000" flipV="1">
            <a:off x="6957532" y="-11499"/>
            <a:ext cx="72008" cy="3968210"/>
          </a:xfrm>
          <a:prstGeom prst="bentConnector3">
            <a:avLst>
              <a:gd name="adj1" fmla="val 417465"/>
            </a:avLst>
          </a:prstGeom>
          <a:solidFill>
            <a:schemeClr val="accent1"/>
          </a:solidFill>
          <a:ln w="9525" cap="flat" cmpd="sng" algn="ctr">
            <a:solidFill>
              <a:schemeClr val="tx1"/>
            </a:solidFill>
            <a:prstDash val="solid"/>
            <a:round/>
            <a:headEnd type="none" w="med" len="med"/>
            <a:tailEnd type="arrow"/>
          </a:ln>
          <a:effectLst/>
        </p:spPr>
      </p:cxnSp>
      <p:cxnSp>
        <p:nvCxnSpPr>
          <p:cNvPr id="38" name="Shape 37"/>
          <p:cNvCxnSpPr>
            <a:stCxn id="29" idx="1"/>
            <a:endCxn id="33" idx="3"/>
          </p:cNvCxnSpPr>
          <p:nvPr/>
        </p:nvCxnSpPr>
        <p:spPr bwMode="auto">
          <a:xfrm rot="10800000">
            <a:off x="7452875" y="2774856"/>
            <a:ext cx="516878" cy="1445583"/>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sp>
        <p:nvSpPr>
          <p:cNvPr id="42" name="Title 1"/>
          <p:cNvSpPr>
            <a:spLocks noGrp="1"/>
          </p:cNvSpPr>
          <p:nvPr>
            <p:ph type="title"/>
          </p:nvPr>
        </p:nvSpPr>
        <p:spPr>
          <a:xfrm>
            <a:off x="849314" y="352425"/>
            <a:ext cx="9210675" cy="1079500"/>
          </a:xfrm>
        </p:spPr>
        <p:txBody>
          <a:bodyPr/>
          <a:lstStyle/>
          <a:p>
            <a:pPr lvl="0"/>
            <a:r>
              <a:rPr dirty="0" smtClean="0">
                <a:latin typeface="Arial" pitchFamily="34" charset="0"/>
                <a:ea typeface="Geneva"/>
                <a:cs typeface="Geneva"/>
              </a:rPr>
              <a:t>Local investment priorities.</a:t>
            </a:r>
            <a:br>
              <a:rPr dirty="0" smtClean="0">
                <a:latin typeface="Arial" pitchFamily="34" charset="0"/>
                <a:ea typeface="Geneva"/>
                <a:cs typeface="Geneva"/>
              </a:rPr>
            </a:br>
            <a:r>
              <a:rPr lang="en-GB" sz="1600" dirty="0" smtClean="0"/>
              <a:t>Investment in maintenance of local roads is a secondary priority after education. It is most important in West Midlands, Yorkshire and East of England.</a:t>
            </a:r>
            <a:endParaRPr dirty="0" smtClean="0">
              <a:latin typeface="Arial" pitchFamily="34" charset="0"/>
              <a:ea typeface="Geneva"/>
              <a:cs typeface="Geneva"/>
            </a:endParaRPr>
          </a:p>
        </p:txBody>
      </p:sp>
      <p:sp>
        <p:nvSpPr>
          <p:cNvPr id="15" name="Rectangle 14"/>
          <p:cNvSpPr/>
          <p:nvPr/>
        </p:nvSpPr>
        <p:spPr bwMode="auto">
          <a:xfrm>
            <a:off x="8416154" y="0"/>
            <a:ext cx="2272485" cy="352401"/>
          </a:xfrm>
          <a:prstGeom prst="rect">
            <a:avLst/>
          </a:prstGeom>
          <a:solidFill>
            <a:srgbClr val="F79646"/>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Car in the community</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671911" y="1477169"/>
            <a:ext cx="8496944" cy="5256584"/>
          </a:xfrm>
          <a:prstGeom prst="rect">
            <a:avLst/>
          </a:prstGeom>
        </p:spPr>
        <p:txBody>
          <a:bodyPr lIns="91428" tIns="45715" rIns="91428" bIns="45715"/>
          <a:lstStyle/>
          <a:p>
            <a:pPr marL="342857" indent="-342857" defTabSz="914286" eaLnBrk="0" hangingPunct="0">
              <a:lnSpc>
                <a:spcPts val="2100"/>
              </a:lnSpc>
              <a:spcBef>
                <a:spcPts val="600"/>
              </a:spcBef>
              <a:spcAft>
                <a:spcPts val="600"/>
              </a:spcAft>
              <a:defRPr/>
            </a:pPr>
            <a:r>
              <a:rPr lang="en-GB" sz="3200" b="1" kern="0" dirty="0" smtClean="0">
                <a:solidFill>
                  <a:srgbClr val="FA37CB"/>
                </a:solidFill>
                <a:latin typeface="+mn-lt"/>
                <a:ea typeface="Geneva" pitchFamily="-107" charset="-128"/>
                <a:cs typeface="Geneva" pitchFamily="-110" charset="-128"/>
              </a:rPr>
              <a:t> </a:t>
            </a:r>
            <a:endParaRPr lang="en-GB" sz="3200" b="1" kern="0" dirty="0">
              <a:solidFill>
                <a:srgbClr val="FA37CB"/>
              </a:solidFill>
              <a:latin typeface="+mn-lt"/>
              <a:ea typeface="Geneva" pitchFamily="-107" charset="-128"/>
              <a:cs typeface="Geneva" pitchFamily="-110" charset="-128"/>
            </a:endParaRPr>
          </a:p>
        </p:txBody>
      </p:sp>
      <p:sp>
        <p:nvSpPr>
          <p:cNvPr id="19" name="Rectangle 18"/>
          <p:cNvSpPr>
            <a:spLocks noChangeArrowheads="1"/>
          </p:cNvSpPr>
          <p:nvPr/>
        </p:nvSpPr>
        <p:spPr bwMode="auto">
          <a:xfrm>
            <a:off x="1599903" y="6916737"/>
            <a:ext cx="6562726" cy="646113"/>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rgbClr val="4D4D4D"/>
                </a:solidFill>
              </a:rPr>
              <a:t>QR2 How do you think better local road maintenance should be funded?   (All respondents – 1555)</a:t>
            </a:r>
            <a:endParaRPr lang="en-GB" sz="1000" dirty="0">
              <a:solidFill>
                <a:srgbClr val="4D4D4D"/>
              </a:solidFill>
              <a:latin typeface="+mn-lt"/>
            </a:endParaRPr>
          </a:p>
        </p:txBody>
      </p:sp>
      <p:graphicFrame>
        <p:nvGraphicFramePr>
          <p:cNvPr id="22" name="Chart 21"/>
          <p:cNvGraphicFramePr/>
          <p:nvPr/>
        </p:nvGraphicFramePr>
        <p:xfrm>
          <a:off x="1167855" y="2189634"/>
          <a:ext cx="5832649" cy="4032448"/>
        </p:xfrm>
        <a:graphic>
          <a:graphicData uri="http://schemas.openxmlformats.org/drawingml/2006/chart">
            <c:chart xmlns:c="http://schemas.openxmlformats.org/drawingml/2006/chart" xmlns:r="http://schemas.openxmlformats.org/officeDocument/2006/relationships" r:id="rId3"/>
          </a:graphicData>
        </a:graphic>
      </p:graphicFrame>
      <p:sp>
        <p:nvSpPr>
          <p:cNvPr id="25" name="Title 1"/>
          <p:cNvSpPr>
            <a:spLocks noGrp="1"/>
          </p:cNvSpPr>
          <p:nvPr>
            <p:ph type="title"/>
          </p:nvPr>
        </p:nvSpPr>
        <p:spPr>
          <a:xfrm>
            <a:off x="849314" y="352425"/>
            <a:ext cx="9210675" cy="1079500"/>
          </a:xfrm>
        </p:spPr>
        <p:txBody>
          <a:bodyPr/>
          <a:lstStyle/>
          <a:p>
            <a:pPr lvl="0"/>
            <a:r>
              <a:rPr dirty="0" smtClean="0">
                <a:latin typeface="Arial" pitchFamily="34" charset="0"/>
                <a:ea typeface="Geneva"/>
                <a:cs typeface="Geneva"/>
              </a:rPr>
              <a:t>Maintenance of local roads.</a:t>
            </a:r>
            <a:br>
              <a:rPr dirty="0" smtClean="0">
                <a:latin typeface="Arial" pitchFamily="34" charset="0"/>
                <a:ea typeface="Geneva"/>
                <a:cs typeface="Geneva"/>
              </a:rPr>
            </a:br>
            <a:r>
              <a:rPr lang="en-GB" sz="1600" dirty="0" smtClean="0"/>
              <a:t>People feel that extra funds from motoring taxation should be invested to maintain local roads.</a:t>
            </a:r>
            <a:endParaRPr dirty="0" smtClean="0">
              <a:latin typeface="Arial" pitchFamily="34" charset="0"/>
              <a:ea typeface="Geneva"/>
              <a:cs typeface="Geneva"/>
            </a:endParaRPr>
          </a:p>
        </p:txBody>
      </p:sp>
      <p:sp>
        <p:nvSpPr>
          <p:cNvPr id="30" name="Rectangle 29"/>
          <p:cNvSpPr/>
          <p:nvPr/>
        </p:nvSpPr>
        <p:spPr bwMode="auto">
          <a:xfrm>
            <a:off x="5957327" y="2837707"/>
            <a:ext cx="914400" cy="266327"/>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31" name="Shape 37"/>
          <p:cNvCxnSpPr>
            <a:stCxn id="13" idx="1"/>
            <a:endCxn id="30" idx="3"/>
          </p:cNvCxnSpPr>
          <p:nvPr/>
        </p:nvCxnSpPr>
        <p:spPr bwMode="auto">
          <a:xfrm rot="10800000">
            <a:off x="6871727" y="2970872"/>
            <a:ext cx="704840" cy="379599"/>
          </a:xfrm>
          <a:prstGeom prst="bentConnector3">
            <a:avLst>
              <a:gd name="adj1" fmla="val 50000"/>
            </a:avLst>
          </a:prstGeom>
          <a:noFill/>
          <a:ln w="19050">
            <a:solidFill>
              <a:schemeClr val="accent1"/>
            </a:solidFill>
            <a:prstDash val="solid"/>
            <a:tailEnd type="arrow"/>
          </a:ln>
        </p:spPr>
      </p:cxnSp>
      <p:sp>
        <p:nvSpPr>
          <p:cNvPr id="10" name="Rectangle 9"/>
          <p:cNvSpPr/>
          <p:nvPr/>
        </p:nvSpPr>
        <p:spPr bwMode="auto">
          <a:xfrm>
            <a:off x="8416154" y="0"/>
            <a:ext cx="2272485" cy="352401"/>
          </a:xfrm>
          <a:prstGeom prst="rect">
            <a:avLst/>
          </a:prstGeom>
          <a:solidFill>
            <a:srgbClr val="F79646"/>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Car in the community</a:t>
            </a:r>
            <a:endParaRPr lang="en-GB" sz="1300" b="1" dirty="0">
              <a:solidFill>
                <a:schemeClr val="bg1"/>
              </a:solidFill>
            </a:endParaRPr>
          </a:p>
        </p:txBody>
      </p:sp>
      <p:sp>
        <p:nvSpPr>
          <p:cNvPr id="13" name="TextBox 12"/>
          <p:cNvSpPr txBox="1"/>
          <p:nvPr/>
        </p:nvSpPr>
        <p:spPr>
          <a:xfrm>
            <a:off x="7576567" y="2765699"/>
            <a:ext cx="1656184" cy="1169541"/>
          </a:xfrm>
          <a:prstGeom prst="rect">
            <a:avLst/>
          </a:prstGeom>
          <a:noFill/>
          <a:ln w="28575">
            <a:solidFill>
              <a:schemeClr val="accent1"/>
            </a:solidFill>
            <a:prstDash val="sysDot"/>
          </a:ln>
        </p:spPr>
        <p:txBody>
          <a:bodyPr wrap="square" lIns="91428" tIns="45715" rIns="91428" bIns="45715" rtlCol="0">
            <a:spAutoFit/>
          </a:bodyPr>
          <a:lstStyle/>
          <a:p>
            <a:pPr marL="182540" indent="-182540">
              <a:buFont typeface="Arial" pitchFamily="34" charset="0"/>
              <a:buChar char="•"/>
            </a:pPr>
            <a:r>
              <a:rPr lang="en-GB" sz="1000" dirty="0" smtClean="0"/>
              <a:t>45+ (69%)</a:t>
            </a:r>
          </a:p>
          <a:p>
            <a:pPr marL="182540" indent="-182540">
              <a:buFont typeface="Arial" pitchFamily="34" charset="0"/>
              <a:buChar char="•"/>
            </a:pPr>
            <a:r>
              <a:rPr lang="en-GB" sz="1000" dirty="0" smtClean="0"/>
              <a:t>North West (70%), Yorkshire and the Humber (69%)</a:t>
            </a:r>
          </a:p>
          <a:p>
            <a:pPr marL="182540" indent="-182540">
              <a:buFont typeface="Arial" pitchFamily="34" charset="0"/>
              <a:buChar char="•"/>
            </a:pPr>
            <a:r>
              <a:rPr lang="en-GB" sz="1000" dirty="0" smtClean="0"/>
              <a:t>Rural  (66%)</a:t>
            </a:r>
          </a:p>
          <a:p>
            <a:pPr marL="182540" indent="-182540">
              <a:buFont typeface="Arial" pitchFamily="34" charset="0"/>
              <a:buChar char="•"/>
            </a:pPr>
            <a:r>
              <a:rPr lang="en-GB" sz="1000" dirty="0" smtClean="0"/>
              <a:t>Work from Home (70%)</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519783" y="2080271"/>
            <a:ext cx="10044000" cy="936000"/>
          </a:xfrm>
          <a:prstGeom prst="rect">
            <a:avLst/>
          </a:prstGeom>
          <a:solidFill>
            <a:schemeClr val="bg2"/>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aphicFrame>
        <p:nvGraphicFramePr>
          <p:cNvPr id="5" name="Chart 2"/>
          <p:cNvGraphicFramePr>
            <a:graphicFrameLocks/>
          </p:cNvGraphicFramePr>
          <p:nvPr/>
        </p:nvGraphicFramePr>
        <p:xfrm>
          <a:off x="591792" y="1549178"/>
          <a:ext cx="8352927" cy="5040511"/>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a:spLocks noChangeArrowheads="1"/>
          </p:cNvSpPr>
          <p:nvPr/>
        </p:nvSpPr>
        <p:spPr bwMode="auto">
          <a:xfrm>
            <a:off x="1599903" y="6916737"/>
            <a:ext cx="6562726" cy="646113"/>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rgbClr val="4D4D4D"/>
                </a:solidFill>
              </a:rPr>
              <a:t>QR3. To what extent do you agree or disagree with the following statements? (All respondents – 1555)</a:t>
            </a:r>
            <a:endParaRPr lang="en-GB" sz="1000" dirty="0">
              <a:solidFill>
                <a:srgbClr val="4D4D4D"/>
              </a:solidFill>
              <a:latin typeface="+mn-lt"/>
            </a:endParaRPr>
          </a:p>
        </p:txBody>
      </p:sp>
      <p:sp>
        <p:nvSpPr>
          <p:cNvPr id="13" name="Title 1"/>
          <p:cNvSpPr>
            <a:spLocks noGrp="1"/>
          </p:cNvSpPr>
          <p:nvPr>
            <p:ph type="title"/>
          </p:nvPr>
        </p:nvSpPr>
        <p:spPr>
          <a:xfrm>
            <a:off x="849314" y="352425"/>
            <a:ext cx="9210675" cy="1079500"/>
          </a:xfrm>
        </p:spPr>
        <p:txBody>
          <a:bodyPr/>
          <a:lstStyle/>
          <a:p>
            <a:pPr lvl="0"/>
            <a:r>
              <a:rPr dirty="0" smtClean="0">
                <a:latin typeface="Arial" pitchFamily="34" charset="0"/>
                <a:ea typeface="Geneva"/>
                <a:cs typeface="Geneva"/>
              </a:rPr>
              <a:t>T</a:t>
            </a:r>
            <a:r>
              <a:rPr lang="en-GB" dirty="0" smtClean="0">
                <a:latin typeface="Arial" pitchFamily="34" charset="0"/>
                <a:ea typeface="Geneva"/>
                <a:cs typeface="Geneva"/>
              </a:rPr>
              <a:t>h</a:t>
            </a:r>
            <a:r>
              <a:rPr dirty="0" smtClean="0">
                <a:latin typeface="Arial" pitchFamily="34" charset="0"/>
                <a:ea typeface="Geneva"/>
                <a:cs typeface="Geneva"/>
              </a:rPr>
              <a:t>e local environment.</a:t>
            </a:r>
            <a:br>
              <a:rPr dirty="0" smtClean="0">
                <a:latin typeface="Arial" pitchFamily="34" charset="0"/>
                <a:ea typeface="Geneva"/>
                <a:cs typeface="Geneva"/>
              </a:rPr>
            </a:br>
            <a:r>
              <a:rPr lang="en-GB" sz="1600" dirty="0" smtClean="0"/>
              <a:t>There is some support to penalise those who own more ‘polluting’ vehicles who enter the local area.</a:t>
            </a:r>
            <a:endParaRPr dirty="0" smtClean="0">
              <a:latin typeface="Arial" pitchFamily="34" charset="0"/>
              <a:ea typeface="Geneva"/>
              <a:cs typeface="Geneva"/>
            </a:endParaRPr>
          </a:p>
        </p:txBody>
      </p:sp>
      <p:sp>
        <p:nvSpPr>
          <p:cNvPr id="14" name="Rectangle 13"/>
          <p:cNvSpPr/>
          <p:nvPr/>
        </p:nvSpPr>
        <p:spPr>
          <a:xfrm>
            <a:off x="8440664" y="2197249"/>
            <a:ext cx="2016224" cy="1277263"/>
          </a:xfrm>
          <a:prstGeom prst="rect">
            <a:avLst/>
          </a:prstGeom>
          <a:solidFill>
            <a:schemeClr val="bg1"/>
          </a:solidFill>
          <a:ln w="34925">
            <a:solidFill>
              <a:schemeClr val="tx1"/>
            </a:solidFill>
            <a:prstDash val="sysDot"/>
          </a:ln>
        </p:spPr>
        <p:txBody>
          <a:bodyPr wrap="square" lIns="91428" tIns="45715" rIns="91428" bIns="45715">
            <a:spAutoFit/>
          </a:bodyPr>
          <a:lstStyle/>
          <a:p>
            <a:r>
              <a:rPr lang="en-GB" b="1" dirty="0" smtClean="0"/>
              <a:t>More likely to agree (strongly  + slightly):</a:t>
            </a:r>
          </a:p>
          <a:p>
            <a:pPr marL="88889" indent="-88889">
              <a:buFont typeface="Arial" pitchFamily="34" charset="0"/>
              <a:buChar char="•"/>
            </a:pPr>
            <a:r>
              <a:rPr lang="en-GB" dirty="0" smtClean="0"/>
              <a:t>London (65%)</a:t>
            </a:r>
          </a:p>
          <a:p>
            <a:pPr marL="88889" indent="-88889">
              <a:buFont typeface="Arial" pitchFamily="34" charset="0"/>
              <a:buChar char="•"/>
            </a:pPr>
            <a:r>
              <a:rPr lang="en-GB" dirty="0" smtClean="0"/>
              <a:t>Those who plan to purchase a Hybrid or Extended Range Electric Vehicle (67%)</a:t>
            </a:r>
          </a:p>
        </p:txBody>
      </p:sp>
      <p:sp>
        <p:nvSpPr>
          <p:cNvPr id="9" name="Rectangle 8"/>
          <p:cNvSpPr/>
          <p:nvPr/>
        </p:nvSpPr>
        <p:spPr bwMode="auto">
          <a:xfrm>
            <a:off x="8416154" y="0"/>
            <a:ext cx="2272485" cy="352401"/>
          </a:xfrm>
          <a:prstGeom prst="rect">
            <a:avLst/>
          </a:prstGeom>
          <a:solidFill>
            <a:srgbClr val="F79646"/>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Car in the community</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5187" y="3859213"/>
            <a:ext cx="9231659" cy="714300"/>
          </a:xfrm>
        </p:spPr>
        <p:txBody>
          <a:bodyPr/>
          <a:lstStyle/>
          <a:p>
            <a:pPr eaLnBrk="1" hangingPunct="1">
              <a:lnSpc>
                <a:spcPts val="3799"/>
              </a:lnSpc>
              <a:defRPr/>
            </a:pPr>
            <a:r>
              <a:rPr lang="en-GB" dirty="0" smtClean="0">
                <a:latin typeface="+mn-lt"/>
              </a:rPr>
              <a:t>Major Roads – The arteries of our Nation.</a:t>
            </a:r>
            <a:endParaRPr lang="en-GB" dirty="0">
              <a:latin typeface="+mn-lt"/>
            </a:endParaRPr>
          </a:p>
        </p:txBody>
      </p:sp>
      <p:sp>
        <p:nvSpPr>
          <p:cNvPr id="29701" name="Rectangle 12"/>
          <p:cNvSpPr>
            <a:spLocks noChangeArrowheads="1"/>
          </p:cNvSpPr>
          <p:nvPr/>
        </p:nvSpPr>
        <p:spPr bwMode="auto">
          <a:xfrm>
            <a:off x="9377363" y="468314"/>
            <a:ext cx="1079500" cy="936624"/>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10" name="TextBox 9"/>
          <p:cNvSpPr txBox="1"/>
          <p:nvPr/>
        </p:nvSpPr>
        <p:spPr>
          <a:xfrm>
            <a:off x="879824" y="4429498"/>
            <a:ext cx="3335056" cy="1061819"/>
          </a:xfrm>
          <a:prstGeom prst="rect">
            <a:avLst/>
          </a:prstGeom>
          <a:noFill/>
        </p:spPr>
        <p:txBody>
          <a:bodyPr wrap="none" lIns="91428" tIns="45715" rIns="91428" bIns="45715" rtlCol="0">
            <a:spAutoFit/>
          </a:bodyPr>
          <a:lstStyle/>
          <a:p>
            <a:pPr marL="271430" indent="-271430">
              <a:buClr>
                <a:srgbClr val="FA37CB"/>
              </a:buClr>
              <a:buFont typeface="Arial" pitchFamily="34" charset="0"/>
              <a:buChar char="•"/>
            </a:pPr>
            <a:r>
              <a:rPr lang="en-GB" sz="2100" dirty="0" smtClean="0"/>
              <a:t>Congestion</a:t>
            </a:r>
          </a:p>
          <a:p>
            <a:pPr marL="271430" indent="-271430">
              <a:buClr>
                <a:srgbClr val="FA37CB"/>
              </a:buClr>
              <a:buFont typeface="Arial" pitchFamily="34" charset="0"/>
              <a:buChar char="•"/>
            </a:pPr>
            <a:r>
              <a:rPr lang="en-GB" sz="2100" dirty="0" smtClean="0"/>
              <a:t>Variable Message Signs</a:t>
            </a:r>
          </a:p>
          <a:p>
            <a:pPr marL="271430" indent="-271430">
              <a:buClr>
                <a:srgbClr val="FA37CB"/>
              </a:buClr>
              <a:buFont typeface="Arial" pitchFamily="34" charset="0"/>
              <a:buChar char="•"/>
            </a:pPr>
            <a:r>
              <a:rPr lang="en-GB" sz="2100" dirty="0" smtClean="0"/>
              <a:t>SMART Motorways</a:t>
            </a:r>
          </a:p>
        </p:txBody>
      </p:sp>
      <p:pic>
        <p:nvPicPr>
          <p:cNvPr id="13" name="subpage_innernav_pic" descr="A Variable Message Sign"/>
          <p:cNvPicPr>
            <a:picLocks noChangeAspect="1"/>
          </p:cNvPicPr>
          <p:nvPr/>
        </p:nvPicPr>
        <p:blipFill>
          <a:blip r:embed="rId3" cstate="print"/>
          <a:srcRect/>
          <a:stretch>
            <a:fillRect/>
          </a:stretch>
        </p:blipFill>
        <p:spPr bwMode="auto">
          <a:xfrm>
            <a:off x="3758514" y="2340302"/>
            <a:ext cx="1531200" cy="1148400"/>
          </a:xfrm>
          <a:prstGeom prst="rect">
            <a:avLst/>
          </a:prstGeom>
          <a:noFill/>
          <a:ln w="9525">
            <a:noFill/>
            <a:miter lim="800000"/>
            <a:headEnd/>
            <a:tailEnd/>
          </a:ln>
        </p:spPr>
      </p:pic>
      <p:pic>
        <p:nvPicPr>
          <p:cNvPr id="14" name="irc_mi" descr="fig34">
            <a:hlinkClick r:id="rId4"/>
          </p:cNvPr>
          <p:cNvPicPr>
            <a:picLocks noChangeAspect="1"/>
          </p:cNvPicPr>
          <p:nvPr/>
        </p:nvPicPr>
        <p:blipFill>
          <a:blip r:embed="rId5" cstate="print"/>
          <a:srcRect t="48091"/>
          <a:stretch>
            <a:fillRect/>
          </a:stretch>
        </p:blipFill>
        <p:spPr bwMode="auto">
          <a:xfrm>
            <a:off x="2144430" y="2340302"/>
            <a:ext cx="1531200" cy="1148400"/>
          </a:xfrm>
          <a:prstGeom prst="rect">
            <a:avLst/>
          </a:prstGeom>
          <a:noFill/>
          <a:ln w="9525">
            <a:noFill/>
            <a:miter lim="800000"/>
            <a:headEnd/>
            <a:tailEnd/>
          </a:ln>
        </p:spPr>
      </p:pic>
      <p:sp>
        <p:nvSpPr>
          <p:cNvPr id="11" name="Rectangle 10"/>
          <p:cNvSpPr/>
          <p:nvPr/>
        </p:nvSpPr>
        <p:spPr bwMode="auto">
          <a:xfrm>
            <a:off x="7432552" y="0"/>
            <a:ext cx="3256087" cy="352800"/>
          </a:xfrm>
          <a:prstGeom prst="rect">
            <a:avLst/>
          </a:prstGeom>
          <a:solidFill>
            <a:srgbClr val="4F81BD"/>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Major roads</a:t>
            </a:r>
            <a:endParaRPr lang="en-GB" sz="1400" b="1" dirty="0">
              <a:solidFill>
                <a:schemeClr val="bg1"/>
              </a:solidFill>
            </a:endParaRPr>
          </a:p>
        </p:txBody>
      </p:sp>
      <p:pic>
        <p:nvPicPr>
          <p:cNvPr id="12" name="Picture 6" descr="Image result for drive to work"/>
          <p:cNvPicPr>
            <a:picLocks noChangeAspect="1" noChangeArrowheads="1"/>
          </p:cNvPicPr>
          <p:nvPr/>
        </p:nvPicPr>
        <p:blipFill>
          <a:blip r:embed="rId6" cstate="print"/>
          <a:srcRect/>
          <a:stretch>
            <a:fillRect/>
          </a:stretch>
        </p:blipFill>
        <p:spPr bwMode="auto">
          <a:xfrm>
            <a:off x="5372600" y="2340302"/>
            <a:ext cx="2246010" cy="1148400"/>
          </a:xfrm>
          <a:prstGeom prst="rect">
            <a:avLst/>
          </a:prstGeom>
          <a:noFill/>
        </p:spPr>
      </p:pic>
      <p:pic>
        <p:nvPicPr>
          <p:cNvPr id="17" name="Picture 8"/>
          <p:cNvPicPr>
            <a:picLocks noChangeAspect="1" noChangeArrowheads="1"/>
          </p:cNvPicPr>
          <p:nvPr/>
        </p:nvPicPr>
        <p:blipFill>
          <a:blip r:embed="rId7" cstate="print"/>
          <a:srcRect l="16864" r="3503"/>
          <a:stretch>
            <a:fillRect/>
          </a:stretch>
        </p:blipFill>
        <p:spPr bwMode="auto">
          <a:xfrm>
            <a:off x="807817" y="2339501"/>
            <a:ext cx="1253728" cy="1147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1568450" y="6921501"/>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rPr>
              <a:t>QM1</a:t>
            </a:r>
            <a:r>
              <a:rPr lang="en-GB" sz="1000" dirty="0">
                <a:solidFill>
                  <a:srgbClr val="4D4D4D"/>
                </a:solidFill>
              </a:rPr>
              <a:t>. </a:t>
            </a:r>
            <a:r>
              <a:rPr lang="en-GB" sz="1000" dirty="0" smtClean="0">
                <a:solidFill>
                  <a:srgbClr val="4D4D4D"/>
                </a:solidFill>
              </a:rPr>
              <a:t>Thinking about major roads, such as motorways, high speed dual carriageways and major A roads that you use, have you observed any changes with regards to the following in the last 12 months? </a:t>
            </a:r>
            <a:r>
              <a:rPr lang="en-GB" sz="1000" i="1" dirty="0" smtClean="0">
                <a:solidFill>
                  <a:srgbClr val="4D4D4D"/>
                </a:solidFill>
              </a:rPr>
              <a:t>(All who drive on Motorways/high speed dual carriageways - 1507)</a:t>
            </a:r>
            <a:endParaRPr lang="en-GB" sz="1000" dirty="0">
              <a:solidFill>
                <a:srgbClr val="4D4D4D"/>
              </a:solidFill>
              <a:latin typeface="+mn-lt"/>
            </a:endParaRPr>
          </a:p>
        </p:txBody>
      </p:sp>
      <p:sp>
        <p:nvSpPr>
          <p:cNvPr id="27" name="TextBox 26"/>
          <p:cNvSpPr txBox="1"/>
          <p:nvPr/>
        </p:nvSpPr>
        <p:spPr>
          <a:xfrm>
            <a:off x="134910" y="1747270"/>
            <a:ext cx="4016721" cy="307766"/>
          </a:xfrm>
          <a:prstGeom prst="rect">
            <a:avLst/>
          </a:prstGeom>
          <a:noFill/>
        </p:spPr>
        <p:txBody>
          <a:bodyPr wrap="square" lIns="91428" tIns="45715" rIns="91428" bIns="45715" rtlCol="0">
            <a:spAutoFit/>
          </a:bodyPr>
          <a:lstStyle/>
          <a:p>
            <a:pPr algn="ctr"/>
            <a:r>
              <a:rPr lang="en-GB" sz="1400" b="1" dirty="0" smtClean="0"/>
              <a:t>Changes to congestion caused by:</a:t>
            </a:r>
            <a:endParaRPr lang="en-GB" sz="1400" b="1" dirty="0"/>
          </a:p>
        </p:txBody>
      </p:sp>
      <p:sp>
        <p:nvSpPr>
          <p:cNvPr id="28" name="Title 1"/>
          <p:cNvSpPr>
            <a:spLocks noGrp="1"/>
          </p:cNvSpPr>
          <p:nvPr>
            <p:ph type="title"/>
          </p:nvPr>
        </p:nvSpPr>
        <p:spPr>
          <a:xfrm>
            <a:off x="849314" y="352425"/>
            <a:ext cx="9210675" cy="1079500"/>
          </a:xfrm>
        </p:spPr>
        <p:txBody>
          <a:bodyPr/>
          <a:lstStyle/>
          <a:p>
            <a:r>
              <a:rPr dirty="0" smtClean="0">
                <a:latin typeface="Arial" pitchFamily="34" charset="0"/>
                <a:ea typeface="Geneva"/>
                <a:cs typeface="Geneva"/>
              </a:rPr>
              <a:t>Changes noticed with regard to congestion.</a:t>
            </a:r>
            <a:br>
              <a:rPr dirty="0" smtClean="0">
                <a:latin typeface="Arial" pitchFamily="34" charset="0"/>
                <a:ea typeface="Geneva"/>
                <a:cs typeface="Geneva"/>
              </a:rPr>
            </a:br>
            <a:r>
              <a:rPr lang="en-GB" sz="1600" dirty="0" smtClean="0"/>
              <a:t>Congestion caused by volume of traffic or road works is perceived to have worsened in the last 12 months.</a:t>
            </a:r>
            <a:r>
              <a:rPr lang="en-GB" dirty="0" smtClean="0"/>
              <a:t/>
            </a:r>
            <a:br>
              <a:rPr lang="en-GB" dirty="0" smtClean="0"/>
            </a:br>
            <a:endParaRPr dirty="0" smtClean="0">
              <a:latin typeface="Arial" pitchFamily="34" charset="0"/>
              <a:ea typeface="Geneva"/>
              <a:cs typeface="Geneva"/>
            </a:endParaRPr>
          </a:p>
        </p:txBody>
      </p:sp>
      <p:sp>
        <p:nvSpPr>
          <p:cNvPr id="33" name="Rectangle 32"/>
          <p:cNvSpPr/>
          <p:nvPr/>
        </p:nvSpPr>
        <p:spPr bwMode="auto">
          <a:xfrm>
            <a:off x="8416154" y="0"/>
            <a:ext cx="2272485" cy="352401"/>
          </a:xfrm>
          <a:prstGeom prst="rect">
            <a:avLst/>
          </a:prstGeom>
          <a:solidFill>
            <a:srgbClr val="4F81BD"/>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Major roads</a:t>
            </a:r>
            <a:endParaRPr lang="en-GB" sz="1300" b="1" dirty="0">
              <a:solidFill>
                <a:schemeClr val="bg1"/>
              </a:solidFill>
            </a:endParaRPr>
          </a:p>
        </p:txBody>
      </p:sp>
      <p:graphicFrame>
        <p:nvGraphicFramePr>
          <p:cNvPr id="21" name="Chart 11"/>
          <p:cNvGraphicFramePr>
            <a:graphicFrameLocks/>
          </p:cNvGraphicFramePr>
          <p:nvPr/>
        </p:nvGraphicFramePr>
        <p:xfrm>
          <a:off x="-648072" y="2124967"/>
          <a:ext cx="8656687" cy="4680794"/>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bwMode="auto">
          <a:xfrm>
            <a:off x="3688135" y="4885641"/>
            <a:ext cx="648072" cy="36004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2" name="Rectangle 11"/>
          <p:cNvSpPr/>
          <p:nvPr/>
        </p:nvSpPr>
        <p:spPr>
          <a:xfrm>
            <a:off x="8440663" y="4765437"/>
            <a:ext cx="1944216" cy="600164"/>
          </a:xfrm>
          <a:prstGeom prst="rect">
            <a:avLst/>
          </a:prstGeom>
          <a:ln w="34925">
            <a:solidFill>
              <a:schemeClr val="tx1"/>
            </a:solidFill>
            <a:prstDash val="sysDot"/>
          </a:ln>
        </p:spPr>
        <p:txBody>
          <a:bodyPr wrap="square" lIns="91428" tIns="45715" rIns="91428" bIns="45715">
            <a:spAutoFit/>
          </a:bodyPr>
          <a:lstStyle/>
          <a:p>
            <a:pPr marL="88889" indent="-88889"/>
            <a:r>
              <a:rPr lang="en-GB" b="1" dirty="0" smtClean="0"/>
              <a:t>Higher than average in</a:t>
            </a:r>
          </a:p>
          <a:p>
            <a:pPr marL="88889" indent="-88889">
              <a:buFont typeface="Arial" pitchFamily="34" charset="0"/>
              <a:buChar char="•"/>
            </a:pPr>
            <a:r>
              <a:rPr lang="en-GB" dirty="0" smtClean="0"/>
              <a:t>South West  (43%)</a:t>
            </a:r>
          </a:p>
          <a:p>
            <a:pPr marL="88889" indent="-88889">
              <a:buFont typeface="Arial" pitchFamily="34" charset="0"/>
              <a:buChar char="•"/>
            </a:pPr>
            <a:r>
              <a:rPr lang="en-GB" dirty="0" smtClean="0"/>
              <a:t>West Midlands (42%)</a:t>
            </a:r>
          </a:p>
        </p:txBody>
      </p:sp>
      <p:sp>
        <p:nvSpPr>
          <p:cNvPr id="13" name="Rectangle 12"/>
          <p:cNvSpPr/>
          <p:nvPr/>
        </p:nvSpPr>
        <p:spPr bwMode="auto">
          <a:xfrm>
            <a:off x="3688135" y="5734747"/>
            <a:ext cx="648072" cy="36004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 name="Rectangle 13"/>
          <p:cNvSpPr/>
          <p:nvPr/>
        </p:nvSpPr>
        <p:spPr>
          <a:xfrm>
            <a:off x="8080623" y="5941665"/>
            <a:ext cx="1944216" cy="430887"/>
          </a:xfrm>
          <a:prstGeom prst="rect">
            <a:avLst/>
          </a:prstGeom>
          <a:ln w="34925">
            <a:solidFill>
              <a:schemeClr val="tx1"/>
            </a:solidFill>
            <a:prstDash val="sysDot"/>
          </a:ln>
        </p:spPr>
        <p:txBody>
          <a:bodyPr wrap="square" lIns="91428" tIns="45715" rIns="91428" bIns="45715">
            <a:spAutoFit/>
          </a:bodyPr>
          <a:lstStyle/>
          <a:p>
            <a:pPr marL="88889" indent="-88889"/>
            <a:r>
              <a:rPr lang="en-GB" b="1" dirty="0" smtClean="0"/>
              <a:t>Higher than average in</a:t>
            </a:r>
          </a:p>
          <a:p>
            <a:pPr marL="88889" indent="-88889">
              <a:buFont typeface="Arial" pitchFamily="34" charset="0"/>
              <a:buChar char="•"/>
            </a:pPr>
            <a:r>
              <a:rPr lang="en-GB" dirty="0" smtClean="0"/>
              <a:t>North West (55%)</a:t>
            </a:r>
          </a:p>
        </p:txBody>
      </p:sp>
      <p:cxnSp>
        <p:nvCxnSpPr>
          <p:cNvPr id="16" name="Elbow Connector 15"/>
          <p:cNvCxnSpPr>
            <a:stCxn id="12" idx="0"/>
            <a:endCxn id="11" idx="0"/>
          </p:cNvCxnSpPr>
          <p:nvPr/>
        </p:nvCxnSpPr>
        <p:spPr bwMode="auto">
          <a:xfrm rot="16200000" flipH="1" flipV="1">
            <a:off x="6652369" y="2125239"/>
            <a:ext cx="120204" cy="5400600"/>
          </a:xfrm>
          <a:prstGeom prst="bentConnector3">
            <a:avLst>
              <a:gd name="adj1" fmla="val -77942"/>
            </a:avLst>
          </a:prstGeom>
          <a:solidFill>
            <a:schemeClr val="accent1"/>
          </a:solidFill>
          <a:ln w="9525" cap="flat" cmpd="sng" algn="ctr">
            <a:solidFill>
              <a:schemeClr val="tx1"/>
            </a:solidFill>
            <a:prstDash val="solid"/>
            <a:round/>
            <a:headEnd type="none" w="med" len="med"/>
            <a:tailEnd type="arrow"/>
          </a:ln>
          <a:effectLst/>
        </p:spPr>
      </p:cxnSp>
      <p:cxnSp>
        <p:nvCxnSpPr>
          <p:cNvPr id="18" name="Shape 17"/>
          <p:cNvCxnSpPr>
            <a:stCxn id="14" idx="0"/>
            <a:endCxn id="13" idx="0"/>
          </p:cNvCxnSpPr>
          <p:nvPr/>
        </p:nvCxnSpPr>
        <p:spPr bwMode="auto">
          <a:xfrm rot="16200000" flipV="1">
            <a:off x="6428992" y="3317926"/>
            <a:ext cx="206918" cy="5040560"/>
          </a:xfrm>
          <a:prstGeom prst="bentConnector3">
            <a:avLst>
              <a:gd name="adj1" fmla="val 188746"/>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1023839" y="1405161"/>
            <a:ext cx="8496944" cy="5256584"/>
          </a:xfrm>
          <a:prstGeom prst="rect">
            <a:avLst/>
          </a:prstGeom>
        </p:spPr>
        <p:txBody>
          <a:bodyPr lIns="91428" tIns="45715" rIns="91428" bIns="45715"/>
          <a:lstStyle/>
          <a:p>
            <a:pPr marL="342857" indent="-342857" defTabSz="914286" eaLnBrk="0" hangingPunct="0">
              <a:lnSpc>
                <a:spcPts val="2100"/>
              </a:lnSpc>
              <a:spcBef>
                <a:spcPts val="600"/>
              </a:spcBef>
              <a:spcAft>
                <a:spcPts val="600"/>
              </a:spcAft>
              <a:buFontTx/>
              <a:buChar char="•"/>
              <a:defRPr/>
            </a:pPr>
            <a:endParaRPr lang="en-GB" sz="3200" b="1" kern="0" dirty="0" smtClean="0">
              <a:solidFill>
                <a:srgbClr val="FA37CB"/>
              </a:solidFill>
              <a:latin typeface="+mn-lt"/>
              <a:ea typeface="Geneva" pitchFamily="-107" charset="-128"/>
              <a:cs typeface="Geneva" pitchFamily="-110" charset="-128"/>
            </a:endParaRPr>
          </a:p>
          <a:p>
            <a:pPr marL="342857" indent="-342857" defTabSz="914286" eaLnBrk="0" hangingPunct="0">
              <a:lnSpc>
                <a:spcPts val="2100"/>
              </a:lnSpc>
              <a:spcBef>
                <a:spcPts val="600"/>
              </a:spcBef>
              <a:spcAft>
                <a:spcPts val="600"/>
              </a:spcAft>
              <a:buFontTx/>
              <a:buChar char="•"/>
              <a:defRPr/>
            </a:pPr>
            <a:endParaRPr lang="en-GB" sz="3200" b="1" kern="0" dirty="0">
              <a:solidFill>
                <a:srgbClr val="FA37CB"/>
              </a:solidFill>
              <a:latin typeface="+mn-lt"/>
              <a:ea typeface="Geneva" pitchFamily="-107" charset="-128"/>
              <a:cs typeface="Geneva" pitchFamily="-110" charset="-128"/>
            </a:endParaRPr>
          </a:p>
        </p:txBody>
      </p:sp>
      <p:sp>
        <p:nvSpPr>
          <p:cNvPr id="15" name="Rectangle 14"/>
          <p:cNvSpPr>
            <a:spLocks noChangeArrowheads="1"/>
          </p:cNvSpPr>
          <p:nvPr/>
        </p:nvSpPr>
        <p:spPr bwMode="auto">
          <a:xfrm>
            <a:off x="1568452" y="6921501"/>
            <a:ext cx="6584180" cy="646113"/>
          </a:xfrm>
          <a:prstGeom prst="rect">
            <a:avLst/>
          </a:prstGeom>
          <a:noFill/>
          <a:ln w="9525">
            <a:noFill/>
            <a:miter lim="800000"/>
            <a:headEnd/>
            <a:tailEnd/>
          </a:ln>
        </p:spPr>
        <p:txBody>
          <a:bodyPr lIns="104274" tIns="52138" rIns="104274" bIns="52138"/>
          <a:lstStyle/>
          <a:p>
            <a:pPr eaLnBrk="0" hangingPunct="0">
              <a:defRPr/>
            </a:pPr>
            <a:r>
              <a:rPr lang="en-GB" sz="900" dirty="0" smtClean="0">
                <a:solidFill>
                  <a:srgbClr val="4D4D4D"/>
                </a:solidFill>
              </a:rPr>
              <a:t>QM2. Still thinking about major roads, such as motorways, high speed dual carriageways and major A roads that you use, have you observed any changes with regards to the information displayed on variable message signs (please see below for an example) in the last 12 months? (All who drive on Motorways/high speed dual carriageways - 1507)</a:t>
            </a:r>
            <a:endParaRPr lang="en-GB" sz="900" dirty="0">
              <a:solidFill>
                <a:srgbClr val="4D4D4D"/>
              </a:solidFill>
            </a:endParaRPr>
          </a:p>
        </p:txBody>
      </p:sp>
      <p:sp>
        <p:nvSpPr>
          <p:cNvPr id="36866" name="AutoShape 2" descr="Image result for motorway clip art"/>
          <p:cNvSpPr>
            <a:spLocks noChangeAspect="1" noChangeArrowheads="1"/>
          </p:cNvSpPr>
          <p:nvPr/>
        </p:nvSpPr>
        <p:spPr bwMode="auto">
          <a:xfrm>
            <a:off x="155575" y="-144463"/>
            <a:ext cx="304800" cy="304801"/>
          </a:xfrm>
          <a:prstGeom prst="rect">
            <a:avLst/>
          </a:prstGeom>
          <a:noFill/>
        </p:spPr>
        <p:txBody>
          <a:bodyPr vert="horz" wrap="square" lIns="91428" tIns="45715" rIns="91428" bIns="45715" numCol="1" anchor="t" anchorCtr="0" compatLnSpc="1">
            <a:prstTxWarp prst="textNoShape">
              <a:avLst/>
            </a:prstTxWarp>
          </a:bodyPr>
          <a:lstStyle/>
          <a:p>
            <a:endParaRPr lang="en-GB"/>
          </a:p>
        </p:txBody>
      </p:sp>
      <p:sp>
        <p:nvSpPr>
          <p:cNvPr id="70" name="Title 1"/>
          <p:cNvSpPr>
            <a:spLocks noGrp="1"/>
          </p:cNvSpPr>
          <p:nvPr>
            <p:ph type="title"/>
          </p:nvPr>
        </p:nvSpPr>
        <p:spPr>
          <a:xfrm>
            <a:off x="849314" y="352425"/>
            <a:ext cx="9210675" cy="1079500"/>
          </a:xfrm>
        </p:spPr>
        <p:txBody>
          <a:bodyPr/>
          <a:lstStyle/>
          <a:p>
            <a:pPr lvl="0"/>
            <a:r>
              <a:rPr dirty="0" smtClean="0">
                <a:latin typeface="Arial" pitchFamily="34" charset="0"/>
                <a:ea typeface="Geneva"/>
                <a:cs typeface="Geneva"/>
              </a:rPr>
              <a:t>Variable message signs.</a:t>
            </a:r>
            <a:br>
              <a:rPr dirty="0" smtClean="0">
                <a:latin typeface="Arial" pitchFamily="34" charset="0"/>
                <a:ea typeface="Geneva"/>
                <a:cs typeface="Geneva"/>
              </a:rPr>
            </a:br>
            <a:r>
              <a:rPr lang="en-GB" sz="1600" dirty="0" smtClean="0"/>
              <a:t>Motorists generally feel that information displayed on variable message signs is relatively useful and accurate, however, there is room for improvement.</a:t>
            </a:r>
            <a:endParaRPr dirty="0" smtClean="0">
              <a:latin typeface="Arial" pitchFamily="34" charset="0"/>
              <a:ea typeface="Geneva"/>
              <a:cs typeface="Geneva"/>
            </a:endParaRPr>
          </a:p>
        </p:txBody>
      </p:sp>
      <p:sp>
        <p:nvSpPr>
          <p:cNvPr id="31" name="Rectangle 30"/>
          <p:cNvSpPr/>
          <p:nvPr/>
        </p:nvSpPr>
        <p:spPr bwMode="auto">
          <a:xfrm>
            <a:off x="8416154" y="0"/>
            <a:ext cx="2272485" cy="352401"/>
          </a:xfrm>
          <a:prstGeom prst="rect">
            <a:avLst/>
          </a:prstGeom>
          <a:solidFill>
            <a:srgbClr val="4F81BD"/>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Major roads</a:t>
            </a:r>
            <a:endParaRPr lang="en-GB" sz="1300" b="1" dirty="0">
              <a:solidFill>
                <a:schemeClr val="bg1"/>
              </a:solidFill>
            </a:endParaRPr>
          </a:p>
        </p:txBody>
      </p:sp>
      <p:graphicFrame>
        <p:nvGraphicFramePr>
          <p:cNvPr id="13" name="Chart 2"/>
          <p:cNvGraphicFramePr>
            <a:graphicFrameLocks/>
          </p:cNvGraphicFramePr>
          <p:nvPr/>
        </p:nvGraphicFramePr>
        <p:xfrm>
          <a:off x="879823" y="2917329"/>
          <a:ext cx="7776864" cy="3456384"/>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p:cNvSpPr/>
          <p:nvPr/>
        </p:nvSpPr>
        <p:spPr>
          <a:xfrm>
            <a:off x="5776367" y="2197249"/>
            <a:ext cx="2799928" cy="430877"/>
          </a:xfrm>
          <a:prstGeom prst="rect">
            <a:avLst/>
          </a:prstGeom>
          <a:solidFill>
            <a:schemeClr val="bg1"/>
          </a:solidFill>
          <a:ln w="34925">
            <a:solidFill>
              <a:schemeClr val="tx1"/>
            </a:solidFill>
            <a:prstDash val="sysDot"/>
          </a:ln>
        </p:spPr>
        <p:txBody>
          <a:bodyPr wrap="square" lIns="91428" tIns="45715" rIns="91428" bIns="45715">
            <a:spAutoFit/>
          </a:bodyPr>
          <a:lstStyle/>
          <a:p>
            <a:pPr marL="88889" indent="-88889">
              <a:buFont typeface="Arial" pitchFamily="34" charset="0"/>
              <a:buChar char="•"/>
            </a:pPr>
            <a:r>
              <a:rPr lang="en-GB" dirty="0" smtClean="0"/>
              <a:t>5000 miles or less driven per year (42%)</a:t>
            </a:r>
          </a:p>
          <a:p>
            <a:pPr marL="88889" indent="-88889">
              <a:buFont typeface="Arial" pitchFamily="34" charset="0"/>
              <a:buChar char="•"/>
            </a:pPr>
            <a:r>
              <a:rPr lang="en-GB" dirty="0" smtClean="0"/>
              <a:t>Northern Ireland (47%)</a:t>
            </a:r>
          </a:p>
        </p:txBody>
      </p:sp>
      <p:cxnSp>
        <p:nvCxnSpPr>
          <p:cNvPr id="16" name="Straight Arrow Connector 15"/>
          <p:cNvCxnSpPr>
            <a:stCxn id="14" idx="2"/>
          </p:cNvCxnSpPr>
          <p:nvPr/>
        </p:nvCxnSpPr>
        <p:spPr bwMode="auto">
          <a:xfrm flipH="1">
            <a:off x="6640463" y="2628126"/>
            <a:ext cx="535868" cy="79325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8" name="Rectangle 17"/>
          <p:cNvSpPr/>
          <p:nvPr/>
        </p:nvSpPr>
        <p:spPr>
          <a:xfrm>
            <a:off x="2752031" y="2125241"/>
            <a:ext cx="2016224" cy="261610"/>
          </a:xfrm>
          <a:prstGeom prst="rect">
            <a:avLst/>
          </a:prstGeom>
          <a:solidFill>
            <a:schemeClr val="bg1"/>
          </a:solidFill>
          <a:ln w="34925">
            <a:solidFill>
              <a:schemeClr val="tx1"/>
            </a:solidFill>
            <a:prstDash val="sysDot"/>
          </a:ln>
        </p:spPr>
        <p:txBody>
          <a:bodyPr wrap="square" lIns="91428" tIns="45715" rIns="91428" bIns="45715">
            <a:spAutoFit/>
          </a:bodyPr>
          <a:lstStyle/>
          <a:p>
            <a:pPr marL="88889" indent="-88889">
              <a:buFont typeface="Arial" pitchFamily="34" charset="0"/>
              <a:buChar char="•"/>
            </a:pPr>
            <a:r>
              <a:rPr lang="en-GB" dirty="0" smtClean="0"/>
              <a:t>East Midlands (13%)</a:t>
            </a:r>
          </a:p>
        </p:txBody>
      </p:sp>
      <p:cxnSp>
        <p:nvCxnSpPr>
          <p:cNvPr id="19" name="Straight Arrow Connector 18"/>
          <p:cNvCxnSpPr>
            <a:stCxn id="18" idx="2"/>
          </p:cNvCxnSpPr>
          <p:nvPr/>
        </p:nvCxnSpPr>
        <p:spPr bwMode="auto">
          <a:xfrm flipH="1">
            <a:off x="2968055" y="2386851"/>
            <a:ext cx="792088" cy="96252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1" name="Rectangle 20"/>
          <p:cNvSpPr/>
          <p:nvPr/>
        </p:nvSpPr>
        <p:spPr>
          <a:xfrm>
            <a:off x="8584679" y="3219887"/>
            <a:ext cx="1368152" cy="1569650"/>
          </a:xfrm>
          <a:prstGeom prst="rect">
            <a:avLst/>
          </a:prstGeom>
          <a:solidFill>
            <a:schemeClr val="bg1"/>
          </a:solidFill>
          <a:ln w="34925">
            <a:solidFill>
              <a:srgbClr val="FFC000"/>
            </a:solidFill>
            <a:prstDash val="sysDot"/>
          </a:ln>
        </p:spPr>
        <p:txBody>
          <a:bodyPr wrap="square" lIns="91428" tIns="45715" rIns="91428" bIns="45715">
            <a:spAutoFit/>
          </a:bodyPr>
          <a:lstStyle/>
          <a:p>
            <a:r>
              <a:rPr lang="en-GB" sz="1200" dirty="0" smtClean="0"/>
              <a:t>Those who have driven on a Smart Motorway are more likely to feel usefulness or accuracy of information has got worse</a:t>
            </a:r>
          </a:p>
        </p:txBody>
      </p:sp>
      <p:sp>
        <p:nvSpPr>
          <p:cNvPr id="22" name="Rectangle 21"/>
          <p:cNvSpPr/>
          <p:nvPr/>
        </p:nvSpPr>
        <p:spPr>
          <a:xfrm>
            <a:off x="5776367" y="5149577"/>
            <a:ext cx="2799928" cy="261600"/>
          </a:xfrm>
          <a:prstGeom prst="rect">
            <a:avLst/>
          </a:prstGeom>
          <a:solidFill>
            <a:schemeClr val="bg1"/>
          </a:solidFill>
          <a:ln w="34925">
            <a:solidFill>
              <a:schemeClr val="tx1"/>
            </a:solidFill>
            <a:prstDash val="sysDot"/>
          </a:ln>
        </p:spPr>
        <p:txBody>
          <a:bodyPr wrap="square" lIns="91428" tIns="45715" rIns="91428" bIns="45715">
            <a:spAutoFit/>
          </a:bodyPr>
          <a:lstStyle/>
          <a:p>
            <a:pPr marL="88889" indent="-88889">
              <a:buFont typeface="Arial" pitchFamily="34" charset="0"/>
              <a:buChar char="•"/>
            </a:pPr>
            <a:r>
              <a:rPr lang="en-GB" dirty="0" smtClean="0"/>
              <a:t>Aged 65+ (42%)</a:t>
            </a:r>
          </a:p>
        </p:txBody>
      </p:sp>
      <p:cxnSp>
        <p:nvCxnSpPr>
          <p:cNvPr id="23" name="Straight Arrow Connector 22"/>
          <p:cNvCxnSpPr>
            <a:stCxn id="22" idx="0"/>
          </p:cNvCxnSpPr>
          <p:nvPr/>
        </p:nvCxnSpPr>
        <p:spPr bwMode="auto">
          <a:xfrm flipH="1" flipV="1">
            <a:off x="7072511" y="4645521"/>
            <a:ext cx="103820" cy="50405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p:cNvSpPr/>
          <p:nvPr/>
        </p:nvSpPr>
        <p:spPr bwMode="auto">
          <a:xfrm>
            <a:off x="5390039" y="1549177"/>
            <a:ext cx="4608512" cy="41764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09" name="Rectangle 108"/>
          <p:cNvSpPr/>
          <p:nvPr/>
        </p:nvSpPr>
        <p:spPr bwMode="auto">
          <a:xfrm>
            <a:off x="718074" y="1549177"/>
            <a:ext cx="4608512" cy="41764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5" name="Rectangle 14"/>
          <p:cNvSpPr>
            <a:spLocks noChangeArrowheads="1"/>
          </p:cNvSpPr>
          <p:nvPr/>
        </p:nvSpPr>
        <p:spPr bwMode="auto">
          <a:xfrm>
            <a:off x="1568451" y="6921501"/>
            <a:ext cx="6728197" cy="646113"/>
          </a:xfrm>
          <a:prstGeom prst="rect">
            <a:avLst/>
          </a:prstGeom>
          <a:noFill/>
          <a:ln w="9525">
            <a:noFill/>
            <a:miter lim="800000"/>
            <a:headEnd/>
            <a:tailEnd/>
          </a:ln>
        </p:spPr>
        <p:txBody>
          <a:bodyPr lIns="104274" tIns="52138" rIns="104274" bIns="52138"/>
          <a:lstStyle/>
          <a:p>
            <a:pPr eaLnBrk="0" hangingPunct="0">
              <a:defRPr/>
            </a:pPr>
            <a:r>
              <a:rPr lang="en-GB" sz="900" dirty="0" smtClean="0">
                <a:solidFill>
                  <a:srgbClr val="4D4D4D"/>
                </a:solidFill>
              </a:rPr>
              <a:t>QM3. Have you driven on a ‘Smart Motorway’ such as the ones described on the previous screen? Base: England only (1172). QM4. How safe did you feel compared to a conventional 3 lane motorway with a permanent hard shoulder? Base: All who have driven on a smart motorway, England only (366-241). QM5. To what extent do you agree or disagree that ‘Smart Motorways’ are an effective way of increasing motorway capacity? Base: England only (1172).</a:t>
            </a:r>
          </a:p>
        </p:txBody>
      </p:sp>
      <p:sp>
        <p:nvSpPr>
          <p:cNvPr id="36866" name="AutoShape 2" descr="Image result for motorway clip art"/>
          <p:cNvSpPr>
            <a:spLocks noChangeAspect="1" noChangeArrowheads="1"/>
          </p:cNvSpPr>
          <p:nvPr/>
        </p:nvSpPr>
        <p:spPr bwMode="auto">
          <a:xfrm>
            <a:off x="155575" y="-144463"/>
            <a:ext cx="304800" cy="304801"/>
          </a:xfrm>
          <a:prstGeom prst="rect">
            <a:avLst/>
          </a:prstGeom>
          <a:noFill/>
        </p:spPr>
        <p:txBody>
          <a:bodyPr vert="horz" wrap="square" lIns="91428" tIns="45715" rIns="91428" bIns="45715" numCol="1" anchor="t" anchorCtr="0" compatLnSpc="1">
            <a:prstTxWarp prst="textNoShape">
              <a:avLst/>
            </a:prstTxWarp>
          </a:bodyPr>
          <a:lstStyle/>
          <a:p>
            <a:endParaRPr lang="en-GB"/>
          </a:p>
        </p:txBody>
      </p:sp>
      <p:sp>
        <p:nvSpPr>
          <p:cNvPr id="70" name="Title 1"/>
          <p:cNvSpPr>
            <a:spLocks noGrp="1"/>
          </p:cNvSpPr>
          <p:nvPr>
            <p:ph type="title"/>
          </p:nvPr>
        </p:nvSpPr>
        <p:spPr>
          <a:xfrm>
            <a:off x="849314" y="352425"/>
            <a:ext cx="9210675" cy="1079500"/>
          </a:xfrm>
        </p:spPr>
        <p:txBody>
          <a:bodyPr/>
          <a:lstStyle/>
          <a:p>
            <a:pPr lvl="0"/>
            <a:r>
              <a:rPr dirty="0" smtClean="0">
                <a:latin typeface="Arial" pitchFamily="34" charset="0"/>
                <a:ea typeface="Geneva"/>
                <a:cs typeface="Geneva"/>
              </a:rPr>
              <a:t>Smart Motorways in England.</a:t>
            </a:r>
            <a:br>
              <a:rPr dirty="0" smtClean="0">
                <a:latin typeface="Arial" pitchFamily="34" charset="0"/>
                <a:ea typeface="Geneva"/>
                <a:cs typeface="Geneva"/>
              </a:rPr>
            </a:br>
            <a:r>
              <a:rPr lang="en-GB" sz="1600" dirty="0" smtClean="0"/>
              <a:t>On average about a quarter of motorists in England are aware of having driven on a Smart Motorway. They feel it is a good way of increasing motorway capacity.</a:t>
            </a:r>
            <a:endParaRPr dirty="0" smtClean="0">
              <a:latin typeface="Arial" pitchFamily="34" charset="0"/>
              <a:ea typeface="Geneva"/>
              <a:cs typeface="Geneva"/>
            </a:endParaRPr>
          </a:p>
        </p:txBody>
      </p:sp>
      <p:sp>
        <p:nvSpPr>
          <p:cNvPr id="43" name="Rectangle 42"/>
          <p:cNvSpPr/>
          <p:nvPr/>
        </p:nvSpPr>
        <p:spPr>
          <a:xfrm>
            <a:off x="790479" y="1575465"/>
            <a:ext cx="4463702" cy="523210"/>
          </a:xfrm>
          <a:prstGeom prst="rect">
            <a:avLst/>
          </a:prstGeom>
        </p:spPr>
        <p:txBody>
          <a:bodyPr wrap="square" lIns="91428" tIns="45715" rIns="91428" bIns="45715">
            <a:spAutoFit/>
          </a:bodyPr>
          <a:lstStyle/>
          <a:p>
            <a:pPr algn="ctr">
              <a:defRPr sz="2160" b="1" i="0" u="none" strike="noStrike" kern="1200" baseline="0">
                <a:solidFill>
                  <a:prstClr val="black"/>
                </a:solidFill>
                <a:latin typeface="+mn-lt"/>
                <a:ea typeface="+mn-ea"/>
                <a:cs typeface="+mn-cs"/>
              </a:defRPr>
            </a:pPr>
            <a:r>
              <a:rPr lang="en-GB" sz="1400" b="1" u="sng" dirty="0" smtClean="0">
                <a:solidFill>
                  <a:prstClr val="black"/>
                </a:solidFill>
              </a:rPr>
              <a:t>'Dynamic hard shoulder configuration' </a:t>
            </a:r>
          </a:p>
          <a:p>
            <a:pPr algn="ctr">
              <a:defRPr sz="2160" b="1" i="0" u="none" strike="noStrike" kern="1200" baseline="0">
                <a:solidFill>
                  <a:prstClr val="black"/>
                </a:solidFill>
                <a:latin typeface="+mn-lt"/>
                <a:ea typeface="+mn-ea"/>
                <a:cs typeface="+mn-cs"/>
              </a:defRPr>
            </a:pPr>
            <a:r>
              <a:rPr lang="en-GB" sz="1400" b="1" u="sng" dirty="0" smtClean="0">
                <a:solidFill>
                  <a:prstClr val="black"/>
                </a:solidFill>
              </a:rPr>
              <a:t>Smart Motorways</a:t>
            </a:r>
            <a:endParaRPr lang="en-GB" sz="1400" b="1" u="sng" dirty="0">
              <a:solidFill>
                <a:prstClr val="black"/>
              </a:solidFill>
            </a:endParaRPr>
          </a:p>
        </p:txBody>
      </p:sp>
      <p:sp>
        <p:nvSpPr>
          <p:cNvPr id="44" name="Rectangle 43"/>
          <p:cNvSpPr/>
          <p:nvPr/>
        </p:nvSpPr>
        <p:spPr>
          <a:xfrm>
            <a:off x="5462444" y="1575465"/>
            <a:ext cx="4463702" cy="523210"/>
          </a:xfrm>
          <a:prstGeom prst="rect">
            <a:avLst/>
          </a:prstGeom>
        </p:spPr>
        <p:txBody>
          <a:bodyPr wrap="square" lIns="91428" tIns="45715" rIns="91428" bIns="45715">
            <a:spAutoFit/>
          </a:bodyPr>
          <a:lstStyle/>
          <a:p>
            <a:pPr algn="ctr">
              <a:defRPr sz="2160" b="1" i="0" u="none" strike="noStrike" kern="1200" baseline="0">
                <a:solidFill>
                  <a:prstClr val="black"/>
                </a:solidFill>
                <a:latin typeface="+mn-lt"/>
                <a:ea typeface="+mn-ea"/>
                <a:cs typeface="+mn-cs"/>
              </a:defRPr>
            </a:pPr>
            <a:r>
              <a:rPr lang="en-GB" sz="1400" b="1" u="sng" dirty="0" smtClean="0">
                <a:solidFill>
                  <a:prstClr val="black"/>
                </a:solidFill>
              </a:rPr>
              <a:t>'All lanes running configuration' </a:t>
            </a:r>
          </a:p>
          <a:p>
            <a:pPr algn="ctr">
              <a:defRPr sz="2160" b="1" i="0" u="none" strike="noStrike" kern="1200" baseline="0">
                <a:solidFill>
                  <a:prstClr val="black"/>
                </a:solidFill>
                <a:latin typeface="+mn-lt"/>
                <a:ea typeface="+mn-ea"/>
                <a:cs typeface="+mn-cs"/>
              </a:defRPr>
            </a:pPr>
            <a:r>
              <a:rPr lang="en-GB" sz="1400" b="1" u="sng" dirty="0" smtClean="0">
                <a:solidFill>
                  <a:prstClr val="black"/>
                </a:solidFill>
              </a:rPr>
              <a:t>Smart Motorways</a:t>
            </a:r>
            <a:endParaRPr lang="en-GB" sz="1400" b="1" u="sng" dirty="0">
              <a:solidFill>
                <a:prstClr val="black"/>
              </a:solidFill>
            </a:endParaRPr>
          </a:p>
        </p:txBody>
      </p:sp>
      <p:sp>
        <p:nvSpPr>
          <p:cNvPr id="56" name="TextBox 55"/>
          <p:cNvSpPr txBox="1"/>
          <p:nvPr/>
        </p:nvSpPr>
        <p:spPr>
          <a:xfrm flipH="1">
            <a:off x="5442615" y="2126403"/>
            <a:ext cx="1080121" cy="430887"/>
          </a:xfrm>
          <a:prstGeom prst="rect">
            <a:avLst/>
          </a:prstGeom>
          <a:noFill/>
        </p:spPr>
        <p:txBody>
          <a:bodyPr wrap="square" lIns="91428" tIns="45715" rIns="91428" bIns="45715" rtlCol="0">
            <a:spAutoFit/>
          </a:bodyPr>
          <a:lstStyle/>
          <a:p>
            <a:r>
              <a:rPr lang="en-GB" b="1" dirty="0" smtClean="0"/>
              <a:t>Driven on one before?</a:t>
            </a:r>
            <a:endParaRPr lang="en-GB" b="1" dirty="0"/>
          </a:p>
        </p:txBody>
      </p:sp>
      <p:graphicFrame>
        <p:nvGraphicFramePr>
          <p:cNvPr id="57" name="Chart 56"/>
          <p:cNvGraphicFramePr/>
          <p:nvPr/>
        </p:nvGraphicFramePr>
        <p:xfrm>
          <a:off x="807816" y="3997450"/>
          <a:ext cx="4392488"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8" name="Chart 57"/>
          <p:cNvGraphicFramePr/>
          <p:nvPr/>
        </p:nvGraphicFramePr>
        <p:xfrm>
          <a:off x="5488335" y="3997450"/>
          <a:ext cx="4392488"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63" name="Left Brace 62"/>
          <p:cNvSpPr/>
          <p:nvPr/>
        </p:nvSpPr>
        <p:spPr bwMode="auto">
          <a:xfrm rot="5400000">
            <a:off x="3544118" y="2845323"/>
            <a:ext cx="360042" cy="2376264"/>
          </a:xfrm>
          <a:prstGeom prst="leftBrace">
            <a:avLst>
              <a:gd name="adj1" fmla="val 97368"/>
              <a:gd name="adj2" fmla="val 60297"/>
            </a:avLst>
          </a:prstGeom>
          <a:noFill/>
          <a:ln w="9525" cap="flat" cmpd="sng" algn="ctr">
            <a:solidFill>
              <a:schemeClr val="accent3">
                <a:lumMod val="75000"/>
              </a:schemeClr>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4" name="Rectangle 63"/>
          <p:cNvSpPr/>
          <p:nvPr/>
        </p:nvSpPr>
        <p:spPr bwMode="auto">
          <a:xfrm>
            <a:off x="2391991" y="2485281"/>
            <a:ext cx="504056" cy="288032"/>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79" name="Shape 78"/>
          <p:cNvCxnSpPr>
            <a:stCxn id="64" idx="3"/>
            <a:endCxn id="63" idx="1"/>
          </p:cNvCxnSpPr>
          <p:nvPr/>
        </p:nvCxnSpPr>
        <p:spPr bwMode="auto">
          <a:xfrm>
            <a:off x="2896047" y="2629297"/>
            <a:ext cx="583408" cy="1224137"/>
          </a:xfrm>
          <a:prstGeom prst="bentConnector2">
            <a:avLst/>
          </a:prstGeom>
          <a:solidFill>
            <a:schemeClr val="accent1"/>
          </a:solidFill>
          <a:ln w="9525" cap="flat" cmpd="sng" algn="ctr">
            <a:solidFill>
              <a:schemeClr val="accent3">
                <a:lumMod val="75000"/>
              </a:schemeClr>
            </a:solidFill>
            <a:prstDash val="solid"/>
            <a:round/>
            <a:headEnd type="none" w="med" len="med"/>
            <a:tailEnd type="triangle"/>
          </a:ln>
          <a:effectLst/>
        </p:spPr>
      </p:cxnSp>
      <p:sp>
        <p:nvSpPr>
          <p:cNvPr id="80" name="Left Brace 79"/>
          <p:cNvSpPr/>
          <p:nvPr/>
        </p:nvSpPr>
        <p:spPr bwMode="auto">
          <a:xfrm rot="5400000">
            <a:off x="8260644" y="2881326"/>
            <a:ext cx="288030" cy="2376264"/>
          </a:xfrm>
          <a:prstGeom prst="leftBrace">
            <a:avLst>
              <a:gd name="adj1" fmla="val 97368"/>
              <a:gd name="adj2" fmla="val 63729"/>
            </a:avLst>
          </a:prstGeom>
          <a:noFill/>
          <a:ln w="9525" cap="flat" cmpd="sng" algn="ctr">
            <a:solidFill>
              <a:schemeClr val="accent3">
                <a:lumMod val="75000"/>
              </a:schemeClr>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1" name="Rectangle 80"/>
          <p:cNvSpPr/>
          <p:nvPr/>
        </p:nvSpPr>
        <p:spPr bwMode="auto">
          <a:xfrm>
            <a:off x="7072511" y="2413273"/>
            <a:ext cx="504056" cy="288032"/>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84" name="Shape 83"/>
          <p:cNvCxnSpPr>
            <a:stCxn id="81" idx="3"/>
            <a:endCxn id="80" idx="1"/>
          </p:cNvCxnSpPr>
          <p:nvPr/>
        </p:nvCxnSpPr>
        <p:spPr bwMode="auto">
          <a:xfrm>
            <a:off x="7576567" y="2557289"/>
            <a:ext cx="501855" cy="1368154"/>
          </a:xfrm>
          <a:prstGeom prst="bentConnector2">
            <a:avLst/>
          </a:prstGeom>
          <a:solidFill>
            <a:schemeClr val="accent1"/>
          </a:solidFill>
          <a:ln w="9525" cap="flat" cmpd="sng" algn="ctr">
            <a:solidFill>
              <a:schemeClr val="accent3">
                <a:lumMod val="75000"/>
              </a:schemeClr>
            </a:solidFill>
            <a:prstDash val="solid"/>
            <a:round/>
            <a:headEnd type="none" w="med" len="med"/>
            <a:tailEnd type="triangle"/>
          </a:ln>
          <a:effectLst/>
        </p:spPr>
      </p:cxnSp>
      <p:graphicFrame>
        <p:nvGraphicFramePr>
          <p:cNvPr id="98" name="Chart 97"/>
          <p:cNvGraphicFramePr/>
          <p:nvPr/>
        </p:nvGraphicFramePr>
        <p:xfrm>
          <a:off x="2247975" y="5758786"/>
          <a:ext cx="7128792" cy="1224136"/>
        </p:xfrm>
        <a:graphic>
          <a:graphicData uri="http://schemas.openxmlformats.org/drawingml/2006/chart">
            <c:chart xmlns:c="http://schemas.openxmlformats.org/drawingml/2006/chart" xmlns:r="http://schemas.openxmlformats.org/officeDocument/2006/relationships" r:id="rId5"/>
          </a:graphicData>
        </a:graphic>
      </p:graphicFrame>
      <p:sp>
        <p:nvSpPr>
          <p:cNvPr id="99" name="TextBox 98"/>
          <p:cNvSpPr txBox="1"/>
          <p:nvPr/>
        </p:nvSpPr>
        <p:spPr>
          <a:xfrm>
            <a:off x="2612073" y="5758786"/>
            <a:ext cx="1148047" cy="261600"/>
          </a:xfrm>
          <a:prstGeom prst="rect">
            <a:avLst/>
          </a:prstGeom>
          <a:noFill/>
        </p:spPr>
        <p:txBody>
          <a:bodyPr wrap="none" lIns="91428" tIns="45715" rIns="91428" bIns="45715" rtlCol="0">
            <a:spAutoFit/>
          </a:bodyPr>
          <a:lstStyle/>
          <a:p>
            <a:r>
              <a:rPr lang="en-GB" b="1" dirty="0" smtClean="0">
                <a:solidFill>
                  <a:schemeClr val="accent2"/>
                </a:solidFill>
              </a:rPr>
              <a:t>Disagree: 14%</a:t>
            </a:r>
            <a:endParaRPr lang="en-GB" b="1" dirty="0">
              <a:solidFill>
                <a:schemeClr val="accent2"/>
              </a:solidFill>
            </a:endParaRPr>
          </a:p>
        </p:txBody>
      </p:sp>
      <p:sp>
        <p:nvSpPr>
          <p:cNvPr id="100" name="TextBox 99"/>
          <p:cNvSpPr txBox="1"/>
          <p:nvPr/>
        </p:nvSpPr>
        <p:spPr>
          <a:xfrm>
            <a:off x="7144520" y="5758786"/>
            <a:ext cx="952481" cy="261600"/>
          </a:xfrm>
          <a:prstGeom prst="rect">
            <a:avLst/>
          </a:prstGeom>
          <a:noFill/>
        </p:spPr>
        <p:txBody>
          <a:bodyPr wrap="none" lIns="91428" tIns="45715" rIns="91428" bIns="45715" rtlCol="0">
            <a:spAutoFit/>
          </a:bodyPr>
          <a:lstStyle/>
          <a:p>
            <a:r>
              <a:rPr lang="en-GB" b="1" dirty="0" smtClean="0">
                <a:solidFill>
                  <a:schemeClr val="accent3"/>
                </a:solidFill>
              </a:rPr>
              <a:t>Agree: 56%</a:t>
            </a:r>
            <a:endParaRPr lang="en-GB" b="1" dirty="0">
              <a:solidFill>
                <a:schemeClr val="accent3"/>
              </a:solidFill>
            </a:endParaRPr>
          </a:p>
        </p:txBody>
      </p:sp>
      <p:sp>
        <p:nvSpPr>
          <p:cNvPr id="103" name="TextBox 102"/>
          <p:cNvSpPr txBox="1"/>
          <p:nvPr/>
        </p:nvSpPr>
        <p:spPr>
          <a:xfrm flipH="1">
            <a:off x="818862" y="2125242"/>
            <a:ext cx="1080121" cy="430887"/>
          </a:xfrm>
          <a:prstGeom prst="rect">
            <a:avLst/>
          </a:prstGeom>
          <a:noFill/>
        </p:spPr>
        <p:txBody>
          <a:bodyPr wrap="square" lIns="91428" tIns="45715" rIns="91428" bIns="45715" rtlCol="0">
            <a:spAutoFit/>
          </a:bodyPr>
          <a:lstStyle/>
          <a:p>
            <a:r>
              <a:rPr lang="en-GB" b="1" dirty="0" smtClean="0"/>
              <a:t>Driven on one before?</a:t>
            </a:r>
            <a:endParaRPr lang="en-GB" b="1" dirty="0"/>
          </a:p>
        </p:txBody>
      </p:sp>
      <p:sp>
        <p:nvSpPr>
          <p:cNvPr id="104" name="TextBox 103"/>
          <p:cNvSpPr txBox="1"/>
          <p:nvPr/>
        </p:nvSpPr>
        <p:spPr>
          <a:xfrm flipH="1">
            <a:off x="663799" y="5941665"/>
            <a:ext cx="1728192" cy="769441"/>
          </a:xfrm>
          <a:prstGeom prst="rect">
            <a:avLst/>
          </a:prstGeom>
          <a:noFill/>
        </p:spPr>
        <p:txBody>
          <a:bodyPr wrap="square" lIns="91428" tIns="45715" rIns="91428" bIns="45715" rtlCol="0">
            <a:spAutoFit/>
          </a:bodyPr>
          <a:lstStyle/>
          <a:p>
            <a:r>
              <a:rPr lang="en-GB" b="1" dirty="0" smtClean="0"/>
              <a:t>Are Smart Motorways an effective way of increasing motorway capacity?</a:t>
            </a:r>
            <a:endParaRPr lang="en-GB" b="1" dirty="0"/>
          </a:p>
        </p:txBody>
      </p:sp>
      <p:sp>
        <p:nvSpPr>
          <p:cNvPr id="105" name="TextBox 104"/>
          <p:cNvSpPr txBox="1"/>
          <p:nvPr/>
        </p:nvSpPr>
        <p:spPr>
          <a:xfrm flipH="1">
            <a:off x="9376768" y="6020941"/>
            <a:ext cx="1095847" cy="784820"/>
          </a:xfrm>
          <a:prstGeom prst="rect">
            <a:avLst/>
          </a:prstGeom>
          <a:noFill/>
          <a:ln>
            <a:solidFill>
              <a:srgbClr val="FFC000"/>
            </a:solidFill>
          </a:ln>
        </p:spPr>
        <p:txBody>
          <a:bodyPr wrap="square" lIns="91428" tIns="45715" rIns="91428" bIns="45715" rtlCol="0">
            <a:spAutoFit/>
          </a:bodyPr>
          <a:lstStyle/>
          <a:p>
            <a:pPr algn="ctr"/>
            <a:r>
              <a:rPr lang="en-GB" sz="900" dirty="0" smtClean="0">
                <a:solidFill>
                  <a:schemeClr val="tx1">
                    <a:lumMod val="75000"/>
                    <a:lumOff val="25000"/>
                  </a:schemeClr>
                </a:solidFill>
              </a:rPr>
              <a:t>Those who have driven on a Smart Motorway are more likely to agree (Avg. 66%)</a:t>
            </a:r>
            <a:endParaRPr lang="en-GB" sz="900" dirty="0">
              <a:solidFill>
                <a:schemeClr val="tx1">
                  <a:lumMod val="75000"/>
                  <a:lumOff val="25000"/>
                </a:schemeClr>
              </a:solidFill>
            </a:endParaRPr>
          </a:p>
        </p:txBody>
      </p:sp>
      <p:sp>
        <p:nvSpPr>
          <p:cNvPr id="33" name="Rectangle 32"/>
          <p:cNvSpPr/>
          <p:nvPr/>
        </p:nvSpPr>
        <p:spPr bwMode="auto">
          <a:xfrm>
            <a:off x="8416154" y="0"/>
            <a:ext cx="2272485" cy="352401"/>
          </a:xfrm>
          <a:prstGeom prst="rect">
            <a:avLst/>
          </a:prstGeom>
          <a:solidFill>
            <a:srgbClr val="4F81BD"/>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Major roads</a:t>
            </a:r>
            <a:endParaRPr lang="en-GB" sz="1300" b="1" dirty="0">
              <a:solidFill>
                <a:schemeClr val="bg1"/>
              </a:solidFill>
            </a:endParaRPr>
          </a:p>
        </p:txBody>
      </p:sp>
      <p:graphicFrame>
        <p:nvGraphicFramePr>
          <p:cNvPr id="46" name="Chart 45"/>
          <p:cNvGraphicFramePr/>
          <p:nvPr/>
        </p:nvGraphicFramePr>
        <p:xfrm>
          <a:off x="5704359" y="1981226"/>
          <a:ext cx="4176464" cy="19442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7" name="Chart 36"/>
          <p:cNvGraphicFramePr/>
          <p:nvPr/>
        </p:nvGraphicFramePr>
        <p:xfrm>
          <a:off x="807816" y="1981226"/>
          <a:ext cx="4176464" cy="1944216"/>
        </p:xfrm>
        <a:graphic>
          <a:graphicData uri="http://schemas.openxmlformats.org/drawingml/2006/chart">
            <c:chart xmlns:c="http://schemas.openxmlformats.org/drawingml/2006/chart" xmlns:r="http://schemas.openxmlformats.org/officeDocument/2006/relationships" r:id="rId7"/>
          </a:graphicData>
        </a:graphic>
      </p:graphicFrame>
      <p:sp>
        <p:nvSpPr>
          <p:cNvPr id="27" name="Oval 26"/>
          <p:cNvSpPr/>
          <p:nvPr/>
        </p:nvSpPr>
        <p:spPr bwMode="auto">
          <a:xfrm>
            <a:off x="2502099" y="2585864"/>
            <a:ext cx="539682"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28" name="Oval 27"/>
          <p:cNvSpPr/>
          <p:nvPr/>
        </p:nvSpPr>
        <p:spPr bwMode="auto">
          <a:xfrm>
            <a:off x="7101086" y="2422798"/>
            <a:ext cx="539682" cy="247813"/>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29" name="Oval 28"/>
          <p:cNvSpPr/>
          <p:nvPr/>
        </p:nvSpPr>
        <p:spPr bwMode="auto">
          <a:xfrm>
            <a:off x="6424439" y="3161928"/>
            <a:ext cx="539682"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30" name="Oval 29"/>
          <p:cNvSpPr/>
          <p:nvPr/>
        </p:nvSpPr>
        <p:spPr bwMode="auto">
          <a:xfrm>
            <a:off x="1618953" y="3032770"/>
            <a:ext cx="539682" cy="247813"/>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35" name="Freeform 34"/>
          <p:cNvSpPr/>
          <p:nvPr/>
        </p:nvSpPr>
        <p:spPr bwMode="auto">
          <a:xfrm>
            <a:off x="2743200" y="1916113"/>
            <a:ext cx="4638675" cy="665162"/>
          </a:xfrm>
          <a:custGeom>
            <a:avLst/>
            <a:gdLst>
              <a:gd name="connsiteX0" fmla="*/ 0 w 4638675"/>
              <a:gd name="connsiteY0" fmla="*/ 665162 h 665162"/>
              <a:gd name="connsiteX1" fmla="*/ 2590800 w 4638675"/>
              <a:gd name="connsiteY1" fmla="*/ 26987 h 665162"/>
              <a:gd name="connsiteX2" fmla="*/ 4638675 w 4638675"/>
              <a:gd name="connsiteY2" fmla="*/ 503237 h 665162"/>
            </a:gdLst>
            <a:ahLst/>
            <a:cxnLst>
              <a:cxn ang="0">
                <a:pos x="connsiteX0" y="connsiteY0"/>
              </a:cxn>
              <a:cxn ang="0">
                <a:pos x="connsiteX1" y="connsiteY1"/>
              </a:cxn>
              <a:cxn ang="0">
                <a:pos x="connsiteX2" y="connsiteY2"/>
              </a:cxn>
            </a:cxnLst>
            <a:rect l="l" t="t" r="r" b="b"/>
            <a:pathLst>
              <a:path w="4638675" h="665162">
                <a:moveTo>
                  <a:pt x="0" y="665162"/>
                </a:moveTo>
                <a:cubicBezTo>
                  <a:pt x="908844" y="359568"/>
                  <a:pt x="1817688" y="53975"/>
                  <a:pt x="2590800" y="26987"/>
                </a:cubicBezTo>
                <a:cubicBezTo>
                  <a:pt x="3363913" y="0"/>
                  <a:pt x="4001294" y="251618"/>
                  <a:pt x="4638675" y="503237"/>
                </a:cubicBezTo>
              </a:path>
            </a:pathLst>
          </a:custGeom>
          <a:noFill/>
          <a:ln w="9525" cap="flat" cmpd="sng" algn="ctr">
            <a:solidFill>
              <a:schemeClr val="bg1">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8" name="Freeform 37"/>
          <p:cNvSpPr/>
          <p:nvPr/>
        </p:nvSpPr>
        <p:spPr bwMode="auto">
          <a:xfrm>
            <a:off x="1876425" y="3286125"/>
            <a:ext cx="4619625" cy="588962"/>
          </a:xfrm>
          <a:custGeom>
            <a:avLst/>
            <a:gdLst>
              <a:gd name="connsiteX0" fmla="*/ 0 w 4619625"/>
              <a:gd name="connsiteY0" fmla="*/ 0 h 588962"/>
              <a:gd name="connsiteX1" fmla="*/ 3362325 w 4619625"/>
              <a:gd name="connsiteY1" fmla="*/ 571500 h 588962"/>
              <a:gd name="connsiteX2" fmla="*/ 4619625 w 4619625"/>
              <a:gd name="connsiteY2" fmla="*/ 104775 h 588962"/>
            </a:gdLst>
            <a:ahLst/>
            <a:cxnLst>
              <a:cxn ang="0">
                <a:pos x="connsiteX0" y="connsiteY0"/>
              </a:cxn>
              <a:cxn ang="0">
                <a:pos x="connsiteX1" y="connsiteY1"/>
              </a:cxn>
              <a:cxn ang="0">
                <a:pos x="connsiteX2" y="connsiteY2"/>
              </a:cxn>
            </a:cxnLst>
            <a:rect l="l" t="t" r="r" b="b"/>
            <a:pathLst>
              <a:path w="4619625" h="588962">
                <a:moveTo>
                  <a:pt x="0" y="0"/>
                </a:moveTo>
                <a:cubicBezTo>
                  <a:pt x="1296194" y="277019"/>
                  <a:pt x="2592388" y="554038"/>
                  <a:pt x="3362325" y="571500"/>
                </a:cubicBezTo>
                <a:cubicBezTo>
                  <a:pt x="4132262" y="588962"/>
                  <a:pt x="4375943" y="346868"/>
                  <a:pt x="4619625" y="104775"/>
                </a:cubicBezTo>
              </a:path>
            </a:pathLst>
          </a:custGeom>
          <a:noFill/>
          <a:ln w="9525" cap="flat" cmpd="sng" algn="ctr">
            <a:solidFill>
              <a:schemeClr val="bg1">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eaLnBrk="1" hangingPunct="1">
              <a:lnSpc>
                <a:spcPts val="3799"/>
              </a:lnSpc>
              <a:defRPr/>
            </a:pPr>
            <a:r>
              <a:rPr lang="en-GB" dirty="0" smtClean="0">
                <a:latin typeface="+mn-lt"/>
              </a:rPr>
              <a:t>Parking.</a:t>
            </a:r>
            <a:endParaRPr lang="en-GB" dirty="0">
              <a:latin typeface="+mn-lt"/>
            </a:endParaRPr>
          </a:p>
        </p:txBody>
      </p:sp>
      <p:sp>
        <p:nvSpPr>
          <p:cNvPr id="10" name="TextBox 9"/>
          <p:cNvSpPr txBox="1"/>
          <p:nvPr/>
        </p:nvSpPr>
        <p:spPr>
          <a:xfrm>
            <a:off x="811547" y="4429498"/>
            <a:ext cx="3948493" cy="1384984"/>
          </a:xfrm>
          <a:prstGeom prst="rect">
            <a:avLst/>
          </a:prstGeom>
          <a:noFill/>
        </p:spPr>
        <p:txBody>
          <a:bodyPr wrap="none" lIns="91428" tIns="45715" rIns="91428" bIns="45715" rtlCol="0">
            <a:spAutoFit/>
          </a:bodyPr>
          <a:lstStyle/>
          <a:p>
            <a:pPr marL="271430" indent="-271430">
              <a:buClr>
                <a:srgbClr val="FA37CB"/>
              </a:buClr>
              <a:buFont typeface="Arial" pitchFamily="34" charset="0"/>
              <a:buChar char="•"/>
            </a:pPr>
            <a:r>
              <a:rPr lang="en-GB" sz="2100" dirty="0" smtClean="0"/>
              <a:t>Views on parking</a:t>
            </a:r>
          </a:p>
          <a:p>
            <a:pPr marL="271430" indent="-271430">
              <a:buClr>
                <a:srgbClr val="FA37CB"/>
              </a:buClr>
              <a:buFont typeface="Arial" pitchFamily="34" charset="0"/>
              <a:buChar char="•"/>
            </a:pPr>
            <a:r>
              <a:rPr lang="en-GB" sz="2100" dirty="0" smtClean="0"/>
              <a:t>Perceived changes in parking</a:t>
            </a:r>
          </a:p>
          <a:p>
            <a:pPr marL="271430" indent="-271430">
              <a:buClr>
                <a:srgbClr val="FA37CB"/>
              </a:buClr>
              <a:buFont typeface="Arial" pitchFamily="34" charset="0"/>
              <a:buChar char="•"/>
            </a:pPr>
            <a:r>
              <a:rPr lang="en-GB" sz="2100" dirty="0" smtClean="0"/>
              <a:t>Impact of parking changes</a:t>
            </a:r>
          </a:p>
          <a:p>
            <a:pPr>
              <a:buClr>
                <a:srgbClr val="FA37CB"/>
              </a:buClr>
            </a:pPr>
            <a:endParaRPr lang="en-GB" sz="2100" dirty="0"/>
          </a:p>
        </p:txBody>
      </p:sp>
      <p:sp>
        <p:nvSpPr>
          <p:cNvPr id="29699" name="Rectangle 9"/>
          <p:cNvSpPr>
            <a:spLocks noChangeArrowheads="1"/>
          </p:cNvSpPr>
          <p:nvPr/>
        </p:nvSpPr>
        <p:spPr bwMode="auto">
          <a:xfrm>
            <a:off x="414339" y="2424114"/>
            <a:ext cx="6216650" cy="71437"/>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pic>
        <p:nvPicPr>
          <p:cNvPr id="75782" name="Picture 6" descr="https://encrypted-tbn2.gstatic.com/images?q=tbn:ANd9GcQ64YXGig94NQLHJZoxB4iRCbozMlhk0iUTxHkCybvZNgURrKyh"/>
          <p:cNvPicPr>
            <a:picLocks noChangeAspect="1" noChangeArrowheads="1"/>
          </p:cNvPicPr>
          <p:nvPr/>
        </p:nvPicPr>
        <p:blipFill>
          <a:blip r:embed="rId3" cstate="print"/>
          <a:srcRect t="4330" b="9072"/>
          <a:stretch>
            <a:fillRect/>
          </a:stretch>
        </p:blipFill>
        <p:spPr bwMode="auto">
          <a:xfrm>
            <a:off x="807816" y="2340302"/>
            <a:ext cx="1684337" cy="1148400"/>
          </a:xfrm>
          <a:prstGeom prst="rect">
            <a:avLst/>
          </a:prstGeom>
          <a:noFill/>
        </p:spPr>
      </p:pic>
      <p:pic>
        <p:nvPicPr>
          <p:cNvPr id="2052" name="Picture 4" descr="Image result for council parking"/>
          <p:cNvPicPr>
            <a:picLocks noChangeAspect="1" noChangeArrowheads="1"/>
          </p:cNvPicPr>
          <p:nvPr/>
        </p:nvPicPr>
        <p:blipFill>
          <a:blip r:embed="rId4" cstate="print"/>
          <a:srcRect/>
          <a:stretch>
            <a:fillRect/>
          </a:stretch>
        </p:blipFill>
        <p:spPr bwMode="auto">
          <a:xfrm>
            <a:off x="3843591" y="2340302"/>
            <a:ext cx="1531200" cy="1148400"/>
          </a:xfrm>
          <a:prstGeom prst="rect">
            <a:avLst/>
          </a:prstGeom>
          <a:noFill/>
        </p:spPr>
      </p:pic>
      <p:pic>
        <p:nvPicPr>
          <p:cNvPr id="2064" name="Picture 16" descr="http://thelincolnite.co.uk/wp-content/uploads/2013/06/Traffic_wardens_parking_double_yellow_Lincoln.jpg"/>
          <p:cNvPicPr>
            <a:picLocks noChangeAspect="1" noChangeArrowheads="1"/>
          </p:cNvPicPr>
          <p:nvPr/>
        </p:nvPicPr>
        <p:blipFill>
          <a:blip r:embed="rId5" cstate="print"/>
          <a:srcRect/>
          <a:stretch>
            <a:fillRect/>
          </a:stretch>
        </p:blipFill>
        <p:spPr bwMode="auto">
          <a:xfrm>
            <a:off x="5423646" y="2340302"/>
            <a:ext cx="2194964" cy="1148400"/>
          </a:xfrm>
          <a:prstGeom prst="rect">
            <a:avLst/>
          </a:prstGeom>
          <a:noFill/>
        </p:spPr>
      </p:pic>
      <p:pic>
        <p:nvPicPr>
          <p:cNvPr id="14" name="Picture 8"/>
          <p:cNvPicPr>
            <a:picLocks noChangeAspect="1" noChangeArrowheads="1"/>
          </p:cNvPicPr>
          <p:nvPr/>
        </p:nvPicPr>
        <p:blipFill>
          <a:blip r:embed="rId6" cstate="print"/>
          <a:srcRect l="16864" r="3503"/>
          <a:stretch>
            <a:fillRect/>
          </a:stretch>
        </p:blipFill>
        <p:spPr bwMode="auto">
          <a:xfrm>
            <a:off x="2541009" y="2339501"/>
            <a:ext cx="1253728" cy="1147763"/>
          </a:xfrm>
          <a:prstGeom prst="rect">
            <a:avLst/>
          </a:prstGeom>
          <a:noFill/>
          <a:ln w="9525">
            <a:noFill/>
            <a:miter lim="800000"/>
            <a:headEnd/>
            <a:tailEnd/>
          </a:ln>
        </p:spPr>
      </p:pic>
      <p:sp>
        <p:nvSpPr>
          <p:cNvPr id="12" name="Rectangle 11"/>
          <p:cNvSpPr/>
          <p:nvPr/>
        </p:nvSpPr>
        <p:spPr bwMode="auto">
          <a:xfrm>
            <a:off x="7432552" y="0"/>
            <a:ext cx="3256087" cy="352800"/>
          </a:xfrm>
          <a:prstGeom prst="rect">
            <a:avLst/>
          </a:prstGeom>
          <a:solidFill>
            <a:srgbClr val="6699FF"/>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Parking</a:t>
            </a:r>
            <a:endParaRPr lang="en-GB" sz="1400" b="1"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951831" y="1196752"/>
            <a:ext cx="8496944" cy="5256584"/>
          </a:xfrm>
          <a:prstGeom prst="rect">
            <a:avLst/>
          </a:prstGeom>
        </p:spPr>
        <p:txBody>
          <a:bodyPr lIns="91428" tIns="45715" rIns="91428" bIns="45715"/>
          <a:lstStyle/>
          <a:p>
            <a:pPr marL="342857" indent="-342857" defTabSz="914286" eaLnBrk="0" hangingPunct="0">
              <a:lnSpc>
                <a:spcPts val="2100"/>
              </a:lnSpc>
              <a:spcBef>
                <a:spcPts val="600"/>
              </a:spcBef>
              <a:spcAft>
                <a:spcPts val="600"/>
              </a:spcAft>
              <a:defRPr/>
            </a:pPr>
            <a:r>
              <a:rPr lang="en-GB" sz="3200" b="1" kern="0" dirty="0" smtClean="0">
                <a:solidFill>
                  <a:srgbClr val="FA37CB"/>
                </a:solidFill>
                <a:latin typeface="+mn-lt"/>
                <a:ea typeface="Geneva" pitchFamily="-107" charset="-128"/>
                <a:cs typeface="Geneva" pitchFamily="-110" charset="-128"/>
              </a:rPr>
              <a:t> </a:t>
            </a:r>
          </a:p>
        </p:txBody>
      </p:sp>
      <p:graphicFrame>
        <p:nvGraphicFramePr>
          <p:cNvPr id="6" name="Chart 2"/>
          <p:cNvGraphicFramePr>
            <a:graphicFrameLocks/>
          </p:cNvGraphicFramePr>
          <p:nvPr/>
        </p:nvGraphicFramePr>
        <p:xfrm>
          <a:off x="1167855" y="1693193"/>
          <a:ext cx="9880823" cy="4968504"/>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spcBef>
                <a:spcPct val="70000"/>
              </a:spcBef>
              <a:tabLst>
                <a:tab pos="509525" algn="l"/>
              </a:tabLst>
              <a:defRPr/>
            </a:pPr>
            <a:r>
              <a:rPr lang="en-GB" sz="800" dirty="0" smtClean="0">
                <a:solidFill>
                  <a:srgbClr val="4D4D4D"/>
                </a:solidFill>
              </a:rPr>
              <a:t>QP3. Thinking about parking in your local area compared to 12 months ago, please indicate the extent to which you agree or disagree with the following? (1555) All respondents </a:t>
            </a:r>
            <a:endParaRPr lang="en-GB" sz="800" dirty="0">
              <a:solidFill>
                <a:srgbClr val="4D4D4D"/>
              </a:solidFill>
            </a:endParaRPr>
          </a:p>
        </p:txBody>
      </p:sp>
      <p:sp>
        <p:nvSpPr>
          <p:cNvPr id="9" name="Title 1"/>
          <p:cNvSpPr>
            <a:spLocks noGrp="1"/>
          </p:cNvSpPr>
          <p:nvPr>
            <p:ph type="title"/>
          </p:nvPr>
        </p:nvSpPr>
        <p:spPr>
          <a:xfrm>
            <a:off x="846002" y="423840"/>
            <a:ext cx="9178837" cy="1584000"/>
          </a:xfrm>
        </p:spPr>
        <p:txBody>
          <a:bodyPr/>
          <a:lstStyle/>
          <a:p>
            <a:pPr>
              <a:spcAft>
                <a:spcPts val="600"/>
              </a:spcAft>
            </a:pPr>
            <a:r>
              <a:rPr lang="en-GB" dirty="0" smtClean="0"/>
              <a:t>Parking facilities in local area.</a:t>
            </a:r>
            <a:br>
              <a:rPr lang="en-GB" dirty="0" smtClean="0"/>
            </a:br>
            <a:r>
              <a:rPr lang="en-GB" sz="1400" dirty="0" smtClean="0"/>
              <a:t>People generally perceive parking charges to be unfair, more so when considering private car parks. They are also concerned about parking meters being able to give change. The other number one parking issue among motorists is ensuring that parking in hospitals is free.</a:t>
            </a:r>
            <a:endParaRPr lang="en-GB" sz="1300" dirty="0"/>
          </a:p>
        </p:txBody>
      </p:sp>
      <p:sp>
        <p:nvSpPr>
          <p:cNvPr id="14" name="Rectangle 13"/>
          <p:cNvSpPr/>
          <p:nvPr/>
        </p:nvSpPr>
        <p:spPr bwMode="auto">
          <a:xfrm>
            <a:off x="1887935" y="1837209"/>
            <a:ext cx="8259217" cy="1080120"/>
          </a:xfrm>
          <a:prstGeom prst="rect">
            <a:avLst/>
          </a:prstGeom>
          <a:noFill/>
          <a:ln>
            <a:solidFill>
              <a:schemeClr val="accent3"/>
            </a:solidFill>
            <a:prstDash val="solid"/>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5" name="Rectangle 14"/>
          <p:cNvSpPr/>
          <p:nvPr/>
        </p:nvSpPr>
        <p:spPr bwMode="auto">
          <a:xfrm>
            <a:off x="1455888" y="5149577"/>
            <a:ext cx="8691264" cy="1080120"/>
          </a:xfrm>
          <a:prstGeom prst="rect">
            <a:avLst/>
          </a:prstGeom>
          <a:noFill/>
          <a:ln>
            <a:solidFill>
              <a:schemeClr val="accent2"/>
            </a:solidFill>
            <a:prstDash val="solid"/>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11" name="Rectangle 10"/>
          <p:cNvSpPr/>
          <p:nvPr/>
        </p:nvSpPr>
        <p:spPr>
          <a:xfrm>
            <a:off x="231753" y="3925441"/>
            <a:ext cx="1704189" cy="1107996"/>
          </a:xfrm>
          <a:prstGeom prst="rect">
            <a:avLst/>
          </a:prstGeom>
          <a:ln w="34925">
            <a:solidFill>
              <a:schemeClr val="bg1">
                <a:lumMod val="50000"/>
              </a:schemeClr>
            </a:solidFill>
            <a:prstDash val="sysDot"/>
          </a:ln>
        </p:spPr>
        <p:txBody>
          <a:bodyPr wrap="square" lIns="91428" tIns="45715" rIns="91428" bIns="45715">
            <a:spAutoFit/>
          </a:bodyPr>
          <a:lstStyle/>
          <a:p>
            <a:pPr marL="88889" indent="-88889"/>
            <a:r>
              <a:rPr lang="en-GB" b="1" dirty="0" smtClean="0"/>
              <a:t>Disagreement </a:t>
            </a:r>
          </a:p>
          <a:p>
            <a:pPr marL="88889" indent="-88889">
              <a:buFont typeface="Arial" pitchFamily="34" charset="0"/>
              <a:buChar char="•"/>
            </a:pPr>
            <a:r>
              <a:rPr lang="en-GB" dirty="0" smtClean="0"/>
              <a:t> Men (44%)</a:t>
            </a:r>
          </a:p>
          <a:p>
            <a:pPr marL="88889" indent="-88889">
              <a:buFont typeface="Arial" pitchFamily="34" charset="0"/>
              <a:buChar char="•"/>
            </a:pPr>
            <a:r>
              <a:rPr lang="en-GB" dirty="0" smtClean="0"/>
              <a:t> 65+ (47%)</a:t>
            </a:r>
          </a:p>
          <a:p>
            <a:pPr marL="88889" indent="-88889">
              <a:buFont typeface="Arial" pitchFamily="34" charset="0"/>
              <a:buChar char="•"/>
            </a:pPr>
            <a:r>
              <a:rPr lang="en-GB" dirty="0" smtClean="0"/>
              <a:t>South West (51%)</a:t>
            </a:r>
          </a:p>
          <a:p>
            <a:pPr marL="88889" indent="-88889">
              <a:buFont typeface="Arial" pitchFamily="34" charset="0"/>
              <a:buChar char="•"/>
            </a:pPr>
            <a:r>
              <a:rPr lang="en-GB" dirty="0" smtClean="0"/>
              <a:t>Yorkshire + Humber (51%)</a:t>
            </a:r>
          </a:p>
        </p:txBody>
      </p:sp>
      <p:cxnSp>
        <p:nvCxnSpPr>
          <p:cNvPr id="16" name="Elbow Connector 17"/>
          <p:cNvCxnSpPr>
            <a:stCxn id="11" idx="2"/>
          </p:cNvCxnSpPr>
          <p:nvPr/>
        </p:nvCxnSpPr>
        <p:spPr bwMode="auto">
          <a:xfrm rot="16200000" flipH="1">
            <a:off x="1427821" y="4689463"/>
            <a:ext cx="260156" cy="948103"/>
          </a:xfrm>
          <a:prstGeom prst="bentConnector2">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18" name="Rectangle 17"/>
          <p:cNvSpPr/>
          <p:nvPr/>
        </p:nvSpPr>
        <p:spPr>
          <a:xfrm>
            <a:off x="144016" y="5365602"/>
            <a:ext cx="1239863" cy="1446540"/>
          </a:xfrm>
          <a:prstGeom prst="rect">
            <a:avLst/>
          </a:prstGeom>
          <a:ln w="34925">
            <a:solidFill>
              <a:schemeClr val="bg1">
                <a:lumMod val="50000"/>
              </a:schemeClr>
            </a:solidFill>
            <a:prstDash val="sysDot"/>
          </a:ln>
        </p:spPr>
        <p:txBody>
          <a:bodyPr wrap="square" lIns="91428" tIns="45715" rIns="91428" bIns="45715">
            <a:spAutoFit/>
          </a:bodyPr>
          <a:lstStyle/>
          <a:p>
            <a:r>
              <a:rPr lang="en-GB" b="1" dirty="0" smtClean="0"/>
              <a:t>Disagreement higher in: </a:t>
            </a:r>
          </a:p>
          <a:p>
            <a:pPr marL="88889" indent="-88889">
              <a:buFont typeface="Arial" pitchFamily="34" charset="0"/>
              <a:buChar char="•"/>
            </a:pPr>
            <a:r>
              <a:rPr lang="en-GB" dirty="0" smtClean="0"/>
              <a:t>North West (74%) </a:t>
            </a:r>
          </a:p>
          <a:p>
            <a:pPr marL="88889" indent="-88889">
              <a:buFont typeface="Arial" pitchFamily="34" charset="0"/>
              <a:buChar char="•"/>
            </a:pPr>
            <a:r>
              <a:rPr lang="en-GB" dirty="0" smtClean="0"/>
              <a:t>South West (73%)</a:t>
            </a:r>
          </a:p>
          <a:p>
            <a:pPr marL="88889" indent="-88889">
              <a:buFont typeface="Arial" pitchFamily="34" charset="0"/>
              <a:buChar char="•"/>
            </a:pPr>
            <a:r>
              <a:rPr lang="en-GB" dirty="0" smtClean="0"/>
              <a:t>Yorkshire + Humber (73%)</a:t>
            </a:r>
            <a:endParaRPr lang="en-GB" b="1" dirty="0" smtClean="0"/>
          </a:p>
        </p:txBody>
      </p:sp>
      <p:cxnSp>
        <p:nvCxnSpPr>
          <p:cNvPr id="24" name="Elbow Connector 17"/>
          <p:cNvCxnSpPr/>
          <p:nvPr/>
        </p:nvCxnSpPr>
        <p:spPr bwMode="auto">
          <a:xfrm>
            <a:off x="1402081" y="5958840"/>
            <a:ext cx="269831" cy="79"/>
          </a:xfrm>
          <a:prstGeom prst="bentConnector3">
            <a:avLst>
              <a:gd name="adj1" fmla="val 50000"/>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28" name="Rectangle 27"/>
          <p:cNvSpPr/>
          <p:nvPr/>
        </p:nvSpPr>
        <p:spPr>
          <a:xfrm>
            <a:off x="231752" y="2147888"/>
            <a:ext cx="1368152" cy="600164"/>
          </a:xfrm>
          <a:prstGeom prst="rect">
            <a:avLst/>
          </a:prstGeom>
          <a:ln w="34925">
            <a:solidFill>
              <a:schemeClr val="bg1">
                <a:lumMod val="50000"/>
              </a:schemeClr>
            </a:solidFill>
            <a:prstDash val="sysDot"/>
          </a:ln>
        </p:spPr>
        <p:txBody>
          <a:bodyPr wrap="square" lIns="91428" tIns="45715" rIns="91428" bIns="45715">
            <a:spAutoFit/>
          </a:bodyPr>
          <a:lstStyle/>
          <a:p>
            <a:r>
              <a:rPr lang="en-GB" dirty="0" smtClean="0"/>
              <a:t>Agreement highest amongst 65+</a:t>
            </a:r>
            <a:r>
              <a:rPr lang="en-GB" b="1" dirty="0" smtClean="0"/>
              <a:t> </a:t>
            </a:r>
            <a:r>
              <a:rPr lang="en-GB" dirty="0" smtClean="0"/>
              <a:t>(92%)</a:t>
            </a:r>
          </a:p>
        </p:txBody>
      </p:sp>
      <p:cxnSp>
        <p:nvCxnSpPr>
          <p:cNvPr id="29" name="Elbow Connector 17"/>
          <p:cNvCxnSpPr/>
          <p:nvPr/>
        </p:nvCxnSpPr>
        <p:spPr bwMode="auto">
          <a:xfrm flipV="1">
            <a:off x="1593618" y="2650506"/>
            <a:ext cx="1518454" cy="1"/>
          </a:xfrm>
          <a:prstGeom prst="bentConnector3">
            <a:avLst>
              <a:gd name="adj1" fmla="val 50000"/>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19" name="Rectangle 18"/>
          <p:cNvSpPr/>
          <p:nvPr/>
        </p:nvSpPr>
        <p:spPr bwMode="auto">
          <a:xfrm>
            <a:off x="8416154" y="0"/>
            <a:ext cx="2272485" cy="352401"/>
          </a:xfrm>
          <a:prstGeom prst="rect">
            <a:avLst/>
          </a:prstGeom>
          <a:solidFill>
            <a:srgbClr val="6699FF"/>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Parking</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What’s on motorists’ minds.</a:t>
            </a:r>
            <a:endParaRPr lang="en-GB" dirty="0">
              <a:latin typeface="+mn-lt"/>
            </a:endParaRPr>
          </a:p>
        </p:txBody>
      </p:sp>
      <p:sp>
        <p:nvSpPr>
          <p:cNvPr id="29701" name="Rectangle 12"/>
          <p:cNvSpPr>
            <a:spLocks noChangeArrowheads="1"/>
          </p:cNvSpPr>
          <p:nvPr/>
        </p:nvSpPr>
        <p:spPr bwMode="auto">
          <a:xfrm>
            <a:off x="9377363" y="468314"/>
            <a:ext cx="1079500" cy="936624"/>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9" name="Rectangle 8"/>
          <p:cNvSpPr/>
          <p:nvPr/>
        </p:nvSpPr>
        <p:spPr bwMode="auto">
          <a:xfrm>
            <a:off x="7432552" y="0"/>
            <a:ext cx="3256087" cy="352800"/>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What’s on motorists’ minds</a:t>
            </a:r>
            <a:endParaRPr lang="en-GB" sz="1400" b="1" dirty="0">
              <a:solidFill>
                <a:schemeClr val="bg1"/>
              </a:solidFill>
            </a:endParaRPr>
          </a:p>
        </p:txBody>
      </p:sp>
      <p:sp>
        <p:nvSpPr>
          <p:cNvPr id="10" name="TextBox 9"/>
          <p:cNvSpPr txBox="1"/>
          <p:nvPr/>
        </p:nvSpPr>
        <p:spPr>
          <a:xfrm>
            <a:off x="811547" y="4429497"/>
            <a:ext cx="4579691" cy="1708150"/>
          </a:xfrm>
          <a:prstGeom prst="rect">
            <a:avLst/>
          </a:prstGeom>
          <a:noFill/>
        </p:spPr>
        <p:txBody>
          <a:bodyPr wrap="none" lIns="91428" tIns="45715" rIns="91428" bIns="45715" rtlCol="0">
            <a:spAutoFit/>
          </a:bodyPr>
          <a:lstStyle/>
          <a:p>
            <a:pPr marL="271430" indent="-271430">
              <a:buClr>
                <a:srgbClr val="FA37CB"/>
              </a:buClr>
              <a:buFont typeface="Arial" pitchFamily="34" charset="0"/>
              <a:buChar char="•"/>
            </a:pPr>
            <a:r>
              <a:rPr lang="en-GB" sz="2100" dirty="0" smtClean="0"/>
              <a:t>Motorists’ concerns</a:t>
            </a:r>
          </a:p>
          <a:p>
            <a:pPr marL="271430" indent="-271430">
              <a:buClr>
                <a:srgbClr val="FA37CB"/>
              </a:buClr>
              <a:buFont typeface="Arial" pitchFamily="34" charset="0"/>
              <a:buChar char="•"/>
            </a:pPr>
            <a:r>
              <a:rPr lang="en-GB" sz="2100" dirty="0" smtClean="0"/>
              <a:t>Views on the cost of running a car </a:t>
            </a:r>
          </a:p>
          <a:p>
            <a:pPr marL="271430" indent="-271430">
              <a:buClr>
                <a:srgbClr val="FA37CB"/>
              </a:buClr>
              <a:buFont typeface="Arial" pitchFamily="34" charset="0"/>
              <a:buChar char="•"/>
            </a:pPr>
            <a:r>
              <a:rPr lang="en-GB" sz="2100" dirty="0" smtClean="0"/>
              <a:t>Condition of roads</a:t>
            </a:r>
          </a:p>
          <a:p>
            <a:pPr marL="271430" indent="-271430">
              <a:buClr>
                <a:srgbClr val="FA37CB"/>
              </a:buClr>
              <a:buFont typeface="Arial" pitchFamily="34" charset="0"/>
              <a:buChar char="•"/>
            </a:pPr>
            <a:r>
              <a:rPr lang="en-GB" sz="2100" dirty="0" smtClean="0"/>
              <a:t>Motoring taxation</a:t>
            </a:r>
          </a:p>
          <a:p>
            <a:pPr marL="271430" indent="-271430">
              <a:buClr>
                <a:srgbClr val="FA37CB"/>
              </a:buClr>
              <a:buFont typeface="Arial" pitchFamily="34" charset="0"/>
              <a:buChar char="•"/>
            </a:pPr>
            <a:r>
              <a:rPr lang="en-GB" sz="2100" dirty="0" smtClean="0"/>
              <a:t>Priorities for investment</a:t>
            </a:r>
          </a:p>
        </p:txBody>
      </p:sp>
      <p:pic>
        <p:nvPicPr>
          <p:cNvPr id="39938" name="Picture 2" descr="Misfueling"/>
          <p:cNvPicPr>
            <a:picLocks noChangeAspect="1" noChangeArrowheads="1"/>
          </p:cNvPicPr>
          <p:nvPr/>
        </p:nvPicPr>
        <p:blipFill>
          <a:blip r:embed="rId3" cstate="print"/>
          <a:srcRect/>
          <a:stretch>
            <a:fillRect/>
          </a:stretch>
        </p:blipFill>
        <p:spPr bwMode="auto">
          <a:xfrm>
            <a:off x="5708320" y="2339340"/>
            <a:ext cx="1910290" cy="1148400"/>
          </a:xfrm>
          <a:prstGeom prst="rect">
            <a:avLst/>
          </a:prstGeom>
          <a:noFill/>
        </p:spPr>
      </p:pic>
      <p:pic>
        <p:nvPicPr>
          <p:cNvPr id="179204" name="Picture 4" descr="http://motoroids.com/assets/Uploads/2012/02/radtax.jpg"/>
          <p:cNvPicPr>
            <a:picLocks noChangeAspect="1" noChangeArrowheads="1"/>
          </p:cNvPicPr>
          <p:nvPr/>
        </p:nvPicPr>
        <p:blipFill>
          <a:blip r:embed="rId4" cstate="print"/>
          <a:srcRect/>
          <a:stretch>
            <a:fillRect/>
          </a:stretch>
        </p:blipFill>
        <p:spPr bwMode="auto">
          <a:xfrm>
            <a:off x="2726668" y="2339340"/>
            <a:ext cx="1572040" cy="1148400"/>
          </a:xfrm>
          <a:prstGeom prst="rect">
            <a:avLst/>
          </a:prstGeom>
          <a:noFill/>
        </p:spPr>
      </p:pic>
      <p:pic>
        <p:nvPicPr>
          <p:cNvPr id="179206" name="Picture 6" descr="http://rushden.townvoice.co.uk/wp-content/uploads/sites/4/2014/12/RoadWorks-150x150.jpg"/>
          <p:cNvPicPr>
            <a:picLocks noChangeAspect="1" noChangeArrowheads="1"/>
          </p:cNvPicPr>
          <p:nvPr/>
        </p:nvPicPr>
        <p:blipFill>
          <a:blip r:embed="rId5" cstate="print"/>
          <a:srcRect/>
          <a:stretch>
            <a:fillRect/>
          </a:stretch>
        </p:blipFill>
        <p:spPr bwMode="auto">
          <a:xfrm>
            <a:off x="4429379" y="2339340"/>
            <a:ext cx="1148272" cy="1148400"/>
          </a:xfrm>
          <a:prstGeom prst="rect">
            <a:avLst/>
          </a:prstGeom>
          <a:noFill/>
        </p:spPr>
      </p:pic>
      <p:pic>
        <p:nvPicPr>
          <p:cNvPr id="17" name="Picture 4" descr="A Typical Pothole Found On UK Roads"/>
          <p:cNvPicPr>
            <a:picLocks noChangeAspect="1" noChangeArrowheads="1"/>
          </p:cNvPicPr>
          <p:nvPr/>
        </p:nvPicPr>
        <p:blipFill>
          <a:blip r:embed="rId6" cstate="print"/>
          <a:srcRect/>
          <a:stretch>
            <a:fillRect/>
          </a:stretch>
        </p:blipFill>
        <p:spPr bwMode="auto">
          <a:xfrm>
            <a:off x="846138" y="2339340"/>
            <a:ext cx="1749860" cy="11484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bwMode="auto">
          <a:xfrm>
            <a:off x="849313" y="415925"/>
            <a:ext cx="8461376" cy="107950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Views on parking (1)</a:t>
            </a:r>
          </a:p>
          <a:p>
            <a:pPr eaLnBrk="0" hangingPunct="0">
              <a:spcAft>
                <a:spcPts val="0"/>
              </a:spcAft>
              <a:defRPr/>
            </a:pPr>
            <a:r>
              <a:rPr lang="en-GB" sz="1400" kern="0" dirty="0" smtClean="0">
                <a:latin typeface="Arial" charset="0"/>
                <a:ea typeface="Geneva" pitchFamily="-107" charset="-128"/>
                <a:cs typeface="Geneva" pitchFamily="-110" charset="-128"/>
              </a:rPr>
              <a:t>Motorists feel that availability of parking is becoming more restricted as time goes on. Many are unsure about how local authorities use the money acquired as a results of parking fines and fees. </a:t>
            </a:r>
          </a:p>
        </p:txBody>
      </p:sp>
      <p:graphicFrame>
        <p:nvGraphicFramePr>
          <p:cNvPr id="7" name="Chart 6"/>
          <p:cNvGraphicFramePr/>
          <p:nvPr/>
        </p:nvGraphicFramePr>
        <p:xfrm>
          <a:off x="879823" y="2989337"/>
          <a:ext cx="9361040" cy="360040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marL="390476" indent="-390476" eaLnBrk="0" hangingPunct="0">
              <a:spcBef>
                <a:spcPct val="70000"/>
              </a:spcBef>
              <a:tabLst>
                <a:tab pos="509525" algn="l"/>
              </a:tabLst>
              <a:defRPr/>
            </a:pPr>
            <a:r>
              <a:rPr lang="en-GB" sz="800" dirty="0" smtClean="0">
                <a:solidFill>
                  <a:srgbClr val="4D4D4D"/>
                </a:solidFill>
              </a:rPr>
              <a:t>QP4. To what extent do you agree or disagree with the following statements about parking? All (1555); 2014 (QP5 - 1526)</a:t>
            </a:r>
            <a:endParaRPr lang="en-GB" sz="800" dirty="0">
              <a:solidFill>
                <a:srgbClr val="4D4D4D"/>
              </a:solidFill>
            </a:endParaRPr>
          </a:p>
        </p:txBody>
      </p:sp>
      <p:sp>
        <p:nvSpPr>
          <p:cNvPr id="8" name="Rectangle 7"/>
          <p:cNvSpPr/>
          <p:nvPr/>
        </p:nvSpPr>
        <p:spPr>
          <a:xfrm>
            <a:off x="7213586" y="5862106"/>
            <a:ext cx="1620000" cy="1015663"/>
          </a:xfrm>
          <a:prstGeom prst="rect">
            <a:avLst/>
          </a:prstGeom>
        </p:spPr>
        <p:txBody>
          <a:bodyPr wrap="square" lIns="91428" tIns="45715" rIns="91428" bIns="45715">
            <a:spAutoFit/>
          </a:bodyPr>
          <a:lstStyle/>
          <a:p>
            <a:pPr algn="ctr"/>
            <a:r>
              <a:rPr lang="en-GB" sz="1000" b="1" dirty="0" smtClean="0"/>
              <a:t>The local authority where I live is using revenue from parking charges to subsidise other areas of non-motoring expenditure</a:t>
            </a:r>
            <a:endParaRPr lang="en-GB" sz="1000" b="1" dirty="0"/>
          </a:p>
        </p:txBody>
      </p:sp>
      <p:sp>
        <p:nvSpPr>
          <p:cNvPr id="11" name="Rectangle 10"/>
          <p:cNvSpPr/>
          <p:nvPr/>
        </p:nvSpPr>
        <p:spPr>
          <a:xfrm>
            <a:off x="951830" y="2125241"/>
            <a:ext cx="1800201" cy="769441"/>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dirty="0" smtClean="0"/>
              <a:t>45+ (77%)</a:t>
            </a:r>
          </a:p>
          <a:p>
            <a:pPr marL="88889" indent="-88889">
              <a:buFont typeface="Arial" pitchFamily="34" charset="0"/>
              <a:buChar char="•"/>
            </a:pPr>
            <a:r>
              <a:rPr lang="en-GB" dirty="0" smtClean="0"/>
              <a:t>High mileage (more than10,000 m/yr) (77%)</a:t>
            </a:r>
          </a:p>
          <a:p>
            <a:pPr marL="88889" indent="-88889">
              <a:buFont typeface="Arial" pitchFamily="34" charset="0"/>
              <a:buChar char="•"/>
            </a:pPr>
            <a:r>
              <a:rPr lang="en-GB" dirty="0" smtClean="0"/>
              <a:t>West Midlands (81%)</a:t>
            </a:r>
          </a:p>
        </p:txBody>
      </p:sp>
      <p:sp>
        <p:nvSpPr>
          <p:cNvPr id="13" name="Oval 12"/>
          <p:cNvSpPr/>
          <p:nvPr/>
        </p:nvSpPr>
        <p:spPr bwMode="auto">
          <a:xfrm>
            <a:off x="1095847" y="3709417"/>
            <a:ext cx="648072" cy="64807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15" name="Elbow Connector 14"/>
          <p:cNvCxnSpPr>
            <a:stCxn id="11" idx="2"/>
            <a:endCxn id="37" idx="1"/>
          </p:cNvCxnSpPr>
          <p:nvPr/>
        </p:nvCxnSpPr>
        <p:spPr bwMode="auto">
          <a:xfrm rot="16200000" flipH="1">
            <a:off x="1381592" y="3365021"/>
            <a:ext cx="1174775" cy="234096"/>
          </a:xfrm>
          <a:prstGeom prst="bentConnector2">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16" name="Rectangle 15"/>
          <p:cNvSpPr/>
          <p:nvPr/>
        </p:nvSpPr>
        <p:spPr>
          <a:xfrm>
            <a:off x="3040063" y="2075880"/>
            <a:ext cx="1728192" cy="769441"/>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dirty="0" smtClean="0"/>
              <a:t>65+ (89%)</a:t>
            </a:r>
          </a:p>
          <a:p>
            <a:pPr marL="88889" indent="-88889">
              <a:buFont typeface="Arial" pitchFamily="34" charset="0"/>
              <a:buChar char="•"/>
            </a:pPr>
            <a:r>
              <a:rPr lang="en-GB" dirty="0" smtClean="0"/>
              <a:t>Drive to work (85%)</a:t>
            </a:r>
          </a:p>
          <a:p>
            <a:pPr marL="88889" indent="-88889">
              <a:buFont typeface="Arial" pitchFamily="34" charset="0"/>
              <a:buChar char="•"/>
            </a:pPr>
            <a:r>
              <a:rPr lang="en-GB" dirty="0" smtClean="0"/>
              <a:t>Work from Home (86%)</a:t>
            </a:r>
          </a:p>
        </p:txBody>
      </p:sp>
      <p:sp>
        <p:nvSpPr>
          <p:cNvPr id="17" name="Oval 16"/>
          <p:cNvSpPr/>
          <p:nvPr/>
        </p:nvSpPr>
        <p:spPr bwMode="auto">
          <a:xfrm>
            <a:off x="3112071" y="3781425"/>
            <a:ext cx="648072" cy="64807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9" name="Rectangle 18"/>
          <p:cNvSpPr/>
          <p:nvPr/>
        </p:nvSpPr>
        <p:spPr>
          <a:xfrm>
            <a:off x="5068335" y="2341266"/>
            <a:ext cx="1788152" cy="600164"/>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dirty="0" smtClean="0"/>
              <a:t>45-64 (72%), 65+ (68%)</a:t>
            </a:r>
          </a:p>
          <a:p>
            <a:pPr marL="88889" indent="-88889">
              <a:buFont typeface="Arial" pitchFamily="34" charset="0"/>
              <a:buChar char="•"/>
            </a:pPr>
            <a:r>
              <a:rPr lang="en-GB" dirty="0" smtClean="0"/>
              <a:t>South West (73%)</a:t>
            </a:r>
          </a:p>
          <a:p>
            <a:pPr marL="88889" indent="-88889">
              <a:buFont typeface="Arial" pitchFamily="34" charset="0"/>
              <a:buChar char="•"/>
            </a:pPr>
            <a:r>
              <a:rPr lang="en-GB" dirty="0" smtClean="0"/>
              <a:t>Village/rural (73%)</a:t>
            </a:r>
          </a:p>
        </p:txBody>
      </p:sp>
      <p:sp>
        <p:nvSpPr>
          <p:cNvPr id="20" name="Oval 19"/>
          <p:cNvSpPr/>
          <p:nvPr/>
        </p:nvSpPr>
        <p:spPr bwMode="auto">
          <a:xfrm>
            <a:off x="5128295" y="4357489"/>
            <a:ext cx="648072" cy="64807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9" name="Oval 48"/>
          <p:cNvSpPr/>
          <p:nvPr/>
        </p:nvSpPr>
        <p:spPr bwMode="auto">
          <a:xfrm>
            <a:off x="7216527" y="4861545"/>
            <a:ext cx="648072" cy="64807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2" name="Rectangle 21"/>
          <p:cNvSpPr/>
          <p:nvPr/>
        </p:nvSpPr>
        <p:spPr>
          <a:xfrm>
            <a:off x="5200303" y="5862107"/>
            <a:ext cx="1620000" cy="400099"/>
          </a:xfrm>
          <a:prstGeom prst="rect">
            <a:avLst/>
          </a:prstGeom>
        </p:spPr>
        <p:txBody>
          <a:bodyPr wrap="square" lIns="91428" tIns="45715" rIns="91428" bIns="45715">
            <a:spAutoFit/>
          </a:bodyPr>
          <a:lstStyle/>
          <a:p>
            <a:pPr algn="ctr"/>
            <a:r>
              <a:rPr lang="en-GB" sz="1000" b="1" dirty="0" smtClean="0"/>
              <a:t>Parking restrictions are becoming more relaxed</a:t>
            </a:r>
            <a:endParaRPr lang="en-GB" sz="1000" b="1" dirty="0"/>
          </a:p>
        </p:txBody>
      </p:sp>
      <p:sp>
        <p:nvSpPr>
          <p:cNvPr id="24" name="Rectangle 23"/>
          <p:cNvSpPr/>
          <p:nvPr/>
        </p:nvSpPr>
        <p:spPr>
          <a:xfrm>
            <a:off x="3109129" y="5862105"/>
            <a:ext cx="1620000" cy="707886"/>
          </a:xfrm>
          <a:prstGeom prst="rect">
            <a:avLst/>
          </a:prstGeom>
        </p:spPr>
        <p:txBody>
          <a:bodyPr wrap="square" lIns="91428" tIns="45715" rIns="91428" bIns="45715">
            <a:spAutoFit/>
          </a:bodyPr>
          <a:lstStyle/>
          <a:p>
            <a:pPr algn="ctr"/>
            <a:r>
              <a:rPr lang="en-GB" sz="1000" b="1" dirty="0" smtClean="0"/>
              <a:t>Parking is becoming more limited as there are more cars on the roads</a:t>
            </a:r>
            <a:endParaRPr lang="en-GB" sz="1000" b="1" dirty="0"/>
          </a:p>
        </p:txBody>
      </p:sp>
      <p:sp>
        <p:nvSpPr>
          <p:cNvPr id="26" name="Rectangle 25"/>
          <p:cNvSpPr/>
          <p:nvPr/>
        </p:nvSpPr>
        <p:spPr>
          <a:xfrm>
            <a:off x="1095847" y="5862107"/>
            <a:ext cx="1620000" cy="400099"/>
          </a:xfrm>
          <a:prstGeom prst="rect">
            <a:avLst/>
          </a:prstGeom>
        </p:spPr>
        <p:txBody>
          <a:bodyPr wrap="square" lIns="91428" tIns="45715" rIns="91428" bIns="45715">
            <a:spAutoFit/>
          </a:bodyPr>
          <a:lstStyle/>
          <a:p>
            <a:pPr algn="ctr"/>
            <a:r>
              <a:rPr lang="en-GB" sz="1000" b="1" dirty="0" smtClean="0"/>
              <a:t>Parking spaces are too small for today's cars</a:t>
            </a:r>
            <a:endParaRPr lang="en-GB" sz="1000" b="1" dirty="0"/>
          </a:p>
        </p:txBody>
      </p:sp>
      <p:cxnSp>
        <p:nvCxnSpPr>
          <p:cNvPr id="27" name="Straight Connector 26"/>
          <p:cNvCxnSpPr/>
          <p:nvPr/>
        </p:nvCxnSpPr>
        <p:spPr bwMode="auto">
          <a:xfrm>
            <a:off x="2926028" y="2490605"/>
            <a:ext cx="0" cy="4320000"/>
          </a:xfrm>
          <a:prstGeom prst="line">
            <a:avLst/>
          </a:prstGeom>
          <a:noFill/>
          <a:ln w="9525" cap="flat" cmpd="sng" algn="ctr">
            <a:solidFill>
              <a:schemeClr val="bg1">
                <a:lumMod val="65000"/>
              </a:schemeClr>
            </a:solidFill>
            <a:prstDash val="dash"/>
            <a:round/>
            <a:headEnd type="none" w="med" len="med"/>
            <a:tailEnd type="none" w="med" len="med"/>
          </a:ln>
          <a:effectLst/>
        </p:spPr>
      </p:cxnSp>
      <p:cxnSp>
        <p:nvCxnSpPr>
          <p:cNvPr id="28" name="Straight Connector 27"/>
          <p:cNvCxnSpPr/>
          <p:nvPr/>
        </p:nvCxnSpPr>
        <p:spPr bwMode="auto">
          <a:xfrm>
            <a:off x="4984279" y="2490605"/>
            <a:ext cx="0" cy="4320000"/>
          </a:xfrm>
          <a:prstGeom prst="line">
            <a:avLst/>
          </a:prstGeom>
          <a:noFill/>
          <a:ln w="9525" cap="flat" cmpd="sng" algn="ctr">
            <a:solidFill>
              <a:schemeClr val="bg1">
                <a:lumMod val="65000"/>
              </a:schemeClr>
            </a:solidFill>
            <a:prstDash val="dash"/>
            <a:round/>
            <a:headEnd type="none" w="med" len="med"/>
            <a:tailEnd type="none" w="med" len="med"/>
          </a:ln>
          <a:effectLst/>
        </p:spPr>
      </p:cxnSp>
      <p:cxnSp>
        <p:nvCxnSpPr>
          <p:cNvPr id="29" name="Straight Connector 28"/>
          <p:cNvCxnSpPr/>
          <p:nvPr/>
        </p:nvCxnSpPr>
        <p:spPr bwMode="auto">
          <a:xfrm>
            <a:off x="7018435" y="2490605"/>
            <a:ext cx="0" cy="4320000"/>
          </a:xfrm>
          <a:prstGeom prst="line">
            <a:avLst/>
          </a:prstGeom>
          <a:noFill/>
          <a:ln w="9525" cap="flat" cmpd="sng" algn="ctr">
            <a:solidFill>
              <a:schemeClr val="bg1">
                <a:lumMod val="65000"/>
              </a:schemeClr>
            </a:solidFill>
            <a:prstDash val="dash"/>
            <a:round/>
            <a:headEnd type="none" w="med" len="med"/>
            <a:tailEnd type="none" w="med" len="med"/>
          </a:ln>
          <a:effectLst/>
        </p:spPr>
      </p:cxnSp>
      <p:sp>
        <p:nvSpPr>
          <p:cNvPr id="32" name="Rectangle 31"/>
          <p:cNvSpPr/>
          <p:nvPr/>
        </p:nvSpPr>
        <p:spPr bwMode="auto">
          <a:xfrm>
            <a:off x="8416154" y="0"/>
            <a:ext cx="2272485" cy="352401"/>
          </a:xfrm>
          <a:prstGeom prst="rect">
            <a:avLst/>
          </a:prstGeom>
          <a:solidFill>
            <a:srgbClr val="6699FF"/>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Parking</a:t>
            </a:r>
            <a:endParaRPr lang="en-GB" sz="1300" b="1" dirty="0">
              <a:solidFill>
                <a:schemeClr val="bg1"/>
              </a:solidFill>
            </a:endParaRPr>
          </a:p>
        </p:txBody>
      </p:sp>
      <p:cxnSp>
        <p:nvCxnSpPr>
          <p:cNvPr id="40" name="Elbow Connector 39"/>
          <p:cNvCxnSpPr>
            <a:stCxn id="16" idx="2"/>
            <a:endCxn id="39" idx="1"/>
          </p:cNvCxnSpPr>
          <p:nvPr/>
        </p:nvCxnSpPr>
        <p:spPr bwMode="auto">
          <a:xfrm rot="16200000" flipH="1">
            <a:off x="3355133" y="3394347"/>
            <a:ext cx="1296144" cy="198092"/>
          </a:xfrm>
          <a:prstGeom prst="bentConnector2">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cxnSp>
        <p:nvCxnSpPr>
          <p:cNvPr id="41" name="Elbow Connector 40"/>
          <p:cNvCxnSpPr>
            <a:stCxn id="19" idx="2"/>
            <a:endCxn id="43" idx="1"/>
          </p:cNvCxnSpPr>
          <p:nvPr/>
        </p:nvCxnSpPr>
        <p:spPr bwMode="auto">
          <a:xfrm rot="16200000" flipH="1">
            <a:off x="5182374" y="3721467"/>
            <a:ext cx="1761109" cy="201034"/>
          </a:xfrm>
          <a:prstGeom prst="bentConnector2">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51" name="Rectangle 50"/>
          <p:cNvSpPr/>
          <p:nvPr/>
        </p:nvSpPr>
        <p:spPr bwMode="auto">
          <a:xfrm>
            <a:off x="879823" y="3061346"/>
            <a:ext cx="864096" cy="259228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2" name="Rectangle 51"/>
          <p:cNvSpPr/>
          <p:nvPr/>
        </p:nvSpPr>
        <p:spPr bwMode="auto">
          <a:xfrm>
            <a:off x="2968055" y="3061346"/>
            <a:ext cx="851470" cy="259228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3" name="Rectangle 52"/>
          <p:cNvSpPr/>
          <p:nvPr/>
        </p:nvSpPr>
        <p:spPr bwMode="auto">
          <a:xfrm>
            <a:off x="5038933" y="3061346"/>
            <a:ext cx="779462" cy="259228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4" name="Rectangle 53"/>
          <p:cNvSpPr/>
          <p:nvPr/>
        </p:nvSpPr>
        <p:spPr bwMode="auto">
          <a:xfrm>
            <a:off x="7072511" y="3061346"/>
            <a:ext cx="851470" cy="2592288"/>
          </a:xfrm>
          <a:prstGeom prst="rect">
            <a:avLst/>
          </a:prstGeom>
          <a:solidFill>
            <a:schemeClr val="bg1">
              <a:alpha val="5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0" name="Isosceles Triangle 29"/>
          <p:cNvSpPr/>
          <p:nvPr/>
        </p:nvSpPr>
        <p:spPr bwMode="auto">
          <a:xfrm>
            <a:off x="2319983" y="3709417"/>
            <a:ext cx="184737" cy="159257"/>
          </a:xfrm>
          <a:prstGeom prst="triangle">
            <a:avLst/>
          </a:prstGeom>
          <a:solidFill>
            <a:srgbClr val="00B050"/>
          </a:solidFill>
          <a:ln w="9525" cap="flat" cmpd="sng" algn="ctr">
            <a:solidFill>
              <a:schemeClr val="bg1"/>
            </a:solid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1" name="Isosceles Triangle 30"/>
          <p:cNvSpPr/>
          <p:nvPr/>
        </p:nvSpPr>
        <p:spPr bwMode="auto">
          <a:xfrm>
            <a:off x="4367494" y="3838192"/>
            <a:ext cx="184737" cy="159257"/>
          </a:xfrm>
          <a:prstGeom prst="triangle">
            <a:avLst/>
          </a:prstGeom>
          <a:solidFill>
            <a:srgbClr val="00B050"/>
          </a:solidFill>
          <a:ln w="9525" cap="flat" cmpd="sng" algn="ctr">
            <a:solidFill>
              <a:schemeClr val="bg1"/>
            </a:solid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3" name="Isosceles Triangle 32"/>
          <p:cNvSpPr/>
          <p:nvPr/>
        </p:nvSpPr>
        <p:spPr bwMode="auto">
          <a:xfrm>
            <a:off x="6716720" y="3204072"/>
            <a:ext cx="184737" cy="159257"/>
          </a:xfrm>
          <a:prstGeom prst="triangle">
            <a:avLst/>
          </a:prstGeom>
          <a:solidFill>
            <a:srgbClr val="00B050"/>
          </a:solidFill>
          <a:ln w="9525" cap="flat" cmpd="sng" algn="ctr">
            <a:solidFill>
              <a:schemeClr val="bg1"/>
            </a:solid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4" name="Isosceles Triangle 33"/>
          <p:cNvSpPr/>
          <p:nvPr/>
        </p:nvSpPr>
        <p:spPr bwMode="auto">
          <a:xfrm flipV="1">
            <a:off x="8732944" y="4601252"/>
            <a:ext cx="184737" cy="159257"/>
          </a:xfrm>
          <a:prstGeom prst="triangle">
            <a:avLst/>
          </a:prstGeom>
          <a:solidFill>
            <a:srgbClr val="FF0000"/>
          </a:solidFill>
          <a:ln w="9525" cap="flat" cmpd="sng" algn="ctr">
            <a:solidFill>
              <a:schemeClr val="bg1"/>
            </a:solid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5" name="Isosceles Triangle 34"/>
          <p:cNvSpPr/>
          <p:nvPr/>
        </p:nvSpPr>
        <p:spPr bwMode="auto">
          <a:xfrm flipV="1">
            <a:off x="4670516" y="5206344"/>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6" name="Isosceles Triangle 35"/>
          <p:cNvSpPr/>
          <p:nvPr/>
        </p:nvSpPr>
        <p:spPr bwMode="auto">
          <a:xfrm flipV="1">
            <a:off x="2640340" y="5034027"/>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7" name="Rectangle 36"/>
          <p:cNvSpPr/>
          <p:nvPr/>
        </p:nvSpPr>
        <p:spPr bwMode="auto">
          <a:xfrm>
            <a:off x="2086027" y="3925441"/>
            <a:ext cx="504056"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9" name="Rectangle 38"/>
          <p:cNvSpPr/>
          <p:nvPr/>
        </p:nvSpPr>
        <p:spPr bwMode="auto">
          <a:xfrm>
            <a:off x="4102251" y="3997449"/>
            <a:ext cx="504056"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3" name="Rectangle 42"/>
          <p:cNvSpPr/>
          <p:nvPr/>
        </p:nvSpPr>
        <p:spPr bwMode="auto">
          <a:xfrm>
            <a:off x="6163445" y="4558523"/>
            <a:ext cx="504056"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8" name="Isosceles Triangle 37"/>
          <p:cNvSpPr/>
          <p:nvPr/>
        </p:nvSpPr>
        <p:spPr bwMode="auto">
          <a:xfrm flipV="1">
            <a:off x="6376284" y="4429497"/>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2" name="Isosceles Triangle 41"/>
          <p:cNvSpPr/>
          <p:nvPr/>
        </p:nvSpPr>
        <p:spPr bwMode="auto">
          <a:xfrm>
            <a:off x="8440663" y="4869496"/>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383879" y="260650"/>
            <a:ext cx="7772400" cy="864096"/>
          </a:xfrm>
          <a:prstGeom prst="rect">
            <a:avLst/>
          </a:prstGeom>
          <a:noFill/>
          <a:ln w="9525">
            <a:noFill/>
            <a:miter lim="800000"/>
            <a:headEnd/>
            <a:tailEnd/>
          </a:ln>
        </p:spPr>
        <p:txBody>
          <a:bodyPr vert="horz" wrap="square" lIns="0" tIns="0" rIns="0" bIns="0" numCol="1" anchor="t" anchorCtr="0" compatLnSpc="1">
            <a:prstTxWarp prst="textNoShape">
              <a:avLst/>
            </a:prstTxWarp>
            <a:normAutofit fontScale="90000" lnSpcReduction="20000"/>
          </a:bodyPr>
          <a:lstStyle/>
          <a:p>
            <a:pPr defTabSz="914286" eaLnBrk="0" hangingPunct="0">
              <a:spcAft>
                <a:spcPts val="1200"/>
              </a:spcAft>
              <a:defRPr/>
            </a:pPr>
            <a:r>
              <a:rPr lang="en-GB" sz="3600" kern="0" dirty="0" smtClean="0">
                <a:latin typeface="Arial" charset="0"/>
                <a:ea typeface="Geneva" pitchFamily="-107" charset="-128"/>
                <a:cs typeface="Geneva" pitchFamily="-110" charset="-128"/>
              </a:rPr>
              <a:t/>
            </a:r>
            <a:br>
              <a:rPr lang="en-GB" sz="3600" kern="0" dirty="0" smtClean="0">
                <a:latin typeface="Arial" charset="0"/>
                <a:ea typeface="Geneva" pitchFamily="-107" charset="-128"/>
                <a:cs typeface="Geneva" pitchFamily="-110" charset="-128"/>
              </a:rPr>
            </a:br>
            <a:endParaRPr lang="en-GB" sz="3600" kern="0" dirty="0">
              <a:latin typeface="Arial" charset="0"/>
              <a:ea typeface="Geneva" pitchFamily="-107" charset="-128"/>
              <a:cs typeface="Geneva" pitchFamily="-110" charset="-128"/>
            </a:endParaRPr>
          </a:p>
        </p:txBody>
      </p:sp>
      <p:sp>
        <p:nvSpPr>
          <p:cNvPr id="4" name="Subtitle 2"/>
          <p:cNvSpPr txBox="1">
            <a:spLocks/>
          </p:cNvSpPr>
          <p:nvPr/>
        </p:nvSpPr>
        <p:spPr>
          <a:xfrm>
            <a:off x="1095848" y="1196752"/>
            <a:ext cx="8496944" cy="5256584"/>
          </a:xfrm>
          <a:prstGeom prst="rect">
            <a:avLst/>
          </a:prstGeom>
        </p:spPr>
        <p:txBody>
          <a:bodyPr lIns="91428" tIns="45715" rIns="91428" bIns="45715"/>
          <a:lstStyle/>
          <a:p>
            <a:pPr marL="342857" indent="-342857" defTabSz="914286" eaLnBrk="0" hangingPunct="0">
              <a:lnSpc>
                <a:spcPts val="2100"/>
              </a:lnSpc>
              <a:spcBef>
                <a:spcPts val="600"/>
              </a:spcBef>
              <a:spcAft>
                <a:spcPts val="600"/>
              </a:spcAft>
              <a:defRPr/>
            </a:pPr>
            <a:r>
              <a:rPr lang="en-GB" sz="3200" b="1" kern="0" dirty="0" smtClean="0">
                <a:solidFill>
                  <a:srgbClr val="FA37CB"/>
                </a:solidFill>
                <a:latin typeface="+mn-lt"/>
                <a:ea typeface="Geneva" pitchFamily="-107" charset="-128"/>
                <a:cs typeface="Geneva" pitchFamily="-110" charset="-128"/>
              </a:rPr>
              <a:t> </a:t>
            </a:r>
            <a:endParaRPr lang="en-GB" sz="3200" b="1" kern="0" dirty="0">
              <a:solidFill>
                <a:srgbClr val="FA37CB"/>
              </a:solidFill>
              <a:latin typeface="+mn-lt"/>
              <a:ea typeface="Geneva" pitchFamily="-107" charset="-128"/>
              <a:cs typeface="Geneva" pitchFamily="-110" charset="-128"/>
            </a:endParaRPr>
          </a:p>
        </p:txBody>
      </p:sp>
      <p:sp>
        <p:nvSpPr>
          <p:cNvPr id="5" name="Subtitle 2"/>
          <p:cNvSpPr txBox="1">
            <a:spLocks/>
          </p:cNvSpPr>
          <p:nvPr/>
        </p:nvSpPr>
        <p:spPr>
          <a:xfrm>
            <a:off x="1095848" y="1196752"/>
            <a:ext cx="8496944" cy="5256584"/>
          </a:xfrm>
          <a:prstGeom prst="rect">
            <a:avLst/>
          </a:prstGeom>
        </p:spPr>
        <p:txBody>
          <a:bodyPr vert="horz" lIns="91428" tIns="45715" rIns="91428" bIns="45715" rtlCol="0">
            <a:normAutofit/>
          </a:bodyPr>
          <a:lstStyle/>
          <a:p>
            <a:pPr algn="ctr" defTabSz="914286" fontAlgn="auto">
              <a:spcBef>
                <a:spcPct val="20000"/>
              </a:spcBef>
              <a:spcAft>
                <a:spcPts val="0"/>
              </a:spcAft>
              <a:defRPr/>
            </a:pPr>
            <a:r>
              <a:rPr lang="en-GB" sz="3200" dirty="0" smtClean="0">
                <a:solidFill>
                  <a:schemeClr val="tx1">
                    <a:tint val="75000"/>
                  </a:schemeClr>
                </a:solidFill>
                <a:latin typeface="+mn-lt"/>
                <a:ea typeface="+mn-ea"/>
                <a:cs typeface="+mn-cs"/>
              </a:rPr>
              <a:t> </a:t>
            </a:r>
            <a:endParaRPr lang="en-GB" sz="3200" dirty="0">
              <a:solidFill>
                <a:schemeClr val="tx1">
                  <a:tint val="75000"/>
                </a:schemeClr>
              </a:solidFill>
              <a:latin typeface="+mn-lt"/>
              <a:ea typeface="+mn-ea"/>
              <a:cs typeface="+mn-cs"/>
            </a:endParaRPr>
          </a:p>
        </p:txBody>
      </p:sp>
      <p:sp>
        <p:nvSpPr>
          <p:cNvPr id="6" name="Title 2"/>
          <p:cNvSpPr txBox="1">
            <a:spLocks/>
          </p:cNvSpPr>
          <p:nvPr/>
        </p:nvSpPr>
        <p:spPr bwMode="auto">
          <a:xfrm>
            <a:off x="1023839" y="332656"/>
            <a:ext cx="8461376" cy="1079500"/>
          </a:xfrm>
          <a:prstGeom prst="rect">
            <a:avLst/>
          </a:prstGeom>
          <a:noFill/>
          <a:ln w="9525">
            <a:noFill/>
            <a:miter lim="800000"/>
            <a:headEnd/>
            <a:tailEnd/>
          </a:ln>
        </p:spPr>
        <p:txBody>
          <a:bodyPr lIns="0" tIns="0" rIns="0" bIns="0"/>
          <a:lstStyle/>
          <a:p>
            <a:pPr eaLnBrk="0" hangingPunct="0">
              <a:spcAft>
                <a:spcPts val="0"/>
              </a:spcAft>
              <a:defRPr/>
            </a:pPr>
            <a:r>
              <a:rPr lang="en-GB" sz="3600" kern="0" dirty="0" smtClean="0">
                <a:latin typeface="Arial" charset="0"/>
                <a:ea typeface="Geneva" pitchFamily="-107" charset="-128"/>
                <a:cs typeface="Geneva" pitchFamily="-110" charset="-128"/>
              </a:rPr>
              <a:t>Views on parking (2)</a:t>
            </a:r>
          </a:p>
        </p:txBody>
      </p:sp>
      <p:graphicFrame>
        <p:nvGraphicFramePr>
          <p:cNvPr id="7" name="Chart 6"/>
          <p:cNvGraphicFramePr/>
          <p:nvPr/>
        </p:nvGraphicFramePr>
        <p:xfrm>
          <a:off x="1167855" y="3133354"/>
          <a:ext cx="9001000"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1095849" y="1685642"/>
            <a:ext cx="1944216" cy="1323429"/>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Aged 45+ (52%)</a:t>
            </a:r>
          </a:p>
          <a:p>
            <a:pPr marL="88889" indent="-88889">
              <a:buFont typeface="Arial" pitchFamily="34" charset="0"/>
              <a:buChar char="•"/>
            </a:pPr>
            <a:r>
              <a:rPr lang="en-GB" sz="1000" dirty="0" smtClean="0"/>
              <a:t>Company Car (66%)</a:t>
            </a:r>
          </a:p>
          <a:p>
            <a:pPr marL="88889" indent="-88889">
              <a:buFont typeface="Arial" pitchFamily="34" charset="0"/>
              <a:buChar char="•"/>
            </a:pPr>
            <a:r>
              <a:rPr lang="en-GB" sz="1000" dirty="0" smtClean="0"/>
              <a:t>High mileage (more than10,000 m/yr) (57%)</a:t>
            </a:r>
          </a:p>
          <a:p>
            <a:pPr marL="88889" indent="-88889">
              <a:buFont typeface="Arial" pitchFamily="34" charset="0"/>
              <a:buChar char="•"/>
            </a:pPr>
            <a:r>
              <a:rPr lang="en-GB" sz="1000" dirty="0" smtClean="0"/>
              <a:t>Yorkshire + Humber (54%)</a:t>
            </a:r>
          </a:p>
          <a:p>
            <a:pPr marL="88889" indent="-88889">
              <a:buFont typeface="Arial" pitchFamily="34" charset="0"/>
              <a:buChar char="•"/>
            </a:pPr>
            <a:r>
              <a:rPr lang="en-GB" sz="1000" dirty="0" smtClean="0"/>
              <a:t>North East (53%)</a:t>
            </a:r>
          </a:p>
          <a:p>
            <a:pPr marL="88889" indent="-88889">
              <a:buFont typeface="Arial" pitchFamily="34" charset="0"/>
              <a:buChar char="•"/>
            </a:pPr>
            <a:r>
              <a:rPr lang="en-GB" sz="1000" dirty="0" smtClean="0"/>
              <a:t>Scotland (51%)</a:t>
            </a:r>
          </a:p>
          <a:p>
            <a:pPr marL="88889" indent="-88889">
              <a:buFont typeface="Arial" pitchFamily="34" charset="0"/>
              <a:buChar char="•"/>
            </a:pPr>
            <a:r>
              <a:rPr lang="en-GB" sz="1000" dirty="0" smtClean="0"/>
              <a:t>Village/rural area (58%)</a:t>
            </a:r>
          </a:p>
        </p:txBody>
      </p:sp>
      <p:sp>
        <p:nvSpPr>
          <p:cNvPr id="10" name="Oval 9"/>
          <p:cNvSpPr/>
          <p:nvPr/>
        </p:nvSpPr>
        <p:spPr bwMode="auto">
          <a:xfrm>
            <a:off x="1599904" y="4861545"/>
            <a:ext cx="648072" cy="64807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11" name="Elbow Connector 10"/>
          <p:cNvCxnSpPr>
            <a:stCxn id="9" idx="1"/>
            <a:endCxn id="10" idx="2"/>
          </p:cNvCxnSpPr>
          <p:nvPr/>
        </p:nvCxnSpPr>
        <p:spPr bwMode="auto">
          <a:xfrm rot="10800000" flipH="1" flipV="1">
            <a:off x="1095848" y="2347357"/>
            <a:ext cx="504055" cy="2838224"/>
          </a:xfrm>
          <a:prstGeom prst="bentConnector3">
            <a:avLst>
              <a:gd name="adj1" fmla="val -45352"/>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13" name="Oval 12"/>
          <p:cNvSpPr/>
          <p:nvPr/>
        </p:nvSpPr>
        <p:spPr bwMode="auto">
          <a:xfrm>
            <a:off x="4192192" y="3781425"/>
            <a:ext cx="648072" cy="64807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9" name="Rectangle 18"/>
          <p:cNvSpPr/>
          <p:nvPr/>
        </p:nvSpPr>
        <p:spPr>
          <a:xfrm>
            <a:off x="6712472" y="1703073"/>
            <a:ext cx="1728192" cy="1015653"/>
          </a:xfrm>
          <a:prstGeom prst="rect">
            <a:avLst/>
          </a:prstGeom>
          <a:ln w="34925">
            <a:solidFill>
              <a:schemeClr val="bg1">
                <a:lumMod val="50000"/>
              </a:schemeClr>
            </a:solidFill>
            <a:prstDash val="sysDot"/>
          </a:ln>
        </p:spPr>
        <p:txBody>
          <a:bodyPr wrap="square" lIns="91428" tIns="45715" rIns="91428" bIns="45715" anchor="ctr">
            <a:spAutoFit/>
          </a:bodyPr>
          <a:lstStyle/>
          <a:p>
            <a:pPr marL="88889" indent="-88889">
              <a:buFont typeface="Arial" pitchFamily="34" charset="0"/>
              <a:buChar char="•"/>
            </a:pPr>
            <a:r>
              <a:rPr lang="en-GB" sz="1000" dirty="0" smtClean="0"/>
              <a:t>Male (67%)</a:t>
            </a:r>
          </a:p>
          <a:p>
            <a:pPr marL="88889" indent="-88889">
              <a:buFont typeface="Arial" pitchFamily="34" charset="0"/>
              <a:buChar char="•"/>
            </a:pPr>
            <a:r>
              <a:rPr lang="en-GB" sz="1000" dirty="0" smtClean="0"/>
              <a:t>45+ (68%)</a:t>
            </a:r>
          </a:p>
          <a:p>
            <a:pPr marL="88889" indent="-88889">
              <a:buFont typeface="Arial" pitchFamily="34" charset="0"/>
              <a:buChar char="•"/>
            </a:pPr>
            <a:r>
              <a:rPr lang="en-GB" sz="1000" dirty="0" smtClean="0"/>
              <a:t>South West (69%)</a:t>
            </a:r>
          </a:p>
          <a:p>
            <a:pPr marL="88889" indent="-88889">
              <a:buFont typeface="Arial" pitchFamily="34" charset="0"/>
              <a:buChar char="•"/>
            </a:pPr>
            <a:r>
              <a:rPr lang="en-GB" sz="1000" dirty="0" smtClean="0"/>
              <a:t>North West (70%)</a:t>
            </a:r>
          </a:p>
          <a:p>
            <a:pPr marL="88889" indent="-88889">
              <a:buFont typeface="Arial" pitchFamily="34" charset="0"/>
              <a:buChar char="•"/>
            </a:pPr>
            <a:r>
              <a:rPr lang="en-GB" sz="1000" dirty="0" smtClean="0"/>
              <a:t>North East (68%)</a:t>
            </a:r>
          </a:p>
          <a:p>
            <a:pPr marL="88889" indent="-88889">
              <a:buFont typeface="Arial" pitchFamily="34" charset="0"/>
              <a:buChar char="•"/>
            </a:pPr>
            <a:r>
              <a:rPr lang="en-GB" sz="1000" dirty="0" smtClean="0"/>
              <a:t>East of England (69%)</a:t>
            </a:r>
          </a:p>
        </p:txBody>
      </p:sp>
      <p:sp>
        <p:nvSpPr>
          <p:cNvPr id="20" name="Oval 19"/>
          <p:cNvSpPr/>
          <p:nvPr/>
        </p:nvSpPr>
        <p:spPr bwMode="auto">
          <a:xfrm>
            <a:off x="6784480" y="3853434"/>
            <a:ext cx="720080" cy="687422"/>
          </a:xfrm>
          <a:prstGeom prst="ellipse">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21" name="Elbow Connector 20"/>
          <p:cNvCxnSpPr>
            <a:stCxn id="19" idx="1"/>
            <a:endCxn id="20" idx="2"/>
          </p:cNvCxnSpPr>
          <p:nvPr/>
        </p:nvCxnSpPr>
        <p:spPr bwMode="auto">
          <a:xfrm rot="10800000" flipH="1" flipV="1">
            <a:off x="6712472" y="2210899"/>
            <a:ext cx="72008" cy="1986245"/>
          </a:xfrm>
          <a:prstGeom prst="bentConnector3">
            <a:avLst>
              <a:gd name="adj1" fmla="val -317465"/>
            </a:avLst>
          </a:prstGeom>
          <a:solidFill>
            <a:schemeClr val="accent1"/>
          </a:solidFill>
          <a:ln w="34925" cap="flat" cmpd="sng" algn="ctr">
            <a:solidFill>
              <a:schemeClr val="bg1">
                <a:lumMod val="50000"/>
              </a:schemeClr>
            </a:solidFill>
            <a:prstDash val="sysDot"/>
            <a:round/>
            <a:headEnd type="none" w="med" len="med"/>
            <a:tailEnd type="triangle" w="lg" len="med"/>
          </a:ln>
          <a:effectLst/>
        </p:spPr>
      </p:cxnSp>
      <p:sp>
        <p:nvSpPr>
          <p:cNvPr id="40"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marL="390476" indent="-390476" eaLnBrk="0" hangingPunct="0">
              <a:spcBef>
                <a:spcPct val="70000"/>
              </a:spcBef>
              <a:tabLst>
                <a:tab pos="509525" algn="l"/>
              </a:tabLst>
              <a:defRPr/>
            </a:pPr>
            <a:r>
              <a:rPr lang="en-GB" sz="800" dirty="0" smtClean="0">
                <a:solidFill>
                  <a:srgbClr val="4D4D4D"/>
                </a:solidFill>
              </a:rPr>
              <a:t>QP4. To what extent do you agree or disagree with the following statements about parking? All (1555).</a:t>
            </a:r>
            <a:endParaRPr lang="en-GB" sz="800" dirty="0">
              <a:solidFill>
                <a:srgbClr val="4D4D4D"/>
              </a:solidFill>
            </a:endParaRPr>
          </a:p>
        </p:txBody>
      </p:sp>
      <p:sp>
        <p:nvSpPr>
          <p:cNvPr id="22" name="Rectangle 21"/>
          <p:cNvSpPr/>
          <p:nvPr/>
        </p:nvSpPr>
        <p:spPr bwMode="auto">
          <a:xfrm>
            <a:off x="8416154" y="0"/>
            <a:ext cx="2272485" cy="352401"/>
          </a:xfrm>
          <a:prstGeom prst="rect">
            <a:avLst/>
          </a:prstGeom>
          <a:solidFill>
            <a:srgbClr val="6699FF"/>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Parking</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 name="Chart 80"/>
          <p:cNvGraphicFramePr/>
          <p:nvPr/>
        </p:nvGraphicFramePr>
        <p:xfrm>
          <a:off x="7917847" y="1607537"/>
          <a:ext cx="2106993" cy="512621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846002" y="423840"/>
            <a:ext cx="9178837" cy="1584000"/>
          </a:xfrm>
        </p:spPr>
        <p:txBody>
          <a:bodyPr/>
          <a:lstStyle/>
          <a:p>
            <a:pPr>
              <a:spcAft>
                <a:spcPts val="600"/>
              </a:spcAft>
            </a:pPr>
            <a:r>
              <a:rPr lang="en-GB" dirty="0" smtClean="0"/>
              <a:t>Impact of changes to parking regulations.</a:t>
            </a:r>
            <a:br>
              <a:rPr lang="en-GB" dirty="0" smtClean="0"/>
            </a:br>
            <a:r>
              <a:rPr lang="en-GB" sz="1400" dirty="0" smtClean="0"/>
              <a:t>Motorists perceive to be less impacted by parking changes in their area than last year.</a:t>
            </a:r>
            <a:endParaRPr lang="en-GB" sz="1300" dirty="0"/>
          </a:p>
        </p:txBody>
      </p:sp>
      <p:sp>
        <p:nvSpPr>
          <p:cNvPr id="60"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spcBef>
                <a:spcPct val="70000"/>
              </a:spcBef>
              <a:tabLst>
                <a:tab pos="509525" algn="l"/>
              </a:tabLst>
              <a:defRPr/>
            </a:pPr>
            <a:r>
              <a:rPr lang="en-GB" sz="800" dirty="0" smtClean="0">
                <a:solidFill>
                  <a:srgbClr val="4D4D4D"/>
                </a:solidFill>
              </a:rPr>
              <a:t>QP1. Thinking about parking in your local area compared to 12 months ago, please indicate the extent to which you agree or disagree with the following? All (1555) QP2. Have these changes to parking impacted the amount you drive? Parking is more expensive (1155), Fewer parking spaces on my street (724), Fewer parking spaces in town centre (982). 2014. QP1 (1528) QP2. Parking is more expensive (1216), Fewer parking spaces on my street 9694), Fewer parking spaces in town centre (1023).</a:t>
            </a:r>
            <a:endParaRPr lang="en-GB" sz="800" dirty="0">
              <a:solidFill>
                <a:srgbClr val="4D4D4D"/>
              </a:solidFill>
            </a:endParaRPr>
          </a:p>
        </p:txBody>
      </p:sp>
      <p:graphicFrame>
        <p:nvGraphicFramePr>
          <p:cNvPr id="46" name="Chart 45"/>
          <p:cNvGraphicFramePr/>
          <p:nvPr/>
        </p:nvGraphicFramePr>
        <p:xfrm>
          <a:off x="1743920" y="1621186"/>
          <a:ext cx="5976663" cy="5328592"/>
        </p:xfrm>
        <a:graphic>
          <a:graphicData uri="http://schemas.openxmlformats.org/drawingml/2006/chart">
            <c:chart xmlns:c="http://schemas.openxmlformats.org/drawingml/2006/chart" xmlns:r="http://schemas.openxmlformats.org/officeDocument/2006/relationships" r:id="rId4"/>
          </a:graphicData>
        </a:graphic>
      </p:graphicFrame>
      <p:sp>
        <p:nvSpPr>
          <p:cNvPr id="56" name="Rectangle 55"/>
          <p:cNvSpPr/>
          <p:nvPr/>
        </p:nvSpPr>
        <p:spPr>
          <a:xfrm>
            <a:off x="291535" y="1965234"/>
            <a:ext cx="1518280" cy="1169541"/>
          </a:xfrm>
          <a:prstGeom prst="rect">
            <a:avLst/>
          </a:prstGeom>
        </p:spPr>
        <p:txBody>
          <a:bodyPr wrap="square" lIns="91428" tIns="45715" rIns="91428" bIns="45715">
            <a:spAutoFit/>
          </a:bodyPr>
          <a:lstStyle/>
          <a:p>
            <a:pPr algn="ctr">
              <a:defRPr sz="1400" b="1" i="0" u="none" strike="noStrike" kern="1200" baseline="0">
                <a:solidFill>
                  <a:prstClr val="black"/>
                </a:solidFill>
                <a:latin typeface="+mn-lt"/>
                <a:ea typeface="+mn-ea"/>
                <a:cs typeface="+mn-cs"/>
              </a:defRPr>
            </a:pPr>
            <a:r>
              <a:rPr lang="en-GB" sz="1400" b="1" dirty="0" smtClean="0">
                <a:solidFill>
                  <a:prstClr val="black"/>
                </a:solidFill>
              </a:rPr>
              <a:t>Parking is more expensive in town centre/high street</a:t>
            </a:r>
            <a:endParaRPr lang="en-GB" sz="1400" b="1" dirty="0">
              <a:solidFill>
                <a:prstClr val="black"/>
              </a:solidFill>
            </a:endParaRPr>
          </a:p>
        </p:txBody>
      </p:sp>
      <p:sp>
        <p:nvSpPr>
          <p:cNvPr id="57" name="Rectangle 56"/>
          <p:cNvSpPr/>
          <p:nvPr/>
        </p:nvSpPr>
        <p:spPr>
          <a:xfrm>
            <a:off x="291535" y="3529983"/>
            <a:ext cx="1518280" cy="954097"/>
          </a:xfrm>
          <a:prstGeom prst="rect">
            <a:avLst/>
          </a:prstGeom>
        </p:spPr>
        <p:txBody>
          <a:bodyPr wrap="square" lIns="91428" tIns="45715" rIns="91428" bIns="45715">
            <a:spAutoFit/>
          </a:bodyPr>
          <a:lstStyle/>
          <a:p>
            <a:pPr algn="ctr">
              <a:defRPr sz="1400" b="1" i="0" u="none" strike="noStrike" kern="1200" baseline="0">
                <a:solidFill>
                  <a:prstClr val="black"/>
                </a:solidFill>
                <a:latin typeface="+mn-lt"/>
                <a:ea typeface="+mn-ea"/>
                <a:cs typeface="+mn-cs"/>
              </a:defRPr>
            </a:pPr>
            <a:r>
              <a:rPr lang="en-GB" sz="1400" b="1" dirty="0" smtClean="0">
                <a:solidFill>
                  <a:prstClr val="black"/>
                </a:solidFill>
              </a:rPr>
              <a:t>Fewer parking spaces are available on my street</a:t>
            </a:r>
            <a:endParaRPr lang="en-GB" sz="1400" b="1" dirty="0">
              <a:solidFill>
                <a:prstClr val="black"/>
              </a:solidFill>
            </a:endParaRPr>
          </a:p>
        </p:txBody>
      </p:sp>
      <p:sp>
        <p:nvSpPr>
          <p:cNvPr id="58" name="Rectangle 57"/>
          <p:cNvSpPr/>
          <p:nvPr/>
        </p:nvSpPr>
        <p:spPr>
          <a:xfrm>
            <a:off x="291535" y="4902483"/>
            <a:ext cx="1518280" cy="1169541"/>
          </a:xfrm>
          <a:prstGeom prst="rect">
            <a:avLst/>
          </a:prstGeom>
        </p:spPr>
        <p:txBody>
          <a:bodyPr wrap="square" lIns="91428" tIns="45715" rIns="91428" bIns="45715">
            <a:spAutoFit/>
          </a:bodyPr>
          <a:lstStyle/>
          <a:p>
            <a:pPr algn="ctr">
              <a:defRPr sz="1400" b="1" i="0" u="none" strike="noStrike" kern="1200" baseline="0">
                <a:solidFill>
                  <a:prstClr val="black"/>
                </a:solidFill>
                <a:latin typeface="+mn-lt"/>
                <a:ea typeface="+mn-ea"/>
                <a:cs typeface="+mn-cs"/>
              </a:defRPr>
            </a:pPr>
            <a:r>
              <a:rPr lang="en-GB" sz="1400" b="1" dirty="0" smtClean="0">
                <a:solidFill>
                  <a:prstClr val="black"/>
                </a:solidFill>
              </a:rPr>
              <a:t>Fewer parking spaces are available near the town centre / high street</a:t>
            </a:r>
            <a:endParaRPr lang="en-GB" sz="1400" b="1" dirty="0">
              <a:solidFill>
                <a:prstClr val="black"/>
              </a:solidFill>
            </a:endParaRPr>
          </a:p>
        </p:txBody>
      </p:sp>
      <p:cxnSp>
        <p:nvCxnSpPr>
          <p:cNvPr id="59" name="Straight Connector 57"/>
          <p:cNvCxnSpPr>
            <a:cxnSpLocks noChangeShapeType="1"/>
          </p:cNvCxnSpPr>
          <p:nvPr/>
        </p:nvCxnSpPr>
        <p:spPr bwMode="auto">
          <a:xfrm>
            <a:off x="397574" y="3263720"/>
            <a:ext cx="9000000" cy="0"/>
          </a:xfrm>
          <a:prstGeom prst="line">
            <a:avLst/>
          </a:prstGeom>
          <a:noFill/>
          <a:ln w="6350" algn="ctr">
            <a:solidFill>
              <a:schemeClr val="bg1">
                <a:lumMod val="50000"/>
              </a:schemeClr>
            </a:solidFill>
            <a:prstDash val="dash"/>
            <a:round/>
            <a:headEnd/>
            <a:tailEnd/>
          </a:ln>
          <a:effectLst/>
        </p:spPr>
      </p:cxnSp>
      <p:cxnSp>
        <p:nvCxnSpPr>
          <p:cNvPr id="63" name="Straight Connector 57"/>
          <p:cNvCxnSpPr>
            <a:cxnSpLocks noChangeShapeType="1"/>
          </p:cNvCxnSpPr>
          <p:nvPr/>
        </p:nvCxnSpPr>
        <p:spPr bwMode="auto">
          <a:xfrm>
            <a:off x="397574" y="4758473"/>
            <a:ext cx="9000000" cy="0"/>
          </a:xfrm>
          <a:prstGeom prst="line">
            <a:avLst/>
          </a:prstGeom>
          <a:noFill/>
          <a:ln w="6350" algn="ctr">
            <a:solidFill>
              <a:schemeClr val="bg1">
                <a:lumMod val="50000"/>
              </a:schemeClr>
            </a:solidFill>
            <a:prstDash val="dash"/>
            <a:round/>
            <a:headEnd/>
            <a:tailEnd/>
          </a:ln>
          <a:effectLst/>
        </p:spPr>
      </p:cxnSp>
      <p:sp>
        <p:nvSpPr>
          <p:cNvPr id="65" name="TextBox 64"/>
          <p:cNvSpPr txBox="1"/>
          <p:nvPr/>
        </p:nvSpPr>
        <p:spPr>
          <a:xfrm>
            <a:off x="9958289" y="3760241"/>
            <a:ext cx="735807" cy="600164"/>
          </a:xfrm>
          <a:prstGeom prst="rect">
            <a:avLst/>
          </a:prstGeom>
          <a:noFill/>
        </p:spPr>
        <p:txBody>
          <a:bodyPr wrap="square" lIns="91428" tIns="45715" rIns="91428" bIns="45715" rtlCol="0">
            <a:spAutoFit/>
          </a:bodyPr>
          <a:lstStyle/>
          <a:p>
            <a:r>
              <a:rPr lang="en-GB" b="1" dirty="0" smtClean="0"/>
              <a:t>…drive less </a:t>
            </a:r>
            <a:r>
              <a:rPr lang="en-GB" dirty="0" smtClean="0"/>
              <a:t>as a result</a:t>
            </a:r>
            <a:endParaRPr lang="en-GB" dirty="0"/>
          </a:p>
        </p:txBody>
      </p:sp>
      <p:sp>
        <p:nvSpPr>
          <p:cNvPr id="68" name="TextBox 67"/>
          <p:cNvSpPr txBox="1"/>
          <p:nvPr/>
        </p:nvSpPr>
        <p:spPr>
          <a:xfrm rot="16200000" flipH="1">
            <a:off x="7244088" y="2300062"/>
            <a:ext cx="1095846" cy="430877"/>
          </a:xfrm>
          <a:prstGeom prst="rect">
            <a:avLst/>
          </a:prstGeom>
          <a:noFill/>
        </p:spPr>
        <p:txBody>
          <a:bodyPr wrap="square" lIns="91428" tIns="45715" rIns="91428" bIns="45715" rtlCol="0">
            <a:spAutoFit/>
          </a:bodyPr>
          <a:lstStyle/>
          <a:p>
            <a:pPr algn="ctr"/>
            <a:r>
              <a:rPr lang="en-GB" dirty="0" smtClean="0">
                <a:solidFill>
                  <a:srgbClr val="6D8838"/>
                </a:solidFill>
              </a:rPr>
              <a:t>Among those who agree…</a:t>
            </a:r>
            <a:endParaRPr lang="en-GB" dirty="0">
              <a:solidFill>
                <a:srgbClr val="6D8838"/>
              </a:solidFill>
            </a:endParaRPr>
          </a:p>
        </p:txBody>
      </p:sp>
      <p:sp>
        <p:nvSpPr>
          <p:cNvPr id="69" name="TextBox 68"/>
          <p:cNvSpPr txBox="1"/>
          <p:nvPr/>
        </p:nvSpPr>
        <p:spPr>
          <a:xfrm rot="16200000" flipH="1">
            <a:off x="7244087" y="3794815"/>
            <a:ext cx="1095846" cy="430877"/>
          </a:xfrm>
          <a:prstGeom prst="rect">
            <a:avLst/>
          </a:prstGeom>
          <a:noFill/>
        </p:spPr>
        <p:txBody>
          <a:bodyPr wrap="square" lIns="91428" tIns="45715" rIns="91428" bIns="45715" rtlCol="0">
            <a:spAutoFit/>
          </a:bodyPr>
          <a:lstStyle/>
          <a:p>
            <a:pPr algn="ctr"/>
            <a:r>
              <a:rPr lang="en-GB" dirty="0" smtClean="0">
                <a:solidFill>
                  <a:srgbClr val="6D8838"/>
                </a:solidFill>
              </a:rPr>
              <a:t>Among those who agree…</a:t>
            </a:r>
            <a:endParaRPr lang="en-GB" dirty="0">
              <a:solidFill>
                <a:srgbClr val="6D8838"/>
              </a:solidFill>
            </a:endParaRPr>
          </a:p>
        </p:txBody>
      </p:sp>
      <p:sp>
        <p:nvSpPr>
          <p:cNvPr id="70" name="TextBox 69"/>
          <p:cNvSpPr txBox="1"/>
          <p:nvPr/>
        </p:nvSpPr>
        <p:spPr>
          <a:xfrm rot="16200000" flipH="1">
            <a:off x="7244088" y="5293334"/>
            <a:ext cx="1095846" cy="430877"/>
          </a:xfrm>
          <a:prstGeom prst="rect">
            <a:avLst/>
          </a:prstGeom>
          <a:noFill/>
        </p:spPr>
        <p:txBody>
          <a:bodyPr wrap="square" lIns="91428" tIns="45715" rIns="91428" bIns="45715" rtlCol="0">
            <a:spAutoFit/>
          </a:bodyPr>
          <a:lstStyle/>
          <a:p>
            <a:pPr algn="ctr"/>
            <a:r>
              <a:rPr lang="en-GB" dirty="0" smtClean="0">
                <a:solidFill>
                  <a:srgbClr val="6D8838"/>
                </a:solidFill>
              </a:rPr>
              <a:t>Among those who agree…</a:t>
            </a:r>
            <a:endParaRPr lang="en-GB" dirty="0">
              <a:solidFill>
                <a:srgbClr val="6D8838"/>
              </a:solidFill>
            </a:endParaRPr>
          </a:p>
        </p:txBody>
      </p:sp>
      <p:cxnSp>
        <p:nvCxnSpPr>
          <p:cNvPr id="71" name="Straight Arrow Connector 70"/>
          <p:cNvCxnSpPr/>
          <p:nvPr/>
        </p:nvCxnSpPr>
        <p:spPr bwMode="auto">
          <a:xfrm>
            <a:off x="8035911" y="2125241"/>
            <a:ext cx="288001"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cxnSp>
        <p:nvCxnSpPr>
          <p:cNvPr id="73" name="Straight Arrow Connector 72"/>
          <p:cNvCxnSpPr/>
          <p:nvPr/>
        </p:nvCxnSpPr>
        <p:spPr bwMode="auto">
          <a:xfrm>
            <a:off x="8035911" y="2872617"/>
            <a:ext cx="288001"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cxnSp>
        <p:nvCxnSpPr>
          <p:cNvPr id="74" name="Straight Arrow Connector 73"/>
          <p:cNvCxnSpPr/>
          <p:nvPr/>
        </p:nvCxnSpPr>
        <p:spPr bwMode="auto">
          <a:xfrm>
            <a:off x="8035911" y="3674585"/>
            <a:ext cx="288001"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cxnSp>
        <p:nvCxnSpPr>
          <p:cNvPr id="75" name="Straight Arrow Connector 74"/>
          <p:cNvCxnSpPr/>
          <p:nvPr/>
        </p:nvCxnSpPr>
        <p:spPr bwMode="auto">
          <a:xfrm>
            <a:off x="8035911" y="4421961"/>
            <a:ext cx="288001"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cxnSp>
        <p:nvCxnSpPr>
          <p:cNvPr id="76" name="Straight Arrow Connector 75"/>
          <p:cNvCxnSpPr/>
          <p:nvPr/>
        </p:nvCxnSpPr>
        <p:spPr bwMode="auto">
          <a:xfrm>
            <a:off x="8035911" y="5173105"/>
            <a:ext cx="288001"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cxnSp>
        <p:nvCxnSpPr>
          <p:cNvPr id="77" name="Straight Arrow Connector 76"/>
          <p:cNvCxnSpPr/>
          <p:nvPr/>
        </p:nvCxnSpPr>
        <p:spPr bwMode="auto">
          <a:xfrm>
            <a:off x="8035911" y="5920481"/>
            <a:ext cx="288001"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sp>
        <p:nvSpPr>
          <p:cNvPr id="78" name="Right Brace 77"/>
          <p:cNvSpPr/>
          <p:nvPr/>
        </p:nvSpPr>
        <p:spPr bwMode="auto">
          <a:xfrm>
            <a:off x="9592791" y="1819794"/>
            <a:ext cx="338201" cy="4464495"/>
          </a:xfrm>
          <a:prstGeom prst="rightBrace">
            <a:avLst>
              <a:gd name="adj1" fmla="val 125000"/>
              <a:gd name="adj2" fmla="val 50000"/>
            </a:avLst>
          </a:prstGeom>
          <a:noFill/>
          <a:ln w="22225" algn="ctr">
            <a:solidFill>
              <a:schemeClr val="accent6"/>
            </a:solidFill>
            <a:prstDash val="sysDash"/>
            <a:round/>
            <a:headEnd/>
            <a:tailEn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88" name="Isosceles Triangle 87"/>
          <p:cNvSpPr/>
          <p:nvPr/>
        </p:nvSpPr>
        <p:spPr bwMode="auto">
          <a:xfrm flipV="1">
            <a:off x="6582104" y="2053233"/>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7" name="Rectangle 26"/>
          <p:cNvSpPr/>
          <p:nvPr/>
        </p:nvSpPr>
        <p:spPr bwMode="auto">
          <a:xfrm>
            <a:off x="8416154" y="0"/>
            <a:ext cx="2272485" cy="352401"/>
          </a:xfrm>
          <a:prstGeom prst="rect">
            <a:avLst/>
          </a:prstGeom>
          <a:solidFill>
            <a:srgbClr val="6699FF"/>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Parking</a:t>
            </a:r>
            <a:endParaRPr lang="en-GB" sz="1300" b="1" dirty="0">
              <a:solidFill>
                <a:schemeClr val="bg1"/>
              </a:solidFill>
            </a:endParaRPr>
          </a:p>
        </p:txBody>
      </p:sp>
      <p:sp>
        <p:nvSpPr>
          <p:cNvPr id="28" name="Isosceles Triangle 27"/>
          <p:cNvSpPr/>
          <p:nvPr/>
        </p:nvSpPr>
        <p:spPr bwMode="auto">
          <a:xfrm flipV="1">
            <a:off x="4552231" y="3565401"/>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0" name="Isosceles Triangle 29"/>
          <p:cNvSpPr/>
          <p:nvPr/>
        </p:nvSpPr>
        <p:spPr bwMode="auto">
          <a:xfrm>
            <a:off x="2622529" y="4861545"/>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1" name="Isosceles Triangle 30"/>
          <p:cNvSpPr/>
          <p:nvPr/>
        </p:nvSpPr>
        <p:spPr bwMode="auto">
          <a:xfrm>
            <a:off x="2493027" y="1852285"/>
            <a:ext cx="184737" cy="159257"/>
          </a:xfrm>
          <a:prstGeom prst="triangle">
            <a:avLst/>
          </a:prstGeom>
          <a:solidFill>
            <a:srgbClr val="00B05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Safety and Rules</a:t>
            </a:r>
            <a:endParaRPr lang="en-GB" dirty="0">
              <a:latin typeface="+mn-lt"/>
            </a:endParaRPr>
          </a:p>
        </p:txBody>
      </p:sp>
      <p:sp>
        <p:nvSpPr>
          <p:cNvPr id="29701" name="Rectangle 12"/>
          <p:cNvSpPr>
            <a:spLocks noChangeArrowheads="1"/>
          </p:cNvSpPr>
          <p:nvPr/>
        </p:nvSpPr>
        <p:spPr bwMode="auto">
          <a:xfrm>
            <a:off x="9377363" y="468314"/>
            <a:ext cx="1079500" cy="936624"/>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10" name="TextBox 9"/>
          <p:cNvSpPr txBox="1"/>
          <p:nvPr/>
        </p:nvSpPr>
        <p:spPr>
          <a:xfrm>
            <a:off x="811547" y="4429497"/>
            <a:ext cx="3709646" cy="738654"/>
          </a:xfrm>
          <a:prstGeom prst="rect">
            <a:avLst/>
          </a:prstGeom>
          <a:noFill/>
        </p:spPr>
        <p:txBody>
          <a:bodyPr wrap="none" lIns="91428" tIns="45715" rIns="91428" bIns="45715" rtlCol="0">
            <a:spAutoFit/>
          </a:bodyPr>
          <a:lstStyle/>
          <a:p>
            <a:pPr marL="271430" indent="-271430">
              <a:buClr>
                <a:srgbClr val="FA37CB"/>
              </a:buClr>
              <a:buFont typeface="Arial" pitchFamily="34" charset="0"/>
              <a:buChar char="•"/>
            </a:pPr>
            <a:r>
              <a:rPr lang="en-GB" sz="2100" dirty="0" smtClean="0"/>
              <a:t>Speed Limits and Speeding</a:t>
            </a:r>
          </a:p>
          <a:p>
            <a:pPr marL="271430" indent="-271430">
              <a:buClr>
                <a:srgbClr val="FA37CB"/>
              </a:buClr>
              <a:buFont typeface="Arial" pitchFamily="34" charset="0"/>
              <a:buChar char="•"/>
            </a:pPr>
            <a:r>
              <a:rPr lang="en-GB" sz="2100" dirty="0" smtClean="0"/>
              <a:t>Road safety</a:t>
            </a:r>
          </a:p>
        </p:txBody>
      </p:sp>
      <p:sp>
        <p:nvSpPr>
          <p:cNvPr id="11" name="Rectangle 10"/>
          <p:cNvSpPr/>
          <p:nvPr/>
        </p:nvSpPr>
        <p:spPr bwMode="auto">
          <a:xfrm>
            <a:off x="7432552" y="0"/>
            <a:ext cx="3256087" cy="352800"/>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Safety and rules</a:t>
            </a:r>
            <a:endParaRPr lang="en-GB" sz="1400" b="1" dirty="0">
              <a:solidFill>
                <a:schemeClr val="bg1"/>
              </a:solidFill>
            </a:endParaRPr>
          </a:p>
        </p:txBody>
      </p:sp>
      <p:pic>
        <p:nvPicPr>
          <p:cNvPr id="12" name="Picture 2" descr="http://www.theaa.com/resources/images/motoring_advice/speed-gun-440.jpg"/>
          <p:cNvPicPr>
            <a:picLocks noChangeAspect="1" noChangeArrowheads="1"/>
          </p:cNvPicPr>
          <p:nvPr/>
        </p:nvPicPr>
        <p:blipFill>
          <a:blip r:embed="rId3" cstate="print"/>
          <a:srcRect r="10177"/>
          <a:stretch>
            <a:fillRect/>
          </a:stretch>
        </p:blipFill>
        <p:spPr bwMode="auto">
          <a:xfrm>
            <a:off x="846138" y="2339500"/>
            <a:ext cx="1833885" cy="1148400"/>
          </a:xfrm>
          <a:prstGeom prst="rect">
            <a:avLst/>
          </a:prstGeom>
          <a:noFill/>
        </p:spPr>
      </p:pic>
      <p:pic>
        <p:nvPicPr>
          <p:cNvPr id="19" name="Picture 2" descr="http://i.telegraph.co.uk/multimedia/archive/01783/Police_1783157c.jpg"/>
          <p:cNvPicPr>
            <a:picLocks noChangeAspect="1" noChangeArrowheads="1"/>
          </p:cNvPicPr>
          <p:nvPr/>
        </p:nvPicPr>
        <p:blipFill>
          <a:blip r:embed="rId4" cstate="print"/>
          <a:srcRect/>
          <a:stretch>
            <a:fillRect/>
          </a:stretch>
        </p:blipFill>
        <p:spPr bwMode="auto">
          <a:xfrm>
            <a:off x="2719160" y="2339500"/>
            <a:ext cx="1840640" cy="1148400"/>
          </a:xfrm>
          <a:prstGeom prst="rect">
            <a:avLst/>
          </a:prstGeom>
          <a:noFill/>
        </p:spPr>
      </p:pic>
      <p:pic>
        <p:nvPicPr>
          <p:cNvPr id="49154" name="Picture 2" descr="http://i4.mirror.co.uk/incoming/article1950647.ece/ALTERNATES/s615/Queues-on-the-clockwise-stretch-of-the-M25.jpg"/>
          <p:cNvPicPr>
            <a:picLocks noChangeAspect="1" noChangeArrowheads="1"/>
          </p:cNvPicPr>
          <p:nvPr/>
        </p:nvPicPr>
        <p:blipFill>
          <a:blip r:embed="rId5" cstate="print"/>
          <a:srcRect/>
          <a:stretch>
            <a:fillRect/>
          </a:stretch>
        </p:blipFill>
        <p:spPr bwMode="auto">
          <a:xfrm>
            <a:off x="4598936" y="2339181"/>
            <a:ext cx="1726812" cy="1148400"/>
          </a:xfrm>
          <a:prstGeom prst="rect">
            <a:avLst/>
          </a:prstGeom>
          <a:noFill/>
        </p:spPr>
      </p:pic>
      <p:pic>
        <p:nvPicPr>
          <p:cNvPr id="20" name="Picture 8"/>
          <p:cNvPicPr>
            <a:picLocks noChangeAspect="1" noChangeArrowheads="1"/>
          </p:cNvPicPr>
          <p:nvPr/>
        </p:nvPicPr>
        <p:blipFill>
          <a:blip r:embed="rId6" cstate="print"/>
          <a:srcRect l="16864" r="3503"/>
          <a:stretch>
            <a:fillRect/>
          </a:stretch>
        </p:blipFill>
        <p:spPr bwMode="auto">
          <a:xfrm>
            <a:off x="6364882" y="2339501"/>
            <a:ext cx="1253728" cy="1147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bwMode="auto">
          <a:xfrm>
            <a:off x="7446852" y="2197249"/>
            <a:ext cx="500066" cy="4306800"/>
          </a:xfrm>
          <a:prstGeom prst="rect">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3" name="Text Box 17"/>
          <p:cNvSpPr txBox="1">
            <a:spLocks noChangeArrowheads="1"/>
          </p:cNvSpPr>
          <p:nvPr/>
        </p:nvSpPr>
        <p:spPr bwMode="auto">
          <a:xfrm>
            <a:off x="7408533" y="575125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44%</a:t>
            </a:r>
            <a:endParaRPr lang="en-GB" sz="1400" b="1" dirty="0">
              <a:solidFill>
                <a:schemeClr val="bg1"/>
              </a:solidFill>
              <a:latin typeface="+mn-lt"/>
              <a:ea typeface="Geneva" pitchFamily="-107" charset="-128"/>
              <a:cs typeface="+mn-cs"/>
            </a:endParaRPr>
          </a:p>
        </p:txBody>
      </p:sp>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Breaking the speed limit.</a:t>
            </a:r>
            <a:br>
              <a:rPr dirty="0" smtClean="0">
                <a:latin typeface="Arial" pitchFamily="34" charset="0"/>
                <a:ea typeface="Geneva"/>
                <a:cs typeface="Geneva"/>
              </a:rPr>
            </a:br>
            <a:r>
              <a:rPr lang="en-GB" sz="1400" dirty="0" smtClean="0">
                <a:latin typeface="Arial" pitchFamily="34" charset="0"/>
                <a:ea typeface="Geneva"/>
                <a:cs typeface="Geneva"/>
              </a:rPr>
              <a:t>T</a:t>
            </a:r>
            <a:r>
              <a:rPr sz="1400" dirty="0" smtClean="0">
                <a:latin typeface="Arial" pitchFamily="34" charset="0"/>
                <a:ea typeface="Geneva"/>
                <a:cs typeface="Geneva"/>
              </a:rPr>
              <a:t>he proportion speeding on country roads and motorways continues to increase steadily. </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1"/>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12" name="Text Box 17"/>
          <p:cNvSpPr txBox="1">
            <a:spLocks noChangeArrowheads="1"/>
          </p:cNvSpPr>
          <p:nvPr/>
        </p:nvSpPr>
        <p:spPr bwMode="auto">
          <a:xfrm>
            <a:off x="748508" y="2926450"/>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Motorways</a:t>
            </a:r>
            <a:endParaRPr lang="en-GB" sz="1400" b="1" dirty="0">
              <a:latin typeface="+mn-lt"/>
              <a:ea typeface="Geneva" pitchFamily="-107" charset="-128"/>
              <a:cs typeface="+mn-cs"/>
            </a:endParaRPr>
          </a:p>
        </p:txBody>
      </p:sp>
      <p:sp>
        <p:nvSpPr>
          <p:cNvPr id="13" name="Text Box 17"/>
          <p:cNvSpPr txBox="1">
            <a:spLocks noChangeArrowheads="1"/>
          </p:cNvSpPr>
          <p:nvPr/>
        </p:nvSpPr>
        <p:spPr bwMode="auto">
          <a:xfrm>
            <a:off x="748508" y="3926582"/>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roads</a:t>
            </a:r>
            <a:endParaRPr lang="en-GB" sz="1400" b="1" dirty="0">
              <a:latin typeface="+mn-lt"/>
              <a:ea typeface="Geneva" pitchFamily="-107" charset="-128"/>
              <a:cs typeface="+mn-cs"/>
            </a:endParaRPr>
          </a:p>
        </p:txBody>
      </p:sp>
      <p:sp>
        <p:nvSpPr>
          <p:cNvPr id="14" name="Text Box 17"/>
          <p:cNvSpPr txBox="1">
            <a:spLocks noChangeArrowheads="1"/>
          </p:cNvSpPr>
          <p:nvPr/>
        </p:nvSpPr>
        <p:spPr bwMode="auto">
          <a:xfrm>
            <a:off x="748508" y="496315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Country roads</a:t>
            </a:r>
            <a:endParaRPr lang="en-GB" sz="1400" b="1" dirty="0">
              <a:latin typeface="+mn-lt"/>
              <a:ea typeface="Geneva" pitchFamily="-107" charset="-128"/>
              <a:cs typeface="+mn-cs"/>
            </a:endParaRPr>
          </a:p>
        </p:txBody>
      </p:sp>
      <p:sp>
        <p:nvSpPr>
          <p:cNvPr id="15" name="Text Box 17"/>
          <p:cNvSpPr txBox="1">
            <a:spLocks noChangeArrowheads="1"/>
          </p:cNvSpPr>
          <p:nvPr/>
        </p:nvSpPr>
        <p:spPr bwMode="auto">
          <a:xfrm>
            <a:off x="1239864" y="6034724"/>
            <a:ext cx="1857388"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area zones</a:t>
            </a:r>
            <a:endParaRPr lang="en-GB" sz="1400" b="1" dirty="0">
              <a:latin typeface="+mn-lt"/>
              <a:ea typeface="Geneva" pitchFamily="-107" charset="-128"/>
              <a:cs typeface="+mn-cs"/>
            </a:endParaRPr>
          </a:p>
        </p:txBody>
      </p:sp>
      <p:sp>
        <p:nvSpPr>
          <p:cNvPr id="16" name="Oval 45"/>
          <p:cNvSpPr>
            <a:spLocks noChangeArrowheads="1"/>
          </p:cNvSpPr>
          <p:nvPr/>
        </p:nvSpPr>
        <p:spPr bwMode="auto">
          <a:xfrm>
            <a:off x="1882806" y="24978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70</a:t>
            </a:r>
          </a:p>
        </p:txBody>
      </p:sp>
      <p:sp>
        <p:nvSpPr>
          <p:cNvPr id="17" name="Oval 46"/>
          <p:cNvSpPr>
            <a:spLocks noChangeArrowheads="1"/>
          </p:cNvSpPr>
          <p:nvPr/>
        </p:nvSpPr>
        <p:spPr bwMode="auto">
          <a:xfrm>
            <a:off x="1882806" y="349795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30</a:t>
            </a:r>
          </a:p>
        </p:txBody>
      </p:sp>
      <p:sp>
        <p:nvSpPr>
          <p:cNvPr id="18" name="Oval 47"/>
          <p:cNvSpPr>
            <a:spLocks noChangeArrowheads="1"/>
          </p:cNvSpPr>
          <p:nvPr/>
        </p:nvSpPr>
        <p:spPr bwMode="auto">
          <a:xfrm>
            <a:off x="1668496" y="4498089"/>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50</a:t>
            </a:r>
          </a:p>
        </p:txBody>
      </p:sp>
      <p:sp>
        <p:nvSpPr>
          <p:cNvPr id="19" name="Oval 47"/>
          <p:cNvSpPr>
            <a:spLocks noChangeArrowheads="1"/>
          </p:cNvSpPr>
          <p:nvPr/>
        </p:nvSpPr>
        <p:spPr bwMode="auto">
          <a:xfrm>
            <a:off x="1882806" y="5569659"/>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20</a:t>
            </a:r>
          </a:p>
        </p:txBody>
      </p:sp>
      <p:sp>
        <p:nvSpPr>
          <p:cNvPr id="20" name="Oval 47"/>
          <p:cNvSpPr>
            <a:spLocks noChangeArrowheads="1"/>
          </p:cNvSpPr>
          <p:nvPr/>
        </p:nvSpPr>
        <p:spPr bwMode="auto">
          <a:xfrm>
            <a:off x="2107381" y="4498089"/>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sp>
        <p:nvSpPr>
          <p:cNvPr id="22" name="Text Box 17"/>
          <p:cNvSpPr txBox="1">
            <a:spLocks noChangeArrowheads="1"/>
          </p:cNvSpPr>
          <p:nvPr/>
        </p:nvSpPr>
        <p:spPr bwMode="auto">
          <a:xfrm>
            <a:off x="3040063" y="1444463"/>
            <a:ext cx="4680520"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Proportion who regularly or occasionally speed</a:t>
            </a:r>
            <a:endParaRPr lang="en-GB" sz="1400" b="1" dirty="0">
              <a:latin typeface="+mn-lt"/>
              <a:ea typeface="Geneva" pitchFamily="-107" charset="-128"/>
              <a:cs typeface="+mn-cs"/>
            </a:endParaRPr>
          </a:p>
        </p:txBody>
      </p:sp>
      <p:sp>
        <p:nvSpPr>
          <p:cNvPr id="28" name="Rectangle 27"/>
          <p:cNvSpPr/>
          <p:nvPr/>
        </p:nvSpPr>
        <p:spPr bwMode="auto">
          <a:xfrm>
            <a:off x="3405803" y="2210929"/>
            <a:ext cx="500066" cy="4306800"/>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9" name="Rectangle 28"/>
          <p:cNvSpPr/>
          <p:nvPr/>
        </p:nvSpPr>
        <p:spPr bwMode="auto">
          <a:xfrm>
            <a:off x="4996070" y="2201404"/>
            <a:ext cx="500066" cy="430680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0" name="Rectangle 29"/>
          <p:cNvSpPr/>
          <p:nvPr/>
        </p:nvSpPr>
        <p:spPr bwMode="auto">
          <a:xfrm>
            <a:off x="4228941" y="2197249"/>
            <a:ext cx="500066" cy="4306800"/>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1" name="Text Box 17"/>
          <p:cNvSpPr txBox="1">
            <a:spLocks noChangeArrowheads="1"/>
          </p:cNvSpPr>
          <p:nvPr/>
        </p:nvSpPr>
        <p:spPr bwMode="auto">
          <a:xfrm>
            <a:off x="3191489" y="192289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32" name="Text Box 17"/>
          <p:cNvSpPr txBox="1">
            <a:spLocks noChangeArrowheads="1"/>
          </p:cNvSpPr>
          <p:nvPr/>
        </p:nvSpPr>
        <p:spPr bwMode="auto">
          <a:xfrm>
            <a:off x="4055586" y="190921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34" name="Text Box 17"/>
          <p:cNvSpPr txBox="1">
            <a:spLocks noChangeArrowheads="1"/>
          </p:cNvSpPr>
          <p:nvPr/>
        </p:nvSpPr>
        <p:spPr bwMode="auto">
          <a:xfrm>
            <a:off x="4928271" y="2429399"/>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63%</a:t>
            </a:r>
            <a:endParaRPr lang="en-GB" sz="1400" b="1" dirty="0">
              <a:solidFill>
                <a:schemeClr val="bg1"/>
              </a:solidFill>
              <a:latin typeface="+mn-lt"/>
              <a:ea typeface="Geneva" pitchFamily="-107" charset="-128"/>
              <a:cs typeface="+mn-cs"/>
            </a:endParaRPr>
          </a:p>
        </p:txBody>
      </p:sp>
      <p:sp>
        <p:nvSpPr>
          <p:cNvPr id="35" name="Text Box 17"/>
          <p:cNvSpPr txBox="1">
            <a:spLocks noChangeArrowheads="1"/>
          </p:cNvSpPr>
          <p:nvPr/>
        </p:nvSpPr>
        <p:spPr bwMode="auto">
          <a:xfrm>
            <a:off x="4928271" y="5769087"/>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36%</a:t>
            </a:r>
            <a:endParaRPr lang="en-GB" sz="1400" b="1" dirty="0">
              <a:solidFill>
                <a:schemeClr val="bg1"/>
              </a:solidFill>
              <a:latin typeface="+mn-lt"/>
              <a:ea typeface="Geneva" pitchFamily="-107" charset="-128"/>
              <a:cs typeface="+mn-cs"/>
            </a:endParaRPr>
          </a:p>
        </p:txBody>
      </p:sp>
      <p:sp>
        <p:nvSpPr>
          <p:cNvPr id="36" name="Text Box 17"/>
          <p:cNvSpPr txBox="1">
            <a:spLocks noChangeArrowheads="1"/>
          </p:cNvSpPr>
          <p:nvPr/>
        </p:nvSpPr>
        <p:spPr bwMode="auto">
          <a:xfrm>
            <a:off x="4192191" y="242524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67%</a:t>
            </a:r>
            <a:endParaRPr lang="en-GB" sz="1400" b="1" dirty="0">
              <a:solidFill>
                <a:schemeClr val="bg1"/>
              </a:solidFill>
              <a:latin typeface="+mn-lt"/>
              <a:ea typeface="Geneva" pitchFamily="-107" charset="-128"/>
              <a:cs typeface="+mn-cs"/>
            </a:endParaRPr>
          </a:p>
        </p:txBody>
      </p:sp>
      <p:sp>
        <p:nvSpPr>
          <p:cNvPr id="37" name="Text Box 17"/>
          <p:cNvSpPr txBox="1">
            <a:spLocks noChangeArrowheads="1"/>
          </p:cNvSpPr>
          <p:nvPr/>
        </p:nvSpPr>
        <p:spPr bwMode="auto">
          <a:xfrm>
            <a:off x="4192191" y="576493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38%</a:t>
            </a:r>
            <a:endParaRPr lang="en-GB" sz="1400" b="1" dirty="0">
              <a:solidFill>
                <a:schemeClr val="bg1"/>
              </a:solidFill>
              <a:latin typeface="+mn-lt"/>
              <a:ea typeface="Geneva" pitchFamily="-107" charset="-128"/>
              <a:cs typeface="+mn-cs"/>
            </a:endParaRPr>
          </a:p>
        </p:txBody>
      </p:sp>
      <p:sp>
        <p:nvSpPr>
          <p:cNvPr id="38" name="Text Box 17"/>
          <p:cNvSpPr txBox="1">
            <a:spLocks noChangeArrowheads="1"/>
          </p:cNvSpPr>
          <p:nvPr/>
        </p:nvSpPr>
        <p:spPr bwMode="auto">
          <a:xfrm>
            <a:off x="3353440" y="243892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mn-lt"/>
                <a:ea typeface="Geneva" pitchFamily="-107" charset="-128"/>
                <a:cs typeface="+mn-cs"/>
              </a:rPr>
              <a:t>73%</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3353440" y="577861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41" name="Text Box 17"/>
          <p:cNvSpPr txBox="1">
            <a:spLocks noChangeArrowheads="1"/>
          </p:cNvSpPr>
          <p:nvPr/>
        </p:nvSpPr>
        <p:spPr bwMode="auto">
          <a:xfrm>
            <a:off x="3353440" y="347549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mn-lt"/>
                <a:ea typeface="Geneva" pitchFamily="-107" charset="-128"/>
                <a:cs typeface="+mn-cs"/>
              </a:rPr>
              <a:t>57%</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4192191" y="346181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50%</a:t>
            </a:r>
            <a:endParaRPr lang="en-GB" sz="1400" b="1" dirty="0">
              <a:solidFill>
                <a:schemeClr val="bg1"/>
              </a:solidFill>
              <a:latin typeface="+mn-lt"/>
              <a:ea typeface="Geneva" pitchFamily="-107" charset="-128"/>
              <a:cs typeface="+mn-cs"/>
            </a:endParaRPr>
          </a:p>
        </p:txBody>
      </p:sp>
      <p:sp>
        <p:nvSpPr>
          <p:cNvPr id="46" name="Text Box 17"/>
          <p:cNvSpPr txBox="1">
            <a:spLocks noChangeArrowheads="1"/>
          </p:cNvSpPr>
          <p:nvPr/>
        </p:nvSpPr>
        <p:spPr bwMode="auto">
          <a:xfrm>
            <a:off x="4928271" y="346597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46%</a:t>
            </a:r>
            <a:endParaRPr lang="en-GB" sz="1400" b="1" dirty="0">
              <a:solidFill>
                <a:schemeClr val="bg1"/>
              </a:solidFill>
              <a:latin typeface="+mn-lt"/>
              <a:ea typeface="Geneva" pitchFamily="-107" charset="-128"/>
              <a:cs typeface="+mn-cs"/>
            </a:endParaRPr>
          </a:p>
        </p:txBody>
      </p:sp>
      <p:sp>
        <p:nvSpPr>
          <p:cNvPr id="47" name="Text Box 17"/>
          <p:cNvSpPr txBox="1">
            <a:spLocks noChangeArrowheads="1"/>
          </p:cNvSpPr>
          <p:nvPr/>
        </p:nvSpPr>
        <p:spPr bwMode="auto">
          <a:xfrm>
            <a:off x="3353440" y="454706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latin typeface="+mn-lt"/>
                <a:ea typeface="Geneva" pitchFamily="-107" charset="-128"/>
                <a:cs typeface="+mn-cs"/>
              </a:rPr>
              <a:t>45%</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4192191" y="453338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38%</a:t>
            </a:r>
            <a:endParaRPr lang="en-GB" sz="1400" b="1" dirty="0">
              <a:solidFill>
                <a:schemeClr val="bg1"/>
              </a:solidFill>
              <a:latin typeface="+mn-lt"/>
              <a:ea typeface="Geneva" pitchFamily="-107" charset="-128"/>
              <a:cs typeface="+mn-cs"/>
            </a:endParaRPr>
          </a:p>
        </p:txBody>
      </p:sp>
      <p:sp>
        <p:nvSpPr>
          <p:cNvPr id="49" name="Text Box 17"/>
          <p:cNvSpPr txBox="1">
            <a:spLocks noChangeArrowheads="1"/>
          </p:cNvSpPr>
          <p:nvPr/>
        </p:nvSpPr>
        <p:spPr bwMode="auto">
          <a:xfrm>
            <a:off x="4928271" y="453754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37%</a:t>
            </a:r>
            <a:endParaRPr lang="en-GB" sz="1400" b="1" dirty="0">
              <a:solidFill>
                <a:schemeClr val="bg1"/>
              </a:solidFill>
              <a:latin typeface="+mn-lt"/>
              <a:ea typeface="Geneva" pitchFamily="-107" charset="-128"/>
              <a:cs typeface="+mn-cs"/>
            </a:endParaRPr>
          </a:p>
        </p:txBody>
      </p:sp>
      <p:sp>
        <p:nvSpPr>
          <p:cNvPr id="53" name="Text Box 17"/>
          <p:cNvSpPr txBox="1">
            <a:spLocks noChangeArrowheads="1"/>
          </p:cNvSpPr>
          <p:nvPr/>
        </p:nvSpPr>
        <p:spPr bwMode="auto">
          <a:xfrm>
            <a:off x="4784255" y="1913373"/>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7408533" y="241156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70%</a:t>
            </a:r>
            <a:endParaRPr lang="en-GB" sz="1400" b="1" dirty="0">
              <a:solidFill>
                <a:schemeClr val="bg1"/>
              </a:solidFill>
              <a:latin typeface="+mn-lt"/>
              <a:ea typeface="Geneva" pitchFamily="-107" charset="-128"/>
              <a:cs typeface="+mn-cs"/>
            </a:endParaRPr>
          </a:p>
        </p:txBody>
      </p:sp>
      <p:sp>
        <p:nvSpPr>
          <p:cNvPr id="44" name="Text Box 17"/>
          <p:cNvSpPr txBox="1">
            <a:spLocks noChangeArrowheads="1"/>
          </p:cNvSpPr>
          <p:nvPr/>
        </p:nvSpPr>
        <p:spPr bwMode="auto">
          <a:xfrm>
            <a:off x="7408533" y="344813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44%</a:t>
            </a:r>
            <a:endParaRPr lang="en-GB" sz="1400" b="1" dirty="0">
              <a:solidFill>
                <a:schemeClr val="bg1"/>
              </a:solidFill>
              <a:latin typeface="+mn-lt"/>
              <a:ea typeface="Geneva" pitchFamily="-107" charset="-128"/>
              <a:cs typeface="+mn-cs"/>
            </a:endParaRPr>
          </a:p>
        </p:txBody>
      </p:sp>
      <p:sp>
        <p:nvSpPr>
          <p:cNvPr id="50" name="Text Box 17"/>
          <p:cNvSpPr txBox="1">
            <a:spLocks noChangeArrowheads="1"/>
          </p:cNvSpPr>
          <p:nvPr/>
        </p:nvSpPr>
        <p:spPr bwMode="auto">
          <a:xfrm>
            <a:off x="7408533" y="451970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46%</a:t>
            </a:r>
            <a:endParaRPr lang="en-GB" sz="1400" b="1" dirty="0">
              <a:solidFill>
                <a:schemeClr val="bg1"/>
              </a:solidFill>
              <a:latin typeface="+mn-lt"/>
              <a:ea typeface="Geneva" pitchFamily="-107" charset="-128"/>
              <a:cs typeface="+mn-cs"/>
            </a:endParaRPr>
          </a:p>
        </p:txBody>
      </p:sp>
      <p:sp>
        <p:nvSpPr>
          <p:cNvPr id="51" name="Rectangle 50"/>
          <p:cNvSpPr/>
          <p:nvPr/>
        </p:nvSpPr>
        <p:spPr bwMode="auto">
          <a:xfrm>
            <a:off x="5768716" y="3469047"/>
            <a:ext cx="504056" cy="288032"/>
          </a:xfrm>
          <a:prstGeom prst="rect">
            <a:avLst/>
          </a:prstGeom>
          <a:noFill/>
          <a:ln w="9525" cap="flat" cmpd="sng" algn="ctr">
            <a:solidFill>
              <a:schemeClr val="bg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bg1"/>
              </a:solidFill>
            </a:endParaRPr>
          </a:p>
        </p:txBody>
      </p:sp>
      <p:sp>
        <p:nvSpPr>
          <p:cNvPr id="54" name="Text Box 17"/>
          <p:cNvSpPr txBox="1">
            <a:spLocks noChangeArrowheads="1"/>
          </p:cNvSpPr>
          <p:nvPr/>
        </p:nvSpPr>
        <p:spPr bwMode="auto">
          <a:xfrm>
            <a:off x="7232527" y="190921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2015</a:t>
            </a:r>
            <a:endParaRPr lang="en-GB" sz="1400" b="1" dirty="0">
              <a:latin typeface="+mn-lt"/>
              <a:ea typeface="Geneva" pitchFamily="-107" charset="-128"/>
              <a:cs typeface="+mn-cs"/>
            </a:endParaRPr>
          </a:p>
        </p:txBody>
      </p:sp>
      <p:sp>
        <p:nvSpPr>
          <p:cNvPr id="55" name="Rectangle 23"/>
          <p:cNvSpPr>
            <a:spLocks noChangeArrowheads="1"/>
          </p:cNvSpPr>
          <p:nvPr/>
        </p:nvSpPr>
        <p:spPr bwMode="auto">
          <a:xfrm>
            <a:off x="1744663" y="6916739"/>
            <a:ext cx="6562726" cy="646112"/>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rPr>
              <a:t>QSI11. </a:t>
            </a:r>
            <a:r>
              <a:rPr lang="en-GB" sz="1000" dirty="0">
                <a:solidFill>
                  <a:srgbClr val="4D4D4D"/>
                </a:solidFill>
              </a:rPr>
              <a:t>And how often do you break the speed limit? </a:t>
            </a:r>
            <a:r>
              <a:rPr lang="en-GB" sz="1000" i="1" dirty="0" smtClean="0">
                <a:solidFill>
                  <a:srgbClr val="4D4D4D"/>
                </a:solidFill>
              </a:rPr>
              <a:t>(1555 – All respondents) 2014 (1526) 2013  (1542) 2012 (1002) 2011 (1002) 2010 (1150)</a:t>
            </a:r>
            <a:endParaRPr lang="en-GB" sz="1000" dirty="0">
              <a:solidFill>
                <a:srgbClr val="4D4D4D"/>
              </a:solidFill>
              <a:latin typeface="+mn-lt"/>
            </a:endParaRPr>
          </a:p>
        </p:txBody>
      </p:sp>
      <p:sp>
        <p:nvSpPr>
          <p:cNvPr id="52" name="Rectangle 51"/>
          <p:cNvSpPr/>
          <p:nvPr/>
        </p:nvSpPr>
        <p:spPr bwMode="auto">
          <a:xfrm>
            <a:off x="5795556" y="2197249"/>
            <a:ext cx="500066" cy="4305600"/>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4" name="TextBox 63"/>
          <p:cNvSpPr txBox="1"/>
          <p:nvPr/>
        </p:nvSpPr>
        <p:spPr>
          <a:xfrm>
            <a:off x="5778810" y="1909219"/>
            <a:ext cx="582186" cy="307766"/>
          </a:xfrm>
          <a:prstGeom prst="rect">
            <a:avLst/>
          </a:prstGeom>
          <a:noFill/>
        </p:spPr>
        <p:txBody>
          <a:bodyPr wrap="none" lIns="91428" tIns="45715" rIns="91428" bIns="45715" rtlCol="0">
            <a:spAutoFit/>
          </a:bodyPr>
          <a:lstStyle/>
          <a:p>
            <a:r>
              <a:rPr lang="en-GB" sz="1400" b="1" dirty="0" smtClean="0"/>
              <a:t>2013</a:t>
            </a:r>
            <a:endParaRPr lang="en-GB" sz="1400" b="1" dirty="0"/>
          </a:p>
        </p:txBody>
      </p:sp>
      <p:sp>
        <p:nvSpPr>
          <p:cNvPr id="65" name="TextBox 64"/>
          <p:cNvSpPr txBox="1"/>
          <p:nvPr/>
        </p:nvSpPr>
        <p:spPr>
          <a:xfrm>
            <a:off x="5778241" y="2411564"/>
            <a:ext cx="543714" cy="307766"/>
          </a:xfrm>
          <a:prstGeom prst="rect">
            <a:avLst/>
          </a:prstGeom>
          <a:noFill/>
        </p:spPr>
        <p:txBody>
          <a:bodyPr wrap="none" lIns="91428" tIns="45715" rIns="91428" bIns="45715" rtlCol="0">
            <a:spAutoFit/>
          </a:bodyPr>
          <a:lstStyle/>
          <a:p>
            <a:r>
              <a:rPr lang="en-GB" sz="1400" b="1" dirty="0" smtClean="0">
                <a:solidFill>
                  <a:schemeClr val="bg1"/>
                </a:solidFill>
              </a:rPr>
              <a:t>65%</a:t>
            </a:r>
            <a:endParaRPr lang="en-GB" sz="1400" b="1" dirty="0">
              <a:solidFill>
                <a:schemeClr val="bg1"/>
              </a:solidFill>
            </a:endParaRPr>
          </a:p>
        </p:txBody>
      </p:sp>
      <p:sp>
        <p:nvSpPr>
          <p:cNvPr id="66" name="TextBox 65"/>
          <p:cNvSpPr txBox="1"/>
          <p:nvPr/>
        </p:nvSpPr>
        <p:spPr>
          <a:xfrm>
            <a:off x="5778241" y="3448136"/>
            <a:ext cx="543714" cy="307766"/>
          </a:xfrm>
          <a:prstGeom prst="rect">
            <a:avLst/>
          </a:prstGeom>
          <a:noFill/>
        </p:spPr>
        <p:txBody>
          <a:bodyPr wrap="none" lIns="91428" tIns="45715" rIns="91428" bIns="45715" rtlCol="0">
            <a:spAutoFit/>
          </a:bodyPr>
          <a:lstStyle/>
          <a:p>
            <a:r>
              <a:rPr lang="en-GB" sz="1400" b="1" dirty="0" smtClean="0">
                <a:solidFill>
                  <a:schemeClr val="bg1"/>
                </a:solidFill>
              </a:rPr>
              <a:t>41%</a:t>
            </a:r>
            <a:endParaRPr lang="en-GB" sz="1400" b="1" dirty="0">
              <a:solidFill>
                <a:schemeClr val="bg1"/>
              </a:solidFill>
            </a:endParaRPr>
          </a:p>
        </p:txBody>
      </p:sp>
      <p:sp>
        <p:nvSpPr>
          <p:cNvPr id="68" name="TextBox 67"/>
          <p:cNvSpPr txBox="1"/>
          <p:nvPr/>
        </p:nvSpPr>
        <p:spPr>
          <a:xfrm>
            <a:off x="5778241" y="4519707"/>
            <a:ext cx="543714" cy="307766"/>
          </a:xfrm>
          <a:prstGeom prst="rect">
            <a:avLst/>
          </a:prstGeom>
          <a:noFill/>
        </p:spPr>
        <p:txBody>
          <a:bodyPr wrap="none" lIns="91428" tIns="45715" rIns="91428" bIns="45715" rtlCol="0">
            <a:spAutoFit/>
          </a:bodyPr>
          <a:lstStyle/>
          <a:p>
            <a:r>
              <a:rPr lang="en-GB" sz="1400" b="1" dirty="0" smtClean="0">
                <a:solidFill>
                  <a:schemeClr val="bg1"/>
                </a:solidFill>
              </a:rPr>
              <a:t>40%</a:t>
            </a:r>
            <a:endParaRPr lang="en-GB" sz="1400" b="1" dirty="0">
              <a:solidFill>
                <a:schemeClr val="bg1"/>
              </a:solidFill>
            </a:endParaRPr>
          </a:p>
        </p:txBody>
      </p:sp>
      <p:sp>
        <p:nvSpPr>
          <p:cNvPr id="69" name="TextBox 68"/>
          <p:cNvSpPr txBox="1"/>
          <p:nvPr/>
        </p:nvSpPr>
        <p:spPr>
          <a:xfrm>
            <a:off x="5778241" y="5751253"/>
            <a:ext cx="543714" cy="307766"/>
          </a:xfrm>
          <a:prstGeom prst="rect">
            <a:avLst/>
          </a:prstGeom>
          <a:noFill/>
        </p:spPr>
        <p:txBody>
          <a:bodyPr wrap="none" lIns="91428" tIns="45715" rIns="91428" bIns="45715" rtlCol="0">
            <a:spAutoFit/>
          </a:bodyPr>
          <a:lstStyle/>
          <a:p>
            <a:r>
              <a:rPr lang="en-GB" sz="1400" b="1" dirty="0" smtClean="0">
                <a:solidFill>
                  <a:schemeClr val="bg1"/>
                </a:solidFill>
              </a:rPr>
              <a:t>36%</a:t>
            </a:r>
            <a:endParaRPr lang="en-GB" sz="1400" b="1" dirty="0">
              <a:solidFill>
                <a:schemeClr val="bg1"/>
              </a:solidFill>
            </a:endParaRPr>
          </a:p>
        </p:txBody>
      </p:sp>
      <p:sp>
        <p:nvSpPr>
          <p:cNvPr id="56" name="Rectangle 55"/>
          <p:cNvSpPr/>
          <p:nvPr/>
        </p:nvSpPr>
        <p:spPr bwMode="auto">
          <a:xfrm>
            <a:off x="6592543" y="2197249"/>
            <a:ext cx="500066" cy="4306800"/>
          </a:xfrm>
          <a:prstGeom prst="rect">
            <a:avLst/>
          </a:prstGeom>
          <a:solidFill>
            <a:schemeClr val="accent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7" name="Text Box 17"/>
          <p:cNvSpPr txBox="1">
            <a:spLocks noChangeArrowheads="1"/>
          </p:cNvSpPr>
          <p:nvPr/>
        </p:nvSpPr>
        <p:spPr bwMode="auto">
          <a:xfrm>
            <a:off x="6584204" y="2411564"/>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67%</a:t>
            </a:r>
            <a:endParaRPr lang="en-GB" sz="1400" b="1" dirty="0">
              <a:solidFill>
                <a:schemeClr val="bg1"/>
              </a:solidFill>
              <a:latin typeface="+mn-lt"/>
              <a:ea typeface="Geneva" pitchFamily="-107" charset="-128"/>
              <a:cs typeface="+mn-cs"/>
            </a:endParaRPr>
          </a:p>
        </p:txBody>
      </p:sp>
      <p:sp>
        <p:nvSpPr>
          <p:cNvPr id="71" name="Text Box 17"/>
          <p:cNvSpPr txBox="1">
            <a:spLocks noChangeArrowheads="1"/>
          </p:cNvSpPr>
          <p:nvPr/>
        </p:nvSpPr>
        <p:spPr bwMode="auto">
          <a:xfrm>
            <a:off x="6584204" y="5751251"/>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44%</a:t>
            </a:r>
            <a:endParaRPr lang="en-GB" sz="1400" b="1" dirty="0">
              <a:solidFill>
                <a:schemeClr val="bg1"/>
              </a:solidFill>
              <a:latin typeface="+mn-lt"/>
              <a:ea typeface="Geneva" pitchFamily="-107" charset="-128"/>
              <a:cs typeface="+mn-cs"/>
            </a:endParaRPr>
          </a:p>
        </p:txBody>
      </p:sp>
      <p:sp>
        <p:nvSpPr>
          <p:cNvPr id="72" name="Text Box 17"/>
          <p:cNvSpPr txBox="1">
            <a:spLocks noChangeArrowheads="1"/>
          </p:cNvSpPr>
          <p:nvPr/>
        </p:nvSpPr>
        <p:spPr bwMode="auto">
          <a:xfrm>
            <a:off x="6584204" y="344813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42%</a:t>
            </a:r>
            <a:endParaRPr lang="en-GB" sz="1400" b="1" dirty="0">
              <a:solidFill>
                <a:schemeClr val="bg1"/>
              </a:solidFill>
              <a:latin typeface="+mn-lt"/>
              <a:ea typeface="Geneva" pitchFamily="-107" charset="-128"/>
              <a:cs typeface="+mn-cs"/>
            </a:endParaRPr>
          </a:p>
        </p:txBody>
      </p:sp>
      <p:sp>
        <p:nvSpPr>
          <p:cNvPr id="74" name="Text Box 17"/>
          <p:cNvSpPr txBox="1">
            <a:spLocks noChangeArrowheads="1"/>
          </p:cNvSpPr>
          <p:nvPr/>
        </p:nvSpPr>
        <p:spPr bwMode="auto">
          <a:xfrm>
            <a:off x="6584204" y="4519706"/>
            <a:ext cx="584654" cy="320738"/>
          </a:xfrm>
          <a:prstGeom prst="rect">
            <a:avLst/>
          </a:prstGeom>
          <a:noFill/>
          <a:ln w="9525">
            <a:noFill/>
            <a:miter lim="800000"/>
            <a:headEnd/>
            <a:tailEnd/>
          </a:ln>
        </p:spPr>
        <p:txBody>
          <a:bodyPr wrap="square" lIns="104274" tIns="52138" rIns="104274" bIns="52138">
            <a:spAutoFit/>
          </a:bodyPr>
          <a:lstStyle/>
          <a:p>
            <a:pPr eaLnBrk="0" hangingPunct="0">
              <a:defRPr/>
            </a:pPr>
            <a:r>
              <a:rPr lang="en-GB" sz="1400" b="1" dirty="0" smtClean="0">
                <a:solidFill>
                  <a:schemeClr val="bg1"/>
                </a:solidFill>
                <a:latin typeface="+mn-lt"/>
                <a:ea typeface="Geneva" pitchFamily="-107" charset="-128"/>
                <a:cs typeface="+mn-cs"/>
              </a:rPr>
              <a:t>43%</a:t>
            </a:r>
            <a:endParaRPr lang="en-GB" sz="1400" b="1" dirty="0">
              <a:solidFill>
                <a:schemeClr val="bg1"/>
              </a:solidFill>
              <a:latin typeface="+mn-lt"/>
              <a:ea typeface="Geneva" pitchFamily="-107" charset="-128"/>
              <a:cs typeface="+mn-cs"/>
            </a:endParaRPr>
          </a:p>
        </p:txBody>
      </p:sp>
      <p:sp>
        <p:nvSpPr>
          <p:cNvPr id="75" name="Text Box 17"/>
          <p:cNvSpPr txBox="1">
            <a:spLocks noChangeArrowheads="1"/>
          </p:cNvSpPr>
          <p:nvPr/>
        </p:nvSpPr>
        <p:spPr bwMode="auto">
          <a:xfrm>
            <a:off x="6368432" y="1909218"/>
            <a:ext cx="92869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2014</a:t>
            </a:r>
            <a:endParaRPr lang="en-GB" sz="1400" b="1" dirty="0">
              <a:latin typeface="+mn-lt"/>
              <a:ea typeface="Geneva" pitchFamily="-107" charset="-128"/>
              <a:cs typeface="+mn-cs"/>
            </a:endParaRPr>
          </a:p>
        </p:txBody>
      </p:sp>
      <p:cxnSp>
        <p:nvCxnSpPr>
          <p:cNvPr id="76" name="Straight Connector 75"/>
          <p:cNvCxnSpPr/>
          <p:nvPr/>
        </p:nvCxnSpPr>
        <p:spPr bwMode="auto">
          <a:xfrm>
            <a:off x="7270666" y="1925577"/>
            <a:ext cx="7410" cy="4736169"/>
          </a:xfrm>
          <a:prstGeom prst="line">
            <a:avLst/>
          </a:prstGeom>
          <a:solidFill>
            <a:schemeClr val="accent1"/>
          </a:solidFill>
          <a:ln w="9525" cap="flat" cmpd="sng" algn="ctr">
            <a:solidFill>
              <a:schemeClr val="tx1">
                <a:lumMod val="65000"/>
                <a:lumOff val="35000"/>
              </a:schemeClr>
            </a:solidFill>
            <a:prstDash val="lgDash"/>
            <a:round/>
            <a:headEnd type="none" w="med" len="med"/>
            <a:tailEnd type="none" w="med" len="med"/>
          </a:ln>
          <a:effectLst/>
        </p:spPr>
      </p:cxnSp>
      <p:sp>
        <p:nvSpPr>
          <p:cNvPr id="57" name="Rectangle 56"/>
          <p:cNvSpPr/>
          <p:nvPr/>
        </p:nvSpPr>
        <p:spPr bwMode="auto">
          <a:xfrm>
            <a:off x="8416154"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Safety and rules</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3"/>
          <p:cNvSpPr>
            <a:spLocks noChangeArrowheads="1"/>
          </p:cNvSpPr>
          <p:nvPr/>
        </p:nvSpPr>
        <p:spPr bwMode="auto">
          <a:xfrm>
            <a:off x="1744663" y="6916738"/>
            <a:ext cx="6562725" cy="646112"/>
          </a:xfrm>
          <a:prstGeom prst="rect">
            <a:avLst/>
          </a:prstGeom>
          <a:noFill/>
          <a:ln w="9525">
            <a:noFill/>
            <a:miter lim="800000"/>
            <a:headEnd/>
            <a:tailEnd/>
          </a:ln>
        </p:spPr>
        <p:txBody>
          <a:bodyPr lIns="104287" tIns="52144" rIns="104287" bIns="52144"/>
          <a:lstStyle/>
          <a:p>
            <a:pPr eaLnBrk="0" hangingPunct="0">
              <a:defRPr/>
            </a:pPr>
            <a:r>
              <a:rPr lang="en-GB" sz="1000" dirty="0" smtClean="0">
                <a:solidFill>
                  <a:srgbClr val="4D4D4D"/>
                </a:solidFill>
              </a:rPr>
              <a:t>QSI11. </a:t>
            </a:r>
            <a:r>
              <a:rPr lang="en-GB" sz="1000" dirty="0">
                <a:solidFill>
                  <a:srgbClr val="4D4D4D"/>
                </a:solidFill>
              </a:rPr>
              <a:t>And how often do you break the speed </a:t>
            </a:r>
            <a:r>
              <a:rPr lang="en-GB" sz="1000" dirty="0" smtClean="0">
                <a:solidFill>
                  <a:srgbClr val="4D4D4D"/>
                </a:solidFill>
              </a:rPr>
              <a:t>limit on....? Bases: Motorways (1510), Country Roads (1550), Urban Roads 40 (1552), Urban Roads 30 (1552), Urban area zones 20 (1524)</a:t>
            </a:r>
            <a:endParaRPr lang="en-GB" sz="1000" dirty="0">
              <a:solidFill>
                <a:srgbClr val="4D4D4D"/>
              </a:solidFill>
              <a:latin typeface="+mn-lt"/>
            </a:endParaRPr>
          </a:p>
        </p:txBody>
      </p:sp>
      <p:graphicFrame>
        <p:nvGraphicFramePr>
          <p:cNvPr id="27" name="Chart 5"/>
          <p:cNvGraphicFramePr>
            <a:graphicFrameLocks/>
          </p:cNvGraphicFramePr>
          <p:nvPr/>
        </p:nvGraphicFramePr>
        <p:xfrm>
          <a:off x="1887935" y="2241871"/>
          <a:ext cx="6984775" cy="338455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 Box 17"/>
          <p:cNvSpPr txBox="1">
            <a:spLocks noChangeArrowheads="1"/>
          </p:cNvSpPr>
          <p:nvPr/>
        </p:nvSpPr>
        <p:spPr bwMode="auto">
          <a:xfrm>
            <a:off x="2004913" y="6076712"/>
            <a:ext cx="1356097" cy="289972"/>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mn-lt"/>
                <a:ea typeface="Geneva" pitchFamily="-107" charset="-128"/>
                <a:cs typeface="+mn-cs"/>
              </a:rPr>
              <a:t>Motorways</a:t>
            </a:r>
          </a:p>
        </p:txBody>
      </p:sp>
      <p:sp>
        <p:nvSpPr>
          <p:cNvPr id="16" name="Text Box 17"/>
          <p:cNvSpPr txBox="1">
            <a:spLocks noChangeArrowheads="1"/>
          </p:cNvSpPr>
          <p:nvPr/>
        </p:nvSpPr>
        <p:spPr bwMode="auto">
          <a:xfrm>
            <a:off x="4960030" y="6067187"/>
            <a:ext cx="858365"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mn-lt"/>
                <a:ea typeface="Geneva" pitchFamily="-107" charset="-128"/>
                <a:cs typeface="+mn-cs"/>
              </a:rPr>
              <a:t>Urban roads</a:t>
            </a:r>
          </a:p>
        </p:txBody>
      </p:sp>
      <p:sp>
        <p:nvSpPr>
          <p:cNvPr id="17" name="Text Box 17"/>
          <p:cNvSpPr txBox="1">
            <a:spLocks noChangeArrowheads="1"/>
          </p:cNvSpPr>
          <p:nvPr/>
        </p:nvSpPr>
        <p:spPr bwMode="auto">
          <a:xfrm>
            <a:off x="7504559" y="6067187"/>
            <a:ext cx="1080120"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mn-lt"/>
                <a:ea typeface="Geneva" pitchFamily="-107" charset="-128"/>
                <a:cs typeface="+mn-cs"/>
              </a:rPr>
              <a:t>Urban area zones</a:t>
            </a:r>
          </a:p>
        </p:txBody>
      </p:sp>
      <p:sp>
        <p:nvSpPr>
          <p:cNvPr id="18" name="Oval 45"/>
          <p:cNvSpPr>
            <a:spLocks noChangeArrowheads="1"/>
          </p:cNvSpPr>
          <p:nvPr/>
        </p:nvSpPr>
        <p:spPr bwMode="auto">
          <a:xfrm>
            <a:off x="2466961"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mn-lt"/>
                <a:ea typeface="Geneva" pitchFamily="-107" charset="-128"/>
                <a:cs typeface="+mn-cs"/>
              </a:rPr>
              <a:t>70</a:t>
            </a:r>
          </a:p>
        </p:txBody>
      </p:sp>
      <p:sp>
        <p:nvSpPr>
          <p:cNvPr id="19" name="Oval 46"/>
          <p:cNvSpPr>
            <a:spLocks noChangeArrowheads="1"/>
          </p:cNvSpPr>
          <p:nvPr/>
        </p:nvSpPr>
        <p:spPr bwMode="auto">
          <a:xfrm>
            <a:off x="5173212"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mn-lt"/>
                <a:ea typeface="Geneva" pitchFamily="-107" charset="-128"/>
                <a:cs typeface="+mn-cs"/>
              </a:rPr>
              <a:t>40</a:t>
            </a:r>
          </a:p>
        </p:txBody>
      </p:sp>
      <p:sp>
        <p:nvSpPr>
          <p:cNvPr id="21" name="Oval 47"/>
          <p:cNvSpPr>
            <a:spLocks noChangeArrowheads="1"/>
          </p:cNvSpPr>
          <p:nvPr/>
        </p:nvSpPr>
        <p:spPr bwMode="auto">
          <a:xfrm>
            <a:off x="7828619"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mn-lt"/>
                <a:ea typeface="Geneva" pitchFamily="-107" charset="-128"/>
                <a:cs typeface="+mn-cs"/>
              </a:rPr>
              <a:t>20</a:t>
            </a:r>
          </a:p>
        </p:txBody>
      </p:sp>
      <p:grpSp>
        <p:nvGrpSpPr>
          <p:cNvPr id="2" name="Group 50"/>
          <p:cNvGrpSpPr/>
          <p:nvPr/>
        </p:nvGrpSpPr>
        <p:grpSpPr>
          <a:xfrm>
            <a:off x="3649022" y="5568362"/>
            <a:ext cx="792363" cy="432000"/>
            <a:chOff x="3687192" y="5568362"/>
            <a:chExt cx="792363" cy="432000"/>
          </a:xfrm>
        </p:grpSpPr>
        <p:sp>
          <p:nvSpPr>
            <p:cNvPr id="20" name="Oval 47"/>
            <p:cNvSpPr>
              <a:spLocks noChangeArrowheads="1"/>
            </p:cNvSpPr>
            <p:nvPr/>
          </p:nvSpPr>
          <p:spPr bwMode="auto">
            <a:xfrm>
              <a:off x="3687192"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mn-lt"/>
                  <a:ea typeface="Geneva" pitchFamily="-107" charset="-128"/>
                  <a:cs typeface="+mn-cs"/>
                </a:rPr>
                <a:t>50</a:t>
              </a:r>
            </a:p>
          </p:txBody>
        </p:sp>
        <p:sp>
          <p:nvSpPr>
            <p:cNvPr id="22" name="Oval 47"/>
            <p:cNvSpPr>
              <a:spLocks noChangeArrowheads="1"/>
            </p:cNvSpPr>
            <p:nvPr/>
          </p:nvSpPr>
          <p:spPr bwMode="auto">
            <a:xfrm>
              <a:off x="4047555"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mn-lt"/>
                  <a:ea typeface="Geneva" pitchFamily="-107" charset="-128"/>
                  <a:cs typeface="+mn-cs"/>
                </a:rPr>
                <a:t>60</a:t>
              </a:r>
            </a:p>
          </p:txBody>
        </p:sp>
      </p:grpSp>
      <p:sp>
        <p:nvSpPr>
          <p:cNvPr id="23" name="Text Box 17"/>
          <p:cNvSpPr txBox="1">
            <a:spLocks noChangeArrowheads="1"/>
          </p:cNvSpPr>
          <p:nvPr/>
        </p:nvSpPr>
        <p:spPr bwMode="auto">
          <a:xfrm>
            <a:off x="6234907" y="6067187"/>
            <a:ext cx="936650"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mn-lt"/>
                <a:ea typeface="Geneva" pitchFamily="-107" charset="-128"/>
                <a:cs typeface="+mn-cs"/>
              </a:rPr>
              <a:t>Urban roads</a:t>
            </a:r>
          </a:p>
        </p:txBody>
      </p:sp>
      <p:sp>
        <p:nvSpPr>
          <p:cNvPr id="24" name="Oval 46"/>
          <p:cNvSpPr>
            <a:spLocks noChangeArrowheads="1"/>
          </p:cNvSpPr>
          <p:nvPr/>
        </p:nvSpPr>
        <p:spPr bwMode="auto">
          <a:xfrm>
            <a:off x="6487232" y="5568362"/>
            <a:ext cx="432000" cy="432000"/>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400" b="1" dirty="0">
                <a:latin typeface="+mn-lt"/>
                <a:ea typeface="Geneva" pitchFamily="-107" charset="-128"/>
                <a:cs typeface="+mn-cs"/>
              </a:rPr>
              <a:t>30</a:t>
            </a:r>
          </a:p>
        </p:txBody>
      </p:sp>
      <p:sp>
        <p:nvSpPr>
          <p:cNvPr id="25" name="Text Box 17"/>
          <p:cNvSpPr txBox="1">
            <a:spLocks noChangeArrowheads="1"/>
          </p:cNvSpPr>
          <p:nvPr/>
        </p:nvSpPr>
        <p:spPr bwMode="auto">
          <a:xfrm>
            <a:off x="3556167" y="6067187"/>
            <a:ext cx="978073"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a:latin typeface="+mn-lt"/>
                <a:ea typeface="Geneva" pitchFamily="-107" charset="-128"/>
                <a:cs typeface="+mn-cs"/>
              </a:rPr>
              <a:t>Country Roads</a:t>
            </a:r>
          </a:p>
        </p:txBody>
      </p:sp>
      <p:sp>
        <p:nvSpPr>
          <p:cNvPr id="28" name="Title 2"/>
          <p:cNvSpPr>
            <a:spLocks noGrp="1"/>
          </p:cNvSpPr>
          <p:nvPr>
            <p:ph type="title"/>
          </p:nvPr>
        </p:nvSpPr>
        <p:spPr>
          <a:xfrm>
            <a:off x="849313" y="415925"/>
            <a:ext cx="8461375" cy="1079500"/>
          </a:xfrm>
        </p:spPr>
        <p:txBody>
          <a:bodyPr/>
          <a:lstStyle/>
          <a:p>
            <a:r>
              <a:rPr dirty="0" smtClean="0">
                <a:latin typeface="Arial" pitchFamily="34" charset="0"/>
                <a:ea typeface="Geneva"/>
                <a:cs typeface="Geneva"/>
              </a:rPr>
              <a:t>Breaking the speed limit. </a:t>
            </a:r>
            <a:br>
              <a:rPr dirty="0" smtClean="0">
                <a:latin typeface="Arial" pitchFamily="34" charset="0"/>
                <a:ea typeface="Geneva"/>
                <a:cs typeface="Geneva"/>
              </a:rPr>
            </a:br>
            <a:endParaRPr sz="1400" dirty="0" smtClean="0">
              <a:latin typeface="Arial" pitchFamily="34" charset="0"/>
              <a:ea typeface="Geneva"/>
              <a:cs typeface="Geneva"/>
            </a:endParaRPr>
          </a:p>
        </p:txBody>
      </p:sp>
      <p:sp>
        <p:nvSpPr>
          <p:cNvPr id="29" name="TextBox 28"/>
          <p:cNvSpPr txBox="1"/>
          <p:nvPr/>
        </p:nvSpPr>
        <p:spPr>
          <a:xfrm>
            <a:off x="2411092" y="2725401"/>
            <a:ext cx="543739" cy="307777"/>
          </a:xfrm>
          <a:prstGeom prst="rect">
            <a:avLst/>
          </a:prstGeom>
          <a:noFill/>
        </p:spPr>
        <p:txBody>
          <a:bodyPr wrap="none" rtlCol="0">
            <a:spAutoFit/>
          </a:bodyPr>
          <a:lstStyle/>
          <a:p>
            <a:r>
              <a:rPr lang="en-GB" sz="1400" b="1" dirty="0" smtClean="0">
                <a:solidFill>
                  <a:schemeClr val="accent3">
                    <a:lumMod val="50000"/>
                  </a:schemeClr>
                </a:solidFill>
              </a:rPr>
              <a:t>70%</a:t>
            </a:r>
            <a:endParaRPr lang="en-GB" sz="1400" b="1" dirty="0">
              <a:solidFill>
                <a:schemeClr val="accent3">
                  <a:lumMod val="50000"/>
                </a:schemeClr>
              </a:solidFill>
            </a:endParaRPr>
          </a:p>
        </p:txBody>
      </p:sp>
      <p:sp>
        <p:nvSpPr>
          <p:cNvPr id="30" name="TextBox 29"/>
          <p:cNvSpPr txBox="1"/>
          <p:nvPr/>
        </p:nvSpPr>
        <p:spPr>
          <a:xfrm>
            <a:off x="3773334" y="3569752"/>
            <a:ext cx="543739" cy="307777"/>
          </a:xfrm>
          <a:prstGeom prst="rect">
            <a:avLst/>
          </a:prstGeom>
          <a:noFill/>
        </p:spPr>
        <p:txBody>
          <a:bodyPr wrap="none" rtlCol="0">
            <a:spAutoFit/>
          </a:bodyPr>
          <a:lstStyle/>
          <a:p>
            <a:r>
              <a:rPr lang="en-GB" sz="1400" b="1" dirty="0" smtClean="0">
                <a:solidFill>
                  <a:schemeClr val="accent3">
                    <a:lumMod val="50000"/>
                  </a:schemeClr>
                </a:solidFill>
              </a:rPr>
              <a:t>46%</a:t>
            </a:r>
            <a:endParaRPr lang="en-GB" sz="1400" b="1" dirty="0">
              <a:solidFill>
                <a:schemeClr val="accent3">
                  <a:lumMod val="50000"/>
                </a:schemeClr>
              </a:solidFill>
            </a:endParaRPr>
          </a:p>
        </p:txBody>
      </p:sp>
      <p:sp>
        <p:nvSpPr>
          <p:cNvPr id="31" name="TextBox 30"/>
          <p:cNvSpPr txBox="1"/>
          <p:nvPr/>
        </p:nvSpPr>
        <p:spPr>
          <a:xfrm>
            <a:off x="5117343" y="3661505"/>
            <a:ext cx="543739" cy="307777"/>
          </a:xfrm>
          <a:prstGeom prst="rect">
            <a:avLst/>
          </a:prstGeom>
          <a:noFill/>
        </p:spPr>
        <p:txBody>
          <a:bodyPr wrap="none" rtlCol="0">
            <a:spAutoFit/>
          </a:bodyPr>
          <a:lstStyle/>
          <a:p>
            <a:r>
              <a:rPr lang="en-GB" sz="1400" b="1" dirty="0" smtClean="0">
                <a:solidFill>
                  <a:schemeClr val="accent3">
                    <a:lumMod val="50000"/>
                  </a:schemeClr>
                </a:solidFill>
              </a:rPr>
              <a:t>43%</a:t>
            </a:r>
            <a:endParaRPr lang="en-GB" sz="1400" b="1" dirty="0">
              <a:solidFill>
                <a:schemeClr val="accent3">
                  <a:lumMod val="50000"/>
                </a:schemeClr>
              </a:solidFill>
            </a:endParaRPr>
          </a:p>
        </p:txBody>
      </p:sp>
      <p:sp>
        <p:nvSpPr>
          <p:cNvPr id="32" name="TextBox 31"/>
          <p:cNvSpPr txBox="1"/>
          <p:nvPr/>
        </p:nvSpPr>
        <p:spPr>
          <a:xfrm>
            <a:off x="6431363" y="3641760"/>
            <a:ext cx="543739" cy="307777"/>
          </a:xfrm>
          <a:prstGeom prst="rect">
            <a:avLst/>
          </a:prstGeom>
          <a:noFill/>
        </p:spPr>
        <p:txBody>
          <a:bodyPr wrap="none" rtlCol="0">
            <a:spAutoFit/>
          </a:bodyPr>
          <a:lstStyle/>
          <a:p>
            <a:r>
              <a:rPr lang="en-GB" sz="1400" b="1" dirty="0" smtClean="0">
                <a:solidFill>
                  <a:schemeClr val="accent3">
                    <a:lumMod val="50000"/>
                  </a:schemeClr>
                </a:solidFill>
              </a:rPr>
              <a:t>44%</a:t>
            </a:r>
            <a:endParaRPr lang="en-GB" sz="1400" b="1" dirty="0">
              <a:solidFill>
                <a:schemeClr val="accent3">
                  <a:lumMod val="50000"/>
                </a:schemeClr>
              </a:solidFill>
            </a:endParaRPr>
          </a:p>
        </p:txBody>
      </p:sp>
      <p:sp>
        <p:nvSpPr>
          <p:cNvPr id="40" name="TextBox 39"/>
          <p:cNvSpPr txBox="1"/>
          <p:nvPr/>
        </p:nvSpPr>
        <p:spPr>
          <a:xfrm>
            <a:off x="3328095" y="1261869"/>
            <a:ext cx="2664296" cy="1223412"/>
          </a:xfrm>
          <a:prstGeom prst="rect">
            <a:avLst/>
          </a:prstGeom>
          <a:noFill/>
          <a:ln w="28575">
            <a:solidFill>
              <a:schemeClr val="accent4"/>
            </a:solidFill>
            <a:prstDash val="sysDot"/>
          </a:ln>
        </p:spPr>
        <p:txBody>
          <a:bodyPr wrap="square" rtlCol="0">
            <a:spAutoFit/>
          </a:bodyPr>
          <a:lstStyle/>
          <a:p>
            <a:pPr marL="90488" indent="-90488"/>
            <a:r>
              <a:rPr lang="en-GB" sz="1050" b="1" dirty="0" smtClean="0"/>
              <a:t>More likely than average to be:</a:t>
            </a:r>
            <a:endParaRPr lang="en-GB" sz="1050" dirty="0" smtClean="0"/>
          </a:p>
          <a:p>
            <a:pPr marL="90488" indent="-90488">
              <a:buFont typeface="Arial" pitchFamily="34" charset="0"/>
              <a:buChar char="•"/>
            </a:pPr>
            <a:r>
              <a:rPr lang="en-GB" sz="1050" dirty="0" smtClean="0"/>
              <a:t>Men (76%)</a:t>
            </a:r>
          </a:p>
          <a:p>
            <a:pPr marL="90488" indent="-90488">
              <a:buFont typeface="Arial" pitchFamily="34" charset="0"/>
              <a:buChar char="•"/>
            </a:pPr>
            <a:r>
              <a:rPr lang="en-GB" sz="1050" dirty="0" smtClean="0"/>
              <a:t>Aged 25-44 (74%)</a:t>
            </a:r>
          </a:p>
          <a:p>
            <a:pPr marL="90488" indent="-90488">
              <a:buFont typeface="Arial" pitchFamily="34" charset="0"/>
              <a:buChar char="•"/>
            </a:pPr>
            <a:r>
              <a:rPr lang="en-GB" sz="1050" dirty="0" smtClean="0"/>
              <a:t>ABC1 (72%)</a:t>
            </a:r>
          </a:p>
          <a:p>
            <a:pPr marL="90488" indent="-90488">
              <a:buFont typeface="Arial" pitchFamily="34" charset="0"/>
              <a:buChar char="•"/>
            </a:pPr>
            <a:r>
              <a:rPr lang="en-GB" sz="1050" dirty="0" smtClean="0"/>
              <a:t>East Midlands (80%)</a:t>
            </a:r>
          </a:p>
          <a:p>
            <a:pPr marL="90488" indent="-90488">
              <a:buFont typeface="Arial" pitchFamily="34" charset="0"/>
              <a:buChar char="•"/>
            </a:pPr>
            <a:r>
              <a:rPr lang="en-GB" sz="1050" dirty="0" smtClean="0"/>
              <a:t>Company car drivers (83%)</a:t>
            </a:r>
          </a:p>
          <a:p>
            <a:pPr marL="90488" indent="-90488">
              <a:buFont typeface="Arial" pitchFamily="34" charset="0"/>
              <a:buChar char="•"/>
            </a:pPr>
            <a:r>
              <a:rPr lang="en-GB" sz="1050" dirty="0" smtClean="0"/>
              <a:t>Driven drunk (89%)</a:t>
            </a:r>
          </a:p>
        </p:txBody>
      </p:sp>
      <p:cxnSp>
        <p:nvCxnSpPr>
          <p:cNvPr id="42" name="Straight Arrow Connector 41"/>
          <p:cNvCxnSpPr/>
          <p:nvPr/>
        </p:nvCxnSpPr>
        <p:spPr bwMode="auto">
          <a:xfrm flipH="1">
            <a:off x="3040063" y="2347070"/>
            <a:ext cx="288032" cy="306323"/>
          </a:xfrm>
          <a:prstGeom prst="straightConnector1">
            <a:avLst/>
          </a:prstGeom>
          <a:noFill/>
          <a:ln w="28575">
            <a:solidFill>
              <a:schemeClr val="accent4"/>
            </a:solidFill>
            <a:prstDash val="sysDot"/>
            <a:tailEnd type="triangle" w="lg" len="med"/>
          </a:ln>
        </p:spPr>
      </p:cxnSp>
      <p:sp>
        <p:nvSpPr>
          <p:cNvPr id="37" name="TextBox 36"/>
          <p:cNvSpPr txBox="1"/>
          <p:nvPr/>
        </p:nvSpPr>
        <p:spPr>
          <a:xfrm>
            <a:off x="7772750" y="3641760"/>
            <a:ext cx="543739" cy="307777"/>
          </a:xfrm>
          <a:prstGeom prst="rect">
            <a:avLst/>
          </a:prstGeom>
          <a:noFill/>
        </p:spPr>
        <p:txBody>
          <a:bodyPr wrap="none" rtlCol="0">
            <a:spAutoFit/>
          </a:bodyPr>
          <a:lstStyle/>
          <a:p>
            <a:r>
              <a:rPr lang="en-GB" sz="1400" b="1" dirty="0" smtClean="0">
                <a:solidFill>
                  <a:schemeClr val="accent3">
                    <a:lumMod val="50000"/>
                  </a:schemeClr>
                </a:solidFill>
              </a:rPr>
              <a:t>44%</a:t>
            </a:r>
            <a:endParaRPr lang="en-GB" sz="1400" b="1" dirty="0">
              <a:solidFill>
                <a:schemeClr val="accent3">
                  <a:lumMod val="50000"/>
                </a:schemeClr>
              </a:solidFill>
            </a:endParaRPr>
          </a:p>
        </p:txBody>
      </p:sp>
      <p:sp>
        <p:nvSpPr>
          <p:cNvPr id="33" name="Rectangle 32"/>
          <p:cNvSpPr/>
          <p:nvPr/>
        </p:nvSpPr>
        <p:spPr bwMode="auto">
          <a:xfrm>
            <a:off x="8416153"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eaLnBrk="0" latinLnBrk="0" hangingPunct="0">
              <a:lnSpc>
                <a:spcPct val="100000"/>
              </a:lnSpc>
              <a:buClrTx/>
              <a:buSzTx/>
              <a:buFontTx/>
              <a:buNone/>
              <a:tabLst/>
            </a:pPr>
            <a:r>
              <a:rPr lang="en-GB" sz="1200" b="1" dirty="0" smtClean="0">
                <a:solidFill>
                  <a:schemeClr val="bg1"/>
                </a:solidFill>
              </a:rPr>
              <a:t>Safety and rules</a:t>
            </a:r>
            <a:endParaRPr lang="en-GB" sz="12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a:graphicFrameLocks/>
          </p:cNvGraphicFramePr>
          <p:nvPr/>
        </p:nvGraphicFramePr>
        <p:xfrm>
          <a:off x="7759680" y="4969649"/>
          <a:ext cx="2928958" cy="2286016"/>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Average motoring speed. </a:t>
            </a:r>
            <a:br>
              <a:rPr dirty="0" smtClean="0">
                <a:latin typeface="Arial" pitchFamily="34" charset="0"/>
                <a:ea typeface="Geneva"/>
                <a:cs typeface="Geneva"/>
              </a:rPr>
            </a:br>
            <a:r>
              <a:rPr lang="en-GB" sz="1400" dirty="0" smtClean="0">
                <a:latin typeface="Arial" pitchFamily="34" charset="0"/>
                <a:ea typeface="Geneva"/>
                <a:cs typeface="Geneva"/>
              </a:rPr>
              <a:t>With the exception of motorways the majority drive the speed limit most of the time. T</a:t>
            </a:r>
            <a:r>
              <a:rPr sz="1400" dirty="0" smtClean="0">
                <a:latin typeface="Arial" pitchFamily="34" charset="0"/>
                <a:ea typeface="Geneva"/>
                <a:cs typeface="Geneva"/>
              </a:rPr>
              <a:t>here are few who usually speed well above the speed limit.</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1"/>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graphicFrame>
        <p:nvGraphicFramePr>
          <p:cNvPr id="11" name="Chart 10"/>
          <p:cNvGraphicFramePr>
            <a:graphicFrameLocks/>
          </p:cNvGraphicFramePr>
          <p:nvPr/>
        </p:nvGraphicFramePr>
        <p:xfrm>
          <a:off x="591792" y="2132652"/>
          <a:ext cx="2952328" cy="200881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nvGraphicFramePr>
        <p:xfrm>
          <a:off x="7759680" y="2132651"/>
          <a:ext cx="2928958" cy="22860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p:cNvGraphicFramePr>
            <a:graphicFrameLocks/>
          </p:cNvGraphicFramePr>
          <p:nvPr/>
        </p:nvGraphicFramePr>
        <p:xfrm>
          <a:off x="4048176" y="2132652"/>
          <a:ext cx="2928958" cy="186479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hart 13"/>
          <p:cNvGraphicFramePr>
            <a:graphicFrameLocks/>
          </p:cNvGraphicFramePr>
          <p:nvPr/>
        </p:nvGraphicFramePr>
        <p:xfrm>
          <a:off x="375767" y="4969649"/>
          <a:ext cx="3286148" cy="2286016"/>
        </p:xfrm>
        <a:graphic>
          <a:graphicData uri="http://schemas.openxmlformats.org/drawingml/2006/chart">
            <c:chart xmlns:c="http://schemas.openxmlformats.org/drawingml/2006/chart" xmlns:r="http://schemas.openxmlformats.org/officeDocument/2006/relationships" r:id="rId7"/>
          </a:graphicData>
        </a:graphic>
      </p:graphicFrame>
      <p:sp>
        <p:nvSpPr>
          <p:cNvPr id="15" name="Text Box 17"/>
          <p:cNvSpPr txBox="1">
            <a:spLocks noChangeArrowheads="1"/>
          </p:cNvSpPr>
          <p:nvPr/>
        </p:nvSpPr>
        <p:spPr bwMode="auto">
          <a:xfrm>
            <a:off x="493713" y="171481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Motorways</a:t>
            </a: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7902557" y="1811902"/>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roads</a:t>
            </a:r>
            <a:endParaRPr lang="en-GB" sz="1400" b="1" dirty="0">
              <a:latin typeface="+mn-lt"/>
              <a:ea typeface="Geneva" pitchFamily="-107" charset="-128"/>
              <a:cs typeface="+mn-cs"/>
            </a:endParaRPr>
          </a:p>
        </p:txBody>
      </p:sp>
      <p:sp>
        <p:nvSpPr>
          <p:cNvPr id="17" name="Text Box 17"/>
          <p:cNvSpPr txBox="1">
            <a:spLocks noChangeArrowheads="1"/>
          </p:cNvSpPr>
          <p:nvPr/>
        </p:nvSpPr>
        <p:spPr bwMode="auto">
          <a:xfrm>
            <a:off x="4852233" y="1704024"/>
            <a:ext cx="2714644" cy="536182"/>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Straight country roads</a:t>
            </a:r>
          </a:p>
          <a:p>
            <a:pPr algn="ctr" eaLnBrk="0" hangingPunct="0">
              <a:defRPr/>
            </a:pPr>
            <a:endParaRPr lang="en-GB" sz="1400" b="1" dirty="0">
              <a:latin typeface="+mn-lt"/>
              <a:ea typeface="Geneva" pitchFamily="-107" charset="-128"/>
              <a:cs typeface="+mn-cs"/>
            </a:endParaRPr>
          </a:p>
        </p:txBody>
      </p:sp>
      <p:sp>
        <p:nvSpPr>
          <p:cNvPr id="18" name="Text Box 17"/>
          <p:cNvSpPr txBox="1">
            <a:spLocks noChangeArrowheads="1"/>
          </p:cNvSpPr>
          <p:nvPr/>
        </p:nvSpPr>
        <p:spPr bwMode="auto">
          <a:xfrm>
            <a:off x="732958" y="4523125"/>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area zones</a:t>
            </a:r>
            <a:endParaRPr lang="en-GB" sz="1400" b="1" dirty="0">
              <a:latin typeface="+mn-lt"/>
              <a:ea typeface="Geneva" pitchFamily="-107" charset="-128"/>
              <a:cs typeface="+mn-cs"/>
            </a:endParaRPr>
          </a:p>
        </p:txBody>
      </p:sp>
      <p:sp>
        <p:nvSpPr>
          <p:cNvPr id="19" name="Oval 45"/>
          <p:cNvSpPr>
            <a:spLocks noChangeArrowheads="1"/>
          </p:cNvSpPr>
          <p:nvPr/>
        </p:nvSpPr>
        <p:spPr bwMode="auto">
          <a:xfrm>
            <a:off x="565152" y="162118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70</a:t>
            </a:r>
          </a:p>
        </p:txBody>
      </p:sp>
      <p:sp>
        <p:nvSpPr>
          <p:cNvPr id="20" name="Oval 46"/>
          <p:cNvSpPr>
            <a:spLocks noChangeArrowheads="1"/>
          </p:cNvSpPr>
          <p:nvPr/>
        </p:nvSpPr>
        <p:spPr bwMode="auto">
          <a:xfrm>
            <a:off x="7902557" y="1718274"/>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30</a:t>
            </a:r>
          </a:p>
        </p:txBody>
      </p:sp>
      <p:sp>
        <p:nvSpPr>
          <p:cNvPr id="21" name="Oval 47"/>
          <p:cNvSpPr>
            <a:spLocks noChangeArrowheads="1"/>
          </p:cNvSpPr>
          <p:nvPr/>
        </p:nvSpPr>
        <p:spPr bwMode="auto">
          <a:xfrm>
            <a:off x="4120188" y="163258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50</a:t>
            </a:r>
          </a:p>
        </p:txBody>
      </p:sp>
      <p:sp>
        <p:nvSpPr>
          <p:cNvPr id="22" name="Oval 47"/>
          <p:cNvSpPr>
            <a:spLocks noChangeArrowheads="1"/>
          </p:cNvSpPr>
          <p:nvPr/>
        </p:nvSpPr>
        <p:spPr bwMode="auto">
          <a:xfrm>
            <a:off x="590083" y="4429497"/>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20</a:t>
            </a:r>
          </a:p>
        </p:txBody>
      </p:sp>
      <p:sp>
        <p:nvSpPr>
          <p:cNvPr id="23" name="Oval 47"/>
          <p:cNvSpPr>
            <a:spLocks noChangeArrowheads="1"/>
          </p:cNvSpPr>
          <p:nvPr/>
        </p:nvSpPr>
        <p:spPr bwMode="auto">
          <a:xfrm>
            <a:off x="4564202" y="163258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graphicFrame>
        <p:nvGraphicFramePr>
          <p:cNvPr id="52" name="Chart 51"/>
          <p:cNvGraphicFramePr>
            <a:graphicFrameLocks/>
          </p:cNvGraphicFramePr>
          <p:nvPr/>
        </p:nvGraphicFramePr>
        <p:xfrm>
          <a:off x="4120184" y="4969649"/>
          <a:ext cx="2928958" cy="2286016"/>
        </p:xfrm>
        <a:graphic>
          <a:graphicData uri="http://schemas.openxmlformats.org/drawingml/2006/chart">
            <c:chart xmlns:c="http://schemas.openxmlformats.org/drawingml/2006/chart" xmlns:r="http://schemas.openxmlformats.org/officeDocument/2006/relationships" r:id="rId8"/>
          </a:graphicData>
        </a:graphic>
      </p:graphicFrame>
      <p:sp>
        <p:nvSpPr>
          <p:cNvPr id="53" name="Text Box 17"/>
          <p:cNvSpPr txBox="1">
            <a:spLocks noChangeArrowheads="1"/>
          </p:cNvSpPr>
          <p:nvPr/>
        </p:nvSpPr>
        <p:spPr bwMode="auto">
          <a:xfrm>
            <a:off x="4827154" y="4530763"/>
            <a:ext cx="2714644" cy="536182"/>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Bendy country roads</a:t>
            </a:r>
          </a:p>
          <a:p>
            <a:pPr algn="ctr" eaLnBrk="0" hangingPunct="0">
              <a:defRPr/>
            </a:pPr>
            <a:endParaRPr lang="en-GB" sz="1400" b="1" dirty="0">
              <a:latin typeface="+mn-lt"/>
              <a:ea typeface="Geneva" pitchFamily="-107" charset="-128"/>
              <a:cs typeface="+mn-cs"/>
            </a:endParaRPr>
          </a:p>
        </p:txBody>
      </p:sp>
      <p:sp>
        <p:nvSpPr>
          <p:cNvPr id="54" name="Oval 47"/>
          <p:cNvSpPr>
            <a:spLocks noChangeArrowheads="1"/>
          </p:cNvSpPr>
          <p:nvPr/>
        </p:nvSpPr>
        <p:spPr bwMode="auto">
          <a:xfrm>
            <a:off x="4267623" y="44593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50</a:t>
            </a:r>
          </a:p>
        </p:txBody>
      </p:sp>
      <p:sp>
        <p:nvSpPr>
          <p:cNvPr id="55" name="Oval 47"/>
          <p:cNvSpPr>
            <a:spLocks noChangeArrowheads="1"/>
          </p:cNvSpPr>
          <p:nvPr/>
        </p:nvSpPr>
        <p:spPr bwMode="auto">
          <a:xfrm>
            <a:off x="4691691" y="44593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sp>
        <p:nvSpPr>
          <p:cNvPr id="58" name="Text Box 17"/>
          <p:cNvSpPr txBox="1">
            <a:spLocks noChangeArrowheads="1"/>
          </p:cNvSpPr>
          <p:nvPr/>
        </p:nvSpPr>
        <p:spPr bwMode="auto">
          <a:xfrm>
            <a:off x="7902557" y="4530763"/>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roads</a:t>
            </a:r>
            <a:endParaRPr lang="en-GB" sz="1400" b="1" dirty="0">
              <a:latin typeface="+mn-lt"/>
              <a:ea typeface="Geneva" pitchFamily="-107" charset="-128"/>
              <a:cs typeface="+mn-cs"/>
            </a:endParaRPr>
          </a:p>
        </p:txBody>
      </p:sp>
      <p:sp>
        <p:nvSpPr>
          <p:cNvPr id="60" name="Oval 46"/>
          <p:cNvSpPr>
            <a:spLocks noChangeArrowheads="1"/>
          </p:cNvSpPr>
          <p:nvPr/>
        </p:nvSpPr>
        <p:spPr bwMode="auto">
          <a:xfrm>
            <a:off x="7902557" y="4459325"/>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smtClean="0">
                <a:latin typeface="+mn-lt"/>
                <a:ea typeface="Geneva" pitchFamily="-107" charset="-128"/>
                <a:cs typeface="+mn-cs"/>
              </a:rPr>
              <a:t>40</a:t>
            </a:r>
            <a:endParaRPr lang="en-GB" sz="1600" b="1" dirty="0">
              <a:latin typeface="+mn-lt"/>
              <a:ea typeface="Geneva" pitchFamily="-107" charset="-128"/>
              <a:cs typeface="+mn-cs"/>
            </a:endParaRPr>
          </a:p>
        </p:txBody>
      </p:sp>
      <p:cxnSp>
        <p:nvCxnSpPr>
          <p:cNvPr id="63" name="Straight Connector 62"/>
          <p:cNvCxnSpPr/>
          <p:nvPr/>
        </p:nvCxnSpPr>
        <p:spPr bwMode="auto">
          <a:xfrm>
            <a:off x="3760143" y="1405161"/>
            <a:ext cx="0" cy="5400600"/>
          </a:xfrm>
          <a:prstGeom prst="line">
            <a:avLst/>
          </a:prstGeom>
          <a:solidFill>
            <a:schemeClr val="accent1"/>
          </a:solidFill>
          <a:ln w="9525" cap="flat" cmpd="sng" algn="ctr">
            <a:solidFill>
              <a:schemeClr val="tx1">
                <a:lumMod val="65000"/>
                <a:lumOff val="35000"/>
              </a:schemeClr>
            </a:solidFill>
            <a:prstDash val="lgDash"/>
            <a:round/>
            <a:headEnd type="none" w="med" len="med"/>
            <a:tailEnd type="none" w="med" len="med"/>
          </a:ln>
          <a:effectLst/>
        </p:spPr>
      </p:cxnSp>
      <p:cxnSp>
        <p:nvCxnSpPr>
          <p:cNvPr id="65" name="Straight Connector 64"/>
          <p:cNvCxnSpPr/>
          <p:nvPr/>
        </p:nvCxnSpPr>
        <p:spPr bwMode="auto">
          <a:xfrm>
            <a:off x="7504559" y="1333153"/>
            <a:ext cx="0" cy="5616624"/>
          </a:xfrm>
          <a:prstGeom prst="line">
            <a:avLst/>
          </a:prstGeom>
          <a:solidFill>
            <a:schemeClr val="accent1"/>
          </a:solidFill>
          <a:ln w="9525" cap="flat" cmpd="sng" algn="ctr">
            <a:solidFill>
              <a:schemeClr val="tx1">
                <a:lumMod val="65000"/>
                <a:lumOff val="35000"/>
              </a:schemeClr>
            </a:solidFill>
            <a:prstDash val="lgDash"/>
            <a:round/>
            <a:headEnd type="none" w="med" len="med"/>
            <a:tailEnd type="none" w="med" len="med"/>
          </a:ln>
          <a:effectLst/>
        </p:spPr>
      </p:cxnSp>
      <p:sp>
        <p:nvSpPr>
          <p:cNvPr id="66" name="Rectangle 23"/>
          <p:cNvSpPr>
            <a:spLocks noChangeArrowheads="1"/>
          </p:cNvSpPr>
          <p:nvPr/>
        </p:nvSpPr>
        <p:spPr bwMode="auto">
          <a:xfrm>
            <a:off x="1744663" y="6916739"/>
            <a:ext cx="6407968" cy="646112"/>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rgbClr val="4D4D4D"/>
                </a:solidFill>
              </a:rPr>
              <a:t>QSI10.  </a:t>
            </a:r>
            <a:r>
              <a:rPr lang="en-GB" sz="1000" dirty="0">
                <a:solidFill>
                  <a:srgbClr val="4D4D4D"/>
                </a:solidFill>
              </a:rPr>
              <a:t>In general, how fast do you drive on these types of roads? </a:t>
            </a:r>
            <a:r>
              <a:rPr lang="en-GB" sz="1000" dirty="0" smtClean="0">
                <a:solidFill>
                  <a:srgbClr val="4D4D4D"/>
                </a:solidFill>
              </a:rPr>
              <a:t>(1555 – All respondents)</a:t>
            </a:r>
          </a:p>
          <a:p>
            <a:pPr eaLnBrk="0" hangingPunct="0">
              <a:defRPr/>
            </a:pPr>
            <a:r>
              <a:rPr lang="en-GB" sz="1000" i="1" dirty="0" smtClean="0">
                <a:solidFill>
                  <a:srgbClr val="4D4D4D"/>
                </a:solidFill>
                <a:latin typeface="+mn-lt"/>
              </a:rPr>
              <a:t>Approx. Average speeds -  bases exclude those who don’t drive on the respective road types. It is an approximated average based on number of people driving at each speed.</a:t>
            </a:r>
            <a:endParaRPr lang="en-GB" sz="1000" i="1" dirty="0">
              <a:solidFill>
                <a:srgbClr val="4D4D4D"/>
              </a:solidFill>
              <a:latin typeface="+mn-lt"/>
            </a:endParaRPr>
          </a:p>
        </p:txBody>
      </p:sp>
      <p:sp>
        <p:nvSpPr>
          <p:cNvPr id="36" name="Rectangle 35"/>
          <p:cNvSpPr/>
          <p:nvPr/>
        </p:nvSpPr>
        <p:spPr bwMode="auto">
          <a:xfrm>
            <a:off x="8416154"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Safety and rules</a:t>
            </a:r>
            <a:endParaRPr lang="en-GB" sz="1300" b="1" dirty="0">
              <a:solidFill>
                <a:schemeClr val="bg1"/>
              </a:solidFill>
            </a:endParaRPr>
          </a:p>
        </p:txBody>
      </p:sp>
      <p:sp>
        <p:nvSpPr>
          <p:cNvPr id="35" name="TextBox 34"/>
          <p:cNvSpPr txBox="1"/>
          <p:nvPr/>
        </p:nvSpPr>
        <p:spPr>
          <a:xfrm>
            <a:off x="6208415" y="2728485"/>
            <a:ext cx="526082" cy="246211"/>
          </a:xfrm>
          <a:prstGeom prst="rect">
            <a:avLst/>
          </a:prstGeom>
          <a:noFill/>
        </p:spPr>
        <p:txBody>
          <a:bodyPr wrap="none" lIns="91428" tIns="45715" rIns="91428" bIns="45715" rtlCol="0">
            <a:spAutoFit/>
          </a:bodyPr>
          <a:lstStyle/>
          <a:p>
            <a:r>
              <a:rPr lang="en-GB" sz="1000" dirty="0" smtClean="0">
                <a:solidFill>
                  <a:schemeClr val="bg1">
                    <a:lumMod val="65000"/>
                  </a:schemeClr>
                </a:solidFill>
              </a:rPr>
              <a:t>(36%)</a:t>
            </a:r>
            <a:endParaRPr lang="en-GB" sz="1000" dirty="0">
              <a:solidFill>
                <a:schemeClr val="bg1">
                  <a:lumMod val="65000"/>
                </a:schemeClr>
              </a:solidFill>
            </a:endParaRPr>
          </a:p>
        </p:txBody>
      </p:sp>
      <p:sp>
        <p:nvSpPr>
          <p:cNvPr id="37" name="TextBox 36"/>
          <p:cNvSpPr txBox="1"/>
          <p:nvPr/>
        </p:nvSpPr>
        <p:spPr>
          <a:xfrm>
            <a:off x="6229891" y="3147900"/>
            <a:ext cx="526082" cy="246211"/>
          </a:xfrm>
          <a:prstGeom prst="rect">
            <a:avLst/>
          </a:prstGeom>
          <a:noFill/>
        </p:spPr>
        <p:txBody>
          <a:bodyPr wrap="none" lIns="91428" tIns="45715" rIns="91428" bIns="45715" rtlCol="0">
            <a:spAutoFit/>
          </a:bodyPr>
          <a:lstStyle/>
          <a:p>
            <a:r>
              <a:rPr lang="en-GB" sz="1000" dirty="0" smtClean="0">
                <a:solidFill>
                  <a:schemeClr val="bg1">
                    <a:lumMod val="65000"/>
                  </a:schemeClr>
                </a:solidFill>
              </a:rPr>
              <a:t>(51%)</a:t>
            </a:r>
            <a:endParaRPr lang="en-GB" sz="1000" dirty="0">
              <a:solidFill>
                <a:schemeClr val="bg1">
                  <a:lumMod val="65000"/>
                </a:schemeClr>
              </a:solidFill>
            </a:endParaRPr>
          </a:p>
        </p:txBody>
      </p:sp>
      <p:sp>
        <p:nvSpPr>
          <p:cNvPr id="38" name="TextBox 37"/>
          <p:cNvSpPr txBox="1"/>
          <p:nvPr/>
        </p:nvSpPr>
        <p:spPr>
          <a:xfrm>
            <a:off x="9088736" y="3193486"/>
            <a:ext cx="526082" cy="246211"/>
          </a:xfrm>
          <a:prstGeom prst="rect">
            <a:avLst/>
          </a:prstGeom>
          <a:noFill/>
        </p:spPr>
        <p:txBody>
          <a:bodyPr wrap="none" lIns="91428" tIns="45715" rIns="91428" bIns="45715" rtlCol="0">
            <a:spAutoFit/>
          </a:bodyPr>
          <a:lstStyle/>
          <a:p>
            <a:r>
              <a:rPr lang="en-GB" sz="1000" dirty="0" smtClean="0">
                <a:solidFill>
                  <a:schemeClr val="bg1">
                    <a:lumMod val="65000"/>
                  </a:schemeClr>
                </a:solidFill>
              </a:rPr>
              <a:t>(19%)</a:t>
            </a:r>
            <a:endParaRPr lang="en-GB" sz="1000" dirty="0">
              <a:solidFill>
                <a:schemeClr val="bg1">
                  <a:lumMod val="65000"/>
                </a:schemeClr>
              </a:solidFill>
            </a:endParaRPr>
          </a:p>
        </p:txBody>
      </p:sp>
      <p:sp>
        <p:nvSpPr>
          <p:cNvPr id="40" name="TextBox 39"/>
          <p:cNvSpPr txBox="1"/>
          <p:nvPr/>
        </p:nvSpPr>
        <p:spPr>
          <a:xfrm>
            <a:off x="10199577" y="6041010"/>
            <a:ext cx="526082" cy="246211"/>
          </a:xfrm>
          <a:prstGeom prst="rect">
            <a:avLst/>
          </a:prstGeom>
          <a:noFill/>
        </p:spPr>
        <p:txBody>
          <a:bodyPr wrap="none" lIns="91428" tIns="45715" rIns="91428" bIns="45715" rtlCol="0">
            <a:spAutoFit/>
          </a:bodyPr>
          <a:lstStyle/>
          <a:p>
            <a:r>
              <a:rPr lang="en-GB" sz="1000" dirty="0" smtClean="0">
                <a:solidFill>
                  <a:schemeClr val="bg1">
                    <a:lumMod val="65000"/>
                  </a:schemeClr>
                </a:solidFill>
              </a:rPr>
              <a:t>(58%)</a:t>
            </a:r>
            <a:endParaRPr lang="en-GB" sz="1000" dirty="0">
              <a:solidFill>
                <a:schemeClr val="bg1">
                  <a:lumMod val="65000"/>
                </a:schemeClr>
              </a:solidFill>
            </a:endParaRPr>
          </a:p>
        </p:txBody>
      </p:sp>
      <p:sp>
        <p:nvSpPr>
          <p:cNvPr id="41" name="TextBox 40"/>
          <p:cNvSpPr txBox="1"/>
          <p:nvPr/>
        </p:nvSpPr>
        <p:spPr>
          <a:xfrm>
            <a:off x="9431240" y="5728471"/>
            <a:ext cx="526082" cy="246211"/>
          </a:xfrm>
          <a:prstGeom prst="rect">
            <a:avLst/>
          </a:prstGeom>
          <a:noFill/>
        </p:spPr>
        <p:txBody>
          <a:bodyPr wrap="none" lIns="91428" tIns="45715" rIns="91428" bIns="45715" rtlCol="0">
            <a:spAutoFit/>
          </a:bodyPr>
          <a:lstStyle/>
          <a:p>
            <a:r>
              <a:rPr lang="en-GB" sz="1000" dirty="0" smtClean="0">
                <a:solidFill>
                  <a:schemeClr val="bg1">
                    <a:lumMod val="65000"/>
                  </a:schemeClr>
                </a:solidFill>
              </a:rPr>
              <a:t>(21%)</a:t>
            </a:r>
            <a:endParaRPr lang="en-GB" sz="1000" dirty="0">
              <a:solidFill>
                <a:schemeClr val="bg1">
                  <a:lumMod val="65000"/>
                </a:schemeClr>
              </a:solidFill>
            </a:endParaRPr>
          </a:p>
        </p:txBody>
      </p:sp>
      <p:sp>
        <p:nvSpPr>
          <p:cNvPr id="42" name="TextBox 41"/>
          <p:cNvSpPr txBox="1"/>
          <p:nvPr/>
        </p:nvSpPr>
        <p:spPr>
          <a:xfrm>
            <a:off x="9737738" y="1189138"/>
            <a:ext cx="971717" cy="246211"/>
          </a:xfrm>
          <a:prstGeom prst="rect">
            <a:avLst/>
          </a:prstGeom>
          <a:noFill/>
        </p:spPr>
        <p:txBody>
          <a:bodyPr wrap="none" lIns="91428" tIns="45715" rIns="91428" bIns="45715" rtlCol="0">
            <a:spAutoFit/>
          </a:bodyPr>
          <a:lstStyle/>
          <a:p>
            <a:r>
              <a:rPr lang="en-GB" sz="1000" dirty="0" smtClean="0">
                <a:solidFill>
                  <a:schemeClr val="bg1">
                    <a:lumMod val="65000"/>
                  </a:schemeClr>
                </a:solidFill>
              </a:rPr>
              <a:t>(2014 figures)</a:t>
            </a:r>
            <a:endParaRPr lang="en-GB" sz="1000" dirty="0">
              <a:solidFill>
                <a:schemeClr val="bg1">
                  <a:lumMod val="65000"/>
                </a:schemeClr>
              </a:solidFill>
            </a:endParaRPr>
          </a:p>
        </p:txBody>
      </p:sp>
      <p:sp>
        <p:nvSpPr>
          <p:cNvPr id="45" name="TextBox 44"/>
          <p:cNvSpPr txBox="1"/>
          <p:nvPr/>
        </p:nvSpPr>
        <p:spPr>
          <a:xfrm>
            <a:off x="1095847" y="4110393"/>
            <a:ext cx="2592288" cy="261610"/>
          </a:xfrm>
          <a:prstGeom prst="rect">
            <a:avLst/>
          </a:prstGeom>
          <a:noFill/>
        </p:spPr>
        <p:txBody>
          <a:bodyPr wrap="square" rtlCol="0">
            <a:spAutoFit/>
          </a:bodyPr>
          <a:lstStyle/>
          <a:p>
            <a:r>
              <a:rPr lang="en-GB" dirty="0" smtClean="0"/>
              <a:t>Don’t drive on this type of road: 3%</a:t>
            </a:r>
            <a:endParaRPr lang="en-GB" dirty="0"/>
          </a:p>
        </p:txBody>
      </p:sp>
      <p:sp>
        <p:nvSpPr>
          <p:cNvPr id="46" name="TextBox 45"/>
          <p:cNvSpPr txBox="1"/>
          <p:nvPr/>
        </p:nvSpPr>
        <p:spPr>
          <a:xfrm>
            <a:off x="4567307" y="4098485"/>
            <a:ext cx="2592288" cy="261610"/>
          </a:xfrm>
          <a:prstGeom prst="rect">
            <a:avLst/>
          </a:prstGeom>
          <a:noFill/>
        </p:spPr>
        <p:txBody>
          <a:bodyPr wrap="square" rtlCol="0">
            <a:spAutoFit/>
          </a:bodyPr>
          <a:lstStyle/>
          <a:p>
            <a:r>
              <a:rPr lang="en-GB" dirty="0" smtClean="0"/>
              <a:t>Don’t drive on this type of road: 0%</a:t>
            </a:r>
            <a:endParaRPr lang="en-GB" dirty="0"/>
          </a:p>
        </p:txBody>
      </p:sp>
      <p:sp>
        <p:nvSpPr>
          <p:cNvPr id="47" name="TextBox 46"/>
          <p:cNvSpPr txBox="1"/>
          <p:nvPr/>
        </p:nvSpPr>
        <p:spPr>
          <a:xfrm>
            <a:off x="7936607" y="4083971"/>
            <a:ext cx="2592288" cy="261610"/>
          </a:xfrm>
          <a:prstGeom prst="rect">
            <a:avLst/>
          </a:prstGeom>
          <a:noFill/>
        </p:spPr>
        <p:txBody>
          <a:bodyPr wrap="square" rtlCol="0">
            <a:spAutoFit/>
          </a:bodyPr>
          <a:lstStyle/>
          <a:p>
            <a:r>
              <a:rPr lang="en-GB" dirty="0" smtClean="0"/>
              <a:t>Don’t drive on this type of road: 0%</a:t>
            </a:r>
            <a:endParaRPr lang="en-GB" dirty="0"/>
          </a:p>
        </p:txBody>
      </p:sp>
      <p:sp>
        <p:nvSpPr>
          <p:cNvPr id="48" name="TextBox 47"/>
          <p:cNvSpPr txBox="1"/>
          <p:nvPr/>
        </p:nvSpPr>
        <p:spPr>
          <a:xfrm>
            <a:off x="966345" y="6673653"/>
            <a:ext cx="2592288" cy="261610"/>
          </a:xfrm>
          <a:prstGeom prst="rect">
            <a:avLst/>
          </a:prstGeom>
          <a:noFill/>
        </p:spPr>
        <p:txBody>
          <a:bodyPr wrap="square" rtlCol="0">
            <a:spAutoFit/>
          </a:bodyPr>
          <a:lstStyle/>
          <a:p>
            <a:r>
              <a:rPr lang="en-GB" dirty="0" smtClean="0"/>
              <a:t>Don’t drive on this type of road: 2%</a:t>
            </a:r>
            <a:endParaRPr lang="en-GB" dirty="0"/>
          </a:p>
        </p:txBody>
      </p:sp>
      <p:sp>
        <p:nvSpPr>
          <p:cNvPr id="49" name="TextBox 48"/>
          <p:cNvSpPr txBox="1"/>
          <p:nvPr/>
        </p:nvSpPr>
        <p:spPr>
          <a:xfrm>
            <a:off x="4638753" y="6676821"/>
            <a:ext cx="2592288" cy="261610"/>
          </a:xfrm>
          <a:prstGeom prst="rect">
            <a:avLst/>
          </a:prstGeom>
          <a:noFill/>
        </p:spPr>
        <p:txBody>
          <a:bodyPr wrap="square" rtlCol="0">
            <a:spAutoFit/>
          </a:bodyPr>
          <a:lstStyle/>
          <a:p>
            <a:r>
              <a:rPr lang="en-GB" dirty="0" smtClean="0"/>
              <a:t>Don’t drive on this type of road: 1%</a:t>
            </a:r>
            <a:endParaRPr lang="en-GB" dirty="0"/>
          </a:p>
        </p:txBody>
      </p:sp>
      <p:sp>
        <p:nvSpPr>
          <p:cNvPr id="50" name="TextBox 49"/>
          <p:cNvSpPr txBox="1"/>
          <p:nvPr/>
        </p:nvSpPr>
        <p:spPr>
          <a:xfrm>
            <a:off x="7936607" y="6676259"/>
            <a:ext cx="2592288" cy="261610"/>
          </a:xfrm>
          <a:prstGeom prst="rect">
            <a:avLst/>
          </a:prstGeom>
          <a:noFill/>
        </p:spPr>
        <p:txBody>
          <a:bodyPr wrap="square" rtlCol="0">
            <a:spAutoFit/>
          </a:bodyPr>
          <a:lstStyle/>
          <a:p>
            <a:r>
              <a:rPr lang="en-GB" dirty="0" smtClean="0"/>
              <a:t>Don’t drive on this type of road: 0%</a:t>
            </a:r>
            <a:endParaRPr lang="en-GB" dirty="0"/>
          </a:p>
        </p:txBody>
      </p:sp>
      <p:sp>
        <p:nvSpPr>
          <p:cNvPr id="51" name="Rectangle 50"/>
          <p:cNvSpPr/>
          <p:nvPr/>
        </p:nvSpPr>
        <p:spPr bwMode="auto">
          <a:xfrm>
            <a:off x="2608015" y="3277369"/>
            <a:ext cx="914400" cy="648072"/>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bg1"/>
                </a:solidFill>
                <a:effectLst/>
                <a:latin typeface="Arial" pitchFamily="34" charset="0"/>
              </a:rPr>
              <a:t>Approx.</a:t>
            </a:r>
            <a:r>
              <a:rPr kumimoji="0" lang="en-GB" sz="1000" b="0" i="0" u="none" strike="noStrike" cap="none" normalizeH="0" dirty="0" smtClean="0">
                <a:ln>
                  <a:noFill/>
                </a:ln>
                <a:solidFill>
                  <a:schemeClr val="bg1"/>
                </a:solidFill>
                <a:effectLst/>
                <a:latin typeface="Arial" pitchFamily="34" charset="0"/>
              </a:rPr>
              <a:t> Average:</a:t>
            </a:r>
          </a:p>
          <a:p>
            <a:pPr marL="0" marR="0" indent="0" algn="ctr" defTabSz="914400" rtl="0" eaLnBrk="0" fontAlgn="base" latinLnBrk="0" hangingPunct="0">
              <a:lnSpc>
                <a:spcPct val="100000"/>
              </a:lnSpc>
              <a:spcBef>
                <a:spcPct val="0"/>
              </a:spcBef>
              <a:spcAft>
                <a:spcPct val="0"/>
              </a:spcAft>
              <a:buClrTx/>
              <a:buSzTx/>
              <a:buFontTx/>
              <a:buNone/>
              <a:tabLst/>
            </a:pPr>
            <a:r>
              <a:rPr lang="en-GB" sz="1000" b="1" baseline="0" dirty="0" smtClean="0">
                <a:solidFill>
                  <a:schemeClr val="bg1"/>
                </a:solidFill>
              </a:rPr>
              <a:t>72.7 mph</a:t>
            </a:r>
            <a:endParaRPr kumimoji="0" lang="en-GB" sz="1000" b="1" i="0" u="none" strike="noStrike" cap="none" normalizeH="0" baseline="0" dirty="0" smtClean="0">
              <a:ln>
                <a:noFill/>
              </a:ln>
              <a:solidFill>
                <a:schemeClr val="bg1"/>
              </a:solidFill>
              <a:effectLst/>
              <a:latin typeface="Arial" pitchFamily="34" charset="0"/>
            </a:endParaRPr>
          </a:p>
        </p:txBody>
      </p:sp>
      <p:sp>
        <p:nvSpPr>
          <p:cNvPr id="56" name="Rectangle 55"/>
          <p:cNvSpPr/>
          <p:nvPr/>
        </p:nvSpPr>
        <p:spPr bwMode="auto">
          <a:xfrm>
            <a:off x="2548605" y="5869657"/>
            <a:ext cx="914400" cy="648072"/>
          </a:xfrm>
          <a:prstGeom prst="rect">
            <a:avLst/>
          </a:prstGeom>
          <a:solidFill>
            <a:srgbClr val="FF5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bg1"/>
                </a:solidFill>
                <a:effectLst/>
                <a:latin typeface="Arial" pitchFamily="34" charset="0"/>
              </a:rPr>
              <a:t>Approx.</a:t>
            </a:r>
            <a:r>
              <a:rPr kumimoji="0" lang="en-GB" sz="1000" b="0" i="0" u="none" strike="noStrike" cap="none" normalizeH="0" dirty="0" smtClean="0">
                <a:ln>
                  <a:noFill/>
                </a:ln>
                <a:solidFill>
                  <a:schemeClr val="bg1"/>
                </a:solidFill>
                <a:effectLst/>
                <a:latin typeface="Arial" pitchFamily="34" charset="0"/>
              </a:rPr>
              <a:t> Average:</a:t>
            </a:r>
          </a:p>
          <a:p>
            <a:pPr marL="0" marR="0" indent="0" algn="ctr" defTabSz="914400" rtl="0" eaLnBrk="0" fontAlgn="base" latinLnBrk="0" hangingPunct="0">
              <a:lnSpc>
                <a:spcPct val="100000"/>
              </a:lnSpc>
              <a:spcBef>
                <a:spcPct val="0"/>
              </a:spcBef>
              <a:spcAft>
                <a:spcPct val="0"/>
              </a:spcAft>
              <a:buClrTx/>
              <a:buSzTx/>
              <a:buFontTx/>
              <a:buNone/>
              <a:tabLst/>
            </a:pPr>
            <a:r>
              <a:rPr lang="en-GB" sz="1000" b="1" baseline="0" dirty="0" smtClean="0">
                <a:solidFill>
                  <a:schemeClr val="bg1"/>
                </a:solidFill>
              </a:rPr>
              <a:t>21.2 mph</a:t>
            </a:r>
            <a:endParaRPr kumimoji="0" lang="en-GB" sz="1000" b="1" i="0" u="none" strike="noStrike" cap="none" normalizeH="0" baseline="0" dirty="0" smtClean="0">
              <a:ln>
                <a:noFill/>
              </a:ln>
              <a:solidFill>
                <a:schemeClr val="bg1"/>
              </a:solidFill>
              <a:effectLst/>
              <a:latin typeface="Arial" pitchFamily="34" charset="0"/>
            </a:endParaRPr>
          </a:p>
        </p:txBody>
      </p:sp>
      <p:sp>
        <p:nvSpPr>
          <p:cNvPr id="57" name="Rectangle 56"/>
          <p:cNvSpPr/>
          <p:nvPr/>
        </p:nvSpPr>
        <p:spPr bwMode="auto">
          <a:xfrm>
            <a:off x="6382411" y="5908743"/>
            <a:ext cx="914400" cy="648072"/>
          </a:xfrm>
          <a:prstGeom prst="rect">
            <a:avLst/>
          </a:prstGeom>
          <a:solidFill>
            <a:srgbClr val="00CC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eaLnBrk="0" latinLnBrk="0" hangingPunct="0">
              <a:lnSpc>
                <a:spcPct val="100000"/>
              </a:lnSpc>
              <a:buClrTx/>
              <a:buSzTx/>
              <a:buFontTx/>
              <a:buNone/>
              <a:tabLst/>
            </a:pPr>
            <a:r>
              <a:rPr lang="en-GB" sz="1000" dirty="0" smtClean="0">
                <a:solidFill>
                  <a:schemeClr val="bg1"/>
                </a:solidFill>
              </a:rPr>
              <a:t>Approx. Average:</a:t>
            </a:r>
          </a:p>
          <a:p>
            <a:pPr marL="0" marR="0" indent="0" algn="ctr" defTabSz="914400" eaLnBrk="0" latinLnBrk="0" hangingPunct="0">
              <a:lnSpc>
                <a:spcPct val="100000"/>
              </a:lnSpc>
              <a:buClrTx/>
              <a:buSzTx/>
              <a:buFontTx/>
              <a:buNone/>
              <a:tabLst/>
            </a:pPr>
            <a:r>
              <a:rPr lang="en-GB" sz="1000" b="1" dirty="0" smtClean="0">
                <a:solidFill>
                  <a:schemeClr val="bg1"/>
                </a:solidFill>
              </a:rPr>
              <a:t>49.7 mph</a:t>
            </a:r>
          </a:p>
        </p:txBody>
      </p:sp>
      <p:sp>
        <p:nvSpPr>
          <p:cNvPr id="61" name="Rectangle 60"/>
          <p:cNvSpPr/>
          <p:nvPr/>
        </p:nvSpPr>
        <p:spPr bwMode="auto">
          <a:xfrm>
            <a:off x="6352431" y="2053233"/>
            <a:ext cx="914400" cy="648072"/>
          </a:xfrm>
          <a:prstGeom prst="rect">
            <a:avLst/>
          </a:prstGeom>
          <a:solidFill>
            <a:srgbClr val="FF5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GB" sz="1000" dirty="0" smtClean="0">
                <a:solidFill>
                  <a:schemeClr val="bg1"/>
                </a:solidFill>
              </a:rPr>
              <a:t>Approx. Average:</a:t>
            </a:r>
          </a:p>
          <a:p>
            <a:pPr algn="ctr" eaLnBrk="0" hangingPunct="0"/>
            <a:r>
              <a:rPr lang="en-GB" sz="1000" b="1" dirty="0" smtClean="0">
                <a:solidFill>
                  <a:schemeClr val="bg1"/>
                </a:solidFill>
              </a:rPr>
              <a:t>54.9 mph</a:t>
            </a:r>
          </a:p>
        </p:txBody>
      </p:sp>
      <p:sp>
        <p:nvSpPr>
          <p:cNvPr id="62" name="Rectangle 61"/>
          <p:cNvSpPr/>
          <p:nvPr/>
        </p:nvSpPr>
        <p:spPr bwMode="auto">
          <a:xfrm>
            <a:off x="9520783" y="2197249"/>
            <a:ext cx="914400" cy="648072"/>
          </a:xfrm>
          <a:prstGeom prst="rect">
            <a:avLst/>
          </a:prstGeom>
          <a:solidFill>
            <a:srgbClr val="FF5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bg1"/>
                </a:solidFill>
                <a:effectLst/>
                <a:latin typeface="Arial" pitchFamily="34" charset="0"/>
              </a:rPr>
              <a:t>Approx.</a:t>
            </a:r>
            <a:r>
              <a:rPr kumimoji="0" lang="en-GB" sz="1000" b="0" i="0" u="none" strike="noStrike" cap="none" normalizeH="0" dirty="0" smtClean="0">
                <a:ln>
                  <a:noFill/>
                </a:ln>
                <a:solidFill>
                  <a:schemeClr val="bg1"/>
                </a:solidFill>
                <a:effectLst/>
                <a:latin typeface="Arial" pitchFamily="34" charset="0"/>
              </a:rPr>
              <a:t> Average:</a:t>
            </a:r>
          </a:p>
          <a:p>
            <a:pPr marL="0" marR="0" indent="0" algn="ctr" defTabSz="914400" rtl="0" eaLnBrk="0" fontAlgn="base" latinLnBrk="0" hangingPunct="0">
              <a:lnSpc>
                <a:spcPct val="100000"/>
              </a:lnSpc>
              <a:spcBef>
                <a:spcPct val="0"/>
              </a:spcBef>
              <a:spcAft>
                <a:spcPct val="0"/>
              </a:spcAft>
              <a:buClrTx/>
              <a:buSzTx/>
              <a:buFontTx/>
              <a:buNone/>
              <a:tabLst/>
            </a:pPr>
            <a:r>
              <a:rPr lang="en-GB" sz="1000" b="1" baseline="0" dirty="0" smtClean="0">
                <a:solidFill>
                  <a:schemeClr val="bg1"/>
                </a:solidFill>
              </a:rPr>
              <a:t>30.7 mph</a:t>
            </a:r>
            <a:endParaRPr kumimoji="0" lang="en-GB" sz="1000" b="1" i="0" u="none" strike="noStrike" cap="none" normalizeH="0" baseline="0" dirty="0" smtClean="0">
              <a:ln>
                <a:noFill/>
              </a:ln>
              <a:solidFill>
                <a:schemeClr val="bg1"/>
              </a:solidFill>
              <a:effectLst/>
              <a:latin typeface="Arial" pitchFamily="34" charset="0"/>
            </a:endParaRPr>
          </a:p>
        </p:txBody>
      </p:sp>
      <p:sp>
        <p:nvSpPr>
          <p:cNvPr id="67" name="Rectangle 66"/>
          <p:cNvSpPr/>
          <p:nvPr/>
        </p:nvSpPr>
        <p:spPr bwMode="auto">
          <a:xfrm>
            <a:off x="9565753" y="4957649"/>
            <a:ext cx="914400" cy="648072"/>
          </a:xfrm>
          <a:prstGeom prst="rect">
            <a:avLst/>
          </a:prstGeom>
          <a:solidFill>
            <a:srgbClr val="00CC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GB" sz="1000" dirty="0" smtClean="0">
                <a:solidFill>
                  <a:schemeClr val="bg1"/>
                </a:solidFill>
              </a:rPr>
              <a:t>Approx. Average:</a:t>
            </a:r>
          </a:p>
          <a:p>
            <a:pPr algn="ctr" eaLnBrk="0" hangingPunct="0"/>
            <a:r>
              <a:rPr lang="en-GB" sz="1000" b="1" dirty="0" smtClean="0">
                <a:solidFill>
                  <a:schemeClr val="bg1"/>
                </a:solidFill>
              </a:rPr>
              <a:t>38.0 mph</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a:graphicFrameLocks/>
          </p:cNvGraphicFramePr>
          <p:nvPr/>
        </p:nvGraphicFramePr>
        <p:xfrm>
          <a:off x="1304843" y="5001571"/>
          <a:ext cx="2928958" cy="2286016"/>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Maximum speed limits. </a:t>
            </a:r>
            <a:br>
              <a:rPr dirty="0" smtClean="0">
                <a:latin typeface="Arial" pitchFamily="34" charset="0"/>
                <a:ea typeface="Geneva"/>
                <a:cs typeface="Geneva"/>
              </a:rPr>
            </a:br>
            <a:r>
              <a:rPr sz="1400" dirty="0" smtClean="0">
                <a:latin typeface="Arial" pitchFamily="34" charset="0"/>
                <a:ea typeface="Geneva"/>
                <a:cs typeface="Geneva"/>
              </a:rPr>
              <a:t>For all roads except motorways, motorists are happy with the existing speed limits. Two thirds believe that the speed limit for motorways should be 80 mph or above.</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855762"/>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2" y="6855762"/>
            <a:ext cx="6561951" cy="646113"/>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rgbClr val="4D4D4D"/>
                </a:solidFill>
                <a:latin typeface="+mn-lt"/>
              </a:rPr>
              <a:t>QSI9 . What in your opinion should the maximum speed limit be on the following types of road: a) motorways; b) urban roads; c) country roads; d) urban area zones</a:t>
            </a:r>
          </a:p>
          <a:p>
            <a:pPr marL="391028" indent="-391028" eaLnBrk="0" hangingPunct="0">
              <a:defRPr/>
            </a:pPr>
            <a:r>
              <a:rPr lang="en-GB" sz="1000" dirty="0" smtClean="0">
                <a:solidFill>
                  <a:srgbClr val="4D4D4D"/>
                </a:solidFill>
                <a:latin typeface="+mn-lt"/>
              </a:rPr>
              <a:t>	Base: all respondents </a:t>
            </a:r>
            <a:r>
              <a:rPr lang="en-GB" sz="1000" i="1" dirty="0" smtClean="0">
                <a:solidFill>
                  <a:srgbClr val="4D4D4D"/>
                </a:solidFill>
                <a:latin typeface="+mn-lt"/>
              </a:rPr>
              <a:t>(1555 – All respondents)</a:t>
            </a:r>
            <a:endParaRPr lang="en-GB" sz="1000" dirty="0">
              <a:solidFill>
                <a:srgbClr val="4D4D4D"/>
              </a:solidFill>
              <a:latin typeface="+mn-lt"/>
            </a:endParaRPr>
          </a:p>
        </p:txBody>
      </p:sp>
      <p:graphicFrame>
        <p:nvGraphicFramePr>
          <p:cNvPr id="11" name="Chart 10"/>
          <p:cNvGraphicFramePr>
            <a:graphicFrameLocks/>
          </p:cNvGraphicFramePr>
          <p:nvPr/>
        </p:nvGraphicFramePr>
        <p:xfrm>
          <a:off x="-195355" y="1995475"/>
          <a:ext cx="4286279" cy="2714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nvGraphicFramePr>
        <p:xfrm>
          <a:off x="6514117" y="2138351"/>
          <a:ext cx="2928958" cy="22860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p:cNvGraphicFramePr>
            <a:graphicFrameLocks/>
          </p:cNvGraphicFramePr>
          <p:nvPr/>
        </p:nvGraphicFramePr>
        <p:xfrm>
          <a:off x="6450659" y="5011831"/>
          <a:ext cx="3286148" cy="2286016"/>
        </p:xfrm>
        <a:graphic>
          <a:graphicData uri="http://schemas.openxmlformats.org/drawingml/2006/chart">
            <c:chart xmlns:c="http://schemas.openxmlformats.org/drawingml/2006/chart" xmlns:r="http://schemas.openxmlformats.org/officeDocument/2006/relationships" r:id="rId6"/>
          </a:graphicData>
        </a:graphic>
      </p:graphicFrame>
      <p:sp>
        <p:nvSpPr>
          <p:cNvPr id="15" name="Text Box 17"/>
          <p:cNvSpPr txBox="1">
            <a:spLocks noChangeArrowheads="1"/>
          </p:cNvSpPr>
          <p:nvPr/>
        </p:nvSpPr>
        <p:spPr bwMode="auto">
          <a:xfrm>
            <a:off x="1362751" y="170972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Motorways</a:t>
            </a: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6618045" y="170972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roads</a:t>
            </a:r>
            <a:endParaRPr lang="en-GB" sz="1400" b="1" dirty="0">
              <a:latin typeface="+mn-lt"/>
              <a:ea typeface="Geneva" pitchFamily="-107" charset="-128"/>
              <a:cs typeface="+mn-cs"/>
            </a:endParaRPr>
          </a:p>
        </p:txBody>
      </p:sp>
      <p:sp>
        <p:nvSpPr>
          <p:cNvPr id="17" name="Text Box 17"/>
          <p:cNvSpPr txBox="1">
            <a:spLocks noChangeArrowheads="1"/>
          </p:cNvSpPr>
          <p:nvPr/>
        </p:nvSpPr>
        <p:spPr bwMode="auto">
          <a:xfrm>
            <a:off x="1804910" y="457294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Country roads</a:t>
            </a:r>
            <a:endParaRPr lang="en-GB" sz="1400" b="1" dirty="0">
              <a:latin typeface="+mn-lt"/>
              <a:ea typeface="Geneva" pitchFamily="-107" charset="-128"/>
              <a:cs typeface="+mn-cs"/>
            </a:endParaRPr>
          </a:p>
        </p:txBody>
      </p:sp>
      <p:sp>
        <p:nvSpPr>
          <p:cNvPr id="18" name="Text Box 17"/>
          <p:cNvSpPr txBox="1">
            <a:spLocks noChangeArrowheads="1"/>
          </p:cNvSpPr>
          <p:nvPr/>
        </p:nvSpPr>
        <p:spPr bwMode="auto">
          <a:xfrm>
            <a:off x="6832359" y="4572944"/>
            <a:ext cx="2714644"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area zones</a:t>
            </a:r>
            <a:endParaRPr lang="en-GB" sz="1400" b="1" dirty="0">
              <a:latin typeface="+mn-lt"/>
              <a:ea typeface="Geneva" pitchFamily="-107" charset="-128"/>
              <a:cs typeface="+mn-cs"/>
            </a:endParaRPr>
          </a:p>
        </p:txBody>
      </p:sp>
      <p:sp>
        <p:nvSpPr>
          <p:cNvPr id="19" name="Oval 45"/>
          <p:cNvSpPr>
            <a:spLocks noChangeArrowheads="1"/>
          </p:cNvSpPr>
          <p:nvPr/>
        </p:nvSpPr>
        <p:spPr bwMode="auto">
          <a:xfrm>
            <a:off x="1434189" y="1566848"/>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70</a:t>
            </a:r>
          </a:p>
        </p:txBody>
      </p:sp>
      <p:sp>
        <p:nvSpPr>
          <p:cNvPr id="20" name="Oval 46"/>
          <p:cNvSpPr>
            <a:spLocks noChangeArrowheads="1"/>
          </p:cNvSpPr>
          <p:nvPr/>
        </p:nvSpPr>
        <p:spPr bwMode="auto">
          <a:xfrm>
            <a:off x="6618047" y="163828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30</a:t>
            </a:r>
          </a:p>
        </p:txBody>
      </p:sp>
      <p:sp>
        <p:nvSpPr>
          <p:cNvPr id="21" name="Oval 47"/>
          <p:cNvSpPr>
            <a:spLocks noChangeArrowheads="1"/>
          </p:cNvSpPr>
          <p:nvPr/>
        </p:nvSpPr>
        <p:spPr bwMode="auto">
          <a:xfrm>
            <a:off x="1304848" y="450150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50</a:t>
            </a:r>
          </a:p>
        </p:txBody>
      </p:sp>
      <p:sp>
        <p:nvSpPr>
          <p:cNvPr id="22" name="Oval 47"/>
          <p:cNvSpPr>
            <a:spLocks noChangeArrowheads="1"/>
          </p:cNvSpPr>
          <p:nvPr/>
        </p:nvSpPr>
        <p:spPr bwMode="auto">
          <a:xfrm>
            <a:off x="6689484" y="450150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20</a:t>
            </a:r>
          </a:p>
        </p:txBody>
      </p:sp>
      <p:sp>
        <p:nvSpPr>
          <p:cNvPr id="23" name="Oval 47"/>
          <p:cNvSpPr>
            <a:spLocks noChangeArrowheads="1"/>
          </p:cNvSpPr>
          <p:nvPr/>
        </p:nvSpPr>
        <p:spPr bwMode="auto">
          <a:xfrm>
            <a:off x="1876351" y="450150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sp>
        <p:nvSpPr>
          <p:cNvPr id="24" name="AutoShape 86"/>
          <p:cNvSpPr>
            <a:spLocks/>
          </p:cNvSpPr>
          <p:nvPr/>
        </p:nvSpPr>
        <p:spPr bwMode="auto">
          <a:xfrm>
            <a:off x="4086935" y="2781294"/>
            <a:ext cx="142876" cy="1285883"/>
          </a:xfrm>
          <a:prstGeom prst="rightBrace">
            <a:avLst>
              <a:gd name="adj1" fmla="val 48162"/>
              <a:gd name="adj2" fmla="val 50000"/>
            </a:avLst>
          </a:prstGeom>
          <a:noFill/>
          <a:ln w="9525">
            <a:solidFill>
              <a:schemeClr val="tx1"/>
            </a:solidFill>
            <a:round/>
            <a:headEnd/>
            <a:tailEnd/>
          </a:ln>
        </p:spPr>
        <p:txBody>
          <a:bodyPr wrap="none" lIns="104274" tIns="52138" rIns="104274" bIns="52138" anchor="ctr"/>
          <a:lstStyle/>
          <a:p>
            <a:pPr algn="ctr" eaLnBrk="0" hangingPunct="0"/>
            <a:endParaRPr lang="en-US" sz="1600" dirty="0">
              <a:solidFill>
                <a:srgbClr val="4D4D4D"/>
              </a:solidFill>
            </a:endParaRPr>
          </a:p>
        </p:txBody>
      </p:sp>
      <p:sp>
        <p:nvSpPr>
          <p:cNvPr id="25" name="AutoShape 86"/>
          <p:cNvSpPr>
            <a:spLocks/>
          </p:cNvSpPr>
          <p:nvPr/>
        </p:nvSpPr>
        <p:spPr bwMode="auto">
          <a:xfrm>
            <a:off x="8353078" y="3209922"/>
            <a:ext cx="101835" cy="642942"/>
          </a:xfrm>
          <a:prstGeom prst="rightBrace">
            <a:avLst>
              <a:gd name="adj1" fmla="val 48162"/>
              <a:gd name="adj2" fmla="val 50000"/>
            </a:avLst>
          </a:prstGeom>
          <a:noFill/>
          <a:ln w="9525">
            <a:solidFill>
              <a:schemeClr val="tx1"/>
            </a:solidFill>
            <a:round/>
            <a:headEnd/>
            <a:tailEnd/>
          </a:ln>
        </p:spPr>
        <p:txBody>
          <a:bodyPr wrap="none" lIns="104274" tIns="52138" rIns="104274" bIns="52138" anchor="ctr"/>
          <a:lstStyle/>
          <a:p>
            <a:pPr algn="ctr" eaLnBrk="0" hangingPunct="0"/>
            <a:endParaRPr lang="en-US" sz="1600" dirty="0">
              <a:solidFill>
                <a:srgbClr val="4D4D4D"/>
              </a:solidFill>
            </a:endParaRPr>
          </a:p>
        </p:txBody>
      </p:sp>
      <p:sp>
        <p:nvSpPr>
          <p:cNvPr id="30" name="AutoShape 86"/>
          <p:cNvSpPr>
            <a:spLocks/>
          </p:cNvSpPr>
          <p:nvPr/>
        </p:nvSpPr>
        <p:spPr bwMode="auto">
          <a:xfrm>
            <a:off x="8209061" y="6073141"/>
            <a:ext cx="123496" cy="642942"/>
          </a:xfrm>
          <a:prstGeom prst="rightBrace">
            <a:avLst>
              <a:gd name="adj1" fmla="val 48162"/>
              <a:gd name="adj2" fmla="val 50000"/>
            </a:avLst>
          </a:prstGeom>
          <a:noFill/>
          <a:ln w="9525">
            <a:solidFill>
              <a:schemeClr val="tx1"/>
            </a:solidFill>
            <a:round/>
            <a:headEnd/>
            <a:tailEnd/>
          </a:ln>
        </p:spPr>
        <p:txBody>
          <a:bodyPr wrap="none" lIns="104274" tIns="52138" rIns="104274" bIns="52138" anchor="ctr"/>
          <a:lstStyle/>
          <a:p>
            <a:pPr algn="ctr" eaLnBrk="0" hangingPunct="0"/>
            <a:endParaRPr lang="en-US" sz="1600" dirty="0">
              <a:solidFill>
                <a:srgbClr val="4D4D4D"/>
              </a:solidFill>
            </a:endParaRPr>
          </a:p>
        </p:txBody>
      </p:sp>
      <p:sp>
        <p:nvSpPr>
          <p:cNvPr id="41" name="Text Box 17"/>
          <p:cNvSpPr txBox="1">
            <a:spLocks noChangeArrowheads="1"/>
          </p:cNvSpPr>
          <p:nvPr/>
        </p:nvSpPr>
        <p:spPr bwMode="auto">
          <a:xfrm>
            <a:off x="8118243" y="3389238"/>
            <a:ext cx="1214446"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43" name="Text Box 17"/>
          <p:cNvSpPr txBox="1">
            <a:spLocks noChangeArrowheads="1"/>
          </p:cNvSpPr>
          <p:nvPr/>
        </p:nvSpPr>
        <p:spPr bwMode="auto">
          <a:xfrm>
            <a:off x="8046805" y="6287456"/>
            <a:ext cx="1214446"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33%</a:t>
            </a:r>
            <a:endParaRPr lang="en-GB" sz="1400" b="1" dirty="0">
              <a:latin typeface="+mn-lt"/>
              <a:ea typeface="Geneva" pitchFamily="-107" charset="-128"/>
              <a:cs typeface="+mn-cs"/>
            </a:endParaRPr>
          </a:p>
        </p:txBody>
      </p:sp>
      <p:sp>
        <p:nvSpPr>
          <p:cNvPr id="44" name="Text Box 17"/>
          <p:cNvSpPr txBox="1">
            <a:spLocks noChangeArrowheads="1"/>
          </p:cNvSpPr>
          <p:nvPr/>
        </p:nvSpPr>
        <p:spPr bwMode="auto">
          <a:xfrm>
            <a:off x="3944058" y="3281360"/>
            <a:ext cx="1214446"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65%</a:t>
            </a:r>
            <a:endParaRPr lang="en-GB" sz="1400" b="1" dirty="0">
              <a:latin typeface="+mn-lt"/>
              <a:ea typeface="Geneva" pitchFamily="-107" charset="-128"/>
              <a:cs typeface="+mn-cs"/>
            </a:endParaRPr>
          </a:p>
        </p:txBody>
      </p:sp>
      <p:sp>
        <p:nvSpPr>
          <p:cNvPr id="26" name="Rectangle 25"/>
          <p:cNvSpPr/>
          <p:nvPr/>
        </p:nvSpPr>
        <p:spPr bwMode="auto">
          <a:xfrm>
            <a:off x="8416154"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Safety and rules</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Chart 49"/>
          <p:cNvGraphicFramePr>
            <a:graphicFrameLocks/>
          </p:cNvGraphicFramePr>
          <p:nvPr/>
        </p:nvGraphicFramePr>
        <p:xfrm>
          <a:off x="1405539" y="4861546"/>
          <a:ext cx="3286148" cy="2491780"/>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Maximum speed limits </a:t>
            </a:r>
            <a:r>
              <a:rPr lang="en-GB" dirty="0" smtClean="0">
                <a:latin typeface="Arial" pitchFamily="34" charset="0"/>
                <a:ea typeface="Geneva"/>
                <a:cs typeface="Geneva"/>
              </a:rPr>
              <a:t>–</a:t>
            </a:r>
            <a:r>
              <a:rPr dirty="0" smtClean="0">
                <a:latin typeface="Arial" pitchFamily="34" charset="0"/>
                <a:ea typeface="Geneva"/>
                <a:cs typeface="Geneva"/>
              </a:rPr>
              <a:t> over time.</a:t>
            </a:r>
            <a:br>
              <a:rPr dirty="0" smtClean="0">
                <a:latin typeface="Arial" pitchFamily="34" charset="0"/>
                <a:ea typeface="Geneva"/>
                <a:cs typeface="Geneva"/>
              </a:rPr>
            </a:br>
            <a:r>
              <a:rPr sz="1400" dirty="0" smtClean="0"/>
              <a:t>Since 2009 the desire for higher speed limits has remained relatively consistent.</a:t>
            </a:r>
            <a:br>
              <a:rPr sz="1400" dirty="0" smtClean="0"/>
            </a:b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1"/>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graphicFrame>
        <p:nvGraphicFramePr>
          <p:cNvPr id="14" name="Chart 13"/>
          <p:cNvGraphicFramePr>
            <a:graphicFrameLocks/>
          </p:cNvGraphicFramePr>
          <p:nvPr/>
        </p:nvGraphicFramePr>
        <p:xfrm>
          <a:off x="6306643" y="4861546"/>
          <a:ext cx="3286148" cy="2491780"/>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 Box 17"/>
          <p:cNvSpPr txBox="1">
            <a:spLocks noChangeArrowheads="1"/>
          </p:cNvSpPr>
          <p:nvPr/>
        </p:nvSpPr>
        <p:spPr bwMode="auto">
          <a:xfrm>
            <a:off x="1354201" y="1709722"/>
            <a:ext cx="2714644" cy="736236"/>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Motorways</a:t>
            </a:r>
          </a:p>
          <a:p>
            <a:pPr algn="ctr" eaLnBrk="0" hangingPunct="0">
              <a:defRPr/>
            </a:pPr>
            <a:r>
              <a:rPr lang="en-GB" sz="1300" dirty="0" smtClean="0">
                <a:ea typeface="Geneva" pitchFamily="-107" charset="-128"/>
              </a:rPr>
              <a:t>% saying more than 70mph</a:t>
            </a:r>
          </a:p>
          <a:p>
            <a:pPr algn="ctr" eaLnBrk="0" hangingPunct="0">
              <a:defRPr/>
            </a:pP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6478020" y="1693193"/>
            <a:ext cx="2714644" cy="736236"/>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roads</a:t>
            </a:r>
          </a:p>
          <a:p>
            <a:pPr algn="ctr" eaLnBrk="0" hangingPunct="0">
              <a:defRPr/>
            </a:pPr>
            <a:r>
              <a:rPr lang="en-GB" sz="1300" dirty="0" smtClean="0">
                <a:ea typeface="Geneva" pitchFamily="-107" charset="-128"/>
              </a:rPr>
              <a:t>% saying more than 30mph</a:t>
            </a:r>
          </a:p>
          <a:p>
            <a:pPr algn="ctr" eaLnBrk="0" hangingPunct="0">
              <a:defRPr/>
            </a:pPr>
            <a:endParaRPr lang="en-GB" sz="1400" b="1" dirty="0">
              <a:latin typeface="+mn-lt"/>
              <a:ea typeface="Geneva" pitchFamily="-107" charset="-128"/>
              <a:cs typeface="+mn-cs"/>
            </a:endParaRPr>
          </a:p>
        </p:txBody>
      </p:sp>
      <p:sp>
        <p:nvSpPr>
          <p:cNvPr id="17" name="Text Box 17"/>
          <p:cNvSpPr txBox="1">
            <a:spLocks noChangeArrowheads="1"/>
          </p:cNvSpPr>
          <p:nvPr/>
        </p:nvSpPr>
        <p:spPr bwMode="auto">
          <a:xfrm>
            <a:off x="1981603" y="4435767"/>
            <a:ext cx="2714644" cy="736236"/>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Country roads</a:t>
            </a:r>
          </a:p>
          <a:p>
            <a:pPr algn="ctr" eaLnBrk="0" hangingPunct="0">
              <a:defRPr/>
            </a:pPr>
            <a:r>
              <a:rPr lang="en-GB" sz="1300" dirty="0" smtClean="0">
                <a:ea typeface="Geneva" pitchFamily="-107" charset="-128"/>
              </a:rPr>
              <a:t>% saying more than 60mph</a:t>
            </a:r>
          </a:p>
          <a:p>
            <a:pPr algn="ctr" eaLnBrk="0" hangingPunct="0">
              <a:defRPr/>
            </a:pPr>
            <a:endParaRPr lang="en-GB" sz="1400" b="1" dirty="0">
              <a:latin typeface="+mn-lt"/>
              <a:ea typeface="Geneva" pitchFamily="-107" charset="-128"/>
              <a:cs typeface="+mn-cs"/>
            </a:endParaRPr>
          </a:p>
        </p:txBody>
      </p:sp>
      <p:sp>
        <p:nvSpPr>
          <p:cNvPr id="18" name="Text Box 17"/>
          <p:cNvSpPr txBox="1">
            <a:spLocks noChangeArrowheads="1"/>
          </p:cNvSpPr>
          <p:nvPr/>
        </p:nvSpPr>
        <p:spPr bwMode="auto">
          <a:xfrm>
            <a:off x="6663833" y="4428927"/>
            <a:ext cx="2714644" cy="520793"/>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Urban area zones</a:t>
            </a:r>
          </a:p>
          <a:p>
            <a:pPr algn="ctr" eaLnBrk="0" hangingPunct="0">
              <a:defRPr/>
            </a:pPr>
            <a:r>
              <a:rPr lang="en-GB" sz="1300" dirty="0" smtClean="0">
                <a:latin typeface="+mn-lt"/>
                <a:ea typeface="Geneva" pitchFamily="-107" charset="-128"/>
                <a:cs typeface="+mn-cs"/>
              </a:rPr>
              <a:t>% saying more than 20 mph</a:t>
            </a:r>
            <a:endParaRPr lang="en-GB" sz="1300" dirty="0">
              <a:latin typeface="+mn-lt"/>
              <a:ea typeface="Geneva" pitchFamily="-107" charset="-128"/>
              <a:cs typeface="+mn-cs"/>
            </a:endParaRPr>
          </a:p>
        </p:txBody>
      </p:sp>
      <p:sp>
        <p:nvSpPr>
          <p:cNvPr id="19" name="Oval 45"/>
          <p:cNvSpPr>
            <a:spLocks noChangeArrowheads="1"/>
          </p:cNvSpPr>
          <p:nvPr/>
        </p:nvSpPr>
        <p:spPr bwMode="auto">
          <a:xfrm>
            <a:off x="1425640" y="1566848"/>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70</a:t>
            </a:r>
          </a:p>
        </p:txBody>
      </p:sp>
      <p:sp>
        <p:nvSpPr>
          <p:cNvPr id="20" name="Oval 46"/>
          <p:cNvSpPr>
            <a:spLocks noChangeArrowheads="1"/>
          </p:cNvSpPr>
          <p:nvPr/>
        </p:nvSpPr>
        <p:spPr bwMode="auto">
          <a:xfrm>
            <a:off x="6449521" y="1638286"/>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30</a:t>
            </a:r>
          </a:p>
        </p:txBody>
      </p:sp>
      <p:sp>
        <p:nvSpPr>
          <p:cNvPr id="21" name="Oval 47"/>
          <p:cNvSpPr>
            <a:spLocks noChangeArrowheads="1"/>
          </p:cNvSpPr>
          <p:nvPr/>
        </p:nvSpPr>
        <p:spPr bwMode="auto">
          <a:xfrm>
            <a:off x="1296297" y="4357490"/>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50</a:t>
            </a:r>
          </a:p>
        </p:txBody>
      </p:sp>
      <p:sp>
        <p:nvSpPr>
          <p:cNvPr id="22" name="Oval 47"/>
          <p:cNvSpPr>
            <a:spLocks noChangeArrowheads="1"/>
          </p:cNvSpPr>
          <p:nvPr/>
        </p:nvSpPr>
        <p:spPr bwMode="auto">
          <a:xfrm>
            <a:off x="6520958" y="4357490"/>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20</a:t>
            </a:r>
          </a:p>
        </p:txBody>
      </p:sp>
      <p:sp>
        <p:nvSpPr>
          <p:cNvPr id="23" name="Oval 47"/>
          <p:cNvSpPr>
            <a:spLocks noChangeArrowheads="1"/>
          </p:cNvSpPr>
          <p:nvPr/>
        </p:nvSpPr>
        <p:spPr bwMode="auto">
          <a:xfrm>
            <a:off x="1867802" y="4357490"/>
            <a:ext cx="428624" cy="428625"/>
          </a:xfrm>
          <a:prstGeom prst="ellipse">
            <a:avLst/>
          </a:prstGeom>
          <a:solidFill>
            <a:schemeClr val="bg1"/>
          </a:solidFill>
          <a:ln w="76200" algn="ctr">
            <a:solidFill>
              <a:srgbClr val="FF0000"/>
            </a:solidFill>
            <a:round/>
            <a:headEnd/>
            <a:tailEnd/>
          </a:ln>
        </p:spPr>
        <p:txBody>
          <a:bodyPr wrap="none" lIns="91371" tIns="45686" rIns="91371" bIns="45686"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graphicFrame>
        <p:nvGraphicFramePr>
          <p:cNvPr id="48" name="Chart 47"/>
          <p:cNvGraphicFramePr>
            <a:graphicFrameLocks/>
          </p:cNvGraphicFramePr>
          <p:nvPr/>
        </p:nvGraphicFramePr>
        <p:xfrm>
          <a:off x="6306643" y="2225749"/>
          <a:ext cx="3286148" cy="249178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9" name="Chart 48"/>
          <p:cNvGraphicFramePr>
            <a:graphicFrameLocks/>
          </p:cNvGraphicFramePr>
          <p:nvPr/>
        </p:nvGraphicFramePr>
        <p:xfrm>
          <a:off x="1333530" y="2225749"/>
          <a:ext cx="3286148" cy="2491780"/>
        </p:xfrm>
        <a:graphic>
          <a:graphicData uri="http://schemas.openxmlformats.org/drawingml/2006/chart">
            <c:chart xmlns:c="http://schemas.openxmlformats.org/drawingml/2006/chart" xmlns:r="http://schemas.openxmlformats.org/officeDocument/2006/relationships" r:id="rId6"/>
          </a:graphicData>
        </a:graphic>
      </p:graphicFrame>
      <p:sp>
        <p:nvSpPr>
          <p:cNvPr id="30" name="Rectangle 23"/>
          <p:cNvSpPr>
            <a:spLocks noChangeArrowheads="1"/>
          </p:cNvSpPr>
          <p:nvPr/>
        </p:nvSpPr>
        <p:spPr bwMode="auto">
          <a:xfrm>
            <a:off x="1671911" y="6951737"/>
            <a:ext cx="6562726" cy="646112"/>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rgbClr val="4D4D4D"/>
                </a:solidFill>
              </a:rPr>
              <a:t>QSi9 . What in your opinion should the maximum speed limit be on the following types of road: a) motorways; b) urban roads; c) country roads; d) urban area zones.  Base: all respondents </a:t>
            </a:r>
            <a:r>
              <a:rPr lang="en-GB" sz="1000" i="1" dirty="0" smtClean="0">
                <a:solidFill>
                  <a:srgbClr val="4D4D4D"/>
                </a:solidFill>
              </a:rPr>
              <a:t>(1555 – All respondents) 2014 (1526) 2013  (1542) 2012 (1002) 2011 (1002) 2010 (1150)</a:t>
            </a:r>
            <a:endParaRPr lang="en-GB" sz="1000" dirty="0">
              <a:solidFill>
                <a:srgbClr val="4D4D4D"/>
              </a:solidFill>
            </a:endParaRPr>
          </a:p>
        </p:txBody>
      </p:sp>
      <p:sp>
        <p:nvSpPr>
          <p:cNvPr id="24" name="Rectangle 23"/>
          <p:cNvSpPr/>
          <p:nvPr/>
        </p:nvSpPr>
        <p:spPr bwMode="auto">
          <a:xfrm>
            <a:off x="8416154"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Safety and rules</a:t>
            </a:r>
            <a:endParaRPr lang="en-GB" sz="1300" b="1" dirty="0">
              <a:solidFill>
                <a:schemeClr val="bg1"/>
              </a:solidFill>
            </a:endParaRPr>
          </a:p>
        </p:txBody>
      </p:sp>
      <p:sp>
        <p:nvSpPr>
          <p:cNvPr id="26" name="Isosceles Triangle 25"/>
          <p:cNvSpPr/>
          <p:nvPr/>
        </p:nvSpPr>
        <p:spPr bwMode="auto">
          <a:xfrm flipV="1">
            <a:off x="3932625" y="2384807"/>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7" name="Isosceles Triangle 26"/>
          <p:cNvSpPr/>
          <p:nvPr/>
        </p:nvSpPr>
        <p:spPr bwMode="auto">
          <a:xfrm flipV="1">
            <a:off x="7792029" y="2398759"/>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8" name="Isosceles Triangle 27"/>
          <p:cNvSpPr/>
          <p:nvPr/>
        </p:nvSpPr>
        <p:spPr bwMode="auto">
          <a:xfrm flipV="1">
            <a:off x="8169404" y="5018224"/>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9" name="Isosceles Triangle 28"/>
          <p:cNvSpPr/>
          <p:nvPr/>
        </p:nvSpPr>
        <p:spPr bwMode="auto">
          <a:xfrm flipV="1">
            <a:off x="2608015" y="5034589"/>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2"/>
          <p:cNvSpPr>
            <a:spLocks noGrp="1"/>
          </p:cNvSpPr>
          <p:nvPr>
            <p:ph type="title"/>
          </p:nvPr>
        </p:nvSpPr>
        <p:spPr/>
        <p:txBody>
          <a:bodyPr/>
          <a:lstStyle/>
          <a:p>
            <a:r>
              <a:rPr dirty="0" smtClean="0">
                <a:latin typeface="Arial" pitchFamily="34" charset="0"/>
                <a:ea typeface="Geneva"/>
                <a:cs typeface="Geneva"/>
              </a:rPr>
              <a:t>Acceptability of 'grey area' </a:t>
            </a:r>
            <a:r>
              <a:rPr dirty="0" err="1" smtClean="0">
                <a:latin typeface="Arial" pitchFamily="34" charset="0"/>
                <a:ea typeface="Geneva"/>
                <a:cs typeface="Geneva"/>
              </a:rPr>
              <a:t>behaviour</a:t>
            </a:r>
            <a:r>
              <a:rPr dirty="0" smtClean="0">
                <a:latin typeface="Arial" pitchFamily="34" charset="0"/>
                <a:ea typeface="Geneva"/>
                <a:cs typeface="Geneva"/>
              </a:rPr>
              <a:t>.</a:t>
            </a:r>
            <a:br>
              <a:rPr dirty="0" smtClean="0">
                <a:latin typeface="Arial" pitchFamily="34" charset="0"/>
                <a:ea typeface="Geneva"/>
                <a:cs typeface="Geneva"/>
              </a:rPr>
            </a:br>
            <a:r>
              <a:rPr lang="en-GB" sz="1400" dirty="0" smtClean="0">
                <a:latin typeface="Arial" pitchFamily="34" charset="0"/>
                <a:ea typeface="Geneva"/>
                <a:cs typeface="Geneva"/>
              </a:rPr>
              <a:t>T</a:t>
            </a:r>
            <a:r>
              <a:rPr sz="1400" dirty="0" smtClean="0">
                <a:latin typeface="Arial" pitchFamily="34" charset="0"/>
                <a:ea typeface="Geneva"/>
                <a:cs typeface="Geneva"/>
              </a:rPr>
              <a:t>here is strong agreement that talking on a mobile phone with hands is not acceptable but slightly less strength of conviction for using a phone whilst stationary for texting and social media. </a:t>
            </a:r>
            <a:endParaRPr sz="1600" dirty="0" smtClean="0">
              <a:latin typeface="Arial" pitchFamily="34" charset="0"/>
              <a:ea typeface="Geneva"/>
              <a:cs typeface="Geneva"/>
            </a:endParaRPr>
          </a:p>
        </p:txBody>
      </p:sp>
      <p:sp>
        <p:nvSpPr>
          <p:cNvPr id="5" name="Rectangle 23"/>
          <p:cNvSpPr>
            <a:spLocks noChangeArrowheads="1"/>
          </p:cNvSpPr>
          <p:nvPr/>
        </p:nvSpPr>
        <p:spPr bwMode="auto">
          <a:xfrm>
            <a:off x="1568450" y="6921501"/>
            <a:ext cx="6562726" cy="646113"/>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chemeClr val="tx1">
                    <a:lumMod val="65000"/>
                    <a:lumOff val="35000"/>
                  </a:schemeClr>
                </a:solidFill>
              </a:rPr>
              <a:t>QSI2</a:t>
            </a:r>
            <a:r>
              <a:rPr lang="en-GB" sz="1000" dirty="0" smtClean="0">
                <a:solidFill>
                  <a:srgbClr val="4D4D4D"/>
                </a:solidFill>
              </a:rPr>
              <a:t>. </a:t>
            </a:r>
            <a:r>
              <a:rPr lang="en-GB" sz="1000" dirty="0">
                <a:solidFill>
                  <a:srgbClr val="4D4D4D"/>
                </a:solidFill>
              </a:rPr>
              <a:t>How strongly do you agree or disagree with the following statements? </a:t>
            </a:r>
            <a:r>
              <a:rPr lang="en-GB" sz="1000" i="1" dirty="0" smtClean="0">
                <a:solidFill>
                  <a:srgbClr val="4D4D4D"/>
                </a:solidFill>
              </a:rPr>
              <a:t>(1555– All respondents)</a:t>
            </a:r>
            <a:endParaRPr lang="en-GB" sz="1000" dirty="0">
              <a:solidFill>
                <a:srgbClr val="4D4D4D"/>
              </a:solidFill>
              <a:latin typeface="+mn-lt"/>
            </a:endParaRPr>
          </a:p>
        </p:txBody>
      </p:sp>
      <p:graphicFrame>
        <p:nvGraphicFramePr>
          <p:cNvPr id="10" name="Chart 17"/>
          <p:cNvGraphicFramePr>
            <a:graphicFrameLocks/>
          </p:cNvGraphicFramePr>
          <p:nvPr/>
        </p:nvGraphicFramePr>
        <p:xfrm>
          <a:off x="750889" y="2054375"/>
          <a:ext cx="9937749" cy="4103315"/>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285"/>
          <p:cNvGrpSpPr>
            <a:grpSpLocks/>
          </p:cNvGrpSpPr>
          <p:nvPr/>
        </p:nvGrpSpPr>
        <p:grpSpPr bwMode="auto">
          <a:xfrm>
            <a:off x="1239864" y="6301705"/>
            <a:ext cx="432047" cy="432047"/>
            <a:chOff x="684" y="3213"/>
            <a:chExt cx="330" cy="330"/>
          </a:xfrm>
        </p:grpSpPr>
        <p:sp>
          <p:nvSpPr>
            <p:cNvPr id="8" name="Freeform 286"/>
            <p:cNvSpPr>
              <a:spLocks noChangeArrowheads="1"/>
            </p:cNvSpPr>
            <p:nvPr/>
          </p:nvSpPr>
          <p:spPr bwMode="auto">
            <a:xfrm>
              <a:off x="725" y="3254"/>
              <a:ext cx="248" cy="215"/>
            </a:xfrm>
            <a:custGeom>
              <a:avLst/>
              <a:gdLst>
                <a:gd name="T0" fmla="*/ 0 w 2488"/>
                <a:gd name="T1" fmla="*/ 0 h 2164"/>
                <a:gd name="T2" fmla="*/ 0 w 2488"/>
                <a:gd name="T3" fmla="*/ 0 h 2164"/>
                <a:gd name="T4" fmla="*/ 0 w 2488"/>
                <a:gd name="T5" fmla="*/ 0 h 2164"/>
                <a:gd name="T6" fmla="*/ 0 w 2488"/>
                <a:gd name="T7" fmla="*/ 0 h 2164"/>
                <a:gd name="T8" fmla="*/ 0 w 2488"/>
                <a:gd name="T9" fmla="*/ 0 h 2164"/>
                <a:gd name="T10" fmla="*/ 0 w 2488"/>
                <a:gd name="T11" fmla="*/ 0 h 2164"/>
                <a:gd name="T12" fmla="*/ 0 w 2488"/>
                <a:gd name="T13" fmla="*/ 0 h 2164"/>
                <a:gd name="T14" fmla="*/ 0 w 2488"/>
                <a:gd name="T15" fmla="*/ 0 h 2164"/>
                <a:gd name="T16" fmla="*/ 0 w 2488"/>
                <a:gd name="T17" fmla="*/ 0 h 2164"/>
                <a:gd name="T18" fmla="*/ 0 w 2488"/>
                <a:gd name="T19" fmla="*/ 0 h 2164"/>
                <a:gd name="T20" fmla="*/ 0 w 2488"/>
                <a:gd name="T21" fmla="*/ 0 h 2164"/>
                <a:gd name="T22" fmla="*/ 0 w 2488"/>
                <a:gd name="T23" fmla="*/ 0 h 2164"/>
                <a:gd name="T24" fmla="*/ 0 w 2488"/>
                <a:gd name="T25" fmla="*/ 0 h 2164"/>
                <a:gd name="T26" fmla="*/ 0 w 2488"/>
                <a:gd name="T27" fmla="*/ 0 h 2164"/>
                <a:gd name="T28" fmla="*/ 0 w 2488"/>
                <a:gd name="T29" fmla="*/ 0 h 2164"/>
                <a:gd name="T30" fmla="*/ 0 w 2488"/>
                <a:gd name="T31" fmla="*/ 0 h 2164"/>
                <a:gd name="T32" fmla="*/ 0 w 2488"/>
                <a:gd name="T33" fmla="*/ 0 h 2164"/>
                <a:gd name="T34" fmla="*/ 0 w 2488"/>
                <a:gd name="T35" fmla="*/ 0 h 2164"/>
                <a:gd name="T36" fmla="*/ 0 w 2488"/>
                <a:gd name="T37" fmla="*/ 0 h 2164"/>
                <a:gd name="T38" fmla="*/ 0 w 2488"/>
                <a:gd name="T39" fmla="*/ 0 h 2164"/>
                <a:gd name="T40" fmla="*/ 0 w 2488"/>
                <a:gd name="T41" fmla="*/ 0 h 2164"/>
                <a:gd name="T42" fmla="*/ 0 w 2488"/>
                <a:gd name="T43" fmla="*/ 0 h 2164"/>
                <a:gd name="T44" fmla="*/ 0 w 2488"/>
                <a:gd name="T45" fmla="*/ 0 h 2164"/>
                <a:gd name="T46" fmla="*/ 0 w 2488"/>
                <a:gd name="T47" fmla="*/ 0 h 2164"/>
                <a:gd name="T48" fmla="*/ 0 w 2488"/>
                <a:gd name="T49" fmla="*/ 0 h 2164"/>
                <a:gd name="T50" fmla="*/ 0 w 2488"/>
                <a:gd name="T51" fmla="*/ 0 h 2164"/>
                <a:gd name="T52" fmla="*/ 0 w 2488"/>
                <a:gd name="T53" fmla="*/ 0 h 2164"/>
                <a:gd name="T54" fmla="*/ 0 w 2488"/>
                <a:gd name="T55" fmla="*/ 0 h 2164"/>
                <a:gd name="T56" fmla="*/ 0 w 2488"/>
                <a:gd name="T57" fmla="*/ 0 h 2164"/>
                <a:gd name="T58" fmla="*/ 0 w 2488"/>
                <a:gd name="T59" fmla="*/ 0 h 2164"/>
                <a:gd name="T60" fmla="*/ 0 w 2488"/>
                <a:gd name="T61" fmla="*/ 0 h 2164"/>
                <a:gd name="T62" fmla="*/ 0 w 2488"/>
                <a:gd name="T63" fmla="*/ 0 h 2164"/>
                <a:gd name="T64" fmla="*/ 0 w 2488"/>
                <a:gd name="T65" fmla="*/ 0 h 2164"/>
                <a:gd name="T66" fmla="*/ 0 w 2488"/>
                <a:gd name="T67" fmla="*/ 0 h 2164"/>
                <a:gd name="T68" fmla="*/ 0 w 2488"/>
                <a:gd name="T69" fmla="*/ 0 h 2164"/>
                <a:gd name="T70" fmla="*/ 0 w 2488"/>
                <a:gd name="T71" fmla="*/ 0 h 2164"/>
                <a:gd name="T72" fmla="*/ 0 w 2488"/>
                <a:gd name="T73" fmla="*/ 0 h 2164"/>
                <a:gd name="T74" fmla="*/ 0 w 2488"/>
                <a:gd name="T75" fmla="*/ 0 h 2164"/>
                <a:gd name="T76" fmla="*/ 0 w 2488"/>
                <a:gd name="T77" fmla="*/ 0 h 2164"/>
                <a:gd name="T78" fmla="*/ 0 w 2488"/>
                <a:gd name="T79" fmla="*/ 0 h 2164"/>
                <a:gd name="T80" fmla="*/ 0 w 2488"/>
                <a:gd name="T81" fmla="*/ 0 h 2164"/>
                <a:gd name="T82" fmla="*/ 0 w 2488"/>
                <a:gd name="T83" fmla="*/ 0 h 2164"/>
                <a:gd name="T84" fmla="*/ 0 w 2488"/>
                <a:gd name="T85" fmla="*/ 0 h 2164"/>
                <a:gd name="T86" fmla="*/ 0 w 2488"/>
                <a:gd name="T87" fmla="*/ 0 h 2164"/>
                <a:gd name="T88" fmla="*/ 0 w 2488"/>
                <a:gd name="T89" fmla="*/ 0 h 2164"/>
                <a:gd name="T90" fmla="*/ 0 w 2488"/>
                <a:gd name="T91" fmla="*/ 0 h 2164"/>
                <a:gd name="T92" fmla="*/ 0 w 2488"/>
                <a:gd name="T93" fmla="*/ 0 h 2164"/>
                <a:gd name="T94" fmla="*/ 0 w 2488"/>
                <a:gd name="T95" fmla="*/ 0 h 2164"/>
                <a:gd name="T96" fmla="*/ 0 w 2488"/>
                <a:gd name="T97" fmla="*/ 0 h 2164"/>
                <a:gd name="T98" fmla="*/ 0 w 2488"/>
                <a:gd name="T99" fmla="*/ 0 h 2164"/>
                <a:gd name="T100" fmla="*/ 0 w 2488"/>
                <a:gd name="T101" fmla="*/ 0 h 2164"/>
                <a:gd name="T102" fmla="*/ 0 w 2488"/>
                <a:gd name="T103" fmla="*/ 0 h 21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88"/>
                <a:gd name="T157" fmla="*/ 0 h 2164"/>
                <a:gd name="T158" fmla="*/ 2488 w 2488"/>
                <a:gd name="T159" fmla="*/ 2164 h 21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88" h="2164">
                  <a:moveTo>
                    <a:pt x="533" y="1935"/>
                  </a:moveTo>
                  <a:lnTo>
                    <a:pt x="587" y="2000"/>
                  </a:lnTo>
                  <a:lnTo>
                    <a:pt x="392" y="2164"/>
                  </a:lnTo>
                  <a:lnTo>
                    <a:pt x="338" y="2099"/>
                  </a:lnTo>
                  <a:lnTo>
                    <a:pt x="533" y="1935"/>
                  </a:lnTo>
                  <a:close/>
                  <a:moveTo>
                    <a:pt x="1202" y="0"/>
                  </a:moveTo>
                  <a:lnTo>
                    <a:pt x="1286" y="0"/>
                  </a:lnTo>
                  <a:lnTo>
                    <a:pt x="1286" y="112"/>
                  </a:lnTo>
                  <a:lnTo>
                    <a:pt x="1364" y="118"/>
                  </a:lnTo>
                  <a:lnTo>
                    <a:pt x="1441" y="128"/>
                  </a:lnTo>
                  <a:lnTo>
                    <a:pt x="1515" y="144"/>
                  </a:lnTo>
                  <a:lnTo>
                    <a:pt x="1588" y="164"/>
                  </a:lnTo>
                  <a:lnTo>
                    <a:pt x="1658" y="189"/>
                  </a:lnTo>
                  <a:lnTo>
                    <a:pt x="1726" y="219"/>
                  </a:lnTo>
                  <a:lnTo>
                    <a:pt x="1793" y="252"/>
                  </a:lnTo>
                  <a:lnTo>
                    <a:pt x="1856" y="290"/>
                  </a:lnTo>
                  <a:lnTo>
                    <a:pt x="1917" y="332"/>
                  </a:lnTo>
                  <a:lnTo>
                    <a:pt x="1974" y="377"/>
                  </a:lnTo>
                  <a:lnTo>
                    <a:pt x="2029" y="427"/>
                  </a:lnTo>
                  <a:lnTo>
                    <a:pt x="2109" y="349"/>
                  </a:lnTo>
                  <a:lnTo>
                    <a:pt x="2168" y="410"/>
                  </a:lnTo>
                  <a:lnTo>
                    <a:pt x="2088" y="488"/>
                  </a:lnTo>
                  <a:lnTo>
                    <a:pt x="2136" y="544"/>
                  </a:lnTo>
                  <a:lnTo>
                    <a:pt x="2179" y="604"/>
                  </a:lnTo>
                  <a:lnTo>
                    <a:pt x="2219" y="665"/>
                  </a:lnTo>
                  <a:lnTo>
                    <a:pt x="2254" y="730"/>
                  </a:lnTo>
                  <a:lnTo>
                    <a:pt x="2286" y="798"/>
                  </a:lnTo>
                  <a:lnTo>
                    <a:pt x="2313" y="868"/>
                  </a:lnTo>
                  <a:lnTo>
                    <a:pt x="2335" y="939"/>
                  </a:lnTo>
                  <a:lnTo>
                    <a:pt x="2353" y="1013"/>
                  </a:lnTo>
                  <a:lnTo>
                    <a:pt x="2366" y="1089"/>
                  </a:lnTo>
                  <a:lnTo>
                    <a:pt x="2374" y="1166"/>
                  </a:lnTo>
                  <a:lnTo>
                    <a:pt x="2377" y="1243"/>
                  </a:lnTo>
                  <a:lnTo>
                    <a:pt x="2376" y="1281"/>
                  </a:lnTo>
                  <a:lnTo>
                    <a:pt x="2488" y="1288"/>
                  </a:lnTo>
                  <a:lnTo>
                    <a:pt x="2482" y="1373"/>
                  </a:lnTo>
                  <a:lnTo>
                    <a:pt x="2370" y="1365"/>
                  </a:lnTo>
                  <a:lnTo>
                    <a:pt x="2360" y="1439"/>
                  </a:lnTo>
                  <a:lnTo>
                    <a:pt x="2345" y="1512"/>
                  </a:lnTo>
                  <a:lnTo>
                    <a:pt x="2325" y="1583"/>
                  </a:lnTo>
                  <a:lnTo>
                    <a:pt x="2300" y="1653"/>
                  </a:lnTo>
                  <a:lnTo>
                    <a:pt x="2272" y="1721"/>
                  </a:lnTo>
                  <a:lnTo>
                    <a:pt x="2238" y="1788"/>
                  </a:lnTo>
                  <a:lnTo>
                    <a:pt x="2201" y="1852"/>
                  </a:lnTo>
                  <a:lnTo>
                    <a:pt x="2159" y="1913"/>
                  </a:lnTo>
                  <a:lnTo>
                    <a:pt x="2113" y="1972"/>
                  </a:lnTo>
                  <a:lnTo>
                    <a:pt x="2065" y="2027"/>
                  </a:lnTo>
                  <a:lnTo>
                    <a:pt x="2150" y="2099"/>
                  </a:lnTo>
                  <a:lnTo>
                    <a:pt x="2096" y="2164"/>
                  </a:lnTo>
                  <a:lnTo>
                    <a:pt x="1901" y="2000"/>
                  </a:lnTo>
                  <a:lnTo>
                    <a:pt x="1955" y="1935"/>
                  </a:lnTo>
                  <a:lnTo>
                    <a:pt x="2001" y="1880"/>
                  </a:lnTo>
                  <a:lnTo>
                    <a:pt x="2044" y="1825"/>
                  </a:lnTo>
                  <a:lnTo>
                    <a:pt x="2083" y="1768"/>
                  </a:lnTo>
                  <a:lnTo>
                    <a:pt x="2118" y="1707"/>
                  </a:lnTo>
                  <a:lnTo>
                    <a:pt x="2148" y="1646"/>
                  </a:lnTo>
                  <a:lnTo>
                    <a:pt x="2173" y="1582"/>
                  </a:lnTo>
                  <a:lnTo>
                    <a:pt x="2195" y="1517"/>
                  </a:lnTo>
                  <a:lnTo>
                    <a:pt x="2211" y="1451"/>
                  </a:lnTo>
                  <a:lnTo>
                    <a:pt x="2223" y="1382"/>
                  </a:lnTo>
                  <a:lnTo>
                    <a:pt x="2230" y="1313"/>
                  </a:lnTo>
                  <a:lnTo>
                    <a:pt x="2233" y="1243"/>
                  </a:lnTo>
                  <a:lnTo>
                    <a:pt x="2230" y="1167"/>
                  </a:lnTo>
                  <a:lnTo>
                    <a:pt x="2221" y="1092"/>
                  </a:lnTo>
                  <a:lnTo>
                    <a:pt x="2207" y="1017"/>
                  </a:lnTo>
                  <a:lnTo>
                    <a:pt x="2187" y="945"/>
                  </a:lnTo>
                  <a:lnTo>
                    <a:pt x="2162" y="876"/>
                  </a:lnTo>
                  <a:lnTo>
                    <a:pt x="2133" y="809"/>
                  </a:lnTo>
                  <a:lnTo>
                    <a:pt x="2098" y="744"/>
                  </a:lnTo>
                  <a:lnTo>
                    <a:pt x="2058" y="683"/>
                  </a:lnTo>
                  <a:lnTo>
                    <a:pt x="2015" y="625"/>
                  </a:lnTo>
                  <a:lnTo>
                    <a:pt x="1968" y="571"/>
                  </a:lnTo>
                  <a:lnTo>
                    <a:pt x="1917" y="520"/>
                  </a:lnTo>
                  <a:lnTo>
                    <a:pt x="1863" y="473"/>
                  </a:lnTo>
                  <a:lnTo>
                    <a:pt x="1805" y="430"/>
                  </a:lnTo>
                  <a:lnTo>
                    <a:pt x="1744" y="390"/>
                  </a:lnTo>
                  <a:lnTo>
                    <a:pt x="1679" y="355"/>
                  </a:lnTo>
                  <a:lnTo>
                    <a:pt x="1612" y="326"/>
                  </a:lnTo>
                  <a:lnTo>
                    <a:pt x="1543" y="301"/>
                  </a:lnTo>
                  <a:lnTo>
                    <a:pt x="1471" y="281"/>
                  </a:lnTo>
                  <a:lnTo>
                    <a:pt x="1396" y="267"/>
                  </a:lnTo>
                  <a:lnTo>
                    <a:pt x="1321" y="258"/>
                  </a:lnTo>
                  <a:lnTo>
                    <a:pt x="1244" y="255"/>
                  </a:lnTo>
                  <a:lnTo>
                    <a:pt x="1167" y="258"/>
                  </a:lnTo>
                  <a:lnTo>
                    <a:pt x="1092" y="267"/>
                  </a:lnTo>
                  <a:lnTo>
                    <a:pt x="1017" y="281"/>
                  </a:lnTo>
                  <a:lnTo>
                    <a:pt x="945" y="301"/>
                  </a:lnTo>
                  <a:lnTo>
                    <a:pt x="876" y="326"/>
                  </a:lnTo>
                  <a:lnTo>
                    <a:pt x="809" y="355"/>
                  </a:lnTo>
                  <a:lnTo>
                    <a:pt x="744" y="390"/>
                  </a:lnTo>
                  <a:lnTo>
                    <a:pt x="683" y="430"/>
                  </a:lnTo>
                  <a:lnTo>
                    <a:pt x="625" y="473"/>
                  </a:lnTo>
                  <a:lnTo>
                    <a:pt x="571" y="520"/>
                  </a:lnTo>
                  <a:lnTo>
                    <a:pt x="520" y="571"/>
                  </a:lnTo>
                  <a:lnTo>
                    <a:pt x="473" y="625"/>
                  </a:lnTo>
                  <a:lnTo>
                    <a:pt x="430" y="683"/>
                  </a:lnTo>
                  <a:lnTo>
                    <a:pt x="390" y="744"/>
                  </a:lnTo>
                  <a:lnTo>
                    <a:pt x="355" y="809"/>
                  </a:lnTo>
                  <a:lnTo>
                    <a:pt x="326" y="876"/>
                  </a:lnTo>
                  <a:lnTo>
                    <a:pt x="301" y="945"/>
                  </a:lnTo>
                  <a:lnTo>
                    <a:pt x="281" y="1017"/>
                  </a:lnTo>
                  <a:lnTo>
                    <a:pt x="267" y="1092"/>
                  </a:lnTo>
                  <a:lnTo>
                    <a:pt x="258" y="1167"/>
                  </a:lnTo>
                  <a:lnTo>
                    <a:pt x="255" y="1243"/>
                  </a:lnTo>
                  <a:lnTo>
                    <a:pt x="258" y="1313"/>
                  </a:lnTo>
                  <a:lnTo>
                    <a:pt x="265" y="1382"/>
                  </a:lnTo>
                  <a:lnTo>
                    <a:pt x="277" y="1451"/>
                  </a:lnTo>
                  <a:lnTo>
                    <a:pt x="293" y="1517"/>
                  </a:lnTo>
                  <a:lnTo>
                    <a:pt x="315" y="1582"/>
                  </a:lnTo>
                  <a:lnTo>
                    <a:pt x="340" y="1646"/>
                  </a:lnTo>
                  <a:lnTo>
                    <a:pt x="370" y="1707"/>
                  </a:lnTo>
                  <a:lnTo>
                    <a:pt x="405" y="1768"/>
                  </a:lnTo>
                  <a:lnTo>
                    <a:pt x="444" y="1825"/>
                  </a:lnTo>
                  <a:lnTo>
                    <a:pt x="487" y="1880"/>
                  </a:lnTo>
                  <a:lnTo>
                    <a:pt x="533" y="1935"/>
                  </a:lnTo>
                  <a:lnTo>
                    <a:pt x="423" y="2027"/>
                  </a:lnTo>
                  <a:lnTo>
                    <a:pt x="375" y="1972"/>
                  </a:lnTo>
                  <a:lnTo>
                    <a:pt x="329" y="1913"/>
                  </a:lnTo>
                  <a:lnTo>
                    <a:pt x="287" y="1852"/>
                  </a:lnTo>
                  <a:lnTo>
                    <a:pt x="250" y="1788"/>
                  </a:lnTo>
                  <a:lnTo>
                    <a:pt x="216" y="1721"/>
                  </a:lnTo>
                  <a:lnTo>
                    <a:pt x="188" y="1653"/>
                  </a:lnTo>
                  <a:lnTo>
                    <a:pt x="163" y="1583"/>
                  </a:lnTo>
                  <a:lnTo>
                    <a:pt x="143" y="1512"/>
                  </a:lnTo>
                  <a:lnTo>
                    <a:pt x="128" y="1439"/>
                  </a:lnTo>
                  <a:lnTo>
                    <a:pt x="118" y="1365"/>
                  </a:lnTo>
                  <a:lnTo>
                    <a:pt x="6" y="1373"/>
                  </a:lnTo>
                  <a:lnTo>
                    <a:pt x="0" y="1288"/>
                  </a:lnTo>
                  <a:lnTo>
                    <a:pt x="112" y="1281"/>
                  </a:lnTo>
                  <a:lnTo>
                    <a:pt x="111" y="1243"/>
                  </a:lnTo>
                  <a:lnTo>
                    <a:pt x="114" y="1166"/>
                  </a:lnTo>
                  <a:lnTo>
                    <a:pt x="122" y="1089"/>
                  </a:lnTo>
                  <a:lnTo>
                    <a:pt x="135" y="1013"/>
                  </a:lnTo>
                  <a:lnTo>
                    <a:pt x="153" y="939"/>
                  </a:lnTo>
                  <a:lnTo>
                    <a:pt x="175" y="868"/>
                  </a:lnTo>
                  <a:lnTo>
                    <a:pt x="202" y="798"/>
                  </a:lnTo>
                  <a:lnTo>
                    <a:pt x="234" y="730"/>
                  </a:lnTo>
                  <a:lnTo>
                    <a:pt x="269" y="665"/>
                  </a:lnTo>
                  <a:lnTo>
                    <a:pt x="309" y="604"/>
                  </a:lnTo>
                  <a:lnTo>
                    <a:pt x="353" y="544"/>
                  </a:lnTo>
                  <a:lnTo>
                    <a:pt x="400" y="488"/>
                  </a:lnTo>
                  <a:lnTo>
                    <a:pt x="320" y="410"/>
                  </a:lnTo>
                  <a:lnTo>
                    <a:pt x="379" y="349"/>
                  </a:lnTo>
                  <a:lnTo>
                    <a:pt x="459" y="427"/>
                  </a:lnTo>
                  <a:lnTo>
                    <a:pt x="514" y="377"/>
                  </a:lnTo>
                  <a:lnTo>
                    <a:pt x="571" y="332"/>
                  </a:lnTo>
                  <a:lnTo>
                    <a:pt x="632" y="290"/>
                  </a:lnTo>
                  <a:lnTo>
                    <a:pt x="695" y="252"/>
                  </a:lnTo>
                  <a:lnTo>
                    <a:pt x="762" y="219"/>
                  </a:lnTo>
                  <a:lnTo>
                    <a:pt x="830" y="189"/>
                  </a:lnTo>
                  <a:lnTo>
                    <a:pt x="900" y="164"/>
                  </a:lnTo>
                  <a:lnTo>
                    <a:pt x="973" y="144"/>
                  </a:lnTo>
                  <a:lnTo>
                    <a:pt x="1047" y="128"/>
                  </a:lnTo>
                  <a:lnTo>
                    <a:pt x="1124" y="118"/>
                  </a:lnTo>
                  <a:lnTo>
                    <a:pt x="1202" y="112"/>
                  </a:lnTo>
                  <a:lnTo>
                    <a:pt x="1202" y="0"/>
                  </a:lnTo>
                  <a:close/>
                </a:path>
              </a:pathLst>
            </a:custGeom>
            <a:solidFill>
              <a:srgbClr val="797979"/>
            </a:solidFill>
            <a:ln w="9525">
              <a:noFill/>
              <a:round/>
              <a:headEnd/>
              <a:tailEnd/>
            </a:ln>
          </p:spPr>
          <p:txBody>
            <a:bodyPr wrap="none" anchor="ctr"/>
            <a:lstStyle/>
            <a:p>
              <a:endParaRPr lang="en-GB"/>
            </a:p>
          </p:txBody>
        </p:sp>
        <p:sp>
          <p:nvSpPr>
            <p:cNvPr id="11" name="Freeform 287"/>
            <p:cNvSpPr>
              <a:spLocks noChangeArrowheads="1"/>
            </p:cNvSpPr>
            <p:nvPr/>
          </p:nvSpPr>
          <p:spPr bwMode="auto">
            <a:xfrm>
              <a:off x="817" y="3321"/>
              <a:ext cx="92" cy="88"/>
            </a:xfrm>
            <a:custGeom>
              <a:avLst/>
              <a:gdLst>
                <a:gd name="T0" fmla="*/ 0 w 929"/>
                <a:gd name="T1" fmla="*/ 0 h 896"/>
                <a:gd name="T2" fmla="*/ 0 w 929"/>
                <a:gd name="T3" fmla="*/ 0 h 896"/>
                <a:gd name="T4" fmla="*/ 0 w 929"/>
                <a:gd name="T5" fmla="*/ 0 h 896"/>
                <a:gd name="T6" fmla="*/ 0 w 929"/>
                <a:gd name="T7" fmla="*/ 0 h 896"/>
                <a:gd name="T8" fmla="*/ 0 w 929"/>
                <a:gd name="T9" fmla="*/ 0 h 896"/>
                <a:gd name="T10" fmla="*/ 0 w 929"/>
                <a:gd name="T11" fmla="*/ 0 h 896"/>
                <a:gd name="T12" fmla="*/ 0 w 929"/>
                <a:gd name="T13" fmla="*/ 0 h 896"/>
                <a:gd name="T14" fmla="*/ 0 w 929"/>
                <a:gd name="T15" fmla="*/ 0 h 896"/>
                <a:gd name="T16" fmla="*/ 0 w 929"/>
                <a:gd name="T17" fmla="*/ 0 h 896"/>
                <a:gd name="T18" fmla="*/ 0 w 929"/>
                <a:gd name="T19" fmla="*/ 0 h 896"/>
                <a:gd name="T20" fmla="*/ 0 w 929"/>
                <a:gd name="T21" fmla="*/ 0 h 896"/>
                <a:gd name="T22" fmla="*/ 0 w 929"/>
                <a:gd name="T23" fmla="*/ 0 h 896"/>
                <a:gd name="T24" fmla="*/ 0 w 929"/>
                <a:gd name="T25" fmla="*/ 0 h 896"/>
                <a:gd name="T26" fmla="*/ 0 w 929"/>
                <a:gd name="T27" fmla="*/ 0 h 896"/>
                <a:gd name="T28" fmla="*/ 0 w 929"/>
                <a:gd name="T29" fmla="*/ 0 h 896"/>
                <a:gd name="T30" fmla="*/ 0 w 929"/>
                <a:gd name="T31" fmla="*/ 0 h 896"/>
                <a:gd name="T32" fmla="*/ 0 w 929"/>
                <a:gd name="T33" fmla="*/ 0 h 896"/>
                <a:gd name="T34" fmla="*/ 0 w 929"/>
                <a:gd name="T35" fmla="*/ 0 h 896"/>
                <a:gd name="T36" fmla="*/ 0 w 929"/>
                <a:gd name="T37" fmla="*/ 0 h 896"/>
                <a:gd name="T38" fmla="*/ 0 w 929"/>
                <a:gd name="T39" fmla="*/ 0 h 896"/>
                <a:gd name="T40" fmla="*/ 0 w 929"/>
                <a:gd name="T41" fmla="*/ 0 h 896"/>
                <a:gd name="T42" fmla="*/ 0 w 929"/>
                <a:gd name="T43" fmla="*/ 0 h 896"/>
                <a:gd name="T44" fmla="*/ 0 w 929"/>
                <a:gd name="T45" fmla="*/ 0 h 896"/>
                <a:gd name="T46" fmla="*/ 0 w 929"/>
                <a:gd name="T47" fmla="*/ 0 h 896"/>
                <a:gd name="T48" fmla="*/ 0 w 929"/>
                <a:gd name="T49" fmla="*/ 0 h 896"/>
                <a:gd name="T50" fmla="*/ 0 w 929"/>
                <a:gd name="T51" fmla="*/ 0 h 896"/>
                <a:gd name="T52" fmla="*/ 0 w 929"/>
                <a:gd name="T53" fmla="*/ 0 h 896"/>
                <a:gd name="T54" fmla="*/ 0 w 929"/>
                <a:gd name="T55" fmla="*/ 0 h 896"/>
                <a:gd name="T56" fmla="*/ 0 w 929"/>
                <a:gd name="T57" fmla="*/ 0 h 896"/>
                <a:gd name="T58" fmla="*/ 0 w 929"/>
                <a:gd name="T59" fmla="*/ 0 h 896"/>
                <a:gd name="T60" fmla="*/ 0 w 929"/>
                <a:gd name="T61" fmla="*/ 0 h 896"/>
                <a:gd name="T62" fmla="*/ 0 w 929"/>
                <a:gd name="T63" fmla="*/ 0 h 896"/>
                <a:gd name="T64" fmla="*/ 0 w 929"/>
                <a:gd name="T65" fmla="*/ 0 h 896"/>
                <a:gd name="T66" fmla="*/ 0 w 929"/>
                <a:gd name="T67" fmla="*/ 0 h 896"/>
                <a:gd name="T68" fmla="*/ 0 w 929"/>
                <a:gd name="T69" fmla="*/ 0 h 896"/>
                <a:gd name="T70" fmla="*/ 0 w 929"/>
                <a:gd name="T71" fmla="*/ 0 h 8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29"/>
                <a:gd name="T109" fmla="*/ 0 h 896"/>
                <a:gd name="T110" fmla="*/ 929 w 929"/>
                <a:gd name="T111" fmla="*/ 896 h 8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29" h="896">
                  <a:moveTo>
                    <a:pt x="929" y="0"/>
                  </a:moveTo>
                  <a:lnTo>
                    <a:pt x="478" y="498"/>
                  </a:lnTo>
                  <a:lnTo>
                    <a:pt x="487" y="519"/>
                  </a:lnTo>
                  <a:lnTo>
                    <a:pt x="494" y="541"/>
                  </a:lnTo>
                  <a:lnTo>
                    <a:pt x="497" y="565"/>
                  </a:lnTo>
                  <a:lnTo>
                    <a:pt x="497" y="595"/>
                  </a:lnTo>
                  <a:lnTo>
                    <a:pt x="490" y="624"/>
                  </a:lnTo>
                  <a:lnTo>
                    <a:pt x="479" y="651"/>
                  </a:lnTo>
                  <a:lnTo>
                    <a:pt x="464" y="676"/>
                  </a:lnTo>
                  <a:lnTo>
                    <a:pt x="445" y="698"/>
                  </a:lnTo>
                  <a:lnTo>
                    <a:pt x="423" y="716"/>
                  </a:lnTo>
                  <a:lnTo>
                    <a:pt x="397" y="730"/>
                  </a:lnTo>
                  <a:lnTo>
                    <a:pt x="369" y="740"/>
                  </a:lnTo>
                  <a:lnTo>
                    <a:pt x="339" y="745"/>
                  </a:lnTo>
                  <a:lnTo>
                    <a:pt x="313" y="745"/>
                  </a:lnTo>
                  <a:lnTo>
                    <a:pt x="288" y="740"/>
                  </a:lnTo>
                  <a:lnTo>
                    <a:pt x="265" y="733"/>
                  </a:lnTo>
                  <a:lnTo>
                    <a:pt x="117" y="896"/>
                  </a:lnTo>
                  <a:lnTo>
                    <a:pt x="0" y="774"/>
                  </a:lnTo>
                  <a:lnTo>
                    <a:pt x="169" y="633"/>
                  </a:lnTo>
                  <a:lnTo>
                    <a:pt x="163" y="611"/>
                  </a:lnTo>
                  <a:lnTo>
                    <a:pt x="159" y="587"/>
                  </a:lnTo>
                  <a:lnTo>
                    <a:pt x="159" y="557"/>
                  </a:lnTo>
                  <a:lnTo>
                    <a:pt x="166" y="528"/>
                  </a:lnTo>
                  <a:lnTo>
                    <a:pt x="177" y="501"/>
                  </a:lnTo>
                  <a:lnTo>
                    <a:pt x="192" y="476"/>
                  </a:lnTo>
                  <a:lnTo>
                    <a:pt x="211" y="454"/>
                  </a:lnTo>
                  <a:lnTo>
                    <a:pt x="233" y="436"/>
                  </a:lnTo>
                  <a:lnTo>
                    <a:pt x="259" y="422"/>
                  </a:lnTo>
                  <a:lnTo>
                    <a:pt x="287" y="412"/>
                  </a:lnTo>
                  <a:lnTo>
                    <a:pt x="317" y="407"/>
                  </a:lnTo>
                  <a:lnTo>
                    <a:pt x="342" y="407"/>
                  </a:lnTo>
                  <a:lnTo>
                    <a:pt x="367" y="412"/>
                  </a:lnTo>
                  <a:lnTo>
                    <a:pt x="391" y="419"/>
                  </a:lnTo>
                  <a:lnTo>
                    <a:pt x="413" y="430"/>
                  </a:lnTo>
                  <a:lnTo>
                    <a:pt x="929" y="0"/>
                  </a:lnTo>
                  <a:close/>
                </a:path>
              </a:pathLst>
            </a:custGeom>
            <a:solidFill>
              <a:srgbClr val="797979"/>
            </a:solidFill>
            <a:ln w="9525">
              <a:noFill/>
              <a:round/>
              <a:headEnd/>
              <a:tailEnd/>
            </a:ln>
          </p:spPr>
          <p:txBody>
            <a:bodyPr wrap="none" anchor="ctr"/>
            <a:lstStyle/>
            <a:p>
              <a:endParaRPr lang="en-GB"/>
            </a:p>
          </p:txBody>
        </p:sp>
        <p:sp>
          <p:nvSpPr>
            <p:cNvPr id="12" name="Freeform 288"/>
            <p:cNvSpPr>
              <a:spLocks noChangeArrowheads="1"/>
            </p:cNvSpPr>
            <p:nvPr/>
          </p:nvSpPr>
          <p:spPr bwMode="auto">
            <a:xfrm>
              <a:off x="684" y="3213"/>
              <a:ext cx="330" cy="330"/>
            </a:xfrm>
            <a:custGeom>
              <a:avLst/>
              <a:gdLst>
                <a:gd name="T0" fmla="*/ 0 w 3310"/>
                <a:gd name="T1" fmla="*/ 0 h 3310"/>
                <a:gd name="T2" fmla="*/ 0 w 3310"/>
                <a:gd name="T3" fmla="*/ 0 h 3310"/>
                <a:gd name="T4" fmla="*/ 0 w 3310"/>
                <a:gd name="T5" fmla="*/ 0 h 3310"/>
                <a:gd name="T6" fmla="*/ 0 w 3310"/>
                <a:gd name="T7" fmla="*/ 0 h 3310"/>
                <a:gd name="T8" fmla="*/ 0 w 3310"/>
                <a:gd name="T9" fmla="*/ 0 h 3310"/>
                <a:gd name="T10" fmla="*/ 0 w 3310"/>
                <a:gd name="T11" fmla="*/ 0 h 3310"/>
                <a:gd name="T12" fmla="*/ 0 w 3310"/>
                <a:gd name="T13" fmla="*/ 0 h 3310"/>
                <a:gd name="T14" fmla="*/ 0 w 3310"/>
                <a:gd name="T15" fmla="*/ 0 h 3310"/>
                <a:gd name="T16" fmla="*/ 0 w 3310"/>
                <a:gd name="T17" fmla="*/ 0 h 3310"/>
                <a:gd name="T18" fmla="*/ 0 w 3310"/>
                <a:gd name="T19" fmla="*/ 0 h 3310"/>
                <a:gd name="T20" fmla="*/ 0 w 3310"/>
                <a:gd name="T21" fmla="*/ 0 h 3310"/>
                <a:gd name="T22" fmla="*/ 0 w 3310"/>
                <a:gd name="T23" fmla="*/ 0 h 3310"/>
                <a:gd name="T24" fmla="*/ 0 w 3310"/>
                <a:gd name="T25" fmla="*/ 0 h 3310"/>
                <a:gd name="T26" fmla="*/ 0 w 3310"/>
                <a:gd name="T27" fmla="*/ 0 h 3310"/>
                <a:gd name="T28" fmla="*/ 0 w 3310"/>
                <a:gd name="T29" fmla="*/ 0 h 3310"/>
                <a:gd name="T30" fmla="*/ 0 w 3310"/>
                <a:gd name="T31" fmla="*/ 0 h 3310"/>
                <a:gd name="T32" fmla="*/ 0 w 3310"/>
                <a:gd name="T33" fmla="*/ 0 h 3310"/>
                <a:gd name="T34" fmla="*/ 0 w 3310"/>
                <a:gd name="T35" fmla="*/ 0 h 3310"/>
                <a:gd name="T36" fmla="*/ 0 w 3310"/>
                <a:gd name="T37" fmla="*/ 0 h 3310"/>
                <a:gd name="T38" fmla="*/ 0 w 3310"/>
                <a:gd name="T39" fmla="*/ 0 h 3310"/>
                <a:gd name="T40" fmla="*/ 0 w 3310"/>
                <a:gd name="T41" fmla="*/ 0 h 3310"/>
                <a:gd name="T42" fmla="*/ 0 w 3310"/>
                <a:gd name="T43" fmla="*/ 0 h 3310"/>
                <a:gd name="T44" fmla="*/ 0 w 3310"/>
                <a:gd name="T45" fmla="*/ 0 h 3310"/>
                <a:gd name="T46" fmla="*/ 0 w 3310"/>
                <a:gd name="T47" fmla="*/ 0 h 3310"/>
                <a:gd name="T48" fmla="*/ 0 w 3310"/>
                <a:gd name="T49" fmla="*/ 0 h 3310"/>
                <a:gd name="T50" fmla="*/ 0 w 3310"/>
                <a:gd name="T51" fmla="*/ 0 h 3310"/>
                <a:gd name="T52" fmla="*/ 0 w 3310"/>
                <a:gd name="T53" fmla="*/ 0 h 3310"/>
                <a:gd name="T54" fmla="*/ 0 w 3310"/>
                <a:gd name="T55" fmla="*/ 0 h 3310"/>
                <a:gd name="T56" fmla="*/ 0 w 3310"/>
                <a:gd name="T57" fmla="*/ 0 h 3310"/>
                <a:gd name="T58" fmla="*/ 0 w 3310"/>
                <a:gd name="T59" fmla="*/ 0 h 3310"/>
                <a:gd name="T60" fmla="*/ 0 w 3310"/>
                <a:gd name="T61" fmla="*/ 0 h 3310"/>
                <a:gd name="T62" fmla="*/ 0 w 3310"/>
                <a:gd name="T63" fmla="*/ 0 h 3310"/>
                <a:gd name="T64" fmla="*/ 0 w 3310"/>
                <a:gd name="T65" fmla="*/ 0 h 3310"/>
                <a:gd name="T66" fmla="*/ 0 w 3310"/>
                <a:gd name="T67" fmla="*/ 0 h 3310"/>
                <a:gd name="T68" fmla="*/ 0 w 3310"/>
                <a:gd name="T69" fmla="*/ 0 h 3310"/>
                <a:gd name="T70" fmla="*/ 0 w 3310"/>
                <a:gd name="T71" fmla="*/ 0 h 3310"/>
                <a:gd name="T72" fmla="*/ 0 w 3310"/>
                <a:gd name="T73" fmla="*/ 0 h 3310"/>
                <a:gd name="T74" fmla="*/ 0 w 3310"/>
                <a:gd name="T75" fmla="*/ 0 h 3310"/>
                <a:gd name="T76" fmla="*/ 0 w 3310"/>
                <a:gd name="T77" fmla="*/ 0 h 3310"/>
                <a:gd name="T78" fmla="*/ 0 w 3310"/>
                <a:gd name="T79" fmla="*/ 0 h 3310"/>
                <a:gd name="T80" fmla="*/ 0 w 3310"/>
                <a:gd name="T81" fmla="*/ 0 h 3310"/>
                <a:gd name="T82" fmla="*/ 0 w 3310"/>
                <a:gd name="T83" fmla="*/ 0 h 3310"/>
                <a:gd name="T84" fmla="*/ 0 w 3310"/>
                <a:gd name="T85" fmla="*/ 0 h 3310"/>
                <a:gd name="T86" fmla="*/ 0 w 3310"/>
                <a:gd name="T87" fmla="*/ 0 h 3310"/>
                <a:gd name="T88" fmla="*/ 0 w 3310"/>
                <a:gd name="T89" fmla="*/ 0 h 3310"/>
                <a:gd name="T90" fmla="*/ 0 w 3310"/>
                <a:gd name="T91" fmla="*/ 0 h 3310"/>
                <a:gd name="T92" fmla="*/ 0 w 3310"/>
                <a:gd name="T93" fmla="*/ 0 h 3310"/>
                <a:gd name="T94" fmla="*/ 0 w 3310"/>
                <a:gd name="T95" fmla="*/ 0 h 3310"/>
                <a:gd name="T96" fmla="*/ 0 w 3310"/>
                <a:gd name="T97" fmla="*/ 0 h 3310"/>
                <a:gd name="T98" fmla="*/ 0 w 3310"/>
                <a:gd name="T99" fmla="*/ 0 h 3310"/>
                <a:gd name="T100" fmla="*/ 0 w 3310"/>
                <a:gd name="T101" fmla="*/ 0 h 3310"/>
                <a:gd name="T102" fmla="*/ 0 w 3310"/>
                <a:gd name="T103" fmla="*/ 0 h 33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310"/>
                <a:gd name="T157" fmla="*/ 0 h 3310"/>
                <a:gd name="T158" fmla="*/ 3310 w 3310"/>
                <a:gd name="T159" fmla="*/ 3310 h 33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310" h="3310">
                  <a:moveTo>
                    <a:pt x="1655" y="255"/>
                  </a:moveTo>
                  <a:lnTo>
                    <a:pt x="1563" y="257"/>
                  </a:lnTo>
                  <a:lnTo>
                    <a:pt x="1472" y="266"/>
                  </a:lnTo>
                  <a:lnTo>
                    <a:pt x="1384" y="281"/>
                  </a:lnTo>
                  <a:lnTo>
                    <a:pt x="1297" y="301"/>
                  </a:lnTo>
                  <a:lnTo>
                    <a:pt x="1213" y="326"/>
                  </a:lnTo>
                  <a:lnTo>
                    <a:pt x="1130" y="356"/>
                  </a:lnTo>
                  <a:lnTo>
                    <a:pt x="1050" y="391"/>
                  </a:lnTo>
                  <a:lnTo>
                    <a:pt x="973" y="431"/>
                  </a:lnTo>
                  <a:lnTo>
                    <a:pt x="899" y="475"/>
                  </a:lnTo>
                  <a:lnTo>
                    <a:pt x="828" y="525"/>
                  </a:lnTo>
                  <a:lnTo>
                    <a:pt x="760" y="578"/>
                  </a:lnTo>
                  <a:lnTo>
                    <a:pt x="695" y="635"/>
                  </a:lnTo>
                  <a:lnTo>
                    <a:pt x="635" y="695"/>
                  </a:lnTo>
                  <a:lnTo>
                    <a:pt x="578" y="760"/>
                  </a:lnTo>
                  <a:lnTo>
                    <a:pt x="525" y="828"/>
                  </a:lnTo>
                  <a:lnTo>
                    <a:pt x="475" y="899"/>
                  </a:lnTo>
                  <a:lnTo>
                    <a:pt x="431" y="973"/>
                  </a:lnTo>
                  <a:lnTo>
                    <a:pt x="391" y="1050"/>
                  </a:lnTo>
                  <a:lnTo>
                    <a:pt x="356" y="1130"/>
                  </a:lnTo>
                  <a:lnTo>
                    <a:pt x="326" y="1213"/>
                  </a:lnTo>
                  <a:lnTo>
                    <a:pt x="301" y="1297"/>
                  </a:lnTo>
                  <a:lnTo>
                    <a:pt x="281" y="1384"/>
                  </a:lnTo>
                  <a:lnTo>
                    <a:pt x="266" y="1472"/>
                  </a:lnTo>
                  <a:lnTo>
                    <a:pt x="257" y="1563"/>
                  </a:lnTo>
                  <a:lnTo>
                    <a:pt x="255" y="1654"/>
                  </a:lnTo>
                  <a:lnTo>
                    <a:pt x="257" y="1747"/>
                  </a:lnTo>
                  <a:lnTo>
                    <a:pt x="266" y="1838"/>
                  </a:lnTo>
                  <a:lnTo>
                    <a:pt x="281" y="1926"/>
                  </a:lnTo>
                  <a:lnTo>
                    <a:pt x="301" y="2013"/>
                  </a:lnTo>
                  <a:lnTo>
                    <a:pt x="326" y="2097"/>
                  </a:lnTo>
                  <a:lnTo>
                    <a:pt x="356" y="2180"/>
                  </a:lnTo>
                  <a:lnTo>
                    <a:pt x="391" y="2260"/>
                  </a:lnTo>
                  <a:lnTo>
                    <a:pt x="431" y="2337"/>
                  </a:lnTo>
                  <a:lnTo>
                    <a:pt x="475" y="2411"/>
                  </a:lnTo>
                  <a:lnTo>
                    <a:pt x="525" y="2483"/>
                  </a:lnTo>
                  <a:lnTo>
                    <a:pt x="578" y="2550"/>
                  </a:lnTo>
                  <a:lnTo>
                    <a:pt x="635" y="2615"/>
                  </a:lnTo>
                  <a:lnTo>
                    <a:pt x="695" y="2675"/>
                  </a:lnTo>
                  <a:lnTo>
                    <a:pt x="760" y="2732"/>
                  </a:lnTo>
                  <a:lnTo>
                    <a:pt x="828" y="2785"/>
                  </a:lnTo>
                  <a:lnTo>
                    <a:pt x="899" y="2835"/>
                  </a:lnTo>
                  <a:lnTo>
                    <a:pt x="973" y="2879"/>
                  </a:lnTo>
                  <a:lnTo>
                    <a:pt x="1050" y="2919"/>
                  </a:lnTo>
                  <a:lnTo>
                    <a:pt x="1130" y="2954"/>
                  </a:lnTo>
                  <a:lnTo>
                    <a:pt x="1213" y="2984"/>
                  </a:lnTo>
                  <a:lnTo>
                    <a:pt x="1297" y="3009"/>
                  </a:lnTo>
                  <a:lnTo>
                    <a:pt x="1384" y="3029"/>
                  </a:lnTo>
                  <a:lnTo>
                    <a:pt x="1472" y="3044"/>
                  </a:lnTo>
                  <a:lnTo>
                    <a:pt x="1563" y="3053"/>
                  </a:lnTo>
                  <a:lnTo>
                    <a:pt x="1655" y="3055"/>
                  </a:lnTo>
                  <a:lnTo>
                    <a:pt x="1747" y="3053"/>
                  </a:lnTo>
                  <a:lnTo>
                    <a:pt x="1838" y="3044"/>
                  </a:lnTo>
                  <a:lnTo>
                    <a:pt x="1926" y="3029"/>
                  </a:lnTo>
                  <a:lnTo>
                    <a:pt x="2013" y="3009"/>
                  </a:lnTo>
                  <a:lnTo>
                    <a:pt x="2097" y="2984"/>
                  </a:lnTo>
                  <a:lnTo>
                    <a:pt x="2180" y="2954"/>
                  </a:lnTo>
                  <a:lnTo>
                    <a:pt x="2260" y="2919"/>
                  </a:lnTo>
                  <a:lnTo>
                    <a:pt x="2337" y="2879"/>
                  </a:lnTo>
                  <a:lnTo>
                    <a:pt x="2411" y="2835"/>
                  </a:lnTo>
                  <a:lnTo>
                    <a:pt x="2483" y="2785"/>
                  </a:lnTo>
                  <a:lnTo>
                    <a:pt x="2550" y="2732"/>
                  </a:lnTo>
                  <a:lnTo>
                    <a:pt x="2615" y="2675"/>
                  </a:lnTo>
                  <a:lnTo>
                    <a:pt x="2675" y="2615"/>
                  </a:lnTo>
                  <a:lnTo>
                    <a:pt x="2732" y="2550"/>
                  </a:lnTo>
                  <a:lnTo>
                    <a:pt x="2785" y="2483"/>
                  </a:lnTo>
                  <a:lnTo>
                    <a:pt x="2835" y="2411"/>
                  </a:lnTo>
                  <a:lnTo>
                    <a:pt x="2879" y="2337"/>
                  </a:lnTo>
                  <a:lnTo>
                    <a:pt x="2919" y="2260"/>
                  </a:lnTo>
                  <a:lnTo>
                    <a:pt x="2954" y="2180"/>
                  </a:lnTo>
                  <a:lnTo>
                    <a:pt x="2984" y="2097"/>
                  </a:lnTo>
                  <a:lnTo>
                    <a:pt x="3009" y="2013"/>
                  </a:lnTo>
                  <a:lnTo>
                    <a:pt x="3029" y="1926"/>
                  </a:lnTo>
                  <a:lnTo>
                    <a:pt x="3044" y="1838"/>
                  </a:lnTo>
                  <a:lnTo>
                    <a:pt x="3053" y="1747"/>
                  </a:lnTo>
                  <a:lnTo>
                    <a:pt x="3055" y="1654"/>
                  </a:lnTo>
                  <a:lnTo>
                    <a:pt x="3053" y="1563"/>
                  </a:lnTo>
                  <a:lnTo>
                    <a:pt x="3044" y="1472"/>
                  </a:lnTo>
                  <a:lnTo>
                    <a:pt x="3029" y="1384"/>
                  </a:lnTo>
                  <a:lnTo>
                    <a:pt x="3009" y="1297"/>
                  </a:lnTo>
                  <a:lnTo>
                    <a:pt x="2984" y="1213"/>
                  </a:lnTo>
                  <a:lnTo>
                    <a:pt x="2954" y="1130"/>
                  </a:lnTo>
                  <a:lnTo>
                    <a:pt x="2919" y="1050"/>
                  </a:lnTo>
                  <a:lnTo>
                    <a:pt x="2879" y="973"/>
                  </a:lnTo>
                  <a:lnTo>
                    <a:pt x="2835" y="899"/>
                  </a:lnTo>
                  <a:lnTo>
                    <a:pt x="2785" y="828"/>
                  </a:lnTo>
                  <a:lnTo>
                    <a:pt x="2732" y="760"/>
                  </a:lnTo>
                  <a:lnTo>
                    <a:pt x="2675" y="695"/>
                  </a:lnTo>
                  <a:lnTo>
                    <a:pt x="2615" y="635"/>
                  </a:lnTo>
                  <a:lnTo>
                    <a:pt x="2550" y="578"/>
                  </a:lnTo>
                  <a:lnTo>
                    <a:pt x="2483" y="525"/>
                  </a:lnTo>
                  <a:lnTo>
                    <a:pt x="2411" y="475"/>
                  </a:lnTo>
                  <a:lnTo>
                    <a:pt x="2337" y="431"/>
                  </a:lnTo>
                  <a:lnTo>
                    <a:pt x="2260" y="391"/>
                  </a:lnTo>
                  <a:lnTo>
                    <a:pt x="2180" y="356"/>
                  </a:lnTo>
                  <a:lnTo>
                    <a:pt x="2097" y="326"/>
                  </a:lnTo>
                  <a:lnTo>
                    <a:pt x="2013" y="301"/>
                  </a:lnTo>
                  <a:lnTo>
                    <a:pt x="1926" y="281"/>
                  </a:lnTo>
                  <a:lnTo>
                    <a:pt x="1838" y="266"/>
                  </a:lnTo>
                  <a:lnTo>
                    <a:pt x="1747" y="257"/>
                  </a:lnTo>
                  <a:lnTo>
                    <a:pt x="1655" y="255"/>
                  </a:lnTo>
                  <a:close/>
                  <a:moveTo>
                    <a:pt x="1655" y="0"/>
                  </a:moveTo>
                  <a:lnTo>
                    <a:pt x="1755" y="3"/>
                  </a:lnTo>
                  <a:lnTo>
                    <a:pt x="1855" y="12"/>
                  </a:lnTo>
                  <a:lnTo>
                    <a:pt x="1953" y="27"/>
                  </a:lnTo>
                  <a:lnTo>
                    <a:pt x="2048" y="47"/>
                  </a:lnTo>
                  <a:lnTo>
                    <a:pt x="2141" y="72"/>
                  </a:lnTo>
                  <a:lnTo>
                    <a:pt x="2233" y="103"/>
                  </a:lnTo>
                  <a:lnTo>
                    <a:pt x="2321" y="139"/>
                  </a:lnTo>
                  <a:lnTo>
                    <a:pt x="2407" y="181"/>
                  </a:lnTo>
                  <a:lnTo>
                    <a:pt x="2491" y="226"/>
                  </a:lnTo>
                  <a:lnTo>
                    <a:pt x="2571" y="276"/>
                  </a:lnTo>
                  <a:lnTo>
                    <a:pt x="2648" y="331"/>
                  </a:lnTo>
                  <a:lnTo>
                    <a:pt x="2721" y="389"/>
                  </a:lnTo>
                  <a:lnTo>
                    <a:pt x="2791" y="452"/>
                  </a:lnTo>
                  <a:lnTo>
                    <a:pt x="2858" y="519"/>
                  </a:lnTo>
                  <a:lnTo>
                    <a:pt x="2921" y="589"/>
                  </a:lnTo>
                  <a:lnTo>
                    <a:pt x="2979" y="662"/>
                  </a:lnTo>
                  <a:lnTo>
                    <a:pt x="3034" y="739"/>
                  </a:lnTo>
                  <a:lnTo>
                    <a:pt x="3084" y="819"/>
                  </a:lnTo>
                  <a:lnTo>
                    <a:pt x="3129" y="903"/>
                  </a:lnTo>
                  <a:lnTo>
                    <a:pt x="3171" y="989"/>
                  </a:lnTo>
                  <a:lnTo>
                    <a:pt x="3207" y="1077"/>
                  </a:lnTo>
                  <a:lnTo>
                    <a:pt x="3238" y="1169"/>
                  </a:lnTo>
                  <a:lnTo>
                    <a:pt x="3263" y="1262"/>
                  </a:lnTo>
                  <a:lnTo>
                    <a:pt x="3283" y="1357"/>
                  </a:lnTo>
                  <a:lnTo>
                    <a:pt x="3298" y="1455"/>
                  </a:lnTo>
                  <a:lnTo>
                    <a:pt x="3307" y="1555"/>
                  </a:lnTo>
                  <a:lnTo>
                    <a:pt x="3310" y="1654"/>
                  </a:lnTo>
                  <a:lnTo>
                    <a:pt x="3307" y="1755"/>
                  </a:lnTo>
                  <a:lnTo>
                    <a:pt x="3298" y="1855"/>
                  </a:lnTo>
                  <a:lnTo>
                    <a:pt x="3283" y="1953"/>
                  </a:lnTo>
                  <a:lnTo>
                    <a:pt x="3263" y="2048"/>
                  </a:lnTo>
                  <a:lnTo>
                    <a:pt x="3238" y="2141"/>
                  </a:lnTo>
                  <a:lnTo>
                    <a:pt x="3207" y="2233"/>
                  </a:lnTo>
                  <a:lnTo>
                    <a:pt x="3171" y="2321"/>
                  </a:lnTo>
                  <a:lnTo>
                    <a:pt x="3129" y="2407"/>
                  </a:lnTo>
                  <a:lnTo>
                    <a:pt x="3084" y="2491"/>
                  </a:lnTo>
                  <a:lnTo>
                    <a:pt x="3034" y="2571"/>
                  </a:lnTo>
                  <a:lnTo>
                    <a:pt x="2979" y="2648"/>
                  </a:lnTo>
                  <a:lnTo>
                    <a:pt x="2921" y="2721"/>
                  </a:lnTo>
                  <a:lnTo>
                    <a:pt x="2858" y="2791"/>
                  </a:lnTo>
                  <a:lnTo>
                    <a:pt x="2791" y="2858"/>
                  </a:lnTo>
                  <a:lnTo>
                    <a:pt x="2721" y="2921"/>
                  </a:lnTo>
                  <a:lnTo>
                    <a:pt x="2648" y="2979"/>
                  </a:lnTo>
                  <a:lnTo>
                    <a:pt x="2571" y="3034"/>
                  </a:lnTo>
                  <a:lnTo>
                    <a:pt x="2491" y="3084"/>
                  </a:lnTo>
                  <a:lnTo>
                    <a:pt x="2407" y="3129"/>
                  </a:lnTo>
                  <a:lnTo>
                    <a:pt x="2321" y="3171"/>
                  </a:lnTo>
                  <a:lnTo>
                    <a:pt x="2233" y="3207"/>
                  </a:lnTo>
                  <a:lnTo>
                    <a:pt x="2141" y="3238"/>
                  </a:lnTo>
                  <a:lnTo>
                    <a:pt x="2048" y="3263"/>
                  </a:lnTo>
                  <a:lnTo>
                    <a:pt x="1953" y="3283"/>
                  </a:lnTo>
                  <a:lnTo>
                    <a:pt x="1855" y="3298"/>
                  </a:lnTo>
                  <a:lnTo>
                    <a:pt x="1755" y="3307"/>
                  </a:lnTo>
                  <a:lnTo>
                    <a:pt x="1655" y="3310"/>
                  </a:lnTo>
                  <a:lnTo>
                    <a:pt x="1654" y="3310"/>
                  </a:lnTo>
                  <a:lnTo>
                    <a:pt x="1555" y="3307"/>
                  </a:lnTo>
                  <a:lnTo>
                    <a:pt x="1455" y="3298"/>
                  </a:lnTo>
                  <a:lnTo>
                    <a:pt x="1357" y="3283"/>
                  </a:lnTo>
                  <a:lnTo>
                    <a:pt x="1262" y="3263"/>
                  </a:lnTo>
                  <a:lnTo>
                    <a:pt x="1169" y="3238"/>
                  </a:lnTo>
                  <a:lnTo>
                    <a:pt x="1077" y="3207"/>
                  </a:lnTo>
                  <a:lnTo>
                    <a:pt x="989" y="3171"/>
                  </a:lnTo>
                  <a:lnTo>
                    <a:pt x="903" y="3129"/>
                  </a:lnTo>
                  <a:lnTo>
                    <a:pt x="819" y="3084"/>
                  </a:lnTo>
                  <a:lnTo>
                    <a:pt x="739" y="3034"/>
                  </a:lnTo>
                  <a:lnTo>
                    <a:pt x="662" y="2979"/>
                  </a:lnTo>
                  <a:lnTo>
                    <a:pt x="589" y="2921"/>
                  </a:lnTo>
                  <a:lnTo>
                    <a:pt x="519" y="2858"/>
                  </a:lnTo>
                  <a:lnTo>
                    <a:pt x="452" y="2791"/>
                  </a:lnTo>
                  <a:lnTo>
                    <a:pt x="389" y="2721"/>
                  </a:lnTo>
                  <a:lnTo>
                    <a:pt x="331" y="2648"/>
                  </a:lnTo>
                  <a:lnTo>
                    <a:pt x="276" y="2571"/>
                  </a:lnTo>
                  <a:lnTo>
                    <a:pt x="226" y="2491"/>
                  </a:lnTo>
                  <a:lnTo>
                    <a:pt x="181" y="2407"/>
                  </a:lnTo>
                  <a:lnTo>
                    <a:pt x="139" y="2321"/>
                  </a:lnTo>
                  <a:lnTo>
                    <a:pt x="103" y="2233"/>
                  </a:lnTo>
                  <a:lnTo>
                    <a:pt x="72" y="2141"/>
                  </a:lnTo>
                  <a:lnTo>
                    <a:pt x="47" y="2048"/>
                  </a:lnTo>
                  <a:lnTo>
                    <a:pt x="27" y="1953"/>
                  </a:lnTo>
                  <a:lnTo>
                    <a:pt x="12" y="1855"/>
                  </a:lnTo>
                  <a:lnTo>
                    <a:pt x="3" y="1755"/>
                  </a:lnTo>
                  <a:lnTo>
                    <a:pt x="0" y="1654"/>
                  </a:lnTo>
                  <a:lnTo>
                    <a:pt x="3" y="1555"/>
                  </a:lnTo>
                  <a:lnTo>
                    <a:pt x="12" y="1455"/>
                  </a:lnTo>
                  <a:lnTo>
                    <a:pt x="27" y="1357"/>
                  </a:lnTo>
                  <a:lnTo>
                    <a:pt x="47" y="1262"/>
                  </a:lnTo>
                  <a:lnTo>
                    <a:pt x="72" y="1169"/>
                  </a:lnTo>
                  <a:lnTo>
                    <a:pt x="103" y="1077"/>
                  </a:lnTo>
                  <a:lnTo>
                    <a:pt x="139" y="989"/>
                  </a:lnTo>
                  <a:lnTo>
                    <a:pt x="181" y="903"/>
                  </a:lnTo>
                  <a:lnTo>
                    <a:pt x="226" y="819"/>
                  </a:lnTo>
                  <a:lnTo>
                    <a:pt x="276" y="739"/>
                  </a:lnTo>
                  <a:lnTo>
                    <a:pt x="331" y="662"/>
                  </a:lnTo>
                  <a:lnTo>
                    <a:pt x="389" y="589"/>
                  </a:lnTo>
                  <a:lnTo>
                    <a:pt x="452" y="519"/>
                  </a:lnTo>
                  <a:lnTo>
                    <a:pt x="519" y="452"/>
                  </a:lnTo>
                  <a:lnTo>
                    <a:pt x="589" y="389"/>
                  </a:lnTo>
                  <a:lnTo>
                    <a:pt x="662" y="331"/>
                  </a:lnTo>
                  <a:lnTo>
                    <a:pt x="739" y="276"/>
                  </a:lnTo>
                  <a:lnTo>
                    <a:pt x="819" y="226"/>
                  </a:lnTo>
                  <a:lnTo>
                    <a:pt x="903" y="181"/>
                  </a:lnTo>
                  <a:lnTo>
                    <a:pt x="989" y="139"/>
                  </a:lnTo>
                  <a:lnTo>
                    <a:pt x="1077" y="103"/>
                  </a:lnTo>
                  <a:lnTo>
                    <a:pt x="1169" y="72"/>
                  </a:lnTo>
                  <a:lnTo>
                    <a:pt x="1262" y="47"/>
                  </a:lnTo>
                  <a:lnTo>
                    <a:pt x="1357" y="27"/>
                  </a:lnTo>
                  <a:lnTo>
                    <a:pt x="1455" y="12"/>
                  </a:lnTo>
                  <a:lnTo>
                    <a:pt x="1555" y="3"/>
                  </a:lnTo>
                  <a:lnTo>
                    <a:pt x="1655" y="0"/>
                  </a:lnTo>
                  <a:close/>
                </a:path>
              </a:pathLst>
            </a:custGeom>
            <a:solidFill>
              <a:srgbClr val="797979"/>
            </a:solidFill>
            <a:ln w="9525">
              <a:noFill/>
              <a:round/>
              <a:headEnd/>
              <a:tailEnd/>
            </a:ln>
          </p:spPr>
          <p:txBody>
            <a:bodyPr wrap="none" anchor="ctr"/>
            <a:lstStyle/>
            <a:p>
              <a:endParaRPr lang="en-GB"/>
            </a:p>
          </p:txBody>
        </p:sp>
      </p:grpSp>
      <p:grpSp>
        <p:nvGrpSpPr>
          <p:cNvPr id="3" name="Group 285"/>
          <p:cNvGrpSpPr>
            <a:grpSpLocks/>
          </p:cNvGrpSpPr>
          <p:nvPr/>
        </p:nvGrpSpPr>
        <p:grpSpPr bwMode="auto">
          <a:xfrm>
            <a:off x="2402222" y="6301705"/>
            <a:ext cx="432047" cy="432047"/>
            <a:chOff x="684" y="3213"/>
            <a:chExt cx="330" cy="330"/>
          </a:xfrm>
        </p:grpSpPr>
        <p:sp>
          <p:nvSpPr>
            <p:cNvPr id="14" name="Freeform 286"/>
            <p:cNvSpPr>
              <a:spLocks noChangeArrowheads="1"/>
            </p:cNvSpPr>
            <p:nvPr/>
          </p:nvSpPr>
          <p:spPr bwMode="auto">
            <a:xfrm>
              <a:off x="725" y="3254"/>
              <a:ext cx="248" cy="215"/>
            </a:xfrm>
            <a:custGeom>
              <a:avLst/>
              <a:gdLst>
                <a:gd name="T0" fmla="*/ 0 w 2488"/>
                <a:gd name="T1" fmla="*/ 0 h 2164"/>
                <a:gd name="T2" fmla="*/ 0 w 2488"/>
                <a:gd name="T3" fmla="*/ 0 h 2164"/>
                <a:gd name="T4" fmla="*/ 0 w 2488"/>
                <a:gd name="T5" fmla="*/ 0 h 2164"/>
                <a:gd name="T6" fmla="*/ 0 w 2488"/>
                <a:gd name="T7" fmla="*/ 0 h 2164"/>
                <a:gd name="T8" fmla="*/ 0 w 2488"/>
                <a:gd name="T9" fmla="*/ 0 h 2164"/>
                <a:gd name="T10" fmla="*/ 0 w 2488"/>
                <a:gd name="T11" fmla="*/ 0 h 2164"/>
                <a:gd name="T12" fmla="*/ 0 w 2488"/>
                <a:gd name="T13" fmla="*/ 0 h 2164"/>
                <a:gd name="T14" fmla="*/ 0 w 2488"/>
                <a:gd name="T15" fmla="*/ 0 h 2164"/>
                <a:gd name="T16" fmla="*/ 0 w 2488"/>
                <a:gd name="T17" fmla="*/ 0 h 2164"/>
                <a:gd name="T18" fmla="*/ 0 w 2488"/>
                <a:gd name="T19" fmla="*/ 0 h 2164"/>
                <a:gd name="T20" fmla="*/ 0 w 2488"/>
                <a:gd name="T21" fmla="*/ 0 h 2164"/>
                <a:gd name="T22" fmla="*/ 0 w 2488"/>
                <a:gd name="T23" fmla="*/ 0 h 2164"/>
                <a:gd name="T24" fmla="*/ 0 w 2488"/>
                <a:gd name="T25" fmla="*/ 0 h 2164"/>
                <a:gd name="T26" fmla="*/ 0 w 2488"/>
                <a:gd name="T27" fmla="*/ 0 h 2164"/>
                <a:gd name="T28" fmla="*/ 0 w 2488"/>
                <a:gd name="T29" fmla="*/ 0 h 2164"/>
                <a:gd name="T30" fmla="*/ 0 w 2488"/>
                <a:gd name="T31" fmla="*/ 0 h 2164"/>
                <a:gd name="T32" fmla="*/ 0 w 2488"/>
                <a:gd name="T33" fmla="*/ 0 h 2164"/>
                <a:gd name="T34" fmla="*/ 0 w 2488"/>
                <a:gd name="T35" fmla="*/ 0 h 2164"/>
                <a:gd name="T36" fmla="*/ 0 w 2488"/>
                <a:gd name="T37" fmla="*/ 0 h 2164"/>
                <a:gd name="T38" fmla="*/ 0 w 2488"/>
                <a:gd name="T39" fmla="*/ 0 h 2164"/>
                <a:gd name="T40" fmla="*/ 0 w 2488"/>
                <a:gd name="T41" fmla="*/ 0 h 2164"/>
                <a:gd name="T42" fmla="*/ 0 w 2488"/>
                <a:gd name="T43" fmla="*/ 0 h 2164"/>
                <a:gd name="T44" fmla="*/ 0 w 2488"/>
                <a:gd name="T45" fmla="*/ 0 h 2164"/>
                <a:gd name="T46" fmla="*/ 0 w 2488"/>
                <a:gd name="T47" fmla="*/ 0 h 2164"/>
                <a:gd name="T48" fmla="*/ 0 w 2488"/>
                <a:gd name="T49" fmla="*/ 0 h 2164"/>
                <a:gd name="T50" fmla="*/ 0 w 2488"/>
                <a:gd name="T51" fmla="*/ 0 h 2164"/>
                <a:gd name="T52" fmla="*/ 0 w 2488"/>
                <a:gd name="T53" fmla="*/ 0 h 2164"/>
                <a:gd name="T54" fmla="*/ 0 w 2488"/>
                <a:gd name="T55" fmla="*/ 0 h 2164"/>
                <a:gd name="T56" fmla="*/ 0 w 2488"/>
                <a:gd name="T57" fmla="*/ 0 h 2164"/>
                <a:gd name="T58" fmla="*/ 0 w 2488"/>
                <a:gd name="T59" fmla="*/ 0 h 2164"/>
                <a:gd name="T60" fmla="*/ 0 w 2488"/>
                <a:gd name="T61" fmla="*/ 0 h 2164"/>
                <a:gd name="T62" fmla="*/ 0 w 2488"/>
                <a:gd name="T63" fmla="*/ 0 h 2164"/>
                <a:gd name="T64" fmla="*/ 0 w 2488"/>
                <a:gd name="T65" fmla="*/ 0 h 2164"/>
                <a:gd name="T66" fmla="*/ 0 w 2488"/>
                <a:gd name="T67" fmla="*/ 0 h 2164"/>
                <a:gd name="T68" fmla="*/ 0 w 2488"/>
                <a:gd name="T69" fmla="*/ 0 h 2164"/>
                <a:gd name="T70" fmla="*/ 0 w 2488"/>
                <a:gd name="T71" fmla="*/ 0 h 2164"/>
                <a:gd name="T72" fmla="*/ 0 w 2488"/>
                <a:gd name="T73" fmla="*/ 0 h 2164"/>
                <a:gd name="T74" fmla="*/ 0 w 2488"/>
                <a:gd name="T75" fmla="*/ 0 h 2164"/>
                <a:gd name="T76" fmla="*/ 0 w 2488"/>
                <a:gd name="T77" fmla="*/ 0 h 2164"/>
                <a:gd name="T78" fmla="*/ 0 w 2488"/>
                <a:gd name="T79" fmla="*/ 0 h 2164"/>
                <a:gd name="T80" fmla="*/ 0 w 2488"/>
                <a:gd name="T81" fmla="*/ 0 h 2164"/>
                <a:gd name="T82" fmla="*/ 0 w 2488"/>
                <a:gd name="T83" fmla="*/ 0 h 2164"/>
                <a:gd name="T84" fmla="*/ 0 w 2488"/>
                <a:gd name="T85" fmla="*/ 0 h 2164"/>
                <a:gd name="T86" fmla="*/ 0 w 2488"/>
                <a:gd name="T87" fmla="*/ 0 h 2164"/>
                <a:gd name="T88" fmla="*/ 0 w 2488"/>
                <a:gd name="T89" fmla="*/ 0 h 2164"/>
                <a:gd name="T90" fmla="*/ 0 w 2488"/>
                <a:gd name="T91" fmla="*/ 0 h 2164"/>
                <a:gd name="T92" fmla="*/ 0 w 2488"/>
                <a:gd name="T93" fmla="*/ 0 h 2164"/>
                <a:gd name="T94" fmla="*/ 0 w 2488"/>
                <a:gd name="T95" fmla="*/ 0 h 2164"/>
                <a:gd name="T96" fmla="*/ 0 w 2488"/>
                <a:gd name="T97" fmla="*/ 0 h 2164"/>
                <a:gd name="T98" fmla="*/ 0 w 2488"/>
                <a:gd name="T99" fmla="*/ 0 h 2164"/>
                <a:gd name="T100" fmla="*/ 0 w 2488"/>
                <a:gd name="T101" fmla="*/ 0 h 2164"/>
                <a:gd name="T102" fmla="*/ 0 w 2488"/>
                <a:gd name="T103" fmla="*/ 0 h 21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88"/>
                <a:gd name="T157" fmla="*/ 0 h 2164"/>
                <a:gd name="T158" fmla="*/ 2488 w 2488"/>
                <a:gd name="T159" fmla="*/ 2164 h 21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88" h="2164">
                  <a:moveTo>
                    <a:pt x="533" y="1935"/>
                  </a:moveTo>
                  <a:lnTo>
                    <a:pt x="587" y="2000"/>
                  </a:lnTo>
                  <a:lnTo>
                    <a:pt x="392" y="2164"/>
                  </a:lnTo>
                  <a:lnTo>
                    <a:pt x="338" y="2099"/>
                  </a:lnTo>
                  <a:lnTo>
                    <a:pt x="533" y="1935"/>
                  </a:lnTo>
                  <a:close/>
                  <a:moveTo>
                    <a:pt x="1202" y="0"/>
                  </a:moveTo>
                  <a:lnTo>
                    <a:pt x="1286" y="0"/>
                  </a:lnTo>
                  <a:lnTo>
                    <a:pt x="1286" y="112"/>
                  </a:lnTo>
                  <a:lnTo>
                    <a:pt x="1364" y="118"/>
                  </a:lnTo>
                  <a:lnTo>
                    <a:pt x="1441" y="128"/>
                  </a:lnTo>
                  <a:lnTo>
                    <a:pt x="1515" y="144"/>
                  </a:lnTo>
                  <a:lnTo>
                    <a:pt x="1588" y="164"/>
                  </a:lnTo>
                  <a:lnTo>
                    <a:pt x="1658" y="189"/>
                  </a:lnTo>
                  <a:lnTo>
                    <a:pt x="1726" y="219"/>
                  </a:lnTo>
                  <a:lnTo>
                    <a:pt x="1793" y="252"/>
                  </a:lnTo>
                  <a:lnTo>
                    <a:pt x="1856" y="290"/>
                  </a:lnTo>
                  <a:lnTo>
                    <a:pt x="1917" y="332"/>
                  </a:lnTo>
                  <a:lnTo>
                    <a:pt x="1974" y="377"/>
                  </a:lnTo>
                  <a:lnTo>
                    <a:pt x="2029" y="427"/>
                  </a:lnTo>
                  <a:lnTo>
                    <a:pt x="2109" y="349"/>
                  </a:lnTo>
                  <a:lnTo>
                    <a:pt x="2168" y="410"/>
                  </a:lnTo>
                  <a:lnTo>
                    <a:pt x="2088" y="488"/>
                  </a:lnTo>
                  <a:lnTo>
                    <a:pt x="2136" y="544"/>
                  </a:lnTo>
                  <a:lnTo>
                    <a:pt x="2179" y="604"/>
                  </a:lnTo>
                  <a:lnTo>
                    <a:pt x="2219" y="665"/>
                  </a:lnTo>
                  <a:lnTo>
                    <a:pt x="2254" y="730"/>
                  </a:lnTo>
                  <a:lnTo>
                    <a:pt x="2286" y="798"/>
                  </a:lnTo>
                  <a:lnTo>
                    <a:pt x="2313" y="868"/>
                  </a:lnTo>
                  <a:lnTo>
                    <a:pt x="2335" y="939"/>
                  </a:lnTo>
                  <a:lnTo>
                    <a:pt x="2353" y="1013"/>
                  </a:lnTo>
                  <a:lnTo>
                    <a:pt x="2366" y="1089"/>
                  </a:lnTo>
                  <a:lnTo>
                    <a:pt x="2374" y="1166"/>
                  </a:lnTo>
                  <a:lnTo>
                    <a:pt x="2377" y="1243"/>
                  </a:lnTo>
                  <a:lnTo>
                    <a:pt x="2376" y="1281"/>
                  </a:lnTo>
                  <a:lnTo>
                    <a:pt x="2488" y="1288"/>
                  </a:lnTo>
                  <a:lnTo>
                    <a:pt x="2482" y="1373"/>
                  </a:lnTo>
                  <a:lnTo>
                    <a:pt x="2370" y="1365"/>
                  </a:lnTo>
                  <a:lnTo>
                    <a:pt x="2360" y="1439"/>
                  </a:lnTo>
                  <a:lnTo>
                    <a:pt x="2345" y="1512"/>
                  </a:lnTo>
                  <a:lnTo>
                    <a:pt x="2325" y="1583"/>
                  </a:lnTo>
                  <a:lnTo>
                    <a:pt x="2300" y="1653"/>
                  </a:lnTo>
                  <a:lnTo>
                    <a:pt x="2272" y="1721"/>
                  </a:lnTo>
                  <a:lnTo>
                    <a:pt x="2238" y="1788"/>
                  </a:lnTo>
                  <a:lnTo>
                    <a:pt x="2201" y="1852"/>
                  </a:lnTo>
                  <a:lnTo>
                    <a:pt x="2159" y="1913"/>
                  </a:lnTo>
                  <a:lnTo>
                    <a:pt x="2113" y="1972"/>
                  </a:lnTo>
                  <a:lnTo>
                    <a:pt x="2065" y="2027"/>
                  </a:lnTo>
                  <a:lnTo>
                    <a:pt x="2150" y="2099"/>
                  </a:lnTo>
                  <a:lnTo>
                    <a:pt x="2096" y="2164"/>
                  </a:lnTo>
                  <a:lnTo>
                    <a:pt x="1901" y="2000"/>
                  </a:lnTo>
                  <a:lnTo>
                    <a:pt x="1955" y="1935"/>
                  </a:lnTo>
                  <a:lnTo>
                    <a:pt x="2001" y="1880"/>
                  </a:lnTo>
                  <a:lnTo>
                    <a:pt x="2044" y="1825"/>
                  </a:lnTo>
                  <a:lnTo>
                    <a:pt x="2083" y="1768"/>
                  </a:lnTo>
                  <a:lnTo>
                    <a:pt x="2118" y="1707"/>
                  </a:lnTo>
                  <a:lnTo>
                    <a:pt x="2148" y="1646"/>
                  </a:lnTo>
                  <a:lnTo>
                    <a:pt x="2173" y="1582"/>
                  </a:lnTo>
                  <a:lnTo>
                    <a:pt x="2195" y="1517"/>
                  </a:lnTo>
                  <a:lnTo>
                    <a:pt x="2211" y="1451"/>
                  </a:lnTo>
                  <a:lnTo>
                    <a:pt x="2223" y="1382"/>
                  </a:lnTo>
                  <a:lnTo>
                    <a:pt x="2230" y="1313"/>
                  </a:lnTo>
                  <a:lnTo>
                    <a:pt x="2233" y="1243"/>
                  </a:lnTo>
                  <a:lnTo>
                    <a:pt x="2230" y="1167"/>
                  </a:lnTo>
                  <a:lnTo>
                    <a:pt x="2221" y="1092"/>
                  </a:lnTo>
                  <a:lnTo>
                    <a:pt x="2207" y="1017"/>
                  </a:lnTo>
                  <a:lnTo>
                    <a:pt x="2187" y="945"/>
                  </a:lnTo>
                  <a:lnTo>
                    <a:pt x="2162" y="876"/>
                  </a:lnTo>
                  <a:lnTo>
                    <a:pt x="2133" y="809"/>
                  </a:lnTo>
                  <a:lnTo>
                    <a:pt x="2098" y="744"/>
                  </a:lnTo>
                  <a:lnTo>
                    <a:pt x="2058" y="683"/>
                  </a:lnTo>
                  <a:lnTo>
                    <a:pt x="2015" y="625"/>
                  </a:lnTo>
                  <a:lnTo>
                    <a:pt x="1968" y="571"/>
                  </a:lnTo>
                  <a:lnTo>
                    <a:pt x="1917" y="520"/>
                  </a:lnTo>
                  <a:lnTo>
                    <a:pt x="1863" y="473"/>
                  </a:lnTo>
                  <a:lnTo>
                    <a:pt x="1805" y="430"/>
                  </a:lnTo>
                  <a:lnTo>
                    <a:pt x="1744" y="390"/>
                  </a:lnTo>
                  <a:lnTo>
                    <a:pt x="1679" y="355"/>
                  </a:lnTo>
                  <a:lnTo>
                    <a:pt x="1612" y="326"/>
                  </a:lnTo>
                  <a:lnTo>
                    <a:pt x="1543" y="301"/>
                  </a:lnTo>
                  <a:lnTo>
                    <a:pt x="1471" y="281"/>
                  </a:lnTo>
                  <a:lnTo>
                    <a:pt x="1396" y="267"/>
                  </a:lnTo>
                  <a:lnTo>
                    <a:pt x="1321" y="258"/>
                  </a:lnTo>
                  <a:lnTo>
                    <a:pt x="1244" y="255"/>
                  </a:lnTo>
                  <a:lnTo>
                    <a:pt x="1167" y="258"/>
                  </a:lnTo>
                  <a:lnTo>
                    <a:pt x="1092" y="267"/>
                  </a:lnTo>
                  <a:lnTo>
                    <a:pt x="1017" y="281"/>
                  </a:lnTo>
                  <a:lnTo>
                    <a:pt x="945" y="301"/>
                  </a:lnTo>
                  <a:lnTo>
                    <a:pt x="876" y="326"/>
                  </a:lnTo>
                  <a:lnTo>
                    <a:pt x="809" y="355"/>
                  </a:lnTo>
                  <a:lnTo>
                    <a:pt x="744" y="390"/>
                  </a:lnTo>
                  <a:lnTo>
                    <a:pt x="683" y="430"/>
                  </a:lnTo>
                  <a:lnTo>
                    <a:pt x="625" y="473"/>
                  </a:lnTo>
                  <a:lnTo>
                    <a:pt x="571" y="520"/>
                  </a:lnTo>
                  <a:lnTo>
                    <a:pt x="520" y="571"/>
                  </a:lnTo>
                  <a:lnTo>
                    <a:pt x="473" y="625"/>
                  </a:lnTo>
                  <a:lnTo>
                    <a:pt x="430" y="683"/>
                  </a:lnTo>
                  <a:lnTo>
                    <a:pt x="390" y="744"/>
                  </a:lnTo>
                  <a:lnTo>
                    <a:pt x="355" y="809"/>
                  </a:lnTo>
                  <a:lnTo>
                    <a:pt x="326" y="876"/>
                  </a:lnTo>
                  <a:lnTo>
                    <a:pt x="301" y="945"/>
                  </a:lnTo>
                  <a:lnTo>
                    <a:pt x="281" y="1017"/>
                  </a:lnTo>
                  <a:lnTo>
                    <a:pt x="267" y="1092"/>
                  </a:lnTo>
                  <a:lnTo>
                    <a:pt x="258" y="1167"/>
                  </a:lnTo>
                  <a:lnTo>
                    <a:pt x="255" y="1243"/>
                  </a:lnTo>
                  <a:lnTo>
                    <a:pt x="258" y="1313"/>
                  </a:lnTo>
                  <a:lnTo>
                    <a:pt x="265" y="1382"/>
                  </a:lnTo>
                  <a:lnTo>
                    <a:pt x="277" y="1451"/>
                  </a:lnTo>
                  <a:lnTo>
                    <a:pt x="293" y="1517"/>
                  </a:lnTo>
                  <a:lnTo>
                    <a:pt x="315" y="1582"/>
                  </a:lnTo>
                  <a:lnTo>
                    <a:pt x="340" y="1646"/>
                  </a:lnTo>
                  <a:lnTo>
                    <a:pt x="370" y="1707"/>
                  </a:lnTo>
                  <a:lnTo>
                    <a:pt x="405" y="1768"/>
                  </a:lnTo>
                  <a:lnTo>
                    <a:pt x="444" y="1825"/>
                  </a:lnTo>
                  <a:lnTo>
                    <a:pt x="487" y="1880"/>
                  </a:lnTo>
                  <a:lnTo>
                    <a:pt x="533" y="1935"/>
                  </a:lnTo>
                  <a:lnTo>
                    <a:pt x="423" y="2027"/>
                  </a:lnTo>
                  <a:lnTo>
                    <a:pt x="375" y="1972"/>
                  </a:lnTo>
                  <a:lnTo>
                    <a:pt x="329" y="1913"/>
                  </a:lnTo>
                  <a:lnTo>
                    <a:pt x="287" y="1852"/>
                  </a:lnTo>
                  <a:lnTo>
                    <a:pt x="250" y="1788"/>
                  </a:lnTo>
                  <a:lnTo>
                    <a:pt x="216" y="1721"/>
                  </a:lnTo>
                  <a:lnTo>
                    <a:pt x="188" y="1653"/>
                  </a:lnTo>
                  <a:lnTo>
                    <a:pt x="163" y="1583"/>
                  </a:lnTo>
                  <a:lnTo>
                    <a:pt x="143" y="1512"/>
                  </a:lnTo>
                  <a:lnTo>
                    <a:pt x="128" y="1439"/>
                  </a:lnTo>
                  <a:lnTo>
                    <a:pt x="118" y="1365"/>
                  </a:lnTo>
                  <a:lnTo>
                    <a:pt x="6" y="1373"/>
                  </a:lnTo>
                  <a:lnTo>
                    <a:pt x="0" y="1288"/>
                  </a:lnTo>
                  <a:lnTo>
                    <a:pt x="112" y="1281"/>
                  </a:lnTo>
                  <a:lnTo>
                    <a:pt x="111" y="1243"/>
                  </a:lnTo>
                  <a:lnTo>
                    <a:pt x="114" y="1166"/>
                  </a:lnTo>
                  <a:lnTo>
                    <a:pt x="122" y="1089"/>
                  </a:lnTo>
                  <a:lnTo>
                    <a:pt x="135" y="1013"/>
                  </a:lnTo>
                  <a:lnTo>
                    <a:pt x="153" y="939"/>
                  </a:lnTo>
                  <a:lnTo>
                    <a:pt x="175" y="868"/>
                  </a:lnTo>
                  <a:lnTo>
                    <a:pt x="202" y="798"/>
                  </a:lnTo>
                  <a:lnTo>
                    <a:pt x="234" y="730"/>
                  </a:lnTo>
                  <a:lnTo>
                    <a:pt x="269" y="665"/>
                  </a:lnTo>
                  <a:lnTo>
                    <a:pt x="309" y="604"/>
                  </a:lnTo>
                  <a:lnTo>
                    <a:pt x="353" y="544"/>
                  </a:lnTo>
                  <a:lnTo>
                    <a:pt x="400" y="488"/>
                  </a:lnTo>
                  <a:lnTo>
                    <a:pt x="320" y="410"/>
                  </a:lnTo>
                  <a:lnTo>
                    <a:pt x="379" y="349"/>
                  </a:lnTo>
                  <a:lnTo>
                    <a:pt x="459" y="427"/>
                  </a:lnTo>
                  <a:lnTo>
                    <a:pt x="514" y="377"/>
                  </a:lnTo>
                  <a:lnTo>
                    <a:pt x="571" y="332"/>
                  </a:lnTo>
                  <a:lnTo>
                    <a:pt x="632" y="290"/>
                  </a:lnTo>
                  <a:lnTo>
                    <a:pt x="695" y="252"/>
                  </a:lnTo>
                  <a:lnTo>
                    <a:pt x="762" y="219"/>
                  </a:lnTo>
                  <a:lnTo>
                    <a:pt x="830" y="189"/>
                  </a:lnTo>
                  <a:lnTo>
                    <a:pt x="900" y="164"/>
                  </a:lnTo>
                  <a:lnTo>
                    <a:pt x="973" y="144"/>
                  </a:lnTo>
                  <a:lnTo>
                    <a:pt x="1047" y="128"/>
                  </a:lnTo>
                  <a:lnTo>
                    <a:pt x="1124" y="118"/>
                  </a:lnTo>
                  <a:lnTo>
                    <a:pt x="1202" y="112"/>
                  </a:lnTo>
                  <a:lnTo>
                    <a:pt x="1202" y="0"/>
                  </a:lnTo>
                  <a:close/>
                </a:path>
              </a:pathLst>
            </a:custGeom>
            <a:solidFill>
              <a:srgbClr val="797979"/>
            </a:solidFill>
            <a:ln w="9525">
              <a:noFill/>
              <a:round/>
              <a:headEnd/>
              <a:tailEnd/>
            </a:ln>
          </p:spPr>
          <p:txBody>
            <a:bodyPr wrap="none" anchor="ctr"/>
            <a:lstStyle/>
            <a:p>
              <a:endParaRPr lang="en-GB"/>
            </a:p>
          </p:txBody>
        </p:sp>
        <p:sp>
          <p:nvSpPr>
            <p:cNvPr id="15" name="Freeform 287"/>
            <p:cNvSpPr>
              <a:spLocks noChangeArrowheads="1"/>
            </p:cNvSpPr>
            <p:nvPr/>
          </p:nvSpPr>
          <p:spPr bwMode="auto">
            <a:xfrm>
              <a:off x="817" y="3321"/>
              <a:ext cx="92" cy="88"/>
            </a:xfrm>
            <a:custGeom>
              <a:avLst/>
              <a:gdLst>
                <a:gd name="T0" fmla="*/ 0 w 929"/>
                <a:gd name="T1" fmla="*/ 0 h 896"/>
                <a:gd name="T2" fmla="*/ 0 w 929"/>
                <a:gd name="T3" fmla="*/ 0 h 896"/>
                <a:gd name="T4" fmla="*/ 0 w 929"/>
                <a:gd name="T5" fmla="*/ 0 h 896"/>
                <a:gd name="T6" fmla="*/ 0 w 929"/>
                <a:gd name="T7" fmla="*/ 0 h 896"/>
                <a:gd name="T8" fmla="*/ 0 w 929"/>
                <a:gd name="T9" fmla="*/ 0 h 896"/>
                <a:gd name="T10" fmla="*/ 0 w 929"/>
                <a:gd name="T11" fmla="*/ 0 h 896"/>
                <a:gd name="T12" fmla="*/ 0 w 929"/>
                <a:gd name="T13" fmla="*/ 0 h 896"/>
                <a:gd name="T14" fmla="*/ 0 w 929"/>
                <a:gd name="T15" fmla="*/ 0 h 896"/>
                <a:gd name="T16" fmla="*/ 0 w 929"/>
                <a:gd name="T17" fmla="*/ 0 h 896"/>
                <a:gd name="T18" fmla="*/ 0 w 929"/>
                <a:gd name="T19" fmla="*/ 0 h 896"/>
                <a:gd name="T20" fmla="*/ 0 w 929"/>
                <a:gd name="T21" fmla="*/ 0 h 896"/>
                <a:gd name="T22" fmla="*/ 0 w 929"/>
                <a:gd name="T23" fmla="*/ 0 h 896"/>
                <a:gd name="T24" fmla="*/ 0 w 929"/>
                <a:gd name="T25" fmla="*/ 0 h 896"/>
                <a:gd name="T26" fmla="*/ 0 w 929"/>
                <a:gd name="T27" fmla="*/ 0 h 896"/>
                <a:gd name="T28" fmla="*/ 0 w 929"/>
                <a:gd name="T29" fmla="*/ 0 h 896"/>
                <a:gd name="T30" fmla="*/ 0 w 929"/>
                <a:gd name="T31" fmla="*/ 0 h 896"/>
                <a:gd name="T32" fmla="*/ 0 w 929"/>
                <a:gd name="T33" fmla="*/ 0 h 896"/>
                <a:gd name="T34" fmla="*/ 0 w 929"/>
                <a:gd name="T35" fmla="*/ 0 h 896"/>
                <a:gd name="T36" fmla="*/ 0 w 929"/>
                <a:gd name="T37" fmla="*/ 0 h 896"/>
                <a:gd name="T38" fmla="*/ 0 w 929"/>
                <a:gd name="T39" fmla="*/ 0 h 896"/>
                <a:gd name="T40" fmla="*/ 0 w 929"/>
                <a:gd name="T41" fmla="*/ 0 h 896"/>
                <a:gd name="T42" fmla="*/ 0 w 929"/>
                <a:gd name="T43" fmla="*/ 0 h 896"/>
                <a:gd name="T44" fmla="*/ 0 w 929"/>
                <a:gd name="T45" fmla="*/ 0 h 896"/>
                <a:gd name="T46" fmla="*/ 0 w 929"/>
                <a:gd name="T47" fmla="*/ 0 h 896"/>
                <a:gd name="T48" fmla="*/ 0 w 929"/>
                <a:gd name="T49" fmla="*/ 0 h 896"/>
                <a:gd name="T50" fmla="*/ 0 w 929"/>
                <a:gd name="T51" fmla="*/ 0 h 896"/>
                <a:gd name="T52" fmla="*/ 0 w 929"/>
                <a:gd name="T53" fmla="*/ 0 h 896"/>
                <a:gd name="T54" fmla="*/ 0 w 929"/>
                <a:gd name="T55" fmla="*/ 0 h 896"/>
                <a:gd name="T56" fmla="*/ 0 w 929"/>
                <a:gd name="T57" fmla="*/ 0 h 896"/>
                <a:gd name="T58" fmla="*/ 0 w 929"/>
                <a:gd name="T59" fmla="*/ 0 h 896"/>
                <a:gd name="T60" fmla="*/ 0 w 929"/>
                <a:gd name="T61" fmla="*/ 0 h 896"/>
                <a:gd name="T62" fmla="*/ 0 w 929"/>
                <a:gd name="T63" fmla="*/ 0 h 896"/>
                <a:gd name="T64" fmla="*/ 0 w 929"/>
                <a:gd name="T65" fmla="*/ 0 h 896"/>
                <a:gd name="T66" fmla="*/ 0 w 929"/>
                <a:gd name="T67" fmla="*/ 0 h 896"/>
                <a:gd name="T68" fmla="*/ 0 w 929"/>
                <a:gd name="T69" fmla="*/ 0 h 896"/>
                <a:gd name="T70" fmla="*/ 0 w 929"/>
                <a:gd name="T71" fmla="*/ 0 h 8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29"/>
                <a:gd name="T109" fmla="*/ 0 h 896"/>
                <a:gd name="T110" fmla="*/ 929 w 929"/>
                <a:gd name="T111" fmla="*/ 896 h 8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29" h="896">
                  <a:moveTo>
                    <a:pt x="929" y="0"/>
                  </a:moveTo>
                  <a:lnTo>
                    <a:pt x="478" y="498"/>
                  </a:lnTo>
                  <a:lnTo>
                    <a:pt x="487" y="519"/>
                  </a:lnTo>
                  <a:lnTo>
                    <a:pt x="494" y="541"/>
                  </a:lnTo>
                  <a:lnTo>
                    <a:pt x="497" y="565"/>
                  </a:lnTo>
                  <a:lnTo>
                    <a:pt x="497" y="595"/>
                  </a:lnTo>
                  <a:lnTo>
                    <a:pt x="490" y="624"/>
                  </a:lnTo>
                  <a:lnTo>
                    <a:pt x="479" y="651"/>
                  </a:lnTo>
                  <a:lnTo>
                    <a:pt x="464" y="676"/>
                  </a:lnTo>
                  <a:lnTo>
                    <a:pt x="445" y="698"/>
                  </a:lnTo>
                  <a:lnTo>
                    <a:pt x="423" y="716"/>
                  </a:lnTo>
                  <a:lnTo>
                    <a:pt x="397" y="730"/>
                  </a:lnTo>
                  <a:lnTo>
                    <a:pt x="369" y="740"/>
                  </a:lnTo>
                  <a:lnTo>
                    <a:pt x="339" y="745"/>
                  </a:lnTo>
                  <a:lnTo>
                    <a:pt x="313" y="745"/>
                  </a:lnTo>
                  <a:lnTo>
                    <a:pt x="288" y="740"/>
                  </a:lnTo>
                  <a:lnTo>
                    <a:pt x="265" y="733"/>
                  </a:lnTo>
                  <a:lnTo>
                    <a:pt x="117" y="896"/>
                  </a:lnTo>
                  <a:lnTo>
                    <a:pt x="0" y="774"/>
                  </a:lnTo>
                  <a:lnTo>
                    <a:pt x="169" y="633"/>
                  </a:lnTo>
                  <a:lnTo>
                    <a:pt x="163" y="611"/>
                  </a:lnTo>
                  <a:lnTo>
                    <a:pt x="159" y="587"/>
                  </a:lnTo>
                  <a:lnTo>
                    <a:pt x="159" y="557"/>
                  </a:lnTo>
                  <a:lnTo>
                    <a:pt x="166" y="528"/>
                  </a:lnTo>
                  <a:lnTo>
                    <a:pt x="177" y="501"/>
                  </a:lnTo>
                  <a:lnTo>
                    <a:pt x="192" y="476"/>
                  </a:lnTo>
                  <a:lnTo>
                    <a:pt x="211" y="454"/>
                  </a:lnTo>
                  <a:lnTo>
                    <a:pt x="233" y="436"/>
                  </a:lnTo>
                  <a:lnTo>
                    <a:pt x="259" y="422"/>
                  </a:lnTo>
                  <a:lnTo>
                    <a:pt x="287" y="412"/>
                  </a:lnTo>
                  <a:lnTo>
                    <a:pt x="317" y="407"/>
                  </a:lnTo>
                  <a:lnTo>
                    <a:pt x="342" y="407"/>
                  </a:lnTo>
                  <a:lnTo>
                    <a:pt x="367" y="412"/>
                  </a:lnTo>
                  <a:lnTo>
                    <a:pt x="391" y="419"/>
                  </a:lnTo>
                  <a:lnTo>
                    <a:pt x="413" y="430"/>
                  </a:lnTo>
                  <a:lnTo>
                    <a:pt x="929" y="0"/>
                  </a:lnTo>
                  <a:close/>
                </a:path>
              </a:pathLst>
            </a:custGeom>
            <a:solidFill>
              <a:srgbClr val="797979"/>
            </a:solidFill>
            <a:ln w="9525">
              <a:noFill/>
              <a:round/>
              <a:headEnd/>
              <a:tailEnd/>
            </a:ln>
          </p:spPr>
          <p:txBody>
            <a:bodyPr wrap="none" anchor="ctr"/>
            <a:lstStyle/>
            <a:p>
              <a:endParaRPr lang="en-GB"/>
            </a:p>
          </p:txBody>
        </p:sp>
        <p:sp>
          <p:nvSpPr>
            <p:cNvPr id="16" name="Freeform 288"/>
            <p:cNvSpPr>
              <a:spLocks noChangeArrowheads="1"/>
            </p:cNvSpPr>
            <p:nvPr/>
          </p:nvSpPr>
          <p:spPr bwMode="auto">
            <a:xfrm>
              <a:off x="684" y="3213"/>
              <a:ext cx="330" cy="330"/>
            </a:xfrm>
            <a:custGeom>
              <a:avLst/>
              <a:gdLst>
                <a:gd name="T0" fmla="*/ 0 w 3310"/>
                <a:gd name="T1" fmla="*/ 0 h 3310"/>
                <a:gd name="T2" fmla="*/ 0 w 3310"/>
                <a:gd name="T3" fmla="*/ 0 h 3310"/>
                <a:gd name="T4" fmla="*/ 0 w 3310"/>
                <a:gd name="T5" fmla="*/ 0 h 3310"/>
                <a:gd name="T6" fmla="*/ 0 w 3310"/>
                <a:gd name="T7" fmla="*/ 0 h 3310"/>
                <a:gd name="T8" fmla="*/ 0 w 3310"/>
                <a:gd name="T9" fmla="*/ 0 h 3310"/>
                <a:gd name="T10" fmla="*/ 0 w 3310"/>
                <a:gd name="T11" fmla="*/ 0 h 3310"/>
                <a:gd name="T12" fmla="*/ 0 w 3310"/>
                <a:gd name="T13" fmla="*/ 0 h 3310"/>
                <a:gd name="T14" fmla="*/ 0 w 3310"/>
                <a:gd name="T15" fmla="*/ 0 h 3310"/>
                <a:gd name="T16" fmla="*/ 0 w 3310"/>
                <a:gd name="T17" fmla="*/ 0 h 3310"/>
                <a:gd name="T18" fmla="*/ 0 w 3310"/>
                <a:gd name="T19" fmla="*/ 0 h 3310"/>
                <a:gd name="T20" fmla="*/ 0 w 3310"/>
                <a:gd name="T21" fmla="*/ 0 h 3310"/>
                <a:gd name="T22" fmla="*/ 0 w 3310"/>
                <a:gd name="T23" fmla="*/ 0 h 3310"/>
                <a:gd name="T24" fmla="*/ 0 w 3310"/>
                <a:gd name="T25" fmla="*/ 0 h 3310"/>
                <a:gd name="T26" fmla="*/ 0 w 3310"/>
                <a:gd name="T27" fmla="*/ 0 h 3310"/>
                <a:gd name="T28" fmla="*/ 0 w 3310"/>
                <a:gd name="T29" fmla="*/ 0 h 3310"/>
                <a:gd name="T30" fmla="*/ 0 w 3310"/>
                <a:gd name="T31" fmla="*/ 0 h 3310"/>
                <a:gd name="T32" fmla="*/ 0 w 3310"/>
                <a:gd name="T33" fmla="*/ 0 h 3310"/>
                <a:gd name="T34" fmla="*/ 0 w 3310"/>
                <a:gd name="T35" fmla="*/ 0 h 3310"/>
                <a:gd name="T36" fmla="*/ 0 w 3310"/>
                <a:gd name="T37" fmla="*/ 0 h 3310"/>
                <a:gd name="T38" fmla="*/ 0 w 3310"/>
                <a:gd name="T39" fmla="*/ 0 h 3310"/>
                <a:gd name="T40" fmla="*/ 0 w 3310"/>
                <a:gd name="T41" fmla="*/ 0 h 3310"/>
                <a:gd name="T42" fmla="*/ 0 w 3310"/>
                <a:gd name="T43" fmla="*/ 0 h 3310"/>
                <a:gd name="T44" fmla="*/ 0 w 3310"/>
                <a:gd name="T45" fmla="*/ 0 h 3310"/>
                <a:gd name="T46" fmla="*/ 0 w 3310"/>
                <a:gd name="T47" fmla="*/ 0 h 3310"/>
                <a:gd name="T48" fmla="*/ 0 w 3310"/>
                <a:gd name="T49" fmla="*/ 0 h 3310"/>
                <a:gd name="T50" fmla="*/ 0 w 3310"/>
                <a:gd name="T51" fmla="*/ 0 h 3310"/>
                <a:gd name="T52" fmla="*/ 0 w 3310"/>
                <a:gd name="T53" fmla="*/ 0 h 3310"/>
                <a:gd name="T54" fmla="*/ 0 w 3310"/>
                <a:gd name="T55" fmla="*/ 0 h 3310"/>
                <a:gd name="T56" fmla="*/ 0 w 3310"/>
                <a:gd name="T57" fmla="*/ 0 h 3310"/>
                <a:gd name="T58" fmla="*/ 0 w 3310"/>
                <a:gd name="T59" fmla="*/ 0 h 3310"/>
                <a:gd name="T60" fmla="*/ 0 w 3310"/>
                <a:gd name="T61" fmla="*/ 0 h 3310"/>
                <a:gd name="T62" fmla="*/ 0 w 3310"/>
                <a:gd name="T63" fmla="*/ 0 h 3310"/>
                <a:gd name="T64" fmla="*/ 0 w 3310"/>
                <a:gd name="T65" fmla="*/ 0 h 3310"/>
                <a:gd name="T66" fmla="*/ 0 w 3310"/>
                <a:gd name="T67" fmla="*/ 0 h 3310"/>
                <a:gd name="T68" fmla="*/ 0 w 3310"/>
                <a:gd name="T69" fmla="*/ 0 h 3310"/>
                <a:gd name="T70" fmla="*/ 0 w 3310"/>
                <a:gd name="T71" fmla="*/ 0 h 3310"/>
                <a:gd name="T72" fmla="*/ 0 w 3310"/>
                <a:gd name="T73" fmla="*/ 0 h 3310"/>
                <a:gd name="T74" fmla="*/ 0 w 3310"/>
                <a:gd name="T75" fmla="*/ 0 h 3310"/>
                <a:gd name="T76" fmla="*/ 0 w 3310"/>
                <a:gd name="T77" fmla="*/ 0 h 3310"/>
                <a:gd name="T78" fmla="*/ 0 w 3310"/>
                <a:gd name="T79" fmla="*/ 0 h 3310"/>
                <a:gd name="T80" fmla="*/ 0 w 3310"/>
                <a:gd name="T81" fmla="*/ 0 h 3310"/>
                <a:gd name="T82" fmla="*/ 0 w 3310"/>
                <a:gd name="T83" fmla="*/ 0 h 3310"/>
                <a:gd name="T84" fmla="*/ 0 w 3310"/>
                <a:gd name="T85" fmla="*/ 0 h 3310"/>
                <a:gd name="T86" fmla="*/ 0 w 3310"/>
                <a:gd name="T87" fmla="*/ 0 h 3310"/>
                <a:gd name="T88" fmla="*/ 0 w 3310"/>
                <a:gd name="T89" fmla="*/ 0 h 3310"/>
                <a:gd name="T90" fmla="*/ 0 w 3310"/>
                <a:gd name="T91" fmla="*/ 0 h 3310"/>
                <a:gd name="T92" fmla="*/ 0 w 3310"/>
                <a:gd name="T93" fmla="*/ 0 h 3310"/>
                <a:gd name="T94" fmla="*/ 0 w 3310"/>
                <a:gd name="T95" fmla="*/ 0 h 3310"/>
                <a:gd name="T96" fmla="*/ 0 w 3310"/>
                <a:gd name="T97" fmla="*/ 0 h 3310"/>
                <a:gd name="T98" fmla="*/ 0 w 3310"/>
                <a:gd name="T99" fmla="*/ 0 h 3310"/>
                <a:gd name="T100" fmla="*/ 0 w 3310"/>
                <a:gd name="T101" fmla="*/ 0 h 3310"/>
                <a:gd name="T102" fmla="*/ 0 w 3310"/>
                <a:gd name="T103" fmla="*/ 0 h 33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310"/>
                <a:gd name="T157" fmla="*/ 0 h 3310"/>
                <a:gd name="T158" fmla="*/ 3310 w 3310"/>
                <a:gd name="T159" fmla="*/ 3310 h 33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310" h="3310">
                  <a:moveTo>
                    <a:pt x="1655" y="255"/>
                  </a:moveTo>
                  <a:lnTo>
                    <a:pt x="1563" y="257"/>
                  </a:lnTo>
                  <a:lnTo>
                    <a:pt x="1472" y="266"/>
                  </a:lnTo>
                  <a:lnTo>
                    <a:pt x="1384" y="281"/>
                  </a:lnTo>
                  <a:lnTo>
                    <a:pt x="1297" y="301"/>
                  </a:lnTo>
                  <a:lnTo>
                    <a:pt x="1213" y="326"/>
                  </a:lnTo>
                  <a:lnTo>
                    <a:pt x="1130" y="356"/>
                  </a:lnTo>
                  <a:lnTo>
                    <a:pt x="1050" y="391"/>
                  </a:lnTo>
                  <a:lnTo>
                    <a:pt x="973" y="431"/>
                  </a:lnTo>
                  <a:lnTo>
                    <a:pt x="899" y="475"/>
                  </a:lnTo>
                  <a:lnTo>
                    <a:pt x="828" y="525"/>
                  </a:lnTo>
                  <a:lnTo>
                    <a:pt x="760" y="578"/>
                  </a:lnTo>
                  <a:lnTo>
                    <a:pt x="695" y="635"/>
                  </a:lnTo>
                  <a:lnTo>
                    <a:pt x="635" y="695"/>
                  </a:lnTo>
                  <a:lnTo>
                    <a:pt x="578" y="760"/>
                  </a:lnTo>
                  <a:lnTo>
                    <a:pt x="525" y="828"/>
                  </a:lnTo>
                  <a:lnTo>
                    <a:pt x="475" y="899"/>
                  </a:lnTo>
                  <a:lnTo>
                    <a:pt x="431" y="973"/>
                  </a:lnTo>
                  <a:lnTo>
                    <a:pt x="391" y="1050"/>
                  </a:lnTo>
                  <a:lnTo>
                    <a:pt x="356" y="1130"/>
                  </a:lnTo>
                  <a:lnTo>
                    <a:pt x="326" y="1213"/>
                  </a:lnTo>
                  <a:lnTo>
                    <a:pt x="301" y="1297"/>
                  </a:lnTo>
                  <a:lnTo>
                    <a:pt x="281" y="1384"/>
                  </a:lnTo>
                  <a:lnTo>
                    <a:pt x="266" y="1472"/>
                  </a:lnTo>
                  <a:lnTo>
                    <a:pt x="257" y="1563"/>
                  </a:lnTo>
                  <a:lnTo>
                    <a:pt x="255" y="1654"/>
                  </a:lnTo>
                  <a:lnTo>
                    <a:pt x="257" y="1747"/>
                  </a:lnTo>
                  <a:lnTo>
                    <a:pt x="266" y="1838"/>
                  </a:lnTo>
                  <a:lnTo>
                    <a:pt x="281" y="1926"/>
                  </a:lnTo>
                  <a:lnTo>
                    <a:pt x="301" y="2013"/>
                  </a:lnTo>
                  <a:lnTo>
                    <a:pt x="326" y="2097"/>
                  </a:lnTo>
                  <a:lnTo>
                    <a:pt x="356" y="2180"/>
                  </a:lnTo>
                  <a:lnTo>
                    <a:pt x="391" y="2260"/>
                  </a:lnTo>
                  <a:lnTo>
                    <a:pt x="431" y="2337"/>
                  </a:lnTo>
                  <a:lnTo>
                    <a:pt x="475" y="2411"/>
                  </a:lnTo>
                  <a:lnTo>
                    <a:pt x="525" y="2483"/>
                  </a:lnTo>
                  <a:lnTo>
                    <a:pt x="578" y="2550"/>
                  </a:lnTo>
                  <a:lnTo>
                    <a:pt x="635" y="2615"/>
                  </a:lnTo>
                  <a:lnTo>
                    <a:pt x="695" y="2675"/>
                  </a:lnTo>
                  <a:lnTo>
                    <a:pt x="760" y="2732"/>
                  </a:lnTo>
                  <a:lnTo>
                    <a:pt x="828" y="2785"/>
                  </a:lnTo>
                  <a:lnTo>
                    <a:pt x="899" y="2835"/>
                  </a:lnTo>
                  <a:lnTo>
                    <a:pt x="973" y="2879"/>
                  </a:lnTo>
                  <a:lnTo>
                    <a:pt x="1050" y="2919"/>
                  </a:lnTo>
                  <a:lnTo>
                    <a:pt x="1130" y="2954"/>
                  </a:lnTo>
                  <a:lnTo>
                    <a:pt x="1213" y="2984"/>
                  </a:lnTo>
                  <a:lnTo>
                    <a:pt x="1297" y="3009"/>
                  </a:lnTo>
                  <a:lnTo>
                    <a:pt x="1384" y="3029"/>
                  </a:lnTo>
                  <a:lnTo>
                    <a:pt x="1472" y="3044"/>
                  </a:lnTo>
                  <a:lnTo>
                    <a:pt x="1563" y="3053"/>
                  </a:lnTo>
                  <a:lnTo>
                    <a:pt x="1655" y="3055"/>
                  </a:lnTo>
                  <a:lnTo>
                    <a:pt x="1747" y="3053"/>
                  </a:lnTo>
                  <a:lnTo>
                    <a:pt x="1838" y="3044"/>
                  </a:lnTo>
                  <a:lnTo>
                    <a:pt x="1926" y="3029"/>
                  </a:lnTo>
                  <a:lnTo>
                    <a:pt x="2013" y="3009"/>
                  </a:lnTo>
                  <a:lnTo>
                    <a:pt x="2097" y="2984"/>
                  </a:lnTo>
                  <a:lnTo>
                    <a:pt x="2180" y="2954"/>
                  </a:lnTo>
                  <a:lnTo>
                    <a:pt x="2260" y="2919"/>
                  </a:lnTo>
                  <a:lnTo>
                    <a:pt x="2337" y="2879"/>
                  </a:lnTo>
                  <a:lnTo>
                    <a:pt x="2411" y="2835"/>
                  </a:lnTo>
                  <a:lnTo>
                    <a:pt x="2483" y="2785"/>
                  </a:lnTo>
                  <a:lnTo>
                    <a:pt x="2550" y="2732"/>
                  </a:lnTo>
                  <a:lnTo>
                    <a:pt x="2615" y="2675"/>
                  </a:lnTo>
                  <a:lnTo>
                    <a:pt x="2675" y="2615"/>
                  </a:lnTo>
                  <a:lnTo>
                    <a:pt x="2732" y="2550"/>
                  </a:lnTo>
                  <a:lnTo>
                    <a:pt x="2785" y="2483"/>
                  </a:lnTo>
                  <a:lnTo>
                    <a:pt x="2835" y="2411"/>
                  </a:lnTo>
                  <a:lnTo>
                    <a:pt x="2879" y="2337"/>
                  </a:lnTo>
                  <a:lnTo>
                    <a:pt x="2919" y="2260"/>
                  </a:lnTo>
                  <a:lnTo>
                    <a:pt x="2954" y="2180"/>
                  </a:lnTo>
                  <a:lnTo>
                    <a:pt x="2984" y="2097"/>
                  </a:lnTo>
                  <a:lnTo>
                    <a:pt x="3009" y="2013"/>
                  </a:lnTo>
                  <a:lnTo>
                    <a:pt x="3029" y="1926"/>
                  </a:lnTo>
                  <a:lnTo>
                    <a:pt x="3044" y="1838"/>
                  </a:lnTo>
                  <a:lnTo>
                    <a:pt x="3053" y="1747"/>
                  </a:lnTo>
                  <a:lnTo>
                    <a:pt x="3055" y="1654"/>
                  </a:lnTo>
                  <a:lnTo>
                    <a:pt x="3053" y="1563"/>
                  </a:lnTo>
                  <a:lnTo>
                    <a:pt x="3044" y="1472"/>
                  </a:lnTo>
                  <a:lnTo>
                    <a:pt x="3029" y="1384"/>
                  </a:lnTo>
                  <a:lnTo>
                    <a:pt x="3009" y="1297"/>
                  </a:lnTo>
                  <a:lnTo>
                    <a:pt x="2984" y="1213"/>
                  </a:lnTo>
                  <a:lnTo>
                    <a:pt x="2954" y="1130"/>
                  </a:lnTo>
                  <a:lnTo>
                    <a:pt x="2919" y="1050"/>
                  </a:lnTo>
                  <a:lnTo>
                    <a:pt x="2879" y="973"/>
                  </a:lnTo>
                  <a:lnTo>
                    <a:pt x="2835" y="899"/>
                  </a:lnTo>
                  <a:lnTo>
                    <a:pt x="2785" y="828"/>
                  </a:lnTo>
                  <a:lnTo>
                    <a:pt x="2732" y="760"/>
                  </a:lnTo>
                  <a:lnTo>
                    <a:pt x="2675" y="695"/>
                  </a:lnTo>
                  <a:lnTo>
                    <a:pt x="2615" y="635"/>
                  </a:lnTo>
                  <a:lnTo>
                    <a:pt x="2550" y="578"/>
                  </a:lnTo>
                  <a:lnTo>
                    <a:pt x="2483" y="525"/>
                  </a:lnTo>
                  <a:lnTo>
                    <a:pt x="2411" y="475"/>
                  </a:lnTo>
                  <a:lnTo>
                    <a:pt x="2337" y="431"/>
                  </a:lnTo>
                  <a:lnTo>
                    <a:pt x="2260" y="391"/>
                  </a:lnTo>
                  <a:lnTo>
                    <a:pt x="2180" y="356"/>
                  </a:lnTo>
                  <a:lnTo>
                    <a:pt x="2097" y="326"/>
                  </a:lnTo>
                  <a:lnTo>
                    <a:pt x="2013" y="301"/>
                  </a:lnTo>
                  <a:lnTo>
                    <a:pt x="1926" y="281"/>
                  </a:lnTo>
                  <a:lnTo>
                    <a:pt x="1838" y="266"/>
                  </a:lnTo>
                  <a:lnTo>
                    <a:pt x="1747" y="257"/>
                  </a:lnTo>
                  <a:lnTo>
                    <a:pt x="1655" y="255"/>
                  </a:lnTo>
                  <a:close/>
                  <a:moveTo>
                    <a:pt x="1655" y="0"/>
                  </a:moveTo>
                  <a:lnTo>
                    <a:pt x="1755" y="3"/>
                  </a:lnTo>
                  <a:lnTo>
                    <a:pt x="1855" y="12"/>
                  </a:lnTo>
                  <a:lnTo>
                    <a:pt x="1953" y="27"/>
                  </a:lnTo>
                  <a:lnTo>
                    <a:pt x="2048" y="47"/>
                  </a:lnTo>
                  <a:lnTo>
                    <a:pt x="2141" y="72"/>
                  </a:lnTo>
                  <a:lnTo>
                    <a:pt x="2233" y="103"/>
                  </a:lnTo>
                  <a:lnTo>
                    <a:pt x="2321" y="139"/>
                  </a:lnTo>
                  <a:lnTo>
                    <a:pt x="2407" y="181"/>
                  </a:lnTo>
                  <a:lnTo>
                    <a:pt x="2491" y="226"/>
                  </a:lnTo>
                  <a:lnTo>
                    <a:pt x="2571" y="276"/>
                  </a:lnTo>
                  <a:lnTo>
                    <a:pt x="2648" y="331"/>
                  </a:lnTo>
                  <a:lnTo>
                    <a:pt x="2721" y="389"/>
                  </a:lnTo>
                  <a:lnTo>
                    <a:pt x="2791" y="452"/>
                  </a:lnTo>
                  <a:lnTo>
                    <a:pt x="2858" y="519"/>
                  </a:lnTo>
                  <a:lnTo>
                    <a:pt x="2921" y="589"/>
                  </a:lnTo>
                  <a:lnTo>
                    <a:pt x="2979" y="662"/>
                  </a:lnTo>
                  <a:lnTo>
                    <a:pt x="3034" y="739"/>
                  </a:lnTo>
                  <a:lnTo>
                    <a:pt x="3084" y="819"/>
                  </a:lnTo>
                  <a:lnTo>
                    <a:pt x="3129" y="903"/>
                  </a:lnTo>
                  <a:lnTo>
                    <a:pt x="3171" y="989"/>
                  </a:lnTo>
                  <a:lnTo>
                    <a:pt x="3207" y="1077"/>
                  </a:lnTo>
                  <a:lnTo>
                    <a:pt x="3238" y="1169"/>
                  </a:lnTo>
                  <a:lnTo>
                    <a:pt x="3263" y="1262"/>
                  </a:lnTo>
                  <a:lnTo>
                    <a:pt x="3283" y="1357"/>
                  </a:lnTo>
                  <a:lnTo>
                    <a:pt x="3298" y="1455"/>
                  </a:lnTo>
                  <a:lnTo>
                    <a:pt x="3307" y="1555"/>
                  </a:lnTo>
                  <a:lnTo>
                    <a:pt x="3310" y="1654"/>
                  </a:lnTo>
                  <a:lnTo>
                    <a:pt x="3307" y="1755"/>
                  </a:lnTo>
                  <a:lnTo>
                    <a:pt x="3298" y="1855"/>
                  </a:lnTo>
                  <a:lnTo>
                    <a:pt x="3283" y="1953"/>
                  </a:lnTo>
                  <a:lnTo>
                    <a:pt x="3263" y="2048"/>
                  </a:lnTo>
                  <a:lnTo>
                    <a:pt x="3238" y="2141"/>
                  </a:lnTo>
                  <a:lnTo>
                    <a:pt x="3207" y="2233"/>
                  </a:lnTo>
                  <a:lnTo>
                    <a:pt x="3171" y="2321"/>
                  </a:lnTo>
                  <a:lnTo>
                    <a:pt x="3129" y="2407"/>
                  </a:lnTo>
                  <a:lnTo>
                    <a:pt x="3084" y="2491"/>
                  </a:lnTo>
                  <a:lnTo>
                    <a:pt x="3034" y="2571"/>
                  </a:lnTo>
                  <a:lnTo>
                    <a:pt x="2979" y="2648"/>
                  </a:lnTo>
                  <a:lnTo>
                    <a:pt x="2921" y="2721"/>
                  </a:lnTo>
                  <a:lnTo>
                    <a:pt x="2858" y="2791"/>
                  </a:lnTo>
                  <a:lnTo>
                    <a:pt x="2791" y="2858"/>
                  </a:lnTo>
                  <a:lnTo>
                    <a:pt x="2721" y="2921"/>
                  </a:lnTo>
                  <a:lnTo>
                    <a:pt x="2648" y="2979"/>
                  </a:lnTo>
                  <a:lnTo>
                    <a:pt x="2571" y="3034"/>
                  </a:lnTo>
                  <a:lnTo>
                    <a:pt x="2491" y="3084"/>
                  </a:lnTo>
                  <a:lnTo>
                    <a:pt x="2407" y="3129"/>
                  </a:lnTo>
                  <a:lnTo>
                    <a:pt x="2321" y="3171"/>
                  </a:lnTo>
                  <a:lnTo>
                    <a:pt x="2233" y="3207"/>
                  </a:lnTo>
                  <a:lnTo>
                    <a:pt x="2141" y="3238"/>
                  </a:lnTo>
                  <a:lnTo>
                    <a:pt x="2048" y="3263"/>
                  </a:lnTo>
                  <a:lnTo>
                    <a:pt x="1953" y="3283"/>
                  </a:lnTo>
                  <a:lnTo>
                    <a:pt x="1855" y="3298"/>
                  </a:lnTo>
                  <a:lnTo>
                    <a:pt x="1755" y="3307"/>
                  </a:lnTo>
                  <a:lnTo>
                    <a:pt x="1655" y="3310"/>
                  </a:lnTo>
                  <a:lnTo>
                    <a:pt x="1654" y="3310"/>
                  </a:lnTo>
                  <a:lnTo>
                    <a:pt x="1555" y="3307"/>
                  </a:lnTo>
                  <a:lnTo>
                    <a:pt x="1455" y="3298"/>
                  </a:lnTo>
                  <a:lnTo>
                    <a:pt x="1357" y="3283"/>
                  </a:lnTo>
                  <a:lnTo>
                    <a:pt x="1262" y="3263"/>
                  </a:lnTo>
                  <a:lnTo>
                    <a:pt x="1169" y="3238"/>
                  </a:lnTo>
                  <a:lnTo>
                    <a:pt x="1077" y="3207"/>
                  </a:lnTo>
                  <a:lnTo>
                    <a:pt x="989" y="3171"/>
                  </a:lnTo>
                  <a:lnTo>
                    <a:pt x="903" y="3129"/>
                  </a:lnTo>
                  <a:lnTo>
                    <a:pt x="819" y="3084"/>
                  </a:lnTo>
                  <a:lnTo>
                    <a:pt x="739" y="3034"/>
                  </a:lnTo>
                  <a:lnTo>
                    <a:pt x="662" y="2979"/>
                  </a:lnTo>
                  <a:lnTo>
                    <a:pt x="589" y="2921"/>
                  </a:lnTo>
                  <a:lnTo>
                    <a:pt x="519" y="2858"/>
                  </a:lnTo>
                  <a:lnTo>
                    <a:pt x="452" y="2791"/>
                  </a:lnTo>
                  <a:lnTo>
                    <a:pt x="389" y="2721"/>
                  </a:lnTo>
                  <a:lnTo>
                    <a:pt x="331" y="2648"/>
                  </a:lnTo>
                  <a:lnTo>
                    <a:pt x="276" y="2571"/>
                  </a:lnTo>
                  <a:lnTo>
                    <a:pt x="226" y="2491"/>
                  </a:lnTo>
                  <a:lnTo>
                    <a:pt x="181" y="2407"/>
                  </a:lnTo>
                  <a:lnTo>
                    <a:pt x="139" y="2321"/>
                  </a:lnTo>
                  <a:lnTo>
                    <a:pt x="103" y="2233"/>
                  </a:lnTo>
                  <a:lnTo>
                    <a:pt x="72" y="2141"/>
                  </a:lnTo>
                  <a:lnTo>
                    <a:pt x="47" y="2048"/>
                  </a:lnTo>
                  <a:lnTo>
                    <a:pt x="27" y="1953"/>
                  </a:lnTo>
                  <a:lnTo>
                    <a:pt x="12" y="1855"/>
                  </a:lnTo>
                  <a:lnTo>
                    <a:pt x="3" y="1755"/>
                  </a:lnTo>
                  <a:lnTo>
                    <a:pt x="0" y="1654"/>
                  </a:lnTo>
                  <a:lnTo>
                    <a:pt x="3" y="1555"/>
                  </a:lnTo>
                  <a:lnTo>
                    <a:pt x="12" y="1455"/>
                  </a:lnTo>
                  <a:lnTo>
                    <a:pt x="27" y="1357"/>
                  </a:lnTo>
                  <a:lnTo>
                    <a:pt x="47" y="1262"/>
                  </a:lnTo>
                  <a:lnTo>
                    <a:pt x="72" y="1169"/>
                  </a:lnTo>
                  <a:lnTo>
                    <a:pt x="103" y="1077"/>
                  </a:lnTo>
                  <a:lnTo>
                    <a:pt x="139" y="989"/>
                  </a:lnTo>
                  <a:lnTo>
                    <a:pt x="181" y="903"/>
                  </a:lnTo>
                  <a:lnTo>
                    <a:pt x="226" y="819"/>
                  </a:lnTo>
                  <a:lnTo>
                    <a:pt x="276" y="739"/>
                  </a:lnTo>
                  <a:lnTo>
                    <a:pt x="331" y="662"/>
                  </a:lnTo>
                  <a:lnTo>
                    <a:pt x="389" y="589"/>
                  </a:lnTo>
                  <a:lnTo>
                    <a:pt x="452" y="519"/>
                  </a:lnTo>
                  <a:lnTo>
                    <a:pt x="519" y="452"/>
                  </a:lnTo>
                  <a:lnTo>
                    <a:pt x="589" y="389"/>
                  </a:lnTo>
                  <a:lnTo>
                    <a:pt x="662" y="331"/>
                  </a:lnTo>
                  <a:lnTo>
                    <a:pt x="739" y="276"/>
                  </a:lnTo>
                  <a:lnTo>
                    <a:pt x="819" y="226"/>
                  </a:lnTo>
                  <a:lnTo>
                    <a:pt x="903" y="181"/>
                  </a:lnTo>
                  <a:lnTo>
                    <a:pt x="989" y="139"/>
                  </a:lnTo>
                  <a:lnTo>
                    <a:pt x="1077" y="103"/>
                  </a:lnTo>
                  <a:lnTo>
                    <a:pt x="1169" y="72"/>
                  </a:lnTo>
                  <a:lnTo>
                    <a:pt x="1262" y="47"/>
                  </a:lnTo>
                  <a:lnTo>
                    <a:pt x="1357" y="27"/>
                  </a:lnTo>
                  <a:lnTo>
                    <a:pt x="1455" y="12"/>
                  </a:lnTo>
                  <a:lnTo>
                    <a:pt x="1555" y="3"/>
                  </a:lnTo>
                  <a:lnTo>
                    <a:pt x="1655" y="0"/>
                  </a:lnTo>
                  <a:close/>
                </a:path>
              </a:pathLst>
            </a:custGeom>
            <a:solidFill>
              <a:srgbClr val="797979"/>
            </a:solidFill>
            <a:ln w="9525">
              <a:noFill/>
              <a:round/>
              <a:headEnd/>
              <a:tailEnd/>
            </a:ln>
          </p:spPr>
          <p:txBody>
            <a:bodyPr wrap="none" anchor="ctr"/>
            <a:lstStyle/>
            <a:p>
              <a:endParaRPr lang="en-GB"/>
            </a:p>
          </p:txBody>
        </p:sp>
      </p:grpSp>
      <p:sp>
        <p:nvSpPr>
          <p:cNvPr id="17" name="Freeform 165"/>
          <p:cNvSpPr>
            <a:spLocks noChangeArrowheads="1"/>
          </p:cNvSpPr>
          <p:nvPr/>
        </p:nvSpPr>
        <p:spPr bwMode="auto">
          <a:xfrm>
            <a:off x="4871685" y="6196161"/>
            <a:ext cx="256610" cy="502746"/>
          </a:xfrm>
          <a:custGeom>
            <a:avLst/>
            <a:gdLst>
              <a:gd name="T0" fmla="*/ 2147483647 w 1762"/>
              <a:gd name="T1" fmla="*/ 2147483647 h 3456"/>
              <a:gd name="T2" fmla="*/ 2147483647 w 1762"/>
              <a:gd name="T3" fmla="*/ 2147483647 h 3456"/>
              <a:gd name="T4" fmla="*/ 2147483647 w 1762"/>
              <a:gd name="T5" fmla="*/ 2147483647 h 3456"/>
              <a:gd name="T6" fmla="*/ 2147483647 w 1762"/>
              <a:gd name="T7" fmla="*/ 2147483647 h 3456"/>
              <a:gd name="T8" fmla="*/ 2147483647 w 1762"/>
              <a:gd name="T9" fmla="*/ 2147483647 h 3456"/>
              <a:gd name="T10" fmla="*/ 2147483647 w 1762"/>
              <a:gd name="T11" fmla="*/ 2147483647 h 3456"/>
              <a:gd name="T12" fmla="*/ 2147483647 w 1762"/>
              <a:gd name="T13" fmla="*/ 2147483647 h 3456"/>
              <a:gd name="T14" fmla="*/ 2147483647 w 1762"/>
              <a:gd name="T15" fmla="*/ 2147483647 h 3456"/>
              <a:gd name="T16" fmla="*/ 2147483647 w 1762"/>
              <a:gd name="T17" fmla="*/ 2147483647 h 3456"/>
              <a:gd name="T18" fmla="*/ 2147483647 w 1762"/>
              <a:gd name="T19" fmla="*/ 2147483647 h 3456"/>
              <a:gd name="T20" fmla="*/ 2147483647 w 1762"/>
              <a:gd name="T21" fmla="*/ 2147483647 h 3456"/>
              <a:gd name="T22" fmla="*/ 2147483647 w 1762"/>
              <a:gd name="T23" fmla="*/ 2147483647 h 3456"/>
              <a:gd name="T24" fmla="*/ 2147483647 w 1762"/>
              <a:gd name="T25" fmla="*/ 2147483647 h 3456"/>
              <a:gd name="T26" fmla="*/ 2147483647 w 1762"/>
              <a:gd name="T27" fmla="*/ 2147483647 h 3456"/>
              <a:gd name="T28" fmla="*/ 2147483647 w 1762"/>
              <a:gd name="T29" fmla="*/ 2147483647 h 3456"/>
              <a:gd name="T30" fmla="*/ 2147483647 w 1762"/>
              <a:gd name="T31" fmla="*/ 2147483647 h 3456"/>
              <a:gd name="T32" fmla="*/ 2147483647 w 1762"/>
              <a:gd name="T33" fmla="*/ 2147483647 h 3456"/>
              <a:gd name="T34" fmla="*/ 2147483647 w 1762"/>
              <a:gd name="T35" fmla="*/ 2147483647 h 3456"/>
              <a:gd name="T36" fmla="*/ 2147483647 w 1762"/>
              <a:gd name="T37" fmla="*/ 2147483647 h 3456"/>
              <a:gd name="T38" fmla="*/ 2147483647 w 1762"/>
              <a:gd name="T39" fmla="*/ 2147483647 h 3456"/>
              <a:gd name="T40" fmla="*/ 2147483647 w 1762"/>
              <a:gd name="T41" fmla="*/ 2147483647 h 3456"/>
              <a:gd name="T42" fmla="*/ 2147483647 w 1762"/>
              <a:gd name="T43" fmla="*/ 2147483647 h 3456"/>
              <a:gd name="T44" fmla="*/ 2147483647 w 1762"/>
              <a:gd name="T45" fmla="*/ 2147483647 h 3456"/>
              <a:gd name="T46" fmla="*/ 2147483647 w 1762"/>
              <a:gd name="T47" fmla="*/ 2147483647 h 3456"/>
              <a:gd name="T48" fmla="*/ 2147483647 w 1762"/>
              <a:gd name="T49" fmla="*/ 2147483647 h 3456"/>
              <a:gd name="T50" fmla="*/ 2147483647 w 1762"/>
              <a:gd name="T51" fmla="*/ 2147483647 h 3456"/>
              <a:gd name="T52" fmla="*/ 2147483647 w 1762"/>
              <a:gd name="T53" fmla="*/ 2147483647 h 3456"/>
              <a:gd name="T54" fmla="*/ 2147483647 w 1762"/>
              <a:gd name="T55" fmla="*/ 0 h 3456"/>
              <a:gd name="T56" fmla="*/ 2147483647 w 1762"/>
              <a:gd name="T57" fmla="*/ 2147483647 h 3456"/>
              <a:gd name="T58" fmla="*/ 2147483647 w 1762"/>
              <a:gd name="T59" fmla="*/ 2147483647 h 3456"/>
              <a:gd name="T60" fmla="*/ 2147483647 w 1762"/>
              <a:gd name="T61" fmla="*/ 2147483647 h 3456"/>
              <a:gd name="T62" fmla="*/ 2147483647 w 1762"/>
              <a:gd name="T63" fmla="*/ 2147483647 h 3456"/>
              <a:gd name="T64" fmla="*/ 2147483647 w 1762"/>
              <a:gd name="T65" fmla="*/ 2147483647 h 3456"/>
              <a:gd name="T66" fmla="*/ 2147483647 w 1762"/>
              <a:gd name="T67" fmla="*/ 2147483647 h 3456"/>
              <a:gd name="T68" fmla="*/ 2147483647 w 1762"/>
              <a:gd name="T69" fmla="*/ 2147483647 h 3456"/>
              <a:gd name="T70" fmla="*/ 2147483647 w 1762"/>
              <a:gd name="T71" fmla="*/ 2147483647 h 3456"/>
              <a:gd name="T72" fmla="*/ 2147483647 w 1762"/>
              <a:gd name="T73" fmla="*/ 2147483647 h 3456"/>
              <a:gd name="T74" fmla="*/ 2147483647 w 1762"/>
              <a:gd name="T75" fmla="*/ 2147483647 h 3456"/>
              <a:gd name="T76" fmla="*/ 2147483647 w 1762"/>
              <a:gd name="T77" fmla="*/ 2147483647 h 3456"/>
              <a:gd name="T78" fmla="*/ 0 w 1762"/>
              <a:gd name="T79" fmla="*/ 2147483647 h 3456"/>
              <a:gd name="T80" fmla="*/ 2147483647 w 1762"/>
              <a:gd name="T81" fmla="*/ 2147483647 h 3456"/>
              <a:gd name="T82" fmla="*/ 2147483647 w 1762"/>
              <a:gd name="T83" fmla="*/ 2147483647 h 3456"/>
              <a:gd name="T84" fmla="*/ 2147483647 w 1762"/>
              <a:gd name="T85" fmla="*/ 2147483647 h 34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62"/>
              <a:gd name="T130" fmla="*/ 0 h 3456"/>
              <a:gd name="T131" fmla="*/ 1762 w 1762"/>
              <a:gd name="T132" fmla="*/ 3456 h 345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62" h="3456">
                <a:moveTo>
                  <a:pt x="882" y="2971"/>
                </a:moveTo>
                <a:lnTo>
                  <a:pt x="851" y="2974"/>
                </a:lnTo>
                <a:lnTo>
                  <a:pt x="822" y="2982"/>
                </a:lnTo>
                <a:lnTo>
                  <a:pt x="796" y="2994"/>
                </a:lnTo>
                <a:lnTo>
                  <a:pt x="773" y="3011"/>
                </a:lnTo>
                <a:lnTo>
                  <a:pt x="752" y="3032"/>
                </a:lnTo>
                <a:lnTo>
                  <a:pt x="735" y="3055"/>
                </a:lnTo>
                <a:lnTo>
                  <a:pt x="722" y="3081"/>
                </a:lnTo>
                <a:lnTo>
                  <a:pt x="715" y="3110"/>
                </a:lnTo>
                <a:lnTo>
                  <a:pt x="712" y="3141"/>
                </a:lnTo>
                <a:lnTo>
                  <a:pt x="715" y="3171"/>
                </a:lnTo>
                <a:lnTo>
                  <a:pt x="722" y="3199"/>
                </a:lnTo>
                <a:lnTo>
                  <a:pt x="735" y="3226"/>
                </a:lnTo>
                <a:lnTo>
                  <a:pt x="752" y="3250"/>
                </a:lnTo>
                <a:lnTo>
                  <a:pt x="773" y="3270"/>
                </a:lnTo>
                <a:lnTo>
                  <a:pt x="796" y="3286"/>
                </a:lnTo>
                <a:lnTo>
                  <a:pt x="822" y="3299"/>
                </a:lnTo>
                <a:lnTo>
                  <a:pt x="851" y="3307"/>
                </a:lnTo>
                <a:lnTo>
                  <a:pt x="882" y="3309"/>
                </a:lnTo>
                <a:lnTo>
                  <a:pt x="912" y="3307"/>
                </a:lnTo>
                <a:lnTo>
                  <a:pt x="940" y="3299"/>
                </a:lnTo>
                <a:lnTo>
                  <a:pt x="967" y="3286"/>
                </a:lnTo>
                <a:lnTo>
                  <a:pt x="991" y="3270"/>
                </a:lnTo>
                <a:lnTo>
                  <a:pt x="1011" y="3250"/>
                </a:lnTo>
                <a:lnTo>
                  <a:pt x="1027" y="3226"/>
                </a:lnTo>
                <a:lnTo>
                  <a:pt x="1040" y="3199"/>
                </a:lnTo>
                <a:lnTo>
                  <a:pt x="1048" y="3171"/>
                </a:lnTo>
                <a:lnTo>
                  <a:pt x="1051" y="3141"/>
                </a:lnTo>
                <a:lnTo>
                  <a:pt x="1048" y="3110"/>
                </a:lnTo>
                <a:lnTo>
                  <a:pt x="1040" y="3081"/>
                </a:lnTo>
                <a:lnTo>
                  <a:pt x="1027" y="3055"/>
                </a:lnTo>
                <a:lnTo>
                  <a:pt x="1011" y="3032"/>
                </a:lnTo>
                <a:lnTo>
                  <a:pt x="991" y="3011"/>
                </a:lnTo>
                <a:lnTo>
                  <a:pt x="967" y="2994"/>
                </a:lnTo>
                <a:lnTo>
                  <a:pt x="940" y="2982"/>
                </a:lnTo>
                <a:lnTo>
                  <a:pt x="912" y="2974"/>
                </a:lnTo>
                <a:lnTo>
                  <a:pt x="882" y="2971"/>
                </a:lnTo>
                <a:close/>
                <a:moveTo>
                  <a:pt x="136" y="605"/>
                </a:moveTo>
                <a:lnTo>
                  <a:pt x="136" y="2851"/>
                </a:lnTo>
                <a:lnTo>
                  <a:pt x="1627" y="2851"/>
                </a:lnTo>
                <a:lnTo>
                  <a:pt x="1627" y="605"/>
                </a:lnTo>
                <a:lnTo>
                  <a:pt x="136" y="605"/>
                </a:lnTo>
                <a:close/>
                <a:moveTo>
                  <a:pt x="749" y="287"/>
                </a:moveTo>
                <a:lnTo>
                  <a:pt x="734" y="290"/>
                </a:lnTo>
                <a:lnTo>
                  <a:pt x="722" y="298"/>
                </a:lnTo>
                <a:lnTo>
                  <a:pt x="715" y="309"/>
                </a:lnTo>
                <a:lnTo>
                  <a:pt x="712" y="324"/>
                </a:lnTo>
                <a:lnTo>
                  <a:pt x="715" y="337"/>
                </a:lnTo>
                <a:lnTo>
                  <a:pt x="722" y="349"/>
                </a:lnTo>
                <a:lnTo>
                  <a:pt x="734" y="357"/>
                </a:lnTo>
                <a:lnTo>
                  <a:pt x="749" y="359"/>
                </a:lnTo>
                <a:lnTo>
                  <a:pt x="1015" y="359"/>
                </a:lnTo>
                <a:lnTo>
                  <a:pt x="1029" y="357"/>
                </a:lnTo>
                <a:lnTo>
                  <a:pt x="1040" y="349"/>
                </a:lnTo>
                <a:lnTo>
                  <a:pt x="1048" y="337"/>
                </a:lnTo>
                <a:lnTo>
                  <a:pt x="1051" y="324"/>
                </a:lnTo>
                <a:lnTo>
                  <a:pt x="1048" y="309"/>
                </a:lnTo>
                <a:lnTo>
                  <a:pt x="1040" y="298"/>
                </a:lnTo>
                <a:lnTo>
                  <a:pt x="1029" y="290"/>
                </a:lnTo>
                <a:lnTo>
                  <a:pt x="1015" y="287"/>
                </a:lnTo>
                <a:lnTo>
                  <a:pt x="749" y="287"/>
                </a:lnTo>
                <a:close/>
                <a:moveTo>
                  <a:pt x="592" y="273"/>
                </a:moveTo>
                <a:lnTo>
                  <a:pt x="579" y="275"/>
                </a:lnTo>
                <a:lnTo>
                  <a:pt x="567" y="282"/>
                </a:lnTo>
                <a:lnTo>
                  <a:pt x="558" y="291"/>
                </a:lnTo>
                <a:lnTo>
                  <a:pt x="551" y="303"/>
                </a:lnTo>
                <a:lnTo>
                  <a:pt x="549" y="316"/>
                </a:lnTo>
                <a:lnTo>
                  <a:pt x="551" y="330"/>
                </a:lnTo>
                <a:lnTo>
                  <a:pt x="558" y="341"/>
                </a:lnTo>
                <a:lnTo>
                  <a:pt x="567" y="351"/>
                </a:lnTo>
                <a:lnTo>
                  <a:pt x="579" y="357"/>
                </a:lnTo>
                <a:lnTo>
                  <a:pt x="592" y="359"/>
                </a:lnTo>
                <a:lnTo>
                  <a:pt x="606" y="357"/>
                </a:lnTo>
                <a:lnTo>
                  <a:pt x="619" y="351"/>
                </a:lnTo>
                <a:lnTo>
                  <a:pt x="628" y="341"/>
                </a:lnTo>
                <a:lnTo>
                  <a:pt x="633" y="330"/>
                </a:lnTo>
                <a:lnTo>
                  <a:pt x="636" y="316"/>
                </a:lnTo>
                <a:lnTo>
                  <a:pt x="633" y="303"/>
                </a:lnTo>
                <a:lnTo>
                  <a:pt x="628" y="291"/>
                </a:lnTo>
                <a:lnTo>
                  <a:pt x="619" y="282"/>
                </a:lnTo>
                <a:lnTo>
                  <a:pt x="606" y="275"/>
                </a:lnTo>
                <a:lnTo>
                  <a:pt x="592" y="273"/>
                </a:lnTo>
                <a:close/>
                <a:moveTo>
                  <a:pt x="272" y="0"/>
                </a:moveTo>
                <a:lnTo>
                  <a:pt x="1492" y="0"/>
                </a:lnTo>
                <a:lnTo>
                  <a:pt x="1532" y="3"/>
                </a:lnTo>
                <a:lnTo>
                  <a:pt x="1570" y="12"/>
                </a:lnTo>
                <a:lnTo>
                  <a:pt x="1606" y="25"/>
                </a:lnTo>
                <a:lnTo>
                  <a:pt x="1639" y="44"/>
                </a:lnTo>
                <a:lnTo>
                  <a:pt x="1669" y="66"/>
                </a:lnTo>
                <a:lnTo>
                  <a:pt x="1696" y="93"/>
                </a:lnTo>
                <a:lnTo>
                  <a:pt x="1719" y="124"/>
                </a:lnTo>
                <a:lnTo>
                  <a:pt x="1737" y="157"/>
                </a:lnTo>
                <a:lnTo>
                  <a:pt x="1751" y="193"/>
                </a:lnTo>
                <a:lnTo>
                  <a:pt x="1760" y="230"/>
                </a:lnTo>
                <a:lnTo>
                  <a:pt x="1762" y="271"/>
                </a:lnTo>
                <a:lnTo>
                  <a:pt x="1762" y="3185"/>
                </a:lnTo>
                <a:lnTo>
                  <a:pt x="1760" y="3226"/>
                </a:lnTo>
                <a:lnTo>
                  <a:pt x="1751" y="3263"/>
                </a:lnTo>
                <a:lnTo>
                  <a:pt x="1737" y="3299"/>
                </a:lnTo>
                <a:lnTo>
                  <a:pt x="1719" y="3332"/>
                </a:lnTo>
                <a:lnTo>
                  <a:pt x="1696" y="3363"/>
                </a:lnTo>
                <a:lnTo>
                  <a:pt x="1669" y="3390"/>
                </a:lnTo>
                <a:lnTo>
                  <a:pt x="1639" y="3412"/>
                </a:lnTo>
                <a:lnTo>
                  <a:pt x="1606" y="3431"/>
                </a:lnTo>
                <a:lnTo>
                  <a:pt x="1570" y="3444"/>
                </a:lnTo>
                <a:lnTo>
                  <a:pt x="1532" y="3453"/>
                </a:lnTo>
                <a:lnTo>
                  <a:pt x="1492" y="3456"/>
                </a:lnTo>
                <a:lnTo>
                  <a:pt x="272" y="3456"/>
                </a:lnTo>
                <a:lnTo>
                  <a:pt x="232" y="3453"/>
                </a:lnTo>
                <a:lnTo>
                  <a:pt x="193" y="3444"/>
                </a:lnTo>
                <a:lnTo>
                  <a:pt x="157" y="3431"/>
                </a:lnTo>
                <a:lnTo>
                  <a:pt x="124" y="3412"/>
                </a:lnTo>
                <a:lnTo>
                  <a:pt x="93" y="3390"/>
                </a:lnTo>
                <a:lnTo>
                  <a:pt x="67" y="3363"/>
                </a:lnTo>
                <a:lnTo>
                  <a:pt x="44" y="3332"/>
                </a:lnTo>
                <a:lnTo>
                  <a:pt x="25" y="3299"/>
                </a:lnTo>
                <a:lnTo>
                  <a:pt x="11" y="3263"/>
                </a:lnTo>
                <a:lnTo>
                  <a:pt x="3" y="3226"/>
                </a:lnTo>
                <a:lnTo>
                  <a:pt x="0" y="3185"/>
                </a:lnTo>
                <a:lnTo>
                  <a:pt x="0" y="271"/>
                </a:lnTo>
                <a:lnTo>
                  <a:pt x="3" y="230"/>
                </a:lnTo>
                <a:lnTo>
                  <a:pt x="11" y="193"/>
                </a:lnTo>
                <a:lnTo>
                  <a:pt x="25" y="157"/>
                </a:lnTo>
                <a:lnTo>
                  <a:pt x="44" y="124"/>
                </a:lnTo>
                <a:lnTo>
                  <a:pt x="67" y="93"/>
                </a:lnTo>
                <a:lnTo>
                  <a:pt x="93" y="66"/>
                </a:lnTo>
                <a:lnTo>
                  <a:pt x="124" y="44"/>
                </a:lnTo>
                <a:lnTo>
                  <a:pt x="157" y="25"/>
                </a:lnTo>
                <a:lnTo>
                  <a:pt x="193" y="12"/>
                </a:lnTo>
                <a:lnTo>
                  <a:pt x="232" y="3"/>
                </a:lnTo>
                <a:lnTo>
                  <a:pt x="272" y="0"/>
                </a:lnTo>
                <a:close/>
              </a:path>
            </a:pathLst>
          </a:custGeom>
          <a:solidFill>
            <a:srgbClr val="797979"/>
          </a:solidFill>
          <a:ln w="9525">
            <a:noFill/>
            <a:round/>
            <a:headEnd/>
            <a:tailEnd/>
          </a:ln>
        </p:spPr>
        <p:txBody>
          <a:bodyPr wrap="none" lIns="91428" tIns="45715" rIns="91428" bIns="45715" anchor="ctr"/>
          <a:lstStyle/>
          <a:p>
            <a:endParaRPr lang="en-GB"/>
          </a:p>
        </p:txBody>
      </p:sp>
      <p:sp>
        <p:nvSpPr>
          <p:cNvPr id="18" name="Freeform 84"/>
          <p:cNvSpPr>
            <a:spLocks noChangeArrowheads="1"/>
          </p:cNvSpPr>
          <p:nvPr/>
        </p:nvSpPr>
        <p:spPr bwMode="auto">
          <a:xfrm>
            <a:off x="5848375" y="6229697"/>
            <a:ext cx="396697" cy="462159"/>
          </a:xfrm>
          <a:custGeom>
            <a:avLst/>
            <a:gdLst>
              <a:gd name="T0" fmla="*/ 2147483647 w 3031"/>
              <a:gd name="T1" fmla="*/ 2147483647 h 3536"/>
              <a:gd name="T2" fmla="*/ 2147483647 w 3031"/>
              <a:gd name="T3" fmla="*/ 2147483647 h 3536"/>
              <a:gd name="T4" fmla="*/ 2147483647 w 3031"/>
              <a:gd name="T5" fmla="*/ 2147483647 h 3536"/>
              <a:gd name="T6" fmla="*/ 2147483647 w 3031"/>
              <a:gd name="T7" fmla="*/ 2147483647 h 3536"/>
              <a:gd name="T8" fmla="*/ 2147483647 w 3031"/>
              <a:gd name="T9" fmla="*/ 2147483647 h 3536"/>
              <a:gd name="T10" fmla="*/ 2147483647 w 3031"/>
              <a:gd name="T11" fmla="*/ 2147483647 h 3536"/>
              <a:gd name="T12" fmla="*/ 2147483647 w 3031"/>
              <a:gd name="T13" fmla="*/ 0 h 3536"/>
              <a:gd name="T14" fmla="*/ 2147483647 w 3031"/>
              <a:gd name="T15" fmla="*/ 2147483647 h 3536"/>
              <a:gd name="T16" fmla="*/ 2147483647 w 3031"/>
              <a:gd name="T17" fmla="*/ 2147483647 h 3536"/>
              <a:gd name="T18" fmla="*/ 2147483647 w 3031"/>
              <a:gd name="T19" fmla="*/ 2147483647 h 3536"/>
              <a:gd name="T20" fmla="*/ 2147483647 w 3031"/>
              <a:gd name="T21" fmla="*/ 2147483647 h 3536"/>
              <a:gd name="T22" fmla="*/ 2147483647 w 3031"/>
              <a:gd name="T23" fmla="*/ 2147483647 h 3536"/>
              <a:gd name="T24" fmla="*/ 2147483647 w 3031"/>
              <a:gd name="T25" fmla="*/ 2147483647 h 3536"/>
              <a:gd name="T26" fmla="*/ 2147483647 w 3031"/>
              <a:gd name="T27" fmla="*/ 2147483647 h 3536"/>
              <a:gd name="T28" fmla="*/ 2147483647 w 3031"/>
              <a:gd name="T29" fmla="*/ 2147483647 h 3536"/>
              <a:gd name="T30" fmla="*/ 2147483647 w 3031"/>
              <a:gd name="T31" fmla="*/ 2147483647 h 3536"/>
              <a:gd name="T32" fmla="*/ 2147483647 w 3031"/>
              <a:gd name="T33" fmla="*/ 2147483647 h 3536"/>
              <a:gd name="T34" fmla="*/ 2147483647 w 3031"/>
              <a:gd name="T35" fmla="*/ 2147483647 h 3536"/>
              <a:gd name="T36" fmla="*/ 2147483647 w 3031"/>
              <a:gd name="T37" fmla="*/ 2147483647 h 3536"/>
              <a:gd name="T38" fmla="*/ 2147483647 w 3031"/>
              <a:gd name="T39" fmla="*/ 2147483647 h 3536"/>
              <a:gd name="T40" fmla="*/ 2147483647 w 3031"/>
              <a:gd name="T41" fmla="*/ 2147483647 h 3536"/>
              <a:gd name="T42" fmla="*/ 2147483647 w 3031"/>
              <a:gd name="T43" fmla="*/ 2147483647 h 3536"/>
              <a:gd name="T44" fmla="*/ 2147483647 w 3031"/>
              <a:gd name="T45" fmla="*/ 2147483647 h 3536"/>
              <a:gd name="T46" fmla="*/ 2147483647 w 3031"/>
              <a:gd name="T47" fmla="*/ 2147483647 h 3536"/>
              <a:gd name="T48" fmla="*/ 2147483647 w 3031"/>
              <a:gd name="T49" fmla="*/ 2147483647 h 3536"/>
              <a:gd name="T50" fmla="*/ 2147483647 w 3031"/>
              <a:gd name="T51" fmla="*/ 2147483647 h 3536"/>
              <a:gd name="T52" fmla="*/ 2147483647 w 3031"/>
              <a:gd name="T53" fmla="*/ 2147483647 h 3536"/>
              <a:gd name="T54" fmla="*/ 2147483647 w 3031"/>
              <a:gd name="T55" fmla="*/ 2147483647 h 3536"/>
              <a:gd name="T56" fmla="*/ 2147483647 w 3031"/>
              <a:gd name="T57" fmla="*/ 2147483647 h 3536"/>
              <a:gd name="T58" fmla="*/ 2147483647 w 3031"/>
              <a:gd name="T59" fmla="*/ 2147483647 h 3536"/>
              <a:gd name="T60" fmla="*/ 2147483647 w 3031"/>
              <a:gd name="T61" fmla="*/ 2147483647 h 3536"/>
              <a:gd name="T62" fmla="*/ 2147483647 w 3031"/>
              <a:gd name="T63" fmla="*/ 2147483647 h 3536"/>
              <a:gd name="T64" fmla="*/ 2147483647 w 3031"/>
              <a:gd name="T65" fmla="*/ 2147483647 h 3536"/>
              <a:gd name="T66" fmla="*/ 2147483647 w 3031"/>
              <a:gd name="T67" fmla="*/ 2147483647 h 3536"/>
              <a:gd name="T68" fmla="*/ 2147483647 w 3031"/>
              <a:gd name="T69" fmla="*/ 2147483647 h 3536"/>
              <a:gd name="T70" fmla="*/ 2147483647 w 3031"/>
              <a:gd name="T71" fmla="*/ 2147483647 h 3536"/>
              <a:gd name="T72" fmla="*/ 2147483647 w 3031"/>
              <a:gd name="T73" fmla="*/ 2147483647 h 3536"/>
              <a:gd name="T74" fmla="*/ 2147483647 w 3031"/>
              <a:gd name="T75" fmla="*/ 2147483647 h 3536"/>
              <a:gd name="T76" fmla="*/ 2147483647 w 3031"/>
              <a:gd name="T77" fmla="*/ 2147483647 h 3536"/>
              <a:gd name="T78" fmla="*/ 2147483647 w 3031"/>
              <a:gd name="T79" fmla="*/ 2147483647 h 3536"/>
              <a:gd name="T80" fmla="*/ 2147483647 w 3031"/>
              <a:gd name="T81" fmla="*/ 2147483647 h 3536"/>
              <a:gd name="T82" fmla="*/ 2147483647 w 3031"/>
              <a:gd name="T83" fmla="*/ 2147483647 h 3536"/>
              <a:gd name="T84" fmla="*/ 2147483647 w 3031"/>
              <a:gd name="T85" fmla="*/ 2147483647 h 3536"/>
              <a:gd name="T86" fmla="*/ 2147483647 w 3031"/>
              <a:gd name="T87" fmla="*/ 2147483647 h 3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31"/>
              <a:gd name="T133" fmla="*/ 0 h 3536"/>
              <a:gd name="T134" fmla="*/ 3031 w 3031"/>
              <a:gd name="T135" fmla="*/ 3536 h 3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31" h="3536">
                <a:moveTo>
                  <a:pt x="245" y="224"/>
                </a:moveTo>
                <a:lnTo>
                  <a:pt x="237" y="281"/>
                </a:lnTo>
                <a:lnTo>
                  <a:pt x="229" y="340"/>
                </a:lnTo>
                <a:lnTo>
                  <a:pt x="226" y="400"/>
                </a:lnTo>
                <a:lnTo>
                  <a:pt x="223" y="462"/>
                </a:lnTo>
                <a:lnTo>
                  <a:pt x="226" y="534"/>
                </a:lnTo>
                <a:lnTo>
                  <a:pt x="232" y="604"/>
                </a:lnTo>
                <a:lnTo>
                  <a:pt x="242" y="673"/>
                </a:lnTo>
                <a:lnTo>
                  <a:pt x="255" y="742"/>
                </a:lnTo>
                <a:lnTo>
                  <a:pt x="2776" y="742"/>
                </a:lnTo>
                <a:lnTo>
                  <a:pt x="2789" y="675"/>
                </a:lnTo>
                <a:lnTo>
                  <a:pt x="2799" y="605"/>
                </a:lnTo>
                <a:lnTo>
                  <a:pt x="2805" y="535"/>
                </a:lnTo>
                <a:lnTo>
                  <a:pt x="2807" y="463"/>
                </a:lnTo>
                <a:lnTo>
                  <a:pt x="2805" y="402"/>
                </a:lnTo>
                <a:lnTo>
                  <a:pt x="2801" y="341"/>
                </a:lnTo>
                <a:lnTo>
                  <a:pt x="2794" y="281"/>
                </a:lnTo>
                <a:lnTo>
                  <a:pt x="2785" y="224"/>
                </a:lnTo>
                <a:lnTo>
                  <a:pt x="245" y="224"/>
                </a:lnTo>
                <a:close/>
                <a:moveTo>
                  <a:pt x="157" y="0"/>
                </a:moveTo>
                <a:lnTo>
                  <a:pt x="2874" y="0"/>
                </a:lnTo>
                <a:lnTo>
                  <a:pt x="2898" y="3"/>
                </a:lnTo>
                <a:lnTo>
                  <a:pt x="2920" y="10"/>
                </a:lnTo>
                <a:lnTo>
                  <a:pt x="2940" y="22"/>
                </a:lnTo>
                <a:lnTo>
                  <a:pt x="2958" y="39"/>
                </a:lnTo>
                <a:lnTo>
                  <a:pt x="2971" y="58"/>
                </a:lnTo>
                <a:lnTo>
                  <a:pt x="2981" y="81"/>
                </a:lnTo>
                <a:lnTo>
                  <a:pt x="2996" y="138"/>
                </a:lnTo>
                <a:lnTo>
                  <a:pt x="3008" y="199"/>
                </a:lnTo>
                <a:lnTo>
                  <a:pt x="3018" y="262"/>
                </a:lnTo>
                <a:lnTo>
                  <a:pt x="3025" y="329"/>
                </a:lnTo>
                <a:lnTo>
                  <a:pt x="3030" y="395"/>
                </a:lnTo>
                <a:lnTo>
                  <a:pt x="3031" y="463"/>
                </a:lnTo>
                <a:lnTo>
                  <a:pt x="3027" y="558"/>
                </a:lnTo>
                <a:lnTo>
                  <a:pt x="3019" y="651"/>
                </a:lnTo>
                <a:lnTo>
                  <a:pt x="3005" y="742"/>
                </a:lnTo>
                <a:lnTo>
                  <a:pt x="3011" y="742"/>
                </a:lnTo>
                <a:lnTo>
                  <a:pt x="2970" y="885"/>
                </a:lnTo>
                <a:lnTo>
                  <a:pt x="2970" y="887"/>
                </a:lnTo>
                <a:lnTo>
                  <a:pt x="2956" y="932"/>
                </a:lnTo>
                <a:lnTo>
                  <a:pt x="2941" y="973"/>
                </a:lnTo>
                <a:lnTo>
                  <a:pt x="2937" y="985"/>
                </a:lnTo>
                <a:lnTo>
                  <a:pt x="2902" y="1074"/>
                </a:lnTo>
                <a:lnTo>
                  <a:pt x="2861" y="1160"/>
                </a:lnTo>
                <a:lnTo>
                  <a:pt x="2816" y="1242"/>
                </a:lnTo>
                <a:lnTo>
                  <a:pt x="2766" y="1320"/>
                </a:lnTo>
                <a:lnTo>
                  <a:pt x="2710" y="1396"/>
                </a:lnTo>
                <a:lnTo>
                  <a:pt x="2651" y="1467"/>
                </a:lnTo>
                <a:lnTo>
                  <a:pt x="2588" y="1534"/>
                </a:lnTo>
                <a:lnTo>
                  <a:pt x="2522" y="1596"/>
                </a:lnTo>
                <a:lnTo>
                  <a:pt x="2450" y="1655"/>
                </a:lnTo>
                <a:lnTo>
                  <a:pt x="2376" y="1709"/>
                </a:lnTo>
                <a:lnTo>
                  <a:pt x="2298" y="1759"/>
                </a:lnTo>
                <a:lnTo>
                  <a:pt x="2217" y="1803"/>
                </a:lnTo>
                <a:lnTo>
                  <a:pt x="2134" y="1843"/>
                </a:lnTo>
                <a:lnTo>
                  <a:pt x="2056" y="1875"/>
                </a:lnTo>
                <a:lnTo>
                  <a:pt x="1975" y="1903"/>
                </a:lnTo>
                <a:lnTo>
                  <a:pt x="1894" y="1927"/>
                </a:lnTo>
                <a:lnTo>
                  <a:pt x="1811" y="1945"/>
                </a:lnTo>
                <a:lnTo>
                  <a:pt x="1725" y="1960"/>
                </a:lnTo>
                <a:lnTo>
                  <a:pt x="1639" y="1969"/>
                </a:lnTo>
                <a:lnTo>
                  <a:pt x="1639" y="3312"/>
                </a:lnTo>
                <a:lnTo>
                  <a:pt x="2381" y="3312"/>
                </a:lnTo>
                <a:lnTo>
                  <a:pt x="2406" y="3315"/>
                </a:lnTo>
                <a:lnTo>
                  <a:pt x="2430" y="3323"/>
                </a:lnTo>
                <a:lnTo>
                  <a:pt x="2451" y="3336"/>
                </a:lnTo>
                <a:lnTo>
                  <a:pt x="2468" y="3354"/>
                </a:lnTo>
                <a:lnTo>
                  <a:pt x="2481" y="3375"/>
                </a:lnTo>
                <a:lnTo>
                  <a:pt x="2490" y="3399"/>
                </a:lnTo>
                <a:lnTo>
                  <a:pt x="2492" y="3424"/>
                </a:lnTo>
                <a:lnTo>
                  <a:pt x="2490" y="3450"/>
                </a:lnTo>
                <a:lnTo>
                  <a:pt x="2481" y="3474"/>
                </a:lnTo>
                <a:lnTo>
                  <a:pt x="2468" y="3495"/>
                </a:lnTo>
                <a:lnTo>
                  <a:pt x="2451" y="3511"/>
                </a:lnTo>
                <a:lnTo>
                  <a:pt x="2430" y="3525"/>
                </a:lnTo>
                <a:lnTo>
                  <a:pt x="2406" y="3533"/>
                </a:lnTo>
                <a:lnTo>
                  <a:pt x="2381" y="3536"/>
                </a:lnTo>
                <a:lnTo>
                  <a:pt x="646" y="3536"/>
                </a:lnTo>
                <a:lnTo>
                  <a:pt x="621" y="3533"/>
                </a:lnTo>
                <a:lnTo>
                  <a:pt x="597" y="3525"/>
                </a:lnTo>
                <a:lnTo>
                  <a:pt x="577" y="3511"/>
                </a:lnTo>
                <a:lnTo>
                  <a:pt x="559" y="3495"/>
                </a:lnTo>
                <a:lnTo>
                  <a:pt x="546" y="3474"/>
                </a:lnTo>
                <a:lnTo>
                  <a:pt x="537" y="3450"/>
                </a:lnTo>
                <a:lnTo>
                  <a:pt x="535" y="3424"/>
                </a:lnTo>
                <a:lnTo>
                  <a:pt x="537" y="3399"/>
                </a:lnTo>
                <a:lnTo>
                  <a:pt x="546" y="3375"/>
                </a:lnTo>
                <a:lnTo>
                  <a:pt x="559" y="3354"/>
                </a:lnTo>
                <a:lnTo>
                  <a:pt x="577" y="3336"/>
                </a:lnTo>
                <a:lnTo>
                  <a:pt x="597" y="3323"/>
                </a:lnTo>
                <a:lnTo>
                  <a:pt x="621" y="3315"/>
                </a:lnTo>
                <a:lnTo>
                  <a:pt x="646" y="3312"/>
                </a:lnTo>
                <a:lnTo>
                  <a:pt x="1414" y="3312"/>
                </a:lnTo>
                <a:lnTo>
                  <a:pt x="1414" y="1971"/>
                </a:lnTo>
                <a:lnTo>
                  <a:pt x="1320" y="1962"/>
                </a:lnTo>
                <a:lnTo>
                  <a:pt x="1228" y="1947"/>
                </a:lnTo>
                <a:lnTo>
                  <a:pt x="1137" y="1927"/>
                </a:lnTo>
                <a:lnTo>
                  <a:pt x="1048" y="1901"/>
                </a:lnTo>
                <a:lnTo>
                  <a:pt x="962" y="1870"/>
                </a:lnTo>
                <a:lnTo>
                  <a:pt x="879" y="1834"/>
                </a:lnTo>
                <a:lnTo>
                  <a:pt x="797" y="1794"/>
                </a:lnTo>
                <a:lnTo>
                  <a:pt x="718" y="1749"/>
                </a:lnTo>
                <a:lnTo>
                  <a:pt x="642" y="1700"/>
                </a:lnTo>
                <a:lnTo>
                  <a:pt x="570" y="1647"/>
                </a:lnTo>
                <a:lnTo>
                  <a:pt x="501" y="1589"/>
                </a:lnTo>
                <a:lnTo>
                  <a:pt x="436" y="1527"/>
                </a:lnTo>
                <a:lnTo>
                  <a:pt x="374" y="1460"/>
                </a:lnTo>
                <a:lnTo>
                  <a:pt x="316" y="1390"/>
                </a:lnTo>
                <a:lnTo>
                  <a:pt x="263" y="1316"/>
                </a:lnTo>
                <a:lnTo>
                  <a:pt x="214" y="1240"/>
                </a:lnTo>
                <a:lnTo>
                  <a:pt x="169" y="1159"/>
                </a:lnTo>
                <a:lnTo>
                  <a:pt x="130" y="1075"/>
                </a:lnTo>
                <a:lnTo>
                  <a:pt x="95" y="988"/>
                </a:lnTo>
                <a:lnTo>
                  <a:pt x="87" y="966"/>
                </a:lnTo>
                <a:lnTo>
                  <a:pt x="76" y="934"/>
                </a:lnTo>
                <a:lnTo>
                  <a:pt x="57" y="872"/>
                </a:lnTo>
                <a:lnTo>
                  <a:pt x="20" y="742"/>
                </a:lnTo>
                <a:lnTo>
                  <a:pt x="26" y="742"/>
                </a:lnTo>
                <a:lnTo>
                  <a:pt x="12" y="651"/>
                </a:lnTo>
                <a:lnTo>
                  <a:pt x="3" y="557"/>
                </a:lnTo>
                <a:lnTo>
                  <a:pt x="0" y="462"/>
                </a:lnTo>
                <a:lnTo>
                  <a:pt x="1" y="394"/>
                </a:lnTo>
                <a:lnTo>
                  <a:pt x="5" y="328"/>
                </a:lnTo>
                <a:lnTo>
                  <a:pt x="13" y="262"/>
                </a:lnTo>
                <a:lnTo>
                  <a:pt x="23" y="199"/>
                </a:lnTo>
                <a:lnTo>
                  <a:pt x="35" y="138"/>
                </a:lnTo>
                <a:lnTo>
                  <a:pt x="50" y="81"/>
                </a:lnTo>
                <a:lnTo>
                  <a:pt x="59" y="58"/>
                </a:lnTo>
                <a:lnTo>
                  <a:pt x="73" y="39"/>
                </a:lnTo>
                <a:lnTo>
                  <a:pt x="90" y="22"/>
                </a:lnTo>
                <a:lnTo>
                  <a:pt x="110" y="10"/>
                </a:lnTo>
                <a:lnTo>
                  <a:pt x="133" y="3"/>
                </a:lnTo>
                <a:lnTo>
                  <a:pt x="157" y="0"/>
                </a:lnTo>
                <a:close/>
              </a:path>
            </a:pathLst>
          </a:custGeom>
          <a:solidFill>
            <a:srgbClr val="797979"/>
          </a:solidFill>
          <a:ln w="9525">
            <a:noFill/>
            <a:round/>
            <a:headEnd/>
            <a:tailEnd/>
          </a:ln>
        </p:spPr>
        <p:txBody>
          <a:bodyPr wrap="none" lIns="91428" tIns="45715" rIns="91428" bIns="45715" anchor="ctr"/>
          <a:lstStyle/>
          <a:p>
            <a:endParaRPr lang="en-GB"/>
          </a:p>
        </p:txBody>
      </p:sp>
      <p:grpSp>
        <p:nvGrpSpPr>
          <p:cNvPr id="4" name="Group 124"/>
          <p:cNvGrpSpPr>
            <a:grpSpLocks/>
          </p:cNvGrpSpPr>
          <p:nvPr/>
        </p:nvGrpSpPr>
        <p:grpSpPr bwMode="auto">
          <a:xfrm>
            <a:off x="6943993" y="6125741"/>
            <a:ext cx="501437" cy="501436"/>
            <a:chOff x="2200" y="2501"/>
            <a:chExt cx="383" cy="383"/>
          </a:xfrm>
        </p:grpSpPr>
        <p:sp>
          <p:nvSpPr>
            <p:cNvPr id="20" name="Freeform 125"/>
            <p:cNvSpPr>
              <a:spLocks noChangeArrowheads="1"/>
            </p:cNvSpPr>
            <p:nvPr/>
          </p:nvSpPr>
          <p:spPr bwMode="auto">
            <a:xfrm>
              <a:off x="2200" y="2501"/>
              <a:ext cx="147" cy="147"/>
            </a:xfrm>
            <a:custGeom>
              <a:avLst/>
              <a:gdLst>
                <a:gd name="T0" fmla="*/ 0 w 1335"/>
                <a:gd name="T1" fmla="*/ 0 h 1335"/>
                <a:gd name="T2" fmla="*/ 0 w 1335"/>
                <a:gd name="T3" fmla="*/ 0 h 1335"/>
                <a:gd name="T4" fmla="*/ 0 w 1335"/>
                <a:gd name="T5" fmla="*/ 0 h 1335"/>
                <a:gd name="T6" fmla="*/ 0 w 1335"/>
                <a:gd name="T7" fmla="*/ 0 h 1335"/>
                <a:gd name="T8" fmla="*/ 0 w 1335"/>
                <a:gd name="T9" fmla="*/ 0 h 1335"/>
                <a:gd name="T10" fmla="*/ 0 w 1335"/>
                <a:gd name="T11" fmla="*/ 0 h 1335"/>
                <a:gd name="T12" fmla="*/ 0 w 1335"/>
                <a:gd name="T13" fmla="*/ 0 h 1335"/>
                <a:gd name="T14" fmla="*/ 0 w 1335"/>
                <a:gd name="T15" fmla="*/ 0 h 1335"/>
                <a:gd name="T16" fmla="*/ 0 w 1335"/>
                <a:gd name="T17" fmla="*/ 0 h 1335"/>
                <a:gd name="T18" fmla="*/ 0 w 1335"/>
                <a:gd name="T19" fmla="*/ 0 h 1335"/>
                <a:gd name="T20" fmla="*/ 0 w 1335"/>
                <a:gd name="T21" fmla="*/ 0 h 1335"/>
                <a:gd name="T22" fmla="*/ 0 w 1335"/>
                <a:gd name="T23" fmla="*/ 0 h 1335"/>
                <a:gd name="T24" fmla="*/ 0 w 1335"/>
                <a:gd name="T25" fmla="*/ 0 h 1335"/>
                <a:gd name="T26" fmla="*/ 0 w 1335"/>
                <a:gd name="T27" fmla="*/ 0 h 1335"/>
                <a:gd name="T28" fmla="*/ 0 w 1335"/>
                <a:gd name="T29" fmla="*/ 0 h 1335"/>
                <a:gd name="T30" fmla="*/ 0 w 1335"/>
                <a:gd name="T31" fmla="*/ 0 h 1335"/>
                <a:gd name="T32" fmla="*/ 0 w 1335"/>
                <a:gd name="T33" fmla="*/ 0 h 1335"/>
                <a:gd name="T34" fmla="*/ 0 w 1335"/>
                <a:gd name="T35" fmla="*/ 0 h 1335"/>
                <a:gd name="T36" fmla="*/ 0 w 1335"/>
                <a:gd name="T37" fmla="*/ 0 h 1335"/>
                <a:gd name="T38" fmla="*/ 0 w 1335"/>
                <a:gd name="T39" fmla="*/ 0 h 1335"/>
                <a:gd name="T40" fmla="*/ 0 w 1335"/>
                <a:gd name="T41" fmla="*/ 0 h 1335"/>
                <a:gd name="T42" fmla="*/ 0 w 1335"/>
                <a:gd name="T43" fmla="*/ 0 h 1335"/>
                <a:gd name="T44" fmla="*/ 0 w 1335"/>
                <a:gd name="T45" fmla="*/ 0 h 1335"/>
                <a:gd name="T46" fmla="*/ 0 w 1335"/>
                <a:gd name="T47" fmla="*/ 0 h 1335"/>
                <a:gd name="T48" fmla="*/ 0 w 1335"/>
                <a:gd name="T49" fmla="*/ 0 h 1335"/>
                <a:gd name="T50" fmla="*/ 0 w 1335"/>
                <a:gd name="T51" fmla="*/ 0 h 1335"/>
                <a:gd name="T52" fmla="*/ 0 w 1335"/>
                <a:gd name="T53" fmla="*/ 0 h 1335"/>
                <a:gd name="T54" fmla="*/ 0 w 1335"/>
                <a:gd name="T55" fmla="*/ 0 h 1335"/>
                <a:gd name="T56" fmla="*/ 0 w 1335"/>
                <a:gd name="T57" fmla="*/ 0 h 1335"/>
                <a:gd name="T58" fmla="*/ 0 w 1335"/>
                <a:gd name="T59" fmla="*/ 0 h 1335"/>
                <a:gd name="T60" fmla="*/ 0 w 1335"/>
                <a:gd name="T61" fmla="*/ 0 h 1335"/>
                <a:gd name="T62" fmla="*/ 0 w 1335"/>
                <a:gd name="T63" fmla="*/ 0 h 1335"/>
                <a:gd name="T64" fmla="*/ 0 w 1335"/>
                <a:gd name="T65" fmla="*/ 0 h 1335"/>
                <a:gd name="T66" fmla="*/ 0 w 1335"/>
                <a:gd name="T67" fmla="*/ 0 h 1335"/>
                <a:gd name="T68" fmla="*/ 0 w 1335"/>
                <a:gd name="T69" fmla="*/ 0 h 1335"/>
                <a:gd name="T70" fmla="*/ 0 w 1335"/>
                <a:gd name="T71" fmla="*/ 0 h 1335"/>
                <a:gd name="T72" fmla="*/ 0 w 1335"/>
                <a:gd name="T73" fmla="*/ 0 h 1335"/>
                <a:gd name="T74" fmla="*/ 0 w 1335"/>
                <a:gd name="T75" fmla="*/ 0 h 1335"/>
                <a:gd name="T76" fmla="*/ 0 w 1335"/>
                <a:gd name="T77" fmla="*/ 0 h 1335"/>
                <a:gd name="T78" fmla="*/ 0 w 1335"/>
                <a:gd name="T79" fmla="*/ 0 h 1335"/>
                <a:gd name="T80" fmla="*/ 0 w 1335"/>
                <a:gd name="T81" fmla="*/ 0 h 1335"/>
                <a:gd name="T82" fmla="*/ 0 w 1335"/>
                <a:gd name="T83" fmla="*/ 0 h 1335"/>
                <a:gd name="T84" fmla="*/ 0 w 1335"/>
                <a:gd name="T85" fmla="*/ 0 h 133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35"/>
                <a:gd name="T130" fmla="*/ 0 h 1335"/>
                <a:gd name="T131" fmla="*/ 1335 w 1335"/>
                <a:gd name="T132" fmla="*/ 1335 h 133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35" h="1335">
                  <a:moveTo>
                    <a:pt x="430" y="0"/>
                  </a:moveTo>
                  <a:lnTo>
                    <a:pt x="445" y="3"/>
                  </a:lnTo>
                  <a:lnTo>
                    <a:pt x="460" y="8"/>
                  </a:lnTo>
                  <a:lnTo>
                    <a:pt x="472" y="17"/>
                  </a:lnTo>
                  <a:lnTo>
                    <a:pt x="1050" y="595"/>
                  </a:lnTo>
                  <a:lnTo>
                    <a:pt x="1235" y="409"/>
                  </a:lnTo>
                  <a:lnTo>
                    <a:pt x="1248" y="399"/>
                  </a:lnTo>
                  <a:lnTo>
                    <a:pt x="1262" y="394"/>
                  </a:lnTo>
                  <a:lnTo>
                    <a:pt x="1277" y="393"/>
                  </a:lnTo>
                  <a:lnTo>
                    <a:pt x="1292" y="395"/>
                  </a:lnTo>
                  <a:lnTo>
                    <a:pt x="1305" y="400"/>
                  </a:lnTo>
                  <a:lnTo>
                    <a:pt x="1317" y="409"/>
                  </a:lnTo>
                  <a:lnTo>
                    <a:pt x="1327" y="421"/>
                  </a:lnTo>
                  <a:lnTo>
                    <a:pt x="1333" y="434"/>
                  </a:lnTo>
                  <a:lnTo>
                    <a:pt x="1335" y="450"/>
                  </a:lnTo>
                  <a:lnTo>
                    <a:pt x="1313" y="1254"/>
                  </a:lnTo>
                  <a:lnTo>
                    <a:pt x="1310" y="1274"/>
                  </a:lnTo>
                  <a:lnTo>
                    <a:pt x="1301" y="1290"/>
                  </a:lnTo>
                  <a:lnTo>
                    <a:pt x="1288" y="1301"/>
                  </a:lnTo>
                  <a:lnTo>
                    <a:pt x="1272" y="1310"/>
                  </a:lnTo>
                  <a:lnTo>
                    <a:pt x="1254" y="1313"/>
                  </a:lnTo>
                  <a:lnTo>
                    <a:pt x="451" y="1335"/>
                  </a:lnTo>
                  <a:lnTo>
                    <a:pt x="435" y="1333"/>
                  </a:lnTo>
                  <a:lnTo>
                    <a:pt x="421" y="1328"/>
                  </a:lnTo>
                  <a:lnTo>
                    <a:pt x="409" y="1318"/>
                  </a:lnTo>
                  <a:lnTo>
                    <a:pt x="401" y="1305"/>
                  </a:lnTo>
                  <a:lnTo>
                    <a:pt x="394" y="1293"/>
                  </a:lnTo>
                  <a:lnTo>
                    <a:pt x="392" y="1278"/>
                  </a:lnTo>
                  <a:lnTo>
                    <a:pt x="394" y="1263"/>
                  </a:lnTo>
                  <a:lnTo>
                    <a:pt x="400" y="1248"/>
                  </a:lnTo>
                  <a:lnTo>
                    <a:pt x="409" y="1235"/>
                  </a:lnTo>
                  <a:lnTo>
                    <a:pt x="595" y="1050"/>
                  </a:lnTo>
                  <a:lnTo>
                    <a:pt x="17" y="473"/>
                  </a:lnTo>
                  <a:lnTo>
                    <a:pt x="7" y="460"/>
                  </a:lnTo>
                  <a:lnTo>
                    <a:pt x="2" y="446"/>
                  </a:lnTo>
                  <a:lnTo>
                    <a:pt x="0" y="431"/>
                  </a:lnTo>
                  <a:lnTo>
                    <a:pt x="2" y="416"/>
                  </a:lnTo>
                  <a:lnTo>
                    <a:pt x="7" y="402"/>
                  </a:lnTo>
                  <a:lnTo>
                    <a:pt x="17" y="390"/>
                  </a:lnTo>
                  <a:lnTo>
                    <a:pt x="390" y="17"/>
                  </a:lnTo>
                  <a:lnTo>
                    <a:pt x="402" y="8"/>
                  </a:lnTo>
                  <a:lnTo>
                    <a:pt x="416" y="3"/>
                  </a:lnTo>
                  <a:lnTo>
                    <a:pt x="430" y="0"/>
                  </a:lnTo>
                  <a:close/>
                </a:path>
              </a:pathLst>
            </a:custGeom>
            <a:solidFill>
              <a:srgbClr val="797979"/>
            </a:solidFill>
            <a:ln w="9525">
              <a:noFill/>
              <a:round/>
              <a:headEnd/>
              <a:tailEnd/>
            </a:ln>
          </p:spPr>
          <p:txBody>
            <a:bodyPr wrap="none" anchor="ctr"/>
            <a:lstStyle/>
            <a:p>
              <a:endParaRPr lang="en-GB"/>
            </a:p>
          </p:txBody>
        </p:sp>
        <p:sp>
          <p:nvSpPr>
            <p:cNvPr id="21" name="Freeform 126"/>
            <p:cNvSpPr>
              <a:spLocks noChangeArrowheads="1"/>
            </p:cNvSpPr>
            <p:nvPr/>
          </p:nvSpPr>
          <p:spPr bwMode="auto">
            <a:xfrm>
              <a:off x="2456" y="2556"/>
              <a:ext cx="81" cy="92"/>
            </a:xfrm>
            <a:custGeom>
              <a:avLst/>
              <a:gdLst>
                <a:gd name="T0" fmla="*/ 0 w 735"/>
                <a:gd name="T1" fmla="*/ 0 h 839"/>
                <a:gd name="T2" fmla="*/ 0 w 735"/>
                <a:gd name="T3" fmla="*/ 0 h 839"/>
                <a:gd name="T4" fmla="*/ 0 w 735"/>
                <a:gd name="T5" fmla="*/ 0 h 839"/>
                <a:gd name="T6" fmla="*/ 0 w 735"/>
                <a:gd name="T7" fmla="*/ 0 h 839"/>
                <a:gd name="T8" fmla="*/ 0 w 735"/>
                <a:gd name="T9" fmla="*/ 0 h 839"/>
                <a:gd name="T10" fmla="*/ 0 w 735"/>
                <a:gd name="T11" fmla="*/ 0 h 839"/>
                <a:gd name="T12" fmla="*/ 0 w 735"/>
                <a:gd name="T13" fmla="*/ 0 h 839"/>
                <a:gd name="T14" fmla="*/ 0 w 735"/>
                <a:gd name="T15" fmla="*/ 0 h 839"/>
                <a:gd name="T16" fmla="*/ 0 w 735"/>
                <a:gd name="T17" fmla="*/ 0 h 839"/>
                <a:gd name="T18" fmla="*/ 0 w 735"/>
                <a:gd name="T19" fmla="*/ 0 h 839"/>
                <a:gd name="T20" fmla="*/ 0 w 735"/>
                <a:gd name="T21" fmla="*/ 0 h 839"/>
                <a:gd name="T22" fmla="*/ 0 w 735"/>
                <a:gd name="T23" fmla="*/ 0 h 839"/>
                <a:gd name="T24" fmla="*/ 0 w 735"/>
                <a:gd name="T25" fmla="*/ 0 h 839"/>
                <a:gd name="T26" fmla="*/ 0 w 735"/>
                <a:gd name="T27" fmla="*/ 0 h 839"/>
                <a:gd name="T28" fmla="*/ 0 w 735"/>
                <a:gd name="T29" fmla="*/ 0 h 839"/>
                <a:gd name="T30" fmla="*/ 0 w 735"/>
                <a:gd name="T31" fmla="*/ 0 h 839"/>
                <a:gd name="T32" fmla="*/ 0 w 735"/>
                <a:gd name="T33" fmla="*/ 0 h 839"/>
                <a:gd name="T34" fmla="*/ 0 w 735"/>
                <a:gd name="T35" fmla="*/ 0 h 839"/>
                <a:gd name="T36" fmla="*/ 0 w 735"/>
                <a:gd name="T37" fmla="*/ 0 h 8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35"/>
                <a:gd name="T58" fmla="*/ 0 h 839"/>
                <a:gd name="T59" fmla="*/ 735 w 735"/>
                <a:gd name="T60" fmla="*/ 839 h 8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35" h="839">
                  <a:moveTo>
                    <a:pt x="571" y="0"/>
                  </a:moveTo>
                  <a:lnTo>
                    <a:pt x="594" y="3"/>
                  </a:lnTo>
                  <a:lnTo>
                    <a:pt x="618" y="10"/>
                  </a:lnTo>
                  <a:lnTo>
                    <a:pt x="735" y="108"/>
                  </a:lnTo>
                  <a:lnTo>
                    <a:pt x="140" y="839"/>
                  </a:lnTo>
                  <a:lnTo>
                    <a:pt x="24" y="722"/>
                  </a:lnTo>
                  <a:lnTo>
                    <a:pt x="11" y="708"/>
                  </a:lnTo>
                  <a:lnTo>
                    <a:pt x="4" y="692"/>
                  </a:lnTo>
                  <a:lnTo>
                    <a:pt x="0" y="676"/>
                  </a:lnTo>
                  <a:lnTo>
                    <a:pt x="0" y="659"/>
                  </a:lnTo>
                  <a:lnTo>
                    <a:pt x="4" y="642"/>
                  </a:lnTo>
                  <a:lnTo>
                    <a:pt x="9" y="626"/>
                  </a:lnTo>
                  <a:lnTo>
                    <a:pt x="16" y="612"/>
                  </a:lnTo>
                  <a:lnTo>
                    <a:pt x="25" y="599"/>
                  </a:lnTo>
                  <a:lnTo>
                    <a:pt x="487" y="31"/>
                  </a:lnTo>
                  <a:lnTo>
                    <a:pt x="504" y="18"/>
                  </a:lnTo>
                  <a:lnTo>
                    <a:pt x="524" y="8"/>
                  </a:lnTo>
                  <a:lnTo>
                    <a:pt x="547" y="2"/>
                  </a:lnTo>
                  <a:lnTo>
                    <a:pt x="571" y="0"/>
                  </a:lnTo>
                  <a:close/>
                </a:path>
              </a:pathLst>
            </a:custGeom>
            <a:solidFill>
              <a:srgbClr val="797979"/>
            </a:solidFill>
            <a:ln w="9525">
              <a:noFill/>
              <a:round/>
              <a:headEnd/>
              <a:tailEnd/>
            </a:ln>
          </p:spPr>
          <p:txBody>
            <a:bodyPr wrap="none" anchor="ctr"/>
            <a:lstStyle/>
            <a:p>
              <a:endParaRPr lang="en-GB"/>
            </a:p>
          </p:txBody>
        </p:sp>
        <p:sp>
          <p:nvSpPr>
            <p:cNvPr id="22" name="Freeform 127"/>
            <p:cNvSpPr>
              <a:spLocks noChangeArrowheads="1"/>
            </p:cNvSpPr>
            <p:nvPr/>
          </p:nvSpPr>
          <p:spPr bwMode="auto">
            <a:xfrm>
              <a:off x="2277" y="2578"/>
              <a:ext cx="306" cy="306"/>
            </a:xfrm>
            <a:custGeom>
              <a:avLst/>
              <a:gdLst>
                <a:gd name="T0" fmla="*/ 0 w 2759"/>
                <a:gd name="T1" fmla="*/ 0 h 2760"/>
                <a:gd name="T2" fmla="*/ 0 w 2759"/>
                <a:gd name="T3" fmla="*/ 0 h 2760"/>
                <a:gd name="T4" fmla="*/ 0 w 2759"/>
                <a:gd name="T5" fmla="*/ 0 h 2760"/>
                <a:gd name="T6" fmla="*/ 0 w 2759"/>
                <a:gd name="T7" fmla="*/ 0 h 2760"/>
                <a:gd name="T8" fmla="*/ 0 w 2759"/>
                <a:gd name="T9" fmla="*/ 0 h 2760"/>
                <a:gd name="T10" fmla="*/ 0 w 2759"/>
                <a:gd name="T11" fmla="*/ 0 h 2760"/>
                <a:gd name="T12" fmla="*/ 0 w 2759"/>
                <a:gd name="T13" fmla="*/ 0 h 2760"/>
                <a:gd name="T14" fmla="*/ 0 w 2759"/>
                <a:gd name="T15" fmla="*/ 0 h 2760"/>
                <a:gd name="T16" fmla="*/ 0 w 2759"/>
                <a:gd name="T17" fmla="*/ 0 h 2760"/>
                <a:gd name="T18" fmla="*/ 0 w 2759"/>
                <a:gd name="T19" fmla="*/ 0 h 2760"/>
                <a:gd name="T20" fmla="*/ 0 w 2759"/>
                <a:gd name="T21" fmla="*/ 0 h 2760"/>
                <a:gd name="T22" fmla="*/ 0 w 2759"/>
                <a:gd name="T23" fmla="*/ 0 h 2760"/>
                <a:gd name="T24" fmla="*/ 0 w 2759"/>
                <a:gd name="T25" fmla="*/ 0 h 2760"/>
                <a:gd name="T26" fmla="*/ 0 w 2759"/>
                <a:gd name="T27" fmla="*/ 0 h 2760"/>
                <a:gd name="T28" fmla="*/ 0 w 2759"/>
                <a:gd name="T29" fmla="*/ 0 h 2760"/>
                <a:gd name="T30" fmla="*/ 0 w 2759"/>
                <a:gd name="T31" fmla="*/ 0 h 2760"/>
                <a:gd name="T32" fmla="*/ 0 w 2759"/>
                <a:gd name="T33" fmla="*/ 0 h 2760"/>
                <a:gd name="T34" fmla="*/ 0 w 2759"/>
                <a:gd name="T35" fmla="*/ 0 h 2760"/>
                <a:gd name="T36" fmla="*/ 0 w 2759"/>
                <a:gd name="T37" fmla="*/ 0 h 2760"/>
                <a:gd name="T38" fmla="*/ 0 w 2759"/>
                <a:gd name="T39" fmla="*/ 0 h 2760"/>
                <a:gd name="T40" fmla="*/ 0 w 2759"/>
                <a:gd name="T41" fmla="*/ 0 h 2760"/>
                <a:gd name="T42" fmla="*/ 0 w 2759"/>
                <a:gd name="T43" fmla="*/ 0 h 2760"/>
                <a:gd name="T44" fmla="*/ 0 w 2759"/>
                <a:gd name="T45" fmla="*/ 0 h 2760"/>
                <a:gd name="T46" fmla="*/ 0 w 2759"/>
                <a:gd name="T47" fmla="*/ 0 h 2760"/>
                <a:gd name="T48" fmla="*/ 0 w 2759"/>
                <a:gd name="T49" fmla="*/ 0 h 2760"/>
                <a:gd name="T50" fmla="*/ 0 w 2759"/>
                <a:gd name="T51" fmla="*/ 0 h 2760"/>
                <a:gd name="T52" fmla="*/ 0 w 2759"/>
                <a:gd name="T53" fmla="*/ 0 h 2760"/>
                <a:gd name="T54" fmla="*/ 0 w 2759"/>
                <a:gd name="T55" fmla="*/ 0 h 2760"/>
                <a:gd name="T56" fmla="*/ 0 w 2759"/>
                <a:gd name="T57" fmla="*/ 0 h 2760"/>
                <a:gd name="T58" fmla="*/ 0 w 2759"/>
                <a:gd name="T59" fmla="*/ 0 h 2760"/>
                <a:gd name="T60" fmla="*/ 0 w 2759"/>
                <a:gd name="T61" fmla="*/ 0 h 2760"/>
                <a:gd name="T62" fmla="*/ 0 w 2759"/>
                <a:gd name="T63" fmla="*/ 0 h 2760"/>
                <a:gd name="T64" fmla="*/ 0 w 2759"/>
                <a:gd name="T65" fmla="*/ 0 h 2760"/>
                <a:gd name="T66" fmla="*/ 0 w 2759"/>
                <a:gd name="T67" fmla="*/ 0 h 2760"/>
                <a:gd name="T68" fmla="*/ 0 w 2759"/>
                <a:gd name="T69" fmla="*/ 0 h 2760"/>
                <a:gd name="T70" fmla="*/ 0 w 2759"/>
                <a:gd name="T71" fmla="*/ 0 h 2760"/>
                <a:gd name="T72" fmla="*/ 0 w 2759"/>
                <a:gd name="T73" fmla="*/ 0 h 2760"/>
                <a:gd name="T74" fmla="*/ 0 w 2759"/>
                <a:gd name="T75" fmla="*/ 0 h 2760"/>
                <a:gd name="T76" fmla="*/ 0 w 2759"/>
                <a:gd name="T77" fmla="*/ 0 h 2760"/>
                <a:gd name="T78" fmla="*/ 0 w 2759"/>
                <a:gd name="T79" fmla="*/ 0 h 2760"/>
                <a:gd name="T80" fmla="*/ 0 w 2759"/>
                <a:gd name="T81" fmla="*/ 0 h 2760"/>
                <a:gd name="T82" fmla="*/ 0 w 2759"/>
                <a:gd name="T83" fmla="*/ 0 h 2760"/>
                <a:gd name="T84" fmla="*/ 0 w 2759"/>
                <a:gd name="T85" fmla="*/ 0 h 2760"/>
                <a:gd name="T86" fmla="*/ 0 w 2759"/>
                <a:gd name="T87" fmla="*/ 0 h 27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759"/>
                <a:gd name="T133" fmla="*/ 0 h 2760"/>
                <a:gd name="T134" fmla="*/ 2759 w 2759"/>
                <a:gd name="T135" fmla="*/ 2760 h 276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759" h="2760">
                  <a:moveTo>
                    <a:pt x="2444" y="0"/>
                  </a:moveTo>
                  <a:lnTo>
                    <a:pt x="2468" y="27"/>
                  </a:lnTo>
                  <a:lnTo>
                    <a:pt x="2496" y="60"/>
                  </a:lnTo>
                  <a:lnTo>
                    <a:pt x="2524" y="96"/>
                  </a:lnTo>
                  <a:lnTo>
                    <a:pt x="2552" y="136"/>
                  </a:lnTo>
                  <a:lnTo>
                    <a:pt x="2581" y="178"/>
                  </a:lnTo>
                  <a:lnTo>
                    <a:pt x="2609" y="222"/>
                  </a:lnTo>
                  <a:lnTo>
                    <a:pt x="2636" y="269"/>
                  </a:lnTo>
                  <a:lnTo>
                    <a:pt x="2658" y="314"/>
                  </a:lnTo>
                  <a:lnTo>
                    <a:pt x="2681" y="358"/>
                  </a:lnTo>
                  <a:lnTo>
                    <a:pt x="2701" y="403"/>
                  </a:lnTo>
                  <a:lnTo>
                    <a:pt x="2718" y="447"/>
                  </a:lnTo>
                  <a:lnTo>
                    <a:pt x="2732" y="490"/>
                  </a:lnTo>
                  <a:lnTo>
                    <a:pt x="2745" y="530"/>
                  </a:lnTo>
                  <a:lnTo>
                    <a:pt x="2754" y="568"/>
                  </a:lnTo>
                  <a:lnTo>
                    <a:pt x="2759" y="603"/>
                  </a:lnTo>
                  <a:lnTo>
                    <a:pt x="2736" y="658"/>
                  </a:lnTo>
                  <a:lnTo>
                    <a:pt x="2710" y="718"/>
                  </a:lnTo>
                  <a:lnTo>
                    <a:pt x="2681" y="781"/>
                  </a:lnTo>
                  <a:lnTo>
                    <a:pt x="2648" y="847"/>
                  </a:lnTo>
                  <a:lnTo>
                    <a:pt x="2613" y="917"/>
                  </a:lnTo>
                  <a:lnTo>
                    <a:pt x="2573" y="989"/>
                  </a:lnTo>
                  <a:lnTo>
                    <a:pt x="2532" y="1064"/>
                  </a:lnTo>
                  <a:lnTo>
                    <a:pt x="2488" y="1140"/>
                  </a:lnTo>
                  <a:lnTo>
                    <a:pt x="2440" y="1217"/>
                  </a:lnTo>
                  <a:lnTo>
                    <a:pt x="2390" y="1295"/>
                  </a:lnTo>
                  <a:lnTo>
                    <a:pt x="2337" y="1374"/>
                  </a:lnTo>
                  <a:lnTo>
                    <a:pt x="2282" y="1453"/>
                  </a:lnTo>
                  <a:lnTo>
                    <a:pt x="2225" y="1531"/>
                  </a:lnTo>
                  <a:lnTo>
                    <a:pt x="2164" y="1609"/>
                  </a:lnTo>
                  <a:lnTo>
                    <a:pt x="2103" y="1685"/>
                  </a:lnTo>
                  <a:lnTo>
                    <a:pt x="2038" y="1761"/>
                  </a:lnTo>
                  <a:lnTo>
                    <a:pt x="1972" y="1834"/>
                  </a:lnTo>
                  <a:lnTo>
                    <a:pt x="1903" y="1904"/>
                  </a:lnTo>
                  <a:lnTo>
                    <a:pt x="1903" y="1905"/>
                  </a:lnTo>
                  <a:lnTo>
                    <a:pt x="1832" y="1973"/>
                  </a:lnTo>
                  <a:lnTo>
                    <a:pt x="1760" y="2040"/>
                  </a:lnTo>
                  <a:lnTo>
                    <a:pt x="1685" y="2103"/>
                  </a:lnTo>
                  <a:lnTo>
                    <a:pt x="1608" y="2166"/>
                  </a:lnTo>
                  <a:lnTo>
                    <a:pt x="1530" y="2225"/>
                  </a:lnTo>
                  <a:lnTo>
                    <a:pt x="1451" y="2284"/>
                  </a:lnTo>
                  <a:lnTo>
                    <a:pt x="1373" y="2339"/>
                  </a:lnTo>
                  <a:lnTo>
                    <a:pt x="1295" y="2391"/>
                  </a:lnTo>
                  <a:lnTo>
                    <a:pt x="1216" y="2442"/>
                  </a:lnTo>
                  <a:lnTo>
                    <a:pt x="1139" y="2488"/>
                  </a:lnTo>
                  <a:lnTo>
                    <a:pt x="1063" y="2533"/>
                  </a:lnTo>
                  <a:lnTo>
                    <a:pt x="989" y="2575"/>
                  </a:lnTo>
                  <a:lnTo>
                    <a:pt x="917" y="2614"/>
                  </a:lnTo>
                  <a:lnTo>
                    <a:pt x="847" y="2650"/>
                  </a:lnTo>
                  <a:lnTo>
                    <a:pt x="780" y="2683"/>
                  </a:lnTo>
                  <a:lnTo>
                    <a:pt x="718" y="2711"/>
                  </a:lnTo>
                  <a:lnTo>
                    <a:pt x="658" y="2738"/>
                  </a:lnTo>
                  <a:lnTo>
                    <a:pt x="603" y="2760"/>
                  </a:lnTo>
                  <a:lnTo>
                    <a:pt x="568" y="2755"/>
                  </a:lnTo>
                  <a:lnTo>
                    <a:pt x="530" y="2746"/>
                  </a:lnTo>
                  <a:lnTo>
                    <a:pt x="489" y="2735"/>
                  </a:lnTo>
                  <a:lnTo>
                    <a:pt x="446" y="2720"/>
                  </a:lnTo>
                  <a:lnTo>
                    <a:pt x="403" y="2702"/>
                  </a:lnTo>
                  <a:lnTo>
                    <a:pt x="358" y="2681"/>
                  </a:lnTo>
                  <a:lnTo>
                    <a:pt x="313" y="2660"/>
                  </a:lnTo>
                  <a:lnTo>
                    <a:pt x="268" y="2637"/>
                  </a:lnTo>
                  <a:lnTo>
                    <a:pt x="222" y="2610"/>
                  </a:lnTo>
                  <a:lnTo>
                    <a:pt x="178" y="2583"/>
                  </a:lnTo>
                  <a:lnTo>
                    <a:pt x="135" y="2554"/>
                  </a:lnTo>
                  <a:lnTo>
                    <a:pt x="96" y="2526"/>
                  </a:lnTo>
                  <a:lnTo>
                    <a:pt x="60" y="2497"/>
                  </a:lnTo>
                  <a:lnTo>
                    <a:pt x="27" y="2470"/>
                  </a:lnTo>
                  <a:lnTo>
                    <a:pt x="0" y="2445"/>
                  </a:lnTo>
                  <a:lnTo>
                    <a:pt x="737" y="1845"/>
                  </a:lnTo>
                  <a:lnTo>
                    <a:pt x="751" y="1857"/>
                  </a:lnTo>
                  <a:lnTo>
                    <a:pt x="764" y="1868"/>
                  </a:lnTo>
                  <a:lnTo>
                    <a:pt x="779" y="1878"/>
                  </a:lnTo>
                  <a:lnTo>
                    <a:pt x="795" y="1888"/>
                  </a:lnTo>
                  <a:lnTo>
                    <a:pt x="813" y="1899"/>
                  </a:lnTo>
                  <a:lnTo>
                    <a:pt x="834" y="1911"/>
                  </a:lnTo>
                  <a:lnTo>
                    <a:pt x="851" y="1921"/>
                  </a:lnTo>
                  <a:lnTo>
                    <a:pt x="867" y="1928"/>
                  </a:lnTo>
                  <a:lnTo>
                    <a:pt x="883" y="1934"/>
                  </a:lnTo>
                  <a:lnTo>
                    <a:pt x="897" y="1938"/>
                  </a:lnTo>
                  <a:lnTo>
                    <a:pt x="912" y="1939"/>
                  </a:lnTo>
                  <a:lnTo>
                    <a:pt x="928" y="1938"/>
                  </a:lnTo>
                  <a:lnTo>
                    <a:pt x="944" y="1934"/>
                  </a:lnTo>
                  <a:lnTo>
                    <a:pt x="962" y="1926"/>
                  </a:lnTo>
                  <a:lnTo>
                    <a:pt x="982" y="1916"/>
                  </a:lnTo>
                  <a:lnTo>
                    <a:pt x="1005" y="1902"/>
                  </a:lnTo>
                  <a:lnTo>
                    <a:pt x="1032" y="1884"/>
                  </a:lnTo>
                  <a:lnTo>
                    <a:pt x="1048" y="1870"/>
                  </a:lnTo>
                  <a:lnTo>
                    <a:pt x="1070" y="1854"/>
                  </a:lnTo>
                  <a:lnTo>
                    <a:pt x="1095" y="1834"/>
                  </a:lnTo>
                  <a:lnTo>
                    <a:pt x="1123" y="1812"/>
                  </a:lnTo>
                  <a:lnTo>
                    <a:pt x="1155" y="1785"/>
                  </a:lnTo>
                  <a:lnTo>
                    <a:pt x="1190" y="1756"/>
                  </a:lnTo>
                  <a:lnTo>
                    <a:pt x="1227" y="1726"/>
                  </a:lnTo>
                  <a:lnTo>
                    <a:pt x="1266" y="1692"/>
                  </a:lnTo>
                  <a:lnTo>
                    <a:pt x="1307" y="1656"/>
                  </a:lnTo>
                  <a:lnTo>
                    <a:pt x="1350" y="1616"/>
                  </a:lnTo>
                  <a:lnTo>
                    <a:pt x="1394" y="1576"/>
                  </a:lnTo>
                  <a:lnTo>
                    <a:pt x="1440" y="1533"/>
                  </a:lnTo>
                  <a:lnTo>
                    <a:pt x="1486" y="1488"/>
                  </a:lnTo>
                  <a:lnTo>
                    <a:pt x="1488" y="1488"/>
                  </a:lnTo>
                  <a:lnTo>
                    <a:pt x="1486" y="1488"/>
                  </a:lnTo>
                  <a:lnTo>
                    <a:pt x="1532" y="1441"/>
                  </a:lnTo>
                  <a:lnTo>
                    <a:pt x="1574" y="1396"/>
                  </a:lnTo>
                  <a:lnTo>
                    <a:pt x="1616" y="1351"/>
                  </a:lnTo>
                  <a:lnTo>
                    <a:pt x="1654" y="1308"/>
                  </a:lnTo>
                  <a:lnTo>
                    <a:pt x="1690" y="1266"/>
                  </a:lnTo>
                  <a:lnTo>
                    <a:pt x="1724" y="1227"/>
                  </a:lnTo>
                  <a:lnTo>
                    <a:pt x="1756" y="1190"/>
                  </a:lnTo>
                  <a:lnTo>
                    <a:pt x="1784" y="1156"/>
                  </a:lnTo>
                  <a:lnTo>
                    <a:pt x="1810" y="1124"/>
                  </a:lnTo>
                  <a:lnTo>
                    <a:pt x="1833" y="1095"/>
                  </a:lnTo>
                  <a:lnTo>
                    <a:pt x="1852" y="1071"/>
                  </a:lnTo>
                  <a:lnTo>
                    <a:pt x="1869" y="1050"/>
                  </a:lnTo>
                  <a:lnTo>
                    <a:pt x="1882" y="1032"/>
                  </a:lnTo>
                  <a:lnTo>
                    <a:pt x="1900" y="1006"/>
                  </a:lnTo>
                  <a:lnTo>
                    <a:pt x="1915" y="983"/>
                  </a:lnTo>
                  <a:lnTo>
                    <a:pt x="1925" y="963"/>
                  </a:lnTo>
                  <a:lnTo>
                    <a:pt x="1933" y="945"/>
                  </a:lnTo>
                  <a:lnTo>
                    <a:pt x="1937" y="928"/>
                  </a:lnTo>
                  <a:lnTo>
                    <a:pt x="1938" y="913"/>
                  </a:lnTo>
                  <a:lnTo>
                    <a:pt x="1937" y="898"/>
                  </a:lnTo>
                  <a:lnTo>
                    <a:pt x="1933" y="883"/>
                  </a:lnTo>
                  <a:lnTo>
                    <a:pt x="1928" y="868"/>
                  </a:lnTo>
                  <a:lnTo>
                    <a:pt x="1919" y="852"/>
                  </a:lnTo>
                  <a:lnTo>
                    <a:pt x="1910" y="834"/>
                  </a:lnTo>
                  <a:lnTo>
                    <a:pt x="1898" y="813"/>
                  </a:lnTo>
                  <a:lnTo>
                    <a:pt x="1887" y="795"/>
                  </a:lnTo>
                  <a:lnTo>
                    <a:pt x="1877" y="779"/>
                  </a:lnTo>
                  <a:lnTo>
                    <a:pt x="1867" y="765"/>
                  </a:lnTo>
                  <a:lnTo>
                    <a:pt x="1857" y="752"/>
                  </a:lnTo>
                  <a:lnTo>
                    <a:pt x="1845" y="738"/>
                  </a:lnTo>
                  <a:lnTo>
                    <a:pt x="2444" y="0"/>
                  </a:lnTo>
                  <a:close/>
                </a:path>
              </a:pathLst>
            </a:custGeom>
            <a:solidFill>
              <a:srgbClr val="797979"/>
            </a:solidFill>
            <a:ln w="9525">
              <a:noFill/>
              <a:round/>
              <a:headEnd/>
              <a:tailEnd/>
            </a:ln>
          </p:spPr>
          <p:txBody>
            <a:bodyPr wrap="none" anchor="ctr"/>
            <a:lstStyle/>
            <a:p>
              <a:endParaRPr lang="en-GB"/>
            </a:p>
          </p:txBody>
        </p:sp>
        <p:sp>
          <p:nvSpPr>
            <p:cNvPr id="23" name="Freeform 128"/>
            <p:cNvSpPr>
              <a:spLocks noChangeArrowheads="1"/>
            </p:cNvSpPr>
            <p:nvPr/>
          </p:nvSpPr>
          <p:spPr bwMode="auto">
            <a:xfrm>
              <a:off x="2255" y="2757"/>
              <a:ext cx="92" cy="81"/>
            </a:xfrm>
            <a:custGeom>
              <a:avLst/>
              <a:gdLst>
                <a:gd name="T0" fmla="*/ 0 w 839"/>
                <a:gd name="T1" fmla="*/ 0 h 735"/>
                <a:gd name="T2" fmla="*/ 0 w 839"/>
                <a:gd name="T3" fmla="*/ 0 h 735"/>
                <a:gd name="T4" fmla="*/ 0 w 839"/>
                <a:gd name="T5" fmla="*/ 0 h 735"/>
                <a:gd name="T6" fmla="*/ 0 w 839"/>
                <a:gd name="T7" fmla="*/ 0 h 735"/>
                <a:gd name="T8" fmla="*/ 0 w 839"/>
                <a:gd name="T9" fmla="*/ 0 h 735"/>
                <a:gd name="T10" fmla="*/ 0 w 839"/>
                <a:gd name="T11" fmla="*/ 0 h 735"/>
                <a:gd name="T12" fmla="*/ 0 w 839"/>
                <a:gd name="T13" fmla="*/ 0 h 735"/>
                <a:gd name="T14" fmla="*/ 0 w 839"/>
                <a:gd name="T15" fmla="*/ 0 h 735"/>
                <a:gd name="T16" fmla="*/ 0 w 839"/>
                <a:gd name="T17" fmla="*/ 0 h 735"/>
                <a:gd name="T18" fmla="*/ 0 w 839"/>
                <a:gd name="T19" fmla="*/ 0 h 735"/>
                <a:gd name="T20" fmla="*/ 0 w 839"/>
                <a:gd name="T21" fmla="*/ 0 h 735"/>
                <a:gd name="T22" fmla="*/ 0 w 839"/>
                <a:gd name="T23" fmla="*/ 0 h 735"/>
                <a:gd name="T24" fmla="*/ 0 w 839"/>
                <a:gd name="T25" fmla="*/ 0 h 735"/>
                <a:gd name="T26" fmla="*/ 0 w 839"/>
                <a:gd name="T27" fmla="*/ 0 h 735"/>
                <a:gd name="T28" fmla="*/ 0 w 839"/>
                <a:gd name="T29" fmla="*/ 0 h 735"/>
                <a:gd name="T30" fmla="*/ 0 w 839"/>
                <a:gd name="T31" fmla="*/ 0 h 735"/>
                <a:gd name="T32" fmla="*/ 0 w 839"/>
                <a:gd name="T33" fmla="*/ 0 h 735"/>
                <a:gd name="T34" fmla="*/ 0 w 839"/>
                <a:gd name="T35" fmla="*/ 0 h 735"/>
                <a:gd name="T36" fmla="*/ 0 w 839"/>
                <a:gd name="T37" fmla="*/ 0 h 7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9"/>
                <a:gd name="T58" fmla="*/ 0 h 735"/>
                <a:gd name="T59" fmla="*/ 839 w 839"/>
                <a:gd name="T60" fmla="*/ 735 h 7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9" h="735">
                  <a:moveTo>
                    <a:pt x="675" y="0"/>
                  </a:moveTo>
                  <a:lnTo>
                    <a:pt x="692" y="3"/>
                  </a:lnTo>
                  <a:lnTo>
                    <a:pt x="707" y="11"/>
                  </a:lnTo>
                  <a:lnTo>
                    <a:pt x="721" y="23"/>
                  </a:lnTo>
                  <a:lnTo>
                    <a:pt x="839" y="140"/>
                  </a:lnTo>
                  <a:lnTo>
                    <a:pt x="107" y="735"/>
                  </a:lnTo>
                  <a:lnTo>
                    <a:pt x="10" y="618"/>
                  </a:lnTo>
                  <a:lnTo>
                    <a:pt x="2" y="595"/>
                  </a:lnTo>
                  <a:lnTo>
                    <a:pt x="0" y="571"/>
                  </a:lnTo>
                  <a:lnTo>
                    <a:pt x="2" y="546"/>
                  </a:lnTo>
                  <a:lnTo>
                    <a:pt x="8" y="524"/>
                  </a:lnTo>
                  <a:lnTo>
                    <a:pt x="17" y="504"/>
                  </a:lnTo>
                  <a:lnTo>
                    <a:pt x="30" y="488"/>
                  </a:lnTo>
                  <a:lnTo>
                    <a:pt x="599" y="24"/>
                  </a:lnTo>
                  <a:lnTo>
                    <a:pt x="612" y="16"/>
                  </a:lnTo>
                  <a:lnTo>
                    <a:pt x="626" y="8"/>
                  </a:lnTo>
                  <a:lnTo>
                    <a:pt x="642" y="3"/>
                  </a:lnTo>
                  <a:lnTo>
                    <a:pt x="658" y="0"/>
                  </a:lnTo>
                  <a:lnTo>
                    <a:pt x="675" y="0"/>
                  </a:lnTo>
                  <a:close/>
                </a:path>
              </a:pathLst>
            </a:custGeom>
            <a:solidFill>
              <a:srgbClr val="797979"/>
            </a:solidFill>
            <a:ln w="9525">
              <a:noFill/>
              <a:round/>
              <a:headEnd/>
              <a:tailEnd/>
            </a:ln>
          </p:spPr>
          <p:txBody>
            <a:bodyPr wrap="none" anchor="ctr"/>
            <a:lstStyle/>
            <a:p>
              <a:endParaRPr lang="en-GB"/>
            </a:p>
          </p:txBody>
        </p:sp>
      </p:grpSp>
      <p:grpSp>
        <p:nvGrpSpPr>
          <p:cNvPr id="6" name="Group 124"/>
          <p:cNvGrpSpPr>
            <a:grpSpLocks/>
          </p:cNvGrpSpPr>
          <p:nvPr/>
        </p:nvGrpSpPr>
        <p:grpSpPr bwMode="auto">
          <a:xfrm>
            <a:off x="8131646" y="6157690"/>
            <a:ext cx="501437" cy="501436"/>
            <a:chOff x="2200" y="2501"/>
            <a:chExt cx="383" cy="383"/>
          </a:xfrm>
        </p:grpSpPr>
        <p:sp>
          <p:nvSpPr>
            <p:cNvPr id="25" name="Freeform 125"/>
            <p:cNvSpPr>
              <a:spLocks noChangeArrowheads="1"/>
            </p:cNvSpPr>
            <p:nvPr/>
          </p:nvSpPr>
          <p:spPr bwMode="auto">
            <a:xfrm>
              <a:off x="2200" y="2501"/>
              <a:ext cx="147" cy="147"/>
            </a:xfrm>
            <a:custGeom>
              <a:avLst/>
              <a:gdLst>
                <a:gd name="T0" fmla="*/ 0 w 1335"/>
                <a:gd name="T1" fmla="*/ 0 h 1335"/>
                <a:gd name="T2" fmla="*/ 0 w 1335"/>
                <a:gd name="T3" fmla="*/ 0 h 1335"/>
                <a:gd name="T4" fmla="*/ 0 w 1335"/>
                <a:gd name="T5" fmla="*/ 0 h 1335"/>
                <a:gd name="T6" fmla="*/ 0 w 1335"/>
                <a:gd name="T7" fmla="*/ 0 h 1335"/>
                <a:gd name="T8" fmla="*/ 0 w 1335"/>
                <a:gd name="T9" fmla="*/ 0 h 1335"/>
                <a:gd name="T10" fmla="*/ 0 w 1335"/>
                <a:gd name="T11" fmla="*/ 0 h 1335"/>
                <a:gd name="T12" fmla="*/ 0 w 1335"/>
                <a:gd name="T13" fmla="*/ 0 h 1335"/>
                <a:gd name="T14" fmla="*/ 0 w 1335"/>
                <a:gd name="T15" fmla="*/ 0 h 1335"/>
                <a:gd name="T16" fmla="*/ 0 w 1335"/>
                <a:gd name="T17" fmla="*/ 0 h 1335"/>
                <a:gd name="T18" fmla="*/ 0 w 1335"/>
                <a:gd name="T19" fmla="*/ 0 h 1335"/>
                <a:gd name="T20" fmla="*/ 0 w 1335"/>
                <a:gd name="T21" fmla="*/ 0 h 1335"/>
                <a:gd name="T22" fmla="*/ 0 w 1335"/>
                <a:gd name="T23" fmla="*/ 0 h 1335"/>
                <a:gd name="T24" fmla="*/ 0 w 1335"/>
                <a:gd name="T25" fmla="*/ 0 h 1335"/>
                <a:gd name="T26" fmla="*/ 0 w 1335"/>
                <a:gd name="T27" fmla="*/ 0 h 1335"/>
                <a:gd name="T28" fmla="*/ 0 w 1335"/>
                <a:gd name="T29" fmla="*/ 0 h 1335"/>
                <a:gd name="T30" fmla="*/ 0 w 1335"/>
                <a:gd name="T31" fmla="*/ 0 h 1335"/>
                <a:gd name="T32" fmla="*/ 0 w 1335"/>
                <a:gd name="T33" fmla="*/ 0 h 1335"/>
                <a:gd name="T34" fmla="*/ 0 w 1335"/>
                <a:gd name="T35" fmla="*/ 0 h 1335"/>
                <a:gd name="T36" fmla="*/ 0 w 1335"/>
                <a:gd name="T37" fmla="*/ 0 h 1335"/>
                <a:gd name="T38" fmla="*/ 0 w 1335"/>
                <a:gd name="T39" fmla="*/ 0 h 1335"/>
                <a:gd name="T40" fmla="*/ 0 w 1335"/>
                <a:gd name="T41" fmla="*/ 0 h 1335"/>
                <a:gd name="T42" fmla="*/ 0 w 1335"/>
                <a:gd name="T43" fmla="*/ 0 h 1335"/>
                <a:gd name="T44" fmla="*/ 0 w 1335"/>
                <a:gd name="T45" fmla="*/ 0 h 1335"/>
                <a:gd name="T46" fmla="*/ 0 w 1335"/>
                <a:gd name="T47" fmla="*/ 0 h 1335"/>
                <a:gd name="T48" fmla="*/ 0 w 1335"/>
                <a:gd name="T49" fmla="*/ 0 h 1335"/>
                <a:gd name="T50" fmla="*/ 0 w 1335"/>
                <a:gd name="T51" fmla="*/ 0 h 1335"/>
                <a:gd name="T52" fmla="*/ 0 w 1335"/>
                <a:gd name="T53" fmla="*/ 0 h 1335"/>
                <a:gd name="T54" fmla="*/ 0 w 1335"/>
                <a:gd name="T55" fmla="*/ 0 h 1335"/>
                <a:gd name="T56" fmla="*/ 0 w 1335"/>
                <a:gd name="T57" fmla="*/ 0 h 1335"/>
                <a:gd name="T58" fmla="*/ 0 w 1335"/>
                <a:gd name="T59" fmla="*/ 0 h 1335"/>
                <a:gd name="T60" fmla="*/ 0 w 1335"/>
                <a:gd name="T61" fmla="*/ 0 h 1335"/>
                <a:gd name="T62" fmla="*/ 0 w 1335"/>
                <a:gd name="T63" fmla="*/ 0 h 1335"/>
                <a:gd name="T64" fmla="*/ 0 w 1335"/>
                <a:gd name="T65" fmla="*/ 0 h 1335"/>
                <a:gd name="T66" fmla="*/ 0 w 1335"/>
                <a:gd name="T67" fmla="*/ 0 h 1335"/>
                <a:gd name="T68" fmla="*/ 0 w 1335"/>
                <a:gd name="T69" fmla="*/ 0 h 1335"/>
                <a:gd name="T70" fmla="*/ 0 w 1335"/>
                <a:gd name="T71" fmla="*/ 0 h 1335"/>
                <a:gd name="T72" fmla="*/ 0 w 1335"/>
                <a:gd name="T73" fmla="*/ 0 h 1335"/>
                <a:gd name="T74" fmla="*/ 0 w 1335"/>
                <a:gd name="T75" fmla="*/ 0 h 1335"/>
                <a:gd name="T76" fmla="*/ 0 w 1335"/>
                <a:gd name="T77" fmla="*/ 0 h 1335"/>
                <a:gd name="T78" fmla="*/ 0 w 1335"/>
                <a:gd name="T79" fmla="*/ 0 h 1335"/>
                <a:gd name="T80" fmla="*/ 0 w 1335"/>
                <a:gd name="T81" fmla="*/ 0 h 1335"/>
                <a:gd name="T82" fmla="*/ 0 w 1335"/>
                <a:gd name="T83" fmla="*/ 0 h 1335"/>
                <a:gd name="T84" fmla="*/ 0 w 1335"/>
                <a:gd name="T85" fmla="*/ 0 h 133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35"/>
                <a:gd name="T130" fmla="*/ 0 h 1335"/>
                <a:gd name="T131" fmla="*/ 1335 w 1335"/>
                <a:gd name="T132" fmla="*/ 1335 h 133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35" h="1335">
                  <a:moveTo>
                    <a:pt x="430" y="0"/>
                  </a:moveTo>
                  <a:lnTo>
                    <a:pt x="445" y="3"/>
                  </a:lnTo>
                  <a:lnTo>
                    <a:pt x="460" y="8"/>
                  </a:lnTo>
                  <a:lnTo>
                    <a:pt x="472" y="17"/>
                  </a:lnTo>
                  <a:lnTo>
                    <a:pt x="1050" y="595"/>
                  </a:lnTo>
                  <a:lnTo>
                    <a:pt x="1235" y="409"/>
                  </a:lnTo>
                  <a:lnTo>
                    <a:pt x="1248" y="399"/>
                  </a:lnTo>
                  <a:lnTo>
                    <a:pt x="1262" y="394"/>
                  </a:lnTo>
                  <a:lnTo>
                    <a:pt x="1277" y="393"/>
                  </a:lnTo>
                  <a:lnTo>
                    <a:pt x="1292" y="395"/>
                  </a:lnTo>
                  <a:lnTo>
                    <a:pt x="1305" y="400"/>
                  </a:lnTo>
                  <a:lnTo>
                    <a:pt x="1317" y="409"/>
                  </a:lnTo>
                  <a:lnTo>
                    <a:pt x="1327" y="421"/>
                  </a:lnTo>
                  <a:lnTo>
                    <a:pt x="1333" y="434"/>
                  </a:lnTo>
                  <a:lnTo>
                    <a:pt x="1335" y="450"/>
                  </a:lnTo>
                  <a:lnTo>
                    <a:pt x="1313" y="1254"/>
                  </a:lnTo>
                  <a:lnTo>
                    <a:pt x="1310" y="1274"/>
                  </a:lnTo>
                  <a:lnTo>
                    <a:pt x="1301" y="1290"/>
                  </a:lnTo>
                  <a:lnTo>
                    <a:pt x="1288" y="1301"/>
                  </a:lnTo>
                  <a:lnTo>
                    <a:pt x="1272" y="1310"/>
                  </a:lnTo>
                  <a:lnTo>
                    <a:pt x="1254" y="1313"/>
                  </a:lnTo>
                  <a:lnTo>
                    <a:pt x="451" y="1335"/>
                  </a:lnTo>
                  <a:lnTo>
                    <a:pt x="435" y="1333"/>
                  </a:lnTo>
                  <a:lnTo>
                    <a:pt x="421" y="1328"/>
                  </a:lnTo>
                  <a:lnTo>
                    <a:pt x="409" y="1318"/>
                  </a:lnTo>
                  <a:lnTo>
                    <a:pt x="401" y="1305"/>
                  </a:lnTo>
                  <a:lnTo>
                    <a:pt x="394" y="1293"/>
                  </a:lnTo>
                  <a:lnTo>
                    <a:pt x="392" y="1278"/>
                  </a:lnTo>
                  <a:lnTo>
                    <a:pt x="394" y="1263"/>
                  </a:lnTo>
                  <a:lnTo>
                    <a:pt x="400" y="1248"/>
                  </a:lnTo>
                  <a:lnTo>
                    <a:pt x="409" y="1235"/>
                  </a:lnTo>
                  <a:lnTo>
                    <a:pt x="595" y="1050"/>
                  </a:lnTo>
                  <a:lnTo>
                    <a:pt x="17" y="473"/>
                  </a:lnTo>
                  <a:lnTo>
                    <a:pt x="7" y="460"/>
                  </a:lnTo>
                  <a:lnTo>
                    <a:pt x="2" y="446"/>
                  </a:lnTo>
                  <a:lnTo>
                    <a:pt x="0" y="431"/>
                  </a:lnTo>
                  <a:lnTo>
                    <a:pt x="2" y="416"/>
                  </a:lnTo>
                  <a:lnTo>
                    <a:pt x="7" y="402"/>
                  </a:lnTo>
                  <a:lnTo>
                    <a:pt x="17" y="390"/>
                  </a:lnTo>
                  <a:lnTo>
                    <a:pt x="390" y="17"/>
                  </a:lnTo>
                  <a:lnTo>
                    <a:pt x="402" y="8"/>
                  </a:lnTo>
                  <a:lnTo>
                    <a:pt x="416" y="3"/>
                  </a:lnTo>
                  <a:lnTo>
                    <a:pt x="430" y="0"/>
                  </a:lnTo>
                  <a:close/>
                </a:path>
              </a:pathLst>
            </a:custGeom>
            <a:solidFill>
              <a:srgbClr val="797979"/>
            </a:solidFill>
            <a:ln w="9525">
              <a:noFill/>
              <a:round/>
              <a:headEnd/>
              <a:tailEnd/>
            </a:ln>
          </p:spPr>
          <p:txBody>
            <a:bodyPr wrap="none" anchor="ctr"/>
            <a:lstStyle/>
            <a:p>
              <a:endParaRPr lang="en-GB"/>
            </a:p>
          </p:txBody>
        </p:sp>
        <p:sp>
          <p:nvSpPr>
            <p:cNvPr id="26" name="Freeform 126"/>
            <p:cNvSpPr>
              <a:spLocks noChangeArrowheads="1"/>
            </p:cNvSpPr>
            <p:nvPr/>
          </p:nvSpPr>
          <p:spPr bwMode="auto">
            <a:xfrm>
              <a:off x="2456" y="2556"/>
              <a:ext cx="81" cy="92"/>
            </a:xfrm>
            <a:custGeom>
              <a:avLst/>
              <a:gdLst>
                <a:gd name="T0" fmla="*/ 0 w 735"/>
                <a:gd name="T1" fmla="*/ 0 h 839"/>
                <a:gd name="T2" fmla="*/ 0 w 735"/>
                <a:gd name="T3" fmla="*/ 0 h 839"/>
                <a:gd name="T4" fmla="*/ 0 w 735"/>
                <a:gd name="T5" fmla="*/ 0 h 839"/>
                <a:gd name="T6" fmla="*/ 0 w 735"/>
                <a:gd name="T7" fmla="*/ 0 h 839"/>
                <a:gd name="T8" fmla="*/ 0 w 735"/>
                <a:gd name="T9" fmla="*/ 0 h 839"/>
                <a:gd name="T10" fmla="*/ 0 w 735"/>
                <a:gd name="T11" fmla="*/ 0 h 839"/>
                <a:gd name="T12" fmla="*/ 0 w 735"/>
                <a:gd name="T13" fmla="*/ 0 h 839"/>
                <a:gd name="T14" fmla="*/ 0 w 735"/>
                <a:gd name="T15" fmla="*/ 0 h 839"/>
                <a:gd name="T16" fmla="*/ 0 w 735"/>
                <a:gd name="T17" fmla="*/ 0 h 839"/>
                <a:gd name="T18" fmla="*/ 0 w 735"/>
                <a:gd name="T19" fmla="*/ 0 h 839"/>
                <a:gd name="T20" fmla="*/ 0 w 735"/>
                <a:gd name="T21" fmla="*/ 0 h 839"/>
                <a:gd name="T22" fmla="*/ 0 w 735"/>
                <a:gd name="T23" fmla="*/ 0 h 839"/>
                <a:gd name="T24" fmla="*/ 0 w 735"/>
                <a:gd name="T25" fmla="*/ 0 h 839"/>
                <a:gd name="T26" fmla="*/ 0 w 735"/>
                <a:gd name="T27" fmla="*/ 0 h 839"/>
                <a:gd name="T28" fmla="*/ 0 w 735"/>
                <a:gd name="T29" fmla="*/ 0 h 839"/>
                <a:gd name="T30" fmla="*/ 0 w 735"/>
                <a:gd name="T31" fmla="*/ 0 h 839"/>
                <a:gd name="T32" fmla="*/ 0 w 735"/>
                <a:gd name="T33" fmla="*/ 0 h 839"/>
                <a:gd name="T34" fmla="*/ 0 w 735"/>
                <a:gd name="T35" fmla="*/ 0 h 839"/>
                <a:gd name="T36" fmla="*/ 0 w 735"/>
                <a:gd name="T37" fmla="*/ 0 h 8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35"/>
                <a:gd name="T58" fmla="*/ 0 h 839"/>
                <a:gd name="T59" fmla="*/ 735 w 735"/>
                <a:gd name="T60" fmla="*/ 839 h 8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35" h="839">
                  <a:moveTo>
                    <a:pt x="571" y="0"/>
                  </a:moveTo>
                  <a:lnTo>
                    <a:pt x="594" y="3"/>
                  </a:lnTo>
                  <a:lnTo>
                    <a:pt x="618" y="10"/>
                  </a:lnTo>
                  <a:lnTo>
                    <a:pt x="735" y="108"/>
                  </a:lnTo>
                  <a:lnTo>
                    <a:pt x="140" y="839"/>
                  </a:lnTo>
                  <a:lnTo>
                    <a:pt x="24" y="722"/>
                  </a:lnTo>
                  <a:lnTo>
                    <a:pt x="11" y="708"/>
                  </a:lnTo>
                  <a:lnTo>
                    <a:pt x="4" y="692"/>
                  </a:lnTo>
                  <a:lnTo>
                    <a:pt x="0" y="676"/>
                  </a:lnTo>
                  <a:lnTo>
                    <a:pt x="0" y="659"/>
                  </a:lnTo>
                  <a:lnTo>
                    <a:pt x="4" y="642"/>
                  </a:lnTo>
                  <a:lnTo>
                    <a:pt x="9" y="626"/>
                  </a:lnTo>
                  <a:lnTo>
                    <a:pt x="16" y="612"/>
                  </a:lnTo>
                  <a:lnTo>
                    <a:pt x="25" y="599"/>
                  </a:lnTo>
                  <a:lnTo>
                    <a:pt x="487" y="31"/>
                  </a:lnTo>
                  <a:lnTo>
                    <a:pt x="504" y="18"/>
                  </a:lnTo>
                  <a:lnTo>
                    <a:pt x="524" y="8"/>
                  </a:lnTo>
                  <a:lnTo>
                    <a:pt x="547" y="2"/>
                  </a:lnTo>
                  <a:lnTo>
                    <a:pt x="571" y="0"/>
                  </a:lnTo>
                  <a:close/>
                </a:path>
              </a:pathLst>
            </a:custGeom>
            <a:solidFill>
              <a:srgbClr val="797979"/>
            </a:solidFill>
            <a:ln w="9525">
              <a:noFill/>
              <a:round/>
              <a:headEnd/>
              <a:tailEnd/>
            </a:ln>
          </p:spPr>
          <p:txBody>
            <a:bodyPr wrap="none" anchor="ctr"/>
            <a:lstStyle/>
            <a:p>
              <a:endParaRPr lang="en-GB"/>
            </a:p>
          </p:txBody>
        </p:sp>
        <p:sp>
          <p:nvSpPr>
            <p:cNvPr id="27" name="Freeform 127"/>
            <p:cNvSpPr>
              <a:spLocks noChangeArrowheads="1"/>
            </p:cNvSpPr>
            <p:nvPr/>
          </p:nvSpPr>
          <p:spPr bwMode="auto">
            <a:xfrm>
              <a:off x="2277" y="2578"/>
              <a:ext cx="306" cy="306"/>
            </a:xfrm>
            <a:custGeom>
              <a:avLst/>
              <a:gdLst>
                <a:gd name="T0" fmla="*/ 0 w 2759"/>
                <a:gd name="T1" fmla="*/ 0 h 2760"/>
                <a:gd name="T2" fmla="*/ 0 w 2759"/>
                <a:gd name="T3" fmla="*/ 0 h 2760"/>
                <a:gd name="T4" fmla="*/ 0 w 2759"/>
                <a:gd name="T5" fmla="*/ 0 h 2760"/>
                <a:gd name="T6" fmla="*/ 0 w 2759"/>
                <a:gd name="T7" fmla="*/ 0 h 2760"/>
                <a:gd name="T8" fmla="*/ 0 w 2759"/>
                <a:gd name="T9" fmla="*/ 0 h 2760"/>
                <a:gd name="T10" fmla="*/ 0 w 2759"/>
                <a:gd name="T11" fmla="*/ 0 h 2760"/>
                <a:gd name="T12" fmla="*/ 0 w 2759"/>
                <a:gd name="T13" fmla="*/ 0 h 2760"/>
                <a:gd name="T14" fmla="*/ 0 w 2759"/>
                <a:gd name="T15" fmla="*/ 0 h 2760"/>
                <a:gd name="T16" fmla="*/ 0 w 2759"/>
                <a:gd name="T17" fmla="*/ 0 h 2760"/>
                <a:gd name="T18" fmla="*/ 0 w 2759"/>
                <a:gd name="T19" fmla="*/ 0 h 2760"/>
                <a:gd name="T20" fmla="*/ 0 w 2759"/>
                <a:gd name="T21" fmla="*/ 0 h 2760"/>
                <a:gd name="T22" fmla="*/ 0 w 2759"/>
                <a:gd name="T23" fmla="*/ 0 h 2760"/>
                <a:gd name="T24" fmla="*/ 0 w 2759"/>
                <a:gd name="T25" fmla="*/ 0 h 2760"/>
                <a:gd name="T26" fmla="*/ 0 w 2759"/>
                <a:gd name="T27" fmla="*/ 0 h 2760"/>
                <a:gd name="T28" fmla="*/ 0 w 2759"/>
                <a:gd name="T29" fmla="*/ 0 h 2760"/>
                <a:gd name="T30" fmla="*/ 0 w 2759"/>
                <a:gd name="T31" fmla="*/ 0 h 2760"/>
                <a:gd name="T32" fmla="*/ 0 w 2759"/>
                <a:gd name="T33" fmla="*/ 0 h 2760"/>
                <a:gd name="T34" fmla="*/ 0 w 2759"/>
                <a:gd name="T35" fmla="*/ 0 h 2760"/>
                <a:gd name="T36" fmla="*/ 0 w 2759"/>
                <a:gd name="T37" fmla="*/ 0 h 2760"/>
                <a:gd name="T38" fmla="*/ 0 w 2759"/>
                <a:gd name="T39" fmla="*/ 0 h 2760"/>
                <a:gd name="T40" fmla="*/ 0 w 2759"/>
                <a:gd name="T41" fmla="*/ 0 h 2760"/>
                <a:gd name="T42" fmla="*/ 0 w 2759"/>
                <a:gd name="T43" fmla="*/ 0 h 2760"/>
                <a:gd name="T44" fmla="*/ 0 w 2759"/>
                <a:gd name="T45" fmla="*/ 0 h 2760"/>
                <a:gd name="T46" fmla="*/ 0 w 2759"/>
                <a:gd name="T47" fmla="*/ 0 h 2760"/>
                <a:gd name="T48" fmla="*/ 0 w 2759"/>
                <a:gd name="T49" fmla="*/ 0 h 2760"/>
                <a:gd name="T50" fmla="*/ 0 w 2759"/>
                <a:gd name="T51" fmla="*/ 0 h 2760"/>
                <a:gd name="T52" fmla="*/ 0 w 2759"/>
                <a:gd name="T53" fmla="*/ 0 h 2760"/>
                <a:gd name="T54" fmla="*/ 0 w 2759"/>
                <a:gd name="T55" fmla="*/ 0 h 2760"/>
                <a:gd name="T56" fmla="*/ 0 w 2759"/>
                <a:gd name="T57" fmla="*/ 0 h 2760"/>
                <a:gd name="T58" fmla="*/ 0 w 2759"/>
                <a:gd name="T59" fmla="*/ 0 h 2760"/>
                <a:gd name="T60" fmla="*/ 0 w 2759"/>
                <a:gd name="T61" fmla="*/ 0 h 2760"/>
                <a:gd name="T62" fmla="*/ 0 w 2759"/>
                <a:gd name="T63" fmla="*/ 0 h 2760"/>
                <a:gd name="T64" fmla="*/ 0 w 2759"/>
                <a:gd name="T65" fmla="*/ 0 h 2760"/>
                <a:gd name="T66" fmla="*/ 0 w 2759"/>
                <a:gd name="T67" fmla="*/ 0 h 2760"/>
                <a:gd name="T68" fmla="*/ 0 w 2759"/>
                <a:gd name="T69" fmla="*/ 0 h 2760"/>
                <a:gd name="T70" fmla="*/ 0 w 2759"/>
                <a:gd name="T71" fmla="*/ 0 h 2760"/>
                <a:gd name="T72" fmla="*/ 0 w 2759"/>
                <a:gd name="T73" fmla="*/ 0 h 2760"/>
                <a:gd name="T74" fmla="*/ 0 w 2759"/>
                <a:gd name="T75" fmla="*/ 0 h 2760"/>
                <a:gd name="T76" fmla="*/ 0 w 2759"/>
                <a:gd name="T77" fmla="*/ 0 h 2760"/>
                <a:gd name="T78" fmla="*/ 0 w 2759"/>
                <a:gd name="T79" fmla="*/ 0 h 2760"/>
                <a:gd name="T80" fmla="*/ 0 w 2759"/>
                <a:gd name="T81" fmla="*/ 0 h 2760"/>
                <a:gd name="T82" fmla="*/ 0 w 2759"/>
                <a:gd name="T83" fmla="*/ 0 h 2760"/>
                <a:gd name="T84" fmla="*/ 0 w 2759"/>
                <a:gd name="T85" fmla="*/ 0 h 2760"/>
                <a:gd name="T86" fmla="*/ 0 w 2759"/>
                <a:gd name="T87" fmla="*/ 0 h 27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759"/>
                <a:gd name="T133" fmla="*/ 0 h 2760"/>
                <a:gd name="T134" fmla="*/ 2759 w 2759"/>
                <a:gd name="T135" fmla="*/ 2760 h 276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759" h="2760">
                  <a:moveTo>
                    <a:pt x="2444" y="0"/>
                  </a:moveTo>
                  <a:lnTo>
                    <a:pt x="2468" y="27"/>
                  </a:lnTo>
                  <a:lnTo>
                    <a:pt x="2496" y="60"/>
                  </a:lnTo>
                  <a:lnTo>
                    <a:pt x="2524" y="96"/>
                  </a:lnTo>
                  <a:lnTo>
                    <a:pt x="2552" y="136"/>
                  </a:lnTo>
                  <a:lnTo>
                    <a:pt x="2581" y="178"/>
                  </a:lnTo>
                  <a:lnTo>
                    <a:pt x="2609" y="222"/>
                  </a:lnTo>
                  <a:lnTo>
                    <a:pt x="2636" y="269"/>
                  </a:lnTo>
                  <a:lnTo>
                    <a:pt x="2658" y="314"/>
                  </a:lnTo>
                  <a:lnTo>
                    <a:pt x="2681" y="358"/>
                  </a:lnTo>
                  <a:lnTo>
                    <a:pt x="2701" y="403"/>
                  </a:lnTo>
                  <a:lnTo>
                    <a:pt x="2718" y="447"/>
                  </a:lnTo>
                  <a:lnTo>
                    <a:pt x="2732" y="490"/>
                  </a:lnTo>
                  <a:lnTo>
                    <a:pt x="2745" y="530"/>
                  </a:lnTo>
                  <a:lnTo>
                    <a:pt x="2754" y="568"/>
                  </a:lnTo>
                  <a:lnTo>
                    <a:pt x="2759" y="603"/>
                  </a:lnTo>
                  <a:lnTo>
                    <a:pt x="2736" y="658"/>
                  </a:lnTo>
                  <a:lnTo>
                    <a:pt x="2710" y="718"/>
                  </a:lnTo>
                  <a:lnTo>
                    <a:pt x="2681" y="781"/>
                  </a:lnTo>
                  <a:lnTo>
                    <a:pt x="2648" y="847"/>
                  </a:lnTo>
                  <a:lnTo>
                    <a:pt x="2613" y="917"/>
                  </a:lnTo>
                  <a:lnTo>
                    <a:pt x="2573" y="989"/>
                  </a:lnTo>
                  <a:lnTo>
                    <a:pt x="2532" y="1064"/>
                  </a:lnTo>
                  <a:lnTo>
                    <a:pt x="2488" y="1140"/>
                  </a:lnTo>
                  <a:lnTo>
                    <a:pt x="2440" y="1217"/>
                  </a:lnTo>
                  <a:lnTo>
                    <a:pt x="2390" y="1295"/>
                  </a:lnTo>
                  <a:lnTo>
                    <a:pt x="2337" y="1374"/>
                  </a:lnTo>
                  <a:lnTo>
                    <a:pt x="2282" y="1453"/>
                  </a:lnTo>
                  <a:lnTo>
                    <a:pt x="2225" y="1531"/>
                  </a:lnTo>
                  <a:lnTo>
                    <a:pt x="2164" y="1609"/>
                  </a:lnTo>
                  <a:lnTo>
                    <a:pt x="2103" y="1685"/>
                  </a:lnTo>
                  <a:lnTo>
                    <a:pt x="2038" y="1761"/>
                  </a:lnTo>
                  <a:lnTo>
                    <a:pt x="1972" y="1834"/>
                  </a:lnTo>
                  <a:lnTo>
                    <a:pt x="1903" y="1904"/>
                  </a:lnTo>
                  <a:lnTo>
                    <a:pt x="1903" y="1905"/>
                  </a:lnTo>
                  <a:lnTo>
                    <a:pt x="1832" y="1973"/>
                  </a:lnTo>
                  <a:lnTo>
                    <a:pt x="1760" y="2040"/>
                  </a:lnTo>
                  <a:lnTo>
                    <a:pt x="1685" y="2103"/>
                  </a:lnTo>
                  <a:lnTo>
                    <a:pt x="1608" y="2166"/>
                  </a:lnTo>
                  <a:lnTo>
                    <a:pt x="1530" y="2225"/>
                  </a:lnTo>
                  <a:lnTo>
                    <a:pt x="1451" y="2284"/>
                  </a:lnTo>
                  <a:lnTo>
                    <a:pt x="1373" y="2339"/>
                  </a:lnTo>
                  <a:lnTo>
                    <a:pt x="1295" y="2391"/>
                  </a:lnTo>
                  <a:lnTo>
                    <a:pt x="1216" y="2442"/>
                  </a:lnTo>
                  <a:lnTo>
                    <a:pt x="1139" y="2488"/>
                  </a:lnTo>
                  <a:lnTo>
                    <a:pt x="1063" y="2533"/>
                  </a:lnTo>
                  <a:lnTo>
                    <a:pt x="989" y="2575"/>
                  </a:lnTo>
                  <a:lnTo>
                    <a:pt x="917" y="2614"/>
                  </a:lnTo>
                  <a:lnTo>
                    <a:pt x="847" y="2650"/>
                  </a:lnTo>
                  <a:lnTo>
                    <a:pt x="780" y="2683"/>
                  </a:lnTo>
                  <a:lnTo>
                    <a:pt x="718" y="2711"/>
                  </a:lnTo>
                  <a:lnTo>
                    <a:pt x="658" y="2738"/>
                  </a:lnTo>
                  <a:lnTo>
                    <a:pt x="603" y="2760"/>
                  </a:lnTo>
                  <a:lnTo>
                    <a:pt x="568" y="2755"/>
                  </a:lnTo>
                  <a:lnTo>
                    <a:pt x="530" y="2746"/>
                  </a:lnTo>
                  <a:lnTo>
                    <a:pt x="489" y="2735"/>
                  </a:lnTo>
                  <a:lnTo>
                    <a:pt x="446" y="2720"/>
                  </a:lnTo>
                  <a:lnTo>
                    <a:pt x="403" y="2702"/>
                  </a:lnTo>
                  <a:lnTo>
                    <a:pt x="358" y="2681"/>
                  </a:lnTo>
                  <a:lnTo>
                    <a:pt x="313" y="2660"/>
                  </a:lnTo>
                  <a:lnTo>
                    <a:pt x="268" y="2637"/>
                  </a:lnTo>
                  <a:lnTo>
                    <a:pt x="222" y="2610"/>
                  </a:lnTo>
                  <a:lnTo>
                    <a:pt x="178" y="2583"/>
                  </a:lnTo>
                  <a:lnTo>
                    <a:pt x="135" y="2554"/>
                  </a:lnTo>
                  <a:lnTo>
                    <a:pt x="96" y="2526"/>
                  </a:lnTo>
                  <a:lnTo>
                    <a:pt x="60" y="2497"/>
                  </a:lnTo>
                  <a:lnTo>
                    <a:pt x="27" y="2470"/>
                  </a:lnTo>
                  <a:lnTo>
                    <a:pt x="0" y="2445"/>
                  </a:lnTo>
                  <a:lnTo>
                    <a:pt x="737" y="1845"/>
                  </a:lnTo>
                  <a:lnTo>
                    <a:pt x="751" y="1857"/>
                  </a:lnTo>
                  <a:lnTo>
                    <a:pt x="764" y="1868"/>
                  </a:lnTo>
                  <a:lnTo>
                    <a:pt x="779" y="1878"/>
                  </a:lnTo>
                  <a:lnTo>
                    <a:pt x="795" y="1888"/>
                  </a:lnTo>
                  <a:lnTo>
                    <a:pt x="813" y="1899"/>
                  </a:lnTo>
                  <a:lnTo>
                    <a:pt x="834" y="1911"/>
                  </a:lnTo>
                  <a:lnTo>
                    <a:pt x="851" y="1921"/>
                  </a:lnTo>
                  <a:lnTo>
                    <a:pt x="867" y="1928"/>
                  </a:lnTo>
                  <a:lnTo>
                    <a:pt x="883" y="1934"/>
                  </a:lnTo>
                  <a:lnTo>
                    <a:pt x="897" y="1938"/>
                  </a:lnTo>
                  <a:lnTo>
                    <a:pt x="912" y="1939"/>
                  </a:lnTo>
                  <a:lnTo>
                    <a:pt x="928" y="1938"/>
                  </a:lnTo>
                  <a:lnTo>
                    <a:pt x="944" y="1934"/>
                  </a:lnTo>
                  <a:lnTo>
                    <a:pt x="962" y="1926"/>
                  </a:lnTo>
                  <a:lnTo>
                    <a:pt x="982" y="1916"/>
                  </a:lnTo>
                  <a:lnTo>
                    <a:pt x="1005" y="1902"/>
                  </a:lnTo>
                  <a:lnTo>
                    <a:pt x="1032" y="1884"/>
                  </a:lnTo>
                  <a:lnTo>
                    <a:pt x="1048" y="1870"/>
                  </a:lnTo>
                  <a:lnTo>
                    <a:pt x="1070" y="1854"/>
                  </a:lnTo>
                  <a:lnTo>
                    <a:pt x="1095" y="1834"/>
                  </a:lnTo>
                  <a:lnTo>
                    <a:pt x="1123" y="1812"/>
                  </a:lnTo>
                  <a:lnTo>
                    <a:pt x="1155" y="1785"/>
                  </a:lnTo>
                  <a:lnTo>
                    <a:pt x="1190" y="1756"/>
                  </a:lnTo>
                  <a:lnTo>
                    <a:pt x="1227" y="1726"/>
                  </a:lnTo>
                  <a:lnTo>
                    <a:pt x="1266" y="1692"/>
                  </a:lnTo>
                  <a:lnTo>
                    <a:pt x="1307" y="1656"/>
                  </a:lnTo>
                  <a:lnTo>
                    <a:pt x="1350" y="1616"/>
                  </a:lnTo>
                  <a:lnTo>
                    <a:pt x="1394" y="1576"/>
                  </a:lnTo>
                  <a:lnTo>
                    <a:pt x="1440" y="1533"/>
                  </a:lnTo>
                  <a:lnTo>
                    <a:pt x="1486" y="1488"/>
                  </a:lnTo>
                  <a:lnTo>
                    <a:pt x="1488" y="1488"/>
                  </a:lnTo>
                  <a:lnTo>
                    <a:pt x="1486" y="1488"/>
                  </a:lnTo>
                  <a:lnTo>
                    <a:pt x="1532" y="1441"/>
                  </a:lnTo>
                  <a:lnTo>
                    <a:pt x="1574" y="1396"/>
                  </a:lnTo>
                  <a:lnTo>
                    <a:pt x="1616" y="1351"/>
                  </a:lnTo>
                  <a:lnTo>
                    <a:pt x="1654" y="1308"/>
                  </a:lnTo>
                  <a:lnTo>
                    <a:pt x="1690" y="1266"/>
                  </a:lnTo>
                  <a:lnTo>
                    <a:pt x="1724" y="1227"/>
                  </a:lnTo>
                  <a:lnTo>
                    <a:pt x="1756" y="1190"/>
                  </a:lnTo>
                  <a:lnTo>
                    <a:pt x="1784" y="1156"/>
                  </a:lnTo>
                  <a:lnTo>
                    <a:pt x="1810" y="1124"/>
                  </a:lnTo>
                  <a:lnTo>
                    <a:pt x="1833" y="1095"/>
                  </a:lnTo>
                  <a:lnTo>
                    <a:pt x="1852" y="1071"/>
                  </a:lnTo>
                  <a:lnTo>
                    <a:pt x="1869" y="1050"/>
                  </a:lnTo>
                  <a:lnTo>
                    <a:pt x="1882" y="1032"/>
                  </a:lnTo>
                  <a:lnTo>
                    <a:pt x="1900" y="1006"/>
                  </a:lnTo>
                  <a:lnTo>
                    <a:pt x="1915" y="983"/>
                  </a:lnTo>
                  <a:lnTo>
                    <a:pt x="1925" y="963"/>
                  </a:lnTo>
                  <a:lnTo>
                    <a:pt x="1933" y="945"/>
                  </a:lnTo>
                  <a:lnTo>
                    <a:pt x="1937" y="928"/>
                  </a:lnTo>
                  <a:lnTo>
                    <a:pt x="1938" y="913"/>
                  </a:lnTo>
                  <a:lnTo>
                    <a:pt x="1937" y="898"/>
                  </a:lnTo>
                  <a:lnTo>
                    <a:pt x="1933" y="883"/>
                  </a:lnTo>
                  <a:lnTo>
                    <a:pt x="1928" y="868"/>
                  </a:lnTo>
                  <a:lnTo>
                    <a:pt x="1919" y="852"/>
                  </a:lnTo>
                  <a:lnTo>
                    <a:pt x="1910" y="834"/>
                  </a:lnTo>
                  <a:lnTo>
                    <a:pt x="1898" y="813"/>
                  </a:lnTo>
                  <a:lnTo>
                    <a:pt x="1887" y="795"/>
                  </a:lnTo>
                  <a:lnTo>
                    <a:pt x="1877" y="779"/>
                  </a:lnTo>
                  <a:lnTo>
                    <a:pt x="1867" y="765"/>
                  </a:lnTo>
                  <a:lnTo>
                    <a:pt x="1857" y="752"/>
                  </a:lnTo>
                  <a:lnTo>
                    <a:pt x="1845" y="738"/>
                  </a:lnTo>
                  <a:lnTo>
                    <a:pt x="2444" y="0"/>
                  </a:lnTo>
                  <a:close/>
                </a:path>
              </a:pathLst>
            </a:custGeom>
            <a:solidFill>
              <a:srgbClr val="797979"/>
            </a:solidFill>
            <a:ln w="9525">
              <a:noFill/>
              <a:round/>
              <a:headEnd/>
              <a:tailEnd/>
            </a:ln>
          </p:spPr>
          <p:txBody>
            <a:bodyPr wrap="none" anchor="ctr"/>
            <a:lstStyle/>
            <a:p>
              <a:endParaRPr lang="en-GB"/>
            </a:p>
          </p:txBody>
        </p:sp>
        <p:sp>
          <p:nvSpPr>
            <p:cNvPr id="28" name="Freeform 128"/>
            <p:cNvSpPr>
              <a:spLocks noChangeArrowheads="1"/>
            </p:cNvSpPr>
            <p:nvPr/>
          </p:nvSpPr>
          <p:spPr bwMode="auto">
            <a:xfrm>
              <a:off x="2255" y="2757"/>
              <a:ext cx="92" cy="81"/>
            </a:xfrm>
            <a:custGeom>
              <a:avLst/>
              <a:gdLst>
                <a:gd name="T0" fmla="*/ 0 w 839"/>
                <a:gd name="T1" fmla="*/ 0 h 735"/>
                <a:gd name="T2" fmla="*/ 0 w 839"/>
                <a:gd name="T3" fmla="*/ 0 h 735"/>
                <a:gd name="T4" fmla="*/ 0 w 839"/>
                <a:gd name="T5" fmla="*/ 0 h 735"/>
                <a:gd name="T6" fmla="*/ 0 w 839"/>
                <a:gd name="T7" fmla="*/ 0 h 735"/>
                <a:gd name="T8" fmla="*/ 0 w 839"/>
                <a:gd name="T9" fmla="*/ 0 h 735"/>
                <a:gd name="T10" fmla="*/ 0 w 839"/>
                <a:gd name="T11" fmla="*/ 0 h 735"/>
                <a:gd name="T12" fmla="*/ 0 w 839"/>
                <a:gd name="T13" fmla="*/ 0 h 735"/>
                <a:gd name="T14" fmla="*/ 0 w 839"/>
                <a:gd name="T15" fmla="*/ 0 h 735"/>
                <a:gd name="T16" fmla="*/ 0 w 839"/>
                <a:gd name="T17" fmla="*/ 0 h 735"/>
                <a:gd name="T18" fmla="*/ 0 w 839"/>
                <a:gd name="T19" fmla="*/ 0 h 735"/>
                <a:gd name="T20" fmla="*/ 0 w 839"/>
                <a:gd name="T21" fmla="*/ 0 h 735"/>
                <a:gd name="T22" fmla="*/ 0 w 839"/>
                <a:gd name="T23" fmla="*/ 0 h 735"/>
                <a:gd name="T24" fmla="*/ 0 w 839"/>
                <a:gd name="T25" fmla="*/ 0 h 735"/>
                <a:gd name="T26" fmla="*/ 0 w 839"/>
                <a:gd name="T27" fmla="*/ 0 h 735"/>
                <a:gd name="T28" fmla="*/ 0 w 839"/>
                <a:gd name="T29" fmla="*/ 0 h 735"/>
                <a:gd name="T30" fmla="*/ 0 w 839"/>
                <a:gd name="T31" fmla="*/ 0 h 735"/>
                <a:gd name="T32" fmla="*/ 0 w 839"/>
                <a:gd name="T33" fmla="*/ 0 h 735"/>
                <a:gd name="T34" fmla="*/ 0 w 839"/>
                <a:gd name="T35" fmla="*/ 0 h 735"/>
                <a:gd name="T36" fmla="*/ 0 w 839"/>
                <a:gd name="T37" fmla="*/ 0 h 7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9"/>
                <a:gd name="T58" fmla="*/ 0 h 735"/>
                <a:gd name="T59" fmla="*/ 839 w 839"/>
                <a:gd name="T60" fmla="*/ 735 h 7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9" h="735">
                  <a:moveTo>
                    <a:pt x="675" y="0"/>
                  </a:moveTo>
                  <a:lnTo>
                    <a:pt x="692" y="3"/>
                  </a:lnTo>
                  <a:lnTo>
                    <a:pt x="707" y="11"/>
                  </a:lnTo>
                  <a:lnTo>
                    <a:pt x="721" y="23"/>
                  </a:lnTo>
                  <a:lnTo>
                    <a:pt x="839" y="140"/>
                  </a:lnTo>
                  <a:lnTo>
                    <a:pt x="107" y="735"/>
                  </a:lnTo>
                  <a:lnTo>
                    <a:pt x="10" y="618"/>
                  </a:lnTo>
                  <a:lnTo>
                    <a:pt x="2" y="595"/>
                  </a:lnTo>
                  <a:lnTo>
                    <a:pt x="0" y="571"/>
                  </a:lnTo>
                  <a:lnTo>
                    <a:pt x="2" y="546"/>
                  </a:lnTo>
                  <a:lnTo>
                    <a:pt x="8" y="524"/>
                  </a:lnTo>
                  <a:lnTo>
                    <a:pt x="17" y="504"/>
                  </a:lnTo>
                  <a:lnTo>
                    <a:pt x="30" y="488"/>
                  </a:lnTo>
                  <a:lnTo>
                    <a:pt x="599" y="24"/>
                  </a:lnTo>
                  <a:lnTo>
                    <a:pt x="612" y="16"/>
                  </a:lnTo>
                  <a:lnTo>
                    <a:pt x="626" y="8"/>
                  </a:lnTo>
                  <a:lnTo>
                    <a:pt x="642" y="3"/>
                  </a:lnTo>
                  <a:lnTo>
                    <a:pt x="658" y="0"/>
                  </a:lnTo>
                  <a:lnTo>
                    <a:pt x="675" y="0"/>
                  </a:lnTo>
                  <a:close/>
                </a:path>
              </a:pathLst>
            </a:custGeom>
            <a:solidFill>
              <a:srgbClr val="797979"/>
            </a:solidFill>
            <a:ln w="9525">
              <a:noFill/>
              <a:round/>
              <a:headEnd/>
              <a:tailEnd/>
            </a:ln>
          </p:spPr>
          <p:txBody>
            <a:bodyPr wrap="none" anchor="ctr"/>
            <a:lstStyle/>
            <a:p>
              <a:endParaRPr lang="en-GB"/>
            </a:p>
          </p:txBody>
        </p:sp>
      </p:grpSp>
      <p:sp>
        <p:nvSpPr>
          <p:cNvPr id="32" name="TextBox 31"/>
          <p:cNvSpPr txBox="1"/>
          <p:nvPr/>
        </p:nvSpPr>
        <p:spPr>
          <a:xfrm>
            <a:off x="1172389" y="1835691"/>
            <a:ext cx="518066"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40%</a:t>
            </a:r>
            <a:endParaRPr lang="en-GB" sz="1300" b="1" dirty="0">
              <a:solidFill>
                <a:schemeClr val="accent3">
                  <a:lumMod val="50000"/>
                </a:schemeClr>
              </a:solidFill>
            </a:endParaRPr>
          </a:p>
        </p:txBody>
      </p:sp>
      <p:sp>
        <p:nvSpPr>
          <p:cNvPr id="33" name="TextBox 32"/>
          <p:cNvSpPr txBox="1"/>
          <p:nvPr/>
        </p:nvSpPr>
        <p:spPr>
          <a:xfrm>
            <a:off x="2344549" y="1835691"/>
            <a:ext cx="518066"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13%</a:t>
            </a:r>
            <a:endParaRPr lang="en-GB" sz="1300" b="1" dirty="0">
              <a:solidFill>
                <a:schemeClr val="accent3">
                  <a:lumMod val="50000"/>
                </a:schemeClr>
              </a:solidFill>
            </a:endParaRPr>
          </a:p>
        </p:txBody>
      </p:sp>
      <p:sp>
        <p:nvSpPr>
          <p:cNvPr id="34" name="TextBox 33"/>
          <p:cNvSpPr txBox="1"/>
          <p:nvPr/>
        </p:nvSpPr>
        <p:spPr>
          <a:xfrm>
            <a:off x="4503098" y="1811695"/>
            <a:ext cx="518066"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17%</a:t>
            </a:r>
            <a:endParaRPr lang="en-GB" sz="1300" b="1" dirty="0">
              <a:solidFill>
                <a:schemeClr val="accent3">
                  <a:lumMod val="50000"/>
                </a:schemeClr>
              </a:solidFill>
            </a:endParaRPr>
          </a:p>
        </p:txBody>
      </p:sp>
      <p:sp>
        <p:nvSpPr>
          <p:cNvPr id="35" name="TextBox 34"/>
          <p:cNvSpPr txBox="1"/>
          <p:nvPr/>
        </p:nvSpPr>
        <p:spPr>
          <a:xfrm>
            <a:off x="5688816" y="1835691"/>
            <a:ext cx="425092"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8%</a:t>
            </a:r>
            <a:endParaRPr lang="en-GB" sz="1300" b="1" dirty="0">
              <a:solidFill>
                <a:schemeClr val="accent3">
                  <a:lumMod val="50000"/>
                </a:schemeClr>
              </a:solidFill>
            </a:endParaRPr>
          </a:p>
        </p:txBody>
      </p:sp>
      <p:sp>
        <p:nvSpPr>
          <p:cNvPr id="36" name="TextBox 35"/>
          <p:cNvSpPr txBox="1"/>
          <p:nvPr/>
        </p:nvSpPr>
        <p:spPr>
          <a:xfrm>
            <a:off x="8008615" y="1835691"/>
            <a:ext cx="508898"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11%</a:t>
            </a:r>
            <a:endParaRPr lang="en-GB" sz="1300" b="1" dirty="0">
              <a:solidFill>
                <a:schemeClr val="accent3">
                  <a:lumMod val="50000"/>
                </a:schemeClr>
              </a:solidFill>
            </a:endParaRPr>
          </a:p>
        </p:txBody>
      </p:sp>
      <p:sp>
        <p:nvSpPr>
          <p:cNvPr id="37" name="TextBox 36"/>
          <p:cNvSpPr txBox="1"/>
          <p:nvPr/>
        </p:nvSpPr>
        <p:spPr>
          <a:xfrm>
            <a:off x="6756682" y="1835691"/>
            <a:ext cx="518066"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12%</a:t>
            </a:r>
            <a:endParaRPr lang="en-GB" sz="1300" b="1" dirty="0">
              <a:solidFill>
                <a:schemeClr val="accent3">
                  <a:lumMod val="50000"/>
                </a:schemeClr>
              </a:solidFill>
            </a:endParaRPr>
          </a:p>
        </p:txBody>
      </p:sp>
      <p:sp>
        <p:nvSpPr>
          <p:cNvPr id="38" name="TextBox 37"/>
          <p:cNvSpPr txBox="1"/>
          <p:nvPr/>
        </p:nvSpPr>
        <p:spPr>
          <a:xfrm>
            <a:off x="15727" y="1835691"/>
            <a:ext cx="1095847" cy="292378"/>
          </a:xfrm>
          <a:prstGeom prst="rect">
            <a:avLst/>
          </a:prstGeom>
          <a:noFill/>
        </p:spPr>
        <p:txBody>
          <a:bodyPr wrap="square" lIns="91428" tIns="45715" rIns="91428" bIns="45715" rtlCol="0">
            <a:spAutoFit/>
          </a:bodyPr>
          <a:lstStyle/>
          <a:p>
            <a:pPr algn="r"/>
            <a:r>
              <a:rPr lang="en-GB" sz="1300" b="1" dirty="0" smtClean="0">
                <a:solidFill>
                  <a:schemeClr val="accent3">
                    <a:lumMod val="50000"/>
                  </a:schemeClr>
                </a:solidFill>
              </a:rPr>
              <a:t>Total agree</a:t>
            </a:r>
            <a:endParaRPr lang="en-GB" sz="1300" b="1" dirty="0">
              <a:solidFill>
                <a:schemeClr val="accent3">
                  <a:lumMod val="50000"/>
                </a:schemeClr>
              </a:solidFill>
            </a:endParaRPr>
          </a:p>
        </p:txBody>
      </p:sp>
      <p:sp>
        <p:nvSpPr>
          <p:cNvPr id="39" name="TextBox 38"/>
          <p:cNvSpPr txBox="1"/>
          <p:nvPr/>
        </p:nvSpPr>
        <p:spPr>
          <a:xfrm>
            <a:off x="-128289" y="5010095"/>
            <a:ext cx="1214181" cy="492432"/>
          </a:xfrm>
          <a:prstGeom prst="rect">
            <a:avLst/>
          </a:prstGeom>
          <a:noFill/>
        </p:spPr>
        <p:txBody>
          <a:bodyPr wrap="square" lIns="91428" tIns="45715" rIns="91428" bIns="45715" rtlCol="0">
            <a:spAutoFit/>
          </a:bodyPr>
          <a:lstStyle/>
          <a:p>
            <a:pPr algn="r"/>
            <a:r>
              <a:rPr lang="en-GB" sz="1300" b="1" dirty="0" smtClean="0">
                <a:solidFill>
                  <a:schemeClr val="accent2">
                    <a:lumMod val="75000"/>
                  </a:schemeClr>
                </a:solidFill>
              </a:rPr>
              <a:t>Total disagree</a:t>
            </a:r>
            <a:endParaRPr lang="en-GB" sz="1300" b="1" dirty="0">
              <a:solidFill>
                <a:schemeClr val="accent2">
                  <a:lumMod val="75000"/>
                </a:schemeClr>
              </a:solidFill>
            </a:endParaRPr>
          </a:p>
        </p:txBody>
      </p:sp>
      <p:sp>
        <p:nvSpPr>
          <p:cNvPr id="40" name="TextBox 39"/>
          <p:cNvSpPr txBox="1"/>
          <p:nvPr/>
        </p:nvSpPr>
        <p:spPr>
          <a:xfrm>
            <a:off x="1784931"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46%</a:t>
            </a:r>
            <a:endParaRPr lang="en-GB" sz="1300" b="1" dirty="0">
              <a:solidFill>
                <a:schemeClr val="accent2">
                  <a:lumMod val="75000"/>
                </a:schemeClr>
              </a:solidFill>
            </a:endParaRPr>
          </a:p>
        </p:txBody>
      </p:sp>
      <p:sp>
        <p:nvSpPr>
          <p:cNvPr id="41" name="TextBox 40"/>
          <p:cNvSpPr txBox="1"/>
          <p:nvPr/>
        </p:nvSpPr>
        <p:spPr>
          <a:xfrm>
            <a:off x="2927043"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75%</a:t>
            </a:r>
            <a:endParaRPr lang="en-GB" sz="1300" b="1" dirty="0">
              <a:solidFill>
                <a:schemeClr val="accent2">
                  <a:lumMod val="75000"/>
                </a:schemeClr>
              </a:solidFill>
            </a:endParaRPr>
          </a:p>
        </p:txBody>
      </p:sp>
      <p:sp>
        <p:nvSpPr>
          <p:cNvPr id="42" name="TextBox 41"/>
          <p:cNvSpPr txBox="1"/>
          <p:nvPr/>
        </p:nvSpPr>
        <p:spPr>
          <a:xfrm>
            <a:off x="5200303"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73%</a:t>
            </a:r>
            <a:endParaRPr lang="en-GB" sz="1300" b="1" dirty="0">
              <a:solidFill>
                <a:schemeClr val="accent2">
                  <a:lumMod val="75000"/>
                </a:schemeClr>
              </a:solidFill>
            </a:endParaRPr>
          </a:p>
        </p:txBody>
      </p:sp>
      <p:sp>
        <p:nvSpPr>
          <p:cNvPr id="43" name="TextBox 42"/>
          <p:cNvSpPr txBox="1"/>
          <p:nvPr/>
        </p:nvSpPr>
        <p:spPr>
          <a:xfrm>
            <a:off x="6352431"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83%</a:t>
            </a:r>
            <a:endParaRPr lang="en-GB" sz="1300" b="1" dirty="0">
              <a:solidFill>
                <a:schemeClr val="accent2">
                  <a:lumMod val="75000"/>
                </a:schemeClr>
              </a:solidFill>
            </a:endParaRPr>
          </a:p>
        </p:txBody>
      </p:sp>
      <p:sp>
        <p:nvSpPr>
          <p:cNvPr id="44" name="TextBox 43"/>
          <p:cNvSpPr txBox="1"/>
          <p:nvPr/>
        </p:nvSpPr>
        <p:spPr>
          <a:xfrm>
            <a:off x="7521005"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83%</a:t>
            </a:r>
            <a:endParaRPr lang="en-GB" sz="1300" b="1" dirty="0">
              <a:solidFill>
                <a:schemeClr val="accent2">
                  <a:lumMod val="75000"/>
                </a:schemeClr>
              </a:solidFill>
            </a:endParaRPr>
          </a:p>
        </p:txBody>
      </p:sp>
      <p:sp>
        <p:nvSpPr>
          <p:cNvPr id="45" name="TextBox 44"/>
          <p:cNvSpPr txBox="1"/>
          <p:nvPr/>
        </p:nvSpPr>
        <p:spPr>
          <a:xfrm>
            <a:off x="8721879"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84%</a:t>
            </a:r>
            <a:endParaRPr lang="en-GB" sz="1300" b="1" dirty="0">
              <a:solidFill>
                <a:schemeClr val="accent2">
                  <a:lumMod val="75000"/>
                </a:schemeClr>
              </a:solidFill>
            </a:endParaRPr>
          </a:p>
        </p:txBody>
      </p:sp>
      <p:sp>
        <p:nvSpPr>
          <p:cNvPr id="46" name="Isosceles Triangle 45"/>
          <p:cNvSpPr/>
          <p:nvPr/>
        </p:nvSpPr>
        <p:spPr bwMode="auto">
          <a:xfrm>
            <a:off x="5832832" y="1693193"/>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0" name="Isosceles Triangle 49"/>
          <p:cNvSpPr/>
          <p:nvPr/>
        </p:nvSpPr>
        <p:spPr bwMode="auto">
          <a:xfrm>
            <a:off x="5910789" y="4087388"/>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1" name="Isosceles Triangle 50"/>
          <p:cNvSpPr/>
          <p:nvPr/>
        </p:nvSpPr>
        <p:spPr bwMode="auto">
          <a:xfrm>
            <a:off x="6887484" y="1693193"/>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5" name="Isosceles Triangle 54"/>
          <p:cNvSpPr/>
          <p:nvPr/>
        </p:nvSpPr>
        <p:spPr bwMode="auto">
          <a:xfrm>
            <a:off x="8137642" y="1735221"/>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7" name="TextBox 46"/>
          <p:cNvSpPr txBox="1"/>
          <p:nvPr/>
        </p:nvSpPr>
        <p:spPr>
          <a:xfrm>
            <a:off x="5959145" y="1835691"/>
            <a:ext cx="537302"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(5%)</a:t>
            </a:r>
            <a:endParaRPr lang="en-GB" sz="1300" b="1" dirty="0">
              <a:solidFill>
                <a:schemeClr val="accent3">
                  <a:lumMod val="50000"/>
                </a:schemeClr>
              </a:solidFill>
            </a:endParaRPr>
          </a:p>
        </p:txBody>
      </p:sp>
      <p:sp>
        <p:nvSpPr>
          <p:cNvPr id="49" name="TextBox 48"/>
          <p:cNvSpPr txBox="1"/>
          <p:nvPr/>
        </p:nvSpPr>
        <p:spPr>
          <a:xfrm>
            <a:off x="8436247" y="1835691"/>
            <a:ext cx="537302"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(6%)</a:t>
            </a:r>
            <a:endParaRPr lang="en-GB" sz="1300" b="1" dirty="0">
              <a:solidFill>
                <a:schemeClr val="accent3">
                  <a:lumMod val="50000"/>
                </a:schemeClr>
              </a:solidFill>
            </a:endParaRPr>
          </a:p>
        </p:txBody>
      </p:sp>
      <p:sp>
        <p:nvSpPr>
          <p:cNvPr id="52" name="TextBox 51"/>
          <p:cNvSpPr txBox="1"/>
          <p:nvPr/>
        </p:nvSpPr>
        <p:spPr>
          <a:xfrm>
            <a:off x="7139252" y="1835691"/>
            <a:ext cx="537302"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(7%)</a:t>
            </a:r>
            <a:endParaRPr lang="en-GB" sz="1300" b="1" dirty="0">
              <a:solidFill>
                <a:schemeClr val="accent3">
                  <a:lumMod val="50000"/>
                </a:schemeClr>
              </a:solidFill>
            </a:endParaRPr>
          </a:p>
        </p:txBody>
      </p:sp>
      <p:sp>
        <p:nvSpPr>
          <p:cNvPr id="53" name="TextBox 52"/>
          <p:cNvSpPr txBox="1"/>
          <p:nvPr/>
        </p:nvSpPr>
        <p:spPr>
          <a:xfrm>
            <a:off x="5722154" y="4487438"/>
            <a:ext cx="630277" cy="292378"/>
          </a:xfrm>
          <a:prstGeom prst="rect">
            <a:avLst/>
          </a:prstGeom>
          <a:noFill/>
        </p:spPr>
        <p:txBody>
          <a:bodyPr wrap="none" lIns="91428" tIns="45715" rIns="91428" bIns="45715" rtlCol="0">
            <a:spAutoFit/>
          </a:bodyPr>
          <a:lstStyle/>
          <a:p>
            <a:r>
              <a:rPr lang="en-GB" sz="1300" b="1" dirty="0" smtClean="0">
                <a:solidFill>
                  <a:schemeClr val="bg1"/>
                </a:solidFill>
              </a:rPr>
              <a:t>(63%)</a:t>
            </a:r>
            <a:endParaRPr lang="en-GB" sz="1300" b="1" dirty="0">
              <a:solidFill>
                <a:schemeClr val="bg1"/>
              </a:solidFill>
            </a:endParaRPr>
          </a:p>
        </p:txBody>
      </p:sp>
      <p:sp>
        <p:nvSpPr>
          <p:cNvPr id="54" name="TextBox 53"/>
          <p:cNvSpPr txBox="1"/>
          <p:nvPr/>
        </p:nvSpPr>
        <p:spPr>
          <a:xfrm>
            <a:off x="8962124" y="4141465"/>
            <a:ext cx="1599903" cy="492432"/>
          </a:xfrm>
          <a:prstGeom prst="rect">
            <a:avLst/>
          </a:prstGeom>
          <a:noFill/>
        </p:spPr>
        <p:txBody>
          <a:bodyPr wrap="square" lIns="91428" tIns="45715" rIns="91428" bIns="45715" rtlCol="0">
            <a:spAutoFit/>
          </a:bodyPr>
          <a:lstStyle/>
          <a:p>
            <a:r>
              <a:rPr lang="en-GB" sz="1300" b="1" dirty="0" smtClean="0"/>
              <a:t>(2014 scores in brackets)</a:t>
            </a:r>
            <a:endParaRPr lang="en-GB" sz="1300" b="1" dirty="0"/>
          </a:p>
        </p:txBody>
      </p:sp>
      <p:sp>
        <p:nvSpPr>
          <p:cNvPr id="57" name="Rectangle 56"/>
          <p:cNvSpPr/>
          <p:nvPr/>
        </p:nvSpPr>
        <p:spPr bwMode="auto">
          <a:xfrm>
            <a:off x="8416154"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Safety and rules</a:t>
            </a:r>
            <a:endParaRPr lang="en-GB" sz="1300" b="1" dirty="0">
              <a:solidFill>
                <a:schemeClr val="bg1"/>
              </a:solidFill>
            </a:endParaRPr>
          </a:p>
        </p:txBody>
      </p:sp>
      <p:sp>
        <p:nvSpPr>
          <p:cNvPr id="56" name="TextBox 55"/>
          <p:cNvSpPr txBox="1"/>
          <p:nvPr/>
        </p:nvSpPr>
        <p:spPr>
          <a:xfrm>
            <a:off x="3513123" y="1835691"/>
            <a:ext cx="518066"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21%</a:t>
            </a:r>
            <a:endParaRPr lang="en-GB" sz="1300" b="1" dirty="0">
              <a:solidFill>
                <a:schemeClr val="accent3">
                  <a:lumMod val="50000"/>
                </a:schemeClr>
              </a:solidFill>
            </a:endParaRPr>
          </a:p>
        </p:txBody>
      </p:sp>
      <p:sp>
        <p:nvSpPr>
          <p:cNvPr id="58" name="TextBox 57"/>
          <p:cNvSpPr txBox="1"/>
          <p:nvPr/>
        </p:nvSpPr>
        <p:spPr>
          <a:xfrm>
            <a:off x="4048175" y="5110122"/>
            <a:ext cx="518066"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65%</a:t>
            </a:r>
            <a:endParaRPr lang="en-GB" sz="1300" b="1" dirty="0">
              <a:solidFill>
                <a:schemeClr val="accent2">
                  <a:lumMod val="75000"/>
                </a:schemeClr>
              </a:solidFill>
            </a:endParaRPr>
          </a:p>
        </p:txBody>
      </p:sp>
      <p:grpSp>
        <p:nvGrpSpPr>
          <p:cNvPr id="66" name="Group 285"/>
          <p:cNvGrpSpPr>
            <a:grpSpLocks/>
          </p:cNvGrpSpPr>
          <p:nvPr/>
        </p:nvGrpSpPr>
        <p:grpSpPr bwMode="auto">
          <a:xfrm>
            <a:off x="3528622" y="6299125"/>
            <a:ext cx="432047" cy="432047"/>
            <a:chOff x="684" y="3213"/>
            <a:chExt cx="330" cy="330"/>
          </a:xfrm>
        </p:grpSpPr>
        <p:sp>
          <p:nvSpPr>
            <p:cNvPr id="67" name="Freeform 286"/>
            <p:cNvSpPr>
              <a:spLocks noChangeArrowheads="1"/>
            </p:cNvSpPr>
            <p:nvPr/>
          </p:nvSpPr>
          <p:spPr bwMode="auto">
            <a:xfrm>
              <a:off x="725" y="3254"/>
              <a:ext cx="248" cy="215"/>
            </a:xfrm>
            <a:custGeom>
              <a:avLst/>
              <a:gdLst>
                <a:gd name="T0" fmla="*/ 0 w 2488"/>
                <a:gd name="T1" fmla="*/ 0 h 2164"/>
                <a:gd name="T2" fmla="*/ 0 w 2488"/>
                <a:gd name="T3" fmla="*/ 0 h 2164"/>
                <a:gd name="T4" fmla="*/ 0 w 2488"/>
                <a:gd name="T5" fmla="*/ 0 h 2164"/>
                <a:gd name="T6" fmla="*/ 0 w 2488"/>
                <a:gd name="T7" fmla="*/ 0 h 2164"/>
                <a:gd name="T8" fmla="*/ 0 w 2488"/>
                <a:gd name="T9" fmla="*/ 0 h 2164"/>
                <a:gd name="T10" fmla="*/ 0 w 2488"/>
                <a:gd name="T11" fmla="*/ 0 h 2164"/>
                <a:gd name="T12" fmla="*/ 0 w 2488"/>
                <a:gd name="T13" fmla="*/ 0 h 2164"/>
                <a:gd name="T14" fmla="*/ 0 w 2488"/>
                <a:gd name="T15" fmla="*/ 0 h 2164"/>
                <a:gd name="T16" fmla="*/ 0 w 2488"/>
                <a:gd name="T17" fmla="*/ 0 h 2164"/>
                <a:gd name="T18" fmla="*/ 0 w 2488"/>
                <a:gd name="T19" fmla="*/ 0 h 2164"/>
                <a:gd name="T20" fmla="*/ 0 w 2488"/>
                <a:gd name="T21" fmla="*/ 0 h 2164"/>
                <a:gd name="T22" fmla="*/ 0 w 2488"/>
                <a:gd name="T23" fmla="*/ 0 h 2164"/>
                <a:gd name="T24" fmla="*/ 0 w 2488"/>
                <a:gd name="T25" fmla="*/ 0 h 2164"/>
                <a:gd name="T26" fmla="*/ 0 w 2488"/>
                <a:gd name="T27" fmla="*/ 0 h 2164"/>
                <a:gd name="T28" fmla="*/ 0 w 2488"/>
                <a:gd name="T29" fmla="*/ 0 h 2164"/>
                <a:gd name="T30" fmla="*/ 0 w 2488"/>
                <a:gd name="T31" fmla="*/ 0 h 2164"/>
                <a:gd name="T32" fmla="*/ 0 w 2488"/>
                <a:gd name="T33" fmla="*/ 0 h 2164"/>
                <a:gd name="T34" fmla="*/ 0 w 2488"/>
                <a:gd name="T35" fmla="*/ 0 h 2164"/>
                <a:gd name="T36" fmla="*/ 0 w 2488"/>
                <a:gd name="T37" fmla="*/ 0 h 2164"/>
                <a:gd name="T38" fmla="*/ 0 w 2488"/>
                <a:gd name="T39" fmla="*/ 0 h 2164"/>
                <a:gd name="T40" fmla="*/ 0 w 2488"/>
                <a:gd name="T41" fmla="*/ 0 h 2164"/>
                <a:gd name="T42" fmla="*/ 0 w 2488"/>
                <a:gd name="T43" fmla="*/ 0 h 2164"/>
                <a:gd name="T44" fmla="*/ 0 w 2488"/>
                <a:gd name="T45" fmla="*/ 0 h 2164"/>
                <a:gd name="T46" fmla="*/ 0 w 2488"/>
                <a:gd name="T47" fmla="*/ 0 h 2164"/>
                <a:gd name="T48" fmla="*/ 0 w 2488"/>
                <a:gd name="T49" fmla="*/ 0 h 2164"/>
                <a:gd name="T50" fmla="*/ 0 w 2488"/>
                <a:gd name="T51" fmla="*/ 0 h 2164"/>
                <a:gd name="T52" fmla="*/ 0 w 2488"/>
                <a:gd name="T53" fmla="*/ 0 h 2164"/>
                <a:gd name="T54" fmla="*/ 0 w 2488"/>
                <a:gd name="T55" fmla="*/ 0 h 2164"/>
                <a:gd name="T56" fmla="*/ 0 w 2488"/>
                <a:gd name="T57" fmla="*/ 0 h 2164"/>
                <a:gd name="T58" fmla="*/ 0 w 2488"/>
                <a:gd name="T59" fmla="*/ 0 h 2164"/>
                <a:gd name="T60" fmla="*/ 0 w 2488"/>
                <a:gd name="T61" fmla="*/ 0 h 2164"/>
                <a:gd name="T62" fmla="*/ 0 w 2488"/>
                <a:gd name="T63" fmla="*/ 0 h 2164"/>
                <a:gd name="T64" fmla="*/ 0 w 2488"/>
                <a:gd name="T65" fmla="*/ 0 h 2164"/>
                <a:gd name="T66" fmla="*/ 0 w 2488"/>
                <a:gd name="T67" fmla="*/ 0 h 2164"/>
                <a:gd name="T68" fmla="*/ 0 w 2488"/>
                <a:gd name="T69" fmla="*/ 0 h 2164"/>
                <a:gd name="T70" fmla="*/ 0 w 2488"/>
                <a:gd name="T71" fmla="*/ 0 h 2164"/>
                <a:gd name="T72" fmla="*/ 0 w 2488"/>
                <a:gd name="T73" fmla="*/ 0 h 2164"/>
                <a:gd name="T74" fmla="*/ 0 w 2488"/>
                <a:gd name="T75" fmla="*/ 0 h 2164"/>
                <a:gd name="T76" fmla="*/ 0 w 2488"/>
                <a:gd name="T77" fmla="*/ 0 h 2164"/>
                <a:gd name="T78" fmla="*/ 0 w 2488"/>
                <a:gd name="T79" fmla="*/ 0 h 2164"/>
                <a:gd name="T80" fmla="*/ 0 w 2488"/>
                <a:gd name="T81" fmla="*/ 0 h 2164"/>
                <a:gd name="T82" fmla="*/ 0 w 2488"/>
                <a:gd name="T83" fmla="*/ 0 h 2164"/>
                <a:gd name="T84" fmla="*/ 0 w 2488"/>
                <a:gd name="T85" fmla="*/ 0 h 2164"/>
                <a:gd name="T86" fmla="*/ 0 w 2488"/>
                <a:gd name="T87" fmla="*/ 0 h 2164"/>
                <a:gd name="T88" fmla="*/ 0 w 2488"/>
                <a:gd name="T89" fmla="*/ 0 h 2164"/>
                <a:gd name="T90" fmla="*/ 0 w 2488"/>
                <a:gd name="T91" fmla="*/ 0 h 2164"/>
                <a:gd name="T92" fmla="*/ 0 w 2488"/>
                <a:gd name="T93" fmla="*/ 0 h 2164"/>
                <a:gd name="T94" fmla="*/ 0 w 2488"/>
                <a:gd name="T95" fmla="*/ 0 h 2164"/>
                <a:gd name="T96" fmla="*/ 0 w 2488"/>
                <a:gd name="T97" fmla="*/ 0 h 2164"/>
                <a:gd name="T98" fmla="*/ 0 w 2488"/>
                <a:gd name="T99" fmla="*/ 0 h 2164"/>
                <a:gd name="T100" fmla="*/ 0 w 2488"/>
                <a:gd name="T101" fmla="*/ 0 h 2164"/>
                <a:gd name="T102" fmla="*/ 0 w 2488"/>
                <a:gd name="T103" fmla="*/ 0 h 21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88"/>
                <a:gd name="T157" fmla="*/ 0 h 2164"/>
                <a:gd name="T158" fmla="*/ 2488 w 2488"/>
                <a:gd name="T159" fmla="*/ 2164 h 21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88" h="2164">
                  <a:moveTo>
                    <a:pt x="533" y="1935"/>
                  </a:moveTo>
                  <a:lnTo>
                    <a:pt x="587" y="2000"/>
                  </a:lnTo>
                  <a:lnTo>
                    <a:pt x="392" y="2164"/>
                  </a:lnTo>
                  <a:lnTo>
                    <a:pt x="338" y="2099"/>
                  </a:lnTo>
                  <a:lnTo>
                    <a:pt x="533" y="1935"/>
                  </a:lnTo>
                  <a:close/>
                  <a:moveTo>
                    <a:pt x="1202" y="0"/>
                  </a:moveTo>
                  <a:lnTo>
                    <a:pt x="1286" y="0"/>
                  </a:lnTo>
                  <a:lnTo>
                    <a:pt x="1286" y="112"/>
                  </a:lnTo>
                  <a:lnTo>
                    <a:pt x="1364" y="118"/>
                  </a:lnTo>
                  <a:lnTo>
                    <a:pt x="1441" y="128"/>
                  </a:lnTo>
                  <a:lnTo>
                    <a:pt x="1515" y="144"/>
                  </a:lnTo>
                  <a:lnTo>
                    <a:pt x="1588" y="164"/>
                  </a:lnTo>
                  <a:lnTo>
                    <a:pt x="1658" y="189"/>
                  </a:lnTo>
                  <a:lnTo>
                    <a:pt x="1726" y="219"/>
                  </a:lnTo>
                  <a:lnTo>
                    <a:pt x="1793" y="252"/>
                  </a:lnTo>
                  <a:lnTo>
                    <a:pt x="1856" y="290"/>
                  </a:lnTo>
                  <a:lnTo>
                    <a:pt x="1917" y="332"/>
                  </a:lnTo>
                  <a:lnTo>
                    <a:pt x="1974" y="377"/>
                  </a:lnTo>
                  <a:lnTo>
                    <a:pt x="2029" y="427"/>
                  </a:lnTo>
                  <a:lnTo>
                    <a:pt x="2109" y="349"/>
                  </a:lnTo>
                  <a:lnTo>
                    <a:pt x="2168" y="410"/>
                  </a:lnTo>
                  <a:lnTo>
                    <a:pt x="2088" y="488"/>
                  </a:lnTo>
                  <a:lnTo>
                    <a:pt x="2136" y="544"/>
                  </a:lnTo>
                  <a:lnTo>
                    <a:pt x="2179" y="604"/>
                  </a:lnTo>
                  <a:lnTo>
                    <a:pt x="2219" y="665"/>
                  </a:lnTo>
                  <a:lnTo>
                    <a:pt x="2254" y="730"/>
                  </a:lnTo>
                  <a:lnTo>
                    <a:pt x="2286" y="798"/>
                  </a:lnTo>
                  <a:lnTo>
                    <a:pt x="2313" y="868"/>
                  </a:lnTo>
                  <a:lnTo>
                    <a:pt x="2335" y="939"/>
                  </a:lnTo>
                  <a:lnTo>
                    <a:pt x="2353" y="1013"/>
                  </a:lnTo>
                  <a:lnTo>
                    <a:pt x="2366" y="1089"/>
                  </a:lnTo>
                  <a:lnTo>
                    <a:pt x="2374" y="1166"/>
                  </a:lnTo>
                  <a:lnTo>
                    <a:pt x="2377" y="1243"/>
                  </a:lnTo>
                  <a:lnTo>
                    <a:pt x="2376" y="1281"/>
                  </a:lnTo>
                  <a:lnTo>
                    <a:pt x="2488" y="1288"/>
                  </a:lnTo>
                  <a:lnTo>
                    <a:pt x="2482" y="1373"/>
                  </a:lnTo>
                  <a:lnTo>
                    <a:pt x="2370" y="1365"/>
                  </a:lnTo>
                  <a:lnTo>
                    <a:pt x="2360" y="1439"/>
                  </a:lnTo>
                  <a:lnTo>
                    <a:pt x="2345" y="1512"/>
                  </a:lnTo>
                  <a:lnTo>
                    <a:pt x="2325" y="1583"/>
                  </a:lnTo>
                  <a:lnTo>
                    <a:pt x="2300" y="1653"/>
                  </a:lnTo>
                  <a:lnTo>
                    <a:pt x="2272" y="1721"/>
                  </a:lnTo>
                  <a:lnTo>
                    <a:pt x="2238" y="1788"/>
                  </a:lnTo>
                  <a:lnTo>
                    <a:pt x="2201" y="1852"/>
                  </a:lnTo>
                  <a:lnTo>
                    <a:pt x="2159" y="1913"/>
                  </a:lnTo>
                  <a:lnTo>
                    <a:pt x="2113" y="1972"/>
                  </a:lnTo>
                  <a:lnTo>
                    <a:pt x="2065" y="2027"/>
                  </a:lnTo>
                  <a:lnTo>
                    <a:pt x="2150" y="2099"/>
                  </a:lnTo>
                  <a:lnTo>
                    <a:pt x="2096" y="2164"/>
                  </a:lnTo>
                  <a:lnTo>
                    <a:pt x="1901" y="2000"/>
                  </a:lnTo>
                  <a:lnTo>
                    <a:pt x="1955" y="1935"/>
                  </a:lnTo>
                  <a:lnTo>
                    <a:pt x="2001" y="1880"/>
                  </a:lnTo>
                  <a:lnTo>
                    <a:pt x="2044" y="1825"/>
                  </a:lnTo>
                  <a:lnTo>
                    <a:pt x="2083" y="1768"/>
                  </a:lnTo>
                  <a:lnTo>
                    <a:pt x="2118" y="1707"/>
                  </a:lnTo>
                  <a:lnTo>
                    <a:pt x="2148" y="1646"/>
                  </a:lnTo>
                  <a:lnTo>
                    <a:pt x="2173" y="1582"/>
                  </a:lnTo>
                  <a:lnTo>
                    <a:pt x="2195" y="1517"/>
                  </a:lnTo>
                  <a:lnTo>
                    <a:pt x="2211" y="1451"/>
                  </a:lnTo>
                  <a:lnTo>
                    <a:pt x="2223" y="1382"/>
                  </a:lnTo>
                  <a:lnTo>
                    <a:pt x="2230" y="1313"/>
                  </a:lnTo>
                  <a:lnTo>
                    <a:pt x="2233" y="1243"/>
                  </a:lnTo>
                  <a:lnTo>
                    <a:pt x="2230" y="1167"/>
                  </a:lnTo>
                  <a:lnTo>
                    <a:pt x="2221" y="1092"/>
                  </a:lnTo>
                  <a:lnTo>
                    <a:pt x="2207" y="1017"/>
                  </a:lnTo>
                  <a:lnTo>
                    <a:pt x="2187" y="945"/>
                  </a:lnTo>
                  <a:lnTo>
                    <a:pt x="2162" y="876"/>
                  </a:lnTo>
                  <a:lnTo>
                    <a:pt x="2133" y="809"/>
                  </a:lnTo>
                  <a:lnTo>
                    <a:pt x="2098" y="744"/>
                  </a:lnTo>
                  <a:lnTo>
                    <a:pt x="2058" y="683"/>
                  </a:lnTo>
                  <a:lnTo>
                    <a:pt x="2015" y="625"/>
                  </a:lnTo>
                  <a:lnTo>
                    <a:pt x="1968" y="571"/>
                  </a:lnTo>
                  <a:lnTo>
                    <a:pt x="1917" y="520"/>
                  </a:lnTo>
                  <a:lnTo>
                    <a:pt x="1863" y="473"/>
                  </a:lnTo>
                  <a:lnTo>
                    <a:pt x="1805" y="430"/>
                  </a:lnTo>
                  <a:lnTo>
                    <a:pt x="1744" y="390"/>
                  </a:lnTo>
                  <a:lnTo>
                    <a:pt x="1679" y="355"/>
                  </a:lnTo>
                  <a:lnTo>
                    <a:pt x="1612" y="326"/>
                  </a:lnTo>
                  <a:lnTo>
                    <a:pt x="1543" y="301"/>
                  </a:lnTo>
                  <a:lnTo>
                    <a:pt x="1471" y="281"/>
                  </a:lnTo>
                  <a:lnTo>
                    <a:pt x="1396" y="267"/>
                  </a:lnTo>
                  <a:lnTo>
                    <a:pt x="1321" y="258"/>
                  </a:lnTo>
                  <a:lnTo>
                    <a:pt x="1244" y="255"/>
                  </a:lnTo>
                  <a:lnTo>
                    <a:pt x="1167" y="258"/>
                  </a:lnTo>
                  <a:lnTo>
                    <a:pt x="1092" y="267"/>
                  </a:lnTo>
                  <a:lnTo>
                    <a:pt x="1017" y="281"/>
                  </a:lnTo>
                  <a:lnTo>
                    <a:pt x="945" y="301"/>
                  </a:lnTo>
                  <a:lnTo>
                    <a:pt x="876" y="326"/>
                  </a:lnTo>
                  <a:lnTo>
                    <a:pt x="809" y="355"/>
                  </a:lnTo>
                  <a:lnTo>
                    <a:pt x="744" y="390"/>
                  </a:lnTo>
                  <a:lnTo>
                    <a:pt x="683" y="430"/>
                  </a:lnTo>
                  <a:lnTo>
                    <a:pt x="625" y="473"/>
                  </a:lnTo>
                  <a:lnTo>
                    <a:pt x="571" y="520"/>
                  </a:lnTo>
                  <a:lnTo>
                    <a:pt x="520" y="571"/>
                  </a:lnTo>
                  <a:lnTo>
                    <a:pt x="473" y="625"/>
                  </a:lnTo>
                  <a:lnTo>
                    <a:pt x="430" y="683"/>
                  </a:lnTo>
                  <a:lnTo>
                    <a:pt x="390" y="744"/>
                  </a:lnTo>
                  <a:lnTo>
                    <a:pt x="355" y="809"/>
                  </a:lnTo>
                  <a:lnTo>
                    <a:pt x="326" y="876"/>
                  </a:lnTo>
                  <a:lnTo>
                    <a:pt x="301" y="945"/>
                  </a:lnTo>
                  <a:lnTo>
                    <a:pt x="281" y="1017"/>
                  </a:lnTo>
                  <a:lnTo>
                    <a:pt x="267" y="1092"/>
                  </a:lnTo>
                  <a:lnTo>
                    <a:pt x="258" y="1167"/>
                  </a:lnTo>
                  <a:lnTo>
                    <a:pt x="255" y="1243"/>
                  </a:lnTo>
                  <a:lnTo>
                    <a:pt x="258" y="1313"/>
                  </a:lnTo>
                  <a:lnTo>
                    <a:pt x="265" y="1382"/>
                  </a:lnTo>
                  <a:lnTo>
                    <a:pt x="277" y="1451"/>
                  </a:lnTo>
                  <a:lnTo>
                    <a:pt x="293" y="1517"/>
                  </a:lnTo>
                  <a:lnTo>
                    <a:pt x="315" y="1582"/>
                  </a:lnTo>
                  <a:lnTo>
                    <a:pt x="340" y="1646"/>
                  </a:lnTo>
                  <a:lnTo>
                    <a:pt x="370" y="1707"/>
                  </a:lnTo>
                  <a:lnTo>
                    <a:pt x="405" y="1768"/>
                  </a:lnTo>
                  <a:lnTo>
                    <a:pt x="444" y="1825"/>
                  </a:lnTo>
                  <a:lnTo>
                    <a:pt x="487" y="1880"/>
                  </a:lnTo>
                  <a:lnTo>
                    <a:pt x="533" y="1935"/>
                  </a:lnTo>
                  <a:lnTo>
                    <a:pt x="423" y="2027"/>
                  </a:lnTo>
                  <a:lnTo>
                    <a:pt x="375" y="1972"/>
                  </a:lnTo>
                  <a:lnTo>
                    <a:pt x="329" y="1913"/>
                  </a:lnTo>
                  <a:lnTo>
                    <a:pt x="287" y="1852"/>
                  </a:lnTo>
                  <a:lnTo>
                    <a:pt x="250" y="1788"/>
                  </a:lnTo>
                  <a:lnTo>
                    <a:pt x="216" y="1721"/>
                  </a:lnTo>
                  <a:lnTo>
                    <a:pt x="188" y="1653"/>
                  </a:lnTo>
                  <a:lnTo>
                    <a:pt x="163" y="1583"/>
                  </a:lnTo>
                  <a:lnTo>
                    <a:pt x="143" y="1512"/>
                  </a:lnTo>
                  <a:lnTo>
                    <a:pt x="128" y="1439"/>
                  </a:lnTo>
                  <a:lnTo>
                    <a:pt x="118" y="1365"/>
                  </a:lnTo>
                  <a:lnTo>
                    <a:pt x="6" y="1373"/>
                  </a:lnTo>
                  <a:lnTo>
                    <a:pt x="0" y="1288"/>
                  </a:lnTo>
                  <a:lnTo>
                    <a:pt x="112" y="1281"/>
                  </a:lnTo>
                  <a:lnTo>
                    <a:pt x="111" y="1243"/>
                  </a:lnTo>
                  <a:lnTo>
                    <a:pt x="114" y="1166"/>
                  </a:lnTo>
                  <a:lnTo>
                    <a:pt x="122" y="1089"/>
                  </a:lnTo>
                  <a:lnTo>
                    <a:pt x="135" y="1013"/>
                  </a:lnTo>
                  <a:lnTo>
                    <a:pt x="153" y="939"/>
                  </a:lnTo>
                  <a:lnTo>
                    <a:pt x="175" y="868"/>
                  </a:lnTo>
                  <a:lnTo>
                    <a:pt x="202" y="798"/>
                  </a:lnTo>
                  <a:lnTo>
                    <a:pt x="234" y="730"/>
                  </a:lnTo>
                  <a:lnTo>
                    <a:pt x="269" y="665"/>
                  </a:lnTo>
                  <a:lnTo>
                    <a:pt x="309" y="604"/>
                  </a:lnTo>
                  <a:lnTo>
                    <a:pt x="353" y="544"/>
                  </a:lnTo>
                  <a:lnTo>
                    <a:pt x="400" y="488"/>
                  </a:lnTo>
                  <a:lnTo>
                    <a:pt x="320" y="410"/>
                  </a:lnTo>
                  <a:lnTo>
                    <a:pt x="379" y="349"/>
                  </a:lnTo>
                  <a:lnTo>
                    <a:pt x="459" y="427"/>
                  </a:lnTo>
                  <a:lnTo>
                    <a:pt x="514" y="377"/>
                  </a:lnTo>
                  <a:lnTo>
                    <a:pt x="571" y="332"/>
                  </a:lnTo>
                  <a:lnTo>
                    <a:pt x="632" y="290"/>
                  </a:lnTo>
                  <a:lnTo>
                    <a:pt x="695" y="252"/>
                  </a:lnTo>
                  <a:lnTo>
                    <a:pt x="762" y="219"/>
                  </a:lnTo>
                  <a:lnTo>
                    <a:pt x="830" y="189"/>
                  </a:lnTo>
                  <a:lnTo>
                    <a:pt x="900" y="164"/>
                  </a:lnTo>
                  <a:lnTo>
                    <a:pt x="973" y="144"/>
                  </a:lnTo>
                  <a:lnTo>
                    <a:pt x="1047" y="128"/>
                  </a:lnTo>
                  <a:lnTo>
                    <a:pt x="1124" y="118"/>
                  </a:lnTo>
                  <a:lnTo>
                    <a:pt x="1202" y="112"/>
                  </a:lnTo>
                  <a:lnTo>
                    <a:pt x="1202" y="0"/>
                  </a:lnTo>
                  <a:close/>
                </a:path>
              </a:pathLst>
            </a:custGeom>
            <a:solidFill>
              <a:srgbClr val="797979"/>
            </a:solidFill>
            <a:ln w="9525">
              <a:noFill/>
              <a:round/>
              <a:headEnd/>
              <a:tailEnd/>
            </a:ln>
          </p:spPr>
          <p:txBody>
            <a:bodyPr wrap="none" anchor="ctr"/>
            <a:lstStyle/>
            <a:p>
              <a:endParaRPr lang="en-GB"/>
            </a:p>
          </p:txBody>
        </p:sp>
        <p:sp>
          <p:nvSpPr>
            <p:cNvPr id="68" name="Freeform 287"/>
            <p:cNvSpPr>
              <a:spLocks noChangeArrowheads="1"/>
            </p:cNvSpPr>
            <p:nvPr/>
          </p:nvSpPr>
          <p:spPr bwMode="auto">
            <a:xfrm>
              <a:off x="817" y="3321"/>
              <a:ext cx="92" cy="88"/>
            </a:xfrm>
            <a:custGeom>
              <a:avLst/>
              <a:gdLst>
                <a:gd name="T0" fmla="*/ 0 w 929"/>
                <a:gd name="T1" fmla="*/ 0 h 896"/>
                <a:gd name="T2" fmla="*/ 0 w 929"/>
                <a:gd name="T3" fmla="*/ 0 h 896"/>
                <a:gd name="T4" fmla="*/ 0 w 929"/>
                <a:gd name="T5" fmla="*/ 0 h 896"/>
                <a:gd name="T6" fmla="*/ 0 w 929"/>
                <a:gd name="T7" fmla="*/ 0 h 896"/>
                <a:gd name="T8" fmla="*/ 0 w 929"/>
                <a:gd name="T9" fmla="*/ 0 h 896"/>
                <a:gd name="T10" fmla="*/ 0 w 929"/>
                <a:gd name="T11" fmla="*/ 0 h 896"/>
                <a:gd name="T12" fmla="*/ 0 w 929"/>
                <a:gd name="T13" fmla="*/ 0 h 896"/>
                <a:gd name="T14" fmla="*/ 0 w 929"/>
                <a:gd name="T15" fmla="*/ 0 h 896"/>
                <a:gd name="T16" fmla="*/ 0 w 929"/>
                <a:gd name="T17" fmla="*/ 0 h 896"/>
                <a:gd name="T18" fmla="*/ 0 w 929"/>
                <a:gd name="T19" fmla="*/ 0 h 896"/>
                <a:gd name="T20" fmla="*/ 0 w 929"/>
                <a:gd name="T21" fmla="*/ 0 h 896"/>
                <a:gd name="T22" fmla="*/ 0 w 929"/>
                <a:gd name="T23" fmla="*/ 0 h 896"/>
                <a:gd name="T24" fmla="*/ 0 w 929"/>
                <a:gd name="T25" fmla="*/ 0 h 896"/>
                <a:gd name="T26" fmla="*/ 0 w 929"/>
                <a:gd name="T27" fmla="*/ 0 h 896"/>
                <a:gd name="T28" fmla="*/ 0 w 929"/>
                <a:gd name="T29" fmla="*/ 0 h 896"/>
                <a:gd name="T30" fmla="*/ 0 w 929"/>
                <a:gd name="T31" fmla="*/ 0 h 896"/>
                <a:gd name="T32" fmla="*/ 0 w 929"/>
                <a:gd name="T33" fmla="*/ 0 h 896"/>
                <a:gd name="T34" fmla="*/ 0 w 929"/>
                <a:gd name="T35" fmla="*/ 0 h 896"/>
                <a:gd name="T36" fmla="*/ 0 w 929"/>
                <a:gd name="T37" fmla="*/ 0 h 896"/>
                <a:gd name="T38" fmla="*/ 0 w 929"/>
                <a:gd name="T39" fmla="*/ 0 h 896"/>
                <a:gd name="T40" fmla="*/ 0 w 929"/>
                <a:gd name="T41" fmla="*/ 0 h 896"/>
                <a:gd name="T42" fmla="*/ 0 w 929"/>
                <a:gd name="T43" fmla="*/ 0 h 896"/>
                <a:gd name="T44" fmla="*/ 0 w 929"/>
                <a:gd name="T45" fmla="*/ 0 h 896"/>
                <a:gd name="T46" fmla="*/ 0 w 929"/>
                <a:gd name="T47" fmla="*/ 0 h 896"/>
                <a:gd name="T48" fmla="*/ 0 w 929"/>
                <a:gd name="T49" fmla="*/ 0 h 896"/>
                <a:gd name="T50" fmla="*/ 0 w 929"/>
                <a:gd name="T51" fmla="*/ 0 h 896"/>
                <a:gd name="T52" fmla="*/ 0 w 929"/>
                <a:gd name="T53" fmla="*/ 0 h 896"/>
                <a:gd name="T54" fmla="*/ 0 w 929"/>
                <a:gd name="T55" fmla="*/ 0 h 896"/>
                <a:gd name="T56" fmla="*/ 0 w 929"/>
                <a:gd name="T57" fmla="*/ 0 h 896"/>
                <a:gd name="T58" fmla="*/ 0 w 929"/>
                <a:gd name="T59" fmla="*/ 0 h 896"/>
                <a:gd name="T60" fmla="*/ 0 w 929"/>
                <a:gd name="T61" fmla="*/ 0 h 896"/>
                <a:gd name="T62" fmla="*/ 0 w 929"/>
                <a:gd name="T63" fmla="*/ 0 h 896"/>
                <a:gd name="T64" fmla="*/ 0 w 929"/>
                <a:gd name="T65" fmla="*/ 0 h 896"/>
                <a:gd name="T66" fmla="*/ 0 w 929"/>
                <a:gd name="T67" fmla="*/ 0 h 896"/>
                <a:gd name="T68" fmla="*/ 0 w 929"/>
                <a:gd name="T69" fmla="*/ 0 h 896"/>
                <a:gd name="T70" fmla="*/ 0 w 929"/>
                <a:gd name="T71" fmla="*/ 0 h 8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29"/>
                <a:gd name="T109" fmla="*/ 0 h 896"/>
                <a:gd name="T110" fmla="*/ 929 w 929"/>
                <a:gd name="T111" fmla="*/ 896 h 8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29" h="896">
                  <a:moveTo>
                    <a:pt x="929" y="0"/>
                  </a:moveTo>
                  <a:lnTo>
                    <a:pt x="478" y="498"/>
                  </a:lnTo>
                  <a:lnTo>
                    <a:pt x="487" y="519"/>
                  </a:lnTo>
                  <a:lnTo>
                    <a:pt x="494" y="541"/>
                  </a:lnTo>
                  <a:lnTo>
                    <a:pt x="497" y="565"/>
                  </a:lnTo>
                  <a:lnTo>
                    <a:pt x="497" y="595"/>
                  </a:lnTo>
                  <a:lnTo>
                    <a:pt x="490" y="624"/>
                  </a:lnTo>
                  <a:lnTo>
                    <a:pt x="479" y="651"/>
                  </a:lnTo>
                  <a:lnTo>
                    <a:pt x="464" y="676"/>
                  </a:lnTo>
                  <a:lnTo>
                    <a:pt x="445" y="698"/>
                  </a:lnTo>
                  <a:lnTo>
                    <a:pt x="423" y="716"/>
                  </a:lnTo>
                  <a:lnTo>
                    <a:pt x="397" y="730"/>
                  </a:lnTo>
                  <a:lnTo>
                    <a:pt x="369" y="740"/>
                  </a:lnTo>
                  <a:lnTo>
                    <a:pt x="339" y="745"/>
                  </a:lnTo>
                  <a:lnTo>
                    <a:pt x="313" y="745"/>
                  </a:lnTo>
                  <a:lnTo>
                    <a:pt x="288" y="740"/>
                  </a:lnTo>
                  <a:lnTo>
                    <a:pt x="265" y="733"/>
                  </a:lnTo>
                  <a:lnTo>
                    <a:pt x="117" y="896"/>
                  </a:lnTo>
                  <a:lnTo>
                    <a:pt x="0" y="774"/>
                  </a:lnTo>
                  <a:lnTo>
                    <a:pt x="169" y="633"/>
                  </a:lnTo>
                  <a:lnTo>
                    <a:pt x="163" y="611"/>
                  </a:lnTo>
                  <a:lnTo>
                    <a:pt x="159" y="587"/>
                  </a:lnTo>
                  <a:lnTo>
                    <a:pt x="159" y="557"/>
                  </a:lnTo>
                  <a:lnTo>
                    <a:pt x="166" y="528"/>
                  </a:lnTo>
                  <a:lnTo>
                    <a:pt x="177" y="501"/>
                  </a:lnTo>
                  <a:lnTo>
                    <a:pt x="192" y="476"/>
                  </a:lnTo>
                  <a:lnTo>
                    <a:pt x="211" y="454"/>
                  </a:lnTo>
                  <a:lnTo>
                    <a:pt x="233" y="436"/>
                  </a:lnTo>
                  <a:lnTo>
                    <a:pt x="259" y="422"/>
                  </a:lnTo>
                  <a:lnTo>
                    <a:pt x="287" y="412"/>
                  </a:lnTo>
                  <a:lnTo>
                    <a:pt x="317" y="407"/>
                  </a:lnTo>
                  <a:lnTo>
                    <a:pt x="342" y="407"/>
                  </a:lnTo>
                  <a:lnTo>
                    <a:pt x="367" y="412"/>
                  </a:lnTo>
                  <a:lnTo>
                    <a:pt x="391" y="419"/>
                  </a:lnTo>
                  <a:lnTo>
                    <a:pt x="413" y="430"/>
                  </a:lnTo>
                  <a:lnTo>
                    <a:pt x="929" y="0"/>
                  </a:lnTo>
                  <a:close/>
                </a:path>
              </a:pathLst>
            </a:custGeom>
            <a:solidFill>
              <a:srgbClr val="797979"/>
            </a:solidFill>
            <a:ln w="9525">
              <a:noFill/>
              <a:round/>
              <a:headEnd/>
              <a:tailEnd/>
            </a:ln>
          </p:spPr>
          <p:txBody>
            <a:bodyPr wrap="none" anchor="ctr"/>
            <a:lstStyle/>
            <a:p>
              <a:endParaRPr lang="en-GB"/>
            </a:p>
          </p:txBody>
        </p:sp>
        <p:sp>
          <p:nvSpPr>
            <p:cNvPr id="69" name="Freeform 288"/>
            <p:cNvSpPr>
              <a:spLocks noChangeArrowheads="1"/>
            </p:cNvSpPr>
            <p:nvPr/>
          </p:nvSpPr>
          <p:spPr bwMode="auto">
            <a:xfrm>
              <a:off x="684" y="3213"/>
              <a:ext cx="330" cy="330"/>
            </a:xfrm>
            <a:custGeom>
              <a:avLst/>
              <a:gdLst>
                <a:gd name="T0" fmla="*/ 0 w 3310"/>
                <a:gd name="T1" fmla="*/ 0 h 3310"/>
                <a:gd name="T2" fmla="*/ 0 w 3310"/>
                <a:gd name="T3" fmla="*/ 0 h 3310"/>
                <a:gd name="T4" fmla="*/ 0 w 3310"/>
                <a:gd name="T5" fmla="*/ 0 h 3310"/>
                <a:gd name="T6" fmla="*/ 0 w 3310"/>
                <a:gd name="T7" fmla="*/ 0 h 3310"/>
                <a:gd name="T8" fmla="*/ 0 w 3310"/>
                <a:gd name="T9" fmla="*/ 0 h 3310"/>
                <a:gd name="T10" fmla="*/ 0 w 3310"/>
                <a:gd name="T11" fmla="*/ 0 h 3310"/>
                <a:gd name="T12" fmla="*/ 0 w 3310"/>
                <a:gd name="T13" fmla="*/ 0 h 3310"/>
                <a:gd name="T14" fmla="*/ 0 w 3310"/>
                <a:gd name="T15" fmla="*/ 0 h 3310"/>
                <a:gd name="T16" fmla="*/ 0 w 3310"/>
                <a:gd name="T17" fmla="*/ 0 h 3310"/>
                <a:gd name="T18" fmla="*/ 0 w 3310"/>
                <a:gd name="T19" fmla="*/ 0 h 3310"/>
                <a:gd name="T20" fmla="*/ 0 w 3310"/>
                <a:gd name="T21" fmla="*/ 0 h 3310"/>
                <a:gd name="T22" fmla="*/ 0 w 3310"/>
                <a:gd name="T23" fmla="*/ 0 h 3310"/>
                <a:gd name="T24" fmla="*/ 0 w 3310"/>
                <a:gd name="T25" fmla="*/ 0 h 3310"/>
                <a:gd name="T26" fmla="*/ 0 w 3310"/>
                <a:gd name="T27" fmla="*/ 0 h 3310"/>
                <a:gd name="T28" fmla="*/ 0 w 3310"/>
                <a:gd name="T29" fmla="*/ 0 h 3310"/>
                <a:gd name="T30" fmla="*/ 0 w 3310"/>
                <a:gd name="T31" fmla="*/ 0 h 3310"/>
                <a:gd name="T32" fmla="*/ 0 w 3310"/>
                <a:gd name="T33" fmla="*/ 0 h 3310"/>
                <a:gd name="T34" fmla="*/ 0 w 3310"/>
                <a:gd name="T35" fmla="*/ 0 h 3310"/>
                <a:gd name="T36" fmla="*/ 0 w 3310"/>
                <a:gd name="T37" fmla="*/ 0 h 3310"/>
                <a:gd name="T38" fmla="*/ 0 w 3310"/>
                <a:gd name="T39" fmla="*/ 0 h 3310"/>
                <a:gd name="T40" fmla="*/ 0 w 3310"/>
                <a:gd name="T41" fmla="*/ 0 h 3310"/>
                <a:gd name="T42" fmla="*/ 0 w 3310"/>
                <a:gd name="T43" fmla="*/ 0 h 3310"/>
                <a:gd name="T44" fmla="*/ 0 w 3310"/>
                <a:gd name="T45" fmla="*/ 0 h 3310"/>
                <a:gd name="T46" fmla="*/ 0 w 3310"/>
                <a:gd name="T47" fmla="*/ 0 h 3310"/>
                <a:gd name="T48" fmla="*/ 0 w 3310"/>
                <a:gd name="T49" fmla="*/ 0 h 3310"/>
                <a:gd name="T50" fmla="*/ 0 w 3310"/>
                <a:gd name="T51" fmla="*/ 0 h 3310"/>
                <a:gd name="T52" fmla="*/ 0 w 3310"/>
                <a:gd name="T53" fmla="*/ 0 h 3310"/>
                <a:gd name="T54" fmla="*/ 0 w 3310"/>
                <a:gd name="T55" fmla="*/ 0 h 3310"/>
                <a:gd name="T56" fmla="*/ 0 w 3310"/>
                <a:gd name="T57" fmla="*/ 0 h 3310"/>
                <a:gd name="T58" fmla="*/ 0 w 3310"/>
                <a:gd name="T59" fmla="*/ 0 h 3310"/>
                <a:gd name="T60" fmla="*/ 0 w 3310"/>
                <a:gd name="T61" fmla="*/ 0 h 3310"/>
                <a:gd name="T62" fmla="*/ 0 w 3310"/>
                <a:gd name="T63" fmla="*/ 0 h 3310"/>
                <a:gd name="T64" fmla="*/ 0 w 3310"/>
                <a:gd name="T65" fmla="*/ 0 h 3310"/>
                <a:gd name="T66" fmla="*/ 0 w 3310"/>
                <a:gd name="T67" fmla="*/ 0 h 3310"/>
                <a:gd name="T68" fmla="*/ 0 w 3310"/>
                <a:gd name="T69" fmla="*/ 0 h 3310"/>
                <a:gd name="T70" fmla="*/ 0 w 3310"/>
                <a:gd name="T71" fmla="*/ 0 h 3310"/>
                <a:gd name="T72" fmla="*/ 0 w 3310"/>
                <a:gd name="T73" fmla="*/ 0 h 3310"/>
                <a:gd name="T74" fmla="*/ 0 w 3310"/>
                <a:gd name="T75" fmla="*/ 0 h 3310"/>
                <a:gd name="T76" fmla="*/ 0 w 3310"/>
                <a:gd name="T77" fmla="*/ 0 h 3310"/>
                <a:gd name="T78" fmla="*/ 0 w 3310"/>
                <a:gd name="T79" fmla="*/ 0 h 3310"/>
                <a:gd name="T80" fmla="*/ 0 w 3310"/>
                <a:gd name="T81" fmla="*/ 0 h 3310"/>
                <a:gd name="T82" fmla="*/ 0 w 3310"/>
                <a:gd name="T83" fmla="*/ 0 h 3310"/>
                <a:gd name="T84" fmla="*/ 0 w 3310"/>
                <a:gd name="T85" fmla="*/ 0 h 3310"/>
                <a:gd name="T86" fmla="*/ 0 w 3310"/>
                <a:gd name="T87" fmla="*/ 0 h 3310"/>
                <a:gd name="T88" fmla="*/ 0 w 3310"/>
                <a:gd name="T89" fmla="*/ 0 h 3310"/>
                <a:gd name="T90" fmla="*/ 0 w 3310"/>
                <a:gd name="T91" fmla="*/ 0 h 3310"/>
                <a:gd name="T92" fmla="*/ 0 w 3310"/>
                <a:gd name="T93" fmla="*/ 0 h 3310"/>
                <a:gd name="T94" fmla="*/ 0 w 3310"/>
                <a:gd name="T95" fmla="*/ 0 h 3310"/>
                <a:gd name="T96" fmla="*/ 0 w 3310"/>
                <a:gd name="T97" fmla="*/ 0 h 3310"/>
                <a:gd name="T98" fmla="*/ 0 w 3310"/>
                <a:gd name="T99" fmla="*/ 0 h 3310"/>
                <a:gd name="T100" fmla="*/ 0 w 3310"/>
                <a:gd name="T101" fmla="*/ 0 h 3310"/>
                <a:gd name="T102" fmla="*/ 0 w 3310"/>
                <a:gd name="T103" fmla="*/ 0 h 33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310"/>
                <a:gd name="T157" fmla="*/ 0 h 3310"/>
                <a:gd name="T158" fmla="*/ 3310 w 3310"/>
                <a:gd name="T159" fmla="*/ 3310 h 33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310" h="3310">
                  <a:moveTo>
                    <a:pt x="1655" y="255"/>
                  </a:moveTo>
                  <a:lnTo>
                    <a:pt x="1563" y="257"/>
                  </a:lnTo>
                  <a:lnTo>
                    <a:pt x="1472" y="266"/>
                  </a:lnTo>
                  <a:lnTo>
                    <a:pt x="1384" y="281"/>
                  </a:lnTo>
                  <a:lnTo>
                    <a:pt x="1297" y="301"/>
                  </a:lnTo>
                  <a:lnTo>
                    <a:pt x="1213" y="326"/>
                  </a:lnTo>
                  <a:lnTo>
                    <a:pt x="1130" y="356"/>
                  </a:lnTo>
                  <a:lnTo>
                    <a:pt x="1050" y="391"/>
                  </a:lnTo>
                  <a:lnTo>
                    <a:pt x="973" y="431"/>
                  </a:lnTo>
                  <a:lnTo>
                    <a:pt x="899" y="475"/>
                  </a:lnTo>
                  <a:lnTo>
                    <a:pt x="828" y="525"/>
                  </a:lnTo>
                  <a:lnTo>
                    <a:pt x="760" y="578"/>
                  </a:lnTo>
                  <a:lnTo>
                    <a:pt x="695" y="635"/>
                  </a:lnTo>
                  <a:lnTo>
                    <a:pt x="635" y="695"/>
                  </a:lnTo>
                  <a:lnTo>
                    <a:pt x="578" y="760"/>
                  </a:lnTo>
                  <a:lnTo>
                    <a:pt x="525" y="828"/>
                  </a:lnTo>
                  <a:lnTo>
                    <a:pt x="475" y="899"/>
                  </a:lnTo>
                  <a:lnTo>
                    <a:pt x="431" y="973"/>
                  </a:lnTo>
                  <a:lnTo>
                    <a:pt x="391" y="1050"/>
                  </a:lnTo>
                  <a:lnTo>
                    <a:pt x="356" y="1130"/>
                  </a:lnTo>
                  <a:lnTo>
                    <a:pt x="326" y="1213"/>
                  </a:lnTo>
                  <a:lnTo>
                    <a:pt x="301" y="1297"/>
                  </a:lnTo>
                  <a:lnTo>
                    <a:pt x="281" y="1384"/>
                  </a:lnTo>
                  <a:lnTo>
                    <a:pt x="266" y="1472"/>
                  </a:lnTo>
                  <a:lnTo>
                    <a:pt x="257" y="1563"/>
                  </a:lnTo>
                  <a:lnTo>
                    <a:pt x="255" y="1654"/>
                  </a:lnTo>
                  <a:lnTo>
                    <a:pt x="257" y="1747"/>
                  </a:lnTo>
                  <a:lnTo>
                    <a:pt x="266" y="1838"/>
                  </a:lnTo>
                  <a:lnTo>
                    <a:pt x="281" y="1926"/>
                  </a:lnTo>
                  <a:lnTo>
                    <a:pt x="301" y="2013"/>
                  </a:lnTo>
                  <a:lnTo>
                    <a:pt x="326" y="2097"/>
                  </a:lnTo>
                  <a:lnTo>
                    <a:pt x="356" y="2180"/>
                  </a:lnTo>
                  <a:lnTo>
                    <a:pt x="391" y="2260"/>
                  </a:lnTo>
                  <a:lnTo>
                    <a:pt x="431" y="2337"/>
                  </a:lnTo>
                  <a:lnTo>
                    <a:pt x="475" y="2411"/>
                  </a:lnTo>
                  <a:lnTo>
                    <a:pt x="525" y="2483"/>
                  </a:lnTo>
                  <a:lnTo>
                    <a:pt x="578" y="2550"/>
                  </a:lnTo>
                  <a:lnTo>
                    <a:pt x="635" y="2615"/>
                  </a:lnTo>
                  <a:lnTo>
                    <a:pt x="695" y="2675"/>
                  </a:lnTo>
                  <a:lnTo>
                    <a:pt x="760" y="2732"/>
                  </a:lnTo>
                  <a:lnTo>
                    <a:pt x="828" y="2785"/>
                  </a:lnTo>
                  <a:lnTo>
                    <a:pt x="899" y="2835"/>
                  </a:lnTo>
                  <a:lnTo>
                    <a:pt x="973" y="2879"/>
                  </a:lnTo>
                  <a:lnTo>
                    <a:pt x="1050" y="2919"/>
                  </a:lnTo>
                  <a:lnTo>
                    <a:pt x="1130" y="2954"/>
                  </a:lnTo>
                  <a:lnTo>
                    <a:pt x="1213" y="2984"/>
                  </a:lnTo>
                  <a:lnTo>
                    <a:pt x="1297" y="3009"/>
                  </a:lnTo>
                  <a:lnTo>
                    <a:pt x="1384" y="3029"/>
                  </a:lnTo>
                  <a:lnTo>
                    <a:pt x="1472" y="3044"/>
                  </a:lnTo>
                  <a:lnTo>
                    <a:pt x="1563" y="3053"/>
                  </a:lnTo>
                  <a:lnTo>
                    <a:pt x="1655" y="3055"/>
                  </a:lnTo>
                  <a:lnTo>
                    <a:pt x="1747" y="3053"/>
                  </a:lnTo>
                  <a:lnTo>
                    <a:pt x="1838" y="3044"/>
                  </a:lnTo>
                  <a:lnTo>
                    <a:pt x="1926" y="3029"/>
                  </a:lnTo>
                  <a:lnTo>
                    <a:pt x="2013" y="3009"/>
                  </a:lnTo>
                  <a:lnTo>
                    <a:pt x="2097" y="2984"/>
                  </a:lnTo>
                  <a:lnTo>
                    <a:pt x="2180" y="2954"/>
                  </a:lnTo>
                  <a:lnTo>
                    <a:pt x="2260" y="2919"/>
                  </a:lnTo>
                  <a:lnTo>
                    <a:pt x="2337" y="2879"/>
                  </a:lnTo>
                  <a:lnTo>
                    <a:pt x="2411" y="2835"/>
                  </a:lnTo>
                  <a:lnTo>
                    <a:pt x="2483" y="2785"/>
                  </a:lnTo>
                  <a:lnTo>
                    <a:pt x="2550" y="2732"/>
                  </a:lnTo>
                  <a:lnTo>
                    <a:pt x="2615" y="2675"/>
                  </a:lnTo>
                  <a:lnTo>
                    <a:pt x="2675" y="2615"/>
                  </a:lnTo>
                  <a:lnTo>
                    <a:pt x="2732" y="2550"/>
                  </a:lnTo>
                  <a:lnTo>
                    <a:pt x="2785" y="2483"/>
                  </a:lnTo>
                  <a:lnTo>
                    <a:pt x="2835" y="2411"/>
                  </a:lnTo>
                  <a:lnTo>
                    <a:pt x="2879" y="2337"/>
                  </a:lnTo>
                  <a:lnTo>
                    <a:pt x="2919" y="2260"/>
                  </a:lnTo>
                  <a:lnTo>
                    <a:pt x="2954" y="2180"/>
                  </a:lnTo>
                  <a:lnTo>
                    <a:pt x="2984" y="2097"/>
                  </a:lnTo>
                  <a:lnTo>
                    <a:pt x="3009" y="2013"/>
                  </a:lnTo>
                  <a:lnTo>
                    <a:pt x="3029" y="1926"/>
                  </a:lnTo>
                  <a:lnTo>
                    <a:pt x="3044" y="1838"/>
                  </a:lnTo>
                  <a:lnTo>
                    <a:pt x="3053" y="1747"/>
                  </a:lnTo>
                  <a:lnTo>
                    <a:pt x="3055" y="1654"/>
                  </a:lnTo>
                  <a:lnTo>
                    <a:pt x="3053" y="1563"/>
                  </a:lnTo>
                  <a:lnTo>
                    <a:pt x="3044" y="1472"/>
                  </a:lnTo>
                  <a:lnTo>
                    <a:pt x="3029" y="1384"/>
                  </a:lnTo>
                  <a:lnTo>
                    <a:pt x="3009" y="1297"/>
                  </a:lnTo>
                  <a:lnTo>
                    <a:pt x="2984" y="1213"/>
                  </a:lnTo>
                  <a:lnTo>
                    <a:pt x="2954" y="1130"/>
                  </a:lnTo>
                  <a:lnTo>
                    <a:pt x="2919" y="1050"/>
                  </a:lnTo>
                  <a:lnTo>
                    <a:pt x="2879" y="973"/>
                  </a:lnTo>
                  <a:lnTo>
                    <a:pt x="2835" y="899"/>
                  </a:lnTo>
                  <a:lnTo>
                    <a:pt x="2785" y="828"/>
                  </a:lnTo>
                  <a:lnTo>
                    <a:pt x="2732" y="760"/>
                  </a:lnTo>
                  <a:lnTo>
                    <a:pt x="2675" y="695"/>
                  </a:lnTo>
                  <a:lnTo>
                    <a:pt x="2615" y="635"/>
                  </a:lnTo>
                  <a:lnTo>
                    <a:pt x="2550" y="578"/>
                  </a:lnTo>
                  <a:lnTo>
                    <a:pt x="2483" y="525"/>
                  </a:lnTo>
                  <a:lnTo>
                    <a:pt x="2411" y="475"/>
                  </a:lnTo>
                  <a:lnTo>
                    <a:pt x="2337" y="431"/>
                  </a:lnTo>
                  <a:lnTo>
                    <a:pt x="2260" y="391"/>
                  </a:lnTo>
                  <a:lnTo>
                    <a:pt x="2180" y="356"/>
                  </a:lnTo>
                  <a:lnTo>
                    <a:pt x="2097" y="326"/>
                  </a:lnTo>
                  <a:lnTo>
                    <a:pt x="2013" y="301"/>
                  </a:lnTo>
                  <a:lnTo>
                    <a:pt x="1926" y="281"/>
                  </a:lnTo>
                  <a:lnTo>
                    <a:pt x="1838" y="266"/>
                  </a:lnTo>
                  <a:lnTo>
                    <a:pt x="1747" y="257"/>
                  </a:lnTo>
                  <a:lnTo>
                    <a:pt x="1655" y="255"/>
                  </a:lnTo>
                  <a:close/>
                  <a:moveTo>
                    <a:pt x="1655" y="0"/>
                  </a:moveTo>
                  <a:lnTo>
                    <a:pt x="1755" y="3"/>
                  </a:lnTo>
                  <a:lnTo>
                    <a:pt x="1855" y="12"/>
                  </a:lnTo>
                  <a:lnTo>
                    <a:pt x="1953" y="27"/>
                  </a:lnTo>
                  <a:lnTo>
                    <a:pt x="2048" y="47"/>
                  </a:lnTo>
                  <a:lnTo>
                    <a:pt x="2141" y="72"/>
                  </a:lnTo>
                  <a:lnTo>
                    <a:pt x="2233" y="103"/>
                  </a:lnTo>
                  <a:lnTo>
                    <a:pt x="2321" y="139"/>
                  </a:lnTo>
                  <a:lnTo>
                    <a:pt x="2407" y="181"/>
                  </a:lnTo>
                  <a:lnTo>
                    <a:pt x="2491" y="226"/>
                  </a:lnTo>
                  <a:lnTo>
                    <a:pt x="2571" y="276"/>
                  </a:lnTo>
                  <a:lnTo>
                    <a:pt x="2648" y="331"/>
                  </a:lnTo>
                  <a:lnTo>
                    <a:pt x="2721" y="389"/>
                  </a:lnTo>
                  <a:lnTo>
                    <a:pt x="2791" y="452"/>
                  </a:lnTo>
                  <a:lnTo>
                    <a:pt x="2858" y="519"/>
                  </a:lnTo>
                  <a:lnTo>
                    <a:pt x="2921" y="589"/>
                  </a:lnTo>
                  <a:lnTo>
                    <a:pt x="2979" y="662"/>
                  </a:lnTo>
                  <a:lnTo>
                    <a:pt x="3034" y="739"/>
                  </a:lnTo>
                  <a:lnTo>
                    <a:pt x="3084" y="819"/>
                  </a:lnTo>
                  <a:lnTo>
                    <a:pt x="3129" y="903"/>
                  </a:lnTo>
                  <a:lnTo>
                    <a:pt x="3171" y="989"/>
                  </a:lnTo>
                  <a:lnTo>
                    <a:pt x="3207" y="1077"/>
                  </a:lnTo>
                  <a:lnTo>
                    <a:pt x="3238" y="1169"/>
                  </a:lnTo>
                  <a:lnTo>
                    <a:pt x="3263" y="1262"/>
                  </a:lnTo>
                  <a:lnTo>
                    <a:pt x="3283" y="1357"/>
                  </a:lnTo>
                  <a:lnTo>
                    <a:pt x="3298" y="1455"/>
                  </a:lnTo>
                  <a:lnTo>
                    <a:pt x="3307" y="1555"/>
                  </a:lnTo>
                  <a:lnTo>
                    <a:pt x="3310" y="1654"/>
                  </a:lnTo>
                  <a:lnTo>
                    <a:pt x="3307" y="1755"/>
                  </a:lnTo>
                  <a:lnTo>
                    <a:pt x="3298" y="1855"/>
                  </a:lnTo>
                  <a:lnTo>
                    <a:pt x="3283" y="1953"/>
                  </a:lnTo>
                  <a:lnTo>
                    <a:pt x="3263" y="2048"/>
                  </a:lnTo>
                  <a:lnTo>
                    <a:pt x="3238" y="2141"/>
                  </a:lnTo>
                  <a:lnTo>
                    <a:pt x="3207" y="2233"/>
                  </a:lnTo>
                  <a:lnTo>
                    <a:pt x="3171" y="2321"/>
                  </a:lnTo>
                  <a:lnTo>
                    <a:pt x="3129" y="2407"/>
                  </a:lnTo>
                  <a:lnTo>
                    <a:pt x="3084" y="2491"/>
                  </a:lnTo>
                  <a:lnTo>
                    <a:pt x="3034" y="2571"/>
                  </a:lnTo>
                  <a:lnTo>
                    <a:pt x="2979" y="2648"/>
                  </a:lnTo>
                  <a:lnTo>
                    <a:pt x="2921" y="2721"/>
                  </a:lnTo>
                  <a:lnTo>
                    <a:pt x="2858" y="2791"/>
                  </a:lnTo>
                  <a:lnTo>
                    <a:pt x="2791" y="2858"/>
                  </a:lnTo>
                  <a:lnTo>
                    <a:pt x="2721" y="2921"/>
                  </a:lnTo>
                  <a:lnTo>
                    <a:pt x="2648" y="2979"/>
                  </a:lnTo>
                  <a:lnTo>
                    <a:pt x="2571" y="3034"/>
                  </a:lnTo>
                  <a:lnTo>
                    <a:pt x="2491" y="3084"/>
                  </a:lnTo>
                  <a:lnTo>
                    <a:pt x="2407" y="3129"/>
                  </a:lnTo>
                  <a:lnTo>
                    <a:pt x="2321" y="3171"/>
                  </a:lnTo>
                  <a:lnTo>
                    <a:pt x="2233" y="3207"/>
                  </a:lnTo>
                  <a:lnTo>
                    <a:pt x="2141" y="3238"/>
                  </a:lnTo>
                  <a:lnTo>
                    <a:pt x="2048" y="3263"/>
                  </a:lnTo>
                  <a:lnTo>
                    <a:pt x="1953" y="3283"/>
                  </a:lnTo>
                  <a:lnTo>
                    <a:pt x="1855" y="3298"/>
                  </a:lnTo>
                  <a:lnTo>
                    <a:pt x="1755" y="3307"/>
                  </a:lnTo>
                  <a:lnTo>
                    <a:pt x="1655" y="3310"/>
                  </a:lnTo>
                  <a:lnTo>
                    <a:pt x="1654" y="3310"/>
                  </a:lnTo>
                  <a:lnTo>
                    <a:pt x="1555" y="3307"/>
                  </a:lnTo>
                  <a:lnTo>
                    <a:pt x="1455" y="3298"/>
                  </a:lnTo>
                  <a:lnTo>
                    <a:pt x="1357" y="3283"/>
                  </a:lnTo>
                  <a:lnTo>
                    <a:pt x="1262" y="3263"/>
                  </a:lnTo>
                  <a:lnTo>
                    <a:pt x="1169" y="3238"/>
                  </a:lnTo>
                  <a:lnTo>
                    <a:pt x="1077" y="3207"/>
                  </a:lnTo>
                  <a:lnTo>
                    <a:pt x="989" y="3171"/>
                  </a:lnTo>
                  <a:lnTo>
                    <a:pt x="903" y="3129"/>
                  </a:lnTo>
                  <a:lnTo>
                    <a:pt x="819" y="3084"/>
                  </a:lnTo>
                  <a:lnTo>
                    <a:pt x="739" y="3034"/>
                  </a:lnTo>
                  <a:lnTo>
                    <a:pt x="662" y="2979"/>
                  </a:lnTo>
                  <a:lnTo>
                    <a:pt x="589" y="2921"/>
                  </a:lnTo>
                  <a:lnTo>
                    <a:pt x="519" y="2858"/>
                  </a:lnTo>
                  <a:lnTo>
                    <a:pt x="452" y="2791"/>
                  </a:lnTo>
                  <a:lnTo>
                    <a:pt x="389" y="2721"/>
                  </a:lnTo>
                  <a:lnTo>
                    <a:pt x="331" y="2648"/>
                  </a:lnTo>
                  <a:lnTo>
                    <a:pt x="276" y="2571"/>
                  </a:lnTo>
                  <a:lnTo>
                    <a:pt x="226" y="2491"/>
                  </a:lnTo>
                  <a:lnTo>
                    <a:pt x="181" y="2407"/>
                  </a:lnTo>
                  <a:lnTo>
                    <a:pt x="139" y="2321"/>
                  </a:lnTo>
                  <a:lnTo>
                    <a:pt x="103" y="2233"/>
                  </a:lnTo>
                  <a:lnTo>
                    <a:pt x="72" y="2141"/>
                  </a:lnTo>
                  <a:lnTo>
                    <a:pt x="47" y="2048"/>
                  </a:lnTo>
                  <a:lnTo>
                    <a:pt x="27" y="1953"/>
                  </a:lnTo>
                  <a:lnTo>
                    <a:pt x="12" y="1855"/>
                  </a:lnTo>
                  <a:lnTo>
                    <a:pt x="3" y="1755"/>
                  </a:lnTo>
                  <a:lnTo>
                    <a:pt x="0" y="1654"/>
                  </a:lnTo>
                  <a:lnTo>
                    <a:pt x="3" y="1555"/>
                  </a:lnTo>
                  <a:lnTo>
                    <a:pt x="12" y="1455"/>
                  </a:lnTo>
                  <a:lnTo>
                    <a:pt x="27" y="1357"/>
                  </a:lnTo>
                  <a:lnTo>
                    <a:pt x="47" y="1262"/>
                  </a:lnTo>
                  <a:lnTo>
                    <a:pt x="72" y="1169"/>
                  </a:lnTo>
                  <a:lnTo>
                    <a:pt x="103" y="1077"/>
                  </a:lnTo>
                  <a:lnTo>
                    <a:pt x="139" y="989"/>
                  </a:lnTo>
                  <a:lnTo>
                    <a:pt x="181" y="903"/>
                  </a:lnTo>
                  <a:lnTo>
                    <a:pt x="226" y="819"/>
                  </a:lnTo>
                  <a:lnTo>
                    <a:pt x="276" y="739"/>
                  </a:lnTo>
                  <a:lnTo>
                    <a:pt x="331" y="662"/>
                  </a:lnTo>
                  <a:lnTo>
                    <a:pt x="389" y="589"/>
                  </a:lnTo>
                  <a:lnTo>
                    <a:pt x="452" y="519"/>
                  </a:lnTo>
                  <a:lnTo>
                    <a:pt x="519" y="452"/>
                  </a:lnTo>
                  <a:lnTo>
                    <a:pt x="589" y="389"/>
                  </a:lnTo>
                  <a:lnTo>
                    <a:pt x="662" y="331"/>
                  </a:lnTo>
                  <a:lnTo>
                    <a:pt x="739" y="276"/>
                  </a:lnTo>
                  <a:lnTo>
                    <a:pt x="819" y="226"/>
                  </a:lnTo>
                  <a:lnTo>
                    <a:pt x="903" y="181"/>
                  </a:lnTo>
                  <a:lnTo>
                    <a:pt x="989" y="139"/>
                  </a:lnTo>
                  <a:lnTo>
                    <a:pt x="1077" y="103"/>
                  </a:lnTo>
                  <a:lnTo>
                    <a:pt x="1169" y="72"/>
                  </a:lnTo>
                  <a:lnTo>
                    <a:pt x="1262" y="47"/>
                  </a:lnTo>
                  <a:lnTo>
                    <a:pt x="1357" y="27"/>
                  </a:lnTo>
                  <a:lnTo>
                    <a:pt x="1455" y="12"/>
                  </a:lnTo>
                  <a:lnTo>
                    <a:pt x="1555" y="3"/>
                  </a:lnTo>
                  <a:lnTo>
                    <a:pt x="1655" y="0"/>
                  </a:lnTo>
                  <a:close/>
                </a:path>
              </a:pathLst>
            </a:custGeom>
            <a:solidFill>
              <a:srgbClr val="797979"/>
            </a:solidFill>
            <a:ln w="9525">
              <a:noFill/>
              <a:round/>
              <a:headEnd/>
              <a:tailEnd/>
            </a:ln>
          </p:spPr>
          <p:txBody>
            <a:bodyPr wrap="none" anchor="ctr"/>
            <a:lstStyle/>
            <a:p>
              <a:endParaRPr lang="en-GB"/>
            </a:p>
          </p:txBody>
        </p:sp>
      </p:grpSp>
      <p:sp>
        <p:nvSpPr>
          <p:cNvPr id="70" name="TextBox 69"/>
          <p:cNvSpPr txBox="1"/>
          <p:nvPr/>
        </p:nvSpPr>
        <p:spPr>
          <a:xfrm>
            <a:off x="4880327" y="1811695"/>
            <a:ext cx="630277" cy="292378"/>
          </a:xfrm>
          <a:prstGeom prst="rect">
            <a:avLst/>
          </a:prstGeom>
          <a:noFill/>
        </p:spPr>
        <p:txBody>
          <a:bodyPr wrap="none" lIns="91428" tIns="45715" rIns="91428" bIns="45715" rtlCol="0">
            <a:spAutoFit/>
          </a:bodyPr>
          <a:lstStyle/>
          <a:p>
            <a:r>
              <a:rPr lang="en-GB" sz="1300" b="1" dirty="0" smtClean="0">
                <a:solidFill>
                  <a:schemeClr val="accent3">
                    <a:lumMod val="50000"/>
                  </a:schemeClr>
                </a:solidFill>
              </a:rPr>
              <a:t>(14%)</a:t>
            </a:r>
            <a:endParaRPr lang="en-GB" sz="1300" b="1" dirty="0">
              <a:solidFill>
                <a:schemeClr val="accent3">
                  <a:lumMod val="50000"/>
                </a:schemeClr>
              </a:solidFill>
            </a:endParaRPr>
          </a:p>
        </p:txBody>
      </p:sp>
      <p:sp>
        <p:nvSpPr>
          <p:cNvPr id="71" name="Isosceles Triangle 70"/>
          <p:cNvSpPr/>
          <p:nvPr/>
        </p:nvSpPr>
        <p:spPr bwMode="auto">
          <a:xfrm>
            <a:off x="4624239" y="1652181"/>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2" name="Isosceles Triangle 71"/>
          <p:cNvSpPr/>
          <p:nvPr/>
        </p:nvSpPr>
        <p:spPr bwMode="auto">
          <a:xfrm>
            <a:off x="1928947" y="4948103"/>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3" name="TextBox 72"/>
          <p:cNvSpPr txBox="1"/>
          <p:nvPr/>
        </p:nvSpPr>
        <p:spPr>
          <a:xfrm>
            <a:off x="1718405" y="5298127"/>
            <a:ext cx="630277" cy="292378"/>
          </a:xfrm>
          <a:prstGeom prst="rect">
            <a:avLst/>
          </a:prstGeom>
          <a:noFill/>
        </p:spPr>
        <p:txBody>
          <a:bodyPr wrap="none" lIns="91428" tIns="45715" rIns="91428" bIns="45715" rtlCol="0">
            <a:spAutoFit/>
          </a:bodyPr>
          <a:lstStyle/>
          <a:p>
            <a:r>
              <a:rPr lang="en-GB" sz="1300" b="1" dirty="0" smtClean="0">
                <a:solidFill>
                  <a:schemeClr val="accent2">
                    <a:lumMod val="75000"/>
                  </a:schemeClr>
                </a:solidFill>
              </a:rPr>
              <a:t>(41%)</a:t>
            </a:r>
            <a:endParaRPr lang="en-GB" sz="13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Chart 72"/>
          <p:cNvGraphicFramePr/>
          <p:nvPr/>
        </p:nvGraphicFramePr>
        <p:xfrm>
          <a:off x="807817" y="1206071"/>
          <a:ext cx="6768752" cy="5832648"/>
        </p:xfrm>
        <a:graphic>
          <a:graphicData uri="http://schemas.openxmlformats.org/drawingml/2006/chart">
            <c:chart xmlns:c="http://schemas.openxmlformats.org/drawingml/2006/chart" xmlns:r="http://schemas.openxmlformats.org/officeDocument/2006/relationships" r:id="rId3"/>
          </a:graphicData>
        </a:graphic>
      </p:graphicFrame>
      <p:sp>
        <p:nvSpPr>
          <p:cNvPr id="129" name="Rectangle 128"/>
          <p:cNvSpPr/>
          <p:nvPr/>
        </p:nvSpPr>
        <p:spPr bwMode="auto">
          <a:xfrm>
            <a:off x="8288181" y="1613610"/>
            <a:ext cx="432048" cy="5256584"/>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30" name="Rectangle 129"/>
          <p:cNvSpPr/>
          <p:nvPr/>
        </p:nvSpPr>
        <p:spPr bwMode="auto">
          <a:xfrm>
            <a:off x="9342901" y="1613610"/>
            <a:ext cx="432048" cy="5256584"/>
          </a:xfrm>
          <a:prstGeom prst="rect">
            <a:avLst/>
          </a:prstGeom>
          <a:solidFill>
            <a:schemeClr val="accent6">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28" name="Rectangle 127"/>
          <p:cNvSpPr/>
          <p:nvPr/>
        </p:nvSpPr>
        <p:spPr bwMode="auto">
          <a:xfrm>
            <a:off x="7216528" y="1613610"/>
            <a:ext cx="432048" cy="5256584"/>
          </a:xfrm>
          <a:prstGeom prst="rect">
            <a:avLst/>
          </a:prstGeom>
          <a:solidFill>
            <a:schemeClr val="accent4">
              <a:lumMod val="20000"/>
              <a:lumOff val="80000"/>
            </a:schemeClr>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6391" name="Title 1"/>
          <p:cNvSpPr>
            <a:spLocks noGrp="1"/>
          </p:cNvSpPr>
          <p:nvPr>
            <p:ph type="title"/>
          </p:nvPr>
        </p:nvSpPr>
        <p:spPr>
          <a:xfrm>
            <a:off x="663799" y="109017"/>
            <a:ext cx="9793088" cy="1079500"/>
          </a:xfrm>
        </p:spPr>
        <p:txBody>
          <a:bodyPr/>
          <a:lstStyle/>
          <a:p>
            <a:r>
              <a:rPr dirty="0" smtClean="0">
                <a:latin typeface="Arial" pitchFamily="34" charset="0"/>
                <a:ea typeface="Geneva"/>
                <a:cs typeface="Geneva"/>
              </a:rPr>
              <a:t>Motorists' concerns.</a:t>
            </a:r>
            <a:r>
              <a:rPr sz="1400" dirty="0" smtClean="0">
                <a:latin typeface="Arial" pitchFamily="34" charset="0"/>
                <a:ea typeface="Geneva"/>
                <a:cs typeface="Geneva"/>
              </a:rPr>
              <a:t/>
            </a:r>
            <a:br>
              <a:rPr sz="1400" dirty="0" smtClean="0">
                <a:latin typeface="Arial" pitchFamily="34" charset="0"/>
                <a:ea typeface="Geneva"/>
                <a:cs typeface="Geneva"/>
              </a:rPr>
            </a:br>
            <a:r>
              <a:rPr lang="en-GB" sz="1400" i="1" dirty="0" smtClean="0">
                <a:latin typeface="Arial" pitchFamily="34" charset="0"/>
                <a:ea typeface="Geneva"/>
                <a:cs typeface="Geneva"/>
              </a:rPr>
              <a:t>Condition of local roads </a:t>
            </a:r>
            <a:r>
              <a:rPr lang="en-GB" sz="1400" dirty="0" smtClean="0">
                <a:latin typeface="Arial" pitchFamily="34" charset="0"/>
                <a:ea typeface="Geneva"/>
                <a:cs typeface="Geneva"/>
              </a:rPr>
              <a:t>and </a:t>
            </a:r>
            <a:r>
              <a:rPr lang="en-GB" sz="1400" i="1" dirty="0" smtClean="0">
                <a:latin typeface="Arial" pitchFamily="34" charset="0"/>
                <a:ea typeface="Geneva"/>
                <a:cs typeface="Geneva"/>
              </a:rPr>
              <a:t>cost of fuel </a:t>
            </a:r>
            <a:r>
              <a:rPr lang="en-GB" sz="1400" dirty="0" smtClean="0">
                <a:latin typeface="Arial" pitchFamily="34" charset="0"/>
                <a:ea typeface="Geneva"/>
                <a:cs typeface="Geneva"/>
              </a:rPr>
              <a:t>are still the issues of </a:t>
            </a:r>
            <a:r>
              <a:rPr lang="en-GB" sz="1400" u="sng" dirty="0" smtClean="0">
                <a:latin typeface="Arial" pitchFamily="34" charset="0"/>
                <a:ea typeface="Geneva"/>
                <a:cs typeface="Geneva"/>
              </a:rPr>
              <a:t>most</a:t>
            </a:r>
            <a:r>
              <a:rPr lang="en-GB" sz="1400" dirty="0" smtClean="0">
                <a:latin typeface="Arial" pitchFamily="34" charset="0"/>
                <a:ea typeface="Geneva"/>
                <a:cs typeface="Geneva"/>
              </a:rPr>
              <a:t> concern. </a:t>
            </a:r>
            <a:endParaRPr sz="1400" dirty="0" smtClean="0">
              <a:latin typeface="Arial" pitchFamily="34" charset="0"/>
              <a:ea typeface="Geneva"/>
              <a:cs typeface="Geneva"/>
            </a:endParaRPr>
          </a:p>
        </p:txBody>
      </p:sp>
      <p:sp>
        <p:nvSpPr>
          <p:cNvPr id="62" name="Rectangle 4"/>
          <p:cNvSpPr>
            <a:spLocks noChangeArrowheads="1"/>
          </p:cNvSpPr>
          <p:nvPr/>
        </p:nvSpPr>
        <p:spPr bwMode="auto">
          <a:xfrm>
            <a:off x="1599903" y="6920751"/>
            <a:ext cx="6552729" cy="633412"/>
          </a:xfrm>
          <a:prstGeom prst="rect">
            <a:avLst/>
          </a:prstGeom>
          <a:noFill/>
          <a:ln w="9525">
            <a:noFill/>
            <a:miter lim="800000"/>
            <a:headEnd/>
            <a:tailEnd/>
          </a:ln>
        </p:spPr>
        <p:txBody>
          <a:bodyPr lIns="104261" tIns="52131" rIns="104261" bIns="52131"/>
          <a:lstStyle/>
          <a:p>
            <a:pPr eaLnBrk="0" hangingPunct="0">
              <a:tabLst>
                <a:tab pos="358686" algn="l"/>
              </a:tabLst>
              <a:defRPr/>
            </a:pPr>
            <a:r>
              <a:rPr lang="en-GB" sz="800" dirty="0" smtClean="0">
                <a:solidFill>
                  <a:prstClr val="black">
                    <a:lumMod val="65000"/>
                    <a:lumOff val="35000"/>
                  </a:prstClr>
                </a:solidFill>
              </a:rPr>
              <a:t>QL1. Here is a list of issues that might or might not be of concern to motorists today. Please select the issue that is of most concern to you and then up to three other issues that are also of concern to you.  </a:t>
            </a:r>
            <a:r>
              <a:rPr lang="en-GB" sz="800" dirty="0" smtClean="0">
                <a:solidFill>
                  <a:srgbClr val="4D4D4D"/>
                </a:solidFill>
              </a:rPr>
              <a:t>(All respondents – 1555)   2014. QB1. Here is a list of issues that might or might not be of concern to motorists today. Please select the issue that is of most concern to you and then up to three other issues that are also of concern to you. All (1526)  (S1Q1 in 2013 survey)  2013 (1542- All respondents)</a:t>
            </a:r>
          </a:p>
          <a:p>
            <a:pPr eaLnBrk="0" hangingPunct="0">
              <a:tabLst>
                <a:tab pos="358686" algn="l"/>
              </a:tabLst>
              <a:defRPr/>
            </a:pPr>
            <a:endParaRPr lang="en-GB" sz="800" dirty="0">
              <a:solidFill>
                <a:srgbClr val="4D4D4D"/>
              </a:solidFill>
            </a:endParaRPr>
          </a:p>
        </p:txBody>
      </p:sp>
      <p:sp>
        <p:nvSpPr>
          <p:cNvPr id="132" name="Isosceles Triangle 131"/>
          <p:cNvSpPr/>
          <p:nvPr/>
        </p:nvSpPr>
        <p:spPr bwMode="auto">
          <a:xfrm flipV="1">
            <a:off x="9797918" y="1932728"/>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36" name="TextBox 135"/>
          <p:cNvSpPr txBox="1"/>
          <p:nvPr/>
        </p:nvSpPr>
        <p:spPr>
          <a:xfrm>
            <a:off x="801648" y="2520951"/>
            <a:ext cx="258115" cy="446254"/>
          </a:xfrm>
          <a:prstGeom prst="rect">
            <a:avLst/>
          </a:prstGeom>
          <a:noFill/>
        </p:spPr>
        <p:txBody>
          <a:bodyPr wrap="square" lIns="91417" tIns="45709" rIns="91417" bIns="45709" rtlCol="0">
            <a:spAutoFit/>
          </a:bodyPr>
          <a:lstStyle/>
          <a:p>
            <a:pPr fontAlgn="base">
              <a:spcBef>
                <a:spcPct val="0"/>
              </a:spcBef>
              <a:spcAft>
                <a:spcPct val="0"/>
              </a:spcAft>
            </a:pPr>
            <a:r>
              <a:rPr lang="en-GB" sz="2300" b="1" dirty="0" smtClean="0">
                <a:solidFill>
                  <a:srgbClr val="9BBB59">
                    <a:lumMod val="75000"/>
                  </a:srgbClr>
                </a:solidFill>
              </a:rPr>
              <a:t>*</a:t>
            </a:r>
            <a:endParaRPr lang="en-GB" sz="2300" b="1" dirty="0">
              <a:solidFill>
                <a:srgbClr val="9BBB59">
                  <a:lumMod val="75000"/>
                </a:srgbClr>
              </a:solidFill>
            </a:endParaRPr>
          </a:p>
        </p:txBody>
      </p:sp>
      <p:sp>
        <p:nvSpPr>
          <p:cNvPr id="140" name="TextBox 139"/>
          <p:cNvSpPr txBox="1"/>
          <p:nvPr/>
        </p:nvSpPr>
        <p:spPr>
          <a:xfrm>
            <a:off x="4912271" y="6510154"/>
            <a:ext cx="2664296" cy="338532"/>
          </a:xfrm>
          <a:prstGeom prst="rect">
            <a:avLst/>
          </a:prstGeom>
          <a:noFill/>
        </p:spPr>
        <p:txBody>
          <a:bodyPr wrap="square" lIns="91417" tIns="45709" rIns="91417" bIns="45709" rtlCol="0">
            <a:spAutoFit/>
          </a:bodyPr>
          <a:lstStyle/>
          <a:p>
            <a:pPr fontAlgn="base">
              <a:spcBef>
                <a:spcPct val="0"/>
              </a:spcBef>
              <a:spcAft>
                <a:spcPct val="0"/>
              </a:spcAft>
            </a:pPr>
            <a:r>
              <a:rPr lang="en-GB" sz="800" dirty="0" smtClean="0">
                <a:solidFill>
                  <a:srgbClr val="9BBB59">
                    <a:lumMod val="75000"/>
                  </a:srgbClr>
                </a:solidFill>
              </a:rPr>
              <a:t>* This year’s issues of </a:t>
            </a:r>
            <a:r>
              <a:rPr lang="en-GB" sz="800" u="sng" dirty="0" smtClean="0">
                <a:solidFill>
                  <a:srgbClr val="9BBB59">
                    <a:lumMod val="75000"/>
                  </a:srgbClr>
                </a:solidFill>
              </a:rPr>
              <a:t>most concern</a:t>
            </a:r>
          </a:p>
          <a:p>
            <a:pPr fontAlgn="base">
              <a:spcBef>
                <a:spcPct val="0"/>
              </a:spcBef>
              <a:spcAft>
                <a:spcPct val="0"/>
              </a:spcAft>
            </a:pPr>
            <a:r>
              <a:rPr lang="en-GB" sz="800" dirty="0" smtClean="0">
                <a:solidFill>
                  <a:srgbClr val="DE34B1"/>
                </a:solidFill>
              </a:rPr>
              <a:t>** Last year’s issues of </a:t>
            </a:r>
            <a:r>
              <a:rPr lang="en-GB" sz="800" u="sng" dirty="0" smtClean="0">
                <a:solidFill>
                  <a:srgbClr val="DE34B1"/>
                </a:solidFill>
              </a:rPr>
              <a:t>most concern</a:t>
            </a:r>
            <a:endParaRPr lang="en-GB" sz="800" u="sng" dirty="0">
              <a:solidFill>
                <a:srgbClr val="DE34B1"/>
              </a:solidFill>
            </a:endParaRPr>
          </a:p>
        </p:txBody>
      </p:sp>
      <p:sp>
        <p:nvSpPr>
          <p:cNvPr id="141" name="TextBox 140"/>
          <p:cNvSpPr txBox="1"/>
          <p:nvPr/>
        </p:nvSpPr>
        <p:spPr>
          <a:xfrm>
            <a:off x="2073979" y="3025141"/>
            <a:ext cx="415452" cy="446254"/>
          </a:xfrm>
          <a:prstGeom prst="rect">
            <a:avLst/>
          </a:prstGeom>
          <a:noFill/>
        </p:spPr>
        <p:txBody>
          <a:bodyPr wrap="none" lIns="91417" tIns="45709" rIns="91417" bIns="45709" rtlCol="0">
            <a:spAutoFit/>
          </a:bodyPr>
          <a:lstStyle/>
          <a:p>
            <a:pPr fontAlgn="base">
              <a:spcBef>
                <a:spcPct val="0"/>
              </a:spcBef>
              <a:spcAft>
                <a:spcPct val="0"/>
              </a:spcAft>
            </a:pPr>
            <a:r>
              <a:rPr lang="en-GB" sz="2300" b="1" dirty="0" smtClean="0">
                <a:solidFill>
                  <a:srgbClr val="DE34B1"/>
                </a:solidFill>
              </a:rPr>
              <a:t>**</a:t>
            </a:r>
            <a:endParaRPr lang="en-GB" sz="2300" b="1" dirty="0">
              <a:solidFill>
                <a:srgbClr val="DE34B1"/>
              </a:solidFill>
            </a:endParaRPr>
          </a:p>
        </p:txBody>
      </p:sp>
      <p:sp>
        <p:nvSpPr>
          <p:cNvPr id="144" name="Isosceles Triangle 143"/>
          <p:cNvSpPr/>
          <p:nvPr/>
        </p:nvSpPr>
        <p:spPr bwMode="auto">
          <a:xfrm flipV="1">
            <a:off x="9797918" y="2933554"/>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45" name="Isosceles Triangle 144"/>
          <p:cNvSpPr/>
          <p:nvPr/>
        </p:nvSpPr>
        <p:spPr bwMode="auto">
          <a:xfrm flipV="1">
            <a:off x="9791325" y="3180956"/>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46" name="Isosceles Triangle 145"/>
          <p:cNvSpPr/>
          <p:nvPr/>
        </p:nvSpPr>
        <p:spPr bwMode="auto">
          <a:xfrm flipV="1">
            <a:off x="9791325" y="3975911"/>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47" name="Isosceles Triangle 146"/>
          <p:cNvSpPr/>
          <p:nvPr/>
        </p:nvSpPr>
        <p:spPr bwMode="auto">
          <a:xfrm>
            <a:off x="9797918" y="4678891"/>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48" name="Isosceles Triangle 147"/>
          <p:cNvSpPr/>
          <p:nvPr/>
        </p:nvSpPr>
        <p:spPr bwMode="auto">
          <a:xfrm>
            <a:off x="9797918" y="6218343"/>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26" name="Rectangle 25"/>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25" name="TextBox 24"/>
          <p:cNvSpPr txBox="1"/>
          <p:nvPr/>
        </p:nvSpPr>
        <p:spPr>
          <a:xfrm>
            <a:off x="1065867" y="2773046"/>
            <a:ext cx="415452" cy="446254"/>
          </a:xfrm>
          <a:prstGeom prst="rect">
            <a:avLst/>
          </a:prstGeom>
          <a:noFill/>
        </p:spPr>
        <p:txBody>
          <a:bodyPr wrap="none" lIns="91417" tIns="45709" rIns="91417" bIns="45709" rtlCol="0">
            <a:spAutoFit/>
          </a:bodyPr>
          <a:lstStyle/>
          <a:p>
            <a:pPr fontAlgn="base">
              <a:spcBef>
                <a:spcPct val="0"/>
              </a:spcBef>
              <a:spcAft>
                <a:spcPct val="0"/>
              </a:spcAft>
            </a:pPr>
            <a:r>
              <a:rPr lang="en-GB" sz="2300" b="1" dirty="0" smtClean="0">
                <a:solidFill>
                  <a:srgbClr val="DE34B1"/>
                </a:solidFill>
              </a:rPr>
              <a:t>**</a:t>
            </a:r>
            <a:endParaRPr lang="en-GB" sz="2300" b="1" dirty="0">
              <a:solidFill>
                <a:srgbClr val="DE34B1"/>
              </a:solidFill>
            </a:endParaRPr>
          </a:p>
        </p:txBody>
      </p:sp>
      <p:sp>
        <p:nvSpPr>
          <p:cNvPr id="27" name="TextBox 26"/>
          <p:cNvSpPr txBox="1"/>
          <p:nvPr/>
        </p:nvSpPr>
        <p:spPr>
          <a:xfrm>
            <a:off x="1194893" y="2268856"/>
            <a:ext cx="415452" cy="446254"/>
          </a:xfrm>
          <a:prstGeom prst="rect">
            <a:avLst/>
          </a:prstGeom>
          <a:noFill/>
        </p:spPr>
        <p:txBody>
          <a:bodyPr wrap="none" lIns="91417" tIns="45709" rIns="91417" bIns="45709" rtlCol="0">
            <a:spAutoFit/>
          </a:bodyPr>
          <a:lstStyle/>
          <a:p>
            <a:pPr fontAlgn="base">
              <a:spcBef>
                <a:spcPct val="0"/>
              </a:spcBef>
              <a:spcAft>
                <a:spcPct val="0"/>
              </a:spcAft>
            </a:pPr>
            <a:r>
              <a:rPr lang="en-GB" sz="2300" b="1" dirty="0" smtClean="0">
                <a:solidFill>
                  <a:srgbClr val="DE34B1"/>
                </a:solidFill>
              </a:rPr>
              <a:t>**</a:t>
            </a:r>
            <a:endParaRPr lang="en-GB" sz="2300" b="1" dirty="0">
              <a:solidFill>
                <a:srgbClr val="DE34B1"/>
              </a:solidFill>
            </a:endParaRPr>
          </a:p>
        </p:txBody>
      </p:sp>
      <p:sp>
        <p:nvSpPr>
          <p:cNvPr id="28" name="TextBox 27"/>
          <p:cNvSpPr txBox="1"/>
          <p:nvPr/>
        </p:nvSpPr>
        <p:spPr>
          <a:xfrm>
            <a:off x="2347021" y="1779656"/>
            <a:ext cx="415452" cy="446254"/>
          </a:xfrm>
          <a:prstGeom prst="rect">
            <a:avLst/>
          </a:prstGeom>
          <a:noFill/>
        </p:spPr>
        <p:txBody>
          <a:bodyPr wrap="none" lIns="91417" tIns="45709" rIns="91417" bIns="45709" rtlCol="0">
            <a:spAutoFit/>
          </a:bodyPr>
          <a:lstStyle/>
          <a:p>
            <a:pPr fontAlgn="base">
              <a:spcBef>
                <a:spcPct val="0"/>
              </a:spcBef>
              <a:spcAft>
                <a:spcPct val="0"/>
              </a:spcAft>
            </a:pPr>
            <a:r>
              <a:rPr lang="en-GB" sz="2300" b="1" dirty="0" smtClean="0">
                <a:solidFill>
                  <a:srgbClr val="DE34B1"/>
                </a:solidFill>
              </a:rPr>
              <a:t>**</a:t>
            </a:r>
            <a:endParaRPr lang="en-GB" sz="2300" b="1" dirty="0">
              <a:solidFill>
                <a:srgbClr val="DE34B1"/>
              </a:solidFill>
            </a:endParaRPr>
          </a:p>
        </p:txBody>
      </p:sp>
      <p:sp>
        <p:nvSpPr>
          <p:cNvPr id="31" name="TextBox 30"/>
          <p:cNvSpPr txBox="1"/>
          <p:nvPr/>
        </p:nvSpPr>
        <p:spPr>
          <a:xfrm>
            <a:off x="623504" y="2023493"/>
            <a:ext cx="258115" cy="446254"/>
          </a:xfrm>
          <a:prstGeom prst="rect">
            <a:avLst/>
          </a:prstGeom>
          <a:noFill/>
        </p:spPr>
        <p:txBody>
          <a:bodyPr wrap="square" lIns="91417" tIns="45709" rIns="91417" bIns="45709" rtlCol="0">
            <a:spAutoFit/>
          </a:bodyPr>
          <a:lstStyle/>
          <a:p>
            <a:pPr fontAlgn="base">
              <a:spcBef>
                <a:spcPct val="0"/>
              </a:spcBef>
              <a:spcAft>
                <a:spcPct val="0"/>
              </a:spcAft>
            </a:pPr>
            <a:r>
              <a:rPr lang="en-GB" sz="2300" b="1" dirty="0" smtClean="0">
                <a:solidFill>
                  <a:srgbClr val="9BBB59">
                    <a:lumMod val="75000"/>
                  </a:srgbClr>
                </a:solidFill>
              </a:rPr>
              <a:t>*</a:t>
            </a:r>
            <a:endParaRPr lang="en-GB" sz="2300" b="1" dirty="0">
              <a:solidFill>
                <a:srgbClr val="9BBB59">
                  <a:lumMod val="75000"/>
                </a:srgbClr>
              </a:solidFill>
            </a:endParaRPr>
          </a:p>
        </p:txBody>
      </p:sp>
      <p:sp>
        <p:nvSpPr>
          <p:cNvPr id="32" name="TextBox 31"/>
          <p:cNvSpPr txBox="1"/>
          <p:nvPr/>
        </p:nvSpPr>
        <p:spPr>
          <a:xfrm>
            <a:off x="1095847" y="1534616"/>
            <a:ext cx="258115" cy="446254"/>
          </a:xfrm>
          <a:prstGeom prst="rect">
            <a:avLst/>
          </a:prstGeom>
          <a:noFill/>
        </p:spPr>
        <p:txBody>
          <a:bodyPr wrap="square" lIns="91417" tIns="45709" rIns="91417" bIns="45709" rtlCol="0">
            <a:spAutoFit/>
          </a:bodyPr>
          <a:lstStyle/>
          <a:p>
            <a:pPr fontAlgn="base">
              <a:spcBef>
                <a:spcPct val="0"/>
              </a:spcBef>
              <a:spcAft>
                <a:spcPct val="0"/>
              </a:spcAft>
            </a:pPr>
            <a:r>
              <a:rPr lang="en-GB" sz="2300" b="1" dirty="0" smtClean="0">
                <a:solidFill>
                  <a:srgbClr val="9BBB59">
                    <a:lumMod val="75000"/>
                  </a:srgbClr>
                </a:solidFill>
              </a:rPr>
              <a:t>*</a:t>
            </a:r>
            <a:endParaRPr lang="en-GB" sz="2300" b="1" dirty="0">
              <a:solidFill>
                <a:srgbClr val="9BBB59">
                  <a:lumMod val="75000"/>
                </a:srgbClr>
              </a:solidFill>
            </a:endParaRPr>
          </a:p>
        </p:txBody>
      </p:sp>
      <p:sp>
        <p:nvSpPr>
          <p:cNvPr id="33" name="TextBox 32"/>
          <p:cNvSpPr txBox="1"/>
          <p:nvPr/>
        </p:nvSpPr>
        <p:spPr>
          <a:xfrm>
            <a:off x="2614237" y="1779656"/>
            <a:ext cx="258115" cy="446254"/>
          </a:xfrm>
          <a:prstGeom prst="rect">
            <a:avLst/>
          </a:prstGeom>
          <a:noFill/>
        </p:spPr>
        <p:txBody>
          <a:bodyPr wrap="square" lIns="91417" tIns="45709" rIns="91417" bIns="45709" rtlCol="0">
            <a:spAutoFit/>
          </a:bodyPr>
          <a:lstStyle/>
          <a:p>
            <a:pPr fontAlgn="base">
              <a:spcBef>
                <a:spcPct val="0"/>
              </a:spcBef>
              <a:spcAft>
                <a:spcPct val="0"/>
              </a:spcAft>
            </a:pPr>
            <a:r>
              <a:rPr lang="en-GB" sz="2300" b="1" dirty="0" smtClean="0">
                <a:solidFill>
                  <a:srgbClr val="9BBB59">
                    <a:lumMod val="75000"/>
                  </a:srgbClr>
                </a:solidFill>
              </a:rPr>
              <a:t>*</a:t>
            </a:r>
            <a:endParaRPr lang="en-GB" sz="2300" b="1" dirty="0">
              <a:solidFill>
                <a:srgbClr val="9BBB59">
                  <a:lumMod val="75000"/>
                </a:srgbClr>
              </a:solidFill>
            </a:endParaRPr>
          </a:p>
        </p:txBody>
      </p:sp>
      <p:sp>
        <p:nvSpPr>
          <p:cNvPr id="34" name="TextBox 33"/>
          <p:cNvSpPr txBox="1"/>
          <p:nvPr/>
        </p:nvSpPr>
        <p:spPr>
          <a:xfrm>
            <a:off x="1462109" y="2268856"/>
            <a:ext cx="258115" cy="446254"/>
          </a:xfrm>
          <a:prstGeom prst="rect">
            <a:avLst/>
          </a:prstGeom>
          <a:noFill/>
        </p:spPr>
        <p:txBody>
          <a:bodyPr wrap="square" lIns="91417" tIns="45709" rIns="91417" bIns="45709" rtlCol="0">
            <a:spAutoFit/>
          </a:bodyPr>
          <a:lstStyle/>
          <a:p>
            <a:pPr fontAlgn="base">
              <a:spcBef>
                <a:spcPct val="0"/>
              </a:spcBef>
              <a:spcAft>
                <a:spcPct val="0"/>
              </a:spcAft>
            </a:pPr>
            <a:r>
              <a:rPr lang="en-GB" sz="2300" b="1" dirty="0" smtClean="0">
                <a:solidFill>
                  <a:srgbClr val="9BBB59">
                    <a:lumMod val="75000"/>
                  </a:srgbClr>
                </a:solidFill>
              </a:rPr>
              <a:t>*</a:t>
            </a:r>
            <a:endParaRPr lang="en-GB" sz="2300" b="1" dirty="0">
              <a:solidFill>
                <a:srgbClr val="9BBB59">
                  <a:lumMod val="75000"/>
                </a:srgbClr>
              </a:solidFill>
            </a:endParaRPr>
          </a:p>
        </p:txBody>
      </p:sp>
      <p:sp>
        <p:nvSpPr>
          <p:cNvPr id="36" name="Isosceles Triangle 35"/>
          <p:cNvSpPr/>
          <p:nvPr/>
        </p:nvSpPr>
        <p:spPr bwMode="auto">
          <a:xfrm>
            <a:off x="9797918" y="6386406"/>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graphicFrame>
        <p:nvGraphicFramePr>
          <p:cNvPr id="76" name="Table 75"/>
          <p:cNvGraphicFramePr>
            <a:graphicFrameLocks noGrp="1"/>
          </p:cNvGraphicFramePr>
          <p:nvPr/>
        </p:nvGraphicFramePr>
        <p:xfrm>
          <a:off x="6928499" y="1181562"/>
          <a:ext cx="3168351" cy="5688622"/>
        </p:xfrm>
        <a:graphic>
          <a:graphicData uri="http://schemas.openxmlformats.org/drawingml/2006/table">
            <a:tbl>
              <a:tblPr/>
              <a:tblGrid>
                <a:gridCol w="1056117"/>
                <a:gridCol w="1056117"/>
                <a:gridCol w="1056117"/>
              </a:tblGrid>
              <a:tr h="381398">
                <a:tc>
                  <a:txBody>
                    <a:bodyPr/>
                    <a:lstStyle/>
                    <a:p>
                      <a:pPr algn="ctr" fontAlgn="b"/>
                      <a:r>
                        <a:rPr lang="en-GB" sz="1100" b="1" i="0" u="none" strike="noStrike" dirty="0" smtClean="0">
                          <a:solidFill>
                            <a:srgbClr val="000000"/>
                          </a:solidFill>
                          <a:latin typeface="+mn-lt"/>
                        </a:rPr>
                        <a:t>Total concern</a:t>
                      </a:r>
                      <a:r>
                        <a:rPr lang="en-GB" sz="1100" b="1" i="0" u="none" strike="noStrike" baseline="0" dirty="0" smtClean="0">
                          <a:solidFill>
                            <a:srgbClr val="000000"/>
                          </a:solidFill>
                          <a:latin typeface="+mn-lt"/>
                        </a:rPr>
                        <a:t> </a:t>
                      </a:r>
                      <a:r>
                        <a:rPr lang="en-GB" sz="1100" b="1" i="0" u="none" strike="noStrike" dirty="0" smtClean="0">
                          <a:solidFill>
                            <a:srgbClr val="000000"/>
                          </a:solidFill>
                          <a:latin typeface="+mn-lt"/>
                        </a:rPr>
                        <a:t>2013:</a:t>
                      </a:r>
                      <a:endParaRPr lang="en-GB" sz="1100" b="1"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mn-lt"/>
                        </a:rPr>
                        <a:t>Total concern</a:t>
                      </a:r>
                      <a:r>
                        <a:rPr lang="en-GB" sz="1100" b="1" i="0" u="none" strike="noStrike" baseline="0" dirty="0" smtClean="0">
                          <a:solidFill>
                            <a:srgbClr val="000000"/>
                          </a:solidFill>
                          <a:latin typeface="+mn-lt"/>
                        </a:rPr>
                        <a:t> </a:t>
                      </a:r>
                      <a:r>
                        <a:rPr lang="en-GB" sz="1100" b="1" i="0" u="none" strike="noStrike" dirty="0" smtClean="0">
                          <a:solidFill>
                            <a:srgbClr val="000000"/>
                          </a:solidFill>
                          <a:latin typeface="+mn-lt"/>
                        </a:rPr>
                        <a:t>2014:</a:t>
                      </a:r>
                    </a:p>
                  </a:txBody>
                  <a:tcPr marL="9526" marR="9526" marT="9525" marB="0" anchor="ctr">
                    <a:lnL>
                      <a:noFill/>
                    </a:lnL>
                    <a:lnR>
                      <a:noFill/>
                    </a:lnR>
                    <a:lnT>
                      <a:noFill/>
                    </a:lnT>
                    <a:lnB>
                      <a:noFill/>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100" b="1" i="0" u="none" strike="noStrike" dirty="0" smtClean="0">
                          <a:solidFill>
                            <a:srgbClr val="000000"/>
                          </a:solidFill>
                          <a:latin typeface="+mn-lt"/>
                        </a:rPr>
                        <a:t>Total concern</a:t>
                      </a:r>
                      <a:r>
                        <a:rPr lang="en-GB" sz="1100" b="1" i="0" u="none" strike="noStrike" baseline="0" dirty="0" smtClean="0">
                          <a:solidFill>
                            <a:srgbClr val="000000"/>
                          </a:solidFill>
                          <a:latin typeface="+mn-lt"/>
                        </a:rPr>
                        <a:t> </a:t>
                      </a:r>
                      <a:r>
                        <a:rPr lang="en-GB" sz="1100" b="1" i="0" u="none" strike="noStrike" dirty="0" smtClean="0">
                          <a:solidFill>
                            <a:srgbClr val="000000"/>
                          </a:solidFill>
                          <a:latin typeface="+mn-lt"/>
                        </a:rPr>
                        <a:t>2015:</a:t>
                      </a:r>
                    </a:p>
                  </a:txBody>
                  <a:tcPr marL="9526" marR="9526" marT="9525" marB="0" anchor="ctr">
                    <a:lnL>
                      <a:noFill/>
                    </a:lnL>
                    <a:lnR>
                      <a:noFill/>
                    </a:lnR>
                    <a:lnT>
                      <a:noFill/>
                    </a:lnT>
                    <a:lnB>
                      <a:noFill/>
                    </a:lnB>
                  </a:tcPr>
                </a:tc>
              </a:tr>
              <a:tr h="55502">
                <a:tc>
                  <a:txBody>
                    <a:bodyPr/>
                    <a:lstStyle/>
                    <a:p>
                      <a:pPr algn="ctr" fontAlgn="b"/>
                      <a:endParaRPr lang="en-GB" sz="200" b="1"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mn-lt"/>
                      </a:endParaRPr>
                    </a:p>
                  </a:txBody>
                  <a:tcPr marL="9526" marR="9526" marT="9525" marB="0" anchor="ctr">
                    <a:lnL>
                      <a:noFill/>
                    </a:lnL>
                    <a:lnR>
                      <a:noFill/>
                    </a:lnR>
                    <a:lnT>
                      <a:noFill/>
                    </a:lnT>
                    <a:lnB>
                      <a:noFill/>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mn-lt"/>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30%</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63%</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47%</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26%</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29%</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31%</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34%</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32%</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32%</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29%</a:t>
                      </a: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33%</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34%</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34%</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37%</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35%</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26%</a:t>
                      </a: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35%</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28%</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18%</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13%</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13%</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14%</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18%</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21%</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18%</a:t>
                      </a: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21%</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22%</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19%</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19%</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18%</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19%</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9%</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11%</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13%</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16%</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13%</a:t>
                      </a: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13%</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15%</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15%</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9%</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11%</a:t>
                      </a: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12%</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7%</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7%</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7%</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8%</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6%</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smtClean="0">
                          <a:solidFill>
                            <a:srgbClr val="000000"/>
                          </a:solidFill>
                          <a:latin typeface="+mn-lt"/>
                          <a:ea typeface="+mn-ea"/>
                          <a:cs typeface="+mn-cs"/>
                        </a:rPr>
                        <a:t>10%</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7%</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6%</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8%</a:t>
                      </a:r>
                    </a:p>
                  </a:txBody>
                  <a:tcPr marL="9526" marR="9526" marT="9525" marB="0" anchor="ctr">
                    <a:lnL>
                      <a:noFill/>
                    </a:lnL>
                    <a:lnR>
                      <a:noFill/>
                    </a:lnR>
                    <a:lnT>
                      <a:noFill/>
                    </a:lnT>
                    <a:lnB>
                      <a:noFill/>
                    </a:lnB>
                  </a:tcPr>
                </a:tc>
              </a:tr>
              <a:tr h="250082">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algn="ctr" fontAlgn="b"/>
                      <a:r>
                        <a:rPr lang="en-GB" sz="1100" b="0" i="0" u="none" strike="noStrike" dirty="0" smtClean="0">
                          <a:solidFill>
                            <a:srgbClr val="000000"/>
                          </a:solidFill>
                          <a:latin typeface="+mn-lt"/>
                        </a:rPr>
                        <a:t>-</a:t>
                      </a:r>
                      <a:endParaRPr lang="en-GB" sz="1100" b="0" i="0" u="none" strike="noStrike" dirty="0">
                        <a:solidFill>
                          <a:srgbClr val="000000"/>
                        </a:solidFill>
                        <a:latin typeface="+mn-lt"/>
                      </a:endParaRPr>
                    </a:p>
                  </a:txBody>
                  <a:tcPr marL="9526" marR="9526" marT="9525" marB="0" anchor="ctr">
                    <a:lnL>
                      <a:noFill/>
                    </a:lnL>
                    <a:lnR>
                      <a:noFill/>
                    </a:lnR>
                    <a:lnT>
                      <a:noFill/>
                    </a:lnT>
                    <a:lnB>
                      <a:noFill/>
                    </a:lnB>
                  </a:tcPr>
                </a:tc>
                <a:tc>
                  <a:txBody>
                    <a:bodyPr/>
                    <a:lstStyle/>
                    <a:p>
                      <a:pPr marL="0" algn="ctr" defTabSz="860442" rtl="0" eaLnBrk="1" fontAlgn="b" latinLnBrk="0" hangingPunct="1"/>
                      <a:r>
                        <a:rPr lang="en-GB" sz="1100" b="0" i="0" u="none" strike="noStrike" kern="1200" dirty="0">
                          <a:solidFill>
                            <a:srgbClr val="000000"/>
                          </a:solidFill>
                          <a:latin typeface="+mn-lt"/>
                          <a:ea typeface="+mn-ea"/>
                          <a:cs typeface="+mn-cs"/>
                        </a:rPr>
                        <a:t>8</a:t>
                      </a:r>
                      <a:r>
                        <a:rPr lang="en-GB" sz="1100" b="0" i="0" u="none" strike="noStrike" kern="1200" dirty="0" smtClean="0">
                          <a:solidFill>
                            <a:srgbClr val="000000"/>
                          </a:solidFill>
                          <a:latin typeface="+mn-lt"/>
                          <a:ea typeface="+mn-ea"/>
                          <a:cs typeface="+mn-cs"/>
                        </a:rPr>
                        <a:t>%</a:t>
                      </a:r>
                      <a:endParaRPr lang="en-GB" sz="1100" b="0" i="0" u="none" strike="noStrike" kern="1200" dirty="0">
                        <a:solidFill>
                          <a:srgbClr val="000000"/>
                        </a:solidFill>
                        <a:latin typeface="+mn-lt"/>
                        <a:ea typeface="+mn-ea"/>
                        <a:cs typeface="+mn-cs"/>
                      </a:endParaRPr>
                    </a:p>
                  </a:txBody>
                  <a:tcPr marL="9526" marR="9526" marT="9525" marB="0" anchor="ctr">
                    <a:lnL>
                      <a:noFill/>
                    </a:lnL>
                    <a:lnR>
                      <a:noFill/>
                    </a:lnR>
                    <a:lnT>
                      <a:noFill/>
                    </a:lnT>
                    <a:lnB>
                      <a:noFill/>
                    </a:lnB>
                  </a:tcPr>
                </a:tc>
              </a:tr>
            </a:tbl>
          </a:graphicData>
        </a:graphic>
      </p:graphicFrame>
      <p:sp>
        <p:nvSpPr>
          <p:cNvPr id="39" name="Isosceles Triangle 38"/>
          <p:cNvSpPr/>
          <p:nvPr/>
        </p:nvSpPr>
        <p:spPr bwMode="auto">
          <a:xfrm flipV="1">
            <a:off x="9797767" y="3701797"/>
            <a:ext cx="184737" cy="159256"/>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849314" y="352425"/>
            <a:ext cx="9210675" cy="1079500"/>
          </a:xfrm>
        </p:spPr>
        <p:txBody>
          <a:bodyPr/>
          <a:lstStyle/>
          <a:p>
            <a:r>
              <a:rPr dirty="0" smtClean="0">
                <a:latin typeface="Arial" pitchFamily="34" charset="0"/>
                <a:ea typeface="Geneva"/>
                <a:cs typeface="Geneva"/>
              </a:rPr>
              <a:t>Improvements in road safety.</a:t>
            </a:r>
            <a:br>
              <a:rPr dirty="0" smtClean="0">
                <a:latin typeface="Arial" pitchFamily="34" charset="0"/>
                <a:ea typeface="Geneva"/>
                <a:cs typeface="Geneva"/>
              </a:rPr>
            </a:br>
            <a:r>
              <a:rPr lang="en-GB" sz="1600" dirty="0" smtClean="0"/>
              <a:t>There is near universal agreement that cars are safer now than ever before, but the drivers themselves are not seen in the same positive light. Nevertheless, agreement with all statements has risen significantly from last year.</a:t>
            </a:r>
            <a:r>
              <a:rPr lang="en-GB" dirty="0" smtClean="0"/>
              <a:t/>
            </a:r>
            <a:br>
              <a:rPr lang="en-GB" dirty="0" smtClean="0"/>
            </a:br>
            <a:endParaRPr dirty="0" smtClean="0">
              <a:latin typeface="Arial" pitchFamily="34" charset="0"/>
              <a:ea typeface="Geneva"/>
              <a:cs typeface="Geneva"/>
            </a:endParaRPr>
          </a:p>
        </p:txBody>
      </p:sp>
      <p:sp>
        <p:nvSpPr>
          <p:cNvPr id="59" name="Rectangle 23"/>
          <p:cNvSpPr>
            <a:spLocks noChangeArrowheads="1"/>
          </p:cNvSpPr>
          <p:nvPr/>
        </p:nvSpPr>
        <p:spPr bwMode="auto">
          <a:xfrm>
            <a:off x="1568450" y="6921501"/>
            <a:ext cx="6419850"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0" y="6921501"/>
            <a:ext cx="6562726" cy="646113"/>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a:solidFill>
                  <a:srgbClr val="4D4D4D"/>
                </a:solidFill>
              </a:rPr>
              <a:t>QSl1. Thinking about road safety, how strongly do you agree or disagree with the following statements? </a:t>
            </a:r>
            <a:endParaRPr lang="en-GB" sz="1000" dirty="0" smtClean="0">
              <a:solidFill>
                <a:srgbClr val="4D4D4D"/>
              </a:solidFill>
            </a:endParaRPr>
          </a:p>
          <a:p>
            <a:pPr marL="391028" indent="-391028" eaLnBrk="0" hangingPunct="0">
              <a:defRPr/>
            </a:pPr>
            <a:r>
              <a:rPr lang="en-GB" sz="1000" i="1" dirty="0" smtClean="0">
                <a:solidFill>
                  <a:srgbClr val="4D4D4D"/>
                </a:solidFill>
              </a:rPr>
              <a:t>(All respondents - 1555) 2014 (1526) 2013  (1542)  2007 (1950) </a:t>
            </a:r>
            <a:endParaRPr lang="en-GB" sz="1000" dirty="0">
              <a:solidFill>
                <a:srgbClr val="4D4D4D"/>
              </a:solidFill>
              <a:latin typeface="+mn-lt"/>
            </a:endParaRPr>
          </a:p>
        </p:txBody>
      </p:sp>
      <p:graphicFrame>
        <p:nvGraphicFramePr>
          <p:cNvPr id="35" name="Chart 30"/>
          <p:cNvGraphicFramePr>
            <a:graphicFrameLocks/>
          </p:cNvGraphicFramePr>
          <p:nvPr/>
        </p:nvGraphicFramePr>
        <p:xfrm>
          <a:off x="231752" y="1405162"/>
          <a:ext cx="7920880" cy="5572125"/>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18"/>
          <p:cNvSpPr/>
          <p:nvPr/>
        </p:nvSpPr>
        <p:spPr bwMode="auto">
          <a:xfrm>
            <a:off x="8574586" y="2157732"/>
            <a:ext cx="500066" cy="407196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20" name="TextBox 19"/>
          <p:cNvSpPr txBox="1"/>
          <p:nvPr/>
        </p:nvSpPr>
        <p:spPr>
          <a:xfrm>
            <a:off x="8512671" y="1832863"/>
            <a:ext cx="556538" cy="292378"/>
          </a:xfrm>
          <a:prstGeom prst="rect">
            <a:avLst/>
          </a:prstGeom>
          <a:noFill/>
        </p:spPr>
        <p:txBody>
          <a:bodyPr wrap="none" lIns="91428" tIns="45715" rIns="91428" bIns="45715" rtlCol="0">
            <a:spAutoFit/>
          </a:bodyPr>
          <a:lstStyle/>
          <a:p>
            <a:r>
              <a:rPr lang="en-GB" sz="1300" b="1" dirty="0" smtClean="0"/>
              <a:t>2013</a:t>
            </a:r>
            <a:endParaRPr lang="en-GB" sz="1300" b="1" dirty="0"/>
          </a:p>
        </p:txBody>
      </p:sp>
      <p:sp>
        <p:nvSpPr>
          <p:cNvPr id="21" name="TextBox 20"/>
          <p:cNvSpPr txBox="1"/>
          <p:nvPr/>
        </p:nvSpPr>
        <p:spPr>
          <a:xfrm>
            <a:off x="8617381" y="2157732"/>
            <a:ext cx="466770" cy="261600"/>
          </a:xfrm>
          <a:prstGeom prst="rect">
            <a:avLst/>
          </a:prstGeom>
          <a:noFill/>
        </p:spPr>
        <p:txBody>
          <a:bodyPr wrap="none" lIns="91428" tIns="45715" rIns="91428" bIns="45715" rtlCol="0">
            <a:spAutoFit/>
          </a:bodyPr>
          <a:lstStyle/>
          <a:p>
            <a:r>
              <a:rPr lang="en-GB" b="1" dirty="0" smtClean="0"/>
              <a:t>86%</a:t>
            </a:r>
            <a:endParaRPr lang="en-GB" b="1" dirty="0"/>
          </a:p>
        </p:txBody>
      </p:sp>
      <p:sp>
        <p:nvSpPr>
          <p:cNvPr id="22" name="TextBox 21"/>
          <p:cNvSpPr txBox="1"/>
          <p:nvPr/>
        </p:nvSpPr>
        <p:spPr>
          <a:xfrm>
            <a:off x="8617381" y="2800673"/>
            <a:ext cx="466770" cy="261600"/>
          </a:xfrm>
          <a:prstGeom prst="rect">
            <a:avLst/>
          </a:prstGeom>
          <a:noFill/>
        </p:spPr>
        <p:txBody>
          <a:bodyPr wrap="none" lIns="91428" tIns="45715" rIns="91428" bIns="45715" rtlCol="0">
            <a:spAutoFit/>
          </a:bodyPr>
          <a:lstStyle/>
          <a:p>
            <a:r>
              <a:rPr lang="en-GB" b="1" dirty="0" smtClean="0"/>
              <a:t>63%</a:t>
            </a:r>
            <a:endParaRPr lang="en-GB" b="1" dirty="0"/>
          </a:p>
        </p:txBody>
      </p:sp>
      <p:sp>
        <p:nvSpPr>
          <p:cNvPr id="23" name="TextBox 22"/>
          <p:cNvSpPr txBox="1"/>
          <p:nvPr/>
        </p:nvSpPr>
        <p:spPr>
          <a:xfrm>
            <a:off x="8617381" y="3443616"/>
            <a:ext cx="466770" cy="261600"/>
          </a:xfrm>
          <a:prstGeom prst="rect">
            <a:avLst/>
          </a:prstGeom>
          <a:noFill/>
        </p:spPr>
        <p:txBody>
          <a:bodyPr wrap="none" lIns="91428" tIns="45715" rIns="91428" bIns="45715" rtlCol="0">
            <a:spAutoFit/>
          </a:bodyPr>
          <a:lstStyle/>
          <a:p>
            <a:r>
              <a:rPr lang="en-GB" b="1" dirty="0" smtClean="0"/>
              <a:t>48%</a:t>
            </a:r>
            <a:endParaRPr lang="en-GB" b="1" dirty="0"/>
          </a:p>
        </p:txBody>
      </p:sp>
      <p:sp>
        <p:nvSpPr>
          <p:cNvPr id="24" name="TextBox 23"/>
          <p:cNvSpPr txBox="1"/>
          <p:nvPr/>
        </p:nvSpPr>
        <p:spPr>
          <a:xfrm>
            <a:off x="8617381" y="4039262"/>
            <a:ext cx="466770" cy="261600"/>
          </a:xfrm>
          <a:prstGeom prst="rect">
            <a:avLst/>
          </a:prstGeom>
          <a:noFill/>
        </p:spPr>
        <p:txBody>
          <a:bodyPr wrap="none" lIns="91428" tIns="45715" rIns="91428" bIns="45715" rtlCol="0">
            <a:spAutoFit/>
          </a:bodyPr>
          <a:lstStyle/>
          <a:p>
            <a:r>
              <a:rPr lang="en-GB" b="1" dirty="0" smtClean="0"/>
              <a:t>39%</a:t>
            </a:r>
            <a:endParaRPr lang="en-GB" b="1" dirty="0"/>
          </a:p>
        </p:txBody>
      </p:sp>
      <p:sp>
        <p:nvSpPr>
          <p:cNvPr id="25" name="TextBox 24"/>
          <p:cNvSpPr txBox="1"/>
          <p:nvPr/>
        </p:nvSpPr>
        <p:spPr>
          <a:xfrm>
            <a:off x="8617381" y="4682204"/>
            <a:ext cx="466770" cy="261600"/>
          </a:xfrm>
          <a:prstGeom prst="rect">
            <a:avLst/>
          </a:prstGeom>
          <a:noFill/>
        </p:spPr>
        <p:txBody>
          <a:bodyPr wrap="none" lIns="91428" tIns="45715" rIns="91428" bIns="45715" rtlCol="0">
            <a:spAutoFit/>
          </a:bodyPr>
          <a:lstStyle/>
          <a:p>
            <a:r>
              <a:rPr lang="en-GB" b="1" dirty="0" smtClean="0"/>
              <a:t>29%</a:t>
            </a:r>
            <a:endParaRPr lang="en-GB" b="1" dirty="0"/>
          </a:p>
        </p:txBody>
      </p:sp>
      <p:sp>
        <p:nvSpPr>
          <p:cNvPr id="26" name="TextBox 25"/>
          <p:cNvSpPr txBox="1"/>
          <p:nvPr/>
        </p:nvSpPr>
        <p:spPr>
          <a:xfrm>
            <a:off x="8607857" y="5301004"/>
            <a:ext cx="466770" cy="261600"/>
          </a:xfrm>
          <a:prstGeom prst="rect">
            <a:avLst/>
          </a:prstGeom>
          <a:noFill/>
        </p:spPr>
        <p:txBody>
          <a:bodyPr wrap="none" lIns="91428" tIns="45715" rIns="91428" bIns="45715" rtlCol="0">
            <a:spAutoFit/>
          </a:bodyPr>
          <a:lstStyle/>
          <a:p>
            <a:r>
              <a:rPr lang="en-GB" b="1" dirty="0" smtClean="0"/>
              <a:t>37%</a:t>
            </a:r>
            <a:endParaRPr lang="en-GB" b="1" dirty="0"/>
          </a:p>
        </p:txBody>
      </p:sp>
      <p:sp>
        <p:nvSpPr>
          <p:cNvPr id="27" name="TextBox 26"/>
          <p:cNvSpPr txBox="1"/>
          <p:nvPr/>
        </p:nvSpPr>
        <p:spPr>
          <a:xfrm>
            <a:off x="8607857" y="5943945"/>
            <a:ext cx="466770" cy="261600"/>
          </a:xfrm>
          <a:prstGeom prst="rect">
            <a:avLst/>
          </a:prstGeom>
          <a:noFill/>
        </p:spPr>
        <p:txBody>
          <a:bodyPr wrap="none" lIns="91428" tIns="45715" rIns="91428" bIns="45715" rtlCol="0">
            <a:spAutoFit/>
          </a:bodyPr>
          <a:lstStyle/>
          <a:p>
            <a:r>
              <a:rPr lang="en-GB" b="1" dirty="0" smtClean="0"/>
              <a:t>19%</a:t>
            </a:r>
            <a:endParaRPr lang="en-GB" b="1" dirty="0"/>
          </a:p>
        </p:txBody>
      </p:sp>
      <p:sp>
        <p:nvSpPr>
          <p:cNvPr id="28" name="Rectangle 27"/>
          <p:cNvSpPr/>
          <p:nvPr/>
        </p:nvSpPr>
        <p:spPr bwMode="auto">
          <a:xfrm>
            <a:off x="7946960" y="2157732"/>
            <a:ext cx="500066" cy="407196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9" name="TextBox 28"/>
          <p:cNvSpPr txBox="1"/>
          <p:nvPr/>
        </p:nvSpPr>
        <p:spPr>
          <a:xfrm>
            <a:off x="7936607" y="1832863"/>
            <a:ext cx="556538" cy="292378"/>
          </a:xfrm>
          <a:prstGeom prst="rect">
            <a:avLst/>
          </a:prstGeom>
          <a:noFill/>
        </p:spPr>
        <p:txBody>
          <a:bodyPr wrap="none" lIns="91428" tIns="45715" rIns="91428" bIns="45715" rtlCol="0">
            <a:spAutoFit/>
          </a:bodyPr>
          <a:lstStyle/>
          <a:p>
            <a:r>
              <a:rPr lang="en-GB" sz="1300" b="1" dirty="0" smtClean="0"/>
              <a:t>2007</a:t>
            </a:r>
            <a:endParaRPr lang="en-GB" sz="1300" b="1" dirty="0"/>
          </a:p>
        </p:txBody>
      </p:sp>
      <p:sp>
        <p:nvSpPr>
          <p:cNvPr id="30" name="TextBox 29"/>
          <p:cNvSpPr txBox="1"/>
          <p:nvPr/>
        </p:nvSpPr>
        <p:spPr>
          <a:xfrm>
            <a:off x="7989756" y="2157732"/>
            <a:ext cx="466770" cy="261600"/>
          </a:xfrm>
          <a:prstGeom prst="rect">
            <a:avLst/>
          </a:prstGeom>
          <a:noFill/>
        </p:spPr>
        <p:txBody>
          <a:bodyPr wrap="none" lIns="91428" tIns="45715" rIns="91428" bIns="45715" rtlCol="0">
            <a:spAutoFit/>
          </a:bodyPr>
          <a:lstStyle/>
          <a:p>
            <a:r>
              <a:rPr lang="en-GB" b="1" dirty="0" smtClean="0"/>
              <a:t>82%</a:t>
            </a:r>
            <a:endParaRPr lang="en-GB" b="1" dirty="0"/>
          </a:p>
        </p:txBody>
      </p:sp>
      <p:sp>
        <p:nvSpPr>
          <p:cNvPr id="31" name="TextBox 30"/>
          <p:cNvSpPr txBox="1"/>
          <p:nvPr/>
        </p:nvSpPr>
        <p:spPr>
          <a:xfrm>
            <a:off x="8062312" y="2800673"/>
            <a:ext cx="231129" cy="261600"/>
          </a:xfrm>
          <a:prstGeom prst="rect">
            <a:avLst/>
          </a:prstGeom>
          <a:noFill/>
        </p:spPr>
        <p:txBody>
          <a:bodyPr wrap="none" lIns="91428" tIns="45715" rIns="91428" bIns="45715" rtlCol="0">
            <a:spAutoFit/>
          </a:bodyPr>
          <a:lstStyle/>
          <a:p>
            <a:r>
              <a:rPr lang="en-GB" b="1" dirty="0" smtClean="0"/>
              <a:t>-</a:t>
            </a:r>
            <a:endParaRPr lang="en-GB" b="1" dirty="0"/>
          </a:p>
        </p:txBody>
      </p:sp>
      <p:sp>
        <p:nvSpPr>
          <p:cNvPr id="32" name="TextBox 31"/>
          <p:cNvSpPr txBox="1"/>
          <p:nvPr/>
        </p:nvSpPr>
        <p:spPr>
          <a:xfrm>
            <a:off x="7989756" y="3443616"/>
            <a:ext cx="466770" cy="261600"/>
          </a:xfrm>
          <a:prstGeom prst="rect">
            <a:avLst/>
          </a:prstGeom>
          <a:noFill/>
        </p:spPr>
        <p:txBody>
          <a:bodyPr wrap="none" lIns="91428" tIns="45715" rIns="91428" bIns="45715" rtlCol="0">
            <a:spAutoFit/>
          </a:bodyPr>
          <a:lstStyle/>
          <a:p>
            <a:r>
              <a:rPr lang="en-GB" b="1" dirty="0" smtClean="0"/>
              <a:t>58%</a:t>
            </a:r>
            <a:endParaRPr lang="en-GB" b="1" dirty="0"/>
          </a:p>
        </p:txBody>
      </p:sp>
      <p:sp>
        <p:nvSpPr>
          <p:cNvPr id="36" name="TextBox 35"/>
          <p:cNvSpPr txBox="1"/>
          <p:nvPr/>
        </p:nvSpPr>
        <p:spPr>
          <a:xfrm>
            <a:off x="7989756" y="4039262"/>
            <a:ext cx="466770" cy="261600"/>
          </a:xfrm>
          <a:prstGeom prst="rect">
            <a:avLst/>
          </a:prstGeom>
          <a:noFill/>
        </p:spPr>
        <p:txBody>
          <a:bodyPr wrap="none" lIns="91428" tIns="45715" rIns="91428" bIns="45715" rtlCol="0">
            <a:spAutoFit/>
          </a:bodyPr>
          <a:lstStyle/>
          <a:p>
            <a:r>
              <a:rPr lang="en-GB" b="1" dirty="0" smtClean="0"/>
              <a:t>39%</a:t>
            </a:r>
            <a:endParaRPr lang="en-GB" b="1" dirty="0"/>
          </a:p>
        </p:txBody>
      </p:sp>
      <p:sp>
        <p:nvSpPr>
          <p:cNvPr id="37" name="TextBox 36"/>
          <p:cNvSpPr txBox="1"/>
          <p:nvPr/>
        </p:nvSpPr>
        <p:spPr>
          <a:xfrm>
            <a:off x="7989756" y="4682204"/>
            <a:ext cx="466770" cy="261600"/>
          </a:xfrm>
          <a:prstGeom prst="rect">
            <a:avLst/>
          </a:prstGeom>
          <a:noFill/>
        </p:spPr>
        <p:txBody>
          <a:bodyPr wrap="none" lIns="91428" tIns="45715" rIns="91428" bIns="45715" rtlCol="0">
            <a:spAutoFit/>
          </a:bodyPr>
          <a:lstStyle/>
          <a:p>
            <a:r>
              <a:rPr lang="en-GB" b="1" dirty="0" smtClean="0"/>
              <a:t>39%</a:t>
            </a:r>
            <a:endParaRPr lang="en-GB" b="1" dirty="0"/>
          </a:p>
        </p:txBody>
      </p:sp>
      <p:sp>
        <p:nvSpPr>
          <p:cNvPr id="38" name="TextBox 37"/>
          <p:cNvSpPr txBox="1"/>
          <p:nvPr/>
        </p:nvSpPr>
        <p:spPr>
          <a:xfrm>
            <a:off x="7980231" y="5301004"/>
            <a:ext cx="466770" cy="261600"/>
          </a:xfrm>
          <a:prstGeom prst="rect">
            <a:avLst/>
          </a:prstGeom>
          <a:noFill/>
        </p:spPr>
        <p:txBody>
          <a:bodyPr wrap="none" lIns="91428" tIns="45715" rIns="91428" bIns="45715" rtlCol="0">
            <a:spAutoFit/>
          </a:bodyPr>
          <a:lstStyle/>
          <a:p>
            <a:r>
              <a:rPr lang="en-GB" b="1" dirty="0" smtClean="0"/>
              <a:t>25%</a:t>
            </a:r>
            <a:endParaRPr lang="en-GB" b="1" dirty="0"/>
          </a:p>
        </p:txBody>
      </p:sp>
      <p:sp>
        <p:nvSpPr>
          <p:cNvPr id="39" name="TextBox 38"/>
          <p:cNvSpPr txBox="1"/>
          <p:nvPr/>
        </p:nvSpPr>
        <p:spPr>
          <a:xfrm>
            <a:off x="7980231" y="5943945"/>
            <a:ext cx="466770" cy="261600"/>
          </a:xfrm>
          <a:prstGeom prst="rect">
            <a:avLst/>
          </a:prstGeom>
          <a:noFill/>
        </p:spPr>
        <p:txBody>
          <a:bodyPr wrap="none" lIns="91428" tIns="45715" rIns="91428" bIns="45715" rtlCol="0">
            <a:spAutoFit/>
          </a:bodyPr>
          <a:lstStyle/>
          <a:p>
            <a:r>
              <a:rPr lang="en-GB" b="1" dirty="0" smtClean="0"/>
              <a:t>20%</a:t>
            </a:r>
            <a:endParaRPr lang="en-GB" b="1" dirty="0"/>
          </a:p>
        </p:txBody>
      </p:sp>
      <p:sp>
        <p:nvSpPr>
          <p:cNvPr id="67" name="Rectangle 66"/>
          <p:cNvSpPr/>
          <p:nvPr/>
        </p:nvSpPr>
        <p:spPr bwMode="auto">
          <a:xfrm>
            <a:off x="9798721" y="2157732"/>
            <a:ext cx="500066" cy="4071966"/>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8" name="TextBox 67"/>
          <p:cNvSpPr txBox="1"/>
          <p:nvPr/>
        </p:nvSpPr>
        <p:spPr>
          <a:xfrm>
            <a:off x="9736808" y="1832863"/>
            <a:ext cx="556538" cy="292378"/>
          </a:xfrm>
          <a:prstGeom prst="rect">
            <a:avLst/>
          </a:prstGeom>
          <a:noFill/>
        </p:spPr>
        <p:txBody>
          <a:bodyPr wrap="none" lIns="91428" tIns="45715" rIns="91428" bIns="45715" rtlCol="0">
            <a:spAutoFit/>
          </a:bodyPr>
          <a:lstStyle/>
          <a:p>
            <a:r>
              <a:rPr lang="en-GB" sz="1300" b="1" dirty="0" smtClean="0"/>
              <a:t>2015</a:t>
            </a:r>
            <a:endParaRPr lang="en-GB" sz="1300" b="1" dirty="0"/>
          </a:p>
        </p:txBody>
      </p:sp>
      <p:sp>
        <p:nvSpPr>
          <p:cNvPr id="69" name="TextBox 68"/>
          <p:cNvSpPr txBox="1"/>
          <p:nvPr/>
        </p:nvSpPr>
        <p:spPr>
          <a:xfrm>
            <a:off x="9841517" y="2157732"/>
            <a:ext cx="466770" cy="261600"/>
          </a:xfrm>
          <a:prstGeom prst="rect">
            <a:avLst/>
          </a:prstGeom>
          <a:noFill/>
        </p:spPr>
        <p:txBody>
          <a:bodyPr wrap="none" lIns="91428" tIns="45715" rIns="91428" bIns="45715" rtlCol="0">
            <a:spAutoFit/>
          </a:bodyPr>
          <a:lstStyle/>
          <a:p>
            <a:r>
              <a:rPr lang="en-GB" b="1" dirty="0" smtClean="0"/>
              <a:t>86%</a:t>
            </a:r>
            <a:endParaRPr lang="en-GB" b="1" dirty="0"/>
          </a:p>
        </p:txBody>
      </p:sp>
      <p:sp>
        <p:nvSpPr>
          <p:cNvPr id="70" name="TextBox 69"/>
          <p:cNvSpPr txBox="1"/>
          <p:nvPr/>
        </p:nvSpPr>
        <p:spPr>
          <a:xfrm>
            <a:off x="9841517" y="2800673"/>
            <a:ext cx="466770" cy="261600"/>
          </a:xfrm>
          <a:prstGeom prst="rect">
            <a:avLst/>
          </a:prstGeom>
          <a:noFill/>
        </p:spPr>
        <p:txBody>
          <a:bodyPr wrap="none" lIns="91428" tIns="45715" rIns="91428" bIns="45715" rtlCol="0">
            <a:spAutoFit/>
          </a:bodyPr>
          <a:lstStyle/>
          <a:p>
            <a:r>
              <a:rPr lang="en-GB" b="1" dirty="0" smtClean="0"/>
              <a:t>63%</a:t>
            </a:r>
            <a:endParaRPr lang="en-GB" b="1" dirty="0"/>
          </a:p>
        </p:txBody>
      </p:sp>
      <p:sp>
        <p:nvSpPr>
          <p:cNvPr id="71" name="TextBox 70"/>
          <p:cNvSpPr txBox="1"/>
          <p:nvPr/>
        </p:nvSpPr>
        <p:spPr>
          <a:xfrm>
            <a:off x="9841517" y="3443616"/>
            <a:ext cx="466770" cy="261600"/>
          </a:xfrm>
          <a:prstGeom prst="rect">
            <a:avLst/>
          </a:prstGeom>
          <a:noFill/>
        </p:spPr>
        <p:txBody>
          <a:bodyPr wrap="none" lIns="91428" tIns="45715" rIns="91428" bIns="45715" rtlCol="0">
            <a:spAutoFit/>
          </a:bodyPr>
          <a:lstStyle/>
          <a:p>
            <a:r>
              <a:rPr lang="en-GB" b="1" dirty="0" smtClean="0"/>
              <a:t>48%</a:t>
            </a:r>
            <a:endParaRPr lang="en-GB" b="1" dirty="0"/>
          </a:p>
        </p:txBody>
      </p:sp>
      <p:sp>
        <p:nvSpPr>
          <p:cNvPr id="72" name="TextBox 71"/>
          <p:cNvSpPr txBox="1"/>
          <p:nvPr/>
        </p:nvSpPr>
        <p:spPr>
          <a:xfrm>
            <a:off x="9841517" y="4039262"/>
            <a:ext cx="466770" cy="261600"/>
          </a:xfrm>
          <a:prstGeom prst="rect">
            <a:avLst/>
          </a:prstGeom>
          <a:noFill/>
        </p:spPr>
        <p:txBody>
          <a:bodyPr wrap="none" lIns="91428" tIns="45715" rIns="91428" bIns="45715" rtlCol="0">
            <a:spAutoFit/>
          </a:bodyPr>
          <a:lstStyle/>
          <a:p>
            <a:r>
              <a:rPr lang="en-GB" b="1" dirty="0" smtClean="0"/>
              <a:t>42%</a:t>
            </a:r>
            <a:endParaRPr lang="en-GB" b="1" dirty="0"/>
          </a:p>
        </p:txBody>
      </p:sp>
      <p:sp>
        <p:nvSpPr>
          <p:cNvPr id="73" name="TextBox 72"/>
          <p:cNvSpPr txBox="1"/>
          <p:nvPr/>
        </p:nvSpPr>
        <p:spPr>
          <a:xfrm>
            <a:off x="9841517" y="4682204"/>
            <a:ext cx="466770" cy="261600"/>
          </a:xfrm>
          <a:prstGeom prst="rect">
            <a:avLst/>
          </a:prstGeom>
          <a:noFill/>
        </p:spPr>
        <p:txBody>
          <a:bodyPr wrap="none" lIns="91428" tIns="45715" rIns="91428" bIns="45715" rtlCol="0">
            <a:spAutoFit/>
          </a:bodyPr>
          <a:lstStyle/>
          <a:p>
            <a:r>
              <a:rPr lang="en-GB" b="1" dirty="0" smtClean="0"/>
              <a:t>40%</a:t>
            </a:r>
            <a:endParaRPr lang="en-GB" b="1" dirty="0"/>
          </a:p>
        </p:txBody>
      </p:sp>
      <p:sp>
        <p:nvSpPr>
          <p:cNvPr id="74" name="TextBox 73"/>
          <p:cNvSpPr txBox="1"/>
          <p:nvPr/>
        </p:nvSpPr>
        <p:spPr>
          <a:xfrm>
            <a:off x="9831992" y="5301004"/>
            <a:ext cx="466770" cy="261600"/>
          </a:xfrm>
          <a:prstGeom prst="rect">
            <a:avLst/>
          </a:prstGeom>
          <a:noFill/>
        </p:spPr>
        <p:txBody>
          <a:bodyPr wrap="none" lIns="91428" tIns="45715" rIns="91428" bIns="45715" rtlCol="0">
            <a:spAutoFit/>
          </a:bodyPr>
          <a:lstStyle/>
          <a:p>
            <a:r>
              <a:rPr lang="en-GB" b="1" dirty="0" smtClean="0"/>
              <a:t>37%</a:t>
            </a:r>
            <a:endParaRPr lang="en-GB" b="1" dirty="0"/>
          </a:p>
        </p:txBody>
      </p:sp>
      <p:sp>
        <p:nvSpPr>
          <p:cNvPr id="75" name="TextBox 74"/>
          <p:cNvSpPr txBox="1"/>
          <p:nvPr/>
        </p:nvSpPr>
        <p:spPr>
          <a:xfrm>
            <a:off x="9831992" y="5943945"/>
            <a:ext cx="466770" cy="261600"/>
          </a:xfrm>
          <a:prstGeom prst="rect">
            <a:avLst/>
          </a:prstGeom>
          <a:noFill/>
        </p:spPr>
        <p:txBody>
          <a:bodyPr wrap="none" lIns="91428" tIns="45715" rIns="91428" bIns="45715" rtlCol="0">
            <a:spAutoFit/>
          </a:bodyPr>
          <a:lstStyle/>
          <a:p>
            <a:r>
              <a:rPr lang="en-GB" b="1" dirty="0" smtClean="0"/>
              <a:t>30%</a:t>
            </a:r>
            <a:endParaRPr lang="en-GB" b="1" dirty="0"/>
          </a:p>
        </p:txBody>
      </p:sp>
      <p:sp>
        <p:nvSpPr>
          <p:cNvPr id="83" name="Rectangle 82"/>
          <p:cNvSpPr/>
          <p:nvPr/>
        </p:nvSpPr>
        <p:spPr bwMode="auto">
          <a:xfrm>
            <a:off x="231751" y="5152571"/>
            <a:ext cx="7488832" cy="1248229"/>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tx1"/>
              </a:solidFill>
              <a:latin typeface="Arial" pitchFamily="34" charset="0"/>
            </a:endParaRPr>
          </a:p>
        </p:txBody>
      </p:sp>
      <p:sp>
        <p:nvSpPr>
          <p:cNvPr id="84" name="Rectangle 83"/>
          <p:cNvSpPr/>
          <p:nvPr/>
        </p:nvSpPr>
        <p:spPr bwMode="auto">
          <a:xfrm>
            <a:off x="231751" y="2002971"/>
            <a:ext cx="7488832" cy="1248229"/>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tx1"/>
              </a:solidFill>
              <a:latin typeface="Arial" pitchFamily="34" charset="0"/>
            </a:endParaRPr>
          </a:p>
        </p:txBody>
      </p:sp>
      <p:sp>
        <p:nvSpPr>
          <p:cNvPr id="43" name="Rectangle 42"/>
          <p:cNvSpPr/>
          <p:nvPr/>
        </p:nvSpPr>
        <p:spPr bwMode="auto">
          <a:xfrm>
            <a:off x="9201339" y="2177148"/>
            <a:ext cx="500066" cy="407196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smtClean="0"/>
          </a:p>
        </p:txBody>
      </p:sp>
      <p:sp>
        <p:nvSpPr>
          <p:cNvPr id="44" name="TextBox 43"/>
          <p:cNvSpPr txBox="1"/>
          <p:nvPr/>
        </p:nvSpPr>
        <p:spPr>
          <a:xfrm>
            <a:off x="9139425" y="1832863"/>
            <a:ext cx="556538" cy="292378"/>
          </a:xfrm>
          <a:prstGeom prst="rect">
            <a:avLst/>
          </a:prstGeom>
          <a:noFill/>
        </p:spPr>
        <p:txBody>
          <a:bodyPr wrap="none" lIns="91428" tIns="45715" rIns="91428" bIns="45715" rtlCol="0">
            <a:spAutoFit/>
          </a:bodyPr>
          <a:lstStyle/>
          <a:p>
            <a:r>
              <a:rPr lang="en-GB" sz="1300" b="1" dirty="0" smtClean="0"/>
              <a:t>2014</a:t>
            </a:r>
            <a:endParaRPr lang="en-GB" sz="1300" b="1" dirty="0"/>
          </a:p>
        </p:txBody>
      </p:sp>
      <p:sp>
        <p:nvSpPr>
          <p:cNvPr id="46" name="TextBox 45"/>
          <p:cNvSpPr txBox="1"/>
          <p:nvPr/>
        </p:nvSpPr>
        <p:spPr>
          <a:xfrm>
            <a:off x="9244135" y="2177147"/>
            <a:ext cx="466770" cy="261600"/>
          </a:xfrm>
          <a:prstGeom prst="rect">
            <a:avLst/>
          </a:prstGeom>
          <a:noFill/>
        </p:spPr>
        <p:txBody>
          <a:bodyPr wrap="none" lIns="91428" tIns="45715" rIns="91428" bIns="45715" rtlCol="0">
            <a:spAutoFit/>
          </a:bodyPr>
          <a:lstStyle/>
          <a:p>
            <a:r>
              <a:rPr lang="en-GB" b="1" dirty="0" smtClean="0"/>
              <a:t>82%</a:t>
            </a:r>
            <a:endParaRPr lang="en-GB" b="1" dirty="0"/>
          </a:p>
        </p:txBody>
      </p:sp>
      <p:sp>
        <p:nvSpPr>
          <p:cNvPr id="47" name="TextBox 46"/>
          <p:cNvSpPr txBox="1"/>
          <p:nvPr/>
        </p:nvSpPr>
        <p:spPr>
          <a:xfrm>
            <a:off x="9244135" y="2820090"/>
            <a:ext cx="466770" cy="261600"/>
          </a:xfrm>
          <a:prstGeom prst="rect">
            <a:avLst/>
          </a:prstGeom>
          <a:noFill/>
        </p:spPr>
        <p:txBody>
          <a:bodyPr wrap="none" lIns="91428" tIns="45715" rIns="91428" bIns="45715" rtlCol="0">
            <a:spAutoFit/>
          </a:bodyPr>
          <a:lstStyle/>
          <a:p>
            <a:r>
              <a:rPr lang="en-GB" b="1" dirty="0" smtClean="0"/>
              <a:t>59%</a:t>
            </a:r>
            <a:endParaRPr lang="en-GB" b="1" dirty="0"/>
          </a:p>
        </p:txBody>
      </p:sp>
      <p:sp>
        <p:nvSpPr>
          <p:cNvPr id="48" name="TextBox 47"/>
          <p:cNvSpPr txBox="1"/>
          <p:nvPr/>
        </p:nvSpPr>
        <p:spPr>
          <a:xfrm>
            <a:off x="9244135" y="3463032"/>
            <a:ext cx="466770" cy="261600"/>
          </a:xfrm>
          <a:prstGeom prst="rect">
            <a:avLst/>
          </a:prstGeom>
          <a:noFill/>
        </p:spPr>
        <p:txBody>
          <a:bodyPr wrap="none" lIns="91428" tIns="45715" rIns="91428" bIns="45715" rtlCol="0">
            <a:spAutoFit/>
          </a:bodyPr>
          <a:lstStyle/>
          <a:p>
            <a:r>
              <a:rPr lang="en-GB" b="1" dirty="0" smtClean="0"/>
              <a:t>38%</a:t>
            </a:r>
            <a:endParaRPr lang="en-GB" b="1" dirty="0"/>
          </a:p>
        </p:txBody>
      </p:sp>
      <p:sp>
        <p:nvSpPr>
          <p:cNvPr id="49" name="TextBox 48"/>
          <p:cNvSpPr txBox="1"/>
          <p:nvPr/>
        </p:nvSpPr>
        <p:spPr>
          <a:xfrm>
            <a:off x="9244135" y="4058677"/>
            <a:ext cx="466770" cy="261600"/>
          </a:xfrm>
          <a:prstGeom prst="rect">
            <a:avLst/>
          </a:prstGeom>
          <a:noFill/>
        </p:spPr>
        <p:txBody>
          <a:bodyPr wrap="none" lIns="91428" tIns="45715" rIns="91428" bIns="45715" rtlCol="0">
            <a:spAutoFit/>
          </a:bodyPr>
          <a:lstStyle/>
          <a:p>
            <a:r>
              <a:rPr lang="en-GB" b="1" dirty="0" smtClean="0"/>
              <a:t>36%</a:t>
            </a:r>
            <a:endParaRPr lang="en-GB" b="1" dirty="0"/>
          </a:p>
        </p:txBody>
      </p:sp>
      <p:sp>
        <p:nvSpPr>
          <p:cNvPr id="50" name="TextBox 49"/>
          <p:cNvSpPr txBox="1"/>
          <p:nvPr/>
        </p:nvSpPr>
        <p:spPr>
          <a:xfrm>
            <a:off x="9244135" y="4701620"/>
            <a:ext cx="466770" cy="261600"/>
          </a:xfrm>
          <a:prstGeom prst="rect">
            <a:avLst/>
          </a:prstGeom>
          <a:noFill/>
        </p:spPr>
        <p:txBody>
          <a:bodyPr wrap="none" lIns="91428" tIns="45715" rIns="91428" bIns="45715" rtlCol="0">
            <a:spAutoFit/>
          </a:bodyPr>
          <a:lstStyle/>
          <a:p>
            <a:r>
              <a:rPr lang="en-GB" b="1" dirty="0" smtClean="0"/>
              <a:t>25%</a:t>
            </a:r>
            <a:endParaRPr lang="en-GB" b="1" dirty="0"/>
          </a:p>
        </p:txBody>
      </p:sp>
      <p:sp>
        <p:nvSpPr>
          <p:cNvPr id="51" name="TextBox 50"/>
          <p:cNvSpPr txBox="1"/>
          <p:nvPr/>
        </p:nvSpPr>
        <p:spPr>
          <a:xfrm>
            <a:off x="9234610" y="5320419"/>
            <a:ext cx="466770" cy="261600"/>
          </a:xfrm>
          <a:prstGeom prst="rect">
            <a:avLst/>
          </a:prstGeom>
          <a:noFill/>
        </p:spPr>
        <p:txBody>
          <a:bodyPr wrap="none" lIns="91428" tIns="45715" rIns="91428" bIns="45715" rtlCol="0">
            <a:spAutoFit/>
          </a:bodyPr>
          <a:lstStyle/>
          <a:p>
            <a:r>
              <a:rPr lang="en-GB" b="1" dirty="0" smtClean="0"/>
              <a:t>34%</a:t>
            </a:r>
            <a:endParaRPr lang="en-GB" b="1" dirty="0"/>
          </a:p>
        </p:txBody>
      </p:sp>
      <p:sp>
        <p:nvSpPr>
          <p:cNvPr id="52" name="TextBox 51"/>
          <p:cNvSpPr txBox="1"/>
          <p:nvPr/>
        </p:nvSpPr>
        <p:spPr>
          <a:xfrm>
            <a:off x="9234610" y="5963362"/>
            <a:ext cx="466770" cy="261600"/>
          </a:xfrm>
          <a:prstGeom prst="rect">
            <a:avLst/>
          </a:prstGeom>
          <a:noFill/>
        </p:spPr>
        <p:txBody>
          <a:bodyPr wrap="none" lIns="91428" tIns="45715" rIns="91428" bIns="45715" rtlCol="0">
            <a:spAutoFit/>
          </a:bodyPr>
          <a:lstStyle/>
          <a:p>
            <a:r>
              <a:rPr lang="en-GB" b="1" dirty="0" smtClean="0"/>
              <a:t>17%</a:t>
            </a:r>
            <a:endParaRPr lang="en-GB" b="1" dirty="0"/>
          </a:p>
        </p:txBody>
      </p:sp>
      <p:sp>
        <p:nvSpPr>
          <p:cNvPr id="54" name="Isosceles Triangle 53"/>
          <p:cNvSpPr/>
          <p:nvPr/>
        </p:nvSpPr>
        <p:spPr bwMode="auto">
          <a:xfrm>
            <a:off x="10312871" y="3456724"/>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5" name="Isosceles Triangle 54"/>
          <p:cNvSpPr/>
          <p:nvPr/>
        </p:nvSpPr>
        <p:spPr bwMode="auto">
          <a:xfrm>
            <a:off x="10312871" y="4092749"/>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6" name="Isosceles Triangle 55"/>
          <p:cNvSpPr/>
          <p:nvPr/>
        </p:nvSpPr>
        <p:spPr bwMode="auto">
          <a:xfrm>
            <a:off x="10312871" y="4740820"/>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7" name="Rectangle 56"/>
          <p:cNvSpPr/>
          <p:nvPr/>
        </p:nvSpPr>
        <p:spPr bwMode="auto">
          <a:xfrm>
            <a:off x="8416154" y="0"/>
            <a:ext cx="2272485" cy="352401"/>
          </a:xfrm>
          <a:prstGeom prst="rect">
            <a:avLst/>
          </a:prstGeom>
          <a:solidFill>
            <a:srgbClr val="9BBB59"/>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Safety and rules</a:t>
            </a:r>
            <a:endParaRPr lang="en-GB" sz="1300" b="1" dirty="0">
              <a:solidFill>
                <a:schemeClr val="bg1"/>
              </a:solidFill>
            </a:endParaRPr>
          </a:p>
        </p:txBody>
      </p:sp>
      <p:sp>
        <p:nvSpPr>
          <p:cNvPr id="58" name="Isosceles Triangle 57"/>
          <p:cNvSpPr/>
          <p:nvPr/>
        </p:nvSpPr>
        <p:spPr bwMode="auto">
          <a:xfrm>
            <a:off x="10312871" y="6013672"/>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2" name="Isosceles Triangle 61"/>
          <p:cNvSpPr/>
          <p:nvPr/>
        </p:nvSpPr>
        <p:spPr bwMode="auto">
          <a:xfrm>
            <a:off x="10312871" y="2845321"/>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3" name="Isosceles Triangle 62"/>
          <p:cNvSpPr/>
          <p:nvPr/>
        </p:nvSpPr>
        <p:spPr bwMode="auto">
          <a:xfrm>
            <a:off x="10312871" y="2182009"/>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3" name="TextBox 52"/>
          <p:cNvSpPr txBox="1"/>
          <p:nvPr/>
        </p:nvSpPr>
        <p:spPr>
          <a:xfrm>
            <a:off x="8190530" y="1610068"/>
            <a:ext cx="1983235" cy="261610"/>
          </a:xfrm>
          <a:prstGeom prst="rect">
            <a:avLst/>
          </a:prstGeom>
          <a:noFill/>
        </p:spPr>
        <p:txBody>
          <a:bodyPr wrap="none" rtlCol="0">
            <a:spAutoFit/>
          </a:bodyPr>
          <a:lstStyle/>
          <a:p>
            <a:r>
              <a:rPr lang="en-GB" b="1" dirty="0" smtClean="0"/>
              <a:t>Total agreement over time:</a:t>
            </a:r>
            <a:endParaRPr lang="en-GB" b="1"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Drink and drug driving</a:t>
            </a:r>
            <a:endParaRPr lang="en-GB" dirty="0">
              <a:latin typeface="+mn-lt"/>
            </a:endParaRPr>
          </a:p>
        </p:txBody>
      </p:sp>
      <p:pic>
        <p:nvPicPr>
          <p:cNvPr id="13" name="Picture 7" descr="drink-driving_5211.jpg"/>
          <p:cNvPicPr>
            <a:picLocks noChangeAspect="1"/>
          </p:cNvPicPr>
          <p:nvPr/>
        </p:nvPicPr>
        <p:blipFill>
          <a:blip r:embed="rId3" cstate="print"/>
          <a:srcRect b="13773"/>
          <a:stretch>
            <a:fillRect/>
          </a:stretch>
        </p:blipFill>
        <p:spPr bwMode="auto">
          <a:xfrm>
            <a:off x="846138" y="2339500"/>
            <a:ext cx="1305000" cy="1148400"/>
          </a:xfrm>
          <a:prstGeom prst="rect">
            <a:avLst/>
          </a:prstGeom>
          <a:noFill/>
          <a:ln w="9525">
            <a:noFill/>
            <a:miter lim="800000"/>
            <a:headEnd/>
            <a:tailEnd/>
          </a:ln>
        </p:spPr>
      </p:pic>
      <p:pic>
        <p:nvPicPr>
          <p:cNvPr id="14" name="Picture 2" descr="https://encrypted-tbn2.gstatic.com/images?q=tbn:ANd9GcS2JvEYGf_nU5BVFRf1zLEVQ4EAqRZnXxCOsgFoIcX8ZsuekHZfyg">
            <a:hlinkClick r:id="rId4"/>
          </p:cNvPr>
          <p:cNvPicPr>
            <a:picLocks noChangeAspect="1" noChangeArrowheads="1"/>
          </p:cNvPicPr>
          <p:nvPr/>
        </p:nvPicPr>
        <p:blipFill>
          <a:blip r:embed="rId5" cstate="print"/>
          <a:srcRect/>
          <a:stretch>
            <a:fillRect/>
          </a:stretch>
        </p:blipFill>
        <p:spPr bwMode="auto">
          <a:xfrm>
            <a:off x="2235602" y="2339500"/>
            <a:ext cx="1531200" cy="1148400"/>
          </a:xfrm>
          <a:prstGeom prst="rect">
            <a:avLst/>
          </a:prstGeom>
          <a:noFill/>
        </p:spPr>
      </p:pic>
      <p:sp>
        <p:nvSpPr>
          <p:cNvPr id="10" name="Rectangle 9"/>
          <p:cNvSpPr/>
          <p:nvPr/>
        </p:nvSpPr>
        <p:spPr bwMode="auto">
          <a:xfrm>
            <a:off x="7432552" y="0"/>
            <a:ext cx="3256087" cy="352800"/>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Drink and drug driving</a:t>
            </a:r>
            <a:endParaRPr lang="en-GB" sz="1400" b="1" dirty="0">
              <a:solidFill>
                <a:schemeClr val="bg1"/>
              </a:solidFill>
            </a:endParaRPr>
          </a:p>
        </p:txBody>
      </p:sp>
      <p:pic>
        <p:nvPicPr>
          <p:cNvPr id="9" name="Picture 53" descr="BUTLERS WHARF"/>
          <p:cNvPicPr>
            <a:picLocks noChangeAspect="1" noChangeArrowheads="1"/>
          </p:cNvPicPr>
          <p:nvPr/>
        </p:nvPicPr>
        <p:blipFill>
          <a:blip r:embed="rId6" cstate="print"/>
          <a:srcRect l="26698"/>
          <a:stretch>
            <a:fillRect/>
          </a:stretch>
        </p:blipFill>
        <p:spPr bwMode="auto">
          <a:xfrm>
            <a:off x="5776368" y="2339181"/>
            <a:ext cx="1842244" cy="1148400"/>
          </a:xfrm>
          <a:prstGeom prst="rect">
            <a:avLst/>
          </a:prstGeom>
          <a:noFill/>
          <a:ln w="9525">
            <a:noFill/>
            <a:miter lim="800000"/>
            <a:headEnd/>
            <a:tailEnd/>
          </a:ln>
        </p:spPr>
      </p:pic>
      <p:pic>
        <p:nvPicPr>
          <p:cNvPr id="30722" name="Picture 2" descr="http://i.telegraph.co.uk/multimedia/archive/01783/Police_1783157c.jpg"/>
          <p:cNvPicPr>
            <a:picLocks noChangeAspect="1" noChangeArrowheads="1"/>
          </p:cNvPicPr>
          <p:nvPr/>
        </p:nvPicPr>
        <p:blipFill>
          <a:blip r:embed="rId7" cstate="print"/>
          <a:srcRect/>
          <a:stretch>
            <a:fillRect/>
          </a:stretch>
        </p:blipFill>
        <p:spPr bwMode="auto">
          <a:xfrm>
            <a:off x="3851265" y="2339500"/>
            <a:ext cx="1840640" cy="114840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Chart 25"/>
          <p:cNvGraphicFramePr>
            <a:graphicFrameLocks/>
          </p:cNvGraphicFramePr>
          <p:nvPr/>
        </p:nvGraphicFramePr>
        <p:xfrm>
          <a:off x="-799349" y="1850915"/>
          <a:ext cx="11001452" cy="4378783"/>
        </p:xfrm>
        <a:graphic>
          <a:graphicData uri="http://schemas.openxmlformats.org/drawingml/2006/chart">
            <c:chart xmlns:c="http://schemas.openxmlformats.org/drawingml/2006/chart" xmlns:r="http://schemas.openxmlformats.org/officeDocument/2006/relationships" r:id="rId3"/>
          </a:graphicData>
        </a:graphic>
      </p:graphicFrame>
      <p:cxnSp>
        <p:nvCxnSpPr>
          <p:cNvPr id="39" name="Straight Arrow Connector 38"/>
          <p:cNvCxnSpPr>
            <a:stCxn id="20" idx="2"/>
          </p:cNvCxnSpPr>
          <p:nvPr/>
        </p:nvCxnSpPr>
        <p:spPr bwMode="auto">
          <a:xfrm flipH="1">
            <a:off x="7504560" y="3893364"/>
            <a:ext cx="1541616" cy="82416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6" name="Rectangle 35"/>
          <p:cNvSpPr/>
          <p:nvPr/>
        </p:nvSpPr>
        <p:spPr bwMode="auto">
          <a:xfrm>
            <a:off x="843726" y="5975573"/>
            <a:ext cx="9001188" cy="792088"/>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5" name="TextBox 24"/>
          <p:cNvSpPr txBox="1"/>
          <p:nvPr/>
        </p:nvSpPr>
        <p:spPr>
          <a:xfrm>
            <a:off x="3344055" y="2993923"/>
            <a:ext cx="1643074" cy="600164"/>
          </a:xfrm>
          <a:prstGeom prst="rect">
            <a:avLst/>
          </a:prstGeom>
          <a:solidFill>
            <a:schemeClr val="accent5">
              <a:lumMod val="40000"/>
              <a:lumOff val="60000"/>
            </a:schemeClr>
          </a:solidFill>
        </p:spPr>
        <p:txBody>
          <a:bodyPr wrap="square" lIns="91428" tIns="45715" rIns="91428" bIns="45715" rtlCol="0">
            <a:spAutoFit/>
          </a:bodyPr>
          <a:lstStyle/>
          <a:p>
            <a:r>
              <a:rPr lang="en-GB" dirty="0" smtClean="0"/>
              <a:t>By gender:</a:t>
            </a:r>
          </a:p>
          <a:p>
            <a:r>
              <a:rPr lang="en-GB" dirty="0" smtClean="0"/>
              <a:t>Male	79%</a:t>
            </a:r>
          </a:p>
          <a:p>
            <a:r>
              <a:rPr lang="en-GB" dirty="0" smtClean="0"/>
              <a:t>Female	84%</a:t>
            </a:r>
          </a:p>
        </p:txBody>
      </p:sp>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Incidence of drink driving.</a:t>
            </a:r>
            <a:br>
              <a:rPr dirty="0" smtClean="0">
                <a:latin typeface="Arial" pitchFamily="34" charset="0"/>
                <a:ea typeface="Geneva"/>
                <a:cs typeface="Geneva"/>
              </a:rPr>
            </a:br>
            <a:r>
              <a:rPr lang="en-GB" sz="1400" dirty="0" smtClean="0">
                <a:latin typeface="Arial" pitchFamily="34" charset="0"/>
                <a:ea typeface="Geneva"/>
                <a:cs typeface="Geneva"/>
              </a:rPr>
              <a:t>D</a:t>
            </a:r>
            <a:r>
              <a:rPr sz="1400" dirty="0" smtClean="0">
                <a:latin typeface="Arial" pitchFamily="34" charset="0"/>
                <a:ea typeface="Geneva"/>
                <a:cs typeface="Geneva"/>
              </a:rPr>
              <a:t>rink drive behaviour has not changed in the last few years, with very few knowingly driving drunk (although there seems to be a gradual decline). Younger motorists are most likely to drive drunk, whether intentionally or not.</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1"/>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27" name="Text Box 17"/>
          <p:cNvSpPr txBox="1">
            <a:spLocks noChangeArrowheads="1"/>
          </p:cNvSpPr>
          <p:nvPr/>
        </p:nvSpPr>
        <p:spPr bwMode="auto">
          <a:xfrm>
            <a:off x="1455888" y="1549203"/>
            <a:ext cx="700092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Have you ever driven when you believed you were above the drink drive limit?</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3129741" y="4270516"/>
            <a:ext cx="3143272"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Shortly after having a drink(s)</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772287"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20142012</a:t>
            </a:r>
          </a:p>
          <a:p>
            <a:pPr algn="ctr" eaLnBrk="0" hangingPunct="0">
              <a:tabLst>
                <a:tab pos="0" algn="l"/>
                <a:tab pos="715875" algn="l"/>
              </a:tabLst>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2058171"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84%</a:t>
            </a:r>
          </a:p>
          <a:p>
            <a:pPr algn="ctr" eaLnBrk="0" hangingPunct="0">
              <a:tabLst>
                <a:tab pos="0" algn="l"/>
                <a:tab pos="715875" algn="l"/>
              </a:tabLst>
              <a:defRPr/>
            </a:pPr>
            <a:r>
              <a:rPr lang="en-GB" sz="1400" b="1" dirty="0" smtClean="0">
                <a:latin typeface="+mn-lt"/>
                <a:ea typeface="Geneva" pitchFamily="-107" charset="-128"/>
                <a:cs typeface="+mn-cs"/>
              </a:rPr>
              <a:t>89%84%</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3629808"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a:t>
            </a:r>
          </a:p>
          <a:p>
            <a:pPr algn="ctr" eaLnBrk="0" hangingPunct="0">
              <a:tabLst>
                <a:tab pos="0" algn="l"/>
                <a:tab pos="715875" algn="l"/>
              </a:tabLst>
              <a:defRPr/>
            </a:pPr>
            <a:r>
              <a:rPr lang="en-GB" sz="1400" b="1" dirty="0" smtClean="0">
                <a:latin typeface="+mn-lt"/>
                <a:ea typeface="Geneva" pitchFamily="-107" charset="-128"/>
                <a:cs typeface="+mn-cs"/>
              </a:rPr>
              <a:t>4%</a:t>
            </a:r>
          </a:p>
          <a:p>
            <a:pPr algn="ctr" eaLnBrk="0" hangingPunct="0">
              <a:tabLst>
                <a:tab pos="0" algn="l"/>
                <a:tab pos="715875"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5201443"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3%</a:t>
            </a:r>
          </a:p>
          <a:p>
            <a:pPr algn="ctr" eaLnBrk="0" hangingPunct="0">
              <a:tabLst>
                <a:tab pos="0" algn="l"/>
                <a:tab pos="715875" algn="l"/>
              </a:tabLst>
              <a:defRPr/>
            </a:pPr>
            <a:r>
              <a:rPr lang="en-GB" sz="1400" b="1" dirty="0" smtClean="0">
                <a:latin typeface="+mn-lt"/>
                <a:ea typeface="Geneva" pitchFamily="-107" charset="-128"/>
                <a:cs typeface="+mn-cs"/>
              </a:rPr>
              <a:t>3%</a:t>
            </a:r>
          </a:p>
          <a:p>
            <a:pPr algn="ctr" eaLnBrk="0" hangingPunct="0">
              <a:tabLst>
                <a:tab pos="0" algn="l"/>
                <a:tab pos="715875"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6701642"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10%</a:t>
            </a:r>
          </a:p>
          <a:p>
            <a:pPr algn="ctr" eaLnBrk="0" hangingPunct="0">
              <a:tabLst>
                <a:tab pos="0" algn="l"/>
                <a:tab pos="715875" algn="l"/>
              </a:tabLst>
              <a:defRPr/>
            </a:pPr>
            <a:r>
              <a:rPr lang="en-GB" sz="1400" b="1" dirty="0" smtClean="0">
                <a:latin typeface="+mn-lt"/>
                <a:ea typeface="Geneva" pitchFamily="-107" charset="-128"/>
                <a:cs typeface="+mn-cs"/>
              </a:rPr>
              <a:t>5%</a:t>
            </a:r>
          </a:p>
          <a:p>
            <a:pPr algn="ctr" eaLnBrk="0" hangingPunct="0">
              <a:tabLst>
                <a:tab pos="0" algn="l"/>
                <a:tab pos="715875"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8344715"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1%</a:t>
            </a:r>
          </a:p>
          <a:p>
            <a:pPr algn="ctr" eaLnBrk="0" hangingPunct="0">
              <a:tabLst>
                <a:tab pos="0" algn="l"/>
                <a:tab pos="715875" algn="l"/>
              </a:tabLst>
              <a:defRPr/>
            </a:pPr>
            <a:r>
              <a:rPr lang="en-GB" sz="1400" b="1" dirty="0" smtClean="0">
                <a:latin typeface="+mn-lt"/>
                <a:ea typeface="Geneva" pitchFamily="-107" charset="-128"/>
                <a:cs typeface="+mn-cs"/>
              </a:rPr>
              <a:t>1%</a:t>
            </a:r>
          </a:p>
          <a:p>
            <a:pPr algn="ctr" eaLnBrk="0" hangingPunct="0">
              <a:tabLst>
                <a:tab pos="0" algn="l"/>
                <a:tab pos="715875" algn="l"/>
              </a:tabLst>
              <a:defRPr/>
            </a:pPr>
            <a:r>
              <a:rPr lang="en-GB" sz="1400" b="1" dirty="0" smtClean="0">
                <a:latin typeface="+mn-lt"/>
                <a:ea typeface="Geneva" pitchFamily="-107" charset="-128"/>
                <a:cs typeface="+mn-cs"/>
              </a:rPr>
              <a:t>2%</a:t>
            </a:r>
            <a:endParaRPr lang="en-GB" sz="1400" b="1" dirty="0">
              <a:latin typeface="+mn-lt"/>
              <a:ea typeface="Geneva" pitchFamily="-107" charset="-128"/>
              <a:cs typeface="+mn-cs"/>
            </a:endParaRPr>
          </a:p>
        </p:txBody>
      </p:sp>
      <p:sp>
        <p:nvSpPr>
          <p:cNvPr id="19" name="TextBox 18"/>
          <p:cNvSpPr txBox="1"/>
          <p:nvPr/>
        </p:nvSpPr>
        <p:spPr>
          <a:xfrm>
            <a:off x="3344055" y="2136666"/>
            <a:ext cx="1643074" cy="769441"/>
          </a:xfrm>
          <a:prstGeom prst="rect">
            <a:avLst/>
          </a:prstGeom>
          <a:solidFill>
            <a:schemeClr val="accent5">
              <a:lumMod val="40000"/>
              <a:lumOff val="60000"/>
            </a:schemeClr>
          </a:solidFill>
        </p:spPr>
        <p:txBody>
          <a:bodyPr wrap="square" lIns="91428" tIns="45715" rIns="91428" bIns="45715" rtlCol="0">
            <a:spAutoFit/>
          </a:bodyPr>
          <a:lstStyle/>
          <a:p>
            <a:r>
              <a:rPr lang="en-GB" dirty="0" smtClean="0"/>
              <a:t>By age:</a:t>
            </a:r>
          </a:p>
          <a:p>
            <a:r>
              <a:rPr lang="en-GB" dirty="0" smtClean="0"/>
              <a:t>17-44	74%</a:t>
            </a:r>
          </a:p>
          <a:p>
            <a:r>
              <a:rPr lang="en-GB" dirty="0" smtClean="0"/>
              <a:t>45-64	85%</a:t>
            </a:r>
          </a:p>
          <a:p>
            <a:r>
              <a:rPr lang="en-GB" dirty="0" smtClean="0"/>
              <a:t>65+	91%</a:t>
            </a:r>
          </a:p>
        </p:txBody>
      </p:sp>
      <p:sp>
        <p:nvSpPr>
          <p:cNvPr id="21" name="Oval 20"/>
          <p:cNvSpPr/>
          <p:nvPr/>
        </p:nvSpPr>
        <p:spPr bwMode="auto">
          <a:xfrm>
            <a:off x="4129873" y="2493856"/>
            <a:ext cx="714380" cy="357190"/>
          </a:xfrm>
          <a:prstGeom prst="ellipse">
            <a:avLst/>
          </a:prstGeom>
          <a:no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2" name="Oval 21"/>
          <p:cNvSpPr/>
          <p:nvPr/>
        </p:nvSpPr>
        <p:spPr bwMode="auto">
          <a:xfrm>
            <a:off x="4129873" y="3351112"/>
            <a:ext cx="714380" cy="214314"/>
          </a:xfrm>
          <a:prstGeom prst="ellipse">
            <a:avLst/>
          </a:prstGeom>
          <a:no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grpSp>
        <p:nvGrpSpPr>
          <p:cNvPr id="2" name="Group 23"/>
          <p:cNvGrpSpPr/>
          <p:nvPr/>
        </p:nvGrpSpPr>
        <p:grpSpPr>
          <a:xfrm>
            <a:off x="8224639" y="2773314"/>
            <a:ext cx="1643074" cy="1120051"/>
            <a:chOff x="5074527" y="1556017"/>
            <a:chExt cx="1643074" cy="1120050"/>
          </a:xfrm>
          <a:solidFill>
            <a:schemeClr val="accent5">
              <a:lumMod val="40000"/>
              <a:lumOff val="60000"/>
            </a:schemeClr>
          </a:solidFill>
        </p:grpSpPr>
        <p:sp>
          <p:nvSpPr>
            <p:cNvPr id="20" name="TextBox 19"/>
            <p:cNvSpPr txBox="1"/>
            <p:nvPr/>
          </p:nvSpPr>
          <p:spPr>
            <a:xfrm>
              <a:off x="5074527" y="1556017"/>
              <a:ext cx="1643074" cy="1120050"/>
            </a:xfrm>
            <a:prstGeom prst="rect">
              <a:avLst/>
            </a:prstGeom>
            <a:grpFill/>
          </p:spPr>
          <p:txBody>
            <a:bodyPr wrap="square" rtlCol="0">
              <a:spAutoFit/>
            </a:bodyPr>
            <a:lstStyle/>
            <a:p>
              <a:r>
                <a:rPr lang="en-GB" dirty="0" smtClean="0"/>
                <a:t>East Midlands 17%</a:t>
              </a:r>
            </a:p>
            <a:p>
              <a:r>
                <a:rPr lang="en-GB" dirty="0" smtClean="0"/>
                <a:t>North West 15%</a:t>
              </a:r>
            </a:p>
            <a:p>
              <a:r>
                <a:rPr lang="en-GB" dirty="0" smtClean="0"/>
                <a:t>By age:</a:t>
              </a:r>
            </a:p>
            <a:p>
              <a:r>
                <a:rPr lang="en-GB" dirty="0" smtClean="0"/>
                <a:t>17-44	13%</a:t>
              </a:r>
            </a:p>
            <a:p>
              <a:r>
                <a:rPr lang="en-GB" dirty="0" smtClean="0"/>
                <a:t>45-64	 10%</a:t>
              </a:r>
            </a:p>
            <a:p>
              <a:r>
                <a:rPr lang="en-GB" dirty="0" smtClean="0"/>
                <a:t>65+	 4%</a:t>
              </a:r>
            </a:p>
          </p:txBody>
        </p:sp>
        <p:sp>
          <p:nvSpPr>
            <p:cNvPr id="23" name="Oval 22"/>
            <p:cNvSpPr/>
            <p:nvPr/>
          </p:nvSpPr>
          <p:spPr bwMode="auto">
            <a:xfrm>
              <a:off x="5866615" y="2060073"/>
              <a:ext cx="576064" cy="216024"/>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6" eaLnBrk="0" hangingPunct="0"/>
              <a:endParaRPr lang="en-GB" sz="1000" dirty="0" smtClean="0"/>
            </a:p>
          </p:txBody>
        </p:sp>
      </p:grpSp>
      <p:cxnSp>
        <p:nvCxnSpPr>
          <p:cNvPr id="35" name="Straight Arrow Connector 34"/>
          <p:cNvCxnSpPr/>
          <p:nvPr/>
        </p:nvCxnSpPr>
        <p:spPr bwMode="auto">
          <a:xfrm rot="10800000" flipV="1">
            <a:off x="2915427" y="2779608"/>
            <a:ext cx="428628" cy="35718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rot="10800000">
            <a:off x="2843989" y="3351112"/>
            <a:ext cx="50006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0" name="Text Box 17"/>
          <p:cNvSpPr txBox="1">
            <a:spLocks noChangeArrowheads="1"/>
          </p:cNvSpPr>
          <p:nvPr/>
        </p:nvSpPr>
        <p:spPr bwMode="auto">
          <a:xfrm>
            <a:off x="6273013" y="4270516"/>
            <a:ext cx="3500462"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The following morning after a night out</a:t>
            </a:r>
            <a:endParaRPr lang="en-GB" sz="1400" b="1" dirty="0">
              <a:latin typeface="+mn-lt"/>
              <a:ea typeface="Geneva" pitchFamily="-107" charset="-128"/>
              <a:cs typeface="+mn-cs"/>
            </a:endParaRPr>
          </a:p>
        </p:txBody>
      </p:sp>
      <p:sp>
        <p:nvSpPr>
          <p:cNvPr id="34" name="Rectangle 23"/>
          <p:cNvSpPr>
            <a:spLocks noChangeArrowheads="1"/>
          </p:cNvSpPr>
          <p:nvPr/>
        </p:nvSpPr>
        <p:spPr bwMode="auto">
          <a:xfrm>
            <a:off x="1727200" y="6921757"/>
            <a:ext cx="6562726" cy="646112"/>
          </a:xfrm>
          <a:prstGeom prst="rect">
            <a:avLst/>
          </a:prstGeom>
          <a:noFill/>
          <a:ln w="9525">
            <a:noFill/>
            <a:miter lim="800000"/>
            <a:headEnd/>
            <a:tailEnd/>
          </a:ln>
        </p:spPr>
        <p:txBody>
          <a:bodyPr lIns="104274" tIns="52138" rIns="104274" bIns="52138"/>
          <a:lstStyle/>
          <a:p>
            <a:pPr eaLnBrk="0" hangingPunct="0">
              <a:defRPr/>
            </a:pPr>
            <a:r>
              <a:rPr lang="en-GB" sz="900" dirty="0">
                <a:solidFill>
                  <a:srgbClr val="4D4D4D"/>
                </a:solidFill>
              </a:rPr>
              <a:t>QSl3. In the past 12 months have you driven when you believed you were over the drink-drive limit, even just a little? Please select all that apply. </a:t>
            </a:r>
            <a:r>
              <a:rPr lang="en-GB" sz="900" dirty="0" smtClean="0">
                <a:solidFill>
                  <a:srgbClr val="4D4D4D"/>
                </a:solidFill>
              </a:rPr>
              <a:t>(1555 – All respondents) 2014 (1526) 2012 (1002) 2011 (1002)</a:t>
            </a:r>
            <a:endParaRPr lang="en-GB" sz="900" dirty="0">
              <a:solidFill>
                <a:srgbClr val="4D4D4D"/>
              </a:solidFill>
              <a:latin typeface="+mn-lt"/>
            </a:endParaRPr>
          </a:p>
        </p:txBody>
      </p:sp>
      <p:sp>
        <p:nvSpPr>
          <p:cNvPr id="37" name="Rectangle 36"/>
          <p:cNvSpPr/>
          <p:nvPr/>
        </p:nvSpPr>
        <p:spPr bwMode="auto">
          <a:xfrm>
            <a:off x="8416154" y="0"/>
            <a:ext cx="2272485" cy="352401"/>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Drink and drug driving</a:t>
            </a:r>
            <a:endParaRPr lang="en-GB" sz="1300" b="1" dirty="0">
              <a:solidFill>
                <a:schemeClr val="bg1"/>
              </a:solidFill>
            </a:endParaRPr>
          </a:p>
        </p:txBody>
      </p:sp>
      <p:sp>
        <p:nvSpPr>
          <p:cNvPr id="45" name="TextBox 44"/>
          <p:cNvSpPr txBox="1"/>
          <p:nvPr/>
        </p:nvSpPr>
        <p:spPr>
          <a:xfrm>
            <a:off x="5128295" y="1909219"/>
            <a:ext cx="2304256" cy="938719"/>
          </a:xfrm>
          <a:prstGeom prst="rect">
            <a:avLst/>
          </a:prstGeom>
          <a:solidFill>
            <a:schemeClr val="accent5">
              <a:lumMod val="40000"/>
              <a:lumOff val="60000"/>
            </a:schemeClr>
          </a:solidFill>
        </p:spPr>
        <p:txBody>
          <a:bodyPr wrap="square" lIns="91428" tIns="45715" rIns="91428" bIns="45715" rtlCol="0">
            <a:spAutoFit/>
          </a:bodyPr>
          <a:lstStyle/>
          <a:p>
            <a:r>
              <a:rPr lang="en-GB" b="1" dirty="0" smtClean="0"/>
              <a:t>More likely among:</a:t>
            </a:r>
          </a:p>
          <a:p>
            <a:r>
              <a:rPr lang="en-GB" dirty="0" smtClean="0"/>
              <a:t>London	12%</a:t>
            </a:r>
          </a:p>
          <a:p>
            <a:r>
              <a:rPr lang="en-GB" dirty="0" smtClean="0"/>
              <a:t>West Mids.	7%</a:t>
            </a:r>
          </a:p>
          <a:p>
            <a:r>
              <a:rPr lang="en-GB" dirty="0" smtClean="0"/>
              <a:t>Northern Ireland 6%</a:t>
            </a:r>
          </a:p>
          <a:p>
            <a:endParaRPr lang="en-GB" dirty="0" smtClean="0"/>
          </a:p>
        </p:txBody>
      </p:sp>
      <p:cxnSp>
        <p:nvCxnSpPr>
          <p:cNvPr id="48" name="Straight Arrow Connector 47"/>
          <p:cNvCxnSpPr>
            <a:stCxn id="45" idx="2"/>
          </p:cNvCxnSpPr>
          <p:nvPr/>
        </p:nvCxnSpPr>
        <p:spPr bwMode="auto">
          <a:xfrm flipH="1">
            <a:off x="5632351" y="2847937"/>
            <a:ext cx="648072" cy="186959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Chart 25"/>
          <p:cNvGraphicFramePr>
            <a:graphicFrameLocks/>
          </p:cNvGraphicFramePr>
          <p:nvPr/>
        </p:nvGraphicFramePr>
        <p:xfrm>
          <a:off x="-799349" y="2066914"/>
          <a:ext cx="11001452" cy="4572032"/>
        </p:xfrm>
        <a:graphic>
          <a:graphicData uri="http://schemas.openxmlformats.org/drawingml/2006/chart">
            <c:chart xmlns:c="http://schemas.openxmlformats.org/drawingml/2006/chart" xmlns:r="http://schemas.openxmlformats.org/officeDocument/2006/relationships" r:id="rId3"/>
          </a:graphicData>
        </a:graphic>
      </p:graphicFrame>
      <p:sp>
        <p:nvSpPr>
          <p:cNvPr id="58" name="Rectangle 57"/>
          <p:cNvSpPr/>
          <p:nvPr/>
        </p:nvSpPr>
        <p:spPr bwMode="auto">
          <a:xfrm>
            <a:off x="843726" y="5941665"/>
            <a:ext cx="9001188" cy="792088"/>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Drink-drive passengers.</a:t>
            </a:r>
            <a:br>
              <a:rPr dirty="0" smtClean="0">
                <a:latin typeface="Arial" pitchFamily="34" charset="0"/>
                <a:ea typeface="Geneva"/>
                <a:cs typeface="Geneva"/>
              </a:rPr>
            </a:br>
            <a:r>
              <a:rPr sz="1400" dirty="0" smtClean="0">
                <a:latin typeface="Arial" pitchFamily="34" charset="0"/>
                <a:ea typeface="Geneva"/>
                <a:cs typeface="Geneva"/>
              </a:rPr>
              <a:t>Younger drivers, speeders and those who drink-drive themselves are most likely to get into a car whose driver is above the limit.</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1"/>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2" y="6921501"/>
            <a:ext cx="6561951" cy="646113"/>
          </a:xfrm>
          <a:prstGeom prst="rect">
            <a:avLst/>
          </a:prstGeom>
          <a:noFill/>
          <a:ln w="9525">
            <a:noFill/>
            <a:miter lim="800000"/>
            <a:headEnd/>
            <a:tailEnd/>
          </a:ln>
        </p:spPr>
        <p:txBody>
          <a:bodyPr lIns="104274" tIns="52138" rIns="104274" bIns="52138"/>
          <a:lstStyle/>
          <a:p>
            <a:pPr marL="391028" indent="-391028" eaLnBrk="0" hangingPunct="0">
              <a:defRPr/>
            </a:pPr>
            <a:r>
              <a:rPr lang="en-GB" sz="900" dirty="0" smtClean="0">
                <a:solidFill>
                  <a:srgbClr val="4D4D4D"/>
                </a:solidFill>
              </a:rPr>
              <a:t>QSI4. In the past12 months have you been in the car when the driver was over the drink drive limit? </a:t>
            </a:r>
          </a:p>
          <a:p>
            <a:pPr marL="391028" indent="-391028" eaLnBrk="0" hangingPunct="0">
              <a:defRPr/>
            </a:pPr>
            <a:r>
              <a:rPr lang="en-GB" sz="900" i="1" dirty="0" smtClean="0">
                <a:solidFill>
                  <a:srgbClr val="4D4D4D"/>
                </a:solidFill>
              </a:rPr>
              <a:t>(1555 - All respondents) 2014 (1526) 2012 (1002) 2011 (1002)</a:t>
            </a:r>
            <a:endParaRPr lang="en-GB" sz="900" dirty="0">
              <a:solidFill>
                <a:srgbClr val="4D4D4D"/>
              </a:solidFill>
              <a:latin typeface="+mn-lt"/>
            </a:endParaRPr>
          </a:p>
        </p:txBody>
      </p:sp>
      <p:sp>
        <p:nvSpPr>
          <p:cNvPr id="27" name="Text Box 17"/>
          <p:cNvSpPr txBox="1">
            <a:spLocks noChangeArrowheads="1"/>
          </p:cNvSpPr>
          <p:nvPr/>
        </p:nvSpPr>
        <p:spPr bwMode="auto">
          <a:xfrm>
            <a:off x="1558106" y="1817602"/>
            <a:ext cx="7000923"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Have you ever been in a car when the driver was above the drink drive limit?</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956962"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2014</a:t>
            </a:r>
          </a:p>
          <a:p>
            <a:pPr algn="ctr" eaLnBrk="0" hangingPunct="0">
              <a:tabLst>
                <a:tab pos="0" algn="l"/>
                <a:tab pos="715875" algn="l"/>
              </a:tabLst>
              <a:defRPr/>
            </a:pPr>
            <a:r>
              <a:rPr lang="en-GB" sz="1400" b="1" dirty="0" smtClean="0">
                <a:latin typeface="+mn-lt"/>
                <a:ea typeface="Geneva" pitchFamily="-107" charset="-128"/>
                <a:cs typeface="+mn-cs"/>
              </a:rPr>
              <a:t>20122011</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2558238"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90%</a:t>
            </a:r>
          </a:p>
          <a:p>
            <a:pPr algn="ctr" eaLnBrk="0" hangingPunct="0">
              <a:tabLst>
                <a:tab pos="0" algn="l"/>
                <a:tab pos="715875" algn="l"/>
              </a:tabLst>
              <a:defRPr/>
            </a:pPr>
            <a:r>
              <a:rPr lang="en-GB" sz="1400" b="1" dirty="0" smtClean="0">
                <a:latin typeface="+mn-lt"/>
                <a:ea typeface="Geneva" pitchFamily="-107" charset="-128"/>
                <a:cs typeface="+mn-cs"/>
              </a:rPr>
              <a:t>89%</a:t>
            </a:r>
          </a:p>
          <a:p>
            <a:pPr algn="ctr" eaLnBrk="0" hangingPunct="0">
              <a:tabLst>
                <a:tab pos="0" algn="l"/>
                <a:tab pos="715875" algn="l"/>
              </a:tabLst>
              <a:defRPr/>
            </a:pPr>
            <a:r>
              <a:rPr lang="en-GB" sz="1400" b="1" dirty="0" smtClean="0">
                <a:latin typeface="+mn-lt"/>
                <a:ea typeface="Geneva" pitchFamily="-107" charset="-128"/>
                <a:cs typeface="+mn-cs"/>
              </a:rPr>
              <a:t>89%</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5201443"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4%</a:t>
            </a:r>
          </a:p>
          <a:p>
            <a:pPr algn="ctr" eaLnBrk="0" hangingPunct="0">
              <a:tabLst>
                <a:tab pos="0" algn="l"/>
                <a:tab pos="715875" algn="l"/>
              </a:tabLst>
              <a:defRPr/>
            </a:pPr>
            <a:r>
              <a:rPr lang="en-GB" sz="1400" b="1" dirty="0" smtClean="0">
                <a:latin typeface="+mn-lt"/>
                <a:ea typeface="Geneva" pitchFamily="-107" charset="-128"/>
                <a:cs typeface="+mn-cs"/>
              </a:rPr>
              <a:t>9%</a:t>
            </a:r>
          </a:p>
          <a:p>
            <a:pPr algn="ctr" eaLnBrk="0" hangingPunct="0">
              <a:tabLst>
                <a:tab pos="0" algn="l"/>
                <a:tab pos="715875" algn="l"/>
              </a:tabLst>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7773212" y="5982117"/>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6%</a:t>
            </a:r>
          </a:p>
          <a:p>
            <a:pPr algn="ctr" eaLnBrk="0" hangingPunct="0">
              <a:tabLst>
                <a:tab pos="0" algn="l"/>
                <a:tab pos="715875" algn="l"/>
              </a:tabLst>
              <a:defRPr/>
            </a:pPr>
            <a:r>
              <a:rPr lang="en-GB" sz="1400" b="1" dirty="0" smtClean="0">
                <a:latin typeface="+mn-lt"/>
                <a:ea typeface="Geneva" pitchFamily="-107" charset="-128"/>
                <a:cs typeface="+mn-cs"/>
              </a:rPr>
              <a:t>2%</a:t>
            </a:r>
          </a:p>
          <a:p>
            <a:pPr algn="ctr" eaLnBrk="0" hangingPunct="0">
              <a:tabLst>
                <a:tab pos="0" algn="l"/>
                <a:tab pos="715875" algn="l"/>
              </a:tabLst>
              <a:defRPr/>
            </a:pPr>
            <a:r>
              <a:rPr lang="en-GB" sz="1400" b="1" dirty="0" smtClean="0">
                <a:latin typeface="+mn-lt"/>
                <a:ea typeface="Geneva" pitchFamily="-107" charset="-128"/>
                <a:cs typeface="+mn-cs"/>
              </a:rPr>
              <a:t>4%</a:t>
            </a:r>
            <a:endParaRPr lang="en-GB" sz="1400" b="1" dirty="0">
              <a:latin typeface="+mn-lt"/>
              <a:ea typeface="Geneva" pitchFamily="-107" charset="-128"/>
              <a:cs typeface="+mn-cs"/>
            </a:endParaRPr>
          </a:p>
        </p:txBody>
      </p:sp>
      <p:sp>
        <p:nvSpPr>
          <p:cNvPr id="13" name="TextBox 12"/>
          <p:cNvSpPr txBox="1"/>
          <p:nvPr/>
        </p:nvSpPr>
        <p:spPr>
          <a:xfrm>
            <a:off x="4129873" y="3387810"/>
            <a:ext cx="2294566" cy="600164"/>
          </a:xfrm>
          <a:prstGeom prst="rect">
            <a:avLst/>
          </a:prstGeom>
          <a:solidFill>
            <a:schemeClr val="accent6">
              <a:lumMod val="40000"/>
              <a:lumOff val="60000"/>
            </a:schemeClr>
          </a:solidFill>
        </p:spPr>
        <p:txBody>
          <a:bodyPr wrap="square" lIns="91428" tIns="45715" rIns="91428" bIns="45715" rtlCol="0">
            <a:spAutoFit/>
          </a:bodyPr>
          <a:lstStyle/>
          <a:p>
            <a:r>
              <a:rPr lang="en-GB" dirty="0" smtClean="0"/>
              <a:t>Speeding:</a:t>
            </a:r>
          </a:p>
          <a:p>
            <a:r>
              <a:rPr lang="en-GB" dirty="0" smtClean="0"/>
              <a:t>Yes (Motorway)     78%</a:t>
            </a:r>
          </a:p>
          <a:p>
            <a:r>
              <a:rPr lang="en-GB" dirty="0" smtClean="0"/>
              <a:t>Never	       94%</a:t>
            </a:r>
          </a:p>
        </p:txBody>
      </p:sp>
      <p:sp>
        <p:nvSpPr>
          <p:cNvPr id="14" name="TextBox 13"/>
          <p:cNvSpPr txBox="1"/>
          <p:nvPr/>
        </p:nvSpPr>
        <p:spPr>
          <a:xfrm>
            <a:off x="4129873" y="2341266"/>
            <a:ext cx="2294566" cy="938719"/>
          </a:xfrm>
          <a:prstGeom prst="rect">
            <a:avLst/>
          </a:prstGeom>
          <a:solidFill>
            <a:schemeClr val="accent6">
              <a:lumMod val="40000"/>
              <a:lumOff val="60000"/>
            </a:schemeClr>
          </a:solidFill>
        </p:spPr>
        <p:txBody>
          <a:bodyPr wrap="square" lIns="91428" tIns="45715" rIns="91428" bIns="45715" rtlCol="0">
            <a:spAutoFit/>
          </a:bodyPr>
          <a:lstStyle/>
          <a:p>
            <a:r>
              <a:rPr lang="en-GB" dirty="0" smtClean="0"/>
              <a:t>By age:</a:t>
            </a:r>
          </a:p>
          <a:p>
            <a:r>
              <a:rPr lang="en-GB" dirty="0" smtClean="0"/>
              <a:t>17-24	79%</a:t>
            </a:r>
          </a:p>
          <a:p>
            <a:r>
              <a:rPr lang="en-GB" dirty="0" smtClean="0"/>
              <a:t>25-44	84%</a:t>
            </a:r>
          </a:p>
          <a:p>
            <a:r>
              <a:rPr lang="en-GB" dirty="0" smtClean="0"/>
              <a:t>45-64	91%</a:t>
            </a:r>
          </a:p>
          <a:p>
            <a:r>
              <a:rPr lang="en-GB" dirty="0" smtClean="0"/>
              <a:t>65+	95%</a:t>
            </a:r>
          </a:p>
        </p:txBody>
      </p:sp>
      <p:grpSp>
        <p:nvGrpSpPr>
          <p:cNvPr id="2" name="Group 14"/>
          <p:cNvGrpSpPr/>
          <p:nvPr/>
        </p:nvGrpSpPr>
        <p:grpSpPr>
          <a:xfrm>
            <a:off x="7864599" y="3709417"/>
            <a:ext cx="1643074" cy="950345"/>
            <a:chOff x="5007079" y="2674273"/>
            <a:chExt cx="1643074" cy="950346"/>
          </a:xfrm>
          <a:solidFill>
            <a:schemeClr val="accent6">
              <a:lumMod val="40000"/>
              <a:lumOff val="60000"/>
            </a:schemeClr>
          </a:solidFill>
        </p:grpSpPr>
        <p:sp>
          <p:nvSpPr>
            <p:cNvPr id="16" name="TextBox 15"/>
            <p:cNvSpPr txBox="1"/>
            <p:nvPr/>
          </p:nvSpPr>
          <p:spPr>
            <a:xfrm>
              <a:off x="5007079" y="2674273"/>
              <a:ext cx="1643074" cy="950346"/>
            </a:xfrm>
            <a:prstGeom prst="rect">
              <a:avLst/>
            </a:prstGeom>
            <a:grpFill/>
          </p:spPr>
          <p:txBody>
            <a:bodyPr wrap="square" rtlCol="0">
              <a:spAutoFit/>
            </a:bodyPr>
            <a:lstStyle/>
            <a:p>
              <a:r>
                <a:rPr lang="en-GB" dirty="0" smtClean="0"/>
                <a:t>By age:</a:t>
              </a:r>
            </a:p>
            <a:p>
              <a:r>
                <a:rPr lang="en-GB" dirty="0" smtClean="0"/>
                <a:t>17-24	 21%</a:t>
              </a:r>
            </a:p>
            <a:p>
              <a:r>
                <a:rPr lang="en-GB" dirty="0" smtClean="0"/>
                <a:t>25-44	 16%</a:t>
              </a:r>
            </a:p>
            <a:p>
              <a:r>
                <a:rPr lang="en-GB" dirty="0" smtClean="0"/>
                <a:t>45-64	  9%</a:t>
              </a:r>
            </a:p>
            <a:p>
              <a:r>
                <a:rPr lang="en-GB" dirty="0" smtClean="0"/>
                <a:t>65+	  5%</a:t>
              </a:r>
            </a:p>
          </p:txBody>
        </p:sp>
        <p:sp>
          <p:nvSpPr>
            <p:cNvPr id="17" name="Oval 16"/>
            <p:cNvSpPr/>
            <p:nvPr/>
          </p:nvSpPr>
          <p:spPr bwMode="auto">
            <a:xfrm>
              <a:off x="5816940" y="2850815"/>
              <a:ext cx="714380" cy="390766"/>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6" eaLnBrk="0" hangingPunct="0"/>
              <a:endParaRPr lang="en-GB" sz="1000" dirty="0" smtClean="0"/>
            </a:p>
          </p:txBody>
        </p:sp>
      </p:grpSp>
      <p:sp>
        <p:nvSpPr>
          <p:cNvPr id="19" name="Oval 18"/>
          <p:cNvSpPr/>
          <p:nvPr/>
        </p:nvSpPr>
        <p:spPr bwMode="auto">
          <a:xfrm>
            <a:off x="4915691" y="2876551"/>
            <a:ext cx="714380" cy="404809"/>
          </a:xfrm>
          <a:prstGeom prst="ellipse">
            <a:avLst/>
          </a:prstGeom>
          <a:no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0" name="Oval 19"/>
          <p:cNvSpPr/>
          <p:nvPr/>
        </p:nvSpPr>
        <p:spPr bwMode="auto">
          <a:xfrm>
            <a:off x="5133996" y="3767136"/>
            <a:ext cx="714380" cy="214314"/>
          </a:xfrm>
          <a:prstGeom prst="ellipse">
            <a:avLst/>
          </a:prstGeom>
          <a:no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22" name="Straight Arrow Connector 21"/>
          <p:cNvCxnSpPr/>
          <p:nvPr/>
        </p:nvCxnSpPr>
        <p:spPr bwMode="auto">
          <a:xfrm rot="10800000" flipV="1">
            <a:off x="3701245" y="3138482"/>
            <a:ext cx="428628" cy="35718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3" name="Straight Arrow Connector 22"/>
          <p:cNvCxnSpPr/>
          <p:nvPr/>
        </p:nvCxnSpPr>
        <p:spPr bwMode="auto">
          <a:xfrm rot="10800000">
            <a:off x="3629807" y="3709986"/>
            <a:ext cx="50006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9" name="Right Brace 28"/>
          <p:cNvSpPr/>
          <p:nvPr/>
        </p:nvSpPr>
        <p:spPr bwMode="auto">
          <a:xfrm rot="16200000">
            <a:off x="6531026" y="3602832"/>
            <a:ext cx="434898" cy="2376264"/>
          </a:xfrm>
          <a:prstGeom prst="rightBrace">
            <a:avLst>
              <a:gd name="adj1" fmla="val 8333"/>
              <a:gd name="adj2" fmla="val 49421"/>
            </a:avLst>
          </a:prstGeom>
          <a:no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35" name="Text Box 17"/>
          <p:cNvSpPr txBox="1">
            <a:spLocks noChangeArrowheads="1"/>
          </p:cNvSpPr>
          <p:nvPr/>
        </p:nvSpPr>
        <p:spPr bwMode="auto">
          <a:xfrm>
            <a:off x="6278880" y="4141466"/>
            <a:ext cx="1009655" cy="320738"/>
          </a:xfrm>
          <a:prstGeom prst="rect">
            <a:avLst/>
          </a:prstGeom>
          <a:noFill/>
          <a:ln w="9525">
            <a:noFill/>
            <a:miter lim="800000"/>
            <a:headEnd/>
            <a:tailEnd/>
          </a:ln>
        </p:spPr>
        <p:txBody>
          <a:bodyPr wrap="square" lIns="104274" tIns="52138" rIns="104274" bIns="52138">
            <a:spAutoFit/>
          </a:bodyPr>
          <a:lstStyle/>
          <a:p>
            <a:pPr algn="ctr" eaLnBrk="0" hangingPunct="0">
              <a:defRPr/>
            </a:pPr>
            <a:r>
              <a:rPr lang="en-GB" sz="1400" b="1" dirty="0" smtClean="0">
                <a:latin typeface="+mn-lt"/>
                <a:ea typeface="Geneva" pitchFamily="-107" charset="-128"/>
                <a:cs typeface="+mn-cs"/>
              </a:rPr>
              <a:t>Yes: 12%</a:t>
            </a:r>
            <a:endParaRPr lang="en-GB" sz="1400" b="1" dirty="0">
              <a:latin typeface="+mn-lt"/>
              <a:ea typeface="Geneva" pitchFamily="-107" charset="-128"/>
              <a:cs typeface="+mn-cs"/>
            </a:endParaRPr>
          </a:p>
        </p:txBody>
      </p:sp>
      <p:sp>
        <p:nvSpPr>
          <p:cNvPr id="34" name="Rectangle 33"/>
          <p:cNvSpPr/>
          <p:nvPr/>
        </p:nvSpPr>
        <p:spPr bwMode="auto">
          <a:xfrm>
            <a:off x="8416154" y="0"/>
            <a:ext cx="2272485" cy="352401"/>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Drink and drug driving</a:t>
            </a:r>
            <a:endParaRPr lang="en-GB" sz="1300" b="1" dirty="0">
              <a:solidFill>
                <a:schemeClr val="bg1"/>
              </a:solidFill>
            </a:endParaRPr>
          </a:p>
        </p:txBody>
      </p:sp>
      <p:sp>
        <p:nvSpPr>
          <p:cNvPr id="24" name="Isosceles Triangle 23"/>
          <p:cNvSpPr/>
          <p:nvPr/>
        </p:nvSpPr>
        <p:spPr bwMode="auto">
          <a:xfrm>
            <a:off x="5099267" y="5019348"/>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Chart 27"/>
          <p:cNvGraphicFramePr/>
          <p:nvPr/>
        </p:nvGraphicFramePr>
        <p:xfrm>
          <a:off x="879823" y="2053233"/>
          <a:ext cx="9289032" cy="2016224"/>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txBox="1">
            <a:spLocks/>
          </p:cNvSpPr>
          <p:nvPr/>
        </p:nvSpPr>
        <p:spPr bwMode="auto">
          <a:xfrm>
            <a:off x="591791" y="613073"/>
            <a:ext cx="7772400" cy="576064"/>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defTabSz="914286" eaLnBrk="0" hangingPunct="0">
              <a:spcAft>
                <a:spcPts val="1200"/>
              </a:spcAft>
              <a:defRPr/>
            </a:pPr>
            <a:r>
              <a:rPr lang="en-GB" sz="3600" kern="0" dirty="0" smtClean="0">
                <a:latin typeface="Arial" charset="0"/>
                <a:ea typeface="Geneva" pitchFamily="-107" charset="-128"/>
                <a:cs typeface="Geneva" pitchFamily="-110" charset="-128"/>
              </a:rPr>
              <a:t>Reducing the Legal Alcohol Limit</a:t>
            </a:r>
            <a:endParaRPr lang="en-GB" sz="3600" kern="0" dirty="0">
              <a:latin typeface="Arial" charset="0"/>
              <a:ea typeface="Geneva" pitchFamily="-107" charset="-128"/>
              <a:cs typeface="Geneva" pitchFamily="-110" charset="-128"/>
            </a:endParaRPr>
          </a:p>
        </p:txBody>
      </p:sp>
      <p:sp>
        <p:nvSpPr>
          <p:cNvPr id="9" name="Rectangle 8"/>
          <p:cNvSpPr>
            <a:spLocks noChangeArrowheads="1"/>
          </p:cNvSpPr>
          <p:nvPr/>
        </p:nvSpPr>
        <p:spPr bwMode="auto">
          <a:xfrm>
            <a:off x="1671911" y="6916737"/>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rPr>
              <a:t>QSI6. Do you think the legal alcohol limit for driving should be reduced to 50mg of alcohol in every 100ml of blood across the rest of the UK? (QSI6 All respondents – 1555)</a:t>
            </a:r>
            <a:endParaRPr lang="en-GB" sz="1000" dirty="0">
              <a:solidFill>
                <a:srgbClr val="4D4D4D"/>
              </a:solidFill>
              <a:latin typeface="+mn-lt"/>
            </a:endParaRPr>
          </a:p>
        </p:txBody>
      </p:sp>
      <p:sp>
        <p:nvSpPr>
          <p:cNvPr id="13" name="TextBox 12"/>
          <p:cNvSpPr txBox="1"/>
          <p:nvPr/>
        </p:nvSpPr>
        <p:spPr>
          <a:xfrm>
            <a:off x="2448924" y="3735839"/>
            <a:ext cx="1584176" cy="261610"/>
          </a:xfrm>
          <a:prstGeom prst="rect">
            <a:avLst/>
          </a:prstGeom>
          <a:noFill/>
        </p:spPr>
        <p:txBody>
          <a:bodyPr wrap="square" lIns="91428" tIns="45715" rIns="91428" bIns="45715" rtlCol="0">
            <a:spAutoFit/>
          </a:bodyPr>
          <a:lstStyle/>
          <a:p>
            <a:pPr algn="ctr"/>
            <a:r>
              <a:rPr lang="en-GB" dirty="0" smtClean="0"/>
              <a:t>Reduce to 50mg</a:t>
            </a:r>
          </a:p>
        </p:txBody>
      </p:sp>
      <p:sp>
        <p:nvSpPr>
          <p:cNvPr id="15" name="TextBox 14"/>
          <p:cNvSpPr txBox="1"/>
          <p:nvPr/>
        </p:nvSpPr>
        <p:spPr>
          <a:xfrm>
            <a:off x="4557163" y="3735839"/>
            <a:ext cx="1896303" cy="261600"/>
          </a:xfrm>
          <a:prstGeom prst="rect">
            <a:avLst/>
          </a:prstGeom>
          <a:noFill/>
        </p:spPr>
        <p:txBody>
          <a:bodyPr wrap="square" lIns="91428" tIns="45715" rIns="91428" bIns="45715" rtlCol="0">
            <a:spAutoFit/>
          </a:bodyPr>
          <a:lstStyle/>
          <a:p>
            <a:pPr algn="ctr"/>
            <a:r>
              <a:rPr lang="en-GB" dirty="0" smtClean="0"/>
              <a:t>Reduce to less than 20mg</a:t>
            </a:r>
          </a:p>
        </p:txBody>
      </p:sp>
      <p:sp>
        <p:nvSpPr>
          <p:cNvPr id="18" name="TextBox 17"/>
          <p:cNvSpPr txBox="1"/>
          <p:nvPr/>
        </p:nvSpPr>
        <p:spPr>
          <a:xfrm>
            <a:off x="6854584" y="3735839"/>
            <a:ext cx="1716144" cy="261610"/>
          </a:xfrm>
          <a:prstGeom prst="rect">
            <a:avLst/>
          </a:prstGeom>
          <a:noFill/>
        </p:spPr>
        <p:txBody>
          <a:bodyPr wrap="square" lIns="91428" tIns="45715" rIns="91428" bIns="45715" rtlCol="0">
            <a:spAutoFit/>
          </a:bodyPr>
          <a:lstStyle/>
          <a:p>
            <a:pPr algn="ctr"/>
            <a:r>
              <a:rPr lang="en-GB" dirty="0" smtClean="0"/>
              <a:t>Leave at current level</a:t>
            </a:r>
          </a:p>
        </p:txBody>
      </p:sp>
      <p:sp>
        <p:nvSpPr>
          <p:cNvPr id="44" name="Rectangle 43"/>
          <p:cNvSpPr/>
          <p:nvPr/>
        </p:nvSpPr>
        <p:spPr>
          <a:xfrm>
            <a:off x="2391991" y="4285480"/>
            <a:ext cx="1656184" cy="861764"/>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North West (41%)</a:t>
            </a:r>
          </a:p>
          <a:p>
            <a:pPr marL="88889" indent="-88889">
              <a:buFont typeface="Arial" pitchFamily="34" charset="0"/>
              <a:buChar char="•"/>
            </a:pPr>
            <a:r>
              <a:rPr lang="en-GB" sz="1000" dirty="0" smtClean="0"/>
              <a:t>Northern Ireland (43%)</a:t>
            </a:r>
          </a:p>
          <a:p>
            <a:pPr marL="88889" indent="-88889">
              <a:buFont typeface="Arial" pitchFamily="34" charset="0"/>
              <a:buChar char="•"/>
            </a:pPr>
            <a:r>
              <a:rPr lang="en-GB" sz="1000" dirty="0" smtClean="0"/>
              <a:t>Scotland (55%)</a:t>
            </a:r>
          </a:p>
          <a:p>
            <a:pPr marL="88889" indent="-88889">
              <a:buFont typeface="Arial" pitchFamily="34" charset="0"/>
              <a:buChar char="•"/>
            </a:pPr>
            <a:r>
              <a:rPr lang="en-GB" sz="1000" dirty="0" smtClean="0"/>
              <a:t>Have not drink driven (37%)</a:t>
            </a:r>
          </a:p>
        </p:txBody>
      </p:sp>
      <p:sp>
        <p:nvSpPr>
          <p:cNvPr id="53" name="Rectangle 52"/>
          <p:cNvSpPr/>
          <p:nvPr/>
        </p:nvSpPr>
        <p:spPr>
          <a:xfrm>
            <a:off x="7072511" y="4213473"/>
            <a:ext cx="1584176" cy="861764"/>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45-64 years old (31%)</a:t>
            </a:r>
          </a:p>
          <a:p>
            <a:pPr marL="88889" indent="-88889">
              <a:buFont typeface="Arial" pitchFamily="34" charset="0"/>
              <a:buChar char="•"/>
            </a:pPr>
            <a:r>
              <a:rPr lang="en-GB" sz="1000" dirty="0" smtClean="0"/>
              <a:t>65+ (35%)</a:t>
            </a:r>
          </a:p>
          <a:p>
            <a:pPr marL="88889" indent="-88889">
              <a:buFont typeface="Arial" pitchFamily="34" charset="0"/>
              <a:buChar char="•"/>
            </a:pPr>
            <a:r>
              <a:rPr lang="en-GB" sz="1000" dirty="0" smtClean="0"/>
              <a:t>Male (34%)</a:t>
            </a:r>
          </a:p>
          <a:p>
            <a:pPr marL="88889" indent="-88889">
              <a:buFont typeface="Arial" pitchFamily="34" charset="0"/>
              <a:buChar char="•"/>
            </a:pPr>
            <a:r>
              <a:rPr lang="en-GB" sz="1000" b="1" dirty="0" smtClean="0"/>
              <a:t>Much lower in Scotland </a:t>
            </a:r>
            <a:r>
              <a:rPr lang="en-GB" sz="1000" dirty="0" smtClean="0"/>
              <a:t>(16%)</a:t>
            </a:r>
          </a:p>
        </p:txBody>
      </p:sp>
      <p:sp>
        <p:nvSpPr>
          <p:cNvPr id="17" name="Rectangle 16"/>
          <p:cNvSpPr/>
          <p:nvPr/>
        </p:nvSpPr>
        <p:spPr bwMode="auto">
          <a:xfrm>
            <a:off x="8416154" y="0"/>
            <a:ext cx="2272485" cy="352401"/>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Drink and drug driving</a:t>
            </a:r>
            <a:endParaRPr lang="en-GB" sz="1300" b="1" dirty="0">
              <a:solidFill>
                <a:schemeClr val="bg1"/>
              </a:solidFill>
            </a:endParaRPr>
          </a:p>
        </p:txBody>
      </p:sp>
      <p:sp>
        <p:nvSpPr>
          <p:cNvPr id="21" name="Rectangle 20"/>
          <p:cNvSpPr/>
          <p:nvPr/>
        </p:nvSpPr>
        <p:spPr>
          <a:xfrm>
            <a:off x="4696247" y="4285482"/>
            <a:ext cx="1656184" cy="246221"/>
          </a:xfrm>
          <a:prstGeom prst="rect">
            <a:avLst/>
          </a:prstGeom>
          <a:ln w="34925">
            <a:solidFill>
              <a:schemeClr val="bg1">
                <a:lumMod val="50000"/>
              </a:schemeClr>
            </a:solidFill>
            <a:prstDash val="sysDot"/>
          </a:ln>
        </p:spPr>
        <p:txBody>
          <a:bodyPr wrap="square" lIns="91428" tIns="45715" rIns="91428" bIns="45715">
            <a:spAutoFit/>
          </a:bodyPr>
          <a:lstStyle/>
          <a:p>
            <a:pPr marL="88889" indent="-88889">
              <a:buFont typeface="Arial" pitchFamily="34" charset="0"/>
              <a:buChar char="•"/>
            </a:pPr>
            <a:r>
              <a:rPr lang="en-GB" sz="1000" dirty="0" smtClean="0"/>
              <a:t>South West (27%)</a:t>
            </a:r>
          </a:p>
        </p:txBody>
      </p:sp>
      <p:sp>
        <p:nvSpPr>
          <p:cNvPr id="23" name="TextBox 22"/>
          <p:cNvSpPr txBox="1"/>
          <p:nvPr/>
        </p:nvSpPr>
        <p:spPr>
          <a:xfrm>
            <a:off x="8512672" y="6589737"/>
            <a:ext cx="1228197" cy="261600"/>
          </a:xfrm>
          <a:prstGeom prst="rect">
            <a:avLst/>
          </a:prstGeom>
          <a:noFill/>
        </p:spPr>
        <p:txBody>
          <a:bodyPr wrap="none" lIns="91428" tIns="45715" rIns="91428" bIns="45715" rtlCol="0">
            <a:spAutoFit/>
          </a:bodyPr>
          <a:lstStyle/>
          <a:p>
            <a:r>
              <a:rPr lang="en-GB" dirty="0" smtClean="0"/>
              <a:t>14% Don’t Know</a:t>
            </a:r>
            <a:endParaRPr lang="en-GB" dirty="0"/>
          </a:p>
        </p:txBody>
      </p:sp>
      <p:sp>
        <p:nvSpPr>
          <p:cNvPr id="14" name="Right Brace 13"/>
          <p:cNvSpPr/>
          <p:nvPr/>
        </p:nvSpPr>
        <p:spPr bwMode="auto">
          <a:xfrm rot="16200000">
            <a:off x="4192191" y="325041"/>
            <a:ext cx="360040" cy="3816424"/>
          </a:xfrm>
          <a:prstGeom prst="rightBrace">
            <a:avLst>
              <a:gd name="adj1" fmla="val 86123"/>
              <a:gd name="adj2" fmla="val 4962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6" name="TextBox 15"/>
          <p:cNvSpPr txBox="1"/>
          <p:nvPr/>
        </p:nvSpPr>
        <p:spPr>
          <a:xfrm>
            <a:off x="3918673" y="1722221"/>
            <a:ext cx="936104" cy="276999"/>
          </a:xfrm>
          <a:prstGeom prst="rect">
            <a:avLst/>
          </a:prstGeom>
          <a:noFill/>
        </p:spPr>
        <p:txBody>
          <a:bodyPr wrap="square" rtlCol="0">
            <a:spAutoFit/>
          </a:bodyPr>
          <a:lstStyle/>
          <a:p>
            <a:pPr algn="ctr"/>
            <a:r>
              <a:rPr lang="en-GB" sz="1200" dirty="0" smtClean="0"/>
              <a:t>56%</a:t>
            </a:r>
            <a:endParaRPr lang="en-GB" sz="12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879824" y="6060281"/>
            <a:ext cx="9001188" cy="72008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Driving under the influence of drugs.</a:t>
            </a:r>
            <a:br>
              <a:rPr dirty="0" smtClean="0">
                <a:latin typeface="Arial" pitchFamily="34" charset="0"/>
                <a:ea typeface="Geneva"/>
                <a:cs typeface="Geneva"/>
              </a:rPr>
            </a:br>
            <a:r>
              <a:rPr sz="1400" dirty="0" smtClean="0">
                <a:latin typeface="Arial" pitchFamily="34" charset="0"/>
                <a:ea typeface="Geneva"/>
                <a:cs typeface="Geneva"/>
              </a:rPr>
              <a:t>Young or middle aged drivers have experienced far more drug-driving (as a driver or passenger). Those who have driven under the influence of alcohol are also more likely to have been in a drug-drive vehicle (40%).</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1"/>
            <a:ext cx="6419074"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2" y="6921501"/>
            <a:ext cx="6561951" cy="646113"/>
          </a:xfrm>
          <a:prstGeom prst="rect">
            <a:avLst/>
          </a:prstGeom>
          <a:noFill/>
          <a:ln w="9525">
            <a:noFill/>
            <a:miter lim="800000"/>
            <a:headEnd/>
            <a:tailEnd/>
          </a:ln>
        </p:spPr>
        <p:txBody>
          <a:bodyPr lIns="104274" tIns="52138" rIns="104274" bIns="52138"/>
          <a:lstStyle/>
          <a:p>
            <a:pPr marL="391028" indent="-391028" eaLnBrk="0" hangingPunct="0">
              <a:defRPr/>
            </a:pPr>
            <a:r>
              <a:rPr lang="en-GB" sz="900" dirty="0" smtClean="0">
                <a:solidFill>
                  <a:srgbClr val="4D4D4D"/>
                </a:solidFill>
                <a:latin typeface="+mn-lt"/>
              </a:rPr>
              <a:t>QSI5 In the last 12 months, have you done any of the following with regards to drug-driving?</a:t>
            </a:r>
          </a:p>
          <a:p>
            <a:pPr marL="391028" indent="-391028" eaLnBrk="0" hangingPunct="0">
              <a:defRPr/>
            </a:pPr>
            <a:r>
              <a:rPr lang="en-GB" sz="900" i="1" dirty="0" smtClean="0">
                <a:solidFill>
                  <a:srgbClr val="4D4D4D"/>
                </a:solidFill>
              </a:rPr>
              <a:t>(1555 - All respondents) 2014 (1526) 2012 (1002) 2011 (1002)</a:t>
            </a:r>
            <a:endParaRPr lang="en-GB" sz="900" dirty="0">
              <a:solidFill>
                <a:srgbClr val="4D4D4D"/>
              </a:solidFill>
            </a:endParaRPr>
          </a:p>
        </p:txBody>
      </p:sp>
      <p:graphicFrame>
        <p:nvGraphicFramePr>
          <p:cNvPr id="26" name="Chart 25"/>
          <p:cNvGraphicFramePr>
            <a:graphicFrameLocks/>
          </p:cNvGraphicFramePr>
          <p:nvPr/>
        </p:nvGraphicFramePr>
        <p:xfrm>
          <a:off x="1" y="1765202"/>
          <a:ext cx="5644172" cy="4588562"/>
        </p:xfrm>
        <a:graphic>
          <a:graphicData uri="http://schemas.openxmlformats.org/drawingml/2006/chart">
            <c:chart xmlns:c="http://schemas.openxmlformats.org/drawingml/2006/chart" xmlns:r="http://schemas.openxmlformats.org/officeDocument/2006/relationships" r:id="rId3"/>
          </a:graphicData>
        </a:graphic>
      </p:graphicFrame>
      <p:sp>
        <p:nvSpPr>
          <p:cNvPr id="31" name="Text Box 17"/>
          <p:cNvSpPr txBox="1">
            <a:spLocks noChangeArrowheads="1"/>
          </p:cNvSpPr>
          <p:nvPr/>
        </p:nvSpPr>
        <p:spPr bwMode="auto">
          <a:xfrm>
            <a:off x="1100977" y="6042006"/>
            <a:ext cx="642942"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2014</a:t>
            </a:r>
          </a:p>
          <a:p>
            <a:pPr algn="ctr" eaLnBrk="0" hangingPunct="0">
              <a:tabLst>
                <a:tab pos="0" algn="l"/>
                <a:tab pos="715875" algn="l"/>
              </a:tabLst>
              <a:defRPr/>
            </a:pPr>
            <a:r>
              <a:rPr lang="en-GB" sz="1400" b="1" dirty="0" smtClean="0">
                <a:latin typeface="+mn-lt"/>
                <a:ea typeface="Geneva" pitchFamily="-107" charset="-128"/>
                <a:cs typeface="+mn-cs"/>
              </a:rPr>
              <a:t>2012</a:t>
            </a:r>
          </a:p>
          <a:p>
            <a:pPr algn="ctr" eaLnBrk="0" hangingPunct="0">
              <a:tabLst>
                <a:tab pos="0" algn="l"/>
                <a:tab pos="715875" algn="l"/>
              </a:tabLst>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2558237" y="6042005"/>
            <a:ext cx="2214578" cy="967069"/>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Yes (as driver) – 2%</a:t>
            </a:r>
          </a:p>
          <a:p>
            <a:pPr algn="ctr" eaLnBrk="0" hangingPunct="0">
              <a:tabLst>
                <a:tab pos="0" algn="l"/>
                <a:tab pos="715875" algn="l"/>
              </a:tabLst>
              <a:defRPr/>
            </a:pPr>
            <a:r>
              <a:rPr lang="en-GB" sz="1400" b="1" dirty="0" smtClean="0">
                <a:latin typeface="+mn-lt"/>
                <a:ea typeface="Geneva" pitchFamily="-107" charset="-128"/>
                <a:cs typeface="+mn-cs"/>
              </a:rPr>
              <a:t>			          5%</a:t>
            </a:r>
          </a:p>
          <a:p>
            <a:pPr algn="ctr" eaLnBrk="0" hangingPunct="0">
              <a:tabLst>
                <a:tab pos="0" algn="l"/>
                <a:tab pos="715875" algn="l"/>
              </a:tabLst>
              <a:defRPr/>
            </a:pPr>
            <a:r>
              <a:rPr lang="en-GB" sz="1400" b="1" dirty="0" smtClean="0">
                <a:latin typeface="+mn-lt"/>
                <a:ea typeface="Geneva" pitchFamily="-107" charset="-128"/>
                <a:cs typeface="+mn-cs"/>
              </a:rPr>
              <a:t>                             3%</a:t>
            </a:r>
          </a:p>
          <a:p>
            <a:pPr algn="ctr" eaLnBrk="0" hangingPunct="0">
              <a:tabLst>
                <a:tab pos="0" algn="l"/>
                <a:tab pos="715875" algn="l"/>
              </a:tabLst>
              <a:defRPr/>
            </a:pP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5201442" y="6042005"/>
            <a:ext cx="2571768"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Yes (as passenger) – 2%</a:t>
            </a:r>
          </a:p>
          <a:p>
            <a:pPr algn="ctr" eaLnBrk="0" hangingPunct="0">
              <a:tabLst>
                <a:tab pos="0" algn="l"/>
                <a:tab pos="715875" algn="l"/>
              </a:tabLst>
              <a:defRPr/>
            </a:pPr>
            <a:r>
              <a:rPr lang="en-GB" sz="1400" b="1" dirty="0" smtClean="0">
                <a:latin typeface="+mn-lt"/>
                <a:ea typeface="Geneva" pitchFamily="-107" charset="-128"/>
                <a:cs typeface="+mn-cs"/>
              </a:rPr>
              <a:t>                                     2%</a:t>
            </a:r>
          </a:p>
          <a:p>
            <a:pPr algn="ctr" eaLnBrk="0" hangingPunct="0">
              <a:tabLst>
                <a:tab pos="0" algn="l"/>
                <a:tab pos="715875" algn="l"/>
              </a:tabLst>
              <a:defRPr/>
            </a:pPr>
            <a:r>
              <a:rPr lang="en-GB" sz="1400" b="1" dirty="0" smtClean="0">
                <a:latin typeface="+mn-lt"/>
                <a:ea typeface="Geneva" pitchFamily="-107" charset="-128"/>
                <a:cs typeface="+mn-cs"/>
              </a:rPr>
              <a:t>				2%</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8130401" y="6042006"/>
            <a:ext cx="1214446" cy="751625"/>
          </a:xfrm>
          <a:prstGeom prst="rect">
            <a:avLst/>
          </a:prstGeom>
          <a:noFill/>
          <a:ln w="9525">
            <a:noFill/>
            <a:miter lim="800000"/>
            <a:headEnd/>
            <a:tailEnd/>
          </a:ln>
        </p:spPr>
        <p:txBody>
          <a:bodyPr wrap="square" lIns="104274" tIns="52138" rIns="104274" bIns="52138">
            <a:spAutoFit/>
          </a:bodyPr>
          <a:lstStyle/>
          <a:p>
            <a:pPr algn="ctr" eaLnBrk="0" hangingPunct="0">
              <a:tabLst>
                <a:tab pos="0" algn="l"/>
                <a:tab pos="715875" algn="l"/>
              </a:tabLst>
              <a:defRPr/>
            </a:pPr>
            <a:r>
              <a:rPr lang="en-GB" sz="1400" b="1" dirty="0" smtClean="0">
                <a:latin typeface="+mn-lt"/>
                <a:ea typeface="Geneva" pitchFamily="-107" charset="-128"/>
                <a:cs typeface="+mn-cs"/>
              </a:rPr>
              <a:t>No – 97%</a:t>
            </a:r>
          </a:p>
          <a:p>
            <a:pPr algn="ctr" eaLnBrk="0" hangingPunct="0">
              <a:tabLst>
                <a:tab pos="0" algn="l"/>
                <a:tab pos="715875" algn="l"/>
              </a:tabLst>
              <a:defRPr/>
            </a:pPr>
            <a:r>
              <a:rPr lang="en-GB" sz="1400" b="1" dirty="0" smtClean="0">
                <a:latin typeface="+mn-lt"/>
                <a:ea typeface="Geneva" pitchFamily="-107" charset="-128"/>
                <a:cs typeface="+mn-cs"/>
              </a:rPr>
              <a:t>	         94%</a:t>
            </a:r>
          </a:p>
          <a:p>
            <a:pPr algn="ctr" eaLnBrk="0" hangingPunct="0">
              <a:tabLst>
                <a:tab pos="0" algn="l"/>
                <a:tab pos="715875" algn="l"/>
              </a:tabLst>
              <a:defRPr/>
            </a:pPr>
            <a:r>
              <a:rPr lang="en-GB" sz="1400" b="1" dirty="0" smtClean="0">
                <a:latin typeface="+mn-lt"/>
                <a:ea typeface="Geneva" pitchFamily="-107" charset="-128"/>
                <a:cs typeface="+mn-cs"/>
              </a:rPr>
              <a:t>         96%</a:t>
            </a:r>
            <a:endParaRPr lang="en-GB" sz="1400" b="1" dirty="0">
              <a:latin typeface="+mn-lt"/>
              <a:ea typeface="Geneva" pitchFamily="-107" charset="-128"/>
              <a:cs typeface="+mn-cs"/>
            </a:endParaRPr>
          </a:p>
        </p:txBody>
      </p:sp>
      <p:sp>
        <p:nvSpPr>
          <p:cNvPr id="11" name="Right Brace 10"/>
          <p:cNvSpPr/>
          <p:nvPr/>
        </p:nvSpPr>
        <p:spPr bwMode="auto">
          <a:xfrm>
            <a:off x="5344319" y="3421384"/>
            <a:ext cx="504056" cy="1728192"/>
          </a:xfrm>
          <a:prstGeom prst="rightBrace">
            <a:avLst>
              <a:gd name="adj1" fmla="val 30227"/>
              <a:gd name="adj2" fmla="val 50000"/>
            </a:avLst>
          </a:prstGeom>
          <a:noFill/>
          <a:ln w="9525" cap="flat" cmpd="sng" algn="ctr">
            <a:solidFill>
              <a:schemeClr val="tx1"/>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2" name="TextBox 11"/>
          <p:cNvSpPr txBox="1"/>
          <p:nvPr/>
        </p:nvSpPr>
        <p:spPr>
          <a:xfrm>
            <a:off x="5558634" y="2281228"/>
            <a:ext cx="4071965" cy="523210"/>
          </a:xfrm>
          <a:prstGeom prst="rect">
            <a:avLst/>
          </a:prstGeom>
          <a:noFill/>
        </p:spPr>
        <p:txBody>
          <a:bodyPr wrap="square" lIns="91428" tIns="45715" rIns="91428" bIns="45715" rtlCol="0">
            <a:spAutoFit/>
          </a:bodyPr>
          <a:lstStyle/>
          <a:p>
            <a:r>
              <a:rPr lang="en-GB" sz="1400" b="1" dirty="0" smtClean="0"/>
              <a:t>7% have experience of driving or being driven under the influence of drugs: </a:t>
            </a:r>
            <a:endParaRPr lang="en-GB" sz="1400" b="1" dirty="0"/>
          </a:p>
        </p:txBody>
      </p:sp>
      <p:sp>
        <p:nvSpPr>
          <p:cNvPr id="29" name="TextBox 28"/>
          <p:cNvSpPr txBox="1"/>
          <p:nvPr/>
        </p:nvSpPr>
        <p:spPr>
          <a:xfrm>
            <a:off x="6280599" y="3038386"/>
            <a:ext cx="1512000" cy="600154"/>
          </a:xfrm>
          <a:prstGeom prst="rect">
            <a:avLst/>
          </a:prstGeom>
          <a:solidFill>
            <a:schemeClr val="accent6">
              <a:lumMod val="40000"/>
              <a:lumOff val="60000"/>
            </a:schemeClr>
          </a:solidFill>
        </p:spPr>
        <p:txBody>
          <a:bodyPr wrap="square" lIns="91428" tIns="45715" rIns="91428" bIns="45715" rtlCol="0">
            <a:spAutoFit/>
          </a:bodyPr>
          <a:lstStyle/>
          <a:p>
            <a:r>
              <a:rPr lang="en-GB" b="1" dirty="0" smtClean="0"/>
              <a:t>By age:</a:t>
            </a:r>
          </a:p>
          <a:p>
            <a:r>
              <a:rPr lang="en-GB" dirty="0" smtClean="0"/>
              <a:t>17-24	   16%</a:t>
            </a:r>
          </a:p>
          <a:p>
            <a:r>
              <a:rPr lang="en-GB" dirty="0" smtClean="0"/>
              <a:t>25-44	   12%</a:t>
            </a:r>
          </a:p>
        </p:txBody>
      </p:sp>
      <p:sp>
        <p:nvSpPr>
          <p:cNvPr id="30" name="TextBox 29"/>
          <p:cNvSpPr txBox="1"/>
          <p:nvPr/>
        </p:nvSpPr>
        <p:spPr>
          <a:xfrm>
            <a:off x="6280599" y="4308129"/>
            <a:ext cx="1512000" cy="769431"/>
          </a:xfrm>
          <a:prstGeom prst="rect">
            <a:avLst/>
          </a:prstGeom>
          <a:solidFill>
            <a:schemeClr val="accent6">
              <a:lumMod val="40000"/>
              <a:lumOff val="60000"/>
            </a:schemeClr>
          </a:solidFill>
        </p:spPr>
        <p:txBody>
          <a:bodyPr wrap="square" lIns="91428" tIns="45715" rIns="91428" bIns="45715" rtlCol="0">
            <a:spAutoFit/>
          </a:bodyPr>
          <a:lstStyle/>
          <a:p>
            <a:r>
              <a:rPr lang="en-GB" b="1" dirty="0" smtClean="0"/>
              <a:t>By drink-driving:</a:t>
            </a:r>
          </a:p>
          <a:p>
            <a:r>
              <a:rPr lang="en-GB" dirty="0" smtClean="0"/>
              <a:t>Yes	35%</a:t>
            </a:r>
          </a:p>
          <a:p>
            <a:r>
              <a:rPr lang="en-GB" dirty="0" smtClean="0"/>
              <a:t>Maybe	22%</a:t>
            </a:r>
          </a:p>
          <a:p>
            <a:r>
              <a:rPr lang="en-GB" dirty="0" smtClean="0"/>
              <a:t>No	 2%</a:t>
            </a:r>
            <a:endParaRPr lang="en-GB" dirty="0"/>
          </a:p>
        </p:txBody>
      </p:sp>
      <p:sp>
        <p:nvSpPr>
          <p:cNvPr id="22" name="Rectangle 21"/>
          <p:cNvSpPr/>
          <p:nvPr/>
        </p:nvSpPr>
        <p:spPr bwMode="auto">
          <a:xfrm>
            <a:off x="8416154" y="0"/>
            <a:ext cx="2272485" cy="352401"/>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Drink and drug driving</a:t>
            </a:r>
            <a:endParaRPr lang="en-GB" sz="1300" b="1" dirty="0">
              <a:solidFill>
                <a:schemeClr val="bg1"/>
              </a:solidFill>
            </a:endParaRPr>
          </a:p>
        </p:txBody>
      </p:sp>
      <p:sp>
        <p:nvSpPr>
          <p:cNvPr id="16" name="Isosceles Triangle 15"/>
          <p:cNvSpPr/>
          <p:nvPr/>
        </p:nvSpPr>
        <p:spPr bwMode="auto">
          <a:xfrm>
            <a:off x="5027334" y="4000140"/>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7" name="Isosceles Triangle 16"/>
          <p:cNvSpPr/>
          <p:nvPr/>
        </p:nvSpPr>
        <p:spPr bwMode="auto">
          <a:xfrm flipV="1">
            <a:off x="5083521" y="4837729"/>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8" name="Isosceles Triangle 17"/>
          <p:cNvSpPr/>
          <p:nvPr/>
        </p:nvSpPr>
        <p:spPr bwMode="auto">
          <a:xfrm flipV="1">
            <a:off x="908851" y="4328461"/>
            <a:ext cx="184737" cy="159257"/>
          </a:xfrm>
          <a:prstGeom prst="triangle">
            <a:avLst/>
          </a:prstGeom>
          <a:solidFill>
            <a:srgbClr val="FF0000"/>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19" name="TextBox 18"/>
          <p:cNvSpPr txBox="1"/>
          <p:nvPr/>
        </p:nvSpPr>
        <p:spPr>
          <a:xfrm>
            <a:off x="1815927" y="1621185"/>
            <a:ext cx="2195153" cy="769441"/>
          </a:xfrm>
          <a:prstGeom prst="rect">
            <a:avLst/>
          </a:prstGeom>
          <a:noFill/>
          <a:ln>
            <a:solidFill>
              <a:schemeClr val="accent2"/>
            </a:solidFill>
            <a:prstDash val="dash"/>
          </a:ln>
        </p:spPr>
        <p:txBody>
          <a:bodyPr wrap="none" rtlCol="0">
            <a:spAutoFit/>
          </a:bodyPr>
          <a:lstStyle/>
          <a:p>
            <a:r>
              <a:rPr lang="en-GB" b="1" dirty="0" smtClean="0"/>
              <a:t>Driven under the influence of:</a:t>
            </a:r>
          </a:p>
          <a:p>
            <a:pPr marL="90488" indent="-90488">
              <a:buFont typeface="Arial" pitchFamily="34" charset="0"/>
              <a:buChar char="•"/>
            </a:pPr>
            <a:r>
              <a:rPr lang="en-GB" dirty="0" smtClean="0"/>
              <a:t>Illegal class A or B drugs (2%)</a:t>
            </a:r>
          </a:p>
          <a:p>
            <a:pPr marL="90488" indent="-90488">
              <a:buFont typeface="Arial" pitchFamily="34" charset="0"/>
              <a:buChar char="•"/>
            </a:pPr>
            <a:r>
              <a:rPr lang="en-GB" dirty="0" smtClean="0"/>
              <a:t>Illegal class C drugs (2%)</a:t>
            </a:r>
          </a:p>
          <a:p>
            <a:pPr marL="90488" indent="-90488">
              <a:buFont typeface="Arial" pitchFamily="34" charset="0"/>
              <a:buChar char="•"/>
            </a:pPr>
            <a:r>
              <a:rPr lang="en-GB" dirty="0" smtClean="0"/>
              <a:t>Legal prescription drugs (2%)</a:t>
            </a:r>
            <a:endParaRPr lang="en-GB" dirty="0"/>
          </a:p>
        </p:txBody>
      </p:sp>
      <p:sp>
        <p:nvSpPr>
          <p:cNvPr id="20" name="Rectangle 19"/>
          <p:cNvSpPr/>
          <p:nvPr/>
        </p:nvSpPr>
        <p:spPr bwMode="auto">
          <a:xfrm>
            <a:off x="4393225" y="3493393"/>
            <a:ext cx="864096" cy="93610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cxnSp>
        <p:nvCxnSpPr>
          <p:cNvPr id="23" name="Shape 22"/>
          <p:cNvCxnSpPr>
            <a:stCxn id="19" idx="3"/>
            <a:endCxn id="20" idx="0"/>
          </p:cNvCxnSpPr>
          <p:nvPr/>
        </p:nvCxnSpPr>
        <p:spPr bwMode="auto">
          <a:xfrm>
            <a:off x="4011080" y="2005906"/>
            <a:ext cx="814193" cy="1487487"/>
          </a:xfrm>
          <a:prstGeom prst="bentConnector2">
            <a:avLst/>
          </a:prstGeom>
          <a:solidFill>
            <a:schemeClr val="accent1"/>
          </a:solidFill>
          <a:ln w="9525" cap="flat" cmpd="sng" algn="ctr">
            <a:solidFill>
              <a:schemeClr val="accent2"/>
            </a:solidFill>
            <a:prstDash val="dash"/>
            <a:round/>
            <a:headEnd type="none" w="med" len="med"/>
            <a:tailEnd type="triangle"/>
          </a:ln>
          <a:effectLst/>
        </p:spPr>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p:cNvCxnSpPr/>
          <p:nvPr/>
        </p:nvCxnSpPr>
        <p:spPr bwMode="auto">
          <a:xfrm>
            <a:off x="6013265" y="2989337"/>
            <a:ext cx="0" cy="3312368"/>
          </a:xfrm>
          <a:prstGeom prst="line">
            <a:avLst/>
          </a:prstGeom>
          <a:solidFill>
            <a:schemeClr val="accent1"/>
          </a:solidFill>
          <a:ln w="9525" cap="flat" cmpd="sng" algn="ctr">
            <a:solidFill>
              <a:schemeClr val="accent2">
                <a:lumMod val="20000"/>
                <a:lumOff val="80000"/>
              </a:schemeClr>
            </a:solidFill>
            <a:prstDash val="solid"/>
            <a:round/>
            <a:headEnd type="none" w="med" len="med"/>
            <a:tailEnd type="none" w="med" len="med"/>
          </a:ln>
          <a:effectLst/>
        </p:spPr>
      </p:cxnSp>
      <p:sp>
        <p:nvSpPr>
          <p:cNvPr id="28" name="Right Arrow 27"/>
          <p:cNvSpPr/>
          <p:nvPr/>
        </p:nvSpPr>
        <p:spPr bwMode="auto">
          <a:xfrm>
            <a:off x="3616127" y="5125481"/>
            <a:ext cx="2520280" cy="648072"/>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solidFill>
                <a:schemeClr val="bg1"/>
              </a:solidFill>
            </a:endParaRPr>
          </a:p>
        </p:txBody>
      </p:sp>
      <p:sp>
        <p:nvSpPr>
          <p:cNvPr id="4" name="Title 1"/>
          <p:cNvSpPr txBox="1">
            <a:spLocks/>
          </p:cNvSpPr>
          <p:nvPr/>
        </p:nvSpPr>
        <p:spPr bwMode="auto">
          <a:xfrm>
            <a:off x="452239" y="397051"/>
            <a:ext cx="7772400" cy="504055"/>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defTabSz="914286" eaLnBrk="0" hangingPunct="0">
              <a:spcAft>
                <a:spcPts val="1200"/>
              </a:spcAft>
              <a:defRPr/>
            </a:pPr>
            <a:r>
              <a:rPr lang="en-GB" sz="3600" kern="0" dirty="0" smtClean="0">
                <a:latin typeface="Arial" charset="0"/>
                <a:ea typeface="Geneva" pitchFamily="-107" charset="-128"/>
                <a:cs typeface="Geneva" pitchFamily="-110" charset="-128"/>
              </a:rPr>
              <a:t>Driving under the influence of drugs</a:t>
            </a:r>
            <a:endParaRPr lang="en-GB" sz="3600" kern="0" dirty="0">
              <a:latin typeface="Arial" charset="0"/>
              <a:ea typeface="Geneva" pitchFamily="-107" charset="-128"/>
              <a:cs typeface="Geneva" pitchFamily="-110" charset="-128"/>
            </a:endParaRPr>
          </a:p>
        </p:txBody>
      </p:sp>
      <p:graphicFrame>
        <p:nvGraphicFramePr>
          <p:cNvPr id="8" name="Chart 7"/>
          <p:cNvGraphicFramePr/>
          <p:nvPr/>
        </p:nvGraphicFramePr>
        <p:xfrm>
          <a:off x="447775" y="3925441"/>
          <a:ext cx="4248472" cy="252028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167855" y="2989338"/>
            <a:ext cx="3960440" cy="430887"/>
          </a:xfrm>
          <a:prstGeom prst="rect">
            <a:avLst/>
          </a:prstGeom>
          <a:noFill/>
        </p:spPr>
        <p:txBody>
          <a:bodyPr wrap="square" lIns="91428" tIns="45715" rIns="91428" bIns="45715" rtlCol="0">
            <a:spAutoFit/>
          </a:bodyPr>
          <a:lstStyle/>
          <a:p>
            <a:pPr algn="ctr"/>
            <a:r>
              <a:rPr lang="en-GB" b="1" dirty="0" smtClean="0"/>
              <a:t>Will the new rules and penalties help reduce the number of drug drivers on the roads?</a:t>
            </a:r>
            <a:endParaRPr lang="en-GB" b="1" dirty="0"/>
          </a:p>
        </p:txBody>
      </p:sp>
      <p:graphicFrame>
        <p:nvGraphicFramePr>
          <p:cNvPr id="10" name="Chart 9"/>
          <p:cNvGraphicFramePr/>
          <p:nvPr/>
        </p:nvGraphicFramePr>
        <p:xfrm>
          <a:off x="6064399" y="3565401"/>
          <a:ext cx="4608512" cy="2736304"/>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5992391" y="2989338"/>
            <a:ext cx="3672408" cy="430877"/>
          </a:xfrm>
          <a:prstGeom prst="rect">
            <a:avLst/>
          </a:prstGeom>
          <a:noFill/>
        </p:spPr>
        <p:txBody>
          <a:bodyPr wrap="square" lIns="91428" tIns="45715" rIns="91428" bIns="45715" rtlCol="0">
            <a:spAutoFit/>
          </a:bodyPr>
          <a:lstStyle/>
          <a:p>
            <a:pPr algn="ctr"/>
            <a:r>
              <a:rPr lang="en-GB" b="1" dirty="0" smtClean="0"/>
              <a:t>Main reasons why new rules and penalties won’t help:</a:t>
            </a:r>
            <a:endParaRPr lang="en-GB" b="1" dirty="0"/>
          </a:p>
        </p:txBody>
      </p:sp>
      <p:sp>
        <p:nvSpPr>
          <p:cNvPr id="16" name="Rectangle 15"/>
          <p:cNvSpPr>
            <a:spLocks noChangeArrowheads="1"/>
          </p:cNvSpPr>
          <p:nvPr/>
        </p:nvSpPr>
        <p:spPr bwMode="auto">
          <a:xfrm>
            <a:off x="1599903" y="6916737"/>
            <a:ext cx="6562726" cy="646113"/>
          </a:xfrm>
          <a:prstGeom prst="rect">
            <a:avLst/>
          </a:prstGeom>
          <a:noFill/>
          <a:ln w="9525">
            <a:noFill/>
            <a:miter lim="800000"/>
            <a:headEnd/>
            <a:tailEnd/>
          </a:ln>
        </p:spPr>
        <p:txBody>
          <a:bodyPr lIns="104274" tIns="52138" rIns="104274" bIns="52138"/>
          <a:lstStyle/>
          <a:p>
            <a:pPr eaLnBrk="0" hangingPunct="0">
              <a:defRPr/>
            </a:pPr>
            <a:r>
              <a:rPr lang="en-GB" sz="900" dirty="0" smtClean="0">
                <a:solidFill>
                  <a:srgbClr val="4D4D4D"/>
                </a:solidFill>
              </a:rPr>
              <a:t>QSI12 Do you think this new rule and the penalties will help reduce the number of people who drive whilst under the influence of legal or illegal drugs? (All respondents – 1555). QSI7 What is the main reason why you think that the new rule and penalties won't help reduce the number of people who drive under the influence of drugs? (572 - Those who think 'won't help')</a:t>
            </a:r>
          </a:p>
          <a:p>
            <a:pPr eaLnBrk="0" hangingPunct="0">
              <a:defRPr/>
            </a:pPr>
            <a:endParaRPr lang="en-GB" sz="900" dirty="0">
              <a:solidFill>
                <a:srgbClr val="4D4D4D"/>
              </a:solidFill>
            </a:endParaRPr>
          </a:p>
        </p:txBody>
      </p:sp>
      <p:sp>
        <p:nvSpPr>
          <p:cNvPr id="21505" name="Rectangle 1"/>
          <p:cNvSpPr>
            <a:spLocks noChangeArrowheads="1"/>
          </p:cNvSpPr>
          <p:nvPr/>
        </p:nvSpPr>
        <p:spPr bwMode="auto">
          <a:xfrm>
            <a:off x="807816" y="1333153"/>
            <a:ext cx="7848872" cy="1261884"/>
          </a:xfrm>
          <a:prstGeom prst="rect">
            <a:avLst/>
          </a:prstGeom>
          <a:noFill/>
          <a:ln w="9525">
            <a:noFill/>
            <a:miter lim="800000"/>
            <a:headEnd/>
            <a:tailEnd/>
          </a:ln>
          <a:effectLst/>
        </p:spPr>
        <p:txBody>
          <a:bodyPr vert="horz" wrap="square" lIns="91428" tIns="45715" rIns="91428" bIns="45715" numCol="1" anchor="ctr" anchorCtr="0" compatLnSpc="1">
            <a:prstTxWarp prst="textNoShape">
              <a:avLst/>
            </a:prstTxWarp>
            <a:spAutoFit/>
          </a:bodyPr>
          <a:lstStyle/>
          <a:p>
            <a:pPr defTabSz="914286"/>
            <a:r>
              <a:rPr kumimoji="0" lang="en-GB" b="1" i="0" u="none" strike="noStrike" cap="none" normalizeH="0" baseline="0" dirty="0" smtClean="0">
                <a:ln>
                  <a:noFill/>
                </a:ln>
                <a:solidFill>
                  <a:schemeClr val="tx1"/>
                </a:solidFill>
                <a:effectLst/>
                <a:latin typeface="Arial" pitchFamily="34" charset="0"/>
                <a:ea typeface="Calibri" pitchFamily="34" charset="0"/>
                <a:cs typeface="Arial" pitchFamily="34" charset="0"/>
              </a:rPr>
              <a:t>From 2nd March 2015, new </a:t>
            </a:r>
            <a:r>
              <a:rPr kumimoji="0" lang="en-GB" b="1" i="0" u="sng" strike="noStrike" cap="none" normalizeH="0" baseline="0" dirty="0" smtClean="0">
                <a:ln>
                  <a:noFill/>
                </a:ln>
                <a:solidFill>
                  <a:schemeClr val="tx1"/>
                </a:solidFill>
                <a:effectLst/>
                <a:latin typeface="Arial" pitchFamily="34" charset="0"/>
                <a:ea typeface="Calibri" pitchFamily="34" charset="0"/>
                <a:cs typeface="Arial" pitchFamily="34" charset="0"/>
              </a:rPr>
              <a:t>rules</a:t>
            </a:r>
            <a:r>
              <a:rPr kumimoji="0" lang="en-GB" b="1" i="0" u="none" strike="noStrike" cap="none" normalizeH="0" dirty="0" smtClean="0">
                <a:ln>
                  <a:noFill/>
                </a:ln>
                <a:solidFill>
                  <a:schemeClr val="tx1"/>
                </a:solidFill>
                <a:effectLst/>
                <a:latin typeface="Arial" pitchFamily="34" charset="0"/>
                <a:ea typeface="Calibri" pitchFamily="34" charset="0"/>
                <a:cs typeface="Arial" pitchFamily="34" charset="0"/>
              </a:rPr>
              <a:t> made it illegal to drive under </a:t>
            </a:r>
          </a:p>
          <a:p>
            <a:pPr defTabSz="914286"/>
            <a:r>
              <a:rPr kumimoji="0" lang="en-GB" b="1" i="0" u="none" strike="noStrike" cap="none" normalizeH="0" dirty="0" smtClean="0">
                <a:ln>
                  <a:noFill/>
                </a:ln>
                <a:solidFill>
                  <a:schemeClr val="tx1"/>
                </a:solidFill>
                <a:effectLst/>
                <a:latin typeface="Arial" pitchFamily="34" charset="0"/>
                <a:ea typeface="Calibri" pitchFamily="34" charset="0"/>
                <a:cs typeface="Arial" pitchFamily="34" charset="0"/>
              </a:rPr>
              <a:t>the influence of drugs if</a:t>
            </a:r>
            <a:r>
              <a:rPr kumimoji="0" lang="en-GB"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defTabSz="914286"/>
            <a:endParaRPr lang="en-GB" sz="1000" dirty="0" smtClean="0">
              <a:cs typeface="Arial" pitchFamily="34" charset="0"/>
            </a:endParaRPr>
          </a:p>
          <a:p>
            <a:pPr defTabSz="914286" eaLnBrk="0" hangingPunct="0">
              <a:buFontTx/>
              <a:buChar char="•"/>
            </a:pP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 You are unfit to do so because you are on legal or illegal drugs</a:t>
            </a:r>
            <a:endParaRPr lang="en-GB" sz="1000" dirty="0" smtClean="0">
              <a:cs typeface="Arial" pitchFamily="34" charset="0"/>
            </a:endParaRPr>
          </a:p>
          <a:p>
            <a:pPr defTabSz="914286" eaLnBrk="0" hangingPunct="0">
              <a:buFontTx/>
              <a:buChar char="•"/>
            </a:pP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 You have certain levels of certain drugs in your blood</a:t>
            </a:r>
          </a:p>
          <a:p>
            <a:pPr defTabSz="914286" eaLnBrk="0" hangingPunct="0"/>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(even if they haven</a:t>
            </a:r>
            <a:r>
              <a:rPr kumimoji="0" lang="en-GB" b="0" i="0" u="none" strike="noStrike" cap="none" normalizeH="0" baseline="0" dirty="0" smtClean="0">
                <a:ln>
                  <a:noFill/>
                </a:ln>
                <a:solidFill>
                  <a:schemeClr val="tx1"/>
                </a:solidFill>
                <a:effectLst/>
                <a:latin typeface="Calibri"/>
                <a:ea typeface="Calibri" pitchFamily="34" charset="0"/>
                <a:cs typeface="Arial" pitchFamily="34" charset="0"/>
              </a:rPr>
              <a:t>’</a:t>
            </a: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t affected your driving)</a:t>
            </a:r>
          </a:p>
          <a:p>
            <a:pPr defTabSz="914286" eaLnBrk="0" hangingPunct="0">
              <a:buFontTx/>
              <a:buChar char="•"/>
            </a:pPr>
            <a:endParaRPr lang="en-GB" sz="1000" dirty="0" smtClean="0">
              <a:cs typeface="Arial" pitchFamily="34" charset="0"/>
            </a:endParaRPr>
          </a:p>
        </p:txBody>
      </p:sp>
      <p:sp>
        <p:nvSpPr>
          <p:cNvPr id="17" name="TextBox 16"/>
          <p:cNvSpPr txBox="1"/>
          <p:nvPr/>
        </p:nvSpPr>
        <p:spPr>
          <a:xfrm>
            <a:off x="1095847" y="5077569"/>
            <a:ext cx="648072" cy="261610"/>
          </a:xfrm>
          <a:prstGeom prst="rect">
            <a:avLst/>
          </a:prstGeom>
          <a:noFill/>
        </p:spPr>
        <p:txBody>
          <a:bodyPr wrap="square" lIns="91428" tIns="45715" rIns="91428" bIns="45715" rtlCol="0">
            <a:spAutoFit/>
          </a:bodyPr>
          <a:lstStyle/>
          <a:p>
            <a:r>
              <a:rPr lang="en-GB" b="1" dirty="0" smtClean="0">
                <a:solidFill>
                  <a:schemeClr val="accent3"/>
                </a:solidFill>
              </a:rPr>
              <a:t>Yes</a:t>
            </a:r>
            <a:endParaRPr lang="en-GB" b="1" dirty="0">
              <a:solidFill>
                <a:schemeClr val="accent3"/>
              </a:solidFill>
            </a:endParaRPr>
          </a:p>
        </p:txBody>
      </p:sp>
      <p:sp>
        <p:nvSpPr>
          <p:cNvPr id="19" name="TextBox 18"/>
          <p:cNvSpPr txBox="1"/>
          <p:nvPr/>
        </p:nvSpPr>
        <p:spPr>
          <a:xfrm>
            <a:off x="3616127" y="5318712"/>
            <a:ext cx="648072" cy="261610"/>
          </a:xfrm>
          <a:prstGeom prst="rect">
            <a:avLst/>
          </a:prstGeom>
          <a:noFill/>
        </p:spPr>
        <p:txBody>
          <a:bodyPr wrap="square" lIns="91428" tIns="45715" rIns="91428" bIns="45715" rtlCol="0">
            <a:spAutoFit/>
          </a:bodyPr>
          <a:lstStyle/>
          <a:p>
            <a:r>
              <a:rPr lang="en-GB" b="1" dirty="0" smtClean="0">
                <a:solidFill>
                  <a:schemeClr val="bg1"/>
                </a:solidFill>
              </a:rPr>
              <a:t>No</a:t>
            </a:r>
            <a:endParaRPr lang="en-GB" b="1" dirty="0">
              <a:solidFill>
                <a:schemeClr val="bg1"/>
              </a:solidFill>
            </a:endParaRPr>
          </a:p>
        </p:txBody>
      </p:sp>
      <p:sp>
        <p:nvSpPr>
          <p:cNvPr id="21" name="TextBox 20"/>
          <p:cNvSpPr txBox="1"/>
          <p:nvPr/>
        </p:nvSpPr>
        <p:spPr>
          <a:xfrm>
            <a:off x="2896047" y="4069457"/>
            <a:ext cx="1224135" cy="261600"/>
          </a:xfrm>
          <a:prstGeom prst="rect">
            <a:avLst/>
          </a:prstGeom>
          <a:noFill/>
        </p:spPr>
        <p:txBody>
          <a:bodyPr wrap="square" lIns="91428" tIns="45715" rIns="91428" bIns="45715" rtlCol="0">
            <a:spAutoFit/>
          </a:bodyPr>
          <a:lstStyle/>
          <a:p>
            <a:r>
              <a:rPr lang="en-GB" b="1" dirty="0" smtClean="0">
                <a:solidFill>
                  <a:schemeClr val="bg1">
                    <a:lumMod val="50000"/>
                  </a:schemeClr>
                </a:solidFill>
              </a:rPr>
              <a:t>Don’t know</a:t>
            </a:r>
            <a:endParaRPr lang="en-GB" b="1" dirty="0">
              <a:solidFill>
                <a:schemeClr val="bg1">
                  <a:lumMod val="50000"/>
                </a:schemeClr>
              </a:solidFill>
            </a:endParaRPr>
          </a:p>
        </p:txBody>
      </p:sp>
      <p:sp>
        <p:nvSpPr>
          <p:cNvPr id="23" name="Rectangle 1"/>
          <p:cNvSpPr>
            <a:spLocks noChangeArrowheads="1"/>
          </p:cNvSpPr>
          <p:nvPr/>
        </p:nvSpPr>
        <p:spPr bwMode="auto">
          <a:xfrm>
            <a:off x="5848376" y="1333154"/>
            <a:ext cx="7848872" cy="1100301"/>
          </a:xfrm>
          <a:prstGeom prst="rect">
            <a:avLst/>
          </a:prstGeom>
          <a:noFill/>
          <a:ln w="9525">
            <a:noFill/>
            <a:miter lim="800000"/>
            <a:headEnd/>
            <a:tailEnd/>
          </a:ln>
          <a:effectLst/>
        </p:spPr>
        <p:txBody>
          <a:bodyPr vert="horz" wrap="square" lIns="91428" tIns="45715" rIns="91428" bIns="45715" numCol="1" anchor="ctr" anchorCtr="0" compatLnSpc="1">
            <a:prstTxWarp prst="textNoShape">
              <a:avLst/>
            </a:prstTxWarp>
            <a:spAutoFit/>
          </a:bodyPr>
          <a:lstStyle/>
          <a:p>
            <a:pPr defTabSz="914286" eaLnBrk="0" hangingPunct="0"/>
            <a:r>
              <a:rPr kumimoji="0" lang="en-GB" b="1" i="0" u="none" strike="noStrike" cap="none" normalizeH="0" baseline="0" dirty="0" smtClean="0">
                <a:ln>
                  <a:noFill/>
                </a:ln>
                <a:solidFill>
                  <a:schemeClr val="tx1"/>
                </a:solidFill>
                <a:effectLst/>
                <a:latin typeface="Arial" pitchFamily="34" charset="0"/>
                <a:ea typeface="Calibri" pitchFamily="34" charset="0"/>
                <a:cs typeface="Arial" pitchFamily="34" charset="0"/>
              </a:rPr>
              <a:t>The Government has also introduced strict </a:t>
            </a:r>
            <a:r>
              <a:rPr kumimoji="0" lang="en-GB" b="1" i="0" u="sng" strike="noStrike" cap="none" normalizeH="0" baseline="0" dirty="0" smtClean="0">
                <a:ln>
                  <a:noFill/>
                </a:ln>
                <a:solidFill>
                  <a:schemeClr val="tx1"/>
                </a:solidFill>
                <a:effectLst/>
                <a:latin typeface="Arial" pitchFamily="34" charset="0"/>
                <a:ea typeface="Calibri" pitchFamily="34" charset="0"/>
                <a:cs typeface="Arial" pitchFamily="34" charset="0"/>
              </a:rPr>
              <a:t>penalties</a:t>
            </a:r>
            <a:r>
              <a:rPr kumimoji="0" lang="en-GB"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br>
              <a:rPr kumimoji="0" lang="en-GB" b="1"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GB" b="1" i="0" u="none" strike="noStrike" cap="none" normalizeH="0" baseline="0" dirty="0" smtClean="0">
                <a:ln>
                  <a:noFill/>
                </a:ln>
                <a:solidFill>
                  <a:schemeClr val="tx1"/>
                </a:solidFill>
                <a:effectLst/>
                <a:latin typeface="Arial" pitchFamily="34" charset="0"/>
                <a:ea typeface="Calibri" pitchFamily="34" charset="0"/>
                <a:cs typeface="Arial" pitchFamily="34" charset="0"/>
              </a:rPr>
              <a:t>including:</a:t>
            </a:r>
          </a:p>
          <a:p>
            <a:pPr defTabSz="914286" eaLnBrk="0" hangingPunct="0"/>
            <a:endParaRPr lang="en-GB" sz="1000" dirty="0" smtClean="0">
              <a:cs typeface="Arial" pitchFamily="34" charset="0"/>
            </a:endParaRPr>
          </a:p>
          <a:p>
            <a:pPr defTabSz="914286" eaLnBrk="0" hangingPunct="0">
              <a:buFontTx/>
              <a:buChar char="•"/>
            </a:pP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minimum 1 year driving ban</a:t>
            </a:r>
            <a:endParaRPr lang="en-GB" sz="1000" dirty="0" smtClean="0">
              <a:cs typeface="Arial" pitchFamily="34" charset="0"/>
            </a:endParaRPr>
          </a:p>
          <a:p>
            <a:pPr defTabSz="914286" eaLnBrk="0" hangingPunct="0">
              <a:buFontTx/>
              <a:buChar char="•"/>
            </a:pP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fine of up to </a:t>
            </a:r>
            <a:r>
              <a:rPr kumimoji="0" lang="en-GB" b="0" i="0" u="none" strike="noStrike" cap="none" normalizeH="0" baseline="0" dirty="0" smtClean="0">
                <a:ln>
                  <a:noFill/>
                </a:ln>
                <a:solidFill>
                  <a:schemeClr val="tx1"/>
                </a:solidFill>
                <a:effectLst/>
                <a:latin typeface="Calibri"/>
                <a:ea typeface="Calibri" pitchFamily="34" charset="0"/>
                <a:cs typeface="Arial" pitchFamily="34" charset="0"/>
              </a:rPr>
              <a:t>£</a:t>
            </a: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5,000</a:t>
            </a:r>
            <a:endParaRPr lang="en-GB" sz="1000" dirty="0" smtClean="0">
              <a:cs typeface="Arial" pitchFamily="34" charset="0"/>
            </a:endParaRPr>
          </a:p>
          <a:p>
            <a:pPr defTabSz="914286" eaLnBrk="0" hangingPunct="0">
              <a:buFontTx/>
              <a:buChar char="•"/>
            </a:pPr>
            <a:r>
              <a:rPr kumimoji="0" lang="en-GB" b="0" i="0" u="none" strike="noStrike" cap="none" normalizeH="0" baseline="0" dirty="0" smtClean="0">
                <a:ln>
                  <a:noFill/>
                </a:ln>
                <a:solidFill>
                  <a:schemeClr val="tx1"/>
                </a:solidFill>
                <a:effectLst/>
                <a:latin typeface="Arial" pitchFamily="34" charset="0"/>
                <a:ea typeface="Calibri" pitchFamily="34" charset="0"/>
                <a:cs typeface="Arial" pitchFamily="34" charset="0"/>
              </a:rPr>
              <a:t> Up to 1 year in prison</a:t>
            </a:r>
            <a:endParaRPr lang="en-GB" sz="2400" dirty="0" smtClean="0">
              <a:cs typeface="Arial" pitchFamily="34" charset="0"/>
            </a:endParaRPr>
          </a:p>
        </p:txBody>
      </p:sp>
      <p:sp>
        <p:nvSpPr>
          <p:cNvPr id="25" name="Rectangle 24"/>
          <p:cNvSpPr/>
          <p:nvPr/>
        </p:nvSpPr>
        <p:spPr bwMode="auto">
          <a:xfrm>
            <a:off x="807815" y="2773313"/>
            <a:ext cx="9001000" cy="3672408"/>
          </a:xfrm>
          <a:prstGeom prst="rect">
            <a:avLst/>
          </a:prstGeom>
          <a:noFill/>
          <a:ln w="3175" cap="flat" cmpd="sng" algn="ctr">
            <a:solidFill>
              <a:schemeClr val="tx1"/>
            </a:solidFill>
            <a:prstDash val="dash"/>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eaLnBrk="0" hangingPunct="0"/>
            <a:endParaRPr lang="en-GB" sz="1000" dirty="0"/>
          </a:p>
        </p:txBody>
      </p:sp>
      <p:sp>
        <p:nvSpPr>
          <p:cNvPr id="18" name="Rectangle 17"/>
          <p:cNvSpPr/>
          <p:nvPr/>
        </p:nvSpPr>
        <p:spPr bwMode="auto">
          <a:xfrm>
            <a:off x="8416154" y="0"/>
            <a:ext cx="2272485" cy="352401"/>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Drink and drug driving</a:t>
            </a: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849313" y="415925"/>
            <a:ext cx="8461376" cy="1079500"/>
          </a:xfrm>
        </p:spPr>
        <p:txBody>
          <a:bodyPr/>
          <a:lstStyle/>
          <a:p>
            <a:pPr>
              <a:spcAft>
                <a:spcPts val="0"/>
              </a:spcAft>
            </a:pPr>
            <a:r>
              <a:rPr lang="en-GB" dirty="0" smtClean="0"/>
              <a:t>Drug drivers are likely to be drink drivers.</a:t>
            </a:r>
            <a:br>
              <a:rPr lang="en-GB" dirty="0" smtClean="0"/>
            </a:br>
            <a:r>
              <a:rPr lang="en-GB" sz="1400" dirty="0" smtClean="0"/>
              <a:t>The prevalence of drink driving is low amongst motorists, and drug driving even lower. However, if you are a drug driver you are also likely to be a drink driver.</a:t>
            </a:r>
            <a:endParaRPr lang="en-GB" sz="1400" dirty="0"/>
          </a:p>
        </p:txBody>
      </p:sp>
      <p:sp>
        <p:nvSpPr>
          <p:cNvPr id="25"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defRPr/>
            </a:pPr>
            <a:r>
              <a:rPr lang="en-GB" sz="800" dirty="0" smtClean="0">
                <a:solidFill>
                  <a:srgbClr val="4D4D4D"/>
                </a:solidFill>
              </a:rPr>
              <a:t>QSI3. In the past 12 months have you driven when you believed you were over the drink-drive limit, even if just a little? QSI5 In the last 12 months, have you done any of the following with regards to drug-driving? All (1555), QSI8 In your opinion, how socially acceptable is driving under the influence of drugs in comparison to drink-driving? (All respondents – 1555)</a:t>
            </a:r>
            <a:endParaRPr lang="en-GB" sz="800" dirty="0">
              <a:solidFill>
                <a:srgbClr val="4D4D4D"/>
              </a:solidFill>
            </a:endParaRPr>
          </a:p>
        </p:txBody>
      </p:sp>
      <p:sp>
        <p:nvSpPr>
          <p:cNvPr id="21" name="Oval 20"/>
          <p:cNvSpPr/>
          <p:nvPr/>
        </p:nvSpPr>
        <p:spPr bwMode="auto">
          <a:xfrm>
            <a:off x="1023839" y="3195314"/>
            <a:ext cx="3161931" cy="3106392"/>
          </a:xfrm>
          <a:prstGeom prst="ellipse">
            <a:avLst/>
          </a:prstGeom>
          <a:solidFill>
            <a:schemeClr val="tx2">
              <a:alpha val="50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4" name="Oval 23"/>
          <p:cNvSpPr/>
          <p:nvPr/>
        </p:nvSpPr>
        <p:spPr bwMode="auto">
          <a:xfrm>
            <a:off x="2778084" y="2197249"/>
            <a:ext cx="2566236" cy="2520280"/>
          </a:xfrm>
          <a:prstGeom prst="ellipse">
            <a:avLst/>
          </a:prstGeom>
          <a:solidFill>
            <a:schemeClr val="accent2">
              <a:lumMod val="50000"/>
              <a:alpha val="24000"/>
            </a:schemeClr>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6" name="TextBox 25"/>
          <p:cNvSpPr txBox="1"/>
          <p:nvPr/>
        </p:nvSpPr>
        <p:spPr>
          <a:xfrm>
            <a:off x="1527895" y="4745122"/>
            <a:ext cx="1512168" cy="892542"/>
          </a:xfrm>
          <a:prstGeom prst="rect">
            <a:avLst/>
          </a:prstGeom>
          <a:noFill/>
        </p:spPr>
        <p:txBody>
          <a:bodyPr wrap="square" lIns="91428" tIns="45715" rIns="91428" bIns="45715" rtlCol="0">
            <a:spAutoFit/>
          </a:bodyPr>
          <a:lstStyle/>
          <a:p>
            <a:r>
              <a:rPr lang="en-GB" sz="1300" i="1" dirty="0" smtClean="0"/>
              <a:t>Drink drivers  (no drugs) are </a:t>
            </a:r>
            <a:r>
              <a:rPr lang="en-GB" sz="1300" b="1" i="1" dirty="0" smtClean="0"/>
              <a:t>14% </a:t>
            </a:r>
            <a:r>
              <a:rPr lang="en-GB" sz="1300" i="1" dirty="0" smtClean="0"/>
              <a:t>of the motoring population</a:t>
            </a:r>
            <a:endParaRPr lang="en-GB" sz="1300" i="1" dirty="0"/>
          </a:p>
        </p:txBody>
      </p:sp>
      <p:sp>
        <p:nvSpPr>
          <p:cNvPr id="27" name="TextBox 26"/>
          <p:cNvSpPr txBox="1"/>
          <p:nvPr/>
        </p:nvSpPr>
        <p:spPr>
          <a:xfrm>
            <a:off x="3688135" y="2528843"/>
            <a:ext cx="1380335" cy="892542"/>
          </a:xfrm>
          <a:prstGeom prst="rect">
            <a:avLst/>
          </a:prstGeom>
          <a:noFill/>
        </p:spPr>
        <p:txBody>
          <a:bodyPr wrap="square" lIns="91428" tIns="45715" rIns="91428" bIns="45715" rtlCol="0">
            <a:spAutoFit/>
          </a:bodyPr>
          <a:lstStyle/>
          <a:p>
            <a:r>
              <a:rPr lang="en-GB" sz="1300" i="1" dirty="0" smtClean="0"/>
              <a:t>Drug drivers (no drink) are </a:t>
            </a:r>
            <a:r>
              <a:rPr lang="en-GB" sz="1300" b="1" i="1" dirty="0" smtClean="0"/>
              <a:t>2% </a:t>
            </a:r>
            <a:r>
              <a:rPr lang="en-GB" sz="1300" i="1" dirty="0" smtClean="0"/>
              <a:t>of the motoring population</a:t>
            </a:r>
          </a:p>
        </p:txBody>
      </p:sp>
      <p:sp>
        <p:nvSpPr>
          <p:cNvPr id="29" name="TextBox 28"/>
          <p:cNvSpPr txBox="1"/>
          <p:nvPr/>
        </p:nvSpPr>
        <p:spPr>
          <a:xfrm>
            <a:off x="4192191" y="5509617"/>
            <a:ext cx="1494731" cy="1092597"/>
          </a:xfrm>
          <a:prstGeom prst="rect">
            <a:avLst/>
          </a:prstGeom>
          <a:solidFill>
            <a:srgbClr val="FFFFFF">
              <a:alpha val="34902"/>
            </a:srgbClr>
          </a:solidFill>
        </p:spPr>
        <p:txBody>
          <a:bodyPr wrap="square" lIns="91428" tIns="45715" rIns="91428" bIns="45715" rtlCol="0">
            <a:spAutoFit/>
          </a:bodyPr>
          <a:lstStyle/>
          <a:p>
            <a:r>
              <a:rPr lang="en-GB" sz="1300" b="1" dirty="0" smtClean="0"/>
              <a:t>…</a:t>
            </a:r>
            <a:r>
              <a:rPr lang="en-GB" sz="1300" dirty="0" smtClean="0"/>
              <a:t>of the motoring population have driven under the influence of both </a:t>
            </a:r>
            <a:r>
              <a:rPr lang="en-GB" sz="1300" b="1" dirty="0" smtClean="0"/>
              <a:t>drink and drugs</a:t>
            </a:r>
            <a:endParaRPr lang="en-GB" sz="1300" b="1" dirty="0"/>
          </a:p>
        </p:txBody>
      </p:sp>
      <p:graphicFrame>
        <p:nvGraphicFramePr>
          <p:cNvPr id="23" name="Chart 22"/>
          <p:cNvGraphicFramePr/>
          <p:nvPr/>
        </p:nvGraphicFramePr>
        <p:xfrm>
          <a:off x="6352429" y="2917328"/>
          <a:ext cx="2808312"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28" name="TextBox 27"/>
          <p:cNvSpPr txBox="1"/>
          <p:nvPr/>
        </p:nvSpPr>
        <p:spPr>
          <a:xfrm>
            <a:off x="6480720" y="2197250"/>
            <a:ext cx="2463999" cy="430887"/>
          </a:xfrm>
          <a:prstGeom prst="rect">
            <a:avLst/>
          </a:prstGeom>
          <a:noFill/>
        </p:spPr>
        <p:txBody>
          <a:bodyPr wrap="square" lIns="91428" tIns="45715" rIns="91428" bIns="45715" rtlCol="0">
            <a:spAutoFit/>
          </a:bodyPr>
          <a:lstStyle/>
          <a:p>
            <a:pPr algn="ctr"/>
            <a:r>
              <a:rPr lang="en-GB" b="1" dirty="0" smtClean="0"/>
              <a:t>Social acceptability of drug driving</a:t>
            </a:r>
            <a:endParaRPr lang="en-GB" b="1" dirty="0"/>
          </a:p>
        </p:txBody>
      </p:sp>
      <p:sp>
        <p:nvSpPr>
          <p:cNvPr id="30" name="Rectangle 29"/>
          <p:cNvSpPr/>
          <p:nvPr/>
        </p:nvSpPr>
        <p:spPr bwMode="auto">
          <a:xfrm>
            <a:off x="6264696" y="1981224"/>
            <a:ext cx="2896047" cy="4392489"/>
          </a:xfrm>
          <a:prstGeom prst="rect">
            <a:avLst/>
          </a:prstGeom>
          <a:noFill/>
          <a:ln w="9525" cap="flat" cmpd="sng" algn="ctr">
            <a:solidFill>
              <a:schemeClr val="bg1">
                <a:lumMod val="50000"/>
              </a:schemeClr>
            </a:solidFill>
            <a:prstDash val="dash"/>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22" name="Rectangle 21"/>
          <p:cNvSpPr/>
          <p:nvPr/>
        </p:nvSpPr>
        <p:spPr bwMode="auto">
          <a:xfrm>
            <a:off x="8416154" y="0"/>
            <a:ext cx="2272485" cy="352401"/>
          </a:xfrm>
          <a:prstGeom prst="rect">
            <a:avLst/>
          </a:prstGeom>
          <a:solidFill>
            <a:srgbClr val="EA0075"/>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Drink and drug driving</a:t>
            </a:r>
            <a:endParaRPr lang="en-GB" sz="1300" b="1" dirty="0">
              <a:solidFill>
                <a:schemeClr val="bg1"/>
              </a:solidFill>
            </a:endParaRPr>
          </a:p>
        </p:txBody>
      </p:sp>
      <p:sp>
        <p:nvSpPr>
          <p:cNvPr id="14" name="TextBox 13"/>
          <p:cNvSpPr txBox="1"/>
          <p:nvPr/>
        </p:nvSpPr>
        <p:spPr>
          <a:xfrm>
            <a:off x="3256087" y="3853433"/>
            <a:ext cx="432048" cy="292378"/>
          </a:xfrm>
          <a:prstGeom prst="rect">
            <a:avLst/>
          </a:prstGeom>
          <a:noFill/>
        </p:spPr>
        <p:txBody>
          <a:bodyPr wrap="square" lIns="91428" tIns="45715" rIns="91428" bIns="45715" rtlCol="0">
            <a:spAutoFit/>
          </a:bodyPr>
          <a:lstStyle/>
          <a:p>
            <a:pPr algn="ctr"/>
            <a:r>
              <a:rPr lang="en-GB" sz="1300" b="1" dirty="0" smtClean="0">
                <a:solidFill>
                  <a:schemeClr val="bg1"/>
                </a:solidFill>
              </a:rPr>
              <a:t>4%</a:t>
            </a:r>
            <a:endParaRPr lang="en-GB" sz="1300" dirty="0">
              <a:solidFill>
                <a:schemeClr val="bg1"/>
              </a:solidFill>
            </a:endParaRPr>
          </a:p>
        </p:txBody>
      </p:sp>
      <p:cxnSp>
        <p:nvCxnSpPr>
          <p:cNvPr id="16" name="Elbow Connector 15"/>
          <p:cNvCxnSpPr>
            <a:stCxn id="14" idx="3"/>
            <a:endCxn id="29" idx="0"/>
          </p:cNvCxnSpPr>
          <p:nvPr/>
        </p:nvCxnSpPr>
        <p:spPr bwMode="auto">
          <a:xfrm>
            <a:off x="3688135" y="3999622"/>
            <a:ext cx="1251422" cy="1509995"/>
          </a:xfrm>
          <a:prstGeom prst="bentConnector2">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8611" name="Picture 8" descr="36-small"/>
          <p:cNvPicPr>
            <a:picLocks noChangeAspect="1" noChangeArrowheads="1"/>
          </p:cNvPicPr>
          <p:nvPr/>
        </p:nvPicPr>
        <p:blipFill>
          <a:blip r:embed="rId3" cstate="print"/>
          <a:srcRect t="11882" b="10184"/>
          <a:stretch>
            <a:fillRect/>
          </a:stretch>
        </p:blipFill>
        <p:spPr bwMode="auto">
          <a:xfrm>
            <a:off x="846783" y="2338862"/>
            <a:ext cx="1467658" cy="1148400"/>
          </a:xfrm>
          <a:prstGeom prst="rect">
            <a:avLst/>
          </a:prstGeom>
          <a:noFill/>
          <a:ln w="9525">
            <a:noFill/>
            <a:miter lim="800000"/>
            <a:headEnd/>
            <a:tailEnd/>
          </a:ln>
        </p:spPr>
      </p:pic>
      <p:sp>
        <p:nvSpPr>
          <p:cNvPr id="68613" name="Title 6"/>
          <p:cNvSpPr>
            <a:spLocks noGrp="1"/>
          </p:cNvSpPr>
          <p:nvPr>
            <p:ph type="title"/>
          </p:nvPr>
        </p:nvSpPr>
        <p:spPr>
          <a:xfrm>
            <a:off x="865188" y="3859213"/>
            <a:ext cx="8266112" cy="1111250"/>
          </a:xfrm>
        </p:spPr>
        <p:txBody>
          <a:bodyPr/>
          <a:lstStyle/>
          <a:p>
            <a:pPr eaLnBrk="1" hangingPunct="1"/>
            <a:r>
              <a:rPr lang="en-GB" smtClean="0">
                <a:latin typeface="Arial" pitchFamily="34" charset="0"/>
                <a:ea typeface="Geneva"/>
                <a:cs typeface="Geneva"/>
              </a:rPr>
              <a:t>Appendix.</a:t>
            </a:r>
            <a:br>
              <a:rPr lang="en-GB" smtClean="0">
                <a:latin typeface="Arial" pitchFamily="34" charset="0"/>
                <a:ea typeface="Geneva"/>
                <a:cs typeface="Geneva"/>
              </a:rPr>
            </a:br>
            <a:endParaRPr lang="en-GB" smtClean="0">
              <a:latin typeface="Arial" pitchFamily="34" charset="0"/>
              <a:ea typeface="Geneva"/>
              <a:cs typeface="Geneva"/>
            </a:endParaRPr>
          </a:p>
        </p:txBody>
      </p:sp>
      <p:sp>
        <p:nvSpPr>
          <p:cNvPr id="68614" name="Rectangle 5"/>
          <p:cNvSpPr>
            <a:spLocks noChangeArrowheads="1"/>
          </p:cNvSpPr>
          <p:nvPr/>
        </p:nvSpPr>
        <p:spPr bwMode="auto">
          <a:xfrm>
            <a:off x="771526" y="3567113"/>
            <a:ext cx="6573838" cy="214312"/>
          </a:xfrm>
          <a:prstGeom prst="rect">
            <a:avLst/>
          </a:prstGeom>
          <a:solidFill>
            <a:schemeClr val="bg1"/>
          </a:solidFill>
          <a:ln w="9525" algn="ctr">
            <a:noFill/>
            <a:round/>
            <a:headEnd/>
            <a:tailEnd/>
          </a:ln>
        </p:spPr>
        <p:txBody>
          <a:bodyPr lIns="91428" tIns="45715" rIns="91428" bIns="45715"/>
          <a:lstStyle/>
          <a:p>
            <a:pPr eaLnBrk="0" hangingPunct="0"/>
            <a:endParaRPr lang="en-US" sz="1000" dirty="0"/>
          </a:p>
        </p:txBody>
      </p:sp>
      <p:sp>
        <p:nvSpPr>
          <p:cNvPr id="9" name="Rectangle 8"/>
          <p:cNvSpPr/>
          <p:nvPr/>
        </p:nvSpPr>
        <p:spPr bwMode="auto">
          <a:xfrm>
            <a:off x="7432552" y="0"/>
            <a:ext cx="3256087" cy="352800"/>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400" b="1" dirty="0" smtClean="0">
                <a:solidFill>
                  <a:schemeClr val="bg1"/>
                </a:solidFill>
              </a:rPr>
              <a:t>Appendix</a:t>
            </a:r>
            <a:endParaRPr lang="en-GB" sz="1400" b="1" dirty="0">
              <a:solidFill>
                <a:schemeClr val="bg1"/>
              </a:solidFill>
            </a:endParaRPr>
          </a:p>
        </p:txBody>
      </p:sp>
      <p:pic>
        <p:nvPicPr>
          <p:cNvPr id="10" name="Picture 53" descr="BUTLERS WHARF"/>
          <p:cNvPicPr>
            <a:picLocks noChangeAspect="1" noChangeArrowheads="1"/>
          </p:cNvPicPr>
          <p:nvPr/>
        </p:nvPicPr>
        <p:blipFill>
          <a:blip r:embed="rId4" cstate="print"/>
          <a:srcRect/>
          <a:stretch>
            <a:fillRect/>
          </a:stretch>
        </p:blipFill>
        <p:spPr bwMode="auto">
          <a:xfrm>
            <a:off x="4048175" y="2339181"/>
            <a:ext cx="2513210" cy="1148400"/>
          </a:xfrm>
          <a:prstGeom prst="rect">
            <a:avLst/>
          </a:prstGeom>
          <a:noFill/>
          <a:ln w="9525">
            <a:noFill/>
            <a:miter lim="800000"/>
            <a:headEnd/>
            <a:tailEnd/>
          </a:ln>
        </p:spPr>
      </p:pic>
      <p:pic>
        <p:nvPicPr>
          <p:cNvPr id="11" name="Picture 8"/>
          <p:cNvPicPr>
            <a:picLocks noChangeAspect="1" noChangeArrowheads="1"/>
          </p:cNvPicPr>
          <p:nvPr/>
        </p:nvPicPr>
        <p:blipFill>
          <a:blip r:embed="rId5" cstate="print"/>
          <a:srcRect r="3503"/>
          <a:stretch>
            <a:fillRect/>
          </a:stretch>
        </p:blipFill>
        <p:spPr bwMode="auto">
          <a:xfrm>
            <a:off x="2421690" y="2339501"/>
            <a:ext cx="1519237" cy="11477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8" name="Chart 10"/>
          <p:cNvGraphicFramePr>
            <a:graphicFrameLocks/>
          </p:cNvGraphicFramePr>
          <p:nvPr/>
        </p:nvGraphicFramePr>
        <p:xfrm>
          <a:off x="3148236" y="1765201"/>
          <a:ext cx="6804595" cy="1800000"/>
        </p:xfrm>
        <a:graphic>
          <a:graphicData uri="http://schemas.openxmlformats.org/drawingml/2006/chart">
            <c:chart xmlns:c="http://schemas.openxmlformats.org/drawingml/2006/chart" xmlns:r="http://schemas.openxmlformats.org/officeDocument/2006/relationships" r:id="rId3"/>
          </a:graphicData>
        </a:graphic>
      </p:graphicFrame>
      <p:sp>
        <p:nvSpPr>
          <p:cNvPr id="268" name="Rectangle 23"/>
          <p:cNvSpPr>
            <a:spLocks noChangeArrowheads="1"/>
          </p:cNvSpPr>
          <p:nvPr/>
        </p:nvSpPr>
        <p:spPr bwMode="auto">
          <a:xfrm>
            <a:off x="1677989" y="6877050"/>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a:solidFill>
                  <a:srgbClr val="4D4D4D"/>
                </a:solidFill>
                <a:latin typeface="+mn-lt"/>
              </a:rPr>
              <a:t>QS2. Are you: </a:t>
            </a:r>
            <a:r>
              <a:rPr lang="en-GB" sz="1000" i="1" dirty="0" smtClean="0">
                <a:solidFill>
                  <a:srgbClr val="4D4D4D"/>
                </a:solidFill>
                <a:latin typeface="+mn-lt"/>
              </a:rPr>
              <a:t>(1555 – All respondents) </a:t>
            </a:r>
            <a:r>
              <a:rPr lang="en-GB" sz="1000" dirty="0" smtClean="0">
                <a:solidFill>
                  <a:srgbClr val="4D4D4D"/>
                </a:solidFill>
                <a:latin typeface="+mn-lt"/>
              </a:rPr>
              <a:t>QS4. </a:t>
            </a:r>
            <a:r>
              <a:rPr lang="en-GB" sz="1000" dirty="0">
                <a:solidFill>
                  <a:srgbClr val="4D4D4D"/>
                </a:solidFill>
                <a:latin typeface="+mn-lt"/>
              </a:rPr>
              <a:t>How old are you? Please write in your age: </a:t>
            </a:r>
            <a:r>
              <a:rPr lang="en-GB" sz="1000" i="1" dirty="0" smtClean="0">
                <a:solidFill>
                  <a:srgbClr val="4D4D4D"/>
                </a:solidFill>
              </a:rPr>
              <a:t>(1555 – All respondents) </a:t>
            </a:r>
            <a:r>
              <a:rPr lang="en-GB" sz="1000" dirty="0" smtClean="0">
                <a:solidFill>
                  <a:srgbClr val="4D4D4D"/>
                </a:solidFill>
                <a:latin typeface="+mn-lt"/>
              </a:rPr>
              <a:t>QS4a</a:t>
            </a:r>
            <a:r>
              <a:rPr lang="en-GB" sz="1000" dirty="0">
                <a:solidFill>
                  <a:srgbClr val="4D4D4D"/>
                </a:solidFill>
                <a:latin typeface="+mn-lt"/>
              </a:rPr>
              <a:t>. Which of the following best applies to you? </a:t>
            </a:r>
            <a:r>
              <a:rPr lang="en-GB" sz="1000" i="1" dirty="0" smtClean="0">
                <a:solidFill>
                  <a:srgbClr val="4D4D4D"/>
                </a:solidFill>
              </a:rPr>
              <a:t>(1555 – All respondents)</a:t>
            </a:r>
            <a:endParaRPr lang="en-GB" sz="1000" i="1" dirty="0">
              <a:solidFill>
                <a:srgbClr val="4D4D4D"/>
              </a:solidFill>
            </a:endParaRPr>
          </a:p>
        </p:txBody>
      </p:sp>
      <p:sp>
        <p:nvSpPr>
          <p:cNvPr id="275" name="Rectangle 2"/>
          <p:cNvSpPr txBox="1">
            <a:spLocks noChangeArrowheads="1"/>
          </p:cNvSpPr>
          <p:nvPr/>
        </p:nvSpPr>
        <p:spPr>
          <a:xfrm>
            <a:off x="835026" y="309564"/>
            <a:ext cx="4841875" cy="635000"/>
          </a:xfrm>
          <a:prstGeom prst="rect">
            <a:avLst/>
          </a:prstGeom>
        </p:spPr>
        <p:txBody>
          <a:bodyPr lIns="91428" tIns="45715" rIns="91428" bIns="45715"/>
          <a:lstStyle/>
          <a:p>
            <a:pPr>
              <a:spcAft>
                <a:spcPts val="1200"/>
              </a:spcAft>
              <a:defRPr/>
            </a:pPr>
            <a:r>
              <a:rPr lang="en-GB" sz="3600" kern="0" dirty="0" smtClean="0"/>
              <a:t>Demographics.</a:t>
            </a:r>
            <a:endParaRPr lang="en-GB" sz="3600" kern="0" dirty="0"/>
          </a:p>
        </p:txBody>
      </p:sp>
      <p:grpSp>
        <p:nvGrpSpPr>
          <p:cNvPr id="2" name="Group 56"/>
          <p:cNvGrpSpPr/>
          <p:nvPr/>
        </p:nvGrpSpPr>
        <p:grpSpPr>
          <a:xfrm>
            <a:off x="1023839" y="1981226"/>
            <a:ext cx="1213549" cy="4122248"/>
            <a:chOff x="807815" y="2125241"/>
            <a:chExt cx="1213550" cy="4122248"/>
          </a:xfrm>
        </p:grpSpPr>
        <p:grpSp>
          <p:nvGrpSpPr>
            <p:cNvPr id="3" name="Group 20"/>
            <p:cNvGrpSpPr>
              <a:grpSpLocks/>
            </p:cNvGrpSpPr>
            <p:nvPr/>
          </p:nvGrpSpPr>
          <p:grpSpPr bwMode="auto">
            <a:xfrm>
              <a:off x="807815" y="2125241"/>
              <a:ext cx="864096" cy="1891141"/>
              <a:chOff x="1927" y="816"/>
              <a:chExt cx="175" cy="383"/>
            </a:xfrm>
            <a:solidFill>
              <a:schemeClr val="accent2">
                <a:lumMod val="60000"/>
                <a:lumOff val="40000"/>
              </a:schemeClr>
            </a:solidFill>
          </p:grpSpPr>
          <p:sp>
            <p:nvSpPr>
              <p:cNvPr id="48" name="Freeform 21"/>
              <p:cNvSpPr>
                <a:spLocks noChangeArrowheads="1"/>
              </p:cNvSpPr>
              <p:nvPr/>
            </p:nvSpPr>
            <p:spPr bwMode="auto">
              <a:xfrm>
                <a:off x="1927" y="885"/>
                <a:ext cx="175" cy="314"/>
              </a:xfrm>
              <a:custGeom>
                <a:avLst/>
                <a:gdLst>
                  <a:gd name="T0" fmla="*/ 0 w 1589"/>
                  <a:gd name="T1" fmla="*/ 0 h 2834"/>
                  <a:gd name="T2" fmla="*/ 0 w 1589"/>
                  <a:gd name="T3" fmla="*/ 0 h 2834"/>
                  <a:gd name="T4" fmla="*/ 0 w 1589"/>
                  <a:gd name="T5" fmla="*/ 0 h 2834"/>
                  <a:gd name="T6" fmla="*/ 0 w 1589"/>
                  <a:gd name="T7" fmla="*/ 0 h 2834"/>
                  <a:gd name="T8" fmla="*/ 0 w 1589"/>
                  <a:gd name="T9" fmla="*/ 0 h 2834"/>
                  <a:gd name="T10" fmla="*/ 0 w 1589"/>
                  <a:gd name="T11" fmla="*/ 0 h 2834"/>
                  <a:gd name="T12" fmla="*/ 0 w 1589"/>
                  <a:gd name="T13" fmla="*/ 0 h 2834"/>
                  <a:gd name="T14" fmla="*/ 0 w 1589"/>
                  <a:gd name="T15" fmla="*/ 0 h 2834"/>
                  <a:gd name="T16" fmla="*/ 0 w 1589"/>
                  <a:gd name="T17" fmla="*/ 0 h 2834"/>
                  <a:gd name="T18" fmla="*/ 0 w 1589"/>
                  <a:gd name="T19" fmla="*/ 0 h 2834"/>
                  <a:gd name="T20" fmla="*/ 0 w 1589"/>
                  <a:gd name="T21" fmla="*/ 0 h 2834"/>
                  <a:gd name="T22" fmla="*/ 0 w 1589"/>
                  <a:gd name="T23" fmla="*/ 0 h 2834"/>
                  <a:gd name="T24" fmla="*/ 0 w 1589"/>
                  <a:gd name="T25" fmla="*/ 0 h 2834"/>
                  <a:gd name="T26" fmla="*/ 0 w 1589"/>
                  <a:gd name="T27" fmla="*/ 0 h 2834"/>
                  <a:gd name="T28" fmla="*/ 0 w 1589"/>
                  <a:gd name="T29" fmla="*/ 0 h 2834"/>
                  <a:gd name="T30" fmla="*/ 0 w 1589"/>
                  <a:gd name="T31" fmla="*/ 0 h 2834"/>
                  <a:gd name="T32" fmla="*/ 0 w 1589"/>
                  <a:gd name="T33" fmla="*/ 0 h 2834"/>
                  <a:gd name="T34" fmla="*/ 0 w 1589"/>
                  <a:gd name="T35" fmla="*/ 0 h 2834"/>
                  <a:gd name="T36" fmla="*/ 0 w 1589"/>
                  <a:gd name="T37" fmla="*/ 0 h 2834"/>
                  <a:gd name="T38" fmla="*/ 0 w 1589"/>
                  <a:gd name="T39" fmla="*/ 0 h 2834"/>
                  <a:gd name="T40" fmla="*/ 0 w 1589"/>
                  <a:gd name="T41" fmla="*/ 0 h 2834"/>
                  <a:gd name="T42" fmla="*/ 0 w 1589"/>
                  <a:gd name="T43" fmla="*/ 0 h 2834"/>
                  <a:gd name="T44" fmla="*/ 0 w 1589"/>
                  <a:gd name="T45" fmla="*/ 0 h 2834"/>
                  <a:gd name="T46" fmla="*/ 0 w 1589"/>
                  <a:gd name="T47" fmla="*/ 0 h 2834"/>
                  <a:gd name="T48" fmla="*/ 0 w 1589"/>
                  <a:gd name="T49" fmla="*/ 0 h 2834"/>
                  <a:gd name="T50" fmla="*/ 0 w 1589"/>
                  <a:gd name="T51" fmla="*/ 0 h 2834"/>
                  <a:gd name="T52" fmla="*/ 0 w 1589"/>
                  <a:gd name="T53" fmla="*/ 0 h 2834"/>
                  <a:gd name="T54" fmla="*/ 0 w 1589"/>
                  <a:gd name="T55" fmla="*/ 0 h 2834"/>
                  <a:gd name="T56" fmla="*/ 0 w 1589"/>
                  <a:gd name="T57" fmla="*/ 0 h 2834"/>
                  <a:gd name="T58" fmla="*/ 0 w 1589"/>
                  <a:gd name="T59" fmla="*/ 0 h 2834"/>
                  <a:gd name="T60" fmla="*/ 0 w 1589"/>
                  <a:gd name="T61" fmla="*/ 0 h 2834"/>
                  <a:gd name="T62" fmla="*/ 0 w 1589"/>
                  <a:gd name="T63" fmla="*/ 0 h 2834"/>
                  <a:gd name="T64" fmla="*/ 0 w 1589"/>
                  <a:gd name="T65" fmla="*/ 0 h 2834"/>
                  <a:gd name="T66" fmla="*/ 0 w 1589"/>
                  <a:gd name="T67" fmla="*/ 0 h 2834"/>
                  <a:gd name="T68" fmla="*/ 0 w 1589"/>
                  <a:gd name="T69" fmla="*/ 0 h 2834"/>
                  <a:gd name="T70" fmla="*/ 0 w 1589"/>
                  <a:gd name="T71" fmla="*/ 0 h 2834"/>
                  <a:gd name="T72" fmla="*/ 0 w 1589"/>
                  <a:gd name="T73" fmla="*/ 0 h 2834"/>
                  <a:gd name="T74" fmla="*/ 0 w 1589"/>
                  <a:gd name="T75" fmla="*/ 0 h 2834"/>
                  <a:gd name="T76" fmla="*/ 0 w 1589"/>
                  <a:gd name="T77" fmla="*/ 0 h 2834"/>
                  <a:gd name="T78" fmla="*/ 0 w 1589"/>
                  <a:gd name="T79" fmla="*/ 0 h 2834"/>
                  <a:gd name="T80" fmla="*/ 0 w 1589"/>
                  <a:gd name="T81" fmla="*/ 0 h 2834"/>
                  <a:gd name="T82" fmla="*/ 0 w 1589"/>
                  <a:gd name="T83" fmla="*/ 0 h 2834"/>
                  <a:gd name="T84" fmla="*/ 0 w 1589"/>
                  <a:gd name="T85" fmla="*/ 0 h 2834"/>
                  <a:gd name="T86" fmla="*/ 0 w 1589"/>
                  <a:gd name="T87" fmla="*/ 0 h 2834"/>
                  <a:gd name="T88" fmla="*/ 0 w 1589"/>
                  <a:gd name="T89" fmla="*/ 0 h 2834"/>
                  <a:gd name="T90" fmla="*/ 0 w 1589"/>
                  <a:gd name="T91" fmla="*/ 0 h 2834"/>
                  <a:gd name="T92" fmla="*/ 0 w 1589"/>
                  <a:gd name="T93" fmla="*/ 0 h 2834"/>
                  <a:gd name="T94" fmla="*/ 0 w 1589"/>
                  <a:gd name="T95" fmla="*/ 0 h 2834"/>
                  <a:gd name="T96" fmla="*/ 0 w 1589"/>
                  <a:gd name="T97" fmla="*/ 0 h 2834"/>
                  <a:gd name="T98" fmla="*/ 0 w 1589"/>
                  <a:gd name="T99" fmla="*/ 0 h 2834"/>
                  <a:gd name="T100" fmla="*/ 0 w 1589"/>
                  <a:gd name="T101" fmla="*/ 0 h 2834"/>
                  <a:gd name="T102" fmla="*/ 0 w 1589"/>
                  <a:gd name="T103" fmla="*/ 0 h 2834"/>
                  <a:gd name="T104" fmla="*/ 0 w 1589"/>
                  <a:gd name="T105" fmla="*/ 0 h 2834"/>
                  <a:gd name="T106" fmla="*/ 0 w 1589"/>
                  <a:gd name="T107" fmla="*/ 0 h 2834"/>
                  <a:gd name="T108" fmla="*/ 0 w 1589"/>
                  <a:gd name="T109" fmla="*/ 0 h 2834"/>
                  <a:gd name="T110" fmla="*/ 0 w 1589"/>
                  <a:gd name="T111" fmla="*/ 0 h 2834"/>
                  <a:gd name="T112" fmla="*/ 0 w 1589"/>
                  <a:gd name="T113" fmla="*/ 0 h 2834"/>
                  <a:gd name="T114" fmla="*/ 0 w 1589"/>
                  <a:gd name="T115" fmla="*/ 0 h 2834"/>
                  <a:gd name="T116" fmla="*/ 0 w 1589"/>
                  <a:gd name="T117" fmla="*/ 0 h 28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89"/>
                  <a:gd name="T178" fmla="*/ 0 h 2834"/>
                  <a:gd name="T179" fmla="*/ 1589 w 1589"/>
                  <a:gd name="T180" fmla="*/ 2834 h 28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89" h="2834">
                    <a:moveTo>
                      <a:pt x="555" y="0"/>
                    </a:moveTo>
                    <a:lnTo>
                      <a:pt x="1032" y="0"/>
                    </a:lnTo>
                    <a:lnTo>
                      <a:pt x="1070" y="2"/>
                    </a:lnTo>
                    <a:lnTo>
                      <a:pt x="1105" y="8"/>
                    </a:lnTo>
                    <a:lnTo>
                      <a:pt x="1137" y="18"/>
                    </a:lnTo>
                    <a:lnTo>
                      <a:pt x="1166" y="31"/>
                    </a:lnTo>
                    <a:lnTo>
                      <a:pt x="1193" y="45"/>
                    </a:lnTo>
                    <a:lnTo>
                      <a:pt x="1217" y="63"/>
                    </a:lnTo>
                    <a:lnTo>
                      <a:pt x="1238" y="83"/>
                    </a:lnTo>
                    <a:lnTo>
                      <a:pt x="1259" y="103"/>
                    </a:lnTo>
                    <a:lnTo>
                      <a:pt x="1276" y="125"/>
                    </a:lnTo>
                    <a:lnTo>
                      <a:pt x="1290" y="147"/>
                    </a:lnTo>
                    <a:lnTo>
                      <a:pt x="1303" y="170"/>
                    </a:lnTo>
                    <a:lnTo>
                      <a:pt x="1315" y="192"/>
                    </a:lnTo>
                    <a:lnTo>
                      <a:pt x="1324" y="213"/>
                    </a:lnTo>
                    <a:lnTo>
                      <a:pt x="1333" y="233"/>
                    </a:lnTo>
                    <a:lnTo>
                      <a:pt x="1339" y="252"/>
                    </a:lnTo>
                    <a:lnTo>
                      <a:pt x="1582" y="1048"/>
                    </a:lnTo>
                    <a:lnTo>
                      <a:pt x="1588" y="1077"/>
                    </a:lnTo>
                    <a:lnTo>
                      <a:pt x="1589" y="1103"/>
                    </a:lnTo>
                    <a:lnTo>
                      <a:pt x="1585" y="1128"/>
                    </a:lnTo>
                    <a:lnTo>
                      <a:pt x="1577" y="1150"/>
                    </a:lnTo>
                    <a:lnTo>
                      <a:pt x="1567" y="1169"/>
                    </a:lnTo>
                    <a:lnTo>
                      <a:pt x="1553" y="1185"/>
                    </a:lnTo>
                    <a:lnTo>
                      <a:pt x="1536" y="1199"/>
                    </a:lnTo>
                    <a:lnTo>
                      <a:pt x="1518" y="1208"/>
                    </a:lnTo>
                    <a:lnTo>
                      <a:pt x="1499" y="1215"/>
                    </a:lnTo>
                    <a:lnTo>
                      <a:pt x="1479" y="1218"/>
                    </a:lnTo>
                    <a:lnTo>
                      <a:pt x="1458" y="1217"/>
                    </a:lnTo>
                    <a:lnTo>
                      <a:pt x="1438" y="1211"/>
                    </a:lnTo>
                    <a:lnTo>
                      <a:pt x="1419" y="1203"/>
                    </a:lnTo>
                    <a:lnTo>
                      <a:pt x="1401" y="1189"/>
                    </a:lnTo>
                    <a:lnTo>
                      <a:pt x="1385" y="1172"/>
                    </a:lnTo>
                    <a:lnTo>
                      <a:pt x="1371" y="1150"/>
                    </a:lnTo>
                    <a:lnTo>
                      <a:pt x="1361" y="1122"/>
                    </a:lnTo>
                    <a:lnTo>
                      <a:pt x="1142" y="392"/>
                    </a:lnTo>
                    <a:lnTo>
                      <a:pt x="1079" y="392"/>
                    </a:lnTo>
                    <a:lnTo>
                      <a:pt x="1456" y="1692"/>
                    </a:lnTo>
                    <a:lnTo>
                      <a:pt x="1109" y="1692"/>
                    </a:lnTo>
                    <a:lnTo>
                      <a:pt x="1109" y="2704"/>
                    </a:lnTo>
                    <a:lnTo>
                      <a:pt x="1107" y="2732"/>
                    </a:lnTo>
                    <a:lnTo>
                      <a:pt x="1099" y="2756"/>
                    </a:lnTo>
                    <a:lnTo>
                      <a:pt x="1090" y="2776"/>
                    </a:lnTo>
                    <a:lnTo>
                      <a:pt x="1076" y="2794"/>
                    </a:lnTo>
                    <a:lnTo>
                      <a:pt x="1059" y="2808"/>
                    </a:lnTo>
                    <a:lnTo>
                      <a:pt x="1041" y="2820"/>
                    </a:lnTo>
                    <a:lnTo>
                      <a:pt x="1020" y="2827"/>
                    </a:lnTo>
                    <a:lnTo>
                      <a:pt x="1000" y="2832"/>
                    </a:lnTo>
                    <a:lnTo>
                      <a:pt x="979" y="2834"/>
                    </a:lnTo>
                    <a:lnTo>
                      <a:pt x="978" y="2834"/>
                    </a:lnTo>
                    <a:lnTo>
                      <a:pt x="957" y="2832"/>
                    </a:lnTo>
                    <a:lnTo>
                      <a:pt x="935" y="2827"/>
                    </a:lnTo>
                    <a:lnTo>
                      <a:pt x="915" y="2820"/>
                    </a:lnTo>
                    <a:lnTo>
                      <a:pt x="897" y="2808"/>
                    </a:lnTo>
                    <a:lnTo>
                      <a:pt x="881" y="2794"/>
                    </a:lnTo>
                    <a:lnTo>
                      <a:pt x="867" y="2776"/>
                    </a:lnTo>
                    <a:lnTo>
                      <a:pt x="857" y="2755"/>
                    </a:lnTo>
                    <a:lnTo>
                      <a:pt x="850" y="2732"/>
                    </a:lnTo>
                    <a:lnTo>
                      <a:pt x="848" y="2704"/>
                    </a:lnTo>
                    <a:lnTo>
                      <a:pt x="848" y="1685"/>
                    </a:lnTo>
                    <a:lnTo>
                      <a:pt x="742" y="1685"/>
                    </a:lnTo>
                    <a:lnTo>
                      <a:pt x="742" y="2703"/>
                    </a:lnTo>
                    <a:lnTo>
                      <a:pt x="740" y="2731"/>
                    </a:lnTo>
                    <a:lnTo>
                      <a:pt x="733" y="2755"/>
                    </a:lnTo>
                    <a:lnTo>
                      <a:pt x="723" y="2776"/>
                    </a:lnTo>
                    <a:lnTo>
                      <a:pt x="709" y="2793"/>
                    </a:lnTo>
                    <a:lnTo>
                      <a:pt x="693" y="2808"/>
                    </a:lnTo>
                    <a:lnTo>
                      <a:pt x="674" y="2820"/>
                    </a:lnTo>
                    <a:lnTo>
                      <a:pt x="654" y="2827"/>
                    </a:lnTo>
                    <a:lnTo>
                      <a:pt x="634" y="2832"/>
                    </a:lnTo>
                    <a:lnTo>
                      <a:pt x="611" y="2834"/>
                    </a:lnTo>
                    <a:lnTo>
                      <a:pt x="590" y="2832"/>
                    </a:lnTo>
                    <a:lnTo>
                      <a:pt x="569" y="2827"/>
                    </a:lnTo>
                    <a:lnTo>
                      <a:pt x="548" y="2820"/>
                    </a:lnTo>
                    <a:lnTo>
                      <a:pt x="530" y="2808"/>
                    </a:lnTo>
                    <a:lnTo>
                      <a:pt x="513" y="2793"/>
                    </a:lnTo>
                    <a:lnTo>
                      <a:pt x="500" y="2776"/>
                    </a:lnTo>
                    <a:lnTo>
                      <a:pt x="490" y="2755"/>
                    </a:lnTo>
                    <a:lnTo>
                      <a:pt x="483" y="2731"/>
                    </a:lnTo>
                    <a:lnTo>
                      <a:pt x="480" y="2703"/>
                    </a:lnTo>
                    <a:lnTo>
                      <a:pt x="480" y="1692"/>
                    </a:lnTo>
                    <a:lnTo>
                      <a:pt x="131" y="1692"/>
                    </a:lnTo>
                    <a:lnTo>
                      <a:pt x="506" y="392"/>
                    </a:lnTo>
                    <a:lnTo>
                      <a:pt x="447" y="392"/>
                    </a:lnTo>
                    <a:lnTo>
                      <a:pt x="230" y="1125"/>
                    </a:lnTo>
                    <a:lnTo>
                      <a:pt x="219" y="1151"/>
                    </a:lnTo>
                    <a:lnTo>
                      <a:pt x="205" y="1172"/>
                    </a:lnTo>
                    <a:lnTo>
                      <a:pt x="188" y="1189"/>
                    </a:lnTo>
                    <a:lnTo>
                      <a:pt x="170" y="1202"/>
                    </a:lnTo>
                    <a:lnTo>
                      <a:pt x="151" y="1210"/>
                    </a:lnTo>
                    <a:lnTo>
                      <a:pt x="131" y="1216"/>
                    </a:lnTo>
                    <a:lnTo>
                      <a:pt x="110" y="1217"/>
                    </a:lnTo>
                    <a:lnTo>
                      <a:pt x="90" y="1213"/>
                    </a:lnTo>
                    <a:lnTo>
                      <a:pt x="70" y="1207"/>
                    </a:lnTo>
                    <a:lnTo>
                      <a:pt x="52" y="1198"/>
                    </a:lnTo>
                    <a:lnTo>
                      <a:pt x="36" y="1185"/>
                    </a:lnTo>
                    <a:lnTo>
                      <a:pt x="22" y="1169"/>
                    </a:lnTo>
                    <a:lnTo>
                      <a:pt x="12" y="1150"/>
                    </a:lnTo>
                    <a:lnTo>
                      <a:pt x="4" y="1129"/>
                    </a:lnTo>
                    <a:lnTo>
                      <a:pt x="0" y="1104"/>
                    </a:lnTo>
                    <a:lnTo>
                      <a:pt x="1" y="1078"/>
                    </a:lnTo>
                    <a:lnTo>
                      <a:pt x="7" y="1048"/>
                    </a:lnTo>
                    <a:lnTo>
                      <a:pt x="250" y="252"/>
                    </a:lnTo>
                    <a:lnTo>
                      <a:pt x="256" y="233"/>
                    </a:lnTo>
                    <a:lnTo>
                      <a:pt x="264" y="212"/>
                    </a:lnTo>
                    <a:lnTo>
                      <a:pt x="272" y="191"/>
                    </a:lnTo>
                    <a:lnTo>
                      <a:pt x="284" y="168"/>
                    </a:lnTo>
                    <a:lnTo>
                      <a:pt x="297" y="146"/>
                    </a:lnTo>
                    <a:lnTo>
                      <a:pt x="311" y="124"/>
                    </a:lnTo>
                    <a:lnTo>
                      <a:pt x="328" y="103"/>
                    </a:lnTo>
                    <a:lnTo>
                      <a:pt x="348" y="82"/>
                    </a:lnTo>
                    <a:lnTo>
                      <a:pt x="369" y="62"/>
                    </a:lnTo>
                    <a:lnTo>
                      <a:pt x="393" y="45"/>
                    </a:lnTo>
                    <a:lnTo>
                      <a:pt x="420" y="30"/>
                    </a:lnTo>
                    <a:lnTo>
                      <a:pt x="449" y="18"/>
                    </a:lnTo>
                    <a:lnTo>
                      <a:pt x="481" y="8"/>
                    </a:lnTo>
                    <a:lnTo>
                      <a:pt x="517" y="2"/>
                    </a:lnTo>
                    <a:lnTo>
                      <a:pt x="555" y="0"/>
                    </a:lnTo>
                    <a:close/>
                  </a:path>
                </a:pathLst>
              </a:custGeom>
              <a:grpFill/>
              <a:ln w="9525">
                <a:noFill/>
                <a:round/>
                <a:headEnd/>
                <a:tailEnd/>
              </a:ln>
            </p:spPr>
            <p:txBody>
              <a:bodyPr wrap="none" anchor="ctr"/>
              <a:lstStyle/>
              <a:p>
                <a:endParaRPr lang="en-GB"/>
              </a:p>
            </p:txBody>
          </p:sp>
          <p:sp>
            <p:nvSpPr>
              <p:cNvPr id="49" name="Freeform 22"/>
              <p:cNvSpPr>
                <a:spLocks noChangeArrowheads="1"/>
              </p:cNvSpPr>
              <p:nvPr/>
            </p:nvSpPr>
            <p:spPr bwMode="auto">
              <a:xfrm>
                <a:off x="1984" y="816"/>
                <a:ext cx="62" cy="62"/>
              </a:xfrm>
              <a:custGeom>
                <a:avLst/>
                <a:gdLst>
                  <a:gd name="T0" fmla="*/ 0 w 566"/>
                  <a:gd name="T1" fmla="*/ 0 h 564"/>
                  <a:gd name="T2" fmla="*/ 0 w 566"/>
                  <a:gd name="T3" fmla="*/ 0 h 564"/>
                  <a:gd name="T4" fmla="*/ 0 w 566"/>
                  <a:gd name="T5" fmla="*/ 0 h 564"/>
                  <a:gd name="T6" fmla="*/ 0 w 566"/>
                  <a:gd name="T7" fmla="*/ 0 h 564"/>
                  <a:gd name="T8" fmla="*/ 0 w 566"/>
                  <a:gd name="T9" fmla="*/ 0 h 564"/>
                  <a:gd name="T10" fmla="*/ 0 w 566"/>
                  <a:gd name="T11" fmla="*/ 0 h 564"/>
                  <a:gd name="T12" fmla="*/ 0 w 566"/>
                  <a:gd name="T13" fmla="*/ 0 h 564"/>
                  <a:gd name="T14" fmla="*/ 0 w 566"/>
                  <a:gd name="T15" fmla="*/ 0 h 564"/>
                  <a:gd name="T16" fmla="*/ 0 w 566"/>
                  <a:gd name="T17" fmla="*/ 0 h 564"/>
                  <a:gd name="T18" fmla="*/ 0 w 566"/>
                  <a:gd name="T19" fmla="*/ 0 h 564"/>
                  <a:gd name="T20" fmla="*/ 0 w 566"/>
                  <a:gd name="T21" fmla="*/ 0 h 564"/>
                  <a:gd name="T22" fmla="*/ 0 w 566"/>
                  <a:gd name="T23" fmla="*/ 0 h 564"/>
                  <a:gd name="T24" fmla="*/ 0 w 566"/>
                  <a:gd name="T25" fmla="*/ 0 h 564"/>
                  <a:gd name="T26" fmla="*/ 0 w 566"/>
                  <a:gd name="T27" fmla="*/ 0 h 564"/>
                  <a:gd name="T28" fmla="*/ 0 w 566"/>
                  <a:gd name="T29" fmla="*/ 0 h 564"/>
                  <a:gd name="T30" fmla="*/ 0 w 566"/>
                  <a:gd name="T31" fmla="*/ 0 h 564"/>
                  <a:gd name="T32" fmla="*/ 0 w 566"/>
                  <a:gd name="T33" fmla="*/ 0 h 564"/>
                  <a:gd name="T34" fmla="*/ 0 w 566"/>
                  <a:gd name="T35" fmla="*/ 0 h 564"/>
                  <a:gd name="T36" fmla="*/ 0 w 566"/>
                  <a:gd name="T37" fmla="*/ 0 h 564"/>
                  <a:gd name="T38" fmla="*/ 0 w 566"/>
                  <a:gd name="T39" fmla="*/ 0 h 564"/>
                  <a:gd name="T40" fmla="*/ 0 w 566"/>
                  <a:gd name="T41" fmla="*/ 0 h 564"/>
                  <a:gd name="T42" fmla="*/ 0 w 566"/>
                  <a:gd name="T43" fmla="*/ 0 h 564"/>
                  <a:gd name="T44" fmla="*/ 0 w 566"/>
                  <a:gd name="T45" fmla="*/ 0 h 564"/>
                  <a:gd name="T46" fmla="*/ 0 w 566"/>
                  <a:gd name="T47" fmla="*/ 0 h 564"/>
                  <a:gd name="T48" fmla="*/ 0 w 566"/>
                  <a:gd name="T49" fmla="*/ 0 h 564"/>
                  <a:gd name="T50" fmla="*/ 0 w 566"/>
                  <a:gd name="T51" fmla="*/ 0 h 564"/>
                  <a:gd name="T52" fmla="*/ 0 w 566"/>
                  <a:gd name="T53" fmla="*/ 0 h 564"/>
                  <a:gd name="T54" fmla="*/ 0 w 566"/>
                  <a:gd name="T55" fmla="*/ 0 h 564"/>
                  <a:gd name="T56" fmla="*/ 0 w 566"/>
                  <a:gd name="T57" fmla="*/ 0 h 564"/>
                  <a:gd name="T58" fmla="*/ 0 w 566"/>
                  <a:gd name="T59" fmla="*/ 0 h 564"/>
                  <a:gd name="T60" fmla="*/ 0 w 566"/>
                  <a:gd name="T61" fmla="*/ 0 h 564"/>
                  <a:gd name="T62" fmla="*/ 0 w 566"/>
                  <a:gd name="T63" fmla="*/ 0 h 564"/>
                  <a:gd name="T64" fmla="*/ 0 w 566"/>
                  <a:gd name="T65" fmla="*/ 0 h 564"/>
                  <a:gd name="T66" fmla="*/ 0 w 566"/>
                  <a:gd name="T67" fmla="*/ 0 h 564"/>
                  <a:gd name="T68" fmla="*/ 0 w 566"/>
                  <a:gd name="T69" fmla="*/ 0 h 564"/>
                  <a:gd name="T70" fmla="*/ 0 w 566"/>
                  <a:gd name="T71" fmla="*/ 0 h 564"/>
                  <a:gd name="T72" fmla="*/ 0 w 566"/>
                  <a:gd name="T73" fmla="*/ 0 h 564"/>
                  <a:gd name="T74" fmla="*/ 0 w 566"/>
                  <a:gd name="T75" fmla="*/ 0 h 564"/>
                  <a:gd name="T76" fmla="*/ 0 w 566"/>
                  <a:gd name="T77" fmla="*/ 0 h 564"/>
                  <a:gd name="T78" fmla="*/ 0 w 566"/>
                  <a:gd name="T79" fmla="*/ 0 h 564"/>
                  <a:gd name="T80" fmla="*/ 0 w 566"/>
                  <a:gd name="T81" fmla="*/ 0 h 564"/>
                  <a:gd name="T82" fmla="*/ 0 w 566"/>
                  <a:gd name="T83" fmla="*/ 0 h 564"/>
                  <a:gd name="T84" fmla="*/ 0 w 566"/>
                  <a:gd name="T85" fmla="*/ 0 h 564"/>
                  <a:gd name="T86" fmla="*/ 0 w 566"/>
                  <a:gd name="T87" fmla="*/ 0 h 564"/>
                  <a:gd name="T88" fmla="*/ 0 w 566"/>
                  <a:gd name="T89" fmla="*/ 0 h 56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66"/>
                  <a:gd name="T136" fmla="*/ 0 h 564"/>
                  <a:gd name="T137" fmla="*/ 566 w 566"/>
                  <a:gd name="T138" fmla="*/ 564 h 56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66" h="564">
                    <a:moveTo>
                      <a:pt x="283" y="0"/>
                    </a:moveTo>
                    <a:lnTo>
                      <a:pt x="325" y="3"/>
                    </a:lnTo>
                    <a:lnTo>
                      <a:pt x="365" y="12"/>
                    </a:lnTo>
                    <a:lnTo>
                      <a:pt x="402" y="27"/>
                    </a:lnTo>
                    <a:lnTo>
                      <a:pt x="437" y="46"/>
                    </a:lnTo>
                    <a:lnTo>
                      <a:pt x="468" y="69"/>
                    </a:lnTo>
                    <a:lnTo>
                      <a:pt x="497" y="98"/>
                    </a:lnTo>
                    <a:lnTo>
                      <a:pt x="520" y="128"/>
                    </a:lnTo>
                    <a:lnTo>
                      <a:pt x="539" y="163"/>
                    </a:lnTo>
                    <a:lnTo>
                      <a:pt x="554" y="201"/>
                    </a:lnTo>
                    <a:lnTo>
                      <a:pt x="563" y="241"/>
                    </a:lnTo>
                    <a:lnTo>
                      <a:pt x="566" y="282"/>
                    </a:lnTo>
                    <a:lnTo>
                      <a:pt x="563" y="324"/>
                    </a:lnTo>
                    <a:lnTo>
                      <a:pt x="554" y="364"/>
                    </a:lnTo>
                    <a:lnTo>
                      <a:pt x="539" y="401"/>
                    </a:lnTo>
                    <a:lnTo>
                      <a:pt x="520" y="436"/>
                    </a:lnTo>
                    <a:lnTo>
                      <a:pt x="497" y="468"/>
                    </a:lnTo>
                    <a:lnTo>
                      <a:pt x="468" y="495"/>
                    </a:lnTo>
                    <a:lnTo>
                      <a:pt x="437" y="519"/>
                    </a:lnTo>
                    <a:lnTo>
                      <a:pt x="402" y="538"/>
                    </a:lnTo>
                    <a:lnTo>
                      <a:pt x="365" y="553"/>
                    </a:lnTo>
                    <a:lnTo>
                      <a:pt x="325" y="561"/>
                    </a:lnTo>
                    <a:lnTo>
                      <a:pt x="283" y="564"/>
                    </a:lnTo>
                    <a:lnTo>
                      <a:pt x="241" y="561"/>
                    </a:lnTo>
                    <a:lnTo>
                      <a:pt x="201" y="553"/>
                    </a:lnTo>
                    <a:lnTo>
                      <a:pt x="164" y="538"/>
                    </a:lnTo>
                    <a:lnTo>
                      <a:pt x="129" y="519"/>
                    </a:lnTo>
                    <a:lnTo>
                      <a:pt x="97" y="495"/>
                    </a:lnTo>
                    <a:lnTo>
                      <a:pt x="69" y="468"/>
                    </a:lnTo>
                    <a:lnTo>
                      <a:pt x="46" y="436"/>
                    </a:lnTo>
                    <a:lnTo>
                      <a:pt x="26" y="401"/>
                    </a:lnTo>
                    <a:lnTo>
                      <a:pt x="12" y="364"/>
                    </a:lnTo>
                    <a:lnTo>
                      <a:pt x="4" y="324"/>
                    </a:lnTo>
                    <a:lnTo>
                      <a:pt x="0" y="282"/>
                    </a:lnTo>
                    <a:lnTo>
                      <a:pt x="4" y="241"/>
                    </a:lnTo>
                    <a:lnTo>
                      <a:pt x="12" y="201"/>
                    </a:lnTo>
                    <a:lnTo>
                      <a:pt x="26" y="163"/>
                    </a:lnTo>
                    <a:lnTo>
                      <a:pt x="46" y="128"/>
                    </a:lnTo>
                    <a:lnTo>
                      <a:pt x="69" y="98"/>
                    </a:lnTo>
                    <a:lnTo>
                      <a:pt x="97" y="69"/>
                    </a:lnTo>
                    <a:lnTo>
                      <a:pt x="129" y="46"/>
                    </a:lnTo>
                    <a:lnTo>
                      <a:pt x="164" y="27"/>
                    </a:lnTo>
                    <a:lnTo>
                      <a:pt x="201" y="12"/>
                    </a:lnTo>
                    <a:lnTo>
                      <a:pt x="241" y="3"/>
                    </a:lnTo>
                    <a:lnTo>
                      <a:pt x="283" y="0"/>
                    </a:lnTo>
                    <a:close/>
                  </a:path>
                </a:pathLst>
              </a:custGeom>
              <a:grpFill/>
              <a:ln w="9525">
                <a:noFill/>
                <a:round/>
                <a:headEnd/>
                <a:tailEnd/>
              </a:ln>
            </p:spPr>
            <p:txBody>
              <a:bodyPr wrap="none" anchor="ctr"/>
              <a:lstStyle/>
              <a:p>
                <a:endParaRPr lang="en-GB"/>
              </a:p>
            </p:txBody>
          </p:sp>
        </p:grpSp>
        <p:sp>
          <p:nvSpPr>
            <p:cNvPr id="69641" name="TextBox 36"/>
            <p:cNvSpPr txBox="1">
              <a:spLocks noChangeArrowheads="1"/>
            </p:cNvSpPr>
            <p:nvPr/>
          </p:nvSpPr>
          <p:spPr bwMode="auto">
            <a:xfrm>
              <a:off x="1092905" y="2917329"/>
              <a:ext cx="928460" cy="538609"/>
            </a:xfrm>
            <a:prstGeom prst="rect">
              <a:avLst/>
            </a:prstGeom>
            <a:solidFill>
              <a:schemeClr val="bg1"/>
            </a:solidFill>
            <a:ln w="9525">
              <a:solidFill>
                <a:schemeClr val="accent2">
                  <a:lumMod val="75000"/>
                </a:schemeClr>
              </a:solidFill>
              <a:prstDash val="dash"/>
              <a:miter lim="800000"/>
              <a:headEnd/>
              <a:tailEnd/>
            </a:ln>
            <a:effectLst>
              <a:outerShdw blurRad="50800" dist="38100" dir="18900000" algn="bl" rotWithShape="0">
                <a:prstClr val="black">
                  <a:alpha val="40000"/>
                </a:prstClr>
              </a:outerShdw>
            </a:effectLst>
          </p:spPr>
          <p:txBody>
            <a:bodyPr wrap="none">
              <a:spAutoFit/>
            </a:bodyPr>
            <a:lstStyle/>
            <a:p>
              <a:r>
                <a:rPr lang="en-GB" sz="2900" b="1" dirty="0" smtClean="0">
                  <a:solidFill>
                    <a:schemeClr val="accent2"/>
                  </a:solidFill>
                </a:rPr>
                <a:t>51%</a:t>
              </a:r>
              <a:endParaRPr lang="en-GB" sz="2900" b="1" dirty="0">
                <a:solidFill>
                  <a:schemeClr val="accent2"/>
                </a:solidFill>
              </a:endParaRPr>
            </a:p>
          </p:txBody>
        </p:sp>
        <p:grpSp>
          <p:nvGrpSpPr>
            <p:cNvPr id="4" name="Group 9"/>
            <p:cNvGrpSpPr>
              <a:grpSpLocks/>
            </p:cNvGrpSpPr>
            <p:nvPr/>
          </p:nvGrpSpPr>
          <p:grpSpPr bwMode="auto">
            <a:xfrm>
              <a:off x="807815" y="4357489"/>
              <a:ext cx="720081" cy="1890000"/>
              <a:chOff x="621" y="816"/>
              <a:chExt cx="142" cy="383"/>
            </a:xfrm>
            <a:solidFill>
              <a:schemeClr val="accent1"/>
            </a:solidFill>
          </p:grpSpPr>
          <p:sp>
            <p:nvSpPr>
              <p:cNvPr id="45" name="Freeform 10"/>
              <p:cNvSpPr>
                <a:spLocks noChangeArrowheads="1"/>
              </p:cNvSpPr>
              <p:nvPr/>
            </p:nvSpPr>
            <p:spPr bwMode="auto">
              <a:xfrm>
                <a:off x="659" y="816"/>
                <a:ext cx="62" cy="62"/>
              </a:xfrm>
              <a:custGeom>
                <a:avLst/>
                <a:gdLst>
                  <a:gd name="T0" fmla="*/ 0 w 563"/>
                  <a:gd name="T1" fmla="*/ 0 h 564"/>
                  <a:gd name="T2" fmla="*/ 0 w 563"/>
                  <a:gd name="T3" fmla="*/ 0 h 564"/>
                  <a:gd name="T4" fmla="*/ 0 w 563"/>
                  <a:gd name="T5" fmla="*/ 0 h 564"/>
                  <a:gd name="T6" fmla="*/ 0 w 563"/>
                  <a:gd name="T7" fmla="*/ 0 h 564"/>
                  <a:gd name="T8" fmla="*/ 0 w 563"/>
                  <a:gd name="T9" fmla="*/ 0 h 564"/>
                  <a:gd name="T10" fmla="*/ 0 w 563"/>
                  <a:gd name="T11" fmla="*/ 0 h 564"/>
                  <a:gd name="T12" fmla="*/ 0 w 563"/>
                  <a:gd name="T13" fmla="*/ 0 h 564"/>
                  <a:gd name="T14" fmla="*/ 0 w 563"/>
                  <a:gd name="T15" fmla="*/ 0 h 564"/>
                  <a:gd name="T16" fmla="*/ 0 w 563"/>
                  <a:gd name="T17" fmla="*/ 0 h 564"/>
                  <a:gd name="T18" fmla="*/ 0 w 563"/>
                  <a:gd name="T19" fmla="*/ 0 h 564"/>
                  <a:gd name="T20" fmla="*/ 0 w 563"/>
                  <a:gd name="T21" fmla="*/ 0 h 564"/>
                  <a:gd name="T22" fmla="*/ 0 w 563"/>
                  <a:gd name="T23" fmla="*/ 0 h 564"/>
                  <a:gd name="T24" fmla="*/ 0 w 563"/>
                  <a:gd name="T25" fmla="*/ 0 h 564"/>
                  <a:gd name="T26" fmla="*/ 0 w 563"/>
                  <a:gd name="T27" fmla="*/ 0 h 564"/>
                  <a:gd name="T28" fmla="*/ 0 w 563"/>
                  <a:gd name="T29" fmla="*/ 0 h 564"/>
                  <a:gd name="T30" fmla="*/ 0 w 563"/>
                  <a:gd name="T31" fmla="*/ 0 h 564"/>
                  <a:gd name="T32" fmla="*/ 0 w 563"/>
                  <a:gd name="T33" fmla="*/ 0 h 564"/>
                  <a:gd name="T34" fmla="*/ 0 w 563"/>
                  <a:gd name="T35" fmla="*/ 0 h 564"/>
                  <a:gd name="T36" fmla="*/ 0 w 563"/>
                  <a:gd name="T37" fmla="*/ 0 h 564"/>
                  <a:gd name="T38" fmla="*/ 0 w 563"/>
                  <a:gd name="T39" fmla="*/ 0 h 564"/>
                  <a:gd name="T40" fmla="*/ 0 w 563"/>
                  <a:gd name="T41" fmla="*/ 0 h 564"/>
                  <a:gd name="T42" fmla="*/ 0 w 563"/>
                  <a:gd name="T43" fmla="*/ 0 h 564"/>
                  <a:gd name="T44" fmla="*/ 0 w 563"/>
                  <a:gd name="T45" fmla="*/ 0 h 564"/>
                  <a:gd name="T46" fmla="*/ 0 w 563"/>
                  <a:gd name="T47" fmla="*/ 0 h 564"/>
                  <a:gd name="T48" fmla="*/ 0 w 563"/>
                  <a:gd name="T49" fmla="*/ 0 h 564"/>
                  <a:gd name="T50" fmla="*/ 0 w 563"/>
                  <a:gd name="T51" fmla="*/ 0 h 564"/>
                  <a:gd name="T52" fmla="*/ 0 w 563"/>
                  <a:gd name="T53" fmla="*/ 0 h 564"/>
                  <a:gd name="T54" fmla="*/ 0 w 563"/>
                  <a:gd name="T55" fmla="*/ 0 h 564"/>
                  <a:gd name="T56" fmla="*/ 0 w 563"/>
                  <a:gd name="T57" fmla="*/ 0 h 564"/>
                  <a:gd name="T58" fmla="*/ 0 w 563"/>
                  <a:gd name="T59" fmla="*/ 0 h 564"/>
                  <a:gd name="T60" fmla="*/ 0 w 563"/>
                  <a:gd name="T61" fmla="*/ 0 h 564"/>
                  <a:gd name="T62" fmla="*/ 0 w 563"/>
                  <a:gd name="T63" fmla="*/ 0 h 564"/>
                  <a:gd name="T64" fmla="*/ 0 w 563"/>
                  <a:gd name="T65" fmla="*/ 0 h 564"/>
                  <a:gd name="T66" fmla="*/ 0 w 563"/>
                  <a:gd name="T67" fmla="*/ 0 h 564"/>
                  <a:gd name="T68" fmla="*/ 0 w 563"/>
                  <a:gd name="T69" fmla="*/ 0 h 564"/>
                  <a:gd name="T70" fmla="*/ 0 w 563"/>
                  <a:gd name="T71" fmla="*/ 0 h 564"/>
                  <a:gd name="T72" fmla="*/ 0 w 563"/>
                  <a:gd name="T73" fmla="*/ 0 h 564"/>
                  <a:gd name="T74" fmla="*/ 0 w 563"/>
                  <a:gd name="T75" fmla="*/ 0 h 564"/>
                  <a:gd name="T76" fmla="*/ 0 w 563"/>
                  <a:gd name="T77" fmla="*/ 0 h 564"/>
                  <a:gd name="T78" fmla="*/ 0 w 563"/>
                  <a:gd name="T79" fmla="*/ 0 h 564"/>
                  <a:gd name="T80" fmla="*/ 0 w 563"/>
                  <a:gd name="T81" fmla="*/ 0 h 564"/>
                  <a:gd name="T82" fmla="*/ 0 w 563"/>
                  <a:gd name="T83" fmla="*/ 0 h 564"/>
                  <a:gd name="T84" fmla="*/ 0 w 563"/>
                  <a:gd name="T85" fmla="*/ 0 h 564"/>
                  <a:gd name="T86" fmla="*/ 0 w 563"/>
                  <a:gd name="T87" fmla="*/ 0 h 564"/>
                  <a:gd name="T88" fmla="*/ 0 w 563"/>
                  <a:gd name="T89" fmla="*/ 0 h 56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63"/>
                  <a:gd name="T136" fmla="*/ 0 h 564"/>
                  <a:gd name="T137" fmla="*/ 563 w 563"/>
                  <a:gd name="T138" fmla="*/ 564 h 56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63" h="564">
                    <a:moveTo>
                      <a:pt x="281" y="0"/>
                    </a:moveTo>
                    <a:lnTo>
                      <a:pt x="323" y="3"/>
                    </a:lnTo>
                    <a:lnTo>
                      <a:pt x="363" y="12"/>
                    </a:lnTo>
                    <a:lnTo>
                      <a:pt x="401" y="26"/>
                    </a:lnTo>
                    <a:lnTo>
                      <a:pt x="435" y="45"/>
                    </a:lnTo>
                    <a:lnTo>
                      <a:pt x="467" y="69"/>
                    </a:lnTo>
                    <a:lnTo>
                      <a:pt x="494" y="97"/>
                    </a:lnTo>
                    <a:lnTo>
                      <a:pt x="518" y="129"/>
                    </a:lnTo>
                    <a:lnTo>
                      <a:pt x="537" y="163"/>
                    </a:lnTo>
                    <a:lnTo>
                      <a:pt x="552" y="200"/>
                    </a:lnTo>
                    <a:lnTo>
                      <a:pt x="561" y="240"/>
                    </a:lnTo>
                    <a:lnTo>
                      <a:pt x="563" y="282"/>
                    </a:lnTo>
                    <a:lnTo>
                      <a:pt x="561" y="324"/>
                    </a:lnTo>
                    <a:lnTo>
                      <a:pt x="552" y="363"/>
                    </a:lnTo>
                    <a:lnTo>
                      <a:pt x="537" y="401"/>
                    </a:lnTo>
                    <a:lnTo>
                      <a:pt x="518" y="436"/>
                    </a:lnTo>
                    <a:lnTo>
                      <a:pt x="494" y="467"/>
                    </a:lnTo>
                    <a:lnTo>
                      <a:pt x="467" y="494"/>
                    </a:lnTo>
                    <a:lnTo>
                      <a:pt x="435" y="518"/>
                    </a:lnTo>
                    <a:lnTo>
                      <a:pt x="401" y="537"/>
                    </a:lnTo>
                    <a:lnTo>
                      <a:pt x="363" y="552"/>
                    </a:lnTo>
                    <a:lnTo>
                      <a:pt x="323" y="561"/>
                    </a:lnTo>
                    <a:lnTo>
                      <a:pt x="281" y="564"/>
                    </a:lnTo>
                    <a:lnTo>
                      <a:pt x="240" y="561"/>
                    </a:lnTo>
                    <a:lnTo>
                      <a:pt x="200" y="552"/>
                    </a:lnTo>
                    <a:lnTo>
                      <a:pt x="163" y="537"/>
                    </a:lnTo>
                    <a:lnTo>
                      <a:pt x="129" y="518"/>
                    </a:lnTo>
                    <a:lnTo>
                      <a:pt x="97" y="494"/>
                    </a:lnTo>
                    <a:lnTo>
                      <a:pt x="69" y="467"/>
                    </a:lnTo>
                    <a:lnTo>
                      <a:pt x="45" y="436"/>
                    </a:lnTo>
                    <a:lnTo>
                      <a:pt x="26" y="401"/>
                    </a:lnTo>
                    <a:lnTo>
                      <a:pt x="11" y="363"/>
                    </a:lnTo>
                    <a:lnTo>
                      <a:pt x="3" y="324"/>
                    </a:lnTo>
                    <a:lnTo>
                      <a:pt x="0" y="282"/>
                    </a:lnTo>
                    <a:lnTo>
                      <a:pt x="3" y="240"/>
                    </a:lnTo>
                    <a:lnTo>
                      <a:pt x="11" y="200"/>
                    </a:lnTo>
                    <a:lnTo>
                      <a:pt x="26" y="163"/>
                    </a:lnTo>
                    <a:lnTo>
                      <a:pt x="45" y="129"/>
                    </a:lnTo>
                    <a:lnTo>
                      <a:pt x="69" y="97"/>
                    </a:lnTo>
                    <a:lnTo>
                      <a:pt x="97" y="69"/>
                    </a:lnTo>
                    <a:lnTo>
                      <a:pt x="129" y="45"/>
                    </a:lnTo>
                    <a:lnTo>
                      <a:pt x="163" y="26"/>
                    </a:lnTo>
                    <a:lnTo>
                      <a:pt x="200" y="12"/>
                    </a:lnTo>
                    <a:lnTo>
                      <a:pt x="240" y="3"/>
                    </a:lnTo>
                    <a:lnTo>
                      <a:pt x="281" y="0"/>
                    </a:lnTo>
                    <a:close/>
                  </a:path>
                </a:pathLst>
              </a:custGeom>
              <a:grpFill/>
              <a:ln w="9525">
                <a:noFill/>
                <a:round/>
                <a:headEnd/>
                <a:tailEnd/>
              </a:ln>
            </p:spPr>
            <p:txBody>
              <a:bodyPr wrap="none" anchor="ctr"/>
              <a:lstStyle/>
              <a:p>
                <a:endParaRPr lang="en-GB"/>
              </a:p>
            </p:txBody>
          </p:sp>
          <p:sp>
            <p:nvSpPr>
              <p:cNvPr id="46" name="Freeform 11"/>
              <p:cNvSpPr>
                <a:spLocks noChangeArrowheads="1"/>
              </p:cNvSpPr>
              <p:nvPr/>
            </p:nvSpPr>
            <p:spPr bwMode="auto">
              <a:xfrm>
                <a:off x="621" y="885"/>
                <a:ext cx="142" cy="314"/>
              </a:xfrm>
              <a:custGeom>
                <a:avLst/>
                <a:gdLst>
                  <a:gd name="T0" fmla="*/ 0 w 1287"/>
                  <a:gd name="T1" fmla="*/ 0 h 2834"/>
                  <a:gd name="T2" fmla="*/ 0 w 1287"/>
                  <a:gd name="T3" fmla="*/ 0 h 2834"/>
                  <a:gd name="T4" fmla="*/ 0 w 1287"/>
                  <a:gd name="T5" fmla="*/ 0 h 2834"/>
                  <a:gd name="T6" fmla="*/ 0 w 1287"/>
                  <a:gd name="T7" fmla="*/ 0 h 2834"/>
                  <a:gd name="T8" fmla="*/ 0 w 1287"/>
                  <a:gd name="T9" fmla="*/ 0 h 2834"/>
                  <a:gd name="T10" fmla="*/ 0 w 1287"/>
                  <a:gd name="T11" fmla="*/ 0 h 2834"/>
                  <a:gd name="T12" fmla="*/ 0 w 1287"/>
                  <a:gd name="T13" fmla="*/ 0 h 2834"/>
                  <a:gd name="T14" fmla="*/ 0 w 1287"/>
                  <a:gd name="T15" fmla="*/ 0 h 2834"/>
                  <a:gd name="T16" fmla="*/ 0 w 1287"/>
                  <a:gd name="T17" fmla="*/ 0 h 2834"/>
                  <a:gd name="T18" fmla="*/ 0 w 1287"/>
                  <a:gd name="T19" fmla="*/ 0 h 2834"/>
                  <a:gd name="T20" fmla="*/ 0 w 1287"/>
                  <a:gd name="T21" fmla="*/ 0 h 2834"/>
                  <a:gd name="T22" fmla="*/ 0 w 1287"/>
                  <a:gd name="T23" fmla="*/ 0 h 2834"/>
                  <a:gd name="T24" fmla="*/ 0 w 1287"/>
                  <a:gd name="T25" fmla="*/ 0 h 2834"/>
                  <a:gd name="T26" fmla="*/ 0 w 1287"/>
                  <a:gd name="T27" fmla="*/ 0 h 2834"/>
                  <a:gd name="T28" fmla="*/ 0 w 1287"/>
                  <a:gd name="T29" fmla="*/ 0 h 2834"/>
                  <a:gd name="T30" fmla="*/ 0 w 1287"/>
                  <a:gd name="T31" fmla="*/ 0 h 2834"/>
                  <a:gd name="T32" fmla="*/ 0 w 1287"/>
                  <a:gd name="T33" fmla="*/ 0 h 2834"/>
                  <a:gd name="T34" fmla="*/ 0 w 1287"/>
                  <a:gd name="T35" fmla="*/ 0 h 2834"/>
                  <a:gd name="T36" fmla="*/ 0 w 1287"/>
                  <a:gd name="T37" fmla="*/ 0 h 2834"/>
                  <a:gd name="T38" fmla="*/ 0 w 1287"/>
                  <a:gd name="T39" fmla="*/ 0 h 2834"/>
                  <a:gd name="T40" fmla="*/ 0 w 1287"/>
                  <a:gd name="T41" fmla="*/ 0 h 2834"/>
                  <a:gd name="T42" fmla="*/ 0 w 1287"/>
                  <a:gd name="T43" fmla="*/ 0 h 2834"/>
                  <a:gd name="T44" fmla="*/ 0 w 1287"/>
                  <a:gd name="T45" fmla="*/ 0 h 2834"/>
                  <a:gd name="T46" fmla="*/ 0 w 1287"/>
                  <a:gd name="T47" fmla="*/ 0 h 2834"/>
                  <a:gd name="T48" fmla="*/ 0 w 1287"/>
                  <a:gd name="T49" fmla="*/ 0 h 2834"/>
                  <a:gd name="T50" fmla="*/ 0 w 1287"/>
                  <a:gd name="T51" fmla="*/ 0 h 2834"/>
                  <a:gd name="T52" fmla="*/ 0 w 1287"/>
                  <a:gd name="T53" fmla="*/ 0 h 2834"/>
                  <a:gd name="T54" fmla="*/ 0 w 1287"/>
                  <a:gd name="T55" fmla="*/ 0 h 2834"/>
                  <a:gd name="T56" fmla="*/ 0 w 1287"/>
                  <a:gd name="T57" fmla="*/ 0 h 2834"/>
                  <a:gd name="T58" fmla="*/ 0 w 1287"/>
                  <a:gd name="T59" fmla="*/ 0 h 2834"/>
                  <a:gd name="T60" fmla="*/ 0 w 1287"/>
                  <a:gd name="T61" fmla="*/ 0 h 2834"/>
                  <a:gd name="T62" fmla="*/ 0 w 1287"/>
                  <a:gd name="T63" fmla="*/ 0 h 2834"/>
                  <a:gd name="T64" fmla="*/ 0 w 1287"/>
                  <a:gd name="T65" fmla="*/ 0 h 2834"/>
                  <a:gd name="T66" fmla="*/ 0 w 1287"/>
                  <a:gd name="T67" fmla="*/ 0 h 2834"/>
                  <a:gd name="T68" fmla="*/ 0 w 1287"/>
                  <a:gd name="T69" fmla="*/ 0 h 2834"/>
                  <a:gd name="T70" fmla="*/ 0 w 1287"/>
                  <a:gd name="T71" fmla="*/ 0 h 2834"/>
                  <a:gd name="T72" fmla="*/ 0 w 1287"/>
                  <a:gd name="T73" fmla="*/ 0 h 2834"/>
                  <a:gd name="T74" fmla="*/ 0 w 1287"/>
                  <a:gd name="T75" fmla="*/ 0 h 2834"/>
                  <a:gd name="T76" fmla="*/ 0 w 1287"/>
                  <a:gd name="T77" fmla="*/ 0 h 2834"/>
                  <a:gd name="T78" fmla="*/ 0 w 1287"/>
                  <a:gd name="T79" fmla="*/ 0 h 2834"/>
                  <a:gd name="T80" fmla="*/ 0 w 1287"/>
                  <a:gd name="T81" fmla="*/ 0 h 2834"/>
                  <a:gd name="T82" fmla="*/ 0 w 1287"/>
                  <a:gd name="T83" fmla="*/ 0 h 2834"/>
                  <a:gd name="T84" fmla="*/ 0 w 1287"/>
                  <a:gd name="T85" fmla="*/ 0 h 2834"/>
                  <a:gd name="T86" fmla="*/ 0 w 1287"/>
                  <a:gd name="T87" fmla="*/ 0 h 2834"/>
                  <a:gd name="T88" fmla="*/ 0 w 1287"/>
                  <a:gd name="T89" fmla="*/ 0 h 2834"/>
                  <a:gd name="T90" fmla="*/ 0 w 1287"/>
                  <a:gd name="T91" fmla="*/ 0 h 2834"/>
                  <a:gd name="T92" fmla="*/ 0 w 1287"/>
                  <a:gd name="T93" fmla="*/ 0 h 2834"/>
                  <a:gd name="T94" fmla="*/ 0 w 1287"/>
                  <a:gd name="T95" fmla="*/ 0 h 2834"/>
                  <a:gd name="T96" fmla="*/ 0 w 1287"/>
                  <a:gd name="T97" fmla="*/ 0 h 2834"/>
                  <a:gd name="T98" fmla="*/ 0 w 1287"/>
                  <a:gd name="T99" fmla="*/ 0 h 2834"/>
                  <a:gd name="T100" fmla="*/ 0 w 1287"/>
                  <a:gd name="T101" fmla="*/ 0 h 2834"/>
                  <a:gd name="T102" fmla="*/ 0 w 1287"/>
                  <a:gd name="T103" fmla="*/ 0 h 2834"/>
                  <a:gd name="T104" fmla="*/ 0 w 1287"/>
                  <a:gd name="T105" fmla="*/ 0 h 2834"/>
                  <a:gd name="T106" fmla="*/ 0 w 1287"/>
                  <a:gd name="T107" fmla="*/ 0 h 283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87"/>
                  <a:gd name="T163" fmla="*/ 0 h 2834"/>
                  <a:gd name="T164" fmla="*/ 1287 w 1287"/>
                  <a:gd name="T165" fmla="*/ 2834 h 283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87" h="2834">
                    <a:moveTo>
                      <a:pt x="325" y="0"/>
                    </a:moveTo>
                    <a:lnTo>
                      <a:pt x="958" y="1"/>
                    </a:lnTo>
                    <a:lnTo>
                      <a:pt x="999" y="3"/>
                    </a:lnTo>
                    <a:lnTo>
                      <a:pt x="1039" y="11"/>
                    </a:lnTo>
                    <a:lnTo>
                      <a:pt x="1076" y="21"/>
                    </a:lnTo>
                    <a:lnTo>
                      <a:pt x="1109" y="37"/>
                    </a:lnTo>
                    <a:lnTo>
                      <a:pt x="1140" y="56"/>
                    </a:lnTo>
                    <a:lnTo>
                      <a:pt x="1168" y="78"/>
                    </a:lnTo>
                    <a:lnTo>
                      <a:pt x="1193" y="103"/>
                    </a:lnTo>
                    <a:lnTo>
                      <a:pt x="1215" y="130"/>
                    </a:lnTo>
                    <a:lnTo>
                      <a:pt x="1234" y="160"/>
                    </a:lnTo>
                    <a:lnTo>
                      <a:pt x="1250" y="192"/>
                    </a:lnTo>
                    <a:lnTo>
                      <a:pt x="1263" y="226"/>
                    </a:lnTo>
                    <a:lnTo>
                      <a:pt x="1273" y="261"/>
                    </a:lnTo>
                    <a:lnTo>
                      <a:pt x="1280" y="298"/>
                    </a:lnTo>
                    <a:lnTo>
                      <a:pt x="1285" y="334"/>
                    </a:lnTo>
                    <a:lnTo>
                      <a:pt x="1287" y="372"/>
                    </a:lnTo>
                    <a:lnTo>
                      <a:pt x="1287" y="1232"/>
                    </a:lnTo>
                    <a:lnTo>
                      <a:pt x="1284" y="1260"/>
                    </a:lnTo>
                    <a:lnTo>
                      <a:pt x="1278" y="1285"/>
                    </a:lnTo>
                    <a:lnTo>
                      <a:pt x="1269" y="1306"/>
                    </a:lnTo>
                    <a:lnTo>
                      <a:pt x="1256" y="1324"/>
                    </a:lnTo>
                    <a:lnTo>
                      <a:pt x="1240" y="1337"/>
                    </a:lnTo>
                    <a:lnTo>
                      <a:pt x="1224" y="1348"/>
                    </a:lnTo>
                    <a:lnTo>
                      <a:pt x="1206" y="1355"/>
                    </a:lnTo>
                    <a:lnTo>
                      <a:pt x="1186" y="1358"/>
                    </a:lnTo>
                    <a:lnTo>
                      <a:pt x="1167" y="1358"/>
                    </a:lnTo>
                    <a:lnTo>
                      <a:pt x="1147" y="1355"/>
                    </a:lnTo>
                    <a:lnTo>
                      <a:pt x="1129" y="1348"/>
                    </a:lnTo>
                    <a:lnTo>
                      <a:pt x="1113" y="1337"/>
                    </a:lnTo>
                    <a:lnTo>
                      <a:pt x="1097" y="1324"/>
                    </a:lnTo>
                    <a:lnTo>
                      <a:pt x="1084" y="1306"/>
                    </a:lnTo>
                    <a:lnTo>
                      <a:pt x="1075" y="1285"/>
                    </a:lnTo>
                    <a:lnTo>
                      <a:pt x="1069" y="1260"/>
                    </a:lnTo>
                    <a:lnTo>
                      <a:pt x="1065" y="1232"/>
                    </a:lnTo>
                    <a:lnTo>
                      <a:pt x="1065" y="390"/>
                    </a:lnTo>
                    <a:lnTo>
                      <a:pt x="996" y="390"/>
                    </a:lnTo>
                    <a:lnTo>
                      <a:pt x="996" y="2676"/>
                    </a:lnTo>
                    <a:lnTo>
                      <a:pt x="993" y="2707"/>
                    </a:lnTo>
                    <a:lnTo>
                      <a:pt x="984" y="2738"/>
                    </a:lnTo>
                    <a:lnTo>
                      <a:pt x="969" y="2764"/>
                    </a:lnTo>
                    <a:lnTo>
                      <a:pt x="949" y="2788"/>
                    </a:lnTo>
                    <a:lnTo>
                      <a:pt x="926" y="2807"/>
                    </a:lnTo>
                    <a:lnTo>
                      <a:pt x="899" y="2821"/>
                    </a:lnTo>
                    <a:lnTo>
                      <a:pt x="870" y="2831"/>
                    </a:lnTo>
                    <a:lnTo>
                      <a:pt x="838" y="2834"/>
                    </a:lnTo>
                    <a:lnTo>
                      <a:pt x="806" y="2831"/>
                    </a:lnTo>
                    <a:lnTo>
                      <a:pt x="776" y="2821"/>
                    </a:lnTo>
                    <a:lnTo>
                      <a:pt x="749" y="2807"/>
                    </a:lnTo>
                    <a:lnTo>
                      <a:pt x="726" y="2788"/>
                    </a:lnTo>
                    <a:lnTo>
                      <a:pt x="706" y="2764"/>
                    </a:lnTo>
                    <a:lnTo>
                      <a:pt x="692" y="2738"/>
                    </a:lnTo>
                    <a:lnTo>
                      <a:pt x="683" y="2707"/>
                    </a:lnTo>
                    <a:lnTo>
                      <a:pt x="680" y="2676"/>
                    </a:lnTo>
                    <a:lnTo>
                      <a:pt x="680" y="1350"/>
                    </a:lnTo>
                    <a:lnTo>
                      <a:pt x="610" y="1350"/>
                    </a:lnTo>
                    <a:lnTo>
                      <a:pt x="610" y="2676"/>
                    </a:lnTo>
                    <a:lnTo>
                      <a:pt x="607" y="2707"/>
                    </a:lnTo>
                    <a:lnTo>
                      <a:pt x="597" y="2738"/>
                    </a:lnTo>
                    <a:lnTo>
                      <a:pt x="582" y="2764"/>
                    </a:lnTo>
                    <a:lnTo>
                      <a:pt x="564" y="2788"/>
                    </a:lnTo>
                    <a:lnTo>
                      <a:pt x="540" y="2807"/>
                    </a:lnTo>
                    <a:lnTo>
                      <a:pt x="513" y="2821"/>
                    </a:lnTo>
                    <a:lnTo>
                      <a:pt x="483" y="2831"/>
                    </a:lnTo>
                    <a:lnTo>
                      <a:pt x="452" y="2834"/>
                    </a:lnTo>
                    <a:lnTo>
                      <a:pt x="419" y="2831"/>
                    </a:lnTo>
                    <a:lnTo>
                      <a:pt x="390" y="2821"/>
                    </a:lnTo>
                    <a:lnTo>
                      <a:pt x="362" y="2807"/>
                    </a:lnTo>
                    <a:lnTo>
                      <a:pt x="339" y="2788"/>
                    </a:lnTo>
                    <a:lnTo>
                      <a:pt x="321" y="2764"/>
                    </a:lnTo>
                    <a:lnTo>
                      <a:pt x="306" y="2738"/>
                    </a:lnTo>
                    <a:lnTo>
                      <a:pt x="296" y="2707"/>
                    </a:lnTo>
                    <a:lnTo>
                      <a:pt x="293" y="2676"/>
                    </a:lnTo>
                    <a:lnTo>
                      <a:pt x="293" y="390"/>
                    </a:lnTo>
                    <a:lnTo>
                      <a:pt x="222" y="390"/>
                    </a:lnTo>
                    <a:lnTo>
                      <a:pt x="222" y="1232"/>
                    </a:lnTo>
                    <a:lnTo>
                      <a:pt x="220" y="1260"/>
                    </a:lnTo>
                    <a:lnTo>
                      <a:pt x="214" y="1284"/>
                    </a:lnTo>
                    <a:lnTo>
                      <a:pt x="204" y="1305"/>
                    </a:lnTo>
                    <a:lnTo>
                      <a:pt x="192" y="1323"/>
                    </a:lnTo>
                    <a:lnTo>
                      <a:pt x="176" y="1336"/>
                    </a:lnTo>
                    <a:lnTo>
                      <a:pt x="159" y="1347"/>
                    </a:lnTo>
                    <a:lnTo>
                      <a:pt x="140" y="1354"/>
                    </a:lnTo>
                    <a:lnTo>
                      <a:pt x="121" y="1357"/>
                    </a:lnTo>
                    <a:lnTo>
                      <a:pt x="102" y="1357"/>
                    </a:lnTo>
                    <a:lnTo>
                      <a:pt x="83" y="1354"/>
                    </a:lnTo>
                    <a:lnTo>
                      <a:pt x="64" y="1347"/>
                    </a:lnTo>
                    <a:lnTo>
                      <a:pt x="47" y="1336"/>
                    </a:lnTo>
                    <a:lnTo>
                      <a:pt x="31" y="1323"/>
                    </a:lnTo>
                    <a:lnTo>
                      <a:pt x="19" y="1305"/>
                    </a:lnTo>
                    <a:lnTo>
                      <a:pt x="8" y="1284"/>
                    </a:lnTo>
                    <a:lnTo>
                      <a:pt x="2" y="1260"/>
                    </a:lnTo>
                    <a:lnTo>
                      <a:pt x="0" y="1232"/>
                    </a:lnTo>
                    <a:lnTo>
                      <a:pt x="0" y="367"/>
                    </a:lnTo>
                    <a:lnTo>
                      <a:pt x="2" y="324"/>
                    </a:lnTo>
                    <a:lnTo>
                      <a:pt x="7" y="282"/>
                    </a:lnTo>
                    <a:lnTo>
                      <a:pt x="17" y="243"/>
                    </a:lnTo>
                    <a:lnTo>
                      <a:pt x="29" y="205"/>
                    </a:lnTo>
                    <a:lnTo>
                      <a:pt x="46" y="170"/>
                    </a:lnTo>
                    <a:lnTo>
                      <a:pt x="65" y="137"/>
                    </a:lnTo>
                    <a:lnTo>
                      <a:pt x="88" y="107"/>
                    </a:lnTo>
                    <a:lnTo>
                      <a:pt x="113" y="81"/>
                    </a:lnTo>
                    <a:lnTo>
                      <a:pt x="141" y="58"/>
                    </a:lnTo>
                    <a:lnTo>
                      <a:pt x="173" y="38"/>
                    </a:lnTo>
                    <a:lnTo>
                      <a:pt x="207" y="22"/>
                    </a:lnTo>
                    <a:lnTo>
                      <a:pt x="244" y="11"/>
                    </a:lnTo>
                    <a:lnTo>
                      <a:pt x="284" y="3"/>
                    </a:lnTo>
                    <a:lnTo>
                      <a:pt x="325" y="0"/>
                    </a:lnTo>
                    <a:close/>
                  </a:path>
                </a:pathLst>
              </a:custGeom>
              <a:grpFill/>
              <a:ln w="9525">
                <a:noFill/>
                <a:round/>
                <a:headEnd/>
                <a:tailEnd/>
              </a:ln>
            </p:spPr>
            <p:txBody>
              <a:bodyPr wrap="none" anchor="ctr"/>
              <a:lstStyle/>
              <a:p>
                <a:endParaRPr lang="en-GB"/>
              </a:p>
            </p:txBody>
          </p:sp>
        </p:grpSp>
        <p:sp>
          <p:nvSpPr>
            <p:cNvPr id="69643" name="TextBox 41"/>
            <p:cNvSpPr txBox="1">
              <a:spLocks noChangeArrowheads="1"/>
            </p:cNvSpPr>
            <p:nvPr/>
          </p:nvSpPr>
          <p:spPr bwMode="auto">
            <a:xfrm>
              <a:off x="1023840" y="5148437"/>
              <a:ext cx="928460" cy="538609"/>
            </a:xfrm>
            <a:prstGeom prst="rect">
              <a:avLst/>
            </a:prstGeom>
            <a:solidFill>
              <a:schemeClr val="bg1"/>
            </a:solidFill>
            <a:ln w="9525">
              <a:solidFill>
                <a:schemeClr val="accent1">
                  <a:lumMod val="75000"/>
                </a:schemeClr>
              </a:solidFill>
              <a:prstDash val="dash"/>
              <a:miter lim="800000"/>
              <a:headEnd/>
              <a:tailEnd/>
            </a:ln>
            <a:effectLst>
              <a:outerShdw blurRad="50800" dist="38100" dir="18900000" algn="bl" rotWithShape="0">
                <a:prstClr val="black">
                  <a:alpha val="40000"/>
                </a:prstClr>
              </a:outerShdw>
            </a:effectLst>
          </p:spPr>
          <p:txBody>
            <a:bodyPr wrap="none">
              <a:spAutoFit/>
            </a:bodyPr>
            <a:lstStyle/>
            <a:p>
              <a:r>
                <a:rPr lang="en-GB" sz="2900" b="1" dirty="0" smtClean="0">
                  <a:solidFill>
                    <a:schemeClr val="accent1"/>
                  </a:solidFill>
                </a:rPr>
                <a:t>49%</a:t>
              </a:r>
              <a:endParaRPr lang="en-GB" sz="2900" b="1" dirty="0">
                <a:solidFill>
                  <a:schemeClr val="accent1"/>
                </a:solidFill>
              </a:endParaRPr>
            </a:p>
          </p:txBody>
        </p:sp>
      </p:grpSp>
      <p:graphicFrame>
        <p:nvGraphicFramePr>
          <p:cNvPr id="52" name="Chart 18"/>
          <p:cNvGraphicFramePr>
            <a:graphicFrameLocks/>
          </p:cNvGraphicFramePr>
          <p:nvPr/>
        </p:nvGraphicFramePr>
        <p:xfrm>
          <a:off x="2968056" y="3349377"/>
          <a:ext cx="7200800" cy="2880320"/>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p:cNvSpPr txBox="1"/>
          <p:nvPr/>
        </p:nvSpPr>
        <p:spPr>
          <a:xfrm>
            <a:off x="5920384" y="3802912"/>
            <a:ext cx="1800200" cy="338554"/>
          </a:xfrm>
          <a:prstGeom prst="rect">
            <a:avLst/>
          </a:prstGeom>
          <a:noFill/>
        </p:spPr>
        <p:txBody>
          <a:bodyPr wrap="square" lIns="91428" tIns="45715" rIns="91428" bIns="45715" rtlCol="0">
            <a:spAutoFit/>
          </a:bodyPr>
          <a:lstStyle/>
          <a:p>
            <a:r>
              <a:rPr lang="en-GB" sz="1600" b="1" dirty="0" smtClean="0"/>
              <a:t>Social Grade</a:t>
            </a:r>
            <a:endParaRPr lang="en-GB" sz="2100" b="1" dirty="0"/>
          </a:p>
        </p:txBody>
      </p:sp>
      <p:sp>
        <p:nvSpPr>
          <p:cNvPr id="17" name="Rectangle 16"/>
          <p:cNvSpPr/>
          <p:nvPr/>
        </p:nvSpPr>
        <p:spPr bwMode="auto">
          <a:xfrm>
            <a:off x="8416154" y="0"/>
            <a:ext cx="2272485" cy="35240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Appendix</a:t>
            </a:r>
            <a:endParaRPr lang="en-GB" sz="1300" b="1" dirty="0">
              <a:solidFill>
                <a:schemeClr val="bg1"/>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Chart 72"/>
          <p:cNvGraphicFramePr/>
          <p:nvPr/>
        </p:nvGraphicFramePr>
        <p:xfrm>
          <a:off x="807817" y="1206071"/>
          <a:ext cx="6768752" cy="5832648"/>
        </p:xfrm>
        <a:graphic>
          <a:graphicData uri="http://schemas.openxmlformats.org/drawingml/2006/chart">
            <c:chart xmlns:c="http://schemas.openxmlformats.org/drawingml/2006/chart" xmlns:r="http://schemas.openxmlformats.org/officeDocument/2006/relationships" r:id="rId3"/>
          </a:graphicData>
        </a:graphic>
      </p:graphicFrame>
      <p:sp>
        <p:nvSpPr>
          <p:cNvPr id="129" name="Rectangle 128"/>
          <p:cNvSpPr/>
          <p:nvPr/>
        </p:nvSpPr>
        <p:spPr bwMode="auto">
          <a:xfrm>
            <a:off x="8288181" y="1613610"/>
            <a:ext cx="432048" cy="5256584"/>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30" name="Rectangle 129"/>
          <p:cNvSpPr/>
          <p:nvPr/>
        </p:nvSpPr>
        <p:spPr bwMode="auto">
          <a:xfrm>
            <a:off x="9342901" y="1613610"/>
            <a:ext cx="432048" cy="5256584"/>
          </a:xfrm>
          <a:prstGeom prst="rect">
            <a:avLst/>
          </a:prstGeom>
          <a:solidFill>
            <a:schemeClr val="accent6">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28" name="Rectangle 127"/>
          <p:cNvSpPr/>
          <p:nvPr/>
        </p:nvSpPr>
        <p:spPr bwMode="auto">
          <a:xfrm>
            <a:off x="7216528" y="1613610"/>
            <a:ext cx="432048" cy="5256584"/>
          </a:xfrm>
          <a:prstGeom prst="rect">
            <a:avLst/>
          </a:prstGeom>
          <a:solidFill>
            <a:schemeClr val="accent4">
              <a:lumMod val="20000"/>
              <a:lumOff val="80000"/>
            </a:schemeClr>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
        <p:nvSpPr>
          <p:cNvPr id="16391" name="Title 1"/>
          <p:cNvSpPr>
            <a:spLocks noGrp="1"/>
          </p:cNvSpPr>
          <p:nvPr>
            <p:ph type="title"/>
          </p:nvPr>
        </p:nvSpPr>
        <p:spPr>
          <a:xfrm>
            <a:off x="663799" y="109017"/>
            <a:ext cx="9793088" cy="1079500"/>
          </a:xfrm>
        </p:spPr>
        <p:txBody>
          <a:bodyPr/>
          <a:lstStyle/>
          <a:p>
            <a:r>
              <a:rPr dirty="0" smtClean="0">
                <a:latin typeface="Arial" pitchFamily="34" charset="0"/>
                <a:ea typeface="Geneva"/>
                <a:cs typeface="Geneva"/>
              </a:rPr>
              <a:t>Motorists' concerns.</a:t>
            </a:r>
            <a:r>
              <a:rPr sz="1400" dirty="0" smtClean="0">
                <a:latin typeface="Arial" pitchFamily="34" charset="0"/>
                <a:ea typeface="Geneva"/>
                <a:cs typeface="Geneva"/>
              </a:rPr>
              <a:t/>
            </a:r>
            <a:br>
              <a:rPr sz="1400" dirty="0" smtClean="0">
                <a:latin typeface="Arial" pitchFamily="34" charset="0"/>
                <a:ea typeface="Geneva"/>
                <a:cs typeface="Geneva"/>
              </a:rPr>
            </a:br>
            <a:r>
              <a:rPr lang="en-GB" sz="1400" dirty="0" smtClean="0">
                <a:latin typeface="Arial" pitchFamily="34" charset="0"/>
                <a:ea typeface="Geneva"/>
                <a:cs typeface="Geneva"/>
              </a:rPr>
              <a:t>However at a </a:t>
            </a:r>
            <a:r>
              <a:rPr lang="en-GB" sz="1400" u="sng" dirty="0" smtClean="0">
                <a:latin typeface="Arial" pitchFamily="34" charset="0"/>
                <a:ea typeface="Geneva"/>
                <a:cs typeface="Geneva"/>
              </a:rPr>
              <a:t>combined</a:t>
            </a:r>
            <a:r>
              <a:rPr lang="en-GB" sz="1400" dirty="0" smtClean="0">
                <a:latin typeface="Arial" pitchFamily="34" charset="0"/>
                <a:ea typeface="Geneva"/>
                <a:cs typeface="Geneva"/>
              </a:rPr>
              <a:t> level, motorists are 1) more concerned with safety while driving, and 2) significantly less concerned with </a:t>
            </a:r>
            <a:r>
              <a:rPr lang="en-GB" sz="1400" i="1" dirty="0" smtClean="0">
                <a:latin typeface="Arial" pitchFamily="34" charset="0"/>
                <a:ea typeface="Geneva"/>
                <a:cs typeface="Geneva"/>
              </a:rPr>
              <a:t>cost of fuel</a:t>
            </a:r>
            <a:r>
              <a:rPr lang="en-GB" sz="1400" dirty="0" smtClean="0">
                <a:latin typeface="Arial" pitchFamily="34" charset="0"/>
                <a:ea typeface="Geneva"/>
                <a:cs typeface="Geneva"/>
              </a:rPr>
              <a:t> than they were in 2014.</a:t>
            </a:r>
            <a:endParaRPr sz="1400" dirty="0" smtClean="0">
              <a:latin typeface="Arial" pitchFamily="34" charset="0"/>
              <a:ea typeface="Geneva"/>
              <a:cs typeface="Geneva"/>
            </a:endParaRPr>
          </a:p>
        </p:txBody>
      </p:sp>
      <p:sp>
        <p:nvSpPr>
          <p:cNvPr id="62" name="Rectangle 4"/>
          <p:cNvSpPr>
            <a:spLocks noChangeArrowheads="1"/>
          </p:cNvSpPr>
          <p:nvPr/>
        </p:nvSpPr>
        <p:spPr bwMode="auto">
          <a:xfrm>
            <a:off x="1599903" y="6920751"/>
            <a:ext cx="6552729" cy="633412"/>
          </a:xfrm>
          <a:prstGeom prst="rect">
            <a:avLst/>
          </a:prstGeom>
          <a:noFill/>
          <a:ln w="9525">
            <a:noFill/>
            <a:miter lim="800000"/>
            <a:headEnd/>
            <a:tailEnd/>
          </a:ln>
        </p:spPr>
        <p:txBody>
          <a:bodyPr lIns="104261" tIns="52131" rIns="104261" bIns="52131"/>
          <a:lstStyle/>
          <a:p>
            <a:pPr eaLnBrk="0" hangingPunct="0">
              <a:tabLst>
                <a:tab pos="358686" algn="l"/>
              </a:tabLst>
              <a:defRPr/>
            </a:pPr>
            <a:r>
              <a:rPr lang="en-GB" sz="800" dirty="0" smtClean="0">
                <a:solidFill>
                  <a:prstClr val="black">
                    <a:lumMod val="65000"/>
                    <a:lumOff val="35000"/>
                  </a:prstClr>
                </a:solidFill>
              </a:rPr>
              <a:t>QL1. Here is a list of issues that might or might not be of concern to motorists today. Please select the issue that is of most concern to you and then up to three other issues that are also of concern to you.  </a:t>
            </a:r>
            <a:r>
              <a:rPr lang="en-GB" sz="800" dirty="0" smtClean="0">
                <a:solidFill>
                  <a:srgbClr val="4D4D4D"/>
                </a:solidFill>
              </a:rPr>
              <a:t>(All respondents – 1555)   2014. QB1. Here is a list of issues that might or might not be of concern to motorists today. Please select the issue that is of most concern to you and then up to three other issues that are also of concern to you. All (1526)  (S1Q1 in 2013 survey)  2013 (1542- All respondents)</a:t>
            </a:r>
          </a:p>
          <a:p>
            <a:pPr eaLnBrk="0" hangingPunct="0">
              <a:tabLst>
                <a:tab pos="358686" algn="l"/>
              </a:tabLst>
              <a:defRPr/>
            </a:pPr>
            <a:endParaRPr lang="en-GB" sz="800" dirty="0">
              <a:solidFill>
                <a:srgbClr val="4D4D4D"/>
              </a:solidFill>
            </a:endParaRPr>
          </a:p>
        </p:txBody>
      </p:sp>
      <p:sp>
        <p:nvSpPr>
          <p:cNvPr id="140" name="TextBox 139"/>
          <p:cNvSpPr txBox="1"/>
          <p:nvPr/>
        </p:nvSpPr>
        <p:spPr>
          <a:xfrm>
            <a:off x="4912271" y="6510154"/>
            <a:ext cx="2664296" cy="338532"/>
          </a:xfrm>
          <a:prstGeom prst="rect">
            <a:avLst/>
          </a:prstGeom>
          <a:noFill/>
        </p:spPr>
        <p:txBody>
          <a:bodyPr wrap="square" lIns="91417" tIns="45709" rIns="91417" bIns="45709" rtlCol="0">
            <a:spAutoFit/>
          </a:bodyPr>
          <a:lstStyle/>
          <a:p>
            <a:pPr fontAlgn="base">
              <a:spcBef>
                <a:spcPct val="0"/>
              </a:spcBef>
              <a:spcAft>
                <a:spcPct val="0"/>
              </a:spcAft>
            </a:pPr>
            <a:r>
              <a:rPr lang="en-GB" sz="800" dirty="0" smtClean="0">
                <a:solidFill>
                  <a:srgbClr val="9BBB59">
                    <a:lumMod val="75000"/>
                  </a:srgbClr>
                </a:solidFill>
              </a:rPr>
              <a:t>* This year’s issues of </a:t>
            </a:r>
            <a:r>
              <a:rPr lang="en-GB" sz="800" u="sng" dirty="0" smtClean="0">
                <a:solidFill>
                  <a:srgbClr val="9BBB59">
                    <a:lumMod val="75000"/>
                  </a:srgbClr>
                </a:solidFill>
              </a:rPr>
              <a:t>most concern</a:t>
            </a:r>
          </a:p>
          <a:p>
            <a:pPr fontAlgn="base">
              <a:spcBef>
                <a:spcPct val="0"/>
              </a:spcBef>
              <a:spcAft>
                <a:spcPct val="0"/>
              </a:spcAft>
            </a:pPr>
            <a:r>
              <a:rPr lang="en-GB" sz="800" dirty="0" smtClean="0">
                <a:solidFill>
                  <a:srgbClr val="DE34B1"/>
                </a:solidFill>
              </a:rPr>
              <a:t>** Last year’s issues of </a:t>
            </a:r>
            <a:r>
              <a:rPr lang="en-GB" sz="800" u="sng" dirty="0" smtClean="0">
                <a:solidFill>
                  <a:srgbClr val="DE34B1"/>
                </a:solidFill>
              </a:rPr>
              <a:t>most concern</a:t>
            </a:r>
            <a:endParaRPr lang="en-GB" sz="800" u="sng" dirty="0">
              <a:solidFill>
                <a:srgbClr val="DE34B1"/>
              </a:solidFill>
            </a:endParaRPr>
          </a:p>
        </p:txBody>
      </p:sp>
      <p:sp>
        <p:nvSpPr>
          <p:cNvPr id="26" name="Rectangle 25"/>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30" name="TextBox 29"/>
          <p:cNvSpPr txBox="1"/>
          <p:nvPr/>
        </p:nvSpPr>
        <p:spPr>
          <a:xfrm>
            <a:off x="1040389" y="2525206"/>
            <a:ext cx="415498" cy="446276"/>
          </a:xfrm>
          <a:prstGeom prst="rect">
            <a:avLst/>
          </a:prstGeom>
          <a:noFill/>
        </p:spPr>
        <p:txBody>
          <a:bodyPr wrap="none" rtlCol="0">
            <a:spAutoFit/>
          </a:bodyPr>
          <a:lstStyle/>
          <a:p>
            <a:r>
              <a:rPr lang="en-GB" sz="2300" b="1" dirty="0" smtClean="0">
                <a:solidFill>
                  <a:srgbClr val="DE34B1"/>
                </a:solidFill>
              </a:rPr>
              <a:t>**</a:t>
            </a:r>
            <a:endParaRPr lang="en-GB" sz="2300" b="1" dirty="0">
              <a:solidFill>
                <a:schemeClr val="accent3">
                  <a:lumMod val="75000"/>
                </a:schemeClr>
              </a:solidFill>
            </a:endParaRPr>
          </a:p>
        </p:txBody>
      </p:sp>
      <p:sp>
        <p:nvSpPr>
          <p:cNvPr id="37" name="TextBox 36"/>
          <p:cNvSpPr txBox="1"/>
          <p:nvPr/>
        </p:nvSpPr>
        <p:spPr>
          <a:xfrm>
            <a:off x="1011789" y="2043965"/>
            <a:ext cx="300082" cy="446276"/>
          </a:xfrm>
          <a:prstGeom prst="rect">
            <a:avLst/>
          </a:prstGeom>
          <a:noFill/>
        </p:spPr>
        <p:txBody>
          <a:bodyPr wrap="none" rtlCol="0">
            <a:spAutoFit/>
          </a:bodyPr>
          <a:lstStyle/>
          <a:p>
            <a:r>
              <a:rPr lang="en-GB" sz="2300" b="1" dirty="0" smtClean="0">
                <a:solidFill>
                  <a:schemeClr val="accent3">
                    <a:lumMod val="75000"/>
                  </a:schemeClr>
                </a:solidFill>
              </a:rPr>
              <a:t>*</a:t>
            </a:r>
            <a:endParaRPr lang="en-GB" sz="2300" b="1" dirty="0">
              <a:solidFill>
                <a:schemeClr val="accent3">
                  <a:lumMod val="75000"/>
                </a:schemeClr>
              </a:solidFill>
            </a:endParaRPr>
          </a:p>
        </p:txBody>
      </p:sp>
      <p:sp>
        <p:nvSpPr>
          <p:cNvPr id="38" name="TextBox 37"/>
          <p:cNvSpPr txBox="1"/>
          <p:nvPr/>
        </p:nvSpPr>
        <p:spPr>
          <a:xfrm>
            <a:off x="1139326" y="2270192"/>
            <a:ext cx="630301" cy="461665"/>
          </a:xfrm>
          <a:prstGeom prst="rect">
            <a:avLst/>
          </a:prstGeom>
          <a:noFill/>
        </p:spPr>
        <p:txBody>
          <a:bodyPr wrap="none" rtlCol="0">
            <a:spAutoFit/>
          </a:bodyPr>
          <a:lstStyle/>
          <a:p>
            <a:r>
              <a:rPr lang="en-GB" sz="2300" b="1" dirty="0" smtClean="0">
                <a:solidFill>
                  <a:srgbClr val="DE34B1"/>
                </a:solidFill>
              </a:rPr>
              <a:t>**</a:t>
            </a:r>
            <a:r>
              <a:rPr lang="en-GB" sz="2300" b="1" dirty="0" smtClean="0">
                <a:solidFill>
                  <a:srgbClr val="00B050"/>
                </a:solidFill>
              </a:rPr>
              <a:t> </a:t>
            </a:r>
            <a:r>
              <a:rPr lang="en-GB" sz="2300" b="1" dirty="0" smtClean="0">
                <a:solidFill>
                  <a:schemeClr val="accent3">
                    <a:lumMod val="75000"/>
                  </a:schemeClr>
                </a:solidFill>
              </a:rPr>
              <a:t>*</a:t>
            </a:r>
            <a:endParaRPr lang="en-GB" sz="2300" b="1" dirty="0">
              <a:solidFill>
                <a:schemeClr val="accent3">
                  <a:lumMod val="75000"/>
                </a:schemeClr>
              </a:solidFill>
            </a:endParaRPr>
          </a:p>
        </p:txBody>
      </p:sp>
      <p:sp>
        <p:nvSpPr>
          <p:cNvPr id="39" name="TextBox 38"/>
          <p:cNvSpPr txBox="1"/>
          <p:nvPr/>
        </p:nvSpPr>
        <p:spPr>
          <a:xfrm>
            <a:off x="772133" y="1541602"/>
            <a:ext cx="304892" cy="461665"/>
          </a:xfrm>
          <a:prstGeom prst="rect">
            <a:avLst/>
          </a:prstGeom>
          <a:noFill/>
        </p:spPr>
        <p:txBody>
          <a:bodyPr wrap="none" rtlCol="0">
            <a:spAutoFit/>
          </a:bodyPr>
          <a:lstStyle/>
          <a:p>
            <a:r>
              <a:rPr lang="en-GB" sz="2300" b="1" dirty="0" smtClean="0">
                <a:solidFill>
                  <a:schemeClr val="accent3">
                    <a:lumMod val="75000"/>
                  </a:schemeClr>
                </a:solidFill>
              </a:rPr>
              <a:t>*</a:t>
            </a:r>
            <a:endParaRPr lang="en-GB" sz="2300" b="1" dirty="0">
              <a:solidFill>
                <a:schemeClr val="accent3">
                  <a:lumMod val="75000"/>
                </a:schemeClr>
              </a:solidFill>
            </a:endParaRPr>
          </a:p>
        </p:txBody>
      </p:sp>
      <p:sp>
        <p:nvSpPr>
          <p:cNvPr id="40" name="TextBox 39"/>
          <p:cNvSpPr txBox="1"/>
          <p:nvPr/>
        </p:nvSpPr>
        <p:spPr>
          <a:xfrm>
            <a:off x="609725" y="1787192"/>
            <a:ext cx="304892" cy="461665"/>
          </a:xfrm>
          <a:prstGeom prst="rect">
            <a:avLst/>
          </a:prstGeom>
          <a:noFill/>
        </p:spPr>
        <p:txBody>
          <a:bodyPr wrap="none" rtlCol="0">
            <a:spAutoFit/>
          </a:bodyPr>
          <a:lstStyle/>
          <a:p>
            <a:r>
              <a:rPr lang="en-GB" sz="2300" b="1" dirty="0" smtClean="0">
                <a:solidFill>
                  <a:schemeClr val="accent3">
                    <a:lumMod val="75000"/>
                  </a:schemeClr>
                </a:solidFill>
              </a:rPr>
              <a:t>*</a:t>
            </a:r>
            <a:endParaRPr lang="en-GB" sz="2300" b="1" dirty="0">
              <a:solidFill>
                <a:schemeClr val="accent3">
                  <a:lumMod val="75000"/>
                </a:schemeClr>
              </a:solidFill>
            </a:endParaRPr>
          </a:p>
        </p:txBody>
      </p:sp>
      <p:sp>
        <p:nvSpPr>
          <p:cNvPr id="41" name="TextBox 40"/>
          <p:cNvSpPr txBox="1"/>
          <p:nvPr/>
        </p:nvSpPr>
        <p:spPr>
          <a:xfrm>
            <a:off x="2059210" y="3521377"/>
            <a:ext cx="425116" cy="461665"/>
          </a:xfrm>
          <a:prstGeom prst="rect">
            <a:avLst/>
          </a:prstGeom>
          <a:noFill/>
        </p:spPr>
        <p:txBody>
          <a:bodyPr wrap="none" rtlCol="0">
            <a:spAutoFit/>
          </a:bodyPr>
          <a:lstStyle/>
          <a:p>
            <a:r>
              <a:rPr lang="en-GB" sz="2300" b="1" dirty="0" smtClean="0">
                <a:solidFill>
                  <a:srgbClr val="DE34B1"/>
                </a:solidFill>
              </a:rPr>
              <a:t>**</a:t>
            </a:r>
            <a:endParaRPr lang="en-GB" sz="2300" b="1" dirty="0">
              <a:solidFill>
                <a:srgbClr val="DE34B1"/>
              </a:solidFill>
            </a:endParaRPr>
          </a:p>
        </p:txBody>
      </p:sp>
      <p:sp>
        <p:nvSpPr>
          <p:cNvPr id="42" name="TextBox 41"/>
          <p:cNvSpPr txBox="1"/>
          <p:nvPr/>
        </p:nvSpPr>
        <p:spPr>
          <a:xfrm>
            <a:off x="2308935" y="2754774"/>
            <a:ext cx="612668" cy="446276"/>
          </a:xfrm>
          <a:prstGeom prst="rect">
            <a:avLst/>
          </a:prstGeom>
          <a:noFill/>
        </p:spPr>
        <p:txBody>
          <a:bodyPr wrap="none" rtlCol="0">
            <a:spAutoFit/>
          </a:bodyPr>
          <a:lstStyle/>
          <a:p>
            <a:r>
              <a:rPr lang="en-GB" sz="2300" b="1" dirty="0" smtClean="0">
                <a:solidFill>
                  <a:srgbClr val="DE34B1"/>
                </a:solidFill>
              </a:rPr>
              <a:t>** </a:t>
            </a:r>
            <a:r>
              <a:rPr lang="en-GB" sz="2300" b="1" dirty="0" smtClean="0">
                <a:solidFill>
                  <a:schemeClr val="accent3">
                    <a:lumMod val="75000"/>
                  </a:schemeClr>
                </a:solidFill>
              </a:rPr>
              <a:t>*</a:t>
            </a:r>
            <a:endParaRPr lang="en-GB" sz="2300" b="1" dirty="0">
              <a:solidFill>
                <a:schemeClr val="accent3">
                  <a:lumMod val="75000"/>
                </a:schemeClr>
              </a:solidFill>
            </a:endParaRPr>
          </a:p>
        </p:txBody>
      </p:sp>
      <p:graphicFrame>
        <p:nvGraphicFramePr>
          <p:cNvPr id="43" name="Table 42"/>
          <p:cNvGraphicFramePr>
            <a:graphicFrameLocks noGrp="1"/>
          </p:cNvGraphicFramePr>
          <p:nvPr/>
        </p:nvGraphicFramePr>
        <p:xfrm>
          <a:off x="6928496" y="1181562"/>
          <a:ext cx="3168351" cy="5688622"/>
        </p:xfrm>
        <a:graphic>
          <a:graphicData uri="http://schemas.openxmlformats.org/drawingml/2006/table">
            <a:tbl>
              <a:tblPr/>
              <a:tblGrid>
                <a:gridCol w="1056117"/>
                <a:gridCol w="1056117"/>
                <a:gridCol w="1056117"/>
              </a:tblGrid>
              <a:tr h="381398">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050" b="1" i="0" u="none" strike="noStrike" dirty="0" smtClean="0">
                          <a:solidFill>
                            <a:srgbClr val="000000"/>
                          </a:solidFill>
                          <a:latin typeface="+mn-lt"/>
                        </a:rPr>
                        <a:t>Total concern</a:t>
                      </a:r>
                      <a:r>
                        <a:rPr lang="en-GB" sz="1050" b="1" i="0" u="none" strike="noStrike" baseline="0" dirty="0" smtClean="0">
                          <a:solidFill>
                            <a:srgbClr val="000000"/>
                          </a:solidFill>
                          <a:latin typeface="+mn-lt"/>
                        </a:rPr>
                        <a:t> </a:t>
                      </a:r>
                      <a:r>
                        <a:rPr lang="en-GB" sz="1050" b="1" i="0" u="none" strike="noStrike" dirty="0" smtClean="0">
                          <a:solidFill>
                            <a:srgbClr val="000000"/>
                          </a:solidFill>
                          <a:latin typeface="+mn-lt"/>
                        </a:rPr>
                        <a:t>2013:</a:t>
                      </a:r>
                    </a:p>
                  </a:txBody>
                  <a:tcPr marL="9525" marR="9525" marT="9525" marB="0" anchor="ctr">
                    <a:lnL>
                      <a:noFill/>
                    </a:lnL>
                    <a:lnR>
                      <a:noFill/>
                    </a:lnR>
                    <a:lnT>
                      <a:noFill/>
                    </a:lnT>
                    <a:lnB>
                      <a:noFill/>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r>
                        <a:rPr lang="en-GB" sz="1050" b="1" i="0" u="none" strike="noStrike" dirty="0" smtClean="0">
                          <a:solidFill>
                            <a:srgbClr val="000000"/>
                          </a:solidFill>
                          <a:latin typeface="+mn-lt"/>
                        </a:rPr>
                        <a:t>Total concern</a:t>
                      </a:r>
                      <a:r>
                        <a:rPr lang="en-GB" sz="1050" b="1" i="0" u="none" strike="noStrike" baseline="0" dirty="0" smtClean="0">
                          <a:solidFill>
                            <a:srgbClr val="000000"/>
                          </a:solidFill>
                          <a:latin typeface="+mn-lt"/>
                        </a:rPr>
                        <a:t> </a:t>
                      </a:r>
                      <a:r>
                        <a:rPr lang="en-GB" sz="1050" b="1" i="0" u="none" strike="noStrike" dirty="0" smtClean="0">
                          <a:solidFill>
                            <a:srgbClr val="000000"/>
                          </a:solidFill>
                          <a:latin typeface="+mn-lt"/>
                        </a:rPr>
                        <a:t>2014:</a:t>
                      </a:r>
                    </a:p>
                  </a:txBody>
                  <a:tcPr marL="9525" marR="9525" marT="9525" marB="0" anchor="ctr">
                    <a:lnL>
                      <a:noFill/>
                    </a:lnL>
                    <a:lnR>
                      <a:noFill/>
                    </a:lnR>
                    <a:lnT>
                      <a:noFill/>
                    </a:lnT>
                    <a:lnB>
                      <a:noFill/>
                    </a:lnB>
                  </a:tcPr>
                </a:tc>
                <a:tc>
                  <a:txBody>
                    <a:bodyPr/>
                    <a:lstStyle/>
                    <a:p>
                      <a:pPr algn="ctr" fontAlgn="b"/>
                      <a:r>
                        <a:rPr lang="en-GB" sz="1050" b="1" i="0" u="none" strike="noStrike" dirty="0" smtClean="0">
                          <a:solidFill>
                            <a:srgbClr val="000000"/>
                          </a:solidFill>
                          <a:latin typeface="+mn-lt"/>
                        </a:rPr>
                        <a:t>Total concern</a:t>
                      </a:r>
                      <a:r>
                        <a:rPr lang="en-GB" sz="1050" b="1" i="0" u="none" strike="noStrike" baseline="0" dirty="0" smtClean="0">
                          <a:solidFill>
                            <a:srgbClr val="000000"/>
                          </a:solidFill>
                          <a:latin typeface="+mn-lt"/>
                        </a:rPr>
                        <a:t> </a:t>
                      </a:r>
                      <a:r>
                        <a:rPr lang="en-GB" sz="1050" b="1" i="0" u="none" strike="noStrike" dirty="0" smtClean="0">
                          <a:solidFill>
                            <a:srgbClr val="000000"/>
                          </a:solidFill>
                          <a:latin typeface="+mn-lt"/>
                        </a:rPr>
                        <a:t>2015:</a:t>
                      </a:r>
                      <a:endParaRPr lang="en-GB" sz="1050" b="1" i="0" u="none" strike="noStrike" dirty="0">
                        <a:solidFill>
                          <a:srgbClr val="000000"/>
                        </a:solidFill>
                        <a:latin typeface="+mn-lt"/>
                      </a:endParaRPr>
                    </a:p>
                  </a:txBody>
                  <a:tcPr marL="9525" marR="9525" marT="9525" marB="0" anchor="ctr">
                    <a:lnL>
                      <a:noFill/>
                    </a:lnL>
                    <a:lnR>
                      <a:noFill/>
                    </a:lnR>
                    <a:lnT>
                      <a:noFill/>
                    </a:lnT>
                    <a:lnB>
                      <a:noFill/>
                    </a:lnB>
                  </a:tcPr>
                </a:tc>
              </a:tr>
              <a:tr h="55502">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mn-lt"/>
                      </a:endParaRPr>
                    </a:p>
                  </a:txBody>
                  <a:tcPr marL="9525" marR="9525" marT="9525" marB="0" anchor="ctr">
                    <a:lnL>
                      <a:noFill/>
                    </a:lnL>
                    <a:lnR>
                      <a:noFill/>
                    </a:lnR>
                    <a:lnT>
                      <a:noFill/>
                    </a:lnT>
                    <a:lnB>
                      <a:noFill/>
                    </a:lnB>
                  </a:tcPr>
                </a:tc>
                <a:tc>
                  <a:txBody>
                    <a:bodyPr/>
                    <a:lstStyle/>
                    <a:p>
                      <a:pPr marL="0" marR="0" indent="0" algn="ctr" defTabSz="981456" rtl="0" eaLnBrk="1" fontAlgn="b" latinLnBrk="0" hangingPunct="1">
                        <a:lnSpc>
                          <a:spcPct val="100000"/>
                        </a:lnSpc>
                        <a:spcBef>
                          <a:spcPts val="0"/>
                        </a:spcBef>
                        <a:spcAft>
                          <a:spcPts val="0"/>
                        </a:spcAft>
                        <a:buClrTx/>
                        <a:buSzTx/>
                        <a:buFontTx/>
                        <a:buNone/>
                        <a:tabLst/>
                        <a:defRPr/>
                      </a:pPr>
                      <a:endParaRPr lang="en-GB" sz="200" b="1" i="0" u="none" strike="noStrike" dirty="0" smtClean="0">
                        <a:solidFill>
                          <a:srgbClr val="000000"/>
                        </a:solidFill>
                        <a:latin typeface="+mn-lt"/>
                      </a:endParaRPr>
                    </a:p>
                  </a:txBody>
                  <a:tcPr marL="9525" marR="9525" marT="9525" marB="0" anchor="ctr">
                    <a:lnL>
                      <a:noFill/>
                    </a:lnL>
                    <a:lnR>
                      <a:noFill/>
                    </a:lnR>
                    <a:lnT>
                      <a:noFill/>
                    </a:lnT>
                    <a:lnB>
                      <a:noFill/>
                    </a:lnB>
                  </a:tcPr>
                </a:tc>
                <a:tc>
                  <a:txBody>
                    <a:bodyPr/>
                    <a:lstStyle/>
                    <a:p>
                      <a:pPr algn="ctr" fontAlgn="b"/>
                      <a:endParaRPr lang="en-GB" sz="200" b="1" i="0" u="none" strike="noStrike" dirty="0">
                        <a:solidFill>
                          <a:srgbClr val="000000"/>
                        </a:solidFill>
                        <a:latin typeface="+mn-lt"/>
                      </a:endParaRP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33%</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34%</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34%</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29%</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31%</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34%</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30%</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32%</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32%</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29%</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37%</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35%</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26%</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63%</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47%</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26%</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19%</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18%</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19%</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21%</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22%</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19%</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35%</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28%</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18%</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18%</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21%</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18%</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13%</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16%</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13%</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15%</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15%</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13%</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13%</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14%</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13%</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12%</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9%</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11%</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9%</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11%</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8%</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6%</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10%</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8%</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7%</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6%</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8%</a:t>
                      </a:r>
                    </a:p>
                  </a:txBody>
                  <a:tcPr marL="9525" marR="9525" marT="9525" marB="0" anchor="ctr">
                    <a:lnL>
                      <a:noFill/>
                    </a:lnL>
                    <a:lnR>
                      <a:noFill/>
                    </a:lnR>
                    <a:lnT>
                      <a:noFill/>
                    </a:lnT>
                    <a:lnB>
                      <a:noFill/>
                    </a:lnB>
                  </a:tcPr>
                </a:tc>
              </a:tr>
              <a:tr h="250082">
                <a:tc>
                  <a:txBody>
                    <a:bodyPr/>
                    <a:lstStyle/>
                    <a:p>
                      <a:pPr algn="ctr" fontAlgn="b"/>
                      <a:r>
                        <a:rPr lang="en-GB" sz="1050" b="0" i="0" u="none" strike="noStrike" dirty="0" smtClean="0">
                          <a:solidFill>
                            <a:srgbClr val="000000"/>
                          </a:solidFill>
                          <a:latin typeface="+mn-lt"/>
                        </a:rPr>
                        <a:t>7%</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smtClean="0">
                          <a:solidFill>
                            <a:srgbClr val="000000"/>
                          </a:solidFill>
                          <a:latin typeface="+mn-lt"/>
                        </a:rPr>
                        <a:t>7%</a:t>
                      </a:r>
                      <a:endParaRPr lang="en-GB" sz="1050" b="0" i="0" u="none" strike="noStrike" dirty="0">
                        <a:solidFill>
                          <a:srgbClr val="000000"/>
                        </a:solidFill>
                        <a:latin typeface="+mn-lt"/>
                      </a:endParaRPr>
                    </a:p>
                  </a:txBody>
                  <a:tcPr marL="9525" marR="9525" marT="9525" marB="0" anchor="ctr">
                    <a:lnL>
                      <a:noFill/>
                    </a:lnL>
                    <a:lnR>
                      <a:noFill/>
                    </a:lnR>
                    <a:lnT>
                      <a:noFill/>
                    </a:lnT>
                    <a:lnB>
                      <a:noFill/>
                    </a:lnB>
                  </a:tcPr>
                </a:tc>
                <a:tc>
                  <a:txBody>
                    <a:bodyPr/>
                    <a:lstStyle/>
                    <a:p>
                      <a:pPr algn="ctr" fontAlgn="b"/>
                      <a:r>
                        <a:rPr lang="en-GB" sz="1050" b="0" i="0" u="none" strike="noStrike" dirty="0">
                          <a:solidFill>
                            <a:srgbClr val="000000"/>
                          </a:solidFill>
                          <a:latin typeface="+mn-lt"/>
                        </a:rPr>
                        <a:t>7%</a:t>
                      </a:r>
                    </a:p>
                  </a:txBody>
                  <a:tcPr marL="9525" marR="9525" marT="9525" marB="0" anchor="ctr">
                    <a:lnL>
                      <a:noFill/>
                    </a:lnL>
                    <a:lnR>
                      <a:noFill/>
                    </a:lnR>
                    <a:lnT>
                      <a:noFill/>
                    </a:lnT>
                    <a:lnB>
                      <a:noFill/>
                    </a:lnB>
                  </a:tcPr>
                </a:tc>
              </a:tr>
            </a:tbl>
          </a:graphicData>
        </a:graphic>
      </p:graphicFrame>
      <p:sp>
        <p:nvSpPr>
          <p:cNvPr id="44" name="Isosceles Triangle 43"/>
          <p:cNvSpPr/>
          <p:nvPr/>
        </p:nvSpPr>
        <p:spPr bwMode="auto">
          <a:xfrm flipV="1">
            <a:off x="9794382" y="2686155"/>
            <a:ext cx="184737" cy="159256"/>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5" name="Isosceles Triangle 44"/>
          <p:cNvSpPr/>
          <p:nvPr/>
        </p:nvSpPr>
        <p:spPr bwMode="auto">
          <a:xfrm flipV="1">
            <a:off x="9797767" y="3663697"/>
            <a:ext cx="184737" cy="159256"/>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6" name="Isosceles Triangle 45"/>
          <p:cNvSpPr/>
          <p:nvPr/>
        </p:nvSpPr>
        <p:spPr bwMode="auto">
          <a:xfrm flipV="1">
            <a:off x="9794382" y="2933555"/>
            <a:ext cx="184737" cy="159256"/>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7" name="Isosceles Triangle 46"/>
          <p:cNvSpPr/>
          <p:nvPr/>
        </p:nvSpPr>
        <p:spPr bwMode="auto">
          <a:xfrm flipV="1">
            <a:off x="9794382" y="3406145"/>
            <a:ext cx="184737" cy="159256"/>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9" name="Isosceles Triangle 48"/>
          <p:cNvSpPr/>
          <p:nvPr/>
        </p:nvSpPr>
        <p:spPr bwMode="auto">
          <a:xfrm>
            <a:off x="9794382" y="4135097"/>
            <a:ext cx="184737" cy="159256"/>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0" name="Isosceles Triangle 49"/>
          <p:cNvSpPr/>
          <p:nvPr/>
        </p:nvSpPr>
        <p:spPr bwMode="auto">
          <a:xfrm>
            <a:off x="9794382" y="5895945"/>
            <a:ext cx="184737" cy="159256"/>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cxnSp>
        <p:nvCxnSpPr>
          <p:cNvPr id="52" name="Straight Connector 51"/>
          <p:cNvCxnSpPr/>
          <p:nvPr/>
        </p:nvCxnSpPr>
        <p:spPr bwMode="auto">
          <a:xfrm>
            <a:off x="7000503" y="1605945"/>
            <a:ext cx="0" cy="5256000"/>
          </a:xfrm>
          <a:prstGeom prst="line">
            <a:avLst/>
          </a:prstGeom>
          <a:solidFill>
            <a:schemeClr val="accent1"/>
          </a:solidFill>
          <a:ln w="9525" cap="flat" cmpd="sng" algn="ctr">
            <a:solidFill>
              <a:schemeClr val="bg1">
                <a:lumMod val="75000"/>
              </a:schemeClr>
            </a:solidFill>
            <a:prstDash val="dash"/>
            <a:round/>
            <a:headEnd type="none" w="med" len="med"/>
            <a:tailEnd type="none" w="med" len="med"/>
          </a:ln>
          <a:effectLst/>
        </p:spPr>
      </p:cxnSp>
      <p:sp>
        <p:nvSpPr>
          <p:cNvPr id="55" name="Isosceles Triangle 54"/>
          <p:cNvSpPr/>
          <p:nvPr/>
        </p:nvSpPr>
        <p:spPr bwMode="auto">
          <a:xfrm flipV="1">
            <a:off x="9786391" y="3911633"/>
            <a:ext cx="184737" cy="159256"/>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6" name="Isosceles Triangle 55"/>
          <p:cNvSpPr/>
          <p:nvPr/>
        </p:nvSpPr>
        <p:spPr bwMode="auto">
          <a:xfrm>
            <a:off x="9797918" y="6443556"/>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17" tIns="45709" rIns="91417" bIns="45709" numCol="1" rtlCol="0" anchor="t" anchorCtr="0" compatLnSpc="1">
            <a:prstTxWarp prst="textNoShape">
              <a:avLst/>
            </a:prstTxWarp>
          </a:bodyPr>
          <a:lstStyle/>
          <a:p>
            <a:pPr defTabSz="914173" eaLnBrk="0" hangingPunct="0"/>
            <a:endParaRPr lang="en-GB" sz="1000" dirty="0" smtClean="0">
              <a:solidFill>
                <a:prstClr val="black"/>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1" name="Chart 9"/>
          <p:cNvGraphicFramePr>
            <a:graphicFrameLocks/>
          </p:cNvGraphicFramePr>
          <p:nvPr/>
        </p:nvGraphicFramePr>
        <p:xfrm>
          <a:off x="5488335" y="2485281"/>
          <a:ext cx="3729038" cy="3455986"/>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23"/>
          <p:cNvSpPr>
            <a:spLocks noChangeArrowheads="1"/>
          </p:cNvSpPr>
          <p:nvPr/>
        </p:nvSpPr>
        <p:spPr bwMode="auto">
          <a:xfrm>
            <a:off x="1677989" y="6877050"/>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latin typeface="+mn-lt"/>
              </a:rPr>
              <a:t>QS3. </a:t>
            </a:r>
            <a:r>
              <a:rPr lang="en-GB" sz="1000" dirty="0">
                <a:solidFill>
                  <a:srgbClr val="4D4D4D"/>
                </a:solidFill>
                <a:latin typeface="+mn-lt"/>
              </a:rPr>
              <a:t>Which of the following regions do you currently live in? </a:t>
            </a:r>
            <a:r>
              <a:rPr lang="en-GB" sz="1000" i="1" dirty="0" smtClean="0">
                <a:solidFill>
                  <a:srgbClr val="4D4D4D"/>
                </a:solidFill>
              </a:rPr>
              <a:t>(1555 – All respondents) </a:t>
            </a:r>
            <a:r>
              <a:rPr lang="en-GB" sz="1000" dirty="0" smtClean="0">
                <a:solidFill>
                  <a:srgbClr val="4D4D4D"/>
                </a:solidFill>
                <a:latin typeface="+mn-lt"/>
              </a:rPr>
              <a:t>QS15. </a:t>
            </a:r>
            <a:r>
              <a:rPr lang="en-GB" sz="1000" dirty="0">
                <a:solidFill>
                  <a:srgbClr val="4D4D4D"/>
                </a:solidFill>
                <a:latin typeface="+mn-lt"/>
              </a:rPr>
              <a:t>Which of the following types of location best fits where you live? </a:t>
            </a:r>
            <a:r>
              <a:rPr lang="en-GB" sz="1000" i="1" dirty="0" smtClean="0">
                <a:solidFill>
                  <a:srgbClr val="4D4D4D"/>
                </a:solidFill>
              </a:rPr>
              <a:t>(1555 – All  respondents)</a:t>
            </a:r>
            <a:endParaRPr lang="en-GB" sz="1000" dirty="0">
              <a:solidFill>
                <a:srgbClr val="4D4D4D"/>
              </a:solidFill>
              <a:latin typeface="+mn-lt"/>
            </a:endParaRPr>
          </a:p>
        </p:txBody>
      </p:sp>
      <p:graphicFrame>
        <p:nvGraphicFramePr>
          <p:cNvPr id="14" name="Table 13"/>
          <p:cNvGraphicFramePr>
            <a:graphicFrameLocks noGrp="1"/>
          </p:cNvGraphicFramePr>
          <p:nvPr/>
        </p:nvGraphicFramePr>
        <p:xfrm>
          <a:off x="807815" y="1333153"/>
          <a:ext cx="3888431" cy="4982978"/>
        </p:xfrm>
        <a:graphic>
          <a:graphicData uri="http://schemas.openxmlformats.org/drawingml/2006/table">
            <a:tbl>
              <a:tblPr firstRow="1" bandRow="1">
                <a:tableStyleId>{93296810-A885-4BE3-A3E7-6D5BEEA58F35}</a:tableStyleId>
              </a:tblPr>
              <a:tblGrid>
                <a:gridCol w="1895829"/>
                <a:gridCol w="996301"/>
                <a:gridCol w="996301"/>
              </a:tblGrid>
              <a:tr h="331078">
                <a:tc>
                  <a:txBody>
                    <a:bodyPr/>
                    <a:lstStyle/>
                    <a:p>
                      <a:pPr algn="l" fontAlgn="b"/>
                      <a:r>
                        <a:rPr lang="en-GB" sz="1100" u="none" strike="noStrike" dirty="0" smtClean="0"/>
                        <a:t>Region</a:t>
                      </a:r>
                      <a:endParaRPr lang="en-GB" sz="1100" b="1" i="0" u="none" strike="noStrike" dirty="0">
                        <a:solidFill>
                          <a:schemeClr val="tx1"/>
                        </a:solidFill>
                        <a:latin typeface="+mn-lt"/>
                      </a:endParaRPr>
                    </a:p>
                  </a:txBody>
                  <a:tcPr marL="72000" marR="9526" marT="9525" marB="0" anchor="ctr"/>
                </a:tc>
                <a:tc>
                  <a:txBody>
                    <a:bodyPr/>
                    <a:lstStyle/>
                    <a:p>
                      <a:pPr algn="ctr" fontAlgn="b"/>
                      <a:r>
                        <a:rPr lang="en-GB" sz="1100" u="none" strike="noStrike" dirty="0" smtClean="0"/>
                        <a:t>Weighted %</a:t>
                      </a:r>
                      <a:endParaRPr lang="en-GB" sz="1100" b="1" i="0" u="none" strike="noStrike" dirty="0" smtClean="0">
                        <a:solidFill>
                          <a:schemeClr val="tx1"/>
                        </a:solidFill>
                        <a:latin typeface="+mn-lt"/>
                      </a:endParaRPr>
                    </a:p>
                  </a:txBody>
                  <a:tcPr marL="9526" marR="9526" marT="9525" marB="0" anchor="ctr"/>
                </a:tc>
                <a:tc>
                  <a:txBody>
                    <a:bodyPr/>
                    <a:lstStyle/>
                    <a:p>
                      <a:pPr algn="ctr" fontAlgn="b"/>
                      <a:r>
                        <a:rPr lang="en-GB" sz="1100" u="none" strike="noStrike" dirty="0" smtClean="0"/>
                        <a:t>n</a:t>
                      </a:r>
                      <a:endParaRPr lang="en-GB" sz="1100" b="1" i="0" u="none" strike="noStrike" dirty="0" smtClean="0">
                        <a:solidFill>
                          <a:schemeClr val="tx1"/>
                        </a:solidFill>
                        <a:latin typeface="+mn-lt"/>
                      </a:endParaRPr>
                    </a:p>
                  </a:txBody>
                  <a:tcPr marL="9526" marR="9526" marT="9525" marB="0" anchor="ctr"/>
                </a:tc>
              </a:tr>
              <a:tr h="331078">
                <a:tc>
                  <a:txBody>
                    <a:bodyPr/>
                    <a:lstStyle/>
                    <a:p>
                      <a:pPr algn="l" fontAlgn="b"/>
                      <a:r>
                        <a:rPr lang="en-GB" sz="1200" u="none" strike="noStrike" dirty="0"/>
                        <a:t>East of England</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smtClean="0"/>
                        <a:t>8%</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119</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a:t>East Midlands</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a:t>6</a:t>
                      </a:r>
                      <a:r>
                        <a:rPr lang="en-GB" sz="1200" u="none" strike="noStrike" dirty="0" smtClean="0"/>
                        <a:t>%</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94</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a:t>London</a:t>
                      </a:r>
                      <a:endParaRPr lang="en-GB" sz="1200" b="0" i="0" u="none" strike="noStrike">
                        <a:solidFill>
                          <a:srgbClr val="000000"/>
                        </a:solidFill>
                        <a:latin typeface="+mn-lt"/>
                      </a:endParaRPr>
                    </a:p>
                  </a:txBody>
                  <a:tcPr marL="45720" marR="45720" anchor="ctr"/>
                </a:tc>
                <a:tc>
                  <a:txBody>
                    <a:bodyPr/>
                    <a:lstStyle/>
                    <a:p>
                      <a:pPr algn="ctr" fontAlgn="b"/>
                      <a:r>
                        <a:rPr lang="en-GB" sz="1200" u="none" strike="noStrike" dirty="0" smtClean="0"/>
                        <a:t>11%</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174</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a:t>North </a:t>
                      </a:r>
                      <a:r>
                        <a:rPr lang="en-GB" sz="1200" u="none" strike="noStrike" dirty="0" smtClean="0"/>
                        <a:t>East </a:t>
                      </a:r>
                      <a:r>
                        <a:rPr lang="en-GB" sz="1600" u="none" strike="noStrike" kern="1200" dirty="0" smtClean="0">
                          <a:solidFill>
                            <a:schemeClr val="accent5"/>
                          </a:solidFill>
                          <a:latin typeface="+mn-lt"/>
                          <a:ea typeface="+mn-ea"/>
                          <a:cs typeface="+mn-cs"/>
                        </a:rPr>
                        <a:t>*</a:t>
                      </a:r>
                      <a:endParaRPr lang="en-GB" sz="1600" u="none" strike="noStrike" kern="1200" dirty="0">
                        <a:solidFill>
                          <a:schemeClr val="accent5"/>
                        </a:solidFill>
                        <a:latin typeface="+mn-lt"/>
                        <a:ea typeface="+mn-ea"/>
                        <a:cs typeface="+mn-cs"/>
                      </a:endParaRPr>
                    </a:p>
                  </a:txBody>
                  <a:tcPr marL="45720" marR="45720" anchor="ctr"/>
                </a:tc>
                <a:tc>
                  <a:txBody>
                    <a:bodyPr/>
                    <a:lstStyle/>
                    <a:p>
                      <a:pPr algn="ctr" fontAlgn="b"/>
                      <a:r>
                        <a:rPr lang="en-GB" sz="1200" u="none" strike="noStrike" dirty="0"/>
                        <a:t>7</a:t>
                      </a:r>
                      <a:r>
                        <a:rPr lang="en-GB" sz="1200" u="none" strike="noStrike" dirty="0" smtClean="0"/>
                        <a:t>%</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105</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a:t>North West </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smtClean="0"/>
                        <a:t>10%</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144</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a:t>South East</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smtClean="0"/>
                        <a:t>12%</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184</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a:t>South West</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a:t>7</a:t>
                      </a:r>
                      <a:r>
                        <a:rPr lang="en-GB" sz="1200" u="none" strike="noStrike" dirty="0" smtClean="0"/>
                        <a:t>%</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113</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a:t>West Midlands</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a:t>8</a:t>
                      </a:r>
                      <a:r>
                        <a:rPr lang="en-GB" sz="1200" u="none" strike="noStrike" dirty="0" smtClean="0"/>
                        <a:t>%</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124</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smtClean="0"/>
                        <a:t>Yorks and Humber</a:t>
                      </a:r>
                      <a:endParaRPr lang="en-GB" sz="1200" b="0" i="0" u="none" strike="noStrike" dirty="0">
                        <a:solidFill>
                          <a:srgbClr val="000000"/>
                        </a:solidFill>
                        <a:latin typeface="+mn-lt"/>
                      </a:endParaRPr>
                    </a:p>
                  </a:txBody>
                  <a:tcPr marL="45720" marR="45720" anchor="ctr"/>
                </a:tc>
                <a:tc>
                  <a:txBody>
                    <a:bodyPr/>
                    <a:lstStyle/>
                    <a:p>
                      <a:pPr algn="ctr" fontAlgn="b"/>
                      <a:r>
                        <a:rPr lang="en-GB" sz="1200" u="none" strike="noStrike" dirty="0" smtClean="0"/>
                        <a:t>7%</a:t>
                      </a:r>
                      <a:endParaRPr lang="en-GB" sz="1200" b="0" i="0"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115</a:t>
                      </a:r>
                      <a:endParaRPr lang="en-GB" sz="1200" b="0" i="0" u="none" strike="noStrike" dirty="0">
                        <a:solidFill>
                          <a:srgbClr val="000000"/>
                        </a:solidFill>
                        <a:latin typeface="+mn-lt"/>
                      </a:endParaRPr>
                    </a:p>
                  </a:txBody>
                  <a:tcPr marL="45720" marR="45720" anchor="ctr"/>
                </a:tc>
              </a:tr>
              <a:tr h="331078">
                <a:tc>
                  <a:txBody>
                    <a:bodyPr/>
                    <a:lstStyle/>
                    <a:p>
                      <a:pPr algn="r" fontAlgn="b"/>
                      <a:r>
                        <a:rPr lang="en-GB" sz="1200" i="1" u="none" strike="noStrike" dirty="0" smtClean="0"/>
                        <a:t>England</a:t>
                      </a:r>
                      <a:r>
                        <a:rPr lang="en-GB" sz="1200" i="1" u="none" strike="noStrike" baseline="0" dirty="0" smtClean="0"/>
                        <a:t> Total</a:t>
                      </a:r>
                      <a:endParaRPr lang="en-GB" sz="1200" b="0" i="1" u="none" strike="noStrike" dirty="0">
                        <a:solidFill>
                          <a:srgbClr val="000000"/>
                        </a:solidFill>
                        <a:latin typeface="+mn-lt"/>
                      </a:endParaRPr>
                    </a:p>
                  </a:txBody>
                  <a:tcPr marL="45720" marR="45720" anchor="ctr"/>
                </a:tc>
                <a:tc>
                  <a:txBody>
                    <a:bodyPr/>
                    <a:lstStyle/>
                    <a:p>
                      <a:pPr algn="r" fontAlgn="b"/>
                      <a:r>
                        <a:rPr lang="en-GB" sz="1200" i="1" u="none" strike="noStrike" dirty="0" smtClean="0"/>
                        <a:t>75%</a:t>
                      </a:r>
                      <a:endParaRPr lang="en-GB" sz="1200" b="0" i="1" u="none" strike="noStrike" dirty="0">
                        <a:solidFill>
                          <a:srgbClr val="000000"/>
                        </a:solidFill>
                        <a:latin typeface="+mn-lt"/>
                      </a:endParaRPr>
                    </a:p>
                  </a:txBody>
                  <a:tcPr marL="45720" marR="45720" anchor="ctr"/>
                </a:tc>
                <a:tc>
                  <a:txBody>
                    <a:bodyPr/>
                    <a:lstStyle/>
                    <a:p>
                      <a:pPr algn="r" fontAlgn="b"/>
                      <a:r>
                        <a:rPr lang="en-GB" sz="1200" b="0" i="1" u="none" strike="noStrike" dirty="0" smtClean="0">
                          <a:solidFill>
                            <a:srgbClr val="000000"/>
                          </a:solidFill>
                          <a:latin typeface="+mn-lt"/>
                        </a:rPr>
                        <a:t>1172</a:t>
                      </a:r>
                      <a:endParaRPr lang="en-GB" sz="1200" b="0" i="1" u="none" strike="noStrike" dirty="0">
                        <a:solidFill>
                          <a:srgbClr val="000000"/>
                        </a:solidFill>
                        <a:latin typeface="+mn-lt"/>
                      </a:endParaRPr>
                    </a:p>
                  </a:txBody>
                  <a:tcPr marL="45720" marR="45720" anchor="ctr"/>
                </a:tc>
              </a:tr>
              <a:tr h="331078">
                <a:tc>
                  <a:txBody>
                    <a:bodyPr/>
                    <a:lstStyle/>
                    <a:p>
                      <a:pPr algn="l" fontAlgn="b"/>
                      <a:r>
                        <a:rPr lang="en-GB" sz="1200" u="none" strike="noStrike" dirty="0"/>
                        <a:t>Northern </a:t>
                      </a:r>
                      <a:r>
                        <a:rPr lang="en-GB" sz="1200" u="none" strike="noStrike" dirty="0" smtClean="0"/>
                        <a:t>Ireland </a:t>
                      </a:r>
                      <a:r>
                        <a:rPr lang="en-GB" sz="1600" u="none" strike="noStrike" dirty="0" smtClean="0">
                          <a:solidFill>
                            <a:schemeClr val="accent5"/>
                          </a:solidFill>
                        </a:rPr>
                        <a:t>*</a:t>
                      </a:r>
                      <a:endParaRPr lang="en-GB" sz="1200" b="0" i="1" u="none" strike="noStrike" dirty="0">
                        <a:solidFill>
                          <a:schemeClr val="accent5"/>
                        </a:solidFill>
                        <a:latin typeface="+mn-lt"/>
                      </a:endParaRPr>
                    </a:p>
                  </a:txBody>
                  <a:tcPr marL="45720" marR="45720" anchor="ctr"/>
                </a:tc>
                <a:tc>
                  <a:txBody>
                    <a:bodyPr/>
                    <a:lstStyle/>
                    <a:p>
                      <a:pPr algn="ctr" fontAlgn="b"/>
                      <a:r>
                        <a:rPr lang="en-GB" sz="1200" u="none" strike="noStrike" dirty="0" smtClean="0"/>
                        <a:t>7%</a:t>
                      </a:r>
                      <a:endParaRPr lang="en-GB" sz="1200" b="0" i="1"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107</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smtClean="0"/>
                        <a:t>Scotland </a:t>
                      </a:r>
                      <a:r>
                        <a:rPr lang="en-GB" sz="1600" u="none" strike="noStrike" kern="1200" dirty="0" smtClean="0">
                          <a:solidFill>
                            <a:schemeClr val="accent5"/>
                          </a:solidFill>
                          <a:latin typeface="+mn-lt"/>
                          <a:ea typeface="+mn-ea"/>
                          <a:cs typeface="+mn-cs"/>
                        </a:rPr>
                        <a:t>*</a:t>
                      </a:r>
                      <a:endParaRPr lang="en-GB" sz="1600" u="none" strike="noStrike" kern="1200" dirty="0">
                        <a:solidFill>
                          <a:schemeClr val="accent5"/>
                        </a:solidFill>
                        <a:latin typeface="+mn-lt"/>
                        <a:ea typeface="+mn-ea"/>
                        <a:cs typeface="+mn-cs"/>
                      </a:endParaRPr>
                    </a:p>
                  </a:txBody>
                  <a:tcPr marL="45720" marR="45720" anchor="ctr"/>
                </a:tc>
                <a:tc>
                  <a:txBody>
                    <a:bodyPr/>
                    <a:lstStyle/>
                    <a:p>
                      <a:pPr algn="ctr" fontAlgn="b"/>
                      <a:r>
                        <a:rPr lang="en-GB" sz="1200" u="none" strike="noStrike" dirty="0" smtClean="0"/>
                        <a:t>10%</a:t>
                      </a:r>
                      <a:endParaRPr lang="en-GB" sz="1200" b="0" i="1"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161</a:t>
                      </a:r>
                      <a:endParaRPr lang="en-GB" sz="1200" b="0" i="0" u="none" strike="noStrike" dirty="0">
                        <a:solidFill>
                          <a:srgbClr val="000000"/>
                        </a:solidFill>
                        <a:latin typeface="+mn-lt"/>
                      </a:endParaRPr>
                    </a:p>
                  </a:txBody>
                  <a:tcPr marL="45720" marR="45720" anchor="ctr"/>
                </a:tc>
              </a:tr>
              <a:tr h="331078">
                <a:tc>
                  <a:txBody>
                    <a:bodyPr/>
                    <a:lstStyle/>
                    <a:p>
                      <a:pPr algn="l" fontAlgn="b"/>
                      <a:r>
                        <a:rPr lang="en-GB" sz="1200" u="none" strike="noStrike" dirty="0" smtClean="0"/>
                        <a:t>Wales </a:t>
                      </a:r>
                      <a:r>
                        <a:rPr lang="en-GB" sz="1600" u="none" strike="noStrike" kern="1200" dirty="0" smtClean="0">
                          <a:solidFill>
                            <a:schemeClr val="accent5"/>
                          </a:solidFill>
                          <a:latin typeface="+mn-lt"/>
                          <a:ea typeface="+mn-ea"/>
                          <a:cs typeface="+mn-cs"/>
                        </a:rPr>
                        <a:t>*</a:t>
                      </a:r>
                      <a:endParaRPr lang="en-GB" sz="1600" u="none" strike="noStrike" kern="1200" dirty="0">
                        <a:solidFill>
                          <a:schemeClr val="accent5"/>
                        </a:solidFill>
                        <a:latin typeface="+mn-lt"/>
                        <a:ea typeface="+mn-ea"/>
                        <a:cs typeface="+mn-cs"/>
                      </a:endParaRPr>
                    </a:p>
                  </a:txBody>
                  <a:tcPr marL="45720" marR="45720" anchor="ctr"/>
                </a:tc>
                <a:tc>
                  <a:txBody>
                    <a:bodyPr/>
                    <a:lstStyle/>
                    <a:p>
                      <a:pPr algn="ctr" fontAlgn="b"/>
                      <a:r>
                        <a:rPr lang="en-GB" sz="1200" u="none" strike="noStrike" dirty="0"/>
                        <a:t>8</a:t>
                      </a:r>
                      <a:r>
                        <a:rPr lang="en-GB" sz="1200" u="none" strike="noStrike" dirty="0" smtClean="0"/>
                        <a:t>%</a:t>
                      </a:r>
                      <a:endParaRPr lang="en-GB" sz="1200" b="0" i="1" u="none" strike="noStrike" dirty="0">
                        <a:solidFill>
                          <a:srgbClr val="000000"/>
                        </a:solidFill>
                        <a:latin typeface="+mn-lt"/>
                      </a:endParaRPr>
                    </a:p>
                  </a:txBody>
                  <a:tcPr marL="45720" marR="45720" anchor="ctr"/>
                </a:tc>
                <a:tc>
                  <a:txBody>
                    <a:bodyPr/>
                    <a:lstStyle/>
                    <a:p>
                      <a:pPr algn="ctr" fontAlgn="b"/>
                      <a:r>
                        <a:rPr lang="en-GB" sz="1200" b="0" i="0" u="none" strike="noStrike" dirty="0" smtClean="0">
                          <a:solidFill>
                            <a:srgbClr val="000000"/>
                          </a:solidFill>
                          <a:latin typeface="+mn-lt"/>
                        </a:rPr>
                        <a:t>115</a:t>
                      </a:r>
                      <a:endParaRPr lang="en-GB" sz="1200" b="0" i="0" u="none" strike="noStrike" dirty="0">
                        <a:solidFill>
                          <a:srgbClr val="000000"/>
                        </a:solidFill>
                        <a:latin typeface="+mn-lt"/>
                      </a:endParaRPr>
                    </a:p>
                  </a:txBody>
                  <a:tcPr marL="45720" marR="45720" anchor="ctr"/>
                </a:tc>
              </a:tr>
              <a:tr h="331078">
                <a:tc>
                  <a:txBody>
                    <a:bodyPr/>
                    <a:lstStyle/>
                    <a:p>
                      <a:pPr marL="0" algn="r" defTabSz="981334" rtl="0" eaLnBrk="1" fontAlgn="b" latinLnBrk="0" hangingPunct="1"/>
                      <a:r>
                        <a:rPr lang="en-GB" sz="1200" i="1" u="none" strike="noStrike" kern="1200" dirty="0" smtClean="0">
                          <a:solidFill>
                            <a:schemeClr val="dk1"/>
                          </a:solidFill>
                          <a:latin typeface="+mn-lt"/>
                          <a:ea typeface="+mn-ea"/>
                          <a:cs typeface="+mn-cs"/>
                        </a:rPr>
                        <a:t>Grand Total</a:t>
                      </a:r>
                      <a:endParaRPr lang="en-GB" sz="1200" i="1" u="none" strike="noStrike" kern="1200" dirty="0">
                        <a:solidFill>
                          <a:schemeClr val="dk1"/>
                        </a:solidFill>
                        <a:latin typeface="+mn-lt"/>
                        <a:ea typeface="+mn-ea"/>
                        <a:cs typeface="+mn-cs"/>
                      </a:endParaRPr>
                    </a:p>
                  </a:txBody>
                  <a:tcPr marL="45720" marR="45720" anchor="ctr"/>
                </a:tc>
                <a:tc>
                  <a:txBody>
                    <a:bodyPr/>
                    <a:lstStyle/>
                    <a:p>
                      <a:pPr marL="0" algn="r" defTabSz="981334" rtl="0" eaLnBrk="1" fontAlgn="b" latinLnBrk="0" hangingPunct="1"/>
                      <a:r>
                        <a:rPr lang="en-GB" sz="1200" i="1" u="none" strike="noStrike" kern="1200" dirty="0" smtClean="0">
                          <a:solidFill>
                            <a:schemeClr val="dk1"/>
                          </a:solidFill>
                          <a:latin typeface="+mn-lt"/>
                          <a:ea typeface="+mn-ea"/>
                          <a:cs typeface="+mn-cs"/>
                        </a:rPr>
                        <a:t>100%</a:t>
                      </a:r>
                      <a:endParaRPr lang="en-GB" sz="1200" i="1" u="none" strike="noStrike" kern="1200" dirty="0">
                        <a:solidFill>
                          <a:schemeClr val="dk1"/>
                        </a:solidFill>
                        <a:latin typeface="+mn-lt"/>
                        <a:ea typeface="+mn-ea"/>
                        <a:cs typeface="+mn-cs"/>
                      </a:endParaRPr>
                    </a:p>
                  </a:txBody>
                  <a:tcPr marL="45720" marR="45720" anchor="ctr"/>
                </a:tc>
                <a:tc>
                  <a:txBody>
                    <a:bodyPr/>
                    <a:lstStyle/>
                    <a:p>
                      <a:pPr marL="0" algn="r" defTabSz="981334" rtl="0" eaLnBrk="1" fontAlgn="b" latinLnBrk="0" hangingPunct="1"/>
                      <a:r>
                        <a:rPr lang="en-GB" sz="1200" i="1" u="none" strike="noStrike" kern="1200" dirty="0" smtClean="0">
                          <a:solidFill>
                            <a:schemeClr val="dk1"/>
                          </a:solidFill>
                          <a:latin typeface="+mn-lt"/>
                          <a:ea typeface="+mn-ea"/>
                          <a:cs typeface="+mn-cs"/>
                        </a:rPr>
                        <a:t>1555</a:t>
                      </a:r>
                    </a:p>
                  </a:txBody>
                  <a:tcPr marL="45720" marR="45720" anchor="ctr"/>
                </a:tc>
              </a:tr>
            </a:tbl>
          </a:graphicData>
        </a:graphic>
      </p:graphicFrame>
      <p:sp>
        <p:nvSpPr>
          <p:cNvPr id="71751" name="Title 3"/>
          <p:cNvSpPr>
            <a:spLocks noGrp="1"/>
          </p:cNvSpPr>
          <p:nvPr>
            <p:ph type="title"/>
          </p:nvPr>
        </p:nvSpPr>
        <p:spPr>
          <a:xfrm>
            <a:off x="663576" y="325438"/>
            <a:ext cx="8461376" cy="1079500"/>
          </a:xfrm>
        </p:spPr>
        <p:txBody>
          <a:bodyPr/>
          <a:lstStyle/>
          <a:p>
            <a:pPr eaLnBrk="1" hangingPunct="1"/>
            <a:r>
              <a:rPr dirty="0" smtClean="0">
                <a:latin typeface="Arial" pitchFamily="34" charset="0"/>
                <a:ea typeface="Geneva"/>
                <a:cs typeface="Geneva"/>
              </a:rPr>
              <a:t>Region (1).</a:t>
            </a:r>
          </a:p>
        </p:txBody>
      </p:sp>
      <p:sp>
        <p:nvSpPr>
          <p:cNvPr id="8" name="Rectangle 7"/>
          <p:cNvSpPr/>
          <p:nvPr/>
        </p:nvSpPr>
        <p:spPr bwMode="auto">
          <a:xfrm>
            <a:off x="8416154" y="0"/>
            <a:ext cx="2272485" cy="35240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Appendix</a:t>
            </a:r>
            <a:endParaRPr lang="en-GB" sz="1300" b="1" dirty="0">
              <a:solidFill>
                <a:schemeClr val="bg1"/>
              </a:solidFill>
            </a:endParaRPr>
          </a:p>
        </p:txBody>
      </p:sp>
      <p:sp>
        <p:nvSpPr>
          <p:cNvPr id="15" name="TextBox 14"/>
          <p:cNvSpPr txBox="1"/>
          <p:nvPr/>
        </p:nvSpPr>
        <p:spPr>
          <a:xfrm>
            <a:off x="807815" y="6373713"/>
            <a:ext cx="8512267" cy="338554"/>
          </a:xfrm>
          <a:prstGeom prst="rect">
            <a:avLst/>
          </a:prstGeom>
          <a:noFill/>
        </p:spPr>
        <p:txBody>
          <a:bodyPr wrap="none" rtlCol="0">
            <a:spAutoFit/>
          </a:bodyPr>
          <a:lstStyle/>
          <a:p>
            <a:r>
              <a:rPr lang="en-GB" sz="1600" dirty="0" smtClean="0">
                <a:solidFill>
                  <a:schemeClr val="accent5"/>
                </a:solidFill>
                <a:latin typeface="+mn-lt"/>
                <a:ea typeface="+mn-ea"/>
                <a:cs typeface="+mn-cs"/>
              </a:rPr>
              <a:t>*</a:t>
            </a:r>
            <a:r>
              <a:rPr lang="en-GB" dirty="0" smtClean="0"/>
              <a:t> Includes a boost sample to ensure a robust sample size - % represents the figure weighted to a nationally representative proportion.</a:t>
            </a:r>
            <a:endParaRPr lang="en-GB"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Rectangle 23"/>
          <p:cNvSpPr>
            <a:spLocks noChangeArrowheads="1"/>
          </p:cNvSpPr>
          <p:nvPr/>
        </p:nvSpPr>
        <p:spPr bwMode="auto">
          <a:xfrm>
            <a:off x="1677989" y="6877050"/>
            <a:ext cx="6562726" cy="646113"/>
          </a:xfrm>
          <a:prstGeom prst="rect">
            <a:avLst/>
          </a:prstGeom>
          <a:noFill/>
          <a:ln w="9525">
            <a:noFill/>
            <a:miter lim="800000"/>
            <a:headEnd/>
            <a:tailEnd/>
          </a:ln>
        </p:spPr>
        <p:txBody>
          <a:bodyPr lIns="104274" tIns="52138" rIns="104274" bIns="52138"/>
          <a:lstStyle/>
          <a:p>
            <a:pPr marL="391028" indent="-391028" eaLnBrk="0" hangingPunct="0">
              <a:defRPr/>
            </a:pPr>
            <a:r>
              <a:rPr lang="en-GB" sz="1000" dirty="0" smtClean="0">
                <a:solidFill>
                  <a:srgbClr val="4D4D4D"/>
                </a:solidFill>
                <a:latin typeface="+mn-lt"/>
              </a:rPr>
              <a:t>QS16. Do you live in or travel regularly to any of the following cities? (1555 - All respondents)</a:t>
            </a:r>
            <a:endParaRPr lang="en-GB" sz="1000" dirty="0">
              <a:solidFill>
                <a:srgbClr val="4D4D4D"/>
              </a:solidFill>
              <a:latin typeface="+mn-lt"/>
            </a:endParaRPr>
          </a:p>
        </p:txBody>
      </p:sp>
      <p:sp>
        <p:nvSpPr>
          <p:cNvPr id="13" name="Title 3"/>
          <p:cNvSpPr txBox="1">
            <a:spLocks/>
          </p:cNvSpPr>
          <p:nvPr/>
        </p:nvSpPr>
        <p:spPr bwMode="auto">
          <a:xfrm>
            <a:off x="663576" y="325438"/>
            <a:ext cx="8461376" cy="10795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defTabSz="914286">
              <a:spcAft>
                <a:spcPts val="1200"/>
              </a:spcAft>
              <a:defRPr/>
            </a:pPr>
            <a:r>
              <a:rPr lang="en-GB" sz="3600" kern="0" dirty="0" smtClean="0"/>
              <a:t>Region (2).</a:t>
            </a:r>
          </a:p>
        </p:txBody>
      </p:sp>
      <p:graphicFrame>
        <p:nvGraphicFramePr>
          <p:cNvPr id="15" name="Table 14"/>
          <p:cNvGraphicFramePr>
            <a:graphicFrameLocks noGrp="1"/>
          </p:cNvGraphicFramePr>
          <p:nvPr/>
        </p:nvGraphicFramePr>
        <p:xfrm>
          <a:off x="879823" y="1333153"/>
          <a:ext cx="8856988" cy="5065668"/>
        </p:xfrm>
        <a:graphic>
          <a:graphicData uri="http://schemas.openxmlformats.org/drawingml/2006/table">
            <a:tbl>
              <a:tblPr/>
              <a:tblGrid>
                <a:gridCol w="2214247"/>
                <a:gridCol w="2214247"/>
                <a:gridCol w="2214247"/>
                <a:gridCol w="2214247"/>
              </a:tblGrid>
              <a:tr h="508277">
                <a:tc>
                  <a:txBody>
                    <a:bodyPr/>
                    <a:lstStyle/>
                    <a:p>
                      <a:pPr algn="l" fontAlgn="b"/>
                      <a:endParaRPr lang="en-GB" sz="1400" b="0" i="0" u="none" strike="noStrike" dirty="0">
                        <a:solidFill>
                          <a:srgbClr val="000000"/>
                        </a:solidFill>
                        <a:latin typeface="+mn-lt"/>
                      </a:endParaRPr>
                    </a:p>
                  </a:txBody>
                  <a:tcPr marL="9526" marR="9526" marT="9525" marB="0" anchor="b">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1" i="0" u="none" strike="noStrike" dirty="0">
                          <a:solidFill>
                            <a:srgbClr val="000000"/>
                          </a:solidFill>
                          <a:latin typeface="+mn-lt"/>
                        </a:rPr>
                        <a:t>Live in</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1" i="0" u="none" strike="noStrike" dirty="0">
                          <a:solidFill>
                            <a:srgbClr val="000000"/>
                          </a:solidFill>
                          <a:latin typeface="+mn-lt"/>
                        </a:rPr>
                        <a:t>Travel to</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1" i="0" u="none" strike="noStrike" dirty="0">
                          <a:solidFill>
                            <a:srgbClr val="000000"/>
                          </a:solidFill>
                          <a:latin typeface="+mn-lt"/>
                        </a:rPr>
                        <a:t>Neither live in </a:t>
                      </a:r>
                      <a:endParaRPr lang="en-GB" sz="1400" b="1" i="0" u="none" strike="noStrike" dirty="0" smtClean="0">
                        <a:solidFill>
                          <a:srgbClr val="000000"/>
                        </a:solidFill>
                        <a:latin typeface="+mn-lt"/>
                      </a:endParaRPr>
                    </a:p>
                    <a:p>
                      <a:pPr algn="ctr" fontAlgn="b"/>
                      <a:r>
                        <a:rPr lang="en-GB" sz="1400" b="1" i="0" u="none" strike="noStrike" dirty="0" smtClean="0">
                          <a:solidFill>
                            <a:srgbClr val="000000"/>
                          </a:solidFill>
                          <a:latin typeface="+mn-lt"/>
                        </a:rPr>
                        <a:t>nor </a:t>
                      </a:r>
                      <a:r>
                        <a:rPr lang="en-GB" sz="1400" b="1" i="0" u="none" strike="noStrike" dirty="0">
                          <a:solidFill>
                            <a:srgbClr val="000000"/>
                          </a:solidFill>
                          <a:latin typeface="+mn-lt"/>
                        </a:rPr>
                        <a:t>travel to</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London</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25%</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64%</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Birmingham</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16%</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82%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Leeds or Bradford</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87%</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a:solidFill>
                            <a:srgbClr val="000000"/>
                          </a:solidFill>
                          <a:latin typeface="+mn-lt"/>
                        </a:rPr>
                        <a:t>Glasgow</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mn-lt"/>
                        </a:rPr>
                        <a:t>86%</a:t>
                      </a:r>
                      <a:endParaRPr lang="en-GB" sz="1400" b="0" i="0" u="none" strike="noStrike" dirty="0">
                        <a:solidFill>
                          <a:srgbClr val="000000"/>
                        </a:solidFill>
                        <a:latin typeface="+mn-lt"/>
                      </a:endParaRP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Edinburgh</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mn-lt"/>
                        </a:rPr>
                        <a:t>87%</a:t>
                      </a:r>
                      <a:endParaRPr lang="en-GB" sz="1400" b="0" i="0" u="none" strike="noStrike" dirty="0">
                        <a:solidFill>
                          <a:srgbClr val="000000"/>
                        </a:solidFill>
                        <a:latin typeface="+mn-lt"/>
                      </a:endParaRP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Liverpool</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88%</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Manchester</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17%</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mn-lt"/>
                        </a:rPr>
                        <a:t>80%</a:t>
                      </a:r>
                      <a:endParaRPr lang="en-GB" sz="1400" b="0" i="0" u="none" strike="noStrike" dirty="0">
                        <a:solidFill>
                          <a:srgbClr val="000000"/>
                        </a:solidFill>
                        <a:latin typeface="+mn-lt"/>
                      </a:endParaRP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a:solidFill>
                            <a:srgbClr val="000000"/>
                          </a:solidFill>
                          <a:latin typeface="+mn-lt"/>
                        </a:rPr>
                        <a:t>Cardiff</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10%</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88%</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Belfast</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90%</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Derby or Nottingham</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10%</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88%</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528405">
                <a:tc>
                  <a:txBody>
                    <a:bodyPr/>
                    <a:lstStyle/>
                    <a:p>
                      <a:pPr algn="l" fontAlgn="b"/>
                      <a:r>
                        <a:rPr lang="en-GB" sz="1400" b="0" i="0" u="none" strike="noStrike" dirty="0">
                          <a:solidFill>
                            <a:srgbClr val="000000"/>
                          </a:solidFill>
                          <a:latin typeface="+mn-lt"/>
                        </a:rPr>
                        <a:t>Southampton  or Portsmouth</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10%</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89%</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Bristol</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87%</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Newcastle</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2%</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87%</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309922">
                <a:tc>
                  <a:txBody>
                    <a:bodyPr/>
                    <a:lstStyle/>
                    <a:p>
                      <a:pPr algn="l" fontAlgn="b"/>
                      <a:r>
                        <a:rPr lang="en-GB" sz="1400" b="0" i="0" u="none" strike="noStrike" dirty="0">
                          <a:solidFill>
                            <a:srgbClr val="000000"/>
                          </a:solidFill>
                          <a:latin typeface="+mn-lt"/>
                        </a:rPr>
                        <a:t>Norwich or Ipswich</a:t>
                      </a:r>
                    </a:p>
                  </a:txBody>
                  <a:tcPr marL="45720" marR="4572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a:solidFill>
                            <a:srgbClr val="000000"/>
                          </a:solidFill>
                          <a:latin typeface="+mn-lt"/>
                        </a:rPr>
                        <a:t>8%</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mn-lt"/>
                        </a:rPr>
                        <a:t>91%</a:t>
                      </a:r>
                    </a:p>
                  </a:txBody>
                  <a:tcPr marL="9526" marR="9526"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6" name="Rectangle 5"/>
          <p:cNvSpPr/>
          <p:nvPr/>
        </p:nvSpPr>
        <p:spPr bwMode="auto">
          <a:xfrm>
            <a:off x="8416154" y="0"/>
            <a:ext cx="2272485" cy="35240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Appendix</a:t>
            </a:r>
            <a:endParaRPr lang="en-GB" sz="1300" b="1" dirty="0">
              <a:solidFill>
                <a:schemeClr val="bg1"/>
              </a:solidFill>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Right Arrow Callout 9"/>
          <p:cNvSpPr/>
          <p:nvPr/>
        </p:nvSpPr>
        <p:spPr bwMode="auto">
          <a:xfrm>
            <a:off x="807815" y="1837209"/>
            <a:ext cx="5688632" cy="2520280"/>
          </a:xfrm>
          <a:prstGeom prst="rightArrowCallout">
            <a:avLst>
              <a:gd name="adj1" fmla="val 25000"/>
              <a:gd name="adj2" fmla="val 25000"/>
              <a:gd name="adj3" fmla="val 25000"/>
              <a:gd name="adj4" fmla="val 84865"/>
            </a:avLst>
          </a:prstGeom>
          <a:solidFill>
            <a:schemeClr val="bg1">
              <a:lumMod val="95000"/>
            </a:schemeClr>
          </a:solidFill>
          <a:ln w="9525" cap="flat" cmpd="sng" algn="ctr">
            <a:noFill/>
            <a:prstDash val="solid"/>
            <a:round/>
            <a:headEnd type="none" w="med" len="med"/>
            <a:tailEnd type="none" w="med" len="med"/>
          </a:ln>
          <a:effectLst/>
        </p:spPr>
        <p:txBody>
          <a:bodyPr lIns="91428" tIns="45715" rIns="91428" bIns="45715"/>
          <a:lstStyle/>
          <a:p>
            <a:pPr marL="0" marR="0" indent="0" defTabSz="914400" eaLnBrk="0" latinLnBrk="0" hangingPunct="0">
              <a:lnSpc>
                <a:spcPct val="100000"/>
              </a:lnSpc>
              <a:buClrTx/>
              <a:buSzTx/>
              <a:buFontTx/>
              <a:buNone/>
              <a:tabLst/>
              <a:defRPr/>
            </a:pPr>
            <a:endParaRPr lang="en-GB" sz="1000" smtClean="0"/>
          </a:p>
        </p:txBody>
      </p:sp>
      <p:graphicFrame>
        <p:nvGraphicFramePr>
          <p:cNvPr id="18" name="Chart 103"/>
          <p:cNvGraphicFramePr>
            <a:graphicFrameLocks/>
          </p:cNvGraphicFramePr>
          <p:nvPr/>
        </p:nvGraphicFramePr>
        <p:xfrm>
          <a:off x="6280150" y="1981223"/>
          <a:ext cx="3600673" cy="27363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97"/>
          <p:cNvGraphicFramePr>
            <a:graphicFrameLocks/>
          </p:cNvGraphicFramePr>
          <p:nvPr/>
        </p:nvGraphicFramePr>
        <p:xfrm>
          <a:off x="663799" y="1693960"/>
          <a:ext cx="4771355" cy="4103688"/>
        </p:xfrm>
        <a:graphic>
          <a:graphicData uri="http://schemas.openxmlformats.org/drawingml/2006/chart">
            <c:chart xmlns:c="http://schemas.openxmlformats.org/drawingml/2006/chart" xmlns:r="http://schemas.openxmlformats.org/officeDocument/2006/relationships" r:id="rId4"/>
          </a:graphicData>
        </a:graphic>
      </p:graphicFrame>
      <p:sp>
        <p:nvSpPr>
          <p:cNvPr id="72706" name="Rectangle 2"/>
          <p:cNvSpPr>
            <a:spLocks noGrp="1" noChangeArrowheads="1"/>
          </p:cNvSpPr>
          <p:nvPr>
            <p:ph type="title"/>
          </p:nvPr>
        </p:nvSpPr>
        <p:spPr>
          <a:xfrm>
            <a:off x="879824" y="482130"/>
            <a:ext cx="7318375" cy="635000"/>
          </a:xfrm>
        </p:spPr>
        <p:txBody>
          <a:bodyPr/>
          <a:lstStyle/>
          <a:p>
            <a:pPr eaLnBrk="1" hangingPunct="1"/>
            <a:r>
              <a:rPr dirty="0" smtClean="0">
                <a:latin typeface="Arial" pitchFamily="34" charset="0"/>
                <a:ea typeface="Geneva"/>
                <a:cs typeface="Geneva"/>
              </a:rPr>
              <a:t>Type of vehicle in household.</a:t>
            </a:r>
          </a:p>
        </p:txBody>
      </p:sp>
      <p:sp>
        <p:nvSpPr>
          <p:cNvPr id="97" name="Rectangle 23"/>
          <p:cNvSpPr>
            <a:spLocks noChangeArrowheads="1"/>
          </p:cNvSpPr>
          <p:nvPr/>
        </p:nvSpPr>
        <p:spPr bwMode="auto">
          <a:xfrm>
            <a:off x="1677989" y="6951737"/>
            <a:ext cx="6562726" cy="646113"/>
          </a:xfrm>
          <a:prstGeom prst="rect">
            <a:avLst/>
          </a:prstGeom>
          <a:noFill/>
          <a:ln w="9525">
            <a:noFill/>
            <a:miter lim="800000"/>
            <a:headEnd/>
            <a:tailEnd/>
          </a:ln>
        </p:spPr>
        <p:txBody>
          <a:bodyPr lIns="104274" tIns="52138" rIns="104274" bIns="52138"/>
          <a:lstStyle/>
          <a:p>
            <a:pPr eaLnBrk="0" hangingPunct="0">
              <a:defRPr/>
            </a:pPr>
            <a:r>
              <a:rPr lang="en-GB" sz="800" dirty="0">
                <a:solidFill>
                  <a:srgbClr val="4D4D4D"/>
                </a:solidFill>
                <a:latin typeface="+mn-lt"/>
              </a:rPr>
              <a:t>QS8. What type of motor vehicles do you have in your household? </a:t>
            </a:r>
            <a:r>
              <a:rPr lang="en-GB" sz="800" dirty="0" smtClean="0">
                <a:solidFill>
                  <a:srgbClr val="4D4D4D"/>
                </a:solidFill>
                <a:latin typeface="+mn-lt"/>
              </a:rPr>
              <a:t>QS12 How many cars are there in your household?</a:t>
            </a:r>
            <a:r>
              <a:rPr lang="en-GB" sz="800" dirty="0" smtClean="0">
                <a:solidFill>
                  <a:srgbClr val="4D4D4D"/>
                </a:solidFill>
              </a:rPr>
              <a:t> (1555  – All respondents)</a:t>
            </a:r>
            <a:endParaRPr lang="en-GB" sz="800" dirty="0">
              <a:solidFill>
                <a:srgbClr val="4D4D4D"/>
              </a:solidFill>
            </a:endParaRPr>
          </a:p>
        </p:txBody>
      </p:sp>
      <p:sp>
        <p:nvSpPr>
          <p:cNvPr id="72713" name="TextBox 102"/>
          <p:cNvSpPr txBox="1">
            <a:spLocks noChangeArrowheads="1"/>
          </p:cNvSpPr>
          <p:nvPr/>
        </p:nvSpPr>
        <p:spPr bwMode="auto">
          <a:xfrm>
            <a:off x="7144667" y="1693193"/>
            <a:ext cx="3024188" cy="261937"/>
          </a:xfrm>
          <a:prstGeom prst="rect">
            <a:avLst/>
          </a:prstGeom>
          <a:noFill/>
          <a:ln w="9525">
            <a:noFill/>
            <a:miter lim="800000"/>
            <a:headEnd/>
            <a:tailEnd/>
          </a:ln>
        </p:spPr>
        <p:txBody>
          <a:bodyPr lIns="91428" tIns="45715" rIns="91428" bIns="45715">
            <a:spAutoFit/>
          </a:bodyPr>
          <a:lstStyle/>
          <a:p>
            <a:r>
              <a:rPr lang="en-GB" b="1" dirty="0" smtClean="0"/>
              <a:t>Number of </a:t>
            </a:r>
            <a:r>
              <a:rPr lang="en-GB" b="1" dirty="0"/>
              <a:t>cars in household</a:t>
            </a:r>
          </a:p>
        </p:txBody>
      </p:sp>
      <p:sp>
        <p:nvSpPr>
          <p:cNvPr id="9" name="Rectangle 8"/>
          <p:cNvSpPr/>
          <p:nvPr/>
        </p:nvSpPr>
        <p:spPr bwMode="auto">
          <a:xfrm>
            <a:off x="8416154" y="0"/>
            <a:ext cx="2272485" cy="35240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Appendix</a:t>
            </a:r>
            <a:endParaRPr lang="en-GB" sz="1300" b="1" dirty="0">
              <a:solidFill>
                <a:schemeClr val="bg1"/>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9" name="Chart 28"/>
          <p:cNvGraphicFramePr/>
          <p:nvPr/>
        </p:nvGraphicFramePr>
        <p:xfrm>
          <a:off x="3256087" y="1909217"/>
          <a:ext cx="5400600" cy="4176464"/>
        </p:xfrm>
        <a:graphic>
          <a:graphicData uri="http://schemas.openxmlformats.org/drawingml/2006/chart">
            <c:chart xmlns:c="http://schemas.openxmlformats.org/drawingml/2006/chart" xmlns:r="http://schemas.openxmlformats.org/officeDocument/2006/relationships" r:id="rId3"/>
          </a:graphicData>
        </a:graphic>
      </p:graphicFrame>
      <p:sp>
        <p:nvSpPr>
          <p:cNvPr id="22" name="Title 1"/>
          <p:cNvSpPr txBox="1">
            <a:spLocks/>
          </p:cNvSpPr>
          <p:nvPr/>
        </p:nvSpPr>
        <p:spPr bwMode="auto">
          <a:xfrm>
            <a:off x="849313" y="352401"/>
            <a:ext cx="8996362" cy="10795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1200"/>
              </a:spcAft>
              <a:buClrTx/>
              <a:buSzTx/>
              <a:buFontTx/>
              <a:buNone/>
              <a:tabLst/>
              <a:defRPr/>
            </a:pPr>
            <a:r>
              <a:rPr kumimoji="0" lang="en-GB" sz="3600" b="0" i="0" u="none" kern="0" cap="none" spc="0" normalizeH="0" baseline="0" noProof="0" dirty="0" smtClean="0">
                <a:ln>
                  <a:noFill/>
                </a:ln>
                <a:solidFill>
                  <a:schemeClr val="tx1"/>
                </a:solidFill>
                <a:effectLst/>
                <a:uLnTx/>
                <a:uFillTx/>
                <a:latin typeface="Arial" pitchFamily="34" charset="0"/>
                <a:ea typeface="Geneva"/>
                <a:cs typeface="Geneva"/>
              </a:rPr>
              <a:t>Number of cars per household.</a:t>
            </a:r>
            <a:br>
              <a:rPr kumimoji="0" lang="en-GB" sz="3600" b="0" i="0" u="none" kern="0" cap="none" spc="0" normalizeH="0" baseline="0" noProof="0" dirty="0" smtClean="0">
                <a:ln>
                  <a:noFill/>
                </a:ln>
                <a:solidFill>
                  <a:schemeClr val="tx1"/>
                </a:solidFill>
                <a:effectLst/>
                <a:uLnTx/>
                <a:uFillTx/>
                <a:latin typeface="Arial" pitchFamily="34" charset="0"/>
                <a:ea typeface="Geneva"/>
                <a:cs typeface="Geneva"/>
              </a:rPr>
            </a:br>
            <a:r>
              <a:rPr lang="en-GB" sz="1400" kern="0" dirty="0" smtClean="0"/>
              <a:t>One-half of motorists have more than 1 car in their household, with younger, more affluent and rurally-located drivers typically having more cars per household than the average. These differences are consistent with previous years.</a:t>
            </a:r>
            <a:endParaRPr kumimoji="0" lang="en-GB" sz="3600" b="0" i="0" u="none" kern="0" cap="none" spc="0" normalizeH="0" baseline="0" noProof="0" dirty="0" smtClean="0">
              <a:ln>
                <a:noFill/>
              </a:ln>
              <a:solidFill>
                <a:schemeClr val="tx1"/>
              </a:solidFill>
              <a:effectLst/>
              <a:uLnTx/>
              <a:uFillTx/>
              <a:latin typeface="Arial" pitchFamily="34" charset="0"/>
              <a:ea typeface="Geneva"/>
              <a:cs typeface="Geneva"/>
            </a:endParaRPr>
          </a:p>
        </p:txBody>
      </p:sp>
      <p:cxnSp>
        <p:nvCxnSpPr>
          <p:cNvPr id="39" name="Straight Arrow Connector 38"/>
          <p:cNvCxnSpPr/>
          <p:nvPr/>
        </p:nvCxnSpPr>
        <p:spPr bwMode="auto">
          <a:xfrm>
            <a:off x="6640463" y="3637409"/>
            <a:ext cx="504056" cy="0"/>
          </a:xfrm>
          <a:prstGeom prst="straightConnector1">
            <a:avLst/>
          </a:prstGeom>
          <a:solidFill>
            <a:schemeClr val="accent1"/>
          </a:solidFill>
          <a:ln w="44450" cap="flat" cmpd="sng" algn="ctr">
            <a:solidFill>
              <a:schemeClr val="bg1">
                <a:lumMod val="65000"/>
              </a:schemeClr>
            </a:solidFill>
            <a:prstDash val="solid"/>
            <a:round/>
            <a:headEnd type="none" w="med" len="med"/>
            <a:tailEnd type="triangle" w="lg" len="med"/>
          </a:ln>
          <a:effectLst/>
        </p:spPr>
      </p:cxnSp>
      <p:sp>
        <p:nvSpPr>
          <p:cNvPr id="23" name="Rectangle 22"/>
          <p:cNvSpPr/>
          <p:nvPr/>
        </p:nvSpPr>
        <p:spPr bwMode="auto">
          <a:xfrm>
            <a:off x="8416153" y="0"/>
            <a:ext cx="2272485" cy="352401"/>
          </a:xfrm>
          <a:prstGeom prst="rect">
            <a:avLst/>
          </a:prstGeom>
          <a:solidFill>
            <a:srgbClr val="EACD6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bg1"/>
                </a:solidFill>
                <a:effectLst/>
                <a:latin typeface="Arial" pitchFamily="34" charset="0"/>
              </a:rPr>
              <a:t>About the motorist</a:t>
            </a:r>
          </a:p>
        </p:txBody>
      </p:sp>
      <p:sp>
        <p:nvSpPr>
          <p:cNvPr id="32" name="Rectangle 4"/>
          <p:cNvSpPr>
            <a:spLocks noChangeArrowheads="1"/>
          </p:cNvSpPr>
          <p:nvPr/>
        </p:nvSpPr>
        <p:spPr bwMode="auto">
          <a:xfrm>
            <a:off x="1599903" y="6920749"/>
            <a:ext cx="6552729" cy="633412"/>
          </a:xfrm>
          <a:prstGeom prst="rect">
            <a:avLst/>
          </a:prstGeom>
          <a:noFill/>
          <a:ln w="9525">
            <a:noFill/>
            <a:miter lim="800000"/>
            <a:headEnd/>
            <a:tailEnd/>
          </a:ln>
        </p:spPr>
        <p:txBody>
          <a:bodyPr lIns="104287" tIns="52144" rIns="104287" bIns="52144"/>
          <a:lstStyle/>
          <a:p>
            <a:pPr eaLnBrk="0" hangingPunct="0"/>
            <a:r>
              <a:rPr lang="en-GB" sz="800" dirty="0" smtClean="0">
                <a:solidFill>
                  <a:srgbClr val="4D4D4D"/>
                </a:solidFill>
                <a:latin typeface="+mn-lt"/>
              </a:rPr>
              <a:t>SQ12  How many cars are there in your household? Base: Motor vehicle owners (1544) 2014. </a:t>
            </a:r>
            <a:r>
              <a:rPr lang="en-GB" sz="800" dirty="0" smtClean="0">
                <a:solidFill>
                  <a:srgbClr val="4D4D4D"/>
                </a:solidFill>
              </a:rPr>
              <a:t>(1,542) 2013. (1,542) 2012. (1,002) 2011. (1,002)  </a:t>
            </a:r>
          </a:p>
          <a:p>
            <a:pPr marL="614363" indent="-614363" eaLnBrk="0" hangingPunct="0"/>
            <a:r>
              <a:rPr lang="en-GB" sz="800" dirty="0" smtClean="0">
                <a:solidFill>
                  <a:srgbClr val="4D4D4D"/>
                </a:solidFill>
                <a:latin typeface="+mn-lt"/>
              </a:rPr>
              <a:t>  </a:t>
            </a:r>
            <a:endParaRPr lang="en-GB" sz="800" dirty="0">
              <a:solidFill>
                <a:srgbClr val="4D4D4D"/>
              </a:solidFill>
              <a:latin typeface="+mn-lt"/>
            </a:endParaRPr>
          </a:p>
        </p:txBody>
      </p:sp>
      <p:graphicFrame>
        <p:nvGraphicFramePr>
          <p:cNvPr id="37" name="Table 36"/>
          <p:cNvGraphicFramePr>
            <a:graphicFrameLocks noGrp="1"/>
          </p:cNvGraphicFramePr>
          <p:nvPr/>
        </p:nvGraphicFramePr>
        <p:xfrm>
          <a:off x="7432551" y="1981225"/>
          <a:ext cx="2736304" cy="4328160"/>
        </p:xfrm>
        <a:graphic>
          <a:graphicData uri="http://schemas.openxmlformats.org/drawingml/2006/table">
            <a:tbl>
              <a:tblPr firstRow="1" bandRow="1">
                <a:tableStyleId>{2D5ABB26-0587-4C30-8999-92F81FD0307C}</a:tableStyleId>
              </a:tblPr>
              <a:tblGrid>
                <a:gridCol w="1609591"/>
                <a:gridCol w="761872"/>
                <a:gridCol w="364841"/>
              </a:tblGrid>
              <a:tr h="190820">
                <a:tc gridSpan="3">
                  <a:txBody>
                    <a:bodyPr/>
                    <a:lstStyle/>
                    <a:p>
                      <a:r>
                        <a:rPr lang="en-GB" sz="1200" b="1" dirty="0" smtClean="0"/>
                        <a:t>Average no.</a:t>
                      </a:r>
                      <a:r>
                        <a:rPr lang="en-GB" sz="1200" b="1" baseline="0" dirty="0" smtClean="0"/>
                        <a:t> of cars in household...</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200" dirty="0"/>
                    </a:p>
                  </a:txBody>
                  <a:tcP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200" dirty="0"/>
                    </a:p>
                  </a:txBody>
                  <a:tcPr>
                    <a:lnL>
                      <a:noFill/>
                    </a:lnL>
                    <a:lnR>
                      <a:noFill/>
                    </a:lnR>
                    <a:lnT>
                      <a:noFill/>
                    </a:lnT>
                    <a:lnB>
                      <a:noFill/>
                    </a:lnB>
                    <a:lnTlToBr w="12700" cmpd="sng">
                      <a:noFill/>
                      <a:prstDash val="solid"/>
                    </a:lnTlToBr>
                    <a:lnBlToTr w="12700" cmpd="sng">
                      <a:noFill/>
                      <a:prstDash val="solid"/>
                    </a:lnBlToTr>
                  </a:tcPr>
                </a:tc>
              </a:tr>
              <a:tr h="157728">
                <a:tc>
                  <a:txBody>
                    <a:bodyPr/>
                    <a:lstStyle/>
                    <a:p>
                      <a:r>
                        <a:rPr lang="en-GB" sz="800" b="1" dirty="0" smtClean="0"/>
                        <a:t>(2015)</a:t>
                      </a:r>
                      <a:endParaRPr lang="en-GB" sz="8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800" dirty="0"/>
                    </a:p>
                  </a:txBody>
                  <a:tcP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800" dirty="0"/>
                    </a:p>
                  </a:txBody>
                  <a:tcPr>
                    <a:lnL>
                      <a:noFill/>
                    </a:lnL>
                    <a:lnR>
                      <a:noFill/>
                    </a:lnR>
                    <a:lnT>
                      <a:noFill/>
                    </a:lnT>
                    <a:lnB>
                      <a:noFill/>
                    </a:lnB>
                    <a:lnTlToBr w="12700" cmpd="sng">
                      <a:noFill/>
                      <a:prstDash val="solid"/>
                    </a:lnTlToBr>
                    <a:lnBlToTr w="12700" cmpd="sng">
                      <a:noFill/>
                      <a:prstDash val="solid"/>
                    </a:lnBlToTr>
                  </a:tcPr>
                </a:tc>
              </a:tr>
              <a:tr h="190820">
                <a:tc>
                  <a:txBody>
                    <a:bodyPr/>
                    <a:lstStyle/>
                    <a:p>
                      <a:r>
                        <a:rPr lang="en-GB" sz="1200" b="1" dirty="0" smtClean="0"/>
                        <a:t>...by Age:</a:t>
                      </a:r>
                      <a:endParaRPr lang="en-GB" sz="1200" b="1"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lnL w="12700" cap="flat" cmpd="sng" algn="ctr">
                      <a:solidFill>
                        <a:schemeClr val="bg1">
                          <a:lumMod val="75000"/>
                        </a:schemeClr>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lnT>
                      <a:noFill/>
                    </a:lnT>
                  </a:tcPr>
                </a:tc>
              </a:tr>
              <a:tr h="190820">
                <a:tc>
                  <a:txBody>
                    <a:bodyPr/>
                    <a:lstStyle/>
                    <a:p>
                      <a:r>
                        <a:rPr lang="en-GB" sz="1200" dirty="0" smtClean="0"/>
                        <a:t>17-24</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1.8</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lnL w="12700" cap="flat" cmpd="sng" algn="ctr">
                      <a:solidFill>
                        <a:schemeClr val="bg1">
                          <a:lumMod val="75000"/>
                        </a:schemeClr>
                      </a:solidFill>
                      <a:prstDash val="solid"/>
                      <a:round/>
                      <a:headEnd type="none" w="med" len="med"/>
                      <a:tailEnd type="none" w="med" len="med"/>
                    </a:lnL>
                  </a:tcPr>
                </a:tc>
              </a:tr>
              <a:tr h="190820">
                <a:tc>
                  <a:txBody>
                    <a:bodyPr/>
                    <a:lstStyle/>
                    <a:p>
                      <a:r>
                        <a:rPr lang="en-GB" sz="1200" dirty="0" smtClean="0"/>
                        <a:t>25-44</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1.5</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lnL w="12700" cap="flat" cmpd="sng" algn="ctr">
                      <a:solidFill>
                        <a:schemeClr val="bg1">
                          <a:lumMod val="75000"/>
                        </a:schemeClr>
                      </a:solidFill>
                      <a:prstDash val="solid"/>
                      <a:round/>
                      <a:headEnd type="none" w="med" len="med"/>
                      <a:tailEnd type="none" w="med" len="med"/>
                    </a:lnL>
                  </a:tcPr>
                </a:tc>
              </a:tr>
              <a:tr h="190820">
                <a:tc>
                  <a:txBody>
                    <a:bodyPr/>
                    <a:lstStyle/>
                    <a:p>
                      <a:r>
                        <a:rPr lang="en-GB" sz="1200" dirty="0" smtClean="0"/>
                        <a:t>45-64</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1.7</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lnL w="12700" cap="flat" cmpd="sng" algn="ctr">
                      <a:solidFill>
                        <a:schemeClr val="bg1">
                          <a:lumMod val="75000"/>
                        </a:schemeClr>
                      </a:solidFill>
                      <a:prstDash val="solid"/>
                      <a:round/>
                      <a:headEnd type="none" w="med" len="med"/>
                      <a:tailEnd type="none" w="med" len="med"/>
                    </a:lnL>
                  </a:tcPr>
                </a:tc>
              </a:tr>
              <a:tr h="190820">
                <a:tc>
                  <a:txBody>
                    <a:bodyPr/>
                    <a:lstStyle/>
                    <a:p>
                      <a:r>
                        <a:rPr lang="en-GB" sz="1200" dirty="0" smtClean="0"/>
                        <a:t>65+</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1.4</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lnL w="12700" cap="flat" cmpd="sng" algn="ctr">
                      <a:solidFill>
                        <a:schemeClr val="bg1">
                          <a:lumMod val="75000"/>
                        </a:schemeClr>
                      </a:solidFill>
                      <a:prstDash val="solid"/>
                      <a:round/>
                      <a:headEnd type="none" w="med" len="med"/>
                      <a:tailEnd type="none" w="med" len="med"/>
                    </a:lnL>
                  </a:tcPr>
                </a:tc>
              </a:tr>
              <a:tr h="190820">
                <a:tc>
                  <a:txBody>
                    <a:bodyPr/>
                    <a:lstStyle/>
                    <a:p>
                      <a:endParaRPr lang="en-GB" sz="1200"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en-GB" sz="1200" dirty="0"/>
                    </a:p>
                  </a:txBody>
                  <a:tcPr>
                    <a:lnT w="12700" cap="flat" cmpd="sng" algn="ctr">
                      <a:solidFill>
                        <a:schemeClr val="bg1">
                          <a:lumMod val="75000"/>
                        </a:schemeClr>
                      </a:solidFill>
                      <a:prstDash val="solid"/>
                      <a:round/>
                      <a:headEnd type="none" w="med" len="med"/>
                      <a:tailEnd type="none" w="med" len="med"/>
                    </a:lnT>
                  </a:tcPr>
                </a:tc>
                <a:tc>
                  <a:txBody>
                    <a:bodyPr/>
                    <a:lstStyle/>
                    <a:p>
                      <a:endParaRPr lang="en-GB" sz="1200" dirty="0"/>
                    </a:p>
                  </a:txBody>
                  <a:tcPr/>
                </a:tc>
              </a:tr>
              <a:tr h="190820">
                <a:tc>
                  <a:txBody>
                    <a:bodyPr/>
                    <a:lstStyle/>
                    <a:p>
                      <a:r>
                        <a:rPr lang="en-GB" sz="1200" b="1" dirty="0" smtClean="0"/>
                        <a:t>...by Social</a:t>
                      </a:r>
                      <a:r>
                        <a:rPr lang="en-GB" sz="1200" b="1" baseline="0" dirty="0" smtClean="0"/>
                        <a:t> Grade</a:t>
                      </a:r>
                      <a:r>
                        <a:rPr lang="en-GB" sz="1200" b="1" dirty="0" smtClean="0"/>
                        <a:t>:</a:t>
                      </a:r>
                      <a:endParaRPr lang="en-GB" sz="1200" b="1"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en-GB" sz="1200" dirty="0"/>
                    </a:p>
                  </a:txBody>
                  <a:tcPr>
                    <a:lnL w="12700" cap="flat" cmpd="sng" algn="ctr">
                      <a:solidFill>
                        <a:schemeClr val="bg1">
                          <a:lumMod val="75000"/>
                        </a:schemeClr>
                      </a:solidFill>
                      <a:prstDash val="solid"/>
                      <a:round/>
                      <a:headEnd type="none" w="med" len="med"/>
                      <a:tailEnd type="none" w="med" len="med"/>
                    </a:lnL>
                    <a:lnB w="12700" cap="flat" cmpd="sng" algn="ctr">
                      <a:solidFill>
                        <a:schemeClr val="bg1">
                          <a:lumMod val="75000"/>
                        </a:schemeClr>
                      </a:solidFill>
                      <a:prstDash val="solid"/>
                      <a:round/>
                      <a:headEnd type="none" w="med" len="med"/>
                      <a:tailEnd type="none" w="med" len="med"/>
                    </a:lnB>
                  </a:tcPr>
                </a:tc>
                <a:tc>
                  <a:txBody>
                    <a:bodyPr/>
                    <a:lstStyle/>
                    <a:p>
                      <a:endParaRPr lang="en-GB" sz="1200"/>
                    </a:p>
                  </a:txBody>
                  <a:tcPr/>
                </a:tc>
              </a:tr>
              <a:tr h="190820">
                <a:tc>
                  <a:txBody>
                    <a:bodyPr/>
                    <a:lstStyle/>
                    <a:p>
                      <a:r>
                        <a:rPr lang="en-GB" sz="1200" dirty="0" smtClean="0"/>
                        <a:t>ABC1</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1.7</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dirty="0"/>
                    </a:p>
                  </a:txBody>
                  <a:tcPr>
                    <a:lnL w="12700" cap="flat" cmpd="sng" algn="ctr">
                      <a:solidFill>
                        <a:schemeClr val="bg1">
                          <a:lumMod val="75000"/>
                        </a:schemeClr>
                      </a:solidFill>
                      <a:prstDash val="solid"/>
                      <a:round/>
                      <a:headEnd type="none" w="med" len="med"/>
                      <a:tailEnd type="none" w="med" len="med"/>
                    </a:lnL>
                  </a:tcPr>
                </a:tc>
              </a:tr>
              <a:tr h="190820">
                <a:tc>
                  <a:txBody>
                    <a:bodyPr/>
                    <a:lstStyle/>
                    <a:p>
                      <a:r>
                        <a:rPr lang="en-GB" sz="1200" dirty="0" smtClean="0"/>
                        <a:t>C2DE</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1.4</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dirty="0"/>
                    </a:p>
                  </a:txBody>
                  <a:tcPr>
                    <a:lnL w="12700" cap="flat" cmpd="sng" algn="ctr">
                      <a:solidFill>
                        <a:schemeClr val="bg1">
                          <a:lumMod val="75000"/>
                        </a:schemeClr>
                      </a:solidFill>
                      <a:prstDash val="solid"/>
                      <a:round/>
                      <a:headEnd type="none" w="med" len="med"/>
                      <a:tailEnd type="none" w="med" len="med"/>
                    </a:lnL>
                  </a:tcPr>
                </a:tc>
              </a:tr>
              <a:tr h="190820">
                <a:tc>
                  <a:txBody>
                    <a:bodyPr/>
                    <a:lstStyle/>
                    <a:p>
                      <a:endParaRPr lang="en-GB" sz="12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en-GB" sz="1200" dirty="0"/>
                    </a:p>
                  </a:txBody>
                  <a:tcPr>
                    <a:lnT w="12700" cap="flat" cmpd="sng" algn="ctr">
                      <a:solidFill>
                        <a:schemeClr val="bg1">
                          <a:lumMod val="75000"/>
                        </a:schemeClr>
                      </a:solidFill>
                      <a:prstDash val="solid"/>
                      <a:round/>
                      <a:headEnd type="none" w="med" len="med"/>
                      <a:tailEnd type="none" w="med" len="med"/>
                    </a:lnT>
                  </a:tcPr>
                </a:tc>
                <a:tc>
                  <a:txBody>
                    <a:bodyPr/>
                    <a:lstStyle/>
                    <a:p>
                      <a:endParaRPr lang="en-GB" sz="1200" dirty="0"/>
                    </a:p>
                  </a:txBody>
                  <a:tcPr/>
                </a:tc>
              </a:tr>
              <a:tr h="190820">
                <a:tc>
                  <a:txBody>
                    <a:bodyPr/>
                    <a:lstStyle/>
                    <a:p>
                      <a:r>
                        <a:rPr lang="en-GB" sz="1200" b="1" dirty="0" smtClean="0"/>
                        <a:t>...by Location:</a:t>
                      </a:r>
                      <a:endParaRPr lang="en-GB" sz="1200" b="1"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en-GB" sz="1200" dirty="0"/>
                    </a:p>
                  </a:txBody>
                  <a:tcPr>
                    <a:lnL w="12700" cap="flat" cmpd="sng" algn="ctr">
                      <a:solidFill>
                        <a:schemeClr val="bg1">
                          <a:lumMod val="75000"/>
                        </a:schemeClr>
                      </a:solidFill>
                      <a:prstDash val="solid"/>
                      <a:round/>
                      <a:headEnd type="none" w="med" len="med"/>
                      <a:tailEnd type="none" w="med" len="med"/>
                    </a:lnL>
                    <a:lnB w="12700" cap="flat" cmpd="sng" algn="ctr">
                      <a:solidFill>
                        <a:schemeClr val="bg1">
                          <a:lumMod val="75000"/>
                        </a:schemeClr>
                      </a:solidFill>
                      <a:prstDash val="solid"/>
                      <a:round/>
                      <a:headEnd type="none" w="med" len="med"/>
                      <a:tailEnd type="none" w="med" len="med"/>
                    </a:lnB>
                  </a:tcPr>
                </a:tc>
                <a:tc>
                  <a:txBody>
                    <a:bodyPr/>
                    <a:lstStyle/>
                    <a:p>
                      <a:endParaRPr lang="en-GB" sz="1200" dirty="0"/>
                    </a:p>
                  </a:txBody>
                  <a:tcPr/>
                </a:tc>
              </a:tr>
              <a:tr h="190820">
                <a:tc>
                  <a:txBody>
                    <a:bodyPr/>
                    <a:lstStyle/>
                    <a:p>
                      <a:r>
                        <a:rPr lang="en-GB" sz="1200" dirty="0" smtClean="0"/>
                        <a:t>City</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1.4</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dirty="0"/>
                    </a:p>
                  </a:txBody>
                  <a:tcPr>
                    <a:lnL w="12700" cap="flat" cmpd="sng" algn="ctr">
                      <a:solidFill>
                        <a:schemeClr val="bg1">
                          <a:lumMod val="75000"/>
                        </a:schemeClr>
                      </a:solidFill>
                      <a:prstDash val="solid"/>
                      <a:round/>
                      <a:headEnd type="none" w="med" len="med"/>
                      <a:tailEnd type="none" w="med" len="med"/>
                    </a:lnL>
                  </a:tcPr>
                </a:tc>
              </a:tr>
              <a:tr h="190820">
                <a:tc>
                  <a:txBody>
                    <a:bodyPr/>
                    <a:lstStyle/>
                    <a:p>
                      <a:r>
                        <a:rPr lang="en-GB" sz="1200" dirty="0" smtClean="0"/>
                        <a:t>Suburban</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1.6</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dirty="0"/>
                    </a:p>
                  </a:txBody>
                  <a:tcPr>
                    <a:lnL w="12700" cap="flat" cmpd="sng" algn="ctr">
                      <a:solidFill>
                        <a:schemeClr val="bg1">
                          <a:lumMod val="75000"/>
                        </a:schemeClr>
                      </a:solidFill>
                      <a:prstDash val="solid"/>
                      <a:round/>
                      <a:headEnd type="none" w="med" len="med"/>
                      <a:tailEnd type="none" w="med" len="med"/>
                    </a:lnL>
                  </a:tcPr>
                </a:tc>
              </a:tr>
              <a:tr h="190820">
                <a:tc>
                  <a:txBody>
                    <a:bodyPr/>
                    <a:lstStyle/>
                    <a:p>
                      <a:r>
                        <a:rPr lang="en-GB" sz="1200" dirty="0" smtClean="0"/>
                        <a:t>Rural</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en-GB" sz="1200" dirty="0" smtClean="0"/>
                        <a:t>1.7</a:t>
                      </a: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en-GB" sz="1200" dirty="0"/>
                    </a:p>
                  </a:txBody>
                  <a:tcPr>
                    <a:lnL w="12700" cap="flat" cmpd="sng" algn="ctr">
                      <a:solidFill>
                        <a:schemeClr val="bg1">
                          <a:lumMod val="75000"/>
                        </a:schemeClr>
                      </a:solidFill>
                      <a:prstDash val="solid"/>
                      <a:round/>
                      <a:headEnd type="none" w="med" len="med"/>
                      <a:tailEnd type="none" w="med" len="med"/>
                    </a:lnL>
                  </a:tcPr>
                </a:tc>
              </a:tr>
            </a:tbl>
          </a:graphicData>
        </a:graphic>
      </p:graphicFrame>
      <p:grpSp>
        <p:nvGrpSpPr>
          <p:cNvPr id="2" name="Group 46"/>
          <p:cNvGrpSpPr/>
          <p:nvPr/>
        </p:nvGrpSpPr>
        <p:grpSpPr>
          <a:xfrm>
            <a:off x="834103" y="2378274"/>
            <a:ext cx="2197576" cy="3131343"/>
            <a:chOff x="7648575" y="2090242"/>
            <a:chExt cx="2197576" cy="3131343"/>
          </a:xfrm>
        </p:grpSpPr>
        <p:grpSp>
          <p:nvGrpSpPr>
            <p:cNvPr id="3" name="Group 40"/>
            <p:cNvGrpSpPr/>
            <p:nvPr/>
          </p:nvGrpSpPr>
          <p:grpSpPr>
            <a:xfrm>
              <a:off x="7775255" y="3205361"/>
              <a:ext cx="1944216" cy="1904926"/>
              <a:chOff x="7374696" y="4789537"/>
              <a:chExt cx="2448272" cy="1904926"/>
            </a:xfrm>
          </p:grpSpPr>
          <p:sp>
            <p:nvSpPr>
              <p:cNvPr id="17" name="Text Box 34"/>
              <p:cNvSpPr txBox="1">
                <a:spLocks noChangeArrowheads="1"/>
              </p:cNvSpPr>
              <p:nvPr/>
            </p:nvSpPr>
            <p:spPr bwMode="auto">
              <a:xfrm>
                <a:off x="7374696" y="5581625"/>
                <a:ext cx="2448272" cy="320750"/>
              </a:xfrm>
              <a:prstGeom prst="rect">
                <a:avLst/>
              </a:prstGeom>
              <a:solidFill>
                <a:schemeClr val="tx1">
                  <a:lumMod val="65000"/>
                  <a:lumOff val="35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2013: 1.6 cars</a:t>
                </a:r>
                <a:endParaRPr lang="en-GB" sz="1400" b="1" dirty="0">
                  <a:solidFill>
                    <a:schemeClr val="bg1"/>
                  </a:solidFill>
                  <a:latin typeface="+mn-lt"/>
                  <a:ea typeface="Geneva" pitchFamily="-107" charset="-128"/>
                  <a:cs typeface="+mn-cs"/>
                </a:endParaRPr>
              </a:p>
            </p:txBody>
          </p:sp>
          <p:sp>
            <p:nvSpPr>
              <p:cNvPr id="18" name="Text Box 34"/>
              <p:cNvSpPr txBox="1">
                <a:spLocks noChangeArrowheads="1"/>
              </p:cNvSpPr>
              <p:nvPr/>
            </p:nvSpPr>
            <p:spPr bwMode="auto">
              <a:xfrm>
                <a:off x="7374696" y="5977669"/>
                <a:ext cx="2448272" cy="320750"/>
              </a:xfrm>
              <a:prstGeom prst="rect">
                <a:avLst/>
              </a:prstGeom>
              <a:solidFill>
                <a:schemeClr val="bg1">
                  <a:lumMod val="50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2012: 1.5 cars</a:t>
                </a:r>
                <a:endParaRPr lang="en-GB" sz="1400" b="1" dirty="0">
                  <a:solidFill>
                    <a:schemeClr val="bg1"/>
                  </a:solidFill>
                  <a:latin typeface="+mn-lt"/>
                  <a:ea typeface="Geneva" pitchFamily="-107" charset="-128"/>
                  <a:cs typeface="+mn-cs"/>
                </a:endParaRPr>
              </a:p>
            </p:txBody>
          </p:sp>
          <p:sp>
            <p:nvSpPr>
              <p:cNvPr id="21" name="Text Box 34"/>
              <p:cNvSpPr txBox="1">
                <a:spLocks noChangeArrowheads="1"/>
              </p:cNvSpPr>
              <p:nvPr/>
            </p:nvSpPr>
            <p:spPr bwMode="auto">
              <a:xfrm>
                <a:off x="7374696" y="6373713"/>
                <a:ext cx="2448272" cy="320750"/>
              </a:xfrm>
              <a:prstGeom prst="rect">
                <a:avLst/>
              </a:prstGeom>
              <a:solidFill>
                <a:schemeClr val="bg1">
                  <a:lumMod val="75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2011: 1.7 cars</a:t>
                </a:r>
                <a:endParaRPr lang="en-GB" sz="1400" b="1" dirty="0">
                  <a:solidFill>
                    <a:schemeClr val="bg1"/>
                  </a:solidFill>
                  <a:latin typeface="+mn-lt"/>
                  <a:ea typeface="Geneva" pitchFamily="-107" charset="-128"/>
                  <a:cs typeface="+mn-cs"/>
                </a:endParaRPr>
              </a:p>
            </p:txBody>
          </p:sp>
          <p:sp>
            <p:nvSpPr>
              <p:cNvPr id="28" name="Text Box 34"/>
              <p:cNvSpPr txBox="1">
                <a:spLocks noChangeArrowheads="1"/>
              </p:cNvSpPr>
              <p:nvPr/>
            </p:nvSpPr>
            <p:spPr bwMode="auto">
              <a:xfrm>
                <a:off x="7374696" y="5185581"/>
                <a:ext cx="2448272" cy="320750"/>
              </a:xfrm>
              <a:prstGeom prst="rect">
                <a:avLst/>
              </a:prstGeom>
              <a:solidFill>
                <a:schemeClr val="accent1"/>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2014: 1.6 cars</a:t>
                </a:r>
                <a:endParaRPr lang="en-GB" sz="1400" b="1" dirty="0">
                  <a:solidFill>
                    <a:schemeClr val="bg1"/>
                  </a:solidFill>
                  <a:latin typeface="+mn-lt"/>
                  <a:ea typeface="Geneva" pitchFamily="-107" charset="-128"/>
                  <a:cs typeface="+mn-cs"/>
                </a:endParaRPr>
              </a:p>
            </p:txBody>
          </p:sp>
          <p:sp>
            <p:nvSpPr>
              <p:cNvPr id="34" name="Text Box 34"/>
              <p:cNvSpPr txBox="1">
                <a:spLocks noChangeArrowheads="1"/>
              </p:cNvSpPr>
              <p:nvPr/>
            </p:nvSpPr>
            <p:spPr bwMode="auto">
              <a:xfrm>
                <a:off x="7374696" y="4789537"/>
                <a:ext cx="2448272" cy="320750"/>
              </a:xfrm>
              <a:prstGeom prst="rect">
                <a:avLst/>
              </a:prstGeom>
              <a:solidFill>
                <a:srgbClr val="FFC000"/>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2015:  1.6 cars</a:t>
                </a:r>
                <a:endParaRPr lang="en-GB" sz="1400" b="1" dirty="0">
                  <a:solidFill>
                    <a:schemeClr val="bg1"/>
                  </a:solidFill>
                  <a:latin typeface="+mn-lt"/>
                  <a:ea typeface="Geneva" pitchFamily="-107" charset="-128"/>
                  <a:cs typeface="+mn-cs"/>
                </a:endParaRPr>
              </a:p>
            </p:txBody>
          </p:sp>
        </p:grpSp>
        <p:sp>
          <p:nvSpPr>
            <p:cNvPr id="46" name="Rectangle 45"/>
            <p:cNvSpPr/>
            <p:nvPr/>
          </p:nvSpPr>
          <p:spPr bwMode="auto">
            <a:xfrm>
              <a:off x="7648575" y="2090242"/>
              <a:ext cx="2197576" cy="3131343"/>
            </a:xfrm>
            <a:prstGeom prst="rect">
              <a:avLst/>
            </a:prstGeom>
            <a:noFill/>
            <a:ln w="9525" cap="flat" cmpd="sng" algn="ctr">
              <a:solidFill>
                <a:schemeClr val="bg1">
                  <a:lumMod val="6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GB" sz="1600" b="1" dirty="0" smtClean="0"/>
            </a:p>
            <a:p>
              <a:pPr algn="ctr"/>
              <a:r>
                <a:rPr lang="en-GB" sz="1600" b="1" dirty="0" smtClean="0"/>
                <a:t>Average no. of cars in household:</a:t>
              </a:r>
              <a:endParaRPr lang="en-GB" sz="1600" b="1" dirty="0"/>
            </a:p>
          </p:txBody>
        </p:sp>
      </p:grpSp>
      <p:cxnSp>
        <p:nvCxnSpPr>
          <p:cNvPr id="48" name="Straight Arrow Connector 47"/>
          <p:cNvCxnSpPr/>
          <p:nvPr/>
        </p:nvCxnSpPr>
        <p:spPr bwMode="auto">
          <a:xfrm>
            <a:off x="2896047" y="3637409"/>
            <a:ext cx="504056" cy="0"/>
          </a:xfrm>
          <a:prstGeom prst="straightConnector1">
            <a:avLst/>
          </a:prstGeom>
          <a:solidFill>
            <a:schemeClr val="accent1"/>
          </a:solidFill>
          <a:ln w="44450" cap="flat" cmpd="sng" algn="ctr">
            <a:solidFill>
              <a:srgbClr val="FFC000"/>
            </a:solidFill>
            <a:prstDash val="solid"/>
            <a:round/>
            <a:headEnd type="none" w="med" len="med"/>
            <a:tailEnd type="triangle" w="lg" len="med"/>
          </a:ln>
          <a:effectLst/>
        </p:spPr>
      </p:cxnSp>
      <p:sp>
        <p:nvSpPr>
          <p:cNvPr id="25" name="TextBox 24"/>
          <p:cNvSpPr txBox="1"/>
          <p:nvPr/>
        </p:nvSpPr>
        <p:spPr>
          <a:xfrm>
            <a:off x="4480223" y="1981225"/>
            <a:ext cx="1452642" cy="261610"/>
          </a:xfrm>
          <a:prstGeom prst="rect">
            <a:avLst/>
          </a:prstGeom>
          <a:noFill/>
        </p:spPr>
        <p:txBody>
          <a:bodyPr wrap="none" rtlCol="0">
            <a:spAutoFit/>
          </a:bodyPr>
          <a:lstStyle/>
          <a:p>
            <a:r>
              <a:rPr lang="en-GB" i="1" dirty="0" smtClean="0">
                <a:solidFill>
                  <a:schemeClr val="bg1">
                    <a:lumMod val="65000"/>
                  </a:schemeClr>
                </a:solidFill>
              </a:rPr>
              <a:t>3 or more cars = 9%</a:t>
            </a:r>
            <a:endParaRPr lang="en-GB" i="1" dirty="0">
              <a:solidFill>
                <a:schemeClr val="bg1">
                  <a:lumMod val="65000"/>
                </a:schemeClr>
              </a:solidFill>
            </a:endParaRPr>
          </a:p>
        </p:txBody>
      </p:sp>
      <p:sp>
        <p:nvSpPr>
          <p:cNvPr id="26" name="Oval 25"/>
          <p:cNvSpPr/>
          <p:nvPr/>
        </p:nvSpPr>
        <p:spPr bwMode="auto">
          <a:xfrm>
            <a:off x="9178675" y="2743333"/>
            <a:ext cx="539681"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1000" smtClean="0"/>
          </a:p>
        </p:txBody>
      </p:sp>
      <p:sp>
        <p:nvSpPr>
          <p:cNvPr id="27" name="Oval 26"/>
          <p:cNvSpPr/>
          <p:nvPr/>
        </p:nvSpPr>
        <p:spPr bwMode="auto">
          <a:xfrm>
            <a:off x="9160743" y="4399517"/>
            <a:ext cx="539681"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1000" smtClean="0"/>
          </a:p>
        </p:txBody>
      </p:sp>
      <p:sp>
        <p:nvSpPr>
          <p:cNvPr id="30" name="Oval 29"/>
          <p:cNvSpPr/>
          <p:nvPr/>
        </p:nvSpPr>
        <p:spPr bwMode="auto">
          <a:xfrm>
            <a:off x="9160743" y="5494627"/>
            <a:ext cx="539681" cy="247813"/>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1000" smtClean="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Rectangle 11"/>
          <p:cNvSpPr/>
          <p:nvPr/>
        </p:nvSpPr>
        <p:spPr bwMode="auto">
          <a:xfrm>
            <a:off x="1023839" y="1909861"/>
            <a:ext cx="8280919" cy="3239716"/>
          </a:xfrm>
          <a:prstGeom prst="rect">
            <a:avLst/>
          </a:prstGeom>
          <a:solidFill>
            <a:srgbClr val="FFC000">
              <a:alpha val="9020"/>
            </a:srgbClr>
          </a:solidFill>
          <a:ln w="9525" cap="flat" cmpd="sng" algn="ctr">
            <a:solidFill>
              <a:srgbClr val="FFC000"/>
            </a:solidFill>
            <a:prstDash val="dash"/>
            <a:round/>
            <a:headEnd type="none" w="med" len="med"/>
            <a:tailEnd type="none" w="med" len="med"/>
          </a:ln>
          <a:effectLst/>
        </p:spPr>
        <p:txBody>
          <a:bodyPr vert="horz" wrap="square" lIns="91428" tIns="45715" rIns="91428" bIns="45715" numCol="1" rtlCol="0" anchor="b" anchorCtr="0" compatLnSpc="1">
            <a:prstTxWarp prst="textNoShape">
              <a:avLst/>
            </a:prstTxWarp>
          </a:bodyPr>
          <a:lstStyle/>
          <a:p>
            <a:pPr algn="r" defTabSz="914286" eaLnBrk="0" hangingPunct="0"/>
            <a:r>
              <a:rPr lang="en-GB" sz="1400" b="1" dirty="0" smtClean="0"/>
              <a:t>Private ownership</a:t>
            </a:r>
          </a:p>
        </p:txBody>
      </p:sp>
      <p:sp>
        <p:nvSpPr>
          <p:cNvPr id="13" name="Rectangle 12"/>
          <p:cNvSpPr/>
          <p:nvPr/>
        </p:nvSpPr>
        <p:spPr bwMode="auto">
          <a:xfrm>
            <a:off x="1023839" y="5221584"/>
            <a:ext cx="8280919" cy="1080120"/>
          </a:xfrm>
          <a:prstGeom prst="rect">
            <a:avLst/>
          </a:prstGeom>
          <a:solidFill>
            <a:srgbClr val="6699FF">
              <a:alpha val="9020"/>
            </a:srgbClr>
          </a:solidFill>
          <a:ln w="9525" cap="flat" cmpd="sng" algn="ctr">
            <a:solidFill>
              <a:srgbClr val="6699FF"/>
            </a:solidFill>
            <a:prstDash val="dash"/>
            <a:round/>
            <a:headEnd type="none" w="med" len="med"/>
            <a:tailEnd type="none" w="med" len="med"/>
          </a:ln>
          <a:effectLst/>
        </p:spPr>
        <p:txBody>
          <a:bodyPr vert="horz" wrap="square" lIns="91428" tIns="45715" rIns="91428" bIns="45715" numCol="1" rtlCol="0" anchor="b" anchorCtr="0" compatLnSpc="1">
            <a:prstTxWarp prst="textNoShape">
              <a:avLst/>
            </a:prstTxWarp>
          </a:bodyPr>
          <a:lstStyle/>
          <a:p>
            <a:pPr algn="r" defTabSz="914286" eaLnBrk="0" hangingPunct="0"/>
            <a:r>
              <a:rPr lang="en-GB" sz="1400" b="1" dirty="0" smtClean="0"/>
              <a:t>Company car</a:t>
            </a:r>
          </a:p>
        </p:txBody>
      </p:sp>
      <p:sp>
        <p:nvSpPr>
          <p:cNvPr id="73730" name="Rectangle 23"/>
          <p:cNvSpPr>
            <a:spLocks noChangeArrowheads="1"/>
          </p:cNvSpPr>
          <p:nvPr/>
        </p:nvSpPr>
        <p:spPr bwMode="auto">
          <a:xfrm>
            <a:off x="1677989" y="6951737"/>
            <a:ext cx="6562726" cy="646113"/>
          </a:xfrm>
          <a:prstGeom prst="rect">
            <a:avLst/>
          </a:prstGeom>
          <a:noFill/>
          <a:ln w="9525">
            <a:noFill/>
            <a:miter lim="800000"/>
            <a:headEnd/>
            <a:tailEnd/>
          </a:ln>
        </p:spPr>
        <p:txBody>
          <a:bodyPr lIns="104274" tIns="52138" rIns="104274" bIns="52138"/>
          <a:lstStyle/>
          <a:p>
            <a:pPr marL="390476" indent="-390476" eaLnBrk="0" hangingPunct="0"/>
            <a:r>
              <a:rPr lang="en-GB" sz="1000" dirty="0" smtClean="0">
                <a:solidFill>
                  <a:srgbClr val="4D4D4D"/>
                </a:solidFill>
              </a:rPr>
              <a:t>QS9. </a:t>
            </a:r>
            <a:r>
              <a:rPr lang="en-GB" sz="1000" dirty="0">
                <a:solidFill>
                  <a:srgbClr val="4D4D4D"/>
                </a:solidFill>
              </a:rPr>
              <a:t>How was the vehicle you use purchased? </a:t>
            </a:r>
            <a:r>
              <a:rPr lang="en-GB" sz="1000" dirty="0" smtClean="0">
                <a:solidFill>
                  <a:srgbClr val="4D4D4D"/>
                </a:solidFill>
              </a:rPr>
              <a:t>(</a:t>
            </a:r>
            <a:r>
              <a:rPr lang="en-GB" sz="1000" i="1" dirty="0" smtClean="0">
                <a:solidFill>
                  <a:srgbClr val="4D4D4D"/>
                </a:solidFill>
              </a:rPr>
              <a:t>1555– All respondents)</a:t>
            </a:r>
            <a:endParaRPr lang="en-GB" sz="1000" dirty="0">
              <a:solidFill>
                <a:srgbClr val="4D4D4D"/>
              </a:solidFill>
            </a:endParaRPr>
          </a:p>
        </p:txBody>
      </p:sp>
      <p:graphicFrame>
        <p:nvGraphicFramePr>
          <p:cNvPr id="10" name="Chart 4"/>
          <p:cNvGraphicFramePr>
            <a:graphicFrameLocks/>
          </p:cNvGraphicFramePr>
          <p:nvPr/>
        </p:nvGraphicFramePr>
        <p:xfrm>
          <a:off x="1311872" y="1909861"/>
          <a:ext cx="6408737" cy="448457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3"/>
          <p:cNvSpPr>
            <a:spLocks noGrp="1"/>
          </p:cNvSpPr>
          <p:nvPr>
            <p:ph type="title"/>
          </p:nvPr>
        </p:nvSpPr>
        <p:spPr>
          <a:xfrm>
            <a:off x="663576" y="469677"/>
            <a:ext cx="8461376" cy="1079500"/>
          </a:xfrm>
        </p:spPr>
        <p:txBody>
          <a:bodyPr/>
          <a:lstStyle/>
          <a:p>
            <a:pPr eaLnBrk="1" hangingPunct="1"/>
            <a:r>
              <a:rPr dirty="0" smtClean="0">
                <a:latin typeface="Arial" pitchFamily="34" charset="0"/>
                <a:ea typeface="Geneva"/>
                <a:cs typeface="Geneva"/>
              </a:rPr>
              <a:t>Financing your vehicle.</a:t>
            </a:r>
          </a:p>
        </p:txBody>
      </p:sp>
      <p:sp>
        <p:nvSpPr>
          <p:cNvPr id="8" name="Rectangle 7"/>
          <p:cNvSpPr/>
          <p:nvPr/>
        </p:nvSpPr>
        <p:spPr bwMode="auto">
          <a:xfrm>
            <a:off x="8416154" y="0"/>
            <a:ext cx="2272485" cy="35240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Appendix</a:t>
            </a:r>
            <a:endParaRPr lang="en-GB" sz="1300" b="1" dirty="0">
              <a:solidFill>
                <a:schemeClr val="bg1"/>
              </a:solidFill>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835025" y="309563"/>
            <a:ext cx="8037686" cy="635000"/>
          </a:xfrm>
        </p:spPr>
        <p:txBody>
          <a:bodyPr/>
          <a:lstStyle/>
          <a:p>
            <a:pPr eaLnBrk="1" hangingPunct="1"/>
            <a:r>
              <a:rPr lang="en-GB" dirty="0" smtClean="0">
                <a:latin typeface="Arial" pitchFamily="34" charset="0"/>
                <a:ea typeface="Geneva"/>
                <a:cs typeface="Geneva"/>
              </a:rPr>
              <a:t>A bit more about the car and driver</a:t>
            </a:r>
            <a:endParaRPr dirty="0" smtClean="0">
              <a:latin typeface="Arial" pitchFamily="34" charset="0"/>
              <a:ea typeface="Geneva"/>
              <a:cs typeface="Geneva"/>
            </a:endParaRPr>
          </a:p>
        </p:txBody>
      </p:sp>
      <p:sp>
        <p:nvSpPr>
          <p:cNvPr id="98" name="Rectangle 97"/>
          <p:cNvSpPr/>
          <p:nvPr/>
        </p:nvSpPr>
        <p:spPr bwMode="auto">
          <a:xfrm>
            <a:off x="8416153" y="0"/>
            <a:ext cx="2272485" cy="352401"/>
          </a:xfrm>
          <a:prstGeom prst="rect">
            <a:avLst/>
          </a:prstGeom>
          <a:solidFill>
            <a:srgbClr val="EACD6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GB" sz="1400" b="1" dirty="0" smtClean="0">
                <a:solidFill>
                  <a:prstClr val="white"/>
                </a:solidFill>
              </a:rPr>
              <a:t>About the motorist</a:t>
            </a:r>
          </a:p>
        </p:txBody>
      </p:sp>
      <p:sp>
        <p:nvSpPr>
          <p:cNvPr id="87" name="Rectangle 4"/>
          <p:cNvSpPr>
            <a:spLocks noChangeArrowheads="1"/>
          </p:cNvSpPr>
          <p:nvPr/>
        </p:nvSpPr>
        <p:spPr bwMode="auto">
          <a:xfrm>
            <a:off x="1815927" y="6920749"/>
            <a:ext cx="6336705" cy="633412"/>
          </a:xfrm>
          <a:prstGeom prst="rect">
            <a:avLst/>
          </a:prstGeom>
          <a:noFill/>
          <a:ln w="9525">
            <a:noFill/>
            <a:miter lim="800000"/>
            <a:headEnd/>
            <a:tailEnd/>
          </a:ln>
        </p:spPr>
        <p:txBody>
          <a:bodyPr lIns="104287" tIns="52144" rIns="104287" bIns="52144"/>
          <a:lstStyle/>
          <a:p>
            <a:pPr eaLnBrk="0" hangingPunct="0"/>
            <a:r>
              <a:rPr lang="en-GB" sz="800" dirty="0" smtClean="0">
                <a:solidFill>
                  <a:srgbClr val="4D4D4D"/>
                </a:solidFill>
              </a:rPr>
              <a:t>QS8 What type or types of motor vehicles do you have in your household? Base: All (1555), Private car owners (1440)  Company car owners (115)  </a:t>
            </a:r>
            <a:endParaRPr lang="en-GB" sz="800" dirty="0">
              <a:solidFill>
                <a:srgbClr val="4D4D4D"/>
              </a:solidFill>
            </a:endParaRPr>
          </a:p>
        </p:txBody>
      </p:sp>
      <p:graphicFrame>
        <p:nvGraphicFramePr>
          <p:cNvPr id="102" name="Chart 101"/>
          <p:cNvGraphicFramePr/>
          <p:nvPr/>
        </p:nvGraphicFramePr>
        <p:xfrm>
          <a:off x="807815" y="1333153"/>
          <a:ext cx="7344816" cy="5112568"/>
        </p:xfrm>
        <a:graphic>
          <a:graphicData uri="http://schemas.openxmlformats.org/drawingml/2006/chart">
            <c:chart xmlns:c="http://schemas.openxmlformats.org/drawingml/2006/chart" xmlns:r="http://schemas.openxmlformats.org/officeDocument/2006/relationships" r:id="rId3"/>
          </a:graphicData>
        </a:graphic>
      </p:graphicFrame>
      <p:cxnSp>
        <p:nvCxnSpPr>
          <p:cNvPr id="108" name="Straight Connector 107"/>
          <p:cNvCxnSpPr/>
          <p:nvPr/>
        </p:nvCxnSpPr>
        <p:spPr bwMode="auto">
          <a:xfrm>
            <a:off x="2483431" y="1117129"/>
            <a:ext cx="0" cy="5328592"/>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sp>
        <p:nvSpPr>
          <p:cNvPr id="7" name="TextBox 6"/>
          <p:cNvSpPr txBox="1"/>
          <p:nvPr/>
        </p:nvSpPr>
        <p:spPr>
          <a:xfrm>
            <a:off x="7720583" y="6589737"/>
            <a:ext cx="2141933" cy="261610"/>
          </a:xfrm>
          <a:prstGeom prst="rect">
            <a:avLst/>
          </a:prstGeom>
          <a:noFill/>
        </p:spPr>
        <p:txBody>
          <a:bodyPr wrap="none" rtlCol="0">
            <a:spAutoFit/>
          </a:bodyPr>
          <a:lstStyle/>
          <a:p>
            <a:r>
              <a:rPr lang="en-GB" dirty="0" smtClean="0"/>
              <a:t>* Based on definition on pg. 64.</a:t>
            </a:r>
            <a:endParaRPr lang="en-GB" dirty="0"/>
          </a:p>
        </p:txBody>
      </p:sp>
      <p:sp>
        <p:nvSpPr>
          <p:cNvPr id="8" name="TextBox 7"/>
          <p:cNvSpPr txBox="1"/>
          <p:nvPr/>
        </p:nvSpPr>
        <p:spPr>
          <a:xfrm>
            <a:off x="3565327" y="6106889"/>
            <a:ext cx="264816" cy="338554"/>
          </a:xfrm>
          <a:prstGeom prst="rect">
            <a:avLst/>
          </a:prstGeom>
          <a:noFill/>
        </p:spPr>
        <p:txBody>
          <a:bodyPr wrap="none" rtlCol="0">
            <a:spAutoFit/>
          </a:bodyPr>
          <a:lstStyle/>
          <a:p>
            <a:r>
              <a:rPr lang="en-GB" sz="1600" dirty="0" smtClean="0"/>
              <a:t>*</a:t>
            </a:r>
            <a:endParaRPr lang="en-GB" sz="1600" dirty="0"/>
          </a:p>
        </p:txBody>
      </p:sp>
      <p:sp>
        <p:nvSpPr>
          <p:cNvPr id="9" name="TextBox 8"/>
          <p:cNvSpPr txBox="1"/>
          <p:nvPr/>
        </p:nvSpPr>
        <p:spPr>
          <a:xfrm>
            <a:off x="5117603" y="6085681"/>
            <a:ext cx="264816" cy="338554"/>
          </a:xfrm>
          <a:prstGeom prst="rect">
            <a:avLst/>
          </a:prstGeom>
          <a:noFill/>
        </p:spPr>
        <p:txBody>
          <a:bodyPr wrap="none" rtlCol="0">
            <a:spAutoFit/>
          </a:bodyPr>
          <a:lstStyle/>
          <a:p>
            <a:r>
              <a:rPr lang="en-GB" sz="1600" dirty="0" smtClean="0"/>
              <a:t>*</a:t>
            </a:r>
            <a:endParaRPr lang="en-GB" sz="1600" dirty="0"/>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23"/>
          <p:cNvSpPr>
            <a:spLocks noChangeArrowheads="1"/>
          </p:cNvSpPr>
          <p:nvPr/>
        </p:nvSpPr>
        <p:spPr bwMode="auto">
          <a:xfrm>
            <a:off x="1677989" y="6877050"/>
            <a:ext cx="6562726" cy="646113"/>
          </a:xfrm>
          <a:prstGeom prst="rect">
            <a:avLst/>
          </a:prstGeom>
          <a:noFill/>
          <a:ln w="9525">
            <a:noFill/>
            <a:miter lim="800000"/>
            <a:headEnd/>
            <a:tailEnd/>
          </a:ln>
        </p:spPr>
        <p:txBody>
          <a:bodyPr lIns="104274" tIns="52138" rIns="104274" bIns="52138"/>
          <a:lstStyle/>
          <a:p>
            <a:pPr eaLnBrk="0" hangingPunct="0">
              <a:defRPr/>
            </a:pPr>
            <a:r>
              <a:rPr lang="en-GB" sz="1000" dirty="0" smtClean="0">
                <a:solidFill>
                  <a:srgbClr val="4D4D4D"/>
                </a:solidFill>
                <a:latin typeface="+mn-lt"/>
              </a:rPr>
              <a:t>QS7. And </a:t>
            </a:r>
            <a:r>
              <a:rPr lang="en-GB" sz="1000" dirty="0">
                <a:solidFill>
                  <a:srgbClr val="4D4D4D"/>
                </a:solidFill>
                <a:latin typeface="+mn-lt"/>
              </a:rPr>
              <a:t>how often do you personally drive a vehicle </a:t>
            </a:r>
            <a:r>
              <a:rPr lang="en-GB" sz="1000" dirty="0" smtClean="0">
                <a:solidFill>
                  <a:srgbClr val="4D4D4D"/>
                </a:solidFill>
                <a:latin typeface="+mn-lt"/>
              </a:rPr>
              <a:t>nowadays? </a:t>
            </a:r>
            <a:r>
              <a:rPr lang="en-GB" sz="1000" i="1" dirty="0" smtClean="0">
                <a:solidFill>
                  <a:srgbClr val="4D4D4D"/>
                </a:solidFill>
                <a:latin typeface="+mn-lt"/>
              </a:rPr>
              <a:t>(1555 – All respondents)</a:t>
            </a:r>
            <a:r>
              <a:rPr lang="en-GB" sz="1000" dirty="0" smtClean="0">
                <a:solidFill>
                  <a:srgbClr val="4D4D4D"/>
                </a:solidFill>
                <a:latin typeface="+mn-lt"/>
              </a:rPr>
              <a:t> QS11. </a:t>
            </a:r>
            <a:r>
              <a:rPr lang="en-GB" sz="1000" dirty="0">
                <a:solidFill>
                  <a:srgbClr val="4D4D4D"/>
                </a:solidFill>
                <a:latin typeface="+mn-lt"/>
              </a:rPr>
              <a:t>Approximately how many miles do you drive in a </a:t>
            </a:r>
            <a:r>
              <a:rPr lang="en-GB" sz="1000" b="1" u="sng" dirty="0">
                <a:solidFill>
                  <a:srgbClr val="4D4D4D"/>
                </a:solidFill>
                <a:latin typeface="+mn-lt"/>
              </a:rPr>
              <a:t>year</a:t>
            </a:r>
            <a:r>
              <a:rPr lang="en-GB" sz="1000" dirty="0">
                <a:solidFill>
                  <a:srgbClr val="4D4D4D"/>
                </a:solidFill>
                <a:latin typeface="+mn-lt"/>
              </a:rPr>
              <a:t>, on average</a:t>
            </a:r>
            <a:r>
              <a:rPr lang="en-GB" sz="1000" dirty="0" smtClean="0">
                <a:solidFill>
                  <a:srgbClr val="4D4D4D"/>
                </a:solidFill>
                <a:latin typeface="+mn-lt"/>
              </a:rPr>
              <a:t>? </a:t>
            </a:r>
            <a:r>
              <a:rPr lang="en-GB" sz="1000" i="1" dirty="0" smtClean="0">
                <a:solidFill>
                  <a:srgbClr val="4D4D4D"/>
                </a:solidFill>
              </a:rPr>
              <a:t>(1555 – All respondents)</a:t>
            </a:r>
            <a:r>
              <a:rPr lang="en-GB" sz="1000" dirty="0" smtClean="0">
                <a:solidFill>
                  <a:srgbClr val="4D4D4D"/>
                </a:solidFill>
              </a:rPr>
              <a:t> </a:t>
            </a:r>
            <a:endParaRPr lang="en-GB" sz="1000" dirty="0">
              <a:solidFill>
                <a:srgbClr val="4D4D4D"/>
              </a:solidFill>
            </a:endParaRPr>
          </a:p>
        </p:txBody>
      </p:sp>
      <p:graphicFrame>
        <p:nvGraphicFramePr>
          <p:cNvPr id="6" name="Chart 4"/>
          <p:cNvGraphicFramePr>
            <a:graphicFrameLocks/>
          </p:cNvGraphicFramePr>
          <p:nvPr/>
        </p:nvGraphicFramePr>
        <p:xfrm>
          <a:off x="4840264" y="2197249"/>
          <a:ext cx="5416327"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74756" name="TextBox 5"/>
          <p:cNvSpPr txBox="1">
            <a:spLocks noChangeArrowheads="1"/>
          </p:cNvSpPr>
          <p:nvPr/>
        </p:nvSpPr>
        <p:spPr bwMode="auto">
          <a:xfrm>
            <a:off x="6568456" y="1765203"/>
            <a:ext cx="1368425" cy="307766"/>
          </a:xfrm>
          <a:prstGeom prst="rect">
            <a:avLst/>
          </a:prstGeom>
          <a:noFill/>
          <a:ln w="9525">
            <a:noFill/>
            <a:miter lim="800000"/>
            <a:headEnd/>
            <a:tailEnd/>
          </a:ln>
        </p:spPr>
        <p:txBody>
          <a:bodyPr lIns="91428" tIns="45715" rIns="91428" bIns="45715">
            <a:spAutoFit/>
          </a:bodyPr>
          <a:lstStyle/>
          <a:p>
            <a:r>
              <a:rPr lang="en-GB" sz="1400" b="1" dirty="0"/>
              <a:t>Miles per year</a:t>
            </a:r>
          </a:p>
        </p:txBody>
      </p:sp>
      <p:sp>
        <p:nvSpPr>
          <p:cNvPr id="7" name="Title 3"/>
          <p:cNvSpPr>
            <a:spLocks noGrp="1"/>
          </p:cNvSpPr>
          <p:nvPr>
            <p:ph type="title"/>
          </p:nvPr>
        </p:nvSpPr>
        <p:spPr>
          <a:xfrm>
            <a:off x="663576" y="325438"/>
            <a:ext cx="8461376" cy="1079500"/>
          </a:xfrm>
        </p:spPr>
        <p:txBody>
          <a:bodyPr/>
          <a:lstStyle/>
          <a:p>
            <a:pPr eaLnBrk="1" hangingPunct="1"/>
            <a:r>
              <a:rPr dirty="0" smtClean="0">
                <a:latin typeface="Arial" pitchFamily="34" charset="0"/>
                <a:ea typeface="Geneva"/>
                <a:cs typeface="Geneva"/>
              </a:rPr>
              <a:t>Frequency of driving.</a:t>
            </a:r>
          </a:p>
        </p:txBody>
      </p:sp>
      <p:graphicFrame>
        <p:nvGraphicFramePr>
          <p:cNvPr id="8" name="Chart 7"/>
          <p:cNvGraphicFramePr/>
          <p:nvPr/>
        </p:nvGraphicFramePr>
        <p:xfrm>
          <a:off x="591791" y="2629298"/>
          <a:ext cx="3816424" cy="3023325"/>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p:cNvSpPr/>
          <p:nvPr/>
        </p:nvSpPr>
        <p:spPr>
          <a:xfrm>
            <a:off x="7762440" y="2485282"/>
            <a:ext cx="2481745" cy="430877"/>
          </a:xfrm>
          <a:prstGeom prst="rect">
            <a:avLst/>
          </a:prstGeom>
          <a:solidFill>
            <a:schemeClr val="accent6"/>
          </a:solidFill>
        </p:spPr>
        <p:txBody>
          <a:bodyPr wrap="none" lIns="91428" tIns="45715" rIns="91428" bIns="45715">
            <a:spAutoFit/>
          </a:bodyPr>
          <a:lstStyle/>
          <a:p>
            <a:pPr algn="ctr"/>
            <a:r>
              <a:rPr lang="en-GB" dirty="0" smtClean="0">
                <a:solidFill>
                  <a:schemeClr val="bg1"/>
                </a:solidFill>
              </a:rPr>
              <a:t>Average annual mileage (weighted):</a:t>
            </a:r>
          </a:p>
          <a:p>
            <a:pPr algn="ctr"/>
            <a:r>
              <a:rPr lang="en-GB" b="1" dirty="0" smtClean="0">
                <a:solidFill>
                  <a:schemeClr val="bg1"/>
                </a:solidFill>
              </a:rPr>
              <a:t>9167.05 miles</a:t>
            </a:r>
            <a:endParaRPr lang="en-GB" b="1" dirty="0">
              <a:solidFill>
                <a:schemeClr val="bg1"/>
              </a:solidFill>
            </a:endParaRPr>
          </a:p>
        </p:txBody>
      </p:sp>
      <p:sp>
        <p:nvSpPr>
          <p:cNvPr id="9" name="Rectangle 8"/>
          <p:cNvSpPr/>
          <p:nvPr/>
        </p:nvSpPr>
        <p:spPr bwMode="auto">
          <a:xfrm>
            <a:off x="8416154" y="0"/>
            <a:ext cx="2272485" cy="35240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28" tIns="45715" rIns="91428" bIns="45715" numCol="1" rtlCol="0" anchor="ctr" anchorCtr="0" compatLnSpc="1">
            <a:prstTxWarp prst="textNoShape">
              <a:avLst/>
            </a:prstTxWarp>
          </a:bodyPr>
          <a:lstStyle/>
          <a:p>
            <a:pPr algn="ctr" defTabSz="914286" eaLnBrk="0" hangingPunct="0"/>
            <a:r>
              <a:rPr lang="en-GB" sz="1300" b="1" dirty="0" smtClean="0">
                <a:solidFill>
                  <a:schemeClr val="bg1"/>
                </a:solidFill>
              </a:rPr>
              <a:t>Appendix</a:t>
            </a:r>
            <a:endParaRPr lang="en-GB" sz="1300" b="1" dirty="0">
              <a:solidFill>
                <a:schemeClr val="bg1"/>
              </a:solidFill>
            </a:endParaRPr>
          </a:p>
        </p:txBody>
      </p:sp>
      <p:cxnSp>
        <p:nvCxnSpPr>
          <p:cNvPr id="12" name="Straight Connector 11"/>
          <p:cNvCxnSpPr/>
          <p:nvPr/>
        </p:nvCxnSpPr>
        <p:spPr bwMode="auto">
          <a:xfrm>
            <a:off x="4840263" y="1693193"/>
            <a:ext cx="0" cy="5040560"/>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12" descr="Quadrangle_Tower_Bridge-5_150dpi.jpg"/>
          <p:cNvPicPr>
            <a:picLocks noChangeAspect="1"/>
          </p:cNvPicPr>
          <p:nvPr/>
        </p:nvPicPr>
        <p:blipFill>
          <a:blip r:embed="rId3" cstate="print"/>
          <a:srcRect l="743" t="12587" b="9811"/>
          <a:stretch>
            <a:fillRect/>
          </a:stretch>
        </p:blipFill>
        <p:spPr bwMode="auto">
          <a:xfrm>
            <a:off x="795339" y="1495426"/>
            <a:ext cx="9067800" cy="4724400"/>
          </a:xfrm>
          <a:prstGeom prst="rect">
            <a:avLst/>
          </a:prstGeom>
          <a:noFill/>
          <a:ln w="9525">
            <a:noFill/>
            <a:miter lim="800000"/>
            <a:headEnd/>
            <a:tailEnd/>
          </a:ln>
        </p:spPr>
      </p:pic>
      <p:sp>
        <p:nvSpPr>
          <p:cNvPr id="15363" name="Rectangle 3"/>
          <p:cNvSpPr>
            <a:spLocks noChangeArrowheads="1"/>
          </p:cNvSpPr>
          <p:nvPr/>
        </p:nvSpPr>
        <p:spPr bwMode="auto">
          <a:xfrm>
            <a:off x="6630989" y="1876425"/>
            <a:ext cx="3275012" cy="4048125"/>
          </a:xfrm>
          <a:prstGeom prst="rect">
            <a:avLst/>
          </a:prstGeom>
          <a:noFill/>
          <a:ln w="9525">
            <a:noFill/>
            <a:miter lim="800000"/>
            <a:headEnd/>
            <a:tailEnd/>
          </a:ln>
        </p:spPr>
        <p:txBody>
          <a:bodyPr wrap="none" lIns="91417" tIns="45709" rIns="91417" bIns="45709" anchor="ctr"/>
          <a:lstStyle/>
          <a:p>
            <a:pPr>
              <a:defRPr/>
            </a:pPr>
            <a:endParaRPr lang="en-US" dirty="0">
              <a:solidFill>
                <a:prstClr val="black"/>
              </a:solidFill>
              <a:latin typeface="Arial" charset="0"/>
              <a:ea typeface="Geneva" pitchFamily="-107" charset="-128"/>
              <a:cs typeface="+mn-cs"/>
            </a:endParaRPr>
          </a:p>
        </p:txBody>
      </p:sp>
      <p:sp>
        <p:nvSpPr>
          <p:cNvPr id="75780" name="Rectangle 6"/>
          <p:cNvSpPr>
            <a:spLocks noChangeArrowheads="1"/>
          </p:cNvSpPr>
          <p:nvPr/>
        </p:nvSpPr>
        <p:spPr bwMode="auto">
          <a:xfrm>
            <a:off x="1458914" y="3400425"/>
            <a:ext cx="2416175" cy="2643189"/>
          </a:xfrm>
          <a:prstGeom prst="rect">
            <a:avLst/>
          </a:prstGeom>
          <a:noFill/>
          <a:ln w="9525">
            <a:noFill/>
            <a:miter lim="800000"/>
            <a:headEnd/>
            <a:tailEnd/>
          </a:ln>
        </p:spPr>
        <p:txBody>
          <a:bodyPr lIns="91417" tIns="45709" rIns="91417" bIns="45709" anchor="ctr"/>
          <a:lstStyle/>
          <a:p>
            <a:r>
              <a:rPr lang="en-GB" sz="1600" b="1" dirty="0">
                <a:solidFill>
                  <a:srgbClr val="E43AFF"/>
                </a:solidFill>
                <a:cs typeface="Arial" pitchFamily="34" charset="0"/>
              </a:rPr>
              <a:t>quadrangle</a:t>
            </a:r>
            <a:endParaRPr lang="en-GB" sz="1600" dirty="0">
              <a:solidFill>
                <a:srgbClr val="E43AFF"/>
              </a:solidFill>
              <a:cs typeface="Arial" pitchFamily="34" charset="0"/>
            </a:endParaRPr>
          </a:p>
        </p:txBody>
      </p:sp>
      <p:sp>
        <p:nvSpPr>
          <p:cNvPr id="75781" name="Text Box 5"/>
          <p:cNvSpPr txBox="1">
            <a:spLocks noChangeArrowheads="1"/>
          </p:cNvSpPr>
          <p:nvPr/>
        </p:nvSpPr>
        <p:spPr bwMode="auto">
          <a:xfrm>
            <a:off x="1458914" y="4976813"/>
            <a:ext cx="2922587" cy="702773"/>
          </a:xfrm>
          <a:prstGeom prst="rect">
            <a:avLst/>
          </a:prstGeom>
          <a:noFill/>
          <a:ln w="12700">
            <a:noFill/>
            <a:miter lim="800000"/>
            <a:headEnd/>
            <a:tailEnd/>
          </a:ln>
        </p:spPr>
        <p:txBody>
          <a:bodyPr lIns="89977" tIns="43188" rIns="89977" bIns="43188">
            <a:spAutoFit/>
          </a:bodyPr>
          <a:lstStyle/>
          <a:p>
            <a:r>
              <a:rPr lang="en-GB" sz="1000" dirty="0">
                <a:solidFill>
                  <a:srgbClr val="FFFFFF"/>
                </a:solidFill>
                <a:cs typeface="Arial" pitchFamily="34" charset="0"/>
              </a:rPr>
              <a:t>The Butlers Wharf Building</a:t>
            </a:r>
          </a:p>
          <a:p>
            <a:r>
              <a:rPr lang="en-GB" sz="1000" dirty="0">
                <a:solidFill>
                  <a:srgbClr val="FFFFFF"/>
                </a:solidFill>
                <a:cs typeface="Arial" pitchFamily="34" charset="0"/>
              </a:rPr>
              <a:t>36 Shad Thames</a:t>
            </a:r>
          </a:p>
          <a:p>
            <a:r>
              <a:rPr lang="en-GB" sz="1000" dirty="0">
                <a:solidFill>
                  <a:srgbClr val="FFFFFF"/>
                </a:solidFill>
                <a:cs typeface="Arial" pitchFamily="34" charset="0"/>
              </a:rPr>
              <a:t>London</a:t>
            </a:r>
          </a:p>
          <a:p>
            <a:r>
              <a:rPr lang="en-GB" sz="1000" dirty="0">
                <a:solidFill>
                  <a:srgbClr val="FFFFFF"/>
                </a:solidFill>
                <a:cs typeface="Arial" pitchFamily="34" charset="0"/>
              </a:rPr>
              <a:t>SE1 2YE</a:t>
            </a:r>
          </a:p>
        </p:txBody>
      </p:sp>
      <p:sp>
        <p:nvSpPr>
          <p:cNvPr id="11" name="Rectangle 10"/>
          <p:cNvSpPr/>
          <p:nvPr/>
        </p:nvSpPr>
        <p:spPr>
          <a:xfrm>
            <a:off x="795339" y="6067425"/>
            <a:ext cx="9067800" cy="304800"/>
          </a:xfrm>
          <a:prstGeom prst="rect">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91417" tIns="45709" rIns="91417" bIns="45709" anchor="ctr"/>
          <a:lstStyle/>
          <a:p>
            <a:pPr algn="ctr">
              <a:defRPr/>
            </a:pPr>
            <a:endParaRPr lang="en-US" dirty="0">
              <a:solidFill>
                <a:prstClr val="white"/>
              </a:solidFill>
            </a:endParaRPr>
          </a:p>
        </p:txBody>
      </p:sp>
      <p:sp>
        <p:nvSpPr>
          <p:cNvPr id="75783" name="TextBox 11"/>
          <p:cNvSpPr txBox="1">
            <a:spLocks noChangeArrowheads="1"/>
          </p:cNvSpPr>
          <p:nvPr/>
        </p:nvSpPr>
        <p:spPr bwMode="auto">
          <a:xfrm>
            <a:off x="1458913" y="6067425"/>
            <a:ext cx="7485062" cy="261938"/>
          </a:xfrm>
          <a:prstGeom prst="rect">
            <a:avLst/>
          </a:prstGeom>
          <a:noFill/>
          <a:ln w="9525">
            <a:noFill/>
            <a:miter lim="800000"/>
            <a:headEnd/>
            <a:tailEnd/>
          </a:ln>
        </p:spPr>
        <p:txBody>
          <a:bodyPr lIns="91417" tIns="45709" rIns="91417" bIns="45709">
            <a:spAutoFit/>
          </a:bodyPr>
          <a:lstStyle/>
          <a:p>
            <a:pPr>
              <a:tabLst>
                <a:tab pos="855557" algn="l"/>
              </a:tabLst>
            </a:pPr>
            <a:r>
              <a:rPr lang="en-GB" dirty="0">
                <a:solidFill>
                  <a:schemeClr val="bg1"/>
                </a:solidFill>
                <a:cs typeface="Arial" pitchFamily="34" charset="0"/>
              </a:rPr>
              <a:t>Telephone  +44 (0)20 7357 9919   Facsimile  +44 (0)20 7357 9773   Website  </a:t>
            </a:r>
            <a:r>
              <a:rPr lang="en-GB" u="sng" dirty="0">
                <a:solidFill>
                  <a:schemeClr val="bg1"/>
                </a:solidFill>
                <a:cs typeface="Arial" pitchFamily="34" charset="0"/>
              </a:rPr>
              <a:t>www.quadrangle.com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3"/>
          <p:cNvSpPr>
            <a:spLocks noChangeArrowheads="1"/>
          </p:cNvSpPr>
          <p:nvPr/>
        </p:nvSpPr>
        <p:spPr bwMode="auto">
          <a:xfrm>
            <a:off x="1568450" y="6921501"/>
            <a:ext cx="6419850" cy="646113"/>
          </a:xfrm>
          <a:prstGeom prst="rect">
            <a:avLst/>
          </a:prstGeom>
          <a:noFill/>
          <a:ln w="9525">
            <a:noFill/>
            <a:miter lim="800000"/>
            <a:headEnd/>
            <a:tailEnd/>
          </a:ln>
        </p:spPr>
        <p:txBody>
          <a:bodyPr lIns="104274" tIns="52138" rIns="104274" bIns="52138"/>
          <a:lstStyle/>
          <a:p>
            <a:pPr marL="391028" indent="-391028" eaLnBrk="0" hangingPunct="0">
              <a:defRPr/>
            </a:pPr>
            <a:endParaRPr lang="en-GB" sz="1000" dirty="0">
              <a:solidFill>
                <a:srgbClr val="4D4D4D"/>
              </a:solidFill>
              <a:latin typeface="+mn-lt"/>
            </a:endParaRPr>
          </a:p>
        </p:txBody>
      </p:sp>
      <p:sp>
        <p:nvSpPr>
          <p:cNvPr id="34820" name="Rectangle 23"/>
          <p:cNvSpPr>
            <a:spLocks noChangeArrowheads="1"/>
          </p:cNvSpPr>
          <p:nvPr/>
        </p:nvSpPr>
        <p:spPr bwMode="auto">
          <a:xfrm>
            <a:off x="1711325" y="6921501"/>
            <a:ext cx="6562726" cy="646113"/>
          </a:xfrm>
          <a:prstGeom prst="rect">
            <a:avLst/>
          </a:prstGeom>
          <a:noFill/>
          <a:ln w="9525">
            <a:noFill/>
            <a:miter lim="800000"/>
            <a:headEnd/>
            <a:tailEnd/>
          </a:ln>
        </p:spPr>
        <p:txBody>
          <a:bodyPr lIns="104274" tIns="52138" rIns="104274" bIns="52138"/>
          <a:lstStyle/>
          <a:p>
            <a:r>
              <a:rPr lang="en-GB" sz="1000" dirty="0" smtClean="0">
                <a:solidFill>
                  <a:srgbClr val="4D4D4D"/>
                </a:solidFill>
              </a:rPr>
              <a:t>QG1. </a:t>
            </a:r>
            <a:r>
              <a:rPr lang="en-GB" sz="1000" dirty="0">
                <a:solidFill>
                  <a:srgbClr val="4D4D4D"/>
                </a:solidFill>
              </a:rPr>
              <a:t>In the past 12 months, have you personally noticed, or been impacted, by changes in any of the following? </a:t>
            </a:r>
            <a:r>
              <a:rPr lang="en-GB" sz="1000" i="1" dirty="0" smtClean="0">
                <a:solidFill>
                  <a:srgbClr val="4D4D4D"/>
                </a:solidFill>
              </a:rPr>
              <a:t>(1555 – All respondents)</a:t>
            </a:r>
            <a:endParaRPr lang="en-GB" sz="1000" dirty="0">
              <a:solidFill>
                <a:srgbClr val="4D4D4D"/>
              </a:solidFill>
            </a:endParaRPr>
          </a:p>
        </p:txBody>
      </p:sp>
      <p:sp>
        <p:nvSpPr>
          <p:cNvPr id="34842" name="Title 1"/>
          <p:cNvSpPr>
            <a:spLocks noGrp="1"/>
          </p:cNvSpPr>
          <p:nvPr>
            <p:ph type="title"/>
          </p:nvPr>
        </p:nvSpPr>
        <p:spPr>
          <a:xfrm>
            <a:off x="849314" y="352426"/>
            <a:ext cx="9067800" cy="692150"/>
          </a:xfrm>
        </p:spPr>
        <p:txBody>
          <a:bodyPr/>
          <a:lstStyle/>
          <a:p>
            <a:r>
              <a:rPr dirty="0" smtClean="0">
                <a:latin typeface="Arial" pitchFamily="34" charset="0"/>
                <a:ea typeface="Geneva"/>
                <a:cs typeface="Geneva"/>
              </a:rPr>
              <a:t>Running Cost Changes</a:t>
            </a:r>
            <a:br>
              <a:rPr dirty="0" smtClean="0">
                <a:latin typeface="Arial" pitchFamily="34" charset="0"/>
                <a:ea typeface="Geneva"/>
                <a:cs typeface="Geneva"/>
              </a:rPr>
            </a:br>
            <a:r>
              <a:rPr lang="en-GB" sz="1400" dirty="0" smtClean="0">
                <a:latin typeface="Arial" pitchFamily="34" charset="0"/>
                <a:ea typeface="Geneva"/>
                <a:cs typeface="Geneva"/>
              </a:rPr>
              <a:t>Expenditure on fuel is no longer impacting motorists’ pockets as much as in 2014.</a:t>
            </a:r>
            <a:endParaRPr sz="1400" dirty="0" smtClean="0">
              <a:latin typeface="Arial" pitchFamily="34" charset="0"/>
              <a:ea typeface="Geneva"/>
              <a:cs typeface="Geneva"/>
            </a:endParaRPr>
          </a:p>
        </p:txBody>
      </p:sp>
      <p:graphicFrame>
        <p:nvGraphicFramePr>
          <p:cNvPr id="21" name="Chart 11"/>
          <p:cNvGraphicFramePr>
            <a:graphicFrameLocks/>
          </p:cNvGraphicFramePr>
          <p:nvPr/>
        </p:nvGraphicFramePr>
        <p:xfrm>
          <a:off x="231752" y="1549177"/>
          <a:ext cx="8656687" cy="4680794"/>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The Cost of Fuel</a:t>
            </a:r>
            <a:endParaRPr lang="en-GB" dirty="0"/>
          </a:p>
        </p:txBody>
      </p:sp>
      <p:sp>
        <p:nvSpPr>
          <p:cNvPr id="10" name="TextBox 9"/>
          <p:cNvSpPr txBox="1"/>
          <p:nvPr/>
        </p:nvSpPr>
        <p:spPr>
          <a:xfrm>
            <a:off x="2103959" y="5365601"/>
            <a:ext cx="3096344" cy="1477317"/>
          </a:xfrm>
          <a:prstGeom prst="rect">
            <a:avLst/>
          </a:prstGeom>
          <a:noFill/>
          <a:ln w="28575">
            <a:solidFill>
              <a:schemeClr val="accent4"/>
            </a:solidFill>
            <a:prstDash val="sysDot"/>
          </a:ln>
        </p:spPr>
        <p:txBody>
          <a:bodyPr wrap="square" lIns="91428" tIns="45715" rIns="91428" bIns="45715" rtlCol="0">
            <a:spAutoFit/>
          </a:bodyPr>
          <a:lstStyle/>
          <a:p>
            <a:r>
              <a:rPr lang="en-GB" sz="1000" b="1" dirty="0" smtClean="0"/>
              <a:t>Knowledge of how much taxation is part of petrol price increases with driving experience:</a:t>
            </a:r>
          </a:p>
          <a:p>
            <a:pPr marL="179365" indent="-179365">
              <a:buFont typeface="Arial" pitchFamily="34" charset="0"/>
              <a:buChar char="•"/>
            </a:pPr>
            <a:r>
              <a:rPr lang="en-GB" sz="1000" dirty="0" smtClean="0"/>
              <a:t>0-9 years driving (18%)</a:t>
            </a:r>
          </a:p>
          <a:p>
            <a:pPr marL="179365" indent="-179365">
              <a:buFont typeface="Arial" pitchFamily="34" charset="0"/>
              <a:buChar char="•"/>
            </a:pPr>
            <a:r>
              <a:rPr lang="en-GB" sz="1000" dirty="0" smtClean="0"/>
              <a:t>41+ years driving (53%) </a:t>
            </a:r>
          </a:p>
          <a:p>
            <a:pPr marL="179365" indent="-179365"/>
            <a:endParaRPr lang="en-GB" sz="1000" dirty="0" smtClean="0"/>
          </a:p>
          <a:p>
            <a:pPr marL="179365" indent="-179365"/>
            <a:r>
              <a:rPr lang="en-GB" sz="1000" b="1" dirty="0" smtClean="0"/>
              <a:t>As well as among:</a:t>
            </a:r>
          </a:p>
          <a:p>
            <a:pPr marL="179365" indent="-179365">
              <a:buFont typeface="Arial" pitchFamily="34" charset="0"/>
              <a:buChar char="•"/>
            </a:pPr>
            <a:r>
              <a:rPr lang="en-GB" sz="1000" dirty="0" smtClean="0"/>
              <a:t>Male (47%)</a:t>
            </a:r>
          </a:p>
          <a:p>
            <a:pPr marL="179365" indent="-179365">
              <a:buFont typeface="Arial" pitchFamily="34" charset="0"/>
              <a:buChar char="•"/>
            </a:pPr>
            <a:r>
              <a:rPr lang="en-GB" sz="1000" dirty="0" smtClean="0"/>
              <a:t>Village/Rural (46%)</a:t>
            </a:r>
          </a:p>
          <a:p>
            <a:pPr marL="179365" indent="-179365">
              <a:buFont typeface="Arial" pitchFamily="34" charset="0"/>
              <a:buChar char="•"/>
            </a:pPr>
            <a:r>
              <a:rPr lang="en-GB" sz="1000" dirty="0" smtClean="0"/>
              <a:t>Medium or High Mileage – 5001+ m/yr (44%)</a:t>
            </a:r>
          </a:p>
        </p:txBody>
      </p:sp>
      <p:sp>
        <p:nvSpPr>
          <p:cNvPr id="15"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tabLst>
                <a:tab pos="358731" algn="l"/>
              </a:tabLst>
              <a:defRPr/>
            </a:pPr>
            <a:r>
              <a:rPr lang="en-GB" sz="800" dirty="0" smtClean="0">
                <a:solidFill>
                  <a:srgbClr val="4D4D4D"/>
                </a:solidFill>
              </a:rPr>
              <a:t>QD1. Earlier this year, the average price of petrol dropped to around £1.05 per litre. How much of the £1.05 do you believe is tax (including fuel duty and VAT) and goes directly to the Treasury? All  respondents (1555) QD2. Fuel duty (excluding VAT) is currently charged at 57.95p/litre. Which of the following best reflects your views on fuel duty and how it should be handled by the government? All respondents (1555)</a:t>
            </a:r>
            <a:endParaRPr lang="en-GB" sz="800" dirty="0">
              <a:solidFill>
                <a:srgbClr val="4D4D4D"/>
              </a:solidFill>
            </a:endParaRPr>
          </a:p>
        </p:txBody>
      </p:sp>
      <p:graphicFrame>
        <p:nvGraphicFramePr>
          <p:cNvPr id="18" name="Chart 17"/>
          <p:cNvGraphicFramePr/>
          <p:nvPr/>
        </p:nvGraphicFramePr>
        <p:xfrm>
          <a:off x="5632351" y="2197249"/>
          <a:ext cx="4752528" cy="4032448"/>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18"/>
          <p:cNvSpPr txBox="1"/>
          <p:nvPr/>
        </p:nvSpPr>
        <p:spPr>
          <a:xfrm>
            <a:off x="5704359" y="1602021"/>
            <a:ext cx="4824536" cy="523210"/>
          </a:xfrm>
          <a:prstGeom prst="rect">
            <a:avLst/>
          </a:prstGeom>
          <a:noFill/>
        </p:spPr>
        <p:txBody>
          <a:bodyPr wrap="square" lIns="91428" tIns="45715" rIns="91428" bIns="45715" rtlCol="0">
            <a:spAutoFit/>
          </a:bodyPr>
          <a:lstStyle/>
          <a:p>
            <a:r>
              <a:rPr lang="en-GB" sz="1400" b="1" dirty="0" smtClean="0">
                <a:latin typeface="+mn-lt"/>
              </a:rPr>
              <a:t>Views on how Fuel Duty should be handled by Government:</a:t>
            </a:r>
            <a:endParaRPr lang="en-GB" sz="1400" b="1" dirty="0">
              <a:latin typeface="+mn-lt"/>
            </a:endParaRPr>
          </a:p>
        </p:txBody>
      </p:sp>
      <p:cxnSp>
        <p:nvCxnSpPr>
          <p:cNvPr id="23" name="Straight Connector 22"/>
          <p:cNvCxnSpPr/>
          <p:nvPr/>
        </p:nvCxnSpPr>
        <p:spPr bwMode="auto">
          <a:xfrm>
            <a:off x="5386346" y="1405161"/>
            <a:ext cx="0" cy="5328592"/>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sp>
        <p:nvSpPr>
          <p:cNvPr id="24" name="TextBox 23"/>
          <p:cNvSpPr txBox="1"/>
          <p:nvPr/>
        </p:nvSpPr>
        <p:spPr>
          <a:xfrm>
            <a:off x="231751" y="1261146"/>
            <a:ext cx="4824536" cy="738654"/>
          </a:xfrm>
          <a:prstGeom prst="rect">
            <a:avLst/>
          </a:prstGeom>
          <a:noFill/>
        </p:spPr>
        <p:txBody>
          <a:bodyPr wrap="square" lIns="91428" tIns="45715" rIns="91428" bIns="45715" rtlCol="0">
            <a:spAutoFit/>
          </a:bodyPr>
          <a:lstStyle/>
          <a:p>
            <a:pPr algn="ctr">
              <a:defRPr sz="1400" b="1" i="0" u="none" strike="noStrike" kern="1200" baseline="0">
                <a:solidFill>
                  <a:prstClr val="black"/>
                </a:solidFill>
                <a:latin typeface="+mn-lt"/>
                <a:ea typeface="+mn-ea"/>
                <a:cs typeface="+mn-cs"/>
              </a:defRPr>
            </a:pPr>
            <a:r>
              <a:rPr lang="en-US" sz="1400" b="1" dirty="0" smtClean="0">
                <a:solidFill>
                  <a:prstClr val="black"/>
                </a:solidFill>
              </a:rPr>
              <a:t>Amount of Petrol Price thought to be tax</a:t>
            </a:r>
          </a:p>
          <a:p>
            <a:pPr algn="ctr">
              <a:defRPr sz="1400" b="1" i="0" u="none" strike="noStrike" kern="1200" baseline="0">
                <a:solidFill>
                  <a:prstClr val="black"/>
                </a:solidFill>
                <a:latin typeface="+mn-lt"/>
                <a:ea typeface="+mn-ea"/>
                <a:cs typeface="+mn-cs"/>
              </a:defRPr>
            </a:pPr>
            <a:endParaRPr lang="en-US" sz="1400" b="1" dirty="0" smtClean="0">
              <a:solidFill>
                <a:prstClr val="black"/>
              </a:solidFill>
            </a:endParaRPr>
          </a:p>
          <a:p>
            <a:pPr algn="ctr">
              <a:defRPr sz="1400" b="1" i="0" u="none" strike="noStrike" kern="1200" baseline="0">
                <a:solidFill>
                  <a:prstClr val="black"/>
                </a:solidFill>
                <a:latin typeface="+mn-lt"/>
                <a:ea typeface="+mn-ea"/>
                <a:cs typeface="+mn-cs"/>
              </a:defRPr>
            </a:pPr>
            <a:r>
              <a:rPr lang="en-US" sz="1400" b="1" dirty="0" smtClean="0">
                <a:solidFill>
                  <a:prstClr val="black"/>
                </a:solidFill>
              </a:rPr>
              <a:t>(Petrol Price: £1.05 per </a:t>
            </a:r>
            <a:r>
              <a:rPr lang="en-GB" sz="1400" b="1" dirty="0" smtClean="0">
                <a:solidFill>
                  <a:prstClr val="black"/>
                </a:solidFill>
              </a:rPr>
              <a:t>litre</a:t>
            </a:r>
            <a:r>
              <a:rPr lang="en-US" sz="1400" b="1" dirty="0" smtClean="0">
                <a:solidFill>
                  <a:prstClr val="black"/>
                </a:solidFill>
              </a:rPr>
              <a:t>)</a:t>
            </a:r>
            <a:endParaRPr lang="en-US" sz="1400" b="1" dirty="0">
              <a:solidFill>
                <a:prstClr val="black"/>
              </a:solidFill>
            </a:endParaRPr>
          </a:p>
        </p:txBody>
      </p:sp>
      <p:sp>
        <p:nvSpPr>
          <p:cNvPr id="37" name="TextBox 36"/>
          <p:cNvSpPr txBox="1"/>
          <p:nvPr/>
        </p:nvSpPr>
        <p:spPr>
          <a:xfrm>
            <a:off x="159743" y="3122856"/>
            <a:ext cx="648072" cy="430877"/>
          </a:xfrm>
          <a:prstGeom prst="rect">
            <a:avLst/>
          </a:prstGeom>
          <a:noFill/>
        </p:spPr>
        <p:txBody>
          <a:bodyPr wrap="square" lIns="91428" tIns="45715" rIns="91428" bIns="45715" rtlCol="0">
            <a:spAutoFit/>
          </a:bodyPr>
          <a:lstStyle/>
          <a:p>
            <a:pPr algn="ctr"/>
            <a:r>
              <a:rPr lang="en-GB" dirty="0" smtClean="0"/>
              <a:t>OVER 18%</a:t>
            </a:r>
            <a:endParaRPr lang="en-GB" dirty="0"/>
          </a:p>
        </p:txBody>
      </p:sp>
      <p:sp>
        <p:nvSpPr>
          <p:cNvPr id="41" name="Arc 40"/>
          <p:cNvSpPr/>
          <p:nvPr/>
        </p:nvSpPr>
        <p:spPr bwMode="auto">
          <a:xfrm>
            <a:off x="375768" y="2413274"/>
            <a:ext cx="3240360" cy="3528392"/>
          </a:xfrm>
          <a:prstGeom prst="arc">
            <a:avLst>
              <a:gd name="adj1" fmla="val 16292616"/>
              <a:gd name="adj2" fmla="val 1324445"/>
            </a:avLst>
          </a:prstGeom>
          <a:solidFill>
            <a:schemeClr val="accent1">
              <a:alpha val="0"/>
            </a:schemeClr>
          </a:solidFill>
          <a:ln w="9525" cap="flat" cmpd="sng" algn="ctr">
            <a:solidFill>
              <a:schemeClr val="tx1"/>
            </a:solidFill>
            <a:prstDash val="solid"/>
            <a:round/>
            <a:headEnd type="triangle" w="med" len="med"/>
            <a:tailEnd type="triangl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2" name="TextBox 41"/>
          <p:cNvSpPr txBox="1"/>
          <p:nvPr/>
        </p:nvSpPr>
        <p:spPr>
          <a:xfrm>
            <a:off x="2798294" y="2331479"/>
            <a:ext cx="854982" cy="430887"/>
          </a:xfrm>
          <a:prstGeom prst="rect">
            <a:avLst/>
          </a:prstGeom>
          <a:noFill/>
        </p:spPr>
        <p:txBody>
          <a:bodyPr wrap="square" lIns="91428" tIns="45715" rIns="91428" bIns="45715" rtlCol="0" anchor="ctr" anchorCtr="1">
            <a:spAutoFit/>
          </a:bodyPr>
          <a:lstStyle/>
          <a:p>
            <a:pPr algn="ctr"/>
            <a:r>
              <a:rPr lang="en-GB" dirty="0" smtClean="0"/>
              <a:t>UNDER</a:t>
            </a:r>
          </a:p>
          <a:p>
            <a:pPr algn="ctr"/>
            <a:r>
              <a:rPr lang="en-GB" dirty="0" smtClean="0"/>
              <a:t>34%</a:t>
            </a:r>
            <a:endParaRPr lang="en-GB" dirty="0"/>
          </a:p>
        </p:txBody>
      </p:sp>
      <p:sp>
        <p:nvSpPr>
          <p:cNvPr id="45" name="TextBox 44"/>
          <p:cNvSpPr txBox="1"/>
          <p:nvPr/>
        </p:nvSpPr>
        <p:spPr>
          <a:xfrm>
            <a:off x="559271" y="5149577"/>
            <a:ext cx="968624" cy="430877"/>
          </a:xfrm>
          <a:prstGeom prst="rect">
            <a:avLst/>
          </a:prstGeom>
          <a:noFill/>
        </p:spPr>
        <p:txBody>
          <a:bodyPr wrap="square" lIns="91428" tIns="45715" rIns="91428" bIns="45715" rtlCol="0">
            <a:spAutoFit/>
          </a:bodyPr>
          <a:lstStyle/>
          <a:p>
            <a:pPr algn="ctr"/>
            <a:r>
              <a:rPr lang="en-GB" dirty="0" smtClean="0"/>
              <a:t>CORRECT</a:t>
            </a:r>
          </a:p>
          <a:p>
            <a:pPr algn="ctr"/>
            <a:r>
              <a:rPr lang="en-GB" dirty="0" smtClean="0"/>
              <a:t>39%</a:t>
            </a:r>
            <a:endParaRPr lang="en-GB" dirty="0"/>
          </a:p>
        </p:txBody>
      </p:sp>
      <p:cxnSp>
        <p:nvCxnSpPr>
          <p:cNvPr id="48" name="Straight Connector 47"/>
          <p:cNvCxnSpPr/>
          <p:nvPr/>
        </p:nvCxnSpPr>
        <p:spPr bwMode="auto">
          <a:xfrm>
            <a:off x="2031951" y="4012439"/>
            <a:ext cx="1584176" cy="86409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2017133" y="2269257"/>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 name="Rectangle 20"/>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35" name="Rectangle 34"/>
          <p:cNvSpPr/>
          <p:nvPr/>
        </p:nvSpPr>
        <p:spPr bwMode="auto">
          <a:xfrm>
            <a:off x="1599903" y="4717529"/>
            <a:ext cx="410344" cy="41034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cxnSp>
        <p:nvCxnSpPr>
          <p:cNvPr id="38" name="Shape 37"/>
          <p:cNvCxnSpPr>
            <a:stCxn id="35" idx="2"/>
            <a:endCxn id="10" idx="1"/>
          </p:cNvCxnSpPr>
          <p:nvPr/>
        </p:nvCxnSpPr>
        <p:spPr bwMode="auto">
          <a:xfrm rot="16200000" flipH="1">
            <a:off x="1466324" y="5466624"/>
            <a:ext cx="976387" cy="298884"/>
          </a:xfrm>
          <a:prstGeom prst="bentConnector2">
            <a:avLst/>
          </a:prstGeom>
          <a:noFill/>
          <a:ln w="28575">
            <a:solidFill>
              <a:schemeClr val="accent4"/>
            </a:solidFill>
            <a:prstDash val="sysDot"/>
            <a:tailEnd type="triangle" w="lg" len="med"/>
          </a:ln>
        </p:spPr>
      </p:cxnSp>
      <p:graphicFrame>
        <p:nvGraphicFramePr>
          <p:cNvPr id="6" name="Chart 5"/>
          <p:cNvGraphicFramePr/>
          <p:nvPr/>
        </p:nvGraphicFramePr>
        <p:xfrm>
          <a:off x="303759" y="2413273"/>
          <a:ext cx="4608512" cy="316835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Condition of local roads and motorways.</a:t>
            </a:r>
            <a:br>
              <a:rPr lang="en-GB" dirty="0" smtClean="0"/>
            </a:br>
            <a:r>
              <a:rPr lang="en-GB" sz="1400" dirty="0" smtClean="0"/>
              <a:t>Motorists feel that while the conditions on motorways have remained the same, maintenance of local roads has been neglected.</a:t>
            </a:r>
            <a:endParaRPr lang="en-GB" sz="1300" dirty="0"/>
          </a:p>
        </p:txBody>
      </p:sp>
      <p:graphicFrame>
        <p:nvGraphicFramePr>
          <p:cNvPr id="12" name="Chart 12"/>
          <p:cNvGraphicFramePr>
            <a:graphicFrameLocks/>
          </p:cNvGraphicFramePr>
          <p:nvPr/>
        </p:nvGraphicFramePr>
        <p:xfrm>
          <a:off x="1095848" y="2053234"/>
          <a:ext cx="2520280" cy="15121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a:graphicFrameLocks/>
          </p:cNvGraphicFramePr>
          <p:nvPr/>
        </p:nvGraphicFramePr>
        <p:xfrm>
          <a:off x="1167856" y="4717529"/>
          <a:ext cx="2880320" cy="1727324"/>
        </p:xfrm>
        <a:graphic>
          <a:graphicData uri="http://schemas.openxmlformats.org/drawingml/2006/chart">
            <c:chart xmlns:c="http://schemas.openxmlformats.org/drawingml/2006/chart" xmlns:r="http://schemas.openxmlformats.org/officeDocument/2006/relationships" r:id="rId4"/>
          </a:graphicData>
        </a:graphic>
      </p:graphicFrame>
      <p:cxnSp>
        <p:nvCxnSpPr>
          <p:cNvPr id="15" name="Straight Connector 14"/>
          <p:cNvCxnSpPr/>
          <p:nvPr/>
        </p:nvCxnSpPr>
        <p:spPr bwMode="auto">
          <a:xfrm>
            <a:off x="735807" y="4141465"/>
            <a:ext cx="9721080" cy="0"/>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sp>
        <p:nvSpPr>
          <p:cNvPr id="17" name="TextBox 16"/>
          <p:cNvSpPr txBox="1"/>
          <p:nvPr/>
        </p:nvSpPr>
        <p:spPr>
          <a:xfrm>
            <a:off x="1311872" y="1439028"/>
            <a:ext cx="2520280" cy="492432"/>
          </a:xfrm>
          <a:prstGeom prst="rect">
            <a:avLst/>
          </a:prstGeom>
          <a:noFill/>
        </p:spPr>
        <p:txBody>
          <a:bodyPr wrap="square" lIns="91428" tIns="45715" rIns="91428" bIns="45715" rtlCol="0">
            <a:spAutoFit/>
          </a:bodyPr>
          <a:lstStyle/>
          <a:p>
            <a:r>
              <a:rPr lang="en-GB" sz="1300" b="1" dirty="0" smtClean="0"/>
              <a:t>Condition of </a:t>
            </a:r>
            <a:r>
              <a:rPr lang="en-GB" sz="1300" b="1" u="sng" dirty="0" smtClean="0"/>
              <a:t>local roads </a:t>
            </a:r>
            <a:r>
              <a:rPr lang="en-GB" sz="1300" b="1" dirty="0" smtClean="0"/>
              <a:t>compared to a year ago...</a:t>
            </a:r>
            <a:endParaRPr lang="en-GB" sz="1300" b="1" dirty="0"/>
          </a:p>
        </p:txBody>
      </p:sp>
      <p:sp>
        <p:nvSpPr>
          <p:cNvPr id="18" name="TextBox 17"/>
          <p:cNvSpPr txBox="1"/>
          <p:nvPr/>
        </p:nvSpPr>
        <p:spPr>
          <a:xfrm>
            <a:off x="1311872" y="4213474"/>
            <a:ext cx="2520280" cy="492432"/>
          </a:xfrm>
          <a:prstGeom prst="rect">
            <a:avLst/>
          </a:prstGeom>
          <a:noFill/>
        </p:spPr>
        <p:txBody>
          <a:bodyPr wrap="square" lIns="91428" tIns="45715" rIns="91428" bIns="45715" rtlCol="0">
            <a:spAutoFit/>
          </a:bodyPr>
          <a:lstStyle/>
          <a:p>
            <a:r>
              <a:rPr lang="en-GB" sz="1300" b="1" dirty="0" smtClean="0"/>
              <a:t>Condition of </a:t>
            </a:r>
            <a:r>
              <a:rPr lang="en-GB" sz="1300" b="1" u="sng" dirty="0" smtClean="0"/>
              <a:t>motorways</a:t>
            </a:r>
            <a:r>
              <a:rPr lang="en-GB" sz="1300" b="1" dirty="0" smtClean="0"/>
              <a:t> compared to a year ago…</a:t>
            </a:r>
            <a:endParaRPr lang="en-GB" sz="1300" b="1" dirty="0"/>
          </a:p>
        </p:txBody>
      </p:sp>
      <p:sp>
        <p:nvSpPr>
          <p:cNvPr id="22" name="Right Arrow 21"/>
          <p:cNvSpPr/>
          <p:nvPr/>
        </p:nvSpPr>
        <p:spPr bwMode="auto">
          <a:xfrm>
            <a:off x="4263381" y="2701307"/>
            <a:ext cx="1872406" cy="288031"/>
          </a:xfrm>
          <a:prstGeom prst="rightArrow">
            <a:avLst/>
          </a:prstGeom>
          <a:solidFill>
            <a:schemeClr val="accent2"/>
          </a:solidFill>
          <a:ln w="9525" cap="flat" cmpd="sng" algn="ctr">
            <a:noFill/>
            <a:prstDash val="solid"/>
            <a:round/>
            <a:headEnd type="none" w="med" len="med"/>
            <a:tailEnd type="none" w="med" len="med"/>
          </a:ln>
          <a:effectLst/>
        </p:spPr>
        <p:txBody>
          <a:bodyPr lIns="91428" tIns="45715" rIns="91428" bIns="45715"/>
          <a:lstStyle/>
          <a:p>
            <a:pPr eaLnBrk="0" hangingPunct="0">
              <a:defRPr/>
            </a:pPr>
            <a:endParaRPr lang="en-GB" sz="1000" dirty="0"/>
          </a:p>
        </p:txBody>
      </p:sp>
      <p:sp>
        <p:nvSpPr>
          <p:cNvPr id="20" name="TextBox 19"/>
          <p:cNvSpPr txBox="1"/>
          <p:nvPr/>
        </p:nvSpPr>
        <p:spPr>
          <a:xfrm>
            <a:off x="4048176" y="2197250"/>
            <a:ext cx="2016224" cy="553988"/>
          </a:xfrm>
          <a:prstGeom prst="rect">
            <a:avLst/>
          </a:prstGeom>
          <a:noFill/>
        </p:spPr>
        <p:txBody>
          <a:bodyPr wrap="square" lIns="91428" tIns="45715" rIns="91428" bIns="45715" rtlCol="0">
            <a:spAutoFit/>
          </a:bodyPr>
          <a:lstStyle/>
          <a:p>
            <a:pPr algn="ctr"/>
            <a:r>
              <a:rPr lang="en-GB" sz="1000" dirty="0" smtClean="0"/>
              <a:t>Those who said that the condition of </a:t>
            </a:r>
            <a:r>
              <a:rPr lang="en-GB" sz="1000" b="1" dirty="0" smtClean="0"/>
              <a:t>local roads </a:t>
            </a:r>
            <a:r>
              <a:rPr lang="en-GB" sz="1000" dirty="0" smtClean="0"/>
              <a:t>is worse because...</a:t>
            </a:r>
            <a:endParaRPr lang="en-GB" sz="1000" dirty="0"/>
          </a:p>
        </p:txBody>
      </p:sp>
      <p:sp>
        <p:nvSpPr>
          <p:cNvPr id="33" name="TextBox 32"/>
          <p:cNvSpPr txBox="1"/>
          <p:nvPr/>
        </p:nvSpPr>
        <p:spPr>
          <a:xfrm>
            <a:off x="4048176" y="4789537"/>
            <a:ext cx="2016224" cy="553988"/>
          </a:xfrm>
          <a:prstGeom prst="rect">
            <a:avLst/>
          </a:prstGeom>
          <a:noFill/>
        </p:spPr>
        <p:txBody>
          <a:bodyPr wrap="square" lIns="91428" tIns="45715" rIns="91428" bIns="45715" rtlCol="0">
            <a:spAutoFit/>
          </a:bodyPr>
          <a:lstStyle/>
          <a:p>
            <a:pPr algn="ctr"/>
            <a:r>
              <a:rPr lang="en-GB" sz="1000" dirty="0" smtClean="0"/>
              <a:t>Those who said that the condition of </a:t>
            </a:r>
            <a:r>
              <a:rPr lang="en-GB" sz="1000" b="1" dirty="0" smtClean="0"/>
              <a:t>motorways</a:t>
            </a:r>
            <a:r>
              <a:rPr lang="en-GB" sz="1000" dirty="0" smtClean="0"/>
              <a:t> is worse because...</a:t>
            </a:r>
            <a:endParaRPr lang="en-GB" sz="1000" dirty="0"/>
          </a:p>
        </p:txBody>
      </p:sp>
      <p:graphicFrame>
        <p:nvGraphicFramePr>
          <p:cNvPr id="26" name="Chart 25"/>
          <p:cNvGraphicFramePr/>
          <p:nvPr/>
        </p:nvGraphicFramePr>
        <p:xfrm>
          <a:off x="6208415" y="1405161"/>
          <a:ext cx="4896544" cy="252028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7" name="Chart 26"/>
          <p:cNvGraphicFramePr/>
          <p:nvPr/>
        </p:nvGraphicFramePr>
        <p:xfrm>
          <a:off x="6208959" y="4141465"/>
          <a:ext cx="4896000" cy="2520280"/>
        </p:xfrm>
        <a:graphic>
          <a:graphicData uri="http://schemas.openxmlformats.org/drawingml/2006/chart">
            <c:chart xmlns:c="http://schemas.openxmlformats.org/drawingml/2006/chart" xmlns:r="http://schemas.openxmlformats.org/officeDocument/2006/relationships" r:id="rId6"/>
          </a:graphicData>
        </a:graphic>
      </p:graphicFrame>
      <p:sp>
        <p:nvSpPr>
          <p:cNvPr id="37" name="Rectangle 4"/>
          <p:cNvSpPr>
            <a:spLocks noChangeArrowheads="1"/>
          </p:cNvSpPr>
          <p:nvPr/>
        </p:nvSpPr>
        <p:spPr bwMode="auto">
          <a:xfrm>
            <a:off x="1599903" y="6920750"/>
            <a:ext cx="6552729" cy="633412"/>
          </a:xfrm>
          <a:prstGeom prst="rect">
            <a:avLst/>
          </a:prstGeom>
          <a:noFill/>
          <a:ln w="9525">
            <a:noFill/>
            <a:miter lim="800000"/>
            <a:headEnd/>
            <a:tailEnd/>
          </a:ln>
        </p:spPr>
        <p:txBody>
          <a:bodyPr lIns="104274" tIns="52138" rIns="104274" bIns="52138"/>
          <a:lstStyle/>
          <a:p>
            <a:pPr eaLnBrk="0" hangingPunct="0">
              <a:defRPr/>
            </a:pPr>
            <a:r>
              <a:rPr lang="en-GB" sz="800" dirty="0" smtClean="0">
                <a:solidFill>
                  <a:srgbClr val="4D4D4D"/>
                </a:solidFill>
              </a:rPr>
              <a:t>QL4. Thinking back to one year ago, would you say that the condition (e.g. potholes, green growth, signage, etc.) of your local roads and the motorways you regularly drive on are…? </a:t>
            </a:r>
            <a:r>
              <a:rPr lang="en-GB" sz="800" dirty="0" smtClean="0">
                <a:solidFill>
                  <a:schemeClr val="tx1">
                    <a:lumMod val="65000"/>
                    <a:lumOff val="35000"/>
                  </a:schemeClr>
                </a:solidFill>
              </a:rPr>
              <a:t>Base: All respondents (</a:t>
            </a:r>
            <a:r>
              <a:rPr lang="en-GB" sz="800" dirty="0" smtClean="0">
                <a:solidFill>
                  <a:srgbClr val="4D4D4D"/>
                </a:solidFill>
              </a:rPr>
              <a:t>1555); 2014 (1526). QL5/QL6. You said that the conditions of your local roads/motorways is [better / worse], please can you indicate why you feel that way? </a:t>
            </a:r>
            <a:r>
              <a:rPr lang="en-GB" sz="800" dirty="0" smtClean="0">
                <a:solidFill>
                  <a:schemeClr val="tx1">
                    <a:lumMod val="65000"/>
                    <a:lumOff val="35000"/>
                  </a:schemeClr>
                </a:solidFill>
              </a:rPr>
              <a:t>Base: Those who think condition of local roads is worse (</a:t>
            </a:r>
            <a:r>
              <a:rPr lang="en-GB" sz="800" dirty="0" smtClean="0">
                <a:solidFill>
                  <a:srgbClr val="4D4D4D"/>
                </a:solidFill>
              </a:rPr>
              <a:t>778); Those who think condition of motorways is worse (468).</a:t>
            </a:r>
          </a:p>
        </p:txBody>
      </p:sp>
      <p:sp>
        <p:nvSpPr>
          <p:cNvPr id="38" name="TextBox 37"/>
          <p:cNvSpPr txBox="1"/>
          <p:nvPr/>
        </p:nvSpPr>
        <p:spPr>
          <a:xfrm>
            <a:off x="4179834" y="3581951"/>
            <a:ext cx="2820669" cy="400099"/>
          </a:xfrm>
          <a:prstGeom prst="rect">
            <a:avLst/>
          </a:prstGeom>
          <a:noFill/>
          <a:ln w="28575">
            <a:solidFill>
              <a:schemeClr val="accent2"/>
            </a:solidFill>
            <a:prstDash val="sysDot"/>
          </a:ln>
        </p:spPr>
        <p:txBody>
          <a:bodyPr wrap="square" lIns="91428" tIns="45715" rIns="91428" bIns="45715" rtlCol="0">
            <a:spAutoFit/>
          </a:bodyPr>
          <a:lstStyle/>
          <a:p>
            <a:pPr marL="177778" indent="-177778">
              <a:buFont typeface="Arial" pitchFamily="34" charset="0"/>
              <a:buChar char="•"/>
            </a:pPr>
            <a:r>
              <a:rPr lang="en-GB" sz="1000" b="1" dirty="0" smtClean="0"/>
              <a:t>Aged 45+ </a:t>
            </a:r>
            <a:r>
              <a:rPr lang="en-GB" sz="1000" dirty="0" smtClean="0"/>
              <a:t>(60%)</a:t>
            </a:r>
          </a:p>
          <a:p>
            <a:pPr marL="177778" indent="-177778">
              <a:buFont typeface="Arial" pitchFamily="34" charset="0"/>
              <a:buChar char="•"/>
            </a:pPr>
            <a:r>
              <a:rPr lang="en-GB" sz="1000" b="1" dirty="0" smtClean="0"/>
              <a:t>41+ years driving experience </a:t>
            </a:r>
            <a:r>
              <a:rPr lang="en-GB" sz="1000" dirty="0" smtClean="0"/>
              <a:t>(61%)</a:t>
            </a:r>
          </a:p>
        </p:txBody>
      </p:sp>
      <p:sp>
        <p:nvSpPr>
          <p:cNvPr id="39" name="Right Arrow 38"/>
          <p:cNvSpPr/>
          <p:nvPr/>
        </p:nvSpPr>
        <p:spPr bwMode="auto">
          <a:xfrm>
            <a:off x="4264199" y="5293594"/>
            <a:ext cx="1871588" cy="288032"/>
          </a:xfrm>
          <a:prstGeom prst="rightArrow">
            <a:avLst/>
          </a:prstGeom>
          <a:solidFill>
            <a:schemeClr val="accent2"/>
          </a:solidFill>
          <a:ln w="9525" cap="flat" cmpd="sng" algn="ctr">
            <a:noFill/>
            <a:prstDash val="solid"/>
            <a:round/>
            <a:headEnd type="none" w="med" len="med"/>
            <a:tailEnd type="none" w="med" len="med"/>
          </a:ln>
          <a:effectLst/>
        </p:spPr>
        <p:txBody>
          <a:bodyPr lIns="91428" tIns="45715" rIns="91428" bIns="45715"/>
          <a:lstStyle/>
          <a:p>
            <a:pPr eaLnBrk="0" hangingPunct="0">
              <a:defRPr/>
            </a:pPr>
            <a:endParaRPr lang="en-GB" sz="1000" dirty="0"/>
          </a:p>
        </p:txBody>
      </p:sp>
      <p:cxnSp>
        <p:nvCxnSpPr>
          <p:cNvPr id="41" name="Elbow Connector 40"/>
          <p:cNvCxnSpPr>
            <a:stCxn id="69" idx="2"/>
            <a:endCxn id="38" idx="1"/>
          </p:cNvCxnSpPr>
          <p:nvPr/>
        </p:nvCxnSpPr>
        <p:spPr bwMode="auto">
          <a:xfrm rot="16200000" flipH="1">
            <a:off x="3491141" y="3093308"/>
            <a:ext cx="273618" cy="1103767"/>
          </a:xfrm>
          <a:prstGeom prst="bentConnector2">
            <a:avLst/>
          </a:prstGeom>
          <a:noFill/>
          <a:ln w="28575">
            <a:solidFill>
              <a:schemeClr val="accent2"/>
            </a:solidFill>
            <a:prstDash val="sysDot"/>
            <a:tailEnd type="triangle" w="lg" len="med"/>
          </a:ln>
        </p:spPr>
      </p:cxnSp>
      <p:sp>
        <p:nvSpPr>
          <p:cNvPr id="43" name="TextBox 42"/>
          <p:cNvSpPr txBox="1"/>
          <p:nvPr/>
        </p:nvSpPr>
        <p:spPr>
          <a:xfrm>
            <a:off x="4169406" y="6074565"/>
            <a:ext cx="2183026" cy="707876"/>
          </a:xfrm>
          <a:prstGeom prst="rect">
            <a:avLst/>
          </a:prstGeom>
          <a:noFill/>
          <a:ln w="28575">
            <a:solidFill>
              <a:schemeClr val="accent3">
                <a:lumMod val="75000"/>
              </a:schemeClr>
            </a:solidFill>
            <a:prstDash val="sysDot"/>
            <a:tailEnd type="triangle" w="lg" len="med"/>
          </a:ln>
        </p:spPr>
        <p:txBody>
          <a:bodyPr wrap="square" lIns="91428" tIns="45715" rIns="91428" bIns="45715" rtlCol="0">
            <a:spAutoFit/>
          </a:bodyPr>
          <a:lstStyle/>
          <a:p>
            <a:r>
              <a:rPr lang="en-GB" sz="1000" b="1" dirty="0" smtClean="0"/>
              <a:t>Aged 17-24 </a:t>
            </a:r>
            <a:r>
              <a:rPr lang="en-GB" sz="1000" dirty="0" smtClean="0"/>
              <a:t>– significantly more likely than other age groups to say that conditions of motorways are better (20%)</a:t>
            </a:r>
          </a:p>
        </p:txBody>
      </p:sp>
      <p:sp>
        <p:nvSpPr>
          <p:cNvPr id="42" name="TextBox 41"/>
          <p:cNvSpPr txBox="1"/>
          <p:nvPr/>
        </p:nvSpPr>
        <p:spPr>
          <a:xfrm>
            <a:off x="807815" y="3637409"/>
            <a:ext cx="1368152" cy="400099"/>
          </a:xfrm>
          <a:prstGeom prst="rect">
            <a:avLst/>
          </a:prstGeom>
          <a:noFill/>
          <a:ln w="28575">
            <a:solidFill>
              <a:schemeClr val="accent3">
                <a:lumMod val="75000"/>
              </a:schemeClr>
            </a:solidFill>
            <a:prstDash val="sysDot"/>
          </a:ln>
        </p:spPr>
        <p:txBody>
          <a:bodyPr wrap="square" lIns="91428" tIns="45715" rIns="91428" bIns="45715" rtlCol="0">
            <a:spAutoFit/>
          </a:bodyPr>
          <a:lstStyle/>
          <a:p>
            <a:pPr marL="90488" indent="-90488">
              <a:buFont typeface="Arial" pitchFamily="34" charset="0"/>
              <a:buChar char="•"/>
            </a:pPr>
            <a:r>
              <a:rPr lang="en-GB" sz="1000" b="1" dirty="0" smtClean="0"/>
              <a:t>London</a:t>
            </a:r>
            <a:r>
              <a:rPr lang="en-GB" sz="1000" dirty="0" smtClean="0"/>
              <a:t> (17%)</a:t>
            </a:r>
          </a:p>
          <a:p>
            <a:pPr marL="90488" indent="-90488">
              <a:buFont typeface="Arial" pitchFamily="34" charset="0"/>
              <a:buChar char="•"/>
            </a:pPr>
            <a:r>
              <a:rPr lang="en-GB" sz="1000" b="1" dirty="0" smtClean="0"/>
              <a:t>Aged 17-24</a:t>
            </a:r>
            <a:r>
              <a:rPr lang="en-GB" sz="1000" dirty="0" smtClean="0"/>
              <a:t> (22%)</a:t>
            </a:r>
          </a:p>
        </p:txBody>
      </p:sp>
      <p:cxnSp>
        <p:nvCxnSpPr>
          <p:cNvPr id="45" name="Elbow Connector 44"/>
          <p:cNvCxnSpPr/>
          <p:nvPr/>
        </p:nvCxnSpPr>
        <p:spPr bwMode="auto">
          <a:xfrm rot="5400000">
            <a:off x="890943" y="3288489"/>
            <a:ext cx="481816" cy="216024"/>
          </a:xfrm>
          <a:prstGeom prst="bentConnector3">
            <a:avLst>
              <a:gd name="adj1" fmla="val 221"/>
            </a:avLst>
          </a:prstGeom>
          <a:noFill/>
          <a:ln w="28575">
            <a:solidFill>
              <a:schemeClr val="accent3">
                <a:lumMod val="75000"/>
              </a:schemeClr>
            </a:solidFill>
            <a:prstDash val="sysDot"/>
            <a:tailEnd type="triangle" w="lg" len="med"/>
          </a:ln>
        </p:spPr>
      </p:cxnSp>
      <p:sp>
        <p:nvSpPr>
          <p:cNvPr id="23" name="TextBox 22"/>
          <p:cNvSpPr txBox="1"/>
          <p:nvPr/>
        </p:nvSpPr>
        <p:spPr>
          <a:xfrm>
            <a:off x="1307594" y="2485281"/>
            <a:ext cx="481198"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(6%)</a:t>
            </a:r>
            <a:endParaRPr lang="en-GB" i="1" dirty="0">
              <a:solidFill>
                <a:schemeClr val="bg1">
                  <a:lumMod val="50000"/>
                </a:schemeClr>
              </a:solidFill>
            </a:endParaRPr>
          </a:p>
        </p:txBody>
      </p:sp>
      <p:sp>
        <p:nvSpPr>
          <p:cNvPr id="24" name="TextBox 23"/>
          <p:cNvSpPr txBox="1"/>
          <p:nvPr/>
        </p:nvSpPr>
        <p:spPr>
          <a:xfrm>
            <a:off x="2103960" y="2151663"/>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(28%)</a:t>
            </a:r>
            <a:endParaRPr lang="en-GB" i="1" dirty="0">
              <a:solidFill>
                <a:schemeClr val="bg1">
                  <a:lumMod val="50000"/>
                </a:schemeClr>
              </a:solidFill>
            </a:endParaRPr>
          </a:p>
        </p:txBody>
      </p:sp>
      <p:sp>
        <p:nvSpPr>
          <p:cNvPr id="28" name="TextBox 27"/>
          <p:cNvSpPr txBox="1"/>
          <p:nvPr/>
        </p:nvSpPr>
        <p:spPr>
          <a:xfrm>
            <a:off x="2730822" y="2041514"/>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(66%)</a:t>
            </a:r>
            <a:endParaRPr lang="en-GB" i="1" dirty="0">
              <a:solidFill>
                <a:schemeClr val="bg1">
                  <a:lumMod val="50000"/>
                </a:schemeClr>
              </a:solidFill>
            </a:endParaRPr>
          </a:p>
        </p:txBody>
      </p:sp>
      <p:sp>
        <p:nvSpPr>
          <p:cNvPr id="29" name="TextBox 28"/>
          <p:cNvSpPr txBox="1"/>
          <p:nvPr/>
        </p:nvSpPr>
        <p:spPr>
          <a:xfrm>
            <a:off x="1383878" y="5221586"/>
            <a:ext cx="481198"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(6%)</a:t>
            </a:r>
            <a:endParaRPr lang="en-GB" i="1" dirty="0">
              <a:solidFill>
                <a:schemeClr val="bg1">
                  <a:lumMod val="50000"/>
                </a:schemeClr>
              </a:solidFill>
            </a:endParaRPr>
          </a:p>
        </p:txBody>
      </p:sp>
      <p:sp>
        <p:nvSpPr>
          <p:cNvPr id="30" name="TextBox 29"/>
          <p:cNvSpPr txBox="1"/>
          <p:nvPr/>
        </p:nvSpPr>
        <p:spPr>
          <a:xfrm>
            <a:off x="2036228" y="4738738"/>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(58%)</a:t>
            </a:r>
            <a:endParaRPr lang="en-GB" i="1" dirty="0">
              <a:solidFill>
                <a:schemeClr val="bg1">
                  <a:lumMod val="50000"/>
                </a:schemeClr>
              </a:solidFill>
            </a:endParaRPr>
          </a:p>
        </p:txBody>
      </p:sp>
      <p:sp>
        <p:nvSpPr>
          <p:cNvPr id="32" name="TextBox 31"/>
          <p:cNvSpPr txBox="1"/>
          <p:nvPr/>
        </p:nvSpPr>
        <p:spPr>
          <a:xfrm>
            <a:off x="2663090" y="5031983"/>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(27%)</a:t>
            </a:r>
            <a:endParaRPr lang="en-GB" i="1" dirty="0">
              <a:solidFill>
                <a:schemeClr val="bg1">
                  <a:lumMod val="50000"/>
                </a:schemeClr>
              </a:solidFill>
            </a:endParaRPr>
          </a:p>
        </p:txBody>
      </p:sp>
      <p:sp>
        <p:nvSpPr>
          <p:cNvPr id="34" name="TextBox 33"/>
          <p:cNvSpPr txBox="1"/>
          <p:nvPr/>
        </p:nvSpPr>
        <p:spPr>
          <a:xfrm>
            <a:off x="3306886" y="5293594"/>
            <a:ext cx="481198"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(9%)</a:t>
            </a:r>
            <a:endParaRPr lang="en-GB" i="1" dirty="0">
              <a:solidFill>
                <a:schemeClr val="bg1">
                  <a:lumMod val="50000"/>
                </a:schemeClr>
              </a:solidFill>
            </a:endParaRPr>
          </a:p>
        </p:txBody>
      </p:sp>
      <p:sp>
        <p:nvSpPr>
          <p:cNvPr id="36" name="TextBox 35"/>
          <p:cNvSpPr txBox="1"/>
          <p:nvPr/>
        </p:nvSpPr>
        <p:spPr>
          <a:xfrm>
            <a:off x="286073" y="2485281"/>
            <a:ext cx="59180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(2014)</a:t>
            </a:r>
            <a:endParaRPr lang="en-GB" i="1" dirty="0">
              <a:solidFill>
                <a:schemeClr val="bg1">
                  <a:lumMod val="50000"/>
                </a:schemeClr>
              </a:solidFill>
            </a:endParaRPr>
          </a:p>
        </p:txBody>
      </p:sp>
      <p:sp>
        <p:nvSpPr>
          <p:cNvPr id="40" name="TextBox 39"/>
          <p:cNvSpPr txBox="1"/>
          <p:nvPr/>
        </p:nvSpPr>
        <p:spPr>
          <a:xfrm>
            <a:off x="286073" y="5236133"/>
            <a:ext cx="59180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(2014)</a:t>
            </a:r>
            <a:endParaRPr lang="en-GB" i="1" dirty="0">
              <a:solidFill>
                <a:schemeClr val="bg1">
                  <a:lumMod val="50000"/>
                </a:schemeClr>
              </a:solidFill>
            </a:endParaRPr>
          </a:p>
        </p:txBody>
      </p:sp>
      <p:cxnSp>
        <p:nvCxnSpPr>
          <p:cNvPr id="51" name="Straight Arrow Connector 50"/>
          <p:cNvCxnSpPr/>
          <p:nvPr/>
        </p:nvCxnSpPr>
        <p:spPr bwMode="auto">
          <a:xfrm>
            <a:off x="891698" y="2604711"/>
            <a:ext cx="432048" cy="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a:ln>
          <a:effectLst/>
        </p:spPr>
      </p:cxnSp>
      <p:cxnSp>
        <p:nvCxnSpPr>
          <p:cNvPr id="52" name="Straight Arrow Connector 51"/>
          <p:cNvCxnSpPr/>
          <p:nvPr/>
        </p:nvCxnSpPr>
        <p:spPr bwMode="auto">
          <a:xfrm>
            <a:off x="950315" y="5341851"/>
            <a:ext cx="432048" cy="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a:ln>
          <a:effectLst/>
        </p:spPr>
      </p:cxnSp>
      <p:sp>
        <p:nvSpPr>
          <p:cNvPr id="53" name="Rectangle 52"/>
          <p:cNvSpPr/>
          <p:nvPr/>
        </p:nvSpPr>
        <p:spPr bwMode="auto">
          <a:xfrm>
            <a:off x="1383880" y="5893407"/>
            <a:ext cx="504056" cy="144016"/>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cxnSp>
        <p:nvCxnSpPr>
          <p:cNvPr id="56" name="Shape 55"/>
          <p:cNvCxnSpPr>
            <a:stCxn id="53" idx="2"/>
            <a:endCxn id="43" idx="1"/>
          </p:cNvCxnSpPr>
          <p:nvPr/>
        </p:nvCxnSpPr>
        <p:spPr bwMode="auto">
          <a:xfrm rot="16200000" flipH="1">
            <a:off x="2707117" y="4966214"/>
            <a:ext cx="391080" cy="2533498"/>
          </a:xfrm>
          <a:prstGeom prst="bentConnector2">
            <a:avLst/>
          </a:prstGeom>
          <a:noFill/>
          <a:ln w="28575">
            <a:solidFill>
              <a:schemeClr val="accent3">
                <a:lumMod val="75000"/>
              </a:schemeClr>
            </a:solidFill>
            <a:prstDash val="sysDot"/>
            <a:tailEnd type="triangle" w="lg" len="med"/>
          </a:ln>
        </p:spPr>
      </p:cxnSp>
      <p:sp>
        <p:nvSpPr>
          <p:cNvPr id="63" name="Rectangle 62"/>
          <p:cNvSpPr/>
          <p:nvPr/>
        </p:nvSpPr>
        <p:spPr bwMode="auto">
          <a:xfrm>
            <a:off x="1311871" y="2977461"/>
            <a:ext cx="504056" cy="144016"/>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69" name="Rectangle 68"/>
          <p:cNvSpPr/>
          <p:nvPr/>
        </p:nvSpPr>
        <p:spPr bwMode="auto">
          <a:xfrm>
            <a:off x="2824039" y="3364367"/>
            <a:ext cx="504056" cy="144016"/>
          </a:xfrm>
          <a:prstGeom prst="rect">
            <a:avLst/>
          </a:prstGeom>
          <a:no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3" name="Isosceles Triangle 72"/>
          <p:cNvSpPr/>
          <p:nvPr/>
        </p:nvSpPr>
        <p:spPr bwMode="auto">
          <a:xfrm>
            <a:off x="2232409" y="2415734"/>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4" name="Isosceles Triangle 73"/>
          <p:cNvSpPr/>
          <p:nvPr/>
        </p:nvSpPr>
        <p:spPr bwMode="auto">
          <a:xfrm flipV="1">
            <a:off x="2980817" y="2332991"/>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5" name="Isosceles Triangle 74"/>
          <p:cNvSpPr/>
          <p:nvPr/>
        </p:nvSpPr>
        <p:spPr bwMode="auto">
          <a:xfrm>
            <a:off x="1482285" y="2742692"/>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76" name="Isosceles Triangle 75"/>
          <p:cNvSpPr/>
          <p:nvPr/>
        </p:nvSpPr>
        <p:spPr bwMode="auto">
          <a:xfrm>
            <a:off x="1755794" y="5497742"/>
            <a:ext cx="184737" cy="159257"/>
          </a:xfrm>
          <a:prstGeom prst="triangle">
            <a:avLst/>
          </a:prstGeom>
          <a:solidFill>
            <a:srgbClr val="00B05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6" name="Isosceles Triangle 45"/>
          <p:cNvSpPr/>
          <p:nvPr/>
        </p:nvSpPr>
        <p:spPr bwMode="auto">
          <a:xfrm flipV="1">
            <a:off x="3719422" y="5552432"/>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47" name="Rectangle 46"/>
          <p:cNvSpPr/>
          <p:nvPr/>
        </p:nvSpPr>
        <p:spPr bwMode="auto">
          <a:xfrm>
            <a:off x="8311161" y="0"/>
            <a:ext cx="2376000" cy="352401"/>
          </a:xfrm>
          <a:prstGeom prst="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17" tIns="45709" rIns="91417" bIns="45709" numCol="1" rtlCol="0" anchor="ctr" anchorCtr="0" compatLnSpc="1">
            <a:prstTxWarp prst="textNoShape">
              <a:avLst/>
            </a:prstTxWarp>
          </a:bodyPr>
          <a:lstStyle/>
          <a:p>
            <a:pPr algn="ctr" defTabSz="914173" eaLnBrk="0" hangingPunct="0"/>
            <a:r>
              <a:rPr lang="en-GB" sz="1300" b="1" dirty="0" smtClean="0">
                <a:solidFill>
                  <a:prstClr val="white"/>
                </a:solidFill>
              </a:rPr>
              <a:t>What’s on motorists’ minds</a:t>
            </a:r>
            <a:endParaRPr lang="en-GB" sz="1300" b="1" dirty="0">
              <a:solidFill>
                <a:prstClr val="white"/>
              </a:solidFill>
            </a:endParaRPr>
          </a:p>
        </p:txBody>
      </p:sp>
      <p:sp>
        <p:nvSpPr>
          <p:cNvPr id="49" name="Isosceles Triangle 48"/>
          <p:cNvSpPr/>
          <p:nvPr/>
        </p:nvSpPr>
        <p:spPr bwMode="auto">
          <a:xfrm flipV="1">
            <a:off x="8770723" y="2569086"/>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0" name="TextBox 49"/>
          <p:cNvSpPr txBox="1"/>
          <p:nvPr/>
        </p:nvSpPr>
        <p:spPr>
          <a:xfrm>
            <a:off x="9304759" y="2485281"/>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(16%)</a:t>
            </a:r>
            <a:endParaRPr lang="en-GB" i="1" dirty="0">
              <a:solidFill>
                <a:schemeClr val="bg1">
                  <a:lumMod val="50000"/>
                </a:schemeClr>
              </a:solidFill>
            </a:endParaRPr>
          </a:p>
        </p:txBody>
      </p:sp>
      <p:sp>
        <p:nvSpPr>
          <p:cNvPr id="54" name="Isosceles Triangle 53"/>
          <p:cNvSpPr/>
          <p:nvPr/>
        </p:nvSpPr>
        <p:spPr bwMode="auto">
          <a:xfrm flipV="1">
            <a:off x="8977641" y="5191354"/>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5" name="TextBox 54"/>
          <p:cNvSpPr txBox="1"/>
          <p:nvPr/>
        </p:nvSpPr>
        <p:spPr>
          <a:xfrm>
            <a:off x="9511677" y="5107549"/>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(27%)</a:t>
            </a:r>
            <a:endParaRPr lang="en-GB" i="1" dirty="0">
              <a:solidFill>
                <a:schemeClr val="bg1">
                  <a:lumMod val="50000"/>
                </a:schemeClr>
              </a:solidFill>
            </a:endParaRPr>
          </a:p>
        </p:txBody>
      </p:sp>
      <p:sp>
        <p:nvSpPr>
          <p:cNvPr id="57" name="Isosceles Triangle 56"/>
          <p:cNvSpPr/>
          <p:nvPr/>
        </p:nvSpPr>
        <p:spPr bwMode="auto">
          <a:xfrm flipV="1">
            <a:off x="8791597" y="5737438"/>
            <a:ext cx="184737" cy="15925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914286" eaLnBrk="0" hangingPunct="0"/>
            <a:endParaRPr lang="en-GB" sz="1000" dirty="0" smtClean="0"/>
          </a:p>
        </p:txBody>
      </p:sp>
      <p:sp>
        <p:nvSpPr>
          <p:cNvPr id="58" name="TextBox 57"/>
          <p:cNvSpPr txBox="1"/>
          <p:nvPr/>
        </p:nvSpPr>
        <p:spPr>
          <a:xfrm>
            <a:off x="9325633" y="5653633"/>
            <a:ext cx="559744" cy="261600"/>
          </a:xfrm>
          <a:prstGeom prst="rect">
            <a:avLst/>
          </a:prstGeom>
          <a:noFill/>
        </p:spPr>
        <p:txBody>
          <a:bodyPr wrap="none" lIns="91428" tIns="45715" rIns="91428" bIns="45715" rtlCol="0">
            <a:spAutoFit/>
          </a:bodyPr>
          <a:lstStyle/>
          <a:p>
            <a:r>
              <a:rPr lang="en-GB" i="1" dirty="0" smtClean="0">
                <a:solidFill>
                  <a:schemeClr val="bg1">
                    <a:lumMod val="50000"/>
                  </a:schemeClr>
                </a:solidFill>
              </a:rPr>
              <a:t>(13%)</a:t>
            </a:r>
            <a:endParaRPr lang="en-GB" i="1" dirty="0">
              <a:solidFill>
                <a:schemeClr val="bg1">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_PPT_Viewing_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ndscape pres">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landscape pr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ndscape pre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andscape pre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ndscape pre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ndscape pr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ndscape pr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andscape pr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Q_PPT_Proposal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70C0"/>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34264</TotalTime>
  <Words>8043</Words>
  <Application>Microsoft Office PowerPoint</Application>
  <PresentationFormat>Custom</PresentationFormat>
  <Paragraphs>1526</Paragraphs>
  <Slides>67</Slides>
  <Notes>67</Notes>
  <HiddenSlides>16</HiddenSlides>
  <MMClips>0</MMClips>
  <ScaleCrop>false</ScaleCrop>
  <HeadingPairs>
    <vt:vector size="4" baseType="variant">
      <vt:variant>
        <vt:lpstr>Theme</vt:lpstr>
      </vt:variant>
      <vt:variant>
        <vt:i4>2</vt:i4>
      </vt:variant>
      <vt:variant>
        <vt:lpstr>Slide Titles</vt:lpstr>
      </vt:variant>
      <vt:variant>
        <vt:i4>67</vt:i4>
      </vt:variant>
    </vt:vector>
  </HeadingPairs>
  <TitlesOfParts>
    <vt:vector size="69" baseType="lpstr">
      <vt:lpstr>Q_PPT_Viewing_Template1</vt:lpstr>
      <vt:lpstr>4_Q_PPT_Proposal template</vt:lpstr>
      <vt:lpstr>Slide 1</vt:lpstr>
      <vt:lpstr>Content.</vt:lpstr>
      <vt:lpstr>What we did.</vt:lpstr>
      <vt:lpstr>What’s on motorists’ minds.</vt:lpstr>
      <vt:lpstr>Motorists' concerns. Condition of local roads and cost of fuel are still the issues of most concern. </vt:lpstr>
      <vt:lpstr>Motorists' concerns. However at a combined level, motorists are 1) more concerned with safety while driving, and 2) significantly less concerned with cost of fuel than they were in 2014.</vt:lpstr>
      <vt:lpstr>Running Cost Changes Expenditure on fuel is no longer impacting motorists’ pockets as much as in 2014.</vt:lpstr>
      <vt:lpstr>The Cost of Fuel</vt:lpstr>
      <vt:lpstr>Condition of local roads and motorways. Motorists feel that while the conditions on motorways have remained the same, maintenance of local roads has been neglected.</vt:lpstr>
      <vt:lpstr>Priorities for transport investment. Maintenance of roads, particularly local roads are seen as the top priorities for investment, consistently with previous years.</vt:lpstr>
      <vt:lpstr>Motoring taxes (1).</vt:lpstr>
      <vt:lpstr>Motoring taxes (2).</vt:lpstr>
      <vt:lpstr>Motoring taxes (3).</vt:lpstr>
      <vt:lpstr>Motoring issues (1).</vt:lpstr>
      <vt:lpstr>Motoring issues (2).</vt:lpstr>
      <vt:lpstr>Motoring issues (3).</vt:lpstr>
      <vt:lpstr>Motoring issues (4).</vt:lpstr>
      <vt:lpstr>Slide 18</vt:lpstr>
      <vt:lpstr>Slide 19</vt:lpstr>
      <vt:lpstr>Slide 20</vt:lpstr>
      <vt:lpstr>Slide 21</vt:lpstr>
      <vt:lpstr>Motoring behaviour.</vt:lpstr>
      <vt:lpstr>Multi-modal motorists. Motorists are reliant on their vehicles, however, half use other forms of transport to get to work.</vt:lpstr>
      <vt:lpstr>Motorists drive to work because it’s more convenient.</vt:lpstr>
      <vt:lpstr>Reasons for not using public transport. Price is the main reason motorists say they aren’t using public transport even though they would like to. The logistics of time and location are also barriers, consistently with 2014.</vt:lpstr>
      <vt:lpstr>Slide 26</vt:lpstr>
      <vt:lpstr>Slide 27</vt:lpstr>
      <vt:lpstr>Slide 28</vt:lpstr>
      <vt:lpstr>Slide 29</vt:lpstr>
      <vt:lpstr>Car in the Community.</vt:lpstr>
      <vt:lpstr>Local investment priorities. Investment in maintenance of local roads is a secondary priority after education. It is most important in West Midlands, Yorkshire and East of England.</vt:lpstr>
      <vt:lpstr>Maintenance of local roads. People feel that extra funds from motoring taxation should be invested to maintain local roads.</vt:lpstr>
      <vt:lpstr>The local environment. There is some support to penalise those who own more ‘polluting’ vehicles who enter the local area.</vt:lpstr>
      <vt:lpstr>Major Roads – The arteries of our Nation.</vt:lpstr>
      <vt:lpstr>Changes noticed with regard to congestion. Congestion caused by volume of traffic or road works is perceived to have worsened in the last 12 months. </vt:lpstr>
      <vt:lpstr>Variable message signs. Motorists generally feel that information displayed on variable message signs is relatively useful and accurate, however, there is room for improvement.</vt:lpstr>
      <vt:lpstr>Smart Motorways in England. On average about a quarter of motorists in England are aware of having driven on a Smart Motorway. They feel it is a good way of increasing motorway capacity.</vt:lpstr>
      <vt:lpstr>Parking.</vt:lpstr>
      <vt:lpstr>Parking facilities in local area. People generally perceive parking charges to be unfair, more so when considering private car parks. They are also concerned about parking meters being able to give change. The other number one parking issue among motorists is ensuring that parking in hospitals is free.</vt:lpstr>
      <vt:lpstr>Slide 40</vt:lpstr>
      <vt:lpstr>Slide 41</vt:lpstr>
      <vt:lpstr>Impact of changes to parking regulations. Motorists perceive to be less impacted by parking changes in their area than last year.</vt:lpstr>
      <vt:lpstr>Safety and Rules</vt:lpstr>
      <vt:lpstr>Breaking the speed limit. The proportion speeding on country roads and motorways continues to increase steadily. </vt:lpstr>
      <vt:lpstr>Breaking the speed limit.  </vt:lpstr>
      <vt:lpstr>Average motoring speed.  With the exception of motorways the majority drive the speed limit most of the time. There are few who usually speed well above the speed limit.</vt:lpstr>
      <vt:lpstr>Maximum speed limits.  For all roads except motorways, motorists are happy with the existing speed limits. Two thirds believe that the speed limit for motorways should be 80 mph or above.</vt:lpstr>
      <vt:lpstr>Maximum speed limits – over time. Since 2009 the desire for higher speed limits has remained relatively consistent. </vt:lpstr>
      <vt:lpstr>Acceptability of 'grey area' behaviour. There is strong agreement that talking on a mobile phone with hands is not acceptable but slightly less strength of conviction for using a phone whilst stationary for texting and social media. </vt:lpstr>
      <vt:lpstr>Improvements in road safety. There is near universal agreement that cars are safer now than ever before, but the drivers themselves are not seen in the same positive light. Nevertheless, agreement with all statements has risen significantly from last year. </vt:lpstr>
      <vt:lpstr>Drink and drug driving</vt:lpstr>
      <vt:lpstr>Incidence of drink driving. Drink drive behaviour has not changed in the last few years, with very few knowingly driving drunk (although there seems to be a gradual decline). Younger motorists are most likely to drive drunk, whether intentionally or not.</vt:lpstr>
      <vt:lpstr>Drink-drive passengers. Younger drivers, speeders and those who drink-drive themselves are most likely to get into a car whose driver is above the limit.</vt:lpstr>
      <vt:lpstr>Slide 54</vt:lpstr>
      <vt:lpstr>Driving under the influence of drugs. Young or middle aged drivers have experienced far more drug-driving (as a driver or passenger). Those who have driven under the influence of alcohol are also more likely to have been in a drug-drive vehicle (40%).</vt:lpstr>
      <vt:lpstr>Slide 56</vt:lpstr>
      <vt:lpstr>Drug drivers are likely to be drink drivers. The prevalence of drink driving is low amongst motorists, and drug driving even lower. However, if you are a drug driver you are also likely to be a drink driver.</vt:lpstr>
      <vt:lpstr>Appendix. </vt:lpstr>
      <vt:lpstr>Slide 59</vt:lpstr>
      <vt:lpstr>Region (1).</vt:lpstr>
      <vt:lpstr>Slide 61</vt:lpstr>
      <vt:lpstr>Type of vehicle in household.</vt:lpstr>
      <vt:lpstr>Slide 63</vt:lpstr>
      <vt:lpstr>Financing your vehicle.</vt:lpstr>
      <vt:lpstr>A bit more about the car and driver</vt:lpstr>
      <vt:lpstr>Frequency of driving.</vt:lpstr>
      <vt:lpstr>Slide 67</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Laurence Jackson</dc:creator>
  <cp:lastModifiedBy>Martyna.Elliot-Cooke</cp:lastModifiedBy>
  <cp:revision>3912</cp:revision>
  <cp:lastPrinted>2009-04-08T09:45:59Z</cp:lastPrinted>
  <dcterms:created xsi:type="dcterms:W3CDTF">2010-03-26T09:43:41Z</dcterms:created>
  <dcterms:modified xsi:type="dcterms:W3CDTF">2015-07-23T08:57:12Z</dcterms:modified>
</cp:coreProperties>
</file>