
<file path=[Content_Types].xml><?xml version="1.0" encoding="utf-8"?>
<Types xmlns="http://schemas.openxmlformats.org/package/2006/content-types">
  <Default Extension="png" ContentType="image/png"/>
  <Default Extension="rels" ContentType="application/vnd.openxmlformats-package.relationships+xml"/>
  <Default Extension="jpeg" ContentType="image/jpeg"/>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s/slide1.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9.xml" ContentType="application/vnd.openxmlformats-officedocument.presentationml.slide+xml"/>
  <Override PartName="/ppt/slides/slide12.xml" ContentType="application/vnd.openxmlformats-officedocument.presentationml.slide+xml"/>
  <Override PartName="/ppt/slides/slide32.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37.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7.xml" ContentType="application/vnd.openxmlformats-officedocument.presentationml.slide+xml"/>
  <Override PartName="/ppt/slides/slide34.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13.xml" ContentType="application/vnd.openxmlformats-officedocument.presentationml.slide+xml"/>
  <Override PartName="/ppt/slides/slide23.xml" ContentType="application/vnd.openxmlformats-officedocument.presentationml.slide+xml"/>
  <Override PartName="/ppt/slides/slide19.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24.xml" ContentType="application/vnd.openxmlformats-officedocument.presentationml.slide+xml"/>
  <Override PartName="/ppt/slides/slide26.xml" ContentType="application/vnd.openxmlformats-officedocument.presentationml.slide+xml"/>
  <Override PartName="/ppt/slides/slide14.xml" ContentType="application/vnd.openxmlformats-officedocument.presentationml.slide+xml"/>
  <Override PartName="/ppt/slides/slide25.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6.xml" ContentType="application/vnd.openxmlformats-officedocument.presentationml.slide+xml"/>
  <Override PartName="/ppt/slides/slide33.xml" ContentType="application/vnd.openxmlformats-officedocument.presentationml.slide+xml"/>
  <Override PartName="/ppt/slides/slide43.xml" ContentType="application/vnd.openxmlformats-officedocument.presentationml.slide+xml"/>
  <Override PartName="/ppt/slides/slide4.xml" ContentType="application/vnd.openxmlformats-officedocument.presentationml.slide+xml"/>
  <Override PartName="/ppt/slides/slide44.xml" ContentType="application/vnd.openxmlformats-officedocument.presentationml.slide+xml"/>
  <Override PartName="/ppt/slides/slide3.xml" ContentType="application/vnd.openxmlformats-officedocument.presentationml.slide+xml"/>
  <Override PartName="/ppt/slides/slide42.xml" ContentType="application/vnd.openxmlformats-officedocument.presentationml.slide+xml"/>
  <Override PartName="/ppt/slides/slide2.xml" ContentType="application/vnd.openxmlformats-officedocument.presentationml.slide+xml"/>
  <Override PartName="/ppt/slides/slide40.xml" ContentType="application/vnd.openxmlformats-officedocument.presentationml.slide+xml"/>
  <Override PartName="/ppt/slides/slide39.xml" ContentType="application/vnd.openxmlformats-officedocument.presentationml.slide+xml"/>
  <Override PartName="/ppt/slides/slide41.xml" ContentType="application/vnd.openxmlformats-officedocument.presentationml.slide+xml"/>
  <Override PartName="/ppt/slides/slide45.xml" ContentType="application/vnd.openxmlformats-officedocument.presentationml.slide+xml"/>
  <Override PartName="/ppt/slides/slide38.xml" ContentType="application/vnd.openxmlformats-officedocument.presentationml.slide+xml"/>
  <Override PartName="/ppt/slides/slide5.xml" ContentType="application/vnd.openxmlformats-officedocument.presentationml.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33.xml" ContentType="application/vnd.openxmlformats-officedocument.presentationml.notesSlide+xml"/>
  <Override PartName="/ppt/slideMasters/slideMaster1.xml" ContentType="application/vnd.openxmlformats-officedocument.presentationml.slideMaster+xml"/>
  <Override PartName="/ppt/notesSlides/notesSlide38.xml" ContentType="application/vnd.openxmlformats-officedocument.presentationml.notesSlide+xml"/>
  <Override PartName="/ppt/notesSlides/notesSlide37.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23.xml" ContentType="application/vnd.openxmlformats-officedocument.presentationml.notesSlide+xml"/>
  <Override PartName="/ppt/notesSlides/notesSlide36.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notesSlides/notesSlide9.xml" ContentType="application/vnd.openxmlformats-officedocument.presentationml.notesSlide+xml"/>
  <Override PartName="/ppt/notesSlides/notesSlide1.xml" ContentType="application/vnd.openxmlformats-officedocument.presentationml.notesSlide+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notesSlides/notesSlide10.xml" ContentType="application/vnd.openxmlformats-officedocument.presentationml.notesSlide+xml"/>
  <Override PartName="/ppt/notesSlides/notesSlide14.xml" ContentType="application/vnd.openxmlformats-officedocument.presentationml.notesSlide+xml"/>
  <Override PartName="/ppt/notesSlides/notesSlide17.xml" ContentType="application/vnd.openxmlformats-officedocument.presentationml.notesSlide+xml"/>
  <Override PartName="/ppt/notesSlides/notesSlide20.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16.xml" ContentType="application/vnd.openxmlformats-officedocument.presentationml.notesSlide+xml"/>
  <Override PartName="/ppt/notesSlides/notesSlide15.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40.xml" ContentType="application/vnd.openxmlformats-officedocument.drawingml.chart+xml"/>
  <Override PartName="/ppt/charts/chart12.xml" ContentType="application/vnd.openxmlformats-officedocument.drawingml.chart+xml"/>
  <Override PartName="/ppt/charts/chart11.xml" ContentType="application/vnd.openxmlformats-officedocument.drawingml.chart+xml"/>
  <Override PartName="/ppt/charts/chart10.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17.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7.xml" ContentType="application/vnd.openxmlformats-officedocument.drawingml.chart+xml"/>
  <Override PartName="/ppt/charts/chart1.xml" ContentType="application/vnd.openxmlformats-officedocument.drawingml.chart+xml"/>
  <Override PartName="/ppt/theme/theme3.xml" ContentType="application/vnd.openxmlformats-officedocument.theme+xml"/>
  <Override PartName="/ppt/theme/theme1.xml" ContentType="application/vnd.openxmlformats-officedocument.theme+xml"/>
  <Override PartName="/ppt/theme/theme2.xml" ContentType="application/vnd.openxmlformats-officedocument.theme+xml"/>
  <Override PartName="/ppt/charts/chart5.xml" ContentType="application/vnd.openxmlformats-officedocument.drawingml.chart+xml"/>
  <Override PartName="/ppt/charts/chart6.xml" ContentType="application/vnd.openxmlformats-officedocument.drawingml.chart+xml"/>
  <Override PartName="/ppt/charts/chart4.xml" ContentType="application/vnd.openxmlformats-officedocument.drawingml.chart+xml"/>
  <Override PartName="/ppt/charts/chart3.xml" ContentType="application/vnd.openxmlformats-officedocument.drawingml.chart+xml"/>
  <Override PartName="/ppt/charts/chart2.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36.xml" ContentType="application/vnd.openxmlformats-officedocument.drawingml.chart+xml"/>
  <Override PartName="/ppt/charts/chart37.xml" ContentType="application/vnd.openxmlformats-officedocument.drawingml.chart+xml"/>
  <Override PartName="/ppt/charts/chart35.xml" ContentType="application/vnd.openxmlformats-officedocument.drawingml.chart+xml"/>
  <Override PartName="/ppt/charts/chart33.xml" ContentType="application/vnd.openxmlformats-officedocument.drawingml.chart+xml"/>
  <Override PartName="/ppt/charts/chart34.xml" ContentType="application/vnd.openxmlformats-officedocument.drawingml.chart+xml"/>
  <Override PartName="/ppt/charts/chart38.xml" ContentType="application/vnd.openxmlformats-officedocument.drawingml.chart+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charts/chart42.xml" ContentType="application/vnd.openxmlformats-officedocument.drawingml.chart+xml"/>
  <Override PartName="/ppt/charts/chart39.xml" ContentType="application/vnd.openxmlformats-officedocument.drawingml.chart+xml"/>
  <Override PartName="/ppt/charts/chart41.xml" ContentType="application/vnd.openxmlformats-officedocument.drawingml.chart+xml"/>
  <Override PartName="/ppt/charts/chart32.xml" ContentType="application/vnd.openxmlformats-officedocument.drawingml.chart+xml"/>
  <Override PartName="/ppt/charts/chart25.xml" ContentType="application/vnd.openxmlformats-officedocument.drawingml.chart+xml"/>
  <Override PartName="/ppt/charts/chart24.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charts/chart26.xml" ContentType="application/vnd.openxmlformats-officedocument.drawingml.chart+xml"/>
  <Override PartName="/ppt/charts/chart27.xml" ContentType="application/vnd.openxmlformats-officedocument.drawingml.chart+xml"/>
  <Override PartName="/ppt/charts/chart31.xml" ContentType="application/vnd.openxmlformats-officedocument.drawingml.chart+xml"/>
  <Override PartName="/ppt/charts/chart30.xml" ContentType="application/vnd.openxmlformats-officedocument.drawingml.chart+xml"/>
  <Override PartName="/ppt/charts/chart28.xml" ContentType="application/vnd.openxmlformats-officedocument.drawingml.chart+xml"/>
  <Override PartName="/ppt/charts/chart29.xml" ContentType="application/vnd.openxmlformats-officedocument.drawingml.chart+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7"/>
  </p:notesMasterIdLst>
  <p:handoutMasterIdLst>
    <p:handoutMasterId r:id="rId48"/>
  </p:handoutMasterIdLst>
  <p:sldIdLst>
    <p:sldId id="1004" r:id="rId2"/>
    <p:sldId id="1001" r:id="rId3"/>
    <p:sldId id="1002" r:id="rId4"/>
    <p:sldId id="1031" r:id="rId5"/>
    <p:sldId id="1030" r:id="rId6"/>
    <p:sldId id="1026" r:id="rId7"/>
    <p:sldId id="1028" r:id="rId8"/>
    <p:sldId id="877" r:id="rId9"/>
    <p:sldId id="1034" r:id="rId10"/>
    <p:sldId id="1015" r:id="rId11"/>
    <p:sldId id="1016" r:id="rId12"/>
    <p:sldId id="1017" r:id="rId13"/>
    <p:sldId id="1018" r:id="rId14"/>
    <p:sldId id="1019" r:id="rId15"/>
    <p:sldId id="1020" r:id="rId16"/>
    <p:sldId id="1023" r:id="rId17"/>
    <p:sldId id="1042" r:id="rId18"/>
    <p:sldId id="1043" r:id="rId19"/>
    <p:sldId id="1024" r:id="rId20"/>
    <p:sldId id="1025" r:id="rId21"/>
    <p:sldId id="973" r:id="rId22"/>
    <p:sldId id="1035" r:id="rId23"/>
    <p:sldId id="976" r:id="rId24"/>
    <p:sldId id="975" r:id="rId25"/>
    <p:sldId id="978" r:id="rId26"/>
    <p:sldId id="977" r:id="rId27"/>
    <p:sldId id="1044" r:id="rId28"/>
    <p:sldId id="979" r:id="rId29"/>
    <p:sldId id="982" r:id="rId30"/>
    <p:sldId id="983" r:id="rId31"/>
    <p:sldId id="1009" r:id="rId32"/>
    <p:sldId id="1008" r:id="rId33"/>
    <p:sldId id="984" r:id="rId34"/>
    <p:sldId id="985" r:id="rId35"/>
    <p:sldId id="1006" r:id="rId36"/>
    <p:sldId id="987" r:id="rId37"/>
    <p:sldId id="1007" r:id="rId38"/>
    <p:sldId id="993" r:id="rId39"/>
    <p:sldId id="990" r:id="rId40"/>
    <p:sldId id="996" r:id="rId41"/>
    <p:sldId id="1038" r:id="rId42"/>
    <p:sldId id="1039" r:id="rId43"/>
    <p:sldId id="1040" r:id="rId44"/>
    <p:sldId id="1041" r:id="rId45"/>
    <p:sldId id="1037" r:id="rId46"/>
  </p:sldIdLst>
  <p:sldSz cx="10688638" cy="7562850"/>
  <p:notesSz cx="6797675" cy="9928225"/>
  <p:defaultTextStyle>
    <a:defPPr>
      <a:defRPr lang="en-GB"/>
    </a:defPPr>
    <a:lvl1pPr algn="l" rtl="0" fontAlgn="base">
      <a:spcBef>
        <a:spcPct val="0"/>
      </a:spcBef>
      <a:spcAft>
        <a:spcPct val="0"/>
      </a:spcAft>
      <a:defRPr sz="1100" kern="1200">
        <a:solidFill>
          <a:schemeClr val="tx1"/>
        </a:solidFill>
        <a:latin typeface="Arial" pitchFamily="34" charset="0"/>
        <a:ea typeface="Geneva"/>
        <a:cs typeface="Geneva"/>
      </a:defRPr>
    </a:lvl1pPr>
    <a:lvl2pPr marL="490538" indent="-33338" algn="l" rtl="0" fontAlgn="base">
      <a:spcBef>
        <a:spcPct val="0"/>
      </a:spcBef>
      <a:spcAft>
        <a:spcPct val="0"/>
      </a:spcAft>
      <a:defRPr sz="1100" kern="1200">
        <a:solidFill>
          <a:schemeClr val="tx1"/>
        </a:solidFill>
        <a:latin typeface="Arial" pitchFamily="34" charset="0"/>
        <a:ea typeface="Geneva"/>
        <a:cs typeface="Geneva"/>
      </a:defRPr>
    </a:lvl2pPr>
    <a:lvl3pPr marL="981075" indent="-66675" algn="l" rtl="0" fontAlgn="base">
      <a:spcBef>
        <a:spcPct val="0"/>
      </a:spcBef>
      <a:spcAft>
        <a:spcPct val="0"/>
      </a:spcAft>
      <a:defRPr sz="1100" kern="1200">
        <a:solidFill>
          <a:schemeClr val="tx1"/>
        </a:solidFill>
        <a:latin typeface="Arial" pitchFamily="34" charset="0"/>
        <a:ea typeface="Geneva"/>
        <a:cs typeface="Geneva"/>
      </a:defRPr>
    </a:lvl3pPr>
    <a:lvl4pPr marL="1471613" indent="-100013" algn="l" rtl="0" fontAlgn="base">
      <a:spcBef>
        <a:spcPct val="0"/>
      </a:spcBef>
      <a:spcAft>
        <a:spcPct val="0"/>
      </a:spcAft>
      <a:defRPr sz="1100" kern="1200">
        <a:solidFill>
          <a:schemeClr val="tx1"/>
        </a:solidFill>
        <a:latin typeface="Arial" pitchFamily="34" charset="0"/>
        <a:ea typeface="Geneva"/>
        <a:cs typeface="Geneva"/>
      </a:defRPr>
    </a:lvl4pPr>
    <a:lvl5pPr marL="1962150" indent="-133350" algn="l" rtl="0" fontAlgn="base">
      <a:spcBef>
        <a:spcPct val="0"/>
      </a:spcBef>
      <a:spcAft>
        <a:spcPct val="0"/>
      </a:spcAft>
      <a:defRPr sz="1100" kern="1200">
        <a:solidFill>
          <a:schemeClr val="tx1"/>
        </a:solidFill>
        <a:latin typeface="Arial" pitchFamily="34" charset="0"/>
        <a:ea typeface="Geneva"/>
        <a:cs typeface="Geneva"/>
      </a:defRPr>
    </a:lvl5pPr>
    <a:lvl6pPr marL="2286000" algn="l" defTabSz="914400" rtl="0" eaLnBrk="1" latinLnBrk="0" hangingPunct="1">
      <a:defRPr sz="1100" kern="1200">
        <a:solidFill>
          <a:schemeClr val="tx1"/>
        </a:solidFill>
        <a:latin typeface="Arial" pitchFamily="34" charset="0"/>
        <a:ea typeface="Geneva"/>
        <a:cs typeface="Geneva"/>
      </a:defRPr>
    </a:lvl6pPr>
    <a:lvl7pPr marL="2743200" algn="l" defTabSz="914400" rtl="0" eaLnBrk="1" latinLnBrk="0" hangingPunct="1">
      <a:defRPr sz="1100" kern="1200">
        <a:solidFill>
          <a:schemeClr val="tx1"/>
        </a:solidFill>
        <a:latin typeface="Arial" pitchFamily="34" charset="0"/>
        <a:ea typeface="Geneva"/>
        <a:cs typeface="Geneva"/>
      </a:defRPr>
    </a:lvl7pPr>
    <a:lvl8pPr marL="3200400" algn="l" defTabSz="914400" rtl="0" eaLnBrk="1" latinLnBrk="0" hangingPunct="1">
      <a:defRPr sz="1100" kern="1200">
        <a:solidFill>
          <a:schemeClr val="tx1"/>
        </a:solidFill>
        <a:latin typeface="Arial" pitchFamily="34" charset="0"/>
        <a:ea typeface="Geneva"/>
        <a:cs typeface="Geneva"/>
      </a:defRPr>
    </a:lvl8pPr>
    <a:lvl9pPr marL="3657600" algn="l" defTabSz="914400" rtl="0" eaLnBrk="1" latinLnBrk="0" hangingPunct="1">
      <a:defRPr sz="1100" kern="1200">
        <a:solidFill>
          <a:schemeClr val="tx1"/>
        </a:solidFill>
        <a:latin typeface="Arial" pitchFamily="34" charset="0"/>
        <a:ea typeface="Geneva"/>
        <a:cs typeface="Geneva"/>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465141"/>
    <a:srgbClr val="99CCFF"/>
    <a:srgbClr val="FFCC00"/>
    <a:srgbClr val="E46C0A"/>
    <a:srgbClr val="FF9933"/>
    <a:srgbClr val="FF00FF"/>
    <a:srgbClr val="CC0066"/>
    <a:srgbClr val="FF9900"/>
    <a:srgbClr val="C3A73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10" autoAdjust="0"/>
    <p:restoredTop sz="59529" autoAdjust="0"/>
  </p:normalViewPr>
  <p:slideViewPr>
    <p:cSldViewPr>
      <p:cViewPr varScale="1">
        <p:scale>
          <a:sx n="56" d="100"/>
          <a:sy n="56" d="100"/>
        </p:scale>
        <p:origin x="-1440" y="-96"/>
      </p:cViewPr>
      <p:guideLst>
        <p:guide orient="horz" pos="205"/>
        <p:guide pos="554"/>
      </p:guideLst>
    </p:cSldViewPr>
  </p:slideViewPr>
  <p:outlineViewPr>
    <p:cViewPr>
      <p:scale>
        <a:sx n="33" d="100"/>
        <a:sy n="33" d="100"/>
      </p:scale>
      <p:origin x="328" y="44840"/>
    </p:cViewPr>
  </p:outlineViewPr>
  <p:notesTextViewPr>
    <p:cViewPr>
      <p:scale>
        <a:sx n="100" d="100"/>
        <a:sy n="100" d="100"/>
      </p:scale>
      <p:origin x="0" y="0"/>
    </p:cViewPr>
  </p:notesTextViewPr>
  <p:sorterViewPr>
    <p:cViewPr>
      <p:scale>
        <a:sx n="66" d="100"/>
        <a:sy n="66" d="100"/>
      </p:scale>
      <p:origin x="0" y="4158"/>
    </p:cViewPr>
  </p:sorterViewPr>
  <p:notesViewPr>
    <p:cSldViewPr>
      <p:cViewPr varScale="1">
        <p:scale>
          <a:sx n="74" d="100"/>
          <a:sy n="74" d="100"/>
        </p:scale>
        <p:origin x="-2124" y="-96"/>
      </p:cViewPr>
      <p:guideLst>
        <p:guide orient="horz" pos="3127"/>
        <p:guide pos="2142"/>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55" Type="http://schemas.openxmlformats.org/officeDocument/2006/relationships/customXml" Target="../customXml/item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customXml" Target="../customXml/item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Office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Office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Office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Office_Excel_Workshee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Office_Excel_Workshee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Office_Excel_Workshee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Office_Excel_Workshee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Office_Excel_Workshee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Office_Excel_Worksheet18.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Office_Excel_Worksheet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Office_Excel_Worksheet20.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Office_Excel_Worksheet21.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Office_Excel_Worksheet22.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Office_Excel_Worksheet23.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Office_Excel_Worksheet24.xlsx"/></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Office_Excel_Worksheet25.xlsx"/></Relationships>
</file>

<file path=ppt/charts/_rels/chart26.xml.rels><?xml version="1.0" encoding="UTF-8" standalone="yes"?>
<Relationships xmlns="http://schemas.openxmlformats.org/package/2006/relationships"><Relationship Id="rId1" Type="http://schemas.openxmlformats.org/officeDocument/2006/relationships/package" Target="../embeddings/Microsoft_Office_Excel_Worksheet26.xlsx"/></Relationships>
</file>

<file path=ppt/charts/_rels/chart27.xml.rels><?xml version="1.0" encoding="UTF-8" standalone="yes"?>
<Relationships xmlns="http://schemas.openxmlformats.org/package/2006/relationships"><Relationship Id="rId1" Type="http://schemas.openxmlformats.org/officeDocument/2006/relationships/package" Target="../embeddings/Microsoft_Office_Excel_Worksheet27.xlsx"/></Relationships>
</file>

<file path=ppt/charts/_rels/chart28.xml.rels><?xml version="1.0" encoding="UTF-8" standalone="yes"?>
<Relationships xmlns="http://schemas.openxmlformats.org/package/2006/relationships"><Relationship Id="rId1" Type="http://schemas.openxmlformats.org/officeDocument/2006/relationships/package" Target="../embeddings/Microsoft_Office_Excel_Worksheet28.xlsx"/></Relationships>
</file>

<file path=ppt/charts/_rels/chart29.xml.rels><?xml version="1.0" encoding="UTF-8" standalone="yes"?>
<Relationships xmlns="http://schemas.openxmlformats.org/package/2006/relationships"><Relationship Id="rId1" Type="http://schemas.openxmlformats.org/officeDocument/2006/relationships/package" Target="../embeddings/Microsoft_Office_Excel_Worksheet29.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30.xml.rels><?xml version="1.0" encoding="UTF-8" standalone="yes"?>
<Relationships xmlns="http://schemas.openxmlformats.org/package/2006/relationships"><Relationship Id="rId1" Type="http://schemas.openxmlformats.org/officeDocument/2006/relationships/package" Target="../embeddings/Microsoft_Office_Excel_Worksheet30.xlsx"/></Relationships>
</file>

<file path=ppt/charts/_rels/chart31.xml.rels><?xml version="1.0" encoding="UTF-8" standalone="yes"?>
<Relationships xmlns="http://schemas.openxmlformats.org/package/2006/relationships"><Relationship Id="rId1" Type="http://schemas.openxmlformats.org/officeDocument/2006/relationships/package" Target="../embeddings/Microsoft_Office_Excel_Worksheet31.xlsx"/></Relationships>
</file>

<file path=ppt/charts/_rels/chart32.xml.rels><?xml version="1.0" encoding="UTF-8" standalone="yes"?>
<Relationships xmlns="http://schemas.openxmlformats.org/package/2006/relationships"><Relationship Id="rId1" Type="http://schemas.openxmlformats.org/officeDocument/2006/relationships/package" Target="../embeddings/Microsoft_Office_Excel_Worksheet32.xlsx"/></Relationships>
</file>

<file path=ppt/charts/_rels/chart33.xml.rels><?xml version="1.0" encoding="UTF-8" standalone="yes"?>
<Relationships xmlns="http://schemas.openxmlformats.org/package/2006/relationships"><Relationship Id="rId1" Type="http://schemas.openxmlformats.org/officeDocument/2006/relationships/package" Target="../embeddings/Microsoft_Office_Excel_Worksheet33.xlsx"/></Relationships>
</file>

<file path=ppt/charts/_rels/chart34.xml.rels><?xml version="1.0" encoding="UTF-8" standalone="yes"?>
<Relationships xmlns="http://schemas.openxmlformats.org/package/2006/relationships"><Relationship Id="rId1" Type="http://schemas.openxmlformats.org/officeDocument/2006/relationships/package" Target="../embeddings/Microsoft_Office_Excel_Worksheet34.xlsx"/></Relationships>
</file>

<file path=ppt/charts/_rels/chart35.xml.rels><?xml version="1.0" encoding="UTF-8" standalone="yes"?>
<Relationships xmlns="http://schemas.openxmlformats.org/package/2006/relationships"><Relationship Id="rId1" Type="http://schemas.openxmlformats.org/officeDocument/2006/relationships/package" Target="../embeddings/Microsoft_Office_Excel_Worksheet35.xlsx"/></Relationships>
</file>

<file path=ppt/charts/_rels/chart36.xml.rels><?xml version="1.0" encoding="UTF-8" standalone="yes"?>
<Relationships xmlns="http://schemas.openxmlformats.org/package/2006/relationships"><Relationship Id="rId1" Type="http://schemas.openxmlformats.org/officeDocument/2006/relationships/package" Target="../embeddings/Microsoft_Office_Excel_Worksheet36.xlsx"/></Relationships>
</file>

<file path=ppt/charts/_rels/chart37.xml.rels><?xml version="1.0" encoding="UTF-8" standalone="yes"?>
<Relationships xmlns="http://schemas.openxmlformats.org/package/2006/relationships"><Relationship Id="rId1" Type="http://schemas.openxmlformats.org/officeDocument/2006/relationships/package" Target="../embeddings/Microsoft_Office_Excel_Worksheet37.xlsx"/></Relationships>
</file>

<file path=ppt/charts/_rels/chart38.xml.rels><?xml version="1.0" encoding="UTF-8" standalone="yes"?>
<Relationships xmlns="http://schemas.openxmlformats.org/package/2006/relationships"><Relationship Id="rId1" Type="http://schemas.openxmlformats.org/officeDocument/2006/relationships/package" Target="../embeddings/Microsoft_Office_Excel_Worksheet38.xlsx"/></Relationships>
</file>

<file path=ppt/charts/_rels/chart39.xml.rels><?xml version="1.0" encoding="UTF-8" standalone="yes"?>
<Relationships xmlns="http://schemas.openxmlformats.org/package/2006/relationships"><Relationship Id="rId1" Type="http://schemas.openxmlformats.org/officeDocument/2006/relationships/package" Target="../embeddings/Microsoft_Office_Excel_Worksheet39.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_rels/chart40.xml.rels><?xml version="1.0" encoding="UTF-8" standalone="yes"?>
<Relationships xmlns="http://schemas.openxmlformats.org/package/2006/relationships"><Relationship Id="rId1" Type="http://schemas.openxmlformats.org/officeDocument/2006/relationships/package" Target="../embeddings/Microsoft_Office_Excel_Worksheet40.xlsx"/></Relationships>
</file>

<file path=ppt/charts/_rels/chart41.xml.rels><?xml version="1.0" encoding="UTF-8" standalone="yes"?>
<Relationships xmlns="http://schemas.openxmlformats.org/package/2006/relationships"><Relationship Id="rId1" Type="http://schemas.openxmlformats.org/officeDocument/2006/relationships/package" Target="../embeddings/Microsoft_Office_Excel_Worksheet41.xlsx"/></Relationships>
</file>

<file path=ppt/charts/_rels/chart42.xml.rels><?xml version="1.0" encoding="UTF-8" standalone="yes"?>
<Relationships xmlns="http://schemas.openxmlformats.org/package/2006/relationships"><Relationship Id="rId1" Type="http://schemas.openxmlformats.org/officeDocument/2006/relationships/package" Target="../embeddings/Microsoft_Office_Excel_Worksheet42.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Office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Office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Office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Office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8.5361398962004648E-2"/>
          <c:y val="0.13630242751277241"/>
          <c:w val="0.47283299926366495"/>
          <c:h val="0.70924949889549471"/>
        </c:manualLayout>
      </c:layout>
      <c:pieChart>
        <c:varyColors val="1"/>
        <c:ser>
          <c:idx val="0"/>
          <c:order val="0"/>
          <c:tx>
            <c:strRef>
              <c:f>Sheet1!$B$1</c:f>
              <c:strCache>
                <c:ptCount val="1"/>
                <c:pt idx="0">
                  <c:v>Column1</c:v>
                </c:pt>
              </c:strCache>
            </c:strRef>
          </c:tx>
          <c:dPt>
            <c:idx val="1"/>
            <c:spPr>
              <a:solidFill>
                <a:schemeClr val="accent6"/>
              </a:solidFill>
            </c:spPr>
          </c:dPt>
          <c:dLbls>
            <c:dLbl>
              <c:idx val="0"/>
              <c:layout>
                <c:manualLayout>
                  <c:x val="-0.16566800682755994"/>
                  <c:y val="4.6285942425853745E-2"/>
                </c:manualLayout>
              </c:layout>
              <c:spPr/>
              <c:txPr>
                <a:bodyPr/>
                <a:lstStyle/>
                <a:p>
                  <a:pPr>
                    <a:defRPr lang="en-US" sz="1600" b="0">
                      <a:solidFill>
                        <a:schemeClr val="bg1"/>
                      </a:solidFill>
                    </a:defRPr>
                  </a:pPr>
                  <a:endParaRPr lang="en-US"/>
                </a:p>
              </c:txPr>
              <c:dLblPos val="outEnd"/>
              <c:showVal val="1"/>
              <c:separator>
</c:separator>
            </c:dLbl>
            <c:dLbl>
              <c:idx val="1"/>
              <c:layout>
                <c:manualLayout>
                  <c:x val="0.16566800682755994"/>
                  <c:y val="-5.4701568321463813E-2"/>
                </c:manualLayout>
              </c:layout>
              <c:dLblPos val="outEnd"/>
              <c:showVal val="1"/>
              <c:separator>
</c:separator>
            </c:dLbl>
            <c:dLbl>
              <c:idx val="2"/>
              <c:layout>
                <c:manualLayout>
                  <c:x val="5.0196020641475554E-2"/>
                  <c:y val="0.13397887569786951"/>
                </c:manualLayout>
              </c:layout>
              <c:dLblPos val="outEnd"/>
              <c:showVal val="1"/>
              <c:separator>
</c:separator>
            </c:dLbl>
            <c:dLbl>
              <c:idx val="3"/>
              <c:layout>
                <c:manualLayout>
                  <c:x val="-1.7762988618835882E-2"/>
                  <c:y val="2.7905360337314709E-3"/>
                </c:manualLayout>
              </c:layout>
              <c:spPr/>
              <c:txPr>
                <a:bodyPr/>
                <a:lstStyle/>
                <a:p>
                  <a:pPr>
                    <a:defRPr lang="en-US" sz="1600" b="0">
                      <a:solidFill>
                        <a:schemeClr val="tx1"/>
                      </a:solidFill>
                    </a:defRPr>
                  </a:pPr>
                  <a:endParaRPr lang="en-US"/>
                </a:p>
              </c:txPr>
              <c:showVal val="1"/>
            </c:dLbl>
            <c:dLbl>
              <c:idx val="4"/>
              <c:layout>
                <c:manualLayout>
                  <c:x val="1.2947457602263306E-2"/>
                  <c:y val="6.2922461074827662E-3"/>
                </c:manualLayout>
              </c:layout>
              <c:spPr/>
              <c:txPr>
                <a:bodyPr/>
                <a:lstStyle/>
                <a:p>
                  <a:pPr>
                    <a:defRPr lang="en-US" sz="1600" b="0">
                      <a:solidFill>
                        <a:schemeClr val="tx1"/>
                      </a:solidFill>
                    </a:defRPr>
                  </a:pPr>
                  <a:endParaRPr lang="en-US"/>
                </a:p>
              </c:txPr>
              <c:showVal val="1"/>
            </c:dLbl>
            <c:delete val="1"/>
            <c:txPr>
              <a:bodyPr/>
              <a:lstStyle/>
              <a:p>
                <a:pPr>
                  <a:defRPr sz="1600"/>
                </a:pPr>
                <a:endParaRPr lang="en-US"/>
              </a:p>
            </c:txPr>
          </c:dLbls>
          <c:cat>
            <c:numRef>
              <c:f>Sheet1!$A$2:$A$6</c:f>
              <c:numCache>
                <c:formatCode>General</c:formatCode>
                <c:ptCount val="5"/>
                <c:pt idx="0">
                  <c:v>1</c:v>
                </c:pt>
                <c:pt idx="1">
                  <c:v>2</c:v>
                </c:pt>
                <c:pt idx="2">
                  <c:v>3</c:v>
                </c:pt>
                <c:pt idx="3">
                  <c:v>4</c:v>
                </c:pt>
                <c:pt idx="4">
                  <c:v>5</c:v>
                </c:pt>
              </c:numCache>
            </c:numRef>
          </c:cat>
          <c:val>
            <c:numRef>
              <c:f>Sheet1!$B$2:$B$6</c:f>
              <c:numCache>
                <c:formatCode>0%</c:formatCode>
                <c:ptCount val="5"/>
                <c:pt idx="0">
                  <c:v>0.56999999999999995</c:v>
                </c:pt>
                <c:pt idx="1">
                  <c:v>0.35000000000000031</c:v>
                </c:pt>
                <c:pt idx="2">
                  <c:v>6.0000000000000338E-2</c:v>
                </c:pt>
                <c:pt idx="3">
                  <c:v>1.0000000000000083E-2</c:v>
                </c:pt>
                <c:pt idx="4">
                  <c:v>1.0000000000000083E-2</c:v>
                </c:pt>
              </c:numCache>
            </c:numRef>
          </c:val>
        </c:ser>
        <c:firstSliceAng val="0"/>
      </c:pieChart>
    </c:plotArea>
    <c:legend>
      <c:legendPos val="b"/>
      <c:layout>
        <c:manualLayout>
          <c:xMode val="edge"/>
          <c:yMode val="edge"/>
          <c:x val="0.58447924485949021"/>
          <c:y val="0.74775209672323262"/>
          <c:w val="0.41233442493951444"/>
          <c:h val="8.9971723732467354E-2"/>
        </c:manualLayout>
      </c:layout>
      <c:txPr>
        <a:bodyPr/>
        <a:lstStyle/>
        <a:p>
          <a:pPr>
            <a:defRPr lang="en-US" sz="1400"/>
          </a:pPr>
          <a:endParaRPr lang="en-US"/>
        </a:p>
      </c:txPr>
    </c:legend>
    <c:plotVisOnly val="1"/>
  </c:chart>
  <c:txPr>
    <a:bodyPr/>
    <a:lstStyle/>
    <a:p>
      <a:pPr>
        <a:defRPr sz="1800"/>
      </a:pPr>
      <a:endParaRPr lang="en-US"/>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38384096376201943"/>
          <c:y val="6.5192584452270524E-2"/>
          <c:w val="0.44815741245232354"/>
          <c:h val="0.87931182957267362"/>
        </c:manualLayout>
      </c:layout>
      <c:barChart>
        <c:barDir val="bar"/>
        <c:grouping val="percentStacked"/>
        <c:ser>
          <c:idx val="0"/>
          <c:order val="0"/>
          <c:tx>
            <c:strRef>
              <c:f>Sheet1!$A$2</c:f>
              <c:strCache>
                <c:ptCount val="1"/>
                <c:pt idx="0">
                  <c:v>Agree</c:v>
                </c:pt>
              </c:strCache>
            </c:strRef>
          </c:tx>
          <c:spPr>
            <a:solidFill>
              <a:schemeClr val="accent3"/>
            </a:solidFill>
          </c:spPr>
          <c:dLbls>
            <c:dLbl>
              <c:idx val="9"/>
              <c:layout>
                <c:manualLayout>
                  <c:x val="5.5555166717993695E-3"/>
                  <c:y val="-2.4689241020185606E-3"/>
                </c:manualLayout>
              </c:layout>
              <c:showVal val="1"/>
            </c:dLbl>
            <c:dLbl>
              <c:idx val="10"/>
              <c:layout>
                <c:manualLayout>
                  <c:x val="8.3332750076990508E-3"/>
                  <c:y val="2.4691185207996085E-3"/>
                </c:manualLayout>
              </c:layout>
              <c:showVal val="1"/>
            </c:dLbl>
            <c:dLbl>
              <c:idx val="11"/>
              <c:layout>
                <c:manualLayout>
                  <c:x val="8.3332750076990508E-3"/>
                  <c:y val="9.0533299914252828E-17"/>
                </c:manualLayout>
              </c:layout>
              <c:showVal val="1"/>
            </c:dLbl>
            <c:dLbl>
              <c:idx val="12"/>
              <c:layout>
                <c:manualLayout>
                  <c:x val="8.3332750076990508E-3"/>
                  <c:y val="4.9382370415995388E-3"/>
                </c:manualLayout>
              </c:layout>
              <c:showVal val="1"/>
            </c:dLbl>
            <c:dLbl>
              <c:idx val="13"/>
              <c:layout>
                <c:manualLayout>
                  <c:x val="8.3332750076990508E-3"/>
                  <c:y val="1.9441878116533539E-7"/>
                </c:manualLayout>
              </c:layout>
              <c:showVal val="1"/>
            </c:dLbl>
            <c:dLbl>
              <c:idx val="14"/>
              <c:layout>
                <c:manualLayout>
                  <c:x val="1.3888791679498321E-2"/>
                  <c:y val="-4.938042622818291E-3"/>
                </c:manualLayout>
              </c:layout>
              <c:showVal val="1"/>
            </c:dLbl>
            <c:txPr>
              <a:bodyPr/>
              <a:lstStyle/>
              <a:p>
                <a:pPr>
                  <a:defRPr lang="en-US" sz="1200"/>
                </a:pPr>
                <a:endParaRPr lang="en-US"/>
              </a:p>
            </c:txPr>
            <c:showVal val="1"/>
          </c:dLbls>
          <c:cat>
            <c:strRef>
              <c:f>Sheet1!$B$1:$H$1</c:f>
              <c:strCache>
                <c:ptCount val="7"/>
                <c:pt idx="0">
                  <c:v>Drivers should have compulsory medical checks at 70 years old and at regular intervals there-after</c:v>
                </c:pt>
                <c:pt idx="1">
                  <c:v>Drivers should have compulsory driving evaluations at 70 years old and at regular intervals there-after</c:v>
                </c:pt>
                <c:pt idx="2">
                  <c:v>All drivers regardless of age should be re-tested periodically on their ability to drive</c:v>
                </c:pt>
                <c:pt idx="3">
                  <c:v>Elderly drivers should be allowed to decide with their families when it is time for them to stop driving</c:v>
                </c:pt>
                <c:pt idx="4">
                  <c:v>Current system of allowing drivers over 70 years old to renew their driver's licence every 3 years with a written test and self-declaration of health status should continue unchanged</c:v>
                </c:pt>
                <c:pt idx="5">
                  <c:v>There should be a maximum age limit for driving</c:v>
                </c:pt>
                <c:pt idx="6">
                  <c:v>Elderly motorists should be restricted to driving during daylight hours</c:v>
                </c:pt>
              </c:strCache>
            </c:strRef>
          </c:cat>
          <c:val>
            <c:numRef>
              <c:f>Sheet1!$B$2:$H$2</c:f>
              <c:numCache>
                <c:formatCode>0%</c:formatCode>
                <c:ptCount val="7"/>
                <c:pt idx="0">
                  <c:v>0.67000000000000448</c:v>
                </c:pt>
                <c:pt idx="1">
                  <c:v>0.62000000000000344</c:v>
                </c:pt>
                <c:pt idx="2">
                  <c:v>0.45</c:v>
                </c:pt>
                <c:pt idx="3">
                  <c:v>0.44</c:v>
                </c:pt>
                <c:pt idx="4">
                  <c:v>0.41000000000000031</c:v>
                </c:pt>
                <c:pt idx="5">
                  <c:v>0.27</c:v>
                </c:pt>
                <c:pt idx="6">
                  <c:v>0.19</c:v>
                </c:pt>
              </c:numCache>
            </c:numRef>
          </c:val>
        </c:ser>
        <c:ser>
          <c:idx val="1"/>
          <c:order val="1"/>
          <c:tx>
            <c:strRef>
              <c:f>Sheet1!$A$3</c:f>
              <c:strCache>
                <c:ptCount val="1"/>
                <c:pt idx="0">
                  <c:v>Not sure</c:v>
                </c:pt>
              </c:strCache>
            </c:strRef>
          </c:tx>
          <c:spPr>
            <a:solidFill>
              <a:schemeClr val="bg2">
                <a:lumMod val="75000"/>
              </a:schemeClr>
            </a:solidFill>
          </c:spPr>
          <c:dLbls>
            <c:txPr>
              <a:bodyPr/>
              <a:lstStyle/>
              <a:p>
                <a:pPr>
                  <a:defRPr lang="en-US" sz="1200"/>
                </a:pPr>
                <a:endParaRPr lang="en-US"/>
              </a:p>
            </c:txPr>
            <c:showVal val="1"/>
          </c:dLbls>
          <c:cat>
            <c:strRef>
              <c:f>Sheet1!$B$1:$H$1</c:f>
              <c:strCache>
                <c:ptCount val="7"/>
                <c:pt idx="0">
                  <c:v>Drivers should have compulsory medical checks at 70 years old and at regular intervals there-after</c:v>
                </c:pt>
                <c:pt idx="1">
                  <c:v>Drivers should have compulsory driving evaluations at 70 years old and at regular intervals there-after</c:v>
                </c:pt>
                <c:pt idx="2">
                  <c:v>All drivers regardless of age should be re-tested periodically on their ability to drive</c:v>
                </c:pt>
                <c:pt idx="3">
                  <c:v>Elderly drivers should be allowed to decide with their families when it is time for them to stop driving</c:v>
                </c:pt>
                <c:pt idx="4">
                  <c:v>Current system of allowing drivers over 70 years old to renew their driver's licence every 3 years with a written test and self-declaration of health status should continue unchanged</c:v>
                </c:pt>
                <c:pt idx="5">
                  <c:v>There should be a maximum age limit for driving</c:v>
                </c:pt>
                <c:pt idx="6">
                  <c:v>Elderly motorists should be restricted to driving during daylight hours</c:v>
                </c:pt>
              </c:strCache>
            </c:strRef>
          </c:cat>
          <c:val>
            <c:numRef>
              <c:f>Sheet1!$B$3:$H$3</c:f>
              <c:numCache>
                <c:formatCode>0%</c:formatCode>
                <c:ptCount val="7"/>
                <c:pt idx="0">
                  <c:v>0.2</c:v>
                </c:pt>
                <c:pt idx="1">
                  <c:v>0.22</c:v>
                </c:pt>
                <c:pt idx="2">
                  <c:v>0.28000000000000008</c:v>
                </c:pt>
                <c:pt idx="3">
                  <c:v>0.30000000000000032</c:v>
                </c:pt>
                <c:pt idx="4">
                  <c:v>0.31000000000000172</c:v>
                </c:pt>
                <c:pt idx="5">
                  <c:v>0.30000000000000032</c:v>
                </c:pt>
                <c:pt idx="6">
                  <c:v>0.29000000000000031</c:v>
                </c:pt>
              </c:numCache>
            </c:numRef>
          </c:val>
        </c:ser>
        <c:ser>
          <c:idx val="2"/>
          <c:order val="2"/>
          <c:tx>
            <c:strRef>
              <c:f>Sheet1!$A$4</c:f>
              <c:strCache>
                <c:ptCount val="1"/>
                <c:pt idx="0">
                  <c:v>Disagree </c:v>
                </c:pt>
              </c:strCache>
            </c:strRef>
          </c:tx>
          <c:spPr>
            <a:solidFill>
              <a:schemeClr val="accent2"/>
            </a:solidFill>
          </c:spPr>
          <c:dLbls>
            <c:dLbl>
              <c:idx val="0"/>
              <c:layout>
                <c:manualLayout>
                  <c:x val="3.8929167919177932E-3"/>
                  <c:y val="4.5008489259164824E-3"/>
                </c:manualLayout>
              </c:layout>
              <c:showVal val="1"/>
            </c:dLbl>
            <c:txPr>
              <a:bodyPr/>
              <a:lstStyle/>
              <a:p>
                <a:pPr>
                  <a:defRPr lang="en-US" sz="1200"/>
                </a:pPr>
                <a:endParaRPr lang="en-US"/>
              </a:p>
            </c:txPr>
            <c:showVal val="1"/>
          </c:dLbls>
          <c:cat>
            <c:strRef>
              <c:f>Sheet1!$B$1:$H$1</c:f>
              <c:strCache>
                <c:ptCount val="7"/>
                <c:pt idx="0">
                  <c:v>Drivers should have compulsory medical checks at 70 years old and at regular intervals there-after</c:v>
                </c:pt>
                <c:pt idx="1">
                  <c:v>Drivers should have compulsory driving evaluations at 70 years old and at regular intervals there-after</c:v>
                </c:pt>
                <c:pt idx="2">
                  <c:v>All drivers regardless of age should be re-tested periodically on their ability to drive</c:v>
                </c:pt>
                <c:pt idx="3">
                  <c:v>Elderly drivers should be allowed to decide with their families when it is time for them to stop driving</c:v>
                </c:pt>
                <c:pt idx="4">
                  <c:v>Current system of allowing drivers over 70 years old to renew their driver's licence every 3 years with a written test and self-declaration of health status should continue unchanged</c:v>
                </c:pt>
                <c:pt idx="5">
                  <c:v>There should be a maximum age limit for driving</c:v>
                </c:pt>
                <c:pt idx="6">
                  <c:v>Elderly motorists should be restricted to driving during daylight hours</c:v>
                </c:pt>
              </c:strCache>
            </c:strRef>
          </c:cat>
          <c:val>
            <c:numRef>
              <c:f>Sheet1!$B$4:$H$4</c:f>
              <c:numCache>
                <c:formatCode>0%</c:formatCode>
                <c:ptCount val="7"/>
                <c:pt idx="0">
                  <c:v>0.13</c:v>
                </c:pt>
                <c:pt idx="1">
                  <c:v>0.16</c:v>
                </c:pt>
                <c:pt idx="2">
                  <c:v>0.27</c:v>
                </c:pt>
                <c:pt idx="3">
                  <c:v>0.26</c:v>
                </c:pt>
                <c:pt idx="4">
                  <c:v>0.27</c:v>
                </c:pt>
                <c:pt idx="5">
                  <c:v>0.42000000000000032</c:v>
                </c:pt>
                <c:pt idx="6">
                  <c:v>0.52</c:v>
                </c:pt>
              </c:numCache>
            </c:numRef>
          </c:val>
        </c:ser>
        <c:gapWidth val="79"/>
        <c:overlap val="100"/>
        <c:axId val="123753216"/>
        <c:axId val="123754752"/>
      </c:barChart>
      <c:catAx>
        <c:axId val="123753216"/>
        <c:scaling>
          <c:orientation val="maxMin"/>
        </c:scaling>
        <c:delete val="1"/>
        <c:axPos val="l"/>
        <c:numFmt formatCode="General" sourceLinked="1"/>
        <c:tickLblPos val="none"/>
        <c:crossAx val="123754752"/>
        <c:crosses val="autoZero"/>
        <c:auto val="1"/>
        <c:lblAlgn val="ctr"/>
        <c:lblOffset val="100"/>
      </c:catAx>
      <c:valAx>
        <c:axId val="123754752"/>
        <c:scaling>
          <c:orientation val="minMax"/>
          <c:max val="1"/>
        </c:scaling>
        <c:delete val="1"/>
        <c:axPos val="t"/>
        <c:numFmt formatCode="0%" sourceLinked="1"/>
        <c:tickLblPos val="none"/>
        <c:crossAx val="123753216"/>
        <c:crosses val="autoZero"/>
        <c:crossBetween val="between"/>
      </c:valAx>
    </c:plotArea>
    <c:legend>
      <c:legendPos val="b"/>
      <c:layout>
        <c:manualLayout>
          <c:xMode val="edge"/>
          <c:yMode val="edge"/>
          <c:x val="0.39818131698923698"/>
          <c:y val="3.6713963883349923E-2"/>
          <c:w val="0.41834770118036746"/>
          <c:h val="3.8397994755831465E-2"/>
        </c:manualLayout>
      </c:layout>
      <c:txPr>
        <a:bodyPr/>
        <a:lstStyle/>
        <a:p>
          <a:pPr>
            <a:defRPr lang="en-US"/>
          </a:pPr>
          <a:endParaRPr lang="en-US"/>
        </a:p>
      </c:txPr>
    </c:legend>
    <c:plotVisOnly val="1"/>
    <c:dispBlanksAs val="gap"/>
  </c:chart>
  <c:txPr>
    <a:bodyPr/>
    <a:lstStyle/>
    <a:p>
      <a:pPr>
        <a:defRPr sz="1000"/>
      </a:pPr>
      <a:endParaRPr lang="en-US"/>
    </a:p>
  </c:txPr>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38384096376201976"/>
          <c:y val="6.5192584452270524E-2"/>
          <c:w val="0.44815741245232343"/>
          <c:h val="0.87931182957267362"/>
        </c:manualLayout>
      </c:layout>
      <c:barChart>
        <c:barDir val="bar"/>
        <c:grouping val="percentStacked"/>
        <c:ser>
          <c:idx val="0"/>
          <c:order val="0"/>
          <c:tx>
            <c:strRef>
              <c:f>Sheet1!$A$2</c:f>
              <c:strCache>
                <c:ptCount val="1"/>
                <c:pt idx="0">
                  <c:v>Agree</c:v>
                </c:pt>
              </c:strCache>
            </c:strRef>
          </c:tx>
          <c:spPr>
            <a:solidFill>
              <a:schemeClr val="accent3"/>
            </a:solidFill>
          </c:spPr>
          <c:dLbls>
            <c:dLbl>
              <c:idx val="9"/>
              <c:layout>
                <c:manualLayout>
                  <c:x val="5.5555166717993695E-3"/>
                  <c:y val="-2.4689241020185615E-3"/>
                </c:manualLayout>
              </c:layout>
              <c:showVal val="1"/>
            </c:dLbl>
            <c:dLbl>
              <c:idx val="10"/>
              <c:layout>
                <c:manualLayout>
                  <c:x val="8.3332750076990508E-3"/>
                  <c:y val="2.4691185207996085E-3"/>
                </c:manualLayout>
              </c:layout>
              <c:showVal val="1"/>
            </c:dLbl>
            <c:dLbl>
              <c:idx val="11"/>
              <c:layout>
                <c:manualLayout>
                  <c:x val="8.3332750076990508E-3"/>
                  <c:y val="9.0533299914253025E-17"/>
                </c:manualLayout>
              </c:layout>
              <c:showVal val="1"/>
            </c:dLbl>
            <c:dLbl>
              <c:idx val="12"/>
              <c:layout>
                <c:manualLayout>
                  <c:x val="8.3332750076990508E-3"/>
                  <c:y val="4.9382370415995422E-3"/>
                </c:manualLayout>
              </c:layout>
              <c:showVal val="1"/>
            </c:dLbl>
            <c:dLbl>
              <c:idx val="13"/>
              <c:layout>
                <c:manualLayout>
                  <c:x val="8.3332750076990508E-3"/>
                  <c:y val="1.9441878116533566E-7"/>
                </c:manualLayout>
              </c:layout>
              <c:showVal val="1"/>
            </c:dLbl>
            <c:dLbl>
              <c:idx val="14"/>
              <c:layout>
                <c:manualLayout>
                  <c:x val="1.3888791679498321E-2"/>
                  <c:y val="-4.9380426228182927E-3"/>
                </c:manualLayout>
              </c:layout>
              <c:showVal val="1"/>
            </c:dLbl>
            <c:txPr>
              <a:bodyPr/>
              <a:lstStyle/>
              <a:p>
                <a:pPr>
                  <a:defRPr lang="en-US" sz="1200"/>
                </a:pPr>
                <a:endParaRPr lang="en-US"/>
              </a:p>
            </c:txPr>
            <c:showVal val="1"/>
          </c:dLbls>
          <c:cat>
            <c:strRef>
              <c:f>Sheet1!$B$1:$H$1</c:f>
              <c:strCache>
                <c:ptCount val="7"/>
                <c:pt idx="0">
                  <c:v>Drivers should have compulsory medical checks at 70 years old and at regular intervals there-after</c:v>
                </c:pt>
                <c:pt idx="1">
                  <c:v>Drivers should have compulsory driving evaluations at 70 years old and at regular intervals there-after</c:v>
                </c:pt>
                <c:pt idx="2">
                  <c:v>All drivers regardless of age should be re-tested periodically on their ability to drive</c:v>
                </c:pt>
                <c:pt idx="3">
                  <c:v>Elderly drivers should be allowed to decide with their families when it is time for them to stop driving</c:v>
                </c:pt>
                <c:pt idx="4">
                  <c:v>Current system of allowing drivers over 70 years old to renew their driver's licence every 3 years with a written test and self-declaration of health status should continue unchanged</c:v>
                </c:pt>
                <c:pt idx="5">
                  <c:v>There should be a maximum age limit for driving</c:v>
                </c:pt>
                <c:pt idx="6">
                  <c:v>Elderly motorists should be restricted to driving during daylight hours</c:v>
                </c:pt>
              </c:strCache>
            </c:strRef>
          </c:cat>
          <c:val>
            <c:numRef>
              <c:f>Sheet1!$B$2:$H$2</c:f>
              <c:numCache>
                <c:formatCode>0%</c:formatCode>
                <c:ptCount val="7"/>
                <c:pt idx="0">
                  <c:v>0.67000000000000481</c:v>
                </c:pt>
                <c:pt idx="1">
                  <c:v>0.62000000000000366</c:v>
                </c:pt>
                <c:pt idx="2">
                  <c:v>0.45</c:v>
                </c:pt>
                <c:pt idx="3">
                  <c:v>0.44</c:v>
                </c:pt>
                <c:pt idx="4">
                  <c:v>0.41000000000000031</c:v>
                </c:pt>
                <c:pt idx="5">
                  <c:v>0.27</c:v>
                </c:pt>
                <c:pt idx="6">
                  <c:v>0.19</c:v>
                </c:pt>
              </c:numCache>
            </c:numRef>
          </c:val>
        </c:ser>
        <c:ser>
          <c:idx val="1"/>
          <c:order val="1"/>
          <c:tx>
            <c:strRef>
              <c:f>Sheet1!$A$3</c:f>
              <c:strCache>
                <c:ptCount val="1"/>
                <c:pt idx="0">
                  <c:v>Not sure</c:v>
                </c:pt>
              </c:strCache>
            </c:strRef>
          </c:tx>
          <c:spPr>
            <a:solidFill>
              <a:schemeClr val="bg2">
                <a:lumMod val="75000"/>
              </a:schemeClr>
            </a:solidFill>
          </c:spPr>
          <c:dLbls>
            <c:txPr>
              <a:bodyPr/>
              <a:lstStyle/>
              <a:p>
                <a:pPr>
                  <a:defRPr lang="en-US" sz="1200"/>
                </a:pPr>
                <a:endParaRPr lang="en-US"/>
              </a:p>
            </c:txPr>
            <c:showVal val="1"/>
          </c:dLbls>
          <c:cat>
            <c:strRef>
              <c:f>Sheet1!$B$1:$H$1</c:f>
              <c:strCache>
                <c:ptCount val="7"/>
                <c:pt idx="0">
                  <c:v>Drivers should have compulsory medical checks at 70 years old and at regular intervals there-after</c:v>
                </c:pt>
                <c:pt idx="1">
                  <c:v>Drivers should have compulsory driving evaluations at 70 years old and at regular intervals there-after</c:v>
                </c:pt>
                <c:pt idx="2">
                  <c:v>All drivers regardless of age should be re-tested periodically on their ability to drive</c:v>
                </c:pt>
                <c:pt idx="3">
                  <c:v>Elderly drivers should be allowed to decide with their families when it is time for them to stop driving</c:v>
                </c:pt>
                <c:pt idx="4">
                  <c:v>Current system of allowing drivers over 70 years old to renew their driver's licence every 3 years with a written test and self-declaration of health status should continue unchanged</c:v>
                </c:pt>
                <c:pt idx="5">
                  <c:v>There should be a maximum age limit for driving</c:v>
                </c:pt>
                <c:pt idx="6">
                  <c:v>Elderly motorists should be restricted to driving during daylight hours</c:v>
                </c:pt>
              </c:strCache>
            </c:strRef>
          </c:cat>
          <c:val>
            <c:numRef>
              <c:f>Sheet1!$B$3:$H$3</c:f>
              <c:numCache>
                <c:formatCode>0%</c:formatCode>
                <c:ptCount val="7"/>
                <c:pt idx="0">
                  <c:v>0.2</c:v>
                </c:pt>
                <c:pt idx="1">
                  <c:v>0.22</c:v>
                </c:pt>
                <c:pt idx="2">
                  <c:v>0.28000000000000008</c:v>
                </c:pt>
                <c:pt idx="3">
                  <c:v>0.30000000000000032</c:v>
                </c:pt>
                <c:pt idx="4">
                  <c:v>0.31000000000000183</c:v>
                </c:pt>
                <c:pt idx="5">
                  <c:v>0.30000000000000032</c:v>
                </c:pt>
                <c:pt idx="6">
                  <c:v>0.29000000000000031</c:v>
                </c:pt>
              </c:numCache>
            </c:numRef>
          </c:val>
        </c:ser>
        <c:ser>
          <c:idx val="2"/>
          <c:order val="2"/>
          <c:tx>
            <c:strRef>
              <c:f>Sheet1!$A$4</c:f>
              <c:strCache>
                <c:ptCount val="1"/>
                <c:pt idx="0">
                  <c:v>Disagree </c:v>
                </c:pt>
              </c:strCache>
            </c:strRef>
          </c:tx>
          <c:spPr>
            <a:solidFill>
              <a:schemeClr val="accent2"/>
            </a:solidFill>
          </c:spPr>
          <c:dLbls>
            <c:dLbl>
              <c:idx val="0"/>
              <c:layout>
                <c:manualLayout>
                  <c:x val="3.8929167919177945E-3"/>
                  <c:y val="4.5008489259164824E-3"/>
                </c:manualLayout>
              </c:layout>
              <c:showVal val="1"/>
            </c:dLbl>
            <c:txPr>
              <a:bodyPr/>
              <a:lstStyle/>
              <a:p>
                <a:pPr>
                  <a:defRPr lang="en-US" sz="1200"/>
                </a:pPr>
                <a:endParaRPr lang="en-US"/>
              </a:p>
            </c:txPr>
            <c:showVal val="1"/>
          </c:dLbls>
          <c:cat>
            <c:strRef>
              <c:f>Sheet1!$B$1:$H$1</c:f>
              <c:strCache>
                <c:ptCount val="7"/>
                <c:pt idx="0">
                  <c:v>Drivers should have compulsory medical checks at 70 years old and at regular intervals there-after</c:v>
                </c:pt>
                <c:pt idx="1">
                  <c:v>Drivers should have compulsory driving evaluations at 70 years old and at regular intervals there-after</c:v>
                </c:pt>
                <c:pt idx="2">
                  <c:v>All drivers regardless of age should be re-tested periodically on their ability to drive</c:v>
                </c:pt>
                <c:pt idx="3">
                  <c:v>Elderly drivers should be allowed to decide with their families when it is time for them to stop driving</c:v>
                </c:pt>
                <c:pt idx="4">
                  <c:v>Current system of allowing drivers over 70 years old to renew their driver's licence every 3 years with a written test and self-declaration of health status should continue unchanged</c:v>
                </c:pt>
                <c:pt idx="5">
                  <c:v>There should be a maximum age limit for driving</c:v>
                </c:pt>
                <c:pt idx="6">
                  <c:v>Elderly motorists should be restricted to driving during daylight hours</c:v>
                </c:pt>
              </c:strCache>
            </c:strRef>
          </c:cat>
          <c:val>
            <c:numRef>
              <c:f>Sheet1!$B$4:$H$4</c:f>
              <c:numCache>
                <c:formatCode>0%</c:formatCode>
                <c:ptCount val="7"/>
                <c:pt idx="0">
                  <c:v>0.13</c:v>
                </c:pt>
                <c:pt idx="1">
                  <c:v>0.16</c:v>
                </c:pt>
                <c:pt idx="2">
                  <c:v>0.27</c:v>
                </c:pt>
                <c:pt idx="3">
                  <c:v>0.26</c:v>
                </c:pt>
                <c:pt idx="4">
                  <c:v>0.27</c:v>
                </c:pt>
                <c:pt idx="5">
                  <c:v>0.42000000000000032</c:v>
                </c:pt>
                <c:pt idx="6">
                  <c:v>0.52</c:v>
                </c:pt>
              </c:numCache>
            </c:numRef>
          </c:val>
        </c:ser>
        <c:gapWidth val="79"/>
        <c:overlap val="100"/>
        <c:axId val="123872000"/>
        <c:axId val="123873536"/>
      </c:barChart>
      <c:catAx>
        <c:axId val="123872000"/>
        <c:scaling>
          <c:orientation val="maxMin"/>
        </c:scaling>
        <c:delete val="1"/>
        <c:axPos val="l"/>
        <c:numFmt formatCode="General" sourceLinked="1"/>
        <c:tickLblPos val="none"/>
        <c:crossAx val="123873536"/>
        <c:crosses val="autoZero"/>
        <c:auto val="1"/>
        <c:lblAlgn val="ctr"/>
        <c:lblOffset val="100"/>
      </c:catAx>
      <c:valAx>
        <c:axId val="123873536"/>
        <c:scaling>
          <c:orientation val="minMax"/>
          <c:max val="1"/>
        </c:scaling>
        <c:delete val="1"/>
        <c:axPos val="t"/>
        <c:numFmt formatCode="0%" sourceLinked="1"/>
        <c:tickLblPos val="none"/>
        <c:crossAx val="123872000"/>
        <c:crosses val="autoZero"/>
        <c:crossBetween val="between"/>
      </c:valAx>
    </c:plotArea>
    <c:legend>
      <c:legendPos val="b"/>
      <c:layout>
        <c:manualLayout>
          <c:xMode val="edge"/>
          <c:yMode val="edge"/>
          <c:x val="0.39818131698923714"/>
          <c:y val="3.6713963883349951E-2"/>
          <c:w val="0.22552853792530156"/>
          <c:h val="3.8397994755831465E-2"/>
        </c:manualLayout>
      </c:layout>
      <c:txPr>
        <a:bodyPr/>
        <a:lstStyle/>
        <a:p>
          <a:pPr>
            <a:defRPr lang="en-US"/>
          </a:pPr>
          <a:endParaRPr lang="en-US"/>
        </a:p>
      </c:txPr>
    </c:legend>
    <c:plotVisOnly val="1"/>
    <c:dispBlanksAs val="gap"/>
  </c:chart>
  <c:txPr>
    <a:bodyPr/>
    <a:lstStyle/>
    <a:p>
      <a:pPr>
        <a:defRPr sz="1000"/>
      </a:pPr>
      <a:endParaRPr lang="en-US"/>
    </a:p>
  </c:txPr>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en-GB"/>
  <c:style val="4"/>
  <c:chart>
    <c:plotArea>
      <c:layout>
        <c:manualLayout>
          <c:layoutTarget val="inner"/>
          <c:xMode val="edge"/>
          <c:yMode val="edge"/>
          <c:x val="0"/>
          <c:y val="3.6213991769547392E-2"/>
          <c:w val="1"/>
          <c:h val="0.53909465020576164"/>
        </c:manualLayout>
      </c:layout>
      <c:barChart>
        <c:barDir val="bar"/>
        <c:grouping val="stacked"/>
        <c:ser>
          <c:idx val="0"/>
          <c:order val="0"/>
          <c:tx>
            <c:strRef>
              <c:f>Sheet1!$B$1</c:f>
              <c:strCache>
                <c:ptCount val="1"/>
                <c:pt idx="0">
                  <c:v>Less</c:v>
                </c:pt>
              </c:strCache>
            </c:strRef>
          </c:tx>
          <c:dLbls>
            <c:dLbl>
              <c:idx val="0"/>
              <c:layout>
                <c:manualLayout>
                  <c:x val="-4.3471413899349538E-3"/>
                  <c:y val="-1.975256796604128E-2"/>
                </c:manualLayout>
              </c:layout>
              <c:showVal val="1"/>
            </c:dLbl>
            <c:txPr>
              <a:bodyPr/>
              <a:lstStyle/>
              <a:p>
                <a:pPr>
                  <a:defRPr lang="en-US" sz="1400" b="1">
                    <a:solidFill>
                      <a:schemeClr val="bg1"/>
                    </a:solidFill>
                  </a:defRPr>
                </a:pPr>
                <a:endParaRPr lang="en-US"/>
              </a:p>
            </c:txPr>
            <c:showVal val="1"/>
          </c:dLbls>
          <c:cat>
            <c:strRef>
              <c:f>Sheet1!$A$2:$A$3</c:f>
              <c:strCache>
                <c:ptCount val="2"/>
                <c:pt idx="0">
                  <c:v>Dependent</c:v>
                </c:pt>
                <c:pt idx="1">
                  <c:v>Use</c:v>
                </c:pt>
              </c:strCache>
            </c:strRef>
          </c:cat>
          <c:val>
            <c:numRef>
              <c:f>Sheet1!$B$2:$B$3</c:f>
              <c:numCache>
                <c:formatCode>0%</c:formatCode>
                <c:ptCount val="2"/>
                <c:pt idx="0">
                  <c:v>0.12000000000000002</c:v>
                </c:pt>
                <c:pt idx="1">
                  <c:v>0.28000000000000008</c:v>
                </c:pt>
              </c:numCache>
            </c:numRef>
          </c:val>
        </c:ser>
        <c:ser>
          <c:idx val="1"/>
          <c:order val="1"/>
          <c:tx>
            <c:strRef>
              <c:f>Sheet1!$C$1</c:f>
              <c:strCache>
                <c:ptCount val="1"/>
                <c:pt idx="0">
                  <c:v>Much less</c:v>
                </c:pt>
              </c:strCache>
            </c:strRef>
          </c:tx>
          <c:spPr>
            <a:solidFill>
              <a:schemeClr val="accent2">
                <a:lumMod val="50000"/>
              </a:schemeClr>
            </a:solidFill>
          </c:spPr>
          <c:dLbls>
            <c:dLbl>
              <c:idx val="0"/>
              <c:layout>
                <c:manualLayout>
                  <c:x val="7.826189661074974E-2"/>
                  <c:y val="-2.6336670879103283E-2"/>
                </c:manualLayout>
              </c:layout>
              <c:spPr/>
              <c:txPr>
                <a:bodyPr/>
                <a:lstStyle/>
                <a:p>
                  <a:pPr>
                    <a:defRPr lang="en-US" sz="1400" b="1">
                      <a:solidFill>
                        <a:schemeClr val="tx1"/>
                      </a:solidFill>
                    </a:defRPr>
                  </a:pPr>
                  <a:endParaRPr lang="en-US"/>
                </a:p>
              </c:txPr>
              <c:showVal val="1"/>
            </c:dLbl>
            <c:dLbl>
              <c:idx val="1"/>
              <c:layout>
                <c:manualLayout>
                  <c:x val="-8.6956521739130748E-3"/>
                  <c:y val="0"/>
                </c:manualLayout>
              </c:layout>
              <c:showVal val="1"/>
            </c:dLbl>
            <c:txPr>
              <a:bodyPr/>
              <a:lstStyle/>
              <a:p>
                <a:pPr>
                  <a:defRPr lang="en-US" sz="1400" b="1">
                    <a:solidFill>
                      <a:schemeClr val="bg1"/>
                    </a:solidFill>
                  </a:defRPr>
                </a:pPr>
                <a:endParaRPr lang="en-US"/>
              </a:p>
            </c:txPr>
            <c:showVal val="1"/>
          </c:dLbls>
          <c:cat>
            <c:strRef>
              <c:f>Sheet1!$A$2:$A$3</c:f>
              <c:strCache>
                <c:ptCount val="2"/>
                <c:pt idx="0">
                  <c:v>Dependent</c:v>
                </c:pt>
                <c:pt idx="1">
                  <c:v>Use</c:v>
                </c:pt>
              </c:strCache>
            </c:strRef>
          </c:cat>
          <c:val>
            <c:numRef>
              <c:f>Sheet1!$C$2:$C$3</c:f>
              <c:numCache>
                <c:formatCode>0%</c:formatCode>
                <c:ptCount val="2"/>
                <c:pt idx="0">
                  <c:v>2.0000000000000011E-2</c:v>
                </c:pt>
                <c:pt idx="1">
                  <c:v>8.0000000000000043E-2</c:v>
                </c:pt>
              </c:numCache>
            </c:numRef>
          </c:val>
        </c:ser>
        <c:gapWidth val="101"/>
        <c:overlap val="100"/>
        <c:axId val="145109376"/>
        <c:axId val="145110912"/>
      </c:barChart>
      <c:catAx>
        <c:axId val="145109376"/>
        <c:scaling>
          <c:orientation val="maxMin"/>
        </c:scaling>
        <c:delete val="1"/>
        <c:axPos val="r"/>
        <c:numFmt formatCode="General" sourceLinked="1"/>
        <c:tickLblPos val="none"/>
        <c:crossAx val="145110912"/>
        <c:crosses val="autoZero"/>
        <c:auto val="1"/>
        <c:lblAlgn val="ctr"/>
        <c:lblOffset val="100"/>
      </c:catAx>
      <c:valAx>
        <c:axId val="145110912"/>
        <c:scaling>
          <c:orientation val="maxMin"/>
          <c:max val="1"/>
        </c:scaling>
        <c:delete val="1"/>
        <c:axPos val="t"/>
        <c:numFmt formatCode="0%" sourceLinked="1"/>
        <c:tickLblPos val="none"/>
        <c:crossAx val="145109376"/>
        <c:crosses val="autoZero"/>
        <c:crossBetween val="between"/>
      </c:valAx>
    </c:plotArea>
    <c:legend>
      <c:legendPos val="b"/>
      <c:layout>
        <c:manualLayout>
          <c:xMode val="edge"/>
          <c:yMode val="edge"/>
          <c:x val="0.32416398493666576"/>
          <c:y val="0.53187735582539453"/>
          <c:w val="0.66906333447449551"/>
          <c:h val="0.14378443863591844"/>
        </c:manualLayout>
      </c:layout>
      <c:txPr>
        <a:bodyPr/>
        <a:lstStyle/>
        <a:p>
          <a:pPr>
            <a:defRPr lang="en-US" sz="1400"/>
          </a:pPr>
          <a:endParaRPr lang="en-US"/>
        </a:p>
      </c:txPr>
    </c:legend>
    <c:plotVisOnly val="1"/>
    <c:dispBlanksAs val="gap"/>
  </c:chart>
  <c:txPr>
    <a:bodyPr/>
    <a:lstStyle/>
    <a:p>
      <a:pPr>
        <a:defRPr sz="1800"/>
      </a:pPr>
      <a:endParaRPr lang="en-US"/>
    </a:p>
  </c:txPr>
  <c:externalData r:id="rId1"/>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en-GB"/>
  <c:style val="4"/>
  <c:chart>
    <c:plotArea>
      <c:layout>
        <c:manualLayout>
          <c:layoutTarget val="inner"/>
          <c:xMode val="edge"/>
          <c:yMode val="edge"/>
          <c:x val="0"/>
          <c:y val="3.6213991769547392E-2"/>
          <c:w val="1"/>
          <c:h val="0.53909465020576164"/>
        </c:manualLayout>
      </c:layout>
      <c:barChart>
        <c:barDir val="bar"/>
        <c:grouping val="stacked"/>
        <c:ser>
          <c:idx val="0"/>
          <c:order val="0"/>
          <c:tx>
            <c:strRef>
              <c:f>Sheet1!$B$1</c:f>
              <c:strCache>
                <c:ptCount val="1"/>
                <c:pt idx="0">
                  <c:v>Less</c:v>
                </c:pt>
              </c:strCache>
            </c:strRef>
          </c:tx>
          <c:dLbls>
            <c:dLbl>
              <c:idx val="0"/>
              <c:layout>
                <c:manualLayout>
                  <c:x val="-4.3471413899349538E-3"/>
                  <c:y val="-1.975256796604128E-2"/>
                </c:manualLayout>
              </c:layout>
              <c:showVal val="1"/>
            </c:dLbl>
            <c:txPr>
              <a:bodyPr/>
              <a:lstStyle/>
              <a:p>
                <a:pPr>
                  <a:defRPr lang="en-US" sz="1400" b="1">
                    <a:solidFill>
                      <a:schemeClr val="bg1"/>
                    </a:solidFill>
                  </a:defRPr>
                </a:pPr>
                <a:endParaRPr lang="en-US"/>
              </a:p>
            </c:txPr>
            <c:showVal val="1"/>
          </c:dLbls>
          <c:cat>
            <c:strRef>
              <c:f>Sheet1!$A$2:$A$3</c:f>
              <c:strCache>
                <c:ptCount val="2"/>
                <c:pt idx="0">
                  <c:v>Dependent</c:v>
                </c:pt>
                <c:pt idx="1">
                  <c:v>Use</c:v>
                </c:pt>
              </c:strCache>
            </c:strRef>
          </c:cat>
          <c:val>
            <c:numRef>
              <c:f>Sheet1!$B$2:$B$3</c:f>
              <c:numCache>
                <c:formatCode>0%</c:formatCode>
                <c:ptCount val="2"/>
                <c:pt idx="0">
                  <c:v>0.11</c:v>
                </c:pt>
                <c:pt idx="1">
                  <c:v>0.22</c:v>
                </c:pt>
              </c:numCache>
            </c:numRef>
          </c:val>
        </c:ser>
        <c:ser>
          <c:idx val="1"/>
          <c:order val="1"/>
          <c:tx>
            <c:strRef>
              <c:f>Sheet1!$C$1</c:f>
              <c:strCache>
                <c:ptCount val="1"/>
                <c:pt idx="0">
                  <c:v>Much less</c:v>
                </c:pt>
              </c:strCache>
            </c:strRef>
          </c:tx>
          <c:spPr>
            <a:solidFill>
              <a:schemeClr val="accent2">
                <a:lumMod val="50000"/>
              </a:schemeClr>
            </a:solidFill>
          </c:spPr>
          <c:dLbls>
            <c:dLbl>
              <c:idx val="0"/>
              <c:layout>
                <c:manualLayout>
                  <c:x val="7.826189661074974E-2"/>
                  <c:y val="-2.6336670879103297E-2"/>
                </c:manualLayout>
              </c:layout>
              <c:spPr/>
              <c:txPr>
                <a:bodyPr/>
                <a:lstStyle/>
                <a:p>
                  <a:pPr>
                    <a:defRPr lang="en-US" sz="1400" b="1">
                      <a:solidFill>
                        <a:schemeClr val="tx1"/>
                      </a:solidFill>
                    </a:defRPr>
                  </a:pPr>
                  <a:endParaRPr lang="en-US"/>
                </a:p>
              </c:txPr>
              <c:showVal val="1"/>
            </c:dLbl>
            <c:dLbl>
              <c:idx val="1"/>
              <c:layout>
                <c:manualLayout>
                  <c:x val="-8.6956521739130748E-3"/>
                  <c:y val="0"/>
                </c:manualLayout>
              </c:layout>
              <c:showVal val="1"/>
            </c:dLbl>
            <c:txPr>
              <a:bodyPr/>
              <a:lstStyle/>
              <a:p>
                <a:pPr>
                  <a:defRPr lang="en-US" sz="1400" b="1">
                    <a:solidFill>
                      <a:schemeClr val="bg1"/>
                    </a:solidFill>
                  </a:defRPr>
                </a:pPr>
                <a:endParaRPr lang="en-US"/>
              </a:p>
            </c:txPr>
            <c:showVal val="1"/>
          </c:dLbls>
          <c:cat>
            <c:strRef>
              <c:f>Sheet1!$A$2:$A$3</c:f>
              <c:strCache>
                <c:ptCount val="2"/>
                <c:pt idx="0">
                  <c:v>Dependent</c:v>
                </c:pt>
                <c:pt idx="1">
                  <c:v>Use</c:v>
                </c:pt>
              </c:strCache>
            </c:strRef>
          </c:cat>
          <c:val>
            <c:numRef>
              <c:f>Sheet1!$C$2:$C$3</c:f>
              <c:numCache>
                <c:formatCode>0%</c:formatCode>
                <c:ptCount val="2"/>
                <c:pt idx="0">
                  <c:v>2.0000000000000011E-2</c:v>
                </c:pt>
                <c:pt idx="1">
                  <c:v>6.0000000000000032E-2</c:v>
                </c:pt>
              </c:numCache>
            </c:numRef>
          </c:val>
        </c:ser>
        <c:gapWidth val="101"/>
        <c:overlap val="100"/>
        <c:axId val="145139200"/>
        <c:axId val="145140736"/>
      </c:barChart>
      <c:catAx>
        <c:axId val="145139200"/>
        <c:scaling>
          <c:orientation val="maxMin"/>
        </c:scaling>
        <c:delete val="1"/>
        <c:axPos val="r"/>
        <c:numFmt formatCode="General" sourceLinked="1"/>
        <c:tickLblPos val="none"/>
        <c:crossAx val="145140736"/>
        <c:crosses val="autoZero"/>
        <c:auto val="1"/>
        <c:lblAlgn val="ctr"/>
        <c:lblOffset val="100"/>
      </c:catAx>
      <c:valAx>
        <c:axId val="145140736"/>
        <c:scaling>
          <c:orientation val="maxMin"/>
          <c:max val="1"/>
        </c:scaling>
        <c:delete val="1"/>
        <c:axPos val="t"/>
        <c:numFmt formatCode="0%" sourceLinked="1"/>
        <c:tickLblPos val="none"/>
        <c:crossAx val="145139200"/>
        <c:crosses val="autoZero"/>
        <c:crossBetween val="between"/>
      </c:valAx>
    </c:plotArea>
    <c:plotVisOnly val="1"/>
    <c:dispBlanksAs val="gap"/>
  </c:chart>
  <c:txPr>
    <a:bodyPr/>
    <a:lstStyle/>
    <a:p>
      <a:pPr>
        <a:defRPr sz="1800"/>
      </a:pPr>
      <a:endParaRPr lang="en-US"/>
    </a:p>
  </c:txPr>
  <c:externalData r:id="rId1"/>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en-GB"/>
  <c:style val="5"/>
  <c:chart>
    <c:plotArea>
      <c:layout>
        <c:manualLayout>
          <c:layoutTarget val="inner"/>
          <c:xMode val="edge"/>
          <c:yMode val="edge"/>
          <c:x val="4.7852101724593914E-2"/>
          <c:y val="3.7606574393718485E-2"/>
          <c:w val="0.9042957965508166"/>
          <c:h val="0.55732404861020002"/>
        </c:manualLayout>
      </c:layout>
      <c:barChart>
        <c:barDir val="bar"/>
        <c:grouping val="stacked"/>
        <c:ser>
          <c:idx val="0"/>
          <c:order val="0"/>
          <c:tx>
            <c:strRef>
              <c:f>Sheet1!$B$1</c:f>
              <c:strCache>
                <c:ptCount val="1"/>
                <c:pt idx="0">
                  <c:v>More</c:v>
                </c:pt>
              </c:strCache>
            </c:strRef>
          </c:tx>
          <c:dLbls>
            <c:txPr>
              <a:bodyPr/>
              <a:lstStyle/>
              <a:p>
                <a:pPr>
                  <a:defRPr lang="en-US" sz="1400" b="1">
                    <a:solidFill>
                      <a:schemeClr val="bg1"/>
                    </a:solidFill>
                  </a:defRPr>
                </a:pPr>
                <a:endParaRPr lang="en-US"/>
              </a:p>
            </c:txPr>
            <c:showVal val="1"/>
          </c:dLbls>
          <c:cat>
            <c:strRef>
              <c:f>Sheet1!$A$2:$A$3</c:f>
              <c:strCache>
                <c:ptCount val="2"/>
                <c:pt idx="0">
                  <c:v>Dependent</c:v>
                </c:pt>
                <c:pt idx="1">
                  <c:v>Use</c:v>
                </c:pt>
              </c:strCache>
            </c:strRef>
          </c:cat>
          <c:val>
            <c:numRef>
              <c:f>Sheet1!$B$2:$B$3</c:f>
              <c:numCache>
                <c:formatCode>0%</c:formatCode>
                <c:ptCount val="2"/>
                <c:pt idx="0">
                  <c:v>0.19</c:v>
                </c:pt>
                <c:pt idx="1">
                  <c:v>0.13</c:v>
                </c:pt>
              </c:numCache>
            </c:numRef>
          </c:val>
        </c:ser>
        <c:ser>
          <c:idx val="1"/>
          <c:order val="1"/>
          <c:tx>
            <c:strRef>
              <c:f>Sheet1!$C$1</c:f>
              <c:strCache>
                <c:ptCount val="1"/>
                <c:pt idx="0">
                  <c:v>Much more</c:v>
                </c:pt>
              </c:strCache>
            </c:strRef>
          </c:tx>
          <c:spPr>
            <a:solidFill>
              <a:schemeClr val="accent3">
                <a:lumMod val="50000"/>
              </a:schemeClr>
            </a:solidFill>
          </c:spPr>
          <c:dLbls>
            <c:txPr>
              <a:bodyPr/>
              <a:lstStyle/>
              <a:p>
                <a:pPr>
                  <a:defRPr lang="en-US" sz="1400" b="1">
                    <a:solidFill>
                      <a:schemeClr val="bg1"/>
                    </a:solidFill>
                  </a:defRPr>
                </a:pPr>
                <a:endParaRPr lang="en-US"/>
              </a:p>
            </c:txPr>
            <c:showVal val="1"/>
          </c:dLbls>
          <c:cat>
            <c:strRef>
              <c:f>Sheet1!$A$2:$A$3</c:f>
              <c:strCache>
                <c:ptCount val="2"/>
                <c:pt idx="0">
                  <c:v>Dependent</c:v>
                </c:pt>
                <c:pt idx="1">
                  <c:v>Use</c:v>
                </c:pt>
              </c:strCache>
            </c:strRef>
          </c:cat>
          <c:val>
            <c:numRef>
              <c:f>Sheet1!$C$2:$C$3</c:f>
              <c:numCache>
                <c:formatCode>0%</c:formatCode>
                <c:ptCount val="2"/>
                <c:pt idx="0">
                  <c:v>0.12000000000000002</c:v>
                </c:pt>
                <c:pt idx="1">
                  <c:v>6.0000000000000032E-2</c:v>
                </c:pt>
              </c:numCache>
            </c:numRef>
          </c:val>
        </c:ser>
        <c:gapWidth val="101"/>
        <c:overlap val="100"/>
        <c:axId val="145333632"/>
        <c:axId val="145339520"/>
      </c:barChart>
      <c:catAx>
        <c:axId val="145333632"/>
        <c:scaling>
          <c:orientation val="maxMin"/>
        </c:scaling>
        <c:delete val="1"/>
        <c:axPos val="l"/>
        <c:tickLblPos val="none"/>
        <c:crossAx val="145339520"/>
        <c:crosses val="autoZero"/>
        <c:auto val="1"/>
        <c:lblAlgn val="ctr"/>
        <c:lblOffset val="100"/>
      </c:catAx>
      <c:valAx>
        <c:axId val="145339520"/>
        <c:scaling>
          <c:orientation val="minMax"/>
          <c:max val="1"/>
        </c:scaling>
        <c:delete val="1"/>
        <c:axPos val="t"/>
        <c:numFmt formatCode="0%" sourceLinked="1"/>
        <c:tickLblPos val="none"/>
        <c:crossAx val="145333632"/>
        <c:crosses val="autoZero"/>
        <c:crossBetween val="between"/>
      </c:valAx>
    </c:plotArea>
    <c:plotVisOnly val="1"/>
    <c:dispBlanksAs val="gap"/>
  </c:chart>
  <c:txPr>
    <a:bodyPr/>
    <a:lstStyle/>
    <a:p>
      <a:pPr>
        <a:defRPr sz="1800"/>
      </a:pPr>
      <a:endParaRPr lang="en-US"/>
    </a:p>
  </c:txPr>
  <c:externalData r:id="rId1"/>
</c:chartSpace>
</file>

<file path=ppt/charts/chart15.xml><?xml version="1.0" encoding="utf-8"?>
<c:chartSpace xmlns:c="http://schemas.openxmlformats.org/drawingml/2006/chart" xmlns:a="http://schemas.openxmlformats.org/drawingml/2006/main" xmlns:r="http://schemas.openxmlformats.org/officeDocument/2006/relationships">
  <c:date1904 val="1"/>
  <c:lang val="en-GB"/>
  <c:style val="5"/>
  <c:chart>
    <c:plotArea>
      <c:layout>
        <c:manualLayout>
          <c:layoutTarget val="inner"/>
          <c:xMode val="edge"/>
          <c:yMode val="edge"/>
          <c:x val="4.7852101724593914E-2"/>
          <c:y val="4.0740455593195016E-2"/>
          <c:w val="0.9042957965508166"/>
          <c:h val="0.6241373638679647"/>
        </c:manualLayout>
      </c:layout>
      <c:barChart>
        <c:barDir val="bar"/>
        <c:grouping val="stacked"/>
        <c:ser>
          <c:idx val="0"/>
          <c:order val="0"/>
          <c:tx>
            <c:strRef>
              <c:f>Sheet1!$B$1</c:f>
              <c:strCache>
                <c:ptCount val="1"/>
                <c:pt idx="0">
                  <c:v>More</c:v>
                </c:pt>
              </c:strCache>
            </c:strRef>
          </c:tx>
          <c:dLbls>
            <c:txPr>
              <a:bodyPr/>
              <a:lstStyle/>
              <a:p>
                <a:pPr>
                  <a:defRPr lang="en-US" sz="1400" b="1">
                    <a:solidFill>
                      <a:schemeClr val="bg1"/>
                    </a:solidFill>
                  </a:defRPr>
                </a:pPr>
                <a:endParaRPr lang="en-US"/>
              </a:p>
            </c:txPr>
            <c:showVal val="1"/>
          </c:dLbls>
          <c:cat>
            <c:strRef>
              <c:f>Sheet1!$A$2:$A$3</c:f>
              <c:strCache>
                <c:ptCount val="2"/>
                <c:pt idx="0">
                  <c:v>Dependent</c:v>
                </c:pt>
                <c:pt idx="1">
                  <c:v>Use</c:v>
                </c:pt>
              </c:strCache>
            </c:strRef>
          </c:cat>
          <c:val>
            <c:numRef>
              <c:f>Sheet1!$B$2:$B$3</c:f>
              <c:numCache>
                <c:formatCode>0%</c:formatCode>
                <c:ptCount val="2"/>
                <c:pt idx="0">
                  <c:v>0.26</c:v>
                </c:pt>
                <c:pt idx="1">
                  <c:v>0.18000000000000024</c:v>
                </c:pt>
              </c:numCache>
            </c:numRef>
          </c:val>
        </c:ser>
        <c:ser>
          <c:idx val="1"/>
          <c:order val="1"/>
          <c:tx>
            <c:strRef>
              <c:f>Sheet1!$C$1</c:f>
              <c:strCache>
                <c:ptCount val="1"/>
                <c:pt idx="0">
                  <c:v>Much more</c:v>
                </c:pt>
              </c:strCache>
            </c:strRef>
          </c:tx>
          <c:spPr>
            <a:solidFill>
              <a:schemeClr val="accent3">
                <a:lumMod val="50000"/>
              </a:schemeClr>
            </a:solidFill>
          </c:spPr>
          <c:dLbls>
            <c:txPr>
              <a:bodyPr/>
              <a:lstStyle/>
              <a:p>
                <a:pPr>
                  <a:defRPr lang="en-US" sz="1400" b="1">
                    <a:solidFill>
                      <a:schemeClr val="bg1"/>
                    </a:solidFill>
                  </a:defRPr>
                </a:pPr>
                <a:endParaRPr lang="en-US"/>
              </a:p>
            </c:txPr>
            <c:showVal val="1"/>
          </c:dLbls>
          <c:cat>
            <c:strRef>
              <c:f>Sheet1!$A$2:$A$3</c:f>
              <c:strCache>
                <c:ptCount val="2"/>
                <c:pt idx="0">
                  <c:v>Dependent</c:v>
                </c:pt>
                <c:pt idx="1">
                  <c:v>Use</c:v>
                </c:pt>
              </c:strCache>
            </c:strRef>
          </c:cat>
          <c:val>
            <c:numRef>
              <c:f>Sheet1!$C$2:$C$3</c:f>
              <c:numCache>
                <c:formatCode>0%</c:formatCode>
                <c:ptCount val="2"/>
                <c:pt idx="0">
                  <c:v>0.19</c:v>
                </c:pt>
                <c:pt idx="1">
                  <c:v>9.0000000000000024E-2</c:v>
                </c:pt>
              </c:numCache>
            </c:numRef>
          </c:val>
        </c:ser>
        <c:gapWidth val="101"/>
        <c:overlap val="100"/>
        <c:axId val="145356288"/>
        <c:axId val="145357824"/>
      </c:barChart>
      <c:catAx>
        <c:axId val="145356288"/>
        <c:scaling>
          <c:orientation val="maxMin"/>
        </c:scaling>
        <c:delete val="1"/>
        <c:axPos val="l"/>
        <c:tickLblPos val="none"/>
        <c:crossAx val="145357824"/>
        <c:crosses val="autoZero"/>
        <c:auto val="1"/>
        <c:lblAlgn val="ctr"/>
        <c:lblOffset val="100"/>
      </c:catAx>
      <c:valAx>
        <c:axId val="145357824"/>
        <c:scaling>
          <c:orientation val="minMax"/>
          <c:max val="1"/>
        </c:scaling>
        <c:delete val="1"/>
        <c:axPos val="t"/>
        <c:numFmt formatCode="0%" sourceLinked="1"/>
        <c:tickLblPos val="none"/>
        <c:crossAx val="145356288"/>
        <c:crosses val="autoZero"/>
        <c:crossBetween val="between"/>
      </c:valAx>
    </c:plotArea>
    <c:legend>
      <c:legendPos val="b"/>
      <c:layout>
        <c:manualLayout>
          <c:xMode val="edge"/>
          <c:yMode val="edge"/>
          <c:x val="4.3093951795772571E-2"/>
          <c:y val="0.64147366590163268"/>
          <c:w val="0.65280063245612541"/>
          <c:h val="0.16825838563777762"/>
        </c:manualLayout>
      </c:layout>
      <c:txPr>
        <a:bodyPr/>
        <a:lstStyle/>
        <a:p>
          <a:pPr>
            <a:defRPr lang="en-US" sz="1400"/>
          </a:pPr>
          <a:endParaRPr lang="en-US"/>
        </a:p>
      </c:txPr>
    </c:legend>
    <c:plotVisOnly val="1"/>
    <c:dispBlanksAs val="gap"/>
  </c:chart>
  <c:txPr>
    <a:bodyPr/>
    <a:lstStyle/>
    <a:p>
      <a:pPr>
        <a:defRPr sz="1800"/>
      </a:pPr>
      <a:endParaRPr lang="en-US"/>
    </a:p>
  </c:txPr>
  <c:externalData r:id="rId1"/>
</c:chartSpace>
</file>

<file path=ppt/charts/chart16.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1966"/>
          <c:y val="2.9187185968756552E-2"/>
          <c:w val="0.70276169214956397"/>
          <c:h val="0.71536462641476783"/>
        </c:manualLayout>
      </c:layout>
      <c:barChart>
        <c:barDir val="col"/>
        <c:grouping val="clustered"/>
        <c:ser>
          <c:idx val="0"/>
          <c:order val="0"/>
          <c:dLbls>
            <c:txPr>
              <a:bodyPr/>
              <a:lstStyle/>
              <a:p>
                <a:pPr>
                  <a:defRPr lang="en-US" sz="1400"/>
                </a:pPr>
                <a:endParaRPr lang="en-US"/>
              </a:p>
            </c:txPr>
            <c:showVal val="1"/>
          </c:dLbls>
          <c:cat>
            <c:strRef>
              <c:f>Sheet1!$A$13:$A$16</c:f>
              <c:strCache>
                <c:ptCount val="4"/>
                <c:pt idx="0">
                  <c:v>None of the above</c:v>
                </c:pt>
                <c:pt idx="1">
                  <c:v>Work from home regularly</c:v>
                </c:pt>
                <c:pt idx="2">
                  <c:v>Groceries delivered to home</c:v>
                </c:pt>
                <c:pt idx="3">
                  <c:v>Online shopping</c:v>
                </c:pt>
              </c:strCache>
            </c:strRef>
          </c:cat>
          <c:val>
            <c:numRef>
              <c:f>Sheet1!$B$13:$B$16</c:f>
              <c:numCache>
                <c:formatCode>0%</c:formatCode>
                <c:ptCount val="4"/>
                <c:pt idx="0">
                  <c:v>0.12000000000000002</c:v>
                </c:pt>
                <c:pt idx="1">
                  <c:v>0.19</c:v>
                </c:pt>
                <c:pt idx="2">
                  <c:v>0.33000000000000196</c:v>
                </c:pt>
                <c:pt idx="3">
                  <c:v>0.84000000000000064</c:v>
                </c:pt>
              </c:numCache>
            </c:numRef>
          </c:val>
        </c:ser>
        <c:gapWidth val="79"/>
        <c:axId val="145480704"/>
        <c:axId val="145068800"/>
      </c:barChart>
      <c:catAx>
        <c:axId val="145480704"/>
        <c:scaling>
          <c:orientation val="maxMin"/>
        </c:scaling>
        <c:axPos val="b"/>
        <c:numFmt formatCode="General" sourceLinked="1"/>
        <c:tickLblPos val="nextTo"/>
        <c:txPr>
          <a:bodyPr/>
          <a:lstStyle/>
          <a:p>
            <a:pPr>
              <a:defRPr lang="en-US" sz="1200"/>
            </a:pPr>
            <a:endParaRPr lang="en-US"/>
          </a:p>
        </c:txPr>
        <c:crossAx val="145068800"/>
        <c:crosses val="autoZero"/>
        <c:auto val="1"/>
        <c:lblAlgn val="ctr"/>
        <c:lblOffset val="100"/>
      </c:catAx>
      <c:valAx>
        <c:axId val="145068800"/>
        <c:scaling>
          <c:orientation val="minMax"/>
        </c:scaling>
        <c:delete val="1"/>
        <c:axPos val="r"/>
        <c:numFmt formatCode="0%" sourceLinked="1"/>
        <c:tickLblPos val="none"/>
        <c:crossAx val="145480704"/>
        <c:crosses val="autoZero"/>
        <c:crossBetween val="between"/>
      </c:valAx>
    </c:plotArea>
    <c:plotVisOnly val="1"/>
    <c:dispBlanksAs val="gap"/>
  </c:chart>
  <c:txPr>
    <a:bodyPr/>
    <a:lstStyle/>
    <a:p>
      <a:pPr>
        <a:defRPr sz="1800"/>
      </a:pPr>
      <a:endParaRPr lang="en-US"/>
    </a:p>
  </c:txPr>
  <c:externalData r:id="rId1"/>
</c:chartSpace>
</file>

<file path=ppt/charts/chart17.xml><?xml version="1.0" encoding="utf-8"?>
<c:chartSpace xmlns:c="http://schemas.openxmlformats.org/drawingml/2006/chart" xmlns:a="http://schemas.openxmlformats.org/drawingml/2006/main" xmlns:r="http://schemas.openxmlformats.org/officeDocument/2006/relationships">
  <c:date1904 val="1"/>
  <c:lang val="en-GB"/>
  <c:style val="4"/>
  <c:chart>
    <c:plotArea>
      <c:layout>
        <c:manualLayout>
          <c:layoutTarget val="inner"/>
          <c:xMode val="edge"/>
          <c:yMode val="edge"/>
          <c:x val="0"/>
          <c:y val="3.6213991769547392E-2"/>
          <c:w val="1"/>
          <c:h val="0.53909465020576164"/>
        </c:manualLayout>
      </c:layout>
      <c:barChart>
        <c:barDir val="bar"/>
        <c:grouping val="stacked"/>
        <c:ser>
          <c:idx val="0"/>
          <c:order val="0"/>
          <c:tx>
            <c:strRef>
              <c:f>Sheet1!$B$15</c:f>
              <c:strCache>
                <c:ptCount val="1"/>
                <c:pt idx="0">
                  <c:v>Less</c:v>
                </c:pt>
              </c:strCache>
            </c:strRef>
          </c:tx>
          <c:dLbls>
            <c:dLbl>
              <c:idx val="0"/>
              <c:layout>
                <c:manualLayout>
                  <c:x val="-4.3471413899349538E-3"/>
                  <c:y val="-1.975256796604128E-2"/>
                </c:manualLayout>
              </c:layout>
              <c:showVal val="1"/>
            </c:dLbl>
            <c:txPr>
              <a:bodyPr/>
              <a:lstStyle/>
              <a:p>
                <a:pPr>
                  <a:defRPr lang="en-US" sz="1400" b="1">
                    <a:solidFill>
                      <a:schemeClr val="bg1"/>
                    </a:solidFill>
                  </a:defRPr>
                </a:pPr>
                <a:endParaRPr lang="en-US"/>
              </a:p>
            </c:txPr>
            <c:showVal val="1"/>
          </c:dLbls>
          <c:cat>
            <c:strRef>
              <c:f>Sheet1!$A$16:$A$17</c:f>
              <c:strCache>
                <c:ptCount val="2"/>
                <c:pt idx="0">
                  <c:v>dependence</c:v>
                </c:pt>
                <c:pt idx="1">
                  <c:v>use</c:v>
                </c:pt>
              </c:strCache>
            </c:strRef>
          </c:cat>
          <c:val>
            <c:numRef>
              <c:f>Sheet1!$B$16:$B$17</c:f>
              <c:numCache>
                <c:formatCode>0%</c:formatCode>
                <c:ptCount val="2"/>
                <c:pt idx="0">
                  <c:v>0.18000000000000024</c:v>
                </c:pt>
                <c:pt idx="1">
                  <c:v>0.22</c:v>
                </c:pt>
              </c:numCache>
            </c:numRef>
          </c:val>
        </c:ser>
        <c:ser>
          <c:idx val="1"/>
          <c:order val="1"/>
          <c:tx>
            <c:strRef>
              <c:f>Sheet1!$C$15</c:f>
              <c:strCache>
                <c:ptCount val="1"/>
                <c:pt idx="0">
                  <c:v>Much less</c:v>
                </c:pt>
              </c:strCache>
            </c:strRef>
          </c:tx>
          <c:spPr>
            <a:solidFill>
              <a:schemeClr val="accent2">
                <a:lumMod val="50000"/>
              </a:schemeClr>
            </a:solidFill>
          </c:spPr>
          <c:dLbls>
            <c:dLbl>
              <c:idx val="0"/>
              <c:layout>
                <c:manualLayout>
                  <c:x val="8.6958575830195145E-2"/>
                  <c:y val="-2.3103823022633752E-2"/>
                </c:manualLayout>
              </c:layout>
              <c:spPr/>
              <c:txPr>
                <a:bodyPr/>
                <a:lstStyle/>
                <a:p>
                  <a:pPr>
                    <a:defRPr lang="en-US" sz="1400" b="1">
                      <a:solidFill>
                        <a:schemeClr val="tx1"/>
                      </a:solidFill>
                    </a:defRPr>
                  </a:pPr>
                  <a:endParaRPr lang="en-US"/>
                </a:p>
              </c:txPr>
              <c:showVal val="1"/>
            </c:dLbl>
            <c:dLbl>
              <c:idx val="1"/>
              <c:layout>
                <c:manualLayout>
                  <c:x val="7.3914070523793424E-2"/>
                  <c:y val="6.465110241811717E-3"/>
                </c:manualLayout>
              </c:layout>
              <c:spPr/>
              <c:txPr>
                <a:bodyPr/>
                <a:lstStyle/>
                <a:p>
                  <a:pPr>
                    <a:defRPr lang="en-US" sz="1400" b="1">
                      <a:solidFill>
                        <a:schemeClr val="tx1"/>
                      </a:solidFill>
                    </a:defRPr>
                  </a:pPr>
                  <a:endParaRPr lang="en-US"/>
                </a:p>
              </c:txPr>
              <c:showVal val="1"/>
            </c:dLbl>
            <c:txPr>
              <a:bodyPr/>
              <a:lstStyle/>
              <a:p>
                <a:pPr>
                  <a:defRPr lang="en-US" sz="1400" b="1">
                    <a:solidFill>
                      <a:schemeClr val="bg1"/>
                    </a:solidFill>
                  </a:defRPr>
                </a:pPr>
                <a:endParaRPr lang="en-US"/>
              </a:p>
            </c:txPr>
            <c:showVal val="1"/>
          </c:dLbls>
          <c:cat>
            <c:strRef>
              <c:f>Sheet1!$A$16:$A$17</c:f>
              <c:strCache>
                <c:ptCount val="2"/>
                <c:pt idx="0">
                  <c:v>dependence</c:v>
                </c:pt>
                <c:pt idx="1">
                  <c:v>use</c:v>
                </c:pt>
              </c:strCache>
            </c:strRef>
          </c:cat>
          <c:val>
            <c:numRef>
              <c:f>Sheet1!$C$16:$C$17</c:f>
              <c:numCache>
                <c:formatCode>0%</c:formatCode>
                <c:ptCount val="2"/>
                <c:pt idx="0">
                  <c:v>4.0000000000000022E-2</c:v>
                </c:pt>
                <c:pt idx="1">
                  <c:v>4.0000000000000022E-2</c:v>
                </c:pt>
              </c:numCache>
            </c:numRef>
          </c:val>
        </c:ser>
        <c:gapWidth val="101"/>
        <c:overlap val="100"/>
        <c:axId val="145631104"/>
        <c:axId val="145632640"/>
      </c:barChart>
      <c:catAx>
        <c:axId val="145631104"/>
        <c:scaling>
          <c:orientation val="maxMin"/>
        </c:scaling>
        <c:delete val="1"/>
        <c:axPos val="r"/>
        <c:numFmt formatCode="General" sourceLinked="1"/>
        <c:tickLblPos val="none"/>
        <c:crossAx val="145632640"/>
        <c:crosses val="autoZero"/>
        <c:auto val="1"/>
        <c:lblAlgn val="ctr"/>
        <c:lblOffset val="100"/>
      </c:catAx>
      <c:valAx>
        <c:axId val="145632640"/>
        <c:scaling>
          <c:orientation val="maxMin"/>
          <c:max val="1"/>
        </c:scaling>
        <c:delete val="1"/>
        <c:axPos val="t"/>
        <c:numFmt formatCode="0%" sourceLinked="1"/>
        <c:tickLblPos val="none"/>
        <c:crossAx val="145631104"/>
        <c:crosses val="autoZero"/>
        <c:crossBetween val="between"/>
      </c:valAx>
    </c:plotArea>
    <c:legend>
      <c:legendPos val="b"/>
      <c:layout>
        <c:manualLayout>
          <c:xMode val="edge"/>
          <c:yMode val="edge"/>
          <c:x val="0.3632944197192744"/>
          <c:y val="0.63854327592394167"/>
          <c:w val="0.62993289969188682"/>
          <c:h val="0.14378443863591844"/>
        </c:manualLayout>
      </c:layout>
      <c:txPr>
        <a:bodyPr/>
        <a:lstStyle/>
        <a:p>
          <a:pPr>
            <a:defRPr lang="en-US" sz="1400"/>
          </a:pPr>
          <a:endParaRPr lang="en-US"/>
        </a:p>
      </c:txPr>
    </c:legend>
    <c:plotVisOnly val="1"/>
    <c:dispBlanksAs val="gap"/>
  </c:chart>
  <c:txPr>
    <a:bodyPr/>
    <a:lstStyle/>
    <a:p>
      <a:pPr>
        <a:defRPr sz="1800"/>
      </a:pPr>
      <a:endParaRPr lang="en-US"/>
    </a:p>
  </c:txPr>
  <c:externalData r:id="rId1"/>
</c:chartSpace>
</file>

<file path=ppt/charts/chart18.xml><?xml version="1.0" encoding="utf-8"?>
<c:chartSpace xmlns:c="http://schemas.openxmlformats.org/drawingml/2006/chart" xmlns:a="http://schemas.openxmlformats.org/drawingml/2006/main" xmlns:r="http://schemas.openxmlformats.org/officeDocument/2006/relationships">
  <c:date1904 val="1"/>
  <c:lang val="en-GB"/>
  <c:style val="5"/>
  <c:chart>
    <c:plotArea>
      <c:layout>
        <c:manualLayout>
          <c:layoutTarget val="inner"/>
          <c:xMode val="edge"/>
          <c:yMode val="edge"/>
          <c:x val="4.7852101724593914E-2"/>
          <c:y val="4.0740455593195016E-2"/>
          <c:w val="0.90429579655081616"/>
          <c:h val="0.62413736386796514"/>
        </c:manualLayout>
      </c:layout>
      <c:barChart>
        <c:barDir val="bar"/>
        <c:grouping val="stacked"/>
        <c:ser>
          <c:idx val="0"/>
          <c:order val="0"/>
          <c:tx>
            <c:strRef>
              <c:f>Sheet1!$B$16</c:f>
              <c:strCache>
                <c:ptCount val="1"/>
                <c:pt idx="0">
                  <c:v>More</c:v>
                </c:pt>
              </c:strCache>
            </c:strRef>
          </c:tx>
          <c:dLbls>
            <c:dLbl>
              <c:idx val="0"/>
              <c:layout>
                <c:manualLayout>
                  <c:x val="2.175095532936085E-2"/>
                  <c:y val="-7.5643632061844534E-3"/>
                </c:manualLayout>
              </c:layout>
              <c:showVal val="1"/>
            </c:dLbl>
            <c:dLbl>
              <c:idx val="1"/>
              <c:layout>
                <c:manualLayout>
                  <c:x val="2.175095532936085E-2"/>
                  <c:y val="3.7824794361186881E-3"/>
                </c:manualLayout>
              </c:layout>
              <c:showVal val="1"/>
            </c:dLbl>
            <c:txPr>
              <a:bodyPr/>
              <a:lstStyle/>
              <a:p>
                <a:pPr>
                  <a:defRPr lang="en-US" sz="1400" b="1">
                    <a:solidFill>
                      <a:schemeClr val="bg1"/>
                    </a:solidFill>
                  </a:defRPr>
                </a:pPr>
                <a:endParaRPr lang="en-US"/>
              </a:p>
            </c:txPr>
            <c:showVal val="1"/>
          </c:dLbls>
          <c:cat>
            <c:strRef>
              <c:f>Sheet1!$A$17:$A$18</c:f>
              <c:strCache>
                <c:ptCount val="2"/>
                <c:pt idx="0">
                  <c:v>dependence</c:v>
                </c:pt>
                <c:pt idx="1">
                  <c:v>use</c:v>
                </c:pt>
              </c:strCache>
            </c:strRef>
          </c:cat>
          <c:val>
            <c:numRef>
              <c:f>Sheet1!$B$17:$B$18</c:f>
              <c:numCache>
                <c:formatCode>0%</c:formatCode>
                <c:ptCount val="2"/>
                <c:pt idx="0">
                  <c:v>8.0000000000000043E-2</c:v>
                </c:pt>
                <c:pt idx="1">
                  <c:v>7.0000000000000021E-2</c:v>
                </c:pt>
              </c:numCache>
            </c:numRef>
          </c:val>
        </c:ser>
        <c:ser>
          <c:idx val="1"/>
          <c:order val="1"/>
          <c:tx>
            <c:strRef>
              <c:f>Sheet1!$C$16</c:f>
              <c:strCache>
                <c:ptCount val="1"/>
                <c:pt idx="0">
                  <c:v>Much more</c:v>
                </c:pt>
              </c:strCache>
            </c:strRef>
          </c:tx>
          <c:spPr>
            <a:solidFill>
              <a:schemeClr val="accent3">
                <a:lumMod val="50000"/>
              </a:schemeClr>
            </a:solidFill>
          </c:spPr>
          <c:dLbls>
            <c:dLbl>
              <c:idx val="0"/>
              <c:layout>
                <c:manualLayout>
                  <c:x val="7.8303439185699111E-2"/>
                  <c:y val="-7.5649588722373753E-3"/>
                </c:manualLayout>
              </c:layout>
              <c:spPr/>
              <c:txPr>
                <a:bodyPr/>
                <a:lstStyle/>
                <a:p>
                  <a:pPr>
                    <a:defRPr lang="en-US" sz="1400" b="1">
                      <a:solidFill>
                        <a:schemeClr val="tx1"/>
                      </a:solidFill>
                    </a:defRPr>
                  </a:pPr>
                  <a:endParaRPr lang="en-US"/>
                </a:p>
              </c:txPr>
              <c:showVal val="1"/>
            </c:dLbl>
            <c:dLbl>
              <c:idx val="1"/>
              <c:layout>
                <c:manualLayout>
                  <c:x val="7.3953248119826884E-2"/>
                  <c:y val="3.7824794361186881E-3"/>
                </c:manualLayout>
              </c:layout>
              <c:spPr/>
              <c:txPr>
                <a:bodyPr/>
                <a:lstStyle/>
                <a:p>
                  <a:pPr>
                    <a:defRPr lang="en-US" sz="1400" b="1">
                      <a:solidFill>
                        <a:schemeClr val="tx1"/>
                      </a:solidFill>
                    </a:defRPr>
                  </a:pPr>
                  <a:endParaRPr lang="en-US"/>
                </a:p>
              </c:txPr>
              <c:showVal val="1"/>
            </c:dLbl>
            <c:txPr>
              <a:bodyPr/>
              <a:lstStyle/>
              <a:p>
                <a:pPr>
                  <a:defRPr lang="en-US" sz="1400" b="1">
                    <a:solidFill>
                      <a:schemeClr val="bg1"/>
                    </a:solidFill>
                  </a:defRPr>
                </a:pPr>
                <a:endParaRPr lang="en-US"/>
              </a:p>
            </c:txPr>
            <c:showVal val="1"/>
          </c:dLbls>
          <c:cat>
            <c:strRef>
              <c:f>Sheet1!$A$17:$A$18</c:f>
              <c:strCache>
                <c:ptCount val="2"/>
                <c:pt idx="0">
                  <c:v>dependence</c:v>
                </c:pt>
                <c:pt idx="1">
                  <c:v>use</c:v>
                </c:pt>
              </c:strCache>
            </c:strRef>
          </c:cat>
          <c:val>
            <c:numRef>
              <c:f>Sheet1!$C$17:$C$18</c:f>
              <c:numCache>
                <c:formatCode>0%</c:formatCode>
                <c:ptCount val="2"/>
                <c:pt idx="0">
                  <c:v>0.05</c:v>
                </c:pt>
                <c:pt idx="1">
                  <c:v>3.0000000000000002E-2</c:v>
                </c:pt>
              </c:numCache>
            </c:numRef>
          </c:val>
        </c:ser>
        <c:gapWidth val="101"/>
        <c:overlap val="100"/>
        <c:axId val="145585280"/>
        <c:axId val="145586816"/>
      </c:barChart>
      <c:catAx>
        <c:axId val="145585280"/>
        <c:scaling>
          <c:orientation val="maxMin"/>
        </c:scaling>
        <c:delete val="1"/>
        <c:axPos val="l"/>
        <c:tickLblPos val="none"/>
        <c:crossAx val="145586816"/>
        <c:crosses val="autoZero"/>
        <c:auto val="1"/>
        <c:lblAlgn val="ctr"/>
        <c:lblOffset val="100"/>
      </c:catAx>
      <c:valAx>
        <c:axId val="145586816"/>
        <c:scaling>
          <c:orientation val="minMax"/>
          <c:max val="1"/>
        </c:scaling>
        <c:delete val="1"/>
        <c:axPos val="t"/>
        <c:numFmt formatCode="0%" sourceLinked="1"/>
        <c:tickLblPos val="none"/>
        <c:crossAx val="145585280"/>
        <c:crosses val="autoZero"/>
        <c:crossBetween val="between"/>
      </c:valAx>
    </c:plotArea>
    <c:legend>
      <c:legendPos val="b"/>
      <c:layout>
        <c:manualLayout>
          <c:xMode val="edge"/>
          <c:yMode val="edge"/>
          <c:x val="3.9422322029230615E-3"/>
          <c:y val="0.74738309011295556"/>
          <c:w val="0.6223492949950199"/>
          <c:h val="0.16825838563777756"/>
        </c:manualLayout>
      </c:layout>
      <c:txPr>
        <a:bodyPr/>
        <a:lstStyle/>
        <a:p>
          <a:pPr>
            <a:defRPr lang="en-US" sz="1400"/>
          </a:pPr>
          <a:endParaRPr lang="en-US"/>
        </a:p>
      </c:txPr>
    </c:legend>
    <c:plotVisOnly val="1"/>
    <c:dispBlanksAs val="gap"/>
  </c:chart>
  <c:txPr>
    <a:bodyPr/>
    <a:lstStyle/>
    <a:p>
      <a:pPr>
        <a:defRPr sz="1800"/>
      </a:pPr>
      <a:endParaRPr lang="en-US"/>
    </a:p>
  </c:txPr>
  <c:externalData r:id="rId1"/>
</c:chartSpace>
</file>

<file path=ppt/charts/chart19.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19578048417205146"/>
          <c:y val="2.7936312406762469E-2"/>
          <c:w val="0.62107755161147693"/>
          <c:h val="0.8460291241556116"/>
        </c:manualLayout>
      </c:layout>
      <c:barChart>
        <c:barDir val="bar"/>
        <c:grouping val="percentStacked"/>
        <c:ser>
          <c:idx val="0"/>
          <c:order val="0"/>
          <c:tx>
            <c:strRef>
              <c:f>Sheet1!$A$11:$B$11</c:f>
              <c:strCache>
                <c:ptCount val="1"/>
                <c:pt idx="0">
                  <c:v>Could only ever do by car</c:v>
                </c:pt>
              </c:strCache>
            </c:strRef>
          </c:tx>
          <c:spPr>
            <a:solidFill>
              <a:schemeClr val="accent1"/>
            </a:solidFill>
          </c:spPr>
          <c:dLbls>
            <c:txPr>
              <a:bodyPr/>
              <a:lstStyle/>
              <a:p>
                <a:pPr>
                  <a:defRPr lang="en-US" sz="1200">
                    <a:solidFill>
                      <a:schemeClr val="bg1"/>
                    </a:solidFill>
                  </a:defRPr>
                </a:pPr>
                <a:endParaRPr lang="en-US"/>
              </a:p>
            </c:txPr>
            <c:showVal val="1"/>
          </c:dLbls>
          <c:cat>
            <c:strRef>
              <c:f>Sheet1!$C$10:$J$10</c:f>
              <c:strCache>
                <c:ptCount val="8"/>
                <c:pt idx="0">
                  <c:v>Other family commitments </c:v>
                </c:pt>
                <c:pt idx="1">
                  <c:v>Food and essentials shopping</c:v>
                </c:pt>
                <c:pt idx="2">
                  <c:v>Respond to medical issues</c:v>
                </c:pt>
                <c:pt idx="3">
                  <c:v>Maintain my current social life</c:v>
                </c:pt>
                <c:pt idx="4">
                  <c:v>General day to day travel</c:v>
                </c:pt>
                <c:pt idx="5">
                  <c:v>Using my vehicle for work</c:v>
                </c:pt>
                <c:pt idx="6">
                  <c:v>Commuting to work</c:v>
                </c:pt>
                <c:pt idx="7">
                  <c:v>Transport of children</c:v>
                </c:pt>
              </c:strCache>
            </c:strRef>
          </c:cat>
          <c:val>
            <c:numRef>
              <c:f>Sheet1!$C$11:$J$11</c:f>
              <c:numCache>
                <c:formatCode>0%</c:formatCode>
                <c:ptCount val="8"/>
                <c:pt idx="0">
                  <c:v>0.60000000000000064</c:v>
                </c:pt>
                <c:pt idx="1">
                  <c:v>0.55000000000000004</c:v>
                </c:pt>
                <c:pt idx="2">
                  <c:v>0.48000000000000032</c:v>
                </c:pt>
                <c:pt idx="3">
                  <c:v>0.4</c:v>
                </c:pt>
                <c:pt idx="4">
                  <c:v>0.38000000000000156</c:v>
                </c:pt>
                <c:pt idx="5">
                  <c:v>0.35000000000000031</c:v>
                </c:pt>
                <c:pt idx="6">
                  <c:v>0.34</c:v>
                </c:pt>
                <c:pt idx="7">
                  <c:v>0.23</c:v>
                </c:pt>
              </c:numCache>
            </c:numRef>
          </c:val>
        </c:ser>
        <c:ser>
          <c:idx val="1"/>
          <c:order val="1"/>
          <c:tx>
            <c:strRef>
              <c:f>Sheet1!$A$12:$B$12</c:f>
              <c:strCache>
                <c:ptCount val="1"/>
                <c:pt idx="0">
                  <c:v>Could by public transport, but easier by car</c:v>
                </c:pt>
              </c:strCache>
            </c:strRef>
          </c:tx>
          <c:spPr>
            <a:solidFill>
              <a:schemeClr val="accent1">
                <a:lumMod val="60000"/>
                <a:lumOff val="40000"/>
              </a:schemeClr>
            </a:solidFill>
          </c:spPr>
          <c:dLbls>
            <c:txPr>
              <a:bodyPr/>
              <a:lstStyle/>
              <a:p>
                <a:pPr>
                  <a:defRPr lang="en-US" sz="1200"/>
                </a:pPr>
                <a:endParaRPr lang="en-US"/>
              </a:p>
            </c:txPr>
            <c:showVal val="1"/>
          </c:dLbls>
          <c:cat>
            <c:strRef>
              <c:f>Sheet1!$C$10:$J$10</c:f>
              <c:strCache>
                <c:ptCount val="8"/>
                <c:pt idx="0">
                  <c:v>Other family commitments </c:v>
                </c:pt>
                <c:pt idx="1">
                  <c:v>Food and essentials shopping</c:v>
                </c:pt>
                <c:pt idx="2">
                  <c:v>Respond to medical issues</c:v>
                </c:pt>
                <c:pt idx="3">
                  <c:v>Maintain my current social life</c:v>
                </c:pt>
                <c:pt idx="4">
                  <c:v>General day to day travel</c:v>
                </c:pt>
                <c:pt idx="5">
                  <c:v>Using my vehicle for work</c:v>
                </c:pt>
                <c:pt idx="6">
                  <c:v>Commuting to work</c:v>
                </c:pt>
                <c:pt idx="7">
                  <c:v>Transport of children</c:v>
                </c:pt>
              </c:strCache>
            </c:strRef>
          </c:cat>
          <c:val>
            <c:numRef>
              <c:f>Sheet1!$C$12:$J$12</c:f>
              <c:numCache>
                <c:formatCode>0%</c:formatCode>
                <c:ptCount val="8"/>
                <c:pt idx="0">
                  <c:v>0.24000000000000021</c:v>
                </c:pt>
                <c:pt idx="1">
                  <c:v>0.28000000000000008</c:v>
                </c:pt>
                <c:pt idx="2">
                  <c:v>0.26</c:v>
                </c:pt>
                <c:pt idx="3">
                  <c:v>0.27</c:v>
                </c:pt>
                <c:pt idx="4">
                  <c:v>0.33000000000000185</c:v>
                </c:pt>
                <c:pt idx="5">
                  <c:v>0.1</c:v>
                </c:pt>
                <c:pt idx="6">
                  <c:v>0.15000000000000024</c:v>
                </c:pt>
                <c:pt idx="7">
                  <c:v>0.11</c:v>
                </c:pt>
              </c:numCache>
            </c:numRef>
          </c:val>
        </c:ser>
        <c:ser>
          <c:idx val="2"/>
          <c:order val="2"/>
          <c:tx>
            <c:strRef>
              <c:f>Sheet1!$A$13:$B$13</c:f>
              <c:strCache>
                <c:ptCount val="1"/>
                <c:pt idx="0">
                  <c:v>Could easily do by public transport</c:v>
                </c:pt>
              </c:strCache>
            </c:strRef>
          </c:tx>
          <c:spPr>
            <a:solidFill>
              <a:schemeClr val="accent6"/>
            </a:solidFill>
          </c:spPr>
          <c:dLbls>
            <c:txPr>
              <a:bodyPr/>
              <a:lstStyle/>
              <a:p>
                <a:pPr>
                  <a:defRPr lang="en-US" sz="1200"/>
                </a:pPr>
                <a:endParaRPr lang="en-US"/>
              </a:p>
            </c:txPr>
            <c:showVal val="1"/>
          </c:dLbls>
          <c:cat>
            <c:strRef>
              <c:f>Sheet1!$C$10:$J$10</c:f>
              <c:strCache>
                <c:ptCount val="8"/>
                <c:pt idx="0">
                  <c:v>Other family commitments </c:v>
                </c:pt>
                <c:pt idx="1">
                  <c:v>Food and essentials shopping</c:v>
                </c:pt>
                <c:pt idx="2">
                  <c:v>Respond to medical issues</c:v>
                </c:pt>
                <c:pt idx="3">
                  <c:v>Maintain my current social life</c:v>
                </c:pt>
                <c:pt idx="4">
                  <c:v>General day to day travel</c:v>
                </c:pt>
                <c:pt idx="5">
                  <c:v>Using my vehicle for work</c:v>
                </c:pt>
                <c:pt idx="6">
                  <c:v>Commuting to work</c:v>
                </c:pt>
                <c:pt idx="7">
                  <c:v>Transport of children</c:v>
                </c:pt>
              </c:strCache>
            </c:strRef>
          </c:cat>
          <c:val>
            <c:numRef>
              <c:f>Sheet1!$C$13:$J$13</c:f>
              <c:numCache>
                <c:formatCode>0%</c:formatCode>
                <c:ptCount val="8"/>
                <c:pt idx="0">
                  <c:v>6.0000000000000032E-2</c:v>
                </c:pt>
                <c:pt idx="1">
                  <c:v>6.0000000000000032E-2</c:v>
                </c:pt>
                <c:pt idx="2">
                  <c:v>9.0000000000000024E-2</c:v>
                </c:pt>
                <c:pt idx="3">
                  <c:v>0.11</c:v>
                </c:pt>
                <c:pt idx="4">
                  <c:v>0.11</c:v>
                </c:pt>
                <c:pt idx="5">
                  <c:v>6.0000000000000032E-2</c:v>
                </c:pt>
                <c:pt idx="6">
                  <c:v>6.0000000000000032E-2</c:v>
                </c:pt>
                <c:pt idx="7">
                  <c:v>6.0000000000000032E-2</c:v>
                </c:pt>
              </c:numCache>
            </c:numRef>
          </c:val>
        </c:ser>
        <c:ser>
          <c:idx val="3"/>
          <c:order val="3"/>
          <c:tx>
            <c:strRef>
              <c:f>Sheet1!$A$14:$B$14</c:f>
              <c:strCache>
                <c:ptCount val="1"/>
                <c:pt idx="0">
                  <c:v>Already do by public transport at least sometimes</c:v>
                </c:pt>
              </c:strCache>
            </c:strRef>
          </c:tx>
          <c:spPr>
            <a:solidFill>
              <a:schemeClr val="accent6">
                <a:lumMod val="75000"/>
              </a:schemeClr>
            </a:solidFill>
          </c:spPr>
          <c:dLbls>
            <c:txPr>
              <a:bodyPr/>
              <a:lstStyle/>
              <a:p>
                <a:pPr>
                  <a:defRPr lang="en-US" sz="1200"/>
                </a:pPr>
                <a:endParaRPr lang="en-US"/>
              </a:p>
            </c:txPr>
            <c:showVal val="1"/>
          </c:dLbls>
          <c:cat>
            <c:strRef>
              <c:f>Sheet1!$C$10:$J$10</c:f>
              <c:strCache>
                <c:ptCount val="8"/>
                <c:pt idx="0">
                  <c:v>Other family commitments </c:v>
                </c:pt>
                <c:pt idx="1">
                  <c:v>Food and essentials shopping</c:v>
                </c:pt>
                <c:pt idx="2">
                  <c:v>Respond to medical issues</c:v>
                </c:pt>
                <c:pt idx="3">
                  <c:v>Maintain my current social life</c:v>
                </c:pt>
                <c:pt idx="4">
                  <c:v>General day to day travel</c:v>
                </c:pt>
                <c:pt idx="5">
                  <c:v>Using my vehicle for work</c:v>
                </c:pt>
                <c:pt idx="6">
                  <c:v>Commuting to work</c:v>
                </c:pt>
                <c:pt idx="7">
                  <c:v>Transport of children</c:v>
                </c:pt>
              </c:strCache>
            </c:strRef>
          </c:cat>
          <c:val>
            <c:numRef>
              <c:f>Sheet1!$C$14:$J$14</c:f>
              <c:numCache>
                <c:formatCode>0%</c:formatCode>
                <c:ptCount val="8"/>
                <c:pt idx="0">
                  <c:v>0.05</c:v>
                </c:pt>
                <c:pt idx="1">
                  <c:v>8.0000000000000043E-2</c:v>
                </c:pt>
                <c:pt idx="2">
                  <c:v>0.11</c:v>
                </c:pt>
                <c:pt idx="3">
                  <c:v>0.12000000000000002</c:v>
                </c:pt>
                <c:pt idx="4">
                  <c:v>0.13</c:v>
                </c:pt>
                <c:pt idx="5">
                  <c:v>0.05</c:v>
                </c:pt>
                <c:pt idx="6">
                  <c:v>7.0000000000000021E-2</c:v>
                </c:pt>
                <c:pt idx="7">
                  <c:v>4.0000000000000022E-2</c:v>
                </c:pt>
              </c:numCache>
            </c:numRef>
          </c:val>
        </c:ser>
        <c:ser>
          <c:idx val="4"/>
          <c:order val="4"/>
          <c:tx>
            <c:strRef>
              <c:f>Sheet1!$A$15:$B$15</c:f>
              <c:strCache>
                <c:ptCount val="1"/>
                <c:pt idx="0">
                  <c:v>Not applicable to me</c:v>
                </c:pt>
              </c:strCache>
            </c:strRef>
          </c:tx>
          <c:spPr>
            <a:solidFill>
              <a:schemeClr val="bg1">
                <a:lumMod val="50000"/>
              </a:schemeClr>
            </a:solidFill>
          </c:spPr>
          <c:dLbls>
            <c:txPr>
              <a:bodyPr/>
              <a:lstStyle/>
              <a:p>
                <a:pPr>
                  <a:defRPr lang="en-US" sz="1200">
                    <a:solidFill>
                      <a:schemeClr val="bg1"/>
                    </a:solidFill>
                  </a:defRPr>
                </a:pPr>
                <a:endParaRPr lang="en-US"/>
              </a:p>
            </c:txPr>
            <c:showVal val="1"/>
          </c:dLbls>
          <c:cat>
            <c:strRef>
              <c:f>Sheet1!$C$10:$J$10</c:f>
              <c:strCache>
                <c:ptCount val="8"/>
                <c:pt idx="0">
                  <c:v>Other family commitments </c:v>
                </c:pt>
                <c:pt idx="1">
                  <c:v>Food and essentials shopping</c:v>
                </c:pt>
                <c:pt idx="2">
                  <c:v>Respond to medical issues</c:v>
                </c:pt>
                <c:pt idx="3">
                  <c:v>Maintain my current social life</c:v>
                </c:pt>
                <c:pt idx="4">
                  <c:v>General day to day travel</c:v>
                </c:pt>
                <c:pt idx="5">
                  <c:v>Using my vehicle for work</c:v>
                </c:pt>
                <c:pt idx="6">
                  <c:v>Commuting to work</c:v>
                </c:pt>
                <c:pt idx="7">
                  <c:v>Transport of children</c:v>
                </c:pt>
              </c:strCache>
            </c:strRef>
          </c:cat>
          <c:val>
            <c:numRef>
              <c:f>Sheet1!$C$15:$J$15</c:f>
              <c:numCache>
                <c:formatCode>0%</c:formatCode>
                <c:ptCount val="8"/>
                <c:pt idx="0">
                  <c:v>0.05</c:v>
                </c:pt>
                <c:pt idx="1">
                  <c:v>3.0000000000000002E-2</c:v>
                </c:pt>
                <c:pt idx="2">
                  <c:v>6.0000000000000032E-2</c:v>
                </c:pt>
                <c:pt idx="3">
                  <c:v>0.11</c:v>
                </c:pt>
                <c:pt idx="4">
                  <c:v>0.05</c:v>
                </c:pt>
                <c:pt idx="5">
                  <c:v>0.44</c:v>
                </c:pt>
                <c:pt idx="6">
                  <c:v>0.37000000000000038</c:v>
                </c:pt>
                <c:pt idx="7">
                  <c:v>0.56999999999999995</c:v>
                </c:pt>
              </c:numCache>
            </c:numRef>
          </c:val>
        </c:ser>
        <c:dLbls>
          <c:showVal val="1"/>
        </c:dLbls>
        <c:gapWidth val="95"/>
        <c:overlap val="100"/>
        <c:axId val="145521664"/>
        <c:axId val="145543936"/>
      </c:barChart>
      <c:catAx>
        <c:axId val="145521664"/>
        <c:scaling>
          <c:orientation val="maxMin"/>
        </c:scaling>
        <c:axPos val="l"/>
        <c:numFmt formatCode="General" sourceLinked="1"/>
        <c:majorTickMark val="none"/>
        <c:tickLblPos val="nextTo"/>
        <c:txPr>
          <a:bodyPr/>
          <a:lstStyle/>
          <a:p>
            <a:pPr>
              <a:defRPr lang="en-US"/>
            </a:pPr>
            <a:endParaRPr lang="en-US"/>
          </a:p>
        </c:txPr>
        <c:crossAx val="145543936"/>
        <c:crosses val="autoZero"/>
        <c:auto val="1"/>
        <c:lblAlgn val="ctr"/>
        <c:lblOffset val="100"/>
      </c:catAx>
      <c:valAx>
        <c:axId val="145543936"/>
        <c:scaling>
          <c:orientation val="minMax"/>
          <c:max val="1"/>
        </c:scaling>
        <c:delete val="1"/>
        <c:axPos val="t"/>
        <c:numFmt formatCode="0%" sourceLinked="1"/>
        <c:tickLblPos val="none"/>
        <c:crossAx val="145521664"/>
        <c:crosses val="autoZero"/>
        <c:crossBetween val="between"/>
      </c:valAx>
    </c:plotArea>
    <c:legend>
      <c:legendPos val="b"/>
      <c:layout>
        <c:manualLayout>
          <c:xMode val="edge"/>
          <c:yMode val="edge"/>
          <c:x val="2.2850182069271183E-2"/>
          <c:y val="0.87121239996320177"/>
          <c:w val="0.9756847049887607"/>
          <c:h val="8.7349355960962521E-2"/>
        </c:manualLayout>
      </c:layout>
      <c:txPr>
        <a:bodyPr/>
        <a:lstStyle/>
        <a:p>
          <a:pPr>
            <a:defRPr lang="en-US"/>
          </a:pPr>
          <a:endParaRPr lang="en-US"/>
        </a:p>
      </c:txPr>
    </c:legend>
    <c:plotVisOnly val="1"/>
    <c:dispBlanksAs val="gap"/>
  </c:chart>
  <c:txPr>
    <a:bodyPr/>
    <a:lstStyle/>
    <a:p>
      <a:pPr>
        <a:defRPr sz="10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1859073439515298"/>
          <c:y val="5.7123459703319161E-2"/>
          <c:w val="0.70276169214956641"/>
          <c:h val="0.71536462641476783"/>
        </c:manualLayout>
      </c:layout>
      <c:pieChart>
        <c:varyColors val="1"/>
        <c:ser>
          <c:idx val="0"/>
          <c:order val="0"/>
          <c:spPr>
            <a:solidFill>
              <a:schemeClr val="accent1"/>
            </a:solidFill>
          </c:spPr>
          <c:dPt>
            <c:idx val="0"/>
            <c:spPr>
              <a:solidFill>
                <a:schemeClr val="accent3"/>
              </a:solidFill>
            </c:spPr>
          </c:dPt>
          <c:dPt>
            <c:idx val="1"/>
            <c:spPr>
              <a:solidFill>
                <a:schemeClr val="accent6"/>
              </a:solidFill>
            </c:spPr>
          </c:dPt>
          <c:dPt>
            <c:idx val="2"/>
            <c:spPr>
              <a:solidFill>
                <a:schemeClr val="accent2"/>
              </a:solidFill>
              <a:ln>
                <a:noFill/>
              </a:ln>
            </c:spPr>
          </c:dPt>
          <c:dLbls>
            <c:dLbl>
              <c:idx val="0"/>
              <c:spPr/>
              <c:txPr>
                <a:bodyPr/>
                <a:lstStyle/>
                <a:p>
                  <a:pPr>
                    <a:defRPr lang="en-US" sz="1800" b="1">
                      <a:solidFill>
                        <a:schemeClr val="bg1"/>
                      </a:solidFill>
                    </a:defRPr>
                  </a:pPr>
                  <a:endParaRPr lang="en-US"/>
                </a:p>
              </c:txPr>
            </c:dLbl>
            <c:dLbl>
              <c:idx val="1"/>
              <c:spPr/>
              <c:txPr>
                <a:bodyPr/>
                <a:lstStyle/>
                <a:p>
                  <a:pPr>
                    <a:defRPr lang="en-US" sz="1800" b="1">
                      <a:solidFill>
                        <a:schemeClr val="bg1"/>
                      </a:solidFill>
                    </a:defRPr>
                  </a:pPr>
                  <a:endParaRPr lang="en-US"/>
                </a:p>
              </c:txPr>
            </c:dLbl>
            <c:dLbl>
              <c:idx val="2"/>
              <c:spPr/>
              <c:txPr>
                <a:bodyPr/>
                <a:lstStyle/>
                <a:p>
                  <a:pPr>
                    <a:defRPr lang="en-US" sz="1800" b="1">
                      <a:solidFill>
                        <a:schemeClr val="bg1"/>
                      </a:solidFill>
                    </a:defRPr>
                  </a:pPr>
                  <a:endParaRPr lang="en-US"/>
                </a:p>
              </c:txPr>
            </c:dLbl>
            <c:dLbl>
              <c:idx val="5"/>
              <c:layout>
                <c:manualLayout>
                  <c:x val="-9.5132643691224206E-3"/>
                  <c:y val="0"/>
                </c:manualLayout>
              </c:layout>
              <c:showVal val="1"/>
            </c:dLbl>
            <c:dLbl>
              <c:idx val="6"/>
              <c:layout>
                <c:manualLayout>
                  <c:x val="-4.0770062902046964E-3"/>
                  <c:y val="3.2323006090468802E-3"/>
                </c:manualLayout>
              </c:layout>
              <c:showVal val="1"/>
            </c:dLbl>
            <c:txPr>
              <a:bodyPr/>
              <a:lstStyle/>
              <a:p>
                <a:pPr>
                  <a:defRPr lang="en-US" sz="1200" b="1">
                    <a:solidFill>
                      <a:schemeClr val="bg1"/>
                    </a:solidFill>
                  </a:defRPr>
                </a:pPr>
                <a:endParaRPr lang="en-US"/>
              </a:p>
            </c:txPr>
            <c:showVal val="1"/>
            <c:showLeaderLines val="1"/>
          </c:dLbls>
          <c:cat>
            <c:strRef>
              <c:f>Sheet1!$A$1:$A$3</c:f>
              <c:strCache>
                <c:ptCount val="3"/>
                <c:pt idx="0">
                  <c:v>I enjoy driving more than I used to</c:v>
                </c:pt>
                <c:pt idx="1">
                  <c:v>I enjoy driving the same as I used to</c:v>
                </c:pt>
                <c:pt idx="2">
                  <c:v>I enjoy driving less than I used to</c:v>
                </c:pt>
              </c:strCache>
            </c:strRef>
          </c:cat>
          <c:val>
            <c:numRef>
              <c:f>Sheet1!$B$1:$B$3</c:f>
              <c:numCache>
                <c:formatCode>0%</c:formatCode>
                <c:ptCount val="3"/>
                <c:pt idx="0">
                  <c:v>0.12000000000000002</c:v>
                </c:pt>
                <c:pt idx="1">
                  <c:v>0.60000000000000064</c:v>
                </c:pt>
                <c:pt idx="2">
                  <c:v>0.28000000000000008</c:v>
                </c:pt>
              </c:numCache>
            </c:numRef>
          </c:val>
        </c:ser>
        <c:firstSliceAng val="0"/>
      </c:pieChart>
    </c:plotArea>
    <c:legend>
      <c:legendPos val="b"/>
      <c:layout>
        <c:manualLayout>
          <c:xMode val="edge"/>
          <c:yMode val="edge"/>
          <c:x val="1.9857843880888901E-5"/>
          <c:y val="0.88602104522203051"/>
          <c:w val="0.9875571075780788"/>
          <c:h val="9.8740966192463267E-2"/>
        </c:manualLayout>
      </c:layout>
      <c:txPr>
        <a:bodyPr/>
        <a:lstStyle/>
        <a:p>
          <a:pPr>
            <a:defRPr lang="en-US" sz="1200"/>
          </a:pPr>
          <a:endParaRPr lang="en-US"/>
        </a:p>
      </c:txPr>
    </c:legend>
    <c:plotVisOnly val="1"/>
    <c:dispBlanksAs val="zero"/>
  </c:chart>
  <c:txPr>
    <a:bodyPr/>
    <a:lstStyle/>
    <a:p>
      <a:pPr>
        <a:defRPr sz="1800"/>
      </a:pPr>
      <a:endParaRPr lang="en-US"/>
    </a:p>
  </c:txPr>
  <c:externalData r:id="rId1"/>
</c:chartSpace>
</file>

<file path=ppt/charts/chart20.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39287072519176952"/>
          <c:y val="2.7936312406762587E-2"/>
          <c:w val="0.60712927480823364"/>
          <c:h val="0.8855545068051015"/>
        </c:manualLayout>
      </c:layout>
      <c:barChart>
        <c:barDir val="bar"/>
        <c:grouping val="percentStacked"/>
        <c:ser>
          <c:idx val="0"/>
          <c:order val="0"/>
          <c:tx>
            <c:strRef>
              <c:f>Sheet1!$A$2</c:f>
              <c:strCache>
                <c:ptCount val="1"/>
                <c:pt idx="0">
                  <c:v>Have already given up</c:v>
                </c:pt>
              </c:strCache>
            </c:strRef>
          </c:tx>
          <c:spPr>
            <a:solidFill>
              <a:schemeClr val="accent1"/>
            </a:solidFill>
          </c:spPr>
          <c:dLbls>
            <c:txPr>
              <a:bodyPr/>
              <a:lstStyle/>
              <a:p>
                <a:pPr>
                  <a:defRPr lang="en-US" sz="1200" b="1">
                    <a:solidFill>
                      <a:schemeClr val="bg1"/>
                    </a:solidFill>
                  </a:defRPr>
                </a:pPr>
                <a:endParaRPr lang="en-US"/>
              </a:p>
            </c:txPr>
            <c:showVal val="1"/>
          </c:dLbls>
          <c:cat>
            <c:strRef>
              <c:f>Sheet1!$B$1:$I$1</c:f>
              <c:strCache>
                <c:ptCount val="8"/>
                <c:pt idx="0">
                  <c:v>Maintain my current social life</c:v>
                </c:pt>
                <c:pt idx="1">
                  <c:v>General day to day travel</c:v>
                </c:pt>
                <c:pt idx="2">
                  <c:v>Transport of children (e.g. to school, sporting activities)</c:v>
                </c:pt>
                <c:pt idx="3">
                  <c:v>Other family commitments (e.g. visiting family, transport of elderly relatives)</c:v>
                </c:pt>
                <c:pt idx="4">
                  <c:v>Commuting to work</c:v>
                </c:pt>
                <c:pt idx="5">
                  <c:v>Using my vehicle for work</c:v>
                </c:pt>
                <c:pt idx="6">
                  <c:v>Food and essentials shopping (e.g. household goods, post office etc)</c:v>
                </c:pt>
                <c:pt idx="7">
                  <c:v>Respond to medical issues (e.g. doctor's appointments, prescriptions, emergencies)</c:v>
                </c:pt>
              </c:strCache>
            </c:strRef>
          </c:cat>
          <c:val>
            <c:numRef>
              <c:f>Sheet1!$B$2:$I$2</c:f>
              <c:numCache>
                <c:formatCode>0%</c:formatCode>
                <c:ptCount val="8"/>
                <c:pt idx="0">
                  <c:v>9.0000000000000024E-2</c:v>
                </c:pt>
                <c:pt idx="1">
                  <c:v>0.1</c:v>
                </c:pt>
                <c:pt idx="2">
                  <c:v>0.1</c:v>
                </c:pt>
                <c:pt idx="3">
                  <c:v>0.05</c:v>
                </c:pt>
                <c:pt idx="4">
                  <c:v>0.1</c:v>
                </c:pt>
                <c:pt idx="5">
                  <c:v>8.0000000000000043E-2</c:v>
                </c:pt>
                <c:pt idx="6">
                  <c:v>0.05</c:v>
                </c:pt>
                <c:pt idx="7">
                  <c:v>0.05</c:v>
                </c:pt>
              </c:numCache>
            </c:numRef>
          </c:val>
        </c:ser>
        <c:ser>
          <c:idx val="1"/>
          <c:order val="1"/>
          <c:tx>
            <c:strRef>
              <c:f>Sheet1!$A$3</c:f>
              <c:strCache>
                <c:ptCount val="1"/>
                <c:pt idx="0">
                  <c:v>Would have to give up </c:v>
                </c:pt>
              </c:strCache>
            </c:strRef>
          </c:tx>
          <c:spPr>
            <a:solidFill>
              <a:schemeClr val="accent6"/>
            </a:solidFill>
          </c:spPr>
          <c:dLbls>
            <c:txPr>
              <a:bodyPr/>
              <a:lstStyle/>
              <a:p>
                <a:pPr>
                  <a:defRPr lang="en-US" sz="1200" b="1">
                    <a:solidFill>
                      <a:schemeClr val="bg1"/>
                    </a:solidFill>
                  </a:defRPr>
                </a:pPr>
                <a:endParaRPr lang="en-US"/>
              </a:p>
            </c:txPr>
            <c:showVal val="1"/>
          </c:dLbls>
          <c:cat>
            <c:strRef>
              <c:f>Sheet1!$B$1:$I$1</c:f>
              <c:strCache>
                <c:ptCount val="8"/>
                <c:pt idx="0">
                  <c:v>Maintain my current social life</c:v>
                </c:pt>
                <c:pt idx="1">
                  <c:v>General day to day travel</c:v>
                </c:pt>
                <c:pt idx="2">
                  <c:v>Transport of children (e.g. to school, sporting activities)</c:v>
                </c:pt>
                <c:pt idx="3">
                  <c:v>Other family commitments (e.g. visiting family, transport of elderly relatives)</c:v>
                </c:pt>
                <c:pt idx="4">
                  <c:v>Commuting to work</c:v>
                </c:pt>
                <c:pt idx="5">
                  <c:v>Using my vehicle for work</c:v>
                </c:pt>
                <c:pt idx="6">
                  <c:v>Food and essentials shopping (e.g. household goods, post office etc)</c:v>
                </c:pt>
                <c:pt idx="7">
                  <c:v>Respond to medical issues (e.g. doctor's appointments, prescriptions, emergencies)</c:v>
                </c:pt>
              </c:strCache>
            </c:strRef>
          </c:cat>
          <c:val>
            <c:numRef>
              <c:f>Sheet1!$B$3:$I$3</c:f>
              <c:numCache>
                <c:formatCode>0%</c:formatCode>
                <c:ptCount val="8"/>
                <c:pt idx="0">
                  <c:v>0.29000000000000031</c:v>
                </c:pt>
                <c:pt idx="1">
                  <c:v>0.28000000000000008</c:v>
                </c:pt>
                <c:pt idx="2">
                  <c:v>0.21000000000000021</c:v>
                </c:pt>
                <c:pt idx="3">
                  <c:v>0.25</c:v>
                </c:pt>
                <c:pt idx="4">
                  <c:v>0.14000000000000001</c:v>
                </c:pt>
                <c:pt idx="5">
                  <c:v>0.16</c:v>
                </c:pt>
                <c:pt idx="6">
                  <c:v>0.18000000000000024</c:v>
                </c:pt>
                <c:pt idx="7">
                  <c:v>0.14000000000000001</c:v>
                </c:pt>
              </c:numCache>
            </c:numRef>
          </c:val>
        </c:ser>
        <c:ser>
          <c:idx val="2"/>
          <c:order val="2"/>
          <c:tx>
            <c:strRef>
              <c:f>Sheet1!$A$4</c:f>
              <c:strCache>
                <c:ptCount val="1"/>
                <c:pt idx="0">
                  <c:v>Neither</c:v>
                </c:pt>
              </c:strCache>
            </c:strRef>
          </c:tx>
          <c:spPr>
            <a:solidFill>
              <a:schemeClr val="bg1">
                <a:lumMod val="50000"/>
              </a:schemeClr>
            </a:solidFill>
          </c:spPr>
          <c:dLbls>
            <c:txPr>
              <a:bodyPr/>
              <a:lstStyle/>
              <a:p>
                <a:pPr>
                  <a:defRPr lang="en-US" sz="1200" b="1">
                    <a:solidFill>
                      <a:schemeClr val="bg1"/>
                    </a:solidFill>
                  </a:defRPr>
                </a:pPr>
                <a:endParaRPr lang="en-US"/>
              </a:p>
            </c:txPr>
            <c:showVal val="1"/>
          </c:dLbls>
          <c:cat>
            <c:strRef>
              <c:f>Sheet1!$B$1:$I$1</c:f>
              <c:strCache>
                <c:ptCount val="8"/>
                <c:pt idx="0">
                  <c:v>Maintain my current social life</c:v>
                </c:pt>
                <c:pt idx="1">
                  <c:v>General day to day travel</c:v>
                </c:pt>
                <c:pt idx="2">
                  <c:v>Transport of children (e.g. to school, sporting activities)</c:v>
                </c:pt>
                <c:pt idx="3">
                  <c:v>Other family commitments (e.g. visiting family, transport of elderly relatives)</c:v>
                </c:pt>
                <c:pt idx="4">
                  <c:v>Commuting to work</c:v>
                </c:pt>
                <c:pt idx="5">
                  <c:v>Using my vehicle for work</c:v>
                </c:pt>
                <c:pt idx="6">
                  <c:v>Food and essentials shopping (e.g. household goods, post office etc)</c:v>
                </c:pt>
                <c:pt idx="7">
                  <c:v>Respond to medical issues (e.g. doctor's appointments, prescriptions, emergencies)</c:v>
                </c:pt>
              </c:strCache>
            </c:strRef>
          </c:cat>
          <c:val>
            <c:numRef>
              <c:f>Sheet1!$B$4:$I$4</c:f>
              <c:numCache>
                <c:formatCode>0%</c:formatCode>
                <c:ptCount val="8"/>
                <c:pt idx="0">
                  <c:v>0.62000000000000277</c:v>
                </c:pt>
                <c:pt idx="1">
                  <c:v>0.62000000000000277</c:v>
                </c:pt>
                <c:pt idx="2">
                  <c:v>0.70000000000000062</c:v>
                </c:pt>
                <c:pt idx="3">
                  <c:v>0.70000000000000062</c:v>
                </c:pt>
                <c:pt idx="4">
                  <c:v>0.76000000000000312</c:v>
                </c:pt>
                <c:pt idx="5">
                  <c:v>0.76000000000000312</c:v>
                </c:pt>
                <c:pt idx="6">
                  <c:v>0.77000000000000313</c:v>
                </c:pt>
                <c:pt idx="7">
                  <c:v>0.81</c:v>
                </c:pt>
              </c:numCache>
            </c:numRef>
          </c:val>
        </c:ser>
        <c:dLbls>
          <c:showVal val="1"/>
        </c:dLbls>
        <c:gapWidth val="95"/>
        <c:overlap val="100"/>
        <c:axId val="145854848"/>
        <c:axId val="145856384"/>
      </c:barChart>
      <c:catAx>
        <c:axId val="145854848"/>
        <c:scaling>
          <c:orientation val="maxMin"/>
        </c:scaling>
        <c:axPos val="l"/>
        <c:numFmt formatCode="General" sourceLinked="1"/>
        <c:majorTickMark val="none"/>
        <c:tickLblPos val="nextTo"/>
        <c:txPr>
          <a:bodyPr/>
          <a:lstStyle/>
          <a:p>
            <a:pPr>
              <a:defRPr lang="en-US"/>
            </a:pPr>
            <a:endParaRPr lang="en-US"/>
          </a:p>
        </c:txPr>
        <c:crossAx val="145856384"/>
        <c:crosses val="autoZero"/>
        <c:auto val="1"/>
        <c:lblAlgn val="ctr"/>
        <c:lblOffset val="100"/>
      </c:catAx>
      <c:valAx>
        <c:axId val="145856384"/>
        <c:scaling>
          <c:orientation val="minMax"/>
          <c:max val="1"/>
        </c:scaling>
        <c:delete val="1"/>
        <c:axPos val="t"/>
        <c:numFmt formatCode="0%" sourceLinked="1"/>
        <c:tickLblPos val="none"/>
        <c:crossAx val="145854848"/>
        <c:crosses val="autoZero"/>
        <c:crossBetween val="between"/>
      </c:valAx>
    </c:plotArea>
    <c:legend>
      <c:legendPos val="b"/>
      <c:layout>
        <c:manualLayout>
          <c:xMode val="edge"/>
          <c:yMode val="edge"/>
          <c:x val="0.40465387281750098"/>
          <c:y val="0.91184703619122365"/>
          <c:w val="0.49853710938309637"/>
          <c:h val="8.7349355960962521E-2"/>
        </c:manualLayout>
      </c:layout>
      <c:txPr>
        <a:bodyPr/>
        <a:lstStyle/>
        <a:p>
          <a:pPr>
            <a:defRPr lang="en-US"/>
          </a:pPr>
          <a:endParaRPr lang="en-US"/>
        </a:p>
      </c:txPr>
    </c:legend>
    <c:plotVisOnly val="1"/>
    <c:dispBlanksAs val="gap"/>
  </c:chart>
  <c:txPr>
    <a:bodyPr/>
    <a:lstStyle/>
    <a:p>
      <a:pPr>
        <a:defRPr sz="1000"/>
      </a:pPr>
      <a:endParaRPr lang="en-US"/>
    </a:p>
  </c:txPr>
  <c:externalData r:id="rId1"/>
</c:chartSpace>
</file>

<file path=ppt/charts/chart21.xml><?xml version="1.0" encoding="utf-8"?>
<c:chartSpace xmlns:c="http://schemas.openxmlformats.org/drawingml/2006/chart" xmlns:a="http://schemas.openxmlformats.org/drawingml/2006/main" xmlns:r="http://schemas.openxmlformats.org/officeDocument/2006/relationships">
  <c:date1904 val="1"/>
  <c:lang val="en-GB"/>
  <c:style val="5"/>
  <c:chart>
    <c:plotArea>
      <c:layout>
        <c:manualLayout>
          <c:layoutTarget val="inner"/>
          <c:xMode val="edge"/>
          <c:yMode val="edge"/>
          <c:x val="4.7852101724593914E-2"/>
          <c:y val="4.0740455593195016E-2"/>
          <c:w val="0.90429579655081616"/>
          <c:h val="0.62413736386796514"/>
        </c:manualLayout>
      </c:layout>
      <c:pieChart>
        <c:varyColors val="1"/>
        <c:ser>
          <c:idx val="0"/>
          <c:order val="0"/>
          <c:dPt>
            <c:idx val="1"/>
            <c:spPr>
              <a:solidFill>
                <a:schemeClr val="accent3"/>
              </a:solidFill>
            </c:spPr>
          </c:dPt>
          <c:dPt>
            <c:idx val="2"/>
            <c:spPr>
              <a:solidFill>
                <a:schemeClr val="accent6">
                  <a:lumMod val="75000"/>
                </a:schemeClr>
              </a:solidFill>
            </c:spPr>
          </c:dPt>
          <c:dPt>
            <c:idx val="3"/>
            <c:spPr>
              <a:solidFill>
                <a:schemeClr val="accent6"/>
              </a:solidFill>
            </c:spPr>
          </c:dPt>
          <c:dPt>
            <c:idx val="4"/>
            <c:spPr>
              <a:solidFill>
                <a:schemeClr val="accent2"/>
              </a:solidFill>
            </c:spPr>
          </c:dPt>
          <c:dLbls>
            <c:dLbl>
              <c:idx val="4"/>
              <c:layout>
                <c:manualLayout>
                  <c:x val="0.14963691459394041"/>
                  <c:y val="-3.3279803787211779E-2"/>
                </c:manualLayout>
              </c:layout>
              <c:showVal val="1"/>
            </c:dLbl>
            <c:txPr>
              <a:bodyPr/>
              <a:lstStyle/>
              <a:p>
                <a:pPr>
                  <a:defRPr lang="en-US" sz="1400" b="1">
                    <a:solidFill>
                      <a:schemeClr val="bg1"/>
                    </a:solidFill>
                  </a:defRPr>
                </a:pPr>
                <a:endParaRPr lang="en-US"/>
              </a:p>
            </c:txPr>
            <c:showVal val="1"/>
            <c:showLeaderLines val="1"/>
          </c:dLbls>
          <c:cat>
            <c:strRef>
              <c:f>Sheet1!$A$1:$A$5</c:f>
              <c:strCache>
                <c:ptCount val="5"/>
                <c:pt idx="0">
                  <c:v>Have already reduced no. of cars</c:v>
                </c:pt>
                <c:pt idx="1">
                  <c:v>Could reduce no. of cars - am thinking of doing so</c:v>
                </c:pt>
                <c:pt idx="2">
                  <c:v>Could reduce no. of cars - not planning on it</c:v>
                </c:pt>
                <c:pt idx="3">
                  <c:v>Could reduce no. of cars - if public transport improved</c:v>
                </c:pt>
                <c:pt idx="4">
                  <c:v>Could not reduce no. of cars</c:v>
                </c:pt>
              </c:strCache>
            </c:strRef>
          </c:cat>
          <c:val>
            <c:numRef>
              <c:f>Sheet1!$B$1:$B$5</c:f>
              <c:numCache>
                <c:formatCode>0%</c:formatCode>
                <c:ptCount val="5"/>
                <c:pt idx="0">
                  <c:v>0.13</c:v>
                </c:pt>
                <c:pt idx="1">
                  <c:v>8.0000000000000043E-2</c:v>
                </c:pt>
                <c:pt idx="2">
                  <c:v>0.11</c:v>
                </c:pt>
                <c:pt idx="3">
                  <c:v>7.0000000000000021E-2</c:v>
                </c:pt>
                <c:pt idx="4">
                  <c:v>0.61000000000000065</c:v>
                </c:pt>
              </c:numCache>
            </c:numRef>
          </c:val>
        </c:ser>
        <c:firstSliceAng val="0"/>
      </c:pieChart>
    </c:plotArea>
    <c:legend>
      <c:legendPos val="b"/>
      <c:layout>
        <c:manualLayout>
          <c:xMode val="edge"/>
          <c:yMode val="edge"/>
          <c:x val="7.0625788507028178E-2"/>
          <c:y val="0.7381363364953889"/>
          <c:w val="0.85874842298594678"/>
          <c:h val="0.24437744709501624"/>
        </c:manualLayout>
      </c:layout>
      <c:txPr>
        <a:bodyPr/>
        <a:lstStyle/>
        <a:p>
          <a:pPr>
            <a:defRPr lang="en-US" sz="1200"/>
          </a:pPr>
          <a:endParaRPr lang="en-US"/>
        </a:p>
      </c:txPr>
    </c:legend>
    <c:plotVisOnly val="1"/>
    <c:dispBlanksAs val="zero"/>
  </c:chart>
  <c:txPr>
    <a:bodyPr/>
    <a:lstStyle/>
    <a:p>
      <a:pPr>
        <a:defRPr sz="1800"/>
      </a:pPr>
      <a:endParaRPr lang="en-US"/>
    </a:p>
  </c:txPr>
  <c:externalData r:id="rId1"/>
</c:chartSpace>
</file>

<file path=ppt/charts/chart22.xml><?xml version="1.0" encoding="utf-8"?>
<c:chartSpace xmlns:c="http://schemas.openxmlformats.org/drawingml/2006/chart" xmlns:a="http://schemas.openxmlformats.org/drawingml/2006/main" xmlns:r="http://schemas.openxmlformats.org/officeDocument/2006/relationships">
  <c:date1904 val="1"/>
  <c:lang val="en-GB"/>
  <c:style val="5"/>
  <c:chart>
    <c:plotArea>
      <c:layout>
        <c:manualLayout>
          <c:layoutTarget val="inner"/>
          <c:xMode val="edge"/>
          <c:yMode val="edge"/>
          <c:x val="0.15790426774776975"/>
          <c:y val="4.6569098780600296E-2"/>
          <c:w val="0.5958580134089011"/>
          <c:h val="0.61539434171738516"/>
        </c:manualLayout>
      </c:layout>
      <c:pieChart>
        <c:varyColors val="1"/>
        <c:ser>
          <c:idx val="0"/>
          <c:order val="0"/>
          <c:dPt>
            <c:idx val="1"/>
            <c:spPr>
              <a:solidFill>
                <a:schemeClr val="accent3"/>
              </a:solidFill>
            </c:spPr>
          </c:dPt>
          <c:dPt>
            <c:idx val="2"/>
            <c:spPr>
              <a:solidFill>
                <a:schemeClr val="accent6">
                  <a:lumMod val="75000"/>
                </a:schemeClr>
              </a:solidFill>
            </c:spPr>
          </c:dPt>
          <c:dPt>
            <c:idx val="3"/>
            <c:spPr>
              <a:solidFill>
                <a:schemeClr val="accent6"/>
              </a:solidFill>
            </c:spPr>
          </c:dPt>
          <c:dPt>
            <c:idx val="4"/>
            <c:spPr>
              <a:solidFill>
                <a:schemeClr val="accent6">
                  <a:lumMod val="60000"/>
                  <a:lumOff val="40000"/>
                </a:schemeClr>
              </a:solidFill>
            </c:spPr>
          </c:dPt>
          <c:dPt>
            <c:idx val="5"/>
            <c:spPr>
              <a:solidFill>
                <a:schemeClr val="accent2"/>
              </a:solidFill>
            </c:spPr>
          </c:dPt>
          <c:dPt>
            <c:idx val="6"/>
            <c:spPr>
              <a:solidFill>
                <a:schemeClr val="bg1">
                  <a:lumMod val="50000"/>
                </a:schemeClr>
              </a:solidFill>
            </c:spPr>
          </c:dPt>
          <c:dLbls>
            <c:dLbl>
              <c:idx val="1"/>
              <c:layout>
                <c:manualLayout>
                  <c:x val="-1.587134942632017E-2"/>
                  <c:y val="7.0056377558162589E-3"/>
                </c:manualLayout>
              </c:layout>
              <c:spPr/>
              <c:txPr>
                <a:bodyPr/>
                <a:lstStyle/>
                <a:p>
                  <a:pPr>
                    <a:defRPr lang="en-US" sz="1400" b="1">
                      <a:solidFill>
                        <a:schemeClr val="tx1"/>
                      </a:solidFill>
                    </a:defRPr>
                  </a:pPr>
                  <a:endParaRPr lang="en-US"/>
                </a:p>
              </c:txPr>
              <c:showVal val="1"/>
            </c:dLbl>
            <c:dLbl>
              <c:idx val="4"/>
              <c:layout>
                <c:manualLayout>
                  <c:x val="3.1119225595554849E-2"/>
                  <c:y val="5.3367955429883625E-5"/>
                </c:manualLayout>
              </c:layout>
              <c:spPr/>
              <c:txPr>
                <a:bodyPr/>
                <a:lstStyle/>
                <a:p>
                  <a:pPr>
                    <a:defRPr lang="en-US" sz="1400" b="1">
                      <a:solidFill>
                        <a:schemeClr val="tx1"/>
                      </a:solidFill>
                    </a:defRPr>
                  </a:pPr>
                  <a:endParaRPr lang="en-US"/>
                </a:p>
              </c:txPr>
              <c:showVal val="1"/>
            </c:dLbl>
            <c:txPr>
              <a:bodyPr/>
              <a:lstStyle/>
              <a:p>
                <a:pPr>
                  <a:defRPr lang="en-US" sz="1400" b="1">
                    <a:solidFill>
                      <a:schemeClr val="bg1"/>
                    </a:solidFill>
                  </a:defRPr>
                </a:pPr>
                <a:endParaRPr lang="en-US"/>
              </a:p>
            </c:txPr>
            <c:showVal val="1"/>
          </c:dLbls>
          <c:cat>
            <c:strRef>
              <c:f>Sheet1!$A$2:$A$8</c:f>
              <c:strCache>
                <c:ptCount val="7"/>
                <c:pt idx="0">
                  <c:v>Yes, I plan to</c:v>
                </c:pt>
                <c:pt idx="1">
                  <c:v>I originally didn't plan to, but intend to do so now</c:v>
                </c:pt>
                <c:pt idx="2">
                  <c:v>I originally planned to, but am not sure I can afford this</c:v>
                </c:pt>
                <c:pt idx="3">
                  <c:v>I want to, but the cost of insurance will likely be too high</c:v>
                </c:pt>
                <c:pt idx="4">
                  <c:v>I want to, but the cost of fuel will likely be too high</c:v>
                </c:pt>
                <c:pt idx="5">
                  <c:v>No, I do not plan to</c:v>
                </c:pt>
                <c:pt idx="6">
                  <c:v>I haven't thought about it</c:v>
                </c:pt>
              </c:strCache>
            </c:strRef>
          </c:cat>
          <c:val>
            <c:numRef>
              <c:f>Sheet1!$B$2:$B$8</c:f>
              <c:numCache>
                <c:formatCode>0%</c:formatCode>
                <c:ptCount val="7"/>
                <c:pt idx="0">
                  <c:v>0.2</c:v>
                </c:pt>
                <c:pt idx="1">
                  <c:v>2.0000000000000011E-2</c:v>
                </c:pt>
                <c:pt idx="2">
                  <c:v>0.17</c:v>
                </c:pt>
                <c:pt idx="3">
                  <c:v>0.13</c:v>
                </c:pt>
                <c:pt idx="4">
                  <c:v>1.0000000000000005E-2</c:v>
                </c:pt>
                <c:pt idx="5">
                  <c:v>0.21000000000000021</c:v>
                </c:pt>
                <c:pt idx="6">
                  <c:v>0.26</c:v>
                </c:pt>
              </c:numCache>
            </c:numRef>
          </c:val>
        </c:ser>
        <c:firstSliceAng val="0"/>
      </c:pieChart>
    </c:plotArea>
    <c:legend>
      <c:legendPos val="b"/>
      <c:layout>
        <c:manualLayout>
          <c:xMode val="edge"/>
          <c:yMode val="edge"/>
          <c:x val="2.8298042436176212E-2"/>
          <c:y val="0.73813633649538901"/>
          <c:w val="0.901076169056793"/>
          <c:h val="0.24437744709501624"/>
        </c:manualLayout>
      </c:layout>
      <c:txPr>
        <a:bodyPr/>
        <a:lstStyle/>
        <a:p>
          <a:pPr>
            <a:defRPr lang="en-US" sz="1200"/>
          </a:pPr>
          <a:endParaRPr lang="en-US"/>
        </a:p>
      </c:txPr>
    </c:legend>
    <c:plotVisOnly val="1"/>
    <c:dispBlanksAs val="zero"/>
  </c:chart>
  <c:txPr>
    <a:bodyPr/>
    <a:lstStyle/>
    <a:p>
      <a:pPr>
        <a:defRPr sz="1800"/>
      </a:pPr>
      <a:endParaRPr lang="en-US"/>
    </a:p>
  </c:txPr>
  <c:externalData r:id="rId1"/>
</c:chartSpace>
</file>

<file path=ppt/charts/chart23.xml><?xml version="1.0" encoding="utf-8"?>
<c:chartSpace xmlns:c="http://schemas.openxmlformats.org/drawingml/2006/chart" xmlns:a="http://schemas.openxmlformats.org/drawingml/2006/main" xmlns:r="http://schemas.openxmlformats.org/officeDocument/2006/relationships">
  <c:date1904 val="1"/>
  <c:lang val="en-GB"/>
  <c:style val="5"/>
  <c:chart>
    <c:plotArea>
      <c:layout>
        <c:manualLayout>
          <c:layoutTarget val="inner"/>
          <c:xMode val="edge"/>
          <c:yMode val="edge"/>
          <c:x val="0.15790426774776986"/>
          <c:y val="4.6569098780600296E-2"/>
          <c:w val="0.59585801340890132"/>
          <c:h val="0.61539434171738516"/>
        </c:manualLayout>
      </c:layout>
      <c:pieChart>
        <c:varyColors val="1"/>
        <c:ser>
          <c:idx val="0"/>
          <c:order val="0"/>
          <c:dPt>
            <c:idx val="1"/>
            <c:spPr>
              <a:solidFill>
                <a:schemeClr val="accent3"/>
              </a:solidFill>
            </c:spPr>
          </c:dPt>
          <c:dPt>
            <c:idx val="2"/>
            <c:spPr>
              <a:solidFill>
                <a:schemeClr val="accent2"/>
              </a:solidFill>
            </c:spPr>
          </c:dPt>
          <c:dPt>
            <c:idx val="3"/>
            <c:spPr>
              <a:solidFill>
                <a:schemeClr val="bg1">
                  <a:lumMod val="50000"/>
                </a:schemeClr>
              </a:solidFill>
            </c:spPr>
          </c:dPt>
          <c:dLbls>
            <c:dLbl>
              <c:idx val="1"/>
              <c:layout>
                <c:manualLayout>
                  <c:x val="-0.14003262680437284"/>
                  <c:y val="2.9227704443013602E-2"/>
                </c:manualLayout>
              </c:layout>
              <c:showVal val="1"/>
            </c:dLbl>
            <c:dLbl>
              <c:idx val="4"/>
              <c:layout>
                <c:manualLayout>
                  <c:x val="3.1119225595554852E-2"/>
                  <c:y val="5.3367955429883673E-5"/>
                </c:manualLayout>
              </c:layout>
              <c:spPr/>
              <c:txPr>
                <a:bodyPr/>
                <a:lstStyle/>
                <a:p>
                  <a:pPr>
                    <a:defRPr lang="en-US" sz="1400" b="1">
                      <a:solidFill>
                        <a:schemeClr val="tx1"/>
                      </a:solidFill>
                    </a:defRPr>
                  </a:pPr>
                  <a:endParaRPr lang="en-US"/>
                </a:p>
              </c:txPr>
              <c:showVal val="1"/>
            </c:dLbl>
            <c:txPr>
              <a:bodyPr/>
              <a:lstStyle/>
              <a:p>
                <a:pPr>
                  <a:defRPr lang="en-US" sz="1400" b="1">
                    <a:solidFill>
                      <a:schemeClr val="bg1"/>
                    </a:solidFill>
                  </a:defRPr>
                </a:pPr>
                <a:endParaRPr lang="en-US"/>
              </a:p>
            </c:txPr>
            <c:showVal val="1"/>
          </c:dLbls>
          <c:cat>
            <c:strRef>
              <c:f>Sheet1!$A$1:$A$4</c:f>
              <c:strCache>
                <c:ptCount val="4"/>
                <c:pt idx="0">
                  <c:v>Yes, they bought me a car</c:v>
                </c:pt>
                <c:pt idx="1">
                  <c:v>They contributed towards the purchase</c:v>
                </c:pt>
                <c:pt idx="2">
                  <c:v>No, they did  not buy or help buy me a car</c:v>
                </c:pt>
                <c:pt idx="3">
                  <c:v>Other situation</c:v>
                </c:pt>
              </c:strCache>
            </c:strRef>
          </c:cat>
          <c:val>
            <c:numRef>
              <c:f>Sheet1!$B$1:$B$4</c:f>
              <c:numCache>
                <c:formatCode>0%</c:formatCode>
                <c:ptCount val="4"/>
                <c:pt idx="0">
                  <c:v>0.14000000000000001</c:v>
                </c:pt>
                <c:pt idx="1">
                  <c:v>0.15000000000000005</c:v>
                </c:pt>
                <c:pt idx="2">
                  <c:v>0.67000000000000026</c:v>
                </c:pt>
                <c:pt idx="3">
                  <c:v>0.05</c:v>
                </c:pt>
              </c:numCache>
            </c:numRef>
          </c:val>
        </c:ser>
        <c:firstSliceAng val="0"/>
      </c:pieChart>
    </c:plotArea>
    <c:legend>
      <c:legendPos val="b"/>
      <c:layout>
        <c:manualLayout>
          <c:xMode val="edge"/>
          <c:yMode val="edge"/>
          <c:x val="1.4188793745892209E-2"/>
          <c:y val="0.73535858891625905"/>
          <c:w val="0.90107616905679278"/>
          <c:h val="0.15548928791399652"/>
        </c:manualLayout>
      </c:layout>
      <c:txPr>
        <a:bodyPr/>
        <a:lstStyle/>
        <a:p>
          <a:pPr>
            <a:defRPr lang="en-US" sz="1200"/>
          </a:pPr>
          <a:endParaRPr lang="en-US"/>
        </a:p>
      </c:txPr>
    </c:legend>
    <c:plotVisOnly val="1"/>
    <c:dispBlanksAs val="zero"/>
  </c:chart>
  <c:txPr>
    <a:bodyPr/>
    <a:lstStyle/>
    <a:p>
      <a:pPr>
        <a:defRPr sz="1800"/>
      </a:pPr>
      <a:endParaRPr lang="en-US"/>
    </a:p>
  </c:txPr>
  <c:externalData r:id="rId1"/>
</c:chartSpace>
</file>

<file path=ppt/charts/chart24.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1966"/>
          <c:y val="2.9187185968756552E-2"/>
          <c:w val="0.70276169214956441"/>
          <c:h val="0.71536462641476783"/>
        </c:manualLayout>
      </c:layout>
      <c:barChart>
        <c:barDir val="col"/>
        <c:grouping val="clustered"/>
        <c:ser>
          <c:idx val="0"/>
          <c:order val="0"/>
          <c:tx>
            <c:strRef>
              <c:f>Sheet1!$B$1</c:f>
              <c:strCache>
                <c:ptCount val="1"/>
                <c:pt idx="0">
                  <c:v>This year</c:v>
                </c:pt>
              </c:strCache>
            </c:strRef>
          </c:tx>
          <c:spPr>
            <a:solidFill>
              <a:schemeClr val="accent3"/>
            </a:solidFill>
          </c:spPr>
          <c:dLbls>
            <c:dLbl>
              <c:idx val="5"/>
              <c:layout>
                <c:manualLayout>
                  <c:x val="-9.5132643691224206E-3"/>
                  <c:y val="0"/>
                </c:manualLayout>
              </c:layout>
              <c:showVal val="1"/>
            </c:dLbl>
            <c:dLbl>
              <c:idx val="6"/>
              <c:layout>
                <c:manualLayout>
                  <c:x val="-4.0770062902046791E-3"/>
                  <c:y val="3.2323006090468802E-3"/>
                </c:manualLayout>
              </c:layout>
              <c:showVal val="1"/>
            </c:dLbl>
            <c:txPr>
              <a:bodyPr/>
              <a:lstStyle/>
              <a:p>
                <a:pPr>
                  <a:defRPr lang="en-US" sz="1200"/>
                </a:pPr>
                <a:endParaRPr lang="en-US"/>
              </a:p>
            </c:txPr>
            <c:showVal val="1"/>
          </c:dLbls>
          <c:cat>
            <c:strRef>
              <c:f>Sheet1!$A$2:$A$8</c:f>
              <c:strCache>
                <c:ptCount val="7"/>
                <c:pt idx="0">
                  <c:v>NA</c:v>
                </c:pt>
                <c:pt idx="1">
                  <c:v>51-60%</c:v>
                </c:pt>
                <c:pt idx="2">
                  <c:v>41-50%</c:v>
                </c:pt>
                <c:pt idx="3">
                  <c:v>31-40%</c:v>
                </c:pt>
                <c:pt idx="4">
                  <c:v>21-30%</c:v>
                </c:pt>
                <c:pt idx="5">
                  <c:v>11-20%</c:v>
                </c:pt>
                <c:pt idx="6">
                  <c:v>0-10%</c:v>
                </c:pt>
              </c:strCache>
            </c:strRef>
          </c:cat>
          <c:val>
            <c:numRef>
              <c:f>Sheet1!$B$2:$B$8</c:f>
              <c:numCache>
                <c:formatCode>0%</c:formatCode>
                <c:ptCount val="7"/>
                <c:pt idx="0">
                  <c:v>2.0000000000000011E-2</c:v>
                </c:pt>
                <c:pt idx="1">
                  <c:v>1.0000000000000005E-2</c:v>
                </c:pt>
                <c:pt idx="2">
                  <c:v>2.0000000000000011E-2</c:v>
                </c:pt>
                <c:pt idx="3">
                  <c:v>2.0000000000000011E-2</c:v>
                </c:pt>
                <c:pt idx="4">
                  <c:v>6.0000000000000032E-2</c:v>
                </c:pt>
                <c:pt idx="5">
                  <c:v>0.11000000000000001</c:v>
                </c:pt>
                <c:pt idx="6">
                  <c:v>0.17</c:v>
                </c:pt>
              </c:numCache>
            </c:numRef>
          </c:val>
        </c:ser>
        <c:ser>
          <c:idx val="1"/>
          <c:order val="1"/>
          <c:tx>
            <c:strRef>
              <c:f>Sheet1!$C$1</c:f>
              <c:strCache>
                <c:ptCount val="1"/>
                <c:pt idx="0">
                  <c:v>Last year</c:v>
                </c:pt>
              </c:strCache>
            </c:strRef>
          </c:tx>
          <c:dPt>
            <c:idx val="0"/>
            <c:spPr>
              <a:solidFill>
                <a:schemeClr val="accent6">
                  <a:lumMod val="75000"/>
                </a:schemeClr>
              </a:solidFill>
            </c:spPr>
          </c:dPt>
          <c:dLbls>
            <c:dLbl>
              <c:idx val="6"/>
              <c:layout>
                <c:manualLayout>
                  <c:x val="-6.7951888350874018E-3"/>
                  <c:y val="6.4646012180937804E-3"/>
                </c:manualLayout>
              </c:layout>
              <c:showVal val="1"/>
            </c:dLbl>
            <c:txPr>
              <a:bodyPr/>
              <a:lstStyle/>
              <a:p>
                <a:pPr>
                  <a:defRPr lang="en-US" sz="1200"/>
                </a:pPr>
                <a:endParaRPr lang="en-US"/>
              </a:p>
            </c:txPr>
            <c:showVal val="1"/>
          </c:dLbls>
          <c:cat>
            <c:strRef>
              <c:f>Sheet1!$A$2:$A$8</c:f>
              <c:strCache>
                <c:ptCount val="7"/>
                <c:pt idx="0">
                  <c:v>NA</c:v>
                </c:pt>
                <c:pt idx="1">
                  <c:v>51-60%</c:v>
                </c:pt>
                <c:pt idx="2">
                  <c:v>41-50%</c:v>
                </c:pt>
                <c:pt idx="3">
                  <c:v>31-40%</c:v>
                </c:pt>
                <c:pt idx="4">
                  <c:v>21-30%</c:v>
                </c:pt>
                <c:pt idx="5">
                  <c:v>11-20%</c:v>
                </c:pt>
                <c:pt idx="6">
                  <c:v>0-10%</c:v>
                </c:pt>
              </c:strCache>
            </c:strRef>
          </c:cat>
          <c:val>
            <c:numRef>
              <c:f>Sheet1!$C$2:$C$8</c:f>
              <c:numCache>
                <c:formatCode>0%</c:formatCode>
                <c:ptCount val="7"/>
                <c:pt idx="0">
                  <c:v>2.0000000000000011E-2</c:v>
                </c:pt>
                <c:pt idx="1">
                  <c:v>0</c:v>
                </c:pt>
                <c:pt idx="2">
                  <c:v>1.0000000000000005E-2</c:v>
                </c:pt>
                <c:pt idx="3">
                  <c:v>2.0000000000000011E-2</c:v>
                </c:pt>
                <c:pt idx="4">
                  <c:v>4.0000000000000022E-2</c:v>
                </c:pt>
                <c:pt idx="5">
                  <c:v>0.14000000000000001</c:v>
                </c:pt>
                <c:pt idx="6">
                  <c:v>0.19</c:v>
                </c:pt>
              </c:numCache>
            </c:numRef>
          </c:val>
        </c:ser>
        <c:ser>
          <c:idx val="2"/>
          <c:order val="2"/>
          <c:tx>
            <c:strRef>
              <c:f>Sheet1!$D$1</c:f>
              <c:strCache>
                <c:ptCount val="1"/>
                <c:pt idx="0">
                  <c:v>5 years ago</c:v>
                </c:pt>
              </c:strCache>
            </c:strRef>
          </c:tx>
          <c:spPr>
            <a:solidFill>
              <a:schemeClr val="accent1"/>
            </a:solidFill>
          </c:spPr>
          <c:dLbls>
            <c:txPr>
              <a:bodyPr/>
              <a:lstStyle/>
              <a:p>
                <a:pPr>
                  <a:defRPr lang="en-US" sz="1200"/>
                </a:pPr>
                <a:endParaRPr lang="en-US"/>
              </a:p>
            </c:txPr>
            <c:showVal val="1"/>
          </c:dLbls>
          <c:cat>
            <c:strRef>
              <c:f>Sheet1!$A$2:$A$8</c:f>
              <c:strCache>
                <c:ptCount val="7"/>
                <c:pt idx="0">
                  <c:v>NA</c:v>
                </c:pt>
                <c:pt idx="1">
                  <c:v>51-60%</c:v>
                </c:pt>
                <c:pt idx="2">
                  <c:v>41-50%</c:v>
                </c:pt>
                <c:pt idx="3">
                  <c:v>31-40%</c:v>
                </c:pt>
                <c:pt idx="4">
                  <c:v>21-30%</c:v>
                </c:pt>
                <c:pt idx="5">
                  <c:v>11-20%</c:v>
                </c:pt>
                <c:pt idx="6">
                  <c:v>0-10%</c:v>
                </c:pt>
              </c:strCache>
            </c:strRef>
          </c:cat>
          <c:val>
            <c:numRef>
              <c:f>Sheet1!$D$2:$D$8</c:f>
              <c:numCache>
                <c:formatCode>0%</c:formatCode>
                <c:ptCount val="7"/>
                <c:pt idx="0">
                  <c:v>9.0000000000000024E-2</c:v>
                </c:pt>
                <c:pt idx="1">
                  <c:v>0</c:v>
                </c:pt>
                <c:pt idx="2">
                  <c:v>0</c:v>
                </c:pt>
                <c:pt idx="3">
                  <c:v>1.0000000000000005E-2</c:v>
                </c:pt>
                <c:pt idx="4">
                  <c:v>2.0000000000000011E-2</c:v>
                </c:pt>
                <c:pt idx="5">
                  <c:v>7.0000000000000021E-2</c:v>
                </c:pt>
                <c:pt idx="6">
                  <c:v>0.22000000000000003</c:v>
                </c:pt>
              </c:numCache>
            </c:numRef>
          </c:val>
        </c:ser>
        <c:gapWidth val="79"/>
        <c:axId val="145745792"/>
        <c:axId val="145747328"/>
      </c:barChart>
      <c:catAx>
        <c:axId val="145745792"/>
        <c:scaling>
          <c:orientation val="maxMin"/>
        </c:scaling>
        <c:axPos val="b"/>
        <c:numFmt formatCode="General" sourceLinked="1"/>
        <c:tickLblPos val="nextTo"/>
        <c:txPr>
          <a:bodyPr/>
          <a:lstStyle/>
          <a:p>
            <a:pPr>
              <a:defRPr lang="en-US" sz="1200"/>
            </a:pPr>
            <a:endParaRPr lang="en-US"/>
          </a:p>
        </c:txPr>
        <c:crossAx val="145747328"/>
        <c:crosses val="autoZero"/>
        <c:auto val="1"/>
        <c:lblAlgn val="ctr"/>
        <c:lblOffset val="100"/>
      </c:catAx>
      <c:valAx>
        <c:axId val="145747328"/>
        <c:scaling>
          <c:orientation val="minMax"/>
        </c:scaling>
        <c:delete val="1"/>
        <c:axPos val="r"/>
        <c:numFmt formatCode="0%" sourceLinked="1"/>
        <c:tickLblPos val="none"/>
        <c:crossAx val="145745792"/>
        <c:crosses val="autoZero"/>
        <c:crossBetween val="between"/>
      </c:valAx>
    </c:plotArea>
    <c:legend>
      <c:legendPos val="b"/>
      <c:layout>
        <c:manualLayout>
          <c:xMode val="edge"/>
          <c:yMode val="edge"/>
          <c:x val="0.2205768377779182"/>
          <c:y val="0.91856761574138857"/>
          <c:w val="0.33840330901418686"/>
          <c:h val="6.3654730908853374E-2"/>
        </c:manualLayout>
      </c:layout>
      <c:txPr>
        <a:bodyPr/>
        <a:lstStyle/>
        <a:p>
          <a:pPr>
            <a:defRPr lang="en-US" sz="1400"/>
          </a:pPr>
          <a:endParaRPr lang="en-US"/>
        </a:p>
      </c:txPr>
    </c:legend>
    <c:plotVisOnly val="1"/>
    <c:dispBlanksAs val="gap"/>
  </c:chart>
  <c:txPr>
    <a:bodyPr/>
    <a:lstStyle/>
    <a:p>
      <a:pPr>
        <a:defRPr sz="1800"/>
      </a:pPr>
      <a:endParaRPr lang="en-US"/>
    </a:p>
  </c:txPr>
  <c:externalData r:id="rId1"/>
</c:chartSpace>
</file>

<file path=ppt/charts/chart25.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47177927352299182"/>
          <c:y val="0.12329077439826774"/>
          <c:w val="0.52822072647700824"/>
          <c:h val="0.85286115403498464"/>
        </c:manualLayout>
      </c:layout>
      <c:barChart>
        <c:barDir val="bar"/>
        <c:grouping val="percentStacked"/>
        <c:ser>
          <c:idx val="0"/>
          <c:order val="0"/>
          <c:tx>
            <c:strRef>
              <c:f>Sheet1!$A$13</c:f>
              <c:strCache>
                <c:ptCount val="1"/>
                <c:pt idx="0">
                  <c:v>Agree strongly</c:v>
                </c:pt>
              </c:strCache>
            </c:strRef>
          </c:tx>
          <c:spPr>
            <a:solidFill>
              <a:schemeClr val="accent3">
                <a:lumMod val="75000"/>
              </a:schemeClr>
            </a:solidFill>
          </c:spPr>
          <c:dLbls>
            <c:txPr>
              <a:bodyPr/>
              <a:lstStyle/>
              <a:p>
                <a:pPr>
                  <a:defRPr lang="en-US" sz="1200">
                    <a:solidFill>
                      <a:schemeClr val="bg1"/>
                    </a:solidFill>
                  </a:defRPr>
                </a:pPr>
                <a:endParaRPr lang="en-US"/>
              </a:p>
            </c:txPr>
            <c:showVal val="1"/>
          </c:dLbls>
          <c:cat>
            <c:strRef>
              <c:f>Sheet1!$B$12:$E$12</c:f>
              <c:strCache>
                <c:ptCount val="4"/>
                <c:pt idx="0">
                  <c:v>I believe that if the motorway speed limit increased to 80mph, the majority of motorists would drive at 90mph</c:v>
                </c:pt>
                <c:pt idx="1">
                  <c:v>I feel safer in my car because of its features and technology than I ever have previously</c:v>
                </c:pt>
                <c:pt idx="2">
                  <c:v>I believe the current number of deaths on our roads is acceptable given the number of cars on the roads and the benefits I get from motoring</c:v>
                </c:pt>
                <c:pt idx="3">
                  <c:v>I feel safer on the roads now than I ever have previously</c:v>
                </c:pt>
              </c:strCache>
            </c:strRef>
          </c:cat>
          <c:val>
            <c:numRef>
              <c:f>Sheet1!$B$13:$E$13</c:f>
              <c:numCache>
                <c:formatCode>0%</c:formatCode>
                <c:ptCount val="4"/>
                <c:pt idx="0">
                  <c:v>0.34</c:v>
                </c:pt>
                <c:pt idx="1">
                  <c:v>0.12000000000000002</c:v>
                </c:pt>
                <c:pt idx="2">
                  <c:v>4.0000000000000022E-2</c:v>
                </c:pt>
                <c:pt idx="3">
                  <c:v>3.0000000000000002E-2</c:v>
                </c:pt>
              </c:numCache>
            </c:numRef>
          </c:val>
        </c:ser>
        <c:ser>
          <c:idx val="1"/>
          <c:order val="1"/>
          <c:tx>
            <c:strRef>
              <c:f>Sheet1!$A$14</c:f>
              <c:strCache>
                <c:ptCount val="1"/>
                <c:pt idx="0">
                  <c:v>Agree slightly</c:v>
                </c:pt>
              </c:strCache>
            </c:strRef>
          </c:tx>
          <c:spPr>
            <a:solidFill>
              <a:schemeClr val="accent3"/>
            </a:solidFill>
          </c:spPr>
          <c:dLbls>
            <c:txPr>
              <a:bodyPr/>
              <a:lstStyle/>
              <a:p>
                <a:pPr>
                  <a:defRPr lang="en-US" sz="1200"/>
                </a:pPr>
                <a:endParaRPr lang="en-US"/>
              </a:p>
            </c:txPr>
            <c:showVal val="1"/>
          </c:dLbls>
          <c:cat>
            <c:strRef>
              <c:f>Sheet1!$B$12:$E$12</c:f>
              <c:strCache>
                <c:ptCount val="4"/>
                <c:pt idx="0">
                  <c:v>I believe that if the motorway speed limit increased to 80mph, the majority of motorists would drive at 90mph</c:v>
                </c:pt>
                <c:pt idx="1">
                  <c:v>I feel safer in my car because of its features and technology than I ever have previously</c:v>
                </c:pt>
                <c:pt idx="2">
                  <c:v>I believe the current number of deaths on our roads is acceptable given the number of cars on the roads and the benefits I get from motoring</c:v>
                </c:pt>
                <c:pt idx="3">
                  <c:v>I feel safer on the roads now than I ever have previously</c:v>
                </c:pt>
              </c:strCache>
            </c:strRef>
          </c:cat>
          <c:val>
            <c:numRef>
              <c:f>Sheet1!$B$14:$E$14</c:f>
              <c:numCache>
                <c:formatCode>0%</c:formatCode>
                <c:ptCount val="4"/>
                <c:pt idx="0">
                  <c:v>0.41000000000000031</c:v>
                </c:pt>
                <c:pt idx="1">
                  <c:v>0.42000000000000032</c:v>
                </c:pt>
                <c:pt idx="2">
                  <c:v>0.16</c:v>
                </c:pt>
                <c:pt idx="3">
                  <c:v>0.14000000000000001</c:v>
                </c:pt>
              </c:numCache>
            </c:numRef>
          </c:val>
        </c:ser>
        <c:ser>
          <c:idx val="2"/>
          <c:order val="2"/>
          <c:tx>
            <c:strRef>
              <c:f>Sheet1!$A$15</c:f>
              <c:strCache>
                <c:ptCount val="1"/>
                <c:pt idx="0">
                  <c:v>Neither</c:v>
                </c:pt>
              </c:strCache>
            </c:strRef>
          </c:tx>
          <c:spPr>
            <a:solidFill>
              <a:schemeClr val="bg2">
                <a:lumMod val="75000"/>
              </a:schemeClr>
            </a:solidFill>
          </c:spPr>
          <c:dLbls>
            <c:txPr>
              <a:bodyPr/>
              <a:lstStyle/>
              <a:p>
                <a:pPr>
                  <a:defRPr lang="en-US" sz="1200"/>
                </a:pPr>
                <a:endParaRPr lang="en-US"/>
              </a:p>
            </c:txPr>
            <c:showVal val="1"/>
          </c:dLbls>
          <c:cat>
            <c:strRef>
              <c:f>Sheet1!$B$12:$E$12</c:f>
              <c:strCache>
                <c:ptCount val="4"/>
                <c:pt idx="0">
                  <c:v>I believe that if the motorway speed limit increased to 80mph, the majority of motorists would drive at 90mph</c:v>
                </c:pt>
                <c:pt idx="1">
                  <c:v>I feel safer in my car because of its features and technology than I ever have previously</c:v>
                </c:pt>
                <c:pt idx="2">
                  <c:v>I believe the current number of deaths on our roads is acceptable given the number of cars on the roads and the benefits I get from motoring</c:v>
                </c:pt>
                <c:pt idx="3">
                  <c:v>I feel safer on the roads now than I ever have previously</c:v>
                </c:pt>
              </c:strCache>
            </c:strRef>
          </c:cat>
          <c:val>
            <c:numRef>
              <c:f>Sheet1!$B$15:$E$15</c:f>
              <c:numCache>
                <c:formatCode>0%</c:formatCode>
                <c:ptCount val="4"/>
                <c:pt idx="0">
                  <c:v>0.15000000000000024</c:v>
                </c:pt>
                <c:pt idx="1">
                  <c:v>0.34</c:v>
                </c:pt>
                <c:pt idx="2">
                  <c:v>0.31000000000000133</c:v>
                </c:pt>
                <c:pt idx="3">
                  <c:v>0.4</c:v>
                </c:pt>
              </c:numCache>
            </c:numRef>
          </c:val>
        </c:ser>
        <c:ser>
          <c:idx val="3"/>
          <c:order val="3"/>
          <c:tx>
            <c:strRef>
              <c:f>Sheet1!$A$16</c:f>
              <c:strCache>
                <c:ptCount val="1"/>
                <c:pt idx="0">
                  <c:v>Disagree slightly</c:v>
                </c:pt>
              </c:strCache>
            </c:strRef>
          </c:tx>
          <c:spPr>
            <a:solidFill>
              <a:schemeClr val="accent2"/>
            </a:solidFill>
          </c:spPr>
          <c:dLbls>
            <c:txPr>
              <a:bodyPr/>
              <a:lstStyle/>
              <a:p>
                <a:pPr>
                  <a:defRPr lang="en-US">
                    <a:solidFill>
                      <a:schemeClr val="bg1"/>
                    </a:solidFill>
                  </a:defRPr>
                </a:pPr>
                <a:endParaRPr lang="en-US"/>
              </a:p>
            </c:txPr>
            <c:showVal val="1"/>
          </c:dLbls>
          <c:cat>
            <c:strRef>
              <c:f>Sheet1!$B$12:$E$12</c:f>
              <c:strCache>
                <c:ptCount val="4"/>
                <c:pt idx="0">
                  <c:v>I believe that if the motorway speed limit increased to 80mph, the majority of motorists would drive at 90mph</c:v>
                </c:pt>
                <c:pt idx="1">
                  <c:v>I feel safer in my car because of its features and technology than I ever have previously</c:v>
                </c:pt>
                <c:pt idx="2">
                  <c:v>I believe the current number of deaths on our roads is acceptable given the number of cars on the roads and the benefits I get from motoring</c:v>
                </c:pt>
                <c:pt idx="3">
                  <c:v>I feel safer on the roads now than I ever have previously</c:v>
                </c:pt>
              </c:strCache>
            </c:strRef>
          </c:cat>
          <c:val>
            <c:numRef>
              <c:f>Sheet1!$B$16:$E$16</c:f>
              <c:numCache>
                <c:formatCode>0%</c:formatCode>
                <c:ptCount val="4"/>
                <c:pt idx="0">
                  <c:v>8.0000000000000043E-2</c:v>
                </c:pt>
                <c:pt idx="1">
                  <c:v>9.0000000000000024E-2</c:v>
                </c:pt>
                <c:pt idx="2">
                  <c:v>0.25</c:v>
                </c:pt>
                <c:pt idx="3">
                  <c:v>0.31000000000000133</c:v>
                </c:pt>
              </c:numCache>
            </c:numRef>
          </c:val>
        </c:ser>
        <c:ser>
          <c:idx val="4"/>
          <c:order val="4"/>
          <c:tx>
            <c:strRef>
              <c:f>Sheet1!$A$17</c:f>
              <c:strCache>
                <c:ptCount val="1"/>
                <c:pt idx="0">
                  <c:v>Disagree strongly</c:v>
                </c:pt>
              </c:strCache>
            </c:strRef>
          </c:tx>
          <c:spPr>
            <a:solidFill>
              <a:schemeClr val="accent2">
                <a:lumMod val="75000"/>
              </a:schemeClr>
            </a:solidFill>
          </c:spPr>
          <c:dLbls>
            <c:txPr>
              <a:bodyPr/>
              <a:lstStyle/>
              <a:p>
                <a:pPr>
                  <a:defRPr lang="en-US">
                    <a:solidFill>
                      <a:schemeClr val="bg1"/>
                    </a:solidFill>
                  </a:defRPr>
                </a:pPr>
                <a:endParaRPr lang="en-US"/>
              </a:p>
            </c:txPr>
            <c:showVal val="1"/>
          </c:dLbls>
          <c:cat>
            <c:strRef>
              <c:f>Sheet1!$B$12:$E$12</c:f>
              <c:strCache>
                <c:ptCount val="4"/>
                <c:pt idx="0">
                  <c:v>I believe that if the motorway speed limit increased to 80mph, the majority of motorists would drive at 90mph</c:v>
                </c:pt>
                <c:pt idx="1">
                  <c:v>I feel safer in my car because of its features and technology than I ever have previously</c:v>
                </c:pt>
                <c:pt idx="2">
                  <c:v>I believe the current number of deaths on our roads is acceptable given the number of cars on the roads and the benefits I get from motoring</c:v>
                </c:pt>
                <c:pt idx="3">
                  <c:v>I feel safer on the roads now than I ever have previously</c:v>
                </c:pt>
              </c:strCache>
            </c:strRef>
          </c:cat>
          <c:val>
            <c:numRef>
              <c:f>Sheet1!$B$17:$E$17</c:f>
              <c:numCache>
                <c:formatCode>0%</c:formatCode>
                <c:ptCount val="4"/>
                <c:pt idx="0">
                  <c:v>3.0000000000000002E-2</c:v>
                </c:pt>
                <c:pt idx="1">
                  <c:v>4.0000000000000022E-2</c:v>
                </c:pt>
                <c:pt idx="2">
                  <c:v>0.24000000000000021</c:v>
                </c:pt>
                <c:pt idx="3">
                  <c:v>0.13</c:v>
                </c:pt>
              </c:numCache>
            </c:numRef>
          </c:val>
        </c:ser>
        <c:dLbls>
          <c:showVal val="1"/>
        </c:dLbls>
        <c:gapWidth val="95"/>
        <c:overlap val="100"/>
        <c:axId val="148338176"/>
        <c:axId val="148339712"/>
      </c:barChart>
      <c:catAx>
        <c:axId val="148338176"/>
        <c:scaling>
          <c:orientation val="maxMin"/>
        </c:scaling>
        <c:axPos val="l"/>
        <c:numFmt formatCode="General" sourceLinked="1"/>
        <c:majorTickMark val="none"/>
        <c:tickLblPos val="nextTo"/>
        <c:txPr>
          <a:bodyPr/>
          <a:lstStyle/>
          <a:p>
            <a:pPr>
              <a:defRPr lang="en-US" sz="1200"/>
            </a:pPr>
            <a:endParaRPr lang="en-US"/>
          </a:p>
        </c:txPr>
        <c:crossAx val="148339712"/>
        <c:crosses val="autoZero"/>
        <c:auto val="1"/>
        <c:lblAlgn val="ctr"/>
        <c:lblOffset val="100"/>
      </c:catAx>
      <c:valAx>
        <c:axId val="148339712"/>
        <c:scaling>
          <c:orientation val="minMax"/>
          <c:max val="1"/>
        </c:scaling>
        <c:delete val="1"/>
        <c:axPos val="t"/>
        <c:numFmt formatCode="0%" sourceLinked="1"/>
        <c:tickLblPos val="none"/>
        <c:crossAx val="148338176"/>
        <c:crosses val="autoZero"/>
        <c:crossBetween val="between"/>
      </c:valAx>
    </c:plotArea>
    <c:legend>
      <c:legendPos val="t"/>
      <c:layout>
        <c:manualLayout>
          <c:xMode val="edge"/>
          <c:yMode val="edge"/>
          <c:x val="0.31390689762284868"/>
          <c:y val="6.9376208194176919E-2"/>
          <c:w val="0.60639973301302486"/>
          <c:h val="3.6993190069642516E-2"/>
        </c:manualLayout>
      </c:layout>
      <c:txPr>
        <a:bodyPr/>
        <a:lstStyle/>
        <a:p>
          <a:pPr>
            <a:defRPr lang="en-US"/>
          </a:pPr>
          <a:endParaRPr lang="en-US"/>
        </a:p>
      </c:txPr>
    </c:legend>
    <c:plotVisOnly val="1"/>
    <c:dispBlanksAs val="gap"/>
  </c:chart>
  <c:txPr>
    <a:bodyPr/>
    <a:lstStyle/>
    <a:p>
      <a:pPr>
        <a:defRPr sz="1000"/>
      </a:pPr>
      <a:endParaRPr lang="en-US"/>
    </a:p>
  </c:txPr>
  <c:externalData r:id="rId1"/>
</c:chartSpace>
</file>

<file path=ppt/charts/chart26.xml><?xml version="1.0" encoding="utf-8"?>
<c:chartSpace xmlns:c="http://schemas.openxmlformats.org/drawingml/2006/chart" xmlns:a="http://schemas.openxmlformats.org/drawingml/2006/main" xmlns:r="http://schemas.openxmlformats.org/officeDocument/2006/relationships">
  <c:date1904 val="1"/>
  <c:lang val="en-GB"/>
  <c:style val="4"/>
  <c:chart>
    <c:autoTitleDeleted val="1"/>
    <c:plotArea>
      <c:layout>
        <c:manualLayout>
          <c:layoutTarget val="inner"/>
          <c:xMode val="edge"/>
          <c:yMode val="edge"/>
          <c:x val="0"/>
          <c:y val="3.6213943897336592E-2"/>
          <c:w val="1"/>
          <c:h val="0.80989037033319089"/>
        </c:manualLayout>
      </c:layout>
      <c:barChart>
        <c:barDir val="bar"/>
        <c:grouping val="stacked"/>
        <c:ser>
          <c:idx val="0"/>
          <c:order val="0"/>
          <c:dLbls>
            <c:dLbl>
              <c:idx val="0"/>
              <c:layout>
                <c:manualLayout>
                  <c:x val="2.0779174639029195E-2"/>
                  <c:y val="-4.4265536259558806E-3"/>
                </c:manualLayout>
              </c:layout>
              <c:spPr/>
              <c:txPr>
                <a:bodyPr/>
                <a:lstStyle/>
                <a:p>
                  <a:pPr>
                    <a:defRPr lang="en-US" sz="1400" b="1">
                      <a:solidFill>
                        <a:schemeClr val="tx1"/>
                      </a:solidFill>
                    </a:defRPr>
                  </a:pPr>
                  <a:endParaRPr lang="en-US"/>
                </a:p>
              </c:txPr>
              <c:showVal val="1"/>
            </c:dLbl>
            <c:dLbl>
              <c:idx val="1"/>
              <c:layout>
                <c:manualLayout>
                  <c:x val="3.8590363231192033E-2"/>
                  <c:y val="6.1307079879249311E-3"/>
                </c:manualLayout>
              </c:layout>
              <c:spPr/>
              <c:txPr>
                <a:bodyPr/>
                <a:lstStyle/>
                <a:p>
                  <a:pPr>
                    <a:defRPr lang="en-US" sz="1400" b="1">
                      <a:solidFill>
                        <a:schemeClr val="tx1"/>
                      </a:solidFill>
                    </a:defRPr>
                  </a:pPr>
                  <a:endParaRPr lang="en-US"/>
                </a:p>
              </c:txPr>
              <c:showVal val="1"/>
            </c:dLbl>
            <c:dLbl>
              <c:idx val="2"/>
              <c:layout>
                <c:manualLayout>
                  <c:x val="3.56214422383355E-2"/>
                  <c:y val="3.0651126465099923E-3"/>
                </c:manualLayout>
              </c:layout>
              <c:spPr/>
              <c:txPr>
                <a:bodyPr/>
                <a:lstStyle/>
                <a:p>
                  <a:pPr>
                    <a:defRPr lang="en-US" sz="1400" b="1">
                      <a:solidFill>
                        <a:schemeClr val="tx1"/>
                      </a:solidFill>
                    </a:defRPr>
                  </a:pPr>
                  <a:endParaRPr lang="en-US"/>
                </a:p>
              </c:txPr>
              <c:showVal val="1"/>
            </c:dLbl>
            <c:dLbl>
              <c:idx val="3"/>
              <c:layout>
                <c:manualLayout>
                  <c:x val="3.5622143447828401E-2"/>
                  <c:y val="9.6538980998060632E-7"/>
                </c:manualLayout>
              </c:layout>
              <c:spPr/>
              <c:txPr>
                <a:bodyPr/>
                <a:lstStyle/>
                <a:p>
                  <a:pPr>
                    <a:defRPr lang="en-US" sz="1400" b="1">
                      <a:solidFill>
                        <a:schemeClr val="tx1"/>
                      </a:solidFill>
                    </a:defRPr>
                  </a:pPr>
                  <a:endParaRPr lang="en-US"/>
                </a:p>
              </c:txPr>
              <c:showVal val="1"/>
            </c:dLbl>
            <c:dLbl>
              <c:idx val="6"/>
              <c:layout>
                <c:manualLayout>
                  <c:x val="3.8590129494694418E-2"/>
                  <c:y val="2.4134745248110216E-7"/>
                </c:manualLayout>
              </c:layout>
              <c:showVal val="1"/>
            </c:dLbl>
            <c:txPr>
              <a:bodyPr/>
              <a:lstStyle/>
              <a:p>
                <a:pPr>
                  <a:defRPr lang="en-US" sz="1400" b="1">
                    <a:solidFill>
                      <a:schemeClr val="bg1"/>
                    </a:solidFill>
                  </a:defRPr>
                </a:pPr>
                <a:endParaRPr lang="en-US"/>
              </a:p>
            </c:txPr>
            <c:showVal val="1"/>
          </c:dLbls>
          <c:cat>
            <c:strRef>
              <c:f>Sheet1!$B$23:$H$23</c:f>
              <c:strCache>
                <c:ptCount val="7"/>
                <c:pt idx="0">
                  <c:v>Parking sensors</c:v>
                </c:pt>
                <c:pt idx="1">
                  <c:v>Alco-locks</c:v>
                </c:pt>
                <c:pt idx="2">
                  <c:v>Auto-braking systems</c:v>
                </c:pt>
                <c:pt idx="3">
                  <c:v>Lane departure warning system</c:v>
                </c:pt>
                <c:pt idx="4">
                  <c:v>Adaptive cruise control</c:v>
                </c:pt>
                <c:pt idx="5">
                  <c:v>Speed limiters</c:v>
                </c:pt>
                <c:pt idx="6">
                  <c:v>Heads-up display</c:v>
                </c:pt>
              </c:strCache>
            </c:strRef>
          </c:cat>
          <c:val>
            <c:numRef>
              <c:f>Sheet1!$B$24:$H$24</c:f>
              <c:numCache>
                <c:formatCode>0%</c:formatCode>
                <c:ptCount val="7"/>
                <c:pt idx="0">
                  <c:v>2.0000000000000011E-2</c:v>
                </c:pt>
                <c:pt idx="1">
                  <c:v>3.0000000000000002E-2</c:v>
                </c:pt>
                <c:pt idx="2">
                  <c:v>4.0000000000000022E-2</c:v>
                </c:pt>
                <c:pt idx="3">
                  <c:v>4.0000000000000022E-2</c:v>
                </c:pt>
                <c:pt idx="4">
                  <c:v>9.0000000000000024E-2</c:v>
                </c:pt>
                <c:pt idx="5">
                  <c:v>0.11</c:v>
                </c:pt>
                <c:pt idx="6">
                  <c:v>0.21000000000000021</c:v>
                </c:pt>
              </c:numCache>
            </c:numRef>
          </c:val>
        </c:ser>
        <c:gapWidth val="101"/>
        <c:overlap val="100"/>
        <c:axId val="148620032"/>
        <c:axId val="148621568"/>
      </c:barChart>
      <c:catAx>
        <c:axId val="148620032"/>
        <c:scaling>
          <c:orientation val="maxMin"/>
        </c:scaling>
        <c:delete val="1"/>
        <c:axPos val="r"/>
        <c:numFmt formatCode="General" sourceLinked="1"/>
        <c:tickLblPos val="none"/>
        <c:crossAx val="148621568"/>
        <c:crosses val="autoZero"/>
        <c:auto val="1"/>
        <c:lblAlgn val="ctr"/>
        <c:lblOffset val="100"/>
      </c:catAx>
      <c:valAx>
        <c:axId val="148621568"/>
        <c:scaling>
          <c:orientation val="maxMin"/>
          <c:max val="1"/>
        </c:scaling>
        <c:delete val="1"/>
        <c:axPos val="t"/>
        <c:numFmt formatCode="0%" sourceLinked="1"/>
        <c:tickLblPos val="none"/>
        <c:crossAx val="148620032"/>
        <c:crosses val="autoZero"/>
        <c:crossBetween val="between"/>
      </c:valAx>
    </c:plotArea>
    <c:plotVisOnly val="1"/>
    <c:dispBlanksAs val="gap"/>
  </c:chart>
  <c:txPr>
    <a:bodyPr/>
    <a:lstStyle/>
    <a:p>
      <a:pPr>
        <a:defRPr sz="1800"/>
      </a:pPr>
      <a:endParaRPr lang="en-US"/>
    </a:p>
  </c:txPr>
  <c:externalData r:id="rId1"/>
</c:chartSpace>
</file>

<file path=ppt/charts/chart27.xml><?xml version="1.0" encoding="utf-8"?>
<c:chartSpace xmlns:c="http://schemas.openxmlformats.org/drawingml/2006/chart" xmlns:a="http://schemas.openxmlformats.org/drawingml/2006/main" xmlns:r="http://schemas.openxmlformats.org/officeDocument/2006/relationships">
  <c:date1904 val="1"/>
  <c:lang val="en-GB"/>
  <c:style val="5"/>
  <c:chart>
    <c:autoTitleDeleted val="1"/>
    <c:plotArea>
      <c:layout>
        <c:manualLayout>
          <c:layoutTarget val="inner"/>
          <c:xMode val="edge"/>
          <c:yMode val="edge"/>
          <c:x val="4.7852101724593914E-2"/>
          <c:y val="3.0282943827885472E-2"/>
          <c:w val="0.90429579655081682"/>
          <c:h val="0.68949628060860668"/>
        </c:manualLayout>
      </c:layout>
      <c:barChart>
        <c:barDir val="bar"/>
        <c:grouping val="stacked"/>
        <c:ser>
          <c:idx val="0"/>
          <c:order val="0"/>
          <c:dLbls>
            <c:dLbl>
              <c:idx val="0"/>
              <c:layout>
                <c:manualLayout>
                  <c:x val="2.175095532936085E-2"/>
                  <c:y val="-7.5643632061844534E-3"/>
                </c:manualLayout>
              </c:layout>
              <c:showVal val="1"/>
            </c:dLbl>
            <c:dLbl>
              <c:idx val="1"/>
              <c:layout>
                <c:manualLayout>
                  <c:x val="2.175095532936085E-2"/>
                  <c:y val="3.7824794361186881E-3"/>
                </c:manualLayout>
              </c:layout>
              <c:showVal val="1"/>
            </c:dLbl>
            <c:txPr>
              <a:bodyPr/>
              <a:lstStyle/>
              <a:p>
                <a:pPr>
                  <a:defRPr lang="en-US" sz="1400" b="1">
                    <a:solidFill>
                      <a:schemeClr val="bg1"/>
                    </a:solidFill>
                  </a:defRPr>
                </a:pPr>
                <a:endParaRPr lang="en-US"/>
              </a:p>
            </c:txPr>
            <c:showVal val="1"/>
          </c:dLbls>
          <c:cat>
            <c:strRef>
              <c:f>Sheet1!$B$23:$H$23</c:f>
              <c:strCache>
                <c:ptCount val="7"/>
                <c:pt idx="0">
                  <c:v>Parking sensors</c:v>
                </c:pt>
                <c:pt idx="1">
                  <c:v>Alco-locks</c:v>
                </c:pt>
                <c:pt idx="2">
                  <c:v>Auto-braking systems</c:v>
                </c:pt>
                <c:pt idx="3">
                  <c:v>Lane departure warning system</c:v>
                </c:pt>
                <c:pt idx="4">
                  <c:v>Adaptive cruise control</c:v>
                </c:pt>
                <c:pt idx="5">
                  <c:v>Speed limiters</c:v>
                </c:pt>
                <c:pt idx="6">
                  <c:v>Heads-up display</c:v>
                </c:pt>
              </c:strCache>
            </c:strRef>
          </c:cat>
          <c:val>
            <c:numRef>
              <c:f>Sheet1!$B$24:$H$24</c:f>
              <c:numCache>
                <c:formatCode>0%</c:formatCode>
                <c:ptCount val="7"/>
                <c:pt idx="0">
                  <c:v>0.70000000000000062</c:v>
                </c:pt>
                <c:pt idx="1">
                  <c:v>0.69000000000000061</c:v>
                </c:pt>
                <c:pt idx="2">
                  <c:v>0.69000000000000061</c:v>
                </c:pt>
                <c:pt idx="3">
                  <c:v>0.6400000000000029</c:v>
                </c:pt>
                <c:pt idx="4">
                  <c:v>0.60000000000000064</c:v>
                </c:pt>
                <c:pt idx="5">
                  <c:v>0.56000000000000005</c:v>
                </c:pt>
                <c:pt idx="6">
                  <c:v>0.42000000000000032</c:v>
                </c:pt>
              </c:numCache>
            </c:numRef>
          </c:val>
        </c:ser>
        <c:gapWidth val="101"/>
        <c:overlap val="100"/>
        <c:axId val="124050816"/>
        <c:axId val="124060800"/>
      </c:barChart>
      <c:catAx>
        <c:axId val="124050816"/>
        <c:scaling>
          <c:orientation val="maxMin"/>
        </c:scaling>
        <c:delete val="1"/>
        <c:axPos val="l"/>
        <c:numFmt formatCode="General" sourceLinked="1"/>
        <c:tickLblPos val="none"/>
        <c:crossAx val="124060800"/>
        <c:crosses val="autoZero"/>
        <c:auto val="1"/>
        <c:lblAlgn val="ctr"/>
        <c:lblOffset val="100"/>
      </c:catAx>
      <c:valAx>
        <c:axId val="124060800"/>
        <c:scaling>
          <c:orientation val="minMax"/>
          <c:max val="1"/>
        </c:scaling>
        <c:delete val="1"/>
        <c:axPos val="t"/>
        <c:numFmt formatCode="0%" sourceLinked="1"/>
        <c:tickLblPos val="none"/>
        <c:crossAx val="124050816"/>
        <c:crosses val="autoZero"/>
        <c:crossBetween val="between"/>
      </c:valAx>
    </c:plotArea>
    <c:plotVisOnly val="1"/>
    <c:dispBlanksAs val="gap"/>
  </c:chart>
  <c:txPr>
    <a:bodyPr/>
    <a:lstStyle/>
    <a:p>
      <a:pPr>
        <a:defRPr sz="1800"/>
      </a:pPr>
      <a:endParaRPr lang="en-US"/>
    </a:p>
  </c:txPr>
  <c:externalData r:id="rId1"/>
</c:chartSpace>
</file>

<file path=ppt/charts/chart28.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38375659412957652"/>
          <c:y val="0.10267485198282994"/>
          <c:w val="0.58707122504489662"/>
          <c:h val="0.86357011001130124"/>
        </c:manualLayout>
      </c:layout>
      <c:barChart>
        <c:barDir val="bar"/>
        <c:grouping val="percentStacked"/>
        <c:ser>
          <c:idx val="0"/>
          <c:order val="0"/>
          <c:tx>
            <c:strRef>
              <c:f>Sheet1!$A$3</c:f>
              <c:strCache>
                <c:ptCount val="1"/>
                <c:pt idx="0">
                  <c:v>Frequently whilst driving </c:v>
                </c:pt>
              </c:strCache>
            </c:strRef>
          </c:tx>
          <c:spPr>
            <a:solidFill>
              <a:schemeClr val="accent2">
                <a:lumMod val="75000"/>
              </a:schemeClr>
            </a:solidFill>
          </c:spPr>
          <c:dLbls>
            <c:txPr>
              <a:bodyPr/>
              <a:lstStyle/>
              <a:p>
                <a:pPr>
                  <a:defRPr lang="en-US">
                    <a:solidFill>
                      <a:schemeClr val="bg1"/>
                    </a:solidFill>
                  </a:defRPr>
                </a:pPr>
                <a:endParaRPr lang="en-US"/>
              </a:p>
            </c:txPr>
            <c:showVal val="1"/>
          </c:dLbls>
          <c:cat>
            <c:strRef>
              <c:f>Sheet1!$B$2:$N$2</c:f>
              <c:strCache>
                <c:ptCount val="13"/>
                <c:pt idx="0">
                  <c:v>Talked to passengers</c:v>
                </c:pt>
                <c:pt idx="1">
                  <c:v>Adjusted in car controls (e.g. heater, radio etc)</c:v>
                </c:pt>
                <c:pt idx="2">
                  <c:v>Eaten and drunk</c:v>
                </c:pt>
                <c:pt idx="3">
                  <c:v>Adjusted the seats</c:v>
                </c:pt>
                <c:pt idx="4">
                  <c:v>Adjusted/ programmed the Sat Nav</c:v>
                </c:pt>
                <c:pt idx="5">
                  <c:v>Used my mobile phone to call/ receive calls hands free</c:v>
                </c:pt>
                <c:pt idx="6">
                  <c:v>Sent text messages</c:v>
                </c:pt>
                <c:pt idx="7">
                  <c:v>Used my mobile phone to call/ receive calls not hands free</c:v>
                </c:pt>
                <c:pt idx="8">
                  <c:v>Smoked</c:v>
                </c:pt>
                <c:pt idx="9">
                  <c:v>Used my phone to access email, Facebook, Twitter or other social networking sites</c:v>
                </c:pt>
                <c:pt idx="10">
                  <c:v>Used my phone to access other non-social networking apps/ websites</c:v>
                </c:pt>
                <c:pt idx="11">
                  <c:v>Done my make-up/ hair/ tie/ shaving etc</c:v>
                </c:pt>
                <c:pt idx="12">
                  <c:v>Listened to an iPod/MP3 player using headphones</c:v>
                </c:pt>
              </c:strCache>
            </c:strRef>
          </c:cat>
          <c:val>
            <c:numRef>
              <c:f>Sheet1!$B$3:$N$3</c:f>
              <c:numCache>
                <c:formatCode>0%</c:formatCode>
                <c:ptCount val="13"/>
                <c:pt idx="0">
                  <c:v>0.6400000000000029</c:v>
                </c:pt>
                <c:pt idx="1">
                  <c:v>0.44</c:v>
                </c:pt>
                <c:pt idx="2">
                  <c:v>0.1</c:v>
                </c:pt>
                <c:pt idx="3">
                  <c:v>3.0000000000000002E-2</c:v>
                </c:pt>
                <c:pt idx="4">
                  <c:v>0.05</c:v>
                </c:pt>
                <c:pt idx="5">
                  <c:v>0.1</c:v>
                </c:pt>
                <c:pt idx="6">
                  <c:v>1.0000000000000005E-2</c:v>
                </c:pt>
                <c:pt idx="7">
                  <c:v>1.0000000000000005E-2</c:v>
                </c:pt>
                <c:pt idx="8">
                  <c:v>0.1</c:v>
                </c:pt>
                <c:pt idx="9">
                  <c:v>1.0000000000000005E-2</c:v>
                </c:pt>
                <c:pt idx="10">
                  <c:v>1.0000000000000005E-2</c:v>
                </c:pt>
                <c:pt idx="11" formatCode="General">
                  <c:v>0</c:v>
                </c:pt>
                <c:pt idx="12">
                  <c:v>2.0000000000000011E-2</c:v>
                </c:pt>
              </c:numCache>
            </c:numRef>
          </c:val>
        </c:ser>
        <c:ser>
          <c:idx val="1"/>
          <c:order val="1"/>
          <c:tx>
            <c:strRef>
              <c:f>Sheet1!$A$4</c:f>
              <c:strCache>
                <c:ptCount val="1"/>
                <c:pt idx="0">
                  <c:v>Occasionally whilst driving </c:v>
                </c:pt>
              </c:strCache>
            </c:strRef>
          </c:tx>
          <c:spPr>
            <a:solidFill>
              <a:schemeClr val="accent2"/>
            </a:solidFill>
          </c:spPr>
          <c:dLbls>
            <c:txPr>
              <a:bodyPr/>
              <a:lstStyle/>
              <a:p>
                <a:pPr>
                  <a:defRPr lang="en-US">
                    <a:solidFill>
                      <a:schemeClr val="bg1"/>
                    </a:solidFill>
                  </a:defRPr>
                </a:pPr>
                <a:endParaRPr lang="en-US"/>
              </a:p>
            </c:txPr>
            <c:showVal val="1"/>
          </c:dLbls>
          <c:cat>
            <c:strRef>
              <c:f>Sheet1!$B$2:$N$2</c:f>
              <c:strCache>
                <c:ptCount val="13"/>
                <c:pt idx="0">
                  <c:v>Talked to passengers</c:v>
                </c:pt>
                <c:pt idx="1">
                  <c:v>Adjusted in car controls (e.g. heater, radio etc)</c:v>
                </c:pt>
                <c:pt idx="2">
                  <c:v>Eaten and drunk</c:v>
                </c:pt>
                <c:pt idx="3">
                  <c:v>Adjusted the seats</c:v>
                </c:pt>
                <c:pt idx="4">
                  <c:v>Adjusted/ programmed the Sat Nav</c:v>
                </c:pt>
                <c:pt idx="5">
                  <c:v>Used my mobile phone to call/ receive calls hands free</c:v>
                </c:pt>
                <c:pt idx="6">
                  <c:v>Sent text messages</c:v>
                </c:pt>
                <c:pt idx="7">
                  <c:v>Used my mobile phone to call/ receive calls not hands free</c:v>
                </c:pt>
                <c:pt idx="8">
                  <c:v>Smoked</c:v>
                </c:pt>
                <c:pt idx="9">
                  <c:v>Used my phone to access email, Facebook, Twitter or other social networking sites</c:v>
                </c:pt>
                <c:pt idx="10">
                  <c:v>Used my phone to access other non-social networking apps/ websites</c:v>
                </c:pt>
                <c:pt idx="11">
                  <c:v>Done my make-up/ hair/ tie/ shaving etc</c:v>
                </c:pt>
                <c:pt idx="12">
                  <c:v>Listened to an iPod/MP3 player using headphones</c:v>
                </c:pt>
              </c:strCache>
            </c:strRef>
          </c:cat>
          <c:val>
            <c:numRef>
              <c:f>Sheet1!$B$4:$N$4</c:f>
              <c:numCache>
                <c:formatCode>0%</c:formatCode>
                <c:ptCount val="13"/>
                <c:pt idx="0">
                  <c:v>0.24000000000000021</c:v>
                </c:pt>
                <c:pt idx="1">
                  <c:v>0.36000000000000032</c:v>
                </c:pt>
                <c:pt idx="2">
                  <c:v>0.28000000000000008</c:v>
                </c:pt>
                <c:pt idx="3">
                  <c:v>0.14000000000000001</c:v>
                </c:pt>
                <c:pt idx="4">
                  <c:v>0.17</c:v>
                </c:pt>
                <c:pt idx="5">
                  <c:v>0.15000000000000024</c:v>
                </c:pt>
                <c:pt idx="6">
                  <c:v>6.0000000000000032E-2</c:v>
                </c:pt>
                <c:pt idx="7">
                  <c:v>7.0000000000000021E-2</c:v>
                </c:pt>
                <c:pt idx="8">
                  <c:v>6.0000000000000032E-2</c:v>
                </c:pt>
                <c:pt idx="9">
                  <c:v>2.0000000000000011E-2</c:v>
                </c:pt>
                <c:pt idx="10">
                  <c:v>3.0000000000000002E-2</c:v>
                </c:pt>
                <c:pt idx="11">
                  <c:v>3.0000000000000002E-2</c:v>
                </c:pt>
                <c:pt idx="12">
                  <c:v>3.0000000000000002E-2</c:v>
                </c:pt>
              </c:numCache>
            </c:numRef>
          </c:val>
        </c:ser>
        <c:ser>
          <c:idx val="2"/>
          <c:order val="2"/>
          <c:tx>
            <c:strRef>
              <c:f>Sheet1!$A$5</c:f>
              <c:strCache>
                <c:ptCount val="1"/>
                <c:pt idx="0">
                  <c:v>Frequently but only when stationary</c:v>
                </c:pt>
              </c:strCache>
            </c:strRef>
          </c:tx>
          <c:spPr>
            <a:solidFill>
              <a:schemeClr val="accent6">
                <a:lumMod val="75000"/>
              </a:schemeClr>
            </a:solidFill>
          </c:spPr>
          <c:cat>
            <c:strRef>
              <c:f>Sheet1!$B$2:$N$2</c:f>
              <c:strCache>
                <c:ptCount val="13"/>
                <c:pt idx="0">
                  <c:v>Talked to passengers</c:v>
                </c:pt>
                <c:pt idx="1">
                  <c:v>Adjusted in car controls (e.g. heater, radio etc)</c:v>
                </c:pt>
                <c:pt idx="2">
                  <c:v>Eaten and drunk</c:v>
                </c:pt>
                <c:pt idx="3">
                  <c:v>Adjusted the seats</c:v>
                </c:pt>
                <c:pt idx="4">
                  <c:v>Adjusted/ programmed the Sat Nav</c:v>
                </c:pt>
                <c:pt idx="5">
                  <c:v>Used my mobile phone to call/ receive calls hands free</c:v>
                </c:pt>
                <c:pt idx="6">
                  <c:v>Sent text messages</c:v>
                </c:pt>
                <c:pt idx="7">
                  <c:v>Used my mobile phone to call/ receive calls not hands free</c:v>
                </c:pt>
                <c:pt idx="8">
                  <c:v>Smoked</c:v>
                </c:pt>
                <c:pt idx="9">
                  <c:v>Used my phone to access email, Facebook, Twitter or other social networking sites</c:v>
                </c:pt>
                <c:pt idx="10">
                  <c:v>Used my phone to access other non-social networking apps/ websites</c:v>
                </c:pt>
                <c:pt idx="11">
                  <c:v>Done my make-up/ hair/ tie/ shaving etc</c:v>
                </c:pt>
                <c:pt idx="12">
                  <c:v>Listened to an iPod/MP3 player using headphones</c:v>
                </c:pt>
              </c:strCache>
            </c:strRef>
          </c:cat>
          <c:val>
            <c:numRef>
              <c:f>Sheet1!$B$5:$N$5</c:f>
              <c:numCache>
                <c:formatCode>0%</c:formatCode>
                <c:ptCount val="13"/>
                <c:pt idx="0">
                  <c:v>4.0000000000000022E-2</c:v>
                </c:pt>
                <c:pt idx="1">
                  <c:v>6.0000000000000032E-2</c:v>
                </c:pt>
                <c:pt idx="2">
                  <c:v>4.0000000000000022E-2</c:v>
                </c:pt>
                <c:pt idx="3">
                  <c:v>0.05</c:v>
                </c:pt>
                <c:pt idx="4">
                  <c:v>4.0000000000000022E-2</c:v>
                </c:pt>
                <c:pt idx="5">
                  <c:v>3.0000000000000002E-2</c:v>
                </c:pt>
                <c:pt idx="6">
                  <c:v>3.0000000000000002E-2</c:v>
                </c:pt>
                <c:pt idx="7">
                  <c:v>2.0000000000000011E-2</c:v>
                </c:pt>
                <c:pt idx="8">
                  <c:v>1.0000000000000005E-2</c:v>
                </c:pt>
                <c:pt idx="9">
                  <c:v>1.0000000000000005E-2</c:v>
                </c:pt>
                <c:pt idx="10">
                  <c:v>1.0000000000000005E-2</c:v>
                </c:pt>
                <c:pt idx="11">
                  <c:v>2.0000000000000011E-2</c:v>
                </c:pt>
                <c:pt idx="12">
                  <c:v>1.0000000000000005E-2</c:v>
                </c:pt>
              </c:numCache>
            </c:numRef>
          </c:val>
        </c:ser>
        <c:ser>
          <c:idx val="3"/>
          <c:order val="3"/>
          <c:tx>
            <c:strRef>
              <c:f>Sheet1!$A$6</c:f>
              <c:strCache>
                <c:ptCount val="1"/>
                <c:pt idx="0">
                  <c:v>Occasionally but only when stationary</c:v>
                </c:pt>
              </c:strCache>
            </c:strRef>
          </c:tx>
          <c:spPr>
            <a:solidFill>
              <a:schemeClr val="accent6"/>
            </a:solidFill>
          </c:spPr>
          <c:dLbls>
            <c:txPr>
              <a:bodyPr/>
              <a:lstStyle/>
              <a:p>
                <a:pPr>
                  <a:defRPr lang="en-US">
                    <a:solidFill>
                      <a:schemeClr val="bg1"/>
                    </a:solidFill>
                  </a:defRPr>
                </a:pPr>
                <a:endParaRPr lang="en-US"/>
              </a:p>
            </c:txPr>
            <c:showVal val="1"/>
          </c:dLbls>
          <c:cat>
            <c:strRef>
              <c:f>Sheet1!$B$2:$N$2</c:f>
              <c:strCache>
                <c:ptCount val="13"/>
                <c:pt idx="0">
                  <c:v>Talked to passengers</c:v>
                </c:pt>
                <c:pt idx="1">
                  <c:v>Adjusted in car controls (e.g. heater, radio etc)</c:v>
                </c:pt>
                <c:pt idx="2">
                  <c:v>Eaten and drunk</c:v>
                </c:pt>
                <c:pt idx="3">
                  <c:v>Adjusted the seats</c:v>
                </c:pt>
                <c:pt idx="4">
                  <c:v>Adjusted/ programmed the Sat Nav</c:v>
                </c:pt>
                <c:pt idx="5">
                  <c:v>Used my mobile phone to call/ receive calls hands free</c:v>
                </c:pt>
                <c:pt idx="6">
                  <c:v>Sent text messages</c:v>
                </c:pt>
                <c:pt idx="7">
                  <c:v>Used my mobile phone to call/ receive calls not hands free</c:v>
                </c:pt>
                <c:pt idx="8">
                  <c:v>Smoked</c:v>
                </c:pt>
                <c:pt idx="9">
                  <c:v>Used my phone to access email, Facebook, Twitter or other social networking sites</c:v>
                </c:pt>
                <c:pt idx="10">
                  <c:v>Used my phone to access other non-social networking apps/ websites</c:v>
                </c:pt>
                <c:pt idx="11">
                  <c:v>Done my make-up/ hair/ tie/ shaving etc</c:v>
                </c:pt>
                <c:pt idx="12">
                  <c:v>Listened to an iPod/MP3 player using headphones</c:v>
                </c:pt>
              </c:strCache>
            </c:strRef>
          </c:cat>
          <c:val>
            <c:numRef>
              <c:f>Sheet1!$B$6:$N$6</c:f>
              <c:numCache>
                <c:formatCode>0%</c:formatCode>
                <c:ptCount val="13"/>
                <c:pt idx="0">
                  <c:v>3.0000000000000002E-2</c:v>
                </c:pt>
                <c:pt idx="1">
                  <c:v>6.0000000000000032E-2</c:v>
                </c:pt>
                <c:pt idx="2">
                  <c:v>0.16</c:v>
                </c:pt>
                <c:pt idx="3">
                  <c:v>0.27</c:v>
                </c:pt>
                <c:pt idx="4">
                  <c:v>0.19</c:v>
                </c:pt>
                <c:pt idx="5">
                  <c:v>9.0000000000000024E-2</c:v>
                </c:pt>
                <c:pt idx="6">
                  <c:v>0.14000000000000001</c:v>
                </c:pt>
                <c:pt idx="7">
                  <c:v>0.12000000000000002</c:v>
                </c:pt>
                <c:pt idx="8">
                  <c:v>2.0000000000000011E-2</c:v>
                </c:pt>
                <c:pt idx="9">
                  <c:v>6.0000000000000032E-2</c:v>
                </c:pt>
                <c:pt idx="10">
                  <c:v>6.0000000000000032E-2</c:v>
                </c:pt>
                <c:pt idx="11">
                  <c:v>0.05</c:v>
                </c:pt>
                <c:pt idx="12">
                  <c:v>3.0000000000000002E-2</c:v>
                </c:pt>
              </c:numCache>
            </c:numRef>
          </c:val>
        </c:ser>
        <c:ser>
          <c:idx val="4"/>
          <c:order val="4"/>
          <c:tx>
            <c:strRef>
              <c:f>Sheet1!$A$7</c:f>
              <c:strCache>
                <c:ptCount val="1"/>
                <c:pt idx="0">
                  <c:v>I haven't done this</c:v>
                </c:pt>
              </c:strCache>
            </c:strRef>
          </c:tx>
          <c:spPr>
            <a:solidFill>
              <a:schemeClr val="bg1">
                <a:lumMod val="50000"/>
              </a:schemeClr>
            </a:solidFill>
          </c:spPr>
          <c:dLbls>
            <c:txPr>
              <a:bodyPr/>
              <a:lstStyle/>
              <a:p>
                <a:pPr>
                  <a:defRPr lang="en-US">
                    <a:solidFill>
                      <a:schemeClr val="bg1"/>
                    </a:solidFill>
                  </a:defRPr>
                </a:pPr>
                <a:endParaRPr lang="en-US"/>
              </a:p>
            </c:txPr>
            <c:showVal val="1"/>
          </c:dLbls>
          <c:cat>
            <c:strRef>
              <c:f>Sheet1!$B$2:$N$2</c:f>
              <c:strCache>
                <c:ptCount val="13"/>
                <c:pt idx="0">
                  <c:v>Talked to passengers</c:v>
                </c:pt>
                <c:pt idx="1">
                  <c:v>Adjusted in car controls (e.g. heater, radio etc)</c:v>
                </c:pt>
                <c:pt idx="2">
                  <c:v>Eaten and drunk</c:v>
                </c:pt>
                <c:pt idx="3">
                  <c:v>Adjusted the seats</c:v>
                </c:pt>
                <c:pt idx="4">
                  <c:v>Adjusted/ programmed the Sat Nav</c:v>
                </c:pt>
                <c:pt idx="5">
                  <c:v>Used my mobile phone to call/ receive calls hands free</c:v>
                </c:pt>
                <c:pt idx="6">
                  <c:v>Sent text messages</c:v>
                </c:pt>
                <c:pt idx="7">
                  <c:v>Used my mobile phone to call/ receive calls not hands free</c:v>
                </c:pt>
                <c:pt idx="8">
                  <c:v>Smoked</c:v>
                </c:pt>
                <c:pt idx="9">
                  <c:v>Used my phone to access email, Facebook, Twitter or other social networking sites</c:v>
                </c:pt>
                <c:pt idx="10">
                  <c:v>Used my phone to access other non-social networking apps/ websites</c:v>
                </c:pt>
                <c:pt idx="11">
                  <c:v>Done my make-up/ hair/ tie/ shaving etc</c:v>
                </c:pt>
                <c:pt idx="12">
                  <c:v>Listened to an iPod/MP3 player using headphones</c:v>
                </c:pt>
              </c:strCache>
            </c:strRef>
          </c:cat>
          <c:val>
            <c:numRef>
              <c:f>Sheet1!$B$7:$N$7</c:f>
              <c:numCache>
                <c:formatCode>0%</c:formatCode>
                <c:ptCount val="13"/>
                <c:pt idx="0">
                  <c:v>6.0000000000000032E-2</c:v>
                </c:pt>
                <c:pt idx="1">
                  <c:v>8.0000000000000043E-2</c:v>
                </c:pt>
                <c:pt idx="2">
                  <c:v>0.41000000000000031</c:v>
                </c:pt>
                <c:pt idx="3">
                  <c:v>0.51</c:v>
                </c:pt>
                <c:pt idx="4">
                  <c:v>0.55000000000000004</c:v>
                </c:pt>
                <c:pt idx="5">
                  <c:v>0.63000000000000289</c:v>
                </c:pt>
                <c:pt idx="6">
                  <c:v>0.7700000000000029</c:v>
                </c:pt>
                <c:pt idx="7">
                  <c:v>0.79</c:v>
                </c:pt>
                <c:pt idx="8">
                  <c:v>0.81</c:v>
                </c:pt>
                <c:pt idx="9">
                  <c:v>0.89</c:v>
                </c:pt>
                <c:pt idx="10">
                  <c:v>0.89</c:v>
                </c:pt>
                <c:pt idx="11">
                  <c:v>0.9</c:v>
                </c:pt>
                <c:pt idx="12">
                  <c:v>0.91</c:v>
                </c:pt>
              </c:numCache>
            </c:numRef>
          </c:val>
        </c:ser>
        <c:dLbls>
          <c:showVal val="1"/>
        </c:dLbls>
        <c:gapWidth val="95"/>
        <c:overlap val="100"/>
        <c:axId val="124209024"/>
        <c:axId val="124210560"/>
      </c:barChart>
      <c:catAx>
        <c:axId val="124209024"/>
        <c:scaling>
          <c:orientation val="maxMin"/>
        </c:scaling>
        <c:axPos val="l"/>
        <c:numFmt formatCode="General" sourceLinked="1"/>
        <c:majorTickMark val="none"/>
        <c:tickLblPos val="nextTo"/>
        <c:txPr>
          <a:bodyPr/>
          <a:lstStyle/>
          <a:p>
            <a:pPr>
              <a:defRPr lang="en-US"/>
            </a:pPr>
            <a:endParaRPr lang="en-US"/>
          </a:p>
        </c:txPr>
        <c:crossAx val="124210560"/>
        <c:crosses val="autoZero"/>
        <c:auto val="1"/>
        <c:lblAlgn val="ctr"/>
        <c:lblOffset val="100"/>
      </c:catAx>
      <c:valAx>
        <c:axId val="124210560"/>
        <c:scaling>
          <c:orientation val="minMax"/>
          <c:max val="1"/>
        </c:scaling>
        <c:delete val="1"/>
        <c:axPos val="t"/>
        <c:numFmt formatCode="0%" sourceLinked="1"/>
        <c:majorTickMark val="none"/>
        <c:tickLblPos val="none"/>
        <c:crossAx val="124209024"/>
        <c:crosses val="autoZero"/>
        <c:crossBetween val="between"/>
      </c:valAx>
      <c:spPr>
        <a:noFill/>
        <a:ln w="25400">
          <a:noFill/>
        </a:ln>
      </c:spPr>
    </c:plotArea>
    <c:legend>
      <c:legendPos val="t"/>
      <c:layout>
        <c:manualLayout>
          <c:xMode val="edge"/>
          <c:yMode val="edge"/>
          <c:x val="0.10915423626891239"/>
          <c:y val="3.8255709739985211E-2"/>
          <c:w val="0.78169141177496804"/>
          <c:h val="4.8666791173438854E-2"/>
        </c:manualLayout>
      </c:layout>
      <c:txPr>
        <a:bodyPr/>
        <a:lstStyle/>
        <a:p>
          <a:pPr>
            <a:defRPr lang="en-US"/>
          </a:pPr>
          <a:endParaRPr lang="en-US"/>
        </a:p>
      </c:txPr>
    </c:legend>
    <c:plotVisOnly val="1"/>
    <c:dispBlanksAs val="gap"/>
  </c:chart>
  <c:txPr>
    <a:bodyPr/>
    <a:lstStyle/>
    <a:p>
      <a:pPr>
        <a:defRPr sz="1000"/>
      </a:pPr>
      <a:endParaRPr lang="en-US"/>
    </a:p>
  </c:txPr>
  <c:externalData r:id="rId1"/>
</c:chartSpace>
</file>

<file path=ppt/charts/chart29.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43758359380432987"/>
          <c:y val="9.9442702831518889E-2"/>
          <c:w val="0.56241640619567268"/>
          <c:h val="0.85286115403498464"/>
        </c:manualLayout>
      </c:layout>
      <c:barChart>
        <c:barDir val="bar"/>
        <c:grouping val="percentStacked"/>
        <c:ser>
          <c:idx val="0"/>
          <c:order val="0"/>
          <c:tx>
            <c:strRef>
              <c:f>Sheet1!$A$2</c:f>
              <c:strCache>
                <c:ptCount val="1"/>
                <c:pt idx="0">
                  <c:v>Agree strongly</c:v>
                </c:pt>
              </c:strCache>
            </c:strRef>
          </c:tx>
          <c:spPr>
            <a:solidFill>
              <a:schemeClr val="accent3">
                <a:lumMod val="75000"/>
              </a:schemeClr>
            </a:solidFill>
          </c:spPr>
          <c:dLbls>
            <c:txPr>
              <a:bodyPr/>
              <a:lstStyle/>
              <a:p>
                <a:pPr>
                  <a:defRPr lang="en-US" sz="1200">
                    <a:solidFill>
                      <a:schemeClr val="bg1"/>
                    </a:solidFill>
                  </a:defRPr>
                </a:pPr>
                <a:endParaRPr lang="en-US"/>
              </a:p>
            </c:txPr>
            <c:showVal val="1"/>
          </c:dLbls>
          <c:cat>
            <c:strRef>
              <c:f>Sheet1!$B$1:$F$1</c:f>
              <c:strCache>
                <c:ptCount val="5"/>
                <c:pt idx="0">
                  <c:v>I believe that the rules of the road should be taught in the classroom as part of the curriculum</c:v>
                </c:pt>
                <c:pt idx="1">
                  <c:v>I believe re-testing should occur throughout motorists' driving lifetimes</c:v>
                </c:pt>
                <c:pt idx="2">
                  <c:v>I believe drink-driving as a problem has decreased on our roads</c:v>
                </c:pt>
                <c:pt idx="3">
                  <c:v>I believe speeding as a problem has decreased on our roads</c:v>
                </c:pt>
                <c:pt idx="4">
                  <c:v>I believe the standard of driving amongst all motorists is as good now as it has ever been</c:v>
                </c:pt>
              </c:strCache>
            </c:strRef>
          </c:cat>
          <c:val>
            <c:numRef>
              <c:f>Sheet1!$B$2:$F$2</c:f>
              <c:numCache>
                <c:formatCode>0%</c:formatCode>
                <c:ptCount val="5"/>
                <c:pt idx="0">
                  <c:v>0.22</c:v>
                </c:pt>
                <c:pt idx="1">
                  <c:v>0.17</c:v>
                </c:pt>
                <c:pt idx="2">
                  <c:v>6.0000000000000032E-2</c:v>
                </c:pt>
                <c:pt idx="3">
                  <c:v>0.05</c:v>
                </c:pt>
                <c:pt idx="4">
                  <c:v>3.0000000000000002E-2</c:v>
                </c:pt>
              </c:numCache>
            </c:numRef>
          </c:val>
        </c:ser>
        <c:ser>
          <c:idx val="1"/>
          <c:order val="1"/>
          <c:tx>
            <c:strRef>
              <c:f>Sheet1!$A$3</c:f>
              <c:strCache>
                <c:ptCount val="1"/>
                <c:pt idx="0">
                  <c:v>Agree slightly</c:v>
                </c:pt>
              </c:strCache>
            </c:strRef>
          </c:tx>
          <c:spPr>
            <a:solidFill>
              <a:schemeClr val="accent3"/>
            </a:solidFill>
          </c:spPr>
          <c:dLbls>
            <c:txPr>
              <a:bodyPr/>
              <a:lstStyle/>
              <a:p>
                <a:pPr>
                  <a:defRPr lang="en-US" sz="1200"/>
                </a:pPr>
                <a:endParaRPr lang="en-US"/>
              </a:p>
            </c:txPr>
            <c:showVal val="1"/>
          </c:dLbls>
          <c:cat>
            <c:strRef>
              <c:f>Sheet1!$B$1:$F$1</c:f>
              <c:strCache>
                <c:ptCount val="5"/>
                <c:pt idx="0">
                  <c:v>I believe that the rules of the road should be taught in the classroom as part of the curriculum</c:v>
                </c:pt>
                <c:pt idx="1">
                  <c:v>I believe re-testing should occur throughout motorists' driving lifetimes</c:v>
                </c:pt>
                <c:pt idx="2">
                  <c:v>I believe drink-driving as a problem has decreased on our roads</c:v>
                </c:pt>
                <c:pt idx="3">
                  <c:v>I believe speeding as a problem has decreased on our roads</c:v>
                </c:pt>
                <c:pt idx="4">
                  <c:v>I believe the standard of driving amongst all motorists is as good now as it has ever been</c:v>
                </c:pt>
              </c:strCache>
            </c:strRef>
          </c:cat>
          <c:val>
            <c:numRef>
              <c:f>Sheet1!$B$3:$F$3</c:f>
              <c:numCache>
                <c:formatCode>0%</c:formatCode>
                <c:ptCount val="5"/>
                <c:pt idx="0">
                  <c:v>0.47000000000000008</c:v>
                </c:pt>
                <c:pt idx="1">
                  <c:v>0.3800000000000015</c:v>
                </c:pt>
                <c:pt idx="2">
                  <c:v>0.23</c:v>
                </c:pt>
                <c:pt idx="3">
                  <c:v>0.16</c:v>
                </c:pt>
                <c:pt idx="4">
                  <c:v>0.16</c:v>
                </c:pt>
              </c:numCache>
            </c:numRef>
          </c:val>
        </c:ser>
        <c:ser>
          <c:idx val="2"/>
          <c:order val="2"/>
          <c:tx>
            <c:strRef>
              <c:f>Sheet1!$A$4</c:f>
              <c:strCache>
                <c:ptCount val="1"/>
                <c:pt idx="0">
                  <c:v>Neither</c:v>
                </c:pt>
              </c:strCache>
            </c:strRef>
          </c:tx>
          <c:spPr>
            <a:solidFill>
              <a:schemeClr val="bg2">
                <a:lumMod val="75000"/>
              </a:schemeClr>
            </a:solidFill>
          </c:spPr>
          <c:dLbls>
            <c:txPr>
              <a:bodyPr/>
              <a:lstStyle/>
              <a:p>
                <a:pPr>
                  <a:defRPr lang="en-US" sz="1200"/>
                </a:pPr>
                <a:endParaRPr lang="en-US"/>
              </a:p>
            </c:txPr>
            <c:showVal val="1"/>
          </c:dLbls>
          <c:cat>
            <c:strRef>
              <c:f>Sheet1!$B$1:$F$1</c:f>
              <c:strCache>
                <c:ptCount val="5"/>
                <c:pt idx="0">
                  <c:v>I believe that the rules of the road should be taught in the classroom as part of the curriculum</c:v>
                </c:pt>
                <c:pt idx="1">
                  <c:v>I believe re-testing should occur throughout motorists' driving lifetimes</c:v>
                </c:pt>
                <c:pt idx="2">
                  <c:v>I believe drink-driving as a problem has decreased on our roads</c:v>
                </c:pt>
                <c:pt idx="3">
                  <c:v>I believe speeding as a problem has decreased on our roads</c:v>
                </c:pt>
                <c:pt idx="4">
                  <c:v>I believe the standard of driving amongst all motorists is as good now as it has ever been</c:v>
                </c:pt>
              </c:strCache>
            </c:strRef>
          </c:cat>
          <c:val>
            <c:numRef>
              <c:f>Sheet1!$B$4:$F$4</c:f>
              <c:numCache>
                <c:formatCode>0%</c:formatCode>
                <c:ptCount val="5"/>
                <c:pt idx="0">
                  <c:v>0.21000000000000021</c:v>
                </c:pt>
                <c:pt idx="1">
                  <c:v>0.23</c:v>
                </c:pt>
                <c:pt idx="2">
                  <c:v>0.23</c:v>
                </c:pt>
                <c:pt idx="3">
                  <c:v>0.25</c:v>
                </c:pt>
                <c:pt idx="4">
                  <c:v>0.31000000000000133</c:v>
                </c:pt>
              </c:numCache>
            </c:numRef>
          </c:val>
        </c:ser>
        <c:ser>
          <c:idx val="3"/>
          <c:order val="3"/>
          <c:tx>
            <c:strRef>
              <c:f>Sheet1!$A$5</c:f>
              <c:strCache>
                <c:ptCount val="1"/>
                <c:pt idx="0">
                  <c:v>Disagree slightly</c:v>
                </c:pt>
              </c:strCache>
            </c:strRef>
          </c:tx>
          <c:spPr>
            <a:solidFill>
              <a:schemeClr val="accent2"/>
            </a:solidFill>
          </c:spPr>
          <c:dLbls>
            <c:txPr>
              <a:bodyPr/>
              <a:lstStyle/>
              <a:p>
                <a:pPr>
                  <a:defRPr lang="en-US">
                    <a:solidFill>
                      <a:schemeClr val="bg1"/>
                    </a:solidFill>
                  </a:defRPr>
                </a:pPr>
                <a:endParaRPr lang="en-US"/>
              </a:p>
            </c:txPr>
            <c:showVal val="1"/>
          </c:dLbls>
          <c:cat>
            <c:strRef>
              <c:f>Sheet1!$B$1:$F$1</c:f>
              <c:strCache>
                <c:ptCount val="5"/>
                <c:pt idx="0">
                  <c:v>I believe that the rules of the road should be taught in the classroom as part of the curriculum</c:v>
                </c:pt>
                <c:pt idx="1">
                  <c:v>I believe re-testing should occur throughout motorists' driving lifetimes</c:v>
                </c:pt>
                <c:pt idx="2">
                  <c:v>I believe drink-driving as a problem has decreased on our roads</c:v>
                </c:pt>
                <c:pt idx="3">
                  <c:v>I believe speeding as a problem has decreased on our roads</c:v>
                </c:pt>
                <c:pt idx="4">
                  <c:v>I believe the standard of driving amongst all motorists is as good now as it has ever been</c:v>
                </c:pt>
              </c:strCache>
            </c:strRef>
          </c:cat>
          <c:val>
            <c:numRef>
              <c:f>Sheet1!$B$5:$F$5</c:f>
              <c:numCache>
                <c:formatCode>0%</c:formatCode>
                <c:ptCount val="5"/>
                <c:pt idx="0">
                  <c:v>9.0000000000000024E-2</c:v>
                </c:pt>
                <c:pt idx="1">
                  <c:v>0.13</c:v>
                </c:pt>
                <c:pt idx="2">
                  <c:v>0.31000000000000133</c:v>
                </c:pt>
                <c:pt idx="3">
                  <c:v>0.33000000000000174</c:v>
                </c:pt>
                <c:pt idx="4">
                  <c:v>0.33000000000000174</c:v>
                </c:pt>
              </c:numCache>
            </c:numRef>
          </c:val>
        </c:ser>
        <c:ser>
          <c:idx val="4"/>
          <c:order val="4"/>
          <c:tx>
            <c:strRef>
              <c:f>Sheet1!$A$6</c:f>
              <c:strCache>
                <c:ptCount val="1"/>
                <c:pt idx="0">
                  <c:v>Disagree strongly</c:v>
                </c:pt>
              </c:strCache>
            </c:strRef>
          </c:tx>
          <c:spPr>
            <a:solidFill>
              <a:schemeClr val="accent2">
                <a:lumMod val="75000"/>
              </a:schemeClr>
            </a:solidFill>
          </c:spPr>
          <c:dLbls>
            <c:dLbl>
              <c:idx val="0"/>
              <c:layout>
                <c:manualLayout>
                  <c:x val="-2.0671689941578874E-3"/>
                  <c:y val="-2.144209734811177E-17"/>
                </c:manualLayout>
              </c:layout>
              <c:showVal val="1"/>
            </c:dLbl>
            <c:txPr>
              <a:bodyPr/>
              <a:lstStyle/>
              <a:p>
                <a:pPr>
                  <a:defRPr lang="en-US">
                    <a:solidFill>
                      <a:schemeClr val="bg1"/>
                    </a:solidFill>
                  </a:defRPr>
                </a:pPr>
                <a:endParaRPr lang="en-US"/>
              </a:p>
            </c:txPr>
            <c:showVal val="1"/>
          </c:dLbls>
          <c:cat>
            <c:strRef>
              <c:f>Sheet1!$B$1:$F$1</c:f>
              <c:strCache>
                <c:ptCount val="5"/>
                <c:pt idx="0">
                  <c:v>I believe that the rules of the road should be taught in the classroom as part of the curriculum</c:v>
                </c:pt>
                <c:pt idx="1">
                  <c:v>I believe re-testing should occur throughout motorists' driving lifetimes</c:v>
                </c:pt>
                <c:pt idx="2">
                  <c:v>I believe drink-driving as a problem has decreased on our roads</c:v>
                </c:pt>
                <c:pt idx="3">
                  <c:v>I believe speeding as a problem has decreased on our roads</c:v>
                </c:pt>
                <c:pt idx="4">
                  <c:v>I believe the standard of driving amongst all motorists is as good now as it has ever been</c:v>
                </c:pt>
              </c:strCache>
            </c:strRef>
          </c:cat>
          <c:val>
            <c:numRef>
              <c:f>Sheet1!$B$6:$F$6</c:f>
              <c:numCache>
                <c:formatCode>0%</c:formatCode>
                <c:ptCount val="5"/>
                <c:pt idx="0">
                  <c:v>2.0000000000000011E-2</c:v>
                </c:pt>
                <c:pt idx="1">
                  <c:v>0.1</c:v>
                </c:pt>
                <c:pt idx="2">
                  <c:v>0.17</c:v>
                </c:pt>
                <c:pt idx="3">
                  <c:v>0.2</c:v>
                </c:pt>
                <c:pt idx="4">
                  <c:v>0.17</c:v>
                </c:pt>
              </c:numCache>
            </c:numRef>
          </c:val>
        </c:ser>
        <c:dLbls>
          <c:showVal val="1"/>
        </c:dLbls>
        <c:gapWidth val="95"/>
        <c:overlap val="100"/>
        <c:axId val="124567552"/>
        <c:axId val="124569088"/>
      </c:barChart>
      <c:catAx>
        <c:axId val="124567552"/>
        <c:scaling>
          <c:orientation val="maxMin"/>
        </c:scaling>
        <c:axPos val="l"/>
        <c:numFmt formatCode="General" sourceLinked="1"/>
        <c:majorTickMark val="none"/>
        <c:tickLblPos val="nextTo"/>
        <c:txPr>
          <a:bodyPr/>
          <a:lstStyle/>
          <a:p>
            <a:pPr>
              <a:defRPr lang="en-US" sz="1200"/>
            </a:pPr>
            <a:endParaRPr lang="en-US"/>
          </a:p>
        </c:txPr>
        <c:crossAx val="124569088"/>
        <c:crosses val="autoZero"/>
        <c:auto val="1"/>
        <c:lblAlgn val="ctr"/>
        <c:lblOffset val="100"/>
      </c:catAx>
      <c:valAx>
        <c:axId val="124569088"/>
        <c:scaling>
          <c:orientation val="minMax"/>
          <c:max val="1"/>
        </c:scaling>
        <c:delete val="1"/>
        <c:axPos val="t"/>
        <c:numFmt formatCode="0%" sourceLinked="1"/>
        <c:tickLblPos val="none"/>
        <c:crossAx val="124567552"/>
        <c:crosses val="autoZero"/>
        <c:crossBetween val="between"/>
      </c:valAx>
    </c:plotArea>
    <c:legend>
      <c:legendPos val="t"/>
      <c:layout>
        <c:manualLayout>
          <c:xMode val="edge"/>
          <c:yMode val="edge"/>
          <c:x val="7.4714649294200186E-2"/>
          <c:y val="7.154421470024494E-2"/>
          <c:w val="0.90971842879530596"/>
          <c:h val="3.6993190069642516E-2"/>
        </c:manualLayout>
      </c:layout>
      <c:txPr>
        <a:bodyPr/>
        <a:lstStyle/>
        <a:p>
          <a:pPr>
            <a:defRPr lang="en-US"/>
          </a:pPr>
          <a:endParaRPr lang="en-US"/>
        </a:p>
      </c:txPr>
    </c:legend>
    <c:plotVisOnly val="1"/>
    <c:dispBlanksAs val="gap"/>
  </c:chart>
  <c:txPr>
    <a:bodyPr/>
    <a:lstStyle/>
    <a:p>
      <a:pPr>
        <a:defRPr sz="10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1966"/>
          <c:y val="0.10119795832519728"/>
          <c:w val="0.6059724647596515"/>
          <c:h val="0.87931182957267362"/>
        </c:manualLayout>
      </c:layout>
      <c:barChart>
        <c:barDir val="bar"/>
        <c:grouping val="stacked"/>
        <c:ser>
          <c:idx val="0"/>
          <c:order val="0"/>
          <c:tx>
            <c:strRef>
              <c:f>Sheet1!$B$1</c:f>
              <c:strCache>
                <c:ptCount val="1"/>
                <c:pt idx="0">
                  <c:v>Most important (ranked 1st)</c:v>
                </c:pt>
              </c:strCache>
            </c:strRef>
          </c:tx>
          <c:dLbls>
            <c:dLbl>
              <c:idx val="9"/>
              <c:layout>
                <c:manualLayout>
                  <c:x val="5.5555166717993695E-3"/>
                  <c:y val="-2.4689241020185606E-3"/>
                </c:manualLayout>
              </c:layout>
              <c:showVal val="1"/>
            </c:dLbl>
            <c:dLbl>
              <c:idx val="10"/>
              <c:layout>
                <c:manualLayout>
                  <c:x val="8.3332750076990508E-3"/>
                  <c:y val="2.4691185207996085E-3"/>
                </c:manualLayout>
              </c:layout>
              <c:showVal val="1"/>
            </c:dLbl>
            <c:dLbl>
              <c:idx val="11"/>
              <c:layout>
                <c:manualLayout>
                  <c:x val="8.3332750076990508E-3"/>
                  <c:y val="9.0533299914252828E-17"/>
                </c:manualLayout>
              </c:layout>
              <c:showVal val="1"/>
            </c:dLbl>
            <c:dLbl>
              <c:idx val="12"/>
              <c:layout>
                <c:manualLayout>
                  <c:x val="8.3332750076990508E-3"/>
                  <c:y val="4.9382370415995388E-3"/>
                </c:manualLayout>
              </c:layout>
              <c:showVal val="1"/>
            </c:dLbl>
            <c:dLbl>
              <c:idx val="13"/>
              <c:layout>
                <c:manualLayout>
                  <c:x val="8.3332750076990508E-3"/>
                  <c:y val="1.9441878116533539E-7"/>
                </c:manualLayout>
              </c:layout>
              <c:showVal val="1"/>
            </c:dLbl>
            <c:dLbl>
              <c:idx val="14"/>
              <c:layout>
                <c:manualLayout>
                  <c:x val="1.3888791679498321E-2"/>
                  <c:y val="-4.938042622818291E-3"/>
                </c:manualLayout>
              </c:layout>
              <c:showVal val="1"/>
            </c:dLbl>
            <c:txPr>
              <a:bodyPr/>
              <a:lstStyle/>
              <a:p>
                <a:pPr>
                  <a:defRPr lang="en-US" sz="1400"/>
                </a:pPr>
                <a:endParaRPr lang="en-US"/>
              </a:p>
            </c:txPr>
            <c:showVal val="1"/>
          </c:dLbls>
          <c:cat>
            <c:strRef>
              <c:f>Sheet1!$A$2:$A$16</c:f>
              <c:strCache>
                <c:ptCount val="15"/>
                <c:pt idx="0">
                  <c:v>Cost of driving/ owning a car</c:v>
                </c:pt>
                <c:pt idx="1">
                  <c:v>Other people driving cars without tax/ insurance</c:v>
                </c:pt>
                <c:pt idx="2">
                  <c:v>Other people using phones without hands free</c:v>
                </c:pt>
                <c:pt idx="3">
                  <c:v>Drivers under influence of drink</c:v>
                </c:pt>
                <c:pt idx="4">
                  <c:v>Condition/ maintenance of UK roads</c:v>
                </c:pt>
                <c:pt idx="5">
                  <c:v>Other people breaking traffic laws</c:v>
                </c:pt>
                <c:pt idx="6">
                  <c:v>Drivers under influence of drugs</c:v>
                </c:pt>
                <c:pt idx="7">
                  <c:v>Traffic congestion/ slower journeys</c:v>
                </c:pt>
                <c:pt idx="8">
                  <c:v>Rudeness of other drivers</c:v>
                </c:pt>
                <c:pt idx="9">
                  <c:v>No. accidents on roads</c:v>
                </c:pt>
                <c:pt idx="10">
                  <c:v>Road closures/ works</c:v>
                </c:pt>
                <c:pt idx="11">
                  <c:v>Preparation for/ response to weather conditions</c:v>
                </c:pt>
                <c:pt idx="12">
                  <c:v>Older drivers (&gt;70 yrs)</c:v>
                </c:pt>
                <c:pt idx="13">
                  <c:v>Younger drivers (&lt;21 yrs)</c:v>
                </c:pt>
                <c:pt idx="14">
                  <c:v>Environmental impact of motoring</c:v>
                </c:pt>
              </c:strCache>
            </c:strRef>
          </c:cat>
          <c:val>
            <c:numRef>
              <c:f>Sheet1!$B$2:$B$16</c:f>
              <c:numCache>
                <c:formatCode>0%</c:formatCode>
                <c:ptCount val="15"/>
                <c:pt idx="0">
                  <c:v>0.30000000000000032</c:v>
                </c:pt>
                <c:pt idx="1">
                  <c:v>0.11</c:v>
                </c:pt>
                <c:pt idx="2">
                  <c:v>7.0000000000000021E-2</c:v>
                </c:pt>
                <c:pt idx="3">
                  <c:v>0.14000000000000001</c:v>
                </c:pt>
                <c:pt idx="4">
                  <c:v>8.0000000000000043E-2</c:v>
                </c:pt>
                <c:pt idx="5">
                  <c:v>6.0000000000000032E-2</c:v>
                </c:pt>
                <c:pt idx="6">
                  <c:v>4.0000000000000022E-2</c:v>
                </c:pt>
                <c:pt idx="7">
                  <c:v>4.0000000000000022E-2</c:v>
                </c:pt>
                <c:pt idx="8">
                  <c:v>3.0000000000000002E-2</c:v>
                </c:pt>
                <c:pt idx="9">
                  <c:v>4.0000000000000022E-2</c:v>
                </c:pt>
                <c:pt idx="10">
                  <c:v>1.0000000000000005E-2</c:v>
                </c:pt>
                <c:pt idx="11">
                  <c:v>2.0000000000000011E-2</c:v>
                </c:pt>
                <c:pt idx="12">
                  <c:v>2.0000000000000011E-2</c:v>
                </c:pt>
                <c:pt idx="13">
                  <c:v>2.0000000000000011E-2</c:v>
                </c:pt>
                <c:pt idx="14">
                  <c:v>2.0000000000000011E-2</c:v>
                </c:pt>
              </c:numCache>
            </c:numRef>
          </c:val>
        </c:ser>
        <c:ser>
          <c:idx val="1"/>
          <c:order val="1"/>
          <c:tx>
            <c:strRef>
              <c:f>Sheet1!$C$1</c:f>
              <c:strCache>
                <c:ptCount val="1"/>
                <c:pt idx="0">
                  <c:v>Important (ranked 2nd to 5th)</c:v>
                </c:pt>
              </c:strCache>
            </c:strRef>
          </c:tx>
          <c:dLbls>
            <c:txPr>
              <a:bodyPr/>
              <a:lstStyle/>
              <a:p>
                <a:pPr>
                  <a:defRPr lang="en-US" sz="1400"/>
                </a:pPr>
                <a:endParaRPr lang="en-US"/>
              </a:p>
            </c:txPr>
            <c:showVal val="1"/>
          </c:dLbls>
          <c:cat>
            <c:strRef>
              <c:f>Sheet1!$A$2:$A$16</c:f>
              <c:strCache>
                <c:ptCount val="15"/>
                <c:pt idx="0">
                  <c:v>Cost of driving/ owning a car</c:v>
                </c:pt>
                <c:pt idx="1">
                  <c:v>Other people driving cars without tax/ insurance</c:v>
                </c:pt>
                <c:pt idx="2">
                  <c:v>Other people using phones without hands free</c:v>
                </c:pt>
                <c:pt idx="3">
                  <c:v>Drivers under influence of drink</c:v>
                </c:pt>
                <c:pt idx="4">
                  <c:v>Condition/ maintenance of UK roads</c:v>
                </c:pt>
                <c:pt idx="5">
                  <c:v>Other people breaking traffic laws</c:v>
                </c:pt>
                <c:pt idx="6">
                  <c:v>Drivers under influence of drugs</c:v>
                </c:pt>
                <c:pt idx="7">
                  <c:v>Traffic congestion/ slower journeys</c:v>
                </c:pt>
                <c:pt idx="8">
                  <c:v>Rudeness of other drivers</c:v>
                </c:pt>
                <c:pt idx="9">
                  <c:v>No. accidents on roads</c:v>
                </c:pt>
                <c:pt idx="10">
                  <c:v>Road closures/ works</c:v>
                </c:pt>
                <c:pt idx="11">
                  <c:v>Preparation for/ response to weather conditions</c:v>
                </c:pt>
                <c:pt idx="12">
                  <c:v>Older drivers (&gt;70 yrs)</c:v>
                </c:pt>
                <c:pt idx="13">
                  <c:v>Younger drivers (&lt;21 yrs)</c:v>
                </c:pt>
                <c:pt idx="14">
                  <c:v>Environmental impact of motoring</c:v>
                </c:pt>
              </c:strCache>
            </c:strRef>
          </c:cat>
          <c:val>
            <c:numRef>
              <c:f>Sheet1!$C$2:$C$16</c:f>
              <c:numCache>
                <c:formatCode>0%</c:formatCode>
                <c:ptCount val="15"/>
                <c:pt idx="0">
                  <c:v>0.30000000000000032</c:v>
                </c:pt>
                <c:pt idx="1">
                  <c:v>0.47000000000000008</c:v>
                </c:pt>
                <c:pt idx="2">
                  <c:v>0.46</c:v>
                </c:pt>
                <c:pt idx="3">
                  <c:v>0.38000000000000161</c:v>
                </c:pt>
                <c:pt idx="4">
                  <c:v>0.38000000000000161</c:v>
                </c:pt>
                <c:pt idx="5">
                  <c:v>0.35000000000000031</c:v>
                </c:pt>
                <c:pt idx="6">
                  <c:v>0.31000000000000144</c:v>
                </c:pt>
                <c:pt idx="7">
                  <c:v>0.26</c:v>
                </c:pt>
                <c:pt idx="8">
                  <c:v>0.23</c:v>
                </c:pt>
                <c:pt idx="9">
                  <c:v>0.18000000000000024</c:v>
                </c:pt>
                <c:pt idx="10">
                  <c:v>0.19</c:v>
                </c:pt>
                <c:pt idx="11">
                  <c:v>0.15000000000000024</c:v>
                </c:pt>
                <c:pt idx="12">
                  <c:v>0.13</c:v>
                </c:pt>
                <c:pt idx="13">
                  <c:v>0.11</c:v>
                </c:pt>
                <c:pt idx="14">
                  <c:v>0.1</c:v>
                </c:pt>
              </c:numCache>
            </c:numRef>
          </c:val>
        </c:ser>
        <c:gapWidth val="79"/>
        <c:overlap val="100"/>
        <c:axId val="93328512"/>
        <c:axId val="93330048"/>
      </c:barChart>
      <c:catAx>
        <c:axId val="93328512"/>
        <c:scaling>
          <c:orientation val="maxMin"/>
        </c:scaling>
        <c:axPos val="l"/>
        <c:numFmt formatCode="General" sourceLinked="1"/>
        <c:tickLblPos val="nextTo"/>
        <c:txPr>
          <a:bodyPr/>
          <a:lstStyle/>
          <a:p>
            <a:pPr>
              <a:defRPr lang="en-US"/>
            </a:pPr>
            <a:endParaRPr lang="en-US"/>
          </a:p>
        </c:txPr>
        <c:crossAx val="93330048"/>
        <c:crosses val="autoZero"/>
        <c:auto val="1"/>
        <c:lblAlgn val="ctr"/>
        <c:lblOffset val="100"/>
      </c:catAx>
      <c:valAx>
        <c:axId val="93330048"/>
        <c:scaling>
          <c:orientation val="minMax"/>
          <c:max val="0.60000000000000064"/>
        </c:scaling>
        <c:delete val="1"/>
        <c:axPos val="t"/>
        <c:numFmt formatCode="0%" sourceLinked="1"/>
        <c:tickLblPos val="none"/>
        <c:crossAx val="93328512"/>
        <c:crosses val="autoZero"/>
        <c:crossBetween val="between"/>
      </c:valAx>
    </c:plotArea>
    <c:legend>
      <c:legendPos val="t"/>
      <c:layout>
        <c:manualLayout>
          <c:xMode val="edge"/>
          <c:yMode val="edge"/>
          <c:x val="0.40454331903188778"/>
          <c:y val="4.9507389075274966E-2"/>
          <c:w val="0.40165543460763176"/>
          <c:h val="3.8397994755831465E-2"/>
        </c:manualLayout>
      </c:layout>
      <c:txPr>
        <a:bodyPr/>
        <a:lstStyle/>
        <a:p>
          <a:pPr>
            <a:defRPr lang="en-US"/>
          </a:pPr>
          <a:endParaRPr lang="en-US"/>
        </a:p>
      </c:txPr>
    </c:legend>
    <c:plotVisOnly val="1"/>
    <c:dispBlanksAs val="gap"/>
  </c:chart>
  <c:txPr>
    <a:bodyPr/>
    <a:lstStyle/>
    <a:p>
      <a:pPr>
        <a:defRPr sz="1000"/>
      </a:pPr>
      <a:endParaRPr lang="en-US"/>
    </a:p>
  </c:txPr>
  <c:externalData r:id="rId1"/>
</c:chartSpace>
</file>

<file path=ppt/charts/chart30.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39700049067207605"/>
          <c:y val="7.665370449581671E-2"/>
          <c:w val="0.60299950932792667"/>
          <c:h val="0.89859260096654558"/>
        </c:manualLayout>
      </c:layout>
      <c:barChart>
        <c:barDir val="bar"/>
        <c:grouping val="percentStacked"/>
        <c:ser>
          <c:idx val="0"/>
          <c:order val="0"/>
          <c:tx>
            <c:strRef>
              <c:f>Sheet1!$A$3</c:f>
              <c:strCache>
                <c:ptCount val="1"/>
                <c:pt idx="0">
                  <c:v>Driving ban - life</c:v>
                </c:pt>
              </c:strCache>
            </c:strRef>
          </c:tx>
          <c:spPr>
            <a:solidFill>
              <a:schemeClr val="accent2">
                <a:lumMod val="50000"/>
              </a:schemeClr>
            </a:solidFill>
          </c:spPr>
          <c:dLbls>
            <c:txPr>
              <a:bodyPr/>
              <a:lstStyle/>
              <a:p>
                <a:pPr>
                  <a:defRPr lang="en-US">
                    <a:solidFill>
                      <a:schemeClr val="bg1"/>
                    </a:solidFill>
                  </a:defRPr>
                </a:pPr>
                <a:endParaRPr lang="en-US"/>
              </a:p>
            </c:txPr>
            <c:dLblPos val="ctr"/>
            <c:showVal val="1"/>
          </c:dLbls>
          <c:cat>
            <c:strRef>
              <c:f>Sheet1!$B$2:$I$2</c:f>
              <c:strCache>
                <c:ptCount val="8"/>
                <c:pt idx="0">
                  <c:v>Excessive drug driving</c:v>
                </c:pt>
                <c:pt idx="1">
                  <c:v>Excessive drink driving</c:v>
                </c:pt>
                <c:pt idx="2">
                  <c:v>Excessive Speeding</c:v>
                </c:pt>
                <c:pt idx="3">
                  <c:v>One-off drug driving</c:v>
                </c:pt>
                <c:pt idx="4">
                  <c:v>One-off drink driving</c:v>
                </c:pt>
                <c:pt idx="5">
                  <c:v>Phone use (non-hands free)</c:v>
                </c:pt>
                <c:pt idx="6">
                  <c:v>Traffic offences</c:v>
                </c:pt>
                <c:pt idx="7">
                  <c:v>Minor Speeding</c:v>
                </c:pt>
              </c:strCache>
            </c:strRef>
          </c:cat>
          <c:val>
            <c:numRef>
              <c:f>Sheet1!$B$3:$I$3</c:f>
              <c:numCache>
                <c:formatCode>0%</c:formatCode>
                <c:ptCount val="8"/>
                <c:pt idx="0">
                  <c:v>0.55000000000000004</c:v>
                </c:pt>
                <c:pt idx="1">
                  <c:v>0.56000000000000005</c:v>
                </c:pt>
                <c:pt idx="2">
                  <c:v>7.0000000000000021E-2</c:v>
                </c:pt>
                <c:pt idx="3">
                  <c:v>0.11</c:v>
                </c:pt>
                <c:pt idx="4">
                  <c:v>6.0000000000000032E-2</c:v>
                </c:pt>
                <c:pt idx="5">
                  <c:v>4.0000000000000022E-2</c:v>
                </c:pt>
                <c:pt idx="6">
                  <c:v>1.0000000000000005E-2</c:v>
                </c:pt>
                <c:pt idx="7">
                  <c:v>1.0000000000000005E-2</c:v>
                </c:pt>
              </c:numCache>
            </c:numRef>
          </c:val>
        </c:ser>
        <c:ser>
          <c:idx val="1"/>
          <c:order val="1"/>
          <c:tx>
            <c:strRef>
              <c:f>Sheet1!$A$4</c:f>
              <c:strCache>
                <c:ptCount val="1"/>
                <c:pt idx="0">
                  <c:v>Driving ban - 5 yrs</c:v>
                </c:pt>
              </c:strCache>
            </c:strRef>
          </c:tx>
          <c:spPr>
            <a:solidFill>
              <a:schemeClr val="accent2">
                <a:lumMod val="75000"/>
              </a:schemeClr>
            </a:solidFill>
          </c:spPr>
          <c:dLbls>
            <c:txPr>
              <a:bodyPr/>
              <a:lstStyle/>
              <a:p>
                <a:pPr>
                  <a:defRPr lang="en-US">
                    <a:solidFill>
                      <a:schemeClr val="bg1"/>
                    </a:solidFill>
                  </a:defRPr>
                </a:pPr>
                <a:endParaRPr lang="en-US"/>
              </a:p>
            </c:txPr>
            <c:dLblPos val="ctr"/>
            <c:showVal val="1"/>
          </c:dLbls>
          <c:cat>
            <c:strRef>
              <c:f>Sheet1!$B$2:$I$2</c:f>
              <c:strCache>
                <c:ptCount val="8"/>
                <c:pt idx="0">
                  <c:v>Excessive drug driving</c:v>
                </c:pt>
                <c:pt idx="1">
                  <c:v>Excessive drink driving</c:v>
                </c:pt>
                <c:pt idx="2">
                  <c:v>Excessive Speeding</c:v>
                </c:pt>
                <c:pt idx="3">
                  <c:v>One-off drug driving</c:v>
                </c:pt>
                <c:pt idx="4">
                  <c:v>One-off drink driving</c:v>
                </c:pt>
                <c:pt idx="5">
                  <c:v>Phone use (non-hands free)</c:v>
                </c:pt>
                <c:pt idx="6">
                  <c:v>Traffic offences</c:v>
                </c:pt>
                <c:pt idx="7">
                  <c:v>Minor Speeding</c:v>
                </c:pt>
              </c:strCache>
            </c:strRef>
          </c:cat>
          <c:val>
            <c:numRef>
              <c:f>Sheet1!$B$4:$I$4</c:f>
              <c:numCache>
                <c:formatCode>0%</c:formatCode>
                <c:ptCount val="8"/>
                <c:pt idx="0">
                  <c:v>0.30000000000000032</c:v>
                </c:pt>
                <c:pt idx="1">
                  <c:v>0.31000000000000133</c:v>
                </c:pt>
                <c:pt idx="2">
                  <c:v>0.17</c:v>
                </c:pt>
                <c:pt idx="3">
                  <c:v>0.24000000000000021</c:v>
                </c:pt>
                <c:pt idx="4">
                  <c:v>0.16</c:v>
                </c:pt>
                <c:pt idx="5">
                  <c:v>0.11</c:v>
                </c:pt>
                <c:pt idx="6">
                  <c:v>4.0000000000000022E-2</c:v>
                </c:pt>
                <c:pt idx="7">
                  <c:v>1.0000000000000005E-2</c:v>
                </c:pt>
              </c:numCache>
            </c:numRef>
          </c:val>
        </c:ser>
        <c:ser>
          <c:idx val="2"/>
          <c:order val="2"/>
          <c:tx>
            <c:strRef>
              <c:f>Sheet1!$A$5</c:f>
              <c:strCache>
                <c:ptCount val="1"/>
                <c:pt idx="0">
                  <c:v>Driving ban - 1 yr</c:v>
                </c:pt>
              </c:strCache>
            </c:strRef>
          </c:tx>
          <c:spPr>
            <a:solidFill>
              <a:schemeClr val="accent2"/>
            </a:solidFill>
          </c:spPr>
          <c:dLbls>
            <c:txPr>
              <a:bodyPr/>
              <a:lstStyle/>
              <a:p>
                <a:pPr>
                  <a:defRPr lang="en-US">
                    <a:solidFill>
                      <a:schemeClr val="bg1"/>
                    </a:solidFill>
                  </a:defRPr>
                </a:pPr>
                <a:endParaRPr lang="en-US"/>
              </a:p>
            </c:txPr>
            <c:showVal val="1"/>
          </c:dLbls>
          <c:cat>
            <c:strRef>
              <c:f>Sheet1!$B$2:$I$2</c:f>
              <c:strCache>
                <c:ptCount val="8"/>
                <c:pt idx="0">
                  <c:v>Excessive drug driving</c:v>
                </c:pt>
                <c:pt idx="1">
                  <c:v>Excessive drink driving</c:v>
                </c:pt>
                <c:pt idx="2">
                  <c:v>Excessive Speeding</c:v>
                </c:pt>
                <c:pt idx="3">
                  <c:v>One-off drug driving</c:v>
                </c:pt>
                <c:pt idx="4">
                  <c:v>One-off drink driving</c:v>
                </c:pt>
                <c:pt idx="5">
                  <c:v>Phone use (non-hands free)</c:v>
                </c:pt>
                <c:pt idx="6">
                  <c:v>Traffic offences</c:v>
                </c:pt>
                <c:pt idx="7">
                  <c:v>Minor Speeding</c:v>
                </c:pt>
              </c:strCache>
            </c:strRef>
          </c:cat>
          <c:val>
            <c:numRef>
              <c:f>Sheet1!$B$5:$I$5</c:f>
              <c:numCache>
                <c:formatCode>0%</c:formatCode>
                <c:ptCount val="8"/>
                <c:pt idx="0">
                  <c:v>0.1</c:v>
                </c:pt>
                <c:pt idx="1">
                  <c:v>8.0000000000000043E-2</c:v>
                </c:pt>
                <c:pt idx="2">
                  <c:v>0.27</c:v>
                </c:pt>
                <c:pt idx="3">
                  <c:v>0.3800000000000015</c:v>
                </c:pt>
                <c:pt idx="4">
                  <c:v>0.39000000000000151</c:v>
                </c:pt>
                <c:pt idx="5">
                  <c:v>0.27</c:v>
                </c:pt>
                <c:pt idx="6">
                  <c:v>0.14000000000000001</c:v>
                </c:pt>
                <c:pt idx="7">
                  <c:v>6.0000000000000032E-2</c:v>
                </c:pt>
              </c:numCache>
            </c:numRef>
          </c:val>
        </c:ser>
        <c:ser>
          <c:idx val="3"/>
          <c:order val="3"/>
          <c:tx>
            <c:strRef>
              <c:f>Sheet1!$A$6</c:f>
              <c:strCache>
                <c:ptCount val="1"/>
                <c:pt idx="0">
                  <c:v>Penalty fine - 6 points </c:v>
                </c:pt>
              </c:strCache>
            </c:strRef>
          </c:tx>
          <c:spPr>
            <a:solidFill>
              <a:schemeClr val="accent6">
                <a:lumMod val="75000"/>
              </a:schemeClr>
            </a:solidFill>
          </c:spPr>
          <c:cat>
            <c:strRef>
              <c:f>Sheet1!$B$2:$I$2</c:f>
              <c:strCache>
                <c:ptCount val="8"/>
                <c:pt idx="0">
                  <c:v>Excessive drug driving</c:v>
                </c:pt>
                <c:pt idx="1">
                  <c:v>Excessive drink driving</c:v>
                </c:pt>
                <c:pt idx="2">
                  <c:v>Excessive Speeding</c:v>
                </c:pt>
                <c:pt idx="3">
                  <c:v>One-off drug driving</c:v>
                </c:pt>
                <c:pt idx="4">
                  <c:v>One-off drink driving</c:v>
                </c:pt>
                <c:pt idx="5">
                  <c:v>Phone use (non-hands free)</c:v>
                </c:pt>
                <c:pt idx="6">
                  <c:v>Traffic offences</c:v>
                </c:pt>
                <c:pt idx="7">
                  <c:v>Minor Speeding</c:v>
                </c:pt>
              </c:strCache>
            </c:strRef>
          </c:cat>
          <c:val>
            <c:numRef>
              <c:f>Sheet1!$B$6:$I$6</c:f>
              <c:numCache>
                <c:formatCode>0%</c:formatCode>
                <c:ptCount val="8"/>
                <c:pt idx="0">
                  <c:v>3.0000000000000002E-2</c:v>
                </c:pt>
                <c:pt idx="1">
                  <c:v>2.0000000000000011E-2</c:v>
                </c:pt>
                <c:pt idx="2">
                  <c:v>0.30000000000000032</c:v>
                </c:pt>
                <c:pt idx="3">
                  <c:v>0.17</c:v>
                </c:pt>
                <c:pt idx="4">
                  <c:v>0.23</c:v>
                </c:pt>
                <c:pt idx="5">
                  <c:v>0.25</c:v>
                </c:pt>
                <c:pt idx="6">
                  <c:v>0.30000000000000032</c:v>
                </c:pt>
                <c:pt idx="7">
                  <c:v>0.12000000000000002</c:v>
                </c:pt>
              </c:numCache>
            </c:numRef>
          </c:val>
        </c:ser>
        <c:ser>
          <c:idx val="4"/>
          <c:order val="4"/>
          <c:tx>
            <c:strRef>
              <c:f>Sheet1!$A$7</c:f>
              <c:strCache>
                <c:ptCount val="1"/>
                <c:pt idx="0">
                  <c:v>Penalty fine - 3 points </c:v>
                </c:pt>
              </c:strCache>
            </c:strRef>
          </c:tx>
          <c:spPr>
            <a:solidFill>
              <a:schemeClr val="accent6"/>
            </a:solidFill>
          </c:spPr>
          <c:cat>
            <c:strRef>
              <c:f>Sheet1!$B$2:$I$2</c:f>
              <c:strCache>
                <c:ptCount val="8"/>
                <c:pt idx="0">
                  <c:v>Excessive drug driving</c:v>
                </c:pt>
                <c:pt idx="1">
                  <c:v>Excessive drink driving</c:v>
                </c:pt>
                <c:pt idx="2">
                  <c:v>Excessive Speeding</c:v>
                </c:pt>
                <c:pt idx="3">
                  <c:v>One-off drug driving</c:v>
                </c:pt>
                <c:pt idx="4">
                  <c:v>One-off drink driving</c:v>
                </c:pt>
                <c:pt idx="5">
                  <c:v>Phone use (non-hands free)</c:v>
                </c:pt>
                <c:pt idx="6">
                  <c:v>Traffic offences</c:v>
                </c:pt>
                <c:pt idx="7">
                  <c:v>Minor Speeding</c:v>
                </c:pt>
              </c:strCache>
            </c:strRef>
          </c:cat>
          <c:val>
            <c:numRef>
              <c:f>Sheet1!$B$7:$I$7</c:f>
              <c:numCache>
                <c:formatCode>0%</c:formatCode>
                <c:ptCount val="8"/>
                <c:pt idx="0">
                  <c:v>1.0000000000000005E-2</c:v>
                </c:pt>
                <c:pt idx="1">
                  <c:v>1.0000000000000005E-2</c:v>
                </c:pt>
                <c:pt idx="2">
                  <c:v>0.17</c:v>
                </c:pt>
                <c:pt idx="3">
                  <c:v>8.0000000000000043E-2</c:v>
                </c:pt>
                <c:pt idx="4">
                  <c:v>0.12000000000000002</c:v>
                </c:pt>
                <c:pt idx="5">
                  <c:v>0.28000000000000008</c:v>
                </c:pt>
                <c:pt idx="6">
                  <c:v>0.45</c:v>
                </c:pt>
                <c:pt idx="7">
                  <c:v>0.51</c:v>
                </c:pt>
              </c:numCache>
            </c:numRef>
          </c:val>
        </c:ser>
        <c:ser>
          <c:idx val="5"/>
          <c:order val="5"/>
          <c:tx>
            <c:strRef>
              <c:f>Sheet1!$A$8</c:f>
              <c:strCache>
                <c:ptCount val="1"/>
                <c:pt idx="0">
                  <c:v>No penalty</c:v>
                </c:pt>
              </c:strCache>
            </c:strRef>
          </c:tx>
          <c:spPr>
            <a:solidFill>
              <a:schemeClr val="bg1">
                <a:lumMod val="50000"/>
              </a:schemeClr>
            </a:solidFill>
          </c:spPr>
          <c:dLbls>
            <c:txPr>
              <a:bodyPr/>
              <a:lstStyle/>
              <a:p>
                <a:pPr>
                  <a:defRPr lang="en-US">
                    <a:solidFill>
                      <a:schemeClr val="bg1"/>
                    </a:solidFill>
                  </a:defRPr>
                </a:pPr>
                <a:endParaRPr lang="en-US"/>
              </a:p>
            </c:txPr>
            <c:showVal val="1"/>
          </c:dLbls>
          <c:cat>
            <c:strRef>
              <c:f>Sheet1!$B$2:$I$2</c:f>
              <c:strCache>
                <c:ptCount val="8"/>
                <c:pt idx="0">
                  <c:v>Excessive drug driving</c:v>
                </c:pt>
                <c:pt idx="1">
                  <c:v>Excessive drink driving</c:v>
                </c:pt>
                <c:pt idx="2">
                  <c:v>Excessive Speeding</c:v>
                </c:pt>
                <c:pt idx="3">
                  <c:v>One-off drug driving</c:v>
                </c:pt>
                <c:pt idx="4">
                  <c:v>One-off drink driving</c:v>
                </c:pt>
                <c:pt idx="5">
                  <c:v>Phone use (non-hands free)</c:v>
                </c:pt>
                <c:pt idx="6">
                  <c:v>Traffic offences</c:v>
                </c:pt>
                <c:pt idx="7">
                  <c:v>Minor Speeding</c:v>
                </c:pt>
              </c:strCache>
            </c:strRef>
          </c:cat>
          <c:val>
            <c:numRef>
              <c:f>Sheet1!$B$8:$I$8</c:f>
              <c:numCache>
                <c:formatCode>0%</c:formatCode>
                <c:ptCount val="8"/>
                <c:pt idx="0">
                  <c:v>2.0000000000000011E-2</c:v>
                </c:pt>
                <c:pt idx="1">
                  <c:v>2.0000000000000011E-2</c:v>
                </c:pt>
                <c:pt idx="2">
                  <c:v>2.0000000000000011E-2</c:v>
                </c:pt>
                <c:pt idx="3">
                  <c:v>3.0000000000000002E-2</c:v>
                </c:pt>
                <c:pt idx="4">
                  <c:v>4.0000000000000022E-2</c:v>
                </c:pt>
                <c:pt idx="5">
                  <c:v>4.0000000000000022E-2</c:v>
                </c:pt>
                <c:pt idx="6">
                  <c:v>6.0000000000000032E-2</c:v>
                </c:pt>
                <c:pt idx="7">
                  <c:v>0.30000000000000032</c:v>
                </c:pt>
              </c:numCache>
            </c:numRef>
          </c:val>
        </c:ser>
        <c:dLbls>
          <c:showVal val="1"/>
        </c:dLbls>
        <c:gapWidth val="55"/>
        <c:overlap val="100"/>
        <c:axId val="124700160"/>
        <c:axId val="124701696"/>
      </c:barChart>
      <c:catAx>
        <c:axId val="124700160"/>
        <c:scaling>
          <c:orientation val="maxMin"/>
        </c:scaling>
        <c:axPos val="l"/>
        <c:numFmt formatCode="General" sourceLinked="1"/>
        <c:majorTickMark val="none"/>
        <c:tickLblPos val="nextTo"/>
        <c:txPr>
          <a:bodyPr/>
          <a:lstStyle/>
          <a:p>
            <a:pPr>
              <a:defRPr lang="en-US"/>
            </a:pPr>
            <a:endParaRPr lang="en-US"/>
          </a:p>
        </c:txPr>
        <c:crossAx val="124701696"/>
        <c:crosses val="autoZero"/>
        <c:auto val="1"/>
        <c:lblAlgn val="ctr"/>
        <c:lblOffset val="100"/>
      </c:catAx>
      <c:valAx>
        <c:axId val="124701696"/>
        <c:scaling>
          <c:orientation val="minMax"/>
          <c:max val="1"/>
        </c:scaling>
        <c:delete val="1"/>
        <c:axPos val="t"/>
        <c:numFmt formatCode="0%" sourceLinked="1"/>
        <c:majorTickMark val="none"/>
        <c:tickLblPos val="none"/>
        <c:crossAx val="124700160"/>
        <c:crosses val="autoZero"/>
        <c:crossBetween val="between"/>
      </c:valAx>
      <c:spPr>
        <a:noFill/>
        <a:ln w="25400">
          <a:noFill/>
        </a:ln>
      </c:spPr>
    </c:plotArea>
    <c:legend>
      <c:legendPos val="t"/>
      <c:layout>
        <c:manualLayout>
          <c:xMode val="edge"/>
          <c:yMode val="edge"/>
          <c:x val="0.24771042302660273"/>
          <c:y val="0"/>
          <c:w val="0.74722229144601571"/>
          <c:h val="6.6519779389120626E-2"/>
        </c:manualLayout>
      </c:layout>
      <c:txPr>
        <a:bodyPr/>
        <a:lstStyle/>
        <a:p>
          <a:pPr>
            <a:defRPr lang="en-US"/>
          </a:pPr>
          <a:endParaRPr lang="en-US"/>
        </a:p>
      </c:txPr>
    </c:legend>
    <c:plotVisOnly val="1"/>
    <c:dispBlanksAs val="gap"/>
  </c:chart>
  <c:txPr>
    <a:bodyPr/>
    <a:lstStyle/>
    <a:p>
      <a:pPr>
        <a:defRPr sz="1000"/>
      </a:pPr>
      <a:endParaRPr lang="en-US"/>
    </a:p>
  </c:txPr>
  <c:externalData r:id="rId1"/>
</c:chartSpace>
</file>

<file path=ppt/charts/chart31.xml><?xml version="1.0" encoding="utf-8"?>
<c:chartSpace xmlns:c="http://schemas.openxmlformats.org/drawingml/2006/chart" xmlns:a="http://schemas.openxmlformats.org/drawingml/2006/main" xmlns:r="http://schemas.openxmlformats.org/officeDocument/2006/relationships">
  <c:date1904 val="1"/>
  <c:lang val="en-GB"/>
  <c:style val="5"/>
  <c:chart>
    <c:autoTitleDeleted val="1"/>
    <c:plotArea>
      <c:layout>
        <c:manualLayout>
          <c:layoutTarget val="inner"/>
          <c:xMode val="edge"/>
          <c:yMode val="edge"/>
          <c:x val="0.23611187974350167"/>
          <c:y val="0.18664636268012724"/>
          <c:w val="0.53679577086522268"/>
          <c:h val="0.65949194706298764"/>
        </c:manualLayout>
      </c:layout>
      <c:barChart>
        <c:barDir val="col"/>
        <c:grouping val="clustered"/>
        <c:ser>
          <c:idx val="0"/>
          <c:order val="0"/>
          <c:dLbls>
            <c:dLbl>
              <c:idx val="0"/>
              <c:layout>
                <c:manualLayout>
                  <c:x val="-2.0671689941578874E-3"/>
                  <c:y val="-2.5396647642511212E-3"/>
                </c:manualLayout>
              </c:layout>
              <c:showVal val="1"/>
              <c:separator>
</c:separator>
            </c:dLbl>
            <c:dLbl>
              <c:idx val="1"/>
              <c:layout>
                <c:manualLayout>
                  <c:x val="-2.0671689941578874E-3"/>
                  <c:y val="1.2698323821255594E-2"/>
                </c:manualLayout>
              </c:layout>
              <c:showVal val="1"/>
              <c:separator>
</c:separator>
            </c:dLbl>
            <c:txPr>
              <a:bodyPr/>
              <a:lstStyle/>
              <a:p>
                <a:pPr>
                  <a:defRPr sz="1200"/>
                </a:pPr>
                <a:endParaRPr lang="en-US"/>
              </a:p>
            </c:txPr>
            <c:dLblPos val="outEnd"/>
            <c:showVal val="1"/>
            <c:separator>
</c:separator>
          </c:dLbls>
          <c:cat>
            <c:strRef>
              <c:f>Sheet1!$A$1:$A$3</c:f>
              <c:strCache>
                <c:ptCount val="3"/>
                <c:pt idx="0">
                  <c:v>No</c:v>
                </c:pt>
                <c:pt idx="1">
                  <c:v>Yes (as driver)</c:v>
                </c:pt>
                <c:pt idx="2">
                  <c:v>Yes (as passenger)</c:v>
                </c:pt>
              </c:strCache>
            </c:strRef>
          </c:cat>
          <c:val>
            <c:numRef>
              <c:f>Sheet1!$B$1:$B$3</c:f>
              <c:numCache>
                <c:formatCode>0%</c:formatCode>
                <c:ptCount val="3"/>
                <c:pt idx="0">
                  <c:v>0.94000000000000061</c:v>
                </c:pt>
                <c:pt idx="1">
                  <c:v>0.05</c:v>
                </c:pt>
                <c:pt idx="2">
                  <c:v>2.0000000000000011E-2</c:v>
                </c:pt>
              </c:numCache>
            </c:numRef>
          </c:val>
        </c:ser>
        <c:gapWidth val="100"/>
        <c:axId val="148772352"/>
        <c:axId val="148770816"/>
      </c:barChart>
      <c:valAx>
        <c:axId val="148770816"/>
        <c:scaling>
          <c:orientation val="minMax"/>
        </c:scaling>
        <c:delete val="1"/>
        <c:axPos val="l"/>
        <c:numFmt formatCode="0%" sourceLinked="1"/>
        <c:tickLblPos val="none"/>
        <c:crossAx val="148772352"/>
        <c:crosses val="autoZero"/>
        <c:crossBetween val="between"/>
      </c:valAx>
      <c:catAx>
        <c:axId val="148772352"/>
        <c:scaling>
          <c:orientation val="minMax"/>
        </c:scaling>
        <c:axPos val="b"/>
        <c:tickLblPos val="nextTo"/>
        <c:txPr>
          <a:bodyPr/>
          <a:lstStyle/>
          <a:p>
            <a:pPr>
              <a:defRPr sz="1000"/>
            </a:pPr>
            <a:endParaRPr lang="en-US"/>
          </a:p>
        </c:txPr>
        <c:crossAx val="148770816"/>
        <c:crosses val="autoZero"/>
        <c:auto val="1"/>
        <c:lblAlgn val="ctr"/>
        <c:lblOffset val="100"/>
      </c:catAx>
    </c:plotArea>
    <c:plotVisOnly val="1"/>
    <c:dispBlanksAs val="zero"/>
  </c:chart>
  <c:txPr>
    <a:bodyPr/>
    <a:lstStyle/>
    <a:p>
      <a:pPr>
        <a:defRPr sz="1800"/>
      </a:pPr>
      <a:endParaRPr lang="en-US"/>
    </a:p>
  </c:txPr>
  <c:externalData r:id="rId1"/>
</c:chartSpace>
</file>

<file path=ppt/charts/chart32.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1966"/>
          <c:y val="2.9187185968756552E-2"/>
          <c:w val="0.70276169214956474"/>
          <c:h val="0.71536462641476783"/>
        </c:manualLayout>
      </c:layout>
      <c:barChart>
        <c:barDir val="col"/>
        <c:grouping val="clustered"/>
        <c:ser>
          <c:idx val="0"/>
          <c:order val="0"/>
          <c:dLbls>
            <c:dLbl>
              <c:idx val="5"/>
              <c:layout>
                <c:manualLayout>
                  <c:x val="-9.5132643691224206E-3"/>
                  <c:y val="0"/>
                </c:manualLayout>
              </c:layout>
              <c:showVal val="1"/>
            </c:dLbl>
            <c:dLbl>
              <c:idx val="6"/>
              <c:layout>
                <c:manualLayout>
                  <c:x val="-4.0770062902046825E-3"/>
                  <c:y val="3.2323006090468802E-3"/>
                </c:manualLayout>
              </c:layout>
              <c:showVal val="1"/>
            </c:dLbl>
            <c:txPr>
              <a:bodyPr/>
              <a:lstStyle/>
              <a:p>
                <a:pPr>
                  <a:defRPr lang="en-US" sz="1200"/>
                </a:pPr>
                <a:endParaRPr lang="en-US"/>
              </a:p>
            </c:txPr>
            <c:showVal val="1"/>
          </c:dLbls>
          <c:cat>
            <c:strRef>
              <c:f>Sheet1!$A$14:$A$18</c:f>
              <c:strCache>
                <c:ptCount val="5"/>
                <c:pt idx="0">
                  <c:v>    I know I've driven when over the limit </c:v>
                </c:pt>
                <c:pt idx="1">
                  <c:v>    I think I've driven when over the limit</c:v>
                </c:pt>
                <c:pt idx="2">
                  <c:v>    I know I've driven when over the limit</c:v>
                </c:pt>
                <c:pt idx="3">
                  <c:v>    I think I've driven when over the limit</c:v>
                </c:pt>
                <c:pt idx="4">
                  <c:v>No, I don't think I've driven whilst over the limit</c:v>
                </c:pt>
              </c:strCache>
            </c:strRef>
          </c:cat>
          <c:val>
            <c:numRef>
              <c:f>Sheet1!$B$14:$B$18</c:f>
              <c:numCache>
                <c:formatCode>0%</c:formatCode>
                <c:ptCount val="5"/>
                <c:pt idx="0">
                  <c:v>1.0000000000000005E-2</c:v>
                </c:pt>
                <c:pt idx="1">
                  <c:v>0.05</c:v>
                </c:pt>
                <c:pt idx="2">
                  <c:v>3.0000000000000002E-2</c:v>
                </c:pt>
                <c:pt idx="3">
                  <c:v>4.0000000000000022E-2</c:v>
                </c:pt>
                <c:pt idx="4">
                  <c:v>0.89</c:v>
                </c:pt>
              </c:numCache>
            </c:numRef>
          </c:val>
        </c:ser>
        <c:gapWidth val="79"/>
        <c:axId val="148830080"/>
        <c:axId val="148831616"/>
      </c:barChart>
      <c:catAx>
        <c:axId val="148830080"/>
        <c:scaling>
          <c:orientation val="maxMin"/>
        </c:scaling>
        <c:axPos val="b"/>
        <c:numFmt formatCode="General" sourceLinked="1"/>
        <c:tickLblPos val="nextTo"/>
        <c:txPr>
          <a:bodyPr/>
          <a:lstStyle/>
          <a:p>
            <a:pPr>
              <a:defRPr lang="en-US" sz="1000"/>
            </a:pPr>
            <a:endParaRPr lang="en-US"/>
          </a:p>
        </c:txPr>
        <c:crossAx val="148831616"/>
        <c:crosses val="autoZero"/>
        <c:auto val="1"/>
        <c:lblAlgn val="ctr"/>
        <c:lblOffset val="100"/>
      </c:catAx>
      <c:valAx>
        <c:axId val="148831616"/>
        <c:scaling>
          <c:orientation val="minMax"/>
        </c:scaling>
        <c:delete val="1"/>
        <c:axPos val="r"/>
        <c:numFmt formatCode="0%" sourceLinked="1"/>
        <c:tickLblPos val="none"/>
        <c:crossAx val="148830080"/>
        <c:crosses val="autoZero"/>
        <c:crossBetween val="between"/>
      </c:valAx>
    </c:plotArea>
    <c:plotVisOnly val="1"/>
    <c:dispBlanksAs val="gap"/>
  </c:chart>
  <c:txPr>
    <a:bodyPr/>
    <a:lstStyle/>
    <a:p>
      <a:pPr>
        <a:defRPr sz="1800"/>
      </a:pPr>
      <a:endParaRPr lang="en-US"/>
    </a:p>
  </c:txPr>
  <c:externalData r:id="rId1"/>
</c:chartSpace>
</file>

<file path=ppt/charts/chart33.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291804033591714"/>
          <c:y val="0.11932006308500612"/>
          <c:w val="0.61003331560234053"/>
          <c:h val="0.74926024431441762"/>
        </c:manualLayout>
      </c:layout>
      <c:barChart>
        <c:barDir val="bar"/>
        <c:grouping val="percentStacked"/>
        <c:ser>
          <c:idx val="0"/>
          <c:order val="0"/>
          <c:tx>
            <c:strRef>
              <c:f>Sheet1!$A$2</c:f>
              <c:strCache>
                <c:ptCount val="1"/>
                <c:pt idx="0">
                  <c:v>Frequently (on most journeys)</c:v>
                </c:pt>
              </c:strCache>
            </c:strRef>
          </c:tx>
          <c:spPr>
            <a:solidFill>
              <a:schemeClr val="accent2">
                <a:lumMod val="75000"/>
              </a:schemeClr>
            </a:solidFill>
          </c:spPr>
          <c:dLbls>
            <c:txPr>
              <a:bodyPr/>
              <a:lstStyle/>
              <a:p>
                <a:pPr>
                  <a:defRPr lang="en-US">
                    <a:solidFill>
                      <a:schemeClr val="bg1"/>
                    </a:solidFill>
                  </a:defRPr>
                </a:pPr>
                <a:endParaRPr lang="en-US"/>
              </a:p>
            </c:txPr>
            <c:showVal val="1"/>
          </c:dLbls>
          <c:cat>
            <c:strRef>
              <c:f>Sheet1!$B$1:$E$1</c:f>
              <c:strCache>
                <c:ptCount val="4"/>
                <c:pt idx="0">
                  <c:v>Motorways - where the current maximum is 70mph but may rise to 80mph</c:v>
                </c:pt>
                <c:pt idx="1">
                  <c:v>Urban roads - where the current maximum is 30mph</c:v>
                </c:pt>
                <c:pt idx="2">
                  <c:v>Country roads - where the current maximum is 50-60mph</c:v>
                </c:pt>
                <c:pt idx="3">
                  <c:v>20mph zones in urban areas</c:v>
                </c:pt>
              </c:strCache>
            </c:strRef>
          </c:cat>
          <c:val>
            <c:numRef>
              <c:f>Sheet1!$B$2:$E$2</c:f>
              <c:numCache>
                <c:formatCode>0%</c:formatCode>
                <c:ptCount val="4"/>
                <c:pt idx="0">
                  <c:v>0.21000000000000021</c:v>
                </c:pt>
                <c:pt idx="1">
                  <c:v>7.0000000000000021E-2</c:v>
                </c:pt>
                <c:pt idx="2">
                  <c:v>4.0000000000000022E-2</c:v>
                </c:pt>
                <c:pt idx="3">
                  <c:v>6.0000000000000032E-2</c:v>
                </c:pt>
              </c:numCache>
            </c:numRef>
          </c:val>
        </c:ser>
        <c:ser>
          <c:idx val="1"/>
          <c:order val="1"/>
          <c:tx>
            <c:strRef>
              <c:f>Sheet1!$A$3</c:f>
              <c:strCache>
                <c:ptCount val="1"/>
                <c:pt idx="0">
                  <c:v>Occasionally (up to half of all journeys)</c:v>
                </c:pt>
              </c:strCache>
            </c:strRef>
          </c:tx>
          <c:spPr>
            <a:solidFill>
              <a:schemeClr val="accent2"/>
            </a:solidFill>
          </c:spPr>
          <c:dLbls>
            <c:txPr>
              <a:bodyPr/>
              <a:lstStyle/>
              <a:p>
                <a:pPr>
                  <a:defRPr lang="en-US">
                    <a:solidFill>
                      <a:schemeClr val="bg1"/>
                    </a:solidFill>
                  </a:defRPr>
                </a:pPr>
                <a:endParaRPr lang="en-US"/>
              </a:p>
            </c:txPr>
            <c:showVal val="1"/>
          </c:dLbls>
          <c:cat>
            <c:strRef>
              <c:f>Sheet1!$B$1:$E$1</c:f>
              <c:strCache>
                <c:ptCount val="4"/>
                <c:pt idx="0">
                  <c:v>Motorways - where the current maximum is 70mph but may rise to 80mph</c:v>
                </c:pt>
                <c:pt idx="1">
                  <c:v>Urban roads - where the current maximum is 30mph</c:v>
                </c:pt>
                <c:pt idx="2">
                  <c:v>Country roads - where the current maximum is 50-60mph</c:v>
                </c:pt>
                <c:pt idx="3">
                  <c:v>20mph zones in urban areas</c:v>
                </c:pt>
              </c:strCache>
            </c:strRef>
          </c:cat>
          <c:val>
            <c:numRef>
              <c:f>Sheet1!$B$3:$E$3</c:f>
              <c:numCache>
                <c:formatCode>0%</c:formatCode>
                <c:ptCount val="4"/>
                <c:pt idx="0">
                  <c:v>0.42000000000000032</c:v>
                </c:pt>
                <c:pt idx="1">
                  <c:v>0.3900000000000014</c:v>
                </c:pt>
                <c:pt idx="2">
                  <c:v>0.33000000000000157</c:v>
                </c:pt>
                <c:pt idx="3">
                  <c:v>0.30000000000000032</c:v>
                </c:pt>
              </c:numCache>
            </c:numRef>
          </c:val>
        </c:ser>
        <c:ser>
          <c:idx val="2"/>
          <c:order val="2"/>
          <c:tx>
            <c:strRef>
              <c:f>Sheet1!$A$4</c:f>
              <c:strCache>
                <c:ptCount val="1"/>
                <c:pt idx="0">
                  <c:v>Never</c:v>
                </c:pt>
              </c:strCache>
            </c:strRef>
          </c:tx>
          <c:spPr>
            <a:solidFill>
              <a:schemeClr val="bg1">
                <a:lumMod val="50000"/>
              </a:schemeClr>
            </a:solidFill>
          </c:spPr>
          <c:dLbls>
            <c:txPr>
              <a:bodyPr/>
              <a:lstStyle/>
              <a:p>
                <a:pPr>
                  <a:defRPr lang="en-US">
                    <a:solidFill>
                      <a:schemeClr val="bg1"/>
                    </a:solidFill>
                  </a:defRPr>
                </a:pPr>
                <a:endParaRPr lang="en-US"/>
              </a:p>
            </c:txPr>
            <c:showVal val="1"/>
          </c:dLbls>
          <c:cat>
            <c:strRef>
              <c:f>Sheet1!$B$1:$E$1</c:f>
              <c:strCache>
                <c:ptCount val="4"/>
                <c:pt idx="0">
                  <c:v>Motorways - where the current maximum is 70mph but may rise to 80mph</c:v>
                </c:pt>
                <c:pt idx="1">
                  <c:v>Urban roads - where the current maximum is 30mph</c:v>
                </c:pt>
                <c:pt idx="2">
                  <c:v>Country roads - where the current maximum is 50-60mph</c:v>
                </c:pt>
                <c:pt idx="3">
                  <c:v>20mph zones in urban areas</c:v>
                </c:pt>
              </c:strCache>
            </c:strRef>
          </c:cat>
          <c:val>
            <c:numRef>
              <c:f>Sheet1!$B$4:$E$4</c:f>
              <c:numCache>
                <c:formatCode>0%</c:formatCode>
                <c:ptCount val="4"/>
                <c:pt idx="0">
                  <c:v>0.32000000000000139</c:v>
                </c:pt>
                <c:pt idx="1">
                  <c:v>0.54</c:v>
                </c:pt>
                <c:pt idx="2">
                  <c:v>0.61000000000000065</c:v>
                </c:pt>
                <c:pt idx="3">
                  <c:v>0.59</c:v>
                </c:pt>
              </c:numCache>
            </c:numRef>
          </c:val>
        </c:ser>
        <c:ser>
          <c:idx val="3"/>
          <c:order val="3"/>
          <c:tx>
            <c:strRef>
              <c:f>Sheet1!$A$5</c:f>
              <c:strCache>
                <c:ptCount val="1"/>
                <c:pt idx="0">
                  <c:v>Don't drive on this type of road</c:v>
                </c:pt>
              </c:strCache>
            </c:strRef>
          </c:tx>
          <c:spPr>
            <a:solidFill>
              <a:schemeClr val="tx1">
                <a:lumMod val="85000"/>
                <a:lumOff val="15000"/>
              </a:schemeClr>
            </a:solidFill>
          </c:spPr>
          <c:dLbls>
            <c:dLbl>
              <c:idx val="1"/>
              <c:delete val="1"/>
            </c:dLbl>
            <c:txPr>
              <a:bodyPr/>
              <a:lstStyle/>
              <a:p>
                <a:pPr>
                  <a:defRPr lang="en-US">
                    <a:solidFill>
                      <a:schemeClr val="bg1"/>
                    </a:solidFill>
                  </a:defRPr>
                </a:pPr>
                <a:endParaRPr lang="en-US"/>
              </a:p>
            </c:txPr>
            <c:dLblPos val="ctr"/>
            <c:showVal val="1"/>
          </c:dLbls>
          <c:cat>
            <c:strRef>
              <c:f>Sheet1!$B$1:$E$1</c:f>
              <c:strCache>
                <c:ptCount val="4"/>
                <c:pt idx="0">
                  <c:v>Motorways - where the current maximum is 70mph but may rise to 80mph</c:v>
                </c:pt>
                <c:pt idx="1">
                  <c:v>Urban roads - where the current maximum is 30mph</c:v>
                </c:pt>
                <c:pt idx="2">
                  <c:v>Country roads - where the current maximum is 50-60mph</c:v>
                </c:pt>
                <c:pt idx="3">
                  <c:v>20mph zones in urban areas</c:v>
                </c:pt>
              </c:strCache>
            </c:strRef>
          </c:cat>
          <c:val>
            <c:numRef>
              <c:f>Sheet1!$B$5:$E$5</c:f>
              <c:numCache>
                <c:formatCode>General</c:formatCode>
                <c:ptCount val="4"/>
                <c:pt idx="0" formatCode="0%">
                  <c:v>0.05</c:v>
                </c:pt>
                <c:pt idx="1">
                  <c:v>0</c:v>
                </c:pt>
                <c:pt idx="2" formatCode="0%">
                  <c:v>3.0000000000000002E-2</c:v>
                </c:pt>
                <c:pt idx="3" formatCode="0%">
                  <c:v>0.05</c:v>
                </c:pt>
              </c:numCache>
            </c:numRef>
          </c:val>
        </c:ser>
        <c:dLbls>
          <c:showVal val="1"/>
        </c:dLbls>
        <c:gapWidth val="55"/>
        <c:overlap val="100"/>
        <c:axId val="148944000"/>
        <c:axId val="148945536"/>
      </c:barChart>
      <c:catAx>
        <c:axId val="148944000"/>
        <c:scaling>
          <c:orientation val="maxMin"/>
        </c:scaling>
        <c:delete val="1"/>
        <c:axPos val="l"/>
        <c:numFmt formatCode="General" sourceLinked="1"/>
        <c:majorTickMark val="none"/>
        <c:tickLblPos val="none"/>
        <c:crossAx val="148945536"/>
        <c:crosses val="autoZero"/>
        <c:auto val="1"/>
        <c:lblAlgn val="ctr"/>
        <c:lblOffset val="100"/>
      </c:catAx>
      <c:valAx>
        <c:axId val="148945536"/>
        <c:scaling>
          <c:orientation val="minMax"/>
          <c:max val="1"/>
        </c:scaling>
        <c:delete val="1"/>
        <c:axPos val="t"/>
        <c:numFmt formatCode="0%" sourceLinked="1"/>
        <c:majorTickMark val="none"/>
        <c:tickLblPos val="none"/>
        <c:crossAx val="148944000"/>
        <c:crosses val="autoZero"/>
        <c:crossBetween val="between"/>
      </c:valAx>
      <c:spPr>
        <a:noFill/>
        <a:ln w="25400">
          <a:noFill/>
        </a:ln>
      </c:spPr>
    </c:plotArea>
    <c:legend>
      <c:legendPos val="b"/>
      <c:layout>
        <c:manualLayout>
          <c:xMode val="edge"/>
          <c:yMode val="edge"/>
          <c:x val="0.30977236306012446"/>
          <c:y val="0.86814561811174296"/>
          <c:w val="0.62727100844606365"/>
          <c:h val="7.9706598728967834E-2"/>
        </c:manualLayout>
      </c:layout>
      <c:txPr>
        <a:bodyPr/>
        <a:lstStyle/>
        <a:p>
          <a:pPr>
            <a:defRPr lang="en-US"/>
          </a:pPr>
          <a:endParaRPr lang="en-US"/>
        </a:p>
      </c:txPr>
    </c:legend>
    <c:plotVisOnly val="1"/>
    <c:dispBlanksAs val="gap"/>
  </c:chart>
  <c:txPr>
    <a:bodyPr/>
    <a:lstStyle/>
    <a:p>
      <a:pPr>
        <a:defRPr sz="1000"/>
      </a:pPr>
      <a:endParaRPr lang="en-US"/>
    </a:p>
  </c:txPr>
  <c:externalData r:id="rId1"/>
</c:chartSpace>
</file>

<file path=ppt/charts/chart34.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35830782665455441"/>
          <c:y val="0.10746829418516755"/>
          <c:w val="0.61003331560234053"/>
          <c:h val="0.74688989053445376"/>
        </c:manualLayout>
      </c:layout>
      <c:barChart>
        <c:barDir val="bar"/>
        <c:grouping val="clustered"/>
        <c:ser>
          <c:idx val="0"/>
          <c:order val="0"/>
          <c:tx>
            <c:strRef>
              <c:f>Sheet1!$B$2</c:f>
              <c:strCache>
                <c:ptCount val="1"/>
                <c:pt idx="0">
                  <c:v>When the roads are busy</c:v>
                </c:pt>
              </c:strCache>
            </c:strRef>
          </c:tx>
          <c:spPr>
            <a:solidFill>
              <a:schemeClr val="accent6"/>
            </a:solidFill>
          </c:spPr>
          <c:dLbls>
            <c:txPr>
              <a:bodyPr/>
              <a:lstStyle/>
              <a:p>
                <a:pPr>
                  <a:defRPr lang="en-US"/>
                </a:pPr>
                <a:endParaRPr lang="en-US"/>
              </a:p>
            </c:txPr>
            <c:dLblPos val="inEnd"/>
            <c:showVal val="1"/>
          </c:dLbls>
          <c:cat>
            <c:strRef>
              <c:f>Sheet1!$A$3:$A$6</c:f>
              <c:strCache>
                <c:ptCount val="4"/>
                <c:pt idx="0">
                  <c:v>Motorways - where the current maximum is 70mph but may rise to 80mph</c:v>
                </c:pt>
                <c:pt idx="1">
                  <c:v>Urban roads - where the current maximum is 30mph</c:v>
                </c:pt>
                <c:pt idx="2">
                  <c:v>Country roads - where the current maximum is 50-60mph</c:v>
                </c:pt>
                <c:pt idx="3">
                  <c:v>20mph zones in urban areas</c:v>
                </c:pt>
              </c:strCache>
            </c:strRef>
          </c:cat>
          <c:val>
            <c:numRef>
              <c:f>Sheet1!$B$3:$B$6</c:f>
              <c:numCache>
                <c:formatCode>0%</c:formatCode>
                <c:ptCount val="4"/>
                <c:pt idx="0">
                  <c:v>0.71000000000000063</c:v>
                </c:pt>
                <c:pt idx="1">
                  <c:v>0.22</c:v>
                </c:pt>
                <c:pt idx="2">
                  <c:v>0.17</c:v>
                </c:pt>
                <c:pt idx="3">
                  <c:v>0.29000000000000031</c:v>
                </c:pt>
              </c:numCache>
            </c:numRef>
          </c:val>
        </c:ser>
        <c:ser>
          <c:idx val="1"/>
          <c:order val="1"/>
          <c:tx>
            <c:strRef>
              <c:f>Sheet1!$C$2</c:f>
              <c:strCache>
                <c:ptCount val="1"/>
                <c:pt idx="0">
                  <c:v>When road conditions are bad</c:v>
                </c:pt>
              </c:strCache>
            </c:strRef>
          </c:tx>
          <c:spPr>
            <a:solidFill>
              <a:schemeClr val="accent6">
                <a:lumMod val="75000"/>
              </a:schemeClr>
            </a:solidFill>
          </c:spPr>
          <c:dLbls>
            <c:txPr>
              <a:bodyPr/>
              <a:lstStyle/>
              <a:p>
                <a:pPr>
                  <a:defRPr lang="en-US"/>
                </a:pPr>
                <a:endParaRPr lang="en-US"/>
              </a:p>
            </c:txPr>
            <c:dLblPos val="inEnd"/>
            <c:showVal val="1"/>
          </c:dLbls>
          <c:cat>
            <c:strRef>
              <c:f>Sheet1!$A$3:$A$6</c:f>
              <c:strCache>
                <c:ptCount val="4"/>
                <c:pt idx="0">
                  <c:v>Motorways - where the current maximum is 70mph but may rise to 80mph</c:v>
                </c:pt>
                <c:pt idx="1">
                  <c:v>Urban roads - where the current maximum is 30mph</c:v>
                </c:pt>
                <c:pt idx="2">
                  <c:v>Country roads - where the current maximum is 50-60mph</c:v>
                </c:pt>
                <c:pt idx="3">
                  <c:v>20mph zones in urban areas</c:v>
                </c:pt>
              </c:strCache>
            </c:strRef>
          </c:cat>
          <c:val>
            <c:numRef>
              <c:f>Sheet1!$C$3:$C$6</c:f>
              <c:numCache>
                <c:formatCode>0%</c:formatCode>
                <c:ptCount val="4"/>
                <c:pt idx="0">
                  <c:v>0.45</c:v>
                </c:pt>
                <c:pt idx="1">
                  <c:v>0.37000000000000038</c:v>
                </c:pt>
                <c:pt idx="2">
                  <c:v>0.26</c:v>
                </c:pt>
                <c:pt idx="3">
                  <c:v>0.59</c:v>
                </c:pt>
              </c:numCache>
            </c:numRef>
          </c:val>
        </c:ser>
        <c:ser>
          <c:idx val="2"/>
          <c:order val="2"/>
          <c:tx>
            <c:strRef>
              <c:f>Sheet1!$D$2</c:f>
              <c:strCache>
                <c:ptCount val="1"/>
                <c:pt idx="0">
                  <c:v>When the roads quiet</c:v>
                </c:pt>
              </c:strCache>
            </c:strRef>
          </c:tx>
          <c:spPr>
            <a:solidFill>
              <a:schemeClr val="accent1">
                <a:lumMod val="60000"/>
                <a:lumOff val="40000"/>
              </a:schemeClr>
            </a:solidFill>
          </c:spPr>
          <c:dLbls>
            <c:txPr>
              <a:bodyPr/>
              <a:lstStyle/>
              <a:p>
                <a:pPr>
                  <a:defRPr lang="en-US"/>
                </a:pPr>
                <a:endParaRPr lang="en-US"/>
              </a:p>
            </c:txPr>
            <c:dLblPos val="inEnd"/>
            <c:showVal val="1"/>
          </c:dLbls>
          <c:cat>
            <c:strRef>
              <c:f>Sheet1!$A$3:$A$6</c:f>
              <c:strCache>
                <c:ptCount val="4"/>
                <c:pt idx="0">
                  <c:v>Motorways - where the current maximum is 70mph but may rise to 80mph</c:v>
                </c:pt>
                <c:pt idx="1">
                  <c:v>Urban roads - where the current maximum is 30mph</c:v>
                </c:pt>
                <c:pt idx="2">
                  <c:v>Country roads - where the current maximum is 50-60mph</c:v>
                </c:pt>
                <c:pt idx="3">
                  <c:v>20mph zones in urban areas</c:v>
                </c:pt>
              </c:strCache>
            </c:strRef>
          </c:cat>
          <c:val>
            <c:numRef>
              <c:f>Sheet1!$D$3:$D$6</c:f>
              <c:numCache>
                <c:formatCode>0%</c:formatCode>
                <c:ptCount val="4"/>
                <c:pt idx="0">
                  <c:v>0.7600000000000029</c:v>
                </c:pt>
                <c:pt idx="1">
                  <c:v>0.56999999999999995</c:v>
                </c:pt>
                <c:pt idx="2">
                  <c:v>0.44</c:v>
                </c:pt>
                <c:pt idx="3">
                  <c:v>0.44</c:v>
                </c:pt>
              </c:numCache>
            </c:numRef>
          </c:val>
        </c:ser>
        <c:ser>
          <c:idx val="3"/>
          <c:order val="3"/>
          <c:tx>
            <c:strRef>
              <c:f>Sheet1!$E$2</c:f>
              <c:strCache>
                <c:ptCount val="1"/>
                <c:pt idx="0">
                  <c:v>When road conditions are good</c:v>
                </c:pt>
              </c:strCache>
            </c:strRef>
          </c:tx>
          <c:spPr>
            <a:solidFill>
              <a:schemeClr val="accent1"/>
            </a:solidFill>
          </c:spPr>
          <c:dLbls>
            <c:txPr>
              <a:bodyPr/>
              <a:lstStyle/>
              <a:p>
                <a:pPr>
                  <a:defRPr lang="en-US"/>
                </a:pPr>
                <a:endParaRPr lang="en-US"/>
              </a:p>
            </c:txPr>
            <c:dLblPos val="inEnd"/>
            <c:showVal val="1"/>
          </c:dLbls>
          <c:cat>
            <c:strRef>
              <c:f>Sheet1!$A$3:$A$6</c:f>
              <c:strCache>
                <c:ptCount val="4"/>
                <c:pt idx="0">
                  <c:v>Motorways - where the current maximum is 70mph but may rise to 80mph</c:v>
                </c:pt>
                <c:pt idx="1">
                  <c:v>Urban roads - where the current maximum is 30mph</c:v>
                </c:pt>
                <c:pt idx="2">
                  <c:v>Country roads - where the current maximum is 50-60mph</c:v>
                </c:pt>
                <c:pt idx="3">
                  <c:v>20mph zones in urban areas</c:v>
                </c:pt>
              </c:strCache>
            </c:strRef>
          </c:cat>
          <c:val>
            <c:numRef>
              <c:f>Sheet1!$E$3:$E$6</c:f>
              <c:numCache>
                <c:formatCode>0%</c:formatCode>
                <c:ptCount val="4"/>
                <c:pt idx="0">
                  <c:v>0.82000000000000062</c:v>
                </c:pt>
                <c:pt idx="1">
                  <c:v>0.48000000000000032</c:v>
                </c:pt>
                <c:pt idx="2">
                  <c:v>0.44</c:v>
                </c:pt>
                <c:pt idx="3">
                  <c:v>0.32000000000000145</c:v>
                </c:pt>
              </c:numCache>
            </c:numRef>
          </c:val>
        </c:ser>
        <c:dLbls>
          <c:showVal val="1"/>
        </c:dLbls>
        <c:gapWidth val="55"/>
        <c:axId val="149278720"/>
        <c:axId val="149280256"/>
      </c:barChart>
      <c:catAx>
        <c:axId val="149278720"/>
        <c:scaling>
          <c:orientation val="maxMin"/>
        </c:scaling>
        <c:delete val="1"/>
        <c:axPos val="l"/>
        <c:numFmt formatCode="General" sourceLinked="1"/>
        <c:majorTickMark val="none"/>
        <c:tickLblPos val="none"/>
        <c:crossAx val="149280256"/>
        <c:crosses val="autoZero"/>
        <c:auto val="1"/>
        <c:lblAlgn val="ctr"/>
        <c:lblOffset val="100"/>
      </c:catAx>
      <c:valAx>
        <c:axId val="149280256"/>
        <c:scaling>
          <c:orientation val="minMax"/>
          <c:max val="1"/>
        </c:scaling>
        <c:delete val="1"/>
        <c:axPos val="t"/>
        <c:numFmt formatCode="0%" sourceLinked="1"/>
        <c:majorTickMark val="none"/>
        <c:tickLblPos val="none"/>
        <c:crossAx val="149278720"/>
        <c:crosses val="autoZero"/>
        <c:crossBetween val="between"/>
      </c:valAx>
      <c:spPr>
        <a:noFill/>
        <a:ln w="25400">
          <a:noFill/>
        </a:ln>
      </c:spPr>
    </c:plotArea>
    <c:legend>
      <c:legendPos val="b"/>
      <c:layout>
        <c:manualLayout>
          <c:xMode val="edge"/>
          <c:yMode val="edge"/>
          <c:x val="0.30499246513253386"/>
          <c:y val="0.86327506139052701"/>
          <c:w val="0.64204370477642403"/>
          <c:h val="0.10341013652864489"/>
        </c:manualLayout>
      </c:layout>
      <c:txPr>
        <a:bodyPr/>
        <a:lstStyle/>
        <a:p>
          <a:pPr>
            <a:defRPr lang="en-US"/>
          </a:pPr>
          <a:endParaRPr lang="en-US"/>
        </a:p>
      </c:txPr>
    </c:legend>
    <c:plotVisOnly val="1"/>
    <c:dispBlanksAs val="gap"/>
  </c:chart>
  <c:txPr>
    <a:bodyPr/>
    <a:lstStyle/>
    <a:p>
      <a:pPr>
        <a:defRPr sz="1000"/>
      </a:pPr>
      <a:endParaRPr lang="en-US"/>
    </a:p>
  </c:txPr>
  <c:externalData r:id="rId1"/>
</c:chartSpace>
</file>

<file path=ppt/charts/chart35.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1966"/>
          <c:y val="2.9187185968756552E-2"/>
          <c:w val="0.70276169214956641"/>
          <c:h val="0.71536462641476783"/>
        </c:manualLayout>
      </c:layout>
      <c:barChart>
        <c:barDir val="bar"/>
        <c:grouping val="clustered"/>
        <c:ser>
          <c:idx val="0"/>
          <c:order val="0"/>
          <c:dPt>
            <c:idx val="0"/>
            <c:spPr>
              <a:solidFill>
                <a:schemeClr val="accent2"/>
              </a:solidFill>
            </c:spPr>
          </c:dPt>
          <c:dPt>
            <c:idx val="1"/>
            <c:spPr>
              <a:solidFill>
                <a:schemeClr val="accent3"/>
              </a:solidFill>
            </c:spPr>
          </c:dPt>
          <c:dPt>
            <c:idx val="2"/>
            <c:spPr>
              <a:solidFill>
                <a:schemeClr val="accent6"/>
              </a:solidFill>
            </c:spPr>
          </c:dPt>
          <c:dPt>
            <c:idx val="3"/>
            <c:spPr>
              <a:solidFill>
                <a:schemeClr val="accent1"/>
              </a:solidFill>
            </c:spPr>
          </c:dPt>
          <c:dLbls>
            <c:txPr>
              <a:bodyPr/>
              <a:lstStyle/>
              <a:p>
                <a:pPr>
                  <a:defRPr lang="en-US" sz="1000"/>
                </a:pPr>
                <a:endParaRPr lang="en-US"/>
              </a:p>
            </c:txPr>
            <c:showVal val="1"/>
          </c:dLbls>
          <c:cat>
            <c:strRef>
              <c:f>Sheet1!$A$2:$A$5</c:f>
              <c:strCache>
                <c:ptCount val="4"/>
                <c:pt idx="0">
                  <c:v>2012</c:v>
                </c:pt>
                <c:pt idx="1">
                  <c:v>2011</c:v>
                </c:pt>
                <c:pt idx="2">
                  <c:v>2010</c:v>
                </c:pt>
                <c:pt idx="3">
                  <c:v>2009</c:v>
                </c:pt>
              </c:strCache>
            </c:strRef>
          </c:cat>
          <c:val>
            <c:numRef>
              <c:f>Sheet1!$B$2:$B$5</c:f>
              <c:numCache>
                <c:formatCode>0%</c:formatCode>
                <c:ptCount val="4"/>
                <c:pt idx="0">
                  <c:v>7.0000000000000021E-2</c:v>
                </c:pt>
                <c:pt idx="1">
                  <c:v>6.0000000000000032E-2</c:v>
                </c:pt>
                <c:pt idx="2">
                  <c:v>0.13</c:v>
                </c:pt>
                <c:pt idx="3">
                  <c:v>8.0000000000000043E-2</c:v>
                </c:pt>
              </c:numCache>
            </c:numRef>
          </c:val>
        </c:ser>
        <c:gapWidth val="79"/>
        <c:axId val="149320448"/>
        <c:axId val="149321984"/>
      </c:barChart>
      <c:catAx>
        <c:axId val="149320448"/>
        <c:scaling>
          <c:orientation val="maxMin"/>
        </c:scaling>
        <c:axPos val="l"/>
        <c:numFmt formatCode="General" sourceLinked="1"/>
        <c:tickLblPos val="nextTo"/>
        <c:txPr>
          <a:bodyPr/>
          <a:lstStyle/>
          <a:p>
            <a:pPr>
              <a:defRPr lang="en-US" sz="1000"/>
            </a:pPr>
            <a:endParaRPr lang="en-US"/>
          </a:p>
        </c:txPr>
        <c:crossAx val="149321984"/>
        <c:crosses val="autoZero"/>
        <c:auto val="1"/>
        <c:lblAlgn val="ctr"/>
        <c:lblOffset val="100"/>
      </c:catAx>
      <c:valAx>
        <c:axId val="149321984"/>
        <c:scaling>
          <c:orientation val="minMax"/>
          <c:max val="1"/>
        </c:scaling>
        <c:delete val="1"/>
        <c:axPos val="t"/>
        <c:numFmt formatCode="0%" sourceLinked="1"/>
        <c:tickLblPos val="none"/>
        <c:crossAx val="149320448"/>
        <c:crosses val="autoZero"/>
        <c:crossBetween val="between"/>
      </c:valAx>
    </c:plotArea>
    <c:plotVisOnly val="1"/>
    <c:dispBlanksAs val="gap"/>
  </c:chart>
  <c:txPr>
    <a:bodyPr/>
    <a:lstStyle/>
    <a:p>
      <a:pPr>
        <a:defRPr sz="1800"/>
      </a:pPr>
      <a:endParaRPr lang="en-US"/>
    </a:p>
  </c:txPr>
  <c:externalData r:id="rId1"/>
</c:chartSpace>
</file>

<file path=ppt/charts/chart36.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1966"/>
          <c:y val="2.9187185968756552E-2"/>
          <c:w val="0.70276169214956541"/>
          <c:h val="0.71536462641476783"/>
        </c:manualLayout>
      </c:layout>
      <c:barChart>
        <c:barDir val="bar"/>
        <c:grouping val="clustered"/>
        <c:ser>
          <c:idx val="0"/>
          <c:order val="0"/>
          <c:dPt>
            <c:idx val="0"/>
            <c:spPr>
              <a:solidFill>
                <a:schemeClr val="accent2"/>
              </a:solidFill>
            </c:spPr>
          </c:dPt>
          <c:dPt>
            <c:idx val="1"/>
            <c:spPr>
              <a:solidFill>
                <a:schemeClr val="accent3"/>
              </a:solidFill>
            </c:spPr>
          </c:dPt>
          <c:dPt>
            <c:idx val="2"/>
            <c:spPr>
              <a:solidFill>
                <a:schemeClr val="accent6"/>
              </a:solidFill>
            </c:spPr>
          </c:dPt>
          <c:dPt>
            <c:idx val="3"/>
            <c:spPr>
              <a:solidFill>
                <a:schemeClr val="accent2"/>
              </a:solidFill>
            </c:spPr>
          </c:dPt>
          <c:dLbls>
            <c:dLbl>
              <c:idx val="3"/>
              <c:delete val="1"/>
            </c:dLbl>
            <c:txPr>
              <a:bodyPr/>
              <a:lstStyle/>
              <a:p>
                <a:pPr>
                  <a:defRPr lang="en-US" sz="1000"/>
                </a:pPr>
                <a:endParaRPr lang="en-US"/>
              </a:p>
            </c:txPr>
            <c:showVal val="1"/>
          </c:dLbls>
          <c:cat>
            <c:strRef>
              <c:f>Sheet1!$A$2:$A$5</c:f>
              <c:strCache>
                <c:ptCount val="4"/>
                <c:pt idx="0">
                  <c:v>2012</c:v>
                </c:pt>
                <c:pt idx="1">
                  <c:v>2011</c:v>
                </c:pt>
                <c:pt idx="2">
                  <c:v>2010</c:v>
                </c:pt>
                <c:pt idx="3">
                  <c:v>2009</c:v>
                </c:pt>
              </c:strCache>
            </c:strRef>
          </c:cat>
          <c:val>
            <c:numRef>
              <c:f>Sheet1!$B$2:$B$5</c:f>
              <c:numCache>
                <c:formatCode>0%</c:formatCode>
                <c:ptCount val="4"/>
                <c:pt idx="0">
                  <c:v>0.36000000000000032</c:v>
                </c:pt>
                <c:pt idx="1">
                  <c:v>0.29000000000000031</c:v>
                </c:pt>
                <c:pt idx="2">
                  <c:v>0.39000000000000112</c:v>
                </c:pt>
                <c:pt idx="3">
                  <c:v>0</c:v>
                </c:pt>
              </c:numCache>
            </c:numRef>
          </c:val>
        </c:ser>
        <c:gapWidth val="79"/>
        <c:axId val="149447808"/>
        <c:axId val="149449344"/>
      </c:barChart>
      <c:catAx>
        <c:axId val="149447808"/>
        <c:scaling>
          <c:orientation val="maxMin"/>
        </c:scaling>
        <c:axPos val="l"/>
        <c:numFmt formatCode="General" sourceLinked="1"/>
        <c:tickLblPos val="nextTo"/>
        <c:txPr>
          <a:bodyPr/>
          <a:lstStyle/>
          <a:p>
            <a:pPr>
              <a:defRPr lang="en-US" sz="1000"/>
            </a:pPr>
            <a:endParaRPr lang="en-US"/>
          </a:p>
        </c:txPr>
        <c:crossAx val="149449344"/>
        <c:crosses val="autoZero"/>
        <c:auto val="1"/>
        <c:lblAlgn val="ctr"/>
        <c:lblOffset val="100"/>
      </c:catAx>
      <c:valAx>
        <c:axId val="149449344"/>
        <c:scaling>
          <c:orientation val="minMax"/>
          <c:max val="1"/>
        </c:scaling>
        <c:delete val="1"/>
        <c:axPos val="t"/>
        <c:numFmt formatCode="0%" sourceLinked="1"/>
        <c:tickLblPos val="none"/>
        <c:crossAx val="149447808"/>
        <c:crosses val="autoZero"/>
        <c:crossBetween val="between"/>
      </c:valAx>
    </c:plotArea>
    <c:plotVisOnly val="1"/>
    <c:dispBlanksAs val="gap"/>
  </c:chart>
  <c:txPr>
    <a:bodyPr/>
    <a:lstStyle/>
    <a:p>
      <a:pPr>
        <a:defRPr sz="1800"/>
      </a:pPr>
      <a:endParaRPr lang="en-US"/>
    </a:p>
  </c:txPr>
  <c:externalData r:id="rId1"/>
</c:chartSpace>
</file>

<file path=ppt/charts/chart37.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1966"/>
          <c:y val="2.9187185968756552E-2"/>
          <c:w val="0.70276169214956574"/>
          <c:h val="0.71536462641476783"/>
        </c:manualLayout>
      </c:layout>
      <c:barChart>
        <c:barDir val="bar"/>
        <c:grouping val="clustered"/>
        <c:ser>
          <c:idx val="0"/>
          <c:order val="0"/>
          <c:dPt>
            <c:idx val="0"/>
            <c:spPr>
              <a:solidFill>
                <a:schemeClr val="accent2"/>
              </a:solidFill>
            </c:spPr>
          </c:dPt>
          <c:dPt>
            <c:idx val="1"/>
            <c:spPr>
              <a:solidFill>
                <a:schemeClr val="accent3"/>
              </a:solidFill>
            </c:spPr>
          </c:dPt>
          <c:dPt>
            <c:idx val="2"/>
            <c:spPr>
              <a:solidFill>
                <a:schemeClr val="accent6"/>
              </a:solidFill>
            </c:spPr>
          </c:dPt>
          <c:dPt>
            <c:idx val="3"/>
            <c:spPr>
              <a:solidFill>
                <a:schemeClr val="accent1"/>
              </a:solidFill>
            </c:spPr>
          </c:dPt>
          <c:dLbls>
            <c:txPr>
              <a:bodyPr/>
              <a:lstStyle/>
              <a:p>
                <a:pPr>
                  <a:defRPr lang="en-US" sz="1000"/>
                </a:pPr>
                <a:endParaRPr lang="en-US"/>
              </a:p>
            </c:txPr>
            <c:showVal val="1"/>
          </c:dLbls>
          <c:cat>
            <c:strRef>
              <c:f>Sheet1!$A$2:$A$5</c:f>
              <c:strCache>
                <c:ptCount val="4"/>
                <c:pt idx="0">
                  <c:v>2012</c:v>
                </c:pt>
                <c:pt idx="1">
                  <c:v>2011</c:v>
                </c:pt>
                <c:pt idx="2">
                  <c:v>2010</c:v>
                </c:pt>
                <c:pt idx="3">
                  <c:v>2009</c:v>
                </c:pt>
              </c:strCache>
            </c:strRef>
          </c:cat>
          <c:val>
            <c:numRef>
              <c:f>Sheet1!$B$2:$B$5</c:f>
              <c:numCache>
                <c:formatCode>0%</c:formatCode>
                <c:ptCount val="4"/>
                <c:pt idx="0">
                  <c:v>0.2</c:v>
                </c:pt>
                <c:pt idx="1">
                  <c:v>0.16</c:v>
                </c:pt>
                <c:pt idx="2">
                  <c:v>0.24000000000000021</c:v>
                </c:pt>
                <c:pt idx="3">
                  <c:v>0.21000000000000021</c:v>
                </c:pt>
              </c:numCache>
            </c:numRef>
          </c:val>
        </c:ser>
        <c:gapWidth val="79"/>
        <c:axId val="149482880"/>
        <c:axId val="149492864"/>
      </c:barChart>
      <c:catAx>
        <c:axId val="149482880"/>
        <c:scaling>
          <c:orientation val="maxMin"/>
        </c:scaling>
        <c:axPos val="l"/>
        <c:numFmt formatCode="General" sourceLinked="1"/>
        <c:tickLblPos val="nextTo"/>
        <c:txPr>
          <a:bodyPr/>
          <a:lstStyle/>
          <a:p>
            <a:pPr>
              <a:defRPr lang="en-US" sz="1000"/>
            </a:pPr>
            <a:endParaRPr lang="en-US"/>
          </a:p>
        </c:txPr>
        <c:crossAx val="149492864"/>
        <c:crosses val="autoZero"/>
        <c:auto val="1"/>
        <c:lblAlgn val="ctr"/>
        <c:lblOffset val="100"/>
      </c:catAx>
      <c:valAx>
        <c:axId val="149492864"/>
        <c:scaling>
          <c:orientation val="minMax"/>
          <c:max val="1"/>
        </c:scaling>
        <c:delete val="1"/>
        <c:axPos val="t"/>
        <c:numFmt formatCode="0%" sourceLinked="1"/>
        <c:tickLblPos val="none"/>
        <c:crossAx val="149482880"/>
        <c:crosses val="autoZero"/>
        <c:crossBetween val="between"/>
      </c:valAx>
    </c:plotArea>
    <c:plotVisOnly val="1"/>
    <c:dispBlanksAs val="gap"/>
  </c:chart>
  <c:txPr>
    <a:bodyPr/>
    <a:lstStyle/>
    <a:p>
      <a:pPr>
        <a:defRPr sz="1800"/>
      </a:pPr>
      <a:endParaRPr lang="en-US"/>
    </a:p>
  </c:txPr>
  <c:externalData r:id="rId1"/>
</c:chartSpace>
</file>

<file path=ppt/charts/chart38.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2110709732771966"/>
          <c:y val="2.9187185968756552E-2"/>
          <c:w val="0.70276169214956596"/>
          <c:h val="0.71536462641476783"/>
        </c:manualLayout>
      </c:layout>
      <c:barChart>
        <c:barDir val="bar"/>
        <c:grouping val="clustered"/>
        <c:ser>
          <c:idx val="0"/>
          <c:order val="0"/>
          <c:dPt>
            <c:idx val="0"/>
            <c:spPr>
              <a:solidFill>
                <a:schemeClr val="accent2"/>
              </a:solidFill>
            </c:spPr>
          </c:dPt>
          <c:dPt>
            <c:idx val="1"/>
            <c:spPr>
              <a:solidFill>
                <a:schemeClr val="accent3"/>
              </a:solidFill>
            </c:spPr>
          </c:dPt>
          <c:dPt>
            <c:idx val="2"/>
            <c:spPr>
              <a:solidFill>
                <a:schemeClr val="accent6"/>
              </a:solidFill>
            </c:spPr>
          </c:dPt>
          <c:dPt>
            <c:idx val="3"/>
            <c:spPr>
              <a:solidFill>
                <a:schemeClr val="accent1"/>
              </a:solidFill>
            </c:spPr>
          </c:dPt>
          <c:dLbls>
            <c:txPr>
              <a:bodyPr/>
              <a:lstStyle/>
              <a:p>
                <a:pPr>
                  <a:defRPr lang="en-US" sz="1000"/>
                </a:pPr>
                <a:endParaRPr lang="en-US"/>
              </a:p>
            </c:txPr>
            <c:showVal val="1"/>
          </c:dLbls>
          <c:cat>
            <c:strRef>
              <c:f>Sheet1!$A$2:$A$5</c:f>
              <c:strCache>
                <c:ptCount val="4"/>
                <c:pt idx="0">
                  <c:v>2012</c:v>
                </c:pt>
                <c:pt idx="1">
                  <c:v>2011</c:v>
                </c:pt>
                <c:pt idx="2">
                  <c:v>2010</c:v>
                </c:pt>
                <c:pt idx="3">
                  <c:v>2009</c:v>
                </c:pt>
              </c:strCache>
            </c:strRef>
          </c:cat>
          <c:val>
            <c:numRef>
              <c:f>Sheet1!$B$2:$B$5</c:f>
              <c:numCache>
                <c:formatCode>0%</c:formatCode>
                <c:ptCount val="4"/>
                <c:pt idx="0">
                  <c:v>0.62000000000000199</c:v>
                </c:pt>
                <c:pt idx="1">
                  <c:v>0.70000000000000062</c:v>
                </c:pt>
                <c:pt idx="2">
                  <c:v>0.75000000000000211</c:v>
                </c:pt>
                <c:pt idx="3">
                  <c:v>0.69000000000000061</c:v>
                </c:pt>
              </c:numCache>
            </c:numRef>
          </c:val>
        </c:ser>
        <c:gapWidth val="79"/>
        <c:axId val="149546880"/>
        <c:axId val="149548416"/>
      </c:barChart>
      <c:catAx>
        <c:axId val="149546880"/>
        <c:scaling>
          <c:orientation val="maxMin"/>
        </c:scaling>
        <c:axPos val="l"/>
        <c:numFmt formatCode="General" sourceLinked="1"/>
        <c:tickLblPos val="nextTo"/>
        <c:txPr>
          <a:bodyPr/>
          <a:lstStyle/>
          <a:p>
            <a:pPr>
              <a:defRPr lang="en-US" sz="1000"/>
            </a:pPr>
            <a:endParaRPr lang="en-US"/>
          </a:p>
        </c:txPr>
        <c:crossAx val="149548416"/>
        <c:crosses val="autoZero"/>
        <c:auto val="1"/>
        <c:lblAlgn val="ctr"/>
        <c:lblOffset val="100"/>
      </c:catAx>
      <c:valAx>
        <c:axId val="149548416"/>
        <c:scaling>
          <c:orientation val="minMax"/>
          <c:max val="1"/>
        </c:scaling>
        <c:delete val="1"/>
        <c:axPos val="t"/>
        <c:numFmt formatCode="0%" sourceLinked="1"/>
        <c:tickLblPos val="none"/>
        <c:crossAx val="149546880"/>
        <c:crosses val="autoZero"/>
        <c:crossBetween val="between"/>
      </c:valAx>
    </c:plotArea>
    <c:plotVisOnly val="1"/>
    <c:dispBlanksAs val="gap"/>
  </c:chart>
  <c:txPr>
    <a:bodyPr/>
    <a:lstStyle/>
    <a:p>
      <a:pPr>
        <a:defRPr sz="1800"/>
      </a:pPr>
      <a:endParaRPr lang="en-US"/>
    </a:p>
  </c:txPr>
  <c:externalData r:id="rId1"/>
</c:chartSpace>
</file>

<file path=ppt/charts/chart39.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43758359380433065"/>
          <c:y val="9.9442702831518889E-2"/>
          <c:w val="0.54725721941137884"/>
          <c:h val="0.85286115403498464"/>
        </c:manualLayout>
      </c:layout>
      <c:barChart>
        <c:barDir val="bar"/>
        <c:grouping val="percentStacked"/>
        <c:ser>
          <c:idx val="0"/>
          <c:order val="0"/>
          <c:tx>
            <c:strRef>
              <c:f>Sheet1!$A$10</c:f>
              <c:strCache>
                <c:ptCount val="1"/>
                <c:pt idx="0">
                  <c:v>Very confident</c:v>
                </c:pt>
              </c:strCache>
            </c:strRef>
          </c:tx>
          <c:spPr>
            <a:solidFill>
              <a:schemeClr val="accent3">
                <a:lumMod val="75000"/>
              </a:schemeClr>
            </a:solidFill>
          </c:spPr>
          <c:dLbls>
            <c:txPr>
              <a:bodyPr/>
              <a:lstStyle/>
              <a:p>
                <a:pPr>
                  <a:defRPr lang="en-US" sz="1200">
                    <a:solidFill>
                      <a:schemeClr val="bg1"/>
                    </a:solidFill>
                  </a:defRPr>
                </a:pPr>
                <a:endParaRPr lang="en-US"/>
              </a:p>
            </c:txPr>
            <c:showVal val="1"/>
          </c:dLbls>
          <c:cat>
            <c:strRef>
              <c:f>Sheet1!$B$9:$G$9</c:f>
              <c:strCache>
                <c:ptCount val="6"/>
                <c:pt idx="0">
                  <c:v>Refilling the window washer fluid</c:v>
                </c:pt>
                <c:pt idx="1">
                  <c:v>Checking the oil</c:v>
                </c:pt>
                <c:pt idx="2">
                  <c:v>Checking tyre pressures</c:v>
                </c:pt>
                <c:pt idx="3">
                  <c:v>Checking the tyre tread</c:v>
                </c:pt>
                <c:pt idx="4">
                  <c:v>Changing a light bulb on my car</c:v>
                </c:pt>
                <c:pt idx="5">
                  <c:v>Changing a wheel</c:v>
                </c:pt>
              </c:strCache>
            </c:strRef>
          </c:cat>
          <c:val>
            <c:numRef>
              <c:f>Sheet1!$B$10:$G$10</c:f>
              <c:numCache>
                <c:formatCode>0%</c:formatCode>
                <c:ptCount val="6"/>
                <c:pt idx="0">
                  <c:v>0.78</c:v>
                </c:pt>
                <c:pt idx="1">
                  <c:v>0.69000000000000061</c:v>
                </c:pt>
                <c:pt idx="2">
                  <c:v>0.6700000000000037</c:v>
                </c:pt>
                <c:pt idx="3">
                  <c:v>0.58000000000000007</c:v>
                </c:pt>
                <c:pt idx="4">
                  <c:v>0.44</c:v>
                </c:pt>
                <c:pt idx="5">
                  <c:v>0.44</c:v>
                </c:pt>
              </c:numCache>
            </c:numRef>
          </c:val>
        </c:ser>
        <c:ser>
          <c:idx val="1"/>
          <c:order val="1"/>
          <c:tx>
            <c:strRef>
              <c:f>Sheet1!$A$11</c:f>
              <c:strCache>
                <c:ptCount val="1"/>
                <c:pt idx="0">
                  <c:v>Slightly confident</c:v>
                </c:pt>
              </c:strCache>
            </c:strRef>
          </c:tx>
          <c:spPr>
            <a:solidFill>
              <a:schemeClr val="accent3"/>
            </a:solidFill>
          </c:spPr>
          <c:dLbls>
            <c:txPr>
              <a:bodyPr/>
              <a:lstStyle/>
              <a:p>
                <a:pPr>
                  <a:defRPr lang="en-US" sz="1200"/>
                </a:pPr>
                <a:endParaRPr lang="en-US"/>
              </a:p>
            </c:txPr>
            <c:showVal val="1"/>
          </c:dLbls>
          <c:cat>
            <c:strRef>
              <c:f>Sheet1!$B$9:$G$9</c:f>
              <c:strCache>
                <c:ptCount val="6"/>
                <c:pt idx="0">
                  <c:v>Refilling the window washer fluid</c:v>
                </c:pt>
                <c:pt idx="1">
                  <c:v>Checking the oil</c:v>
                </c:pt>
                <c:pt idx="2">
                  <c:v>Checking tyre pressures</c:v>
                </c:pt>
                <c:pt idx="3">
                  <c:v>Checking the tyre tread</c:v>
                </c:pt>
                <c:pt idx="4">
                  <c:v>Changing a light bulb on my car</c:v>
                </c:pt>
                <c:pt idx="5">
                  <c:v>Changing a wheel</c:v>
                </c:pt>
              </c:strCache>
            </c:strRef>
          </c:cat>
          <c:val>
            <c:numRef>
              <c:f>Sheet1!$B$11:$G$11</c:f>
              <c:numCache>
                <c:formatCode>0%</c:formatCode>
                <c:ptCount val="6"/>
                <c:pt idx="0">
                  <c:v>0.13</c:v>
                </c:pt>
                <c:pt idx="1">
                  <c:v>0.19</c:v>
                </c:pt>
                <c:pt idx="2">
                  <c:v>0.19</c:v>
                </c:pt>
                <c:pt idx="3">
                  <c:v>0.24000000000000021</c:v>
                </c:pt>
                <c:pt idx="4">
                  <c:v>0.23</c:v>
                </c:pt>
                <c:pt idx="5">
                  <c:v>0.18000000000000024</c:v>
                </c:pt>
              </c:numCache>
            </c:numRef>
          </c:val>
        </c:ser>
        <c:ser>
          <c:idx val="2"/>
          <c:order val="2"/>
          <c:tx>
            <c:strRef>
              <c:f>Sheet1!$A$12</c:f>
              <c:strCache>
                <c:ptCount val="1"/>
                <c:pt idx="0">
                  <c:v>Not very confident</c:v>
                </c:pt>
              </c:strCache>
            </c:strRef>
          </c:tx>
          <c:spPr>
            <a:solidFill>
              <a:schemeClr val="accent2"/>
            </a:solidFill>
          </c:spPr>
          <c:dLbls>
            <c:txPr>
              <a:bodyPr/>
              <a:lstStyle/>
              <a:p>
                <a:pPr>
                  <a:defRPr lang="en-US" sz="1200">
                    <a:solidFill>
                      <a:schemeClr val="bg1"/>
                    </a:solidFill>
                  </a:defRPr>
                </a:pPr>
                <a:endParaRPr lang="en-US"/>
              </a:p>
            </c:txPr>
            <c:showVal val="1"/>
          </c:dLbls>
          <c:cat>
            <c:strRef>
              <c:f>Sheet1!$B$9:$G$9</c:f>
              <c:strCache>
                <c:ptCount val="6"/>
                <c:pt idx="0">
                  <c:v>Refilling the window washer fluid</c:v>
                </c:pt>
                <c:pt idx="1">
                  <c:v>Checking the oil</c:v>
                </c:pt>
                <c:pt idx="2">
                  <c:v>Checking tyre pressures</c:v>
                </c:pt>
                <c:pt idx="3">
                  <c:v>Checking the tyre tread</c:v>
                </c:pt>
                <c:pt idx="4">
                  <c:v>Changing a light bulb on my car</c:v>
                </c:pt>
                <c:pt idx="5">
                  <c:v>Changing a wheel</c:v>
                </c:pt>
              </c:strCache>
            </c:strRef>
          </c:cat>
          <c:val>
            <c:numRef>
              <c:f>Sheet1!$B$12:$G$12</c:f>
              <c:numCache>
                <c:formatCode>0%</c:formatCode>
                <c:ptCount val="6"/>
                <c:pt idx="0">
                  <c:v>0.05</c:v>
                </c:pt>
                <c:pt idx="1">
                  <c:v>7.0000000000000021E-2</c:v>
                </c:pt>
                <c:pt idx="2">
                  <c:v>7.0000000000000021E-2</c:v>
                </c:pt>
                <c:pt idx="3">
                  <c:v>0.11</c:v>
                </c:pt>
                <c:pt idx="4">
                  <c:v>0.17</c:v>
                </c:pt>
                <c:pt idx="5">
                  <c:v>0.17</c:v>
                </c:pt>
              </c:numCache>
            </c:numRef>
          </c:val>
        </c:ser>
        <c:ser>
          <c:idx val="3"/>
          <c:order val="3"/>
          <c:tx>
            <c:strRef>
              <c:f>Sheet1!$A$13</c:f>
              <c:strCache>
                <c:ptCount val="1"/>
                <c:pt idx="0">
                  <c:v>Not al all confident</c:v>
                </c:pt>
              </c:strCache>
            </c:strRef>
          </c:tx>
          <c:spPr>
            <a:solidFill>
              <a:schemeClr val="accent2">
                <a:lumMod val="75000"/>
              </a:schemeClr>
            </a:solidFill>
          </c:spPr>
          <c:dLbls>
            <c:txPr>
              <a:bodyPr/>
              <a:lstStyle/>
              <a:p>
                <a:pPr>
                  <a:defRPr lang="en-US" sz="1200">
                    <a:solidFill>
                      <a:schemeClr val="bg1"/>
                    </a:solidFill>
                  </a:defRPr>
                </a:pPr>
                <a:endParaRPr lang="en-US"/>
              </a:p>
            </c:txPr>
            <c:showVal val="1"/>
          </c:dLbls>
          <c:cat>
            <c:strRef>
              <c:f>Sheet1!$B$9:$G$9</c:f>
              <c:strCache>
                <c:ptCount val="6"/>
                <c:pt idx="0">
                  <c:v>Refilling the window washer fluid</c:v>
                </c:pt>
                <c:pt idx="1">
                  <c:v>Checking the oil</c:v>
                </c:pt>
                <c:pt idx="2">
                  <c:v>Checking tyre pressures</c:v>
                </c:pt>
                <c:pt idx="3">
                  <c:v>Checking the tyre tread</c:v>
                </c:pt>
                <c:pt idx="4">
                  <c:v>Changing a light bulb on my car</c:v>
                </c:pt>
                <c:pt idx="5">
                  <c:v>Changing a wheel</c:v>
                </c:pt>
              </c:strCache>
            </c:strRef>
          </c:cat>
          <c:val>
            <c:numRef>
              <c:f>Sheet1!$B$13:$G$13</c:f>
              <c:numCache>
                <c:formatCode>0%</c:formatCode>
                <c:ptCount val="6"/>
                <c:pt idx="0">
                  <c:v>4.0000000000000022E-2</c:v>
                </c:pt>
                <c:pt idx="1">
                  <c:v>0.05</c:v>
                </c:pt>
                <c:pt idx="2">
                  <c:v>7.0000000000000021E-2</c:v>
                </c:pt>
                <c:pt idx="3">
                  <c:v>6.0000000000000032E-2</c:v>
                </c:pt>
                <c:pt idx="4">
                  <c:v>0.15000000000000024</c:v>
                </c:pt>
                <c:pt idx="5">
                  <c:v>0.2</c:v>
                </c:pt>
              </c:numCache>
            </c:numRef>
          </c:val>
        </c:ser>
        <c:dLbls>
          <c:showVal val="1"/>
        </c:dLbls>
        <c:gapWidth val="95"/>
        <c:overlap val="100"/>
        <c:axId val="149654144"/>
        <c:axId val="149676416"/>
      </c:barChart>
      <c:catAx>
        <c:axId val="149654144"/>
        <c:scaling>
          <c:orientation val="maxMin"/>
        </c:scaling>
        <c:axPos val="l"/>
        <c:numFmt formatCode="General" sourceLinked="1"/>
        <c:majorTickMark val="none"/>
        <c:tickLblPos val="nextTo"/>
        <c:txPr>
          <a:bodyPr/>
          <a:lstStyle/>
          <a:p>
            <a:pPr>
              <a:defRPr lang="en-US" sz="1200"/>
            </a:pPr>
            <a:endParaRPr lang="en-US"/>
          </a:p>
        </c:txPr>
        <c:crossAx val="149676416"/>
        <c:crosses val="autoZero"/>
        <c:auto val="1"/>
        <c:lblAlgn val="ctr"/>
        <c:lblOffset val="100"/>
      </c:catAx>
      <c:valAx>
        <c:axId val="149676416"/>
        <c:scaling>
          <c:orientation val="minMax"/>
          <c:max val="1"/>
        </c:scaling>
        <c:delete val="1"/>
        <c:axPos val="t"/>
        <c:numFmt formatCode="0%" sourceLinked="1"/>
        <c:tickLblPos val="none"/>
        <c:crossAx val="149654144"/>
        <c:crosses val="autoZero"/>
        <c:crossBetween val="between"/>
      </c:valAx>
    </c:plotArea>
    <c:legend>
      <c:legendPos val="t"/>
      <c:layout>
        <c:manualLayout>
          <c:xMode val="edge"/>
          <c:yMode val="edge"/>
          <c:x val="0.43996485487171538"/>
          <c:y val="7.154421470024494E-2"/>
          <c:w val="0.53761260102813713"/>
          <c:h val="4.7833222599982704E-2"/>
        </c:manualLayout>
      </c:layout>
      <c:txPr>
        <a:bodyPr/>
        <a:lstStyle/>
        <a:p>
          <a:pPr>
            <a:defRPr lang="en-US"/>
          </a:pPr>
          <a:endParaRPr lang="en-US"/>
        </a:p>
      </c:txPr>
    </c:legend>
    <c:plotVisOnly val="1"/>
    <c:dispBlanksAs val="gap"/>
  </c:chart>
  <c:txPr>
    <a:bodyPr/>
    <a:lstStyle/>
    <a:p>
      <a:pPr>
        <a:defRPr sz="10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8538011444028027"/>
          <c:y val="6.2942248585212066E-2"/>
          <c:w val="0.43721731808324382"/>
          <c:h val="0.87931182957267362"/>
        </c:manualLayout>
      </c:layout>
      <c:barChart>
        <c:barDir val="bar"/>
        <c:grouping val="percentStacked"/>
        <c:ser>
          <c:idx val="0"/>
          <c:order val="0"/>
          <c:tx>
            <c:strRef>
              <c:f>Sheet1!$B$22</c:f>
              <c:strCache>
                <c:ptCount val="1"/>
                <c:pt idx="0">
                  <c:v>Agree strongly</c:v>
                </c:pt>
              </c:strCache>
            </c:strRef>
          </c:tx>
          <c:spPr>
            <a:solidFill>
              <a:schemeClr val="accent3">
                <a:lumMod val="75000"/>
              </a:schemeClr>
            </a:solidFill>
          </c:spPr>
          <c:dLbls>
            <c:dLbl>
              <c:idx val="9"/>
              <c:layout>
                <c:manualLayout>
                  <c:x val="5.5555166717993695E-3"/>
                  <c:y val="-2.4689241020185606E-3"/>
                </c:manualLayout>
              </c:layout>
              <c:showVal val="1"/>
            </c:dLbl>
            <c:dLbl>
              <c:idx val="10"/>
              <c:layout>
                <c:manualLayout>
                  <c:x val="8.3332750076990508E-3"/>
                  <c:y val="2.4691185207996085E-3"/>
                </c:manualLayout>
              </c:layout>
              <c:showVal val="1"/>
            </c:dLbl>
            <c:dLbl>
              <c:idx val="11"/>
              <c:layout>
                <c:manualLayout>
                  <c:x val="8.3332750076990508E-3"/>
                  <c:y val="9.0533299914252828E-17"/>
                </c:manualLayout>
              </c:layout>
              <c:showVal val="1"/>
            </c:dLbl>
            <c:dLbl>
              <c:idx val="12"/>
              <c:layout>
                <c:manualLayout>
                  <c:x val="8.3332750076990508E-3"/>
                  <c:y val="4.9382370415995388E-3"/>
                </c:manualLayout>
              </c:layout>
              <c:showVal val="1"/>
            </c:dLbl>
            <c:dLbl>
              <c:idx val="13"/>
              <c:layout>
                <c:manualLayout>
                  <c:x val="8.3332750076990508E-3"/>
                  <c:y val="1.9441878116533539E-7"/>
                </c:manualLayout>
              </c:layout>
              <c:showVal val="1"/>
            </c:dLbl>
            <c:dLbl>
              <c:idx val="14"/>
              <c:layout>
                <c:manualLayout>
                  <c:x val="1.3888791679498321E-2"/>
                  <c:y val="-4.938042622818291E-3"/>
                </c:manualLayout>
              </c:layout>
              <c:showVal val="1"/>
            </c:dLbl>
            <c:txPr>
              <a:bodyPr/>
              <a:lstStyle/>
              <a:p>
                <a:pPr>
                  <a:defRPr lang="en-US" sz="1200">
                    <a:solidFill>
                      <a:schemeClr val="bg1"/>
                    </a:solidFill>
                  </a:defRPr>
                </a:pPr>
                <a:endParaRPr lang="en-US"/>
              </a:p>
            </c:txPr>
            <c:showVal val="1"/>
          </c:dLbls>
          <c:cat>
            <c:strRef>
              <c:f>Sheet1!$A$23:$A$28</c:f>
              <c:strCache>
                <c:ptCount val="6"/>
                <c:pt idx="0">
                  <c:v>Quality of my local loads is getting noticeably worse</c:v>
                </c:pt>
                <c:pt idx="1">
                  <c:v>Roads feel busier than ever before</c:v>
                </c:pt>
                <c:pt idx="2">
                  <c:v>Condition of motorways/ main roads is getting noticeably worse</c:v>
                </c:pt>
                <c:pt idx="3">
                  <c:v>Oppose technology that allows people to monitor the movements of my vehicle</c:v>
                </c:pt>
                <c:pt idx="4">
                  <c:v>Local journey times are becoming more predictable</c:v>
                </c:pt>
                <c:pt idx="5">
                  <c:v>Motorway journey times are becoming more predictable</c:v>
                </c:pt>
              </c:strCache>
            </c:strRef>
          </c:cat>
          <c:val>
            <c:numRef>
              <c:f>Sheet1!$B$23:$B$28</c:f>
              <c:numCache>
                <c:formatCode>0%</c:formatCode>
                <c:ptCount val="6"/>
                <c:pt idx="0">
                  <c:v>0.45</c:v>
                </c:pt>
                <c:pt idx="1">
                  <c:v>0.31000000000000177</c:v>
                </c:pt>
                <c:pt idx="2">
                  <c:v>0.31000000000000177</c:v>
                </c:pt>
                <c:pt idx="3">
                  <c:v>0.23</c:v>
                </c:pt>
                <c:pt idx="4">
                  <c:v>7.0000000000000021E-2</c:v>
                </c:pt>
                <c:pt idx="5">
                  <c:v>8.0000000000000043E-2</c:v>
                </c:pt>
              </c:numCache>
            </c:numRef>
          </c:val>
        </c:ser>
        <c:ser>
          <c:idx val="1"/>
          <c:order val="1"/>
          <c:tx>
            <c:strRef>
              <c:f>Sheet1!$C$22</c:f>
              <c:strCache>
                <c:ptCount val="1"/>
                <c:pt idx="0">
                  <c:v>Agree slightly</c:v>
                </c:pt>
              </c:strCache>
            </c:strRef>
          </c:tx>
          <c:spPr>
            <a:solidFill>
              <a:schemeClr val="accent3"/>
            </a:solidFill>
          </c:spPr>
          <c:dLbls>
            <c:txPr>
              <a:bodyPr/>
              <a:lstStyle/>
              <a:p>
                <a:pPr>
                  <a:defRPr lang="en-US" sz="1200"/>
                </a:pPr>
                <a:endParaRPr lang="en-US"/>
              </a:p>
            </c:txPr>
            <c:showVal val="1"/>
          </c:dLbls>
          <c:cat>
            <c:strRef>
              <c:f>Sheet1!$A$23:$A$28</c:f>
              <c:strCache>
                <c:ptCount val="6"/>
                <c:pt idx="0">
                  <c:v>Quality of my local loads is getting noticeably worse</c:v>
                </c:pt>
                <c:pt idx="1">
                  <c:v>Roads feel busier than ever before</c:v>
                </c:pt>
                <c:pt idx="2">
                  <c:v>Condition of motorways/ main roads is getting noticeably worse</c:v>
                </c:pt>
                <c:pt idx="3">
                  <c:v>Oppose technology that allows people to monitor the movements of my vehicle</c:v>
                </c:pt>
                <c:pt idx="4">
                  <c:v>Local journey times are becoming more predictable</c:v>
                </c:pt>
                <c:pt idx="5">
                  <c:v>Motorway journey times are becoming more predictable</c:v>
                </c:pt>
              </c:strCache>
            </c:strRef>
          </c:cat>
          <c:val>
            <c:numRef>
              <c:f>Sheet1!$C$23:$C$28</c:f>
              <c:numCache>
                <c:formatCode>0%</c:formatCode>
                <c:ptCount val="6"/>
                <c:pt idx="0">
                  <c:v>0.37000000000000038</c:v>
                </c:pt>
                <c:pt idx="1">
                  <c:v>0.46</c:v>
                </c:pt>
                <c:pt idx="2">
                  <c:v>0.4</c:v>
                </c:pt>
                <c:pt idx="3">
                  <c:v>0.28000000000000008</c:v>
                </c:pt>
                <c:pt idx="4">
                  <c:v>0.37000000000000038</c:v>
                </c:pt>
                <c:pt idx="5">
                  <c:v>0.36000000000000032</c:v>
                </c:pt>
              </c:numCache>
            </c:numRef>
          </c:val>
        </c:ser>
        <c:ser>
          <c:idx val="2"/>
          <c:order val="2"/>
          <c:tx>
            <c:strRef>
              <c:f>Sheet1!$D$22</c:f>
              <c:strCache>
                <c:ptCount val="1"/>
                <c:pt idx="0">
                  <c:v>Neither</c:v>
                </c:pt>
              </c:strCache>
            </c:strRef>
          </c:tx>
          <c:spPr>
            <a:solidFill>
              <a:schemeClr val="bg2">
                <a:lumMod val="75000"/>
              </a:schemeClr>
            </a:solidFill>
          </c:spPr>
          <c:dLbls>
            <c:dLbl>
              <c:idx val="0"/>
              <c:layout>
                <c:manualLayout>
                  <c:x val="3.8929167919177932E-3"/>
                  <c:y val="4.5008489259164824E-3"/>
                </c:manualLayout>
              </c:layout>
              <c:showVal val="1"/>
            </c:dLbl>
            <c:txPr>
              <a:bodyPr/>
              <a:lstStyle/>
              <a:p>
                <a:pPr>
                  <a:defRPr lang="en-US" sz="1200"/>
                </a:pPr>
                <a:endParaRPr lang="en-US"/>
              </a:p>
            </c:txPr>
            <c:showVal val="1"/>
          </c:dLbls>
          <c:cat>
            <c:strRef>
              <c:f>Sheet1!$A$23:$A$28</c:f>
              <c:strCache>
                <c:ptCount val="6"/>
                <c:pt idx="0">
                  <c:v>Quality of my local loads is getting noticeably worse</c:v>
                </c:pt>
                <c:pt idx="1">
                  <c:v>Roads feel busier than ever before</c:v>
                </c:pt>
                <c:pt idx="2">
                  <c:v>Condition of motorways/ main roads is getting noticeably worse</c:v>
                </c:pt>
                <c:pt idx="3">
                  <c:v>Oppose technology that allows people to monitor the movements of my vehicle</c:v>
                </c:pt>
                <c:pt idx="4">
                  <c:v>Local journey times are becoming more predictable</c:v>
                </c:pt>
                <c:pt idx="5">
                  <c:v>Motorway journey times are becoming more predictable</c:v>
                </c:pt>
              </c:strCache>
            </c:strRef>
          </c:cat>
          <c:val>
            <c:numRef>
              <c:f>Sheet1!$D$23:$D$28</c:f>
              <c:numCache>
                <c:formatCode>0%</c:formatCode>
                <c:ptCount val="6"/>
                <c:pt idx="0">
                  <c:v>0.12000000000000002</c:v>
                </c:pt>
                <c:pt idx="1">
                  <c:v>0.18000000000000024</c:v>
                </c:pt>
                <c:pt idx="2">
                  <c:v>0.21000000000000021</c:v>
                </c:pt>
                <c:pt idx="3">
                  <c:v>0.27</c:v>
                </c:pt>
                <c:pt idx="4">
                  <c:v>0.380000000000002</c:v>
                </c:pt>
                <c:pt idx="5">
                  <c:v>0.380000000000002</c:v>
                </c:pt>
              </c:numCache>
            </c:numRef>
          </c:val>
        </c:ser>
        <c:ser>
          <c:idx val="3"/>
          <c:order val="3"/>
          <c:tx>
            <c:strRef>
              <c:f>Sheet1!$E$22</c:f>
              <c:strCache>
                <c:ptCount val="1"/>
                <c:pt idx="0">
                  <c:v>Disagree slightly</c:v>
                </c:pt>
              </c:strCache>
            </c:strRef>
          </c:tx>
          <c:spPr>
            <a:solidFill>
              <a:schemeClr val="accent2"/>
            </a:solidFill>
          </c:spPr>
          <c:dLbls>
            <c:txPr>
              <a:bodyPr/>
              <a:lstStyle/>
              <a:p>
                <a:pPr>
                  <a:defRPr lang="en-US" sz="1200"/>
                </a:pPr>
                <a:endParaRPr lang="en-US"/>
              </a:p>
            </c:txPr>
            <c:showVal val="1"/>
          </c:dLbls>
          <c:cat>
            <c:strRef>
              <c:f>Sheet1!$A$23:$A$28</c:f>
              <c:strCache>
                <c:ptCount val="6"/>
                <c:pt idx="0">
                  <c:v>Quality of my local loads is getting noticeably worse</c:v>
                </c:pt>
                <c:pt idx="1">
                  <c:v>Roads feel busier than ever before</c:v>
                </c:pt>
                <c:pt idx="2">
                  <c:v>Condition of motorways/ main roads is getting noticeably worse</c:v>
                </c:pt>
                <c:pt idx="3">
                  <c:v>Oppose technology that allows people to monitor the movements of my vehicle</c:v>
                </c:pt>
                <c:pt idx="4">
                  <c:v>Local journey times are becoming more predictable</c:v>
                </c:pt>
                <c:pt idx="5">
                  <c:v>Motorway journey times are becoming more predictable</c:v>
                </c:pt>
              </c:strCache>
            </c:strRef>
          </c:cat>
          <c:val>
            <c:numRef>
              <c:f>Sheet1!$E$23:$E$28</c:f>
              <c:numCache>
                <c:formatCode>0%</c:formatCode>
                <c:ptCount val="6"/>
                <c:pt idx="0">
                  <c:v>0.05</c:v>
                </c:pt>
                <c:pt idx="1">
                  <c:v>0.05</c:v>
                </c:pt>
                <c:pt idx="2">
                  <c:v>7.0000000000000021E-2</c:v>
                </c:pt>
                <c:pt idx="3">
                  <c:v>0.17</c:v>
                </c:pt>
                <c:pt idx="4">
                  <c:v>0.16</c:v>
                </c:pt>
                <c:pt idx="5">
                  <c:v>0.15000000000000024</c:v>
                </c:pt>
              </c:numCache>
            </c:numRef>
          </c:val>
        </c:ser>
        <c:ser>
          <c:idx val="4"/>
          <c:order val="4"/>
          <c:tx>
            <c:strRef>
              <c:f>Sheet1!$F$22</c:f>
              <c:strCache>
                <c:ptCount val="1"/>
                <c:pt idx="0">
                  <c:v>Disagree strongly</c:v>
                </c:pt>
              </c:strCache>
            </c:strRef>
          </c:tx>
          <c:spPr>
            <a:solidFill>
              <a:schemeClr val="accent2">
                <a:lumMod val="75000"/>
              </a:schemeClr>
            </a:solidFill>
          </c:spPr>
          <c:dLbls>
            <c:txPr>
              <a:bodyPr/>
              <a:lstStyle/>
              <a:p>
                <a:pPr>
                  <a:defRPr lang="en-US" sz="1200">
                    <a:solidFill>
                      <a:schemeClr val="bg1"/>
                    </a:solidFill>
                  </a:defRPr>
                </a:pPr>
                <a:endParaRPr lang="en-US"/>
              </a:p>
            </c:txPr>
            <c:showVal val="1"/>
          </c:dLbls>
          <c:cat>
            <c:strRef>
              <c:f>Sheet1!$A$23:$A$28</c:f>
              <c:strCache>
                <c:ptCount val="6"/>
                <c:pt idx="0">
                  <c:v>Quality of my local loads is getting noticeably worse</c:v>
                </c:pt>
                <c:pt idx="1">
                  <c:v>Roads feel busier than ever before</c:v>
                </c:pt>
                <c:pt idx="2">
                  <c:v>Condition of motorways/ main roads is getting noticeably worse</c:v>
                </c:pt>
                <c:pt idx="3">
                  <c:v>Oppose technology that allows people to monitor the movements of my vehicle</c:v>
                </c:pt>
                <c:pt idx="4">
                  <c:v>Local journey times are becoming more predictable</c:v>
                </c:pt>
                <c:pt idx="5">
                  <c:v>Motorway journey times are becoming more predictable</c:v>
                </c:pt>
              </c:strCache>
            </c:strRef>
          </c:cat>
          <c:val>
            <c:numRef>
              <c:f>Sheet1!$F$23:$F$28</c:f>
              <c:numCache>
                <c:formatCode>0%</c:formatCode>
                <c:ptCount val="6"/>
                <c:pt idx="0">
                  <c:v>1.0000000000000005E-2</c:v>
                </c:pt>
                <c:pt idx="1">
                  <c:v>1.0000000000000005E-2</c:v>
                </c:pt>
                <c:pt idx="2">
                  <c:v>1.0000000000000005E-2</c:v>
                </c:pt>
                <c:pt idx="3">
                  <c:v>6.0000000000000032E-2</c:v>
                </c:pt>
                <c:pt idx="4">
                  <c:v>3.0000000000000002E-2</c:v>
                </c:pt>
                <c:pt idx="5">
                  <c:v>4.0000000000000022E-2</c:v>
                </c:pt>
              </c:numCache>
            </c:numRef>
          </c:val>
        </c:ser>
        <c:gapWidth val="79"/>
        <c:overlap val="100"/>
        <c:axId val="93870720"/>
        <c:axId val="93931392"/>
      </c:barChart>
      <c:catAx>
        <c:axId val="93870720"/>
        <c:scaling>
          <c:orientation val="maxMin"/>
        </c:scaling>
        <c:delete val="1"/>
        <c:axPos val="l"/>
        <c:numFmt formatCode="General" sourceLinked="1"/>
        <c:tickLblPos val="none"/>
        <c:crossAx val="93931392"/>
        <c:crosses val="autoZero"/>
        <c:auto val="1"/>
        <c:lblAlgn val="ctr"/>
        <c:lblOffset val="100"/>
      </c:catAx>
      <c:valAx>
        <c:axId val="93931392"/>
        <c:scaling>
          <c:orientation val="minMax"/>
          <c:max val="1"/>
        </c:scaling>
        <c:delete val="1"/>
        <c:axPos val="t"/>
        <c:numFmt formatCode="0%" sourceLinked="1"/>
        <c:tickLblPos val="none"/>
        <c:crossAx val="93870720"/>
        <c:crosses val="autoZero"/>
        <c:crossBetween val="between"/>
      </c:valAx>
    </c:plotArea>
    <c:legend>
      <c:legendPos val="b"/>
      <c:layout>
        <c:manualLayout>
          <c:xMode val="edge"/>
          <c:yMode val="edge"/>
          <c:x val="0.30108797946363625"/>
          <c:y val="2.3211948681002199E-2"/>
          <c:w val="0.45099010007602075"/>
          <c:h val="5.1900009958179179E-2"/>
        </c:manualLayout>
      </c:layout>
      <c:txPr>
        <a:bodyPr/>
        <a:lstStyle/>
        <a:p>
          <a:pPr>
            <a:defRPr lang="en-US"/>
          </a:pPr>
          <a:endParaRPr lang="en-US"/>
        </a:p>
      </c:txPr>
    </c:legend>
    <c:plotVisOnly val="1"/>
    <c:dispBlanksAs val="gap"/>
  </c:chart>
  <c:txPr>
    <a:bodyPr/>
    <a:lstStyle/>
    <a:p>
      <a:pPr>
        <a:defRPr sz="1000"/>
      </a:pPr>
      <a:endParaRPr lang="en-US"/>
    </a:p>
  </c:txPr>
  <c:externalData r:id="rId1"/>
</c:chartSpace>
</file>

<file path=ppt/charts/chart40.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39700049067207643"/>
          <c:y val="7.665370449581671E-2"/>
          <c:w val="0.60299950932792667"/>
          <c:h val="0.89859260096654558"/>
        </c:manualLayout>
      </c:layout>
      <c:barChart>
        <c:barDir val="bar"/>
        <c:grouping val="percentStacked"/>
        <c:ser>
          <c:idx val="0"/>
          <c:order val="0"/>
          <c:tx>
            <c:strRef>
              <c:f>Sheet1!$A$3</c:f>
              <c:strCache>
                <c:ptCount val="1"/>
                <c:pt idx="0">
                  <c:v>Have done for financial reasons</c:v>
                </c:pt>
              </c:strCache>
            </c:strRef>
          </c:tx>
          <c:spPr>
            <a:solidFill>
              <a:schemeClr val="accent1"/>
            </a:solidFill>
          </c:spPr>
          <c:dLbls>
            <c:txPr>
              <a:bodyPr/>
              <a:lstStyle/>
              <a:p>
                <a:pPr>
                  <a:defRPr lang="en-US">
                    <a:solidFill>
                      <a:schemeClr val="bg1"/>
                    </a:solidFill>
                  </a:defRPr>
                </a:pPr>
                <a:endParaRPr lang="en-US"/>
              </a:p>
            </c:txPr>
            <c:showVal val="1"/>
          </c:dLbls>
          <c:cat>
            <c:strRef>
              <c:f>Sheet1!$B$2:$J$2</c:f>
              <c:strCache>
                <c:ptCount val="9"/>
                <c:pt idx="0">
                  <c:v>I have used a price comparison website to check if my renewal price was competitive</c:v>
                </c:pt>
                <c:pt idx="1">
                  <c:v>I have switched providers to obtain a better deal</c:v>
                </c:pt>
                <c:pt idx="2">
                  <c:v>I have tried to renegotiate costs with my current insurance provider</c:v>
                </c:pt>
                <c:pt idx="3">
                  <c:v>I have removed add-ons from my policy (e.g. legal cover)</c:v>
                </c:pt>
                <c:pt idx="4">
                  <c:v>I have reduced my level of cover</c:v>
                </c:pt>
                <c:pt idx="5">
                  <c:v>I have removed drivers from my insurance policy to save costs</c:v>
                </c:pt>
                <c:pt idx="6">
                  <c:v>I have named someone else as the registered person on my car to save costs (this is known as 'fronting')</c:v>
                </c:pt>
                <c:pt idx="7">
                  <c:v>I've considered fitting a telematics device to my car</c:v>
                </c:pt>
                <c:pt idx="8">
                  <c:v>I have cancelled my cover altogether</c:v>
                </c:pt>
              </c:strCache>
            </c:strRef>
          </c:cat>
          <c:val>
            <c:numRef>
              <c:f>Sheet1!$B$3:$J$3</c:f>
              <c:numCache>
                <c:formatCode>0%</c:formatCode>
                <c:ptCount val="9"/>
                <c:pt idx="0">
                  <c:v>0.61000000000000065</c:v>
                </c:pt>
                <c:pt idx="1">
                  <c:v>0.45</c:v>
                </c:pt>
                <c:pt idx="2">
                  <c:v>0.33000000000000218</c:v>
                </c:pt>
                <c:pt idx="3">
                  <c:v>0.17</c:v>
                </c:pt>
                <c:pt idx="4">
                  <c:v>0.1</c:v>
                </c:pt>
                <c:pt idx="5">
                  <c:v>7.0000000000000021E-2</c:v>
                </c:pt>
                <c:pt idx="6">
                  <c:v>0.05</c:v>
                </c:pt>
                <c:pt idx="7">
                  <c:v>3.0000000000000002E-2</c:v>
                </c:pt>
                <c:pt idx="8">
                  <c:v>2.0000000000000011E-2</c:v>
                </c:pt>
              </c:numCache>
            </c:numRef>
          </c:val>
        </c:ser>
        <c:ser>
          <c:idx val="1"/>
          <c:order val="1"/>
          <c:tx>
            <c:strRef>
              <c:f>Sheet1!$A$4</c:f>
              <c:strCache>
                <c:ptCount val="1"/>
                <c:pt idx="0">
                  <c:v>Have done for personal reasons</c:v>
                </c:pt>
              </c:strCache>
            </c:strRef>
          </c:tx>
          <c:spPr>
            <a:solidFill>
              <a:schemeClr val="accent3"/>
            </a:solidFill>
          </c:spPr>
          <c:cat>
            <c:strRef>
              <c:f>Sheet1!$B$2:$J$2</c:f>
              <c:strCache>
                <c:ptCount val="9"/>
                <c:pt idx="0">
                  <c:v>I have used a price comparison website to check if my renewal price was competitive</c:v>
                </c:pt>
                <c:pt idx="1">
                  <c:v>I have switched providers to obtain a better deal</c:v>
                </c:pt>
                <c:pt idx="2">
                  <c:v>I have tried to renegotiate costs with my current insurance provider</c:v>
                </c:pt>
                <c:pt idx="3">
                  <c:v>I have removed add-ons from my policy (e.g. legal cover)</c:v>
                </c:pt>
                <c:pt idx="4">
                  <c:v>I have reduced my level of cover</c:v>
                </c:pt>
                <c:pt idx="5">
                  <c:v>I have removed drivers from my insurance policy to save costs</c:v>
                </c:pt>
                <c:pt idx="6">
                  <c:v>I have named someone else as the registered person on my car to save costs (this is known as 'fronting')</c:v>
                </c:pt>
                <c:pt idx="7">
                  <c:v>I've considered fitting a telematics device to my car</c:v>
                </c:pt>
                <c:pt idx="8">
                  <c:v>I have cancelled my cover altogether</c:v>
                </c:pt>
              </c:strCache>
            </c:strRef>
          </c:cat>
          <c:val>
            <c:numRef>
              <c:f>Sheet1!$B$4:$J$4</c:f>
              <c:numCache>
                <c:formatCode>0%</c:formatCode>
                <c:ptCount val="9"/>
                <c:pt idx="0">
                  <c:v>6.0000000000000032E-2</c:v>
                </c:pt>
                <c:pt idx="1">
                  <c:v>4.0000000000000022E-2</c:v>
                </c:pt>
                <c:pt idx="2">
                  <c:v>3.0000000000000002E-2</c:v>
                </c:pt>
                <c:pt idx="3">
                  <c:v>4.0000000000000022E-2</c:v>
                </c:pt>
                <c:pt idx="4">
                  <c:v>3.0000000000000002E-2</c:v>
                </c:pt>
                <c:pt idx="5">
                  <c:v>4.0000000000000022E-2</c:v>
                </c:pt>
                <c:pt idx="6">
                  <c:v>4.0000000000000022E-2</c:v>
                </c:pt>
                <c:pt idx="7">
                  <c:v>3.0000000000000002E-2</c:v>
                </c:pt>
                <c:pt idx="8">
                  <c:v>3.0000000000000002E-2</c:v>
                </c:pt>
              </c:numCache>
            </c:numRef>
          </c:val>
        </c:ser>
        <c:ser>
          <c:idx val="2"/>
          <c:order val="2"/>
          <c:tx>
            <c:strRef>
              <c:f>Sheet1!$A$5</c:f>
              <c:strCache>
                <c:ptCount val="1"/>
                <c:pt idx="0">
                  <c:v>Have done for other reasons</c:v>
                </c:pt>
              </c:strCache>
            </c:strRef>
          </c:tx>
          <c:spPr>
            <a:solidFill>
              <a:schemeClr val="accent6"/>
            </a:solidFill>
          </c:spPr>
          <c:cat>
            <c:strRef>
              <c:f>Sheet1!$B$2:$J$2</c:f>
              <c:strCache>
                <c:ptCount val="9"/>
                <c:pt idx="0">
                  <c:v>I have used a price comparison website to check if my renewal price was competitive</c:v>
                </c:pt>
                <c:pt idx="1">
                  <c:v>I have switched providers to obtain a better deal</c:v>
                </c:pt>
                <c:pt idx="2">
                  <c:v>I have tried to renegotiate costs with my current insurance provider</c:v>
                </c:pt>
                <c:pt idx="3">
                  <c:v>I have removed add-ons from my policy (e.g. legal cover)</c:v>
                </c:pt>
                <c:pt idx="4">
                  <c:v>I have reduced my level of cover</c:v>
                </c:pt>
                <c:pt idx="5">
                  <c:v>I have removed drivers from my insurance policy to save costs</c:v>
                </c:pt>
                <c:pt idx="6">
                  <c:v>I have named someone else as the registered person on my car to save costs (this is known as 'fronting')</c:v>
                </c:pt>
                <c:pt idx="7">
                  <c:v>I've considered fitting a telematics device to my car</c:v>
                </c:pt>
                <c:pt idx="8">
                  <c:v>I have cancelled my cover altogether</c:v>
                </c:pt>
              </c:strCache>
            </c:strRef>
          </c:cat>
          <c:val>
            <c:numRef>
              <c:f>Sheet1!$B$5:$J$5</c:f>
              <c:numCache>
                <c:formatCode>0%</c:formatCode>
                <c:ptCount val="9"/>
                <c:pt idx="0">
                  <c:v>3.0000000000000002E-2</c:v>
                </c:pt>
                <c:pt idx="1">
                  <c:v>2.0000000000000011E-2</c:v>
                </c:pt>
                <c:pt idx="2">
                  <c:v>3.0000000000000002E-2</c:v>
                </c:pt>
                <c:pt idx="3">
                  <c:v>3.0000000000000002E-2</c:v>
                </c:pt>
                <c:pt idx="4">
                  <c:v>2.0000000000000011E-2</c:v>
                </c:pt>
                <c:pt idx="5">
                  <c:v>3.0000000000000002E-2</c:v>
                </c:pt>
                <c:pt idx="6">
                  <c:v>3.0000000000000002E-2</c:v>
                </c:pt>
                <c:pt idx="7">
                  <c:v>2.0000000000000011E-2</c:v>
                </c:pt>
                <c:pt idx="8">
                  <c:v>2.0000000000000011E-2</c:v>
                </c:pt>
              </c:numCache>
            </c:numRef>
          </c:val>
        </c:ser>
        <c:ser>
          <c:idx val="3"/>
          <c:order val="3"/>
          <c:tx>
            <c:strRef>
              <c:f>Sheet1!$A$6</c:f>
              <c:strCache>
                <c:ptCount val="1"/>
                <c:pt idx="0">
                  <c:v>Have not done this in the last 12 months</c:v>
                </c:pt>
              </c:strCache>
            </c:strRef>
          </c:tx>
          <c:spPr>
            <a:solidFill>
              <a:schemeClr val="bg1">
                <a:lumMod val="50000"/>
              </a:schemeClr>
            </a:solidFill>
          </c:spPr>
          <c:dLbls>
            <c:txPr>
              <a:bodyPr/>
              <a:lstStyle/>
              <a:p>
                <a:pPr>
                  <a:defRPr lang="en-US">
                    <a:solidFill>
                      <a:schemeClr val="bg1"/>
                    </a:solidFill>
                  </a:defRPr>
                </a:pPr>
                <a:endParaRPr lang="en-US"/>
              </a:p>
            </c:txPr>
            <c:showVal val="1"/>
          </c:dLbls>
          <c:cat>
            <c:strRef>
              <c:f>Sheet1!$B$2:$J$2</c:f>
              <c:strCache>
                <c:ptCount val="9"/>
                <c:pt idx="0">
                  <c:v>I have used a price comparison website to check if my renewal price was competitive</c:v>
                </c:pt>
                <c:pt idx="1">
                  <c:v>I have switched providers to obtain a better deal</c:v>
                </c:pt>
                <c:pt idx="2">
                  <c:v>I have tried to renegotiate costs with my current insurance provider</c:v>
                </c:pt>
                <c:pt idx="3">
                  <c:v>I have removed add-ons from my policy (e.g. legal cover)</c:v>
                </c:pt>
                <c:pt idx="4">
                  <c:v>I have reduced my level of cover</c:v>
                </c:pt>
                <c:pt idx="5">
                  <c:v>I have removed drivers from my insurance policy to save costs</c:v>
                </c:pt>
                <c:pt idx="6">
                  <c:v>I have named someone else as the registered person on my car to save costs (this is known as 'fronting')</c:v>
                </c:pt>
                <c:pt idx="7">
                  <c:v>I've considered fitting a telematics device to my car</c:v>
                </c:pt>
                <c:pt idx="8">
                  <c:v>I have cancelled my cover altogether</c:v>
                </c:pt>
              </c:strCache>
            </c:strRef>
          </c:cat>
          <c:val>
            <c:numRef>
              <c:f>Sheet1!$B$6:$J$6</c:f>
              <c:numCache>
                <c:formatCode>0%</c:formatCode>
                <c:ptCount val="9"/>
                <c:pt idx="0">
                  <c:v>0.30000000000000032</c:v>
                </c:pt>
                <c:pt idx="1">
                  <c:v>0.49000000000000032</c:v>
                </c:pt>
                <c:pt idx="2">
                  <c:v>0.60000000000000064</c:v>
                </c:pt>
                <c:pt idx="3">
                  <c:v>0.76000000000000389</c:v>
                </c:pt>
                <c:pt idx="4">
                  <c:v>0.85000000000000064</c:v>
                </c:pt>
                <c:pt idx="5">
                  <c:v>0.86000000000000065</c:v>
                </c:pt>
                <c:pt idx="6">
                  <c:v>0.88</c:v>
                </c:pt>
                <c:pt idx="7">
                  <c:v>0.91</c:v>
                </c:pt>
                <c:pt idx="8">
                  <c:v>0.93</c:v>
                </c:pt>
              </c:numCache>
            </c:numRef>
          </c:val>
        </c:ser>
        <c:dLbls>
          <c:showVal val="1"/>
        </c:dLbls>
        <c:gapWidth val="55"/>
        <c:overlap val="100"/>
        <c:axId val="149922944"/>
        <c:axId val="149924480"/>
      </c:barChart>
      <c:catAx>
        <c:axId val="149922944"/>
        <c:scaling>
          <c:orientation val="maxMin"/>
        </c:scaling>
        <c:axPos val="l"/>
        <c:numFmt formatCode="General" sourceLinked="1"/>
        <c:majorTickMark val="none"/>
        <c:tickLblPos val="nextTo"/>
        <c:txPr>
          <a:bodyPr/>
          <a:lstStyle/>
          <a:p>
            <a:pPr>
              <a:defRPr lang="en-US"/>
            </a:pPr>
            <a:endParaRPr lang="en-US"/>
          </a:p>
        </c:txPr>
        <c:crossAx val="149924480"/>
        <c:crosses val="autoZero"/>
        <c:auto val="1"/>
        <c:lblAlgn val="ctr"/>
        <c:lblOffset val="100"/>
      </c:catAx>
      <c:valAx>
        <c:axId val="149924480"/>
        <c:scaling>
          <c:orientation val="minMax"/>
          <c:max val="1"/>
        </c:scaling>
        <c:delete val="1"/>
        <c:axPos val="t"/>
        <c:numFmt formatCode="0%" sourceLinked="1"/>
        <c:majorTickMark val="none"/>
        <c:tickLblPos val="none"/>
        <c:crossAx val="149922944"/>
        <c:crosses val="autoZero"/>
        <c:crossBetween val="between"/>
      </c:valAx>
      <c:spPr>
        <a:noFill/>
        <a:ln w="25400">
          <a:noFill/>
        </a:ln>
      </c:spPr>
    </c:plotArea>
    <c:legend>
      <c:legendPos val="t"/>
      <c:layout/>
      <c:txPr>
        <a:bodyPr/>
        <a:lstStyle/>
        <a:p>
          <a:pPr>
            <a:defRPr lang="en-US"/>
          </a:pPr>
          <a:endParaRPr lang="en-US"/>
        </a:p>
      </c:txPr>
    </c:legend>
    <c:plotVisOnly val="1"/>
    <c:dispBlanksAs val="gap"/>
  </c:chart>
  <c:spPr>
    <a:ln>
      <a:noFill/>
    </a:ln>
  </c:spPr>
  <c:txPr>
    <a:bodyPr/>
    <a:lstStyle/>
    <a:p>
      <a:pPr>
        <a:defRPr sz="1000"/>
      </a:pPr>
      <a:endParaRPr lang="en-US"/>
    </a:p>
  </c:txPr>
  <c:externalData r:id="rId1"/>
</c:chartSpace>
</file>

<file path=ppt/charts/chart41.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43758359380433043"/>
          <c:y val="9.9442702831518889E-2"/>
          <c:w val="0.56241640619567268"/>
          <c:h val="0.85286115403498464"/>
        </c:manualLayout>
      </c:layout>
      <c:barChart>
        <c:barDir val="bar"/>
        <c:grouping val="percentStacked"/>
        <c:ser>
          <c:idx val="0"/>
          <c:order val="0"/>
          <c:tx>
            <c:strRef>
              <c:f>Sheet1!$A$11</c:f>
              <c:strCache>
                <c:ptCount val="1"/>
                <c:pt idx="0">
                  <c:v>Agree</c:v>
                </c:pt>
              </c:strCache>
            </c:strRef>
          </c:tx>
          <c:spPr>
            <a:solidFill>
              <a:schemeClr val="accent3">
                <a:lumMod val="75000"/>
              </a:schemeClr>
            </a:solidFill>
          </c:spPr>
          <c:dLbls>
            <c:txPr>
              <a:bodyPr/>
              <a:lstStyle/>
              <a:p>
                <a:pPr>
                  <a:defRPr lang="en-US" sz="1200">
                    <a:solidFill>
                      <a:schemeClr val="bg1"/>
                    </a:solidFill>
                  </a:defRPr>
                </a:pPr>
                <a:endParaRPr lang="en-US"/>
              </a:p>
            </c:txPr>
            <c:showVal val="1"/>
          </c:dLbls>
          <c:cat>
            <c:strRef>
              <c:f>Sheet1!$B$10:$K$10</c:f>
              <c:strCache>
                <c:ptCount val="10"/>
                <c:pt idx="0">
                  <c:v>I make sure I am prepared to drive in adverse weather by having items such as an emergency blanket, shovel, etc.</c:v>
                </c:pt>
                <c:pt idx="1">
                  <c:v>I am confident driving in adverse weather conditions</c:v>
                </c:pt>
                <c:pt idx="2">
                  <c:v>I will be better prepared for adverse weather this year than I was last year</c:v>
                </c:pt>
                <c:pt idx="3">
                  <c:v>I only drive if there is up-to-date information available on the state of the roads I will be using</c:v>
                </c:pt>
                <c:pt idx="4">
                  <c:v>I am not confident but drive anyway</c:v>
                </c:pt>
                <c:pt idx="5">
                  <c:v>I have bought or intend to buy winter tyres for my vehicle this year</c:v>
                </c:pt>
                <c:pt idx="6">
                  <c:v>I refuse to drive but am happy to be driven in adverse weather conditions</c:v>
                </c:pt>
                <c:pt idx="7">
                  <c:v>I refuse to drive or be a passenger in adverse weather conditions</c:v>
                </c:pt>
                <c:pt idx="8">
                  <c:v>I'll only drive if I have a passenger in the car</c:v>
                </c:pt>
                <c:pt idx="9">
                  <c:v>I'll only drive where I can get a mobile phone signal</c:v>
                </c:pt>
              </c:strCache>
            </c:strRef>
          </c:cat>
          <c:val>
            <c:numRef>
              <c:f>Sheet1!$B$11:$K$11</c:f>
              <c:numCache>
                <c:formatCode>0%</c:formatCode>
                <c:ptCount val="10"/>
                <c:pt idx="0">
                  <c:v>0.63000000000000311</c:v>
                </c:pt>
                <c:pt idx="1">
                  <c:v>0.59</c:v>
                </c:pt>
                <c:pt idx="2">
                  <c:v>0.42000000000000032</c:v>
                </c:pt>
                <c:pt idx="3">
                  <c:v>0.35000000000000031</c:v>
                </c:pt>
                <c:pt idx="4">
                  <c:v>0.19</c:v>
                </c:pt>
                <c:pt idx="5">
                  <c:v>0.15000000000000024</c:v>
                </c:pt>
                <c:pt idx="6">
                  <c:v>0.14000000000000001</c:v>
                </c:pt>
                <c:pt idx="7">
                  <c:v>0.12000000000000002</c:v>
                </c:pt>
                <c:pt idx="8">
                  <c:v>8.0000000000000043E-2</c:v>
                </c:pt>
                <c:pt idx="9">
                  <c:v>8.0000000000000043E-2</c:v>
                </c:pt>
              </c:numCache>
            </c:numRef>
          </c:val>
        </c:ser>
        <c:ser>
          <c:idx val="1"/>
          <c:order val="1"/>
          <c:tx>
            <c:strRef>
              <c:f>Sheet1!$A$12</c:f>
              <c:strCache>
                <c:ptCount val="1"/>
                <c:pt idx="0">
                  <c:v>Not Sure</c:v>
                </c:pt>
              </c:strCache>
            </c:strRef>
          </c:tx>
          <c:spPr>
            <a:solidFill>
              <a:schemeClr val="bg2">
                <a:lumMod val="75000"/>
              </a:schemeClr>
            </a:solidFill>
          </c:spPr>
          <c:dLbls>
            <c:txPr>
              <a:bodyPr/>
              <a:lstStyle/>
              <a:p>
                <a:pPr>
                  <a:defRPr lang="en-US" sz="1200"/>
                </a:pPr>
                <a:endParaRPr lang="en-US"/>
              </a:p>
            </c:txPr>
            <c:showVal val="1"/>
          </c:dLbls>
          <c:cat>
            <c:strRef>
              <c:f>Sheet1!$B$10:$K$10</c:f>
              <c:strCache>
                <c:ptCount val="10"/>
                <c:pt idx="0">
                  <c:v>I make sure I am prepared to drive in adverse weather by having items such as an emergency blanket, shovel, etc.</c:v>
                </c:pt>
                <c:pt idx="1">
                  <c:v>I am confident driving in adverse weather conditions</c:v>
                </c:pt>
                <c:pt idx="2">
                  <c:v>I will be better prepared for adverse weather this year than I was last year</c:v>
                </c:pt>
                <c:pt idx="3">
                  <c:v>I only drive if there is up-to-date information available on the state of the roads I will be using</c:v>
                </c:pt>
                <c:pt idx="4">
                  <c:v>I am not confident but drive anyway</c:v>
                </c:pt>
                <c:pt idx="5">
                  <c:v>I have bought or intend to buy winter tyres for my vehicle this year</c:v>
                </c:pt>
                <c:pt idx="6">
                  <c:v>I refuse to drive but am happy to be driven in adverse weather conditions</c:v>
                </c:pt>
                <c:pt idx="7">
                  <c:v>I refuse to drive or be a passenger in adverse weather conditions</c:v>
                </c:pt>
                <c:pt idx="8">
                  <c:v>I'll only drive if I have a passenger in the car</c:v>
                </c:pt>
                <c:pt idx="9">
                  <c:v>I'll only drive where I can get a mobile phone signal</c:v>
                </c:pt>
              </c:strCache>
            </c:strRef>
          </c:cat>
          <c:val>
            <c:numRef>
              <c:f>Sheet1!$B$12:$K$12</c:f>
              <c:numCache>
                <c:formatCode>0%</c:formatCode>
                <c:ptCount val="10"/>
                <c:pt idx="0">
                  <c:v>0.11</c:v>
                </c:pt>
                <c:pt idx="1">
                  <c:v>0.15000000000000024</c:v>
                </c:pt>
                <c:pt idx="2">
                  <c:v>0.2</c:v>
                </c:pt>
                <c:pt idx="3">
                  <c:v>0.13</c:v>
                </c:pt>
                <c:pt idx="4">
                  <c:v>0.1</c:v>
                </c:pt>
                <c:pt idx="5">
                  <c:v>0.18000000000000024</c:v>
                </c:pt>
                <c:pt idx="6">
                  <c:v>0.13</c:v>
                </c:pt>
                <c:pt idx="7">
                  <c:v>0.11</c:v>
                </c:pt>
                <c:pt idx="8">
                  <c:v>9.0000000000000024E-2</c:v>
                </c:pt>
                <c:pt idx="9">
                  <c:v>0.12000000000000002</c:v>
                </c:pt>
              </c:numCache>
            </c:numRef>
          </c:val>
        </c:ser>
        <c:ser>
          <c:idx val="2"/>
          <c:order val="2"/>
          <c:tx>
            <c:strRef>
              <c:f>Sheet1!$A$13</c:f>
              <c:strCache>
                <c:ptCount val="1"/>
                <c:pt idx="0">
                  <c:v>Disagree</c:v>
                </c:pt>
              </c:strCache>
            </c:strRef>
          </c:tx>
          <c:spPr>
            <a:solidFill>
              <a:schemeClr val="accent2"/>
            </a:solidFill>
          </c:spPr>
          <c:dLbls>
            <c:txPr>
              <a:bodyPr/>
              <a:lstStyle/>
              <a:p>
                <a:pPr>
                  <a:defRPr lang="en-US" sz="1200">
                    <a:solidFill>
                      <a:schemeClr val="bg1"/>
                    </a:solidFill>
                  </a:defRPr>
                </a:pPr>
                <a:endParaRPr lang="en-US"/>
              </a:p>
            </c:txPr>
            <c:showVal val="1"/>
          </c:dLbls>
          <c:cat>
            <c:strRef>
              <c:f>Sheet1!$B$10:$K$10</c:f>
              <c:strCache>
                <c:ptCount val="10"/>
                <c:pt idx="0">
                  <c:v>I make sure I am prepared to drive in adverse weather by having items such as an emergency blanket, shovel, etc.</c:v>
                </c:pt>
                <c:pt idx="1">
                  <c:v>I am confident driving in adverse weather conditions</c:v>
                </c:pt>
                <c:pt idx="2">
                  <c:v>I will be better prepared for adverse weather this year than I was last year</c:v>
                </c:pt>
                <c:pt idx="3">
                  <c:v>I only drive if there is up-to-date information available on the state of the roads I will be using</c:v>
                </c:pt>
                <c:pt idx="4">
                  <c:v>I am not confident but drive anyway</c:v>
                </c:pt>
                <c:pt idx="5">
                  <c:v>I have bought or intend to buy winter tyres for my vehicle this year</c:v>
                </c:pt>
                <c:pt idx="6">
                  <c:v>I refuse to drive but am happy to be driven in adverse weather conditions</c:v>
                </c:pt>
                <c:pt idx="7">
                  <c:v>I refuse to drive or be a passenger in adverse weather conditions</c:v>
                </c:pt>
                <c:pt idx="8">
                  <c:v>I'll only drive if I have a passenger in the car</c:v>
                </c:pt>
                <c:pt idx="9">
                  <c:v>I'll only drive where I can get a mobile phone signal</c:v>
                </c:pt>
              </c:strCache>
            </c:strRef>
          </c:cat>
          <c:val>
            <c:numRef>
              <c:f>Sheet1!$B$13:$K$13</c:f>
              <c:numCache>
                <c:formatCode>0%</c:formatCode>
                <c:ptCount val="10"/>
                <c:pt idx="0">
                  <c:v>0.26</c:v>
                </c:pt>
                <c:pt idx="1">
                  <c:v>0.26</c:v>
                </c:pt>
                <c:pt idx="2">
                  <c:v>0.38000000000000156</c:v>
                </c:pt>
                <c:pt idx="3">
                  <c:v>0.52</c:v>
                </c:pt>
                <c:pt idx="4">
                  <c:v>0.71000000000000063</c:v>
                </c:pt>
                <c:pt idx="5">
                  <c:v>0.6700000000000037</c:v>
                </c:pt>
                <c:pt idx="6">
                  <c:v>0.74000000000000277</c:v>
                </c:pt>
                <c:pt idx="7">
                  <c:v>0.77000000000000313</c:v>
                </c:pt>
                <c:pt idx="8">
                  <c:v>0.83000000000000063</c:v>
                </c:pt>
                <c:pt idx="9">
                  <c:v>0.8</c:v>
                </c:pt>
              </c:numCache>
            </c:numRef>
          </c:val>
        </c:ser>
        <c:dLbls>
          <c:showVal val="1"/>
        </c:dLbls>
        <c:gapWidth val="95"/>
        <c:overlap val="100"/>
        <c:axId val="149943808"/>
        <c:axId val="149945344"/>
      </c:barChart>
      <c:catAx>
        <c:axId val="149943808"/>
        <c:scaling>
          <c:orientation val="maxMin"/>
        </c:scaling>
        <c:axPos val="l"/>
        <c:numFmt formatCode="General" sourceLinked="1"/>
        <c:majorTickMark val="none"/>
        <c:tickLblPos val="nextTo"/>
        <c:txPr>
          <a:bodyPr/>
          <a:lstStyle/>
          <a:p>
            <a:pPr>
              <a:defRPr lang="en-US" sz="1100"/>
            </a:pPr>
            <a:endParaRPr lang="en-US"/>
          </a:p>
        </c:txPr>
        <c:crossAx val="149945344"/>
        <c:crosses val="autoZero"/>
        <c:auto val="1"/>
        <c:lblAlgn val="ctr"/>
        <c:lblOffset val="100"/>
      </c:catAx>
      <c:valAx>
        <c:axId val="149945344"/>
        <c:scaling>
          <c:orientation val="minMax"/>
          <c:max val="1"/>
        </c:scaling>
        <c:delete val="1"/>
        <c:axPos val="t"/>
        <c:numFmt formatCode="0%" sourceLinked="1"/>
        <c:tickLblPos val="none"/>
        <c:crossAx val="149943808"/>
        <c:crosses val="autoZero"/>
        <c:crossBetween val="between"/>
      </c:valAx>
    </c:plotArea>
    <c:legend>
      <c:legendPos val="t"/>
      <c:layout>
        <c:manualLayout>
          <c:xMode val="edge"/>
          <c:yMode val="edge"/>
          <c:x val="0.45493961726186088"/>
          <c:y val="3.4688104097088453E-2"/>
          <c:w val="0.46500032074506331"/>
          <c:h val="3.6993190069642516E-2"/>
        </c:manualLayout>
      </c:layout>
      <c:txPr>
        <a:bodyPr/>
        <a:lstStyle/>
        <a:p>
          <a:pPr>
            <a:defRPr lang="en-US"/>
          </a:pPr>
          <a:endParaRPr lang="en-US"/>
        </a:p>
      </c:txPr>
    </c:legend>
    <c:plotVisOnly val="1"/>
    <c:dispBlanksAs val="gap"/>
  </c:chart>
  <c:txPr>
    <a:bodyPr/>
    <a:lstStyle/>
    <a:p>
      <a:pPr>
        <a:defRPr sz="1000"/>
      </a:pPr>
      <a:endParaRPr lang="en-US"/>
    </a:p>
  </c:txPr>
  <c:externalData r:id="rId1"/>
</c:chartSpace>
</file>

<file path=ppt/charts/chart42.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40715476796732464"/>
          <c:y val="9.9442702831518889E-2"/>
          <c:w val="0.59284523203268102"/>
          <c:h val="0.85286115403498464"/>
        </c:manualLayout>
      </c:layout>
      <c:barChart>
        <c:barDir val="bar"/>
        <c:grouping val="percentStacked"/>
        <c:ser>
          <c:idx val="0"/>
          <c:order val="0"/>
          <c:tx>
            <c:strRef>
              <c:f>Sheet1!$A$22</c:f>
              <c:strCache>
                <c:ptCount val="1"/>
                <c:pt idx="0">
                  <c:v>1st</c:v>
                </c:pt>
              </c:strCache>
            </c:strRef>
          </c:tx>
          <c:spPr>
            <a:solidFill>
              <a:schemeClr val="accent6">
                <a:lumMod val="75000"/>
              </a:schemeClr>
            </a:solidFill>
          </c:spPr>
          <c:dLbls>
            <c:txPr>
              <a:bodyPr/>
              <a:lstStyle/>
              <a:p>
                <a:pPr>
                  <a:defRPr lang="en-US" sz="1200"/>
                </a:pPr>
                <a:endParaRPr lang="en-US"/>
              </a:p>
            </c:txPr>
            <c:showVal val="1"/>
          </c:dLbls>
          <c:cat>
            <c:strRef>
              <c:f>Sheet1!$B$21:$M$21</c:f>
              <c:strCache>
                <c:ptCount val="12"/>
                <c:pt idx="0">
                  <c:v>Maintenance of existing local roads</c:v>
                </c:pt>
                <c:pt idx="1">
                  <c:v>Maintenance existing motorways</c:v>
                </c:pt>
                <c:pt idx="2">
                  <c:v>Targeted improvements to local roads (e.g. Reduce bottlenecks, improve safety)</c:v>
                </c:pt>
                <c:pt idx="3">
                  <c:v>Invest in winter weather equipment (e.g. Snow ploughs)</c:v>
                </c:pt>
                <c:pt idx="4">
                  <c:v>Improve capacity of existing motorways (e.g. Widening)</c:v>
                </c:pt>
                <c:pt idx="5">
                  <c:v>Improve local rail services (e.g. More frequent services)</c:v>
                </c:pt>
                <c:pt idx="6">
                  <c:v>Build new bypasses and dual carriageways</c:v>
                </c:pt>
                <c:pt idx="7">
                  <c:v>Maintenance of existing road safety measures (e.g. Speed cameras, speeding warning signs)</c:v>
                </c:pt>
                <c:pt idx="8">
                  <c:v>Provision of better arrangements for cyclists (e.g. Cycle lanes, bike hire schemes)</c:v>
                </c:pt>
                <c:pt idx="9">
                  <c:v>Building the new high speed rail network from London to Birmingham and the North</c:v>
                </c:pt>
                <c:pt idx="10">
                  <c:v>Build additional regional airport capacity</c:v>
                </c:pt>
                <c:pt idx="11">
                  <c:v>Build additional airport capacity in London</c:v>
                </c:pt>
              </c:strCache>
            </c:strRef>
          </c:cat>
          <c:val>
            <c:numRef>
              <c:f>Sheet1!$B$22:$M$22</c:f>
              <c:numCache>
                <c:formatCode>0%</c:formatCode>
                <c:ptCount val="12"/>
                <c:pt idx="0">
                  <c:v>0.31000000000000083</c:v>
                </c:pt>
                <c:pt idx="1">
                  <c:v>0.16</c:v>
                </c:pt>
                <c:pt idx="2">
                  <c:v>0.14000000000000001</c:v>
                </c:pt>
                <c:pt idx="3">
                  <c:v>6.0000000000000032E-2</c:v>
                </c:pt>
                <c:pt idx="4">
                  <c:v>0.05</c:v>
                </c:pt>
                <c:pt idx="5">
                  <c:v>7.0000000000000021E-2</c:v>
                </c:pt>
                <c:pt idx="6">
                  <c:v>0.05</c:v>
                </c:pt>
                <c:pt idx="7">
                  <c:v>0.05</c:v>
                </c:pt>
                <c:pt idx="8">
                  <c:v>4.0000000000000022E-2</c:v>
                </c:pt>
                <c:pt idx="9">
                  <c:v>3.0000000000000002E-2</c:v>
                </c:pt>
                <c:pt idx="10">
                  <c:v>1.0000000000000005E-2</c:v>
                </c:pt>
                <c:pt idx="11">
                  <c:v>2.0000000000000011E-2</c:v>
                </c:pt>
              </c:numCache>
            </c:numRef>
          </c:val>
        </c:ser>
        <c:ser>
          <c:idx val="1"/>
          <c:order val="1"/>
          <c:tx>
            <c:strRef>
              <c:f>Sheet1!$A$23</c:f>
              <c:strCache>
                <c:ptCount val="1"/>
                <c:pt idx="0">
                  <c:v>2nd</c:v>
                </c:pt>
              </c:strCache>
            </c:strRef>
          </c:tx>
          <c:spPr>
            <a:solidFill>
              <a:schemeClr val="accent6"/>
            </a:solidFill>
          </c:spPr>
          <c:dLbls>
            <c:txPr>
              <a:bodyPr/>
              <a:lstStyle/>
              <a:p>
                <a:pPr>
                  <a:defRPr lang="en-US" sz="1200"/>
                </a:pPr>
                <a:endParaRPr lang="en-US"/>
              </a:p>
            </c:txPr>
            <c:showVal val="1"/>
          </c:dLbls>
          <c:cat>
            <c:strRef>
              <c:f>Sheet1!$B$21:$M$21</c:f>
              <c:strCache>
                <c:ptCount val="12"/>
                <c:pt idx="0">
                  <c:v>Maintenance of existing local roads</c:v>
                </c:pt>
                <c:pt idx="1">
                  <c:v>Maintenance existing motorways</c:v>
                </c:pt>
                <c:pt idx="2">
                  <c:v>Targeted improvements to local roads (e.g. Reduce bottlenecks, improve safety)</c:v>
                </c:pt>
                <c:pt idx="3">
                  <c:v>Invest in winter weather equipment (e.g. Snow ploughs)</c:v>
                </c:pt>
                <c:pt idx="4">
                  <c:v>Improve capacity of existing motorways (e.g. Widening)</c:v>
                </c:pt>
                <c:pt idx="5">
                  <c:v>Improve local rail services (e.g. More frequent services)</c:v>
                </c:pt>
                <c:pt idx="6">
                  <c:v>Build new bypasses and dual carriageways</c:v>
                </c:pt>
                <c:pt idx="7">
                  <c:v>Maintenance of existing road safety measures (e.g. Speed cameras, speeding warning signs)</c:v>
                </c:pt>
                <c:pt idx="8">
                  <c:v>Provision of better arrangements for cyclists (e.g. Cycle lanes, bike hire schemes)</c:v>
                </c:pt>
                <c:pt idx="9">
                  <c:v>Building the new high speed rail network from London to Birmingham and the North</c:v>
                </c:pt>
                <c:pt idx="10">
                  <c:v>Build additional regional airport capacity</c:v>
                </c:pt>
                <c:pt idx="11">
                  <c:v>Build additional airport capacity in London</c:v>
                </c:pt>
              </c:strCache>
            </c:strRef>
          </c:cat>
          <c:val>
            <c:numRef>
              <c:f>Sheet1!$B$23:$M$23</c:f>
              <c:numCache>
                <c:formatCode>0%</c:formatCode>
                <c:ptCount val="12"/>
                <c:pt idx="0">
                  <c:v>0.21000000000000021</c:v>
                </c:pt>
                <c:pt idx="1">
                  <c:v>0.2</c:v>
                </c:pt>
                <c:pt idx="2">
                  <c:v>0.15000000000000024</c:v>
                </c:pt>
                <c:pt idx="3">
                  <c:v>9.0000000000000024E-2</c:v>
                </c:pt>
                <c:pt idx="4">
                  <c:v>8.0000000000000043E-2</c:v>
                </c:pt>
                <c:pt idx="5">
                  <c:v>7.0000000000000021E-2</c:v>
                </c:pt>
                <c:pt idx="6">
                  <c:v>6.0000000000000032E-2</c:v>
                </c:pt>
                <c:pt idx="7">
                  <c:v>0.05</c:v>
                </c:pt>
                <c:pt idx="8">
                  <c:v>4.0000000000000022E-2</c:v>
                </c:pt>
                <c:pt idx="9">
                  <c:v>2.0000000000000011E-2</c:v>
                </c:pt>
                <c:pt idx="10">
                  <c:v>1.0000000000000005E-2</c:v>
                </c:pt>
                <c:pt idx="11" formatCode="General">
                  <c:v>0</c:v>
                </c:pt>
              </c:numCache>
            </c:numRef>
          </c:val>
        </c:ser>
        <c:ser>
          <c:idx val="2"/>
          <c:order val="2"/>
          <c:tx>
            <c:strRef>
              <c:f>Sheet1!$A$24</c:f>
              <c:strCache>
                <c:ptCount val="1"/>
                <c:pt idx="0">
                  <c:v>3rd</c:v>
                </c:pt>
              </c:strCache>
            </c:strRef>
          </c:tx>
          <c:spPr>
            <a:solidFill>
              <a:schemeClr val="accent6">
                <a:lumMod val="60000"/>
                <a:lumOff val="40000"/>
              </a:schemeClr>
            </a:solidFill>
          </c:spPr>
          <c:dLbls>
            <c:txPr>
              <a:bodyPr/>
              <a:lstStyle/>
              <a:p>
                <a:pPr>
                  <a:defRPr lang="en-US" sz="1200"/>
                </a:pPr>
                <a:endParaRPr lang="en-US"/>
              </a:p>
            </c:txPr>
            <c:showVal val="1"/>
          </c:dLbls>
          <c:cat>
            <c:strRef>
              <c:f>Sheet1!$B$21:$M$21</c:f>
              <c:strCache>
                <c:ptCount val="12"/>
                <c:pt idx="0">
                  <c:v>Maintenance of existing local roads</c:v>
                </c:pt>
                <c:pt idx="1">
                  <c:v>Maintenance existing motorways</c:v>
                </c:pt>
                <c:pt idx="2">
                  <c:v>Targeted improvements to local roads (e.g. Reduce bottlenecks, improve safety)</c:v>
                </c:pt>
                <c:pt idx="3">
                  <c:v>Invest in winter weather equipment (e.g. Snow ploughs)</c:v>
                </c:pt>
                <c:pt idx="4">
                  <c:v>Improve capacity of existing motorways (e.g. Widening)</c:v>
                </c:pt>
                <c:pt idx="5">
                  <c:v>Improve local rail services (e.g. More frequent services)</c:v>
                </c:pt>
                <c:pt idx="6">
                  <c:v>Build new bypasses and dual carriageways</c:v>
                </c:pt>
                <c:pt idx="7">
                  <c:v>Maintenance of existing road safety measures (e.g. Speed cameras, speeding warning signs)</c:v>
                </c:pt>
                <c:pt idx="8">
                  <c:v>Provision of better arrangements for cyclists (e.g. Cycle lanes, bike hire schemes)</c:v>
                </c:pt>
                <c:pt idx="9">
                  <c:v>Building the new high speed rail network from London to Birmingham and the North</c:v>
                </c:pt>
                <c:pt idx="10">
                  <c:v>Build additional regional airport capacity</c:v>
                </c:pt>
                <c:pt idx="11">
                  <c:v>Build additional airport capacity in London</c:v>
                </c:pt>
              </c:strCache>
            </c:strRef>
          </c:cat>
          <c:val>
            <c:numRef>
              <c:f>Sheet1!$B$24:$M$24</c:f>
              <c:numCache>
                <c:formatCode>0%</c:formatCode>
                <c:ptCount val="12"/>
                <c:pt idx="0">
                  <c:v>0.13</c:v>
                </c:pt>
                <c:pt idx="1">
                  <c:v>0.15000000000000024</c:v>
                </c:pt>
                <c:pt idx="2">
                  <c:v>0.19</c:v>
                </c:pt>
                <c:pt idx="3">
                  <c:v>0.11</c:v>
                </c:pt>
                <c:pt idx="4">
                  <c:v>7.0000000000000021E-2</c:v>
                </c:pt>
                <c:pt idx="5">
                  <c:v>9.0000000000000024E-2</c:v>
                </c:pt>
                <c:pt idx="6">
                  <c:v>8.0000000000000043E-2</c:v>
                </c:pt>
                <c:pt idx="7">
                  <c:v>7.0000000000000021E-2</c:v>
                </c:pt>
                <c:pt idx="8">
                  <c:v>6.0000000000000032E-2</c:v>
                </c:pt>
                <c:pt idx="9">
                  <c:v>3.0000000000000002E-2</c:v>
                </c:pt>
                <c:pt idx="10">
                  <c:v>1.0000000000000005E-2</c:v>
                </c:pt>
                <c:pt idx="11">
                  <c:v>1.0000000000000005E-2</c:v>
                </c:pt>
              </c:numCache>
            </c:numRef>
          </c:val>
        </c:ser>
        <c:ser>
          <c:idx val="3"/>
          <c:order val="3"/>
          <c:tx>
            <c:strRef>
              <c:f>Sheet1!$A$25</c:f>
              <c:strCache>
                <c:ptCount val="1"/>
                <c:pt idx="0">
                  <c:v>4th</c:v>
                </c:pt>
              </c:strCache>
            </c:strRef>
          </c:tx>
          <c:spPr>
            <a:solidFill>
              <a:schemeClr val="accent6">
                <a:lumMod val="40000"/>
                <a:lumOff val="60000"/>
              </a:schemeClr>
            </a:solidFill>
          </c:spPr>
          <c:dLbls>
            <c:txPr>
              <a:bodyPr/>
              <a:lstStyle/>
              <a:p>
                <a:pPr>
                  <a:defRPr lang="en-US" sz="1200"/>
                </a:pPr>
                <a:endParaRPr lang="en-US"/>
              </a:p>
            </c:txPr>
            <c:showVal val="1"/>
          </c:dLbls>
          <c:cat>
            <c:strRef>
              <c:f>Sheet1!$B$21:$M$21</c:f>
              <c:strCache>
                <c:ptCount val="12"/>
                <c:pt idx="0">
                  <c:v>Maintenance of existing local roads</c:v>
                </c:pt>
                <c:pt idx="1">
                  <c:v>Maintenance existing motorways</c:v>
                </c:pt>
                <c:pt idx="2">
                  <c:v>Targeted improvements to local roads (e.g. Reduce bottlenecks, improve safety)</c:v>
                </c:pt>
                <c:pt idx="3">
                  <c:v>Invest in winter weather equipment (e.g. Snow ploughs)</c:v>
                </c:pt>
                <c:pt idx="4">
                  <c:v>Improve capacity of existing motorways (e.g. Widening)</c:v>
                </c:pt>
                <c:pt idx="5">
                  <c:v>Improve local rail services (e.g. More frequent services)</c:v>
                </c:pt>
                <c:pt idx="6">
                  <c:v>Build new bypasses and dual carriageways</c:v>
                </c:pt>
                <c:pt idx="7">
                  <c:v>Maintenance of existing road safety measures (e.g. Speed cameras, speeding warning signs)</c:v>
                </c:pt>
                <c:pt idx="8">
                  <c:v>Provision of better arrangements for cyclists (e.g. Cycle lanes, bike hire schemes)</c:v>
                </c:pt>
                <c:pt idx="9">
                  <c:v>Building the new high speed rail network from London to Birmingham and the North</c:v>
                </c:pt>
                <c:pt idx="10">
                  <c:v>Build additional regional airport capacity</c:v>
                </c:pt>
                <c:pt idx="11">
                  <c:v>Build additional airport capacity in London</c:v>
                </c:pt>
              </c:strCache>
            </c:strRef>
          </c:cat>
          <c:val>
            <c:numRef>
              <c:f>Sheet1!$B$25:$M$25</c:f>
              <c:numCache>
                <c:formatCode>0%</c:formatCode>
                <c:ptCount val="12"/>
                <c:pt idx="0">
                  <c:v>0.11</c:v>
                </c:pt>
                <c:pt idx="1">
                  <c:v>0.13</c:v>
                </c:pt>
                <c:pt idx="2">
                  <c:v>0.14000000000000001</c:v>
                </c:pt>
                <c:pt idx="3">
                  <c:v>0.11</c:v>
                </c:pt>
                <c:pt idx="4">
                  <c:v>0.12000000000000002</c:v>
                </c:pt>
                <c:pt idx="5">
                  <c:v>0.1</c:v>
                </c:pt>
                <c:pt idx="6">
                  <c:v>9.0000000000000024E-2</c:v>
                </c:pt>
                <c:pt idx="7">
                  <c:v>9.0000000000000024E-2</c:v>
                </c:pt>
                <c:pt idx="8">
                  <c:v>7.0000000000000021E-2</c:v>
                </c:pt>
                <c:pt idx="9">
                  <c:v>3.0000000000000002E-2</c:v>
                </c:pt>
                <c:pt idx="10">
                  <c:v>1.0000000000000005E-2</c:v>
                </c:pt>
                <c:pt idx="11">
                  <c:v>1.0000000000000005E-2</c:v>
                </c:pt>
              </c:numCache>
            </c:numRef>
          </c:val>
        </c:ser>
        <c:ser>
          <c:idx val="4"/>
          <c:order val="4"/>
          <c:tx>
            <c:strRef>
              <c:f>Sheet1!$A$26</c:f>
              <c:strCache>
                <c:ptCount val="1"/>
                <c:pt idx="0">
                  <c:v>5th</c:v>
                </c:pt>
              </c:strCache>
            </c:strRef>
          </c:tx>
          <c:spPr>
            <a:solidFill>
              <a:schemeClr val="accent6">
                <a:lumMod val="20000"/>
                <a:lumOff val="80000"/>
              </a:schemeClr>
            </a:solidFill>
          </c:spPr>
          <c:cat>
            <c:strRef>
              <c:f>Sheet1!$B$21:$M$21</c:f>
              <c:strCache>
                <c:ptCount val="12"/>
                <c:pt idx="0">
                  <c:v>Maintenance of existing local roads</c:v>
                </c:pt>
                <c:pt idx="1">
                  <c:v>Maintenance existing motorways</c:v>
                </c:pt>
                <c:pt idx="2">
                  <c:v>Targeted improvements to local roads (e.g. Reduce bottlenecks, improve safety)</c:v>
                </c:pt>
                <c:pt idx="3">
                  <c:v>Invest in winter weather equipment (e.g. Snow ploughs)</c:v>
                </c:pt>
                <c:pt idx="4">
                  <c:v>Improve capacity of existing motorways (e.g. Widening)</c:v>
                </c:pt>
                <c:pt idx="5">
                  <c:v>Improve local rail services (e.g. More frequent services)</c:v>
                </c:pt>
                <c:pt idx="6">
                  <c:v>Build new bypasses and dual carriageways</c:v>
                </c:pt>
                <c:pt idx="7">
                  <c:v>Maintenance of existing road safety measures (e.g. Speed cameras, speeding warning signs)</c:v>
                </c:pt>
                <c:pt idx="8">
                  <c:v>Provision of better arrangements for cyclists (e.g. Cycle lanes, bike hire schemes)</c:v>
                </c:pt>
                <c:pt idx="9">
                  <c:v>Building the new high speed rail network from London to Birmingham and the North</c:v>
                </c:pt>
                <c:pt idx="10">
                  <c:v>Build additional regional airport capacity</c:v>
                </c:pt>
                <c:pt idx="11">
                  <c:v>Build additional airport capacity in London</c:v>
                </c:pt>
              </c:strCache>
            </c:strRef>
          </c:cat>
          <c:val>
            <c:numRef>
              <c:f>Sheet1!$B$26:$M$26</c:f>
              <c:numCache>
                <c:formatCode>0%</c:formatCode>
                <c:ptCount val="12"/>
                <c:pt idx="0">
                  <c:v>7.0000000000000021E-2</c:v>
                </c:pt>
                <c:pt idx="1">
                  <c:v>0.11</c:v>
                </c:pt>
                <c:pt idx="2">
                  <c:v>0.11</c:v>
                </c:pt>
                <c:pt idx="3">
                  <c:v>0.12000000000000002</c:v>
                </c:pt>
                <c:pt idx="4">
                  <c:v>0.1</c:v>
                </c:pt>
                <c:pt idx="5">
                  <c:v>8.0000000000000043E-2</c:v>
                </c:pt>
                <c:pt idx="6">
                  <c:v>0.11</c:v>
                </c:pt>
                <c:pt idx="7">
                  <c:v>0.11</c:v>
                </c:pt>
                <c:pt idx="8">
                  <c:v>9.0000000000000024E-2</c:v>
                </c:pt>
                <c:pt idx="9">
                  <c:v>0.05</c:v>
                </c:pt>
                <c:pt idx="10">
                  <c:v>2.0000000000000011E-2</c:v>
                </c:pt>
                <c:pt idx="11">
                  <c:v>1.0000000000000005E-2</c:v>
                </c:pt>
              </c:numCache>
            </c:numRef>
          </c:val>
        </c:ser>
        <c:ser>
          <c:idx val="5"/>
          <c:order val="5"/>
          <c:tx>
            <c:strRef>
              <c:f>Sheet1!$A$27</c:f>
              <c:strCache>
                <c:ptCount val="1"/>
                <c:pt idx="0">
                  <c:v>Not ranked</c:v>
                </c:pt>
              </c:strCache>
            </c:strRef>
          </c:tx>
          <c:spPr>
            <a:solidFill>
              <a:schemeClr val="bg1">
                <a:lumMod val="50000"/>
              </a:schemeClr>
            </a:solidFill>
          </c:spPr>
          <c:dLbls>
            <c:txPr>
              <a:bodyPr/>
              <a:lstStyle/>
              <a:p>
                <a:pPr>
                  <a:defRPr lang="en-US">
                    <a:solidFill>
                      <a:schemeClr val="bg1"/>
                    </a:solidFill>
                  </a:defRPr>
                </a:pPr>
                <a:endParaRPr lang="en-US"/>
              </a:p>
            </c:txPr>
            <c:showVal val="1"/>
          </c:dLbls>
          <c:cat>
            <c:strRef>
              <c:f>Sheet1!$B$21:$M$21</c:f>
              <c:strCache>
                <c:ptCount val="12"/>
                <c:pt idx="0">
                  <c:v>Maintenance of existing local roads</c:v>
                </c:pt>
                <c:pt idx="1">
                  <c:v>Maintenance existing motorways</c:v>
                </c:pt>
                <c:pt idx="2">
                  <c:v>Targeted improvements to local roads (e.g. Reduce bottlenecks, improve safety)</c:v>
                </c:pt>
                <c:pt idx="3">
                  <c:v>Invest in winter weather equipment (e.g. Snow ploughs)</c:v>
                </c:pt>
                <c:pt idx="4">
                  <c:v>Improve capacity of existing motorways (e.g. Widening)</c:v>
                </c:pt>
                <c:pt idx="5">
                  <c:v>Improve local rail services (e.g. More frequent services)</c:v>
                </c:pt>
                <c:pt idx="6">
                  <c:v>Build new bypasses and dual carriageways</c:v>
                </c:pt>
                <c:pt idx="7">
                  <c:v>Maintenance of existing road safety measures (e.g. Speed cameras, speeding warning signs)</c:v>
                </c:pt>
                <c:pt idx="8">
                  <c:v>Provision of better arrangements for cyclists (e.g. Cycle lanes, bike hire schemes)</c:v>
                </c:pt>
                <c:pt idx="9">
                  <c:v>Building the new high speed rail network from London to Birmingham and the North</c:v>
                </c:pt>
                <c:pt idx="10">
                  <c:v>Build additional regional airport capacity</c:v>
                </c:pt>
                <c:pt idx="11">
                  <c:v>Build additional airport capacity in London</c:v>
                </c:pt>
              </c:strCache>
            </c:strRef>
          </c:cat>
          <c:val>
            <c:numRef>
              <c:f>Sheet1!$B$27:$M$27</c:f>
              <c:numCache>
                <c:formatCode>0%</c:formatCode>
                <c:ptCount val="12"/>
                <c:pt idx="0">
                  <c:v>0.17</c:v>
                </c:pt>
                <c:pt idx="1">
                  <c:v>0.26</c:v>
                </c:pt>
                <c:pt idx="2">
                  <c:v>0.26</c:v>
                </c:pt>
                <c:pt idx="3">
                  <c:v>0.5</c:v>
                </c:pt>
                <c:pt idx="4">
                  <c:v>0.56999999999999995</c:v>
                </c:pt>
                <c:pt idx="5">
                  <c:v>0.59</c:v>
                </c:pt>
                <c:pt idx="6">
                  <c:v>0.61000000000000065</c:v>
                </c:pt>
                <c:pt idx="7">
                  <c:v>0.63000000000000189</c:v>
                </c:pt>
                <c:pt idx="8">
                  <c:v>0.70000000000000062</c:v>
                </c:pt>
                <c:pt idx="9">
                  <c:v>0.85000000000000064</c:v>
                </c:pt>
                <c:pt idx="10">
                  <c:v>0.93</c:v>
                </c:pt>
                <c:pt idx="11">
                  <c:v>0.94000000000000061</c:v>
                </c:pt>
              </c:numCache>
            </c:numRef>
          </c:val>
        </c:ser>
        <c:dLbls>
          <c:showVal val="1"/>
        </c:dLbls>
        <c:gapWidth val="95"/>
        <c:overlap val="100"/>
        <c:axId val="150161280"/>
        <c:axId val="150162816"/>
      </c:barChart>
      <c:catAx>
        <c:axId val="150161280"/>
        <c:scaling>
          <c:orientation val="maxMin"/>
        </c:scaling>
        <c:axPos val="l"/>
        <c:numFmt formatCode="General" sourceLinked="1"/>
        <c:majorTickMark val="none"/>
        <c:tickLblPos val="nextTo"/>
        <c:txPr>
          <a:bodyPr/>
          <a:lstStyle/>
          <a:p>
            <a:pPr>
              <a:defRPr lang="en-US" sz="1200"/>
            </a:pPr>
            <a:endParaRPr lang="en-US"/>
          </a:p>
        </c:txPr>
        <c:crossAx val="150162816"/>
        <c:crosses val="autoZero"/>
        <c:auto val="1"/>
        <c:lblAlgn val="ctr"/>
        <c:lblOffset val="100"/>
      </c:catAx>
      <c:valAx>
        <c:axId val="150162816"/>
        <c:scaling>
          <c:orientation val="minMax"/>
          <c:max val="1"/>
        </c:scaling>
        <c:delete val="1"/>
        <c:axPos val="t"/>
        <c:numFmt formatCode="0%" sourceLinked="1"/>
        <c:tickLblPos val="none"/>
        <c:crossAx val="150161280"/>
        <c:crosses val="autoZero"/>
        <c:crossBetween val="between"/>
      </c:valAx>
    </c:plotArea>
    <c:legend>
      <c:legendPos val="t"/>
      <c:layout>
        <c:manualLayout>
          <c:xMode val="edge"/>
          <c:yMode val="edge"/>
          <c:x val="0.43996485487171538"/>
          <c:y val="7.154421470024494E-2"/>
          <c:w val="0.32004160574771234"/>
          <c:h val="3.6547488984466102E-2"/>
        </c:manualLayout>
      </c:layout>
      <c:txPr>
        <a:bodyPr/>
        <a:lstStyle/>
        <a:p>
          <a:pPr>
            <a:defRPr lang="en-US"/>
          </a:pPr>
          <a:endParaRPr lang="en-US"/>
        </a:p>
      </c:txPr>
    </c:legend>
    <c:plotVisOnly val="1"/>
    <c:dispBlanksAs val="gap"/>
  </c:chart>
  <c:txPr>
    <a:bodyPr/>
    <a:lstStyle/>
    <a:p>
      <a:pPr>
        <a:defRPr sz="1000"/>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27854255545960288"/>
          <c:y val="6.5192584452270524E-2"/>
          <c:w val="0.44678990065619029"/>
          <c:h val="0.87931182957267362"/>
        </c:manualLayout>
      </c:layout>
      <c:barChart>
        <c:barDir val="bar"/>
        <c:grouping val="percentStacked"/>
        <c:ser>
          <c:idx val="0"/>
          <c:order val="0"/>
          <c:tx>
            <c:strRef>
              <c:f>Sheet1!$B$23</c:f>
              <c:strCache>
                <c:ptCount val="1"/>
                <c:pt idx="0">
                  <c:v>Agree strongly</c:v>
                </c:pt>
              </c:strCache>
            </c:strRef>
          </c:tx>
          <c:spPr>
            <a:solidFill>
              <a:schemeClr val="accent3">
                <a:lumMod val="75000"/>
              </a:schemeClr>
            </a:solidFill>
          </c:spPr>
          <c:dLbls>
            <c:dLbl>
              <c:idx val="9"/>
              <c:layout>
                <c:manualLayout>
                  <c:x val="5.5555166717993695E-3"/>
                  <c:y val="-2.4689241020185589E-3"/>
                </c:manualLayout>
              </c:layout>
              <c:showVal val="1"/>
            </c:dLbl>
            <c:dLbl>
              <c:idx val="10"/>
              <c:layout>
                <c:manualLayout>
                  <c:x val="8.3332750076990508E-3"/>
                  <c:y val="2.4691185207996085E-3"/>
                </c:manualLayout>
              </c:layout>
              <c:showVal val="1"/>
            </c:dLbl>
            <c:dLbl>
              <c:idx val="11"/>
              <c:layout>
                <c:manualLayout>
                  <c:x val="8.3332750076990508E-3"/>
                  <c:y val="9.053329991425263E-17"/>
                </c:manualLayout>
              </c:layout>
              <c:showVal val="1"/>
            </c:dLbl>
            <c:dLbl>
              <c:idx val="12"/>
              <c:layout>
                <c:manualLayout>
                  <c:x val="8.3332750076990508E-3"/>
                  <c:y val="4.9382370415995353E-3"/>
                </c:manualLayout>
              </c:layout>
              <c:showVal val="1"/>
            </c:dLbl>
            <c:dLbl>
              <c:idx val="13"/>
              <c:layout>
                <c:manualLayout>
                  <c:x val="8.3332750076990508E-3"/>
                  <c:y val="1.9441878116533513E-7"/>
                </c:manualLayout>
              </c:layout>
              <c:showVal val="1"/>
            </c:dLbl>
            <c:dLbl>
              <c:idx val="14"/>
              <c:layout>
                <c:manualLayout>
                  <c:x val="1.3888791679498321E-2"/>
                  <c:y val="-4.9380426228182893E-3"/>
                </c:manualLayout>
              </c:layout>
              <c:showVal val="1"/>
            </c:dLbl>
            <c:txPr>
              <a:bodyPr/>
              <a:lstStyle/>
              <a:p>
                <a:pPr>
                  <a:defRPr lang="en-US" sz="1200">
                    <a:solidFill>
                      <a:schemeClr val="bg1"/>
                    </a:solidFill>
                  </a:defRPr>
                </a:pPr>
                <a:endParaRPr lang="en-US"/>
              </a:p>
            </c:txPr>
            <c:showVal val="1"/>
          </c:dLbls>
          <c:cat>
            <c:strRef>
              <c:f>Sheet1!$A$24:$A$28</c:f>
              <c:strCache>
                <c:ptCount val="5"/>
                <c:pt idx="0">
                  <c:v>Would find it very difficult to adjust to a carless lifestyle</c:v>
                </c:pt>
                <c:pt idx="1">
                  <c:v>Would use car less if public transport were better</c:v>
                </c:pt>
                <c:pt idx="2">
                  <c:v>My car usage will increase if my economic prospects improve</c:v>
                </c:pt>
                <c:pt idx="3">
                  <c:v>Most people in cars could use public transport instead</c:v>
                </c:pt>
                <c:pt idx="4">
                  <c:v>Will need to use my car less in the future as other transport options improve</c:v>
                </c:pt>
              </c:strCache>
            </c:strRef>
          </c:cat>
          <c:val>
            <c:numRef>
              <c:f>Sheet1!$B$24:$B$28</c:f>
              <c:numCache>
                <c:formatCode>0%</c:formatCode>
                <c:ptCount val="5"/>
                <c:pt idx="0">
                  <c:v>0.43000000000000038</c:v>
                </c:pt>
                <c:pt idx="1">
                  <c:v>0.18000000000000024</c:v>
                </c:pt>
                <c:pt idx="2">
                  <c:v>8.0000000000000043E-2</c:v>
                </c:pt>
                <c:pt idx="3">
                  <c:v>9.0000000000000024E-2</c:v>
                </c:pt>
                <c:pt idx="4">
                  <c:v>0.05</c:v>
                </c:pt>
              </c:numCache>
            </c:numRef>
          </c:val>
        </c:ser>
        <c:ser>
          <c:idx val="1"/>
          <c:order val="1"/>
          <c:tx>
            <c:strRef>
              <c:f>Sheet1!$C$23</c:f>
              <c:strCache>
                <c:ptCount val="1"/>
                <c:pt idx="0">
                  <c:v>Agree slightly</c:v>
                </c:pt>
              </c:strCache>
            </c:strRef>
          </c:tx>
          <c:spPr>
            <a:solidFill>
              <a:schemeClr val="accent3"/>
            </a:solidFill>
          </c:spPr>
          <c:dLbls>
            <c:txPr>
              <a:bodyPr/>
              <a:lstStyle/>
              <a:p>
                <a:pPr>
                  <a:defRPr lang="en-US" sz="1200"/>
                </a:pPr>
                <a:endParaRPr lang="en-US"/>
              </a:p>
            </c:txPr>
            <c:showVal val="1"/>
          </c:dLbls>
          <c:cat>
            <c:strRef>
              <c:f>Sheet1!$A$24:$A$28</c:f>
              <c:strCache>
                <c:ptCount val="5"/>
                <c:pt idx="0">
                  <c:v>Would find it very difficult to adjust to a carless lifestyle</c:v>
                </c:pt>
                <c:pt idx="1">
                  <c:v>Would use car less if public transport were better</c:v>
                </c:pt>
                <c:pt idx="2">
                  <c:v>My car usage will increase if my economic prospects improve</c:v>
                </c:pt>
                <c:pt idx="3">
                  <c:v>Most people in cars could use public transport instead</c:v>
                </c:pt>
                <c:pt idx="4">
                  <c:v>Will need to use my car less in the future as other transport options improve</c:v>
                </c:pt>
              </c:strCache>
            </c:strRef>
          </c:cat>
          <c:val>
            <c:numRef>
              <c:f>Sheet1!$C$24:$C$28</c:f>
              <c:numCache>
                <c:formatCode>0%</c:formatCode>
                <c:ptCount val="5"/>
                <c:pt idx="0">
                  <c:v>0.34</c:v>
                </c:pt>
                <c:pt idx="1">
                  <c:v>0.43000000000000038</c:v>
                </c:pt>
                <c:pt idx="2">
                  <c:v>0.26</c:v>
                </c:pt>
                <c:pt idx="3">
                  <c:v>0.27</c:v>
                </c:pt>
                <c:pt idx="4">
                  <c:v>0.24000000000000021</c:v>
                </c:pt>
              </c:numCache>
            </c:numRef>
          </c:val>
        </c:ser>
        <c:ser>
          <c:idx val="2"/>
          <c:order val="2"/>
          <c:tx>
            <c:strRef>
              <c:f>Sheet1!$D$23</c:f>
              <c:strCache>
                <c:ptCount val="1"/>
                <c:pt idx="0">
                  <c:v>Neither</c:v>
                </c:pt>
              </c:strCache>
            </c:strRef>
          </c:tx>
          <c:spPr>
            <a:solidFill>
              <a:schemeClr val="bg2">
                <a:lumMod val="75000"/>
              </a:schemeClr>
            </a:solidFill>
          </c:spPr>
          <c:dLbls>
            <c:dLbl>
              <c:idx val="0"/>
              <c:layout>
                <c:manualLayout>
                  <c:x val="3.8929167919177919E-3"/>
                  <c:y val="4.5008489259164824E-3"/>
                </c:manualLayout>
              </c:layout>
              <c:showVal val="1"/>
            </c:dLbl>
            <c:txPr>
              <a:bodyPr/>
              <a:lstStyle/>
              <a:p>
                <a:pPr>
                  <a:defRPr lang="en-US" sz="1200"/>
                </a:pPr>
                <a:endParaRPr lang="en-US"/>
              </a:p>
            </c:txPr>
            <c:showVal val="1"/>
          </c:dLbls>
          <c:cat>
            <c:strRef>
              <c:f>Sheet1!$A$24:$A$28</c:f>
              <c:strCache>
                <c:ptCount val="5"/>
                <c:pt idx="0">
                  <c:v>Would find it very difficult to adjust to a carless lifestyle</c:v>
                </c:pt>
                <c:pt idx="1">
                  <c:v>Would use car less if public transport were better</c:v>
                </c:pt>
                <c:pt idx="2">
                  <c:v>My car usage will increase if my economic prospects improve</c:v>
                </c:pt>
                <c:pt idx="3">
                  <c:v>Most people in cars could use public transport instead</c:v>
                </c:pt>
                <c:pt idx="4">
                  <c:v>Will need to use my car less in the future as other transport options improve</c:v>
                </c:pt>
              </c:strCache>
            </c:strRef>
          </c:cat>
          <c:val>
            <c:numRef>
              <c:f>Sheet1!$D$24:$D$28</c:f>
              <c:numCache>
                <c:formatCode>0%</c:formatCode>
                <c:ptCount val="5"/>
                <c:pt idx="0">
                  <c:v>0.12000000000000002</c:v>
                </c:pt>
                <c:pt idx="1">
                  <c:v>0.18000000000000024</c:v>
                </c:pt>
                <c:pt idx="2">
                  <c:v>0.4</c:v>
                </c:pt>
                <c:pt idx="3">
                  <c:v>0.32000000000000195</c:v>
                </c:pt>
                <c:pt idx="4">
                  <c:v>0.28000000000000008</c:v>
                </c:pt>
              </c:numCache>
            </c:numRef>
          </c:val>
        </c:ser>
        <c:ser>
          <c:idx val="3"/>
          <c:order val="3"/>
          <c:tx>
            <c:strRef>
              <c:f>Sheet1!$E$23</c:f>
              <c:strCache>
                <c:ptCount val="1"/>
                <c:pt idx="0">
                  <c:v>Disagree slightly</c:v>
                </c:pt>
              </c:strCache>
            </c:strRef>
          </c:tx>
          <c:spPr>
            <a:solidFill>
              <a:schemeClr val="accent2"/>
            </a:solidFill>
          </c:spPr>
          <c:dLbls>
            <c:txPr>
              <a:bodyPr/>
              <a:lstStyle/>
              <a:p>
                <a:pPr>
                  <a:defRPr lang="en-US">
                    <a:solidFill>
                      <a:schemeClr val="bg1"/>
                    </a:solidFill>
                  </a:defRPr>
                </a:pPr>
                <a:endParaRPr lang="en-US"/>
              </a:p>
            </c:txPr>
            <c:showVal val="1"/>
          </c:dLbls>
          <c:cat>
            <c:strRef>
              <c:f>Sheet1!$A$24:$A$28</c:f>
              <c:strCache>
                <c:ptCount val="5"/>
                <c:pt idx="0">
                  <c:v>Would find it very difficult to adjust to a carless lifestyle</c:v>
                </c:pt>
                <c:pt idx="1">
                  <c:v>Would use car less if public transport were better</c:v>
                </c:pt>
                <c:pt idx="2">
                  <c:v>My car usage will increase if my economic prospects improve</c:v>
                </c:pt>
                <c:pt idx="3">
                  <c:v>Most people in cars could use public transport instead</c:v>
                </c:pt>
                <c:pt idx="4">
                  <c:v>Will need to use my car less in the future as other transport options improve</c:v>
                </c:pt>
              </c:strCache>
            </c:strRef>
          </c:cat>
          <c:val>
            <c:numRef>
              <c:f>Sheet1!$E$24:$E$28</c:f>
              <c:numCache>
                <c:formatCode>0%</c:formatCode>
                <c:ptCount val="5"/>
                <c:pt idx="0">
                  <c:v>9.0000000000000024E-2</c:v>
                </c:pt>
                <c:pt idx="1">
                  <c:v>0.13</c:v>
                </c:pt>
                <c:pt idx="2">
                  <c:v>0.21000000000000021</c:v>
                </c:pt>
                <c:pt idx="3">
                  <c:v>0.23</c:v>
                </c:pt>
                <c:pt idx="4">
                  <c:v>0.28000000000000008</c:v>
                </c:pt>
              </c:numCache>
            </c:numRef>
          </c:val>
        </c:ser>
        <c:ser>
          <c:idx val="4"/>
          <c:order val="4"/>
          <c:tx>
            <c:strRef>
              <c:f>Sheet1!$F$23</c:f>
              <c:strCache>
                <c:ptCount val="1"/>
                <c:pt idx="0">
                  <c:v>Disagree strongly</c:v>
                </c:pt>
              </c:strCache>
            </c:strRef>
          </c:tx>
          <c:spPr>
            <a:solidFill>
              <a:schemeClr val="accent2">
                <a:lumMod val="75000"/>
              </a:schemeClr>
            </a:solidFill>
          </c:spPr>
          <c:dLbls>
            <c:txPr>
              <a:bodyPr/>
              <a:lstStyle/>
              <a:p>
                <a:pPr>
                  <a:defRPr lang="en-US">
                    <a:solidFill>
                      <a:schemeClr val="bg1"/>
                    </a:solidFill>
                  </a:defRPr>
                </a:pPr>
                <a:endParaRPr lang="en-US"/>
              </a:p>
            </c:txPr>
            <c:showVal val="1"/>
          </c:dLbls>
          <c:cat>
            <c:strRef>
              <c:f>Sheet1!$A$24:$A$28</c:f>
              <c:strCache>
                <c:ptCount val="5"/>
                <c:pt idx="0">
                  <c:v>Would find it very difficult to adjust to a carless lifestyle</c:v>
                </c:pt>
                <c:pt idx="1">
                  <c:v>Would use car less if public transport were better</c:v>
                </c:pt>
                <c:pt idx="2">
                  <c:v>My car usage will increase if my economic prospects improve</c:v>
                </c:pt>
                <c:pt idx="3">
                  <c:v>Most people in cars could use public transport instead</c:v>
                </c:pt>
                <c:pt idx="4">
                  <c:v>Will need to use my car less in the future as other transport options improve</c:v>
                </c:pt>
              </c:strCache>
            </c:strRef>
          </c:cat>
          <c:val>
            <c:numRef>
              <c:f>Sheet1!$F$24:$F$28</c:f>
              <c:numCache>
                <c:formatCode>0%</c:formatCode>
                <c:ptCount val="5"/>
                <c:pt idx="0">
                  <c:v>3.0000000000000002E-2</c:v>
                </c:pt>
                <c:pt idx="1">
                  <c:v>8.0000000000000043E-2</c:v>
                </c:pt>
                <c:pt idx="2">
                  <c:v>0.05</c:v>
                </c:pt>
                <c:pt idx="3">
                  <c:v>9.0000000000000024E-2</c:v>
                </c:pt>
                <c:pt idx="4">
                  <c:v>0.15000000000000024</c:v>
                </c:pt>
              </c:numCache>
            </c:numRef>
          </c:val>
        </c:ser>
        <c:gapWidth val="79"/>
        <c:overlap val="100"/>
        <c:axId val="120778112"/>
        <c:axId val="121275520"/>
      </c:barChart>
      <c:catAx>
        <c:axId val="120778112"/>
        <c:scaling>
          <c:orientation val="maxMin"/>
        </c:scaling>
        <c:delete val="1"/>
        <c:axPos val="l"/>
        <c:numFmt formatCode="General" sourceLinked="1"/>
        <c:tickLblPos val="none"/>
        <c:crossAx val="121275520"/>
        <c:crosses val="autoZero"/>
        <c:auto val="1"/>
        <c:lblAlgn val="ctr"/>
        <c:lblOffset val="100"/>
      </c:catAx>
      <c:valAx>
        <c:axId val="121275520"/>
        <c:scaling>
          <c:orientation val="minMax"/>
          <c:max val="1"/>
        </c:scaling>
        <c:delete val="1"/>
        <c:axPos val="t"/>
        <c:numFmt formatCode="0%" sourceLinked="1"/>
        <c:tickLblPos val="none"/>
        <c:crossAx val="120778112"/>
        <c:crosses val="autoZero"/>
        <c:crossBetween val="between"/>
      </c:valAx>
    </c:plotArea>
    <c:legend>
      <c:legendPos val="b"/>
      <c:layout>
        <c:manualLayout>
          <c:xMode val="edge"/>
          <c:yMode val="edge"/>
          <c:x val="0.27100271994866226"/>
          <c:y val="2.5462284548059912E-2"/>
          <c:w val="0.45372512366829115"/>
          <c:h val="4.9649674091121504E-2"/>
        </c:manualLayout>
      </c:layout>
      <c:txPr>
        <a:bodyPr/>
        <a:lstStyle/>
        <a:p>
          <a:pPr>
            <a:defRPr lang="en-US"/>
          </a:pPr>
          <a:endParaRPr lang="en-US"/>
        </a:p>
      </c:txPr>
    </c:legend>
    <c:plotVisOnly val="1"/>
    <c:dispBlanksAs val="gap"/>
  </c:chart>
  <c:txPr>
    <a:bodyPr/>
    <a:lstStyle/>
    <a:p>
      <a:pPr>
        <a:defRPr sz="1000"/>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42999818024021091"/>
          <c:y val="6.5192584452270524E-2"/>
          <c:w val="0.57000181975979614"/>
          <c:h val="0.87931182957267362"/>
        </c:manualLayout>
      </c:layout>
      <c:barChart>
        <c:barDir val="bar"/>
        <c:grouping val="percentStacked"/>
        <c:ser>
          <c:idx val="0"/>
          <c:order val="0"/>
          <c:tx>
            <c:strRef>
              <c:f>Sheet1!$B$23</c:f>
              <c:strCache>
                <c:ptCount val="1"/>
                <c:pt idx="0">
                  <c:v>Agree strongly</c:v>
                </c:pt>
              </c:strCache>
            </c:strRef>
          </c:tx>
          <c:spPr>
            <a:solidFill>
              <a:schemeClr val="accent3">
                <a:lumMod val="75000"/>
              </a:schemeClr>
            </a:solidFill>
          </c:spPr>
          <c:dLbls>
            <c:dLbl>
              <c:idx val="9"/>
              <c:layout>
                <c:manualLayout>
                  <c:x val="5.5555166717993695E-3"/>
                  <c:y val="-2.4689241020185606E-3"/>
                </c:manualLayout>
              </c:layout>
              <c:showVal val="1"/>
            </c:dLbl>
            <c:dLbl>
              <c:idx val="10"/>
              <c:layout>
                <c:manualLayout>
                  <c:x val="8.3332750076990508E-3"/>
                  <c:y val="2.4691185207996085E-3"/>
                </c:manualLayout>
              </c:layout>
              <c:showVal val="1"/>
            </c:dLbl>
            <c:dLbl>
              <c:idx val="11"/>
              <c:layout>
                <c:manualLayout>
                  <c:x val="8.3332750076990508E-3"/>
                  <c:y val="9.0533299914252828E-17"/>
                </c:manualLayout>
              </c:layout>
              <c:showVal val="1"/>
            </c:dLbl>
            <c:dLbl>
              <c:idx val="12"/>
              <c:layout>
                <c:manualLayout>
                  <c:x val="8.3332750076990508E-3"/>
                  <c:y val="4.9382370415995388E-3"/>
                </c:manualLayout>
              </c:layout>
              <c:showVal val="1"/>
            </c:dLbl>
            <c:dLbl>
              <c:idx val="13"/>
              <c:layout>
                <c:manualLayout>
                  <c:x val="8.3332750076990508E-3"/>
                  <c:y val="1.9441878116533539E-7"/>
                </c:manualLayout>
              </c:layout>
              <c:showVal val="1"/>
            </c:dLbl>
            <c:dLbl>
              <c:idx val="14"/>
              <c:layout>
                <c:manualLayout>
                  <c:x val="1.3888791679498321E-2"/>
                  <c:y val="-4.938042622818291E-3"/>
                </c:manualLayout>
              </c:layout>
              <c:showVal val="1"/>
            </c:dLbl>
            <c:txPr>
              <a:bodyPr/>
              <a:lstStyle/>
              <a:p>
                <a:pPr>
                  <a:defRPr lang="en-US" sz="1200">
                    <a:solidFill>
                      <a:schemeClr val="bg1"/>
                    </a:solidFill>
                  </a:defRPr>
                </a:pPr>
                <a:endParaRPr lang="en-US"/>
              </a:p>
            </c:txPr>
            <c:showVal val="1"/>
          </c:dLbls>
          <c:cat>
            <c:strRef>
              <c:f>Sheet1!$A$24:$A$26</c:f>
              <c:strCache>
                <c:ptCount val="3"/>
                <c:pt idx="0">
                  <c:v>Consider myself to be a law-abiding driver</c:v>
                </c:pt>
                <c:pt idx="1">
                  <c:v>Not enough police on the roads enforcing driving laws </c:v>
                </c:pt>
                <c:pt idx="2">
                  <c:v>Not very likely to get caught in breaking most motoring laws</c:v>
                </c:pt>
              </c:strCache>
            </c:strRef>
          </c:cat>
          <c:val>
            <c:numRef>
              <c:f>Sheet1!$B$24:$B$26</c:f>
              <c:numCache>
                <c:formatCode>0%</c:formatCode>
                <c:ptCount val="3"/>
                <c:pt idx="0">
                  <c:v>0.60000000000000064</c:v>
                </c:pt>
                <c:pt idx="1">
                  <c:v>0.25</c:v>
                </c:pt>
                <c:pt idx="2">
                  <c:v>4.0000000000000022E-2</c:v>
                </c:pt>
              </c:numCache>
            </c:numRef>
          </c:val>
        </c:ser>
        <c:ser>
          <c:idx val="1"/>
          <c:order val="1"/>
          <c:tx>
            <c:strRef>
              <c:f>Sheet1!$C$23</c:f>
              <c:strCache>
                <c:ptCount val="1"/>
                <c:pt idx="0">
                  <c:v>Agree slightly</c:v>
                </c:pt>
              </c:strCache>
            </c:strRef>
          </c:tx>
          <c:spPr>
            <a:solidFill>
              <a:schemeClr val="accent3"/>
            </a:solidFill>
          </c:spPr>
          <c:dLbls>
            <c:txPr>
              <a:bodyPr/>
              <a:lstStyle/>
              <a:p>
                <a:pPr>
                  <a:defRPr lang="en-US" sz="1200"/>
                </a:pPr>
                <a:endParaRPr lang="en-US"/>
              </a:p>
            </c:txPr>
            <c:showVal val="1"/>
          </c:dLbls>
          <c:cat>
            <c:strRef>
              <c:f>Sheet1!$A$24:$A$26</c:f>
              <c:strCache>
                <c:ptCount val="3"/>
                <c:pt idx="0">
                  <c:v>Consider myself to be a law-abiding driver</c:v>
                </c:pt>
                <c:pt idx="1">
                  <c:v>Not enough police on the roads enforcing driving laws </c:v>
                </c:pt>
                <c:pt idx="2">
                  <c:v>Not very likely to get caught in breaking most motoring laws</c:v>
                </c:pt>
              </c:strCache>
            </c:strRef>
          </c:cat>
          <c:val>
            <c:numRef>
              <c:f>Sheet1!$C$24:$C$26</c:f>
              <c:numCache>
                <c:formatCode>0%</c:formatCode>
                <c:ptCount val="3"/>
                <c:pt idx="0">
                  <c:v>0.31000000000000177</c:v>
                </c:pt>
                <c:pt idx="1">
                  <c:v>0.36000000000000032</c:v>
                </c:pt>
                <c:pt idx="2">
                  <c:v>0.19</c:v>
                </c:pt>
              </c:numCache>
            </c:numRef>
          </c:val>
        </c:ser>
        <c:ser>
          <c:idx val="2"/>
          <c:order val="2"/>
          <c:tx>
            <c:strRef>
              <c:f>Sheet1!$D$23</c:f>
              <c:strCache>
                <c:ptCount val="1"/>
                <c:pt idx="0">
                  <c:v>Neither</c:v>
                </c:pt>
              </c:strCache>
            </c:strRef>
          </c:tx>
          <c:spPr>
            <a:solidFill>
              <a:schemeClr val="bg2">
                <a:lumMod val="75000"/>
              </a:schemeClr>
            </a:solidFill>
          </c:spPr>
          <c:dLbls>
            <c:dLbl>
              <c:idx val="0"/>
              <c:layout>
                <c:manualLayout>
                  <c:x val="3.8929167919177932E-3"/>
                  <c:y val="4.5008489259164824E-3"/>
                </c:manualLayout>
              </c:layout>
              <c:showVal val="1"/>
            </c:dLbl>
            <c:txPr>
              <a:bodyPr/>
              <a:lstStyle/>
              <a:p>
                <a:pPr>
                  <a:defRPr lang="en-US" sz="1200"/>
                </a:pPr>
                <a:endParaRPr lang="en-US"/>
              </a:p>
            </c:txPr>
            <c:showVal val="1"/>
          </c:dLbls>
          <c:cat>
            <c:strRef>
              <c:f>Sheet1!$A$24:$A$26</c:f>
              <c:strCache>
                <c:ptCount val="3"/>
                <c:pt idx="0">
                  <c:v>Consider myself to be a law-abiding driver</c:v>
                </c:pt>
                <c:pt idx="1">
                  <c:v>Not enough police on the roads enforcing driving laws </c:v>
                </c:pt>
                <c:pt idx="2">
                  <c:v>Not very likely to get caught in breaking most motoring laws</c:v>
                </c:pt>
              </c:strCache>
            </c:strRef>
          </c:cat>
          <c:val>
            <c:numRef>
              <c:f>Sheet1!$D$24:$D$26</c:f>
              <c:numCache>
                <c:formatCode>0%</c:formatCode>
                <c:ptCount val="3"/>
                <c:pt idx="0">
                  <c:v>6.0000000000000032E-2</c:v>
                </c:pt>
                <c:pt idx="1">
                  <c:v>0.25</c:v>
                </c:pt>
                <c:pt idx="2">
                  <c:v>0.24000000000000021</c:v>
                </c:pt>
              </c:numCache>
            </c:numRef>
          </c:val>
        </c:ser>
        <c:ser>
          <c:idx val="3"/>
          <c:order val="3"/>
          <c:tx>
            <c:strRef>
              <c:f>Sheet1!$E$23</c:f>
              <c:strCache>
                <c:ptCount val="1"/>
                <c:pt idx="0">
                  <c:v>Disagree slightly</c:v>
                </c:pt>
              </c:strCache>
            </c:strRef>
          </c:tx>
          <c:spPr>
            <a:solidFill>
              <a:schemeClr val="accent2"/>
            </a:solidFill>
          </c:spPr>
          <c:dLbls>
            <c:txPr>
              <a:bodyPr/>
              <a:lstStyle/>
              <a:p>
                <a:pPr>
                  <a:defRPr lang="en-US">
                    <a:solidFill>
                      <a:schemeClr val="bg1"/>
                    </a:solidFill>
                  </a:defRPr>
                </a:pPr>
                <a:endParaRPr lang="en-US"/>
              </a:p>
            </c:txPr>
            <c:showVal val="1"/>
          </c:dLbls>
          <c:cat>
            <c:strRef>
              <c:f>Sheet1!$A$24:$A$26</c:f>
              <c:strCache>
                <c:ptCount val="3"/>
                <c:pt idx="0">
                  <c:v>Consider myself to be a law-abiding driver</c:v>
                </c:pt>
                <c:pt idx="1">
                  <c:v>Not enough police on the roads enforcing driving laws </c:v>
                </c:pt>
                <c:pt idx="2">
                  <c:v>Not very likely to get caught in breaking most motoring laws</c:v>
                </c:pt>
              </c:strCache>
            </c:strRef>
          </c:cat>
          <c:val>
            <c:numRef>
              <c:f>Sheet1!$E$24:$E$26</c:f>
              <c:numCache>
                <c:formatCode>0%</c:formatCode>
                <c:ptCount val="3"/>
                <c:pt idx="0">
                  <c:v>1.0000000000000005E-2</c:v>
                </c:pt>
                <c:pt idx="1">
                  <c:v>0.11</c:v>
                </c:pt>
                <c:pt idx="2">
                  <c:v>0.30000000000000032</c:v>
                </c:pt>
              </c:numCache>
            </c:numRef>
          </c:val>
        </c:ser>
        <c:ser>
          <c:idx val="4"/>
          <c:order val="4"/>
          <c:tx>
            <c:strRef>
              <c:f>Sheet1!$F$23</c:f>
              <c:strCache>
                <c:ptCount val="1"/>
                <c:pt idx="0">
                  <c:v>Disagree strongly</c:v>
                </c:pt>
              </c:strCache>
            </c:strRef>
          </c:tx>
          <c:spPr>
            <a:solidFill>
              <a:schemeClr val="accent2">
                <a:lumMod val="75000"/>
              </a:schemeClr>
            </a:solidFill>
          </c:spPr>
          <c:dLbls>
            <c:txPr>
              <a:bodyPr/>
              <a:lstStyle/>
              <a:p>
                <a:pPr>
                  <a:defRPr lang="en-US">
                    <a:solidFill>
                      <a:schemeClr val="bg1"/>
                    </a:solidFill>
                  </a:defRPr>
                </a:pPr>
                <a:endParaRPr lang="en-US"/>
              </a:p>
            </c:txPr>
            <c:showVal val="1"/>
          </c:dLbls>
          <c:cat>
            <c:strRef>
              <c:f>Sheet1!$A$24:$A$26</c:f>
              <c:strCache>
                <c:ptCount val="3"/>
                <c:pt idx="0">
                  <c:v>Consider myself to be a law-abiding driver</c:v>
                </c:pt>
                <c:pt idx="1">
                  <c:v>Not enough police on the roads enforcing driving laws </c:v>
                </c:pt>
                <c:pt idx="2">
                  <c:v>Not very likely to get caught in breaking most motoring laws</c:v>
                </c:pt>
              </c:strCache>
            </c:strRef>
          </c:cat>
          <c:val>
            <c:numRef>
              <c:f>Sheet1!$F$24:$F$26</c:f>
              <c:numCache>
                <c:formatCode>0%</c:formatCode>
                <c:ptCount val="3"/>
                <c:pt idx="0">
                  <c:v>1.0000000000000005E-2</c:v>
                </c:pt>
                <c:pt idx="1">
                  <c:v>3.0000000000000002E-2</c:v>
                </c:pt>
                <c:pt idx="2">
                  <c:v>0.22</c:v>
                </c:pt>
              </c:numCache>
            </c:numRef>
          </c:val>
        </c:ser>
        <c:gapWidth val="79"/>
        <c:overlap val="100"/>
        <c:axId val="121533568"/>
        <c:axId val="121535104"/>
      </c:barChart>
      <c:catAx>
        <c:axId val="121533568"/>
        <c:scaling>
          <c:orientation val="maxMin"/>
        </c:scaling>
        <c:delete val="1"/>
        <c:axPos val="l"/>
        <c:numFmt formatCode="General" sourceLinked="1"/>
        <c:tickLblPos val="none"/>
        <c:crossAx val="121535104"/>
        <c:crosses val="autoZero"/>
        <c:auto val="1"/>
        <c:lblAlgn val="ctr"/>
        <c:lblOffset val="100"/>
      </c:catAx>
      <c:valAx>
        <c:axId val="121535104"/>
        <c:scaling>
          <c:orientation val="minMax"/>
          <c:max val="1"/>
        </c:scaling>
        <c:delete val="1"/>
        <c:axPos val="t"/>
        <c:numFmt formatCode="0%" sourceLinked="1"/>
        <c:tickLblPos val="none"/>
        <c:crossAx val="121533568"/>
        <c:crosses val="autoZero"/>
        <c:crossBetween val="between"/>
      </c:valAx>
    </c:plotArea>
    <c:legend>
      <c:legendPos val="b"/>
      <c:layout>
        <c:manualLayout>
          <c:xMode val="edge"/>
          <c:yMode val="edge"/>
          <c:x val="0.43305289471020858"/>
          <c:y val="3.6713963883349923E-2"/>
          <c:w val="0.56694710528979464"/>
          <c:h val="5.1900009958179186E-2"/>
        </c:manualLayout>
      </c:layout>
      <c:txPr>
        <a:bodyPr/>
        <a:lstStyle/>
        <a:p>
          <a:pPr>
            <a:defRPr lang="en-US"/>
          </a:pPr>
          <a:endParaRPr lang="en-US"/>
        </a:p>
      </c:txPr>
    </c:legend>
    <c:plotVisOnly val="1"/>
    <c:dispBlanksAs val="gap"/>
  </c:chart>
  <c:txPr>
    <a:bodyPr/>
    <a:lstStyle/>
    <a:p>
      <a:pPr>
        <a:defRPr sz="1000"/>
      </a:pPr>
      <a:endParaRPr lang="en-US"/>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40708866429631507"/>
          <c:y val="9.7712736065180619E-2"/>
          <c:w val="0.42490971191802873"/>
          <c:h val="0.82294368850628785"/>
        </c:manualLayout>
      </c:layout>
      <c:barChart>
        <c:barDir val="bar"/>
        <c:grouping val="percentStacked"/>
        <c:ser>
          <c:idx val="0"/>
          <c:order val="0"/>
          <c:tx>
            <c:strRef>
              <c:f>Sheet1!$A$2</c:f>
              <c:strCache>
                <c:ptCount val="1"/>
                <c:pt idx="0">
                  <c:v> </c:v>
                </c:pt>
              </c:strCache>
            </c:strRef>
          </c:tx>
          <c:spPr>
            <a:solidFill>
              <a:schemeClr val="accent3">
                <a:lumMod val="75000"/>
              </a:schemeClr>
            </a:solidFill>
          </c:spPr>
          <c:dLbls>
            <c:dLbl>
              <c:idx val="9"/>
              <c:layout>
                <c:manualLayout>
                  <c:x val="5.5555166717993695E-3"/>
                  <c:y val="-2.4689241020185615E-3"/>
                </c:manualLayout>
              </c:layout>
              <c:showVal val="1"/>
            </c:dLbl>
            <c:dLbl>
              <c:idx val="10"/>
              <c:layout>
                <c:manualLayout>
                  <c:x val="8.3332750076990508E-3"/>
                  <c:y val="2.4691185207996085E-3"/>
                </c:manualLayout>
              </c:layout>
              <c:showVal val="1"/>
            </c:dLbl>
            <c:dLbl>
              <c:idx val="11"/>
              <c:layout>
                <c:manualLayout>
                  <c:x val="8.3332750076990508E-3"/>
                  <c:y val="9.0533299914253025E-17"/>
                </c:manualLayout>
              </c:layout>
              <c:showVal val="1"/>
            </c:dLbl>
            <c:dLbl>
              <c:idx val="12"/>
              <c:layout>
                <c:manualLayout>
                  <c:x val="8.3332750076990508E-3"/>
                  <c:y val="4.9382370415995422E-3"/>
                </c:manualLayout>
              </c:layout>
              <c:showVal val="1"/>
            </c:dLbl>
            <c:dLbl>
              <c:idx val="13"/>
              <c:layout>
                <c:manualLayout>
                  <c:x val="8.3332750076990508E-3"/>
                  <c:y val="1.9441878116533566E-7"/>
                </c:manualLayout>
              </c:layout>
              <c:showVal val="1"/>
            </c:dLbl>
            <c:dLbl>
              <c:idx val="14"/>
              <c:layout>
                <c:manualLayout>
                  <c:x val="1.3888791679498321E-2"/>
                  <c:y val="-4.9380426228182927E-3"/>
                </c:manualLayout>
              </c:layout>
              <c:showVal val="1"/>
            </c:dLbl>
            <c:txPr>
              <a:bodyPr/>
              <a:lstStyle/>
              <a:p>
                <a:pPr>
                  <a:defRPr lang="en-US" sz="1200"/>
                </a:pPr>
                <a:endParaRPr lang="en-US"/>
              </a:p>
            </c:txPr>
            <c:showVal val="1"/>
          </c:dLbls>
          <c:cat>
            <c:strRef>
              <c:f>Sheet1!$B$1:$G$1</c:f>
              <c:strCache>
                <c:ptCount val="6"/>
                <c:pt idx="0">
                  <c:v>I don't believe the motoring taxes I pay are sufficiently reinvested into local roads</c:v>
                </c:pt>
                <c:pt idx="1">
                  <c:v>I believe more of the taxes raised through motorists should be invested back into public transport</c:v>
                </c:pt>
                <c:pt idx="2">
                  <c:v>I believe that taxes raised through motorists are used to deter motorists from using their vehicles</c:v>
                </c:pt>
                <c:pt idx="3">
                  <c:v>I would support the introduction of more toll roads (Pay-as-you-drive) as an alternative to the current level of motoring tax</c:v>
                </c:pt>
                <c:pt idx="4">
                  <c:v>I believe the current level of motoring taxes paid is a fair price for our motoring freedom</c:v>
                </c:pt>
                <c:pt idx="5">
                  <c:v>I believe the current level of motoring taxes paid is a fair price for the environmental damage motoring can cause</c:v>
                </c:pt>
              </c:strCache>
            </c:strRef>
          </c:cat>
          <c:val>
            <c:numRef>
              <c:f>Sheet1!$B$2:$G$2</c:f>
              <c:numCache>
                <c:formatCode>General</c:formatCode>
                <c:ptCount val="6"/>
              </c:numCache>
            </c:numRef>
          </c:val>
        </c:ser>
        <c:ser>
          <c:idx val="1"/>
          <c:order val="1"/>
          <c:tx>
            <c:strRef>
              <c:f>Sheet1!$A$3</c:f>
              <c:strCache>
                <c:ptCount val="1"/>
                <c:pt idx="0">
                  <c:v>Agree strongly</c:v>
                </c:pt>
              </c:strCache>
            </c:strRef>
          </c:tx>
          <c:spPr>
            <a:solidFill>
              <a:schemeClr val="accent3">
                <a:lumMod val="75000"/>
              </a:schemeClr>
            </a:solidFill>
          </c:spPr>
          <c:dLbls>
            <c:txPr>
              <a:bodyPr/>
              <a:lstStyle/>
              <a:p>
                <a:pPr>
                  <a:defRPr lang="en-US" sz="1200">
                    <a:solidFill>
                      <a:schemeClr val="bg1"/>
                    </a:solidFill>
                  </a:defRPr>
                </a:pPr>
                <a:endParaRPr lang="en-US"/>
              </a:p>
            </c:txPr>
            <c:showVal val="1"/>
          </c:dLbls>
          <c:cat>
            <c:strRef>
              <c:f>Sheet1!$B$1:$G$1</c:f>
              <c:strCache>
                <c:ptCount val="6"/>
                <c:pt idx="0">
                  <c:v>I don't believe the motoring taxes I pay are sufficiently reinvested into local roads</c:v>
                </c:pt>
                <c:pt idx="1">
                  <c:v>I believe more of the taxes raised through motorists should be invested back into public transport</c:v>
                </c:pt>
                <c:pt idx="2">
                  <c:v>I believe that taxes raised through motorists are used to deter motorists from using their vehicles</c:v>
                </c:pt>
                <c:pt idx="3">
                  <c:v>I would support the introduction of more toll roads (Pay-as-you-drive) as an alternative to the current level of motoring tax</c:v>
                </c:pt>
                <c:pt idx="4">
                  <c:v>I believe the current level of motoring taxes paid is a fair price for our motoring freedom</c:v>
                </c:pt>
                <c:pt idx="5">
                  <c:v>I believe the current level of motoring taxes paid is a fair price for the environmental damage motoring can cause</c:v>
                </c:pt>
              </c:strCache>
            </c:strRef>
          </c:cat>
          <c:val>
            <c:numRef>
              <c:f>Sheet1!$B$3:$G$3</c:f>
              <c:numCache>
                <c:formatCode>0%</c:formatCode>
                <c:ptCount val="6"/>
                <c:pt idx="0">
                  <c:v>0.46</c:v>
                </c:pt>
                <c:pt idx="1">
                  <c:v>0.34</c:v>
                </c:pt>
                <c:pt idx="2">
                  <c:v>0.16</c:v>
                </c:pt>
                <c:pt idx="3">
                  <c:v>0.11</c:v>
                </c:pt>
                <c:pt idx="4">
                  <c:v>0.05</c:v>
                </c:pt>
                <c:pt idx="5">
                  <c:v>0.05</c:v>
                </c:pt>
              </c:numCache>
            </c:numRef>
          </c:val>
        </c:ser>
        <c:ser>
          <c:idx val="2"/>
          <c:order val="2"/>
          <c:tx>
            <c:strRef>
              <c:f>Sheet1!$A$4</c:f>
              <c:strCache>
                <c:ptCount val="1"/>
                <c:pt idx="0">
                  <c:v>Agree slightly</c:v>
                </c:pt>
              </c:strCache>
            </c:strRef>
          </c:tx>
          <c:spPr>
            <a:solidFill>
              <a:schemeClr val="accent3"/>
            </a:solidFill>
          </c:spPr>
          <c:dLbls>
            <c:dLbl>
              <c:idx val="0"/>
              <c:layout>
                <c:manualLayout>
                  <c:x val="3.8929167919177945E-3"/>
                  <c:y val="4.5008489259164824E-3"/>
                </c:manualLayout>
              </c:layout>
              <c:showVal val="1"/>
            </c:dLbl>
            <c:txPr>
              <a:bodyPr/>
              <a:lstStyle/>
              <a:p>
                <a:pPr>
                  <a:defRPr lang="en-US" sz="1200"/>
                </a:pPr>
                <a:endParaRPr lang="en-US"/>
              </a:p>
            </c:txPr>
            <c:showVal val="1"/>
          </c:dLbls>
          <c:cat>
            <c:strRef>
              <c:f>Sheet1!$B$1:$G$1</c:f>
              <c:strCache>
                <c:ptCount val="6"/>
                <c:pt idx="0">
                  <c:v>I don't believe the motoring taxes I pay are sufficiently reinvested into local roads</c:v>
                </c:pt>
                <c:pt idx="1">
                  <c:v>I believe more of the taxes raised through motorists should be invested back into public transport</c:v>
                </c:pt>
                <c:pt idx="2">
                  <c:v>I believe that taxes raised through motorists are used to deter motorists from using their vehicles</c:v>
                </c:pt>
                <c:pt idx="3">
                  <c:v>I would support the introduction of more toll roads (Pay-as-you-drive) as an alternative to the current level of motoring tax</c:v>
                </c:pt>
                <c:pt idx="4">
                  <c:v>I believe the current level of motoring taxes paid is a fair price for our motoring freedom</c:v>
                </c:pt>
                <c:pt idx="5">
                  <c:v>I believe the current level of motoring taxes paid is a fair price for the environmental damage motoring can cause</c:v>
                </c:pt>
              </c:strCache>
            </c:strRef>
          </c:cat>
          <c:val>
            <c:numRef>
              <c:f>Sheet1!$B$4:$G$4</c:f>
              <c:numCache>
                <c:formatCode>0%</c:formatCode>
                <c:ptCount val="6"/>
                <c:pt idx="0">
                  <c:v>0.34</c:v>
                </c:pt>
                <c:pt idx="1">
                  <c:v>0.38000000000000195</c:v>
                </c:pt>
                <c:pt idx="2">
                  <c:v>0.32000000000000195</c:v>
                </c:pt>
                <c:pt idx="3">
                  <c:v>0.27</c:v>
                </c:pt>
                <c:pt idx="4">
                  <c:v>0.21000000000000021</c:v>
                </c:pt>
                <c:pt idx="5">
                  <c:v>0.21000000000000021</c:v>
                </c:pt>
              </c:numCache>
            </c:numRef>
          </c:val>
        </c:ser>
        <c:ser>
          <c:idx val="3"/>
          <c:order val="3"/>
          <c:tx>
            <c:strRef>
              <c:f>Sheet1!$A$5</c:f>
              <c:strCache>
                <c:ptCount val="1"/>
                <c:pt idx="0">
                  <c:v>Neither</c:v>
                </c:pt>
              </c:strCache>
            </c:strRef>
          </c:tx>
          <c:spPr>
            <a:solidFill>
              <a:schemeClr val="bg2">
                <a:lumMod val="75000"/>
              </a:schemeClr>
            </a:solidFill>
          </c:spPr>
          <c:dLbls>
            <c:txPr>
              <a:bodyPr/>
              <a:lstStyle/>
              <a:p>
                <a:pPr>
                  <a:defRPr lang="en-US"/>
                </a:pPr>
                <a:endParaRPr lang="en-US"/>
              </a:p>
            </c:txPr>
            <c:showVal val="1"/>
          </c:dLbls>
          <c:cat>
            <c:strRef>
              <c:f>Sheet1!$B$1:$G$1</c:f>
              <c:strCache>
                <c:ptCount val="6"/>
                <c:pt idx="0">
                  <c:v>I don't believe the motoring taxes I pay are sufficiently reinvested into local roads</c:v>
                </c:pt>
                <c:pt idx="1">
                  <c:v>I believe more of the taxes raised through motorists should be invested back into public transport</c:v>
                </c:pt>
                <c:pt idx="2">
                  <c:v>I believe that taxes raised through motorists are used to deter motorists from using their vehicles</c:v>
                </c:pt>
                <c:pt idx="3">
                  <c:v>I would support the introduction of more toll roads (Pay-as-you-drive) as an alternative to the current level of motoring tax</c:v>
                </c:pt>
                <c:pt idx="4">
                  <c:v>I believe the current level of motoring taxes paid is a fair price for our motoring freedom</c:v>
                </c:pt>
                <c:pt idx="5">
                  <c:v>I believe the current level of motoring taxes paid is a fair price for the environmental damage motoring can cause</c:v>
                </c:pt>
              </c:strCache>
            </c:strRef>
          </c:cat>
          <c:val>
            <c:numRef>
              <c:f>Sheet1!$B$5:$G$5</c:f>
              <c:numCache>
                <c:formatCode>0%</c:formatCode>
                <c:ptCount val="6"/>
                <c:pt idx="0">
                  <c:v>0.13</c:v>
                </c:pt>
                <c:pt idx="1">
                  <c:v>0.18000000000000024</c:v>
                </c:pt>
                <c:pt idx="2">
                  <c:v>0.29000000000000031</c:v>
                </c:pt>
                <c:pt idx="3">
                  <c:v>0.19</c:v>
                </c:pt>
                <c:pt idx="4">
                  <c:v>0.23</c:v>
                </c:pt>
                <c:pt idx="5">
                  <c:v>0.30000000000000032</c:v>
                </c:pt>
              </c:numCache>
            </c:numRef>
          </c:val>
        </c:ser>
        <c:ser>
          <c:idx val="4"/>
          <c:order val="4"/>
          <c:tx>
            <c:strRef>
              <c:f>Sheet1!$A$6</c:f>
              <c:strCache>
                <c:ptCount val="1"/>
                <c:pt idx="0">
                  <c:v>Disagree slightly</c:v>
                </c:pt>
              </c:strCache>
            </c:strRef>
          </c:tx>
          <c:spPr>
            <a:solidFill>
              <a:schemeClr val="accent2"/>
            </a:solidFill>
          </c:spPr>
          <c:dLbls>
            <c:txPr>
              <a:bodyPr/>
              <a:lstStyle/>
              <a:p>
                <a:pPr>
                  <a:defRPr lang="en-US">
                    <a:solidFill>
                      <a:schemeClr val="bg1"/>
                    </a:solidFill>
                  </a:defRPr>
                </a:pPr>
                <a:endParaRPr lang="en-US"/>
              </a:p>
            </c:txPr>
            <c:showVal val="1"/>
          </c:dLbls>
          <c:cat>
            <c:strRef>
              <c:f>Sheet1!$B$1:$G$1</c:f>
              <c:strCache>
                <c:ptCount val="6"/>
                <c:pt idx="0">
                  <c:v>I don't believe the motoring taxes I pay are sufficiently reinvested into local roads</c:v>
                </c:pt>
                <c:pt idx="1">
                  <c:v>I believe more of the taxes raised through motorists should be invested back into public transport</c:v>
                </c:pt>
                <c:pt idx="2">
                  <c:v>I believe that taxes raised through motorists are used to deter motorists from using their vehicles</c:v>
                </c:pt>
                <c:pt idx="3">
                  <c:v>I would support the introduction of more toll roads (Pay-as-you-drive) as an alternative to the current level of motoring tax</c:v>
                </c:pt>
                <c:pt idx="4">
                  <c:v>I believe the current level of motoring taxes paid is a fair price for our motoring freedom</c:v>
                </c:pt>
                <c:pt idx="5">
                  <c:v>I believe the current level of motoring taxes paid is a fair price for the environmental damage motoring can cause</c:v>
                </c:pt>
              </c:strCache>
            </c:strRef>
          </c:cat>
          <c:val>
            <c:numRef>
              <c:f>Sheet1!$B$6:$G$6</c:f>
              <c:numCache>
                <c:formatCode>0%</c:formatCode>
                <c:ptCount val="6"/>
                <c:pt idx="0">
                  <c:v>4.0000000000000022E-2</c:v>
                </c:pt>
                <c:pt idx="1">
                  <c:v>7.0000000000000021E-2</c:v>
                </c:pt>
                <c:pt idx="2">
                  <c:v>0.15000000000000024</c:v>
                </c:pt>
                <c:pt idx="3">
                  <c:v>0.18000000000000024</c:v>
                </c:pt>
                <c:pt idx="4">
                  <c:v>0.29000000000000031</c:v>
                </c:pt>
                <c:pt idx="5">
                  <c:v>0.24000000000000021</c:v>
                </c:pt>
              </c:numCache>
            </c:numRef>
          </c:val>
        </c:ser>
        <c:ser>
          <c:idx val="5"/>
          <c:order val="5"/>
          <c:tx>
            <c:strRef>
              <c:f>Sheet1!$A$7</c:f>
              <c:strCache>
                <c:ptCount val="1"/>
                <c:pt idx="0">
                  <c:v>Disagree strongly</c:v>
                </c:pt>
              </c:strCache>
            </c:strRef>
          </c:tx>
          <c:spPr>
            <a:solidFill>
              <a:schemeClr val="accent2">
                <a:lumMod val="75000"/>
              </a:schemeClr>
            </a:solidFill>
          </c:spPr>
          <c:dLbls>
            <c:txPr>
              <a:bodyPr/>
              <a:lstStyle/>
              <a:p>
                <a:pPr>
                  <a:defRPr lang="en-US">
                    <a:solidFill>
                      <a:schemeClr val="bg1"/>
                    </a:solidFill>
                  </a:defRPr>
                </a:pPr>
                <a:endParaRPr lang="en-US"/>
              </a:p>
            </c:txPr>
            <c:showVal val="1"/>
          </c:dLbls>
          <c:cat>
            <c:strRef>
              <c:f>Sheet1!$B$1:$G$1</c:f>
              <c:strCache>
                <c:ptCount val="6"/>
                <c:pt idx="0">
                  <c:v>I don't believe the motoring taxes I pay are sufficiently reinvested into local roads</c:v>
                </c:pt>
                <c:pt idx="1">
                  <c:v>I believe more of the taxes raised through motorists should be invested back into public transport</c:v>
                </c:pt>
                <c:pt idx="2">
                  <c:v>I believe that taxes raised through motorists are used to deter motorists from using their vehicles</c:v>
                </c:pt>
                <c:pt idx="3">
                  <c:v>I would support the introduction of more toll roads (Pay-as-you-drive) as an alternative to the current level of motoring tax</c:v>
                </c:pt>
                <c:pt idx="4">
                  <c:v>I believe the current level of motoring taxes paid is a fair price for our motoring freedom</c:v>
                </c:pt>
                <c:pt idx="5">
                  <c:v>I believe the current level of motoring taxes paid is a fair price for the environmental damage motoring can cause</c:v>
                </c:pt>
              </c:strCache>
            </c:strRef>
          </c:cat>
          <c:val>
            <c:numRef>
              <c:f>Sheet1!$B$7:$G$7</c:f>
              <c:numCache>
                <c:formatCode>0%</c:formatCode>
                <c:ptCount val="6"/>
                <c:pt idx="0">
                  <c:v>4.0000000000000022E-2</c:v>
                </c:pt>
                <c:pt idx="1">
                  <c:v>0.05</c:v>
                </c:pt>
                <c:pt idx="2">
                  <c:v>7.0000000000000021E-2</c:v>
                </c:pt>
                <c:pt idx="3">
                  <c:v>0.24000000000000021</c:v>
                </c:pt>
                <c:pt idx="4">
                  <c:v>0.21000000000000021</c:v>
                </c:pt>
                <c:pt idx="5">
                  <c:v>0.2</c:v>
                </c:pt>
              </c:numCache>
            </c:numRef>
          </c:val>
        </c:ser>
        <c:gapWidth val="79"/>
        <c:overlap val="100"/>
        <c:axId val="123056512"/>
        <c:axId val="123058048"/>
      </c:barChart>
      <c:catAx>
        <c:axId val="123056512"/>
        <c:scaling>
          <c:orientation val="maxMin"/>
        </c:scaling>
        <c:delete val="1"/>
        <c:axPos val="l"/>
        <c:numFmt formatCode="General" sourceLinked="1"/>
        <c:tickLblPos val="none"/>
        <c:crossAx val="123058048"/>
        <c:crosses val="autoZero"/>
        <c:auto val="1"/>
        <c:lblAlgn val="ctr"/>
        <c:lblOffset val="100"/>
      </c:catAx>
      <c:valAx>
        <c:axId val="123058048"/>
        <c:scaling>
          <c:orientation val="minMax"/>
          <c:max val="1"/>
        </c:scaling>
        <c:delete val="1"/>
        <c:axPos val="t"/>
        <c:numFmt formatCode="0%" sourceLinked="1"/>
        <c:tickLblPos val="none"/>
        <c:crossAx val="123056512"/>
        <c:crosses val="autoZero"/>
        <c:crossBetween val="between"/>
      </c:valAx>
    </c:plotArea>
    <c:legend>
      <c:legendPos val="b"/>
      <c:legendEntry>
        <c:idx val="0"/>
        <c:delete val="1"/>
      </c:legendEntry>
      <c:layout>
        <c:manualLayout>
          <c:xMode val="edge"/>
          <c:yMode val="edge"/>
          <c:x val="0.38530026939670226"/>
          <c:y val="2.3705870825051212E-2"/>
          <c:w val="0.47150277701805204"/>
          <c:h val="5.0001229106050683E-2"/>
        </c:manualLayout>
      </c:layout>
      <c:txPr>
        <a:bodyPr/>
        <a:lstStyle/>
        <a:p>
          <a:pPr>
            <a:defRPr lang="en-US"/>
          </a:pPr>
          <a:endParaRPr lang="en-US"/>
        </a:p>
      </c:txPr>
    </c:legend>
    <c:plotVisOnly val="1"/>
    <c:dispBlanksAs val="gap"/>
  </c:chart>
  <c:txPr>
    <a:bodyPr/>
    <a:lstStyle/>
    <a:p>
      <a:pPr>
        <a:defRPr sz="1000"/>
      </a:pPr>
      <a:endParaRPr lang="en-US"/>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42999818024021103"/>
          <c:y val="6.5192584452270524E-2"/>
          <c:w val="0.57000181975979636"/>
          <c:h val="0.87931182957267362"/>
        </c:manualLayout>
      </c:layout>
      <c:barChart>
        <c:barDir val="bar"/>
        <c:grouping val="percentStacked"/>
        <c:ser>
          <c:idx val="0"/>
          <c:order val="0"/>
          <c:tx>
            <c:strRef>
              <c:f>Sheet1!$A$2</c:f>
              <c:strCache>
                <c:ptCount val="1"/>
                <c:pt idx="0">
                  <c:v>Financial reasons</c:v>
                </c:pt>
              </c:strCache>
            </c:strRef>
          </c:tx>
          <c:spPr>
            <a:solidFill>
              <a:schemeClr val="accent1"/>
            </a:solidFill>
          </c:spPr>
          <c:dLbls>
            <c:dLbl>
              <c:idx val="9"/>
              <c:layout>
                <c:manualLayout>
                  <c:x val="5.5555166717993695E-3"/>
                  <c:y val="-2.4689241020185615E-3"/>
                </c:manualLayout>
              </c:layout>
              <c:showVal val="1"/>
            </c:dLbl>
            <c:dLbl>
              <c:idx val="10"/>
              <c:layout>
                <c:manualLayout>
                  <c:x val="8.3332750076990508E-3"/>
                  <c:y val="2.4691185207996085E-3"/>
                </c:manualLayout>
              </c:layout>
              <c:showVal val="1"/>
            </c:dLbl>
            <c:dLbl>
              <c:idx val="11"/>
              <c:layout>
                <c:manualLayout>
                  <c:x val="8.3332750076990508E-3"/>
                  <c:y val="9.0533299914253025E-17"/>
                </c:manualLayout>
              </c:layout>
              <c:showVal val="1"/>
            </c:dLbl>
            <c:dLbl>
              <c:idx val="12"/>
              <c:layout>
                <c:manualLayout>
                  <c:x val="8.3332750076990508E-3"/>
                  <c:y val="4.9382370415995422E-3"/>
                </c:manualLayout>
              </c:layout>
              <c:showVal val="1"/>
            </c:dLbl>
            <c:dLbl>
              <c:idx val="13"/>
              <c:layout>
                <c:manualLayout>
                  <c:x val="8.3332750076990508E-3"/>
                  <c:y val="1.9441878116533566E-7"/>
                </c:manualLayout>
              </c:layout>
              <c:showVal val="1"/>
            </c:dLbl>
            <c:dLbl>
              <c:idx val="14"/>
              <c:layout>
                <c:manualLayout>
                  <c:x val="1.3888791679498321E-2"/>
                  <c:y val="-4.9380426228182927E-3"/>
                </c:manualLayout>
              </c:layout>
              <c:showVal val="1"/>
            </c:dLbl>
            <c:txPr>
              <a:bodyPr/>
              <a:lstStyle/>
              <a:p>
                <a:pPr>
                  <a:defRPr lang="en-US" sz="1200">
                    <a:solidFill>
                      <a:schemeClr val="bg1"/>
                    </a:solidFill>
                  </a:defRPr>
                </a:pPr>
                <a:endParaRPr lang="en-US"/>
              </a:p>
            </c:txPr>
            <c:showVal val="1"/>
          </c:dLbls>
          <c:cat>
            <c:strRef>
              <c:f>Sheet1!$B$1:$J$1</c:f>
              <c:strCache>
                <c:ptCount val="9"/>
                <c:pt idx="0">
                  <c:v>Combined as many journeys as possible into one journey</c:v>
                </c:pt>
                <c:pt idx="1">
                  <c:v>Cut down on the number of short distance journeys by car</c:v>
                </c:pt>
                <c:pt idx="2">
                  <c:v>Changed my driving style to conserve fuel</c:v>
                </c:pt>
                <c:pt idx="3">
                  <c:v>Cut down on the number of long distance journeys by car</c:v>
                </c:pt>
                <c:pt idx="4">
                  <c:v>Walked/cycled more and left the car at home</c:v>
                </c:pt>
                <c:pt idx="5">
                  <c:v>Used public transport more for short journeys and left the car at home</c:v>
                </c:pt>
                <c:pt idx="6">
                  <c:v>Used public transport more for long journeys and left the car at home</c:v>
                </c:pt>
                <c:pt idx="7">
                  <c:v>Left longer times between servicing</c:v>
                </c:pt>
                <c:pt idx="8">
                  <c:v>Serviced or repaired my own vehicle</c:v>
                </c:pt>
              </c:strCache>
            </c:strRef>
          </c:cat>
          <c:val>
            <c:numRef>
              <c:f>Sheet1!$B$2:$J$2</c:f>
              <c:numCache>
                <c:formatCode>0%</c:formatCode>
                <c:ptCount val="9"/>
                <c:pt idx="0">
                  <c:v>0.4</c:v>
                </c:pt>
                <c:pt idx="1">
                  <c:v>0.33000000000000218</c:v>
                </c:pt>
                <c:pt idx="2">
                  <c:v>0.4</c:v>
                </c:pt>
                <c:pt idx="3">
                  <c:v>0.29000000000000031</c:v>
                </c:pt>
                <c:pt idx="4">
                  <c:v>0.18000000000000024</c:v>
                </c:pt>
                <c:pt idx="5">
                  <c:v>0.18000000000000024</c:v>
                </c:pt>
                <c:pt idx="6">
                  <c:v>0.14000000000000001</c:v>
                </c:pt>
                <c:pt idx="7">
                  <c:v>0.2</c:v>
                </c:pt>
                <c:pt idx="8">
                  <c:v>0.12000000000000002</c:v>
                </c:pt>
              </c:numCache>
            </c:numRef>
          </c:val>
        </c:ser>
        <c:ser>
          <c:idx val="1"/>
          <c:order val="1"/>
          <c:tx>
            <c:strRef>
              <c:f>Sheet1!$A$3</c:f>
              <c:strCache>
                <c:ptCount val="1"/>
                <c:pt idx="0">
                  <c:v>Personal circumstances</c:v>
                </c:pt>
              </c:strCache>
            </c:strRef>
          </c:tx>
          <c:spPr>
            <a:solidFill>
              <a:schemeClr val="accent3"/>
            </a:solidFill>
          </c:spPr>
          <c:dLbls>
            <c:txPr>
              <a:bodyPr/>
              <a:lstStyle/>
              <a:p>
                <a:pPr>
                  <a:defRPr lang="en-US" sz="1200"/>
                </a:pPr>
                <a:endParaRPr lang="en-US"/>
              </a:p>
            </c:txPr>
            <c:showVal val="1"/>
          </c:dLbls>
          <c:cat>
            <c:strRef>
              <c:f>Sheet1!$B$1:$J$1</c:f>
              <c:strCache>
                <c:ptCount val="9"/>
                <c:pt idx="0">
                  <c:v>Combined as many journeys as possible into one journey</c:v>
                </c:pt>
                <c:pt idx="1">
                  <c:v>Cut down on the number of short distance journeys by car</c:v>
                </c:pt>
                <c:pt idx="2">
                  <c:v>Changed my driving style to conserve fuel</c:v>
                </c:pt>
                <c:pt idx="3">
                  <c:v>Cut down on the number of long distance journeys by car</c:v>
                </c:pt>
                <c:pt idx="4">
                  <c:v>Walked/cycled more and left the car at home</c:v>
                </c:pt>
                <c:pt idx="5">
                  <c:v>Used public transport more for short journeys and left the car at home</c:v>
                </c:pt>
                <c:pt idx="6">
                  <c:v>Used public transport more for long journeys and left the car at home</c:v>
                </c:pt>
                <c:pt idx="7">
                  <c:v>Left longer times between servicing</c:v>
                </c:pt>
                <c:pt idx="8">
                  <c:v>Serviced or repaired my own vehicle</c:v>
                </c:pt>
              </c:strCache>
            </c:strRef>
          </c:cat>
          <c:val>
            <c:numRef>
              <c:f>Sheet1!$B$3:$J$3</c:f>
              <c:numCache>
                <c:formatCode>0%</c:formatCode>
                <c:ptCount val="9"/>
                <c:pt idx="0">
                  <c:v>0.17</c:v>
                </c:pt>
                <c:pt idx="1">
                  <c:v>0.15000000000000024</c:v>
                </c:pt>
                <c:pt idx="2">
                  <c:v>9.0000000000000024E-2</c:v>
                </c:pt>
                <c:pt idx="3">
                  <c:v>0.14000000000000001</c:v>
                </c:pt>
                <c:pt idx="4">
                  <c:v>0.2</c:v>
                </c:pt>
                <c:pt idx="5">
                  <c:v>0.15000000000000024</c:v>
                </c:pt>
                <c:pt idx="6">
                  <c:v>0.12000000000000002</c:v>
                </c:pt>
                <c:pt idx="7">
                  <c:v>6.0000000000000032E-2</c:v>
                </c:pt>
                <c:pt idx="8">
                  <c:v>8.0000000000000043E-2</c:v>
                </c:pt>
              </c:numCache>
            </c:numRef>
          </c:val>
        </c:ser>
        <c:ser>
          <c:idx val="2"/>
          <c:order val="2"/>
          <c:tx>
            <c:strRef>
              <c:f>Sheet1!$A$4</c:f>
              <c:strCache>
                <c:ptCount val="1"/>
                <c:pt idx="0">
                  <c:v>Other reason</c:v>
                </c:pt>
              </c:strCache>
            </c:strRef>
          </c:tx>
          <c:spPr>
            <a:solidFill>
              <a:schemeClr val="accent6"/>
            </a:solidFill>
          </c:spPr>
          <c:dLbls>
            <c:dLbl>
              <c:idx val="0"/>
              <c:layout>
                <c:manualLayout>
                  <c:x val="3.8929167919177945E-3"/>
                  <c:y val="4.5008489259164824E-3"/>
                </c:manualLayout>
              </c:layout>
              <c:showVal val="1"/>
            </c:dLbl>
            <c:txPr>
              <a:bodyPr/>
              <a:lstStyle/>
              <a:p>
                <a:pPr>
                  <a:defRPr lang="en-US" sz="1200"/>
                </a:pPr>
                <a:endParaRPr lang="en-US"/>
              </a:p>
            </c:txPr>
            <c:showVal val="1"/>
          </c:dLbls>
          <c:cat>
            <c:strRef>
              <c:f>Sheet1!$B$1:$J$1</c:f>
              <c:strCache>
                <c:ptCount val="9"/>
                <c:pt idx="0">
                  <c:v>Combined as many journeys as possible into one journey</c:v>
                </c:pt>
                <c:pt idx="1">
                  <c:v>Cut down on the number of short distance journeys by car</c:v>
                </c:pt>
                <c:pt idx="2">
                  <c:v>Changed my driving style to conserve fuel</c:v>
                </c:pt>
                <c:pt idx="3">
                  <c:v>Cut down on the number of long distance journeys by car</c:v>
                </c:pt>
                <c:pt idx="4">
                  <c:v>Walked/cycled more and left the car at home</c:v>
                </c:pt>
                <c:pt idx="5">
                  <c:v>Used public transport more for short journeys and left the car at home</c:v>
                </c:pt>
                <c:pt idx="6">
                  <c:v>Used public transport more for long journeys and left the car at home</c:v>
                </c:pt>
                <c:pt idx="7">
                  <c:v>Left longer times between servicing</c:v>
                </c:pt>
                <c:pt idx="8">
                  <c:v>Serviced or repaired my own vehicle</c:v>
                </c:pt>
              </c:strCache>
            </c:strRef>
          </c:cat>
          <c:val>
            <c:numRef>
              <c:f>Sheet1!$B$4:$J$4</c:f>
              <c:numCache>
                <c:formatCode>0%</c:formatCode>
                <c:ptCount val="9"/>
                <c:pt idx="0">
                  <c:v>7.0000000000000021E-2</c:v>
                </c:pt>
                <c:pt idx="1">
                  <c:v>8.0000000000000043E-2</c:v>
                </c:pt>
                <c:pt idx="2">
                  <c:v>0.05</c:v>
                </c:pt>
                <c:pt idx="3">
                  <c:v>6.0000000000000032E-2</c:v>
                </c:pt>
                <c:pt idx="4">
                  <c:v>8.0000000000000043E-2</c:v>
                </c:pt>
                <c:pt idx="5">
                  <c:v>7.0000000000000021E-2</c:v>
                </c:pt>
                <c:pt idx="6">
                  <c:v>6.0000000000000032E-2</c:v>
                </c:pt>
                <c:pt idx="7">
                  <c:v>4.0000000000000022E-2</c:v>
                </c:pt>
                <c:pt idx="8">
                  <c:v>0.05</c:v>
                </c:pt>
              </c:numCache>
            </c:numRef>
          </c:val>
        </c:ser>
        <c:ser>
          <c:idx val="3"/>
          <c:order val="3"/>
          <c:tx>
            <c:strRef>
              <c:f>Sheet1!$A$5</c:f>
              <c:strCache>
                <c:ptCount val="1"/>
                <c:pt idx="0">
                  <c:v>Have not done in the last 12 months</c:v>
                </c:pt>
              </c:strCache>
            </c:strRef>
          </c:tx>
          <c:spPr>
            <a:solidFill>
              <a:schemeClr val="bg1">
                <a:lumMod val="50000"/>
              </a:schemeClr>
            </a:solidFill>
          </c:spPr>
          <c:dLbls>
            <c:txPr>
              <a:bodyPr/>
              <a:lstStyle/>
              <a:p>
                <a:pPr>
                  <a:defRPr lang="en-US" sz="1200">
                    <a:solidFill>
                      <a:schemeClr val="bg1"/>
                    </a:solidFill>
                  </a:defRPr>
                </a:pPr>
                <a:endParaRPr lang="en-US"/>
              </a:p>
            </c:txPr>
            <c:showVal val="1"/>
          </c:dLbls>
          <c:cat>
            <c:strRef>
              <c:f>Sheet1!$B$1:$J$1</c:f>
              <c:strCache>
                <c:ptCount val="9"/>
                <c:pt idx="0">
                  <c:v>Combined as many journeys as possible into one journey</c:v>
                </c:pt>
                <c:pt idx="1">
                  <c:v>Cut down on the number of short distance journeys by car</c:v>
                </c:pt>
                <c:pt idx="2">
                  <c:v>Changed my driving style to conserve fuel</c:v>
                </c:pt>
                <c:pt idx="3">
                  <c:v>Cut down on the number of long distance journeys by car</c:v>
                </c:pt>
                <c:pt idx="4">
                  <c:v>Walked/cycled more and left the car at home</c:v>
                </c:pt>
                <c:pt idx="5">
                  <c:v>Used public transport more for short journeys and left the car at home</c:v>
                </c:pt>
                <c:pt idx="6">
                  <c:v>Used public transport more for long journeys and left the car at home</c:v>
                </c:pt>
                <c:pt idx="7">
                  <c:v>Left longer times between servicing</c:v>
                </c:pt>
                <c:pt idx="8">
                  <c:v>Serviced or repaired my own vehicle</c:v>
                </c:pt>
              </c:strCache>
            </c:strRef>
          </c:cat>
          <c:val>
            <c:numRef>
              <c:f>Sheet1!$B$5:$J$5</c:f>
              <c:numCache>
                <c:formatCode>0%</c:formatCode>
                <c:ptCount val="9"/>
                <c:pt idx="0">
                  <c:v>0.37000000000000038</c:v>
                </c:pt>
                <c:pt idx="1">
                  <c:v>0.44</c:v>
                </c:pt>
                <c:pt idx="2">
                  <c:v>0.46</c:v>
                </c:pt>
                <c:pt idx="3">
                  <c:v>0.51</c:v>
                </c:pt>
                <c:pt idx="4">
                  <c:v>0.53</c:v>
                </c:pt>
                <c:pt idx="5">
                  <c:v>0.60000000000000064</c:v>
                </c:pt>
                <c:pt idx="6">
                  <c:v>0.68</c:v>
                </c:pt>
                <c:pt idx="7">
                  <c:v>0.70000000000000062</c:v>
                </c:pt>
                <c:pt idx="8">
                  <c:v>0.74000000000000343</c:v>
                </c:pt>
              </c:numCache>
            </c:numRef>
          </c:val>
        </c:ser>
        <c:gapWidth val="79"/>
        <c:overlap val="100"/>
        <c:axId val="123282176"/>
        <c:axId val="123283712"/>
      </c:barChart>
      <c:catAx>
        <c:axId val="123282176"/>
        <c:scaling>
          <c:orientation val="maxMin"/>
        </c:scaling>
        <c:delete val="1"/>
        <c:axPos val="l"/>
        <c:numFmt formatCode="General" sourceLinked="1"/>
        <c:tickLblPos val="none"/>
        <c:crossAx val="123283712"/>
        <c:crosses val="autoZero"/>
        <c:auto val="1"/>
        <c:lblAlgn val="ctr"/>
        <c:lblOffset val="100"/>
      </c:catAx>
      <c:valAx>
        <c:axId val="123283712"/>
        <c:scaling>
          <c:orientation val="minMax"/>
          <c:max val="1"/>
        </c:scaling>
        <c:delete val="1"/>
        <c:axPos val="t"/>
        <c:numFmt formatCode="0%" sourceLinked="1"/>
        <c:tickLblPos val="none"/>
        <c:crossAx val="123282176"/>
        <c:crosses val="autoZero"/>
        <c:crossBetween val="between"/>
      </c:valAx>
    </c:plotArea>
    <c:legend>
      <c:legendPos val="b"/>
      <c:layout>
        <c:manualLayout>
          <c:xMode val="edge"/>
          <c:yMode val="edge"/>
          <c:x val="9.0888602704443044E-2"/>
          <c:y val="2.5462284548059912E-2"/>
          <c:w val="0.9"/>
          <c:h val="3.8397994755831465E-2"/>
        </c:manualLayout>
      </c:layout>
      <c:txPr>
        <a:bodyPr/>
        <a:lstStyle/>
        <a:p>
          <a:pPr>
            <a:defRPr lang="en-US"/>
          </a:pPr>
          <a:endParaRPr lang="en-US"/>
        </a:p>
      </c:txPr>
    </c:legend>
    <c:plotVisOnly val="1"/>
    <c:dispBlanksAs val="gap"/>
  </c:chart>
  <c:txPr>
    <a:bodyPr/>
    <a:lstStyle/>
    <a:p>
      <a:pPr>
        <a:defRPr sz="1000"/>
      </a:pPr>
      <a:endParaRPr lang="en-US"/>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n-GB"/>
  <c:style val="8"/>
  <c:chart>
    <c:autoTitleDeleted val="1"/>
    <c:plotArea>
      <c:layout>
        <c:manualLayout>
          <c:layoutTarget val="inner"/>
          <c:xMode val="edge"/>
          <c:yMode val="edge"/>
          <c:x val="0.42999818024021125"/>
          <c:y val="6.5192584452270524E-2"/>
          <c:w val="0.5700018197597968"/>
          <c:h val="0.87931182957267362"/>
        </c:manualLayout>
      </c:layout>
      <c:barChart>
        <c:barDir val="bar"/>
        <c:grouping val="percentStacked"/>
        <c:ser>
          <c:idx val="0"/>
          <c:order val="0"/>
          <c:tx>
            <c:strRef>
              <c:f>Sheet1!$A$10</c:f>
              <c:strCache>
                <c:ptCount val="1"/>
                <c:pt idx="0">
                  <c:v>Financial reasons</c:v>
                </c:pt>
              </c:strCache>
            </c:strRef>
          </c:tx>
          <c:spPr>
            <a:solidFill>
              <a:schemeClr val="accent1"/>
            </a:solidFill>
          </c:spPr>
          <c:dLbls>
            <c:dLbl>
              <c:idx val="6"/>
              <c:spPr/>
              <c:txPr>
                <a:bodyPr/>
                <a:lstStyle/>
                <a:p>
                  <a:pPr>
                    <a:defRPr lang="en-US" sz="1200">
                      <a:solidFill>
                        <a:schemeClr val="tx1"/>
                      </a:solidFill>
                    </a:defRPr>
                  </a:pPr>
                  <a:endParaRPr lang="en-US"/>
                </a:p>
              </c:txPr>
            </c:dLbl>
            <c:dLbl>
              <c:idx val="7"/>
              <c:spPr/>
              <c:txPr>
                <a:bodyPr/>
                <a:lstStyle/>
                <a:p>
                  <a:pPr>
                    <a:defRPr lang="en-US" sz="1200">
                      <a:solidFill>
                        <a:schemeClr val="tx1"/>
                      </a:solidFill>
                    </a:defRPr>
                  </a:pPr>
                  <a:endParaRPr lang="en-US"/>
                </a:p>
              </c:txPr>
            </c:dLbl>
            <c:dLbl>
              <c:idx val="8"/>
              <c:spPr/>
              <c:txPr>
                <a:bodyPr/>
                <a:lstStyle/>
                <a:p>
                  <a:pPr>
                    <a:defRPr lang="en-US" sz="1200">
                      <a:solidFill>
                        <a:schemeClr val="tx1"/>
                      </a:solidFill>
                    </a:defRPr>
                  </a:pPr>
                  <a:endParaRPr lang="en-US"/>
                </a:p>
              </c:txPr>
            </c:dLbl>
            <c:dLbl>
              <c:idx val="9"/>
              <c:layout>
                <c:manualLayout>
                  <c:x val="5.5555166717993695E-3"/>
                  <c:y val="-2.4689241020185624E-3"/>
                </c:manualLayout>
              </c:layout>
              <c:showVal val="1"/>
            </c:dLbl>
            <c:dLbl>
              <c:idx val="10"/>
              <c:layout>
                <c:manualLayout>
                  <c:x val="8.3332750076990508E-3"/>
                  <c:y val="2.4691185207996085E-3"/>
                </c:manualLayout>
              </c:layout>
              <c:showVal val="1"/>
            </c:dLbl>
            <c:dLbl>
              <c:idx val="11"/>
              <c:layout>
                <c:manualLayout>
                  <c:x val="8.3332750076990508E-3"/>
                  <c:y val="9.0533299914253222E-17"/>
                </c:manualLayout>
              </c:layout>
              <c:showVal val="1"/>
            </c:dLbl>
            <c:dLbl>
              <c:idx val="12"/>
              <c:layout>
                <c:manualLayout>
                  <c:x val="8.3332750076990508E-3"/>
                  <c:y val="4.938237041599544E-3"/>
                </c:manualLayout>
              </c:layout>
              <c:showVal val="1"/>
            </c:dLbl>
            <c:dLbl>
              <c:idx val="13"/>
              <c:layout>
                <c:manualLayout>
                  <c:x val="8.3332750076990508E-3"/>
                  <c:y val="1.9441878116533592E-7"/>
                </c:manualLayout>
              </c:layout>
              <c:showVal val="1"/>
            </c:dLbl>
            <c:dLbl>
              <c:idx val="14"/>
              <c:layout>
                <c:manualLayout>
                  <c:x val="1.3888791679498321E-2"/>
                  <c:y val="-4.9380426228182953E-3"/>
                </c:manualLayout>
              </c:layout>
              <c:showVal val="1"/>
            </c:dLbl>
            <c:txPr>
              <a:bodyPr/>
              <a:lstStyle/>
              <a:p>
                <a:pPr>
                  <a:defRPr lang="en-US" sz="1200">
                    <a:solidFill>
                      <a:schemeClr val="bg1"/>
                    </a:solidFill>
                  </a:defRPr>
                </a:pPr>
                <a:endParaRPr lang="en-US"/>
              </a:p>
            </c:txPr>
            <c:showVal val="1"/>
          </c:dLbls>
          <c:cat>
            <c:strRef>
              <c:f>Sheet1!$B$9:$J$9</c:f>
              <c:strCache>
                <c:ptCount val="9"/>
                <c:pt idx="0">
                  <c:v>I've bought a smaller vehicle or one with a smaller engine</c:v>
                </c:pt>
                <c:pt idx="1">
                  <c:v>Reduced level of breakdown cover</c:v>
                </c:pt>
                <c:pt idx="2">
                  <c:v>Considered buying an alternatively powered vehicle (e.g. Hybrid, Electric etc)</c:v>
                </c:pt>
                <c:pt idx="3">
                  <c:v>Car-sharing more with colleagues</c:v>
                </c:pt>
                <c:pt idx="4">
                  <c:v>Cut down on the number of cars in the household</c:v>
                </c:pt>
                <c:pt idx="5">
                  <c:v>Cancelled breakdown cover</c:v>
                </c:pt>
                <c:pt idx="6">
                  <c:v>Used a car club (i.e. Street Car, Zip Car, etc.)</c:v>
                </c:pt>
                <c:pt idx="7">
                  <c:v>Sold my car and opted to use public transport, bicycle, walking, motorbike instead</c:v>
                </c:pt>
                <c:pt idx="8">
                  <c:v>Switched to an alternatively powered vehicle (e.g. Hybrid, Electric etc)</c:v>
                </c:pt>
              </c:strCache>
            </c:strRef>
          </c:cat>
          <c:val>
            <c:numRef>
              <c:f>Sheet1!$B$10:$J$10</c:f>
              <c:numCache>
                <c:formatCode>0%</c:formatCode>
                <c:ptCount val="9"/>
                <c:pt idx="0">
                  <c:v>0.12000000000000002</c:v>
                </c:pt>
                <c:pt idx="1">
                  <c:v>0.11</c:v>
                </c:pt>
                <c:pt idx="2">
                  <c:v>8.0000000000000043E-2</c:v>
                </c:pt>
                <c:pt idx="3">
                  <c:v>7.0000000000000021E-2</c:v>
                </c:pt>
                <c:pt idx="4">
                  <c:v>8.0000000000000043E-2</c:v>
                </c:pt>
                <c:pt idx="5">
                  <c:v>7.0000000000000021E-2</c:v>
                </c:pt>
                <c:pt idx="6">
                  <c:v>2.0000000000000011E-2</c:v>
                </c:pt>
                <c:pt idx="7">
                  <c:v>2.0000000000000011E-2</c:v>
                </c:pt>
                <c:pt idx="8">
                  <c:v>2.0000000000000011E-2</c:v>
                </c:pt>
              </c:numCache>
            </c:numRef>
          </c:val>
        </c:ser>
        <c:ser>
          <c:idx val="1"/>
          <c:order val="1"/>
          <c:tx>
            <c:strRef>
              <c:f>Sheet1!$A$11</c:f>
              <c:strCache>
                <c:ptCount val="1"/>
                <c:pt idx="0">
                  <c:v>Personal circumstances</c:v>
                </c:pt>
              </c:strCache>
            </c:strRef>
          </c:tx>
          <c:spPr>
            <a:solidFill>
              <a:schemeClr val="accent3"/>
            </a:solidFill>
          </c:spPr>
          <c:dLbls>
            <c:txPr>
              <a:bodyPr/>
              <a:lstStyle/>
              <a:p>
                <a:pPr>
                  <a:defRPr lang="en-US" sz="1200"/>
                </a:pPr>
                <a:endParaRPr lang="en-US"/>
              </a:p>
            </c:txPr>
            <c:showVal val="1"/>
          </c:dLbls>
          <c:cat>
            <c:strRef>
              <c:f>Sheet1!$B$9:$J$9</c:f>
              <c:strCache>
                <c:ptCount val="9"/>
                <c:pt idx="0">
                  <c:v>I've bought a smaller vehicle or one with a smaller engine</c:v>
                </c:pt>
                <c:pt idx="1">
                  <c:v>Reduced level of breakdown cover</c:v>
                </c:pt>
                <c:pt idx="2">
                  <c:v>Considered buying an alternatively powered vehicle (e.g. Hybrid, Electric etc)</c:v>
                </c:pt>
                <c:pt idx="3">
                  <c:v>Car-sharing more with colleagues</c:v>
                </c:pt>
                <c:pt idx="4">
                  <c:v>Cut down on the number of cars in the household</c:v>
                </c:pt>
                <c:pt idx="5">
                  <c:v>Cancelled breakdown cover</c:v>
                </c:pt>
                <c:pt idx="6">
                  <c:v>Used a car club (i.e. Street Car, Zip Car, etc.)</c:v>
                </c:pt>
                <c:pt idx="7">
                  <c:v>Sold my car and opted to use public transport, bicycle, walking, motorbike instead</c:v>
                </c:pt>
                <c:pt idx="8">
                  <c:v>Switched to an alternatively powered vehicle (e.g. Hybrid, Electric etc)</c:v>
                </c:pt>
              </c:strCache>
            </c:strRef>
          </c:cat>
          <c:val>
            <c:numRef>
              <c:f>Sheet1!$B$11:$J$11</c:f>
              <c:numCache>
                <c:formatCode>0%</c:formatCode>
                <c:ptCount val="9"/>
                <c:pt idx="0">
                  <c:v>6.0000000000000032E-2</c:v>
                </c:pt>
                <c:pt idx="1">
                  <c:v>0.05</c:v>
                </c:pt>
                <c:pt idx="2">
                  <c:v>0.05</c:v>
                </c:pt>
                <c:pt idx="3">
                  <c:v>7.0000000000000021E-2</c:v>
                </c:pt>
                <c:pt idx="4">
                  <c:v>0.05</c:v>
                </c:pt>
                <c:pt idx="5">
                  <c:v>0.05</c:v>
                </c:pt>
                <c:pt idx="6">
                  <c:v>4.0000000000000022E-2</c:v>
                </c:pt>
                <c:pt idx="7">
                  <c:v>4.0000000000000022E-2</c:v>
                </c:pt>
                <c:pt idx="8">
                  <c:v>3.0000000000000002E-2</c:v>
                </c:pt>
              </c:numCache>
            </c:numRef>
          </c:val>
        </c:ser>
        <c:ser>
          <c:idx val="2"/>
          <c:order val="2"/>
          <c:tx>
            <c:strRef>
              <c:f>Sheet1!$A$12</c:f>
              <c:strCache>
                <c:ptCount val="1"/>
                <c:pt idx="0">
                  <c:v>Other reason</c:v>
                </c:pt>
              </c:strCache>
            </c:strRef>
          </c:tx>
          <c:spPr>
            <a:solidFill>
              <a:schemeClr val="accent6"/>
            </a:solidFill>
          </c:spPr>
          <c:dLbls>
            <c:dLbl>
              <c:idx val="0"/>
              <c:layout>
                <c:manualLayout>
                  <c:x val="3.8929167919177954E-3"/>
                  <c:y val="4.5008489259164824E-3"/>
                </c:manualLayout>
              </c:layout>
              <c:showVal val="1"/>
            </c:dLbl>
            <c:dLbl>
              <c:idx val="6"/>
              <c:layout>
                <c:manualLayout>
                  <c:x val="7.1110613399031899E-3"/>
                  <c:y val="1.7719180055574565E-7"/>
                </c:manualLayout>
              </c:layout>
              <c:showVal val="1"/>
            </c:dLbl>
            <c:txPr>
              <a:bodyPr/>
              <a:lstStyle/>
              <a:p>
                <a:pPr>
                  <a:defRPr lang="en-US" sz="1200"/>
                </a:pPr>
                <a:endParaRPr lang="en-US"/>
              </a:p>
            </c:txPr>
            <c:showVal val="1"/>
          </c:dLbls>
          <c:cat>
            <c:strRef>
              <c:f>Sheet1!$B$9:$J$9</c:f>
              <c:strCache>
                <c:ptCount val="9"/>
                <c:pt idx="0">
                  <c:v>I've bought a smaller vehicle or one with a smaller engine</c:v>
                </c:pt>
                <c:pt idx="1">
                  <c:v>Reduced level of breakdown cover</c:v>
                </c:pt>
                <c:pt idx="2">
                  <c:v>Considered buying an alternatively powered vehicle (e.g. Hybrid, Electric etc)</c:v>
                </c:pt>
                <c:pt idx="3">
                  <c:v>Car-sharing more with colleagues</c:v>
                </c:pt>
                <c:pt idx="4">
                  <c:v>Cut down on the number of cars in the household</c:v>
                </c:pt>
                <c:pt idx="5">
                  <c:v>Cancelled breakdown cover</c:v>
                </c:pt>
                <c:pt idx="6">
                  <c:v>Used a car club (i.e. Street Car, Zip Car, etc.)</c:v>
                </c:pt>
                <c:pt idx="7">
                  <c:v>Sold my car and opted to use public transport, bicycle, walking, motorbike instead</c:v>
                </c:pt>
                <c:pt idx="8">
                  <c:v>Switched to an alternatively powered vehicle (e.g. Hybrid, Electric etc)</c:v>
                </c:pt>
              </c:strCache>
            </c:strRef>
          </c:cat>
          <c:val>
            <c:numRef>
              <c:f>Sheet1!$B$12:$J$12</c:f>
              <c:numCache>
                <c:formatCode>0%</c:formatCode>
                <c:ptCount val="9"/>
                <c:pt idx="0">
                  <c:v>3.0000000000000002E-2</c:v>
                </c:pt>
                <c:pt idx="1">
                  <c:v>3.0000000000000002E-2</c:v>
                </c:pt>
                <c:pt idx="2">
                  <c:v>6.0000000000000032E-2</c:v>
                </c:pt>
                <c:pt idx="3">
                  <c:v>4.0000000000000022E-2</c:v>
                </c:pt>
                <c:pt idx="4">
                  <c:v>2.0000000000000011E-2</c:v>
                </c:pt>
                <c:pt idx="5">
                  <c:v>3.0000000000000002E-2</c:v>
                </c:pt>
                <c:pt idx="6">
                  <c:v>3.0000000000000002E-2</c:v>
                </c:pt>
                <c:pt idx="7">
                  <c:v>2.0000000000000011E-2</c:v>
                </c:pt>
                <c:pt idx="8">
                  <c:v>3.0000000000000002E-2</c:v>
                </c:pt>
              </c:numCache>
            </c:numRef>
          </c:val>
        </c:ser>
        <c:ser>
          <c:idx val="3"/>
          <c:order val="3"/>
          <c:tx>
            <c:strRef>
              <c:f>Sheet1!$A$13</c:f>
              <c:strCache>
                <c:ptCount val="1"/>
                <c:pt idx="0">
                  <c:v>Have not done in the last 12 months</c:v>
                </c:pt>
              </c:strCache>
            </c:strRef>
          </c:tx>
          <c:spPr>
            <a:solidFill>
              <a:schemeClr val="tx1">
                <a:lumMod val="50000"/>
                <a:lumOff val="50000"/>
              </a:schemeClr>
            </a:solidFill>
          </c:spPr>
          <c:dLbls>
            <c:txPr>
              <a:bodyPr/>
              <a:lstStyle/>
              <a:p>
                <a:pPr>
                  <a:defRPr lang="en-US" sz="1100">
                    <a:solidFill>
                      <a:schemeClr val="bg1"/>
                    </a:solidFill>
                  </a:defRPr>
                </a:pPr>
                <a:endParaRPr lang="en-US"/>
              </a:p>
            </c:txPr>
            <c:showVal val="1"/>
          </c:dLbls>
          <c:cat>
            <c:strRef>
              <c:f>Sheet1!$B$9:$J$9</c:f>
              <c:strCache>
                <c:ptCount val="9"/>
                <c:pt idx="0">
                  <c:v>I've bought a smaller vehicle or one with a smaller engine</c:v>
                </c:pt>
                <c:pt idx="1">
                  <c:v>Reduced level of breakdown cover</c:v>
                </c:pt>
                <c:pt idx="2">
                  <c:v>Considered buying an alternatively powered vehicle (e.g. Hybrid, Electric etc)</c:v>
                </c:pt>
                <c:pt idx="3">
                  <c:v>Car-sharing more with colleagues</c:v>
                </c:pt>
                <c:pt idx="4">
                  <c:v>Cut down on the number of cars in the household</c:v>
                </c:pt>
                <c:pt idx="5">
                  <c:v>Cancelled breakdown cover</c:v>
                </c:pt>
                <c:pt idx="6">
                  <c:v>Used a car club (i.e. Street Car, Zip Car, etc.)</c:v>
                </c:pt>
                <c:pt idx="7">
                  <c:v>Sold my car and opted to use public transport, bicycle, walking, motorbike instead</c:v>
                </c:pt>
                <c:pt idx="8">
                  <c:v>Switched to an alternatively powered vehicle (e.g. Hybrid, Electric etc)</c:v>
                </c:pt>
              </c:strCache>
            </c:strRef>
          </c:cat>
          <c:val>
            <c:numRef>
              <c:f>Sheet1!$B$13:$J$13</c:f>
              <c:numCache>
                <c:formatCode>0%</c:formatCode>
                <c:ptCount val="9"/>
                <c:pt idx="0">
                  <c:v>0.78</c:v>
                </c:pt>
                <c:pt idx="1">
                  <c:v>0.81</c:v>
                </c:pt>
                <c:pt idx="2">
                  <c:v>0.81</c:v>
                </c:pt>
                <c:pt idx="3">
                  <c:v>0.82000000000000062</c:v>
                </c:pt>
                <c:pt idx="4">
                  <c:v>0.85000000000000064</c:v>
                </c:pt>
                <c:pt idx="5">
                  <c:v>0.86000000000000065</c:v>
                </c:pt>
                <c:pt idx="6">
                  <c:v>0.91</c:v>
                </c:pt>
                <c:pt idx="7">
                  <c:v>0.92</c:v>
                </c:pt>
                <c:pt idx="8">
                  <c:v>0.92</c:v>
                </c:pt>
              </c:numCache>
            </c:numRef>
          </c:val>
        </c:ser>
        <c:gapWidth val="79"/>
        <c:overlap val="100"/>
        <c:axId val="123507456"/>
        <c:axId val="123508992"/>
      </c:barChart>
      <c:catAx>
        <c:axId val="123507456"/>
        <c:scaling>
          <c:orientation val="maxMin"/>
        </c:scaling>
        <c:delete val="1"/>
        <c:axPos val="l"/>
        <c:numFmt formatCode="General" sourceLinked="1"/>
        <c:tickLblPos val="none"/>
        <c:crossAx val="123508992"/>
        <c:crosses val="autoZero"/>
        <c:auto val="1"/>
        <c:lblAlgn val="ctr"/>
        <c:lblOffset val="100"/>
      </c:catAx>
      <c:valAx>
        <c:axId val="123508992"/>
        <c:scaling>
          <c:orientation val="minMax"/>
          <c:max val="1"/>
        </c:scaling>
        <c:delete val="1"/>
        <c:axPos val="t"/>
        <c:numFmt formatCode="0%" sourceLinked="1"/>
        <c:tickLblPos val="none"/>
        <c:crossAx val="123507456"/>
        <c:crosses val="autoZero"/>
        <c:crossBetween val="between"/>
      </c:valAx>
    </c:plotArea>
    <c:legend>
      <c:legendPos val="b"/>
      <c:layout>
        <c:manualLayout>
          <c:xMode val="edge"/>
          <c:yMode val="edge"/>
          <c:x val="8.9110837369467247E-2"/>
          <c:y val="2.5462284548059946E-2"/>
          <c:w val="0.9"/>
          <c:h val="3.8397994755831465E-2"/>
        </c:manualLayout>
      </c:layout>
      <c:txPr>
        <a:bodyPr/>
        <a:lstStyle/>
        <a:p>
          <a:pPr>
            <a:defRPr lang="en-US"/>
          </a:pPr>
          <a:endParaRPr lang="en-US"/>
        </a:p>
      </c:txPr>
    </c:legend>
    <c:plotVisOnly val="1"/>
    <c:dispBlanksAs val="gap"/>
  </c:chart>
  <c:txPr>
    <a:bodyPr/>
    <a:lstStyle/>
    <a:p>
      <a:pPr>
        <a:defRPr sz="1000"/>
      </a:pPr>
      <a:endParaRPr lang="en-US"/>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3186" name="Rectangle 2"/>
          <p:cNvSpPr>
            <a:spLocks noGrp="1" noChangeArrowheads="1"/>
          </p:cNvSpPr>
          <p:nvPr>
            <p:ph type="hdr" sz="quarter"/>
          </p:nvPr>
        </p:nvSpPr>
        <p:spPr bwMode="auto">
          <a:xfrm>
            <a:off x="0" y="2"/>
            <a:ext cx="2946400" cy="496969"/>
          </a:xfrm>
          <a:prstGeom prst="rect">
            <a:avLst/>
          </a:prstGeom>
          <a:noFill/>
          <a:ln w="9525">
            <a:noFill/>
            <a:miter lim="800000"/>
            <a:headEnd/>
            <a:tailEnd/>
          </a:ln>
          <a:effectLst/>
        </p:spPr>
        <p:txBody>
          <a:bodyPr vert="horz" wrap="square" lIns="91960" tIns="45981" rIns="91960" bIns="45981" numCol="1" anchor="t" anchorCtr="0" compatLnSpc="1">
            <a:prstTxWarp prst="textNoShape">
              <a:avLst/>
            </a:prstTxWarp>
          </a:bodyPr>
          <a:lstStyle>
            <a:lvl1pPr eaLnBrk="0" hangingPunct="0">
              <a:defRPr sz="1200">
                <a:latin typeface="Times New Roman" pitchFamily="-107" charset="-52"/>
                <a:ea typeface="Geneva" pitchFamily="-107" charset="-128"/>
                <a:cs typeface="+mn-cs"/>
              </a:defRPr>
            </a:lvl1pPr>
          </a:lstStyle>
          <a:p>
            <a:pPr>
              <a:defRPr/>
            </a:pPr>
            <a:endParaRPr lang="en-US" dirty="0"/>
          </a:p>
        </p:txBody>
      </p:sp>
      <p:sp>
        <p:nvSpPr>
          <p:cNvPr id="93187" name="Rectangle 3"/>
          <p:cNvSpPr>
            <a:spLocks noGrp="1" noChangeArrowheads="1"/>
          </p:cNvSpPr>
          <p:nvPr>
            <p:ph type="dt" sz="quarter" idx="1"/>
          </p:nvPr>
        </p:nvSpPr>
        <p:spPr bwMode="auto">
          <a:xfrm>
            <a:off x="3849689" y="2"/>
            <a:ext cx="2946400" cy="496969"/>
          </a:xfrm>
          <a:prstGeom prst="rect">
            <a:avLst/>
          </a:prstGeom>
          <a:noFill/>
          <a:ln w="9525">
            <a:noFill/>
            <a:miter lim="800000"/>
            <a:headEnd/>
            <a:tailEnd/>
          </a:ln>
          <a:effectLst/>
        </p:spPr>
        <p:txBody>
          <a:bodyPr vert="horz" wrap="square" lIns="91960" tIns="45981" rIns="91960" bIns="45981" numCol="1" anchor="t" anchorCtr="0" compatLnSpc="1">
            <a:prstTxWarp prst="textNoShape">
              <a:avLst/>
            </a:prstTxWarp>
          </a:bodyPr>
          <a:lstStyle>
            <a:lvl1pPr algn="r" eaLnBrk="0" hangingPunct="0">
              <a:defRPr sz="1200">
                <a:latin typeface="Times New Roman" pitchFamily="-107" charset="-52"/>
                <a:ea typeface="Geneva" pitchFamily="-107" charset="-128"/>
                <a:cs typeface="+mn-cs"/>
              </a:defRPr>
            </a:lvl1pPr>
          </a:lstStyle>
          <a:p>
            <a:pPr>
              <a:defRPr/>
            </a:pPr>
            <a:endParaRPr lang="en-US" dirty="0"/>
          </a:p>
        </p:txBody>
      </p:sp>
      <p:sp>
        <p:nvSpPr>
          <p:cNvPr id="93188" name="Rectangle 4"/>
          <p:cNvSpPr>
            <a:spLocks noGrp="1" noChangeArrowheads="1"/>
          </p:cNvSpPr>
          <p:nvPr>
            <p:ph type="ftr" sz="quarter" idx="2"/>
          </p:nvPr>
        </p:nvSpPr>
        <p:spPr bwMode="auto">
          <a:xfrm>
            <a:off x="0" y="9429672"/>
            <a:ext cx="2946400" cy="496968"/>
          </a:xfrm>
          <a:prstGeom prst="rect">
            <a:avLst/>
          </a:prstGeom>
          <a:noFill/>
          <a:ln w="9525">
            <a:noFill/>
            <a:miter lim="800000"/>
            <a:headEnd/>
            <a:tailEnd/>
          </a:ln>
          <a:effectLst/>
        </p:spPr>
        <p:txBody>
          <a:bodyPr vert="horz" wrap="square" lIns="91960" tIns="45981" rIns="91960" bIns="45981" numCol="1" anchor="b" anchorCtr="0" compatLnSpc="1">
            <a:prstTxWarp prst="textNoShape">
              <a:avLst/>
            </a:prstTxWarp>
          </a:bodyPr>
          <a:lstStyle>
            <a:lvl1pPr eaLnBrk="0" hangingPunct="0">
              <a:defRPr sz="1200">
                <a:latin typeface="Times New Roman" pitchFamily="-107" charset="-52"/>
                <a:ea typeface="Geneva" pitchFamily="-107" charset="-128"/>
                <a:cs typeface="+mn-cs"/>
              </a:defRPr>
            </a:lvl1pPr>
          </a:lstStyle>
          <a:p>
            <a:pPr>
              <a:defRPr/>
            </a:pPr>
            <a:endParaRPr lang="en-US" dirty="0"/>
          </a:p>
        </p:txBody>
      </p:sp>
      <p:sp>
        <p:nvSpPr>
          <p:cNvPr id="93189" name="Rectangle 5"/>
          <p:cNvSpPr>
            <a:spLocks noGrp="1" noChangeArrowheads="1"/>
          </p:cNvSpPr>
          <p:nvPr>
            <p:ph type="sldNum" sz="quarter" idx="3"/>
          </p:nvPr>
        </p:nvSpPr>
        <p:spPr bwMode="auto">
          <a:xfrm>
            <a:off x="3849689" y="9429672"/>
            <a:ext cx="2946400" cy="496968"/>
          </a:xfrm>
          <a:prstGeom prst="rect">
            <a:avLst/>
          </a:prstGeom>
          <a:noFill/>
          <a:ln w="9525">
            <a:noFill/>
            <a:miter lim="800000"/>
            <a:headEnd/>
            <a:tailEnd/>
          </a:ln>
          <a:effectLst/>
        </p:spPr>
        <p:txBody>
          <a:bodyPr vert="horz" wrap="square" lIns="91960" tIns="45981" rIns="91960" bIns="45981" numCol="1" anchor="b" anchorCtr="0" compatLnSpc="1">
            <a:prstTxWarp prst="textNoShape">
              <a:avLst/>
            </a:prstTxWarp>
          </a:bodyPr>
          <a:lstStyle>
            <a:lvl1pPr algn="r" eaLnBrk="0" hangingPunct="0">
              <a:defRPr sz="1200">
                <a:latin typeface="Times New Roman" pitchFamily="-107" charset="-52"/>
                <a:ea typeface="Geneva" pitchFamily="-107" charset="-128"/>
                <a:cs typeface="+mn-cs"/>
              </a:defRPr>
            </a:lvl1pPr>
          </a:lstStyle>
          <a:p>
            <a:pPr>
              <a:defRPr/>
            </a:pPr>
            <a:fld id="{D63296C7-ADF3-49B8-833D-4F6E071741EE}" type="slidenum">
              <a:rPr lang="en-GB"/>
              <a:pPr>
                <a:defRPr/>
              </a:pPr>
              <a:t>‹#›</a:t>
            </a:fld>
            <a:endParaRPr lang="en-GB" dirty="0"/>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4" name="Rectangle 4"/>
          <p:cNvSpPr>
            <a:spLocks noGrp="1" noRot="1" noChangeAspect="1" noChangeArrowheads="1" noTextEdit="1"/>
          </p:cNvSpPr>
          <p:nvPr>
            <p:ph type="sldImg" idx="2"/>
          </p:nvPr>
        </p:nvSpPr>
        <p:spPr bwMode="auto">
          <a:xfrm>
            <a:off x="741363" y="762000"/>
            <a:ext cx="5292725" cy="3744913"/>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708029" y="4734683"/>
            <a:ext cx="5383213" cy="4429833"/>
          </a:xfrm>
          <a:prstGeom prst="rect">
            <a:avLst/>
          </a:prstGeom>
          <a:noFill/>
          <a:ln w="9525">
            <a:noFill/>
            <a:miter lim="800000"/>
            <a:headEnd/>
            <a:tailEnd/>
          </a:ln>
          <a:effectLst/>
        </p:spPr>
        <p:txBody>
          <a:bodyPr vert="horz" wrap="square" lIns="91960" tIns="45981" rIns="91960" bIns="45981" numCol="1" anchor="t" anchorCtr="0" compatLnSpc="1">
            <a:prstTxWarp prst="textNoShape">
              <a:avLst/>
            </a:prstTxWarp>
          </a:bodyPr>
          <a:lstStyle/>
          <a:p>
            <a:pPr lvl="0"/>
            <a:r>
              <a:rPr lang="en-GB" noProof="0" dirty="0" smtClean="0"/>
              <a:t>Click to edit Master text styles</a:t>
            </a:r>
          </a:p>
          <a:p>
            <a:pPr lvl="1"/>
            <a:r>
              <a:rPr lang="en-GB" noProof="0" dirty="0" smtClean="0"/>
              <a:t>Second level</a:t>
            </a:r>
          </a:p>
        </p:txBody>
      </p:sp>
      <p:sp>
        <p:nvSpPr>
          <p:cNvPr id="16391" name="Rectangle 7"/>
          <p:cNvSpPr>
            <a:spLocks noGrp="1" noChangeArrowheads="1"/>
          </p:cNvSpPr>
          <p:nvPr>
            <p:ph type="sldNum" sz="quarter" idx="5"/>
          </p:nvPr>
        </p:nvSpPr>
        <p:spPr bwMode="auto">
          <a:xfrm>
            <a:off x="3735391" y="9432845"/>
            <a:ext cx="2933700" cy="317550"/>
          </a:xfrm>
          <a:prstGeom prst="rect">
            <a:avLst/>
          </a:prstGeom>
          <a:noFill/>
          <a:ln w="9525">
            <a:noFill/>
            <a:miter lim="800000"/>
            <a:headEnd/>
            <a:tailEnd/>
          </a:ln>
          <a:effectLst/>
        </p:spPr>
        <p:txBody>
          <a:bodyPr vert="horz" wrap="square" lIns="91960" tIns="45981" rIns="91960" bIns="45981" numCol="1" anchor="b" anchorCtr="0" compatLnSpc="1">
            <a:prstTxWarp prst="textNoShape">
              <a:avLst/>
            </a:prstTxWarp>
          </a:bodyPr>
          <a:lstStyle>
            <a:lvl1pPr algn="r" eaLnBrk="0" hangingPunct="0">
              <a:defRPr sz="1200">
                <a:latin typeface="Arial" charset="0"/>
                <a:ea typeface="Geneva" pitchFamily="-107" charset="-128"/>
                <a:cs typeface="+mn-cs"/>
              </a:defRPr>
            </a:lvl1pPr>
          </a:lstStyle>
          <a:p>
            <a:pPr>
              <a:defRPr/>
            </a:pPr>
            <a:fld id="{288ED55E-EAD3-4A89-9DC0-755384C4CFFA}" type="slidenum">
              <a:rPr lang="en-GB"/>
              <a:pPr>
                <a:defRPr/>
              </a:pPr>
              <a:t>‹#›</a:t>
            </a:fld>
            <a:endParaRPr lang="en-GB" dirty="0"/>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300" kern="1200">
        <a:solidFill>
          <a:schemeClr val="tx1"/>
        </a:solidFill>
        <a:latin typeface="Arial" pitchFamily="34" charset="0"/>
        <a:ea typeface="Geneva" pitchFamily="-110" charset="-128"/>
        <a:cs typeface="Arial" pitchFamily="34" charset="0"/>
      </a:defRPr>
    </a:lvl1pPr>
    <a:lvl2pPr marL="193675" indent="-193675" algn="l" rtl="0" eaLnBrk="0" fontAlgn="base" hangingPunct="0">
      <a:spcBef>
        <a:spcPct val="30000"/>
      </a:spcBef>
      <a:spcAft>
        <a:spcPct val="0"/>
      </a:spcAft>
      <a:buClr>
        <a:srgbClr val="FA37CB"/>
      </a:buClr>
      <a:buFont typeface="Arial" pitchFamily="34" charset="0"/>
      <a:buChar char="•"/>
      <a:defRPr sz="1300" kern="1200">
        <a:solidFill>
          <a:schemeClr val="tx1"/>
        </a:solidFill>
        <a:latin typeface="Arial" pitchFamily="34" charset="0"/>
        <a:ea typeface="Geneva" pitchFamily="-111" charset="-128"/>
        <a:cs typeface="Arial" pitchFamily="34" charset="0"/>
      </a:defRPr>
    </a:lvl2pPr>
    <a:lvl3pPr marL="1143000" indent="-228600" algn="l" rtl="0" eaLnBrk="0" fontAlgn="base" hangingPunct="0">
      <a:spcBef>
        <a:spcPct val="30000"/>
      </a:spcBef>
      <a:spcAft>
        <a:spcPct val="0"/>
      </a:spcAft>
      <a:defRPr sz="1300" kern="1200">
        <a:solidFill>
          <a:schemeClr val="tx1"/>
        </a:solidFill>
        <a:latin typeface="Arial" pitchFamily="34" charset="0"/>
        <a:ea typeface="Geneva" pitchFamily="-111" charset="-128"/>
        <a:cs typeface="Arial" pitchFamily="34" charset="0"/>
      </a:defRPr>
    </a:lvl3pPr>
    <a:lvl4pPr marL="1600200" indent="-228600" algn="l" rtl="0" eaLnBrk="0" fontAlgn="base" hangingPunct="0">
      <a:spcBef>
        <a:spcPct val="30000"/>
      </a:spcBef>
      <a:spcAft>
        <a:spcPct val="0"/>
      </a:spcAft>
      <a:defRPr sz="1300" kern="1200">
        <a:solidFill>
          <a:schemeClr val="tx1"/>
        </a:solidFill>
        <a:latin typeface="Arial" pitchFamily="34" charset="0"/>
        <a:ea typeface="Geneva" pitchFamily="-111" charset="-128"/>
        <a:cs typeface="Arial" pitchFamily="34" charset="0"/>
      </a:defRPr>
    </a:lvl4pPr>
    <a:lvl5pPr marL="2057400" indent="-228600" algn="l" rtl="0" eaLnBrk="0" fontAlgn="base" hangingPunct="0">
      <a:spcBef>
        <a:spcPct val="30000"/>
      </a:spcBef>
      <a:spcAft>
        <a:spcPct val="0"/>
      </a:spcAft>
      <a:defRPr sz="1300" kern="1200">
        <a:solidFill>
          <a:schemeClr val="tx1"/>
        </a:solidFill>
        <a:latin typeface="Arial" pitchFamily="34" charset="0"/>
        <a:ea typeface="Geneva" pitchFamily="-111" charset="-128"/>
        <a:cs typeface="Arial" pitchFamily="34" charset="0"/>
      </a:defRPr>
    </a:lvl5pPr>
    <a:lvl6pPr marL="2453647" algn="l" defTabSz="981456" rtl="0" eaLnBrk="1" latinLnBrk="0" hangingPunct="1">
      <a:defRPr sz="1300" kern="1200">
        <a:solidFill>
          <a:schemeClr val="tx1"/>
        </a:solidFill>
        <a:latin typeface="+mn-lt"/>
        <a:ea typeface="+mn-ea"/>
        <a:cs typeface="+mn-cs"/>
      </a:defRPr>
    </a:lvl6pPr>
    <a:lvl7pPr marL="2944376" algn="l" defTabSz="981456" rtl="0" eaLnBrk="1" latinLnBrk="0" hangingPunct="1">
      <a:defRPr sz="1300" kern="1200">
        <a:solidFill>
          <a:schemeClr val="tx1"/>
        </a:solidFill>
        <a:latin typeface="+mn-lt"/>
        <a:ea typeface="+mn-ea"/>
        <a:cs typeface="+mn-cs"/>
      </a:defRPr>
    </a:lvl7pPr>
    <a:lvl8pPr marL="3435107" algn="l" defTabSz="981456" rtl="0" eaLnBrk="1" latinLnBrk="0" hangingPunct="1">
      <a:defRPr sz="1300" kern="1200">
        <a:solidFill>
          <a:schemeClr val="tx1"/>
        </a:solidFill>
        <a:latin typeface="+mn-lt"/>
        <a:ea typeface="+mn-ea"/>
        <a:cs typeface="+mn-cs"/>
      </a:defRPr>
    </a:lvl8pPr>
    <a:lvl9pPr marL="3925833" algn="l" defTabSz="981456"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mobilemarketingmagazine.com/content/experian-charts-rise-hansdset-haggler" TargetMode="External"/><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fld id="{60E2FEB4-A6B2-4BA0-8BF3-829FCCB9B962}" type="slidenum">
              <a:rPr lang="en-GB" smtClean="0">
                <a:latin typeface="Arial" pitchFamily="34" charset="0"/>
                <a:ea typeface="Geneva"/>
                <a:cs typeface="Geneva"/>
              </a:rPr>
              <a:pPr/>
              <a:t>3</a:t>
            </a:fld>
            <a:endParaRPr lang="en-GB" dirty="0" smtClean="0">
              <a:latin typeface="Arial" pitchFamily="34" charset="0"/>
              <a:ea typeface="Geneva"/>
              <a:cs typeface="Geneva"/>
            </a:endParaRPr>
          </a:p>
        </p:txBody>
      </p:sp>
      <p:sp>
        <p:nvSpPr>
          <p:cNvPr id="92163" name="Slide Image Placeholder 5"/>
          <p:cNvSpPr>
            <a:spLocks noGrp="1" noRot="1" noChangeAspect="1" noTextEdit="1"/>
          </p:cNvSpPr>
          <p:nvPr>
            <p:ph type="sldImg"/>
          </p:nvPr>
        </p:nvSpPr>
        <p:spPr>
          <a:ln/>
        </p:spPr>
      </p:sp>
      <p:sp>
        <p:nvSpPr>
          <p:cNvPr id="92164" name="Notes Placeholder 6"/>
          <p:cNvSpPr>
            <a:spLocks noGrp="1"/>
          </p:cNvSpPr>
          <p:nvPr>
            <p:ph type="body" idx="1"/>
          </p:nvPr>
        </p:nvSpPr>
        <p:spPr>
          <a:noFill/>
          <a:ln/>
        </p:spPr>
        <p:txBody>
          <a:bodyPr/>
          <a:lstStyle/>
          <a:p>
            <a:endParaRPr lang="en-US" dirty="0" smtClean="0">
              <a:ea typeface="Geneva"/>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dirty="0" smtClean="0">
                <a:latin typeface="Arial" pitchFamily="34" charset="0"/>
                <a:ea typeface="Geneva"/>
                <a:cs typeface="Geneva"/>
              </a:rPr>
              <a:t>The almost one-half of regular speeders agree that they could be caught (53% total</a:t>
            </a:r>
            <a:r>
              <a:rPr lang="en-GB" sz="1200" baseline="0" dirty="0" smtClean="0">
                <a:latin typeface="Arial" pitchFamily="34" charset="0"/>
                <a:ea typeface="Geneva"/>
                <a:cs typeface="Geneva"/>
              </a:rPr>
              <a:t> vs. 45% regular speeder) </a:t>
            </a:r>
            <a:r>
              <a:rPr lang="en-GB" sz="1200" dirty="0" smtClean="0">
                <a:latin typeface="Arial" pitchFamily="34" charset="0"/>
                <a:ea typeface="Geneva"/>
                <a:cs typeface="Geneva"/>
              </a:rPr>
              <a:t>and feel there are not enough police on the roads (61% total vs. 50% regular speeders).  They are also likely to agree that they are law abiding drivers (83%) – although not as strongly as others (92%). </a:t>
            </a:r>
            <a:endParaRPr lang="en-GB" dirty="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14</a:t>
            </a:fld>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Regular speeders are more</a:t>
            </a:r>
            <a:r>
              <a:rPr lang="en-GB" baseline="0" dirty="0" smtClean="0"/>
              <a:t> likely to agree slightly that they are law abiding drivers.</a:t>
            </a:r>
            <a:endParaRPr lang="en-GB" dirty="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15</a:t>
            </a:fld>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eaLnBrk="1" hangingPunct="1">
              <a:buFontTx/>
              <a:buAutoNum type="arabicPeriod"/>
              <a:defRPr/>
            </a:pPr>
            <a:r>
              <a:rPr lang="en-US" dirty="0" smtClean="0"/>
              <a:t>Question</a:t>
            </a:r>
            <a:r>
              <a:rPr lang="en-US" baseline="0" dirty="0" smtClean="0"/>
              <a:t> does not go back further than 2010</a:t>
            </a:r>
          </a:p>
          <a:p>
            <a:pPr marL="228600" indent="-228600" eaLnBrk="1" hangingPunct="1">
              <a:buFontTx/>
              <a:buNone/>
              <a:defRPr/>
            </a:pPr>
            <a:r>
              <a:rPr lang="en-US" baseline="0" dirty="0" smtClean="0"/>
              <a:t>Who is more likely to agree…</a:t>
            </a:r>
          </a:p>
          <a:p>
            <a:pPr marL="228600" indent="-228600" eaLnBrk="1" hangingPunct="1">
              <a:buFontTx/>
              <a:buAutoNum type="arabicPeriod"/>
              <a:defRPr/>
            </a:pPr>
            <a:r>
              <a:rPr lang="en-US" baseline="0" dirty="0" smtClean="0"/>
              <a:t>‘fair price for freedom’ – more likely to agree ABC1, city/town</a:t>
            </a:r>
          </a:p>
          <a:p>
            <a:pPr marL="228600" indent="-228600" eaLnBrk="1" hangingPunct="1">
              <a:buFontTx/>
              <a:buAutoNum type="arabicPeriod"/>
              <a:defRPr/>
            </a:pPr>
            <a:r>
              <a:rPr lang="en-US" baseline="0" dirty="0" smtClean="0"/>
              <a:t>‘fair price for environmental damage’ – more likely to be 17-24, ABC1</a:t>
            </a:r>
          </a:p>
          <a:p>
            <a:pPr marL="228600" indent="-228600" eaLnBrk="1" hangingPunct="1">
              <a:buFontTx/>
              <a:buAutoNum type="arabicPeriod"/>
              <a:defRPr/>
            </a:pPr>
            <a:r>
              <a:rPr lang="en-US" baseline="0" dirty="0" smtClean="0"/>
              <a:t>‘don’t believe taxes are sufficiently reinvested in local roads’ – more likely to be rural/village</a:t>
            </a:r>
          </a:p>
          <a:p>
            <a:pPr marL="228600" indent="-228600" eaLnBrk="1" hangingPunct="1">
              <a:buFontTx/>
              <a:buAutoNum type="arabicPeriod"/>
              <a:defRPr/>
            </a:pPr>
            <a:r>
              <a:rPr lang="en-US" baseline="0" dirty="0" smtClean="0"/>
              <a:t>‘taxes should be invested in public transport – more likely 60+</a:t>
            </a:r>
          </a:p>
          <a:p>
            <a:pPr marL="228600" indent="-228600" eaLnBrk="1" hangingPunct="1">
              <a:buFontTx/>
              <a:buAutoNum type="arabicPeriod"/>
              <a:defRPr/>
            </a:pPr>
            <a:r>
              <a:rPr lang="en-US" baseline="0" dirty="0" smtClean="0"/>
              <a:t>‘tax is used as deterrent’ – more likely to be city/town</a:t>
            </a:r>
          </a:p>
          <a:p>
            <a:pPr marL="228600" indent="-228600" eaLnBrk="1" hangingPunct="1">
              <a:buFontTx/>
              <a:buAutoNum type="arabicPeriod"/>
              <a:defRPr/>
            </a:pPr>
            <a:r>
              <a:rPr lang="en-US" baseline="0" dirty="0" smtClean="0"/>
              <a:t>‘introduction of toll roads’ – more likely to be ABC1</a:t>
            </a:r>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16</a:t>
            </a:fld>
            <a:endParaRPr lang="en-GB"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228600" indent="-228600" eaLnBrk="1" hangingPunct="1">
              <a:buFontTx/>
              <a:buAutoNum type="arabicPeriod"/>
              <a:defRPr/>
            </a:pPr>
            <a:r>
              <a:rPr lang="en-GB" dirty="0" smtClean="0"/>
              <a:t>Question not directly comparable pre 2011 as question in 2010 question was ‘done in the last 18 months’ not the last 12</a:t>
            </a:r>
            <a:r>
              <a:rPr lang="en-GB" baseline="0" dirty="0" smtClean="0"/>
              <a:t> months</a:t>
            </a:r>
            <a:r>
              <a:rPr lang="en-GB" dirty="0" smtClean="0"/>
              <a:t>.</a:t>
            </a:r>
          </a:p>
          <a:p>
            <a:pPr marL="228600" indent="-228600" eaLnBrk="1" hangingPunct="1">
              <a:buFontTx/>
              <a:buAutoNum type="arabicPeriod"/>
              <a:defRPr/>
            </a:pPr>
            <a:r>
              <a:rPr lang="en-GB" dirty="0" smtClean="0"/>
              <a:t>However, 2010 scores shown for comparison has little has actually changed despite question amendment.</a:t>
            </a:r>
          </a:p>
          <a:p>
            <a:pPr marL="228600" indent="-228600" eaLnBrk="1" hangingPunct="1">
              <a:buFontTx/>
              <a:buAutoNum type="arabicPeriod"/>
              <a:defRPr/>
            </a:pPr>
            <a:r>
              <a:rPr lang="en-GB" dirty="0" smtClean="0"/>
              <a:t>Used public transport for short / long journeys was one question in 2010.</a:t>
            </a:r>
          </a:p>
          <a:p>
            <a:pPr marL="228600" indent="-228600" eaLnBrk="1" hangingPunct="1">
              <a:buFontTx/>
              <a:buAutoNum type="arabicPeriod"/>
              <a:defRPr/>
            </a:pPr>
            <a:r>
              <a:rPr lang="en-GB" dirty="0" smtClean="0"/>
              <a:t>Wording for “bought a smaller vehicle” has changed from 2010.</a:t>
            </a:r>
          </a:p>
          <a:p>
            <a:pPr marL="228600" indent="-228600" eaLnBrk="1" hangingPunct="1">
              <a:buFontTx/>
              <a:buAutoNum type="arabicPeriod"/>
              <a:defRPr/>
            </a:pPr>
            <a:r>
              <a:rPr lang="en-GB" b="1" dirty="0" smtClean="0"/>
              <a:t>‘Combined as many journeys as possible into one’ (for financial reasons) was 21% in 2010.</a:t>
            </a:r>
          </a:p>
          <a:p>
            <a:pPr eaLnBrk="1" hangingPunct="1">
              <a:defRPr/>
            </a:pPr>
            <a:endParaRPr lang="en-GB" dirty="0" smtClean="0"/>
          </a:p>
          <a:p>
            <a:pPr eaLnBrk="1" hangingPunct="1">
              <a:defRPr/>
            </a:pPr>
            <a:r>
              <a:rPr lang="en-GB" dirty="0" smtClean="0"/>
              <a:t>No pattern</a:t>
            </a:r>
            <a:r>
              <a:rPr lang="en-GB" baseline="0" dirty="0" smtClean="0"/>
              <a:t> of differences, an many are done by all rather than some groups in </a:t>
            </a:r>
            <a:r>
              <a:rPr lang="en-GB" dirty="0" smtClean="0"/>
              <a:t>2012</a:t>
            </a:r>
          </a:p>
          <a:p>
            <a:pPr eaLnBrk="1" hangingPunct="1">
              <a:defRPr/>
            </a:pPr>
            <a:r>
              <a:rPr lang="en-GB" dirty="0" smtClean="0"/>
              <a:t>‘Combined as many journeys’ -  </a:t>
            </a:r>
            <a:r>
              <a:rPr lang="en-GB" dirty="0" smtClean="0">
                <a:solidFill>
                  <a:schemeClr val="accent2"/>
                </a:solidFill>
              </a:rPr>
              <a:t>More likely to be female 69%, village/rural location 69%</a:t>
            </a:r>
          </a:p>
          <a:p>
            <a:pPr eaLnBrk="1" hangingPunct="1">
              <a:defRPr/>
            </a:pPr>
            <a:r>
              <a:rPr lang="en-GB" dirty="0" smtClean="0">
                <a:solidFill>
                  <a:schemeClr val="accent2"/>
                </a:solidFill>
              </a:rPr>
              <a:t>‘Cut down on the number of short</a:t>
            </a:r>
            <a:r>
              <a:rPr lang="en-GB" baseline="0" dirty="0" smtClean="0">
                <a:solidFill>
                  <a:schemeClr val="accent2"/>
                </a:solidFill>
              </a:rPr>
              <a:t> </a:t>
            </a:r>
            <a:r>
              <a:rPr lang="en-GB" dirty="0" smtClean="0">
                <a:solidFill>
                  <a:schemeClr val="accent2"/>
                </a:solidFill>
              </a:rPr>
              <a:t>distance journeys by car’ - City/town</a:t>
            </a:r>
          </a:p>
          <a:p>
            <a:pPr eaLnBrk="1" hangingPunct="1">
              <a:defRPr/>
            </a:pPr>
            <a:r>
              <a:rPr lang="en-GB" dirty="0" smtClean="0"/>
              <a:t>‘Walked/cycled more and left car at home’ – 17-44, London, City/town (58%) &amp; suburbs (49%)</a:t>
            </a:r>
          </a:p>
          <a:p>
            <a:endParaRPr lang="en-GB" dirty="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17</a:t>
            </a:fld>
            <a:endParaRPr lang="en-GB"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More</a:t>
            </a:r>
            <a:r>
              <a:rPr lang="en-GB" baseline="0" dirty="0" smtClean="0"/>
              <a:t> likely to </a:t>
            </a:r>
            <a:r>
              <a:rPr lang="en-GB" dirty="0" smtClean="0"/>
              <a:t>Have Done:</a:t>
            </a:r>
          </a:p>
          <a:p>
            <a:r>
              <a:rPr lang="en-GB" dirty="0" smtClean="0"/>
              <a:t>‘bought smaller vehicle/engine</a:t>
            </a:r>
            <a:r>
              <a:rPr lang="en-GB" baseline="0" dirty="0" smtClean="0"/>
              <a:t>’ – city, east midlands, C2DE</a:t>
            </a:r>
          </a:p>
          <a:p>
            <a:r>
              <a:rPr lang="en-GB" baseline="0" dirty="0" smtClean="0"/>
              <a:t>‘reduced level of breakdown cover’ – 17-44, C2DE, London, East Midlands, City</a:t>
            </a:r>
            <a:endParaRPr lang="en-GB" dirty="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18</a:t>
            </a:fld>
            <a:endParaRPr lang="en-GB"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eaLnBrk="1" hangingPunct="1">
              <a:buFontTx/>
              <a:buAutoNum type="arabicPeriod"/>
            </a:pPr>
            <a:r>
              <a:rPr lang="en-GB" sz="1200" dirty="0" smtClean="0"/>
              <a:t>No significant changes from 2010 to 2011 in terms of agreeing with the statements but 2012 continues an upward trend.</a:t>
            </a:r>
          </a:p>
          <a:p>
            <a:pPr marL="228600" indent="-228600" eaLnBrk="1" hangingPunct="1">
              <a:buFontTx/>
              <a:buAutoNum type="arabicPeriod"/>
            </a:pPr>
            <a:r>
              <a:rPr lang="en-GB" sz="1200" dirty="0" smtClean="0"/>
              <a:t>Upward</a:t>
            </a:r>
            <a:r>
              <a:rPr lang="en-GB" sz="1200" baseline="0" dirty="0" smtClean="0"/>
              <a:t> trend partly driven by 17-24 year olds who are more likely to agree with ‘maximum age limit’ and ‘restricted to driving during daylight’ </a:t>
            </a:r>
          </a:p>
          <a:p>
            <a:pPr marL="228600" indent="-228600" eaLnBrk="1" hangingPunct="1">
              <a:buFontTx/>
              <a:buAutoNum type="arabicPeriod"/>
            </a:pPr>
            <a:r>
              <a:rPr lang="en-GB" sz="1200" dirty="0" smtClean="0"/>
              <a:t>Increase in  agreement with ‘there should be a maximum age limit for driving’ </a:t>
            </a:r>
            <a:r>
              <a:rPr lang="en-GB" sz="1200" baseline="0" dirty="0" smtClean="0"/>
              <a:t> comes from those who disagree - </a:t>
            </a:r>
            <a:r>
              <a:rPr lang="en-GB" sz="1200" dirty="0" smtClean="0"/>
              <a:t>50% in 2010, 45% in 2011, 42% in 2012 .</a:t>
            </a:r>
          </a:p>
          <a:p>
            <a:pPr marL="228600" marR="0" indent="-228600" algn="l" defTabSz="914400" rtl="0" eaLnBrk="1" fontAlgn="base" latinLnBrk="0" hangingPunct="1">
              <a:lnSpc>
                <a:spcPct val="100000"/>
              </a:lnSpc>
              <a:spcBef>
                <a:spcPct val="30000"/>
              </a:spcBef>
              <a:spcAft>
                <a:spcPct val="0"/>
              </a:spcAft>
              <a:buClrTx/>
              <a:buSzTx/>
              <a:buFontTx/>
              <a:buAutoNum type="arabicPeriod"/>
              <a:tabLst/>
              <a:defRPr/>
            </a:pPr>
            <a:r>
              <a:rPr lang="en-GB" sz="1200" dirty="0" smtClean="0"/>
              <a:t>In 2011 there</a:t>
            </a:r>
            <a:r>
              <a:rPr lang="en-GB" sz="1200" baseline="0" dirty="0" smtClean="0"/>
              <a:t> was a s</a:t>
            </a:r>
            <a:r>
              <a:rPr lang="en-GB" sz="1200" dirty="0" smtClean="0"/>
              <a:t>mall question change to “elderly drivers should be allowed to decide…”</a:t>
            </a:r>
          </a:p>
          <a:p>
            <a:pPr marL="228600" indent="-228600" eaLnBrk="1" hangingPunct="1">
              <a:buFontTx/>
              <a:buAutoNum type="arabicPeriod"/>
            </a:pPr>
            <a:r>
              <a:rPr lang="en-GB" sz="1200" dirty="0" smtClean="0"/>
              <a:t>General pattern</a:t>
            </a:r>
            <a:r>
              <a:rPr lang="en-GB" sz="1200" baseline="0" dirty="0" smtClean="0"/>
              <a:t> of agreement by age continues but those 17-24 yrs old are more likely to agree this year than last on the following:</a:t>
            </a:r>
            <a:endParaRPr lang="en-GB" sz="1200" dirty="0" smtClean="0"/>
          </a:p>
          <a:p>
            <a:pPr marL="422275" lvl="1" indent="-228600" eaLnBrk="1" hangingPunct="1">
              <a:buFontTx/>
              <a:buAutoNum type="arabicPeriod"/>
            </a:pPr>
            <a:r>
              <a:rPr lang="en-GB" sz="1200" dirty="0" smtClean="0"/>
              <a:t>77% vs. 67% compulsory</a:t>
            </a:r>
            <a:r>
              <a:rPr lang="en-GB" sz="1200" baseline="0" dirty="0" smtClean="0"/>
              <a:t> driving evaluations at 70 and regular intervals</a:t>
            </a:r>
            <a:endParaRPr lang="en-GB" sz="1200" dirty="0" smtClean="0"/>
          </a:p>
          <a:p>
            <a:pPr marL="422275" lvl="1" indent="-228600" eaLnBrk="1" hangingPunct="1">
              <a:buFontTx/>
              <a:buAutoNum type="arabicPeriod"/>
            </a:pPr>
            <a:r>
              <a:rPr lang="en-GB" sz="1200" dirty="0" smtClean="0"/>
              <a:t>50% vs. 40% all drivers regardless of age should be re-tested periodically</a:t>
            </a:r>
          </a:p>
          <a:p>
            <a:pPr marL="422275" lvl="1" indent="-228600" eaLnBrk="1" hangingPunct="1">
              <a:buFontTx/>
              <a:buAutoNum type="arabicPeriod"/>
            </a:pPr>
            <a:r>
              <a:rPr lang="en-GB" sz="1200" dirty="0" smtClean="0"/>
              <a:t>31%</a:t>
            </a:r>
            <a:r>
              <a:rPr lang="en-GB" sz="1200" baseline="0" dirty="0" smtClean="0"/>
              <a:t> vs. 16% there should be a maximum age limit for driving</a:t>
            </a:r>
          </a:p>
          <a:p>
            <a:pPr marL="422275" lvl="1" indent="-228600" eaLnBrk="1" hangingPunct="1">
              <a:buFontTx/>
              <a:buAutoNum type="arabicPeriod"/>
            </a:pPr>
            <a:r>
              <a:rPr lang="en-GB" sz="1200" baseline="0" dirty="0" smtClean="0"/>
              <a:t>27% vs. 20% elderly motorists should be restricted to driving during daylight</a:t>
            </a:r>
          </a:p>
          <a:p>
            <a:pPr marL="228600" lvl="0" indent="-228600" eaLnBrk="1" hangingPunct="1">
              <a:buFontTx/>
              <a:buAutoNum type="arabicPeriod"/>
            </a:pPr>
            <a:r>
              <a:rPr lang="en-GB" sz="1200" baseline="0" dirty="0" smtClean="0"/>
              <a:t>Increase in ‘should be allowed to decide with family’ driven by higher scores for those 45-59 versus 2011. (40% vs. 31%)</a:t>
            </a:r>
            <a:endParaRPr lang="en-GB" sz="1200" dirty="0" smtClean="0"/>
          </a:p>
          <a:p>
            <a:endParaRPr lang="en-GB" dirty="0" smtClean="0"/>
          </a:p>
          <a:p>
            <a:pPr marL="228600" marR="0" indent="-228600" algn="l" defTabSz="914400" rtl="0" eaLnBrk="1" fontAlgn="base" latinLnBrk="0" hangingPunct="1">
              <a:lnSpc>
                <a:spcPct val="100000"/>
              </a:lnSpc>
              <a:spcBef>
                <a:spcPct val="30000"/>
              </a:spcBef>
              <a:spcAft>
                <a:spcPct val="0"/>
              </a:spcAft>
              <a:buClrTx/>
              <a:buSzTx/>
              <a:buFontTx/>
              <a:buAutoNum type="arabicPeriod"/>
              <a:tabLst/>
              <a:defRPr/>
            </a:pPr>
            <a:endParaRPr lang="en-GB" dirty="0" smtClean="0"/>
          </a:p>
          <a:p>
            <a:pPr marL="228600" indent="-228600" eaLnBrk="1" hangingPunct="1">
              <a:buFontTx/>
              <a:buAutoNum type="arabicPeriod"/>
            </a:pPr>
            <a:endParaRPr lang="en-GB" dirty="0" smtClean="0"/>
          </a:p>
          <a:p>
            <a:pPr marL="228600" indent="-228600" eaLnBrk="1" hangingPunct="1">
              <a:buFontTx/>
              <a:buNone/>
            </a:pP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19</a:t>
            </a:fld>
            <a:endParaRPr lang="en-GB"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eaLnBrk="1" hangingPunct="1">
              <a:buFontTx/>
              <a:buAutoNum type="arabicPeriod"/>
            </a:pPr>
            <a:r>
              <a:rPr lang="en-GB" dirty="0" smtClean="0"/>
              <a:t>General pattern</a:t>
            </a:r>
            <a:r>
              <a:rPr lang="en-GB" baseline="0" dirty="0" smtClean="0"/>
              <a:t> of agreement by age continues but those 17-24 yrs old are more likely to agree this year than last on the following:</a:t>
            </a:r>
            <a:endParaRPr lang="en-GB" dirty="0" smtClean="0"/>
          </a:p>
          <a:p>
            <a:pPr marL="422275" lvl="1" indent="-228600" eaLnBrk="1" hangingPunct="1">
              <a:buFontTx/>
              <a:buAutoNum type="arabicPeriod"/>
            </a:pPr>
            <a:r>
              <a:rPr lang="en-GB" dirty="0" smtClean="0"/>
              <a:t>77% vs. 67% compulsory</a:t>
            </a:r>
            <a:r>
              <a:rPr lang="en-GB" baseline="0" dirty="0" smtClean="0"/>
              <a:t> driving evaluations at 70 and regular intervals</a:t>
            </a:r>
            <a:endParaRPr lang="en-GB" dirty="0" smtClean="0"/>
          </a:p>
          <a:p>
            <a:pPr marL="422275" lvl="1" indent="-228600" eaLnBrk="1" hangingPunct="1">
              <a:buFontTx/>
              <a:buAutoNum type="arabicPeriod"/>
            </a:pPr>
            <a:r>
              <a:rPr lang="en-GB" dirty="0" smtClean="0"/>
              <a:t>50% vs. 40% all drivers regardless of age should be re-tested periodically</a:t>
            </a:r>
          </a:p>
          <a:p>
            <a:pPr marL="422275" lvl="1" indent="-228600" eaLnBrk="1" hangingPunct="1">
              <a:buFontTx/>
              <a:buAutoNum type="arabicPeriod"/>
            </a:pPr>
            <a:r>
              <a:rPr lang="en-GB" dirty="0" smtClean="0"/>
              <a:t>31%</a:t>
            </a:r>
            <a:r>
              <a:rPr lang="en-GB" baseline="0" dirty="0" smtClean="0"/>
              <a:t> vs. 16% there should be a maximum age limit for driving</a:t>
            </a:r>
          </a:p>
          <a:p>
            <a:pPr marL="422275" lvl="1" indent="-228600" eaLnBrk="1" hangingPunct="1">
              <a:buFontTx/>
              <a:buAutoNum type="arabicPeriod"/>
            </a:pPr>
            <a:r>
              <a:rPr lang="en-GB" baseline="0" dirty="0" smtClean="0"/>
              <a:t>27% vs. 20% elderly motorists should be restricted to driving during daylight</a:t>
            </a:r>
          </a:p>
          <a:p>
            <a:pPr marL="228600" lvl="0" indent="-228600" eaLnBrk="1" hangingPunct="1">
              <a:buFontTx/>
              <a:buAutoNum type="arabicPeriod"/>
            </a:pPr>
            <a:r>
              <a:rPr lang="en-GB" baseline="0" dirty="0" smtClean="0"/>
              <a:t>Increase in ‘should be allowed to decide with family’ driven by higher scores for those 45-59 versus 2011. (40% vs. 31%)</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20</a:t>
            </a:fld>
            <a:endParaRPr lang="en-GB"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p>
            <a:fld id="{C3A7812F-B131-4E97-8CE4-27BEBC9C0C66}" type="slidenum">
              <a:rPr lang="en-GB" smtClean="0">
                <a:latin typeface="Arial" pitchFamily="34" charset="0"/>
                <a:ea typeface="Geneva"/>
                <a:cs typeface="Geneva"/>
              </a:rPr>
              <a:pPr/>
              <a:t>21</a:t>
            </a:fld>
            <a:endParaRPr lang="en-GB" dirty="0" smtClean="0">
              <a:latin typeface="Arial" pitchFamily="34" charset="0"/>
              <a:ea typeface="Geneva"/>
              <a:cs typeface="Geneva"/>
            </a:endParaRPr>
          </a:p>
        </p:txBody>
      </p:sp>
      <p:sp>
        <p:nvSpPr>
          <p:cNvPr id="104451" name="Slide Image Placeholder 5"/>
          <p:cNvSpPr>
            <a:spLocks noGrp="1" noRot="1" noChangeAspect="1" noTextEdit="1"/>
          </p:cNvSpPr>
          <p:nvPr>
            <p:ph type="sldImg"/>
          </p:nvPr>
        </p:nvSpPr>
        <p:spPr>
          <a:ln/>
        </p:spPr>
      </p:sp>
      <p:sp>
        <p:nvSpPr>
          <p:cNvPr id="104452" name="Notes Placeholder 6"/>
          <p:cNvSpPr>
            <a:spLocks noGrp="1"/>
          </p:cNvSpPr>
          <p:nvPr>
            <p:ph type="body" idx="1"/>
          </p:nvPr>
        </p:nvSpPr>
        <p:spPr>
          <a:noFill/>
          <a:ln/>
        </p:spPr>
        <p:txBody>
          <a:bodyPr/>
          <a:lstStyle/>
          <a:p>
            <a:endParaRPr lang="en-US" dirty="0" smtClean="0">
              <a:ea typeface="Geneva"/>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New question.</a:t>
            </a:r>
          </a:p>
          <a:p>
            <a:r>
              <a:rPr lang="en-GB" sz="1200" dirty="0" smtClean="0"/>
              <a:t>Those </a:t>
            </a:r>
            <a:r>
              <a:rPr lang="en-GB" sz="1200" i="1" dirty="0" smtClean="0"/>
              <a:t>using</a:t>
            </a:r>
            <a:r>
              <a:rPr lang="en-GB" sz="1200" dirty="0" smtClean="0"/>
              <a:t> their car</a:t>
            </a:r>
            <a:r>
              <a:rPr lang="en-GB" sz="1200" baseline="0" dirty="0" smtClean="0"/>
              <a:t> less (older, male, no children but also suburban/rural) are the opposite of those who feel more </a:t>
            </a:r>
            <a:r>
              <a:rPr lang="en-GB" sz="1200" i="1" baseline="0" dirty="0" smtClean="0"/>
              <a:t>dependent</a:t>
            </a:r>
            <a:r>
              <a:rPr lang="en-GB" sz="1200" baseline="0" dirty="0" smtClean="0"/>
              <a:t> – </a:t>
            </a:r>
            <a:endParaRPr lang="en-GB" sz="1200" dirty="0" smtClean="0"/>
          </a:p>
          <a:p>
            <a:r>
              <a:rPr lang="en-GB" sz="1200" dirty="0" smtClean="0"/>
              <a:t>More </a:t>
            </a:r>
            <a:r>
              <a:rPr lang="en-GB" sz="1200" dirty="0" smtClean="0"/>
              <a:t>likely to feel more dependent than 5 years ago: younger, female, with children, and 2+ cars</a:t>
            </a:r>
          </a:p>
          <a:p>
            <a:r>
              <a:rPr lang="en-GB" sz="1200" dirty="0" smtClean="0"/>
              <a:t>By</a:t>
            </a:r>
            <a:r>
              <a:rPr lang="en-GB" sz="1200" baseline="0" dirty="0" smtClean="0"/>
              <a:t> age: 17-24 – 70%**; 25-44 – 51%**; 60-69 – 29%; 70+ – 32%</a:t>
            </a:r>
          </a:p>
          <a:p>
            <a:r>
              <a:rPr lang="en-GB" sz="1200" baseline="0" dirty="0" smtClean="0"/>
              <a:t>Gender: Female – 50%**; Male – 40%</a:t>
            </a:r>
          </a:p>
          <a:p>
            <a:r>
              <a:rPr lang="en-GB" sz="1200" baseline="0" dirty="0" smtClean="0"/>
              <a:t>By children: Children – 54%**; No children – 40%</a:t>
            </a:r>
          </a:p>
          <a:p>
            <a:r>
              <a:rPr lang="en-GB" sz="1200" baseline="0" dirty="0" smtClean="0"/>
              <a:t>Cars in household: 2+ – 49%**; 1 – 42% </a:t>
            </a:r>
            <a:endParaRPr lang="en-GB" sz="1200" dirty="0" smtClean="0"/>
          </a:p>
          <a:p>
            <a:r>
              <a:rPr lang="en-GB" sz="1200" dirty="0" smtClean="0"/>
              <a:t>More </a:t>
            </a:r>
            <a:r>
              <a:rPr lang="en-GB" sz="1200" dirty="0" smtClean="0"/>
              <a:t>likely to feel more dependent than 1 year ago: younger, urban, with children</a:t>
            </a:r>
          </a:p>
          <a:p>
            <a:r>
              <a:rPr lang="en-GB" sz="1200" dirty="0" smtClean="0"/>
              <a:t>By age: 17-24 – 49%**; 25-44 – 34%**; 60-69</a:t>
            </a:r>
            <a:r>
              <a:rPr lang="en-GB" sz="1200" baseline="0" dirty="0" smtClean="0"/>
              <a:t> – 21%; 70+ – 23%</a:t>
            </a:r>
          </a:p>
          <a:p>
            <a:r>
              <a:rPr lang="en-GB" sz="1200" baseline="0" dirty="0" smtClean="0"/>
              <a:t>By location: City – 36%**; Suburb – 27%; Rural – 33%</a:t>
            </a:r>
          </a:p>
          <a:p>
            <a:r>
              <a:rPr lang="en-GB" sz="1200" baseline="0" dirty="0" smtClean="0"/>
              <a:t>By children: Children – 36%**; No children – 28%</a:t>
            </a:r>
          </a:p>
          <a:p>
            <a:r>
              <a:rPr lang="en-GB" sz="1200" baseline="0" dirty="0" smtClean="0"/>
              <a:t>NB cars in household and gender: no sig diff</a:t>
            </a:r>
          </a:p>
          <a:p>
            <a:r>
              <a:rPr lang="en-GB" sz="1200" baseline="0" dirty="0" smtClean="0"/>
              <a:t>Use </a:t>
            </a:r>
            <a:r>
              <a:rPr lang="en-GB" sz="1200" baseline="0" dirty="0" smtClean="0"/>
              <a:t>more than 5 years ago: younger, female, urban, with children, and 2+ cars</a:t>
            </a:r>
          </a:p>
          <a:p>
            <a:r>
              <a:rPr lang="en-GB" sz="1200" baseline="0" dirty="0" smtClean="0"/>
              <a:t>By age: 17-24 – 55%**; 25-44 – 36%**; 60-69 – 9%; 70+ – 10%</a:t>
            </a:r>
          </a:p>
          <a:p>
            <a:r>
              <a:rPr lang="en-GB" sz="1200" baseline="0" dirty="0" smtClean="0"/>
              <a:t>By gender: Female – 30%**; Male – 24%</a:t>
            </a:r>
          </a:p>
          <a:p>
            <a:r>
              <a:rPr lang="en-GB" sz="1200" baseline="0" dirty="0" smtClean="0"/>
              <a:t>By location: City – 34%**; Suburb – 23%; Rural – 27%</a:t>
            </a:r>
          </a:p>
          <a:p>
            <a:r>
              <a:rPr lang="en-GB" sz="1200" dirty="0" smtClean="0"/>
              <a:t>By children: Children – 33%**; No children – 23%</a:t>
            </a:r>
          </a:p>
          <a:p>
            <a:r>
              <a:rPr lang="en-GB" sz="1200" dirty="0" smtClean="0"/>
              <a:t>By cars in household: 2+ </a:t>
            </a:r>
            <a:r>
              <a:rPr lang="en-GB" sz="1200" baseline="0" dirty="0" smtClean="0"/>
              <a:t>– 32%**; 1 – 23% </a:t>
            </a:r>
          </a:p>
          <a:p>
            <a:r>
              <a:rPr lang="en-GB" sz="1200" baseline="0" dirty="0" smtClean="0"/>
              <a:t>Use </a:t>
            </a:r>
            <a:r>
              <a:rPr lang="en-GB" sz="1200" baseline="0" dirty="0" smtClean="0"/>
              <a:t>more than 1 year ago: as above</a:t>
            </a:r>
            <a:endParaRPr lang="en-GB" sz="1200" dirty="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22</a:t>
            </a:fld>
            <a:endParaRPr lang="en-GB"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New Questions.</a:t>
            </a:r>
          </a:p>
          <a:p>
            <a:endParaRPr lang="en-GB" dirty="0" smtClean="0"/>
          </a:p>
          <a:p>
            <a:r>
              <a:rPr lang="en-GB" dirty="0" smtClean="0"/>
              <a:t>Note: 77% said it would be</a:t>
            </a:r>
            <a:r>
              <a:rPr lang="en-GB" baseline="0" dirty="0" smtClean="0"/>
              <a:t> difficult to adjust to not having a car and 61% said they would use their car less if public transport </a:t>
            </a:r>
            <a:r>
              <a:rPr lang="en-GB" baseline="0" smtClean="0"/>
              <a:t>was better.</a:t>
            </a:r>
            <a:endParaRPr lang="en-GB" dirty="0" smtClean="0"/>
          </a:p>
          <a:p>
            <a:endParaRPr lang="en-GB" dirty="0" smtClean="0"/>
          </a:p>
          <a:p>
            <a:r>
              <a:rPr lang="en-GB" dirty="0" smtClean="0"/>
              <a:t>Significant</a:t>
            </a:r>
            <a:r>
              <a:rPr lang="en-GB" baseline="0" dirty="0" smtClean="0"/>
              <a:t> difference</a:t>
            </a:r>
          </a:p>
          <a:p>
            <a:pPr marL="342900" indent="-342900">
              <a:buFont typeface="+mj-lt"/>
              <a:buAutoNum type="arabicPeriod"/>
            </a:pPr>
            <a:r>
              <a:rPr lang="en-GB" baseline="0" dirty="0" smtClean="0"/>
              <a:t>Those with 2+ cars more likely to do all 3 activities.</a:t>
            </a:r>
          </a:p>
          <a:p>
            <a:pPr marL="342900" indent="-342900">
              <a:buFont typeface="+mj-lt"/>
              <a:buAutoNum type="arabicPeriod"/>
            </a:pPr>
            <a:r>
              <a:rPr lang="en-GB" baseline="0" dirty="0" smtClean="0"/>
              <a:t>Groceries delivered – more likely female, city, with children</a:t>
            </a:r>
          </a:p>
          <a:p>
            <a:pPr marL="342900" indent="-342900">
              <a:buFont typeface="+mj-lt"/>
              <a:buAutoNum type="arabicPeriod"/>
            </a:pPr>
            <a:r>
              <a:rPr lang="en-GB" baseline="0" dirty="0" smtClean="0"/>
              <a:t>Work from home – more likely ABC1</a:t>
            </a:r>
          </a:p>
          <a:p>
            <a:pPr marL="342900" indent="-342900">
              <a:buFont typeface="+mj-lt"/>
              <a:buAutoNum type="arabicPeriod"/>
            </a:pPr>
            <a:endParaRPr lang="en-GB" baseline="0" dirty="0" smtClean="0"/>
          </a:p>
          <a:p>
            <a:pPr marL="342900" indent="-342900">
              <a:buFont typeface="+mj-lt"/>
              <a:buAutoNum type="arabicPeriod"/>
            </a:pPr>
            <a:r>
              <a:rPr lang="en-GB" baseline="0" dirty="0" smtClean="0"/>
              <a:t>If I work from home my car dependency tends to be higher but not necessarily usage</a:t>
            </a:r>
            <a:endParaRPr lang="en-GB" dirty="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23</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7D86B01E-111B-4DDD-ADCB-7750BF2D0AF3}" type="slidenum">
              <a:rPr lang="en-GB" smtClean="0">
                <a:solidFill>
                  <a:srgbClr val="000000"/>
                </a:solidFill>
                <a:latin typeface="Arial" pitchFamily="34" charset="0"/>
                <a:ea typeface="Geneva"/>
                <a:cs typeface="Geneva"/>
              </a:rPr>
              <a:pPr/>
              <a:t>4</a:t>
            </a:fld>
            <a:endParaRPr lang="en-GB" dirty="0" smtClean="0">
              <a:solidFill>
                <a:srgbClr val="000000"/>
              </a:solidFill>
              <a:latin typeface="Arial" pitchFamily="34" charset="0"/>
              <a:ea typeface="Geneva"/>
              <a:cs typeface="Geneva"/>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pPr eaLnBrk="1" hangingPunct="1">
              <a:spcBef>
                <a:spcPct val="0"/>
              </a:spcBef>
            </a:pPr>
            <a:r>
              <a:rPr lang="en-US" sz="1000" u="sng" dirty="0" smtClean="0">
                <a:ea typeface="Geneva"/>
              </a:rPr>
              <a:t>Type of car</a:t>
            </a:r>
          </a:p>
          <a:p>
            <a:pPr marL="0" marR="0" indent="0" algn="l" defTabSz="914400" rtl="0" eaLnBrk="1" fontAlgn="base" latinLnBrk="0" hangingPunct="1">
              <a:lnSpc>
                <a:spcPct val="100000"/>
              </a:lnSpc>
              <a:spcBef>
                <a:spcPct val="0"/>
              </a:spcBef>
              <a:spcAft>
                <a:spcPct val="0"/>
              </a:spcAft>
              <a:buClrTx/>
              <a:buSzTx/>
              <a:buFontTx/>
              <a:buNone/>
              <a:tabLst/>
              <a:defRPr/>
            </a:pPr>
            <a:r>
              <a:rPr lang="en-US" sz="1000" baseline="0" dirty="0" smtClean="0">
                <a:ea typeface="Geneva"/>
              </a:rPr>
              <a:t>No changes in vehicle type since 2011</a:t>
            </a:r>
          </a:p>
          <a:p>
            <a:pPr marL="228600" indent="-228600" eaLnBrk="1" hangingPunct="1">
              <a:buFontTx/>
              <a:buAutoNum type="arabicPeriod"/>
              <a:defRPr/>
            </a:pPr>
            <a:r>
              <a:rPr lang="en-GB" sz="1000" dirty="0" smtClean="0"/>
              <a:t>Executive/luxury/sports was 5%, 9%,</a:t>
            </a:r>
            <a:r>
              <a:rPr lang="en-GB" sz="1000" baseline="0" dirty="0" smtClean="0"/>
              <a:t> 9% (</a:t>
            </a:r>
            <a:r>
              <a:rPr lang="en-GB" sz="1000" dirty="0" smtClean="0"/>
              <a:t>2010, 2011 &amp;</a:t>
            </a:r>
            <a:r>
              <a:rPr lang="en-GB" sz="1000" baseline="0" dirty="0" smtClean="0"/>
              <a:t> 2012)</a:t>
            </a:r>
            <a:endParaRPr lang="en-GB" sz="1000" dirty="0" smtClean="0"/>
          </a:p>
          <a:p>
            <a:pPr marL="342900" indent="-342900" eaLnBrk="1" hangingPunct="1">
              <a:buFont typeface="+mj-lt"/>
              <a:buAutoNum type="arabicPeriod"/>
              <a:defRPr/>
            </a:pPr>
            <a:r>
              <a:rPr lang="en-GB" sz="1000" dirty="0" smtClean="0"/>
              <a:t>Top three classes is up from 70%, 73%, 71%</a:t>
            </a:r>
            <a:r>
              <a:rPr lang="en-GB" sz="1000" baseline="0" dirty="0" smtClean="0"/>
              <a:t> </a:t>
            </a:r>
            <a:r>
              <a:rPr lang="en-GB" sz="1000" dirty="0" smtClean="0"/>
              <a:t> </a:t>
            </a:r>
            <a:r>
              <a:rPr lang="en-GB" sz="1000" baseline="0" dirty="0" smtClean="0"/>
              <a:t>(</a:t>
            </a:r>
            <a:r>
              <a:rPr lang="en-GB" sz="1000" dirty="0" smtClean="0"/>
              <a:t>2010, 2011 &amp;</a:t>
            </a:r>
            <a:r>
              <a:rPr lang="en-GB" sz="1000" baseline="0" dirty="0" smtClean="0"/>
              <a:t> 2012)</a:t>
            </a:r>
            <a:endParaRPr lang="en-US" sz="1000" baseline="0" dirty="0" smtClean="0">
              <a:ea typeface="Geneva"/>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sz="1000" kern="0" dirty="0" smtClean="0"/>
              <a:t>4 </a:t>
            </a:r>
            <a:r>
              <a:rPr lang="en-GB" sz="1000" kern="0" dirty="0" smtClean="0"/>
              <a:t>in 10 have more than 1 car in their household, with younger, more affluent (as per last year) and rurally-located drivers typically having more cars per household than the average.</a:t>
            </a:r>
            <a:endParaRPr lang="en-US" sz="1000" baseline="0" dirty="0" smtClean="0">
              <a:ea typeface="Geneva"/>
            </a:endParaRPr>
          </a:p>
          <a:p>
            <a:pPr eaLnBrk="1" hangingPunct="1">
              <a:spcBef>
                <a:spcPct val="0"/>
              </a:spcBef>
            </a:pPr>
            <a:r>
              <a:rPr lang="en-US" sz="1000" b="1" dirty="0" smtClean="0">
                <a:ea typeface="Geneva"/>
              </a:rPr>
              <a:t>Mini/</a:t>
            </a:r>
            <a:r>
              <a:rPr lang="en-US" sz="1000" b="1" dirty="0" err="1" smtClean="0">
                <a:ea typeface="Geneva"/>
              </a:rPr>
              <a:t>supermin</a:t>
            </a:r>
            <a:r>
              <a:rPr lang="en-US" sz="1000" dirty="0" err="1" smtClean="0">
                <a:ea typeface="Geneva"/>
              </a:rPr>
              <a:t>i</a:t>
            </a:r>
            <a:r>
              <a:rPr lang="en-US" sz="1000" dirty="0" smtClean="0">
                <a:ea typeface="Geneva"/>
              </a:rPr>
              <a:t>: more</a:t>
            </a:r>
            <a:r>
              <a:rPr lang="en-US" sz="1000" baseline="0" dirty="0" smtClean="0">
                <a:ea typeface="Geneva"/>
              </a:rPr>
              <a:t> likely to be owned by women, 17-24 year olds and those with no children in their household</a:t>
            </a:r>
          </a:p>
          <a:p>
            <a:pPr marL="342900" indent="-342900" eaLnBrk="1" hangingPunct="1">
              <a:spcBef>
                <a:spcPct val="0"/>
              </a:spcBef>
              <a:buAutoNum type="alphaLcParenR"/>
            </a:pPr>
            <a:r>
              <a:rPr lang="en-US" sz="1000" dirty="0" smtClean="0">
                <a:ea typeface="Geneva"/>
              </a:rPr>
              <a:t>By gender: female</a:t>
            </a:r>
            <a:r>
              <a:rPr lang="en-US" sz="1000" baseline="0" dirty="0" smtClean="0">
                <a:ea typeface="Geneva"/>
              </a:rPr>
              <a:t> – </a:t>
            </a:r>
            <a:r>
              <a:rPr lang="en-US" sz="1000" dirty="0" smtClean="0">
                <a:ea typeface="Geneva"/>
              </a:rPr>
              <a:t>42%**; male</a:t>
            </a:r>
            <a:r>
              <a:rPr lang="en-US" sz="1000" baseline="0" dirty="0" smtClean="0">
                <a:ea typeface="Geneva"/>
              </a:rPr>
              <a:t> – 25%</a:t>
            </a:r>
          </a:p>
          <a:p>
            <a:pPr marL="342900" indent="-342900" eaLnBrk="1" hangingPunct="1">
              <a:spcBef>
                <a:spcPct val="0"/>
              </a:spcBef>
              <a:buAutoNum type="alphaLcParenR"/>
            </a:pPr>
            <a:r>
              <a:rPr lang="en-US" sz="1000" baseline="0" dirty="0" smtClean="0">
                <a:ea typeface="Geneva"/>
              </a:rPr>
              <a:t>By age: 17-24 – 51%**; 25-69 – 30%; 70+ – 37%</a:t>
            </a:r>
          </a:p>
          <a:p>
            <a:pPr marL="342900" indent="-342900" eaLnBrk="1" hangingPunct="1">
              <a:spcBef>
                <a:spcPct val="0"/>
              </a:spcBef>
              <a:buAutoNum type="alphaLcParenR"/>
            </a:pPr>
            <a:r>
              <a:rPr lang="en-US" sz="1000" baseline="0" dirty="0" smtClean="0">
                <a:ea typeface="Geneva"/>
              </a:rPr>
              <a:t>By children: no children – 39%**; Children – 24%</a:t>
            </a:r>
          </a:p>
          <a:p>
            <a:pPr marL="342900" indent="-342900" eaLnBrk="1" hangingPunct="1">
              <a:spcBef>
                <a:spcPct val="0"/>
              </a:spcBef>
              <a:buNone/>
            </a:pPr>
            <a:r>
              <a:rPr lang="en-US" sz="1000" b="1" baseline="0" dirty="0" smtClean="0">
                <a:ea typeface="Geneva"/>
              </a:rPr>
              <a:t>Upper </a:t>
            </a:r>
            <a:r>
              <a:rPr lang="en-US" sz="1000" b="1" baseline="0" dirty="0" smtClean="0">
                <a:ea typeface="Geneva"/>
              </a:rPr>
              <a:t>medium</a:t>
            </a:r>
            <a:r>
              <a:rPr lang="en-US" sz="1000" baseline="0" dirty="0" smtClean="0">
                <a:ea typeface="Geneva"/>
              </a:rPr>
              <a:t> more likely to be owned by men: male – 14%**; female – 5% </a:t>
            </a:r>
          </a:p>
          <a:p>
            <a:pPr marL="342900" indent="-342900" eaLnBrk="1" hangingPunct="1">
              <a:spcBef>
                <a:spcPct val="0"/>
              </a:spcBef>
              <a:buNone/>
            </a:pPr>
            <a:endParaRPr lang="en-US" sz="1000" baseline="0" dirty="0" smtClean="0">
              <a:ea typeface="Geneva"/>
            </a:endParaRPr>
          </a:p>
          <a:p>
            <a:pPr eaLnBrk="1" hangingPunct="1">
              <a:spcBef>
                <a:spcPct val="0"/>
              </a:spcBef>
            </a:pPr>
            <a:r>
              <a:rPr lang="en-US" sz="1000" u="sng" baseline="0" dirty="0" smtClean="0">
                <a:ea typeface="Geneva"/>
              </a:rPr>
              <a:t>No. of cars per household</a:t>
            </a:r>
          </a:p>
          <a:p>
            <a:pPr marL="228600" indent="-228600">
              <a:buFont typeface="Arial" pitchFamily="34" charset="0"/>
              <a:buChar char="•"/>
              <a:defRPr/>
            </a:pPr>
            <a:r>
              <a:rPr lang="en-GB" sz="1000" dirty="0" smtClean="0">
                <a:solidFill>
                  <a:srgbClr val="FF6600"/>
                </a:solidFill>
              </a:rPr>
              <a:t>Increase in two-car households appears to be a blip in</a:t>
            </a:r>
            <a:r>
              <a:rPr lang="en-GB" sz="1000" baseline="0" dirty="0" smtClean="0">
                <a:solidFill>
                  <a:srgbClr val="FF6600"/>
                </a:solidFill>
              </a:rPr>
              <a:t> 2011</a:t>
            </a:r>
            <a:r>
              <a:rPr lang="en-GB" sz="1000" dirty="0" smtClean="0">
                <a:solidFill>
                  <a:srgbClr val="FF6600"/>
                </a:solidFill>
              </a:rPr>
              <a:t> as 2009 &amp; 2010 were similar – see table below.</a:t>
            </a:r>
          </a:p>
          <a:p>
            <a:pPr lvl="1">
              <a:buNone/>
              <a:defRPr/>
            </a:pPr>
            <a:r>
              <a:rPr lang="en-GB" sz="1000" dirty="0" smtClean="0"/>
              <a:t> </a:t>
            </a:r>
            <a:r>
              <a:rPr lang="en-GB" sz="1000" dirty="0" smtClean="0"/>
              <a:t>	2009	2010	2011	</a:t>
            </a:r>
          </a:p>
          <a:p>
            <a:pPr lvl="1">
              <a:buNone/>
              <a:defRPr/>
            </a:pPr>
            <a:r>
              <a:rPr lang="en-GB" sz="1000" dirty="0" smtClean="0"/>
              <a:t>One car	53%	53%	46%	</a:t>
            </a:r>
          </a:p>
          <a:p>
            <a:pPr lvl="1">
              <a:buNone/>
              <a:defRPr/>
            </a:pPr>
            <a:r>
              <a:rPr lang="en-GB" sz="1000" dirty="0" smtClean="0"/>
              <a:t>Two cars	39%	37%	44%	</a:t>
            </a:r>
          </a:p>
          <a:p>
            <a:pPr lvl="1">
              <a:buNone/>
              <a:defRPr/>
            </a:pPr>
            <a:r>
              <a:rPr lang="en-GB" sz="1000" dirty="0" smtClean="0"/>
              <a:t>Three or more	8%	10%	9%	</a:t>
            </a:r>
          </a:p>
          <a:p>
            <a:pPr lvl="1">
              <a:buNone/>
              <a:defRPr/>
            </a:pPr>
            <a:r>
              <a:rPr lang="en-GB" sz="1000" b="1" dirty="0" smtClean="0"/>
              <a:t>Two </a:t>
            </a:r>
            <a:r>
              <a:rPr lang="en-GB" sz="1000" b="1" dirty="0" smtClean="0"/>
              <a:t>cars</a:t>
            </a:r>
            <a:r>
              <a:rPr lang="en-GB" sz="1000" baseline="0" dirty="0" smtClean="0"/>
              <a:t> m</a:t>
            </a:r>
            <a:r>
              <a:rPr lang="en-GB" sz="1000" dirty="0" smtClean="0">
                <a:solidFill>
                  <a:srgbClr val="FF6600"/>
                </a:solidFill>
              </a:rPr>
              <a:t>ost likely to be 17 – 59, Female, ABC1, rural location:</a:t>
            </a:r>
          </a:p>
          <a:p>
            <a:pPr marL="342900" indent="-342900">
              <a:buFont typeface="Arial" pitchFamily="34" charset="0"/>
              <a:buAutoNum type="alphaLcParenR"/>
              <a:defRPr/>
            </a:pPr>
            <a:r>
              <a:rPr lang="en-GB" sz="1000" dirty="0" smtClean="0">
                <a:solidFill>
                  <a:srgbClr val="FF6600"/>
                </a:solidFill>
              </a:rPr>
              <a:t>By age: 17-24 – 1.99**; 25-44 – 1.56**; 45-59 – 1.55**; 60-69 – 1.29; 70+ – 1.21</a:t>
            </a:r>
          </a:p>
          <a:p>
            <a:pPr marL="342900" indent="-342900">
              <a:buFont typeface="Arial" pitchFamily="34" charset="0"/>
              <a:buAutoNum type="alphaLcParenR"/>
              <a:defRPr/>
            </a:pPr>
            <a:r>
              <a:rPr lang="en-GB" sz="1000" dirty="0" smtClean="0">
                <a:solidFill>
                  <a:srgbClr val="FF6600"/>
                </a:solidFill>
              </a:rPr>
              <a:t>By SEG: ABC1 – 1.63**; C2DE – 1.42</a:t>
            </a:r>
          </a:p>
          <a:p>
            <a:pPr marL="342900" indent="-342900">
              <a:buFont typeface="Arial" pitchFamily="34" charset="0"/>
              <a:buAutoNum type="alphaLcParenR"/>
              <a:defRPr/>
            </a:pPr>
            <a:r>
              <a:rPr lang="en-GB" sz="1000" dirty="0" smtClean="0">
                <a:solidFill>
                  <a:srgbClr val="FF6600"/>
                </a:solidFill>
              </a:rPr>
              <a:t>By location:</a:t>
            </a:r>
            <a:r>
              <a:rPr lang="en-GB" sz="1000" baseline="0" dirty="0" smtClean="0">
                <a:solidFill>
                  <a:srgbClr val="FF6600"/>
                </a:solidFill>
              </a:rPr>
              <a:t> City – 1.44; Suburban – 1.50; Rural – 1.69** </a:t>
            </a:r>
            <a:endParaRPr lang="en-GB" sz="1000" dirty="0" smtClean="0">
              <a:solidFill>
                <a:srgbClr val="FF6600"/>
              </a:solidFill>
            </a:endParaRPr>
          </a:p>
          <a:p>
            <a:pPr marL="228600" indent="-228600">
              <a:buFontTx/>
              <a:buNone/>
              <a:defRPr/>
            </a:pPr>
            <a:endParaRPr lang="en-GB" sz="1000" dirty="0" smtClean="0">
              <a:solidFill>
                <a:srgbClr val="FF6600"/>
              </a:solidFill>
            </a:endParaRPr>
          </a:p>
          <a:p>
            <a:pPr eaLnBrk="1" hangingPunct="1">
              <a:spcBef>
                <a:spcPct val="0"/>
              </a:spcBef>
            </a:pPr>
            <a:r>
              <a:rPr lang="en-US" sz="1000" u="sng" baseline="0" dirty="0" smtClean="0">
                <a:ea typeface="Geneva"/>
              </a:rPr>
              <a:t>Vehicle age and ownership intention</a:t>
            </a:r>
          </a:p>
          <a:p>
            <a:pPr marL="0" marR="0" lvl="0" indent="0" algn="l" defTabSz="914400" rtl="0" eaLnBrk="1" fontAlgn="base" latinLnBrk="0" hangingPunct="1">
              <a:lnSpc>
                <a:spcPct val="100000"/>
              </a:lnSpc>
              <a:spcBef>
                <a:spcPct val="0"/>
              </a:spcBef>
              <a:spcAft>
                <a:spcPct val="0"/>
              </a:spcAft>
              <a:buClrTx/>
              <a:buSzTx/>
              <a:buFontTx/>
              <a:buNone/>
              <a:tabLst/>
              <a:defRPr/>
            </a:pPr>
            <a:r>
              <a:rPr lang="en-GB" sz="1000" kern="0" dirty="0" smtClean="0"/>
              <a:t>The average vehicle age has decreased since last year. Those whose vehicles are already over 5 years old intend to keep their vehicle for longer than those who have newer vehicles.  Buying a vehicle from new does not determine how long you will keep the vehicle for. </a:t>
            </a:r>
            <a:endParaRPr kumimoji="0" lang="en-GB" sz="1000" b="0" i="0" u="none" strike="noStrike" kern="0" cap="none" spc="0" normalizeH="0" baseline="0" noProof="0" dirty="0" smtClean="0">
              <a:ln>
                <a:noFill/>
              </a:ln>
              <a:solidFill>
                <a:schemeClr val="tx1"/>
              </a:solidFill>
              <a:effectLst/>
              <a:uLnTx/>
              <a:uFillTx/>
              <a:latin typeface="Arial" pitchFamily="34" charset="0"/>
              <a:ea typeface="Geneva"/>
              <a:cs typeface="Geneva"/>
            </a:endParaRPr>
          </a:p>
          <a:p>
            <a:pPr eaLnBrk="1" hangingPunct="1">
              <a:spcBef>
                <a:spcPct val="0"/>
              </a:spcBef>
            </a:pPr>
            <a:endParaRPr lang="en-US" sz="1000" u="sng" baseline="0" dirty="0" smtClean="0">
              <a:ea typeface="Geneva"/>
            </a:endParaRPr>
          </a:p>
          <a:p>
            <a:pPr eaLnBrk="1" hangingPunct="1">
              <a:spcBef>
                <a:spcPct val="0"/>
              </a:spcBef>
            </a:pPr>
            <a:r>
              <a:rPr lang="en-GB" sz="1000" baseline="0" dirty="0" smtClean="0">
                <a:ea typeface="Geneva"/>
              </a:rPr>
              <a:t>SQ12 Not charted… Was the vehicle you use bought from new, nearly new or second hand (by nearly new we mean less than a year old)?</a:t>
            </a:r>
          </a:p>
          <a:p>
            <a:pPr eaLnBrk="1" hangingPunct="1">
              <a:spcBef>
                <a:spcPct val="0"/>
              </a:spcBef>
            </a:pPr>
            <a:r>
              <a:rPr lang="en-GB" sz="1000" baseline="0" dirty="0" smtClean="0">
                <a:ea typeface="Geneva"/>
              </a:rPr>
              <a:t>New: 44%; Nearly new: 18%; Second hand: 38</a:t>
            </a:r>
            <a:r>
              <a:rPr lang="en-GB" sz="1000" baseline="0" dirty="0" smtClean="0">
                <a:ea typeface="Geneva"/>
              </a:rPr>
              <a:t>%</a:t>
            </a:r>
            <a:endParaRPr lang="en-US" sz="1000" dirty="0" smtClean="0">
              <a:ea typeface="Geneva"/>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Question was new in 2011.</a:t>
            </a:r>
          </a:p>
          <a:p>
            <a:r>
              <a:rPr lang="en-GB" dirty="0" smtClean="0"/>
              <a:t>The only changes from 2011 are in using vehicle for work and commuting</a:t>
            </a:r>
            <a:r>
              <a:rPr lang="en-GB" baseline="0" dirty="0" smtClean="0"/>
              <a:t> to work.</a:t>
            </a:r>
          </a:p>
          <a:p>
            <a:r>
              <a:rPr lang="en-GB" baseline="0" dirty="0" smtClean="0"/>
              <a:t>Commuting to work was 36% could only do by car and 17% easier by car and is now 34% and 15%. This is a shift from both public transport and not applicable.</a:t>
            </a:r>
          </a:p>
          <a:p>
            <a:r>
              <a:rPr lang="en-GB" baseline="0" dirty="0" smtClean="0"/>
              <a:t>Using vehicle for work was 38% could only do by car and 12% easier by car and is now 35% and 10%. This is a shift from using public transport and not applicable.</a:t>
            </a: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24</a:t>
            </a:fld>
            <a:endParaRPr lang="en-GB"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Question introduced in </a:t>
            </a:r>
            <a:r>
              <a:rPr lang="en-GB" baseline="0" dirty="0" smtClean="0"/>
              <a:t>2011.</a:t>
            </a:r>
          </a:p>
          <a:p>
            <a:r>
              <a:rPr lang="en-GB" baseline="0" dirty="0" smtClean="0"/>
              <a:t>3% more say they have given up commuting to work compared to 2011.</a:t>
            </a:r>
          </a:p>
          <a:p>
            <a:endParaRPr lang="en-GB" baseline="0" dirty="0" smtClean="0"/>
          </a:p>
          <a:p>
            <a:r>
              <a:rPr lang="en-GB" baseline="0" dirty="0" smtClean="0"/>
              <a:t>61% say they could not reduce their number of cars (68% with 1 car &amp; 50% with 2+ cars)</a:t>
            </a:r>
          </a:p>
          <a:p>
            <a:r>
              <a:rPr lang="en-GB" baseline="0" dirty="0" smtClean="0"/>
              <a:t>13% say they have already reduced the number of cars</a:t>
            </a:r>
            <a:endParaRPr lang="en-GB" dirty="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25</a:t>
            </a:fld>
            <a:endParaRPr lang="en-GB"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New Question</a:t>
            </a:r>
          </a:p>
          <a:p>
            <a:endParaRPr lang="en-GB" dirty="0" smtClean="0"/>
          </a:p>
          <a:p>
            <a:r>
              <a:rPr lang="en-GB" dirty="0" smtClean="0"/>
              <a:t>Those who do not shop or work from</a:t>
            </a:r>
            <a:r>
              <a:rPr lang="en-GB" baseline="0" dirty="0" smtClean="0"/>
              <a:t> home are more likely to say they cannot reduce the number of cars (59% vs. 72%)</a:t>
            </a:r>
            <a:endParaRPr lang="en-GB" dirty="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26</a:t>
            </a:fld>
            <a:endParaRPr lang="en-GB"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New questions.</a:t>
            </a:r>
          </a:p>
          <a:p>
            <a:r>
              <a:rPr lang="en-GB" dirty="0" smtClean="0"/>
              <a:t>No difference in those who plan to purchase child a car,</a:t>
            </a:r>
            <a:r>
              <a:rPr lang="en-GB" baseline="0" dirty="0" smtClean="0"/>
              <a:t> even by number of cars in household</a:t>
            </a:r>
          </a:p>
          <a:p>
            <a:r>
              <a:rPr lang="en-GB" baseline="0" dirty="0" smtClean="0"/>
              <a:t>The likelihood of someone having bought them a car increases the younger the respondent – from 53% of 17-24 year olds to 40% of 25-44 year olds and 10% of 70+ year olds. </a:t>
            </a:r>
            <a:endParaRPr lang="en-GB" dirty="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27</a:t>
            </a:fld>
            <a:endParaRPr lang="en-GB"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New question.</a:t>
            </a:r>
          </a:p>
          <a:p>
            <a:endParaRPr lang="en-GB" dirty="0" smtClean="0"/>
          </a:p>
          <a:p>
            <a:r>
              <a:rPr lang="en-GB" dirty="0" smtClean="0"/>
              <a:t>Those</a:t>
            </a:r>
            <a:r>
              <a:rPr lang="en-GB" baseline="0" dirty="0" smtClean="0"/>
              <a:t> more likely to have a higher than average cost in 2012 are C2DE, village/rural, those who are more dependent and use car more than 5 yrs ago</a:t>
            </a:r>
            <a:endParaRPr lang="en-GB" dirty="0" smtClean="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28</a:t>
            </a:fld>
            <a:endParaRPr lang="en-GB"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p:spPr>
        <p:txBody>
          <a:bodyPr/>
          <a:lstStyle/>
          <a:p>
            <a:fld id="{358FA2A4-603D-4498-B691-2789F339F122}" type="slidenum">
              <a:rPr lang="en-GB" smtClean="0">
                <a:latin typeface="Arial" pitchFamily="34" charset="0"/>
                <a:ea typeface="Geneva"/>
                <a:cs typeface="Geneva"/>
              </a:rPr>
              <a:pPr/>
              <a:t>29</a:t>
            </a:fld>
            <a:endParaRPr lang="en-GB" dirty="0" smtClean="0">
              <a:latin typeface="Arial" pitchFamily="34" charset="0"/>
              <a:ea typeface="Geneva"/>
              <a:cs typeface="Geneva"/>
            </a:endParaRPr>
          </a:p>
        </p:txBody>
      </p:sp>
      <p:sp>
        <p:nvSpPr>
          <p:cNvPr id="110595" name="Slide Image Placeholder 5"/>
          <p:cNvSpPr>
            <a:spLocks noGrp="1" noRot="1" noChangeAspect="1" noTextEdit="1"/>
          </p:cNvSpPr>
          <p:nvPr>
            <p:ph type="sldImg"/>
          </p:nvPr>
        </p:nvSpPr>
        <p:spPr>
          <a:ln/>
        </p:spPr>
      </p:sp>
      <p:sp>
        <p:nvSpPr>
          <p:cNvPr id="110596" name="Notes Placeholder 6"/>
          <p:cNvSpPr>
            <a:spLocks noGrp="1"/>
          </p:cNvSpPr>
          <p:nvPr>
            <p:ph type="body" idx="1"/>
          </p:nvPr>
        </p:nvSpPr>
        <p:spPr>
          <a:noFill/>
          <a:ln/>
        </p:spPr>
        <p:txBody>
          <a:bodyPr/>
          <a:lstStyle/>
          <a:p>
            <a:endParaRPr lang="en-US" dirty="0" smtClean="0">
              <a:ea typeface="Geneva"/>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dirty="0" smtClean="0"/>
              <a:t>New question in 2012.</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dirty="0" smtClean="0"/>
              <a:t>1. ‘If the speed limit were increased to 80mph, the majority of motorists</a:t>
            </a:r>
            <a:r>
              <a:rPr lang="en-GB" sz="1200" baseline="0" dirty="0" smtClean="0"/>
              <a:t> would drive at 90mph’</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baseline="0" dirty="0" smtClean="0"/>
              <a:t>Most likely to agree (Net Agree): a) women; b) older age groups; c) Londoners</a:t>
            </a:r>
          </a:p>
          <a:p>
            <a:pPr marL="342900" marR="0" indent="-342900" algn="l" defTabSz="914400" rtl="0" eaLnBrk="0" fontAlgn="base" latinLnBrk="0" hangingPunct="0">
              <a:lnSpc>
                <a:spcPct val="100000"/>
              </a:lnSpc>
              <a:spcBef>
                <a:spcPct val="30000"/>
              </a:spcBef>
              <a:spcAft>
                <a:spcPct val="0"/>
              </a:spcAft>
              <a:buClrTx/>
              <a:buSzTx/>
              <a:buFontTx/>
              <a:buAutoNum type="alphaLcParenR"/>
              <a:tabLst/>
              <a:defRPr/>
            </a:pPr>
            <a:r>
              <a:rPr lang="en-GB" sz="1200" baseline="0" dirty="0" smtClean="0"/>
              <a:t>Female - 77%*; Male - 72%</a:t>
            </a:r>
          </a:p>
          <a:p>
            <a:pPr marL="342900" marR="0" indent="-342900" algn="l" defTabSz="914400" rtl="0" eaLnBrk="0" fontAlgn="base" latinLnBrk="0" hangingPunct="0">
              <a:lnSpc>
                <a:spcPct val="100000"/>
              </a:lnSpc>
              <a:spcBef>
                <a:spcPct val="30000"/>
              </a:spcBef>
              <a:spcAft>
                <a:spcPct val="0"/>
              </a:spcAft>
              <a:buClrTx/>
              <a:buSzTx/>
              <a:buFontTx/>
              <a:buAutoNum type="alphaLcParenR"/>
              <a:tabLst/>
              <a:defRPr/>
            </a:pPr>
            <a:r>
              <a:rPr lang="en-GB" sz="1200" baseline="0" dirty="0" smtClean="0"/>
              <a:t>17-24 - 65%; 25-44 – 74%*; 45-59 – 77%**; 60-69 – 78%**; 70+ - 82%**</a:t>
            </a:r>
          </a:p>
          <a:p>
            <a:pPr marL="342900" marR="0" indent="-342900" algn="l" defTabSz="914400" rtl="0" eaLnBrk="0" fontAlgn="base" latinLnBrk="0" hangingPunct="0">
              <a:lnSpc>
                <a:spcPct val="100000"/>
              </a:lnSpc>
              <a:spcBef>
                <a:spcPct val="30000"/>
              </a:spcBef>
              <a:spcAft>
                <a:spcPct val="0"/>
              </a:spcAft>
              <a:buClrTx/>
              <a:buSzTx/>
              <a:buFontTx/>
              <a:buAutoNum type="alphaLcParenR"/>
              <a:tabLst/>
              <a:defRPr/>
            </a:pPr>
            <a:r>
              <a:rPr lang="en-GB" sz="1200" baseline="0" dirty="0" smtClean="0"/>
              <a:t>London – 84%**; South East – 74%; West Midlands – 66%; Wales – 70%</a:t>
            </a:r>
            <a:endParaRPr lang="en-GB" sz="1200" dirty="0" smtClean="0"/>
          </a:p>
          <a:p>
            <a:r>
              <a:rPr lang="en-GB" sz="1200" dirty="0" smtClean="0"/>
              <a:t>2. ‘Feel safer due to technology’</a:t>
            </a:r>
          </a:p>
          <a:p>
            <a:r>
              <a:rPr lang="en-GB" sz="1200" dirty="0" smtClean="0"/>
              <a:t>Most likely</a:t>
            </a:r>
            <a:r>
              <a:rPr lang="en-GB" sz="1200" baseline="0" dirty="0" smtClean="0"/>
              <a:t> to agree: a) men; b) older; c) in Wales (low base size)</a:t>
            </a:r>
          </a:p>
          <a:p>
            <a:pPr marL="342900" indent="-342900">
              <a:buAutoNum type="alphaLcParenR"/>
            </a:pPr>
            <a:r>
              <a:rPr lang="en-GB" sz="1200" baseline="0" dirty="0" smtClean="0"/>
              <a:t>Male – 64%; Female – 44%</a:t>
            </a:r>
          </a:p>
          <a:p>
            <a:pPr marL="342900" indent="-342900">
              <a:buAutoNum type="alphaLcParenR"/>
            </a:pPr>
            <a:r>
              <a:rPr lang="en-GB" sz="1200" dirty="0" smtClean="0"/>
              <a:t>17-24 – 43%; 45-59 – 55%**; 60-69 –</a:t>
            </a:r>
            <a:r>
              <a:rPr lang="en-GB" sz="1200" baseline="0" dirty="0" smtClean="0"/>
              <a:t> 59%**; 70+ – 66%** </a:t>
            </a:r>
          </a:p>
          <a:p>
            <a:pPr marL="342900" indent="-342900">
              <a:buAutoNum type="alphaLcParenR"/>
            </a:pPr>
            <a:r>
              <a:rPr lang="en-GB" sz="1200" baseline="0" dirty="0" smtClean="0"/>
              <a:t>Wales – 73%**; London – 51%; South East – 51%; South West – 52%; W Midlands – 47%; E Midlands – 53% </a:t>
            </a:r>
          </a:p>
          <a:p>
            <a:pPr marL="342900" indent="-342900">
              <a:buNone/>
            </a:pPr>
            <a:r>
              <a:rPr lang="en-GB" sz="1200" baseline="0" dirty="0" smtClean="0"/>
              <a:t>3. ‘Current number of deaths on roads is acceptable’</a:t>
            </a:r>
          </a:p>
          <a:p>
            <a:pPr marL="342900" indent="-342900">
              <a:buNone/>
            </a:pPr>
            <a:r>
              <a:rPr lang="en-GB" sz="1200" baseline="0" dirty="0" smtClean="0"/>
              <a:t>Most likely to agree (Net Agree): a) male; b) younger; c) urban</a:t>
            </a:r>
          </a:p>
          <a:p>
            <a:pPr marL="342900" indent="-342900">
              <a:buAutoNum type="alphaLcParenR"/>
            </a:pPr>
            <a:r>
              <a:rPr lang="en-GB" sz="1200" baseline="0" dirty="0" smtClean="0"/>
              <a:t>Male – 24%**; Female – 18%</a:t>
            </a:r>
          </a:p>
          <a:p>
            <a:pPr marL="342900" indent="-342900">
              <a:buAutoNum type="alphaLcParenR"/>
            </a:pPr>
            <a:r>
              <a:rPr lang="en-GB" sz="1200" baseline="0" dirty="0" smtClean="0"/>
              <a:t>25-44 – 25%**; 45-59 – 16% </a:t>
            </a:r>
          </a:p>
          <a:p>
            <a:pPr marL="342900" indent="-342900">
              <a:buAutoNum type="alphaLcParenR"/>
            </a:pPr>
            <a:r>
              <a:rPr lang="en-GB" sz="1200" baseline="0" dirty="0" smtClean="0"/>
              <a:t>City – 28%**; Suburb – 17%; Rural – 20% </a:t>
            </a:r>
          </a:p>
          <a:p>
            <a:pPr marL="342900" indent="-342900">
              <a:buNone/>
            </a:pPr>
            <a:r>
              <a:rPr lang="en-GB" sz="1200" baseline="0" dirty="0" smtClean="0"/>
              <a:t>4. ‘Feel safer on roads than previously’</a:t>
            </a:r>
          </a:p>
          <a:p>
            <a:pPr marL="342900" indent="-342900">
              <a:buNone/>
            </a:pPr>
            <a:r>
              <a:rPr lang="en-GB" sz="1200" baseline="0" dirty="0" smtClean="0"/>
              <a:t>Most likely to disagree (Net Disagree): a) older; b) outside London</a:t>
            </a:r>
          </a:p>
          <a:p>
            <a:pPr marL="342900" indent="-342900">
              <a:buAutoNum type="alphaLcParenR"/>
            </a:pPr>
            <a:r>
              <a:rPr lang="en-GB" sz="1200" baseline="0" dirty="0" smtClean="0"/>
              <a:t>17-24 – 32%; 25-44 – 39%; 45-59 – 51%**; 60-69 – 49%**</a:t>
            </a:r>
          </a:p>
          <a:p>
            <a:pPr marL="342900" indent="-342900">
              <a:buAutoNum type="alphaLcParenR"/>
            </a:pPr>
            <a:r>
              <a:rPr lang="en-GB" sz="1200" baseline="0" dirty="0" smtClean="0"/>
              <a:t>S West – 45%**; E Midlands – 51%**; E England – 47%**; London – 31%</a:t>
            </a:r>
            <a:endParaRPr lang="en-GB" sz="1200" dirty="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30</a:t>
            </a:fld>
            <a:endParaRPr lang="en-GB"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New Question in 2012.</a:t>
            </a:r>
          </a:p>
          <a:p>
            <a:endParaRPr lang="en-GB" dirty="0" smtClean="0"/>
          </a:p>
          <a:p>
            <a:r>
              <a:rPr lang="en-GB" dirty="0" smtClean="0"/>
              <a:t>Parking sensors – More likely to think safe 60+ years old 83%</a:t>
            </a:r>
          </a:p>
          <a:p>
            <a:r>
              <a:rPr lang="en-GB" dirty="0" smtClean="0"/>
              <a:t>No clear</a:t>
            </a:r>
            <a:r>
              <a:rPr lang="en-GB" baseline="0" dirty="0" smtClean="0"/>
              <a:t> pattern of difference by age of driver.</a:t>
            </a:r>
            <a:endParaRPr lang="en-GB" dirty="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31</a:t>
            </a:fld>
            <a:endParaRPr lang="en-GB"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indent="0" algn="l" defTabSz="914400" rtl="0" eaLnBrk="1" fontAlgn="base" latinLnBrk="0" hangingPunct="1">
              <a:lnSpc>
                <a:spcPct val="80000"/>
              </a:lnSpc>
              <a:spcBef>
                <a:spcPct val="50000"/>
              </a:spcBef>
              <a:spcAft>
                <a:spcPct val="0"/>
              </a:spcAft>
              <a:buClrTx/>
              <a:buSzTx/>
              <a:buFontTx/>
              <a:buNone/>
              <a:tabLst/>
              <a:defRPr/>
            </a:pPr>
            <a:r>
              <a:rPr lang="en-GB" sz="1200" dirty="0" smtClean="0"/>
              <a:t>Not directly comparable  to 2010 as timeframe was last 6 months and had different options.</a:t>
            </a:r>
          </a:p>
          <a:p>
            <a:pPr eaLnBrk="1" hangingPunct="1">
              <a:lnSpc>
                <a:spcPct val="80000"/>
              </a:lnSpc>
              <a:spcBef>
                <a:spcPct val="50000"/>
              </a:spcBef>
              <a:defRPr/>
            </a:pPr>
            <a:r>
              <a:rPr lang="en-GB" sz="1200" dirty="0" smtClean="0"/>
              <a:t>Compared to 2011 those 25-44 are now more likely to be</a:t>
            </a:r>
            <a:r>
              <a:rPr lang="en-GB" sz="1200" baseline="0" dirty="0" smtClean="0"/>
              <a:t> distracted – largely on par with 17-24 year olds</a:t>
            </a:r>
          </a:p>
          <a:p>
            <a:pPr eaLnBrk="1" hangingPunct="1">
              <a:lnSpc>
                <a:spcPct val="80000"/>
              </a:lnSpc>
              <a:spcBef>
                <a:spcPct val="50000"/>
              </a:spcBef>
              <a:defRPr/>
            </a:pPr>
            <a:r>
              <a:rPr lang="en-GB" sz="1200" dirty="0" smtClean="0"/>
              <a:t>MORE LIKELY TO BE:</a:t>
            </a:r>
            <a:endParaRPr lang="en-GB" sz="1200" u="sng" dirty="0" smtClean="0"/>
          </a:p>
          <a:p>
            <a:pPr eaLnBrk="1" hangingPunct="1">
              <a:lnSpc>
                <a:spcPct val="80000"/>
              </a:lnSpc>
              <a:defRPr/>
            </a:pPr>
            <a:r>
              <a:rPr lang="en-GB" sz="1200" dirty="0" smtClean="0"/>
              <a:t>Talked to passengers – 25+,</a:t>
            </a:r>
            <a:r>
              <a:rPr lang="en-GB" sz="1200" baseline="0" dirty="0" smtClean="0"/>
              <a:t> suburb/rural, regular/occasional speeders</a:t>
            </a:r>
            <a:endParaRPr lang="en-GB" sz="1200" dirty="0" smtClean="0"/>
          </a:p>
          <a:p>
            <a:pPr eaLnBrk="1" hangingPunct="1">
              <a:lnSpc>
                <a:spcPct val="80000"/>
              </a:lnSpc>
              <a:defRPr/>
            </a:pPr>
            <a:r>
              <a:rPr lang="en-GB" sz="1200" dirty="0" smtClean="0"/>
              <a:t>Adjusted in car controls – 24-70, suburb/rural,</a:t>
            </a:r>
            <a:r>
              <a:rPr lang="en-GB" sz="1200" baseline="0" dirty="0" smtClean="0"/>
              <a:t> No kids in household, regular/occasional speeders</a:t>
            </a:r>
            <a:endParaRPr lang="en-GB" sz="1200" dirty="0" smtClean="0"/>
          </a:p>
          <a:p>
            <a:pPr eaLnBrk="1" hangingPunct="1">
              <a:lnSpc>
                <a:spcPct val="80000"/>
              </a:lnSpc>
              <a:defRPr/>
            </a:pPr>
            <a:r>
              <a:rPr lang="en-GB" sz="1200" dirty="0" smtClean="0"/>
              <a:t>Eaten and drunk – 17-44, Company/business car., Kids in Household, Regular Speeders</a:t>
            </a:r>
          </a:p>
          <a:p>
            <a:pPr eaLnBrk="1" hangingPunct="1">
              <a:lnSpc>
                <a:spcPct val="80000"/>
              </a:lnSpc>
              <a:defRPr/>
            </a:pPr>
            <a:r>
              <a:rPr lang="en-GB" sz="1200" dirty="0" smtClean="0"/>
              <a:t>Used mobile phone (hands free) – 25 – 44, Company/business car, Kids in Household, Regular</a:t>
            </a:r>
            <a:r>
              <a:rPr lang="en-GB" sz="1200" baseline="0" dirty="0" smtClean="0"/>
              <a:t> speeder</a:t>
            </a:r>
            <a:endParaRPr lang="en-GB" sz="1200" dirty="0" smtClean="0"/>
          </a:p>
          <a:p>
            <a:pPr eaLnBrk="1" hangingPunct="1">
              <a:lnSpc>
                <a:spcPct val="80000"/>
              </a:lnSpc>
              <a:defRPr/>
            </a:pPr>
            <a:r>
              <a:rPr lang="en-GB" sz="1200" dirty="0" smtClean="0"/>
              <a:t>Adjusted the seats – 17 – 44, Company car, Kids in Household, Regular Speeder</a:t>
            </a:r>
          </a:p>
          <a:p>
            <a:pPr eaLnBrk="1" hangingPunct="1">
              <a:lnSpc>
                <a:spcPct val="80000"/>
              </a:lnSpc>
              <a:defRPr/>
            </a:pPr>
            <a:r>
              <a:rPr lang="en-GB" sz="1200" dirty="0" smtClean="0"/>
              <a:t>Adjusted/programmed sat </a:t>
            </a:r>
            <a:r>
              <a:rPr lang="en-GB" sz="1200" dirty="0" err="1" smtClean="0"/>
              <a:t>nav</a:t>
            </a:r>
            <a:r>
              <a:rPr lang="en-GB" sz="1200" dirty="0" smtClean="0"/>
              <a:t> – 17 – 44, Male, ABC1, Company car, City/town,</a:t>
            </a:r>
            <a:r>
              <a:rPr lang="en-GB" sz="1200" baseline="0" dirty="0" smtClean="0"/>
              <a:t> with kids</a:t>
            </a:r>
            <a:endParaRPr lang="en-GB" sz="1200" dirty="0" smtClean="0"/>
          </a:p>
          <a:p>
            <a:pPr eaLnBrk="1" hangingPunct="1">
              <a:lnSpc>
                <a:spcPct val="80000"/>
              </a:lnSpc>
              <a:defRPr/>
            </a:pPr>
            <a:r>
              <a:rPr lang="en-GB" sz="1200" dirty="0" smtClean="0"/>
              <a:t>Smoked – 17 – 59, C2DE, City/town. Regular Speeders</a:t>
            </a:r>
          </a:p>
          <a:p>
            <a:pPr eaLnBrk="1" hangingPunct="1">
              <a:lnSpc>
                <a:spcPct val="80000"/>
              </a:lnSpc>
              <a:defRPr/>
            </a:pPr>
            <a:r>
              <a:rPr lang="en-GB" sz="1200" dirty="0" smtClean="0"/>
              <a:t>Sent text messages – 17 – 44, Female, ABC1, Company car, City/town, Regular</a:t>
            </a:r>
            <a:r>
              <a:rPr lang="en-GB" sz="1200" baseline="0" dirty="0" smtClean="0"/>
              <a:t> Speeder</a:t>
            </a:r>
            <a:endParaRPr lang="en-GB" sz="1200" dirty="0" smtClean="0"/>
          </a:p>
          <a:p>
            <a:pPr eaLnBrk="1" hangingPunct="1">
              <a:lnSpc>
                <a:spcPct val="80000"/>
              </a:lnSpc>
              <a:defRPr/>
            </a:pPr>
            <a:r>
              <a:rPr lang="en-GB" sz="1200" dirty="0" smtClean="0"/>
              <a:t>Used mobile phone (NOT hands free) – 25 – 44, Company/business car, Kids in Household, Regular Speeder</a:t>
            </a:r>
          </a:p>
          <a:p>
            <a:pPr eaLnBrk="1" hangingPunct="1">
              <a:lnSpc>
                <a:spcPct val="80000"/>
              </a:lnSpc>
              <a:defRPr/>
            </a:pPr>
            <a:r>
              <a:rPr lang="en-GB" sz="1200" dirty="0" smtClean="0"/>
              <a:t>Done my make up etc. - 17 – 44, Female, City/town, Kids in Household, Regular Speeder</a:t>
            </a:r>
          </a:p>
          <a:p>
            <a:pPr eaLnBrk="1" hangingPunct="1">
              <a:lnSpc>
                <a:spcPct val="80000"/>
              </a:lnSpc>
              <a:defRPr/>
            </a:pPr>
            <a:r>
              <a:rPr lang="en-GB" sz="1200" dirty="0" smtClean="0"/>
              <a:t>Used mobile phone to access other non-social apps – 17-44, Company,</a:t>
            </a:r>
            <a:r>
              <a:rPr lang="en-GB" sz="1200" baseline="0" dirty="0" smtClean="0"/>
              <a:t> City/town</a:t>
            </a:r>
            <a:r>
              <a:rPr lang="en-GB" sz="1200" dirty="0" smtClean="0"/>
              <a:t>, Kids in Household, Regular</a:t>
            </a:r>
            <a:r>
              <a:rPr lang="en-GB" sz="1200" baseline="0" dirty="0" smtClean="0"/>
              <a:t> Speeder</a:t>
            </a:r>
            <a:endParaRPr lang="en-GB" sz="1200" dirty="0" smtClean="0"/>
          </a:p>
          <a:p>
            <a:pPr eaLnBrk="1" hangingPunct="1">
              <a:lnSpc>
                <a:spcPct val="80000"/>
              </a:lnSpc>
              <a:defRPr/>
            </a:pPr>
            <a:r>
              <a:rPr lang="en-GB" sz="1200" dirty="0" smtClean="0"/>
              <a:t>Listened to an </a:t>
            </a:r>
            <a:r>
              <a:rPr lang="en-GB" sz="1200" dirty="0" err="1" smtClean="0"/>
              <a:t>i</a:t>
            </a:r>
            <a:r>
              <a:rPr lang="en-GB" sz="1200" dirty="0" smtClean="0"/>
              <a:t>-pod – 17 – 44, C2DE,</a:t>
            </a:r>
            <a:r>
              <a:rPr lang="en-GB" sz="1200" baseline="0" dirty="0" smtClean="0"/>
              <a:t> </a:t>
            </a:r>
            <a:r>
              <a:rPr lang="en-GB" sz="1200" dirty="0" smtClean="0"/>
              <a:t>City/town, Kids in Household, Regular speeders</a:t>
            </a:r>
          </a:p>
          <a:p>
            <a:pPr eaLnBrk="1" hangingPunct="1">
              <a:lnSpc>
                <a:spcPct val="80000"/>
              </a:lnSpc>
              <a:defRPr/>
            </a:pPr>
            <a:r>
              <a:rPr lang="en-GB" sz="1200" dirty="0" smtClean="0"/>
              <a:t>Used mobile phone to access email, </a:t>
            </a:r>
            <a:r>
              <a:rPr lang="en-GB" sz="1200" dirty="0" err="1" smtClean="0"/>
              <a:t>Facebook</a:t>
            </a:r>
            <a:r>
              <a:rPr lang="en-GB" sz="1200" dirty="0" smtClean="0"/>
              <a:t> etc – 17 – 44, Company, London, City/town, Kids in Household, Regular speeder</a:t>
            </a:r>
          </a:p>
          <a:p>
            <a:endParaRPr lang="en-GB" sz="1200" dirty="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32</a:t>
            </a:fld>
            <a:endParaRPr lang="en-GB"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dirty="0" smtClean="0"/>
              <a:t>New question in 2012.</a:t>
            </a:r>
          </a:p>
          <a:p>
            <a:pPr marL="342900" indent="-342900">
              <a:buAutoNum type="arabicPeriod"/>
            </a:pPr>
            <a:r>
              <a:rPr lang="en-GB" sz="1200" dirty="0" smtClean="0"/>
              <a:t>‘Should be taught as part of the curriculum’</a:t>
            </a:r>
          </a:p>
          <a:p>
            <a:pPr marL="342900" indent="-342900">
              <a:buNone/>
            </a:pPr>
            <a:r>
              <a:rPr lang="en-GB" sz="1200" dirty="0" smtClean="0"/>
              <a:t>Most</a:t>
            </a:r>
            <a:r>
              <a:rPr lang="en-GB" sz="1200" baseline="0" dirty="0" smtClean="0"/>
              <a:t> likely to agree (Net Agree): a) older; b) rural</a:t>
            </a:r>
          </a:p>
          <a:p>
            <a:pPr marL="342900" indent="-342900">
              <a:buAutoNum type="alphaLcParenR"/>
            </a:pPr>
            <a:r>
              <a:rPr lang="en-GB" sz="1200" baseline="0" dirty="0" smtClean="0"/>
              <a:t>17-24 – 58%; 45-59 – 70%**; 60-69 – 74%**; 70+ – 77%** </a:t>
            </a:r>
          </a:p>
          <a:p>
            <a:pPr marL="342900" indent="-342900">
              <a:buAutoNum type="alphaLcParenR"/>
            </a:pPr>
            <a:r>
              <a:rPr lang="en-GB" sz="1200" baseline="0" dirty="0" smtClean="0"/>
              <a:t>Rural – 74%**; City – 65% </a:t>
            </a:r>
          </a:p>
          <a:p>
            <a:pPr marL="342900" indent="-342900">
              <a:buNone/>
            </a:pPr>
            <a:r>
              <a:rPr lang="en-GB" sz="1200" dirty="0" smtClean="0"/>
              <a:t>2. 	‘Retesting should occur throughout motorists’ lifetimes’ (vs.45%</a:t>
            </a:r>
            <a:r>
              <a:rPr lang="en-GB" sz="1200" baseline="0" dirty="0" smtClean="0"/>
              <a:t> agree, 28% not sure, 27% disagree)</a:t>
            </a:r>
            <a:endParaRPr lang="en-GB" sz="1200" dirty="0" smtClean="0"/>
          </a:p>
          <a:p>
            <a:pPr marL="342900" indent="-342900">
              <a:buNone/>
            </a:pPr>
            <a:r>
              <a:rPr lang="en-GB" sz="1200" dirty="0" smtClean="0"/>
              <a:t>Most</a:t>
            </a:r>
            <a:r>
              <a:rPr lang="en-GB" sz="1200" baseline="0" dirty="0" smtClean="0"/>
              <a:t> likely to agree (Net Agree): a) younger; b) female; c) Londoners; d) Have children</a:t>
            </a:r>
          </a:p>
          <a:p>
            <a:pPr marL="342900" indent="-342900">
              <a:buAutoNum type="alphaLcParenR"/>
            </a:pPr>
            <a:r>
              <a:rPr lang="en-GB" sz="1200" baseline="0" dirty="0" smtClean="0"/>
              <a:t>17-24 – 61%**; 25-44 – 60%**; 60-69 – 47%; 70+ – 43%**</a:t>
            </a:r>
          </a:p>
          <a:p>
            <a:pPr marL="342900" indent="-342900">
              <a:buAutoNum type="alphaLcParenR"/>
            </a:pPr>
            <a:r>
              <a:rPr lang="en-GB" sz="1200" baseline="0" dirty="0" smtClean="0"/>
              <a:t>Female – 58%**; Male – 51%</a:t>
            </a:r>
          </a:p>
          <a:p>
            <a:pPr marL="342900" indent="-342900">
              <a:buAutoNum type="alphaLcParenR"/>
            </a:pPr>
            <a:r>
              <a:rPr lang="en-GB" sz="1200" baseline="0" dirty="0" smtClean="0"/>
              <a:t>London – 61%**; W Midlands – 46%; Scotland – 46% </a:t>
            </a:r>
          </a:p>
          <a:p>
            <a:pPr marL="342900" indent="-342900">
              <a:buAutoNum type="alphaLcParenR"/>
            </a:pPr>
            <a:r>
              <a:rPr lang="en-GB" sz="1200" baseline="0" dirty="0" smtClean="0"/>
              <a:t>Children – 60%**; No children – 51%</a:t>
            </a:r>
            <a:endParaRPr lang="en-GB" sz="1200" dirty="0" smtClean="0"/>
          </a:p>
          <a:p>
            <a:pPr marL="342900" indent="-342900">
              <a:buNone/>
            </a:pPr>
            <a:r>
              <a:rPr lang="en-GB" sz="1200" dirty="0" smtClean="0"/>
              <a:t>3. 	‘Drink driving has decreased’</a:t>
            </a:r>
          </a:p>
          <a:p>
            <a:pPr marL="342900" indent="-342900">
              <a:buNone/>
            </a:pPr>
            <a:r>
              <a:rPr lang="en-GB" sz="1200" dirty="0" smtClean="0"/>
              <a:t>Most</a:t>
            </a:r>
            <a:r>
              <a:rPr lang="en-GB" sz="1200" baseline="0" dirty="0" smtClean="0"/>
              <a:t> likely to disagree (Net Disagree): a) older; b) non-DUI; c) non-urban</a:t>
            </a:r>
          </a:p>
          <a:p>
            <a:pPr marL="342900" indent="-342900">
              <a:buAutoNum type="alphaLcParenR"/>
            </a:pPr>
            <a:r>
              <a:rPr lang="en-GB" sz="1200" baseline="0" dirty="0" smtClean="0"/>
              <a:t>17-24 – 37%; 25-44 – 45%; 60-69 – 55%**; 70+ – 64%** </a:t>
            </a:r>
          </a:p>
          <a:p>
            <a:pPr marL="342900" indent="-342900">
              <a:buAutoNum type="alphaLcParenR"/>
            </a:pPr>
            <a:r>
              <a:rPr lang="en-GB" sz="1200" baseline="0" dirty="0" smtClean="0"/>
              <a:t>Not DUI – 50%**; (Maybe) DUI – 34% </a:t>
            </a:r>
          </a:p>
          <a:p>
            <a:pPr marL="342900" indent="-342900">
              <a:buAutoNum type="alphaLcParenR"/>
            </a:pPr>
            <a:r>
              <a:rPr lang="en-GB" sz="1200" baseline="0" dirty="0" smtClean="0"/>
              <a:t>Suburb – 51%**; Rural – 51%*; City – 42%</a:t>
            </a:r>
          </a:p>
          <a:p>
            <a:pPr marL="342900" indent="-342900">
              <a:buNone/>
            </a:pPr>
            <a:r>
              <a:rPr lang="en-GB" sz="1200" dirty="0" smtClean="0"/>
              <a:t>4.	‘Speeding has decreased’</a:t>
            </a:r>
          </a:p>
          <a:p>
            <a:pPr marL="342900" indent="-342900">
              <a:buNone/>
            </a:pPr>
            <a:r>
              <a:rPr lang="en-GB" sz="1200" dirty="0" smtClean="0"/>
              <a:t>Most</a:t>
            </a:r>
            <a:r>
              <a:rPr lang="en-GB" sz="1200" baseline="0" dirty="0" smtClean="0"/>
              <a:t> likely to disagree (Net Disagree): a) older; b) non-urban; c) non-speeder</a:t>
            </a:r>
          </a:p>
          <a:p>
            <a:pPr marL="342900" indent="-342900">
              <a:buAutoNum type="alphaLcParenR"/>
            </a:pPr>
            <a:r>
              <a:rPr lang="en-GB" sz="1200" baseline="0" dirty="0" smtClean="0"/>
              <a:t>17-24 – 46%; 25-44 – 47%; 45-59 – 62%**; 60-69 – 60%**</a:t>
            </a:r>
          </a:p>
          <a:p>
            <a:pPr marL="342900" indent="-342900">
              <a:buAutoNum type="alphaLcParenR"/>
            </a:pPr>
            <a:r>
              <a:rPr lang="en-GB" sz="1200" baseline="0" dirty="0" smtClean="0"/>
              <a:t>Suburb – 55%**; Rural – 59%**; City – 46%</a:t>
            </a:r>
          </a:p>
          <a:p>
            <a:pPr marL="342900" indent="-342900">
              <a:buAutoNum type="alphaLcParenR"/>
            </a:pPr>
            <a:r>
              <a:rPr lang="en-GB" sz="1200" baseline="0" dirty="0" smtClean="0"/>
              <a:t>Non-speeder – 59%**; Occasional speeder – 55%; Regular speeder – 44%  </a:t>
            </a:r>
          </a:p>
          <a:p>
            <a:pPr marL="342900" indent="-342900">
              <a:buNone/>
            </a:pPr>
            <a:r>
              <a:rPr lang="en-GB" sz="1200" dirty="0" smtClean="0"/>
              <a:t>5. 	‘Standard of driving</a:t>
            </a:r>
            <a:r>
              <a:rPr lang="en-GB" sz="1200" baseline="0" dirty="0" smtClean="0"/>
              <a:t> is as good as ever’</a:t>
            </a:r>
            <a:endParaRPr lang="en-GB" sz="1200" dirty="0" smtClean="0"/>
          </a:p>
          <a:p>
            <a:pPr marL="342900" indent="-342900">
              <a:buNone/>
            </a:pPr>
            <a:r>
              <a:rPr lang="en-GB" sz="1200" dirty="0" smtClean="0"/>
              <a:t>Most</a:t>
            </a:r>
            <a:r>
              <a:rPr lang="en-GB" sz="1200" baseline="0" dirty="0" smtClean="0"/>
              <a:t> likely to agree (Net Agree): a) younger; b) in London</a:t>
            </a:r>
          </a:p>
          <a:p>
            <a:pPr marL="342900" indent="-342900">
              <a:buAutoNum type="alphaLcParenR"/>
            </a:pPr>
            <a:r>
              <a:rPr lang="en-GB" sz="1200" baseline="0" dirty="0" smtClean="0"/>
              <a:t>17-24 – 27%**; 21%**; 45-59 – 12%</a:t>
            </a:r>
          </a:p>
          <a:p>
            <a:pPr marL="342900" indent="-342900">
              <a:buAutoNum type="alphaLcParenR"/>
            </a:pPr>
            <a:r>
              <a:rPr lang="en-GB" sz="1200" baseline="0" dirty="0" smtClean="0"/>
              <a:t>London – 28%**; S East – 13%; S West – 14% </a:t>
            </a:r>
            <a:endParaRPr lang="en-GB" sz="1200" dirty="0" smtClean="0"/>
          </a:p>
          <a:p>
            <a:pPr marL="342900" indent="-342900">
              <a:buNone/>
            </a:pPr>
            <a:r>
              <a:rPr lang="en-GB" sz="1200" u="sng" dirty="0" smtClean="0"/>
              <a:t>Learning to drive</a:t>
            </a:r>
          </a:p>
          <a:p>
            <a:pPr marL="0" indent="0">
              <a:buNone/>
            </a:pPr>
            <a:r>
              <a:rPr lang="en-GB" sz="1200" dirty="0" smtClean="0">
                <a:latin typeface="Arial" pitchFamily="34" charset="0"/>
                <a:ea typeface="Geneva"/>
                <a:cs typeface="Geneva"/>
              </a:rPr>
              <a:t>Generally speaking, there is support for lowering the age of driving education away from public roads. This view tends to be location-led, with Londoners</a:t>
            </a:r>
            <a:r>
              <a:rPr lang="en-GB" sz="1200" baseline="0" dirty="0" smtClean="0">
                <a:latin typeface="Arial" pitchFamily="34" charset="0"/>
                <a:ea typeface="Geneva"/>
                <a:cs typeface="Geneva"/>
              </a:rPr>
              <a:t> </a:t>
            </a:r>
            <a:r>
              <a:rPr lang="en-GB" sz="1200" dirty="0" smtClean="0">
                <a:latin typeface="Arial" pitchFamily="34" charset="0"/>
                <a:ea typeface="Geneva"/>
                <a:cs typeface="Geneva"/>
              </a:rPr>
              <a:t>(typically less dependent on cars) preferring a higher age limit instead.</a:t>
            </a:r>
            <a:endParaRPr lang="en-GB" sz="1200" dirty="0" smtClean="0"/>
          </a:p>
          <a:p>
            <a:pPr marL="391077" indent="-391077" eaLnBrk="0" hangingPunct="0">
              <a:defRPr/>
            </a:pPr>
            <a:r>
              <a:rPr lang="en-GB" sz="1200" kern="1200" dirty="0" smtClean="0">
                <a:solidFill>
                  <a:srgbClr val="4D4D4D"/>
                </a:solidFill>
                <a:latin typeface="Arial" pitchFamily="34" charset="0"/>
                <a:ea typeface="Geneva" pitchFamily="-110" charset="-128"/>
                <a:cs typeface="Arial" pitchFamily="34" charset="0"/>
              </a:rPr>
              <a:t>Q20	Thinking about those who are learning to drive, at what age do you think people should be eligible for practical driving lessons, and for education on driving/lessons on driving theory? </a:t>
            </a:r>
          </a:p>
          <a:p>
            <a:pPr marL="391077" indent="-391077" eaLnBrk="0" hangingPunct="0">
              <a:defRPr/>
            </a:pPr>
            <a:r>
              <a:rPr lang="en-GB" sz="1200" kern="1200" dirty="0" smtClean="0">
                <a:solidFill>
                  <a:srgbClr val="4D4D4D"/>
                </a:solidFill>
                <a:latin typeface="Arial" pitchFamily="34" charset="0"/>
                <a:ea typeface="Geneva" pitchFamily="-110" charset="-128"/>
                <a:cs typeface="Arial" pitchFamily="34" charset="0"/>
              </a:rPr>
              <a:t>	Base: all respondents (n=1,003)</a:t>
            </a:r>
          </a:p>
          <a:p>
            <a:r>
              <a:rPr lang="en-GB" sz="1200" dirty="0" smtClean="0"/>
              <a:t>New question in 2012.</a:t>
            </a:r>
          </a:p>
          <a:p>
            <a:r>
              <a:rPr lang="en-GB" sz="1200" dirty="0" smtClean="0"/>
              <a:t>Age</a:t>
            </a:r>
            <a:r>
              <a:rPr lang="en-GB" sz="1200" baseline="0" dirty="0" smtClean="0"/>
              <a:t> for practical driving lessons on public roads:</a:t>
            </a:r>
          </a:p>
          <a:p>
            <a:r>
              <a:rPr lang="en-GB" sz="1200" baseline="0" dirty="0" smtClean="0"/>
              <a:t>Over current age: </a:t>
            </a:r>
          </a:p>
          <a:p>
            <a:r>
              <a:rPr lang="en-GB" sz="1200" baseline="0" dirty="0" smtClean="0"/>
              <a:t>a) By region: London – 41%**; W Midlands – 44%**; Wales – 25%; Scotland – 26% </a:t>
            </a:r>
          </a:p>
          <a:p>
            <a:r>
              <a:rPr lang="en-GB" sz="1200" baseline="0" dirty="0" smtClean="0"/>
              <a:t>b) By age – no consistent trend for preferences by age – no significant difference for ‘under current age’</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dirty="0" smtClean="0"/>
              <a:t>Age</a:t>
            </a:r>
            <a:r>
              <a:rPr lang="en-GB" sz="1200" baseline="0" dirty="0" smtClean="0"/>
              <a:t> for practical driving lessons off public roads: </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baseline="0" dirty="0" smtClean="0"/>
              <a:t>Over current age: </a:t>
            </a:r>
          </a:p>
          <a:p>
            <a:pPr marL="342900" marR="0" indent="-342900" algn="l" defTabSz="914400" rtl="0" eaLnBrk="0" fontAlgn="base" latinLnBrk="0" hangingPunct="0">
              <a:lnSpc>
                <a:spcPct val="100000"/>
              </a:lnSpc>
              <a:spcBef>
                <a:spcPct val="30000"/>
              </a:spcBef>
              <a:spcAft>
                <a:spcPct val="0"/>
              </a:spcAft>
              <a:buClrTx/>
              <a:buSzTx/>
              <a:buFontTx/>
              <a:buAutoNum type="alphaLcParenR"/>
              <a:tabLst/>
              <a:defRPr/>
            </a:pPr>
            <a:r>
              <a:rPr lang="en-GB" sz="1200" baseline="0" dirty="0" smtClean="0"/>
              <a:t>By region: London – 18%**; S East – 8%; E England – 7%; Wales – 7%; Scotland – 9% </a:t>
            </a:r>
          </a:p>
          <a:p>
            <a:pPr marL="342900" marR="0" indent="-342900" algn="l" defTabSz="914400" rtl="0" eaLnBrk="0" fontAlgn="base" latinLnBrk="0" hangingPunct="0">
              <a:lnSpc>
                <a:spcPct val="100000"/>
              </a:lnSpc>
              <a:spcBef>
                <a:spcPct val="30000"/>
              </a:spcBef>
              <a:spcAft>
                <a:spcPct val="0"/>
              </a:spcAft>
              <a:buClrTx/>
              <a:buSzTx/>
              <a:buFontTx/>
              <a:buAutoNum type="alphaLcParenR"/>
              <a:tabLst/>
              <a:defRPr/>
            </a:pPr>
            <a:r>
              <a:rPr lang="en-GB" sz="1200" dirty="0" smtClean="0"/>
              <a:t>By age: 17-24</a:t>
            </a:r>
            <a:r>
              <a:rPr lang="en-GB" sz="1200" baseline="0" dirty="0" smtClean="0"/>
              <a:t> – 14%**; 25-44 – 16%**; 45-59 – 12%**; 60-69 – 5%; 70+ – 2% </a:t>
            </a:r>
            <a:endParaRPr lang="en-GB" sz="1200" dirty="0" smtClean="0"/>
          </a:p>
          <a:p>
            <a:r>
              <a:rPr lang="en-GB" sz="1200" dirty="0" smtClean="0"/>
              <a:t>NB Perhaps</a:t>
            </a:r>
            <a:r>
              <a:rPr lang="en-GB" sz="1200" baseline="0" dirty="0" smtClean="0"/>
              <a:t> an unexpected result, older age groups show the greatest support for lowering the minimum age. </a:t>
            </a:r>
            <a:endParaRPr lang="en-GB" sz="120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dirty="0" smtClean="0"/>
              <a:t>Age</a:t>
            </a:r>
            <a:r>
              <a:rPr lang="en-GB" sz="1200" baseline="0" dirty="0" smtClean="0"/>
              <a:t> for driving theory/education</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baseline="0" dirty="0" smtClean="0"/>
              <a:t>Over current age: </a:t>
            </a:r>
          </a:p>
          <a:p>
            <a:pPr marL="342900" marR="0" indent="-342900" algn="l" defTabSz="914400" rtl="0" eaLnBrk="0" fontAlgn="base" latinLnBrk="0" hangingPunct="0">
              <a:lnSpc>
                <a:spcPct val="100000"/>
              </a:lnSpc>
              <a:spcBef>
                <a:spcPct val="30000"/>
              </a:spcBef>
              <a:spcAft>
                <a:spcPct val="0"/>
              </a:spcAft>
              <a:buClrTx/>
              <a:buSzTx/>
              <a:buFontTx/>
              <a:buAutoNum type="alphaLcParenR"/>
              <a:tabLst/>
              <a:defRPr/>
            </a:pPr>
            <a:r>
              <a:rPr lang="en-GB" sz="1200" baseline="0" dirty="0" smtClean="0"/>
              <a:t>By region: London – 10%**; S East – 3%; E England – 2% </a:t>
            </a:r>
          </a:p>
          <a:p>
            <a:pPr marL="342900" marR="0" indent="-342900" algn="l" defTabSz="914400" rtl="0" eaLnBrk="0" fontAlgn="base" latinLnBrk="0" hangingPunct="0">
              <a:lnSpc>
                <a:spcPct val="100000"/>
              </a:lnSpc>
              <a:spcBef>
                <a:spcPct val="30000"/>
              </a:spcBef>
              <a:spcAft>
                <a:spcPct val="0"/>
              </a:spcAft>
              <a:buClrTx/>
              <a:buSzTx/>
              <a:buFontTx/>
              <a:buAutoNum type="alphaLcParenR"/>
              <a:tabLst/>
              <a:defRPr/>
            </a:pPr>
            <a:r>
              <a:rPr lang="en-GB" sz="1200" dirty="0" smtClean="0"/>
              <a:t>By age: 17-24</a:t>
            </a:r>
            <a:r>
              <a:rPr lang="en-GB" sz="1200" baseline="0" dirty="0" smtClean="0"/>
              <a:t> – 9%**; 25-44 – 6%**; 45-59 – 6%**; 60-69 – 1%; 70+ – 1% </a:t>
            </a:r>
            <a:endParaRPr lang="en-GB" sz="1200" dirty="0" smtClean="0"/>
          </a:p>
          <a:p>
            <a:r>
              <a:rPr lang="en-GB" sz="1200" dirty="0" smtClean="0"/>
              <a:t>NB Again, support for lowering the minimum age come</a:t>
            </a:r>
            <a:r>
              <a:rPr lang="en-GB" sz="1200" baseline="0" dirty="0" smtClean="0"/>
              <a:t> from older generations.</a:t>
            </a:r>
            <a:endParaRPr lang="en-GB" sz="1200" dirty="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33</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fld id="{60E2FEB4-A6B2-4BA0-8BF3-829FCCB9B962}" type="slidenum">
              <a:rPr lang="en-GB" smtClean="0">
                <a:latin typeface="Arial" pitchFamily="34" charset="0"/>
                <a:ea typeface="Geneva"/>
                <a:cs typeface="Geneva"/>
              </a:rPr>
              <a:pPr/>
              <a:t>5</a:t>
            </a:fld>
            <a:endParaRPr lang="en-GB" dirty="0" smtClean="0">
              <a:latin typeface="Arial" pitchFamily="34" charset="0"/>
              <a:ea typeface="Geneva"/>
              <a:cs typeface="Geneva"/>
            </a:endParaRPr>
          </a:p>
        </p:txBody>
      </p:sp>
      <p:sp>
        <p:nvSpPr>
          <p:cNvPr id="92163" name="Slide Image Placeholder 5"/>
          <p:cNvSpPr>
            <a:spLocks noGrp="1" noRot="1" noChangeAspect="1" noTextEdit="1"/>
          </p:cNvSpPr>
          <p:nvPr>
            <p:ph type="sldImg"/>
          </p:nvPr>
        </p:nvSpPr>
        <p:spPr>
          <a:ln/>
        </p:spPr>
      </p:sp>
      <p:sp>
        <p:nvSpPr>
          <p:cNvPr id="92164" name="Notes Placeholder 6"/>
          <p:cNvSpPr>
            <a:spLocks noGrp="1"/>
          </p:cNvSpPr>
          <p:nvPr>
            <p:ph type="body" idx="1"/>
          </p:nvPr>
        </p:nvSpPr>
        <p:spPr>
          <a:noFill/>
          <a:ln/>
        </p:spPr>
        <p:txBody>
          <a:bodyPr/>
          <a:lstStyle/>
          <a:p>
            <a:endParaRPr lang="en-US" dirty="0" smtClean="0">
              <a:ea typeface="Geneva"/>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New question in 2012.</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Excessive</a:t>
            </a:r>
            <a:r>
              <a:rPr lang="en-GB" baseline="0" dirty="0" smtClean="0"/>
              <a:t> drink driving</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Driving ban for life: non-DUI – 58%**; (Maybe) DUI – 36%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One-off drink driving</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Driving ban for 5 years: non-DUI – 17%*; (Maybe) DUI – 10%</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Fine + 6 points: (Maybe) DUI – 29%*; non-DUI – 22% </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No penalty: 17-24, City</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Excessive speeding</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Driving ban for life: non-speeder – 12%**; occasional speeder – 7%**; regular speeder – 3%</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No penalty: 17-24, City</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Minor speeding</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No penalty: regular speeder – 41%**; occasional speeder – 29%; non-speeder – 23%</a:t>
            </a:r>
            <a:endParaRPr lang="en-GB"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No penalty: Male, Wales</a:t>
            </a:r>
          </a:p>
          <a:p>
            <a:endParaRPr lang="en-GB" dirty="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34</a:t>
            </a:fld>
            <a:endParaRPr lang="en-GB"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9FAFF389-1666-4684-BC5A-86DFA9853306}" type="slidenum">
              <a:rPr lang="en-GB" smtClean="0">
                <a:latin typeface="Arial" pitchFamily="34" charset="0"/>
                <a:ea typeface="Geneva"/>
                <a:cs typeface="Geneva"/>
              </a:rPr>
              <a:pPr/>
              <a:t>35</a:t>
            </a:fld>
            <a:endParaRPr lang="en-GB" dirty="0" smtClean="0">
              <a:latin typeface="Arial" pitchFamily="34" charset="0"/>
              <a:ea typeface="Geneva"/>
              <a:cs typeface="Geneva"/>
            </a:endParaRPr>
          </a:p>
        </p:txBody>
      </p:sp>
      <p:sp>
        <p:nvSpPr>
          <p:cNvPr id="101379" name="Slide Image Placeholder 5"/>
          <p:cNvSpPr>
            <a:spLocks noGrp="1" noRot="1" noChangeAspect="1" noTextEdit="1"/>
          </p:cNvSpPr>
          <p:nvPr>
            <p:ph type="sldImg"/>
          </p:nvPr>
        </p:nvSpPr>
        <p:spPr>
          <a:ln/>
        </p:spPr>
      </p:sp>
      <p:sp>
        <p:nvSpPr>
          <p:cNvPr id="101380" name="Notes Placeholder 6"/>
          <p:cNvSpPr>
            <a:spLocks noGrp="1"/>
          </p:cNvSpPr>
          <p:nvPr>
            <p:ph type="body" idx="1"/>
          </p:nvPr>
        </p:nvSpPr>
        <p:spPr>
          <a:noFill/>
          <a:ln/>
        </p:spPr>
        <p:txBody>
          <a:bodyPr/>
          <a:lstStyle/>
          <a:p>
            <a:endParaRPr lang="en-US" dirty="0" smtClean="0">
              <a:ea typeface="Geneva"/>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eaLnBrk="1" hangingPunct="1">
              <a:buFont typeface="Arial" pitchFamily="34" charset="0"/>
              <a:buNone/>
            </a:pPr>
            <a:r>
              <a:rPr lang="en-GB" sz="1200" u="sng" dirty="0" smtClean="0"/>
              <a:t>Incidence of drink driving</a:t>
            </a:r>
          </a:p>
          <a:p>
            <a:pPr marL="228600" indent="-228600" eaLnBrk="1" hangingPunct="1">
              <a:buFont typeface="Arial" pitchFamily="34" charset="0"/>
              <a:buChar char="•"/>
            </a:pPr>
            <a:r>
              <a:rPr lang="en-GB" sz="1200" dirty="0" smtClean="0"/>
              <a:t>Question tightened up in 2011 to include ‘in the past 12 months’, therefore not directly comparable to 2010.</a:t>
            </a:r>
          </a:p>
          <a:p>
            <a:pPr marL="228600" indent="-228600" eaLnBrk="1" hangingPunct="1">
              <a:buFont typeface="Arial" pitchFamily="34" charset="0"/>
              <a:buChar char="•"/>
            </a:pPr>
            <a:endParaRPr lang="en-GB" sz="1200" dirty="0" smtClean="0"/>
          </a:p>
          <a:p>
            <a:pPr marL="228600" indent="-228600" eaLnBrk="1" hangingPunct="1">
              <a:buFont typeface="Arial" pitchFamily="34" charset="0"/>
              <a:buChar char="•"/>
            </a:pPr>
            <a:r>
              <a:rPr lang="en-GB" sz="1200" dirty="0" smtClean="0"/>
              <a:t>‘No</a:t>
            </a:r>
            <a:r>
              <a:rPr lang="en-GB" sz="1200" dirty="0" smtClean="0"/>
              <a:t>,</a:t>
            </a:r>
            <a:r>
              <a:rPr lang="en-GB" sz="1200" baseline="0" dirty="0" smtClean="0"/>
              <a:t> I don’t think I’ve driven whilst over the limit’ most likely to be 45+, female and have 1 car per household:</a:t>
            </a:r>
          </a:p>
          <a:p>
            <a:pPr marL="342900" indent="-342900" eaLnBrk="1" hangingPunct="1">
              <a:buFont typeface="Arial" pitchFamily="34" charset="0"/>
              <a:buAutoNum type="alphaLcParenR"/>
            </a:pPr>
            <a:r>
              <a:rPr lang="en-GB" sz="1200" baseline="0" dirty="0" smtClean="0"/>
              <a:t>By age: 17-24 – 82%; 45-59 – 90%**; 60-69 – 92%**</a:t>
            </a:r>
          </a:p>
          <a:p>
            <a:pPr marL="342900" indent="-342900" eaLnBrk="1" hangingPunct="1">
              <a:buFont typeface="Arial" pitchFamily="34" charset="0"/>
              <a:buAutoNum type="alphaLcParenR"/>
            </a:pPr>
            <a:r>
              <a:rPr lang="en-GB" sz="1200" baseline="0" dirty="0" smtClean="0"/>
              <a:t>By gender: male – 87%; female – 91%**</a:t>
            </a:r>
          </a:p>
          <a:p>
            <a:pPr marL="342900" indent="-342900" eaLnBrk="1" hangingPunct="1">
              <a:buFont typeface="Arial" pitchFamily="34" charset="0"/>
              <a:buAutoNum type="alphaLcParenR"/>
            </a:pPr>
            <a:r>
              <a:rPr lang="en-GB" sz="1200" baseline="0" dirty="0" smtClean="0"/>
              <a:t>By cars per household: 1 – 91%**; 2+ – 85% </a:t>
            </a:r>
          </a:p>
          <a:p>
            <a:pPr marL="342900" marR="0" indent="-342900" algn="l" defTabSz="914400" rtl="0" eaLnBrk="1" fontAlgn="base" latinLnBrk="0" hangingPunct="1">
              <a:lnSpc>
                <a:spcPct val="100000"/>
              </a:lnSpc>
              <a:spcBef>
                <a:spcPct val="30000"/>
              </a:spcBef>
              <a:spcAft>
                <a:spcPct val="0"/>
              </a:spcAft>
              <a:buClrTx/>
              <a:buSzTx/>
              <a:buFont typeface="Arial" pitchFamily="34" charset="0"/>
              <a:buChar char="•"/>
              <a:tabLst/>
              <a:defRPr/>
            </a:pPr>
            <a:endParaRPr lang="en-GB" sz="1200" dirty="0" smtClean="0"/>
          </a:p>
          <a:p>
            <a:pPr marL="342900" marR="0" indent="-34290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GB" sz="1200" dirty="0" smtClean="0"/>
              <a:t>‘</a:t>
            </a:r>
            <a:r>
              <a:rPr lang="en-GB" sz="1200" dirty="0" smtClean="0"/>
              <a:t>I think/know I’ve driven over the limit the following morning after a night out’ most likely to be 17-24 years:</a:t>
            </a:r>
          </a:p>
          <a:p>
            <a:pPr marL="342900" marR="0" indent="-342900" algn="l" defTabSz="914400" rtl="0" eaLnBrk="1" fontAlgn="base" latinLnBrk="0" hangingPunct="1">
              <a:lnSpc>
                <a:spcPct val="100000"/>
              </a:lnSpc>
              <a:spcBef>
                <a:spcPct val="30000"/>
              </a:spcBef>
              <a:spcAft>
                <a:spcPct val="0"/>
              </a:spcAft>
              <a:buClrTx/>
              <a:buSzTx/>
              <a:buFont typeface="Arial" pitchFamily="34" charset="0"/>
              <a:buAutoNum type="alphaLcParenR"/>
              <a:tabLst/>
              <a:defRPr/>
            </a:pPr>
            <a:r>
              <a:rPr lang="en-GB" sz="1200" baseline="0" dirty="0" smtClean="0"/>
              <a:t>By age: 17-24 – 14%**; 25-44 – 6%; 45-59 – 4%; 60-69 – 2%; 70+ – 3%</a:t>
            </a:r>
          </a:p>
          <a:p>
            <a:pPr marL="342900" marR="0" indent="-342900" algn="l" defTabSz="914400" rtl="0" eaLnBrk="1" fontAlgn="base" latinLnBrk="0" hangingPunct="1">
              <a:lnSpc>
                <a:spcPct val="100000"/>
              </a:lnSpc>
              <a:spcBef>
                <a:spcPct val="30000"/>
              </a:spcBef>
              <a:spcAft>
                <a:spcPct val="0"/>
              </a:spcAft>
              <a:buClrTx/>
              <a:buSzTx/>
              <a:buFont typeface="Arial" pitchFamily="34" charset="0"/>
              <a:buNone/>
              <a:tabLst/>
              <a:defRPr/>
            </a:pPr>
            <a:endParaRPr lang="en-GB" sz="1200" baseline="0" dirty="0" smtClean="0"/>
          </a:p>
          <a:p>
            <a:pPr marL="228600" indent="-228600" eaLnBrk="1" hangingPunct="1">
              <a:buFontTx/>
              <a:buNone/>
            </a:pPr>
            <a:r>
              <a:rPr lang="en-GB" sz="1200" u="sng" dirty="0" smtClean="0"/>
              <a:t>Driving </a:t>
            </a:r>
            <a:r>
              <a:rPr lang="en-GB" sz="1200" u="sng" dirty="0" smtClean="0"/>
              <a:t>under the influence of drugs</a:t>
            </a:r>
          </a:p>
          <a:p>
            <a:pPr marL="228600" indent="-228600" eaLnBrk="1" hangingPunct="1">
              <a:spcBef>
                <a:spcPct val="50000"/>
              </a:spcBef>
              <a:buFont typeface="Arial" pitchFamily="34" charset="0"/>
              <a:buChar char="•"/>
            </a:pPr>
            <a:r>
              <a:rPr lang="en-GB" sz="1200" dirty="0" smtClean="0"/>
              <a:t>Question not comparable</a:t>
            </a:r>
            <a:r>
              <a:rPr lang="en-GB" sz="1200" baseline="0" dirty="0" smtClean="0"/>
              <a:t> pre-2011 as question </a:t>
            </a:r>
            <a:r>
              <a:rPr lang="en-GB" sz="1200" dirty="0" smtClean="0"/>
              <a:t>changed to include’ in the last 12 months’ and asked as 2 questions in 2010.</a:t>
            </a:r>
          </a:p>
          <a:p>
            <a:pPr marL="228600" indent="-228600" eaLnBrk="1" hangingPunct="1">
              <a:spcBef>
                <a:spcPct val="50000"/>
              </a:spcBef>
              <a:buFont typeface="Arial" pitchFamily="34" charset="0"/>
              <a:buChar char="•"/>
            </a:pPr>
            <a:r>
              <a:rPr lang="en-GB" sz="1200" dirty="0" smtClean="0"/>
              <a:t>Experience of drug-driving is very low, with just 6% of respondents having either driven or have been driven under the influence of drugs (vs. 5% in 2010</a:t>
            </a:r>
            <a:r>
              <a:rPr lang="en-GB" sz="1200" dirty="0" smtClean="0"/>
              <a:t>).</a:t>
            </a:r>
            <a:endParaRPr lang="en-GB" sz="1200" dirty="0" smtClean="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36</a:t>
            </a:fld>
            <a:endParaRPr lang="en-GB"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968FFCF1-F35E-4DC7-805E-AD2BCCEA5466}" type="slidenum">
              <a:rPr lang="en-GB" smtClean="0">
                <a:latin typeface="Arial" pitchFamily="34" charset="0"/>
                <a:ea typeface="Geneva"/>
                <a:cs typeface="Geneva"/>
              </a:rPr>
              <a:pPr/>
              <a:t>37</a:t>
            </a:fld>
            <a:endParaRPr lang="en-GB" dirty="0" smtClean="0">
              <a:latin typeface="Arial" pitchFamily="34" charset="0"/>
              <a:ea typeface="Geneva"/>
              <a:cs typeface="Geneva"/>
            </a:endParaRPr>
          </a:p>
        </p:txBody>
      </p:sp>
      <p:sp>
        <p:nvSpPr>
          <p:cNvPr id="103427" name="Slide Image Placeholder 5"/>
          <p:cNvSpPr>
            <a:spLocks noGrp="1" noRot="1" noChangeAspect="1" noTextEdit="1"/>
          </p:cNvSpPr>
          <p:nvPr>
            <p:ph type="sldImg"/>
          </p:nvPr>
        </p:nvSpPr>
        <p:spPr>
          <a:ln/>
        </p:spPr>
      </p:sp>
      <p:sp>
        <p:nvSpPr>
          <p:cNvPr id="103428" name="Notes Placeholder 6"/>
          <p:cNvSpPr>
            <a:spLocks noGrp="1"/>
          </p:cNvSpPr>
          <p:nvPr>
            <p:ph type="body" idx="1"/>
          </p:nvPr>
        </p:nvSpPr>
        <p:spPr>
          <a:noFill/>
          <a:ln/>
        </p:spPr>
        <p:txBody>
          <a:bodyPr/>
          <a:lstStyle/>
          <a:p>
            <a:endParaRPr lang="en-US" dirty="0" smtClean="0">
              <a:ea typeface="Geneva"/>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Question was introduced in 2010.</a:t>
            </a:r>
          </a:p>
          <a:p>
            <a:endParaRPr lang="en-GB" dirty="0" smtClean="0"/>
          </a:p>
          <a:p>
            <a:r>
              <a:rPr lang="en-GB" dirty="0" smtClean="0"/>
              <a:t>Motorways Net Speeding: males; high mileage; 2+ cars in household; suburban</a:t>
            </a:r>
          </a:p>
          <a:p>
            <a:pPr marL="342900" indent="-342900">
              <a:buAutoNum type="alphaLcParenR"/>
            </a:pPr>
            <a:r>
              <a:rPr lang="en-GB" dirty="0" smtClean="0"/>
              <a:t>By gender: male – 72%**; female – 55%</a:t>
            </a:r>
          </a:p>
          <a:p>
            <a:pPr marL="342900" indent="-342900">
              <a:buAutoNum type="alphaLcParenR"/>
            </a:pPr>
            <a:r>
              <a:rPr lang="en-GB" dirty="0" smtClean="0"/>
              <a:t>By annual mileage: &lt;6,000 m/yr – 57%; 6,001</a:t>
            </a:r>
            <a:r>
              <a:rPr lang="en-GB" baseline="0" dirty="0" smtClean="0"/>
              <a:t>-12,000 m/yr – 67%**; &gt;12,000 m/yr – 83%**</a:t>
            </a:r>
          </a:p>
          <a:p>
            <a:pPr marL="342900" indent="-342900">
              <a:buAutoNum type="alphaLcParenR"/>
            </a:pPr>
            <a:r>
              <a:rPr lang="en-GB" baseline="0" dirty="0" smtClean="0"/>
              <a:t>By cars in household: 1 – 60%; 2+ </a:t>
            </a:r>
            <a:r>
              <a:rPr lang="en-GB" dirty="0" smtClean="0"/>
              <a:t>–</a:t>
            </a:r>
            <a:r>
              <a:rPr lang="en-GB" baseline="0" dirty="0" smtClean="0"/>
              <a:t> 68%**</a:t>
            </a:r>
          </a:p>
          <a:p>
            <a:pPr marL="342900" indent="-342900">
              <a:buAutoNum type="alphaLcParenR"/>
            </a:pPr>
            <a:r>
              <a:rPr lang="en-GB" baseline="0" dirty="0" smtClean="0"/>
              <a:t>By location: Suburb – 66%*; City – 59%; Rural – 63% </a:t>
            </a:r>
          </a:p>
          <a:p>
            <a:pPr marL="342900" indent="-342900">
              <a:buAutoNum type="alphaLcParenR"/>
            </a:pPr>
            <a:endParaRPr lang="en-GB" baseline="0" dirty="0" smtClean="0"/>
          </a:p>
          <a:p>
            <a:pPr marL="342900" indent="-342900">
              <a:buNone/>
            </a:pPr>
            <a:r>
              <a:rPr lang="en-GB" baseline="0" dirty="0" smtClean="0"/>
              <a:t>Urban Net Speeding: not older drivers; males; high mileage; London/N West; Suburban</a:t>
            </a:r>
          </a:p>
          <a:p>
            <a:pPr marL="342900" indent="-342900">
              <a:buAutoNum type="alphaLcParenR"/>
            </a:pPr>
            <a:r>
              <a:rPr lang="en-GB" baseline="0" dirty="0" smtClean="0"/>
              <a:t>By age:  25-44 – 47%**; 45-59 – 46%*; 60-69 – 51%**; 70+ – 36%</a:t>
            </a:r>
          </a:p>
          <a:p>
            <a:pPr marL="342900" indent="-342900">
              <a:buAutoNum type="alphaLcParenR"/>
            </a:pPr>
            <a:r>
              <a:rPr lang="en-GB" baseline="0" dirty="0" smtClean="0"/>
              <a:t>By gender: male – 50%**; female – 42% </a:t>
            </a:r>
          </a:p>
          <a:p>
            <a:pPr marL="342900" indent="-342900">
              <a:buAutoNum type="alphaLcParenR"/>
            </a:pPr>
            <a:r>
              <a:rPr lang="en-GB" baseline="0" dirty="0" smtClean="0"/>
              <a:t>By annual mileage: &lt;6,000 m/yr – 44%; &gt;12,000 m/yr – 53%** </a:t>
            </a:r>
          </a:p>
          <a:p>
            <a:pPr marL="342900" marR="0" indent="-342900" algn="l" defTabSz="914400" rtl="0" eaLnBrk="0" fontAlgn="base" latinLnBrk="0" hangingPunct="0">
              <a:lnSpc>
                <a:spcPct val="100000"/>
              </a:lnSpc>
              <a:spcBef>
                <a:spcPct val="30000"/>
              </a:spcBef>
              <a:spcAft>
                <a:spcPct val="0"/>
              </a:spcAft>
              <a:buClrTx/>
              <a:buSzTx/>
              <a:buFontTx/>
              <a:buAutoNum type="alphaLcParenR"/>
              <a:tabLst/>
              <a:defRPr/>
            </a:pPr>
            <a:r>
              <a:rPr lang="en-GB" baseline="0" dirty="0" smtClean="0"/>
              <a:t>By region: London – 53%**; North West – 53%**; E Midlands – 37% </a:t>
            </a:r>
          </a:p>
          <a:p>
            <a:pPr marL="342900" marR="0" indent="-342900" algn="l" defTabSz="914400" rtl="0" eaLnBrk="0" fontAlgn="base" latinLnBrk="0" hangingPunct="0">
              <a:lnSpc>
                <a:spcPct val="100000"/>
              </a:lnSpc>
              <a:spcBef>
                <a:spcPct val="30000"/>
              </a:spcBef>
              <a:spcAft>
                <a:spcPct val="0"/>
              </a:spcAft>
              <a:buClrTx/>
              <a:buSzTx/>
              <a:buFontTx/>
              <a:buAutoNum type="alphaLcParenR"/>
              <a:tabLst/>
              <a:defRPr/>
            </a:pPr>
            <a:r>
              <a:rPr lang="en-GB" baseline="0" dirty="0" smtClean="0"/>
              <a:t>By location: Suburb – 50%**; City – 43%; Rural – 41% </a:t>
            </a:r>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38</a:t>
            </a:fld>
            <a:endParaRPr lang="en-GB"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Question from 2009</a:t>
            </a:r>
            <a:endParaRPr lang="en-GB" dirty="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39</a:t>
            </a:fld>
            <a:endParaRPr lang="en-GB"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p>
            <a:fld id="{281B06EA-700F-4B13-B3FC-C37351DCF7FF}" type="slidenum">
              <a:rPr lang="en-GB" smtClean="0">
                <a:latin typeface="Arial" pitchFamily="34" charset="0"/>
                <a:ea typeface="Geneva"/>
                <a:cs typeface="Geneva"/>
              </a:rPr>
              <a:pPr/>
              <a:t>40</a:t>
            </a:fld>
            <a:endParaRPr lang="en-GB" dirty="0" smtClean="0">
              <a:latin typeface="Arial" pitchFamily="34" charset="0"/>
              <a:ea typeface="Geneva"/>
              <a:cs typeface="Geneva"/>
            </a:endParaRPr>
          </a:p>
        </p:txBody>
      </p:sp>
      <p:sp>
        <p:nvSpPr>
          <p:cNvPr id="106499" name="Slide Image Placeholder 5"/>
          <p:cNvSpPr>
            <a:spLocks noGrp="1" noRot="1" noChangeAspect="1" noTextEdit="1"/>
          </p:cNvSpPr>
          <p:nvPr>
            <p:ph type="sldImg"/>
          </p:nvPr>
        </p:nvSpPr>
        <p:spPr>
          <a:ln/>
        </p:spPr>
      </p:sp>
      <p:sp>
        <p:nvSpPr>
          <p:cNvPr id="106500" name="Notes Placeholder 6"/>
          <p:cNvSpPr>
            <a:spLocks noGrp="1"/>
          </p:cNvSpPr>
          <p:nvPr>
            <p:ph type="body" idx="1"/>
          </p:nvPr>
        </p:nvSpPr>
        <p:spPr>
          <a:noFill/>
          <a:ln/>
        </p:spPr>
        <p:txBody>
          <a:bodyPr/>
          <a:lstStyle/>
          <a:p>
            <a:endParaRPr lang="en-US" dirty="0" smtClean="0">
              <a:ea typeface="Geneva"/>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New question in 2012.</a:t>
            </a:r>
          </a:p>
          <a:p>
            <a:r>
              <a:rPr lang="en-GB" u="sng" dirty="0" smtClean="0"/>
              <a:t>Confidence in maintenance</a:t>
            </a:r>
            <a:r>
              <a:rPr lang="en-GB" dirty="0" smtClean="0"/>
              <a:t>.</a:t>
            </a:r>
          </a:p>
          <a:p>
            <a:r>
              <a:rPr lang="en-GB" dirty="0" smtClean="0"/>
              <a:t>More confident across all tasks</a:t>
            </a:r>
            <a:r>
              <a:rPr lang="en-GB" baseline="0" dirty="0" smtClean="0"/>
              <a:t> are t</a:t>
            </a:r>
            <a:r>
              <a:rPr lang="en-GB" dirty="0" smtClean="0"/>
              <a:t>hose over the age of 24 and males</a:t>
            </a:r>
          </a:p>
          <a:p>
            <a:r>
              <a:rPr lang="en-GB" dirty="0" smtClean="0"/>
              <a:t>C2DE</a:t>
            </a:r>
            <a:r>
              <a:rPr lang="en-GB" baseline="0" dirty="0" smtClean="0"/>
              <a:t> are also more confident when it comes to changing a wheel, a light bulb, and checking tyre pressure</a:t>
            </a:r>
          </a:p>
          <a:p>
            <a:endParaRPr lang="en-GB" baseline="0" dirty="0" smtClean="0"/>
          </a:p>
          <a:p>
            <a:r>
              <a:rPr lang="en-GB" u="sng" baseline="0" dirty="0" smtClean="0"/>
              <a:t>Frequency of Performing Task</a:t>
            </a:r>
          </a:p>
          <a:p>
            <a:r>
              <a:rPr lang="en-GB" baseline="0" dirty="0" smtClean="0"/>
              <a:t>Females and 17-24 year olds are less likely to have done all car maintenance.</a:t>
            </a:r>
            <a:endParaRPr lang="en-GB" dirty="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41</a:t>
            </a:fld>
            <a:endParaRPr lang="en-GB"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New question.</a:t>
            </a:r>
            <a:r>
              <a:rPr lang="en-GB" baseline="0" dirty="0" smtClean="0"/>
              <a:t> But price comparison and switching comparable to previous years. </a:t>
            </a:r>
          </a:p>
          <a:p>
            <a:endParaRPr lang="en-GB" baseline="0" dirty="0" smtClean="0"/>
          </a:p>
          <a:p>
            <a:r>
              <a:rPr lang="en-GB" baseline="0" dirty="0" smtClean="0"/>
              <a:t>Context: an Experian white paper indicates than 40% of shoppers visit price comparison websites before buying </a:t>
            </a:r>
            <a:r>
              <a:rPr lang="en-GB" baseline="0" dirty="0" err="1" smtClean="0"/>
              <a:t>electricals</a:t>
            </a:r>
            <a:r>
              <a:rPr lang="en-GB" baseline="0" dirty="0" smtClean="0"/>
              <a:t>/white goods </a:t>
            </a:r>
            <a:r>
              <a:rPr lang="en-GB" dirty="0" smtClean="0">
                <a:solidFill>
                  <a:schemeClr val="tx2"/>
                </a:solidFill>
                <a:hlinkClick r:id="rId3"/>
              </a:rPr>
              <a:t>http://mobilemarketingmagazine.com/content/experian-charts-rise-hansdset-haggler</a:t>
            </a:r>
            <a:r>
              <a:rPr lang="en-GB" dirty="0" smtClean="0">
                <a:solidFill>
                  <a:schemeClr val="tx2"/>
                </a:solidFill>
              </a:rPr>
              <a:t> </a:t>
            </a:r>
            <a:r>
              <a:rPr lang="en-GB" baseline="0" dirty="0" smtClean="0">
                <a:solidFill>
                  <a:schemeClr val="tx2"/>
                </a:solidFill>
              </a:rPr>
              <a:t> </a:t>
            </a:r>
          </a:p>
          <a:p>
            <a:endParaRPr lang="en-GB" dirty="0" smtClean="0">
              <a:solidFill>
                <a:srgbClr val="002060"/>
              </a:solidFill>
            </a:endParaRPr>
          </a:p>
          <a:p>
            <a:pPr marL="342900" indent="-342900">
              <a:buFont typeface="+mj-lt"/>
              <a:buAutoNum type="arabicPeriod"/>
            </a:pPr>
            <a:r>
              <a:rPr lang="en-GB" dirty="0" smtClean="0">
                <a:solidFill>
                  <a:srgbClr val="002060"/>
                </a:solidFill>
              </a:rPr>
              <a:t>17-24 yr olds, those in a city and C2DE are more likely to:</a:t>
            </a:r>
          </a:p>
          <a:p>
            <a:pPr marL="536575" lvl="1" indent="-342900"/>
            <a:r>
              <a:rPr lang="en-GB" dirty="0" smtClean="0">
                <a:solidFill>
                  <a:srgbClr val="002060"/>
                </a:solidFill>
              </a:rPr>
              <a:t> have reduced cover,</a:t>
            </a:r>
            <a:r>
              <a:rPr lang="en-GB" baseline="0" dirty="0" smtClean="0">
                <a:solidFill>
                  <a:srgbClr val="002060"/>
                </a:solidFill>
              </a:rPr>
              <a:t> cancelled cover, removed add-ons, reduced drivers</a:t>
            </a:r>
            <a:r>
              <a:rPr lang="en-GB" dirty="0" smtClean="0">
                <a:solidFill>
                  <a:srgbClr val="002060"/>
                </a:solidFill>
              </a:rPr>
              <a:t>, and fronting</a:t>
            </a:r>
          </a:p>
          <a:p>
            <a:pPr marL="342900" indent="-342900">
              <a:buFont typeface="+mj-lt"/>
              <a:buAutoNum type="arabicPeriod"/>
            </a:pPr>
            <a:r>
              <a:rPr lang="en-GB" dirty="0" smtClean="0">
                <a:solidFill>
                  <a:srgbClr val="002060"/>
                </a:solidFill>
              </a:rPr>
              <a:t>No difference in</a:t>
            </a:r>
            <a:r>
              <a:rPr lang="en-GB" baseline="0" dirty="0" smtClean="0">
                <a:solidFill>
                  <a:srgbClr val="002060"/>
                </a:solidFill>
              </a:rPr>
              <a:t> profile </a:t>
            </a:r>
            <a:r>
              <a:rPr lang="en-GB" dirty="0" smtClean="0">
                <a:solidFill>
                  <a:srgbClr val="002060"/>
                </a:solidFill>
              </a:rPr>
              <a:t>for switching, renegotiating or using a price comparison website</a:t>
            </a:r>
            <a:r>
              <a:rPr lang="en-GB" baseline="0" dirty="0" smtClean="0">
                <a:solidFill>
                  <a:srgbClr val="002060"/>
                </a:solidFill>
              </a:rPr>
              <a:t> except those with 2 or more cars.</a:t>
            </a:r>
            <a:endParaRPr lang="en-GB" dirty="0" smtClean="0">
              <a:solidFill>
                <a:srgbClr val="002060"/>
              </a:solidFill>
            </a:endParaRPr>
          </a:p>
          <a:p>
            <a:endParaRPr lang="en-GB" dirty="0">
              <a:solidFill>
                <a:srgbClr val="002060"/>
              </a:solidFill>
            </a:endParaRPr>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42</a:t>
            </a:fld>
            <a:endParaRPr lang="en-GB"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indent="-342900">
              <a:buFont typeface="+mj-lt"/>
              <a:buAutoNum type="arabicPeriod"/>
            </a:pPr>
            <a:r>
              <a:rPr lang="en-GB" dirty="0" smtClean="0"/>
              <a:t>Question from</a:t>
            </a:r>
            <a:r>
              <a:rPr lang="en-GB" baseline="0" dirty="0" smtClean="0"/>
              <a:t> 2011 but with new options ‘winter tyres’ and ‘I will be better prepared this year than last’</a:t>
            </a:r>
          </a:p>
          <a:p>
            <a:pPr marL="342900" indent="-342900">
              <a:buFont typeface="+mj-lt"/>
              <a:buAutoNum type="arabicPeriod"/>
            </a:pPr>
            <a:r>
              <a:rPr lang="en-GB" dirty="0" smtClean="0"/>
              <a:t>However, Q25 (previously shown) shows</a:t>
            </a:r>
            <a:r>
              <a:rPr lang="en-GB" baseline="0" dirty="0" smtClean="0"/>
              <a:t> that wintry conditions lead to the ‘comfortable motorway speed’ being reduced to 57.7 mph, which implies that drivers may be less confident in adverse weather conditions than they may claim.</a:t>
            </a:r>
          </a:p>
          <a:p>
            <a:pPr marL="342900" indent="-342900">
              <a:buFont typeface="+mj-lt"/>
              <a:buAutoNum type="arabicPeriod"/>
            </a:pPr>
            <a:r>
              <a:rPr lang="en-GB" baseline="0" dirty="0" smtClean="0"/>
              <a:t>In 2011 only 45% agreed they ‘only  drive with up-to-date information available’ in 2012 this is 35%</a:t>
            </a:r>
          </a:p>
          <a:p>
            <a:pPr marL="228600" indent="-228600" eaLnBrk="1" hangingPunct="1">
              <a:buFontTx/>
              <a:buNone/>
            </a:pPr>
            <a:r>
              <a:rPr lang="en-GB" sz="1400" dirty="0" smtClean="0">
                <a:solidFill>
                  <a:schemeClr val="tx2"/>
                </a:solidFill>
              </a:rPr>
              <a:t>Some Significant Differences</a:t>
            </a:r>
          </a:p>
          <a:p>
            <a:pPr marL="228600" indent="-228600" eaLnBrk="1" hangingPunct="1">
              <a:buFontTx/>
              <a:buAutoNum type="arabicPeriod"/>
            </a:pPr>
            <a:r>
              <a:rPr lang="en-GB" sz="1400" dirty="0" smtClean="0">
                <a:solidFill>
                  <a:schemeClr val="accent2"/>
                </a:solidFill>
              </a:rPr>
              <a:t>I have bought</a:t>
            </a:r>
            <a:r>
              <a:rPr lang="en-GB" sz="1400" baseline="0" dirty="0" smtClean="0">
                <a:solidFill>
                  <a:schemeClr val="accent2"/>
                </a:solidFill>
              </a:rPr>
              <a:t> or intend to get winter tyres – More likely to be younger and city</a:t>
            </a:r>
          </a:p>
          <a:p>
            <a:pPr marL="228600" indent="-228600" eaLnBrk="1" hangingPunct="1">
              <a:buFontTx/>
              <a:buAutoNum type="arabicPeriod"/>
            </a:pPr>
            <a:r>
              <a:rPr lang="en-GB" sz="1400" baseline="0" dirty="0" smtClean="0">
                <a:solidFill>
                  <a:schemeClr val="accent2"/>
                </a:solidFill>
              </a:rPr>
              <a:t>I am better prepared this year than last – More likely to be city</a:t>
            </a:r>
            <a:endParaRPr lang="en-GB" sz="1400" dirty="0" smtClean="0"/>
          </a:p>
          <a:p>
            <a:pPr marL="228600" indent="-228600" eaLnBrk="1" hangingPunct="1">
              <a:buFontTx/>
              <a:buAutoNum type="arabicPeriod"/>
            </a:pPr>
            <a:r>
              <a:rPr lang="en-GB" sz="1400" dirty="0" smtClean="0">
                <a:solidFill>
                  <a:schemeClr val="tx2"/>
                </a:solidFill>
              </a:rPr>
              <a:t>I make sure I am prepared to drive in adverse weather - </a:t>
            </a:r>
            <a:r>
              <a:rPr lang="en-GB" sz="1400" dirty="0" smtClean="0">
                <a:solidFill>
                  <a:schemeClr val="accent2"/>
                </a:solidFill>
              </a:rPr>
              <a:t>More likely to be older,</a:t>
            </a:r>
            <a:r>
              <a:rPr lang="en-GB" sz="1400" baseline="0" dirty="0" smtClean="0">
                <a:solidFill>
                  <a:schemeClr val="accent2"/>
                </a:solidFill>
              </a:rPr>
              <a:t> m</a:t>
            </a:r>
            <a:r>
              <a:rPr lang="en-GB" sz="1400" dirty="0" smtClean="0">
                <a:solidFill>
                  <a:schemeClr val="accent2"/>
                </a:solidFill>
              </a:rPr>
              <a:t>ale,</a:t>
            </a:r>
            <a:r>
              <a:rPr lang="en-GB" sz="1400" baseline="0" dirty="0" smtClean="0">
                <a:solidFill>
                  <a:schemeClr val="accent2"/>
                </a:solidFill>
              </a:rPr>
              <a:t> ABC1, suburb/rural</a:t>
            </a:r>
            <a:endParaRPr lang="en-GB" sz="1400" dirty="0" smtClean="0">
              <a:solidFill>
                <a:schemeClr val="accent2"/>
              </a:solidFill>
            </a:endParaRPr>
          </a:p>
          <a:p>
            <a:pPr marL="228600" indent="-228600" eaLnBrk="1" hangingPunct="1">
              <a:buFontTx/>
              <a:buAutoNum type="arabicPeriod"/>
            </a:pPr>
            <a:r>
              <a:rPr lang="en-GB" sz="1400" dirty="0" smtClean="0">
                <a:solidFill>
                  <a:schemeClr val="tx2"/>
                </a:solidFill>
              </a:rPr>
              <a:t>I am confident driving in adverse weather conditions - </a:t>
            </a:r>
            <a:r>
              <a:rPr lang="en-GB" sz="1400" dirty="0" smtClean="0">
                <a:solidFill>
                  <a:schemeClr val="accent2"/>
                </a:solidFill>
              </a:rPr>
              <a:t>More likely to be aged 60+</a:t>
            </a:r>
            <a:r>
              <a:rPr lang="en-GB" sz="1400" dirty="0" smtClean="0">
                <a:solidFill>
                  <a:srgbClr val="FF6600"/>
                </a:solidFill>
              </a:rPr>
              <a:t>, male, </a:t>
            </a:r>
            <a:r>
              <a:rPr lang="en-GB" sz="1400" dirty="0" smtClean="0">
                <a:solidFill>
                  <a:schemeClr val="accent2"/>
                </a:solidFill>
              </a:rPr>
              <a:t>and have been driving for over 40 years,</a:t>
            </a:r>
            <a:r>
              <a:rPr lang="en-GB" sz="1400" baseline="0" dirty="0" smtClean="0">
                <a:solidFill>
                  <a:schemeClr val="accent2"/>
                </a:solidFill>
              </a:rPr>
              <a:t> and from the East of England</a:t>
            </a:r>
            <a:endParaRPr lang="en-GB" sz="1400" dirty="0" smtClean="0">
              <a:solidFill>
                <a:schemeClr val="accent2"/>
              </a:solidFill>
            </a:endParaRPr>
          </a:p>
          <a:p>
            <a:pPr marL="228600" indent="-228600" eaLnBrk="1" hangingPunct="1">
              <a:buFontTx/>
              <a:buAutoNum type="arabicPeriod"/>
            </a:pPr>
            <a:r>
              <a:rPr lang="en-GB" sz="1400" dirty="0" smtClean="0">
                <a:solidFill>
                  <a:schemeClr val="tx2"/>
                </a:solidFill>
              </a:rPr>
              <a:t>I am not confident but drive anyway - </a:t>
            </a:r>
            <a:r>
              <a:rPr lang="en-GB" sz="1400" dirty="0" smtClean="0">
                <a:solidFill>
                  <a:schemeClr val="accent2"/>
                </a:solidFill>
              </a:rPr>
              <a:t>More likely to be younger and female.</a:t>
            </a:r>
            <a:endParaRPr lang="en-GB" dirty="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43</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6FBDA579-6BD3-46B9-9746-3E2BDE153C54}" type="slidenum">
              <a:rPr lang="en-GB" smtClean="0">
                <a:latin typeface="Arial" pitchFamily="34" charset="0"/>
                <a:ea typeface="Geneva"/>
                <a:cs typeface="Geneva"/>
              </a:rPr>
              <a:pPr/>
              <a:t>8</a:t>
            </a:fld>
            <a:endParaRPr lang="en-GB" dirty="0" smtClean="0">
              <a:latin typeface="Arial" pitchFamily="34" charset="0"/>
              <a:ea typeface="Geneva"/>
              <a:cs typeface="Geneva"/>
            </a:endParaRPr>
          </a:p>
        </p:txBody>
      </p:sp>
      <p:sp>
        <p:nvSpPr>
          <p:cNvPr id="94211" name="Slide Image Placeholder 5"/>
          <p:cNvSpPr>
            <a:spLocks noGrp="1" noRot="1" noChangeAspect="1" noTextEdit="1"/>
          </p:cNvSpPr>
          <p:nvPr>
            <p:ph type="sldImg"/>
          </p:nvPr>
        </p:nvSpPr>
        <p:spPr>
          <a:ln/>
        </p:spPr>
      </p:sp>
      <p:sp>
        <p:nvSpPr>
          <p:cNvPr id="94212" name="Notes Placeholder 6"/>
          <p:cNvSpPr>
            <a:spLocks noGrp="1"/>
          </p:cNvSpPr>
          <p:nvPr>
            <p:ph type="body" idx="1"/>
          </p:nvPr>
        </p:nvSpPr>
        <p:spPr>
          <a:noFill/>
          <a:ln/>
        </p:spPr>
        <p:txBody>
          <a:bodyPr/>
          <a:lstStyle/>
          <a:p>
            <a:endParaRPr lang="en-US" dirty="0" smtClean="0">
              <a:ea typeface="Geneva"/>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Question from 2011. </a:t>
            </a:r>
          </a:p>
          <a:p>
            <a:r>
              <a:rPr lang="en-GB" dirty="0" smtClean="0"/>
              <a:t>Cf. Q2a/b Tracker</a:t>
            </a:r>
            <a:r>
              <a:rPr lang="en-GB" baseline="0" dirty="0" smtClean="0"/>
              <a:t> </a:t>
            </a:r>
            <a:r>
              <a:rPr lang="en-GB" dirty="0" smtClean="0"/>
              <a:t>- 82% of motorists agree that ‘the quality of local roads</a:t>
            </a:r>
            <a:r>
              <a:rPr lang="en-GB" baseline="0" dirty="0" smtClean="0"/>
              <a:t> is noticeably worse these days’.</a:t>
            </a:r>
          </a:p>
          <a:p>
            <a:endParaRPr lang="en-GB" baseline="0" dirty="0" smtClean="0"/>
          </a:p>
          <a:p>
            <a:r>
              <a:rPr lang="en-GB" baseline="0" dirty="0" smtClean="0"/>
              <a:t>Differences between regions to numerous to note. </a:t>
            </a:r>
          </a:p>
          <a:p>
            <a:endParaRPr lang="en-GB" baseline="0" dirty="0" smtClean="0"/>
          </a:p>
          <a:p>
            <a:r>
              <a:rPr lang="en-GB" baseline="0" dirty="0" smtClean="0"/>
              <a:t>Interesting differences by age &amp; location across three key items:</a:t>
            </a:r>
          </a:p>
          <a:p>
            <a:r>
              <a:rPr lang="en-GB" b="1" baseline="0" dirty="0" smtClean="0"/>
              <a:t>Maintenance of local roads </a:t>
            </a:r>
            <a:r>
              <a:rPr lang="en-GB" baseline="0" dirty="0" smtClean="0"/>
              <a:t>– </a:t>
            </a:r>
          </a:p>
          <a:p>
            <a:r>
              <a:rPr lang="en-GB" baseline="0" dirty="0" smtClean="0"/>
              <a:t>Less of a priority  for 17-44 yr olds than those older (24% vs. 12%)</a:t>
            </a:r>
          </a:p>
          <a:p>
            <a:r>
              <a:rPr lang="en-GB" baseline="0" dirty="0" smtClean="0"/>
              <a:t>Less of a priority for those in city/towns of suburb/village/rural (26% vs. 15%)</a:t>
            </a:r>
          </a:p>
          <a:p>
            <a:r>
              <a:rPr lang="en-GB" b="1" baseline="0" dirty="0" smtClean="0"/>
              <a:t>Maintenance of motorway </a:t>
            </a:r>
            <a:r>
              <a:rPr lang="en-GB" baseline="0" dirty="0" smtClean="0"/>
              <a:t>–</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Less of a priority  for 17-44 yr olds than those older (32% vs. 19%)</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Less of a priority for those in city/towns of suburb/village/rural (41% vs. 20%)</a:t>
            </a:r>
          </a:p>
          <a:p>
            <a:r>
              <a:rPr lang="en-GB" b="1" baseline="0" dirty="0" smtClean="0"/>
              <a:t>Cycle arrangements</a:t>
            </a:r>
            <a:r>
              <a:rPr lang="en-GB" baseline="0" dirty="0" smtClean="0"/>
              <a:t>–</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More of a priority  for 17-44 yr olds than those older (35% vs. 25%)</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More of a priority for those in city/towns of suburb/village/rural (37% vs. 28%)</a:t>
            </a:r>
            <a:endParaRPr lang="en-GB" dirty="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44</a:t>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marR="0" indent="-342900" algn="l" defTabSz="914400" rtl="0" eaLnBrk="0" fontAlgn="base" latinLnBrk="0" hangingPunct="0">
              <a:lnSpc>
                <a:spcPct val="100000"/>
              </a:lnSpc>
              <a:spcBef>
                <a:spcPct val="30000"/>
              </a:spcBef>
              <a:spcAft>
                <a:spcPct val="0"/>
              </a:spcAft>
              <a:buClrTx/>
              <a:buSzTx/>
              <a:buFont typeface="+mj-lt"/>
              <a:buNone/>
              <a:tabLst/>
              <a:defRPr/>
            </a:pPr>
            <a:r>
              <a:rPr lang="en-GB" sz="900" baseline="0" dirty="0" smtClean="0"/>
              <a:t>Key differences</a:t>
            </a:r>
          </a:p>
          <a:p>
            <a:pPr marL="342900" marR="0" indent="-342900" algn="l" defTabSz="914400" rtl="0" eaLnBrk="0" fontAlgn="base" latinLnBrk="0" hangingPunct="0">
              <a:lnSpc>
                <a:spcPct val="100000"/>
              </a:lnSpc>
              <a:spcBef>
                <a:spcPct val="30000"/>
              </a:spcBef>
              <a:spcAft>
                <a:spcPct val="0"/>
              </a:spcAft>
              <a:buClrTx/>
              <a:buSzTx/>
              <a:buFont typeface="+mj-lt"/>
              <a:buAutoNum type="arabicPeriod"/>
              <a:tabLst/>
              <a:defRPr/>
            </a:pPr>
            <a:r>
              <a:rPr lang="en-GB" sz="900" baseline="0" dirty="0" smtClean="0"/>
              <a:t>No age or SEG difference for ‘cost of motoring’  but rural are more likely to see it as a primary concern</a:t>
            </a:r>
          </a:p>
          <a:p>
            <a:pPr marL="342900" marR="0" indent="-342900" algn="l" defTabSz="914400" rtl="0" eaLnBrk="0" fontAlgn="base" latinLnBrk="0" hangingPunct="0">
              <a:lnSpc>
                <a:spcPct val="100000"/>
              </a:lnSpc>
              <a:spcBef>
                <a:spcPct val="30000"/>
              </a:spcBef>
              <a:spcAft>
                <a:spcPct val="0"/>
              </a:spcAft>
              <a:buClrTx/>
              <a:buSzTx/>
              <a:buFont typeface="+mj-lt"/>
              <a:buAutoNum type="arabicPeriod"/>
              <a:tabLst/>
              <a:defRPr/>
            </a:pPr>
            <a:r>
              <a:rPr lang="en-GB" sz="900" baseline="0" dirty="0" smtClean="0"/>
              <a:t>No other rural/city differences</a:t>
            </a:r>
          </a:p>
          <a:p>
            <a:pPr marL="342900" marR="0" indent="-342900" algn="l" defTabSz="914400" rtl="0" eaLnBrk="0" fontAlgn="base" latinLnBrk="0" hangingPunct="0">
              <a:lnSpc>
                <a:spcPct val="100000"/>
              </a:lnSpc>
              <a:spcBef>
                <a:spcPct val="30000"/>
              </a:spcBef>
              <a:spcAft>
                <a:spcPct val="0"/>
              </a:spcAft>
              <a:buClrTx/>
              <a:buSzTx/>
              <a:buFont typeface="+mj-lt"/>
              <a:buAutoNum type="arabicPeriod"/>
              <a:tabLst/>
              <a:defRPr/>
            </a:pPr>
            <a:r>
              <a:rPr lang="en-GB" sz="900" baseline="0" dirty="0" smtClean="0"/>
              <a:t>Younger drivers are more concerned older drivers than vice versa.</a:t>
            </a:r>
          </a:p>
          <a:p>
            <a:pPr marL="342900" marR="0" indent="-342900" algn="l" defTabSz="914400" rtl="0" eaLnBrk="0" fontAlgn="base" latinLnBrk="0" hangingPunct="0">
              <a:lnSpc>
                <a:spcPct val="100000"/>
              </a:lnSpc>
              <a:spcBef>
                <a:spcPct val="30000"/>
              </a:spcBef>
              <a:spcAft>
                <a:spcPct val="0"/>
              </a:spcAft>
              <a:buClrTx/>
              <a:buSzTx/>
              <a:buFont typeface="+mj-lt"/>
              <a:buAutoNum type="arabicPeriod"/>
              <a:tabLst/>
              <a:defRPr/>
            </a:pPr>
            <a:r>
              <a:rPr lang="en-GB" sz="900" baseline="0" dirty="0" smtClean="0"/>
              <a:t>Company car owners are more likely to be concerned about the rudeness of other drivers and traffic congestion. </a:t>
            </a:r>
          </a:p>
          <a:p>
            <a:pPr marL="342900" marR="0" indent="-342900" algn="l" defTabSz="914400" rtl="0" eaLnBrk="0" fontAlgn="base" latinLnBrk="0" hangingPunct="0">
              <a:lnSpc>
                <a:spcPct val="100000"/>
              </a:lnSpc>
              <a:spcBef>
                <a:spcPct val="30000"/>
              </a:spcBef>
              <a:spcAft>
                <a:spcPct val="0"/>
              </a:spcAft>
              <a:buClrTx/>
              <a:buSzTx/>
              <a:buFont typeface="+mj-lt"/>
              <a:buAutoNum type="arabicPeriod"/>
              <a:tabLst/>
              <a:defRPr/>
            </a:pPr>
            <a:r>
              <a:rPr lang="en-GB" sz="900" baseline="0" dirty="0" smtClean="0"/>
              <a:t>London is more concerned about road works (32%) and the environmental impact (19%)</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900" dirty="0" smtClean="0"/>
              <a:t>2012 vs. 2011</a:t>
            </a:r>
          </a:p>
          <a:p>
            <a:pPr marL="342900" marR="0" indent="-342900" algn="l" defTabSz="914400" rtl="0" eaLnBrk="0" fontAlgn="base" latinLnBrk="0" hangingPunct="0">
              <a:lnSpc>
                <a:spcPct val="100000"/>
              </a:lnSpc>
              <a:spcBef>
                <a:spcPct val="30000"/>
              </a:spcBef>
              <a:spcAft>
                <a:spcPct val="0"/>
              </a:spcAft>
              <a:buClrTx/>
              <a:buSzTx/>
              <a:buFont typeface="+mj-lt"/>
              <a:buAutoNum type="arabicPeriod"/>
              <a:tabLst/>
              <a:defRPr/>
            </a:pPr>
            <a:r>
              <a:rPr lang="en-GB" sz="900" dirty="0" smtClean="0"/>
              <a:t>Top</a:t>
            </a:r>
            <a:r>
              <a:rPr lang="en-GB" sz="900" baseline="0" dirty="0" smtClean="0"/>
              <a:t> 5 remains consistent</a:t>
            </a:r>
          </a:p>
          <a:p>
            <a:pPr marL="342900" marR="0" indent="-342900" algn="l" defTabSz="914400" rtl="0" eaLnBrk="0" fontAlgn="base" latinLnBrk="0" hangingPunct="0">
              <a:lnSpc>
                <a:spcPct val="100000"/>
              </a:lnSpc>
              <a:spcBef>
                <a:spcPct val="30000"/>
              </a:spcBef>
              <a:spcAft>
                <a:spcPct val="0"/>
              </a:spcAft>
              <a:buClrTx/>
              <a:buSzTx/>
              <a:buFont typeface="+mj-lt"/>
              <a:buAutoNum type="arabicPeriod"/>
              <a:tabLst/>
              <a:defRPr/>
            </a:pPr>
            <a:r>
              <a:rPr lang="en-GB" sz="900" baseline="0" dirty="0" smtClean="0"/>
              <a:t>Cost of owning a car decreases in both 1</a:t>
            </a:r>
            <a:r>
              <a:rPr lang="en-GB" sz="900" baseline="30000" dirty="0" smtClean="0"/>
              <a:t>st</a:t>
            </a:r>
            <a:r>
              <a:rPr lang="en-GB" sz="900" baseline="0" dirty="0" smtClean="0"/>
              <a:t> place (32% </a:t>
            </a:r>
            <a:r>
              <a:rPr lang="en-GB" sz="900" baseline="0" dirty="0" err="1" smtClean="0"/>
              <a:t>vs</a:t>
            </a:r>
            <a:r>
              <a:rPr lang="en-GB" sz="900" baseline="0" dirty="0" smtClean="0"/>
              <a:t> 30%) and 2</a:t>
            </a:r>
            <a:r>
              <a:rPr lang="en-GB" sz="900" baseline="30000" dirty="0" smtClean="0"/>
              <a:t>nd</a:t>
            </a:r>
            <a:r>
              <a:rPr lang="en-GB" sz="900" baseline="0" dirty="0" smtClean="0"/>
              <a:t>-5</a:t>
            </a:r>
            <a:r>
              <a:rPr lang="en-GB" sz="900" baseline="30000" dirty="0" smtClean="0"/>
              <a:t>th</a:t>
            </a:r>
            <a:r>
              <a:rPr lang="en-GB" sz="900" baseline="0" dirty="0" smtClean="0"/>
              <a:t> place (33% vs. 30%)</a:t>
            </a:r>
          </a:p>
          <a:p>
            <a:pPr marL="342900" marR="0" indent="-342900" algn="l" defTabSz="914400" rtl="0" eaLnBrk="0" fontAlgn="base" latinLnBrk="0" hangingPunct="0">
              <a:lnSpc>
                <a:spcPct val="100000"/>
              </a:lnSpc>
              <a:spcBef>
                <a:spcPct val="30000"/>
              </a:spcBef>
              <a:spcAft>
                <a:spcPct val="0"/>
              </a:spcAft>
              <a:buClrTx/>
              <a:buSzTx/>
              <a:buFont typeface="+mj-lt"/>
              <a:buAutoNum type="arabicPeriod"/>
              <a:tabLst/>
              <a:defRPr/>
            </a:pPr>
            <a:r>
              <a:rPr lang="en-GB" sz="900" baseline="0" dirty="0" smtClean="0"/>
              <a:t>Condition &amp; maintenance of roads decreases primarily in 2</a:t>
            </a:r>
            <a:r>
              <a:rPr lang="en-GB" sz="900" baseline="30000" dirty="0" smtClean="0"/>
              <a:t>nd</a:t>
            </a:r>
            <a:r>
              <a:rPr lang="en-GB" sz="900" baseline="0" dirty="0" smtClean="0"/>
              <a:t>-5</a:t>
            </a:r>
            <a:r>
              <a:rPr lang="en-GB" sz="900" baseline="30000" dirty="0" smtClean="0"/>
              <a:t>th</a:t>
            </a:r>
            <a:r>
              <a:rPr lang="en-GB" sz="900" baseline="0" dirty="0" smtClean="0"/>
              <a:t> place (43% vs. 38%)</a:t>
            </a:r>
          </a:p>
          <a:p>
            <a:pPr marL="342900" marR="0" indent="-342900" algn="l" defTabSz="914400" rtl="0" eaLnBrk="0" fontAlgn="base" latinLnBrk="0" hangingPunct="0">
              <a:lnSpc>
                <a:spcPct val="100000"/>
              </a:lnSpc>
              <a:spcBef>
                <a:spcPct val="30000"/>
              </a:spcBef>
              <a:spcAft>
                <a:spcPct val="0"/>
              </a:spcAft>
              <a:buClrTx/>
              <a:buSzTx/>
              <a:buFont typeface="+mj-lt"/>
              <a:buAutoNum type="arabicPeriod"/>
              <a:tabLst/>
              <a:defRPr/>
            </a:pPr>
            <a:r>
              <a:rPr lang="en-GB" sz="900" baseline="0" dirty="0" smtClean="0"/>
              <a:t>Other people using phones without hands free increases 6% in 2</a:t>
            </a:r>
            <a:r>
              <a:rPr lang="en-GB" sz="900" baseline="30000" dirty="0" smtClean="0"/>
              <a:t>nd</a:t>
            </a:r>
            <a:r>
              <a:rPr lang="en-GB" sz="900" baseline="0" dirty="0" smtClean="0"/>
              <a:t>-5</a:t>
            </a:r>
            <a:r>
              <a:rPr lang="en-GB" sz="900" baseline="30000" dirty="0" smtClean="0"/>
              <a:t>th</a:t>
            </a:r>
            <a:r>
              <a:rPr lang="en-GB" sz="900" baseline="0" dirty="0" smtClean="0"/>
              <a:t> place only (46% </a:t>
            </a:r>
            <a:r>
              <a:rPr lang="en-GB" sz="900" baseline="0" dirty="0" err="1" smtClean="0"/>
              <a:t>vs</a:t>
            </a:r>
            <a:r>
              <a:rPr lang="en-GB" sz="900" baseline="0" dirty="0" smtClean="0"/>
              <a:t> 40%)</a:t>
            </a:r>
            <a:endParaRPr lang="en-GB" sz="900" dirty="0" smtClean="0"/>
          </a:p>
          <a:p>
            <a:pPr marL="342900" marR="0" indent="-342900" algn="l" defTabSz="914400" rtl="0" eaLnBrk="0" fontAlgn="base" latinLnBrk="0" hangingPunct="0">
              <a:lnSpc>
                <a:spcPct val="100000"/>
              </a:lnSpc>
              <a:spcBef>
                <a:spcPct val="30000"/>
              </a:spcBef>
              <a:spcAft>
                <a:spcPct val="0"/>
              </a:spcAft>
              <a:buClrTx/>
              <a:buSzTx/>
              <a:buFont typeface="+mj-lt"/>
              <a:buAutoNum type="arabicPeriod"/>
              <a:tabLst/>
              <a:defRPr/>
            </a:pPr>
            <a:r>
              <a:rPr lang="en-GB" sz="900" dirty="0" smtClean="0"/>
              <a:t>‘Preparation for adverse weather’ decreased</a:t>
            </a:r>
            <a:r>
              <a:rPr lang="en-GB" sz="900" baseline="0" dirty="0" smtClean="0"/>
              <a:t> in 2</a:t>
            </a:r>
            <a:r>
              <a:rPr lang="en-GB" sz="900" baseline="30000" dirty="0" smtClean="0"/>
              <a:t>nd</a:t>
            </a:r>
            <a:r>
              <a:rPr lang="en-GB" sz="900" baseline="0" dirty="0" smtClean="0"/>
              <a:t>-5</a:t>
            </a:r>
            <a:r>
              <a:rPr lang="en-GB" sz="900" baseline="30000" dirty="0" smtClean="0"/>
              <a:t>th</a:t>
            </a:r>
            <a:r>
              <a:rPr lang="en-GB" sz="900" baseline="0" dirty="0" smtClean="0"/>
              <a:t> place only (22% </a:t>
            </a:r>
            <a:r>
              <a:rPr lang="en-GB" sz="900" baseline="0" dirty="0" err="1" smtClean="0"/>
              <a:t>vs</a:t>
            </a:r>
            <a:r>
              <a:rPr lang="en-GB" sz="900" baseline="0" dirty="0" smtClean="0"/>
              <a:t> 15%) – note we had much less snowfall than last year</a:t>
            </a:r>
          </a:p>
          <a:p>
            <a:pPr marL="342900" indent="-342900" eaLnBrk="1" hangingPunct="1">
              <a:buFont typeface="+mj-lt"/>
              <a:buNone/>
              <a:defRPr/>
            </a:pPr>
            <a:r>
              <a:rPr lang="en-GB" sz="900" dirty="0" smtClean="0"/>
              <a:t>Question was changed in 2011 so not comparable</a:t>
            </a:r>
            <a:r>
              <a:rPr lang="en-GB" sz="900" baseline="0" dirty="0" smtClean="0"/>
              <a:t> to 2010 and before</a:t>
            </a:r>
            <a:endParaRPr lang="en-GB" sz="900" dirty="0" smtClean="0"/>
          </a:p>
          <a:p>
            <a:pPr marL="342900" indent="-342900" eaLnBrk="1" hangingPunct="1">
              <a:buFont typeface="+mj-lt"/>
              <a:buAutoNum type="arabicPeriod"/>
              <a:defRPr/>
            </a:pPr>
            <a:r>
              <a:rPr lang="en-GB" sz="900" dirty="0" smtClean="0"/>
              <a:t>In 2011 it became a rank top 5 instead of check all that are of concerned</a:t>
            </a:r>
          </a:p>
          <a:p>
            <a:pPr marL="342900" indent="-342900" eaLnBrk="1" hangingPunct="1">
              <a:buFont typeface="+mj-lt"/>
              <a:buAutoNum type="arabicPeriod"/>
              <a:defRPr/>
            </a:pPr>
            <a:r>
              <a:rPr lang="en-GB" sz="900" dirty="0" smtClean="0"/>
              <a:t>However the top 5 remain the same from 2010 although the order has changed – see below:-</a:t>
            </a:r>
          </a:p>
          <a:p>
            <a:pPr eaLnBrk="1" hangingPunct="1">
              <a:defRPr/>
            </a:pPr>
            <a:r>
              <a:rPr lang="en-GB" sz="900" dirty="0" smtClean="0"/>
              <a:t>1</a:t>
            </a:r>
            <a:r>
              <a:rPr lang="en-GB" sz="900" baseline="30000" dirty="0" smtClean="0"/>
              <a:t>st</a:t>
            </a:r>
            <a:r>
              <a:rPr lang="en-GB" sz="900" dirty="0" smtClean="0"/>
              <a:t> Drivers under influence of drink / drugs (only one question asked in 2010)</a:t>
            </a:r>
          </a:p>
          <a:p>
            <a:pPr eaLnBrk="1" hangingPunct="1">
              <a:defRPr/>
            </a:pPr>
            <a:r>
              <a:rPr lang="en-GB" sz="900" dirty="0" smtClean="0"/>
              <a:t>2</a:t>
            </a:r>
            <a:r>
              <a:rPr lang="en-GB" sz="900" baseline="30000" dirty="0" smtClean="0"/>
              <a:t>nd</a:t>
            </a:r>
            <a:r>
              <a:rPr lang="en-GB" sz="900" dirty="0" smtClean="0"/>
              <a:t> Other people using mobile phones</a:t>
            </a:r>
          </a:p>
          <a:p>
            <a:pPr eaLnBrk="1" hangingPunct="1">
              <a:defRPr/>
            </a:pPr>
            <a:r>
              <a:rPr lang="en-GB" sz="900" dirty="0" smtClean="0"/>
              <a:t>3</a:t>
            </a:r>
            <a:r>
              <a:rPr lang="en-GB" sz="900" baseline="30000" dirty="0" smtClean="0"/>
              <a:t>rd</a:t>
            </a:r>
            <a:r>
              <a:rPr lang="en-GB" sz="900" dirty="0" smtClean="0"/>
              <a:t> Driving without tax or insurance</a:t>
            </a:r>
          </a:p>
          <a:p>
            <a:pPr eaLnBrk="1" hangingPunct="1">
              <a:defRPr/>
            </a:pPr>
            <a:r>
              <a:rPr lang="en-GB" sz="900" dirty="0" smtClean="0"/>
              <a:t>4</a:t>
            </a:r>
            <a:r>
              <a:rPr lang="en-GB" sz="900" baseline="30000" dirty="0" smtClean="0"/>
              <a:t>th</a:t>
            </a:r>
            <a:r>
              <a:rPr lang="en-GB" sz="900" dirty="0" smtClean="0"/>
              <a:t> Cost of motoring</a:t>
            </a:r>
          </a:p>
          <a:p>
            <a:pPr eaLnBrk="1" hangingPunct="1">
              <a:defRPr/>
            </a:pPr>
            <a:r>
              <a:rPr lang="en-GB" sz="900" dirty="0" smtClean="0"/>
              <a:t>5</a:t>
            </a:r>
            <a:r>
              <a:rPr lang="en-GB" sz="900" baseline="30000" dirty="0" smtClean="0"/>
              <a:t>th</a:t>
            </a:r>
            <a:r>
              <a:rPr lang="en-GB" sz="900" dirty="0" smtClean="0"/>
              <a:t> Condition of roads in the UK</a:t>
            </a:r>
            <a:endParaRPr lang="en-GB" sz="900" dirty="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9</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dirty="0" smtClean="0"/>
              <a:t>Those</a:t>
            </a:r>
            <a:r>
              <a:rPr lang="en-GB" sz="1200" baseline="0" dirty="0" smtClean="0"/>
              <a:t> who no longer feel strongly in opposition to monitoring technology are likely to have moved into ‘neutral territory’, as there has been no major change in disagreement levels.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dirty="0" smtClean="0">
                <a:latin typeface="Arial" pitchFamily="34" charset="0"/>
                <a:ea typeface="Geneva"/>
                <a:cs typeface="Geneva"/>
              </a:rPr>
              <a:t>Company car drivers are more likely to disagree with deterioration of the roads (although most still do agree). Almost one-third of company car drivers disagree that journey times are more predictable.</a:t>
            </a:r>
            <a:endParaRPr lang="en-GB" sz="1200" dirty="0" smtClean="0"/>
          </a:p>
          <a:p>
            <a:endParaRPr lang="en-GB" sz="1200" dirty="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10</a:t>
            </a:fld>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Those</a:t>
            </a:r>
            <a:r>
              <a:rPr lang="en-GB" baseline="0" dirty="0" smtClean="0"/>
              <a:t> who no longer feel strongly in opposition to monitoring technology are likely to have moved into ‘neutral territory’, as there has been no major change in disagreement levels.</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11</a:t>
            </a:fld>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dirty="0" smtClean="0">
                <a:latin typeface="Arial" pitchFamily="34" charset="0"/>
                <a:ea typeface="Geneva"/>
                <a:cs typeface="Geneva"/>
              </a:rPr>
              <a:t>17-24 year olds are more likely to be flexible in terms of taking public transport or adjusting their lifestyle as are those who live in cities and towns.</a:t>
            </a:r>
            <a:endParaRPr lang="en-GB" dirty="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12</a:t>
            </a:fld>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288ED55E-EAD3-4A89-9DC0-755384C4CFFA}" type="slidenum">
              <a:rPr lang="en-GB" smtClean="0"/>
              <a:pPr>
                <a:defRPr/>
              </a:pPr>
              <a:t>13</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Q Proposal Title Page">
    <p:spTree>
      <p:nvGrpSpPr>
        <p:cNvPr id="1" name=""/>
        <p:cNvGrpSpPr/>
        <p:nvPr/>
      </p:nvGrpSpPr>
      <p:grpSpPr>
        <a:xfrm>
          <a:off x="0" y="0"/>
          <a:ext cx="0" cy="0"/>
          <a:chOff x="0" y="0"/>
          <a:chExt cx="0" cy="0"/>
        </a:xfrm>
      </p:grpSpPr>
      <p:sp>
        <p:nvSpPr>
          <p:cNvPr id="6" name="Rectangle 2"/>
          <p:cNvSpPr txBox="1">
            <a:spLocks noChangeArrowheads="1"/>
          </p:cNvSpPr>
          <p:nvPr userDrawn="1"/>
        </p:nvSpPr>
        <p:spPr bwMode="auto">
          <a:xfrm>
            <a:off x="7175500" y="6602413"/>
            <a:ext cx="2879725" cy="482600"/>
          </a:xfrm>
          <a:prstGeom prst="rect">
            <a:avLst/>
          </a:prstGeom>
          <a:noFill/>
          <a:ln w="9525">
            <a:noFill/>
            <a:miter lim="800000"/>
            <a:headEnd/>
            <a:tailEnd/>
          </a:ln>
        </p:spPr>
        <p:txBody>
          <a:bodyPr lIns="0" tIns="0" rIns="0" bIns="0"/>
          <a:lstStyle/>
          <a:p>
            <a:pPr eaLnBrk="0" hangingPunct="0">
              <a:lnSpc>
                <a:spcPts val="1200"/>
              </a:lnSpc>
              <a:defRPr/>
            </a:pPr>
            <a:r>
              <a:rPr lang="en-US" sz="800" dirty="0">
                <a:latin typeface="Arial" charset="0"/>
                <a:ea typeface="Geneva" pitchFamily="-107" charset="-128"/>
                <a:cs typeface="+mn-cs"/>
              </a:rPr>
              <a:t>the butlers wharf building, 36 shad thames, london se1 2ye</a:t>
            </a:r>
          </a:p>
          <a:p>
            <a:pPr eaLnBrk="0" hangingPunct="0">
              <a:lnSpc>
                <a:spcPts val="1200"/>
              </a:lnSpc>
              <a:defRPr/>
            </a:pPr>
            <a:r>
              <a:rPr lang="en-US" sz="800" dirty="0">
                <a:latin typeface="Arial" charset="0"/>
                <a:ea typeface="Geneva" pitchFamily="-107" charset="-128"/>
                <a:cs typeface="+mn-cs"/>
              </a:rPr>
              <a:t>t  +44 (0)20 7357 9919, f  +44 (0)20 7357 9773,</a:t>
            </a:r>
          </a:p>
          <a:p>
            <a:pPr eaLnBrk="0" hangingPunct="0">
              <a:lnSpc>
                <a:spcPts val="1200"/>
              </a:lnSpc>
              <a:defRPr/>
            </a:pPr>
            <a:r>
              <a:rPr lang="en-US" sz="800" dirty="0">
                <a:latin typeface="Arial" charset="0"/>
                <a:ea typeface="Geneva" pitchFamily="-107" charset="-128"/>
                <a:cs typeface="+mn-cs"/>
              </a:rPr>
              <a:t>wwww.quadrangle.com</a:t>
            </a:r>
            <a:endParaRPr lang="en-GB" sz="800" dirty="0">
              <a:latin typeface="Arial" charset="0"/>
              <a:ea typeface="Geneva" pitchFamily="-107" charset="-128"/>
              <a:cs typeface="+mn-cs"/>
            </a:endParaRPr>
          </a:p>
        </p:txBody>
      </p:sp>
      <p:cxnSp>
        <p:nvCxnSpPr>
          <p:cNvPr id="7" name="Straight Connector 16"/>
          <p:cNvCxnSpPr>
            <a:cxnSpLocks noChangeShapeType="1"/>
          </p:cNvCxnSpPr>
          <p:nvPr userDrawn="1"/>
        </p:nvCxnSpPr>
        <p:spPr bwMode="auto">
          <a:xfrm>
            <a:off x="844550" y="5954713"/>
            <a:ext cx="8999538" cy="1587"/>
          </a:xfrm>
          <a:prstGeom prst="line">
            <a:avLst/>
          </a:prstGeom>
          <a:noFill/>
          <a:ln w="3175">
            <a:solidFill>
              <a:srgbClr val="969696"/>
            </a:solidFill>
            <a:round/>
            <a:headEnd/>
            <a:tailEnd/>
          </a:ln>
        </p:spPr>
      </p:cxnSp>
      <p:pic>
        <p:nvPicPr>
          <p:cNvPr id="8" name="Picture 9" descr="Q_ppt2.jpg"/>
          <p:cNvPicPr>
            <a:picLocks noChangeAspect="1"/>
          </p:cNvPicPr>
          <p:nvPr userDrawn="1"/>
        </p:nvPicPr>
        <p:blipFill>
          <a:blip r:embed="rId2" cstate="print"/>
          <a:srcRect/>
          <a:stretch>
            <a:fillRect/>
          </a:stretch>
        </p:blipFill>
        <p:spPr bwMode="auto">
          <a:xfrm>
            <a:off x="7175500" y="6142038"/>
            <a:ext cx="636588" cy="425450"/>
          </a:xfrm>
          <a:prstGeom prst="rect">
            <a:avLst/>
          </a:prstGeom>
          <a:noFill/>
          <a:ln w="9525">
            <a:noFill/>
            <a:miter lim="800000"/>
            <a:headEnd/>
            <a:tailEnd/>
          </a:ln>
        </p:spPr>
      </p:pic>
      <p:sp>
        <p:nvSpPr>
          <p:cNvPr id="19" name="Content Placeholder 2"/>
          <p:cNvSpPr>
            <a:spLocks noGrp="1"/>
          </p:cNvSpPr>
          <p:nvPr>
            <p:ph sz="half" idx="11"/>
          </p:nvPr>
        </p:nvSpPr>
        <p:spPr>
          <a:xfrm>
            <a:off x="846000" y="6066005"/>
            <a:ext cx="2952000" cy="1033299"/>
          </a:xfrm>
          <a:noFill/>
          <a:ln w="9525">
            <a:noFill/>
            <a:miter lim="800000"/>
            <a:headEnd/>
            <a:tailEnd/>
          </a:ln>
        </p:spPr>
        <p:txBody>
          <a:bodyPr/>
          <a:lstStyle>
            <a:lvl1pPr marL="0" indent="0" algn="l" rtl="0" eaLnBrk="1" fontAlgn="base" hangingPunct="1">
              <a:lnSpc>
                <a:spcPts val="1550"/>
              </a:lnSpc>
              <a:spcBef>
                <a:spcPts val="0"/>
              </a:spcBef>
              <a:spcAft>
                <a:spcPts val="0"/>
              </a:spcAft>
              <a:buNone/>
              <a:tabLst/>
              <a:defRPr lang="en-US" sz="900" b="1" baseline="0" smtClean="0">
                <a:solidFill>
                  <a:schemeClr val="tx1"/>
                </a:solidFill>
                <a:latin typeface="Arial" charset="0"/>
                <a:ea typeface="Geneva" pitchFamily="-107" charset="-128"/>
                <a:cs typeface="Geneva" pitchFamily="-110" charset="-128"/>
              </a:defRPr>
            </a:lvl1pPr>
            <a:lvl2pPr marL="0" marR="0" indent="0" algn="l" defTabSz="913834" rtl="0" eaLnBrk="1" fontAlgn="base" latinLnBrk="0" hangingPunct="1">
              <a:lnSpc>
                <a:spcPts val="1550"/>
              </a:lnSpc>
              <a:spcBef>
                <a:spcPts val="0"/>
              </a:spcBef>
              <a:spcAft>
                <a:spcPts val="0"/>
              </a:spcAft>
              <a:buClr>
                <a:srgbClr val="FB6AB6"/>
              </a:buClr>
              <a:buSzTx/>
              <a:buFont typeface="Arial" pitchFamily="34" charset="0"/>
              <a:buNone/>
              <a:tabLst/>
              <a:defRPr lang="en-US" sz="900" b="1" i="0" baseline="0" dirty="0" smtClean="0">
                <a:solidFill>
                  <a:schemeClr val="tx1"/>
                </a:solidFill>
                <a:latin typeface="+mn-lt"/>
                <a:ea typeface="Geneva" pitchFamily="-107" charset="-128"/>
              </a:defRPr>
            </a:lvl2pPr>
            <a:lvl3pPr marL="164997" marR="0" indent="-164997" algn="l" defTabSz="913834" rtl="0" eaLnBrk="1" fontAlgn="base" latinLnBrk="0" hangingPunct="1">
              <a:lnSpc>
                <a:spcPts val="1550"/>
              </a:lnSpc>
              <a:spcBef>
                <a:spcPts val="0"/>
              </a:spcBef>
              <a:spcAft>
                <a:spcPts val="0"/>
              </a:spcAft>
              <a:buClr>
                <a:srgbClr val="FA37CB"/>
              </a:buClr>
              <a:buSzTx/>
              <a:buFontTx/>
              <a:buNone/>
              <a:tabLst/>
              <a:defRPr lang="en-US" sz="900" baseline="0" dirty="0" smtClean="0">
                <a:solidFill>
                  <a:schemeClr val="tx1"/>
                </a:solidFill>
                <a:latin typeface="+mn-lt"/>
                <a:ea typeface="Geneva" pitchFamily="-111" charset="-128"/>
              </a:defRPr>
            </a:lvl3pPr>
            <a:lvl4pPr marL="165498" indent="-165498" algn="l" rtl="0" eaLnBrk="1" fontAlgn="base" hangingPunct="1">
              <a:lnSpc>
                <a:spcPts val="1550"/>
              </a:lnSpc>
              <a:spcBef>
                <a:spcPts val="0"/>
              </a:spcBef>
              <a:spcAft>
                <a:spcPts val="0"/>
              </a:spcAft>
              <a:buFontTx/>
              <a:buNone/>
              <a:tabLst/>
              <a:defRPr lang="en-US" sz="900" b="1" i="0" baseline="0" smtClean="0">
                <a:solidFill>
                  <a:schemeClr val="tx1"/>
                </a:solidFill>
                <a:latin typeface="Arial" charset="0"/>
                <a:ea typeface="Geneva" pitchFamily="-107" charset="-128"/>
                <a:cs typeface="Geneva" pitchFamily="-110" charset="-128"/>
              </a:defRPr>
            </a:lvl4pPr>
            <a:lvl5pPr marL="0" indent="-125920" algn="l" rtl="0" eaLnBrk="1" fontAlgn="base" hangingPunct="1">
              <a:lnSpc>
                <a:spcPts val="1550"/>
              </a:lnSpc>
              <a:spcBef>
                <a:spcPts val="0"/>
              </a:spcBef>
              <a:spcAft>
                <a:spcPts val="0"/>
              </a:spcAft>
              <a:buFontTx/>
              <a:buNone/>
              <a:tabLst/>
              <a:defRPr lang="en-US" sz="1000" b="0" dirty="0">
                <a:solidFill>
                  <a:schemeClr val="tx1"/>
                </a:solidFill>
                <a:latin typeface="Arial" charset="0"/>
                <a:ea typeface="Geneva" pitchFamily="-107" charset="-128"/>
                <a:cs typeface="Geneva" pitchFamily="-110" charset="-128"/>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p:txBody>
      </p:sp>
      <p:sp>
        <p:nvSpPr>
          <p:cNvPr id="15" name="Content Placeholder 2"/>
          <p:cNvSpPr>
            <a:spLocks noGrp="1"/>
          </p:cNvSpPr>
          <p:nvPr>
            <p:ph sz="half" idx="13"/>
          </p:nvPr>
        </p:nvSpPr>
        <p:spPr>
          <a:xfrm>
            <a:off x="4104000" y="6066005"/>
            <a:ext cx="2952000" cy="1033299"/>
          </a:xfrm>
          <a:noFill/>
          <a:ln w="9525">
            <a:noFill/>
            <a:miter lim="800000"/>
            <a:headEnd/>
            <a:tailEnd/>
          </a:ln>
        </p:spPr>
        <p:txBody>
          <a:bodyPr/>
          <a:lstStyle>
            <a:lvl1pPr marL="0" indent="0" algn="l" rtl="0" eaLnBrk="1" fontAlgn="base" hangingPunct="1">
              <a:lnSpc>
                <a:spcPts val="1550"/>
              </a:lnSpc>
              <a:spcBef>
                <a:spcPts val="0"/>
              </a:spcBef>
              <a:spcAft>
                <a:spcPts val="0"/>
              </a:spcAft>
              <a:buNone/>
              <a:tabLst/>
              <a:defRPr lang="en-US" sz="900" b="1" baseline="0" smtClean="0">
                <a:solidFill>
                  <a:schemeClr val="tx1"/>
                </a:solidFill>
                <a:latin typeface="Arial" charset="0"/>
                <a:ea typeface="Geneva" pitchFamily="-107" charset="-128"/>
                <a:cs typeface="Geneva" pitchFamily="-110" charset="-128"/>
              </a:defRPr>
            </a:lvl1pPr>
            <a:lvl2pPr marL="0" marR="0" indent="0" algn="l" defTabSz="913834" rtl="0" eaLnBrk="1" fontAlgn="base" latinLnBrk="0" hangingPunct="1">
              <a:lnSpc>
                <a:spcPts val="1550"/>
              </a:lnSpc>
              <a:spcBef>
                <a:spcPts val="0"/>
              </a:spcBef>
              <a:spcAft>
                <a:spcPts val="0"/>
              </a:spcAft>
              <a:buClr>
                <a:srgbClr val="FB6AB6"/>
              </a:buClr>
              <a:buSzTx/>
              <a:buFont typeface="Arial" pitchFamily="34" charset="0"/>
              <a:buNone/>
              <a:tabLst/>
              <a:defRPr lang="en-US" sz="900" b="1" i="0" baseline="0" dirty="0" smtClean="0">
                <a:solidFill>
                  <a:schemeClr val="tx1"/>
                </a:solidFill>
                <a:latin typeface="+mn-lt"/>
                <a:ea typeface="Geneva" pitchFamily="-107" charset="-128"/>
              </a:defRPr>
            </a:lvl2pPr>
            <a:lvl3pPr marL="164997" marR="0" indent="-164997" algn="l" defTabSz="913834" rtl="0" eaLnBrk="1" fontAlgn="base" latinLnBrk="0" hangingPunct="1">
              <a:lnSpc>
                <a:spcPts val="1550"/>
              </a:lnSpc>
              <a:spcBef>
                <a:spcPts val="0"/>
              </a:spcBef>
              <a:spcAft>
                <a:spcPts val="0"/>
              </a:spcAft>
              <a:buClr>
                <a:srgbClr val="FA37CB"/>
              </a:buClr>
              <a:buSzTx/>
              <a:buFontTx/>
              <a:buNone/>
              <a:tabLst/>
              <a:defRPr lang="en-US" sz="900" baseline="0" dirty="0" smtClean="0">
                <a:solidFill>
                  <a:schemeClr val="tx1"/>
                </a:solidFill>
                <a:latin typeface="+mn-lt"/>
                <a:ea typeface="Geneva" pitchFamily="-111" charset="-128"/>
              </a:defRPr>
            </a:lvl3pPr>
            <a:lvl4pPr marL="165498" indent="-165498" algn="l" rtl="0" eaLnBrk="1" fontAlgn="base" hangingPunct="1">
              <a:lnSpc>
                <a:spcPts val="1550"/>
              </a:lnSpc>
              <a:spcBef>
                <a:spcPts val="0"/>
              </a:spcBef>
              <a:spcAft>
                <a:spcPts val="0"/>
              </a:spcAft>
              <a:buFontTx/>
              <a:buNone/>
              <a:tabLst/>
              <a:defRPr lang="en-US" sz="900" b="1" i="0" baseline="0" smtClean="0">
                <a:solidFill>
                  <a:schemeClr val="tx1"/>
                </a:solidFill>
                <a:latin typeface="Arial" charset="0"/>
                <a:ea typeface="Geneva" pitchFamily="-107" charset="-128"/>
                <a:cs typeface="Geneva" pitchFamily="-110" charset="-128"/>
              </a:defRPr>
            </a:lvl4pPr>
            <a:lvl5pPr marL="0" indent="-125920" algn="l" rtl="0" eaLnBrk="1" fontAlgn="base" hangingPunct="1">
              <a:lnSpc>
                <a:spcPts val="1550"/>
              </a:lnSpc>
              <a:spcBef>
                <a:spcPts val="0"/>
              </a:spcBef>
              <a:spcAft>
                <a:spcPts val="0"/>
              </a:spcAft>
              <a:buFontTx/>
              <a:buNone/>
              <a:tabLst/>
              <a:defRPr lang="en-US" sz="1000" b="0" dirty="0">
                <a:solidFill>
                  <a:schemeClr val="tx1"/>
                </a:solidFill>
                <a:latin typeface="Arial" charset="0"/>
                <a:ea typeface="Geneva" pitchFamily="-107" charset="-128"/>
                <a:cs typeface="Geneva" pitchFamily="-110" charset="-128"/>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p:txBody>
      </p:sp>
      <p:sp>
        <p:nvSpPr>
          <p:cNvPr id="28" name="Content Placeholder 2"/>
          <p:cNvSpPr>
            <a:spLocks noGrp="1"/>
          </p:cNvSpPr>
          <p:nvPr>
            <p:ph sz="half" idx="14"/>
          </p:nvPr>
        </p:nvSpPr>
        <p:spPr>
          <a:xfrm>
            <a:off x="846000" y="5655600"/>
            <a:ext cx="3427200" cy="205200"/>
          </a:xfrm>
          <a:noFill/>
          <a:ln w="9525">
            <a:noFill/>
            <a:miter lim="800000"/>
            <a:headEnd/>
            <a:tailEnd/>
          </a:ln>
        </p:spPr>
        <p:txBody>
          <a:bodyPr/>
          <a:lstStyle>
            <a:lvl1pPr marL="0" indent="0" algn="l" rtl="0" eaLnBrk="1" fontAlgn="base" hangingPunct="1">
              <a:lnSpc>
                <a:spcPts val="1550"/>
              </a:lnSpc>
              <a:spcBef>
                <a:spcPts val="0"/>
              </a:spcBef>
              <a:spcAft>
                <a:spcPts val="0"/>
              </a:spcAft>
              <a:buNone/>
              <a:tabLst/>
              <a:defRPr lang="en-US" sz="900" b="0" i="0" baseline="0" smtClean="0">
                <a:solidFill>
                  <a:schemeClr val="tx1"/>
                </a:solidFill>
                <a:latin typeface="Arial" charset="0"/>
                <a:ea typeface="Geneva" pitchFamily="-107" charset="-128"/>
                <a:cs typeface="Geneva" pitchFamily="-110" charset="-128"/>
              </a:defRPr>
            </a:lvl1pPr>
            <a:lvl2pPr marL="0" marR="0" indent="0" algn="l" defTabSz="913834" rtl="0" eaLnBrk="1" fontAlgn="base" latinLnBrk="0" hangingPunct="1">
              <a:lnSpc>
                <a:spcPts val="1550"/>
              </a:lnSpc>
              <a:spcBef>
                <a:spcPts val="0"/>
              </a:spcBef>
              <a:spcAft>
                <a:spcPts val="0"/>
              </a:spcAft>
              <a:buClr>
                <a:srgbClr val="FB6AB6"/>
              </a:buClr>
              <a:buSzTx/>
              <a:buFont typeface="Arial" pitchFamily="34" charset="0"/>
              <a:buNone/>
              <a:tabLst/>
              <a:defRPr lang="en-US" sz="900" b="1" i="0" baseline="0" dirty="0" smtClean="0">
                <a:solidFill>
                  <a:schemeClr val="tx1"/>
                </a:solidFill>
                <a:latin typeface="+mn-lt"/>
                <a:ea typeface="Geneva" pitchFamily="-107" charset="-128"/>
              </a:defRPr>
            </a:lvl2pPr>
            <a:lvl3pPr marL="164997" marR="0" indent="-164997" algn="l" defTabSz="913834" rtl="0" eaLnBrk="1" fontAlgn="base" latinLnBrk="0" hangingPunct="1">
              <a:lnSpc>
                <a:spcPts val="1550"/>
              </a:lnSpc>
              <a:spcBef>
                <a:spcPts val="0"/>
              </a:spcBef>
              <a:spcAft>
                <a:spcPts val="0"/>
              </a:spcAft>
              <a:buClr>
                <a:srgbClr val="FA37CB"/>
              </a:buClr>
              <a:buSzTx/>
              <a:buFontTx/>
              <a:buNone/>
              <a:tabLst/>
              <a:defRPr lang="en-US" sz="900" baseline="0" dirty="0" smtClean="0">
                <a:solidFill>
                  <a:schemeClr val="tx1"/>
                </a:solidFill>
                <a:latin typeface="+mn-lt"/>
                <a:ea typeface="Geneva" pitchFamily="-111" charset="-128"/>
              </a:defRPr>
            </a:lvl3pPr>
            <a:lvl4pPr marL="165498" indent="-165498" algn="l" rtl="0" eaLnBrk="1" fontAlgn="base" hangingPunct="1">
              <a:lnSpc>
                <a:spcPts val="1550"/>
              </a:lnSpc>
              <a:spcBef>
                <a:spcPts val="0"/>
              </a:spcBef>
              <a:spcAft>
                <a:spcPts val="0"/>
              </a:spcAft>
              <a:buFontTx/>
              <a:buNone/>
              <a:tabLst/>
              <a:defRPr lang="en-US" sz="900" b="1" i="0" baseline="0" smtClean="0">
                <a:solidFill>
                  <a:schemeClr val="tx1"/>
                </a:solidFill>
                <a:latin typeface="Arial" charset="0"/>
                <a:ea typeface="Geneva" pitchFamily="-107" charset="-128"/>
                <a:cs typeface="Geneva" pitchFamily="-110" charset="-128"/>
              </a:defRPr>
            </a:lvl4pPr>
            <a:lvl5pPr marL="0" indent="-125920" algn="l" rtl="0" eaLnBrk="1" fontAlgn="base" hangingPunct="1">
              <a:lnSpc>
                <a:spcPts val="1550"/>
              </a:lnSpc>
              <a:spcBef>
                <a:spcPts val="0"/>
              </a:spcBef>
              <a:spcAft>
                <a:spcPts val="0"/>
              </a:spcAft>
              <a:buFontTx/>
              <a:buNone/>
              <a:tabLst/>
              <a:defRPr lang="en-US" sz="1000" b="0" dirty="0">
                <a:solidFill>
                  <a:schemeClr val="tx1"/>
                </a:solidFill>
                <a:latin typeface="Arial" charset="0"/>
                <a:ea typeface="Geneva" pitchFamily="-107" charset="-128"/>
                <a:cs typeface="Geneva" pitchFamily="-110" charset="-128"/>
              </a:defRPr>
            </a:lvl5pPr>
            <a:lvl6pPr>
              <a:defRPr sz="1900"/>
            </a:lvl6pPr>
            <a:lvl7pPr>
              <a:defRPr sz="1900"/>
            </a:lvl7pPr>
            <a:lvl8pPr>
              <a:defRPr sz="1900"/>
            </a:lvl8pPr>
            <a:lvl9pPr>
              <a:defRPr sz="1900"/>
            </a:lvl9pPr>
          </a:lstStyle>
          <a:p>
            <a:pPr lvl="0"/>
            <a:r>
              <a:rPr lang="en-US" smtClean="0"/>
              <a:t>Click to edit Master text styles</a:t>
            </a:r>
          </a:p>
        </p:txBody>
      </p:sp>
      <p:sp>
        <p:nvSpPr>
          <p:cNvPr id="33" name="Text Placeholder 32"/>
          <p:cNvSpPr>
            <a:spLocks noGrp="1"/>
          </p:cNvSpPr>
          <p:nvPr>
            <p:ph type="body" sz="quarter" idx="16"/>
          </p:nvPr>
        </p:nvSpPr>
        <p:spPr>
          <a:xfrm>
            <a:off x="846001" y="3801400"/>
            <a:ext cx="8818700" cy="1587500"/>
          </a:xfrm>
        </p:spPr>
        <p:txBody>
          <a:bodyPr/>
          <a:lstStyle>
            <a:lvl1pPr marL="0" indent="0">
              <a:lnSpc>
                <a:spcPts val="2800"/>
              </a:lnSpc>
              <a:spcBef>
                <a:spcPts val="0"/>
              </a:spcBef>
              <a:spcAft>
                <a:spcPts val="0"/>
              </a:spcAft>
              <a:defRPr sz="3600" b="0" i="0" baseline="0">
                <a:solidFill>
                  <a:schemeClr val="tx1"/>
                </a:solidFill>
              </a:defRPr>
            </a:lvl1pPr>
            <a:lvl2pPr marL="0" indent="0">
              <a:lnSpc>
                <a:spcPts val="3199"/>
              </a:lnSpc>
              <a:spcBef>
                <a:spcPts val="500"/>
              </a:spcBef>
              <a:spcAft>
                <a:spcPts val="0"/>
              </a:spcAft>
              <a:defRPr sz="2400"/>
            </a:lvl2pPr>
          </a:lstStyle>
          <a:p>
            <a:pPr lvl="0"/>
            <a:r>
              <a:rPr lang="en-US" smtClean="0"/>
              <a:t>Click to edit Master text styles</a:t>
            </a:r>
          </a:p>
          <a:p>
            <a:pPr lvl="1"/>
            <a:r>
              <a:rPr lang="en-US" smtClean="0"/>
              <a:t>Second level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5018" y="309849"/>
            <a:ext cx="9736681" cy="635490"/>
          </a:xfrm>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Q Proposal Title Page">
    <p:spTree>
      <p:nvGrpSpPr>
        <p:cNvPr id="1" name=""/>
        <p:cNvGrpSpPr/>
        <p:nvPr/>
      </p:nvGrpSpPr>
      <p:grpSpPr>
        <a:xfrm>
          <a:off x="0" y="0"/>
          <a:ext cx="0" cy="0"/>
          <a:chOff x="0" y="0"/>
          <a:chExt cx="0" cy="0"/>
        </a:xfrm>
      </p:grpSpPr>
      <p:sp>
        <p:nvSpPr>
          <p:cNvPr id="6" name="Rectangle 2"/>
          <p:cNvSpPr txBox="1">
            <a:spLocks noChangeArrowheads="1"/>
          </p:cNvSpPr>
          <p:nvPr userDrawn="1"/>
        </p:nvSpPr>
        <p:spPr bwMode="auto">
          <a:xfrm>
            <a:off x="7175500" y="6602413"/>
            <a:ext cx="2879725" cy="482600"/>
          </a:xfrm>
          <a:prstGeom prst="rect">
            <a:avLst/>
          </a:prstGeom>
          <a:noFill/>
          <a:ln w="9525">
            <a:noFill/>
            <a:miter lim="800000"/>
            <a:headEnd/>
            <a:tailEnd/>
          </a:ln>
        </p:spPr>
        <p:txBody>
          <a:bodyPr lIns="0" tIns="0" rIns="0" bIns="0"/>
          <a:lstStyle/>
          <a:p>
            <a:pPr eaLnBrk="0" hangingPunct="0">
              <a:lnSpc>
                <a:spcPts val="1200"/>
              </a:lnSpc>
              <a:defRPr/>
            </a:pPr>
            <a:r>
              <a:rPr lang="en-US" sz="800" dirty="0">
                <a:solidFill>
                  <a:srgbClr val="4D4D4D"/>
                </a:solidFill>
                <a:latin typeface="Arial" charset="0"/>
                <a:ea typeface="Geneva" pitchFamily="-107" charset="-128"/>
                <a:cs typeface="+mn-cs"/>
              </a:rPr>
              <a:t>the butlers wharf building, 36 shad thames, london se1 2ye</a:t>
            </a:r>
          </a:p>
          <a:p>
            <a:pPr eaLnBrk="0" hangingPunct="0">
              <a:lnSpc>
                <a:spcPts val="1200"/>
              </a:lnSpc>
              <a:defRPr/>
            </a:pPr>
            <a:r>
              <a:rPr lang="en-US" sz="800" dirty="0">
                <a:solidFill>
                  <a:srgbClr val="4D4D4D"/>
                </a:solidFill>
                <a:latin typeface="Arial" charset="0"/>
                <a:ea typeface="Geneva" pitchFamily="-107" charset="-128"/>
                <a:cs typeface="+mn-cs"/>
              </a:rPr>
              <a:t>t  +44 (0)20 7357 9919, f  +44 (0)20 7357 9773,</a:t>
            </a:r>
          </a:p>
          <a:p>
            <a:pPr eaLnBrk="0" hangingPunct="0">
              <a:lnSpc>
                <a:spcPts val="1200"/>
              </a:lnSpc>
              <a:defRPr/>
            </a:pPr>
            <a:r>
              <a:rPr lang="en-US" sz="800" dirty="0">
                <a:solidFill>
                  <a:srgbClr val="4D4D4D"/>
                </a:solidFill>
                <a:latin typeface="Arial" charset="0"/>
                <a:ea typeface="Geneva" pitchFamily="-107" charset="-128"/>
                <a:cs typeface="+mn-cs"/>
              </a:rPr>
              <a:t>wwww.quadrangle.com</a:t>
            </a:r>
            <a:endParaRPr lang="en-GB" sz="800" dirty="0">
              <a:solidFill>
                <a:srgbClr val="4D4D4D"/>
              </a:solidFill>
              <a:latin typeface="Arial" charset="0"/>
              <a:ea typeface="Geneva" pitchFamily="-107" charset="-128"/>
              <a:cs typeface="+mn-cs"/>
            </a:endParaRPr>
          </a:p>
        </p:txBody>
      </p:sp>
      <p:cxnSp>
        <p:nvCxnSpPr>
          <p:cNvPr id="7" name="Straight Connector 16"/>
          <p:cNvCxnSpPr>
            <a:cxnSpLocks noChangeShapeType="1"/>
          </p:cNvCxnSpPr>
          <p:nvPr userDrawn="1"/>
        </p:nvCxnSpPr>
        <p:spPr bwMode="auto">
          <a:xfrm>
            <a:off x="844550" y="5954713"/>
            <a:ext cx="8999538" cy="1587"/>
          </a:xfrm>
          <a:prstGeom prst="line">
            <a:avLst/>
          </a:prstGeom>
          <a:noFill/>
          <a:ln w="3175">
            <a:solidFill>
              <a:srgbClr val="969696"/>
            </a:solidFill>
            <a:round/>
            <a:headEnd/>
            <a:tailEnd/>
          </a:ln>
        </p:spPr>
      </p:cxnSp>
      <p:pic>
        <p:nvPicPr>
          <p:cNvPr id="8" name="Picture 9" descr="Q_ppt2.jpg"/>
          <p:cNvPicPr>
            <a:picLocks noChangeAspect="1"/>
          </p:cNvPicPr>
          <p:nvPr userDrawn="1"/>
        </p:nvPicPr>
        <p:blipFill>
          <a:blip r:embed="rId2" cstate="print"/>
          <a:srcRect/>
          <a:stretch>
            <a:fillRect/>
          </a:stretch>
        </p:blipFill>
        <p:spPr bwMode="auto">
          <a:xfrm>
            <a:off x="7175500" y="6142038"/>
            <a:ext cx="636588" cy="425450"/>
          </a:xfrm>
          <a:prstGeom prst="rect">
            <a:avLst/>
          </a:prstGeom>
          <a:noFill/>
          <a:ln w="9525">
            <a:noFill/>
            <a:miter lim="800000"/>
            <a:headEnd/>
            <a:tailEnd/>
          </a:ln>
        </p:spPr>
      </p:pic>
      <p:sp>
        <p:nvSpPr>
          <p:cNvPr id="19" name="Content Placeholder 2"/>
          <p:cNvSpPr>
            <a:spLocks noGrp="1"/>
          </p:cNvSpPr>
          <p:nvPr>
            <p:ph sz="half" idx="11"/>
          </p:nvPr>
        </p:nvSpPr>
        <p:spPr>
          <a:xfrm>
            <a:off x="846000" y="6066005"/>
            <a:ext cx="2952000" cy="1033299"/>
          </a:xfrm>
          <a:noFill/>
          <a:ln w="9525">
            <a:noFill/>
            <a:miter lim="800000"/>
            <a:headEnd/>
            <a:tailEnd/>
          </a:ln>
        </p:spPr>
        <p:txBody>
          <a:bodyPr/>
          <a:lstStyle>
            <a:lvl1pPr marL="0" indent="0" algn="l" rtl="0" eaLnBrk="1" fontAlgn="base" hangingPunct="1">
              <a:lnSpc>
                <a:spcPts val="1550"/>
              </a:lnSpc>
              <a:spcBef>
                <a:spcPts val="0"/>
              </a:spcBef>
              <a:spcAft>
                <a:spcPts val="0"/>
              </a:spcAft>
              <a:buNone/>
              <a:tabLst/>
              <a:defRPr lang="en-US" sz="900" b="1" baseline="0" smtClean="0">
                <a:solidFill>
                  <a:schemeClr val="tx1"/>
                </a:solidFill>
                <a:latin typeface="Arial" charset="0"/>
                <a:ea typeface="Geneva" pitchFamily="-107" charset="-128"/>
                <a:cs typeface="Geneva" pitchFamily="-110" charset="-128"/>
              </a:defRPr>
            </a:lvl1pPr>
            <a:lvl2pPr marL="0" marR="0" indent="0" algn="l" defTabSz="913834" rtl="0" eaLnBrk="1" fontAlgn="base" latinLnBrk="0" hangingPunct="1">
              <a:lnSpc>
                <a:spcPts val="1550"/>
              </a:lnSpc>
              <a:spcBef>
                <a:spcPts val="0"/>
              </a:spcBef>
              <a:spcAft>
                <a:spcPts val="0"/>
              </a:spcAft>
              <a:buClr>
                <a:srgbClr val="FB6AB6"/>
              </a:buClr>
              <a:buSzTx/>
              <a:buFont typeface="Arial" pitchFamily="34" charset="0"/>
              <a:buNone/>
              <a:tabLst/>
              <a:defRPr lang="en-US" sz="900" b="1" i="0" baseline="0" dirty="0" smtClean="0">
                <a:solidFill>
                  <a:schemeClr val="tx1"/>
                </a:solidFill>
                <a:latin typeface="+mn-lt"/>
                <a:ea typeface="Geneva" pitchFamily="-107" charset="-128"/>
              </a:defRPr>
            </a:lvl2pPr>
            <a:lvl3pPr marL="164997" marR="0" indent="-164997" algn="l" defTabSz="913834" rtl="0" eaLnBrk="1" fontAlgn="base" latinLnBrk="0" hangingPunct="1">
              <a:lnSpc>
                <a:spcPts val="1550"/>
              </a:lnSpc>
              <a:spcBef>
                <a:spcPts val="0"/>
              </a:spcBef>
              <a:spcAft>
                <a:spcPts val="0"/>
              </a:spcAft>
              <a:buClr>
                <a:srgbClr val="FA37CB"/>
              </a:buClr>
              <a:buSzTx/>
              <a:buFontTx/>
              <a:buNone/>
              <a:tabLst/>
              <a:defRPr lang="en-US" sz="900" baseline="0" dirty="0" smtClean="0">
                <a:solidFill>
                  <a:schemeClr val="tx1"/>
                </a:solidFill>
                <a:latin typeface="+mn-lt"/>
                <a:ea typeface="Geneva" pitchFamily="-111" charset="-128"/>
              </a:defRPr>
            </a:lvl3pPr>
            <a:lvl4pPr marL="165498" indent="-165498" algn="l" rtl="0" eaLnBrk="1" fontAlgn="base" hangingPunct="1">
              <a:lnSpc>
                <a:spcPts val="1550"/>
              </a:lnSpc>
              <a:spcBef>
                <a:spcPts val="0"/>
              </a:spcBef>
              <a:spcAft>
                <a:spcPts val="0"/>
              </a:spcAft>
              <a:buFontTx/>
              <a:buNone/>
              <a:tabLst/>
              <a:defRPr lang="en-US" sz="900" b="1" i="0" baseline="0" smtClean="0">
                <a:solidFill>
                  <a:schemeClr val="tx1"/>
                </a:solidFill>
                <a:latin typeface="Arial" charset="0"/>
                <a:ea typeface="Geneva" pitchFamily="-107" charset="-128"/>
                <a:cs typeface="Geneva" pitchFamily="-110" charset="-128"/>
              </a:defRPr>
            </a:lvl4pPr>
            <a:lvl5pPr marL="0" indent="-125920" algn="l" rtl="0" eaLnBrk="1" fontAlgn="base" hangingPunct="1">
              <a:lnSpc>
                <a:spcPts val="1550"/>
              </a:lnSpc>
              <a:spcBef>
                <a:spcPts val="0"/>
              </a:spcBef>
              <a:spcAft>
                <a:spcPts val="0"/>
              </a:spcAft>
              <a:buFontTx/>
              <a:buNone/>
              <a:tabLst/>
              <a:defRPr lang="en-US" sz="1000" b="0" dirty="0">
                <a:solidFill>
                  <a:schemeClr val="tx1"/>
                </a:solidFill>
                <a:latin typeface="Arial" charset="0"/>
                <a:ea typeface="Geneva" pitchFamily="-107" charset="-128"/>
                <a:cs typeface="Geneva" pitchFamily="-110" charset="-128"/>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p:txBody>
      </p:sp>
      <p:sp>
        <p:nvSpPr>
          <p:cNvPr id="15" name="Content Placeholder 2"/>
          <p:cNvSpPr>
            <a:spLocks noGrp="1"/>
          </p:cNvSpPr>
          <p:nvPr>
            <p:ph sz="half" idx="13"/>
          </p:nvPr>
        </p:nvSpPr>
        <p:spPr>
          <a:xfrm>
            <a:off x="4104000" y="6066005"/>
            <a:ext cx="2952000" cy="1033299"/>
          </a:xfrm>
          <a:noFill/>
          <a:ln w="9525">
            <a:noFill/>
            <a:miter lim="800000"/>
            <a:headEnd/>
            <a:tailEnd/>
          </a:ln>
        </p:spPr>
        <p:txBody>
          <a:bodyPr/>
          <a:lstStyle>
            <a:lvl1pPr marL="0" indent="0" algn="l" rtl="0" eaLnBrk="1" fontAlgn="base" hangingPunct="1">
              <a:lnSpc>
                <a:spcPts val="1550"/>
              </a:lnSpc>
              <a:spcBef>
                <a:spcPts val="0"/>
              </a:spcBef>
              <a:spcAft>
                <a:spcPts val="0"/>
              </a:spcAft>
              <a:buNone/>
              <a:tabLst/>
              <a:defRPr lang="en-US" sz="900" b="1" baseline="0" smtClean="0">
                <a:solidFill>
                  <a:schemeClr val="tx1"/>
                </a:solidFill>
                <a:latin typeface="Arial" charset="0"/>
                <a:ea typeface="Geneva" pitchFamily="-107" charset="-128"/>
                <a:cs typeface="Geneva" pitchFamily="-110" charset="-128"/>
              </a:defRPr>
            </a:lvl1pPr>
            <a:lvl2pPr marL="0" marR="0" indent="0" algn="l" defTabSz="913834" rtl="0" eaLnBrk="1" fontAlgn="base" latinLnBrk="0" hangingPunct="1">
              <a:lnSpc>
                <a:spcPts val="1550"/>
              </a:lnSpc>
              <a:spcBef>
                <a:spcPts val="0"/>
              </a:spcBef>
              <a:spcAft>
                <a:spcPts val="0"/>
              </a:spcAft>
              <a:buClr>
                <a:srgbClr val="FB6AB6"/>
              </a:buClr>
              <a:buSzTx/>
              <a:buFont typeface="Arial" pitchFamily="34" charset="0"/>
              <a:buNone/>
              <a:tabLst/>
              <a:defRPr lang="en-US" sz="900" b="1" i="0" baseline="0" dirty="0" smtClean="0">
                <a:solidFill>
                  <a:schemeClr val="tx1"/>
                </a:solidFill>
                <a:latin typeface="+mn-lt"/>
                <a:ea typeface="Geneva" pitchFamily="-107" charset="-128"/>
              </a:defRPr>
            </a:lvl2pPr>
            <a:lvl3pPr marL="164997" marR="0" indent="-164997" algn="l" defTabSz="913834" rtl="0" eaLnBrk="1" fontAlgn="base" latinLnBrk="0" hangingPunct="1">
              <a:lnSpc>
                <a:spcPts val="1550"/>
              </a:lnSpc>
              <a:spcBef>
                <a:spcPts val="0"/>
              </a:spcBef>
              <a:spcAft>
                <a:spcPts val="0"/>
              </a:spcAft>
              <a:buClr>
                <a:srgbClr val="FA37CB"/>
              </a:buClr>
              <a:buSzTx/>
              <a:buFontTx/>
              <a:buNone/>
              <a:tabLst/>
              <a:defRPr lang="en-US" sz="900" baseline="0" dirty="0" smtClean="0">
                <a:solidFill>
                  <a:schemeClr val="tx1"/>
                </a:solidFill>
                <a:latin typeface="+mn-lt"/>
                <a:ea typeface="Geneva" pitchFamily="-111" charset="-128"/>
              </a:defRPr>
            </a:lvl3pPr>
            <a:lvl4pPr marL="165498" indent="-165498" algn="l" rtl="0" eaLnBrk="1" fontAlgn="base" hangingPunct="1">
              <a:lnSpc>
                <a:spcPts val="1550"/>
              </a:lnSpc>
              <a:spcBef>
                <a:spcPts val="0"/>
              </a:spcBef>
              <a:spcAft>
                <a:spcPts val="0"/>
              </a:spcAft>
              <a:buFontTx/>
              <a:buNone/>
              <a:tabLst/>
              <a:defRPr lang="en-US" sz="900" b="1" i="0" baseline="0" smtClean="0">
                <a:solidFill>
                  <a:schemeClr val="tx1"/>
                </a:solidFill>
                <a:latin typeface="Arial" charset="0"/>
                <a:ea typeface="Geneva" pitchFamily="-107" charset="-128"/>
                <a:cs typeface="Geneva" pitchFamily="-110" charset="-128"/>
              </a:defRPr>
            </a:lvl4pPr>
            <a:lvl5pPr marL="0" indent="-125920" algn="l" rtl="0" eaLnBrk="1" fontAlgn="base" hangingPunct="1">
              <a:lnSpc>
                <a:spcPts val="1550"/>
              </a:lnSpc>
              <a:spcBef>
                <a:spcPts val="0"/>
              </a:spcBef>
              <a:spcAft>
                <a:spcPts val="0"/>
              </a:spcAft>
              <a:buFontTx/>
              <a:buNone/>
              <a:tabLst/>
              <a:defRPr lang="en-US" sz="1000" b="0" dirty="0">
                <a:solidFill>
                  <a:schemeClr val="tx1"/>
                </a:solidFill>
                <a:latin typeface="Arial" charset="0"/>
                <a:ea typeface="Geneva" pitchFamily="-107" charset="-128"/>
                <a:cs typeface="Geneva" pitchFamily="-110" charset="-128"/>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p:txBody>
      </p:sp>
      <p:sp>
        <p:nvSpPr>
          <p:cNvPr id="28" name="Content Placeholder 2"/>
          <p:cNvSpPr>
            <a:spLocks noGrp="1"/>
          </p:cNvSpPr>
          <p:nvPr>
            <p:ph sz="half" idx="14"/>
          </p:nvPr>
        </p:nvSpPr>
        <p:spPr>
          <a:xfrm>
            <a:off x="846000" y="5655600"/>
            <a:ext cx="3427200" cy="205200"/>
          </a:xfrm>
          <a:noFill/>
          <a:ln w="9525">
            <a:noFill/>
            <a:miter lim="800000"/>
            <a:headEnd/>
            <a:tailEnd/>
          </a:ln>
        </p:spPr>
        <p:txBody>
          <a:bodyPr/>
          <a:lstStyle>
            <a:lvl1pPr marL="0" indent="0" algn="l" rtl="0" eaLnBrk="1" fontAlgn="base" hangingPunct="1">
              <a:lnSpc>
                <a:spcPts val="1550"/>
              </a:lnSpc>
              <a:spcBef>
                <a:spcPts val="0"/>
              </a:spcBef>
              <a:spcAft>
                <a:spcPts val="0"/>
              </a:spcAft>
              <a:buNone/>
              <a:tabLst/>
              <a:defRPr lang="en-US" sz="900" b="0" i="0" baseline="0" smtClean="0">
                <a:solidFill>
                  <a:schemeClr val="tx1"/>
                </a:solidFill>
                <a:latin typeface="Arial" charset="0"/>
                <a:ea typeface="Geneva" pitchFamily="-107" charset="-128"/>
                <a:cs typeface="Geneva" pitchFamily="-110" charset="-128"/>
              </a:defRPr>
            </a:lvl1pPr>
            <a:lvl2pPr marL="0" marR="0" indent="0" algn="l" defTabSz="913834" rtl="0" eaLnBrk="1" fontAlgn="base" latinLnBrk="0" hangingPunct="1">
              <a:lnSpc>
                <a:spcPts val="1550"/>
              </a:lnSpc>
              <a:spcBef>
                <a:spcPts val="0"/>
              </a:spcBef>
              <a:spcAft>
                <a:spcPts val="0"/>
              </a:spcAft>
              <a:buClr>
                <a:srgbClr val="FB6AB6"/>
              </a:buClr>
              <a:buSzTx/>
              <a:buFont typeface="Arial" pitchFamily="34" charset="0"/>
              <a:buNone/>
              <a:tabLst/>
              <a:defRPr lang="en-US" sz="900" b="1" i="0" baseline="0" dirty="0" smtClean="0">
                <a:solidFill>
                  <a:schemeClr val="tx1"/>
                </a:solidFill>
                <a:latin typeface="+mn-lt"/>
                <a:ea typeface="Geneva" pitchFamily="-107" charset="-128"/>
              </a:defRPr>
            </a:lvl2pPr>
            <a:lvl3pPr marL="164997" marR="0" indent="-164997" algn="l" defTabSz="913834" rtl="0" eaLnBrk="1" fontAlgn="base" latinLnBrk="0" hangingPunct="1">
              <a:lnSpc>
                <a:spcPts val="1550"/>
              </a:lnSpc>
              <a:spcBef>
                <a:spcPts val="0"/>
              </a:spcBef>
              <a:spcAft>
                <a:spcPts val="0"/>
              </a:spcAft>
              <a:buClr>
                <a:srgbClr val="FA37CB"/>
              </a:buClr>
              <a:buSzTx/>
              <a:buFontTx/>
              <a:buNone/>
              <a:tabLst/>
              <a:defRPr lang="en-US" sz="900" baseline="0" dirty="0" smtClean="0">
                <a:solidFill>
                  <a:schemeClr val="tx1"/>
                </a:solidFill>
                <a:latin typeface="+mn-lt"/>
                <a:ea typeface="Geneva" pitchFamily="-111" charset="-128"/>
              </a:defRPr>
            </a:lvl3pPr>
            <a:lvl4pPr marL="165498" indent="-165498" algn="l" rtl="0" eaLnBrk="1" fontAlgn="base" hangingPunct="1">
              <a:lnSpc>
                <a:spcPts val="1550"/>
              </a:lnSpc>
              <a:spcBef>
                <a:spcPts val="0"/>
              </a:spcBef>
              <a:spcAft>
                <a:spcPts val="0"/>
              </a:spcAft>
              <a:buFontTx/>
              <a:buNone/>
              <a:tabLst/>
              <a:defRPr lang="en-US" sz="900" b="1" i="0" baseline="0" smtClean="0">
                <a:solidFill>
                  <a:schemeClr val="tx1"/>
                </a:solidFill>
                <a:latin typeface="Arial" charset="0"/>
                <a:ea typeface="Geneva" pitchFamily="-107" charset="-128"/>
                <a:cs typeface="Geneva" pitchFamily="-110" charset="-128"/>
              </a:defRPr>
            </a:lvl4pPr>
            <a:lvl5pPr marL="0" indent="-125920" algn="l" rtl="0" eaLnBrk="1" fontAlgn="base" hangingPunct="1">
              <a:lnSpc>
                <a:spcPts val="1550"/>
              </a:lnSpc>
              <a:spcBef>
                <a:spcPts val="0"/>
              </a:spcBef>
              <a:spcAft>
                <a:spcPts val="0"/>
              </a:spcAft>
              <a:buFontTx/>
              <a:buNone/>
              <a:tabLst/>
              <a:defRPr lang="en-US" sz="1000" b="0" dirty="0">
                <a:solidFill>
                  <a:schemeClr val="tx1"/>
                </a:solidFill>
                <a:latin typeface="Arial" charset="0"/>
                <a:ea typeface="Geneva" pitchFamily="-107" charset="-128"/>
                <a:cs typeface="Geneva" pitchFamily="-110" charset="-128"/>
              </a:defRPr>
            </a:lvl5pPr>
            <a:lvl6pPr>
              <a:defRPr sz="1900"/>
            </a:lvl6pPr>
            <a:lvl7pPr>
              <a:defRPr sz="1900"/>
            </a:lvl7pPr>
            <a:lvl8pPr>
              <a:defRPr sz="1900"/>
            </a:lvl8pPr>
            <a:lvl9pPr>
              <a:defRPr sz="1900"/>
            </a:lvl9pPr>
          </a:lstStyle>
          <a:p>
            <a:pPr lvl="0"/>
            <a:r>
              <a:rPr lang="en-US" smtClean="0"/>
              <a:t>Click to edit Master text styles</a:t>
            </a:r>
          </a:p>
        </p:txBody>
      </p:sp>
      <p:sp>
        <p:nvSpPr>
          <p:cNvPr id="33" name="Text Placeholder 32"/>
          <p:cNvSpPr>
            <a:spLocks noGrp="1"/>
          </p:cNvSpPr>
          <p:nvPr>
            <p:ph type="body" sz="quarter" idx="16"/>
          </p:nvPr>
        </p:nvSpPr>
        <p:spPr>
          <a:xfrm>
            <a:off x="846001" y="3801400"/>
            <a:ext cx="8818700" cy="1587500"/>
          </a:xfrm>
        </p:spPr>
        <p:txBody>
          <a:bodyPr/>
          <a:lstStyle>
            <a:lvl1pPr marL="0" indent="0">
              <a:lnSpc>
                <a:spcPts val="2800"/>
              </a:lnSpc>
              <a:spcBef>
                <a:spcPts val="0"/>
              </a:spcBef>
              <a:spcAft>
                <a:spcPts val="0"/>
              </a:spcAft>
              <a:defRPr sz="3600" b="0" i="0" baseline="0">
                <a:solidFill>
                  <a:schemeClr val="tx1"/>
                </a:solidFill>
              </a:defRPr>
            </a:lvl1pPr>
            <a:lvl2pPr marL="0" indent="0">
              <a:lnSpc>
                <a:spcPts val="3199"/>
              </a:lnSpc>
              <a:spcBef>
                <a:spcPts val="500"/>
              </a:spcBef>
              <a:spcAft>
                <a:spcPts val="0"/>
              </a:spcAft>
              <a:defRPr sz="2400"/>
            </a:lvl2pPr>
          </a:lstStyle>
          <a:p>
            <a:pPr lvl="0"/>
            <a:r>
              <a:rPr lang="en-US" smtClean="0"/>
              <a:t>Click to edit Master text styles</a:t>
            </a:r>
          </a:p>
          <a:p>
            <a:pPr lvl="1"/>
            <a:r>
              <a:rPr lang="en-US" smtClean="0"/>
              <a:t>Second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Q Contents f">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846138" y="2160006"/>
            <a:ext cx="4320001" cy="388143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itle 7"/>
          <p:cNvSpPr>
            <a:spLocks noGrp="1"/>
          </p:cNvSpPr>
          <p:nvPr>
            <p:ph type="title"/>
          </p:nvPr>
        </p:nvSpPr>
        <p:spPr/>
        <p:txBody>
          <a:bodyPr/>
          <a:lstStyle/>
          <a:p>
            <a:r>
              <a:rPr lang="en-US" smtClean="0"/>
              <a:t>Click to edit Master title style</a:t>
            </a:r>
            <a:endParaRPr lang="en-US" dirty="0"/>
          </a:p>
        </p:txBody>
      </p:sp>
      <p:sp>
        <p:nvSpPr>
          <p:cNvPr id="10" name="Text Placeholder 9"/>
          <p:cNvSpPr>
            <a:spLocks noGrp="1"/>
          </p:cNvSpPr>
          <p:nvPr>
            <p:ph type="body" sz="quarter" idx="12"/>
          </p:nvPr>
        </p:nvSpPr>
        <p:spPr>
          <a:xfrm>
            <a:off x="5760002" y="2160005"/>
            <a:ext cx="4320001" cy="3835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Q Two Column Text">
    <p:spTree>
      <p:nvGrpSpPr>
        <p:cNvPr id="1" name=""/>
        <p:cNvGrpSpPr/>
        <p:nvPr/>
      </p:nvGrpSpPr>
      <p:grpSpPr>
        <a:xfrm>
          <a:off x="0" y="0"/>
          <a:ext cx="0" cy="0"/>
          <a:chOff x="0" y="0"/>
          <a:chExt cx="0" cy="0"/>
        </a:xfrm>
      </p:grpSpPr>
      <p:sp>
        <p:nvSpPr>
          <p:cNvPr id="2" name="Title 1"/>
          <p:cNvSpPr>
            <a:spLocks noGrp="1"/>
          </p:cNvSpPr>
          <p:nvPr>
            <p:ph type="title"/>
          </p:nvPr>
        </p:nvSpPr>
        <p:spPr>
          <a:xfrm>
            <a:off x="848518" y="759601"/>
            <a:ext cx="4320001" cy="1578975"/>
          </a:xfrm>
          <a:noFill/>
          <a:ln w="9525">
            <a:noFill/>
            <a:miter lim="800000"/>
            <a:headEnd/>
            <a:tailEnd/>
          </a:ln>
        </p:spPr>
        <p:txBody>
          <a:bodyPr/>
          <a:lstStyle>
            <a:lvl1pPr algn="l" rtl="0" eaLnBrk="0" fontAlgn="base" hangingPunct="0">
              <a:spcBef>
                <a:spcPct val="0"/>
              </a:spcBef>
              <a:spcAft>
                <a:spcPct val="0"/>
              </a:spcAft>
              <a:defRPr lang="en-US" sz="3200">
                <a:solidFill>
                  <a:schemeClr val="tx1"/>
                </a:solidFill>
                <a:latin typeface="Arial" charset="0"/>
                <a:ea typeface="Geneva" pitchFamily="-107" charset="-128"/>
                <a:cs typeface="Geneva" pitchFamily="-110" charset="-128"/>
              </a:defRPr>
            </a:lvl1pPr>
          </a:lstStyle>
          <a:p>
            <a:r>
              <a:rPr lang="en-US" smtClean="0"/>
              <a:t>Click to edit Master title style</a:t>
            </a:r>
            <a:endParaRPr lang="en-US" dirty="0"/>
          </a:p>
        </p:txBody>
      </p:sp>
      <p:sp>
        <p:nvSpPr>
          <p:cNvPr id="6" name="Text Placeholder 5"/>
          <p:cNvSpPr>
            <a:spLocks noGrp="1"/>
          </p:cNvSpPr>
          <p:nvPr>
            <p:ph type="body" sz="quarter" idx="11"/>
          </p:nvPr>
        </p:nvSpPr>
        <p:spPr>
          <a:xfrm>
            <a:off x="5760000" y="1800004"/>
            <a:ext cx="4330700" cy="3035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ext Placeholder 7"/>
          <p:cNvSpPr>
            <a:spLocks noGrp="1"/>
          </p:cNvSpPr>
          <p:nvPr>
            <p:ph type="body" sz="quarter" idx="12"/>
          </p:nvPr>
        </p:nvSpPr>
        <p:spPr>
          <a:xfrm>
            <a:off x="845999" y="1800000"/>
            <a:ext cx="4320001" cy="3865000"/>
          </a:xfrm>
        </p:spPr>
        <p:txBody>
          <a:bodyPr/>
          <a:lstStyle>
            <a:lvl3pPr marL="197879" indent="-305811">
              <a:defRPr/>
            </a:lvl3pPr>
            <a:lvl4pPr indent="-305811">
              <a:defRPr/>
            </a:lvl4pPr>
            <a:lvl5pPr marL="521675" indent="-197879">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Q Phase One">
    <p:spTree>
      <p:nvGrpSpPr>
        <p:cNvPr id="1" name=""/>
        <p:cNvGrpSpPr/>
        <p:nvPr/>
      </p:nvGrpSpPr>
      <p:grpSpPr>
        <a:xfrm>
          <a:off x="0" y="0"/>
          <a:ext cx="0" cy="0"/>
          <a:chOff x="0" y="0"/>
          <a:chExt cx="0" cy="0"/>
        </a:xfrm>
      </p:grpSpPr>
      <p:sp>
        <p:nvSpPr>
          <p:cNvPr id="11" name="Content Placeholder 3"/>
          <p:cNvSpPr>
            <a:spLocks noGrp="1"/>
          </p:cNvSpPr>
          <p:nvPr>
            <p:ph sz="half" idx="10"/>
          </p:nvPr>
        </p:nvSpPr>
        <p:spPr>
          <a:xfrm>
            <a:off x="845999" y="2160000"/>
            <a:ext cx="4320001" cy="1440000"/>
          </a:xfrm>
          <a:solidFill>
            <a:srgbClr val="1DA399"/>
          </a:solidFill>
          <a:ln w="9525">
            <a:noFill/>
            <a:round/>
            <a:headEnd/>
            <a:tailEnd/>
          </a:ln>
        </p:spPr>
        <p:txBody>
          <a:bodyPr lIns="154561" tIns="107933" rIns="154561"/>
          <a:lstStyle>
            <a:lvl1pPr marL="0" indent="0" algn="l" rtl="0" eaLnBrk="0" fontAlgn="base" hangingPunct="0">
              <a:lnSpc>
                <a:spcPts val="1399"/>
              </a:lnSpc>
              <a:spcBef>
                <a:spcPts val="300"/>
              </a:spcBef>
              <a:spcAft>
                <a:spcPts val="500"/>
              </a:spcAft>
              <a:buNone/>
              <a:tabLst/>
              <a:defRPr lang="en-US" sz="1400" kern="1200" dirty="0" smtClean="0">
                <a:solidFill>
                  <a:schemeClr val="bg1"/>
                </a:solidFill>
                <a:latin typeface="Arial" charset="0"/>
                <a:ea typeface="Geneva" pitchFamily="-107" charset="-128"/>
                <a:cs typeface="+mn-cs"/>
              </a:defRPr>
            </a:lvl1pPr>
            <a:lvl2pPr marL="165498" indent="-165498" algn="l" rtl="0" eaLnBrk="0" fontAlgn="base" hangingPunct="0">
              <a:lnSpc>
                <a:spcPts val="1399"/>
              </a:lnSpc>
              <a:spcBef>
                <a:spcPts val="0"/>
              </a:spcBef>
              <a:spcAft>
                <a:spcPts val="500"/>
              </a:spcAft>
              <a:buClr>
                <a:schemeClr val="bg1"/>
              </a:buClr>
              <a:buFont typeface="Arial" pitchFamily="34" charset="0"/>
              <a:buChar char="•"/>
              <a:defRPr lang="en-US" sz="1400" kern="1200" dirty="0">
                <a:solidFill>
                  <a:schemeClr val="bg1"/>
                </a:solidFill>
                <a:latin typeface="Arial" charset="0"/>
                <a:ea typeface="Geneva" pitchFamily="-107" charset="-128"/>
                <a:cs typeface="+mn-cs"/>
              </a:defRPr>
            </a:lvl2pPr>
            <a:lvl3pPr marL="0" algn="l" rtl="0" eaLnBrk="0" fontAlgn="base" hangingPunct="0">
              <a:lnSpc>
                <a:spcPct val="125000"/>
              </a:lnSpc>
              <a:spcBef>
                <a:spcPts val="510"/>
              </a:spcBef>
              <a:spcAft>
                <a:spcPct val="0"/>
              </a:spcAft>
              <a:buNone/>
              <a:defRPr lang="en-US" sz="1100" b="1" dirty="0" smtClean="0">
                <a:solidFill>
                  <a:srgbClr val="FA37CB"/>
                </a:solidFill>
                <a:latin typeface="Arial" charset="0"/>
                <a:ea typeface="Geneva" pitchFamily="-107" charset="-128"/>
                <a:cs typeface="Geneva" pitchFamily="-110" charset="-128"/>
              </a:defRPr>
            </a:lvl3pPr>
            <a:lvl4pPr marL="0" algn="l" rtl="0" eaLnBrk="0" fontAlgn="base" hangingPunct="0">
              <a:lnSpc>
                <a:spcPct val="125000"/>
              </a:lnSpc>
              <a:spcBef>
                <a:spcPts val="510"/>
              </a:spcBef>
              <a:spcAft>
                <a:spcPct val="0"/>
              </a:spcAft>
              <a:buNone/>
              <a:defRPr lang="en-US" sz="1100" b="1" dirty="0" smtClean="0">
                <a:solidFill>
                  <a:srgbClr val="FA37CB"/>
                </a:solidFill>
                <a:latin typeface="Arial" charset="0"/>
                <a:ea typeface="Geneva" pitchFamily="-107" charset="-128"/>
                <a:cs typeface="Geneva" pitchFamily="-110" charset="-128"/>
              </a:defRPr>
            </a:lvl4pPr>
            <a:lvl5pPr marL="0" algn="l" rtl="0" eaLnBrk="0" fontAlgn="base" hangingPunct="0">
              <a:lnSpc>
                <a:spcPct val="125000"/>
              </a:lnSpc>
              <a:spcBef>
                <a:spcPts val="510"/>
              </a:spcBef>
              <a:spcAft>
                <a:spcPct val="0"/>
              </a:spcAft>
              <a:buNone/>
              <a:defRPr lang="en-US" sz="1100" b="1" dirty="0">
                <a:solidFill>
                  <a:srgbClr val="FA37CB"/>
                </a:solidFill>
                <a:latin typeface="Arial" charset="0"/>
                <a:ea typeface="Geneva" pitchFamily="-107" charset="-128"/>
                <a:cs typeface="Geneva" pitchFamily="-110" charset="-128"/>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p:txBody>
      </p:sp>
      <p:sp>
        <p:nvSpPr>
          <p:cNvPr id="6" name="Title 5"/>
          <p:cNvSpPr>
            <a:spLocks noGrp="1"/>
          </p:cNvSpPr>
          <p:nvPr>
            <p:ph type="title"/>
          </p:nvPr>
        </p:nvSpPr>
        <p:spPr/>
        <p:txBody>
          <a:bodyPr/>
          <a:lstStyle/>
          <a:p>
            <a:r>
              <a:rPr lang="en-US" smtClean="0"/>
              <a:t>Click to edit Master title style</a:t>
            </a:r>
            <a:endParaRPr lang="en-US" dirty="0"/>
          </a:p>
        </p:txBody>
      </p:sp>
      <p:sp>
        <p:nvSpPr>
          <p:cNvPr id="8" name="Text Placeholder 7"/>
          <p:cNvSpPr>
            <a:spLocks noGrp="1"/>
          </p:cNvSpPr>
          <p:nvPr>
            <p:ph type="body" sz="quarter" idx="12"/>
          </p:nvPr>
        </p:nvSpPr>
        <p:spPr>
          <a:xfrm>
            <a:off x="845999" y="3780005"/>
            <a:ext cx="4320001" cy="2112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ext Placeholder 9"/>
          <p:cNvSpPr>
            <a:spLocks noGrp="1"/>
          </p:cNvSpPr>
          <p:nvPr>
            <p:ph type="body" sz="quarter" idx="13"/>
          </p:nvPr>
        </p:nvSpPr>
        <p:spPr>
          <a:xfrm>
            <a:off x="5760002" y="2160000"/>
            <a:ext cx="4320001" cy="3872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Q Alternative Text">
    <p:spTree>
      <p:nvGrpSpPr>
        <p:cNvPr id="1" name=""/>
        <p:cNvGrpSpPr/>
        <p:nvPr/>
      </p:nvGrpSpPr>
      <p:grpSpPr>
        <a:xfrm>
          <a:off x="0" y="0"/>
          <a:ext cx="0" cy="0"/>
          <a:chOff x="0" y="0"/>
          <a:chExt cx="0" cy="0"/>
        </a:xfrm>
      </p:grpSpPr>
      <p:sp>
        <p:nvSpPr>
          <p:cNvPr id="10" name="Content Placeholder 3"/>
          <p:cNvSpPr>
            <a:spLocks noGrp="1"/>
          </p:cNvSpPr>
          <p:nvPr>
            <p:ph sz="half" idx="10"/>
          </p:nvPr>
        </p:nvSpPr>
        <p:spPr>
          <a:xfrm>
            <a:off x="5579999" y="2160000"/>
            <a:ext cx="4320001" cy="4140000"/>
          </a:xfrm>
          <a:solidFill>
            <a:srgbClr val="1DA399"/>
          </a:solidFill>
          <a:ln w="9525">
            <a:noFill/>
            <a:round/>
            <a:headEnd/>
            <a:tailEnd/>
          </a:ln>
        </p:spPr>
        <p:txBody>
          <a:bodyPr lIns="215867" tIns="125920" rIns="179888"/>
          <a:lstStyle>
            <a:lvl1pPr marL="0" indent="0" algn="l" rtl="0" eaLnBrk="0" fontAlgn="base" hangingPunct="0">
              <a:lnSpc>
                <a:spcPts val="2100"/>
              </a:lnSpc>
              <a:spcBef>
                <a:spcPts val="798"/>
              </a:spcBef>
              <a:spcAft>
                <a:spcPts val="500"/>
              </a:spcAft>
              <a:buNone/>
              <a:tabLst/>
              <a:defRPr lang="en-US" sz="1700" b="1" kern="1200" dirty="0" smtClean="0">
                <a:solidFill>
                  <a:schemeClr val="bg1"/>
                </a:solidFill>
                <a:latin typeface="Arial" charset="0"/>
                <a:ea typeface="Geneva" pitchFamily="-107" charset="-128"/>
                <a:cs typeface="+mn-cs"/>
              </a:defRPr>
            </a:lvl1pPr>
            <a:lvl2pPr marL="165498" indent="-165498" algn="l" rtl="0" eaLnBrk="0" fontAlgn="base" hangingPunct="0">
              <a:lnSpc>
                <a:spcPts val="2100"/>
              </a:lnSpc>
              <a:spcBef>
                <a:spcPts val="0"/>
              </a:spcBef>
              <a:spcAft>
                <a:spcPts val="500"/>
              </a:spcAft>
              <a:buClr>
                <a:schemeClr val="bg1"/>
              </a:buClr>
              <a:buFont typeface="Arial" pitchFamily="34" charset="0"/>
              <a:buChar char="•"/>
              <a:defRPr lang="en-US" sz="1700" b="0" kern="1200" dirty="0">
                <a:solidFill>
                  <a:schemeClr val="bg1"/>
                </a:solidFill>
                <a:latin typeface="Arial" charset="0"/>
                <a:ea typeface="Geneva" pitchFamily="-107" charset="-128"/>
                <a:cs typeface="+mn-cs"/>
              </a:defRPr>
            </a:lvl2pPr>
            <a:lvl3pPr marL="0" algn="l" rtl="0" eaLnBrk="0" fontAlgn="base" hangingPunct="0">
              <a:lnSpc>
                <a:spcPts val="2299"/>
              </a:lnSpc>
              <a:spcBef>
                <a:spcPts val="510"/>
              </a:spcBef>
              <a:spcAft>
                <a:spcPct val="0"/>
              </a:spcAft>
              <a:buNone/>
              <a:defRPr lang="en-US" sz="1900" b="1" dirty="0" smtClean="0">
                <a:solidFill>
                  <a:schemeClr val="bg1"/>
                </a:solidFill>
                <a:latin typeface="Arial" charset="0"/>
                <a:ea typeface="Geneva" pitchFamily="-107" charset="-128"/>
                <a:cs typeface="Geneva" pitchFamily="-110" charset="-128"/>
              </a:defRPr>
            </a:lvl3pPr>
            <a:lvl4pPr marL="0" algn="l" rtl="0" eaLnBrk="0" fontAlgn="base" hangingPunct="0">
              <a:lnSpc>
                <a:spcPct val="125000"/>
              </a:lnSpc>
              <a:spcBef>
                <a:spcPts val="510"/>
              </a:spcBef>
              <a:spcAft>
                <a:spcPct val="0"/>
              </a:spcAft>
              <a:buNone/>
              <a:defRPr lang="en-US" sz="1800" b="1" dirty="0" smtClean="0">
                <a:solidFill>
                  <a:schemeClr val="bg1"/>
                </a:solidFill>
                <a:latin typeface="Arial" charset="0"/>
                <a:ea typeface="Geneva" pitchFamily="-107" charset="-128"/>
                <a:cs typeface="Geneva" pitchFamily="-110" charset="-128"/>
              </a:defRPr>
            </a:lvl4pPr>
            <a:lvl5pPr marL="0" algn="l" rtl="0" eaLnBrk="0" fontAlgn="base" hangingPunct="0">
              <a:lnSpc>
                <a:spcPct val="125000"/>
              </a:lnSpc>
              <a:spcBef>
                <a:spcPts val="510"/>
              </a:spcBef>
              <a:spcAft>
                <a:spcPct val="0"/>
              </a:spcAft>
              <a:buNone/>
              <a:defRPr lang="en-US" sz="1100" b="1" dirty="0">
                <a:solidFill>
                  <a:srgbClr val="FA37CB"/>
                </a:solidFill>
                <a:latin typeface="Arial" charset="0"/>
                <a:ea typeface="Geneva" pitchFamily="-107" charset="-128"/>
                <a:cs typeface="Geneva" pitchFamily="-110" charset="-128"/>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itle 5"/>
          <p:cNvSpPr>
            <a:spLocks noGrp="1"/>
          </p:cNvSpPr>
          <p:nvPr>
            <p:ph type="title"/>
          </p:nvPr>
        </p:nvSpPr>
        <p:spPr/>
        <p:txBody>
          <a:bodyPr/>
          <a:lstStyle/>
          <a:p>
            <a:r>
              <a:rPr lang="en-US" smtClean="0"/>
              <a:t>Click to edit Master title style</a:t>
            </a:r>
            <a:endParaRPr lang="en-US"/>
          </a:p>
        </p:txBody>
      </p:sp>
      <p:sp>
        <p:nvSpPr>
          <p:cNvPr id="8" name="Text Placeholder 7"/>
          <p:cNvSpPr>
            <a:spLocks noGrp="1"/>
          </p:cNvSpPr>
          <p:nvPr>
            <p:ph type="body" sz="quarter" idx="11"/>
          </p:nvPr>
        </p:nvSpPr>
        <p:spPr>
          <a:xfrm>
            <a:off x="845999" y="2160005"/>
            <a:ext cx="4320001" cy="2704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Q Core Team">
    <p:spTree>
      <p:nvGrpSpPr>
        <p:cNvPr id="1" name=""/>
        <p:cNvGrpSpPr/>
        <p:nvPr/>
      </p:nvGrpSpPr>
      <p:grpSpPr>
        <a:xfrm>
          <a:off x="0" y="0"/>
          <a:ext cx="0" cy="0"/>
          <a:chOff x="0" y="0"/>
          <a:chExt cx="0" cy="0"/>
        </a:xfrm>
      </p:grpSpPr>
      <p:sp>
        <p:nvSpPr>
          <p:cNvPr id="5" name="Rectangle 4"/>
          <p:cNvSpPr/>
          <p:nvPr userDrawn="1"/>
        </p:nvSpPr>
        <p:spPr bwMode="auto">
          <a:xfrm>
            <a:off x="5067300" y="1800225"/>
            <a:ext cx="1084263" cy="1079500"/>
          </a:xfrm>
          <a:prstGeom prst="rect">
            <a:avLst/>
          </a:prstGeom>
          <a:solidFill>
            <a:schemeClr val="bg1">
              <a:lumMod val="65000"/>
            </a:schemeClr>
          </a:solidFill>
          <a:ln w="6350" cap="flat" cmpd="sng" algn="ctr">
            <a:noFill/>
            <a:prstDash val="solid"/>
            <a:round/>
            <a:headEnd type="none" w="med" len="med"/>
            <a:tailEnd type="none" w="med" len="med"/>
          </a:ln>
          <a:effectLst/>
        </p:spPr>
        <p:txBody>
          <a:bodyPr lIns="98147" tIns="49073" rIns="98147" bIns="49073"/>
          <a:lstStyle/>
          <a:p>
            <a:pPr defTabSz="981456" eaLnBrk="0" hangingPunct="0">
              <a:defRPr/>
            </a:pPr>
            <a:endParaRPr lang="en-GB" dirty="0">
              <a:solidFill>
                <a:srgbClr val="4D4D4D"/>
              </a:solidFill>
              <a:ea typeface="Geneva" pitchFamily="-107" charset="-128"/>
              <a:cs typeface="+mn-cs"/>
            </a:endParaRPr>
          </a:p>
        </p:txBody>
      </p:sp>
      <p:sp>
        <p:nvSpPr>
          <p:cNvPr id="7" name="Title 6"/>
          <p:cNvSpPr>
            <a:spLocks noGrp="1"/>
          </p:cNvSpPr>
          <p:nvPr>
            <p:ph type="title"/>
          </p:nvPr>
        </p:nvSpPr>
        <p:spPr/>
        <p:txBody>
          <a:bodyPr/>
          <a:lstStyle/>
          <a:p>
            <a:r>
              <a:rPr lang="en-US" smtClean="0"/>
              <a:t>Click to edit Master title style</a:t>
            </a:r>
            <a:endParaRPr lang="en-US" dirty="0"/>
          </a:p>
        </p:txBody>
      </p:sp>
      <p:sp>
        <p:nvSpPr>
          <p:cNvPr id="11" name="Text Placeholder 10"/>
          <p:cNvSpPr>
            <a:spLocks noGrp="1"/>
          </p:cNvSpPr>
          <p:nvPr>
            <p:ph type="body" sz="quarter" idx="13"/>
          </p:nvPr>
        </p:nvSpPr>
        <p:spPr>
          <a:xfrm>
            <a:off x="846000" y="1800003"/>
            <a:ext cx="39600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 Placeholder 12"/>
          <p:cNvSpPr>
            <a:spLocks noGrp="1"/>
          </p:cNvSpPr>
          <p:nvPr>
            <p:ph type="body" sz="quarter" idx="14"/>
          </p:nvPr>
        </p:nvSpPr>
        <p:spPr>
          <a:xfrm>
            <a:off x="6515100" y="1800003"/>
            <a:ext cx="36000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Q Section Break">
    <p:spTree>
      <p:nvGrpSpPr>
        <p:cNvPr id="1" name=""/>
        <p:cNvGrpSpPr/>
        <p:nvPr/>
      </p:nvGrpSpPr>
      <p:grpSpPr>
        <a:xfrm>
          <a:off x="0" y="0"/>
          <a:ext cx="0" cy="0"/>
          <a:chOff x="0" y="0"/>
          <a:chExt cx="0" cy="0"/>
        </a:xfrm>
      </p:grpSpPr>
      <p:sp>
        <p:nvSpPr>
          <p:cNvPr id="2" name="Title 1"/>
          <p:cNvSpPr>
            <a:spLocks noGrp="1"/>
          </p:cNvSpPr>
          <p:nvPr>
            <p:ph type="title"/>
          </p:nvPr>
        </p:nvSpPr>
        <p:spPr>
          <a:xfrm>
            <a:off x="865188" y="3859200"/>
            <a:ext cx="7338716" cy="1111600"/>
          </a:xfrm>
          <a:noFill/>
          <a:ln w="9525">
            <a:noFill/>
            <a:miter lim="800000"/>
            <a:headEnd/>
            <a:tailEnd/>
          </a:ln>
        </p:spPr>
        <p:txBody>
          <a:bodyPr/>
          <a:lstStyle>
            <a:lvl1pPr>
              <a:defRPr lang="en-US" sz="3600" dirty="0">
                <a:solidFill>
                  <a:schemeClr val="tx1"/>
                </a:solidFill>
                <a:latin typeface="Arial" charset="0"/>
                <a:ea typeface="Geneva" pitchFamily="-107" charset="-128"/>
                <a:cs typeface="Geneva" pitchFamily="-110" charset="-128"/>
              </a:defRPr>
            </a:lvl1pPr>
          </a:lstStyle>
          <a:p>
            <a:pPr lvl="0"/>
            <a:r>
              <a:rPr lang="en-US"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Q Contents f">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846138" y="2160006"/>
            <a:ext cx="4320001" cy="38814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itle 7"/>
          <p:cNvSpPr>
            <a:spLocks noGrp="1"/>
          </p:cNvSpPr>
          <p:nvPr>
            <p:ph type="title"/>
          </p:nvPr>
        </p:nvSpPr>
        <p:spPr/>
        <p:txBody>
          <a:bodyPr/>
          <a:lstStyle/>
          <a:p>
            <a:r>
              <a:rPr lang="en-US" smtClean="0"/>
              <a:t>Click to edit Master title style</a:t>
            </a:r>
            <a:endParaRPr lang="en-US" dirty="0"/>
          </a:p>
        </p:txBody>
      </p:sp>
      <p:sp>
        <p:nvSpPr>
          <p:cNvPr id="10" name="Text Placeholder 9"/>
          <p:cNvSpPr>
            <a:spLocks noGrp="1"/>
          </p:cNvSpPr>
          <p:nvPr>
            <p:ph type="body" sz="quarter" idx="12"/>
          </p:nvPr>
        </p:nvSpPr>
        <p:spPr>
          <a:xfrm>
            <a:off x="5760002" y="2160005"/>
            <a:ext cx="4320001" cy="3835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Q Two Column Text">
    <p:spTree>
      <p:nvGrpSpPr>
        <p:cNvPr id="1" name=""/>
        <p:cNvGrpSpPr/>
        <p:nvPr/>
      </p:nvGrpSpPr>
      <p:grpSpPr>
        <a:xfrm>
          <a:off x="0" y="0"/>
          <a:ext cx="0" cy="0"/>
          <a:chOff x="0" y="0"/>
          <a:chExt cx="0" cy="0"/>
        </a:xfrm>
      </p:grpSpPr>
      <p:sp>
        <p:nvSpPr>
          <p:cNvPr id="2" name="Title 1"/>
          <p:cNvSpPr>
            <a:spLocks noGrp="1"/>
          </p:cNvSpPr>
          <p:nvPr>
            <p:ph type="title"/>
          </p:nvPr>
        </p:nvSpPr>
        <p:spPr>
          <a:xfrm>
            <a:off x="848518" y="759601"/>
            <a:ext cx="4320001" cy="1578975"/>
          </a:xfrm>
          <a:noFill/>
          <a:ln w="9525">
            <a:noFill/>
            <a:miter lim="800000"/>
            <a:headEnd/>
            <a:tailEnd/>
          </a:ln>
        </p:spPr>
        <p:txBody>
          <a:bodyPr/>
          <a:lstStyle>
            <a:lvl1pPr algn="l" rtl="0" eaLnBrk="0" fontAlgn="base" hangingPunct="0">
              <a:spcBef>
                <a:spcPct val="0"/>
              </a:spcBef>
              <a:spcAft>
                <a:spcPct val="0"/>
              </a:spcAft>
              <a:defRPr lang="en-US" sz="3200">
                <a:solidFill>
                  <a:schemeClr val="tx1"/>
                </a:solidFill>
                <a:latin typeface="Arial" charset="0"/>
                <a:ea typeface="Geneva" pitchFamily="-107" charset="-128"/>
                <a:cs typeface="Geneva" pitchFamily="-110" charset="-128"/>
              </a:defRPr>
            </a:lvl1pPr>
          </a:lstStyle>
          <a:p>
            <a:r>
              <a:rPr lang="en-US" smtClean="0"/>
              <a:t>Click to edit Master title style</a:t>
            </a:r>
            <a:endParaRPr lang="en-US" dirty="0"/>
          </a:p>
        </p:txBody>
      </p:sp>
      <p:sp>
        <p:nvSpPr>
          <p:cNvPr id="6" name="Text Placeholder 5"/>
          <p:cNvSpPr>
            <a:spLocks noGrp="1"/>
          </p:cNvSpPr>
          <p:nvPr>
            <p:ph type="body" sz="quarter" idx="11"/>
          </p:nvPr>
        </p:nvSpPr>
        <p:spPr>
          <a:xfrm>
            <a:off x="5760000" y="1800004"/>
            <a:ext cx="4330700" cy="3035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ext Placeholder 7"/>
          <p:cNvSpPr>
            <a:spLocks noGrp="1"/>
          </p:cNvSpPr>
          <p:nvPr>
            <p:ph type="body" sz="quarter" idx="12"/>
          </p:nvPr>
        </p:nvSpPr>
        <p:spPr>
          <a:xfrm>
            <a:off x="845999" y="1800000"/>
            <a:ext cx="4320001" cy="3865000"/>
          </a:xfrm>
        </p:spPr>
        <p:txBody>
          <a:bodyPr/>
          <a:lstStyle>
            <a:lvl3pPr marL="197879" indent="-305811">
              <a:defRPr/>
            </a:lvl3pPr>
            <a:lvl4pPr indent="-305811">
              <a:defRPr/>
            </a:lvl4pPr>
            <a:lvl5pPr marL="521675" indent="-197879">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Q Phase One">
    <p:spTree>
      <p:nvGrpSpPr>
        <p:cNvPr id="1" name=""/>
        <p:cNvGrpSpPr/>
        <p:nvPr/>
      </p:nvGrpSpPr>
      <p:grpSpPr>
        <a:xfrm>
          <a:off x="0" y="0"/>
          <a:ext cx="0" cy="0"/>
          <a:chOff x="0" y="0"/>
          <a:chExt cx="0" cy="0"/>
        </a:xfrm>
      </p:grpSpPr>
      <p:sp>
        <p:nvSpPr>
          <p:cNvPr id="11" name="Content Placeholder 3"/>
          <p:cNvSpPr>
            <a:spLocks noGrp="1"/>
          </p:cNvSpPr>
          <p:nvPr>
            <p:ph sz="half" idx="10"/>
          </p:nvPr>
        </p:nvSpPr>
        <p:spPr>
          <a:xfrm>
            <a:off x="845999" y="2160000"/>
            <a:ext cx="4320001" cy="1440000"/>
          </a:xfrm>
          <a:solidFill>
            <a:srgbClr val="1DA399"/>
          </a:solidFill>
          <a:ln w="9525">
            <a:noFill/>
            <a:round/>
            <a:headEnd/>
            <a:tailEnd/>
          </a:ln>
        </p:spPr>
        <p:txBody>
          <a:bodyPr lIns="154561" tIns="107933" rIns="154561"/>
          <a:lstStyle>
            <a:lvl1pPr marL="0" indent="0" algn="l" rtl="0" eaLnBrk="0" fontAlgn="base" hangingPunct="0">
              <a:lnSpc>
                <a:spcPts val="1399"/>
              </a:lnSpc>
              <a:spcBef>
                <a:spcPts val="300"/>
              </a:spcBef>
              <a:spcAft>
                <a:spcPts val="500"/>
              </a:spcAft>
              <a:buNone/>
              <a:tabLst/>
              <a:defRPr lang="en-US" sz="1400" kern="1200" dirty="0" smtClean="0">
                <a:solidFill>
                  <a:schemeClr val="bg1"/>
                </a:solidFill>
                <a:latin typeface="Arial" charset="0"/>
                <a:ea typeface="Geneva" pitchFamily="-107" charset="-128"/>
                <a:cs typeface="+mn-cs"/>
              </a:defRPr>
            </a:lvl1pPr>
            <a:lvl2pPr marL="165498" indent="-165498" algn="l" rtl="0" eaLnBrk="0" fontAlgn="base" hangingPunct="0">
              <a:lnSpc>
                <a:spcPts val="1399"/>
              </a:lnSpc>
              <a:spcBef>
                <a:spcPts val="0"/>
              </a:spcBef>
              <a:spcAft>
                <a:spcPts val="500"/>
              </a:spcAft>
              <a:buClr>
                <a:schemeClr val="bg1"/>
              </a:buClr>
              <a:buFont typeface="Arial" pitchFamily="34" charset="0"/>
              <a:buChar char="•"/>
              <a:defRPr lang="en-US" sz="1400" kern="1200" dirty="0">
                <a:solidFill>
                  <a:schemeClr val="bg1"/>
                </a:solidFill>
                <a:latin typeface="Arial" charset="0"/>
                <a:ea typeface="Geneva" pitchFamily="-107" charset="-128"/>
                <a:cs typeface="+mn-cs"/>
              </a:defRPr>
            </a:lvl2pPr>
            <a:lvl3pPr marL="0" algn="l" rtl="0" eaLnBrk="0" fontAlgn="base" hangingPunct="0">
              <a:lnSpc>
                <a:spcPct val="125000"/>
              </a:lnSpc>
              <a:spcBef>
                <a:spcPts val="510"/>
              </a:spcBef>
              <a:spcAft>
                <a:spcPct val="0"/>
              </a:spcAft>
              <a:buNone/>
              <a:defRPr lang="en-US" sz="1100" b="1" dirty="0" smtClean="0">
                <a:solidFill>
                  <a:srgbClr val="FA37CB"/>
                </a:solidFill>
                <a:latin typeface="Arial" charset="0"/>
                <a:ea typeface="Geneva" pitchFamily="-107" charset="-128"/>
                <a:cs typeface="Geneva" pitchFamily="-110" charset="-128"/>
              </a:defRPr>
            </a:lvl3pPr>
            <a:lvl4pPr marL="0" algn="l" rtl="0" eaLnBrk="0" fontAlgn="base" hangingPunct="0">
              <a:lnSpc>
                <a:spcPct val="125000"/>
              </a:lnSpc>
              <a:spcBef>
                <a:spcPts val="510"/>
              </a:spcBef>
              <a:spcAft>
                <a:spcPct val="0"/>
              </a:spcAft>
              <a:buNone/>
              <a:defRPr lang="en-US" sz="1100" b="1" dirty="0" smtClean="0">
                <a:solidFill>
                  <a:srgbClr val="FA37CB"/>
                </a:solidFill>
                <a:latin typeface="Arial" charset="0"/>
                <a:ea typeface="Geneva" pitchFamily="-107" charset="-128"/>
                <a:cs typeface="Geneva" pitchFamily="-110" charset="-128"/>
              </a:defRPr>
            </a:lvl4pPr>
            <a:lvl5pPr marL="0" algn="l" rtl="0" eaLnBrk="0" fontAlgn="base" hangingPunct="0">
              <a:lnSpc>
                <a:spcPct val="125000"/>
              </a:lnSpc>
              <a:spcBef>
                <a:spcPts val="510"/>
              </a:spcBef>
              <a:spcAft>
                <a:spcPct val="0"/>
              </a:spcAft>
              <a:buNone/>
              <a:defRPr lang="en-US" sz="1100" b="1" dirty="0">
                <a:solidFill>
                  <a:srgbClr val="FA37CB"/>
                </a:solidFill>
                <a:latin typeface="Arial" charset="0"/>
                <a:ea typeface="Geneva" pitchFamily="-107" charset="-128"/>
                <a:cs typeface="Geneva" pitchFamily="-110" charset="-128"/>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p:txBody>
      </p:sp>
      <p:sp>
        <p:nvSpPr>
          <p:cNvPr id="6" name="Title 5"/>
          <p:cNvSpPr>
            <a:spLocks noGrp="1"/>
          </p:cNvSpPr>
          <p:nvPr>
            <p:ph type="title"/>
          </p:nvPr>
        </p:nvSpPr>
        <p:spPr/>
        <p:txBody>
          <a:bodyPr/>
          <a:lstStyle/>
          <a:p>
            <a:r>
              <a:rPr lang="en-US" smtClean="0"/>
              <a:t>Click to edit Master title style</a:t>
            </a:r>
            <a:endParaRPr lang="en-US" dirty="0"/>
          </a:p>
        </p:txBody>
      </p:sp>
      <p:sp>
        <p:nvSpPr>
          <p:cNvPr id="8" name="Text Placeholder 7"/>
          <p:cNvSpPr>
            <a:spLocks noGrp="1"/>
          </p:cNvSpPr>
          <p:nvPr>
            <p:ph type="body" sz="quarter" idx="12"/>
          </p:nvPr>
        </p:nvSpPr>
        <p:spPr>
          <a:xfrm>
            <a:off x="845999" y="3780005"/>
            <a:ext cx="4320001" cy="2112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ext Placeholder 9"/>
          <p:cNvSpPr>
            <a:spLocks noGrp="1"/>
          </p:cNvSpPr>
          <p:nvPr>
            <p:ph type="body" sz="quarter" idx="13"/>
          </p:nvPr>
        </p:nvSpPr>
        <p:spPr>
          <a:xfrm>
            <a:off x="5760002" y="2160000"/>
            <a:ext cx="4320001" cy="3872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 Alternative Text">
    <p:spTree>
      <p:nvGrpSpPr>
        <p:cNvPr id="1" name=""/>
        <p:cNvGrpSpPr/>
        <p:nvPr/>
      </p:nvGrpSpPr>
      <p:grpSpPr>
        <a:xfrm>
          <a:off x="0" y="0"/>
          <a:ext cx="0" cy="0"/>
          <a:chOff x="0" y="0"/>
          <a:chExt cx="0" cy="0"/>
        </a:xfrm>
      </p:grpSpPr>
      <p:sp>
        <p:nvSpPr>
          <p:cNvPr id="10" name="Content Placeholder 3"/>
          <p:cNvSpPr>
            <a:spLocks noGrp="1"/>
          </p:cNvSpPr>
          <p:nvPr>
            <p:ph sz="half" idx="10"/>
          </p:nvPr>
        </p:nvSpPr>
        <p:spPr>
          <a:xfrm>
            <a:off x="5579999" y="2160000"/>
            <a:ext cx="4320001" cy="4140000"/>
          </a:xfrm>
          <a:solidFill>
            <a:srgbClr val="1DA399"/>
          </a:solidFill>
          <a:ln w="9525">
            <a:noFill/>
            <a:round/>
            <a:headEnd/>
            <a:tailEnd/>
          </a:ln>
        </p:spPr>
        <p:txBody>
          <a:bodyPr lIns="215867" tIns="125920" rIns="179888"/>
          <a:lstStyle>
            <a:lvl1pPr marL="0" indent="0" algn="l" rtl="0" eaLnBrk="0" fontAlgn="base" hangingPunct="0">
              <a:lnSpc>
                <a:spcPts val="2100"/>
              </a:lnSpc>
              <a:spcBef>
                <a:spcPts val="798"/>
              </a:spcBef>
              <a:spcAft>
                <a:spcPts val="500"/>
              </a:spcAft>
              <a:buNone/>
              <a:tabLst/>
              <a:defRPr lang="en-US" sz="1700" b="1" kern="1200" dirty="0" smtClean="0">
                <a:solidFill>
                  <a:schemeClr val="bg1"/>
                </a:solidFill>
                <a:latin typeface="Arial" charset="0"/>
                <a:ea typeface="Geneva" pitchFamily="-107" charset="-128"/>
                <a:cs typeface="+mn-cs"/>
              </a:defRPr>
            </a:lvl1pPr>
            <a:lvl2pPr marL="165498" indent="-165498" algn="l" rtl="0" eaLnBrk="0" fontAlgn="base" hangingPunct="0">
              <a:lnSpc>
                <a:spcPts val="2100"/>
              </a:lnSpc>
              <a:spcBef>
                <a:spcPts val="0"/>
              </a:spcBef>
              <a:spcAft>
                <a:spcPts val="500"/>
              </a:spcAft>
              <a:buClr>
                <a:schemeClr val="bg1"/>
              </a:buClr>
              <a:buFont typeface="Arial" pitchFamily="34" charset="0"/>
              <a:buChar char="•"/>
              <a:defRPr lang="en-US" sz="1700" b="0" kern="1200" dirty="0">
                <a:solidFill>
                  <a:schemeClr val="bg1"/>
                </a:solidFill>
                <a:latin typeface="Arial" charset="0"/>
                <a:ea typeface="Geneva" pitchFamily="-107" charset="-128"/>
                <a:cs typeface="+mn-cs"/>
              </a:defRPr>
            </a:lvl2pPr>
            <a:lvl3pPr marL="0" algn="l" rtl="0" eaLnBrk="0" fontAlgn="base" hangingPunct="0">
              <a:lnSpc>
                <a:spcPts val="2299"/>
              </a:lnSpc>
              <a:spcBef>
                <a:spcPts val="510"/>
              </a:spcBef>
              <a:spcAft>
                <a:spcPct val="0"/>
              </a:spcAft>
              <a:buNone/>
              <a:defRPr lang="en-US" sz="1900" b="1" dirty="0" smtClean="0">
                <a:solidFill>
                  <a:schemeClr val="bg1"/>
                </a:solidFill>
                <a:latin typeface="Arial" charset="0"/>
                <a:ea typeface="Geneva" pitchFamily="-107" charset="-128"/>
                <a:cs typeface="Geneva" pitchFamily="-110" charset="-128"/>
              </a:defRPr>
            </a:lvl3pPr>
            <a:lvl4pPr marL="0" algn="l" rtl="0" eaLnBrk="0" fontAlgn="base" hangingPunct="0">
              <a:lnSpc>
                <a:spcPct val="125000"/>
              </a:lnSpc>
              <a:spcBef>
                <a:spcPts val="510"/>
              </a:spcBef>
              <a:spcAft>
                <a:spcPct val="0"/>
              </a:spcAft>
              <a:buNone/>
              <a:defRPr lang="en-US" sz="1800" b="1" dirty="0" smtClean="0">
                <a:solidFill>
                  <a:schemeClr val="bg1"/>
                </a:solidFill>
                <a:latin typeface="Arial" charset="0"/>
                <a:ea typeface="Geneva" pitchFamily="-107" charset="-128"/>
                <a:cs typeface="Geneva" pitchFamily="-110" charset="-128"/>
              </a:defRPr>
            </a:lvl4pPr>
            <a:lvl5pPr marL="0" algn="l" rtl="0" eaLnBrk="0" fontAlgn="base" hangingPunct="0">
              <a:lnSpc>
                <a:spcPct val="125000"/>
              </a:lnSpc>
              <a:spcBef>
                <a:spcPts val="510"/>
              </a:spcBef>
              <a:spcAft>
                <a:spcPct val="0"/>
              </a:spcAft>
              <a:buNone/>
              <a:defRPr lang="en-US" sz="1100" b="1" dirty="0">
                <a:solidFill>
                  <a:srgbClr val="FA37CB"/>
                </a:solidFill>
                <a:latin typeface="Arial" charset="0"/>
                <a:ea typeface="Geneva" pitchFamily="-107" charset="-128"/>
                <a:cs typeface="Geneva" pitchFamily="-110" charset="-128"/>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itle 5"/>
          <p:cNvSpPr>
            <a:spLocks noGrp="1"/>
          </p:cNvSpPr>
          <p:nvPr>
            <p:ph type="title"/>
          </p:nvPr>
        </p:nvSpPr>
        <p:spPr/>
        <p:txBody>
          <a:bodyPr/>
          <a:lstStyle/>
          <a:p>
            <a:r>
              <a:rPr lang="en-US" dirty="0" smtClean="0"/>
              <a:t>Click to edit Master title style</a:t>
            </a:r>
            <a:endParaRPr lang="en-US" dirty="0"/>
          </a:p>
        </p:txBody>
      </p:sp>
      <p:sp>
        <p:nvSpPr>
          <p:cNvPr id="8" name="Text Placeholder 7"/>
          <p:cNvSpPr>
            <a:spLocks noGrp="1"/>
          </p:cNvSpPr>
          <p:nvPr>
            <p:ph type="body" sz="quarter" idx="11"/>
          </p:nvPr>
        </p:nvSpPr>
        <p:spPr>
          <a:xfrm>
            <a:off x="845999" y="2160005"/>
            <a:ext cx="4320001" cy="2704100"/>
          </a:xfrm>
        </p:spPr>
        <p:txBody>
          <a:bodyPr/>
          <a:lstStyle>
            <a:lvl1pPr>
              <a:defRPr sz="1600"/>
            </a:lvl1pPr>
            <a:lvl2pPr>
              <a:defRPr sz="1400"/>
            </a:lvl2pPr>
            <a:lvl3pPr>
              <a:defRPr sz="1400"/>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 Core Team">
    <p:spTree>
      <p:nvGrpSpPr>
        <p:cNvPr id="1" name=""/>
        <p:cNvGrpSpPr/>
        <p:nvPr/>
      </p:nvGrpSpPr>
      <p:grpSpPr>
        <a:xfrm>
          <a:off x="0" y="0"/>
          <a:ext cx="0" cy="0"/>
          <a:chOff x="0" y="0"/>
          <a:chExt cx="0" cy="0"/>
        </a:xfrm>
      </p:grpSpPr>
      <p:sp>
        <p:nvSpPr>
          <p:cNvPr id="5" name="Rectangle 4"/>
          <p:cNvSpPr/>
          <p:nvPr userDrawn="1"/>
        </p:nvSpPr>
        <p:spPr bwMode="auto">
          <a:xfrm>
            <a:off x="5067300" y="1800225"/>
            <a:ext cx="1084263" cy="1079500"/>
          </a:xfrm>
          <a:prstGeom prst="rect">
            <a:avLst/>
          </a:prstGeom>
          <a:solidFill>
            <a:schemeClr val="bg1">
              <a:lumMod val="65000"/>
            </a:schemeClr>
          </a:solidFill>
          <a:ln w="6350" cap="flat" cmpd="sng" algn="ctr">
            <a:noFill/>
            <a:prstDash val="solid"/>
            <a:round/>
            <a:headEnd type="none" w="med" len="med"/>
            <a:tailEnd type="none" w="med" len="med"/>
          </a:ln>
          <a:effectLst/>
        </p:spPr>
        <p:txBody>
          <a:bodyPr lIns="98147" tIns="49073" rIns="98147" bIns="49073"/>
          <a:lstStyle/>
          <a:p>
            <a:pPr defTabSz="981456" eaLnBrk="0" hangingPunct="0">
              <a:defRPr/>
            </a:pPr>
            <a:endParaRPr lang="en-GB" dirty="0">
              <a:ea typeface="Geneva" pitchFamily="-107" charset="-128"/>
              <a:cs typeface="+mn-cs"/>
            </a:endParaRPr>
          </a:p>
        </p:txBody>
      </p:sp>
      <p:sp>
        <p:nvSpPr>
          <p:cNvPr id="7" name="Title 6"/>
          <p:cNvSpPr>
            <a:spLocks noGrp="1"/>
          </p:cNvSpPr>
          <p:nvPr>
            <p:ph type="title"/>
          </p:nvPr>
        </p:nvSpPr>
        <p:spPr/>
        <p:txBody>
          <a:bodyPr/>
          <a:lstStyle/>
          <a:p>
            <a:r>
              <a:rPr lang="en-US" smtClean="0"/>
              <a:t>Click to edit Master title style</a:t>
            </a:r>
            <a:endParaRPr lang="en-US" dirty="0"/>
          </a:p>
        </p:txBody>
      </p:sp>
      <p:sp>
        <p:nvSpPr>
          <p:cNvPr id="11" name="Text Placeholder 10"/>
          <p:cNvSpPr>
            <a:spLocks noGrp="1"/>
          </p:cNvSpPr>
          <p:nvPr>
            <p:ph type="body" sz="quarter" idx="13"/>
          </p:nvPr>
        </p:nvSpPr>
        <p:spPr>
          <a:xfrm>
            <a:off x="846000" y="1800003"/>
            <a:ext cx="39600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 Placeholder 12"/>
          <p:cNvSpPr>
            <a:spLocks noGrp="1"/>
          </p:cNvSpPr>
          <p:nvPr>
            <p:ph type="body" sz="quarter" idx="14"/>
          </p:nvPr>
        </p:nvSpPr>
        <p:spPr>
          <a:xfrm>
            <a:off x="6515100" y="1800003"/>
            <a:ext cx="36000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Q Diagram Page">
    <p:spTree>
      <p:nvGrpSpPr>
        <p:cNvPr id="1" name=""/>
        <p:cNvGrpSpPr/>
        <p:nvPr/>
      </p:nvGrpSpPr>
      <p:grpSpPr>
        <a:xfrm>
          <a:off x="0" y="0"/>
          <a:ext cx="0" cy="0"/>
          <a:chOff x="0" y="0"/>
          <a:chExt cx="0" cy="0"/>
        </a:xfrm>
      </p:grpSpPr>
      <p:sp>
        <p:nvSpPr>
          <p:cNvPr id="2" name="Title 1"/>
          <p:cNvSpPr>
            <a:spLocks noGrp="1"/>
          </p:cNvSpPr>
          <p:nvPr>
            <p:ph type="title"/>
          </p:nvPr>
        </p:nvSpPr>
        <p:spPr>
          <a:xfrm>
            <a:off x="846001" y="423840"/>
            <a:ext cx="9070320" cy="1584000"/>
          </a:xfrm>
        </p:spPr>
        <p:txBody>
          <a:body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9" name="Text Box 105"/>
          <p:cNvSpPr txBox="1">
            <a:spLocks noChangeArrowheads="1"/>
          </p:cNvSpPr>
          <p:nvPr/>
        </p:nvSpPr>
        <p:spPr bwMode="auto">
          <a:xfrm>
            <a:off x="844550" y="6956425"/>
            <a:ext cx="384175" cy="123825"/>
          </a:xfrm>
          <a:prstGeom prst="rect">
            <a:avLst/>
          </a:prstGeom>
          <a:noFill/>
          <a:ln w="9525">
            <a:noFill/>
            <a:miter lim="800000"/>
            <a:headEnd/>
            <a:tailEnd/>
          </a:ln>
          <a:effectLst/>
        </p:spPr>
        <p:txBody>
          <a:bodyPr wrap="none" lIns="0" tIns="0" rIns="0" bIns="0">
            <a:spAutoFit/>
          </a:bodyPr>
          <a:lstStyle/>
          <a:p>
            <a:pPr eaLnBrk="0" hangingPunct="0">
              <a:defRPr/>
            </a:pPr>
            <a:r>
              <a:rPr lang="en-GB" sz="800" dirty="0">
                <a:latin typeface="Arial" charset="0"/>
                <a:ea typeface="Geneva" pitchFamily="-107" charset="-128"/>
                <a:cs typeface="+mn-cs"/>
              </a:rPr>
              <a:t>page </a:t>
            </a:r>
            <a:fld id="{D18918F3-032C-4C6E-97B7-1DCC4F8D5DE7}" type="slidenum">
              <a:rPr lang="en-GB" sz="800">
                <a:latin typeface="Arial" charset="0"/>
                <a:ea typeface="Geneva" pitchFamily="-107" charset="-128"/>
                <a:cs typeface="+mn-cs"/>
              </a:rPr>
              <a:pPr eaLnBrk="0" hangingPunct="0">
                <a:defRPr/>
              </a:pPr>
              <a:t>‹#›</a:t>
            </a:fld>
            <a:endParaRPr lang="en-GB" sz="800" dirty="0">
              <a:latin typeface="Arial" charset="0"/>
              <a:ea typeface="Geneva" pitchFamily="-107" charset="-128"/>
              <a:cs typeface="+mn-cs"/>
            </a:endParaRPr>
          </a:p>
        </p:txBody>
      </p:sp>
      <p:sp>
        <p:nvSpPr>
          <p:cNvPr id="47107" name="Rectangle 110"/>
          <p:cNvSpPr>
            <a:spLocks noGrp="1" noChangeArrowheads="1"/>
          </p:cNvSpPr>
          <p:nvPr>
            <p:ph type="title"/>
          </p:nvPr>
        </p:nvSpPr>
        <p:spPr bwMode="auto">
          <a:xfrm>
            <a:off x="849313" y="415925"/>
            <a:ext cx="8461375" cy="10795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endParaRPr lang="en-GB" smtClean="0"/>
          </a:p>
        </p:txBody>
      </p:sp>
      <p:sp>
        <p:nvSpPr>
          <p:cNvPr id="47108" name="Rectangle 113"/>
          <p:cNvSpPr>
            <a:spLocks noGrp="1" noChangeArrowheads="1"/>
          </p:cNvSpPr>
          <p:nvPr>
            <p:ph type="body" idx="1"/>
          </p:nvPr>
        </p:nvSpPr>
        <p:spPr bwMode="auto">
          <a:xfrm>
            <a:off x="846138" y="1800225"/>
            <a:ext cx="4319587" cy="47418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Level one level one level one level one level one one one level one one level one level one.</a:t>
            </a:r>
          </a:p>
          <a:p>
            <a:pPr lvl="1"/>
            <a:r>
              <a:rPr lang="en-US" smtClean="0"/>
              <a:t>Level one level one level one level one one level one one one level one level one.</a:t>
            </a:r>
          </a:p>
          <a:p>
            <a:pPr lvl="2"/>
            <a:r>
              <a:rPr lang="en-US" smtClean="0"/>
              <a:t>Level one level one level one one level one level one one level one level one</a:t>
            </a:r>
          </a:p>
          <a:p>
            <a:pPr lvl="3"/>
            <a:r>
              <a:rPr lang="en-US" smtClean="0"/>
              <a:t>Fourth level one level one level oneone level one level oneone level one level one one level one level </a:t>
            </a:r>
          </a:p>
          <a:p>
            <a:pPr lvl="4"/>
            <a:r>
              <a:rPr lang="en-US" smtClean="0"/>
              <a:t>Fifth level one level one level one one level one level one one level one level one</a:t>
            </a:r>
          </a:p>
          <a:p>
            <a:pPr lvl="4"/>
            <a:r>
              <a:rPr lang="en-US" smtClean="0"/>
              <a:t>one level one level oneone level one level oneone level one level one</a:t>
            </a:r>
            <a:endParaRPr lang="en-GB" smtClean="0"/>
          </a:p>
        </p:txBody>
      </p:sp>
      <p:cxnSp>
        <p:nvCxnSpPr>
          <p:cNvPr id="47109" name="Straight Connector 11"/>
          <p:cNvCxnSpPr>
            <a:cxnSpLocks noChangeShapeType="1"/>
          </p:cNvCxnSpPr>
          <p:nvPr/>
        </p:nvCxnSpPr>
        <p:spPr bwMode="auto">
          <a:xfrm>
            <a:off x="844550" y="6905625"/>
            <a:ext cx="8999538" cy="3175"/>
          </a:xfrm>
          <a:prstGeom prst="line">
            <a:avLst/>
          </a:prstGeom>
          <a:noFill/>
          <a:ln w="3175">
            <a:solidFill>
              <a:srgbClr val="969696"/>
            </a:solidFill>
            <a:round/>
            <a:headEnd/>
            <a:tailEnd/>
          </a:ln>
        </p:spPr>
      </p:cxnSp>
      <p:pic>
        <p:nvPicPr>
          <p:cNvPr id="47110" name="Picture 11" descr="rfdm_v2.png"/>
          <p:cNvPicPr>
            <a:picLocks noChangeAspect="1"/>
          </p:cNvPicPr>
          <p:nvPr/>
        </p:nvPicPr>
        <p:blipFill>
          <a:blip r:embed="rId18" cstate="print"/>
          <a:srcRect/>
          <a:stretch>
            <a:fillRect/>
          </a:stretch>
        </p:blipFill>
        <p:spPr bwMode="auto">
          <a:xfrm>
            <a:off x="8147050" y="6996113"/>
            <a:ext cx="1770063" cy="231775"/>
          </a:xfrm>
          <a:prstGeom prst="rect">
            <a:avLst/>
          </a:prstGeom>
          <a:noFill/>
          <a:ln w="9525">
            <a:noFill/>
            <a:miter lim="800000"/>
            <a:headEnd/>
            <a:tailEnd/>
          </a:ln>
        </p:spPr>
      </p:pic>
      <p:sp>
        <p:nvSpPr>
          <p:cNvPr id="7" name="Text Box 106"/>
          <p:cNvSpPr txBox="1">
            <a:spLocks noChangeArrowheads="1"/>
          </p:cNvSpPr>
          <p:nvPr/>
        </p:nvSpPr>
        <p:spPr bwMode="auto">
          <a:xfrm>
            <a:off x="841375" y="7110413"/>
            <a:ext cx="3262313" cy="107950"/>
          </a:xfrm>
          <a:prstGeom prst="rect">
            <a:avLst/>
          </a:prstGeom>
          <a:noFill/>
          <a:ln w="9525">
            <a:noFill/>
            <a:miter lim="800000"/>
            <a:headEnd/>
            <a:tailEnd/>
          </a:ln>
        </p:spPr>
        <p:txBody>
          <a:bodyPr lIns="0" tIns="0" rIns="0" bIns="0" anchor="b">
            <a:spAutoFit/>
          </a:bodyPr>
          <a:lstStyle/>
          <a:p>
            <a:pPr eaLnBrk="0" hangingPunct="0">
              <a:defRPr/>
            </a:pPr>
            <a:r>
              <a:rPr lang="en-US" sz="700" dirty="0">
                <a:latin typeface="Arial" charset="0"/>
                <a:ea typeface="Geneva" pitchFamily="-107" charset="-128"/>
                <a:cs typeface="+mn-cs"/>
              </a:rPr>
              <a:t>© quadrangle</a:t>
            </a:r>
            <a:r>
              <a:rPr lang="en-US" sz="700" dirty="0" smtClean="0">
                <a:latin typeface="Arial" charset="0"/>
                <a:ea typeface="Geneva" pitchFamily="-107" charset="-128"/>
                <a:cs typeface="+mn-cs"/>
              </a:rPr>
              <a:t>, </a:t>
            </a:r>
            <a:r>
              <a:rPr lang="en-GB" sz="700" dirty="0" smtClean="0">
                <a:latin typeface="Arial" charset="0"/>
                <a:ea typeface="Geneva" pitchFamily="-107" charset="-128"/>
                <a:cs typeface="+mn-cs"/>
              </a:rPr>
              <a:t>2012</a:t>
            </a:r>
            <a:endParaRPr lang="en-GB" sz="700" dirty="0">
              <a:latin typeface="Arial" charset="0"/>
              <a:ea typeface="Geneva" pitchFamily="-107" charset="-128"/>
              <a:cs typeface="+mn-cs"/>
            </a:endParaRPr>
          </a:p>
        </p:txBody>
      </p:sp>
    </p:spTree>
  </p:cSld>
  <p:clrMap bg1="lt1" tx1="dk1" bg2="lt2" tx2="dk2" accent1="accent1" accent2="accent2" accent3="accent3" accent4="accent4" accent5="accent5" accent6="accent6" hlink="hlink" folHlink="folHlink"/>
  <p:sldLayoutIdLst>
    <p:sldLayoutId id="2147484188" r:id="rId1"/>
    <p:sldLayoutId id="2147484175" r:id="rId2"/>
    <p:sldLayoutId id="2147484176" r:id="rId3"/>
    <p:sldLayoutId id="2147484177" r:id="rId4"/>
    <p:sldLayoutId id="2147484178" r:id="rId5"/>
    <p:sldLayoutId id="2147484179" r:id="rId6"/>
    <p:sldLayoutId id="2147484189" r:id="rId7"/>
    <p:sldLayoutId id="2147484180" r:id="rId8"/>
    <p:sldLayoutId id="2147484181" r:id="rId9"/>
    <p:sldLayoutId id="2147484182" r:id="rId10"/>
    <p:sldLayoutId id="2147484190" r:id="rId11"/>
    <p:sldLayoutId id="2147484184" r:id="rId12"/>
    <p:sldLayoutId id="2147484185" r:id="rId13"/>
    <p:sldLayoutId id="2147484186" r:id="rId14"/>
    <p:sldLayoutId id="2147484187" r:id="rId15"/>
    <p:sldLayoutId id="2147484191" r:id="rId16"/>
  </p:sldLayoutIdLst>
  <p:hf hdr="0" ftr="0" dt="0"/>
  <p:txStyles>
    <p:titleStyle>
      <a:lvl1pPr algn="l" rtl="0" eaLnBrk="0" fontAlgn="base" hangingPunct="0">
        <a:spcBef>
          <a:spcPct val="0"/>
        </a:spcBef>
        <a:spcAft>
          <a:spcPts val="1200"/>
        </a:spcAft>
        <a:defRPr lang="en-GB" sz="3600" dirty="0">
          <a:solidFill>
            <a:schemeClr val="tx1"/>
          </a:solidFill>
          <a:latin typeface="Arial" charset="0"/>
          <a:ea typeface="Geneva" pitchFamily="-107" charset="-128"/>
          <a:cs typeface="Geneva" pitchFamily="-110" charset="-128"/>
        </a:defRPr>
      </a:lvl1pPr>
      <a:lvl2pPr algn="l" rtl="0" eaLnBrk="0" fontAlgn="base" hangingPunct="0">
        <a:spcBef>
          <a:spcPct val="0"/>
        </a:spcBef>
        <a:spcAft>
          <a:spcPts val="1200"/>
        </a:spcAft>
        <a:defRPr sz="3600">
          <a:solidFill>
            <a:schemeClr val="tx1"/>
          </a:solidFill>
          <a:latin typeface="Arial" pitchFamily="-65" charset="-52"/>
          <a:ea typeface="Geneva" pitchFamily="-110" charset="-128"/>
          <a:cs typeface="Geneva" pitchFamily="-110" charset="-128"/>
        </a:defRPr>
      </a:lvl2pPr>
      <a:lvl3pPr algn="l" rtl="0" eaLnBrk="0" fontAlgn="base" hangingPunct="0">
        <a:spcBef>
          <a:spcPct val="0"/>
        </a:spcBef>
        <a:spcAft>
          <a:spcPts val="1200"/>
        </a:spcAft>
        <a:defRPr sz="3600">
          <a:solidFill>
            <a:schemeClr val="tx1"/>
          </a:solidFill>
          <a:latin typeface="Arial" pitchFamily="-65" charset="-52"/>
          <a:ea typeface="Geneva" pitchFamily="-110" charset="-128"/>
          <a:cs typeface="Geneva" pitchFamily="-110" charset="-128"/>
        </a:defRPr>
      </a:lvl3pPr>
      <a:lvl4pPr algn="l" rtl="0" eaLnBrk="0" fontAlgn="base" hangingPunct="0">
        <a:spcBef>
          <a:spcPct val="0"/>
        </a:spcBef>
        <a:spcAft>
          <a:spcPts val="1200"/>
        </a:spcAft>
        <a:defRPr sz="3600">
          <a:solidFill>
            <a:schemeClr val="tx1"/>
          </a:solidFill>
          <a:latin typeface="Arial" pitchFamily="-65" charset="-52"/>
          <a:ea typeface="Geneva" pitchFamily="-110" charset="-128"/>
          <a:cs typeface="Geneva" pitchFamily="-110" charset="-128"/>
        </a:defRPr>
      </a:lvl4pPr>
      <a:lvl5pPr algn="l" rtl="0" eaLnBrk="0" fontAlgn="base" hangingPunct="0">
        <a:spcBef>
          <a:spcPct val="0"/>
        </a:spcBef>
        <a:spcAft>
          <a:spcPts val="1200"/>
        </a:spcAft>
        <a:defRPr sz="3600">
          <a:solidFill>
            <a:schemeClr val="tx1"/>
          </a:solidFill>
          <a:latin typeface="Arial" pitchFamily="-65" charset="-52"/>
          <a:ea typeface="Geneva" pitchFamily="-110" charset="-128"/>
          <a:cs typeface="Geneva" pitchFamily="-110" charset="-128"/>
        </a:defRPr>
      </a:lvl5pPr>
      <a:lvl6pPr marL="490730" algn="l" rtl="0" eaLnBrk="1" fontAlgn="base" hangingPunct="1">
        <a:spcBef>
          <a:spcPct val="0"/>
        </a:spcBef>
        <a:spcAft>
          <a:spcPct val="0"/>
        </a:spcAft>
        <a:defRPr sz="3900">
          <a:solidFill>
            <a:schemeClr val="tx1"/>
          </a:solidFill>
          <a:latin typeface="Arial Narrow" pitchFamily="34" charset="0"/>
        </a:defRPr>
      </a:lvl6pPr>
      <a:lvl7pPr marL="981456" algn="l" rtl="0" eaLnBrk="1" fontAlgn="base" hangingPunct="1">
        <a:spcBef>
          <a:spcPct val="0"/>
        </a:spcBef>
        <a:spcAft>
          <a:spcPct val="0"/>
        </a:spcAft>
        <a:defRPr sz="3900">
          <a:solidFill>
            <a:schemeClr val="tx1"/>
          </a:solidFill>
          <a:latin typeface="Arial Narrow" pitchFamily="34" charset="0"/>
        </a:defRPr>
      </a:lvl7pPr>
      <a:lvl8pPr marL="1472186" algn="l" rtl="0" eaLnBrk="1" fontAlgn="base" hangingPunct="1">
        <a:spcBef>
          <a:spcPct val="0"/>
        </a:spcBef>
        <a:spcAft>
          <a:spcPct val="0"/>
        </a:spcAft>
        <a:defRPr sz="3900">
          <a:solidFill>
            <a:schemeClr val="tx1"/>
          </a:solidFill>
          <a:latin typeface="Arial Narrow" pitchFamily="34" charset="0"/>
        </a:defRPr>
      </a:lvl8pPr>
      <a:lvl9pPr marL="1962917" algn="l" rtl="0" eaLnBrk="1" fontAlgn="base" hangingPunct="1">
        <a:spcBef>
          <a:spcPct val="0"/>
        </a:spcBef>
        <a:spcAft>
          <a:spcPct val="0"/>
        </a:spcAft>
        <a:defRPr sz="3900">
          <a:solidFill>
            <a:schemeClr val="tx1"/>
          </a:solidFill>
          <a:latin typeface="Arial Narrow" pitchFamily="34" charset="0"/>
        </a:defRPr>
      </a:lvl9pPr>
    </p:titleStyle>
    <p:bodyStyle>
      <a:lvl1pPr marL="342900" indent="-342900" algn="l" rtl="0" eaLnBrk="0" fontAlgn="base" hangingPunct="0">
        <a:lnSpc>
          <a:spcPts val="2100"/>
        </a:lnSpc>
        <a:spcBef>
          <a:spcPts val="600"/>
        </a:spcBef>
        <a:spcAft>
          <a:spcPts val="600"/>
        </a:spcAft>
        <a:buChar char="•"/>
        <a:defRPr lang="en-GB" sz="3200" b="1" dirty="0">
          <a:solidFill>
            <a:srgbClr val="FA37CB"/>
          </a:solidFill>
          <a:latin typeface="+mn-lt"/>
          <a:ea typeface="Geneva" pitchFamily="-107" charset="-128"/>
          <a:cs typeface="Geneva" pitchFamily="-110" charset="-128"/>
        </a:defRPr>
      </a:lvl1pPr>
      <a:lvl2pPr marL="742950" indent="-285750" algn="l" rtl="0" eaLnBrk="0" fontAlgn="base" hangingPunct="0">
        <a:lnSpc>
          <a:spcPts val="2100"/>
        </a:lnSpc>
        <a:spcBef>
          <a:spcPts val="400"/>
        </a:spcBef>
        <a:spcAft>
          <a:spcPts val="800"/>
        </a:spcAft>
        <a:buClr>
          <a:srgbClr val="FB6AB6"/>
        </a:buClr>
        <a:buChar char="–"/>
        <a:defRPr lang="en-GB" sz="1400" dirty="0">
          <a:solidFill>
            <a:schemeClr val="tx1"/>
          </a:solidFill>
          <a:latin typeface="+mn-lt"/>
          <a:ea typeface="Geneva" pitchFamily="-107" charset="-128"/>
          <a:cs typeface="Geneva"/>
        </a:defRPr>
      </a:lvl2pPr>
      <a:lvl3pPr marL="303213" indent="-303213" algn="l" rtl="0" eaLnBrk="0" fontAlgn="base" hangingPunct="0">
        <a:lnSpc>
          <a:spcPts val="2100"/>
        </a:lnSpc>
        <a:spcBef>
          <a:spcPct val="0"/>
        </a:spcBef>
        <a:spcAft>
          <a:spcPts val="500"/>
        </a:spcAft>
        <a:buClr>
          <a:srgbClr val="FA37CB"/>
        </a:buClr>
        <a:buChar char="•"/>
        <a:defRPr sz="1600">
          <a:solidFill>
            <a:schemeClr val="tx1"/>
          </a:solidFill>
          <a:latin typeface="+mn-lt"/>
          <a:ea typeface="Geneva" pitchFamily="-111" charset="-128"/>
          <a:cs typeface="Geneva"/>
        </a:defRPr>
      </a:lvl3pPr>
      <a:lvl4pPr marL="304800" indent="-304800" algn="l" rtl="0" eaLnBrk="0" fontAlgn="base" hangingPunct="0">
        <a:lnSpc>
          <a:spcPts val="2100"/>
        </a:lnSpc>
        <a:spcBef>
          <a:spcPct val="0"/>
        </a:spcBef>
        <a:spcAft>
          <a:spcPts val="500"/>
        </a:spcAft>
        <a:buClr>
          <a:srgbClr val="FA37CB"/>
        </a:buClr>
        <a:buFont typeface="Arial Narrow" pitchFamily="34" charset="0"/>
        <a:buAutoNum type="arabicPeriod"/>
        <a:defRPr sz="1600">
          <a:solidFill>
            <a:schemeClr val="tx1"/>
          </a:solidFill>
          <a:latin typeface="+mn-lt"/>
          <a:ea typeface="Geneva" pitchFamily="-111" charset="-128"/>
          <a:cs typeface="Geneva"/>
        </a:defRPr>
      </a:lvl4pPr>
      <a:lvl5pPr marL="538163" indent="-196850" algn="l" rtl="0" eaLnBrk="0" fontAlgn="base" hangingPunct="0">
        <a:lnSpc>
          <a:spcPts val="2100"/>
        </a:lnSpc>
        <a:spcBef>
          <a:spcPct val="0"/>
        </a:spcBef>
        <a:spcAft>
          <a:spcPts val="500"/>
        </a:spcAft>
        <a:buFont typeface="Arial" pitchFamily="34" charset="0"/>
        <a:buChar char="–"/>
        <a:defRPr sz="1400">
          <a:solidFill>
            <a:schemeClr val="tx1"/>
          </a:solidFill>
          <a:latin typeface="+mn-lt"/>
          <a:ea typeface="Geneva" pitchFamily="-111" charset="-128"/>
          <a:cs typeface="Geneva"/>
        </a:defRPr>
      </a:lvl5pPr>
      <a:lvl6pPr marL="2699013" indent="-245365" algn="l" rtl="0" eaLnBrk="1" fontAlgn="base" hangingPunct="1">
        <a:lnSpc>
          <a:spcPct val="125000"/>
        </a:lnSpc>
        <a:spcBef>
          <a:spcPct val="20000"/>
        </a:spcBef>
        <a:spcAft>
          <a:spcPct val="0"/>
        </a:spcAft>
        <a:buChar char="»"/>
        <a:defRPr sz="1100">
          <a:solidFill>
            <a:schemeClr val="tx1"/>
          </a:solidFill>
          <a:latin typeface="+mn-lt"/>
        </a:defRPr>
      </a:lvl6pPr>
      <a:lvl7pPr marL="3189740" indent="-245365" algn="l" rtl="0" eaLnBrk="1" fontAlgn="base" hangingPunct="1">
        <a:lnSpc>
          <a:spcPct val="125000"/>
        </a:lnSpc>
        <a:spcBef>
          <a:spcPct val="20000"/>
        </a:spcBef>
        <a:spcAft>
          <a:spcPct val="0"/>
        </a:spcAft>
        <a:buChar char="»"/>
        <a:defRPr sz="1100">
          <a:solidFill>
            <a:schemeClr val="tx1"/>
          </a:solidFill>
          <a:latin typeface="+mn-lt"/>
        </a:defRPr>
      </a:lvl7pPr>
      <a:lvl8pPr marL="3680470" indent="-245365" algn="l" rtl="0" eaLnBrk="1" fontAlgn="base" hangingPunct="1">
        <a:lnSpc>
          <a:spcPct val="125000"/>
        </a:lnSpc>
        <a:spcBef>
          <a:spcPct val="20000"/>
        </a:spcBef>
        <a:spcAft>
          <a:spcPct val="0"/>
        </a:spcAft>
        <a:buChar char="»"/>
        <a:defRPr sz="1100">
          <a:solidFill>
            <a:schemeClr val="tx1"/>
          </a:solidFill>
          <a:latin typeface="+mn-lt"/>
        </a:defRPr>
      </a:lvl8pPr>
      <a:lvl9pPr marL="4171200" indent="-245365" algn="l" rtl="0" eaLnBrk="1" fontAlgn="base" hangingPunct="1">
        <a:lnSpc>
          <a:spcPct val="125000"/>
        </a:lnSpc>
        <a:spcBef>
          <a:spcPct val="20000"/>
        </a:spcBef>
        <a:spcAft>
          <a:spcPct val="0"/>
        </a:spcAft>
        <a:buChar char="»"/>
        <a:defRPr sz="1100">
          <a:solidFill>
            <a:schemeClr val="tx1"/>
          </a:solidFill>
          <a:latin typeface="+mn-lt"/>
        </a:defRPr>
      </a:lvl9pPr>
    </p:bodyStyle>
    <p:otherStyle>
      <a:defPPr>
        <a:defRPr lang="en-US"/>
      </a:defPPr>
      <a:lvl1pPr marL="0" algn="l" defTabSz="981456" rtl="0" eaLnBrk="1" latinLnBrk="0" hangingPunct="1">
        <a:defRPr sz="1900" kern="1200">
          <a:solidFill>
            <a:schemeClr val="tx1"/>
          </a:solidFill>
          <a:latin typeface="+mn-lt"/>
          <a:ea typeface="+mn-ea"/>
          <a:cs typeface="+mn-cs"/>
        </a:defRPr>
      </a:lvl1pPr>
      <a:lvl2pPr marL="490730" algn="l" defTabSz="981456" rtl="0" eaLnBrk="1" latinLnBrk="0" hangingPunct="1">
        <a:defRPr sz="1900" kern="1200">
          <a:solidFill>
            <a:schemeClr val="tx1"/>
          </a:solidFill>
          <a:latin typeface="+mn-lt"/>
          <a:ea typeface="+mn-ea"/>
          <a:cs typeface="+mn-cs"/>
        </a:defRPr>
      </a:lvl2pPr>
      <a:lvl3pPr marL="981456" algn="l" defTabSz="981456" rtl="0" eaLnBrk="1" latinLnBrk="0" hangingPunct="1">
        <a:defRPr sz="1900" kern="1200">
          <a:solidFill>
            <a:schemeClr val="tx1"/>
          </a:solidFill>
          <a:latin typeface="+mn-lt"/>
          <a:ea typeface="+mn-ea"/>
          <a:cs typeface="+mn-cs"/>
        </a:defRPr>
      </a:lvl3pPr>
      <a:lvl4pPr marL="1472186" algn="l" defTabSz="981456" rtl="0" eaLnBrk="1" latinLnBrk="0" hangingPunct="1">
        <a:defRPr sz="1900" kern="1200">
          <a:solidFill>
            <a:schemeClr val="tx1"/>
          </a:solidFill>
          <a:latin typeface="+mn-lt"/>
          <a:ea typeface="+mn-ea"/>
          <a:cs typeface="+mn-cs"/>
        </a:defRPr>
      </a:lvl4pPr>
      <a:lvl5pPr marL="1962917" algn="l" defTabSz="981456" rtl="0" eaLnBrk="1" latinLnBrk="0" hangingPunct="1">
        <a:defRPr sz="1900" kern="1200">
          <a:solidFill>
            <a:schemeClr val="tx1"/>
          </a:solidFill>
          <a:latin typeface="+mn-lt"/>
          <a:ea typeface="+mn-ea"/>
          <a:cs typeface="+mn-cs"/>
        </a:defRPr>
      </a:lvl5pPr>
      <a:lvl6pPr marL="2453647" algn="l" defTabSz="981456" rtl="0" eaLnBrk="1" latinLnBrk="0" hangingPunct="1">
        <a:defRPr sz="1900" kern="1200">
          <a:solidFill>
            <a:schemeClr val="tx1"/>
          </a:solidFill>
          <a:latin typeface="+mn-lt"/>
          <a:ea typeface="+mn-ea"/>
          <a:cs typeface="+mn-cs"/>
        </a:defRPr>
      </a:lvl6pPr>
      <a:lvl7pPr marL="2944376" algn="l" defTabSz="981456" rtl="0" eaLnBrk="1" latinLnBrk="0" hangingPunct="1">
        <a:defRPr sz="1900" kern="1200">
          <a:solidFill>
            <a:schemeClr val="tx1"/>
          </a:solidFill>
          <a:latin typeface="+mn-lt"/>
          <a:ea typeface="+mn-ea"/>
          <a:cs typeface="+mn-cs"/>
        </a:defRPr>
      </a:lvl7pPr>
      <a:lvl8pPr marL="3435107" algn="l" defTabSz="981456" rtl="0" eaLnBrk="1" latinLnBrk="0" hangingPunct="1">
        <a:defRPr sz="1900" kern="1200">
          <a:solidFill>
            <a:schemeClr val="tx1"/>
          </a:solidFill>
          <a:latin typeface="+mn-lt"/>
          <a:ea typeface="+mn-ea"/>
          <a:cs typeface="+mn-cs"/>
        </a:defRPr>
      </a:lvl8pPr>
      <a:lvl9pPr marL="3925833" algn="l" defTabSz="981456"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hyperlink" Target="mailto:kendra.noonan@quadrangle.com"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22.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chart" Target="../charts/chart15.xml"/><Relationship Id="rId5" Type="http://schemas.openxmlformats.org/officeDocument/2006/relationships/chart" Target="../charts/chart14.xml"/><Relationship Id="rId4" Type="http://schemas.openxmlformats.org/officeDocument/2006/relationships/chart" Target="../charts/chart13.xml"/></Relationships>
</file>

<file path=ppt/slides/_rels/slide23.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19.xml"/><Relationship Id="rId1" Type="http://schemas.openxmlformats.org/officeDocument/2006/relationships/slideLayout" Target="../slideLayouts/slideLayout12.xml"/><Relationship Id="rId5" Type="http://schemas.openxmlformats.org/officeDocument/2006/relationships/chart" Target="../charts/chart18.xml"/><Relationship Id="rId4" Type="http://schemas.openxmlformats.org/officeDocument/2006/relationships/chart" Target="../charts/chart17.xml"/></Relationships>
</file>

<file path=ppt/slides/_rels/slide24.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chart" Target="../charts/chart22.xml"/><Relationship Id="rId2" Type="http://schemas.openxmlformats.org/officeDocument/2006/relationships/notesSlide" Target="../notesSlides/notesSlide23.xml"/><Relationship Id="rId1" Type="http://schemas.openxmlformats.org/officeDocument/2006/relationships/slideLayout" Target="../slideLayouts/slideLayout12.xml"/><Relationship Id="rId4" Type="http://schemas.openxmlformats.org/officeDocument/2006/relationships/chart" Target="../charts/chart23.xml"/></Relationships>
</file>

<file path=ppt/slides/_rels/slide28.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chart" Target="../charts/chart26.xml"/><Relationship Id="rId2" Type="http://schemas.openxmlformats.org/officeDocument/2006/relationships/notesSlide" Target="../notesSlides/notesSlide27.xml"/><Relationship Id="rId1" Type="http://schemas.openxmlformats.org/officeDocument/2006/relationships/slideLayout" Target="../slideLayouts/slideLayout12.xml"/><Relationship Id="rId4" Type="http://schemas.openxmlformats.org/officeDocument/2006/relationships/chart" Target="../charts/chart27.xml"/></Relationships>
</file>

<file path=ppt/slides/_rels/slide32.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chart" Target="../charts/chart29.xml"/><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chart" Target="../charts/chart30.xml"/><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36.xml.rels><?xml version="1.0" encoding="UTF-8" standalone="yes"?>
<Relationships xmlns="http://schemas.openxmlformats.org/package/2006/relationships"><Relationship Id="rId3" Type="http://schemas.openxmlformats.org/officeDocument/2006/relationships/chart" Target="../charts/chart31.xml"/><Relationship Id="rId2" Type="http://schemas.openxmlformats.org/officeDocument/2006/relationships/notesSlide" Target="../notesSlides/notesSlide32.xml"/><Relationship Id="rId1" Type="http://schemas.openxmlformats.org/officeDocument/2006/relationships/slideLayout" Target="../slideLayouts/slideLayout12.xml"/><Relationship Id="rId4" Type="http://schemas.openxmlformats.org/officeDocument/2006/relationships/chart" Target="../charts/chart32.xml"/></Relationships>
</file>

<file path=ppt/slides/_rels/slide3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38.xml.rels><?xml version="1.0" encoding="UTF-8" standalone="yes"?>
<Relationships xmlns="http://schemas.openxmlformats.org/package/2006/relationships"><Relationship Id="rId3" Type="http://schemas.openxmlformats.org/officeDocument/2006/relationships/chart" Target="../charts/chart33.xml"/><Relationship Id="rId2" Type="http://schemas.openxmlformats.org/officeDocument/2006/relationships/notesSlide" Target="../notesSlides/notesSlide34.xml"/><Relationship Id="rId1" Type="http://schemas.openxmlformats.org/officeDocument/2006/relationships/slideLayout" Target="../slideLayouts/slideLayout12.xml"/><Relationship Id="rId4" Type="http://schemas.openxmlformats.org/officeDocument/2006/relationships/chart" Target="../charts/chart34.xml"/></Relationships>
</file>

<file path=ppt/slides/_rels/slide39.xml.rels><?xml version="1.0" encoding="UTF-8" standalone="yes"?>
<Relationships xmlns="http://schemas.openxmlformats.org/package/2006/relationships"><Relationship Id="rId3" Type="http://schemas.openxmlformats.org/officeDocument/2006/relationships/chart" Target="../charts/chart35.xml"/><Relationship Id="rId2" Type="http://schemas.openxmlformats.org/officeDocument/2006/relationships/notesSlide" Target="../notesSlides/notesSlide35.xml"/><Relationship Id="rId1" Type="http://schemas.openxmlformats.org/officeDocument/2006/relationships/slideLayout" Target="../slideLayouts/slideLayout12.xml"/><Relationship Id="rId6" Type="http://schemas.openxmlformats.org/officeDocument/2006/relationships/chart" Target="../charts/chart38.xml"/><Relationship Id="rId5" Type="http://schemas.openxmlformats.org/officeDocument/2006/relationships/chart" Target="../charts/chart37.xml"/><Relationship Id="rId4" Type="http://schemas.openxmlformats.org/officeDocument/2006/relationships/chart" Target="../charts/chart36.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8.jpeg"/></Relationships>
</file>

<file path=ppt/slides/_rels/slide41.xml.rels><?xml version="1.0" encoding="UTF-8" standalone="yes"?>
<Relationships xmlns="http://schemas.openxmlformats.org/package/2006/relationships"><Relationship Id="rId3" Type="http://schemas.openxmlformats.org/officeDocument/2006/relationships/chart" Target="../charts/chart39.xml"/><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chart" Target="../charts/chart40.xml"/><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chart" Target="../charts/chart41.xml"/><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chart" Target="../charts/chart42.xml"/><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hyperlink" Target="http://www.fieldworks.co.uk/" TargetMode="External"/><Relationship Id="rId2" Type="http://schemas.openxmlformats.org/officeDocument/2006/relationships/image" Target="../media/image22.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Content Placeholder 1"/>
          <p:cNvSpPr>
            <a:spLocks noGrp="1"/>
          </p:cNvSpPr>
          <p:nvPr>
            <p:ph sz="half" idx="11"/>
          </p:nvPr>
        </p:nvSpPr>
        <p:spPr>
          <a:xfrm>
            <a:off x="846138" y="6065838"/>
            <a:ext cx="2951162" cy="1033462"/>
          </a:xfrm>
        </p:spPr>
        <p:txBody>
          <a:bodyPr/>
          <a:lstStyle/>
          <a:p>
            <a:pPr>
              <a:spcBef>
                <a:spcPct val="0"/>
              </a:spcBef>
              <a:spcAft>
                <a:spcPct val="0"/>
              </a:spcAft>
            </a:pPr>
            <a:r>
              <a:rPr dirty="0">
                <a:solidFill>
                  <a:srgbClr val="465141"/>
                </a:solidFill>
                <a:latin typeface="Arial" pitchFamily="34" charset="0"/>
                <a:ea typeface="Geneva"/>
                <a:cs typeface="Geneva"/>
              </a:rPr>
              <a:t>Document prepared for:</a:t>
            </a:r>
          </a:p>
          <a:p>
            <a:pPr>
              <a:spcBef>
                <a:spcPct val="0"/>
              </a:spcBef>
              <a:spcAft>
                <a:spcPct val="0"/>
              </a:spcAft>
            </a:pPr>
            <a:r>
              <a:rPr b="0" dirty="0">
                <a:solidFill>
                  <a:srgbClr val="465141"/>
                </a:solidFill>
                <a:latin typeface="Arial" pitchFamily="34" charset="0"/>
                <a:ea typeface="Geneva"/>
                <a:cs typeface="Geneva"/>
              </a:rPr>
              <a:t>RAC </a:t>
            </a:r>
            <a:r>
              <a:rPr b="0" dirty="0" err="1">
                <a:solidFill>
                  <a:srgbClr val="465141"/>
                </a:solidFill>
                <a:latin typeface="Arial" pitchFamily="34" charset="0"/>
                <a:ea typeface="Geneva"/>
                <a:cs typeface="Geneva"/>
              </a:rPr>
              <a:t>RoM</a:t>
            </a:r>
            <a:r>
              <a:rPr b="0" dirty="0">
                <a:solidFill>
                  <a:srgbClr val="465141"/>
                </a:solidFill>
                <a:latin typeface="Arial" pitchFamily="34" charset="0"/>
                <a:ea typeface="Geneva"/>
                <a:cs typeface="Geneva"/>
              </a:rPr>
              <a:t> Steering </a:t>
            </a:r>
            <a:r>
              <a:rPr b="0" dirty="0" smtClean="0">
                <a:solidFill>
                  <a:srgbClr val="465141"/>
                </a:solidFill>
                <a:latin typeface="Arial" pitchFamily="34" charset="0"/>
                <a:ea typeface="Geneva"/>
                <a:cs typeface="Geneva"/>
              </a:rPr>
              <a:t>Group</a:t>
            </a:r>
            <a:endParaRPr lang="en-GB" b="0" dirty="0">
              <a:solidFill>
                <a:srgbClr val="465141"/>
              </a:solidFill>
              <a:latin typeface="Arial" pitchFamily="34" charset="0"/>
              <a:ea typeface="Geneva"/>
              <a:cs typeface="Geneva"/>
            </a:endParaRPr>
          </a:p>
          <a:p>
            <a:pPr>
              <a:spcBef>
                <a:spcPct val="0"/>
              </a:spcBef>
              <a:spcAft>
                <a:spcPct val="0"/>
              </a:spcAft>
            </a:pPr>
            <a:endParaRPr dirty="0">
              <a:solidFill>
                <a:srgbClr val="465141"/>
              </a:solidFill>
              <a:latin typeface="Arial" pitchFamily="34" charset="0"/>
              <a:ea typeface="Geneva"/>
              <a:cs typeface="Geneva"/>
            </a:endParaRPr>
          </a:p>
        </p:txBody>
      </p:sp>
      <p:sp>
        <p:nvSpPr>
          <p:cNvPr id="52227" name="Content Placeholder 2"/>
          <p:cNvSpPr>
            <a:spLocks noGrp="1"/>
          </p:cNvSpPr>
          <p:nvPr>
            <p:ph sz="half" idx="13"/>
          </p:nvPr>
        </p:nvSpPr>
        <p:spPr>
          <a:xfrm>
            <a:off x="4057650" y="6065838"/>
            <a:ext cx="2952750" cy="1033462"/>
          </a:xfrm>
        </p:spPr>
        <p:txBody>
          <a:bodyPr/>
          <a:lstStyle/>
          <a:p>
            <a:pPr>
              <a:spcBef>
                <a:spcPct val="0"/>
              </a:spcBef>
              <a:spcAft>
                <a:spcPct val="0"/>
              </a:spcAft>
            </a:pPr>
            <a:r>
              <a:rPr dirty="0" smtClean="0">
                <a:solidFill>
                  <a:srgbClr val="465141"/>
                </a:solidFill>
                <a:latin typeface="Arial" pitchFamily="34" charset="0"/>
                <a:ea typeface="Geneva"/>
                <a:cs typeface="Geneva"/>
              </a:rPr>
              <a:t>Document prepared by:</a:t>
            </a:r>
            <a:endParaRPr dirty="0">
              <a:solidFill>
                <a:srgbClr val="465141"/>
              </a:solidFill>
              <a:latin typeface="Arial" pitchFamily="34" charset="0"/>
              <a:ea typeface="Geneva"/>
              <a:cs typeface="Geneva"/>
            </a:endParaRPr>
          </a:p>
        </p:txBody>
      </p:sp>
      <p:sp>
        <p:nvSpPr>
          <p:cNvPr id="52228" name="Content Placeholder 3"/>
          <p:cNvSpPr>
            <a:spLocks noGrp="1"/>
          </p:cNvSpPr>
          <p:nvPr>
            <p:ph sz="half" idx="14"/>
          </p:nvPr>
        </p:nvSpPr>
        <p:spPr>
          <a:xfrm>
            <a:off x="846138" y="5656263"/>
            <a:ext cx="3427412" cy="204787"/>
          </a:xfrm>
        </p:spPr>
        <p:txBody>
          <a:bodyPr/>
          <a:lstStyle/>
          <a:p>
            <a:pPr>
              <a:spcBef>
                <a:spcPct val="0"/>
              </a:spcBef>
              <a:spcAft>
                <a:spcPct val="0"/>
              </a:spcAft>
            </a:pPr>
            <a:r>
              <a:rPr sz="1400" smtClean="0">
                <a:solidFill>
                  <a:srgbClr val="465141"/>
                </a:solidFill>
                <a:latin typeface="Arial" pitchFamily="34" charset="0"/>
                <a:ea typeface="Geneva"/>
                <a:cs typeface="Geneva"/>
              </a:rPr>
              <a:t>February 28</a:t>
            </a:r>
            <a:r>
              <a:rPr sz="1400" baseline="30000" smtClean="0">
                <a:solidFill>
                  <a:srgbClr val="465141"/>
                </a:solidFill>
                <a:latin typeface="Arial" pitchFamily="34" charset="0"/>
                <a:ea typeface="Geneva"/>
                <a:cs typeface="Geneva"/>
              </a:rPr>
              <a:t>th</a:t>
            </a:r>
            <a:r>
              <a:rPr sz="1400" smtClean="0">
                <a:solidFill>
                  <a:srgbClr val="465141"/>
                </a:solidFill>
                <a:latin typeface="Arial" pitchFamily="34" charset="0"/>
                <a:ea typeface="Geneva"/>
                <a:cs typeface="Geneva"/>
              </a:rPr>
              <a:t>, </a:t>
            </a:r>
            <a:r>
              <a:rPr sz="1400" dirty="0" smtClean="0">
                <a:solidFill>
                  <a:srgbClr val="465141"/>
                </a:solidFill>
                <a:latin typeface="Arial" pitchFamily="34" charset="0"/>
                <a:ea typeface="Geneva"/>
                <a:cs typeface="Geneva"/>
              </a:rPr>
              <a:t>2012</a:t>
            </a:r>
            <a:endParaRPr sz="1400" dirty="0">
              <a:solidFill>
                <a:srgbClr val="465141"/>
              </a:solidFill>
              <a:latin typeface="Arial" pitchFamily="34" charset="0"/>
              <a:ea typeface="Geneva"/>
              <a:cs typeface="Geneva"/>
            </a:endParaRPr>
          </a:p>
        </p:txBody>
      </p:sp>
      <p:sp>
        <p:nvSpPr>
          <p:cNvPr id="52229" name="Text Placeholder 4"/>
          <p:cNvSpPr>
            <a:spLocks noGrp="1"/>
          </p:cNvSpPr>
          <p:nvPr>
            <p:ph type="body" sz="quarter" idx="16"/>
          </p:nvPr>
        </p:nvSpPr>
        <p:spPr>
          <a:xfrm>
            <a:off x="846138" y="3802063"/>
            <a:ext cx="8818562" cy="1587500"/>
          </a:xfrm>
        </p:spPr>
        <p:txBody>
          <a:bodyPr/>
          <a:lstStyle/>
          <a:p>
            <a:pPr eaLnBrk="1" hangingPunct="1">
              <a:spcBef>
                <a:spcPct val="0"/>
              </a:spcBef>
              <a:spcAft>
                <a:spcPct val="0"/>
              </a:spcAft>
              <a:buFontTx/>
              <a:buNone/>
            </a:pPr>
            <a:r>
              <a:rPr lang="en-US" dirty="0" smtClean="0">
                <a:solidFill>
                  <a:srgbClr val="465141"/>
                </a:solidFill>
                <a:ea typeface="Geneva"/>
                <a:cs typeface="Geneva"/>
              </a:rPr>
              <a:t>RAC Report on Motoring 2012</a:t>
            </a:r>
          </a:p>
          <a:p>
            <a:pPr lvl="1" eaLnBrk="1" hangingPunct="1">
              <a:lnSpc>
                <a:spcPts val="3200"/>
              </a:lnSpc>
              <a:spcAft>
                <a:spcPct val="0"/>
              </a:spcAft>
              <a:buFontTx/>
              <a:buNone/>
            </a:pPr>
            <a:r>
              <a:rPr lang="en-US" dirty="0" smtClean="0">
                <a:solidFill>
                  <a:srgbClr val="465141"/>
                </a:solidFill>
                <a:ea typeface="Geneva"/>
              </a:rPr>
              <a:t>Motorists Survey – Research Presentation</a:t>
            </a:r>
          </a:p>
          <a:p>
            <a:pPr lvl="1" eaLnBrk="1" hangingPunct="1">
              <a:lnSpc>
                <a:spcPts val="3200"/>
              </a:lnSpc>
              <a:spcAft>
                <a:spcPct val="0"/>
              </a:spcAft>
              <a:buFontTx/>
              <a:buNone/>
            </a:pPr>
            <a:r>
              <a:rPr lang="en-US" dirty="0" smtClean="0">
                <a:solidFill>
                  <a:srgbClr val="465141"/>
                </a:solidFill>
                <a:ea typeface="Geneva"/>
              </a:rPr>
              <a:t>RAC </a:t>
            </a:r>
            <a:r>
              <a:rPr lang="en-US" dirty="0" err="1" smtClean="0">
                <a:solidFill>
                  <a:srgbClr val="465141"/>
                </a:solidFill>
                <a:ea typeface="Geneva"/>
              </a:rPr>
              <a:t>RoM</a:t>
            </a:r>
            <a:r>
              <a:rPr lang="en-US" dirty="0" smtClean="0">
                <a:solidFill>
                  <a:srgbClr val="465141"/>
                </a:solidFill>
                <a:ea typeface="Geneva"/>
              </a:rPr>
              <a:t> Advisory Panel Meeting</a:t>
            </a:r>
          </a:p>
        </p:txBody>
      </p:sp>
      <p:pic>
        <p:nvPicPr>
          <p:cNvPr id="52230" name="Picture 53" descr="BUTLERS WHARF"/>
          <p:cNvPicPr>
            <a:picLocks noChangeAspect="1" noChangeArrowheads="1"/>
          </p:cNvPicPr>
          <p:nvPr/>
        </p:nvPicPr>
        <p:blipFill>
          <a:blip r:embed="rId2" cstate="print"/>
          <a:srcRect/>
          <a:stretch>
            <a:fillRect/>
          </a:stretch>
        </p:blipFill>
        <p:spPr bwMode="auto">
          <a:xfrm>
            <a:off x="5104622" y="2336799"/>
            <a:ext cx="2525713" cy="1154112"/>
          </a:xfrm>
          <a:prstGeom prst="rect">
            <a:avLst/>
          </a:prstGeom>
          <a:noFill/>
          <a:ln w="9525">
            <a:solidFill>
              <a:schemeClr val="bg1"/>
            </a:solidFill>
            <a:miter lim="800000"/>
            <a:headEnd/>
            <a:tailEnd/>
          </a:ln>
        </p:spPr>
      </p:pic>
      <p:pic>
        <p:nvPicPr>
          <p:cNvPr id="52231" name="Picture 8"/>
          <p:cNvPicPr>
            <a:picLocks noChangeAspect="1" noChangeArrowheads="1"/>
          </p:cNvPicPr>
          <p:nvPr/>
        </p:nvPicPr>
        <p:blipFill>
          <a:blip r:embed="rId3" cstate="print"/>
          <a:srcRect r="3503"/>
          <a:stretch>
            <a:fillRect/>
          </a:stretch>
        </p:blipFill>
        <p:spPr bwMode="auto">
          <a:xfrm>
            <a:off x="846138" y="2339974"/>
            <a:ext cx="1519237" cy="1147762"/>
          </a:xfrm>
          <a:prstGeom prst="rect">
            <a:avLst/>
          </a:prstGeom>
          <a:noFill/>
          <a:ln w="9525">
            <a:noFill/>
            <a:miter lim="800000"/>
            <a:headEnd/>
            <a:tailEnd/>
          </a:ln>
        </p:spPr>
      </p:pic>
      <p:sp>
        <p:nvSpPr>
          <p:cNvPr id="11" name="Rectangle 7"/>
          <p:cNvSpPr txBox="1">
            <a:spLocks noChangeArrowheads="1"/>
          </p:cNvSpPr>
          <p:nvPr/>
        </p:nvSpPr>
        <p:spPr>
          <a:xfrm>
            <a:off x="3986213" y="6210300"/>
            <a:ext cx="2787650" cy="909638"/>
          </a:xfrm>
          <a:prstGeom prst="rect">
            <a:avLst/>
          </a:prstGeom>
        </p:spPr>
        <p:txBody>
          <a:bodyPr/>
          <a:lstStyle/>
          <a:p>
            <a:pPr>
              <a:lnSpc>
                <a:spcPts val="2100"/>
              </a:lnSpc>
              <a:spcBef>
                <a:spcPts val="0"/>
              </a:spcBef>
              <a:spcAft>
                <a:spcPts val="0"/>
              </a:spcAft>
              <a:defRPr/>
            </a:pPr>
            <a:r>
              <a:rPr lang="en-US" sz="1000" kern="0" dirty="0" smtClean="0">
                <a:solidFill>
                  <a:srgbClr val="465141"/>
                </a:solidFill>
                <a:latin typeface="+mj-lt"/>
                <a:ea typeface="Geneva" pitchFamily="-107" charset="-128"/>
                <a:cs typeface="Geneva" pitchFamily="-110" charset="-128"/>
              </a:rPr>
              <a:t>Anna Williams</a:t>
            </a:r>
            <a:r>
              <a:rPr lang="en-US" sz="1000" kern="0" dirty="0" smtClean="0">
                <a:solidFill>
                  <a:srgbClr val="FA37CB"/>
                </a:solidFill>
                <a:latin typeface="+mj-lt"/>
                <a:ea typeface="Geneva" pitchFamily="-107" charset="-128"/>
                <a:cs typeface="Geneva" pitchFamily="-110" charset="-128"/>
              </a:rPr>
              <a:t>	</a:t>
            </a:r>
            <a:r>
              <a:rPr lang="en-US" sz="1000" kern="0" dirty="0" smtClean="0">
                <a:solidFill>
                  <a:srgbClr val="FA37CB"/>
                </a:solidFill>
                <a:latin typeface="+mj-lt"/>
                <a:ea typeface="Geneva" pitchFamily="-107" charset="-128"/>
                <a:cs typeface="Geneva" pitchFamily="-110" charset="-128"/>
                <a:hlinkClick r:id="rId4"/>
              </a:rPr>
              <a:t>anna.williams@quadrangle.com</a:t>
            </a:r>
            <a:r>
              <a:rPr lang="en-US" sz="1000" kern="0" dirty="0" smtClean="0">
                <a:solidFill>
                  <a:srgbClr val="FA37CB"/>
                </a:solidFill>
                <a:latin typeface="+mj-lt"/>
                <a:ea typeface="Geneva" pitchFamily="-107" charset="-128"/>
                <a:cs typeface="Geneva" pitchFamily="-110" charset="-128"/>
              </a:rPr>
              <a:t> </a:t>
            </a:r>
          </a:p>
          <a:p>
            <a:pPr>
              <a:lnSpc>
                <a:spcPts val="2100"/>
              </a:lnSpc>
              <a:spcBef>
                <a:spcPts val="0"/>
              </a:spcBef>
              <a:spcAft>
                <a:spcPts val="0"/>
              </a:spcAft>
              <a:defRPr/>
            </a:pPr>
            <a:r>
              <a:rPr lang="en-US" sz="1000" kern="0" dirty="0" smtClean="0">
                <a:solidFill>
                  <a:srgbClr val="465141"/>
                </a:solidFill>
                <a:latin typeface="+mj-lt"/>
                <a:ea typeface="Geneva" pitchFamily="-107" charset="-128"/>
                <a:cs typeface="Geneva" pitchFamily="-110" charset="-128"/>
              </a:rPr>
              <a:t>Kendra </a:t>
            </a:r>
            <a:r>
              <a:rPr lang="en-US" sz="1000" kern="0" dirty="0">
                <a:solidFill>
                  <a:srgbClr val="465141"/>
                </a:solidFill>
                <a:latin typeface="+mj-lt"/>
                <a:ea typeface="Geneva" pitchFamily="-107" charset="-128"/>
                <a:cs typeface="Geneva" pitchFamily="-110" charset="-128"/>
              </a:rPr>
              <a:t>Noonan</a:t>
            </a:r>
            <a:r>
              <a:rPr lang="en-US" sz="1000" kern="0" dirty="0">
                <a:solidFill>
                  <a:srgbClr val="FA37CB"/>
                </a:solidFill>
                <a:latin typeface="+mj-lt"/>
                <a:ea typeface="Geneva" pitchFamily="-107" charset="-128"/>
                <a:cs typeface="Geneva" pitchFamily="-110" charset="-128"/>
              </a:rPr>
              <a:t>	</a:t>
            </a:r>
            <a:r>
              <a:rPr lang="en-US" sz="1000" kern="0" dirty="0">
                <a:solidFill>
                  <a:srgbClr val="FA37CB"/>
                </a:solidFill>
                <a:latin typeface="+mj-lt"/>
                <a:ea typeface="Geneva" pitchFamily="-107" charset="-128"/>
                <a:cs typeface="Geneva" pitchFamily="-110" charset="-128"/>
                <a:hlinkClick r:id="rId4"/>
              </a:rPr>
              <a:t>kendra.noonan@quadrangle.com</a:t>
            </a:r>
            <a:r>
              <a:rPr lang="en-US" sz="1000" kern="0" dirty="0">
                <a:solidFill>
                  <a:srgbClr val="FA37CB"/>
                </a:solidFill>
                <a:latin typeface="+mj-lt"/>
                <a:ea typeface="Geneva" pitchFamily="-107" charset="-128"/>
                <a:cs typeface="Geneva" pitchFamily="-110" charset="-128"/>
              </a:rPr>
              <a:t> </a:t>
            </a:r>
          </a:p>
          <a:p>
            <a:pPr>
              <a:lnSpc>
                <a:spcPts val="2100"/>
              </a:lnSpc>
              <a:spcBef>
                <a:spcPts val="0"/>
              </a:spcBef>
              <a:spcAft>
                <a:spcPts val="0"/>
              </a:spcAft>
              <a:defRPr/>
            </a:pPr>
            <a:r>
              <a:rPr lang="en-US" sz="1000" kern="0" dirty="0" smtClean="0">
                <a:solidFill>
                  <a:srgbClr val="FA37CB"/>
                </a:solidFill>
                <a:latin typeface="+mj-lt"/>
                <a:ea typeface="Geneva" pitchFamily="-107" charset="-128"/>
                <a:cs typeface="Geneva" pitchFamily="-110" charset="-128"/>
              </a:rPr>
              <a:t>		</a:t>
            </a:r>
          </a:p>
          <a:p>
            <a:pPr>
              <a:lnSpc>
                <a:spcPts val="2100"/>
              </a:lnSpc>
              <a:spcBef>
                <a:spcPts val="0"/>
              </a:spcBef>
              <a:spcAft>
                <a:spcPts val="0"/>
              </a:spcAft>
              <a:defRPr/>
            </a:pPr>
            <a:r>
              <a:rPr lang="en-US" sz="1000" kern="0" dirty="0">
                <a:solidFill>
                  <a:srgbClr val="FA37CB"/>
                </a:solidFill>
                <a:latin typeface="+mj-lt"/>
                <a:ea typeface="Geneva" pitchFamily="-107" charset="-128"/>
                <a:cs typeface="Geneva" pitchFamily="-110" charset="-128"/>
              </a:rPr>
              <a:t>		</a:t>
            </a:r>
          </a:p>
        </p:txBody>
      </p:sp>
      <p:pic>
        <p:nvPicPr>
          <p:cNvPr id="9" name="Picture 12" descr="rac logo"/>
          <p:cNvPicPr>
            <a:picLocks noChangeAspect="1" noChangeArrowheads="1"/>
          </p:cNvPicPr>
          <p:nvPr/>
        </p:nvPicPr>
        <p:blipFill>
          <a:blip r:embed="rId5" cstate="print"/>
          <a:srcRect/>
          <a:stretch>
            <a:fillRect/>
          </a:stretch>
        </p:blipFill>
        <p:spPr bwMode="auto">
          <a:xfrm>
            <a:off x="2416201" y="2342351"/>
            <a:ext cx="2642366" cy="11430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Rectangle 92"/>
          <p:cNvSpPr/>
          <p:nvPr/>
        </p:nvSpPr>
        <p:spPr bwMode="auto">
          <a:xfrm>
            <a:off x="3487501" y="2066913"/>
            <a:ext cx="500066" cy="4643470"/>
          </a:xfrm>
          <a:prstGeom prst="rect">
            <a:avLst/>
          </a:prstGeom>
          <a:solidFill>
            <a:schemeClr val="accent3">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6148" name="Title 1"/>
          <p:cNvSpPr>
            <a:spLocks noGrp="1"/>
          </p:cNvSpPr>
          <p:nvPr>
            <p:ph type="title"/>
          </p:nvPr>
        </p:nvSpPr>
        <p:spPr>
          <a:xfrm>
            <a:off x="849313" y="352401"/>
            <a:ext cx="8996362" cy="1079500"/>
          </a:xfrm>
          <a:noFill/>
        </p:spPr>
        <p:txBody>
          <a:bodyPr/>
          <a:lstStyle/>
          <a:p>
            <a:r>
              <a:rPr dirty="0" smtClean="0">
                <a:latin typeface="Arial" pitchFamily="34" charset="0"/>
                <a:ea typeface="Geneva"/>
                <a:cs typeface="Geneva"/>
              </a:rPr>
              <a:t>Views on motoring </a:t>
            </a:r>
            <a:r>
              <a:rPr lang="en-GB" dirty="0" smtClean="0">
                <a:latin typeface="Arial" pitchFamily="34" charset="0"/>
                <a:ea typeface="Geneva"/>
                <a:cs typeface="Geneva"/>
              </a:rPr>
              <a:t>–</a:t>
            </a:r>
            <a:r>
              <a:rPr dirty="0" smtClean="0">
                <a:latin typeface="Arial" pitchFamily="34" charset="0"/>
                <a:ea typeface="Geneva"/>
                <a:cs typeface="Geneva"/>
              </a:rPr>
              <a:t> general.</a:t>
            </a:r>
            <a:br>
              <a:rPr dirty="0" smtClean="0">
                <a:latin typeface="Arial" pitchFamily="34" charset="0"/>
                <a:ea typeface="Geneva"/>
                <a:cs typeface="Geneva"/>
              </a:rPr>
            </a:br>
            <a:r>
              <a:rPr sz="1400" dirty="0" smtClean="0">
                <a:latin typeface="Arial" pitchFamily="34" charset="0"/>
                <a:ea typeface="Geneva"/>
                <a:cs typeface="Geneva"/>
              </a:rPr>
              <a:t>8 in 10 motorists believe their local roads are deteriorating, although the outlook is generally more positive than the past two years. </a:t>
            </a:r>
            <a:r>
              <a:rPr lang="en-GB" sz="1400" dirty="0" smtClean="0">
                <a:latin typeface="Arial" pitchFamily="34" charset="0"/>
                <a:ea typeface="Geneva"/>
                <a:cs typeface="Geneva"/>
              </a:rPr>
              <a:t>Opposition to </a:t>
            </a:r>
            <a:r>
              <a:rPr sz="1400" dirty="0" smtClean="0">
                <a:latin typeface="Arial" pitchFamily="34" charset="0"/>
                <a:ea typeface="Geneva"/>
                <a:cs typeface="Geneva"/>
              </a:rPr>
              <a:t>monitoring technology is at its lowest point and on par with 2008.</a:t>
            </a:r>
            <a:endParaRPr dirty="0" smtClean="0">
              <a:latin typeface="Arial" pitchFamily="34" charset="0"/>
              <a:ea typeface="Geneva"/>
              <a:cs typeface="Geneva"/>
            </a:endParaRPr>
          </a:p>
        </p:txBody>
      </p:sp>
      <p:sp>
        <p:nvSpPr>
          <p:cNvPr id="18" name="Rectangle 23"/>
          <p:cNvSpPr>
            <a:spLocks noChangeArrowheads="1"/>
          </p:cNvSpPr>
          <p:nvPr/>
        </p:nvSpPr>
        <p:spPr bwMode="auto">
          <a:xfrm>
            <a:off x="1568451" y="6921500"/>
            <a:ext cx="6512172" cy="646113"/>
          </a:xfrm>
          <a:prstGeom prst="rect">
            <a:avLst/>
          </a:prstGeom>
          <a:noFill/>
          <a:ln w="9525">
            <a:noFill/>
            <a:miter lim="800000"/>
            <a:headEnd/>
            <a:tailEnd/>
          </a:ln>
        </p:spPr>
        <p:txBody>
          <a:bodyPr lIns="104287" tIns="52144" rIns="104287" bIns="52144"/>
          <a:lstStyle/>
          <a:p>
            <a:pPr marL="391077" indent="-391077" eaLnBrk="0" hangingPunct="0">
              <a:defRPr/>
            </a:pPr>
            <a:r>
              <a:rPr lang="en-GB" sz="1000" dirty="0" smtClean="0">
                <a:solidFill>
                  <a:srgbClr val="4D4D4D"/>
                </a:solidFill>
                <a:latin typeface="+mn-lt"/>
              </a:rPr>
              <a:t>Q2a/b	Thinking broadly about a wide range of motoring issues, how strongly do you agree or disagree with the following statements regarding motoring?</a:t>
            </a:r>
            <a:endParaRPr lang="en-GB" sz="1000" dirty="0">
              <a:solidFill>
                <a:srgbClr val="4D4D4D"/>
              </a:solidFill>
              <a:latin typeface="+mn-lt"/>
            </a:endParaRPr>
          </a:p>
          <a:p>
            <a:pPr marL="391077" indent="-391077" eaLnBrk="0" hangingPunct="0">
              <a:defRPr/>
            </a:pPr>
            <a:r>
              <a:rPr lang="en-GB" sz="1000" dirty="0">
                <a:solidFill>
                  <a:srgbClr val="4D4D4D"/>
                </a:solidFill>
                <a:latin typeface="+mn-lt"/>
              </a:rPr>
              <a:t>	Base: all respondents </a:t>
            </a:r>
            <a:r>
              <a:rPr lang="en-GB" sz="1000" dirty="0" smtClean="0">
                <a:solidFill>
                  <a:srgbClr val="4D4D4D"/>
                </a:solidFill>
                <a:latin typeface="+mn-lt"/>
              </a:rPr>
              <a:t>2012 (n=1,003); 2011 (n=1,002); 2010 (n=1,150); 2009 (n=1,109), 2008 (n=1,116)</a:t>
            </a:r>
            <a:endParaRPr lang="en-GB" sz="1000" dirty="0">
              <a:solidFill>
                <a:srgbClr val="4D4D4D"/>
              </a:solidFill>
              <a:latin typeface="+mn-lt"/>
            </a:endParaRPr>
          </a:p>
        </p:txBody>
      </p:sp>
      <p:sp>
        <p:nvSpPr>
          <p:cNvPr id="70" name="Rectangle 69"/>
          <p:cNvSpPr/>
          <p:nvPr/>
        </p:nvSpPr>
        <p:spPr>
          <a:xfrm>
            <a:off x="272221" y="2125241"/>
            <a:ext cx="1857388" cy="600164"/>
          </a:xfrm>
          <a:prstGeom prst="rect">
            <a:avLst/>
          </a:prstGeom>
        </p:spPr>
        <p:txBody>
          <a:bodyPr wrap="square">
            <a:spAutoFit/>
          </a:bodyPr>
          <a:lstStyle/>
          <a:p>
            <a:r>
              <a:rPr lang="en-GB" dirty="0" smtClean="0">
                <a:solidFill>
                  <a:prstClr val="black"/>
                </a:solidFill>
              </a:rPr>
              <a:t>The quality of my local roads is getting noticeably worse these days</a:t>
            </a:r>
            <a:endParaRPr lang="en-GB" dirty="0"/>
          </a:p>
        </p:txBody>
      </p:sp>
      <p:sp>
        <p:nvSpPr>
          <p:cNvPr id="72" name="Rectangle 71"/>
          <p:cNvSpPr/>
          <p:nvPr/>
        </p:nvSpPr>
        <p:spPr>
          <a:xfrm>
            <a:off x="272221" y="3625439"/>
            <a:ext cx="1928826" cy="769441"/>
          </a:xfrm>
          <a:prstGeom prst="rect">
            <a:avLst/>
          </a:prstGeom>
        </p:spPr>
        <p:txBody>
          <a:bodyPr wrap="square">
            <a:spAutoFit/>
          </a:bodyPr>
          <a:lstStyle/>
          <a:p>
            <a:r>
              <a:rPr lang="en-GB" dirty="0" smtClean="0"/>
              <a:t>The condition of motorways and other main roads is getting noticeably worse these days</a:t>
            </a:r>
            <a:endParaRPr lang="en-GB" dirty="0"/>
          </a:p>
        </p:txBody>
      </p:sp>
      <p:sp>
        <p:nvSpPr>
          <p:cNvPr id="14" name="Rectangle 13"/>
          <p:cNvSpPr/>
          <p:nvPr/>
        </p:nvSpPr>
        <p:spPr>
          <a:xfrm>
            <a:off x="272221" y="4570510"/>
            <a:ext cx="1857388" cy="769441"/>
          </a:xfrm>
          <a:prstGeom prst="rect">
            <a:avLst/>
          </a:prstGeom>
        </p:spPr>
        <p:txBody>
          <a:bodyPr wrap="square">
            <a:spAutoFit/>
          </a:bodyPr>
          <a:lstStyle/>
          <a:p>
            <a:r>
              <a:rPr lang="en-GB" dirty="0" smtClean="0"/>
              <a:t>I oppose any technology that allows other people to monitor the movements of my vehicle	</a:t>
            </a:r>
          </a:p>
        </p:txBody>
      </p:sp>
      <p:sp>
        <p:nvSpPr>
          <p:cNvPr id="15" name="Rectangle 14"/>
          <p:cNvSpPr/>
          <p:nvPr/>
        </p:nvSpPr>
        <p:spPr>
          <a:xfrm>
            <a:off x="272220" y="6125769"/>
            <a:ext cx="1728043" cy="600164"/>
          </a:xfrm>
          <a:prstGeom prst="rect">
            <a:avLst/>
          </a:prstGeom>
        </p:spPr>
        <p:txBody>
          <a:bodyPr wrap="square">
            <a:spAutoFit/>
          </a:bodyPr>
          <a:lstStyle/>
          <a:p>
            <a:r>
              <a:rPr lang="en-GB" dirty="0" smtClean="0"/>
              <a:t>Motorway journey times are becoming more predictable</a:t>
            </a:r>
            <a:endParaRPr lang="en-GB" dirty="0"/>
          </a:p>
        </p:txBody>
      </p:sp>
      <p:sp>
        <p:nvSpPr>
          <p:cNvPr id="16" name="Rectangle 15"/>
          <p:cNvSpPr/>
          <p:nvPr/>
        </p:nvSpPr>
        <p:spPr>
          <a:xfrm>
            <a:off x="272221" y="5382729"/>
            <a:ext cx="1714512" cy="600164"/>
          </a:xfrm>
          <a:prstGeom prst="rect">
            <a:avLst/>
          </a:prstGeom>
        </p:spPr>
        <p:txBody>
          <a:bodyPr wrap="square">
            <a:spAutoFit/>
          </a:bodyPr>
          <a:lstStyle/>
          <a:p>
            <a:r>
              <a:rPr lang="en-GB" dirty="0" smtClean="0"/>
              <a:t>Local journey times are becoming more predictable	</a:t>
            </a:r>
          </a:p>
        </p:txBody>
      </p:sp>
      <p:sp>
        <p:nvSpPr>
          <p:cNvPr id="17" name="Rectangle 16"/>
          <p:cNvSpPr/>
          <p:nvPr/>
        </p:nvSpPr>
        <p:spPr>
          <a:xfrm>
            <a:off x="272221" y="2908800"/>
            <a:ext cx="1785950" cy="430887"/>
          </a:xfrm>
          <a:prstGeom prst="rect">
            <a:avLst/>
          </a:prstGeom>
        </p:spPr>
        <p:txBody>
          <a:bodyPr wrap="square">
            <a:spAutoFit/>
          </a:bodyPr>
          <a:lstStyle/>
          <a:p>
            <a:r>
              <a:rPr lang="en-GB" dirty="0" smtClean="0"/>
              <a:t>Roads feel busier than ever before</a:t>
            </a:r>
            <a:endParaRPr lang="en-GB" dirty="0"/>
          </a:p>
        </p:txBody>
      </p:sp>
      <p:sp>
        <p:nvSpPr>
          <p:cNvPr id="11" name="Rectangle 10"/>
          <p:cNvSpPr/>
          <p:nvPr/>
        </p:nvSpPr>
        <p:spPr bwMode="auto">
          <a:xfrm>
            <a:off x="4773385" y="2066913"/>
            <a:ext cx="500066" cy="4643470"/>
          </a:xfrm>
          <a:prstGeom prst="rect">
            <a:avLst/>
          </a:prstGeom>
          <a:solidFill>
            <a:schemeClr val="accent3">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bg1"/>
              </a:solidFill>
              <a:effectLst/>
              <a:latin typeface="Arial" pitchFamily="34" charset="0"/>
            </a:endParaRPr>
          </a:p>
        </p:txBody>
      </p:sp>
      <p:sp>
        <p:nvSpPr>
          <p:cNvPr id="12" name="Rectangle 11"/>
          <p:cNvSpPr/>
          <p:nvPr/>
        </p:nvSpPr>
        <p:spPr bwMode="auto">
          <a:xfrm>
            <a:off x="4130443" y="2066913"/>
            <a:ext cx="500066" cy="4643470"/>
          </a:xfrm>
          <a:prstGeom prst="rect">
            <a:avLst/>
          </a:prstGeom>
          <a:solidFill>
            <a:schemeClr val="accent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34" name="Text Box 17"/>
          <p:cNvSpPr txBox="1">
            <a:spLocks noChangeArrowheads="1"/>
          </p:cNvSpPr>
          <p:nvPr/>
        </p:nvSpPr>
        <p:spPr bwMode="auto">
          <a:xfrm>
            <a:off x="3201179" y="1817601"/>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2010</a:t>
            </a:r>
            <a:endParaRPr lang="en-GB" sz="1400" b="1" dirty="0">
              <a:latin typeface="+mn-lt"/>
              <a:ea typeface="Geneva" pitchFamily="-107" charset="-128"/>
              <a:cs typeface="+mn-cs"/>
            </a:endParaRPr>
          </a:p>
        </p:txBody>
      </p:sp>
      <p:sp>
        <p:nvSpPr>
          <p:cNvPr id="48" name="Text Box 17"/>
          <p:cNvSpPr txBox="1">
            <a:spLocks noChangeArrowheads="1"/>
          </p:cNvSpPr>
          <p:nvPr/>
        </p:nvSpPr>
        <p:spPr bwMode="auto">
          <a:xfrm>
            <a:off x="4760235" y="220978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82%</a:t>
            </a:r>
            <a:endParaRPr lang="en-GB" sz="1400" b="1" dirty="0">
              <a:solidFill>
                <a:schemeClr val="bg1"/>
              </a:solidFill>
              <a:latin typeface="+mn-lt"/>
              <a:ea typeface="Geneva" pitchFamily="-107" charset="-128"/>
              <a:cs typeface="+mn-cs"/>
            </a:endParaRPr>
          </a:p>
        </p:txBody>
      </p:sp>
      <p:sp>
        <p:nvSpPr>
          <p:cNvPr id="50" name="Rectangle 49"/>
          <p:cNvSpPr/>
          <p:nvPr/>
        </p:nvSpPr>
        <p:spPr bwMode="auto">
          <a:xfrm>
            <a:off x="8273277" y="2066913"/>
            <a:ext cx="500066" cy="4643470"/>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51" name="Rectangle 50"/>
          <p:cNvSpPr/>
          <p:nvPr/>
        </p:nvSpPr>
        <p:spPr bwMode="auto">
          <a:xfrm>
            <a:off x="8916219" y="2066913"/>
            <a:ext cx="500066" cy="4643470"/>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52" name="Text Box 17"/>
          <p:cNvSpPr txBox="1">
            <a:spLocks noChangeArrowheads="1"/>
          </p:cNvSpPr>
          <p:nvPr/>
        </p:nvSpPr>
        <p:spPr bwMode="auto">
          <a:xfrm>
            <a:off x="3121191" y="1566847"/>
            <a:ext cx="1143008"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Agreement</a:t>
            </a:r>
            <a:endParaRPr lang="en-GB" sz="1400" b="1" dirty="0">
              <a:latin typeface="+mn-lt"/>
              <a:ea typeface="Geneva" pitchFamily="-107" charset="-128"/>
              <a:cs typeface="+mn-cs"/>
            </a:endParaRPr>
          </a:p>
        </p:txBody>
      </p:sp>
      <p:sp>
        <p:nvSpPr>
          <p:cNvPr id="53" name="Text Box 17"/>
          <p:cNvSpPr txBox="1">
            <a:spLocks noChangeArrowheads="1"/>
          </p:cNvSpPr>
          <p:nvPr/>
        </p:nvSpPr>
        <p:spPr bwMode="auto">
          <a:xfrm>
            <a:off x="4760235" y="299560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77%</a:t>
            </a:r>
            <a:endParaRPr lang="en-GB" sz="1400" b="1" dirty="0">
              <a:solidFill>
                <a:schemeClr val="bg1"/>
              </a:solidFill>
              <a:latin typeface="+mn-lt"/>
              <a:ea typeface="Geneva" pitchFamily="-107" charset="-128"/>
              <a:cs typeface="+mn-cs"/>
            </a:endParaRPr>
          </a:p>
        </p:txBody>
      </p:sp>
      <p:sp>
        <p:nvSpPr>
          <p:cNvPr id="54" name="Text Box 17"/>
          <p:cNvSpPr txBox="1">
            <a:spLocks noChangeArrowheads="1"/>
          </p:cNvSpPr>
          <p:nvPr/>
        </p:nvSpPr>
        <p:spPr bwMode="auto">
          <a:xfrm>
            <a:off x="4760235" y="381786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71%</a:t>
            </a:r>
            <a:endParaRPr lang="en-GB" sz="1400" b="1" dirty="0">
              <a:solidFill>
                <a:schemeClr val="bg1"/>
              </a:solidFill>
              <a:latin typeface="+mn-lt"/>
              <a:ea typeface="Geneva" pitchFamily="-107" charset="-128"/>
              <a:cs typeface="+mn-cs"/>
            </a:endParaRPr>
          </a:p>
        </p:txBody>
      </p:sp>
      <p:sp>
        <p:nvSpPr>
          <p:cNvPr id="55" name="Text Box 17"/>
          <p:cNvSpPr txBox="1">
            <a:spLocks noChangeArrowheads="1"/>
          </p:cNvSpPr>
          <p:nvPr/>
        </p:nvSpPr>
        <p:spPr bwMode="auto">
          <a:xfrm>
            <a:off x="4760235" y="467512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51%</a:t>
            </a:r>
            <a:endParaRPr lang="en-GB" sz="1400" b="1" dirty="0">
              <a:solidFill>
                <a:schemeClr val="bg1"/>
              </a:solidFill>
              <a:latin typeface="+mn-lt"/>
              <a:ea typeface="Geneva" pitchFamily="-107" charset="-128"/>
              <a:cs typeface="+mn-cs"/>
            </a:endParaRPr>
          </a:p>
        </p:txBody>
      </p:sp>
      <p:sp>
        <p:nvSpPr>
          <p:cNvPr id="56" name="Text Box 17"/>
          <p:cNvSpPr txBox="1">
            <a:spLocks noChangeArrowheads="1"/>
          </p:cNvSpPr>
          <p:nvPr/>
        </p:nvSpPr>
        <p:spPr bwMode="auto">
          <a:xfrm>
            <a:off x="4760235" y="546093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44%</a:t>
            </a:r>
            <a:endParaRPr lang="en-GB" sz="1400" b="1" dirty="0">
              <a:solidFill>
                <a:schemeClr val="bg1"/>
              </a:solidFill>
              <a:latin typeface="+mn-lt"/>
              <a:ea typeface="Geneva" pitchFamily="-107" charset="-128"/>
              <a:cs typeface="+mn-cs"/>
            </a:endParaRPr>
          </a:p>
        </p:txBody>
      </p:sp>
      <p:sp>
        <p:nvSpPr>
          <p:cNvPr id="57" name="Text Box 17"/>
          <p:cNvSpPr txBox="1">
            <a:spLocks noChangeArrowheads="1"/>
          </p:cNvSpPr>
          <p:nvPr/>
        </p:nvSpPr>
        <p:spPr bwMode="auto">
          <a:xfrm>
            <a:off x="4760235" y="631819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44%</a:t>
            </a:r>
            <a:endParaRPr lang="en-GB" sz="1400" b="1" dirty="0">
              <a:solidFill>
                <a:schemeClr val="bg1"/>
              </a:solidFill>
              <a:latin typeface="+mn-lt"/>
              <a:ea typeface="Geneva" pitchFamily="-107" charset="-128"/>
              <a:cs typeface="+mn-cs"/>
            </a:endParaRPr>
          </a:p>
        </p:txBody>
      </p:sp>
      <p:sp>
        <p:nvSpPr>
          <p:cNvPr id="58" name="Text Box 17"/>
          <p:cNvSpPr txBox="1">
            <a:spLocks noChangeArrowheads="1"/>
          </p:cNvSpPr>
          <p:nvPr/>
        </p:nvSpPr>
        <p:spPr bwMode="auto">
          <a:xfrm>
            <a:off x="4117293" y="220978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92%</a:t>
            </a:r>
            <a:endParaRPr lang="en-GB" sz="1400" b="1" dirty="0">
              <a:latin typeface="+mn-lt"/>
              <a:ea typeface="Geneva" pitchFamily="-107" charset="-128"/>
              <a:cs typeface="+mn-cs"/>
            </a:endParaRPr>
          </a:p>
        </p:txBody>
      </p:sp>
      <p:sp>
        <p:nvSpPr>
          <p:cNvPr id="59" name="Text Box 17"/>
          <p:cNvSpPr txBox="1">
            <a:spLocks noChangeArrowheads="1"/>
          </p:cNvSpPr>
          <p:nvPr/>
        </p:nvSpPr>
        <p:spPr bwMode="auto">
          <a:xfrm>
            <a:off x="4260169" y="299560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60" name="Text Box 17"/>
          <p:cNvSpPr txBox="1">
            <a:spLocks noChangeArrowheads="1"/>
          </p:cNvSpPr>
          <p:nvPr/>
        </p:nvSpPr>
        <p:spPr bwMode="auto">
          <a:xfrm>
            <a:off x="4117293" y="385286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78%</a:t>
            </a:r>
            <a:endParaRPr lang="en-GB" sz="1400" b="1" dirty="0">
              <a:latin typeface="+mn-lt"/>
              <a:ea typeface="Geneva" pitchFamily="-107" charset="-128"/>
              <a:cs typeface="+mn-cs"/>
            </a:endParaRPr>
          </a:p>
        </p:txBody>
      </p:sp>
      <p:sp>
        <p:nvSpPr>
          <p:cNvPr id="61" name="Text Box 17"/>
          <p:cNvSpPr txBox="1">
            <a:spLocks noChangeArrowheads="1"/>
          </p:cNvSpPr>
          <p:nvPr/>
        </p:nvSpPr>
        <p:spPr bwMode="auto">
          <a:xfrm>
            <a:off x="4117293" y="467512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54%</a:t>
            </a:r>
            <a:endParaRPr lang="en-GB" sz="1400" b="1" dirty="0">
              <a:latin typeface="+mn-lt"/>
              <a:ea typeface="Geneva" pitchFamily="-107" charset="-128"/>
              <a:cs typeface="+mn-cs"/>
            </a:endParaRPr>
          </a:p>
        </p:txBody>
      </p:sp>
      <p:sp>
        <p:nvSpPr>
          <p:cNvPr id="62" name="Text Box 17"/>
          <p:cNvSpPr txBox="1">
            <a:spLocks noChangeArrowheads="1"/>
          </p:cNvSpPr>
          <p:nvPr/>
        </p:nvSpPr>
        <p:spPr bwMode="auto">
          <a:xfrm>
            <a:off x="4117293" y="546093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41%</a:t>
            </a:r>
            <a:endParaRPr lang="en-GB" sz="1400" b="1" dirty="0">
              <a:latin typeface="+mn-lt"/>
              <a:ea typeface="Geneva" pitchFamily="-107" charset="-128"/>
              <a:cs typeface="+mn-cs"/>
            </a:endParaRPr>
          </a:p>
        </p:txBody>
      </p:sp>
      <p:sp>
        <p:nvSpPr>
          <p:cNvPr id="63" name="Text Box 17"/>
          <p:cNvSpPr txBox="1">
            <a:spLocks noChangeArrowheads="1"/>
          </p:cNvSpPr>
          <p:nvPr/>
        </p:nvSpPr>
        <p:spPr bwMode="auto">
          <a:xfrm>
            <a:off x="4117293" y="631819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40%</a:t>
            </a:r>
            <a:endParaRPr lang="en-GB" sz="1400" b="1" dirty="0">
              <a:latin typeface="+mn-lt"/>
              <a:ea typeface="Geneva" pitchFamily="-107" charset="-128"/>
              <a:cs typeface="+mn-cs"/>
            </a:endParaRPr>
          </a:p>
        </p:txBody>
      </p:sp>
      <p:sp>
        <p:nvSpPr>
          <p:cNvPr id="64" name="Text Box 17"/>
          <p:cNvSpPr txBox="1">
            <a:spLocks noChangeArrowheads="1"/>
          </p:cNvSpPr>
          <p:nvPr/>
        </p:nvSpPr>
        <p:spPr bwMode="auto">
          <a:xfrm>
            <a:off x="3474351" y="220978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88%</a:t>
            </a:r>
            <a:endParaRPr lang="en-GB" sz="1400" b="1" dirty="0">
              <a:latin typeface="+mn-lt"/>
              <a:ea typeface="Geneva" pitchFamily="-107" charset="-128"/>
              <a:cs typeface="+mn-cs"/>
            </a:endParaRPr>
          </a:p>
        </p:txBody>
      </p:sp>
      <p:sp>
        <p:nvSpPr>
          <p:cNvPr id="65" name="Text Box 17"/>
          <p:cNvSpPr txBox="1">
            <a:spLocks noChangeArrowheads="1"/>
          </p:cNvSpPr>
          <p:nvPr/>
        </p:nvSpPr>
        <p:spPr bwMode="auto">
          <a:xfrm>
            <a:off x="3617227" y="299560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66" name="Text Box 17"/>
          <p:cNvSpPr txBox="1">
            <a:spLocks noChangeArrowheads="1"/>
          </p:cNvSpPr>
          <p:nvPr/>
        </p:nvSpPr>
        <p:spPr bwMode="auto">
          <a:xfrm>
            <a:off x="3474351" y="381786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70%</a:t>
            </a:r>
            <a:endParaRPr lang="en-GB" sz="1400" b="1" dirty="0">
              <a:latin typeface="+mn-lt"/>
              <a:ea typeface="Geneva" pitchFamily="-107" charset="-128"/>
              <a:cs typeface="+mn-cs"/>
            </a:endParaRPr>
          </a:p>
        </p:txBody>
      </p:sp>
      <p:sp>
        <p:nvSpPr>
          <p:cNvPr id="67" name="Text Box 17"/>
          <p:cNvSpPr txBox="1">
            <a:spLocks noChangeArrowheads="1"/>
          </p:cNvSpPr>
          <p:nvPr/>
        </p:nvSpPr>
        <p:spPr bwMode="auto">
          <a:xfrm>
            <a:off x="3474351" y="467512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58%</a:t>
            </a:r>
            <a:endParaRPr lang="en-GB" sz="1400" b="1" dirty="0">
              <a:latin typeface="+mn-lt"/>
              <a:ea typeface="Geneva" pitchFamily="-107" charset="-128"/>
              <a:cs typeface="+mn-cs"/>
            </a:endParaRPr>
          </a:p>
        </p:txBody>
      </p:sp>
      <p:sp>
        <p:nvSpPr>
          <p:cNvPr id="68" name="Text Box 17"/>
          <p:cNvSpPr txBox="1">
            <a:spLocks noChangeArrowheads="1"/>
          </p:cNvSpPr>
          <p:nvPr/>
        </p:nvSpPr>
        <p:spPr bwMode="auto">
          <a:xfrm>
            <a:off x="3617227" y="546093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69" name="Text Box 17"/>
          <p:cNvSpPr txBox="1">
            <a:spLocks noChangeArrowheads="1"/>
          </p:cNvSpPr>
          <p:nvPr/>
        </p:nvSpPr>
        <p:spPr bwMode="auto">
          <a:xfrm>
            <a:off x="3617227" y="631819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71" name="Text Box 17"/>
          <p:cNvSpPr txBox="1">
            <a:spLocks noChangeArrowheads="1"/>
          </p:cNvSpPr>
          <p:nvPr/>
        </p:nvSpPr>
        <p:spPr bwMode="auto">
          <a:xfrm>
            <a:off x="8273277" y="220978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6%</a:t>
            </a:r>
            <a:endParaRPr lang="en-GB" sz="1400" b="1" dirty="0">
              <a:latin typeface="+mn-lt"/>
              <a:ea typeface="Geneva" pitchFamily="-107" charset="-128"/>
              <a:cs typeface="+mn-cs"/>
            </a:endParaRPr>
          </a:p>
        </p:txBody>
      </p:sp>
      <p:sp>
        <p:nvSpPr>
          <p:cNvPr id="73" name="Text Box 17"/>
          <p:cNvSpPr txBox="1">
            <a:spLocks noChangeArrowheads="1"/>
          </p:cNvSpPr>
          <p:nvPr/>
        </p:nvSpPr>
        <p:spPr bwMode="auto">
          <a:xfrm>
            <a:off x="8273277" y="2995607"/>
            <a:ext cx="58465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74" name="Text Box 17"/>
          <p:cNvSpPr txBox="1">
            <a:spLocks noChangeArrowheads="1"/>
          </p:cNvSpPr>
          <p:nvPr/>
        </p:nvSpPr>
        <p:spPr bwMode="auto">
          <a:xfrm>
            <a:off x="8273277" y="3817865"/>
            <a:ext cx="58465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75" name="Text Box 17"/>
          <p:cNvSpPr txBox="1">
            <a:spLocks noChangeArrowheads="1"/>
          </p:cNvSpPr>
          <p:nvPr/>
        </p:nvSpPr>
        <p:spPr bwMode="auto">
          <a:xfrm>
            <a:off x="8273277" y="467512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24%</a:t>
            </a:r>
            <a:endParaRPr lang="en-GB" sz="1400" b="1" dirty="0">
              <a:latin typeface="+mn-lt"/>
              <a:ea typeface="Geneva" pitchFamily="-107" charset="-128"/>
              <a:cs typeface="+mn-cs"/>
            </a:endParaRPr>
          </a:p>
        </p:txBody>
      </p:sp>
      <p:sp>
        <p:nvSpPr>
          <p:cNvPr id="76" name="Text Box 17"/>
          <p:cNvSpPr txBox="1">
            <a:spLocks noChangeArrowheads="1"/>
          </p:cNvSpPr>
          <p:nvPr/>
        </p:nvSpPr>
        <p:spPr bwMode="auto">
          <a:xfrm>
            <a:off x="8273277" y="5460939"/>
            <a:ext cx="58465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77" name="Text Box 17"/>
          <p:cNvSpPr txBox="1">
            <a:spLocks noChangeArrowheads="1"/>
          </p:cNvSpPr>
          <p:nvPr/>
        </p:nvSpPr>
        <p:spPr bwMode="auto">
          <a:xfrm>
            <a:off x="8273277" y="6318195"/>
            <a:ext cx="58465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78" name="Text Box 17"/>
          <p:cNvSpPr txBox="1">
            <a:spLocks noChangeArrowheads="1"/>
          </p:cNvSpPr>
          <p:nvPr/>
        </p:nvSpPr>
        <p:spPr bwMode="auto">
          <a:xfrm>
            <a:off x="8974507" y="220978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7%</a:t>
            </a:r>
            <a:endParaRPr lang="en-GB" sz="1400" b="1" dirty="0">
              <a:latin typeface="+mn-lt"/>
              <a:ea typeface="Geneva" pitchFamily="-107" charset="-128"/>
              <a:cs typeface="+mn-cs"/>
            </a:endParaRPr>
          </a:p>
        </p:txBody>
      </p:sp>
      <p:sp>
        <p:nvSpPr>
          <p:cNvPr id="79" name="Text Box 17"/>
          <p:cNvSpPr txBox="1">
            <a:spLocks noChangeArrowheads="1"/>
          </p:cNvSpPr>
          <p:nvPr/>
        </p:nvSpPr>
        <p:spPr bwMode="auto">
          <a:xfrm>
            <a:off x="9059095" y="299560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80" name="Text Box 17"/>
          <p:cNvSpPr txBox="1">
            <a:spLocks noChangeArrowheads="1"/>
          </p:cNvSpPr>
          <p:nvPr/>
        </p:nvSpPr>
        <p:spPr bwMode="auto">
          <a:xfrm>
            <a:off x="8974507" y="3817865"/>
            <a:ext cx="58465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81" name="Text Box 17"/>
          <p:cNvSpPr txBox="1">
            <a:spLocks noChangeArrowheads="1"/>
          </p:cNvSpPr>
          <p:nvPr/>
        </p:nvSpPr>
        <p:spPr bwMode="auto">
          <a:xfrm>
            <a:off x="8974507" y="467512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23%</a:t>
            </a:r>
            <a:endParaRPr lang="en-GB" sz="1400" b="1" dirty="0">
              <a:latin typeface="+mn-lt"/>
              <a:ea typeface="Geneva" pitchFamily="-107" charset="-128"/>
              <a:cs typeface="+mn-cs"/>
            </a:endParaRPr>
          </a:p>
        </p:txBody>
      </p:sp>
      <p:sp>
        <p:nvSpPr>
          <p:cNvPr id="82" name="Text Box 17"/>
          <p:cNvSpPr txBox="1">
            <a:spLocks noChangeArrowheads="1"/>
          </p:cNvSpPr>
          <p:nvPr/>
        </p:nvSpPr>
        <p:spPr bwMode="auto">
          <a:xfrm>
            <a:off x="8974507" y="5460939"/>
            <a:ext cx="58465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83" name="Text Box 17"/>
          <p:cNvSpPr txBox="1">
            <a:spLocks noChangeArrowheads="1"/>
          </p:cNvSpPr>
          <p:nvPr/>
        </p:nvSpPr>
        <p:spPr bwMode="auto">
          <a:xfrm>
            <a:off x="8974507" y="6318195"/>
            <a:ext cx="58465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91" name="Text Box 17"/>
          <p:cNvSpPr txBox="1">
            <a:spLocks noChangeArrowheads="1"/>
          </p:cNvSpPr>
          <p:nvPr/>
        </p:nvSpPr>
        <p:spPr bwMode="auto">
          <a:xfrm>
            <a:off x="8058963" y="1817601"/>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2009</a:t>
            </a:r>
            <a:endParaRPr lang="en-GB" sz="1400" b="1" dirty="0">
              <a:latin typeface="+mn-lt"/>
              <a:ea typeface="Geneva" pitchFamily="-107" charset="-128"/>
              <a:cs typeface="+mn-cs"/>
            </a:endParaRPr>
          </a:p>
        </p:txBody>
      </p:sp>
      <p:sp>
        <p:nvSpPr>
          <p:cNvPr id="92" name="Text Box 17"/>
          <p:cNvSpPr txBox="1">
            <a:spLocks noChangeArrowheads="1"/>
          </p:cNvSpPr>
          <p:nvPr/>
        </p:nvSpPr>
        <p:spPr bwMode="auto">
          <a:xfrm>
            <a:off x="7156489" y="1566847"/>
            <a:ext cx="1500198"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Disagreement</a:t>
            </a:r>
            <a:endParaRPr lang="en-GB" sz="1400" b="1" dirty="0">
              <a:latin typeface="+mn-lt"/>
              <a:ea typeface="Geneva" pitchFamily="-107" charset="-128"/>
              <a:cs typeface="+mn-cs"/>
            </a:endParaRPr>
          </a:p>
        </p:txBody>
      </p:sp>
      <p:sp>
        <p:nvSpPr>
          <p:cNvPr id="95" name="Text Box 17"/>
          <p:cNvSpPr txBox="1">
            <a:spLocks noChangeArrowheads="1"/>
          </p:cNvSpPr>
          <p:nvPr/>
        </p:nvSpPr>
        <p:spPr bwMode="auto">
          <a:xfrm>
            <a:off x="2558237" y="1817601"/>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2009</a:t>
            </a:r>
            <a:endParaRPr lang="en-GB" sz="1400" b="1" dirty="0">
              <a:latin typeface="+mn-lt"/>
              <a:ea typeface="Geneva" pitchFamily="-107" charset="-128"/>
              <a:cs typeface="+mn-cs"/>
            </a:endParaRPr>
          </a:p>
        </p:txBody>
      </p:sp>
      <p:sp>
        <p:nvSpPr>
          <p:cNvPr id="96" name="Text Box 17"/>
          <p:cNvSpPr txBox="1">
            <a:spLocks noChangeArrowheads="1"/>
          </p:cNvSpPr>
          <p:nvPr/>
        </p:nvSpPr>
        <p:spPr bwMode="auto">
          <a:xfrm>
            <a:off x="1915295" y="1817601"/>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2008</a:t>
            </a:r>
            <a:endParaRPr lang="en-GB" sz="1400" b="1" dirty="0">
              <a:latin typeface="+mn-lt"/>
              <a:ea typeface="Geneva" pitchFamily="-107" charset="-128"/>
              <a:cs typeface="+mn-cs"/>
            </a:endParaRPr>
          </a:p>
        </p:txBody>
      </p:sp>
      <p:sp>
        <p:nvSpPr>
          <p:cNvPr id="98" name="Text Box 17"/>
          <p:cNvSpPr txBox="1">
            <a:spLocks noChangeArrowheads="1"/>
          </p:cNvSpPr>
          <p:nvPr/>
        </p:nvSpPr>
        <p:spPr bwMode="auto">
          <a:xfrm>
            <a:off x="8701905" y="1817601"/>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2008</a:t>
            </a:r>
            <a:endParaRPr lang="en-GB" sz="1400" b="1" dirty="0">
              <a:latin typeface="+mn-lt"/>
              <a:ea typeface="Geneva" pitchFamily="-107" charset="-128"/>
              <a:cs typeface="+mn-cs"/>
            </a:endParaRPr>
          </a:p>
        </p:txBody>
      </p:sp>
      <p:sp>
        <p:nvSpPr>
          <p:cNvPr id="90" name="Rectangle 89"/>
          <p:cNvSpPr/>
          <p:nvPr/>
        </p:nvSpPr>
        <p:spPr bwMode="auto">
          <a:xfrm>
            <a:off x="2117109" y="2053233"/>
            <a:ext cx="500066" cy="4643470"/>
          </a:xfrm>
          <a:prstGeom prst="rect">
            <a:avLst/>
          </a:prstGeom>
          <a:solidFill>
            <a:schemeClr val="accent3">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100" name="Rectangle 99"/>
          <p:cNvSpPr/>
          <p:nvPr/>
        </p:nvSpPr>
        <p:spPr bwMode="auto">
          <a:xfrm>
            <a:off x="2760051" y="2053233"/>
            <a:ext cx="500066" cy="4643470"/>
          </a:xfrm>
          <a:prstGeom prst="rect">
            <a:avLst/>
          </a:prstGeom>
          <a:solidFill>
            <a:schemeClr val="accent3">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102" name="Text Box 17"/>
          <p:cNvSpPr txBox="1">
            <a:spLocks noChangeArrowheads="1"/>
          </p:cNvSpPr>
          <p:nvPr/>
        </p:nvSpPr>
        <p:spPr bwMode="auto">
          <a:xfrm>
            <a:off x="2746901" y="219610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82%</a:t>
            </a:r>
            <a:endParaRPr lang="en-GB" sz="1400" b="1" dirty="0">
              <a:latin typeface="+mn-lt"/>
              <a:ea typeface="Geneva" pitchFamily="-107" charset="-128"/>
              <a:cs typeface="+mn-cs"/>
            </a:endParaRPr>
          </a:p>
        </p:txBody>
      </p:sp>
      <p:sp>
        <p:nvSpPr>
          <p:cNvPr id="103" name="Text Box 17"/>
          <p:cNvSpPr txBox="1">
            <a:spLocks noChangeArrowheads="1"/>
          </p:cNvSpPr>
          <p:nvPr/>
        </p:nvSpPr>
        <p:spPr bwMode="auto">
          <a:xfrm>
            <a:off x="2889777" y="298192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104" name="Text Box 17"/>
          <p:cNvSpPr txBox="1">
            <a:spLocks noChangeArrowheads="1"/>
          </p:cNvSpPr>
          <p:nvPr/>
        </p:nvSpPr>
        <p:spPr bwMode="auto">
          <a:xfrm>
            <a:off x="2746901" y="3839183"/>
            <a:ext cx="58465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105" name="Text Box 17"/>
          <p:cNvSpPr txBox="1">
            <a:spLocks noChangeArrowheads="1"/>
          </p:cNvSpPr>
          <p:nvPr/>
        </p:nvSpPr>
        <p:spPr bwMode="auto">
          <a:xfrm>
            <a:off x="2746901" y="466144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54%</a:t>
            </a:r>
            <a:endParaRPr lang="en-GB" sz="1400" b="1" dirty="0">
              <a:latin typeface="+mn-lt"/>
              <a:ea typeface="Geneva" pitchFamily="-107" charset="-128"/>
              <a:cs typeface="+mn-cs"/>
            </a:endParaRPr>
          </a:p>
        </p:txBody>
      </p:sp>
      <p:sp>
        <p:nvSpPr>
          <p:cNvPr id="106" name="Text Box 17"/>
          <p:cNvSpPr txBox="1">
            <a:spLocks noChangeArrowheads="1"/>
          </p:cNvSpPr>
          <p:nvPr/>
        </p:nvSpPr>
        <p:spPr bwMode="auto">
          <a:xfrm>
            <a:off x="2746901" y="5447259"/>
            <a:ext cx="58465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107" name="Text Box 17"/>
          <p:cNvSpPr txBox="1">
            <a:spLocks noChangeArrowheads="1"/>
          </p:cNvSpPr>
          <p:nvPr/>
        </p:nvSpPr>
        <p:spPr bwMode="auto">
          <a:xfrm>
            <a:off x="2746901" y="6304515"/>
            <a:ext cx="58465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108" name="Text Box 17"/>
          <p:cNvSpPr txBox="1">
            <a:spLocks noChangeArrowheads="1"/>
          </p:cNvSpPr>
          <p:nvPr/>
        </p:nvSpPr>
        <p:spPr bwMode="auto">
          <a:xfrm>
            <a:off x="2103959" y="219610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69%</a:t>
            </a:r>
            <a:endParaRPr lang="en-GB" sz="1400" b="1" dirty="0">
              <a:latin typeface="+mn-lt"/>
              <a:ea typeface="Geneva" pitchFamily="-107" charset="-128"/>
              <a:cs typeface="+mn-cs"/>
            </a:endParaRPr>
          </a:p>
        </p:txBody>
      </p:sp>
      <p:sp>
        <p:nvSpPr>
          <p:cNvPr id="109" name="Text Box 17"/>
          <p:cNvSpPr txBox="1">
            <a:spLocks noChangeArrowheads="1"/>
          </p:cNvSpPr>
          <p:nvPr/>
        </p:nvSpPr>
        <p:spPr bwMode="auto">
          <a:xfrm>
            <a:off x="2246835" y="298192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110" name="Text Box 17"/>
          <p:cNvSpPr txBox="1">
            <a:spLocks noChangeArrowheads="1"/>
          </p:cNvSpPr>
          <p:nvPr/>
        </p:nvSpPr>
        <p:spPr bwMode="auto">
          <a:xfrm>
            <a:off x="2103959" y="3804185"/>
            <a:ext cx="58465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111" name="Text Box 17"/>
          <p:cNvSpPr txBox="1">
            <a:spLocks noChangeArrowheads="1"/>
          </p:cNvSpPr>
          <p:nvPr/>
        </p:nvSpPr>
        <p:spPr bwMode="auto">
          <a:xfrm>
            <a:off x="2103959" y="466144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52%</a:t>
            </a:r>
            <a:endParaRPr lang="en-GB" sz="1400" b="1" dirty="0">
              <a:latin typeface="+mn-lt"/>
              <a:ea typeface="Geneva" pitchFamily="-107" charset="-128"/>
              <a:cs typeface="+mn-cs"/>
            </a:endParaRPr>
          </a:p>
        </p:txBody>
      </p:sp>
      <p:sp>
        <p:nvSpPr>
          <p:cNvPr id="112" name="Text Box 17"/>
          <p:cNvSpPr txBox="1">
            <a:spLocks noChangeArrowheads="1"/>
          </p:cNvSpPr>
          <p:nvPr/>
        </p:nvSpPr>
        <p:spPr bwMode="auto">
          <a:xfrm>
            <a:off x="2246835" y="544725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113" name="Text Box 17"/>
          <p:cNvSpPr txBox="1">
            <a:spLocks noChangeArrowheads="1"/>
          </p:cNvSpPr>
          <p:nvPr/>
        </p:nvSpPr>
        <p:spPr bwMode="auto">
          <a:xfrm>
            <a:off x="2246835" y="630451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114" name="Text Box 17"/>
          <p:cNvSpPr txBox="1">
            <a:spLocks noChangeArrowheads="1"/>
          </p:cNvSpPr>
          <p:nvPr/>
        </p:nvSpPr>
        <p:spPr bwMode="auto">
          <a:xfrm>
            <a:off x="3904159" y="1817601"/>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2011</a:t>
            </a:r>
            <a:endParaRPr lang="en-GB" sz="1400" b="1" dirty="0">
              <a:latin typeface="+mn-lt"/>
              <a:ea typeface="Geneva" pitchFamily="-107" charset="-128"/>
              <a:cs typeface="+mn-cs"/>
            </a:endParaRPr>
          </a:p>
        </p:txBody>
      </p:sp>
      <p:sp>
        <p:nvSpPr>
          <p:cNvPr id="115" name="Text Box 17"/>
          <p:cNvSpPr txBox="1">
            <a:spLocks noChangeArrowheads="1"/>
          </p:cNvSpPr>
          <p:nvPr/>
        </p:nvSpPr>
        <p:spPr bwMode="auto">
          <a:xfrm>
            <a:off x="4559641" y="1817601"/>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2012</a:t>
            </a:r>
            <a:endParaRPr lang="en-GB" sz="1400" b="1" dirty="0">
              <a:latin typeface="+mn-lt"/>
              <a:ea typeface="Geneva" pitchFamily="-107" charset="-128"/>
              <a:cs typeface="+mn-cs"/>
            </a:endParaRPr>
          </a:p>
        </p:txBody>
      </p:sp>
      <p:sp>
        <p:nvSpPr>
          <p:cNvPr id="116" name="Rectangle 115"/>
          <p:cNvSpPr/>
          <p:nvPr/>
        </p:nvSpPr>
        <p:spPr bwMode="auto">
          <a:xfrm>
            <a:off x="7636605" y="2090283"/>
            <a:ext cx="500066" cy="4643470"/>
          </a:xfrm>
          <a:prstGeom prst="rect">
            <a:avLst/>
          </a:prstGeom>
          <a:solidFill>
            <a:schemeClr val="accent2">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117" name="Rectangle 116"/>
          <p:cNvSpPr/>
          <p:nvPr/>
        </p:nvSpPr>
        <p:spPr bwMode="auto">
          <a:xfrm>
            <a:off x="6350721" y="2090283"/>
            <a:ext cx="500066" cy="4643470"/>
          </a:xfrm>
          <a:prstGeom prst="rect">
            <a:avLst/>
          </a:prstGeom>
          <a:solidFill>
            <a:schemeClr val="accent2">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118" name="Rectangle 117"/>
          <p:cNvSpPr/>
          <p:nvPr/>
        </p:nvSpPr>
        <p:spPr bwMode="auto">
          <a:xfrm>
            <a:off x="6993663" y="2090283"/>
            <a:ext cx="500066" cy="4643470"/>
          </a:xfrm>
          <a:prstGeom prst="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119" name="Text Box 17"/>
          <p:cNvSpPr txBox="1">
            <a:spLocks noChangeArrowheads="1"/>
          </p:cNvSpPr>
          <p:nvPr/>
        </p:nvSpPr>
        <p:spPr bwMode="auto">
          <a:xfrm>
            <a:off x="6350721" y="223315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6%</a:t>
            </a:r>
            <a:endParaRPr lang="en-GB" sz="1400" b="1" dirty="0">
              <a:solidFill>
                <a:schemeClr val="bg1"/>
              </a:solidFill>
              <a:latin typeface="+mn-lt"/>
              <a:ea typeface="Geneva" pitchFamily="-107" charset="-128"/>
              <a:cs typeface="+mn-cs"/>
            </a:endParaRPr>
          </a:p>
        </p:txBody>
      </p:sp>
      <p:sp>
        <p:nvSpPr>
          <p:cNvPr id="120" name="Text Box 17"/>
          <p:cNvSpPr txBox="1">
            <a:spLocks noChangeArrowheads="1"/>
          </p:cNvSpPr>
          <p:nvPr/>
        </p:nvSpPr>
        <p:spPr bwMode="auto">
          <a:xfrm>
            <a:off x="6350721" y="301897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6%</a:t>
            </a:r>
            <a:endParaRPr lang="en-GB" sz="1400" b="1" dirty="0">
              <a:solidFill>
                <a:schemeClr val="bg1"/>
              </a:solidFill>
              <a:latin typeface="+mn-lt"/>
              <a:ea typeface="Geneva" pitchFamily="-107" charset="-128"/>
              <a:cs typeface="+mn-cs"/>
            </a:endParaRPr>
          </a:p>
        </p:txBody>
      </p:sp>
      <p:sp>
        <p:nvSpPr>
          <p:cNvPr id="121" name="Text Box 17"/>
          <p:cNvSpPr txBox="1">
            <a:spLocks noChangeArrowheads="1"/>
          </p:cNvSpPr>
          <p:nvPr/>
        </p:nvSpPr>
        <p:spPr bwMode="auto">
          <a:xfrm>
            <a:off x="6350721" y="384123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8%</a:t>
            </a:r>
            <a:endParaRPr lang="en-GB" sz="1400" b="1" dirty="0">
              <a:solidFill>
                <a:schemeClr val="bg1"/>
              </a:solidFill>
              <a:latin typeface="+mn-lt"/>
              <a:ea typeface="Geneva" pitchFamily="-107" charset="-128"/>
              <a:cs typeface="+mn-cs"/>
            </a:endParaRPr>
          </a:p>
        </p:txBody>
      </p:sp>
      <p:sp>
        <p:nvSpPr>
          <p:cNvPr id="122" name="Text Box 17"/>
          <p:cNvSpPr txBox="1">
            <a:spLocks noChangeArrowheads="1"/>
          </p:cNvSpPr>
          <p:nvPr/>
        </p:nvSpPr>
        <p:spPr bwMode="auto">
          <a:xfrm>
            <a:off x="6350721" y="469849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23%</a:t>
            </a:r>
            <a:endParaRPr lang="en-GB" sz="1400" b="1" dirty="0">
              <a:solidFill>
                <a:schemeClr val="bg1"/>
              </a:solidFill>
              <a:latin typeface="+mn-lt"/>
              <a:ea typeface="Geneva" pitchFamily="-107" charset="-128"/>
              <a:cs typeface="+mn-cs"/>
            </a:endParaRPr>
          </a:p>
        </p:txBody>
      </p:sp>
      <p:sp>
        <p:nvSpPr>
          <p:cNvPr id="123" name="Text Box 17"/>
          <p:cNvSpPr txBox="1">
            <a:spLocks noChangeArrowheads="1"/>
          </p:cNvSpPr>
          <p:nvPr/>
        </p:nvSpPr>
        <p:spPr bwMode="auto">
          <a:xfrm>
            <a:off x="6350721" y="548430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19%</a:t>
            </a:r>
            <a:endParaRPr lang="en-GB" sz="1400" b="1" dirty="0">
              <a:solidFill>
                <a:schemeClr val="bg1"/>
              </a:solidFill>
              <a:latin typeface="+mn-lt"/>
              <a:ea typeface="Geneva" pitchFamily="-107" charset="-128"/>
              <a:cs typeface="+mn-cs"/>
            </a:endParaRPr>
          </a:p>
        </p:txBody>
      </p:sp>
      <p:sp>
        <p:nvSpPr>
          <p:cNvPr id="124" name="Text Box 17"/>
          <p:cNvSpPr txBox="1">
            <a:spLocks noChangeArrowheads="1"/>
          </p:cNvSpPr>
          <p:nvPr/>
        </p:nvSpPr>
        <p:spPr bwMode="auto">
          <a:xfrm>
            <a:off x="6350721" y="634156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19%</a:t>
            </a:r>
            <a:endParaRPr lang="en-GB" sz="1400" b="1" dirty="0">
              <a:solidFill>
                <a:schemeClr val="bg1"/>
              </a:solidFill>
              <a:latin typeface="+mn-lt"/>
              <a:ea typeface="Geneva" pitchFamily="-107" charset="-128"/>
              <a:cs typeface="+mn-cs"/>
            </a:endParaRPr>
          </a:p>
        </p:txBody>
      </p:sp>
      <p:sp>
        <p:nvSpPr>
          <p:cNvPr id="125" name="Text Box 17"/>
          <p:cNvSpPr txBox="1">
            <a:spLocks noChangeArrowheads="1"/>
          </p:cNvSpPr>
          <p:nvPr/>
        </p:nvSpPr>
        <p:spPr bwMode="auto">
          <a:xfrm>
            <a:off x="7051951" y="223315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2%</a:t>
            </a:r>
            <a:endParaRPr lang="en-GB" sz="1400" b="1" dirty="0">
              <a:latin typeface="+mn-lt"/>
              <a:ea typeface="Geneva" pitchFamily="-107" charset="-128"/>
              <a:cs typeface="+mn-cs"/>
            </a:endParaRPr>
          </a:p>
        </p:txBody>
      </p:sp>
      <p:sp>
        <p:nvSpPr>
          <p:cNvPr id="126" name="Text Box 17"/>
          <p:cNvSpPr txBox="1">
            <a:spLocks noChangeArrowheads="1"/>
          </p:cNvSpPr>
          <p:nvPr/>
        </p:nvSpPr>
        <p:spPr bwMode="auto">
          <a:xfrm>
            <a:off x="7136539" y="301897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127" name="Text Box 17"/>
          <p:cNvSpPr txBox="1">
            <a:spLocks noChangeArrowheads="1"/>
          </p:cNvSpPr>
          <p:nvPr/>
        </p:nvSpPr>
        <p:spPr bwMode="auto">
          <a:xfrm>
            <a:off x="7051951" y="384123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6%</a:t>
            </a:r>
            <a:endParaRPr lang="en-GB" sz="1400" b="1" dirty="0">
              <a:latin typeface="+mn-lt"/>
              <a:ea typeface="Geneva" pitchFamily="-107" charset="-128"/>
              <a:cs typeface="+mn-cs"/>
            </a:endParaRPr>
          </a:p>
        </p:txBody>
      </p:sp>
      <p:sp>
        <p:nvSpPr>
          <p:cNvPr id="128" name="Text Box 17"/>
          <p:cNvSpPr txBox="1">
            <a:spLocks noChangeArrowheads="1"/>
          </p:cNvSpPr>
          <p:nvPr/>
        </p:nvSpPr>
        <p:spPr bwMode="auto">
          <a:xfrm>
            <a:off x="7051951" y="469849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22%</a:t>
            </a:r>
            <a:endParaRPr lang="en-GB" sz="1400" b="1" dirty="0">
              <a:latin typeface="+mn-lt"/>
              <a:ea typeface="Geneva" pitchFamily="-107" charset="-128"/>
              <a:cs typeface="+mn-cs"/>
            </a:endParaRPr>
          </a:p>
        </p:txBody>
      </p:sp>
      <p:sp>
        <p:nvSpPr>
          <p:cNvPr id="129" name="Text Box 17"/>
          <p:cNvSpPr txBox="1">
            <a:spLocks noChangeArrowheads="1"/>
          </p:cNvSpPr>
          <p:nvPr/>
        </p:nvSpPr>
        <p:spPr bwMode="auto">
          <a:xfrm>
            <a:off x="7051951" y="548430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23%</a:t>
            </a:r>
            <a:endParaRPr lang="en-GB" sz="1400" b="1" dirty="0">
              <a:latin typeface="+mn-lt"/>
              <a:ea typeface="Geneva" pitchFamily="-107" charset="-128"/>
              <a:cs typeface="+mn-cs"/>
            </a:endParaRPr>
          </a:p>
        </p:txBody>
      </p:sp>
      <p:sp>
        <p:nvSpPr>
          <p:cNvPr id="130" name="Text Box 17"/>
          <p:cNvSpPr txBox="1">
            <a:spLocks noChangeArrowheads="1"/>
          </p:cNvSpPr>
          <p:nvPr/>
        </p:nvSpPr>
        <p:spPr bwMode="auto">
          <a:xfrm>
            <a:off x="7051951" y="634156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22%</a:t>
            </a:r>
            <a:endParaRPr lang="en-GB" sz="1400" b="1" dirty="0">
              <a:latin typeface="+mn-lt"/>
              <a:ea typeface="Geneva" pitchFamily="-107" charset="-128"/>
              <a:cs typeface="+mn-cs"/>
            </a:endParaRPr>
          </a:p>
        </p:txBody>
      </p:sp>
      <p:sp>
        <p:nvSpPr>
          <p:cNvPr id="131" name="Text Box 17"/>
          <p:cNvSpPr txBox="1">
            <a:spLocks noChangeArrowheads="1"/>
          </p:cNvSpPr>
          <p:nvPr/>
        </p:nvSpPr>
        <p:spPr bwMode="auto">
          <a:xfrm>
            <a:off x="7694893" y="223315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3%</a:t>
            </a:r>
            <a:endParaRPr lang="en-GB" sz="1400" b="1" dirty="0">
              <a:latin typeface="+mn-lt"/>
              <a:ea typeface="Geneva" pitchFamily="-107" charset="-128"/>
              <a:cs typeface="+mn-cs"/>
            </a:endParaRPr>
          </a:p>
        </p:txBody>
      </p:sp>
      <p:sp>
        <p:nvSpPr>
          <p:cNvPr id="132" name="Text Box 17"/>
          <p:cNvSpPr txBox="1">
            <a:spLocks noChangeArrowheads="1"/>
          </p:cNvSpPr>
          <p:nvPr/>
        </p:nvSpPr>
        <p:spPr bwMode="auto">
          <a:xfrm>
            <a:off x="7779481" y="301897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133" name="Text Box 17"/>
          <p:cNvSpPr txBox="1">
            <a:spLocks noChangeArrowheads="1"/>
          </p:cNvSpPr>
          <p:nvPr/>
        </p:nvSpPr>
        <p:spPr bwMode="auto">
          <a:xfrm>
            <a:off x="7636605" y="384123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10%</a:t>
            </a:r>
            <a:endParaRPr lang="en-GB" sz="1400" b="1" dirty="0">
              <a:latin typeface="+mn-lt"/>
              <a:ea typeface="Geneva" pitchFamily="-107" charset="-128"/>
              <a:cs typeface="+mn-cs"/>
            </a:endParaRPr>
          </a:p>
        </p:txBody>
      </p:sp>
      <p:sp>
        <p:nvSpPr>
          <p:cNvPr id="134" name="Text Box 17"/>
          <p:cNvSpPr txBox="1">
            <a:spLocks noChangeArrowheads="1"/>
          </p:cNvSpPr>
          <p:nvPr/>
        </p:nvSpPr>
        <p:spPr bwMode="auto">
          <a:xfrm>
            <a:off x="7636605" y="469849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20%</a:t>
            </a:r>
            <a:endParaRPr lang="en-GB" sz="1400" b="1" dirty="0">
              <a:latin typeface="+mn-lt"/>
              <a:ea typeface="Geneva" pitchFamily="-107" charset="-128"/>
              <a:cs typeface="+mn-cs"/>
            </a:endParaRPr>
          </a:p>
        </p:txBody>
      </p:sp>
      <p:sp>
        <p:nvSpPr>
          <p:cNvPr id="135" name="Text Box 17"/>
          <p:cNvSpPr txBox="1">
            <a:spLocks noChangeArrowheads="1"/>
          </p:cNvSpPr>
          <p:nvPr/>
        </p:nvSpPr>
        <p:spPr bwMode="auto">
          <a:xfrm>
            <a:off x="7779481" y="548430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136" name="Text Box 17"/>
          <p:cNvSpPr txBox="1">
            <a:spLocks noChangeArrowheads="1"/>
          </p:cNvSpPr>
          <p:nvPr/>
        </p:nvSpPr>
        <p:spPr bwMode="auto">
          <a:xfrm>
            <a:off x="7779481" y="634156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137" name="Text Box 17"/>
          <p:cNvSpPr txBox="1">
            <a:spLocks noChangeArrowheads="1"/>
          </p:cNvSpPr>
          <p:nvPr/>
        </p:nvSpPr>
        <p:spPr bwMode="auto">
          <a:xfrm>
            <a:off x="6136407" y="1840971"/>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2012</a:t>
            </a:r>
            <a:endParaRPr lang="en-GB" sz="1400" b="1" dirty="0">
              <a:latin typeface="+mn-lt"/>
              <a:ea typeface="Geneva" pitchFamily="-107" charset="-128"/>
              <a:cs typeface="+mn-cs"/>
            </a:endParaRPr>
          </a:p>
        </p:txBody>
      </p:sp>
      <p:sp>
        <p:nvSpPr>
          <p:cNvPr id="138" name="Text Box 17"/>
          <p:cNvSpPr txBox="1">
            <a:spLocks noChangeArrowheads="1"/>
          </p:cNvSpPr>
          <p:nvPr/>
        </p:nvSpPr>
        <p:spPr bwMode="auto">
          <a:xfrm>
            <a:off x="7422291" y="1840971"/>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2010</a:t>
            </a:r>
            <a:endParaRPr lang="en-GB" sz="1400" b="1" dirty="0">
              <a:latin typeface="+mn-lt"/>
              <a:ea typeface="Geneva" pitchFamily="-107" charset="-128"/>
              <a:cs typeface="+mn-cs"/>
            </a:endParaRPr>
          </a:p>
        </p:txBody>
      </p:sp>
      <p:sp>
        <p:nvSpPr>
          <p:cNvPr id="139" name="Text Box 17"/>
          <p:cNvSpPr txBox="1">
            <a:spLocks noChangeArrowheads="1"/>
          </p:cNvSpPr>
          <p:nvPr/>
        </p:nvSpPr>
        <p:spPr bwMode="auto">
          <a:xfrm>
            <a:off x="6779349" y="1840971"/>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2011</a:t>
            </a:r>
            <a:endParaRPr lang="en-GB" sz="1400" b="1" dirty="0">
              <a:latin typeface="+mn-lt"/>
              <a:ea typeface="Geneva" pitchFamily="-107" charset="-128"/>
              <a:cs typeface="+mn-cs"/>
            </a:endParaRPr>
          </a:p>
        </p:txBody>
      </p:sp>
      <p:sp>
        <p:nvSpPr>
          <p:cNvPr id="140" name="Rectangle 139"/>
          <p:cNvSpPr/>
          <p:nvPr/>
        </p:nvSpPr>
        <p:spPr bwMode="auto">
          <a:xfrm>
            <a:off x="2103959" y="2197249"/>
            <a:ext cx="504056" cy="288032"/>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141" name="Oval 140"/>
          <p:cNvSpPr/>
          <p:nvPr/>
        </p:nvSpPr>
        <p:spPr bwMode="auto">
          <a:xfrm>
            <a:off x="4120183" y="2197249"/>
            <a:ext cx="576064"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142" name="Oval 141"/>
          <p:cNvSpPr/>
          <p:nvPr/>
        </p:nvSpPr>
        <p:spPr bwMode="auto">
          <a:xfrm>
            <a:off x="4120183" y="3853433"/>
            <a:ext cx="576064"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143" name="Oval 142"/>
          <p:cNvSpPr/>
          <p:nvPr/>
        </p:nvSpPr>
        <p:spPr bwMode="auto">
          <a:xfrm>
            <a:off x="3472111" y="4645521"/>
            <a:ext cx="576064"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144" name="Rectangle 143"/>
          <p:cNvSpPr/>
          <p:nvPr/>
        </p:nvSpPr>
        <p:spPr bwMode="auto">
          <a:xfrm>
            <a:off x="7000503" y="2269257"/>
            <a:ext cx="504056" cy="288032"/>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145" name="Rectangle 144"/>
          <p:cNvSpPr/>
          <p:nvPr/>
        </p:nvSpPr>
        <p:spPr bwMode="auto">
          <a:xfrm>
            <a:off x="7648575" y="2269257"/>
            <a:ext cx="504056" cy="288032"/>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146" name="Oval 145"/>
          <p:cNvSpPr/>
          <p:nvPr/>
        </p:nvSpPr>
        <p:spPr bwMode="auto">
          <a:xfrm>
            <a:off x="3472111" y="2197249"/>
            <a:ext cx="576064"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32" name="Chart 31"/>
          <p:cNvGraphicFramePr>
            <a:graphicFrameLocks/>
          </p:cNvGraphicFramePr>
          <p:nvPr/>
        </p:nvGraphicFramePr>
        <p:xfrm>
          <a:off x="1401698" y="1566847"/>
          <a:ext cx="9286940" cy="5643602"/>
        </p:xfrm>
        <a:graphic>
          <a:graphicData uri="http://schemas.openxmlformats.org/drawingml/2006/chart">
            <c:chart xmlns:c="http://schemas.openxmlformats.org/drawingml/2006/chart" xmlns:r="http://schemas.openxmlformats.org/officeDocument/2006/relationships" r:id="rId3"/>
          </a:graphicData>
        </a:graphic>
      </p:graphicFrame>
      <p:sp>
        <p:nvSpPr>
          <p:cNvPr id="18" name="Rectangle 23"/>
          <p:cNvSpPr>
            <a:spLocks noChangeArrowheads="1"/>
          </p:cNvSpPr>
          <p:nvPr/>
        </p:nvSpPr>
        <p:spPr bwMode="auto">
          <a:xfrm>
            <a:off x="1568451" y="6921500"/>
            <a:ext cx="6419074" cy="646113"/>
          </a:xfrm>
          <a:prstGeom prst="rect">
            <a:avLst/>
          </a:prstGeom>
          <a:noFill/>
          <a:ln w="9525">
            <a:noFill/>
            <a:miter lim="800000"/>
            <a:headEnd/>
            <a:tailEnd/>
          </a:ln>
        </p:spPr>
        <p:txBody>
          <a:bodyPr lIns="104287" tIns="52144" rIns="104287" bIns="52144"/>
          <a:lstStyle/>
          <a:p>
            <a:pPr marL="391077" indent="-391077" eaLnBrk="0" hangingPunct="0">
              <a:defRPr/>
            </a:pPr>
            <a:r>
              <a:rPr lang="en-GB" sz="1000" dirty="0" smtClean="0">
                <a:solidFill>
                  <a:srgbClr val="4D4D4D"/>
                </a:solidFill>
                <a:latin typeface="+mn-lt"/>
              </a:rPr>
              <a:t>Q2a/b	Thinking broadly about a wide range of motoring issues, how strongly do you agree or disagree with the following statements regarding motoring?</a:t>
            </a:r>
            <a:endParaRPr lang="en-GB" sz="1000" dirty="0">
              <a:solidFill>
                <a:srgbClr val="4D4D4D"/>
              </a:solidFill>
              <a:latin typeface="+mn-lt"/>
            </a:endParaRPr>
          </a:p>
          <a:p>
            <a:pPr marL="391077" indent="-391077" eaLnBrk="0" hangingPunct="0">
              <a:defRPr/>
            </a:pPr>
            <a:r>
              <a:rPr lang="en-GB" sz="1000" dirty="0">
                <a:solidFill>
                  <a:srgbClr val="4D4D4D"/>
                </a:solidFill>
                <a:latin typeface="+mn-lt"/>
              </a:rPr>
              <a:t>	Base: all respondents </a:t>
            </a:r>
            <a:r>
              <a:rPr lang="en-GB" sz="1000" dirty="0" smtClean="0">
                <a:solidFill>
                  <a:srgbClr val="4D4D4D"/>
                </a:solidFill>
                <a:latin typeface="+mn-lt"/>
              </a:rPr>
              <a:t>2012 (n=1,003); 2011 (n=1,002); 2010 (n=1,150)</a:t>
            </a:r>
            <a:endParaRPr lang="en-GB" sz="1000" dirty="0">
              <a:solidFill>
                <a:srgbClr val="4D4D4D"/>
              </a:solidFill>
              <a:latin typeface="+mn-lt"/>
            </a:endParaRPr>
          </a:p>
        </p:txBody>
      </p:sp>
      <p:sp>
        <p:nvSpPr>
          <p:cNvPr id="70" name="Rectangle 69"/>
          <p:cNvSpPr/>
          <p:nvPr/>
        </p:nvSpPr>
        <p:spPr>
          <a:xfrm>
            <a:off x="272221" y="2125241"/>
            <a:ext cx="1857388" cy="600164"/>
          </a:xfrm>
          <a:prstGeom prst="rect">
            <a:avLst/>
          </a:prstGeom>
        </p:spPr>
        <p:txBody>
          <a:bodyPr wrap="square">
            <a:spAutoFit/>
          </a:bodyPr>
          <a:lstStyle/>
          <a:p>
            <a:r>
              <a:rPr lang="en-GB" dirty="0" smtClean="0">
                <a:solidFill>
                  <a:prstClr val="black"/>
                </a:solidFill>
              </a:rPr>
              <a:t>The quality of my local roads is getting noticeably worse these days</a:t>
            </a:r>
            <a:endParaRPr lang="en-GB" dirty="0"/>
          </a:p>
        </p:txBody>
      </p:sp>
      <p:sp>
        <p:nvSpPr>
          <p:cNvPr id="72" name="Rectangle 71"/>
          <p:cNvSpPr/>
          <p:nvPr/>
        </p:nvSpPr>
        <p:spPr>
          <a:xfrm>
            <a:off x="272221" y="3625439"/>
            <a:ext cx="1928826" cy="769441"/>
          </a:xfrm>
          <a:prstGeom prst="rect">
            <a:avLst/>
          </a:prstGeom>
        </p:spPr>
        <p:txBody>
          <a:bodyPr wrap="square">
            <a:spAutoFit/>
          </a:bodyPr>
          <a:lstStyle/>
          <a:p>
            <a:r>
              <a:rPr lang="en-GB" dirty="0" smtClean="0"/>
              <a:t>The condition of motorways and other main roads is getting noticeably worse these days</a:t>
            </a:r>
            <a:endParaRPr lang="en-GB" dirty="0"/>
          </a:p>
        </p:txBody>
      </p:sp>
      <p:sp>
        <p:nvSpPr>
          <p:cNvPr id="14" name="Rectangle 13"/>
          <p:cNvSpPr/>
          <p:nvPr/>
        </p:nvSpPr>
        <p:spPr>
          <a:xfrm>
            <a:off x="272221" y="4570510"/>
            <a:ext cx="1857388" cy="769441"/>
          </a:xfrm>
          <a:prstGeom prst="rect">
            <a:avLst/>
          </a:prstGeom>
        </p:spPr>
        <p:txBody>
          <a:bodyPr wrap="square">
            <a:spAutoFit/>
          </a:bodyPr>
          <a:lstStyle/>
          <a:p>
            <a:r>
              <a:rPr lang="en-GB" dirty="0" smtClean="0"/>
              <a:t>I oppose any technology that allows other people to monitor the movements of my vehicle	</a:t>
            </a:r>
          </a:p>
        </p:txBody>
      </p:sp>
      <p:sp>
        <p:nvSpPr>
          <p:cNvPr id="15" name="Rectangle 14"/>
          <p:cNvSpPr/>
          <p:nvPr/>
        </p:nvSpPr>
        <p:spPr>
          <a:xfrm>
            <a:off x="272220" y="6125769"/>
            <a:ext cx="1728043" cy="600164"/>
          </a:xfrm>
          <a:prstGeom prst="rect">
            <a:avLst/>
          </a:prstGeom>
        </p:spPr>
        <p:txBody>
          <a:bodyPr wrap="square">
            <a:spAutoFit/>
          </a:bodyPr>
          <a:lstStyle/>
          <a:p>
            <a:r>
              <a:rPr lang="en-GB" dirty="0" smtClean="0"/>
              <a:t>Motorway journey times are becoming more predictable</a:t>
            </a:r>
            <a:endParaRPr lang="en-GB" dirty="0"/>
          </a:p>
        </p:txBody>
      </p:sp>
      <p:sp>
        <p:nvSpPr>
          <p:cNvPr id="16" name="Rectangle 15"/>
          <p:cNvSpPr/>
          <p:nvPr/>
        </p:nvSpPr>
        <p:spPr>
          <a:xfrm>
            <a:off x="272221" y="5382729"/>
            <a:ext cx="1714512" cy="600164"/>
          </a:xfrm>
          <a:prstGeom prst="rect">
            <a:avLst/>
          </a:prstGeom>
        </p:spPr>
        <p:txBody>
          <a:bodyPr wrap="square">
            <a:spAutoFit/>
          </a:bodyPr>
          <a:lstStyle/>
          <a:p>
            <a:r>
              <a:rPr lang="en-GB" dirty="0" smtClean="0"/>
              <a:t>Local journey times are becoming more predictable	</a:t>
            </a:r>
          </a:p>
        </p:txBody>
      </p:sp>
      <p:sp>
        <p:nvSpPr>
          <p:cNvPr id="17" name="Rectangle 16"/>
          <p:cNvSpPr/>
          <p:nvPr/>
        </p:nvSpPr>
        <p:spPr>
          <a:xfrm>
            <a:off x="272221" y="2908800"/>
            <a:ext cx="1785950" cy="430887"/>
          </a:xfrm>
          <a:prstGeom prst="rect">
            <a:avLst/>
          </a:prstGeom>
        </p:spPr>
        <p:txBody>
          <a:bodyPr wrap="square">
            <a:spAutoFit/>
          </a:bodyPr>
          <a:lstStyle/>
          <a:p>
            <a:r>
              <a:rPr lang="en-GB" dirty="0" smtClean="0"/>
              <a:t>Roads feel busier than ever before</a:t>
            </a:r>
            <a:endParaRPr lang="en-GB" dirty="0"/>
          </a:p>
        </p:txBody>
      </p:sp>
      <p:sp>
        <p:nvSpPr>
          <p:cNvPr id="12" name="TextBox 11"/>
          <p:cNvSpPr txBox="1"/>
          <p:nvPr/>
        </p:nvSpPr>
        <p:spPr>
          <a:xfrm>
            <a:off x="2463999" y="2197249"/>
            <a:ext cx="1354858" cy="430887"/>
          </a:xfrm>
          <a:prstGeom prst="rect">
            <a:avLst/>
          </a:prstGeom>
          <a:noFill/>
        </p:spPr>
        <p:txBody>
          <a:bodyPr wrap="none" rtlCol="0">
            <a:spAutoFit/>
          </a:bodyPr>
          <a:lstStyle/>
          <a:p>
            <a:r>
              <a:rPr lang="en-GB" dirty="0" smtClean="0"/>
              <a:t>87% 45+ years old</a:t>
            </a:r>
          </a:p>
          <a:p>
            <a:r>
              <a:rPr lang="en-GB" dirty="0" smtClean="0"/>
              <a:t>83% Suburb/rural</a:t>
            </a:r>
            <a:endParaRPr lang="en-GB" dirty="0"/>
          </a:p>
        </p:txBody>
      </p:sp>
      <p:sp>
        <p:nvSpPr>
          <p:cNvPr id="13" name="TextBox 12"/>
          <p:cNvSpPr txBox="1"/>
          <p:nvPr/>
        </p:nvSpPr>
        <p:spPr>
          <a:xfrm>
            <a:off x="8368655" y="2053233"/>
            <a:ext cx="1805302" cy="430887"/>
          </a:xfrm>
          <a:prstGeom prst="rect">
            <a:avLst/>
          </a:prstGeom>
          <a:noFill/>
        </p:spPr>
        <p:txBody>
          <a:bodyPr wrap="none" rtlCol="0">
            <a:spAutoFit/>
          </a:bodyPr>
          <a:lstStyle/>
          <a:p>
            <a:r>
              <a:rPr lang="en-GB" dirty="0" smtClean="0"/>
              <a:t>12% Company car drivers</a:t>
            </a:r>
          </a:p>
          <a:p>
            <a:r>
              <a:rPr lang="en-GB" dirty="0" smtClean="0"/>
              <a:t>11% London</a:t>
            </a:r>
            <a:endParaRPr lang="en-GB" dirty="0"/>
          </a:p>
        </p:txBody>
      </p:sp>
      <p:sp>
        <p:nvSpPr>
          <p:cNvPr id="19" name="TextBox 18"/>
          <p:cNvSpPr txBox="1"/>
          <p:nvPr/>
        </p:nvSpPr>
        <p:spPr>
          <a:xfrm>
            <a:off x="2463999" y="2917329"/>
            <a:ext cx="1478290" cy="430887"/>
          </a:xfrm>
          <a:prstGeom prst="rect">
            <a:avLst/>
          </a:prstGeom>
          <a:noFill/>
        </p:spPr>
        <p:txBody>
          <a:bodyPr wrap="none" rtlCol="0">
            <a:spAutoFit/>
          </a:bodyPr>
          <a:lstStyle/>
          <a:p>
            <a:r>
              <a:rPr lang="en-GB" dirty="0" smtClean="0"/>
              <a:t>79% 25+ years old</a:t>
            </a:r>
          </a:p>
          <a:p>
            <a:r>
              <a:rPr lang="en-GB" dirty="0" smtClean="0"/>
              <a:t>80% London/SE/NW</a:t>
            </a:r>
            <a:endParaRPr lang="en-GB" dirty="0"/>
          </a:p>
        </p:txBody>
      </p:sp>
      <p:sp>
        <p:nvSpPr>
          <p:cNvPr id="20" name="TextBox 19"/>
          <p:cNvSpPr txBox="1"/>
          <p:nvPr/>
        </p:nvSpPr>
        <p:spPr>
          <a:xfrm>
            <a:off x="8368655" y="2990498"/>
            <a:ext cx="1805302" cy="261610"/>
          </a:xfrm>
          <a:prstGeom prst="rect">
            <a:avLst/>
          </a:prstGeom>
          <a:noFill/>
        </p:spPr>
        <p:txBody>
          <a:bodyPr wrap="none" rtlCol="0">
            <a:spAutoFit/>
          </a:bodyPr>
          <a:lstStyle/>
          <a:p>
            <a:r>
              <a:rPr lang="en-GB" dirty="0" smtClean="0"/>
              <a:t>11% Company car drivers</a:t>
            </a:r>
          </a:p>
        </p:txBody>
      </p:sp>
      <p:sp>
        <p:nvSpPr>
          <p:cNvPr id="21" name="TextBox 20"/>
          <p:cNvSpPr txBox="1"/>
          <p:nvPr/>
        </p:nvSpPr>
        <p:spPr>
          <a:xfrm>
            <a:off x="2463999" y="3565401"/>
            <a:ext cx="1354858" cy="769441"/>
          </a:xfrm>
          <a:prstGeom prst="rect">
            <a:avLst/>
          </a:prstGeom>
          <a:noFill/>
        </p:spPr>
        <p:txBody>
          <a:bodyPr wrap="none" rtlCol="0">
            <a:spAutoFit/>
          </a:bodyPr>
          <a:lstStyle/>
          <a:p>
            <a:r>
              <a:rPr lang="en-GB" dirty="0" smtClean="0"/>
              <a:t>77% 45+ years old</a:t>
            </a:r>
          </a:p>
          <a:p>
            <a:r>
              <a:rPr lang="en-GB" dirty="0" smtClean="0"/>
              <a:t>77%C2DE</a:t>
            </a:r>
          </a:p>
          <a:p>
            <a:r>
              <a:rPr lang="en-GB" dirty="0" smtClean="0"/>
              <a:t>72% Private</a:t>
            </a:r>
          </a:p>
          <a:p>
            <a:r>
              <a:rPr lang="en-GB" dirty="0" smtClean="0"/>
              <a:t>82% Scotland</a:t>
            </a:r>
            <a:endParaRPr lang="en-GB" dirty="0"/>
          </a:p>
        </p:txBody>
      </p:sp>
      <p:sp>
        <p:nvSpPr>
          <p:cNvPr id="22" name="TextBox 21"/>
          <p:cNvSpPr txBox="1"/>
          <p:nvPr/>
        </p:nvSpPr>
        <p:spPr>
          <a:xfrm>
            <a:off x="8368655" y="3879855"/>
            <a:ext cx="1805302" cy="261610"/>
          </a:xfrm>
          <a:prstGeom prst="rect">
            <a:avLst/>
          </a:prstGeom>
          <a:noFill/>
        </p:spPr>
        <p:txBody>
          <a:bodyPr wrap="none" rtlCol="0">
            <a:spAutoFit/>
          </a:bodyPr>
          <a:lstStyle/>
          <a:p>
            <a:r>
              <a:rPr lang="en-GB" dirty="0" smtClean="0"/>
              <a:t>18% Company car drivers</a:t>
            </a:r>
          </a:p>
        </p:txBody>
      </p:sp>
      <p:sp>
        <p:nvSpPr>
          <p:cNvPr id="23" name="TextBox 22"/>
          <p:cNvSpPr txBox="1"/>
          <p:nvPr/>
        </p:nvSpPr>
        <p:spPr>
          <a:xfrm>
            <a:off x="2463999" y="4671943"/>
            <a:ext cx="1619354" cy="261610"/>
          </a:xfrm>
          <a:prstGeom prst="rect">
            <a:avLst/>
          </a:prstGeom>
          <a:noFill/>
        </p:spPr>
        <p:txBody>
          <a:bodyPr wrap="none" rtlCol="0">
            <a:spAutoFit/>
          </a:bodyPr>
          <a:lstStyle/>
          <a:p>
            <a:r>
              <a:rPr lang="en-GB" dirty="0" smtClean="0"/>
              <a:t>60% Regular speeders</a:t>
            </a:r>
          </a:p>
        </p:txBody>
      </p:sp>
      <p:sp>
        <p:nvSpPr>
          <p:cNvPr id="24" name="TextBox 23"/>
          <p:cNvSpPr txBox="1"/>
          <p:nvPr/>
        </p:nvSpPr>
        <p:spPr>
          <a:xfrm>
            <a:off x="8368655" y="4671943"/>
            <a:ext cx="1354858" cy="261610"/>
          </a:xfrm>
          <a:prstGeom prst="rect">
            <a:avLst/>
          </a:prstGeom>
          <a:noFill/>
        </p:spPr>
        <p:txBody>
          <a:bodyPr wrap="none" rtlCol="0">
            <a:spAutoFit/>
          </a:bodyPr>
          <a:lstStyle/>
          <a:p>
            <a:r>
              <a:rPr lang="en-GB" dirty="0" smtClean="0"/>
              <a:t>37% 70+ years old</a:t>
            </a:r>
          </a:p>
        </p:txBody>
      </p:sp>
      <p:sp>
        <p:nvSpPr>
          <p:cNvPr id="25" name="Title 24"/>
          <p:cNvSpPr>
            <a:spLocks noGrp="1"/>
          </p:cNvSpPr>
          <p:nvPr>
            <p:ph type="title"/>
          </p:nvPr>
        </p:nvSpPr>
        <p:spPr/>
        <p:txBody>
          <a:bodyPr/>
          <a:lstStyle/>
          <a:p>
            <a:r>
              <a:rPr lang="en-GB" dirty="0" smtClean="0">
                <a:latin typeface="Arial" pitchFamily="34" charset="0"/>
                <a:ea typeface="Geneva"/>
                <a:cs typeface="Geneva"/>
              </a:rPr>
              <a:t>Views on motoring – general.</a:t>
            </a:r>
            <a:br>
              <a:rPr lang="en-GB" dirty="0" smtClean="0">
                <a:latin typeface="Arial" pitchFamily="34" charset="0"/>
                <a:ea typeface="Geneva"/>
                <a:cs typeface="Geneva"/>
              </a:rPr>
            </a:br>
            <a:r>
              <a:rPr lang="en-GB" sz="1400" dirty="0" smtClean="0">
                <a:latin typeface="Arial" pitchFamily="34" charset="0"/>
                <a:ea typeface="Geneva"/>
                <a:cs typeface="Geneva"/>
              </a:rPr>
              <a:t>Company car drivers are more likely to disagree with deterioration of the roads (although most still do agree). Almost one-third of company car drivers disagree that journey times are more predictable.</a:t>
            </a:r>
            <a:endParaRPr lang="en-GB" sz="1400" dirty="0"/>
          </a:p>
        </p:txBody>
      </p:sp>
      <p:sp>
        <p:nvSpPr>
          <p:cNvPr id="26" name="TextBox 25"/>
          <p:cNvSpPr txBox="1"/>
          <p:nvPr/>
        </p:nvSpPr>
        <p:spPr>
          <a:xfrm>
            <a:off x="2463999" y="5365601"/>
            <a:ext cx="1391728" cy="430887"/>
          </a:xfrm>
          <a:prstGeom prst="rect">
            <a:avLst/>
          </a:prstGeom>
          <a:noFill/>
        </p:spPr>
        <p:txBody>
          <a:bodyPr wrap="none" rtlCol="0">
            <a:spAutoFit/>
          </a:bodyPr>
          <a:lstStyle/>
          <a:p>
            <a:r>
              <a:rPr lang="en-GB" dirty="0" smtClean="0"/>
              <a:t>54% East Midlands</a:t>
            </a:r>
          </a:p>
          <a:p>
            <a:r>
              <a:rPr lang="en-GB" dirty="0" smtClean="0"/>
              <a:t>52% City/town</a:t>
            </a:r>
          </a:p>
        </p:txBody>
      </p:sp>
      <p:sp>
        <p:nvSpPr>
          <p:cNvPr id="27" name="TextBox 26"/>
          <p:cNvSpPr txBox="1"/>
          <p:nvPr/>
        </p:nvSpPr>
        <p:spPr>
          <a:xfrm>
            <a:off x="8368655" y="5269493"/>
            <a:ext cx="1805302" cy="600164"/>
          </a:xfrm>
          <a:prstGeom prst="rect">
            <a:avLst/>
          </a:prstGeom>
          <a:noFill/>
        </p:spPr>
        <p:txBody>
          <a:bodyPr wrap="none" rtlCol="0">
            <a:spAutoFit/>
          </a:bodyPr>
          <a:lstStyle/>
          <a:p>
            <a:r>
              <a:rPr lang="en-GB" dirty="0" smtClean="0"/>
              <a:t>21% 25-69 years old</a:t>
            </a:r>
          </a:p>
          <a:p>
            <a:r>
              <a:rPr lang="en-GB" dirty="0" smtClean="0"/>
              <a:t>28% Company car drivers</a:t>
            </a:r>
          </a:p>
          <a:p>
            <a:r>
              <a:rPr lang="en-GB" dirty="0" smtClean="0"/>
              <a:t>21% Suburb/rural</a:t>
            </a:r>
          </a:p>
        </p:txBody>
      </p:sp>
      <p:sp>
        <p:nvSpPr>
          <p:cNvPr id="28" name="TextBox 27"/>
          <p:cNvSpPr txBox="1"/>
          <p:nvPr/>
        </p:nvSpPr>
        <p:spPr>
          <a:xfrm>
            <a:off x="2463999" y="6229697"/>
            <a:ext cx="976549" cy="261610"/>
          </a:xfrm>
          <a:prstGeom prst="rect">
            <a:avLst/>
          </a:prstGeom>
          <a:noFill/>
        </p:spPr>
        <p:txBody>
          <a:bodyPr wrap="none" rtlCol="0">
            <a:spAutoFit/>
          </a:bodyPr>
          <a:lstStyle/>
          <a:p>
            <a:r>
              <a:rPr lang="en-GB" dirty="0" smtClean="0"/>
              <a:t>54% London</a:t>
            </a:r>
          </a:p>
        </p:txBody>
      </p:sp>
      <p:sp>
        <p:nvSpPr>
          <p:cNvPr id="29" name="TextBox 28"/>
          <p:cNvSpPr txBox="1"/>
          <p:nvPr/>
        </p:nvSpPr>
        <p:spPr>
          <a:xfrm>
            <a:off x="8368655" y="6013673"/>
            <a:ext cx="1805302" cy="938719"/>
          </a:xfrm>
          <a:prstGeom prst="rect">
            <a:avLst/>
          </a:prstGeom>
          <a:noFill/>
        </p:spPr>
        <p:txBody>
          <a:bodyPr wrap="none" rtlCol="0">
            <a:spAutoFit/>
          </a:bodyPr>
          <a:lstStyle/>
          <a:p>
            <a:r>
              <a:rPr lang="en-GB" dirty="0" smtClean="0"/>
              <a:t>21% Male</a:t>
            </a:r>
          </a:p>
          <a:p>
            <a:r>
              <a:rPr lang="en-GB" dirty="0" smtClean="0"/>
              <a:t>21% ABC1</a:t>
            </a:r>
          </a:p>
          <a:p>
            <a:r>
              <a:rPr lang="en-GB" dirty="0" smtClean="0"/>
              <a:t>32% Company car drivers</a:t>
            </a:r>
          </a:p>
          <a:p>
            <a:r>
              <a:rPr lang="en-GB" dirty="0" smtClean="0"/>
              <a:t>29% South East</a:t>
            </a:r>
          </a:p>
          <a:p>
            <a:r>
              <a:rPr lang="en-GB" dirty="0" smtClean="0"/>
              <a:t>21% Suburb/rural</a:t>
            </a:r>
          </a:p>
        </p:txBody>
      </p:sp>
      <p:sp>
        <p:nvSpPr>
          <p:cNvPr id="30" name="Text Box 17"/>
          <p:cNvSpPr txBox="1">
            <a:spLocks noChangeArrowheads="1"/>
          </p:cNvSpPr>
          <p:nvPr/>
        </p:nvSpPr>
        <p:spPr bwMode="auto">
          <a:xfrm>
            <a:off x="1743919" y="1566847"/>
            <a:ext cx="2160240"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More likely to agree...</a:t>
            </a:r>
            <a:endParaRPr lang="en-GB" sz="1400" b="1" dirty="0">
              <a:latin typeface="+mn-lt"/>
              <a:ea typeface="Geneva" pitchFamily="-107" charset="-128"/>
              <a:cs typeface="+mn-cs"/>
            </a:endParaRPr>
          </a:p>
        </p:txBody>
      </p:sp>
      <p:sp>
        <p:nvSpPr>
          <p:cNvPr id="31" name="Text Box 17"/>
          <p:cNvSpPr txBox="1">
            <a:spLocks noChangeArrowheads="1"/>
          </p:cNvSpPr>
          <p:nvPr/>
        </p:nvSpPr>
        <p:spPr bwMode="auto">
          <a:xfrm>
            <a:off x="8296646" y="1566847"/>
            <a:ext cx="2391991"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More likely to disagree...</a:t>
            </a:r>
            <a:endParaRPr lang="en-GB" sz="1400" b="1" dirty="0">
              <a:latin typeface="+mn-lt"/>
              <a:ea typeface="Geneva" pitchFamily="-107" charset="-128"/>
              <a:cs typeface="+mn-cs"/>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itle 1"/>
          <p:cNvSpPr>
            <a:spLocks noGrp="1"/>
          </p:cNvSpPr>
          <p:nvPr>
            <p:ph type="title"/>
          </p:nvPr>
        </p:nvSpPr>
        <p:spPr>
          <a:xfrm>
            <a:off x="849313" y="352401"/>
            <a:ext cx="8996362" cy="1079500"/>
          </a:xfrm>
          <a:noFill/>
        </p:spPr>
        <p:txBody>
          <a:bodyPr/>
          <a:lstStyle/>
          <a:p>
            <a:r>
              <a:rPr dirty="0" smtClean="0">
                <a:latin typeface="Arial" pitchFamily="34" charset="0"/>
                <a:ea typeface="Geneva"/>
                <a:cs typeface="Geneva"/>
              </a:rPr>
              <a:t>Views on motoring </a:t>
            </a:r>
            <a:r>
              <a:rPr lang="en-GB" dirty="0" smtClean="0">
                <a:latin typeface="Arial" pitchFamily="34" charset="0"/>
                <a:ea typeface="Geneva"/>
                <a:cs typeface="Geneva"/>
              </a:rPr>
              <a:t>–</a:t>
            </a:r>
            <a:r>
              <a:rPr dirty="0" smtClean="0">
                <a:latin typeface="Arial" pitchFamily="34" charset="0"/>
                <a:ea typeface="Geneva"/>
                <a:cs typeface="Geneva"/>
              </a:rPr>
              <a:t> me and my car.</a:t>
            </a:r>
            <a:br>
              <a:rPr dirty="0" smtClean="0">
                <a:latin typeface="Arial" pitchFamily="34" charset="0"/>
                <a:ea typeface="Geneva"/>
                <a:cs typeface="Geneva"/>
              </a:rPr>
            </a:br>
            <a:r>
              <a:rPr sz="1400" dirty="0" smtClean="0">
                <a:latin typeface="Arial" pitchFamily="34" charset="0"/>
                <a:ea typeface="Geneva"/>
                <a:cs typeface="Geneva"/>
              </a:rPr>
              <a:t>Motorists continue to see their car as an integral part of their lives, with more than </a:t>
            </a:r>
            <a:r>
              <a:rPr lang="en-GB" sz="1400" dirty="0" smtClean="0">
                <a:latin typeface="Arial" pitchFamily="34" charset="0"/>
                <a:ea typeface="Geneva"/>
                <a:cs typeface="Geneva"/>
              </a:rPr>
              <a:t>¾</a:t>
            </a:r>
            <a:r>
              <a:rPr sz="1400" dirty="0" smtClean="0">
                <a:latin typeface="Arial" pitchFamily="34" charset="0"/>
                <a:ea typeface="Geneva"/>
                <a:cs typeface="Geneva"/>
              </a:rPr>
              <a:t> believing it would be difficult to adjust to a carless lifestyle. However, public transport is increasingly perceived as accessible.</a:t>
            </a:r>
            <a:endParaRPr dirty="0" smtClean="0">
              <a:latin typeface="Arial" pitchFamily="34" charset="0"/>
              <a:ea typeface="Geneva"/>
              <a:cs typeface="Geneva"/>
            </a:endParaRPr>
          </a:p>
        </p:txBody>
      </p:sp>
      <p:sp>
        <p:nvSpPr>
          <p:cNvPr id="18" name="Rectangle 23"/>
          <p:cNvSpPr>
            <a:spLocks noChangeArrowheads="1"/>
          </p:cNvSpPr>
          <p:nvPr/>
        </p:nvSpPr>
        <p:spPr bwMode="auto">
          <a:xfrm>
            <a:off x="1568451" y="6921500"/>
            <a:ext cx="6512172" cy="646113"/>
          </a:xfrm>
          <a:prstGeom prst="rect">
            <a:avLst/>
          </a:prstGeom>
          <a:noFill/>
          <a:ln w="9525">
            <a:noFill/>
            <a:miter lim="800000"/>
            <a:headEnd/>
            <a:tailEnd/>
          </a:ln>
        </p:spPr>
        <p:txBody>
          <a:bodyPr lIns="104287" tIns="52144" rIns="104287" bIns="52144"/>
          <a:lstStyle/>
          <a:p>
            <a:pPr marL="391077" indent="-391077" eaLnBrk="0" hangingPunct="0">
              <a:defRPr/>
            </a:pPr>
            <a:r>
              <a:rPr lang="en-GB" sz="1000" dirty="0" smtClean="0">
                <a:solidFill>
                  <a:srgbClr val="4D4D4D"/>
                </a:solidFill>
                <a:latin typeface="+mn-lt"/>
              </a:rPr>
              <a:t>Q2a/b	Thinking broadly about a wide range of motoring issues, how strongly do you agree or disagree with the following statements regarding motoring?</a:t>
            </a:r>
            <a:endParaRPr lang="en-GB" sz="1000" dirty="0">
              <a:solidFill>
                <a:srgbClr val="4D4D4D"/>
              </a:solidFill>
              <a:latin typeface="+mn-lt"/>
            </a:endParaRPr>
          </a:p>
          <a:p>
            <a:pPr marL="391077" indent="-391077" eaLnBrk="0" hangingPunct="0">
              <a:defRPr/>
            </a:pPr>
            <a:r>
              <a:rPr lang="en-GB" sz="1000" dirty="0">
                <a:solidFill>
                  <a:srgbClr val="4D4D4D"/>
                </a:solidFill>
                <a:latin typeface="+mn-lt"/>
              </a:rPr>
              <a:t>	Base: </a:t>
            </a:r>
            <a:r>
              <a:rPr lang="en-GB" sz="1000" dirty="0" smtClean="0">
                <a:solidFill>
                  <a:srgbClr val="4D4D4D"/>
                </a:solidFill>
                <a:latin typeface="+mn-lt"/>
              </a:rPr>
              <a:t>all respondents 2012 (n=1,003); 2011 (n=1,002); 2010 (n=1,150) </a:t>
            </a:r>
            <a:r>
              <a:rPr lang="en-GB" sz="1000" dirty="0" smtClean="0">
                <a:solidFill>
                  <a:srgbClr val="4D4D4D"/>
                </a:solidFill>
              </a:rPr>
              <a:t>); 2009 (n=1,109), 2008 (n=1,116)</a:t>
            </a:r>
          </a:p>
          <a:p>
            <a:pPr marL="391077" indent="-391077" eaLnBrk="0" hangingPunct="0">
              <a:defRPr/>
            </a:pPr>
            <a:endParaRPr lang="en-GB" sz="1000" dirty="0">
              <a:solidFill>
                <a:srgbClr val="4D4D4D"/>
              </a:solidFill>
              <a:latin typeface="+mn-lt"/>
            </a:endParaRPr>
          </a:p>
        </p:txBody>
      </p:sp>
      <p:sp>
        <p:nvSpPr>
          <p:cNvPr id="71" name="Rectangle 70"/>
          <p:cNvSpPr/>
          <p:nvPr/>
        </p:nvSpPr>
        <p:spPr>
          <a:xfrm>
            <a:off x="343659" y="2197249"/>
            <a:ext cx="1785950" cy="769441"/>
          </a:xfrm>
          <a:prstGeom prst="rect">
            <a:avLst/>
          </a:prstGeom>
        </p:spPr>
        <p:txBody>
          <a:bodyPr wrap="square">
            <a:spAutoFit/>
          </a:bodyPr>
          <a:lstStyle/>
          <a:p>
            <a:r>
              <a:rPr lang="en-GB" dirty="0" smtClean="0"/>
              <a:t>I would find it very difficult to adjust my lifestyle to being without a car	</a:t>
            </a:r>
          </a:p>
        </p:txBody>
      </p:sp>
      <p:sp>
        <p:nvSpPr>
          <p:cNvPr id="76" name="Rectangle 75"/>
          <p:cNvSpPr/>
          <p:nvPr/>
        </p:nvSpPr>
        <p:spPr>
          <a:xfrm>
            <a:off x="343659" y="5152608"/>
            <a:ext cx="1785949" cy="600164"/>
          </a:xfrm>
          <a:prstGeom prst="rect">
            <a:avLst/>
          </a:prstGeom>
        </p:spPr>
        <p:txBody>
          <a:bodyPr wrap="square">
            <a:spAutoFit/>
          </a:bodyPr>
          <a:lstStyle/>
          <a:p>
            <a:r>
              <a:rPr lang="en-GB" dirty="0" smtClean="0"/>
              <a:t>Most people in cars could use public transport instead	</a:t>
            </a:r>
          </a:p>
        </p:txBody>
      </p:sp>
      <p:sp>
        <p:nvSpPr>
          <p:cNvPr id="78" name="Rectangle 77"/>
          <p:cNvSpPr/>
          <p:nvPr/>
        </p:nvSpPr>
        <p:spPr>
          <a:xfrm>
            <a:off x="343659" y="3181004"/>
            <a:ext cx="1785950" cy="600164"/>
          </a:xfrm>
          <a:prstGeom prst="rect">
            <a:avLst/>
          </a:prstGeom>
        </p:spPr>
        <p:txBody>
          <a:bodyPr wrap="square">
            <a:spAutoFit/>
          </a:bodyPr>
          <a:lstStyle/>
          <a:p>
            <a:r>
              <a:rPr lang="en-GB" dirty="0" smtClean="0"/>
              <a:t>I would use my car less if public transport were better</a:t>
            </a:r>
          </a:p>
        </p:txBody>
      </p:sp>
      <p:sp>
        <p:nvSpPr>
          <p:cNvPr id="79" name="Rectangle 78"/>
          <p:cNvSpPr/>
          <p:nvPr/>
        </p:nvSpPr>
        <p:spPr>
          <a:xfrm>
            <a:off x="343659" y="4223914"/>
            <a:ext cx="1785950" cy="600164"/>
          </a:xfrm>
          <a:prstGeom prst="rect">
            <a:avLst/>
          </a:prstGeom>
        </p:spPr>
        <p:txBody>
          <a:bodyPr wrap="square">
            <a:spAutoFit/>
          </a:bodyPr>
          <a:lstStyle/>
          <a:p>
            <a:r>
              <a:rPr lang="en-GB" dirty="0" smtClean="0"/>
              <a:t>My car usage will increase if my economic prospects improve</a:t>
            </a:r>
          </a:p>
        </p:txBody>
      </p:sp>
      <p:sp>
        <p:nvSpPr>
          <p:cNvPr id="80" name="Rectangle 79"/>
          <p:cNvSpPr/>
          <p:nvPr/>
        </p:nvSpPr>
        <p:spPr>
          <a:xfrm>
            <a:off x="343659" y="5967086"/>
            <a:ext cx="1714512" cy="769441"/>
          </a:xfrm>
          <a:prstGeom prst="rect">
            <a:avLst/>
          </a:prstGeom>
        </p:spPr>
        <p:txBody>
          <a:bodyPr wrap="square">
            <a:spAutoFit/>
          </a:bodyPr>
          <a:lstStyle/>
          <a:p>
            <a:r>
              <a:rPr lang="en-GB" dirty="0" smtClean="0"/>
              <a:t>I believe I will need to use my car less in the future as other transport options take its place</a:t>
            </a:r>
          </a:p>
        </p:txBody>
      </p:sp>
      <p:sp>
        <p:nvSpPr>
          <p:cNvPr id="12" name="Rectangle 11"/>
          <p:cNvSpPr/>
          <p:nvPr/>
        </p:nvSpPr>
        <p:spPr bwMode="auto">
          <a:xfrm>
            <a:off x="7636605" y="2066913"/>
            <a:ext cx="500066" cy="4643470"/>
          </a:xfrm>
          <a:prstGeom prst="rect">
            <a:avLst/>
          </a:prstGeom>
          <a:solidFill>
            <a:schemeClr val="accent2">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13" name="Rectangle 12"/>
          <p:cNvSpPr/>
          <p:nvPr/>
        </p:nvSpPr>
        <p:spPr bwMode="auto">
          <a:xfrm>
            <a:off x="6350721" y="2066913"/>
            <a:ext cx="500066" cy="4643470"/>
          </a:xfrm>
          <a:prstGeom prst="rect">
            <a:avLst/>
          </a:prstGeom>
          <a:solidFill>
            <a:schemeClr val="accent2">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14" name="Rectangle 13"/>
          <p:cNvSpPr/>
          <p:nvPr/>
        </p:nvSpPr>
        <p:spPr bwMode="auto">
          <a:xfrm>
            <a:off x="6993663" y="2066913"/>
            <a:ext cx="500066" cy="4643470"/>
          </a:xfrm>
          <a:prstGeom prst="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35" name="Text Box 17"/>
          <p:cNvSpPr txBox="1">
            <a:spLocks noChangeArrowheads="1"/>
          </p:cNvSpPr>
          <p:nvPr/>
        </p:nvSpPr>
        <p:spPr bwMode="auto">
          <a:xfrm>
            <a:off x="6350721" y="1566847"/>
            <a:ext cx="1500198"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Disagreement</a:t>
            </a:r>
            <a:endParaRPr lang="en-GB" sz="1400" b="1" dirty="0">
              <a:latin typeface="+mn-lt"/>
              <a:ea typeface="Geneva" pitchFamily="-107" charset="-128"/>
              <a:cs typeface="+mn-cs"/>
            </a:endParaRPr>
          </a:p>
        </p:txBody>
      </p:sp>
      <p:sp>
        <p:nvSpPr>
          <p:cNvPr id="36" name="Text Box 17"/>
          <p:cNvSpPr txBox="1">
            <a:spLocks noChangeArrowheads="1"/>
          </p:cNvSpPr>
          <p:nvPr/>
        </p:nvSpPr>
        <p:spPr bwMode="auto">
          <a:xfrm>
            <a:off x="7422291" y="1817601"/>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2010</a:t>
            </a:r>
            <a:endParaRPr lang="en-GB" sz="1400" b="1" dirty="0">
              <a:latin typeface="+mn-lt"/>
              <a:ea typeface="Geneva" pitchFamily="-107" charset="-128"/>
              <a:cs typeface="+mn-cs"/>
            </a:endParaRPr>
          </a:p>
        </p:txBody>
      </p:sp>
      <p:sp>
        <p:nvSpPr>
          <p:cNvPr id="37" name="Text Box 17"/>
          <p:cNvSpPr txBox="1">
            <a:spLocks noChangeArrowheads="1"/>
          </p:cNvSpPr>
          <p:nvPr/>
        </p:nvSpPr>
        <p:spPr bwMode="auto">
          <a:xfrm>
            <a:off x="6779349" y="1817601"/>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2011</a:t>
            </a:r>
            <a:endParaRPr lang="en-GB" sz="1400" b="1" dirty="0">
              <a:latin typeface="+mn-lt"/>
              <a:ea typeface="Geneva" pitchFamily="-107" charset="-128"/>
              <a:cs typeface="+mn-cs"/>
            </a:endParaRPr>
          </a:p>
        </p:txBody>
      </p:sp>
      <p:sp>
        <p:nvSpPr>
          <p:cNvPr id="38" name="Rectangle 37"/>
          <p:cNvSpPr/>
          <p:nvPr/>
        </p:nvSpPr>
        <p:spPr bwMode="auto">
          <a:xfrm>
            <a:off x="3470401" y="2066913"/>
            <a:ext cx="500066" cy="4643470"/>
          </a:xfrm>
          <a:prstGeom prst="rect">
            <a:avLst/>
          </a:prstGeom>
          <a:solidFill>
            <a:schemeClr val="accent3">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39" name="Rectangle 38"/>
          <p:cNvSpPr/>
          <p:nvPr/>
        </p:nvSpPr>
        <p:spPr bwMode="auto">
          <a:xfrm>
            <a:off x="4756285" y="2066913"/>
            <a:ext cx="500066" cy="4643470"/>
          </a:xfrm>
          <a:prstGeom prst="rect">
            <a:avLst/>
          </a:prstGeom>
          <a:solidFill>
            <a:schemeClr val="accent3">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bg1"/>
              </a:solidFill>
              <a:effectLst/>
              <a:latin typeface="Arial" pitchFamily="34" charset="0"/>
            </a:endParaRPr>
          </a:p>
        </p:txBody>
      </p:sp>
      <p:sp>
        <p:nvSpPr>
          <p:cNvPr id="40" name="Rectangle 39"/>
          <p:cNvSpPr/>
          <p:nvPr/>
        </p:nvSpPr>
        <p:spPr bwMode="auto">
          <a:xfrm>
            <a:off x="4113343" y="2066913"/>
            <a:ext cx="500066" cy="4643470"/>
          </a:xfrm>
          <a:prstGeom prst="rect">
            <a:avLst/>
          </a:prstGeom>
          <a:solidFill>
            <a:schemeClr val="accent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41" name="Text Box 17"/>
          <p:cNvSpPr txBox="1">
            <a:spLocks noChangeArrowheads="1"/>
          </p:cNvSpPr>
          <p:nvPr/>
        </p:nvSpPr>
        <p:spPr bwMode="auto">
          <a:xfrm>
            <a:off x="4541971" y="1817601"/>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2012</a:t>
            </a:r>
            <a:endParaRPr lang="en-GB" sz="1400" b="1" dirty="0">
              <a:latin typeface="+mn-lt"/>
              <a:ea typeface="Geneva" pitchFamily="-107" charset="-128"/>
              <a:cs typeface="+mn-cs"/>
            </a:endParaRPr>
          </a:p>
        </p:txBody>
      </p:sp>
      <p:sp>
        <p:nvSpPr>
          <p:cNvPr id="42" name="Text Box 17"/>
          <p:cNvSpPr txBox="1">
            <a:spLocks noChangeArrowheads="1"/>
          </p:cNvSpPr>
          <p:nvPr/>
        </p:nvSpPr>
        <p:spPr bwMode="auto">
          <a:xfrm>
            <a:off x="4756285" y="228122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77%</a:t>
            </a:r>
            <a:endParaRPr lang="en-GB" sz="1400" b="1" dirty="0">
              <a:solidFill>
                <a:schemeClr val="bg1"/>
              </a:solidFill>
              <a:latin typeface="+mn-lt"/>
              <a:ea typeface="Geneva" pitchFamily="-107" charset="-128"/>
              <a:cs typeface="+mn-cs"/>
            </a:endParaRPr>
          </a:p>
        </p:txBody>
      </p:sp>
      <p:sp>
        <p:nvSpPr>
          <p:cNvPr id="43" name="Text Box 17"/>
          <p:cNvSpPr txBox="1">
            <a:spLocks noChangeArrowheads="1"/>
          </p:cNvSpPr>
          <p:nvPr/>
        </p:nvSpPr>
        <p:spPr bwMode="auto">
          <a:xfrm>
            <a:off x="3827591" y="1566847"/>
            <a:ext cx="1143008"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Agreement</a:t>
            </a:r>
            <a:endParaRPr lang="en-GB" sz="1400" b="1" dirty="0">
              <a:latin typeface="+mn-lt"/>
              <a:ea typeface="Geneva" pitchFamily="-107" charset="-128"/>
              <a:cs typeface="+mn-cs"/>
            </a:endParaRPr>
          </a:p>
        </p:txBody>
      </p:sp>
      <p:sp>
        <p:nvSpPr>
          <p:cNvPr id="46" name="Text Box 17"/>
          <p:cNvSpPr txBox="1">
            <a:spLocks noChangeArrowheads="1"/>
          </p:cNvSpPr>
          <p:nvPr/>
        </p:nvSpPr>
        <p:spPr bwMode="auto">
          <a:xfrm>
            <a:off x="4756285" y="528162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36%</a:t>
            </a:r>
            <a:endParaRPr lang="en-GB" sz="1400" b="1" dirty="0">
              <a:solidFill>
                <a:schemeClr val="bg1"/>
              </a:solidFill>
              <a:latin typeface="+mn-lt"/>
              <a:ea typeface="Geneva" pitchFamily="-107" charset="-128"/>
              <a:cs typeface="+mn-cs"/>
            </a:endParaRPr>
          </a:p>
        </p:txBody>
      </p:sp>
      <p:sp>
        <p:nvSpPr>
          <p:cNvPr id="61" name="Text Box 17"/>
          <p:cNvSpPr txBox="1">
            <a:spLocks noChangeArrowheads="1"/>
          </p:cNvSpPr>
          <p:nvPr/>
        </p:nvSpPr>
        <p:spPr bwMode="auto">
          <a:xfrm>
            <a:off x="3899029" y="1817601"/>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2011</a:t>
            </a:r>
            <a:endParaRPr lang="en-GB" sz="1400" b="1" dirty="0">
              <a:latin typeface="+mn-lt"/>
              <a:ea typeface="Geneva" pitchFamily="-107" charset="-128"/>
              <a:cs typeface="+mn-cs"/>
            </a:endParaRPr>
          </a:p>
        </p:txBody>
      </p:sp>
      <p:sp>
        <p:nvSpPr>
          <p:cNvPr id="62" name="Text Box 17"/>
          <p:cNvSpPr txBox="1">
            <a:spLocks noChangeArrowheads="1"/>
          </p:cNvSpPr>
          <p:nvPr/>
        </p:nvSpPr>
        <p:spPr bwMode="auto">
          <a:xfrm>
            <a:off x="3256087" y="1817601"/>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2010</a:t>
            </a:r>
            <a:endParaRPr lang="en-GB" sz="1400" b="1" dirty="0">
              <a:latin typeface="+mn-lt"/>
              <a:ea typeface="Geneva" pitchFamily="-107" charset="-128"/>
              <a:cs typeface="+mn-cs"/>
            </a:endParaRPr>
          </a:p>
        </p:txBody>
      </p:sp>
      <p:sp>
        <p:nvSpPr>
          <p:cNvPr id="63" name="Text Box 17"/>
          <p:cNvSpPr txBox="1">
            <a:spLocks noChangeArrowheads="1"/>
          </p:cNvSpPr>
          <p:nvPr/>
        </p:nvSpPr>
        <p:spPr bwMode="auto">
          <a:xfrm>
            <a:off x="4100193" y="228122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79%</a:t>
            </a:r>
            <a:endParaRPr lang="en-GB" sz="1400" b="1" dirty="0">
              <a:latin typeface="+mn-lt"/>
              <a:ea typeface="Geneva" pitchFamily="-107" charset="-128"/>
              <a:cs typeface="+mn-cs"/>
            </a:endParaRPr>
          </a:p>
        </p:txBody>
      </p:sp>
      <p:sp>
        <p:nvSpPr>
          <p:cNvPr id="66" name="Text Box 17"/>
          <p:cNvSpPr txBox="1">
            <a:spLocks noChangeArrowheads="1"/>
          </p:cNvSpPr>
          <p:nvPr/>
        </p:nvSpPr>
        <p:spPr bwMode="auto">
          <a:xfrm>
            <a:off x="4100193" y="528162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33%</a:t>
            </a:r>
            <a:endParaRPr lang="en-GB" sz="1400" b="1" dirty="0">
              <a:latin typeface="+mn-lt"/>
              <a:ea typeface="Geneva" pitchFamily="-107" charset="-128"/>
              <a:cs typeface="+mn-cs"/>
            </a:endParaRPr>
          </a:p>
        </p:txBody>
      </p:sp>
      <p:sp>
        <p:nvSpPr>
          <p:cNvPr id="68" name="Text Box 17"/>
          <p:cNvSpPr txBox="1">
            <a:spLocks noChangeArrowheads="1"/>
          </p:cNvSpPr>
          <p:nvPr/>
        </p:nvSpPr>
        <p:spPr bwMode="auto">
          <a:xfrm>
            <a:off x="3457251" y="228122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79%</a:t>
            </a:r>
            <a:endParaRPr lang="en-GB" sz="1400" b="1" dirty="0">
              <a:latin typeface="+mn-lt"/>
              <a:ea typeface="Geneva" pitchFamily="-107" charset="-128"/>
              <a:cs typeface="+mn-cs"/>
            </a:endParaRPr>
          </a:p>
        </p:txBody>
      </p:sp>
      <p:sp>
        <p:nvSpPr>
          <p:cNvPr id="72" name="Text Box 17"/>
          <p:cNvSpPr txBox="1">
            <a:spLocks noChangeArrowheads="1"/>
          </p:cNvSpPr>
          <p:nvPr/>
        </p:nvSpPr>
        <p:spPr bwMode="auto">
          <a:xfrm>
            <a:off x="3457251" y="528162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34%</a:t>
            </a:r>
            <a:endParaRPr lang="en-GB" sz="1400" b="1" dirty="0">
              <a:latin typeface="+mn-lt"/>
              <a:ea typeface="Geneva" pitchFamily="-107" charset="-128"/>
              <a:cs typeface="+mn-cs"/>
            </a:endParaRPr>
          </a:p>
        </p:txBody>
      </p:sp>
      <p:sp>
        <p:nvSpPr>
          <p:cNvPr id="74" name="Text Box 17"/>
          <p:cNvSpPr txBox="1">
            <a:spLocks noChangeArrowheads="1"/>
          </p:cNvSpPr>
          <p:nvPr/>
        </p:nvSpPr>
        <p:spPr bwMode="auto">
          <a:xfrm>
            <a:off x="6363871" y="228122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12%</a:t>
            </a:r>
            <a:endParaRPr lang="en-GB" sz="1400" b="1" dirty="0">
              <a:solidFill>
                <a:schemeClr val="bg1"/>
              </a:solidFill>
              <a:latin typeface="+mn-lt"/>
              <a:ea typeface="Geneva" pitchFamily="-107" charset="-128"/>
              <a:cs typeface="+mn-cs"/>
            </a:endParaRPr>
          </a:p>
        </p:txBody>
      </p:sp>
      <p:sp>
        <p:nvSpPr>
          <p:cNvPr id="81" name="Text Box 17"/>
          <p:cNvSpPr txBox="1">
            <a:spLocks noChangeArrowheads="1"/>
          </p:cNvSpPr>
          <p:nvPr/>
        </p:nvSpPr>
        <p:spPr bwMode="auto">
          <a:xfrm>
            <a:off x="6363871" y="528162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32%</a:t>
            </a:r>
            <a:endParaRPr lang="en-GB" sz="1400" b="1" dirty="0">
              <a:solidFill>
                <a:schemeClr val="bg1"/>
              </a:solidFill>
              <a:latin typeface="+mn-lt"/>
              <a:ea typeface="Geneva" pitchFamily="-107" charset="-128"/>
              <a:cs typeface="+mn-cs"/>
            </a:endParaRPr>
          </a:p>
        </p:txBody>
      </p:sp>
      <p:sp>
        <p:nvSpPr>
          <p:cNvPr id="83" name="Text Box 17"/>
          <p:cNvSpPr txBox="1">
            <a:spLocks noChangeArrowheads="1"/>
          </p:cNvSpPr>
          <p:nvPr/>
        </p:nvSpPr>
        <p:spPr bwMode="auto">
          <a:xfrm>
            <a:off x="6980513" y="228122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12%</a:t>
            </a:r>
            <a:endParaRPr lang="en-GB" sz="1400" b="1" dirty="0">
              <a:solidFill>
                <a:schemeClr val="bg1"/>
              </a:solidFill>
              <a:latin typeface="+mn-lt"/>
              <a:ea typeface="Geneva" pitchFamily="-107" charset="-128"/>
              <a:cs typeface="+mn-cs"/>
            </a:endParaRPr>
          </a:p>
        </p:txBody>
      </p:sp>
      <p:sp>
        <p:nvSpPr>
          <p:cNvPr id="86" name="Text Box 17"/>
          <p:cNvSpPr txBox="1">
            <a:spLocks noChangeArrowheads="1"/>
          </p:cNvSpPr>
          <p:nvPr/>
        </p:nvSpPr>
        <p:spPr bwMode="auto">
          <a:xfrm>
            <a:off x="6980513" y="528162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40%</a:t>
            </a:r>
            <a:endParaRPr lang="en-GB" sz="1400" b="1" dirty="0">
              <a:solidFill>
                <a:schemeClr val="bg1"/>
              </a:solidFill>
              <a:latin typeface="+mn-lt"/>
              <a:ea typeface="Geneva" pitchFamily="-107" charset="-128"/>
              <a:cs typeface="+mn-cs"/>
            </a:endParaRPr>
          </a:p>
        </p:txBody>
      </p:sp>
      <p:sp>
        <p:nvSpPr>
          <p:cNvPr id="88" name="Text Box 17"/>
          <p:cNvSpPr txBox="1">
            <a:spLocks noChangeArrowheads="1"/>
          </p:cNvSpPr>
          <p:nvPr/>
        </p:nvSpPr>
        <p:spPr bwMode="auto">
          <a:xfrm>
            <a:off x="7623455" y="228122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11%</a:t>
            </a:r>
            <a:endParaRPr lang="en-GB" sz="1400" b="1" dirty="0">
              <a:latin typeface="+mn-lt"/>
              <a:ea typeface="Geneva" pitchFamily="-107" charset="-128"/>
              <a:cs typeface="+mn-cs"/>
            </a:endParaRPr>
          </a:p>
        </p:txBody>
      </p:sp>
      <p:sp>
        <p:nvSpPr>
          <p:cNvPr id="91" name="Text Box 17"/>
          <p:cNvSpPr txBox="1">
            <a:spLocks noChangeArrowheads="1"/>
          </p:cNvSpPr>
          <p:nvPr/>
        </p:nvSpPr>
        <p:spPr bwMode="auto">
          <a:xfrm>
            <a:off x="7623455" y="528162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37%</a:t>
            </a:r>
            <a:endParaRPr lang="en-GB" sz="1400" b="1" dirty="0">
              <a:latin typeface="+mn-lt"/>
              <a:ea typeface="Geneva" pitchFamily="-107" charset="-128"/>
              <a:cs typeface="+mn-cs"/>
            </a:endParaRPr>
          </a:p>
        </p:txBody>
      </p:sp>
      <p:sp>
        <p:nvSpPr>
          <p:cNvPr id="93" name="Text Box 17"/>
          <p:cNvSpPr txBox="1">
            <a:spLocks noChangeArrowheads="1"/>
          </p:cNvSpPr>
          <p:nvPr/>
        </p:nvSpPr>
        <p:spPr bwMode="auto">
          <a:xfrm>
            <a:off x="4756285" y="331779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60%</a:t>
            </a:r>
            <a:endParaRPr lang="en-GB" sz="1400" b="1" dirty="0">
              <a:solidFill>
                <a:schemeClr val="bg1"/>
              </a:solidFill>
              <a:latin typeface="+mn-lt"/>
              <a:ea typeface="Geneva" pitchFamily="-107" charset="-128"/>
              <a:cs typeface="+mn-cs"/>
            </a:endParaRPr>
          </a:p>
        </p:txBody>
      </p:sp>
      <p:sp>
        <p:nvSpPr>
          <p:cNvPr id="94" name="Text Box 17"/>
          <p:cNvSpPr txBox="1">
            <a:spLocks noChangeArrowheads="1"/>
          </p:cNvSpPr>
          <p:nvPr/>
        </p:nvSpPr>
        <p:spPr bwMode="auto">
          <a:xfrm>
            <a:off x="4229919" y="331779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95" name="Text Box 17"/>
          <p:cNvSpPr txBox="1">
            <a:spLocks noChangeArrowheads="1"/>
          </p:cNvSpPr>
          <p:nvPr/>
        </p:nvSpPr>
        <p:spPr bwMode="auto">
          <a:xfrm>
            <a:off x="3586977" y="331779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96" name="Text Box 17"/>
          <p:cNvSpPr txBox="1">
            <a:spLocks noChangeArrowheads="1"/>
          </p:cNvSpPr>
          <p:nvPr/>
        </p:nvSpPr>
        <p:spPr bwMode="auto">
          <a:xfrm>
            <a:off x="4756285" y="435292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34%</a:t>
            </a:r>
            <a:endParaRPr lang="en-GB" sz="1400" b="1" dirty="0">
              <a:solidFill>
                <a:schemeClr val="bg1"/>
              </a:solidFill>
              <a:latin typeface="+mn-lt"/>
              <a:ea typeface="Geneva" pitchFamily="-107" charset="-128"/>
              <a:cs typeface="+mn-cs"/>
            </a:endParaRPr>
          </a:p>
        </p:txBody>
      </p:sp>
      <p:sp>
        <p:nvSpPr>
          <p:cNvPr id="97" name="Text Box 17"/>
          <p:cNvSpPr txBox="1">
            <a:spLocks noChangeArrowheads="1"/>
          </p:cNvSpPr>
          <p:nvPr/>
        </p:nvSpPr>
        <p:spPr bwMode="auto">
          <a:xfrm>
            <a:off x="4256219" y="435292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98" name="Text Box 17"/>
          <p:cNvSpPr txBox="1">
            <a:spLocks noChangeArrowheads="1"/>
          </p:cNvSpPr>
          <p:nvPr/>
        </p:nvSpPr>
        <p:spPr bwMode="auto">
          <a:xfrm>
            <a:off x="3613277" y="435292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99" name="Text Box 17"/>
          <p:cNvSpPr txBox="1">
            <a:spLocks noChangeArrowheads="1"/>
          </p:cNvSpPr>
          <p:nvPr/>
        </p:nvSpPr>
        <p:spPr bwMode="auto">
          <a:xfrm>
            <a:off x="4756285" y="624675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29%</a:t>
            </a:r>
            <a:endParaRPr lang="en-GB" sz="1400" b="1" dirty="0">
              <a:solidFill>
                <a:schemeClr val="bg1"/>
              </a:solidFill>
              <a:latin typeface="+mn-lt"/>
              <a:ea typeface="Geneva" pitchFamily="-107" charset="-128"/>
              <a:cs typeface="+mn-cs"/>
            </a:endParaRPr>
          </a:p>
        </p:txBody>
      </p:sp>
      <p:sp>
        <p:nvSpPr>
          <p:cNvPr id="100" name="Text Box 17"/>
          <p:cNvSpPr txBox="1">
            <a:spLocks noChangeArrowheads="1"/>
          </p:cNvSpPr>
          <p:nvPr/>
        </p:nvSpPr>
        <p:spPr bwMode="auto">
          <a:xfrm>
            <a:off x="4256219" y="624675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101" name="Text Box 17"/>
          <p:cNvSpPr txBox="1">
            <a:spLocks noChangeArrowheads="1"/>
          </p:cNvSpPr>
          <p:nvPr/>
        </p:nvSpPr>
        <p:spPr bwMode="auto">
          <a:xfrm>
            <a:off x="3613277" y="624675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102" name="Text Box 17"/>
          <p:cNvSpPr txBox="1">
            <a:spLocks noChangeArrowheads="1"/>
          </p:cNvSpPr>
          <p:nvPr/>
        </p:nvSpPr>
        <p:spPr bwMode="auto">
          <a:xfrm>
            <a:off x="7766331" y="331779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103" name="Text Box 17"/>
          <p:cNvSpPr txBox="1">
            <a:spLocks noChangeArrowheads="1"/>
          </p:cNvSpPr>
          <p:nvPr/>
        </p:nvSpPr>
        <p:spPr bwMode="auto">
          <a:xfrm>
            <a:off x="7110239" y="331779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104" name="Text Box 17"/>
          <p:cNvSpPr txBox="1">
            <a:spLocks noChangeArrowheads="1"/>
          </p:cNvSpPr>
          <p:nvPr/>
        </p:nvSpPr>
        <p:spPr bwMode="auto">
          <a:xfrm>
            <a:off x="6350721" y="331779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21%</a:t>
            </a:r>
            <a:endParaRPr lang="en-GB" sz="1400" b="1" dirty="0">
              <a:solidFill>
                <a:schemeClr val="bg1"/>
              </a:solidFill>
              <a:latin typeface="+mn-lt"/>
              <a:ea typeface="Geneva" pitchFamily="-107" charset="-128"/>
              <a:cs typeface="+mn-cs"/>
            </a:endParaRPr>
          </a:p>
        </p:txBody>
      </p:sp>
      <p:sp>
        <p:nvSpPr>
          <p:cNvPr id="105" name="Text Box 17"/>
          <p:cNvSpPr txBox="1">
            <a:spLocks noChangeArrowheads="1"/>
          </p:cNvSpPr>
          <p:nvPr/>
        </p:nvSpPr>
        <p:spPr bwMode="auto">
          <a:xfrm>
            <a:off x="7766331" y="438936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106" name="Text Box 17"/>
          <p:cNvSpPr txBox="1">
            <a:spLocks noChangeArrowheads="1"/>
          </p:cNvSpPr>
          <p:nvPr/>
        </p:nvSpPr>
        <p:spPr bwMode="auto">
          <a:xfrm>
            <a:off x="7110239" y="438936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107" name="Text Box 17"/>
          <p:cNvSpPr txBox="1">
            <a:spLocks noChangeArrowheads="1"/>
          </p:cNvSpPr>
          <p:nvPr/>
        </p:nvSpPr>
        <p:spPr bwMode="auto">
          <a:xfrm>
            <a:off x="6350721" y="438936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26%</a:t>
            </a:r>
            <a:endParaRPr lang="en-GB" sz="1400" b="1" dirty="0">
              <a:solidFill>
                <a:schemeClr val="bg1"/>
              </a:solidFill>
              <a:latin typeface="+mn-lt"/>
              <a:ea typeface="Geneva" pitchFamily="-107" charset="-128"/>
              <a:cs typeface="+mn-cs"/>
            </a:endParaRPr>
          </a:p>
        </p:txBody>
      </p:sp>
      <p:sp>
        <p:nvSpPr>
          <p:cNvPr id="108" name="Text Box 17"/>
          <p:cNvSpPr txBox="1">
            <a:spLocks noChangeArrowheads="1"/>
          </p:cNvSpPr>
          <p:nvPr/>
        </p:nvSpPr>
        <p:spPr bwMode="auto">
          <a:xfrm>
            <a:off x="7766331" y="624675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109" name="Text Box 17"/>
          <p:cNvSpPr txBox="1">
            <a:spLocks noChangeArrowheads="1"/>
          </p:cNvSpPr>
          <p:nvPr/>
        </p:nvSpPr>
        <p:spPr bwMode="auto">
          <a:xfrm>
            <a:off x="7110239" y="624675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110" name="Text Box 17"/>
          <p:cNvSpPr txBox="1">
            <a:spLocks noChangeArrowheads="1"/>
          </p:cNvSpPr>
          <p:nvPr/>
        </p:nvSpPr>
        <p:spPr bwMode="auto">
          <a:xfrm>
            <a:off x="6350721" y="624675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43%</a:t>
            </a:r>
            <a:endParaRPr lang="en-GB" sz="1400" b="1" dirty="0">
              <a:solidFill>
                <a:schemeClr val="bg1"/>
              </a:solidFill>
              <a:latin typeface="+mn-lt"/>
              <a:ea typeface="Geneva" pitchFamily="-107" charset="-128"/>
              <a:cs typeface="+mn-cs"/>
            </a:endParaRPr>
          </a:p>
        </p:txBody>
      </p:sp>
      <p:sp>
        <p:nvSpPr>
          <p:cNvPr id="111" name="Text Box 17"/>
          <p:cNvSpPr txBox="1">
            <a:spLocks noChangeArrowheads="1"/>
          </p:cNvSpPr>
          <p:nvPr/>
        </p:nvSpPr>
        <p:spPr bwMode="auto">
          <a:xfrm>
            <a:off x="6136407" y="1817601"/>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2012</a:t>
            </a:r>
            <a:endParaRPr lang="en-GB" sz="1400" b="1" dirty="0">
              <a:latin typeface="+mn-lt"/>
              <a:ea typeface="Geneva" pitchFamily="-107" charset="-128"/>
              <a:cs typeface="+mn-cs"/>
            </a:endParaRPr>
          </a:p>
        </p:txBody>
      </p:sp>
      <p:sp>
        <p:nvSpPr>
          <p:cNvPr id="56" name="Text Box 17"/>
          <p:cNvSpPr txBox="1">
            <a:spLocks noChangeArrowheads="1"/>
          </p:cNvSpPr>
          <p:nvPr/>
        </p:nvSpPr>
        <p:spPr bwMode="auto">
          <a:xfrm>
            <a:off x="1983843" y="1817601"/>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2008</a:t>
            </a:r>
            <a:endParaRPr lang="en-GB" sz="1400" b="1" dirty="0">
              <a:latin typeface="+mn-lt"/>
              <a:ea typeface="Geneva" pitchFamily="-107" charset="-128"/>
              <a:cs typeface="+mn-cs"/>
            </a:endParaRPr>
          </a:p>
        </p:txBody>
      </p:sp>
      <p:sp>
        <p:nvSpPr>
          <p:cNvPr id="57" name="Rectangle 56"/>
          <p:cNvSpPr/>
          <p:nvPr/>
        </p:nvSpPr>
        <p:spPr bwMode="auto">
          <a:xfrm>
            <a:off x="2185657" y="2053233"/>
            <a:ext cx="500066" cy="4643470"/>
          </a:xfrm>
          <a:prstGeom prst="rect">
            <a:avLst/>
          </a:prstGeom>
          <a:solidFill>
            <a:schemeClr val="accent3">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58" name="Rectangle 57"/>
          <p:cNvSpPr/>
          <p:nvPr/>
        </p:nvSpPr>
        <p:spPr bwMode="auto">
          <a:xfrm>
            <a:off x="2828599" y="2053233"/>
            <a:ext cx="500066" cy="4643470"/>
          </a:xfrm>
          <a:prstGeom prst="rect">
            <a:avLst/>
          </a:prstGeom>
          <a:solidFill>
            <a:schemeClr val="accent3">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59" name="Text Box 17"/>
          <p:cNvSpPr txBox="1">
            <a:spLocks noChangeArrowheads="1"/>
          </p:cNvSpPr>
          <p:nvPr/>
        </p:nvSpPr>
        <p:spPr bwMode="auto">
          <a:xfrm>
            <a:off x="2815449" y="228122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79%</a:t>
            </a:r>
            <a:endParaRPr lang="en-GB" sz="1400" b="1" dirty="0">
              <a:latin typeface="+mn-lt"/>
              <a:ea typeface="Geneva" pitchFamily="-107" charset="-128"/>
              <a:cs typeface="+mn-cs"/>
            </a:endParaRPr>
          </a:p>
        </p:txBody>
      </p:sp>
      <p:sp>
        <p:nvSpPr>
          <p:cNvPr id="60" name="Text Box 17"/>
          <p:cNvSpPr txBox="1">
            <a:spLocks noChangeArrowheads="1"/>
          </p:cNvSpPr>
          <p:nvPr/>
        </p:nvSpPr>
        <p:spPr bwMode="auto">
          <a:xfrm>
            <a:off x="2815449" y="3317799"/>
            <a:ext cx="58465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64" name="Text Box 17"/>
          <p:cNvSpPr txBox="1">
            <a:spLocks noChangeArrowheads="1"/>
          </p:cNvSpPr>
          <p:nvPr/>
        </p:nvSpPr>
        <p:spPr bwMode="auto">
          <a:xfrm>
            <a:off x="2815449" y="4352929"/>
            <a:ext cx="58465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65" name="Text Box 17"/>
          <p:cNvSpPr txBox="1">
            <a:spLocks noChangeArrowheads="1"/>
          </p:cNvSpPr>
          <p:nvPr/>
        </p:nvSpPr>
        <p:spPr bwMode="auto">
          <a:xfrm>
            <a:off x="2815449" y="5281623"/>
            <a:ext cx="58465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33%</a:t>
            </a:r>
            <a:endParaRPr lang="en-GB" sz="1400" b="1" dirty="0">
              <a:latin typeface="+mn-lt"/>
              <a:ea typeface="Geneva" pitchFamily="-107" charset="-128"/>
              <a:cs typeface="+mn-cs"/>
            </a:endParaRPr>
          </a:p>
        </p:txBody>
      </p:sp>
      <p:sp>
        <p:nvSpPr>
          <p:cNvPr id="67" name="Text Box 17"/>
          <p:cNvSpPr txBox="1">
            <a:spLocks noChangeArrowheads="1"/>
          </p:cNvSpPr>
          <p:nvPr/>
        </p:nvSpPr>
        <p:spPr bwMode="auto">
          <a:xfrm>
            <a:off x="2815449" y="6304515"/>
            <a:ext cx="58465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69" name="Text Box 17"/>
          <p:cNvSpPr txBox="1">
            <a:spLocks noChangeArrowheads="1"/>
          </p:cNvSpPr>
          <p:nvPr/>
        </p:nvSpPr>
        <p:spPr bwMode="auto">
          <a:xfrm>
            <a:off x="2172507" y="228122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73%</a:t>
            </a:r>
            <a:endParaRPr lang="en-GB" sz="1400" b="1" dirty="0">
              <a:latin typeface="+mn-lt"/>
              <a:ea typeface="Geneva" pitchFamily="-107" charset="-128"/>
              <a:cs typeface="+mn-cs"/>
            </a:endParaRPr>
          </a:p>
        </p:txBody>
      </p:sp>
      <p:sp>
        <p:nvSpPr>
          <p:cNvPr id="73" name="Text Box 17"/>
          <p:cNvSpPr txBox="1">
            <a:spLocks noChangeArrowheads="1"/>
          </p:cNvSpPr>
          <p:nvPr/>
        </p:nvSpPr>
        <p:spPr bwMode="auto">
          <a:xfrm>
            <a:off x="2172507" y="3317799"/>
            <a:ext cx="58465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75" name="Text Box 17"/>
          <p:cNvSpPr txBox="1">
            <a:spLocks noChangeArrowheads="1"/>
          </p:cNvSpPr>
          <p:nvPr/>
        </p:nvSpPr>
        <p:spPr bwMode="auto">
          <a:xfrm>
            <a:off x="2172507" y="4352929"/>
            <a:ext cx="58465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77" name="Text Box 17"/>
          <p:cNvSpPr txBox="1">
            <a:spLocks noChangeArrowheads="1"/>
          </p:cNvSpPr>
          <p:nvPr/>
        </p:nvSpPr>
        <p:spPr bwMode="auto">
          <a:xfrm>
            <a:off x="2175967" y="528162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33%</a:t>
            </a:r>
            <a:endParaRPr lang="en-GB" sz="1400" b="1" dirty="0">
              <a:latin typeface="+mn-lt"/>
              <a:ea typeface="Geneva" pitchFamily="-107" charset="-128"/>
              <a:cs typeface="+mn-cs"/>
            </a:endParaRPr>
          </a:p>
        </p:txBody>
      </p:sp>
      <p:sp>
        <p:nvSpPr>
          <p:cNvPr id="82" name="Text Box 17"/>
          <p:cNvSpPr txBox="1">
            <a:spLocks noChangeArrowheads="1"/>
          </p:cNvSpPr>
          <p:nvPr/>
        </p:nvSpPr>
        <p:spPr bwMode="auto">
          <a:xfrm>
            <a:off x="2315383" y="630451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85" name="Text Box 17"/>
          <p:cNvSpPr txBox="1">
            <a:spLocks noChangeArrowheads="1"/>
          </p:cNvSpPr>
          <p:nvPr/>
        </p:nvSpPr>
        <p:spPr bwMode="auto">
          <a:xfrm>
            <a:off x="2615425" y="1817601"/>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2009</a:t>
            </a:r>
            <a:endParaRPr lang="en-GB" sz="1400" b="1" dirty="0">
              <a:latin typeface="+mn-lt"/>
              <a:ea typeface="Geneva" pitchFamily="-107" charset="-128"/>
              <a:cs typeface="+mn-cs"/>
            </a:endParaRPr>
          </a:p>
        </p:txBody>
      </p:sp>
      <p:sp>
        <p:nvSpPr>
          <p:cNvPr id="87" name="Rectangle 86"/>
          <p:cNvSpPr/>
          <p:nvPr/>
        </p:nvSpPr>
        <p:spPr bwMode="auto">
          <a:xfrm>
            <a:off x="8865871" y="2086521"/>
            <a:ext cx="500066" cy="4643470"/>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89" name="Rectangle 88"/>
          <p:cNvSpPr/>
          <p:nvPr/>
        </p:nvSpPr>
        <p:spPr bwMode="auto">
          <a:xfrm>
            <a:off x="8222929" y="2086521"/>
            <a:ext cx="500066" cy="4643470"/>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90" name="Text Box 17"/>
          <p:cNvSpPr txBox="1">
            <a:spLocks noChangeArrowheads="1"/>
          </p:cNvSpPr>
          <p:nvPr/>
        </p:nvSpPr>
        <p:spPr bwMode="auto">
          <a:xfrm>
            <a:off x="8651557" y="1837209"/>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2008</a:t>
            </a:r>
            <a:endParaRPr lang="en-GB" sz="1400" b="1" dirty="0">
              <a:latin typeface="+mn-lt"/>
              <a:ea typeface="Geneva" pitchFamily="-107" charset="-128"/>
              <a:cs typeface="+mn-cs"/>
            </a:endParaRPr>
          </a:p>
        </p:txBody>
      </p:sp>
      <p:sp>
        <p:nvSpPr>
          <p:cNvPr id="92" name="Text Box 17"/>
          <p:cNvSpPr txBox="1">
            <a:spLocks noChangeArrowheads="1"/>
          </p:cNvSpPr>
          <p:nvPr/>
        </p:nvSpPr>
        <p:spPr bwMode="auto">
          <a:xfrm>
            <a:off x="8008615" y="1837209"/>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2009</a:t>
            </a:r>
            <a:endParaRPr lang="en-GB" sz="1400" b="1" dirty="0">
              <a:latin typeface="+mn-lt"/>
              <a:ea typeface="Geneva" pitchFamily="-107" charset="-128"/>
              <a:cs typeface="+mn-cs"/>
            </a:endParaRPr>
          </a:p>
        </p:txBody>
      </p:sp>
      <p:sp>
        <p:nvSpPr>
          <p:cNvPr id="112" name="Text Box 17"/>
          <p:cNvSpPr txBox="1">
            <a:spLocks noChangeArrowheads="1"/>
          </p:cNvSpPr>
          <p:nvPr/>
        </p:nvSpPr>
        <p:spPr bwMode="auto">
          <a:xfrm>
            <a:off x="8209779" y="230083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11%</a:t>
            </a:r>
            <a:endParaRPr lang="en-GB" sz="1400" b="1" dirty="0">
              <a:latin typeface="+mn-lt"/>
              <a:ea typeface="Geneva" pitchFamily="-107" charset="-128"/>
              <a:cs typeface="+mn-cs"/>
            </a:endParaRPr>
          </a:p>
        </p:txBody>
      </p:sp>
      <p:sp>
        <p:nvSpPr>
          <p:cNvPr id="113" name="Text Box 17"/>
          <p:cNvSpPr txBox="1">
            <a:spLocks noChangeArrowheads="1"/>
          </p:cNvSpPr>
          <p:nvPr/>
        </p:nvSpPr>
        <p:spPr bwMode="auto">
          <a:xfrm>
            <a:off x="8209779" y="530123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40%</a:t>
            </a:r>
            <a:endParaRPr lang="en-GB" sz="1400" b="1" dirty="0">
              <a:latin typeface="+mn-lt"/>
              <a:ea typeface="Geneva" pitchFamily="-107" charset="-128"/>
              <a:cs typeface="+mn-cs"/>
            </a:endParaRPr>
          </a:p>
        </p:txBody>
      </p:sp>
      <p:sp>
        <p:nvSpPr>
          <p:cNvPr id="114" name="Text Box 17"/>
          <p:cNvSpPr txBox="1">
            <a:spLocks noChangeArrowheads="1"/>
          </p:cNvSpPr>
          <p:nvPr/>
        </p:nvSpPr>
        <p:spPr bwMode="auto">
          <a:xfrm>
            <a:off x="8852721" y="230083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12%</a:t>
            </a:r>
            <a:endParaRPr lang="en-GB" sz="1400" b="1" dirty="0">
              <a:latin typeface="+mn-lt"/>
              <a:ea typeface="Geneva" pitchFamily="-107" charset="-128"/>
              <a:cs typeface="+mn-cs"/>
            </a:endParaRPr>
          </a:p>
        </p:txBody>
      </p:sp>
      <p:sp>
        <p:nvSpPr>
          <p:cNvPr id="115" name="Text Box 17"/>
          <p:cNvSpPr txBox="1">
            <a:spLocks noChangeArrowheads="1"/>
          </p:cNvSpPr>
          <p:nvPr/>
        </p:nvSpPr>
        <p:spPr bwMode="auto">
          <a:xfrm>
            <a:off x="8852721" y="530123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38%</a:t>
            </a:r>
            <a:endParaRPr lang="en-GB" sz="1400" b="1" dirty="0">
              <a:latin typeface="+mn-lt"/>
              <a:ea typeface="Geneva" pitchFamily="-107" charset="-128"/>
              <a:cs typeface="+mn-cs"/>
            </a:endParaRPr>
          </a:p>
        </p:txBody>
      </p:sp>
      <p:sp>
        <p:nvSpPr>
          <p:cNvPr id="116" name="Text Box 17"/>
          <p:cNvSpPr txBox="1">
            <a:spLocks noChangeArrowheads="1"/>
          </p:cNvSpPr>
          <p:nvPr/>
        </p:nvSpPr>
        <p:spPr bwMode="auto">
          <a:xfrm>
            <a:off x="8995597" y="333740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117" name="Text Box 17"/>
          <p:cNvSpPr txBox="1">
            <a:spLocks noChangeArrowheads="1"/>
          </p:cNvSpPr>
          <p:nvPr/>
        </p:nvSpPr>
        <p:spPr bwMode="auto">
          <a:xfrm>
            <a:off x="8339505" y="333740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118" name="Text Box 17"/>
          <p:cNvSpPr txBox="1">
            <a:spLocks noChangeArrowheads="1"/>
          </p:cNvSpPr>
          <p:nvPr/>
        </p:nvSpPr>
        <p:spPr bwMode="auto">
          <a:xfrm>
            <a:off x="8995597" y="440897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119" name="Text Box 17"/>
          <p:cNvSpPr txBox="1">
            <a:spLocks noChangeArrowheads="1"/>
          </p:cNvSpPr>
          <p:nvPr/>
        </p:nvSpPr>
        <p:spPr bwMode="auto">
          <a:xfrm>
            <a:off x="8339505" y="440897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120" name="Text Box 17"/>
          <p:cNvSpPr txBox="1">
            <a:spLocks noChangeArrowheads="1"/>
          </p:cNvSpPr>
          <p:nvPr/>
        </p:nvSpPr>
        <p:spPr bwMode="auto">
          <a:xfrm>
            <a:off x="8995597" y="626636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121" name="Text Box 17"/>
          <p:cNvSpPr txBox="1">
            <a:spLocks noChangeArrowheads="1"/>
          </p:cNvSpPr>
          <p:nvPr/>
        </p:nvSpPr>
        <p:spPr bwMode="auto">
          <a:xfrm>
            <a:off x="8339505" y="626636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124" name="Rectangle 123"/>
          <p:cNvSpPr/>
          <p:nvPr/>
        </p:nvSpPr>
        <p:spPr bwMode="auto">
          <a:xfrm>
            <a:off x="2175967" y="2269257"/>
            <a:ext cx="504056" cy="288032"/>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125" name="Rectangle 124"/>
          <p:cNvSpPr/>
          <p:nvPr/>
        </p:nvSpPr>
        <p:spPr bwMode="auto">
          <a:xfrm>
            <a:off x="6351588" y="5293593"/>
            <a:ext cx="504056" cy="288032"/>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bg1"/>
              </a:solidFill>
              <a:effectLst/>
              <a:latin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8" name="Title 1"/>
          <p:cNvSpPr>
            <a:spLocks noGrp="1"/>
          </p:cNvSpPr>
          <p:nvPr>
            <p:ph type="title"/>
          </p:nvPr>
        </p:nvSpPr>
        <p:spPr>
          <a:xfrm>
            <a:off x="849313" y="352401"/>
            <a:ext cx="8996362" cy="1079500"/>
          </a:xfrm>
          <a:noFill/>
        </p:spPr>
        <p:txBody>
          <a:bodyPr/>
          <a:lstStyle/>
          <a:p>
            <a:r>
              <a:rPr dirty="0" smtClean="0">
                <a:latin typeface="Arial" pitchFamily="34" charset="0"/>
                <a:ea typeface="Geneva"/>
                <a:cs typeface="Geneva"/>
              </a:rPr>
              <a:t>Views on motoring </a:t>
            </a:r>
            <a:r>
              <a:rPr lang="en-GB" dirty="0" smtClean="0">
                <a:latin typeface="Arial" pitchFamily="34" charset="0"/>
                <a:ea typeface="Geneva"/>
                <a:cs typeface="Geneva"/>
              </a:rPr>
              <a:t>–</a:t>
            </a:r>
            <a:r>
              <a:rPr dirty="0" smtClean="0">
                <a:latin typeface="Arial" pitchFamily="34" charset="0"/>
                <a:ea typeface="Geneva"/>
                <a:cs typeface="Geneva"/>
              </a:rPr>
              <a:t> me and my car.</a:t>
            </a:r>
            <a:br>
              <a:rPr dirty="0" smtClean="0">
                <a:latin typeface="Arial" pitchFamily="34" charset="0"/>
                <a:ea typeface="Geneva"/>
                <a:cs typeface="Geneva"/>
              </a:rPr>
            </a:br>
            <a:r>
              <a:rPr sz="1400" dirty="0" smtClean="0">
                <a:latin typeface="Arial" pitchFamily="34" charset="0"/>
                <a:ea typeface="Geneva"/>
                <a:cs typeface="Geneva"/>
              </a:rPr>
              <a:t>17-24 year olds are more likely to be flexible in terms of taking public transport or adjusting their lifestyle as are those who live in cities and towns.</a:t>
            </a:r>
            <a:endParaRPr dirty="0" smtClean="0">
              <a:latin typeface="Arial" pitchFamily="34" charset="0"/>
              <a:ea typeface="Geneva"/>
              <a:cs typeface="Geneva"/>
            </a:endParaRPr>
          </a:p>
        </p:txBody>
      </p:sp>
      <p:sp>
        <p:nvSpPr>
          <p:cNvPr id="18" name="Rectangle 23"/>
          <p:cNvSpPr>
            <a:spLocks noChangeArrowheads="1"/>
          </p:cNvSpPr>
          <p:nvPr/>
        </p:nvSpPr>
        <p:spPr bwMode="auto">
          <a:xfrm>
            <a:off x="1568451" y="6921500"/>
            <a:ext cx="6419074" cy="646113"/>
          </a:xfrm>
          <a:prstGeom prst="rect">
            <a:avLst/>
          </a:prstGeom>
          <a:noFill/>
          <a:ln w="9525">
            <a:noFill/>
            <a:miter lim="800000"/>
            <a:headEnd/>
            <a:tailEnd/>
          </a:ln>
        </p:spPr>
        <p:txBody>
          <a:bodyPr lIns="104287" tIns="52144" rIns="104287" bIns="52144"/>
          <a:lstStyle/>
          <a:p>
            <a:pPr marL="391077" indent="-391077" eaLnBrk="0" hangingPunct="0">
              <a:defRPr/>
            </a:pPr>
            <a:r>
              <a:rPr lang="en-GB" sz="1000" dirty="0" smtClean="0">
                <a:solidFill>
                  <a:srgbClr val="4D4D4D"/>
                </a:solidFill>
                <a:latin typeface="+mn-lt"/>
              </a:rPr>
              <a:t>Q2a/b	Thinking broadly about a wide range of motoring issues, how strongly do you agree or disagree with the following statements regarding motoring?</a:t>
            </a:r>
            <a:endParaRPr lang="en-GB" sz="1000" dirty="0">
              <a:solidFill>
                <a:srgbClr val="4D4D4D"/>
              </a:solidFill>
              <a:latin typeface="+mn-lt"/>
            </a:endParaRPr>
          </a:p>
          <a:p>
            <a:pPr marL="391077" indent="-391077" eaLnBrk="0" hangingPunct="0">
              <a:defRPr/>
            </a:pPr>
            <a:r>
              <a:rPr lang="en-GB" sz="1000" dirty="0">
                <a:solidFill>
                  <a:srgbClr val="4D4D4D"/>
                </a:solidFill>
                <a:latin typeface="+mn-lt"/>
              </a:rPr>
              <a:t>	Base: </a:t>
            </a:r>
            <a:r>
              <a:rPr lang="en-GB" sz="1000" dirty="0" smtClean="0">
                <a:solidFill>
                  <a:srgbClr val="4D4D4D"/>
                </a:solidFill>
                <a:latin typeface="+mn-lt"/>
              </a:rPr>
              <a:t>all respondents 2012 (n=1,003); 2011 (n=1,002); 2010 (n=1,150)</a:t>
            </a:r>
            <a:endParaRPr lang="en-GB" sz="1000" dirty="0">
              <a:solidFill>
                <a:srgbClr val="4D4D4D"/>
              </a:solidFill>
              <a:latin typeface="+mn-lt"/>
            </a:endParaRPr>
          </a:p>
        </p:txBody>
      </p:sp>
      <p:graphicFrame>
        <p:nvGraphicFramePr>
          <p:cNvPr id="32" name="Chart 31"/>
          <p:cNvGraphicFramePr>
            <a:graphicFrameLocks/>
          </p:cNvGraphicFramePr>
          <p:nvPr/>
        </p:nvGraphicFramePr>
        <p:xfrm>
          <a:off x="1486666" y="1566847"/>
          <a:ext cx="9201971" cy="5643602"/>
        </p:xfrm>
        <a:graphic>
          <a:graphicData uri="http://schemas.openxmlformats.org/drawingml/2006/chart">
            <c:chart xmlns:c="http://schemas.openxmlformats.org/drawingml/2006/chart" xmlns:r="http://schemas.openxmlformats.org/officeDocument/2006/relationships" r:id="rId3"/>
          </a:graphicData>
        </a:graphic>
      </p:graphicFrame>
      <p:sp>
        <p:nvSpPr>
          <p:cNvPr id="71" name="Rectangle 70"/>
          <p:cNvSpPr/>
          <p:nvPr/>
        </p:nvSpPr>
        <p:spPr>
          <a:xfrm>
            <a:off x="343659" y="2197249"/>
            <a:ext cx="1785950" cy="769441"/>
          </a:xfrm>
          <a:prstGeom prst="rect">
            <a:avLst/>
          </a:prstGeom>
        </p:spPr>
        <p:txBody>
          <a:bodyPr wrap="square">
            <a:spAutoFit/>
          </a:bodyPr>
          <a:lstStyle/>
          <a:p>
            <a:r>
              <a:rPr lang="en-GB" dirty="0" smtClean="0"/>
              <a:t>I would find it very difficult to adjust my lifestyle to being without a car	</a:t>
            </a:r>
          </a:p>
        </p:txBody>
      </p:sp>
      <p:sp>
        <p:nvSpPr>
          <p:cNvPr id="76" name="Rectangle 75"/>
          <p:cNvSpPr/>
          <p:nvPr/>
        </p:nvSpPr>
        <p:spPr>
          <a:xfrm>
            <a:off x="343659" y="5152608"/>
            <a:ext cx="1785949" cy="600164"/>
          </a:xfrm>
          <a:prstGeom prst="rect">
            <a:avLst/>
          </a:prstGeom>
        </p:spPr>
        <p:txBody>
          <a:bodyPr wrap="square">
            <a:spAutoFit/>
          </a:bodyPr>
          <a:lstStyle/>
          <a:p>
            <a:r>
              <a:rPr lang="en-GB" dirty="0" smtClean="0"/>
              <a:t>Most people in cars could use public transport instead	</a:t>
            </a:r>
          </a:p>
        </p:txBody>
      </p:sp>
      <p:sp>
        <p:nvSpPr>
          <p:cNvPr id="78" name="Rectangle 77"/>
          <p:cNvSpPr/>
          <p:nvPr/>
        </p:nvSpPr>
        <p:spPr>
          <a:xfrm>
            <a:off x="343659" y="3181004"/>
            <a:ext cx="1785950" cy="600164"/>
          </a:xfrm>
          <a:prstGeom prst="rect">
            <a:avLst/>
          </a:prstGeom>
        </p:spPr>
        <p:txBody>
          <a:bodyPr wrap="square">
            <a:spAutoFit/>
          </a:bodyPr>
          <a:lstStyle/>
          <a:p>
            <a:r>
              <a:rPr lang="en-GB" dirty="0" smtClean="0"/>
              <a:t>I would use my car less if public transport were better</a:t>
            </a:r>
          </a:p>
        </p:txBody>
      </p:sp>
      <p:sp>
        <p:nvSpPr>
          <p:cNvPr id="79" name="Rectangle 78"/>
          <p:cNvSpPr/>
          <p:nvPr/>
        </p:nvSpPr>
        <p:spPr>
          <a:xfrm>
            <a:off x="343659" y="4223914"/>
            <a:ext cx="1785950" cy="600164"/>
          </a:xfrm>
          <a:prstGeom prst="rect">
            <a:avLst/>
          </a:prstGeom>
        </p:spPr>
        <p:txBody>
          <a:bodyPr wrap="square">
            <a:spAutoFit/>
          </a:bodyPr>
          <a:lstStyle/>
          <a:p>
            <a:r>
              <a:rPr lang="en-GB" dirty="0" smtClean="0"/>
              <a:t>My car usage will increase if my economic prospects improve</a:t>
            </a:r>
          </a:p>
        </p:txBody>
      </p:sp>
      <p:sp>
        <p:nvSpPr>
          <p:cNvPr id="80" name="Rectangle 79"/>
          <p:cNvSpPr/>
          <p:nvPr/>
        </p:nvSpPr>
        <p:spPr>
          <a:xfrm>
            <a:off x="343659" y="5967086"/>
            <a:ext cx="1714512" cy="769441"/>
          </a:xfrm>
          <a:prstGeom prst="rect">
            <a:avLst/>
          </a:prstGeom>
        </p:spPr>
        <p:txBody>
          <a:bodyPr wrap="square">
            <a:spAutoFit/>
          </a:bodyPr>
          <a:lstStyle/>
          <a:p>
            <a:r>
              <a:rPr lang="en-GB" dirty="0" smtClean="0"/>
              <a:t>I believe I will need to use my car less in the future as other transport options take its place</a:t>
            </a:r>
          </a:p>
        </p:txBody>
      </p:sp>
      <p:sp>
        <p:nvSpPr>
          <p:cNvPr id="43" name="Text Box 17"/>
          <p:cNvSpPr txBox="1">
            <a:spLocks noChangeArrowheads="1"/>
          </p:cNvSpPr>
          <p:nvPr/>
        </p:nvSpPr>
        <p:spPr bwMode="auto">
          <a:xfrm>
            <a:off x="1743919" y="1566847"/>
            <a:ext cx="2160240"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More likely to agree...</a:t>
            </a:r>
            <a:endParaRPr lang="en-GB" sz="1400" b="1" dirty="0">
              <a:latin typeface="+mn-lt"/>
              <a:ea typeface="Geneva" pitchFamily="-107" charset="-128"/>
              <a:cs typeface="+mn-cs"/>
            </a:endParaRPr>
          </a:p>
        </p:txBody>
      </p:sp>
      <p:sp>
        <p:nvSpPr>
          <p:cNvPr id="57" name="TextBox 56"/>
          <p:cNvSpPr txBox="1"/>
          <p:nvPr/>
        </p:nvSpPr>
        <p:spPr>
          <a:xfrm>
            <a:off x="2103959" y="4927163"/>
            <a:ext cx="1832553" cy="1107996"/>
          </a:xfrm>
          <a:prstGeom prst="rect">
            <a:avLst/>
          </a:prstGeom>
          <a:noFill/>
        </p:spPr>
        <p:txBody>
          <a:bodyPr wrap="none" rtlCol="0">
            <a:spAutoFit/>
          </a:bodyPr>
          <a:lstStyle/>
          <a:p>
            <a:r>
              <a:rPr lang="en-GB" dirty="0" smtClean="0"/>
              <a:t>48% 17-24 yrs old</a:t>
            </a:r>
          </a:p>
          <a:p>
            <a:r>
              <a:rPr lang="en-GB" dirty="0" smtClean="0"/>
              <a:t>39% Female</a:t>
            </a:r>
          </a:p>
          <a:p>
            <a:r>
              <a:rPr lang="en-GB" dirty="0" smtClean="0"/>
              <a:t>93% Drive &lt;6,000 miles/yr</a:t>
            </a:r>
          </a:p>
          <a:p>
            <a:r>
              <a:rPr lang="en-GB" dirty="0" smtClean="0"/>
              <a:t>52% London </a:t>
            </a:r>
          </a:p>
          <a:p>
            <a:r>
              <a:rPr lang="en-GB" dirty="0" smtClean="0"/>
              <a:t>41% Wales/Scotland</a:t>
            </a:r>
          </a:p>
          <a:p>
            <a:r>
              <a:rPr lang="en-GB" dirty="0" smtClean="0"/>
              <a:t>47% City/town</a:t>
            </a:r>
            <a:endParaRPr lang="en-GB" dirty="0"/>
          </a:p>
        </p:txBody>
      </p:sp>
      <p:sp>
        <p:nvSpPr>
          <p:cNvPr id="58" name="TextBox 57"/>
          <p:cNvSpPr txBox="1"/>
          <p:nvPr/>
        </p:nvSpPr>
        <p:spPr>
          <a:xfrm>
            <a:off x="8296647" y="4933553"/>
            <a:ext cx="1911101" cy="938719"/>
          </a:xfrm>
          <a:prstGeom prst="rect">
            <a:avLst/>
          </a:prstGeom>
          <a:noFill/>
        </p:spPr>
        <p:txBody>
          <a:bodyPr wrap="none" rtlCol="0">
            <a:spAutoFit/>
          </a:bodyPr>
          <a:lstStyle/>
          <a:p>
            <a:r>
              <a:rPr lang="en-GB" dirty="0" smtClean="0"/>
              <a:t>38% 45-69 yrs old</a:t>
            </a:r>
          </a:p>
          <a:p>
            <a:r>
              <a:rPr lang="en-GB" dirty="0" smtClean="0"/>
              <a:t>36% Male</a:t>
            </a:r>
          </a:p>
          <a:p>
            <a:r>
              <a:rPr lang="en-GB" dirty="0" smtClean="0"/>
              <a:t>53% Company car drivers</a:t>
            </a:r>
          </a:p>
          <a:p>
            <a:r>
              <a:rPr lang="en-GB" dirty="0" smtClean="0"/>
              <a:t>47% Drive &gt;12,000 miles/yr</a:t>
            </a:r>
          </a:p>
          <a:p>
            <a:r>
              <a:rPr lang="en-GB" dirty="0" smtClean="0"/>
              <a:t>36% Suburb/rural/village</a:t>
            </a:r>
            <a:endParaRPr lang="en-GB" dirty="0"/>
          </a:p>
        </p:txBody>
      </p:sp>
      <p:sp>
        <p:nvSpPr>
          <p:cNvPr id="59" name="TextBox 58"/>
          <p:cNvSpPr txBox="1"/>
          <p:nvPr/>
        </p:nvSpPr>
        <p:spPr>
          <a:xfrm>
            <a:off x="2103959" y="1881341"/>
            <a:ext cx="2055371" cy="938719"/>
          </a:xfrm>
          <a:prstGeom prst="rect">
            <a:avLst/>
          </a:prstGeom>
          <a:noFill/>
        </p:spPr>
        <p:txBody>
          <a:bodyPr wrap="none" rtlCol="0">
            <a:spAutoFit/>
          </a:bodyPr>
          <a:lstStyle/>
          <a:p>
            <a:r>
              <a:rPr lang="en-GB" dirty="0" smtClean="0"/>
              <a:t>84% 70+ yrs old</a:t>
            </a:r>
          </a:p>
          <a:p>
            <a:r>
              <a:rPr lang="en-GB" dirty="0" smtClean="0"/>
              <a:t>88% Company car drivers</a:t>
            </a:r>
          </a:p>
          <a:p>
            <a:r>
              <a:rPr lang="en-GB" dirty="0" smtClean="0"/>
              <a:t>85% Drive &gt;12,00 miles/yr</a:t>
            </a:r>
          </a:p>
          <a:p>
            <a:r>
              <a:rPr lang="en-GB" dirty="0" smtClean="0"/>
              <a:t>86% </a:t>
            </a:r>
            <a:r>
              <a:rPr lang="en-GB" dirty="0" err="1" smtClean="0"/>
              <a:t>Yorks</a:t>
            </a:r>
            <a:r>
              <a:rPr lang="en-GB" dirty="0" smtClean="0"/>
              <a:t>/Humber/Northeast</a:t>
            </a:r>
          </a:p>
          <a:p>
            <a:r>
              <a:rPr lang="en-GB" dirty="0" smtClean="0"/>
              <a:t>85% Village/rural</a:t>
            </a:r>
          </a:p>
        </p:txBody>
      </p:sp>
      <p:sp>
        <p:nvSpPr>
          <p:cNvPr id="60" name="TextBox 59"/>
          <p:cNvSpPr txBox="1"/>
          <p:nvPr/>
        </p:nvSpPr>
        <p:spPr>
          <a:xfrm>
            <a:off x="8440663" y="2053233"/>
            <a:ext cx="184731" cy="261610"/>
          </a:xfrm>
          <a:prstGeom prst="rect">
            <a:avLst/>
          </a:prstGeom>
          <a:noFill/>
        </p:spPr>
        <p:txBody>
          <a:bodyPr wrap="none" rtlCol="0">
            <a:spAutoFit/>
          </a:bodyPr>
          <a:lstStyle/>
          <a:p>
            <a:endParaRPr lang="en-GB"/>
          </a:p>
        </p:txBody>
      </p:sp>
      <p:sp>
        <p:nvSpPr>
          <p:cNvPr id="17" name="TextBox 16"/>
          <p:cNvSpPr txBox="1"/>
          <p:nvPr/>
        </p:nvSpPr>
        <p:spPr>
          <a:xfrm>
            <a:off x="8296647" y="2075880"/>
            <a:ext cx="1832553" cy="769441"/>
          </a:xfrm>
          <a:prstGeom prst="rect">
            <a:avLst/>
          </a:prstGeom>
          <a:noFill/>
        </p:spPr>
        <p:txBody>
          <a:bodyPr wrap="none" rtlCol="0">
            <a:spAutoFit/>
          </a:bodyPr>
          <a:lstStyle/>
          <a:p>
            <a:r>
              <a:rPr lang="en-GB" dirty="0" smtClean="0"/>
              <a:t>14% 17-44 yrs old</a:t>
            </a:r>
          </a:p>
          <a:p>
            <a:r>
              <a:rPr lang="en-GB" dirty="0" smtClean="0"/>
              <a:t>15% Drive &lt;6,000 miles/yr</a:t>
            </a:r>
          </a:p>
          <a:p>
            <a:r>
              <a:rPr lang="en-GB" dirty="0" smtClean="0"/>
              <a:t>20% London</a:t>
            </a:r>
          </a:p>
          <a:p>
            <a:r>
              <a:rPr lang="en-GB" dirty="0" smtClean="0"/>
              <a:t>17% City/town</a:t>
            </a:r>
          </a:p>
        </p:txBody>
      </p:sp>
      <p:sp>
        <p:nvSpPr>
          <p:cNvPr id="19" name="TextBox 18"/>
          <p:cNvSpPr txBox="1"/>
          <p:nvPr/>
        </p:nvSpPr>
        <p:spPr>
          <a:xfrm>
            <a:off x="2103959" y="2914714"/>
            <a:ext cx="1832553" cy="938719"/>
          </a:xfrm>
          <a:prstGeom prst="rect">
            <a:avLst/>
          </a:prstGeom>
          <a:noFill/>
        </p:spPr>
        <p:txBody>
          <a:bodyPr wrap="none" rtlCol="0">
            <a:spAutoFit/>
          </a:bodyPr>
          <a:lstStyle/>
          <a:p>
            <a:r>
              <a:rPr lang="en-GB" dirty="0" smtClean="0"/>
              <a:t>65% Female</a:t>
            </a:r>
          </a:p>
          <a:p>
            <a:r>
              <a:rPr lang="en-GB" dirty="0" smtClean="0"/>
              <a:t>61% Private car drivers</a:t>
            </a:r>
          </a:p>
          <a:p>
            <a:r>
              <a:rPr lang="en-GB" dirty="0" smtClean="0"/>
              <a:t>63% Drive &lt;6,000 miles/yr</a:t>
            </a:r>
          </a:p>
          <a:p>
            <a:r>
              <a:rPr lang="en-GB" dirty="0" smtClean="0"/>
              <a:t>79% Northeast</a:t>
            </a:r>
          </a:p>
          <a:p>
            <a:r>
              <a:rPr lang="en-GB" dirty="0" smtClean="0"/>
              <a:t>63% City &amp; Rural</a:t>
            </a:r>
          </a:p>
        </p:txBody>
      </p:sp>
      <p:sp>
        <p:nvSpPr>
          <p:cNvPr id="20" name="TextBox 19"/>
          <p:cNvSpPr txBox="1"/>
          <p:nvPr/>
        </p:nvSpPr>
        <p:spPr>
          <a:xfrm>
            <a:off x="8296647" y="3206522"/>
            <a:ext cx="1911101" cy="430887"/>
          </a:xfrm>
          <a:prstGeom prst="rect">
            <a:avLst/>
          </a:prstGeom>
          <a:noFill/>
        </p:spPr>
        <p:txBody>
          <a:bodyPr wrap="none" rtlCol="0">
            <a:spAutoFit/>
          </a:bodyPr>
          <a:lstStyle/>
          <a:p>
            <a:r>
              <a:rPr lang="en-GB" dirty="0" smtClean="0"/>
              <a:t>35% Company car driver</a:t>
            </a:r>
          </a:p>
          <a:p>
            <a:r>
              <a:rPr lang="en-GB" dirty="0" smtClean="0"/>
              <a:t>30% Drive &gt;12,000 miles/yr</a:t>
            </a:r>
          </a:p>
        </p:txBody>
      </p:sp>
      <p:sp>
        <p:nvSpPr>
          <p:cNvPr id="21" name="Text Box 17"/>
          <p:cNvSpPr txBox="1">
            <a:spLocks noChangeArrowheads="1"/>
          </p:cNvSpPr>
          <p:nvPr/>
        </p:nvSpPr>
        <p:spPr bwMode="auto">
          <a:xfrm>
            <a:off x="8296646" y="1566847"/>
            <a:ext cx="2391991"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More likely to disagree...</a:t>
            </a:r>
            <a:endParaRPr lang="en-GB" sz="1400" b="1" dirty="0">
              <a:latin typeface="+mn-lt"/>
              <a:ea typeface="Geneva" pitchFamily="-107" charset="-128"/>
              <a:cs typeface="+mn-cs"/>
            </a:endParaRPr>
          </a:p>
        </p:txBody>
      </p:sp>
      <p:sp>
        <p:nvSpPr>
          <p:cNvPr id="22" name="TextBox 21"/>
          <p:cNvSpPr txBox="1"/>
          <p:nvPr/>
        </p:nvSpPr>
        <p:spPr>
          <a:xfrm>
            <a:off x="2103959" y="4189373"/>
            <a:ext cx="1319592" cy="600164"/>
          </a:xfrm>
          <a:prstGeom prst="rect">
            <a:avLst/>
          </a:prstGeom>
          <a:noFill/>
        </p:spPr>
        <p:txBody>
          <a:bodyPr wrap="none" rtlCol="0">
            <a:spAutoFit/>
          </a:bodyPr>
          <a:lstStyle/>
          <a:p>
            <a:r>
              <a:rPr lang="en-GB" dirty="0" smtClean="0"/>
              <a:t>52% 17-24 yrs old</a:t>
            </a:r>
          </a:p>
          <a:p>
            <a:r>
              <a:rPr lang="en-GB" dirty="0" smtClean="0"/>
              <a:t>42% City/town</a:t>
            </a:r>
          </a:p>
          <a:p>
            <a:r>
              <a:rPr lang="en-GB" dirty="0" smtClean="0"/>
              <a:t>39% With kids</a:t>
            </a:r>
          </a:p>
        </p:txBody>
      </p:sp>
      <p:sp>
        <p:nvSpPr>
          <p:cNvPr id="23" name="TextBox 22"/>
          <p:cNvSpPr txBox="1"/>
          <p:nvPr/>
        </p:nvSpPr>
        <p:spPr>
          <a:xfrm>
            <a:off x="8296647" y="4170502"/>
            <a:ext cx="1734770" cy="430887"/>
          </a:xfrm>
          <a:prstGeom prst="rect">
            <a:avLst/>
          </a:prstGeom>
          <a:noFill/>
        </p:spPr>
        <p:txBody>
          <a:bodyPr wrap="none" rtlCol="0">
            <a:spAutoFit/>
          </a:bodyPr>
          <a:lstStyle/>
          <a:p>
            <a:r>
              <a:rPr lang="en-GB" dirty="0" smtClean="0"/>
              <a:t>36% 60+ yrs old</a:t>
            </a:r>
          </a:p>
          <a:p>
            <a:r>
              <a:rPr lang="en-GB" dirty="0" smtClean="0"/>
              <a:t>39% Company car driver</a:t>
            </a:r>
          </a:p>
        </p:txBody>
      </p:sp>
      <p:sp>
        <p:nvSpPr>
          <p:cNvPr id="24" name="TextBox 23"/>
          <p:cNvSpPr txBox="1"/>
          <p:nvPr/>
        </p:nvSpPr>
        <p:spPr>
          <a:xfrm>
            <a:off x="2103959" y="6013673"/>
            <a:ext cx="1319592" cy="769441"/>
          </a:xfrm>
          <a:prstGeom prst="rect">
            <a:avLst/>
          </a:prstGeom>
          <a:noFill/>
        </p:spPr>
        <p:txBody>
          <a:bodyPr wrap="none" rtlCol="0">
            <a:spAutoFit/>
          </a:bodyPr>
          <a:lstStyle/>
          <a:p>
            <a:r>
              <a:rPr lang="en-GB" dirty="0" smtClean="0"/>
              <a:t>35% 17-24 yrs old</a:t>
            </a:r>
          </a:p>
          <a:p>
            <a:r>
              <a:rPr lang="en-GB" dirty="0" smtClean="0"/>
              <a:t>33% Female</a:t>
            </a:r>
          </a:p>
          <a:p>
            <a:r>
              <a:rPr lang="en-GB" dirty="0" smtClean="0"/>
              <a:t>41% London </a:t>
            </a:r>
          </a:p>
          <a:p>
            <a:r>
              <a:rPr lang="en-GB" dirty="0" smtClean="0"/>
              <a:t>40% City/town</a:t>
            </a:r>
            <a:endParaRPr lang="en-GB" dirty="0"/>
          </a:p>
        </p:txBody>
      </p:sp>
      <p:sp>
        <p:nvSpPr>
          <p:cNvPr id="25" name="TextBox 24"/>
          <p:cNvSpPr txBox="1"/>
          <p:nvPr/>
        </p:nvSpPr>
        <p:spPr>
          <a:xfrm>
            <a:off x="8296647" y="6155074"/>
            <a:ext cx="1805302" cy="769441"/>
          </a:xfrm>
          <a:prstGeom prst="rect">
            <a:avLst/>
          </a:prstGeom>
          <a:noFill/>
        </p:spPr>
        <p:txBody>
          <a:bodyPr wrap="none" rtlCol="0">
            <a:spAutoFit/>
          </a:bodyPr>
          <a:lstStyle/>
          <a:p>
            <a:r>
              <a:rPr lang="en-GB" dirty="0" smtClean="0"/>
              <a:t>48% Male</a:t>
            </a:r>
          </a:p>
          <a:p>
            <a:r>
              <a:rPr lang="en-GB" dirty="0" smtClean="0"/>
              <a:t>54% Company car drivers</a:t>
            </a:r>
          </a:p>
          <a:p>
            <a:r>
              <a:rPr lang="en-GB" dirty="0" smtClean="0"/>
              <a:t>47% Suburb/rural/village</a:t>
            </a:r>
          </a:p>
          <a:p>
            <a:r>
              <a:rPr lang="en-GB" dirty="0" smtClean="0"/>
              <a:t>51% Regular speeders</a:t>
            </a:r>
            <a:endParaRPr lang="en-GB"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itle 1"/>
          <p:cNvSpPr>
            <a:spLocks noGrp="1"/>
          </p:cNvSpPr>
          <p:nvPr>
            <p:ph type="title"/>
          </p:nvPr>
        </p:nvSpPr>
        <p:spPr>
          <a:xfrm>
            <a:off x="849313" y="352401"/>
            <a:ext cx="8996362" cy="1079500"/>
          </a:xfrm>
          <a:noFill/>
        </p:spPr>
        <p:txBody>
          <a:bodyPr/>
          <a:lstStyle/>
          <a:p>
            <a:r>
              <a:rPr dirty="0" smtClean="0">
                <a:latin typeface="Arial" pitchFamily="34" charset="0"/>
                <a:ea typeface="Geneva"/>
                <a:cs typeface="Geneva"/>
              </a:rPr>
              <a:t>View on motoring </a:t>
            </a:r>
            <a:r>
              <a:rPr lang="en-GB" dirty="0" smtClean="0">
                <a:latin typeface="Arial" pitchFamily="34" charset="0"/>
                <a:ea typeface="Geneva"/>
                <a:cs typeface="Geneva"/>
              </a:rPr>
              <a:t>–</a:t>
            </a:r>
            <a:r>
              <a:rPr dirty="0" smtClean="0">
                <a:latin typeface="Arial" pitchFamily="34" charset="0"/>
                <a:ea typeface="Geneva"/>
                <a:cs typeface="Geneva"/>
              </a:rPr>
              <a:t> the law.</a:t>
            </a:r>
            <a:br>
              <a:rPr dirty="0" smtClean="0">
                <a:latin typeface="Arial" pitchFamily="34" charset="0"/>
                <a:ea typeface="Geneva"/>
                <a:cs typeface="Geneva"/>
              </a:rPr>
            </a:br>
            <a:r>
              <a:rPr sz="1400" dirty="0" smtClean="0">
                <a:latin typeface="Arial" pitchFamily="34" charset="0"/>
                <a:ea typeface="Geneva"/>
                <a:cs typeface="Geneva"/>
              </a:rPr>
              <a:t>Willingness to comply to motoring laws is high, however, one-quarter of motorists feel they are unlikely to get caught as more motorists now believe that there is a lack of police enforcing motoring laws compared to two years ago. </a:t>
            </a:r>
            <a:endParaRPr dirty="0" smtClean="0">
              <a:latin typeface="Arial" pitchFamily="34" charset="0"/>
              <a:ea typeface="Geneva"/>
              <a:cs typeface="Geneva"/>
            </a:endParaRPr>
          </a:p>
        </p:txBody>
      </p:sp>
      <p:sp>
        <p:nvSpPr>
          <p:cNvPr id="16" name="Rectangle 15"/>
          <p:cNvSpPr/>
          <p:nvPr/>
        </p:nvSpPr>
        <p:spPr>
          <a:xfrm>
            <a:off x="272221" y="2352665"/>
            <a:ext cx="1785950" cy="600164"/>
          </a:xfrm>
          <a:prstGeom prst="rect">
            <a:avLst/>
          </a:prstGeom>
        </p:spPr>
        <p:txBody>
          <a:bodyPr wrap="square">
            <a:spAutoFit/>
          </a:bodyPr>
          <a:lstStyle/>
          <a:p>
            <a:pPr lvl="0"/>
            <a:r>
              <a:rPr lang="en-GB" dirty="0" smtClean="0">
                <a:solidFill>
                  <a:prstClr val="black"/>
                </a:solidFill>
              </a:rPr>
              <a:t>I consider myself to be a law abiding driver	</a:t>
            </a:r>
          </a:p>
        </p:txBody>
      </p:sp>
      <p:sp>
        <p:nvSpPr>
          <p:cNvPr id="17" name="Rectangle 16"/>
          <p:cNvSpPr/>
          <p:nvPr/>
        </p:nvSpPr>
        <p:spPr>
          <a:xfrm>
            <a:off x="272221" y="3995739"/>
            <a:ext cx="1785950" cy="600164"/>
          </a:xfrm>
          <a:prstGeom prst="rect">
            <a:avLst/>
          </a:prstGeom>
        </p:spPr>
        <p:txBody>
          <a:bodyPr wrap="square">
            <a:spAutoFit/>
          </a:bodyPr>
          <a:lstStyle/>
          <a:p>
            <a:r>
              <a:rPr lang="en-GB" dirty="0" smtClean="0"/>
              <a:t>There are not enough police on the roads enforcing driving laws </a:t>
            </a:r>
            <a:endParaRPr lang="en-GB" dirty="0"/>
          </a:p>
        </p:txBody>
      </p:sp>
      <p:sp>
        <p:nvSpPr>
          <p:cNvPr id="19" name="Rectangle 18"/>
          <p:cNvSpPr/>
          <p:nvPr/>
        </p:nvSpPr>
        <p:spPr>
          <a:xfrm>
            <a:off x="343659" y="5725641"/>
            <a:ext cx="1785950" cy="769441"/>
          </a:xfrm>
          <a:prstGeom prst="rect">
            <a:avLst/>
          </a:prstGeom>
        </p:spPr>
        <p:txBody>
          <a:bodyPr wrap="square">
            <a:spAutoFit/>
          </a:bodyPr>
          <a:lstStyle/>
          <a:p>
            <a:r>
              <a:rPr lang="en-GB" dirty="0" smtClean="0"/>
              <a:t>I don’t think I am very likely to get caught in breaking most motoring laws	</a:t>
            </a:r>
          </a:p>
        </p:txBody>
      </p:sp>
      <p:sp>
        <p:nvSpPr>
          <p:cNvPr id="10" name="Rectangle 9"/>
          <p:cNvSpPr/>
          <p:nvPr/>
        </p:nvSpPr>
        <p:spPr bwMode="auto">
          <a:xfrm>
            <a:off x="7636035" y="2209789"/>
            <a:ext cx="500066" cy="4214842"/>
          </a:xfrm>
          <a:prstGeom prst="rect">
            <a:avLst/>
          </a:prstGeom>
          <a:solidFill>
            <a:schemeClr val="accent2">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11" name="Rectangle 10"/>
          <p:cNvSpPr/>
          <p:nvPr/>
        </p:nvSpPr>
        <p:spPr bwMode="auto">
          <a:xfrm>
            <a:off x="6350151" y="2209789"/>
            <a:ext cx="500066" cy="4214842"/>
          </a:xfrm>
          <a:prstGeom prst="rect">
            <a:avLst/>
          </a:prstGeom>
          <a:solidFill>
            <a:schemeClr val="accent2">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12" name="Rectangle 11"/>
          <p:cNvSpPr/>
          <p:nvPr/>
        </p:nvSpPr>
        <p:spPr bwMode="auto">
          <a:xfrm>
            <a:off x="6993093" y="2209789"/>
            <a:ext cx="500066" cy="4214842"/>
          </a:xfrm>
          <a:prstGeom prst="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13" name="Text Box 17"/>
          <p:cNvSpPr txBox="1">
            <a:spLocks noChangeArrowheads="1"/>
          </p:cNvSpPr>
          <p:nvPr/>
        </p:nvSpPr>
        <p:spPr bwMode="auto">
          <a:xfrm>
            <a:off x="7156489" y="1566847"/>
            <a:ext cx="1500198"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Disagreement</a:t>
            </a:r>
            <a:endParaRPr lang="en-GB" sz="1400" b="1" dirty="0">
              <a:latin typeface="+mn-lt"/>
              <a:ea typeface="Geneva" pitchFamily="-107" charset="-128"/>
              <a:cs typeface="+mn-cs"/>
            </a:endParaRPr>
          </a:p>
        </p:txBody>
      </p:sp>
      <p:sp>
        <p:nvSpPr>
          <p:cNvPr id="14" name="Text Box 17"/>
          <p:cNvSpPr txBox="1">
            <a:spLocks noChangeArrowheads="1"/>
          </p:cNvSpPr>
          <p:nvPr/>
        </p:nvSpPr>
        <p:spPr bwMode="auto">
          <a:xfrm>
            <a:off x="7421721" y="1817601"/>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2010</a:t>
            </a:r>
            <a:endParaRPr lang="en-GB" sz="1400" b="1" dirty="0">
              <a:latin typeface="+mn-lt"/>
              <a:ea typeface="Geneva" pitchFamily="-107" charset="-128"/>
              <a:cs typeface="+mn-cs"/>
            </a:endParaRPr>
          </a:p>
        </p:txBody>
      </p:sp>
      <p:sp>
        <p:nvSpPr>
          <p:cNvPr id="15" name="Text Box 17"/>
          <p:cNvSpPr txBox="1">
            <a:spLocks noChangeArrowheads="1"/>
          </p:cNvSpPr>
          <p:nvPr/>
        </p:nvSpPr>
        <p:spPr bwMode="auto">
          <a:xfrm>
            <a:off x="6778779" y="1817601"/>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2011</a:t>
            </a:r>
            <a:endParaRPr lang="en-GB" sz="1400" b="1" dirty="0">
              <a:latin typeface="+mn-lt"/>
              <a:ea typeface="Geneva" pitchFamily="-107" charset="-128"/>
              <a:cs typeface="+mn-cs"/>
            </a:endParaRPr>
          </a:p>
        </p:txBody>
      </p:sp>
      <p:sp>
        <p:nvSpPr>
          <p:cNvPr id="20" name="Rectangle 19"/>
          <p:cNvSpPr/>
          <p:nvPr/>
        </p:nvSpPr>
        <p:spPr bwMode="auto">
          <a:xfrm>
            <a:off x="3470401" y="2209789"/>
            <a:ext cx="500066" cy="4214842"/>
          </a:xfrm>
          <a:prstGeom prst="rect">
            <a:avLst/>
          </a:prstGeom>
          <a:solidFill>
            <a:schemeClr val="accent3">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21" name="Rectangle 20"/>
          <p:cNvSpPr/>
          <p:nvPr/>
        </p:nvSpPr>
        <p:spPr bwMode="auto">
          <a:xfrm>
            <a:off x="4756285" y="2209789"/>
            <a:ext cx="500066" cy="4214842"/>
          </a:xfrm>
          <a:prstGeom prst="rect">
            <a:avLst/>
          </a:prstGeom>
          <a:solidFill>
            <a:schemeClr val="accent3">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22" name="Rectangle 21"/>
          <p:cNvSpPr/>
          <p:nvPr/>
        </p:nvSpPr>
        <p:spPr bwMode="auto">
          <a:xfrm>
            <a:off x="4113343" y="2209789"/>
            <a:ext cx="500066" cy="4214842"/>
          </a:xfrm>
          <a:prstGeom prst="rect">
            <a:avLst/>
          </a:prstGeom>
          <a:solidFill>
            <a:schemeClr val="accent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23" name="Text Box 17"/>
          <p:cNvSpPr txBox="1">
            <a:spLocks noChangeArrowheads="1"/>
          </p:cNvSpPr>
          <p:nvPr/>
        </p:nvSpPr>
        <p:spPr bwMode="auto">
          <a:xfrm>
            <a:off x="4552231" y="1817601"/>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2012</a:t>
            </a:r>
            <a:endParaRPr lang="en-GB" sz="1400" b="1" dirty="0">
              <a:latin typeface="+mn-lt"/>
              <a:ea typeface="Geneva" pitchFamily="-107" charset="-128"/>
              <a:cs typeface="+mn-cs"/>
            </a:endParaRPr>
          </a:p>
        </p:txBody>
      </p:sp>
      <p:sp>
        <p:nvSpPr>
          <p:cNvPr id="24" name="Text Box 17"/>
          <p:cNvSpPr txBox="1">
            <a:spLocks noChangeArrowheads="1"/>
          </p:cNvSpPr>
          <p:nvPr/>
        </p:nvSpPr>
        <p:spPr bwMode="auto">
          <a:xfrm>
            <a:off x="4756285" y="249554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92%</a:t>
            </a:r>
            <a:endParaRPr lang="en-GB" sz="1400" b="1" dirty="0">
              <a:solidFill>
                <a:schemeClr val="bg1"/>
              </a:solidFill>
              <a:latin typeface="+mn-lt"/>
              <a:ea typeface="Geneva" pitchFamily="-107" charset="-128"/>
              <a:cs typeface="+mn-cs"/>
            </a:endParaRPr>
          </a:p>
        </p:txBody>
      </p:sp>
      <p:sp>
        <p:nvSpPr>
          <p:cNvPr id="25" name="Text Box 17"/>
          <p:cNvSpPr txBox="1">
            <a:spLocks noChangeArrowheads="1"/>
          </p:cNvSpPr>
          <p:nvPr/>
        </p:nvSpPr>
        <p:spPr bwMode="auto">
          <a:xfrm>
            <a:off x="3193199" y="1566847"/>
            <a:ext cx="1143008"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Agreement</a:t>
            </a:r>
            <a:endParaRPr lang="en-GB" sz="1400" b="1" dirty="0">
              <a:latin typeface="+mn-lt"/>
              <a:ea typeface="Geneva" pitchFamily="-107" charset="-128"/>
              <a:cs typeface="+mn-cs"/>
            </a:endParaRPr>
          </a:p>
        </p:txBody>
      </p:sp>
      <p:sp>
        <p:nvSpPr>
          <p:cNvPr id="26" name="Text Box 17"/>
          <p:cNvSpPr txBox="1">
            <a:spLocks noChangeArrowheads="1"/>
          </p:cNvSpPr>
          <p:nvPr/>
        </p:nvSpPr>
        <p:spPr bwMode="auto">
          <a:xfrm>
            <a:off x="4756285" y="578168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23%</a:t>
            </a:r>
            <a:endParaRPr lang="en-GB" sz="1400" b="1" dirty="0">
              <a:solidFill>
                <a:schemeClr val="bg1"/>
              </a:solidFill>
              <a:latin typeface="+mn-lt"/>
              <a:ea typeface="Geneva" pitchFamily="-107" charset="-128"/>
              <a:cs typeface="+mn-cs"/>
            </a:endParaRPr>
          </a:p>
        </p:txBody>
      </p:sp>
      <p:sp>
        <p:nvSpPr>
          <p:cNvPr id="27" name="Text Box 17"/>
          <p:cNvSpPr txBox="1">
            <a:spLocks noChangeArrowheads="1"/>
          </p:cNvSpPr>
          <p:nvPr/>
        </p:nvSpPr>
        <p:spPr bwMode="auto">
          <a:xfrm>
            <a:off x="3899029" y="1817601"/>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2011</a:t>
            </a:r>
            <a:endParaRPr lang="en-GB" sz="1400" b="1" dirty="0">
              <a:latin typeface="+mn-lt"/>
              <a:ea typeface="Geneva" pitchFamily="-107" charset="-128"/>
              <a:cs typeface="+mn-cs"/>
            </a:endParaRPr>
          </a:p>
        </p:txBody>
      </p:sp>
      <p:sp>
        <p:nvSpPr>
          <p:cNvPr id="28" name="Text Box 17"/>
          <p:cNvSpPr txBox="1">
            <a:spLocks noChangeArrowheads="1"/>
          </p:cNvSpPr>
          <p:nvPr/>
        </p:nvSpPr>
        <p:spPr bwMode="auto">
          <a:xfrm>
            <a:off x="3256087" y="1817601"/>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2010</a:t>
            </a:r>
            <a:endParaRPr lang="en-GB" sz="1400" b="1" dirty="0">
              <a:latin typeface="+mn-lt"/>
              <a:ea typeface="Geneva" pitchFamily="-107" charset="-128"/>
              <a:cs typeface="+mn-cs"/>
            </a:endParaRPr>
          </a:p>
        </p:txBody>
      </p:sp>
      <p:sp>
        <p:nvSpPr>
          <p:cNvPr id="29" name="Text Box 17"/>
          <p:cNvSpPr txBox="1">
            <a:spLocks noChangeArrowheads="1"/>
          </p:cNvSpPr>
          <p:nvPr/>
        </p:nvSpPr>
        <p:spPr bwMode="auto">
          <a:xfrm>
            <a:off x="4100193" y="249554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91%</a:t>
            </a:r>
            <a:endParaRPr lang="en-GB" sz="1400" b="1" dirty="0">
              <a:latin typeface="+mn-lt"/>
              <a:ea typeface="Geneva" pitchFamily="-107" charset="-128"/>
              <a:cs typeface="+mn-cs"/>
            </a:endParaRPr>
          </a:p>
        </p:txBody>
      </p:sp>
      <p:sp>
        <p:nvSpPr>
          <p:cNvPr id="31" name="Text Box 17"/>
          <p:cNvSpPr txBox="1">
            <a:spLocks noChangeArrowheads="1"/>
          </p:cNvSpPr>
          <p:nvPr/>
        </p:nvSpPr>
        <p:spPr bwMode="auto">
          <a:xfrm>
            <a:off x="3457251" y="249554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90%</a:t>
            </a:r>
            <a:endParaRPr lang="en-GB" sz="1400" b="1" dirty="0">
              <a:latin typeface="+mn-lt"/>
              <a:ea typeface="Geneva" pitchFamily="-107" charset="-128"/>
              <a:cs typeface="+mn-cs"/>
            </a:endParaRPr>
          </a:p>
        </p:txBody>
      </p:sp>
      <p:sp>
        <p:nvSpPr>
          <p:cNvPr id="34" name="Text Box 17"/>
          <p:cNvSpPr txBox="1">
            <a:spLocks noChangeArrowheads="1"/>
          </p:cNvSpPr>
          <p:nvPr/>
        </p:nvSpPr>
        <p:spPr bwMode="auto">
          <a:xfrm>
            <a:off x="6363301" y="242410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2%</a:t>
            </a:r>
            <a:endParaRPr lang="en-GB" sz="1400" b="1" dirty="0">
              <a:solidFill>
                <a:schemeClr val="bg1"/>
              </a:solidFill>
              <a:latin typeface="+mn-lt"/>
              <a:ea typeface="Geneva" pitchFamily="-107" charset="-128"/>
              <a:cs typeface="+mn-cs"/>
            </a:endParaRPr>
          </a:p>
        </p:txBody>
      </p:sp>
      <p:sp>
        <p:nvSpPr>
          <p:cNvPr id="36" name="Text Box 17"/>
          <p:cNvSpPr txBox="1">
            <a:spLocks noChangeArrowheads="1"/>
          </p:cNvSpPr>
          <p:nvPr/>
        </p:nvSpPr>
        <p:spPr bwMode="auto">
          <a:xfrm>
            <a:off x="6337001" y="413861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14%</a:t>
            </a:r>
            <a:endParaRPr lang="en-GB" sz="1400" b="1" dirty="0">
              <a:solidFill>
                <a:schemeClr val="bg1"/>
              </a:solidFill>
              <a:latin typeface="+mn-lt"/>
              <a:ea typeface="Geneva" pitchFamily="-107" charset="-128"/>
              <a:cs typeface="+mn-cs"/>
            </a:endParaRPr>
          </a:p>
        </p:txBody>
      </p:sp>
      <p:sp>
        <p:nvSpPr>
          <p:cNvPr id="38" name="Text Box 17"/>
          <p:cNvSpPr txBox="1">
            <a:spLocks noChangeArrowheads="1"/>
          </p:cNvSpPr>
          <p:nvPr/>
        </p:nvSpPr>
        <p:spPr bwMode="auto">
          <a:xfrm>
            <a:off x="6350151" y="574669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53%</a:t>
            </a:r>
            <a:endParaRPr lang="en-GB" sz="1400" b="1" dirty="0">
              <a:solidFill>
                <a:schemeClr val="bg1"/>
              </a:solidFill>
              <a:latin typeface="+mn-lt"/>
              <a:ea typeface="Geneva" pitchFamily="-107" charset="-128"/>
              <a:cs typeface="+mn-cs"/>
            </a:endParaRPr>
          </a:p>
        </p:txBody>
      </p:sp>
      <p:sp>
        <p:nvSpPr>
          <p:cNvPr id="40" name="Text Box 17"/>
          <p:cNvSpPr txBox="1">
            <a:spLocks noChangeArrowheads="1"/>
          </p:cNvSpPr>
          <p:nvPr/>
        </p:nvSpPr>
        <p:spPr bwMode="auto">
          <a:xfrm>
            <a:off x="4756285" y="413861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61%</a:t>
            </a:r>
            <a:endParaRPr lang="en-GB" sz="1400" b="1" dirty="0">
              <a:solidFill>
                <a:schemeClr val="bg1"/>
              </a:solidFill>
              <a:latin typeface="+mn-lt"/>
              <a:ea typeface="Geneva" pitchFamily="-107" charset="-128"/>
              <a:cs typeface="+mn-cs"/>
            </a:endParaRPr>
          </a:p>
        </p:txBody>
      </p:sp>
      <p:sp>
        <p:nvSpPr>
          <p:cNvPr id="49" name="Text Box 17"/>
          <p:cNvSpPr txBox="1">
            <a:spLocks noChangeArrowheads="1"/>
          </p:cNvSpPr>
          <p:nvPr/>
        </p:nvSpPr>
        <p:spPr bwMode="auto">
          <a:xfrm>
            <a:off x="6143817" y="1817601"/>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2012</a:t>
            </a:r>
            <a:endParaRPr lang="en-GB" sz="1400" b="1" dirty="0">
              <a:latin typeface="+mn-lt"/>
              <a:ea typeface="Geneva" pitchFamily="-107" charset="-128"/>
              <a:cs typeface="+mn-cs"/>
            </a:endParaRPr>
          </a:p>
        </p:txBody>
      </p:sp>
      <p:sp>
        <p:nvSpPr>
          <p:cNvPr id="50" name="Text Box 17"/>
          <p:cNvSpPr txBox="1">
            <a:spLocks noChangeArrowheads="1"/>
          </p:cNvSpPr>
          <p:nvPr/>
        </p:nvSpPr>
        <p:spPr bwMode="auto">
          <a:xfrm>
            <a:off x="4113343" y="413861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58%</a:t>
            </a:r>
            <a:endParaRPr lang="en-GB" sz="1400" b="1" dirty="0">
              <a:latin typeface="+mn-lt"/>
              <a:ea typeface="Geneva" pitchFamily="-107" charset="-128"/>
              <a:cs typeface="+mn-cs"/>
            </a:endParaRPr>
          </a:p>
        </p:txBody>
      </p:sp>
      <p:sp>
        <p:nvSpPr>
          <p:cNvPr id="51" name="Text Box 17"/>
          <p:cNvSpPr txBox="1">
            <a:spLocks noChangeArrowheads="1"/>
          </p:cNvSpPr>
          <p:nvPr/>
        </p:nvSpPr>
        <p:spPr bwMode="auto">
          <a:xfrm>
            <a:off x="3470401" y="413861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55%</a:t>
            </a:r>
            <a:endParaRPr lang="en-GB" sz="1400" b="1" dirty="0">
              <a:latin typeface="+mn-lt"/>
              <a:ea typeface="Geneva" pitchFamily="-107" charset="-128"/>
              <a:cs typeface="+mn-cs"/>
            </a:endParaRPr>
          </a:p>
        </p:txBody>
      </p:sp>
      <p:sp>
        <p:nvSpPr>
          <p:cNvPr id="52" name="Text Box 17"/>
          <p:cNvSpPr txBox="1">
            <a:spLocks noChangeArrowheads="1"/>
          </p:cNvSpPr>
          <p:nvPr/>
        </p:nvSpPr>
        <p:spPr bwMode="auto">
          <a:xfrm>
            <a:off x="4113343" y="578168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24%</a:t>
            </a:r>
            <a:endParaRPr lang="en-GB" sz="1400" b="1" dirty="0">
              <a:latin typeface="+mn-lt"/>
              <a:ea typeface="Geneva" pitchFamily="-107" charset="-128"/>
              <a:cs typeface="+mn-cs"/>
            </a:endParaRPr>
          </a:p>
        </p:txBody>
      </p:sp>
      <p:sp>
        <p:nvSpPr>
          <p:cNvPr id="53" name="Text Box 17"/>
          <p:cNvSpPr txBox="1">
            <a:spLocks noChangeArrowheads="1"/>
          </p:cNvSpPr>
          <p:nvPr/>
        </p:nvSpPr>
        <p:spPr bwMode="auto">
          <a:xfrm>
            <a:off x="3470401" y="578168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21%</a:t>
            </a:r>
            <a:endParaRPr lang="en-GB" sz="1400" b="1" dirty="0">
              <a:latin typeface="+mn-lt"/>
              <a:ea typeface="Geneva" pitchFamily="-107" charset="-128"/>
              <a:cs typeface="+mn-cs"/>
            </a:endParaRPr>
          </a:p>
        </p:txBody>
      </p:sp>
      <p:sp>
        <p:nvSpPr>
          <p:cNvPr id="54" name="Text Box 17"/>
          <p:cNvSpPr txBox="1">
            <a:spLocks noChangeArrowheads="1"/>
          </p:cNvSpPr>
          <p:nvPr/>
        </p:nvSpPr>
        <p:spPr bwMode="auto">
          <a:xfrm>
            <a:off x="7694323" y="242410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3%</a:t>
            </a:r>
            <a:endParaRPr lang="en-GB" sz="1400" b="1" dirty="0">
              <a:latin typeface="+mn-lt"/>
              <a:ea typeface="Geneva" pitchFamily="-107" charset="-128"/>
              <a:cs typeface="+mn-cs"/>
            </a:endParaRPr>
          </a:p>
        </p:txBody>
      </p:sp>
      <p:sp>
        <p:nvSpPr>
          <p:cNvPr id="55" name="Text Box 17"/>
          <p:cNvSpPr txBox="1">
            <a:spLocks noChangeArrowheads="1"/>
          </p:cNvSpPr>
          <p:nvPr/>
        </p:nvSpPr>
        <p:spPr bwMode="auto">
          <a:xfrm>
            <a:off x="7051381" y="242410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3%</a:t>
            </a:r>
            <a:endParaRPr lang="en-GB" sz="1400" b="1" dirty="0">
              <a:solidFill>
                <a:schemeClr val="bg1"/>
              </a:solidFill>
              <a:latin typeface="+mn-lt"/>
              <a:ea typeface="Geneva" pitchFamily="-107" charset="-128"/>
              <a:cs typeface="+mn-cs"/>
            </a:endParaRPr>
          </a:p>
        </p:txBody>
      </p:sp>
      <p:sp>
        <p:nvSpPr>
          <p:cNvPr id="56" name="Text Box 17"/>
          <p:cNvSpPr txBox="1">
            <a:spLocks noChangeArrowheads="1"/>
          </p:cNvSpPr>
          <p:nvPr/>
        </p:nvSpPr>
        <p:spPr bwMode="auto">
          <a:xfrm>
            <a:off x="7636035" y="413861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19%</a:t>
            </a:r>
            <a:endParaRPr lang="en-GB" sz="1400" b="1" dirty="0">
              <a:latin typeface="+mn-lt"/>
              <a:ea typeface="Geneva" pitchFamily="-107" charset="-128"/>
              <a:cs typeface="+mn-cs"/>
            </a:endParaRPr>
          </a:p>
        </p:txBody>
      </p:sp>
      <p:sp>
        <p:nvSpPr>
          <p:cNvPr id="57" name="Text Box 17"/>
          <p:cNvSpPr txBox="1">
            <a:spLocks noChangeArrowheads="1"/>
          </p:cNvSpPr>
          <p:nvPr/>
        </p:nvSpPr>
        <p:spPr bwMode="auto">
          <a:xfrm>
            <a:off x="6993093" y="413861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16%</a:t>
            </a:r>
            <a:endParaRPr lang="en-GB" sz="1400" b="1" dirty="0">
              <a:solidFill>
                <a:schemeClr val="bg1"/>
              </a:solidFill>
              <a:latin typeface="+mn-lt"/>
              <a:ea typeface="Geneva" pitchFamily="-107" charset="-128"/>
              <a:cs typeface="+mn-cs"/>
            </a:endParaRPr>
          </a:p>
        </p:txBody>
      </p:sp>
      <p:sp>
        <p:nvSpPr>
          <p:cNvPr id="58" name="Text Box 17"/>
          <p:cNvSpPr txBox="1">
            <a:spLocks noChangeArrowheads="1"/>
          </p:cNvSpPr>
          <p:nvPr/>
        </p:nvSpPr>
        <p:spPr bwMode="auto">
          <a:xfrm>
            <a:off x="7636035" y="574669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49%</a:t>
            </a:r>
            <a:endParaRPr lang="en-GB" sz="1400" b="1" dirty="0">
              <a:latin typeface="+mn-lt"/>
              <a:ea typeface="Geneva" pitchFamily="-107" charset="-128"/>
              <a:cs typeface="+mn-cs"/>
            </a:endParaRPr>
          </a:p>
        </p:txBody>
      </p:sp>
      <p:sp>
        <p:nvSpPr>
          <p:cNvPr id="59" name="Text Box 17"/>
          <p:cNvSpPr txBox="1">
            <a:spLocks noChangeArrowheads="1"/>
          </p:cNvSpPr>
          <p:nvPr/>
        </p:nvSpPr>
        <p:spPr bwMode="auto">
          <a:xfrm>
            <a:off x="6993093" y="574669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53%</a:t>
            </a:r>
            <a:endParaRPr lang="en-GB" sz="1400" b="1" dirty="0">
              <a:solidFill>
                <a:schemeClr val="bg1"/>
              </a:solidFill>
              <a:latin typeface="+mn-lt"/>
              <a:ea typeface="Geneva" pitchFamily="-107" charset="-128"/>
              <a:cs typeface="+mn-cs"/>
            </a:endParaRPr>
          </a:p>
        </p:txBody>
      </p:sp>
      <p:sp>
        <p:nvSpPr>
          <p:cNvPr id="41" name="Rectangle 23"/>
          <p:cNvSpPr>
            <a:spLocks noChangeArrowheads="1"/>
          </p:cNvSpPr>
          <p:nvPr/>
        </p:nvSpPr>
        <p:spPr bwMode="auto">
          <a:xfrm>
            <a:off x="1568451" y="6921500"/>
            <a:ext cx="6512172" cy="646113"/>
          </a:xfrm>
          <a:prstGeom prst="rect">
            <a:avLst/>
          </a:prstGeom>
          <a:noFill/>
          <a:ln w="9525">
            <a:noFill/>
            <a:miter lim="800000"/>
            <a:headEnd/>
            <a:tailEnd/>
          </a:ln>
        </p:spPr>
        <p:txBody>
          <a:bodyPr lIns="104287" tIns="52144" rIns="104287" bIns="52144"/>
          <a:lstStyle/>
          <a:p>
            <a:pPr marL="391077" indent="-391077" eaLnBrk="0" hangingPunct="0">
              <a:defRPr/>
            </a:pPr>
            <a:r>
              <a:rPr lang="en-GB" sz="1000" dirty="0" smtClean="0">
                <a:solidFill>
                  <a:srgbClr val="4D4D4D"/>
                </a:solidFill>
                <a:latin typeface="+mn-lt"/>
              </a:rPr>
              <a:t>Q2a/b	Thinking broadly about a wide range of motoring issues, how strongly do you agree or disagree with the following statements regarding motoring?</a:t>
            </a:r>
            <a:endParaRPr lang="en-GB" sz="1000" dirty="0">
              <a:solidFill>
                <a:srgbClr val="4D4D4D"/>
              </a:solidFill>
              <a:latin typeface="+mn-lt"/>
            </a:endParaRPr>
          </a:p>
          <a:p>
            <a:pPr marL="391077" indent="-391077" eaLnBrk="0" hangingPunct="0">
              <a:defRPr/>
            </a:pPr>
            <a:r>
              <a:rPr lang="en-GB" sz="1000" dirty="0">
                <a:solidFill>
                  <a:srgbClr val="4D4D4D"/>
                </a:solidFill>
                <a:latin typeface="+mn-lt"/>
              </a:rPr>
              <a:t>	Base: </a:t>
            </a:r>
            <a:r>
              <a:rPr lang="en-GB" sz="1000" dirty="0" smtClean="0">
                <a:solidFill>
                  <a:srgbClr val="4D4D4D"/>
                </a:solidFill>
                <a:latin typeface="+mn-lt"/>
              </a:rPr>
              <a:t>all respondents 2012 (n=1,003); 2011 (n=1,002); 2010 (n=1,150)</a:t>
            </a:r>
            <a:r>
              <a:rPr lang="en-GB" sz="1000" dirty="0" smtClean="0">
                <a:solidFill>
                  <a:srgbClr val="4D4D4D"/>
                </a:solidFill>
              </a:rPr>
              <a:t>; 2009 (n=1,109); 2008 (n=1,116)</a:t>
            </a:r>
            <a:endParaRPr lang="en-GB" sz="1000" dirty="0">
              <a:solidFill>
                <a:srgbClr val="4D4D4D"/>
              </a:solidFill>
              <a:latin typeface="+mn-lt"/>
            </a:endParaRPr>
          </a:p>
        </p:txBody>
      </p:sp>
      <p:sp>
        <p:nvSpPr>
          <p:cNvPr id="42" name="Down Arrow 41"/>
          <p:cNvSpPr/>
          <p:nvPr/>
        </p:nvSpPr>
        <p:spPr bwMode="auto">
          <a:xfrm rot="10800000">
            <a:off x="5327789" y="4210053"/>
            <a:ext cx="142876" cy="214314"/>
          </a:xfrm>
          <a:prstGeom prst="downArrow">
            <a:avLst/>
          </a:prstGeom>
          <a:solidFill>
            <a:srgbClr val="00B050"/>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44" name="Down Arrow 43"/>
          <p:cNvSpPr/>
          <p:nvPr/>
        </p:nvSpPr>
        <p:spPr bwMode="auto">
          <a:xfrm>
            <a:off x="6135837" y="4210053"/>
            <a:ext cx="142876" cy="214314"/>
          </a:xfrm>
          <a:prstGeom prst="downArrow">
            <a:avLst/>
          </a:prstGeom>
          <a:solidFill>
            <a:srgbClr val="FF0000"/>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45" name="Rectangle 44"/>
          <p:cNvSpPr/>
          <p:nvPr/>
        </p:nvSpPr>
        <p:spPr bwMode="auto">
          <a:xfrm>
            <a:off x="8878411" y="2230879"/>
            <a:ext cx="500066" cy="4214842"/>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46" name="Rectangle 45"/>
          <p:cNvSpPr/>
          <p:nvPr/>
        </p:nvSpPr>
        <p:spPr bwMode="auto">
          <a:xfrm>
            <a:off x="8235469" y="2230879"/>
            <a:ext cx="500066" cy="421484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47" name="Text Box 17"/>
          <p:cNvSpPr txBox="1">
            <a:spLocks noChangeArrowheads="1"/>
          </p:cNvSpPr>
          <p:nvPr/>
        </p:nvSpPr>
        <p:spPr bwMode="auto">
          <a:xfrm>
            <a:off x="8664097" y="1817601"/>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2008</a:t>
            </a:r>
            <a:endParaRPr lang="en-GB" sz="1400" b="1" dirty="0">
              <a:latin typeface="+mn-lt"/>
              <a:ea typeface="Geneva" pitchFamily="-107" charset="-128"/>
              <a:cs typeface="+mn-cs"/>
            </a:endParaRPr>
          </a:p>
        </p:txBody>
      </p:sp>
      <p:sp>
        <p:nvSpPr>
          <p:cNvPr id="48" name="Text Box 17"/>
          <p:cNvSpPr txBox="1">
            <a:spLocks noChangeArrowheads="1"/>
          </p:cNvSpPr>
          <p:nvPr/>
        </p:nvSpPr>
        <p:spPr bwMode="auto">
          <a:xfrm>
            <a:off x="8021155" y="1817601"/>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2009</a:t>
            </a:r>
            <a:endParaRPr lang="en-GB" sz="1400" b="1" dirty="0">
              <a:latin typeface="+mn-lt"/>
              <a:ea typeface="Geneva" pitchFamily="-107" charset="-128"/>
              <a:cs typeface="+mn-cs"/>
            </a:endParaRPr>
          </a:p>
        </p:txBody>
      </p:sp>
      <p:sp>
        <p:nvSpPr>
          <p:cNvPr id="60" name="Text Box 17"/>
          <p:cNvSpPr txBox="1">
            <a:spLocks noChangeArrowheads="1"/>
          </p:cNvSpPr>
          <p:nvPr/>
        </p:nvSpPr>
        <p:spPr bwMode="auto">
          <a:xfrm>
            <a:off x="8936699" y="242410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5%</a:t>
            </a:r>
            <a:endParaRPr lang="en-GB" sz="1400" b="1" dirty="0">
              <a:latin typeface="+mn-lt"/>
              <a:ea typeface="Geneva" pitchFamily="-107" charset="-128"/>
              <a:cs typeface="+mn-cs"/>
            </a:endParaRPr>
          </a:p>
        </p:txBody>
      </p:sp>
      <p:sp>
        <p:nvSpPr>
          <p:cNvPr id="61" name="Text Box 17"/>
          <p:cNvSpPr txBox="1">
            <a:spLocks noChangeArrowheads="1"/>
          </p:cNvSpPr>
          <p:nvPr/>
        </p:nvSpPr>
        <p:spPr bwMode="auto">
          <a:xfrm>
            <a:off x="8293757" y="242410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3%</a:t>
            </a:r>
            <a:endParaRPr lang="en-GB" sz="1400" b="1" dirty="0">
              <a:latin typeface="+mn-lt"/>
              <a:ea typeface="Geneva" pitchFamily="-107" charset="-128"/>
              <a:cs typeface="+mn-cs"/>
            </a:endParaRPr>
          </a:p>
        </p:txBody>
      </p:sp>
      <p:sp>
        <p:nvSpPr>
          <p:cNvPr id="62" name="Text Box 17"/>
          <p:cNvSpPr txBox="1">
            <a:spLocks noChangeArrowheads="1"/>
          </p:cNvSpPr>
          <p:nvPr/>
        </p:nvSpPr>
        <p:spPr bwMode="auto">
          <a:xfrm>
            <a:off x="8878411" y="413861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63" name="Text Box 17"/>
          <p:cNvSpPr txBox="1">
            <a:spLocks noChangeArrowheads="1"/>
          </p:cNvSpPr>
          <p:nvPr/>
        </p:nvSpPr>
        <p:spPr bwMode="auto">
          <a:xfrm>
            <a:off x="8235469" y="413861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64" name="Text Box 17"/>
          <p:cNvSpPr txBox="1">
            <a:spLocks noChangeArrowheads="1"/>
          </p:cNvSpPr>
          <p:nvPr/>
        </p:nvSpPr>
        <p:spPr bwMode="auto">
          <a:xfrm>
            <a:off x="8878411" y="574669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53%</a:t>
            </a:r>
            <a:endParaRPr lang="en-GB" sz="1400" b="1" dirty="0">
              <a:latin typeface="+mn-lt"/>
              <a:ea typeface="Geneva" pitchFamily="-107" charset="-128"/>
              <a:cs typeface="+mn-cs"/>
            </a:endParaRPr>
          </a:p>
        </p:txBody>
      </p:sp>
      <p:sp>
        <p:nvSpPr>
          <p:cNvPr id="65" name="Text Box 17"/>
          <p:cNvSpPr txBox="1">
            <a:spLocks noChangeArrowheads="1"/>
          </p:cNvSpPr>
          <p:nvPr/>
        </p:nvSpPr>
        <p:spPr bwMode="auto">
          <a:xfrm>
            <a:off x="8235469" y="574669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55%</a:t>
            </a:r>
            <a:endParaRPr lang="en-GB" sz="1400" b="1" dirty="0">
              <a:latin typeface="+mn-lt"/>
              <a:ea typeface="Geneva" pitchFamily="-107" charset="-128"/>
              <a:cs typeface="+mn-cs"/>
            </a:endParaRPr>
          </a:p>
        </p:txBody>
      </p:sp>
      <p:sp>
        <p:nvSpPr>
          <p:cNvPr id="66" name="Rectangle 65"/>
          <p:cNvSpPr/>
          <p:nvPr/>
        </p:nvSpPr>
        <p:spPr bwMode="auto">
          <a:xfrm>
            <a:off x="2258805" y="2229397"/>
            <a:ext cx="500066" cy="4214842"/>
          </a:xfrm>
          <a:prstGeom prst="rect">
            <a:avLst/>
          </a:prstGeom>
          <a:solidFill>
            <a:schemeClr val="accent3">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67" name="Rectangle 66"/>
          <p:cNvSpPr/>
          <p:nvPr/>
        </p:nvSpPr>
        <p:spPr bwMode="auto">
          <a:xfrm>
            <a:off x="2901747" y="2229397"/>
            <a:ext cx="500066" cy="4214842"/>
          </a:xfrm>
          <a:prstGeom prst="rect">
            <a:avLst/>
          </a:prstGeom>
          <a:solidFill>
            <a:schemeClr val="accent3">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68" name="Text Box 17"/>
          <p:cNvSpPr txBox="1">
            <a:spLocks noChangeArrowheads="1"/>
          </p:cNvSpPr>
          <p:nvPr/>
        </p:nvSpPr>
        <p:spPr bwMode="auto">
          <a:xfrm>
            <a:off x="2687433" y="1837209"/>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2009</a:t>
            </a:r>
            <a:endParaRPr lang="en-GB" sz="1400" b="1" dirty="0">
              <a:latin typeface="+mn-lt"/>
              <a:ea typeface="Geneva" pitchFamily="-107" charset="-128"/>
              <a:cs typeface="+mn-cs"/>
            </a:endParaRPr>
          </a:p>
        </p:txBody>
      </p:sp>
      <p:sp>
        <p:nvSpPr>
          <p:cNvPr id="69" name="Text Box 17"/>
          <p:cNvSpPr txBox="1">
            <a:spLocks noChangeArrowheads="1"/>
          </p:cNvSpPr>
          <p:nvPr/>
        </p:nvSpPr>
        <p:spPr bwMode="auto">
          <a:xfrm>
            <a:off x="2044491" y="1837209"/>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2008</a:t>
            </a:r>
            <a:endParaRPr lang="en-GB" sz="1400" b="1" dirty="0">
              <a:latin typeface="+mn-lt"/>
              <a:ea typeface="Geneva" pitchFamily="-107" charset="-128"/>
              <a:cs typeface="+mn-cs"/>
            </a:endParaRPr>
          </a:p>
        </p:txBody>
      </p:sp>
      <p:sp>
        <p:nvSpPr>
          <p:cNvPr id="70" name="Text Box 17"/>
          <p:cNvSpPr txBox="1">
            <a:spLocks noChangeArrowheads="1"/>
          </p:cNvSpPr>
          <p:nvPr/>
        </p:nvSpPr>
        <p:spPr bwMode="auto">
          <a:xfrm>
            <a:off x="2888597" y="251514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91%</a:t>
            </a:r>
            <a:endParaRPr lang="en-GB" sz="1400" b="1" dirty="0">
              <a:latin typeface="+mn-lt"/>
              <a:ea typeface="Geneva" pitchFamily="-107" charset="-128"/>
              <a:cs typeface="+mn-cs"/>
            </a:endParaRPr>
          </a:p>
        </p:txBody>
      </p:sp>
      <p:sp>
        <p:nvSpPr>
          <p:cNvPr id="71" name="Text Box 17"/>
          <p:cNvSpPr txBox="1">
            <a:spLocks noChangeArrowheads="1"/>
          </p:cNvSpPr>
          <p:nvPr/>
        </p:nvSpPr>
        <p:spPr bwMode="auto">
          <a:xfrm>
            <a:off x="2245655" y="251514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83%</a:t>
            </a:r>
            <a:endParaRPr lang="en-GB" sz="1400" b="1" dirty="0">
              <a:latin typeface="+mn-lt"/>
              <a:ea typeface="Geneva" pitchFamily="-107" charset="-128"/>
              <a:cs typeface="+mn-cs"/>
            </a:endParaRPr>
          </a:p>
        </p:txBody>
      </p:sp>
      <p:sp>
        <p:nvSpPr>
          <p:cNvPr id="72" name="Text Box 17"/>
          <p:cNvSpPr txBox="1">
            <a:spLocks noChangeArrowheads="1"/>
          </p:cNvSpPr>
          <p:nvPr/>
        </p:nvSpPr>
        <p:spPr bwMode="auto">
          <a:xfrm>
            <a:off x="2901747" y="4138615"/>
            <a:ext cx="58465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73" name="Text Box 17"/>
          <p:cNvSpPr txBox="1">
            <a:spLocks noChangeArrowheads="1"/>
          </p:cNvSpPr>
          <p:nvPr/>
        </p:nvSpPr>
        <p:spPr bwMode="auto">
          <a:xfrm>
            <a:off x="2258805" y="4138615"/>
            <a:ext cx="58465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74" name="Text Box 17"/>
          <p:cNvSpPr txBox="1">
            <a:spLocks noChangeArrowheads="1"/>
          </p:cNvSpPr>
          <p:nvPr/>
        </p:nvSpPr>
        <p:spPr bwMode="auto">
          <a:xfrm>
            <a:off x="2901747" y="578168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19%</a:t>
            </a:r>
            <a:endParaRPr lang="en-GB" sz="1400" b="1" dirty="0">
              <a:latin typeface="+mn-lt"/>
              <a:ea typeface="Geneva" pitchFamily="-107" charset="-128"/>
              <a:cs typeface="+mn-cs"/>
            </a:endParaRPr>
          </a:p>
        </p:txBody>
      </p:sp>
      <p:sp>
        <p:nvSpPr>
          <p:cNvPr id="75" name="Text Box 17"/>
          <p:cNvSpPr txBox="1">
            <a:spLocks noChangeArrowheads="1"/>
          </p:cNvSpPr>
          <p:nvPr/>
        </p:nvSpPr>
        <p:spPr bwMode="auto">
          <a:xfrm>
            <a:off x="2258805" y="578168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19%</a:t>
            </a:r>
            <a:endParaRPr lang="en-GB" sz="1400" b="1" dirty="0">
              <a:latin typeface="+mn-lt"/>
              <a:ea typeface="Geneva" pitchFamily="-107" charset="-128"/>
              <a:cs typeface="+mn-cs"/>
            </a:endParaRPr>
          </a:p>
        </p:txBody>
      </p:sp>
      <p:sp>
        <p:nvSpPr>
          <p:cNvPr id="76" name="Rectangle 75"/>
          <p:cNvSpPr/>
          <p:nvPr/>
        </p:nvSpPr>
        <p:spPr bwMode="auto">
          <a:xfrm>
            <a:off x="2247975" y="2485281"/>
            <a:ext cx="504056" cy="36004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77" name="Rectangle 76"/>
          <p:cNvSpPr/>
          <p:nvPr/>
        </p:nvSpPr>
        <p:spPr bwMode="auto">
          <a:xfrm>
            <a:off x="7648575" y="5725641"/>
            <a:ext cx="504056" cy="36004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78" name="Rectangle 77"/>
          <p:cNvSpPr/>
          <p:nvPr/>
        </p:nvSpPr>
        <p:spPr bwMode="auto">
          <a:xfrm>
            <a:off x="3472111" y="4141465"/>
            <a:ext cx="504056" cy="36004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79" name="Oval 78"/>
          <p:cNvSpPr/>
          <p:nvPr/>
        </p:nvSpPr>
        <p:spPr bwMode="auto">
          <a:xfrm>
            <a:off x="4120183" y="5797649"/>
            <a:ext cx="504056"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80" name="Oval 79"/>
          <p:cNvSpPr/>
          <p:nvPr/>
        </p:nvSpPr>
        <p:spPr bwMode="auto">
          <a:xfrm>
            <a:off x="4768255" y="5797649"/>
            <a:ext cx="504056"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8" name="Title 1"/>
          <p:cNvSpPr>
            <a:spLocks noGrp="1"/>
          </p:cNvSpPr>
          <p:nvPr>
            <p:ph type="title"/>
          </p:nvPr>
        </p:nvSpPr>
        <p:spPr>
          <a:xfrm>
            <a:off x="849313" y="352401"/>
            <a:ext cx="8996362" cy="1079500"/>
          </a:xfrm>
          <a:noFill/>
        </p:spPr>
        <p:txBody>
          <a:bodyPr/>
          <a:lstStyle/>
          <a:p>
            <a:r>
              <a:rPr dirty="0" smtClean="0">
                <a:latin typeface="Arial" pitchFamily="34" charset="0"/>
                <a:ea typeface="Geneva"/>
                <a:cs typeface="Geneva"/>
              </a:rPr>
              <a:t>View on motoring </a:t>
            </a:r>
            <a:r>
              <a:rPr lang="en-GB" dirty="0" smtClean="0">
                <a:latin typeface="Arial" pitchFamily="34" charset="0"/>
                <a:ea typeface="Geneva"/>
                <a:cs typeface="Geneva"/>
              </a:rPr>
              <a:t>–</a:t>
            </a:r>
            <a:r>
              <a:rPr dirty="0" smtClean="0">
                <a:latin typeface="Arial" pitchFamily="34" charset="0"/>
                <a:ea typeface="Geneva"/>
                <a:cs typeface="Geneva"/>
              </a:rPr>
              <a:t> the law.</a:t>
            </a:r>
            <a:br>
              <a:rPr dirty="0" smtClean="0">
                <a:latin typeface="Arial" pitchFamily="34" charset="0"/>
                <a:ea typeface="Geneva"/>
                <a:cs typeface="Geneva"/>
              </a:rPr>
            </a:br>
            <a:r>
              <a:rPr sz="1400" dirty="0" smtClean="0">
                <a:latin typeface="Arial" pitchFamily="34" charset="0"/>
                <a:ea typeface="Geneva"/>
                <a:cs typeface="Geneva"/>
              </a:rPr>
              <a:t>The majority of speeders agree that they could be caught and feel there are not enough police on the roads.  They are also likely to agree that they are law abiding drivers </a:t>
            </a:r>
            <a:r>
              <a:rPr lang="en-GB" sz="1400" dirty="0" smtClean="0">
                <a:latin typeface="Arial" pitchFamily="34" charset="0"/>
                <a:ea typeface="Geneva"/>
                <a:cs typeface="Geneva"/>
              </a:rPr>
              <a:t>–</a:t>
            </a:r>
            <a:r>
              <a:rPr sz="1400" dirty="0" smtClean="0">
                <a:latin typeface="Arial" pitchFamily="34" charset="0"/>
                <a:ea typeface="Geneva"/>
                <a:cs typeface="Geneva"/>
              </a:rPr>
              <a:t> although not as strongly as others. </a:t>
            </a:r>
            <a:endParaRPr dirty="0" smtClean="0">
              <a:latin typeface="Arial" pitchFamily="34" charset="0"/>
              <a:ea typeface="Geneva"/>
              <a:cs typeface="Geneva"/>
            </a:endParaRPr>
          </a:p>
        </p:txBody>
      </p:sp>
      <p:graphicFrame>
        <p:nvGraphicFramePr>
          <p:cNvPr id="32" name="Chart 31"/>
          <p:cNvGraphicFramePr>
            <a:graphicFrameLocks/>
          </p:cNvGraphicFramePr>
          <p:nvPr/>
        </p:nvGraphicFramePr>
        <p:xfrm>
          <a:off x="986601" y="1423971"/>
          <a:ext cx="7143800" cy="5643602"/>
        </p:xfrm>
        <a:graphic>
          <a:graphicData uri="http://schemas.openxmlformats.org/drawingml/2006/chart">
            <c:chart xmlns:c="http://schemas.openxmlformats.org/drawingml/2006/chart" xmlns:r="http://schemas.openxmlformats.org/officeDocument/2006/relationships" r:id="rId3"/>
          </a:graphicData>
        </a:graphic>
      </p:graphicFrame>
      <p:sp>
        <p:nvSpPr>
          <p:cNvPr id="16" name="Rectangle 15"/>
          <p:cNvSpPr/>
          <p:nvPr/>
        </p:nvSpPr>
        <p:spPr>
          <a:xfrm>
            <a:off x="272221" y="2352665"/>
            <a:ext cx="1615714" cy="600164"/>
          </a:xfrm>
          <a:prstGeom prst="rect">
            <a:avLst/>
          </a:prstGeom>
        </p:spPr>
        <p:txBody>
          <a:bodyPr wrap="square">
            <a:spAutoFit/>
          </a:bodyPr>
          <a:lstStyle/>
          <a:p>
            <a:pPr lvl="0"/>
            <a:r>
              <a:rPr lang="en-GB" dirty="0" smtClean="0">
                <a:solidFill>
                  <a:prstClr val="black"/>
                </a:solidFill>
              </a:rPr>
              <a:t>I consider myself to be a law abiding driver	</a:t>
            </a:r>
          </a:p>
        </p:txBody>
      </p:sp>
      <p:sp>
        <p:nvSpPr>
          <p:cNvPr id="17" name="Rectangle 16"/>
          <p:cNvSpPr/>
          <p:nvPr/>
        </p:nvSpPr>
        <p:spPr>
          <a:xfrm>
            <a:off x="272221" y="3995739"/>
            <a:ext cx="1785950" cy="600164"/>
          </a:xfrm>
          <a:prstGeom prst="rect">
            <a:avLst/>
          </a:prstGeom>
        </p:spPr>
        <p:txBody>
          <a:bodyPr wrap="square">
            <a:spAutoFit/>
          </a:bodyPr>
          <a:lstStyle/>
          <a:p>
            <a:r>
              <a:rPr lang="en-GB" dirty="0" smtClean="0"/>
              <a:t>There are not enough police on the roads enforcing driving laws </a:t>
            </a:r>
            <a:endParaRPr lang="en-GB" dirty="0"/>
          </a:p>
        </p:txBody>
      </p:sp>
      <p:sp>
        <p:nvSpPr>
          <p:cNvPr id="19" name="Rectangle 18"/>
          <p:cNvSpPr/>
          <p:nvPr/>
        </p:nvSpPr>
        <p:spPr>
          <a:xfrm>
            <a:off x="343659" y="5725641"/>
            <a:ext cx="1616284" cy="769441"/>
          </a:xfrm>
          <a:prstGeom prst="rect">
            <a:avLst/>
          </a:prstGeom>
        </p:spPr>
        <p:txBody>
          <a:bodyPr wrap="square">
            <a:spAutoFit/>
          </a:bodyPr>
          <a:lstStyle/>
          <a:p>
            <a:r>
              <a:rPr lang="en-GB" dirty="0" smtClean="0"/>
              <a:t>I don’t think I am very likely to get caught in breaking most motoring laws	</a:t>
            </a:r>
          </a:p>
        </p:txBody>
      </p:sp>
      <p:sp>
        <p:nvSpPr>
          <p:cNvPr id="41" name="Rectangle 23"/>
          <p:cNvSpPr>
            <a:spLocks noChangeArrowheads="1"/>
          </p:cNvSpPr>
          <p:nvPr/>
        </p:nvSpPr>
        <p:spPr bwMode="auto">
          <a:xfrm>
            <a:off x="1568451" y="6921500"/>
            <a:ext cx="6419074" cy="646113"/>
          </a:xfrm>
          <a:prstGeom prst="rect">
            <a:avLst/>
          </a:prstGeom>
          <a:noFill/>
          <a:ln w="9525">
            <a:noFill/>
            <a:miter lim="800000"/>
            <a:headEnd/>
            <a:tailEnd/>
          </a:ln>
        </p:spPr>
        <p:txBody>
          <a:bodyPr lIns="104287" tIns="52144" rIns="104287" bIns="52144"/>
          <a:lstStyle/>
          <a:p>
            <a:pPr marL="391077" indent="-391077" eaLnBrk="0" hangingPunct="0">
              <a:defRPr/>
            </a:pPr>
            <a:r>
              <a:rPr lang="en-GB" sz="1000" dirty="0" smtClean="0">
                <a:solidFill>
                  <a:srgbClr val="4D4D4D"/>
                </a:solidFill>
                <a:latin typeface="+mn-lt"/>
              </a:rPr>
              <a:t>Q2a/b	Thinking broadly about a wide range of motoring issues, how strongly do you agree or disagree with the following statements regarding motoring?</a:t>
            </a:r>
            <a:endParaRPr lang="en-GB" sz="1000" dirty="0">
              <a:solidFill>
                <a:srgbClr val="4D4D4D"/>
              </a:solidFill>
              <a:latin typeface="+mn-lt"/>
            </a:endParaRPr>
          </a:p>
          <a:p>
            <a:pPr marL="391077" indent="-391077" eaLnBrk="0" hangingPunct="0">
              <a:defRPr/>
            </a:pPr>
            <a:r>
              <a:rPr lang="en-GB" sz="1000" dirty="0">
                <a:solidFill>
                  <a:srgbClr val="4D4D4D"/>
                </a:solidFill>
                <a:latin typeface="+mn-lt"/>
              </a:rPr>
              <a:t>	Base: </a:t>
            </a:r>
            <a:r>
              <a:rPr lang="en-GB" sz="1000" dirty="0" smtClean="0">
                <a:solidFill>
                  <a:srgbClr val="4D4D4D"/>
                </a:solidFill>
                <a:latin typeface="+mn-lt"/>
              </a:rPr>
              <a:t>all respondents 2012 (n=1,003); 2011 (n=1,002); 2010 (n=1,150)</a:t>
            </a:r>
            <a:endParaRPr lang="en-GB" sz="1000" dirty="0">
              <a:solidFill>
                <a:srgbClr val="4D4D4D"/>
              </a:solidFill>
              <a:latin typeface="+mn-lt"/>
            </a:endParaRPr>
          </a:p>
        </p:txBody>
      </p:sp>
      <p:sp>
        <p:nvSpPr>
          <p:cNvPr id="46" name="TextBox 45"/>
          <p:cNvSpPr txBox="1"/>
          <p:nvPr/>
        </p:nvSpPr>
        <p:spPr>
          <a:xfrm>
            <a:off x="1959943" y="2317165"/>
            <a:ext cx="2232248" cy="769441"/>
          </a:xfrm>
          <a:prstGeom prst="rect">
            <a:avLst/>
          </a:prstGeom>
          <a:noFill/>
        </p:spPr>
        <p:txBody>
          <a:bodyPr wrap="square" rtlCol="0">
            <a:spAutoFit/>
          </a:bodyPr>
          <a:lstStyle/>
          <a:p>
            <a:r>
              <a:rPr lang="en-GB" dirty="0" smtClean="0"/>
              <a:t>95% 45-70+ years old</a:t>
            </a:r>
          </a:p>
          <a:p>
            <a:r>
              <a:rPr lang="en-GB" dirty="0" smtClean="0"/>
              <a:t>93% &gt;12,000 miles/yr</a:t>
            </a:r>
          </a:p>
          <a:p>
            <a:r>
              <a:rPr lang="en-GB" dirty="0" smtClean="0"/>
              <a:t>95% Occasional/non-speeders</a:t>
            </a:r>
          </a:p>
          <a:p>
            <a:r>
              <a:rPr lang="en-GB" dirty="0" smtClean="0"/>
              <a:t>(83% Regular speeders)</a:t>
            </a:r>
          </a:p>
        </p:txBody>
      </p:sp>
      <p:sp>
        <p:nvSpPr>
          <p:cNvPr id="47" name="TextBox 46"/>
          <p:cNvSpPr txBox="1"/>
          <p:nvPr/>
        </p:nvSpPr>
        <p:spPr>
          <a:xfrm>
            <a:off x="8344444" y="2269257"/>
            <a:ext cx="1540806" cy="430887"/>
          </a:xfrm>
          <a:prstGeom prst="rect">
            <a:avLst/>
          </a:prstGeom>
          <a:noFill/>
        </p:spPr>
        <p:txBody>
          <a:bodyPr wrap="none" rtlCol="0">
            <a:spAutoFit/>
          </a:bodyPr>
          <a:lstStyle/>
          <a:p>
            <a:r>
              <a:rPr lang="en-GB" dirty="0" smtClean="0"/>
              <a:t>7% Wales</a:t>
            </a:r>
          </a:p>
          <a:p>
            <a:r>
              <a:rPr lang="en-GB" dirty="0" smtClean="0"/>
              <a:t>5% Regular speeders</a:t>
            </a:r>
          </a:p>
        </p:txBody>
      </p:sp>
      <p:sp>
        <p:nvSpPr>
          <p:cNvPr id="12" name="TextBox 11"/>
          <p:cNvSpPr txBox="1"/>
          <p:nvPr/>
        </p:nvSpPr>
        <p:spPr>
          <a:xfrm>
            <a:off x="1959943" y="4069457"/>
            <a:ext cx="1656223" cy="769441"/>
          </a:xfrm>
          <a:prstGeom prst="rect">
            <a:avLst/>
          </a:prstGeom>
          <a:noFill/>
        </p:spPr>
        <p:txBody>
          <a:bodyPr wrap="none" rtlCol="0">
            <a:spAutoFit/>
          </a:bodyPr>
          <a:lstStyle/>
          <a:p>
            <a:r>
              <a:rPr lang="en-GB" dirty="0" smtClean="0"/>
              <a:t>69% 45+ years old</a:t>
            </a:r>
          </a:p>
          <a:p>
            <a:r>
              <a:rPr lang="en-GB" dirty="0" smtClean="0"/>
              <a:t>65% Male</a:t>
            </a:r>
          </a:p>
          <a:p>
            <a:r>
              <a:rPr lang="en-GB" dirty="0" smtClean="0"/>
              <a:t>62% private ownership</a:t>
            </a:r>
          </a:p>
          <a:p>
            <a:r>
              <a:rPr lang="en-GB" dirty="0" smtClean="0"/>
              <a:t>(50% regular speeders)</a:t>
            </a:r>
            <a:endParaRPr lang="en-GB" dirty="0"/>
          </a:p>
        </p:txBody>
      </p:sp>
      <p:sp>
        <p:nvSpPr>
          <p:cNvPr id="13" name="TextBox 12"/>
          <p:cNvSpPr txBox="1"/>
          <p:nvPr/>
        </p:nvSpPr>
        <p:spPr>
          <a:xfrm>
            <a:off x="8344444" y="3925441"/>
            <a:ext cx="1563248" cy="769441"/>
          </a:xfrm>
          <a:prstGeom prst="rect">
            <a:avLst/>
          </a:prstGeom>
          <a:noFill/>
        </p:spPr>
        <p:txBody>
          <a:bodyPr wrap="none" rtlCol="0">
            <a:spAutoFit/>
          </a:bodyPr>
          <a:lstStyle/>
          <a:p>
            <a:r>
              <a:rPr lang="en-GB" dirty="0" smtClean="0"/>
              <a:t>19% 17-24 years old</a:t>
            </a:r>
          </a:p>
          <a:p>
            <a:r>
              <a:rPr lang="en-GB" dirty="0" smtClean="0"/>
              <a:t>24% company car</a:t>
            </a:r>
          </a:p>
          <a:p>
            <a:r>
              <a:rPr lang="en-GB" dirty="0" smtClean="0"/>
              <a:t>18% 2+ cars</a:t>
            </a:r>
          </a:p>
          <a:p>
            <a:r>
              <a:rPr lang="en-GB" dirty="0" smtClean="0"/>
              <a:t>24% regular speeders</a:t>
            </a:r>
            <a:endParaRPr lang="en-GB" dirty="0"/>
          </a:p>
        </p:txBody>
      </p:sp>
      <p:sp>
        <p:nvSpPr>
          <p:cNvPr id="14" name="TextBox 13"/>
          <p:cNvSpPr txBox="1"/>
          <p:nvPr/>
        </p:nvSpPr>
        <p:spPr>
          <a:xfrm>
            <a:off x="1959943" y="5725641"/>
            <a:ext cx="1822935" cy="600164"/>
          </a:xfrm>
          <a:prstGeom prst="rect">
            <a:avLst/>
          </a:prstGeom>
          <a:noFill/>
        </p:spPr>
        <p:txBody>
          <a:bodyPr wrap="none" rtlCol="0">
            <a:spAutoFit/>
          </a:bodyPr>
          <a:lstStyle/>
          <a:p>
            <a:r>
              <a:rPr lang="en-GB" dirty="0" smtClean="0"/>
              <a:t>28% Male</a:t>
            </a:r>
          </a:p>
          <a:p>
            <a:r>
              <a:rPr lang="en-GB" dirty="0" smtClean="0"/>
              <a:t>32% Regular speeders</a:t>
            </a:r>
          </a:p>
          <a:p>
            <a:r>
              <a:rPr lang="en-GB" dirty="0" smtClean="0"/>
              <a:t>22% Occasional speeders</a:t>
            </a:r>
            <a:endParaRPr lang="en-GB" dirty="0"/>
          </a:p>
        </p:txBody>
      </p:sp>
      <p:sp>
        <p:nvSpPr>
          <p:cNvPr id="15" name="TextBox 14"/>
          <p:cNvSpPr txBox="1"/>
          <p:nvPr/>
        </p:nvSpPr>
        <p:spPr>
          <a:xfrm>
            <a:off x="8344444" y="5653633"/>
            <a:ext cx="1752403" cy="769441"/>
          </a:xfrm>
          <a:prstGeom prst="rect">
            <a:avLst/>
          </a:prstGeom>
          <a:noFill/>
        </p:spPr>
        <p:txBody>
          <a:bodyPr wrap="none" rtlCol="0">
            <a:spAutoFit/>
          </a:bodyPr>
          <a:lstStyle/>
          <a:p>
            <a:r>
              <a:rPr lang="en-GB" dirty="0" smtClean="0"/>
              <a:t>59% Female</a:t>
            </a:r>
          </a:p>
          <a:p>
            <a:r>
              <a:rPr lang="en-GB" dirty="0" smtClean="0"/>
              <a:t>52% Occasional speeder</a:t>
            </a:r>
          </a:p>
          <a:p>
            <a:r>
              <a:rPr lang="en-GB" dirty="0" smtClean="0"/>
              <a:t>62% Non-speeder</a:t>
            </a:r>
          </a:p>
          <a:p>
            <a:r>
              <a:rPr lang="en-GB" dirty="0" smtClean="0"/>
              <a:t>(45% Regular speeder)</a:t>
            </a:r>
          </a:p>
        </p:txBody>
      </p:sp>
      <p:sp>
        <p:nvSpPr>
          <p:cNvPr id="18" name="Text Box 17"/>
          <p:cNvSpPr txBox="1">
            <a:spLocks noChangeArrowheads="1"/>
          </p:cNvSpPr>
          <p:nvPr/>
        </p:nvSpPr>
        <p:spPr bwMode="auto">
          <a:xfrm>
            <a:off x="1743919" y="1566847"/>
            <a:ext cx="2160240"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More likely to agree...</a:t>
            </a:r>
            <a:endParaRPr lang="en-GB" sz="1400" b="1" dirty="0">
              <a:latin typeface="+mn-lt"/>
              <a:ea typeface="Geneva" pitchFamily="-107" charset="-128"/>
              <a:cs typeface="+mn-cs"/>
            </a:endParaRPr>
          </a:p>
        </p:txBody>
      </p:sp>
      <p:sp>
        <p:nvSpPr>
          <p:cNvPr id="20" name="Text Box 17"/>
          <p:cNvSpPr txBox="1">
            <a:spLocks noChangeArrowheads="1"/>
          </p:cNvSpPr>
          <p:nvPr/>
        </p:nvSpPr>
        <p:spPr bwMode="auto">
          <a:xfrm>
            <a:off x="8296646" y="1566847"/>
            <a:ext cx="2391991"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More likely to disagree...</a:t>
            </a:r>
            <a:endParaRPr lang="en-GB" sz="1400" b="1" dirty="0">
              <a:latin typeface="+mn-lt"/>
              <a:ea typeface="Geneva" pitchFamily="-107" charset="-128"/>
              <a:cs typeface="+mn-cs"/>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itle 1"/>
          <p:cNvSpPr>
            <a:spLocks noGrp="1"/>
          </p:cNvSpPr>
          <p:nvPr>
            <p:ph type="title"/>
          </p:nvPr>
        </p:nvSpPr>
        <p:spPr>
          <a:xfrm>
            <a:off x="849313" y="352401"/>
            <a:ext cx="8996362" cy="1079500"/>
          </a:xfrm>
          <a:noFill/>
        </p:spPr>
        <p:txBody>
          <a:bodyPr/>
          <a:lstStyle/>
          <a:p>
            <a:r>
              <a:rPr dirty="0" smtClean="0">
                <a:latin typeface="Arial" pitchFamily="34" charset="0"/>
                <a:ea typeface="Geneva"/>
                <a:cs typeface="Geneva"/>
              </a:rPr>
              <a:t>Spending motoring taxes.</a:t>
            </a:r>
            <a:br>
              <a:rPr dirty="0" smtClean="0">
                <a:latin typeface="Arial" pitchFamily="34" charset="0"/>
                <a:ea typeface="Geneva"/>
                <a:cs typeface="Geneva"/>
              </a:rPr>
            </a:br>
            <a:r>
              <a:rPr sz="1400" dirty="0" smtClean="0">
                <a:latin typeface="Arial" pitchFamily="34" charset="0"/>
                <a:ea typeface="Geneva"/>
                <a:cs typeface="Geneva"/>
              </a:rPr>
              <a:t>Reinvestment of taxes into local roads continues to be a priority and support for investment into public transport is on the increase. 2011 saw the highest levels of disagreement regarding the 'fair price' of taxes which have returned to 2010 levels.</a:t>
            </a:r>
            <a:endParaRPr dirty="0" smtClean="0">
              <a:latin typeface="Arial" pitchFamily="34" charset="0"/>
              <a:ea typeface="Geneva"/>
              <a:cs typeface="Geneva"/>
            </a:endParaRPr>
          </a:p>
        </p:txBody>
      </p:sp>
      <p:graphicFrame>
        <p:nvGraphicFramePr>
          <p:cNvPr id="32" name="Chart 31"/>
          <p:cNvGraphicFramePr>
            <a:graphicFrameLocks/>
          </p:cNvGraphicFramePr>
          <p:nvPr/>
        </p:nvGraphicFramePr>
        <p:xfrm>
          <a:off x="986601" y="1423971"/>
          <a:ext cx="8858312" cy="5857916"/>
        </p:xfrm>
        <a:graphic>
          <a:graphicData uri="http://schemas.openxmlformats.org/drawingml/2006/chart">
            <c:chart xmlns:c="http://schemas.openxmlformats.org/drawingml/2006/chart" xmlns:r="http://schemas.openxmlformats.org/officeDocument/2006/relationships" r:id="rId3"/>
          </a:graphicData>
        </a:graphic>
      </p:graphicFrame>
      <p:sp>
        <p:nvSpPr>
          <p:cNvPr id="73" name="Rectangle 72"/>
          <p:cNvSpPr/>
          <p:nvPr/>
        </p:nvSpPr>
        <p:spPr>
          <a:xfrm>
            <a:off x="486535" y="2109691"/>
            <a:ext cx="2143140" cy="600164"/>
          </a:xfrm>
          <a:prstGeom prst="rect">
            <a:avLst/>
          </a:prstGeom>
        </p:spPr>
        <p:txBody>
          <a:bodyPr wrap="square">
            <a:spAutoFit/>
          </a:bodyPr>
          <a:lstStyle/>
          <a:p>
            <a:r>
              <a:rPr lang="en-GB" b="1" dirty="0" smtClean="0"/>
              <a:t>I don’t believe </a:t>
            </a:r>
            <a:r>
              <a:rPr lang="en-GB" dirty="0" smtClean="0"/>
              <a:t>the motoring taxes I pay are sufficiently </a:t>
            </a:r>
            <a:r>
              <a:rPr lang="en-GB" b="1" dirty="0" smtClean="0"/>
              <a:t>reinvested into local roads</a:t>
            </a:r>
            <a:endParaRPr lang="en-GB" b="1" dirty="0"/>
          </a:p>
        </p:txBody>
      </p:sp>
      <p:sp>
        <p:nvSpPr>
          <p:cNvPr id="14" name="Rectangle 13"/>
          <p:cNvSpPr/>
          <p:nvPr/>
        </p:nvSpPr>
        <p:spPr>
          <a:xfrm>
            <a:off x="486535" y="5281623"/>
            <a:ext cx="2143140" cy="769441"/>
          </a:xfrm>
          <a:prstGeom prst="rect">
            <a:avLst/>
          </a:prstGeom>
        </p:spPr>
        <p:txBody>
          <a:bodyPr wrap="square">
            <a:spAutoFit/>
          </a:bodyPr>
          <a:lstStyle/>
          <a:p>
            <a:r>
              <a:rPr lang="en-GB" b="1" dirty="0" smtClean="0"/>
              <a:t>I believe </a:t>
            </a:r>
            <a:r>
              <a:rPr lang="en-GB" dirty="0" smtClean="0"/>
              <a:t>that the current level of motoring taxes paid is a </a:t>
            </a:r>
            <a:r>
              <a:rPr lang="en-GB" b="1" dirty="0" smtClean="0"/>
              <a:t>fair price for our motoring freedom</a:t>
            </a:r>
            <a:endParaRPr lang="en-GB" b="1" dirty="0"/>
          </a:p>
        </p:txBody>
      </p:sp>
      <p:sp>
        <p:nvSpPr>
          <p:cNvPr id="15" name="Rectangle 14"/>
          <p:cNvSpPr/>
          <p:nvPr/>
        </p:nvSpPr>
        <p:spPr>
          <a:xfrm>
            <a:off x="486535" y="6067441"/>
            <a:ext cx="2143140" cy="769441"/>
          </a:xfrm>
          <a:prstGeom prst="rect">
            <a:avLst/>
          </a:prstGeom>
        </p:spPr>
        <p:txBody>
          <a:bodyPr wrap="square">
            <a:spAutoFit/>
          </a:bodyPr>
          <a:lstStyle/>
          <a:p>
            <a:r>
              <a:rPr lang="en-GB" b="1" dirty="0" smtClean="0"/>
              <a:t>I believe </a:t>
            </a:r>
            <a:r>
              <a:rPr lang="en-GB" dirty="0" smtClean="0"/>
              <a:t>the current level of motoring taxes paid is a </a:t>
            </a:r>
            <a:r>
              <a:rPr lang="en-GB" b="1" dirty="0" smtClean="0"/>
              <a:t>fair price for the environmental damage </a:t>
            </a:r>
            <a:r>
              <a:rPr lang="en-GB" dirty="0" smtClean="0"/>
              <a:t>motoring can cause</a:t>
            </a:r>
            <a:endParaRPr lang="en-GB" dirty="0"/>
          </a:p>
        </p:txBody>
      </p:sp>
      <p:sp>
        <p:nvSpPr>
          <p:cNvPr id="16" name="Rectangle 15"/>
          <p:cNvSpPr/>
          <p:nvPr/>
        </p:nvSpPr>
        <p:spPr>
          <a:xfrm>
            <a:off x="486535" y="2781293"/>
            <a:ext cx="2143140" cy="769441"/>
          </a:xfrm>
          <a:prstGeom prst="rect">
            <a:avLst/>
          </a:prstGeom>
        </p:spPr>
        <p:txBody>
          <a:bodyPr wrap="square">
            <a:spAutoFit/>
          </a:bodyPr>
          <a:lstStyle/>
          <a:p>
            <a:r>
              <a:rPr lang="en-GB" b="1" dirty="0" smtClean="0"/>
              <a:t>I believe more </a:t>
            </a:r>
            <a:r>
              <a:rPr lang="en-GB" dirty="0" smtClean="0"/>
              <a:t>of the taxes raised through motorists should be </a:t>
            </a:r>
            <a:r>
              <a:rPr lang="en-GB" b="1" dirty="0" smtClean="0"/>
              <a:t>invested back into public transport</a:t>
            </a:r>
            <a:endParaRPr lang="en-GB" b="1" dirty="0"/>
          </a:p>
        </p:txBody>
      </p:sp>
      <p:sp>
        <p:nvSpPr>
          <p:cNvPr id="17" name="Rectangle 16"/>
          <p:cNvSpPr/>
          <p:nvPr/>
        </p:nvSpPr>
        <p:spPr>
          <a:xfrm>
            <a:off x="486535" y="3583488"/>
            <a:ext cx="2143140" cy="769441"/>
          </a:xfrm>
          <a:prstGeom prst="rect">
            <a:avLst/>
          </a:prstGeom>
        </p:spPr>
        <p:txBody>
          <a:bodyPr wrap="square">
            <a:spAutoFit/>
          </a:bodyPr>
          <a:lstStyle/>
          <a:p>
            <a:r>
              <a:rPr lang="en-GB" b="1" dirty="0" smtClean="0"/>
              <a:t>I believe </a:t>
            </a:r>
            <a:r>
              <a:rPr lang="en-GB" dirty="0" smtClean="0"/>
              <a:t>that taxes raised through motorists are used to </a:t>
            </a:r>
            <a:r>
              <a:rPr lang="en-GB" b="1" dirty="0" smtClean="0"/>
              <a:t>deter motorists from using their vehicles</a:t>
            </a:r>
            <a:endParaRPr lang="en-GB" b="1" dirty="0"/>
          </a:p>
        </p:txBody>
      </p:sp>
      <p:sp>
        <p:nvSpPr>
          <p:cNvPr id="11" name="Rectangle 10"/>
          <p:cNvSpPr/>
          <p:nvPr/>
        </p:nvSpPr>
        <p:spPr bwMode="auto">
          <a:xfrm>
            <a:off x="9773475" y="2066913"/>
            <a:ext cx="500066" cy="4643470"/>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12" name="Rectangle 11"/>
          <p:cNvSpPr/>
          <p:nvPr/>
        </p:nvSpPr>
        <p:spPr bwMode="auto">
          <a:xfrm>
            <a:off x="8604167" y="2066913"/>
            <a:ext cx="500066" cy="4643470"/>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13" name="Rectangle 12"/>
          <p:cNvSpPr/>
          <p:nvPr/>
        </p:nvSpPr>
        <p:spPr bwMode="auto">
          <a:xfrm>
            <a:off x="9201971" y="2066913"/>
            <a:ext cx="500066" cy="4643470"/>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19" name="Text Box 17"/>
          <p:cNvSpPr txBox="1">
            <a:spLocks noChangeArrowheads="1"/>
          </p:cNvSpPr>
          <p:nvPr/>
        </p:nvSpPr>
        <p:spPr bwMode="auto">
          <a:xfrm>
            <a:off x="8630467" y="1460411"/>
            <a:ext cx="1500198"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Disagreement</a:t>
            </a:r>
            <a:endParaRPr lang="en-GB" sz="1400" b="1" dirty="0">
              <a:latin typeface="+mn-lt"/>
              <a:ea typeface="Geneva" pitchFamily="-107" charset="-128"/>
              <a:cs typeface="+mn-cs"/>
            </a:endParaRPr>
          </a:p>
        </p:txBody>
      </p:sp>
      <p:sp>
        <p:nvSpPr>
          <p:cNvPr id="20" name="Text Box 17"/>
          <p:cNvSpPr txBox="1">
            <a:spLocks noChangeArrowheads="1"/>
          </p:cNvSpPr>
          <p:nvPr/>
        </p:nvSpPr>
        <p:spPr bwMode="auto">
          <a:xfrm>
            <a:off x="9559161" y="1674725"/>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2010</a:t>
            </a:r>
            <a:endParaRPr lang="en-GB" sz="1400" b="1" dirty="0">
              <a:latin typeface="+mn-lt"/>
              <a:ea typeface="Geneva" pitchFamily="-107" charset="-128"/>
              <a:cs typeface="+mn-cs"/>
            </a:endParaRPr>
          </a:p>
        </p:txBody>
      </p:sp>
      <p:sp>
        <p:nvSpPr>
          <p:cNvPr id="21" name="Text Box 17"/>
          <p:cNvSpPr txBox="1">
            <a:spLocks noChangeArrowheads="1"/>
          </p:cNvSpPr>
          <p:nvPr/>
        </p:nvSpPr>
        <p:spPr bwMode="auto">
          <a:xfrm>
            <a:off x="8987657" y="1674725"/>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2011</a:t>
            </a:r>
            <a:endParaRPr lang="en-GB" sz="1400" b="1" dirty="0">
              <a:latin typeface="+mn-lt"/>
              <a:ea typeface="Geneva" pitchFamily="-107" charset="-128"/>
              <a:cs typeface="+mn-cs"/>
            </a:endParaRPr>
          </a:p>
        </p:txBody>
      </p:sp>
      <p:sp>
        <p:nvSpPr>
          <p:cNvPr id="22" name="Rectangle 21"/>
          <p:cNvSpPr/>
          <p:nvPr/>
        </p:nvSpPr>
        <p:spPr bwMode="auto">
          <a:xfrm>
            <a:off x="2616525" y="2066913"/>
            <a:ext cx="500066" cy="4643470"/>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23" name="Rectangle 22"/>
          <p:cNvSpPr/>
          <p:nvPr/>
        </p:nvSpPr>
        <p:spPr bwMode="auto">
          <a:xfrm>
            <a:off x="3830971" y="2066913"/>
            <a:ext cx="500066" cy="4643470"/>
          </a:xfrm>
          <a:prstGeom prst="rect">
            <a:avLst/>
          </a:prstGeom>
          <a:solidFill>
            <a:schemeClr val="accent3">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24" name="Rectangle 23"/>
          <p:cNvSpPr/>
          <p:nvPr/>
        </p:nvSpPr>
        <p:spPr bwMode="auto">
          <a:xfrm>
            <a:off x="3214329" y="2066913"/>
            <a:ext cx="500066" cy="4643470"/>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25" name="Text Box 17"/>
          <p:cNvSpPr txBox="1">
            <a:spLocks noChangeArrowheads="1"/>
          </p:cNvSpPr>
          <p:nvPr/>
        </p:nvSpPr>
        <p:spPr bwMode="auto">
          <a:xfrm>
            <a:off x="3844121" y="220978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80%</a:t>
            </a:r>
            <a:endParaRPr lang="en-GB" sz="1400" b="1" dirty="0">
              <a:latin typeface="+mn-lt"/>
              <a:ea typeface="Geneva" pitchFamily="-107" charset="-128"/>
              <a:cs typeface="+mn-cs"/>
            </a:endParaRPr>
          </a:p>
        </p:txBody>
      </p:sp>
      <p:sp>
        <p:nvSpPr>
          <p:cNvPr id="26" name="Text Box 17"/>
          <p:cNvSpPr txBox="1">
            <a:spLocks noChangeArrowheads="1"/>
          </p:cNvSpPr>
          <p:nvPr/>
        </p:nvSpPr>
        <p:spPr bwMode="auto">
          <a:xfrm>
            <a:off x="3000015" y="1460411"/>
            <a:ext cx="1143008"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Agreement</a:t>
            </a:r>
            <a:endParaRPr lang="en-GB" sz="1400" b="1" dirty="0">
              <a:latin typeface="+mn-lt"/>
              <a:ea typeface="Geneva" pitchFamily="-107" charset="-128"/>
              <a:cs typeface="+mn-cs"/>
            </a:endParaRPr>
          </a:p>
        </p:txBody>
      </p:sp>
      <p:sp>
        <p:nvSpPr>
          <p:cNvPr id="27" name="Text Box 17"/>
          <p:cNvSpPr txBox="1">
            <a:spLocks noChangeArrowheads="1"/>
          </p:cNvSpPr>
          <p:nvPr/>
        </p:nvSpPr>
        <p:spPr bwMode="auto">
          <a:xfrm>
            <a:off x="3844121" y="463868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38%</a:t>
            </a:r>
            <a:endParaRPr lang="en-GB" sz="1400" b="1" dirty="0">
              <a:latin typeface="+mn-lt"/>
              <a:ea typeface="Geneva" pitchFamily="-107" charset="-128"/>
              <a:cs typeface="+mn-cs"/>
            </a:endParaRPr>
          </a:p>
        </p:txBody>
      </p:sp>
      <p:sp>
        <p:nvSpPr>
          <p:cNvPr id="28" name="Text Box 17"/>
          <p:cNvSpPr txBox="1">
            <a:spLocks noChangeArrowheads="1"/>
          </p:cNvSpPr>
          <p:nvPr/>
        </p:nvSpPr>
        <p:spPr bwMode="auto">
          <a:xfrm>
            <a:off x="3629807" y="1674725"/>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2012</a:t>
            </a:r>
            <a:endParaRPr lang="en-GB" sz="1400" b="1" dirty="0">
              <a:latin typeface="+mn-lt"/>
              <a:ea typeface="Geneva" pitchFamily="-107" charset="-128"/>
              <a:cs typeface="+mn-cs"/>
            </a:endParaRPr>
          </a:p>
        </p:txBody>
      </p:sp>
      <p:sp>
        <p:nvSpPr>
          <p:cNvPr id="29" name="Text Box 17"/>
          <p:cNvSpPr txBox="1">
            <a:spLocks noChangeArrowheads="1"/>
          </p:cNvSpPr>
          <p:nvPr/>
        </p:nvSpPr>
        <p:spPr bwMode="auto">
          <a:xfrm>
            <a:off x="3201179" y="220978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81%</a:t>
            </a:r>
            <a:endParaRPr lang="en-GB" sz="1400" b="1" dirty="0">
              <a:latin typeface="+mn-lt"/>
              <a:ea typeface="Geneva" pitchFamily="-107" charset="-128"/>
              <a:cs typeface="+mn-cs"/>
            </a:endParaRPr>
          </a:p>
        </p:txBody>
      </p:sp>
      <p:sp>
        <p:nvSpPr>
          <p:cNvPr id="30" name="Text Box 17"/>
          <p:cNvSpPr txBox="1">
            <a:spLocks noChangeArrowheads="1"/>
          </p:cNvSpPr>
          <p:nvPr/>
        </p:nvSpPr>
        <p:spPr bwMode="auto">
          <a:xfrm>
            <a:off x="3330905" y="463868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31" name="Text Box 17"/>
          <p:cNvSpPr txBox="1">
            <a:spLocks noChangeArrowheads="1"/>
          </p:cNvSpPr>
          <p:nvPr/>
        </p:nvSpPr>
        <p:spPr bwMode="auto">
          <a:xfrm>
            <a:off x="2603375" y="220978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86%</a:t>
            </a:r>
            <a:endParaRPr lang="en-GB" sz="1400" b="1" dirty="0">
              <a:latin typeface="+mn-lt"/>
              <a:ea typeface="Geneva" pitchFamily="-107" charset="-128"/>
              <a:cs typeface="+mn-cs"/>
            </a:endParaRPr>
          </a:p>
        </p:txBody>
      </p:sp>
      <p:sp>
        <p:nvSpPr>
          <p:cNvPr id="33" name="Text Box 17"/>
          <p:cNvSpPr txBox="1">
            <a:spLocks noChangeArrowheads="1"/>
          </p:cNvSpPr>
          <p:nvPr/>
        </p:nvSpPr>
        <p:spPr bwMode="auto">
          <a:xfrm>
            <a:off x="2687963" y="463868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34" name="Text Box 17"/>
          <p:cNvSpPr txBox="1">
            <a:spLocks noChangeArrowheads="1"/>
          </p:cNvSpPr>
          <p:nvPr/>
        </p:nvSpPr>
        <p:spPr bwMode="auto">
          <a:xfrm>
            <a:off x="8617317" y="220978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8%</a:t>
            </a:r>
            <a:endParaRPr lang="en-GB" sz="1400" b="1" dirty="0">
              <a:latin typeface="+mn-lt"/>
              <a:ea typeface="Geneva" pitchFamily="-107" charset="-128"/>
              <a:cs typeface="+mn-cs"/>
            </a:endParaRPr>
          </a:p>
        </p:txBody>
      </p:sp>
      <p:sp>
        <p:nvSpPr>
          <p:cNvPr id="35" name="Text Box 17"/>
          <p:cNvSpPr txBox="1">
            <a:spLocks noChangeArrowheads="1"/>
          </p:cNvSpPr>
          <p:nvPr/>
        </p:nvSpPr>
        <p:spPr bwMode="auto">
          <a:xfrm>
            <a:off x="8617317" y="463868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43%</a:t>
            </a:r>
            <a:endParaRPr lang="en-GB" sz="1400" b="1" dirty="0">
              <a:latin typeface="+mn-lt"/>
              <a:ea typeface="Geneva" pitchFamily="-107" charset="-128"/>
              <a:cs typeface="+mn-cs"/>
            </a:endParaRPr>
          </a:p>
        </p:txBody>
      </p:sp>
      <p:sp>
        <p:nvSpPr>
          <p:cNvPr id="36" name="Text Box 17"/>
          <p:cNvSpPr txBox="1">
            <a:spLocks noChangeArrowheads="1"/>
          </p:cNvSpPr>
          <p:nvPr/>
        </p:nvSpPr>
        <p:spPr bwMode="auto">
          <a:xfrm>
            <a:off x="9188821" y="220978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8%</a:t>
            </a:r>
            <a:endParaRPr lang="en-GB" sz="1400" b="1" dirty="0">
              <a:latin typeface="+mn-lt"/>
              <a:ea typeface="Geneva" pitchFamily="-107" charset="-128"/>
              <a:cs typeface="+mn-cs"/>
            </a:endParaRPr>
          </a:p>
        </p:txBody>
      </p:sp>
      <p:sp>
        <p:nvSpPr>
          <p:cNvPr id="37" name="Text Box 17"/>
          <p:cNvSpPr txBox="1">
            <a:spLocks noChangeArrowheads="1"/>
          </p:cNvSpPr>
          <p:nvPr/>
        </p:nvSpPr>
        <p:spPr bwMode="auto">
          <a:xfrm>
            <a:off x="9331697" y="463868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38" name="Text Box 17"/>
          <p:cNvSpPr txBox="1">
            <a:spLocks noChangeArrowheads="1"/>
          </p:cNvSpPr>
          <p:nvPr/>
        </p:nvSpPr>
        <p:spPr bwMode="auto">
          <a:xfrm>
            <a:off x="9760325" y="220978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5%</a:t>
            </a:r>
            <a:endParaRPr lang="en-GB" sz="1400" b="1" dirty="0">
              <a:latin typeface="+mn-lt"/>
              <a:ea typeface="Geneva" pitchFamily="-107" charset="-128"/>
              <a:cs typeface="+mn-cs"/>
            </a:endParaRPr>
          </a:p>
        </p:txBody>
      </p:sp>
      <p:sp>
        <p:nvSpPr>
          <p:cNvPr id="39" name="Text Box 17"/>
          <p:cNvSpPr txBox="1">
            <a:spLocks noChangeArrowheads="1"/>
          </p:cNvSpPr>
          <p:nvPr/>
        </p:nvSpPr>
        <p:spPr bwMode="auto">
          <a:xfrm>
            <a:off x="9903201" y="463868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40" name="Text Box 17"/>
          <p:cNvSpPr txBox="1">
            <a:spLocks noChangeArrowheads="1"/>
          </p:cNvSpPr>
          <p:nvPr/>
        </p:nvSpPr>
        <p:spPr bwMode="auto">
          <a:xfrm>
            <a:off x="3844121" y="306704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71%</a:t>
            </a:r>
            <a:endParaRPr lang="en-GB" sz="1400" b="1" dirty="0">
              <a:latin typeface="+mn-lt"/>
              <a:ea typeface="Geneva" pitchFamily="-107" charset="-128"/>
              <a:cs typeface="+mn-cs"/>
            </a:endParaRPr>
          </a:p>
        </p:txBody>
      </p:sp>
      <p:sp>
        <p:nvSpPr>
          <p:cNvPr id="41" name="Text Box 17"/>
          <p:cNvSpPr txBox="1">
            <a:spLocks noChangeArrowheads="1"/>
          </p:cNvSpPr>
          <p:nvPr/>
        </p:nvSpPr>
        <p:spPr bwMode="auto">
          <a:xfrm>
            <a:off x="3214329" y="306704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61%</a:t>
            </a:r>
            <a:endParaRPr lang="en-GB" sz="1400" b="1" dirty="0">
              <a:latin typeface="+mn-lt"/>
              <a:ea typeface="Geneva" pitchFamily="-107" charset="-128"/>
              <a:cs typeface="+mn-cs"/>
            </a:endParaRPr>
          </a:p>
        </p:txBody>
      </p:sp>
      <p:sp>
        <p:nvSpPr>
          <p:cNvPr id="42" name="Text Box 17"/>
          <p:cNvSpPr txBox="1">
            <a:spLocks noChangeArrowheads="1"/>
          </p:cNvSpPr>
          <p:nvPr/>
        </p:nvSpPr>
        <p:spPr bwMode="auto">
          <a:xfrm>
            <a:off x="2616525" y="306704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67%</a:t>
            </a:r>
            <a:endParaRPr lang="en-GB" sz="1400" b="1" dirty="0">
              <a:latin typeface="+mn-lt"/>
              <a:ea typeface="Geneva" pitchFamily="-107" charset="-128"/>
              <a:cs typeface="+mn-cs"/>
            </a:endParaRPr>
          </a:p>
        </p:txBody>
      </p:sp>
      <p:sp>
        <p:nvSpPr>
          <p:cNvPr id="43" name="Text Box 17"/>
          <p:cNvSpPr txBox="1">
            <a:spLocks noChangeArrowheads="1"/>
          </p:cNvSpPr>
          <p:nvPr/>
        </p:nvSpPr>
        <p:spPr bwMode="auto">
          <a:xfrm>
            <a:off x="3844121" y="385286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49%</a:t>
            </a:r>
            <a:endParaRPr lang="en-GB" sz="1400" b="1" dirty="0">
              <a:latin typeface="+mn-lt"/>
              <a:ea typeface="Geneva" pitchFamily="-107" charset="-128"/>
              <a:cs typeface="+mn-cs"/>
            </a:endParaRPr>
          </a:p>
        </p:txBody>
      </p:sp>
      <p:sp>
        <p:nvSpPr>
          <p:cNvPr id="44" name="Text Box 17"/>
          <p:cNvSpPr txBox="1">
            <a:spLocks noChangeArrowheads="1"/>
          </p:cNvSpPr>
          <p:nvPr/>
        </p:nvSpPr>
        <p:spPr bwMode="auto">
          <a:xfrm>
            <a:off x="3214329" y="385286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46%</a:t>
            </a:r>
            <a:endParaRPr lang="en-GB" sz="1400" b="1" dirty="0">
              <a:latin typeface="+mn-lt"/>
              <a:ea typeface="Geneva" pitchFamily="-107" charset="-128"/>
              <a:cs typeface="+mn-cs"/>
            </a:endParaRPr>
          </a:p>
        </p:txBody>
      </p:sp>
      <p:sp>
        <p:nvSpPr>
          <p:cNvPr id="45" name="Text Box 17"/>
          <p:cNvSpPr txBox="1">
            <a:spLocks noChangeArrowheads="1"/>
          </p:cNvSpPr>
          <p:nvPr/>
        </p:nvSpPr>
        <p:spPr bwMode="auto">
          <a:xfrm>
            <a:off x="2616525" y="385286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49%</a:t>
            </a:r>
            <a:endParaRPr lang="en-GB" sz="1400" b="1" dirty="0">
              <a:latin typeface="+mn-lt"/>
              <a:ea typeface="Geneva" pitchFamily="-107" charset="-128"/>
              <a:cs typeface="+mn-cs"/>
            </a:endParaRPr>
          </a:p>
        </p:txBody>
      </p:sp>
      <p:sp>
        <p:nvSpPr>
          <p:cNvPr id="46" name="Text Box 17"/>
          <p:cNvSpPr txBox="1">
            <a:spLocks noChangeArrowheads="1"/>
          </p:cNvSpPr>
          <p:nvPr/>
        </p:nvSpPr>
        <p:spPr bwMode="auto">
          <a:xfrm>
            <a:off x="3817821" y="546093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27%</a:t>
            </a:r>
            <a:endParaRPr lang="en-GB" sz="1400" b="1" dirty="0">
              <a:latin typeface="+mn-lt"/>
              <a:ea typeface="Geneva" pitchFamily="-107" charset="-128"/>
              <a:cs typeface="+mn-cs"/>
            </a:endParaRPr>
          </a:p>
        </p:txBody>
      </p:sp>
      <p:sp>
        <p:nvSpPr>
          <p:cNvPr id="47" name="Text Box 17"/>
          <p:cNvSpPr txBox="1">
            <a:spLocks noChangeArrowheads="1"/>
          </p:cNvSpPr>
          <p:nvPr/>
        </p:nvSpPr>
        <p:spPr bwMode="auto">
          <a:xfrm>
            <a:off x="3201179" y="546093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18%</a:t>
            </a:r>
            <a:endParaRPr lang="en-GB" sz="1400" b="1" dirty="0">
              <a:latin typeface="+mn-lt"/>
              <a:ea typeface="Geneva" pitchFamily="-107" charset="-128"/>
              <a:cs typeface="+mn-cs"/>
            </a:endParaRPr>
          </a:p>
        </p:txBody>
      </p:sp>
      <p:sp>
        <p:nvSpPr>
          <p:cNvPr id="48" name="Text Box 17"/>
          <p:cNvSpPr txBox="1">
            <a:spLocks noChangeArrowheads="1"/>
          </p:cNvSpPr>
          <p:nvPr/>
        </p:nvSpPr>
        <p:spPr bwMode="auto">
          <a:xfrm>
            <a:off x="2531937" y="546093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24%</a:t>
            </a:r>
            <a:endParaRPr lang="en-GB" sz="1400" b="1" dirty="0">
              <a:latin typeface="+mn-lt"/>
              <a:ea typeface="Geneva" pitchFamily="-107" charset="-128"/>
              <a:cs typeface="+mn-cs"/>
            </a:endParaRPr>
          </a:p>
        </p:txBody>
      </p:sp>
      <p:sp>
        <p:nvSpPr>
          <p:cNvPr id="49" name="Text Box 17"/>
          <p:cNvSpPr txBox="1">
            <a:spLocks noChangeArrowheads="1"/>
          </p:cNvSpPr>
          <p:nvPr/>
        </p:nvSpPr>
        <p:spPr bwMode="auto">
          <a:xfrm>
            <a:off x="9786625" y="306704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12%</a:t>
            </a:r>
            <a:endParaRPr lang="en-GB" sz="1400" b="1" dirty="0">
              <a:latin typeface="+mn-lt"/>
              <a:ea typeface="Geneva" pitchFamily="-107" charset="-128"/>
              <a:cs typeface="+mn-cs"/>
            </a:endParaRPr>
          </a:p>
        </p:txBody>
      </p:sp>
      <p:sp>
        <p:nvSpPr>
          <p:cNvPr id="50" name="Text Box 17"/>
          <p:cNvSpPr txBox="1">
            <a:spLocks noChangeArrowheads="1"/>
          </p:cNvSpPr>
          <p:nvPr/>
        </p:nvSpPr>
        <p:spPr bwMode="auto">
          <a:xfrm>
            <a:off x="9201971" y="306704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19%</a:t>
            </a:r>
            <a:endParaRPr lang="en-GB" sz="1400" b="1" dirty="0">
              <a:latin typeface="+mn-lt"/>
              <a:ea typeface="Geneva" pitchFamily="-107" charset="-128"/>
              <a:cs typeface="+mn-cs"/>
            </a:endParaRPr>
          </a:p>
        </p:txBody>
      </p:sp>
      <p:sp>
        <p:nvSpPr>
          <p:cNvPr id="51" name="Text Box 17"/>
          <p:cNvSpPr txBox="1">
            <a:spLocks noChangeArrowheads="1"/>
          </p:cNvSpPr>
          <p:nvPr/>
        </p:nvSpPr>
        <p:spPr bwMode="auto">
          <a:xfrm>
            <a:off x="8604167" y="306704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11%</a:t>
            </a:r>
            <a:endParaRPr lang="en-GB" sz="1400" b="1" dirty="0">
              <a:latin typeface="+mn-lt"/>
              <a:ea typeface="Geneva" pitchFamily="-107" charset="-128"/>
              <a:cs typeface="+mn-cs"/>
            </a:endParaRPr>
          </a:p>
        </p:txBody>
      </p:sp>
      <p:sp>
        <p:nvSpPr>
          <p:cNvPr id="52" name="Text Box 17"/>
          <p:cNvSpPr txBox="1">
            <a:spLocks noChangeArrowheads="1"/>
          </p:cNvSpPr>
          <p:nvPr/>
        </p:nvSpPr>
        <p:spPr bwMode="auto">
          <a:xfrm>
            <a:off x="9773475" y="385286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22%</a:t>
            </a:r>
            <a:endParaRPr lang="en-GB" sz="1400" b="1" dirty="0">
              <a:latin typeface="+mn-lt"/>
              <a:ea typeface="Geneva" pitchFamily="-107" charset="-128"/>
              <a:cs typeface="+mn-cs"/>
            </a:endParaRPr>
          </a:p>
        </p:txBody>
      </p:sp>
      <p:sp>
        <p:nvSpPr>
          <p:cNvPr id="53" name="Text Box 17"/>
          <p:cNvSpPr txBox="1">
            <a:spLocks noChangeArrowheads="1"/>
          </p:cNvSpPr>
          <p:nvPr/>
        </p:nvSpPr>
        <p:spPr bwMode="auto">
          <a:xfrm>
            <a:off x="9201971" y="385286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22%</a:t>
            </a:r>
            <a:endParaRPr lang="en-GB" sz="1400" b="1" dirty="0">
              <a:latin typeface="+mn-lt"/>
              <a:ea typeface="Geneva" pitchFamily="-107" charset="-128"/>
              <a:cs typeface="+mn-cs"/>
            </a:endParaRPr>
          </a:p>
        </p:txBody>
      </p:sp>
      <p:sp>
        <p:nvSpPr>
          <p:cNvPr id="54" name="Text Box 17"/>
          <p:cNvSpPr txBox="1">
            <a:spLocks noChangeArrowheads="1"/>
          </p:cNvSpPr>
          <p:nvPr/>
        </p:nvSpPr>
        <p:spPr bwMode="auto">
          <a:xfrm>
            <a:off x="8604167" y="385286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22%</a:t>
            </a:r>
            <a:endParaRPr lang="en-GB" sz="1400" b="1" dirty="0">
              <a:latin typeface="+mn-lt"/>
              <a:ea typeface="Geneva" pitchFamily="-107" charset="-128"/>
              <a:cs typeface="+mn-cs"/>
            </a:endParaRPr>
          </a:p>
        </p:txBody>
      </p:sp>
      <p:sp>
        <p:nvSpPr>
          <p:cNvPr id="55" name="Text Box 17"/>
          <p:cNvSpPr txBox="1">
            <a:spLocks noChangeArrowheads="1"/>
          </p:cNvSpPr>
          <p:nvPr/>
        </p:nvSpPr>
        <p:spPr bwMode="auto">
          <a:xfrm>
            <a:off x="9773475" y="628175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41%</a:t>
            </a:r>
            <a:endParaRPr lang="en-GB" sz="1400" b="1" dirty="0">
              <a:latin typeface="+mn-lt"/>
              <a:ea typeface="Geneva" pitchFamily="-107" charset="-128"/>
              <a:cs typeface="+mn-cs"/>
            </a:endParaRPr>
          </a:p>
        </p:txBody>
      </p:sp>
      <p:sp>
        <p:nvSpPr>
          <p:cNvPr id="56" name="Text Box 17"/>
          <p:cNvSpPr txBox="1">
            <a:spLocks noChangeArrowheads="1"/>
          </p:cNvSpPr>
          <p:nvPr/>
        </p:nvSpPr>
        <p:spPr bwMode="auto">
          <a:xfrm>
            <a:off x="9201971" y="624675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54%</a:t>
            </a:r>
            <a:endParaRPr lang="en-GB" sz="1400" b="1" dirty="0">
              <a:latin typeface="+mn-lt"/>
              <a:ea typeface="Geneva" pitchFamily="-107" charset="-128"/>
              <a:cs typeface="+mn-cs"/>
            </a:endParaRPr>
          </a:p>
        </p:txBody>
      </p:sp>
      <p:sp>
        <p:nvSpPr>
          <p:cNvPr id="57" name="Text Box 17"/>
          <p:cNvSpPr txBox="1">
            <a:spLocks noChangeArrowheads="1"/>
          </p:cNvSpPr>
          <p:nvPr/>
        </p:nvSpPr>
        <p:spPr bwMode="auto">
          <a:xfrm>
            <a:off x="8604167" y="624675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44%</a:t>
            </a:r>
            <a:endParaRPr lang="en-GB" sz="1400" b="1" dirty="0">
              <a:latin typeface="+mn-lt"/>
              <a:ea typeface="Geneva" pitchFamily="-107" charset="-128"/>
              <a:cs typeface="+mn-cs"/>
            </a:endParaRPr>
          </a:p>
        </p:txBody>
      </p:sp>
      <p:sp>
        <p:nvSpPr>
          <p:cNvPr id="58" name="Text Box 17"/>
          <p:cNvSpPr txBox="1">
            <a:spLocks noChangeArrowheads="1"/>
          </p:cNvSpPr>
          <p:nvPr/>
        </p:nvSpPr>
        <p:spPr bwMode="auto">
          <a:xfrm>
            <a:off x="8416153" y="1674725"/>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2012</a:t>
            </a:r>
            <a:endParaRPr lang="en-GB" sz="1400" b="1" dirty="0">
              <a:latin typeface="+mn-lt"/>
              <a:ea typeface="Geneva" pitchFamily="-107" charset="-128"/>
              <a:cs typeface="+mn-cs"/>
            </a:endParaRPr>
          </a:p>
        </p:txBody>
      </p:sp>
      <p:sp>
        <p:nvSpPr>
          <p:cNvPr id="59" name="Rectangle 23"/>
          <p:cNvSpPr>
            <a:spLocks noChangeArrowheads="1"/>
          </p:cNvSpPr>
          <p:nvPr/>
        </p:nvSpPr>
        <p:spPr bwMode="auto">
          <a:xfrm>
            <a:off x="1568451" y="6921500"/>
            <a:ext cx="6419074" cy="646113"/>
          </a:xfrm>
          <a:prstGeom prst="rect">
            <a:avLst/>
          </a:prstGeom>
          <a:noFill/>
          <a:ln w="9525">
            <a:noFill/>
            <a:miter lim="800000"/>
            <a:headEnd/>
            <a:tailEnd/>
          </a:ln>
        </p:spPr>
        <p:txBody>
          <a:bodyPr lIns="104287" tIns="52144" rIns="104287" bIns="52144"/>
          <a:lstStyle/>
          <a:p>
            <a:pPr marL="391077" indent="-391077" eaLnBrk="0" hangingPunct="0">
              <a:defRPr/>
            </a:pPr>
            <a:r>
              <a:rPr lang="en-GB" sz="1000" dirty="0" smtClean="0">
                <a:solidFill>
                  <a:srgbClr val="4D4D4D"/>
                </a:solidFill>
                <a:latin typeface="+mn-lt"/>
              </a:rPr>
              <a:t>Q4	Given that a large proportion of tax revenue raised from motorists is spent on other areas apart from transport, how strongly do you agree or disagree with the following statements? </a:t>
            </a:r>
          </a:p>
          <a:p>
            <a:pPr marL="391077" indent="-391077" eaLnBrk="0" hangingPunct="0">
              <a:defRPr/>
            </a:pPr>
            <a:r>
              <a:rPr lang="en-GB" sz="1000" dirty="0" smtClean="0">
                <a:solidFill>
                  <a:srgbClr val="4D4D4D"/>
                </a:solidFill>
                <a:latin typeface="+mn-lt"/>
              </a:rPr>
              <a:t>	Base: all respondents </a:t>
            </a:r>
            <a:r>
              <a:rPr lang="en-GB" sz="1000" dirty="0" smtClean="0">
                <a:solidFill>
                  <a:srgbClr val="4D4D4D"/>
                </a:solidFill>
              </a:rPr>
              <a:t>2012 (n=1,003); 2011 (n=1,002); 2010 (n=1,150)</a:t>
            </a:r>
            <a:endParaRPr lang="en-GB" sz="1000" dirty="0">
              <a:solidFill>
                <a:srgbClr val="4D4D4D"/>
              </a:solidFill>
              <a:latin typeface="+mn-lt"/>
            </a:endParaRPr>
          </a:p>
        </p:txBody>
      </p:sp>
      <p:sp>
        <p:nvSpPr>
          <p:cNvPr id="60" name="Down Arrow 59"/>
          <p:cNvSpPr/>
          <p:nvPr/>
        </p:nvSpPr>
        <p:spPr bwMode="auto">
          <a:xfrm>
            <a:off x="4415625" y="2281227"/>
            <a:ext cx="142876" cy="214314"/>
          </a:xfrm>
          <a:prstGeom prst="downArrow">
            <a:avLst/>
          </a:prstGeom>
          <a:solidFill>
            <a:srgbClr val="FF0000"/>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63" name="Text Box 17"/>
          <p:cNvSpPr txBox="1">
            <a:spLocks noChangeArrowheads="1"/>
          </p:cNvSpPr>
          <p:nvPr/>
        </p:nvSpPr>
        <p:spPr bwMode="auto">
          <a:xfrm>
            <a:off x="3058303" y="1674725"/>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2011</a:t>
            </a:r>
            <a:endParaRPr lang="en-GB" sz="1400" b="1" dirty="0">
              <a:latin typeface="+mn-lt"/>
              <a:ea typeface="Geneva" pitchFamily="-107" charset="-128"/>
              <a:cs typeface="+mn-cs"/>
            </a:endParaRPr>
          </a:p>
        </p:txBody>
      </p:sp>
      <p:sp>
        <p:nvSpPr>
          <p:cNvPr id="64" name="Text Box 17"/>
          <p:cNvSpPr txBox="1">
            <a:spLocks noChangeArrowheads="1"/>
          </p:cNvSpPr>
          <p:nvPr/>
        </p:nvSpPr>
        <p:spPr bwMode="auto">
          <a:xfrm>
            <a:off x="2415361" y="1674725"/>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2010</a:t>
            </a:r>
            <a:endParaRPr lang="en-GB" sz="1400" b="1" dirty="0">
              <a:latin typeface="+mn-lt"/>
              <a:ea typeface="Geneva" pitchFamily="-107" charset="-128"/>
              <a:cs typeface="+mn-cs"/>
            </a:endParaRPr>
          </a:p>
        </p:txBody>
      </p:sp>
      <p:sp>
        <p:nvSpPr>
          <p:cNvPr id="65" name="Rectangle 64"/>
          <p:cNvSpPr/>
          <p:nvPr/>
        </p:nvSpPr>
        <p:spPr>
          <a:xfrm>
            <a:off x="486535" y="4440744"/>
            <a:ext cx="2143140" cy="769441"/>
          </a:xfrm>
          <a:prstGeom prst="rect">
            <a:avLst/>
          </a:prstGeom>
        </p:spPr>
        <p:txBody>
          <a:bodyPr wrap="square">
            <a:spAutoFit/>
          </a:bodyPr>
          <a:lstStyle/>
          <a:p>
            <a:r>
              <a:rPr lang="en-GB" b="1" dirty="0" smtClean="0"/>
              <a:t>I would support </a:t>
            </a:r>
            <a:r>
              <a:rPr lang="en-GB" dirty="0" smtClean="0"/>
              <a:t>the introduction of </a:t>
            </a:r>
            <a:r>
              <a:rPr lang="en-GB" b="1" dirty="0" smtClean="0"/>
              <a:t>more toll roads as an alternative </a:t>
            </a:r>
            <a:r>
              <a:rPr lang="en-GB" dirty="0" smtClean="0"/>
              <a:t>to the current level of motoring tax</a:t>
            </a:r>
            <a:endParaRPr lang="en-GB" dirty="0"/>
          </a:p>
        </p:txBody>
      </p:sp>
      <p:sp>
        <p:nvSpPr>
          <p:cNvPr id="67" name="Text Box 17"/>
          <p:cNvSpPr txBox="1">
            <a:spLocks noChangeArrowheads="1"/>
          </p:cNvSpPr>
          <p:nvPr/>
        </p:nvSpPr>
        <p:spPr bwMode="auto">
          <a:xfrm>
            <a:off x="3817821" y="628175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26%</a:t>
            </a:r>
            <a:endParaRPr lang="en-GB" sz="1400" b="1" dirty="0">
              <a:latin typeface="+mn-lt"/>
              <a:ea typeface="Geneva" pitchFamily="-107" charset="-128"/>
              <a:cs typeface="+mn-cs"/>
            </a:endParaRPr>
          </a:p>
        </p:txBody>
      </p:sp>
      <p:sp>
        <p:nvSpPr>
          <p:cNvPr id="68" name="Text Box 17"/>
          <p:cNvSpPr txBox="1">
            <a:spLocks noChangeArrowheads="1"/>
          </p:cNvSpPr>
          <p:nvPr/>
        </p:nvSpPr>
        <p:spPr bwMode="auto">
          <a:xfrm>
            <a:off x="3201179" y="628175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19%</a:t>
            </a:r>
            <a:endParaRPr lang="en-GB" sz="1400" b="1" dirty="0">
              <a:latin typeface="+mn-lt"/>
              <a:ea typeface="Geneva" pitchFamily="-107" charset="-128"/>
              <a:cs typeface="+mn-cs"/>
            </a:endParaRPr>
          </a:p>
        </p:txBody>
      </p:sp>
      <p:sp>
        <p:nvSpPr>
          <p:cNvPr id="69" name="Text Box 17"/>
          <p:cNvSpPr txBox="1">
            <a:spLocks noChangeArrowheads="1"/>
          </p:cNvSpPr>
          <p:nvPr/>
        </p:nvSpPr>
        <p:spPr bwMode="auto">
          <a:xfrm>
            <a:off x="2531937" y="628175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28%</a:t>
            </a:r>
            <a:endParaRPr lang="en-GB" sz="1400" b="1" dirty="0">
              <a:latin typeface="+mn-lt"/>
              <a:ea typeface="Geneva" pitchFamily="-107" charset="-128"/>
              <a:cs typeface="+mn-cs"/>
            </a:endParaRPr>
          </a:p>
        </p:txBody>
      </p:sp>
      <p:sp>
        <p:nvSpPr>
          <p:cNvPr id="70" name="Text Box 17"/>
          <p:cNvSpPr txBox="1">
            <a:spLocks noChangeArrowheads="1"/>
          </p:cNvSpPr>
          <p:nvPr/>
        </p:nvSpPr>
        <p:spPr bwMode="auto">
          <a:xfrm>
            <a:off x="9760325" y="549593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48%</a:t>
            </a:r>
            <a:endParaRPr lang="en-GB" sz="1400" b="1" dirty="0">
              <a:latin typeface="+mn-lt"/>
              <a:ea typeface="Geneva" pitchFamily="-107" charset="-128"/>
              <a:cs typeface="+mn-cs"/>
            </a:endParaRPr>
          </a:p>
        </p:txBody>
      </p:sp>
      <p:sp>
        <p:nvSpPr>
          <p:cNvPr id="71" name="Text Box 17"/>
          <p:cNvSpPr txBox="1">
            <a:spLocks noChangeArrowheads="1"/>
          </p:cNvSpPr>
          <p:nvPr/>
        </p:nvSpPr>
        <p:spPr bwMode="auto">
          <a:xfrm>
            <a:off x="9188821" y="549593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60%</a:t>
            </a:r>
            <a:endParaRPr lang="en-GB" sz="1400" b="1" dirty="0">
              <a:latin typeface="+mn-lt"/>
              <a:ea typeface="Geneva" pitchFamily="-107" charset="-128"/>
              <a:cs typeface="+mn-cs"/>
            </a:endParaRPr>
          </a:p>
        </p:txBody>
      </p:sp>
      <p:sp>
        <p:nvSpPr>
          <p:cNvPr id="72" name="Text Box 17"/>
          <p:cNvSpPr txBox="1">
            <a:spLocks noChangeArrowheads="1"/>
          </p:cNvSpPr>
          <p:nvPr/>
        </p:nvSpPr>
        <p:spPr bwMode="auto">
          <a:xfrm>
            <a:off x="8591017" y="549593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50%</a:t>
            </a:r>
            <a:endParaRPr lang="en-GB" sz="1400" b="1" dirty="0">
              <a:latin typeface="+mn-lt"/>
              <a:ea typeface="Geneva" pitchFamily="-107" charset="-128"/>
              <a:cs typeface="+mn-cs"/>
            </a:endParaRPr>
          </a:p>
        </p:txBody>
      </p:sp>
      <p:sp>
        <p:nvSpPr>
          <p:cNvPr id="75" name="Down Arrow 74"/>
          <p:cNvSpPr/>
          <p:nvPr/>
        </p:nvSpPr>
        <p:spPr bwMode="auto">
          <a:xfrm>
            <a:off x="8416153" y="5495937"/>
            <a:ext cx="142876" cy="214314"/>
          </a:xfrm>
          <a:prstGeom prst="downArrow">
            <a:avLst/>
          </a:prstGeom>
          <a:solidFill>
            <a:srgbClr val="FF0000"/>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76" name="Oval 75"/>
          <p:cNvSpPr/>
          <p:nvPr/>
        </p:nvSpPr>
        <p:spPr bwMode="auto">
          <a:xfrm>
            <a:off x="2608015" y="2197249"/>
            <a:ext cx="504056"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77" name="Rectangle 76"/>
          <p:cNvSpPr/>
          <p:nvPr/>
        </p:nvSpPr>
        <p:spPr bwMode="auto">
          <a:xfrm>
            <a:off x="3256087" y="3133353"/>
            <a:ext cx="432048" cy="288032"/>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78" name="Rectangle 77"/>
          <p:cNvSpPr/>
          <p:nvPr/>
        </p:nvSpPr>
        <p:spPr bwMode="auto">
          <a:xfrm>
            <a:off x="3256087" y="5509617"/>
            <a:ext cx="432048" cy="288032"/>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79" name="Rectangle 78"/>
          <p:cNvSpPr/>
          <p:nvPr/>
        </p:nvSpPr>
        <p:spPr bwMode="auto">
          <a:xfrm>
            <a:off x="3256087" y="6301705"/>
            <a:ext cx="432048" cy="288032"/>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80" name="Oval 79"/>
          <p:cNvSpPr/>
          <p:nvPr/>
        </p:nvSpPr>
        <p:spPr bwMode="auto">
          <a:xfrm>
            <a:off x="9232751" y="3061345"/>
            <a:ext cx="504056"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81" name="Oval 80"/>
          <p:cNvSpPr/>
          <p:nvPr/>
        </p:nvSpPr>
        <p:spPr bwMode="auto">
          <a:xfrm>
            <a:off x="9232751" y="5509617"/>
            <a:ext cx="504056"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82" name="Oval 81"/>
          <p:cNvSpPr/>
          <p:nvPr/>
        </p:nvSpPr>
        <p:spPr bwMode="auto">
          <a:xfrm>
            <a:off x="9232751" y="6229697"/>
            <a:ext cx="504056"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itle 1"/>
          <p:cNvSpPr>
            <a:spLocks noGrp="1"/>
          </p:cNvSpPr>
          <p:nvPr>
            <p:ph type="title"/>
          </p:nvPr>
        </p:nvSpPr>
        <p:spPr>
          <a:xfrm>
            <a:off x="849313" y="352401"/>
            <a:ext cx="8996362" cy="1079500"/>
          </a:xfrm>
          <a:noFill/>
        </p:spPr>
        <p:txBody>
          <a:bodyPr/>
          <a:lstStyle/>
          <a:p>
            <a:r>
              <a:rPr dirty="0" err="1" smtClean="0">
                <a:latin typeface="Arial" pitchFamily="34" charset="0"/>
                <a:ea typeface="Geneva"/>
                <a:cs typeface="Geneva"/>
              </a:rPr>
              <a:t>Behaviour</a:t>
            </a:r>
            <a:r>
              <a:rPr dirty="0" smtClean="0">
                <a:latin typeface="Arial" pitchFamily="34" charset="0"/>
                <a:ea typeface="Geneva"/>
                <a:cs typeface="Geneva"/>
              </a:rPr>
              <a:t> over the last 12 months (1).</a:t>
            </a:r>
            <a:br>
              <a:rPr dirty="0" smtClean="0">
                <a:latin typeface="Arial" pitchFamily="34" charset="0"/>
                <a:ea typeface="Geneva"/>
                <a:cs typeface="Geneva"/>
              </a:rPr>
            </a:br>
            <a:r>
              <a:rPr sz="1400" dirty="0" smtClean="0">
                <a:latin typeface="Arial" pitchFamily="34" charset="0"/>
                <a:ea typeface="Geneva"/>
                <a:cs typeface="Geneva"/>
              </a:rPr>
              <a:t>No large changes in </a:t>
            </a:r>
            <a:r>
              <a:rPr sz="1400" dirty="0" err="1" smtClean="0">
                <a:latin typeface="Arial" pitchFamily="34" charset="0"/>
                <a:ea typeface="Geneva"/>
                <a:cs typeface="Geneva"/>
              </a:rPr>
              <a:t>behaviour</a:t>
            </a:r>
            <a:r>
              <a:rPr sz="1400" dirty="0" smtClean="0">
                <a:latin typeface="Arial" pitchFamily="34" charset="0"/>
                <a:ea typeface="Geneva"/>
                <a:cs typeface="Geneva"/>
              </a:rPr>
              <a:t> have occurred since 2011. The majority of motorists continue to combine and cut down on car journeys. These changes are nearly always for financial reasons.</a:t>
            </a:r>
            <a:endParaRPr dirty="0" smtClean="0">
              <a:latin typeface="Arial" pitchFamily="34" charset="0"/>
              <a:ea typeface="Geneva"/>
              <a:cs typeface="Geneva"/>
            </a:endParaRPr>
          </a:p>
        </p:txBody>
      </p:sp>
      <p:graphicFrame>
        <p:nvGraphicFramePr>
          <p:cNvPr id="32" name="Chart 31"/>
          <p:cNvGraphicFramePr>
            <a:graphicFrameLocks/>
          </p:cNvGraphicFramePr>
          <p:nvPr/>
        </p:nvGraphicFramePr>
        <p:xfrm>
          <a:off x="557973" y="1423971"/>
          <a:ext cx="7143800" cy="5643602"/>
        </p:xfrm>
        <a:graphic>
          <a:graphicData uri="http://schemas.openxmlformats.org/drawingml/2006/chart">
            <c:chart xmlns:c="http://schemas.openxmlformats.org/drawingml/2006/chart" xmlns:r="http://schemas.openxmlformats.org/officeDocument/2006/relationships" r:id="rId3"/>
          </a:graphicData>
        </a:graphic>
      </p:graphicFrame>
      <p:sp>
        <p:nvSpPr>
          <p:cNvPr id="21" name="Rectangle 20"/>
          <p:cNvSpPr/>
          <p:nvPr/>
        </p:nvSpPr>
        <p:spPr bwMode="auto">
          <a:xfrm>
            <a:off x="7916087" y="1852599"/>
            <a:ext cx="500066" cy="4786346"/>
          </a:xfrm>
          <a:prstGeom prst="rect">
            <a:avLst/>
          </a:prstGeom>
          <a:solidFill>
            <a:schemeClr val="accent3">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27" name="Text Box 17"/>
          <p:cNvSpPr txBox="1">
            <a:spLocks noChangeArrowheads="1"/>
          </p:cNvSpPr>
          <p:nvPr/>
        </p:nvSpPr>
        <p:spPr bwMode="auto">
          <a:xfrm>
            <a:off x="8273277" y="1566847"/>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2011</a:t>
            </a:r>
            <a:endParaRPr lang="en-GB" sz="1400" b="1" dirty="0">
              <a:latin typeface="+mn-lt"/>
              <a:ea typeface="Geneva" pitchFamily="-107" charset="-128"/>
              <a:cs typeface="+mn-cs"/>
            </a:endParaRPr>
          </a:p>
        </p:txBody>
      </p:sp>
      <p:sp>
        <p:nvSpPr>
          <p:cNvPr id="28" name="Text Box 17"/>
          <p:cNvSpPr txBox="1">
            <a:spLocks noChangeArrowheads="1"/>
          </p:cNvSpPr>
          <p:nvPr/>
        </p:nvSpPr>
        <p:spPr bwMode="auto">
          <a:xfrm>
            <a:off x="8844781" y="1566847"/>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2010</a:t>
            </a:r>
            <a:endParaRPr lang="en-GB" sz="1400" b="1" dirty="0">
              <a:latin typeface="+mn-lt"/>
              <a:ea typeface="Geneva" pitchFamily="-107" charset="-128"/>
              <a:cs typeface="+mn-cs"/>
            </a:endParaRPr>
          </a:p>
        </p:txBody>
      </p:sp>
      <p:sp>
        <p:nvSpPr>
          <p:cNvPr id="49" name="Text Box 17"/>
          <p:cNvSpPr txBox="1">
            <a:spLocks noChangeArrowheads="1"/>
          </p:cNvSpPr>
          <p:nvPr/>
        </p:nvSpPr>
        <p:spPr bwMode="auto">
          <a:xfrm>
            <a:off x="7701773" y="1566847"/>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2012</a:t>
            </a:r>
            <a:endParaRPr lang="en-GB" sz="1400" b="1" dirty="0">
              <a:latin typeface="+mn-lt"/>
              <a:ea typeface="Geneva" pitchFamily="-107" charset="-128"/>
              <a:cs typeface="+mn-cs"/>
            </a:endParaRPr>
          </a:p>
        </p:txBody>
      </p:sp>
      <p:sp>
        <p:nvSpPr>
          <p:cNvPr id="41" name="Rectangle 23"/>
          <p:cNvSpPr>
            <a:spLocks noChangeArrowheads="1"/>
          </p:cNvSpPr>
          <p:nvPr/>
        </p:nvSpPr>
        <p:spPr bwMode="auto">
          <a:xfrm>
            <a:off x="1568451" y="6921500"/>
            <a:ext cx="6419074" cy="646113"/>
          </a:xfrm>
          <a:prstGeom prst="rect">
            <a:avLst/>
          </a:prstGeom>
          <a:noFill/>
          <a:ln w="9525">
            <a:noFill/>
            <a:miter lim="800000"/>
            <a:headEnd/>
            <a:tailEnd/>
          </a:ln>
        </p:spPr>
        <p:txBody>
          <a:bodyPr lIns="104287" tIns="52144" rIns="104287" bIns="52144"/>
          <a:lstStyle/>
          <a:p>
            <a:pPr marL="391077" indent="-391077" eaLnBrk="0" hangingPunct="0">
              <a:defRPr/>
            </a:pPr>
            <a:r>
              <a:rPr lang="en-GB" sz="1000" dirty="0" smtClean="0">
                <a:solidFill>
                  <a:srgbClr val="4D4D4D"/>
                </a:solidFill>
                <a:latin typeface="+mn-lt"/>
              </a:rPr>
              <a:t>Q3	Which of the following have you done (if any) in the past 12 months and why? </a:t>
            </a:r>
          </a:p>
          <a:p>
            <a:pPr marL="391077" indent="-391077" eaLnBrk="0" hangingPunct="0">
              <a:defRPr/>
            </a:pPr>
            <a:r>
              <a:rPr lang="en-GB" sz="1000" dirty="0" smtClean="0">
                <a:solidFill>
                  <a:srgbClr val="4D4D4D"/>
                </a:solidFill>
                <a:latin typeface="+mn-lt"/>
              </a:rPr>
              <a:t>	Base: all respondents 2012 (n=1,003); 2011 (n=1,002); 2010 (n=1,150)</a:t>
            </a:r>
            <a:endParaRPr lang="en-GB" sz="1000" dirty="0">
              <a:solidFill>
                <a:srgbClr val="4D4D4D"/>
              </a:solidFill>
              <a:latin typeface="+mn-lt"/>
            </a:endParaRPr>
          </a:p>
        </p:txBody>
      </p:sp>
      <p:sp>
        <p:nvSpPr>
          <p:cNvPr id="68" name="Rectangle 67"/>
          <p:cNvSpPr/>
          <p:nvPr/>
        </p:nvSpPr>
        <p:spPr>
          <a:xfrm>
            <a:off x="986601" y="1852599"/>
            <a:ext cx="2671763" cy="430887"/>
          </a:xfrm>
          <a:prstGeom prst="rect">
            <a:avLst/>
          </a:prstGeom>
        </p:spPr>
        <p:txBody>
          <a:bodyPr>
            <a:spAutoFit/>
          </a:bodyPr>
          <a:lstStyle/>
          <a:p>
            <a:r>
              <a:rPr lang="en-GB" dirty="0" smtClean="0">
                <a:solidFill>
                  <a:prstClr val="black"/>
                </a:solidFill>
              </a:rPr>
              <a:t>Combined as many journeys as possible into one journey</a:t>
            </a:r>
            <a:endParaRPr lang="en-GB" dirty="0"/>
          </a:p>
        </p:txBody>
      </p:sp>
      <p:sp>
        <p:nvSpPr>
          <p:cNvPr id="69" name="Rectangle 68"/>
          <p:cNvSpPr/>
          <p:nvPr/>
        </p:nvSpPr>
        <p:spPr>
          <a:xfrm>
            <a:off x="986601" y="2352665"/>
            <a:ext cx="2671762" cy="430887"/>
          </a:xfrm>
          <a:prstGeom prst="rect">
            <a:avLst/>
          </a:prstGeom>
        </p:spPr>
        <p:txBody>
          <a:bodyPr>
            <a:spAutoFit/>
          </a:bodyPr>
          <a:lstStyle/>
          <a:p>
            <a:r>
              <a:rPr lang="en-GB" dirty="0" smtClean="0">
                <a:solidFill>
                  <a:prstClr val="black"/>
                </a:solidFill>
              </a:rPr>
              <a:t>Cut down on the number of short distance journeys by car</a:t>
            </a:r>
            <a:endParaRPr lang="en-GB" dirty="0"/>
          </a:p>
        </p:txBody>
      </p:sp>
      <p:sp>
        <p:nvSpPr>
          <p:cNvPr id="70" name="Rectangle 69"/>
          <p:cNvSpPr/>
          <p:nvPr/>
        </p:nvSpPr>
        <p:spPr>
          <a:xfrm>
            <a:off x="986601" y="2995607"/>
            <a:ext cx="2671762" cy="430887"/>
          </a:xfrm>
          <a:prstGeom prst="rect">
            <a:avLst/>
          </a:prstGeom>
        </p:spPr>
        <p:txBody>
          <a:bodyPr>
            <a:spAutoFit/>
          </a:bodyPr>
          <a:lstStyle/>
          <a:p>
            <a:r>
              <a:rPr lang="en-GB" dirty="0" smtClean="0">
                <a:solidFill>
                  <a:prstClr val="black"/>
                </a:solidFill>
              </a:rPr>
              <a:t>Changed my driving style to conserve fuel</a:t>
            </a:r>
            <a:endParaRPr lang="en-GB" dirty="0"/>
          </a:p>
        </p:txBody>
      </p:sp>
      <p:sp>
        <p:nvSpPr>
          <p:cNvPr id="71" name="Rectangle 70"/>
          <p:cNvSpPr/>
          <p:nvPr/>
        </p:nvSpPr>
        <p:spPr>
          <a:xfrm>
            <a:off x="986601" y="3567111"/>
            <a:ext cx="2671763" cy="430887"/>
          </a:xfrm>
          <a:prstGeom prst="rect">
            <a:avLst/>
          </a:prstGeom>
        </p:spPr>
        <p:txBody>
          <a:bodyPr>
            <a:spAutoFit/>
          </a:bodyPr>
          <a:lstStyle/>
          <a:p>
            <a:r>
              <a:rPr lang="en-GB" dirty="0" smtClean="0">
                <a:solidFill>
                  <a:prstClr val="black"/>
                </a:solidFill>
              </a:rPr>
              <a:t>Cut down on the number of long distance journeys by car</a:t>
            </a:r>
            <a:endParaRPr lang="en-GB" dirty="0"/>
          </a:p>
        </p:txBody>
      </p:sp>
      <p:sp>
        <p:nvSpPr>
          <p:cNvPr id="72" name="Rectangle 71"/>
          <p:cNvSpPr/>
          <p:nvPr/>
        </p:nvSpPr>
        <p:spPr>
          <a:xfrm>
            <a:off x="986602" y="4138615"/>
            <a:ext cx="2571768" cy="430887"/>
          </a:xfrm>
          <a:prstGeom prst="rect">
            <a:avLst/>
          </a:prstGeom>
        </p:spPr>
        <p:txBody>
          <a:bodyPr wrap="square">
            <a:spAutoFit/>
          </a:bodyPr>
          <a:lstStyle/>
          <a:p>
            <a:r>
              <a:rPr lang="en-GB" dirty="0" smtClean="0">
                <a:solidFill>
                  <a:prstClr val="black"/>
                </a:solidFill>
              </a:rPr>
              <a:t>Walked/cycled more and left the car at home</a:t>
            </a:r>
            <a:endParaRPr lang="en-GB" dirty="0"/>
          </a:p>
        </p:txBody>
      </p:sp>
      <p:sp>
        <p:nvSpPr>
          <p:cNvPr id="73" name="Rectangle 72"/>
          <p:cNvSpPr/>
          <p:nvPr/>
        </p:nvSpPr>
        <p:spPr>
          <a:xfrm>
            <a:off x="986601" y="4636422"/>
            <a:ext cx="2671763" cy="430887"/>
          </a:xfrm>
          <a:prstGeom prst="rect">
            <a:avLst/>
          </a:prstGeom>
        </p:spPr>
        <p:txBody>
          <a:bodyPr>
            <a:spAutoFit/>
          </a:bodyPr>
          <a:lstStyle/>
          <a:p>
            <a:r>
              <a:rPr lang="en-GB" dirty="0" smtClean="0">
                <a:solidFill>
                  <a:prstClr val="black"/>
                </a:solidFill>
              </a:rPr>
              <a:t>Used public transport more for short journeys and left the car at home</a:t>
            </a:r>
            <a:endParaRPr lang="en-GB" dirty="0"/>
          </a:p>
        </p:txBody>
      </p:sp>
      <p:sp>
        <p:nvSpPr>
          <p:cNvPr id="74" name="Rectangle 73"/>
          <p:cNvSpPr/>
          <p:nvPr/>
        </p:nvSpPr>
        <p:spPr>
          <a:xfrm>
            <a:off x="986601" y="5210185"/>
            <a:ext cx="2671763" cy="430887"/>
          </a:xfrm>
          <a:prstGeom prst="rect">
            <a:avLst/>
          </a:prstGeom>
        </p:spPr>
        <p:txBody>
          <a:bodyPr>
            <a:spAutoFit/>
          </a:bodyPr>
          <a:lstStyle/>
          <a:p>
            <a:r>
              <a:rPr lang="en-GB" dirty="0" smtClean="0">
                <a:solidFill>
                  <a:prstClr val="black"/>
                </a:solidFill>
              </a:rPr>
              <a:t>Used public transport more for long journeys and left the car at home</a:t>
            </a:r>
            <a:endParaRPr lang="en-GB" dirty="0"/>
          </a:p>
        </p:txBody>
      </p:sp>
      <p:sp>
        <p:nvSpPr>
          <p:cNvPr id="75" name="Rectangle 74"/>
          <p:cNvSpPr/>
          <p:nvPr/>
        </p:nvSpPr>
        <p:spPr>
          <a:xfrm>
            <a:off x="986601" y="5781689"/>
            <a:ext cx="2393604" cy="261610"/>
          </a:xfrm>
          <a:prstGeom prst="rect">
            <a:avLst/>
          </a:prstGeom>
        </p:spPr>
        <p:txBody>
          <a:bodyPr wrap="none">
            <a:spAutoFit/>
          </a:bodyPr>
          <a:lstStyle/>
          <a:p>
            <a:r>
              <a:rPr lang="en-GB" dirty="0" smtClean="0">
                <a:solidFill>
                  <a:prstClr val="black"/>
                </a:solidFill>
              </a:rPr>
              <a:t>Left longer times between servicing</a:t>
            </a:r>
            <a:endParaRPr lang="en-GB" dirty="0"/>
          </a:p>
        </p:txBody>
      </p:sp>
      <p:sp>
        <p:nvSpPr>
          <p:cNvPr id="76" name="Rectangle 75"/>
          <p:cNvSpPr/>
          <p:nvPr/>
        </p:nvSpPr>
        <p:spPr>
          <a:xfrm>
            <a:off x="986601" y="6281755"/>
            <a:ext cx="2457724" cy="261610"/>
          </a:xfrm>
          <a:prstGeom prst="rect">
            <a:avLst/>
          </a:prstGeom>
        </p:spPr>
        <p:txBody>
          <a:bodyPr wrap="none">
            <a:spAutoFit/>
          </a:bodyPr>
          <a:lstStyle/>
          <a:p>
            <a:r>
              <a:rPr lang="en-GB" dirty="0" smtClean="0">
                <a:solidFill>
                  <a:prstClr val="black"/>
                </a:solidFill>
              </a:rPr>
              <a:t>Serviced or repaired my own vehicle</a:t>
            </a:r>
            <a:endParaRPr lang="en-GB" dirty="0"/>
          </a:p>
        </p:txBody>
      </p:sp>
      <p:sp>
        <p:nvSpPr>
          <p:cNvPr id="78" name="Text Box 17"/>
          <p:cNvSpPr txBox="1">
            <a:spLocks noChangeArrowheads="1"/>
          </p:cNvSpPr>
          <p:nvPr/>
        </p:nvSpPr>
        <p:spPr bwMode="auto">
          <a:xfrm>
            <a:off x="7902937" y="192403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63%</a:t>
            </a:r>
            <a:endParaRPr lang="en-GB" sz="1400" b="1" dirty="0">
              <a:latin typeface="+mn-lt"/>
              <a:ea typeface="Geneva" pitchFamily="-107" charset="-128"/>
              <a:cs typeface="+mn-cs"/>
            </a:endParaRPr>
          </a:p>
        </p:txBody>
      </p:sp>
      <p:sp>
        <p:nvSpPr>
          <p:cNvPr id="79" name="Text Box 17"/>
          <p:cNvSpPr txBox="1">
            <a:spLocks noChangeArrowheads="1"/>
          </p:cNvSpPr>
          <p:nvPr/>
        </p:nvSpPr>
        <p:spPr bwMode="auto">
          <a:xfrm>
            <a:off x="7916087" y="242410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56%</a:t>
            </a:r>
            <a:endParaRPr lang="en-GB" sz="1400" b="1" dirty="0">
              <a:latin typeface="+mn-lt"/>
              <a:ea typeface="Geneva" pitchFamily="-107" charset="-128"/>
              <a:cs typeface="+mn-cs"/>
            </a:endParaRPr>
          </a:p>
        </p:txBody>
      </p:sp>
      <p:sp>
        <p:nvSpPr>
          <p:cNvPr id="80" name="Text Box 17"/>
          <p:cNvSpPr txBox="1">
            <a:spLocks noChangeArrowheads="1"/>
          </p:cNvSpPr>
          <p:nvPr/>
        </p:nvSpPr>
        <p:spPr bwMode="auto">
          <a:xfrm>
            <a:off x="7916087" y="299560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54%</a:t>
            </a:r>
            <a:endParaRPr lang="en-GB" sz="1400" b="1" dirty="0">
              <a:latin typeface="+mn-lt"/>
              <a:ea typeface="Geneva" pitchFamily="-107" charset="-128"/>
              <a:cs typeface="+mn-cs"/>
            </a:endParaRPr>
          </a:p>
        </p:txBody>
      </p:sp>
      <p:sp>
        <p:nvSpPr>
          <p:cNvPr id="81" name="Text Box 17"/>
          <p:cNvSpPr txBox="1">
            <a:spLocks noChangeArrowheads="1"/>
          </p:cNvSpPr>
          <p:nvPr/>
        </p:nvSpPr>
        <p:spPr bwMode="auto">
          <a:xfrm>
            <a:off x="7916087" y="356711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49%</a:t>
            </a:r>
            <a:endParaRPr lang="en-GB" sz="1400" b="1" dirty="0">
              <a:latin typeface="+mn-lt"/>
              <a:ea typeface="Geneva" pitchFamily="-107" charset="-128"/>
              <a:cs typeface="+mn-cs"/>
            </a:endParaRPr>
          </a:p>
        </p:txBody>
      </p:sp>
      <p:sp>
        <p:nvSpPr>
          <p:cNvPr id="82" name="Text Box 17"/>
          <p:cNvSpPr txBox="1">
            <a:spLocks noChangeArrowheads="1"/>
          </p:cNvSpPr>
          <p:nvPr/>
        </p:nvSpPr>
        <p:spPr bwMode="auto">
          <a:xfrm>
            <a:off x="7916087" y="413861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47%</a:t>
            </a:r>
            <a:endParaRPr lang="en-GB" sz="1400" b="1" dirty="0">
              <a:latin typeface="+mn-lt"/>
              <a:ea typeface="Geneva" pitchFamily="-107" charset="-128"/>
              <a:cs typeface="+mn-cs"/>
            </a:endParaRPr>
          </a:p>
        </p:txBody>
      </p:sp>
      <p:sp>
        <p:nvSpPr>
          <p:cNvPr id="83" name="Text Box 17"/>
          <p:cNvSpPr txBox="1">
            <a:spLocks noChangeArrowheads="1"/>
          </p:cNvSpPr>
          <p:nvPr/>
        </p:nvSpPr>
        <p:spPr bwMode="auto">
          <a:xfrm>
            <a:off x="7916087" y="463868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40%</a:t>
            </a:r>
            <a:endParaRPr lang="en-GB" sz="1400" b="1" dirty="0">
              <a:latin typeface="+mn-lt"/>
              <a:ea typeface="Geneva" pitchFamily="-107" charset="-128"/>
              <a:cs typeface="+mn-cs"/>
            </a:endParaRPr>
          </a:p>
        </p:txBody>
      </p:sp>
      <p:sp>
        <p:nvSpPr>
          <p:cNvPr id="84" name="Text Box 17"/>
          <p:cNvSpPr txBox="1">
            <a:spLocks noChangeArrowheads="1"/>
          </p:cNvSpPr>
          <p:nvPr/>
        </p:nvSpPr>
        <p:spPr bwMode="auto">
          <a:xfrm>
            <a:off x="7916087" y="521018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32%</a:t>
            </a:r>
            <a:endParaRPr lang="en-GB" sz="1400" b="1" dirty="0">
              <a:latin typeface="+mn-lt"/>
              <a:ea typeface="Geneva" pitchFamily="-107" charset="-128"/>
              <a:cs typeface="+mn-cs"/>
            </a:endParaRPr>
          </a:p>
        </p:txBody>
      </p:sp>
      <p:sp>
        <p:nvSpPr>
          <p:cNvPr id="85" name="Text Box 17"/>
          <p:cNvSpPr txBox="1">
            <a:spLocks noChangeArrowheads="1"/>
          </p:cNvSpPr>
          <p:nvPr/>
        </p:nvSpPr>
        <p:spPr bwMode="auto">
          <a:xfrm>
            <a:off x="7916087" y="574669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30%</a:t>
            </a:r>
            <a:endParaRPr lang="en-GB" sz="1400" b="1" dirty="0">
              <a:latin typeface="+mn-lt"/>
              <a:ea typeface="Geneva" pitchFamily="-107" charset="-128"/>
              <a:cs typeface="+mn-cs"/>
            </a:endParaRPr>
          </a:p>
        </p:txBody>
      </p:sp>
      <p:sp>
        <p:nvSpPr>
          <p:cNvPr id="86" name="Text Box 17"/>
          <p:cNvSpPr txBox="1">
            <a:spLocks noChangeArrowheads="1"/>
          </p:cNvSpPr>
          <p:nvPr/>
        </p:nvSpPr>
        <p:spPr bwMode="auto">
          <a:xfrm>
            <a:off x="7916087" y="628175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26%</a:t>
            </a:r>
            <a:endParaRPr lang="en-GB" sz="1400" b="1" dirty="0">
              <a:latin typeface="+mn-lt"/>
              <a:ea typeface="Geneva" pitchFamily="-107" charset="-128"/>
              <a:cs typeface="+mn-cs"/>
            </a:endParaRPr>
          </a:p>
        </p:txBody>
      </p:sp>
      <p:sp>
        <p:nvSpPr>
          <p:cNvPr id="87" name="Rectangle 86"/>
          <p:cNvSpPr/>
          <p:nvPr/>
        </p:nvSpPr>
        <p:spPr bwMode="auto">
          <a:xfrm>
            <a:off x="8500741" y="1852599"/>
            <a:ext cx="500066" cy="4786346"/>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88" name="Text Box 17"/>
          <p:cNvSpPr txBox="1">
            <a:spLocks noChangeArrowheads="1"/>
          </p:cNvSpPr>
          <p:nvPr/>
        </p:nvSpPr>
        <p:spPr bwMode="auto">
          <a:xfrm>
            <a:off x="8487591" y="192403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62%</a:t>
            </a:r>
            <a:endParaRPr lang="en-GB" sz="1400" b="1" dirty="0">
              <a:latin typeface="+mn-lt"/>
              <a:ea typeface="Geneva" pitchFamily="-107" charset="-128"/>
              <a:cs typeface="+mn-cs"/>
            </a:endParaRPr>
          </a:p>
        </p:txBody>
      </p:sp>
      <p:sp>
        <p:nvSpPr>
          <p:cNvPr id="89" name="Text Box 17"/>
          <p:cNvSpPr txBox="1">
            <a:spLocks noChangeArrowheads="1"/>
          </p:cNvSpPr>
          <p:nvPr/>
        </p:nvSpPr>
        <p:spPr bwMode="auto">
          <a:xfrm>
            <a:off x="8500741" y="242410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57%</a:t>
            </a:r>
            <a:endParaRPr lang="en-GB" sz="1400" b="1" dirty="0">
              <a:latin typeface="+mn-lt"/>
              <a:ea typeface="Geneva" pitchFamily="-107" charset="-128"/>
              <a:cs typeface="+mn-cs"/>
            </a:endParaRPr>
          </a:p>
        </p:txBody>
      </p:sp>
      <p:sp>
        <p:nvSpPr>
          <p:cNvPr id="90" name="Text Box 17"/>
          <p:cNvSpPr txBox="1">
            <a:spLocks noChangeArrowheads="1"/>
          </p:cNvSpPr>
          <p:nvPr/>
        </p:nvSpPr>
        <p:spPr bwMode="auto">
          <a:xfrm>
            <a:off x="8500741" y="299560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52%</a:t>
            </a:r>
            <a:endParaRPr lang="en-GB" sz="1400" b="1" dirty="0">
              <a:latin typeface="+mn-lt"/>
              <a:ea typeface="Geneva" pitchFamily="-107" charset="-128"/>
              <a:cs typeface="+mn-cs"/>
            </a:endParaRPr>
          </a:p>
        </p:txBody>
      </p:sp>
      <p:sp>
        <p:nvSpPr>
          <p:cNvPr id="91" name="Text Box 17"/>
          <p:cNvSpPr txBox="1">
            <a:spLocks noChangeArrowheads="1"/>
          </p:cNvSpPr>
          <p:nvPr/>
        </p:nvSpPr>
        <p:spPr bwMode="auto">
          <a:xfrm>
            <a:off x="8500741" y="356711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47%</a:t>
            </a:r>
            <a:endParaRPr lang="en-GB" sz="1400" b="1" dirty="0">
              <a:latin typeface="+mn-lt"/>
              <a:ea typeface="Geneva" pitchFamily="-107" charset="-128"/>
              <a:cs typeface="+mn-cs"/>
            </a:endParaRPr>
          </a:p>
        </p:txBody>
      </p:sp>
      <p:sp>
        <p:nvSpPr>
          <p:cNvPr id="92" name="Text Box 17"/>
          <p:cNvSpPr txBox="1">
            <a:spLocks noChangeArrowheads="1"/>
          </p:cNvSpPr>
          <p:nvPr/>
        </p:nvSpPr>
        <p:spPr bwMode="auto">
          <a:xfrm>
            <a:off x="8500741" y="413861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50%</a:t>
            </a:r>
            <a:endParaRPr lang="en-GB" sz="1400" b="1" dirty="0">
              <a:latin typeface="+mn-lt"/>
              <a:ea typeface="Geneva" pitchFamily="-107" charset="-128"/>
              <a:cs typeface="+mn-cs"/>
            </a:endParaRPr>
          </a:p>
        </p:txBody>
      </p:sp>
      <p:sp>
        <p:nvSpPr>
          <p:cNvPr id="93" name="Text Box 17"/>
          <p:cNvSpPr txBox="1">
            <a:spLocks noChangeArrowheads="1"/>
          </p:cNvSpPr>
          <p:nvPr/>
        </p:nvSpPr>
        <p:spPr bwMode="auto">
          <a:xfrm>
            <a:off x="8500741" y="463868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38%</a:t>
            </a:r>
            <a:endParaRPr lang="en-GB" sz="1400" b="1" dirty="0">
              <a:latin typeface="+mn-lt"/>
              <a:ea typeface="Geneva" pitchFamily="-107" charset="-128"/>
              <a:cs typeface="+mn-cs"/>
            </a:endParaRPr>
          </a:p>
        </p:txBody>
      </p:sp>
      <p:sp>
        <p:nvSpPr>
          <p:cNvPr id="94" name="Text Box 17"/>
          <p:cNvSpPr txBox="1">
            <a:spLocks noChangeArrowheads="1"/>
          </p:cNvSpPr>
          <p:nvPr/>
        </p:nvSpPr>
        <p:spPr bwMode="auto">
          <a:xfrm>
            <a:off x="8500741" y="521018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32%</a:t>
            </a:r>
            <a:endParaRPr lang="en-GB" sz="1400" b="1" dirty="0">
              <a:latin typeface="+mn-lt"/>
              <a:ea typeface="Geneva" pitchFamily="-107" charset="-128"/>
              <a:cs typeface="+mn-cs"/>
            </a:endParaRPr>
          </a:p>
        </p:txBody>
      </p:sp>
      <p:sp>
        <p:nvSpPr>
          <p:cNvPr id="95" name="Text Box 17"/>
          <p:cNvSpPr txBox="1">
            <a:spLocks noChangeArrowheads="1"/>
          </p:cNvSpPr>
          <p:nvPr/>
        </p:nvSpPr>
        <p:spPr bwMode="auto">
          <a:xfrm>
            <a:off x="8500741" y="574669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30%</a:t>
            </a:r>
            <a:endParaRPr lang="en-GB" sz="1400" b="1" dirty="0">
              <a:latin typeface="+mn-lt"/>
              <a:ea typeface="Geneva" pitchFamily="-107" charset="-128"/>
              <a:cs typeface="+mn-cs"/>
            </a:endParaRPr>
          </a:p>
        </p:txBody>
      </p:sp>
      <p:sp>
        <p:nvSpPr>
          <p:cNvPr id="96" name="Text Box 17"/>
          <p:cNvSpPr txBox="1">
            <a:spLocks noChangeArrowheads="1"/>
          </p:cNvSpPr>
          <p:nvPr/>
        </p:nvSpPr>
        <p:spPr bwMode="auto">
          <a:xfrm>
            <a:off x="8500741" y="628175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22%</a:t>
            </a:r>
            <a:endParaRPr lang="en-GB" sz="1400" b="1" dirty="0">
              <a:latin typeface="+mn-lt"/>
              <a:ea typeface="Geneva" pitchFamily="-107" charset="-128"/>
              <a:cs typeface="+mn-cs"/>
            </a:endParaRPr>
          </a:p>
        </p:txBody>
      </p:sp>
      <p:sp>
        <p:nvSpPr>
          <p:cNvPr id="97" name="Rectangle 96"/>
          <p:cNvSpPr/>
          <p:nvPr/>
        </p:nvSpPr>
        <p:spPr bwMode="auto">
          <a:xfrm>
            <a:off x="9072245" y="1852599"/>
            <a:ext cx="500066" cy="4786346"/>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98" name="Text Box 17"/>
          <p:cNvSpPr txBox="1">
            <a:spLocks noChangeArrowheads="1"/>
          </p:cNvSpPr>
          <p:nvPr/>
        </p:nvSpPr>
        <p:spPr bwMode="auto">
          <a:xfrm>
            <a:off x="9059095" y="192403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58%</a:t>
            </a:r>
            <a:endParaRPr lang="en-GB" sz="1400" b="1" dirty="0">
              <a:latin typeface="+mn-lt"/>
              <a:ea typeface="Geneva" pitchFamily="-107" charset="-128"/>
              <a:cs typeface="+mn-cs"/>
            </a:endParaRPr>
          </a:p>
        </p:txBody>
      </p:sp>
      <p:sp>
        <p:nvSpPr>
          <p:cNvPr id="99" name="Text Box 17"/>
          <p:cNvSpPr txBox="1">
            <a:spLocks noChangeArrowheads="1"/>
          </p:cNvSpPr>
          <p:nvPr/>
        </p:nvSpPr>
        <p:spPr bwMode="auto">
          <a:xfrm>
            <a:off x="9072245" y="242410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53%</a:t>
            </a:r>
            <a:endParaRPr lang="en-GB" sz="1400" b="1" dirty="0">
              <a:latin typeface="+mn-lt"/>
              <a:ea typeface="Geneva" pitchFamily="-107" charset="-128"/>
              <a:cs typeface="+mn-cs"/>
            </a:endParaRPr>
          </a:p>
        </p:txBody>
      </p:sp>
      <p:sp>
        <p:nvSpPr>
          <p:cNvPr id="100" name="Text Box 17"/>
          <p:cNvSpPr txBox="1">
            <a:spLocks noChangeArrowheads="1"/>
          </p:cNvSpPr>
          <p:nvPr/>
        </p:nvSpPr>
        <p:spPr bwMode="auto">
          <a:xfrm>
            <a:off x="9045945" y="2995607"/>
            <a:ext cx="58465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101" name="Text Box 17"/>
          <p:cNvSpPr txBox="1">
            <a:spLocks noChangeArrowheads="1"/>
          </p:cNvSpPr>
          <p:nvPr/>
        </p:nvSpPr>
        <p:spPr bwMode="auto">
          <a:xfrm>
            <a:off x="9072245" y="356711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42%</a:t>
            </a:r>
            <a:endParaRPr lang="en-GB" sz="1400" b="1" dirty="0">
              <a:latin typeface="+mn-lt"/>
              <a:ea typeface="Geneva" pitchFamily="-107" charset="-128"/>
              <a:cs typeface="+mn-cs"/>
            </a:endParaRPr>
          </a:p>
        </p:txBody>
      </p:sp>
      <p:sp>
        <p:nvSpPr>
          <p:cNvPr id="102" name="Text Box 17"/>
          <p:cNvSpPr txBox="1">
            <a:spLocks noChangeArrowheads="1"/>
          </p:cNvSpPr>
          <p:nvPr/>
        </p:nvSpPr>
        <p:spPr bwMode="auto">
          <a:xfrm>
            <a:off x="9072245" y="413861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51%</a:t>
            </a:r>
            <a:endParaRPr lang="en-GB" sz="1400" b="1" dirty="0">
              <a:latin typeface="+mn-lt"/>
              <a:ea typeface="Geneva" pitchFamily="-107" charset="-128"/>
              <a:cs typeface="+mn-cs"/>
            </a:endParaRPr>
          </a:p>
        </p:txBody>
      </p:sp>
      <p:sp>
        <p:nvSpPr>
          <p:cNvPr id="103" name="Text Box 17"/>
          <p:cNvSpPr txBox="1">
            <a:spLocks noChangeArrowheads="1"/>
          </p:cNvSpPr>
          <p:nvPr/>
        </p:nvSpPr>
        <p:spPr bwMode="auto">
          <a:xfrm>
            <a:off x="9188821" y="463868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104" name="Text Box 17"/>
          <p:cNvSpPr txBox="1">
            <a:spLocks noChangeArrowheads="1"/>
          </p:cNvSpPr>
          <p:nvPr/>
        </p:nvSpPr>
        <p:spPr bwMode="auto">
          <a:xfrm>
            <a:off x="9188821" y="521018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105" name="Text Box 17"/>
          <p:cNvSpPr txBox="1">
            <a:spLocks noChangeArrowheads="1"/>
          </p:cNvSpPr>
          <p:nvPr/>
        </p:nvSpPr>
        <p:spPr bwMode="auto">
          <a:xfrm>
            <a:off x="9072245" y="574669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28%</a:t>
            </a:r>
            <a:endParaRPr lang="en-GB" sz="1400" b="1" dirty="0">
              <a:latin typeface="+mn-lt"/>
              <a:ea typeface="Geneva" pitchFamily="-107" charset="-128"/>
              <a:cs typeface="+mn-cs"/>
            </a:endParaRPr>
          </a:p>
        </p:txBody>
      </p:sp>
      <p:sp>
        <p:nvSpPr>
          <p:cNvPr id="106" name="Text Box 17"/>
          <p:cNvSpPr txBox="1">
            <a:spLocks noChangeArrowheads="1"/>
          </p:cNvSpPr>
          <p:nvPr/>
        </p:nvSpPr>
        <p:spPr bwMode="auto">
          <a:xfrm>
            <a:off x="9072245" y="628175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25%</a:t>
            </a:r>
            <a:endParaRPr lang="en-GB" sz="1400" b="1" dirty="0">
              <a:latin typeface="+mn-lt"/>
              <a:ea typeface="Geneva" pitchFamily="-107" charset="-128"/>
              <a:cs typeface="+mn-cs"/>
            </a:endParaRPr>
          </a:p>
        </p:txBody>
      </p:sp>
      <p:sp>
        <p:nvSpPr>
          <p:cNvPr id="107" name="Text Box 17"/>
          <p:cNvSpPr txBox="1">
            <a:spLocks noChangeArrowheads="1"/>
          </p:cNvSpPr>
          <p:nvPr/>
        </p:nvSpPr>
        <p:spPr bwMode="auto">
          <a:xfrm>
            <a:off x="7987525" y="1317535"/>
            <a:ext cx="1500198"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Have done</a:t>
            </a:r>
            <a:endParaRPr lang="en-GB" sz="1400" b="1" dirty="0">
              <a:latin typeface="+mn-lt"/>
              <a:ea typeface="Geneva" pitchFamily="-107" charset="-128"/>
              <a:cs typeface="+mn-cs"/>
            </a:endParaRPr>
          </a:p>
        </p:txBody>
      </p:sp>
      <p:sp>
        <p:nvSpPr>
          <p:cNvPr id="51" name="Rectangle 50"/>
          <p:cNvSpPr/>
          <p:nvPr/>
        </p:nvSpPr>
        <p:spPr bwMode="auto">
          <a:xfrm>
            <a:off x="9088735" y="1909217"/>
            <a:ext cx="432048" cy="288032"/>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52" name="Rectangle 51"/>
          <p:cNvSpPr/>
          <p:nvPr/>
        </p:nvSpPr>
        <p:spPr bwMode="auto">
          <a:xfrm>
            <a:off x="9088735" y="3565401"/>
            <a:ext cx="432048" cy="288032"/>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53" name="Rectangle 52"/>
          <p:cNvSpPr/>
          <p:nvPr/>
        </p:nvSpPr>
        <p:spPr bwMode="auto">
          <a:xfrm>
            <a:off x="7936607" y="4141465"/>
            <a:ext cx="432048" cy="288032"/>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itle 1"/>
          <p:cNvSpPr>
            <a:spLocks noGrp="1"/>
          </p:cNvSpPr>
          <p:nvPr>
            <p:ph type="title"/>
          </p:nvPr>
        </p:nvSpPr>
        <p:spPr>
          <a:xfrm>
            <a:off x="849313" y="352401"/>
            <a:ext cx="8996362" cy="1079500"/>
          </a:xfrm>
          <a:noFill/>
        </p:spPr>
        <p:txBody>
          <a:bodyPr/>
          <a:lstStyle/>
          <a:p>
            <a:r>
              <a:rPr dirty="0" err="1" smtClean="0">
                <a:latin typeface="Arial" pitchFamily="34" charset="0"/>
                <a:ea typeface="Geneva"/>
                <a:cs typeface="Geneva"/>
              </a:rPr>
              <a:t>Behaviour</a:t>
            </a:r>
            <a:r>
              <a:rPr dirty="0" smtClean="0">
                <a:latin typeface="Arial" pitchFamily="34" charset="0"/>
                <a:ea typeface="Geneva"/>
                <a:cs typeface="Geneva"/>
              </a:rPr>
              <a:t> over the last 12 months (2).</a:t>
            </a:r>
            <a:br>
              <a:rPr dirty="0" smtClean="0">
                <a:latin typeface="Arial" pitchFamily="34" charset="0"/>
                <a:ea typeface="Geneva"/>
                <a:cs typeface="Geneva"/>
              </a:rPr>
            </a:br>
            <a:r>
              <a:rPr sz="1400" dirty="0" smtClean="0">
                <a:latin typeface="Arial" pitchFamily="34" charset="0"/>
                <a:ea typeface="Geneva"/>
                <a:cs typeface="Geneva"/>
              </a:rPr>
              <a:t>More radical </a:t>
            </a:r>
            <a:r>
              <a:rPr sz="1400" dirty="0" err="1" smtClean="0">
                <a:latin typeface="Arial" pitchFamily="34" charset="0"/>
                <a:ea typeface="Geneva"/>
                <a:cs typeface="Geneva"/>
              </a:rPr>
              <a:t>behaviour</a:t>
            </a:r>
            <a:r>
              <a:rPr sz="1400" dirty="0" smtClean="0">
                <a:latin typeface="Arial" pitchFamily="34" charset="0"/>
                <a:ea typeface="Geneva"/>
                <a:cs typeface="Geneva"/>
              </a:rPr>
              <a:t> changes </a:t>
            </a:r>
            <a:r>
              <a:rPr lang="en-GB" sz="1400" dirty="0" smtClean="0">
                <a:latin typeface="Arial" pitchFamily="34" charset="0"/>
                <a:ea typeface="Geneva"/>
                <a:cs typeface="Geneva"/>
              </a:rPr>
              <a:t>–</a:t>
            </a:r>
            <a:r>
              <a:rPr sz="1400" dirty="0" smtClean="0">
                <a:latin typeface="Arial" pitchFamily="34" charset="0"/>
                <a:ea typeface="Geneva"/>
                <a:cs typeface="Geneva"/>
              </a:rPr>
              <a:t> such as those that require changing vehicles </a:t>
            </a:r>
            <a:r>
              <a:rPr lang="en-GB" sz="1400" dirty="0" smtClean="0">
                <a:latin typeface="Arial" pitchFamily="34" charset="0"/>
                <a:ea typeface="Geneva"/>
                <a:cs typeface="Geneva"/>
              </a:rPr>
              <a:t>–</a:t>
            </a:r>
            <a:r>
              <a:rPr sz="1400" dirty="0" smtClean="0">
                <a:latin typeface="Arial" pitchFamily="34" charset="0"/>
                <a:ea typeface="Geneva"/>
                <a:cs typeface="Geneva"/>
              </a:rPr>
              <a:t> continue to be less common but consistent over the past few years. </a:t>
            </a:r>
            <a:endParaRPr dirty="0" smtClean="0">
              <a:latin typeface="Arial" pitchFamily="34" charset="0"/>
              <a:ea typeface="Geneva"/>
              <a:cs typeface="Geneva"/>
            </a:endParaRPr>
          </a:p>
        </p:txBody>
      </p:sp>
      <p:graphicFrame>
        <p:nvGraphicFramePr>
          <p:cNvPr id="32" name="Chart 31"/>
          <p:cNvGraphicFramePr>
            <a:graphicFrameLocks/>
          </p:cNvGraphicFramePr>
          <p:nvPr/>
        </p:nvGraphicFramePr>
        <p:xfrm>
          <a:off x="557973" y="1423971"/>
          <a:ext cx="7143800" cy="5643602"/>
        </p:xfrm>
        <a:graphic>
          <a:graphicData uri="http://schemas.openxmlformats.org/drawingml/2006/chart">
            <c:chart xmlns:c="http://schemas.openxmlformats.org/drawingml/2006/chart" xmlns:r="http://schemas.openxmlformats.org/officeDocument/2006/relationships" r:id="rId3"/>
          </a:graphicData>
        </a:graphic>
      </p:graphicFrame>
      <p:sp>
        <p:nvSpPr>
          <p:cNvPr id="41" name="Rectangle 23"/>
          <p:cNvSpPr>
            <a:spLocks noChangeArrowheads="1"/>
          </p:cNvSpPr>
          <p:nvPr/>
        </p:nvSpPr>
        <p:spPr bwMode="auto">
          <a:xfrm>
            <a:off x="1568451" y="6921500"/>
            <a:ext cx="6419074" cy="646113"/>
          </a:xfrm>
          <a:prstGeom prst="rect">
            <a:avLst/>
          </a:prstGeom>
          <a:noFill/>
          <a:ln w="9525">
            <a:noFill/>
            <a:miter lim="800000"/>
            <a:headEnd/>
            <a:tailEnd/>
          </a:ln>
        </p:spPr>
        <p:txBody>
          <a:bodyPr lIns="104287" tIns="52144" rIns="104287" bIns="52144"/>
          <a:lstStyle/>
          <a:p>
            <a:pPr marL="391077" indent="-391077" eaLnBrk="0" hangingPunct="0">
              <a:defRPr/>
            </a:pPr>
            <a:r>
              <a:rPr lang="en-GB" sz="1000" dirty="0" smtClean="0">
                <a:solidFill>
                  <a:srgbClr val="4D4D4D"/>
                </a:solidFill>
                <a:latin typeface="+mn-lt"/>
              </a:rPr>
              <a:t>Q3	Which of the following have you done (if any) in the past 12 months and why? </a:t>
            </a:r>
          </a:p>
          <a:p>
            <a:pPr marL="391077" indent="-391077" eaLnBrk="0" hangingPunct="0">
              <a:defRPr/>
            </a:pPr>
            <a:r>
              <a:rPr lang="en-GB" sz="1000" dirty="0" smtClean="0">
                <a:solidFill>
                  <a:srgbClr val="4D4D4D"/>
                </a:solidFill>
                <a:latin typeface="+mn-lt"/>
              </a:rPr>
              <a:t>	Base: all respondents 2012 (n=1,003); 2011 (n=1,002); 2010 (n=1,150)</a:t>
            </a:r>
            <a:endParaRPr lang="en-GB" sz="1000" dirty="0">
              <a:solidFill>
                <a:srgbClr val="4D4D4D"/>
              </a:solidFill>
              <a:latin typeface="+mn-lt"/>
            </a:endParaRPr>
          </a:p>
        </p:txBody>
      </p:sp>
      <p:sp>
        <p:nvSpPr>
          <p:cNvPr id="34" name="Rectangle 33"/>
          <p:cNvSpPr/>
          <p:nvPr/>
        </p:nvSpPr>
        <p:spPr>
          <a:xfrm>
            <a:off x="986601" y="1924037"/>
            <a:ext cx="2671763" cy="430887"/>
          </a:xfrm>
          <a:prstGeom prst="rect">
            <a:avLst/>
          </a:prstGeom>
        </p:spPr>
        <p:txBody>
          <a:bodyPr>
            <a:spAutoFit/>
          </a:bodyPr>
          <a:lstStyle/>
          <a:p>
            <a:r>
              <a:rPr lang="en-GB" dirty="0" smtClean="0">
                <a:solidFill>
                  <a:prstClr val="black"/>
                </a:solidFill>
              </a:rPr>
              <a:t>I've bought a smaller vehicle or one with a smaller engine</a:t>
            </a:r>
            <a:endParaRPr lang="en-GB" dirty="0"/>
          </a:p>
        </p:txBody>
      </p:sp>
      <p:sp>
        <p:nvSpPr>
          <p:cNvPr id="35" name="Rectangle 34"/>
          <p:cNvSpPr/>
          <p:nvPr/>
        </p:nvSpPr>
        <p:spPr>
          <a:xfrm>
            <a:off x="995335" y="2450504"/>
            <a:ext cx="2348720" cy="261610"/>
          </a:xfrm>
          <a:prstGeom prst="rect">
            <a:avLst/>
          </a:prstGeom>
        </p:spPr>
        <p:txBody>
          <a:bodyPr wrap="none">
            <a:spAutoFit/>
          </a:bodyPr>
          <a:lstStyle/>
          <a:p>
            <a:r>
              <a:rPr lang="en-GB" dirty="0" smtClean="0">
                <a:solidFill>
                  <a:prstClr val="black"/>
                </a:solidFill>
              </a:rPr>
              <a:t>Reduced level of breakdown cover</a:t>
            </a:r>
            <a:endParaRPr lang="en-GB" dirty="0"/>
          </a:p>
        </p:txBody>
      </p:sp>
      <p:sp>
        <p:nvSpPr>
          <p:cNvPr id="36" name="Rectangle 35"/>
          <p:cNvSpPr/>
          <p:nvPr/>
        </p:nvSpPr>
        <p:spPr>
          <a:xfrm>
            <a:off x="986601" y="2969206"/>
            <a:ext cx="2671763" cy="600164"/>
          </a:xfrm>
          <a:prstGeom prst="rect">
            <a:avLst/>
          </a:prstGeom>
        </p:spPr>
        <p:txBody>
          <a:bodyPr>
            <a:spAutoFit/>
          </a:bodyPr>
          <a:lstStyle/>
          <a:p>
            <a:r>
              <a:rPr lang="en-GB" dirty="0" smtClean="0">
                <a:solidFill>
                  <a:prstClr val="black"/>
                </a:solidFill>
              </a:rPr>
              <a:t>Considered buying an alternatively powered vehicle (e.g. Hybrid, Electric etc)</a:t>
            </a:r>
            <a:endParaRPr lang="en-GB" dirty="0"/>
          </a:p>
        </p:txBody>
      </p:sp>
      <p:sp>
        <p:nvSpPr>
          <p:cNvPr id="37" name="Rectangle 36"/>
          <p:cNvSpPr/>
          <p:nvPr/>
        </p:nvSpPr>
        <p:spPr>
          <a:xfrm>
            <a:off x="986601" y="3640808"/>
            <a:ext cx="2286203" cy="261610"/>
          </a:xfrm>
          <a:prstGeom prst="rect">
            <a:avLst/>
          </a:prstGeom>
        </p:spPr>
        <p:txBody>
          <a:bodyPr wrap="none">
            <a:spAutoFit/>
          </a:bodyPr>
          <a:lstStyle/>
          <a:p>
            <a:r>
              <a:rPr lang="en-GB" dirty="0" smtClean="0">
                <a:solidFill>
                  <a:prstClr val="black"/>
                </a:solidFill>
              </a:rPr>
              <a:t>Car-sharing more with colleagues</a:t>
            </a:r>
            <a:endParaRPr lang="en-GB" dirty="0"/>
          </a:p>
        </p:txBody>
      </p:sp>
      <p:sp>
        <p:nvSpPr>
          <p:cNvPr id="38" name="Rectangle 37"/>
          <p:cNvSpPr/>
          <p:nvPr/>
        </p:nvSpPr>
        <p:spPr>
          <a:xfrm>
            <a:off x="986601" y="4067177"/>
            <a:ext cx="2671763" cy="430887"/>
          </a:xfrm>
          <a:prstGeom prst="rect">
            <a:avLst/>
          </a:prstGeom>
        </p:spPr>
        <p:txBody>
          <a:bodyPr>
            <a:spAutoFit/>
          </a:bodyPr>
          <a:lstStyle/>
          <a:p>
            <a:r>
              <a:rPr lang="en-GB" dirty="0" smtClean="0">
                <a:solidFill>
                  <a:prstClr val="black"/>
                </a:solidFill>
              </a:rPr>
              <a:t>Cut down on the number of cars in the household</a:t>
            </a:r>
            <a:endParaRPr lang="en-GB" dirty="0"/>
          </a:p>
        </p:txBody>
      </p:sp>
      <p:sp>
        <p:nvSpPr>
          <p:cNvPr id="39" name="Rectangle 38"/>
          <p:cNvSpPr/>
          <p:nvPr/>
        </p:nvSpPr>
        <p:spPr>
          <a:xfrm>
            <a:off x="986601" y="4665082"/>
            <a:ext cx="1927131" cy="261610"/>
          </a:xfrm>
          <a:prstGeom prst="rect">
            <a:avLst/>
          </a:prstGeom>
        </p:spPr>
        <p:txBody>
          <a:bodyPr wrap="none">
            <a:spAutoFit/>
          </a:bodyPr>
          <a:lstStyle/>
          <a:p>
            <a:r>
              <a:rPr lang="en-GB" dirty="0" smtClean="0">
                <a:solidFill>
                  <a:prstClr val="black"/>
                </a:solidFill>
              </a:rPr>
              <a:t>Cancelled breakdown cover</a:t>
            </a:r>
            <a:endParaRPr lang="en-GB" dirty="0"/>
          </a:p>
        </p:txBody>
      </p:sp>
      <p:sp>
        <p:nvSpPr>
          <p:cNvPr id="45" name="Rectangle 44"/>
          <p:cNvSpPr/>
          <p:nvPr/>
        </p:nvSpPr>
        <p:spPr>
          <a:xfrm>
            <a:off x="986602" y="5210185"/>
            <a:ext cx="2413501" cy="430887"/>
          </a:xfrm>
          <a:prstGeom prst="rect">
            <a:avLst/>
          </a:prstGeom>
        </p:spPr>
        <p:txBody>
          <a:bodyPr wrap="square">
            <a:spAutoFit/>
          </a:bodyPr>
          <a:lstStyle/>
          <a:p>
            <a:r>
              <a:rPr lang="en-GB" dirty="0" smtClean="0">
                <a:solidFill>
                  <a:prstClr val="black"/>
                </a:solidFill>
              </a:rPr>
              <a:t>Used a car club (i.e. Street Car, Zip Car, etc.)</a:t>
            </a:r>
            <a:endParaRPr lang="en-GB" dirty="0"/>
          </a:p>
        </p:txBody>
      </p:sp>
      <p:sp>
        <p:nvSpPr>
          <p:cNvPr id="46" name="Rectangle 45"/>
          <p:cNvSpPr/>
          <p:nvPr/>
        </p:nvSpPr>
        <p:spPr>
          <a:xfrm>
            <a:off x="986602" y="5653633"/>
            <a:ext cx="2671762" cy="600164"/>
          </a:xfrm>
          <a:prstGeom prst="rect">
            <a:avLst/>
          </a:prstGeom>
        </p:spPr>
        <p:txBody>
          <a:bodyPr>
            <a:spAutoFit/>
          </a:bodyPr>
          <a:lstStyle/>
          <a:p>
            <a:r>
              <a:rPr lang="en-GB" dirty="0" smtClean="0">
                <a:solidFill>
                  <a:prstClr val="black"/>
                </a:solidFill>
              </a:rPr>
              <a:t>Sold my car and opted to use public transport, bicycle, walking, motorbike instead</a:t>
            </a:r>
            <a:endParaRPr lang="en-GB" dirty="0"/>
          </a:p>
        </p:txBody>
      </p:sp>
      <p:sp>
        <p:nvSpPr>
          <p:cNvPr id="50" name="Rectangle 49"/>
          <p:cNvSpPr/>
          <p:nvPr/>
        </p:nvSpPr>
        <p:spPr>
          <a:xfrm>
            <a:off x="986601" y="6284014"/>
            <a:ext cx="2671763" cy="600164"/>
          </a:xfrm>
          <a:prstGeom prst="rect">
            <a:avLst/>
          </a:prstGeom>
        </p:spPr>
        <p:txBody>
          <a:bodyPr>
            <a:spAutoFit/>
          </a:bodyPr>
          <a:lstStyle/>
          <a:p>
            <a:r>
              <a:rPr lang="en-GB" dirty="0" smtClean="0">
                <a:solidFill>
                  <a:prstClr val="black"/>
                </a:solidFill>
              </a:rPr>
              <a:t>Switched to an alternatively powered vehicle (e.g. Hybrid, Electric etc)	</a:t>
            </a:r>
            <a:endParaRPr lang="en-GB" dirty="0"/>
          </a:p>
        </p:txBody>
      </p:sp>
      <p:sp>
        <p:nvSpPr>
          <p:cNvPr id="54" name="Rectangle 53"/>
          <p:cNvSpPr/>
          <p:nvPr/>
        </p:nvSpPr>
        <p:spPr bwMode="auto">
          <a:xfrm>
            <a:off x="7916087" y="1744721"/>
            <a:ext cx="500066" cy="4894224"/>
          </a:xfrm>
          <a:prstGeom prst="rect">
            <a:avLst/>
          </a:prstGeom>
          <a:solidFill>
            <a:schemeClr val="accent3">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55" name="Text Box 17"/>
          <p:cNvSpPr txBox="1">
            <a:spLocks noChangeArrowheads="1"/>
          </p:cNvSpPr>
          <p:nvPr/>
        </p:nvSpPr>
        <p:spPr bwMode="auto">
          <a:xfrm>
            <a:off x="8273277" y="1458969"/>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2011</a:t>
            </a:r>
            <a:endParaRPr lang="en-GB" sz="1400" b="1" dirty="0">
              <a:latin typeface="+mn-lt"/>
              <a:ea typeface="Geneva" pitchFamily="-107" charset="-128"/>
              <a:cs typeface="+mn-cs"/>
            </a:endParaRPr>
          </a:p>
        </p:txBody>
      </p:sp>
      <p:sp>
        <p:nvSpPr>
          <p:cNvPr id="56" name="Text Box 17"/>
          <p:cNvSpPr txBox="1">
            <a:spLocks noChangeArrowheads="1"/>
          </p:cNvSpPr>
          <p:nvPr/>
        </p:nvSpPr>
        <p:spPr bwMode="auto">
          <a:xfrm>
            <a:off x="8844781" y="1458969"/>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2010</a:t>
            </a:r>
            <a:endParaRPr lang="en-GB" sz="1400" b="1" dirty="0">
              <a:latin typeface="+mn-lt"/>
              <a:ea typeface="Geneva" pitchFamily="-107" charset="-128"/>
              <a:cs typeface="+mn-cs"/>
            </a:endParaRPr>
          </a:p>
        </p:txBody>
      </p:sp>
      <p:sp>
        <p:nvSpPr>
          <p:cNvPr id="57" name="Text Box 17"/>
          <p:cNvSpPr txBox="1">
            <a:spLocks noChangeArrowheads="1"/>
          </p:cNvSpPr>
          <p:nvPr/>
        </p:nvSpPr>
        <p:spPr bwMode="auto">
          <a:xfrm>
            <a:off x="7701773" y="1458969"/>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2012</a:t>
            </a:r>
            <a:endParaRPr lang="en-GB" sz="1400" b="1" dirty="0">
              <a:latin typeface="+mn-lt"/>
              <a:ea typeface="Geneva" pitchFamily="-107" charset="-128"/>
              <a:cs typeface="+mn-cs"/>
            </a:endParaRPr>
          </a:p>
        </p:txBody>
      </p:sp>
      <p:sp>
        <p:nvSpPr>
          <p:cNvPr id="58" name="Down Arrow 57"/>
          <p:cNvSpPr/>
          <p:nvPr/>
        </p:nvSpPr>
        <p:spPr bwMode="auto">
          <a:xfrm rot="10800000">
            <a:off x="7773211" y="1995475"/>
            <a:ext cx="142876" cy="214314"/>
          </a:xfrm>
          <a:prstGeom prst="downArrow">
            <a:avLst/>
          </a:prstGeom>
          <a:solidFill>
            <a:srgbClr val="00B050"/>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68" name="Text Box 17"/>
          <p:cNvSpPr txBox="1">
            <a:spLocks noChangeArrowheads="1"/>
          </p:cNvSpPr>
          <p:nvPr/>
        </p:nvSpPr>
        <p:spPr bwMode="auto">
          <a:xfrm>
            <a:off x="7902937" y="188759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22%</a:t>
            </a:r>
            <a:endParaRPr lang="en-GB" sz="1400" b="1" dirty="0">
              <a:latin typeface="+mn-lt"/>
              <a:ea typeface="Geneva" pitchFamily="-107" charset="-128"/>
              <a:cs typeface="+mn-cs"/>
            </a:endParaRPr>
          </a:p>
        </p:txBody>
      </p:sp>
      <p:sp>
        <p:nvSpPr>
          <p:cNvPr id="69" name="Text Box 17"/>
          <p:cNvSpPr txBox="1">
            <a:spLocks noChangeArrowheads="1"/>
          </p:cNvSpPr>
          <p:nvPr/>
        </p:nvSpPr>
        <p:spPr bwMode="auto">
          <a:xfrm>
            <a:off x="7916087" y="242410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19%</a:t>
            </a:r>
            <a:endParaRPr lang="en-GB" sz="1400" b="1" dirty="0">
              <a:latin typeface="+mn-lt"/>
              <a:ea typeface="Geneva" pitchFamily="-107" charset="-128"/>
              <a:cs typeface="+mn-cs"/>
            </a:endParaRPr>
          </a:p>
        </p:txBody>
      </p:sp>
      <p:sp>
        <p:nvSpPr>
          <p:cNvPr id="70" name="Text Box 17"/>
          <p:cNvSpPr txBox="1">
            <a:spLocks noChangeArrowheads="1"/>
          </p:cNvSpPr>
          <p:nvPr/>
        </p:nvSpPr>
        <p:spPr bwMode="auto">
          <a:xfrm>
            <a:off x="7916087" y="295916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19%</a:t>
            </a:r>
            <a:endParaRPr lang="en-GB" sz="1400" b="1" dirty="0">
              <a:latin typeface="+mn-lt"/>
              <a:ea typeface="Geneva" pitchFamily="-107" charset="-128"/>
              <a:cs typeface="+mn-cs"/>
            </a:endParaRPr>
          </a:p>
        </p:txBody>
      </p:sp>
      <p:sp>
        <p:nvSpPr>
          <p:cNvPr id="71" name="Text Box 17"/>
          <p:cNvSpPr txBox="1">
            <a:spLocks noChangeArrowheads="1"/>
          </p:cNvSpPr>
          <p:nvPr/>
        </p:nvSpPr>
        <p:spPr bwMode="auto">
          <a:xfrm>
            <a:off x="7916087" y="353067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18%</a:t>
            </a:r>
            <a:endParaRPr lang="en-GB" sz="1400" b="1" dirty="0">
              <a:latin typeface="+mn-lt"/>
              <a:ea typeface="Geneva" pitchFamily="-107" charset="-128"/>
              <a:cs typeface="+mn-cs"/>
            </a:endParaRPr>
          </a:p>
        </p:txBody>
      </p:sp>
      <p:sp>
        <p:nvSpPr>
          <p:cNvPr id="72" name="Text Box 17"/>
          <p:cNvSpPr txBox="1">
            <a:spLocks noChangeArrowheads="1"/>
          </p:cNvSpPr>
          <p:nvPr/>
        </p:nvSpPr>
        <p:spPr bwMode="auto">
          <a:xfrm>
            <a:off x="7916087" y="406717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15%</a:t>
            </a:r>
            <a:endParaRPr lang="en-GB" sz="1400" b="1" dirty="0">
              <a:latin typeface="+mn-lt"/>
              <a:ea typeface="Geneva" pitchFamily="-107" charset="-128"/>
              <a:cs typeface="+mn-cs"/>
            </a:endParaRPr>
          </a:p>
        </p:txBody>
      </p:sp>
      <p:sp>
        <p:nvSpPr>
          <p:cNvPr id="73" name="Text Box 17"/>
          <p:cNvSpPr txBox="1">
            <a:spLocks noChangeArrowheads="1"/>
          </p:cNvSpPr>
          <p:nvPr/>
        </p:nvSpPr>
        <p:spPr bwMode="auto">
          <a:xfrm>
            <a:off x="7916087" y="463868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14%</a:t>
            </a:r>
            <a:endParaRPr lang="en-GB" sz="1400" b="1" dirty="0">
              <a:latin typeface="+mn-lt"/>
              <a:ea typeface="Geneva" pitchFamily="-107" charset="-128"/>
              <a:cs typeface="+mn-cs"/>
            </a:endParaRPr>
          </a:p>
        </p:txBody>
      </p:sp>
      <p:sp>
        <p:nvSpPr>
          <p:cNvPr id="74" name="Text Box 17"/>
          <p:cNvSpPr txBox="1">
            <a:spLocks noChangeArrowheads="1"/>
          </p:cNvSpPr>
          <p:nvPr/>
        </p:nvSpPr>
        <p:spPr bwMode="auto">
          <a:xfrm>
            <a:off x="7916087" y="517374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9%</a:t>
            </a:r>
            <a:endParaRPr lang="en-GB" sz="1400" b="1" dirty="0">
              <a:latin typeface="+mn-lt"/>
              <a:ea typeface="Geneva" pitchFamily="-107" charset="-128"/>
              <a:cs typeface="+mn-cs"/>
            </a:endParaRPr>
          </a:p>
        </p:txBody>
      </p:sp>
      <p:sp>
        <p:nvSpPr>
          <p:cNvPr id="75" name="Text Box 17"/>
          <p:cNvSpPr txBox="1">
            <a:spLocks noChangeArrowheads="1"/>
          </p:cNvSpPr>
          <p:nvPr/>
        </p:nvSpPr>
        <p:spPr bwMode="auto">
          <a:xfrm>
            <a:off x="7916087" y="571025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8%</a:t>
            </a:r>
            <a:endParaRPr lang="en-GB" sz="1400" b="1" dirty="0">
              <a:latin typeface="+mn-lt"/>
              <a:ea typeface="Geneva" pitchFamily="-107" charset="-128"/>
              <a:cs typeface="+mn-cs"/>
            </a:endParaRPr>
          </a:p>
        </p:txBody>
      </p:sp>
      <p:sp>
        <p:nvSpPr>
          <p:cNvPr id="76" name="Text Box 17"/>
          <p:cNvSpPr txBox="1">
            <a:spLocks noChangeArrowheads="1"/>
          </p:cNvSpPr>
          <p:nvPr/>
        </p:nvSpPr>
        <p:spPr bwMode="auto">
          <a:xfrm>
            <a:off x="7916087" y="628175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8%</a:t>
            </a:r>
            <a:endParaRPr lang="en-GB" sz="1400" b="1" dirty="0">
              <a:latin typeface="+mn-lt"/>
              <a:ea typeface="Geneva" pitchFamily="-107" charset="-128"/>
              <a:cs typeface="+mn-cs"/>
            </a:endParaRPr>
          </a:p>
        </p:txBody>
      </p:sp>
      <p:sp>
        <p:nvSpPr>
          <p:cNvPr id="77" name="Rectangle 76"/>
          <p:cNvSpPr/>
          <p:nvPr/>
        </p:nvSpPr>
        <p:spPr bwMode="auto">
          <a:xfrm>
            <a:off x="8500741" y="1744721"/>
            <a:ext cx="500066" cy="4929222"/>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78" name="Text Box 17"/>
          <p:cNvSpPr txBox="1">
            <a:spLocks noChangeArrowheads="1"/>
          </p:cNvSpPr>
          <p:nvPr/>
        </p:nvSpPr>
        <p:spPr bwMode="auto">
          <a:xfrm>
            <a:off x="8487591" y="188759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21%</a:t>
            </a:r>
            <a:endParaRPr lang="en-GB" sz="1400" b="1" dirty="0">
              <a:latin typeface="+mn-lt"/>
              <a:ea typeface="Geneva" pitchFamily="-107" charset="-128"/>
              <a:cs typeface="+mn-cs"/>
            </a:endParaRPr>
          </a:p>
        </p:txBody>
      </p:sp>
      <p:sp>
        <p:nvSpPr>
          <p:cNvPr id="79" name="Text Box 17"/>
          <p:cNvSpPr txBox="1">
            <a:spLocks noChangeArrowheads="1"/>
          </p:cNvSpPr>
          <p:nvPr/>
        </p:nvSpPr>
        <p:spPr bwMode="auto">
          <a:xfrm>
            <a:off x="8500741" y="242410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14%</a:t>
            </a:r>
            <a:endParaRPr lang="en-GB" sz="1400" b="1" dirty="0">
              <a:latin typeface="+mn-lt"/>
              <a:ea typeface="Geneva" pitchFamily="-107" charset="-128"/>
              <a:cs typeface="+mn-cs"/>
            </a:endParaRPr>
          </a:p>
        </p:txBody>
      </p:sp>
      <p:sp>
        <p:nvSpPr>
          <p:cNvPr id="80" name="Text Box 17"/>
          <p:cNvSpPr txBox="1">
            <a:spLocks noChangeArrowheads="1"/>
          </p:cNvSpPr>
          <p:nvPr/>
        </p:nvSpPr>
        <p:spPr bwMode="auto">
          <a:xfrm>
            <a:off x="8500741" y="295916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19%</a:t>
            </a:r>
            <a:endParaRPr lang="en-GB" sz="1400" b="1" dirty="0">
              <a:latin typeface="+mn-lt"/>
              <a:ea typeface="Geneva" pitchFamily="-107" charset="-128"/>
              <a:cs typeface="+mn-cs"/>
            </a:endParaRPr>
          </a:p>
        </p:txBody>
      </p:sp>
      <p:sp>
        <p:nvSpPr>
          <p:cNvPr id="81" name="Text Box 17"/>
          <p:cNvSpPr txBox="1">
            <a:spLocks noChangeArrowheads="1"/>
          </p:cNvSpPr>
          <p:nvPr/>
        </p:nvSpPr>
        <p:spPr bwMode="auto">
          <a:xfrm>
            <a:off x="8500741" y="353067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16%</a:t>
            </a:r>
            <a:endParaRPr lang="en-GB" sz="1400" b="1" dirty="0">
              <a:latin typeface="+mn-lt"/>
              <a:ea typeface="Geneva" pitchFamily="-107" charset="-128"/>
              <a:cs typeface="+mn-cs"/>
            </a:endParaRPr>
          </a:p>
        </p:txBody>
      </p:sp>
      <p:sp>
        <p:nvSpPr>
          <p:cNvPr id="82" name="Text Box 17"/>
          <p:cNvSpPr txBox="1">
            <a:spLocks noChangeArrowheads="1"/>
          </p:cNvSpPr>
          <p:nvPr/>
        </p:nvSpPr>
        <p:spPr bwMode="auto">
          <a:xfrm>
            <a:off x="8500741" y="406717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13%</a:t>
            </a:r>
            <a:endParaRPr lang="en-GB" sz="1400" b="1" dirty="0">
              <a:latin typeface="+mn-lt"/>
              <a:ea typeface="Geneva" pitchFamily="-107" charset="-128"/>
              <a:cs typeface="+mn-cs"/>
            </a:endParaRPr>
          </a:p>
        </p:txBody>
      </p:sp>
      <p:sp>
        <p:nvSpPr>
          <p:cNvPr id="83" name="Text Box 17"/>
          <p:cNvSpPr txBox="1">
            <a:spLocks noChangeArrowheads="1"/>
          </p:cNvSpPr>
          <p:nvPr/>
        </p:nvSpPr>
        <p:spPr bwMode="auto">
          <a:xfrm>
            <a:off x="8500741" y="463868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11%</a:t>
            </a:r>
            <a:endParaRPr lang="en-GB" sz="1400" b="1" dirty="0">
              <a:latin typeface="+mn-lt"/>
              <a:ea typeface="Geneva" pitchFamily="-107" charset="-128"/>
              <a:cs typeface="+mn-cs"/>
            </a:endParaRPr>
          </a:p>
        </p:txBody>
      </p:sp>
      <p:sp>
        <p:nvSpPr>
          <p:cNvPr id="84" name="Text Box 17"/>
          <p:cNvSpPr txBox="1">
            <a:spLocks noChangeArrowheads="1"/>
          </p:cNvSpPr>
          <p:nvPr/>
        </p:nvSpPr>
        <p:spPr bwMode="auto">
          <a:xfrm>
            <a:off x="8500741" y="517374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6%</a:t>
            </a:r>
            <a:endParaRPr lang="en-GB" sz="1400" b="1" dirty="0">
              <a:latin typeface="+mn-lt"/>
              <a:ea typeface="Geneva" pitchFamily="-107" charset="-128"/>
              <a:cs typeface="+mn-cs"/>
            </a:endParaRPr>
          </a:p>
        </p:txBody>
      </p:sp>
      <p:sp>
        <p:nvSpPr>
          <p:cNvPr id="85" name="Text Box 17"/>
          <p:cNvSpPr txBox="1">
            <a:spLocks noChangeArrowheads="1"/>
          </p:cNvSpPr>
          <p:nvPr/>
        </p:nvSpPr>
        <p:spPr bwMode="auto">
          <a:xfrm>
            <a:off x="8500741" y="571025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10%</a:t>
            </a:r>
            <a:endParaRPr lang="en-GB" sz="1400" b="1" dirty="0">
              <a:latin typeface="+mn-lt"/>
              <a:ea typeface="Geneva" pitchFamily="-107" charset="-128"/>
              <a:cs typeface="+mn-cs"/>
            </a:endParaRPr>
          </a:p>
        </p:txBody>
      </p:sp>
      <p:sp>
        <p:nvSpPr>
          <p:cNvPr id="86" name="Text Box 17"/>
          <p:cNvSpPr txBox="1">
            <a:spLocks noChangeArrowheads="1"/>
          </p:cNvSpPr>
          <p:nvPr/>
        </p:nvSpPr>
        <p:spPr bwMode="auto">
          <a:xfrm>
            <a:off x="8500741" y="628175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7%</a:t>
            </a:r>
            <a:endParaRPr lang="en-GB" sz="1400" b="1" dirty="0">
              <a:latin typeface="+mn-lt"/>
              <a:ea typeface="Geneva" pitchFamily="-107" charset="-128"/>
              <a:cs typeface="+mn-cs"/>
            </a:endParaRPr>
          </a:p>
        </p:txBody>
      </p:sp>
      <p:sp>
        <p:nvSpPr>
          <p:cNvPr id="87" name="Rectangle 86"/>
          <p:cNvSpPr/>
          <p:nvPr/>
        </p:nvSpPr>
        <p:spPr bwMode="auto">
          <a:xfrm>
            <a:off x="9072245" y="1744721"/>
            <a:ext cx="500066" cy="4929222"/>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88" name="Text Box 17"/>
          <p:cNvSpPr txBox="1">
            <a:spLocks noChangeArrowheads="1"/>
          </p:cNvSpPr>
          <p:nvPr/>
        </p:nvSpPr>
        <p:spPr bwMode="auto">
          <a:xfrm>
            <a:off x="9059095" y="188759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18%</a:t>
            </a:r>
            <a:endParaRPr lang="en-GB" sz="1400" b="1" dirty="0">
              <a:latin typeface="+mn-lt"/>
              <a:ea typeface="Geneva" pitchFamily="-107" charset="-128"/>
              <a:cs typeface="+mn-cs"/>
            </a:endParaRPr>
          </a:p>
        </p:txBody>
      </p:sp>
      <p:sp>
        <p:nvSpPr>
          <p:cNvPr id="89" name="Text Box 17"/>
          <p:cNvSpPr txBox="1">
            <a:spLocks noChangeArrowheads="1"/>
          </p:cNvSpPr>
          <p:nvPr/>
        </p:nvSpPr>
        <p:spPr bwMode="auto">
          <a:xfrm>
            <a:off x="9072245" y="242410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18%</a:t>
            </a:r>
            <a:endParaRPr lang="en-GB" sz="1400" b="1" dirty="0">
              <a:latin typeface="+mn-lt"/>
              <a:ea typeface="Geneva" pitchFamily="-107" charset="-128"/>
              <a:cs typeface="+mn-cs"/>
            </a:endParaRPr>
          </a:p>
        </p:txBody>
      </p:sp>
      <p:sp>
        <p:nvSpPr>
          <p:cNvPr id="90" name="Text Box 17"/>
          <p:cNvSpPr txBox="1">
            <a:spLocks noChangeArrowheads="1"/>
          </p:cNvSpPr>
          <p:nvPr/>
        </p:nvSpPr>
        <p:spPr bwMode="auto">
          <a:xfrm>
            <a:off x="9045945" y="2959167"/>
            <a:ext cx="58465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91" name="Text Box 17"/>
          <p:cNvSpPr txBox="1">
            <a:spLocks noChangeArrowheads="1"/>
          </p:cNvSpPr>
          <p:nvPr/>
        </p:nvSpPr>
        <p:spPr bwMode="auto">
          <a:xfrm>
            <a:off x="9072245" y="353067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18%</a:t>
            </a:r>
            <a:endParaRPr lang="en-GB" sz="1400" b="1" dirty="0">
              <a:latin typeface="+mn-lt"/>
              <a:ea typeface="Geneva" pitchFamily="-107" charset="-128"/>
              <a:cs typeface="+mn-cs"/>
            </a:endParaRPr>
          </a:p>
        </p:txBody>
      </p:sp>
      <p:sp>
        <p:nvSpPr>
          <p:cNvPr id="92" name="Text Box 17"/>
          <p:cNvSpPr txBox="1">
            <a:spLocks noChangeArrowheads="1"/>
          </p:cNvSpPr>
          <p:nvPr/>
        </p:nvSpPr>
        <p:spPr bwMode="auto">
          <a:xfrm>
            <a:off x="9072245" y="406717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16%</a:t>
            </a:r>
            <a:endParaRPr lang="en-GB" sz="1400" b="1" dirty="0">
              <a:latin typeface="+mn-lt"/>
              <a:ea typeface="Geneva" pitchFamily="-107" charset="-128"/>
              <a:cs typeface="+mn-cs"/>
            </a:endParaRPr>
          </a:p>
        </p:txBody>
      </p:sp>
      <p:sp>
        <p:nvSpPr>
          <p:cNvPr id="93" name="Text Box 17"/>
          <p:cNvSpPr txBox="1">
            <a:spLocks noChangeArrowheads="1"/>
          </p:cNvSpPr>
          <p:nvPr/>
        </p:nvSpPr>
        <p:spPr bwMode="auto">
          <a:xfrm>
            <a:off x="9059095" y="463868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14%</a:t>
            </a:r>
            <a:endParaRPr lang="en-GB" sz="1400" b="1" dirty="0">
              <a:latin typeface="+mn-lt"/>
              <a:ea typeface="Geneva" pitchFamily="-107" charset="-128"/>
              <a:cs typeface="+mn-cs"/>
            </a:endParaRPr>
          </a:p>
        </p:txBody>
      </p:sp>
      <p:sp>
        <p:nvSpPr>
          <p:cNvPr id="94" name="Text Box 17"/>
          <p:cNvSpPr txBox="1">
            <a:spLocks noChangeArrowheads="1"/>
          </p:cNvSpPr>
          <p:nvPr/>
        </p:nvSpPr>
        <p:spPr bwMode="auto">
          <a:xfrm>
            <a:off x="9117383" y="517374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8%</a:t>
            </a:r>
            <a:endParaRPr lang="en-GB" sz="1400" b="1" dirty="0">
              <a:latin typeface="+mn-lt"/>
              <a:ea typeface="Geneva" pitchFamily="-107" charset="-128"/>
              <a:cs typeface="+mn-cs"/>
            </a:endParaRPr>
          </a:p>
        </p:txBody>
      </p:sp>
      <p:sp>
        <p:nvSpPr>
          <p:cNvPr id="95" name="Text Box 17"/>
          <p:cNvSpPr txBox="1">
            <a:spLocks noChangeArrowheads="1"/>
          </p:cNvSpPr>
          <p:nvPr/>
        </p:nvSpPr>
        <p:spPr bwMode="auto">
          <a:xfrm>
            <a:off x="9072245" y="571025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10%</a:t>
            </a:r>
            <a:endParaRPr lang="en-GB" sz="1400" b="1" dirty="0">
              <a:latin typeface="+mn-lt"/>
              <a:ea typeface="Geneva" pitchFamily="-107" charset="-128"/>
              <a:cs typeface="+mn-cs"/>
            </a:endParaRPr>
          </a:p>
        </p:txBody>
      </p:sp>
      <p:sp>
        <p:nvSpPr>
          <p:cNvPr id="96" name="Text Box 17"/>
          <p:cNvSpPr txBox="1">
            <a:spLocks noChangeArrowheads="1"/>
          </p:cNvSpPr>
          <p:nvPr/>
        </p:nvSpPr>
        <p:spPr bwMode="auto">
          <a:xfrm>
            <a:off x="9072245" y="628175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97" name="Text Box 17"/>
          <p:cNvSpPr txBox="1">
            <a:spLocks noChangeArrowheads="1"/>
          </p:cNvSpPr>
          <p:nvPr/>
        </p:nvSpPr>
        <p:spPr bwMode="auto">
          <a:xfrm>
            <a:off x="7987525" y="1209657"/>
            <a:ext cx="1500198"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Have done</a:t>
            </a:r>
            <a:endParaRPr lang="en-GB" sz="1400" b="1" dirty="0">
              <a:latin typeface="+mn-lt"/>
              <a:ea typeface="Geneva" pitchFamily="-107" charset="-128"/>
              <a:cs typeface="+mn-cs"/>
            </a:endParaRPr>
          </a:p>
        </p:txBody>
      </p:sp>
      <p:sp>
        <p:nvSpPr>
          <p:cNvPr id="51" name="Rectangle 50"/>
          <p:cNvSpPr/>
          <p:nvPr/>
        </p:nvSpPr>
        <p:spPr bwMode="auto">
          <a:xfrm>
            <a:off x="9088735" y="1909217"/>
            <a:ext cx="432048" cy="288032"/>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52" name="Rectangle 51"/>
          <p:cNvSpPr/>
          <p:nvPr/>
        </p:nvSpPr>
        <p:spPr bwMode="auto">
          <a:xfrm>
            <a:off x="8584679" y="2413273"/>
            <a:ext cx="432048" cy="288032"/>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itle 1"/>
          <p:cNvSpPr>
            <a:spLocks noGrp="1"/>
          </p:cNvSpPr>
          <p:nvPr>
            <p:ph type="title"/>
          </p:nvPr>
        </p:nvSpPr>
        <p:spPr>
          <a:xfrm>
            <a:off x="849313" y="352401"/>
            <a:ext cx="9209914" cy="1079500"/>
          </a:xfrm>
          <a:noFill/>
        </p:spPr>
        <p:txBody>
          <a:bodyPr/>
          <a:lstStyle/>
          <a:p>
            <a:r>
              <a:rPr smtClean="0">
                <a:latin typeface="Arial" pitchFamily="34" charset="0"/>
                <a:ea typeface="Geneva"/>
                <a:cs typeface="Geneva"/>
              </a:rPr>
              <a:t>Older drivers.</a:t>
            </a:r>
            <a:r>
              <a:rPr dirty="0" smtClean="0">
                <a:latin typeface="Arial" pitchFamily="34" charset="0"/>
                <a:ea typeface="Geneva"/>
                <a:cs typeface="Geneva"/>
              </a:rPr>
              <a:t/>
            </a:r>
            <a:br>
              <a:rPr dirty="0" smtClean="0">
                <a:latin typeface="Arial" pitchFamily="34" charset="0"/>
                <a:ea typeface="Geneva"/>
                <a:cs typeface="Geneva"/>
              </a:rPr>
            </a:br>
            <a:r>
              <a:rPr sz="1400" dirty="0" smtClean="0">
                <a:latin typeface="Arial" pitchFamily="34" charset="0"/>
                <a:ea typeface="Geneva"/>
                <a:cs typeface="Geneva"/>
              </a:rPr>
              <a:t>No large </a:t>
            </a:r>
            <a:r>
              <a:rPr sz="1400" smtClean="0">
                <a:latin typeface="Arial" pitchFamily="34" charset="0"/>
                <a:ea typeface="Geneva"/>
                <a:cs typeface="Geneva"/>
              </a:rPr>
              <a:t>changes have been seen </a:t>
            </a:r>
            <a:r>
              <a:rPr sz="1400" dirty="0" smtClean="0">
                <a:latin typeface="Arial" pitchFamily="34" charset="0"/>
                <a:ea typeface="Geneva"/>
                <a:cs typeface="Geneva"/>
              </a:rPr>
              <a:t>over the past year but over the past </a:t>
            </a:r>
            <a:r>
              <a:rPr sz="1400" smtClean="0">
                <a:latin typeface="Arial" pitchFamily="34" charset="0"/>
                <a:ea typeface="Geneva"/>
                <a:cs typeface="Geneva"/>
              </a:rPr>
              <a:t>three years, </a:t>
            </a:r>
            <a:r>
              <a:rPr sz="1400" dirty="0" smtClean="0">
                <a:latin typeface="Arial" pitchFamily="34" charset="0"/>
                <a:ea typeface="Geneva"/>
                <a:cs typeface="Geneva"/>
              </a:rPr>
              <a:t>more feel there should be a maximum age for driving and that driving for the elderly should only be done </a:t>
            </a:r>
            <a:r>
              <a:rPr sz="1400" smtClean="0">
                <a:latin typeface="Arial" pitchFamily="34" charset="0"/>
                <a:ea typeface="Geneva"/>
                <a:cs typeface="Geneva"/>
              </a:rPr>
              <a:t>during daylight</a:t>
            </a:r>
            <a:r>
              <a:rPr sz="1400" dirty="0" smtClean="0">
                <a:latin typeface="Arial" pitchFamily="34" charset="0"/>
                <a:ea typeface="Geneva"/>
                <a:cs typeface="Geneva"/>
              </a:rPr>
              <a:t>.</a:t>
            </a:r>
            <a:endParaRPr dirty="0" smtClean="0">
              <a:latin typeface="Arial" pitchFamily="34" charset="0"/>
              <a:ea typeface="Geneva"/>
              <a:cs typeface="Geneva"/>
            </a:endParaRPr>
          </a:p>
        </p:txBody>
      </p:sp>
      <p:graphicFrame>
        <p:nvGraphicFramePr>
          <p:cNvPr id="32" name="Chart 31"/>
          <p:cNvGraphicFramePr>
            <a:graphicFrameLocks/>
          </p:cNvGraphicFramePr>
          <p:nvPr/>
        </p:nvGraphicFramePr>
        <p:xfrm>
          <a:off x="-370721" y="1709723"/>
          <a:ext cx="9286940" cy="5643602"/>
        </p:xfrm>
        <a:graphic>
          <a:graphicData uri="http://schemas.openxmlformats.org/drawingml/2006/chart">
            <c:chart xmlns:c="http://schemas.openxmlformats.org/drawingml/2006/chart" xmlns:r="http://schemas.openxmlformats.org/officeDocument/2006/relationships" r:id="rId3"/>
          </a:graphicData>
        </a:graphic>
      </p:graphicFrame>
      <p:sp>
        <p:nvSpPr>
          <p:cNvPr id="13" name="Rectangle 12"/>
          <p:cNvSpPr/>
          <p:nvPr/>
        </p:nvSpPr>
        <p:spPr bwMode="auto">
          <a:xfrm>
            <a:off x="7487459" y="2209789"/>
            <a:ext cx="500066" cy="4643470"/>
          </a:xfrm>
          <a:prstGeom prst="rect">
            <a:avLst/>
          </a:prstGeom>
          <a:solidFill>
            <a:schemeClr val="accent3">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dirty="0" smtClean="0">
              <a:ln>
                <a:noFill/>
              </a:ln>
              <a:solidFill>
                <a:schemeClr val="bg1"/>
              </a:solidFill>
              <a:effectLst/>
              <a:latin typeface="Arial" pitchFamily="34" charset="0"/>
            </a:endParaRPr>
          </a:p>
        </p:txBody>
      </p:sp>
      <p:sp>
        <p:nvSpPr>
          <p:cNvPr id="21" name="Text Box 17"/>
          <p:cNvSpPr txBox="1">
            <a:spLocks noChangeArrowheads="1"/>
          </p:cNvSpPr>
          <p:nvPr/>
        </p:nvSpPr>
        <p:spPr bwMode="auto">
          <a:xfrm>
            <a:off x="7273145" y="1602157"/>
            <a:ext cx="928694" cy="536194"/>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2012</a:t>
            </a:r>
          </a:p>
          <a:p>
            <a:pPr algn="ctr" eaLnBrk="0" hangingPunct="0">
              <a:defRPr/>
            </a:pPr>
            <a:r>
              <a:rPr lang="en-GB" sz="1400" b="1" dirty="0" smtClean="0">
                <a:latin typeface="+mn-lt"/>
                <a:ea typeface="Geneva" pitchFamily="-107" charset="-128"/>
                <a:cs typeface="+mn-cs"/>
              </a:rPr>
              <a:t>agree</a:t>
            </a:r>
            <a:endParaRPr lang="en-GB" sz="1400" b="1" dirty="0">
              <a:latin typeface="+mn-lt"/>
              <a:ea typeface="Geneva" pitchFamily="-107" charset="-128"/>
              <a:cs typeface="+mn-cs"/>
            </a:endParaRPr>
          </a:p>
        </p:txBody>
      </p:sp>
      <p:sp>
        <p:nvSpPr>
          <p:cNvPr id="36" name="Text Box 17"/>
          <p:cNvSpPr txBox="1">
            <a:spLocks noChangeArrowheads="1"/>
          </p:cNvSpPr>
          <p:nvPr/>
        </p:nvSpPr>
        <p:spPr bwMode="auto">
          <a:xfrm>
            <a:off x="7487459" y="220978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67%</a:t>
            </a:r>
            <a:endParaRPr lang="en-GB" sz="1400" b="1" dirty="0">
              <a:solidFill>
                <a:schemeClr val="bg1"/>
              </a:solidFill>
              <a:latin typeface="+mn-lt"/>
              <a:ea typeface="Geneva" pitchFamily="-107" charset="-128"/>
              <a:cs typeface="+mn-cs"/>
            </a:endParaRPr>
          </a:p>
        </p:txBody>
      </p:sp>
      <p:sp>
        <p:nvSpPr>
          <p:cNvPr id="59" name="Rectangle 23"/>
          <p:cNvSpPr>
            <a:spLocks noChangeArrowheads="1"/>
          </p:cNvSpPr>
          <p:nvPr/>
        </p:nvSpPr>
        <p:spPr bwMode="auto">
          <a:xfrm>
            <a:off x="1568451" y="6921500"/>
            <a:ext cx="6419074" cy="646113"/>
          </a:xfrm>
          <a:prstGeom prst="rect">
            <a:avLst/>
          </a:prstGeom>
          <a:noFill/>
          <a:ln w="9525">
            <a:noFill/>
            <a:miter lim="800000"/>
            <a:headEnd/>
            <a:tailEnd/>
          </a:ln>
        </p:spPr>
        <p:txBody>
          <a:bodyPr lIns="104287" tIns="52144" rIns="104287" bIns="52144"/>
          <a:lstStyle/>
          <a:p>
            <a:pPr marL="391077" indent="-391077" eaLnBrk="0" hangingPunct="0">
              <a:defRPr/>
            </a:pPr>
            <a:r>
              <a:rPr lang="en-GB" sz="1000" dirty="0" smtClean="0">
                <a:solidFill>
                  <a:srgbClr val="4D4D4D"/>
                </a:solidFill>
                <a:latin typeface="+mn-lt"/>
              </a:rPr>
              <a:t>Q5	Due to our ageing society, please tell us if you agree or disagree with the following statements with regards to older drivers?</a:t>
            </a:r>
          </a:p>
          <a:p>
            <a:pPr marL="391077" indent="-391077" eaLnBrk="0" hangingPunct="0">
              <a:defRPr/>
            </a:pPr>
            <a:r>
              <a:rPr lang="en-GB" sz="1000" dirty="0" smtClean="0">
                <a:solidFill>
                  <a:srgbClr val="4D4D4D"/>
                </a:solidFill>
                <a:latin typeface="+mn-lt"/>
              </a:rPr>
              <a:t>	Base: all respondents </a:t>
            </a:r>
            <a:r>
              <a:rPr lang="en-GB" sz="1000" dirty="0" smtClean="0">
                <a:solidFill>
                  <a:srgbClr val="4D4D4D"/>
                </a:solidFill>
              </a:rPr>
              <a:t> 2012 (n=1,003); 2011 (n=1,002); 2010 (n=1,150)</a:t>
            </a:r>
            <a:endParaRPr lang="en-GB" sz="1000" dirty="0">
              <a:solidFill>
                <a:srgbClr val="4D4D4D"/>
              </a:solidFill>
              <a:latin typeface="+mn-lt"/>
            </a:endParaRPr>
          </a:p>
        </p:txBody>
      </p:sp>
      <p:sp>
        <p:nvSpPr>
          <p:cNvPr id="64" name="Rectangle 63"/>
          <p:cNvSpPr/>
          <p:nvPr/>
        </p:nvSpPr>
        <p:spPr>
          <a:xfrm>
            <a:off x="586531" y="2138351"/>
            <a:ext cx="2357453" cy="600164"/>
          </a:xfrm>
          <a:prstGeom prst="rect">
            <a:avLst/>
          </a:prstGeom>
        </p:spPr>
        <p:txBody>
          <a:bodyPr wrap="square">
            <a:spAutoFit/>
          </a:bodyPr>
          <a:lstStyle/>
          <a:p>
            <a:r>
              <a:rPr lang="en-GB" dirty="0" smtClean="0">
                <a:solidFill>
                  <a:prstClr val="black"/>
                </a:solidFill>
              </a:rPr>
              <a:t>Drivers should have compulsory </a:t>
            </a:r>
            <a:r>
              <a:rPr lang="en-GB" b="1" dirty="0" smtClean="0">
                <a:solidFill>
                  <a:prstClr val="black"/>
                </a:solidFill>
              </a:rPr>
              <a:t>medical checks </a:t>
            </a:r>
            <a:r>
              <a:rPr lang="en-GB" dirty="0" smtClean="0">
                <a:solidFill>
                  <a:prstClr val="black"/>
                </a:solidFill>
              </a:rPr>
              <a:t>at 70 years old and at regular intervals there-after</a:t>
            </a:r>
            <a:endParaRPr lang="en-GB" dirty="0"/>
          </a:p>
        </p:txBody>
      </p:sp>
      <p:sp>
        <p:nvSpPr>
          <p:cNvPr id="65" name="Rectangle 64"/>
          <p:cNvSpPr/>
          <p:nvPr/>
        </p:nvSpPr>
        <p:spPr>
          <a:xfrm>
            <a:off x="586531" y="2852731"/>
            <a:ext cx="2357453" cy="600164"/>
          </a:xfrm>
          <a:prstGeom prst="rect">
            <a:avLst/>
          </a:prstGeom>
        </p:spPr>
        <p:txBody>
          <a:bodyPr wrap="square">
            <a:spAutoFit/>
          </a:bodyPr>
          <a:lstStyle/>
          <a:p>
            <a:r>
              <a:rPr lang="en-GB" dirty="0" smtClean="0">
                <a:solidFill>
                  <a:prstClr val="black"/>
                </a:solidFill>
              </a:rPr>
              <a:t>Drivers should have </a:t>
            </a:r>
            <a:r>
              <a:rPr lang="en-GB" b="1" dirty="0" smtClean="0">
                <a:solidFill>
                  <a:prstClr val="black"/>
                </a:solidFill>
              </a:rPr>
              <a:t>compulsory driving evaluations </a:t>
            </a:r>
            <a:r>
              <a:rPr lang="en-GB" dirty="0" smtClean="0">
                <a:solidFill>
                  <a:prstClr val="black"/>
                </a:solidFill>
              </a:rPr>
              <a:t>at 70 years and at regular intervals there-after</a:t>
            </a:r>
            <a:endParaRPr lang="en-GB" dirty="0"/>
          </a:p>
        </p:txBody>
      </p:sp>
      <p:sp>
        <p:nvSpPr>
          <p:cNvPr id="66" name="Rectangle 65"/>
          <p:cNvSpPr/>
          <p:nvPr/>
        </p:nvSpPr>
        <p:spPr>
          <a:xfrm>
            <a:off x="586531" y="3538451"/>
            <a:ext cx="2357454" cy="600164"/>
          </a:xfrm>
          <a:prstGeom prst="rect">
            <a:avLst/>
          </a:prstGeom>
        </p:spPr>
        <p:txBody>
          <a:bodyPr wrap="square">
            <a:spAutoFit/>
          </a:bodyPr>
          <a:lstStyle/>
          <a:p>
            <a:r>
              <a:rPr lang="en-GB" b="1" dirty="0" smtClean="0">
                <a:solidFill>
                  <a:prstClr val="black"/>
                </a:solidFill>
              </a:rPr>
              <a:t>All drivers regardless of age </a:t>
            </a:r>
            <a:r>
              <a:rPr lang="en-GB" dirty="0" smtClean="0">
                <a:solidFill>
                  <a:prstClr val="black"/>
                </a:solidFill>
              </a:rPr>
              <a:t>should be re-tested periodically on their ability to drive</a:t>
            </a:r>
            <a:endParaRPr lang="en-GB" dirty="0"/>
          </a:p>
        </p:txBody>
      </p:sp>
      <p:sp>
        <p:nvSpPr>
          <p:cNvPr id="67" name="Rectangle 66"/>
          <p:cNvSpPr/>
          <p:nvPr/>
        </p:nvSpPr>
        <p:spPr>
          <a:xfrm>
            <a:off x="586531" y="4210053"/>
            <a:ext cx="2357454" cy="600164"/>
          </a:xfrm>
          <a:prstGeom prst="rect">
            <a:avLst/>
          </a:prstGeom>
        </p:spPr>
        <p:txBody>
          <a:bodyPr wrap="square">
            <a:spAutoFit/>
          </a:bodyPr>
          <a:lstStyle/>
          <a:p>
            <a:r>
              <a:rPr lang="en-GB" dirty="0" smtClean="0">
                <a:solidFill>
                  <a:prstClr val="black"/>
                </a:solidFill>
              </a:rPr>
              <a:t>Elderly drivers </a:t>
            </a:r>
            <a:r>
              <a:rPr lang="en-GB" b="1" dirty="0" smtClean="0">
                <a:solidFill>
                  <a:prstClr val="black"/>
                </a:solidFill>
              </a:rPr>
              <a:t>should be allowed to decide with their families </a:t>
            </a:r>
            <a:r>
              <a:rPr lang="en-GB" dirty="0" smtClean="0">
                <a:solidFill>
                  <a:prstClr val="black"/>
                </a:solidFill>
              </a:rPr>
              <a:t>when it is time for them to stop</a:t>
            </a:r>
            <a:endParaRPr lang="en-GB" dirty="0"/>
          </a:p>
        </p:txBody>
      </p:sp>
      <p:sp>
        <p:nvSpPr>
          <p:cNvPr id="68" name="Rectangle 67"/>
          <p:cNvSpPr/>
          <p:nvPr/>
        </p:nvSpPr>
        <p:spPr>
          <a:xfrm>
            <a:off x="557973" y="4924433"/>
            <a:ext cx="2386011" cy="600164"/>
          </a:xfrm>
          <a:prstGeom prst="rect">
            <a:avLst/>
          </a:prstGeom>
        </p:spPr>
        <p:txBody>
          <a:bodyPr wrap="square">
            <a:spAutoFit/>
          </a:bodyPr>
          <a:lstStyle/>
          <a:p>
            <a:r>
              <a:rPr lang="en-GB" b="1" dirty="0" smtClean="0">
                <a:solidFill>
                  <a:prstClr val="black"/>
                </a:solidFill>
              </a:rPr>
              <a:t>Current system </a:t>
            </a:r>
            <a:r>
              <a:rPr lang="en-GB" dirty="0" smtClean="0">
                <a:solidFill>
                  <a:prstClr val="black"/>
                </a:solidFill>
              </a:rPr>
              <a:t>of allowing drivers over 70 years to renew their licence every 3 years </a:t>
            </a:r>
            <a:r>
              <a:rPr lang="en-GB" b="1" dirty="0" smtClean="0">
                <a:solidFill>
                  <a:prstClr val="black"/>
                </a:solidFill>
              </a:rPr>
              <a:t>should continue</a:t>
            </a:r>
            <a:endParaRPr lang="en-GB" b="1" dirty="0"/>
          </a:p>
        </p:txBody>
      </p:sp>
      <p:sp>
        <p:nvSpPr>
          <p:cNvPr id="69" name="Rectangle 68"/>
          <p:cNvSpPr/>
          <p:nvPr/>
        </p:nvSpPr>
        <p:spPr>
          <a:xfrm>
            <a:off x="586531" y="5710251"/>
            <a:ext cx="2357454" cy="430887"/>
          </a:xfrm>
          <a:prstGeom prst="rect">
            <a:avLst/>
          </a:prstGeom>
        </p:spPr>
        <p:txBody>
          <a:bodyPr wrap="square">
            <a:spAutoFit/>
          </a:bodyPr>
          <a:lstStyle/>
          <a:p>
            <a:r>
              <a:rPr lang="en-GB" dirty="0" smtClean="0">
                <a:solidFill>
                  <a:prstClr val="black"/>
                </a:solidFill>
              </a:rPr>
              <a:t>There </a:t>
            </a:r>
            <a:r>
              <a:rPr lang="en-GB" b="1" dirty="0" smtClean="0">
                <a:solidFill>
                  <a:prstClr val="black"/>
                </a:solidFill>
              </a:rPr>
              <a:t>should be a maximum age </a:t>
            </a:r>
            <a:r>
              <a:rPr lang="en-GB" dirty="0" smtClean="0">
                <a:solidFill>
                  <a:prstClr val="black"/>
                </a:solidFill>
              </a:rPr>
              <a:t>limit for driving</a:t>
            </a:r>
            <a:endParaRPr lang="en-GB" dirty="0"/>
          </a:p>
        </p:txBody>
      </p:sp>
      <p:sp>
        <p:nvSpPr>
          <p:cNvPr id="70" name="Rectangle 69"/>
          <p:cNvSpPr/>
          <p:nvPr/>
        </p:nvSpPr>
        <p:spPr>
          <a:xfrm>
            <a:off x="586530" y="6422372"/>
            <a:ext cx="2500329" cy="430887"/>
          </a:xfrm>
          <a:prstGeom prst="rect">
            <a:avLst/>
          </a:prstGeom>
        </p:spPr>
        <p:txBody>
          <a:bodyPr wrap="square">
            <a:spAutoFit/>
          </a:bodyPr>
          <a:lstStyle/>
          <a:p>
            <a:r>
              <a:rPr lang="en-GB" dirty="0" smtClean="0">
                <a:solidFill>
                  <a:prstClr val="black"/>
                </a:solidFill>
              </a:rPr>
              <a:t>Elderly motorists should be restricted to </a:t>
            </a:r>
            <a:r>
              <a:rPr lang="en-GB" b="1" dirty="0" smtClean="0">
                <a:solidFill>
                  <a:prstClr val="black"/>
                </a:solidFill>
              </a:rPr>
              <a:t>driving during daylight</a:t>
            </a:r>
            <a:endParaRPr lang="en-GB" b="1" dirty="0"/>
          </a:p>
        </p:txBody>
      </p:sp>
      <p:sp>
        <p:nvSpPr>
          <p:cNvPr id="71" name="Text Box 17"/>
          <p:cNvSpPr txBox="1">
            <a:spLocks noChangeArrowheads="1"/>
          </p:cNvSpPr>
          <p:nvPr/>
        </p:nvSpPr>
        <p:spPr bwMode="auto">
          <a:xfrm>
            <a:off x="7487459" y="303204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62%</a:t>
            </a:r>
            <a:endParaRPr lang="en-GB" sz="1400" b="1" dirty="0">
              <a:solidFill>
                <a:schemeClr val="bg1"/>
              </a:solidFill>
              <a:latin typeface="+mn-lt"/>
              <a:ea typeface="Geneva" pitchFamily="-107" charset="-128"/>
              <a:cs typeface="+mn-cs"/>
            </a:endParaRPr>
          </a:p>
        </p:txBody>
      </p:sp>
      <p:sp>
        <p:nvSpPr>
          <p:cNvPr id="72" name="Text Box 17"/>
          <p:cNvSpPr txBox="1">
            <a:spLocks noChangeArrowheads="1"/>
          </p:cNvSpPr>
          <p:nvPr/>
        </p:nvSpPr>
        <p:spPr bwMode="auto">
          <a:xfrm>
            <a:off x="7487459" y="363854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45%</a:t>
            </a:r>
            <a:endParaRPr lang="en-GB" sz="1400" b="1" dirty="0">
              <a:solidFill>
                <a:schemeClr val="bg1"/>
              </a:solidFill>
              <a:latin typeface="+mn-lt"/>
              <a:ea typeface="Geneva" pitchFamily="-107" charset="-128"/>
              <a:cs typeface="+mn-cs"/>
            </a:endParaRPr>
          </a:p>
        </p:txBody>
      </p:sp>
      <p:sp>
        <p:nvSpPr>
          <p:cNvPr id="74" name="Text Box 17"/>
          <p:cNvSpPr txBox="1">
            <a:spLocks noChangeArrowheads="1"/>
          </p:cNvSpPr>
          <p:nvPr/>
        </p:nvSpPr>
        <p:spPr bwMode="auto">
          <a:xfrm>
            <a:off x="7487459" y="438936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44%</a:t>
            </a:r>
            <a:endParaRPr lang="en-GB" sz="1400" b="1" dirty="0">
              <a:solidFill>
                <a:schemeClr val="bg1"/>
              </a:solidFill>
              <a:latin typeface="+mn-lt"/>
              <a:ea typeface="Geneva" pitchFamily="-107" charset="-128"/>
              <a:cs typeface="+mn-cs"/>
            </a:endParaRPr>
          </a:p>
        </p:txBody>
      </p:sp>
      <p:sp>
        <p:nvSpPr>
          <p:cNvPr id="75" name="Text Box 17"/>
          <p:cNvSpPr txBox="1">
            <a:spLocks noChangeArrowheads="1"/>
          </p:cNvSpPr>
          <p:nvPr/>
        </p:nvSpPr>
        <p:spPr bwMode="auto">
          <a:xfrm>
            <a:off x="7487459" y="503231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41%</a:t>
            </a:r>
            <a:endParaRPr lang="en-GB" sz="1400" b="1" dirty="0">
              <a:solidFill>
                <a:schemeClr val="bg1"/>
              </a:solidFill>
              <a:latin typeface="+mn-lt"/>
              <a:ea typeface="Geneva" pitchFamily="-107" charset="-128"/>
              <a:cs typeface="+mn-cs"/>
            </a:endParaRPr>
          </a:p>
        </p:txBody>
      </p:sp>
      <p:sp>
        <p:nvSpPr>
          <p:cNvPr id="76" name="Text Box 17"/>
          <p:cNvSpPr txBox="1">
            <a:spLocks noChangeArrowheads="1"/>
          </p:cNvSpPr>
          <p:nvPr/>
        </p:nvSpPr>
        <p:spPr bwMode="auto">
          <a:xfrm>
            <a:off x="7487459" y="585312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27%</a:t>
            </a:r>
            <a:endParaRPr lang="en-GB" sz="1400" b="1" dirty="0">
              <a:solidFill>
                <a:schemeClr val="bg1"/>
              </a:solidFill>
              <a:latin typeface="+mn-lt"/>
              <a:ea typeface="Geneva" pitchFamily="-107" charset="-128"/>
              <a:cs typeface="+mn-cs"/>
            </a:endParaRPr>
          </a:p>
        </p:txBody>
      </p:sp>
      <p:sp>
        <p:nvSpPr>
          <p:cNvPr id="77" name="Text Box 17"/>
          <p:cNvSpPr txBox="1">
            <a:spLocks noChangeArrowheads="1"/>
          </p:cNvSpPr>
          <p:nvPr/>
        </p:nvSpPr>
        <p:spPr bwMode="auto">
          <a:xfrm>
            <a:off x="7487459" y="653250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19%</a:t>
            </a:r>
            <a:endParaRPr lang="en-GB" sz="1400" b="1" dirty="0">
              <a:solidFill>
                <a:schemeClr val="bg1"/>
              </a:solidFill>
              <a:latin typeface="+mn-lt"/>
              <a:ea typeface="Geneva" pitchFamily="-107" charset="-128"/>
              <a:cs typeface="+mn-cs"/>
            </a:endParaRPr>
          </a:p>
        </p:txBody>
      </p:sp>
      <p:sp>
        <p:nvSpPr>
          <p:cNvPr id="33" name="Rectangle 32"/>
          <p:cNvSpPr/>
          <p:nvPr/>
        </p:nvSpPr>
        <p:spPr bwMode="auto">
          <a:xfrm>
            <a:off x="8150921" y="2209789"/>
            <a:ext cx="500066" cy="4643470"/>
          </a:xfrm>
          <a:prstGeom prst="rect">
            <a:avLst/>
          </a:prstGeom>
          <a:solidFill>
            <a:schemeClr val="accent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dirty="0" smtClean="0">
              <a:ln>
                <a:noFill/>
              </a:ln>
              <a:solidFill>
                <a:schemeClr val="tx1"/>
              </a:solidFill>
              <a:effectLst/>
              <a:latin typeface="Arial" pitchFamily="34" charset="0"/>
            </a:endParaRPr>
          </a:p>
        </p:txBody>
      </p:sp>
      <p:sp>
        <p:nvSpPr>
          <p:cNvPr id="34" name="Text Box 17"/>
          <p:cNvSpPr txBox="1">
            <a:spLocks noChangeArrowheads="1"/>
          </p:cNvSpPr>
          <p:nvPr/>
        </p:nvSpPr>
        <p:spPr bwMode="auto">
          <a:xfrm>
            <a:off x="7936607" y="1602157"/>
            <a:ext cx="928694" cy="536194"/>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2011</a:t>
            </a:r>
          </a:p>
          <a:p>
            <a:pPr algn="ctr" eaLnBrk="0" hangingPunct="0">
              <a:defRPr/>
            </a:pPr>
            <a:r>
              <a:rPr lang="en-GB" sz="1400" b="1" dirty="0" smtClean="0">
                <a:latin typeface="+mn-lt"/>
                <a:ea typeface="Geneva" pitchFamily="-107" charset="-128"/>
                <a:cs typeface="+mn-cs"/>
              </a:rPr>
              <a:t>agree</a:t>
            </a:r>
            <a:endParaRPr lang="en-GB" sz="1400" b="1" dirty="0">
              <a:latin typeface="+mn-lt"/>
              <a:ea typeface="Geneva" pitchFamily="-107" charset="-128"/>
              <a:cs typeface="+mn-cs"/>
            </a:endParaRPr>
          </a:p>
        </p:txBody>
      </p:sp>
      <p:sp>
        <p:nvSpPr>
          <p:cNvPr id="35" name="Text Box 17"/>
          <p:cNvSpPr txBox="1">
            <a:spLocks noChangeArrowheads="1"/>
          </p:cNvSpPr>
          <p:nvPr/>
        </p:nvSpPr>
        <p:spPr bwMode="auto">
          <a:xfrm>
            <a:off x="8150921" y="220978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70%</a:t>
            </a:r>
            <a:endParaRPr lang="en-GB" sz="1400" b="1" dirty="0">
              <a:latin typeface="+mn-lt"/>
              <a:ea typeface="Geneva" pitchFamily="-107" charset="-128"/>
              <a:cs typeface="+mn-cs"/>
            </a:endParaRPr>
          </a:p>
        </p:txBody>
      </p:sp>
      <p:sp>
        <p:nvSpPr>
          <p:cNvPr id="37" name="Text Box 17"/>
          <p:cNvSpPr txBox="1">
            <a:spLocks noChangeArrowheads="1"/>
          </p:cNvSpPr>
          <p:nvPr/>
        </p:nvSpPr>
        <p:spPr bwMode="auto">
          <a:xfrm>
            <a:off x="8150921" y="303204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62%</a:t>
            </a:r>
            <a:endParaRPr lang="en-GB" sz="1400" b="1" dirty="0">
              <a:latin typeface="+mn-lt"/>
              <a:ea typeface="Geneva" pitchFamily="-107" charset="-128"/>
              <a:cs typeface="+mn-cs"/>
            </a:endParaRPr>
          </a:p>
        </p:txBody>
      </p:sp>
      <p:sp>
        <p:nvSpPr>
          <p:cNvPr id="38" name="Text Box 17"/>
          <p:cNvSpPr txBox="1">
            <a:spLocks noChangeArrowheads="1"/>
          </p:cNvSpPr>
          <p:nvPr/>
        </p:nvSpPr>
        <p:spPr bwMode="auto">
          <a:xfrm>
            <a:off x="8150921" y="363854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44%</a:t>
            </a:r>
            <a:endParaRPr lang="en-GB" sz="1400" b="1" dirty="0">
              <a:latin typeface="+mn-lt"/>
              <a:ea typeface="Geneva" pitchFamily="-107" charset="-128"/>
              <a:cs typeface="+mn-cs"/>
            </a:endParaRPr>
          </a:p>
        </p:txBody>
      </p:sp>
      <p:sp>
        <p:nvSpPr>
          <p:cNvPr id="39" name="Text Box 17"/>
          <p:cNvSpPr txBox="1">
            <a:spLocks noChangeArrowheads="1"/>
          </p:cNvSpPr>
          <p:nvPr/>
        </p:nvSpPr>
        <p:spPr bwMode="auto">
          <a:xfrm>
            <a:off x="8150921" y="438936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41%</a:t>
            </a:r>
            <a:endParaRPr lang="en-GB" sz="1400" b="1" dirty="0">
              <a:latin typeface="+mn-lt"/>
              <a:ea typeface="Geneva" pitchFamily="-107" charset="-128"/>
              <a:cs typeface="+mn-cs"/>
            </a:endParaRPr>
          </a:p>
        </p:txBody>
      </p:sp>
      <p:sp>
        <p:nvSpPr>
          <p:cNvPr id="40" name="Text Box 17"/>
          <p:cNvSpPr txBox="1">
            <a:spLocks noChangeArrowheads="1"/>
          </p:cNvSpPr>
          <p:nvPr/>
        </p:nvSpPr>
        <p:spPr bwMode="auto">
          <a:xfrm>
            <a:off x="8150921" y="503231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39%</a:t>
            </a:r>
            <a:endParaRPr lang="en-GB" sz="1400" b="1" dirty="0">
              <a:latin typeface="+mn-lt"/>
              <a:ea typeface="Geneva" pitchFamily="-107" charset="-128"/>
              <a:cs typeface="+mn-cs"/>
            </a:endParaRPr>
          </a:p>
        </p:txBody>
      </p:sp>
      <p:sp>
        <p:nvSpPr>
          <p:cNvPr id="41" name="Text Box 17"/>
          <p:cNvSpPr txBox="1">
            <a:spLocks noChangeArrowheads="1"/>
          </p:cNvSpPr>
          <p:nvPr/>
        </p:nvSpPr>
        <p:spPr bwMode="auto">
          <a:xfrm>
            <a:off x="8150921" y="585312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24%</a:t>
            </a:r>
            <a:endParaRPr lang="en-GB" sz="1400" b="1" dirty="0">
              <a:latin typeface="+mn-lt"/>
              <a:ea typeface="Geneva" pitchFamily="-107" charset="-128"/>
              <a:cs typeface="+mn-cs"/>
            </a:endParaRPr>
          </a:p>
        </p:txBody>
      </p:sp>
      <p:sp>
        <p:nvSpPr>
          <p:cNvPr id="42" name="Text Box 17"/>
          <p:cNvSpPr txBox="1">
            <a:spLocks noChangeArrowheads="1"/>
          </p:cNvSpPr>
          <p:nvPr/>
        </p:nvSpPr>
        <p:spPr bwMode="auto">
          <a:xfrm>
            <a:off x="8150921" y="653250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16%</a:t>
            </a:r>
            <a:endParaRPr lang="en-GB" sz="1400" b="1" dirty="0">
              <a:latin typeface="+mn-lt"/>
              <a:ea typeface="Geneva" pitchFamily="-107" charset="-128"/>
              <a:cs typeface="+mn-cs"/>
            </a:endParaRPr>
          </a:p>
        </p:txBody>
      </p:sp>
      <p:sp>
        <p:nvSpPr>
          <p:cNvPr id="43" name="Rectangle 42"/>
          <p:cNvSpPr/>
          <p:nvPr/>
        </p:nvSpPr>
        <p:spPr bwMode="auto">
          <a:xfrm>
            <a:off x="8798993" y="2209789"/>
            <a:ext cx="500066" cy="4643470"/>
          </a:xfrm>
          <a:prstGeom prst="rect">
            <a:avLst/>
          </a:prstGeom>
          <a:solidFill>
            <a:schemeClr val="accent3">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dirty="0" smtClean="0">
              <a:ln>
                <a:noFill/>
              </a:ln>
              <a:solidFill>
                <a:schemeClr val="tx1"/>
              </a:solidFill>
              <a:effectLst/>
              <a:latin typeface="Arial" pitchFamily="34" charset="0"/>
            </a:endParaRPr>
          </a:p>
        </p:txBody>
      </p:sp>
      <p:sp>
        <p:nvSpPr>
          <p:cNvPr id="44" name="Text Box 17"/>
          <p:cNvSpPr txBox="1">
            <a:spLocks noChangeArrowheads="1"/>
          </p:cNvSpPr>
          <p:nvPr/>
        </p:nvSpPr>
        <p:spPr bwMode="auto">
          <a:xfrm>
            <a:off x="8584679" y="1602157"/>
            <a:ext cx="928694" cy="536194"/>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2010</a:t>
            </a:r>
          </a:p>
          <a:p>
            <a:pPr algn="ctr" eaLnBrk="0" hangingPunct="0">
              <a:defRPr/>
            </a:pPr>
            <a:r>
              <a:rPr lang="en-GB" sz="1400" b="1" dirty="0" smtClean="0">
                <a:latin typeface="+mn-lt"/>
                <a:ea typeface="Geneva" pitchFamily="-107" charset="-128"/>
                <a:cs typeface="+mn-cs"/>
              </a:rPr>
              <a:t>agree</a:t>
            </a:r>
            <a:endParaRPr lang="en-GB" sz="1400" b="1" dirty="0">
              <a:latin typeface="+mn-lt"/>
              <a:ea typeface="Geneva" pitchFamily="-107" charset="-128"/>
              <a:cs typeface="+mn-cs"/>
            </a:endParaRPr>
          </a:p>
        </p:txBody>
      </p:sp>
      <p:sp>
        <p:nvSpPr>
          <p:cNvPr id="45" name="Text Box 17"/>
          <p:cNvSpPr txBox="1">
            <a:spLocks noChangeArrowheads="1"/>
          </p:cNvSpPr>
          <p:nvPr/>
        </p:nvSpPr>
        <p:spPr bwMode="auto">
          <a:xfrm>
            <a:off x="8798993" y="220978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69%</a:t>
            </a:r>
            <a:endParaRPr lang="en-GB" sz="1400" b="1" dirty="0">
              <a:latin typeface="+mn-lt"/>
              <a:ea typeface="Geneva" pitchFamily="-107" charset="-128"/>
              <a:cs typeface="+mn-cs"/>
            </a:endParaRPr>
          </a:p>
        </p:txBody>
      </p:sp>
      <p:sp>
        <p:nvSpPr>
          <p:cNvPr id="46" name="Text Box 17"/>
          <p:cNvSpPr txBox="1">
            <a:spLocks noChangeArrowheads="1"/>
          </p:cNvSpPr>
          <p:nvPr/>
        </p:nvSpPr>
        <p:spPr bwMode="auto">
          <a:xfrm>
            <a:off x="8798993" y="303204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61%</a:t>
            </a:r>
            <a:endParaRPr lang="en-GB" sz="1400" b="1" dirty="0">
              <a:latin typeface="+mn-lt"/>
              <a:ea typeface="Geneva" pitchFamily="-107" charset="-128"/>
              <a:cs typeface="+mn-cs"/>
            </a:endParaRPr>
          </a:p>
        </p:txBody>
      </p:sp>
      <p:sp>
        <p:nvSpPr>
          <p:cNvPr id="47" name="Text Box 17"/>
          <p:cNvSpPr txBox="1">
            <a:spLocks noChangeArrowheads="1"/>
          </p:cNvSpPr>
          <p:nvPr/>
        </p:nvSpPr>
        <p:spPr bwMode="auto">
          <a:xfrm>
            <a:off x="8798993" y="363854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44%</a:t>
            </a:r>
            <a:endParaRPr lang="en-GB" sz="1400" b="1" dirty="0">
              <a:latin typeface="+mn-lt"/>
              <a:ea typeface="Geneva" pitchFamily="-107" charset="-128"/>
              <a:cs typeface="+mn-cs"/>
            </a:endParaRPr>
          </a:p>
        </p:txBody>
      </p:sp>
      <p:sp>
        <p:nvSpPr>
          <p:cNvPr id="48" name="Text Box 17"/>
          <p:cNvSpPr txBox="1">
            <a:spLocks noChangeArrowheads="1"/>
          </p:cNvSpPr>
          <p:nvPr/>
        </p:nvSpPr>
        <p:spPr bwMode="auto">
          <a:xfrm>
            <a:off x="8798993" y="4389369"/>
            <a:ext cx="58465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a:t>
            </a:r>
            <a:endParaRPr lang="en-GB" sz="1400" b="1" dirty="0">
              <a:latin typeface="+mn-lt"/>
              <a:ea typeface="Geneva" pitchFamily="-107" charset="-128"/>
              <a:cs typeface="+mn-cs"/>
            </a:endParaRPr>
          </a:p>
        </p:txBody>
      </p:sp>
      <p:sp>
        <p:nvSpPr>
          <p:cNvPr id="49" name="Text Box 17"/>
          <p:cNvSpPr txBox="1">
            <a:spLocks noChangeArrowheads="1"/>
          </p:cNvSpPr>
          <p:nvPr/>
        </p:nvSpPr>
        <p:spPr bwMode="auto">
          <a:xfrm>
            <a:off x="8798993" y="503231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36%</a:t>
            </a:r>
            <a:endParaRPr lang="en-GB" sz="1400" b="1" dirty="0">
              <a:latin typeface="+mn-lt"/>
              <a:ea typeface="Geneva" pitchFamily="-107" charset="-128"/>
              <a:cs typeface="+mn-cs"/>
            </a:endParaRPr>
          </a:p>
        </p:txBody>
      </p:sp>
      <p:sp>
        <p:nvSpPr>
          <p:cNvPr id="50" name="Text Box 17"/>
          <p:cNvSpPr txBox="1">
            <a:spLocks noChangeArrowheads="1"/>
          </p:cNvSpPr>
          <p:nvPr/>
        </p:nvSpPr>
        <p:spPr bwMode="auto">
          <a:xfrm>
            <a:off x="8798993" y="585312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22%</a:t>
            </a:r>
            <a:endParaRPr lang="en-GB" sz="1400" b="1" dirty="0">
              <a:latin typeface="+mn-lt"/>
              <a:ea typeface="Geneva" pitchFamily="-107" charset="-128"/>
              <a:cs typeface="+mn-cs"/>
            </a:endParaRPr>
          </a:p>
        </p:txBody>
      </p:sp>
      <p:sp>
        <p:nvSpPr>
          <p:cNvPr id="51" name="Text Box 17"/>
          <p:cNvSpPr txBox="1">
            <a:spLocks noChangeArrowheads="1"/>
          </p:cNvSpPr>
          <p:nvPr/>
        </p:nvSpPr>
        <p:spPr bwMode="auto">
          <a:xfrm>
            <a:off x="8798993" y="653250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14%</a:t>
            </a:r>
            <a:endParaRPr lang="en-GB" sz="1400" b="1" dirty="0">
              <a:latin typeface="+mn-lt"/>
              <a:ea typeface="Geneva" pitchFamily="-107" charset="-128"/>
              <a:cs typeface="+mn-cs"/>
            </a:endParaRPr>
          </a:p>
        </p:txBody>
      </p:sp>
      <p:sp>
        <p:nvSpPr>
          <p:cNvPr id="52" name="Oval 51"/>
          <p:cNvSpPr/>
          <p:nvPr/>
        </p:nvSpPr>
        <p:spPr bwMode="auto">
          <a:xfrm>
            <a:off x="7432551" y="5797649"/>
            <a:ext cx="576064" cy="360040"/>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dirty="0" smtClean="0">
              <a:ln>
                <a:noFill/>
              </a:ln>
              <a:solidFill>
                <a:schemeClr val="bg1"/>
              </a:solidFill>
              <a:effectLst/>
              <a:latin typeface="Arial" pitchFamily="34" charset="0"/>
            </a:endParaRPr>
          </a:p>
        </p:txBody>
      </p:sp>
      <p:sp>
        <p:nvSpPr>
          <p:cNvPr id="53" name="Oval 52"/>
          <p:cNvSpPr/>
          <p:nvPr/>
        </p:nvSpPr>
        <p:spPr bwMode="auto">
          <a:xfrm>
            <a:off x="7432551" y="6517729"/>
            <a:ext cx="576064" cy="360040"/>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dirty="0" smtClean="0">
              <a:ln>
                <a:noFill/>
              </a:ln>
              <a:solidFill>
                <a:schemeClr val="bg1"/>
              </a:solidFill>
              <a:effectLst/>
              <a:latin typeface="Arial" pitchFamily="34" charset="0"/>
            </a:endParaRPr>
          </a:p>
        </p:txBody>
      </p:sp>
      <p:sp>
        <p:nvSpPr>
          <p:cNvPr id="54" name="Oval 53"/>
          <p:cNvSpPr/>
          <p:nvPr/>
        </p:nvSpPr>
        <p:spPr bwMode="auto">
          <a:xfrm>
            <a:off x="7432551" y="4357489"/>
            <a:ext cx="576064" cy="360040"/>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dirty="0" smtClean="0">
              <a:ln>
                <a:noFill/>
              </a:ln>
              <a:solidFill>
                <a:schemeClr val="bg1"/>
              </a:solidFill>
              <a:effectLst/>
              <a:latin typeface="Arial" pitchFamily="34" charset="0"/>
            </a:endParaRPr>
          </a:p>
        </p:txBody>
      </p:sp>
      <p:sp>
        <p:nvSpPr>
          <p:cNvPr id="55" name="Rectangle 54"/>
          <p:cNvSpPr/>
          <p:nvPr/>
        </p:nvSpPr>
        <p:spPr bwMode="auto">
          <a:xfrm>
            <a:off x="7504559" y="2197249"/>
            <a:ext cx="432048" cy="288032"/>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dirty="0" smtClean="0">
              <a:ln>
                <a:noFill/>
              </a:ln>
              <a:solidFill>
                <a:schemeClr val="bg1"/>
              </a:solidFill>
              <a:effectLst/>
              <a:latin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Arial" pitchFamily="34" charset="0"/>
                <a:ea typeface="Geneva"/>
                <a:cs typeface="Geneva"/>
              </a:rPr>
              <a:t>Presentation order.</a:t>
            </a:r>
            <a:endParaRPr lang="en-GB" dirty="0"/>
          </a:p>
        </p:txBody>
      </p:sp>
      <p:sp>
        <p:nvSpPr>
          <p:cNvPr id="3" name="Rectangle 3"/>
          <p:cNvSpPr txBox="1">
            <a:spLocks noChangeArrowheads="1"/>
          </p:cNvSpPr>
          <p:nvPr/>
        </p:nvSpPr>
        <p:spPr>
          <a:xfrm>
            <a:off x="846138" y="2160588"/>
            <a:ext cx="4319587" cy="2703512"/>
          </a:xfrm>
          <a:prstGeom prst="rect">
            <a:avLst/>
          </a:prstGeom>
        </p:spPr>
        <p:txBody>
          <a:bodyPr/>
          <a:lstStyle/>
          <a:p>
            <a:pPr marL="0" marR="0" lvl="1" indent="0" algn="l" defTabSz="914400" rtl="0" eaLnBrk="1" fontAlgn="base" latinLnBrk="0" hangingPunct="1">
              <a:lnSpc>
                <a:spcPts val="2100"/>
              </a:lnSpc>
              <a:spcBef>
                <a:spcPts val="400"/>
              </a:spcBef>
              <a:spcAft>
                <a:spcPts val="800"/>
              </a:spcAft>
              <a:buClr>
                <a:srgbClr val="FB6AB6"/>
              </a:buClr>
              <a:buSzTx/>
              <a:buFontTx/>
              <a:buNone/>
              <a:tabLst/>
              <a:defRPr/>
            </a:pPr>
            <a:r>
              <a:rPr kumimoji="0" lang="en-GB" sz="1600" b="1" i="0" u="none" strike="noStrike" kern="0" cap="none" spc="0" normalizeH="0" baseline="0" noProof="0" dirty="0" smtClean="0">
                <a:ln>
                  <a:noFill/>
                </a:ln>
                <a:solidFill>
                  <a:srgbClr val="465141"/>
                </a:solidFill>
                <a:effectLst/>
                <a:uLnTx/>
                <a:uFillTx/>
                <a:latin typeface="+mn-lt"/>
                <a:ea typeface="Geneva"/>
                <a:cs typeface="Geneva"/>
              </a:rPr>
              <a:t>Key findings</a:t>
            </a:r>
          </a:p>
          <a:p>
            <a:pPr marL="715963" marR="0" lvl="2" indent="-285750" algn="l" defTabSz="719138" rtl="0" eaLnBrk="1" fontAlgn="base" latinLnBrk="0" hangingPunct="1">
              <a:lnSpc>
                <a:spcPts val="2100"/>
              </a:lnSpc>
              <a:spcBef>
                <a:spcPct val="0"/>
              </a:spcBef>
              <a:spcAft>
                <a:spcPts val="500"/>
              </a:spcAft>
              <a:buClr>
                <a:srgbClr val="FA37CB"/>
              </a:buClr>
              <a:buSzTx/>
              <a:buFontTx/>
              <a:buChar char="•"/>
              <a:tabLst/>
              <a:defRPr/>
            </a:pPr>
            <a:r>
              <a:rPr kumimoji="0" lang="en-GB" sz="1600" b="0" i="0" u="none" strike="noStrike" kern="0" cap="none" spc="0" normalizeH="0" baseline="0" noProof="0" dirty="0" smtClean="0">
                <a:ln>
                  <a:noFill/>
                </a:ln>
                <a:solidFill>
                  <a:srgbClr val="465141"/>
                </a:solidFill>
                <a:effectLst/>
                <a:uLnTx/>
                <a:uFillTx/>
                <a:latin typeface="+mn-lt"/>
                <a:ea typeface="Geneva"/>
                <a:cs typeface="Geneva"/>
              </a:rPr>
              <a:t>From 2012 survey</a:t>
            </a:r>
          </a:p>
          <a:p>
            <a:pPr marL="715963" marR="0" lvl="2" indent="-285750" algn="l" defTabSz="719138" rtl="0" eaLnBrk="1" fontAlgn="base" latinLnBrk="0" hangingPunct="1">
              <a:lnSpc>
                <a:spcPts val="2100"/>
              </a:lnSpc>
              <a:spcBef>
                <a:spcPct val="0"/>
              </a:spcBef>
              <a:spcAft>
                <a:spcPts val="500"/>
              </a:spcAft>
              <a:buClr>
                <a:srgbClr val="FA37CB"/>
              </a:buClr>
              <a:buSzTx/>
              <a:buFontTx/>
              <a:buChar char="•"/>
              <a:tabLst/>
              <a:defRPr/>
            </a:pPr>
            <a:r>
              <a:rPr kumimoji="0" lang="en-GB" sz="1600" b="0" i="0" u="none" strike="noStrike" kern="0" cap="none" spc="0" normalizeH="0" baseline="0" noProof="0" dirty="0" smtClean="0">
                <a:ln>
                  <a:noFill/>
                </a:ln>
                <a:solidFill>
                  <a:srgbClr val="465141"/>
                </a:solidFill>
                <a:effectLst/>
                <a:uLnTx/>
                <a:uFillTx/>
                <a:latin typeface="+mn-lt"/>
                <a:ea typeface="Geneva"/>
                <a:cs typeface="Geneva"/>
              </a:rPr>
              <a:t>Supplemented with data from previous years where applicable</a:t>
            </a:r>
          </a:p>
          <a:p>
            <a:pPr marL="715963" marR="0" lvl="2" indent="-285750" algn="l" defTabSz="719138" rtl="0" eaLnBrk="1" fontAlgn="base" latinLnBrk="0" hangingPunct="1">
              <a:lnSpc>
                <a:spcPts val="2100"/>
              </a:lnSpc>
              <a:spcBef>
                <a:spcPct val="0"/>
              </a:spcBef>
              <a:spcAft>
                <a:spcPts val="500"/>
              </a:spcAft>
              <a:buClr>
                <a:srgbClr val="FA37CB"/>
              </a:buClr>
              <a:buSzTx/>
              <a:buFontTx/>
              <a:buChar char="•"/>
              <a:tabLst/>
              <a:defRPr/>
            </a:pPr>
            <a:r>
              <a:rPr lang="en-GB" sz="1600" kern="0" dirty="0" smtClean="0">
                <a:solidFill>
                  <a:srgbClr val="465141"/>
                </a:solidFill>
                <a:latin typeface="+mn-lt"/>
              </a:rPr>
              <a:t>Significant differences between key groups highlighted </a:t>
            </a:r>
            <a:endParaRPr kumimoji="0" lang="en-GB" sz="1600" b="0" i="0" u="none" strike="noStrike" kern="0" cap="none" spc="0" normalizeH="0" baseline="0" noProof="0" dirty="0" smtClean="0">
              <a:ln>
                <a:noFill/>
              </a:ln>
              <a:solidFill>
                <a:srgbClr val="465141"/>
              </a:solidFill>
              <a:effectLst/>
              <a:uLnTx/>
              <a:uFillTx/>
              <a:latin typeface="+mn-lt"/>
              <a:ea typeface="Geneva"/>
              <a:cs typeface="Geneva"/>
            </a:endParaRPr>
          </a:p>
        </p:txBody>
      </p:sp>
      <p:sp>
        <p:nvSpPr>
          <p:cNvPr id="4" name="AutoShape 5"/>
          <p:cNvSpPr>
            <a:spLocks noChangeArrowheads="1"/>
          </p:cNvSpPr>
          <p:nvPr/>
        </p:nvSpPr>
        <p:spPr bwMode="auto">
          <a:xfrm>
            <a:off x="2247975" y="2269257"/>
            <a:ext cx="3096344" cy="216024"/>
          </a:xfrm>
          <a:prstGeom prst="rightArrow">
            <a:avLst>
              <a:gd name="adj1" fmla="val 50000"/>
              <a:gd name="adj2" fmla="val 84420"/>
            </a:avLst>
          </a:prstGeom>
          <a:solidFill>
            <a:srgbClr val="99CCFF"/>
          </a:solidFill>
          <a:ln w="9525">
            <a:noFill/>
            <a:miter lim="800000"/>
            <a:headEnd/>
            <a:tailEnd/>
          </a:ln>
        </p:spPr>
        <p:txBody>
          <a:bodyPr wrap="none" lIns="104274" tIns="52138" rIns="104274" bIns="52138" anchor="ctr"/>
          <a:lstStyle/>
          <a:p>
            <a:endParaRPr lang="en-US" dirty="0"/>
          </a:p>
        </p:txBody>
      </p:sp>
      <p:sp>
        <p:nvSpPr>
          <p:cNvPr id="5" name="Rectangle 4"/>
          <p:cNvSpPr>
            <a:spLocks noChangeArrowheads="1"/>
          </p:cNvSpPr>
          <p:nvPr/>
        </p:nvSpPr>
        <p:spPr bwMode="auto">
          <a:xfrm>
            <a:off x="5559425" y="2125241"/>
            <a:ext cx="4357688" cy="3312368"/>
          </a:xfrm>
          <a:prstGeom prst="rect">
            <a:avLst/>
          </a:prstGeom>
          <a:solidFill>
            <a:srgbClr val="99CCFF"/>
          </a:solidFill>
          <a:ln w="9525">
            <a:noFill/>
            <a:miter lim="800000"/>
            <a:headEnd/>
            <a:tailEnd/>
          </a:ln>
        </p:spPr>
        <p:txBody>
          <a:bodyPr lIns="104274" tIns="52138" rIns="104274" bIns="52138"/>
          <a:lstStyle/>
          <a:p>
            <a:pPr marL="391028" indent="-391028">
              <a:spcBef>
                <a:spcPts val="600"/>
              </a:spcBef>
              <a:buFont typeface="Arial" charset="0"/>
              <a:buAutoNum type="arabicPeriod"/>
              <a:tabLst>
                <a:tab pos="510509" algn="l"/>
              </a:tabLst>
              <a:defRPr/>
            </a:pPr>
            <a:endParaRPr lang="en-GB" sz="1400" dirty="0" smtClean="0">
              <a:latin typeface="+mn-lt"/>
              <a:ea typeface="Geneva" pitchFamily="-107" charset="-128"/>
              <a:cs typeface="+mn-cs"/>
            </a:endParaRPr>
          </a:p>
          <a:p>
            <a:pPr marL="391028" indent="-391028">
              <a:spcBef>
                <a:spcPts val="600"/>
              </a:spcBef>
              <a:buFont typeface="Arial" charset="0"/>
              <a:buAutoNum type="arabicPeriod"/>
              <a:tabLst>
                <a:tab pos="510509" algn="l"/>
              </a:tabLst>
              <a:defRPr/>
            </a:pPr>
            <a:r>
              <a:rPr lang="en-GB" sz="1600" dirty="0" smtClean="0">
                <a:latin typeface="+mn-lt"/>
                <a:ea typeface="Geneva" pitchFamily="-107" charset="-128"/>
                <a:cs typeface="+mn-cs"/>
              </a:rPr>
              <a:t>About </a:t>
            </a:r>
            <a:r>
              <a:rPr lang="en-GB" sz="1600" dirty="0">
                <a:latin typeface="+mn-lt"/>
                <a:ea typeface="Geneva" pitchFamily="-107" charset="-128"/>
                <a:cs typeface="+mn-cs"/>
              </a:rPr>
              <a:t>the motorist</a:t>
            </a:r>
          </a:p>
          <a:p>
            <a:pPr marL="391028" indent="-391028">
              <a:spcBef>
                <a:spcPts val="600"/>
              </a:spcBef>
              <a:buFont typeface="Arial" charset="0"/>
              <a:buAutoNum type="arabicPeriod"/>
              <a:tabLst>
                <a:tab pos="510509" algn="l"/>
              </a:tabLst>
              <a:defRPr/>
            </a:pPr>
            <a:r>
              <a:rPr lang="en-GB" sz="1600" dirty="0" smtClean="0">
                <a:latin typeface="+mn-lt"/>
                <a:ea typeface="Geneva" pitchFamily="-107" charset="-128"/>
                <a:cs typeface="+mn-cs"/>
              </a:rPr>
              <a:t>Setting the scene</a:t>
            </a:r>
          </a:p>
          <a:p>
            <a:pPr marL="391028" indent="-391028">
              <a:spcBef>
                <a:spcPts val="600"/>
              </a:spcBef>
              <a:buFont typeface="Arial" charset="0"/>
              <a:buAutoNum type="arabicPeriod"/>
              <a:tabLst>
                <a:tab pos="510509" algn="l"/>
              </a:tabLst>
              <a:defRPr/>
            </a:pPr>
            <a:r>
              <a:rPr lang="en-GB" sz="1600" dirty="0" smtClean="0">
                <a:latin typeface="+mn-lt"/>
                <a:ea typeface="Geneva" pitchFamily="-107" charset="-128"/>
                <a:cs typeface="+mn-cs"/>
              </a:rPr>
              <a:t>Gauging </a:t>
            </a:r>
            <a:r>
              <a:rPr lang="en-GB" sz="1600" dirty="0">
                <a:latin typeface="+mn-lt"/>
                <a:ea typeface="Geneva" pitchFamily="-107" charset="-128"/>
                <a:cs typeface="+mn-cs"/>
              </a:rPr>
              <a:t>the mood in </a:t>
            </a:r>
            <a:r>
              <a:rPr lang="en-GB" sz="1600" dirty="0" smtClean="0">
                <a:latin typeface="+mn-lt"/>
                <a:ea typeface="Geneva" pitchFamily="-107" charset="-128"/>
                <a:cs typeface="+mn-cs"/>
              </a:rPr>
              <a:t>2012 </a:t>
            </a:r>
            <a:r>
              <a:rPr lang="en-GB" sz="1600" dirty="0">
                <a:latin typeface="+mn-lt"/>
                <a:ea typeface="Geneva" pitchFamily="-107" charset="-128"/>
                <a:cs typeface="+mn-cs"/>
              </a:rPr>
              <a:t>– tracker questions</a:t>
            </a:r>
          </a:p>
          <a:p>
            <a:pPr marL="391028" indent="-391028">
              <a:spcBef>
                <a:spcPts val="600"/>
              </a:spcBef>
              <a:buFont typeface="Arial" charset="0"/>
              <a:buAutoNum type="arabicPeriod"/>
              <a:tabLst>
                <a:tab pos="510509" algn="l"/>
              </a:tabLst>
              <a:defRPr/>
            </a:pPr>
            <a:r>
              <a:rPr lang="en-GB" sz="1600" dirty="0" smtClean="0">
                <a:latin typeface="+mn-lt"/>
                <a:ea typeface="Geneva" pitchFamily="-107" charset="-128"/>
                <a:cs typeface="+mn-cs"/>
              </a:rPr>
              <a:t>Peak car</a:t>
            </a:r>
          </a:p>
          <a:p>
            <a:pPr marL="391028" indent="-391028">
              <a:spcBef>
                <a:spcPts val="600"/>
              </a:spcBef>
              <a:buFont typeface="Arial" charset="0"/>
              <a:buAutoNum type="arabicPeriod"/>
              <a:tabLst>
                <a:tab pos="510509" algn="l"/>
              </a:tabLst>
              <a:defRPr/>
            </a:pPr>
            <a:r>
              <a:rPr lang="en-GB" sz="1600" dirty="0" smtClean="0">
                <a:latin typeface="+mn-lt"/>
                <a:ea typeface="Geneva" pitchFamily="-107" charset="-128"/>
                <a:cs typeface="+mn-cs"/>
              </a:rPr>
              <a:t>Safety on the road</a:t>
            </a:r>
          </a:p>
          <a:p>
            <a:pPr marL="391028" indent="-391028">
              <a:spcBef>
                <a:spcPts val="600"/>
              </a:spcBef>
              <a:tabLst>
                <a:tab pos="510509" algn="l"/>
              </a:tabLst>
              <a:defRPr/>
            </a:pPr>
            <a:r>
              <a:rPr lang="en-GB" sz="1600" dirty="0" smtClean="0">
                <a:latin typeface="+mn-lt"/>
                <a:ea typeface="Geneva" pitchFamily="-107" charset="-128"/>
                <a:cs typeface="+mn-cs"/>
              </a:rPr>
              <a:t> 	- Driving under the influence</a:t>
            </a:r>
          </a:p>
          <a:p>
            <a:pPr marL="391028" indent="-391028">
              <a:spcBef>
                <a:spcPts val="600"/>
              </a:spcBef>
              <a:tabLst>
                <a:tab pos="510509" algn="l"/>
              </a:tabLst>
              <a:defRPr/>
            </a:pPr>
            <a:r>
              <a:rPr lang="en-GB" sz="1600" dirty="0" smtClean="0">
                <a:latin typeface="+mn-lt"/>
                <a:ea typeface="Geneva" pitchFamily="-107" charset="-128"/>
                <a:cs typeface="+mn-cs"/>
              </a:rPr>
              <a:t>	- Speed limits</a:t>
            </a:r>
          </a:p>
          <a:p>
            <a:pPr marL="391028" indent="-391028">
              <a:spcBef>
                <a:spcPts val="600"/>
              </a:spcBef>
              <a:buFont typeface="+mj-lt"/>
              <a:buAutoNum type="arabicPeriod" startAt="5"/>
              <a:tabLst>
                <a:tab pos="510509" algn="l"/>
              </a:tabLst>
              <a:defRPr/>
            </a:pPr>
            <a:r>
              <a:rPr lang="en-GB" sz="1600" dirty="0" smtClean="0">
                <a:latin typeface="+mn-lt"/>
                <a:ea typeface="Geneva" pitchFamily="-107" charset="-128"/>
                <a:cs typeface="+mn-cs"/>
              </a:rPr>
              <a:t>The driving environment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8" name="Title 1"/>
          <p:cNvSpPr>
            <a:spLocks noGrp="1"/>
          </p:cNvSpPr>
          <p:nvPr>
            <p:ph type="title"/>
          </p:nvPr>
        </p:nvSpPr>
        <p:spPr>
          <a:xfrm>
            <a:off x="849313" y="352401"/>
            <a:ext cx="9209914" cy="1079500"/>
          </a:xfrm>
          <a:noFill/>
        </p:spPr>
        <p:txBody>
          <a:bodyPr/>
          <a:lstStyle/>
          <a:p>
            <a:r>
              <a:rPr smtClean="0">
                <a:latin typeface="Arial" pitchFamily="34" charset="0"/>
                <a:ea typeface="Geneva"/>
                <a:cs typeface="Geneva"/>
              </a:rPr>
              <a:t>Older drivers.</a:t>
            </a:r>
            <a:r>
              <a:rPr dirty="0" smtClean="0">
                <a:latin typeface="Arial" pitchFamily="34" charset="0"/>
                <a:ea typeface="Geneva"/>
                <a:cs typeface="Geneva"/>
              </a:rPr>
              <a:t/>
            </a:r>
            <a:br>
              <a:rPr dirty="0" smtClean="0">
                <a:latin typeface="Arial" pitchFamily="34" charset="0"/>
                <a:ea typeface="Geneva"/>
                <a:cs typeface="Geneva"/>
              </a:rPr>
            </a:br>
            <a:r>
              <a:rPr sz="1400" dirty="0" smtClean="0">
                <a:latin typeface="Arial" pitchFamily="34" charset="0"/>
                <a:ea typeface="Geneva"/>
                <a:cs typeface="Geneva"/>
              </a:rPr>
              <a:t>Opinions regarding older drivers remain relatively unchanged since last year, with medical checks being the preferred method of managing elderly motorists. As expected, these opinions are closely linked to the respondent's age.</a:t>
            </a:r>
            <a:endParaRPr dirty="0" smtClean="0">
              <a:latin typeface="Arial" pitchFamily="34" charset="0"/>
              <a:ea typeface="Geneva"/>
              <a:cs typeface="Geneva"/>
            </a:endParaRPr>
          </a:p>
        </p:txBody>
      </p:sp>
      <p:graphicFrame>
        <p:nvGraphicFramePr>
          <p:cNvPr id="32" name="Chart 31"/>
          <p:cNvGraphicFramePr>
            <a:graphicFrameLocks/>
          </p:cNvGraphicFramePr>
          <p:nvPr/>
        </p:nvGraphicFramePr>
        <p:xfrm>
          <a:off x="-370721" y="1709723"/>
          <a:ext cx="9286940" cy="5643602"/>
        </p:xfrm>
        <a:graphic>
          <a:graphicData uri="http://schemas.openxmlformats.org/drawingml/2006/chart">
            <c:chart xmlns:c="http://schemas.openxmlformats.org/drawingml/2006/chart" xmlns:r="http://schemas.openxmlformats.org/officeDocument/2006/relationships" r:id="rId3"/>
          </a:graphicData>
        </a:graphic>
      </p:graphicFrame>
      <p:sp>
        <p:nvSpPr>
          <p:cNvPr id="13" name="Rectangle 12"/>
          <p:cNvSpPr/>
          <p:nvPr/>
        </p:nvSpPr>
        <p:spPr bwMode="auto">
          <a:xfrm>
            <a:off x="7487459" y="2209789"/>
            <a:ext cx="500066" cy="4643470"/>
          </a:xfrm>
          <a:prstGeom prst="rect">
            <a:avLst/>
          </a:prstGeom>
          <a:solidFill>
            <a:schemeClr val="accent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dirty="0" smtClean="0">
              <a:ln>
                <a:noFill/>
              </a:ln>
              <a:solidFill>
                <a:schemeClr val="tx1"/>
              </a:solidFill>
              <a:effectLst/>
              <a:latin typeface="Arial" pitchFamily="34" charset="0"/>
            </a:endParaRPr>
          </a:p>
        </p:txBody>
      </p:sp>
      <p:sp>
        <p:nvSpPr>
          <p:cNvPr id="21" name="Text Box 17"/>
          <p:cNvSpPr txBox="1">
            <a:spLocks noChangeArrowheads="1"/>
          </p:cNvSpPr>
          <p:nvPr/>
        </p:nvSpPr>
        <p:spPr bwMode="auto">
          <a:xfrm>
            <a:off x="7273145" y="1602157"/>
            <a:ext cx="928694" cy="536194"/>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2012</a:t>
            </a:r>
          </a:p>
          <a:p>
            <a:pPr algn="ctr" eaLnBrk="0" hangingPunct="0">
              <a:defRPr/>
            </a:pPr>
            <a:r>
              <a:rPr lang="en-GB" sz="1400" b="1" dirty="0" smtClean="0">
                <a:latin typeface="+mn-lt"/>
                <a:ea typeface="Geneva" pitchFamily="-107" charset="-128"/>
                <a:cs typeface="+mn-cs"/>
              </a:rPr>
              <a:t>agree</a:t>
            </a:r>
            <a:endParaRPr lang="en-GB" sz="1400" b="1" dirty="0">
              <a:latin typeface="+mn-lt"/>
              <a:ea typeface="Geneva" pitchFamily="-107" charset="-128"/>
              <a:cs typeface="+mn-cs"/>
            </a:endParaRPr>
          </a:p>
        </p:txBody>
      </p:sp>
      <p:sp>
        <p:nvSpPr>
          <p:cNvPr id="36" name="Text Box 17"/>
          <p:cNvSpPr txBox="1">
            <a:spLocks noChangeArrowheads="1"/>
          </p:cNvSpPr>
          <p:nvPr/>
        </p:nvSpPr>
        <p:spPr bwMode="auto">
          <a:xfrm>
            <a:off x="7487459" y="220978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67%</a:t>
            </a:r>
            <a:endParaRPr lang="en-GB" sz="1400" b="1" dirty="0">
              <a:latin typeface="+mn-lt"/>
              <a:ea typeface="Geneva" pitchFamily="-107" charset="-128"/>
              <a:cs typeface="+mn-cs"/>
            </a:endParaRPr>
          </a:p>
        </p:txBody>
      </p:sp>
      <p:sp>
        <p:nvSpPr>
          <p:cNvPr id="59" name="Rectangle 23"/>
          <p:cNvSpPr>
            <a:spLocks noChangeArrowheads="1"/>
          </p:cNvSpPr>
          <p:nvPr/>
        </p:nvSpPr>
        <p:spPr bwMode="auto">
          <a:xfrm>
            <a:off x="1568451" y="6921500"/>
            <a:ext cx="6419074" cy="646113"/>
          </a:xfrm>
          <a:prstGeom prst="rect">
            <a:avLst/>
          </a:prstGeom>
          <a:noFill/>
          <a:ln w="9525">
            <a:noFill/>
            <a:miter lim="800000"/>
            <a:headEnd/>
            <a:tailEnd/>
          </a:ln>
        </p:spPr>
        <p:txBody>
          <a:bodyPr lIns="104287" tIns="52144" rIns="104287" bIns="52144"/>
          <a:lstStyle/>
          <a:p>
            <a:pPr marL="391077" indent="-391077" eaLnBrk="0" hangingPunct="0">
              <a:defRPr/>
            </a:pPr>
            <a:r>
              <a:rPr lang="en-GB" sz="1000" dirty="0" smtClean="0">
                <a:solidFill>
                  <a:srgbClr val="4D4D4D"/>
                </a:solidFill>
                <a:latin typeface="+mn-lt"/>
              </a:rPr>
              <a:t>Q5	Due to our ageing society, please tell us if you agree or disagree with the following statements with regards to older drivers?</a:t>
            </a:r>
          </a:p>
          <a:p>
            <a:pPr marL="391077" indent="-391077" eaLnBrk="0" hangingPunct="0">
              <a:defRPr/>
            </a:pPr>
            <a:r>
              <a:rPr lang="en-GB" sz="1000" dirty="0" smtClean="0">
                <a:solidFill>
                  <a:srgbClr val="4D4D4D"/>
                </a:solidFill>
                <a:latin typeface="+mn-lt"/>
              </a:rPr>
              <a:t>	Base: all respondents (n=1,003)</a:t>
            </a:r>
            <a:endParaRPr lang="en-GB" sz="1000" dirty="0">
              <a:solidFill>
                <a:srgbClr val="4D4D4D"/>
              </a:solidFill>
              <a:latin typeface="+mn-lt"/>
            </a:endParaRPr>
          </a:p>
        </p:txBody>
      </p:sp>
      <p:sp>
        <p:nvSpPr>
          <p:cNvPr id="64" name="Rectangle 63"/>
          <p:cNvSpPr/>
          <p:nvPr/>
        </p:nvSpPr>
        <p:spPr>
          <a:xfrm>
            <a:off x="586531" y="2138351"/>
            <a:ext cx="2357453" cy="600164"/>
          </a:xfrm>
          <a:prstGeom prst="rect">
            <a:avLst/>
          </a:prstGeom>
        </p:spPr>
        <p:txBody>
          <a:bodyPr wrap="square">
            <a:spAutoFit/>
          </a:bodyPr>
          <a:lstStyle/>
          <a:p>
            <a:r>
              <a:rPr lang="en-GB" dirty="0" smtClean="0">
                <a:solidFill>
                  <a:prstClr val="black"/>
                </a:solidFill>
              </a:rPr>
              <a:t>Drivers should have compulsory </a:t>
            </a:r>
            <a:r>
              <a:rPr lang="en-GB" b="1" dirty="0" smtClean="0">
                <a:solidFill>
                  <a:prstClr val="black"/>
                </a:solidFill>
              </a:rPr>
              <a:t>medical checks </a:t>
            </a:r>
            <a:r>
              <a:rPr lang="en-GB" dirty="0" smtClean="0">
                <a:solidFill>
                  <a:prstClr val="black"/>
                </a:solidFill>
              </a:rPr>
              <a:t>at 70 years old and at regular intervals there-after</a:t>
            </a:r>
            <a:endParaRPr lang="en-GB" dirty="0"/>
          </a:p>
        </p:txBody>
      </p:sp>
      <p:sp>
        <p:nvSpPr>
          <p:cNvPr id="65" name="Rectangle 64"/>
          <p:cNvSpPr/>
          <p:nvPr/>
        </p:nvSpPr>
        <p:spPr>
          <a:xfrm>
            <a:off x="586531" y="2852731"/>
            <a:ext cx="2357453" cy="600164"/>
          </a:xfrm>
          <a:prstGeom prst="rect">
            <a:avLst/>
          </a:prstGeom>
        </p:spPr>
        <p:txBody>
          <a:bodyPr wrap="square">
            <a:spAutoFit/>
          </a:bodyPr>
          <a:lstStyle/>
          <a:p>
            <a:r>
              <a:rPr lang="en-GB" dirty="0" smtClean="0">
                <a:solidFill>
                  <a:prstClr val="black"/>
                </a:solidFill>
              </a:rPr>
              <a:t>Drivers should have </a:t>
            </a:r>
            <a:r>
              <a:rPr lang="en-GB" b="1" dirty="0" smtClean="0">
                <a:solidFill>
                  <a:prstClr val="black"/>
                </a:solidFill>
              </a:rPr>
              <a:t>compulsory driving evaluations </a:t>
            </a:r>
            <a:r>
              <a:rPr lang="en-GB" dirty="0" smtClean="0">
                <a:solidFill>
                  <a:prstClr val="black"/>
                </a:solidFill>
              </a:rPr>
              <a:t>at 70 years and at regular intervals there-after</a:t>
            </a:r>
            <a:endParaRPr lang="en-GB" dirty="0"/>
          </a:p>
        </p:txBody>
      </p:sp>
      <p:sp>
        <p:nvSpPr>
          <p:cNvPr id="66" name="Rectangle 65"/>
          <p:cNvSpPr/>
          <p:nvPr/>
        </p:nvSpPr>
        <p:spPr>
          <a:xfrm>
            <a:off x="586531" y="3538451"/>
            <a:ext cx="2357454" cy="600164"/>
          </a:xfrm>
          <a:prstGeom prst="rect">
            <a:avLst/>
          </a:prstGeom>
        </p:spPr>
        <p:txBody>
          <a:bodyPr wrap="square">
            <a:spAutoFit/>
          </a:bodyPr>
          <a:lstStyle/>
          <a:p>
            <a:r>
              <a:rPr lang="en-GB" b="1" dirty="0" smtClean="0">
                <a:solidFill>
                  <a:prstClr val="black"/>
                </a:solidFill>
              </a:rPr>
              <a:t>All drivers regardless of age </a:t>
            </a:r>
            <a:r>
              <a:rPr lang="en-GB" dirty="0" smtClean="0">
                <a:solidFill>
                  <a:prstClr val="black"/>
                </a:solidFill>
              </a:rPr>
              <a:t>should be re-tested periodically on their ability to drive</a:t>
            </a:r>
            <a:endParaRPr lang="en-GB" dirty="0"/>
          </a:p>
        </p:txBody>
      </p:sp>
      <p:sp>
        <p:nvSpPr>
          <p:cNvPr id="67" name="Rectangle 66"/>
          <p:cNvSpPr/>
          <p:nvPr/>
        </p:nvSpPr>
        <p:spPr>
          <a:xfrm>
            <a:off x="586531" y="4210053"/>
            <a:ext cx="2357454" cy="600164"/>
          </a:xfrm>
          <a:prstGeom prst="rect">
            <a:avLst/>
          </a:prstGeom>
        </p:spPr>
        <p:txBody>
          <a:bodyPr wrap="square">
            <a:spAutoFit/>
          </a:bodyPr>
          <a:lstStyle/>
          <a:p>
            <a:r>
              <a:rPr lang="en-GB" dirty="0" smtClean="0">
                <a:solidFill>
                  <a:prstClr val="black"/>
                </a:solidFill>
              </a:rPr>
              <a:t>Elderly drivers </a:t>
            </a:r>
            <a:r>
              <a:rPr lang="en-GB" b="1" dirty="0" smtClean="0">
                <a:solidFill>
                  <a:prstClr val="black"/>
                </a:solidFill>
              </a:rPr>
              <a:t>should be allowed to decide with their families </a:t>
            </a:r>
            <a:r>
              <a:rPr lang="en-GB" dirty="0" smtClean="0">
                <a:solidFill>
                  <a:prstClr val="black"/>
                </a:solidFill>
              </a:rPr>
              <a:t>when it is time for them to stop</a:t>
            </a:r>
            <a:endParaRPr lang="en-GB" dirty="0"/>
          </a:p>
        </p:txBody>
      </p:sp>
      <p:sp>
        <p:nvSpPr>
          <p:cNvPr id="68" name="Rectangle 67"/>
          <p:cNvSpPr/>
          <p:nvPr/>
        </p:nvSpPr>
        <p:spPr>
          <a:xfrm>
            <a:off x="557973" y="4924433"/>
            <a:ext cx="2386011" cy="600164"/>
          </a:xfrm>
          <a:prstGeom prst="rect">
            <a:avLst/>
          </a:prstGeom>
        </p:spPr>
        <p:txBody>
          <a:bodyPr wrap="square">
            <a:spAutoFit/>
          </a:bodyPr>
          <a:lstStyle/>
          <a:p>
            <a:r>
              <a:rPr lang="en-GB" b="1" dirty="0" smtClean="0">
                <a:solidFill>
                  <a:prstClr val="black"/>
                </a:solidFill>
              </a:rPr>
              <a:t>Current system </a:t>
            </a:r>
            <a:r>
              <a:rPr lang="en-GB" dirty="0" smtClean="0">
                <a:solidFill>
                  <a:prstClr val="black"/>
                </a:solidFill>
              </a:rPr>
              <a:t>of allowing drivers over 70 years to renew their licence every 3 years </a:t>
            </a:r>
            <a:r>
              <a:rPr lang="en-GB" b="1" dirty="0" smtClean="0">
                <a:solidFill>
                  <a:prstClr val="black"/>
                </a:solidFill>
              </a:rPr>
              <a:t>should continue</a:t>
            </a:r>
            <a:endParaRPr lang="en-GB" b="1" dirty="0"/>
          </a:p>
        </p:txBody>
      </p:sp>
      <p:sp>
        <p:nvSpPr>
          <p:cNvPr id="69" name="Rectangle 68"/>
          <p:cNvSpPr/>
          <p:nvPr/>
        </p:nvSpPr>
        <p:spPr>
          <a:xfrm>
            <a:off x="586531" y="5710251"/>
            <a:ext cx="2357454" cy="430887"/>
          </a:xfrm>
          <a:prstGeom prst="rect">
            <a:avLst/>
          </a:prstGeom>
        </p:spPr>
        <p:txBody>
          <a:bodyPr wrap="square">
            <a:spAutoFit/>
          </a:bodyPr>
          <a:lstStyle/>
          <a:p>
            <a:r>
              <a:rPr lang="en-GB" dirty="0" smtClean="0">
                <a:solidFill>
                  <a:prstClr val="black"/>
                </a:solidFill>
              </a:rPr>
              <a:t>There </a:t>
            </a:r>
            <a:r>
              <a:rPr lang="en-GB" b="1" dirty="0" smtClean="0">
                <a:solidFill>
                  <a:prstClr val="black"/>
                </a:solidFill>
              </a:rPr>
              <a:t>should be a maximum age </a:t>
            </a:r>
            <a:r>
              <a:rPr lang="en-GB" dirty="0" smtClean="0">
                <a:solidFill>
                  <a:prstClr val="black"/>
                </a:solidFill>
              </a:rPr>
              <a:t>limit for driving</a:t>
            </a:r>
            <a:endParaRPr lang="en-GB" dirty="0"/>
          </a:p>
        </p:txBody>
      </p:sp>
      <p:sp>
        <p:nvSpPr>
          <p:cNvPr id="70" name="Rectangle 69"/>
          <p:cNvSpPr/>
          <p:nvPr/>
        </p:nvSpPr>
        <p:spPr>
          <a:xfrm>
            <a:off x="586530" y="6422372"/>
            <a:ext cx="2500329" cy="430887"/>
          </a:xfrm>
          <a:prstGeom prst="rect">
            <a:avLst/>
          </a:prstGeom>
        </p:spPr>
        <p:txBody>
          <a:bodyPr wrap="square">
            <a:spAutoFit/>
          </a:bodyPr>
          <a:lstStyle/>
          <a:p>
            <a:r>
              <a:rPr lang="en-GB" dirty="0" smtClean="0">
                <a:solidFill>
                  <a:prstClr val="black"/>
                </a:solidFill>
              </a:rPr>
              <a:t>Elderly motorists should be restricted to </a:t>
            </a:r>
            <a:r>
              <a:rPr lang="en-GB" b="1" dirty="0" smtClean="0">
                <a:solidFill>
                  <a:prstClr val="black"/>
                </a:solidFill>
              </a:rPr>
              <a:t>driving during daylight</a:t>
            </a:r>
            <a:endParaRPr lang="en-GB" b="1" dirty="0"/>
          </a:p>
        </p:txBody>
      </p:sp>
      <p:sp>
        <p:nvSpPr>
          <p:cNvPr id="71" name="Text Box 17"/>
          <p:cNvSpPr txBox="1">
            <a:spLocks noChangeArrowheads="1"/>
          </p:cNvSpPr>
          <p:nvPr/>
        </p:nvSpPr>
        <p:spPr bwMode="auto">
          <a:xfrm>
            <a:off x="7487459" y="303204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62%</a:t>
            </a:r>
            <a:endParaRPr lang="en-GB" sz="1400" b="1" dirty="0">
              <a:latin typeface="+mn-lt"/>
              <a:ea typeface="Geneva" pitchFamily="-107" charset="-128"/>
              <a:cs typeface="+mn-cs"/>
            </a:endParaRPr>
          </a:p>
        </p:txBody>
      </p:sp>
      <p:sp>
        <p:nvSpPr>
          <p:cNvPr id="72" name="Text Box 17"/>
          <p:cNvSpPr txBox="1">
            <a:spLocks noChangeArrowheads="1"/>
          </p:cNvSpPr>
          <p:nvPr/>
        </p:nvSpPr>
        <p:spPr bwMode="auto">
          <a:xfrm>
            <a:off x="7487459" y="363854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45%</a:t>
            </a:r>
            <a:endParaRPr lang="en-GB" sz="1400" b="1" dirty="0">
              <a:latin typeface="+mn-lt"/>
              <a:ea typeface="Geneva" pitchFamily="-107" charset="-128"/>
              <a:cs typeface="+mn-cs"/>
            </a:endParaRPr>
          </a:p>
        </p:txBody>
      </p:sp>
      <p:sp>
        <p:nvSpPr>
          <p:cNvPr id="74" name="Text Box 17"/>
          <p:cNvSpPr txBox="1">
            <a:spLocks noChangeArrowheads="1"/>
          </p:cNvSpPr>
          <p:nvPr/>
        </p:nvSpPr>
        <p:spPr bwMode="auto">
          <a:xfrm>
            <a:off x="7487459" y="438936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44%</a:t>
            </a:r>
            <a:endParaRPr lang="en-GB" sz="1400" b="1" dirty="0">
              <a:latin typeface="+mn-lt"/>
              <a:ea typeface="Geneva" pitchFamily="-107" charset="-128"/>
              <a:cs typeface="+mn-cs"/>
            </a:endParaRPr>
          </a:p>
        </p:txBody>
      </p:sp>
      <p:sp>
        <p:nvSpPr>
          <p:cNvPr id="75" name="Text Box 17"/>
          <p:cNvSpPr txBox="1">
            <a:spLocks noChangeArrowheads="1"/>
          </p:cNvSpPr>
          <p:nvPr/>
        </p:nvSpPr>
        <p:spPr bwMode="auto">
          <a:xfrm>
            <a:off x="7487459" y="503231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41%</a:t>
            </a:r>
            <a:endParaRPr lang="en-GB" sz="1400" b="1" dirty="0">
              <a:latin typeface="+mn-lt"/>
              <a:ea typeface="Geneva" pitchFamily="-107" charset="-128"/>
              <a:cs typeface="+mn-cs"/>
            </a:endParaRPr>
          </a:p>
        </p:txBody>
      </p:sp>
      <p:sp>
        <p:nvSpPr>
          <p:cNvPr id="76" name="Text Box 17"/>
          <p:cNvSpPr txBox="1">
            <a:spLocks noChangeArrowheads="1"/>
          </p:cNvSpPr>
          <p:nvPr/>
        </p:nvSpPr>
        <p:spPr bwMode="auto">
          <a:xfrm>
            <a:off x="7487459" y="585312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27%</a:t>
            </a:r>
            <a:endParaRPr lang="en-GB" sz="1400" b="1" dirty="0">
              <a:latin typeface="+mn-lt"/>
              <a:ea typeface="Geneva" pitchFamily="-107" charset="-128"/>
              <a:cs typeface="+mn-cs"/>
            </a:endParaRPr>
          </a:p>
        </p:txBody>
      </p:sp>
      <p:sp>
        <p:nvSpPr>
          <p:cNvPr id="77" name="Text Box 17"/>
          <p:cNvSpPr txBox="1">
            <a:spLocks noChangeArrowheads="1"/>
          </p:cNvSpPr>
          <p:nvPr/>
        </p:nvSpPr>
        <p:spPr bwMode="auto">
          <a:xfrm>
            <a:off x="7487459" y="653250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19%</a:t>
            </a:r>
            <a:endParaRPr lang="en-GB" sz="1400" b="1" dirty="0">
              <a:latin typeface="+mn-lt"/>
              <a:ea typeface="Geneva" pitchFamily="-107" charset="-128"/>
              <a:cs typeface="+mn-cs"/>
            </a:endParaRPr>
          </a:p>
        </p:txBody>
      </p:sp>
      <p:graphicFrame>
        <p:nvGraphicFramePr>
          <p:cNvPr id="79" name="Table 78"/>
          <p:cNvGraphicFramePr>
            <a:graphicFrameLocks noGrp="1"/>
          </p:cNvGraphicFramePr>
          <p:nvPr/>
        </p:nvGraphicFramePr>
        <p:xfrm>
          <a:off x="8130401" y="1898481"/>
          <a:ext cx="2286015" cy="4848255"/>
        </p:xfrm>
        <a:graphic>
          <a:graphicData uri="http://schemas.openxmlformats.org/drawingml/2006/table">
            <a:tbl>
              <a:tblPr/>
              <a:tblGrid>
                <a:gridCol w="457203"/>
                <a:gridCol w="457203"/>
                <a:gridCol w="457203"/>
                <a:gridCol w="457203"/>
                <a:gridCol w="457203"/>
              </a:tblGrid>
              <a:tr h="190500">
                <a:tc>
                  <a:txBody>
                    <a:bodyPr/>
                    <a:lstStyle/>
                    <a:p>
                      <a:pPr algn="ctr" fontAlgn="b"/>
                      <a:r>
                        <a:rPr lang="en-GB" sz="1200" b="1" i="0" u="none" strike="noStrike" dirty="0" smtClean="0">
                          <a:solidFill>
                            <a:srgbClr val="000000"/>
                          </a:solidFill>
                          <a:latin typeface="+mn-lt"/>
                        </a:rPr>
                        <a:t>17-24</a:t>
                      </a:r>
                      <a:endParaRPr lang="en-GB" sz="1200" b="1" i="0" u="none" strike="noStrike" dirty="0">
                        <a:solidFill>
                          <a:srgbClr val="000000"/>
                        </a:solidFill>
                        <a:latin typeface="+mn-lt"/>
                      </a:endParaRPr>
                    </a:p>
                  </a:txBody>
                  <a:tcPr marL="9525" marR="9525" marT="9525" marB="0" anchor="b">
                    <a:lnL>
                      <a:noFill/>
                    </a:lnL>
                    <a:lnR>
                      <a:noFill/>
                    </a:lnR>
                    <a:lnT>
                      <a:noFill/>
                    </a:lnT>
                    <a:lnB>
                      <a:noFill/>
                    </a:lnB>
                  </a:tcPr>
                </a:tc>
                <a:tc>
                  <a:txBody>
                    <a:bodyPr/>
                    <a:lstStyle/>
                    <a:p>
                      <a:pPr algn="ctr" fontAlgn="b"/>
                      <a:r>
                        <a:rPr lang="en-GB" sz="1200" b="1" i="0" u="none" strike="noStrike" dirty="0" smtClean="0">
                          <a:solidFill>
                            <a:srgbClr val="000000"/>
                          </a:solidFill>
                          <a:latin typeface="+mn-lt"/>
                        </a:rPr>
                        <a:t>25-44</a:t>
                      </a:r>
                      <a:endParaRPr lang="en-GB" sz="1200" b="1" i="0" u="none" strike="noStrike" dirty="0">
                        <a:solidFill>
                          <a:srgbClr val="000000"/>
                        </a:solidFill>
                        <a:latin typeface="+mn-lt"/>
                      </a:endParaRPr>
                    </a:p>
                  </a:txBody>
                  <a:tcPr marL="9525" marR="9525" marT="9525" marB="0" anchor="b">
                    <a:lnL>
                      <a:noFill/>
                    </a:lnL>
                    <a:lnR>
                      <a:noFill/>
                    </a:lnR>
                    <a:lnT>
                      <a:noFill/>
                    </a:lnT>
                    <a:lnB>
                      <a:noFill/>
                    </a:lnB>
                  </a:tcPr>
                </a:tc>
                <a:tc>
                  <a:txBody>
                    <a:bodyPr/>
                    <a:lstStyle/>
                    <a:p>
                      <a:pPr algn="ctr" fontAlgn="b"/>
                      <a:r>
                        <a:rPr lang="en-GB" sz="1200" b="1" i="0" u="none" strike="noStrike" dirty="0" smtClean="0">
                          <a:solidFill>
                            <a:srgbClr val="000000"/>
                          </a:solidFill>
                          <a:latin typeface="+mn-lt"/>
                        </a:rPr>
                        <a:t>45-59</a:t>
                      </a:r>
                      <a:endParaRPr lang="en-GB" sz="1200" b="1" i="0" u="none" strike="noStrike" dirty="0">
                        <a:solidFill>
                          <a:srgbClr val="000000"/>
                        </a:solidFill>
                        <a:latin typeface="+mn-lt"/>
                      </a:endParaRPr>
                    </a:p>
                  </a:txBody>
                  <a:tcPr marL="9525" marR="9525" marT="9525" marB="0" anchor="b">
                    <a:lnL>
                      <a:noFill/>
                    </a:lnL>
                    <a:lnR>
                      <a:noFill/>
                    </a:lnR>
                    <a:lnT>
                      <a:noFill/>
                    </a:lnT>
                    <a:lnB>
                      <a:noFill/>
                    </a:lnB>
                  </a:tcPr>
                </a:tc>
                <a:tc>
                  <a:txBody>
                    <a:bodyPr/>
                    <a:lstStyle/>
                    <a:p>
                      <a:pPr algn="ctr" fontAlgn="b"/>
                      <a:r>
                        <a:rPr lang="en-GB" sz="1200" b="1" i="0" u="none" strike="noStrike" dirty="0" smtClean="0">
                          <a:solidFill>
                            <a:srgbClr val="000000"/>
                          </a:solidFill>
                          <a:latin typeface="+mn-lt"/>
                        </a:rPr>
                        <a:t>60-69</a:t>
                      </a:r>
                      <a:endParaRPr lang="en-GB" sz="1200" b="1" i="0" u="none" strike="noStrike" dirty="0">
                        <a:solidFill>
                          <a:srgbClr val="000000"/>
                        </a:solidFill>
                        <a:latin typeface="+mn-lt"/>
                      </a:endParaRPr>
                    </a:p>
                  </a:txBody>
                  <a:tcPr marL="9525" marR="9525" marT="9525" marB="0" anchor="b">
                    <a:lnL>
                      <a:noFill/>
                    </a:lnL>
                    <a:lnR>
                      <a:noFill/>
                    </a:lnR>
                    <a:lnT>
                      <a:noFill/>
                    </a:lnT>
                    <a:lnB>
                      <a:noFill/>
                    </a:lnB>
                  </a:tcPr>
                </a:tc>
                <a:tc>
                  <a:txBody>
                    <a:bodyPr/>
                    <a:lstStyle/>
                    <a:p>
                      <a:pPr algn="ctr" fontAlgn="b"/>
                      <a:r>
                        <a:rPr lang="en-GB" sz="1200" b="1" i="0" u="none" strike="noStrike" dirty="0">
                          <a:solidFill>
                            <a:srgbClr val="000000"/>
                          </a:solidFill>
                          <a:latin typeface="+mn-lt"/>
                        </a:rPr>
                        <a:t>70</a:t>
                      </a:r>
                      <a:r>
                        <a:rPr lang="en-GB" sz="1200" b="1" i="0" u="none" strike="noStrike" dirty="0" smtClean="0">
                          <a:solidFill>
                            <a:srgbClr val="000000"/>
                          </a:solidFill>
                          <a:latin typeface="+mn-lt"/>
                        </a:rPr>
                        <a:t>+</a:t>
                      </a:r>
                    </a:p>
                  </a:txBody>
                  <a:tcPr marL="9525" marR="9525" marT="9525" marB="0" anchor="b">
                    <a:lnL>
                      <a:noFill/>
                    </a:lnL>
                    <a:lnR>
                      <a:noFill/>
                    </a:lnR>
                    <a:lnT>
                      <a:noFill/>
                    </a:lnT>
                    <a:lnB>
                      <a:noFill/>
                    </a:lnB>
                  </a:tcPr>
                </a:tc>
              </a:tr>
              <a:tr h="190500">
                <a:tc>
                  <a:txBody>
                    <a:bodyPr/>
                    <a:lstStyle/>
                    <a:p>
                      <a:pPr algn="ctr" fontAlgn="b"/>
                      <a:endParaRPr lang="en-GB" sz="1300" b="1" i="0" u="none" strike="noStrike" dirty="0" smtClean="0">
                        <a:solidFill>
                          <a:srgbClr val="000000"/>
                        </a:solidFill>
                        <a:latin typeface="+mn-lt"/>
                      </a:endParaRPr>
                    </a:p>
                    <a:p>
                      <a:pPr algn="ctr" fontAlgn="b"/>
                      <a:r>
                        <a:rPr lang="en-GB" sz="1300" b="1" i="0" u="none" strike="noStrike" dirty="0" smtClean="0">
                          <a:solidFill>
                            <a:srgbClr val="000000"/>
                          </a:solidFill>
                          <a:latin typeface="+mn-lt"/>
                        </a:rPr>
                        <a:t>74%</a:t>
                      </a:r>
                    </a:p>
                    <a:p>
                      <a:pPr algn="ctr" fontAlgn="b"/>
                      <a:endParaRPr lang="en-GB" sz="1300" b="1" i="0" u="none" strike="noStrike" dirty="0">
                        <a:solidFill>
                          <a:srgbClr val="000000"/>
                        </a:solidFill>
                        <a:latin typeface="+mn-lt"/>
                      </a:endParaRPr>
                    </a:p>
                  </a:txBody>
                  <a:tcPr marL="9525" marR="9525" marT="9525" marB="0" anchor="b">
                    <a:lnL>
                      <a:noFill/>
                    </a:lnL>
                    <a:lnR>
                      <a:noFill/>
                    </a:lnR>
                    <a:lnT>
                      <a:noFill/>
                    </a:lnT>
                    <a:lnB>
                      <a:noFill/>
                    </a:lnB>
                  </a:tcPr>
                </a:tc>
                <a:tc>
                  <a:txBody>
                    <a:bodyPr/>
                    <a:lstStyle/>
                    <a:p>
                      <a:pPr algn="ctr" fontAlgn="b"/>
                      <a:r>
                        <a:rPr lang="en-GB" sz="1300" b="1" i="0" u="none" strike="noStrike" dirty="0">
                          <a:solidFill>
                            <a:srgbClr val="000000"/>
                          </a:solidFill>
                          <a:latin typeface="+mn-lt"/>
                        </a:rPr>
                        <a:t>74</a:t>
                      </a:r>
                      <a:r>
                        <a:rPr lang="en-GB" sz="1300" b="1" i="0" u="none" strike="noStrike" dirty="0" smtClean="0">
                          <a:solidFill>
                            <a:srgbClr val="000000"/>
                          </a:solidFill>
                          <a:latin typeface="+mn-lt"/>
                        </a:rPr>
                        <a:t>%</a:t>
                      </a:r>
                    </a:p>
                    <a:p>
                      <a:pPr algn="ctr" fontAlgn="b"/>
                      <a:endParaRPr lang="en-GB" sz="1300" b="1" i="0" u="none" strike="noStrike" dirty="0">
                        <a:solidFill>
                          <a:srgbClr val="000000"/>
                        </a:solidFill>
                        <a:latin typeface="+mn-lt"/>
                      </a:endParaRPr>
                    </a:p>
                  </a:txBody>
                  <a:tcPr marL="9525" marR="9525" marT="9525" marB="0" anchor="b">
                    <a:lnL>
                      <a:noFill/>
                    </a:lnL>
                    <a:lnR>
                      <a:noFill/>
                    </a:lnR>
                    <a:lnT>
                      <a:noFill/>
                    </a:lnT>
                    <a:lnB>
                      <a:noFill/>
                    </a:lnB>
                  </a:tcPr>
                </a:tc>
                <a:tc>
                  <a:txBody>
                    <a:bodyPr/>
                    <a:lstStyle/>
                    <a:p>
                      <a:pPr algn="ctr" fontAlgn="b"/>
                      <a:r>
                        <a:rPr lang="en-GB" sz="1300" b="1" i="0" u="none" strike="noStrike" dirty="0">
                          <a:solidFill>
                            <a:srgbClr val="000000"/>
                          </a:solidFill>
                          <a:latin typeface="+mn-lt"/>
                        </a:rPr>
                        <a:t>70</a:t>
                      </a:r>
                      <a:r>
                        <a:rPr lang="en-GB" sz="1300" b="1" i="0" u="none" strike="noStrike" dirty="0" smtClean="0">
                          <a:solidFill>
                            <a:srgbClr val="000000"/>
                          </a:solidFill>
                          <a:latin typeface="+mn-lt"/>
                        </a:rPr>
                        <a:t>%</a:t>
                      </a:r>
                    </a:p>
                    <a:p>
                      <a:pPr algn="ctr" fontAlgn="b"/>
                      <a:endParaRPr lang="en-GB" sz="1300" b="1" i="0" u="none" strike="noStrike" dirty="0">
                        <a:solidFill>
                          <a:srgbClr val="000000"/>
                        </a:solidFill>
                        <a:latin typeface="+mn-lt"/>
                      </a:endParaRPr>
                    </a:p>
                  </a:txBody>
                  <a:tcPr marL="9525" marR="9525" marT="9525" marB="0" anchor="b">
                    <a:lnL>
                      <a:noFill/>
                    </a:lnL>
                    <a:lnR>
                      <a:noFill/>
                    </a:lnR>
                    <a:lnT>
                      <a:noFill/>
                    </a:lnT>
                    <a:lnB>
                      <a:noFill/>
                    </a:lnB>
                  </a:tcPr>
                </a:tc>
                <a:tc>
                  <a:txBody>
                    <a:bodyPr/>
                    <a:lstStyle/>
                    <a:p>
                      <a:pPr algn="ctr" fontAlgn="b"/>
                      <a:r>
                        <a:rPr lang="en-GB" sz="1300" b="1" i="0" u="none" strike="noStrike" dirty="0">
                          <a:solidFill>
                            <a:srgbClr val="000000"/>
                          </a:solidFill>
                          <a:latin typeface="+mn-lt"/>
                        </a:rPr>
                        <a:t>56</a:t>
                      </a:r>
                      <a:r>
                        <a:rPr lang="en-GB" sz="1300" b="1" i="0" u="none" strike="noStrike" dirty="0" smtClean="0">
                          <a:solidFill>
                            <a:srgbClr val="000000"/>
                          </a:solidFill>
                          <a:latin typeface="+mn-lt"/>
                        </a:rPr>
                        <a:t>%</a:t>
                      </a:r>
                    </a:p>
                    <a:p>
                      <a:pPr algn="ctr" fontAlgn="b"/>
                      <a:endParaRPr lang="en-GB" sz="1300" b="1" i="0" u="none" strike="noStrike" dirty="0">
                        <a:solidFill>
                          <a:srgbClr val="000000"/>
                        </a:solidFill>
                        <a:latin typeface="+mn-lt"/>
                      </a:endParaRPr>
                    </a:p>
                  </a:txBody>
                  <a:tcPr marL="9525" marR="9525" marT="9525" marB="0" anchor="b">
                    <a:lnL>
                      <a:noFill/>
                    </a:lnL>
                    <a:lnR>
                      <a:noFill/>
                    </a:lnR>
                    <a:lnT>
                      <a:noFill/>
                    </a:lnT>
                    <a:lnB>
                      <a:noFill/>
                    </a:lnB>
                  </a:tcPr>
                </a:tc>
                <a:tc>
                  <a:txBody>
                    <a:bodyPr/>
                    <a:lstStyle/>
                    <a:p>
                      <a:pPr algn="ctr" fontAlgn="b"/>
                      <a:r>
                        <a:rPr lang="en-GB" sz="1300" b="1" i="0" u="none" strike="noStrike" dirty="0">
                          <a:solidFill>
                            <a:srgbClr val="000000"/>
                          </a:solidFill>
                          <a:latin typeface="+mn-lt"/>
                        </a:rPr>
                        <a:t>38</a:t>
                      </a:r>
                      <a:r>
                        <a:rPr lang="en-GB" sz="1300" b="1" i="0" u="none" strike="noStrike" dirty="0" smtClean="0">
                          <a:solidFill>
                            <a:srgbClr val="000000"/>
                          </a:solidFill>
                          <a:latin typeface="+mn-lt"/>
                        </a:rPr>
                        <a:t>%</a:t>
                      </a:r>
                    </a:p>
                    <a:p>
                      <a:pPr algn="ctr" fontAlgn="b"/>
                      <a:endParaRPr lang="en-GB" sz="1300" b="1" i="0" u="none" strike="noStrike" dirty="0">
                        <a:solidFill>
                          <a:srgbClr val="000000"/>
                        </a:solidFill>
                        <a:latin typeface="+mn-lt"/>
                      </a:endParaRPr>
                    </a:p>
                  </a:txBody>
                  <a:tcPr marL="9525" marR="9525" marT="9525" marB="0" anchor="b">
                    <a:lnL>
                      <a:noFill/>
                    </a:lnL>
                    <a:lnR>
                      <a:noFill/>
                    </a:lnR>
                    <a:lnT>
                      <a:noFill/>
                    </a:lnT>
                    <a:lnB>
                      <a:noFill/>
                    </a:lnB>
                  </a:tcPr>
                </a:tc>
              </a:tr>
              <a:tr h="190500">
                <a:tc>
                  <a:txBody>
                    <a:bodyPr/>
                    <a:lstStyle/>
                    <a:p>
                      <a:pPr algn="ctr" fontAlgn="b"/>
                      <a:endParaRPr lang="en-GB" sz="1300" b="1" i="0" u="none" strike="noStrike" dirty="0" smtClean="0">
                        <a:solidFill>
                          <a:srgbClr val="000000"/>
                        </a:solidFill>
                        <a:latin typeface="+mn-lt"/>
                      </a:endParaRPr>
                    </a:p>
                    <a:p>
                      <a:pPr algn="ctr" fontAlgn="b"/>
                      <a:endParaRPr lang="en-GB" sz="1300" b="1" i="0" u="none" strike="noStrike" dirty="0" smtClean="0">
                        <a:solidFill>
                          <a:srgbClr val="000000"/>
                        </a:solidFill>
                        <a:latin typeface="+mn-lt"/>
                      </a:endParaRPr>
                    </a:p>
                    <a:p>
                      <a:pPr algn="ctr" fontAlgn="b"/>
                      <a:r>
                        <a:rPr lang="en-GB" sz="1300" b="1" i="0" u="none" strike="noStrike" dirty="0" smtClean="0">
                          <a:solidFill>
                            <a:srgbClr val="000000"/>
                          </a:solidFill>
                          <a:latin typeface="+mn-lt"/>
                        </a:rPr>
                        <a:t>77</a:t>
                      </a:r>
                      <a:r>
                        <a:rPr lang="en-GB" sz="1300" b="1" i="0" u="none" strike="noStrike" dirty="0">
                          <a:solidFill>
                            <a:srgbClr val="000000"/>
                          </a:solidFill>
                          <a:latin typeface="+mn-lt"/>
                        </a:rPr>
                        <a:t>%</a:t>
                      </a:r>
                    </a:p>
                  </a:txBody>
                  <a:tcPr marL="9525" marR="9525" marT="9525" marB="0" anchor="b">
                    <a:lnL>
                      <a:noFill/>
                    </a:lnL>
                    <a:lnR>
                      <a:noFill/>
                    </a:lnR>
                    <a:lnT>
                      <a:noFill/>
                    </a:lnT>
                    <a:lnB>
                      <a:noFill/>
                    </a:lnB>
                  </a:tcPr>
                </a:tc>
                <a:tc>
                  <a:txBody>
                    <a:bodyPr/>
                    <a:lstStyle/>
                    <a:p>
                      <a:pPr algn="ctr" fontAlgn="b"/>
                      <a:r>
                        <a:rPr lang="en-GB" sz="1300" b="1" i="0" u="none" strike="noStrike" dirty="0">
                          <a:solidFill>
                            <a:srgbClr val="000000"/>
                          </a:solidFill>
                          <a:latin typeface="+mn-lt"/>
                        </a:rPr>
                        <a:t>74%</a:t>
                      </a:r>
                    </a:p>
                  </a:txBody>
                  <a:tcPr marL="9525" marR="9525" marT="9525" marB="0" anchor="b">
                    <a:lnL>
                      <a:noFill/>
                    </a:lnL>
                    <a:lnR>
                      <a:noFill/>
                    </a:lnR>
                    <a:lnT>
                      <a:noFill/>
                    </a:lnT>
                    <a:lnB>
                      <a:noFill/>
                    </a:lnB>
                  </a:tcPr>
                </a:tc>
                <a:tc>
                  <a:txBody>
                    <a:bodyPr/>
                    <a:lstStyle/>
                    <a:p>
                      <a:pPr algn="ctr" fontAlgn="b"/>
                      <a:r>
                        <a:rPr lang="en-GB" sz="1300" b="1" i="0" u="none" strike="noStrike" dirty="0">
                          <a:solidFill>
                            <a:srgbClr val="000000"/>
                          </a:solidFill>
                          <a:latin typeface="+mn-lt"/>
                        </a:rPr>
                        <a:t>65%</a:t>
                      </a:r>
                    </a:p>
                  </a:txBody>
                  <a:tcPr marL="9525" marR="9525" marT="9525" marB="0" anchor="b">
                    <a:lnL>
                      <a:noFill/>
                    </a:lnL>
                    <a:lnR>
                      <a:noFill/>
                    </a:lnR>
                    <a:lnT>
                      <a:noFill/>
                    </a:lnT>
                    <a:lnB>
                      <a:noFill/>
                    </a:lnB>
                  </a:tcPr>
                </a:tc>
                <a:tc>
                  <a:txBody>
                    <a:bodyPr/>
                    <a:lstStyle/>
                    <a:p>
                      <a:pPr algn="ctr" fontAlgn="b"/>
                      <a:r>
                        <a:rPr lang="en-GB" sz="1300" b="1" i="0" u="none" strike="noStrike" dirty="0">
                          <a:solidFill>
                            <a:srgbClr val="000000"/>
                          </a:solidFill>
                          <a:latin typeface="+mn-lt"/>
                        </a:rPr>
                        <a:t>39%</a:t>
                      </a:r>
                    </a:p>
                  </a:txBody>
                  <a:tcPr marL="9525" marR="9525" marT="9525" marB="0" anchor="b">
                    <a:lnL>
                      <a:noFill/>
                    </a:lnL>
                    <a:lnR>
                      <a:noFill/>
                    </a:lnR>
                    <a:lnT>
                      <a:noFill/>
                    </a:lnT>
                    <a:lnB>
                      <a:noFill/>
                    </a:lnB>
                  </a:tcPr>
                </a:tc>
                <a:tc>
                  <a:txBody>
                    <a:bodyPr/>
                    <a:lstStyle/>
                    <a:p>
                      <a:pPr algn="ctr" fontAlgn="b"/>
                      <a:r>
                        <a:rPr lang="en-GB" sz="1300" b="1" i="0" u="none" strike="noStrike" dirty="0">
                          <a:solidFill>
                            <a:srgbClr val="000000"/>
                          </a:solidFill>
                          <a:latin typeface="+mn-lt"/>
                        </a:rPr>
                        <a:t>30%</a:t>
                      </a:r>
                    </a:p>
                  </a:txBody>
                  <a:tcPr marL="9525" marR="9525" marT="9525" marB="0" anchor="b">
                    <a:lnL>
                      <a:noFill/>
                    </a:lnL>
                    <a:lnR>
                      <a:noFill/>
                    </a:lnR>
                    <a:lnT>
                      <a:noFill/>
                    </a:lnT>
                    <a:lnB>
                      <a:noFill/>
                    </a:lnB>
                  </a:tcPr>
                </a:tc>
              </a:tr>
              <a:tr h="626785">
                <a:tc>
                  <a:txBody>
                    <a:bodyPr/>
                    <a:lstStyle/>
                    <a:p>
                      <a:pPr algn="ctr" fontAlgn="b"/>
                      <a:endParaRPr lang="en-GB" sz="1300" b="1" i="0" u="none" strike="noStrike" dirty="0" smtClean="0">
                        <a:solidFill>
                          <a:srgbClr val="000000"/>
                        </a:solidFill>
                        <a:latin typeface="+mn-lt"/>
                      </a:endParaRPr>
                    </a:p>
                    <a:p>
                      <a:pPr algn="ctr" fontAlgn="b"/>
                      <a:endParaRPr lang="en-GB" sz="1300" b="1" i="0" u="none" strike="noStrike" dirty="0" smtClean="0">
                        <a:solidFill>
                          <a:srgbClr val="000000"/>
                        </a:solidFill>
                        <a:latin typeface="+mn-lt"/>
                      </a:endParaRPr>
                    </a:p>
                    <a:p>
                      <a:pPr algn="ctr" fontAlgn="b"/>
                      <a:r>
                        <a:rPr lang="en-GB" sz="1300" b="1" i="0" u="none" strike="noStrike" dirty="0" smtClean="0">
                          <a:solidFill>
                            <a:srgbClr val="000000"/>
                          </a:solidFill>
                          <a:latin typeface="+mn-lt"/>
                        </a:rPr>
                        <a:t>50</a:t>
                      </a:r>
                      <a:r>
                        <a:rPr lang="en-GB" sz="1300" b="1" i="0" u="none" strike="noStrike" dirty="0">
                          <a:solidFill>
                            <a:srgbClr val="000000"/>
                          </a:solidFill>
                          <a:latin typeface="+mn-lt"/>
                        </a:rPr>
                        <a:t>%</a:t>
                      </a:r>
                    </a:p>
                  </a:txBody>
                  <a:tcPr marL="9525" marR="9525" marT="9525" marB="0" anchor="b">
                    <a:lnL>
                      <a:noFill/>
                    </a:lnL>
                    <a:lnR>
                      <a:noFill/>
                    </a:lnR>
                    <a:lnT>
                      <a:noFill/>
                    </a:lnT>
                    <a:lnB>
                      <a:noFill/>
                    </a:lnB>
                  </a:tcPr>
                </a:tc>
                <a:tc>
                  <a:txBody>
                    <a:bodyPr/>
                    <a:lstStyle/>
                    <a:p>
                      <a:pPr algn="ctr" fontAlgn="b"/>
                      <a:r>
                        <a:rPr lang="en-GB" sz="1300" b="1" i="0" u="none" strike="noStrike" dirty="0">
                          <a:solidFill>
                            <a:srgbClr val="000000"/>
                          </a:solidFill>
                          <a:latin typeface="+mn-lt"/>
                        </a:rPr>
                        <a:t>46%</a:t>
                      </a:r>
                    </a:p>
                  </a:txBody>
                  <a:tcPr marL="9525" marR="9525" marT="9525" marB="0" anchor="b">
                    <a:lnL>
                      <a:noFill/>
                    </a:lnL>
                    <a:lnR>
                      <a:noFill/>
                    </a:lnR>
                    <a:lnT>
                      <a:noFill/>
                    </a:lnT>
                    <a:lnB>
                      <a:noFill/>
                    </a:lnB>
                  </a:tcPr>
                </a:tc>
                <a:tc>
                  <a:txBody>
                    <a:bodyPr/>
                    <a:lstStyle/>
                    <a:p>
                      <a:pPr algn="ctr" fontAlgn="b"/>
                      <a:r>
                        <a:rPr lang="en-GB" sz="1300" b="1" i="0" u="none" strike="noStrike" dirty="0">
                          <a:solidFill>
                            <a:srgbClr val="000000"/>
                          </a:solidFill>
                          <a:latin typeface="+mn-lt"/>
                        </a:rPr>
                        <a:t>45%</a:t>
                      </a:r>
                    </a:p>
                  </a:txBody>
                  <a:tcPr marL="9525" marR="9525" marT="9525" marB="0" anchor="b">
                    <a:lnL>
                      <a:noFill/>
                    </a:lnL>
                    <a:lnR>
                      <a:noFill/>
                    </a:lnR>
                    <a:lnT>
                      <a:noFill/>
                    </a:lnT>
                    <a:lnB>
                      <a:noFill/>
                    </a:lnB>
                  </a:tcPr>
                </a:tc>
                <a:tc>
                  <a:txBody>
                    <a:bodyPr/>
                    <a:lstStyle/>
                    <a:p>
                      <a:pPr algn="ctr" fontAlgn="b"/>
                      <a:r>
                        <a:rPr lang="en-GB" sz="1300" b="1" i="0" u="none" strike="noStrike" dirty="0">
                          <a:solidFill>
                            <a:srgbClr val="000000"/>
                          </a:solidFill>
                          <a:latin typeface="+mn-lt"/>
                        </a:rPr>
                        <a:t>44%</a:t>
                      </a:r>
                    </a:p>
                  </a:txBody>
                  <a:tcPr marL="9525" marR="9525" marT="9525" marB="0" anchor="b">
                    <a:lnL>
                      <a:noFill/>
                    </a:lnL>
                    <a:lnR>
                      <a:noFill/>
                    </a:lnR>
                    <a:lnT>
                      <a:noFill/>
                    </a:lnT>
                    <a:lnB>
                      <a:noFill/>
                    </a:lnB>
                  </a:tcPr>
                </a:tc>
                <a:tc>
                  <a:txBody>
                    <a:bodyPr/>
                    <a:lstStyle/>
                    <a:p>
                      <a:pPr algn="ctr" fontAlgn="b"/>
                      <a:r>
                        <a:rPr lang="en-GB" sz="1300" b="1" i="0" u="none" strike="noStrike" dirty="0">
                          <a:solidFill>
                            <a:srgbClr val="000000"/>
                          </a:solidFill>
                          <a:latin typeface="+mn-lt"/>
                        </a:rPr>
                        <a:t>40%</a:t>
                      </a:r>
                    </a:p>
                  </a:txBody>
                  <a:tcPr marL="9525" marR="9525" marT="9525" marB="0" anchor="b">
                    <a:lnL>
                      <a:noFill/>
                    </a:lnL>
                    <a:lnR>
                      <a:noFill/>
                    </a:lnR>
                    <a:lnT>
                      <a:noFill/>
                    </a:lnT>
                    <a:lnB>
                      <a:noFill/>
                    </a:lnB>
                  </a:tcPr>
                </a:tc>
              </a:tr>
              <a:tr h="720080">
                <a:tc>
                  <a:txBody>
                    <a:bodyPr/>
                    <a:lstStyle/>
                    <a:p>
                      <a:pPr algn="ctr" fontAlgn="b"/>
                      <a:endParaRPr lang="en-GB" sz="1300" b="1" i="0" u="none" strike="noStrike" dirty="0" smtClean="0">
                        <a:solidFill>
                          <a:srgbClr val="000000"/>
                        </a:solidFill>
                        <a:latin typeface="+mn-lt"/>
                      </a:endParaRPr>
                    </a:p>
                    <a:p>
                      <a:pPr algn="ctr" fontAlgn="b"/>
                      <a:endParaRPr lang="en-GB" sz="1300" b="1" i="0" u="none" strike="noStrike" dirty="0" smtClean="0">
                        <a:solidFill>
                          <a:srgbClr val="000000"/>
                        </a:solidFill>
                        <a:latin typeface="+mn-lt"/>
                      </a:endParaRPr>
                    </a:p>
                    <a:p>
                      <a:pPr algn="ctr" fontAlgn="b"/>
                      <a:r>
                        <a:rPr lang="en-GB" sz="1300" b="1" i="0" u="none" strike="noStrike" dirty="0" smtClean="0">
                          <a:solidFill>
                            <a:srgbClr val="000000"/>
                          </a:solidFill>
                          <a:latin typeface="+mn-lt"/>
                        </a:rPr>
                        <a:t>38</a:t>
                      </a:r>
                      <a:r>
                        <a:rPr lang="en-GB" sz="1300" b="1" i="0" u="none" strike="noStrike" dirty="0">
                          <a:solidFill>
                            <a:srgbClr val="000000"/>
                          </a:solidFill>
                          <a:latin typeface="+mn-lt"/>
                        </a:rPr>
                        <a:t>%</a:t>
                      </a:r>
                    </a:p>
                  </a:txBody>
                  <a:tcPr marL="9525" marR="9525" marT="9525" marB="0" anchor="b">
                    <a:lnL>
                      <a:noFill/>
                    </a:lnL>
                    <a:lnR>
                      <a:noFill/>
                    </a:lnR>
                    <a:lnT>
                      <a:noFill/>
                    </a:lnT>
                    <a:lnB>
                      <a:noFill/>
                    </a:lnB>
                  </a:tcPr>
                </a:tc>
                <a:tc>
                  <a:txBody>
                    <a:bodyPr/>
                    <a:lstStyle/>
                    <a:p>
                      <a:pPr algn="ctr" fontAlgn="b"/>
                      <a:r>
                        <a:rPr lang="en-GB" sz="1300" b="1" i="0" u="none" strike="noStrike" dirty="0">
                          <a:solidFill>
                            <a:srgbClr val="000000"/>
                          </a:solidFill>
                          <a:latin typeface="+mn-lt"/>
                        </a:rPr>
                        <a:t>33%</a:t>
                      </a:r>
                    </a:p>
                  </a:txBody>
                  <a:tcPr marL="9525" marR="9525" marT="9525" marB="0" anchor="b">
                    <a:lnL>
                      <a:noFill/>
                    </a:lnL>
                    <a:lnR>
                      <a:noFill/>
                    </a:lnR>
                    <a:lnT>
                      <a:noFill/>
                    </a:lnT>
                    <a:lnB>
                      <a:noFill/>
                    </a:lnB>
                  </a:tcPr>
                </a:tc>
                <a:tc>
                  <a:txBody>
                    <a:bodyPr/>
                    <a:lstStyle/>
                    <a:p>
                      <a:pPr algn="ctr" fontAlgn="b"/>
                      <a:r>
                        <a:rPr lang="en-GB" sz="1300" b="1" i="0" u="none" strike="noStrike" dirty="0">
                          <a:solidFill>
                            <a:srgbClr val="000000"/>
                          </a:solidFill>
                          <a:latin typeface="+mn-lt"/>
                        </a:rPr>
                        <a:t>40%</a:t>
                      </a:r>
                    </a:p>
                  </a:txBody>
                  <a:tcPr marL="9525" marR="9525" marT="9525" marB="0" anchor="b">
                    <a:lnL>
                      <a:noFill/>
                    </a:lnL>
                    <a:lnR>
                      <a:noFill/>
                    </a:lnR>
                    <a:lnT>
                      <a:noFill/>
                    </a:lnT>
                    <a:lnB>
                      <a:noFill/>
                    </a:lnB>
                  </a:tcPr>
                </a:tc>
                <a:tc>
                  <a:txBody>
                    <a:bodyPr/>
                    <a:lstStyle/>
                    <a:p>
                      <a:pPr algn="ctr" fontAlgn="b"/>
                      <a:r>
                        <a:rPr lang="en-GB" sz="1300" b="1" i="0" u="none" strike="noStrike" dirty="0">
                          <a:solidFill>
                            <a:srgbClr val="000000"/>
                          </a:solidFill>
                          <a:latin typeface="+mn-lt"/>
                        </a:rPr>
                        <a:t>62%</a:t>
                      </a:r>
                    </a:p>
                  </a:txBody>
                  <a:tcPr marL="9525" marR="9525" marT="9525" marB="0" anchor="b">
                    <a:lnL>
                      <a:noFill/>
                    </a:lnL>
                    <a:lnR>
                      <a:noFill/>
                    </a:lnR>
                    <a:lnT>
                      <a:noFill/>
                    </a:lnT>
                    <a:lnB>
                      <a:noFill/>
                    </a:lnB>
                  </a:tcPr>
                </a:tc>
                <a:tc>
                  <a:txBody>
                    <a:bodyPr/>
                    <a:lstStyle/>
                    <a:p>
                      <a:pPr algn="ctr" fontAlgn="b"/>
                      <a:r>
                        <a:rPr lang="en-GB" sz="1300" b="1" i="0" u="none" strike="noStrike" dirty="0">
                          <a:solidFill>
                            <a:srgbClr val="000000"/>
                          </a:solidFill>
                          <a:latin typeface="+mn-lt"/>
                        </a:rPr>
                        <a:t>76%</a:t>
                      </a:r>
                    </a:p>
                  </a:txBody>
                  <a:tcPr marL="9525" marR="9525" marT="9525" marB="0" anchor="b">
                    <a:lnL>
                      <a:noFill/>
                    </a:lnL>
                    <a:lnR>
                      <a:noFill/>
                    </a:lnR>
                    <a:lnT>
                      <a:noFill/>
                    </a:lnT>
                    <a:lnB>
                      <a:noFill/>
                    </a:lnB>
                  </a:tcPr>
                </a:tc>
              </a:tr>
              <a:tr h="190500">
                <a:tc>
                  <a:txBody>
                    <a:bodyPr/>
                    <a:lstStyle/>
                    <a:p>
                      <a:pPr algn="ctr" fontAlgn="b"/>
                      <a:endParaRPr lang="en-GB" sz="1300" b="1" i="0" u="none" strike="noStrike" dirty="0" smtClean="0">
                        <a:solidFill>
                          <a:srgbClr val="000000"/>
                        </a:solidFill>
                        <a:latin typeface="+mn-lt"/>
                      </a:endParaRPr>
                    </a:p>
                    <a:p>
                      <a:pPr algn="ctr" fontAlgn="b"/>
                      <a:endParaRPr lang="en-GB" sz="1300" b="1" i="0" u="none" strike="noStrike" dirty="0" smtClean="0">
                        <a:solidFill>
                          <a:srgbClr val="000000"/>
                        </a:solidFill>
                        <a:latin typeface="+mn-lt"/>
                      </a:endParaRPr>
                    </a:p>
                    <a:p>
                      <a:pPr algn="ctr" fontAlgn="b"/>
                      <a:r>
                        <a:rPr lang="en-GB" sz="1300" b="1" i="0" u="none" strike="noStrike" dirty="0" smtClean="0">
                          <a:solidFill>
                            <a:srgbClr val="000000"/>
                          </a:solidFill>
                          <a:latin typeface="+mn-lt"/>
                        </a:rPr>
                        <a:t>32</a:t>
                      </a:r>
                      <a:r>
                        <a:rPr lang="en-GB" sz="1300" b="1" i="0" u="none" strike="noStrike" dirty="0">
                          <a:solidFill>
                            <a:srgbClr val="000000"/>
                          </a:solidFill>
                          <a:latin typeface="+mn-lt"/>
                        </a:rPr>
                        <a:t>%</a:t>
                      </a:r>
                    </a:p>
                  </a:txBody>
                  <a:tcPr marL="9525" marR="9525" marT="9525" marB="0" anchor="b">
                    <a:lnL>
                      <a:noFill/>
                    </a:lnL>
                    <a:lnR>
                      <a:noFill/>
                    </a:lnR>
                    <a:lnT>
                      <a:noFill/>
                    </a:lnT>
                    <a:lnB>
                      <a:noFill/>
                    </a:lnB>
                  </a:tcPr>
                </a:tc>
                <a:tc>
                  <a:txBody>
                    <a:bodyPr/>
                    <a:lstStyle/>
                    <a:p>
                      <a:pPr algn="ctr" fontAlgn="b"/>
                      <a:r>
                        <a:rPr lang="en-GB" sz="1300" b="1" i="0" u="none" strike="noStrike" dirty="0">
                          <a:solidFill>
                            <a:srgbClr val="000000"/>
                          </a:solidFill>
                          <a:latin typeface="+mn-lt"/>
                        </a:rPr>
                        <a:t>35%</a:t>
                      </a:r>
                    </a:p>
                  </a:txBody>
                  <a:tcPr marL="9525" marR="9525" marT="9525" marB="0" anchor="b">
                    <a:lnL>
                      <a:noFill/>
                    </a:lnL>
                    <a:lnR>
                      <a:noFill/>
                    </a:lnR>
                    <a:lnT>
                      <a:noFill/>
                    </a:lnT>
                    <a:lnB>
                      <a:noFill/>
                    </a:lnB>
                  </a:tcPr>
                </a:tc>
                <a:tc>
                  <a:txBody>
                    <a:bodyPr/>
                    <a:lstStyle/>
                    <a:p>
                      <a:pPr algn="ctr" fontAlgn="b"/>
                      <a:r>
                        <a:rPr lang="en-GB" sz="1300" b="1" i="0" u="none" strike="noStrike" dirty="0">
                          <a:solidFill>
                            <a:srgbClr val="000000"/>
                          </a:solidFill>
                          <a:latin typeface="+mn-lt"/>
                        </a:rPr>
                        <a:t>35%</a:t>
                      </a:r>
                    </a:p>
                  </a:txBody>
                  <a:tcPr marL="9525" marR="9525" marT="9525" marB="0" anchor="b">
                    <a:lnL>
                      <a:noFill/>
                    </a:lnL>
                    <a:lnR>
                      <a:noFill/>
                    </a:lnR>
                    <a:lnT>
                      <a:noFill/>
                    </a:lnT>
                    <a:lnB>
                      <a:noFill/>
                    </a:lnB>
                  </a:tcPr>
                </a:tc>
                <a:tc>
                  <a:txBody>
                    <a:bodyPr/>
                    <a:lstStyle/>
                    <a:p>
                      <a:pPr algn="ctr" fontAlgn="b"/>
                      <a:r>
                        <a:rPr lang="en-GB" sz="1300" b="1" i="0" u="none" strike="noStrike" dirty="0">
                          <a:solidFill>
                            <a:srgbClr val="000000"/>
                          </a:solidFill>
                          <a:latin typeface="+mn-lt"/>
                        </a:rPr>
                        <a:t>57%</a:t>
                      </a:r>
                    </a:p>
                  </a:txBody>
                  <a:tcPr marL="9525" marR="9525" marT="9525" marB="0" anchor="b">
                    <a:lnL>
                      <a:noFill/>
                    </a:lnL>
                    <a:lnR>
                      <a:noFill/>
                    </a:lnR>
                    <a:lnT>
                      <a:noFill/>
                    </a:lnT>
                    <a:lnB>
                      <a:noFill/>
                    </a:lnB>
                  </a:tcPr>
                </a:tc>
                <a:tc>
                  <a:txBody>
                    <a:bodyPr/>
                    <a:lstStyle/>
                    <a:p>
                      <a:pPr algn="ctr" fontAlgn="b"/>
                      <a:r>
                        <a:rPr lang="en-GB" sz="1300" b="1" i="0" u="none" strike="noStrike" dirty="0">
                          <a:solidFill>
                            <a:srgbClr val="000000"/>
                          </a:solidFill>
                          <a:latin typeface="+mn-lt"/>
                        </a:rPr>
                        <a:t>68%</a:t>
                      </a:r>
                    </a:p>
                  </a:txBody>
                  <a:tcPr marL="9525" marR="9525" marT="9525" marB="0" anchor="b">
                    <a:lnL>
                      <a:noFill/>
                    </a:lnL>
                    <a:lnR>
                      <a:noFill/>
                    </a:lnR>
                    <a:lnT>
                      <a:noFill/>
                    </a:lnT>
                    <a:lnB>
                      <a:noFill/>
                    </a:lnB>
                  </a:tcPr>
                </a:tc>
              </a:tr>
              <a:tr h="190500">
                <a:tc>
                  <a:txBody>
                    <a:bodyPr/>
                    <a:lstStyle/>
                    <a:p>
                      <a:pPr algn="ctr" fontAlgn="b"/>
                      <a:endParaRPr lang="en-GB" sz="1300" b="1" i="0" u="none" strike="noStrike" dirty="0" smtClean="0">
                        <a:solidFill>
                          <a:srgbClr val="000000"/>
                        </a:solidFill>
                        <a:latin typeface="+mn-lt"/>
                      </a:endParaRPr>
                    </a:p>
                    <a:p>
                      <a:pPr algn="ctr" fontAlgn="b"/>
                      <a:endParaRPr lang="en-GB" sz="1300" b="1" i="0" u="none" strike="noStrike" dirty="0" smtClean="0">
                        <a:solidFill>
                          <a:srgbClr val="000000"/>
                        </a:solidFill>
                        <a:latin typeface="+mn-lt"/>
                      </a:endParaRPr>
                    </a:p>
                    <a:p>
                      <a:pPr algn="ctr" fontAlgn="b"/>
                      <a:endParaRPr lang="en-GB" sz="1300" b="1" i="0" u="none" strike="noStrike" dirty="0" smtClean="0">
                        <a:solidFill>
                          <a:srgbClr val="000000"/>
                        </a:solidFill>
                        <a:latin typeface="+mn-lt"/>
                      </a:endParaRPr>
                    </a:p>
                    <a:p>
                      <a:pPr algn="ctr" fontAlgn="b"/>
                      <a:r>
                        <a:rPr lang="en-GB" sz="1300" b="1" i="0" u="none" strike="noStrike" dirty="0" smtClean="0">
                          <a:solidFill>
                            <a:srgbClr val="000000"/>
                          </a:solidFill>
                          <a:latin typeface="+mn-lt"/>
                        </a:rPr>
                        <a:t>31</a:t>
                      </a:r>
                      <a:r>
                        <a:rPr lang="en-GB" sz="1300" b="1" i="0" u="none" strike="noStrike" dirty="0">
                          <a:solidFill>
                            <a:srgbClr val="000000"/>
                          </a:solidFill>
                          <a:latin typeface="+mn-lt"/>
                        </a:rPr>
                        <a:t>%</a:t>
                      </a:r>
                    </a:p>
                  </a:txBody>
                  <a:tcPr marL="9525" marR="9525" marT="9525" marB="0" anchor="b">
                    <a:lnL>
                      <a:noFill/>
                    </a:lnL>
                    <a:lnR>
                      <a:noFill/>
                    </a:lnR>
                    <a:lnT>
                      <a:noFill/>
                    </a:lnT>
                    <a:lnB>
                      <a:noFill/>
                    </a:lnB>
                  </a:tcPr>
                </a:tc>
                <a:tc>
                  <a:txBody>
                    <a:bodyPr/>
                    <a:lstStyle/>
                    <a:p>
                      <a:pPr algn="ctr" fontAlgn="b"/>
                      <a:r>
                        <a:rPr lang="en-GB" sz="1300" b="1" i="0" u="none" strike="noStrike" dirty="0">
                          <a:solidFill>
                            <a:srgbClr val="000000"/>
                          </a:solidFill>
                          <a:latin typeface="+mn-lt"/>
                        </a:rPr>
                        <a:t>34%</a:t>
                      </a:r>
                    </a:p>
                  </a:txBody>
                  <a:tcPr marL="9525" marR="9525" marT="9525" marB="0" anchor="b">
                    <a:lnL>
                      <a:noFill/>
                    </a:lnL>
                    <a:lnR>
                      <a:noFill/>
                    </a:lnR>
                    <a:lnT>
                      <a:noFill/>
                    </a:lnT>
                    <a:lnB>
                      <a:noFill/>
                    </a:lnB>
                  </a:tcPr>
                </a:tc>
                <a:tc>
                  <a:txBody>
                    <a:bodyPr/>
                    <a:lstStyle/>
                    <a:p>
                      <a:pPr algn="ctr" fontAlgn="b"/>
                      <a:r>
                        <a:rPr lang="en-GB" sz="1300" b="1" i="0" u="none" strike="noStrike" dirty="0">
                          <a:solidFill>
                            <a:srgbClr val="000000"/>
                          </a:solidFill>
                          <a:latin typeface="+mn-lt"/>
                        </a:rPr>
                        <a:t>32%</a:t>
                      </a:r>
                    </a:p>
                  </a:txBody>
                  <a:tcPr marL="9525" marR="9525" marT="9525" marB="0" anchor="b">
                    <a:lnL>
                      <a:noFill/>
                    </a:lnL>
                    <a:lnR>
                      <a:noFill/>
                    </a:lnR>
                    <a:lnT>
                      <a:noFill/>
                    </a:lnT>
                    <a:lnB>
                      <a:noFill/>
                    </a:lnB>
                  </a:tcPr>
                </a:tc>
                <a:tc>
                  <a:txBody>
                    <a:bodyPr/>
                    <a:lstStyle/>
                    <a:p>
                      <a:pPr algn="ctr" fontAlgn="b"/>
                      <a:r>
                        <a:rPr lang="en-GB" sz="1300" b="1" i="0" u="none" strike="noStrike" dirty="0">
                          <a:solidFill>
                            <a:srgbClr val="000000"/>
                          </a:solidFill>
                          <a:latin typeface="+mn-lt"/>
                        </a:rPr>
                        <a:t>17%</a:t>
                      </a:r>
                    </a:p>
                  </a:txBody>
                  <a:tcPr marL="9525" marR="9525" marT="9525" marB="0" anchor="b">
                    <a:lnL>
                      <a:noFill/>
                    </a:lnL>
                    <a:lnR>
                      <a:noFill/>
                    </a:lnR>
                    <a:lnT>
                      <a:noFill/>
                    </a:lnT>
                    <a:lnB>
                      <a:noFill/>
                    </a:lnB>
                  </a:tcPr>
                </a:tc>
                <a:tc>
                  <a:txBody>
                    <a:bodyPr/>
                    <a:lstStyle/>
                    <a:p>
                      <a:pPr algn="ctr" fontAlgn="b"/>
                      <a:r>
                        <a:rPr lang="en-GB" sz="1300" b="1" i="0" u="none" strike="noStrike" dirty="0">
                          <a:solidFill>
                            <a:srgbClr val="000000"/>
                          </a:solidFill>
                          <a:latin typeface="+mn-lt"/>
                        </a:rPr>
                        <a:t>5%</a:t>
                      </a:r>
                    </a:p>
                  </a:txBody>
                  <a:tcPr marL="9525" marR="9525" marT="9525" marB="0" anchor="b">
                    <a:lnL>
                      <a:noFill/>
                    </a:lnL>
                    <a:lnR>
                      <a:noFill/>
                    </a:lnR>
                    <a:lnT>
                      <a:noFill/>
                    </a:lnT>
                    <a:lnB>
                      <a:noFill/>
                    </a:lnB>
                  </a:tcPr>
                </a:tc>
              </a:tr>
              <a:tr h="190500">
                <a:tc>
                  <a:txBody>
                    <a:bodyPr/>
                    <a:lstStyle/>
                    <a:p>
                      <a:pPr algn="ctr" fontAlgn="b"/>
                      <a:endParaRPr lang="en-GB" sz="1300" b="1" i="0" u="none" strike="noStrike" dirty="0" smtClean="0">
                        <a:solidFill>
                          <a:srgbClr val="000000"/>
                        </a:solidFill>
                        <a:latin typeface="+mn-lt"/>
                      </a:endParaRPr>
                    </a:p>
                    <a:p>
                      <a:pPr algn="ctr" fontAlgn="b"/>
                      <a:endParaRPr lang="en-GB" sz="1300" b="1" i="0" u="none" strike="noStrike" dirty="0" smtClean="0">
                        <a:solidFill>
                          <a:srgbClr val="000000"/>
                        </a:solidFill>
                        <a:latin typeface="+mn-lt"/>
                      </a:endParaRPr>
                    </a:p>
                    <a:p>
                      <a:pPr algn="ctr" fontAlgn="b"/>
                      <a:endParaRPr lang="en-GB" sz="600" b="1" i="0" u="none" strike="noStrike" dirty="0" smtClean="0">
                        <a:solidFill>
                          <a:srgbClr val="000000"/>
                        </a:solidFill>
                        <a:latin typeface="+mn-lt"/>
                      </a:endParaRPr>
                    </a:p>
                    <a:p>
                      <a:pPr algn="ctr" fontAlgn="b"/>
                      <a:r>
                        <a:rPr lang="en-GB" sz="1300" b="1" i="0" u="none" strike="noStrike" dirty="0" smtClean="0">
                          <a:solidFill>
                            <a:srgbClr val="000000"/>
                          </a:solidFill>
                          <a:latin typeface="+mn-lt"/>
                        </a:rPr>
                        <a:t>27</a:t>
                      </a:r>
                      <a:r>
                        <a:rPr lang="en-GB" sz="1300" b="1" i="0" u="none" strike="noStrike" dirty="0">
                          <a:solidFill>
                            <a:srgbClr val="000000"/>
                          </a:solidFill>
                          <a:latin typeface="+mn-lt"/>
                        </a:rPr>
                        <a:t>%</a:t>
                      </a:r>
                    </a:p>
                  </a:txBody>
                  <a:tcPr marL="9525" marR="9525" marT="9525" marB="0" anchor="b">
                    <a:lnL>
                      <a:noFill/>
                    </a:lnL>
                    <a:lnR>
                      <a:noFill/>
                    </a:lnR>
                    <a:lnT>
                      <a:noFill/>
                    </a:lnT>
                    <a:lnB>
                      <a:noFill/>
                    </a:lnB>
                  </a:tcPr>
                </a:tc>
                <a:tc>
                  <a:txBody>
                    <a:bodyPr/>
                    <a:lstStyle/>
                    <a:p>
                      <a:pPr algn="ctr" fontAlgn="b"/>
                      <a:r>
                        <a:rPr lang="en-GB" sz="1300" b="1" i="0" u="none" strike="noStrike" dirty="0">
                          <a:solidFill>
                            <a:srgbClr val="000000"/>
                          </a:solidFill>
                          <a:latin typeface="+mn-lt"/>
                        </a:rPr>
                        <a:t>26%</a:t>
                      </a:r>
                    </a:p>
                  </a:txBody>
                  <a:tcPr marL="9525" marR="9525" marT="9525" marB="0" anchor="b">
                    <a:lnL>
                      <a:noFill/>
                    </a:lnL>
                    <a:lnR>
                      <a:noFill/>
                    </a:lnR>
                    <a:lnT>
                      <a:noFill/>
                    </a:lnT>
                    <a:lnB>
                      <a:noFill/>
                    </a:lnB>
                  </a:tcPr>
                </a:tc>
                <a:tc>
                  <a:txBody>
                    <a:bodyPr/>
                    <a:lstStyle/>
                    <a:p>
                      <a:pPr algn="ctr" fontAlgn="b"/>
                      <a:r>
                        <a:rPr lang="en-GB" sz="1300" b="1" i="0" u="none" strike="noStrike" dirty="0">
                          <a:solidFill>
                            <a:srgbClr val="000000"/>
                          </a:solidFill>
                          <a:latin typeface="+mn-lt"/>
                        </a:rPr>
                        <a:t>19%</a:t>
                      </a:r>
                    </a:p>
                  </a:txBody>
                  <a:tcPr marL="9525" marR="9525" marT="9525" marB="0" anchor="b">
                    <a:lnL>
                      <a:noFill/>
                    </a:lnL>
                    <a:lnR>
                      <a:noFill/>
                    </a:lnR>
                    <a:lnT>
                      <a:noFill/>
                    </a:lnT>
                    <a:lnB>
                      <a:noFill/>
                    </a:lnB>
                  </a:tcPr>
                </a:tc>
                <a:tc>
                  <a:txBody>
                    <a:bodyPr/>
                    <a:lstStyle/>
                    <a:p>
                      <a:pPr algn="ctr" fontAlgn="b"/>
                      <a:r>
                        <a:rPr lang="en-GB" sz="1300" b="1" i="0" u="none" strike="noStrike" dirty="0">
                          <a:solidFill>
                            <a:srgbClr val="000000"/>
                          </a:solidFill>
                          <a:latin typeface="+mn-lt"/>
                        </a:rPr>
                        <a:t>7%</a:t>
                      </a:r>
                    </a:p>
                  </a:txBody>
                  <a:tcPr marL="9525" marR="9525" marT="9525" marB="0" anchor="b">
                    <a:lnL>
                      <a:noFill/>
                    </a:lnL>
                    <a:lnR>
                      <a:noFill/>
                    </a:lnR>
                    <a:lnT>
                      <a:noFill/>
                    </a:lnT>
                    <a:lnB>
                      <a:noFill/>
                    </a:lnB>
                  </a:tcPr>
                </a:tc>
                <a:tc>
                  <a:txBody>
                    <a:bodyPr/>
                    <a:lstStyle/>
                    <a:p>
                      <a:pPr algn="ctr" fontAlgn="b"/>
                      <a:r>
                        <a:rPr lang="en-GB" sz="1300" b="1" i="0" u="none" strike="noStrike" dirty="0">
                          <a:solidFill>
                            <a:srgbClr val="000000"/>
                          </a:solidFill>
                          <a:latin typeface="+mn-lt"/>
                        </a:rPr>
                        <a:t>3%</a:t>
                      </a:r>
                    </a:p>
                  </a:txBody>
                  <a:tcPr marL="9525" marR="9525" marT="9525" marB="0" anchor="b">
                    <a:lnL>
                      <a:noFill/>
                    </a:lnL>
                    <a:lnR>
                      <a:noFill/>
                    </a:lnR>
                    <a:lnT>
                      <a:noFill/>
                    </a:lnT>
                    <a:lnB>
                      <a:noFill/>
                    </a:lnB>
                  </a:tcPr>
                </a:tc>
              </a:tr>
            </a:tbl>
          </a:graphicData>
        </a:graphic>
      </p:graphicFrame>
      <p:sp>
        <p:nvSpPr>
          <p:cNvPr id="80" name="Text Box 17"/>
          <p:cNvSpPr txBox="1">
            <a:spLocks noChangeArrowheads="1"/>
          </p:cNvSpPr>
          <p:nvPr/>
        </p:nvSpPr>
        <p:spPr bwMode="auto">
          <a:xfrm>
            <a:off x="8130401" y="1516459"/>
            <a:ext cx="2143140"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2012 age splits – agree </a:t>
            </a:r>
            <a:endParaRPr lang="en-GB" sz="1400" b="1" dirty="0">
              <a:latin typeface="+mn-lt"/>
              <a:ea typeface="Geneva" pitchFamily="-107" charset="-128"/>
              <a:cs typeface="+mn-cs"/>
            </a:endParaRPr>
          </a:p>
        </p:txBody>
      </p:sp>
      <p:sp>
        <p:nvSpPr>
          <p:cNvPr id="81" name="Oval 80"/>
          <p:cNvSpPr/>
          <p:nvPr/>
        </p:nvSpPr>
        <p:spPr bwMode="auto">
          <a:xfrm>
            <a:off x="9416284" y="5005561"/>
            <a:ext cx="1000133" cy="285752"/>
          </a:xfrm>
          <a:prstGeom prst="ellipse">
            <a:avLst/>
          </a:prstGeom>
          <a:noFill/>
          <a:ln w="1905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pitchFamily="34" charset="0"/>
            </a:endParaRPr>
          </a:p>
        </p:txBody>
      </p:sp>
      <p:sp>
        <p:nvSpPr>
          <p:cNvPr id="83" name="Oval 82"/>
          <p:cNvSpPr/>
          <p:nvPr/>
        </p:nvSpPr>
        <p:spPr bwMode="auto">
          <a:xfrm>
            <a:off x="8987657" y="4357489"/>
            <a:ext cx="1428761" cy="357190"/>
          </a:xfrm>
          <a:prstGeom prst="ellipse">
            <a:avLst/>
          </a:prstGeom>
          <a:noFill/>
          <a:ln w="1905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pitchFamily="34" charset="0"/>
            </a:endParaRPr>
          </a:p>
        </p:txBody>
      </p:sp>
      <p:sp>
        <p:nvSpPr>
          <p:cNvPr id="84" name="Oval 83"/>
          <p:cNvSpPr/>
          <p:nvPr/>
        </p:nvSpPr>
        <p:spPr bwMode="auto">
          <a:xfrm>
            <a:off x="8058963" y="2209789"/>
            <a:ext cx="1857388" cy="357190"/>
          </a:xfrm>
          <a:prstGeom prst="ellipse">
            <a:avLst/>
          </a:prstGeom>
          <a:noFill/>
          <a:ln w="1905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pitchFamily="34" charset="0"/>
            </a:endParaRPr>
          </a:p>
        </p:txBody>
      </p:sp>
      <p:sp>
        <p:nvSpPr>
          <p:cNvPr id="85" name="Oval 84"/>
          <p:cNvSpPr/>
          <p:nvPr/>
        </p:nvSpPr>
        <p:spPr bwMode="auto">
          <a:xfrm>
            <a:off x="8058963" y="2995607"/>
            <a:ext cx="1500198" cy="357190"/>
          </a:xfrm>
          <a:prstGeom prst="ellipse">
            <a:avLst/>
          </a:prstGeom>
          <a:noFill/>
          <a:ln w="1905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pitchFamily="34" charset="0"/>
            </a:endParaRPr>
          </a:p>
        </p:txBody>
      </p:sp>
      <p:sp>
        <p:nvSpPr>
          <p:cNvPr id="86" name="Oval 85"/>
          <p:cNvSpPr/>
          <p:nvPr/>
        </p:nvSpPr>
        <p:spPr bwMode="auto">
          <a:xfrm>
            <a:off x="8058963" y="5797649"/>
            <a:ext cx="1857388" cy="357190"/>
          </a:xfrm>
          <a:prstGeom prst="ellipse">
            <a:avLst/>
          </a:prstGeom>
          <a:noFill/>
          <a:ln w="1905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pitchFamily="34" charset="0"/>
            </a:endParaRPr>
          </a:p>
        </p:txBody>
      </p:sp>
      <p:sp>
        <p:nvSpPr>
          <p:cNvPr id="87" name="Oval 86"/>
          <p:cNvSpPr/>
          <p:nvPr/>
        </p:nvSpPr>
        <p:spPr bwMode="auto">
          <a:xfrm>
            <a:off x="8058963" y="6496069"/>
            <a:ext cx="1857388" cy="357190"/>
          </a:xfrm>
          <a:prstGeom prst="ellipse">
            <a:avLst/>
          </a:prstGeom>
          <a:noFill/>
          <a:ln w="1905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7" descr="BUTLERS WHARF"/>
          <p:cNvPicPr>
            <a:picLocks noChangeAspect="1" noChangeArrowheads="1"/>
          </p:cNvPicPr>
          <p:nvPr/>
        </p:nvPicPr>
        <p:blipFill>
          <a:blip r:embed="rId3" cstate="print"/>
          <a:srcRect/>
          <a:stretch>
            <a:fillRect/>
          </a:stretch>
        </p:blipFill>
        <p:spPr bwMode="auto">
          <a:xfrm>
            <a:off x="2550380" y="2408238"/>
            <a:ext cx="2511425" cy="1173162"/>
          </a:xfrm>
          <a:prstGeom prst="rect">
            <a:avLst/>
          </a:prstGeom>
          <a:solidFill>
            <a:srgbClr val="FFFF00"/>
          </a:solidFill>
          <a:ln w="9525">
            <a:noFill/>
            <a:miter lim="800000"/>
            <a:headEnd/>
            <a:tailEnd/>
          </a:ln>
        </p:spPr>
      </p:pic>
      <p:sp>
        <p:nvSpPr>
          <p:cNvPr id="65541" name="Title 6"/>
          <p:cNvSpPr>
            <a:spLocks noGrp="1"/>
          </p:cNvSpPr>
          <p:nvPr>
            <p:ph type="title"/>
          </p:nvPr>
        </p:nvSpPr>
        <p:spPr>
          <a:xfrm>
            <a:off x="865188" y="3859213"/>
            <a:ext cx="8266112" cy="1111250"/>
          </a:xfrm>
        </p:spPr>
        <p:txBody>
          <a:bodyPr/>
          <a:lstStyle/>
          <a:p>
            <a:pPr eaLnBrk="1" hangingPunct="1"/>
            <a:r>
              <a:rPr lang="en-GB" dirty="0" smtClean="0">
                <a:latin typeface="Arial" pitchFamily="34" charset="0"/>
                <a:ea typeface="Geneva"/>
                <a:cs typeface="Geneva"/>
              </a:rPr>
              <a:t>Peak car.</a:t>
            </a:r>
            <a:br>
              <a:rPr lang="en-GB" dirty="0" smtClean="0">
                <a:latin typeface="Arial" pitchFamily="34" charset="0"/>
                <a:ea typeface="Geneva"/>
                <a:cs typeface="Geneva"/>
              </a:rPr>
            </a:br>
            <a:endParaRPr lang="en-GB" dirty="0" smtClean="0">
              <a:latin typeface="Arial" pitchFamily="34" charset="0"/>
              <a:ea typeface="Geneva"/>
              <a:cs typeface="Geneva"/>
            </a:endParaRPr>
          </a:p>
        </p:txBody>
      </p:sp>
      <p:pic>
        <p:nvPicPr>
          <p:cNvPr id="166914" name="Picture 2" descr="http://www.trainingzone.co.uk/files/siftmedia-trainingzone/images/pound-sign.jpg"/>
          <p:cNvPicPr>
            <a:picLocks noChangeAspect="1" noChangeArrowheads="1"/>
          </p:cNvPicPr>
          <p:nvPr/>
        </p:nvPicPr>
        <p:blipFill>
          <a:blip r:embed="rId4" cstate="print"/>
          <a:srcRect/>
          <a:stretch>
            <a:fillRect/>
          </a:stretch>
        </p:blipFill>
        <p:spPr bwMode="auto">
          <a:xfrm>
            <a:off x="555694" y="2281227"/>
            <a:ext cx="2000263" cy="1500198"/>
          </a:xfrm>
          <a:prstGeom prst="rect">
            <a:avLst/>
          </a:prstGeom>
          <a:noFill/>
        </p:spPr>
      </p:pic>
      <p:sp>
        <p:nvSpPr>
          <p:cNvPr id="166918" name="AutoShape 6" descr="data:image/jpeg;base64,/9j/4AAQSkZJRgABAQAAAQABAAD/2wCEAAkGBhQSERUUExQUFRUWFBUUFxcYFBQUFRQUFxQVFRQXFRQXHCYeFxojGRUUHy8gIycpLC0sFR4xNTAqNSYrLCkBCQoKDgwOFw8PGiwcHBwpLCkpKSktKSkpLCksKSkpLCwsKSwsLCkpKSwsKSkpKSwsKSwpLCksLCkpKSksLCwsLf/AABEIALcBEwMBIgACEQEDEQH/xAAcAAABBQEBAQAAAAAAAAAAAAAFAAMEBgcCAQj/xABCEAABBAADBgMFBQYEBQUAAAABAAIDEQQSIQUGMUFRYSJxgRMykaGxFEJSYsEHI3LR4fBTgpLxJDNDc7IVFoOzwv/EABoBAAMBAQEBAAAAAAAAAAAAAAABAgMFBAb/xAAqEQEBAAICAgECBQQDAAAAAAAAAQIRAyESMQRBURMiMmGBBdHh8DNxkf/aAAwDAQACEQMRAD8Avjok07ChTixcFioBz8MmXRIm5qacxIBrmJtzFPfEmHwoCG5iac1SnRplzUBHkYEJ2tsOLENqRoPRw0cPJyMPYmnBIMt21uNLDbo/3jOw8YHdvPzCr4jpbW9V/bm7EU+tZH/ibz/iHNII37LNsUyfCvfUb2+0DSdMw8L/AIjL8EGn2e1kj2cQHFvpyUHFbFmwcgc73eIe33SDy7HzTW1MYfbO1419Aosu2dmqcy5HA/hPxHArv7e6CQ5HEMk94A8+RQyeYlwN8eP0K9xQzBvWqPp/YTuO52uU7tmQucDZ4d0MKMYeCSZtgAkeE60bCknc7FuZnEDy3qK+l2VEsnS7Pqrg1KnQYMFMOiLH04FpB1BGoPkiMWMYNaN80W/YpZPZyLAjonHzNs3pw5J3DYgv91l+q6xMzxoWD4Ws5l3pWWWOg6WjwKgvaiT8IXa5a8tENnbRpaSys5lKmQxtIrtx6KRG0DmFAbgzXvD4r0YX8wU7hfi/sJtlYOJCTsYwc1AGHHU/BL7P2cfRLo/xcvpEl+0G900/aHZcjBn8Dz6Jxuz3/wCE5PovPOoks98go+UoqdmSf4Sg4iMg0QAeivG7KeX1cRDqdBr6rZty8HlhGn3Gj9VjkbMzmtHNwHzW8bvx1EPMD4BaLiX7BJSQElnpexYhcOanSuSFshHc1NOapLgmi1ARnNTT2qS4Jl4QEZ7FHdGoG923fsmHMmmYnKy+GY8z2ABKyVm+k/tMwxEl3z9w9svCvRBNifGmHsQjdbewYoZH02YC6HB46t79kdLUBBdGmnRKXMCoshKQeS4cOiogHKaN82u/rfxVN2xumw26Kmu/D90+XRaDsjY75LJ0Y4FpvnqOA7EI7DutABq2z3R4h8847CuaKcC0g8D+nVNQycPT+R/RfQm0NxMLO3K+MeY0I7ghZlvd+ymXCgyQEyxCyR/1GDqQPeHcfBKwlc2QAMXEOIc4CuRI1Frco9sDKAIncOwWGHZzxF7RtAtp48268eq2HBFssEUrJWkPY3jTRmLbIsnSja8+WVnpWOMu7emO7bnvaL30KEuajw0PAq/RGPGwtcI4G/5LPxVG23seWPGyRujLnm3AMIksOFggt46K17tbJcMGwtdqCbbwc03qCDwKnl3jirHHHKo7t14wXhkhEgNAAU2zwXk277Axxc5xcz3tdL7KXh2O+2agkF7fKwFLZsl8gmGv7xxANGuJWHn2r8PGfQPfumwQxy3bX/m1B6FZ/iIR7UjlZHzWu4nd2UYaNmpy5iaadKBWYRw3Kf4v1W3Hl3YVn5Z0uO5O68E0cjpR7hAFd1P2zu/FE+o22O4BUbd3H+ya5vIuv4Ivii99yEAA1z/RLLLfUOKviIadQAHoEcwGymlrCRxIs1oB3Q+eO3nzRaLFHLlJ0Ui3s7tnCwh4bF0FkcPRQXYYEgNGvRel1WfRT8Bi4xI3MNBxKr2Vo2MGyPAuLmAEAk2BeixLeSQumzUBYFADl37rUt+d7WNgdG0e85vq0Gysy2vtEYh75stAgNaOgC9U1J0mS26iDgP+bE387b+K3vZLahZ3srBME/8AfMI/EFvWHNRxj8gVX0U9jTY9OASQn7U4cyks9tFjK4K6JXBK2ZuSm3LpxXDnIDl+qYkC79pSQITJkv7acUQ7Dx8sr3n1IaP/ABKzBaH+21x+2RDl9nBHn7SS/oFngCkDOw9oOY5paacwhzTzoLacDtASxMkGmYajo4e8P75ELCNmxOMgy8rJ46NHHgr7sveAx4bI28ua8xbRBGlNFmyRXwCNyM8+XHD2vc+MjY1z3uaGt46/X+XNCW7daXg5SGk6BzK4/wAQFfFVd2Jc6i7kba3jlP4ndX/Rew7UnY67utRYBWfm43N8rkzv5brX76as7eKFkYdG19fmzEaaUCMwCJbI2m3EC2aHXSwaquY8+dLLP/er3NyyMBHDw6H5/wA0/sjeP2brixDWn8Mzct9hI2h8bWnlPorH5vLM/wA06/3/AH210BJwtZ+3e1zZWmRnsXOIGcOL4n2RWvfuBx0KPbH3zjxL3xs0fG5zHB2lubxo96JHUBOV1OHmx5ZuK1vtuflzGABrZQSQBo1446crBsevRZQ/HzQj7LO54hBJyiiL5EdrX0Ztt4fA8WR4Q6692iL9cpcqJs9uDnE2HLQZG5hmcAXH8zT50psn2bKhuftXCwzxyZpi9tgNERdYquWvBbHsHK+5chY2RrSA8BrnHXxVxAquKxvdOcw4mVkrQS0OAJoEEWNPNbZFgc0UetVG0cL5BTj3bS9ekt+GjP3WX5BUrEbabne1ovJK4ZQDyNKzx7KLXh2awNaojl5qkYGMfaHEF9mRztarVxNcE8+Kcmt/Q8M79YkbQ3xc2J2rc5BAaTSzLAavF6EklN7wSOdieJ1lP/krXjd3IhG95eWlsZcAeJdXJZ8fFx4ZeNy1avLkyuM1PSbs/CNyjKb6+fZFsXh/F2ACpG7MjyB4irux5y69NVhnjqnhdhIw/i9VObhAm4iCbUlxU+ziHi46Hqocj0QxI4eVqBLGmV9q3vW8lrb5kqtCQCLLzsgj9VdNu4HPGRw5g9CFWYt355DlJbQrW16MLPHVOZXG7iLsaAuljHMvb9Vu8pqh0AHyVF3e3VDJoj72U253Uq5YqW3HzV5XpOPsjKkuPYJLNpuLgSvCdO64Lk28r0sXj3Jh7105yYkKE03LMo0mPLUpyheMkTZZZaUD9r0meSB/5HtPmHAgfMrPnLQ9+oM8QN1kdfAkagijXetVQmR5+CitOO+USdhv8ZaLzOAAI1PEGtSOKs+Gkc7KX8WjK0GvCBfQAF3U90OwW7hY32pugQOnvXVfBG8DA3jyWebmfOykvXtMwmEB1dr2Gp/oiD420La1o+JPr/umIHitDpZ0As8Snmdm13Op/v1Sji52lNsyNzM1V34fVUzbkzWktZY7uBBP8IPLuju9u23QxhrDTrHp979FS8VjzM4veSXHiSbWkkdb+n/H3PxMv4ghsfaRH7t0rmsdobGYC+eXlR10+fBENj4qTDylwcJiXZ7Y6w52oBddFoGYnhxrhSrYjHJdhhHP46J6deYYzeprbbd33OZhJDI4l77Jsk6kEVqeAugEJihijnMjW1KS7M/MaLSBQy8OSzXD7QnYPC+QDsXV8AaRbZm8c7pAyg9x6jXuSRw4c0VUWnfXBxStEjKa72gsjQkAV/fktFw2+OGDGeMt8I0LT0WbOhdNQcBQGtH73bThSkOgcBrZoUOeimdWs7z8Xl4eUl+22jTb4YXIT7ZvA9RrSznZW1Gs/wCrdlx8bjYuyK0UaYGtDXpaiGWQcQ1/m1LK9xtFbxFPnaeWa75cVbt48awYU6gggAVqCf0KGyy3WbDt8xouXRROFOY9o6cQs88fLKZfYfsK7ubPblaR2VsdHmFkjpXPzVChha33JXt7aqXFjph7swPmi4qnS1RbMy8CnHYI9lXWbbxTRdMcPRPs3rlHvw/C1PiOhbEYFxIrhVKPLgjXBR2b5N+9G4IhiNogAEh2vQX8UeA6AMfhzXkmdhtuW601UzaGODmuADv9J1TW75aw24/d56akomNg9VbMBQqu5XkEgskpQuFE8q+qQcyua0y6kOd7Nvn1SXRYxeqNrWZ0iadKm3SJl8i9TA46RMyPTUkqadKmiuZ3oTjZVPlehuJFpsbNqztpudjmnmCFm0cxjc4cOR9Df1C0zabONKj7wbOp2cev81Fi+Ppwdvuy5eWl+i9/9TAHvOryA+rkJyLx3H6eSmzZ58WOfdaFutjmOh94XmdoSL/vVEto7WbCy7BPIdSqludh2Pe9jgHeAEWAap2tfFR98CxsoijbRA8RsnV2oaLOmn1S04uXxMcvk3Dv7hm0tqOleSTet+ZXfsnOAtln8pBd/pGqtO5u5sMrRJK7OQTcVUBqQMxuyDR4Vw4orjf2eQUTG+Rhvwiw5oPSjrXrafp3OPHHGak6Z17Podeh0K8+0Fpoq0nZpw5/4qATR/4rS40O+unrXmu5d2cI+J8sBe7K0uyZsx4WBl0cPj8U2kkt16AMJtUsNj+h8wtD3IxsEkc08sbfaaQsIAaeTnu00usgHr1VN2jNhvsoaMNklAaGyiSySXZne0bQDtMwBrp0XGwcRKxg8DvZh4eXCyKsca8k96Z5dS2fRqeEwDCwU6ndOXHkV6/BOby/VVvCbZ6FGcLt081cyxr4vkw3d5zv7nJMODxCjP2bfuursRYRqHaTHe8AnnYFjxbD6KvCVpxcnPx/8Wf8f4vSqSYdzfeafNuoTJiFc/UKyzYBw5X5KK6Lqs7x6dLi/rOWPXNh/M/t/kB+ztPMLl+B/ugUVxGAYQ57gAGNL3O1FNAsnTj5DiSAuItmjQtJo6jXRZ6sdv4/yeP5GPlx0IGGrTP+iR9oODr9Uakwna/gh2IwLSdYXebSEaeg1GXkiyDqOQV02WAWa/2FRxHGDQDx/ESFMja40Wm9PxH9E8eiXZ0LeyZdgmHkPgqZNPiG8PaDydf1Xn/rkw0Ejwejm2q8oFux0YjjNCrICFHEFNu2hI6CMykFxc46CtBoFGOL81jyd1USziivEMfiNV6p0poLpEy565e9NOevUxdOcm3PXDnptz0yKV2ihT8FIeVGnKSdK/jgq7tWLRWrGQ2g+0cNmFJCRQJGAH+q8ILjZ4Dh5Kfi9nOMlUn8XsCVkWcNLo/xAElo/N0HdS0ebpYv2eMi/C4lh/zCh86UfakpOIdIebyT28Rr9Ee3N3Hdiv3r3OZE06EaOca+4eGhqz6daK4z9mj2tcY5faHk1zQ0kdM11fmPghl+HPO5/toa3O2T7LDiR3vy049m65AB0rX/ADIrijZ8lQNk7yTYL9zI1zo2miw6SRfwE8R+U+hCtWG2/BJlImYA7QAuAdfTKdQU2ifh4C45QOep7HX9VUt5tlAY1keGFOe1wIaQ3MXaZK5lw5cyRzVvn2o2AuzGmZA6/LQgdSfD8Vn+I2450skoaA95OV1uLo2luUhlGgctjNViyRypQwPEkyyMjZqSQB3c6v6fNX2ZjcJhcrTqG5b6uOl/ElVrcfBh0rpDrkGn8TrF/AH4qTvTtrOBGwGg63EjpoAO3FK9hN2LsBssIeHuY+zqDYq9Laf0ITsmz8RFwAlH5TTv9J/S05sPE1CwDoiAxaz2x5PjcfJ+qBMG3qNOtpHEEEEehRPDbc6FOxRMle1srGvbmGjhel60eI9FYsZ+y/Cu1hdLA7lTzIz1a+z8HBVMq5vL/Ssb+ioOE3hI52iTdoxSDxCj1/pzVQ2vu1isIR7szDwczR2nVjufkSh0W3spp1tcOIIII9CtZyVzeT4nNxdWbn/qVvfthzv+GgH7wvt5F5cjAHNcCdQDYdWtFnE0CqxgNtSYcjxOa2qOllxNHQHQfDQEmrKES7Tc6V8l6vJ/0k8PKtFOg2uJHfvhmphYzo0lxc55HM6k+YbyRvb6H4/DOHjmM/n/ALXXZW97ZKbIMriLFa35jlpbugA1KsDJGuFhwI7G+Oqy6TCZi4wO8LWtLz+Z3BjevFo7m+if2ftt2HdRJAoU0c+Js9iTd89OSWnp20l8IPEA+ia+xN5ADyQvZW8rZNHeF3QajvZ7aAnq6haMe1FcR6JGZkgNaEpjGima0p7XCkN2y7RrerkG42g+mxt6Mv4m1Bc9dbXxH70j8NN+AChGZZZezdul1SUcuSSNpbnJpzl0eybcF6mTkuXiRXJKQePKiylPvKizFIIcoSigBOoXr1IwbOdoAVj9hh0gDRRdp5DmfgrfsTZojbQHKvRNbKw+YukP8LfIcT6n6IlnpLRu5IwBQAAGgA0A8hyUCcqW6TQoNtbE02rq7JPRo4lMlL39x0QjtzQZCaj5EAcST+Ht1Ko7MsnY/Mp/ePFOmmdIfc91nZg9348fVCVOzWPGbVeY2CRxc2NtN/r1KibObI8mSjkBDT0BOoA6nT5pzZOGdNG6/FRArgTdkUeuim4eV7GGHQsu9fC5jgQSCK1/qmRbEx/sRPl97IMo/NmI/W/RQMaSZGNvXSz56H6KZNhQwl5FaXd6fDzr4obhJS5+bnen9/3wRegtmFxAa0NA0Gik/bRagRE1r0TrAslCMGMpwN8x9VquEnBaD2B+Sx0WtY2U8GGM3xY36IM3vFDmgLh92nenP5KnTNZKKe1rx3ANeV8FfJ3AgtPAghZlNtD2Ti1xotJFeRRQ42lujhJGDw+xLQQHN0FngXA+9R733VG2tu++BxyubKwV429Txttkiii+1tuF8wF+ECh59UUweMLm6ED0pMlGwuLLOBPX11F/An4ophtoNlzGUW95bTuAY1ooNaOXBrR0FovtDd+OWz7ji7MXAXmPcKsY3ZskNZq8V1Wooacf0VyloTdgn5nuhcTG3i8aZuWna7rytW/Ye1mewigaGF7cznus5gCPC0Dmbsm+GnXTPIdoOa0MDiG9PkjR2aCwS4dxJbRc37wPXuq9+iaCyZDNouzTMbagbvbwsmPs5qZLwDuDXnoeju/NSZbbO+wRka7Q8by6fVSoMnntzjfM/VNCVNOvmuMyyM+ZF6o+ZJMNcKYlCdJTcvBbpMlcEr0lNuKCcvKiylPSOUWRyQNOKfgB4DiSAPMqMiWxos0l8mj5n+n1SA5GwMYGjgBSadIvcRIobpUzSXy0FTN6saSwgHV+nHUMHvH40PUqwYvE6UOazzeTaAfJoRQND+AaHXubKVIMfOKoNH1tBsTFRNcOSn5tVHxbdL6KTHd046aT1c36ORfeBjBHmIp58LSND3vqPNRN1oPAzoSSfIN/qou28X7aQm/CNG9ggBsrXSCnP0uzXPzU7A4ZoquXZQWYYg8dOqIQChSm3Zp7X0vRKo6TSb1GiQSQ89VqO7st4aE19wD4aLKWOV93YxTjh2AHgXemqVNYp5ta4LLt/cAY8Rm+7ILvuNCPor7LO7n9VWN9ZBJACBqx1+h0P6JGzjFNIp3dFtm7UskhtDmBqO6gyMsHumdn7RdDmArxeE2L0WiVzZKCOScyMc0g1RBBB5g6FBdm4zN4XVfEFTw0A1zS9AOxu5sZBMRc13IE23y4WPNV+DEy4aSjbXDiD/eoV6i4+KyudqbIixLMptrwPC/mOx6t7K4QI/Dsxbc8VNlGrm/i7hFNhbcEw+zYghkmXJHMfPRkv5eV8lTXtkwstHwuaeXAjkQeYKNyhuLZnbTZgNR+LuFf6i9COPwbo3ujkblcOI+hB5g9VBkZSM7A2m3GRjCYl2SdmmHmd/8AVIebTy6IZjMO+J7o5G5XtNEHl/Md1jZpXtEzJLotCSDa2XLhxXOdeFy2SZcU05y6lcmHvQHMjlFkenJHqK9yROg5HtlR5GDqdT6qtyYtjKMjmtbfM16DqUThxc8w/dRFjP8AFmuNpH5We+74Ad0jEsTiAOaFDHmQkQtMlaFw0jB7yHT0FnsuzsxnGVzp3dHeGIHtEOP+YlPSYs8OAGgA0AHYckEiTYPI1z5pC7K0ksZ4WaC6Lved6ZVl+Iks6aWbror5vVjaw7heryG/qfkPmqVszBiaUNd7gBe/+Bos/E03/MigRwGzWNiJlNF/u5QHPy/i10APLmUG2pgzHmbx4UeoPArV9zNlQP2dPjHj2mIayUeKskJFhojaPylpBKzrGNzeyJ1t2U+WYEfUpGKBnssL0JaGD1Nu+Q+aDBiN7wzC2MboA0GjxshCQpoesjToiXLdF2HqTe0uqJXIKcpAeRt7q8bm2YNOT3fOlRwrtuRiAIpezx8x/RKnFm+zcbooXtPZ7JWPZlrM0jyNaIvhpGkXWqj4yIXYIvpSk2KGItcWnQgkHzGhQ/HQ5XX1Vu3owoZiX6aOp49ePztAMe3M3TkrlLRvZ+Jogc+I7HorLh5xI0EV/IqmGcgg80YwmPo2Pddx7FVYkfa7laeEyDzYk8kw/GuPPgiGJ7Y2UJ2URqNWu6H+XZU1rnwSUdHNP9+isLNpvI0cQhO1YM3j+9z/AJqiS5JBMPaN0kGp7q2YDFt2nCI3kNxsTajcdPbMH3HHr0KznCYosci4nIc2aIlrmkHTjY5qvZejsznNcWuBDgSCDoQRxBSVyg32wUrQ/EYcOmIGcgDUjS/gAkp8T3Fi9ouXSrjOuHPVgpJEy5yT5EPxe0QCGtBe92jWNGZ7j2aPrwSB6aWlDwjZcSSIAMoNOmdfs29QOcjuw9SiOG3Xc7x4s6cRA12n/wAzx738I07lFZMSGgAAAAUAAAAOgA4IJxs7Y0GG8de1m/xZAC7/ACDgwdgvcVjy46lRJcSmDIgzr5U0XrkFJBKnvhire1n4W5vV39B805uds0vbI8jRxDAeZa2y70zEf6UH29iM0zn8QSa5+FvhH0Vq3Z2q0Obh9PBEwA/iJaHSHzzvd8lJiP7OZHMbtDCP5wOkHfKCwn1GQqn4qKo2dpR8/wDZXvAYcRYuSewAcHLGR+J7nMDf1+Cp28eHYxlNJvMCbPMg8EUBmPxRfK53K6HkNAkw2o0cYT9qTPNcnGvCj3on4eItSD7QnA3RetrkugkblsStW4xr2zTro0/MhVltKx7kYjJNJpxjPycEqIt7GV1rio80y9k2oRyH99FH+0OcDVBStWd94g5jJBxBLD5HUfMfNUritF23BnhlB96sw8266LPH0e1pxNBcXFlcu8PJYy9eHmpePgtnGyELjuxXH9VrEjGDlJFE6j5qU6IkIYHFpvmOPnzRZhsB3LpzQQc51JyOS9FJxMIIUJ0ZCYQsdg61HwXGDxZaUSMmlFC8Xh8pscCmE4wNOt1a9Q9uINJKtk2IyJmfFhosmgFCjxb5ZPZQMdLJ0bwaOr3cGjuVYdnbmsYRJi3CeQaiMf8AIYeVg/8AMPc6dkGDYDAT4vWP91DzmePe/wC0zi899G9yrFgdnQ4VpEQOYjxSu8Ur/N3IflFBSsZjyf74BCsTi0aDrFYpDZJlzNOoxegjrpF61yYBTrQkHdqPtHEezie/o0158B8yFItA97cRUTW/id8m6/WkBTsTITx7D0vUfVd4bapD2zDR3tQdOGrtR5UV7BhDJnPAMYX9zq1gA9X36FObJ2U500IDHFjZGuea0oOBOvlaRtDxuKANvNagep4D5qrbxxkAf9wAejVZsPj24maSQMAY17g0HXWqB+ZPwVc3peP3Vcy93nVD+aKAWMdU60LhgCejYpB0UvWrpjV6AkZ2J3ZOcE3WnddNZokHYFI/uXPWJrk6N49dCPogIZ8kT3aP/FR9yR8WlI18fGxx8QA+SjSRtHL1CZmfZohOFwqqrTr9FKkZxGp0rgs12lD7OV7PwuI9OI+S0iUerfmqZvhhx7ZsjRWdtH+Jv9KRCoARYQWePI75oy1QtpxXr0V41L2EZ2uffMCuevA/JE9mvF5Savh59EBwd2daFEnuBxruiRxLHOJjBoEVfHsVZDMsJUabD3qFMwcmdt9OP+yebACONKQr0rCCvc4cKeNERxOE6ilCfhOioAcuDcCQBY5HqEkXOHKSZtww7IsPH7OBgjZzri49XuOrj3Khz4xJJWA6fEKBPOkkgkRz0gUklIONTiSSDIuVQ3lxeaatfA0fOyf/AMpJJB1ubDmkeeXgbXY5nH/xCuWKpkTqFaHgAOXZJJOEF7qCsNfNxc70939Cgu+k376MdIgfiSkknkARkydZiL4JJLMJLHJ5j9dEkkGfbIvcy9SSBe21U7Y+JyzxO6SM+qSSDaJHE1x15E/zTGKdld21XiShWkOeU8BxvRAd5sNnw7idTG5rh5E0fqEkkBSHN+a4mhsVaSSaQd1tJ9R6J/A4jI7sdD5JJLRI3s3EmN4B91x487tWKYeHQLxJKgy52mUjRMyYQeY680kk4CGH8kkklWjf/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pic>
        <p:nvPicPr>
          <p:cNvPr id="166920" name="Picture 8" descr="http://static.guim.co.uk/sys-images/Guardian/Pix/commercial/2009/9/22/1253636516315/A-petrol-pump-001.jpg"/>
          <p:cNvPicPr>
            <a:picLocks noChangeAspect="1" noChangeArrowheads="1"/>
          </p:cNvPicPr>
          <p:nvPr/>
        </p:nvPicPr>
        <p:blipFill>
          <a:blip r:embed="rId5" cstate="print"/>
          <a:srcRect/>
          <a:stretch>
            <a:fillRect/>
          </a:stretch>
        </p:blipFill>
        <p:spPr bwMode="auto">
          <a:xfrm>
            <a:off x="5056287" y="2424103"/>
            <a:ext cx="1928826" cy="1157296"/>
          </a:xfrm>
          <a:prstGeom prst="rect">
            <a:avLst/>
          </a:prstGeom>
          <a:noFill/>
        </p:spPr>
      </p:pic>
      <p:sp>
        <p:nvSpPr>
          <p:cNvPr id="14" name="Rectangle 13"/>
          <p:cNvSpPr/>
          <p:nvPr/>
        </p:nvSpPr>
        <p:spPr bwMode="auto">
          <a:xfrm>
            <a:off x="1558105" y="2281227"/>
            <a:ext cx="6429420" cy="14287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Chart 59"/>
          <p:cNvGraphicFramePr>
            <a:graphicFrameLocks/>
          </p:cNvGraphicFramePr>
          <p:nvPr/>
        </p:nvGraphicFramePr>
        <p:xfrm>
          <a:off x="0" y="2551019"/>
          <a:ext cx="2921000" cy="3929090"/>
        </p:xfrm>
        <a:graphic>
          <a:graphicData uri="http://schemas.openxmlformats.org/drawingml/2006/chart">
            <c:chart xmlns:c="http://schemas.openxmlformats.org/drawingml/2006/chart" xmlns:r="http://schemas.openxmlformats.org/officeDocument/2006/relationships" r:id="rId3"/>
          </a:graphicData>
        </a:graphic>
      </p:graphicFrame>
      <p:sp>
        <p:nvSpPr>
          <p:cNvPr id="6148" name="Title 1"/>
          <p:cNvSpPr>
            <a:spLocks noGrp="1"/>
          </p:cNvSpPr>
          <p:nvPr>
            <p:ph type="title"/>
          </p:nvPr>
        </p:nvSpPr>
        <p:spPr>
          <a:xfrm>
            <a:off x="849313" y="352401"/>
            <a:ext cx="9209914" cy="1556816"/>
          </a:xfrm>
          <a:noFill/>
        </p:spPr>
        <p:txBody>
          <a:bodyPr/>
          <a:lstStyle/>
          <a:p>
            <a:r>
              <a:rPr dirty="0" smtClean="0">
                <a:latin typeface="Arial" pitchFamily="34" charset="0"/>
                <a:ea typeface="Geneva"/>
                <a:cs typeface="Geneva"/>
              </a:rPr>
              <a:t>Car usage and dependence.</a:t>
            </a:r>
            <a:br>
              <a:rPr dirty="0" smtClean="0">
                <a:latin typeface="Arial" pitchFamily="34" charset="0"/>
                <a:ea typeface="Geneva"/>
                <a:cs typeface="Geneva"/>
              </a:rPr>
            </a:br>
            <a:r>
              <a:rPr lang="en-GB" sz="1400" dirty="0" smtClean="0">
                <a:latin typeface="Arial" pitchFamily="34" charset="0"/>
                <a:ea typeface="Geneva"/>
                <a:cs typeface="Geneva"/>
              </a:rPr>
              <a:t>Motorists feel they are using their cars less – both compared to 5 years ago and one year ago. However, they are also likely to feel more dependent on their cars, especially those with children. Looking across a period of five years shows greater perceived behaviour change.</a:t>
            </a:r>
            <a:endParaRPr dirty="0" smtClean="0">
              <a:latin typeface="Arial" pitchFamily="34" charset="0"/>
              <a:ea typeface="Geneva"/>
              <a:cs typeface="Geneva"/>
            </a:endParaRPr>
          </a:p>
        </p:txBody>
      </p:sp>
      <p:sp>
        <p:nvSpPr>
          <p:cNvPr id="59" name="Rectangle 23"/>
          <p:cNvSpPr>
            <a:spLocks noChangeArrowheads="1"/>
          </p:cNvSpPr>
          <p:nvPr/>
        </p:nvSpPr>
        <p:spPr bwMode="auto">
          <a:xfrm>
            <a:off x="1671911" y="6853259"/>
            <a:ext cx="6336704" cy="646113"/>
          </a:xfrm>
          <a:prstGeom prst="rect">
            <a:avLst/>
          </a:prstGeom>
          <a:noFill/>
          <a:ln w="9525">
            <a:noFill/>
            <a:miter lim="800000"/>
            <a:headEnd/>
            <a:tailEnd/>
          </a:ln>
        </p:spPr>
        <p:txBody>
          <a:bodyPr lIns="104287" tIns="52144" rIns="104287" bIns="52144"/>
          <a:lstStyle/>
          <a:p>
            <a:pPr marL="391077" indent="-391077" eaLnBrk="0" hangingPunct="0">
              <a:defRPr/>
            </a:pPr>
            <a:r>
              <a:rPr lang="en-GB" sz="1000" dirty="0" smtClean="0">
                <a:solidFill>
                  <a:srgbClr val="4D4D4D"/>
                </a:solidFill>
                <a:latin typeface="+mn-lt"/>
              </a:rPr>
              <a:t>Q6	Thinking about everything you use your car for, do you feel more or less dependent on your car than: a) 5 years ago; b) Compared to this time a year ago? </a:t>
            </a:r>
          </a:p>
          <a:p>
            <a:pPr marL="391077" indent="-391077" eaLnBrk="0" hangingPunct="0">
              <a:defRPr/>
            </a:pPr>
            <a:r>
              <a:rPr lang="en-GB" sz="1000" dirty="0" smtClean="0">
                <a:solidFill>
                  <a:srgbClr val="4D4D4D"/>
                </a:solidFill>
                <a:latin typeface="+mn-lt"/>
              </a:rPr>
              <a:t>Q11	Overall how has your car usage changed: a) In the last 5 years; b) Compared to this time a year ago? </a:t>
            </a:r>
          </a:p>
          <a:p>
            <a:pPr marL="391077" indent="-391077" eaLnBrk="0" hangingPunct="0">
              <a:defRPr/>
            </a:pPr>
            <a:r>
              <a:rPr lang="en-GB" sz="1000" dirty="0" smtClean="0">
                <a:solidFill>
                  <a:srgbClr val="4D4D4D"/>
                </a:solidFill>
                <a:latin typeface="+mn-lt"/>
              </a:rPr>
              <a:t>	Base: all respondents (n=1,003)</a:t>
            </a:r>
            <a:endParaRPr lang="en-GB" sz="1000" dirty="0">
              <a:solidFill>
                <a:srgbClr val="4D4D4D"/>
              </a:solidFill>
              <a:latin typeface="+mn-lt"/>
            </a:endParaRPr>
          </a:p>
        </p:txBody>
      </p:sp>
      <p:sp>
        <p:nvSpPr>
          <p:cNvPr id="37" name="Rectangle 36"/>
          <p:cNvSpPr/>
          <p:nvPr/>
        </p:nvSpPr>
        <p:spPr>
          <a:xfrm>
            <a:off x="557973" y="3051085"/>
            <a:ext cx="1285884" cy="523220"/>
          </a:xfrm>
          <a:prstGeom prst="rect">
            <a:avLst/>
          </a:prstGeom>
        </p:spPr>
        <p:txBody>
          <a:bodyPr wrap="square">
            <a:spAutoFit/>
          </a:bodyPr>
          <a:lstStyle/>
          <a:p>
            <a:r>
              <a:rPr lang="en-GB" sz="1400" b="1" dirty="0" smtClean="0"/>
              <a:t>Dependence on car</a:t>
            </a:r>
            <a:endParaRPr lang="en-GB" sz="1400" b="1" dirty="0"/>
          </a:p>
        </p:txBody>
      </p:sp>
      <p:sp>
        <p:nvSpPr>
          <p:cNvPr id="15" name="Text Box 17"/>
          <p:cNvSpPr txBox="1">
            <a:spLocks noChangeArrowheads="1"/>
          </p:cNvSpPr>
          <p:nvPr/>
        </p:nvSpPr>
        <p:spPr bwMode="auto">
          <a:xfrm>
            <a:off x="6881567" y="1765201"/>
            <a:ext cx="3143272" cy="536194"/>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ea typeface="Geneva" pitchFamily="-107" charset="-128"/>
              </a:rPr>
              <a:t>Perceived dependence compared to </a:t>
            </a:r>
            <a:r>
              <a:rPr lang="en-GB" sz="1400" b="1" u="sng" dirty="0" smtClean="0">
                <a:ea typeface="Geneva" pitchFamily="-107" charset="-128"/>
              </a:rPr>
              <a:t>one</a:t>
            </a:r>
            <a:r>
              <a:rPr lang="en-GB" sz="1400" b="1" dirty="0" smtClean="0">
                <a:ea typeface="Geneva" pitchFamily="-107" charset="-128"/>
              </a:rPr>
              <a:t> year ago... </a:t>
            </a:r>
          </a:p>
        </p:txBody>
      </p:sp>
      <p:sp>
        <p:nvSpPr>
          <p:cNvPr id="16" name="Text Box 17"/>
          <p:cNvSpPr txBox="1">
            <a:spLocks noChangeArrowheads="1"/>
          </p:cNvSpPr>
          <p:nvPr/>
        </p:nvSpPr>
        <p:spPr bwMode="auto">
          <a:xfrm>
            <a:off x="1783249" y="1765201"/>
            <a:ext cx="3129022" cy="536194"/>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Perceived dependence compared to </a:t>
            </a:r>
            <a:r>
              <a:rPr lang="en-GB" sz="1400" b="1" u="sng" dirty="0" smtClean="0">
                <a:latin typeface="+mn-lt"/>
                <a:ea typeface="Geneva" pitchFamily="-107" charset="-128"/>
                <a:cs typeface="+mn-cs"/>
              </a:rPr>
              <a:t>five</a:t>
            </a:r>
            <a:r>
              <a:rPr lang="en-GB" sz="1400" b="1" dirty="0" smtClean="0">
                <a:latin typeface="+mn-lt"/>
                <a:ea typeface="Geneva" pitchFamily="-107" charset="-128"/>
                <a:cs typeface="+mn-cs"/>
              </a:rPr>
              <a:t> years ago... </a:t>
            </a:r>
          </a:p>
        </p:txBody>
      </p:sp>
      <p:sp>
        <p:nvSpPr>
          <p:cNvPr id="17" name="Rectangle 16"/>
          <p:cNvSpPr/>
          <p:nvPr/>
        </p:nvSpPr>
        <p:spPr>
          <a:xfrm>
            <a:off x="579255" y="4122655"/>
            <a:ext cx="1050288" cy="307777"/>
          </a:xfrm>
          <a:prstGeom prst="rect">
            <a:avLst/>
          </a:prstGeom>
        </p:spPr>
        <p:txBody>
          <a:bodyPr wrap="none">
            <a:spAutoFit/>
          </a:bodyPr>
          <a:lstStyle/>
          <a:p>
            <a:r>
              <a:rPr lang="en-GB" sz="1400" b="1" dirty="0" smtClean="0"/>
              <a:t>Car usage</a:t>
            </a:r>
            <a:endParaRPr lang="en-GB" sz="1400" b="1" dirty="0"/>
          </a:p>
        </p:txBody>
      </p:sp>
      <p:graphicFrame>
        <p:nvGraphicFramePr>
          <p:cNvPr id="21" name="Chart 59"/>
          <p:cNvGraphicFramePr>
            <a:graphicFrameLocks/>
          </p:cNvGraphicFramePr>
          <p:nvPr/>
        </p:nvGraphicFramePr>
        <p:xfrm>
          <a:off x="5210989" y="2551019"/>
          <a:ext cx="2921000" cy="385762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2" name="Chart 58"/>
          <p:cNvGraphicFramePr>
            <a:graphicFrameLocks/>
          </p:cNvGraphicFramePr>
          <p:nvPr/>
        </p:nvGraphicFramePr>
        <p:xfrm>
          <a:off x="8711451" y="2551019"/>
          <a:ext cx="2919412" cy="3714776"/>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3" name="Chart 58"/>
          <p:cNvGraphicFramePr>
            <a:graphicFrameLocks/>
          </p:cNvGraphicFramePr>
          <p:nvPr/>
        </p:nvGraphicFramePr>
        <p:xfrm>
          <a:off x="3415493" y="2551019"/>
          <a:ext cx="2919412" cy="3357586"/>
        </p:xfrm>
        <a:graphic>
          <a:graphicData uri="http://schemas.openxmlformats.org/drawingml/2006/chart">
            <c:chart xmlns:c="http://schemas.openxmlformats.org/drawingml/2006/chart" xmlns:r="http://schemas.openxmlformats.org/officeDocument/2006/relationships" r:id="rId6"/>
          </a:graphicData>
        </a:graphic>
      </p:graphicFrame>
      <p:sp>
        <p:nvSpPr>
          <p:cNvPr id="24" name="Rectangle 23"/>
          <p:cNvSpPr/>
          <p:nvPr/>
        </p:nvSpPr>
        <p:spPr>
          <a:xfrm>
            <a:off x="2843989" y="2265267"/>
            <a:ext cx="857256" cy="523220"/>
          </a:xfrm>
          <a:prstGeom prst="rect">
            <a:avLst/>
          </a:prstGeom>
        </p:spPr>
        <p:txBody>
          <a:bodyPr wrap="square">
            <a:spAutoFit/>
          </a:bodyPr>
          <a:lstStyle/>
          <a:p>
            <a:pPr algn="ctr"/>
            <a:r>
              <a:rPr lang="en-GB" sz="1400" dirty="0" smtClean="0"/>
              <a:t>No change</a:t>
            </a:r>
            <a:endParaRPr lang="en-GB" sz="1400" dirty="0"/>
          </a:p>
        </p:txBody>
      </p:sp>
      <p:sp>
        <p:nvSpPr>
          <p:cNvPr id="26" name="Rectangle 25"/>
          <p:cNvSpPr/>
          <p:nvPr/>
        </p:nvSpPr>
        <p:spPr>
          <a:xfrm>
            <a:off x="2986865" y="3122523"/>
            <a:ext cx="543739" cy="307777"/>
          </a:xfrm>
          <a:prstGeom prst="rect">
            <a:avLst/>
          </a:prstGeom>
        </p:spPr>
        <p:txBody>
          <a:bodyPr wrap="none">
            <a:spAutoFit/>
          </a:bodyPr>
          <a:lstStyle/>
          <a:p>
            <a:r>
              <a:rPr lang="en-GB" sz="1400" dirty="0" smtClean="0"/>
              <a:t>41%</a:t>
            </a:r>
            <a:endParaRPr lang="en-GB" sz="1400" dirty="0"/>
          </a:p>
        </p:txBody>
      </p:sp>
      <p:sp>
        <p:nvSpPr>
          <p:cNvPr id="27" name="Rectangle 26"/>
          <p:cNvSpPr/>
          <p:nvPr/>
        </p:nvSpPr>
        <p:spPr>
          <a:xfrm>
            <a:off x="2986865" y="4122655"/>
            <a:ext cx="543739" cy="307777"/>
          </a:xfrm>
          <a:prstGeom prst="rect">
            <a:avLst/>
          </a:prstGeom>
        </p:spPr>
        <p:txBody>
          <a:bodyPr wrap="none">
            <a:spAutoFit/>
          </a:bodyPr>
          <a:lstStyle/>
          <a:p>
            <a:r>
              <a:rPr lang="en-GB" sz="1400" dirty="0" smtClean="0"/>
              <a:t>37%</a:t>
            </a:r>
            <a:endParaRPr lang="en-GB" sz="1400" dirty="0"/>
          </a:p>
        </p:txBody>
      </p:sp>
      <p:sp>
        <p:nvSpPr>
          <p:cNvPr id="28" name="Rectangle 27"/>
          <p:cNvSpPr/>
          <p:nvPr/>
        </p:nvSpPr>
        <p:spPr>
          <a:xfrm>
            <a:off x="8211385" y="3122523"/>
            <a:ext cx="543739" cy="307777"/>
          </a:xfrm>
          <a:prstGeom prst="rect">
            <a:avLst/>
          </a:prstGeom>
        </p:spPr>
        <p:txBody>
          <a:bodyPr wrap="none">
            <a:spAutoFit/>
          </a:bodyPr>
          <a:lstStyle/>
          <a:p>
            <a:r>
              <a:rPr lang="en-GB" sz="1400" dirty="0" smtClean="0"/>
              <a:t>56%</a:t>
            </a:r>
            <a:endParaRPr lang="en-GB" sz="1400" dirty="0"/>
          </a:p>
        </p:txBody>
      </p:sp>
      <p:sp>
        <p:nvSpPr>
          <p:cNvPr id="29" name="Rectangle 28"/>
          <p:cNvSpPr/>
          <p:nvPr/>
        </p:nvSpPr>
        <p:spPr>
          <a:xfrm>
            <a:off x="8211385" y="4122655"/>
            <a:ext cx="543739" cy="307777"/>
          </a:xfrm>
          <a:prstGeom prst="rect">
            <a:avLst/>
          </a:prstGeom>
        </p:spPr>
        <p:txBody>
          <a:bodyPr wrap="none">
            <a:spAutoFit/>
          </a:bodyPr>
          <a:lstStyle/>
          <a:p>
            <a:r>
              <a:rPr lang="en-GB" sz="1400" dirty="0" smtClean="0"/>
              <a:t>52%</a:t>
            </a:r>
            <a:endParaRPr lang="en-GB" sz="1400" dirty="0"/>
          </a:p>
        </p:txBody>
      </p:sp>
      <p:cxnSp>
        <p:nvCxnSpPr>
          <p:cNvPr id="36" name="Straight Connector 131"/>
          <p:cNvCxnSpPr>
            <a:cxnSpLocks noChangeShapeType="1"/>
          </p:cNvCxnSpPr>
          <p:nvPr/>
        </p:nvCxnSpPr>
        <p:spPr bwMode="auto">
          <a:xfrm rot="5400000">
            <a:off x="2558236" y="3836903"/>
            <a:ext cx="1999470" cy="794"/>
          </a:xfrm>
          <a:prstGeom prst="line">
            <a:avLst/>
          </a:prstGeom>
          <a:noFill/>
          <a:ln w="9525" algn="ctr">
            <a:solidFill>
              <a:schemeClr val="tx1"/>
            </a:solidFill>
            <a:round/>
            <a:headEnd/>
            <a:tailEnd/>
          </a:ln>
        </p:spPr>
      </p:cxnSp>
      <p:cxnSp>
        <p:nvCxnSpPr>
          <p:cNvPr id="39" name="Straight Connector 57"/>
          <p:cNvCxnSpPr>
            <a:cxnSpLocks noChangeShapeType="1"/>
          </p:cNvCxnSpPr>
          <p:nvPr/>
        </p:nvCxnSpPr>
        <p:spPr bwMode="auto">
          <a:xfrm>
            <a:off x="343659" y="3779837"/>
            <a:ext cx="4500594" cy="1588"/>
          </a:xfrm>
          <a:prstGeom prst="line">
            <a:avLst/>
          </a:prstGeom>
          <a:noFill/>
          <a:ln w="6350" algn="ctr">
            <a:solidFill>
              <a:schemeClr val="tx1"/>
            </a:solidFill>
            <a:prstDash val="sysDot"/>
            <a:round/>
            <a:headEnd/>
            <a:tailEnd/>
          </a:ln>
        </p:spPr>
      </p:cxnSp>
      <p:cxnSp>
        <p:nvCxnSpPr>
          <p:cNvPr id="43" name="Straight Connector 131"/>
          <p:cNvCxnSpPr>
            <a:cxnSpLocks noChangeShapeType="1"/>
          </p:cNvCxnSpPr>
          <p:nvPr/>
        </p:nvCxnSpPr>
        <p:spPr bwMode="auto">
          <a:xfrm rot="5400000">
            <a:off x="1916089" y="3836109"/>
            <a:ext cx="1999470" cy="794"/>
          </a:xfrm>
          <a:prstGeom prst="line">
            <a:avLst/>
          </a:prstGeom>
          <a:noFill/>
          <a:ln w="9525" algn="ctr">
            <a:solidFill>
              <a:schemeClr val="tx1"/>
            </a:solidFill>
            <a:round/>
            <a:headEnd/>
            <a:tailEnd/>
          </a:ln>
        </p:spPr>
      </p:cxnSp>
      <p:sp>
        <p:nvSpPr>
          <p:cNvPr id="48" name="Rectangle 47"/>
          <p:cNvSpPr/>
          <p:nvPr/>
        </p:nvSpPr>
        <p:spPr>
          <a:xfrm>
            <a:off x="8068509" y="2265267"/>
            <a:ext cx="857256" cy="523220"/>
          </a:xfrm>
          <a:prstGeom prst="rect">
            <a:avLst/>
          </a:prstGeom>
        </p:spPr>
        <p:txBody>
          <a:bodyPr wrap="square">
            <a:spAutoFit/>
          </a:bodyPr>
          <a:lstStyle/>
          <a:p>
            <a:pPr algn="ctr"/>
            <a:r>
              <a:rPr lang="en-GB" sz="1400" dirty="0" smtClean="0"/>
              <a:t>No change</a:t>
            </a:r>
            <a:endParaRPr lang="en-GB" sz="1400" dirty="0"/>
          </a:p>
        </p:txBody>
      </p:sp>
      <p:cxnSp>
        <p:nvCxnSpPr>
          <p:cNvPr id="49" name="Straight Connector 131"/>
          <p:cNvCxnSpPr>
            <a:cxnSpLocks noChangeShapeType="1"/>
          </p:cNvCxnSpPr>
          <p:nvPr/>
        </p:nvCxnSpPr>
        <p:spPr bwMode="auto">
          <a:xfrm rot="5400000">
            <a:off x="7844649" y="3836903"/>
            <a:ext cx="1999470" cy="794"/>
          </a:xfrm>
          <a:prstGeom prst="line">
            <a:avLst/>
          </a:prstGeom>
          <a:noFill/>
          <a:ln w="9525" algn="ctr">
            <a:solidFill>
              <a:schemeClr val="tx1"/>
            </a:solidFill>
            <a:round/>
            <a:headEnd/>
            <a:tailEnd/>
          </a:ln>
        </p:spPr>
      </p:cxnSp>
      <p:cxnSp>
        <p:nvCxnSpPr>
          <p:cNvPr id="50" name="Straight Connector 57"/>
          <p:cNvCxnSpPr>
            <a:cxnSpLocks noChangeShapeType="1"/>
          </p:cNvCxnSpPr>
          <p:nvPr/>
        </p:nvCxnSpPr>
        <p:spPr bwMode="auto">
          <a:xfrm>
            <a:off x="5568179" y="3765465"/>
            <a:ext cx="4500594" cy="1588"/>
          </a:xfrm>
          <a:prstGeom prst="line">
            <a:avLst/>
          </a:prstGeom>
          <a:noFill/>
          <a:ln w="6350" algn="ctr">
            <a:solidFill>
              <a:schemeClr val="tx1"/>
            </a:solidFill>
            <a:prstDash val="sysDot"/>
            <a:round/>
            <a:headEnd/>
            <a:tailEnd/>
          </a:ln>
        </p:spPr>
      </p:cxnSp>
      <p:cxnSp>
        <p:nvCxnSpPr>
          <p:cNvPr id="51" name="Straight Connector 131"/>
          <p:cNvCxnSpPr>
            <a:cxnSpLocks noChangeShapeType="1"/>
          </p:cNvCxnSpPr>
          <p:nvPr/>
        </p:nvCxnSpPr>
        <p:spPr bwMode="auto">
          <a:xfrm rot="5400000">
            <a:off x="7140609" y="3836109"/>
            <a:ext cx="1999470" cy="794"/>
          </a:xfrm>
          <a:prstGeom prst="line">
            <a:avLst/>
          </a:prstGeom>
          <a:noFill/>
          <a:ln w="9525" algn="ctr">
            <a:solidFill>
              <a:schemeClr val="tx1"/>
            </a:solidFill>
            <a:round/>
            <a:headEnd/>
            <a:tailEnd/>
          </a:ln>
        </p:spPr>
      </p:cxnSp>
      <p:sp>
        <p:nvSpPr>
          <p:cNvPr id="52" name="Rectangle 51"/>
          <p:cNvSpPr/>
          <p:nvPr/>
        </p:nvSpPr>
        <p:spPr>
          <a:xfrm>
            <a:off x="5772947" y="2979647"/>
            <a:ext cx="1285884" cy="523220"/>
          </a:xfrm>
          <a:prstGeom prst="rect">
            <a:avLst/>
          </a:prstGeom>
        </p:spPr>
        <p:txBody>
          <a:bodyPr wrap="square">
            <a:spAutoFit/>
          </a:bodyPr>
          <a:lstStyle/>
          <a:p>
            <a:r>
              <a:rPr lang="en-GB" sz="1400" b="1" dirty="0" smtClean="0"/>
              <a:t>Dependence on car</a:t>
            </a:r>
            <a:endParaRPr lang="en-GB" sz="1400" b="1" dirty="0"/>
          </a:p>
        </p:txBody>
      </p:sp>
      <p:sp>
        <p:nvSpPr>
          <p:cNvPr id="53" name="Rectangle 52"/>
          <p:cNvSpPr/>
          <p:nvPr/>
        </p:nvSpPr>
        <p:spPr>
          <a:xfrm>
            <a:off x="5794229" y="4122655"/>
            <a:ext cx="1050288" cy="307777"/>
          </a:xfrm>
          <a:prstGeom prst="rect">
            <a:avLst/>
          </a:prstGeom>
        </p:spPr>
        <p:txBody>
          <a:bodyPr wrap="none">
            <a:spAutoFit/>
          </a:bodyPr>
          <a:lstStyle/>
          <a:p>
            <a:r>
              <a:rPr lang="en-GB" sz="1400" b="1" dirty="0" smtClean="0"/>
              <a:t>Car usage</a:t>
            </a:r>
            <a:endParaRPr lang="en-GB" sz="1400" b="1" dirty="0"/>
          </a:p>
        </p:txBody>
      </p:sp>
      <p:sp>
        <p:nvSpPr>
          <p:cNvPr id="32" name="Text Box 17"/>
          <p:cNvSpPr txBox="1">
            <a:spLocks noChangeArrowheads="1"/>
          </p:cNvSpPr>
          <p:nvPr/>
        </p:nvSpPr>
        <p:spPr bwMode="auto">
          <a:xfrm>
            <a:off x="4768255" y="5116859"/>
            <a:ext cx="3312368"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More likely to be more dependent:</a:t>
            </a:r>
          </a:p>
        </p:txBody>
      </p:sp>
      <p:sp>
        <p:nvSpPr>
          <p:cNvPr id="35" name="TextBox 34"/>
          <p:cNvSpPr txBox="1"/>
          <p:nvPr/>
        </p:nvSpPr>
        <p:spPr>
          <a:xfrm>
            <a:off x="4984280" y="5495937"/>
            <a:ext cx="1356182" cy="1354217"/>
          </a:xfrm>
          <a:prstGeom prst="rect">
            <a:avLst/>
          </a:prstGeom>
          <a:solidFill>
            <a:schemeClr val="accent3">
              <a:lumMod val="40000"/>
              <a:lumOff val="60000"/>
            </a:schemeClr>
          </a:solidFill>
        </p:spPr>
        <p:txBody>
          <a:bodyPr wrap="square" rtlCol="0">
            <a:spAutoFit/>
          </a:bodyPr>
          <a:lstStyle/>
          <a:p>
            <a:endParaRPr lang="en-US" sz="1000" b="1" dirty="0" smtClean="0">
              <a:latin typeface="+mj-lt"/>
            </a:endParaRPr>
          </a:p>
          <a:p>
            <a:r>
              <a:rPr lang="en-US" sz="1200" b="1" dirty="0" smtClean="0">
                <a:latin typeface="+mj-lt"/>
              </a:rPr>
              <a:t>By age:</a:t>
            </a:r>
          </a:p>
          <a:p>
            <a:r>
              <a:rPr lang="en-US" sz="1200" dirty="0" smtClean="0">
                <a:latin typeface="+mj-lt"/>
              </a:rPr>
              <a:t>17-24	70%</a:t>
            </a:r>
          </a:p>
          <a:p>
            <a:r>
              <a:rPr lang="en-US" sz="1200" dirty="0" smtClean="0">
                <a:latin typeface="+mj-lt"/>
              </a:rPr>
              <a:t>25-44	51%</a:t>
            </a:r>
          </a:p>
          <a:p>
            <a:r>
              <a:rPr lang="en-US" sz="1200" dirty="0" smtClean="0">
                <a:latin typeface="+mj-lt"/>
              </a:rPr>
              <a:t>45-59	39%</a:t>
            </a:r>
          </a:p>
          <a:p>
            <a:r>
              <a:rPr lang="en-US" sz="1200" dirty="0" smtClean="0">
                <a:latin typeface="+mj-lt"/>
              </a:rPr>
              <a:t>60-69	29%</a:t>
            </a:r>
          </a:p>
          <a:p>
            <a:r>
              <a:rPr lang="en-US" sz="1200" dirty="0" smtClean="0">
                <a:latin typeface="+mj-lt"/>
              </a:rPr>
              <a:t>70+	32%</a:t>
            </a:r>
            <a:endParaRPr lang="en-US" sz="1200" dirty="0">
              <a:latin typeface="+mj-lt"/>
            </a:endParaRPr>
          </a:p>
        </p:txBody>
      </p:sp>
      <p:sp>
        <p:nvSpPr>
          <p:cNvPr id="38" name="Oval 37"/>
          <p:cNvSpPr/>
          <p:nvPr/>
        </p:nvSpPr>
        <p:spPr bwMode="auto">
          <a:xfrm>
            <a:off x="7340593" y="5853127"/>
            <a:ext cx="500066" cy="214314"/>
          </a:xfrm>
          <a:prstGeom prst="ellipse">
            <a:avLst/>
          </a:prstGeom>
          <a:noFill/>
          <a:ln w="1905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pitchFamily="34" charset="0"/>
            </a:endParaRPr>
          </a:p>
        </p:txBody>
      </p:sp>
      <p:sp>
        <p:nvSpPr>
          <p:cNvPr id="40" name="TextBox 39"/>
          <p:cNvSpPr txBox="1"/>
          <p:nvPr/>
        </p:nvSpPr>
        <p:spPr>
          <a:xfrm>
            <a:off x="6483337" y="5495937"/>
            <a:ext cx="1741302" cy="646331"/>
          </a:xfrm>
          <a:prstGeom prst="rect">
            <a:avLst/>
          </a:prstGeom>
          <a:solidFill>
            <a:schemeClr val="accent3">
              <a:lumMod val="40000"/>
              <a:lumOff val="60000"/>
            </a:schemeClr>
          </a:solidFill>
        </p:spPr>
        <p:txBody>
          <a:bodyPr wrap="square" rtlCol="0">
            <a:spAutoFit/>
          </a:bodyPr>
          <a:lstStyle/>
          <a:p>
            <a:r>
              <a:rPr lang="en-US" sz="1200" b="1" dirty="0" smtClean="0">
                <a:latin typeface="+mj-lt"/>
              </a:rPr>
              <a:t>By gender:</a:t>
            </a:r>
          </a:p>
          <a:p>
            <a:r>
              <a:rPr lang="en-US" sz="1200" dirty="0" smtClean="0">
                <a:latin typeface="+mj-lt"/>
              </a:rPr>
              <a:t>Male	40%</a:t>
            </a:r>
          </a:p>
          <a:p>
            <a:r>
              <a:rPr lang="en-US" sz="1200" dirty="0" smtClean="0">
                <a:latin typeface="+mj-lt"/>
              </a:rPr>
              <a:t>Female	50%</a:t>
            </a:r>
            <a:endParaRPr lang="en-US" sz="1200" dirty="0">
              <a:latin typeface="+mj-lt"/>
            </a:endParaRPr>
          </a:p>
        </p:txBody>
      </p:sp>
      <p:sp>
        <p:nvSpPr>
          <p:cNvPr id="46" name="Oval 45"/>
          <p:cNvSpPr/>
          <p:nvPr/>
        </p:nvSpPr>
        <p:spPr bwMode="auto">
          <a:xfrm>
            <a:off x="5852365" y="5869657"/>
            <a:ext cx="500066" cy="376764"/>
          </a:xfrm>
          <a:prstGeom prst="ellipse">
            <a:avLst/>
          </a:prstGeom>
          <a:noFill/>
          <a:ln w="1905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pitchFamily="34" charset="0"/>
            </a:endParaRPr>
          </a:p>
        </p:txBody>
      </p:sp>
      <p:sp>
        <p:nvSpPr>
          <p:cNvPr id="54" name="TextBox 53"/>
          <p:cNvSpPr txBox="1"/>
          <p:nvPr/>
        </p:nvSpPr>
        <p:spPr>
          <a:xfrm>
            <a:off x="6483337" y="6206928"/>
            <a:ext cx="1741302" cy="646331"/>
          </a:xfrm>
          <a:prstGeom prst="rect">
            <a:avLst/>
          </a:prstGeom>
          <a:solidFill>
            <a:schemeClr val="accent3">
              <a:lumMod val="40000"/>
              <a:lumOff val="60000"/>
            </a:schemeClr>
          </a:solidFill>
        </p:spPr>
        <p:txBody>
          <a:bodyPr wrap="square" rtlCol="0">
            <a:spAutoFit/>
          </a:bodyPr>
          <a:lstStyle/>
          <a:p>
            <a:r>
              <a:rPr lang="en-US" sz="1200" b="1" dirty="0" smtClean="0">
                <a:latin typeface="+mj-lt"/>
              </a:rPr>
              <a:t>By children in household:</a:t>
            </a:r>
          </a:p>
          <a:p>
            <a:r>
              <a:rPr lang="en-US" sz="1200" dirty="0" smtClean="0">
                <a:latin typeface="+mj-lt"/>
              </a:rPr>
              <a:t>Children	54%</a:t>
            </a:r>
          </a:p>
          <a:p>
            <a:r>
              <a:rPr lang="en-US" sz="1200" dirty="0" smtClean="0">
                <a:latin typeface="+mj-lt"/>
              </a:rPr>
              <a:t>No children	40%</a:t>
            </a:r>
            <a:endParaRPr lang="en-US" sz="1200" dirty="0">
              <a:latin typeface="+mj-lt"/>
            </a:endParaRPr>
          </a:p>
        </p:txBody>
      </p:sp>
      <p:sp>
        <p:nvSpPr>
          <p:cNvPr id="55" name="Oval 54"/>
          <p:cNvSpPr/>
          <p:nvPr/>
        </p:nvSpPr>
        <p:spPr bwMode="auto">
          <a:xfrm>
            <a:off x="7340593" y="6424631"/>
            <a:ext cx="500066" cy="214314"/>
          </a:xfrm>
          <a:prstGeom prst="ellipse">
            <a:avLst/>
          </a:prstGeom>
          <a:noFill/>
          <a:ln w="1905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pitchFamily="34" charset="0"/>
            </a:endParaRPr>
          </a:p>
        </p:txBody>
      </p:sp>
      <p:cxnSp>
        <p:nvCxnSpPr>
          <p:cNvPr id="57" name="Elbow Connector 56"/>
          <p:cNvCxnSpPr/>
          <p:nvPr/>
        </p:nvCxnSpPr>
        <p:spPr bwMode="auto">
          <a:xfrm rot="16200000" flipH="1">
            <a:off x="4116478" y="3921736"/>
            <a:ext cx="2027624" cy="572074"/>
          </a:xfrm>
          <a:prstGeom prst="bentConnector3">
            <a:avLst>
              <a:gd name="adj1" fmla="val 217"/>
            </a:avLst>
          </a:prstGeom>
          <a:solidFill>
            <a:schemeClr val="accent1"/>
          </a:solidFill>
          <a:ln w="9525" cap="flat" cmpd="sng" algn="ctr">
            <a:solidFill>
              <a:schemeClr val="tx1"/>
            </a:solidFill>
            <a:prstDash val="sysDash"/>
            <a:round/>
            <a:headEnd type="none" w="med" len="med"/>
            <a:tailEnd type="arrow"/>
          </a:ln>
          <a:effectLst/>
        </p:spPr>
      </p:cxnSp>
      <p:sp>
        <p:nvSpPr>
          <p:cNvPr id="44" name="TextBox 43"/>
          <p:cNvSpPr txBox="1"/>
          <p:nvPr/>
        </p:nvSpPr>
        <p:spPr>
          <a:xfrm>
            <a:off x="87736" y="5470327"/>
            <a:ext cx="1356182" cy="1354217"/>
          </a:xfrm>
          <a:prstGeom prst="rect">
            <a:avLst/>
          </a:prstGeom>
          <a:solidFill>
            <a:schemeClr val="accent3">
              <a:lumMod val="40000"/>
              <a:lumOff val="60000"/>
            </a:schemeClr>
          </a:solidFill>
        </p:spPr>
        <p:txBody>
          <a:bodyPr wrap="square" rtlCol="0">
            <a:spAutoFit/>
          </a:bodyPr>
          <a:lstStyle/>
          <a:p>
            <a:endParaRPr lang="en-US" sz="1000" b="1" dirty="0" smtClean="0">
              <a:latin typeface="+mj-lt"/>
            </a:endParaRPr>
          </a:p>
          <a:p>
            <a:r>
              <a:rPr lang="en-US" sz="1200" b="1" dirty="0" smtClean="0">
                <a:latin typeface="+mj-lt"/>
              </a:rPr>
              <a:t>By age:</a:t>
            </a:r>
          </a:p>
          <a:p>
            <a:r>
              <a:rPr lang="en-US" sz="1200" dirty="0" smtClean="0">
                <a:latin typeface="+mj-lt"/>
              </a:rPr>
              <a:t>17-24	14%</a:t>
            </a:r>
          </a:p>
          <a:p>
            <a:r>
              <a:rPr lang="en-US" sz="1200" dirty="0" smtClean="0">
                <a:latin typeface="+mj-lt"/>
              </a:rPr>
              <a:t>25-44	29%</a:t>
            </a:r>
          </a:p>
          <a:p>
            <a:r>
              <a:rPr lang="en-US" sz="1200" dirty="0" smtClean="0">
                <a:latin typeface="+mj-lt"/>
              </a:rPr>
              <a:t>45-59	39%</a:t>
            </a:r>
          </a:p>
          <a:p>
            <a:r>
              <a:rPr lang="en-US" sz="1200" dirty="0" smtClean="0">
                <a:latin typeface="+mj-lt"/>
              </a:rPr>
              <a:t>60-69	54%</a:t>
            </a:r>
          </a:p>
          <a:p>
            <a:r>
              <a:rPr lang="en-US" sz="1200" dirty="0" smtClean="0">
                <a:latin typeface="+mj-lt"/>
              </a:rPr>
              <a:t>70+	52%</a:t>
            </a:r>
            <a:endParaRPr lang="en-US" sz="1200" dirty="0">
              <a:latin typeface="+mj-lt"/>
            </a:endParaRPr>
          </a:p>
        </p:txBody>
      </p:sp>
      <p:sp>
        <p:nvSpPr>
          <p:cNvPr id="45" name="Oval 44"/>
          <p:cNvSpPr/>
          <p:nvPr/>
        </p:nvSpPr>
        <p:spPr bwMode="auto">
          <a:xfrm>
            <a:off x="2444049" y="5827517"/>
            <a:ext cx="500066" cy="214314"/>
          </a:xfrm>
          <a:prstGeom prst="ellipse">
            <a:avLst/>
          </a:prstGeom>
          <a:noFill/>
          <a:ln w="1905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pitchFamily="34" charset="0"/>
            </a:endParaRPr>
          </a:p>
        </p:txBody>
      </p:sp>
      <p:sp>
        <p:nvSpPr>
          <p:cNvPr id="56" name="TextBox 55"/>
          <p:cNvSpPr txBox="1"/>
          <p:nvPr/>
        </p:nvSpPr>
        <p:spPr>
          <a:xfrm>
            <a:off x="1586793" y="5470327"/>
            <a:ext cx="1741302" cy="646331"/>
          </a:xfrm>
          <a:prstGeom prst="rect">
            <a:avLst/>
          </a:prstGeom>
          <a:solidFill>
            <a:schemeClr val="accent3">
              <a:lumMod val="40000"/>
              <a:lumOff val="60000"/>
            </a:schemeClr>
          </a:solidFill>
        </p:spPr>
        <p:txBody>
          <a:bodyPr wrap="square" rtlCol="0">
            <a:spAutoFit/>
          </a:bodyPr>
          <a:lstStyle/>
          <a:p>
            <a:r>
              <a:rPr lang="en-US" sz="1200" b="1" dirty="0" smtClean="0">
                <a:latin typeface="+mj-lt"/>
              </a:rPr>
              <a:t>By gender:</a:t>
            </a:r>
          </a:p>
          <a:p>
            <a:r>
              <a:rPr lang="en-US" sz="1200" dirty="0" smtClean="0">
                <a:latin typeface="+mj-lt"/>
              </a:rPr>
              <a:t>Male	41%</a:t>
            </a:r>
          </a:p>
          <a:p>
            <a:r>
              <a:rPr lang="en-US" sz="1200" dirty="0" smtClean="0">
                <a:latin typeface="+mj-lt"/>
              </a:rPr>
              <a:t>Female	31%</a:t>
            </a:r>
            <a:endParaRPr lang="en-US" sz="1200" dirty="0">
              <a:latin typeface="+mj-lt"/>
            </a:endParaRPr>
          </a:p>
        </p:txBody>
      </p:sp>
      <p:sp>
        <p:nvSpPr>
          <p:cNvPr id="58" name="Oval 57"/>
          <p:cNvSpPr/>
          <p:nvPr/>
        </p:nvSpPr>
        <p:spPr bwMode="auto">
          <a:xfrm>
            <a:off x="955821" y="5844047"/>
            <a:ext cx="500066" cy="376764"/>
          </a:xfrm>
          <a:prstGeom prst="ellipse">
            <a:avLst/>
          </a:prstGeom>
          <a:noFill/>
          <a:ln w="1905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pitchFamily="34" charset="0"/>
            </a:endParaRPr>
          </a:p>
        </p:txBody>
      </p:sp>
      <p:sp>
        <p:nvSpPr>
          <p:cNvPr id="61" name="TextBox 60"/>
          <p:cNvSpPr txBox="1"/>
          <p:nvPr/>
        </p:nvSpPr>
        <p:spPr>
          <a:xfrm>
            <a:off x="1586793" y="6181318"/>
            <a:ext cx="1741302" cy="646331"/>
          </a:xfrm>
          <a:prstGeom prst="rect">
            <a:avLst/>
          </a:prstGeom>
          <a:solidFill>
            <a:schemeClr val="accent3">
              <a:lumMod val="40000"/>
              <a:lumOff val="60000"/>
            </a:schemeClr>
          </a:solidFill>
        </p:spPr>
        <p:txBody>
          <a:bodyPr wrap="square" rtlCol="0">
            <a:spAutoFit/>
          </a:bodyPr>
          <a:lstStyle/>
          <a:p>
            <a:r>
              <a:rPr lang="en-US" sz="1200" b="1" dirty="0" smtClean="0">
                <a:latin typeface="+mj-lt"/>
              </a:rPr>
              <a:t>By children in household:</a:t>
            </a:r>
          </a:p>
          <a:p>
            <a:r>
              <a:rPr lang="en-US" sz="1200" dirty="0" smtClean="0">
                <a:latin typeface="+mj-lt"/>
              </a:rPr>
              <a:t>Children	27%</a:t>
            </a:r>
          </a:p>
          <a:p>
            <a:r>
              <a:rPr lang="en-US" sz="1200" dirty="0" smtClean="0">
                <a:latin typeface="+mj-lt"/>
              </a:rPr>
              <a:t>No children	41%</a:t>
            </a:r>
            <a:endParaRPr lang="en-US" sz="1200" dirty="0">
              <a:latin typeface="+mj-lt"/>
            </a:endParaRPr>
          </a:p>
        </p:txBody>
      </p:sp>
      <p:sp>
        <p:nvSpPr>
          <p:cNvPr id="62" name="Oval 61"/>
          <p:cNvSpPr/>
          <p:nvPr/>
        </p:nvSpPr>
        <p:spPr bwMode="auto">
          <a:xfrm>
            <a:off x="2463999" y="6589737"/>
            <a:ext cx="500066" cy="214314"/>
          </a:xfrm>
          <a:prstGeom prst="ellipse">
            <a:avLst/>
          </a:prstGeom>
          <a:noFill/>
          <a:ln w="1905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pitchFamily="34" charset="0"/>
            </a:endParaRPr>
          </a:p>
        </p:txBody>
      </p:sp>
      <p:sp>
        <p:nvSpPr>
          <p:cNvPr id="42" name="Text Box 17"/>
          <p:cNvSpPr txBox="1">
            <a:spLocks noChangeArrowheads="1"/>
          </p:cNvSpPr>
          <p:nvPr/>
        </p:nvSpPr>
        <p:spPr bwMode="auto">
          <a:xfrm>
            <a:off x="-128289" y="5149577"/>
            <a:ext cx="3312368"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More likely to be use less:</a:t>
            </a:r>
          </a:p>
        </p:txBody>
      </p:sp>
      <p:cxnSp>
        <p:nvCxnSpPr>
          <p:cNvPr id="82" name="Straight Connector 81"/>
          <p:cNvCxnSpPr/>
          <p:nvPr/>
        </p:nvCxnSpPr>
        <p:spPr bwMode="auto">
          <a:xfrm rot="10800000">
            <a:off x="879823" y="4429497"/>
            <a:ext cx="936104" cy="0"/>
          </a:xfrm>
          <a:prstGeom prst="line">
            <a:avLst/>
          </a:prstGeom>
          <a:solidFill>
            <a:schemeClr val="accent1"/>
          </a:solidFill>
          <a:ln w="9525" cap="flat" cmpd="sng" algn="ctr">
            <a:solidFill>
              <a:schemeClr val="tx1"/>
            </a:solidFill>
            <a:prstDash val="sysDash"/>
            <a:round/>
            <a:headEnd type="none" w="med" len="med"/>
            <a:tailEnd type="none" w="med" len="med"/>
          </a:ln>
          <a:effectLst/>
        </p:spPr>
      </p:cxnSp>
      <p:cxnSp>
        <p:nvCxnSpPr>
          <p:cNvPr id="84" name="Straight Arrow Connector 83"/>
          <p:cNvCxnSpPr/>
          <p:nvPr/>
        </p:nvCxnSpPr>
        <p:spPr bwMode="auto">
          <a:xfrm rot="5400000">
            <a:off x="483779" y="4825541"/>
            <a:ext cx="792088" cy="1588"/>
          </a:xfrm>
          <a:prstGeom prst="straightConnector1">
            <a:avLst/>
          </a:prstGeom>
          <a:solidFill>
            <a:schemeClr val="accent1"/>
          </a:solidFill>
          <a:ln w="9525" cap="flat" cmpd="sng" algn="ctr">
            <a:solidFill>
              <a:schemeClr val="tx1"/>
            </a:solidFill>
            <a:prstDash val="sysDash"/>
            <a:round/>
            <a:headEnd type="none" w="med" len="med"/>
            <a:tailEnd type="arrow"/>
          </a:ln>
          <a:effectLst/>
        </p:spPr>
      </p:cxnSp>
      <p:sp>
        <p:nvSpPr>
          <p:cNvPr id="85" name="Oval 84"/>
          <p:cNvSpPr/>
          <p:nvPr/>
        </p:nvSpPr>
        <p:spPr bwMode="auto">
          <a:xfrm>
            <a:off x="2441042" y="5686033"/>
            <a:ext cx="500066" cy="214314"/>
          </a:xfrm>
          <a:prstGeom prst="ellipse">
            <a:avLst/>
          </a:prstGeom>
          <a:noFill/>
          <a:ln w="1905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pitchFamily="34" charset="0"/>
            </a:endParaRPr>
          </a:p>
        </p:txBody>
      </p:sp>
      <p:sp>
        <p:nvSpPr>
          <p:cNvPr id="86" name="Oval 85"/>
          <p:cNvSpPr/>
          <p:nvPr/>
        </p:nvSpPr>
        <p:spPr bwMode="auto">
          <a:xfrm>
            <a:off x="7360543" y="5869657"/>
            <a:ext cx="500066" cy="214314"/>
          </a:xfrm>
          <a:prstGeom prst="ellipse">
            <a:avLst/>
          </a:prstGeom>
          <a:noFill/>
          <a:ln w="1905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pitchFamily="34" charset="0"/>
            </a:endParaRPr>
          </a:p>
        </p:txBody>
      </p:sp>
      <p:sp>
        <p:nvSpPr>
          <p:cNvPr id="88" name="Rectangle 87"/>
          <p:cNvSpPr/>
          <p:nvPr/>
        </p:nvSpPr>
        <p:spPr bwMode="auto">
          <a:xfrm>
            <a:off x="447775" y="3853433"/>
            <a:ext cx="4608512" cy="100793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dirty="0" smtClean="0">
              <a:ln>
                <a:noFill/>
              </a:ln>
              <a:solidFill>
                <a:schemeClr val="tx1"/>
              </a:solidFill>
              <a:effectLst/>
              <a:latin typeface="Arial" pitchFamily="34" charset="0"/>
            </a:endParaRPr>
          </a:p>
        </p:txBody>
      </p:sp>
      <p:sp>
        <p:nvSpPr>
          <p:cNvPr id="89" name="Rectangle 88"/>
          <p:cNvSpPr/>
          <p:nvPr/>
        </p:nvSpPr>
        <p:spPr bwMode="auto">
          <a:xfrm>
            <a:off x="0" y="5221585"/>
            <a:ext cx="3616127" cy="165618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90" name="Rectangle 89"/>
          <p:cNvSpPr/>
          <p:nvPr/>
        </p:nvSpPr>
        <p:spPr bwMode="auto">
          <a:xfrm>
            <a:off x="519783" y="4861545"/>
            <a:ext cx="504056" cy="42366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88"/>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90"/>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89"/>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Graphic spid="21" grpId="0">
        <p:bldAsOne/>
      </p:bldGraphic>
      <p:bldGraphic spid="22" grpId="0">
        <p:bldAsOne/>
      </p:bldGraphic>
      <p:bldP spid="28" grpId="0"/>
      <p:bldP spid="29" grpId="0"/>
      <p:bldP spid="48" grpId="0"/>
      <p:bldP spid="52" grpId="0"/>
      <p:bldP spid="53" grpId="0"/>
      <p:bldP spid="88" grpId="0" animBg="1"/>
      <p:bldP spid="89" grpId="0" animBg="1"/>
      <p:bldP spid="9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itle 1"/>
          <p:cNvSpPr>
            <a:spLocks noGrp="1"/>
          </p:cNvSpPr>
          <p:nvPr>
            <p:ph type="title"/>
          </p:nvPr>
        </p:nvSpPr>
        <p:spPr>
          <a:xfrm>
            <a:off x="849313" y="352401"/>
            <a:ext cx="9209914" cy="1340792"/>
          </a:xfrm>
          <a:noFill/>
        </p:spPr>
        <p:txBody>
          <a:bodyPr/>
          <a:lstStyle/>
          <a:p>
            <a:r>
              <a:rPr dirty="0" smtClean="0">
                <a:latin typeface="Arial" pitchFamily="34" charset="0"/>
                <a:ea typeface="Geneva"/>
                <a:cs typeface="Geneva"/>
              </a:rPr>
              <a:t>Activities that affect car use. </a:t>
            </a:r>
            <a:br>
              <a:rPr dirty="0" smtClean="0">
                <a:latin typeface="Arial" pitchFamily="34" charset="0"/>
                <a:ea typeface="Geneva"/>
                <a:cs typeface="Geneva"/>
              </a:rPr>
            </a:br>
            <a:r>
              <a:rPr sz="1400" dirty="0" smtClean="0">
                <a:latin typeface="Arial" pitchFamily="34" charset="0"/>
                <a:ea typeface="Geneva"/>
                <a:cs typeface="Geneva"/>
              </a:rPr>
              <a:t>Th</a:t>
            </a:r>
            <a:r>
              <a:rPr sz="1400" dirty="0" smtClean="0"/>
              <a:t>e vast majority have shopped online and approximately one-quarter of motorists feel this has reduced their  dependence on or usage of their car – the majority (almost two-thirds) say it has not changed their motoring </a:t>
            </a:r>
            <a:r>
              <a:rPr sz="1400" dirty="0" err="1" smtClean="0"/>
              <a:t>behaviour</a:t>
            </a:r>
            <a:r>
              <a:rPr sz="1400" dirty="0" smtClean="0"/>
              <a:t>.</a:t>
            </a:r>
            <a:r>
              <a:rPr dirty="0" smtClean="0"/>
              <a:t/>
            </a:r>
            <a:br>
              <a:rPr dirty="0" smtClean="0"/>
            </a:br>
            <a:endParaRPr dirty="0" smtClean="0">
              <a:latin typeface="Arial" pitchFamily="34" charset="0"/>
              <a:ea typeface="Geneva"/>
              <a:cs typeface="Geneva"/>
            </a:endParaRPr>
          </a:p>
        </p:txBody>
      </p:sp>
      <p:sp>
        <p:nvSpPr>
          <p:cNvPr id="59" name="Rectangle 23"/>
          <p:cNvSpPr>
            <a:spLocks noChangeArrowheads="1"/>
          </p:cNvSpPr>
          <p:nvPr/>
        </p:nvSpPr>
        <p:spPr bwMode="auto">
          <a:xfrm>
            <a:off x="1568451" y="6921500"/>
            <a:ext cx="6419074" cy="646113"/>
          </a:xfrm>
          <a:prstGeom prst="rect">
            <a:avLst/>
          </a:prstGeom>
          <a:noFill/>
          <a:ln w="9525">
            <a:noFill/>
            <a:miter lim="800000"/>
            <a:headEnd/>
            <a:tailEnd/>
          </a:ln>
        </p:spPr>
        <p:txBody>
          <a:bodyPr lIns="104287" tIns="52144" rIns="104287" bIns="52144"/>
          <a:lstStyle/>
          <a:p>
            <a:pPr marL="391077" indent="-391077" eaLnBrk="0" hangingPunct="0">
              <a:defRPr/>
            </a:pPr>
            <a:endParaRPr lang="en-GB" sz="1000" dirty="0">
              <a:solidFill>
                <a:srgbClr val="4D4D4D"/>
              </a:solidFill>
              <a:latin typeface="+mn-lt"/>
            </a:endParaRPr>
          </a:p>
        </p:txBody>
      </p:sp>
      <p:sp>
        <p:nvSpPr>
          <p:cNvPr id="33" name="Rectangle 23"/>
          <p:cNvSpPr>
            <a:spLocks noChangeArrowheads="1"/>
          </p:cNvSpPr>
          <p:nvPr/>
        </p:nvSpPr>
        <p:spPr bwMode="auto">
          <a:xfrm>
            <a:off x="1568451" y="6879728"/>
            <a:ext cx="6561950" cy="646113"/>
          </a:xfrm>
          <a:prstGeom prst="rect">
            <a:avLst/>
          </a:prstGeom>
          <a:noFill/>
          <a:ln w="9525">
            <a:noFill/>
            <a:miter lim="800000"/>
            <a:headEnd/>
            <a:tailEnd/>
          </a:ln>
        </p:spPr>
        <p:txBody>
          <a:bodyPr lIns="104287" tIns="52144" rIns="104287" bIns="52144"/>
          <a:lstStyle/>
          <a:p>
            <a:pPr marL="391077" indent="-391077" eaLnBrk="0" hangingPunct="0">
              <a:defRPr/>
            </a:pPr>
            <a:r>
              <a:rPr lang="en-GB" sz="1000" dirty="0" smtClean="0">
                <a:solidFill>
                  <a:srgbClr val="4D4D4D"/>
                </a:solidFill>
                <a:latin typeface="+mn-lt"/>
              </a:rPr>
              <a:t>Q8 	Have you done any of the following activities in the last year? </a:t>
            </a:r>
          </a:p>
          <a:p>
            <a:pPr marL="391077" indent="-391077" eaLnBrk="0" hangingPunct="0">
              <a:defRPr/>
            </a:pPr>
            <a:r>
              <a:rPr lang="en-GB" sz="1000" dirty="0" smtClean="0">
                <a:solidFill>
                  <a:srgbClr val="4D4D4D"/>
                </a:solidFill>
                <a:latin typeface="+mn-lt"/>
              </a:rPr>
              <a:t>Q9	Has doing this/ these activities affected: a) how dependent you are on your car?; b) how much you use your car? </a:t>
            </a:r>
          </a:p>
          <a:p>
            <a:pPr marL="391077" indent="-391077" eaLnBrk="0" hangingPunct="0">
              <a:defRPr/>
            </a:pPr>
            <a:r>
              <a:rPr lang="en-GB" sz="1000" dirty="0" smtClean="0">
                <a:solidFill>
                  <a:srgbClr val="4D4D4D"/>
                </a:solidFill>
                <a:latin typeface="+mn-lt"/>
              </a:rPr>
              <a:t>	Base: all respondents (n=1,003)</a:t>
            </a:r>
            <a:endParaRPr lang="en-GB" sz="1000" dirty="0">
              <a:solidFill>
                <a:srgbClr val="4D4D4D"/>
              </a:solidFill>
              <a:latin typeface="+mn-lt"/>
            </a:endParaRPr>
          </a:p>
        </p:txBody>
      </p:sp>
      <p:graphicFrame>
        <p:nvGraphicFramePr>
          <p:cNvPr id="6" name="Chart 5"/>
          <p:cNvGraphicFramePr>
            <a:graphicFrameLocks/>
          </p:cNvGraphicFramePr>
          <p:nvPr/>
        </p:nvGraphicFramePr>
        <p:xfrm>
          <a:off x="0" y="2521191"/>
          <a:ext cx="4915691" cy="3929090"/>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 Box 17"/>
          <p:cNvSpPr txBox="1">
            <a:spLocks noChangeArrowheads="1"/>
          </p:cNvSpPr>
          <p:nvPr/>
        </p:nvSpPr>
        <p:spPr bwMode="auto">
          <a:xfrm>
            <a:off x="6784479" y="2164001"/>
            <a:ext cx="2714644" cy="536194"/>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Effect of activities on car dependence and usage</a:t>
            </a:r>
            <a:endParaRPr lang="en-GB" sz="1400" b="1" dirty="0">
              <a:latin typeface="+mn-lt"/>
              <a:ea typeface="Geneva" pitchFamily="-107" charset="-128"/>
              <a:cs typeface="+mn-cs"/>
            </a:endParaRPr>
          </a:p>
        </p:txBody>
      </p:sp>
      <p:graphicFrame>
        <p:nvGraphicFramePr>
          <p:cNvPr id="13" name="Chart 59"/>
          <p:cNvGraphicFramePr>
            <a:graphicFrameLocks/>
          </p:cNvGraphicFramePr>
          <p:nvPr/>
        </p:nvGraphicFramePr>
        <p:xfrm>
          <a:off x="4844253" y="3092695"/>
          <a:ext cx="2921000" cy="3929090"/>
        </p:xfrm>
        <a:graphic>
          <a:graphicData uri="http://schemas.openxmlformats.org/drawingml/2006/chart">
            <c:chart xmlns:c="http://schemas.openxmlformats.org/drawingml/2006/chart" xmlns:r="http://schemas.openxmlformats.org/officeDocument/2006/relationships" r:id="rId4"/>
          </a:graphicData>
        </a:graphic>
      </p:graphicFrame>
      <p:sp>
        <p:nvSpPr>
          <p:cNvPr id="14" name="Rectangle 13"/>
          <p:cNvSpPr/>
          <p:nvPr/>
        </p:nvSpPr>
        <p:spPr>
          <a:xfrm>
            <a:off x="5392680" y="3592761"/>
            <a:ext cx="1285884" cy="523220"/>
          </a:xfrm>
          <a:prstGeom prst="rect">
            <a:avLst/>
          </a:prstGeom>
        </p:spPr>
        <p:txBody>
          <a:bodyPr wrap="square">
            <a:spAutoFit/>
          </a:bodyPr>
          <a:lstStyle/>
          <a:p>
            <a:r>
              <a:rPr lang="en-GB" sz="1400" b="1" dirty="0" smtClean="0"/>
              <a:t>Dependence on car</a:t>
            </a:r>
            <a:endParaRPr lang="en-GB" sz="1400" b="1" dirty="0"/>
          </a:p>
        </p:txBody>
      </p:sp>
      <p:sp>
        <p:nvSpPr>
          <p:cNvPr id="15" name="Rectangle 14"/>
          <p:cNvSpPr/>
          <p:nvPr/>
        </p:nvSpPr>
        <p:spPr>
          <a:xfrm>
            <a:off x="5413962" y="4664331"/>
            <a:ext cx="1050288" cy="307777"/>
          </a:xfrm>
          <a:prstGeom prst="rect">
            <a:avLst/>
          </a:prstGeom>
        </p:spPr>
        <p:txBody>
          <a:bodyPr wrap="none">
            <a:spAutoFit/>
          </a:bodyPr>
          <a:lstStyle/>
          <a:p>
            <a:r>
              <a:rPr lang="en-GB" sz="1400" b="1" dirty="0" smtClean="0"/>
              <a:t>Car usage</a:t>
            </a:r>
            <a:endParaRPr lang="en-GB" sz="1400" b="1" dirty="0"/>
          </a:p>
        </p:txBody>
      </p:sp>
      <p:graphicFrame>
        <p:nvGraphicFramePr>
          <p:cNvPr id="16" name="Chart 58"/>
          <p:cNvGraphicFramePr>
            <a:graphicFrameLocks/>
          </p:cNvGraphicFramePr>
          <p:nvPr/>
        </p:nvGraphicFramePr>
        <p:xfrm>
          <a:off x="8259746" y="3092695"/>
          <a:ext cx="2919412" cy="3357586"/>
        </p:xfrm>
        <a:graphic>
          <a:graphicData uri="http://schemas.openxmlformats.org/drawingml/2006/chart">
            <c:chart xmlns:c="http://schemas.openxmlformats.org/drawingml/2006/chart" xmlns:r="http://schemas.openxmlformats.org/officeDocument/2006/relationships" r:id="rId5"/>
          </a:graphicData>
        </a:graphic>
      </p:graphicFrame>
      <p:sp>
        <p:nvSpPr>
          <p:cNvPr id="17" name="Rectangle 16"/>
          <p:cNvSpPr/>
          <p:nvPr/>
        </p:nvSpPr>
        <p:spPr>
          <a:xfrm>
            <a:off x="7678696" y="2806943"/>
            <a:ext cx="857256" cy="523220"/>
          </a:xfrm>
          <a:prstGeom prst="rect">
            <a:avLst/>
          </a:prstGeom>
        </p:spPr>
        <p:txBody>
          <a:bodyPr wrap="square">
            <a:spAutoFit/>
          </a:bodyPr>
          <a:lstStyle/>
          <a:p>
            <a:pPr algn="ctr"/>
            <a:r>
              <a:rPr lang="en-GB" sz="1400" dirty="0" smtClean="0"/>
              <a:t>No change</a:t>
            </a:r>
            <a:endParaRPr lang="en-GB" sz="1400" dirty="0"/>
          </a:p>
        </p:txBody>
      </p:sp>
      <p:sp>
        <p:nvSpPr>
          <p:cNvPr id="18" name="Rectangle 17"/>
          <p:cNvSpPr/>
          <p:nvPr/>
        </p:nvSpPr>
        <p:spPr>
          <a:xfrm>
            <a:off x="7821572" y="3664199"/>
            <a:ext cx="543739" cy="307777"/>
          </a:xfrm>
          <a:prstGeom prst="rect">
            <a:avLst/>
          </a:prstGeom>
        </p:spPr>
        <p:txBody>
          <a:bodyPr wrap="none">
            <a:spAutoFit/>
          </a:bodyPr>
          <a:lstStyle/>
          <a:p>
            <a:r>
              <a:rPr lang="en-GB" sz="1400" dirty="0" smtClean="0"/>
              <a:t>64%</a:t>
            </a:r>
            <a:endParaRPr lang="en-GB" sz="1400" dirty="0"/>
          </a:p>
        </p:txBody>
      </p:sp>
      <p:sp>
        <p:nvSpPr>
          <p:cNvPr id="19" name="Rectangle 18"/>
          <p:cNvSpPr/>
          <p:nvPr/>
        </p:nvSpPr>
        <p:spPr>
          <a:xfrm>
            <a:off x="7821572" y="4664331"/>
            <a:ext cx="543739" cy="307777"/>
          </a:xfrm>
          <a:prstGeom prst="rect">
            <a:avLst/>
          </a:prstGeom>
        </p:spPr>
        <p:txBody>
          <a:bodyPr wrap="none">
            <a:spAutoFit/>
          </a:bodyPr>
          <a:lstStyle/>
          <a:p>
            <a:r>
              <a:rPr lang="en-GB" sz="1400" dirty="0" smtClean="0"/>
              <a:t>63%</a:t>
            </a:r>
            <a:endParaRPr lang="en-GB" sz="1400" dirty="0"/>
          </a:p>
        </p:txBody>
      </p:sp>
      <p:cxnSp>
        <p:nvCxnSpPr>
          <p:cNvPr id="20" name="Straight Connector 131"/>
          <p:cNvCxnSpPr>
            <a:cxnSpLocks noChangeShapeType="1"/>
          </p:cNvCxnSpPr>
          <p:nvPr/>
        </p:nvCxnSpPr>
        <p:spPr bwMode="auto">
          <a:xfrm rot="5400000">
            <a:off x="7393738" y="4378579"/>
            <a:ext cx="1999470" cy="794"/>
          </a:xfrm>
          <a:prstGeom prst="line">
            <a:avLst/>
          </a:prstGeom>
          <a:noFill/>
          <a:ln w="9525" algn="ctr">
            <a:solidFill>
              <a:schemeClr val="tx1"/>
            </a:solidFill>
            <a:round/>
            <a:headEnd/>
            <a:tailEnd/>
          </a:ln>
        </p:spPr>
      </p:cxnSp>
      <p:cxnSp>
        <p:nvCxnSpPr>
          <p:cNvPr id="21" name="Straight Connector 57"/>
          <p:cNvCxnSpPr>
            <a:cxnSpLocks noChangeShapeType="1"/>
          </p:cNvCxnSpPr>
          <p:nvPr/>
        </p:nvCxnSpPr>
        <p:spPr bwMode="auto">
          <a:xfrm>
            <a:off x="5344319" y="4307141"/>
            <a:ext cx="3929090" cy="1588"/>
          </a:xfrm>
          <a:prstGeom prst="line">
            <a:avLst/>
          </a:prstGeom>
          <a:noFill/>
          <a:ln w="6350" algn="ctr">
            <a:solidFill>
              <a:schemeClr val="tx1"/>
            </a:solidFill>
            <a:prstDash val="sysDot"/>
            <a:round/>
            <a:headEnd/>
            <a:tailEnd/>
          </a:ln>
        </p:spPr>
      </p:cxnSp>
      <p:cxnSp>
        <p:nvCxnSpPr>
          <p:cNvPr id="22" name="Straight Connector 131"/>
          <p:cNvCxnSpPr>
            <a:cxnSpLocks noChangeShapeType="1"/>
          </p:cNvCxnSpPr>
          <p:nvPr/>
        </p:nvCxnSpPr>
        <p:spPr bwMode="auto">
          <a:xfrm rot="5400000">
            <a:off x="6750796" y="4377785"/>
            <a:ext cx="1999470" cy="794"/>
          </a:xfrm>
          <a:prstGeom prst="line">
            <a:avLst/>
          </a:prstGeom>
          <a:noFill/>
          <a:ln w="9525" algn="ctr">
            <a:solidFill>
              <a:schemeClr val="tx1"/>
            </a:solidFill>
            <a:round/>
            <a:headEnd/>
            <a:tailEnd/>
          </a:ln>
        </p:spPr>
      </p:cxnSp>
      <p:sp>
        <p:nvSpPr>
          <p:cNvPr id="23" name="Text Box 17"/>
          <p:cNvSpPr txBox="1">
            <a:spLocks noChangeArrowheads="1"/>
          </p:cNvSpPr>
          <p:nvPr/>
        </p:nvSpPr>
        <p:spPr bwMode="auto">
          <a:xfrm>
            <a:off x="1239863" y="2164001"/>
            <a:ext cx="3312368"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Activities in the last 12 months </a:t>
            </a:r>
            <a:endParaRPr lang="en-GB" sz="1400" b="1" dirty="0">
              <a:latin typeface="+mn-lt"/>
              <a:ea typeface="Geneva" pitchFamily="-107" charset="-128"/>
              <a:cs typeface="+mn-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itle 1"/>
          <p:cNvSpPr>
            <a:spLocks noGrp="1"/>
          </p:cNvSpPr>
          <p:nvPr>
            <p:ph type="title"/>
          </p:nvPr>
        </p:nvSpPr>
        <p:spPr>
          <a:xfrm>
            <a:off x="849313" y="352401"/>
            <a:ext cx="9209914" cy="1340792"/>
          </a:xfrm>
          <a:noFill/>
        </p:spPr>
        <p:txBody>
          <a:bodyPr/>
          <a:lstStyle/>
          <a:p>
            <a:r>
              <a:rPr dirty="0" smtClean="0">
                <a:latin typeface="Arial" pitchFamily="34" charset="0"/>
                <a:ea typeface="Geneva"/>
                <a:cs typeface="Geneva"/>
              </a:rPr>
              <a:t>Car dependency by activity.</a:t>
            </a:r>
            <a:br>
              <a:rPr dirty="0" smtClean="0">
                <a:latin typeface="Arial" pitchFamily="34" charset="0"/>
                <a:ea typeface="Geneva"/>
                <a:cs typeface="Geneva"/>
              </a:rPr>
            </a:br>
            <a:r>
              <a:rPr sz="1400" dirty="0" smtClean="0">
                <a:latin typeface="Arial" pitchFamily="34" charset="0"/>
                <a:ea typeface="Geneva"/>
                <a:cs typeface="Geneva"/>
              </a:rPr>
              <a:t>The potential for using public transport is highest for day-to-day travel and </a:t>
            </a:r>
            <a:r>
              <a:rPr sz="1400" dirty="0" err="1" smtClean="0">
                <a:latin typeface="Arial" pitchFamily="34" charset="0"/>
                <a:ea typeface="Geneva"/>
                <a:cs typeface="Geneva"/>
              </a:rPr>
              <a:t>socialising</a:t>
            </a:r>
            <a:r>
              <a:rPr sz="1400" dirty="0" smtClean="0">
                <a:latin typeface="Arial" pitchFamily="34" charset="0"/>
                <a:ea typeface="Geneva"/>
                <a:cs typeface="Geneva"/>
              </a:rPr>
              <a:t>, but it is almost inconceivable for activities such as responding quickly to medical issues or carrying heavy shopping. Rural motorists are more likely to need their vehicle for all activities and suburban motorists for many. </a:t>
            </a:r>
            <a:endParaRPr dirty="0" smtClean="0">
              <a:latin typeface="Arial" pitchFamily="34" charset="0"/>
              <a:ea typeface="Geneva"/>
              <a:cs typeface="Geneva"/>
            </a:endParaRPr>
          </a:p>
        </p:txBody>
      </p:sp>
      <p:graphicFrame>
        <p:nvGraphicFramePr>
          <p:cNvPr id="32" name="Chart 31"/>
          <p:cNvGraphicFramePr>
            <a:graphicFrameLocks/>
          </p:cNvGraphicFramePr>
          <p:nvPr/>
        </p:nvGraphicFramePr>
        <p:xfrm>
          <a:off x="772287" y="1709723"/>
          <a:ext cx="9916351" cy="5000660"/>
        </p:xfrm>
        <a:graphic>
          <a:graphicData uri="http://schemas.openxmlformats.org/drawingml/2006/chart">
            <c:chart xmlns:c="http://schemas.openxmlformats.org/drawingml/2006/chart" xmlns:r="http://schemas.openxmlformats.org/officeDocument/2006/relationships" r:id="rId3"/>
          </a:graphicData>
        </a:graphic>
      </p:graphicFrame>
      <p:sp>
        <p:nvSpPr>
          <p:cNvPr id="59" name="Rectangle 23"/>
          <p:cNvSpPr>
            <a:spLocks noChangeArrowheads="1"/>
          </p:cNvSpPr>
          <p:nvPr/>
        </p:nvSpPr>
        <p:spPr bwMode="auto">
          <a:xfrm>
            <a:off x="1568451" y="6921500"/>
            <a:ext cx="6419074" cy="646113"/>
          </a:xfrm>
          <a:prstGeom prst="rect">
            <a:avLst/>
          </a:prstGeom>
          <a:noFill/>
          <a:ln w="9525">
            <a:noFill/>
            <a:miter lim="800000"/>
            <a:headEnd/>
            <a:tailEnd/>
          </a:ln>
        </p:spPr>
        <p:txBody>
          <a:bodyPr lIns="104287" tIns="52144" rIns="104287" bIns="52144"/>
          <a:lstStyle/>
          <a:p>
            <a:pPr marL="391077" indent="-391077" eaLnBrk="0" hangingPunct="0">
              <a:defRPr/>
            </a:pPr>
            <a:endParaRPr lang="en-GB" sz="1000" dirty="0">
              <a:solidFill>
                <a:srgbClr val="4D4D4D"/>
              </a:solidFill>
              <a:latin typeface="+mn-lt"/>
            </a:endParaRPr>
          </a:p>
        </p:txBody>
      </p:sp>
      <p:sp>
        <p:nvSpPr>
          <p:cNvPr id="33" name="Rectangle 23"/>
          <p:cNvSpPr>
            <a:spLocks noChangeArrowheads="1"/>
          </p:cNvSpPr>
          <p:nvPr/>
        </p:nvSpPr>
        <p:spPr bwMode="auto">
          <a:xfrm>
            <a:off x="1568451" y="6921500"/>
            <a:ext cx="6561950" cy="646113"/>
          </a:xfrm>
          <a:prstGeom prst="rect">
            <a:avLst/>
          </a:prstGeom>
          <a:noFill/>
          <a:ln w="9525">
            <a:noFill/>
            <a:miter lim="800000"/>
            <a:headEnd/>
            <a:tailEnd/>
          </a:ln>
        </p:spPr>
        <p:txBody>
          <a:bodyPr lIns="104287" tIns="52144" rIns="104287" bIns="52144"/>
          <a:lstStyle/>
          <a:p>
            <a:pPr marL="391077" indent="-391077" eaLnBrk="0" hangingPunct="0">
              <a:defRPr/>
            </a:pPr>
            <a:r>
              <a:rPr lang="en-GB" sz="1000" dirty="0" smtClean="0">
                <a:solidFill>
                  <a:srgbClr val="4D4D4D"/>
                </a:solidFill>
                <a:latin typeface="+mn-lt"/>
              </a:rPr>
              <a:t>Q7	Looking at the following list of activities, how dependent on your car do you believe you are when it comes to doing these?</a:t>
            </a:r>
          </a:p>
          <a:p>
            <a:pPr marL="391077" indent="-391077" eaLnBrk="0" hangingPunct="0">
              <a:defRPr/>
            </a:pPr>
            <a:r>
              <a:rPr lang="en-GB" sz="1000" dirty="0" smtClean="0">
                <a:solidFill>
                  <a:srgbClr val="4D4D4D"/>
                </a:solidFill>
                <a:latin typeface="+mn-lt"/>
              </a:rPr>
              <a:t>	Base: all respondents (n=1,003)</a:t>
            </a:r>
            <a:endParaRPr lang="en-GB" sz="1000" dirty="0">
              <a:solidFill>
                <a:srgbClr val="4D4D4D"/>
              </a:solidFill>
              <a:latin typeface="+mn-lt"/>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itle 1"/>
          <p:cNvSpPr>
            <a:spLocks noGrp="1"/>
          </p:cNvSpPr>
          <p:nvPr>
            <p:ph type="title"/>
          </p:nvPr>
        </p:nvSpPr>
        <p:spPr>
          <a:xfrm>
            <a:off x="849313" y="352401"/>
            <a:ext cx="8995600" cy="1079500"/>
          </a:xfrm>
          <a:noFill/>
        </p:spPr>
        <p:txBody>
          <a:bodyPr/>
          <a:lstStyle/>
          <a:p>
            <a:pPr>
              <a:spcAft>
                <a:spcPts val="0"/>
              </a:spcAft>
            </a:pPr>
            <a:r>
              <a:rPr dirty="0" smtClean="0">
                <a:latin typeface="Arial" pitchFamily="34" charset="0"/>
                <a:ea typeface="Geneva"/>
                <a:cs typeface="Geneva"/>
              </a:rPr>
              <a:t>Impact of rising cost of motoring.</a:t>
            </a:r>
            <a:br>
              <a:rPr dirty="0" smtClean="0">
                <a:latin typeface="Arial" pitchFamily="34" charset="0"/>
                <a:ea typeface="Geneva"/>
                <a:cs typeface="Geneva"/>
              </a:rPr>
            </a:br>
            <a:r>
              <a:rPr sz="1400" dirty="0" smtClean="0">
                <a:latin typeface="Arial" pitchFamily="34" charset="0"/>
                <a:ea typeface="Geneva"/>
                <a:cs typeface="Geneva"/>
              </a:rPr>
              <a:t>Unsurprisingly, </a:t>
            </a:r>
            <a:r>
              <a:rPr sz="1400" dirty="0" smtClean="0">
                <a:latin typeface="+mn-lt"/>
                <a:ea typeface="Calibri"/>
              </a:rPr>
              <a:t>this is also reflected in the activities motorists say they have given up because of the cost of motoring – activities that are seen as most feasible to do via public transport are those that are most likely to be abandoned by car. Londoners are more likely to have given up all activities.</a:t>
            </a:r>
            <a:br>
              <a:rPr sz="1400" dirty="0" smtClean="0">
                <a:latin typeface="+mn-lt"/>
                <a:ea typeface="Calibri"/>
              </a:rPr>
            </a:br>
            <a:endParaRPr sz="1400" dirty="0" smtClean="0">
              <a:latin typeface="+mn-lt"/>
              <a:ea typeface="Geneva"/>
              <a:cs typeface="Geneva"/>
            </a:endParaRPr>
          </a:p>
        </p:txBody>
      </p:sp>
      <p:sp>
        <p:nvSpPr>
          <p:cNvPr id="59" name="Rectangle 23"/>
          <p:cNvSpPr>
            <a:spLocks noChangeArrowheads="1"/>
          </p:cNvSpPr>
          <p:nvPr/>
        </p:nvSpPr>
        <p:spPr bwMode="auto">
          <a:xfrm>
            <a:off x="1568451" y="6921500"/>
            <a:ext cx="6419074" cy="646113"/>
          </a:xfrm>
          <a:prstGeom prst="rect">
            <a:avLst/>
          </a:prstGeom>
          <a:noFill/>
          <a:ln w="9525">
            <a:noFill/>
            <a:miter lim="800000"/>
            <a:headEnd/>
            <a:tailEnd/>
          </a:ln>
        </p:spPr>
        <p:txBody>
          <a:bodyPr lIns="104287" tIns="52144" rIns="104287" bIns="52144"/>
          <a:lstStyle/>
          <a:p>
            <a:pPr marL="391077" indent="-391077" eaLnBrk="0" hangingPunct="0">
              <a:defRPr/>
            </a:pPr>
            <a:endParaRPr lang="en-GB" sz="1000" dirty="0">
              <a:solidFill>
                <a:srgbClr val="4D4D4D"/>
              </a:solidFill>
              <a:latin typeface="+mn-lt"/>
            </a:endParaRPr>
          </a:p>
        </p:txBody>
      </p:sp>
      <p:sp>
        <p:nvSpPr>
          <p:cNvPr id="33" name="Rectangle 23"/>
          <p:cNvSpPr>
            <a:spLocks noChangeArrowheads="1"/>
          </p:cNvSpPr>
          <p:nvPr/>
        </p:nvSpPr>
        <p:spPr bwMode="auto">
          <a:xfrm>
            <a:off x="1568451" y="6921500"/>
            <a:ext cx="6561950" cy="646113"/>
          </a:xfrm>
          <a:prstGeom prst="rect">
            <a:avLst/>
          </a:prstGeom>
          <a:noFill/>
          <a:ln w="9525">
            <a:noFill/>
            <a:miter lim="800000"/>
            <a:headEnd/>
            <a:tailEnd/>
          </a:ln>
        </p:spPr>
        <p:txBody>
          <a:bodyPr lIns="104287" tIns="52144" rIns="104287" bIns="52144"/>
          <a:lstStyle/>
          <a:p>
            <a:pPr marL="391077" indent="-391077" eaLnBrk="0" hangingPunct="0">
              <a:defRPr/>
            </a:pPr>
            <a:r>
              <a:rPr lang="en-GB" sz="1000" dirty="0" smtClean="0">
                <a:solidFill>
                  <a:srgbClr val="4D4D4D"/>
                </a:solidFill>
                <a:latin typeface="+mn-lt"/>
              </a:rPr>
              <a:t>Q12	What have you already given up because of the rising costs of motoring or what do you believe you would have to give up doing by car if the cost of motoring continues to rise?</a:t>
            </a:r>
          </a:p>
          <a:p>
            <a:pPr marL="391077" indent="-391077" eaLnBrk="0" hangingPunct="0">
              <a:defRPr/>
            </a:pPr>
            <a:r>
              <a:rPr lang="en-GB" sz="1000" dirty="0" smtClean="0">
                <a:solidFill>
                  <a:srgbClr val="4D4D4D"/>
                </a:solidFill>
                <a:latin typeface="+mn-lt"/>
              </a:rPr>
              <a:t>	Base: all for whom applicable (variable; n=429-972)</a:t>
            </a:r>
            <a:endParaRPr lang="en-GB" sz="1000" dirty="0">
              <a:solidFill>
                <a:srgbClr val="4D4D4D"/>
              </a:solidFill>
              <a:latin typeface="+mn-lt"/>
            </a:endParaRPr>
          </a:p>
        </p:txBody>
      </p:sp>
      <p:graphicFrame>
        <p:nvGraphicFramePr>
          <p:cNvPr id="6" name="Chart 5"/>
          <p:cNvGraphicFramePr>
            <a:graphicFrameLocks/>
          </p:cNvGraphicFramePr>
          <p:nvPr/>
        </p:nvGraphicFramePr>
        <p:xfrm>
          <a:off x="557973" y="1709723"/>
          <a:ext cx="7215238" cy="500066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8080623" y="4285481"/>
            <a:ext cx="2088232" cy="600164"/>
          </a:xfrm>
          <a:prstGeom prst="rect">
            <a:avLst/>
          </a:prstGeom>
          <a:solidFill>
            <a:schemeClr val="accent1"/>
          </a:solidFill>
        </p:spPr>
        <p:txBody>
          <a:bodyPr wrap="square" rtlCol="0">
            <a:spAutoFit/>
          </a:bodyPr>
          <a:lstStyle/>
          <a:p>
            <a:r>
              <a:rPr lang="en-GB" dirty="0" smtClean="0">
                <a:solidFill>
                  <a:schemeClr val="bg1"/>
                </a:solidFill>
              </a:rPr>
              <a:t>13% say they have already reduced the number of cars in there household</a:t>
            </a:r>
            <a:endParaRPr lang="en-GB" dirty="0">
              <a:solidFill>
                <a:schemeClr val="bg1"/>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8" name="Title 1"/>
          <p:cNvSpPr>
            <a:spLocks noGrp="1"/>
          </p:cNvSpPr>
          <p:nvPr>
            <p:ph type="title"/>
          </p:nvPr>
        </p:nvSpPr>
        <p:spPr>
          <a:xfrm>
            <a:off x="849313" y="352401"/>
            <a:ext cx="9209914" cy="1079500"/>
          </a:xfrm>
          <a:noFill/>
        </p:spPr>
        <p:txBody>
          <a:bodyPr/>
          <a:lstStyle/>
          <a:p>
            <a:r>
              <a:rPr smtClean="0">
                <a:latin typeface="Arial" pitchFamily="34" charset="0"/>
                <a:ea typeface="Geneva"/>
                <a:cs typeface="Geneva"/>
              </a:rPr>
              <a:t>Reducing number of cars in household.</a:t>
            </a:r>
            <a:br>
              <a:rPr smtClean="0">
                <a:latin typeface="Arial" pitchFamily="34" charset="0"/>
                <a:ea typeface="Geneva"/>
                <a:cs typeface="Geneva"/>
              </a:rPr>
            </a:br>
            <a:r>
              <a:rPr sz="1400" smtClean="0">
                <a:latin typeface="Arial" pitchFamily="34" charset="0"/>
                <a:ea typeface="Geneva"/>
                <a:cs typeface="Geneva"/>
              </a:rPr>
              <a:t>Motorists' continued dependence on their cars is reflected in attitudes towards reducing the number of cars in their households </a:t>
            </a:r>
            <a:r>
              <a:rPr lang="en-GB" sz="1400" dirty="0" smtClean="0">
                <a:latin typeface="Arial" pitchFamily="34" charset="0"/>
                <a:ea typeface="Geneva"/>
                <a:cs typeface="Geneva"/>
              </a:rPr>
              <a:t>–</a:t>
            </a:r>
            <a:r>
              <a:rPr sz="1400" smtClean="0">
                <a:latin typeface="Arial" pitchFamily="34" charset="0"/>
                <a:ea typeface="Geneva"/>
                <a:cs typeface="Geneva"/>
              </a:rPr>
              <a:t> over half are not willing to even consider it.</a:t>
            </a:r>
            <a:endParaRPr dirty="0" smtClean="0">
              <a:latin typeface="Arial" pitchFamily="34" charset="0"/>
              <a:ea typeface="Geneva"/>
              <a:cs typeface="Geneva"/>
            </a:endParaRPr>
          </a:p>
        </p:txBody>
      </p:sp>
      <p:sp>
        <p:nvSpPr>
          <p:cNvPr id="59" name="Rectangle 23"/>
          <p:cNvSpPr>
            <a:spLocks noChangeArrowheads="1"/>
          </p:cNvSpPr>
          <p:nvPr/>
        </p:nvSpPr>
        <p:spPr bwMode="auto">
          <a:xfrm>
            <a:off x="1568451" y="6921500"/>
            <a:ext cx="6419074" cy="646113"/>
          </a:xfrm>
          <a:prstGeom prst="rect">
            <a:avLst/>
          </a:prstGeom>
          <a:noFill/>
          <a:ln w="9525">
            <a:noFill/>
            <a:miter lim="800000"/>
            <a:headEnd/>
            <a:tailEnd/>
          </a:ln>
        </p:spPr>
        <p:txBody>
          <a:bodyPr lIns="104287" tIns="52144" rIns="104287" bIns="52144"/>
          <a:lstStyle/>
          <a:p>
            <a:pPr marL="391077" indent="-391077" eaLnBrk="0" hangingPunct="0">
              <a:defRPr/>
            </a:pPr>
            <a:endParaRPr lang="en-GB" sz="1000" dirty="0">
              <a:solidFill>
                <a:srgbClr val="4D4D4D"/>
              </a:solidFill>
              <a:latin typeface="+mn-lt"/>
            </a:endParaRPr>
          </a:p>
        </p:txBody>
      </p:sp>
      <p:sp>
        <p:nvSpPr>
          <p:cNvPr id="33" name="Rectangle 23"/>
          <p:cNvSpPr>
            <a:spLocks noChangeArrowheads="1"/>
          </p:cNvSpPr>
          <p:nvPr/>
        </p:nvSpPr>
        <p:spPr bwMode="auto">
          <a:xfrm>
            <a:off x="1568451" y="6921500"/>
            <a:ext cx="6561950" cy="646113"/>
          </a:xfrm>
          <a:prstGeom prst="rect">
            <a:avLst/>
          </a:prstGeom>
          <a:noFill/>
          <a:ln w="9525">
            <a:noFill/>
            <a:miter lim="800000"/>
            <a:headEnd/>
            <a:tailEnd/>
          </a:ln>
        </p:spPr>
        <p:txBody>
          <a:bodyPr lIns="104287" tIns="52144" rIns="104287" bIns="52144"/>
          <a:lstStyle/>
          <a:p>
            <a:pPr marL="391077" indent="-391077" eaLnBrk="0" hangingPunct="0">
              <a:defRPr/>
            </a:pPr>
            <a:r>
              <a:rPr lang="en-GB" sz="1000" dirty="0" smtClean="0">
                <a:solidFill>
                  <a:srgbClr val="4D4D4D"/>
                </a:solidFill>
                <a:latin typeface="+mn-lt"/>
              </a:rPr>
              <a:t>Q10 	You said you have ... cars in your household, thinking about your dependence on your car(s) and the cost of motoring which statement best suits your situation...?</a:t>
            </a:r>
          </a:p>
          <a:p>
            <a:pPr marL="391077" indent="-391077" eaLnBrk="0" hangingPunct="0">
              <a:defRPr/>
            </a:pPr>
            <a:r>
              <a:rPr lang="en-GB" sz="1000" dirty="0" smtClean="0">
                <a:solidFill>
                  <a:srgbClr val="4D4D4D"/>
                </a:solidFill>
                <a:latin typeface="+mn-lt"/>
              </a:rPr>
              <a:t>	Base: motor vehicle owners (n=1,002)</a:t>
            </a:r>
            <a:endParaRPr lang="en-GB" sz="1000" dirty="0">
              <a:solidFill>
                <a:srgbClr val="4D4D4D"/>
              </a:solidFill>
              <a:latin typeface="+mn-lt"/>
            </a:endParaRPr>
          </a:p>
        </p:txBody>
      </p:sp>
      <p:graphicFrame>
        <p:nvGraphicFramePr>
          <p:cNvPr id="24" name="Chart 58"/>
          <p:cNvGraphicFramePr>
            <a:graphicFrameLocks/>
          </p:cNvGraphicFramePr>
          <p:nvPr/>
        </p:nvGraphicFramePr>
        <p:xfrm>
          <a:off x="5058567" y="2281227"/>
          <a:ext cx="4500594" cy="4357718"/>
        </p:xfrm>
        <a:graphic>
          <a:graphicData uri="http://schemas.openxmlformats.org/drawingml/2006/chart">
            <c:chart xmlns:c="http://schemas.openxmlformats.org/drawingml/2006/chart" xmlns:r="http://schemas.openxmlformats.org/officeDocument/2006/relationships" r:id="rId3"/>
          </a:graphicData>
        </a:graphic>
      </p:graphicFrame>
      <p:grpSp>
        <p:nvGrpSpPr>
          <p:cNvPr id="45" name="Group 44"/>
          <p:cNvGrpSpPr/>
          <p:nvPr/>
        </p:nvGrpSpPr>
        <p:grpSpPr>
          <a:xfrm>
            <a:off x="1272353" y="1852599"/>
            <a:ext cx="2857520" cy="4030767"/>
            <a:chOff x="1272353" y="2066913"/>
            <a:chExt cx="2857520" cy="4030767"/>
          </a:xfrm>
        </p:grpSpPr>
        <p:sp>
          <p:nvSpPr>
            <p:cNvPr id="35" name="Text Box 17"/>
            <p:cNvSpPr txBox="1">
              <a:spLocks noChangeArrowheads="1"/>
            </p:cNvSpPr>
            <p:nvPr/>
          </p:nvSpPr>
          <p:spPr bwMode="auto">
            <a:xfrm>
              <a:off x="1272353" y="2066913"/>
              <a:ext cx="2857520" cy="536194"/>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Those unable to reduce the no. of cars in their household</a:t>
              </a:r>
              <a:endParaRPr lang="en-GB" sz="1400" b="1" dirty="0">
                <a:latin typeface="+mn-lt"/>
                <a:ea typeface="Geneva" pitchFamily="-107" charset="-128"/>
                <a:cs typeface="+mn-cs"/>
              </a:endParaRPr>
            </a:p>
          </p:txBody>
        </p:sp>
        <p:sp>
          <p:nvSpPr>
            <p:cNvPr id="37" name="TextBox 36"/>
            <p:cNvSpPr txBox="1"/>
            <p:nvPr/>
          </p:nvSpPr>
          <p:spPr>
            <a:xfrm>
              <a:off x="1682414" y="2796001"/>
              <a:ext cx="1947393" cy="1200329"/>
            </a:xfrm>
            <a:prstGeom prst="rect">
              <a:avLst/>
            </a:prstGeom>
            <a:solidFill>
              <a:schemeClr val="accent5">
                <a:lumMod val="40000"/>
                <a:lumOff val="60000"/>
              </a:schemeClr>
            </a:solidFill>
          </p:spPr>
          <p:txBody>
            <a:bodyPr wrap="square" rtlCol="0">
              <a:spAutoFit/>
            </a:bodyPr>
            <a:lstStyle/>
            <a:p>
              <a:r>
                <a:rPr lang="en-US" sz="1200" b="1" dirty="0" smtClean="0">
                  <a:latin typeface="+mj-lt"/>
                </a:rPr>
                <a:t>By age:</a:t>
              </a:r>
            </a:p>
            <a:p>
              <a:r>
                <a:rPr lang="en-US" sz="1200" dirty="0" smtClean="0">
                  <a:latin typeface="+mj-lt"/>
                </a:rPr>
                <a:t>17-24	53%</a:t>
              </a:r>
            </a:p>
            <a:p>
              <a:r>
                <a:rPr lang="en-US" sz="1200" dirty="0" smtClean="0">
                  <a:latin typeface="+mj-lt"/>
                </a:rPr>
                <a:t>25-44	56%</a:t>
              </a:r>
            </a:p>
            <a:p>
              <a:r>
                <a:rPr lang="en-US" sz="1200" dirty="0" smtClean="0">
                  <a:latin typeface="+mj-lt"/>
                </a:rPr>
                <a:t>45-64	69%</a:t>
              </a:r>
            </a:p>
            <a:p>
              <a:r>
                <a:rPr lang="en-US" sz="1200" dirty="0" smtClean="0">
                  <a:latin typeface="+mj-lt"/>
                </a:rPr>
                <a:t>65-69	64%</a:t>
              </a:r>
            </a:p>
            <a:p>
              <a:r>
                <a:rPr lang="en-US" sz="1200" dirty="0" smtClean="0">
                  <a:latin typeface="+mj-lt"/>
                </a:rPr>
                <a:t>70+	65%</a:t>
              </a:r>
              <a:endParaRPr lang="en-US" sz="1200" dirty="0">
                <a:latin typeface="+mj-lt"/>
              </a:endParaRPr>
            </a:p>
          </p:txBody>
        </p:sp>
        <p:sp>
          <p:nvSpPr>
            <p:cNvPr id="38" name="Oval 37"/>
            <p:cNvSpPr/>
            <p:nvPr/>
          </p:nvSpPr>
          <p:spPr bwMode="auto">
            <a:xfrm>
              <a:off x="2486799" y="3352797"/>
              <a:ext cx="571504" cy="642942"/>
            </a:xfrm>
            <a:prstGeom prst="ellipse">
              <a:avLst/>
            </a:prstGeom>
            <a:noFill/>
            <a:ln w="1905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pitchFamily="34" charset="0"/>
              </a:endParaRPr>
            </a:p>
          </p:txBody>
        </p:sp>
        <p:sp>
          <p:nvSpPr>
            <p:cNvPr id="40" name="TextBox 39"/>
            <p:cNvSpPr txBox="1"/>
            <p:nvPr/>
          </p:nvSpPr>
          <p:spPr>
            <a:xfrm>
              <a:off x="1682414" y="4224761"/>
              <a:ext cx="1947393" cy="646331"/>
            </a:xfrm>
            <a:prstGeom prst="rect">
              <a:avLst/>
            </a:prstGeom>
            <a:solidFill>
              <a:schemeClr val="accent6">
                <a:lumMod val="40000"/>
                <a:lumOff val="60000"/>
              </a:schemeClr>
            </a:solidFill>
          </p:spPr>
          <p:txBody>
            <a:bodyPr wrap="square" rtlCol="0">
              <a:spAutoFit/>
            </a:bodyPr>
            <a:lstStyle/>
            <a:p>
              <a:r>
                <a:rPr lang="en-US" sz="1200" b="1" dirty="0" smtClean="0">
                  <a:latin typeface="+mj-lt"/>
                </a:rPr>
                <a:t>By SEG:</a:t>
              </a:r>
            </a:p>
            <a:p>
              <a:r>
                <a:rPr lang="en-US" sz="1200" dirty="0" smtClean="0">
                  <a:latin typeface="+mj-lt"/>
                </a:rPr>
                <a:t>ABC1	55%</a:t>
              </a:r>
            </a:p>
            <a:p>
              <a:r>
                <a:rPr lang="en-US" sz="1200" dirty="0" smtClean="0">
                  <a:latin typeface="+mj-lt"/>
                </a:rPr>
                <a:t>C2DE	68%</a:t>
              </a:r>
            </a:p>
          </p:txBody>
        </p:sp>
        <p:sp>
          <p:nvSpPr>
            <p:cNvPr id="41" name="Oval 40"/>
            <p:cNvSpPr/>
            <p:nvPr/>
          </p:nvSpPr>
          <p:spPr bwMode="auto">
            <a:xfrm>
              <a:off x="2558237" y="4638681"/>
              <a:ext cx="500066" cy="200197"/>
            </a:xfrm>
            <a:prstGeom prst="ellipse">
              <a:avLst/>
            </a:prstGeom>
            <a:noFill/>
            <a:ln w="1905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pitchFamily="34" charset="0"/>
              </a:endParaRPr>
            </a:p>
          </p:txBody>
        </p:sp>
        <p:sp>
          <p:nvSpPr>
            <p:cNvPr id="43" name="TextBox 42"/>
            <p:cNvSpPr txBox="1"/>
            <p:nvPr/>
          </p:nvSpPr>
          <p:spPr>
            <a:xfrm>
              <a:off x="1682414" y="5082017"/>
              <a:ext cx="1947393" cy="1015663"/>
            </a:xfrm>
            <a:prstGeom prst="rect">
              <a:avLst/>
            </a:prstGeom>
            <a:solidFill>
              <a:schemeClr val="accent5">
                <a:lumMod val="40000"/>
                <a:lumOff val="60000"/>
              </a:schemeClr>
            </a:solidFill>
          </p:spPr>
          <p:txBody>
            <a:bodyPr wrap="square" rtlCol="0">
              <a:spAutoFit/>
            </a:bodyPr>
            <a:lstStyle/>
            <a:p>
              <a:r>
                <a:rPr lang="en-US" sz="1200" b="1" dirty="0" smtClean="0">
                  <a:latin typeface="+mj-lt"/>
                </a:rPr>
                <a:t>By years driving:</a:t>
              </a:r>
            </a:p>
            <a:p>
              <a:r>
                <a:rPr lang="en-US" sz="1200" dirty="0" smtClean="0">
                  <a:latin typeface="+mj-lt"/>
                </a:rPr>
                <a:t>&lt;10 years	52%</a:t>
              </a:r>
            </a:p>
            <a:p>
              <a:r>
                <a:rPr lang="en-US" sz="1200" dirty="0" smtClean="0">
                  <a:latin typeface="+mj-lt"/>
                </a:rPr>
                <a:t>10-20 years	58%</a:t>
              </a:r>
            </a:p>
            <a:p>
              <a:r>
                <a:rPr lang="en-US" sz="1200" dirty="0" smtClean="0">
                  <a:latin typeface="+mj-lt"/>
                </a:rPr>
                <a:t>20-40 years	66%</a:t>
              </a:r>
            </a:p>
            <a:p>
              <a:r>
                <a:rPr lang="en-US" sz="1200" dirty="0" smtClean="0">
                  <a:latin typeface="+mj-lt"/>
                </a:rPr>
                <a:t>40+ years	64%</a:t>
              </a:r>
            </a:p>
          </p:txBody>
        </p:sp>
        <p:sp>
          <p:nvSpPr>
            <p:cNvPr id="44" name="Oval 43"/>
            <p:cNvSpPr/>
            <p:nvPr/>
          </p:nvSpPr>
          <p:spPr bwMode="auto">
            <a:xfrm>
              <a:off x="2558237" y="5638813"/>
              <a:ext cx="428628" cy="428628"/>
            </a:xfrm>
            <a:prstGeom prst="ellipse">
              <a:avLst/>
            </a:prstGeom>
            <a:noFill/>
            <a:ln w="1905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pitchFamily="34" charset="0"/>
              </a:endParaRPr>
            </a:p>
          </p:txBody>
        </p:sp>
      </p:grpSp>
      <p:cxnSp>
        <p:nvCxnSpPr>
          <p:cNvPr id="46" name="Straight Arrow Connector 45"/>
          <p:cNvCxnSpPr/>
          <p:nvPr/>
        </p:nvCxnSpPr>
        <p:spPr bwMode="auto">
          <a:xfrm>
            <a:off x="3701245" y="4351341"/>
            <a:ext cx="214314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5" name="TextBox 14"/>
          <p:cNvSpPr txBox="1"/>
          <p:nvPr/>
        </p:nvSpPr>
        <p:spPr>
          <a:xfrm>
            <a:off x="8080623" y="1837209"/>
            <a:ext cx="1947393" cy="646331"/>
          </a:xfrm>
          <a:prstGeom prst="rect">
            <a:avLst/>
          </a:prstGeom>
          <a:solidFill>
            <a:schemeClr val="accent6">
              <a:lumMod val="40000"/>
              <a:lumOff val="60000"/>
            </a:schemeClr>
          </a:solidFill>
        </p:spPr>
        <p:txBody>
          <a:bodyPr wrap="square" rtlCol="0">
            <a:spAutoFit/>
          </a:bodyPr>
          <a:lstStyle/>
          <a:p>
            <a:r>
              <a:rPr lang="en-US" sz="1200" b="1" dirty="0" smtClean="0">
                <a:latin typeface="+mj-lt"/>
              </a:rPr>
              <a:t>By cars in household:</a:t>
            </a:r>
          </a:p>
          <a:p>
            <a:r>
              <a:rPr lang="en-US" sz="1200" dirty="0" smtClean="0">
                <a:latin typeface="+mj-lt"/>
              </a:rPr>
              <a:t>1	18%</a:t>
            </a:r>
          </a:p>
          <a:p>
            <a:r>
              <a:rPr lang="en-US" sz="1200" dirty="0" smtClean="0">
                <a:latin typeface="+mj-lt"/>
              </a:rPr>
              <a:t>2+	6%</a:t>
            </a:r>
          </a:p>
        </p:txBody>
      </p:sp>
      <p:sp>
        <p:nvSpPr>
          <p:cNvPr id="16" name="TextBox 15"/>
          <p:cNvSpPr txBox="1"/>
          <p:nvPr/>
        </p:nvSpPr>
        <p:spPr>
          <a:xfrm>
            <a:off x="1671911" y="6013673"/>
            <a:ext cx="1947393" cy="646331"/>
          </a:xfrm>
          <a:prstGeom prst="rect">
            <a:avLst/>
          </a:prstGeom>
          <a:solidFill>
            <a:schemeClr val="accent6">
              <a:lumMod val="40000"/>
              <a:lumOff val="60000"/>
            </a:schemeClr>
          </a:solidFill>
        </p:spPr>
        <p:txBody>
          <a:bodyPr wrap="square" rtlCol="0">
            <a:spAutoFit/>
          </a:bodyPr>
          <a:lstStyle/>
          <a:p>
            <a:r>
              <a:rPr lang="en-US" sz="1200" b="1" dirty="0" smtClean="0">
                <a:latin typeface="+mj-lt"/>
              </a:rPr>
              <a:t>By cars in household:</a:t>
            </a:r>
          </a:p>
          <a:p>
            <a:r>
              <a:rPr lang="en-US" sz="1200" dirty="0" smtClean="0">
                <a:latin typeface="+mj-lt"/>
              </a:rPr>
              <a:t>1	68%</a:t>
            </a:r>
          </a:p>
          <a:p>
            <a:r>
              <a:rPr lang="en-US" sz="1200" dirty="0" smtClean="0">
                <a:latin typeface="+mj-lt"/>
              </a:rPr>
              <a:t>2+	50%</a:t>
            </a:r>
          </a:p>
        </p:txBody>
      </p:sp>
      <p:cxnSp>
        <p:nvCxnSpPr>
          <p:cNvPr id="18" name="Straight Arrow Connector 17"/>
          <p:cNvCxnSpPr/>
          <p:nvPr/>
        </p:nvCxnSpPr>
        <p:spPr bwMode="auto">
          <a:xfrm rot="5400000" flipH="1" flipV="1">
            <a:off x="7792591" y="2269257"/>
            <a:ext cx="216024" cy="21602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8" name="Title 1"/>
          <p:cNvSpPr>
            <a:spLocks noGrp="1"/>
          </p:cNvSpPr>
          <p:nvPr>
            <p:ph type="title"/>
          </p:nvPr>
        </p:nvSpPr>
        <p:spPr>
          <a:xfrm>
            <a:off x="849313" y="352401"/>
            <a:ext cx="9209914" cy="1079500"/>
          </a:xfrm>
          <a:noFill/>
        </p:spPr>
        <p:txBody>
          <a:bodyPr/>
          <a:lstStyle/>
          <a:p>
            <a:r>
              <a:rPr dirty="0" smtClean="0">
                <a:latin typeface="Arial" pitchFamily="34" charset="0"/>
                <a:ea typeface="Geneva"/>
                <a:cs typeface="Geneva"/>
              </a:rPr>
              <a:t>Buying a first car.</a:t>
            </a:r>
            <a:br>
              <a:rPr dirty="0" smtClean="0">
                <a:latin typeface="Arial" pitchFamily="34" charset="0"/>
                <a:ea typeface="Geneva"/>
                <a:cs typeface="Geneva"/>
              </a:rPr>
            </a:br>
            <a:r>
              <a:rPr sz="1400" dirty="0" smtClean="0">
                <a:latin typeface="Arial" pitchFamily="34" charset="0"/>
                <a:ea typeface="Geneva"/>
                <a:cs typeface="Geneva"/>
              </a:rPr>
              <a:t>Parental contribution to the purchase of a first car appears to be increasingly expected </a:t>
            </a:r>
            <a:r>
              <a:rPr lang="en-GB" sz="1400" dirty="0" smtClean="0">
                <a:latin typeface="Arial" pitchFamily="34" charset="0"/>
                <a:ea typeface="Geneva"/>
                <a:cs typeface="Geneva"/>
              </a:rPr>
              <a:t>–</a:t>
            </a:r>
            <a:r>
              <a:rPr sz="1400" dirty="0" smtClean="0">
                <a:latin typeface="Arial" pitchFamily="34" charset="0"/>
                <a:ea typeface="Geneva"/>
                <a:cs typeface="Geneva"/>
              </a:rPr>
              <a:t> with more than half of parents today at least considering it, even though two-thirds did not have help in buying their own first car.  </a:t>
            </a:r>
            <a:endParaRPr dirty="0" smtClean="0">
              <a:latin typeface="Arial" pitchFamily="34" charset="0"/>
              <a:ea typeface="Geneva"/>
              <a:cs typeface="Geneva"/>
            </a:endParaRPr>
          </a:p>
        </p:txBody>
      </p:sp>
      <p:sp>
        <p:nvSpPr>
          <p:cNvPr id="59" name="Rectangle 23"/>
          <p:cNvSpPr>
            <a:spLocks noChangeArrowheads="1"/>
          </p:cNvSpPr>
          <p:nvPr/>
        </p:nvSpPr>
        <p:spPr bwMode="auto">
          <a:xfrm>
            <a:off x="1568451" y="6921500"/>
            <a:ext cx="6419074" cy="646113"/>
          </a:xfrm>
          <a:prstGeom prst="rect">
            <a:avLst/>
          </a:prstGeom>
          <a:noFill/>
          <a:ln w="9525">
            <a:noFill/>
            <a:miter lim="800000"/>
            <a:headEnd/>
            <a:tailEnd/>
          </a:ln>
        </p:spPr>
        <p:txBody>
          <a:bodyPr lIns="104287" tIns="52144" rIns="104287" bIns="52144"/>
          <a:lstStyle/>
          <a:p>
            <a:pPr marL="391077" indent="-391077" eaLnBrk="0" hangingPunct="0">
              <a:defRPr/>
            </a:pPr>
            <a:endParaRPr lang="en-GB" sz="1000" dirty="0">
              <a:solidFill>
                <a:srgbClr val="4D4D4D"/>
              </a:solidFill>
              <a:latin typeface="+mn-lt"/>
            </a:endParaRPr>
          </a:p>
        </p:txBody>
      </p:sp>
      <p:sp>
        <p:nvSpPr>
          <p:cNvPr id="33" name="Rectangle 23"/>
          <p:cNvSpPr>
            <a:spLocks noChangeArrowheads="1"/>
          </p:cNvSpPr>
          <p:nvPr/>
        </p:nvSpPr>
        <p:spPr bwMode="auto">
          <a:xfrm>
            <a:off x="1568451" y="6921500"/>
            <a:ext cx="6561950" cy="646113"/>
          </a:xfrm>
          <a:prstGeom prst="rect">
            <a:avLst/>
          </a:prstGeom>
          <a:noFill/>
          <a:ln w="9525">
            <a:noFill/>
            <a:miter lim="800000"/>
            <a:headEnd/>
            <a:tailEnd/>
          </a:ln>
        </p:spPr>
        <p:txBody>
          <a:bodyPr lIns="104287" tIns="52144" rIns="104287" bIns="52144"/>
          <a:lstStyle/>
          <a:p>
            <a:pPr marL="391077" indent="-391077" eaLnBrk="0" hangingPunct="0">
              <a:defRPr/>
            </a:pPr>
            <a:r>
              <a:rPr lang="en-GB" sz="1000" dirty="0" smtClean="0">
                <a:solidFill>
                  <a:srgbClr val="4D4D4D"/>
                </a:solidFill>
                <a:latin typeface="+mn-lt"/>
              </a:rPr>
              <a:t>Q14	Thinking about your children, do you plan on buying them a car once they pass their test or contributing money towards one? Base: all who have children under the age of 16 (n=352)</a:t>
            </a:r>
          </a:p>
          <a:p>
            <a:pPr marL="391077" indent="-391077" eaLnBrk="0" hangingPunct="0">
              <a:defRPr/>
            </a:pPr>
            <a:r>
              <a:rPr lang="en-GB" sz="1000" dirty="0" smtClean="0">
                <a:solidFill>
                  <a:srgbClr val="4D4D4D"/>
                </a:solidFill>
                <a:latin typeface="+mn-lt"/>
              </a:rPr>
              <a:t>Q15	Did your parents buy you a car when you passed your driving test? Base: motor vehicle owners (n=1,002)</a:t>
            </a:r>
            <a:endParaRPr lang="en-GB" sz="1000" dirty="0">
              <a:solidFill>
                <a:srgbClr val="4D4D4D"/>
              </a:solidFill>
              <a:latin typeface="+mn-lt"/>
            </a:endParaRPr>
          </a:p>
        </p:txBody>
      </p:sp>
      <p:graphicFrame>
        <p:nvGraphicFramePr>
          <p:cNvPr id="24" name="Chart 58"/>
          <p:cNvGraphicFramePr>
            <a:graphicFrameLocks/>
          </p:cNvGraphicFramePr>
          <p:nvPr/>
        </p:nvGraphicFramePr>
        <p:xfrm>
          <a:off x="843725" y="2281227"/>
          <a:ext cx="4500594" cy="4572032"/>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 Box 17"/>
          <p:cNvSpPr txBox="1">
            <a:spLocks noChangeArrowheads="1"/>
          </p:cNvSpPr>
          <p:nvPr/>
        </p:nvSpPr>
        <p:spPr bwMode="auto">
          <a:xfrm>
            <a:off x="875833" y="1852599"/>
            <a:ext cx="4108446" cy="536194"/>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Do you plan to buy or help pay for your children’s first car once they pass their test?</a:t>
            </a:r>
            <a:endParaRPr lang="en-GB" sz="1400" b="1" dirty="0">
              <a:latin typeface="+mn-lt"/>
              <a:ea typeface="Geneva" pitchFamily="-107" charset="-128"/>
              <a:cs typeface="+mn-cs"/>
            </a:endParaRPr>
          </a:p>
        </p:txBody>
      </p:sp>
      <p:sp>
        <p:nvSpPr>
          <p:cNvPr id="16" name="Text Box 17"/>
          <p:cNvSpPr txBox="1">
            <a:spLocks noChangeArrowheads="1"/>
          </p:cNvSpPr>
          <p:nvPr/>
        </p:nvSpPr>
        <p:spPr bwMode="auto">
          <a:xfrm>
            <a:off x="5915823" y="1852599"/>
            <a:ext cx="3857652"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Did your parents buy your first car?</a:t>
            </a:r>
            <a:endParaRPr lang="en-GB" sz="1400" b="1" dirty="0">
              <a:latin typeface="+mn-lt"/>
              <a:ea typeface="Geneva" pitchFamily="-107" charset="-128"/>
              <a:cs typeface="+mn-cs"/>
            </a:endParaRPr>
          </a:p>
        </p:txBody>
      </p:sp>
      <p:graphicFrame>
        <p:nvGraphicFramePr>
          <p:cNvPr id="18" name="Chart 58"/>
          <p:cNvGraphicFramePr>
            <a:graphicFrameLocks/>
          </p:cNvGraphicFramePr>
          <p:nvPr/>
        </p:nvGraphicFramePr>
        <p:xfrm>
          <a:off x="5630071" y="2281227"/>
          <a:ext cx="4500594" cy="4572032"/>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itle 1"/>
          <p:cNvSpPr>
            <a:spLocks noGrp="1"/>
          </p:cNvSpPr>
          <p:nvPr>
            <p:ph type="title"/>
          </p:nvPr>
        </p:nvSpPr>
        <p:spPr>
          <a:xfrm>
            <a:off x="849313" y="352401"/>
            <a:ext cx="9209914" cy="1079500"/>
          </a:xfrm>
          <a:noFill/>
        </p:spPr>
        <p:txBody>
          <a:bodyPr/>
          <a:lstStyle/>
          <a:p>
            <a:r>
              <a:rPr dirty="0" smtClean="0">
                <a:latin typeface="Arial" pitchFamily="34" charset="0"/>
                <a:ea typeface="Geneva"/>
                <a:cs typeface="Geneva"/>
              </a:rPr>
              <a:t>Proportion of income spent on running car.</a:t>
            </a:r>
            <a:br>
              <a:rPr dirty="0" smtClean="0">
                <a:latin typeface="Arial" pitchFamily="34" charset="0"/>
                <a:ea typeface="Geneva"/>
                <a:cs typeface="Geneva"/>
              </a:rPr>
            </a:br>
            <a:r>
              <a:rPr sz="1400" dirty="0" smtClean="0">
                <a:latin typeface="Arial" pitchFamily="34" charset="0"/>
                <a:ea typeface="Geneva"/>
                <a:cs typeface="Geneva"/>
              </a:rPr>
              <a:t>The majority </a:t>
            </a:r>
            <a:r>
              <a:rPr sz="1400" smtClean="0">
                <a:latin typeface="Arial" pitchFamily="34" charset="0"/>
                <a:ea typeface="Geneva"/>
                <a:cs typeface="Geneva"/>
              </a:rPr>
              <a:t>of motorists </a:t>
            </a:r>
            <a:r>
              <a:rPr sz="1400" dirty="0" smtClean="0">
                <a:latin typeface="Arial" pitchFamily="34" charset="0"/>
                <a:ea typeface="Geneva"/>
                <a:cs typeface="Geneva"/>
              </a:rPr>
              <a:t>are unable to estimate how much of their income goes towards running </a:t>
            </a:r>
            <a:r>
              <a:rPr sz="1400" smtClean="0">
                <a:latin typeface="Arial" pitchFamily="34" charset="0"/>
                <a:ea typeface="Geneva"/>
                <a:cs typeface="Geneva"/>
              </a:rPr>
              <a:t>their cars.  </a:t>
            </a:r>
            <a:r>
              <a:rPr lang="en-GB" sz="1400" dirty="0" smtClean="0">
                <a:latin typeface="Arial" pitchFamily="34" charset="0"/>
                <a:ea typeface="Geneva"/>
                <a:cs typeface="Geneva"/>
              </a:rPr>
              <a:t>O</a:t>
            </a:r>
            <a:r>
              <a:rPr sz="1400" dirty="0" smtClean="0">
                <a:latin typeface="Arial" pitchFamily="34" charset="0"/>
                <a:ea typeface="Geneva"/>
                <a:cs typeface="Geneva"/>
              </a:rPr>
              <a:t>f those who do, they believe they are spending increasingly more of their income on motoring. However, as this question is based on </a:t>
            </a:r>
            <a:r>
              <a:rPr sz="1400" u="sng" dirty="0" smtClean="0">
                <a:latin typeface="Arial" pitchFamily="34" charset="0"/>
                <a:ea typeface="Geneva"/>
                <a:cs typeface="Geneva"/>
              </a:rPr>
              <a:t>recalled</a:t>
            </a:r>
            <a:r>
              <a:rPr sz="1400" dirty="0" smtClean="0">
                <a:latin typeface="Arial" pitchFamily="34" charset="0"/>
                <a:ea typeface="Geneva"/>
                <a:cs typeface="Geneva"/>
              </a:rPr>
              <a:t> experience, this may reflect higher living costs in general, rather than motoring costs specifically.</a:t>
            </a:r>
            <a:endParaRPr dirty="0" smtClean="0">
              <a:latin typeface="Arial" pitchFamily="34" charset="0"/>
              <a:ea typeface="Geneva"/>
              <a:cs typeface="Geneva"/>
            </a:endParaRPr>
          </a:p>
        </p:txBody>
      </p:sp>
      <p:sp>
        <p:nvSpPr>
          <p:cNvPr id="59" name="Rectangle 23"/>
          <p:cNvSpPr>
            <a:spLocks noChangeArrowheads="1"/>
          </p:cNvSpPr>
          <p:nvPr/>
        </p:nvSpPr>
        <p:spPr bwMode="auto">
          <a:xfrm>
            <a:off x="1568451" y="6921500"/>
            <a:ext cx="6419074" cy="646113"/>
          </a:xfrm>
          <a:prstGeom prst="rect">
            <a:avLst/>
          </a:prstGeom>
          <a:noFill/>
          <a:ln w="9525">
            <a:noFill/>
            <a:miter lim="800000"/>
            <a:headEnd/>
            <a:tailEnd/>
          </a:ln>
        </p:spPr>
        <p:txBody>
          <a:bodyPr lIns="104287" tIns="52144" rIns="104287" bIns="52144"/>
          <a:lstStyle/>
          <a:p>
            <a:pPr marL="391077" indent="-391077" eaLnBrk="0" hangingPunct="0">
              <a:defRPr/>
            </a:pPr>
            <a:endParaRPr lang="en-GB" sz="1000" dirty="0">
              <a:solidFill>
                <a:srgbClr val="4D4D4D"/>
              </a:solidFill>
              <a:latin typeface="+mn-lt"/>
            </a:endParaRPr>
          </a:p>
        </p:txBody>
      </p:sp>
      <p:sp>
        <p:nvSpPr>
          <p:cNvPr id="33" name="Rectangle 23"/>
          <p:cNvSpPr>
            <a:spLocks noChangeArrowheads="1"/>
          </p:cNvSpPr>
          <p:nvPr/>
        </p:nvSpPr>
        <p:spPr bwMode="auto">
          <a:xfrm>
            <a:off x="1568451" y="6921500"/>
            <a:ext cx="6561950" cy="646113"/>
          </a:xfrm>
          <a:prstGeom prst="rect">
            <a:avLst/>
          </a:prstGeom>
          <a:noFill/>
          <a:ln w="9525">
            <a:noFill/>
            <a:miter lim="800000"/>
            <a:headEnd/>
            <a:tailEnd/>
          </a:ln>
        </p:spPr>
        <p:txBody>
          <a:bodyPr lIns="104287" tIns="52144" rIns="104287" bIns="52144"/>
          <a:lstStyle/>
          <a:p>
            <a:pPr marL="391077" indent="-391077" eaLnBrk="0" hangingPunct="0">
              <a:defRPr/>
            </a:pPr>
            <a:r>
              <a:rPr lang="en-GB" sz="1000" dirty="0" smtClean="0">
                <a:solidFill>
                  <a:srgbClr val="4D4D4D"/>
                </a:solidFill>
                <a:latin typeface="+mn-lt"/>
              </a:rPr>
              <a:t>Q13	What percentage of your income do you estimate was spent on running your car in: a) 2012; b) in 2011; c) 5 years ago?</a:t>
            </a:r>
          </a:p>
          <a:p>
            <a:pPr marL="391077" indent="-391077" eaLnBrk="0" hangingPunct="0">
              <a:defRPr/>
            </a:pPr>
            <a:r>
              <a:rPr lang="en-GB" sz="1000" dirty="0" smtClean="0">
                <a:solidFill>
                  <a:srgbClr val="4D4D4D"/>
                </a:solidFill>
                <a:latin typeface="+mn-lt"/>
              </a:rPr>
              <a:t>	Base: all respondents (n=1,003)</a:t>
            </a:r>
            <a:endParaRPr lang="en-GB" sz="1000" dirty="0">
              <a:solidFill>
                <a:srgbClr val="4D4D4D"/>
              </a:solidFill>
              <a:latin typeface="+mn-lt"/>
            </a:endParaRPr>
          </a:p>
        </p:txBody>
      </p:sp>
      <p:graphicFrame>
        <p:nvGraphicFramePr>
          <p:cNvPr id="6" name="Chart 5"/>
          <p:cNvGraphicFramePr>
            <a:graphicFrameLocks/>
          </p:cNvGraphicFramePr>
          <p:nvPr/>
        </p:nvGraphicFramePr>
        <p:xfrm>
          <a:off x="-799349" y="2352665"/>
          <a:ext cx="10715699" cy="4286280"/>
        </p:xfrm>
        <a:graphic>
          <a:graphicData uri="http://schemas.openxmlformats.org/drawingml/2006/chart">
            <c:chart xmlns:c="http://schemas.openxmlformats.org/drawingml/2006/chart" xmlns:r="http://schemas.openxmlformats.org/officeDocument/2006/relationships" r:id="rId3"/>
          </a:graphicData>
        </a:graphic>
      </p:graphicFrame>
      <p:grpSp>
        <p:nvGrpSpPr>
          <p:cNvPr id="17" name="Group 16"/>
          <p:cNvGrpSpPr/>
          <p:nvPr/>
        </p:nvGrpSpPr>
        <p:grpSpPr>
          <a:xfrm>
            <a:off x="5487195" y="6067441"/>
            <a:ext cx="3673548" cy="714380"/>
            <a:chOff x="4915691" y="6210317"/>
            <a:chExt cx="3673548" cy="714380"/>
          </a:xfrm>
        </p:grpSpPr>
        <p:sp>
          <p:nvSpPr>
            <p:cNvPr id="9" name="Text Box 17"/>
            <p:cNvSpPr txBox="1">
              <a:spLocks noChangeArrowheads="1"/>
            </p:cNvSpPr>
            <p:nvPr/>
          </p:nvSpPr>
          <p:spPr bwMode="auto">
            <a:xfrm>
              <a:off x="4915691" y="6281755"/>
              <a:ext cx="1428760" cy="320750"/>
            </a:xfrm>
            <a:prstGeom prst="rect">
              <a:avLst/>
            </a:prstGeom>
            <a:noFill/>
            <a:ln w="9525">
              <a:noFill/>
              <a:miter lim="800000"/>
              <a:headEnd/>
              <a:tailEnd/>
            </a:ln>
          </p:spPr>
          <p:txBody>
            <a:bodyPr wrap="square" lIns="104287" tIns="52144" rIns="104287" bIns="52144">
              <a:spAutoFit/>
            </a:bodyPr>
            <a:lstStyle/>
            <a:p>
              <a:pPr eaLnBrk="0" hangingPunct="0">
                <a:tabLst>
                  <a:tab pos="0" algn="l"/>
                  <a:tab pos="715963" algn="l"/>
                </a:tabLst>
                <a:defRPr/>
              </a:pPr>
              <a:r>
                <a:rPr lang="en-GB" sz="1400" b="1" dirty="0" smtClean="0">
                  <a:latin typeface="+mn-lt"/>
                  <a:ea typeface="Geneva" pitchFamily="-107" charset="-128"/>
                  <a:cs typeface="+mn-cs"/>
                </a:rPr>
                <a:t>	‘Don’t know’</a:t>
              </a:r>
              <a:endParaRPr lang="en-GB" sz="1400" b="1" dirty="0">
                <a:latin typeface="+mn-lt"/>
                <a:ea typeface="Geneva" pitchFamily="-107" charset="-128"/>
                <a:cs typeface="+mn-cs"/>
              </a:endParaRPr>
            </a:p>
          </p:txBody>
        </p:sp>
        <p:sp>
          <p:nvSpPr>
            <p:cNvPr id="10" name="Text Box 17"/>
            <p:cNvSpPr txBox="1">
              <a:spLocks noChangeArrowheads="1"/>
            </p:cNvSpPr>
            <p:nvPr/>
          </p:nvSpPr>
          <p:spPr bwMode="auto">
            <a:xfrm>
              <a:off x="6273013" y="6281755"/>
              <a:ext cx="642942" cy="320750"/>
            </a:xfrm>
            <a:prstGeom prst="rect">
              <a:avLst/>
            </a:prstGeom>
            <a:noFill/>
            <a:ln w="9525">
              <a:solidFill>
                <a:schemeClr val="accent1"/>
              </a:solid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57%</a:t>
              </a:r>
              <a:endParaRPr lang="en-GB" sz="1400" b="1" dirty="0">
                <a:latin typeface="+mn-lt"/>
                <a:ea typeface="Geneva" pitchFamily="-107" charset="-128"/>
                <a:cs typeface="+mn-cs"/>
              </a:endParaRPr>
            </a:p>
          </p:txBody>
        </p:sp>
        <p:sp>
          <p:nvSpPr>
            <p:cNvPr id="11" name="Text Box 17"/>
            <p:cNvSpPr txBox="1">
              <a:spLocks noChangeArrowheads="1"/>
            </p:cNvSpPr>
            <p:nvPr/>
          </p:nvSpPr>
          <p:spPr bwMode="auto">
            <a:xfrm>
              <a:off x="7844649" y="6281755"/>
              <a:ext cx="642942" cy="320750"/>
            </a:xfrm>
            <a:prstGeom prst="rect">
              <a:avLst/>
            </a:prstGeom>
            <a:noFill/>
            <a:ln w="9525">
              <a:solidFill>
                <a:schemeClr val="accent3"/>
              </a:solid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57%</a:t>
              </a:r>
              <a:endParaRPr lang="en-GB" sz="1400" b="1" dirty="0">
                <a:latin typeface="+mn-lt"/>
                <a:ea typeface="Geneva" pitchFamily="-107" charset="-128"/>
                <a:cs typeface="+mn-cs"/>
              </a:endParaRPr>
            </a:p>
          </p:txBody>
        </p:sp>
        <p:sp>
          <p:nvSpPr>
            <p:cNvPr id="12" name="Text Box 17"/>
            <p:cNvSpPr txBox="1">
              <a:spLocks noChangeArrowheads="1"/>
            </p:cNvSpPr>
            <p:nvPr/>
          </p:nvSpPr>
          <p:spPr bwMode="auto">
            <a:xfrm>
              <a:off x="7058831" y="6281755"/>
              <a:ext cx="642942" cy="320750"/>
            </a:xfrm>
            <a:prstGeom prst="rect">
              <a:avLst/>
            </a:prstGeom>
            <a:noFill/>
            <a:ln w="9525">
              <a:solidFill>
                <a:schemeClr val="accent6"/>
              </a:solid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55%</a:t>
              </a:r>
              <a:endParaRPr lang="en-GB" sz="1400" b="1" dirty="0">
                <a:latin typeface="+mn-lt"/>
                <a:ea typeface="Geneva" pitchFamily="-107" charset="-128"/>
                <a:cs typeface="+mn-cs"/>
              </a:endParaRPr>
            </a:p>
          </p:txBody>
        </p:sp>
        <p:sp>
          <p:nvSpPr>
            <p:cNvPr id="13" name="Text Box 17"/>
            <p:cNvSpPr txBox="1">
              <a:spLocks noChangeArrowheads="1"/>
            </p:cNvSpPr>
            <p:nvPr/>
          </p:nvSpPr>
          <p:spPr bwMode="auto">
            <a:xfrm>
              <a:off x="6230075" y="6634725"/>
              <a:ext cx="919004" cy="289972"/>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200" dirty="0" smtClean="0">
                  <a:latin typeface="+mn-lt"/>
                  <a:ea typeface="Geneva" pitchFamily="-107" charset="-128"/>
                  <a:cs typeface="+mn-cs"/>
                </a:rPr>
                <a:t>5 yrs ago</a:t>
              </a:r>
              <a:endParaRPr lang="en-GB" sz="1200" dirty="0">
                <a:latin typeface="+mn-lt"/>
                <a:ea typeface="Geneva" pitchFamily="-107" charset="-128"/>
                <a:cs typeface="+mn-cs"/>
              </a:endParaRPr>
            </a:p>
          </p:txBody>
        </p:sp>
        <p:sp>
          <p:nvSpPr>
            <p:cNvPr id="14" name="Text Box 17"/>
            <p:cNvSpPr txBox="1">
              <a:spLocks noChangeArrowheads="1"/>
            </p:cNvSpPr>
            <p:nvPr/>
          </p:nvSpPr>
          <p:spPr bwMode="auto">
            <a:xfrm>
              <a:off x="6933055" y="6634725"/>
              <a:ext cx="936104" cy="289972"/>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200" dirty="0" smtClean="0">
                  <a:latin typeface="+mn-lt"/>
                  <a:ea typeface="Geneva" pitchFamily="-107" charset="-128"/>
                  <a:cs typeface="+mn-cs"/>
                </a:rPr>
                <a:t>Last year</a:t>
              </a:r>
              <a:endParaRPr lang="en-GB" sz="1200" dirty="0">
                <a:latin typeface="+mn-lt"/>
                <a:ea typeface="Geneva" pitchFamily="-107" charset="-128"/>
                <a:cs typeface="+mn-cs"/>
              </a:endParaRPr>
            </a:p>
          </p:txBody>
        </p:sp>
        <p:sp>
          <p:nvSpPr>
            <p:cNvPr id="15" name="Text Box 17"/>
            <p:cNvSpPr txBox="1">
              <a:spLocks noChangeArrowheads="1"/>
            </p:cNvSpPr>
            <p:nvPr/>
          </p:nvSpPr>
          <p:spPr bwMode="auto">
            <a:xfrm>
              <a:off x="7725143" y="6634725"/>
              <a:ext cx="864096" cy="289972"/>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200" dirty="0" smtClean="0">
                  <a:latin typeface="+mn-lt"/>
                  <a:ea typeface="Geneva" pitchFamily="-107" charset="-128"/>
                  <a:cs typeface="+mn-cs"/>
                </a:rPr>
                <a:t>This year</a:t>
              </a:r>
              <a:endParaRPr lang="en-GB" sz="1200" dirty="0">
                <a:latin typeface="+mn-lt"/>
                <a:ea typeface="Geneva" pitchFamily="-107" charset="-128"/>
                <a:cs typeface="+mn-cs"/>
              </a:endParaRPr>
            </a:p>
          </p:txBody>
        </p:sp>
        <p:sp>
          <p:nvSpPr>
            <p:cNvPr id="16" name="Rectangle 15"/>
            <p:cNvSpPr/>
            <p:nvPr/>
          </p:nvSpPr>
          <p:spPr bwMode="auto">
            <a:xfrm>
              <a:off x="4915691" y="6210317"/>
              <a:ext cx="3643338" cy="714380"/>
            </a:xfrm>
            <a:prstGeom prst="rect">
              <a:avLst/>
            </a:prstGeom>
            <a:noFill/>
            <a:ln w="9525"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grpSp>
      <p:sp>
        <p:nvSpPr>
          <p:cNvPr id="18" name="Text Box 34"/>
          <p:cNvSpPr txBox="1">
            <a:spLocks noChangeArrowheads="1"/>
          </p:cNvSpPr>
          <p:nvPr/>
        </p:nvSpPr>
        <p:spPr bwMode="auto">
          <a:xfrm>
            <a:off x="6844517" y="2138351"/>
            <a:ext cx="2748274" cy="320750"/>
          </a:xfrm>
          <a:prstGeom prst="rect">
            <a:avLst/>
          </a:prstGeom>
          <a:solidFill>
            <a:schemeClr val="accent1"/>
          </a:solidFill>
          <a:ln w="9525">
            <a:noFill/>
            <a:miter lim="800000"/>
            <a:headEnd/>
            <a:tailEnd/>
          </a:ln>
        </p:spPr>
        <p:txBody>
          <a:bodyPr wrap="square" lIns="104287" tIns="52144" rIns="104287" bIns="52144">
            <a:spAutoFit/>
          </a:bodyPr>
          <a:lstStyle/>
          <a:p>
            <a:pPr algn="ctr" eaLnBrk="0" hangingPunct="0">
              <a:spcBef>
                <a:spcPct val="50000"/>
              </a:spcBef>
              <a:defRPr/>
            </a:pPr>
            <a:r>
              <a:rPr lang="en-GB" sz="1400" b="1" dirty="0" smtClean="0">
                <a:solidFill>
                  <a:schemeClr val="bg1"/>
                </a:solidFill>
                <a:latin typeface="+mn-lt"/>
                <a:ea typeface="Geneva" pitchFamily="-107" charset="-128"/>
                <a:cs typeface="+mn-cs"/>
              </a:rPr>
              <a:t>Average 5 years ago: 13.6%</a:t>
            </a:r>
            <a:endParaRPr lang="en-GB" sz="1400" b="1" dirty="0">
              <a:solidFill>
                <a:schemeClr val="bg1"/>
              </a:solidFill>
              <a:latin typeface="+mn-lt"/>
              <a:ea typeface="Geneva" pitchFamily="-107" charset="-128"/>
              <a:cs typeface="+mn-cs"/>
            </a:endParaRPr>
          </a:p>
        </p:txBody>
      </p:sp>
      <p:sp>
        <p:nvSpPr>
          <p:cNvPr id="19" name="Text Box 34"/>
          <p:cNvSpPr txBox="1">
            <a:spLocks noChangeArrowheads="1"/>
          </p:cNvSpPr>
          <p:nvPr/>
        </p:nvSpPr>
        <p:spPr bwMode="auto">
          <a:xfrm>
            <a:off x="6844517" y="2495541"/>
            <a:ext cx="2748274" cy="320750"/>
          </a:xfrm>
          <a:prstGeom prst="rect">
            <a:avLst/>
          </a:prstGeom>
          <a:solidFill>
            <a:schemeClr val="accent6"/>
          </a:solidFill>
          <a:ln w="9525">
            <a:noFill/>
            <a:miter lim="800000"/>
            <a:headEnd/>
            <a:tailEnd/>
          </a:ln>
        </p:spPr>
        <p:txBody>
          <a:bodyPr wrap="square" lIns="104287" tIns="52144" rIns="104287" bIns="52144">
            <a:spAutoFit/>
          </a:bodyPr>
          <a:lstStyle/>
          <a:p>
            <a:pPr algn="ctr" eaLnBrk="0" hangingPunct="0">
              <a:spcBef>
                <a:spcPct val="50000"/>
              </a:spcBef>
              <a:defRPr/>
            </a:pPr>
            <a:r>
              <a:rPr lang="en-GB" sz="1400" b="1" dirty="0" smtClean="0">
                <a:solidFill>
                  <a:schemeClr val="bg1"/>
                </a:solidFill>
                <a:latin typeface="+mn-lt"/>
                <a:ea typeface="Geneva" pitchFamily="-107" charset="-128"/>
                <a:cs typeface="+mn-cs"/>
              </a:rPr>
              <a:t>Average last year: 18.3%</a:t>
            </a:r>
            <a:endParaRPr lang="en-GB" sz="1400" b="1" dirty="0">
              <a:solidFill>
                <a:schemeClr val="bg1"/>
              </a:solidFill>
              <a:latin typeface="+mn-lt"/>
              <a:ea typeface="Geneva" pitchFamily="-107" charset="-128"/>
              <a:cs typeface="+mn-cs"/>
            </a:endParaRPr>
          </a:p>
        </p:txBody>
      </p:sp>
      <p:sp>
        <p:nvSpPr>
          <p:cNvPr id="20" name="Text Box 34"/>
          <p:cNvSpPr txBox="1">
            <a:spLocks noChangeArrowheads="1"/>
          </p:cNvSpPr>
          <p:nvPr/>
        </p:nvSpPr>
        <p:spPr bwMode="auto">
          <a:xfrm>
            <a:off x="6844517" y="2852731"/>
            <a:ext cx="2748274" cy="320750"/>
          </a:xfrm>
          <a:prstGeom prst="rect">
            <a:avLst/>
          </a:prstGeom>
          <a:solidFill>
            <a:schemeClr val="accent3"/>
          </a:solidFill>
          <a:ln w="9525">
            <a:noFill/>
            <a:miter lim="800000"/>
            <a:headEnd/>
            <a:tailEnd/>
          </a:ln>
        </p:spPr>
        <p:txBody>
          <a:bodyPr wrap="square" lIns="104287" tIns="52144" rIns="104287" bIns="52144">
            <a:spAutoFit/>
          </a:bodyPr>
          <a:lstStyle/>
          <a:p>
            <a:pPr algn="ctr" eaLnBrk="0" hangingPunct="0">
              <a:spcBef>
                <a:spcPct val="50000"/>
              </a:spcBef>
              <a:defRPr/>
            </a:pPr>
            <a:r>
              <a:rPr lang="en-GB" sz="1400" b="1" dirty="0" smtClean="0">
                <a:solidFill>
                  <a:schemeClr val="bg1"/>
                </a:solidFill>
                <a:latin typeface="+mn-lt"/>
                <a:ea typeface="Geneva" pitchFamily="-107" charset="-128"/>
                <a:cs typeface="+mn-cs"/>
              </a:rPr>
              <a:t>Average this year: 20.0%</a:t>
            </a:r>
            <a:endParaRPr lang="en-GB" sz="1400" b="1" dirty="0">
              <a:solidFill>
                <a:schemeClr val="bg1"/>
              </a:solidFill>
              <a:latin typeface="+mn-lt"/>
              <a:ea typeface="Geneva" pitchFamily="-107" charset="-128"/>
              <a:cs typeface="+mn-cs"/>
            </a:endParaRPr>
          </a:p>
        </p:txBody>
      </p:sp>
      <p:sp>
        <p:nvSpPr>
          <p:cNvPr id="21" name="TextBox 20"/>
          <p:cNvSpPr txBox="1"/>
          <p:nvPr/>
        </p:nvSpPr>
        <p:spPr>
          <a:xfrm>
            <a:off x="8080623" y="5797649"/>
            <a:ext cx="1040670" cy="261610"/>
          </a:xfrm>
          <a:prstGeom prst="rect">
            <a:avLst/>
          </a:prstGeom>
          <a:noFill/>
        </p:spPr>
        <p:txBody>
          <a:bodyPr wrap="none" rtlCol="0">
            <a:spAutoFit/>
          </a:bodyPr>
          <a:lstStyle/>
          <a:p>
            <a:r>
              <a:rPr lang="en-GB" dirty="0" smtClean="0"/>
              <a:t>wasn’t driving</a:t>
            </a:r>
            <a:endParaRPr lang="en-GB"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7" descr="BUTLERS WHARF"/>
          <p:cNvPicPr>
            <a:picLocks noChangeAspect="1" noChangeArrowheads="1"/>
          </p:cNvPicPr>
          <p:nvPr/>
        </p:nvPicPr>
        <p:blipFill>
          <a:blip r:embed="rId3" cstate="print"/>
          <a:srcRect/>
          <a:stretch>
            <a:fillRect/>
          </a:stretch>
        </p:blipFill>
        <p:spPr bwMode="auto">
          <a:xfrm>
            <a:off x="2141122" y="2408238"/>
            <a:ext cx="2511425" cy="1173162"/>
          </a:xfrm>
          <a:prstGeom prst="rect">
            <a:avLst/>
          </a:prstGeom>
          <a:noFill/>
          <a:ln w="9525">
            <a:noFill/>
            <a:miter lim="800000"/>
            <a:headEnd/>
            <a:tailEnd/>
          </a:ln>
        </p:spPr>
      </p:pic>
      <p:pic>
        <p:nvPicPr>
          <p:cNvPr id="72708" name="Picture 5"/>
          <p:cNvPicPr>
            <a:picLocks noChangeAspect="1" noChangeArrowheads="1"/>
          </p:cNvPicPr>
          <p:nvPr/>
        </p:nvPicPr>
        <p:blipFill>
          <a:blip r:embed="rId4" cstate="print"/>
          <a:srcRect/>
          <a:stretch>
            <a:fillRect/>
          </a:stretch>
        </p:blipFill>
        <p:spPr bwMode="auto">
          <a:xfrm>
            <a:off x="4623972" y="2408238"/>
            <a:ext cx="1609725" cy="1176337"/>
          </a:xfrm>
          <a:prstGeom prst="rect">
            <a:avLst/>
          </a:prstGeom>
          <a:noFill/>
          <a:ln w="9525">
            <a:noFill/>
            <a:miter lim="800000"/>
            <a:headEnd/>
            <a:tailEnd/>
          </a:ln>
        </p:spPr>
      </p:pic>
      <p:sp>
        <p:nvSpPr>
          <p:cNvPr id="72709" name="Title 6"/>
          <p:cNvSpPr>
            <a:spLocks noGrp="1"/>
          </p:cNvSpPr>
          <p:nvPr>
            <p:ph type="title"/>
          </p:nvPr>
        </p:nvSpPr>
        <p:spPr>
          <a:xfrm>
            <a:off x="865188" y="3859213"/>
            <a:ext cx="8266112" cy="1111250"/>
          </a:xfrm>
        </p:spPr>
        <p:txBody>
          <a:bodyPr/>
          <a:lstStyle/>
          <a:p>
            <a:pPr eaLnBrk="1" hangingPunct="1">
              <a:tabLst>
                <a:tab pos="2962275" algn="l"/>
              </a:tabLst>
            </a:pPr>
            <a:r>
              <a:rPr lang="en-GB" dirty="0" smtClean="0">
                <a:latin typeface="Arial" pitchFamily="34" charset="0"/>
                <a:ea typeface="Geneva"/>
                <a:cs typeface="Geneva"/>
              </a:rPr>
              <a:t>Safety on the road.</a:t>
            </a:r>
            <a:br>
              <a:rPr lang="en-GB" dirty="0" smtClean="0">
                <a:latin typeface="Arial" pitchFamily="34" charset="0"/>
                <a:ea typeface="Geneva"/>
                <a:cs typeface="Geneva"/>
              </a:rPr>
            </a:br>
            <a:endParaRPr lang="en-GB" dirty="0" smtClean="0">
              <a:latin typeface="Arial" pitchFamily="34" charset="0"/>
              <a:ea typeface="Geneva"/>
              <a:cs typeface="Geneva"/>
            </a:endParaRPr>
          </a:p>
        </p:txBody>
      </p:sp>
      <p:pic>
        <p:nvPicPr>
          <p:cNvPr id="6" name="Picture 6" descr="funny-road-signs-2jpg1359272.jpg"/>
          <p:cNvPicPr>
            <a:picLocks noChangeAspect="1"/>
          </p:cNvPicPr>
          <p:nvPr/>
        </p:nvPicPr>
        <p:blipFill>
          <a:blip r:embed="rId5" cstate="print"/>
          <a:srcRect/>
          <a:stretch>
            <a:fillRect/>
          </a:stretch>
        </p:blipFill>
        <p:spPr bwMode="auto">
          <a:xfrm>
            <a:off x="879823" y="2408238"/>
            <a:ext cx="1285875" cy="1173162"/>
          </a:xfrm>
          <a:prstGeom prst="rect">
            <a:avLst/>
          </a:prstGeom>
          <a:noFill/>
          <a:ln w="9525">
            <a:noFill/>
            <a:miter lim="800000"/>
            <a:headEnd/>
            <a:tailEnd/>
          </a:ln>
        </p:spPr>
      </p:pic>
      <p:sp>
        <p:nvSpPr>
          <p:cNvPr id="8" name="Rectangle 7"/>
          <p:cNvSpPr/>
          <p:nvPr/>
        </p:nvSpPr>
        <p:spPr bwMode="auto">
          <a:xfrm>
            <a:off x="700849" y="3567111"/>
            <a:ext cx="6429420" cy="14287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7" descr="BUTLERS WHARF"/>
          <p:cNvPicPr>
            <a:picLocks noChangeAspect="1" noChangeArrowheads="1"/>
          </p:cNvPicPr>
          <p:nvPr/>
        </p:nvPicPr>
        <p:blipFill>
          <a:blip r:embed="rId3" cstate="print"/>
          <a:srcRect/>
          <a:stretch>
            <a:fillRect/>
          </a:stretch>
        </p:blipFill>
        <p:spPr bwMode="auto">
          <a:xfrm>
            <a:off x="2843989" y="2408238"/>
            <a:ext cx="2511425" cy="1173162"/>
          </a:xfrm>
          <a:prstGeom prst="rect">
            <a:avLst/>
          </a:prstGeom>
          <a:noFill/>
          <a:ln w="9525">
            <a:noFill/>
            <a:miter lim="800000"/>
            <a:headEnd/>
            <a:tailEnd/>
          </a:ln>
        </p:spPr>
      </p:pic>
      <p:sp>
        <p:nvSpPr>
          <p:cNvPr id="7" name="Title 6"/>
          <p:cNvSpPr>
            <a:spLocks noGrp="1"/>
          </p:cNvSpPr>
          <p:nvPr>
            <p:ph type="title"/>
          </p:nvPr>
        </p:nvSpPr>
        <p:spPr>
          <a:xfrm>
            <a:off x="865188" y="3859213"/>
            <a:ext cx="8266112" cy="1111250"/>
          </a:xfrm>
        </p:spPr>
        <p:txBody>
          <a:bodyPr/>
          <a:lstStyle/>
          <a:p>
            <a:pPr eaLnBrk="1" hangingPunct="1">
              <a:lnSpc>
                <a:spcPts val="3799"/>
              </a:lnSpc>
              <a:defRPr/>
            </a:pPr>
            <a:r>
              <a:rPr lang="en-GB" dirty="0" smtClean="0">
                <a:latin typeface="+mn-lt"/>
              </a:rPr>
              <a:t>About the motorist.</a:t>
            </a:r>
            <a:endParaRPr lang="en-GB" dirty="0">
              <a:latin typeface="+mn-lt"/>
            </a:endParaRPr>
          </a:p>
        </p:txBody>
      </p:sp>
      <p:pic>
        <p:nvPicPr>
          <p:cNvPr id="6" name="Picture 7" descr="spears2.jpg"/>
          <p:cNvPicPr>
            <a:picLocks noChangeAspect="1"/>
          </p:cNvPicPr>
          <p:nvPr/>
        </p:nvPicPr>
        <p:blipFill>
          <a:blip r:embed="rId4" cstate="print"/>
          <a:srcRect/>
          <a:stretch>
            <a:fillRect/>
          </a:stretch>
        </p:blipFill>
        <p:spPr bwMode="auto">
          <a:xfrm>
            <a:off x="5344319" y="2419356"/>
            <a:ext cx="1428750" cy="1171575"/>
          </a:xfrm>
          <a:prstGeom prst="rect">
            <a:avLst/>
          </a:prstGeom>
          <a:noFill/>
          <a:ln w="9525">
            <a:noFill/>
            <a:miter lim="800000"/>
            <a:headEnd/>
            <a:tailEnd/>
          </a:ln>
        </p:spPr>
      </p:pic>
      <p:pic>
        <p:nvPicPr>
          <p:cNvPr id="8" name="Picture 4" descr="ObamaDrive.jpg"/>
          <p:cNvPicPr>
            <a:picLocks noChangeAspect="1"/>
          </p:cNvPicPr>
          <p:nvPr/>
        </p:nvPicPr>
        <p:blipFill>
          <a:blip r:embed="rId5" cstate="print"/>
          <a:srcRect/>
          <a:stretch>
            <a:fillRect/>
          </a:stretch>
        </p:blipFill>
        <p:spPr bwMode="auto">
          <a:xfrm>
            <a:off x="843725" y="2424103"/>
            <a:ext cx="2049462" cy="1152525"/>
          </a:xfrm>
          <a:prstGeom prst="rect">
            <a:avLst/>
          </a:prstGeom>
          <a:noFill/>
          <a:ln w="9525">
            <a:noFill/>
            <a:miter lim="800000"/>
            <a:headEnd/>
            <a:tailEnd/>
          </a:ln>
        </p:spPr>
      </p:pic>
      <p:sp>
        <p:nvSpPr>
          <p:cNvPr id="9" name="Rectangle 8"/>
          <p:cNvSpPr/>
          <p:nvPr/>
        </p:nvSpPr>
        <p:spPr bwMode="auto">
          <a:xfrm>
            <a:off x="772287" y="2209789"/>
            <a:ext cx="6572296" cy="21431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Chart 32"/>
          <p:cNvGraphicFramePr>
            <a:graphicFrameLocks/>
          </p:cNvGraphicFramePr>
          <p:nvPr/>
        </p:nvGraphicFramePr>
        <p:xfrm>
          <a:off x="843725" y="1138219"/>
          <a:ext cx="9001188" cy="5857916"/>
        </p:xfrm>
        <a:graphic>
          <a:graphicData uri="http://schemas.openxmlformats.org/drawingml/2006/chart">
            <c:chart xmlns:c="http://schemas.openxmlformats.org/drawingml/2006/chart" xmlns:r="http://schemas.openxmlformats.org/officeDocument/2006/relationships" r:id="rId3"/>
          </a:graphicData>
        </a:graphic>
      </p:graphicFrame>
      <p:sp>
        <p:nvSpPr>
          <p:cNvPr id="6148" name="Title 1"/>
          <p:cNvSpPr>
            <a:spLocks noGrp="1"/>
          </p:cNvSpPr>
          <p:nvPr>
            <p:ph type="title"/>
          </p:nvPr>
        </p:nvSpPr>
        <p:spPr>
          <a:xfrm>
            <a:off x="849313" y="352401"/>
            <a:ext cx="9209914" cy="1079500"/>
          </a:xfrm>
          <a:noFill/>
        </p:spPr>
        <p:txBody>
          <a:bodyPr/>
          <a:lstStyle/>
          <a:p>
            <a:r>
              <a:rPr dirty="0" smtClean="0">
                <a:latin typeface="Arial" pitchFamily="34" charset="0"/>
                <a:ea typeface="Geneva"/>
                <a:cs typeface="Geneva"/>
              </a:rPr>
              <a:t>General views on road safety.</a:t>
            </a:r>
            <a:br>
              <a:rPr dirty="0" smtClean="0">
                <a:latin typeface="Arial" pitchFamily="34" charset="0"/>
                <a:ea typeface="Geneva"/>
                <a:cs typeface="Geneva"/>
              </a:rPr>
            </a:br>
            <a:r>
              <a:rPr sz="1400" dirty="0" smtClean="0">
                <a:latin typeface="Arial" pitchFamily="34" charset="0"/>
                <a:ea typeface="Geneva"/>
                <a:cs typeface="Geneva"/>
              </a:rPr>
              <a:t>Motorists are less likely to say they feel safer on the roads now than ever before, despite feeling comforted by new technological features. 7 in 10 believe motorists see the speed limit as 'a rule to be </a:t>
            </a:r>
            <a:r>
              <a:rPr sz="1400" smtClean="0">
                <a:latin typeface="Arial" pitchFamily="34" charset="0"/>
                <a:ea typeface="Geneva"/>
                <a:cs typeface="Geneva"/>
              </a:rPr>
              <a:t>broken' (</a:t>
            </a:r>
            <a:r>
              <a:rPr sz="1400" dirty="0" smtClean="0">
                <a:latin typeface="Arial" pitchFamily="34" charset="0"/>
                <a:ea typeface="Geneva"/>
                <a:cs typeface="Geneva"/>
              </a:rPr>
              <a:t>63</a:t>
            </a:r>
            <a:r>
              <a:rPr sz="1400" smtClean="0">
                <a:latin typeface="Arial" pitchFamily="34" charset="0"/>
                <a:ea typeface="Geneva"/>
                <a:cs typeface="Geneva"/>
              </a:rPr>
              <a:t>% admit speeding </a:t>
            </a:r>
            <a:r>
              <a:rPr sz="1400" dirty="0" smtClean="0">
                <a:latin typeface="Arial" pitchFamily="34" charset="0"/>
                <a:ea typeface="Geneva"/>
                <a:cs typeface="Geneva"/>
              </a:rPr>
              <a:t>on the motorway).</a:t>
            </a:r>
            <a:endParaRPr dirty="0" smtClean="0">
              <a:latin typeface="Arial" pitchFamily="34" charset="0"/>
              <a:ea typeface="Geneva"/>
              <a:cs typeface="Geneva"/>
            </a:endParaRPr>
          </a:p>
        </p:txBody>
      </p:sp>
      <p:sp>
        <p:nvSpPr>
          <p:cNvPr id="59" name="Rectangle 23"/>
          <p:cNvSpPr>
            <a:spLocks noChangeArrowheads="1"/>
          </p:cNvSpPr>
          <p:nvPr/>
        </p:nvSpPr>
        <p:spPr bwMode="auto">
          <a:xfrm>
            <a:off x="1568451" y="6921500"/>
            <a:ext cx="6419074" cy="646113"/>
          </a:xfrm>
          <a:prstGeom prst="rect">
            <a:avLst/>
          </a:prstGeom>
          <a:noFill/>
          <a:ln w="9525">
            <a:noFill/>
            <a:miter lim="800000"/>
            <a:headEnd/>
            <a:tailEnd/>
          </a:ln>
        </p:spPr>
        <p:txBody>
          <a:bodyPr lIns="104287" tIns="52144" rIns="104287" bIns="52144"/>
          <a:lstStyle/>
          <a:p>
            <a:pPr marL="391077" indent="-391077" eaLnBrk="0" hangingPunct="0">
              <a:defRPr/>
            </a:pPr>
            <a:r>
              <a:rPr lang="en-GB" sz="1000" dirty="0" smtClean="0">
                <a:solidFill>
                  <a:srgbClr val="4D4D4D"/>
                </a:solidFill>
                <a:latin typeface="+mn-lt"/>
              </a:rPr>
              <a:t>Q18	Which of the following statements do you agree with regards road safety in the UK? </a:t>
            </a:r>
          </a:p>
          <a:p>
            <a:pPr marL="391077" indent="-391077" eaLnBrk="0" hangingPunct="0">
              <a:defRPr/>
            </a:pPr>
            <a:r>
              <a:rPr lang="en-GB" sz="1000" dirty="0" smtClean="0">
                <a:solidFill>
                  <a:srgbClr val="4D4D4D"/>
                </a:solidFill>
                <a:latin typeface="+mn-lt"/>
              </a:rPr>
              <a:t>	Base: all respondents (n=1,003) </a:t>
            </a:r>
            <a:endParaRPr lang="en-GB" sz="1000" dirty="0">
              <a:solidFill>
                <a:srgbClr val="4D4D4D"/>
              </a:solidFill>
              <a:latin typeface="+mn-lt"/>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59"/>
          <p:cNvGraphicFramePr>
            <a:graphicFrameLocks/>
          </p:cNvGraphicFramePr>
          <p:nvPr/>
        </p:nvGraphicFramePr>
        <p:xfrm>
          <a:off x="642939" y="2380025"/>
          <a:ext cx="4278322" cy="4143404"/>
        </p:xfrm>
        <a:graphic>
          <a:graphicData uri="http://schemas.openxmlformats.org/drawingml/2006/chart">
            <c:chart xmlns:c="http://schemas.openxmlformats.org/drawingml/2006/chart" xmlns:r="http://schemas.openxmlformats.org/officeDocument/2006/relationships" r:id="rId3"/>
          </a:graphicData>
        </a:graphic>
      </p:graphicFrame>
      <p:sp>
        <p:nvSpPr>
          <p:cNvPr id="6148" name="Title 1"/>
          <p:cNvSpPr>
            <a:spLocks noGrp="1"/>
          </p:cNvSpPr>
          <p:nvPr>
            <p:ph type="title"/>
          </p:nvPr>
        </p:nvSpPr>
        <p:spPr>
          <a:xfrm>
            <a:off x="849313" y="352401"/>
            <a:ext cx="9209914" cy="1079500"/>
          </a:xfrm>
          <a:noFill/>
        </p:spPr>
        <p:txBody>
          <a:bodyPr/>
          <a:lstStyle/>
          <a:p>
            <a:r>
              <a:rPr smtClean="0">
                <a:latin typeface="Arial" pitchFamily="34" charset="0"/>
                <a:ea typeface="Geneva"/>
                <a:cs typeface="Geneva"/>
              </a:rPr>
              <a:t>Safety technology.</a:t>
            </a:r>
            <a:br>
              <a:rPr smtClean="0">
                <a:latin typeface="Arial" pitchFamily="34" charset="0"/>
                <a:ea typeface="Geneva"/>
                <a:cs typeface="Geneva"/>
              </a:rPr>
            </a:br>
            <a:r>
              <a:rPr sz="1400" smtClean="0">
                <a:latin typeface="Arial" pitchFamily="34" charset="0"/>
                <a:ea typeface="Geneva"/>
                <a:cs typeface="Geneva"/>
              </a:rPr>
              <a:t>All proposed safety mechanisms are believed to make motoring safer, especially parking sensors, alco-locks and auto-braking systems.</a:t>
            </a:r>
            <a:endParaRPr dirty="0" smtClean="0">
              <a:latin typeface="Arial" pitchFamily="34" charset="0"/>
              <a:ea typeface="Geneva"/>
              <a:cs typeface="Geneva"/>
            </a:endParaRPr>
          </a:p>
        </p:txBody>
      </p:sp>
      <p:sp>
        <p:nvSpPr>
          <p:cNvPr id="59" name="Rectangle 23"/>
          <p:cNvSpPr>
            <a:spLocks noChangeArrowheads="1"/>
          </p:cNvSpPr>
          <p:nvPr/>
        </p:nvSpPr>
        <p:spPr bwMode="auto">
          <a:xfrm>
            <a:off x="1568451" y="6921500"/>
            <a:ext cx="6419074" cy="646113"/>
          </a:xfrm>
          <a:prstGeom prst="rect">
            <a:avLst/>
          </a:prstGeom>
          <a:noFill/>
          <a:ln w="9525">
            <a:noFill/>
            <a:miter lim="800000"/>
            <a:headEnd/>
            <a:tailEnd/>
          </a:ln>
        </p:spPr>
        <p:txBody>
          <a:bodyPr lIns="104287" tIns="52144" rIns="104287" bIns="52144"/>
          <a:lstStyle/>
          <a:p>
            <a:pPr marL="391077" indent="-391077" eaLnBrk="0" hangingPunct="0">
              <a:defRPr/>
            </a:pPr>
            <a:endParaRPr lang="en-GB" sz="1000" dirty="0">
              <a:solidFill>
                <a:srgbClr val="4D4D4D"/>
              </a:solidFill>
              <a:latin typeface="+mn-lt"/>
            </a:endParaRPr>
          </a:p>
        </p:txBody>
      </p:sp>
      <p:sp>
        <p:nvSpPr>
          <p:cNvPr id="33" name="Rectangle 23"/>
          <p:cNvSpPr>
            <a:spLocks noChangeArrowheads="1"/>
          </p:cNvSpPr>
          <p:nvPr/>
        </p:nvSpPr>
        <p:spPr bwMode="auto">
          <a:xfrm>
            <a:off x="1568451" y="6921500"/>
            <a:ext cx="6561950" cy="646113"/>
          </a:xfrm>
          <a:prstGeom prst="rect">
            <a:avLst/>
          </a:prstGeom>
          <a:noFill/>
          <a:ln w="9525">
            <a:noFill/>
            <a:miter lim="800000"/>
            <a:headEnd/>
            <a:tailEnd/>
          </a:ln>
        </p:spPr>
        <p:txBody>
          <a:bodyPr lIns="104287" tIns="52144" rIns="104287" bIns="52144"/>
          <a:lstStyle/>
          <a:p>
            <a:pPr marL="391077" indent="-391077" eaLnBrk="0" hangingPunct="0">
              <a:defRPr/>
            </a:pPr>
            <a:r>
              <a:rPr lang="en-GB" sz="1000" dirty="0" smtClean="0">
                <a:solidFill>
                  <a:srgbClr val="4D4D4D"/>
                </a:solidFill>
                <a:latin typeface="+mn-lt"/>
              </a:rPr>
              <a:t>Q30	Do you think the following will make motoring more or less safe?</a:t>
            </a:r>
          </a:p>
          <a:p>
            <a:pPr marL="391077" indent="-391077" eaLnBrk="0" hangingPunct="0">
              <a:defRPr/>
            </a:pPr>
            <a:r>
              <a:rPr lang="en-GB" sz="1000" dirty="0" smtClean="0">
                <a:solidFill>
                  <a:srgbClr val="4D4D4D"/>
                </a:solidFill>
                <a:latin typeface="+mn-lt"/>
              </a:rPr>
              <a:t>	Base: all respondents (n=1,003)</a:t>
            </a:r>
            <a:endParaRPr lang="en-GB" sz="1000" dirty="0">
              <a:solidFill>
                <a:srgbClr val="4D4D4D"/>
              </a:solidFill>
              <a:latin typeface="+mn-lt"/>
            </a:endParaRPr>
          </a:p>
        </p:txBody>
      </p:sp>
      <p:sp>
        <p:nvSpPr>
          <p:cNvPr id="9" name="Rectangle 8"/>
          <p:cNvSpPr/>
          <p:nvPr/>
        </p:nvSpPr>
        <p:spPr>
          <a:xfrm>
            <a:off x="2058171" y="5053059"/>
            <a:ext cx="1548559" cy="307777"/>
          </a:xfrm>
          <a:prstGeom prst="rect">
            <a:avLst/>
          </a:prstGeom>
        </p:spPr>
        <p:txBody>
          <a:bodyPr wrap="square">
            <a:spAutoFit/>
          </a:bodyPr>
          <a:lstStyle/>
          <a:p>
            <a:r>
              <a:rPr lang="en-GB" sz="1400" b="1" dirty="0" smtClean="0"/>
              <a:t>Speed limiters</a:t>
            </a:r>
            <a:endParaRPr lang="en-GB" sz="1400" b="1" dirty="0"/>
          </a:p>
        </p:txBody>
      </p:sp>
      <p:sp>
        <p:nvSpPr>
          <p:cNvPr id="10" name="Rectangle 9"/>
          <p:cNvSpPr/>
          <p:nvPr/>
        </p:nvSpPr>
        <p:spPr>
          <a:xfrm>
            <a:off x="2058171" y="2695605"/>
            <a:ext cx="1577676" cy="307777"/>
          </a:xfrm>
          <a:prstGeom prst="rect">
            <a:avLst/>
          </a:prstGeom>
        </p:spPr>
        <p:txBody>
          <a:bodyPr wrap="none">
            <a:spAutoFit/>
          </a:bodyPr>
          <a:lstStyle/>
          <a:p>
            <a:r>
              <a:rPr lang="en-GB" sz="1400" b="1" dirty="0" smtClean="0"/>
              <a:t>Parking sensors</a:t>
            </a:r>
            <a:endParaRPr lang="en-GB" sz="1400" b="1" dirty="0"/>
          </a:p>
        </p:txBody>
      </p:sp>
      <p:graphicFrame>
        <p:nvGraphicFramePr>
          <p:cNvPr id="11" name="Chart 58"/>
          <p:cNvGraphicFramePr>
            <a:graphicFrameLocks/>
          </p:cNvGraphicFramePr>
          <p:nvPr/>
        </p:nvGraphicFramePr>
        <p:xfrm>
          <a:off x="5357847" y="2380025"/>
          <a:ext cx="3656869" cy="4857784"/>
        </p:xfrm>
        <a:graphic>
          <a:graphicData uri="http://schemas.openxmlformats.org/drawingml/2006/chart">
            <c:chart xmlns:c="http://schemas.openxmlformats.org/drawingml/2006/chart" xmlns:r="http://schemas.openxmlformats.org/officeDocument/2006/relationships" r:id="rId4"/>
          </a:graphicData>
        </a:graphic>
      </p:graphicFrame>
      <p:sp>
        <p:nvSpPr>
          <p:cNvPr id="12" name="Rectangle 11"/>
          <p:cNvSpPr/>
          <p:nvPr/>
        </p:nvSpPr>
        <p:spPr>
          <a:xfrm>
            <a:off x="4687849" y="1981225"/>
            <a:ext cx="1085098" cy="523220"/>
          </a:xfrm>
          <a:prstGeom prst="rect">
            <a:avLst/>
          </a:prstGeom>
        </p:spPr>
        <p:txBody>
          <a:bodyPr wrap="square">
            <a:spAutoFit/>
          </a:bodyPr>
          <a:lstStyle/>
          <a:p>
            <a:pPr algn="ctr"/>
            <a:r>
              <a:rPr lang="en-GB" sz="1400" b="1" dirty="0" smtClean="0"/>
              <a:t>No change</a:t>
            </a:r>
            <a:endParaRPr lang="en-GB" sz="1400" b="1" dirty="0"/>
          </a:p>
        </p:txBody>
      </p:sp>
      <p:sp>
        <p:nvSpPr>
          <p:cNvPr id="13" name="Rectangle 12"/>
          <p:cNvSpPr/>
          <p:nvPr/>
        </p:nvSpPr>
        <p:spPr>
          <a:xfrm>
            <a:off x="4943456" y="5053059"/>
            <a:ext cx="543739" cy="307777"/>
          </a:xfrm>
          <a:prstGeom prst="rect">
            <a:avLst/>
          </a:prstGeom>
        </p:spPr>
        <p:txBody>
          <a:bodyPr wrap="none">
            <a:spAutoFit/>
          </a:bodyPr>
          <a:lstStyle/>
          <a:p>
            <a:r>
              <a:rPr lang="en-GB" sz="1400" dirty="0" smtClean="0"/>
              <a:t>21%</a:t>
            </a:r>
            <a:endParaRPr lang="en-GB" sz="1400" dirty="0"/>
          </a:p>
        </p:txBody>
      </p:sp>
      <p:sp>
        <p:nvSpPr>
          <p:cNvPr id="14" name="Rectangle 13"/>
          <p:cNvSpPr/>
          <p:nvPr/>
        </p:nvSpPr>
        <p:spPr>
          <a:xfrm>
            <a:off x="4943456" y="2673580"/>
            <a:ext cx="543739" cy="307777"/>
          </a:xfrm>
          <a:prstGeom prst="rect">
            <a:avLst/>
          </a:prstGeom>
        </p:spPr>
        <p:txBody>
          <a:bodyPr wrap="none">
            <a:spAutoFit/>
          </a:bodyPr>
          <a:lstStyle/>
          <a:p>
            <a:r>
              <a:rPr lang="en-GB" sz="1400" dirty="0" smtClean="0"/>
              <a:t>21%</a:t>
            </a:r>
            <a:endParaRPr lang="en-GB" sz="1400" dirty="0"/>
          </a:p>
        </p:txBody>
      </p:sp>
      <p:cxnSp>
        <p:nvCxnSpPr>
          <p:cNvPr id="15" name="Straight Connector 131"/>
          <p:cNvCxnSpPr>
            <a:cxnSpLocks noChangeShapeType="1"/>
          </p:cNvCxnSpPr>
          <p:nvPr/>
        </p:nvCxnSpPr>
        <p:spPr bwMode="auto">
          <a:xfrm rot="16200000" flipH="1">
            <a:off x="3893369" y="4231523"/>
            <a:ext cx="3214710" cy="1"/>
          </a:xfrm>
          <a:prstGeom prst="line">
            <a:avLst/>
          </a:prstGeom>
          <a:noFill/>
          <a:ln w="9525" algn="ctr">
            <a:solidFill>
              <a:schemeClr val="tx1"/>
            </a:solidFill>
            <a:round/>
            <a:headEnd/>
            <a:tailEnd/>
          </a:ln>
        </p:spPr>
      </p:cxnSp>
      <p:cxnSp>
        <p:nvCxnSpPr>
          <p:cNvPr id="16" name="Straight Connector 57"/>
          <p:cNvCxnSpPr>
            <a:cxnSpLocks noChangeShapeType="1"/>
          </p:cNvCxnSpPr>
          <p:nvPr/>
        </p:nvCxnSpPr>
        <p:spPr bwMode="auto">
          <a:xfrm>
            <a:off x="2071699" y="3052795"/>
            <a:ext cx="6572296" cy="1588"/>
          </a:xfrm>
          <a:prstGeom prst="line">
            <a:avLst/>
          </a:prstGeom>
          <a:noFill/>
          <a:ln w="6350" algn="ctr">
            <a:solidFill>
              <a:schemeClr val="tx1"/>
            </a:solidFill>
            <a:prstDash val="sysDot"/>
            <a:round/>
            <a:headEnd/>
            <a:tailEnd/>
          </a:ln>
        </p:spPr>
      </p:cxnSp>
      <p:cxnSp>
        <p:nvCxnSpPr>
          <p:cNvPr id="17" name="Straight Connector 131"/>
          <p:cNvCxnSpPr>
            <a:cxnSpLocks noChangeShapeType="1"/>
          </p:cNvCxnSpPr>
          <p:nvPr/>
        </p:nvCxnSpPr>
        <p:spPr bwMode="auto">
          <a:xfrm rot="5400000">
            <a:off x="3321864" y="4231521"/>
            <a:ext cx="3214711" cy="1588"/>
          </a:xfrm>
          <a:prstGeom prst="line">
            <a:avLst/>
          </a:prstGeom>
          <a:noFill/>
          <a:ln w="9525" algn="ctr">
            <a:solidFill>
              <a:schemeClr val="tx1"/>
            </a:solidFill>
            <a:round/>
            <a:headEnd/>
            <a:tailEnd/>
          </a:ln>
        </p:spPr>
      </p:cxnSp>
      <p:sp>
        <p:nvSpPr>
          <p:cNvPr id="18" name="Rectangle 17"/>
          <p:cNvSpPr/>
          <p:nvPr/>
        </p:nvSpPr>
        <p:spPr>
          <a:xfrm>
            <a:off x="2058171" y="3981489"/>
            <a:ext cx="1664868" cy="523220"/>
          </a:xfrm>
          <a:prstGeom prst="rect">
            <a:avLst/>
          </a:prstGeom>
        </p:spPr>
        <p:txBody>
          <a:bodyPr wrap="square">
            <a:spAutoFit/>
          </a:bodyPr>
          <a:lstStyle/>
          <a:p>
            <a:r>
              <a:rPr lang="en-GB" sz="1400" b="1" dirty="0" smtClean="0"/>
              <a:t>Lane departure warning system</a:t>
            </a:r>
            <a:endParaRPr lang="en-GB" sz="1400" b="1" dirty="0"/>
          </a:p>
        </p:txBody>
      </p:sp>
      <p:sp>
        <p:nvSpPr>
          <p:cNvPr id="19" name="Rectangle 18"/>
          <p:cNvSpPr/>
          <p:nvPr/>
        </p:nvSpPr>
        <p:spPr>
          <a:xfrm>
            <a:off x="2058171" y="3124233"/>
            <a:ext cx="1088760" cy="307777"/>
          </a:xfrm>
          <a:prstGeom prst="rect">
            <a:avLst/>
          </a:prstGeom>
        </p:spPr>
        <p:txBody>
          <a:bodyPr wrap="none">
            <a:spAutoFit/>
          </a:bodyPr>
          <a:lstStyle/>
          <a:p>
            <a:r>
              <a:rPr lang="en-GB" sz="1400" b="1" dirty="0" smtClean="0"/>
              <a:t>Alco-locks</a:t>
            </a:r>
            <a:endParaRPr lang="en-GB" sz="1400" b="1" dirty="0"/>
          </a:p>
        </p:txBody>
      </p:sp>
      <p:sp>
        <p:nvSpPr>
          <p:cNvPr id="20" name="Rectangle 19"/>
          <p:cNvSpPr/>
          <p:nvPr/>
        </p:nvSpPr>
        <p:spPr>
          <a:xfrm>
            <a:off x="2058171" y="5481687"/>
            <a:ext cx="1664238" cy="307777"/>
          </a:xfrm>
          <a:prstGeom prst="rect">
            <a:avLst/>
          </a:prstGeom>
        </p:spPr>
        <p:txBody>
          <a:bodyPr wrap="none">
            <a:spAutoFit/>
          </a:bodyPr>
          <a:lstStyle/>
          <a:p>
            <a:r>
              <a:rPr lang="en-GB" sz="1400" b="1" dirty="0" smtClean="0"/>
              <a:t>Heads-up display</a:t>
            </a:r>
            <a:endParaRPr lang="en-GB" sz="1400" b="1" dirty="0"/>
          </a:p>
        </p:txBody>
      </p:sp>
      <p:sp>
        <p:nvSpPr>
          <p:cNvPr id="22" name="Rectangle 21"/>
          <p:cNvSpPr/>
          <p:nvPr/>
        </p:nvSpPr>
        <p:spPr>
          <a:xfrm>
            <a:off x="2058171" y="4552993"/>
            <a:ext cx="2242412" cy="307777"/>
          </a:xfrm>
          <a:prstGeom prst="rect">
            <a:avLst/>
          </a:prstGeom>
        </p:spPr>
        <p:txBody>
          <a:bodyPr wrap="square">
            <a:spAutoFit/>
          </a:bodyPr>
          <a:lstStyle/>
          <a:p>
            <a:r>
              <a:rPr lang="en-GB" sz="1400" b="1" dirty="0" smtClean="0"/>
              <a:t>Adaptive cruise control</a:t>
            </a:r>
            <a:endParaRPr lang="en-GB" sz="1400" b="1" dirty="0"/>
          </a:p>
        </p:txBody>
      </p:sp>
      <p:sp>
        <p:nvSpPr>
          <p:cNvPr id="23" name="Rectangle 22"/>
          <p:cNvSpPr/>
          <p:nvPr/>
        </p:nvSpPr>
        <p:spPr>
          <a:xfrm>
            <a:off x="2058171" y="3602274"/>
            <a:ext cx="2063385" cy="307777"/>
          </a:xfrm>
          <a:prstGeom prst="rect">
            <a:avLst/>
          </a:prstGeom>
        </p:spPr>
        <p:txBody>
          <a:bodyPr wrap="none">
            <a:spAutoFit/>
          </a:bodyPr>
          <a:lstStyle/>
          <a:p>
            <a:r>
              <a:rPr lang="en-GB" sz="1400" b="1" dirty="0" smtClean="0"/>
              <a:t>Auto-braking systems</a:t>
            </a:r>
            <a:endParaRPr lang="en-GB" sz="1400" b="1" dirty="0"/>
          </a:p>
        </p:txBody>
      </p:sp>
      <p:sp>
        <p:nvSpPr>
          <p:cNvPr id="25" name="Rectangle 24"/>
          <p:cNvSpPr/>
          <p:nvPr/>
        </p:nvSpPr>
        <p:spPr>
          <a:xfrm>
            <a:off x="4943456" y="4052927"/>
            <a:ext cx="543739" cy="307777"/>
          </a:xfrm>
          <a:prstGeom prst="rect">
            <a:avLst/>
          </a:prstGeom>
        </p:spPr>
        <p:txBody>
          <a:bodyPr wrap="none">
            <a:spAutoFit/>
          </a:bodyPr>
          <a:lstStyle/>
          <a:p>
            <a:r>
              <a:rPr lang="en-GB" sz="1400" dirty="0" smtClean="0"/>
              <a:t>19%</a:t>
            </a:r>
            <a:endParaRPr lang="en-GB" sz="1400" dirty="0"/>
          </a:p>
        </p:txBody>
      </p:sp>
      <p:sp>
        <p:nvSpPr>
          <p:cNvPr id="26" name="Rectangle 25"/>
          <p:cNvSpPr/>
          <p:nvPr/>
        </p:nvSpPr>
        <p:spPr>
          <a:xfrm>
            <a:off x="4915691" y="3124233"/>
            <a:ext cx="543739" cy="307777"/>
          </a:xfrm>
          <a:prstGeom prst="rect">
            <a:avLst/>
          </a:prstGeom>
        </p:spPr>
        <p:txBody>
          <a:bodyPr wrap="none">
            <a:spAutoFit/>
          </a:bodyPr>
          <a:lstStyle/>
          <a:p>
            <a:r>
              <a:rPr lang="en-GB" sz="1400" dirty="0" smtClean="0"/>
              <a:t>14%</a:t>
            </a:r>
            <a:endParaRPr lang="en-GB" sz="1400" dirty="0"/>
          </a:p>
        </p:txBody>
      </p:sp>
      <p:sp>
        <p:nvSpPr>
          <p:cNvPr id="27" name="Rectangle 26"/>
          <p:cNvSpPr/>
          <p:nvPr/>
        </p:nvSpPr>
        <p:spPr>
          <a:xfrm>
            <a:off x="4915691" y="5481687"/>
            <a:ext cx="543739" cy="307777"/>
          </a:xfrm>
          <a:prstGeom prst="rect">
            <a:avLst/>
          </a:prstGeom>
        </p:spPr>
        <p:txBody>
          <a:bodyPr wrap="none">
            <a:spAutoFit/>
          </a:bodyPr>
          <a:lstStyle/>
          <a:p>
            <a:r>
              <a:rPr lang="en-GB" sz="1400" dirty="0" smtClean="0"/>
              <a:t>19%</a:t>
            </a:r>
            <a:endParaRPr lang="en-GB" sz="1400" dirty="0"/>
          </a:p>
        </p:txBody>
      </p:sp>
      <p:sp>
        <p:nvSpPr>
          <p:cNvPr id="28" name="Rectangle 27"/>
          <p:cNvSpPr/>
          <p:nvPr/>
        </p:nvSpPr>
        <p:spPr>
          <a:xfrm>
            <a:off x="4915691" y="4552993"/>
            <a:ext cx="543739" cy="307777"/>
          </a:xfrm>
          <a:prstGeom prst="rect">
            <a:avLst/>
          </a:prstGeom>
        </p:spPr>
        <p:txBody>
          <a:bodyPr wrap="none">
            <a:spAutoFit/>
          </a:bodyPr>
          <a:lstStyle/>
          <a:p>
            <a:r>
              <a:rPr lang="en-GB" sz="1400" dirty="0" smtClean="0"/>
              <a:t>18%</a:t>
            </a:r>
            <a:endParaRPr lang="en-GB" sz="1400" dirty="0"/>
          </a:p>
        </p:txBody>
      </p:sp>
      <p:sp>
        <p:nvSpPr>
          <p:cNvPr id="29" name="Rectangle 28"/>
          <p:cNvSpPr/>
          <p:nvPr/>
        </p:nvSpPr>
        <p:spPr>
          <a:xfrm>
            <a:off x="4943456" y="3624299"/>
            <a:ext cx="543739" cy="307777"/>
          </a:xfrm>
          <a:prstGeom prst="rect">
            <a:avLst/>
          </a:prstGeom>
        </p:spPr>
        <p:txBody>
          <a:bodyPr wrap="none">
            <a:spAutoFit/>
          </a:bodyPr>
          <a:lstStyle/>
          <a:p>
            <a:r>
              <a:rPr lang="en-GB" sz="1400" dirty="0" smtClean="0"/>
              <a:t>13%</a:t>
            </a:r>
            <a:endParaRPr lang="en-GB" sz="1400" dirty="0"/>
          </a:p>
        </p:txBody>
      </p:sp>
      <p:sp>
        <p:nvSpPr>
          <p:cNvPr id="30" name="Rectangle 29"/>
          <p:cNvSpPr/>
          <p:nvPr/>
        </p:nvSpPr>
        <p:spPr>
          <a:xfrm>
            <a:off x="7987525" y="5053059"/>
            <a:ext cx="543739" cy="307777"/>
          </a:xfrm>
          <a:prstGeom prst="rect">
            <a:avLst/>
          </a:prstGeom>
        </p:spPr>
        <p:txBody>
          <a:bodyPr wrap="none">
            <a:spAutoFit/>
          </a:bodyPr>
          <a:lstStyle/>
          <a:p>
            <a:r>
              <a:rPr lang="en-GB" sz="1400" i="1" dirty="0" smtClean="0"/>
              <a:t>12%</a:t>
            </a:r>
            <a:endParaRPr lang="en-GB" sz="1400" i="1" dirty="0"/>
          </a:p>
        </p:txBody>
      </p:sp>
      <p:sp>
        <p:nvSpPr>
          <p:cNvPr id="31" name="Rectangle 30"/>
          <p:cNvSpPr/>
          <p:nvPr/>
        </p:nvSpPr>
        <p:spPr>
          <a:xfrm>
            <a:off x="8114677" y="2673580"/>
            <a:ext cx="444352" cy="307777"/>
          </a:xfrm>
          <a:prstGeom prst="rect">
            <a:avLst/>
          </a:prstGeom>
        </p:spPr>
        <p:txBody>
          <a:bodyPr wrap="none">
            <a:spAutoFit/>
          </a:bodyPr>
          <a:lstStyle/>
          <a:p>
            <a:r>
              <a:rPr lang="en-GB" sz="1400" i="1" dirty="0" smtClean="0"/>
              <a:t>7%</a:t>
            </a:r>
            <a:endParaRPr lang="en-GB" sz="1400" i="1" dirty="0"/>
          </a:p>
        </p:txBody>
      </p:sp>
      <p:sp>
        <p:nvSpPr>
          <p:cNvPr id="32" name="Rectangle 31"/>
          <p:cNvSpPr/>
          <p:nvPr/>
        </p:nvSpPr>
        <p:spPr>
          <a:xfrm>
            <a:off x="7987525" y="4052927"/>
            <a:ext cx="543739" cy="307777"/>
          </a:xfrm>
          <a:prstGeom prst="rect">
            <a:avLst/>
          </a:prstGeom>
        </p:spPr>
        <p:txBody>
          <a:bodyPr wrap="none">
            <a:spAutoFit/>
          </a:bodyPr>
          <a:lstStyle/>
          <a:p>
            <a:r>
              <a:rPr lang="en-GB" sz="1400" i="1" dirty="0" smtClean="0"/>
              <a:t>13%</a:t>
            </a:r>
            <a:endParaRPr lang="en-GB" sz="1400" i="1" dirty="0"/>
          </a:p>
        </p:txBody>
      </p:sp>
      <p:sp>
        <p:nvSpPr>
          <p:cNvPr id="34" name="Rectangle 33"/>
          <p:cNvSpPr/>
          <p:nvPr/>
        </p:nvSpPr>
        <p:spPr>
          <a:xfrm>
            <a:off x="7987525" y="3124233"/>
            <a:ext cx="543739" cy="307777"/>
          </a:xfrm>
          <a:prstGeom prst="rect">
            <a:avLst/>
          </a:prstGeom>
        </p:spPr>
        <p:txBody>
          <a:bodyPr wrap="none">
            <a:spAutoFit/>
          </a:bodyPr>
          <a:lstStyle/>
          <a:p>
            <a:r>
              <a:rPr lang="en-GB" sz="1400" i="1" dirty="0" smtClean="0"/>
              <a:t>14%</a:t>
            </a:r>
            <a:endParaRPr lang="en-GB" sz="1400" i="1" dirty="0"/>
          </a:p>
        </p:txBody>
      </p:sp>
      <p:sp>
        <p:nvSpPr>
          <p:cNvPr id="35" name="Rectangle 34"/>
          <p:cNvSpPr/>
          <p:nvPr/>
        </p:nvSpPr>
        <p:spPr>
          <a:xfrm>
            <a:off x="7987525" y="5481687"/>
            <a:ext cx="543739" cy="307777"/>
          </a:xfrm>
          <a:prstGeom prst="rect">
            <a:avLst/>
          </a:prstGeom>
        </p:spPr>
        <p:txBody>
          <a:bodyPr wrap="none">
            <a:spAutoFit/>
          </a:bodyPr>
          <a:lstStyle/>
          <a:p>
            <a:r>
              <a:rPr lang="en-GB" sz="1400" i="1" dirty="0" smtClean="0"/>
              <a:t>18%</a:t>
            </a:r>
            <a:endParaRPr lang="en-GB" sz="1400" i="1" dirty="0"/>
          </a:p>
        </p:txBody>
      </p:sp>
      <p:sp>
        <p:nvSpPr>
          <p:cNvPr id="36" name="Rectangle 35"/>
          <p:cNvSpPr/>
          <p:nvPr/>
        </p:nvSpPr>
        <p:spPr>
          <a:xfrm>
            <a:off x="7987525" y="4552993"/>
            <a:ext cx="543739" cy="307777"/>
          </a:xfrm>
          <a:prstGeom prst="rect">
            <a:avLst/>
          </a:prstGeom>
        </p:spPr>
        <p:txBody>
          <a:bodyPr wrap="none">
            <a:spAutoFit/>
          </a:bodyPr>
          <a:lstStyle/>
          <a:p>
            <a:r>
              <a:rPr lang="en-GB" sz="1400" i="1" dirty="0" smtClean="0"/>
              <a:t>14%</a:t>
            </a:r>
            <a:endParaRPr lang="en-GB" sz="1400" i="1" dirty="0"/>
          </a:p>
        </p:txBody>
      </p:sp>
      <p:sp>
        <p:nvSpPr>
          <p:cNvPr id="37" name="Rectangle 36"/>
          <p:cNvSpPr/>
          <p:nvPr/>
        </p:nvSpPr>
        <p:spPr>
          <a:xfrm>
            <a:off x="7987525" y="3624299"/>
            <a:ext cx="543739" cy="307777"/>
          </a:xfrm>
          <a:prstGeom prst="rect">
            <a:avLst/>
          </a:prstGeom>
        </p:spPr>
        <p:txBody>
          <a:bodyPr wrap="none">
            <a:spAutoFit/>
          </a:bodyPr>
          <a:lstStyle/>
          <a:p>
            <a:r>
              <a:rPr lang="en-GB" sz="1400" i="1" dirty="0" smtClean="0"/>
              <a:t>15%</a:t>
            </a:r>
            <a:endParaRPr lang="en-GB" sz="1400" i="1" dirty="0"/>
          </a:p>
        </p:txBody>
      </p:sp>
      <p:sp>
        <p:nvSpPr>
          <p:cNvPr id="38" name="Rectangle 37"/>
          <p:cNvSpPr/>
          <p:nvPr/>
        </p:nvSpPr>
        <p:spPr>
          <a:xfrm>
            <a:off x="8001053" y="2052663"/>
            <a:ext cx="642942" cy="523220"/>
          </a:xfrm>
          <a:prstGeom prst="rect">
            <a:avLst/>
          </a:prstGeom>
        </p:spPr>
        <p:txBody>
          <a:bodyPr wrap="square">
            <a:spAutoFit/>
          </a:bodyPr>
          <a:lstStyle/>
          <a:p>
            <a:pPr algn="ctr"/>
            <a:r>
              <a:rPr lang="en-GB" sz="1400" b="1" i="1" dirty="0" smtClean="0"/>
              <a:t>Not sure</a:t>
            </a:r>
            <a:endParaRPr lang="en-GB" sz="1400" b="1" i="1" dirty="0"/>
          </a:p>
        </p:txBody>
      </p:sp>
      <p:cxnSp>
        <p:nvCxnSpPr>
          <p:cNvPr id="53" name="Straight Connector 57"/>
          <p:cNvCxnSpPr>
            <a:cxnSpLocks noChangeShapeType="1"/>
          </p:cNvCxnSpPr>
          <p:nvPr/>
        </p:nvCxnSpPr>
        <p:spPr bwMode="auto">
          <a:xfrm>
            <a:off x="2071699" y="3481423"/>
            <a:ext cx="6572296" cy="1588"/>
          </a:xfrm>
          <a:prstGeom prst="line">
            <a:avLst/>
          </a:prstGeom>
          <a:noFill/>
          <a:ln w="6350" algn="ctr">
            <a:solidFill>
              <a:schemeClr val="tx1"/>
            </a:solidFill>
            <a:prstDash val="sysDot"/>
            <a:round/>
            <a:headEnd/>
            <a:tailEnd/>
          </a:ln>
        </p:spPr>
      </p:cxnSp>
      <p:cxnSp>
        <p:nvCxnSpPr>
          <p:cNvPr id="54" name="Straight Connector 57"/>
          <p:cNvCxnSpPr>
            <a:cxnSpLocks noChangeShapeType="1"/>
          </p:cNvCxnSpPr>
          <p:nvPr/>
        </p:nvCxnSpPr>
        <p:spPr bwMode="auto">
          <a:xfrm>
            <a:off x="2071699" y="3981489"/>
            <a:ext cx="6572296" cy="1588"/>
          </a:xfrm>
          <a:prstGeom prst="line">
            <a:avLst/>
          </a:prstGeom>
          <a:noFill/>
          <a:ln w="6350" algn="ctr">
            <a:solidFill>
              <a:schemeClr val="tx1"/>
            </a:solidFill>
            <a:prstDash val="sysDot"/>
            <a:round/>
            <a:headEnd/>
            <a:tailEnd/>
          </a:ln>
        </p:spPr>
      </p:cxnSp>
      <p:cxnSp>
        <p:nvCxnSpPr>
          <p:cNvPr id="55" name="Straight Connector 57"/>
          <p:cNvCxnSpPr>
            <a:cxnSpLocks noChangeShapeType="1"/>
          </p:cNvCxnSpPr>
          <p:nvPr/>
        </p:nvCxnSpPr>
        <p:spPr bwMode="auto">
          <a:xfrm>
            <a:off x="2071699" y="4481555"/>
            <a:ext cx="6572296" cy="1588"/>
          </a:xfrm>
          <a:prstGeom prst="line">
            <a:avLst/>
          </a:prstGeom>
          <a:noFill/>
          <a:ln w="6350" algn="ctr">
            <a:solidFill>
              <a:schemeClr val="tx1"/>
            </a:solidFill>
            <a:prstDash val="sysDot"/>
            <a:round/>
            <a:headEnd/>
            <a:tailEnd/>
          </a:ln>
        </p:spPr>
      </p:cxnSp>
      <p:cxnSp>
        <p:nvCxnSpPr>
          <p:cNvPr id="56" name="Straight Connector 57"/>
          <p:cNvCxnSpPr>
            <a:cxnSpLocks noChangeShapeType="1"/>
          </p:cNvCxnSpPr>
          <p:nvPr/>
        </p:nvCxnSpPr>
        <p:spPr bwMode="auto">
          <a:xfrm>
            <a:off x="2071699" y="4981621"/>
            <a:ext cx="6572296" cy="1588"/>
          </a:xfrm>
          <a:prstGeom prst="line">
            <a:avLst/>
          </a:prstGeom>
          <a:noFill/>
          <a:ln w="6350" algn="ctr">
            <a:solidFill>
              <a:schemeClr val="tx1"/>
            </a:solidFill>
            <a:prstDash val="sysDot"/>
            <a:round/>
            <a:headEnd/>
            <a:tailEnd/>
          </a:ln>
        </p:spPr>
      </p:cxnSp>
      <p:cxnSp>
        <p:nvCxnSpPr>
          <p:cNvPr id="57" name="Straight Connector 57"/>
          <p:cNvCxnSpPr>
            <a:cxnSpLocks noChangeShapeType="1"/>
          </p:cNvCxnSpPr>
          <p:nvPr/>
        </p:nvCxnSpPr>
        <p:spPr bwMode="auto">
          <a:xfrm>
            <a:off x="2071699" y="5410249"/>
            <a:ext cx="6572296" cy="1588"/>
          </a:xfrm>
          <a:prstGeom prst="line">
            <a:avLst/>
          </a:prstGeom>
          <a:noFill/>
          <a:ln w="6350" algn="ctr">
            <a:solidFill>
              <a:schemeClr val="tx1"/>
            </a:solidFill>
            <a:prstDash val="sysDot"/>
            <a:round/>
            <a:headEnd/>
            <a:tailEnd/>
          </a:ln>
        </p:spPr>
      </p:cxnSp>
      <p:cxnSp>
        <p:nvCxnSpPr>
          <p:cNvPr id="68" name="Straight Connector 131"/>
          <p:cNvCxnSpPr>
            <a:cxnSpLocks noChangeShapeType="1"/>
          </p:cNvCxnSpPr>
          <p:nvPr/>
        </p:nvCxnSpPr>
        <p:spPr bwMode="auto">
          <a:xfrm rot="16200000" flipH="1">
            <a:off x="6322261" y="4231522"/>
            <a:ext cx="3214710" cy="1"/>
          </a:xfrm>
          <a:prstGeom prst="line">
            <a:avLst/>
          </a:prstGeom>
          <a:noFill/>
          <a:ln w="9525" algn="ctr">
            <a:solidFill>
              <a:schemeClr val="tx1"/>
            </a:solidFill>
            <a:round/>
            <a:headEnd/>
            <a:tailEnd/>
          </a:ln>
        </p:spPr>
      </p:cxnSp>
      <p:sp>
        <p:nvSpPr>
          <p:cNvPr id="80" name="Rectangle 79"/>
          <p:cNvSpPr/>
          <p:nvPr/>
        </p:nvSpPr>
        <p:spPr>
          <a:xfrm>
            <a:off x="2129609" y="2052663"/>
            <a:ext cx="1357322" cy="307777"/>
          </a:xfrm>
          <a:prstGeom prst="rect">
            <a:avLst/>
          </a:prstGeom>
          <a:noFill/>
        </p:spPr>
        <p:txBody>
          <a:bodyPr wrap="square">
            <a:spAutoFit/>
          </a:bodyPr>
          <a:lstStyle/>
          <a:p>
            <a:pPr algn="ctr"/>
            <a:r>
              <a:rPr lang="en-GB" sz="1400" b="1" dirty="0" smtClean="0">
                <a:solidFill>
                  <a:schemeClr val="accent2"/>
                </a:solidFill>
              </a:rPr>
              <a:t>Less safe</a:t>
            </a:r>
            <a:endParaRPr lang="en-GB" sz="1400" b="1" dirty="0">
              <a:solidFill>
                <a:schemeClr val="accent2"/>
              </a:solidFill>
            </a:endParaRPr>
          </a:p>
        </p:txBody>
      </p:sp>
      <p:sp>
        <p:nvSpPr>
          <p:cNvPr id="81" name="Rectangle 80"/>
          <p:cNvSpPr/>
          <p:nvPr/>
        </p:nvSpPr>
        <p:spPr>
          <a:xfrm>
            <a:off x="6130137" y="2052663"/>
            <a:ext cx="1357322" cy="307777"/>
          </a:xfrm>
          <a:prstGeom prst="rect">
            <a:avLst/>
          </a:prstGeom>
          <a:noFill/>
        </p:spPr>
        <p:txBody>
          <a:bodyPr wrap="square">
            <a:spAutoFit/>
          </a:bodyPr>
          <a:lstStyle/>
          <a:p>
            <a:pPr algn="ctr"/>
            <a:r>
              <a:rPr lang="en-GB" sz="1400" b="1" dirty="0" smtClean="0">
                <a:solidFill>
                  <a:schemeClr val="accent3"/>
                </a:solidFill>
              </a:rPr>
              <a:t>More safe</a:t>
            </a:r>
            <a:endParaRPr lang="en-GB" sz="1400" b="1" dirty="0">
              <a:solidFill>
                <a:schemeClr val="accent3"/>
              </a:solidFill>
            </a:endParaRPr>
          </a:p>
        </p:txBody>
      </p:sp>
      <p:sp>
        <p:nvSpPr>
          <p:cNvPr id="42" name="TextBox 41"/>
          <p:cNvSpPr txBox="1"/>
          <p:nvPr/>
        </p:nvSpPr>
        <p:spPr>
          <a:xfrm>
            <a:off x="879823" y="6445721"/>
            <a:ext cx="8928992" cy="430887"/>
          </a:xfrm>
          <a:prstGeom prst="rect">
            <a:avLst/>
          </a:prstGeom>
          <a:noFill/>
        </p:spPr>
        <p:txBody>
          <a:bodyPr wrap="square" rtlCol="0">
            <a:spAutoFit/>
          </a:bodyPr>
          <a:lstStyle/>
          <a:p>
            <a:r>
              <a:rPr lang="en-GB" dirty="0" smtClean="0"/>
              <a:t>Age of current car does not impact impressions of safety except for heads up display where those with a car 5+ years old feel it is unsafe  more often (26% vs. 17%)</a:t>
            </a:r>
            <a:endParaRPr lang="en-GB"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itle 1"/>
          <p:cNvSpPr>
            <a:spLocks noGrp="1"/>
          </p:cNvSpPr>
          <p:nvPr>
            <p:ph type="title"/>
          </p:nvPr>
        </p:nvSpPr>
        <p:spPr>
          <a:xfrm>
            <a:off x="849313" y="352401"/>
            <a:ext cx="9209914" cy="1079500"/>
          </a:xfrm>
          <a:noFill/>
        </p:spPr>
        <p:txBody>
          <a:bodyPr/>
          <a:lstStyle/>
          <a:p>
            <a:r>
              <a:rPr dirty="0" smtClean="0">
                <a:latin typeface="Arial" pitchFamily="34" charset="0"/>
                <a:ea typeface="Geneva"/>
                <a:cs typeface="Geneva"/>
              </a:rPr>
              <a:t>Driving distractions.</a:t>
            </a:r>
            <a:r>
              <a:rPr smtClean="0">
                <a:latin typeface="Arial" pitchFamily="34" charset="0"/>
                <a:ea typeface="Geneva"/>
                <a:cs typeface="Geneva"/>
              </a:rPr>
              <a:t/>
            </a:r>
            <a:br>
              <a:rPr smtClean="0">
                <a:latin typeface="Arial" pitchFamily="34" charset="0"/>
                <a:ea typeface="Geneva"/>
                <a:cs typeface="Geneva"/>
              </a:rPr>
            </a:br>
            <a:r>
              <a:rPr sz="1400" smtClean="0"/>
              <a:t>Motorists are less likely to take a phone call not hands-free and send text messages compared to 2011. However, apps and social networking are now being checked slightly more often (when stationary).</a:t>
            </a:r>
            <a:br>
              <a:rPr sz="1400" smtClean="0"/>
            </a:br>
            <a:r>
              <a:rPr sz="1400" smtClean="0">
                <a:latin typeface="Arial" pitchFamily="34" charset="0"/>
                <a:ea typeface="Geneva"/>
                <a:cs typeface="Geneva"/>
              </a:rPr>
              <a:t>.</a:t>
            </a:r>
            <a:endParaRPr dirty="0" smtClean="0">
              <a:latin typeface="Arial" pitchFamily="34" charset="0"/>
              <a:ea typeface="Geneva"/>
              <a:cs typeface="Geneva"/>
            </a:endParaRPr>
          </a:p>
        </p:txBody>
      </p:sp>
      <p:sp>
        <p:nvSpPr>
          <p:cNvPr id="59" name="Rectangle 23"/>
          <p:cNvSpPr>
            <a:spLocks noChangeArrowheads="1"/>
          </p:cNvSpPr>
          <p:nvPr/>
        </p:nvSpPr>
        <p:spPr bwMode="auto">
          <a:xfrm>
            <a:off x="1568451" y="6921500"/>
            <a:ext cx="6419074" cy="646113"/>
          </a:xfrm>
          <a:prstGeom prst="rect">
            <a:avLst/>
          </a:prstGeom>
          <a:noFill/>
          <a:ln w="9525">
            <a:noFill/>
            <a:miter lim="800000"/>
            <a:headEnd/>
            <a:tailEnd/>
          </a:ln>
        </p:spPr>
        <p:txBody>
          <a:bodyPr lIns="104287" tIns="52144" rIns="104287" bIns="52144"/>
          <a:lstStyle/>
          <a:p>
            <a:pPr marL="391077" indent="-391077" eaLnBrk="0" hangingPunct="0">
              <a:defRPr/>
            </a:pPr>
            <a:endParaRPr lang="en-GB" sz="1000" dirty="0">
              <a:solidFill>
                <a:srgbClr val="4D4D4D"/>
              </a:solidFill>
              <a:latin typeface="+mn-lt"/>
            </a:endParaRPr>
          </a:p>
        </p:txBody>
      </p:sp>
      <p:sp>
        <p:nvSpPr>
          <p:cNvPr id="33" name="Rectangle 23"/>
          <p:cNvSpPr>
            <a:spLocks noChangeArrowheads="1"/>
          </p:cNvSpPr>
          <p:nvPr/>
        </p:nvSpPr>
        <p:spPr bwMode="auto">
          <a:xfrm>
            <a:off x="1568451" y="6921500"/>
            <a:ext cx="6561950" cy="646113"/>
          </a:xfrm>
          <a:prstGeom prst="rect">
            <a:avLst/>
          </a:prstGeom>
          <a:noFill/>
          <a:ln w="9525">
            <a:noFill/>
            <a:miter lim="800000"/>
            <a:headEnd/>
            <a:tailEnd/>
          </a:ln>
        </p:spPr>
        <p:txBody>
          <a:bodyPr lIns="104287" tIns="52144" rIns="104287" bIns="52144"/>
          <a:lstStyle/>
          <a:p>
            <a:pPr marL="391077" indent="-391077" eaLnBrk="0" hangingPunct="0">
              <a:defRPr/>
            </a:pPr>
            <a:r>
              <a:rPr lang="en-GB" sz="1000" dirty="0" smtClean="0">
                <a:solidFill>
                  <a:srgbClr val="4D4D4D"/>
                </a:solidFill>
                <a:latin typeface="+mn-lt"/>
              </a:rPr>
              <a:t>Q29	Which of the following activities have you done in the past 12 months whilst driving? </a:t>
            </a:r>
          </a:p>
          <a:p>
            <a:pPr marL="391077" indent="-391077" eaLnBrk="0" hangingPunct="0">
              <a:defRPr/>
            </a:pPr>
            <a:r>
              <a:rPr lang="en-GB" sz="1000" dirty="0" smtClean="0">
                <a:solidFill>
                  <a:srgbClr val="4D4D4D"/>
                </a:solidFill>
                <a:latin typeface="+mn-lt"/>
              </a:rPr>
              <a:t>	Base: all respondents (n=1,003)</a:t>
            </a:r>
            <a:endParaRPr lang="en-GB" sz="1000" dirty="0">
              <a:solidFill>
                <a:srgbClr val="4D4D4D"/>
              </a:solidFill>
              <a:latin typeface="+mn-lt"/>
            </a:endParaRPr>
          </a:p>
        </p:txBody>
      </p:sp>
      <p:graphicFrame>
        <p:nvGraphicFramePr>
          <p:cNvPr id="6" name="Chart 5"/>
          <p:cNvGraphicFramePr>
            <a:graphicFrameLocks/>
          </p:cNvGraphicFramePr>
          <p:nvPr/>
        </p:nvGraphicFramePr>
        <p:xfrm>
          <a:off x="272221" y="1352533"/>
          <a:ext cx="7358114" cy="5643602"/>
        </p:xfrm>
        <a:graphic>
          <a:graphicData uri="http://schemas.openxmlformats.org/drawingml/2006/chart">
            <c:chart xmlns:c="http://schemas.openxmlformats.org/drawingml/2006/chart" xmlns:r="http://schemas.openxmlformats.org/officeDocument/2006/relationships" r:id="rId3"/>
          </a:graphicData>
        </a:graphic>
      </p:graphicFrame>
      <p:sp>
        <p:nvSpPr>
          <p:cNvPr id="27" name="Text Box 17"/>
          <p:cNvSpPr txBox="1">
            <a:spLocks noChangeArrowheads="1"/>
          </p:cNvSpPr>
          <p:nvPr/>
        </p:nvSpPr>
        <p:spPr bwMode="auto">
          <a:xfrm>
            <a:off x="7344583" y="1423971"/>
            <a:ext cx="928694" cy="474638"/>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200" b="1" dirty="0" smtClean="0">
                <a:latin typeface="+mn-lt"/>
                <a:ea typeface="Geneva" pitchFamily="-107" charset="-128"/>
                <a:cs typeface="+mn-cs"/>
              </a:rPr>
              <a:t>When driving</a:t>
            </a:r>
            <a:endParaRPr lang="en-GB" sz="1200" b="1" dirty="0">
              <a:latin typeface="+mn-lt"/>
              <a:ea typeface="Geneva" pitchFamily="-107" charset="-128"/>
              <a:cs typeface="+mn-cs"/>
            </a:endParaRPr>
          </a:p>
        </p:txBody>
      </p:sp>
      <p:sp>
        <p:nvSpPr>
          <p:cNvPr id="28" name="Text Box 17"/>
          <p:cNvSpPr txBox="1">
            <a:spLocks noChangeArrowheads="1"/>
          </p:cNvSpPr>
          <p:nvPr/>
        </p:nvSpPr>
        <p:spPr bwMode="auto">
          <a:xfrm>
            <a:off x="7945727" y="1423971"/>
            <a:ext cx="1143008" cy="474638"/>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200" b="1" dirty="0" smtClean="0">
                <a:latin typeface="+mn-lt"/>
                <a:ea typeface="Geneva" pitchFamily="-107" charset="-128"/>
                <a:cs typeface="+mn-cs"/>
              </a:rPr>
              <a:t>When stationary</a:t>
            </a:r>
            <a:endParaRPr lang="en-GB" sz="1200" b="1" dirty="0">
              <a:latin typeface="+mn-lt"/>
              <a:ea typeface="Geneva" pitchFamily="-107" charset="-128"/>
              <a:cs typeface="+mn-cs"/>
            </a:endParaRPr>
          </a:p>
        </p:txBody>
      </p:sp>
      <p:sp>
        <p:nvSpPr>
          <p:cNvPr id="41" name="Text Box 17"/>
          <p:cNvSpPr txBox="1">
            <a:spLocks noChangeArrowheads="1"/>
          </p:cNvSpPr>
          <p:nvPr/>
        </p:nvSpPr>
        <p:spPr bwMode="auto">
          <a:xfrm>
            <a:off x="8773343" y="1423971"/>
            <a:ext cx="857256" cy="474638"/>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200" b="1" dirty="0" smtClean="0">
                <a:latin typeface="+mn-lt"/>
                <a:ea typeface="Geneva" pitchFamily="-107" charset="-128"/>
                <a:cs typeface="+mn-cs"/>
              </a:rPr>
              <a:t>Have done</a:t>
            </a:r>
            <a:endParaRPr lang="en-GB" sz="1200" b="1" dirty="0">
              <a:latin typeface="+mn-lt"/>
              <a:ea typeface="Geneva" pitchFamily="-107" charset="-128"/>
              <a:cs typeface="+mn-cs"/>
            </a:endParaRPr>
          </a:p>
        </p:txBody>
      </p:sp>
      <p:sp>
        <p:nvSpPr>
          <p:cNvPr id="42" name="Text Box 17"/>
          <p:cNvSpPr txBox="1">
            <a:spLocks noChangeArrowheads="1"/>
          </p:cNvSpPr>
          <p:nvPr/>
        </p:nvSpPr>
        <p:spPr bwMode="auto">
          <a:xfrm>
            <a:off x="9487723" y="1423971"/>
            <a:ext cx="857256" cy="474638"/>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200" b="1" dirty="0" smtClean="0">
                <a:latin typeface="+mn-lt"/>
                <a:ea typeface="Geneva" pitchFamily="-107" charset="-128"/>
                <a:cs typeface="+mn-cs"/>
              </a:rPr>
              <a:t>Have done</a:t>
            </a:r>
            <a:endParaRPr lang="en-GB" sz="1200" b="1" dirty="0">
              <a:latin typeface="+mn-lt"/>
              <a:ea typeface="Geneva" pitchFamily="-107" charset="-128"/>
              <a:cs typeface="+mn-cs"/>
            </a:endParaRPr>
          </a:p>
        </p:txBody>
      </p:sp>
      <p:sp>
        <p:nvSpPr>
          <p:cNvPr id="43" name="Text Box 17"/>
          <p:cNvSpPr txBox="1">
            <a:spLocks noChangeArrowheads="1"/>
          </p:cNvSpPr>
          <p:nvPr/>
        </p:nvSpPr>
        <p:spPr bwMode="auto">
          <a:xfrm>
            <a:off x="8130401" y="1174659"/>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u="sng" dirty="0" smtClean="0">
                <a:latin typeface="+mn-lt"/>
                <a:ea typeface="Geneva" pitchFamily="-107" charset="-128"/>
                <a:cs typeface="+mn-cs"/>
              </a:rPr>
              <a:t>2012</a:t>
            </a:r>
            <a:endParaRPr lang="en-GB" sz="1400" b="1" u="sng" dirty="0">
              <a:latin typeface="+mn-lt"/>
              <a:ea typeface="Geneva" pitchFamily="-107" charset="-128"/>
              <a:cs typeface="+mn-cs"/>
            </a:endParaRPr>
          </a:p>
        </p:txBody>
      </p:sp>
      <p:sp>
        <p:nvSpPr>
          <p:cNvPr id="76" name="Text Box 17"/>
          <p:cNvSpPr txBox="1">
            <a:spLocks noChangeArrowheads="1"/>
          </p:cNvSpPr>
          <p:nvPr/>
        </p:nvSpPr>
        <p:spPr bwMode="auto">
          <a:xfrm>
            <a:off x="9416285" y="1174659"/>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u="sng" dirty="0" smtClean="0">
                <a:latin typeface="+mn-lt"/>
                <a:ea typeface="Geneva" pitchFamily="-107" charset="-128"/>
                <a:cs typeface="+mn-cs"/>
              </a:rPr>
              <a:t>2011</a:t>
            </a:r>
            <a:endParaRPr lang="en-GB" sz="1400" b="1" u="sng" dirty="0">
              <a:latin typeface="+mn-lt"/>
              <a:ea typeface="Geneva" pitchFamily="-107" charset="-128"/>
              <a:cs typeface="+mn-cs"/>
            </a:endParaRPr>
          </a:p>
        </p:txBody>
      </p:sp>
      <p:sp>
        <p:nvSpPr>
          <p:cNvPr id="8" name="Rectangle 7"/>
          <p:cNvSpPr/>
          <p:nvPr/>
        </p:nvSpPr>
        <p:spPr bwMode="auto">
          <a:xfrm>
            <a:off x="7558897" y="1924037"/>
            <a:ext cx="500066" cy="492922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9" name="Text Box 17"/>
          <p:cNvSpPr txBox="1">
            <a:spLocks noChangeArrowheads="1"/>
          </p:cNvSpPr>
          <p:nvPr/>
        </p:nvSpPr>
        <p:spPr bwMode="auto">
          <a:xfrm>
            <a:off x="7487459" y="2017429"/>
            <a:ext cx="642942" cy="340488"/>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88%</a:t>
            </a:r>
            <a:endParaRPr lang="en-GB" sz="1400" b="1" dirty="0">
              <a:latin typeface="+mn-lt"/>
              <a:ea typeface="Geneva" pitchFamily="-107" charset="-128"/>
              <a:cs typeface="+mn-cs"/>
            </a:endParaRPr>
          </a:p>
        </p:txBody>
      </p:sp>
      <p:sp>
        <p:nvSpPr>
          <p:cNvPr id="10" name="Text Box 17"/>
          <p:cNvSpPr txBox="1">
            <a:spLocks noChangeArrowheads="1"/>
          </p:cNvSpPr>
          <p:nvPr/>
        </p:nvSpPr>
        <p:spPr bwMode="auto">
          <a:xfrm>
            <a:off x="7487459" y="2352665"/>
            <a:ext cx="642942" cy="340488"/>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80%</a:t>
            </a:r>
            <a:endParaRPr lang="en-GB" sz="1400" b="1" dirty="0">
              <a:latin typeface="+mn-lt"/>
              <a:ea typeface="Geneva" pitchFamily="-107" charset="-128"/>
              <a:cs typeface="+mn-cs"/>
            </a:endParaRPr>
          </a:p>
        </p:txBody>
      </p:sp>
      <p:sp>
        <p:nvSpPr>
          <p:cNvPr id="11" name="Text Box 17"/>
          <p:cNvSpPr txBox="1">
            <a:spLocks noChangeArrowheads="1"/>
          </p:cNvSpPr>
          <p:nvPr/>
        </p:nvSpPr>
        <p:spPr bwMode="auto">
          <a:xfrm>
            <a:off x="7487459" y="2709855"/>
            <a:ext cx="642942" cy="340488"/>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38%</a:t>
            </a:r>
            <a:endParaRPr lang="en-GB" sz="1400" b="1" dirty="0">
              <a:latin typeface="+mn-lt"/>
              <a:ea typeface="Geneva" pitchFamily="-107" charset="-128"/>
              <a:cs typeface="+mn-cs"/>
            </a:endParaRPr>
          </a:p>
        </p:txBody>
      </p:sp>
      <p:sp>
        <p:nvSpPr>
          <p:cNvPr id="12" name="Text Box 17"/>
          <p:cNvSpPr txBox="1">
            <a:spLocks noChangeArrowheads="1"/>
          </p:cNvSpPr>
          <p:nvPr/>
        </p:nvSpPr>
        <p:spPr bwMode="auto">
          <a:xfrm>
            <a:off x="7487459" y="3067045"/>
            <a:ext cx="642942" cy="340488"/>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17%</a:t>
            </a:r>
            <a:endParaRPr lang="en-GB" sz="1400" b="1" dirty="0">
              <a:latin typeface="+mn-lt"/>
              <a:ea typeface="Geneva" pitchFamily="-107" charset="-128"/>
              <a:cs typeface="+mn-cs"/>
            </a:endParaRPr>
          </a:p>
        </p:txBody>
      </p:sp>
      <p:sp>
        <p:nvSpPr>
          <p:cNvPr id="13" name="Text Box 17"/>
          <p:cNvSpPr txBox="1">
            <a:spLocks noChangeArrowheads="1"/>
          </p:cNvSpPr>
          <p:nvPr/>
        </p:nvSpPr>
        <p:spPr bwMode="auto">
          <a:xfrm>
            <a:off x="7487459" y="3455958"/>
            <a:ext cx="642942" cy="325467"/>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22%</a:t>
            </a:r>
            <a:endParaRPr lang="en-GB" sz="1400" b="1" dirty="0">
              <a:latin typeface="+mn-lt"/>
              <a:ea typeface="Geneva" pitchFamily="-107" charset="-128"/>
              <a:cs typeface="+mn-cs"/>
            </a:endParaRPr>
          </a:p>
        </p:txBody>
      </p:sp>
      <p:sp>
        <p:nvSpPr>
          <p:cNvPr id="14" name="Text Box 17"/>
          <p:cNvSpPr txBox="1">
            <a:spLocks noChangeArrowheads="1"/>
          </p:cNvSpPr>
          <p:nvPr/>
        </p:nvSpPr>
        <p:spPr bwMode="auto">
          <a:xfrm>
            <a:off x="7487459" y="3852863"/>
            <a:ext cx="642942" cy="325467"/>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25%</a:t>
            </a:r>
            <a:endParaRPr lang="en-GB" sz="1400" b="1" dirty="0">
              <a:latin typeface="+mn-lt"/>
              <a:ea typeface="Geneva" pitchFamily="-107" charset="-128"/>
              <a:cs typeface="+mn-cs"/>
            </a:endParaRPr>
          </a:p>
        </p:txBody>
      </p:sp>
      <p:sp>
        <p:nvSpPr>
          <p:cNvPr id="15" name="Text Box 17"/>
          <p:cNvSpPr txBox="1">
            <a:spLocks noChangeArrowheads="1"/>
          </p:cNvSpPr>
          <p:nvPr/>
        </p:nvSpPr>
        <p:spPr bwMode="auto">
          <a:xfrm>
            <a:off x="7487459" y="4995871"/>
            <a:ext cx="642942" cy="325467"/>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16%</a:t>
            </a:r>
            <a:endParaRPr lang="en-GB" sz="1400" b="1" dirty="0">
              <a:latin typeface="+mn-lt"/>
              <a:ea typeface="Geneva" pitchFamily="-107" charset="-128"/>
              <a:cs typeface="+mn-cs"/>
            </a:endParaRPr>
          </a:p>
        </p:txBody>
      </p:sp>
      <p:sp>
        <p:nvSpPr>
          <p:cNvPr id="16" name="Text Box 17"/>
          <p:cNvSpPr txBox="1">
            <a:spLocks noChangeArrowheads="1"/>
          </p:cNvSpPr>
          <p:nvPr/>
        </p:nvSpPr>
        <p:spPr bwMode="auto">
          <a:xfrm>
            <a:off x="7487459" y="4583945"/>
            <a:ext cx="642942" cy="340488"/>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8%</a:t>
            </a:r>
            <a:endParaRPr lang="en-GB" sz="1400" b="1" dirty="0">
              <a:latin typeface="+mn-lt"/>
              <a:ea typeface="Geneva" pitchFamily="-107" charset="-128"/>
              <a:cs typeface="+mn-cs"/>
            </a:endParaRPr>
          </a:p>
        </p:txBody>
      </p:sp>
      <p:sp>
        <p:nvSpPr>
          <p:cNvPr id="18" name="Rectangle 17"/>
          <p:cNvSpPr/>
          <p:nvPr/>
        </p:nvSpPr>
        <p:spPr bwMode="auto">
          <a:xfrm>
            <a:off x="8273277" y="1924037"/>
            <a:ext cx="500066" cy="4929222"/>
          </a:xfrm>
          <a:prstGeom prst="rect">
            <a:avLst/>
          </a:prstGeom>
          <a:solidFill>
            <a:schemeClr val="accent6">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19" name="Text Box 17"/>
          <p:cNvSpPr txBox="1">
            <a:spLocks noChangeArrowheads="1"/>
          </p:cNvSpPr>
          <p:nvPr/>
        </p:nvSpPr>
        <p:spPr bwMode="auto">
          <a:xfrm>
            <a:off x="8201839" y="1995475"/>
            <a:ext cx="642942" cy="340488"/>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7%</a:t>
            </a:r>
            <a:endParaRPr lang="en-GB" sz="1400" b="1" dirty="0">
              <a:latin typeface="+mn-lt"/>
              <a:ea typeface="Geneva" pitchFamily="-107" charset="-128"/>
              <a:cs typeface="+mn-cs"/>
            </a:endParaRPr>
          </a:p>
        </p:txBody>
      </p:sp>
      <p:sp>
        <p:nvSpPr>
          <p:cNvPr id="20" name="Text Box 17"/>
          <p:cNvSpPr txBox="1">
            <a:spLocks noChangeArrowheads="1"/>
          </p:cNvSpPr>
          <p:nvPr/>
        </p:nvSpPr>
        <p:spPr bwMode="auto">
          <a:xfrm>
            <a:off x="8201839" y="2352665"/>
            <a:ext cx="642942" cy="340488"/>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12%</a:t>
            </a:r>
            <a:endParaRPr lang="en-GB" sz="1400" b="1" dirty="0">
              <a:latin typeface="+mn-lt"/>
              <a:ea typeface="Geneva" pitchFamily="-107" charset="-128"/>
              <a:cs typeface="+mn-cs"/>
            </a:endParaRPr>
          </a:p>
        </p:txBody>
      </p:sp>
      <p:sp>
        <p:nvSpPr>
          <p:cNvPr id="21" name="Text Box 17"/>
          <p:cNvSpPr txBox="1">
            <a:spLocks noChangeArrowheads="1"/>
          </p:cNvSpPr>
          <p:nvPr/>
        </p:nvSpPr>
        <p:spPr bwMode="auto">
          <a:xfrm>
            <a:off x="8201839" y="2709855"/>
            <a:ext cx="642942" cy="340488"/>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20%</a:t>
            </a:r>
            <a:endParaRPr lang="en-GB" sz="1400" b="1" dirty="0">
              <a:latin typeface="+mn-lt"/>
              <a:ea typeface="Geneva" pitchFamily="-107" charset="-128"/>
              <a:cs typeface="+mn-cs"/>
            </a:endParaRPr>
          </a:p>
        </p:txBody>
      </p:sp>
      <p:sp>
        <p:nvSpPr>
          <p:cNvPr id="22" name="Text Box 17"/>
          <p:cNvSpPr txBox="1">
            <a:spLocks noChangeArrowheads="1"/>
          </p:cNvSpPr>
          <p:nvPr/>
        </p:nvSpPr>
        <p:spPr bwMode="auto">
          <a:xfrm>
            <a:off x="8201839" y="3067045"/>
            <a:ext cx="642942" cy="340488"/>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32%</a:t>
            </a:r>
            <a:endParaRPr lang="en-GB" sz="1400" b="1" dirty="0">
              <a:latin typeface="+mn-lt"/>
              <a:ea typeface="Geneva" pitchFamily="-107" charset="-128"/>
              <a:cs typeface="+mn-cs"/>
            </a:endParaRPr>
          </a:p>
        </p:txBody>
      </p:sp>
      <p:sp>
        <p:nvSpPr>
          <p:cNvPr id="23" name="Text Box 17"/>
          <p:cNvSpPr txBox="1">
            <a:spLocks noChangeArrowheads="1"/>
          </p:cNvSpPr>
          <p:nvPr/>
        </p:nvSpPr>
        <p:spPr bwMode="auto">
          <a:xfrm>
            <a:off x="8201839" y="3455958"/>
            <a:ext cx="642942" cy="325467"/>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23%</a:t>
            </a:r>
            <a:endParaRPr lang="en-GB" sz="1400" b="1" dirty="0">
              <a:latin typeface="+mn-lt"/>
              <a:ea typeface="Geneva" pitchFamily="-107" charset="-128"/>
              <a:cs typeface="+mn-cs"/>
            </a:endParaRPr>
          </a:p>
        </p:txBody>
      </p:sp>
      <p:sp>
        <p:nvSpPr>
          <p:cNvPr id="24" name="Text Box 17"/>
          <p:cNvSpPr txBox="1">
            <a:spLocks noChangeArrowheads="1"/>
          </p:cNvSpPr>
          <p:nvPr/>
        </p:nvSpPr>
        <p:spPr bwMode="auto">
          <a:xfrm>
            <a:off x="8201839" y="3852863"/>
            <a:ext cx="642942" cy="325467"/>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12%</a:t>
            </a:r>
            <a:endParaRPr lang="en-GB" sz="1400" b="1" dirty="0">
              <a:latin typeface="+mn-lt"/>
              <a:ea typeface="Geneva" pitchFamily="-107" charset="-128"/>
              <a:cs typeface="+mn-cs"/>
            </a:endParaRPr>
          </a:p>
        </p:txBody>
      </p:sp>
      <p:sp>
        <p:nvSpPr>
          <p:cNvPr id="25" name="Text Box 17"/>
          <p:cNvSpPr txBox="1">
            <a:spLocks noChangeArrowheads="1"/>
          </p:cNvSpPr>
          <p:nvPr/>
        </p:nvSpPr>
        <p:spPr bwMode="auto">
          <a:xfrm>
            <a:off x="8201839" y="4583945"/>
            <a:ext cx="642942" cy="325467"/>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14%</a:t>
            </a:r>
            <a:endParaRPr lang="en-GB" sz="1400" b="1" dirty="0">
              <a:latin typeface="+mn-lt"/>
              <a:ea typeface="Geneva" pitchFamily="-107" charset="-128"/>
              <a:cs typeface="+mn-cs"/>
            </a:endParaRPr>
          </a:p>
        </p:txBody>
      </p:sp>
      <p:sp>
        <p:nvSpPr>
          <p:cNvPr id="26" name="Text Box 17"/>
          <p:cNvSpPr txBox="1">
            <a:spLocks noChangeArrowheads="1"/>
          </p:cNvSpPr>
          <p:nvPr/>
        </p:nvSpPr>
        <p:spPr bwMode="auto">
          <a:xfrm>
            <a:off x="8201839" y="4995871"/>
            <a:ext cx="642942" cy="325467"/>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3%</a:t>
            </a:r>
            <a:endParaRPr lang="en-GB" sz="1400" b="1" dirty="0">
              <a:latin typeface="+mn-lt"/>
              <a:ea typeface="Geneva" pitchFamily="-107" charset="-128"/>
              <a:cs typeface="+mn-cs"/>
            </a:endParaRPr>
          </a:p>
        </p:txBody>
      </p:sp>
      <p:sp>
        <p:nvSpPr>
          <p:cNvPr id="29" name="Text Box 17"/>
          <p:cNvSpPr txBox="1">
            <a:spLocks noChangeArrowheads="1"/>
          </p:cNvSpPr>
          <p:nvPr/>
        </p:nvSpPr>
        <p:spPr bwMode="auto">
          <a:xfrm>
            <a:off x="7487459" y="4210053"/>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7%</a:t>
            </a:r>
            <a:endParaRPr lang="en-GB" sz="1400" b="1" dirty="0">
              <a:latin typeface="+mn-lt"/>
              <a:ea typeface="Geneva" pitchFamily="-107" charset="-128"/>
              <a:cs typeface="+mn-cs"/>
            </a:endParaRPr>
          </a:p>
        </p:txBody>
      </p:sp>
      <p:sp>
        <p:nvSpPr>
          <p:cNvPr id="30" name="Text Box 17"/>
          <p:cNvSpPr txBox="1">
            <a:spLocks noChangeArrowheads="1"/>
          </p:cNvSpPr>
          <p:nvPr/>
        </p:nvSpPr>
        <p:spPr bwMode="auto">
          <a:xfrm>
            <a:off x="8201839" y="4210053"/>
            <a:ext cx="642942" cy="335554"/>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17%</a:t>
            </a:r>
            <a:endParaRPr lang="en-GB" sz="1400" b="1" dirty="0">
              <a:latin typeface="+mn-lt"/>
              <a:ea typeface="Geneva" pitchFamily="-107" charset="-128"/>
              <a:cs typeface="+mn-cs"/>
            </a:endParaRPr>
          </a:p>
        </p:txBody>
      </p:sp>
      <p:sp>
        <p:nvSpPr>
          <p:cNvPr id="32" name="Text Box 17"/>
          <p:cNvSpPr txBox="1">
            <a:spLocks noChangeArrowheads="1"/>
          </p:cNvSpPr>
          <p:nvPr/>
        </p:nvSpPr>
        <p:spPr bwMode="auto">
          <a:xfrm>
            <a:off x="7487459" y="5353061"/>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3%</a:t>
            </a:r>
            <a:endParaRPr lang="en-GB" sz="1400" b="1" dirty="0">
              <a:latin typeface="+mn-lt"/>
              <a:ea typeface="Geneva" pitchFamily="-107" charset="-128"/>
              <a:cs typeface="+mn-cs"/>
            </a:endParaRPr>
          </a:p>
        </p:txBody>
      </p:sp>
      <p:sp>
        <p:nvSpPr>
          <p:cNvPr id="34" name="Text Box 17"/>
          <p:cNvSpPr txBox="1">
            <a:spLocks noChangeArrowheads="1"/>
          </p:cNvSpPr>
          <p:nvPr/>
        </p:nvSpPr>
        <p:spPr bwMode="auto">
          <a:xfrm>
            <a:off x="7487459" y="5746691"/>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4%</a:t>
            </a:r>
            <a:endParaRPr lang="en-GB" sz="1400" b="1" dirty="0">
              <a:latin typeface="+mn-lt"/>
              <a:ea typeface="Geneva" pitchFamily="-107" charset="-128"/>
              <a:cs typeface="+mn-cs"/>
            </a:endParaRPr>
          </a:p>
        </p:txBody>
      </p:sp>
      <p:sp>
        <p:nvSpPr>
          <p:cNvPr id="35" name="Text Box 17"/>
          <p:cNvSpPr txBox="1">
            <a:spLocks noChangeArrowheads="1"/>
          </p:cNvSpPr>
          <p:nvPr/>
        </p:nvSpPr>
        <p:spPr bwMode="auto">
          <a:xfrm>
            <a:off x="7487459" y="6103881"/>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3%</a:t>
            </a:r>
            <a:endParaRPr lang="en-GB" sz="1400" b="1" dirty="0">
              <a:latin typeface="+mn-lt"/>
              <a:ea typeface="Geneva" pitchFamily="-107" charset="-128"/>
              <a:cs typeface="+mn-cs"/>
            </a:endParaRPr>
          </a:p>
        </p:txBody>
      </p:sp>
      <p:sp>
        <p:nvSpPr>
          <p:cNvPr id="36" name="Text Box 17"/>
          <p:cNvSpPr txBox="1">
            <a:spLocks noChangeArrowheads="1"/>
          </p:cNvSpPr>
          <p:nvPr/>
        </p:nvSpPr>
        <p:spPr bwMode="auto">
          <a:xfrm>
            <a:off x="7487459" y="6461071"/>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5%</a:t>
            </a:r>
            <a:endParaRPr lang="en-GB" sz="1400" b="1" dirty="0">
              <a:latin typeface="+mn-lt"/>
              <a:ea typeface="Geneva" pitchFamily="-107" charset="-128"/>
              <a:cs typeface="+mn-cs"/>
            </a:endParaRPr>
          </a:p>
        </p:txBody>
      </p:sp>
      <p:sp>
        <p:nvSpPr>
          <p:cNvPr id="37" name="Text Box 17"/>
          <p:cNvSpPr txBox="1">
            <a:spLocks noChangeArrowheads="1"/>
          </p:cNvSpPr>
          <p:nvPr/>
        </p:nvSpPr>
        <p:spPr bwMode="auto">
          <a:xfrm>
            <a:off x="8201839" y="5353061"/>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7%</a:t>
            </a:r>
            <a:endParaRPr lang="en-GB" sz="1400" b="1" dirty="0">
              <a:latin typeface="+mn-lt"/>
              <a:ea typeface="Geneva" pitchFamily="-107" charset="-128"/>
              <a:cs typeface="+mn-cs"/>
            </a:endParaRPr>
          </a:p>
        </p:txBody>
      </p:sp>
      <p:sp>
        <p:nvSpPr>
          <p:cNvPr id="38" name="Text Box 17"/>
          <p:cNvSpPr txBox="1">
            <a:spLocks noChangeArrowheads="1"/>
          </p:cNvSpPr>
          <p:nvPr/>
        </p:nvSpPr>
        <p:spPr bwMode="auto">
          <a:xfrm>
            <a:off x="8201839" y="5746691"/>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7%</a:t>
            </a:r>
            <a:endParaRPr lang="en-GB" sz="1400" b="1" dirty="0">
              <a:latin typeface="+mn-lt"/>
              <a:ea typeface="Geneva" pitchFamily="-107" charset="-128"/>
              <a:cs typeface="+mn-cs"/>
            </a:endParaRPr>
          </a:p>
        </p:txBody>
      </p:sp>
      <p:sp>
        <p:nvSpPr>
          <p:cNvPr id="39" name="Text Box 17"/>
          <p:cNvSpPr txBox="1">
            <a:spLocks noChangeArrowheads="1"/>
          </p:cNvSpPr>
          <p:nvPr/>
        </p:nvSpPr>
        <p:spPr bwMode="auto">
          <a:xfrm>
            <a:off x="8201839" y="6103881"/>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7%</a:t>
            </a:r>
            <a:endParaRPr lang="en-GB" sz="1400" b="1" dirty="0">
              <a:latin typeface="+mn-lt"/>
              <a:ea typeface="Geneva" pitchFamily="-107" charset="-128"/>
              <a:cs typeface="+mn-cs"/>
            </a:endParaRPr>
          </a:p>
        </p:txBody>
      </p:sp>
      <p:sp>
        <p:nvSpPr>
          <p:cNvPr id="46" name="Rectangle 45"/>
          <p:cNvSpPr/>
          <p:nvPr/>
        </p:nvSpPr>
        <p:spPr bwMode="auto">
          <a:xfrm>
            <a:off x="8987657" y="1924037"/>
            <a:ext cx="500066" cy="4929222"/>
          </a:xfrm>
          <a:prstGeom prst="rect">
            <a:avLst/>
          </a:prstGeom>
          <a:solidFill>
            <a:schemeClr val="accent6">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47" name="Text Box 17"/>
          <p:cNvSpPr txBox="1">
            <a:spLocks noChangeArrowheads="1"/>
          </p:cNvSpPr>
          <p:nvPr/>
        </p:nvSpPr>
        <p:spPr bwMode="auto">
          <a:xfrm>
            <a:off x="8916219" y="1995475"/>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94%</a:t>
            </a:r>
            <a:endParaRPr lang="en-GB" sz="1400" b="1" dirty="0">
              <a:latin typeface="+mn-lt"/>
              <a:ea typeface="Geneva" pitchFamily="-107" charset="-128"/>
              <a:cs typeface="+mn-cs"/>
            </a:endParaRPr>
          </a:p>
        </p:txBody>
      </p:sp>
      <p:sp>
        <p:nvSpPr>
          <p:cNvPr id="48" name="Text Box 17"/>
          <p:cNvSpPr txBox="1">
            <a:spLocks noChangeArrowheads="1"/>
          </p:cNvSpPr>
          <p:nvPr/>
        </p:nvSpPr>
        <p:spPr bwMode="auto">
          <a:xfrm>
            <a:off x="8916219" y="2352665"/>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92%</a:t>
            </a:r>
            <a:endParaRPr lang="en-GB" sz="1400" b="1" dirty="0">
              <a:latin typeface="+mn-lt"/>
              <a:ea typeface="Geneva" pitchFamily="-107" charset="-128"/>
              <a:cs typeface="+mn-cs"/>
            </a:endParaRPr>
          </a:p>
        </p:txBody>
      </p:sp>
      <p:sp>
        <p:nvSpPr>
          <p:cNvPr id="49" name="Text Box 17"/>
          <p:cNvSpPr txBox="1">
            <a:spLocks noChangeArrowheads="1"/>
          </p:cNvSpPr>
          <p:nvPr/>
        </p:nvSpPr>
        <p:spPr bwMode="auto">
          <a:xfrm>
            <a:off x="8916219" y="2709855"/>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59%</a:t>
            </a:r>
            <a:endParaRPr lang="en-GB" sz="1400" b="1" dirty="0">
              <a:latin typeface="+mn-lt"/>
              <a:ea typeface="Geneva" pitchFamily="-107" charset="-128"/>
              <a:cs typeface="+mn-cs"/>
            </a:endParaRPr>
          </a:p>
        </p:txBody>
      </p:sp>
      <p:sp>
        <p:nvSpPr>
          <p:cNvPr id="50" name="Text Box 17"/>
          <p:cNvSpPr txBox="1">
            <a:spLocks noChangeArrowheads="1"/>
          </p:cNvSpPr>
          <p:nvPr/>
        </p:nvSpPr>
        <p:spPr bwMode="auto">
          <a:xfrm>
            <a:off x="8916219" y="3067045"/>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49%</a:t>
            </a:r>
            <a:endParaRPr lang="en-GB" sz="1400" b="1" dirty="0">
              <a:latin typeface="+mn-lt"/>
              <a:ea typeface="Geneva" pitchFamily="-107" charset="-128"/>
              <a:cs typeface="+mn-cs"/>
            </a:endParaRPr>
          </a:p>
        </p:txBody>
      </p:sp>
      <p:sp>
        <p:nvSpPr>
          <p:cNvPr id="51" name="Text Box 17"/>
          <p:cNvSpPr txBox="1">
            <a:spLocks noChangeArrowheads="1"/>
          </p:cNvSpPr>
          <p:nvPr/>
        </p:nvSpPr>
        <p:spPr bwMode="auto">
          <a:xfrm>
            <a:off x="8916219" y="3455958"/>
            <a:ext cx="642942" cy="325467"/>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45%</a:t>
            </a:r>
            <a:endParaRPr lang="en-GB" sz="1400" b="1" dirty="0">
              <a:latin typeface="+mn-lt"/>
              <a:ea typeface="Geneva" pitchFamily="-107" charset="-128"/>
              <a:cs typeface="+mn-cs"/>
            </a:endParaRPr>
          </a:p>
        </p:txBody>
      </p:sp>
      <p:sp>
        <p:nvSpPr>
          <p:cNvPr id="52" name="Text Box 17"/>
          <p:cNvSpPr txBox="1">
            <a:spLocks noChangeArrowheads="1"/>
          </p:cNvSpPr>
          <p:nvPr/>
        </p:nvSpPr>
        <p:spPr bwMode="auto">
          <a:xfrm>
            <a:off x="8916219" y="3852863"/>
            <a:ext cx="642942" cy="325467"/>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37%</a:t>
            </a:r>
            <a:endParaRPr lang="en-GB" sz="1400" b="1" dirty="0">
              <a:latin typeface="+mn-lt"/>
              <a:ea typeface="Geneva" pitchFamily="-107" charset="-128"/>
              <a:cs typeface="+mn-cs"/>
            </a:endParaRPr>
          </a:p>
        </p:txBody>
      </p:sp>
      <p:sp>
        <p:nvSpPr>
          <p:cNvPr id="53" name="Text Box 17"/>
          <p:cNvSpPr txBox="1">
            <a:spLocks noChangeArrowheads="1"/>
          </p:cNvSpPr>
          <p:nvPr/>
        </p:nvSpPr>
        <p:spPr bwMode="auto">
          <a:xfrm>
            <a:off x="8916219" y="4583945"/>
            <a:ext cx="642942" cy="325467"/>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21%</a:t>
            </a:r>
            <a:endParaRPr lang="en-GB" sz="1400" b="1" dirty="0">
              <a:latin typeface="+mn-lt"/>
              <a:ea typeface="Geneva" pitchFamily="-107" charset="-128"/>
              <a:cs typeface="+mn-cs"/>
            </a:endParaRPr>
          </a:p>
        </p:txBody>
      </p:sp>
      <p:sp>
        <p:nvSpPr>
          <p:cNvPr id="54" name="Text Box 17"/>
          <p:cNvSpPr txBox="1">
            <a:spLocks noChangeArrowheads="1"/>
          </p:cNvSpPr>
          <p:nvPr/>
        </p:nvSpPr>
        <p:spPr bwMode="auto">
          <a:xfrm>
            <a:off x="8916219" y="4995871"/>
            <a:ext cx="642942" cy="325467"/>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19%</a:t>
            </a:r>
            <a:endParaRPr lang="en-GB" sz="1400" b="1" dirty="0">
              <a:latin typeface="+mn-lt"/>
              <a:ea typeface="Geneva" pitchFamily="-107" charset="-128"/>
              <a:cs typeface="+mn-cs"/>
            </a:endParaRPr>
          </a:p>
        </p:txBody>
      </p:sp>
      <p:sp>
        <p:nvSpPr>
          <p:cNvPr id="55" name="Text Box 17"/>
          <p:cNvSpPr txBox="1">
            <a:spLocks noChangeArrowheads="1"/>
          </p:cNvSpPr>
          <p:nvPr/>
        </p:nvSpPr>
        <p:spPr bwMode="auto">
          <a:xfrm>
            <a:off x="8916219" y="4210053"/>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23%</a:t>
            </a:r>
            <a:endParaRPr lang="en-GB" sz="1400" b="1" dirty="0">
              <a:latin typeface="+mn-lt"/>
              <a:ea typeface="Geneva" pitchFamily="-107" charset="-128"/>
              <a:cs typeface="+mn-cs"/>
            </a:endParaRPr>
          </a:p>
        </p:txBody>
      </p:sp>
      <p:sp>
        <p:nvSpPr>
          <p:cNvPr id="56" name="Text Box 17"/>
          <p:cNvSpPr txBox="1">
            <a:spLocks noChangeArrowheads="1"/>
          </p:cNvSpPr>
          <p:nvPr/>
        </p:nvSpPr>
        <p:spPr bwMode="auto">
          <a:xfrm>
            <a:off x="8916219" y="5353061"/>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11%</a:t>
            </a:r>
            <a:endParaRPr lang="en-GB" sz="1400" b="1" dirty="0">
              <a:latin typeface="+mn-lt"/>
              <a:ea typeface="Geneva" pitchFamily="-107" charset="-128"/>
              <a:cs typeface="+mn-cs"/>
            </a:endParaRPr>
          </a:p>
        </p:txBody>
      </p:sp>
      <p:sp>
        <p:nvSpPr>
          <p:cNvPr id="57" name="Text Box 17"/>
          <p:cNvSpPr txBox="1">
            <a:spLocks noChangeArrowheads="1"/>
          </p:cNvSpPr>
          <p:nvPr/>
        </p:nvSpPr>
        <p:spPr bwMode="auto">
          <a:xfrm>
            <a:off x="8916219" y="5746691"/>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11%</a:t>
            </a:r>
            <a:endParaRPr lang="en-GB" sz="1400" b="1" dirty="0">
              <a:latin typeface="+mn-lt"/>
              <a:ea typeface="Geneva" pitchFamily="-107" charset="-128"/>
              <a:cs typeface="+mn-cs"/>
            </a:endParaRPr>
          </a:p>
        </p:txBody>
      </p:sp>
      <p:sp>
        <p:nvSpPr>
          <p:cNvPr id="58" name="Text Box 17"/>
          <p:cNvSpPr txBox="1">
            <a:spLocks noChangeArrowheads="1"/>
          </p:cNvSpPr>
          <p:nvPr/>
        </p:nvSpPr>
        <p:spPr bwMode="auto">
          <a:xfrm>
            <a:off x="8916219" y="6103881"/>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10%</a:t>
            </a:r>
            <a:endParaRPr lang="en-GB" sz="1400" b="1" dirty="0">
              <a:latin typeface="+mn-lt"/>
              <a:ea typeface="Geneva" pitchFamily="-107" charset="-128"/>
              <a:cs typeface="+mn-cs"/>
            </a:endParaRPr>
          </a:p>
        </p:txBody>
      </p:sp>
      <p:sp>
        <p:nvSpPr>
          <p:cNvPr id="60" name="Text Box 17"/>
          <p:cNvSpPr txBox="1">
            <a:spLocks noChangeArrowheads="1"/>
          </p:cNvSpPr>
          <p:nvPr/>
        </p:nvSpPr>
        <p:spPr bwMode="auto">
          <a:xfrm>
            <a:off x="8916219" y="6461071"/>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9%</a:t>
            </a:r>
            <a:endParaRPr lang="en-GB" sz="1400" b="1" dirty="0">
              <a:latin typeface="+mn-lt"/>
              <a:ea typeface="Geneva" pitchFamily="-107" charset="-128"/>
              <a:cs typeface="+mn-cs"/>
            </a:endParaRPr>
          </a:p>
        </p:txBody>
      </p:sp>
      <p:sp>
        <p:nvSpPr>
          <p:cNvPr id="62" name="Rectangle 61"/>
          <p:cNvSpPr/>
          <p:nvPr/>
        </p:nvSpPr>
        <p:spPr bwMode="auto">
          <a:xfrm>
            <a:off x="9702037" y="1924037"/>
            <a:ext cx="500066" cy="4929222"/>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63" name="Text Box 17"/>
          <p:cNvSpPr txBox="1">
            <a:spLocks noChangeArrowheads="1"/>
          </p:cNvSpPr>
          <p:nvPr/>
        </p:nvSpPr>
        <p:spPr bwMode="auto">
          <a:xfrm>
            <a:off x="9630599" y="1995475"/>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96%</a:t>
            </a:r>
            <a:endParaRPr lang="en-GB" sz="1400" b="1" dirty="0">
              <a:latin typeface="+mn-lt"/>
              <a:ea typeface="Geneva" pitchFamily="-107" charset="-128"/>
              <a:cs typeface="+mn-cs"/>
            </a:endParaRPr>
          </a:p>
        </p:txBody>
      </p:sp>
      <p:sp>
        <p:nvSpPr>
          <p:cNvPr id="64" name="Text Box 17"/>
          <p:cNvSpPr txBox="1">
            <a:spLocks noChangeArrowheads="1"/>
          </p:cNvSpPr>
          <p:nvPr/>
        </p:nvSpPr>
        <p:spPr bwMode="auto">
          <a:xfrm>
            <a:off x="9630599" y="2352665"/>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93%</a:t>
            </a:r>
            <a:endParaRPr lang="en-GB" sz="1400" b="1" dirty="0">
              <a:latin typeface="+mn-lt"/>
              <a:ea typeface="Geneva" pitchFamily="-107" charset="-128"/>
              <a:cs typeface="+mn-cs"/>
            </a:endParaRPr>
          </a:p>
        </p:txBody>
      </p:sp>
      <p:sp>
        <p:nvSpPr>
          <p:cNvPr id="65" name="Text Box 17"/>
          <p:cNvSpPr txBox="1">
            <a:spLocks noChangeArrowheads="1"/>
          </p:cNvSpPr>
          <p:nvPr/>
        </p:nvSpPr>
        <p:spPr bwMode="auto">
          <a:xfrm>
            <a:off x="9630599" y="2709855"/>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63%</a:t>
            </a:r>
            <a:endParaRPr lang="en-GB" sz="1400" b="1" dirty="0">
              <a:latin typeface="+mn-lt"/>
              <a:ea typeface="Geneva" pitchFamily="-107" charset="-128"/>
              <a:cs typeface="+mn-cs"/>
            </a:endParaRPr>
          </a:p>
        </p:txBody>
      </p:sp>
      <p:sp>
        <p:nvSpPr>
          <p:cNvPr id="66" name="Text Box 17"/>
          <p:cNvSpPr txBox="1">
            <a:spLocks noChangeArrowheads="1"/>
          </p:cNvSpPr>
          <p:nvPr/>
        </p:nvSpPr>
        <p:spPr bwMode="auto">
          <a:xfrm>
            <a:off x="9630599" y="3067045"/>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52%</a:t>
            </a:r>
            <a:endParaRPr lang="en-GB" sz="1400" b="1" dirty="0">
              <a:latin typeface="+mn-lt"/>
              <a:ea typeface="Geneva" pitchFamily="-107" charset="-128"/>
              <a:cs typeface="+mn-cs"/>
            </a:endParaRPr>
          </a:p>
        </p:txBody>
      </p:sp>
      <p:sp>
        <p:nvSpPr>
          <p:cNvPr id="67" name="Text Box 17"/>
          <p:cNvSpPr txBox="1">
            <a:spLocks noChangeArrowheads="1"/>
          </p:cNvSpPr>
          <p:nvPr/>
        </p:nvSpPr>
        <p:spPr bwMode="auto">
          <a:xfrm>
            <a:off x="9630599" y="3455958"/>
            <a:ext cx="642942" cy="325467"/>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45%</a:t>
            </a:r>
            <a:endParaRPr lang="en-GB" sz="1400" b="1" dirty="0">
              <a:latin typeface="+mn-lt"/>
              <a:ea typeface="Geneva" pitchFamily="-107" charset="-128"/>
              <a:cs typeface="+mn-cs"/>
            </a:endParaRPr>
          </a:p>
        </p:txBody>
      </p:sp>
      <p:sp>
        <p:nvSpPr>
          <p:cNvPr id="68" name="Text Box 17"/>
          <p:cNvSpPr txBox="1">
            <a:spLocks noChangeArrowheads="1"/>
          </p:cNvSpPr>
          <p:nvPr/>
        </p:nvSpPr>
        <p:spPr bwMode="auto">
          <a:xfrm>
            <a:off x="9630599" y="3852863"/>
            <a:ext cx="642942" cy="325467"/>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38%</a:t>
            </a:r>
            <a:endParaRPr lang="en-GB" sz="1400" b="1" dirty="0">
              <a:latin typeface="+mn-lt"/>
              <a:ea typeface="Geneva" pitchFamily="-107" charset="-128"/>
              <a:cs typeface="+mn-cs"/>
            </a:endParaRPr>
          </a:p>
        </p:txBody>
      </p:sp>
      <p:sp>
        <p:nvSpPr>
          <p:cNvPr id="69" name="Text Box 17"/>
          <p:cNvSpPr txBox="1">
            <a:spLocks noChangeArrowheads="1"/>
          </p:cNvSpPr>
          <p:nvPr/>
        </p:nvSpPr>
        <p:spPr bwMode="auto">
          <a:xfrm>
            <a:off x="9630599" y="4583945"/>
            <a:ext cx="642942" cy="325467"/>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27%</a:t>
            </a:r>
            <a:endParaRPr lang="en-GB" sz="1400" b="1" dirty="0">
              <a:latin typeface="+mn-lt"/>
              <a:ea typeface="Geneva" pitchFamily="-107" charset="-128"/>
              <a:cs typeface="+mn-cs"/>
            </a:endParaRPr>
          </a:p>
        </p:txBody>
      </p:sp>
      <p:sp>
        <p:nvSpPr>
          <p:cNvPr id="70" name="Text Box 17"/>
          <p:cNvSpPr txBox="1">
            <a:spLocks noChangeArrowheads="1"/>
          </p:cNvSpPr>
          <p:nvPr/>
        </p:nvSpPr>
        <p:spPr bwMode="auto">
          <a:xfrm>
            <a:off x="9630599" y="4995871"/>
            <a:ext cx="642942" cy="325467"/>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17%</a:t>
            </a:r>
            <a:endParaRPr lang="en-GB" sz="1400" b="1" dirty="0">
              <a:latin typeface="+mn-lt"/>
              <a:ea typeface="Geneva" pitchFamily="-107" charset="-128"/>
              <a:cs typeface="+mn-cs"/>
            </a:endParaRPr>
          </a:p>
        </p:txBody>
      </p:sp>
      <p:sp>
        <p:nvSpPr>
          <p:cNvPr id="71" name="Text Box 17"/>
          <p:cNvSpPr txBox="1">
            <a:spLocks noChangeArrowheads="1"/>
          </p:cNvSpPr>
          <p:nvPr/>
        </p:nvSpPr>
        <p:spPr bwMode="auto">
          <a:xfrm>
            <a:off x="9630599" y="4210053"/>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27%</a:t>
            </a:r>
            <a:endParaRPr lang="en-GB" sz="1400" b="1" dirty="0">
              <a:latin typeface="+mn-lt"/>
              <a:ea typeface="Geneva" pitchFamily="-107" charset="-128"/>
              <a:cs typeface="+mn-cs"/>
            </a:endParaRPr>
          </a:p>
        </p:txBody>
      </p:sp>
      <p:sp>
        <p:nvSpPr>
          <p:cNvPr id="72" name="Text Box 17"/>
          <p:cNvSpPr txBox="1">
            <a:spLocks noChangeArrowheads="1"/>
          </p:cNvSpPr>
          <p:nvPr/>
        </p:nvSpPr>
        <p:spPr bwMode="auto">
          <a:xfrm>
            <a:off x="9630599" y="5353061"/>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8%</a:t>
            </a:r>
            <a:endParaRPr lang="en-GB" sz="1400" b="1" dirty="0">
              <a:latin typeface="+mn-lt"/>
              <a:ea typeface="Geneva" pitchFamily="-107" charset="-128"/>
              <a:cs typeface="+mn-cs"/>
            </a:endParaRPr>
          </a:p>
        </p:txBody>
      </p:sp>
      <p:sp>
        <p:nvSpPr>
          <p:cNvPr id="73" name="Text Box 17"/>
          <p:cNvSpPr txBox="1">
            <a:spLocks noChangeArrowheads="1"/>
          </p:cNvSpPr>
          <p:nvPr/>
        </p:nvSpPr>
        <p:spPr bwMode="auto">
          <a:xfrm>
            <a:off x="9630599" y="5746691"/>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8%</a:t>
            </a:r>
            <a:endParaRPr lang="en-GB" sz="1400" b="1" dirty="0">
              <a:latin typeface="+mn-lt"/>
              <a:ea typeface="Geneva" pitchFamily="-107" charset="-128"/>
              <a:cs typeface="+mn-cs"/>
            </a:endParaRPr>
          </a:p>
        </p:txBody>
      </p:sp>
      <p:sp>
        <p:nvSpPr>
          <p:cNvPr id="74" name="Text Box 17"/>
          <p:cNvSpPr txBox="1">
            <a:spLocks noChangeArrowheads="1"/>
          </p:cNvSpPr>
          <p:nvPr/>
        </p:nvSpPr>
        <p:spPr bwMode="auto">
          <a:xfrm>
            <a:off x="9630599" y="6103881"/>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9%</a:t>
            </a:r>
            <a:endParaRPr lang="en-GB" sz="1400" b="1" dirty="0">
              <a:latin typeface="+mn-lt"/>
              <a:ea typeface="Geneva" pitchFamily="-107" charset="-128"/>
              <a:cs typeface="+mn-cs"/>
            </a:endParaRPr>
          </a:p>
        </p:txBody>
      </p:sp>
      <p:sp>
        <p:nvSpPr>
          <p:cNvPr id="75" name="Text Box 17"/>
          <p:cNvSpPr txBox="1">
            <a:spLocks noChangeArrowheads="1"/>
          </p:cNvSpPr>
          <p:nvPr/>
        </p:nvSpPr>
        <p:spPr bwMode="auto">
          <a:xfrm>
            <a:off x="9630599" y="6461071"/>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7%</a:t>
            </a:r>
            <a:endParaRPr lang="en-GB" sz="1400" b="1" dirty="0">
              <a:latin typeface="+mn-lt"/>
              <a:ea typeface="Geneva" pitchFamily="-107" charset="-128"/>
              <a:cs typeface="+mn-cs"/>
            </a:endParaRPr>
          </a:p>
        </p:txBody>
      </p:sp>
      <p:sp>
        <p:nvSpPr>
          <p:cNvPr id="85" name="Down Arrow 84"/>
          <p:cNvSpPr/>
          <p:nvPr/>
        </p:nvSpPr>
        <p:spPr bwMode="auto">
          <a:xfrm>
            <a:off x="8844781" y="4210053"/>
            <a:ext cx="142876" cy="214314"/>
          </a:xfrm>
          <a:prstGeom prst="downArrow">
            <a:avLst/>
          </a:prstGeom>
          <a:solidFill>
            <a:srgbClr val="FF0000"/>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86" name="Rectangle 85"/>
          <p:cNvSpPr/>
          <p:nvPr/>
        </p:nvSpPr>
        <p:spPr bwMode="auto">
          <a:xfrm>
            <a:off x="8987657" y="4210053"/>
            <a:ext cx="500066" cy="285752"/>
          </a:xfrm>
          <a:prstGeom prst="rect">
            <a:avLst/>
          </a:prstGeom>
          <a:noFill/>
          <a:ln w="9525" cap="flat" cmpd="sng" algn="ctr">
            <a:solidFill>
              <a:schemeClr val="tx1">
                <a:lumMod val="95000"/>
                <a:lumOff val="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87" name="Down Arrow 86"/>
          <p:cNvSpPr/>
          <p:nvPr/>
        </p:nvSpPr>
        <p:spPr bwMode="auto">
          <a:xfrm>
            <a:off x="8844781" y="4615462"/>
            <a:ext cx="142876" cy="214314"/>
          </a:xfrm>
          <a:prstGeom prst="downArrow">
            <a:avLst/>
          </a:prstGeom>
          <a:solidFill>
            <a:srgbClr val="FF0000"/>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88" name="Rectangle 87"/>
          <p:cNvSpPr/>
          <p:nvPr/>
        </p:nvSpPr>
        <p:spPr bwMode="auto">
          <a:xfrm>
            <a:off x="8987657" y="4615462"/>
            <a:ext cx="500066" cy="285752"/>
          </a:xfrm>
          <a:prstGeom prst="rect">
            <a:avLst/>
          </a:prstGeom>
          <a:noFill/>
          <a:ln w="9525" cap="flat" cmpd="sng" algn="ctr">
            <a:solidFill>
              <a:schemeClr val="tx1">
                <a:lumMod val="95000"/>
                <a:lumOff val="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89" name="Down Arrow 88"/>
          <p:cNvSpPr/>
          <p:nvPr/>
        </p:nvSpPr>
        <p:spPr bwMode="auto">
          <a:xfrm>
            <a:off x="8844781" y="2768686"/>
            <a:ext cx="142876" cy="214314"/>
          </a:xfrm>
          <a:prstGeom prst="downArrow">
            <a:avLst/>
          </a:prstGeom>
          <a:solidFill>
            <a:srgbClr val="FF0000"/>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90" name="Rectangle 89"/>
          <p:cNvSpPr/>
          <p:nvPr/>
        </p:nvSpPr>
        <p:spPr bwMode="auto">
          <a:xfrm>
            <a:off x="8987657" y="2709855"/>
            <a:ext cx="500066" cy="285752"/>
          </a:xfrm>
          <a:prstGeom prst="rect">
            <a:avLst/>
          </a:prstGeom>
          <a:noFill/>
          <a:ln w="9525" cap="flat" cmpd="sng" algn="ctr">
            <a:solidFill>
              <a:schemeClr val="tx1">
                <a:lumMod val="95000"/>
                <a:lumOff val="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cxnSp>
        <p:nvCxnSpPr>
          <p:cNvPr id="93" name="Straight Connector 92"/>
          <p:cNvCxnSpPr/>
          <p:nvPr/>
        </p:nvCxnSpPr>
        <p:spPr bwMode="auto">
          <a:xfrm rot="5400000">
            <a:off x="6736566" y="4031458"/>
            <a:ext cx="5643602" cy="1588"/>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40" name="Text Box 17"/>
          <p:cNvSpPr txBox="1">
            <a:spLocks noChangeArrowheads="1"/>
          </p:cNvSpPr>
          <p:nvPr/>
        </p:nvSpPr>
        <p:spPr bwMode="auto">
          <a:xfrm>
            <a:off x="8201839" y="6461071"/>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4%</a:t>
            </a:r>
            <a:endParaRPr lang="en-GB" sz="1400" b="1" dirty="0">
              <a:latin typeface="+mn-lt"/>
              <a:ea typeface="Geneva" pitchFamily="-107" charset="-128"/>
              <a:cs typeface="+mn-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bwMode="auto">
          <a:xfrm>
            <a:off x="879823" y="5365601"/>
            <a:ext cx="2408579" cy="380996"/>
          </a:xfrm>
          <a:prstGeom prst="rect">
            <a:avLst/>
          </a:prstGeom>
          <a:solidFill>
            <a:schemeClr val="bg1">
              <a:lumMod val="95000"/>
            </a:schemeClr>
          </a:solidFill>
          <a:ln w="9525" cap="flat" cmpd="sng" algn="ctr">
            <a:solidFill>
              <a:schemeClr val="tx1">
                <a:lumMod val="50000"/>
                <a:lumOff val="50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26" name="Rectangle 25"/>
          <p:cNvSpPr/>
          <p:nvPr/>
        </p:nvSpPr>
        <p:spPr bwMode="auto">
          <a:xfrm>
            <a:off x="879823" y="4501505"/>
            <a:ext cx="2408579" cy="380996"/>
          </a:xfrm>
          <a:prstGeom prst="rect">
            <a:avLst/>
          </a:prstGeom>
          <a:solidFill>
            <a:schemeClr val="bg1">
              <a:lumMod val="95000"/>
            </a:schemeClr>
          </a:solidFill>
          <a:ln w="9525" cap="flat" cmpd="sng" algn="ctr">
            <a:solidFill>
              <a:schemeClr val="tx1">
                <a:lumMod val="50000"/>
                <a:lumOff val="50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graphicFrame>
        <p:nvGraphicFramePr>
          <p:cNvPr id="33" name="Chart 32"/>
          <p:cNvGraphicFramePr>
            <a:graphicFrameLocks/>
          </p:cNvGraphicFramePr>
          <p:nvPr/>
        </p:nvGraphicFramePr>
        <p:xfrm>
          <a:off x="700849" y="1423971"/>
          <a:ext cx="6143668" cy="5429288"/>
        </p:xfrm>
        <a:graphic>
          <a:graphicData uri="http://schemas.openxmlformats.org/drawingml/2006/chart">
            <c:chart xmlns:c="http://schemas.openxmlformats.org/drawingml/2006/chart" xmlns:r="http://schemas.openxmlformats.org/officeDocument/2006/relationships" r:id="rId3"/>
          </a:graphicData>
        </a:graphic>
      </p:graphicFrame>
      <p:sp>
        <p:nvSpPr>
          <p:cNvPr id="6148" name="Title 1"/>
          <p:cNvSpPr>
            <a:spLocks noGrp="1"/>
          </p:cNvSpPr>
          <p:nvPr>
            <p:ph type="title"/>
          </p:nvPr>
        </p:nvSpPr>
        <p:spPr>
          <a:xfrm>
            <a:off x="849313" y="352401"/>
            <a:ext cx="9209914" cy="1268784"/>
          </a:xfrm>
          <a:noFill/>
        </p:spPr>
        <p:txBody>
          <a:bodyPr/>
          <a:lstStyle/>
          <a:p>
            <a:r>
              <a:rPr dirty="0" smtClean="0">
                <a:latin typeface="Arial" pitchFamily="34" charset="0"/>
                <a:ea typeface="Geneva"/>
                <a:cs typeface="Geneva"/>
              </a:rPr>
              <a:t>Road safety and education.</a:t>
            </a:r>
            <a:br>
              <a:rPr dirty="0" smtClean="0">
                <a:latin typeface="Arial" pitchFamily="34" charset="0"/>
                <a:ea typeface="Geneva"/>
                <a:cs typeface="Geneva"/>
              </a:rPr>
            </a:br>
            <a:r>
              <a:rPr sz="1400" dirty="0" smtClean="0">
                <a:latin typeface="Arial" pitchFamily="34" charset="0"/>
                <a:ea typeface="Geneva"/>
                <a:cs typeface="Geneva"/>
              </a:rPr>
              <a:t>More rigorous driving education is welcomed by most, but </a:t>
            </a:r>
            <a:r>
              <a:rPr sz="1400" smtClean="0">
                <a:latin typeface="Arial" pitchFamily="34" charset="0"/>
                <a:ea typeface="Geneva"/>
                <a:cs typeface="Geneva"/>
              </a:rPr>
              <a:t>typically in areas where </a:t>
            </a:r>
            <a:r>
              <a:rPr sz="1400" dirty="0" smtClean="0">
                <a:latin typeface="Arial" pitchFamily="34" charset="0"/>
                <a:ea typeface="Geneva"/>
                <a:cs typeface="Geneva"/>
              </a:rPr>
              <a:t>they would be unaffected </a:t>
            </a:r>
            <a:r>
              <a:rPr lang="en-GB" sz="1400" dirty="0" smtClean="0">
                <a:latin typeface="Arial" pitchFamily="34" charset="0"/>
                <a:ea typeface="Geneva"/>
                <a:cs typeface="Geneva"/>
              </a:rPr>
              <a:t>–</a:t>
            </a:r>
            <a:r>
              <a:rPr sz="1400" dirty="0" smtClean="0">
                <a:latin typeface="Arial" pitchFamily="34" charset="0"/>
                <a:ea typeface="Geneva"/>
                <a:cs typeface="Geneva"/>
              </a:rPr>
              <a:t> 'lifetime re-testing' is supported by younger drivers and 'driving on the curriculum' is encouraged by older drivers. Motorists' perceptions of drink-driving and driving standards do not necessarily reflect </a:t>
            </a:r>
            <a:r>
              <a:rPr sz="1400" dirty="0" err="1" smtClean="0">
                <a:latin typeface="Arial" pitchFamily="34" charset="0"/>
                <a:ea typeface="Geneva"/>
                <a:cs typeface="Geneva"/>
              </a:rPr>
              <a:t>behaviour</a:t>
            </a:r>
            <a:r>
              <a:rPr sz="1400" dirty="0" smtClean="0">
                <a:latin typeface="Arial" pitchFamily="34" charset="0"/>
                <a:ea typeface="Geneva"/>
                <a:cs typeface="Geneva"/>
              </a:rPr>
              <a:t> on the road.</a:t>
            </a:r>
            <a:endParaRPr dirty="0" smtClean="0">
              <a:latin typeface="Arial" pitchFamily="34" charset="0"/>
              <a:ea typeface="Geneva"/>
              <a:cs typeface="Geneva"/>
            </a:endParaRPr>
          </a:p>
        </p:txBody>
      </p:sp>
      <p:sp>
        <p:nvSpPr>
          <p:cNvPr id="59" name="Rectangle 23"/>
          <p:cNvSpPr>
            <a:spLocks noChangeArrowheads="1"/>
          </p:cNvSpPr>
          <p:nvPr/>
        </p:nvSpPr>
        <p:spPr bwMode="auto">
          <a:xfrm>
            <a:off x="1639889" y="6853259"/>
            <a:ext cx="6419074" cy="646113"/>
          </a:xfrm>
          <a:prstGeom prst="rect">
            <a:avLst/>
          </a:prstGeom>
          <a:noFill/>
          <a:ln w="9525">
            <a:noFill/>
            <a:miter lim="800000"/>
            <a:headEnd/>
            <a:tailEnd/>
          </a:ln>
        </p:spPr>
        <p:txBody>
          <a:bodyPr lIns="104287" tIns="52144" rIns="104287" bIns="52144"/>
          <a:lstStyle/>
          <a:p>
            <a:pPr marL="391077" indent="-391077" eaLnBrk="0" hangingPunct="0">
              <a:defRPr/>
            </a:pPr>
            <a:r>
              <a:rPr lang="en-GB" sz="1000" dirty="0" smtClean="0">
                <a:solidFill>
                  <a:srgbClr val="4D4D4D"/>
                </a:solidFill>
                <a:latin typeface="+mn-lt"/>
              </a:rPr>
              <a:t>Q18	Which of the following statements do you agree with regards road safety in the UK?</a:t>
            </a:r>
          </a:p>
          <a:p>
            <a:pPr marL="391077" indent="-391077" eaLnBrk="0" hangingPunct="0">
              <a:defRPr/>
            </a:pPr>
            <a:r>
              <a:rPr lang="en-GB" sz="1000" dirty="0" smtClean="0">
                <a:solidFill>
                  <a:srgbClr val="4D4D4D"/>
                </a:solidFill>
                <a:ea typeface="Geneva" pitchFamily="-110" charset="-128"/>
                <a:cs typeface="Arial" pitchFamily="34" charset="0"/>
              </a:rPr>
              <a:t>Q20	Thinking about those who are learning to drive, at what age do you think people should be eligible for practical driving lessons, and for education on driving/lessons on driving theory?</a:t>
            </a:r>
          </a:p>
          <a:p>
            <a:pPr marL="391077" indent="-391077" eaLnBrk="0" hangingPunct="0">
              <a:defRPr/>
            </a:pPr>
            <a:r>
              <a:rPr lang="en-GB" sz="1000" dirty="0" smtClean="0">
                <a:solidFill>
                  <a:srgbClr val="4D4D4D"/>
                </a:solidFill>
              </a:rPr>
              <a:t>	Base: all respondents (n=1,003)</a:t>
            </a:r>
            <a:r>
              <a:rPr lang="en-GB" sz="1000" dirty="0" smtClean="0">
                <a:solidFill>
                  <a:srgbClr val="4D4D4D"/>
                </a:solidFill>
                <a:ea typeface="Geneva" pitchFamily="-110" charset="-128"/>
                <a:cs typeface="Arial" pitchFamily="34" charset="0"/>
              </a:rPr>
              <a:t> </a:t>
            </a:r>
          </a:p>
        </p:txBody>
      </p:sp>
      <p:sp>
        <p:nvSpPr>
          <p:cNvPr id="5" name="TextBox 4"/>
          <p:cNvSpPr txBox="1"/>
          <p:nvPr/>
        </p:nvSpPr>
        <p:spPr>
          <a:xfrm>
            <a:off x="757467" y="5353061"/>
            <a:ext cx="2714644" cy="430887"/>
          </a:xfrm>
          <a:prstGeom prst="rect">
            <a:avLst/>
          </a:prstGeom>
          <a:noFill/>
        </p:spPr>
        <p:txBody>
          <a:bodyPr wrap="square" rtlCol="0">
            <a:spAutoFit/>
          </a:bodyPr>
          <a:lstStyle/>
          <a:p>
            <a:pPr algn="ctr"/>
            <a:r>
              <a:rPr lang="en-GB" i="1" dirty="0" smtClean="0"/>
              <a:t> 63% say they speed on the motorway frequently or occasionally</a:t>
            </a:r>
            <a:endParaRPr lang="en-GB" i="1" dirty="0"/>
          </a:p>
        </p:txBody>
      </p:sp>
      <p:sp>
        <p:nvSpPr>
          <p:cNvPr id="6" name="TextBox 5"/>
          <p:cNvSpPr txBox="1"/>
          <p:nvPr/>
        </p:nvSpPr>
        <p:spPr>
          <a:xfrm>
            <a:off x="807815" y="4501505"/>
            <a:ext cx="2571768" cy="430887"/>
          </a:xfrm>
          <a:prstGeom prst="rect">
            <a:avLst/>
          </a:prstGeom>
          <a:noFill/>
        </p:spPr>
        <p:txBody>
          <a:bodyPr wrap="square" rtlCol="0">
            <a:spAutoFit/>
          </a:bodyPr>
          <a:lstStyle/>
          <a:p>
            <a:pPr algn="ctr"/>
            <a:r>
              <a:rPr lang="en-GB" i="1" dirty="0" smtClean="0"/>
              <a:t> 89% did not drink-drive in 2012 up 5% since 2011</a:t>
            </a:r>
            <a:endParaRPr lang="en-GB" i="1" dirty="0"/>
          </a:p>
        </p:txBody>
      </p:sp>
      <p:sp>
        <p:nvSpPr>
          <p:cNvPr id="16" name="Rectangle 15"/>
          <p:cNvSpPr/>
          <p:nvPr/>
        </p:nvSpPr>
        <p:spPr bwMode="auto">
          <a:xfrm>
            <a:off x="915163" y="6424631"/>
            <a:ext cx="2405314" cy="285752"/>
          </a:xfrm>
          <a:prstGeom prst="rect">
            <a:avLst/>
          </a:prstGeom>
          <a:solidFill>
            <a:schemeClr val="bg1">
              <a:lumMod val="95000"/>
            </a:schemeClr>
          </a:solidFill>
          <a:ln w="9525" cap="flat" cmpd="sng" algn="ctr">
            <a:solidFill>
              <a:schemeClr val="tx1">
                <a:lumMod val="50000"/>
                <a:lumOff val="50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7" name="TextBox 6"/>
          <p:cNvSpPr txBox="1"/>
          <p:nvPr/>
        </p:nvSpPr>
        <p:spPr>
          <a:xfrm>
            <a:off x="772287" y="6424631"/>
            <a:ext cx="2619628" cy="261610"/>
          </a:xfrm>
          <a:prstGeom prst="rect">
            <a:avLst/>
          </a:prstGeom>
          <a:noFill/>
        </p:spPr>
        <p:txBody>
          <a:bodyPr wrap="none" rtlCol="0">
            <a:spAutoFit/>
          </a:bodyPr>
          <a:lstStyle/>
          <a:p>
            <a:pPr algn="r"/>
            <a:r>
              <a:rPr lang="en-GB" i="1" dirty="0" smtClean="0"/>
              <a:t> 92% say they are a law abiding driver</a:t>
            </a:r>
            <a:endParaRPr lang="en-GB" i="1" dirty="0"/>
          </a:p>
        </p:txBody>
      </p:sp>
      <p:grpSp>
        <p:nvGrpSpPr>
          <p:cNvPr id="37" name="Group 36"/>
          <p:cNvGrpSpPr/>
          <p:nvPr/>
        </p:nvGrpSpPr>
        <p:grpSpPr>
          <a:xfrm>
            <a:off x="7201707" y="2209789"/>
            <a:ext cx="2643206" cy="4214842"/>
            <a:chOff x="7416021" y="2281227"/>
            <a:chExt cx="2643206" cy="4214842"/>
          </a:xfrm>
        </p:grpSpPr>
        <p:sp>
          <p:nvSpPr>
            <p:cNvPr id="36" name="Rectangle 35"/>
            <p:cNvSpPr/>
            <p:nvPr/>
          </p:nvSpPr>
          <p:spPr bwMode="auto">
            <a:xfrm>
              <a:off x="7416021" y="2281227"/>
              <a:ext cx="2643206" cy="4214842"/>
            </a:xfrm>
            <a:prstGeom prst="rect">
              <a:avLst/>
            </a:prstGeom>
            <a:solidFill>
              <a:schemeClr val="accent3">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grpSp>
          <p:nvGrpSpPr>
            <p:cNvPr id="35" name="Group 34"/>
            <p:cNvGrpSpPr/>
            <p:nvPr/>
          </p:nvGrpSpPr>
          <p:grpSpPr>
            <a:xfrm>
              <a:off x="7416021" y="2348445"/>
              <a:ext cx="2643206" cy="4004748"/>
              <a:chOff x="7558897" y="2138351"/>
              <a:chExt cx="2643206" cy="4004748"/>
            </a:xfrm>
          </p:grpSpPr>
          <p:sp>
            <p:nvSpPr>
              <p:cNvPr id="8" name="Text Box 17"/>
              <p:cNvSpPr txBox="1">
                <a:spLocks noChangeArrowheads="1"/>
              </p:cNvSpPr>
              <p:nvPr/>
            </p:nvSpPr>
            <p:spPr bwMode="auto">
              <a:xfrm>
                <a:off x="7737492" y="3138483"/>
                <a:ext cx="2286016" cy="474638"/>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200" b="1" dirty="0" smtClean="0">
                    <a:latin typeface="+mn-lt"/>
                    <a:ea typeface="Geneva" pitchFamily="-107" charset="-128"/>
                    <a:cs typeface="+mn-cs"/>
                  </a:rPr>
                  <a:t>Practical driving lessons – </a:t>
                </a:r>
                <a:r>
                  <a:rPr lang="en-GB" sz="1200" b="1" u="sng" dirty="0" smtClean="0">
                    <a:latin typeface="+mn-lt"/>
                    <a:ea typeface="Geneva" pitchFamily="-107" charset="-128"/>
                    <a:cs typeface="+mn-cs"/>
                  </a:rPr>
                  <a:t>on</a:t>
                </a:r>
                <a:r>
                  <a:rPr lang="en-GB" sz="1200" b="1" dirty="0" smtClean="0">
                    <a:latin typeface="+mn-lt"/>
                    <a:ea typeface="Geneva" pitchFamily="-107" charset="-128"/>
                    <a:cs typeface="+mn-cs"/>
                  </a:rPr>
                  <a:t> public roads</a:t>
                </a:r>
                <a:endParaRPr lang="en-GB" sz="1200" b="1" dirty="0">
                  <a:latin typeface="+mn-lt"/>
                  <a:ea typeface="Geneva" pitchFamily="-107" charset="-128"/>
                  <a:cs typeface="+mn-cs"/>
                </a:endParaRPr>
              </a:p>
            </p:txBody>
          </p:sp>
          <p:sp>
            <p:nvSpPr>
              <p:cNvPr id="9" name="Text Box 34"/>
              <p:cNvSpPr txBox="1">
                <a:spLocks noChangeArrowheads="1"/>
              </p:cNvSpPr>
              <p:nvPr/>
            </p:nvSpPr>
            <p:spPr bwMode="auto">
              <a:xfrm>
                <a:off x="7808930" y="3638549"/>
                <a:ext cx="2143140" cy="320750"/>
              </a:xfrm>
              <a:prstGeom prst="rect">
                <a:avLst/>
              </a:prstGeom>
              <a:solidFill>
                <a:schemeClr val="accent6"/>
              </a:solidFill>
              <a:ln w="9525">
                <a:noFill/>
                <a:miter lim="800000"/>
                <a:headEnd/>
                <a:tailEnd/>
              </a:ln>
            </p:spPr>
            <p:txBody>
              <a:bodyPr wrap="square" lIns="104287" tIns="52144" rIns="104287" bIns="52144">
                <a:spAutoFit/>
              </a:bodyPr>
              <a:lstStyle/>
              <a:p>
                <a:pPr algn="ctr" eaLnBrk="0" hangingPunct="0">
                  <a:spcBef>
                    <a:spcPct val="50000"/>
                  </a:spcBef>
                  <a:defRPr/>
                </a:pPr>
                <a:r>
                  <a:rPr lang="en-GB" sz="1400" b="1" dirty="0" smtClean="0">
                    <a:solidFill>
                      <a:schemeClr val="bg1"/>
                    </a:solidFill>
                    <a:latin typeface="+mn-lt"/>
                    <a:ea typeface="Geneva" pitchFamily="-107" charset="-128"/>
                    <a:cs typeface="+mn-cs"/>
                  </a:rPr>
                  <a:t>17.3 years</a:t>
                </a:r>
                <a:endParaRPr lang="en-GB" sz="1400" b="1" dirty="0">
                  <a:solidFill>
                    <a:schemeClr val="bg1"/>
                  </a:solidFill>
                  <a:latin typeface="+mn-lt"/>
                  <a:ea typeface="Geneva" pitchFamily="-107" charset="-128"/>
                  <a:cs typeface="+mn-cs"/>
                </a:endParaRPr>
              </a:p>
            </p:txBody>
          </p:sp>
          <p:sp>
            <p:nvSpPr>
              <p:cNvPr id="10" name="Text Box 17"/>
              <p:cNvSpPr txBox="1">
                <a:spLocks noChangeArrowheads="1"/>
              </p:cNvSpPr>
              <p:nvPr/>
            </p:nvSpPr>
            <p:spPr bwMode="auto">
              <a:xfrm>
                <a:off x="7558897" y="3995739"/>
                <a:ext cx="2643206" cy="474638"/>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200" b="1" dirty="0" smtClean="0">
                    <a:latin typeface="+mn-lt"/>
                    <a:ea typeface="Geneva" pitchFamily="-107" charset="-128"/>
                    <a:cs typeface="+mn-cs"/>
                  </a:rPr>
                  <a:t>Practical driving lessons –         </a:t>
                </a:r>
                <a:r>
                  <a:rPr lang="en-GB" sz="1200" b="1" u="sng" dirty="0" smtClean="0">
                    <a:latin typeface="+mn-lt"/>
                    <a:ea typeface="Geneva" pitchFamily="-107" charset="-128"/>
                    <a:cs typeface="+mn-cs"/>
                  </a:rPr>
                  <a:t>off</a:t>
                </a:r>
                <a:r>
                  <a:rPr lang="en-GB" sz="1200" b="1" dirty="0" smtClean="0">
                    <a:latin typeface="+mn-lt"/>
                    <a:ea typeface="Geneva" pitchFamily="-107" charset="-128"/>
                    <a:cs typeface="+mn-cs"/>
                  </a:rPr>
                  <a:t> public roads</a:t>
                </a:r>
                <a:endParaRPr lang="en-GB" sz="1200" b="1" dirty="0">
                  <a:latin typeface="+mn-lt"/>
                  <a:ea typeface="Geneva" pitchFamily="-107" charset="-128"/>
                  <a:cs typeface="+mn-cs"/>
                </a:endParaRPr>
              </a:p>
            </p:txBody>
          </p:sp>
          <p:sp>
            <p:nvSpPr>
              <p:cNvPr id="11" name="Text Box 17"/>
              <p:cNvSpPr txBox="1">
                <a:spLocks noChangeArrowheads="1"/>
              </p:cNvSpPr>
              <p:nvPr/>
            </p:nvSpPr>
            <p:spPr bwMode="auto">
              <a:xfrm>
                <a:off x="7558897" y="4960873"/>
                <a:ext cx="2643206" cy="289972"/>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200" b="1" dirty="0" smtClean="0">
                    <a:latin typeface="+mn-lt"/>
                    <a:ea typeface="Geneva" pitchFamily="-107" charset="-128"/>
                    <a:cs typeface="+mn-cs"/>
                  </a:rPr>
                  <a:t>Driving theory/ education</a:t>
                </a:r>
                <a:endParaRPr lang="en-GB" sz="1200" b="1" dirty="0">
                  <a:latin typeface="+mn-lt"/>
                  <a:ea typeface="Geneva" pitchFamily="-107" charset="-128"/>
                  <a:cs typeface="+mn-cs"/>
                </a:endParaRPr>
              </a:p>
            </p:txBody>
          </p:sp>
          <p:sp>
            <p:nvSpPr>
              <p:cNvPr id="12" name="Text Box 34"/>
              <p:cNvSpPr txBox="1">
                <a:spLocks noChangeArrowheads="1"/>
              </p:cNvSpPr>
              <p:nvPr/>
            </p:nvSpPr>
            <p:spPr bwMode="auto">
              <a:xfrm>
                <a:off x="7808930" y="4495805"/>
                <a:ext cx="2143140" cy="320750"/>
              </a:xfrm>
              <a:prstGeom prst="rect">
                <a:avLst/>
              </a:prstGeom>
              <a:solidFill>
                <a:schemeClr val="accent3"/>
              </a:solidFill>
              <a:ln w="9525">
                <a:noFill/>
                <a:miter lim="800000"/>
                <a:headEnd/>
                <a:tailEnd/>
              </a:ln>
            </p:spPr>
            <p:txBody>
              <a:bodyPr wrap="square" lIns="104287" tIns="52144" rIns="104287" bIns="52144">
                <a:spAutoFit/>
              </a:bodyPr>
              <a:lstStyle/>
              <a:p>
                <a:pPr algn="ctr" eaLnBrk="0" hangingPunct="0">
                  <a:spcBef>
                    <a:spcPct val="50000"/>
                  </a:spcBef>
                  <a:defRPr/>
                </a:pPr>
                <a:r>
                  <a:rPr lang="en-GB" sz="1400" b="1" dirty="0" smtClean="0">
                    <a:solidFill>
                      <a:schemeClr val="bg1"/>
                    </a:solidFill>
                    <a:latin typeface="+mn-lt"/>
                    <a:ea typeface="Geneva" pitchFamily="-107" charset="-128"/>
                    <a:cs typeface="+mn-cs"/>
                  </a:rPr>
                  <a:t>16.0 years</a:t>
                </a:r>
                <a:endParaRPr lang="en-GB" sz="1400" b="1" dirty="0">
                  <a:solidFill>
                    <a:schemeClr val="bg1"/>
                  </a:solidFill>
                  <a:latin typeface="+mn-lt"/>
                  <a:ea typeface="Geneva" pitchFamily="-107" charset="-128"/>
                  <a:cs typeface="+mn-cs"/>
                </a:endParaRPr>
              </a:p>
            </p:txBody>
          </p:sp>
          <p:sp>
            <p:nvSpPr>
              <p:cNvPr id="13" name="Text Box 34"/>
              <p:cNvSpPr txBox="1">
                <a:spLocks noChangeArrowheads="1"/>
              </p:cNvSpPr>
              <p:nvPr/>
            </p:nvSpPr>
            <p:spPr bwMode="auto">
              <a:xfrm>
                <a:off x="7808930" y="5318063"/>
                <a:ext cx="2143140" cy="320750"/>
              </a:xfrm>
              <a:prstGeom prst="rect">
                <a:avLst/>
              </a:prstGeom>
              <a:solidFill>
                <a:schemeClr val="accent3"/>
              </a:solidFill>
              <a:ln w="9525">
                <a:noFill/>
                <a:miter lim="800000"/>
                <a:headEnd/>
                <a:tailEnd/>
              </a:ln>
            </p:spPr>
            <p:txBody>
              <a:bodyPr wrap="square" lIns="104287" tIns="52144" rIns="104287" bIns="52144">
                <a:spAutoFit/>
              </a:bodyPr>
              <a:lstStyle/>
              <a:p>
                <a:pPr algn="ctr" eaLnBrk="0" hangingPunct="0">
                  <a:spcBef>
                    <a:spcPct val="50000"/>
                  </a:spcBef>
                  <a:defRPr/>
                </a:pPr>
                <a:r>
                  <a:rPr lang="en-GB" sz="1400" b="1" dirty="0" smtClean="0">
                    <a:solidFill>
                      <a:schemeClr val="bg1"/>
                    </a:solidFill>
                    <a:latin typeface="+mn-lt"/>
                    <a:ea typeface="Geneva" pitchFamily="-107" charset="-128"/>
                    <a:cs typeface="+mn-cs"/>
                  </a:rPr>
                  <a:t>14.5 years</a:t>
                </a:r>
                <a:endParaRPr lang="en-GB" sz="1400" b="1" dirty="0">
                  <a:solidFill>
                    <a:schemeClr val="bg1"/>
                  </a:solidFill>
                  <a:latin typeface="+mn-lt"/>
                  <a:ea typeface="Geneva" pitchFamily="-107" charset="-128"/>
                  <a:cs typeface="+mn-cs"/>
                </a:endParaRPr>
              </a:p>
            </p:txBody>
          </p:sp>
          <p:sp>
            <p:nvSpPr>
              <p:cNvPr id="17" name="Text Box 17"/>
              <p:cNvSpPr txBox="1">
                <a:spLocks noChangeArrowheads="1"/>
              </p:cNvSpPr>
              <p:nvPr/>
            </p:nvSpPr>
            <p:spPr bwMode="auto">
              <a:xfrm>
                <a:off x="7666054" y="2138351"/>
                <a:ext cx="2428892"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Learning to drive</a:t>
                </a:r>
                <a:endParaRPr lang="en-GB" sz="1400" b="1" dirty="0">
                  <a:latin typeface="+mn-lt"/>
                  <a:ea typeface="Geneva" pitchFamily="-107" charset="-128"/>
                  <a:cs typeface="+mn-cs"/>
                </a:endParaRPr>
              </a:p>
            </p:txBody>
          </p:sp>
          <p:sp>
            <p:nvSpPr>
              <p:cNvPr id="18" name="Text Box 17"/>
              <p:cNvSpPr txBox="1">
                <a:spLocks noChangeArrowheads="1"/>
              </p:cNvSpPr>
              <p:nvPr/>
            </p:nvSpPr>
            <p:spPr bwMode="auto">
              <a:xfrm>
                <a:off x="7666054" y="2424103"/>
                <a:ext cx="2428892" cy="659304"/>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200" dirty="0" smtClean="0">
                    <a:latin typeface="+mn-lt"/>
                    <a:ea typeface="Geneva" pitchFamily="-107" charset="-128"/>
                    <a:cs typeface="+mn-cs"/>
                  </a:rPr>
                  <a:t>Motorists believe that the minimum age for these ‘rites of passage’ should be, on average:</a:t>
                </a:r>
                <a:endParaRPr lang="en-GB" sz="1200" dirty="0">
                  <a:latin typeface="+mn-lt"/>
                  <a:ea typeface="Geneva" pitchFamily="-107" charset="-128"/>
                  <a:cs typeface="+mn-cs"/>
                </a:endParaRPr>
              </a:p>
            </p:txBody>
          </p:sp>
          <p:sp>
            <p:nvSpPr>
              <p:cNvPr id="19" name="Text Box 34"/>
              <p:cNvSpPr txBox="1">
                <a:spLocks noChangeArrowheads="1"/>
              </p:cNvSpPr>
              <p:nvPr/>
            </p:nvSpPr>
            <p:spPr bwMode="auto">
              <a:xfrm>
                <a:off x="7808930" y="5853127"/>
                <a:ext cx="2143140" cy="289972"/>
              </a:xfrm>
              <a:prstGeom prst="rect">
                <a:avLst/>
              </a:prstGeom>
              <a:solidFill>
                <a:schemeClr val="bg1">
                  <a:lumMod val="95000"/>
                </a:schemeClr>
              </a:solidFill>
              <a:ln w="9525">
                <a:solidFill>
                  <a:srgbClr val="465141"/>
                </a:solidFill>
                <a:prstDash val="dash"/>
                <a:miter lim="800000"/>
                <a:headEnd/>
                <a:tailEnd/>
              </a:ln>
            </p:spPr>
            <p:txBody>
              <a:bodyPr wrap="square" lIns="104287" tIns="52144" rIns="104287" bIns="52144">
                <a:spAutoFit/>
              </a:bodyPr>
              <a:lstStyle/>
              <a:p>
                <a:pPr algn="ctr" eaLnBrk="0" hangingPunct="0">
                  <a:spcBef>
                    <a:spcPct val="50000"/>
                  </a:spcBef>
                  <a:defRPr/>
                </a:pPr>
                <a:r>
                  <a:rPr lang="en-GB" sz="1200" b="1" dirty="0" smtClean="0">
                    <a:latin typeface="+mn-lt"/>
                    <a:ea typeface="Geneva" pitchFamily="-107" charset="-128"/>
                    <a:cs typeface="+mn-cs"/>
                  </a:rPr>
                  <a:t>Current age limit: 17 years</a:t>
                </a:r>
                <a:endParaRPr lang="en-GB" sz="1200" b="1" dirty="0">
                  <a:latin typeface="+mn-lt"/>
                  <a:ea typeface="Geneva" pitchFamily="-107" charset="-128"/>
                  <a:cs typeface="+mn-cs"/>
                </a:endParaRPr>
              </a:p>
            </p:txBody>
          </p:sp>
        </p:grpSp>
      </p:grpSp>
      <p:cxnSp>
        <p:nvCxnSpPr>
          <p:cNvPr id="42" name="Straight Arrow Connector 41"/>
          <p:cNvCxnSpPr/>
          <p:nvPr/>
        </p:nvCxnSpPr>
        <p:spPr bwMode="auto">
          <a:xfrm>
            <a:off x="6844517" y="2424103"/>
            <a:ext cx="35719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itle 1"/>
          <p:cNvSpPr>
            <a:spLocks noGrp="1"/>
          </p:cNvSpPr>
          <p:nvPr>
            <p:ph type="title"/>
          </p:nvPr>
        </p:nvSpPr>
        <p:spPr>
          <a:xfrm>
            <a:off x="849313" y="352401"/>
            <a:ext cx="9209914" cy="1079500"/>
          </a:xfrm>
          <a:noFill/>
        </p:spPr>
        <p:txBody>
          <a:bodyPr/>
          <a:lstStyle/>
          <a:p>
            <a:r>
              <a:rPr smtClean="0">
                <a:latin typeface="Arial" pitchFamily="34" charset="0"/>
                <a:ea typeface="Geneva"/>
                <a:cs typeface="Geneva"/>
              </a:rPr>
              <a:t>Punishment for motoring offences.</a:t>
            </a:r>
            <a:br>
              <a:rPr smtClean="0">
                <a:latin typeface="Arial" pitchFamily="34" charset="0"/>
                <a:ea typeface="Geneva"/>
                <a:cs typeface="Geneva"/>
              </a:rPr>
            </a:br>
            <a:r>
              <a:rPr sz="1400" smtClean="0">
                <a:latin typeface="Arial" pitchFamily="34" charset="0"/>
                <a:ea typeface="Geneva"/>
                <a:cs typeface="Geneva"/>
              </a:rPr>
              <a:t>The vast majority would punish excessive drug- or drink-driving with a ban </a:t>
            </a:r>
            <a:r>
              <a:rPr lang="en-GB" sz="1400" dirty="0" smtClean="0">
                <a:latin typeface="Arial" pitchFamily="34" charset="0"/>
                <a:ea typeface="Geneva"/>
                <a:cs typeface="Geneva"/>
              </a:rPr>
              <a:t>–</a:t>
            </a:r>
            <a:r>
              <a:rPr sz="1400" smtClean="0">
                <a:latin typeface="Arial" pitchFamily="34" charset="0"/>
                <a:ea typeface="Geneva"/>
                <a:cs typeface="Geneva"/>
              </a:rPr>
              <a:t> unsurprisingly, those who admit to commiting these offences would be more lenient.</a:t>
            </a:r>
            <a:endParaRPr dirty="0" smtClean="0">
              <a:latin typeface="Arial" pitchFamily="34" charset="0"/>
              <a:ea typeface="Geneva"/>
              <a:cs typeface="Geneva"/>
            </a:endParaRPr>
          </a:p>
        </p:txBody>
      </p:sp>
      <p:sp>
        <p:nvSpPr>
          <p:cNvPr id="59" name="Rectangle 23"/>
          <p:cNvSpPr>
            <a:spLocks noChangeArrowheads="1"/>
          </p:cNvSpPr>
          <p:nvPr/>
        </p:nvSpPr>
        <p:spPr bwMode="auto">
          <a:xfrm>
            <a:off x="1568451" y="6921500"/>
            <a:ext cx="6419074" cy="646113"/>
          </a:xfrm>
          <a:prstGeom prst="rect">
            <a:avLst/>
          </a:prstGeom>
          <a:noFill/>
          <a:ln w="9525">
            <a:noFill/>
            <a:miter lim="800000"/>
            <a:headEnd/>
            <a:tailEnd/>
          </a:ln>
        </p:spPr>
        <p:txBody>
          <a:bodyPr lIns="104287" tIns="52144" rIns="104287" bIns="52144"/>
          <a:lstStyle/>
          <a:p>
            <a:pPr marL="391077" indent="-391077" eaLnBrk="0" hangingPunct="0">
              <a:defRPr/>
            </a:pPr>
            <a:endParaRPr lang="en-GB" sz="1000" dirty="0">
              <a:solidFill>
                <a:srgbClr val="4D4D4D"/>
              </a:solidFill>
              <a:latin typeface="+mn-lt"/>
            </a:endParaRPr>
          </a:p>
        </p:txBody>
      </p:sp>
      <p:sp>
        <p:nvSpPr>
          <p:cNvPr id="33" name="Rectangle 23"/>
          <p:cNvSpPr>
            <a:spLocks noChangeArrowheads="1"/>
          </p:cNvSpPr>
          <p:nvPr/>
        </p:nvSpPr>
        <p:spPr bwMode="auto">
          <a:xfrm>
            <a:off x="1568451" y="6921500"/>
            <a:ext cx="6561950" cy="646113"/>
          </a:xfrm>
          <a:prstGeom prst="rect">
            <a:avLst/>
          </a:prstGeom>
          <a:noFill/>
          <a:ln w="9525">
            <a:noFill/>
            <a:miter lim="800000"/>
            <a:headEnd/>
            <a:tailEnd/>
          </a:ln>
        </p:spPr>
        <p:txBody>
          <a:bodyPr lIns="104287" tIns="52144" rIns="104287" bIns="52144"/>
          <a:lstStyle/>
          <a:p>
            <a:pPr marL="391077" indent="-391077" eaLnBrk="0" hangingPunct="0">
              <a:defRPr/>
            </a:pPr>
            <a:r>
              <a:rPr lang="en-GB" sz="1000" dirty="0" smtClean="0">
                <a:solidFill>
                  <a:srgbClr val="4D4D4D"/>
                </a:solidFill>
                <a:latin typeface="+mn-lt"/>
              </a:rPr>
              <a:t>Q19	For the following motoring offences, what punishment do you think they should be assigned?</a:t>
            </a:r>
          </a:p>
          <a:p>
            <a:pPr marL="391077" indent="-391077" eaLnBrk="0" hangingPunct="0">
              <a:defRPr/>
            </a:pPr>
            <a:r>
              <a:rPr lang="en-GB" sz="1000" dirty="0" smtClean="0">
                <a:solidFill>
                  <a:srgbClr val="4D4D4D"/>
                </a:solidFill>
                <a:latin typeface="+mn-lt"/>
              </a:rPr>
              <a:t>	Base: all respondents (n=1,003)</a:t>
            </a:r>
            <a:endParaRPr lang="en-GB" sz="1000" dirty="0">
              <a:solidFill>
                <a:srgbClr val="4D4D4D"/>
              </a:solidFill>
              <a:latin typeface="+mn-lt"/>
            </a:endParaRPr>
          </a:p>
        </p:txBody>
      </p:sp>
      <p:graphicFrame>
        <p:nvGraphicFramePr>
          <p:cNvPr id="10" name="Chart 9"/>
          <p:cNvGraphicFramePr>
            <a:graphicFrameLocks/>
          </p:cNvGraphicFramePr>
          <p:nvPr/>
        </p:nvGraphicFramePr>
        <p:xfrm>
          <a:off x="-1513729" y="1495409"/>
          <a:ext cx="9630600" cy="5357850"/>
        </p:xfrm>
        <a:graphic>
          <a:graphicData uri="http://schemas.openxmlformats.org/drawingml/2006/chart">
            <c:chart xmlns:c="http://schemas.openxmlformats.org/drawingml/2006/chart" xmlns:r="http://schemas.openxmlformats.org/officeDocument/2006/relationships" r:id="rId3"/>
          </a:graphicData>
        </a:graphic>
      </p:graphicFrame>
      <p:grpSp>
        <p:nvGrpSpPr>
          <p:cNvPr id="34" name="Group 33"/>
          <p:cNvGrpSpPr/>
          <p:nvPr/>
        </p:nvGrpSpPr>
        <p:grpSpPr>
          <a:xfrm>
            <a:off x="8344715" y="1995475"/>
            <a:ext cx="642942" cy="4643470"/>
            <a:chOff x="8344715" y="1995475"/>
            <a:chExt cx="642942" cy="4643470"/>
          </a:xfrm>
        </p:grpSpPr>
        <p:sp>
          <p:nvSpPr>
            <p:cNvPr id="27" name="Rectangle 26"/>
            <p:cNvSpPr/>
            <p:nvPr/>
          </p:nvSpPr>
          <p:spPr bwMode="auto">
            <a:xfrm>
              <a:off x="8416153" y="1995475"/>
              <a:ext cx="500066" cy="4643470"/>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11" name="Text Box 17"/>
            <p:cNvSpPr txBox="1">
              <a:spLocks noChangeArrowheads="1"/>
            </p:cNvSpPr>
            <p:nvPr/>
          </p:nvSpPr>
          <p:spPr bwMode="auto">
            <a:xfrm>
              <a:off x="8344715" y="2066913"/>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95%</a:t>
              </a:r>
              <a:endParaRPr lang="en-GB" sz="1400" b="1" dirty="0">
                <a:latin typeface="+mn-lt"/>
                <a:ea typeface="Geneva" pitchFamily="-107" charset="-128"/>
                <a:cs typeface="+mn-cs"/>
              </a:endParaRPr>
            </a:p>
          </p:txBody>
        </p:sp>
        <p:sp>
          <p:nvSpPr>
            <p:cNvPr id="13" name="Text Box 17"/>
            <p:cNvSpPr txBox="1">
              <a:spLocks noChangeArrowheads="1"/>
            </p:cNvSpPr>
            <p:nvPr/>
          </p:nvSpPr>
          <p:spPr bwMode="auto">
            <a:xfrm>
              <a:off x="8344715" y="2674857"/>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95%</a:t>
              </a:r>
              <a:endParaRPr lang="en-GB" sz="1400" b="1" dirty="0">
                <a:latin typeface="+mn-lt"/>
                <a:ea typeface="Geneva" pitchFamily="-107" charset="-128"/>
                <a:cs typeface="+mn-cs"/>
              </a:endParaRPr>
            </a:p>
          </p:txBody>
        </p:sp>
        <p:sp>
          <p:nvSpPr>
            <p:cNvPr id="15" name="Text Box 17"/>
            <p:cNvSpPr txBox="1">
              <a:spLocks noChangeArrowheads="1"/>
            </p:cNvSpPr>
            <p:nvPr/>
          </p:nvSpPr>
          <p:spPr bwMode="auto">
            <a:xfrm>
              <a:off x="8344715" y="3246361"/>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51%</a:t>
              </a:r>
              <a:endParaRPr lang="en-GB" sz="1400" b="1" dirty="0">
                <a:latin typeface="+mn-lt"/>
                <a:ea typeface="Geneva" pitchFamily="-107" charset="-128"/>
                <a:cs typeface="+mn-cs"/>
              </a:endParaRPr>
            </a:p>
          </p:txBody>
        </p:sp>
        <p:sp>
          <p:nvSpPr>
            <p:cNvPr id="17" name="Text Box 17"/>
            <p:cNvSpPr txBox="1">
              <a:spLocks noChangeArrowheads="1"/>
            </p:cNvSpPr>
            <p:nvPr/>
          </p:nvSpPr>
          <p:spPr bwMode="auto">
            <a:xfrm>
              <a:off x="8344715" y="3889303"/>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73%</a:t>
              </a:r>
              <a:endParaRPr lang="en-GB" sz="1400" b="1" dirty="0">
                <a:latin typeface="+mn-lt"/>
                <a:ea typeface="Geneva" pitchFamily="-107" charset="-128"/>
                <a:cs typeface="+mn-cs"/>
              </a:endParaRPr>
            </a:p>
          </p:txBody>
        </p:sp>
        <p:sp>
          <p:nvSpPr>
            <p:cNvPr id="19" name="Text Box 17"/>
            <p:cNvSpPr txBox="1">
              <a:spLocks noChangeArrowheads="1"/>
            </p:cNvSpPr>
            <p:nvPr/>
          </p:nvSpPr>
          <p:spPr bwMode="auto">
            <a:xfrm>
              <a:off x="8344715" y="4460807"/>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61%</a:t>
              </a:r>
              <a:endParaRPr lang="en-GB" sz="1400" b="1" dirty="0">
                <a:latin typeface="+mn-lt"/>
                <a:ea typeface="Geneva" pitchFamily="-107" charset="-128"/>
                <a:cs typeface="+mn-cs"/>
              </a:endParaRPr>
            </a:p>
          </p:txBody>
        </p:sp>
        <p:sp>
          <p:nvSpPr>
            <p:cNvPr id="21" name="Text Box 17"/>
            <p:cNvSpPr txBox="1">
              <a:spLocks noChangeArrowheads="1"/>
            </p:cNvSpPr>
            <p:nvPr/>
          </p:nvSpPr>
          <p:spPr bwMode="auto">
            <a:xfrm>
              <a:off x="8344715" y="5067309"/>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42%</a:t>
              </a:r>
              <a:endParaRPr lang="en-GB" sz="1400" b="1" dirty="0">
                <a:latin typeface="+mn-lt"/>
                <a:ea typeface="Geneva" pitchFamily="-107" charset="-128"/>
                <a:cs typeface="+mn-cs"/>
              </a:endParaRPr>
            </a:p>
          </p:txBody>
        </p:sp>
        <p:sp>
          <p:nvSpPr>
            <p:cNvPr id="23" name="Text Box 17"/>
            <p:cNvSpPr txBox="1">
              <a:spLocks noChangeArrowheads="1"/>
            </p:cNvSpPr>
            <p:nvPr/>
          </p:nvSpPr>
          <p:spPr bwMode="auto">
            <a:xfrm>
              <a:off x="8344715" y="5675253"/>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19%</a:t>
              </a:r>
              <a:endParaRPr lang="en-GB" sz="1400" b="1" dirty="0">
                <a:latin typeface="+mn-lt"/>
                <a:ea typeface="Geneva" pitchFamily="-107" charset="-128"/>
                <a:cs typeface="+mn-cs"/>
              </a:endParaRPr>
            </a:p>
          </p:txBody>
        </p:sp>
        <p:sp>
          <p:nvSpPr>
            <p:cNvPr id="25" name="Text Box 17"/>
            <p:cNvSpPr txBox="1">
              <a:spLocks noChangeArrowheads="1"/>
            </p:cNvSpPr>
            <p:nvPr/>
          </p:nvSpPr>
          <p:spPr bwMode="auto">
            <a:xfrm>
              <a:off x="8344715" y="6318195"/>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8%</a:t>
              </a:r>
              <a:endParaRPr lang="en-GB" sz="1400" b="1" dirty="0">
                <a:latin typeface="+mn-lt"/>
                <a:ea typeface="Geneva" pitchFamily="-107" charset="-128"/>
                <a:cs typeface="+mn-cs"/>
              </a:endParaRPr>
            </a:p>
          </p:txBody>
        </p:sp>
      </p:grpSp>
      <p:grpSp>
        <p:nvGrpSpPr>
          <p:cNvPr id="32" name="Group 31"/>
          <p:cNvGrpSpPr/>
          <p:nvPr/>
        </p:nvGrpSpPr>
        <p:grpSpPr>
          <a:xfrm>
            <a:off x="8987657" y="1995475"/>
            <a:ext cx="642942" cy="4643470"/>
            <a:chOff x="8916219" y="1995475"/>
            <a:chExt cx="642942" cy="4643470"/>
          </a:xfrm>
        </p:grpSpPr>
        <p:sp>
          <p:nvSpPr>
            <p:cNvPr id="28" name="Rectangle 27"/>
            <p:cNvSpPr/>
            <p:nvPr/>
          </p:nvSpPr>
          <p:spPr bwMode="auto">
            <a:xfrm>
              <a:off x="8987657" y="1995475"/>
              <a:ext cx="500066" cy="4643470"/>
            </a:xfrm>
            <a:prstGeom prst="rect">
              <a:avLst/>
            </a:prstGeom>
            <a:solidFill>
              <a:schemeClr val="accent6">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12" name="Text Box 17"/>
            <p:cNvSpPr txBox="1">
              <a:spLocks noChangeArrowheads="1"/>
            </p:cNvSpPr>
            <p:nvPr/>
          </p:nvSpPr>
          <p:spPr bwMode="auto">
            <a:xfrm>
              <a:off x="8916219" y="2066913"/>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4%</a:t>
              </a:r>
              <a:endParaRPr lang="en-GB" sz="1400" b="1" dirty="0">
                <a:latin typeface="+mn-lt"/>
                <a:ea typeface="Geneva" pitchFamily="-107" charset="-128"/>
                <a:cs typeface="+mn-cs"/>
              </a:endParaRPr>
            </a:p>
          </p:txBody>
        </p:sp>
        <p:sp>
          <p:nvSpPr>
            <p:cNvPr id="14" name="Text Box 17"/>
            <p:cNvSpPr txBox="1">
              <a:spLocks noChangeArrowheads="1"/>
            </p:cNvSpPr>
            <p:nvPr/>
          </p:nvSpPr>
          <p:spPr bwMode="auto">
            <a:xfrm>
              <a:off x="8916219" y="2674857"/>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3%</a:t>
              </a:r>
              <a:endParaRPr lang="en-GB" sz="1400" b="1" dirty="0">
                <a:latin typeface="+mn-lt"/>
                <a:ea typeface="Geneva" pitchFamily="-107" charset="-128"/>
                <a:cs typeface="+mn-cs"/>
              </a:endParaRPr>
            </a:p>
          </p:txBody>
        </p:sp>
        <p:sp>
          <p:nvSpPr>
            <p:cNvPr id="16" name="Text Box 17"/>
            <p:cNvSpPr txBox="1">
              <a:spLocks noChangeArrowheads="1"/>
            </p:cNvSpPr>
            <p:nvPr/>
          </p:nvSpPr>
          <p:spPr bwMode="auto">
            <a:xfrm>
              <a:off x="8916219" y="3246361"/>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47%</a:t>
              </a:r>
              <a:endParaRPr lang="en-GB" sz="1400" b="1" dirty="0">
                <a:latin typeface="+mn-lt"/>
                <a:ea typeface="Geneva" pitchFamily="-107" charset="-128"/>
                <a:cs typeface="+mn-cs"/>
              </a:endParaRPr>
            </a:p>
          </p:txBody>
        </p:sp>
        <p:sp>
          <p:nvSpPr>
            <p:cNvPr id="18" name="Text Box 17"/>
            <p:cNvSpPr txBox="1">
              <a:spLocks noChangeArrowheads="1"/>
            </p:cNvSpPr>
            <p:nvPr/>
          </p:nvSpPr>
          <p:spPr bwMode="auto">
            <a:xfrm>
              <a:off x="8916219" y="3889303"/>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25%</a:t>
              </a:r>
              <a:endParaRPr lang="en-GB" sz="1400" b="1" dirty="0">
                <a:latin typeface="+mn-lt"/>
                <a:ea typeface="Geneva" pitchFamily="-107" charset="-128"/>
                <a:cs typeface="+mn-cs"/>
              </a:endParaRPr>
            </a:p>
          </p:txBody>
        </p:sp>
        <p:sp>
          <p:nvSpPr>
            <p:cNvPr id="20" name="Text Box 17"/>
            <p:cNvSpPr txBox="1">
              <a:spLocks noChangeArrowheads="1"/>
            </p:cNvSpPr>
            <p:nvPr/>
          </p:nvSpPr>
          <p:spPr bwMode="auto">
            <a:xfrm>
              <a:off x="8916219" y="4460807"/>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35%</a:t>
              </a:r>
              <a:endParaRPr lang="en-GB" sz="1400" b="1" dirty="0">
                <a:latin typeface="+mn-lt"/>
                <a:ea typeface="Geneva" pitchFamily="-107" charset="-128"/>
                <a:cs typeface="+mn-cs"/>
              </a:endParaRPr>
            </a:p>
          </p:txBody>
        </p:sp>
        <p:sp>
          <p:nvSpPr>
            <p:cNvPr id="22" name="Text Box 17"/>
            <p:cNvSpPr txBox="1">
              <a:spLocks noChangeArrowheads="1"/>
            </p:cNvSpPr>
            <p:nvPr/>
          </p:nvSpPr>
          <p:spPr bwMode="auto">
            <a:xfrm>
              <a:off x="8916219" y="5067309"/>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53%</a:t>
              </a:r>
              <a:endParaRPr lang="en-GB" sz="1400" b="1" dirty="0">
                <a:latin typeface="+mn-lt"/>
                <a:ea typeface="Geneva" pitchFamily="-107" charset="-128"/>
                <a:cs typeface="+mn-cs"/>
              </a:endParaRPr>
            </a:p>
          </p:txBody>
        </p:sp>
        <p:sp>
          <p:nvSpPr>
            <p:cNvPr id="24" name="Text Box 17"/>
            <p:cNvSpPr txBox="1">
              <a:spLocks noChangeArrowheads="1"/>
            </p:cNvSpPr>
            <p:nvPr/>
          </p:nvSpPr>
          <p:spPr bwMode="auto">
            <a:xfrm>
              <a:off x="8916219" y="5675253"/>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75%</a:t>
              </a:r>
              <a:endParaRPr lang="en-GB" sz="1400" b="1" dirty="0">
                <a:latin typeface="+mn-lt"/>
                <a:ea typeface="Geneva" pitchFamily="-107" charset="-128"/>
                <a:cs typeface="+mn-cs"/>
              </a:endParaRPr>
            </a:p>
          </p:txBody>
        </p:sp>
        <p:sp>
          <p:nvSpPr>
            <p:cNvPr id="26" name="Text Box 17"/>
            <p:cNvSpPr txBox="1">
              <a:spLocks noChangeArrowheads="1"/>
            </p:cNvSpPr>
            <p:nvPr/>
          </p:nvSpPr>
          <p:spPr bwMode="auto">
            <a:xfrm>
              <a:off x="8916219" y="6318195"/>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63%</a:t>
              </a:r>
              <a:endParaRPr lang="en-GB" sz="1400" b="1" dirty="0">
                <a:latin typeface="+mn-lt"/>
                <a:ea typeface="Geneva" pitchFamily="-107" charset="-128"/>
                <a:cs typeface="+mn-cs"/>
              </a:endParaRPr>
            </a:p>
          </p:txBody>
        </p:sp>
      </p:grpSp>
      <p:sp>
        <p:nvSpPr>
          <p:cNvPr id="30" name="Text Box 17"/>
          <p:cNvSpPr txBox="1">
            <a:spLocks noChangeArrowheads="1"/>
          </p:cNvSpPr>
          <p:nvPr/>
        </p:nvSpPr>
        <p:spPr bwMode="auto">
          <a:xfrm>
            <a:off x="8201839" y="1638285"/>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Ban</a:t>
            </a:r>
            <a:endParaRPr lang="en-GB" sz="1400" b="1" dirty="0">
              <a:latin typeface="+mn-lt"/>
              <a:ea typeface="Geneva" pitchFamily="-107" charset="-128"/>
              <a:cs typeface="+mn-cs"/>
            </a:endParaRPr>
          </a:p>
        </p:txBody>
      </p:sp>
      <p:sp>
        <p:nvSpPr>
          <p:cNvPr id="31" name="Text Box 17"/>
          <p:cNvSpPr txBox="1">
            <a:spLocks noChangeArrowheads="1"/>
          </p:cNvSpPr>
          <p:nvPr/>
        </p:nvSpPr>
        <p:spPr bwMode="auto">
          <a:xfrm>
            <a:off x="8844781" y="1638285"/>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Penalty</a:t>
            </a:r>
            <a:endParaRPr lang="en-GB" sz="1400" b="1" dirty="0">
              <a:latin typeface="+mn-lt"/>
              <a:ea typeface="Geneva" pitchFamily="-107" charset="-128"/>
              <a:cs typeface="+mn-cs"/>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865188" y="3859213"/>
            <a:ext cx="8266112" cy="1111250"/>
          </a:xfrm>
        </p:spPr>
        <p:txBody>
          <a:bodyPr/>
          <a:lstStyle/>
          <a:p>
            <a:pPr eaLnBrk="1" hangingPunct="1">
              <a:lnSpc>
                <a:spcPts val="3799"/>
              </a:lnSpc>
              <a:defRPr/>
            </a:pPr>
            <a:r>
              <a:rPr lang="en-GB" dirty="0" smtClean="0">
                <a:latin typeface="+mn-lt"/>
              </a:rPr>
              <a:t>Driving under the influence.</a:t>
            </a:r>
            <a:br>
              <a:rPr lang="en-GB" dirty="0" smtClean="0">
                <a:latin typeface="+mn-lt"/>
              </a:rPr>
            </a:br>
            <a:endParaRPr lang="en-GB" dirty="0">
              <a:latin typeface="+mn-lt"/>
            </a:endParaRPr>
          </a:p>
        </p:txBody>
      </p:sp>
      <p:pic>
        <p:nvPicPr>
          <p:cNvPr id="6" name="Picture 7" descr="BUTLERS WHARF"/>
          <p:cNvPicPr>
            <a:picLocks noChangeAspect="1" noChangeArrowheads="1"/>
          </p:cNvPicPr>
          <p:nvPr/>
        </p:nvPicPr>
        <p:blipFill>
          <a:blip r:embed="rId3" cstate="print"/>
          <a:srcRect/>
          <a:stretch>
            <a:fillRect/>
          </a:stretch>
        </p:blipFill>
        <p:spPr bwMode="auto">
          <a:xfrm>
            <a:off x="2319338" y="2408238"/>
            <a:ext cx="2511425" cy="1173162"/>
          </a:xfrm>
          <a:prstGeom prst="rect">
            <a:avLst/>
          </a:prstGeom>
          <a:noFill/>
          <a:ln w="9525">
            <a:noFill/>
            <a:miter lim="800000"/>
            <a:headEnd/>
            <a:tailEnd/>
          </a:ln>
        </p:spPr>
      </p:pic>
      <p:pic>
        <p:nvPicPr>
          <p:cNvPr id="8" name="Picture 3" descr="sidecar.jpg"/>
          <p:cNvPicPr>
            <a:picLocks noChangeAspect="1"/>
          </p:cNvPicPr>
          <p:nvPr/>
        </p:nvPicPr>
        <p:blipFill>
          <a:blip r:embed="rId4" cstate="print"/>
          <a:srcRect/>
          <a:stretch>
            <a:fillRect/>
          </a:stretch>
        </p:blipFill>
        <p:spPr bwMode="auto">
          <a:xfrm>
            <a:off x="4871247" y="2209789"/>
            <a:ext cx="973138" cy="1443038"/>
          </a:xfrm>
          <a:prstGeom prst="rect">
            <a:avLst/>
          </a:prstGeom>
          <a:noFill/>
          <a:ln w="9525">
            <a:noFill/>
            <a:miter lim="800000"/>
            <a:headEnd/>
            <a:tailEnd/>
          </a:ln>
        </p:spPr>
      </p:pic>
      <p:pic>
        <p:nvPicPr>
          <p:cNvPr id="9" name="Picture 7" descr="drink-driving_5211.jpg"/>
          <p:cNvPicPr>
            <a:picLocks noChangeAspect="1"/>
          </p:cNvPicPr>
          <p:nvPr/>
        </p:nvPicPr>
        <p:blipFill>
          <a:blip r:embed="rId5" cstate="print"/>
          <a:srcRect/>
          <a:stretch>
            <a:fillRect/>
          </a:stretch>
        </p:blipFill>
        <p:spPr bwMode="auto">
          <a:xfrm>
            <a:off x="1419226" y="2408238"/>
            <a:ext cx="924698" cy="1186097"/>
          </a:xfrm>
          <a:prstGeom prst="rect">
            <a:avLst/>
          </a:prstGeom>
          <a:noFill/>
          <a:ln w="9525">
            <a:noFill/>
            <a:miter lim="800000"/>
            <a:headEnd/>
            <a:tailEnd/>
          </a:ln>
        </p:spPr>
      </p:pic>
      <p:sp>
        <p:nvSpPr>
          <p:cNvPr id="11" name="Rectangle 10"/>
          <p:cNvSpPr/>
          <p:nvPr/>
        </p:nvSpPr>
        <p:spPr bwMode="auto">
          <a:xfrm>
            <a:off x="700849" y="3567111"/>
            <a:ext cx="4286280" cy="21431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Straight Arrow Connector 34"/>
          <p:cNvCxnSpPr/>
          <p:nvPr/>
        </p:nvCxnSpPr>
        <p:spPr bwMode="auto">
          <a:xfrm rot="10800000">
            <a:off x="1629543" y="3352797"/>
            <a:ext cx="500066"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47" name="Straight Arrow Connector 46"/>
          <p:cNvCxnSpPr/>
          <p:nvPr/>
        </p:nvCxnSpPr>
        <p:spPr bwMode="auto">
          <a:xfrm rot="5400000">
            <a:off x="4666849" y="4173143"/>
            <a:ext cx="642148"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aphicFrame>
        <p:nvGraphicFramePr>
          <p:cNvPr id="36" name="Chart 35"/>
          <p:cNvGraphicFramePr>
            <a:graphicFrameLocks/>
          </p:cNvGraphicFramePr>
          <p:nvPr/>
        </p:nvGraphicFramePr>
        <p:xfrm>
          <a:off x="4772815" y="1209657"/>
          <a:ext cx="6143668" cy="5000660"/>
        </p:xfrm>
        <a:graphic>
          <a:graphicData uri="http://schemas.openxmlformats.org/drawingml/2006/chart">
            <c:chart xmlns:c="http://schemas.openxmlformats.org/drawingml/2006/chart" xmlns:r="http://schemas.openxmlformats.org/officeDocument/2006/relationships" r:id="rId3"/>
          </a:graphicData>
        </a:graphic>
      </p:graphicFrame>
      <p:sp>
        <p:nvSpPr>
          <p:cNvPr id="40" name="Rectangle 39"/>
          <p:cNvSpPr/>
          <p:nvPr/>
        </p:nvSpPr>
        <p:spPr bwMode="auto">
          <a:xfrm>
            <a:off x="6558765" y="6138879"/>
            <a:ext cx="3000396" cy="428628"/>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graphicFrame>
        <p:nvGraphicFramePr>
          <p:cNvPr id="26" name="Chart 25"/>
          <p:cNvGraphicFramePr>
            <a:graphicFrameLocks/>
          </p:cNvGraphicFramePr>
          <p:nvPr/>
        </p:nvGraphicFramePr>
        <p:xfrm>
          <a:off x="-870787" y="2066913"/>
          <a:ext cx="7143800" cy="4572032"/>
        </p:xfrm>
        <a:graphic>
          <a:graphicData uri="http://schemas.openxmlformats.org/drawingml/2006/chart">
            <c:chart xmlns:c="http://schemas.openxmlformats.org/drawingml/2006/chart" xmlns:r="http://schemas.openxmlformats.org/officeDocument/2006/relationships" r:id="rId4"/>
          </a:graphicData>
        </a:graphic>
      </p:graphicFrame>
      <p:sp>
        <p:nvSpPr>
          <p:cNvPr id="58" name="Rectangle 57"/>
          <p:cNvSpPr/>
          <p:nvPr/>
        </p:nvSpPr>
        <p:spPr bwMode="auto">
          <a:xfrm>
            <a:off x="843725" y="6138879"/>
            <a:ext cx="5000660" cy="428628"/>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6148" name="Title 1"/>
          <p:cNvSpPr>
            <a:spLocks noGrp="1"/>
          </p:cNvSpPr>
          <p:nvPr>
            <p:ph type="title"/>
          </p:nvPr>
        </p:nvSpPr>
        <p:spPr>
          <a:xfrm>
            <a:off x="849313" y="352401"/>
            <a:ext cx="9209914" cy="1079500"/>
          </a:xfrm>
          <a:noFill/>
        </p:spPr>
        <p:txBody>
          <a:bodyPr/>
          <a:lstStyle/>
          <a:p>
            <a:r>
              <a:rPr smtClean="0">
                <a:latin typeface="Arial" pitchFamily="34" charset="0"/>
                <a:ea typeface="Geneva"/>
                <a:cs typeface="Geneva"/>
              </a:rPr>
              <a:t>Driving under the influence of drink/ drugs.</a:t>
            </a:r>
            <a:r>
              <a:rPr dirty="0" smtClean="0">
                <a:latin typeface="Arial" pitchFamily="34" charset="0"/>
                <a:ea typeface="Geneva"/>
                <a:cs typeface="Geneva"/>
              </a:rPr>
              <a:t/>
            </a:r>
            <a:br>
              <a:rPr dirty="0" smtClean="0">
                <a:latin typeface="Arial" pitchFamily="34" charset="0"/>
                <a:ea typeface="Geneva"/>
                <a:cs typeface="Geneva"/>
              </a:rPr>
            </a:br>
            <a:r>
              <a:rPr sz="1400" dirty="0" smtClean="0">
                <a:latin typeface="Arial" pitchFamily="34" charset="0"/>
                <a:ea typeface="Geneva"/>
                <a:cs typeface="Geneva"/>
              </a:rPr>
              <a:t>Fewer motorists than last year have driven whilst under the influence of alcohol. Those most likely to drink drive are young, male and have more than one car per household.</a:t>
            </a:r>
            <a:endParaRPr dirty="0" smtClean="0">
              <a:latin typeface="Arial" pitchFamily="34" charset="0"/>
              <a:ea typeface="Geneva"/>
              <a:cs typeface="Geneva"/>
            </a:endParaRPr>
          </a:p>
        </p:txBody>
      </p:sp>
      <p:sp>
        <p:nvSpPr>
          <p:cNvPr id="59" name="Rectangle 23"/>
          <p:cNvSpPr>
            <a:spLocks noChangeArrowheads="1"/>
          </p:cNvSpPr>
          <p:nvPr/>
        </p:nvSpPr>
        <p:spPr bwMode="auto">
          <a:xfrm>
            <a:off x="1568451" y="6921500"/>
            <a:ext cx="6419074" cy="646113"/>
          </a:xfrm>
          <a:prstGeom prst="rect">
            <a:avLst/>
          </a:prstGeom>
          <a:noFill/>
          <a:ln w="9525">
            <a:noFill/>
            <a:miter lim="800000"/>
            <a:headEnd/>
            <a:tailEnd/>
          </a:ln>
        </p:spPr>
        <p:txBody>
          <a:bodyPr lIns="104287" tIns="52144" rIns="104287" bIns="52144"/>
          <a:lstStyle/>
          <a:p>
            <a:pPr marL="391077" indent="-391077" eaLnBrk="0" hangingPunct="0">
              <a:defRPr/>
            </a:pPr>
            <a:endParaRPr lang="en-GB" sz="1000" dirty="0">
              <a:solidFill>
                <a:srgbClr val="4D4D4D"/>
              </a:solidFill>
              <a:latin typeface="+mn-lt"/>
            </a:endParaRPr>
          </a:p>
        </p:txBody>
      </p:sp>
      <p:sp>
        <p:nvSpPr>
          <p:cNvPr id="33" name="Rectangle 23"/>
          <p:cNvSpPr>
            <a:spLocks noChangeArrowheads="1"/>
          </p:cNvSpPr>
          <p:nvPr/>
        </p:nvSpPr>
        <p:spPr bwMode="auto">
          <a:xfrm>
            <a:off x="1568451" y="6921500"/>
            <a:ext cx="6561950" cy="646113"/>
          </a:xfrm>
          <a:prstGeom prst="rect">
            <a:avLst/>
          </a:prstGeom>
          <a:noFill/>
          <a:ln w="9525">
            <a:noFill/>
            <a:miter lim="800000"/>
            <a:headEnd/>
            <a:tailEnd/>
          </a:ln>
        </p:spPr>
        <p:txBody>
          <a:bodyPr lIns="104287" tIns="52144" rIns="104287" bIns="52144"/>
          <a:lstStyle/>
          <a:p>
            <a:pPr marL="391077" indent="-391077" eaLnBrk="0" hangingPunct="0">
              <a:defRPr/>
            </a:pPr>
            <a:r>
              <a:rPr lang="en-GB" sz="1000" dirty="0" smtClean="0">
                <a:solidFill>
                  <a:srgbClr val="4D4D4D"/>
                </a:solidFill>
                <a:latin typeface="+mn-lt"/>
              </a:rPr>
              <a:t>Q21	In the past 12 months, have you driven when you believed you were over the drink-drive limit, even if just a little?</a:t>
            </a:r>
          </a:p>
          <a:p>
            <a:pPr marL="391077" indent="-391077" eaLnBrk="0" hangingPunct="0">
              <a:defRPr/>
            </a:pPr>
            <a:r>
              <a:rPr lang="en-GB" sz="1000" dirty="0" smtClean="0">
                <a:solidFill>
                  <a:srgbClr val="4D4D4D"/>
                </a:solidFill>
                <a:latin typeface="+mn-lt"/>
              </a:rPr>
              <a:t>	Base: all respondents (n=1,003)</a:t>
            </a:r>
            <a:endParaRPr lang="en-GB" sz="1000" dirty="0">
              <a:solidFill>
                <a:srgbClr val="4D4D4D"/>
              </a:solidFill>
              <a:latin typeface="+mn-lt"/>
            </a:endParaRPr>
          </a:p>
        </p:txBody>
      </p:sp>
      <p:sp>
        <p:nvSpPr>
          <p:cNvPr id="27" name="Text Box 17"/>
          <p:cNvSpPr txBox="1">
            <a:spLocks noChangeArrowheads="1"/>
          </p:cNvSpPr>
          <p:nvPr/>
        </p:nvSpPr>
        <p:spPr bwMode="auto">
          <a:xfrm>
            <a:off x="1486667" y="1638285"/>
            <a:ext cx="3857652"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Incidence of drink-driving</a:t>
            </a:r>
            <a:endParaRPr lang="en-GB" sz="1400" b="1" dirty="0">
              <a:latin typeface="+mn-lt"/>
              <a:ea typeface="Geneva" pitchFamily="-107" charset="-128"/>
              <a:cs typeface="+mn-cs"/>
            </a:endParaRPr>
          </a:p>
        </p:txBody>
      </p:sp>
      <p:sp>
        <p:nvSpPr>
          <p:cNvPr id="28" name="Text Box 17"/>
          <p:cNvSpPr txBox="1">
            <a:spLocks noChangeArrowheads="1"/>
          </p:cNvSpPr>
          <p:nvPr/>
        </p:nvSpPr>
        <p:spPr bwMode="auto">
          <a:xfrm>
            <a:off x="2129609" y="4567243"/>
            <a:ext cx="1500198" cy="474638"/>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200" b="1" dirty="0" smtClean="0">
                <a:latin typeface="+mn-lt"/>
                <a:ea typeface="Geneva" pitchFamily="-107" charset="-128"/>
                <a:cs typeface="+mn-cs"/>
              </a:rPr>
              <a:t>Shortly after having a drink(s)</a:t>
            </a:r>
            <a:endParaRPr lang="en-GB" sz="1200" b="1" dirty="0">
              <a:latin typeface="+mn-lt"/>
              <a:ea typeface="Geneva" pitchFamily="-107" charset="-128"/>
              <a:cs typeface="+mn-cs"/>
            </a:endParaRPr>
          </a:p>
        </p:txBody>
      </p:sp>
      <p:sp>
        <p:nvSpPr>
          <p:cNvPr id="31" name="Text Box 17"/>
          <p:cNvSpPr txBox="1">
            <a:spLocks noChangeArrowheads="1"/>
          </p:cNvSpPr>
          <p:nvPr/>
        </p:nvSpPr>
        <p:spPr bwMode="auto">
          <a:xfrm>
            <a:off x="272221" y="6210317"/>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2011</a:t>
            </a:r>
            <a:endParaRPr lang="en-GB" sz="1400" b="1" dirty="0">
              <a:latin typeface="+mn-lt"/>
              <a:ea typeface="Geneva" pitchFamily="-107" charset="-128"/>
              <a:cs typeface="+mn-cs"/>
            </a:endParaRPr>
          </a:p>
        </p:txBody>
      </p:sp>
      <p:sp>
        <p:nvSpPr>
          <p:cNvPr id="53" name="Text Box 17"/>
          <p:cNvSpPr txBox="1">
            <a:spLocks noChangeArrowheads="1"/>
          </p:cNvSpPr>
          <p:nvPr/>
        </p:nvSpPr>
        <p:spPr bwMode="auto">
          <a:xfrm>
            <a:off x="915163" y="6210317"/>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84%</a:t>
            </a:r>
            <a:endParaRPr lang="en-GB" sz="1400" b="1" dirty="0">
              <a:latin typeface="+mn-lt"/>
              <a:ea typeface="Geneva" pitchFamily="-107" charset="-128"/>
              <a:cs typeface="+mn-cs"/>
            </a:endParaRPr>
          </a:p>
        </p:txBody>
      </p:sp>
      <p:sp>
        <p:nvSpPr>
          <p:cNvPr id="54" name="Text Box 17"/>
          <p:cNvSpPr txBox="1">
            <a:spLocks noChangeArrowheads="1"/>
          </p:cNvSpPr>
          <p:nvPr/>
        </p:nvSpPr>
        <p:spPr bwMode="auto">
          <a:xfrm>
            <a:off x="1915295" y="6210317"/>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7%</a:t>
            </a:r>
            <a:endParaRPr lang="en-GB" sz="1400" b="1" dirty="0">
              <a:latin typeface="+mn-lt"/>
              <a:ea typeface="Geneva" pitchFamily="-107" charset="-128"/>
              <a:cs typeface="+mn-cs"/>
            </a:endParaRPr>
          </a:p>
        </p:txBody>
      </p:sp>
      <p:sp>
        <p:nvSpPr>
          <p:cNvPr id="55" name="Text Box 17"/>
          <p:cNvSpPr txBox="1">
            <a:spLocks noChangeArrowheads="1"/>
          </p:cNvSpPr>
          <p:nvPr/>
        </p:nvSpPr>
        <p:spPr bwMode="auto">
          <a:xfrm>
            <a:off x="2915427" y="6210317"/>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3%</a:t>
            </a:r>
            <a:endParaRPr lang="en-GB" sz="1400" b="1" dirty="0">
              <a:latin typeface="+mn-lt"/>
              <a:ea typeface="Geneva" pitchFamily="-107" charset="-128"/>
              <a:cs typeface="+mn-cs"/>
            </a:endParaRPr>
          </a:p>
        </p:txBody>
      </p:sp>
      <p:sp>
        <p:nvSpPr>
          <p:cNvPr id="56" name="Text Box 17"/>
          <p:cNvSpPr txBox="1">
            <a:spLocks noChangeArrowheads="1"/>
          </p:cNvSpPr>
          <p:nvPr/>
        </p:nvSpPr>
        <p:spPr bwMode="auto">
          <a:xfrm>
            <a:off x="3986997" y="6210317"/>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7%</a:t>
            </a:r>
            <a:endParaRPr lang="en-GB" sz="1400" b="1" dirty="0">
              <a:latin typeface="+mn-lt"/>
              <a:ea typeface="Geneva" pitchFamily="-107" charset="-128"/>
              <a:cs typeface="+mn-cs"/>
            </a:endParaRPr>
          </a:p>
        </p:txBody>
      </p:sp>
      <p:sp>
        <p:nvSpPr>
          <p:cNvPr id="57" name="Text Box 17"/>
          <p:cNvSpPr txBox="1">
            <a:spLocks noChangeArrowheads="1"/>
          </p:cNvSpPr>
          <p:nvPr/>
        </p:nvSpPr>
        <p:spPr bwMode="auto">
          <a:xfrm>
            <a:off x="4987129" y="6210317"/>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2%</a:t>
            </a:r>
            <a:endParaRPr lang="en-GB" sz="1400" b="1" dirty="0">
              <a:latin typeface="+mn-lt"/>
              <a:ea typeface="Geneva" pitchFamily="-107" charset="-128"/>
              <a:cs typeface="+mn-cs"/>
            </a:endParaRPr>
          </a:p>
        </p:txBody>
      </p:sp>
      <p:sp>
        <p:nvSpPr>
          <p:cNvPr id="17" name="Down Arrow 16"/>
          <p:cNvSpPr/>
          <p:nvPr/>
        </p:nvSpPr>
        <p:spPr bwMode="auto">
          <a:xfrm>
            <a:off x="2486799" y="5067309"/>
            <a:ext cx="142876" cy="214314"/>
          </a:xfrm>
          <a:prstGeom prst="downArrow">
            <a:avLst/>
          </a:prstGeom>
          <a:solidFill>
            <a:srgbClr val="FF0000"/>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18" name="Down Arrow 17"/>
          <p:cNvSpPr/>
          <p:nvPr/>
        </p:nvSpPr>
        <p:spPr bwMode="auto">
          <a:xfrm rot="10800000">
            <a:off x="1486667" y="2281227"/>
            <a:ext cx="142876" cy="214314"/>
          </a:xfrm>
          <a:prstGeom prst="downArrow">
            <a:avLst/>
          </a:prstGeom>
          <a:solidFill>
            <a:srgbClr val="00B050"/>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19" name="TextBox 18"/>
          <p:cNvSpPr txBox="1"/>
          <p:nvPr/>
        </p:nvSpPr>
        <p:spPr>
          <a:xfrm>
            <a:off x="1986733" y="2995607"/>
            <a:ext cx="1643074" cy="769441"/>
          </a:xfrm>
          <a:prstGeom prst="rect">
            <a:avLst/>
          </a:prstGeom>
          <a:solidFill>
            <a:schemeClr val="accent5">
              <a:lumMod val="40000"/>
              <a:lumOff val="60000"/>
            </a:schemeClr>
          </a:solidFill>
        </p:spPr>
        <p:txBody>
          <a:bodyPr wrap="square" rtlCol="0">
            <a:spAutoFit/>
          </a:bodyPr>
          <a:lstStyle/>
          <a:p>
            <a:r>
              <a:rPr lang="en-GB" b="1" dirty="0" smtClean="0"/>
              <a:t>Most likely to be:</a:t>
            </a:r>
          </a:p>
          <a:p>
            <a:pPr>
              <a:buFont typeface="Arial" pitchFamily="34" charset="0"/>
              <a:buChar char="•"/>
            </a:pPr>
            <a:r>
              <a:rPr lang="en-GB" dirty="0" smtClean="0"/>
              <a:t> 45 years+</a:t>
            </a:r>
          </a:p>
          <a:p>
            <a:pPr>
              <a:buFont typeface="Arial" pitchFamily="34" charset="0"/>
              <a:buChar char="•"/>
            </a:pPr>
            <a:r>
              <a:rPr lang="en-GB" dirty="0" smtClean="0"/>
              <a:t> Female</a:t>
            </a:r>
          </a:p>
          <a:p>
            <a:pPr>
              <a:buFont typeface="Arial" pitchFamily="34" charset="0"/>
              <a:buChar char="•"/>
            </a:pPr>
            <a:r>
              <a:rPr lang="en-GB" dirty="0" smtClean="0"/>
              <a:t> 1 car in household</a:t>
            </a:r>
          </a:p>
        </p:txBody>
      </p:sp>
      <p:sp>
        <p:nvSpPr>
          <p:cNvPr id="34" name="TextBox 33"/>
          <p:cNvSpPr txBox="1"/>
          <p:nvPr/>
        </p:nvSpPr>
        <p:spPr>
          <a:xfrm>
            <a:off x="4129873" y="3781425"/>
            <a:ext cx="1643074" cy="430887"/>
          </a:xfrm>
          <a:prstGeom prst="rect">
            <a:avLst/>
          </a:prstGeom>
          <a:solidFill>
            <a:schemeClr val="accent5">
              <a:lumMod val="40000"/>
              <a:lumOff val="60000"/>
            </a:schemeClr>
          </a:solidFill>
        </p:spPr>
        <p:txBody>
          <a:bodyPr wrap="square" rtlCol="0">
            <a:spAutoFit/>
          </a:bodyPr>
          <a:lstStyle/>
          <a:p>
            <a:r>
              <a:rPr lang="en-GB" b="1" dirty="0" smtClean="0"/>
              <a:t>Most likely to be:</a:t>
            </a:r>
          </a:p>
          <a:p>
            <a:pPr>
              <a:buFont typeface="Arial" pitchFamily="34" charset="0"/>
              <a:buChar char="•"/>
            </a:pPr>
            <a:r>
              <a:rPr lang="en-GB" dirty="0" smtClean="0"/>
              <a:t> 17-24 years</a:t>
            </a:r>
          </a:p>
        </p:txBody>
      </p:sp>
      <p:sp>
        <p:nvSpPr>
          <p:cNvPr id="32" name="Text Box 17"/>
          <p:cNvSpPr txBox="1">
            <a:spLocks noChangeArrowheads="1"/>
          </p:cNvSpPr>
          <p:nvPr/>
        </p:nvSpPr>
        <p:spPr bwMode="auto">
          <a:xfrm>
            <a:off x="3986997" y="4495805"/>
            <a:ext cx="1857388" cy="474638"/>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200" b="1" dirty="0" smtClean="0">
                <a:latin typeface="+mn-lt"/>
                <a:ea typeface="Geneva" pitchFamily="-107" charset="-128"/>
                <a:cs typeface="+mn-cs"/>
              </a:rPr>
              <a:t>The following morning after a night out</a:t>
            </a:r>
            <a:endParaRPr lang="en-GB" sz="1200" b="1" dirty="0">
              <a:latin typeface="+mn-lt"/>
              <a:ea typeface="Geneva" pitchFamily="-107" charset="-128"/>
              <a:cs typeface="+mn-cs"/>
            </a:endParaRPr>
          </a:p>
        </p:txBody>
      </p:sp>
      <p:sp>
        <p:nvSpPr>
          <p:cNvPr id="37" name="Text Box 17"/>
          <p:cNvSpPr txBox="1">
            <a:spLocks noChangeArrowheads="1"/>
          </p:cNvSpPr>
          <p:nvPr/>
        </p:nvSpPr>
        <p:spPr bwMode="auto">
          <a:xfrm>
            <a:off x="7630335" y="6210317"/>
            <a:ext cx="500066"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3%</a:t>
            </a:r>
            <a:endParaRPr lang="en-GB" sz="1400" b="1" dirty="0">
              <a:latin typeface="+mn-lt"/>
              <a:ea typeface="Geneva" pitchFamily="-107" charset="-128"/>
              <a:cs typeface="+mn-cs"/>
            </a:endParaRPr>
          </a:p>
        </p:txBody>
      </p:sp>
      <p:sp>
        <p:nvSpPr>
          <p:cNvPr id="38" name="Text Box 17"/>
          <p:cNvSpPr txBox="1">
            <a:spLocks noChangeArrowheads="1"/>
          </p:cNvSpPr>
          <p:nvPr/>
        </p:nvSpPr>
        <p:spPr bwMode="auto">
          <a:xfrm>
            <a:off x="8773343" y="6210317"/>
            <a:ext cx="500066"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2%</a:t>
            </a:r>
            <a:endParaRPr lang="en-GB" sz="1400" b="1" dirty="0">
              <a:latin typeface="+mn-lt"/>
              <a:ea typeface="Geneva" pitchFamily="-107" charset="-128"/>
              <a:cs typeface="+mn-cs"/>
            </a:endParaRPr>
          </a:p>
        </p:txBody>
      </p:sp>
      <p:sp>
        <p:nvSpPr>
          <p:cNvPr id="39" name="Text Box 17"/>
          <p:cNvSpPr txBox="1">
            <a:spLocks noChangeArrowheads="1"/>
          </p:cNvSpPr>
          <p:nvPr/>
        </p:nvSpPr>
        <p:spPr bwMode="auto">
          <a:xfrm>
            <a:off x="6487327" y="6210317"/>
            <a:ext cx="714380"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96%</a:t>
            </a:r>
            <a:endParaRPr lang="en-GB" sz="1400" b="1" dirty="0">
              <a:latin typeface="+mn-lt"/>
              <a:ea typeface="Geneva" pitchFamily="-107" charset="-128"/>
              <a:cs typeface="+mn-cs"/>
            </a:endParaRPr>
          </a:p>
        </p:txBody>
      </p:sp>
      <p:sp>
        <p:nvSpPr>
          <p:cNvPr id="42" name="Text Box 17"/>
          <p:cNvSpPr txBox="1">
            <a:spLocks noChangeArrowheads="1"/>
          </p:cNvSpPr>
          <p:nvPr/>
        </p:nvSpPr>
        <p:spPr bwMode="auto">
          <a:xfrm>
            <a:off x="5987261" y="6210317"/>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2011</a:t>
            </a:r>
            <a:endParaRPr lang="en-GB" sz="1400" b="1" dirty="0">
              <a:latin typeface="+mn-lt"/>
              <a:ea typeface="Geneva" pitchFamily="-107" charset="-128"/>
              <a:cs typeface="+mn-cs"/>
            </a:endParaRPr>
          </a:p>
        </p:txBody>
      </p:sp>
      <p:sp>
        <p:nvSpPr>
          <p:cNvPr id="43" name="Text Box 17"/>
          <p:cNvSpPr txBox="1">
            <a:spLocks noChangeArrowheads="1"/>
          </p:cNvSpPr>
          <p:nvPr/>
        </p:nvSpPr>
        <p:spPr bwMode="auto">
          <a:xfrm>
            <a:off x="6915955" y="1638285"/>
            <a:ext cx="2571768"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Involvement in drug-driving</a:t>
            </a:r>
            <a:endParaRPr lang="en-GB" sz="1400" b="1" dirty="0">
              <a:latin typeface="+mn-lt"/>
              <a:ea typeface="Geneva" pitchFamily="-107" charset="-128"/>
              <a:cs typeface="+mn-cs"/>
            </a:endParaRPr>
          </a:p>
        </p:txBody>
      </p:sp>
      <p:cxnSp>
        <p:nvCxnSpPr>
          <p:cNvPr id="60" name="Straight Connector 59"/>
          <p:cNvCxnSpPr/>
          <p:nvPr/>
        </p:nvCxnSpPr>
        <p:spPr bwMode="auto">
          <a:xfrm rot="5400000">
            <a:off x="3521856" y="4102896"/>
            <a:ext cx="5072892" cy="794"/>
          </a:xfrm>
          <a:prstGeom prst="line">
            <a:avLst/>
          </a:prstGeom>
          <a:solidFill>
            <a:schemeClr val="accent1"/>
          </a:solidFill>
          <a:ln w="9525" cap="flat" cmpd="sng" algn="ctr">
            <a:solidFill>
              <a:schemeClr val="tx1">
                <a:lumMod val="50000"/>
                <a:lumOff val="50000"/>
              </a:schemeClr>
            </a:solidFill>
            <a:prstDash val="dash"/>
            <a:round/>
            <a:headEnd type="none" w="med" len="med"/>
            <a:tailEnd type="none" w="med" len="med"/>
          </a:ln>
          <a:effectLst/>
        </p:spPr>
      </p:cxn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7" name="Title 6"/>
          <p:cNvSpPr>
            <a:spLocks noGrp="1"/>
          </p:cNvSpPr>
          <p:nvPr>
            <p:ph type="title"/>
          </p:nvPr>
        </p:nvSpPr>
        <p:spPr>
          <a:xfrm>
            <a:off x="865188" y="3859213"/>
            <a:ext cx="8266112" cy="1111250"/>
          </a:xfrm>
        </p:spPr>
        <p:txBody>
          <a:bodyPr/>
          <a:lstStyle/>
          <a:p>
            <a:pPr eaLnBrk="1" hangingPunct="1"/>
            <a:r>
              <a:rPr lang="en-GB" dirty="0" smtClean="0">
                <a:latin typeface="Arial" pitchFamily="34" charset="0"/>
                <a:ea typeface="Geneva"/>
                <a:cs typeface="Geneva"/>
              </a:rPr>
              <a:t>Speed limits.</a:t>
            </a:r>
          </a:p>
        </p:txBody>
      </p:sp>
      <p:pic>
        <p:nvPicPr>
          <p:cNvPr id="8" name="Picture 8" descr="36-small"/>
          <p:cNvPicPr>
            <a:picLocks noChangeAspect="1" noChangeArrowheads="1"/>
          </p:cNvPicPr>
          <p:nvPr/>
        </p:nvPicPr>
        <p:blipFill>
          <a:blip r:embed="rId3" cstate="print"/>
          <a:srcRect t="11882" b="10184"/>
          <a:stretch>
            <a:fillRect/>
          </a:stretch>
        </p:blipFill>
        <p:spPr bwMode="auto">
          <a:xfrm>
            <a:off x="879823" y="2066913"/>
            <a:ext cx="1503362" cy="1176337"/>
          </a:xfrm>
          <a:prstGeom prst="rect">
            <a:avLst/>
          </a:prstGeom>
          <a:noFill/>
          <a:ln w="9525">
            <a:noFill/>
            <a:miter lim="800000"/>
            <a:headEnd/>
            <a:tailEnd/>
          </a:ln>
        </p:spPr>
      </p:pic>
      <p:pic>
        <p:nvPicPr>
          <p:cNvPr id="10" name="Picture 3" descr="speedtrap2_lg.jpg"/>
          <p:cNvPicPr>
            <a:picLocks noChangeAspect="1"/>
          </p:cNvPicPr>
          <p:nvPr/>
        </p:nvPicPr>
        <p:blipFill>
          <a:blip r:embed="rId4" cstate="print"/>
          <a:srcRect/>
          <a:stretch>
            <a:fillRect/>
          </a:stretch>
        </p:blipFill>
        <p:spPr bwMode="auto">
          <a:xfrm>
            <a:off x="2399545" y="2078819"/>
            <a:ext cx="1481137" cy="1152525"/>
          </a:xfrm>
          <a:prstGeom prst="rect">
            <a:avLst/>
          </a:prstGeom>
          <a:noFill/>
          <a:ln w="9525">
            <a:noFill/>
            <a:miter lim="800000"/>
            <a:headEnd/>
            <a:tailEnd/>
          </a:ln>
        </p:spPr>
      </p:pic>
      <p:pic>
        <p:nvPicPr>
          <p:cNvPr id="11" name="Picture 4" descr="speed-limit.jpg"/>
          <p:cNvPicPr>
            <a:picLocks noChangeAspect="1"/>
          </p:cNvPicPr>
          <p:nvPr/>
        </p:nvPicPr>
        <p:blipFill>
          <a:blip r:embed="rId5" cstate="print"/>
          <a:srcRect/>
          <a:stretch>
            <a:fillRect/>
          </a:stretch>
        </p:blipFill>
        <p:spPr bwMode="auto">
          <a:xfrm>
            <a:off x="3883395" y="2078819"/>
            <a:ext cx="1536700" cy="1152525"/>
          </a:xfrm>
          <a:prstGeom prst="rect">
            <a:avLst/>
          </a:prstGeom>
          <a:noFill/>
          <a:ln w="9525">
            <a:noFill/>
            <a:miter lim="800000"/>
            <a:headEnd/>
            <a:tailEnd/>
          </a:ln>
        </p:spPr>
      </p:pic>
      <p:sp>
        <p:nvSpPr>
          <p:cNvPr id="12" name="Rectangle 11"/>
          <p:cNvSpPr/>
          <p:nvPr/>
        </p:nvSpPr>
        <p:spPr bwMode="auto">
          <a:xfrm>
            <a:off x="843725" y="3209921"/>
            <a:ext cx="6572296" cy="21431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1" name="Straight Connector 57"/>
          <p:cNvCxnSpPr>
            <a:cxnSpLocks noChangeShapeType="1"/>
          </p:cNvCxnSpPr>
          <p:nvPr/>
        </p:nvCxnSpPr>
        <p:spPr bwMode="auto">
          <a:xfrm>
            <a:off x="843725" y="5138747"/>
            <a:ext cx="9501254" cy="1588"/>
          </a:xfrm>
          <a:prstGeom prst="line">
            <a:avLst/>
          </a:prstGeom>
          <a:noFill/>
          <a:ln w="6350" algn="ctr">
            <a:solidFill>
              <a:schemeClr val="tx1"/>
            </a:solidFill>
            <a:prstDash val="sysDot"/>
            <a:round/>
            <a:headEnd/>
            <a:tailEnd/>
          </a:ln>
        </p:spPr>
      </p:cxnSp>
      <p:cxnSp>
        <p:nvCxnSpPr>
          <p:cNvPr id="60" name="Straight Connector 57"/>
          <p:cNvCxnSpPr>
            <a:cxnSpLocks noChangeShapeType="1"/>
          </p:cNvCxnSpPr>
          <p:nvPr/>
        </p:nvCxnSpPr>
        <p:spPr bwMode="auto">
          <a:xfrm>
            <a:off x="843725" y="4067177"/>
            <a:ext cx="9501254" cy="1588"/>
          </a:xfrm>
          <a:prstGeom prst="line">
            <a:avLst/>
          </a:prstGeom>
          <a:noFill/>
          <a:ln w="6350" algn="ctr">
            <a:solidFill>
              <a:schemeClr val="tx1"/>
            </a:solidFill>
            <a:prstDash val="sysDot"/>
            <a:round/>
            <a:headEnd/>
            <a:tailEnd/>
          </a:ln>
        </p:spPr>
      </p:cxnSp>
      <p:cxnSp>
        <p:nvCxnSpPr>
          <p:cNvPr id="44" name="Straight Connector 57"/>
          <p:cNvCxnSpPr>
            <a:cxnSpLocks noChangeShapeType="1"/>
          </p:cNvCxnSpPr>
          <p:nvPr/>
        </p:nvCxnSpPr>
        <p:spPr bwMode="auto">
          <a:xfrm>
            <a:off x="843725" y="3067045"/>
            <a:ext cx="9501254" cy="1588"/>
          </a:xfrm>
          <a:prstGeom prst="line">
            <a:avLst/>
          </a:prstGeom>
          <a:noFill/>
          <a:ln w="6350" algn="ctr">
            <a:solidFill>
              <a:schemeClr val="tx1"/>
            </a:solidFill>
            <a:prstDash val="sysDot"/>
            <a:round/>
            <a:headEnd/>
            <a:tailEnd/>
          </a:ln>
        </p:spPr>
      </p:cxnSp>
      <p:graphicFrame>
        <p:nvGraphicFramePr>
          <p:cNvPr id="6" name="Chart 5"/>
          <p:cNvGraphicFramePr>
            <a:graphicFrameLocks/>
          </p:cNvGraphicFramePr>
          <p:nvPr/>
        </p:nvGraphicFramePr>
        <p:xfrm>
          <a:off x="629411" y="1566847"/>
          <a:ext cx="5929354" cy="5357850"/>
        </p:xfrm>
        <a:graphic>
          <a:graphicData uri="http://schemas.openxmlformats.org/drawingml/2006/chart">
            <c:chart xmlns:c="http://schemas.openxmlformats.org/drawingml/2006/chart" xmlns:r="http://schemas.openxmlformats.org/officeDocument/2006/relationships" r:id="rId3"/>
          </a:graphicData>
        </a:graphic>
      </p:graphicFrame>
      <p:sp>
        <p:nvSpPr>
          <p:cNvPr id="6148" name="Title 1"/>
          <p:cNvSpPr>
            <a:spLocks noGrp="1"/>
          </p:cNvSpPr>
          <p:nvPr>
            <p:ph type="title"/>
          </p:nvPr>
        </p:nvSpPr>
        <p:spPr>
          <a:xfrm>
            <a:off x="849313" y="352401"/>
            <a:ext cx="9209914" cy="1079500"/>
          </a:xfrm>
          <a:noFill/>
        </p:spPr>
        <p:txBody>
          <a:bodyPr/>
          <a:lstStyle/>
          <a:p>
            <a:r>
              <a:rPr smtClean="0">
                <a:latin typeface="Arial" pitchFamily="34" charset="0"/>
                <a:ea typeface="Geneva"/>
                <a:cs typeface="Geneva"/>
              </a:rPr>
              <a:t>Breaking the speed limit.</a:t>
            </a:r>
            <a:br>
              <a:rPr smtClean="0">
                <a:latin typeface="Arial" pitchFamily="34" charset="0"/>
                <a:ea typeface="Geneva"/>
                <a:cs typeface="Geneva"/>
              </a:rPr>
            </a:br>
            <a:r>
              <a:rPr sz="1400" smtClean="0">
                <a:latin typeface="Arial" pitchFamily="34" charset="0"/>
                <a:ea typeface="Geneva"/>
                <a:cs typeface="Geneva"/>
              </a:rPr>
              <a:t>Nearly two-thirds admit to speeding on motorways (the same proportion who believe that the speed limit on motorways should be raised), typically when roads are quiet or conditions are good.</a:t>
            </a:r>
            <a:endParaRPr dirty="0" smtClean="0">
              <a:latin typeface="Arial" pitchFamily="34" charset="0"/>
              <a:ea typeface="Geneva"/>
              <a:cs typeface="Geneva"/>
            </a:endParaRPr>
          </a:p>
        </p:txBody>
      </p:sp>
      <p:sp>
        <p:nvSpPr>
          <p:cNvPr id="59" name="Rectangle 23"/>
          <p:cNvSpPr>
            <a:spLocks noChangeArrowheads="1"/>
          </p:cNvSpPr>
          <p:nvPr/>
        </p:nvSpPr>
        <p:spPr bwMode="auto">
          <a:xfrm>
            <a:off x="1568451" y="6921500"/>
            <a:ext cx="6419074" cy="646113"/>
          </a:xfrm>
          <a:prstGeom prst="rect">
            <a:avLst/>
          </a:prstGeom>
          <a:noFill/>
          <a:ln w="9525">
            <a:noFill/>
            <a:miter lim="800000"/>
            <a:headEnd/>
            <a:tailEnd/>
          </a:ln>
        </p:spPr>
        <p:txBody>
          <a:bodyPr lIns="104287" tIns="52144" rIns="104287" bIns="52144"/>
          <a:lstStyle/>
          <a:p>
            <a:pPr marL="391077" indent="-391077" eaLnBrk="0" hangingPunct="0">
              <a:defRPr/>
            </a:pPr>
            <a:endParaRPr lang="en-GB" sz="1000" dirty="0">
              <a:solidFill>
                <a:srgbClr val="4D4D4D"/>
              </a:solidFill>
              <a:latin typeface="+mn-lt"/>
            </a:endParaRPr>
          </a:p>
        </p:txBody>
      </p:sp>
      <p:sp>
        <p:nvSpPr>
          <p:cNvPr id="33" name="Rectangle 23"/>
          <p:cNvSpPr>
            <a:spLocks noChangeArrowheads="1"/>
          </p:cNvSpPr>
          <p:nvPr/>
        </p:nvSpPr>
        <p:spPr bwMode="auto">
          <a:xfrm>
            <a:off x="1568451" y="6853259"/>
            <a:ext cx="6561950" cy="646113"/>
          </a:xfrm>
          <a:prstGeom prst="rect">
            <a:avLst/>
          </a:prstGeom>
          <a:noFill/>
          <a:ln w="9525">
            <a:noFill/>
            <a:miter lim="800000"/>
            <a:headEnd/>
            <a:tailEnd/>
          </a:ln>
        </p:spPr>
        <p:txBody>
          <a:bodyPr lIns="104287" tIns="52144" rIns="104287" bIns="52144"/>
          <a:lstStyle/>
          <a:p>
            <a:pPr marL="391077" indent="-391077" eaLnBrk="0" hangingPunct="0">
              <a:defRPr/>
            </a:pPr>
            <a:r>
              <a:rPr lang="en-GB" sz="1000" dirty="0" smtClean="0">
                <a:solidFill>
                  <a:srgbClr val="4D4D4D"/>
                </a:solidFill>
                <a:latin typeface="+mn-lt"/>
              </a:rPr>
              <a:t>Q27 	How often do you break the speed limit on: a) motorways; b) urban roads; c) country roads; d) 20mph zones in urban areas?</a:t>
            </a:r>
          </a:p>
          <a:p>
            <a:pPr marL="391077" indent="-391077" eaLnBrk="0" hangingPunct="0">
              <a:defRPr/>
            </a:pPr>
            <a:r>
              <a:rPr lang="en-GB" sz="1000" dirty="0" smtClean="0">
                <a:solidFill>
                  <a:srgbClr val="4D4D4D"/>
                </a:solidFill>
                <a:latin typeface="+mn-lt"/>
              </a:rPr>
              <a:t>Q28	And please indicate when you typically speed?</a:t>
            </a:r>
          </a:p>
          <a:p>
            <a:pPr marL="391077" indent="-391077" eaLnBrk="0" hangingPunct="0">
              <a:defRPr/>
            </a:pPr>
            <a:r>
              <a:rPr lang="en-GB" sz="1000" dirty="0" smtClean="0">
                <a:solidFill>
                  <a:srgbClr val="4D4D4D"/>
                </a:solidFill>
                <a:latin typeface="+mn-lt"/>
              </a:rPr>
              <a:t> 	Base: All respondents (n=1,003)</a:t>
            </a:r>
            <a:endParaRPr lang="en-GB" sz="1000" dirty="0">
              <a:solidFill>
                <a:srgbClr val="4D4D4D"/>
              </a:solidFill>
              <a:latin typeface="+mn-lt"/>
            </a:endParaRPr>
          </a:p>
        </p:txBody>
      </p:sp>
      <p:sp>
        <p:nvSpPr>
          <p:cNvPr id="12" name="Text Box 17"/>
          <p:cNvSpPr txBox="1">
            <a:spLocks noChangeArrowheads="1"/>
          </p:cNvSpPr>
          <p:nvPr/>
        </p:nvSpPr>
        <p:spPr bwMode="auto">
          <a:xfrm>
            <a:off x="-84969" y="2603419"/>
            <a:ext cx="271464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Motorways</a:t>
            </a:r>
            <a:endParaRPr lang="en-GB" sz="1400" b="1" dirty="0">
              <a:latin typeface="+mn-lt"/>
              <a:ea typeface="Geneva" pitchFamily="-107" charset="-128"/>
              <a:cs typeface="+mn-cs"/>
            </a:endParaRPr>
          </a:p>
        </p:txBody>
      </p:sp>
      <p:sp>
        <p:nvSpPr>
          <p:cNvPr id="13" name="Text Box 17"/>
          <p:cNvSpPr txBox="1">
            <a:spLocks noChangeArrowheads="1"/>
          </p:cNvSpPr>
          <p:nvPr/>
        </p:nvSpPr>
        <p:spPr bwMode="auto">
          <a:xfrm>
            <a:off x="-84969" y="3603551"/>
            <a:ext cx="271464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Urban roads</a:t>
            </a:r>
            <a:endParaRPr lang="en-GB" sz="1400" b="1" dirty="0">
              <a:latin typeface="+mn-lt"/>
              <a:ea typeface="Geneva" pitchFamily="-107" charset="-128"/>
              <a:cs typeface="+mn-cs"/>
            </a:endParaRPr>
          </a:p>
        </p:txBody>
      </p:sp>
      <p:sp>
        <p:nvSpPr>
          <p:cNvPr id="14" name="Text Box 17"/>
          <p:cNvSpPr txBox="1">
            <a:spLocks noChangeArrowheads="1"/>
          </p:cNvSpPr>
          <p:nvPr/>
        </p:nvSpPr>
        <p:spPr bwMode="auto">
          <a:xfrm>
            <a:off x="700849" y="4603683"/>
            <a:ext cx="1071570" cy="536194"/>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Country roads</a:t>
            </a:r>
            <a:endParaRPr lang="en-GB" sz="1400" b="1" dirty="0">
              <a:latin typeface="+mn-lt"/>
              <a:ea typeface="Geneva" pitchFamily="-107" charset="-128"/>
              <a:cs typeface="+mn-cs"/>
            </a:endParaRPr>
          </a:p>
        </p:txBody>
      </p:sp>
      <p:sp>
        <p:nvSpPr>
          <p:cNvPr id="15" name="Text Box 17"/>
          <p:cNvSpPr txBox="1">
            <a:spLocks noChangeArrowheads="1"/>
          </p:cNvSpPr>
          <p:nvPr/>
        </p:nvSpPr>
        <p:spPr bwMode="auto">
          <a:xfrm>
            <a:off x="557973" y="5675253"/>
            <a:ext cx="1500198" cy="536194"/>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Urban area zones</a:t>
            </a:r>
            <a:endParaRPr lang="en-GB" sz="1400" b="1" dirty="0">
              <a:latin typeface="+mn-lt"/>
              <a:ea typeface="Geneva" pitchFamily="-107" charset="-128"/>
              <a:cs typeface="+mn-cs"/>
            </a:endParaRPr>
          </a:p>
        </p:txBody>
      </p:sp>
      <p:sp>
        <p:nvSpPr>
          <p:cNvPr id="16" name="Oval 45"/>
          <p:cNvSpPr>
            <a:spLocks noChangeArrowheads="1"/>
          </p:cNvSpPr>
          <p:nvPr/>
        </p:nvSpPr>
        <p:spPr bwMode="auto">
          <a:xfrm>
            <a:off x="986601" y="2174794"/>
            <a:ext cx="428625" cy="428625"/>
          </a:xfrm>
          <a:prstGeom prst="ellipse">
            <a:avLst/>
          </a:prstGeom>
          <a:solidFill>
            <a:schemeClr val="bg1"/>
          </a:solidFill>
          <a:ln w="76200" algn="ctr">
            <a:solidFill>
              <a:srgbClr val="FF0000"/>
            </a:solidFill>
            <a:round/>
            <a:headEnd/>
            <a:tailEnd/>
          </a:ln>
        </p:spPr>
        <p:txBody>
          <a:bodyPr wrap="none" lIns="91383" tIns="45692" rIns="91383" bIns="45692" anchor="ctr"/>
          <a:lstStyle/>
          <a:p>
            <a:pPr algn="ctr" eaLnBrk="0" hangingPunct="0">
              <a:defRPr/>
            </a:pPr>
            <a:r>
              <a:rPr lang="en-GB" sz="1600" b="1" dirty="0">
                <a:latin typeface="+mn-lt"/>
                <a:ea typeface="Geneva" pitchFamily="-107" charset="-128"/>
                <a:cs typeface="+mn-cs"/>
              </a:rPr>
              <a:t>70</a:t>
            </a:r>
          </a:p>
        </p:txBody>
      </p:sp>
      <p:sp>
        <p:nvSpPr>
          <p:cNvPr id="17" name="Oval 46"/>
          <p:cNvSpPr>
            <a:spLocks noChangeArrowheads="1"/>
          </p:cNvSpPr>
          <p:nvPr/>
        </p:nvSpPr>
        <p:spPr bwMode="auto">
          <a:xfrm>
            <a:off x="986601" y="3174926"/>
            <a:ext cx="428625" cy="428625"/>
          </a:xfrm>
          <a:prstGeom prst="ellipse">
            <a:avLst/>
          </a:prstGeom>
          <a:solidFill>
            <a:schemeClr val="bg1"/>
          </a:solidFill>
          <a:ln w="76200" algn="ctr">
            <a:solidFill>
              <a:srgbClr val="FF0000"/>
            </a:solidFill>
            <a:round/>
            <a:headEnd/>
            <a:tailEnd/>
          </a:ln>
        </p:spPr>
        <p:txBody>
          <a:bodyPr wrap="none" lIns="91383" tIns="45692" rIns="91383" bIns="45692" anchor="ctr"/>
          <a:lstStyle/>
          <a:p>
            <a:pPr algn="ctr" eaLnBrk="0" hangingPunct="0">
              <a:defRPr/>
            </a:pPr>
            <a:r>
              <a:rPr lang="en-GB" sz="1600" b="1" dirty="0">
                <a:latin typeface="+mn-lt"/>
                <a:ea typeface="Geneva" pitchFamily="-107" charset="-128"/>
                <a:cs typeface="+mn-cs"/>
              </a:rPr>
              <a:t>30</a:t>
            </a:r>
          </a:p>
        </p:txBody>
      </p:sp>
      <p:sp>
        <p:nvSpPr>
          <p:cNvPr id="18" name="Oval 47"/>
          <p:cNvSpPr>
            <a:spLocks noChangeArrowheads="1"/>
          </p:cNvSpPr>
          <p:nvPr/>
        </p:nvSpPr>
        <p:spPr bwMode="auto">
          <a:xfrm>
            <a:off x="772290" y="4138618"/>
            <a:ext cx="428625" cy="428625"/>
          </a:xfrm>
          <a:prstGeom prst="ellipse">
            <a:avLst/>
          </a:prstGeom>
          <a:solidFill>
            <a:schemeClr val="bg1"/>
          </a:solidFill>
          <a:ln w="76200" algn="ctr">
            <a:solidFill>
              <a:srgbClr val="FF0000"/>
            </a:solidFill>
            <a:round/>
            <a:headEnd/>
            <a:tailEnd/>
          </a:ln>
        </p:spPr>
        <p:txBody>
          <a:bodyPr wrap="none" lIns="91383" tIns="45692" rIns="91383" bIns="45692" anchor="ctr"/>
          <a:lstStyle/>
          <a:p>
            <a:pPr algn="ctr" eaLnBrk="0" hangingPunct="0">
              <a:defRPr/>
            </a:pPr>
            <a:r>
              <a:rPr lang="en-GB" sz="1600" b="1" dirty="0">
                <a:latin typeface="+mn-lt"/>
                <a:ea typeface="Geneva" pitchFamily="-107" charset="-128"/>
                <a:cs typeface="+mn-cs"/>
              </a:rPr>
              <a:t>50</a:t>
            </a:r>
          </a:p>
        </p:txBody>
      </p:sp>
      <p:sp>
        <p:nvSpPr>
          <p:cNvPr id="19" name="Oval 47"/>
          <p:cNvSpPr>
            <a:spLocks noChangeArrowheads="1"/>
          </p:cNvSpPr>
          <p:nvPr/>
        </p:nvSpPr>
        <p:spPr bwMode="auto">
          <a:xfrm>
            <a:off x="986601" y="5210188"/>
            <a:ext cx="428625" cy="428625"/>
          </a:xfrm>
          <a:prstGeom prst="ellipse">
            <a:avLst/>
          </a:prstGeom>
          <a:solidFill>
            <a:schemeClr val="bg1"/>
          </a:solidFill>
          <a:ln w="76200" algn="ctr">
            <a:solidFill>
              <a:srgbClr val="FF0000"/>
            </a:solidFill>
            <a:round/>
            <a:headEnd/>
            <a:tailEnd/>
          </a:ln>
        </p:spPr>
        <p:txBody>
          <a:bodyPr wrap="none" lIns="91383" tIns="45692" rIns="91383" bIns="45692" anchor="ctr"/>
          <a:lstStyle/>
          <a:p>
            <a:pPr algn="ctr" eaLnBrk="0" hangingPunct="0">
              <a:defRPr/>
            </a:pPr>
            <a:r>
              <a:rPr lang="en-GB" sz="1600" b="1" dirty="0">
                <a:latin typeface="+mn-lt"/>
                <a:ea typeface="Geneva" pitchFamily="-107" charset="-128"/>
                <a:cs typeface="+mn-cs"/>
              </a:rPr>
              <a:t>20</a:t>
            </a:r>
          </a:p>
        </p:txBody>
      </p:sp>
      <p:sp>
        <p:nvSpPr>
          <p:cNvPr id="20" name="Oval 47"/>
          <p:cNvSpPr>
            <a:spLocks noChangeArrowheads="1"/>
          </p:cNvSpPr>
          <p:nvPr/>
        </p:nvSpPr>
        <p:spPr bwMode="auto">
          <a:xfrm>
            <a:off x="1200918" y="4138618"/>
            <a:ext cx="428625" cy="428625"/>
          </a:xfrm>
          <a:prstGeom prst="ellipse">
            <a:avLst/>
          </a:prstGeom>
          <a:solidFill>
            <a:schemeClr val="bg1"/>
          </a:solidFill>
          <a:ln w="76200" algn="ctr">
            <a:solidFill>
              <a:srgbClr val="FF0000"/>
            </a:solidFill>
            <a:round/>
            <a:headEnd/>
            <a:tailEnd/>
          </a:ln>
        </p:spPr>
        <p:txBody>
          <a:bodyPr wrap="none" lIns="91383" tIns="45692" rIns="91383" bIns="45692" anchor="ctr"/>
          <a:lstStyle/>
          <a:p>
            <a:pPr algn="ctr" eaLnBrk="0" hangingPunct="0">
              <a:defRPr/>
            </a:pPr>
            <a:r>
              <a:rPr lang="en-GB" sz="1600" b="1" dirty="0">
                <a:latin typeface="+mn-lt"/>
                <a:ea typeface="Geneva" pitchFamily="-107" charset="-128"/>
                <a:cs typeface="+mn-cs"/>
              </a:rPr>
              <a:t>6</a:t>
            </a:r>
            <a:r>
              <a:rPr lang="en-GB" sz="1600" b="1" dirty="0" smtClean="0">
                <a:latin typeface="+mn-lt"/>
                <a:ea typeface="Geneva" pitchFamily="-107" charset="-128"/>
                <a:cs typeface="+mn-cs"/>
              </a:rPr>
              <a:t>0</a:t>
            </a:r>
            <a:endParaRPr lang="en-GB" sz="1600" b="1" dirty="0">
              <a:latin typeface="+mn-lt"/>
              <a:ea typeface="Geneva" pitchFamily="-107" charset="-128"/>
              <a:cs typeface="+mn-cs"/>
            </a:endParaRPr>
          </a:p>
        </p:txBody>
      </p:sp>
      <p:sp>
        <p:nvSpPr>
          <p:cNvPr id="22" name="Text Box 17"/>
          <p:cNvSpPr txBox="1">
            <a:spLocks noChangeArrowheads="1"/>
          </p:cNvSpPr>
          <p:nvPr/>
        </p:nvSpPr>
        <p:spPr bwMode="auto">
          <a:xfrm>
            <a:off x="1700981" y="1924037"/>
            <a:ext cx="399100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How often do you break the speed limit?</a:t>
            </a:r>
            <a:endParaRPr lang="en-GB" sz="1400" b="1" dirty="0">
              <a:latin typeface="+mn-lt"/>
              <a:ea typeface="Geneva" pitchFamily="-107" charset="-128"/>
              <a:cs typeface="+mn-cs"/>
            </a:endParaRPr>
          </a:p>
        </p:txBody>
      </p:sp>
      <p:sp>
        <p:nvSpPr>
          <p:cNvPr id="25" name="Rectangle 24"/>
          <p:cNvSpPr/>
          <p:nvPr/>
        </p:nvSpPr>
        <p:spPr>
          <a:xfrm>
            <a:off x="772287" y="1320626"/>
            <a:ext cx="4572032" cy="246221"/>
          </a:xfrm>
          <a:prstGeom prst="rect">
            <a:avLst/>
          </a:prstGeom>
        </p:spPr>
        <p:txBody>
          <a:bodyPr wrap="square">
            <a:spAutoFit/>
          </a:bodyPr>
          <a:lstStyle/>
          <a:p>
            <a:r>
              <a:rPr lang="en-GB" sz="1000" dirty="0" smtClean="0"/>
              <a:t>* 7 in 10 believe motorists see the speed limit as 'a rule to be broken'.</a:t>
            </a:r>
            <a:endParaRPr lang="en-GB" sz="1000" dirty="0"/>
          </a:p>
        </p:txBody>
      </p:sp>
      <p:sp>
        <p:nvSpPr>
          <p:cNvPr id="29" name="Text Box 17"/>
          <p:cNvSpPr txBox="1">
            <a:spLocks noChangeArrowheads="1"/>
          </p:cNvSpPr>
          <p:nvPr/>
        </p:nvSpPr>
        <p:spPr bwMode="auto">
          <a:xfrm>
            <a:off x="8058963" y="1745033"/>
            <a:ext cx="2500330" cy="536194"/>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Regular/ occasional speeders</a:t>
            </a:r>
            <a:endParaRPr lang="en-GB" sz="1400" b="1" dirty="0">
              <a:latin typeface="+mn-lt"/>
              <a:ea typeface="Geneva" pitchFamily="-107" charset="-128"/>
              <a:cs typeface="+mn-cs"/>
            </a:endParaRPr>
          </a:p>
        </p:txBody>
      </p:sp>
      <p:sp>
        <p:nvSpPr>
          <p:cNvPr id="30" name="Rectangle 29"/>
          <p:cNvSpPr/>
          <p:nvPr/>
        </p:nvSpPr>
        <p:spPr bwMode="auto">
          <a:xfrm>
            <a:off x="9702037" y="2424103"/>
            <a:ext cx="500066" cy="3714776"/>
          </a:xfrm>
          <a:prstGeom prst="rect">
            <a:avLst/>
          </a:prstGeom>
          <a:solidFill>
            <a:schemeClr val="accent2">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31" name="Rectangle 30"/>
          <p:cNvSpPr/>
          <p:nvPr/>
        </p:nvSpPr>
        <p:spPr bwMode="auto">
          <a:xfrm>
            <a:off x="8416153" y="2424103"/>
            <a:ext cx="500066" cy="3714776"/>
          </a:xfrm>
          <a:prstGeom prst="rect">
            <a:avLst/>
          </a:prstGeom>
          <a:solidFill>
            <a:schemeClr val="accent2">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32" name="Rectangle 31"/>
          <p:cNvSpPr/>
          <p:nvPr/>
        </p:nvSpPr>
        <p:spPr bwMode="auto">
          <a:xfrm>
            <a:off x="9059095" y="2403583"/>
            <a:ext cx="500066" cy="3735296"/>
          </a:xfrm>
          <a:prstGeom prst="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34" name="Text Box 17"/>
          <p:cNvSpPr txBox="1">
            <a:spLocks noChangeArrowheads="1"/>
          </p:cNvSpPr>
          <p:nvPr/>
        </p:nvSpPr>
        <p:spPr bwMode="auto">
          <a:xfrm>
            <a:off x="9487723" y="2154271"/>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2010</a:t>
            </a:r>
            <a:endParaRPr lang="en-GB" sz="1400" b="1" dirty="0">
              <a:latin typeface="+mn-lt"/>
              <a:ea typeface="Geneva" pitchFamily="-107" charset="-128"/>
              <a:cs typeface="+mn-cs"/>
            </a:endParaRPr>
          </a:p>
        </p:txBody>
      </p:sp>
      <p:sp>
        <p:nvSpPr>
          <p:cNvPr id="35" name="Text Box 17"/>
          <p:cNvSpPr txBox="1">
            <a:spLocks noChangeArrowheads="1"/>
          </p:cNvSpPr>
          <p:nvPr/>
        </p:nvSpPr>
        <p:spPr bwMode="auto">
          <a:xfrm>
            <a:off x="8844781" y="2154271"/>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2011</a:t>
            </a:r>
            <a:endParaRPr lang="en-GB" sz="1400" b="1" dirty="0">
              <a:latin typeface="+mn-lt"/>
              <a:ea typeface="Geneva" pitchFamily="-107" charset="-128"/>
              <a:cs typeface="+mn-cs"/>
            </a:endParaRPr>
          </a:p>
        </p:txBody>
      </p:sp>
      <p:sp>
        <p:nvSpPr>
          <p:cNvPr id="36" name="Text Box 17"/>
          <p:cNvSpPr txBox="1">
            <a:spLocks noChangeArrowheads="1"/>
          </p:cNvSpPr>
          <p:nvPr/>
        </p:nvSpPr>
        <p:spPr bwMode="auto">
          <a:xfrm>
            <a:off x="8407814" y="261789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63%</a:t>
            </a:r>
            <a:endParaRPr lang="en-GB" sz="1400" b="1" dirty="0">
              <a:solidFill>
                <a:schemeClr val="bg1"/>
              </a:solidFill>
              <a:latin typeface="+mn-lt"/>
              <a:ea typeface="Geneva" pitchFamily="-107" charset="-128"/>
              <a:cs typeface="+mn-cs"/>
            </a:endParaRPr>
          </a:p>
        </p:txBody>
      </p:sp>
      <p:sp>
        <p:nvSpPr>
          <p:cNvPr id="37" name="Text Box 17"/>
          <p:cNvSpPr txBox="1">
            <a:spLocks noChangeArrowheads="1"/>
          </p:cNvSpPr>
          <p:nvPr/>
        </p:nvSpPr>
        <p:spPr bwMode="auto">
          <a:xfrm>
            <a:off x="8407814" y="560381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36%</a:t>
            </a:r>
            <a:endParaRPr lang="en-GB" sz="1400" b="1" dirty="0">
              <a:solidFill>
                <a:schemeClr val="bg1"/>
              </a:solidFill>
              <a:latin typeface="+mn-lt"/>
              <a:ea typeface="Geneva" pitchFamily="-107" charset="-128"/>
              <a:cs typeface="+mn-cs"/>
            </a:endParaRPr>
          </a:p>
        </p:txBody>
      </p:sp>
      <p:sp>
        <p:nvSpPr>
          <p:cNvPr id="38" name="Text Box 17"/>
          <p:cNvSpPr txBox="1">
            <a:spLocks noChangeArrowheads="1"/>
          </p:cNvSpPr>
          <p:nvPr/>
        </p:nvSpPr>
        <p:spPr bwMode="auto">
          <a:xfrm>
            <a:off x="9045945" y="261789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67%</a:t>
            </a:r>
            <a:endParaRPr lang="en-GB" sz="1400" b="1" dirty="0">
              <a:solidFill>
                <a:schemeClr val="bg1"/>
              </a:solidFill>
              <a:latin typeface="+mn-lt"/>
              <a:ea typeface="Geneva" pitchFamily="-107" charset="-128"/>
              <a:cs typeface="+mn-cs"/>
            </a:endParaRPr>
          </a:p>
        </p:txBody>
      </p:sp>
      <p:sp>
        <p:nvSpPr>
          <p:cNvPr id="39" name="Text Box 17"/>
          <p:cNvSpPr txBox="1">
            <a:spLocks noChangeArrowheads="1"/>
          </p:cNvSpPr>
          <p:nvPr/>
        </p:nvSpPr>
        <p:spPr bwMode="auto">
          <a:xfrm>
            <a:off x="9045945" y="560381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38%</a:t>
            </a:r>
            <a:endParaRPr lang="en-GB" sz="1400" b="1" dirty="0">
              <a:solidFill>
                <a:schemeClr val="bg1"/>
              </a:solidFill>
              <a:latin typeface="+mn-lt"/>
              <a:ea typeface="Geneva" pitchFamily="-107" charset="-128"/>
              <a:cs typeface="+mn-cs"/>
            </a:endParaRPr>
          </a:p>
        </p:txBody>
      </p:sp>
      <p:sp>
        <p:nvSpPr>
          <p:cNvPr id="41" name="Text Box 17"/>
          <p:cNvSpPr txBox="1">
            <a:spLocks noChangeArrowheads="1"/>
          </p:cNvSpPr>
          <p:nvPr/>
        </p:nvSpPr>
        <p:spPr bwMode="auto">
          <a:xfrm>
            <a:off x="9649674" y="261789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73%</a:t>
            </a:r>
            <a:endParaRPr lang="en-GB" sz="1400" b="1" dirty="0">
              <a:latin typeface="+mn-lt"/>
              <a:ea typeface="Geneva" pitchFamily="-107" charset="-128"/>
              <a:cs typeface="+mn-cs"/>
            </a:endParaRPr>
          </a:p>
        </p:txBody>
      </p:sp>
      <p:sp>
        <p:nvSpPr>
          <p:cNvPr id="45" name="Text Box 17"/>
          <p:cNvSpPr txBox="1">
            <a:spLocks noChangeArrowheads="1"/>
          </p:cNvSpPr>
          <p:nvPr/>
        </p:nvSpPr>
        <p:spPr bwMode="auto">
          <a:xfrm>
            <a:off x="9649674" y="560381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44%</a:t>
            </a:r>
            <a:endParaRPr lang="en-GB" sz="1400" b="1" dirty="0">
              <a:latin typeface="+mn-lt"/>
              <a:ea typeface="Geneva" pitchFamily="-107" charset="-128"/>
              <a:cs typeface="+mn-cs"/>
            </a:endParaRPr>
          </a:p>
        </p:txBody>
      </p:sp>
      <p:sp>
        <p:nvSpPr>
          <p:cNvPr id="46" name="Text Box 17"/>
          <p:cNvSpPr txBox="1">
            <a:spLocks noChangeArrowheads="1"/>
          </p:cNvSpPr>
          <p:nvPr/>
        </p:nvSpPr>
        <p:spPr bwMode="auto">
          <a:xfrm>
            <a:off x="9649674" y="460368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57%</a:t>
            </a:r>
            <a:endParaRPr lang="en-GB" sz="1400" b="1" dirty="0">
              <a:latin typeface="+mn-lt"/>
              <a:ea typeface="Geneva" pitchFamily="-107" charset="-128"/>
              <a:cs typeface="+mn-cs"/>
            </a:endParaRPr>
          </a:p>
        </p:txBody>
      </p:sp>
      <p:sp>
        <p:nvSpPr>
          <p:cNvPr id="47" name="Text Box 17"/>
          <p:cNvSpPr txBox="1">
            <a:spLocks noChangeArrowheads="1"/>
          </p:cNvSpPr>
          <p:nvPr/>
        </p:nvSpPr>
        <p:spPr bwMode="auto">
          <a:xfrm>
            <a:off x="9045945" y="460368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50%</a:t>
            </a:r>
            <a:endParaRPr lang="en-GB" sz="1400" b="1" dirty="0">
              <a:solidFill>
                <a:schemeClr val="bg1"/>
              </a:solidFill>
              <a:latin typeface="+mn-lt"/>
              <a:ea typeface="Geneva" pitchFamily="-107" charset="-128"/>
              <a:cs typeface="+mn-cs"/>
            </a:endParaRPr>
          </a:p>
        </p:txBody>
      </p:sp>
      <p:sp>
        <p:nvSpPr>
          <p:cNvPr id="48" name="Text Box 17"/>
          <p:cNvSpPr txBox="1">
            <a:spLocks noChangeArrowheads="1"/>
          </p:cNvSpPr>
          <p:nvPr/>
        </p:nvSpPr>
        <p:spPr bwMode="auto">
          <a:xfrm>
            <a:off x="8407814" y="460368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46%</a:t>
            </a:r>
            <a:endParaRPr lang="en-GB" sz="1400" b="1" dirty="0">
              <a:solidFill>
                <a:schemeClr val="bg1"/>
              </a:solidFill>
              <a:latin typeface="+mn-lt"/>
              <a:ea typeface="Geneva" pitchFamily="-107" charset="-128"/>
              <a:cs typeface="+mn-cs"/>
            </a:endParaRPr>
          </a:p>
        </p:txBody>
      </p:sp>
      <p:sp>
        <p:nvSpPr>
          <p:cNvPr id="49" name="Text Box 17"/>
          <p:cNvSpPr txBox="1">
            <a:spLocks noChangeArrowheads="1"/>
          </p:cNvSpPr>
          <p:nvPr/>
        </p:nvSpPr>
        <p:spPr bwMode="auto">
          <a:xfrm>
            <a:off x="9688887" y="359614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45%</a:t>
            </a:r>
            <a:endParaRPr lang="en-GB" sz="1400" b="1" dirty="0">
              <a:latin typeface="+mn-lt"/>
              <a:ea typeface="Geneva" pitchFamily="-107" charset="-128"/>
              <a:cs typeface="+mn-cs"/>
            </a:endParaRPr>
          </a:p>
        </p:txBody>
      </p:sp>
      <p:sp>
        <p:nvSpPr>
          <p:cNvPr id="50" name="Text Box 17"/>
          <p:cNvSpPr txBox="1">
            <a:spLocks noChangeArrowheads="1"/>
          </p:cNvSpPr>
          <p:nvPr/>
        </p:nvSpPr>
        <p:spPr bwMode="auto">
          <a:xfrm>
            <a:off x="9085158" y="359614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38%</a:t>
            </a:r>
            <a:endParaRPr lang="en-GB" sz="1400" b="1" dirty="0">
              <a:solidFill>
                <a:schemeClr val="bg1"/>
              </a:solidFill>
              <a:latin typeface="+mn-lt"/>
              <a:ea typeface="Geneva" pitchFamily="-107" charset="-128"/>
              <a:cs typeface="+mn-cs"/>
            </a:endParaRPr>
          </a:p>
        </p:txBody>
      </p:sp>
      <p:sp>
        <p:nvSpPr>
          <p:cNvPr id="51" name="Text Box 17"/>
          <p:cNvSpPr txBox="1">
            <a:spLocks noChangeArrowheads="1"/>
          </p:cNvSpPr>
          <p:nvPr/>
        </p:nvSpPr>
        <p:spPr bwMode="auto">
          <a:xfrm>
            <a:off x="8447027" y="359614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solidFill>
                  <a:schemeClr val="bg1"/>
                </a:solidFill>
                <a:latin typeface="+mn-lt"/>
                <a:ea typeface="Geneva" pitchFamily="-107" charset="-128"/>
                <a:cs typeface="+mn-cs"/>
              </a:rPr>
              <a:t>37%</a:t>
            </a:r>
            <a:endParaRPr lang="en-GB" sz="1400" b="1" dirty="0">
              <a:solidFill>
                <a:schemeClr val="bg1"/>
              </a:solidFill>
              <a:latin typeface="+mn-lt"/>
              <a:ea typeface="Geneva" pitchFamily="-107" charset="-128"/>
              <a:cs typeface="+mn-cs"/>
            </a:endParaRPr>
          </a:p>
        </p:txBody>
      </p:sp>
      <p:sp>
        <p:nvSpPr>
          <p:cNvPr id="52" name="Text Box 17"/>
          <p:cNvSpPr txBox="1">
            <a:spLocks noChangeArrowheads="1"/>
          </p:cNvSpPr>
          <p:nvPr/>
        </p:nvSpPr>
        <p:spPr bwMode="auto">
          <a:xfrm>
            <a:off x="8201839" y="2154271"/>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2012</a:t>
            </a:r>
            <a:endParaRPr lang="en-GB" sz="1400" b="1" dirty="0">
              <a:latin typeface="+mn-lt"/>
              <a:ea typeface="Geneva" pitchFamily="-107" charset="-128"/>
              <a:cs typeface="+mn-cs"/>
            </a:endParaRPr>
          </a:p>
        </p:txBody>
      </p:sp>
      <p:sp>
        <p:nvSpPr>
          <p:cNvPr id="53" name="Rectangle 52"/>
          <p:cNvSpPr/>
          <p:nvPr/>
        </p:nvSpPr>
        <p:spPr bwMode="auto">
          <a:xfrm>
            <a:off x="8448113" y="4635261"/>
            <a:ext cx="504056" cy="288032"/>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bg1"/>
              </a:solidFill>
              <a:effectLst/>
              <a:latin typeface="Arial" pitchFamily="34" charset="0"/>
            </a:endParaRPr>
          </a:p>
        </p:txBody>
      </p:sp>
      <p:sp>
        <p:nvSpPr>
          <p:cNvPr id="54" name="Rectangle 53"/>
          <p:cNvSpPr/>
          <p:nvPr/>
        </p:nvSpPr>
        <p:spPr bwMode="auto">
          <a:xfrm>
            <a:off x="8395445" y="2605927"/>
            <a:ext cx="504056" cy="288032"/>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bg1"/>
              </a:solidFill>
              <a:effectLst/>
              <a:latin typeface="Arial" pitchFamily="34" charset="0"/>
            </a:endParaRPr>
          </a:p>
        </p:txBody>
      </p:sp>
      <p:sp>
        <p:nvSpPr>
          <p:cNvPr id="55" name="Oval 54"/>
          <p:cNvSpPr/>
          <p:nvPr/>
        </p:nvSpPr>
        <p:spPr bwMode="auto">
          <a:xfrm>
            <a:off x="9653969" y="2605927"/>
            <a:ext cx="576064"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56" name="Oval 55"/>
          <p:cNvSpPr/>
          <p:nvPr/>
        </p:nvSpPr>
        <p:spPr bwMode="auto">
          <a:xfrm>
            <a:off x="9653969" y="4635261"/>
            <a:ext cx="576064"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57" name="Oval 56"/>
          <p:cNvSpPr/>
          <p:nvPr/>
        </p:nvSpPr>
        <p:spPr bwMode="auto">
          <a:xfrm>
            <a:off x="9693182" y="3636269"/>
            <a:ext cx="576064"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58" name="Oval 57"/>
          <p:cNvSpPr/>
          <p:nvPr/>
        </p:nvSpPr>
        <p:spPr bwMode="auto">
          <a:xfrm>
            <a:off x="9653969" y="5636533"/>
            <a:ext cx="576064" cy="28803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graphicFrame>
        <p:nvGraphicFramePr>
          <p:cNvPr id="42" name="Chart 41"/>
          <p:cNvGraphicFramePr>
            <a:graphicFrameLocks/>
          </p:cNvGraphicFramePr>
          <p:nvPr/>
        </p:nvGraphicFramePr>
        <p:xfrm>
          <a:off x="4701377" y="1638285"/>
          <a:ext cx="4143404" cy="5214974"/>
        </p:xfrm>
        <a:graphic>
          <a:graphicData uri="http://schemas.openxmlformats.org/drawingml/2006/chart">
            <c:chart xmlns:c="http://schemas.openxmlformats.org/drawingml/2006/chart" xmlns:r="http://schemas.openxmlformats.org/officeDocument/2006/relationships" r:id="rId4"/>
          </a:graphicData>
        </a:graphic>
      </p:graphicFrame>
      <p:sp>
        <p:nvSpPr>
          <p:cNvPr id="43" name="Text Box 17"/>
          <p:cNvSpPr txBox="1">
            <a:spLocks noChangeArrowheads="1"/>
          </p:cNvSpPr>
          <p:nvPr/>
        </p:nvSpPr>
        <p:spPr bwMode="auto">
          <a:xfrm>
            <a:off x="6273013" y="1709723"/>
            <a:ext cx="1714512" cy="536194"/>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When do you typically do it?</a:t>
            </a:r>
            <a:endParaRPr lang="en-GB" sz="1400" b="1" dirty="0">
              <a:latin typeface="+mn-lt"/>
              <a:ea typeface="Geneva" pitchFamily="-107" charset="-128"/>
              <a:cs typeface="+mn-cs"/>
            </a:endParaRPr>
          </a:p>
        </p:txBody>
      </p:sp>
      <p:cxnSp>
        <p:nvCxnSpPr>
          <p:cNvPr id="62" name="Straight Arrow Connector 61"/>
          <p:cNvCxnSpPr/>
          <p:nvPr/>
        </p:nvCxnSpPr>
        <p:spPr bwMode="auto">
          <a:xfrm>
            <a:off x="5630071" y="2638417"/>
            <a:ext cx="428628"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67" name="Straight Arrow Connector 66"/>
          <p:cNvCxnSpPr/>
          <p:nvPr/>
        </p:nvCxnSpPr>
        <p:spPr bwMode="auto">
          <a:xfrm>
            <a:off x="5630071" y="3708399"/>
            <a:ext cx="428628"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68" name="Straight Arrow Connector 67"/>
          <p:cNvCxnSpPr/>
          <p:nvPr/>
        </p:nvCxnSpPr>
        <p:spPr bwMode="auto">
          <a:xfrm>
            <a:off x="5630071" y="4710119"/>
            <a:ext cx="428628"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69" name="Straight Arrow Connector 68"/>
          <p:cNvCxnSpPr/>
          <p:nvPr/>
        </p:nvCxnSpPr>
        <p:spPr bwMode="auto">
          <a:xfrm>
            <a:off x="5630071" y="5708663"/>
            <a:ext cx="428628"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73" name="Straight Connector 57"/>
          <p:cNvCxnSpPr>
            <a:cxnSpLocks noChangeShapeType="1"/>
          </p:cNvCxnSpPr>
          <p:nvPr/>
        </p:nvCxnSpPr>
        <p:spPr bwMode="auto">
          <a:xfrm rot="5400000" flipH="1" flipV="1">
            <a:off x="6130137" y="3924301"/>
            <a:ext cx="4429156" cy="1588"/>
          </a:xfrm>
          <a:prstGeom prst="line">
            <a:avLst/>
          </a:prstGeom>
          <a:noFill/>
          <a:ln w="6350" algn="ctr">
            <a:solidFill>
              <a:schemeClr val="tx1"/>
            </a:solidFill>
            <a:prstDash val="sysDot"/>
            <a:round/>
            <a:headEnd/>
            <a:tailEn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9"/>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5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51"/>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5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5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55"/>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56"/>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57"/>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58"/>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73"/>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animBg="1"/>
      <p:bldP spid="31" grpId="0" animBg="1"/>
      <p:bldP spid="32" grpId="0" animBg="1"/>
      <p:bldP spid="34" grpId="0"/>
      <p:bldP spid="35" grpId="0"/>
      <p:bldP spid="36" grpId="0"/>
      <p:bldP spid="37" grpId="0"/>
      <p:bldP spid="38" grpId="0"/>
      <p:bldP spid="39" grpId="0"/>
      <p:bldP spid="41" grpId="0"/>
      <p:bldP spid="45" grpId="0"/>
      <p:bldP spid="46" grpId="0"/>
      <p:bldP spid="47" grpId="0"/>
      <p:bldP spid="48" grpId="0"/>
      <p:bldP spid="49" grpId="0"/>
      <p:bldP spid="50" grpId="0"/>
      <p:bldP spid="51" grpId="0"/>
      <p:bldP spid="52" grpId="0"/>
      <p:bldP spid="53" grpId="0" animBg="1"/>
      <p:bldP spid="54" grpId="0" animBg="1"/>
      <p:bldP spid="55" grpId="0" animBg="1"/>
      <p:bldP spid="56" grpId="0" animBg="1"/>
      <p:bldP spid="57" grpId="0" animBg="1"/>
      <p:bldP spid="58" grpId="0" animBg="1"/>
      <p:bldGraphic spid="42" grpId="0">
        <p:bldAsOne/>
      </p:bldGraphic>
      <p:bldP spid="4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 name="Chart 49"/>
          <p:cNvGraphicFramePr>
            <a:graphicFrameLocks/>
          </p:cNvGraphicFramePr>
          <p:nvPr/>
        </p:nvGraphicFramePr>
        <p:xfrm>
          <a:off x="1095847" y="5067309"/>
          <a:ext cx="3286148" cy="2286016"/>
        </p:xfrm>
        <a:graphic>
          <a:graphicData uri="http://schemas.openxmlformats.org/drawingml/2006/chart">
            <c:chart xmlns:c="http://schemas.openxmlformats.org/drawingml/2006/chart" xmlns:r="http://schemas.openxmlformats.org/officeDocument/2006/relationships" r:id="rId3"/>
          </a:graphicData>
        </a:graphic>
      </p:graphicFrame>
      <p:sp>
        <p:nvSpPr>
          <p:cNvPr id="6148" name="Title 1"/>
          <p:cNvSpPr>
            <a:spLocks noGrp="1"/>
          </p:cNvSpPr>
          <p:nvPr>
            <p:ph type="title"/>
          </p:nvPr>
        </p:nvSpPr>
        <p:spPr>
          <a:xfrm>
            <a:off x="849313" y="352401"/>
            <a:ext cx="9209914" cy="1079500"/>
          </a:xfrm>
          <a:noFill/>
        </p:spPr>
        <p:txBody>
          <a:bodyPr/>
          <a:lstStyle/>
          <a:p>
            <a:r>
              <a:rPr dirty="0" smtClean="0">
                <a:latin typeface="Arial" pitchFamily="34" charset="0"/>
                <a:ea typeface="Geneva"/>
                <a:cs typeface="Geneva"/>
              </a:rPr>
              <a:t>Maximum speed limits </a:t>
            </a:r>
            <a:r>
              <a:rPr lang="en-GB" dirty="0" smtClean="0">
                <a:latin typeface="Arial" pitchFamily="34" charset="0"/>
                <a:ea typeface="Geneva"/>
                <a:cs typeface="Geneva"/>
              </a:rPr>
              <a:t>–</a:t>
            </a:r>
            <a:r>
              <a:rPr dirty="0" smtClean="0">
                <a:latin typeface="Arial" pitchFamily="34" charset="0"/>
                <a:ea typeface="Geneva"/>
                <a:cs typeface="Geneva"/>
              </a:rPr>
              <a:t> </a:t>
            </a:r>
            <a:r>
              <a:rPr smtClean="0">
                <a:latin typeface="Arial" pitchFamily="34" charset="0"/>
                <a:ea typeface="Geneva"/>
                <a:cs typeface="Geneva"/>
              </a:rPr>
              <a:t>over time.</a:t>
            </a:r>
            <a:br>
              <a:rPr smtClean="0">
                <a:latin typeface="Arial" pitchFamily="34" charset="0"/>
                <a:ea typeface="Geneva"/>
                <a:cs typeface="Geneva"/>
              </a:rPr>
            </a:br>
            <a:r>
              <a:rPr sz="1400" smtClean="0"/>
              <a:t>Since 2009 the desire for higher speed limits has remained relatively consistent.</a:t>
            </a:r>
            <a:br>
              <a:rPr sz="1400" smtClean="0"/>
            </a:br>
            <a:endParaRPr dirty="0" smtClean="0">
              <a:latin typeface="Arial" pitchFamily="34" charset="0"/>
              <a:ea typeface="Geneva"/>
              <a:cs typeface="Geneva"/>
            </a:endParaRPr>
          </a:p>
        </p:txBody>
      </p:sp>
      <p:sp>
        <p:nvSpPr>
          <p:cNvPr id="59" name="Rectangle 23"/>
          <p:cNvSpPr>
            <a:spLocks noChangeArrowheads="1"/>
          </p:cNvSpPr>
          <p:nvPr/>
        </p:nvSpPr>
        <p:spPr bwMode="auto">
          <a:xfrm>
            <a:off x="1568451" y="6921500"/>
            <a:ext cx="6419074" cy="646113"/>
          </a:xfrm>
          <a:prstGeom prst="rect">
            <a:avLst/>
          </a:prstGeom>
          <a:noFill/>
          <a:ln w="9525">
            <a:noFill/>
            <a:miter lim="800000"/>
            <a:headEnd/>
            <a:tailEnd/>
          </a:ln>
        </p:spPr>
        <p:txBody>
          <a:bodyPr lIns="104287" tIns="52144" rIns="104287" bIns="52144"/>
          <a:lstStyle/>
          <a:p>
            <a:pPr marL="391077" indent="-391077" eaLnBrk="0" hangingPunct="0">
              <a:defRPr/>
            </a:pPr>
            <a:endParaRPr lang="en-GB" sz="1000" dirty="0">
              <a:solidFill>
                <a:srgbClr val="4D4D4D"/>
              </a:solidFill>
              <a:latin typeface="+mn-lt"/>
            </a:endParaRPr>
          </a:p>
        </p:txBody>
      </p:sp>
      <p:graphicFrame>
        <p:nvGraphicFramePr>
          <p:cNvPr id="14" name="Chart 13"/>
          <p:cNvGraphicFramePr>
            <a:graphicFrameLocks/>
          </p:cNvGraphicFramePr>
          <p:nvPr/>
        </p:nvGraphicFramePr>
        <p:xfrm>
          <a:off x="6058699" y="5067309"/>
          <a:ext cx="3286148" cy="2286016"/>
        </p:xfrm>
        <a:graphic>
          <a:graphicData uri="http://schemas.openxmlformats.org/drawingml/2006/chart">
            <c:chart xmlns:c="http://schemas.openxmlformats.org/drawingml/2006/chart" xmlns:r="http://schemas.openxmlformats.org/officeDocument/2006/relationships" r:id="rId4"/>
          </a:graphicData>
        </a:graphic>
      </p:graphicFrame>
      <p:sp>
        <p:nvSpPr>
          <p:cNvPr id="15" name="Text Box 17"/>
          <p:cNvSpPr txBox="1">
            <a:spLocks noChangeArrowheads="1"/>
          </p:cNvSpPr>
          <p:nvPr/>
        </p:nvSpPr>
        <p:spPr bwMode="auto">
          <a:xfrm>
            <a:off x="1044508" y="1709723"/>
            <a:ext cx="2714644" cy="72086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Motorways</a:t>
            </a:r>
          </a:p>
          <a:p>
            <a:pPr algn="ctr" eaLnBrk="0" hangingPunct="0">
              <a:defRPr/>
            </a:pPr>
            <a:r>
              <a:rPr lang="en-GB" sz="1200" dirty="0" smtClean="0">
                <a:ea typeface="Geneva" pitchFamily="-107" charset="-128"/>
              </a:rPr>
              <a:t>% saying more than 70mph</a:t>
            </a:r>
          </a:p>
          <a:p>
            <a:pPr algn="ctr" eaLnBrk="0" hangingPunct="0">
              <a:defRPr/>
            </a:pPr>
            <a:endParaRPr lang="en-GB" sz="1400" b="1" dirty="0">
              <a:latin typeface="+mn-lt"/>
              <a:ea typeface="Geneva" pitchFamily="-107" charset="-128"/>
              <a:cs typeface="+mn-cs"/>
            </a:endParaRPr>
          </a:p>
        </p:txBody>
      </p:sp>
      <p:sp>
        <p:nvSpPr>
          <p:cNvPr id="16" name="Text Box 17"/>
          <p:cNvSpPr txBox="1">
            <a:spLocks noChangeArrowheads="1"/>
          </p:cNvSpPr>
          <p:nvPr/>
        </p:nvSpPr>
        <p:spPr bwMode="auto">
          <a:xfrm>
            <a:off x="6230075" y="1693193"/>
            <a:ext cx="2714644" cy="72086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Urban roads</a:t>
            </a:r>
          </a:p>
          <a:p>
            <a:pPr algn="ctr" eaLnBrk="0" hangingPunct="0">
              <a:defRPr/>
            </a:pPr>
            <a:r>
              <a:rPr lang="en-GB" sz="1200" dirty="0" smtClean="0">
                <a:ea typeface="Geneva" pitchFamily="-107" charset="-128"/>
              </a:rPr>
              <a:t>% saying more than 30mph</a:t>
            </a:r>
          </a:p>
          <a:p>
            <a:pPr algn="ctr" eaLnBrk="0" hangingPunct="0">
              <a:defRPr/>
            </a:pPr>
            <a:endParaRPr lang="en-GB" sz="1400" b="1" dirty="0">
              <a:latin typeface="+mn-lt"/>
              <a:ea typeface="Geneva" pitchFamily="-107" charset="-128"/>
              <a:cs typeface="+mn-cs"/>
            </a:endParaRPr>
          </a:p>
        </p:txBody>
      </p:sp>
      <p:sp>
        <p:nvSpPr>
          <p:cNvPr id="17" name="Text Box 17"/>
          <p:cNvSpPr txBox="1">
            <a:spLocks noChangeArrowheads="1"/>
          </p:cNvSpPr>
          <p:nvPr/>
        </p:nvSpPr>
        <p:spPr bwMode="auto">
          <a:xfrm>
            <a:off x="1671911" y="4645521"/>
            <a:ext cx="2714644" cy="72086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Country roads</a:t>
            </a:r>
          </a:p>
          <a:p>
            <a:pPr algn="ctr" eaLnBrk="0" hangingPunct="0">
              <a:defRPr/>
            </a:pPr>
            <a:r>
              <a:rPr lang="en-GB" sz="1200" dirty="0" smtClean="0">
                <a:ea typeface="Geneva" pitchFamily="-107" charset="-128"/>
              </a:rPr>
              <a:t>% saying more than 60mph</a:t>
            </a:r>
          </a:p>
          <a:p>
            <a:pPr algn="ctr" eaLnBrk="0" hangingPunct="0">
              <a:defRPr/>
            </a:pPr>
            <a:endParaRPr lang="en-GB" sz="1400" b="1" dirty="0">
              <a:latin typeface="+mn-lt"/>
              <a:ea typeface="Geneva" pitchFamily="-107" charset="-128"/>
              <a:cs typeface="+mn-cs"/>
            </a:endParaRPr>
          </a:p>
        </p:txBody>
      </p:sp>
      <p:sp>
        <p:nvSpPr>
          <p:cNvPr id="18" name="Text Box 17"/>
          <p:cNvSpPr txBox="1">
            <a:spLocks noChangeArrowheads="1"/>
          </p:cNvSpPr>
          <p:nvPr/>
        </p:nvSpPr>
        <p:spPr bwMode="auto">
          <a:xfrm>
            <a:off x="6415889" y="4638681"/>
            <a:ext cx="2714644" cy="505416"/>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Urban area zones</a:t>
            </a:r>
          </a:p>
          <a:p>
            <a:pPr algn="ctr" eaLnBrk="0" hangingPunct="0">
              <a:defRPr/>
            </a:pPr>
            <a:r>
              <a:rPr lang="en-GB" sz="1200" dirty="0" smtClean="0">
                <a:latin typeface="+mn-lt"/>
                <a:ea typeface="Geneva" pitchFamily="-107" charset="-128"/>
                <a:cs typeface="+mn-cs"/>
              </a:rPr>
              <a:t>% saying more than 20mph</a:t>
            </a:r>
            <a:endParaRPr lang="en-GB" sz="1200" dirty="0">
              <a:latin typeface="+mn-lt"/>
              <a:ea typeface="Geneva" pitchFamily="-107" charset="-128"/>
              <a:cs typeface="+mn-cs"/>
            </a:endParaRPr>
          </a:p>
        </p:txBody>
      </p:sp>
      <p:sp>
        <p:nvSpPr>
          <p:cNvPr id="19" name="Oval 45"/>
          <p:cNvSpPr>
            <a:spLocks noChangeArrowheads="1"/>
          </p:cNvSpPr>
          <p:nvPr/>
        </p:nvSpPr>
        <p:spPr bwMode="auto">
          <a:xfrm>
            <a:off x="1115946" y="1566847"/>
            <a:ext cx="428625" cy="428625"/>
          </a:xfrm>
          <a:prstGeom prst="ellipse">
            <a:avLst/>
          </a:prstGeom>
          <a:solidFill>
            <a:schemeClr val="bg1"/>
          </a:solidFill>
          <a:ln w="76200" algn="ctr">
            <a:solidFill>
              <a:srgbClr val="FF0000"/>
            </a:solidFill>
            <a:round/>
            <a:headEnd/>
            <a:tailEnd/>
          </a:ln>
        </p:spPr>
        <p:txBody>
          <a:bodyPr wrap="none" lIns="91383" tIns="45692" rIns="91383" bIns="45692" anchor="ctr"/>
          <a:lstStyle/>
          <a:p>
            <a:pPr algn="ctr" eaLnBrk="0" hangingPunct="0">
              <a:defRPr/>
            </a:pPr>
            <a:r>
              <a:rPr lang="en-GB" sz="1600" b="1" dirty="0">
                <a:latin typeface="+mn-lt"/>
                <a:ea typeface="Geneva" pitchFamily="-107" charset="-128"/>
                <a:cs typeface="+mn-cs"/>
              </a:rPr>
              <a:t>70</a:t>
            </a:r>
          </a:p>
        </p:txBody>
      </p:sp>
      <p:sp>
        <p:nvSpPr>
          <p:cNvPr id="20" name="Oval 46"/>
          <p:cNvSpPr>
            <a:spLocks noChangeArrowheads="1"/>
          </p:cNvSpPr>
          <p:nvPr/>
        </p:nvSpPr>
        <p:spPr bwMode="auto">
          <a:xfrm>
            <a:off x="6201575" y="1638285"/>
            <a:ext cx="428625" cy="428625"/>
          </a:xfrm>
          <a:prstGeom prst="ellipse">
            <a:avLst/>
          </a:prstGeom>
          <a:solidFill>
            <a:schemeClr val="bg1"/>
          </a:solidFill>
          <a:ln w="76200" algn="ctr">
            <a:solidFill>
              <a:srgbClr val="FF0000"/>
            </a:solidFill>
            <a:round/>
            <a:headEnd/>
            <a:tailEnd/>
          </a:ln>
        </p:spPr>
        <p:txBody>
          <a:bodyPr wrap="none" lIns="91383" tIns="45692" rIns="91383" bIns="45692" anchor="ctr"/>
          <a:lstStyle/>
          <a:p>
            <a:pPr algn="ctr" eaLnBrk="0" hangingPunct="0">
              <a:defRPr/>
            </a:pPr>
            <a:r>
              <a:rPr lang="en-GB" sz="1600" b="1" dirty="0">
                <a:latin typeface="+mn-lt"/>
                <a:ea typeface="Geneva" pitchFamily="-107" charset="-128"/>
                <a:cs typeface="+mn-cs"/>
              </a:rPr>
              <a:t>30</a:t>
            </a:r>
          </a:p>
        </p:txBody>
      </p:sp>
      <p:sp>
        <p:nvSpPr>
          <p:cNvPr id="21" name="Oval 47"/>
          <p:cNvSpPr>
            <a:spLocks noChangeArrowheads="1"/>
          </p:cNvSpPr>
          <p:nvPr/>
        </p:nvSpPr>
        <p:spPr bwMode="auto">
          <a:xfrm>
            <a:off x="986604" y="4567243"/>
            <a:ext cx="428625" cy="428625"/>
          </a:xfrm>
          <a:prstGeom prst="ellipse">
            <a:avLst/>
          </a:prstGeom>
          <a:solidFill>
            <a:schemeClr val="bg1"/>
          </a:solidFill>
          <a:ln w="76200" algn="ctr">
            <a:solidFill>
              <a:srgbClr val="FF0000"/>
            </a:solidFill>
            <a:round/>
            <a:headEnd/>
            <a:tailEnd/>
          </a:ln>
        </p:spPr>
        <p:txBody>
          <a:bodyPr wrap="none" lIns="91383" tIns="45692" rIns="91383" bIns="45692" anchor="ctr"/>
          <a:lstStyle/>
          <a:p>
            <a:pPr algn="ctr" eaLnBrk="0" hangingPunct="0">
              <a:defRPr/>
            </a:pPr>
            <a:r>
              <a:rPr lang="en-GB" sz="1600" b="1" dirty="0">
                <a:latin typeface="+mn-lt"/>
                <a:ea typeface="Geneva" pitchFamily="-107" charset="-128"/>
                <a:cs typeface="+mn-cs"/>
              </a:rPr>
              <a:t>50</a:t>
            </a:r>
          </a:p>
        </p:txBody>
      </p:sp>
      <p:sp>
        <p:nvSpPr>
          <p:cNvPr id="22" name="Oval 47"/>
          <p:cNvSpPr>
            <a:spLocks noChangeArrowheads="1"/>
          </p:cNvSpPr>
          <p:nvPr/>
        </p:nvSpPr>
        <p:spPr bwMode="auto">
          <a:xfrm>
            <a:off x="6273013" y="4567243"/>
            <a:ext cx="428625" cy="428625"/>
          </a:xfrm>
          <a:prstGeom prst="ellipse">
            <a:avLst/>
          </a:prstGeom>
          <a:solidFill>
            <a:schemeClr val="bg1"/>
          </a:solidFill>
          <a:ln w="76200" algn="ctr">
            <a:solidFill>
              <a:srgbClr val="FF0000"/>
            </a:solidFill>
            <a:round/>
            <a:headEnd/>
            <a:tailEnd/>
          </a:ln>
        </p:spPr>
        <p:txBody>
          <a:bodyPr wrap="none" lIns="91383" tIns="45692" rIns="91383" bIns="45692" anchor="ctr"/>
          <a:lstStyle/>
          <a:p>
            <a:pPr algn="ctr" eaLnBrk="0" hangingPunct="0">
              <a:defRPr/>
            </a:pPr>
            <a:r>
              <a:rPr lang="en-GB" sz="1600" b="1" dirty="0">
                <a:latin typeface="+mn-lt"/>
                <a:ea typeface="Geneva" pitchFamily="-107" charset="-128"/>
                <a:cs typeface="+mn-cs"/>
              </a:rPr>
              <a:t>20</a:t>
            </a:r>
          </a:p>
        </p:txBody>
      </p:sp>
      <p:sp>
        <p:nvSpPr>
          <p:cNvPr id="23" name="Oval 47"/>
          <p:cNvSpPr>
            <a:spLocks noChangeArrowheads="1"/>
          </p:cNvSpPr>
          <p:nvPr/>
        </p:nvSpPr>
        <p:spPr bwMode="auto">
          <a:xfrm>
            <a:off x="1558108" y="4567243"/>
            <a:ext cx="428625" cy="428625"/>
          </a:xfrm>
          <a:prstGeom prst="ellipse">
            <a:avLst/>
          </a:prstGeom>
          <a:solidFill>
            <a:schemeClr val="bg1"/>
          </a:solidFill>
          <a:ln w="76200" algn="ctr">
            <a:solidFill>
              <a:srgbClr val="FF0000"/>
            </a:solidFill>
            <a:round/>
            <a:headEnd/>
            <a:tailEnd/>
          </a:ln>
        </p:spPr>
        <p:txBody>
          <a:bodyPr wrap="none" lIns="91383" tIns="45692" rIns="91383" bIns="45692" anchor="ctr"/>
          <a:lstStyle/>
          <a:p>
            <a:pPr algn="ctr" eaLnBrk="0" hangingPunct="0">
              <a:defRPr/>
            </a:pPr>
            <a:r>
              <a:rPr lang="en-GB" sz="1600" b="1" dirty="0">
                <a:latin typeface="+mn-lt"/>
                <a:ea typeface="Geneva" pitchFamily="-107" charset="-128"/>
                <a:cs typeface="+mn-cs"/>
              </a:rPr>
              <a:t>6</a:t>
            </a:r>
            <a:r>
              <a:rPr lang="en-GB" sz="1600" b="1" dirty="0" smtClean="0">
                <a:latin typeface="+mn-lt"/>
                <a:ea typeface="Geneva" pitchFamily="-107" charset="-128"/>
                <a:cs typeface="+mn-cs"/>
              </a:rPr>
              <a:t>0</a:t>
            </a:r>
            <a:endParaRPr lang="en-GB" sz="1600" b="1" dirty="0">
              <a:latin typeface="+mn-lt"/>
              <a:ea typeface="Geneva" pitchFamily="-107" charset="-128"/>
              <a:cs typeface="+mn-cs"/>
            </a:endParaRPr>
          </a:p>
        </p:txBody>
      </p:sp>
      <p:sp>
        <p:nvSpPr>
          <p:cNvPr id="35" name="TextBox 34"/>
          <p:cNvSpPr txBox="1"/>
          <p:nvPr/>
        </p:nvSpPr>
        <p:spPr>
          <a:xfrm>
            <a:off x="6784479" y="6445721"/>
            <a:ext cx="380232" cy="261610"/>
          </a:xfrm>
          <a:prstGeom prst="rect">
            <a:avLst/>
          </a:prstGeom>
          <a:noFill/>
        </p:spPr>
        <p:txBody>
          <a:bodyPr wrap="none" rtlCol="0">
            <a:spAutoFit/>
          </a:bodyPr>
          <a:lstStyle/>
          <a:p>
            <a:r>
              <a:rPr lang="en-GB" dirty="0" smtClean="0"/>
              <a:t>n/a</a:t>
            </a:r>
            <a:endParaRPr lang="en-GB" dirty="0"/>
          </a:p>
        </p:txBody>
      </p:sp>
      <p:graphicFrame>
        <p:nvGraphicFramePr>
          <p:cNvPr id="48" name="Chart 47"/>
          <p:cNvGraphicFramePr>
            <a:graphicFrameLocks/>
          </p:cNvGraphicFramePr>
          <p:nvPr/>
        </p:nvGraphicFramePr>
        <p:xfrm>
          <a:off x="6058699" y="2125241"/>
          <a:ext cx="3286148" cy="2286016"/>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9" name="Chart 48"/>
          <p:cNvGraphicFramePr>
            <a:graphicFrameLocks/>
          </p:cNvGraphicFramePr>
          <p:nvPr/>
        </p:nvGraphicFramePr>
        <p:xfrm>
          <a:off x="1023839" y="2125241"/>
          <a:ext cx="3286148" cy="2286016"/>
        </p:xfrm>
        <a:graphic>
          <a:graphicData uri="http://schemas.openxmlformats.org/drawingml/2006/chart">
            <c:chart xmlns:c="http://schemas.openxmlformats.org/drawingml/2006/chart" xmlns:r="http://schemas.openxmlformats.org/officeDocument/2006/relationships" r:id="rId6"/>
          </a:graphicData>
        </a:graphic>
      </p:graphicFrame>
      <p:sp>
        <p:nvSpPr>
          <p:cNvPr id="24" name="Oval 23"/>
          <p:cNvSpPr/>
          <p:nvPr/>
        </p:nvSpPr>
        <p:spPr bwMode="auto">
          <a:xfrm>
            <a:off x="2129609" y="6067441"/>
            <a:ext cx="432048" cy="216024"/>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25" name="Rectangle 24"/>
          <p:cNvSpPr/>
          <p:nvPr/>
        </p:nvSpPr>
        <p:spPr bwMode="auto">
          <a:xfrm>
            <a:off x="7504559" y="5653633"/>
            <a:ext cx="288032" cy="216024"/>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26" name="Rectangle 25"/>
          <p:cNvSpPr/>
          <p:nvPr/>
        </p:nvSpPr>
        <p:spPr bwMode="auto">
          <a:xfrm>
            <a:off x="7216527" y="2701305"/>
            <a:ext cx="288032" cy="216024"/>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27" name="Rectangle 26"/>
          <p:cNvSpPr/>
          <p:nvPr/>
        </p:nvSpPr>
        <p:spPr bwMode="auto">
          <a:xfrm>
            <a:off x="3201179" y="2281227"/>
            <a:ext cx="374290" cy="226284"/>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28" name="Rectangle 23"/>
          <p:cNvSpPr>
            <a:spLocks noChangeArrowheads="1"/>
          </p:cNvSpPr>
          <p:nvPr/>
        </p:nvSpPr>
        <p:spPr bwMode="auto">
          <a:xfrm>
            <a:off x="1568451" y="6921500"/>
            <a:ext cx="6561950" cy="646113"/>
          </a:xfrm>
          <a:prstGeom prst="rect">
            <a:avLst/>
          </a:prstGeom>
          <a:noFill/>
          <a:ln w="9525">
            <a:noFill/>
            <a:miter lim="800000"/>
            <a:headEnd/>
            <a:tailEnd/>
          </a:ln>
        </p:spPr>
        <p:txBody>
          <a:bodyPr lIns="104287" tIns="52144" rIns="104287" bIns="52144"/>
          <a:lstStyle/>
          <a:p>
            <a:pPr marL="391077" indent="-391077" eaLnBrk="0" hangingPunct="0">
              <a:defRPr/>
            </a:pPr>
            <a:r>
              <a:rPr lang="en-GB" sz="1000" dirty="0" smtClean="0">
                <a:solidFill>
                  <a:srgbClr val="4D4D4D"/>
                </a:solidFill>
                <a:latin typeface="+mn-lt"/>
              </a:rPr>
              <a:t>Q24	What in your opinion should the maximum speed limit be on the following types of road: a) motorways; b) urban roads; c) country roads; d) urban area zones</a:t>
            </a:r>
          </a:p>
          <a:p>
            <a:pPr marL="391077" indent="-391077" eaLnBrk="0" hangingPunct="0">
              <a:defRPr/>
            </a:pPr>
            <a:r>
              <a:rPr lang="en-GB" sz="1000" dirty="0" smtClean="0">
                <a:solidFill>
                  <a:srgbClr val="4D4D4D"/>
                </a:solidFill>
                <a:latin typeface="+mn-lt"/>
              </a:rPr>
              <a:t>	</a:t>
            </a:r>
            <a:r>
              <a:rPr lang="en-GB" sz="1000" dirty="0" smtClean="0">
                <a:solidFill>
                  <a:srgbClr val="4D4D4D"/>
                </a:solidFill>
              </a:rPr>
              <a:t>Base: all respondents 2012 (n=1,003); 2011 (n=1,002); 2010 (n=1,150); 2009 (n=1,109), 2008 (n=1,116)</a:t>
            </a:r>
          </a:p>
          <a:p>
            <a:pPr marL="391077" indent="-391077" eaLnBrk="0" hangingPunct="0">
              <a:defRPr/>
            </a:pPr>
            <a:endParaRPr lang="en-GB" sz="1000" dirty="0">
              <a:solidFill>
                <a:srgbClr val="4D4D4D"/>
              </a:solidFill>
              <a:latin typeface="+mn-lt"/>
            </a:endParaRPr>
          </a:p>
        </p:txBody>
      </p:sp>
      <p:sp>
        <p:nvSpPr>
          <p:cNvPr id="29" name="Oval 28"/>
          <p:cNvSpPr/>
          <p:nvPr/>
        </p:nvSpPr>
        <p:spPr bwMode="auto">
          <a:xfrm>
            <a:off x="3486931" y="3067045"/>
            <a:ext cx="428628" cy="28575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835025" y="309563"/>
            <a:ext cx="5723740" cy="635000"/>
          </a:xfrm>
        </p:spPr>
        <p:txBody>
          <a:bodyPr/>
          <a:lstStyle/>
          <a:p>
            <a:pPr eaLnBrk="1" hangingPunct="1"/>
            <a:r>
              <a:rPr smtClean="0">
                <a:latin typeface="Arial" pitchFamily="34" charset="0"/>
                <a:ea typeface="Geneva"/>
                <a:cs typeface="Geneva"/>
              </a:rPr>
              <a:t>Summary of car ownership.</a:t>
            </a:r>
            <a:endParaRPr dirty="0" smtClean="0">
              <a:latin typeface="Arial" pitchFamily="34" charset="0"/>
              <a:ea typeface="Geneva"/>
              <a:cs typeface="Geneva"/>
            </a:endParaRPr>
          </a:p>
        </p:txBody>
      </p:sp>
      <p:sp>
        <p:nvSpPr>
          <p:cNvPr id="58382" name="Rectangle 89"/>
          <p:cNvSpPr>
            <a:spLocks noChangeArrowheads="1"/>
          </p:cNvSpPr>
          <p:nvPr/>
        </p:nvSpPr>
        <p:spPr bwMode="auto">
          <a:xfrm>
            <a:off x="1671911" y="6907187"/>
            <a:ext cx="6002337" cy="436166"/>
          </a:xfrm>
          <a:prstGeom prst="rect">
            <a:avLst/>
          </a:prstGeom>
          <a:noFill/>
          <a:ln w="9525">
            <a:noFill/>
            <a:miter lim="800000"/>
            <a:headEnd/>
            <a:tailEnd/>
          </a:ln>
        </p:spPr>
        <p:txBody>
          <a:bodyPr lIns="104287" tIns="52144" rIns="104287" bIns="52144">
            <a:spAutoFit/>
          </a:bodyPr>
          <a:lstStyle/>
          <a:p>
            <a:pPr marL="614363" indent="-614363" eaLnBrk="0" hangingPunct="0"/>
            <a:r>
              <a:rPr lang="en-GB" sz="1050" dirty="0" smtClean="0">
                <a:solidFill>
                  <a:srgbClr val="4D4D4D"/>
                </a:solidFill>
                <a:latin typeface="+mn-lt"/>
              </a:rPr>
              <a:t>SQ15/SQ16	What is the make and model of the vehicle in the household that you mainly drive?</a:t>
            </a:r>
          </a:p>
          <a:p>
            <a:pPr marL="614363" indent="-614363" eaLnBrk="0" hangingPunct="0"/>
            <a:r>
              <a:rPr lang="en-GB" sz="1050" dirty="0" smtClean="0">
                <a:solidFill>
                  <a:srgbClr val="4D4D4D"/>
                </a:solidFill>
                <a:latin typeface="+mn-lt"/>
              </a:rPr>
              <a:t>		Base: motor vehicle owners (n=1,002)  </a:t>
            </a:r>
            <a:endParaRPr lang="en-GB" sz="1050" dirty="0">
              <a:solidFill>
                <a:srgbClr val="4D4D4D"/>
              </a:solidFill>
              <a:latin typeface="+mn-lt"/>
            </a:endParaRPr>
          </a:p>
        </p:txBody>
      </p:sp>
      <p:grpSp>
        <p:nvGrpSpPr>
          <p:cNvPr id="153" name="Group 152"/>
          <p:cNvGrpSpPr/>
          <p:nvPr/>
        </p:nvGrpSpPr>
        <p:grpSpPr>
          <a:xfrm>
            <a:off x="915163" y="1209657"/>
            <a:ext cx="7429552" cy="2393582"/>
            <a:chOff x="1200915" y="1209657"/>
            <a:chExt cx="7429552" cy="2393582"/>
          </a:xfrm>
        </p:grpSpPr>
        <p:grpSp>
          <p:nvGrpSpPr>
            <p:cNvPr id="123" name="Group 122"/>
            <p:cNvGrpSpPr/>
            <p:nvPr/>
          </p:nvGrpSpPr>
          <p:grpSpPr>
            <a:xfrm>
              <a:off x="3058303" y="1281095"/>
              <a:ext cx="5572164" cy="2322144"/>
              <a:chOff x="700849" y="1495409"/>
              <a:chExt cx="5572164" cy="2322144"/>
            </a:xfrm>
          </p:grpSpPr>
          <p:sp>
            <p:nvSpPr>
              <p:cNvPr id="58374" name="Text Box 72"/>
              <p:cNvSpPr txBox="1">
                <a:spLocks noChangeArrowheads="1"/>
              </p:cNvSpPr>
              <p:nvPr/>
            </p:nvSpPr>
            <p:spPr bwMode="auto">
              <a:xfrm>
                <a:off x="700849" y="2138351"/>
                <a:ext cx="1534691" cy="320750"/>
              </a:xfrm>
              <a:prstGeom prst="rect">
                <a:avLst/>
              </a:prstGeom>
              <a:noFill/>
              <a:ln w="9525">
                <a:noFill/>
                <a:miter lim="800000"/>
                <a:headEnd/>
                <a:tailEnd/>
              </a:ln>
            </p:spPr>
            <p:txBody>
              <a:bodyPr wrap="none" lIns="104287" tIns="52144" rIns="104287" bIns="52144">
                <a:spAutoFit/>
              </a:bodyPr>
              <a:lstStyle/>
              <a:p>
                <a:pPr eaLnBrk="0" hangingPunct="0"/>
                <a:r>
                  <a:rPr lang="en-GB" sz="1400" b="1" dirty="0">
                    <a:latin typeface="+mn-lt"/>
                  </a:rPr>
                  <a:t>mini/ supermini</a:t>
                </a:r>
              </a:p>
            </p:txBody>
          </p:sp>
          <p:grpSp>
            <p:nvGrpSpPr>
              <p:cNvPr id="117" name="Group 116"/>
              <p:cNvGrpSpPr/>
              <p:nvPr/>
            </p:nvGrpSpPr>
            <p:grpSpPr>
              <a:xfrm>
                <a:off x="704024" y="1566847"/>
                <a:ext cx="1211271" cy="642942"/>
                <a:chOff x="704024" y="1566847"/>
                <a:chExt cx="1211271" cy="642942"/>
              </a:xfrm>
            </p:grpSpPr>
            <p:grpSp>
              <p:nvGrpSpPr>
                <p:cNvPr id="2" name="Group 5"/>
                <p:cNvGrpSpPr>
                  <a:grpSpLocks/>
                </p:cNvGrpSpPr>
                <p:nvPr/>
              </p:nvGrpSpPr>
              <p:grpSpPr bwMode="auto">
                <a:xfrm>
                  <a:off x="704024" y="1566847"/>
                  <a:ext cx="1211271" cy="642942"/>
                  <a:chOff x="2304" y="1752"/>
                  <a:chExt cx="1588" cy="862"/>
                </a:xfrm>
                <a:solidFill>
                  <a:schemeClr val="tx1"/>
                </a:solidFill>
              </p:grpSpPr>
              <p:sp>
                <p:nvSpPr>
                  <p:cNvPr id="58448" name="AutoShape 6"/>
                  <p:cNvSpPr>
                    <a:spLocks noChangeArrowheads="1"/>
                  </p:cNvSpPr>
                  <p:nvPr/>
                </p:nvSpPr>
                <p:spPr bwMode="auto">
                  <a:xfrm>
                    <a:off x="2304" y="2342"/>
                    <a:ext cx="1588" cy="90"/>
                  </a:xfrm>
                  <a:prstGeom prst="roundRect">
                    <a:avLst>
                      <a:gd name="adj" fmla="val 50000"/>
                    </a:avLst>
                  </a:prstGeom>
                  <a:grpFill/>
                  <a:ln w="9525">
                    <a:solidFill>
                      <a:schemeClr val="tx1"/>
                    </a:solidFill>
                    <a:round/>
                    <a:headEnd/>
                    <a:tailEnd/>
                  </a:ln>
                </p:spPr>
                <p:txBody>
                  <a:bodyPr wrap="none" anchor="ctr"/>
                  <a:lstStyle/>
                  <a:p>
                    <a:pPr algn="ctr" eaLnBrk="0" hangingPunct="0"/>
                    <a:endParaRPr lang="en-US" sz="1600" dirty="0">
                      <a:solidFill>
                        <a:srgbClr val="4D4D4D"/>
                      </a:solidFill>
                    </a:endParaRPr>
                  </a:p>
                </p:txBody>
              </p:sp>
              <p:sp>
                <p:nvSpPr>
                  <p:cNvPr id="58449" name="Freeform 7"/>
                  <p:cNvSpPr>
                    <a:spLocks/>
                  </p:cNvSpPr>
                  <p:nvPr/>
                </p:nvSpPr>
                <p:spPr bwMode="auto">
                  <a:xfrm>
                    <a:off x="2304" y="1752"/>
                    <a:ext cx="1588" cy="635"/>
                  </a:xfrm>
                  <a:custGeom>
                    <a:avLst/>
                    <a:gdLst>
                      <a:gd name="T0" fmla="*/ 45 w 1588"/>
                      <a:gd name="T1" fmla="*/ 590 h 635"/>
                      <a:gd name="T2" fmla="*/ 0 w 1588"/>
                      <a:gd name="T3" fmla="*/ 499 h 635"/>
                      <a:gd name="T4" fmla="*/ 0 w 1588"/>
                      <a:gd name="T5" fmla="*/ 318 h 635"/>
                      <a:gd name="T6" fmla="*/ 45 w 1588"/>
                      <a:gd name="T7" fmla="*/ 272 h 635"/>
                      <a:gd name="T8" fmla="*/ 182 w 1588"/>
                      <a:gd name="T9" fmla="*/ 45 h 635"/>
                      <a:gd name="T10" fmla="*/ 408 w 1588"/>
                      <a:gd name="T11" fmla="*/ 0 h 635"/>
                      <a:gd name="T12" fmla="*/ 907 w 1588"/>
                      <a:gd name="T13" fmla="*/ 0 h 635"/>
                      <a:gd name="T14" fmla="*/ 998 w 1588"/>
                      <a:gd name="T15" fmla="*/ 45 h 635"/>
                      <a:gd name="T16" fmla="*/ 1134 w 1588"/>
                      <a:gd name="T17" fmla="*/ 227 h 635"/>
                      <a:gd name="T18" fmla="*/ 1542 w 1588"/>
                      <a:gd name="T19" fmla="*/ 363 h 635"/>
                      <a:gd name="T20" fmla="*/ 1588 w 1588"/>
                      <a:gd name="T21" fmla="*/ 408 h 635"/>
                      <a:gd name="T22" fmla="*/ 1588 w 1588"/>
                      <a:gd name="T23" fmla="*/ 544 h 635"/>
                      <a:gd name="T24" fmla="*/ 1497 w 1588"/>
                      <a:gd name="T25" fmla="*/ 635 h 635"/>
                      <a:gd name="T26" fmla="*/ 91 w 1588"/>
                      <a:gd name="T27" fmla="*/ 635 h 63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588"/>
                      <a:gd name="T43" fmla="*/ 0 h 635"/>
                      <a:gd name="T44" fmla="*/ 1588 w 1588"/>
                      <a:gd name="T45" fmla="*/ 635 h 63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588" h="635">
                        <a:moveTo>
                          <a:pt x="45" y="590"/>
                        </a:moveTo>
                        <a:lnTo>
                          <a:pt x="0" y="499"/>
                        </a:lnTo>
                        <a:lnTo>
                          <a:pt x="0" y="318"/>
                        </a:lnTo>
                        <a:lnTo>
                          <a:pt x="45" y="272"/>
                        </a:lnTo>
                        <a:lnTo>
                          <a:pt x="182" y="45"/>
                        </a:lnTo>
                        <a:lnTo>
                          <a:pt x="408" y="0"/>
                        </a:lnTo>
                        <a:lnTo>
                          <a:pt x="907" y="0"/>
                        </a:lnTo>
                        <a:lnTo>
                          <a:pt x="998" y="45"/>
                        </a:lnTo>
                        <a:lnTo>
                          <a:pt x="1134" y="227"/>
                        </a:lnTo>
                        <a:lnTo>
                          <a:pt x="1542" y="363"/>
                        </a:lnTo>
                        <a:lnTo>
                          <a:pt x="1588" y="408"/>
                        </a:lnTo>
                        <a:lnTo>
                          <a:pt x="1588" y="544"/>
                        </a:lnTo>
                        <a:lnTo>
                          <a:pt x="1497" y="635"/>
                        </a:lnTo>
                        <a:lnTo>
                          <a:pt x="91" y="635"/>
                        </a:lnTo>
                      </a:path>
                    </a:pathLst>
                  </a:custGeom>
                  <a:grpFill/>
                  <a:ln w="9525">
                    <a:solidFill>
                      <a:schemeClr val="tx1"/>
                    </a:solidFill>
                    <a:round/>
                    <a:headEnd/>
                    <a:tailEnd/>
                  </a:ln>
                </p:spPr>
                <p:txBody>
                  <a:bodyPr/>
                  <a:lstStyle/>
                  <a:p>
                    <a:pPr algn="ctr" eaLnBrk="0" hangingPunct="0"/>
                    <a:endParaRPr lang="en-US" sz="1600" dirty="0">
                      <a:solidFill>
                        <a:srgbClr val="4D4D4D"/>
                      </a:solidFill>
                    </a:endParaRPr>
                  </a:p>
                </p:txBody>
              </p:sp>
              <p:grpSp>
                <p:nvGrpSpPr>
                  <p:cNvPr id="3" name="Group 8"/>
                  <p:cNvGrpSpPr>
                    <a:grpSpLocks/>
                  </p:cNvGrpSpPr>
                  <p:nvPr/>
                </p:nvGrpSpPr>
                <p:grpSpPr bwMode="auto">
                  <a:xfrm>
                    <a:off x="3347" y="2251"/>
                    <a:ext cx="363" cy="363"/>
                    <a:chOff x="2031" y="2159"/>
                    <a:chExt cx="318" cy="318"/>
                  </a:xfrm>
                  <a:grpFill/>
                </p:grpSpPr>
                <p:sp>
                  <p:nvSpPr>
                    <p:cNvPr id="58454" name="Oval 9"/>
                    <p:cNvSpPr>
                      <a:spLocks noChangeArrowheads="1"/>
                    </p:cNvSpPr>
                    <p:nvPr/>
                  </p:nvSpPr>
                  <p:spPr bwMode="auto">
                    <a:xfrm>
                      <a:off x="2031" y="2159"/>
                      <a:ext cx="318" cy="318"/>
                    </a:xfrm>
                    <a:prstGeom prst="ellipse">
                      <a:avLst/>
                    </a:prstGeom>
                    <a:grpFill/>
                    <a:ln w="9525">
                      <a:solidFill>
                        <a:schemeClr val="bg1"/>
                      </a:solidFill>
                      <a:round/>
                      <a:headEnd/>
                      <a:tailEnd/>
                    </a:ln>
                  </p:spPr>
                  <p:txBody>
                    <a:bodyPr wrap="none" anchor="ctr"/>
                    <a:lstStyle/>
                    <a:p>
                      <a:pPr algn="ctr" eaLnBrk="0" hangingPunct="0"/>
                      <a:endParaRPr lang="en-US" sz="1600" dirty="0">
                        <a:solidFill>
                          <a:srgbClr val="4D4D4D"/>
                        </a:solidFill>
                      </a:endParaRPr>
                    </a:p>
                  </p:txBody>
                </p:sp>
                <p:sp>
                  <p:nvSpPr>
                    <p:cNvPr id="58455" name="Oval 10"/>
                    <p:cNvSpPr>
                      <a:spLocks noChangeArrowheads="1"/>
                    </p:cNvSpPr>
                    <p:nvPr/>
                  </p:nvSpPr>
                  <p:spPr bwMode="auto">
                    <a:xfrm>
                      <a:off x="2122" y="2251"/>
                      <a:ext cx="136" cy="136"/>
                    </a:xfrm>
                    <a:prstGeom prst="ellipse">
                      <a:avLst/>
                    </a:prstGeom>
                    <a:grpFill/>
                    <a:ln w="9525">
                      <a:solidFill>
                        <a:schemeClr val="tx1"/>
                      </a:solidFill>
                      <a:round/>
                      <a:headEnd/>
                      <a:tailEnd/>
                    </a:ln>
                  </p:spPr>
                  <p:txBody>
                    <a:bodyPr wrap="none" anchor="ctr"/>
                    <a:lstStyle/>
                    <a:p>
                      <a:pPr algn="ctr" eaLnBrk="0" hangingPunct="0"/>
                      <a:endParaRPr lang="en-US" sz="1600" dirty="0">
                        <a:solidFill>
                          <a:srgbClr val="4D4D4D"/>
                        </a:solidFill>
                      </a:endParaRPr>
                    </a:p>
                  </p:txBody>
                </p:sp>
              </p:grpSp>
              <p:grpSp>
                <p:nvGrpSpPr>
                  <p:cNvPr id="4" name="Group 11"/>
                  <p:cNvGrpSpPr>
                    <a:grpSpLocks/>
                  </p:cNvGrpSpPr>
                  <p:nvPr/>
                </p:nvGrpSpPr>
                <p:grpSpPr bwMode="auto">
                  <a:xfrm>
                    <a:off x="2440" y="2251"/>
                    <a:ext cx="363" cy="363"/>
                    <a:chOff x="2031" y="2159"/>
                    <a:chExt cx="318" cy="318"/>
                  </a:xfrm>
                  <a:grpFill/>
                </p:grpSpPr>
                <p:sp>
                  <p:nvSpPr>
                    <p:cNvPr id="58452" name="Oval 12"/>
                    <p:cNvSpPr>
                      <a:spLocks noChangeArrowheads="1"/>
                    </p:cNvSpPr>
                    <p:nvPr/>
                  </p:nvSpPr>
                  <p:spPr bwMode="auto">
                    <a:xfrm>
                      <a:off x="2031" y="2159"/>
                      <a:ext cx="318" cy="318"/>
                    </a:xfrm>
                    <a:prstGeom prst="ellipse">
                      <a:avLst/>
                    </a:prstGeom>
                    <a:grpFill/>
                    <a:ln w="9525">
                      <a:solidFill>
                        <a:schemeClr val="bg1"/>
                      </a:solidFill>
                      <a:round/>
                      <a:headEnd/>
                      <a:tailEnd/>
                    </a:ln>
                  </p:spPr>
                  <p:txBody>
                    <a:bodyPr wrap="none" anchor="ctr"/>
                    <a:lstStyle/>
                    <a:p>
                      <a:pPr algn="ctr" eaLnBrk="0" hangingPunct="0"/>
                      <a:endParaRPr lang="en-US" sz="1600" dirty="0">
                        <a:solidFill>
                          <a:srgbClr val="4D4D4D"/>
                        </a:solidFill>
                      </a:endParaRPr>
                    </a:p>
                  </p:txBody>
                </p:sp>
                <p:sp>
                  <p:nvSpPr>
                    <p:cNvPr id="58453" name="Oval 13"/>
                    <p:cNvSpPr>
                      <a:spLocks noChangeArrowheads="1"/>
                    </p:cNvSpPr>
                    <p:nvPr/>
                  </p:nvSpPr>
                  <p:spPr bwMode="auto">
                    <a:xfrm>
                      <a:off x="2122" y="2251"/>
                      <a:ext cx="136" cy="136"/>
                    </a:xfrm>
                    <a:prstGeom prst="ellipse">
                      <a:avLst/>
                    </a:prstGeom>
                    <a:grpFill/>
                    <a:ln w="9525">
                      <a:solidFill>
                        <a:schemeClr val="tx1"/>
                      </a:solidFill>
                      <a:round/>
                      <a:headEnd/>
                      <a:tailEnd/>
                    </a:ln>
                  </p:spPr>
                  <p:txBody>
                    <a:bodyPr wrap="none" anchor="ctr"/>
                    <a:lstStyle/>
                    <a:p>
                      <a:pPr algn="ctr" eaLnBrk="0" hangingPunct="0"/>
                      <a:endParaRPr lang="en-US" sz="1600" dirty="0">
                        <a:solidFill>
                          <a:srgbClr val="4D4D4D"/>
                        </a:solidFill>
                      </a:endParaRPr>
                    </a:p>
                  </p:txBody>
                </p:sp>
              </p:grpSp>
            </p:grpSp>
            <p:sp>
              <p:nvSpPr>
                <p:cNvPr id="58377" name="Text Box 79"/>
                <p:cNvSpPr txBox="1">
                  <a:spLocks noChangeArrowheads="1"/>
                </p:cNvSpPr>
                <p:nvPr/>
              </p:nvSpPr>
              <p:spPr bwMode="auto">
                <a:xfrm>
                  <a:off x="934218" y="1654143"/>
                  <a:ext cx="672276" cy="382305"/>
                </a:xfrm>
                <a:prstGeom prst="rect">
                  <a:avLst/>
                </a:prstGeom>
                <a:noFill/>
                <a:ln w="9525">
                  <a:noFill/>
                  <a:miter lim="800000"/>
                  <a:headEnd/>
                  <a:tailEnd/>
                </a:ln>
              </p:spPr>
              <p:txBody>
                <a:bodyPr wrap="none" lIns="104287" tIns="52144" rIns="104287" bIns="52144">
                  <a:spAutoFit/>
                </a:bodyPr>
                <a:lstStyle/>
                <a:p>
                  <a:pPr algn="ctr" eaLnBrk="0" hangingPunct="0"/>
                  <a:r>
                    <a:rPr lang="en-GB" sz="1800" b="1" dirty="0">
                      <a:solidFill>
                        <a:srgbClr val="FFFFFF"/>
                      </a:solidFill>
                      <a:latin typeface="+mn-lt"/>
                    </a:rPr>
                    <a:t>33%</a:t>
                  </a:r>
                </a:p>
              </p:txBody>
            </p:sp>
          </p:grpSp>
          <p:sp>
            <p:nvSpPr>
              <p:cNvPr id="58375" name="Text Box 73"/>
              <p:cNvSpPr txBox="1">
                <a:spLocks noChangeArrowheads="1"/>
              </p:cNvSpPr>
              <p:nvPr/>
            </p:nvSpPr>
            <p:spPr bwMode="auto">
              <a:xfrm>
                <a:off x="2486799" y="2138351"/>
                <a:ext cx="1416069" cy="320750"/>
              </a:xfrm>
              <a:prstGeom prst="rect">
                <a:avLst/>
              </a:prstGeom>
              <a:noFill/>
              <a:ln w="9525">
                <a:noFill/>
                <a:miter lim="800000"/>
                <a:headEnd/>
                <a:tailEnd/>
              </a:ln>
            </p:spPr>
            <p:txBody>
              <a:bodyPr wrap="none" lIns="104287" tIns="52144" rIns="104287" bIns="52144">
                <a:spAutoFit/>
              </a:bodyPr>
              <a:lstStyle/>
              <a:p>
                <a:pPr eaLnBrk="0" hangingPunct="0"/>
                <a:r>
                  <a:rPr lang="en-GB" sz="1400" b="1" dirty="0">
                    <a:latin typeface="+mn-lt"/>
                  </a:rPr>
                  <a:t>lower medium</a:t>
                </a:r>
              </a:p>
            </p:txBody>
          </p:sp>
          <p:grpSp>
            <p:nvGrpSpPr>
              <p:cNvPr id="115" name="Group 114"/>
              <p:cNvGrpSpPr/>
              <p:nvPr/>
            </p:nvGrpSpPr>
            <p:grpSpPr>
              <a:xfrm>
                <a:off x="2343923" y="1495409"/>
                <a:ext cx="1571636" cy="714379"/>
                <a:chOff x="2272485" y="1495409"/>
                <a:chExt cx="1571636" cy="714379"/>
              </a:xfrm>
            </p:grpSpPr>
            <p:grpSp>
              <p:nvGrpSpPr>
                <p:cNvPr id="5" name="Group 14"/>
                <p:cNvGrpSpPr>
                  <a:grpSpLocks/>
                </p:cNvGrpSpPr>
                <p:nvPr/>
              </p:nvGrpSpPr>
              <p:grpSpPr bwMode="auto">
                <a:xfrm>
                  <a:off x="2272485" y="1495409"/>
                  <a:ext cx="1571636" cy="714379"/>
                  <a:chOff x="1623" y="723"/>
                  <a:chExt cx="1089" cy="481"/>
                </a:xfrm>
              </p:grpSpPr>
              <p:sp>
                <p:nvSpPr>
                  <p:cNvPr id="58440" name="AutoShape 15"/>
                  <p:cNvSpPr>
                    <a:spLocks noChangeArrowheads="1"/>
                  </p:cNvSpPr>
                  <p:nvPr/>
                </p:nvSpPr>
                <p:spPr bwMode="auto">
                  <a:xfrm>
                    <a:off x="1623" y="1053"/>
                    <a:ext cx="1089" cy="50"/>
                  </a:xfrm>
                  <a:prstGeom prst="roundRect">
                    <a:avLst>
                      <a:gd name="adj" fmla="val 50000"/>
                    </a:avLst>
                  </a:prstGeom>
                  <a:solidFill>
                    <a:schemeClr val="tx1"/>
                  </a:solidFill>
                  <a:ln w="9525">
                    <a:solidFill>
                      <a:schemeClr val="tx1"/>
                    </a:solidFill>
                    <a:round/>
                    <a:headEnd/>
                    <a:tailEnd/>
                  </a:ln>
                </p:spPr>
                <p:txBody>
                  <a:bodyPr wrap="none" anchor="ctr"/>
                  <a:lstStyle/>
                  <a:p>
                    <a:pPr algn="ctr" eaLnBrk="0" hangingPunct="0"/>
                    <a:endParaRPr lang="en-US" sz="1600" dirty="0">
                      <a:solidFill>
                        <a:srgbClr val="4D4D4D"/>
                      </a:solidFill>
                    </a:endParaRPr>
                  </a:p>
                </p:txBody>
              </p:sp>
              <p:sp>
                <p:nvSpPr>
                  <p:cNvPr id="58441" name="Freeform 16"/>
                  <p:cNvSpPr>
                    <a:spLocks/>
                  </p:cNvSpPr>
                  <p:nvPr/>
                </p:nvSpPr>
                <p:spPr bwMode="auto">
                  <a:xfrm>
                    <a:off x="1623" y="723"/>
                    <a:ext cx="1081" cy="355"/>
                  </a:xfrm>
                  <a:custGeom>
                    <a:avLst/>
                    <a:gdLst>
                      <a:gd name="T0" fmla="*/ 1 w 1846"/>
                      <a:gd name="T1" fmla="*/ 1 h 640"/>
                      <a:gd name="T2" fmla="*/ 0 w 1846"/>
                      <a:gd name="T3" fmla="*/ 1 h 640"/>
                      <a:gd name="T4" fmla="*/ 0 w 1846"/>
                      <a:gd name="T5" fmla="*/ 1 h 640"/>
                      <a:gd name="T6" fmla="*/ 1 w 1846"/>
                      <a:gd name="T7" fmla="*/ 1 h 640"/>
                      <a:gd name="T8" fmla="*/ 1 w 1846"/>
                      <a:gd name="T9" fmla="*/ 1 h 640"/>
                      <a:gd name="T10" fmla="*/ 1 w 1846"/>
                      <a:gd name="T11" fmla="*/ 0 h 640"/>
                      <a:gd name="T12" fmla="*/ 1 w 1846"/>
                      <a:gd name="T13" fmla="*/ 1 h 640"/>
                      <a:gd name="T14" fmla="*/ 1 w 1846"/>
                      <a:gd name="T15" fmla="*/ 1 h 640"/>
                      <a:gd name="T16" fmla="*/ 1 w 1846"/>
                      <a:gd name="T17" fmla="*/ 1 h 640"/>
                      <a:gd name="T18" fmla="*/ 1 w 1846"/>
                      <a:gd name="T19" fmla="*/ 1 h 640"/>
                      <a:gd name="T20" fmla="*/ 1 w 1846"/>
                      <a:gd name="T21" fmla="*/ 1 h 640"/>
                      <a:gd name="T22" fmla="*/ 1 w 1846"/>
                      <a:gd name="T23" fmla="*/ 1 h 640"/>
                      <a:gd name="T24" fmla="*/ 1 w 1846"/>
                      <a:gd name="T25" fmla="*/ 1 h 640"/>
                      <a:gd name="T26" fmla="*/ 1 w 1846"/>
                      <a:gd name="T27" fmla="*/ 1 h 6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846"/>
                      <a:gd name="T43" fmla="*/ 0 h 640"/>
                      <a:gd name="T44" fmla="*/ 1846 w 1846"/>
                      <a:gd name="T45" fmla="*/ 640 h 6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846" h="640">
                        <a:moveTo>
                          <a:pt x="52" y="595"/>
                        </a:moveTo>
                        <a:lnTo>
                          <a:pt x="0" y="504"/>
                        </a:lnTo>
                        <a:lnTo>
                          <a:pt x="0" y="323"/>
                        </a:lnTo>
                        <a:lnTo>
                          <a:pt x="52" y="277"/>
                        </a:lnTo>
                        <a:lnTo>
                          <a:pt x="326" y="222"/>
                        </a:lnTo>
                        <a:lnTo>
                          <a:pt x="522" y="0"/>
                        </a:lnTo>
                        <a:lnTo>
                          <a:pt x="1036" y="5"/>
                        </a:lnTo>
                        <a:lnTo>
                          <a:pt x="1140" y="50"/>
                        </a:lnTo>
                        <a:lnTo>
                          <a:pt x="1295" y="232"/>
                        </a:lnTo>
                        <a:lnTo>
                          <a:pt x="1761" y="368"/>
                        </a:lnTo>
                        <a:lnTo>
                          <a:pt x="1814" y="413"/>
                        </a:lnTo>
                        <a:lnTo>
                          <a:pt x="1846" y="594"/>
                        </a:lnTo>
                        <a:lnTo>
                          <a:pt x="1710" y="640"/>
                        </a:lnTo>
                        <a:lnTo>
                          <a:pt x="104" y="640"/>
                        </a:lnTo>
                      </a:path>
                    </a:pathLst>
                  </a:custGeom>
                  <a:solidFill>
                    <a:schemeClr val="tx1"/>
                  </a:solidFill>
                  <a:ln w="9525">
                    <a:solidFill>
                      <a:schemeClr val="tx1"/>
                    </a:solidFill>
                    <a:round/>
                    <a:headEnd/>
                    <a:tailEnd/>
                  </a:ln>
                </p:spPr>
                <p:txBody>
                  <a:bodyPr/>
                  <a:lstStyle/>
                  <a:p>
                    <a:pPr algn="ctr" eaLnBrk="0" hangingPunct="0"/>
                    <a:endParaRPr lang="en-US" sz="1600" dirty="0">
                      <a:solidFill>
                        <a:srgbClr val="4D4D4D"/>
                      </a:solidFill>
                    </a:endParaRPr>
                  </a:p>
                </p:txBody>
              </p:sp>
              <p:grpSp>
                <p:nvGrpSpPr>
                  <p:cNvPr id="6" name="Group 17"/>
                  <p:cNvGrpSpPr>
                    <a:grpSpLocks/>
                  </p:cNvGrpSpPr>
                  <p:nvPr/>
                </p:nvGrpSpPr>
                <p:grpSpPr bwMode="auto">
                  <a:xfrm>
                    <a:off x="2349" y="1003"/>
                    <a:ext cx="201" cy="201"/>
                    <a:chOff x="2031" y="2159"/>
                    <a:chExt cx="318" cy="318"/>
                  </a:xfrm>
                </p:grpSpPr>
                <p:sp>
                  <p:nvSpPr>
                    <p:cNvPr id="58446" name="Oval 18"/>
                    <p:cNvSpPr>
                      <a:spLocks noChangeArrowheads="1"/>
                    </p:cNvSpPr>
                    <p:nvPr/>
                  </p:nvSpPr>
                  <p:spPr bwMode="auto">
                    <a:xfrm>
                      <a:off x="2031" y="2159"/>
                      <a:ext cx="318" cy="318"/>
                    </a:xfrm>
                    <a:prstGeom prst="ellipse">
                      <a:avLst/>
                    </a:prstGeom>
                    <a:solidFill>
                      <a:schemeClr val="tx1"/>
                    </a:solidFill>
                    <a:ln w="9525">
                      <a:solidFill>
                        <a:schemeClr val="bg1"/>
                      </a:solidFill>
                      <a:round/>
                      <a:headEnd/>
                      <a:tailEnd/>
                    </a:ln>
                  </p:spPr>
                  <p:txBody>
                    <a:bodyPr wrap="none" anchor="ctr"/>
                    <a:lstStyle/>
                    <a:p>
                      <a:pPr algn="ctr" eaLnBrk="0" hangingPunct="0"/>
                      <a:endParaRPr lang="en-US" sz="1600" dirty="0">
                        <a:solidFill>
                          <a:srgbClr val="4D4D4D"/>
                        </a:solidFill>
                      </a:endParaRPr>
                    </a:p>
                  </p:txBody>
                </p:sp>
                <p:sp>
                  <p:nvSpPr>
                    <p:cNvPr id="58447" name="Oval 19"/>
                    <p:cNvSpPr>
                      <a:spLocks noChangeArrowheads="1"/>
                    </p:cNvSpPr>
                    <p:nvPr/>
                  </p:nvSpPr>
                  <p:spPr bwMode="auto">
                    <a:xfrm>
                      <a:off x="2122" y="2251"/>
                      <a:ext cx="136" cy="136"/>
                    </a:xfrm>
                    <a:prstGeom prst="ellipse">
                      <a:avLst/>
                    </a:prstGeom>
                    <a:solidFill>
                      <a:schemeClr val="bg1"/>
                    </a:solidFill>
                    <a:ln w="9525">
                      <a:solidFill>
                        <a:schemeClr val="tx1"/>
                      </a:solidFill>
                      <a:round/>
                      <a:headEnd/>
                      <a:tailEnd/>
                    </a:ln>
                  </p:spPr>
                  <p:txBody>
                    <a:bodyPr wrap="none" anchor="ctr"/>
                    <a:lstStyle/>
                    <a:p>
                      <a:pPr algn="ctr" eaLnBrk="0" hangingPunct="0"/>
                      <a:endParaRPr lang="en-US" sz="1600" dirty="0">
                        <a:solidFill>
                          <a:srgbClr val="4D4D4D"/>
                        </a:solidFill>
                      </a:endParaRPr>
                    </a:p>
                  </p:txBody>
                </p:sp>
              </p:grpSp>
              <p:grpSp>
                <p:nvGrpSpPr>
                  <p:cNvPr id="7" name="Group 20"/>
                  <p:cNvGrpSpPr>
                    <a:grpSpLocks/>
                  </p:cNvGrpSpPr>
                  <p:nvPr/>
                </p:nvGrpSpPr>
                <p:grpSpPr bwMode="auto">
                  <a:xfrm>
                    <a:off x="1749" y="1003"/>
                    <a:ext cx="201" cy="201"/>
                    <a:chOff x="2031" y="2159"/>
                    <a:chExt cx="318" cy="318"/>
                  </a:xfrm>
                </p:grpSpPr>
                <p:sp>
                  <p:nvSpPr>
                    <p:cNvPr id="58444" name="Oval 21"/>
                    <p:cNvSpPr>
                      <a:spLocks noChangeArrowheads="1"/>
                    </p:cNvSpPr>
                    <p:nvPr/>
                  </p:nvSpPr>
                  <p:spPr bwMode="auto">
                    <a:xfrm>
                      <a:off x="2031" y="2159"/>
                      <a:ext cx="318" cy="318"/>
                    </a:xfrm>
                    <a:prstGeom prst="ellipse">
                      <a:avLst/>
                    </a:prstGeom>
                    <a:solidFill>
                      <a:schemeClr val="tx1"/>
                    </a:solidFill>
                    <a:ln w="9525">
                      <a:solidFill>
                        <a:schemeClr val="bg1"/>
                      </a:solidFill>
                      <a:round/>
                      <a:headEnd/>
                      <a:tailEnd/>
                    </a:ln>
                  </p:spPr>
                  <p:txBody>
                    <a:bodyPr wrap="none" anchor="ctr"/>
                    <a:lstStyle/>
                    <a:p>
                      <a:pPr algn="ctr" eaLnBrk="0" hangingPunct="0"/>
                      <a:endParaRPr lang="en-US" sz="1600" dirty="0">
                        <a:solidFill>
                          <a:srgbClr val="4D4D4D"/>
                        </a:solidFill>
                      </a:endParaRPr>
                    </a:p>
                  </p:txBody>
                </p:sp>
                <p:sp>
                  <p:nvSpPr>
                    <p:cNvPr id="58445" name="Oval 22"/>
                    <p:cNvSpPr>
                      <a:spLocks noChangeArrowheads="1"/>
                    </p:cNvSpPr>
                    <p:nvPr/>
                  </p:nvSpPr>
                  <p:spPr bwMode="auto">
                    <a:xfrm>
                      <a:off x="2122" y="2251"/>
                      <a:ext cx="136" cy="136"/>
                    </a:xfrm>
                    <a:prstGeom prst="ellipse">
                      <a:avLst/>
                    </a:prstGeom>
                    <a:solidFill>
                      <a:schemeClr val="bg1"/>
                    </a:solidFill>
                    <a:ln w="9525">
                      <a:solidFill>
                        <a:schemeClr val="tx1"/>
                      </a:solidFill>
                      <a:round/>
                      <a:headEnd/>
                      <a:tailEnd/>
                    </a:ln>
                  </p:spPr>
                  <p:txBody>
                    <a:bodyPr wrap="none" anchor="ctr"/>
                    <a:lstStyle/>
                    <a:p>
                      <a:pPr algn="ctr" eaLnBrk="0" hangingPunct="0"/>
                      <a:endParaRPr lang="en-US" sz="1600" dirty="0">
                        <a:solidFill>
                          <a:srgbClr val="4D4D4D"/>
                        </a:solidFill>
                      </a:endParaRPr>
                    </a:p>
                  </p:txBody>
                </p:sp>
              </p:grpSp>
            </p:grpSp>
            <p:sp>
              <p:nvSpPr>
                <p:cNvPr id="58378" name="Text Box 80"/>
                <p:cNvSpPr txBox="1">
                  <a:spLocks noChangeArrowheads="1"/>
                </p:cNvSpPr>
                <p:nvPr/>
              </p:nvSpPr>
              <p:spPr bwMode="auto">
                <a:xfrm>
                  <a:off x="2701113" y="1547797"/>
                  <a:ext cx="672276" cy="382305"/>
                </a:xfrm>
                <a:prstGeom prst="rect">
                  <a:avLst/>
                </a:prstGeom>
                <a:noFill/>
                <a:ln w="9525">
                  <a:noFill/>
                  <a:miter lim="800000"/>
                  <a:headEnd/>
                  <a:tailEnd/>
                </a:ln>
              </p:spPr>
              <p:txBody>
                <a:bodyPr wrap="none" lIns="104287" tIns="52144" rIns="104287" bIns="52144">
                  <a:spAutoFit/>
                </a:bodyPr>
                <a:lstStyle/>
                <a:p>
                  <a:pPr algn="ctr" eaLnBrk="0" hangingPunct="0"/>
                  <a:r>
                    <a:rPr lang="en-GB" sz="1800" b="1" dirty="0" smtClean="0">
                      <a:solidFill>
                        <a:srgbClr val="FFFFFF"/>
                      </a:solidFill>
                      <a:latin typeface="+mn-lt"/>
                    </a:rPr>
                    <a:t>28%</a:t>
                  </a:r>
                  <a:endParaRPr lang="en-GB" sz="1800" b="1" dirty="0">
                    <a:solidFill>
                      <a:srgbClr val="FFFFFF"/>
                    </a:solidFill>
                    <a:latin typeface="+mn-lt"/>
                  </a:endParaRPr>
                </a:p>
              </p:txBody>
            </p:sp>
          </p:grpSp>
          <p:sp>
            <p:nvSpPr>
              <p:cNvPr id="58376" name="Text Box 76"/>
              <p:cNvSpPr txBox="1">
                <a:spLocks noChangeArrowheads="1"/>
              </p:cNvSpPr>
              <p:nvPr/>
            </p:nvSpPr>
            <p:spPr bwMode="auto">
              <a:xfrm>
                <a:off x="4415625" y="2138351"/>
                <a:ext cx="1444923" cy="320750"/>
              </a:xfrm>
              <a:prstGeom prst="rect">
                <a:avLst/>
              </a:prstGeom>
              <a:noFill/>
              <a:ln w="9525">
                <a:noFill/>
                <a:miter lim="800000"/>
                <a:headEnd/>
                <a:tailEnd/>
              </a:ln>
            </p:spPr>
            <p:txBody>
              <a:bodyPr wrap="none" lIns="104287" tIns="52144" rIns="104287" bIns="52144">
                <a:spAutoFit/>
              </a:bodyPr>
              <a:lstStyle/>
              <a:p>
                <a:pPr eaLnBrk="0" hangingPunct="0"/>
                <a:r>
                  <a:rPr lang="en-GB" sz="1400" b="1" dirty="0">
                    <a:latin typeface="+mn-lt"/>
                  </a:rPr>
                  <a:t>upper medium</a:t>
                </a:r>
              </a:p>
            </p:txBody>
          </p:sp>
          <p:grpSp>
            <p:nvGrpSpPr>
              <p:cNvPr id="116" name="Group 115"/>
              <p:cNvGrpSpPr/>
              <p:nvPr/>
            </p:nvGrpSpPr>
            <p:grpSpPr>
              <a:xfrm>
                <a:off x="4201311" y="1495409"/>
                <a:ext cx="2000264" cy="714380"/>
                <a:chOff x="4129873" y="1495409"/>
                <a:chExt cx="2000264" cy="714380"/>
              </a:xfrm>
            </p:grpSpPr>
            <p:grpSp>
              <p:nvGrpSpPr>
                <p:cNvPr id="8" name="Group 23"/>
                <p:cNvGrpSpPr>
                  <a:grpSpLocks/>
                </p:cNvGrpSpPr>
                <p:nvPr/>
              </p:nvGrpSpPr>
              <p:grpSpPr bwMode="auto">
                <a:xfrm>
                  <a:off x="4129873" y="1495409"/>
                  <a:ext cx="2000264" cy="714380"/>
                  <a:chOff x="398" y="1434"/>
                  <a:chExt cx="2404" cy="817"/>
                </a:xfrm>
              </p:grpSpPr>
              <p:sp>
                <p:nvSpPr>
                  <p:cNvPr id="58432" name="AutoShape 24"/>
                  <p:cNvSpPr>
                    <a:spLocks noChangeArrowheads="1"/>
                  </p:cNvSpPr>
                  <p:nvPr/>
                </p:nvSpPr>
                <p:spPr bwMode="auto">
                  <a:xfrm>
                    <a:off x="444" y="1979"/>
                    <a:ext cx="2193" cy="90"/>
                  </a:xfrm>
                  <a:prstGeom prst="roundRect">
                    <a:avLst>
                      <a:gd name="adj" fmla="val 50000"/>
                    </a:avLst>
                  </a:prstGeom>
                  <a:solidFill>
                    <a:schemeClr val="tx1"/>
                  </a:solidFill>
                  <a:ln w="9525">
                    <a:solidFill>
                      <a:schemeClr val="tx1"/>
                    </a:solidFill>
                    <a:round/>
                    <a:headEnd/>
                    <a:tailEnd/>
                  </a:ln>
                </p:spPr>
                <p:txBody>
                  <a:bodyPr wrap="none" anchor="ctr"/>
                  <a:lstStyle/>
                  <a:p>
                    <a:pPr algn="ctr" eaLnBrk="0" hangingPunct="0"/>
                    <a:endParaRPr lang="en-US" sz="1600" dirty="0">
                      <a:solidFill>
                        <a:srgbClr val="4D4D4D"/>
                      </a:solidFill>
                    </a:endParaRPr>
                  </a:p>
                </p:txBody>
              </p:sp>
              <p:sp>
                <p:nvSpPr>
                  <p:cNvPr id="58433" name="Freeform 25"/>
                  <p:cNvSpPr>
                    <a:spLocks/>
                  </p:cNvSpPr>
                  <p:nvPr/>
                </p:nvSpPr>
                <p:spPr bwMode="auto">
                  <a:xfrm>
                    <a:off x="398" y="1434"/>
                    <a:ext cx="2404" cy="635"/>
                  </a:xfrm>
                  <a:custGeom>
                    <a:avLst/>
                    <a:gdLst>
                      <a:gd name="T0" fmla="*/ 4 w 2721"/>
                      <a:gd name="T1" fmla="*/ 12 h 726"/>
                      <a:gd name="T2" fmla="*/ 0 w 2721"/>
                      <a:gd name="T3" fmla="*/ 11 h 726"/>
                      <a:gd name="T4" fmla="*/ 0 w 2721"/>
                      <a:gd name="T5" fmla="*/ 6 h 726"/>
                      <a:gd name="T6" fmla="*/ 4 w 2721"/>
                      <a:gd name="T7" fmla="*/ 5 h 726"/>
                      <a:gd name="T8" fmla="*/ 15 w 2721"/>
                      <a:gd name="T9" fmla="*/ 4 h 726"/>
                      <a:gd name="T10" fmla="*/ 20 w 2721"/>
                      <a:gd name="T11" fmla="*/ 3 h 726"/>
                      <a:gd name="T12" fmla="*/ 23 w 2721"/>
                      <a:gd name="T13" fmla="*/ 0 h 726"/>
                      <a:gd name="T14" fmla="*/ 43 w 2721"/>
                      <a:gd name="T15" fmla="*/ 0 h 726"/>
                      <a:gd name="T16" fmla="*/ 44 w 2721"/>
                      <a:gd name="T17" fmla="*/ 3 h 726"/>
                      <a:gd name="T18" fmla="*/ 51 w 2721"/>
                      <a:gd name="T19" fmla="*/ 5 h 726"/>
                      <a:gd name="T20" fmla="*/ 71 w 2721"/>
                      <a:gd name="T21" fmla="*/ 6 h 726"/>
                      <a:gd name="T22" fmla="*/ 72 w 2721"/>
                      <a:gd name="T23" fmla="*/ 10 h 726"/>
                      <a:gd name="T24" fmla="*/ 74 w 2721"/>
                      <a:gd name="T25" fmla="*/ 10 h 726"/>
                      <a:gd name="T26" fmla="*/ 75 w 2721"/>
                      <a:gd name="T27" fmla="*/ 13 h 726"/>
                      <a:gd name="T28" fmla="*/ 74 w 2721"/>
                      <a:gd name="T29" fmla="*/ 14 h 726"/>
                      <a:gd name="T30" fmla="*/ 65 w 2721"/>
                      <a:gd name="T31" fmla="*/ 15 h 726"/>
                      <a:gd name="T32" fmla="*/ 8 w 2721"/>
                      <a:gd name="T33" fmla="*/ 15 h 726"/>
                      <a:gd name="T34" fmla="*/ 4 w 2721"/>
                      <a:gd name="T35" fmla="*/ 12 h 72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721"/>
                      <a:gd name="T55" fmla="*/ 0 h 726"/>
                      <a:gd name="T56" fmla="*/ 2721 w 2721"/>
                      <a:gd name="T57" fmla="*/ 726 h 72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721" h="726">
                        <a:moveTo>
                          <a:pt x="45" y="589"/>
                        </a:moveTo>
                        <a:lnTo>
                          <a:pt x="0" y="544"/>
                        </a:lnTo>
                        <a:lnTo>
                          <a:pt x="0" y="317"/>
                        </a:lnTo>
                        <a:lnTo>
                          <a:pt x="45" y="272"/>
                        </a:lnTo>
                        <a:lnTo>
                          <a:pt x="544" y="227"/>
                        </a:lnTo>
                        <a:lnTo>
                          <a:pt x="725" y="45"/>
                        </a:lnTo>
                        <a:lnTo>
                          <a:pt x="816" y="0"/>
                        </a:lnTo>
                        <a:lnTo>
                          <a:pt x="1542" y="0"/>
                        </a:lnTo>
                        <a:lnTo>
                          <a:pt x="1633" y="45"/>
                        </a:lnTo>
                        <a:lnTo>
                          <a:pt x="1859" y="272"/>
                        </a:lnTo>
                        <a:lnTo>
                          <a:pt x="2540" y="317"/>
                        </a:lnTo>
                        <a:lnTo>
                          <a:pt x="2631" y="499"/>
                        </a:lnTo>
                        <a:lnTo>
                          <a:pt x="2676" y="499"/>
                        </a:lnTo>
                        <a:lnTo>
                          <a:pt x="2721" y="635"/>
                        </a:lnTo>
                        <a:lnTo>
                          <a:pt x="2676" y="680"/>
                        </a:lnTo>
                        <a:lnTo>
                          <a:pt x="2358" y="726"/>
                        </a:lnTo>
                        <a:lnTo>
                          <a:pt x="272" y="726"/>
                        </a:lnTo>
                        <a:lnTo>
                          <a:pt x="45" y="589"/>
                        </a:lnTo>
                        <a:close/>
                      </a:path>
                    </a:pathLst>
                  </a:custGeom>
                  <a:solidFill>
                    <a:schemeClr val="tx1"/>
                  </a:solidFill>
                  <a:ln w="9525">
                    <a:solidFill>
                      <a:schemeClr val="tx1"/>
                    </a:solidFill>
                    <a:round/>
                    <a:headEnd/>
                    <a:tailEnd/>
                  </a:ln>
                </p:spPr>
                <p:txBody>
                  <a:bodyPr/>
                  <a:lstStyle/>
                  <a:p>
                    <a:pPr algn="ctr" eaLnBrk="0" hangingPunct="0"/>
                    <a:endParaRPr lang="en-US" sz="1600" dirty="0">
                      <a:solidFill>
                        <a:srgbClr val="4D4D4D"/>
                      </a:solidFill>
                    </a:endParaRPr>
                  </a:p>
                </p:txBody>
              </p:sp>
              <p:grpSp>
                <p:nvGrpSpPr>
                  <p:cNvPr id="9" name="Group 26"/>
                  <p:cNvGrpSpPr>
                    <a:grpSpLocks/>
                  </p:cNvGrpSpPr>
                  <p:nvPr/>
                </p:nvGrpSpPr>
                <p:grpSpPr bwMode="auto">
                  <a:xfrm>
                    <a:off x="1986" y="1888"/>
                    <a:ext cx="363" cy="363"/>
                    <a:chOff x="2031" y="2159"/>
                    <a:chExt cx="318" cy="318"/>
                  </a:xfrm>
                </p:grpSpPr>
                <p:sp>
                  <p:nvSpPr>
                    <p:cNvPr id="58438" name="Oval 27"/>
                    <p:cNvSpPr>
                      <a:spLocks noChangeArrowheads="1"/>
                    </p:cNvSpPr>
                    <p:nvPr/>
                  </p:nvSpPr>
                  <p:spPr bwMode="auto">
                    <a:xfrm>
                      <a:off x="2031" y="2159"/>
                      <a:ext cx="318" cy="318"/>
                    </a:xfrm>
                    <a:prstGeom prst="ellipse">
                      <a:avLst/>
                    </a:prstGeom>
                    <a:solidFill>
                      <a:schemeClr val="tx1"/>
                    </a:solidFill>
                    <a:ln w="9525">
                      <a:solidFill>
                        <a:schemeClr val="bg1"/>
                      </a:solidFill>
                      <a:round/>
                      <a:headEnd/>
                      <a:tailEnd/>
                    </a:ln>
                  </p:spPr>
                  <p:txBody>
                    <a:bodyPr wrap="none" anchor="ctr"/>
                    <a:lstStyle/>
                    <a:p>
                      <a:pPr algn="ctr" eaLnBrk="0" hangingPunct="0"/>
                      <a:endParaRPr lang="en-US" sz="1600" dirty="0">
                        <a:solidFill>
                          <a:srgbClr val="4D4D4D"/>
                        </a:solidFill>
                      </a:endParaRPr>
                    </a:p>
                  </p:txBody>
                </p:sp>
                <p:sp>
                  <p:nvSpPr>
                    <p:cNvPr id="58439" name="Oval 28"/>
                    <p:cNvSpPr>
                      <a:spLocks noChangeArrowheads="1"/>
                    </p:cNvSpPr>
                    <p:nvPr/>
                  </p:nvSpPr>
                  <p:spPr bwMode="auto">
                    <a:xfrm>
                      <a:off x="2122" y="2251"/>
                      <a:ext cx="136" cy="136"/>
                    </a:xfrm>
                    <a:prstGeom prst="ellipse">
                      <a:avLst/>
                    </a:prstGeom>
                    <a:solidFill>
                      <a:schemeClr val="bg1"/>
                    </a:solidFill>
                    <a:ln w="9525">
                      <a:solidFill>
                        <a:schemeClr val="tx1"/>
                      </a:solidFill>
                      <a:round/>
                      <a:headEnd/>
                      <a:tailEnd/>
                    </a:ln>
                  </p:spPr>
                  <p:txBody>
                    <a:bodyPr wrap="none" anchor="ctr"/>
                    <a:lstStyle/>
                    <a:p>
                      <a:pPr algn="ctr" eaLnBrk="0" hangingPunct="0"/>
                      <a:endParaRPr lang="en-US" sz="1600" dirty="0">
                        <a:solidFill>
                          <a:srgbClr val="4D4D4D"/>
                        </a:solidFill>
                      </a:endParaRPr>
                    </a:p>
                  </p:txBody>
                </p:sp>
              </p:grpSp>
              <p:grpSp>
                <p:nvGrpSpPr>
                  <p:cNvPr id="10" name="Group 29"/>
                  <p:cNvGrpSpPr>
                    <a:grpSpLocks/>
                  </p:cNvGrpSpPr>
                  <p:nvPr/>
                </p:nvGrpSpPr>
                <p:grpSpPr bwMode="auto">
                  <a:xfrm>
                    <a:off x="671" y="1888"/>
                    <a:ext cx="363" cy="363"/>
                    <a:chOff x="2031" y="2159"/>
                    <a:chExt cx="318" cy="318"/>
                  </a:xfrm>
                </p:grpSpPr>
                <p:sp>
                  <p:nvSpPr>
                    <p:cNvPr id="58436" name="Oval 30"/>
                    <p:cNvSpPr>
                      <a:spLocks noChangeArrowheads="1"/>
                    </p:cNvSpPr>
                    <p:nvPr/>
                  </p:nvSpPr>
                  <p:spPr bwMode="auto">
                    <a:xfrm>
                      <a:off x="2031" y="2159"/>
                      <a:ext cx="318" cy="318"/>
                    </a:xfrm>
                    <a:prstGeom prst="ellipse">
                      <a:avLst/>
                    </a:prstGeom>
                    <a:solidFill>
                      <a:schemeClr val="tx1"/>
                    </a:solidFill>
                    <a:ln w="9525">
                      <a:solidFill>
                        <a:schemeClr val="bg1"/>
                      </a:solidFill>
                      <a:round/>
                      <a:headEnd/>
                      <a:tailEnd/>
                    </a:ln>
                  </p:spPr>
                  <p:txBody>
                    <a:bodyPr wrap="none" anchor="ctr"/>
                    <a:lstStyle/>
                    <a:p>
                      <a:pPr algn="ctr" eaLnBrk="0" hangingPunct="0"/>
                      <a:endParaRPr lang="en-US" sz="1600" dirty="0">
                        <a:solidFill>
                          <a:srgbClr val="4D4D4D"/>
                        </a:solidFill>
                      </a:endParaRPr>
                    </a:p>
                  </p:txBody>
                </p:sp>
                <p:sp>
                  <p:nvSpPr>
                    <p:cNvPr id="58437" name="Oval 31"/>
                    <p:cNvSpPr>
                      <a:spLocks noChangeArrowheads="1"/>
                    </p:cNvSpPr>
                    <p:nvPr/>
                  </p:nvSpPr>
                  <p:spPr bwMode="auto">
                    <a:xfrm>
                      <a:off x="2122" y="2251"/>
                      <a:ext cx="136" cy="136"/>
                    </a:xfrm>
                    <a:prstGeom prst="ellipse">
                      <a:avLst/>
                    </a:prstGeom>
                    <a:solidFill>
                      <a:schemeClr val="bg1"/>
                    </a:solidFill>
                    <a:ln w="9525">
                      <a:solidFill>
                        <a:schemeClr val="tx1"/>
                      </a:solidFill>
                      <a:round/>
                      <a:headEnd/>
                      <a:tailEnd/>
                    </a:ln>
                  </p:spPr>
                  <p:txBody>
                    <a:bodyPr wrap="none" anchor="ctr"/>
                    <a:lstStyle/>
                    <a:p>
                      <a:pPr algn="ctr" eaLnBrk="0" hangingPunct="0"/>
                      <a:endParaRPr lang="en-US" sz="1600" dirty="0">
                        <a:solidFill>
                          <a:srgbClr val="4D4D4D"/>
                        </a:solidFill>
                      </a:endParaRPr>
                    </a:p>
                  </p:txBody>
                </p:sp>
              </p:grpSp>
            </p:grpSp>
            <p:sp>
              <p:nvSpPr>
                <p:cNvPr id="58379" name="Text Box 81"/>
                <p:cNvSpPr txBox="1">
                  <a:spLocks noChangeArrowheads="1"/>
                </p:cNvSpPr>
                <p:nvPr/>
              </p:nvSpPr>
              <p:spPr bwMode="auto">
                <a:xfrm>
                  <a:off x="4701377" y="1566847"/>
                  <a:ext cx="672276" cy="382305"/>
                </a:xfrm>
                <a:prstGeom prst="rect">
                  <a:avLst/>
                </a:prstGeom>
                <a:noFill/>
                <a:ln w="9525">
                  <a:noFill/>
                  <a:miter lim="800000"/>
                  <a:headEnd/>
                  <a:tailEnd/>
                </a:ln>
              </p:spPr>
              <p:txBody>
                <a:bodyPr wrap="none" lIns="104287" tIns="52144" rIns="104287" bIns="52144">
                  <a:spAutoFit/>
                </a:bodyPr>
                <a:lstStyle/>
                <a:p>
                  <a:pPr algn="ctr" eaLnBrk="0" hangingPunct="0"/>
                  <a:r>
                    <a:rPr lang="en-GB" sz="1800" b="1" dirty="0">
                      <a:solidFill>
                        <a:srgbClr val="FFFFFF"/>
                      </a:solidFill>
                      <a:latin typeface="+mn-lt"/>
                    </a:rPr>
                    <a:t>10%</a:t>
                  </a:r>
                </a:p>
              </p:txBody>
            </p:sp>
          </p:grpSp>
          <p:sp>
            <p:nvSpPr>
              <p:cNvPr id="58388" name="Text Box 75"/>
              <p:cNvSpPr txBox="1">
                <a:spLocks noChangeArrowheads="1"/>
              </p:cNvSpPr>
              <p:nvPr/>
            </p:nvSpPr>
            <p:spPr bwMode="auto">
              <a:xfrm>
                <a:off x="5397598" y="3281359"/>
                <a:ext cx="518225" cy="320750"/>
              </a:xfrm>
              <a:prstGeom prst="rect">
                <a:avLst/>
              </a:prstGeom>
              <a:noFill/>
              <a:ln w="9525">
                <a:noFill/>
                <a:miter lim="800000"/>
                <a:headEnd/>
                <a:tailEnd/>
              </a:ln>
            </p:spPr>
            <p:txBody>
              <a:bodyPr wrap="square" lIns="104287" tIns="52144" rIns="104287" bIns="52144">
                <a:spAutoFit/>
              </a:bodyPr>
              <a:lstStyle/>
              <a:p>
                <a:pPr eaLnBrk="0" hangingPunct="0"/>
                <a:r>
                  <a:rPr lang="en-GB" sz="1400" b="1" dirty="0">
                    <a:latin typeface="+mn-lt"/>
                  </a:rPr>
                  <a:t>van</a:t>
                </a:r>
              </a:p>
            </p:txBody>
          </p:sp>
          <p:grpSp>
            <p:nvGrpSpPr>
              <p:cNvPr id="121" name="Group 120"/>
              <p:cNvGrpSpPr/>
              <p:nvPr/>
            </p:nvGrpSpPr>
            <p:grpSpPr>
              <a:xfrm>
                <a:off x="5058567" y="2638417"/>
                <a:ext cx="1214446" cy="642942"/>
                <a:chOff x="6344451" y="3424235"/>
                <a:chExt cx="1214446" cy="642942"/>
              </a:xfrm>
            </p:grpSpPr>
            <p:grpSp>
              <p:nvGrpSpPr>
                <p:cNvPr id="17" name="Group 57"/>
                <p:cNvGrpSpPr>
                  <a:grpSpLocks/>
                </p:cNvGrpSpPr>
                <p:nvPr/>
              </p:nvGrpSpPr>
              <p:grpSpPr bwMode="auto">
                <a:xfrm>
                  <a:off x="6344451" y="3424235"/>
                  <a:ext cx="1214446" cy="642942"/>
                  <a:chOff x="1986" y="2387"/>
                  <a:chExt cx="2087" cy="998"/>
                </a:xfrm>
              </p:grpSpPr>
              <p:sp>
                <p:nvSpPr>
                  <p:cNvPr id="58401" name="Freeform 58"/>
                  <p:cNvSpPr>
                    <a:spLocks/>
                  </p:cNvSpPr>
                  <p:nvPr/>
                </p:nvSpPr>
                <p:spPr bwMode="auto">
                  <a:xfrm>
                    <a:off x="1986" y="2387"/>
                    <a:ext cx="2076" cy="817"/>
                  </a:xfrm>
                  <a:custGeom>
                    <a:avLst/>
                    <a:gdLst>
                      <a:gd name="T0" fmla="*/ 52 w 2076"/>
                      <a:gd name="T1" fmla="*/ 817 h 817"/>
                      <a:gd name="T2" fmla="*/ 0 w 2076"/>
                      <a:gd name="T3" fmla="*/ 681 h 817"/>
                      <a:gd name="T4" fmla="*/ 0 w 2076"/>
                      <a:gd name="T5" fmla="*/ 409 h 817"/>
                      <a:gd name="T6" fmla="*/ 156 w 2076"/>
                      <a:gd name="T7" fmla="*/ 46 h 817"/>
                      <a:gd name="T8" fmla="*/ 261 w 2076"/>
                      <a:gd name="T9" fmla="*/ 0 h 817"/>
                      <a:gd name="T10" fmla="*/ 1459 w 2076"/>
                      <a:gd name="T11" fmla="*/ 0 h 817"/>
                      <a:gd name="T12" fmla="*/ 1585 w 2076"/>
                      <a:gd name="T13" fmla="*/ 13 h 817"/>
                      <a:gd name="T14" fmla="*/ 1639 w 2076"/>
                      <a:gd name="T15" fmla="*/ 61 h 817"/>
                      <a:gd name="T16" fmla="*/ 1729 w 2076"/>
                      <a:gd name="T17" fmla="*/ 187 h 817"/>
                      <a:gd name="T18" fmla="*/ 1807 w 2076"/>
                      <a:gd name="T19" fmla="*/ 301 h 817"/>
                      <a:gd name="T20" fmla="*/ 1951 w 2076"/>
                      <a:gd name="T21" fmla="*/ 337 h 817"/>
                      <a:gd name="T22" fmla="*/ 2040 w 2076"/>
                      <a:gd name="T23" fmla="*/ 391 h 817"/>
                      <a:gd name="T24" fmla="*/ 2076 w 2076"/>
                      <a:gd name="T25" fmla="*/ 547 h 817"/>
                      <a:gd name="T26" fmla="*/ 2052 w 2076"/>
                      <a:gd name="T27" fmla="*/ 817 h 81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076"/>
                      <a:gd name="T43" fmla="*/ 0 h 817"/>
                      <a:gd name="T44" fmla="*/ 2076 w 2076"/>
                      <a:gd name="T45" fmla="*/ 817 h 81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076" h="817">
                        <a:moveTo>
                          <a:pt x="52" y="817"/>
                        </a:moveTo>
                        <a:lnTo>
                          <a:pt x="0" y="681"/>
                        </a:lnTo>
                        <a:lnTo>
                          <a:pt x="0" y="409"/>
                        </a:lnTo>
                        <a:lnTo>
                          <a:pt x="156" y="46"/>
                        </a:lnTo>
                        <a:lnTo>
                          <a:pt x="261" y="0"/>
                        </a:lnTo>
                        <a:lnTo>
                          <a:pt x="1459" y="0"/>
                        </a:lnTo>
                        <a:lnTo>
                          <a:pt x="1585" y="13"/>
                        </a:lnTo>
                        <a:lnTo>
                          <a:pt x="1639" y="61"/>
                        </a:lnTo>
                        <a:lnTo>
                          <a:pt x="1729" y="187"/>
                        </a:lnTo>
                        <a:lnTo>
                          <a:pt x="1807" y="301"/>
                        </a:lnTo>
                        <a:lnTo>
                          <a:pt x="1951" y="337"/>
                        </a:lnTo>
                        <a:lnTo>
                          <a:pt x="2040" y="391"/>
                        </a:lnTo>
                        <a:lnTo>
                          <a:pt x="2076" y="547"/>
                        </a:lnTo>
                        <a:lnTo>
                          <a:pt x="2052" y="817"/>
                        </a:lnTo>
                      </a:path>
                    </a:pathLst>
                  </a:custGeom>
                  <a:solidFill>
                    <a:schemeClr val="tx1"/>
                  </a:solidFill>
                  <a:ln w="9525">
                    <a:solidFill>
                      <a:schemeClr val="tx1"/>
                    </a:solidFill>
                    <a:round/>
                    <a:headEnd/>
                    <a:tailEnd/>
                  </a:ln>
                </p:spPr>
                <p:txBody>
                  <a:bodyPr/>
                  <a:lstStyle/>
                  <a:p>
                    <a:pPr algn="ctr" eaLnBrk="0" hangingPunct="0"/>
                    <a:endParaRPr lang="en-US" sz="1600" dirty="0">
                      <a:solidFill>
                        <a:srgbClr val="4D4D4D"/>
                      </a:solidFill>
                    </a:endParaRPr>
                  </a:p>
                </p:txBody>
              </p:sp>
              <p:sp>
                <p:nvSpPr>
                  <p:cNvPr id="58402" name="AutoShape 59"/>
                  <p:cNvSpPr>
                    <a:spLocks noChangeArrowheads="1"/>
                  </p:cNvSpPr>
                  <p:nvPr/>
                </p:nvSpPr>
                <p:spPr bwMode="auto">
                  <a:xfrm>
                    <a:off x="1986" y="3158"/>
                    <a:ext cx="2087" cy="91"/>
                  </a:xfrm>
                  <a:prstGeom prst="roundRect">
                    <a:avLst>
                      <a:gd name="adj" fmla="val 50000"/>
                    </a:avLst>
                  </a:prstGeom>
                  <a:solidFill>
                    <a:schemeClr val="tx1"/>
                  </a:solidFill>
                  <a:ln w="9525">
                    <a:solidFill>
                      <a:schemeClr val="tx1"/>
                    </a:solidFill>
                    <a:round/>
                    <a:headEnd/>
                    <a:tailEnd/>
                  </a:ln>
                </p:spPr>
                <p:txBody>
                  <a:bodyPr wrap="none" anchor="ctr"/>
                  <a:lstStyle/>
                  <a:p>
                    <a:pPr algn="ctr" eaLnBrk="0" hangingPunct="0"/>
                    <a:endParaRPr lang="en-US" sz="1600" dirty="0">
                      <a:solidFill>
                        <a:srgbClr val="4D4D4D"/>
                      </a:solidFill>
                    </a:endParaRPr>
                  </a:p>
                </p:txBody>
              </p:sp>
              <p:grpSp>
                <p:nvGrpSpPr>
                  <p:cNvPr id="18" name="Group 60"/>
                  <p:cNvGrpSpPr>
                    <a:grpSpLocks/>
                  </p:cNvGrpSpPr>
                  <p:nvPr/>
                </p:nvGrpSpPr>
                <p:grpSpPr bwMode="auto">
                  <a:xfrm>
                    <a:off x="3528" y="3067"/>
                    <a:ext cx="317" cy="318"/>
                    <a:chOff x="2031" y="2159"/>
                    <a:chExt cx="318" cy="318"/>
                  </a:xfrm>
                </p:grpSpPr>
                <p:sp>
                  <p:nvSpPr>
                    <p:cNvPr id="58407" name="Oval 61"/>
                    <p:cNvSpPr>
                      <a:spLocks noChangeArrowheads="1"/>
                    </p:cNvSpPr>
                    <p:nvPr/>
                  </p:nvSpPr>
                  <p:spPr bwMode="auto">
                    <a:xfrm>
                      <a:off x="2031" y="2159"/>
                      <a:ext cx="318" cy="318"/>
                    </a:xfrm>
                    <a:prstGeom prst="ellipse">
                      <a:avLst/>
                    </a:prstGeom>
                    <a:solidFill>
                      <a:schemeClr val="tx1"/>
                    </a:solidFill>
                    <a:ln w="9525">
                      <a:solidFill>
                        <a:schemeClr val="bg1"/>
                      </a:solidFill>
                      <a:round/>
                      <a:headEnd/>
                      <a:tailEnd/>
                    </a:ln>
                  </p:spPr>
                  <p:txBody>
                    <a:bodyPr wrap="none" anchor="ctr"/>
                    <a:lstStyle/>
                    <a:p>
                      <a:pPr algn="ctr" eaLnBrk="0" hangingPunct="0"/>
                      <a:endParaRPr lang="en-US" sz="1600" dirty="0">
                        <a:solidFill>
                          <a:srgbClr val="4D4D4D"/>
                        </a:solidFill>
                      </a:endParaRPr>
                    </a:p>
                  </p:txBody>
                </p:sp>
                <p:sp>
                  <p:nvSpPr>
                    <p:cNvPr id="58408" name="Oval 62"/>
                    <p:cNvSpPr>
                      <a:spLocks noChangeArrowheads="1"/>
                    </p:cNvSpPr>
                    <p:nvPr/>
                  </p:nvSpPr>
                  <p:spPr bwMode="auto">
                    <a:xfrm>
                      <a:off x="2122" y="2251"/>
                      <a:ext cx="136" cy="136"/>
                    </a:xfrm>
                    <a:prstGeom prst="ellipse">
                      <a:avLst/>
                    </a:prstGeom>
                    <a:solidFill>
                      <a:schemeClr val="bg1"/>
                    </a:solidFill>
                    <a:ln w="9525">
                      <a:solidFill>
                        <a:schemeClr val="tx1"/>
                      </a:solidFill>
                      <a:round/>
                      <a:headEnd/>
                      <a:tailEnd/>
                    </a:ln>
                  </p:spPr>
                  <p:txBody>
                    <a:bodyPr wrap="none" anchor="ctr"/>
                    <a:lstStyle/>
                    <a:p>
                      <a:pPr algn="ctr" eaLnBrk="0" hangingPunct="0"/>
                      <a:endParaRPr lang="en-US" sz="1600" dirty="0">
                        <a:solidFill>
                          <a:srgbClr val="4D4D4D"/>
                        </a:solidFill>
                      </a:endParaRPr>
                    </a:p>
                  </p:txBody>
                </p:sp>
              </p:grpSp>
              <p:grpSp>
                <p:nvGrpSpPr>
                  <p:cNvPr id="19" name="Group 63"/>
                  <p:cNvGrpSpPr>
                    <a:grpSpLocks/>
                  </p:cNvGrpSpPr>
                  <p:nvPr/>
                </p:nvGrpSpPr>
                <p:grpSpPr bwMode="auto">
                  <a:xfrm>
                    <a:off x="2167" y="3067"/>
                    <a:ext cx="317" cy="318"/>
                    <a:chOff x="2031" y="2159"/>
                    <a:chExt cx="318" cy="318"/>
                  </a:xfrm>
                </p:grpSpPr>
                <p:sp>
                  <p:nvSpPr>
                    <p:cNvPr id="58405" name="Oval 64"/>
                    <p:cNvSpPr>
                      <a:spLocks noChangeArrowheads="1"/>
                    </p:cNvSpPr>
                    <p:nvPr/>
                  </p:nvSpPr>
                  <p:spPr bwMode="auto">
                    <a:xfrm>
                      <a:off x="2031" y="2159"/>
                      <a:ext cx="318" cy="318"/>
                    </a:xfrm>
                    <a:prstGeom prst="ellipse">
                      <a:avLst/>
                    </a:prstGeom>
                    <a:solidFill>
                      <a:schemeClr val="tx1"/>
                    </a:solidFill>
                    <a:ln w="9525">
                      <a:solidFill>
                        <a:schemeClr val="bg1"/>
                      </a:solidFill>
                      <a:round/>
                      <a:headEnd/>
                      <a:tailEnd/>
                    </a:ln>
                  </p:spPr>
                  <p:txBody>
                    <a:bodyPr wrap="none" anchor="ctr"/>
                    <a:lstStyle/>
                    <a:p>
                      <a:pPr algn="ctr" eaLnBrk="0" hangingPunct="0"/>
                      <a:endParaRPr lang="en-US" sz="1600" dirty="0">
                        <a:solidFill>
                          <a:srgbClr val="4D4D4D"/>
                        </a:solidFill>
                      </a:endParaRPr>
                    </a:p>
                  </p:txBody>
                </p:sp>
                <p:sp>
                  <p:nvSpPr>
                    <p:cNvPr id="58406" name="Oval 65"/>
                    <p:cNvSpPr>
                      <a:spLocks noChangeArrowheads="1"/>
                    </p:cNvSpPr>
                    <p:nvPr/>
                  </p:nvSpPr>
                  <p:spPr bwMode="auto">
                    <a:xfrm>
                      <a:off x="2122" y="2251"/>
                      <a:ext cx="136" cy="136"/>
                    </a:xfrm>
                    <a:prstGeom prst="ellipse">
                      <a:avLst/>
                    </a:prstGeom>
                    <a:solidFill>
                      <a:schemeClr val="bg1"/>
                    </a:solidFill>
                    <a:ln w="9525">
                      <a:solidFill>
                        <a:schemeClr val="tx1"/>
                      </a:solidFill>
                      <a:round/>
                      <a:headEnd/>
                      <a:tailEnd/>
                    </a:ln>
                  </p:spPr>
                  <p:txBody>
                    <a:bodyPr wrap="none" anchor="ctr"/>
                    <a:lstStyle/>
                    <a:p>
                      <a:pPr algn="ctr" eaLnBrk="0" hangingPunct="0"/>
                      <a:endParaRPr lang="en-US" sz="1600" dirty="0">
                        <a:solidFill>
                          <a:srgbClr val="4D4D4D"/>
                        </a:solidFill>
                      </a:endParaRPr>
                    </a:p>
                  </p:txBody>
                </p:sp>
              </p:grpSp>
            </p:grpSp>
            <p:sp>
              <p:nvSpPr>
                <p:cNvPr id="58391" name="Text Box 83"/>
                <p:cNvSpPr txBox="1">
                  <a:spLocks noChangeArrowheads="1"/>
                </p:cNvSpPr>
                <p:nvPr/>
              </p:nvSpPr>
              <p:spPr bwMode="auto">
                <a:xfrm>
                  <a:off x="6630203" y="3541996"/>
                  <a:ext cx="663575" cy="382305"/>
                </a:xfrm>
                <a:prstGeom prst="rect">
                  <a:avLst/>
                </a:prstGeom>
                <a:noFill/>
                <a:ln w="9525">
                  <a:noFill/>
                  <a:miter lim="800000"/>
                  <a:headEnd/>
                  <a:tailEnd/>
                </a:ln>
              </p:spPr>
              <p:txBody>
                <a:bodyPr lIns="104287" tIns="52144" rIns="104287" bIns="52144">
                  <a:spAutoFit/>
                </a:bodyPr>
                <a:lstStyle/>
                <a:p>
                  <a:pPr algn="ctr" eaLnBrk="0" hangingPunct="0"/>
                  <a:r>
                    <a:rPr lang="en-GB" sz="1800" b="1" dirty="0">
                      <a:solidFill>
                        <a:srgbClr val="FFFFFF"/>
                      </a:solidFill>
                      <a:latin typeface="+mn-lt"/>
                    </a:rPr>
                    <a:t>2%</a:t>
                  </a:r>
                </a:p>
              </p:txBody>
            </p:sp>
          </p:grpSp>
          <p:sp>
            <p:nvSpPr>
              <p:cNvPr id="58389" name="Text Box 78"/>
              <p:cNvSpPr txBox="1">
                <a:spLocks noChangeArrowheads="1"/>
              </p:cNvSpPr>
              <p:nvPr/>
            </p:nvSpPr>
            <p:spPr bwMode="auto">
              <a:xfrm>
                <a:off x="700850" y="3281359"/>
                <a:ext cx="1285884" cy="536194"/>
              </a:xfrm>
              <a:prstGeom prst="rect">
                <a:avLst/>
              </a:prstGeom>
              <a:noFill/>
              <a:ln w="9525">
                <a:noFill/>
                <a:miter lim="800000"/>
                <a:headEnd/>
                <a:tailEnd/>
              </a:ln>
            </p:spPr>
            <p:txBody>
              <a:bodyPr wrap="square" lIns="104287" tIns="52144" rIns="104287" bIns="52144">
                <a:spAutoFit/>
              </a:bodyPr>
              <a:lstStyle/>
              <a:p>
                <a:pPr eaLnBrk="0" hangingPunct="0"/>
                <a:r>
                  <a:rPr lang="en-GB" sz="1400" b="1" dirty="0">
                    <a:latin typeface="+mn-lt"/>
                  </a:rPr>
                  <a:t>MPV/ people carrier</a:t>
                </a:r>
              </a:p>
            </p:txBody>
          </p:sp>
          <p:grpSp>
            <p:nvGrpSpPr>
              <p:cNvPr id="118" name="Group 117"/>
              <p:cNvGrpSpPr/>
              <p:nvPr/>
            </p:nvGrpSpPr>
            <p:grpSpPr>
              <a:xfrm>
                <a:off x="700849" y="2638417"/>
                <a:ext cx="1214446" cy="642942"/>
                <a:chOff x="700849" y="3209921"/>
                <a:chExt cx="1214446" cy="642942"/>
              </a:xfrm>
            </p:grpSpPr>
            <p:grpSp>
              <p:nvGrpSpPr>
                <p:cNvPr id="11" name="Group 32"/>
                <p:cNvGrpSpPr>
                  <a:grpSpLocks/>
                </p:cNvGrpSpPr>
                <p:nvPr/>
              </p:nvGrpSpPr>
              <p:grpSpPr bwMode="auto">
                <a:xfrm>
                  <a:off x="700849" y="3209921"/>
                  <a:ext cx="1214446" cy="642942"/>
                  <a:chOff x="2666" y="1933"/>
                  <a:chExt cx="2312" cy="1066"/>
                </a:xfrm>
              </p:grpSpPr>
              <p:sp>
                <p:nvSpPr>
                  <p:cNvPr id="58425" name="Freeform 33"/>
                  <p:cNvSpPr>
                    <a:spLocks/>
                  </p:cNvSpPr>
                  <p:nvPr/>
                </p:nvSpPr>
                <p:spPr bwMode="auto">
                  <a:xfrm>
                    <a:off x="2666" y="1933"/>
                    <a:ext cx="2312" cy="867"/>
                  </a:xfrm>
                  <a:custGeom>
                    <a:avLst/>
                    <a:gdLst>
                      <a:gd name="T0" fmla="*/ 26 w 2312"/>
                      <a:gd name="T1" fmla="*/ 821 h 867"/>
                      <a:gd name="T2" fmla="*/ 0 w 2312"/>
                      <a:gd name="T3" fmla="*/ 708 h 867"/>
                      <a:gd name="T4" fmla="*/ 0 w 2312"/>
                      <a:gd name="T5" fmla="*/ 509 h 867"/>
                      <a:gd name="T6" fmla="*/ 44 w 2312"/>
                      <a:gd name="T7" fmla="*/ 398 h 867"/>
                      <a:gd name="T8" fmla="*/ 236 w 2312"/>
                      <a:gd name="T9" fmla="*/ 176 h 867"/>
                      <a:gd name="T10" fmla="*/ 434 w 2312"/>
                      <a:gd name="T11" fmla="*/ 42 h 867"/>
                      <a:gd name="T12" fmla="*/ 1034 w 2312"/>
                      <a:gd name="T13" fmla="*/ 0 h 867"/>
                      <a:gd name="T14" fmla="*/ 1412 w 2312"/>
                      <a:gd name="T15" fmla="*/ 17 h 867"/>
                      <a:gd name="T16" fmla="*/ 1568 w 2312"/>
                      <a:gd name="T17" fmla="*/ 107 h 867"/>
                      <a:gd name="T18" fmla="*/ 1688 w 2312"/>
                      <a:gd name="T19" fmla="*/ 215 h 867"/>
                      <a:gd name="T20" fmla="*/ 1838 w 2312"/>
                      <a:gd name="T21" fmla="*/ 335 h 867"/>
                      <a:gd name="T22" fmla="*/ 2000 w 2312"/>
                      <a:gd name="T23" fmla="*/ 377 h 867"/>
                      <a:gd name="T24" fmla="*/ 2132 w 2312"/>
                      <a:gd name="T25" fmla="*/ 425 h 867"/>
                      <a:gd name="T26" fmla="*/ 2252 w 2312"/>
                      <a:gd name="T27" fmla="*/ 485 h 867"/>
                      <a:gd name="T28" fmla="*/ 2294 w 2312"/>
                      <a:gd name="T29" fmla="*/ 563 h 867"/>
                      <a:gd name="T30" fmla="*/ 2312 w 2312"/>
                      <a:gd name="T31" fmla="*/ 797 h 867"/>
                      <a:gd name="T32" fmla="*/ 2083 w 2312"/>
                      <a:gd name="T33" fmla="*/ 867 h 867"/>
                      <a:gd name="T34" fmla="*/ 240 w 2312"/>
                      <a:gd name="T35" fmla="*/ 867 h 867"/>
                      <a:gd name="T36" fmla="*/ 26 w 2312"/>
                      <a:gd name="T37" fmla="*/ 821 h 8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12"/>
                      <a:gd name="T58" fmla="*/ 0 h 867"/>
                      <a:gd name="T59" fmla="*/ 2312 w 2312"/>
                      <a:gd name="T60" fmla="*/ 867 h 86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12" h="867">
                        <a:moveTo>
                          <a:pt x="26" y="821"/>
                        </a:moveTo>
                        <a:lnTo>
                          <a:pt x="0" y="708"/>
                        </a:lnTo>
                        <a:lnTo>
                          <a:pt x="0" y="509"/>
                        </a:lnTo>
                        <a:lnTo>
                          <a:pt x="44" y="398"/>
                        </a:lnTo>
                        <a:lnTo>
                          <a:pt x="236" y="176"/>
                        </a:lnTo>
                        <a:lnTo>
                          <a:pt x="434" y="42"/>
                        </a:lnTo>
                        <a:lnTo>
                          <a:pt x="1034" y="0"/>
                        </a:lnTo>
                        <a:lnTo>
                          <a:pt x="1412" y="17"/>
                        </a:lnTo>
                        <a:lnTo>
                          <a:pt x="1568" y="107"/>
                        </a:lnTo>
                        <a:lnTo>
                          <a:pt x="1688" y="215"/>
                        </a:lnTo>
                        <a:lnTo>
                          <a:pt x="1838" y="335"/>
                        </a:lnTo>
                        <a:lnTo>
                          <a:pt x="2000" y="377"/>
                        </a:lnTo>
                        <a:lnTo>
                          <a:pt x="2132" y="425"/>
                        </a:lnTo>
                        <a:lnTo>
                          <a:pt x="2252" y="485"/>
                        </a:lnTo>
                        <a:lnTo>
                          <a:pt x="2294" y="563"/>
                        </a:lnTo>
                        <a:lnTo>
                          <a:pt x="2312" y="797"/>
                        </a:lnTo>
                        <a:lnTo>
                          <a:pt x="2083" y="867"/>
                        </a:lnTo>
                        <a:lnTo>
                          <a:pt x="240" y="867"/>
                        </a:lnTo>
                        <a:lnTo>
                          <a:pt x="26" y="821"/>
                        </a:lnTo>
                        <a:close/>
                      </a:path>
                    </a:pathLst>
                  </a:custGeom>
                  <a:solidFill>
                    <a:schemeClr val="tx1"/>
                  </a:solidFill>
                  <a:ln w="9525">
                    <a:solidFill>
                      <a:schemeClr val="tx1"/>
                    </a:solidFill>
                    <a:round/>
                    <a:headEnd/>
                    <a:tailEnd/>
                  </a:ln>
                </p:spPr>
                <p:txBody>
                  <a:bodyPr/>
                  <a:lstStyle/>
                  <a:p>
                    <a:pPr algn="ctr" eaLnBrk="0" hangingPunct="0"/>
                    <a:endParaRPr lang="en-US" sz="1600" dirty="0">
                      <a:solidFill>
                        <a:srgbClr val="4D4D4D"/>
                      </a:solidFill>
                    </a:endParaRPr>
                  </a:p>
                </p:txBody>
              </p:sp>
              <p:grpSp>
                <p:nvGrpSpPr>
                  <p:cNvPr id="12" name="Group 34"/>
                  <p:cNvGrpSpPr>
                    <a:grpSpLocks/>
                  </p:cNvGrpSpPr>
                  <p:nvPr/>
                </p:nvGrpSpPr>
                <p:grpSpPr bwMode="auto">
                  <a:xfrm>
                    <a:off x="4254" y="2636"/>
                    <a:ext cx="363" cy="363"/>
                    <a:chOff x="2031" y="2159"/>
                    <a:chExt cx="318" cy="318"/>
                  </a:xfrm>
                </p:grpSpPr>
                <p:sp>
                  <p:nvSpPr>
                    <p:cNvPr id="58430" name="Oval 35"/>
                    <p:cNvSpPr>
                      <a:spLocks noChangeArrowheads="1"/>
                    </p:cNvSpPr>
                    <p:nvPr/>
                  </p:nvSpPr>
                  <p:spPr bwMode="auto">
                    <a:xfrm>
                      <a:off x="2031" y="2159"/>
                      <a:ext cx="318" cy="318"/>
                    </a:xfrm>
                    <a:prstGeom prst="ellipse">
                      <a:avLst/>
                    </a:prstGeom>
                    <a:solidFill>
                      <a:schemeClr val="tx1"/>
                    </a:solidFill>
                    <a:ln w="9525">
                      <a:solidFill>
                        <a:schemeClr val="bg1"/>
                      </a:solidFill>
                      <a:round/>
                      <a:headEnd/>
                      <a:tailEnd/>
                    </a:ln>
                  </p:spPr>
                  <p:txBody>
                    <a:bodyPr wrap="none" anchor="ctr"/>
                    <a:lstStyle/>
                    <a:p>
                      <a:pPr algn="ctr" eaLnBrk="0" hangingPunct="0"/>
                      <a:endParaRPr lang="en-US" sz="1600" dirty="0">
                        <a:solidFill>
                          <a:srgbClr val="4D4D4D"/>
                        </a:solidFill>
                      </a:endParaRPr>
                    </a:p>
                  </p:txBody>
                </p:sp>
                <p:sp>
                  <p:nvSpPr>
                    <p:cNvPr id="58431" name="Oval 36"/>
                    <p:cNvSpPr>
                      <a:spLocks noChangeArrowheads="1"/>
                    </p:cNvSpPr>
                    <p:nvPr/>
                  </p:nvSpPr>
                  <p:spPr bwMode="auto">
                    <a:xfrm>
                      <a:off x="2122" y="2251"/>
                      <a:ext cx="136" cy="136"/>
                    </a:xfrm>
                    <a:prstGeom prst="ellipse">
                      <a:avLst/>
                    </a:prstGeom>
                    <a:solidFill>
                      <a:schemeClr val="bg1"/>
                    </a:solidFill>
                    <a:ln w="9525">
                      <a:solidFill>
                        <a:schemeClr val="tx1"/>
                      </a:solidFill>
                      <a:round/>
                      <a:headEnd/>
                      <a:tailEnd/>
                    </a:ln>
                  </p:spPr>
                  <p:txBody>
                    <a:bodyPr wrap="none" anchor="ctr"/>
                    <a:lstStyle/>
                    <a:p>
                      <a:pPr algn="ctr" eaLnBrk="0" hangingPunct="0"/>
                      <a:endParaRPr lang="en-US" sz="1600" dirty="0">
                        <a:solidFill>
                          <a:srgbClr val="4D4D4D"/>
                        </a:solidFill>
                      </a:endParaRPr>
                    </a:p>
                  </p:txBody>
                </p:sp>
              </p:grpSp>
              <p:grpSp>
                <p:nvGrpSpPr>
                  <p:cNvPr id="13" name="Group 37"/>
                  <p:cNvGrpSpPr>
                    <a:grpSpLocks/>
                  </p:cNvGrpSpPr>
                  <p:nvPr/>
                </p:nvGrpSpPr>
                <p:grpSpPr bwMode="auto">
                  <a:xfrm>
                    <a:off x="2984" y="2636"/>
                    <a:ext cx="363" cy="363"/>
                    <a:chOff x="2031" y="2159"/>
                    <a:chExt cx="318" cy="318"/>
                  </a:xfrm>
                </p:grpSpPr>
                <p:sp>
                  <p:nvSpPr>
                    <p:cNvPr id="58428" name="Oval 38"/>
                    <p:cNvSpPr>
                      <a:spLocks noChangeArrowheads="1"/>
                    </p:cNvSpPr>
                    <p:nvPr/>
                  </p:nvSpPr>
                  <p:spPr bwMode="auto">
                    <a:xfrm>
                      <a:off x="2031" y="2159"/>
                      <a:ext cx="318" cy="318"/>
                    </a:xfrm>
                    <a:prstGeom prst="ellipse">
                      <a:avLst/>
                    </a:prstGeom>
                    <a:solidFill>
                      <a:schemeClr val="tx1"/>
                    </a:solidFill>
                    <a:ln w="9525">
                      <a:solidFill>
                        <a:schemeClr val="bg1"/>
                      </a:solidFill>
                      <a:round/>
                      <a:headEnd/>
                      <a:tailEnd/>
                    </a:ln>
                  </p:spPr>
                  <p:txBody>
                    <a:bodyPr wrap="none" anchor="ctr"/>
                    <a:lstStyle/>
                    <a:p>
                      <a:pPr algn="ctr" eaLnBrk="0" hangingPunct="0"/>
                      <a:endParaRPr lang="en-US" sz="1600" dirty="0">
                        <a:solidFill>
                          <a:srgbClr val="4D4D4D"/>
                        </a:solidFill>
                      </a:endParaRPr>
                    </a:p>
                  </p:txBody>
                </p:sp>
                <p:sp>
                  <p:nvSpPr>
                    <p:cNvPr id="58429" name="Oval 39"/>
                    <p:cNvSpPr>
                      <a:spLocks noChangeArrowheads="1"/>
                    </p:cNvSpPr>
                    <p:nvPr/>
                  </p:nvSpPr>
                  <p:spPr bwMode="auto">
                    <a:xfrm>
                      <a:off x="2122" y="2251"/>
                      <a:ext cx="136" cy="136"/>
                    </a:xfrm>
                    <a:prstGeom prst="ellipse">
                      <a:avLst/>
                    </a:prstGeom>
                    <a:solidFill>
                      <a:schemeClr val="bg1"/>
                    </a:solidFill>
                    <a:ln w="9525">
                      <a:solidFill>
                        <a:schemeClr val="tx1"/>
                      </a:solidFill>
                      <a:round/>
                      <a:headEnd/>
                      <a:tailEnd/>
                    </a:ln>
                  </p:spPr>
                  <p:txBody>
                    <a:bodyPr wrap="none" anchor="ctr"/>
                    <a:lstStyle/>
                    <a:p>
                      <a:pPr algn="ctr" eaLnBrk="0" hangingPunct="0"/>
                      <a:endParaRPr lang="en-US" sz="1600" dirty="0">
                        <a:solidFill>
                          <a:srgbClr val="4D4D4D"/>
                        </a:solidFill>
                      </a:endParaRPr>
                    </a:p>
                  </p:txBody>
                </p:sp>
              </p:grpSp>
            </p:grpSp>
            <p:sp>
              <p:nvSpPr>
                <p:cNvPr id="58392" name="Text Box 84"/>
                <p:cNvSpPr txBox="1">
                  <a:spLocks noChangeArrowheads="1"/>
                </p:cNvSpPr>
                <p:nvPr/>
              </p:nvSpPr>
              <p:spPr bwMode="auto">
                <a:xfrm>
                  <a:off x="1058039" y="3289296"/>
                  <a:ext cx="544035" cy="382305"/>
                </a:xfrm>
                <a:prstGeom prst="rect">
                  <a:avLst/>
                </a:prstGeom>
                <a:noFill/>
                <a:ln w="9525">
                  <a:noFill/>
                  <a:miter lim="800000"/>
                  <a:headEnd/>
                  <a:tailEnd/>
                </a:ln>
              </p:spPr>
              <p:txBody>
                <a:bodyPr wrap="none" lIns="104287" tIns="52144" rIns="104287" bIns="52144">
                  <a:spAutoFit/>
                </a:bodyPr>
                <a:lstStyle/>
                <a:p>
                  <a:pPr algn="ctr" eaLnBrk="0" hangingPunct="0"/>
                  <a:r>
                    <a:rPr lang="en-GB" sz="1800" b="1" dirty="0">
                      <a:solidFill>
                        <a:srgbClr val="FFFFFF"/>
                      </a:solidFill>
                      <a:latin typeface="+mn-lt"/>
                    </a:rPr>
                    <a:t>7%</a:t>
                  </a:r>
                </a:p>
              </p:txBody>
            </p:sp>
          </p:grpSp>
          <p:sp>
            <p:nvSpPr>
              <p:cNvPr id="58387" name="Text Box 74"/>
              <p:cNvSpPr txBox="1">
                <a:spLocks noChangeArrowheads="1"/>
              </p:cNvSpPr>
              <p:nvPr/>
            </p:nvSpPr>
            <p:spPr bwMode="auto">
              <a:xfrm>
                <a:off x="3772683" y="3281359"/>
                <a:ext cx="1000132" cy="320750"/>
              </a:xfrm>
              <a:prstGeom prst="rect">
                <a:avLst/>
              </a:prstGeom>
              <a:noFill/>
              <a:ln w="9525">
                <a:noFill/>
                <a:miter lim="800000"/>
                <a:headEnd/>
                <a:tailEnd/>
              </a:ln>
            </p:spPr>
            <p:txBody>
              <a:bodyPr wrap="square" lIns="104287" tIns="52144" rIns="104287" bIns="52144">
                <a:spAutoFit/>
              </a:bodyPr>
              <a:lstStyle/>
              <a:p>
                <a:pPr eaLnBrk="0" hangingPunct="0"/>
                <a:r>
                  <a:rPr lang="en-GB" sz="1400" b="1" dirty="0">
                    <a:latin typeface="+mn-lt"/>
                  </a:rPr>
                  <a:t>4x4/ SUV</a:t>
                </a:r>
              </a:p>
            </p:txBody>
          </p:sp>
          <p:grpSp>
            <p:nvGrpSpPr>
              <p:cNvPr id="120" name="Group 119"/>
              <p:cNvGrpSpPr/>
              <p:nvPr/>
            </p:nvGrpSpPr>
            <p:grpSpPr>
              <a:xfrm>
                <a:off x="3558369" y="2638417"/>
                <a:ext cx="1357321" cy="642941"/>
                <a:chOff x="4558502" y="3281360"/>
                <a:chExt cx="1357321" cy="642941"/>
              </a:xfrm>
            </p:grpSpPr>
            <p:grpSp>
              <p:nvGrpSpPr>
                <p:cNvPr id="14" name="Group 40"/>
                <p:cNvGrpSpPr>
                  <a:grpSpLocks/>
                </p:cNvGrpSpPr>
                <p:nvPr/>
              </p:nvGrpSpPr>
              <p:grpSpPr bwMode="auto">
                <a:xfrm>
                  <a:off x="4558502" y="3281360"/>
                  <a:ext cx="1357321" cy="642941"/>
                  <a:chOff x="2031" y="2069"/>
                  <a:chExt cx="2450" cy="1315"/>
                </a:xfrm>
              </p:grpSpPr>
              <p:sp>
                <p:nvSpPr>
                  <p:cNvPr id="58409" name="Rectangle 41"/>
                  <p:cNvSpPr>
                    <a:spLocks noChangeArrowheads="1"/>
                  </p:cNvSpPr>
                  <p:nvPr/>
                </p:nvSpPr>
                <p:spPr bwMode="auto">
                  <a:xfrm>
                    <a:off x="2077" y="3022"/>
                    <a:ext cx="2404" cy="90"/>
                  </a:xfrm>
                  <a:prstGeom prst="rect">
                    <a:avLst/>
                  </a:prstGeom>
                  <a:solidFill>
                    <a:schemeClr val="tx1"/>
                  </a:solidFill>
                  <a:ln w="9525">
                    <a:solidFill>
                      <a:schemeClr val="tx1"/>
                    </a:solidFill>
                    <a:miter lim="800000"/>
                    <a:headEnd/>
                    <a:tailEnd/>
                  </a:ln>
                </p:spPr>
                <p:txBody>
                  <a:bodyPr wrap="none" anchor="ctr"/>
                  <a:lstStyle/>
                  <a:p>
                    <a:pPr algn="ctr" eaLnBrk="0" hangingPunct="0"/>
                    <a:endParaRPr lang="en-US" sz="1600" dirty="0">
                      <a:solidFill>
                        <a:srgbClr val="4D4D4D"/>
                      </a:solidFill>
                    </a:endParaRPr>
                  </a:p>
                </p:txBody>
              </p:sp>
              <p:sp>
                <p:nvSpPr>
                  <p:cNvPr id="58410" name="Freeform 42"/>
                  <p:cNvSpPr>
                    <a:spLocks/>
                  </p:cNvSpPr>
                  <p:nvPr/>
                </p:nvSpPr>
                <p:spPr bwMode="auto">
                  <a:xfrm>
                    <a:off x="2031" y="2205"/>
                    <a:ext cx="2450" cy="862"/>
                  </a:xfrm>
                  <a:custGeom>
                    <a:avLst/>
                    <a:gdLst>
                      <a:gd name="T0" fmla="*/ 2570 w 2132"/>
                      <a:gd name="T1" fmla="*/ 817 h 862"/>
                      <a:gd name="T2" fmla="*/ 0 w 2132"/>
                      <a:gd name="T3" fmla="*/ 681 h 862"/>
                      <a:gd name="T4" fmla="*/ 0 w 2132"/>
                      <a:gd name="T5" fmla="*/ 409 h 862"/>
                      <a:gd name="T6" fmla="*/ 7683 w 2132"/>
                      <a:gd name="T7" fmla="*/ 46 h 862"/>
                      <a:gd name="T8" fmla="*/ 12799 w 2132"/>
                      <a:gd name="T9" fmla="*/ 0 h 862"/>
                      <a:gd name="T10" fmla="*/ 71544 w 2132"/>
                      <a:gd name="T11" fmla="*/ 0 h 862"/>
                      <a:gd name="T12" fmla="*/ 79249 w 2132"/>
                      <a:gd name="T13" fmla="*/ 46 h 862"/>
                      <a:gd name="T14" fmla="*/ 89441 w 2132"/>
                      <a:gd name="T15" fmla="*/ 363 h 862"/>
                      <a:gd name="T16" fmla="*/ 115045 w 2132"/>
                      <a:gd name="T17" fmla="*/ 409 h 862"/>
                      <a:gd name="T18" fmla="*/ 117629 w 2132"/>
                      <a:gd name="T19" fmla="*/ 454 h 862"/>
                      <a:gd name="T20" fmla="*/ 120168 w 2132"/>
                      <a:gd name="T21" fmla="*/ 771 h 862"/>
                      <a:gd name="T22" fmla="*/ 117629 w 2132"/>
                      <a:gd name="T23" fmla="*/ 817 h 862"/>
                      <a:gd name="T24" fmla="*/ 115045 w 2132"/>
                      <a:gd name="T25" fmla="*/ 862 h 862"/>
                      <a:gd name="T26" fmla="*/ 102256 w 2132"/>
                      <a:gd name="T27" fmla="*/ 862 h 86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32"/>
                      <a:gd name="T43" fmla="*/ 0 h 862"/>
                      <a:gd name="T44" fmla="*/ 2132 w 2132"/>
                      <a:gd name="T45" fmla="*/ 862 h 86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32" h="862">
                        <a:moveTo>
                          <a:pt x="45" y="817"/>
                        </a:moveTo>
                        <a:lnTo>
                          <a:pt x="0" y="681"/>
                        </a:lnTo>
                        <a:lnTo>
                          <a:pt x="0" y="409"/>
                        </a:lnTo>
                        <a:lnTo>
                          <a:pt x="136" y="46"/>
                        </a:lnTo>
                        <a:lnTo>
                          <a:pt x="227" y="0"/>
                        </a:lnTo>
                        <a:lnTo>
                          <a:pt x="1270" y="0"/>
                        </a:lnTo>
                        <a:lnTo>
                          <a:pt x="1406" y="46"/>
                        </a:lnTo>
                        <a:lnTo>
                          <a:pt x="1587" y="363"/>
                        </a:lnTo>
                        <a:lnTo>
                          <a:pt x="2041" y="409"/>
                        </a:lnTo>
                        <a:lnTo>
                          <a:pt x="2086" y="454"/>
                        </a:lnTo>
                        <a:lnTo>
                          <a:pt x="2132" y="771"/>
                        </a:lnTo>
                        <a:lnTo>
                          <a:pt x="2086" y="817"/>
                        </a:lnTo>
                        <a:lnTo>
                          <a:pt x="2041" y="862"/>
                        </a:lnTo>
                        <a:lnTo>
                          <a:pt x="1814" y="862"/>
                        </a:lnTo>
                      </a:path>
                    </a:pathLst>
                  </a:custGeom>
                  <a:solidFill>
                    <a:schemeClr val="tx1"/>
                  </a:solidFill>
                  <a:ln w="9525">
                    <a:solidFill>
                      <a:schemeClr val="tx1"/>
                    </a:solidFill>
                    <a:round/>
                    <a:headEnd/>
                    <a:tailEnd/>
                  </a:ln>
                </p:spPr>
                <p:txBody>
                  <a:bodyPr/>
                  <a:lstStyle/>
                  <a:p>
                    <a:pPr algn="ctr" eaLnBrk="0" hangingPunct="0"/>
                    <a:endParaRPr lang="en-US" sz="1600" dirty="0">
                      <a:solidFill>
                        <a:srgbClr val="4D4D4D"/>
                      </a:solidFill>
                    </a:endParaRPr>
                  </a:p>
                </p:txBody>
              </p:sp>
              <p:sp>
                <p:nvSpPr>
                  <p:cNvPr id="58411" name="Rectangle 43"/>
                  <p:cNvSpPr>
                    <a:spLocks noChangeArrowheads="1"/>
                  </p:cNvSpPr>
                  <p:nvPr/>
                </p:nvSpPr>
                <p:spPr bwMode="auto">
                  <a:xfrm>
                    <a:off x="2213" y="2115"/>
                    <a:ext cx="1179" cy="45"/>
                  </a:xfrm>
                  <a:prstGeom prst="rect">
                    <a:avLst/>
                  </a:prstGeom>
                  <a:solidFill>
                    <a:schemeClr val="tx1"/>
                  </a:solidFill>
                  <a:ln w="9525">
                    <a:solidFill>
                      <a:schemeClr val="tx1"/>
                    </a:solidFill>
                    <a:miter lim="800000"/>
                    <a:headEnd/>
                    <a:tailEnd/>
                  </a:ln>
                </p:spPr>
                <p:txBody>
                  <a:bodyPr wrap="none" anchor="ctr"/>
                  <a:lstStyle/>
                  <a:p>
                    <a:pPr algn="ctr" eaLnBrk="0" hangingPunct="0"/>
                    <a:endParaRPr lang="en-US" sz="1600" dirty="0">
                      <a:solidFill>
                        <a:srgbClr val="4D4D4D"/>
                      </a:solidFill>
                    </a:endParaRPr>
                  </a:p>
                </p:txBody>
              </p:sp>
              <p:sp>
                <p:nvSpPr>
                  <p:cNvPr id="58412" name="Rectangle 44"/>
                  <p:cNvSpPr>
                    <a:spLocks noChangeArrowheads="1"/>
                  </p:cNvSpPr>
                  <p:nvPr/>
                </p:nvSpPr>
                <p:spPr bwMode="auto">
                  <a:xfrm>
                    <a:off x="2258" y="2069"/>
                    <a:ext cx="45" cy="227"/>
                  </a:xfrm>
                  <a:prstGeom prst="rect">
                    <a:avLst/>
                  </a:prstGeom>
                  <a:solidFill>
                    <a:schemeClr val="tx1"/>
                  </a:solidFill>
                  <a:ln w="9525">
                    <a:solidFill>
                      <a:schemeClr val="tx1"/>
                    </a:solidFill>
                    <a:miter lim="800000"/>
                    <a:headEnd/>
                    <a:tailEnd/>
                  </a:ln>
                </p:spPr>
                <p:txBody>
                  <a:bodyPr wrap="none" anchor="ctr"/>
                  <a:lstStyle/>
                  <a:p>
                    <a:pPr algn="ctr" eaLnBrk="0" hangingPunct="0"/>
                    <a:endParaRPr lang="en-US" sz="1600" dirty="0">
                      <a:solidFill>
                        <a:srgbClr val="4D4D4D"/>
                      </a:solidFill>
                    </a:endParaRPr>
                  </a:p>
                </p:txBody>
              </p:sp>
              <p:sp>
                <p:nvSpPr>
                  <p:cNvPr id="58413" name="Rectangle 45"/>
                  <p:cNvSpPr>
                    <a:spLocks noChangeArrowheads="1"/>
                  </p:cNvSpPr>
                  <p:nvPr/>
                </p:nvSpPr>
                <p:spPr bwMode="auto">
                  <a:xfrm>
                    <a:off x="3301" y="2069"/>
                    <a:ext cx="45" cy="227"/>
                  </a:xfrm>
                  <a:prstGeom prst="rect">
                    <a:avLst/>
                  </a:prstGeom>
                  <a:solidFill>
                    <a:schemeClr val="tx1"/>
                  </a:solidFill>
                  <a:ln w="9525">
                    <a:solidFill>
                      <a:schemeClr val="tx1"/>
                    </a:solidFill>
                    <a:miter lim="800000"/>
                    <a:headEnd/>
                    <a:tailEnd/>
                  </a:ln>
                </p:spPr>
                <p:txBody>
                  <a:bodyPr wrap="none" anchor="ctr"/>
                  <a:lstStyle/>
                  <a:p>
                    <a:pPr algn="ctr" eaLnBrk="0" hangingPunct="0"/>
                    <a:endParaRPr lang="en-US" sz="1600" dirty="0">
                      <a:solidFill>
                        <a:srgbClr val="4D4D4D"/>
                      </a:solidFill>
                    </a:endParaRPr>
                  </a:p>
                </p:txBody>
              </p:sp>
              <p:sp>
                <p:nvSpPr>
                  <p:cNvPr id="58414" name="Freeform 46"/>
                  <p:cNvSpPr>
                    <a:spLocks/>
                  </p:cNvSpPr>
                  <p:nvPr/>
                </p:nvSpPr>
                <p:spPr bwMode="auto">
                  <a:xfrm>
                    <a:off x="2122" y="3067"/>
                    <a:ext cx="272" cy="136"/>
                  </a:xfrm>
                  <a:custGeom>
                    <a:avLst/>
                    <a:gdLst>
                      <a:gd name="T0" fmla="*/ 0 w 272"/>
                      <a:gd name="T1" fmla="*/ 45 h 136"/>
                      <a:gd name="T2" fmla="*/ 45 w 272"/>
                      <a:gd name="T3" fmla="*/ 136 h 136"/>
                      <a:gd name="T4" fmla="*/ 227 w 272"/>
                      <a:gd name="T5" fmla="*/ 136 h 136"/>
                      <a:gd name="T6" fmla="*/ 272 w 272"/>
                      <a:gd name="T7" fmla="*/ 0 h 136"/>
                      <a:gd name="T8" fmla="*/ 0 60000 65536"/>
                      <a:gd name="T9" fmla="*/ 0 60000 65536"/>
                      <a:gd name="T10" fmla="*/ 0 60000 65536"/>
                      <a:gd name="T11" fmla="*/ 0 60000 65536"/>
                      <a:gd name="T12" fmla="*/ 0 w 272"/>
                      <a:gd name="T13" fmla="*/ 0 h 136"/>
                      <a:gd name="T14" fmla="*/ 272 w 272"/>
                      <a:gd name="T15" fmla="*/ 136 h 136"/>
                    </a:gdLst>
                    <a:ahLst/>
                    <a:cxnLst>
                      <a:cxn ang="T8">
                        <a:pos x="T0" y="T1"/>
                      </a:cxn>
                      <a:cxn ang="T9">
                        <a:pos x="T2" y="T3"/>
                      </a:cxn>
                      <a:cxn ang="T10">
                        <a:pos x="T4" y="T5"/>
                      </a:cxn>
                      <a:cxn ang="T11">
                        <a:pos x="T6" y="T7"/>
                      </a:cxn>
                    </a:cxnLst>
                    <a:rect l="T12" t="T13" r="T14" b="T15"/>
                    <a:pathLst>
                      <a:path w="272" h="136">
                        <a:moveTo>
                          <a:pt x="0" y="45"/>
                        </a:moveTo>
                        <a:lnTo>
                          <a:pt x="45" y="136"/>
                        </a:lnTo>
                        <a:lnTo>
                          <a:pt x="227" y="136"/>
                        </a:lnTo>
                        <a:lnTo>
                          <a:pt x="272" y="0"/>
                        </a:lnTo>
                      </a:path>
                    </a:pathLst>
                  </a:custGeom>
                  <a:solidFill>
                    <a:schemeClr val="tx1"/>
                  </a:solidFill>
                  <a:ln w="9525">
                    <a:solidFill>
                      <a:schemeClr val="tx1"/>
                    </a:solidFill>
                    <a:round/>
                    <a:headEnd/>
                    <a:tailEnd/>
                  </a:ln>
                </p:spPr>
                <p:txBody>
                  <a:bodyPr/>
                  <a:lstStyle/>
                  <a:p>
                    <a:pPr algn="ctr" eaLnBrk="0" hangingPunct="0"/>
                    <a:endParaRPr lang="en-US" sz="1600" dirty="0">
                      <a:solidFill>
                        <a:srgbClr val="4D4D4D"/>
                      </a:solidFill>
                    </a:endParaRPr>
                  </a:p>
                </p:txBody>
              </p:sp>
              <p:grpSp>
                <p:nvGrpSpPr>
                  <p:cNvPr id="15" name="Group 47"/>
                  <p:cNvGrpSpPr>
                    <a:grpSpLocks/>
                  </p:cNvGrpSpPr>
                  <p:nvPr/>
                </p:nvGrpSpPr>
                <p:grpSpPr bwMode="auto">
                  <a:xfrm>
                    <a:off x="2303" y="2931"/>
                    <a:ext cx="453" cy="453"/>
                    <a:chOff x="2031" y="2159"/>
                    <a:chExt cx="318" cy="318"/>
                  </a:xfrm>
                </p:grpSpPr>
                <p:sp>
                  <p:nvSpPr>
                    <p:cNvPr id="58423" name="Oval 48"/>
                    <p:cNvSpPr>
                      <a:spLocks noChangeArrowheads="1"/>
                    </p:cNvSpPr>
                    <p:nvPr/>
                  </p:nvSpPr>
                  <p:spPr bwMode="auto">
                    <a:xfrm>
                      <a:off x="2031" y="2159"/>
                      <a:ext cx="318" cy="318"/>
                    </a:xfrm>
                    <a:prstGeom prst="ellipse">
                      <a:avLst/>
                    </a:prstGeom>
                    <a:solidFill>
                      <a:schemeClr val="tx1"/>
                    </a:solidFill>
                    <a:ln w="9525">
                      <a:solidFill>
                        <a:schemeClr val="bg1"/>
                      </a:solidFill>
                      <a:round/>
                      <a:headEnd/>
                      <a:tailEnd/>
                    </a:ln>
                  </p:spPr>
                  <p:txBody>
                    <a:bodyPr wrap="none" anchor="ctr"/>
                    <a:lstStyle/>
                    <a:p>
                      <a:pPr algn="ctr" eaLnBrk="0" hangingPunct="0"/>
                      <a:endParaRPr lang="en-US" sz="1600" dirty="0">
                        <a:solidFill>
                          <a:srgbClr val="4D4D4D"/>
                        </a:solidFill>
                      </a:endParaRPr>
                    </a:p>
                  </p:txBody>
                </p:sp>
                <p:sp>
                  <p:nvSpPr>
                    <p:cNvPr id="58424" name="Oval 49"/>
                    <p:cNvSpPr>
                      <a:spLocks noChangeArrowheads="1"/>
                    </p:cNvSpPr>
                    <p:nvPr/>
                  </p:nvSpPr>
                  <p:spPr bwMode="auto">
                    <a:xfrm>
                      <a:off x="2122" y="2251"/>
                      <a:ext cx="136" cy="136"/>
                    </a:xfrm>
                    <a:prstGeom prst="ellipse">
                      <a:avLst/>
                    </a:prstGeom>
                    <a:solidFill>
                      <a:schemeClr val="bg1"/>
                    </a:solidFill>
                    <a:ln w="9525">
                      <a:solidFill>
                        <a:schemeClr val="tx1"/>
                      </a:solidFill>
                      <a:round/>
                      <a:headEnd/>
                      <a:tailEnd/>
                    </a:ln>
                  </p:spPr>
                  <p:txBody>
                    <a:bodyPr wrap="none" anchor="ctr"/>
                    <a:lstStyle/>
                    <a:p>
                      <a:pPr algn="ctr" eaLnBrk="0" hangingPunct="0"/>
                      <a:endParaRPr lang="en-US" sz="1600" dirty="0">
                        <a:solidFill>
                          <a:srgbClr val="4D4D4D"/>
                        </a:solidFill>
                      </a:endParaRPr>
                    </a:p>
                  </p:txBody>
                </p:sp>
              </p:grpSp>
              <p:sp>
                <p:nvSpPr>
                  <p:cNvPr id="58416" name="Rectangle 50"/>
                  <p:cNvSpPr>
                    <a:spLocks noChangeArrowheads="1"/>
                  </p:cNvSpPr>
                  <p:nvPr/>
                </p:nvSpPr>
                <p:spPr bwMode="auto">
                  <a:xfrm>
                    <a:off x="3347" y="2976"/>
                    <a:ext cx="45" cy="227"/>
                  </a:xfrm>
                  <a:prstGeom prst="rect">
                    <a:avLst/>
                  </a:prstGeom>
                  <a:solidFill>
                    <a:schemeClr val="tx1"/>
                  </a:solidFill>
                  <a:ln w="9525">
                    <a:solidFill>
                      <a:schemeClr val="tx1"/>
                    </a:solidFill>
                    <a:miter lim="800000"/>
                    <a:headEnd/>
                    <a:tailEnd/>
                  </a:ln>
                </p:spPr>
                <p:txBody>
                  <a:bodyPr wrap="none" anchor="ctr"/>
                  <a:lstStyle/>
                  <a:p>
                    <a:pPr algn="ctr" eaLnBrk="0" hangingPunct="0"/>
                    <a:endParaRPr lang="en-US" sz="1600" dirty="0">
                      <a:solidFill>
                        <a:srgbClr val="4D4D4D"/>
                      </a:solidFill>
                    </a:endParaRPr>
                  </a:p>
                </p:txBody>
              </p:sp>
              <p:sp>
                <p:nvSpPr>
                  <p:cNvPr id="58417" name="Rectangle 51"/>
                  <p:cNvSpPr>
                    <a:spLocks noChangeArrowheads="1"/>
                  </p:cNvSpPr>
                  <p:nvPr/>
                </p:nvSpPr>
                <p:spPr bwMode="auto">
                  <a:xfrm>
                    <a:off x="3574" y="2976"/>
                    <a:ext cx="45" cy="227"/>
                  </a:xfrm>
                  <a:prstGeom prst="rect">
                    <a:avLst/>
                  </a:prstGeom>
                  <a:solidFill>
                    <a:schemeClr val="tx1"/>
                  </a:solidFill>
                  <a:ln w="9525">
                    <a:solidFill>
                      <a:schemeClr val="tx1"/>
                    </a:solidFill>
                    <a:miter lim="800000"/>
                    <a:headEnd/>
                    <a:tailEnd/>
                  </a:ln>
                </p:spPr>
                <p:txBody>
                  <a:bodyPr wrap="none" anchor="ctr"/>
                  <a:lstStyle/>
                  <a:p>
                    <a:pPr algn="ctr" eaLnBrk="0" hangingPunct="0"/>
                    <a:endParaRPr lang="en-US" sz="1600" dirty="0">
                      <a:solidFill>
                        <a:srgbClr val="4D4D4D"/>
                      </a:solidFill>
                    </a:endParaRPr>
                  </a:p>
                </p:txBody>
              </p:sp>
              <p:sp>
                <p:nvSpPr>
                  <p:cNvPr id="58418" name="Rectangle 52"/>
                  <p:cNvSpPr>
                    <a:spLocks noChangeArrowheads="1"/>
                  </p:cNvSpPr>
                  <p:nvPr/>
                </p:nvSpPr>
                <p:spPr bwMode="auto">
                  <a:xfrm>
                    <a:off x="2757" y="3158"/>
                    <a:ext cx="1678" cy="45"/>
                  </a:xfrm>
                  <a:prstGeom prst="rect">
                    <a:avLst/>
                  </a:prstGeom>
                  <a:solidFill>
                    <a:schemeClr val="tx1"/>
                  </a:solidFill>
                  <a:ln w="9525">
                    <a:solidFill>
                      <a:schemeClr val="tx1"/>
                    </a:solidFill>
                    <a:miter lim="800000"/>
                    <a:headEnd/>
                    <a:tailEnd/>
                  </a:ln>
                </p:spPr>
                <p:txBody>
                  <a:bodyPr wrap="none" anchor="ctr"/>
                  <a:lstStyle/>
                  <a:p>
                    <a:pPr algn="ctr" eaLnBrk="0" hangingPunct="0"/>
                    <a:endParaRPr lang="en-US" sz="1600" dirty="0">
                      <a:solidFill>
                        <a:srgbClr val="4D4D4D"/>
                      </a:solidFill>
                    </a:endParaRPr>
                  </a:p>
                </p:txBody>
              </p:sp>
              <p:sp>
                <p:nvSpPr>
                  <p:cNvPr id="58419" name="Rectangle 53"/>
                  <p:cNvSpPr>
                    <a:spLocks noChangeArrowheads="1"/>
                  </p:cNvSpPr>
                  <p:nvPr/>
                </p:nvSpPr>
                <p:spPr bwMode="auto">
                  <a:xfrm>
                    <a:off x="2893" y="2976"/>
                    <a:ext cx="45" cy="227"/>
                  </a:xfrm>
                  <a:prstGeom prst="rect">
                    <a:avLst/>
                  </a:prstGeom>
                  <a:solidFill>
                    <a:schemeClr val="tx1"/>
                  </a:solidFill>
                  <a:ln w="9525">
                    <a:solidFill>
                      <a:schemeClr val="tx1"/>
                    </a:solidFill>
                    <a:miter lim="800000"/>
                    <a:headEnd/>
                    <a:tailEnd/>
                  </a:ln>
                </p:spPr>
                <p:txBody>
                  <a:bodyPr wrap="none" anchor="ctr"/>
                  <a:lstStyle/>
                  <a:p>
                    <a:pPr algn="ctr" eaLnBrk="0" hangingPunct="0"/>
                    <a:endParaRPr lang="en-US" sz="1600" dirty="0">
                      <a:solidFill>
                        <a:srgbClr val="4D4D4D"/>
                      </a:solidFill>
                    </a:endParaRPr>
                  </a:p>
                </p:txBody>
              </p:sp>
              <p:grpSp>
                <p:nvGrpSpPr>
                  <p:cNvPr id="16" name="Group 54"/>
                  <p:cNvGrpSpPr>
                    <a:grpSpLocks/>
                  </p:cNvGrpSpPr>
                  <p:nvPr/>
                </p:nvGrpSpPr>
                <p:grpSpPr bwMode="auto">
                  <a:xfrm>
                    <a:off x="3710" y="2931"/>
                    <a:ext cx="453" cy="453"/>
                    <a:chOff x="2031" y="2159"/>
                    <a:chExt cx="318" cy="318"/>
                  </a:xfrm>
                </p:grpSpPr>
                <p:sp>
                  <p:nvSpPr>
                    <p:cNvPr id="58421" name="Oval 55"/>
                    <p:cNvSpPr>
                      <a:spLocks noChangeArrowheads="1"/>
                    </p:cNvSpPr>
                    <p:nvPr/>
                  </p:nvSpPr>
                  <p:spPr bwMode="auto">
                    <a:xfrm>
                      <a:off x="2031" y="2159"/>
                      <a:ext cx="318" cy="318"/>
                    </a:xfrm>
                    <a:prstGeom prst="ellipse">
                      <a:avLst/>
                    </a:prstGeom>
                    <a:solidFill>
                      <a:schemeClr val="tx1"/>
                    </a:solidFill>
                    <a:ln w="9525">
                      <a:solidFill>
                        <a:schemeClr val="bg1"/>
                      </a:solidFill>
                      <a:round/>
                      <a:headEnd/>
                      <a:tailEnd/>
                    </a:ln>
                  </p:spPr>
                  <p:txBody>
                    <a:bodyPr wrap="none" anchor="ctr"/>
                    <a:lstStyle/>
                    <a:p>
                      <a:pPr algn="ctr" eaLnBrk="0" hangingPunct="0"/>
                      <a:endParaRPr lang="en-US" sz="1600" dirty="0">
                        <a:solidFill>
                          <a:srgbClr val="4D4D4D"/>
                        </a:solidFill>
                      </a:endParaRPr>
                    </a:p>
                  </p:txBody>
                </p:sp>
                <p:sp>
                  <p:nvSpPr>
                    <p:cNvPr id="58422" name="Oval 56"/>
                    <p:cNvSpPr>
                      <a:spLocks noChangeArrowheads="1"/>
                    </p:cNvSpPr>
                    <p:nvPr/>
                  </p:nvSpPr>
                  <p:spPr bwMode="auto">
                    <a:xfrm>
                      <a:off x="2122" y="2251"/>
                      <a:ext cx="136" cy="136"/>
                    </a:xfrm>
                    <a:prstGeom prst="ellipse">
                      <a:avLst/>
                    </a:prstGeom>
                    <a:solidFill>
                      <a:schemeClr val="bg1"/>
                    </a:solidFill>
                    <a:ln w="9525">
                      <a:solidFill>
                        <a:schemeClr val="tx1"/>
                      </a:solidFill>
                      <a:round/>
                      <a:headEnd/>
                      <a:tailEnd/>
                    </a:ln>
                  </p:spPr>
                  <p:txBody>
                    <a:bodyPr wrap="none" anchor="ctr"/>
                    <a:lstStyle/>
                    <a:p>
                      <a:pPr algn="ctr" eaLnBrk="0" hangingPunct="0"/>
                      <a:endParaRPr lang="en-US" sz="1600" dirty="0">
                        <a:solidFill>
                          <a:srgbClr val="4D4D4D"/>
                        </a:solidFill>
                      </a:endParaRPr>
                    </a:p>
                  </p:txBody>
                </p:sp>
              </p:grpSp>
            </p:grpSp>
            <p:sp>
              <p:nvSpPr>
                <p:cNvPr id="58393" name="Text Box 85"/>
                <p:cNvSpPr txBox="1">
                  <a:spLocks noChangeArrowheads="1"/>
                </p:cNvSpPr>
                <p:nvPr/>
              </p:nvSpPr>
              <p:spPr bwMode="auto">
                <a:xfrm>
                  <a:off x="4915691" y="3352797"/>
                  <a:ext cx="544035" cy="382305"/>
                </a:xfrm>
                <a:prstGeom prst="rect">
                  <a:avLst/>
                </a:prstGeom>
                <a:noFill/>
                <a:ln w="9525">
                  <a:noFill/>
                  <a:miter lim="800000"/>
                  <a:headEnd/>
                  <a:tailEnd/>
                </a:ln>
              </p:spPr>
              <p:txBody>
                <a:bodyPr wrap="none" lIns="104287" tIns="52144" rIns="104287" bIns="52144">
                  <a:spAutoFit/>
                </a:bodyPr>
                <a:lstStyle/>
                <a:p>
                  <a:pPr algn="ctr" eaLnBrk="0" hangingPunct="0"/>
                  <a:r>
                    <a:rPr lang="en-GB" sz="1800" b="1" dirty="0">
                      <a:solidFill>
                        <a:srgbClr val="FFFFFF"/>
                      </a:solidFill>
                      <a:latin typeface="+mn-lt"/>
                    </a:rPr>
                    <a:t>4</a:t>
                  </a:r>
                  <a:r>
                    <a:rPr lang="en-GB" sz="1800" b="1" dirty="0" smtClean="0">
                      <a:solidFill>
                        <a:srgbClr val="FFFFFF"/>
                      </a:solidFill>
                      <a:latin typeface="+mn-lt"/>
                    </a:rPr>
                    <a:t>%</a:t>
                  </a:r>
                  <a:endParaRPr lang="en-GB" sz="1800" b="1" dirty="0">
                    <a:solidFill>
                      <a:srgbClr val="FFFFFF"/>
                    </a:solidFill>
                    <a:latin typeface="+mn-lt"/>
                  </a:endParaRPr>
                </a:p>
              </p:txBody>
            </p:sp>
          </p:grpSp>
          <p:grpSp>
            <p:nvGrpSpPr>
              <p:cNvPr id="119" name="Group 118"/>
              <p:cNvGrpSpPr/>
              <p:nvPr/>
            </p:nvGrpSpPr>
            <p:grpSpPr>
              <a:xfrm>
                <a:off x="1986733" y="2709855"/>
                <a:ext cx="1406535" cy="500065"/>
                <a:chOff x="2509024" y="3281360"/>
                <a:chExt cx="1406535" cy="500065"/>
              </a:xfrm>
            </p:grpSpPr>
            <p:grpSp>
              <p:nvGrpSpPr>
                <p:cNvPr id="20" name="Group 66"/>
                <p:cNvGrpSpPr>
                  <a:grpSpLocks/>
                </p:cNvGrpSpPr>
                <p:nvPr/>
              </p:nvGrpSpPr>
              <p:grpSpPr bwMode="auto">
                <a:xfrm>
                  <a:off x="2509024" y="3281360"/>
                  <a:ext cx="1406535" cy="500065"/>
                  <a:chOff x="2258" y="2296"/>
                  <a:chExt cx="2767" cy="854"/>
                </a:xfrm>
              </p:grpSpPr>
              <p:sp>
                <p:nvSpPr>
                  <p:cNvPr id="58396" name="Freeform 67"/>
                  <p:cNvSpPr>
                    <a:spLocks/>
                  </p:cNvSpPr>
                  <p:nvPr/>
                </p:nvSpPr>
                <p:spPr bwMode="auto">
                  <a:xfrm>
                    <a:off x="2258" y="2296"/>
                    <a:ext cx="2767" cy="680"/>
                  </a:xfrm>
                  <a:custGeom>
                    <a:avLst/>
                    <a:gdLst>
                      <a:gd name="T0" fmla="*/ 1 w 4162"/>
                      <a:gd name="T1" fmla="*/ 1 h 1085"/>
                      <a:gd name="T2" fmla="*/ 1 w 4162"/>
                      <a:gd name="T3" fmla="*/ 1 h 1085"/>
                      <a:gd name="T4" fmla="*/ 1 w 4162"/>
                      <a:gd name="T5" fmla="*/ 1 h 1085"/>
                      <a:gd name="T6" fmla="*/ 1 w 4162"/>
                      <a:gd name="T7" fmla="*/ 1 h 1085"/>
                      <a:gd name="T8" fmla="*/ 1 w 4162"/>
                      <a:gd name="T9" fmla="*/ 1 h 1085"/>
                      <a:gd name="T10" fmla="*/ 1 w 4162"/>
                      <a:gd name="T11" fmla="*/ 1 h 1085"/>
                      <a:gd name="T12" fmla="*/ 1 w 4162"/>
                      <a:gd name="T13" fmla="*/ 1 h 1085"/>
                      <a:gd name="T14" fmla="*/ 1 w 4162"/>
                      <a:gd name="T15" fmla="*/ 1 h 1085"/>
                      <a:gd name="T16" fmla="*/ 1 w 4162"/>
                      <a:gd name="T17" fmla="*/ 1 h 1085"/>
                      <a:gd name="T18" fmla="*/ 1 w 4162"/>
                      <a:gd name="T19" fmla="*/ 1 h 1085"/>
                      <a:gd name="T20" fmla="*/ 1 w 4162"/>
                      <a:gd name="T21" fmla="*/ 1 h 1085"/>
                      <a:gd name="T22" fmla="*/ 1 w 4162"/>
                      <a:gd name="T23" fmla="*/ 1 h 1085"/>
                      <a:gd name="T24" fmla="*/ 1 w 4162"/>
                      <a:gd name="T25" fmla="*/ 1 h 1085"/>
                      <a:gd name="T26" fmla="*/ 1 w 4162"/>
                      <a:gd name="T27" fmla="*/ 0 h 1085"/>
                      <a:gd name="T28" fmla="*/ 1 w 4162"/>
                      <a:gd name="T29" fmla="*/ 1 h 1085"/>
                      <a:gd name="T30" fmla="*/ 1 w 4162"/>
                      <a:gd name="T31" fmla="*/ 1 h 1085"/>
                      <a:gd name="T32" fmla="*/ 1 w 4162"/>
                      <a:gd name="T33" fmla="*/ 1 h 1085"/>
                      <a:gd name="T34" fmla="*/ 1 w 4162"/>
                      <a:gd name="T35" fmla="*/ 1 h 1085"/>
                      <a:gd name="T36" fmla="*/ 1 w 4162"/>
                      <a:gd name="T37" fmla="*/ 1 h 1085"/>
                      <a:gd name="T38" fmla="*/ 1 w 4162"/>
                      <a:gd name="T39" fmla="*/ 1 h 1085"/>
                      <a:gd name="T40" fmla="*/ 0 w 4162"/>
                      <a:gd name="T41" fmla="*/ 1 h 1085"/>
                      <a:gd name="T42" fmla="*/ 1 w 4162"/>
                      <a:gd name="T43" fmla="*/ 1 h 1085"/>
                      <a:gd name="T44" fmla="*/ 1 w 4162"/>
                      <a:gd name="T45" fmla="*/ 1 h 1085"/>
                      <a:gd name="T46" fmla="*/ 1 w 4162"/>
                      <a:gd name="T47" fmla="*/ 1 h 1085"/>
                      <a:gd name="T48" fmla="*/ 1 w 4162"/>
                      <a:gd name="T49" fmla="*/ 1 h 108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162"/>
                      <a:gd name="T76" fmla="*/ 0 h 1085"/>
                      <a:gd name="T77" fmla="*/ 4162 w 4162"/>
                      <a:gd name="T78" fmla="*/ 1085 h 108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162" h="1085">
                        <a:moveTo>
                          <a:pt x="1758" y="1085"/>
                        </a:moveTo>
                        <a:lnTo>
                          <a:pt x="3980" y="1085"/>
                        </a:lnTo>
                        <a:lnTo>
                          <a:pt x="4071" y="1039"/>
                        </a:lnTo>
                        <a:lnTo>
                          <a:pt x="4162" y="903"/>
                        </a:lnTo>
                        <a:lnTo>
                          <a:pt x="4162" y="812"/>
                        </a:lnTo>
                        <a:lnTo>
                          <a:pt x="4062" y="654"/>
                        </a:lnTo>
                        <a:lnTo>
                          <a:pt x="3954" y="570"/>
                        </a:lnTo>
                        <a:lnTo>
                          <a:pt x="3702" y="486"/>
                        </a:lnTo>
                        <a:lnTo>
                          <a:pt x="3336" y="408"/>
                        </a:lnTo>
                        <a:lnTo>
                          <a:pt x="2754" y="336"/>
                        </a:lnTo>
                        <a:lnTo>
                          <a:pt x="2154" y="306"/>
                        </a:lnTo>
                        <a:lnTo>
                          <a:pt x="1896" y="186"/>
                        </a:lnTo>
                        <a:lnTo>
                          <a:pt x="1620" y="42"/>
                        </a:lnTo>
                        <a:lnTo>
                          <a:pt x="1254" y="0"/>
                        </a:lnTo>
                        <a:lnTo>
                          <a:pt x="986" y="41"/>
                        </a:lnTo>
                        <a:lnTo>
                          <a:pt x="726" y="96"/>
                        </a:lnTo>
                        <a:lnTo>
                          <a:pt x="468" y="192"/>
                        </a:lnTo>
                        <a:lnTo>
                          <a:pt x="261" y="177"/>
                        </a:lnTo>
                        <a:lnTo>
                          <a:pt x="84" y="180"/>
                        </a:lnTo>
                        <a:lnTo>
                          <a:pt x="12" y="366"/>
                        </a:lnTo>
                        <a:lnTo>
                          <a:pt x="0" y="612"/>
                        </a:lnTo>
                        <a:lnTo>
                          <a:pt x="96" y="906"/>
                        </a:lnTo>
                        <a:lnTo>
                          <a:pt x="215" y="1039"/>
                        </a:lnTo>
                        <a:lnTo>
                          <a:pt x="397" y="1085"/>
                        </a:lnTo>
                        <a:lnTo>
                          <a:pt x="1758" y="1085"/>
                        </a:lnTo>
                        <a:close/>
                      </a:path>
                    </a:pathLst>
                  </a:custGeom>
                  <a:solidFill>
                    <a:schemeClr val="tx1"/>
                  </a:solidFill>
                  <a:ln w="9525">
                    <a:solidFill>
                      <a:schemeClr val="tx1"/>
                    </a:solidFill>
                    <a:round/>
                    <a:headEnd/>
                    <a:tailEnd/>
                  </a:ln>
                </p:spPr>
                <p:txBody>
                  <a:bodyPr/>
                  <a:lstStyle/>
                  <a:p>
                    <a:pPr algn="ctr" eaLnBrk="0" hangingPunct="0"/>
                    <a:endParaRPr lang="en-US" sz="1600" dirty="0">
                      <a:solidFill>
                        <a:srgbClr val="4D4D4D"/>
                      </a:solidFill>
                    </a:endParaRPr>
                  </a:p>
                </p:txBody>
              </p:sp>
              <p:sp>
                <p:nvSpPr>
                  <p:cNvPr id="58397" name="Oval 68"/>
                  <p:cNvSpPr>
                    <a:spLocks noChangeArrowheads="1"/>
                  </p:cNvSpPr>
                  <p:nvPr/>
                </p:nvSpPr>
                <p:spPr bwMode="auto">
                  <a:xfrm>
                    <a:off x="4155" y="2651"/>
                    <a:ext cx="499" cy="499"/>
                  </a:xfrm>
                  <a:prstGeom prst="ellipse">
                    <a:avLst/>
                  </a:prstGeom>
                  <a:solidFill>
                    <a:schemeClr val="tx1"/>
                  </a:solidFill>
                  <a:ln w="9525">
                    <a:solidFill>
                      <a:schemeClr val="bg1"/>
                    </a:solidFill>
                    <a:round/>
                    <a:headEnd/>
                    <a:tailEnd/>
                  </a:ln>
                </p:spPr>
                <p:txBody>
                  <a:bodyPr wrap="none" anchor="ctr"/>
                  <a:lstStyle/>
                  <a:p>
                    <a:pPr algn="ctr" eaLnBrk="0" hangingPunct="0"/>
                    <a:endParaRPr lang="en-US" sz="1600" dirty="0">
                      <a:solidFill>
                        <a:srgbClr val="4D4D4D"/>
                      </a:solidFill>
                    </a:endParaRPr>
                  </a:p>
                </p:txBody>
              </p:sp>
              <p:sp>
                <p:nvSpPr>
                  <p:cNvPr id="58398" name="Oval 69"/>
                  <p:cNvSpPr>
                    <a:spLocks noChangeArrowheads="1"/>
                  </p:cNvSpPr>
                  <p:nvPr/>
                </p:nvSpPr>
                <p:spPr bwMode="auto">
                  <a:xfrm>
                    <a:off x="4254" y="2750"/>
                    <a:ext cx="301" cy="301"/>
                  </a:xfrm>
                  <a:prstGeom prst="ellipse">
                    <a:avLst/>
                  </a:prstGeom>
                  <a:solidFill>
                    <a:schemeClr val="tx1"/>
                  </a:solidFill>
                  <a:ln w="57150" cmpd="thickThin">
                    <a:solidFill>
                      <a:schemeClr val="bg1"/>
                    </a:solidFill>
                    <a:round/>
                    <a:headEnd/>
                    <a:tailEnd/>
                  </a:ln>
                </p:spPr>
                <p:txBody>
                  <a:bodyPr wrap="none" anchor="ctr"/>
                  <a:lstStyle/>
                  <a:p>
                    <a:pPr algn="ctr" eaLnBrk="0" hangingPunct="0"/>
                    <a:endParaRPr lang="en-US" sz="1600" dirty="0">
                      <a:solidFill>
                        <a:srgbClr val="4D4D4D"/>
                      </a:solidFill>
                    </a:endParaRPr>
                  </a:p>
                </p:txBody>
              </p:sp>
              <p:sp>
                <p:nvSpPr>
                  <p:cNvPr id="58399" name="Oval 70"/>
                  <p:cNvSpPr>
                    <a:spLocks noChangeArrowheads="1"/>
                  </p:cNvSpPr>
                  <p:nvPr/>
                </p:nvSpPr>
                <p:spPr bwMode="auto">
                  <a:xfrm>
                    <a:off x="2567" y="2651"/>
                    <a:ext cx="499" cy="499"/>
                  </a:xfrm>
                  <a:prstGeom prst="ellipse">
                    <a:avLst/>
                  </a:prstGeom>
                  <a:solidFill>
                    <a:schemeClr val="tx1"/>
                  </a:solidFill>
                  <a:ln w="9525">
                    <a:solidFill>
                      <a:schemeClr val="bg1"/>
                    </a:solidFill>
                    <a:round/>
                    <a:headEnd/>
                    <a:tailEnd/>
                  </a:ln>
                </p:spPr>
                <p:txBody>
                  <a:bodyPr wrap="none" anchor="ctr"/>
                  <a:lstStyle/>
                  <a:p>
                    <a:pPr algn="ctr" eaLnBrk="0" hangingPunct="0"/>
                    <a:endParaRPr lang="en-US" sz="1600" dirty="0">
                      <a:solidFill>
                        <a:srgbClr val="4D4D4D"/>
                      </a:solidFill>
                    </a:endParaRPr>
                  </a:p>
                </p:txBody>
              </p:sp>
              <p:sp>
                <p:nvSpPr>
                  <p:cNvPr id="58400" name="Oval 71"/>
                  <p:cNvSpPr>
                    <a:spLocks noChangeArrowheads="1"/>
                  </p:cNvSpPr>
                  <p:nvPr/>
                </p:nvSpPr>
                <p:spPr bwMode="auto">
                  <a:xfrm>
                    <a:off x="2666" y="2750"/>
                    <a:ext cx="301" cy="301"/>
                  </a:xfrm>
                  <a:prstGeom prst="ellipse">
                    <a:avLst/>
                  </a:prstGeom>
                  <a:solidFill>
                    <a:schemeClr val="tx1"/>
                  </a:solidFill>
                  <a:ln w="57150" cmpd="thickThin">
                    <a:solidFill>
                      <a:schemeClr val="bg1"/>
                    </a:solidFill>
                    <a:round/>
                    <a:headEnd/>
                    <a:tailEnd/>
                  </a:ln>
                </p:spPr>
                <p:txBody>
                  <a:bodyPr wrap="none" anchor="ctr"/>
                  <a:lstStyle/>
                  <a:p>
                    <a:pPr algn="ctr" eaLnBrk="0" hangingPunct="0"/>
                    <a:endParaRPr lang="en-US" sz="1600" dirty="0">
                      <a:solidFill>
                        <a:srgbClr val="4D4D4D"/>
                      </a:solidFill>
                    </a:endParaRPr>
                  </a:p>
                </p:txBody>
              </p:sp>
            </p:grpSp>
            <p:sp>
              <p:nvSpPr>
                <p:cNvPr id="58390" name="Text Box 82"/>
                <p:cNvSpPr txBox="1">
                  <a:spLocks noChangeArrowheads="1"/>
                </p:cNvSpPr>
                <p:nvPr/>
              </p:nvSpPr>
              <p:spPr bwMode="auto">
                <a:xfrm>
                  <a:off x="2917012" y="3327682"/>
                  <a:ext cx="544035" cy="382305"/>
                </a:xfrm>
                <a:prstGeom prst="rect">
                  <a:avLst/>
                </a:prstGeom>
                <a:noFill/>
                <a:ln w="9525">
                  <a:noFill/>
                  <a:miter lim="800000"/>
                  <a:headEnd/>
                  <a:tailEnd/>
                </a:ln>
              </p:spPr>
              <p:txBody>
                <a:bodyPr wrap="none" lIns="104287" tIns="52144" rIns="104287" bIns="52144">
                  <a:spAutoFit/>
                </a:bodyPr>
                <a:lstStyle/>
                <a:p>
                  <a:pPr algn="ctr" eaLnBrk="0" hangingPunct="0"/>
                  <a:r>
                    <a:rPr lang="en-GB" sz="1800" b="1" dirty="0" smtClean="0">
                      <a:solidFill>
                        <a:srgbClr val="FFFFFF"/>
                      </a:solidFill>
                      <a:latin typeface="+mn-lt"/>
                    </a:rPr>
                    <a:t>9%</a:t>
                  </a:r>
                  <a:endParaRPr lang="en-GB" sz="1800" b="1" dirty="0">
                    <a:solidFill>
                      <a:srgbClr val="FFFFFF"/>
                    </a:solidFill>
                    <a:latin typeface="+mn-lt"/>
                  </a:endParaRPr>
                </a:p>
              </p:txBody>
            </p:sp>
          </p:grpSp>
          <p:sp>
            <p:nvSpPr>
              <p:cNvPr id="58395" name="Text Box 78"/>
              <p:cNvSpPr txBox="1">
                <a:spLocks noChangeArrowheads="1"/>
              </p:cNvSpPr>
              <p:nvPr/>
            </p:nvSpPr>
            <p:spPr bwMode="auto">
              <a:xfrm>
                <a:off x="2058171" y="3281359"/>
                <a:ext cx="1516761" cy="536194"/>
              </a:xfrm>
              <a:prstGeom prst="rect">
                <a:avLst/>
              </a:prstGeom>
              <a:noFill/>
              <a:ln w="9525">
                <a:noFill/>
                <a:miter lim="800000"/>
                <a:headEnd/>
                <a:tailEnd/>
              </a:ln>
            </p:spPr>
            <p:txBody>
              <a:bodyPr wrap="square" lIns="104287" tIns="52144" rIns="104287" bIns="52144">
                <a:spAutoFit/>
              </a:bodyPr>
              <a:lstStyle/>
              <a:p>
                <a:pPr eaLnBrk="0" hangingPunct="0"/>
                <a:r>
                  <a:rPr lang="en-GB" sz="1400" b="1" dirty="0">
                    <a:latin typeface="+mn-lt"/>
                  </a:rPr>
                  <a:t>Executive</a:t>
                </a:r>
                <a:r>
                  <a:rPr lang="en-GB" sz="1400" b="1" dirty="0" smtClean="0">
                    <a:latin typeface="+mn-lt"/>
                  </a:rPr>
                  <a:t>/ luxury/sports</a:t>
                </a:r>
                <a:endParaRPr lang="en-GB" sz="1400" b="1" dirty="0">
                  <a:latin typeface="+mn-lt"/>
                </a:endParaRPr>
              </a:p>
            </p:txBody>
          </p:sp>
        </p:grpSp>
        <p:sp>
          <p:nvSpPr>
            <p:cNvPr id="122" name="Text Box 78"/>
            <p:cNvSpPr txBox="1">
              <a:spLocks noChangeArrowheads="1"/>
            </p:cNvSpPr>
            <p:nvPr/>
          </p:nvSpPr>
          <p:spPr bwMode="auto">
            <a:xfrm>
              <a:off x="1200915" y="1209657"/>
              <a:ext cx="1516761" cy="351528"/>
            </a:xfrm>
            <a:prstGeom prst="rect">
              <a:avLst/>
            </a:prstGeom>
            <a:noFill/>
            <a:ln w="9525">
              <a:noFill/>
              <a:miter lim="800000"/>
              <a:headEnd/>
              <a:tailEnd/>
            </a:ln>
          </p:spPr>
          <p:txBody>
            <a:bodyPr wrap="square" lIns="104287" tIns="52144" rIns="104287" bIns="52144">
              <a:spAutoFit/>
            </a:bodyPr>
            <a:lstStyle/>
            <a:p>
              <a:pPr eaLnBrk="0" hangingPunct="0"/>
              <a:r>
                <a:rPr lang="en-GB" sz="1600" b="1" dirty="0" smtClean="0">
                  <a:latin typeface="+mn-lt"/>
                </a:rPr>
                <a:t>Type of car</a:t>
              </a:r>
              <a:endParaRPr lang="en-GB" sz="1600" b="1" dirty="0">
                <a:latin typeface="+mn-lt"/>
              </a:endParaRPr>
            </a:p>
          </p:txBody>
        </p:sp>
      </p:grpSp>
      <p:grpSp>
        <p:nvGrpSpPr>
          <p:cNvPr id="140" name="Group 23"/>
          <p:cNvGrpSpPr/>
          <p:nvPr/>
        </p:nvGrpSpPr>
        <p:grpSpPr>
          <a:xfrm>
            <a:off x="700849" y="4210053"/>
            <a:ext cx="4000527" cy="2500330"/>
            <a:chOff x="6293423" y="3596179"/>
            <a:chExt cx="3857652" cy="2357454"/>
          </a:xfrm>
        </p:grpSpPr>
        <p:graphicFrame>
          <p:nvGraphicFramePr>
            <p:cNvPr id="141" name="Chart 140"/>
            <p:cNvGraphicFramePr/>
            <p:nvPr/>
          </p:nvGraphicFramePr>
          <p:xfrm>
            <a:off x="6293423" y="3596179"/>
            <a:ext cx="3857652" cy="2357454"/>
          </p:xfrm>
          <a:graphic>
            <a:graphicData uri="http://schemas.openxmlformats.org/drawingml/2006/chart">
              <c:chart xmlns:c="http://schemas.openxmlformats.org/drawingml/2006/chart" xmlns:r="http://schemas.openxmlformats.org/officeDocument/2006/relationships" r:id="rId3"/>
            </a:graphicData>
          </a:graphic>
        </p:graphicFrame>
        <p:sp>
          <p:nvSpPr>
            <p:cNvPr id="142" name="Text Box 33"/>
            <p:cNvSpPr txBox="1">
              <a:spLocks noChangeArrowheads="1"/>
            </p:cNvSpPr>
            <p:nvPr/>
          </p:nvSpPr>
          <p:spPr bwMode="auto">
            <a:xfrm>
              <a:off x="8497796" y="5078007"/>
              <a:ext cx="1171585" cy="302421"/>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No. cars:</a:t>
              </a:r>
              <a:endParaRPr lang="en-GB" sz="1400" b="1" dirty="0">
                <a:latin typeface="+mn-lt"/>
                <a:ea typeface="Geneva" pitchFamily="-107" charset="-128"/>
                <a:cs typeface="+mn-cs"/>
              </a:endParaRPr>
            </a:p>
          </p:txBody>
        </p:sp>
      </p:grpSp>
      <p:sp>
        <p:nvSpPr>
          <p:cNvPr id="143" name="Text Box 34"/>
          <p:cNvSpPr txBox="1">
            <a:spLocks noChangeArrowheads="1"/>
          </p:cNvSpPr>
          <p:nvPr/>
        </p:nvSpPr>
        <p:spPr bwMode="auto">
          <a:xfrm>
            <a:off x="3782207" y="4567243"/>
            <a:ext cx="1428760" cy="320750"/>
          </a:xfrm>
          <a:prstGeom prst="rect">
            <a:avLst/>
          </a:prstGeom>
          <a:solidFill>
            <a:schemeClr val="accent1"/>
          </a:solidFill>
          <a:ln w="9525">
            <a:noFill/>
            <a:miter lim="800000"/>
            <a:headEnd/>
            <a:tailEnd/>
          </a:ln>
        </p:spPr>
        <p:txBody>
          <a:bodyPr wrap="square" lIns="104287" tIns="52144" rIns="104287" bIns="52144">
            <a:spAutoFit/>
          </a:bodyPr>
          <a:lstStyle/>
          <a:p>
            <a:pPr algn="ctr" eaLnBrk="0" hangingPunct="0">
              <a:spcBef>
                <a:spcPct val="50000"/>
              </a:spcBef>
              <a:defRPr/>
            </a:pPr>
            <a:r>
              <a:rPr lang="en-GB" sz="1400" b="1" dirty="0" smtClean="0">
                <a:solidFill>
                  <a:schemeClr val="bg1"/>
                </a:solidFill>
                <a:latin typeface="+mn-lt"/>
                <a:ea typeface="Geneva" pitchFamily="-107" charset="-128"/>
                <a:cs typeface="+mn-cs"/>
              </a:rPr>
              <a:t>2012: 1.5 cars</a:t>
            </a:r>
            <a:endParaRPr lang="en-GB" sz="1400" b="1" dirty="0">
              <a:solidFill>
                <a:schemeClr val="bg1"/>
              </a:solidFill>
              <a:latin typeface="+mn-lt"/>
              <a:ea typeface="Geneva" pitchFamily="-107" charset="-128"/>
              <a:cs typeface="+mn-cs"/>
            </a:endParaRPr>
          </a:p>
        </p:txBody>
      </p:sp>
      <p:sp>
        <p:nvSpPr>
          <p:cNvPr id="144" name="Text Box 34"/>
          <p:cNvSpPr txBox="1">
            <a:spLocks noChangeArrowheads="1"/>
          </p:cNvSpPr>
          <p:nvPr/>
        </p:nvSpPr>
        <p:spPr bwMode="auto">
          <a:xfrm>
            <a:off x="3782207" y="4924433"/>
            <a:ext cx="1428760" cy="320750"/>
          </a:xfrm>
          <a:prstGeom prst="rect">
            <a:avLst/>
          </a:prstGeom>
          <a:solidFill>
            <a:schemeClr val="bg1">
              <a:lumMod val="50000"/>
            </a:schemeClr>
          </a:solidFill>
          <a:ln w="9525">
            <a:noFill/>
            <a:miter lim="800000"/>
            <a:headEnd/>
            <a:tailEnd/>
          </a:ln>
        </p:spPr>
        <p:txBody>
          <a:bodyPr wrap="square" lIns="104287" tIns="52144" rIns="104287" bIns="52144">
            <a:spAutoFit/>
          </a:bodyPr>
          <a:lstStyle/>
          <a:p>
            <a:pPr algn="ctr" eaLnBrk="0" hangingPunct="0">
              <a:spcBef>
                <a:spcPct val="50000"/>
              </a:spcBef>
              <a:defRPr/>
            </a:pPr>
            <a:r>
              <a:rPr lang="en-GB" sz="1400" b="1" dirty="0" smtClean="0">
                <a:solidFill>
                  <a:schemeClr val="bg1"/>
                </a:solidFill>
                <a:latin typeface="+mn-lt"/>
                <a:ea typeface="Geneva" pitchFamily="-107" charset="-128"/>
                <a:cs typeface="+mn-cs"/>
              </a:rPr>
              <a:t>2011: 1.7 cars</a:t>
            </a:r>
            <a:endParaRPr lang="en-GB" sz="1400" b="1" dirty="0">
              <a:solidFill>
                <a:schemeClr val="bg1"/>
              </a:solidFill>
              <a:latin typeface="+mn-lt"/>
              <a:ea typeface="Geneva" pitchFamily="-107" charset="-128"/>
              <a:cs typeface="+mn-cs"/>
            </a:endParaRPr>
          </a:p>
        </p:txBody>
      </p:sp>
      <p:sp>
        <p:nvSpPr>
          <p:cNvPr id="145" name="Text Box 34"/>
          <p:cNvSpPr txBox="1">
            <a:spLocks noChangeArrowheads="1"/>
          </p:cNvSpPr>
          <p:nvPr/>
        </p:nvSpPr>
        <p:spPr bwMode="auto">
          <a:xfrm>
            <a:off x="3782207" y="5281623"/>
            <a:ext cx="1428760" cy="320750"/>
          </a:xfrm>
          <a:prstGeom prst="rect">
            <a:avLst/>
          </a:prstGeom>
          <a:solidFill>
            <a:schemeClr val="bg1">
              <a:lumMod val="75000"/>
            </a:schemeClr>
          </a:solidFill>
          <a:ln w="9525">
            <a:noFill/>
            <a:miter lim="800000"/>
            <a:headEnd/>
            <a:tailEnd/>
          </a:ln>
        </p:spPr>
        <p:txBody>
          <a:bodyPr wrap="square" lIns="104287" tIns="52144" rIns="104287" bIns="52144">
            <a:spAutoFit/>
          </a:bodyPr>
          <a:lstStyle/>
          <a:p>
            <a:pPr algn="ctr" eaLnBrk="0" hangingPunct="0">
              <a:spcBef>
                <a:spcPct val="50000"/>
              </a:spcBef>
              <a:defRPr/>
            </a:pPr>
            <a:r>
              <a:rPr lang="en-GB" sz="1400" b="1" dirty="0" smtClean="0">
                <a:solidFill>
                  <a:schemeClr val="bg1"/>
                </a:solidFill>
                <a:latin typeface="+mn-lt"/>
                <a:ea typeface="Geneva" pitchFamily="-107" charset="-128"/>
                <a:cs typeface="+mn-cs"/>
              </a:rPr>
              <a:t>2010: 1.6 cars</a:t>
            </a:r>
            <a:endParaRPr lang="en-GB" sz="1400" b="1" dirty="0">
              <a:solidFill>
                <a:schemeClr val="bg1"/>
              </a:solidFill>
              <a:latin typeface="+mn-lt"/>
              <a:ea typeface="Geneva" pitchFamily="-107" charset="-128"/>
              <a:cs typeface="+mn-cs"/>
            </a:endParaRPr>
          </a:p>
        </p:txBody>
      </p:sp>
      <p:sp>
        <p:nvSpPr>
          <p:cNvPr id="146" name="Text Box 78"/>
          <p:cNvSpPr txBox="1">
            <a:spLocks noChangeArrowheads="1"/>
          </p:cNvSpPr>
          <p:nvPr/>
        </p:nvSpPr>
        <p:spPr bwMode="auto">
          <a:xfrm>
            <a:off x="924687" y="3715649"/>
            <a:ext cx="2562244" cy="351528"/>
          </a:xfrm>
          <a:prstGeom prst="rect">
            <a:avLst/>
          </a:prstGeom>
          <a:noFill/>
          <a:ln w="9525">
            <a:noFill/>
            <a:miter lim="800000"/>
            <a:headEnd/>
            <a:tailEnd/>
          </a:ln>
        </p:spPr>
        <p:txBody>
          <a:bodyPr wrap="square" lIns="104287" tIns="52144" rIns="104287" bIns="52144">
            <a:spAutoFit/>
          </a:bodyPr>
          <a:lstStyle/>
          <a:p>
            <a:pPr eaLnBrk="0" hangingPunct="0"/>
            <a:r>
              <a:rPr lang="en-GB" sz="1600" b="1" dirty="0" smtClean="0">
                <a:latin typeface="+mn-lt"/>
              </a:rPr>
              <a:t>No. cars per household</a:t>
            </a:r>
            <a:endParaRPr lang="en-GB" sz="1600" b="1" dirty="0">
              <a:latin typeface="+mn-lt"/>
            </a:endParaRPr>
          </a:p>
        </p:txBody>
      </p:sp>
      <p:sp>
        <p:nvSpPr>
          <p:cNvPr id="147" name="Text Box 78"/>
          <p:cNvSpPr txBox="1">
            <a:spLocks noChangeArrowheads="1"/>
          </p:cNvSpPr>
          <p:nvPr/>
        </p:nvSpPr>
        <p:spPr bwMode="auto">
          <a:xfrm>
            <a:off x="4067959" y="4210053"/>
            <a:ext cx="2562244" cy="320750"/>
          </a:xfrm>
          <a:prstGeom prst="rect">
            <a:avLst/>
          </a:prstGeom>
          <a:noFill/>
          <a:ln w="9525">
            <a:noFill/>
            <a:miter lim="800000"/>
            <a:headEnd/>
            <a:tailEnd/>
          </a:ln>
        </p:spPr>
        <p:txBody>
          <a:bodyPr wrap="square" lIns="104287" tIns="52144" rIns="104287" bIns="52144">
            <a:spAutoFit/>
          </a:bodyPr>
          <a:lstStyle/>
          <a:p>
            <a:pPr eaLnBrk="0" hangingPunct="0"/>
            <a:r>
              <a:rPr lang="en-GB" sz="1400" b="1" dirty="0" smtClean="0">
                <a:latin typeface="+mn-lt"/>
              </a:rPr>
              <a:t>Average</a:t>
            </a:r>
            <a:endParaRPr lang="en-GB" sz="1400" b="1" dirty="0">
              <a:latin typeface="+mn-lt"/>
            </a:endParaRPr>
          </a:p>
        </p:txBody>
      </p:sp>
      <p:sp>
        <p:nvSpPr>
          <p:cNvPr id="148" name="Text Box 33"/>
          <p:cNvSpPr txBox="1">
            <a:spLocks noChangeArrowheads="1"/>
          </p:cNvSpPr>
          <p:nvPr/>
        </p:nvSpPr>
        <p:spPr bwMode="auto">
          <a:xfrm>
            <a:off x="6487327" y="3715649"/>
            <a:ext cx="2286016" cy="351528"/>
          </a:xfrm>
          <a:prstGeom prst="rect">
            <a:avLst/>
          </a:prstGeom>
          <a:noFill/>
          <a:ln w="9525">
            <a:noFill/>
            <a:miter lim="800000"/>
            <a:headEnd/>
            <a:tailEnd/>
          </a:ln>
        </p:spPr>
        <p:txBody>
          <a:bodyPr wrap="square" lIns="104287" tIns="52144" rIns="104287" bIns="52144">
            <a:spAutoFit/>
          </a:bodyPr>
          <a:lstStyle/>
          <a:p>
            <a:pPr eaLnBrk="0" hangingPunct="0">
              <a:defRPr/>
            </a:pPr>
            <a:r>
              <a:rPr lang="en-GB" sz="1600" b="1" dirty="0" smtClean="0">
                <a:latin typeface="+mn-lt"/>
                <a:ea typeface="Geneva" pitchFamily="-107" charset="-128"/>
                <a:cs typeface="+mn-cs"/>
              </a:rPr>
              <a:t>Average vehicle age</a:t>
            </a:r>
            <a:endParaRPr lang="en-GB" sz="1600" b="1" dirty="0">
              <a:latin typeface="+mn-lt"/>
              <a:ea typeface="Geneva" pitchFamily="-107" charset="-128"/>
              <a:cs typeface="+mn-cs"/>
            </a:endParaRPr>
          </a:p>
        </p:txBody>
      </p:sp>
      <p:sp>
        <p:nvSpPr>
          <p:cNvPr id="149" name="Text Box 33"/>
          <p:cNvSpPr txBox="1">
            <a:spLocks noChangeArrowheads="1"/>
          </p:cNvSpPr>
          <p:nvPr/>
        </p:nvSpPr>
        <p:spPr bwMode="auto">
          <a:xfrm>
            <a:off x="6517363" y="5407133"/>
            <a:ext cx="3398988" cy="351528"/>
          </a:xfrm>
          <a:prstGeom prst="rect">
            <a:avLst/>
          </a:prstGeom>
          <a:noFill/>
          <a:ln w="9525">
            <a:noFill/>
            <a:miter lim="800000"/>
            <a:headEnd/>
            <a:tailEnd/>
          </a:ln>
        </p:spPr>
        <p:txBody>
          <a:bodyPr wrap="square" lIns="104287" tIns="52144" rIns="104287" bIns="52144">
            <a:spAutoFit/>
          </a:bodyPr>
          <a:lstStyle/>
          <a:p>
            <a:pPr eaLnBrk="0" hangingPunct="0">
              <a:defRPr/>
            </a:pPr>
            <a:r>
              <a:rPr lang="en-GB" sz="1600" b="1" dirty="0" smtClean="0">
                <a:latin typeface="+mn-lt"/>
                <a:ea typeface="Geneva" pitchFamily="-107" charset="-128"/>
                <a:cs typeface="+mn-cs"/>
              </a:rPr>
              <a:t>Intended length of ownership</a:t>
            </a:r>
            <a:endParaRPr lang="en-GB" sz="1600" b="1" dirty="0">
              <a:latin typeface="+mn-lt"/>
              <a:ea typeface="Geneva" pitchFamily="-107" charset="-128"/>
              <a:cs typeface="+mn-cs"/>
            </a:endParaRPr>
          </a:p>
        </p:txBody>
      </p:sp>
      <p:sp>
        <p:nvSpPr>
          <p:cNvPr id="150" name="Text Box 34"/>
          <p:cNvSpPr txBox="1">
            <a:spLocks noChangeArrowheads="1"/>
          </p:cNvSpPr>
          <p:nvPr/>
        </p:nvSpPr>
        <p:spPr bwMode="auto">
          <a:xfrm>
            <a:off x="6630203" y="5901537"/>
            <a:ext cx="1714512" cy="320750"/>
          </a:xfrm>
          <a:prstGeom prst="rect">
            <a:avLst/>
          </a:prstGeom>
          <a:solidFill>
            <a:schemeClr val="accent1"/>
          </a:solidFill>
          <a:ln w="9525">
            <a:noFill/>
            <a:miter lim="800000"/>
            <a:headEnd/>
            <a:tailEnd/>
          </a:ln>
        </p:spPr>
        <p:txBody>
          <a:bodyPr wrap="square" lIns="104287" tIns="52144" rIns="104287" bIns="52144">
            <a:spAutoFit/>
          </a:bodyPr>
          <a:lstStyle/>
          <a:p>
            <a:pPr algn="ctr" eaLnBrk="0" hangingPunct="0">
              <a:spcBef>
                <a:spcPct val="50000"/>
              </a:spcBef>
              <a:defRPr/>
            </a:pPr>
            <a:r>
              <a:rPr lang="en-GB" sz="1400" b="1" dirty="0" smtClean="0">
                <a:solidFill>
                  <a:schemeClr val="bg1"/>
                </a:solidFill>
                <a:latin typeface="+mn-lt"/>
                <a:ea typeface="Geneva" pitchFamily="-107" charset="-128"/>
                <a:cs typeface="+mn-cs"/>
              </a:rPr>
              <a:t>2012: 4.09 years</a:t>
            </a:r>
            <a:endParaRPr lang="en-GB" sz="1400" b="1" dirty="0">
              <a:solidFill>
                <a:schemeClr val="bg1"/>
              </a:solidFill>
              <a:latin typeface="+mn-lt"/>
              <a:ea typeface="Geneva" pitchFamily="-107" charset="-128"/>
              <a:cs typeface="+mn-cs"/>
            </a:endParaRPr>
          </a:p>
        </p:txBody>
      </p:sp>
      <p:sp>
        <p:nvSpPr>
          <p:cNvPr id="154" name="TextBox 153"/>
          <p:cNvSpPr txBox="1"/>
          <p:nvPr/>
        </p:nvSpPr>
        <p:spPr>
          <a:xfrm>
            <a:off x="1058039" y="2352665"/>
            <a:ext cx="1357322" cy="769441"/>
          </a:xfrm>
          <a:prstGeom prst="rect">
            <a:avLst/>
          </a:prstGeom>
          <a:solidFill>
            <a:schemeClr val="accent5">
              <a:lumMod val="40000"/>
              <a:lumOff val="60000"/>
            </a:schemeClr>
          </a:solidFill>
        </p:spPr>
        <p:txBody>
          <a:bodyPr wrap="square" rtlCol="0">
            <a:spAutoFit/>
          </a:bodyPr>
          <a:lstStyle/>
          <a:p>
            <a:r>
              <a:rPr lang="en-GB" b="1" dirty="0" smtClean="0"/>
              <a:t>Most likely to be:</a:t>
            </a:r>
          </a:p>
          <a:p>
            <a:pPr>
              <a:buFont typeface="Arial" pitchFamily="34" charset="0"/>
              <a:buChar char="•"/>
            </a:pPr>
            <a:r>
              <a:rPr lang="en-GB" dirty="0" smtClean="0"/>
              <a:t>17-24 years</a:t>
            </a:r>
          </a:p>
          <a:p>
            <a:pPr>
              <a:buFont typeface="Arial" pitchFamily="34" charset="0"/>
              <a:buChar char="•"/>
            </a:pPr>
            <a:r>
              <a:rPr lang="en-GB" dirty="0" smtClean="0"/>
              <a:t>Female</a:t>
            </a:r>
          </a:p>
          <a:p>
            <a:pPr>
              <a:buFont typeface="Arial" pitchFamily="34" charset="0"/>
              <a:buChar char="•"/>
            </a:pPr>
            <a:r>
              <a:rPr lang="en-GB" dirty="0" smtClean="0"/>
              <a:t>No children</a:t>
            </a:r>
          </a:p>
        </p:txBody>
      </p:sp>
      <p:sp>
        <p:nvSpPr>
          <p:cNvPr id="155" name="TextBox 154"/>
          <p:cNvSpPr txBox="1"/>
          <p:nvPr/>
        </p:nvSpPr>
        <p:spPr>
          <a:xfrm>
            <a:off x="8559029" y="2352665"/>
            <a:ext cx="1357322" cy="430887"/>
          </a:xfrm>
          <a:prstGeom prst="rect">
            <a:avLst/>
          </a:prstGeom>
          <a:solidFill>
            <a:schemeClr val="accent5">
              <a:lumMod val="40000"/>
              <a:lumOff val="60000"/>
            </a:schemeClr>
          </a:solidFill>
        </p:spPr>
        <p:txBody>
          <a:bodyPr wrap="square" rtlCol="0">
            <a:spAutoFit/>
          </a:bodyPr>
          <a:lstStyle/>
          <a:p>
            <a:r>
              <a:rPr lang="en-GB" b="1" dirty="0" smtClean="0"/>
              <a:t>Most likely to be:</a:t>
            </a:r>
          </a:p>
          <a:p>
            <a:pPr>
              <a:buFont typeface="Arial" pitchFamily="34" charset="0"/>
              <a:buChar char="•"/>
            </a:pPr>
            <a:r>
              <a:rPr lang="en-GB" dirty="0" smtClean="0"/>
              <a:t>Male</a:t>
            </a:r>
          </a:p>
        </p:txBody>
      </p:sp>
      <p:cxnSp>
        <p:nvCxnSpPr>
          <p:cNvPr id="157" name="Straight Arrow Connector 156"/>
          <p:cNvCxnSpPr/>
          <p:nvPr/>
        </p:nvCxnSpPr>
        <p:spPr bwMode="auto">
          <a:xfrm flipV="1">
            <a:off x="2058171" y="1924037"/>
            <a:ext cx="642942" cy="4286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58" name="Straight Arrow Connector 157"/>
          <p:cNvCxnSpPr>
            <a:stCxn id="155" idx="1"/>
          </p:cNvCxnSpPr>
          <p:nvPr/>
        </p:nvCxnSpPr>
        <p:spPr bwMode="auto">
          <a:xfrm rot="10800000">
            <a:off x="7987525" y="1924037"/>
            <a:ext cx="571504" cy="644072"/>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65" name="Straight Connector 164"/>
          <p:cNvCxnSpPr/>
          <p:nvPr/>
        </p:nvCxnSpPr>
        <p:spPr bwMode="auto">
          <a:xfrm>
            <a:off x="986601" y="3638549"/>
            <a:ext cx="8929750" cy="1588"/>
          </a:xfrm>
          <a:prstGeom prst="line">
            <a:avLst/>
          </a:prstGeom>
          <a:solidFill>
            <a:schemeClr val="accent1"/>
          </a:solidFill>
          <a:ln w="9525" cap="flat" cmpd="sng" algn="ctr">
            <a:solidFill>
              <a:schemeClr val="tx1">
                <a:lumMod val="50000"/>
                <a:lumOff val="50000"/>
              </a:schemeClr>
            </a:solidFill>
            <a:prstDash val="dash"/>
            <a:round/>
            <a:headEnd type="none" w="med" len="med"/>
            <a:tailEnd type="none" w="med" len="med"/>
          </a:ln>
          <a:effectLst/>
        </p:spPr>
      </p:cxnSp>
      <p:cxnSp>
        <p:nvCxnSpPr>
          <p:cNvPr id="167" name="Straight Connector 166"/>
          <p:cNvCxnSpPr/>
          <p:nvPr/>
        </p:nvCxnSpPr>
        <p:spPr bwMode="auto">
          <a:xfrm rot="5400000">
            <a:off x="4379906" y="5031590"/>
            <a:ext cx="2786082" cy="1588"/>
          </a:xfrm>
          <a:prstGeom prst="line">
            <a:avLst/>
          </a:prstGeom>
          <a:solidFill>
            <a:schemeClr val="accent1"/>
          </a:solidFill>
          <a:ln w="9525" cap="flat" cmpd="sng" algn="ctr">
            <a:solidFill>
              <a:schemeClr val="tx1">
                <a:lumMod val="50000"/>
                <a:lumOff val="50000"/>
              </a:schemeClr>
            </a:solidFill>
            <a:prstDash val="dash"/>
            <a:round/>
            <a:headEnd type="none" w="med" len="med"/>
            <a:tailEnd type="none" w="med" len="med"/>
          </a:ln>
          <a:effectLst/>
        </p:spPr>
      </p:cxnSp>
      <p:cxnSp>
        <p:nvCxnSpPr>
          <p:cNvPr id="170" name="Straight Connector 169"/>
          <p:cNvCxnSpPr/>
          <p:nvPr/>
        </p:nvCxnSpPr>
        <p:spPr bwMode="auto">
          <a:xfrm rot="10800000">
            <a:off x="5772947" y="5293593"/>
            <a:ext cx="4143404" cy="1588"/>
          </a:xfrm>
          <a:prstGeom prst="line">
            <a:avLst/>
          </a:prstGeom>
          <a:solidFill>
            <a:schemeClr val="accent1"/>
          </a:solidFill>
          <a:ln w="9525" cap="flat" cmpd="sng" algn="ctr">
            <a:solidFill>
              <a:schemeClr val="tx1">
                <a:lumMod val="50000"/>
                <a:lumOff val="50000"/>
              </a:schemeClr>
            </a:solidFill>
            <a:prstDash val="dash"/>
            <a:round/>
            <a:headEnd type="none" w="med" len="med"/>
            <a:tailEnd type="none" w="med" len="med"/>
          </a:ln>
          <a:effectLst/>
        </p:spPr>
      </p:cxnSp>
      <p:sp>
        <p:nvSpPr>
          <p:cNvPr id="126" name="Text Box 34"/>
          <p:cNvSpPr txBox="1">
            <a:spLocks noChangeArrowheads="1"/>
          </p:cNvSpPr>
          <p:nvPr/>
        </p:nvSpPr>
        <p:spPr bwMode="auto">
          <a:xfrm>
            <a:off x="6640463" y="4141465"/>
            <a:ext cx="1728192" cy="320750"/>
          </a:xfrm>
          <a:prstGeom prst="rect">
            <a:avLst/>
          </a:prstGeom>
          <a:solidFill>
            <a:schemeClr val="accent1"/>
          </a:solidFill>
          <a:ln w="9525">
            <a:noFill/>
            <a:miter lim="800000"/>
            <a:headEnd/>
            <a:tailEnd/>
          </a:ln>
        </p:spPr>
        <p:txBody>
          <a:bodyPr wrap="square" lIns="104287" tIns="52144" rIns="104287" bIns="52144">
            <a:spAutoFit/>
          </a:bodyPr>
          <a:lstStyle/>
          <a:p>
            <a:pPr algn="ctr" eaLnBrk="0" hangingPunct="0">
              <a:spcBef>
                <a:spcPct val="50000"/>
              </a:spcBef>
              <a:defRPr/>
            </a:pPr>
            <a:r>
              <a:rPr lang="en-GB" sz="1400" b="1" dirty="0" smtClean="0">
                <a:solidFill>
                  <a:schemeClr val="bg1"/>
                </a:solidFill>
                <a:ea typeface="Geneva" pitchFamily="-107" charset="-128"/>
              </a:rPr>
              <a:t>2012: 5.07 years</a:t>
            </a:r>
            <a:endParaRPr lang="en-GB" sz="1400" b="1" dirty="0">
              <a:solidFill>
                <a:schemeClr val="bg1"/>
              </a:solidFill>
              <a:ea typeface="Geneva" pitchFamily="-107" charset="-128"/>
            </a:endParaRPr>
          </a:p>
        </p:txBody>
      </p:sp>
      <p:sp>
        <p:nvSpPr>
          <p:cNvPr id="127" name="Text Box 34"/>
          <p:cNvSpPr txBox="1">
            <a:spLocks noChangeArrowheads="1"/>
          </p:cNvSpPr>
          <p:nvPr/>
        </p:nvSpPr>
        <p:spPr bwMode="auto">
          <a:xfrm>
            <a:off x="6640463" y="4498655"/>
            <a:ext cx="1728192" cy="320750"/>
          </a:xfrm>
          <a:prstGeom prst="rect">
            <a:avLst/>
          </a:prstGeom>
          <a:solidFill>
            <a:schemeClr val="bg1">
              <a:lumMod val="50000"/>
            </a:schemeClr>
          </a:solidFill>
          <a:ln w="9525">
            <a:noFill/>
            <a:miter lim="800000"/>
            <a:headEnd/>
            <a:tailEnd/>
          </a:ln>
        </p:spPr>
        <p:txBody>
          <a:bodyPr wrap="square" lIns="104287" tIns="52144" rIns="104287" bIns="52144">
            <a:spAutoFit/>
          </a:bodyPr>
          <a:lstStyle/>
          <a:p>
            <a:pPr algn="ctr" eaLnBrk="0" hangingPunct="0">
              <a:spcBef>
                <a:spcPct val="50000"/>
              </a:spcBef>
              <a:defRPr/>
            </a:pPr>
            <a:r>
              <a:rPr lang="en-GB" sz="1400" b="1" dirty="0" smtClean="0">
                <a:solidFill>
                  <a:schemeClr val="bg1"/>
                </a:solidFill>
                <a:ea typeface="Geneva" pitchFamily="-107" charset="-128"/>
              </a:rPr>
              <a:t>2011: 5.50 years</a:t>
            </a:r>
            <a:endParaRPr lang="en-GB" sz="1400" b="1" dirty="0">
              <a:solidFill>
                <a:schemeClr val="bg1"/>
              </a:solidFill>
              <a:ea typeface="Geneva" pitchFamily="-107" charset="-128"/>
            </a:endParaRPr>
          </a:p>
        </p:txBody>
      </p:sp>
      <p:sp>
        <p:nvSpPr>
          <p:cNvPr id="128" name="Text Box 34"/>
          <p:cNvSpPr txBox="1">
            <a:spLocks noChangeArrowheads="1"/>
          </p:cNvSpPr>
          <p:nvPr/>
        </p:nvSpPr>
        <p:spPr bwMode="auto">
          <a:xfrm>
            <a:off x="6640463" y="4855845"/>
            <a:ext cx="1728192" cy="320750"/>
          </a:xfrm>
          <a:prstGeom prst="rect">
            <a:avLst/>
          </a:prstGeom>
          <a:solidFill>
            <a:schemeClr val="bg1">
              <a:lumMod val="75000"/>
            </a:schemeClr>
          </a:solidFill>
          <a:ln w="9525">
            <a:noFill/>
            <a:miter lim="800000"/>
            <a:headEnd/>
            <a:tailEnd/>
          </a:ln>
        </p:spPr>
        <p:txBody>
          <a:bodyPr wrap="square" lIns="104287" tIns="52144" rIns="104287" bIns="52144">
            <a:spAutoFit/>
          </a:bodyPr>
          <a:lstStyle/>
          <a:p>
            <a:pPr algn="ctr" eaLnBrk="0" hangingPunct="0">
              <a:spcBef>
                <a:spcPct val="50000"/>
              </a:spcBef>
              <a:defRPr/>
            </a:pPr>
            <a:r>
              <a:rPr lang="en-GB" sz="1400" b="1" dirty="0" smtClean="0">
                <a:solidFill>
                  <a:schemeClr val="bg1"/>
                </a:solidFill>
                <a:latin typeface="+mn-lt"/>
                <a:ea typeface="Geneva" pitchFamily="-107" charset="-128"/>
                <a:cs typeface="+mn-cs"/>
              </a:rPr>
              <a:t>2010: 5.46 years</a:t>
            </a:r>
            <a:endParaRPr lang="en-GB" sz="1400" b="1" dirty="0">
              <a:solidFill>
                <a:schemeClr val="bg1"/>
              </a:solidFill>
              <a:latin typeface="+mn-lt"/>
              <a:ea typeface="Geneva" pitchFamily="-107" charset="-128"/>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 grpId="0" animBg="1"/>
      <p:bldP spid="144" grpId="0" animBg="1"/>
      <p:bldP spid="145" grpId="0" animBg="1"/>
      <p:bldP spid="146" grpId="0"/>
      <p:bldP spid="147" grpId="0"/>
      <p:bldP spid="148" grpId="0"/>
      <p:bldP spid="149" grpId="0"/>
      <p:bldP spid="150" grpId="0" animBg="1"/>
      <p:bldP spid="126" grpId="0" animBg="1"/>
      <p:bldP spid="127" grpId="0" animBg="1"/>
      <p:bldP spid="128"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7" descr="BUTLERS WHARF"/>
          <p:cNvPicPr>
            <a:picLocks noChangeAspect="1" noChangeArrowheads="1"/>
          </p:cNvPicPr>
          <p:nvPr/>
        </p:nvPicPr>
        <p:blipFill>
          <a:blip r:embed="rId3" cstate="print"/>
          <a:srcRect/>
          <a:stretch>
            <a:fillRect/>
          </a:stretch>
        </p:blipFill>
        <p:spPr bwMode="auto">
          <a:xfrm>
            <a:off x="2319338" y="2408238"/>
            <a:ext cx="2511425" cy="1173162"/>
          </a:xfrm>
          <a:prstGeom prst="rect">
            <a:avLst/>
          </a:prstGeom>
          <a:noFill/>
          <a:ln w="9525">
            <a:noFill/>
            <a:miter lim="800000"/>
            <a:headEnd/>
            <a:tailEnd/>
          </a:ln>
        </p:spPr>
      </p:pic>
      <p:pic>
        <p:nvPicPr>
          <p:cNvPr id="67587" name="Picture 8" descr="36-small"/>
          <p:cNvPicPr>
            <a:picLocks noChangeAspect="1" noChangeArrowheads="1"/>
          </p:cNvPicPr>
          <p:nvPr/>
        </p:nvPicPr>
        <p:blipFill>
          <a:blip r:embed="rId4" cstate="print"/>
          <a:srcRect t="11882" b="10184"/>
          <a:stretch>
            <a:fillRect/>
          </a:stretch>
        </p:blipFill>
        <p:spPr bwMode="auto">
          <a:xfrm>
            <a:off x="846138" y="2408238"/>
            <a:ext cx="1503362" cy="1176337"/>
          </a:xfrm>
          <a:prstGeom prst="rect">
            <a:avLst/>
          </a:prstGeom>
          <a:noFill/>
          <a:ln w="9525">
            <a:noFill/>
            <a:miter lim="800000"/>
            <a:headEnd/>
            <a:tailEnd/>
          </a:ln>
        </p:spPr>
      </p:pic>
      <p:sp>
        <p:nvSpPr>
          <p:cNvPr id="67589" name="Title 6"/>
          <p:cNvSpPr>
            <a:spLocks noGrp="1"/>
          </p:cNvSpPr>
          <p:nvPr>
            <p:ph type="title"/>
          </p:nvPr>
        </p:nvSpPr>
        <p:spPr>
          <a:xfrm>
            <a:off x="865188" y="3859213"/>
            <a:ext cx="8266112" cy="1111250"/>
          </a:xfrm>
        </p:spPr>
        <p:txBody>
          <a:bodyPr/>
          <a:lstStyle/>
          <a:p>
            <a:pPr eaLnBrk="1" hangingPunct="1">
              <a:tabLst>
                <a:tab pos="2867025" algn="l"/>
              </a:tabLst>
            </a:pPr>
            <a:r>
              <a:rPr lang="en-GB" dirty="0" smtClean="0">
                <a:latin typeface="Arial" pitchFamily="34" charset="0"/>
                <a:ea typeface="Geneva"/>
                <a:cs typeface="Geneva"/>
              </a:rPr>
              <a:t>The driving environment.</a:t>
            </a:r>
          </a:p>
        </p:txBody>
      </p:sp>
      <p:pic>
        <p:nvPicPr>
          <p:cNvPr id="117762" name="Picture 2" descr="http://t0.gstatic.com/images?q=tbn:ANd9GcRwTcj9ZFLxdjBS2iB9iw_odnkuZyMJXvBDOt_D212m0JB3WrUsl3jkylJo"/>
          <p:cNvPicPr>
            <a:picLocks noChangeAspect="1" noChangeArrowheads="1"/>
          </p:cNvPicPr>
          <p:nvPr/>
        </p:nvPicPr>
        <p:blipFill>
          <a:blip r:embed="rId5" cstate="print"/>
          <a:srcRect/>
          <a:stretch>
            <a:fillRect/>
          </a:stretch>
        </p:blipFill>
        <p:spPr bwMode="auto">
          <a:xfrm>
            <a:off x="4772815" y="2424104"/>
            <a:ext cx="1928826" cy="1157296"/>
          </a:xfrm>
          <a:prstGeom prst="rect">
            <a:avLst/>
          </a:prstGeom>
          <a:noFill/>
        </p:spPr>
      </p:pic>
      <p:sp>
        <p:nvSpPr>
          <p:cNvPr id="7" name="Rectangle 6"/>
          <p:cNvSpPr/>
          <p:nvPr/>
        </p:nvSpPr>
        <p:spPr bwMode="auto">
          <a:xfrm>
            <a:off x="843725" y="3567111"/>
            <a:ext cx="6572296" cy="21431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itle 1"/>
          <p:cNvSpPr>
            <a:spLocks noGrp="1"/>
          </p:cNvSpPr>
          <p:nvPr>
            <p:ph type="title"/>
          </p:nvPr>
        </p:nvSpPr>
        <p:spPr>
          <a:xfrm>
            <a:off x="849313" y="352401"/>
            <a:ext cx="9209914" cy="1079500"/>
          </a:xfrm>
          <a:noFill/>
        </p:spPr>
        <p:txBody>
          <a:bodyPr/>
          <a:lstStyle/>
          <a:p>
            <a:r>
              <a:rPr dirty="0" smtClean="0">
                <a:latin typeface="Arial" pitchFamily="34" charset="0"/>
                <a:ea typeface="Geneva"/>
                <a:cs typeface="Geneva"/>
              </a:rPr>
              <a:t>Car maintenance.</a:t>
            </a:r>
            <a:br>
              <a:rPr dirty="0" smtClean="0">
                <a:latin typeface="Arial" pitchFamily="34" charset="0"/>
                <a:ea typeface="Geneva"/>
                <a:cs typeface="Geneva"/>
              </a:rPr>
            </a:br>
            <a:r>
              <a:rPr sz="1400" dirty="0" smtClean="0">
                <a:latin typeface="Arial" pitchFamily="34" charset="0"/>
                <a:ea typeface="Geneva"/>
                <a:cs typeface="Geneva"/>
              </a:rPr>
              <a:t>Unsurprisingly, the more frequently performed car maintenance tasks </a:t>
            </a:r>
            <a:r>
              <a:rPr lang="en-GB" sz="1400" dirty="0" smtClean="0">
                <a:latin typeface="Arial" pitchFamily="34" charset="0"/>
                <a:ea typeface="Geneva"/>
                <a:cs typeface="Geneva"/>
              </a:rPr>
              <a:t>–</a:t>
            </a:r>
            <a:r>
              <a:rPr sz="1400" dirty="0" smtClean="0">
                <a:latin typeface="Arial" pitchFamily="34" charset="0"/>
                <a:ea typeface="Geneva"/>
                <a:cs typeface="Geneva"/>
              </a:rPr>
              <a:t> such as refilling washer fluid </a:t>
            </a:r>
            <a:r>
              <a:rPr lang="en-GB" sz="1400" dirty="0" smtClean="0">
                <a:latin typeface="Arial" pitchFamily="34" charset="0"/>
                <a:ea typeface="Geneva"/>
                <a:cs typeface="Geneva"/>
              </a:rPr>
              <a:t>–</a:t>
            </a:r>
            <a:r>
              <a:rPr sz="1400" dirty="0" smtClean="0">
                <a:latin typeface="Arial" pitchFamily="34" charset="0"/>
                <a:ea typeface="Geneva"/>
                <a:cs typeface="Geneva"/>
              </a:rPr>
              <a:t> are those which motorists feel most confident with. </a:t>
            </a:r>
            <a:endParaRPr dirty="0" smtClean="0">
              <a:latin typeface="Arial" pitchFamily="34" charset="0"/>
              <a:ea typeface="Geneva"/>
              <a:cs typeface="Geneva"/>
            </a:endParaRPr>
          </a:p>
        </p:txBody>
      </p:sp>
      <p:sp>
        <p:nvSpPr>
          <p:cNvPr id="59" name="Rectangle 23"/>
          <p:cNvSpPr>
            <a:spLocks noChangeArrowheads="1"/>
          </p:cNvSpPr>
          <p:nvPr/>
        </p:nvSpPr>
        <p:spPr bwMode="auto">
          <a:xfrm>
            <a:off x="1568451" y="6921500"/>
            <a:ext cx="6419074" cy="646113"/>
          </a:xfrm>
          <a:prstGeom prst="rect">
            <a:avLst/>
          </a:prstGeom>
          <a:noFill/>
          <a:ln w="9525">
            <a:noFill/>
            <a:miter lim="800000"/>
            <a:headEnd/>
            <a:tailEnd/>
          </a:ln>
        </p:spPr>
        <p:txBody>
          <a:bodyPr lIns="104287" tIns="52144" rIns="104287" bIns="52144"/>
          <a:lstStyle/>
          <a:p>
            <a:pPr marL="391077" indent="-391077" eaLnBrk="0" hangingPunct="0">
              <a:defRPr/>
            </a:pPr>
            <a:endParaRPr lang="en-GB" sz="1000" dirty="0">
              <a:solidFill>
                <a:srgbClr val="4D4D4D"/>
              </a:solidFill>
              <a:latin typeface="+mn-lt"/>
            </a:endParaRPr>
          </a:p>
        </p:txBody>
      </p:sp>
      <p:sp>
        <p:nvSpPr>
          <p:cNvPr id="33" name="Rectangle 23"/>
          <p:cNvSpPr>
            <a:spLocks noChangeArrowheads="1"/>
          </p:cNvSpPr>
          <p:nvPr/>
        </p:nvSpPr>
        <p:spPr bwMode="auto">
          <a:xfrm>
            <a:off x="1568451" y="6921500"/>
            <a:ext cx="6561950" cy="646113"/>
          </a:xfrm>
          <a:prstGeom prst="rect">
            <a:avLst/>
          </a:prstGeom>
          <a:noFill/>
          <a:ln w="9525">
            <a:noFill/>
            <a:miter lim="800000"/>
            <a:headEnd/>
            <a:tailEnd/>
          </a:ln>
        </p:spPr>
        <p:txBody>
          <a:bodyPr lIns="104287" tIns="52144" rIns="104287" bIns="52144"/>
          <a:lstStyle/>
          <a:p>
            <a:pPr marL="391077" indent="-391077" eaLnBrk="0" hangingPunct="0">
              <a:defRPr/>
            </a:pPr>
            <a:r>
              <a:rPr lang="en-GB" sz="1000" dirty="0" smtClean="0">
                <a:solidFill>
                  <a:srgbClr val="4D4D4D"/>
                </a:solidFill>
                <a:latin typeface="+mn-lt"/>
              </a:rPr>
              <a:t>Q32	How confident are you when it comes to performing basic car maintenance tasks? </a:t>
            </a:r>
          </a:p>
          <a:p>
            <a:pPr marL="391077" indent="-391077" eaLnBrk="0" hangingPunct="0">
              <a:defRPr/>
            </a:pPr>
            <a:r>
              <a:rPr lang="en-GB" sz="1000" dirty="0" smtClean="0">
                <a:solidFill>
                  <a:srgbClr val="4D4D4D"/>
                </a:solidFill>
                <a:latin typeface="+mn-lt"/>
              </a:rPr>
              <a:t>Q33 	And how often do you perform these basic car maintenance tasks? </a:t>
            </a:r>
          </a:p>
          <a:p>
            <a:pPr marL="391077" indent="-391077" eaLnBrk="0" hangingPunct="0">
              <a:defRPr/>
            </a:pPr>
            <a:r>
              <a:rPr lang="en-GB" sz="1000" dirty="0" smtClean="0">
                <a:solidFill>
                  <a:srgbClr val="4D4D4D"/>
                </a:solidFill>
                <a:latin typeface="+mn-lt"/>
              </a:rPr>
              <a:t>	Base: all respondents (n=1,003)</a:t>
            </a:r>
            <a:endParaRPr lang="en-GB" sz="1000" dirty="0">
              <a:solidFill>
                <a:srgbClr val="4D4D4D"/>
              </a:solidFill>
              <a:latin typeface="+mn-lt"/>
            </a:endParaRPr>
          </a:p>
        </p:txBody>
      </p:sp>
      <p:graphicFrame>
        <p:nvGraphicFramePr>
          <p:cNvPr id="41" name="Chart 40"/>
          <p:cNvGraphicFramePr>
            <a:graphicFrameLocks/>
          </p:cNvGraphicFramePr>
          <p:nvPr/>
        </p:nvGraphicFramePr>
        <p:xfrm>
          <a:off x="-1013663" y="1281095"/>
          <a:ext cx="9215502" cy="5857916"/>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6"/>
          <p:cNvSpPr/>
          <p:nvPr/>
        </p:nvSpPr>
        <p:spPr>
          <a:xfrm>
            <a:off x="8130401" y="1495409"/>
            <a:ext cx="2214578" cy="307777"/>
          </a:xfrm>
          <a:prstGeom prst="rect">
            <a:avLst/>
          </a:prstGeom>
        </p:spPr>
        <p:txBody>
          <a:bodyPr wrap="square">
            <a:spAutoFit/>
          </a:bodyPr>
          <a:lstStyle/>
          <a:p>
            <a:pPr algn="ctr"/>
            <a:r>
              <a:rPr lang="en-GB" sz="1400" b="1" dirty="0" smtClean="0"/>
              <a:t>How often do you do it?</a:t>
            </a:r>
            <a:endParaRPr lang="en-GB" sz="1400" b="1" dirty="0"/>
          </a:p>
        </p:txBody>
      </p:sp>
      <p:sp>
        <p:nvSpPr>
          <p:cNvPr id="9" name="Rectangle 8"/>
          <p:cNvSpPr/>
          <p:nvPr/>
        </p:nvSpPr>
        <p:spPr bwMode="auto">
          <a:xfrm>
            <a:off x="8487591" y="2066913"/>
            <a:ext cx="500066" cy="4572032"/>
          </a:xfrm>
          <a:prstGeom prst="rect">
            <a:avLst/>
          </a:prstGeom>
          <a:solidFill>
            <a:schemeClr val="accent3">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10" name="Text Box 17"/>
          <p:cNvSpPr txBox="1">
            <a:spLocks noChangeArrowheads="1"/>
          </p:cNvSpPr>
          <p:nvPr/>
        </p:nvSpPr>
        <p:spPr bwMode="auto">
          <a:xfrm>
            <a:off x="8416153" y="2138351"/>
            <a:ext cx="642942" cy="325399"/>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60%</a:t>
            </a:r>
            <a:endParaRPr lang="en-GB" sz="1400" b="1" dirty="0">
              <a:latin typeface="+mn-lt"/>
              <a:ea typeface="Geneva" pitchFamily="-107" charset="-128"/>
              <a:cs typeface="+mn-cs"/>
            </a:endParaRPr>
          </a:p>
        </p:txBody>
      </p:sp>
      <p:sp>
        <p:nvSpPr>
          <p:cNvPr id="13" name="Text Box 17"/>
          <p:cNvSpPr txBox="1">
            <a:spLocks noChangeArrowheads="1"/>
          </p:cNvSpPr>
          <p:nvPr/>
        </p:nvSpPr>
        <p:spPr bwMode="auto">
          <a:xfrm>
            <a:off x="8416153" y="2955960"/>
            <a:ext cx="642942" cy="325399"/>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51%</a:t>
            </a:r>
            <a:endParaRPr lang="en-GB" sz="1400" b="1" dirty="0">
              <a:latin typeface="+mn-lt"/>
              <a:ea typeface="Geneva" pitchFamily="-107" charset="-128"/>
              <a:cs typeface="+mn-cs"/>
            </a:endParaRPr>
          </a:p>
        </p:txBody>
      </p:sp>
      <p:sp>
        <p:nvSpPr>
          <p:cNvPr id="15" name="Text Box 17"/>
          <p:cNvSpPr txBox="1">
            <a:spLocks noChangeArrowheads="1"/>
          </p:cNvSpPr>
          <p:nvPr/>
        </p:nvSpPr>
        <p:spPr bwMode="auto">
          <a:xfrm>
            <a:off x="8416153" y="3808431"/>
            <a:ext cx="642942" cy="330184"/>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61%</a:t>
            </a:r>
            <a:endParaRPr lang="en-GB" sz="1400" b="1" dirty="0">
              <a:latin typeface="+mn-lt"/>
              <a:ea typeface="Geneva" pitchFamily="-107" charset="-128"/>
              <a:cs typeface="+mn-cs"/>
            </a:endParaRPr>
          </a:p>
        </p:txBody>
      </p:sp>
      <p:sp>
        <p:nvSpPr>
          <p:cNvPr id="17" name="Text Box 17"/>
          <p:cNvSpPr txBox="1">
            <a:spLocks noChangeArrowheads="1"/>
          </p:cNvSpPr>
          <p:nvPr/>
        </p:nvSpPr>
        <p:spPr bwMode="auto">
          <a:xfrm>
            <a:off x="8416153" y="4599034"/>
            <a:ext cx="642942" cy="325399"/>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45%</a:t>
            </a:r>
            <a:endParaRPr lang="en-GB" sz="1400" b="1" dirty="0">
              <a:latin typeface="+mn-lt"/>
              <a:ea typeface="Geneva" pitchFamily="-107" charset="-128"/>
              <a:cs typeface="+mn-cs"/>
            </a:endParaRPr>
          </a:p>
        </p:txBody>
      </p:sp>
      <p:sp>
        <p:nvSpPr>
          <p:cNvPr id="19" name="Rectangle 18"/>
          <p:cNvSpPr/>
          <p:nvPr/>
        </p:nvSpPr>
        <p:spPr bwMode="auto">
          <a:xfrm>
            <a:off x="9487723" y="2066913"/>
            <a:ext cx="500066" cy="4572032"/>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20" name="Text Box 17"/>
          <p:cNvSpPr txBox="1">
            <a:spLocks noChangeArrowheads="1"/>
          </p:cNvSpPr>
          <p:nvPr/>
        </p:nvSpPr>
        <p:spPr bwMode="auto">
          <a:xfrm>
            <a:off x="9416285" y="2138351"/>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12%</a:t>
            </a:r>
            <a:endParaRPr lang="en-GB" sz="1400" b="1" dirty="0">
              <a:latin typeface="+mn-lt"/>
              <a:ea typeface="Geneva" pitchFamily="-107" charset="-128"/>
              <a:cs typeface="+mn-cs"/>
            </a:endParaRPr>
          </a:p>
        </p:txBody>
      </p:sp>
      <p:sp>
        <p:nvSpPr>
          <p:cNvPr id="23" name="Text Box 17"/>
          <p:cNvSpPr txBox="1">
            <a:spLocks noChangeArrowheads="1"/>
          </p:cNvSpPr>
          <p:nvPr/>
        </p:nvSpPr>
        <p:spPr bwMode="auto">
          <a:xfrm>
            <a:off x="9416285" y="2924169"/>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17%</a:t>
            </a:r>
            <a:endParaRPr lang="en-GB" sz="1400" b="1" dirty="0">
              <a:latin typeface="+mn-lt"/>
              <a:ea typeface="Geneva" pitchFamily="-107" charset="-128"/>
              <a:cs typeface="+mn-cs"/>
            </a:endParaRPr>
          </a:p>
        </p:txBody>
      </p:sp>
      <p:sp>
        <p:nvSpPr>
          <p:cNvPr id="25" name="Text Box 17"/>
          <p:cNvSpPr txBox="1">
            <a:spLocks noChangeArrowheads="1"/>
          </p:cNvSpPr>
          <p:nvPr/>
        </p:nvSpPr>
        <p:spPr bwMode="auto">
          <a:xfrm>
            <a:off x="9416285" y="3813148"/>
            <a:ext cx="642942" cy="325467"/>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16%</a:t>
            </a:r>
            <a:endParaRPr lang="en-GB" sz="1400" b="1" dirty="0">
              <a:latin typeface="+mn-lt"/>
              <a:ea typeface="Geneva" pitchFamily="-107" charset="-128"/>
              <a:cs typeface="+mn-cs"/>
            </a:endParaRPr>
          </a:p>
        </p:txBody>
      </p:sp>
      <p:sp>
        <p:nvSpPr>
          <p:cNvPr id="26" name="Text Box 17"/>
          <p:cNvSpPr txBox="1">
            <a:spLocks noChangeArrowheads="1"/>
          </p:cNvSpPr>
          <p:nvPr/>
        </p:nvSpPr>
        <p:spPr bwMode="auto">
          <a:xfrm>
            <a:off x="9416285" y="4598966"/>
            <a:ext cx="642942" cy="325467"/>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20%</a:t>
            </a:r>
            <a:endParaRPr lang="en-GB" sz="1400" b="1" dirty="0">
              <a:latin typeface="+mn-lt"/>
              <a:ea typeface="Geneva" pitchFamily="-107" charset="-128"/>
              <a:cs typeface="+mn-cs"/>
            </a:endParaRPr>
          </a:p>
        </p:txBody>
      </p:sp>
      <p:sp>
        <p:nvSpPr>
          <p:cNvPr id="28" name="Text Box 17"/>
          <p:cNvSpPr txBox="1">
            <a:spLocks noChangeArrowheads="1"/>
          </p:cNvSpPr>
          <p:nvPr/>
        </p:nvSpPr>
        <p:spPr bwMode="auto">
          <a:xfrm>
            <a:off x="8130401" y="1709879"/>
            <a:ext cx="1299415" cy="428472"/>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050" b="1" dirty="0" smtClean="0">
                <a:latin typeface="+mn-lt"/>
                <a:ea typeface="Geneva" pitchFamily="-107" charset="-128"/>
                <a:cs typeface="+mn-cs"/>
              </a:rPr>
              <a:t>At least once a month</a:t>
            </a:r>
            <a:endParaRPr lang="en-GB" sz="1050" b="1" dirty="0">
              <a:latin typeface="+mn-lt"/>
              <a:ea typeface="Geneva" pitchFamily="-107" charset="-128"/>
              <a:cs typeface="+mn-cs"/>
            </a:endParaRPr>
          </a:p>
        </p:txBody>
      </p:sp>
      <p:sp>
        <p:nvSpPr>
          <p:cNvPr id="29" name="Text Box 17"/>
          <p:cNvSpPr txBox="1">
            <a:spLocks noChangeArrowheads="1"/>
          </p:cNvSpPr>
          <p:nvPr/>
        </p:nvSpPr>
        <p:spPr bwMode="auto">
          <a:xfrm>
            <a:off x="9201971" y="1709723"/>
            <a:ext cx="1143008" cy="274584"/>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b="1" dirty="0" smtClean="0">
                <a:latin typeface="+mn-lt"/>
                <a:ea typeface="Geneva" pitchFamily="-107" charset="-128"/>
                <a:cs typeface="+mn-cs"/>
              </a:rPr>
              <a:t>Never</a:t>
            </a:r>
            <a:endParaRPr lang="en-GB" b="1" dirty="0">
              <a:latin typeface="+mn-lt"/>
              <a:ea typeface="Geneva" pitchFamily="-107" charset="-128"/>
              <a:cs typeface="+mn-cs"/>
            </a:endParaRPr>
          </a:p>
        </p:txBody>
      </p:sp>
      <p:sp>
        <p:nvSpPr>
          <p:cNvPr id="32" name="Text Box 17"/>
          <p:cNvSpPr txBox="1">
            <a:spLocks noChangeArrowheads="1"/>
          </p:cNvSpPr>
          <p:nvPr/>
        </p:nvSpPr>
        <p:spPr bwMode="auto">
          <a:xfrm>
            <a:off x="8416153" y="5460939"/>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11%</a:t>
            </a:r>
            <a:endParaRPr lang="en-GB" sz="1400" b="1" dirty="0">
              <a:latin typeface="+mn-lt"/>
              <a:ea typeface="Geneva" pitchFamily="-107" charset="-128"/>
              <a:cs typeface="+mn-cs"/>
            </a:endParaRPr>
          </a:p>
        </p:txBody>
      </p:sp>
      <p:sp>
        <p:nvSpPr>
          <p:cNvPr id="35" name="Text Box 17"/>
          <p:cNvSpPr txBox="1">
            <a:spLocks noChangeArrowheads="1"/>
          </p:cNvSpPr>
          <p:nvPr/>
        </p:nvSpPr>
        <p:spPr bwMode="auto">
          <a:xfrm>
            <a:off x="8416153" y="6281755"/>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8%</a:t>
            </a:r>
            <a:endParaRPr lang="en-GB" sz="1400" b="1" dirty="0">
              <a:latin typeface="+mn-lt"/>
              <a:ea typeface="Geneva" pitchFamily="-107" charset="-128"/>
              <a:cs typeface="+mn-cs"/>
            </a:endParaRPr>
          </a:p>
        </p:txBody>
      </p:sp>
      <p:sp>
        <p:nvSpPr>
          <p:cNvPr id="37" name="Text Box 17"/>
          <p:cNvSpPr txBox="1">
            <a:spLocks noChangeArrowheads="1"/>
          </p:cNvSpPr>
          <p:nvPr/>
        </p:nvSpPr>
        <p:spPr bwMode="auto">
          <a:xfrm>
            <a:off x="9416285" y="5460939"/>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42%</a:t>
            </a:r>
            <a:endParaRPr lang="en-GB" sz="1400" b="1" dirty="0">
              <a:latin typeface="+mn-lt"/>
              <a:ea typeface="Geneva" pitchFamily="-107" charset="-128"/>
              <a:cs typeface="+mn-cs"/>
            </a:endParaRPr>
          </a:p>
        </p:txBody>
      </p:sp>
      <p:sp>
        <p:nvSpPr>
          <p:cNvPr id="39" name="Text Box 17"/>
          <p:cNvSpPr txBox="1">
            <a:spLocks noChangeArrowheads="1"/>
          </p:cNvSpPr>
          <p:nvPr/>
        </p:nvSpPr>
        <p:spPr bwMode="auto">
          <a:xfrm>
            <a:off x="9416285" y="6281755"/>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48%</a:t>
            </a:r>
            <a:endParaRPr lang="en-GB" sz="1400" b="1" dirty="0">
              <a:latin typeface="+mn-lt"/>
              <a:ea typeface="Geneva" pitchFamily="-107" charset="-128"/>
              <a:cs typeface="+mn-cs"/>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itle 1"/>
          <p:cNvSpPr>
            <a:spLocks noGrp="1"/>
          </p:cNvSpPr>
          <p:nvPr>
            <p:ph type="title"/>
          </p:nvPr>
        </p:nvSpPr>
        <p:spPr>
          <a:xfrm>
            <a:off x="849313" y="352401"/>
            <a:ext cx="9209914" cy="1079500"/>
          </a:xfrm>
          <a:noFill/>
        </p:spPr>
        <p:txBody>
          <a:bodyPr/>
          <a:lstStyle/>
          <a:p>
            <a:r>
              <a:rPr smtClean="0">
                <a:latin typeface="Arial" pitchFamily="34" charset="0"/>
                <a:ea typeface="Geneva"/>
                <a:cs typeface="Geneva"/>
              </a:rPr>
              <a:t>Insurance policy efficiencies.</a:t>
            </a:r>
            <a:br>
              <a:rPr smtClean="0">
                <a:latin typeface="Arial" pitchFamily="34" charset="0"/>
                <a:ea typeface="Geneva"/>
                <a:cs typeface="Geneva"/>
              </a:rPr>
            </a:br>
            <a:r>
              <a:rPr sz="1400" smtClean="0">
                <a:latin typeface="Arial" pitchFamily="34" charset="0"/>
                <a:ea typeface="Geneva"/>
                <a:cs typeface="Geneva"/>
              </a:rPr>
              <a:t>Consumers are becoming increasingly 'deal savvy', with 7 in 10 visiting price comparison websites before buying insurance, and over half switching providers for a better deal on their car insurance.</a:t>
            </a:r>
            <a:endParaRPr dirty="0" smtClean="0">
              <a:latin typeface="Arial" pitchFamily="34" charset="0"/>
              <a:ea typeface="Geneva"/>
              <a:cs typeface="Geneva"/>
            </a:endParaRPr>
          </a:p>
        </p:txBody>
      </p:sp>
      <p:sp>
        <p:nvSpPr>
          <p:cNvPr id="59" name="Rectangle 23"/>
          <p:cNvSpPr>
            <a:spLocks noChangeArrowheads="1"/>
          </p:cNvSpPr>
          <p:nvPr/>
        </p:nvSpPr>
        <p:spPr bwMode="auto">
          <a:xfrm>
            <a:off x="1568451" y="6921500"/>
            <a:ext cx="6419074" cy="646113"/>
          </a:xfrm>
          <a:prstGeom prst="rect">
            <a:avLst/>
          </a:prstGeom>
          <a:noFill/>
          <a:ln w="9525">
            <a:noFill/>
            <a:miter lim="800000"/>
            <a:headEnd/>
            <a:tailEnd/>
          </a:ln>
        </p:spPr>
        <p:txBody>
          <a:bodyPr lIns="104287" tIns="52144" rIns="104287" bIns="52144"/>
          <a:lstStyle/>
          <a:p>
            <a:pPr marL="391077" indent="-391077" eaLnBrk="0" hangingPunct="0">
              <a:defRPr/>
            </a:pPr>
            <a:endParaRPr lang="en-GB" sz="1000" dirty="0">
              <a:solidFill>
                <a:srgbClr val="4D4D4D"/>
              </a:solidFill>
              <a:latin typeface="+mn-lt"/>
            </a:endParaRPr>
          </a:p>
        </p:txBody>
      </p:sp>
      <p:sp>
        <p:nvSpPr>
          <p:cNvPr id="33" name="Rectangle 23"/>
          <p:cNvSpPr>
            <a:spLocks noChangeArrowheads="1"/>
          </p:cNvSpPr>
          <p:nvPr/>
        </p:nvSpPr>
        <p:spPr bwMode="auto">
          <a:xfrm>
            <a:off x="1568451" y="6921500"/>
            <a:ext cx="6561950" cy="646113"/>
          </a:xfrm>
          <a:prstGeom prst="rect">
            <a:avLst/>
          </a:prstGeom>
          <a:noFill/>
          <a:ln w="9525">
            <a:noFill/>
            <a:miter lim="800000"/>
            <a:headEnd/>
            <a:tailEnd/>
          </a:ln>
        </p:spPr>
        <p:txBody>
          <a:bodyPr lIns="104287" tIns="52144" rIns="104287" bIns="52144"/>
          <a:lstStyle/>
          <a:p>
            <a:pPr marL="391077" indent="-391077" eaLnBrk="0" hangingPunct="0">
              <a:defRPr/>
            </a:pPr>
            <a:r>
              <a:rPr lang="en-GB" sz="1000" dirty="0" smtClean="0">
                <a:solidFill>
                  <a:srgbClr val="4D4D4D"/>
                </a:solidFill>
                <a:latin typeface="+mn-lt"/>
              </a:rPr>
              <a:t>Q16	Thinking about your car insurance policy over the last 12 months, which of the following have you done and why? </a:t>
            </a:r>
          </a:p>
          <a:p>
            <a:pPr marL="391077" indent="-391077" eaLnBrk="0" hangingPunct="0">
              <a:defRPr/>
            </a:pPr>
            <a:r>
              <a:rPr lang="en-GB" sz="1000" dirty="0" smtClean="0">
                <a:solidFill>
                  <a:srgbClr val="4D4D4D"/>
                </a:solidFill>
                <a:latin typeface="+mn-lt"/>
              </a:rPr>
              <a:t>	Base: all respondents (n=1,003)</a:t>
            </a:r>
            <a:endParaRPr lang="en-GB" sz="1000" dirty="0">
              <a:solidFill>
                <a:srgbClr val="4D4D4D"/>
              </a:solidFill>
              <a:latin typeface="+mn-lt"/>
            </a:endParaRPr>
          </a:p>
        </p:txBody>
      </p:sp>
      <p:graphicFrame>
        <p:nvGraphicFramePr>
          <p:cNvPr id="9" name="Chart 8"/>
          <p:cNvGraphicFramePr>
            <a:graphicFrameLocks/>
          </p:cNvGraphicFramePr>
          <p:nvPr/>
        </p:nvGraphicFramePr>
        <p:xfrm>
          <a:off x="772287" y="1638285"/>
          <a:ext cx="9072626" cy="535785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itle 1"/>
          <p:cNvSpPr>
            <a:spLocks noGrp="1"/>
          </p:cNvSpPr>
          <p:nvPr>
            <p:ph type="title"/>
          </p:nvPr>
        </p:nvSpPr>
        <p:spPr>
          <a:xfrm>
            <a:off x="849313" y="352401"/>
            <a:ext cx="9209914" cy="1079500"/>
          </a:xfrm>
          <a:noFill/>
        </p:spPr>
        <p:txBody>
          <a:bodyPr/>
          <a:lstStyle/>
          <a:p>
            <a:r>
              <a:rPr dirty="0" smtClean="0">
                <a:latin typeface="Arial" pitchFamily="34" charset="0"/>
                <a:ea typeface="Geneva"/>
                <a:cs typeface="Geneva"/>
              </a:rPr>
              <a:t>Driving in adverse weather.</a:t>
            </a:r>
            <a:br>
              <a:rPr dirty="0" smtClean="0">
                <a:latin typeface="Arial" pitchFamily="34" charset="0"/>
                <a:ea typeface="Geneva"/>
                <a:cs typeface="Geneva"/>
              </a:rPr>
            </a:br>
            <a:r>
              <a:rPr sz="1400" dirty="0" smtClean="0">
                <a:latin typeface="Arial" pitchFamily="34" charset="0"/>
                <a:ea typeface="Geneva"/>
                <a:cs typeface="Geneva"/>
              </a:rPr>
              <a:t>The majority claim to be confident driving in adverse weather, and that they are well prepared (or at least more so than last year). </a:t>
            </a:r>
            <a:endParaRPr dirty="0" smtClean="0">
              <a:solidFill>
                <a:srgbClr val="FFFF00"/>
              </a:solidFill>
              <a:latin typeface="Arial" pitchFamily="34" charset="0"/>
              <a:ea typeface="Geneva"/>
              <a:cs typeface="Geneva"/>
            </a:endParaRPr>
          </a:p>
        </p:txBody>
      </p:sp>
      <p:sp>
        <p:nvSpPr>
          <p:cNvPr id="59" name="Rectangle 23"/>
          <p:cNvSpPr>
            <a:spLocks noChangeArrowheads="1"/>
          </p:cNvSpPr>
          <p:nvPr/>
        </p:nvSpPr>
        <p:spPr bwMode="auto">
          <a:xfrm>
            <a:off x="1568451" y="6921500"/>
            <a:ext cx="6419074" cy="646113"/>
          </a:xfrm>
          <a:prstGeom prst="rect">
            <a:avLst/>
          </a:prstGeom>
          <a:noFill/>
          <a:ln w="9525">
            <a:noFill/>
            <a:miter lim="800000"/>
            <a:headEnd/>
            <a:tailEnd/>
          </a:ln>
        </p:spPr>
        <p:txBody>
          <a:bodyPr lIns="104287" tIns="52144" rIns="104287" bIns="52144"/>
          <a:lstStyle/>
          <a:p>
            <a:pPr marL="391077" indent="-391077" eaLnBrk="0" hangingPunct="0">
              <a:defRPr/>
            </a:pPr>
            <a:endParaRPr lang="en-GB" sz="1000" dirty="0">
              <a:solidFill>
                <a:srgbClr val="4D4D4D"/>
              </a:solidFill>
              <a:latin typeface="+mn-lt"/>
            </a:endParaRPr>
          </a:p>
        </p:txBody>
      </p:sp>
      <p:sp>
        <p:nvSpPr>
          <p:cNvPr id="33" name="Rectangle 23"/>
          <p:cNvSpPr>
            <a:spLocks noChangeArrowheads="1"/>
          </p:cNvSpPr>
          <p:nvPr/>
        </p:nvSpPr>
        <p:spPr bwMode="auto">
          <a:xfrm>
            <a:off x="1568451" y="6921500"/>
            <a:ext cx="6561950" cy="646113"/>
          </a:xfrm>
          <a:prstGeom prst="rect">
            <a:avLst/>
          </a:prstGeom>
          <a:noFill/>
          <a:ln w="9525">
            <a:noFill/>
            <a:miter lim="800000"/>
            <a:headEnd/>
            <a:tailEnd/>
          </a:ln>
        </p:spPr>
        <p:txBody>
          <a:bodyPr lIns="104287" tIns="52144" rIns="104287" bIns="52144"/>
          <a:lstStyle/>
          <a:p>
            <a:pPr marL="391077" indent="-391077" eaLnBrk="0" hangingPunct="0">
              <a:defRPr/>
            </a:pPr>
            <a:r>
              <a:rPr lang="en-GB" sz="1000" dirty="0" smtClean="0">
                <a:solidFill>
                  <a:srgbClr val="4D4D4D"/>
                </a:solidFill>
                <a:latin typeface="+mn-lt"/>
              </a:rPr>
              <a:t>Q31	How confident are you with regards to driving in adverse weather conditions? By adverse weather conditions we mean snow, thick fog, torrential rain, etc.</a:t>
            </a:r>
          </a:p>
          <a:p>
            <a:pPr marL="391077" indent="-391077" eaLnBrk="0" hangingPunct="0">
              <a:defRPr/>
            </a:pPr>
            <a:r>
              <a:rPr lang="en-GB" sz="1000" dirty="0" smtClean="0">
                <a:solidFill>
                  <a:srgbClr val="4D4D4D"/>
                </a:solidFill>
                <a:latin typeface="+mn-lt"/>
              </a:rPr>
              <a:t>	Base: all respondents (n=1,003)</a:t>
            </a:r>
            <a:endParaRPr lang="en-GB" sz="1000" dirty="0">
              <a:solidFill>
                <a:srgbClr val="4D4D4D"/>
              </a:solidFill>
              <a:latin typeface="+mn-lt"/>
            </a:endParaRPr>
          </a:p>
        </p:txBody>
      </p:sp>
      <p:graphicFrame>
        <p:nvGraphicFramePr>
          <p:cNvPr id="41" name="Chart 40"/>
          <p:cNvGraphicFramePr>
            <a:graphicFrameLocks/>
          </p:cNvGraphicFramePr>
          <p:nvPr/>
        </p:nvGraphicFramePr>
        <p:xfrm>
          <a:off x="772287" y="1281095"/>
          <a:ext cx="9072626" cy="585791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51"/>
          <p:cNvSpPr/>
          <p:nvPr/>
        </p:nvSpPr>
        <p:spPr bwMode="auto">
          <a:xfrm>
            <a:off x="9702037" y="1852599"/>
            <a:ext cx="500066" cy="4929222"/>
          </a:xfrm>
          <a:prstGeom prst="rect">
            <a:avLst/>
          </a:prstGeom>
          <a:solidFill>
            <a:schemeClr val="bg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49" name="Rectangle 48"/>
          <p:cNvSpPr/>
          <p:nvPr/>
        </p:nvSpPr>
        <p:spPr bwMode="auto">
          <a:xfrm>
            <a:off x="9059095" y="1852599"/>
            <a:ext cx="500066" cy="4929222"/>
          </a:xfrm>
          <a:prstGeom prst="rect">
            <a:avLst/>
          </a:prstGeom>
          <a:solidFill>
            <a:schemeClr val="accent6">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6148" name="Title 1"/>
          <p:cNvSpPr>
            <a:spLocks noGrp="1"/>
          </p:cNvSpPr>
          <p:nvPr>
            <p:ph type="title"/>
          </p:nvPr>
        </p:nvSpPr>
        <p:spPr>
          <a:xfrm>
            <a:off x="849313" y="352401"/>
            <a:ext cx="9209914" cy="1079500"/>
          </a:xfrm>
          <a:noFill/>
        </p:spPr>
        <p:txBody>
          <a:bodyPr/>
          <a:lstStyle/>
          <a:p>
            <a:r>
              <a:rPr dirty="0" smtClean="0">
                <a:latin typeface="Arial" pitchFamily="34" charset="0"/>
                <a:ea typeface="Geneva"/>
                <a:cs typeface="Geneva"/>
              </a:rPr>
              <a:t>Priorities for transport funding.</a:t>
            </a:r>
            <a:br>
              <a:rPr dirty="0" smtClean="0">
                <a:latin typeface="Arial" pitchFamily="34" charset="0"/>
                <a:ea typeface="Geneva"/>
                <a:cs typeface="Geneva"/>
              </a:rPr>
            </a:br>
            <a:r>
              <a:rPr sz="1400" dirty="0" smtClean="0">
                <a:latin typeface="Arial" pitchFamily="34" charset="0"/>
                <a:ea typeface="Geneva"/>
                <a:cs typeface="Geneva"/>
              </a:rPr>
              <a:t>Motorists tend to </a:t>
            </a:r>
            <a:r>
              <a:rPr sz="1400" dirty="0" err="1" smtClean="0">
                <a:latin typeface="Arial" pitchFamily="34" charset="0"/>
                <a:ea typeface="Geneva"/>
                <a:cs typeface="Geneva"/>
              </a:rPr>
              <a:t>prioritise</a:t>
            </a:r>
            <a:r>
              <a:rPr sz="1400" dirty="0" smtClean="0">
                <a:latin typeface="Arial" pitchFamily="34" charset="0"/>
                <a:ea typeface="Geneva"/>
                <a:cs typeface="Geneva"/>
              </a:rPr>
              <a:t> investment in areas that are more likely to directly benefit them: maintaining and improving local roads, and for high-mileage and company car drivers, maintaining and improving motorways. </a:t>
            </a:r>
            <a:endParaRPr dirty="0" smtClean="0">
              <a:latin typeface="Arial" pitchFamily="34" charset="0"/>
              <a:ea typeface="Geneva"/>
              <a:cs typeface="Geneva"/>
            </a:endParaRPr>
          </a:p>
        </p:txBody>
      </p:sp>
      <p:sp>
        <p:nvSpPr>
          <p:cNvPr id="59" name="Rectangle 23"/>
          <p:cNvSpPr>
            <a:spLocks noChangeArrowheads="1"/>
          </p:cNvSpPr>
          <p:nvPr/>
        </p:nvSpPr>
        <p:spPr bwMode="auto">
          <a:xfrm>
            <a:off x="1568451" y="6921500"/>
            <a:ext cx="6419074" cy="646113"/>
          </a:xfrm>
          <a:prstGeom prst="rect">
            <a:avLst/>
          </a:prstGeom>
          <a:noFill/>
          <a:ln w="9525">
            <a:noFill/>
            <a:miter lim="800000"/>
            <a:headEnd/>
            <a:tailEnd/>
          </a:ln>
        </p:spPr>
        <p:txBody>
          <a:bodyPr lIns="104287" tIns="52144" rIns="104287" bIns="52144"/>
          <a:lstStyle/>
          <a:p>
            <a:pPr marL="391077" indent="-391077" eaLnBrk="0" hangingPunct="0">
              <a:defRPr/>
            </a:pPr>
            <a:endParaRPr lang="en-GB" sz="1000" dirty="0">
              <a:solidFill>
                <a:srgbClr val="4D4D4D"/>
              </a:solidFill>
              <a:latin typeface="+mn-lt"/>
            </a:endParaRPr>
          </a:p>
        </p:txBody>
      </p:sp>
      <p:sp>
        <p:nvSpPr>
          <p:cNvPr id="33" name="Rectangle 23"/>
          <p:cNvSpPr>
            <a:spLocks noChangeArrowheads="1"/>
          </p:cNvSpPr>
          <p:nvPr/>
        </p:nvSpPr>
        <p:spPr bwMode="auto">
          <a:xfrm>
            <a:off x="1568451" y="6921500"/>
            <a:ext cx="6561950" cy="646113"/>
          </a:xfrm>
          <a:prstGeom prst="rect">
            <a:avLst/>
          </a:prstGeom>
          <a:noFill/>
          <a:ln w="9525">
            <a:noFill/>
            <a:miter lim="800000"/>
            <a:headEnd/>
            <a:tailEnd/>
          </a:ln>
        </p:spPr>
        <p:txBody>
          <a:bodyPr lIns="104287" tIns="52144" rIns="104287" bIns="52144"/>
          <a:lstStyle/>
          <a:p>
            <a:pPr marL="391077" indent="-391077" eaLnBrk="0" hangingPunct="0">
              <a:defRPr/>
            </a:pPr>
            <a:r>
              <a:rPr lang="en-GB" sz="1000" dirty="0" smtClean="0">
                <a:solidFill>
                  <a:srgbClr val="4D4D4D"/>
                </a:solidFill>
                <a:latin typeface="+mn-lt"/>
              </a:rPr>
              <a:t>Q34	Based on the list below, please rank your top 5 in order of priority where you believe transport funding should be prioritised.</a:t>
            </a:r>
          </a:p>
          <a:p>
            <a:pPr marL="391077" indent="-391077" eaLnBrk="0" hangingPunct="0">
              <a:defRPr/>
            </a:pPr>
            <a:r>
              <a:rPr lang="en-GB" sz="1000" dirty="0" smtClean="0">
                <a:solidFill>
                  <a:srgbClr val="4D4D4D"/>
                </a:solidFill>
                <a:latin typeface="+mn-lt"/>
              </a:rPr>
              <a:t>	Base: all respondents (n=1,003)</a:t>
            </a:r>
            <a:endParaRPr lang="en-GB" sz="1000" dirty="0">
              <a:solidFill>
                <a:srgbClr val="4D4D4D"/>
              </a:solidFill>
              <a:latin typeface="+mn-lt"/>
            </a:endParaRPr>
          </a:p>
        </p:txBody>
      </p:sp>
      <p:graphicFrame>
        <p:nvGraphicFramePr>
          <p:cNvPr id="41" name="Chart 40"/>
          <p:cNvGraphicFramePr>
            <a:graphicFrameLocks/>
          </p:cNvGraphicFramePr>
          <p:nvPr/>
        </p:nvGraphicFramePr>
        <p:xfrm>
          <a:off x="200783" y="1209657"/>
          <a:ext cx="8643998" cy="5929354"/>
        </p:xfrm>
        <a:graphic>
          <a:graphicData uri="http://schemas.openxmlformats.org/drawingml/2006/chart">
            <c:chart xmlns:c="http://schemas.openxmlformats.org/drawingml/2006/chart" xmlns:r="http://schemas.openxmlformats.org/officeDocument/2006/relationships" r:id="rId3"/>
          </a:graphicData>
        </a:graphic>
      </p:graphicFrame>
      <p:grpSp>
        <p:nvGrpSpPr>
          <p:cNvPr id="2" name="Group 46"/>
          <p:cNvGrpSpPr/>
          <p:nvPr/>
        </p:nvGrpSpPr>
        <p:grpSpPr>
          <a:xfrm>
            <a:off x="8987657" y="1924037"/>
            <a:ext cx="642942" cy="4857784"/>
            <a:chOff x="8630467" y="1959035"/>
            <a:chExt cx="642942" cy="4857784"/>
          </a:xfrm>
        </p:grpSpPr>
        <p:sp>
          <p:nvSpPr>
            <p:cNvPr id="27" name="Text Box 17"/>
            <p:cNvSpPr txBox="1">
              <a:spLocks noChangeArrowheads="1"/>
            </p:cNvSpPr>
            <p:nvPr/>
          </p:nvSpPr>
          <p:spPr bwMode="auto">
            <a:xfrm>
              <a:off x="8630467" y="1959035"/>
              <a:ext cx="642942" cy="325399"/>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83%</a:t>
              </a:r>
              <a:endParaRPr lang="en-GB" sz="1400" b="1" dirty="0">
                <a:latin typeface="+mn-lt"/>
                <a:ea typeface="Geneva" pitchFamily="-107" charset="-128"/>
                <a:cs typeface="+mn-cs"/>
              </a:endParaRPr>
            </a:p>
          </p:txBody>
        </p:sp>
        <p:sp>
          <p:nvSpPr>
            <p:cNvPr id="30" name="Text Box 17"/>
            <p:cNvSpPr txBox="1">
              <a:spLocks noChangeArrowheads="1"/>
            </p:cNvSpPr>
            <p:nvPr/>
          </p:nvSpPr>
          <p:spPr bwMode="auto">
            <a:xfrm>
              <a:off x="8630467" y="2352665"/>
              <a:ext cx="642942" cy="325399"/>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75%</a:t>
              </a:r>
              <a:endParaRPr lang="en-GB" sz="1400" b="1" dirty="0">
                <a:latin typeface="+mn-lt"/>
                <a:ea typeface="Geneva" pitchFamily="-107" charset="-128"/>
                <a:cs typeface="+mn-cs"/>
              </a:endParaRPr>
            </a:p>
          </p:txBody>
        </p:sp>
        <p:sp>
          <p:nvSpPr>
            <p:cNvPr id="31" name="Text Box 17"/>
            <p:cNvSpPr txBox="1">
              <a:spLocks noChangeArrowheads="1"/>
            </p:cNvSpPr>
            <p:nvPr/>
          </p:nvSpPr>
          <p:spPr bwMode="auto">
            <a:xfrm>
              <a:off x="8630467" y="2744853"/>
              <a:ext cx="642942" cy="325399"/>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73%</a:t>
              </a:r>
              <a:endParaRPr lang="en-GB" sz="1400" b="1" dirty="0">
                <a:latin typeface="+mn-lt"/>
                <a:ea typeface="Geneva" pitchFamily="-107" charset="-128"/>
                <a:cs typeface="+mn-cs"/>
              </a:endParaRPr>
            </a:p>
          </p:txBody>
        </p:sp>
        <p:sp>
          <p:nvSpPr>
            <p:cNvPr id="34" name="Text Box 17"/>
            <p:cNvSpPr txBox="1">
              <a:spLocks noChangeArrowheads="1"/>
            </p:cNvSpPr>
            <p:nvPr/>
          </p:nvSpPr>
          <p:spPr bwMode="auto">
            <a:xfrm>
              <a:off x="8630467" y="3138483"/>
              <a:ext cx="642942" cy="325399"/>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49%</a:t>
              </a:r>
              <a:endParaRPr lang="en-GB" sz="1400" b="1" dirty="0">
                <a:latin typeface="+mn-lt"/>
                <a:ea typeface="Geneva" pitchFamily="-107" charset="-128"/>
                <a:cs typeface="+mn-cs"/>
              </a:endParaRPr>
            </a:p>
          </p:txBody>
        </p:sp>
        <p:sp>
          <p:nvSpPr>
            <p:cNvPr id="36" name="Text Box 17"/>
            <p:cNvSpPr txBox="1">
              <a:spLocks noChangeArrowheads="1"/>
            </p:cNvSpPr>
            <p:nvPr/>
          </p:nvSpPr>
          <p:spPr bwMode="auto">
            <a:xfrm>
              <a:off x="8630467" y="3567111"/>
              <a:ext cx="642942" cy="325399"/>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42%</a:t>
              </a:r>
              <a:endParaRPr lang="en-GB" sz="1400" b="1" dirty="0">
                <a:latin typeface="+mn-lt"/>
                <a:ea typeface="Geneva" pitchFamily="-107" charset="-128"/>
                <a:cs typeface="+mn-cs"/>
              </a:endParaRPr>
            </a:p>
          </p:txBody>
        </p:sp>
        <p:sp>
          <p:nvSpPr>
            <p:cNvPr id="38" name="Text Box 17"/>
            <p:cNvSpPr txBox="1">
              <a:spLocks noChangeArrowheads="1"/>
            </p:cNvSpPr>
            <p:nvPr/>
          </p:nvSpPr>
          <p:spPr bwMode="auto">
            <a:xfrm>
              <a:off x="8630467" y="3995739"/>
              <a:ext cx="642942" cy="325399"/>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41%</a:t>
              </a:r>
              <a:endParaRPr lang="en-GB" sz="1400" b="1" dirty="0">
                <a:latin typeface="+mn-lt"/>
                <a:ea typeface="Geneva" pitchFamily="-107" charset="-128"/>
                <a:cs typeface="+mn-cs"/>
              </a:endParaRPr>
            </a:p>
          </p:txBody>
        </p:sp>
        <p:sp>
          <p:nvSpPr>
            <p:cNvPr id="40" name="Text Box 17"/>
            <p:cNvSpPr txBox="1">
              <a:spLocks noChangeArrowheads="1"/>
            </p:cNvSpPr>
            <p:nvPr/>
          </p:nvSpPr>
          <p:spPr bwMode="auto">
            <a:xfrm>
              <a:off x="8630467" y="4384720"/>
              <a:ext cx="642942" cy="325399"/>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39%</a:t>
              </a:r>
              <a:endParaRPr lang="en-GB" sz="1400" b="1" dirty="0">
                <a:latin typeface="+mn-lt"/>
                <a:ea typeface="Geneva" pitchFamily="-107" charset="-128"/>
                <a:cs typeface="+mn-cs"/>
              </a:endParaRPr>
            </a:p>
          </p:txBody>
        </p:sp>
        <p:sp>
          <p:nvSpPr>
            <p:cNvPr id="42" name="Text Box 17"/>
            <p:cNvSpPr txBox="1">
              <a:spLocks noChangeArrowheads="1"/>
            </p:cNvSpPr>
            <p:nvPr/>
          </p:nvSpPr>
          <p:spPr bwMode="auto">
            <a:xfrm>
              <a:off x="8630467" y="4852995"/>
              <a:ext cx="642942" cy="325399"/>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37%</a:t>
              </a:r>
              <a:endParaRPr lang="en-GB" sz="1400" b="1" dirty="0">
                <a:latin typeface="+mn-lt"/>
                <a:ea typeface="Geneva" pitchFamily="-107" charset="-128"/>
                <a:cs typeface="+mn-cs"/>
              </a:endParaRPr>
            </a:p>
          </p:txBody>
        </p:sp>
        <p:sp>
          <p:nvSpPr>
            <p:cNvPr id="43" name="Text Box 17"/>
            <p:cNvSpPr txBox="1">
              <a:spLocks noChangeArrowheads="1"/>
            </p:cNvSpPr>
            <p:nvPr/>
          </p:nvSpPr>
          <p:spPr bwMode="auto">
            <a:xfrm>
              <a:off x="8630467" y="5241976"/>
              <a:ext cx="642942" cy="325399"/>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30%</a:t>
              </a:r>
              <a:endParaRPr lang="en-GB" sz="1400" b="1" dirty="0">
                <a:latin typeface="+mn-lt"/>
                <a:ea typeface="Geneva" pitchFamily="-107" charset="-128"/>
                <a:cs typeface="+mn-cs"/>
              </a:endParaRPr>
            </a:p>
          </p:txBody>
        </p:sp>
        <p:sp>
          <p:nvSpPr>
            <p:cNvPr id="44" name="Text Box 17"/>
            <p:cNvSpPr txBox="1">
              <a:spLocks noChangeArrowheads="1"/>
            </p:cNvSpPr>
            <p:nvPr/>
          </p:nvSpPr>
          <p:spPr bwMode="auto">
            <a:xfrm>
              <a:off x="8630467" y="5675253"/>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16%</a:t>
              </a:r>
              <a:endParaRPr lang="en-GB" sz="1400" b="1" dirty="0">
                <a:latin typeface="+mn-lt"/>
                <a:ea typeface="Geneva" pitchFamily="-107" charset="-128"/>
                <a:cs typeface="+mn-cs"/>
              </a:endParaRPr>
            </a:p>
          </p:txBody>
        </p:sp>
        <p:sp>
          <p:nvSpPr>
            <p:cNvPr id="45" name="Text Box 17"/>
            <p:cNvSpPr txBox="1">
              <a:spLocks noChangeArrowheads="1"/>
            </p:cNvSpPr>
            <p:nvPr/>
          </p:nvSpPr>
          <p:spPr bwMode="auto">
            <a:xfrm>
              <a:off x="8630467" y="6067441"/>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6%</a:t>
              </a:r>
              <a:endParaRPr lang="en-GB" sz="1400" b="1" dirty="0">
                <a:latin typeface="+mn-lt"/>
                <a:ea typeface="Geneva" pitchFamily="-107" charset="-128"/>
                <a:cs typeface="+mn-cs"/>
              </a:endParaRPr>
            </a:p>
          </p:txBody>
        </p:sp>
        <p:sp>
          <p:nvSpPr>
            <p:cNvPr id="46" name="Text Box 17"/>
            <p:cNvSpPr txBox="1">
              <a:spLocks noChangeArrowheads="1"/>
            </p:cNvSpPr>
            <p:nvPr/>
          </p:nvSpPr>
          <p:spPr bwMode="auto">
            <a:xfrm>
              <a:off x="8630467" y="6496069"/>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5%</a:t>
              </a:r>
              <a:endParaRPr lang="en-GB" sz="1400" b="1" dirty="0">
                <a:latin typeface="+mn-lt"/>
                <a:ea typeface="Geneva" pitchFamily="-107" charset="-128"/>
                <a:cs typeface="+mn-cs"/>
              </a:endParaRPr>
            </a:p>
          </p:txBody>
        </p:sp>
      </p:grpSp>
      <p:sp>
        <p:nvSpPr>
          <p:cNvPr id="48" name="Rectangle 47"/>
          <p:cNvSpPr/>
          <p:nvPr/>
        </p:nvSpPr>
        <p:spPr>
          <a:xfrm>
            <a:off x="8773343" y="1352533"/>
            <a:ext cx="1058038" cy="523220"/>
          </a:xfrm>
          <a:prstGeom prst="rect">
            <a:avLst/>
          </a:prstGeom>
        </p:spPr>
        <p:txBody>
          <a:bodyPr wrap="square">
            <a:spAutoFit/>
          </a:bodyPr>
          <a:lstStyle/>
          <a:p>
            <a:pPr algn="ctr"/>
            <a:r>
              <a:rPr lang="en-GB" sz="1400" b="1" dirty="0" smtClean="0"/>
              <a:t>2012 priority</a:t>
            </a:r>
            <a:endParaRPr lang="en-GB" sz="1400" b="1" dirty="0"/>
          </a:p>
        </p:txBody>
      </p:sp>
      <p:sp>
        <p:nvSpPr>
          <p:cNvPr id="21" name="Rectangle 20"/>
          <p:cNvSpPr/>
          <p:nvPr/>
        </p:nvSpPr>
        <p:spPr>
          <a:xfrm>
            <a:off x="9429817" y="1352533"/>
            <a:ext cx="1058038" cy="523220"/>
          </a:xfrm>
          <a:prstGeom prst="rect">
            <a:avLst/>
          </a:prstGeom>
        </p:spPr>
        <p:txBody>
          <a:bodyPr wrap="square">
            <a:spAutoFit/>
          </a:bodyPr>
          <a:lstStyle/>
          <a:p>
            <a:pPr algn="ctr"/>
            <a:r>
              <a:rPr lang="en-GB" sz="1400" b="1" dirty="0" smtClean="0"/>
              <a:t>2011 priority</a:t>
            </a:r>
            <a:endParaRPr lang="en-GB" sz="1400" b="1" dirty="0"/>
          </a:p>
        </p:txBody>
      </p:sp>
      <p:grpSp>
        <p:nvGrpSpPr>
          <p:cNvPr id="3" name="Group 21"/>
          <p:cNvGrpSpPr/>
          <p:nvPr/>
        </p:nvGrpSpPr>
        <p:grpSpPr>
          <a:xfrm>
            <a:off x="9630599" y="1924037"/>
            <a:ext cx="642942" cy="4857784"/>
            <a:chOff x="8630467" y="1924037"/>
            <a:chExt cx="642942" cy="4857784"/>
          </a:xfrm>
        </p:grpSpPr>
        <p:sp>
          <p:nvSpPr>
            <p:cNvPr id="23" name="Text Box 17"/>
            <p:cNvSpPr txBox="1">
              <a:spLocks noChangeArrowheads="1"/>
            </p:cNvSpPr>
            <p:nvPr/>
          </p:nvSpPr>
          <p:spPr bwMode="auto">
            <a:xfrm>
              <a:off x="8630467" y="1924037"/>
              <a:ext cx="642942" cy="325399"/>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84%</a:t>
              </a:r>
              <a:endParaRPr lang="en-GB" sz="1400" b="1" dirty="0">
                <a:latin typeface="+mn-lt"/>
                <a:ea typeface="Geneva" pitchFamily="-107" charset="-128"/>
                <a:cs typeface="+mn-cs"/>
              </a:endParaRPr>
            </a:p>
          </p:txBody>
        </p:sp>
        <p:sp>
          <p:nvSpPr>
            <p:cNvPr id="24" name="Text Box 17"/>
            <p:cNvSpPr txBox="1">
              <a:spLocks noChangeArrowheads="1"/>
            </p:cNvSpPr>
            <p:nvPr/>
          </p:nvSpPr>
          <p:spPr bwMode="auto">
            <a:xfrm>
              <a:off x="8630467" y="2313018"/>
              <a:ext cx="642942" cy="325399"/>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70%</a:t>
              </a:r>
              <a:endParaRPr lang="en-GB" sz="1400" b="1" dirty="0">
                <a:latin typeface="+mn-lt"/>
                <a:ea typeface="Geneva" pitchFamily="-107" charset="-128"/>
                <a:cs typeface="+mn-cs"/>
              </a:endParaRPr>
            </a:p>
          </p:txBody>
        </p:sp>
        <p:sp>
          <p:nvSpPr>
            <p:cNvPr id="25" name="Text Box 17"/>
            <p:cNvSpPr txBox="1">
              <a:spLocks noChangeArrowheads="1"/>
            </p:cNvSpPr>
            <p:nvPr/>
          </p:nvSpPr>
          <p:spPr bwMode="auto">
            <a:xfrm>
              <a:off x="8630467" y="2709855"/>
              <a:ext cx="642942" cy="325399"/>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71%</a:t>
              </a:r>
              <a:endParaRPr lang="en-GB" sz="1400" b="1" dirty="0">
                <a:latin typeface="+mn-lt"/>
                <a:ea typeface="Geneva" pitchFamily="-107" charset="-128"/>
                <a:cs typeface="+mn-cs"/>
              </a:endParaRPr>
            </a:p>
          </p:txBody>
        </p:sp>
        <p:sp>
          <p:nvSpPr>
            <p:cNvPr id="26" name="Text Box 17"/>
            <p:cNvSpPr txBox="1">
              <a:spLocks noChangeArrowheads="1"/>
            </p:cNvSpPr>
            <p:nvPr/>
          </p:nvSpPr>
          <p:spPr bwMode="auto">
            <a:xfrm>
              <a:off x="8630467" y="3098836"/>
              <a:ext cx="642942" cy="325399"/>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62%</a:t>
              </a:r>
              <a:endParaRPr lang="en-GB" sz="1400" b="1" dirty="0">
                <a:latin typeface="+mn-lt"/>
                <a:ea typeface="Geneva" pitchFamily="-107" charset="-128"/>
                <a:cs typeface="+mn-cs"/>
              </a:endParaRPr>
            </a:p>
          </p:txBody>
        </p:sp>
        <p:sp>
          <p:nvSpPr>
            <p:cNvPr id="28" name="Text Box 17"/>
            <p:cNvSpPr txBox="1">
              <a:spLocks noChangeArrowheads="1"/>
            </p:cNvSpPr>
            <p:nvPr/>
          </p:nvSpPr>
          <p:spPr bwMode="auto">
            <a:xfrm>
              <a:off x="8630467" y="3527464"/>
              <a:ext cx="642942" cy="325399"/>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44%</a:t>
              </a:r>
              <a:endParaRPr lang="en-GB" sz="1400" b="1" dirty="0">
                <a:latin typeface="+mn-lt"/>
                <a:ea typeface="Geneva" pitchFamily="-107" charset="-128"/>
                <a:cs typeface="+mn-cs"/>
              </a:endParaRPr>
            </a:p>
          </p:txBody>
        </p:sp>
        <p:sp>
          <p:nvSpPr>
            <p:cNvPr id="29" name="Text Box 17"/>
            <p:cNvSpPr txBox="1">
              <a:spLocks noChangeArrowheads="1"/>
            </p:cNvSpPr>
            <p:nvPr/>
          </p:nvSpPr>
          <p:spPr bwMode="auto">
            <a:xfrm>
              <a:off x="8630467" y="3956092"/>
              <a:ext cx="642942" cy="325399"/>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42%</a:t>
              </a:r>
              <a:endParaRPr lang="en-GB" sz="1400" b="1" dirty="0">
                <a:latin typeface="+mn-lt"/>
                <a:ea typeface="Geneva" pitchFamily="-107" charset="-128"/>
                <a:cs typeface="+mn-cs"/>
              </a:endParaRPr>
            </a:p>
          </p:txBody>
        </p:sp>
        <p:sp>
          <p:nvSpPr>
            <p:cNvPr id="32" name="Text Box 17"/>
            <p:cNvSpPr txBox="1">
              <a:spLocks noChangeArrowheads="1"/>
            </p:cNvSpPr>
            <p:nvPr/>
          </p:nvSpPr>
          <p:spPr bwMode="auto">
            <a:xfrm>
              <a:off x="8630467" y="4352929"/>
              <a:ext cx="642942" cy="325399"/>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39%</a:t>
              </a:r>
              <a:endParaRPr lang="en-GB" sz="1400" b="1" dirty="0">
                <a:latin typeface="+mn-lt"/>
                <a:ea typeface="Geneva" pitchFamily="-107" charset="-128"/>
                <a:cs typeface="+mn-cs"/>
              </a:endParaRPr>
            </a:p>
          </p:txBody>
        </p:sp>
        <p:sp>
          <p:nvSpPr>
            <p:cNvPr id="35" name="Text Box 17"/>
            <p:cNvSpPr txBox="1">
              <a:spLocks noChangeArrowheads="1"/>
            </p:cNvSpPr>
            <p:nvPr/>
          </p:nvSpPr>
          <p:spPr bwMode="auto">
            <a:xfrm>
              <a:off x="8630467" y="4813348"/>
              <a:ext cx="642942" cy="325399"/>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36%</a:t>
              </a:r>
              <a:endParaRPr lang="en-GB" sz="1400" b="1" dirty="0">
                <a:latin typeface="+mn-lt"/>
                <a:ea typeface="Geneva" pitchFamily="-107" charset="-128"/>
                <a:cs typeface="+mn-cs"/>
              </a:endParaRPr>
            </a:p>
          </p:txBody>
        </p:sp>
        <p:sp>
          <p:nvSpPr>
            <p:cNvPr id="37" name="Text Box 17"/>
            <p:cNvSpPr txBox="1">
              <a:spLocks noChangeArrowheads="1"/>
            </p:cNvSpPr>
            <p:nvPr/>
          </p:nvSpPr>
          <p:spPr bwMode="auto">
            <a:xfrm>
              <a:off x="8630467" y="5210185"/>
              <a:ext cx="642942" cy="325399"/>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24%</a:t>
              </a:r>
              <a:endParaRPr lang="en-GB" sz="1400" b="1" dirty="0">
                <a:latin typeface="+mn-lt"/>
                <a:ea typeface="Geneva" pitchFamily="-107" charset="-128"/>
                <a:cs typeface="+mn-cs"/>
              </a:endParaRPr>
            </a:p>
          </p:txBody>
        </p:sp>
        <p:sp>
          <p:nvSpPr>
            <p:cNvPr id="39" name="Text Box 17"/>
            <p:cNvSpPr txBox="1">
              <a:spLocks noChangeArrowheads="1"/>
            </p:cNvSpPr>
            <p:nvPr/>
          </p:nvSpPr>
          <p:spPr bwMode="auto">
            <a:xfrm>
              <a:off x="8630467" y="5638813"/>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14%</a:t>
              </a:r>
              <a:endParaRPr lang="en-GB" sz="1400" b="1" dirty="0">
                <a:latin typeface="+mn-lt"/>
                <a:ea typeface="Geneva" pitchFamily="-107" charset="-128"/>
                <a:cs typeface="+mn-cs"/>
              </a:endParaRPr>
            </a:p>
          </p:txBody>
        </p:sp>
        <p:sp>
          <p:nvSpPr>
            <p:cNvPr id="50" name="Text Box 17"/>
            <p:cNvSpPr txBox="1">
              <a:spLocks noChangeArrowheads="1"/>
            </p:cNvSpPr>
            <p:nvPr/>
          </p:nvSpPr>
          <p:spPr bwMode="auto">
            <a:xfrm>
              <a:off x="8630467" y="6032443"/>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7%</a:t>
              </a:r>
              <a:endParaRPr lang="en-GB" sz="1400" b="1" dirty="0">
                <a:latin typeface="+mn-lt"/>
                <a:ea typeface="Geneva" pitchFamily="-107" charset="-128"/>
                <a:cs typeface="+mn-cs"/>
              </a:endParaRPr>
            </a:p>
          </p:txBody>
        </p:sp>
        <p:sp>
          <p:nvSpPr>
            <p:cNvPr id="51" name="Text Box 17"/>
            <p:cNvSpPr txBox="1">
              <a:spLocks noChangeArrowheads="1"/>
            </p:cNvSpPr>
            <p:nvPr/>
          </p:nvSpPr>
          <p:spPr bwMode="auto">
            <a:xfrm>
              <a:off x="8630467" y="6461071"/>
              <a:ext cx="642942" cy="320750"/>
            </a:xfrm>
            <a:prstGeom prst="rect">
              <a:avLst/>
            </a:prstGeom>
            <a:noFill/>
            <a:ln w="9525">
              <a:noFill/>
              <a:miter lim="800000"/>
              <a:headEnd/>
              <a:tailEnd/>
            </a:ln>
          </p:spPr>
          <p:txBody>
            <a:bodyPr wrap="square" lIns="104287" tIns="52144" rIns="104287" bIns="52144">
              <a:spAutoFit/>
            </a:bodyPr>
            <a:lstStyle/>
            <a:p>
              <a:pPr algn="ctr" eaLnBrk="0" hangingPunct="0">
                <a:tabLst>
                  <a:tab pos="0" algn="l"/>
                  <a:tab pos="715963" algn="l"/>
                </a:tabLst>
                <a:defRPr/>
              </a:pPr>
              <a:r>
                <a:rPr lang="en-GB" sz="1400" b="1" dirty="0" smtClean="0">
                  <a:latin typeface="+mn-lt"/>
                  <a:ea typeface="Geneva" pitchFamily="-107" charset="-128"/>
                  <a:cs typeface="+mn-cs"/>
                </a:rPr>
                <a:t>4%</a:t>
              </a:r>
              <a:endParaRPr lang="en-GB" sz="1400" b="1" dirty="0">
                <a:latin typeface="+mn-lt"/>
                <a:ea typeface="Geneva" pitchFamily="-107" charset="-128"/>
                <a:cs typeface="+mn-cs"/>
              </a:endParaRPr>
            </a:p>
          </p:txBody>
        </p:sp>
      </p:grpSp>
      <p:sp>
        <p:nvSpPr>
          <p:cNvPr id="53" name="Down Arrow 52"/>
          <p:cNvSpPr/>
          <p:nvPr/>
        </p:nvSpPr>
        <p:spPr bwMode="auto">
          <a:xfrm>
            <a:off x="8916219" y="3138483"/>
            <a:ext cx="142876" cy="214314"/>
          </a:xfrm>
          <a:prstGeom prst="downArrow">
            <a:avLst/>
          </a:prstGeom>
          <a:solidFill>
            <a:srgbClr val="FF0000"/>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56" name="Rectangle 55"/>
          <p:cNvSpPr/>
          <p:nvPr/>
        </p:nvSpPr>
        <p:spPr bwMode="auto">
          <a:xfrm>
            <a:off x="9059095" y="3138483"/>
            <a:ext cx="500066" cy="285752"/>
          </a:xfrm>
          <a:prstGeom prst="rect">
            <a:avLst/>
          </a:prstGeom>
          <a:noFill/>
          <a:ln w="9525" cap="flat" cmpd="sng" algn="ctr">
            <a:solidFill>
              <a:schemeClr val="tx1">
                <a:lumMod val="95000"/>
                <a:lumOff val="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58" name="Oval 57"/>
          <p:cNvSpPr/>
          <p:nvPr/>
        </p:nvSpPr>
        <p:spPr bwMode="auto">
          <a:xfrm>
            <a:off x="9059095" y="2352665"/>
            <a:ext cx="500066" cy="28575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60" name="Down Arrow 59"/>
          <p:cNvSpPr/>
          <p:nvPr/>
        </p:nvSpPr>
        <p:spPr bwMode="auto">
          <a:xfrm rot="10800000">
            <a:off x="8916219" y="2352665"/>
            <a:ext cx="142876" cy="214314"/>
          </a:xfrm>
          <a:prstGeom prst="downArrow">
            <a:avLst/>
          </a:prstGeom>
          <a:solidFill>
            <a:srgbClr val="00B050"/>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61" name="Down Arrow 60"/>
          <p:cNvSpPr/>
          <p:nvPr/>
        </p:nvSpPr>
        <p:spPr bwMode="auto">
          <a:xfrm rot="10800000">
            <a:off x="8916219" y="5210185"/>
            <a:ext cx="142876" cy="214314"/>
          </a:xfrm>
          <a:prstGeom prst="downArrow">
            <a:avLst/>
          </a:prstGeom>
          <a:solidFill>
            <a:srgbClr val="00B050"/>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62" name="Oval 61"/>
          <p:cNvSpPr/>
          <p:nvPr/>
        </p:nvSpPr>
        <p:spPr bwMode="auto">
          <a:xfrm>
            <a:off x="9059095" y="5210185"/>
            <a:ext cx="500066" cy="285752"/>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bridge"/>
          <p:cNvPicPr>
            <a:picLocks noChangeArrowheads="1"/>
          </p:cNvPicPr>
          <p:nvPr/>
        </p:nvPicPr>
        <p:blipFill>
          <a:blip r:embed="rId2" cstate="print"/>
          <a:srcRect l="5536" t="2953" b="6496"/>
          <a:stretch>
            <a:fillRect/>
          </a:stretch>
        </p:blipFill>
        <p:spPr bwMode="auto">
          <a:xfrm>
            <a:off x="795338" y="1638300"/>
            <a:ext cx="6056312" cy="4286250"/>
          </a:xfrm>
          <a:prstGeom prst="rect">
            <a:avLst/>
          </a:prstGeom>
          <a:noFill/>
          <a:ln w="9525">
            <a:noFill/>
            <a:miter lim="800000"/>
            <a:headEnd/>
            <a:tailEnd/>
          </a:ln>
        </p:spPr>
      </p:pic>
      <p:sp>
        <p:nvSpPr>
          <p:cNvPr id="15363" name="Rectangle 3"/>
          <p:cNvSpPr>
            <a:spLocks noChangeArrowheads="1"/>
          </p:cNvSpPr>
          <p:nvPr/>
        </p:nvSpPr>
        <p:spPr bwMode="auto">
          <a:xfrm>
            <a:off x="6630988" y="1638300"/>
            <a:ext cx="3275012" cy="4286250"/>
          </a:xfrm>
          <a:prstGeom prst="rect">
            <a:avLst/>
          </a:prstGeom>
          <a:solidFill>
            <a:srgbClr val="B5E1FF"/>
          </a:solidFill>
          <a:ln w="9525">
            <a:noFill/>
            <a:miter lim="800000"/>
            <a:headEnd/>
            <a:tailEnd/>
          </a:ln>
        </p:spPr>
        <p:txBody>
          <a:bodyPr wrap="none" anchor="ctr"/>
          <a:lstStyle/>
          <a:p>
            <a:endParaRPr lang="en-US" dirty="0"/>
          </a:p>
        </p:txBody>
      </p:sp>
      <p:sp>
        <p:nvSpPr>
          <p:cNvPr id="7" name="Text Box 4"/>
          <p:cNvSpPr txBox="1">
            <a:spLocks noChangeArrowheads="1"/>
          </p:cNvSpPr>
          <p:nvPr/>
        </p:nvSpPr>
        <p:spPr bwMode="auto">
          <a:xfrm>
            <a:off x="6845300" y="5067309"/>
            <a:ext cx="2786063" cy="856685"/>
          </a:xfrm>
          <a:prstGeom prst="rect">
            <a:avLst/>
          </a:prstGeom>
          <a:noFill/>
          <a:ln w="12700">
            <a:noFill/>
            <a:miter lim="800000"/>
            <a:headEnd/>
            <a:tailEnd/>
          </a:ln>
        </p:spPr>
        <p:txBody>
          <a:bodyPr lIns="90000" tIns="43200" rIns="90000" bIns="43200">
            <a:spAutoFit/>
          </a:bodyPr>
          <a:lstStyle/>
          <a:p>
            <a:pPr>
              <a:lnSpc>
                <a:spcPts val="1500"/>
              </a:lnSpc>
              <a:tabLst>
                <a:tab pos="857250" algn="l"/>
              </a:tabLst>
              <a:defRPr/>
            </a:pPr>
            <a:r>
              <a:rPr lang="en-GB" sz="1200" dirty="0">
                <a:latin typeface="Arial" pitchFamily="34" charset="0"/>
                <a:cs typeface="Arial" pitchFamily="34" charset="0"/>
              </a:rPr>
              <a:t>Telephone	+44 (0)20 7357 9919</a:t>
            </a:r>
          </a:p>
          <a:p>
            <a:pPr>
              <a:lnSpc>
                <a:spcPts val="1500"/>
              </a:lnSpc>
              <a:tabLst>
                <a:tab pos="857250" algn="l"/>
              </a:tabLst>
              <a:defRPr/>
            </a:pPr>
            <a:r>
              <a:rPr lang="en-GB" sz="1200" dirty="0">
                <a:latin typeface="Arial" pitchFamily="34" charset="0"/>
                <a:cs typeface="Arial" pitchFamily="34" charset="0"/>
              </a:rPr>
              <a:t>Facsimile	+44 (0)20 7357 9773</a:t>
            </a:r>
          </a:p>
          <a:p>
            <a:pPr>
              <a:lnSpc>
                <a:spcPts val="1500"/>
              </a:lnSpc>
              <a:tabLst>
                <a:tab pos="857250" algn="l"/>
              </a:tabLst>
              <a:defRPr/>
            </a:pPr>
            <a:r>
              <a:rPr lang="en-GB" sz="1200" dirty="0">
                <a:latin typeface="Arial" pitchFamily="34" charset="0"/>
                <a:cs typeface="Arial" pitchFamily="34" charset="0"/>
              </a:rPr>
              <a:t>Website	</a:t>
            </a:r>
            <a:r>
              <a:rPr lang="en-GB" sz="1200" dirty="0">
                <a:latin typeface="Arial" pitchFamily="34" charset="0"/>
                <a:cs typeface="Arial" pitchFamily="34" charset="0"/>
                <a:hlinkClick r:id="rId3"/>
              </a:rPr>
              <a:t>www.quadrangle.com</a:t>
            </a:r>
            <a:endParaRPr lang="en-GB" sz="1200" dirty="0">
              <a:latin typeface="Arial" pitchFamily="34" charset="0"/>
              <a:cs typeface="Arial" pitchFamily="34" charset="0"/>
            </a:endParaRPr>
          </a:p>
          <a:p>
            <a:pPr>
              <a:lnSpc>
                <a:spcPts val="1500"/>
              </a:lnSpc>
              <a:tabLst>
                <a:tab pos="762000" algn="l"/>
                <a:tab pos="857250" algn="l"/>
              </a:tabLst>
              <a:defRPr/>
            </a:pPr>
            <a:endParaRPr lang="en-GB" sz="1200" dirty="0">
              <a:latin typeface="Arial" pitchFamily="34" charset="0"/>
              <a:cs typeface="Arial" pitchFamily="34" charset="0"/>
            </a:endParaRPr>
          </a:p>
        </p:txBody>
      </p:sp>
      <p:sp>
        <p:nvSpPr>
          <p:cNvPr id="8" name="Text Box 5"/>
          <p:cNvSpPr txBox="1">
            <a:spLocks noChangeArrowheads="1"/>
          </p:cNvSpPr>
          <p:nvPr/>
        </p:nvSpPr>
        <p:spPr bwMode="auto">
          <a:xfrm>
            <a:off x="7702550" y="4067177"/>
            <a:ext cx="2165350" cy="856685"/>
          </a:xfrm>
          <a:prstGeom prst="rect">
            <a:avLst/>
          </a:prstGeom>
          <a:noFill/>
          <a:ln w="12700">
            <a:noFill/>
            <a:miter lim="800000"/>
            <a:headEnd/>
            <a:tailEnd/>
          </a:ln>
        </p:spPr>
        <p:txBody>
          <a:bodyPr lIns="90000" tIns="43200" rIns="90000" bIns="43200">
            <a:spAutoFit/>
          </a:bodyPr>
          <a:lstStyle/>
          <a:p>
            <a:pPr>
              <a:lnSpc>
                <a:spcPts val="1500"/>
              </a:lnSpc>
              <a:defRPr/>
            </a:pPr>
            <a:r>
              <a:rPr lang="en-GB" sz="1200" dirty="0">
                <a:latin typeface="Arial" pitchFamily="34" charset="0"/>
                <a:cs typeface="Arial" pitchFamily="34" charset="0"/>
              </a:rPr>
              <a:t>The Butlers Wharf Building</a:t>
            </a:r>
          </a:p>
          <a:p>
            <a:pPr>
              <a:lnSpc>
                <a:spcPts val="1500"/>
              </a:lnSpc>
              <a:defRPr/>
            </a:pPr>
            <a:r>
              <a:rPr lang="en-GB" sz="1200" dirty="0">
                <a:latin typeface="Arial" pitchFamily="34" charset="0"/>
                <a:cs typeface="Arial" pitchFamily="34" charset="0"/>
              </a:rPr>
              <a:t>36 Shad Thames</a:t>
            </a:r>
          </a:p>
          <a:p>
            <a:pPr>
              <a:lnSpc>
                <a:spcPts val="1500"/>
              </a:lnSpc>
              <a:defRPr/>
            </a:pPr>
            <a:r>
              <a:rPr lang="en-GB" sz="1200" dirty="0">
                <a:latin typeface="Arial" pitchFamily="34" charset="0"/>
                <a:cs typeface="Arial" pitchFamily="34" charset="0"/>
              </a:rPr>
              <a:t>London</a:t>
            </a:r>
          </a:p>
          <a:p>
            <a:pPr>
              <a:lnSpc>
                <a:spcPts val="1500"/>
              </a:lnSpc>
              <a:defRPr/>
            </a:pPr>
            <a:r>
              <a:rPr lang="en-GB" sz="1200" dirty="0">
                <a:latin typeface="Arial" pitchFamily="34" charset="0"/>
                <a:cs typeface="Arial" pitchFamily="34" charset="0"/>
              </a:rPr>
              <a:t>SE1 2YE</a:t>
            </a:r>
          </a:p>
        </p:txBody>
      </p:sp>
      <p:sp>
        <p:nvSpPr>
          <p:cNvPr id="9" name="Rectangle 6"/>
          <p:cNvSpPr>
            <a:spLocks noChangeArrowheads="1"/>
          </p:cNvSpPr>
          <p:nvPr/>
        </p:nvSpPr>
        <p:spPr bwMode="auto">
          <a:xfrm>
            <a:off x="7702550" y="1638300"/>
            <a:ext cx="2416175" cy="2643188"/>
          </a:xfrm>
          <a:prstGeom prst="rect">
            <a:avLst/>
          </a:prstGeom>
          <a:noFill/>
          <a:ln w="9525">
            <a:noFill/>
            <a:miter lim="800000"/>
            <a:headEnd/>
            <a:tailEnd/>
          </a:ln>
        </p:spPr>
        <p:txBody>
          <a:bodyPr anchor="ctr"/>
          <a:lstStyle/>
          <a:p>
            <a:pPr>
              <a:defRPr/>
            </a:pPr>
            <a:r>
              <a:rPr lang="en-GB" sz="2400" b="1" dirty="0">
                <a:solidFill>
                  <a:schemeClr val="bg1"/>
                </a:solidFill>
                <a:latin typeface="Arial" pitchFamily="34" charset="0"/>
                <a:cs typeface="Arial" pitchFamily="34" charset="0"/>
              </a:rPr>
              <a:t>quadrangle</a:t>
            </a:r>
            <a:endParaRPr lang="en-GB" sz="2400" dirty="0">
              <a:solidFill>
                <a:schemeClr val="hlink"/>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5" name="Picture 8" descr="36-small"/>
          <p:cNvPicPr>
            <a:picLocks noChangeAspect="1" noChangeArrowheads="1"/>
          </p:cNvPicPr>
          <p:nvPr/>
        </p:nvPicPr>
        <p:blipFill>
          <a:blip r:embed="rId3" cstate="print"/>
          <a:srcRect t="11882" b="10184"/>
          <a:stretch>
            <a:fillRect/>
          </a:stretch>
        </p:blipFill>
        <p:spPr bwMode="auto">
          <a:xfrm>
            <a:off x="846138" y="2408238"/>
            <a:ext cx="1503362" cy="1176337"/>
          </a:xfrm>
          <a:prstGeom prst="rect">
            <a:avLst/>
          </a:prstGeom>
          <a:noFill/>
          <a:ln w="9525">
            <a:noFill/>
            <a:miter lim="800000"/>
            <a:headEnd/>
            <a:tailEnd/>
          </a:ln>
        </p:spPr>
      </p:pic>
      <p:sp>
        <p:nvSpPr>
          <p:cNvPr id="7" name="Title 6"/>
          <p:cNvSpPr>
            <a:spLocks noGrp="1"/>
          </p:cNvSpPr>
          <p:nvPr>
            <p:ph type="title"/>
          </p:nvPr>
        </p:nvSpPr>
        <p:spPr>
          <a:xfrm>
            <a:off x="865188" y="3859213"/>
            <a:ext cx="8266112" cy="1111250"/>
          </a:xfrm>
        </p:spPr>
        <p:txBody>
          <a:bodyPr/>
          <a:lstStyle/>
          <a:p>
            <a:pPr eaLnBrk="1" hangingPunct="1">
              <a:lnSpc>
                <a:spcPts val="3799"/>
              </a:lnSpc>
              <a:defRPr/>
            </a:pPr>
            <a:r>
              <a:rPr lang="en-GB" dirty="0" smtClean="0">
                <a:latin typeface="+mn-lt"/>
              </a:rPr>
              <a:t>Setting the scene.</a:t>
            </a:r>
            <a:endParaRPr lang="en-GB" dirty="0">
              <a:latin typeface="+mn-lt"/>
            </a:endParaRPr>
          </a:p>
        </p:txBody>
      </p:sp>
      <p:pic>
        <p:nvPicPr>
          <p:cNvPr id="6" name="Picture 2" descr="Roads_and_highways.jpg"/>
          <p:cNvPicPr>
            <a:picLocks noChangeAspect="1"/>
          </p:cNvPicPr>
          <p:nvPr/>
        </p:nvPicPr>
        <p:blipFill>
          <a:blip r:embed="rId4" cstate="print"/>
          <a:srcRect/>
          <a:stretch>
            <a:fillRect/>
          </a:stretch>
        </p:blipFill>
        <p:spPr bwMode="auto">
          <a:xfrm>
            <a:off x="2415361" y="2420144"/>
            <a:ext cx="1152525" cy="1152525"/>
          </a:xfrm>
          <a:prstGeom prst="rect">
            <a:avLst/>
          </a:prstGeom>
          <a:noFill/>
          <a:ln w="9525">
            <a:noFill/>
            <a:miter lim="800000"/>
            <a:headEnd/>
            <a:tailEnd/>
          </a:ln>
        </p:spPr>
      </p:pic>
      <p:pic>
        <p:nvPicPr>
          <p:cNvPr id="8" name="Picture 4" descr="Traffic_Congestion.jpg"/>
          <p:cNvPicPr>
            <a:picLocks noChangeAspect="1"/>
          </p:cNvPicPr>
          <p:nvPr/>
        </p:nvPicPr>
        <p:blipFill>
          <a:blip r:embed="rId5" cstate="print"/>
          <a:srcRect/>
          <a:stretch>
            <a:fillRect/>
          </a:stretch>
        </p:blipFill>
        <p:spPr bwMode="auto">
          <a:xfrm>
            <a:off x="3629798" y="2420144"/>
            <a:ext cx="1382713" cy="1152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8" name="Title 1"/>
          <p:cNvSpPr>
            <a:spLocks noGrp="1"/>
          </p:cNvSpPr>
          <p:nvPr>
            <p:ph type="title"/>
          </p:nvPr>
        </p:nvSpPr>
        <p:spPr>
          <a:xfrm>
            <a:off x="849313" y="352401"/>
            <a:ext cx="9067038" cy="1079500"/>
          </a:xfrm>
          <a:noFill/>
        </p:spPr>
        <p:txBody>
          <a:bodyPr/>
          <a:lstStyle/>
          <a:p>
            <a:r>
              <a:rPr dirty="0" smtClean="0">
                <a:latin typeface="Arial" pitchFamily="34" charset="0"/>
                <a:ea typeface="Geneva"/>
                <a:cs typeface="Geneva"/>
              </a:rPr>
              <a:t>Driving enjoyment.</a:t>
            </a:r>
            <a:br>
              <a:rPr dirty="0" smtClean="0">
                <a:latin typeface="Arial" pitchFamily="34" charset="0"/>
                <a:ea typeface="Geneva"/>
                <a:cs typeface="Geneva"/>
              </a:rPr>
            </a:br>
            <a:r>
              <a:rPr sz="1400" dirty="0" smtClean="0">
                <a:latin typeface="Arial" pitchFamily="34" charset="0"/>
                <a:ea typeface="Geneva"/>
                <a:cs typeface="Geneva"/>
              </a:rPr>
              <a:t>The outlook for motorists in 2012 is largely unchanged </a:t>
            </a:r>
            <a:r>
              <a:rPr lang="en-GB" sz="1400" dirty="0" smtClean="0">
                <a:latin typeface="Arial" pitchFamily="34" charset="0"/>
                <a:ea typeface="Geneva"/>
                <a:cs typeface="Geneva"/>
              </a:rPr>
              <a:t>–</a:t>
            </a:r>
            <a:r>
              <a:rPr sz="1400" dirty="0" smtClean="0">
                <a:latin typeface="Arial" pitchFamily="34" charset="0"/>
                <a:ea typeface="Geneva"/>
                <a:cs typeface="Geneva"/>
              </a:rPr>
              <a:t> 6 in 10 drivers say they enjoy driving as much as they used to. However, there is a </a:t>
            </a:r>
            <a:r>
              <a:rPr sz="1400" smtClean="0">
                <a:latin typeface="Arial" pitchFamily="34" charset="0"/>
                <a:ea typeface="Geneva"/>
                <a:cs typeface="Geneva"/>
              </a:rPr>
              <a:t>slight negative outlook </a:t>
            </a:r>
            <a:r>
              <a:rPr sz="1400" dirty="0" smtClean="0">
                <a:latin typeface="Arial" pitchFamily="34" charset="0"/>
                <a:ea typeface="Geneva"/>
                <a:cs typeface="Geneva"/>
              </a:rPr>
              <a:t>with 3 in 10 motorists enjoying driving less than they used to.</a:t>
            </a:r>
            <a:endParaRPr dirty="0" smtClean="0">
              <a:latin typeface="Arial" pitchFamily="34" charset="0"/>
              <a:ea typeface="Geneva"/>
              <a:cs typeface="Geneva"/>
            </a:endParaRPr>
          </a:p>
        </p:txBody>
      </p:sp>
      <p:sp>
        <p:nvSpPr>
          <p:cNvPr id="59" name="Rectangle 23"/>
          <p:cNvSpPr>
            <a:spLocks noChangeArrowheads="1"/>
          </p:cNvSpPr>
          <p:nvPr/>
        </p:nvSpPr>
        <p:spPr bwMode="auto">
          <a:xfrm>
            <a:off x="1568451" y="6921500"/>
            <a:ext cx="6419074" cy="646113"/>
          </a:xfrm>
          <a:prstGeom prst="rect">
            <a:avLst/>
          </a:prstGeom>
          <a:noFill/>
          <a:ln w="9525">
            <a:noFill/>
            <a:miter lim="800000"/>
            <a:headEnd/>
            <a:tailEnd/>
          </a:ln>
        </p:spPr>
        <p:txBody>
          <a:bodyPr lIns="104287" tIns="52144" rIns="104287" bIns="52144"/>
          <a:lstStyle/>
          <a:p>
            <a:pPr marL="391077" indent="-391077" eaLnBrk="0" hangingPunct="0">
              <a:defRPr/>
            </a:pPr>
            <a:endParaRPr lang="en-GB" sz="1000" dirty="0">
              <a:solidFill>
                <a:srgbClr val="4D4D4D"/>
              </a:solidFill>
              <a:latin typeface="+mn-lt"/>
            </a:endParaRPr>
          </a:p>
        </p:txBody>
      </p:sp>
      <p:sp>
        <p:nvSpPr>
          <p:cNvPr id="33" name="Rectangle 23"/>
          <p:cNvSpPr>
            <a:spLocks noChangeArrowheads="1"/>
          </p:cNvSpPr>
          <p:nvPr/>
        </p:nvSpPr>
        <p:spPr bwMode="auto">
          <a:xfrm>
            <a:off x="1568451" y="6921500"/>
            <a:ext cx="6561950" cy="646113"/>
          </a:xfrm>
          <a:prstGeom prst="rect">
            <a:avLst/>
          </a:prstGeom>
          <a:noFill/>
          <a:ln w="9525">
            <a:noFill/>
            <a:miter lim="800000"/>
            <a:headEnd/>
            <a:tailEnd/>
          </a:ln>
        </p:spPr>
        <p:txBody>
          <a:bodyPr lIns="104287" tIns="52144" rIns="104287" bIns="52144"/>
          <a:lstStyle/>
          <a:p>
            <a:pPr marL="391077" indent="-391077" eaLnBrk="0" hangingPunct="0">
              <a:defRPr/>
            </a:pPr>
            <a:r>
              <a:rPr lang="en-GB" sz="1000" dirty="0" smtClean="0">
                <a:solidFill>
                  <a:srgbClr val="4D4D4D"/>
                </a:solidFill>
                <a:latin typeface="+mn-lt"/>
              </a:rPr>
              <a:t>Q35	How do you feel as a motorist in 2012?</a:t>
            </a:r>
          </a:p>
          <a:p>
            <a:pPr marL="391077" indent="-391077" eaLnBrk="0" hangingPunct="0">
              <a:defRPr/>
            </a:pPr>
            <a:r>
              <a:rPr lang="en-GB" sz="1000" dirty="0" smtClean="0">
                <a:solidFill>
                  <a:srgbClr val="4D4D4D"/>
                </a:solidFill>
                <a:latin typeface="+mn-lt"/>
              </a:rPr>
              <a:t>	Base: all respondents (n=1,003)</a:t>
            </a:r>
            <a:endParaRPr lang="en-GB" sz="1000" dirty="0">
              <a:solidFill>
                <a:srgbClr val="4D4D4D"/>
              </a:solidFill>
              <a:latin typeface="+mn-lt"/>
            </a:endParaRPr>
          </a:p>
        </p:txBody>
      </p:sp>
      <p:graphicFrame>
        <p:nvGraphicFramePr>
          <p:cNvPr id="14" name="Chart 13"/>
          <p:cNvGraphicFramePr>
            <a:graphicFrameLocks/>
          </p:cNvGraphicFramePr>
          <p:nvPr/>
        </p:nvGraphicFramePr>
        <p:xfrm>
          <a:off x="2058171" y="1852599"/>
          <a:ext cx="6143668" cy="5000660"/>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ular Callout 5"/>
          <p:cNvSpPr/>
          <p:nvPr/>
        </p:nvSpPr>
        <p:spPr bwMode="auto">
          <a:xfrm>
            <a:off x="915163" y="2638417"/>
            <a:ext cx="2428892" cy="714380"/>
          </a:xfrm>
          <a:prstGeom prst="wedgeRectCallout">
            <a:avLst>
              <a:gd name="adj1" fmla="val 68395"/>
              <a:gd name="adj2" fmla="val -5020"/>
            </a:avLst>
          </a:prstGeom>
          <a:solidFill>
            <a:schemeClr val="bg1"/>
          </a:solidFill>
          <a:ln w="9525" cap="flat" cmpd="sng" algn="ctr">
            <a:solidFill>
              <a:schemeClr val="accent2"/>
            </a:solidFill>
            <a:prstDash val="solid"/>
            <a:round/>
            <a:headEnd type="none" w="med" len="med"/>
            <a:tailEnd type="none" w="med" len="med"/>
          </a:ln>
          <a:effectLst>
            <a:outerShdw blurRad="50800" dist="38100" dir="8100000" algn="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0" hangingPunct="0"/>
            <a:r>
              <a:rPr lang="en-GB" sz="1200" dirty="0" smtClean="0"/>
              <a:t>“At the age of 75 I feel the motorways to be more stressful.” (Female, 75 years, Wales)</a:t>
            </a:r>
            <a:endParaRPr kumimoji="0" lang="en-GB" sz="1200" b="0" i="0" u="none" strike="noStrike" cap="none" normalizeH="0" baseline="0" dirty="0" smtClean="0">
              <a:ln>
                <a:noFill/>
              </a:ln>
              <a:solidFill>
                <a:schemeClr val="tx1"/>
              </a:solidFill>
              <a:effectLst/>
              <a:latin typeface="Arial" pitchFamily="34" charset="0"/>
            </a:endParaRPr>
          </a:p>
        </p:txBody>
      </p:sp>
      <p:sp>
        <p:nvSpPr>
          <p:cNvPr id="8" name="Rectangular Callout 7"/>
          <p:cNvSpPr/>
          <p:nvPr/>
        </p:nvSpPr>
        <p:spPr bwMode="auto">
          <a:xfrm>
            <a:off x="7344583" y="2424103"/>
            <a:ext cx="2500330" cy="1214446"/>
          </a:xfrm>
          <a:prstGeom prst="wedgeRectCallout">
            <a:avLst>
              <a:gd name="adj1" fmla="val -81966"/>
              <a:gd name="adj2" fmla="val -43135"/>
            </a:avLst>
          </a:prstGeom>
          <a:solidFill>
            <a:schemeClr val="bg1"/>
          </a:solidFill>
          <a:ln w="9525" cap="flat" cmpd="sng" algn="ctr">
            <a:solidFill>
              <a:schemeClr val="accent3"/>
            </a:solidFill>
            <a:prstDash val="solid"/>
            <a:round/>
            <a:headEnd type="none" w="med" len="med"/>
            <a:tailEnd type="none" w="med" len="med"/>
          </a:ln>
          <a:effectLst>
            <a:outerShdw blurRad="50800" dist="38100" dir="8100000" algn="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0" hangingPunct="0"/>
            <a:r>
              <a:rPr lang="en-GB" sz="1200" dirty="0" smtClean="0"/>
              <a:t>“I am more experienced and more confident in my driving skills. Also I have a better job and [can] afford to go places I wouldn't [have] been able to go.” (Male, 21 years, W Midlands)</a:t>
            </a:r>
          </a:p>
          <a:p>
            <a:pPr marL="0" marR="0" indent="0" algn="l"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dirty="0" smtClean="0">
              <a:ln>
                <a:noFill/>
              </a:ln>
              <a:solidFill>
                <a:schemeClr val="tx1"/>
              </a:solidFill>
              <a:effectLst/>
              <a:latin typeface="Arial" pitchFamily="34" charset="0"/>
            </a:endParaRPr>
          </a:p>
        </p:txBody>
      </p:sp>
      <p:sp>
        <p:nvSpPr>
          <p:cNvPr id="10" name="Rectangular Callout 9"/>
          <p:cNvSpPr/>
          <p:nvPr/>
        </p:nvSpPr>
        <p:spPr bwMode="auto">
          <a:xfrm>
            <a:off x="915163" y="4067177"/>
            <a:ext cx="2143140" cy="1000132"/>
          </a:xfrm>
          <a:prstGeom prst="wedgeRectCallout">
            <a:avLst>
              <a:gd name="adj1" fmla="val 70867"/>
              <a:gd name="adj2" fmla="val -45139"/>
            </a:avLst>
          </a:prstGeom>
          <a:solidFill>
            <a:schemeClr val="bg1"/>
          </a:solidFill>
          <a:ln w="9525" cap="flat" cmpd="sng" algn="ctr">
            <a:solidFill>
              <a:schemeClr val="accent2"/>
            </a:solidFill>
            <a:prstDash val="solid"/>
            <a:round/>
            <a:headEnd type="none" w="med" len="med"/>
            <a:tailEnd type="none" w="med" len="med"/>
          </a:ln>
          <a:effectLst>
            <a:outerShdw blurRad="50800" dist="38100" dir="8100000" algn="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0" hangingPunct="0"/>
            <a:r>
              <a:rPr lang="en-GB" sz="1200" dirty="0" smtClean="0"/>
              <a:t>“I feel that there are more reckless drivers on the road and that my local roads are unsafe.” (Female, 22 years, South West)</a:t>
            </a:r>
          </a:p>
          <a:p>
            <a:pPr eaLnBrk="0" hangingPunct="0"/>
            <a:endParaRPr kumimoji="0" lang="en-GB" sz="1200" b="0" i="0" u="none" strike="noStrike" cap="none" normalizeH="0" baseline="0" dirty="0" smtClean="0">
              <a:ln>
                <a:noFill/>
              </a:ln>
              <a:solidFill>
                <a:schemeClr val="tx1"/>
              </a:solidFill>
              <a:effectLst/>
              <a:latin typeface="Arial" pitchFamily="34" charset="0"/>
            </a:endParaRPr>
          </a:p>
        </p:txBody>
      </p:sp>
      <p:sp>
        <p:nvSpPr>
          <p:cNvPr id="13" name="Rectangular Callout 12"/>
          <p:cNvSpPr/>
          <p:nvPr/>
        </p:nvSpPr>
        <p:spPr bwMode="auto">
          <a:xfrm>
            <a:off x="6773079" y="1709723"/>
            <a:ext cx="2500330" cy="500066"/>
          </a:xfrm>
          <a:prstGeom prst="wedgeRectCallout">
            <a:avLst>
              <a:gd name="adj1" fmla="val -67230"/>
              <a:gd name="adj2" fmla="val 62664"/>
            </a:avLst>
          </a:prstGeom>
          <a:solidFill>
            <a:schemeClr val="bg1"/>
          </a:solidFill>
          <a:ln w="9525" cap="flat" cmpd="sng" algn="ctr">
            <a:solidFill>
              <a:schemeClr val="accent3"/>
            </a:solidFill>
            <a:prstDash val="solid"/>
            <a:round/>
            <a:headEnd type="none" w="med" len="med"/>
            <a:tailEnd type="none" w="med" len="med"/>
          </a:ln>
          <a:effectLst>
            <a:outerShdw blurRad="50800" dist="38100" dir="8100000" algn="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0" hangingPunct="0"/>
            <a:r>
              <a:rPr lang="en-GB" sz="1200" dirty="0" smtClean="0"/>
              <a:t>“New cars are a pleasure to drive.” (Female, 46, E Midlands)</a:t>
            </a:r>
            <a:endParaRPr kumimoji="0" lang="en-GB" sz="12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solidFill>
                  <a:srgbClr val="465141"/>
                </a:solidFill>
                <a:latin typeface="Arial" pitchFamily="34" charset="0"/>
                <a:ea typeface="Geneva"/>
              </a:rPr>
              <a:t>In summary...</a:t>
            </a:r>
            <a:endParaRPr lang="en-GB" dirty="0">
              <a:solidFill>
                <a:srgbClr val="465141"/>
              </a:solidFill>
            </a:endParaRPr>
          </a:p>
        </p:txBody>
      </p:sp>
      <p:sp>
        <p:nvSpPr>
          <p:cNvPr id="3" name="Rectangle 3"/>
          <p:cNvSpPr txBox="1">
            <a:spLocks noChangeArrowheads="1"/>
          </p:cNvSpPr>
          <p:nvPr/>
        </p:nvSpPr>
        <p:spPr>
          <a:xfrm>
            <a:off x="663799" y="1333153"/>
            <a:ext cx="9034685" cy="2703512"/>
          </a:xfrm>
          <a:prstGeom prst="rect">
            <a:avLst/>
          </a:prstGeom>
        </p:spPr>
        <p:txBody>
          <a:bodyPr/>
          <a:lstStyle/>
          <a:p>
            <a:pPr marL="441325" marR="0" lvl="2" indent="-285750" algn="l" defTabSz="719138" rtl="0" eaLnBrk="1" fontAlgn="base" latinLnBrk="0" hangingPunct="1">
              <a:lnSpc>
                <a:spcPts val="2100"/>
              </a:lnSpc>
              <a:spcBef>
                <a:spcPct val="0"/>
              </a:spcBef>
              <a:spcAft>
                <a:spcPts val="500"/>
              </a:spcAft>
              <a:buClr>
                <a:srgbClr val="FA37CB"/>
              </a:buClr>
              <a:buSzTx/>
              <a:buFontTx/>
              <a:buChar char="•"/>
              <a:tabLst/>
              <a:defRPr/>
            </a:pPr>
            <a:r>
              <a:rPr kumimoji="0" lang="en-GB" sz="1600" b="0" i="0" u="none" strike="noStrike" kern="0" cap="none" spc="0" normalizeH="0" baseline="0" noProof="0" dirty="0" smtClean="0">
                <a:ln>
                  <a:noFill/>
                </a:ln>
                <a:solidFill>
                  <a:srgbClr val="465141"/>
                </a:solidFill>
                <a:effectLst/>
                <a:uLnTx/>
                <a:uFillTx/>
                <a:latin typeface="+mn-lt"/>
                <a:ea typeface="Geneva"/>
                <a:cs typeface="Geneva"/>
              </a:rPr>
              <a:t>There are no large changes in attitudes or behaviours in 2012 compared to previous years.</a:t>
            </a:r>
          </a:p>
          <a:p>
            <a:pPr marL="441325" lvl="3" indent="-285750" defTabSz="719138">
              <a:lnSpc>
                <a:spcPts val="2100"/>
              </a:lnSpc>
              <a:spcAft>
                <a:spcPts val="500"/>
              </a:spcAft>
              <a:buClr>
                <a:srgbClr val="FA37CB"/>
              </a:buClr>
              <a:buFontTx/>
              <a:buChar char="•"/>
              <a:defRPr/>
            </a:pPr>
            <a:r>
              <a:rPr lang="en-GB" sz="1600" kern="0" dirty="0" smtClean="0">
                <a:solidFill>
                  <a:srgbClr val="465141"/>
                </a:solidFill>
              </a:rPr>
              <a:t>A continued ‘negative outlook‘ appears on issues such as drink driving, speeders and driving standards. </a:t>
            </a:r>
          </a:p>
          <a:p>
            <a:pPr marL="931862" lvl="4" indent="-285750" defTabSz="719138">
              <a:lnSpc>
                <a:spcPts val="2100"/>
              </a:lnSpc>
              <a:spcAft>
                <a:spcPts val="500"/>
              </a:spcAft>
              <a:buClr>
                <a:srgbClr val="FA37CB"/>
              </a:buClr>
              <a:buFontTx/>
              <a:buChar char="•"/>
              <a:defRPr/>
            </a:pPr>
            <a:r>
              <a:rPr lang="en-GB" sz="1600" kern="0" dirty="0" smtClean="0">
                <a:solidFill>
                  <a:srgbClr val="465141"/>
                </a:solidFill>
              </a:rPr>
              <a:t>Is a perceived lack of police presence on the road reinforcing these law-breaking perceptions?</a:t>
            </a:r>
          </a:p>
          <a:p>
            <a:pPr marL="441325" marR="0" lvl="2" indent="-285750" algn="l" defTabSz="719138" rtl="0" eaLnBrk="1" fontAlgn="base" latinLnBrk="0" hangingPunct="1">
              <a:lnSpc>
                <a:spcPts val="2100"/>
              </a:lnSpc>
              <a:spcBef>
                <a:spcPct val="0"/>
              </a:spcBef>
              <a:spcAft>
                <a:spcPts val="500"/>
              </a:spcAft>
              <a:buClr>
                <a:srgbClr val="FA37CB"/>
              </a:buClr>
              <a:buSzTx/>
              <a:buFontTx/>
              <a:buChar char="•"/>
              <a:tabLst/>
              <a:defRPr/>
            </a:pPr>
            <a:r>
              <a:rPr lang="en-GB" sz="1600" kern="0" dirty="0" smtClean="0">
                <a:solidFill>
                  <a:srgbClr val="465141"/>
                </a:solidFill>
                <a:latin typeface="+mn-lt"/>
              </a:rPr>
              <a:t>D</a:t>
            </a:r>
            <a:r>
              <a:rPr kumimoji="0" lang="en-GB" sz="1600" b="0" i="0" u="none" strike="noStrike" kern="0" cap="none" spc="0" normalizeH="0" noProof="0" dirty="0" smtClean="0">
                <a:ln>
                  <a:noFill/>
                </a:ln>
                <a:solidFill>
                  <a:srgbClr val="465141"/>
                </a:solidFill>
                <a:effectLst/>
                <a:uLnTx/>
                <a:uFillTx/>
                <a:latin typeface="+mn-lt"/>
                <a:ea typeface="Geneva"/>
                <a:cs typeface="Geneva"/>
              </a:rPr>
              <a:t>rivers continue to live with the financial constraints of the economy but it appears that the recession’s impact on driving habits has not changed behaviour any further in 2012.</a:t>
            </a:r>
          </a:p>
          <a:p>
            <a:pPr marL="931862" lvl="4" indent="-285750" defTabSz="719138">
              <a:lnSpc>
                <a:spcPts val="2100"/>
              </a:lnSpc>
              <a:spcAft>
                <a:spcPts val="500"/>
              </a:spcAft>
              <a:buClr>
                <a:srgbClr val="FA37CB"/>
              </a:buClr>
              <a:buFontTx/>
              <a:buChar char="•"/>
              <a:defRPr/>
            </a:pPr>
            <a:r>
              <a:rPr lang="en-GB" sz="1600" dirty="0" smtClean="0">
                <a:solidFill>
                  <a:srgbClr val="465141"/>
                </a:solidFill>
              </a:rPr>
              <a:t>Across previous years we have seen motorists claim to be driving less (combining journeys, taking the train, cycling etc.), but despite this decreased usage of the car, their perceived </a:t>
            </a:r>
            <a:r>
              <a:rPr lang="en-GB" sz="1600" i="1" dirty="0" smtClean="0">
                <a:solidFill>
                  <a:srgbClr val="465141"/>
                </a:solidFill>
              </a:rPr>
              <a:t>dependence</a:t>
            </a:r>
            <a:r>
              <a:rPr lang="en-GB" sz="1600" dirty="0" smtClean="0">
                <a:solidFill>
                  <a:srgbClr val="465141"/>
                </a:solidFill>
              </a:rPr>
              <a:t> on their car is higher than five years ago.</a:t>
            </a:r>
          </a:p>
          <a:p>
            <a:pPr marL="931862" lvl="4" indent="-285750" defTabSz="719138">
              <a:lnSpc>
                <a:spcPts val="2100"/>
              </a:lnSpc>
              <a:spcAft>
                <a:spcPts val="500"/>
              </a:spcAft>
              <a:buClr>
                <a:srgbClr val="FA37CB"/>
              </a:buClr>
              <a:buFontTx/>
              <a:buChar char="•"/>
              <a:defRPr/>
            </a:pPr>
            <a:r>
              <a:rPr lang="en-GB" sz="1600" dirty="0" smtClean="0">
                <a:solidFill>
                  <a:srgbClr val="465141"/>
                </a:solidFill>
              </a:rPr>
              <a:t>Has a plateau of behaviour change (driven by the recession) been reached as non-critical journeys have already been abandoned by car?</a:t>
            </a:r>
          </a:p>
          <a:p>
            <a:pPr marL="441325" lvl="2" indent="-285750" defTabSz="719138">
              <a:lnSpc>
                <a:spcPts val="2100"/>
              </a:lnSpc>
              <a:spcAft>
                <a:spcPts val="500"/>
              </a:spcAft>
              <a:buClr>
                <a:srgbClr val="FA37CB"/>
              </a:buClr>
              <a:buFontTx/>
              <a:buChar char="•"/>
              <a:defRPr/>
            </a:pPr>
            <a:r>
              <a:rPr lang="en-GB" sz="1600" kern="0" dirty="0" smtClean="0">
                <a:solidFill>
                  <a:srgbClr val="465141"/>
                </a:solidFill>
                <a:latin typeface="+mn-lt"/>
              </a:rPr>
              <a:t>In 2012 we also see some interesting views on the cost of motoring – less concern than a year ago but at the same time the </a:t>
            </a:r>
            <a:r>
              <a:rPr lang="en-GB" sz="1600" i="1" kern="0" dirty="0" smtClean="0">
                <a:solidFill>
                  <a:srgbClr val="465141"/>
                </a:solidFill>
                <a:latin typeface="+mn-lt"/>
              </a:rPr>
              <a:t>perception</a:t>
            </a:r>
            <a:r>
              <a:rPr lang="en-GB" sz="1600" kern="0" dirty="0" smtClean="0">
                <a:solidFill>
                  <a:srgbClr val="465141"/>
                </a:solidFill>
                <a:latin typeface="+mn-lt"/>
              </a:rPr>
              <a:t> that it is continually increasing along with over-taxation.</a:t>
            </a:r>
          </a:p>
          <a:p>
            <a:pPr marL="931863" lvl="3" indent="-285750" defTabSz="719138">
              <a:lnSpc>
                <a:spcPts val="2100"/>
              </a:lnSpc>
              <a:spcAft>
                <a:spcPts val="500"/>
              </a:spcAft>
              <a:buClr>
                <a:srgbClr val="FA37CB"/>
              </a:buClr>
              <a:buFontTx/>
              <a:buChar char="•"/>
              <a:defRPr/>
            </a:pPr>
            <a:r>
              <a:rPr lang="en-GB" sz="1600" kern="0" dirty="0" smtClean="0">
                <a:solidFill>
                  <a:srgbClr val="465141"/>
                </a:solidFill>
                <a:latin typeface="+mn-lt"/>
              </a:rPr>
              <a:t>Have consumers ‘got used’ to the pinch at the pumps?</a:t>
            </a:r>
          </a:p>
          <a:p>
            <a:pPr marL="441325" lvl="2" indent="-285750" defTabSz="719138">
              <a:lnSpc>
                <a:spcPts val="2100"/>
              </a:lnSpc>
              <a:spcAft>
                <a:spcPts val="500"/>
              </a:spcAft>
              <a:buClr>
                <a:srgbClr val="FA37CB"/>
              </a:buClr>
              <a:buFontTx/>
              <a:buChar char="•"/>
              <a:defRPr/>
            </a:pPr>
            <a:r>
              <a:rPr lang="en-GB" sz="1600" kern="0" dirty="0" smtClean="0">
                <a:solidFill>
                  <a:srgbClr val="465141"/>
                </a:solidFill>
                <a:latin typeface="+mn-lt"/>
              </a:rPr>
              <a:t>Motorists continue to recognise features that make the roads safer, including technology, but despite this, the road is seen as unsafe as it ever has been.</a:t>
            </a:r>
          </a:p>
          <a:p>
            <a:pPr marL="715963" lvl="2" indent="-285750" defTabSz="719138">
              <a:lnSpc>
                <a:spcPts val="2100"/>
              </a:lnSpc>
              <a:spcAft>
                <a:spcPts val="500"/>
              </a:spcAft>
              <a:buClr>
                <a:srgbClr val="FA37CB"/>
              </a:buClr>
              <a:buFontTx/>
              <a:buChar char="•"/>
              <a:defRPr/>
            </a:pPr>
            <a:endParaRPr kumimoji="0" lang="en-GB" sz="1600" b="0" i="0" u="none" strike="noStrike" kern="0" cap="none" spc="0" normalizeH="0" noProof="0" dirty="0" smtClean="0">
              <a:ln>
                <a:noFill/>
              </a:ln>
              <a:solidFill>
                <a:srgbClr val="465141"/>
              </a:solidFill>
              <a:effectLst/>
              <a:uLnTx/>
              <a:uFillTx/>
              <a:latin typeface="+mn-lt"/>
              <a:ea typeface="Geneva"/>
              <a:cs typeface="Geneva"/>
            </a:endParaRPr>
          </a:p>
          <a:p>
            <a:pPr marL="715963" lvl="2" indent="-285750" defTabSz="719138">
              <a:lnSpc>
                <a:spcPts val="2100"/>
              </a:lnSpc>
              <a:spcAft>
                <a:spcPts val="500"/>
              </a:spcAft>
              <a:buClr>
                <a:srgbClr val="FA37CB"/>
              </a:buClr>
              <a:buFontTx/>
              <a:buChar char="•"/>
              <a:defRPr/>
            </a:pPr>
            <a:endParaRPr kumimoji="0" lang="en-GB" sz="1600" b="0" i="0" u="none" strike="noStrike" kern="0" cap="none" spc="0" normalizeH="0" baseline="0" noProof="0" dirty="0" smtClean="0">
              <a:ln>
                <a:noFill/>
              </a:ln>
              <a:solidFill>
                <a:srgbClr val="465141"/>
              </a:solidFill>
              <a:effectLst/>
              <a:uLnTx/>
              <a:uFillTx/>
              <a:latin typeface="+mn-lt"/>
              <a:ea typeface="Geneva"/>
              <a:cs typeface="Geneva"/>
            </a:endParaRPr>
          </a:p>
          <a:p>
            <a:pPr marL="715963" marR="0" lvl="2" indent="-285750" algn="l" defTabSz="719138" rtl="0" eaLnBrk="1" fontAlgn="base" latinLnBrk="0" hangingPunct="1">
              <a:lnSpc>
                <a:spcPts val="2100"/>
              </a:lnSpc>
              <a:spcBef>
                <a:spcPct val="0"/>
              </a:spcBef>
              <a:spcAft>
                <a:spcPts val="500"/>
              </a:spcAft>
              <a:buClr>
                <a:srgbClr val="FA37CB"/>
              </a:buClr>
              <a:buSzTx/>
              <a:tabLst/>
              <a:defRPr/>
            </a:pPr>
            <a:endParaRPr kumimoji="0" lang="en-GB" sz="1600" b="0" i="0" u="none" strike="noStrike" kern="0" cap="none" spc="0" normalizeH="0" baseline="0" noProof="0" dirty="0" smtClean="0">
              <a:ln>
                <a:noFill/>
              </a:ln>
              <a:solidFill>
                <a:srgbClr val="465141"/>
              </a:solidFill>
              <a:effectLst/>
              <a:uLnTx/>
              <a:uFillTx/>
              <a:latin typeface="+mn-lt"/>
              <a:ea typeface="Geneva"/>
              <a:cs typeface="Geneva"/>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7" descr="BUTLERS WHARF"/>
          <p:cNvPicPr>
            <a:picLocks noChangeAspect="1" noChangeArrowheads="1"/>
          </p:cNvPicPr>
          <p:nvPr/>
        </p:nvPicPr>
        <p:blipFill>
          <a:blip r:embed="rId3" cstate="print"/>
          <a:srcRect/>
          <a:stretch>
            <a:fillRect/>
          </a:stretch>
        </p:blipFill>
        <p:spPr bwMode="auto">
          <a:xfrm>
            <a:off x="2590815" y="2352665"/>
            <a:ext cx="2711955" cy="1266835"/>
          </a:xfrm>
          <a:prstGeom prst="rect">
            <a:avLst/>
          </a:prstGeom>
          <a:noFill/>
          <a:ln w="9525">
            <a:noFill/>
            <a:miter lim="800000"/>
            <a:headEnd/>
            <a:tailEnd/>
          </a:ln>
        </p:spPr>
      </p:pic>
      <p:sp>
        <p:nvSpPr>
          <p:cNvPr id="7" name="Title 6"/>
          <p:cNvSpPr>
            <a:spLocks noGrp="1"/>
          </p:cNvSpPr>
          <p:nvPr>
            <p:ph type="title"/>
          </p:nvPr>
        </p:nvSpPr>
        <p:spPr>
          <a:xfrm>
            <a:off x="865188" y="3859213"/>
            <a:ext cx="8336783" cy="1111250"/>
          </a:xfrm>
        </p:spPr>
        <p:txBody>
          <a:bodyPr/>
          <a:lstStyle/>
          <a:p>
            <a:pPr eaLnBrk="1" hangingPunct="1">
              <a:lnSpc>
                <a:spcPts val="3799"/>
              </a:lnSpc>
              <a:defRPr/>
            </a:pPr>
            <a:r>
              <a:rPr lang="en-GB" dirty="0" smtClean="0">
                <a:latin typeface="+mn-lt"/>
              </a:rPr>
              <a:t>Gauging the mood in 2012 – </a:t>
            </a:r>
            <a:br>
              <a:rPr lang="en-GB" dirty="0" smtClean="0">
                <a:latin typeface="+mn-lt"/>
              </a:rPr>
            </a:br>
            <a:r>
              <a:rPr lang="en-GB" sz="2800" dirty="0" smtClean="0">
                <a:latin typeface="+mn-lt"/>
              </a:rPr>
              <a:t>Tracker questions.</a:t>
            </a:r>
            <a:r>
              <a:rPr lang="en-GB" dirty="0" smtClean="0">
                <a:latin typeface="+mn-lt"/>
              </a:rPr>
              <a:t/>
            </a:r>
            <a:br>
              <a:rPr lang="en-GB" dirty="0" smtClean="0">
                <a:latin typeface="+mn-lt"/>
              </a:rPr>
            </a:br>
            <a:endParaRPr lang="en-GB" dirty="0">
              <a:latin typeface="+mn-lt"/>
            </a:endParaRPr>
          </a:p>
        </p:txBody>
      </p:sp>
      <p:pic>
        <p:nvPicPr>
          <p:cNvPr id="6" name="Picture 14" descr="2008-mercedes"/>
          <p:cNvPicPr>
            <a:picLocks noChangeAspect="1" noChangeArrowheads="1"/>
          </p:cNvPicPr>
          <p:nvPr/>
        </p:nvPicPr>
        <p:blipFill>
          <a:blip r:embed="rId4" cstate="print"/>
          <a:srcRect/>
          <a:stretch>
            <a:fillRect/>
          </a:stretch>
        </p:blipFill>
        <p:spPr bwMode="auto">
          <a:xfrm>
            <a:off x="5258606" y="2352665"/>
            <a:ext cx="1800225" cy="1273175"/>
          </a:xfrm>
          <a:prstGeom prst="rect">
            <a:avLst/>
          </a:prstGeom>
          <a:noFill/>
          <a:ln w="9525">
            <a:noFill/>
            <a:miter lim="800000"/>
            <a:headEnd/>
            <a:tailEnd/>
          </a:ln>
        </p:spPr>
      </p:pic>
      <p:pic>
        <p:nvPicPr>
          <p:cNvPr id="8" name="Picture 9" descr="1988-130"/>
          <p:cNvPicPr>
            <a:picLocks noChangeArrowheads="1"/>
          </p:cNvPicPr>
          <p:nvPr/>
        </p:nvPicPr>
        <p:blipFill>
          <a:blip r:embed="rId5" cstate="print"/>
          <a:srcRect/>
          <a:stretch>
            <a:fillRect/>
          </a:stretch>
        </p:blipFill>
        <p:spPr bwMode="auto">
          <a:xfrm>
            <a:off x="733425" y="2352665"/>
            <a:ext cx="1898665" cy="1285884"/>
          </a:xfrm>
          <a:prstGeom prst="rect">
            <a:avLst/>
          </a:prstGeom>
          <a:noFill/>
          <a:ln w="9525">
            <a:noFill/>
            <a:miter lim="800000"/>
            <a:headEnd/>
            <a:tailEnd/>
          </a:ln>
        </p:spPr>
      </p:pic>
      <p:sp>
        <p:nvSpPr>
          <p:cNvPr id="9" name="Rectangle 8"/>
          <p:cNvSpPr/>
          <p:nvPr/>
        </p:nvSpPr>
        <p:spPr bwMode="auto">
          <a:xfrm>
            <a:off x="700849" y="3567111"/>
            <a:ext cx="6429420" cy="14287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itle 1"/>
          <p:cNvSpPr>
            <a:spLocks noGrp="1"/>
          </p:cNvSpPr>
          <p:nvPr>
            <p:ph type="title"/>
          </p:nvPr>
        </p:nvSpPr>
        <p:spPr>
          <a:xfrm>
            <a:off x="849313" y="352401"/>
            <a:ext cx="8996362" cy="1079500"/>
          </a:xfrm>
          <a:noFill/>
        </p:spPr>
        <p:txBody>
          <a:bodyPr/>
          <a:lstStyle/>
          <a:p>
            <a:r>
              <a:rPr dirty="0" smtClean="0">
                <a:latin typeface="Arial" pitchFamily="34" charset="0"/>
                <a:ea typeface="Geneva"/>
                <a:cs typeface="Geneva"/>
              </a:rPr>
              <a:t>Issues that might be of concern to motorists.</a:t>
            </a:r>
            <a:br>
              <a:rPr dirty="0" smtClean="0">
                <a:latin typeface="Arial" pitchFamily="34" charset="0"/>
                <a:ea typeface="Geneva"/>
                <a:cs typeface="Geneva"/>
              </a:rPr>
            </a:br>
            <a:r>
              <a:rPr sz="1400" dirty="0" smtClean="0">
                <a:latin typeface="Arial" pitchFamily="34" charset="0"/>
                <a:ea typeface="Geneva"/>
                <a:cs typeface="Geneva"/>
              </a:rPr>
              <a:t>Echoing the concerns of last year, motorists are most concerned about the cost of driving or owning a car. Preparation for adverse weather and traffic congestion are of lesser concern than last year.</a:t>
            </a:r>
            <a:endParaRPr dirty="0" smtClean="0">
              <a:latin typeface="Arial" pitchFamily="34" charset="0"/>
              <a:ea typeface="Geneva"/>
              <a:cs typeface="Geneva"/>
            </a:endParaRPr>
          </a:p>
        </p:txBody>
      </p:sp>
      <p:sp>
        <p:nvSpPr>
          <p:cNvPr id="18" name="Rectangle 23"/>
          <p:cNvSpPr>
            <a:spLocks noChangeArrowheads="1"/>
          </p:cNvSpPr>
          <p:nvPr/>
        </p:nvSpPr>
        <p:spPr bwMode="auto">
          <a:xfrm>
            <a:off x="1568451" y="6921500"/>
            <a:ext cx="6419074" cy="646113"/>
          </a:xfrm>
          <a:prstGeom prst="rect">
            <a:avLst/>
          </a:prstGeom>
          <a:noFill/>
          <a:ln w="9525">
            <a:noFill/>
            <a:miter lim="800000"/>
            <a:headEnd/>
            <a:tailEnd/>
          </a:ln>
        </p:spPr>
        <p:txBody>
          <a:bodyPr lIns="104287" tIns="52144" rIns="104287" bIns="52144"/>
          <a:lstStyle/>
          <a:p>
            <a:pPr marL="391077" indent="-391077" eaLnBrk="0" hangingPunct="0">
              <a:defRPr/>
            </a:pPr>
            <a:r>
              <a:rPr lang="en-GB" sz="1000" dirty="0">
                <a:solidFill>
                  <a:srgbClr val="4D4D4D"/>
                </a:solidFill>
                <a:latin typeface="+mn-lt"/>
              </a:rPr>
              <a:t>Q1	</a:t>
            </a:r>
            <a:r>
              <a:rPr lang="en-GB" sz="1000" dirty="0" smtClean="0">
                <a:solidFill>
                  <a:srgbClr val="4D4D4D"/>
                </a:solidFill>
                <a:latin typeface="+mn-lt"/>
              </a:rPr>
              <a:t>Here is </a:t>
            </a:r>
            <a:r>
              <a:rPr lang="en-GB" sz="1000" dirty="0">
                <a:solidFill>
                  <a:srgbClr val="4D4D4D"/>
                </a:solidFill>
                <a:latin typeface="+mn-lt"/>
              </a:rPr>
              <a:t>a list of issues that might or might not be of concern to motorists today. </a:t>
            </a:r>
            <a:r>
              <a:rPr lang="en-GB" sz="1000" dirty="0" smtClean="0">
                <a:solidFill>
                  <a:srgbClr val="4D4D4D"/>
                </a:solidFill>
                <a:latin typeface="+mn-lt"/>
              </a:rPr>
              <a:t>Please rank the top five issues of concern for you, in order from most to least concern.</a:t>
            </a:r>
            <a:endParaRPr lang="en-GB" sz="1000" dirty="0">
              <a:solidFill>
                <a:srgbClr val="4D4D4D"/>
              </a:solidFill>
              <a:latin typeface="+mn-lt"/>
            </a:endParaRPr>
          </a:p>
          <a:p>
            <a:pPr marL="391077" indent="-391077" eaLnBrk="0" hangingPunct="0">
              <a:defRPr/>
            </a:pPr>
            <a:r>
              <a:rPr lang="en-GB" sz="1000" dirty="0">
                <a:solidFill>
                  <a:srgbClr val="4D4D4D"/>
                </a:solidFill>
                <a:latin typeface="+mn-lt"/>
              </a:rPr>
              <a:t>	Base: all respondents </a:t>
            </a:r>
            <a:r>
              <a:rPr lang="en-GB" sz="1000" dirty="0" smtClean="0">
                <a:solidFill>
                  <a:srgbClr val="4D4D4D"/>
                </a:solidFill>
                <a:latin typeface="+mn-lt"/>
              </a:rPr>
              <a:t>(n=1,003); </a:t>
            </a:r>
            <a:r>
              <a:rPr lang="en-GB" sz="1000" dirty="0" smtClean="0">
                <a:solidFill>
                  <a:srgbClr val="4D4D4D"/>
                </a:solidFill>
              </a:rPr>
              <a:t>2011 (n=1,002)</a:t>
            </a:r>
            <a:endParaRPr lang="en-GB" sz="1000" dirty="0">
              <a:solidFill>
                <a:srgbClr val="4D4D4D"/>
              </a:solidFill>
              <a:latin typeface="+mn-lt"/>
            </a:endParaRPr>
          </a:p>
        </p:txBody>
      </p:sp>
      <p:graphicFrame>
        <p:nvGraphicFramePr>
          <p:cNvPr id="32" name="Chart 31"/>
          <p:cNvGraphicFramePr>
            <a:graphicFrameLocks/>
          </p:cNvGraphicFramePr>
          <p:nvPr/>
        </p:nvGraphicFramePr>
        <p:xfrm>
          <a:off x="343659" y="1209657"/>
          <a:ext cx="9144064" cy="5643602"/>
        </p:xfrm>
        <a:graphic>
          <a:graphicData uri="http://schemas.openxmlformats.org/drawingml/2006/chart">
            <c:chart xmlns:c="http://schemas.openxmlformats.org/drawingml/2006/chart" xmlns:r="http://schemas.openxmlformats.org/officeDocument/2006/relationships" r:id="rId3"/>
          </a:graphicData>
        </a:graphic>
      </p:graphicFrame>
      <p:sp>
        <p:nvSpPr>
          <p:cNvPr id="39" name="Text Box 17"/>
          <p:cNvSpPr txBox="1">
            <a:spLocks noChangeArrowheads="1"/>
          </p:cNvSpPr>
          <p:nvPr/>
        </p:nvSpPr>
        <p:spPr bwMode="auto">
          <a:xfrm>
            <a:off x="8273277" y="1495409"/>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u="sng" dirty="0" smtClean="0">
                <a:latin typeface="+mn-lt"/>
                <a:ea typeface="Geneva" pitchFamily="-107" charset="-128"/>
                <a:cs typeface="+mn-cs"/>
              </a:rPr>
              <a:t>2012</a:t>
            </a:r>
            <a:endParaRPr lang="en-GB" sz="1400" b="1" u="sng" dirty="0">
              <a:latin typeface="+mn-lt"/>
              <a:ea typeface="Geneva" pitchFamily="-107" charset="-128"/>
              <a:cs typeface="+mn-cs"/>
            </a:endParaRPr>
          </a:p>
        </p:txBody>
      </p:sp>
      <p:sp>
        <p:nvSpPr>
          <p:cNvPr id="67" name="Rectangle 66"/>
          <p:cNvSpPr/>
          <p:nvPr/>
        </p:nvSpPr>
        <p:spPr bwMode="auto">
          <a:xfrm>
            <a:off x="8487591" y="1566847"/>
            <a:ext cx="642942" cy="5214974"/>
          </a:xfrm>
          <a:prstGeom prst="rect">
            <a:avLst/>
          </a:prstGeom>
          <a:solidFill>
            <a:schemeClr val="accent6">
              <a:lumMod val="40000"/>
              <a:lumOff val="60000"/>
            </a:schemeClr>
          </a:solidFill>
          <a:ln w="9525" cap="flat" cmpd="sng" algn="ctr">
            <a:solidFill>
              <a:schemeClr val="accent6">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33" name="Text Box 17"/>
          <p:cNvSpPr txBox="1">
            <a:spLocks noChangeArrowheads="1"/>
          </p:cNvSpPr>
          <p:nvPr/>
        </p:nvSpPr>
        <p:spPr bwMode="auto">
          <a:xfrm>
            <a:off x="8559029" y="181760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60%</a:t>
            </a:r>
            <a:endParaRPr lang="en-GB" sz="1400" b="1" dirty="0">
              <a:latin typeface="+mn-lt"/>
              <a:ea typeface="Geneva" pitchFamily="-107" charset="-128"/>
              <a:cs typeface="+mn-cs"/>
            </a:endParaRPr>
          </a:p>
        </p:txBody>
      </p:sp>
      <p:sp>
        <p:nvSpPr>
          <p:cNvPr id="34" name="Text Box 17"/>
          <p:cNvSpPr txBox="1">
            <a:spLocks noChangeArrowheads="1"/>
          </p:cNvSpPr>
          <p:nvPr/>
        </p:nvSpPr>
        <p:spPr bwMode="auto">
          <a:xfrm>
            <a:off x="8559029" y="278129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52%</a:t>
            </a:r>
            <a:endParaRPr lang="en-GB" sz="1400" b="1" dirty="0">
              <a:latin typeface="+mn-lt"/>
              <a:ea typeface="Geneva" pitchFamily="-107" charset="-128"/>
              <a:cs typeface="+mn-cs"/>
            </a:endParaRPr>
          </a:p>
        </p:txBody>
      </p:sp>
      <p:sp>
        <p:nvSpPr>
          <p:cNvPr id="35" name="Text Box 17"/>
          <p:cNvSpPr txBox="1">
            <a:spLocks noChangeArrowheads="1"/>
          </p:cNvSpPr>
          <p:nvPr/>
        </p:nvSpPr>
        <p:spPr bwMode="auto">
          <a:xfrm>
            <a:off x="8559029" y="213835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58%</a:t>
            </a:r>
            <a:endParaRPr lang="en-GB" sz="1400" b="1" dirty="0">
              <a:latin typeface="+mn-lt"/>
              <a:ea typeface="Geneva" pitchFamily="-107" charset="-128"/>
              <a:cs typeface="+mn-cs"/>
            </a:endParaRPr>
          </a:p>
        </p:txBody>
      </p:sp>
      <p:sp>
        <p:nvSpPr>
          <p:cNvPr id="36" name="Text Box 17"/>
          <p:cNvSpPr txBox="1">
            <a:spLocks noChangeArrowheads="1"/>
          </p:cNvSpPr>
          <p:nvPr/>
        </p:nvSpPr>
        <p:spPr bwMode="auto">
          <a:xfrm>
            <a:off x="8559029" y="313848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46%</a:t>
            </a:r>
            <a:endParaRPr lang="en-GB" sz="1400" b="1" dirty="0">
              <a:latin typeface="+mn-lt"/>
              <a:ea typeface="Geneva" pitchFamily="-107" charset="-128"/>
              <a:cs typeface="+mn-cs"/>
            </a:endParaRPr>
          </a:p>
        </p:txBody>
      </p:sp>
      <p:sp>
        <p:nvSpPr>
          <p:cNvPr id="37" name="Text Box 17"/>
          <p:cNvSpPr txBox="1">
            <a:spLocks noChangeArrowheads="1"/>
          </p:cNvSpPr>
          <p:nvPr/>
        </p:nvSpPr>
        <p:spPr bwMode="auto">
          <a:xfrm>
            <a:off x="8559029" y="242410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53%</a:t>
            </a:r>
            <a:endParaRPr lang="en-GB" sz="1400" b="1" dirty="0">
              <a:latin typeface="+mn-lt"/>
              <a:ea typeface="Geneva" pitchFamily="-107" charset="-128"/>
              <a:cs typeface="+mn-cs"/>
            </a:endParaRPr>
          </a:p>
        </p:txBody>
      </p:sp>
      <p:sp>
        <p:nvSpPr>
          <p:cNvPr id="38" name="Text Box 17"/>
          <p:cNvSpPr txBox="1">
            <a:spLocks noChangeArrowheads="1"/>
          </p:cNvSpPr>
          <p:nvPr/>
        </p:nvSpPr>
        <p:spPr bwMode="auto">
          <a:xfrm>
            <a:off x="8559029" y="346067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41%</a:t>
            </a:r>
            <a:endParaRPr lang="en-GB" sz="1400" b="1" dirty="0">
              <a:latin typeface="+mn-lt"/>
              <a:ea typeface="Geneva" pitchFamily="-107" charset="-128"/>
              <a:cs typeface="+mn-cs"/>
            </a:endParaRPr>
          </a:p>
        </p:txBody>
      </p:sp>
      <p:sp>
        <p:nvSpPr>
          <p:cNvPr id="40" name="Text Box 17"/>
          <p:cNvSpPr txBox="1">
            <a:spLocks noChangeArrowheads="1"/>
          </p:cNvSpPr>
          <p:nvPr/>
        </p:nvSpPr>
        <p:spPr bwMode="auto">
          <a:xfrm>
            <a:off x="8559029" y="374642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35%</a:t>
            </a:r>
            <a:endParaRPr lang="en-GB" sz="1400" b="1" dirty="0">
              <a:latin typeface="+mn-lt"/>
              <a:ea typeface="Geneva" pitchFamily="-107" charset="-128"/>
              <a:cs typeface="+mn-cs"/>
            </a:endParaRPr>
          </a:p>
        </p:txBody>
      </p:sp>
      <p:sp>
        <p:nvSpPr>
          <p:cNvPr id="41" name="Text Box 17"/>
          <p:cNvSpPr txBox="1">
            <a:spLocks noChangeArrowheads="1"/>
          </p:cNvSpPr>
          <p:nvPr/>
        </p:nvSpPr>
        <p:spPr bwMode="auto">
          <a:xfrm>
            <a:off x="8559029" y="410361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30%</a:t>
            </a:r>
            <a:endParaRPr lang="en-GB" sz="1400" b="1" dirty="0">
              <a:latin typeface="+mn-lt"/>
              <a:ea typeface="Geneva" pitchFamily="-107" charset="-128"/>
              <a:cs typeface="+mn-cs"/>
            </a:endParaRPr>
          </a:p>
        </p:txBody>
      </p:sp>
      <p:sp>
        <p:nvSpPr>
          <p:cNvPr id="42" name="Text Box 17"/>
          <p:cNvSpPr txBox="1">
            <a:spLocks noChangeArrowheads="1"/>
          </p:cNvSpPr>
          <p:nvPr/>
        </p:nvSpPr>
        <p:spPr bwMode="auto">
          <a:xfrm>
            <a:off x="8559029" y="446080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26%</a:t>
            </a:r>
            <a:endParaRPr lang="en-GB" sz="1400" b="1" dirty="0">
              <a:latin typeface="+mn-lt"/>
              <a:ea typeface="Geneva" pitchFamily="-107" charset="-128"/>
              <a:cs typeface="+mn-cs"/>
            </a:endParaRPr>
          </a:p>
        </p:txBody>
      </p:sp>
      <p:sp>
        <p:nvSpPr>
          <p:cNvPr id="43" name="Text Box 17"/>
          <p:cNvSpPr txBox="1">
            <a:spLocks noChangeArrowheads="1"/>
          </p:cNvSpPr>
          <p:nvPr/>
        </p:nvSpPr>
        <p:spPr bwMode="auto">
          <a:xfrm>
            <a:off x="8559029" y="474655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22%</a:t>
            </a:r>
            <a:endParaRPr lang="en-GB" sz="1400" b="1" dirty="0">
              <a:latin typeface="+mn-lt"/>
              <a:ea typeface="Geneva" pitchFamily="-107" charset="-128"/>
              <a:cs typeface="+mn-cs"/>
            </a:endParaRPr>
          </a:p>
        </p:txBody>
      </p:sp>
      <p:sp>
        <p:nvSpPr>
          <p:cNvPr id="44" name="Text Box 17"/>
          <p:cNvSpPr txBox="1">
            <a:spLocks noChangeArrowheads="1"/>
          </p:cNvSpPr>
          <p:nvPr/>
        </p:nvSpPr>
        <p:spPr bwMode="auto">
          <a:xfrm>
            <a:off x="8559029" y="510374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20%</a:t>
            </a:r>
            <a:endParaRPr lang="en-GB" sz="1400" b="1" dirty="0">
              <a:latin typeface="+mn-lt"/>
              <a:ea typeface="Geneva" pitchFamily="-107" charset="-128"/>
              <a:cs typeface="+mn-cs"/>
            </a:endParaRPr>
          </a:p>
        </p:txBody>
      </p:sp>
      <p:sp>
        <p:nvSpPr>
          <p:cNvPr id="45" name="Text Box 17"/>
          <p:cNvSpPr txBox="1">
            <a:spLocks noChangeArrowheads="1"/>
          </p:cNvSpPr>
          <p:nvPr/>
        </p:nvSpPr>
        <p:spPr bwMode="auto">
          <a:xfrm>
            <a:off x="8559029" y="542449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17%</a:t>
            </a:r>
            <a:endParaRPr lang="en-GB" sz="1400" b="1" dirty="0">
              <a:latin typeface="+mn-lt"/>
              <a:ea typeface="Geneva" pitchFamily="-107" charset="-128"/>
              <a:cs typeface="+mn-cs"/>
            </a:endParaRPr>
          </a:p>
        </p:txBody>
      </p:sp>
      <p:sp>
        <p:nvSpPr>
          <p:cNvPr id="46" name="Text Box 17"/>
          <p:cNvSpPr txBox="1">
            <a:spLocks noChangeArrowheads="1"/>
          </p:cNvSpPr>
          <p:nvPr/>
        </p:nvSpPr>
        <p:spPr bwMode="auto">
          <a:xfrm>
            <a:off x="8559029" y="574669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15%</a:t>
            </a:r>
            <a:endParaRPr lang="en-GB" sz="1400" b="1" dirty="0">
              <a:latin typeface="+mn-lt"/>
              <a:ea typeface="Geneva" pitchFamily="-107" charset="-128"/>
              <a:cs typeface="+mn-cs"/>
            </a:endParaRPr>
          </a:p>
        </p:txBody>
      </p:sp>
      <p:sp>
        <p:nvSpPr>
          <p:cNvPr id="47" name="Text Box 17"/>
          <p:cNvSpPr txBox="1">
            <a:spLocks noChangeArrowheads="1"/>
          </p:cNvSpPr>
          <p:nvPr/>
        </p:nvSpPr>
        <p:spPr bwMode="auto">
          <a:xfrm>
            <a:off x="8559029" y="610388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13%</a:t>
            </a:r>
            <a:endParaRPr lang="en-GB" sz="1400" b="1" dirty="0">
              <a:latin typeface="+mn-lt"/>
              <a:ea typeface="Geneva" pitchFamily="-107" charset="-128"/>
              <a:cs typeface="+mn-cs"/>
            </a:endParaRPr>
          </a:p>
        </p:txBody>
      </p:sp>
      <p:sp>
        <p:nvSpPr>
          <p:cNvPr id="48" name="Text Box 17"/>
          <p:cNvSpPr txBox="1">
            <a:spLocks noChangeArrowheads="1"/>
          </p:cNvSpPr>
          <p:nvPr/>
        </p:nvSpPr>
        <p:spPr bwMode="auto">
          <a:xfrm>
            <a:off x="8559029" y="642463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12%</a:t>
            </a:r>
            <a:endParaRPr lang="en-GB" sz="1400" b="1" dirty="0">
              <a:latin typeface="+mn-lt"/>
              <a:ea typeface="Geneva" pitchFamily="-107" charset="-128"/>
              <a:cs typeface="+mn-cs"/>
            </a:endParaRPr>
          </a:p>
        </p:txBody>
      </p:sp>
      <p:sp>
        <p:nvSpPr>
          <p:cNvPr id="49" name="Text Box 17"/>
          <p:cNvSpPr txBox="1">
            <a:spLocks noChangeArrowheads="1"/>
          </p:cNvSpPr>
          <p:nvPr/>
        </p:nvSpPr>
        <p:spPr bwMode="auto">
          <a:xfrm>
            <a:off x="9130533" y="1495409"/>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u="sng" dirty="0" smtClean="0">
                <a:latin typeface="+mn-lt"/>
                <a:ea typeface="Geneva" pitchFamily="-107" charset="-128"/>
                <a:cs typeface="+mn-cs"/>
              </a:rPr>
              <a:t>2011</a:t>
            </a:r>
            <a:endParaRPr lang="en-GB" sz="1400" b="1" u="sng" dirty="0">
              <a:latin typeface="+mn-lt"/>
              <a:ea typeface="Geneva" pitchFamily="-107" charset="-128"/>
              <a:cs typeface="+mn-cs"/>
            </a:endParaRPr>
          </a:p>
        </p:txBody>
      </p:sp>
      <p:sp>
        <p:nvSpPr>
          <p:cNvPr id="68" name="Rectangle 67"/>
          <p:cNvSpPr/>
          <p:nvPr/>
        </p:nvSpPr>
        <p:spPr bwMode="auto">
          <a:xfrm>
            <a:off x="9273409" y="1566847"/>
            <a:ext cx="642942" cy="5214974"/>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52" name="Text Box 17"/>
          <p:cNvSpPr txBox="1">
            <a:spLocks noChangeArrowheads="1"/>
          </p:cNvSpPr>
          <p:nvPr/>
        </p:nvSpPr>
        <p:spPr bwMode="auto">
          <a:xfrm>
            <a:off x="9331697" y="278129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50%</a:t>
            </a:r>
            <a:endParaRPr lang="en-GB" sz="1400" b="1" dirty="0">
              <a:latin typeface="+mn-lt"/>
              <a:ea typeface="Geneva" pitchFamily="-107" charset="-128"/>
              <a:cs typeface="+mn-cs"/>
            </a:endParaRPr>
          </a:p>
        </p:txBody>
      </p:sp>
      <p:sp>
        <p:nvSpPr>
          <p:cNvPr id="53" name="Text Box 17"/>
          <p:cNvSpPr txBox="1">
            <a:spLocks noChangeArrowheads="1"/>
          </p:cNvSpPr>
          <p:nvPr/>
        </p:nvSpPr>
        <p:spPr bwMode="auto">
          <a:xfrm>
            <a:off x="9331697" y="213835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60%</a:t>
            </a:r>
            <a:endParaRPr lang="en-GB" sz="1400" b="1" dirty="0">
              <a:latin typeface="+mn-lt"/>
              <a:ea typeface="Geneva" pitchFamily="-107" charset="-128"/>
              <a:cs typeface="+mn-cs"/>
            </a:endParaRPr>
          </a:p>
        </p:txBody>
      </p:sp>
      <p:sp>
        <p:nvSpPr>
          <p:cNvPr id="54" name="Text Box 17"/>
          <p:cNvSpPr txBox="1">
            <a:spLocks noChangeArrowheads="1"/>
          </p:cNvSpPr>
          <p:nvPr/>
        </p:nvSpPr>
        <p:spPr bwMode="auto">
          <a:xfrm>
            <a:off x="9331697" y="313848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54%</a:t>
            </a:r>
            <a:endParaRPr lang="en-GB" sz="1400" b="1" dirty="0">
              <a:latin typeface="+mn-lt"/>
              <a:ea typeface="Geneva" pitchFamily="-107" charset="-128"/>
              <a:cs typeface="+mn-cs"/>
            </a:endParaRPr>
          </a:p>
        </p:txBody>
      </p:sp>
      <p:sp>
        <p:nvSpPr>
          <p:cNvPr id="55" name="Text Box 17"/>
          <p:cNvSpPr txBox="1">
            <a:spLocks noChangeArrowheads="1"/>
          </p:cNvSpPr>
          <p:nvPr/>
        </p:nvSpPr>
        <p:spPr bwMode="auto">
          <a:xfrm>
            <a:off x="9331697" y="2424103"/>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47%</a:t>
            </a:r>
            <a:endParaRPr lang="en-GB" sz="1400" b="1" dirty="0">
              <a:latin typeface="+mn-lt"/>
              <a:ea typeface="Geneva" pitchFamily="-107" charset="-128"/>
              <a:cs typeface="+mn-cs"/>
            </a:endParaRPr>
          </a:p>
        </p:txBody>
      </p:sp>
      <p:sp>
        <p:nvSpPr>
          <p:cNvPr id="56" name="Text Box 17"/>
          <p:cNvSpPr txBox="1">
            <a:spLocks noChangeArrowheads="1"/>
          </p:cNvSpPr>
          <p:nvPr/>
        </p:nvSpPr>
        <p:spPr bwMode="auto">
          <a:xfrm>
            <a:off x="9331697" y="3460675"/>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38%</a:t>
            </a:r>
            <a:endParaRPr lang="en-GB" sz="1400" b="1" dirty="0">
              <a:latin typeface="+mn-lt"/>
              <a:ea typeface="Geneva" pitchFamily="-107" charset="-128"/>
              <a:cs typeface="+mn-cs"/>
            </a:endParaRPr>
          </a:p>
        </p:txBody>
      </p:sp>
      <p:sp>
        <p:nvSpPr>
          <p:cNvPr id="57" name="Text Box 17"/>
          <p:cNvSpPr txBox="1">
            <a:spLocks noChangeArrowheads="1"/>
          </p:cNvSpPr>
          <p:nvPr/>
        </p:nvSpPr>
        <p:spPr bwMode="auto">
          <a:xfrm>
            <a:off x="9331697" y="374642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32%</a:t>
            </a:r>
            <a:endParaRPr lang="en-GB" sz="1400" b="1" dirty="0">
              <a:latin typeface="+mn-lt"/>
              <a:ea typeface="Geneva" pitchFamily="-107" charset="-128"/>
              <a:cs typeface="+mn-cs"/>
            </a:endParaRPr>
          </a:p>
        </p:txBody>
      </p:sp>
      <p:sp>
        <p:nvSpPr>
          <p:cNvPr id="58" name="Text Box 17"/>
          <p:cNvSpPr txBox="1">
            <a:spLocks noChangeArrowheads="1"/>
          </p:cNvSpPr>
          <p:nvPr/>
        </p:nvSpPr>
        <p:spPr bwMode="auto">
          <a:xfrm>
            <a:off x="9331697" y="410361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36%</a:t>
            </a:r>
            <a:endParaRPr lang="en-GB" sz="1400" b="1" dirty="0">
              <a:latin typeface="+mn-lt"/>
              <a:ea typeface="Geneva" pitchFamily="-107" charset="-128"/>
              <a:cs typeface="+mn-cs"/>
            </a:endParaRPr>
          </a:p>
        </p:txBody>
      </p:sp>
      <p:sp>
        <p:nvSpPr>
          <p:cNvPr id="59" name="Text Box 17"/>
          <p:cNvSpPr txBox="1">
            <a:spLocks noChangeArrowheads="1"/>
          </p:cNvSpPr>
          <p:nvPr/>
        </p:nvSpPr>
        <p:spPr bwMode="auto">
          <a:xfrm>
            <a:off x="9331697" y="4460807"/>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23%</a:t>
            </a:r>
            <a:endParaRPr lang="en-GB" sz="1400" b="1" dirty="0">
              <a:latin typeface="+mn-lt"/>
              <a:ea typeface="Geneva" pitchFamily="-107" charset="-128"/>
              <a:cs typeface="+mn-cs"/>
            </a:endParaRPr>
          </a:p>
        </p:txBody>
      </p:sp>
      <p:sp>
        <p:nvSpPr>
          <p:cNvPr id="60" name="Text Box 17"/>
          <p:cNvSpPr txBox="1">
            <a:spLocks noChangeArrowheads="1"/>
          </p:cNvSpPr>
          <p:nvPr/>
        </p:nvSpPr>
        <p:spPr bwMode="auto">
          <a:xfrm>
            <a:off x="9331697" y="474655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20%</a:t>
            </a:r>
            <a:endParaRPr lang="en-GB" sz="1400" b="1" dirty="0">
              <a:latin typeface="+mn-lt"/>
              <a:ea typeface="Geneva" pitchFamily="-107" charset="-128"/>
              <a:cs typeface="+mn-cs"/>
            </a:endParaRPr>
          </a:p>
        </p:txBody>
      </p:sp>
      <p:sp>
        <p:nvSpPr>
          <p:cNvPr id="61" name="Text Box 17"/>
          <p:cNvSpPr txBox="1">
            <a:spLocks noChangeArrowheads="1"/>
          </p:cNvSpPr>
          <p:nvPr/>
        </p:nvSpPr>
        <p:spPr bwMode="auto">
          <a:xfrm>
            <a:off x="9331697" y="510374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20%</a:t>
            </a:r>
            <a:endParaRPr lang="en-GB" sz="1400" b="1" dirty="0">
              <a:latin typeface="+mn-lt"/>
              <a:ea typeface="Geneva" pitchFamily="-107" charset="-128"/>
              <a:cs typeface="+mn-cs"/>
            </a:endParaRPr>
          </a:p>
        </p:txBody>
      </p:sp>
      <p:sp>
        <p:nvSpPr>
          <p:cNvPr id="62" name="Text Box 17"/>
          <p:cNvSpPr txBox="1">
            <a:spLocks noChangeArrowheads="1"/>
          </p:cNvSpPr>
          <p:nvPr/>
        </p:nvSpPr>
        <p:spPr bwMode="auto">
          <a:xfrm>
            <a:off x="9331697" y="5424499"/>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24%</a:t>
            </a:r>
            <a:endParaRPr lang="en-GB" sz="1400" b="1" dirty="0">
              <a:latin typeface="+mn-lt"/>
              <a:ea typeface="Geneva" pitchFamily="-107" charset="-128"/>
              <a:cs typeface="+mn-cs"/>
            </a:endParaRPr>
          </a:p>
        </p:txBody>
      </p:sp>
      <p:sp>
        <p:nvSpPr>
          <p:cNvPr id="63" name="Text Box 17"/>
          <p:cNvSpPr txBox="1">
            <a:spLocks noChangeArrowheads="1"/>
          </p:cNvSpPr>
          <p:nvPr/>
        </p:nvSpPr>
        <p:spPr bwMode="auto">
          <a:xfrm>
            <a:off x="9331697" y="574669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13%</a:t>
            </a:r>
            <a:endParaRPr lang="en-GB" sz="1400" b="1" dirty="0">
              <a:latin typeface="+mn-lt"/>
              <a:ea typeface="Geneva" pitchFamily="-107" charset="-128"/>
              <a:cs typeface="+mn-cs"/>
            </a:endParaRPr>
          </a:p>
        </p:txBody>
      </p:sp>
      <p:sp>
        <p:nvSpPr>
          <p:cNvPr id="64" name="Text Box 17"/>
          <p:cNvSpPr txBox="1">
            <a:spLocks noChangeArrowheads="1"/>
          </p:cNvSpPr>
          <p:nvPr/>
        </p:nvSpPr>
        <p:spPr bwMode="auto">
          <a:xfrm>
            <a:off x="9331697" y="610388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10%</a:t>
            </a:r>
            <a:endParaRPr lang="en-GB" sz="1400" b="1" dirty="0">
              <a:latin typeface="+mn-lt"/>
              <a:ea typeface="Geneva" pitchFamily="-107" charset="-128"/>
              <a:cs typeface="+mn-cs"/>
            </a:endParaRPr>
          </a:p>
        </p:txBody>
      </p:sp>
      <p:sp>
        <p:nvSpPr>
          <p:cNvPr id="65" name="Text Box 17"/>
          <p:cNvSpPr txBox="1">
            <a:spLocks noChangeArrowheads="1"/>
          </p:cNvSpPr>
          <p:nvPr/>
        </p:nvSpPr>
        <p:spPr bwMode="auto">
          <a:xfrm>
            <a:off x="9331697" y="642463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11%</a:t>
            </a:r>
            <a:endParaRPr lang="en-GB" sz="1400" b="1" dirty="0">
              <a:latin typeface="+mn-lt"/>
              <a:ea typeface="Geneva" pitchFamily="-107" charset="-128"/>
              <a:cs typeface="+mn-cs"/>
            </a:endParaRPr>
          </a:p>
        </p:txBody>
      </p:sp>
      <p:sp>
        <p:nvSpPr>
          <p:cNvPr id="66" name="Text Box 17"/>
          <p:cNvSpPr txBox="1">
            <a:spLocks noChangeArrowheads="1"/>
          </p:cNvSpPr>
          <p:nvPr/>
        </p:nvSpPr>
        <p:spPr bwMode="auto">
          <a:xfrm>
            <a:off x="9331697" y="1817601"/>
            <a:ext cx="584654" cy="320750"/>
          </a:xfrm>
          <a:prstGeom prst="rect">
            <a:avLst/>
          </a:prstGeom>
          <a:noFill/>
          <a:ln w="9525">
            <a:noFill/>
            <a:miter lim="800000"/>
            <a:headEnd/>
            <a:tailEnd/>
          </a:ln>
        </p:spPr>
        <p:txBody>
          <a:bodyPr wrap="square" lIns="104287" tIns="52144" rIns="104287" bIns="52144">
            <a:spAutoFit/>
          </a:bodyPr>
          <a:lstStyle/>
          <a:p>
            <a:pPr eaLnBrk="0" hangingPunct="0">
              <a:defRPr/>
            </a:pPr>
            <a:r>
              <a:rPr lang="en-GB" sz="1400" b="1" dirty="0" smtClean="0">
                <a:latin typeface="+mn-lt"/>
                <a:ea typeface="Geneva" pitchFamily="-107" charset="-128"/>
                <a:cs typeface="+mn-cs"/>
              </a:rPr>
              <a:t>65%</a:t>
            </a:r>
            <a:endParaRPr lang="en-GB" sz="1400" b="1" dirty="0">
              <a:latin typeface="+mn-lt"/>
              <a:ea typeface="Geneva" pitchFamily="-107" charset="-128"/>
              <a:cs typeface="+mn-cs"/>
            </a:endParaRPr>
          </a:p>
        </p:txBody>
      </p:sp>
      <p:sp>
        <p:nvSpPr>
          <p:cNvPr id="69" name="Text Box 17"/>
          <p:cNvSpPr txBox="1">
            <a:spLocks noChangeArrowheads="1"/>
          </p:cNvSpPr>
          <p:nvPr/>
        </p:nvSpPr>
        <p:spPr bwMode="auto">
          <a:xfrm>
            <a:off x="8416153" y="1317535"/>
            <a:ext cx="1500198"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Total concern</a:t>
            </a:r>
            <a:endParaRPr lang="en-GB" sz="1400" b="1" dirty="0">
              <a:latin typeface="+mn-lt"/>
              <a:ea typeface="Geneva" pitchFamily="-107" charset="-128"/>
              <a:cs typeface="+mn-cs"/>
            </a:endParaRPr>
          </a:p>
        </p:txBody>
      </p:sp>
      <p:sp>
        <p:nvSpPr>
          <p:cNvPr id="70" name="Down Arrow 69"/>
          <p:cNvSpPr/>
          <p:nvPr/>
        </p:nvSpPr>
        <p:spPr bwMode="auto">
          <a:xfrm rot="10800000">
            <a:off x="8344715" y="2486991"/>
            <a:ext cx="142876" cy="214314"/>
          </a:xfrm>
          <a:prstGeom prst="downArrow">
            <a:avLst/>
          </a:prstGeom>
          <a:solidFill>
            <a:srgbClr val="00B050"/>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71" name="Down Arrow 70"/>
          <p:cNvSpPr/>
          <p:nvPr/>
        </p:nvSpPr>
        <p:spPr bwMode="auto">
          <a:xfrm>
            <a:off x="8344715" y="1910927"/>
            <a:ext cx="142876" cy="214314"/>
          </a:xfrm>
          <a:prstGeom prst="downArrow">
            <a:avLst/>
          </a:prstGeom>
          <a:solidFill>
            <a:srgbClr val="FF0000"/>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74" name="Text Box 17"/>
          <p:cNvSpPr txBox="1">
            <a:spLocks noChangeArrowheads="1"/>
          </p:cNvSpPr>
          <p:nvPr/>
        </p:nvSpPr>
        <p:spPr bwMode="auto">
          <a:xfrm>
            <a:off x="8344715" y="1566847"/>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2012</a:t>
            </a:r>
            <a:endParaRPr lang="en-GB" sz="1400" b="1" dirty="0">
              <a:latin typeface="+mn-lt"/>
              <a:ea typeface="Geneva" pitchFamily="-107" charset="-128"/>
              <a:cs typeface="+mn-cs"/>
            </a:endParaRPr>
          </a:p>
        </p:txBody>
      </p:sp>
      <p:sp>
        <p:nvSpPr>
          <p:cNvPr id="75" name="Text Box 17"/>
          <p:cNvSpPr txBox="1">
            <a:spLocks noChangeArrowheads="1"/>
          </p:cNvSpPr>
          <p:nvPr/>
        </p:nvSpPr>
        <p:spPr bwMode="auto">
          <a:xfrm>
            <a:off x="9130533" y="1566847"/>
            <a:ext cx="928694" cy="320750"/>
          </a:xfrm>
          <a:prstGeom prst="rect">
            <a:avLst/>
          </a:prstGeom>
          <a:noFill/>
          <a:ln w="9525">
            <a:noFill/>
            <a:miter lim="800000"/>
            <a:headEnd/>
            <a:tailEnd/>
          </a:ln>
        </p:spPr>
        <p:txBody>
          <a:bodyPr wrap="square" lIns="104287" tIns="52144" rIns="104287" bIns="52144">
            <a:spAutoFit/>
          </a:bodyPr>
          <a:lstStyle/>
          <a:p>
            <a:pPr algn="ctr" eaLnBrk="0" hangingPunct="0">
              <a:defRPr/>
            </a:pPr>
            <a:r>
              <a:rPr lang="en-GB" sz="1400" b="1" dirty="0" smtClean="0">
                <a:latin typeface="+mn-lt"/>
                <a:ea typeface="Geneva" pitchFamily="-107" charset="-128"/>
                <a:cs typeface="+mn-cs"/>
              </a:rPr>
              <a:t>2011</a:t>
            </a:r>
            <a:endParaRPr lang="en-GB" sz="1400" b="1" dirty="0">
              <a:latin typeface="+mn-lt"/>
              <a:ea typeface="Geneva" pitchFamily="-107" charset="-128"/>
              <a:cs typeface="+mn-cs"/>
            </a:endParaRPr>
          </a:p>
        </p:txBody>
      </p:sp>
      <p:sp>
        <p:nvSpPr>
          <p:cNvPr id="76" name="Down Arrow 75"/>
          <p:cNvSpPr/>
          <p:nvPr/>
        </p:nvSpPr>
        <p:spPr bwMode="auto">
          <a:xfrm>
            <a:off x="8344715" y="3209921"/>
            <a:ext cx="142876" cy="214314"/>
          </a:xfrm>
          <a:prstGeom prst="downArrow">
            <a:avLst/>
          </a:prstGeom>
          <a:solidFill>
            <a:srgbClr val="FF0000"/>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77" name="Down Arrow 76"/>
          <p:cNvSpPr/>
          <p:nvPr/>
        </p:nvSpPr>
        <p:spPr bwMode="auto">
          <a:xfrm>
            <a:off x="8344715" y="4210053"/>
            <a:ext cx="142876" cy="214314"/>
          </a:xfrm>
          <a:prstGeom prst="downArrow">
            <a:avLst/>
          </a:prstGeom>
          <a:solidFill>
            <a:srgbClr val="FF0000"/>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
        <p:nvSpPr>
          <p:cNvPr id="79" name="Down Arrow 78"/>
          <p:cNvSpPr/>
          <p:nvPr/>
        </p:nvSpPr>
        <p:spPr bwMode="auto">
          <a:xfrm>
            <a:off x="8344715" y="5495937"/>
            <a:ext cx="142876" cy="214314"/>
          </a:xfrm>
          <a:prstGeom prst="downArrow">
            <a:avLst/>
          </a:prstGeom>
          <a:solidFill>
            <a:srgbClr val="FF0000"/>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Q_PPT_Viewing_Templat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ndscape pres">
      <a:majorFont>
        <a:latin typeface="Arial Narrow"/>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0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0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landscape pre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landscape pre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landscape pres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landscape pres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landscape pre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landscape pre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landscape pre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713BE05178DF644BBA2973F307C0E6F" ma:contentTypeVersion="3" ma:contentTypeDescription="Create a new document." ma:contentTypeScope="" ma:versionID="c1aef164a2f9eb17fc24b1535a909b4e">
  <xsd:schema xmlns:xsd="http://www.w3.org/2001/XMLSchema" xmlns:xs="http://www.w3.org/2001/XMLSchema" xmlns:p="http://schemas.microsoft.com/office/2006/metadata/properties" xmlns:ns2="da14dfcc-5d82-4039-9276-28665cdf334a" targetNamespace="http://schemas.microsoft.com/office/2006/metadata/properties" ma:root="true" ma:fieldsID="cce9cea7ce2958813d6e0e31a2bba8ef" ns2:_="">
    <xsd:import namespace="da14dfcc-5d82-4039-9276-28665cdf334a"/>
    <xsd:element name="properties">
      <xsd:complexType>
        <xsd:sequence>
          <xsd:element name="documentManagement">
            <xsd:complexType>
              <xsd:all>
                <xsd:element ref="ns2:SharedWithUsers" minOccurs="0"/>
                <xsd:element ref="ns2:SharingHintHash"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14dfcc-5d82-4039-9276-28665cdf334a"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9" nillable="true" ma:displayName="Sharing Hint Hash" ma:internalName="SharingHintHash" ma:readOnly="true">
      <xsd:simpleType>
        <xsd:restriction base="dms:Text"/>
      </xsd:simpleType>
    </xsd:element>
    <xsd:element name="SharedWithDetails" ma:index="1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E291A7E-71C1-41D3-8F01-99A71698952E}"/>
</file>

<file path=customXml/itemProps2.xml><?xml version="1.0" encoding="utf-8"?>
<ds:datastoreItem xmlns:ds="http://schemas.openxmlformats.org/officeDocument/2006/customXml" ds:itemID="{DAD85369-26ED-4E51-BFD8-9D87EE428D30}"/>
</file>

<file path=customXml/itemProps3.xml><?xml version="1.0" encoding="utf-8"?>
<ds:datastoreItem xmlns:ds="http://schemas.openxmlformats.org/officeDocument/2006/customXml" ds:itemID="{305C2B20-20DC-439D-9C81-2C0D2D687A2A}"/>
</file>

<file path=docProps/app.xml><?xml version="1.0" encoding="utf-8"?>
<Properties xmlns="http://schemas.openxmlformats.org/officeDocument/2006/extended-properties" xmlns:vt="http://schemas.openxmlformats.org/officeDocument/2006/docPropsVTypes">
  <Template/>
  <TotalTime>9454</TotalTime>
  <Words>7174</Words>
  <Application>Microsoft Office PowerPoint</Application>
  <PresentationFormat>Custom</PresentationFormat>
  <Paragraphs>1459</Paragraphs>
  <Slides>45</Slides>
  <Notes>40</Notes>
  <HiddenSlides>7</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Q_PPT_Viewing_Template1</vt:lpstr>
      <vt:lpstr>Slide 1</vt:lpstr>
      <vt:lpstr>Presentation order.</vt:lpstr>
      <vt:lpstr>About the motorist.</vt:lpstr>
      <vt:lpstr>Summary of car ownership.</vt:lpstr>
      <vt:lpstr>Setting the scene.</vt:lpstr>
      <vt:lpstr>Driving enjoyment. The outlook for motorists in 2012 is largely unchanged – 6 in 10 drivers say they enjoy driving as much as they used to. However, there is a slight negative outlook with 3 in 10 motorists enjoying driving less than they used to.</vt:lpstr>
      <vt:lpstr>In summary...</vt:lpstr>
      <vt:lpstr>Gauging the mood in 2012 –  Tracker questions. </vt:lpstr>
      <vt:lpstr>Issues that might be of concern to motorists. Echoing the concerns of last year, motorists are most concerned about the cost of driving or owning a car. Preparation for adverse weather and traffic congestion are of lesser concern than last year.</vt:lpstr>
      <vt:lpstr>Views on motoring – general. 8 in 10 motorists believe their local roads are deteriorating, although the outlook is generally more positive than the past two years. Opposition to monitoring technology is at its lowest point and on par with 2008.</vt:lpstr>
      <vt:lpstr>Views on motoring – general. Company car drivers are more likely to disagree with deterioration of the roads (although most still do agree). Almost one-third of company car drivers disagree that journey times are more predictable.</vt:lpstr>
      <vt:lpstr>Views on motoring – me and my car. Motorists continue to see their car as an integral part of their lives, with more than ¾ believing it would be difficult to adjust to a carless lifestyle. However, public transport is increasingly perceived as accessible.</vt:lpstr>
      <vt:lpstr>Views on motoring – me and my car. 17-24 year olds are more likely to be flexible in terms of taking public transport or adjusting their lifestyle as are those who live in cities and towns.</vt:lpstr>
      <vt:lpstr>View on motoring – the law. Willingness to comply to motoring laws is high, however, one-quarter of motorists feel they are unlikely to get caught as more motorists now believe that there is a lack of police enforcing motoring laws compared to two years ago. </vt:lpstr>
      <vt:lpstr>View on motoring – the law. The majority of speeders agree that they could be caught and feel there are not enough police on the roads.  They are also likely to agree that they are law abiding drivers – although not as strongly as others. </vt:lpstr>
      <vt:lpstr>Spending motoring taxes. Reinvestment of taxes into local roads continues to be a priority and support for investment into public transport is on the increase. 2011 saw the highest levels of disagreement regarding the 'fair price' of taxes which have returned to 2010 levels.</vt:lpstr>
      <vt:lpstr>Behaviour over the last 12 months (1). No large changes in behaviour have occurred since 2011. The majority of motorists continue to combine and cut down on car journeys. These changes are nearly always for financial reasons.</vt:lpstr>
      <vt:lpstr>Behaviour over the last 12 months (2). More radical behaviour changes – such as those that require changing vehicles – continue to be less common but consistent over the past few years. </vt:lpstr>
      <vt:lpstr>Older drivers. No large changes have been seen over the past year but over the past three years, more feel there should be a maximum age for driving and that driving for the elderly should only be done during daylight.</vt:lpstr>
      <vt:lpstr>Older drivers. Opinions regarding older drivers remain relatively unchanged since last year, with medical checks being the preferred method of managing elderly motorists. As expected, these opinions are closely linked to the respondent's age.</vt:lpstr>
      <vt:lpstr>Peak car. </vt:lpstr>
      <vt:lpstr>Car usage and dependence. Motorists feel they are using their cars less – both compared to 5 years ago and one year ago. However, they are also likely to feel more dependent on their cars, especially those with children. Looking across a period of five years shows greater perceived behaviour change.</vt:lpstr>
      <vt:lpstr>Activities that affect car use.  The vast majority have shopped online and approximately one-quarter of motorists feel this has reduced their  dependence on or usage of their car – the majority (almost two-thirds) say it has not changed their motoring behaviour. </vt:lpstr>
      <vt:lpstr>Car dependency by activity. The potential for using public transport is highest for day-to-day travel and socialising, but it is almost inconceivable for activities such as responding quickly to medical issues or carrying heavy shopping. Rural motorists are more likely to need their vehicle for all activities and suburban motorists for many. </vt:lpstr>
      <vt:lpstr>Impact of rising cost of motoring. Unsurprisingly, this is also reflected in the activities motorists say they have given up because of the cost of motoring – activities that are seen as most feasible to do via public transport are those that are most likely to be abandoned by car. Londoners are more likely to have given up all activities. </vt:lpstr>
      <vt:lpstr>Reducing number of cars in household. Motorists' continued dependence on their cars is reflected in attitudes towards reducing the number of cars in their households – over half are not willing to even consider it.</vt:lpstr>
      <vt:lpstr>Buying a first car. Parental contribution to the purchase of a first car appears to be increasingly expected – with more than half of parents today at least considering it, even though two-thirds did not have help in buying their own first car.  </vt:lpstr>
      <vt:lpstr>Proportion of income spent on running car. The majority of motorists are unable to estimate how much of their income goes towards running their cars.  Of those who do, they believe they are spending increasingly more of their income on motoring. However, as this question is based on recalled experience, this may reflect higher living costs in general, rather than motoring costs specifically.</vt:lpstr>
      <vt:lpstr>Safety on the road. </vt:lpstr>
      <vt:lpstr>General views on road safety. Motorists are less likely to say they feel safer on the roads now than ever before, despite feeling comforted by new technological features. 7 in 10 believe motorists see the speed limit as 'a rule to be broken' (63% admit speeding on the motorway).</vt:lpstr>
      <vt:lpstr>Safety technology. All proposed safety mechanisms are believed to make motoring safer, especially parking sensors, alco-locks and auto-braking systems.</vt:lpstr>
      <vt:lpstr>Driving distractions. Motorists are less likely to take a phone call not hands-free and send text messages compared to 2011. However, apps and social networking are now being checked slightly more often (when stationary). .</vt:lpstr>
      <vt:lpstr>Road safety and education. More rigorous driving education is welcomed by most, but typically in areas where they would be unaffected – 'lifetime re-testing' is supported by younger drivers and 'driving on the curriculum' is encouraged by older drivers. Motorists' perceptions of drink-driving and driving standards do not necessarily reflect behaviour on the road.</vt:lpstr>
      <vt:lpstr>Punishment for motoring offences. The vast majority would punish excessive drug- or drink-driving with a ban – unsurprisingly, those who admit to commiting these offences would be more lenient.</vt:lpstr>
      <vt:lpstr>Driving under the influence. </vt:lpstr>
      <vt:lpstr>Driving under the influence of drink/ drugs. Fewer motorists than last year have driven whilst under the influence of alcohol. Those most likely to drink drive are young, male and have more than one car per household.</vt:lpstr>
      <vt:lpstr>Speed limits.</vt:lpstr>
      <vt:lpstr>Breaking the speed limit. Nearly two-thirds admit to speeding on motorways (the same proportion who believe that the speed limit on motorways should be raised), typically when roads are quiet or conditions are good.</vt:lpstr>
      <vt:lpstr>Maximum speed limits – over time. Since 2009 the desire for higher speed limits has remained relatively consistent. </vt:lpstr>
      <vt:lpstr>The driving environment.</vt:lpstr>
      <vt:lpstr>Car maintenance. Unsurprisingly, the more frequently performed car maintenance tasks – such as refilling washer fluid – are those which motorists feel most confident with. </vt:lpstr>
      <vt:lpstr>Insurance policy efficiencies. Consumers are becoming increasingly 'deal savvy', with 7 in 10 visiting price comparison websites before buying insurance, and over half switching providers for a better deal on their car insurance.</vt:lpstr>
      <vt:lpstr>Driving in adverse weather. The majority claim to be confident driving in adverse weather, and that they are well prepared (or at least more so than last year). </vt:lpstr>
      <vt:lpstr>Priorities for transport funding. Motorists tend to prioritise investment in areas that are more likely to directly benefit them: maintaining and improving local roads, and for high-mileage and company car drivers, maintaining and improving motorways. </vt:lpstr>
      <vt:lpstr>Slide 45</vt:lpstr>
    </vt:vector>
  </TitlesOfParts>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Kendra Noonan</dc:creator>
  <cp:lastModifiedBy>Kendra Noonan</cp:lastModifiedBy>
  <cp:revision>1095</cp:revision>
  <cp:lastPrinted>2009-04-08T09:45:59Z</cp:lastPrinted>
  <dcterms:created xsi:type="dcterms:W3CDTF">2010-03-26T09:43:41Z</dcterms:created>
  <dcterms:modified xsi:type="dcterms:W3CDTF">2012-02-28T14:58:25Z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0x0101001713BE05178DF644BBA2973F307C0E6F</vt:lpwstr>
  </property>
</Properties>
</file>