
<file path=[Content_Types].xml><?xml version="1.0" encoding="utf-8"?>
<Types xmlns="http://schemas.openxmlformats.org/package/2006/content-types">
  <Default Extension="png" ContentType="image/png"/>
  <Default Extension="rels" ContentType="application/vnd.openxmlformats-package.relationships+xml"/>
  <Default Extension="jpeg" ContentType="image/jpeg"/>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s/slide61.xml" ContentType="application/vnd.openxmlformats-officedocument.presentationml.slide+xml"/>
  <Override PartName="/ppt/slides/slide31.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slides/slide68.xml" ContentType="application/vnd.openxmlformats-officedocument.presentationml.slide+xml"/>
  <Override PartName="/ppt/slides/slide54.xml" ContentType="application/vnd.openxmlformats-officedocument.presentationml.slide+xml"/>
  <Override PartName="/ppt/slides/slide16.xml" ContentType="application/vnd.openxmlformats-officedocument.presentationml.slide+xml"/>
  <Override PartName="/ppt/slides/slide67.xml" ContentType="application/vnd.openxmlformats-officedocument.presentationml.slide+xml"/>
  <Override PartName="/ppt/slides/slide55.xml" ContentType="application/vnd.openxmlformats-officedocument.presentationml.slide+xml"/>
  <Override PartName="/ppt/slides/slide66.xml" ContentType="application/vnd.openxmlformats-officedocument.presentationml.slide+xml"/>
  <Override PartName="/ppt/slides/slide14.xml" ContentType="application/vnd.openxmlformats-officedocument.presentationml.slide+xml"/>
  <Override PartName="/ppt/slides/slide69.xml" ContentType="application/vnd.openxmlformats-officedocument.presentationml.slide+xml"/>
  <Override PartName="/ppt/slides/slide13.xml" ContentType="application/vnd.openxmlformats-officedocument.presentationml.slide+xml"/>
  <Override PartName="/ppt/slides/slide50.xml" ContentType="application/vnd.openxmlformats-officedocument.presentationml.slide+xml"/>
  <Override PartName="/ppt/slides/slide9.xml" ContentType="application/vnd.openxmlformats-officedocument.presentationml.slide+xml"/>
  <Override PartName="/ppt/slides/slide71.xml" ContentType="application/vnd.openxmlformats-officedocument.presentationml.slide+xml"/>
  <Override PartName="/ppt/slides/slide10.xml" ContentType="application/vnd.openxmlformats-officedocument.presentationml.slide+xml"/>
  <Override PartName="/ppt/slides/slide62.xml" ContentType="application/vnd.openxmlformats-officedocument.presentationml.slide+xml"/>
  <Override PartName="/ppt/slides/slide11.xml" ContentType="application/vnd.openxmlformats-officedocument.presentationml.slide+xml"/>
  <Override PartName="/ppt/slides/slide52.xml" ContentType="application/vnd.openxmlformats-officedocument.presentationml.slide+xml"/>
  <Override PartName="/ppt/slides/slide12.xml" ContentType="application/vnd.openxmlformats-officedocument.presentationml.slide+xml"/>
  <Override PartName="/ppt/slides/slide70.xml" ContentType="application/vnd.openxmlformats-officedocument.presentationml.slide+xml"/>
  <Override PartName="/ppt/slides/slide17.xml" ContentType="application/vnd.openxmlformats-officedocument.presentationml.slide+xml"/>
  <Override PartName="/ppt/slides/slide30.xml" ContentType="application/vnd.openxmlformats-officedocument.presentationml.slide+xml"/>
  <Override PartName="/ppt/slides/slide18.xml" ContentType="application/vnd.openxmlformats-officedocument.presentationml.slide+xml"/>
  <Override PartName="/ppt/slides/slide58.xml" ContentType="application/vnd.openxmlformats-officedocument.presentationml.slide+xml"/>
  <Override PartName="/ppt/slides/slide24.xml" ContentType="application/vnd.openxmlformats-officedocument.presentationml.slide+xml"/>
  <Override PartName="/ppt/slides/slide59.xml" ContentType="application/vnd.openxmlformats-officedocument.presentationml.slide+xml"/>
  <Override PartName="/ppt/slides/slide25.xml" ContentType="application/vnd.openxmlformats-officedocument.presentationml.slide+xml"/>
  <Override PartName="/ppt/slides/slide63.xml" ContentType="application/vnd.openxmlformats-officedocument.presentationml.slide+xml"/>
  <Override PartName="/ppt/slides/slide26.xml" ContentType="application/vnd.openxmlformats-officedocument.presentationml.slide+xml"/>
  <Override PartName="/ppt/slides/slide60.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9.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19.xml" ContentType="application/vnd.openxmlformats-officedocument.presentationml.slide+xml"/>
  <Override PartName="/ppt/slides/slide56.xml" ContentType="application/vnd.openxmlformats-officedocument.presentationml.slide+xml"/>
  <Override PartName="/ppt/slides/slide42.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72.xml" ContentType="application/vnd.openxmlformats-officedocument.presentationml.slide+xml"/>
  <Override PartName="/ppt/slides/slide51.xml" ContentType="application/vnd.openxmlformats-officedocument.presentationml.slide+xml"/>
  <Override PartName="/ppt/slides/slide32.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8.xml" ContentType="application/vnd.openxmlformats-officedocument.presentationml.slide+xml"/>
  <Override PartName="/ppt/slides/slide46.xml" ContentType="application/vnd.openxmlformats-officedocument.presentationml.slide+xml"/>
  <Override PartName="/ppt/slides/slide3.xml" ContentType="application/vnd.openxmlformats-officedocument.presentationml.slide+xml"/>
  <Override PartName="/ppt/slides/slide35.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1.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43.xml" ContentType="application/vnd.openxmlformats-officedocument.presentationml.slide+xml"/>
  <Override PartName="/ppt/slides/slide81.xml" ContentType="application/vnd.openxmlformats-officedocument.presentationml.slide+xml"/>
  <Override PartName="/ppt/slides/slide41.xml" ContentType="application/vnd.openxmlformats-officedocument.presentationml.slide+xml"/>
  <Override PartName="/ppt/slides/slide82.xml" ContentType="application/vnd.openxmlformats-officedocument.presentationml.slide+xml"/>
  <Override PartName="/ppt/slides/slide78.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76.xml" ContentType="application/vnd.openxmlformats-officedocument.presentationml.slide+xml"/>
  <Override PartName="/ppt/slides/slide33.xml" ContentType="application/vnd.openxmlformats-officedocument.presentationml.slide+xml"/>
  <Override PartName="/ppt/slides/slide6.xml" ContentType="application/vnd.openxmlformats-officedocument.presentationml.slide+xml"/>
  <Override PartName="/ppt/slides/slide49.xml" ContentType="application/vnd.openxmlformats-officedocument.presentationml.slide+xml"/>
  <Override PartName="/ppt/slides/slide75.xml" ContentType="application/vnd.openxmlformats-officedocument.presentationml.slide+xml"/>
  <Override PartName="/ppt/slides/slide48.xml" ContentType="application/vnd.openxmlformats-officedocument.presentationml.slide+xml"/>
  <Override PartName="/ppt/slides/slide77.xml" ContentType="application/vnd.openxmlformats-officedocument.presentationml.slide+xml"/>
  <Override PartName="/ppt/slides/slide73.xml" ContentType="application/vnd.openxmlformats-officedocument.presentationml.slide+xml"/>
  <Override PartName="/ppt/slides/slide47.xml" ContentType="application/vnd.openxmlformats-officedocument.presentationml.slide+xml"/>
  <Override PartName="/ppt/slides/slide34.xml" ContentType="application/vnd.openxmlformats-officedocument.presentationml.slide+xml"/>
  <Override PartName="/ppt/slides/slide74.xml" ContentType="application/vnd.openxmlformats-officedocument.presentationml.slide+xml"/>
  <Override PartName="/ppt/notesSlides/notesSlide28.xml" ContentType="application/vnd.openxmlformats-officedocument.presentationml.notesSlide+xml"/>
  <Override PartName="/ppt/notesSlides/notesSlide30.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29.xml" ContentType="application/vnd.openxmlformats-officedocument.presentationml.notesSlide+xml"/>
  <Override PartName="/ppt/notesSlides/notesSlide32.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25.xml" ContentType="application/vnd.openxmlformats-officedocument.presentationml.notesSlide+xml"/>
  <Override PartName="/ppt/notesSlides/notesSlide31.xml" ContentType="application/vnd.openxmlformats-officedocument.presentationml.notesSlide+xml"/>
  <Override PartName="/ppt/notesSlides/notesSlide4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slideMasters/slideMaster1.xml" ContentType="application/vnd.openxmlformats-officedocument.presentationml.slideMaster+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36.xml" ContentType="application/vnd.openxmlformats-officedocument.presentationml.notesSlide+xml"/>
  <Override PartName="/ppt/notesSlides/notesSlide16.xml" ContentType="application/vnd.openxmlformats-officedocument.presentationml.notesSlide+xml"/>
  <Override PartName="/ppt/notesSlides/notesSlide7.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9.xml" ContentType="application/vnd.openxmlformats-officedocument.presentationml.notesSlide+xml"/>
  <Override PartName="/ppt/notesSlides/notesSlide8.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9.xml" ContentType="application/vnd.openxmlformats-officedocument.presentationml.slideLayout+xml"/>
  <Override PartName="/ppt/notesSlides/notesSlide22.xml" ContentType="application/vnd.openxmlformats-officedocument.presentationml.notesSl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8.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3.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21.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Slides/notesSlide20.xml" ContentType="application/vnd.openxmlformats-officedocument.presentationml.notesSlid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charts/chart26.xml" ContentType="application/vnd.openxmlformats-officedocument.drawingml.chart+xml"/>
  <Override PartName="/ppt/charts/chart25.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4.xml" ContentType="application/vnd.openxmlformats-officedocument.drawingml.chart+xml"/>
  <Override PartName="/ppt/charts/chart23.xml" ContentType="application/vnd.openxmlformats-officedocument.drawingml.chart+xml"/>
  <Override PartName="/ppt/charts/chart19.xml" ContentType="application/vnd.openxmlformats-officedocument.drawingml.chart+xml"/>
  <Override PartName="/ppt/charts/chart18.xml" ContentType="application/vnd.openxmlformats-officedocument.drawingml.chart+xml"/>
  <Override PartName="/ppt/charts/chart20.xml" ContentType="application/vnd.openxmlformats-officedocument.drawingml.chart+xml"/>
  <Override PartName="/ppt/charts/chart22.xml" ContentType="application/vnd.openxmlformats-officedocument.drawingml.chart+xml"/>
  <Override PartName="/ppt/charts/chart21.xml" ContentType="application/vnd.openxmlformats-officedocument.drawingml.chart+xml"/>
  <Override PartName="/ppt/charts/chart29.xml" ContentType="application/vnd.openxmlformats-officedocument.drawingml.chart+xml"/>
  <Override PartName="/ppt/charts/chart36.xml" ContentType="application/vnd.openxmlformats-officedocument.drawingml.chart+xml"/>
  <Override PartName="/ppt/charts/chart35.xml" ContentType="application/vnd.openxmlformats-officedocument.drawingml.chart+xml"/>
  <Override PartName="/ppt/charts/chart37.xml" ContentType="application/vnd.openxmlformats-officedocument.drawingml.chart+xml"/>
  <Override PartName="/ppt/charts/chart39.xml" ContentType="application/vnd.openxmlformats-officedocument.drawingml.chart+xml"/>
  <Override PartName="/ppt/charts/chart38.xml" ContentType="application/vnd.openxmlformats-officedocument.drawingml.chart+xml"/>
  <Override PartName="/ppt/charts/chart34.xml" ContentType="application/vnd.openxmlformats-officedocument.drawingml.chart+xml"/>
  <Override PartName="/ppt/charts/chart33.xml" ContentType="application/vnd.openxmlformats-officedocument.drawingml.chart+xml"/>
  <Override PartName="/ppt/charts/chart31.xml" ContentType="application/vnd.openxmlformats-officedocument.drawingml.chart+xml"/>
  <Override PartName="/ppt/charts/chart30.xml" ContentType="application/vnd.openxmlformats-officedocument.drawingml.chart+xml"/>
  <Override PartName="/ppt/charts/chart32.xml" ContentType="application/vnd.openxmlformats-officedocument.drawingml.chart+xml"/>
  <Override PartName="/ppt/charts/chart17.xml" ContentType="application/vnd.openxmlformats-officedocument.drawingml.chart+xml"/>
  <Override PartName="/ppt/charts/chart3.xml" ContentType="application/vnd.openxmlformats-officedocument.drawingml.chart+xml"/>
  <Override PartName="/ppt/charts/chart2.xml" ContentType="application/vnd.openxmlformats-officedocument.drawingml.chart+xml"/>
  <Override PartName="/ppt/charts/chart4.xml" ContentType="application/vnd.openxmlformats-officedocument.drawingml.chart+xml"/>
  <Override PartName="/ppt/charts/chart6.xml" ContentType="application/vnd.openxmlformats-officedocument.drawingml.chart+xml"/>
  <Override PartName="/ppt/charts/chart5.xml" ContentType="application/vnd.openxmlformats-officedocument.drawingml.chart+xml"/>
  <Override PartName="/ppt/charts/chart1.xml" ContentType="application/vnd.openxmlformats-officedocument.drawingml.chart+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charts/chart7.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6.xml" ContentType="application/vnd.openxmlformats-officedocument.drawingml.chart+xml"/>
  <Override PartName="/ppt/charts/chart15.xml" ContentType="application/vnd.openxmlformats-officedocument.drawingml.chart+xml"/>
  <Override PartName="/ppt/charts/chart9.xml" ContentType="application/vnd.openxmlformats-officedocument.drawingml.chart+xml"/>
  <Override PartName="/ppt/charts/chart8.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charts/chart70.xml" ContentType="application/vnd.openxmlformats-officedocument.drawingml.chart+xml"/>
  <Override PartName="/ppt/charts/chart71.xml" ContentType="application/vnd.openxmlformats-officedocument.drawingml.chart+xml"/>
  <Override PartName="/ppt/charts/chart72.xml" ContentType="application/vnd.openxmlformats-officedocument.drawingml.chart+xml"/>
  <Override PartName="/ppt/charts/chart74.xml" ContentType="application/vnd.openxmlformats-officedocument.drawingml.chart+xml"/>
  <Override PartName="/ppt/charts/chart73.xml" ContentType="application/vnd.openxmlformats-officedocument.drawingml.chart+xml"/>
  <Override PartName="/ppt/charts/chart69.xml" ContentType="application/vnd.openxmlformats-officedocument.drawingml.chart+xml"/>
  <Override PartName="/ppt/charts/chart65.xml" ContentType="application/vnd.openxmlformats-officedocument.drawingml.chart+xml"/>
  <Override PartName="/ppt/charts/chart66.xml" ContentType="application/vnd.openxmlformats-officedocument.drawingml.chart+xml"/>
  <Override PartName="/ppt/charts/chart67.xml" ContentType="application/vnd.openxmlformats-officedocument.drawingml.chart+xml"/>
  <Override PartName="/ppt/charts/chart68.xml" ContentType="application/vnd.openxmlformats-officedocument.drawingml.chart+xml"/>
  <Override PartName="/ppt/charts/chart75.xml" ContentType="application/vnd.openxmlformats-officedocument.drawingml.chart+xml"/>
  <Override PartName="/ppt/charts/chart83.xml" ContentType="application/vnd.openxmlformats-officedocument.drawingml.chart+xml"/>
  <Override PartName="/ppt/charts/chart82.xml" ContentType="application/vnd.openxmlformats-officedocument.drawingml.chart+xml"/>
  <Override PartName="/ppt/charts/chart84.xml" ContentType="application/vnd.openxmlformats-officedocument.drawingml.chart+xml"/>
  <Override PartName="/ppt/charts/chart85.xml" ContentType="application/vnd.openxmlformats-officedocument.drawingml.char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harts/chart81.xml" ContentType="application/vnd.openxmlformats-officedocument.drawingml.chart+xml"/>
  <Override PartName="/ppt/charts/chart76.xml" ContentType="application/vnd.openxmlformats-officedocument.drawingml.chart+xml"/>
  <Override PartName="/ppt/charts/chart77.xml" ContentType="application/vnd.openxmlformats-officedocument.drawingml.chart+xml"/>
  <Override PartName="/ppt/charts/chart78.xml" ContentType="application/vnd.openxmlformats-officedocument.drawingml.chart+xml"/>
  <Override PartName="/ppt/charts/chart79.xml" ContentType="application/vnd.openxmlformats-officedocument.drawingml.chart+xml"/>
  <Override PartName="/ppt/charts/chart80.xml" ContentType="application/vnd.openxmlformats-officedocument.drawingml.chart+xml"/>
  <Override PartName="/ppt/charts/chart63.xml" ContentType="application/vnd.openxmlformats-officedocument.drawingml.chart+xml"/>
  <Override PartName="/ppt/charts/chart64.xml" ContentType="application/vnd.openxmlformats-officedocument.drawingml.chart+xml"/>
  <Override PartName="/ppt/charts/chart62.xml" ContentType="application/vnd.openxmlformats-officedocument.drawingml.chart+xml"/>
  <Override PartName="/ppt/charts/chart46.xml" ContentType="application/vnd.openxmlformats-officedocument.drawingml.chart+xml"/>
  <Override PartName="/ppt/charts/chart45.xml" ContentType="application/vnd.openxmlformats-officedocument.drawingml.chart+xml"/>
  <Override PartName="/ppt/charts/chart47.xml" ContentType="application/vnd.openxmlformats-officedocument.drawingml.chart+xml"/>
  <Override PartName="/ppt/charts/chart48.xml" ContentType="application/vnd.openxmlformats-officedocument.drawingml.chart+xml"/>
  <Override PartName="/ppt/charts/chart50.xml" ContentType="application/vnd.openxmlformats-officedocument.drawingml.chart+xml"/>
  <Override PartName="/ppt/charts/chart49.xml" ContentType="application/vnd.openxmlformats-officedocument.drawingml.chart+xml"/>
  <Override PartName="/ppt/charts/chart43.xml" ContentType="application/vnd.openxmlformats-officedocument.drawingml.chart+xml"/>
  <Override PartName="/ppt/charts/chart42.xml" ContentType="application/vnd.openxmlformats-officedocument.drawingml.chart+xml"/>
  <Override PartName="/ppt/charts/chart44.xml" ContentType="application/vnd.openxmlformats-officedocument.drawingml.chart+xml"/>
  <Override PartName="/ppt/charts/chart58.xml" ContentType="application/vnd.openxmlformats-officedocument.drawingml.chart+xml"/>
  <Override PartName="/ppt/charts/chart59.xml" ContentType="application/vnd.openxmlformats-officedocument.drawingml.chart+xml"/>
  <Override PartName="/ppt/charts/chart60.xml" ContentType="application/vnd.openxmlformats-officedocument.drawingml.chart+xml"/>
  <Override PartName="/ppt/charts/chart61.xml" ContentType="application/vnd.openxmlformats-officedocument.drawingml.chart+xml"/>
  <Override PartName="/ppt/charts/chart57.xml" ContentType="application/vnd.openxmlformats-officedocument.drawingml.chart+xml"/>
  <Override PartName="/ppt/charts/chart52.xml" ContentType="application/vnd.openxmlformats-officedocument.drawingml.chart+xml"/>
  <Override PartName="/ppt/charts/chart56.xml" ContentType="application/vnd.openxmlformats-officedocument.drawingml.chart+xml"/>
  <Override PartName="/ppt/charts/chart51.xml" ContentType="application/vnd.openxmlformats-officedocument.drawingml.chart+xml"/>
  <Override PartName="/ppt/charts/chart55.xml" ContentType="application/vnd.openxmlformats-officedocument.drawingml.chart+xml"/>
  <Override PartName="/ppt/charts/chart53.xml" ContentType="application/vnd.openxmlformats-officedocument.drawingml.chart+xml"/>
  <Override PartName="/ppt/charts/chart54.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4"/>
  </p:notesMasterIdLst>
  <p:handoutMasterIdLst>
    <p:handoutMasterId r:id="rId85"/>
  </p:handoutMasterIdLst>
  <p:sldIdLst>
    <p:sldId id="1158" r:id="rId2"/>
    <p:sldId id="1159" r:id="rId3"/>
    <p:sldId id="1198" r:id="rId4"/>
    <p:sldId id="1221" r:id="rId5"/>
    <p:sldId id="1060" r:id="rId6"/>
    <p:sldId id="1208" r:id="rId7"/>
    <p:sldId id="1066" r:id="rId8"/>
    <p:sldId id="1079" r:id="rId9"/>
    <p:sldId id="1080" r:id="rId10"/>
    <p:sldId id="1223" r:id="rId11"/>
    <p:sldId id="1081" r:id="rId12"/>
    <p:sldId id="1076" r:id="rId13"/>
    <p:sldId id="1078" r:id="rId14"/>
    <p:sldId id="1077" r:id="rId15"/>
    <p:sldId id="1061" r:id="rId16"/>
    <p:sldId id="1204" r:id="rId17"/>
    <p:sldId id="1216" r:id="rId18"/>
    <p:sldId id="1067" r:id="rId19"/>
    <p:sldId id="1104" r:id="rId20"/>
    <p:sldId id="1105" r:id="rId21"/>
    <p:sldId id="1113" r:id="rId22"/>
    <p:sldId id="1103" r:id="rId23"/>
    <p:sldId id="1205" r:id="rId24"/>
    <p:sldId id="1110" r:id="rId25"/>
    <p:sldId id="1222" r:id="rId26"/>
    <p:sldId id="1109" r:id="rId27"/>
    <p:sldId id="1111" r:id="rId28"/>
    <p:sldId id="1112" r:id="rId29"/>
    <p:sldId id="1062" r:id="rId30"/>
    <p:sldId id="1085" r:id="rId31"/>
    <p:sldId id="1084" r:id="rId32"/>
    <p:sldId id="1107" r:id="rId33"/>
    <p:sldId id="1106" r:id="rId34"/>
    <p:sldId id="1063" r:id="rId35"/>
    <p:sldId id="1099" r:id="rId36"/>
    <p:sldId id="1072" r:id="rId37"/>
    <p:sldId id="1206" r:id="rId38"/>
    <p:sldId id="1092" r:id="rId39"/>
    <p:sldId id="1086" r:id="rId40"/>
    <p:sldId id="1098" r:id="rId41"/>
    <p:sldId id="1091" r:id="rId42"/>
    <p:sldId id="1100" r:id="rId43"/>
    <p:sldId id="1220" r:id="rId44"/>
    <p:sldId id="1102" r:id="rId45"/>
    <p:sldId id="1088" r:id="rId46"/>
    <p:sldId id="1090" r:id="rId47"/>
    <p:sldId id="1207" r:id="rId48"/>
    <p:sldId id="1089" r:id="rId49"/>
    <p:sldId id="1064" r:id="rId50"/>
    <p:sldId id="1209" r:id="rId51"/>
    <p:sldId id="1210" r:id="rId52"/>
    <p:sldId id="1211" r:id="rId53"/>
    <p:sldId id="1212" r:id="rId54"/>
    <p:sldId id="1213" r:id="rId55"/>
    <p:sldId id="1214" r:id="rId56"/>
    <p:sldId id="1215" r:id="rId57"/>
    <p:sldId id="1167" r:id="rId58"/>
    <p:sldId id="1169" r:id="rId59"/>
    <p:sldId id="1170" r:id="rId60"/>
    <p:sldId id="1171" r:id="rId61"/>
    <p:sldId id="1172" r:id="rId62"/>
    <p:sldId id="1173" r:id="rId63"/>
    <p:sldId id="1174" r:id="rId64"/>
    <p:sldId id="1175" r:id="rId65"/>
    <p:sldId id="1176" r:id="rId66"/>
    <p:sldId id="1177" r:id="rId67"/>
    <p:sldId id="1218" r:id="rId68"/>
    <p:sldId id="1219" r:id="rId69"/>
    <p:sldId id="1180" r:id="rId70"/>
    <p:sldId id="1181" r:id="rId71"/>
    <p:sldId id="1182" r:id="rId72"/>
    <p:sldId id="1190" r:id="rId73"/>
    <p:sldId id="1191" r:id="rId74"/>
    <p:sldId id="1192" r:id="rId75"/>
    <p:sldId id="1193" r:id="rId76"/>
    <p:sldId id="1161" r:id="rId77"/>
    <p:sldId id="1162" r:id="rId78"/>
    <p:sldId id="1163" r:id="rId79"/>
    <p:sldId id="1194" r:id="rId80"/>
    <p:sldId id="1195" r:id="rId81"/>
    <p:sldId id="1197" r:id="rId82"/>
    <p:sldId id="1157" r:id="rId83"/>
  </p:sldIdLst>
  <p:sldSz cx="10688638" cy="7562850"/>
  <p:notesSz cx="6789738" cy="9929813"/>
  <p:defaultTextStyle>
    <a:defPPr>
      <a:defRPr lang="en-GB"/>
    </a:defPPr>
    <a:lvl1pPr algn="l" rtl="0" fontAlgn="base">
      <a:spcBef>
        <a:spcPct val="0"/>
      </a:spcBef>
      <a:spcAft>
        <a:spcPct val="0"/>
      </a:spcAft>
      <a:defRPr sz="1100" kern="1200">
        <a:solidFill>
          <a:schemeClr val="tx1"/>
        </a:solidFill>
        <a:latin typeface="Arial" pitchFamily="34" charset="0"/>
        <a:ea typeface="Geneva"/>
        <a:cs typeface="Geneva"/>
      </a:defRPr>
    </a:lvl1pPr>
    <a:lvl2pPr marL="490538" indent="-33338" algn="l" rtl="0" fontAlgn="base">
      <a:spcBef>
        <a:spcPct val="0"/>
      </a:spcBef>
      <a:spcAft>
        <a:spcPct val="0"/>
      </a:spcAft>
      <a:defRPr sz="1100" kern="1200">
        <a:solidFill>
          <a:schemeClr val="tx1"/>
        </a:solidFill>
        <a:latin typeface="Arial" pitchFamily="34" charset="0"/>
        <a:ea typeface="Geneva"/>
        <a:cs typeface="Geneva"/>
      </a:defRPr>
    </a:lvl2pPr>
    <a:lvl3pPr marL="981075" indent="-66675" algn="l" rtl="0" fontAlgn="base">
      <a:spcBef>
        <a:spcPct val="0"/>
      </a:spcBef>
      <a:spcAft>
        <a:spcPct val="0"/>
      </a:spcAft>
      <a:defRPr sz="1100" kern="1200">
        <a:solidFill>
          <a:schemeClr val="tx1"/>
        </a:solidFill>
        <a:latin typeface="Arial" pitchFamily="34" charset="0"/>
        <a:ea typeface="Geneva"/>
        <a:cs typeface="Geneva"/>
      </a:defRPr>
    </a:lvl3pPr>
    <a:lvl4pPr marL="1471613" indent="-100013" algn="l" rtl="0" fontAlgn="base">
      <a:spcBef>
        <a:spcPct val="0"/>
      </a:spcBef>
      <a:spcAft>
        <a:spcPct val="0"/>
      </a:spcAft>
      <a:defRPr sz="1100" kern="1200">
        <a:solidFill>
          <a:schemeClr val="tx1"/>
        </a:solidFill>
        <a:latin typeface="Arial" pitchFamily="34" charset="0"/>
        <a:ea typeface="Geneva"/>
        <a:cs typeface="Geneva"/>
      </a:defRPr>
    </a:lvl4pPr>
    <a:lvl5pPr marL="1962150" indent="-133350" algn="l" rtl="0" fontAlgn="base">
      <a:spcBef>
        <a:spcPct val="0"/>
      </a:spcBef>
      <a:spcAft>
        <a:spcPct val="0"/>
      </a:spcAft>
      <a:defRPr sz="1100" kern="1200">
        <a:solidFill>
          <a:schemeClr val="tx1"/>
        </a:solidFill>
        <a:latin typeface="Arial" pitchFamily="34" charset="0"/>
        <a:ea typeface="Geneva"/>
        <a:cs typeface="Geneva"/>
      </a:defRPr>
    </a:lvl5pPr>
    <a:lvl6pPr marL="2286000" algn="l" defTabSz="914400" rtl="0" eaLnBrk="1" latinLnBrk="0" hangingPunct="1">
      <a:defRPr sz="1100" kern="1200">
        <a:solidFill>
          <a:schemeClr val="tx1"/>
        </a:solidFill>
        <a:latin typeface="Arial" pitchFamily="34" charset="0"/>
        <a:ea typeface="Geneva"/>
        <a:cs typeface="Geneva"/>
      </a:defRPr>
    </a:lvl6pPr>
    <a:lvl7pPr marL="2743200" algn="l" defTabSz="914400" rtl="0" eaLnBrk="1" latinLnBrk="0" hangingPunct="1">
      <a:defRPr sz="1100" kern="1200">
        <a:solidFill>
          <a:schemeClr val="tx1"/>
        </a:solidFill>
        <a:latin typeface="Arial" pitchFamily="34" charset="0"/>
        <a:ea typeface="Geneva"/>
        <a:cs typeface="Geneva"/>
      </a:defRPr>
    </a:lvl7pPr>
    <a:lvl8pPr marL="3200400" algn="l" defTabSz="914400" rtl="0" eaLnBrk="1" latinLnBrk="0" hangingPunct="1">
      <a:defRPr sz="1100" kern="1200">
        <a:solidFill>
          <a:schemeClr val="tx1"/>
        </a:solidFill>
        <a:latin typeface="Arial" pitchFamily="34" charset="0"/>
        <a:ea typeface="Geneva"/>
        <a:cs typeface="Geneva"/>
      </a:defRPr>
    </a:lvl8pPr>
    <a:lvl9pPr marL="3657600" algn="l" defTabSz="914400" rtl="0" eaLnBrk="1" latinLnBrk="0" hangingPunct="1">
      <a:defRPr sz="1100" kern="1200">
        <a:solidFill>
          <a:schemeClr val="tx1"/>
        </a:solidFill>
        <a:latin typeface="Arial" pitchFamily="34" charset="0"/>
        <a:ea typeface="Geneva"/>
        <a:cs typeface="Genev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4D4D4D"/>
    <a:srgbClr val="FF9933"/>
    <a:srgbClr val="FFF0AF"/>
    <a:srgbClr val="FFCC00"/>
    <a:srgbClr val="AED54B"/>
    <a:srgbClr val="465141"/>
    <a:srgbClr val="E46C0A"/>
    <a:srgbClr val="000000"/>
    <a:srgbClr val="C00000"/>
    <a:srgbClr val="99CC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709" autoAdjust="0"/>
    <p:restoredTop sz="94706" autoAdjust="0"/>
  </p:normalViewPr>
  <p:slideViewPr>
    <p:cSldViewPr>
      <p:cViewPr varScale="1">
        <p:scale>
          <a:sx n="67" d="100"/>
          <a:sy n="67" d="100"/>
        </p:scale>
        <p:origin x="-576" y="-108"/>
      </p:cViewPr>
      <p:guideLst>
        <p:guide orient="horz" pos="205"/>
        <p:guide pos="145"/>
      </p:guideLst>
    </p:cSldViewPr>
  </p:slideViewPr>
  <p:outlineViewPr>
    <p:cViewPr>
      <p:scale>
        <a:sx n="33" d="100"/>
        <a:sy n="33" d="100"/>
      </p:scale>
      <p:origin x="328" y="44840"/>
    </p:cViewPr>
  </p:outlineViewPr>
  <p:notesTextViewPr>
    <p:cViewPr>
      <p:scale>
        <a:sx n="100" d="100"/>
        <a:sy n="100" d="100"/>
      </p:scale>
      <p:origin x="0" y="0"/>
    </p:cViewPr>
  </p:notesTextViewPr>
  <p:sorterViewPr>
    <p:cViewPr>
      <p:scale>
        <a:sx n="20" d="100"/>
        <a:sy n="20" d="100"/>
      </p:scale>
      <p:origin x="0" y="0"/>
    </p:cViewPr>
  </p:sorterViewPr>
  <p:notesViewPr>
    <p:cSldViewPr>
      <p:cViewPr varScale="1">
        <p:scale>
          <a:sx n="48" d="100"/>
          <a:sy n="48" d="100"/>
        </p:scale>
        <p:origin x="-2940" y="-108"/>
      </p:cViewPr>
      <p:guideLst>
        <p:guide orient="horz" pos="3128"/>
        <p:guide pos="2139"/>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customXml" Target="../customXml/item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9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ustomXml" Target="../customXml/item3.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2007_Workbook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2007_Workbook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2007_Workbook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2007_Workbook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2007_Workbook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2007_Workbook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Office_Excel_2007_Workbook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Office_Excel_2007_Workbook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Office_Excel_2007_Workbook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Office_Excel_2007_Workbook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Workbook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Office_Excel_2007_Workbook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Office_Excel_2007_Workbook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Office_Excel_2007_Workbook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Office_Excel_2007_Workbook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Office_Excel_2007_Workbook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Office_Excel_2007_Workbook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Office_Excel_2007_Workbook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Office_Excel_2007_Workbook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Office_Excel_2007_Workbook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Office_Excel_2007_Workbook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2007_Workbook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Office_Excel_2007_Workbook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Office_Excel_2007_Workbook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Office_Excel_2007_Workbook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Office_Excel_2007_Workbook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Office_Excel_2007_Workbook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Office_Excel_2007_Workbook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Office_Excel_2007_Workbook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Office_Excel_2007_Workbook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Office_Excel_2007_Workbook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Office_Excel_2007_Workbook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2007_Workbook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Microsoft_Office_Excel_2007_Workbook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Microsoft_Office_Excel_2007_Workbook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Microsoft_Office_Excel_2007_Workbook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Microsoft_Office_Excel_2007_Workbook43.xlsx"/></Relationships>
</file>

<file path=ppt/charts/_rels/chart44.xml.rels><?xml version="1.0" encoding="UTF-8" standalone="yes"?>
<Relationships xmlns="http://schemas.openxmlformats.org/package/2006/relationships"><Relationship Id="rId1" Type="http://schemas.openxmlformats.org/officeDocument/2006/relationships/package" Target="../embeddings/Microsoft_Office_Excel_2007_Workbook44.xlsx"/></Relationships>
</file>

<file path=ppt/charts/_rels/chart45.xml.rels><?xml version="1.0" encoding="UTF-8" standalone="yes"?>
<Relationships xmlns="http://schemas.openxmlformats.org/package/2006/relationships"><Relationship Id="rId1" Type="http://schemas.openxmlformats.org/officeDocument/2006/relationships/package" Target="../embeddings/Microsoft_Office_Excel_2007_Workbook45.xlsx"/></Relationships>
</file>

<file path=ppt/charts/_rels/chart46.xml.rels><?xml version="1.0" encoding="UTF-8" standalone="yes"?>
<Relationships xmlns="http://schemas.openxmlformats.org/package/2006/relationships"><Relationship Id="rId1" Type="http://schemas.openxmlformats.org/officeDocument/2006/relationships/package" Target="../embeddings/Microsoft_Office_Excel_2007_Workbook46.xlsx"/></Relationships>
</file>

<file path=ppt/charts/_rels/chart47.xml.rels><?xml version="1.0" encoding="UTF-8" standalone="yes"?>
<Relationships xmlns="http://schemas.openxmlformats.org/package/2006/relationships"><Relationship Id="rId1" Type="http://schemas.openxmlformats.org/officeDocument/2006/relationships/package" Target="../embeddings/Microsoft_Office_Excel_2007_Workbook47.xlsx"/></Relationships>
</file>

<file path=ppt/charts/_rels/chart48.xml.rels><?xml version="1.0" encoding="UTF-8" standalone="yes"?>
<Relationships xmlns="http://schemas.openxmlformats.org/package/2006/relationships"><Relationship Id="rId1" Type="http://schemas.openxmlformats.org/officeDocument/2006/relationships/package" Target="../embeddings/Microsoft_Office_Excel_2007_Workbook48.xlsx"/></Relationships>
</file>

<file path=ppt/charts/_rels/chart49.xml.rels><?xml version="1.0" encoding="UTF-8" standalone="yes"?>
<Relationships xmlns="http://schemas.openxmlformats.org/package/2006/relationships"><Relationship Id="rId1" Type="http://schemas.openxmlformats.org/officeDocument/2006/relationships/package" Target="../embeddings/Microsoft_Office_Excel_2007_Workbook49.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2007_Workbook5.xlsx"/></Relationships>
</file>

<file path=ppt/charts/_rels/chart50.xml.rels><?xml version="1.0" encoding="UTF-8" standalone="yes"?>
<Relationships xmlns="http://schemas.openxmlformats.org/package/2006/relationships"><Relationship Id="rId1" Type="http://schemas.openxmlformats.org/officeDocument/2006/relationships/package" Target="../embeddings/Microsoft_Office_Excel_2007_Workbook50.xlsx"/></Relationships>
</file>

<file path=ppt/charts/_rels/chart51.xml.rels><?xml version="1.0" encoding="UTF-8" standalone="yes"?>
<Relationships xmlns="http://schemas.openxmlformats.org/package/2006/relationships"><Relationship Id="rId1" Type="http://schemas.openxmlformats.org/officeDocument/2006/relationships/package" Target="../embeddings/Microsoft_Office_Excel_2007_Workbook51.xlsx"/></Relationships>
</file>

<file path=ppt/charts/_rels/chart52.xml.rels><?xml version="1.0" encoding="UTF-8" standalone="yes"?>
<Relationships xmlns="http://schemas.openxmlformats.org/package/2006/relationships"><Relationship Id="rId1" Type="http://schemas.openxmlformats.org/officeDocument/2006/relationships/package" Target="../embeddings/Microsoft_Office_Excel_2007_Workbook52.xlsx"/></Relationships>
</file>

<file path=ppt/charts/_rels/chart53.xml.rels><?xml version="1.0" encoding="UTF-8" standalone="yes"?>
<Relationships xmlns="http://schemas.openxmlformats.org/package/2006/relationships"><Relationship Id="rId1" Type="http://schemas.openxmlformats.org/officeDocument/2006/relationships/package" Target="../embeddings/Microsoft_Office_Excel_2007_Workbook53.xlsx"/></Relationships>
</file>

<file path=ppt/charts/_rels/chart54.xml.rels><?xml version="1.0" encoding="UTF-8" standalone="yes"?>
<Relationships xmlns="http://schemas.openxmlformats.org/package/2006/relationships"><Relationship Id="rId1" Type="http://schemas.openxmlformats.org/officeDocument/2006/relationships/package" Target="../embeddings/Microsoft_Office_Excel_2007_Workbook54.xlsx"/></Relationships>
</file>

<file path=ppt/charts/_rels/chart55.xml.rels><?xml version="1.0" encoding="UTF-8" standalone="yes"?>
<Relationships xmlns="http://schemas.openxmlformats.org/package/2006/relationships"><Relationship Id="rId1" Type="http://schemas.openxmlformats.org/officeDocument/2006/relationships/package" Target="../embeddings/Microsoft_Office_Excel_2007_Workbook55.xlsx"/></Relationships>
</file>

<file path=ppt/charts/_rels/chart56.xml.rels><?xml version="1.0" encoding="UTF-8" standalone="yes"?>
<Relationships xmlns="http://schemas.openxmlformats.org/package/2006/relationships"><Relationship Id="rId1" Type="http://schemas.openxmlformats.org/officeDocument/2006/relationships/package" Target="../embeddings/Microsoft_Office_Excel_2007_Workbook56.xlsx"/></Relationships>
</file>

<file path=ppt/charts/_rels/chart57.xml.rels><?xml version="1.0" encoding="UTF-8" standalone="yes"?>
<Relationships xmlns="http://schemas.openxmlformats.org/package/2006/relationships"><Relationship Id="rId1" Type="http://schemas.openxmlformats.org/officeDocument/2006/relationships/package" Target="../embeddings/Microsoft_Office_Excel_2007_Workbook57.xlsx"/></Relationships>
</file>

<file path=ppt/charts/_rels/chart58.xml.rels><?xml version="1.0" encoding="UTF-8" standalone="yes"?>
<Relationships xmlns="http://schemas.openxmlformats.org/package/2006/relationships"><Relationship Id="rId1" Type="http://schemas.openxmlformats.org/officeDocument/2006/relationships/package" Target="../embeddings/Microsoft_Office_Excel_2007_Workbook58.xlsx"/></Relationships>
</file>

<file path=ppt/charts/_rels/chart59.xml.rels><?xml version="1.0" encoding="UTF-8" standalone="yes"?>
<Relationships xmlns="http://schemas.openxmlformats.org/package/2006/relationships"><Relationship Id="rId1" Type="http://schemas.openxmlformats.org/officeDocument/2006/relationships/package" Target="../embeddings/Microsoft_Office_Excel_2007_Workbook59.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2007_Workbook6.xlsx"/></Relationships>
</file>

<file path=ppt/charts/_rels/chart60.xml.rels><?xml version="1.0" encoding="UTF-8" standalone="yes"?>
<Relationships xmlns="http://schemas.openxmlformats.org/package/2006/relationships"><Relationship Id="rId1" Type="http://schemas.openxmlformats.org/officeDocument/2006/relationships/package" Target="../embeddings/Microsoft_Office_Excel_2007_Workbook60.xlsx"/></Relationships>
</file>

<file path=ppt/charts/_rels/chart61.xml.rels><?xml version="1.0" encoding="UTF-8" standalone="yes"?>
<Relationships xmlns="http://schemas.openxmlformats.org/package/2006/relationships"><Relationship Id="rId1" Type="http://schemas.openxmlformats.org/officeDocument/2006/relationships/package" Target="../embeddings/Microsoft_Office_Excel_2007_Workbook61.xlsx"/></Relationships>
</file>

<file path=ppt/charts/_rels/chart62.xml.rels><?xml version="1.0" encoding="UTF-8" standalone="yes"?>
<Relationships xmlns="http://schemas.openxmlformats.org/package/2006/relationships"><Relationship Id="rId1" Type="http://schemas.openxmlformats.org/officeDocument/2006/relationships/package" Target="../embeddings/Microsoft_Office_Excel_2007_Workbook62.xlsx"/></Relationships>
</file>

<file path=ppt/charts/_rels/chart63.xml.rels><?xml version="1.0" encoding="UTF-8" standalone="yes"?>
<Relationships xmlns="http://schemas.openxmlformats.org/package/2006/relationships"><Relationship Id="rId1" Type="http://schemas.openxmlformats.org/officeDocument/2006/relationships/package" Target="../embeddings/Microsoft_Office_Excel_2007_Workbook63.xlsx"/></Relationships>
</file>

<file path=ppt/charts/_rels/chart64.xml.rels><?xml version="1.0" encoding="UTF-8" standalone="yes"?>
<Relationships xmlns="http://schemas.openxmlformats.org/package/2006/relationships"><Relationship Id="rId1" Type="http://schemas.openxmlformats.org/officeDocument/2006/relationships/package" Target="../embeddings/Microsoft_Office_Excel_2007_Workbook64.xlsx"/></Relationships>
</file>

<file path=ppt/charts/_rels/chart65.xml.rels><?xml version="1.0" encoding="UTF-8" standalone="yes"?>
<Relationships xmlns="http://schemas.openxmlformats.org/package/2006/relationships"><Relationship Id="rId1" Type="http://schemas.openxmlformats.org/officeDocument/2006/relationships/package" Target="../embeddings/Microsoft_Office_Excel_2007_Workbook65.xlsx"/></Relationships>
</file>

<file path=ppt/charts/_rels/chart66.xml.rels><?xml version="1.0" encoding="UTF-8" standalone="yes"?>
<Relationships xmlns="http://schemas.openxmlformats.org/package/2006/relationships"><Relationship Id="rId1" Type="http://schemas.openxmlformats.org/officeDocument/2006/relationships/package" Target="../embeddings/Microsoft_Office_Excel_2007_Workbook66.xlsx"/></Relationships>
</file>

<file path=ppt/charts/_rels/chart67.xml.rels><?xml version="1.0" encoding="UTF-8" standalone="yes"?>
<Relationships xmlns="http://schemas.openxmlformats.org/package/2006/relationships"><Relationship Id="rId1" Type="http://schemas.openxmlformats.org/officeDocument/2006/relationships/package" Target="../embeddings/Microsoft_Office_Excel_2007_Workbook67.xlsx"/></Relationships>
</file>

<file path=ppt/charts/_rels/chart68.xml.rels><?xml version="1.0" encoding="UTF-8" standalone="yes"?>
<Relationships xmlns="http://schemas.openxmlformats.org/package/2006/relationships"><Relationship Id="rId1" Type="http://schemas.openxmlformats.org/officeDocument/2006/relationships/package" Target="../embeddings/Microsoft_Office_Excel_2007_Workbook68.xlsx"/></Relationships>
</file>

<file path=ppt/charts/_rels/chart69.xml.rels><?xml version="1.0" encoding="UTF-8" standalone="yes"?>
<Relationships xmlns="http://schemas.openxmlformats.org/package/2006/relationships"><Relationship Id="rId1" Type="http://schemas.openxmlformats.org/officeDocument/2006/relationships/package" Target="../embeddings/Microsoft_Office_Excel_2007_Workbook69.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2007_Workbook7.xlsx"/></Relationships>
</file>

<file path=ppt/charts/_rels/chart70.xml.rels><?xml version="1.0" encoding="UTF-8" standalone="yes"?>
<Relationships xmlns="http://schemas.openxmlformats.org/package/2006/relationships"><Relationship Id="rId1" Type="http://schemas.openxmlformats.org/officeDocument/2006/relationships/package" Target="../embeddings/Microsoft_Office_Excel_2007_Workbook70.xlsx"/></Relationships>
</file>

<file path=ppt/charts/_rels/chart71.xml.rels><?xml version="1.0" encoding="UTF-8" standalone="yes"?>
<Relationships xmlns="http://schemas.openxmlformats.org/package/2006/relationships"><Relationship Id="rId1" Type="http://schemas.openxmlformats.org/officeDocument/2006/relationships/package" Target="../embeddings/Microsoft_Office_Excel_2007_Workbook71.xlsx"/></Relationships>
</file>

<file path=ppt/charts/_rels/chart72.xml.rels><?xml version="1.0" encoding="UTF-8" standalone="yes"?>
<Relationships xmlns="http://schemas.openxmlformats.org/package/2006/relationships"><Relationship Id="rId1" Type="http://schemas.openxmlformats.org/officeDocument/2006/relationships/package" Target="../embeddings/Microsoft_Office_Excel_2007_Workbook72.xlsx"/></Relationships>
</file>

<file path=ppt/charts/_rels/chart73.xml.rels><?xml version="1.0" encoding="UTF-8" standalone="yes"?>
<Relationships xmlns="http://schemas.openxmlformats.org/package/2006/relationships"><Relationship Id="rId1" Type="http://schemas.openxmlformats.org/officeDocument/2006/relationships/package" Target="../embeddings/Microsoft_Office_Excel_2007_Workbook73.xlsx"/></Relationships>
</file>

<file path=ppt/charts/_rels/chart74.xml.rels><?xml version="1.0" encoding="UTF-8" standalone="yes"?>
<Relationships xmlns="http://schemas.openxmlformats.org/package/2006/relationships"><Relationship Id="rId1" Type="http://schemas.openxmlformats.org/officeDocument/2006/relationships/package" Target="../embeddings/Microsoft_Office_Excel_2007_Workbook74.xlsx"/></Relationships>
</file>

<file path=ppt/charts/_rels/chart75.xml.rels><?xml version="1.0" encoding="UTF-8" standalone="yes"?>
<Relationships xmlns="http://schemas.openxmlformats.org/package/2006/relationships"><Relationship Id="rId1" Type="http://schemas.openxmlformats.org/officeDocument/2006/relationships/package" Target="../embeddings/Microsoft_Office_Excel_2007_Workbook75.xlsx"/></Relationships>
</file>

<file path=ppt/charts/_rels/chart76.xml.rels><?xml version="1.0" encoding="UTF-8" standalone="yes"?>
<Relationships xmlns="http://schemas.openxmlformats.org/package/2006/relationships"><Relationship Id="rId1" Type="http://schemas.openxmlformats.org/officeDocument/2006/relationships/package" Target="../embeddings/Microsoft_Office_Excel_2007_Workbook76.xlsx"/></Relationships>
</file>

<file path=ppt/charts/_rels/chart77.xml.rels><?xml version="1.0" encoding="UTF-8" standalone="yes"?>
<Relationships xmlns="http://schemas.openxmlformats.org/package/2006/relationships"><Relationship Id="rId1" Type="http://schemas.openxmlformats.org/officeDocument/2006/relationships/package" Target="../embeddings/Microsoft_Office_Excel_2007_Workbook77.xlsx"/></Relationships>
</file>

<file path=ppt/charts/_rels/chart78.xml.rels><?xml version="1.0" encoding="UTF-8" standalone="yes"?>
<Relationships xmlns="http://schemas.openxmlformats.org/package/2006/relationships"><Relationship Id="rId1" Type="http://schemas.openxmlformats.org/officeDocument/2006/relationships/package" Target="../embeddings/Microsoft_Office_Excel_2007_Workbook78.xlsx"/></Relationships>
</file>

<file path=ppt/charts/_rels/chart79.xml.rels><?xml version="1.0" encoding="UTF-8" standalone="yes"?>
<Relationships xmlns="http://schemas.openxmlformats.org/package/2006/relationships"><Relationship Id="rId1" Type="http://schemas.openxmlformats.org/officeDocument/2006/relationships/package" Target="../embeddings/Microsoft_Office_Excel_2007_Workbook79.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2007_Workbook8.xlsx"/></Relationships>
</file>

<file path=ppt/charts/_rels/chart80.xml.rels><?xml version="1.0" encoding="UTF-8" standalone="yes"?>
<Relationships xmlns="http://schemas.openxmlformats.org/package/2006/relationships"><Relationship Id="rId1" Type="http://schemas.openxmlformats.org/officeDocument/2006/relationships/package" Target="../embeddings/Microsoft_Office_Excel_2007_Workbook80.xlsx"/></Relationships>
</file>

<file path=ppt/charts/_rels/chart81.xml.rels><?xml version="1.0" encoding="UTF-8" standalone="yes"?>
<Relationships xmlns="http://schemas.openxmlformats.org/package/2006/relationships"><Relationship Id="rId1" Type="http://schemas.openxmlformats.org/officeDocument/2006/relationships/package" Target="../embeddings/Microsoft_Office_Excel_2007_Workbook81.xlsx"/></Relationships>
</file>

<file path=ppt/charts/_rels/chart82.xml.rels><?xml version="1.0" encoding="UTF-8" standalone="yes"?>
<Relationships xmlns="http://schemas.openxmlformats.org/package/2006/relationships"><Relationship Id="rId1" Type="http://schemas.openxmlformats.org/officeDocument/2006/relationships/package" Target="../embeddings/Microsoft_Office_Excel_2007_Workbook82.xlsx"/></Relationships>
</file>

<file path=ppt/charts/_rels/chart83.xml.rels><?xml version="1.0" encoding="UTF-8" standalone="yes"?>
<Relationships xmlns="http://schemas.openxmlformats.org/package/2006/relationships"><Relationship Id="rId1" Type="http://schemas.openxmlformats.org/officeDocument/2006/relationships/package" Target="../embeddings/Microsoft_Office_Excel_2007_Workbook83.xlsx"/></Relationships>
</file>

<file path=ppt/charts/_rels/chart84.xml.rels><?xml version="1.0" encoding="UTF-8" standalone="yes"?>
<Relationships xmlns="http://schemas.openxmlformats.org/package/2006/relationships"><Relationship Id="rId1" Type="http://schemas.openxmlformats.org/officeDocument/2006/relationships/package" Target="../embeddings/Microsoft_Office_Excel_2007_Workbook84.xlsx"/></Relationships>
</file>

<file path=ppt/charts/_rels/chart85.xml.rels><?xml version="1.0" encoding="UTF-8" standalone="yes"?>
<Relationships xmlns="http://schemas.openxmlformats.org/package/2006/relationships"><Relationship Id="rId1" Type="http://schemas.openxmlformats.org/officeDocument/2006/relationships/package" Target="../embeddings/Microsoft_Office_Excel_2007_Workbook85.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2007_Workbook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32450470885669652"/>
          <c:y val="6.8897007289953099E-2"/>
          <c:w val="0.47283299926366829"/>
          <c:h val="0.70924949889549849"/>
        </c:manualLayout>
      </c:layout>
      <c:pieChart>
        <c:varyColors val="1"/>
        <c:ser>
          <c:idx val="0"/>
          <c:order val="0"/>
          <c:tx>
            <c:strRef>
              <c:f>Sheet1!$B$1</c:f>
              <c:strCache>
                <c:ptCount val="1"/>
                <c:pt idx="0">
                  <c:v>Column1</c:v>
                </c:pt>
              </c:strCache>
            </c:strRef>
          </c:tx>
          <c:dPt>
            <c:idx val="0"/>
            <c:spPr>
              <a:solidFill>
                <a:srgbClr val="FF9933"/>
              </a:solidFill>
            </c:spPr>
          </c:dPt>
          <c:dPt>
            <c:idx val="1"/>
            <c:spPr>
              <a:solidFill>
                <a:schemeClr val="accent6">
                  <a:lumMod val="75000"/>
                </a:schemeClr>
              </a:solidFill>
            </c:spPr>
          </c:dPt>
          <c:dPt>
            <c:idx val="2"/>
            <c:spPr>
              <a:solidFill>
                <a:schemeClr val="accent5">
                  <a:lumMod val="60000"/>
                  <a:lumOff val="40000"/>
                </a:schemeClr>
              </a:solidFill>
            </c:spPr>
          </c:dPt>
          <c:dPt>
            <c:idx val="3"/>
            <c:spPr>
              <a:solidFill>
                <a:schemeClr val="accent5"/>
              </a:solidFill>
            </c:spPr>
          </c:dPt>
          <c:dLbls>
            <c:txPr>
              <a:bodyPr/>
              <a:lstStyle/>
              <a:p>
                <a:pPr>
                  <a:defRPr sz="1400" b="1">
                    <a:solidFill>
                      <a:schemeClr val="bg1"/>
                    </a:solidFill>
                  </a:defRPr>
                </a:pPr>
                <a:endParaRPr lang="en-US"/>
              </a:p>
            </c:txPr>
            <c:showVal val="1"/>
          </c:dLbls>
          <c:cat>
            <c:strRef>
              <c:f>Sheet1!$A$2:$A$5</c:f>
              <c:strCache>
                <c:ptCount val="4"/>
                <c:pt idx="0">
                  <c:v>&lt; 10 years</c:v>
                </c:pt>
                <c:pt idx="1">
                  <c:v>10 - 24 years</c:v>
                </c:pt>
                <c:pt idx="2">
                  <c:v>25 - 40 years</c:v>
                </c:pt>
                <c:pt idx="3">
                  <c:v>40+ years</c:v>
                </c:pt>
              </c:strCache>
            </c:strRef>
          </c:cat>
          <c:val>
            <c:numRef>
              <c:f>Sheet1!$B$2:$B$5</c:f>
              <c:numCache>
                <c:formatCode>0%</c:formatCode>
                <c:ptCount val="4"/>
                <c:pt idx="0">
                  <c:v>0.2</c:v>
                </c:pt>
                <c:pt idx="1">
                  <c:v>0.29000000000000031</c:v>
                </c:pt>
                <c:pt idx="2">
                  <c:v>0.30000000000000032</c:v>
                </c:pt>
                <c:pt idx="3">
                  <c:v>0.2200000000000002</c:v>
                </c:pt>
              </c:numCache>
            </c:numRef>
          </c:val>
        </c:ser>
        <c:firstSliceAng val="0"/>
      </c:pieChart>
    </c:plotArea>
    <c:legend>
      <c:legendPos val="b"/>
      <c:layout>
        <c:manualLayout>
          <c:xMode val="edge"/>
          <c:yMode val="edge"/>
          <c:x val="0.26062657555290197"/>
          <c:y val="0.81643748448933551"/>
          <c:w val="0.68937339401633757"/>
          <c:h val="0.12534395459799633"/>
        </c:manualLayout>
      </c:layout>
      <c:txPr>
        <a:bodyPr/>
        <a:lstStyle/>
        <a:p>
          <a:pPr>
            <a:defRPr lang="en-US" sz="1400"/>
          </a:pPr>
          <a:endParaRPr lang="en-US"/>
        </a:p>
      </c:txPr>
    </c:legend>
    <c:plotVisOnly val="1"/>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6.1942594466077229E-2"/>
          <c:y val="0.10592302436412802"/>
          <c:w val="0.42318916483142388"/>
          <c:h val="0.56096370875404689"/>
        </c:manualLayout>
      </c:layout>
      <c:pieChart>
        <c:varyColors val="1"/>
        <c:ser>
          <c:idx val="0"/>
          <c:order val="0"/>
          <c:tx>
            <c:strRef>
              <c:f>Sheet1!$B$1</c:f>
              <c:strCache>
                <c:ptCount val="1"/>
                <c:pt idx="0">
                  <c:v>Compared to 1988</c:v>
                </c:pt>
              </c:strCache>
            </c:strRef>
          </c:tx>
          <c:dPt>
            <c:idx val="0"/>
            <c:spPr>
              <a:solidFill>
                <a:schemeClr val="accent2"/>
              </a:solidFill>
            </c:spPr>
          </c:dPt>
          <c:dPt>
            <c:idx val="1"/>
            <c:spPr>
              <a:solidFill>
                <a:schemeClr val="accent2">
                  <a:lumMod val="60000"/>
                  <a:lumOff val="40000"/>
                </a:schemeClr>
              </a:solidFill>
            </c:spPr>
          </c:dPt>
          <c:dPt>
            <c:idx val="2"/>
            <c:spPr>
              <a:solidFill>
                <a:schemeClr val="accent6"/>
              </a:solidFill>
            </c:spPr>
          </c:dPt>
          <c:dPt>
            <c:idx val="3"/>
            <c:spPr>
              <a:solidFill>
                <a:schemeClr val="accent3"/>
              </a:solidFill>
            </c:spPr>
          </c:dPt>
          <c:dPt>
            <c:idx val="5"/>
            <c:spPr>
              <a:solidFill>
                <a:schemeClr val="tx1">
                  <a:lumMod val="50000"/>
                  <a:lumOff val="50000"/>
                </a:schemeClr>
              </a:solidFill>
            </c:spPr>
          </c:dPt>
          <c:dLbls>
            <c:dLbl>
              <c:idx val="0"/>
              <c:layout>
                <c:manualLayout>
                  <c:x val="-0.11159421754230002"/>
                  <c:y val="-0.13352583102058932"/>
                </c:manualLayout>
              </c:layout>
              <c:spPr/>
              <c:txPr>
                <a:bodyPr/>
                <a:lstStyle/>
                <a:p>
                  <a:pPr>
                    <a:defRPr sz="1400" b="1">
                      <a:solidFill>
                        <a:schemeClr val="bg1"/>
                      </a:solidFill>
                    </a:defRPr>
                  </a:pPr>
                  <a:endParaRPr lang="en-US"/>
                </a:p>
              </c:txPr>
              <c:showVal val="1"/>
            </c:dLbl>
            <c:dLbl>
              <c:idx val="1"/>
              <c:spPr/>
              <c:txPr>
                <a:bodyPr/>
                <a:lstStyle/>
                <a:p>
                  <a:pPr>
                    <a:defRPr sz="1400" b="1">
                      <a:solidFill>
                        <a:schemeClr val="bg1"/>
                      </a:solidFill>
                    </a:defRPr>
                  </a:pPr>
                  <a:endParaRPr lang="en-US"/>
                </a:p>
              </c:txPr>
            </c:dLbl>
            <c:dLbl>
              <c:idx val="2"/>
              <c:spPr/>
              <c:txPr>
                <a:bodyPr/>
                <a:lstStyle/>
                <a:p>
                  <a:pPr>
                    <a:defRPr sz="1400" b="1">
                      <a:solidFill>
                        <a:schemeClr val="bg1"/>
                      </a:solidFill>
                    </a:defRPr>
                  </a:pPr>
                  <a:endParaRPr lang="en-US"/>
                </a:p>
              </c:txPr>
            </c:dLbl>
            <c:dLbl>
              <c:idx val="3"/>
              <c:layout>
                <c:manualLayout>
                  <c:x val="-2.758341333772265E-2"/>
                  <c:y val="8.8437506413821462E-3"/>
                </c:manualLayout>
              </c:layout>
              <c:spPr/>
              <c:txPr>
                <a:bodyPr/>
                <a:lstStyle/>
                <a:p>
                  <a:pPr>
                    <a:defRPr sz="1400" b="1"/>
                  </a:pPr>
                  <a:endParaRPr lang="en-US"/>
                </a:p>
              </c:txPr>
              <c:showVal val="1"/>
            </c:dLbl>
            <c:dLbl>
              <c:idx val="4"/>
              <c:delete val="1"/>
            </c:dLbl>
            <c:dLbl>
              <c:idx val="5"/>
              <c:layout>
                <c:manualLayout>
                  <c:x val="4.5662453661089369E-2"/>
                  <c:y val="1.3077121881438149E-2"/>
                </c:manualLayout>
              </c:layout>
              <c:spPr/>
              <c:txPr>
                <a:bodyPr/>
                <a:lstStyle/>
                <a:p>
                  <a:pPr>
                    <a:defRPr sz="1400" b="1"/>
                  </a:pPr>
                  <a:endParaRPr lang="en-US"/>
                </a:p>
              </c:txPr>
              <c:showVal val="1"/>
            </c:dLbl>
            <c:txPr>
              <a:bodyPr/>
              <a:lstStyle/>
              <a:p>
                <a:pPr>
                  <a:defRPr sz="1400"/>
                </a:pPr>
                <a:endParaRPr lang="en-US"/>
              </a:p>
            </c:txPr>
            <c:showVal val="1"/>
            <c:showLeaderLines val="1"/>
          </c:dLbls>
          <c:cat>
            <c:strRef>
              <c:f>Sheet1!$A$2:$A$7</c:f>
              <c:strCache>
                <c:ptCount val="6"/>
                <c:pt idx="0">
                  <c:v>Much more dependent now</c:v>
                </c:pt>
                <c:pt idx="1">
                  <c:v>A little more dependent</c:v>
                </c:pt>
                <c:pt idx="2">
                  <c:v>No change</c:v>
                </c:pt>
                <c:pt idx="3">
                  <c:v>A little less dependent</c:v>
                </c:pt>
                <c:pt idx="4">
                  <c:v>Much less dependent</c:v>
                </c:pt>
                <c:pt idx="5">
                  <c:v>Don't know</c:v>
                </c:pt>
              </c:strCache>
            </c:strRef>
          </c:cat>
          <c:val>
            <c:numRef>
              <c:f>Sheet1!$B$2:$B$7</c:f>
              <c:numCache>
                <c:formatCode>0%</c:formatCode>
                <c:ptCount val="6"/>
                <c:pt idx="0">
                  <c:v>0.74000000000000166</c:v>
                </c:pt>
                <c:pt idx="1">
                  <c:v>0.15000000000000024</c:v>
                </c:pt>
                <c:pt idx="2">
                  <c:v>8.0000000000000043E-2</c:v>
                </c:pt>
                <c:pt idx="3">
                  <c:v>1.0000000000000005E-2</c:v>
                </c:pt>
                <c:pt idx="4">
                  <c:v>0</c:v>
                </c:pt>
                <c:pt idx="5">
                  <c:v>1.0000000000000005E-2</c:v>
                </c:pt>
              </c:numCache>
            </c:numRef>
          </c:val>
        </c:ser>
        <c:firstSliceAng val="0"/>
      </c:pieChart>
    </c:plotArea>
    <c:legend>
      <c:legendPos val="r"/>
      <c:legendEntry>
        <c:idx val="4"/>
        <c:delete val="1"/>
      </c:legendEntry>
      <c:layout>
        <c:manualLayout>
          <c:xMode val="edge"/>
          <c:yMode val="edge"/>
          <c:x val="2.2581606538715812E-2"/>
          <c:y val="0.69629402173057564"/>
          <c:w val="0.5059259873773112"/>
          <c:h val="0.19730379385385036"/>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7.0321013179654515E-2"/>
          <c:y val="0.1560666332035392"/>
          <c:w val="0.41481070502435602"/>
          <c:h val="0.50116659317132606"/>
        </c:manualLayout>
      </c:layout>
      <c:pieChart>
        <c:varyColors val="1"/>
        <c:ser>
          <c:idx val="0"/>
          <c:order val="0"/>
          <c:tx>
            <c:strRef>
              <c:f>Sheet1!$B$1</c:f>
              <c:strCache>
                <c:ptCount val="1"/>
                <c:pt idx="0">
                  <c:v>Compared to 1988</c:v>
                </c:pt>
              </c:strCache>
            </c:strRef>
          </c:tx>
          <c:dPt>
            <c:idx val="0"/>
            <c:spPr>
              <a:solidFill>
                <a:schemeClr val="accent2"/>
              </a:solidFill>
            </c:spPr>
          </c:dPt>
          <c:dPt>
            <c:idx val="1"/>
            <c:spPr>
              <a:solidFill>
                <a:schemeClr val="accent2">
                  <a:lumMod val="60000"/>
                  <a:lumOff val="40000"/>
                </a:schemeClr>
              </a:solidFill>
            </c:spPr>
          </c:dPt>
          <c:dPt>
            <c:idx val="2"/>
            <c:spPr>
              <a:solidFill>
                <a:schemeClr val="accent6"/>
              </a:solidFill>
            </c:spPr>
          </c:dPt>
          <c:dPt>
            <c:idx val="3"/>
            <c:spPr>
              <a:solidFill>
                <a:schemeClr val="accent3"/>
              </a:solidFill>
            </c:spPr>
          </c:dPt>
          <c:dPt>
            <c:idx val="4"/>
            <c:spPr>
              <a:solidFill>
                <a:schemeClr val="accent3">
                  <a:lumMod val="50000"/>
                </a:schemeClr>
              </a:solidFill>
            </c:spPr>
          </c:dPt>
          <c:dPt>
            <c:idx val="5"/>
            <c:spPr>
              <a:solidFill>
                <a:schemeClr val="tx1">
                  <a:lumMod val="50000"/>
                  <a:lumOff val="50000"/>
                </a:schemeClr>
              </a:solidFill>
            </c:spPr>
          </c:dPt>
          <c:dLbls>
            <c:txPr>
              <a:bodyPr/>
              <a:lstStyle/>
              <a:p>
                <a:pPr>
                  <a:defRPr sz="1400" b="1">
                    <a:solidFill>
                      <a:schemeClr val="bg1"/>
                    </a:solidFill>
                  </a:defRPr>
                </a:pPr>
                <a:endParaRPr lang="en-US"/>
              </a:p>
            </c:txPr>
            <c:showVal val="1"/>
            <c:showLeaderLines val="1"/>
          </c:dLbls>
          <c:cat>
            <c:strRef>
              <c:f>Sheet1!$A$2:$A$7</c:f>
              <c:strCache>
                <c:ptCount val="6"/>
                <c:pt idx="0">
                  <c:v>Much more dependent in 2038</c:v>
                </c:pt>
                <c:pt idx="1">
                  <c:v>A little more dependent</c:v>
                </c:pt>
                <c:pt idx="2">
                  <c:v>No change</c:v>
                </c:pt>
                <c:pt idx="3">
                  <c:v>A little less dependent</c:v>
                </c:pt>
                <c:pt idx="4">
                  <c:v>Much less dependent on cars</c:v>
                </c:pt>
                <c:pt idx="5">
                  <c:v>Don't know</c:v>
                </c:pt>
              </c:strCache>
            </c:strRef>
          </c:cat>
          <c:val>
            <c:numRef>
              <c:f>Sheet1!$B$2:$B$7</c:f>
              <c:numCache>
                <c:formatCode>0%</c:formatCode>
                <c:ptCount val="6"/>
                <c:pt idx="0">
                  <c:v>0.2</c:v>
                </c:pt>
                <c:pt idx="1">
                  <c:v>0.18000000000000024</c:v>
                </c:pt>
                <c:pt idx="2">
                  <c:v>0.29000000000000031</c:v>
                </c:pt>
                <c:pt idx="3">
                  <c:v>0.16</c:v>
                </c:pt>
                <c:pt idx="4">
                  <c:v>0.05</c:v>
                </c:pt>
                <c:pt idx="5">
                  <c:v>0.11</c:v>
                </c:pt>
              </c:numCache>
            </c:numRef>
          </c:val>
        </c:ser>
        <c:firstSliceAng val="0"/>
      </c:pieChart>
    </c:plotArea>
    <c:legend>
      <c:legendPos val="b"/>
      <c:layout>
        <c:manualLayout>
          <c:xMode val="edge"/>
          <c:yMode val="edge"/>
          <c:x val="0.10479599169350752"/>
          <c:y val="0.72747431034108612"/>
          <c:w val="0.37148777157442869"/>
          <c:h val="0.19660597007965902"/>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2110709732771966"/>
          <c:y val="0.10119795832519728"/>
          <c:w val="0.6059724647596515"/>
          <c:h val="0.87931182957267362"/>
        </c:manualLayout>
      </c:layout>
      <c:barChart>
        <c:barDir val="bar"/>
        <c:grouping val="stacked"/>
        <c:ser>
          <c:idx val="0"/>
          <c:order val="0"/>
          <c:tx>
            <c:strRef>
              <c:f>Sheet1!$B$1</c:f>
              <c:strCache>
                <c:ptCount val="1"/>
                <c:pt idx="0">
                  <c:v>Most important (ranked 1st)</c:v>
                </c:pt>
              </c:strCache>
            </c:strRef>
          </c:tx>
          <c:dLbls>
            <c:dLbl>
              <c:idx val="9"/>
              <c:layout>
                <c:manualLayout>
                  <c:x val="5.5555166717993695E-3"/>
                  <c:y val="-2.4689241020185815E-3"/>
                </c:manualLayout>
              </c:layout>
              <c:showVal val="1"/>
            </c:dLbl>
            <c:dLbl>
              <c:idx val="10"/>
              <c:layout>
                <c:manualLayout>
                  <c:x val="8.3332750076990508E-3"/>
                  <c:y val="2.4691185207996085E-3"/>
                </c:manualLayout>
              </c:layout>
              <c:showVal val="1"/>
            </c:dLbl>
            <c:dLbl>
              <c:idx val="11"/>
              <c:layout>
                <c:manualLayout>
                  <c:x val="8.3332750076990508E-3"/>
                  <c:y val="9.053329991425581E-17"/>
                </c:manualLayout>
              </c:layout>
              <c:showVal val="1"/>
            </c:dLbl>
            <c:dLbl>
              <c:idx val="12"/>
              <c:layout>
                <c:manualLayout>
                  <c:x val="8.3332750076990508E-3"/>
                  <c:y val="4.9382370415995882E-3"/>
                </c:manualLayout>
              </c:layout>
              <c:showVal val="1"/>
            </c:dLbl>
            <c:dLbl>
              <c:idx val="13"/>
              <c:layout>
                <c:manualLayout>
                  <c:x val="8.3332750076990508E-3"/>
                  <c:y val="1.9441878116533966E-7"/>
                </c:manualLayout>
              </c:layout>
              <c:showVal val="1"/>
            </c:dLbl>
            <c:dLbl>
              <c:idx val="14"/>
              <c:layout>
                <c:manualLayout>
                  <c:x val="1.3888791679498321E-2"/>
                  <c:y val="-4.938042622818356E-3"/>
                </c:manualLayout>
              </c:layout>
              <c:showVal val="1"/>
            </c:dLbl>
            <c:txPr>
              <a:bodyPr/>
              <a:lstStyle/>
              <a:p>
                <a:pPr>
                  <a:defRPr lang="en-US" sz="1200"/>
                </a:pPr>
                <a:endParaRPr lang="en-US"/>
              </a:p>
            </c:txPr>
            <c:showVal val="1"/>
          </c:dLbls>
          <c:cat>
            <c:strRef>
              <c:f>Sheet1!$A$2:$A$18</c:f>
              <c:strCache>
                <c:ptCount val="17"/>
                <c:pt idx="0">
                  <c:v>The cost of fuel for running a car</c:v>
                </c:pt>
                <c:pt idx="1">
                  <c:v>Other people driving cars without tax/ insurance</c:v>
                </c:pt>
                <c:pt idx="2">
                  <c:v>Condition/ maintenance of UK roads</c:v>
                </c:pt>
                <c:pt idx="3">
                  <c:v>The cost of insuring a car</c:v>
                </c:pt>
                <c:pt idx="4">
                  <c:v>Other people talking on mobiles without hands free</c:v>
                </c:pt>
                <c:pt idx="5">
                  <c:v>Drivers under influence of drink</c:v>
                </c:pt>
                <c:pt idx="6">
                  <c:v>Other people texting or accessing websites whilst driving</c:v>
                </c:pt>
                <c:pt idx="7">
                  <c:v>Other people breaking traffic laws</c:v>
                </c:pt>
                <c:pt idx="8">
                  <c:v>Drivers under influence of drugs</c:v>
                </c:pt>
                <c:pt idx="9">
                  <c:v>Traffic congestion/ slower journeys</c:v>
                </c:pt>
                <c:pt idx="10">
                  <c:v>No. accidents on roads</c:v>
                </c:pt>
                <c:pt idx="11">
                  <c:v>Rudeness of other drivers</c:v>
                </c:pt>
                <c:pt idx="12">
                  <c:v>Preparation for/ response to weather conditions</c:v>
                </c:pt>
                <c:pt idx="13">
                  <c:v>Road closures/ works</c:v>
                </c:pt>
                <c:pt idx="14">
                  <c:v>Older drivers (&gt;70 yrs)</c:v>
                </c:pt>
                <c:pt idx="15">
                  <c:v>Younger drivers (&lt;21 yrs)</c:v>
                </c:pt>
                <c:pt idx="16">
                  <c:v>Environmental impact of motoring</c:v>
                </c:pt>
              </c:strCache>
            </c:strRef>
          </c:cat>
          <c:val>
            <c:numRef>
              <c:f>Sheet1!$B$2:$B$18</c:f>
              <c:numCache>
                <c:formatCode>0%</c:formatCode>
                <c:ptCount val="17"/>
                <c:pt idx="0">
                  <c:v>0.36000000000000032</c:v>
                </c:pt>
                <c:pt idx="1">
                  <c:v>8.0000000000000043E-2</c:v>
                </c:pt>
                <c:pt idx="2">
                  <c:v>8.0000000000000043E-2</c:v>
                </c:pt>
                <c:pt idx="3">
                  <c:v>0.1</c:v>
                </c:pt>
                <c:pt idx="4">
                  <c:v>0.05</c:v>
                </c:pt>
                <c:pt idx="5">
                  <c:v>0.1</c:v>
                </c:pt>
                <c:pt idx="6">
                  <c:v>4.0000000000000022E-2</c:v>
                </c:pt>
                <c:pt idx="7">
                  <c:v>0.05</c:v>
                </c:pt>
                <c:pt idx="8">
                  <c:v>2.0000000000000011E-2</c:v>
                </c:pt>
                <c:pt idx="9">
                  <c:v>3.0000000000000002E-2</c:v>
                </c:pt>
                <c:pt idx="10">
                  <c:v>4.0000000000000022E-2</c:v>
                </c:pt>
                <c:pt idx="11">
                  <c:v>1.0000000000000005E-2</c:v>
                </c:pt>
                <c:pt idx="12">
                  <c:v>1.0000000000000005E-2</c:v>
                </c:pt>
                <c:pt idx="13">
                  <c:v>1.0000000000000005E-2</c:v>
                </c:pt>
                <c:pt idx="14">
                  <c:v>1.0000000000000005E-2</c:v>
                </c:pt>
                <c:pt idx="15">
                  <c:v>1.0000000000000005E-2</c:v>
                </c:pt>
                <c:pt idx="16">
                  <c:v>1.0000000000000005E-2</c:v>
                </c:pt>
              </c:numCache>
            </c:numRef>
          </c:val>
        </c:ser>
        <c:ser>
          <c:idx val="1"/>
          <c:order val="1"/>
          <c:tx>
            <c:strRef>
              <c:f>Sheet1!$C$1</c:f>
              <c:strCache>
                <c:ptCount val="1"/>
                <c:pt idx="0">
                  <c:v>Important (ranked 2nd to 4th)</c:v>
                </c:pt>
              </c:strCache>
            </c:strRef>
          </c:tx>
          <c:dLbls>
            <c:txPr>
              <a:bodyPr/>
              <a:lstStyle/>
              <a:p>
                <a:pPr>
                  <a:defRPr lang="en-US" sz="1200"/>
                </a:pPr>
                <a:endParaRPr lang="en-US"/>
              </a:p>
            </c:txPr>
            <c:showVal val="1"/>
          </c:dLbls>
          <c:cat>
            <c:strRef>
              <c:f>Sheet1!$A$2:$A$18</c:f>
              <c:strCache>
                <c:ptCount val="17"/>
                <c:pt idx="0">
                  <c:v>The cost of fuel for running a car</c:v>
                </c:pt>
                <c:pt idx="1">
                  <c:v>Other people driving cars without tax/ insurance</c:v>
                </c:pt>
                <c:pt idx="2">
                  <c:v>Condition/ maintenance of UK roads</c:v>
                </c:pt>
                <c:pt idx="3">
                  <c:v>The cost of insuring a car</c:v>
                </c:pt>
                <c:pt idx="4">
                  <c:v>Other people talking on mobiles without hands free</c:v>
                </c:pt>
                <c:pt idx="5">
                  <c:v>Drivers under influence of drink</c:v>
                </c:pt>
                <c:pt idx="6">
                  <c:v>Other people texting or accessing websites whilst driving</c:v>
                </c:pt>
                <c:pt idx="7">
                  <c:v>Other people breaking traffic laws</c:v>
                </c:pt>
                <c:pt idx="8">
                  <c:v>Drivers under influence of drugs</c:v>
                </c:pt>
                <c:pt idx="9">
                  <c:v>Traffic congestion/ slower journeys</c:v>
                </c:pt>
                <c:pt idx="10">
                  <c:v>No. accidents on roads</c:v>
                </c:pt>
                <c:pt idx="11">
                  <c:v>Rudeness of other drivers</c:v>
                </c:pt>
                <c:pt idx="12">
                  <c:v>Preparation for/ response to weather conditions</c:v>
                </c:pt>
                <c:pt idx="13">
                  <c:v>Road closures/ works</c:v>
                </c:pt>
                <c:pt idx="14">
                  <c:v>Older drivers (&gt;70 yrs)</c:v>
                </c:pt>
                <c:pt idx="15">
                  <c:v>Younger drivers (&lt;21 yrs)</c:v>
                </c:pt>
                <c:pt idx="16">
                  <c:v>Environmental impact of motoring</c:v>
                </c:pt>
              </c:strCache>
            </c:strRef>
          </c:cat>
          <c:val>
            <c:numRef>
              <c:f>Sheet1!$C$2:$C$18</c:f>
              <c:numCache>
                <c:formatCode>0%</c:formatCode>
                <c:ptCount val="17"/>
                <c:pt idx="0">
                  <c:v>0.27</c:v>
                </c:pt>
                <c:pt idx="1">
                  <c:v>0.29000000000000031</c:v>
                </c:pt>
                <c:pt idx="2">
                  <c:v>0.29000000000000031</c:v>
                </c:pt>
                <c:pt idx="3">
                  <c:v>0.25</c:v>
                </c:pt>
                <c:pt idx="4">
                  <c:v>0.28000000000000008</c:v>
                </c:pt>
                <c:pt idx="5">
                  <c:v>0.21000000000000016</c:v>
                </c:pt>
                <c:pt idx="6">
                  <c:v>0.25</c:v>
                </c:pt>
                <c:pt idx="7">
                  <c:v>0.16</c:v>
                </c:pt>
                <c:pt idx="8">
                  <c:v>0.17</c:v>
                </c:pt>
                <c:pt idx="9">
                  <c:v>0.15000000000000016</c:v>
                </c:pt>
                <c:pt idx="10">
                  <c:v>9.0000000000000024E-2</c:v>
                </c:pt>
                <c:pt idx="11">
                  <c:v>0.11</c:v>
                </c:pt>
                <c:pt idx="12">
                  <c:v>0.1</c:v>
                </c:pt>
                <c:pt idx="13">
                  <c:v>8.0000000000000043E-2</c:v>
                </c:pt>
                <c:pt idx="14">
                  <c:v>8.0000000000000043E-2</c:v>
                </c:pt>
                <c:pt idx="15">
                  <c:v>6.0000000000000032E-2</c:v>
                </c:pt>
                <c:pt idx="16">
                  <c:v>0.05</c:v>
                </c:pt>
              </c:numCache>
            </c:numRef>
          </c:val>
        </c:ser>
        <c:gapWidth val="79"/>
        <c:overlap val="100"/>
        <c:axId val="134743168"/>
        <c:axId val="134744704"/>
      </c:barChart>
      <c:catAx>
        <c:axId val="134743168"/>
        <c:scaling>
          <c:orientation val="maxMin"/>
        </c:scaling>
        <c:axPos val="l"/>
        <c:numFmt formatCode="General" sourceLinked="1"/>
        <c:tickLblPos val="nextTo"/>
        <c:txPr>
          <a:bodyPr/>
          <a:lstStyle/>
          <a:p>
            <a:pPr>
              <a:defRPr lang="en-US"/>
            </a:pPr>
            <a:endParaRPr lang="en-US"/>
          </a:p>
        </c:txPr>
        <c:crossAx val="134744704"/>
        <c:crosses val="autoZero"/>
        <c:auto val="1"/>
        <c:lblAlgn val="ctr"/>
        <c:lblOffset val="100"/>
      </c:catAx>
      <c:valAx>
        <c:axId val="134744704"/>
        <c:scaling>
          <c:orientation val="minMax"/>
          <c:max val="0.60000000000000064"/>
        </c:scaling>
        <c:delete val="1"/>
        <c:axPos val="t"/>
        <c:numFmt formatCode="0%" sourceLinked="1"/>
        <c:tickLblPos val="none"/>
        <c:crossAx val="134743168"/>
        <c:crosses val="autoZero"/>
        <c:crossBetween val="between"/>
      </c:valAx>
    </c:plotArea>
    <c:legend>
      <c:legendPos val="t"/>
      <c:layout>
        <c:manualLayout>
          <c:xMode val="edge"/>
          <c:yMode val="edge"/>
          <c:x val="0.40454331903188778"/>
          <c:y val="4.9507389075274966E-2"/>
          <c:w val="0.45313834198885788"/>
          <c:h val="3.8397994755831465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43897336592E-2"/>
          <c:w val="1"/>
          <c:h val="0.80989037033319977"/>
        </c:manualLayout>
      </c:layout>
      <c:barChart>
        <c:barDir val="bar"/>
        <c:grouping val="stacked"/>
        <c:ser>
          <c:idx val="0"/>
          <c:order val="0"/>
          <c:tx>
            <c:strRef>
              <c:f>Sheet1!$B$1</c:f>
              <c:strCache>
                <c:ptCount val="1"/>
                <c:pt idx="0">
                  <c:v>Negative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Sheet1!$A$2:$A$4</c:f>
              <c:strCache>
                <c:ptCount val="3"/>
                <c:pt idx="0">
                  <c:v>Fuel prices</c:v>
                </c:pt>
                <c:pt idx="1">
                  <c:v>Insurance premiums</c:v>
                </c:pt>
                <c:pt idx="2">
                  <c:v>Maintenance and repair</c:v>
                </c:pt>
              </c:strCache>
            </c:strRef>
          </c:cat>
          <c:val>
            <c:numRef>
              <c:f>Sheet1!$B$2:$B$4</c:f>
              <c:numCache>
                <c:formatCode>0%</c:formatCode>
                <c:ptCount val="3"/>
                <c:pt idx="0">
                  <c:v>0.26</c:v>
                </c:pt>
                <c:pt idx="1">
                  <c:v>0.29000000000000031</c:v>
                </c:pt>
                <c:pt idx="2">
                  <c:v>0.28000000000000008</c:v>
                </c:pt>
              </c:numCache>
            </c:numRef>
          </c:val>
        </c:ser>
        <c:ser>
          <c:idx val="1"/>
          <c:order val="1"/>
          <c:tx>
            <c:strRef>
              <c:f>Sheet1!$C$1</c:f>
              <c:strCache>
                <c:ptCount val="1"/>
                <c:pt idx="0">
                  <c:v>Significant negative</c:v>
                </c:pt>
              </c:strCache>
            </c:strRef>
          </c:tx>
          <c:spPr>
            <a:solidFill>
              <a:schemeClr val="accent2">
                <a:lumMod val="75000"/>
              </a:schemeClr>
            </a:solidFill>
          </c:spPr>
          <c:dLbls>
            <c:txPr>
              <a:bodyPr/>
              <a:lstStyle/>
              <a:p>
                <a:pPr>
                  <a:defRPr sz="1100" b="1">
                    <a:solidFill>
                      <a:schemeClr val="bg1"/>
                    </a:solidFill>
                  </a:defRPr>
                </a:pPr>
                <a:endParaRPr lang="en-US"/>
              </a:p>
            </c:txPr>
            <c:dLblPos val="ctr"/>
            <c:showVal val="1"/>
          </c:dLbls>
          <c:cat>
            <c:strRef>
              <c:f>Sheet1!$A$2:$A$4</c:f>
              <c:strCache>
                <c:ptCount val="3"/>
                <c:pt idx="0">
                  <c:v>Fuel prices</c:v>
                </c:pt>
                <c:pt idx="1">
                  <c:v>Insurance premiums</c:v>
                </c:pt>
                <c:pt idx="2">
                  <c:v>Maintenance and repair</c:v>
                </c:pt>
              </c:strCache>
            </c:strRef>
          </c:cat>
          <c:val>
            <c:numRef>
              <c:f>Sheet1!$C$2:$C$4</c:f>
              <c:numCache>
                <c:formatCode>0%</c:formatCode>
                <c:ptCount val="3"/>
                <c:pt idx="0">
                  <c:v>0.51</c:v>
                </c:pt>
                <c:pt idx="1">
                  <c:v>0.27</c:v>
                </c:pt>
                <c:pt idx="2">
                  <c:v>0.22</c:v>
                </c:pt>
              </c:numCache>
            </c:numRef>
          </c:val>
        </c:ser>
        <c:gapWidth val="101"/>
        <c:overlap val="100"/>
        <c:axId val="134532096"/>
        <c:axId val="134967680"/>
      </c:barChart>
      <c:catAx>
        <c:axId val="134532096"/>
        <c:scaling>
          <c:orientation val="maxMin"/>
        </c:scaling>
        <c:delete val="1"/>
        <c:axPos val="r"/>
        <c:numFmt formatCode="General" sourceLinked="1"/>
        <c:tickLblPos val="none"/>
        <c:crossAx val="134967680"/>
        <c:crosses val="autoZero"/>
        <c:auto val="1"/>
        <c:lblAlgn val="ctr"/>
        <c:lblOffset val="100"/>
      </c:catAx>
      <c:valAx>
        <c:axId val="134967680"/>
        <c:scaling>
          <c:orientation val="maxMin"/>
          <c:max val="1"/>
        </c:scaling>
        <c:delete val="1"/>
        <c:axPos val="t"/>
        <c:numFmt formatCode="0%" sourceLinked="1"/>
        <c:tickLblPos val="none"/>
        <c:crossAx val="134532096"/>
        <c:crosses val="autoZero"/>
        <c:crossBetween val="between"/>
      </c:valAx>
    </c:plotArea>
    <c:plotVisOnly val="1"/>
    <c:dispBlanksAs val="gap"/>
  </c:chart>
  <c:txPr>
    <a:bodyPr/>
    <a:lstStyle/>
    <a:p>
      <a:pPr>
        <a:defRPr sz="1800"/>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3.7433389054954087E-2"/>
          <c:y val="3.0282943827885725E-2"/>
          <c:w val="0.91471447295486963"/>
          <c:h val="0.68949628060860668"/>
        </c:manualLayout>
      </c:layout>
      <c:barChart>
        <c:barDir val="bar"/>
        <c:grouping val="stacked"/>
        <c:ser>
          <c:idx val="0"/>
          <c:order val="0"/>
          <c:tx>
            <c:strRef>
              <c:f>Sheet1!$B$1</c:f>
              <c:strCache>
                <c:ptCount val="1"/>
                <c:pt idx="0">
                  <c:v>Positive</c:v>
                </c:pt>
              </c:strCache>
            </c:strRef>
          </c:tx>
          <c:spPr>
            <a:solidFill>
              <a:schemeClr val="accent3"/>
            </a:solidFill>
          </c:spPr>
          <c:dLbls>
            <c:txPr>
              <a:bodyPr/>
              <a:lstStyle/>
              <a:p>
                <a:pPr>
                  <a:defRPr lang="en-US" sz="1100" b="1">
                    <a:solidFill>
                      <a:schemeClr val="bg1"/>
                    </a:solidFill>
                  </a:defRPr>
                </a:pPr>
                <a:endParaRPr lang="en-US"/>
              </a:p>
            </c:txPr>
            <c:showVal val="1"/>
          </c:dLbls>
          <c:cat>
            <c:strRef>
              <c:f>Sheet1!$A$2:$A$4</c:f>
              <c:strCache>
                <c:ptCount val="3"/>
                <c:pt idx="0">
                  <c:v>Fuel prices</c:v>
                </c:pt>
                <c:pt idx="1">
                  <c:v>Insurance</c:v>
                </c:pt>
                <c:pt idx="2">
                  <c:v>Maintenance and repair</c:v>
                </c:pt>
              </c:strCache>
            </c:strRef>
          </c:cat>
          <c:val>
            <c:numRef>
              <c:f>Sheet1!$B$2:$B$4</c:f>
              <c:numCache>
                <c:formatCode>0%</c:formatCode>
                <c:ptCount val="3"/>
                <c:pt idx="0">
                  <c:v>0.17</c:v>
                </c:pt>
                <c:pt idx="1">
                  <c:v>0.12000000000000002</c:v>
                </c:pt>
                <c:pt idx="2">
                  <c:v>0.11</c:v>
                </c:pt>
              </c:numCache>
            </c:numRef>
          </c:val>
        </c:ser>
        <c:gapWidth val="101"/>
        <c:overlap val="100"/>
        <c:axId val="135253376"/>
        <c:axId val="135259264"/>
      </c:barChart>
      <c:catAx>
        <c:axId val="135253376"/>
        <c:scaling>
          <c:orientation val="maxMin"/>
        </c:scaling>
        <c:delete val="1"/>
        <c:axPos val="l"/>
        <c:numFmt formatCode="General" sourceLinked="1"/>
        <c:tickLblPos val="none"/>
        <c:crossAx val="135259264"/>
        <c:crosses val="autoZero"/>
        <c:auto val="1"/>
        <c:lblAlgn val="ctr"/>
        <c:lblOffset val="100"/>
      </c:catAx>
      <c:valAx>
        <c:axId val="135259264"/>
        <c:scaling>
          <c:orientation val="minMax"/>
          <c:max val="1"/>
        </c:scaling>
        <c:delete val="1"/>
        <c:axPos val="t"/>
        <c:numFmt formatCode="0%" sourceLinked="1"/>
        <c:tickLblPos val="none"/>
        <c:crossAx val="135253376"/>
        <c:crosses val="autoZero"/>
        <c:crossBetween val="between"/>
      </c:valAx>
    </c:plotArea>
    <c:plotVisOnly val="1"/>
    <c:dispBlanksAs val="gap"/>
  </c:chart>
  <c:txPr>
    <a:bodyPr/>
    <a:lstStyle/>
    <a:p>
      <a:pPr>
        <a:defRPr sz="1800"/>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7.0321013179654515E-2"/>
          <c:y val="0.1560666332035392"/>
          <c:w val="0.4148107050243563"/>
          <c:h val="0.50116659317132572"/>
        </c:manualLayout>
      </c:layout>
      <c:pieChart>
        <c:varyColors val="1"/>
        <c:ser>
          <c:idx val="0"/>
          <c:order val="0"/>
          <c:tx>
            <c:strRef>
              <c:f>Sheet1!$B$1</c:f>
              <c:strCache>
                <c:ptCount val="1"/>
                <c:pt idx="0">
                  <c:v>Compared to 1988</c:v>
                </c:pt>
              </c:strCache>
            </c:strRef>
          </c:tx>
          <c:dPt>
            <c:idx val="0"/>
            <c:spPr>
              <a:solidFill>
                <a:schemeClr val="accent2"/>
              </a:solidFill>
            </c:spPr>
          </c:dPt>
          <c:dPt>
            <c:idx val="1"/>
            <c:spPr>
              <a:solidFill>
                <a:schemeClr val="accent3"/>
              </a:solidFill>
            </c:spPr>
          </c:dPt>
          <c:dPt>
            <c:idx val="2"/>
            <c:spPr>
              <a:solidFill>
                <a:schemeClr val="accent6"/>
              </a:solidFill>
            </c:spPr>
          </c:dPt>
          <c:dPt>
            <c:idx val="3"/>
            <c:spPr>
              <a:solidFill>
                <a:schemeClr val="tx1">
                  <a:lumMod val="75000"/>
                  <a:lumOff val="25000"/>
                </a:schemeClr>
              </a:solidFill>
            </c:spPr>
          </c:dPt>
          <c:dPt>
            <c:idx val="4"/>
            <c:spPr>
              <a:solidFill>
                <a:schemeClr val="tx1">
                  <a:lumMod val="50000"/>
                  <a:lumOff val="50000"/>
                </a:schemeClr>
              </a:solidFill>
            </c:spPr>
          </c:dPt>
          <c:dLbls>
            <c:txPr>
              <a:bodyPr/>
              <a:lstStyle/>
              <a:p>
                <a:pPr>
                  <a:defRPr sz="1400" b="1">
                    <a:solidFill>
                      <a:schemeClr val="bg1"/>
                    </a:solidFill>
                  </a:defRPr>
                </a:pPr>
                <a:endParaRPr lang="en-US"/>
              </a:p>
            </c:txPr>
            <c:showVal val="1"/>
            <c:showLeaderLines val="1"/>
          </c:dLbls>
          <c:cat>
            <c:strRef>
              <c:f>Sheet1!$A$2:$A$6</c:f>
              <c:strCache>
                <c:ptCount val="5"/>
                <c:pt idx="0">
                  <c:v>Aware - premium has gone up</c:v>
                </c:pt>
                <c:pt idx="1">
                  <c:v>Aware - premium has gone down</c:v>
                </c:pt>
                <c:pt idx="2">
                  <c:v>Aware - but not renewed policy since</c:v>
                </c:pt>
                <c:pt idx="3">
                  <c:v>Not aware</c:v>
                </c:pt>
                <c:pt idx="4">
                  <c:v>Don't know</c:v>
                </c:pt>
              </c:strCache>
            </c:strRef>
          </c:cat>
          <c:val>
            <c:numRef>
              <c:f>Sheet1!$B$2:$B$6</c:f>
              <c:numCache>
                <c:formatCode>0%</c:formatCode>
                <c:ptCount val="5"/>
                <c:pt idx="0">
                  <c:v>0.23</c:v>
                </c:pt>
                <c:pt idx="1">
                  <c:v>7.0000000000000021E-2</c:v>
                </c:pt>
                <c:pt idx="2">
                  <c:v>0.41000000000000031</c:v>
                </c:pt>
                <c:pt idx="3">
                  <c:v>0.21000000000000021</c:v>
                </c:pt>
                <c:pt idx="4">
                  <c:v>7.0000000000000021E-2</c:v>
                </c:pt>
              </c:numCache>
            </c:numRef>
          </c:val>
        </c:ser>
        <c:firstSliceAng val="0"/>
      </c:pieChart>
    </c:plotArea>
    <c:legend>
      <c:legendPos val="b"/>
      <c:layout>
        <c:manualLayout>
          <c:xMode val="edge"/>
          <c:yMode val="edge"/>
          <c:x val="9.3479471520570095E-2"/>
          <c:y val="0.69709531675152558"/>
          <c:w val="0.44634103035241451"/>
          <c:h val="0.20216153342758755"/>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39287072519177302"/>
          <c:y val="2.7936312406762889E-2"/>
          <c:w val="0.60712927480823364"/>
          <c:h val="0.90283824201872065"/>
        </c:manualLayout>
      </c:layout>
      <c:barChart>
        <c:barDir val="bar"/>
        <c:grouping val="percentStacked"/>
        <c:ser>
          <c:idx val="0"/>
          <c:order val="0"/>
          <c:tx>
            <c:strRef>
              <c:f>Sheet1!$B$1</c:f>
              <c:strCache>
                <c:ptCount val="1"/>
                <c:pt idx="0">
                  <c:v>Have already given up</c:v>
                </c:pt>
              </c:strCache>
            </c:strRef>
          </c:tx>
          <c:spPr>
            <a:solidFill>
              <a:schemeClr val="accent1"/>
            </a:solidFill>
          </c:spPr>
          <c:dLbls>
            <c:dLbl>
              <c:idx val="3"/>
              <c:layout>
                <c:manualLayout>
                  <c:x val="5.1779572863372295E-3"/>
                  <c:y val="-2.5396647642511655E-3"/>
                </c:manualLayout>
              </c:layout>
              <c:showVal val="1"/>
            </c:dLbl>
            <c:dLbl>
              <c:idx val="8"/>
              <c:layout>
                <c:manualLayout>
                  <c:x val="3.520327395991675E-3"/>
                  <c:y val="1.9997360348434231E-7"/>
                </c:manualLayout>
              </c:layout>
              <c:showVal val="1"/>
            </c:dLbl>
            <c:txPr>
              <a:bodyPr/>
              <a:lstStyle/>
              <a:p>
                <a:pPr>
                  <a:defRPr lang="en-US" sz="1100" b="1">
                    <a:solidFill>
                      <a:schemeClr val="bg1"/>
                    </a:solidFill>
                  </a:defRPr>
                </a:pPr>
                <a:endParaRPr lang="en-US"/>
              </a:p>
            </c:txPr>
            <c:showVal val="1"/>
          </c:dLbls>
          <c:cat>
            <c:strRef>
              <c:f>Sheet1!$A$2:$A$10</c:f>
              <c:strCache>
                <c:ptCount val="9"/>
                <c:pt idx="0">
                  <c:v>Elements of social life</c:v>
                </c:pt>
                <c:pt idx="1">
                  <c:v>General day to day travel</c:v>
                </c:pt>
                <c:pt idx="2">
                  <c:v>Other family commitments (e.g. visiting family, transport of elderly relatives)</c:v>
                </c:pt>
                <c:pt idx="3">
                  <c:v>Food and essentials shopping (e.g. household goods, post office etc)</c:v>
                </c:pt>
                <c:pt idx="4">
                  <c:v>Commuting to work</c:v>
                </c:pt>
                <c:pt idx="5">
                  <c:v>Using vehicle for work</c:v>
                </c:pt>
                <c:pt idx="6">
                  <c:v>Voluntary work</c:v>
                </c:pt>
                <c:pt idx="7">
                  <c:v>Transport of children (e.g. to school, sporting activities)</c:v>
                </c:pt>
                <c:pt idx="8">
                  <c:v>Respond to medical issues (e.g. doctor's appointments, prescriptions, emergencies)</c:v>
                </c:pt>
              </c:strCache>
            </c:strRef>
          </c:cat>
          <c:val>
            <c:numRef>
              <c:f>Sheet1!$B$2:$B$10</c:f>
              <c:numCache>
                <c:formatCode>0%</c:formatCode>
                <c:ptCount val="9"/>
                <c:pt idx="0">
                  <c:v>0.14000000000000001</c:v>
                </c:pt>
                <c:pt idx="1">
                  <c:v>9.0000000000000024E-2</c:v>
                </c:pt>
                <c:pt idx="2">
                  <c:v>8.0000000000000043E-2</c:v>
                </c:pt>
                <c:pt idx="3">
                  <c:v>6.0000000000000032E-2</c:v>
                </c:pt>
                <c:pt idx="4">
                  <c:v>6.0000000000000032E-2</c:v>
                </c:pt>
                <c:pt idx="5">
                  <c:v>6.0000000000000032E-2</c:v>
                </c:pt>
                <c:pt idx="6">
                  <c:v>4.0000000000000022E-2</c:v>
                </c:pt>
                <c:pt idx="7">
                  <c:v>4.0000000000000022E-2</c:v>
                </c:pt>
                <c:pt idx="8">
                  <c:v>3.0000000000000002E-2</c:v>
                </c:pt>
              </c:numCache>
            </c:numRef>
          </c:val>
        </c:ser>
        <c:ser>
          <c:idx val="1"/>
          <c:order val="1"/>
          <c:tx>
            <c:strRef>
              <c:f>Sheet1!$C$1</c:f>
              <c:strCache>
                <c:ptCount val="1"/>
                <c:pt idx="0">
                  <c:v>Would have to give up</c:v>
                </c:pt>
              </c:strCache>
            </c:strRef>
          </c:tx>
          <c:spPr>
            <a:solidFill>
              <a:schemeClr val="accent6"/>
            </a:solidFill>
          </c:spPr>
          <c:dLbls>
            <c:txPr>
              <a:bodyPr/>
              <a:lstStyle/>
              <a:p>
                <a:pPr>
                  <a:defRPr lang="en-US" sz="1100" b="1">
                    <a:solidFill>
                      <a:schemeClr val="bg1"/>
                    </a:solidFill>
                  </a:defRPr>
                </a:pPr>
                <a:endParaRPr lang="en-US"/>
              </a:p>
            </c:txPr>
            <c:showVal val="1"/>
          </c:dLbls>
          <c:cat>
            <c:strRef>
              <c:f>Sheet1!$A$2:$A$10</c:f>
              <c:strCache>
                <c:ptCount val="9"/>
                <c:pt idx="0">
                  <c:v>Elements of social life</c:v>
                </c:pt>
                <c:pt idx="1">
                  <c:v>General day to day travel</c:v>
                </c:pt>
                <c:pt idx="2">
                  <c:v>Other family commitments (e.g. visiting family, transport of elderly relatives)</c:v>
                </c:pt>
                <c:pt idx="3">
                  <c:v>Food and essentials shopping (e.g. household goods, post office etc)</c:v>
                </c:pt>
                <c:pt idx="4">
                  <c:v>Commuting to work</c:v>
                </c:pt>
                <c:pt idx="5">
                  <c:v>Using vehicle for work</c:v>
                </c:pt>
                <c:pt idx="6">
                  <c:v>Voluntary work</c:v>
                </c:pt>
                <c:pt idx="7">
                  <c:v>Transport of children (e.g. to school, sporting activities)</c:v>
                </c:pt>
                <c:pt idx="8">
                  <c:v>Respond to medical issues (e.g. doctor's appointments, prescriptions, emergencies)</c:v>
                </c:pt>
              </c:strCache>
            </c:strRef>
          </c:cat>
          <c:val>
            <c:numRef>
              <c:f>Sheet1!$C$2:$C$10</c:f>
              <c:numCache>
                <c:formatCode>0%</c:formatCode>
                <c:ptCount val="9"/>
                <c:pt idx="0">
                  <c:v>0.23</c:v>
                </c:pt>
                <c:pt idx="1">
                  <c:v>0.24000000000000021</c:v>
                </c:pt>
                <c:pt idx="2">
                  <c:v>0.19</c:v>
                </c:pt>
                <c:pt idx="3">
                  <c:v>0.16</c:v>
                </c:pt>
                <c:pt idx="4">
                  <c:v>9.0000000000000024E-2</c:v>
                </c:pt>
                <c:pt idx="5">
                  <c:v>9.0000000000000024E-2</c:v>
                </c:pt>
                <c:pt idx="6">
                  <c:v>9.0000000000000024E-2</c:v>
                </c:pt>
                <c:pt idx="7">
                  <c:v>8.0000000000000043E-2</c:v>
                </c:pt>
                <c:pt idx="8">
                  <c:v>9.0000000000000024E-2</c:v>
                </c:pt>
              </c:numCache>
            </c:numRef>
          </c:val>
        </c:ser>
        <c:ser>
          <c:idx val="2"/>
          <c:order val="2"/>
          <c:tx>
            <c:strRef>
              <c:f>Sheet1!$D$1</c:f>
              <c:strCache>
                <c:ptCount val="1"/>
                <c:pt idx="0">
                  <c:v>Neither</c:v>
                </c:pt>
              </c:strCache>
            </c:strRef>
          </c:tx>
          <c:spPr>
            <a:solidFill>
              <a:schemeClr val="bg1">
                <a:lumMod val="65000"/>
              </a:schemeClr>
            </a:solidFill>
          </c:spPr>
          <c:dLbls>
            <c:txPr>
              <a:bodyPr/>
              <a:lstStyle/>
              <a:p>
                <a:pPr>
                  <a:defRPr lang="en-US" sz="1100" b="1">
                    <a:solidFill>
                      <a:schemeClr val="bg1"/>
                    </a:solidFill>
                  </a:defRPr>
                </a:pPr>
                <a:endParaRPr lang="en-US"/>
              </a:p>
            </c:txPr>
            <c:showVal val="1"/>
          </c:dLbls>
          <c:cat>
            <c:strRef>
              <c:f>Sheet1!$A$2:$A$10</c:f>
              <c:strCache>
                <c:ptCount val="9"/>
                <c:pt idx="0">
                  <c:v>Elements of social life</c:v>
                </c:pt>
                <c:pt idx="1">
                  <c:v>General day to day travel</c:v>
                </c:pt>
                <c:pt idx="2">
                  <c:v>Other family commitments (e.g. visiting family, transport of elderly relatives)</c:v>
                </c:pt>
                <c:pt idx="3">
                  <c:v>Food and essentials shopping (e.g. household goods, post office etc)</c:v>
                </c:pt>
                <c:pt idx="4">
                  <c:v>Commuting to work</c:v>
                </c:pt>
                <c:pt idx="5">
                  <c:v>Using vehicle for work</c:v>
                </c:pt>
                <c:pt idx="6">
                  <c:v>Voluntary work</c:v>
                </c:pt>
                <c:pt idx="7">
                  <c:v>Transport of children (e.g. to school, sporting activities)</c:v>
                </c:pt>
                <c:pt idx="8">
                  <c:v>Respond to medical issues (e.g. doctor's appointments, prescriptions, emergencies)</c:v>
                </c:pt>
              </c:strCache>
            </c:strRef>
          </c:cat>
          <c:val>
            <c:numRef>
              <c:f>Sheet1!$D$2:$D$10</c:f>
              <c:numCache>
                <c:formatCode>0%</c:formatCode>
                <c:ptCount val="9"/>
                <c:pt idx="0">
                  <c:v>0.53</c:v>
                </c:pt>
                <c:pt idx="1">
                  <c:v>0.58000000000000007</c:v>
                </c:pt>
                <c:pt idx="2">
                  <c:v>0.63000000000000189</c:v>
                </c:pt>
                <c:pt idx="3">
                  <c:v>0.72000000000000064</c:v>
                </c:pt>
                <c:pt idx="4">
                  <c:v>0.49000000000000032</c:v>
                </c:pt>
                <c:pt idx="5">
                  <c:v>0.45</c:v>
                </c:pt>
                <c:pt idx="6">
                  <c:v>0.27</c:v>
                </c:pt>
                <c:pt idx="7">
                  <c:v>0.28000000000000008</c:v>
                </c:pt>
                <c:pt idx="8">
                  <c:v>0.73000000000000065</c:v>
                </c:pt>
              </c:numCache>
            </c:numRef>
          </c:val>
        </c:ser>
        <c:ser>
          <c:idx val="3"/>
          <c:order val="3"/>
          <c:tx>
            <c:strRef>
              <c:f>Sheet1!$E$1</c:f>
              <c:strCache>
                <c:ptCount val="1"/>
                <c:pt idx="0">
                  <c:v>Don't do</c:v>
                </c:pt>
              </c:strCache>
            </c:strRef>
          </c:tx>
          <c:spPr>
            <a:solidFill>
              <a:srgbClr val="4D4D4D"/>
            </a:solidFill>
          </c:spPr>
          <c:dLbls>
            <c:txPr>
              <a:bodyPr/>
              <a:lstStyle/>
              <a:p>
                <a:pPr>
                  <a:defRPr sz="1100" b="1">
                    <a:solidFill>
                      <a:schemeClr val="bg1"/>
                    </a:solidFill>
                  </a:defRPr>
                </a:pPr>
                <a:endParaRPr lang="en-US"/>
              </a:p>
            </c:txPr>
            <c:showVal val="1"/>
          </c:dLbls>
          <c:cat>
            <c:strRef>
              <c:f>Sheet1!$A$2:$A$10</c:f>
              <c:strCache>
                <c:ptCount val="9"/>
                <c:pt idx="0">
                  <c:v>Elements of social life</c:v>
                </c:pt>
                <c:pt idx="1">
                  <c:v>General day to day travel</c:v>
                </c:pt>
                <c:pt idx="2">
                  <c:v>Other family commitments (e.g. visiting family, transport of elderly relatives)</c:v>
                </c:pt>
                <c:pt idx="3">
                  <c:v>Food and essentials shopping (e.g. household goods, post office etc)</c:v>
                </c:pt>
                <c:pt idx="4">
                  <c:v>Commuting to work</c:v>
                </c:pt>
                <c:pt idx="5">
                  <c:v>Using vehicle for work</c:v>
                </c:pt>
                <c:pt idx="6">
                  <c:v>Voluntary work</c:v>
                </c:pt>
                <c:pt idx="7">
                  <c:v>Transport of children (e.g. to school, sporting activities)</c:v>
                </c:pt>
                <c:pt idx="8">
                  <c:v>Respond to medical issues (e.g. doctor's appointments, prescriptions, emergencies)</c:v>
                </c:pt>
              </c:strCache>
            </c:strRef>
          </c:cat>
          <c:val>
            <c:numRef>
              <c:f>Sheet1!$E$2:$E$10</c:f>
              <c:numCache>
                <c:formatCode>0%</c:formatCode>
                <c:ptCount val="9"/>
                <c:pt idx="0">
                  <c:v>9.0000000000000024E-2</c:v>
                </c:pt>
                <c:pt idx="1">
                  <c:v>9.0000000000000024E-2</c:v>
                </c:pt>
                <c:pt idx="2">
                  <c:v>0.1</c:v>
                </c:pt>
                <c:pt idx="3">
                  <c:v>6.0000000000000032E-2</c:v>
                </c:pt>
                <c:pt idx="4">
                  <c:v>0.36000000000000032</c:v>
                </c:pt>
                <c:pt idx="5">
                  <c:v>0.4</c:v>
                </c:pt>
                <c:pt idx="6">
                  <c:v>0.60000000000000064</c:v>
                </c:pt>
                <c:pt idx="7">
                  <c:v>0.60000000000000064</c:v>
                </c:pt>
                <c:pt idx="8">
                  <c:v>0.15000000000000024</c:v>
                </c:pt>
              </c:numCache>
            </c:numRef>
          </c:val>
        </c:ser>
        <c:dLbls>
          <c:showVal val="1"/>
        </c:dLbls>
        <c:gapWidth val="60"/>
        <c:overlap val="100"/>
        <c:axId val="134648960"/>
        <c:axId val="134650496"/>
      </c:barChart>
      <c:catAx>
        <c:axId val="134648960"/>
        <c:scaling>
          <c:orientation val="maxMin"/>
        </c:scaling>
        <c:axPos val="l"/>
        <c:numFmt formatCode="General" sourceLinked="1"/>
        <c:majorTickMark val="none"/>
        <c:tickLblPos val="nextTo"/>
        <c:txPr>
          <a:bodyPr/>
          <a:lstStyle/>
          <a:p>
            <a:pPr>
              <a:defRPr lang="en-US"/>
            </a:pPr>
            <a:endParaRPr lang="en-US"/>
          </a:p>
        </c:txPr>
        <c:crossAx val="134650496"/>
        <c:crosses val="autoZero"/>
        <c:auto val="1"/>
        <c:lblAlgn val="ctr"/>
        <c:lblOffset val="100"/>
      </c:catAx>
      <c:valAx>
        <c:axId val="134650496"/>
        <c:scaling>
          <c:orientation val="minMax"/>
          <c:max val="1"/>
        </c:scaling>
        <c:delete val="1"/>
        <c:axPos val="t"/>
        <c:numFmt formatCode="0%" sourceLinked="1"/>
        <c:tickLblPos val="none"/>
        <c:crossAx val="134648960"/>
        <c:crosses val="autoZero"/>
        <c:crossBetween val="between"/>
      </c:valAx>
    </c:plotArea>
    <c:legend>
      <c:legendPos val="b"/>
      <c:layout>
        <c:manualLayout>
          <c:xMode val="edge"/>
          <c:yMode val="edge"/>
          <c:x val="0.37473108995157195"/>
          <c:y val="0.92708502477672949"/>
          <c:w val="0.62350874635043263"/>
          <c:h val="5.8572868381373655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25633561506398328"/>
          <c:y val="0.10693597692540591"/>
          <c:w val="0.67346998576535078"/>
          <c:h val="0.72731325884021558"/>
        </c:manualLayout>
      </c:layout>
      <c:barChart>
        <c:barDir val="bar"/>
        <c:grouping val="percentStacked"/>
        <c:ser>
          <c:idx val="0"/>
          <c:order val="0"/>
          <c:tx>
            <c:strRef>
              <c:f>Sheet1!$B$1</c:f>
              <c:strCache>
                <c:ptCount val="1"/>
                <c:pt idx="0">
                  <c:v>Already done</c:v>
                </c:pt>
              </c:strCache>
            </c:strRef>
          </c:tx>
          <c:spPr>
            <a:solidFill>
              <a:schemeClr val="accent3">
                <a:lumMod val="50000"/>
              </a:schemeClr>
            </a:solidFill>
          </c:spPr>
          <c:dLbls>
            <c:dLbl>
              <c:idx val="2"/>
              <c:delete val="1"/>
            </c:dLbl>
            <c:txPr>
              <a:bodyPr/>
              <a:lstStyle/>
              <a:p>
                <a:pPr>
                  <a:defRPr sz="1100" b="1">
                    <a:solidFill>
                      <a:schemeClr val="bg1"/>
                    </a:solidFill>
                  </a:defRPr>
                </a:pPr>
                <a:endParaRPr lang="en-US"/>
              </a:p>
            </c:txPr>
            <c:showVal val="1"/>
          </c:dLbls>
          <c:cat>
            <c:strRef>
              <c:f>Sheet1!$A$2:$A$4</c:f>
              <c:strCache>
                <c:ptCount val="3"/>
                <c:pt idx="0">
                  <c:v>Removing drivers from your insurance policy</c:v>
                </c:pt>
                <c:pt idx="1">
                  <c:v>Purchasing a type of car that is cheaper to insure</c:v>
                </c:pt>
                <c:pt idx="2">
                  <c:v>Fitting a telematics device to your car</c:v>
                </c:pt>
              </c:strCache>
            </c:strRef>
          </c:cat>
          <c:val>
            <c:numRef>
              <c:f>Sheet1!$B$2:$B$4</c:f>
              <c:numCache>
                <c:formatCode>0%</c:formatCode>
                <c:ptCount val="3"/>
                <c:pt idx="0">
                  <c:v>0.12000000000000002</c:v>
                </c:pt>
                <c:pt idx="1">
                  <c:v>6.0000000000000032E-2</c:v>
                </c:pt>
                <c:pt idx="2" formatCode="General">
                  <c:v>0</c:v>
                </c:pt>
              </c:numCache>
            </c:numRef>
          </c:val>
        </c:ser>
        <c:ser>
          <c:idx val="1"/>
          <c:order val="1"/>
          <c:tx>
            <c:strRef>
              <c:f>Sheet1!$C$1</c:f>
              <c:strCache>
                <c:ptCount val="1"/>
                <c:pt idx="0">
                  <c:v>Definitely consider</c:v>
                </c:pt>
              </c:strCache>
            </c:strRef>
          </c:tx>
          <c:spPr>
            <a:solidFill>
              <a:schemeClr val="accent3">
                <a:lumMod val="75000"/>
              </a:schemeClr>
            </a:solidFill>
          </c:spPr>
          <c:dLbls>
            <c:txPr>
              <a:bodyPr/>
              <a:lstStyle/>
              <a:p>
                <a:pPr>
                  <a:defRPr sz="1100" b="1">
                    <a:solidFill>
                      <a:schemeClr val="bg1"/>
                    </a:solidFill>
                  </a:defRPr>
                </a:pPr>
                <a:endParaRPr lang="en-US"/>
              </a:p>
            </c:txPr>
            <c:dLblPos val="ctr"/>
            <c:showVal val="1"/>
          </c:dLbls>
          <c:cat>
            <c:strRef>
              <c:f>Sheet1!$A$2:$A$4</c:f>
              <c:strCache>
                <c:ptCount val="3"/>
                <c:pt idx="0">
                  <c:v>Removing drivers from your insurance policy</c:v>
                </c:pt>
                <c:pt idx="1">
                  <c:v>Purchasing a type of car that is cheaper to insure</c:v>
                </c:pt>
                <c:pt idx="2">
                  <c:v>Fitting a telematics device to your car</c:v>
                </c:pt>
              </c:strCache>
            </c:strRef>
          </c:cat>
          <c:val>
            <c:numRef>
              <c:f>Sheet1!$C$2:$C$4</c:f>
              <c:numCache>
                <c:formatCode>0%</c:formatCode>
                <c:ptCount val="3"/>
                <c:pt idx="0">
                  <c:v>8.0000000000000043E-2</c:v>
                </c:pt>
                <c:pt idx="1">
                  <c:v>0.22</c:v>
                </c:pt>
                <c:pt idx="2">
                  <c:v>0.16</c:v>
                </c:pt>
              </c:numCache>
            </c:numRef>
          </c:val>
        </c:ser>
        <c:ser>
          <c:idx val="2"/>
          <c:order val="2"/>
          <c:tx>
            <c:strRef>
              <c:f>Sheet1!$D$1</c:f>
              <c:strCache>
                <c:ptCount val="1"/>
                <c:pt idx="0">
                  <c:v>Might/probably consider</c:v>
                </c:pt>
              </c:strCache>
            </c:strRef>
          </c:tx>
          <c:spPr>
            <a:solidFill>
              <a:schemeClr val="accent3"/>
            </a:solidFill>
          </c:spPr>
          <c:dLbls>
            <c:txPr>
              <a:bodyPr/>
              <a:lstStyle/>
              <a:p>
                <a:pPr>
                  <a:defRPr sz="1100" b="1">
                    <a:solidFill>
                      <a:schemeClr val="bg1"/>
                    </a:solidFill>
                  </a:defRPr>
                </a:pPr>
                <a:endParaRPr lang="en-US"/>
              </a:p>
            </c:txPr>
            <c:dLblPos val="ctr"/>
            <c:showVal val="1"/>
          </c:dLbls>
          <c:cat>
            <c:strRef>
              <c:f>Sheet1!$A$2:$A$4</c:f>
              <c:strCache>
                <c:ptCount val="3"/>
                <c:pt idx="0">
                  <c:v>Removing drivers from your insurance policy</c:v>
                </c:pt>
                <c:pt idx="1">
                  <c:v>Purchasing a type of car that is cheaper to insure</c:v>
                </c:pt>
                <c:pt idx="2">
                  <c:v>Fitting a telematics device to your car</c:v>
                </c:pt>
              </c:strCache>
            </c:strRef>
          </c:cat>
          <c:val>
            <c:numRef>
              <c:f>Sheet1!$D$2:$D$4</c:f>
              <c:numCache>
                <c:formatCode>0%</c:formatCode>
                <c:ptCount val="3"/>
                <c:pt idx="0">
                  <c:v>0.2</c:v>
                </c:pt>
                <c:pt idx="1">
                  <c:v>0.45</c:v>
                </c:pt>
                <c:pt idx="2">
                  <c:v>0.34</c:v>
                </c:pt>
              </c:numCache>
            </c:numRef>
          </c:val>
        </c:ser>
        <c:ser>
          <c:idx val="3"/>
          <c:order val="3"/>
          <c:tx>
            <c:strRef>
              <c:f>Sheet1!$E$1</c:f>
              <c:strCache>
                <c:ptCount val="1"/>
                <c:pt idx="0">
                  <c:v>Not sure</c:v>
                </c:pt>
              </c:strCache>
            </c:strRef>
          </c:tx>
          <c:spPr>
            <a:solidFill>
              <a:schemeClr val="bg2">
                <a:lumMod val="75000"/>
              </a:schemeClr>
            </a:solidFill>
          </c:spPr>
          <c:dLbls>
            <c:txPr>
              <a:bodyPr/>
              <a:lstStyle/>
              <a:p>
                <a:pPr>
                  <a:defRPr sz="1100" b="1">
                    <a:solidFill>
                      <a:schemeClr val="bg1"/>
                    </a:solidFill>
                  </a:defRPr>
                </a:pPr>
                <a:endParaRPr lang="en-US"/>
              </a:p>
            </c:txPr>
            <c:showVal val="1"/>
          </c:dLbls>
          <c:cat>
            <c:strRef>
              <c:f>Sheet1!$A$2:$A$4</c:f>
              <c:strCache>
                <c:ptCount val="3"/>
                <c:pt idx="0">
                  <c:v>Removing drivers from your insurance policy</c:v>
                </c:pt>
                <c:pt idx="1">
                  <c:v>Purchasing a type of car that is cheaper to insure</c:v>
                </c:pt>
                <c:pt idx="2">
                  <c:v>Fitting a telematics device to your car</c:v>
                </c:pt>
              </c:strCache>
            </c:strRef>
          </c:cat>
          <c:val>
            <c:numRef>
              <c:f>Sheet1!$E$2:$E$4</c:f>
              <c:numCache>
                <c:formatCode>0%</c:formatCode>
                <c:ptCount val="3"/>
                <c:pt idx="0">
                  <c:v>0.26</c:v>
                </c:pt>
                <c:pt idx="1">
                  <c:v>0.18000000000000024</c:v>
                </c:pt>
                <c:pt idx="2">
                  <c:v>0.26</c:v>
                </c:pt>
              </c:numCache>
            </c:numRef>
          </c:val>
        </c:ser>
        <c:ser>
          <c:idx val="4"/>
          <c:order val="4"/>
          <c:tx>
            <c:strRef>
              <c:f>Sheet1!$F$1</c:f>
              <c:strCache>
                <c:ptCount val="1"/>
                <c:pt idx="0">
                  <c:v>Definitely not consider</c:v>
                </c:pt>
              </c:strCache>
            </c:strRef>
          </c:tx>
          <c:spPr>
            <a:solidFill>
              <a:schemeClr val="accent2"/>
            </a:solidFill>
          </c:spPr>
          <c:dLbls>
            <c:txPr>
              <a:bodyPr/>
              <a:lstStyle/>
              <a:p>
                <a:pPr>
                  <a:defRPr sz="1100" b="1">
                    <a:solidFill>
                      <a:schemeClr val="bg1"/>
                    </a:solidFill>
                  </a:defRPr>
                </a:pPr>
                <a:endParaRPr lang="en-US"/>
              </a:p>
            </c:txPr>
            <c:showVal val="1"/>
          </c:dLbls>
          <c:cat>
            <c:strRef>
              <c:f>Sheet1!$A$2:$A$4</c:f>
              <c:strCache>
                <c:ptCount val="3"/>
                <c:pt idx="0">
                  <c:v>Removing drivers from your insurance policy</c:v>
                </c:pt>
                <c:pt idx="1">
                  <c:v>Purchasing a type of car that is cheaper to insure</c:v>
                </c:pt>
                <c:pt idx="2">
                  <c:v>Fitting a telematics device to your car</c:v>
                </c:pt>
              </c:strCache>
            </c:strRef>
          </c:cat>
          <c:val>
            <c:numRef>
              <c:f>Sheet1!$F$2:$F$4</c:f>
              <c:numCache>
                <c:formatCode>0%</c:formatCode>
                <c:ptCount val="3"/>
                <c:pt idx="0">
                  <c:v>0.35000000000000031</c:v>
                </c:pt>
                <c:pt idx="1">
                  <c:v>9.0000000000000024E-2</c:v>
                </c:pt>
                <c:pt idx="2">
                  <c:v>0.24000000000000021</c:v>
                </c:pt>
              </c:numCache>
            </c:numRef>
          </c:val>
        </c:ser>
        <c:dLbls>
          <c:showVal val="1"/>
        </c:dLbls>
        <c:overlap val="100"/>
        <c:axId val="135960064"/>
        <c:axId val="135961600"/>
      </c:barChart>
      <c:catAx>
        <c:axId val="135960064"/>
        <c:scaling>
          <c:orientation val="maxMin"/>
        </c:scaling>
        <c:axPos val="l"/>
        <c:numFmt formatCode="General" sourceLinked="1"/>
        <c:tickLblPos val="nextTo"/>
        <c:txPr>
          <a:bodyPr/>
          <a:lstStyle/>
          <a:p>
            <a:pPr>
              <a:defRPr sz="1200"/>
            </a:pPr>
            <a:endParaRPr lang="en-US"/>
          </a:p>
        </c:txPr>
        <c:crossAx val="135961600"/>
        <c:crosses val="autoZero"/>
        <c:auto val="1"/>
        <c:lblAlgn val="ctr"/>
        <c:lblOffset val="100"/>
      </c:catAx>
      <c:valAx>
        <c:axId val="135961600"/>
        <c:scaling>
          <c:orientation val="minMax"/>
        </c:scaling>
        <c:delete val="1"/>
        <c:axPos val="t"/>
        <c:numFmt formatCode="0%" sourceLinked="1"/>
        <c:tickLblPos val="none"/>
        <c:crossAx val="135960064"/>
        <c:crosses val="autoZero"/>
        <c:crossBetween val="between"/>
      </c:valAx>
    </c:plotArea>
    <c:legend>
      <c:legendPos val="r"/>
      <c:layout>
        <c:manualLayout>
          <c:xMode val="edge"/>
          <c:yMode val="edge"/>
          <c:x val="0.22913342105508738"/>
          <c:y val="0.84559918459212569"/>
          <c:w val="0.75303859890494451"/>
          <c:h val="0.1455756502570463"/>
        </c:manualLayout>
      </c:layout>
      <c:txPr>
        <a:bodyPr/>
        <a:lstStyle/>
        <a:p>
          <a:pPr>
            <a:defRPr sz="1050"/>
          </a:pPr>
          <a:endParaRPr lang="en-US"/>
        </a:p>
      </c:txPr>
    </c:legend>
    <c:plotVisOnly val="1"/>
  </c:chart>
  <c:txPr>
    <a:bodyPr/>
    <a:lstStyle/>
    <a:p>
      <a:pPr>
        <a:defRPr sz="1800"/>
      </a:pPr>
      <a:endParaRPr lang="en-US"/>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9.1869680568460843E-2"/>
          <c:y val="0.36719774890995238"/>
          <c:w val="0.42528370702708895"/>
          <c:h val="0.51381987976787291"/>
        </c:manualLayout>
      </c:layout>
      <c:pieChart>
        <c:varyColors val="1"/>
        <c:ser>
          <c:idx val="0"/>
          <c:order val="0"/>
          <c:tx>
            <c:strRef>
              <c:f>Sheet1!$B$1</c:f>
              <c:strCache>
                <c:ptCount val="1"/>
                <c:pt idx="0">
                  <c:v>Column1</c:v>
                </c:pt>
              </c:strCache>
            </c:strRef>
          </c:tx>
          <c:dPt>
            <c:idx val="0"/>
            <c:spPr>
              <a:solidFill>
                <a:schemeClr val="accent1"/>
              </a:solidFill>
            </c:spPr>
          </c:dPt>
          <c:dPt>
            <c:idx val="1"/>
            <c:spPr>
              <a:solidFill>
                <a:schemeClr val="accent1">
                  <a:lumMod val="60000"/>
                  <a:lumOff val="40000"/>
                </a:schemeClr>
              </a:solidFill>
            </c:spPr>
          </c:dPt>
          <c:dPt>
            <c:idx val="2"/>
            <c:spPr>
              <a:solidFill>
                <a:srgbClr val="4D4D4D"/>
              </a:solidFill>
            </c:spPr>
          </c:dPt>
          <c:dLbls>
            <c:txPr>
              <a:bodyPr/>
              <a:lstStyle/>
              <a:p>
                <a:pPr>
                  <a:defRPr sz="1400" b="1">
                    <a:solidFill>
                      <a:schemeClr val="bg1"/>
                    </a:solidFill>
                  </a:defRPr>
                </a:pPr>
                <a:endParaRPr lang="en-US"/>
              </a:p>
            </c:txPr>
            <c:showVal val="1"/>
            <c:showLeaderLines val="1"/>
          </c:dLbls>
          <c:cat>
            <c:strRef>
              <c:f>Sheet1!$A$2:$A$4</c:f>
              <c:strCache>
                <c:ptCount val="3"/>
                <c:pt idx="0">
                  <c:v>Yes, I know exactly</c:v>
                </c:pt>
                <c:pt idx="1">
                  <c:v>Yes, I have an idea</c:v>
                </c:pt>
                <c:pt idx="2">
                  <c:v>No idea</c:v>
                </c:pt>
              </c:strCache>
            </c:strRef>
          </c:cat>
          <c:val>
            <c:numRef>
              <c:f>Sheet1!$B$2:$B$4</c:f>
              <c:numCache>
                <c:formatCode>0%</c:formatCode>
                <c:ptCount val="3"/>
                <c:pt idx="0">
                  <c:v>0.38000000000000089</c:v>
                </c:pt>
                <c:pt idx="1">
                  <c:v>0.49000000000000032</c:v>
                </c:pt>
                <c:pt idx="2">
                  <c:v>0.13</c:v>
                </c:pt>
              </c:numCache>
            </c:numRef>
          </c:val>
        </c:ser>
        <c:firstSliceAng val="0"/>
      </c:pieChart>
    </c:plotArea>
    <c:legend>
      <c:legendPos val="b"/>
      <c:layout>
        <c:manualLayout>
          <c:xMode val="edge"/>
          <c:yMode val="edge"/>
          <c:x val="4.4945531269227582E-2"/>
          <c:y val="0.86519262978448264"/>
          <c:w val="0.64203302419326613"/>
          <c:h val="0.10099039283257108"/>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34437395099836582"/>
          <c:y val="0.39458425970530675"/>
          <c:w val="0.44141242921741325"/>
          <c:h val="0.48563427558596861"/>
        </c:manualLayout>
      </c:layout>
      <c:pieChart>
        <c:varyColors val="1"/>
        <c:ser>
          <c:idx val="0"/>
          <c:order val="0"/>
          <c:tx>
            <c:strRef>
              <c:f>Sheet1!$B$1</c:f>
              <c:strCache>
                <c:ptCount val="1"/>
                <c:pt idx="0">
                  <c:v>Series 1</c:v>
                </c:pt>
              </c:strCache>
            </c:strRef>
          </c:tx>
          <c:dPt>
            <c:idx val="0"/>
            <c:spPr>
              <a:solidFill>
                <a:schemeClr val="accent2"/>
              </a:solidFill>
            </c:spPr>
          </c:dPt>
          <c:dPt>
            <c:idx val="1"/>
            <c:spPr>
              <a:solidFill>
                <a:schemeClr val="accent2">
                  <a:lumMod val="60000"/>
                  <a:lumOff val="40000"/>
                </a:schemeClr>
              </a:solidFill>
            </c:spPr>
          </c:dPt>
          <c:dPt>
            <c:idx val="2"/>
            <c:spPr>
              <a:solidFill>
                <a:srgbClr val="4D4D4D"/>
              </a:solidFill>
            </c:spPr>
          </c:dPt>
          <c:dLbls>
            <c:dLbl>
              <c:idx val="1"/>
              <c:layout>
                <c:manualLayout>
                  <c:x val="-2.4999117034305806E-2"/>
                  <c:y val="-0.14650155068419859"/>
                </c:manualLayout>
              </c:layout>
              <c:showVal val="1"/>
            </c:dLbl>
            <c:dLbl>
              <c:idx val="2"/>
              <c:layout>
                <c:manualLayout>
                  <c:x val="0.10249926456087209"/>
                  <c:y val="8.9135567438431526E-2"/>
                </c:manualLayout>
              </c:layout>
              <c:showVal val="1"/>
            </c:dLbl>
            <c:dLbl>
              <c:idx val="3"/>
              <c:layout>
                <c:manualLayout>
                  <c:x val="2.9627006882150402E-2"/>
                  <c:y val="7.6528058274213315E-2"/>
                </c:manualLayout>
              </c:layout>
              <c:showVal val="1"/>
            </c:dLbl>
            <c:dLbl>
              <c:idx val="4"/>
              <c:layout>
                <c:manualLayout>
                  <c:x val="2.1303870242069371E-2"/>
                  <c:y val="7.3960963316328884E-2"/>
                </c:manualLayout>
              </c:layout>
              <c:showVal val="1"/>
            </c:dLbl>
            <c:txPr>
              <a:bodyPr/>
              <a:lstStyle/>
              <a:p>
                <a:pPr>
                  <a:defRPr sz="1400" b="1">
                    <a:solidFill>
                      <a:schemeClr val="bg1"/>
                    </a:solidFill>
                  </a:defRPr>
                </a:pPr>
                <a:endParaRPr lang="en-US"/>
              </a:p>
            </c:txPr>
            <c:showVal val="1"/>
            <c:showLeaderLines val="1"/>
          </c:dLbls>
          <c:cat>
            <c:strRef>
              <c:f>Sheet1!$A$2:$A$4</c:f>
              <c:strCache>
                <c:ptCount val="3"/>
                <c:pt idx="0">
                  <c:v>Yes, I know exactly</c:v>
                </c:pt>
                <c:pt idx="1">
                  <c:v>Yes, I have an idea</c:v>
                </c:pt>
                <c:pt idx="2">
                  <c:v>No idea</c:v>
                </c:pt>
              </c:strCache>
            </c:strRef>
          </c:cat>
          <c:val>
            <c:numRef>
              <c:f>Sheet1!$B$2:$B$4</c:f>
              <c:numCache>
                <c:formatCode>0%</c:formatCode>
                <c:ptCount val="3"/>
                <c:pt idx="0">
                  <c:v>0.24000000000000021</c:v>
                </c:pt>
                <c:pt idx="1">
                  <c:v>0.47000000000000008</c:v>
                </c:pt>
                <c:pt idx="2">
                  <c:v>0.29000000000000031</c:v>
                </c:pt>
              </c:numCache>
            </c:numRef>
          </c:val>
        </c:ser>
        <c:firstSliceAng val="0"/>
      </c:pieChart>
    </c:plotArea>
    <c:legend>
      <c:legendPos val="b"/>
      <c:layout>
        <c:manualLayout>
          <c:xMode val="edge"/>
          <c:yMode val="edge"/>
          <c:x val="0.14202234462600771"/>
          <c:y val="0.9139830438933787"/>
          <c:w val="0.71595531074798491"/>
          <c:h val="5.2300716995012118E-2"/>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56477735037985199"/>
          <c:y val="5.9547715459135432E-2"/>
          <c:w val="0.51412273579887469"/>
          <c:h val="0.54528168948365452"/>
        </c:manualLayout>
      </c:layout>
      <c:pieChart>
        <c:varyColors val="1"/>
        <c:ser>
          <c:idx val="0"/>
          <c:order val="0"/>
          <c:spPr>
            <a:solidFill>
              <a:schemeClr val="accent1"/>
            </a:solidFill>
            <a:effectLst>
              <a:outerShdw blurRad="50800" dist="38100" dir="2700000" algn="tl" rotWithShape="0">
                <a:prstClr val="black">
                  <a:alpha val="40000"/>
                </a:prstClr>
              </a:outerShdw>
            </a:effectLst>
          </c:spPr>
          <c:dPt>
            <c:idx val="0"/>
            <c:spPr>
              <a:solidFill>
                <a:schemeClr val="accent3"/>
              </a:solidFill>
              <a:effectLst>
                <a:outerShdw blurRad="50800" dist="38100" dir="2700000" algn="tl" rotWithShape="0">
                  <a:prstClr val="black">
                    <a:alpha val="40000"/>
                  </a:prstClr>
                </a:outerShdw>
              </a:effectLst>
            </c:spPr>
          </c:dPt>
          <c:dPt>
            <c:idx val="1"/>
            <c:spPr>
              <a:solidFill>
                <a:schemeClr val="accent6"/>
              </a:solidFill>
              <a:effectLst>
                <a:outerShdw blurRad="50800" dist="38100" dir="2700000" algn="tl" rotWithShape="0">
                  <a:prstClr val="black">
                    <a:alpha val="40000"/>
                  </a:prstClr>
                </a:outerShdw>
              </a:effectLst>
            </c:spPr>
          </c:dPt>
          <c:dPt>
            <c:idx val="2"/>
            <c:spPr>
              <a:solidFill>
                <a:schemeClr val="accent2"/>
              </a:solidFill>
              <a:ln>
                <a:noFill/>
              </a:ln>
              <a:effectLst>
                <a:outerShdw blurRad="50800" dist="38100" dir="2700000" algn="tl" rotWithShape="0">
                  <a:prstClr val="black">
                    <a:alpha val="40000"/>
                  </a:prstClr>
                </a:outerShdw>
              </a:effectLst>
            </c:spPr>
          </c:dPt>
          <c:dLbls>
            <c:dLbl>
              <c:idx val="0"/>
              <c:spPr/>
              <c:txPr>
                <a:bodyPr/>
                <a:lstStyle/>
                <a:p>
                  <a:pPr>
                    <a:defRPr lang="en-US" sz="1800" b="1">
                      <a:solidFill>
                        <a:schemeClr val="bg1"/>
                      </a:solidFill>
                    </a:defRPr>
                  </a:pPr>
                  <a:endParaRPr lang="en-US"/>
                </a:p>
              </c:txPr>
            </c:dLbl>
            <c:dLbl>
              <c:idx val="1"/>
              <c:spPr/>
              <c:txPr>
                <a:bodyPr/>
                <a:lstStyle/>
                <a:p>
                  <a:pPr>
                    <a:defRPr lang="en-US" sz="1800" b="1">
                      <a:solidFill>
                        <a:schemeClr val="bg1"/>
                      </a:solidFill>
                    </a:defRPr>
                  </a:pPr>
                  <a:endParaRPr lang="en-US"/>
                </a:p>
              </c:txPr>
            </c:dLbl>
            <c:dLbl>
              <c:idx val="2"/>
              <c:layout>
                <c:manualLayout>
                  <c:x val="0.13112873061151967"/>
                  <c:y val="5.7358489285474924E-3"/>
                </c:manualLayout>
              </c:layout>
              <c:spPr/>
              <c:txPr>
                <a:bodyPr/>
                <a:lstStyle/>
                <a:p>
                  <a:pPr>
                    <a:defRPr lang="en-US" sz="1800" b="1">
                      <a:solidFill>
                        <a:schemeClr val="bg1"/>
                      </a:solidFill>
                    </a:defRPr>
                  </a:pPr>
                  <a:endParaRPr lang="en-US"/>
                </a:p>
              </c:txPr>
              <c:showVal val="1"/>
            </c:dLbl>
            <c:dLbl>
              <c:idx val="5"/>
              <c:layout>
                <c:manualLayout>
                  <c:x val="-9.5132643691224327E-3"/>
                  <c:y val="0"/>
                </c:manualLayout>
              </c:layout>
              <c:showVal val="1"/>
            </c:dLbl>
            <c:dLbl>
              <c:idx val="6"/>
              <c:layout>
                <c:manualLayout>
                  <c:x val="-4.0770062902047129E-3"/>
                  <c:y val="3.2323006090468802E-3"/>
                </c:manualLayout>
              </c:layout>
              <c:showVal val="1"/>
            </c:dLbl>
            <c:txPr>
              <a:bodyPr/>
              <a:lstStyle/>
              <a:p>
                <a:pPr>
                  <a:defRPr lang="en-US" sz="1200" b="1">
                    <a:solidFill>
                      <a:schemeClr val="bg1"/>
                    </a:solidFill>
                  </a:defRPr>
                </a:pPr>
                <a:endParaRPr lang="en-US"/>
              </a:p>
            </c:txPr>
            <c:showVal val="1"/>
            <c:showLeaderLines val="1"/>
          </c:dLbls>
          <c:cat>
            <c:strRef>
              <c:f>Sheet1!$A$1:$A$3</c:f>
              <c:strCache>
                <c:ptCount val="3"/>
                <c:pt idx="0">
                  <c:v>I enjoy driving more than I used to</c:v>
                </c:pt>
                <c:pt idx="1">
                  <c:v>I enjoy driving the same as I used to</c:v>
                </c:pt>
                <c:pt idx="2">
                  <c:v>I enjoy driving less than I used to</c:v>
                </c:pt>
              </c:strCache>
            </c:strRef>
          </c:cat>
          <c:val>
            <c:numRef>
              <c:f>Sheet1!$B$1:$B$3</c:f>
              <c:numCache>
                <c:formatCode>0%</c:formatCode>
                <c:ptCount val="3"/>
                <c:pt idx="0">
                  <c:v>7.0000000000000034E-2</c:v>
                </c:pt>
                <c:pt idx="1">
                  <c:v>0.45</c:v>
                </c:pt>
                <c:pt idx="2">
                  <c:v>0.48000000000000032</c:v>
                </c:pt>
              </c:numCache>
            </c:numRef>
          </c:val>
        </c:ser>
        <c:firstSliceAng val="0"/>
      </c:pieChart>
    </c:plotArea>
    <c:legend>
      <c:legendPos val="b"/>
      <c:layout>
        <c:manualLayout>
          <c:xMode val="edge"/>
          <c:yMode val="edge"/>
          <c:x val="6.6906039689889674E-2"/>
          <c:y val="0.83449072601204533"/>
          <c:w val="0.37781123782750026"/>
          <c:h val="0.13976643544590731"/>
        </c:manualLayout>
      </c:layout>
      <c:txPr>
        <a:bodyPr/>
        <a:lstStyle/>
        <a:p>
          <a:pPr>
            <a:defRPr lang="en-US" sz="1050"/>
          </a:pPr>
          <a:endParaRPr lang="en-US"/>
        </a:p>
      </c:txPr>
    </c:legend>
    <c:plotVisOnly val="1"/>
    <c:dispBlanksAs val="zero"/>
  </c:chart>
  <c:txPr>
    <a:bodyPr/>
    <a:lstStyle/>
    <a:p>
      <a:pPr>
        <a:defRPr sz="1800"/>
      </a:pPr>
      <a:endParaRPr lang="en-US"/>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971812574393336"/>
          <c:y val="4.3217217095827813E-2"/>
          <c:w val="0.25403578571185437"/>
          <c:h val="0.91356556580834203"/>
        </c:manualLayout>
      </c:layout>
      <c:barChart>
        <c:barDir val="bar"/>
        <c:grouping val="clustered"/>
        <c:ser>
          <c:idx val="0"/>
          <c:order val="0"/>
          <c:tx>
            <c:strRef>
              <c:f>Sheet1!$B$1</c:f>
              <c:strCache>
                <c:ptCount val="1"/>
                <c:pt idx="0">
                  <c:v>Series 1</c:v>
                </c:pt>
              </c:strCache>
            </c:strRef>
          </c:tx>
          <c:dPt>
            <c:idx val="1"/>
            <c:spPr>
              <a:solidFill>
                <a:schemeClr val="accent1">
                  <a:lumMod val="50000"/>
                </a:schemeClr>
              </a:solidFill>
            </c:spPr>
          </c:dPt>
          <c:dPt>
            <c:idx val="2"/>
            <c:spPr>
              <a:solidFill>
                <a:schemeClr val="accent1">
                  <a:lumMod val="50000"/>
                </a:schemeClr>
              </a:solidFill>
            </c:spPr>
          </c:dPt>
          <c:cat>
            <c:strRef>
              <c:f>Sheet1!$A$2:$A$9</c:f>
              <c:strCache>
                <c:ptCount val="8"/>
                <c:pt idx="0">
                  <c:v>More than £350</c:v>
                </c:pt>
                <c:pt idx="1">
                  <c:v>£301 - £350</c:v>
                </c:pt>
                <c:pt idx="2">
                  <c:v>£251 - £300</c:v>
                </c:pt>
                <c:pt idx="3">
                  <c:v>£201 - £250</c:v>
                </c:pt>
                <c:pt idx="4">
                  <c:v>£151 - £200</c:v>
                </c:pt>
                <c:pt idx="5">
                  <c:v>£101 - £150 </c:v>
                </c:pt>
                <c:pt idx="6">
                  <c:v>£50 - £100 </c:v>
                </c:pt>
                <c:pt idx="7">
                  <c:v>Less than £50</c:v>
                </c:pt>
              </c:strCache>
            </c:strRef>
          </c:cat>
          <c:val>
            <c:numRef>
              <c:f>Sheet1!$B$2:$B$9</c:f>
              <c:numCache>
                <c:formatCode>0%</c:formatCode>
                <c:ptCount val="8"/>
                <c:pt idx="0">
                  <c:v>4.0000000000000022E-2</c:v>
                </c:pt>
                <c:pt idx="1">
                  <c:v>2.0000000000000011E-2</c:v>
                </c:pt>
                <c:pt idx="2">
                  <c:v>2.0000000000000011E-2</c:v>
                </c:pt>
                <c:pt idx="3">
                  <c:v>4.0000000000000022E-2</c:v>
                </c:pt>
                <c:pt idx="4">
                  <c:v>6.0000000000000032E-2</c:v>
                </c:pt>
                <c:pt idx="5">
                  <c:v>6.0000000000000032E-2</c:v>
                </c:pt>
                <c:pt idx="6">
                  <c:v>4.0000000000000022E-2</c:v>
                </c:pt>
                <c:pt idx="7">
                  <c:v>1.0000000000000005E-2</c:v>
                </c:pt>
              </c:numCache>
            </c:numRef>
          </c:val>
        </c:ser>
        <c:dLbls>
          <c:showVal val="1"/>
        </c:dLbls>
        <c:axId val="136505600"/>
        <c:axId val="136507392"/>
      </c:barChart>
      <c:catAx>
        <c:axId val="136505600"/>
        <c:scaling>
          <c:orientation val="minMax"/>
        </c:scaling>
        <c:axPos val="l"/>
        <c:tickLblPos val="nextTo"/>
        <c:crossAx val="136507392"/>
        <c:crosses val="autoZero"/>
        <c:auto val="1"/>
        <c:lblAlgn val="ctr"/>
        <c:lblOffset val="100"/>
      </c:catAx>
      <c:valAx>
        <c:axId val="136507392"/>
        <c:scaling>
          <c:orientation val="minMax"/>
        </c:scaling>
        <c:delete val="1"/>
        <c:axPos val="b"/>
        <c:numFmt formatCode="0%" sourceLinked="1"/>
        <c:tickLblPos val="none"/>
        <c:crossAx val="136505600"/>
        <c:crosses val="autoZero"/>
        <c:crossBetween val="between"/>
      </c:valAx>
    </c:plotArea>
    <c:plotVisOnly val="1"/>
  </c:chart>
  <c:txPr>
    <a:bodyPr/>
    <a:lstStyle/>
    <a:p>
      <a:pPr>
        <a:defRPr sz="1000"/>
      </a:pPr>
      <a:endParaRPr lang="en-US"/>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61634636493468486"/>
          <c:y val="4.3217217095827792E-2"/>
          <c:w val="0.33595747564747491"/>
          <c:h val="0.91356556580834403"/>
        </c:manualLayout>
      </c:layout>
      <c:barChart>
        <c:barDir val="bar"/>
        <c:grouping val="clustered"/>
        <c:ser>
          <c:idx val="0"/>
          <c:order val="0"/>
          <c:tx>
            <c:strRef>
              <c:f>Sheet1!$B$1</c:f>
              <c:strCache>
                <c:ptCount val="1"/>
                <c:pt idx="0">
                  <c:v>Series 1</c:v>
                </c:pt>
              </c:strCache>
            </c:strRef>
          </c:tx>
          <c:spPr>
            <a:solidFill>
              <a:schemeClr val="accent6"/>
            </a:solidFill>
          </c:spPr>
          <c:dPt>
            <c:idx val="4"/>
            <c:spPr>
              <a:solidFill>
                <a:schemeClr val="accent6">
                  <a:lumMod val="50000"/>
                </a:schemeClr>
              </a:solidFill>
            </c:spPr>
          </c:dPt>
          <c:dPt>
            <c:idx val="5"/>
            <c:spPr>
              <a:solidFill>
                <a:schemeClr val="accent6">
                  <a:lumMod val="50000"/>
                </a:schemeClr>
              </a:solidFill>
            </c:spPr>
          </c:dPt>
          <c:dLbls>
            <c:showVal val="1"/>
          </c:dLbls>
          <c:cat>
            <c:strRef>
              <c:f>Sheet1!$A$2:$A$9</c:f>
              <c:strCache>
                <c:ptCount val="8"/>
                <c:pt idx="0">
                  <c:v>More than £350</c:v>
                </c:pt>
                <c:pt idx="1">
                  <c:v>£301 - £350</c:v>
                </c:pt>
                <c:pt idx="2">
                  <c:v>£251 - £300</c:v>
                </c:pt>
                <c:pt idx="3">
                  <c:v>£201 - £250</c:v>
                </c:pt>
                <c:pt idx="4">
                  <c:v>£151 - £200</c:v>
                </c:pt>
                <c:pt idx="5">
                  <c:v>£101 - £150 </c:v>
                </c:pt>
                <c:pt idx="6">
                  <c:v>£50 - £100 </c:v>
                </c:pt>
                <c:pt idx="7">
                  <c:v>Less than £50</c:v>
                </c:pt>
              </c:strCache>
            </c:strRef>
          </c:cat>
          <c:val>
            <c:numRef>
              <c:f>Sheet1!$B$2:$B$9</c:f>
              <c:numCache>
                <c:formatCode>0%</c:formatCode>
                <c:ptCount val="8"/>
                <c:pt idx="0">
                  <c:v>2.0000000000000011E-2</c:v>
                </c:pt>
                <c:pt idx="1">
                  <c:v>1.0000000000000005E-2</c:v>
                </c:pt>
                <c:pt idx="2">
                  <c:v>2.0000000000000011E-2</c:v>
                </c:pt>
                <c:pt idx="3">
                  <c:v>0.05</c:v>
                </c:pt>
                <c:pt idx="4">
                  <c:v>6.0000000000000032E-2</c:v>
                </c:pt>
                <c:pt idx="5">
                  <c:v>8.0000000000000043E-2</c:v>
                </c:pt>
                <c:pt idx="6">
                  <c:v>7.0000000000000021E-2</c:v>
                </c:pt>
                <c:pt idx="7">
                  <c:v>2.0000000000000011E-2</c:v>
                </c:pt>
              </c:numCache>
            </c:numRef>
          </c:val>
        </c:ser>
        <c:axId val="136335360"/>
        <c:axId val="136336896"/>
      </c:barChart>
      <c:catAx>
        <c:axId val="136335360"/>
        <c:scaling>
          <c:orientation val="minMax"/>
        </c:scaling>
        <c:axPos val="l"/>
        <c:tickLblPos val="nextTo"/>
        <c:crossAx val="136336896"/>
        <c:crosses val="autoZero"/>
        <c:auto val="1"/>
        <c:lblAlgn val="ctr"/>
        <c:lblOffset val="100"/>
      </c:catAx>
      <c:valAx>
        <c:axId val="136336896"/>
        <c:scaling>
          <c:orientation val="minMax"/>
        </c:scaling>
        <c:delete val="1"/>
        <c:axPos val="b"/>
        <c:numFmt formatCode="0%" sourceLinked="1"/>
        <c:tickLblPos val="none"/>
        <c:crossAx val="136335360"/>
        <c:crosses val="autoZero"/>
        <c:crossBetween val="between"/>
      </c:valAx>
    </c:plotArea>
    <c:plotVisOnly val="1"/>
  </c:chart>
  <c:txPr>
    <a:bodyPr/>
    <a:lstStyle/>
    <a:p>
      <a:pPr>
        <a:defRPr sz="1000"/>
      </a:pPr>
      <a:endParaRPr lang="en-US"/>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25633561506398328"/>
          <c:y val="0.10693597692540595"/>
          <c:w val="0.67346998576535055"/>
          <c:h val="0.72731325884021558"/>
        </c:manualLayout>
      </c:layout>
      <c:barChart>
        <c:barDir val="bar"/>
        <c:grouping val="percentStacked"/>
        <c:ser>
          <c:idx val="0"/>
          <c:order val="0"/>
          <c:tx>
            <c:strRef>
              <c:f>Sheet1!$B$1</c:f>
              <c:strCache>
                <c:ptCount val="1"/>
                <c:pt idx="0">
                  <c:v>Disagree strongly</c:v>
                </c:pt>
              </c:strCache>
            </c:strRef>
          </c:tx>
          <c:spPr>
            <a:solidFill>
              <a:schemeClr val="accent2">
                <a:lumMod val="75000"/>
              </a:schemeClr>
            </a:solidFill>
          </c:spPr>
          <c:dLbls>
            <c:txPr>
              <a:bodyPr/>
              <a:lstStyle/>
              <a:p>
                <a:pPr>
                  <a:defRPr sz="1100" b="1">
                    <a:solidFill>
                      <a:schemeClr val="bg1"/>
                    </a:solidFill>
                  </a:defRPr>
                </a:pPr>
                <a:endParaRPr lang="en-US"/>
              </a:p>
            </c:txPr>
            <c:showVal val="1"/>
          </c:dLbls>
          <c:cat>
            <c:strRef>
              <c:f>Sheet1!$A$2:$A$3</c:f>
              <c:strCache>
                <c:ptCount val="2"/>
                <c:pt idx="0">
                  <c:v>I am aware of the current balance of different motoring taxes</c:v>
                </c:pt>
                <c:pt idx="1">
                  <c:v>I am happy with the current balance of different motoring taxes</c:v>
                </c:pt>
              </c:strCache>
            </c:strRef>
          </c:cat>
          <c:val>
            <c:numRef>
              <c:f>Sheet1!$B$2:$B$3</c:f>
              <c:numCache>
                <c:formatCode>0%</c:formatCode>
                <c:ptCount val="2"/>
                <c:pt idx="0">
                  <c:v>6.0000000000000032E-2</c:v>
                </c:pt>
                <c:pt idx="1">
                  <c:v>0.22</c:v>
                </c:pt>
              </c:numCache>
            </c:numRef>
          </c:val>
        </c:ser>
        <c:ser>
          <c:idx val="1"/>
          <c:order val="1"/>
          <c:tx>
            <c:strRef>
              <c:f>Sheet1!$C$1</c:f>
              <c:strCache>
                <c:ptCount val="1"/>
                <c:pt idx="0">
                  <c:v>Disagree slightly</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Sheet1!$A$2:$A$3</c:f>
              <c:strCache>
                <c:ptCount val="2"/>
                <c:pt idx="0">
                  <c:v>I am aware of the current balance of different motoring taxes</c:v>
                </c:pt>
                <c:pt idx="1">
                  <c:v>I am happy with the current balance of different motoring taxes</c:v>
                </c:pt>
              </c:strCache>
            </c:strRef>
          </c:cat>
          <c:val>
            <c:numRef>
              <c:f>Sheet1!$C$2:$C$3</c:f>
              <c:numCache>
                <c:formatCode>0%</c:formatCode>
                <c:ptCount val="2"/>
                <c:pt idx="0">
                  <c:v>0.13</c:v>
                </c:pt>
                <c:pt idx="1">
                  <c:v>0.27</c:v>
                </c:pt>
              </c:numCache>
            </c:numRef>
          </c:val>
        </c:ser>
        <c:ser>
          <c:idx val="2"/>
          <c:order val="2"/>
          <c:tx>
            <c:strRef>
              <c:f>Sheet1!$D$1</c:f>
              <c:strCache>
                <c:ptCount val="1"/>
                <c:pt idx="0">
                  <c:v>Neither/ Nor</c:v>
                </c:pt>
              </c:strCache>
            </c:strRef>
          </c:tx>
          <c:spPr>
            <a:solidFill>
              <a:schemeClr val="bg2">
                <a:lumMod val="75000"/>
              </a:schemeClr>
            </a:solidFill>
          </c:spPr>
          <c:dLbls>
            <c:txPr>
              <a:bodyPr/>
              <a:lstStyle/>
              <a:p>
                <a:pPr>
                  <a:defRPr sz="1100" b="1">
                    <a:solidFill>
                      <a:schemeClr val="bg1"/>
                    </a:solidFill>
                  </a:defRPr>
                </a:pPr>
                <a:endParaRPr lang="en-US"/>
              </a:p>
            </c:txPr>
            <c:dLblPos val="ctr"/>
            <c:showVal val="1"/>
          </c:dLbls>
          <c:cat>
            <c:strRef>
              <c:f>Sheet1!$A$2:$A$3</c:f>
              <c:strCache>
                <c:ptCount val="2"/>
                <c:pt idx="0">
                  <c:v>I am aware of the current balance of different motoring taxes</c:v>
                </c:pt>
                <c:pt idx="1">
                  <c:v>I am happy with the current balance of different motoring taxes</c:v>
                </c:pt>
              </c:strCache>
            </c:strRef>
          </c:cat>
          <c:val>
            <c:numRef>
              <c:f>Sheet1!$D$2:$D$3</c:f>
              <c:numCache>
                <c:formatCode>0%</c:formatCode>
                <c:ptCount val="2"/>
                <c:pt idx="0">
                  <c:v>0.30000000000000032</c:v>
                </c:pt>
                <c:pt idx="1">
                  <c:v>0.30000000000000032</c:v>
                </c:pt>
              </c:numCache>
            </c:numRef>
          </c:val>
        </c:ser>
        <c:ser>
          <c:idx val="3"/>
          <c:order val="3"/>
          <c:tx>
            <c:strRef>
              <c:f>Sheet1!$E$1</c:f>
              <c:strCache>
                <c:ptCount val="1"/>
                <c:pt idx="0">
                  <c:v>Agree slightly</c:v>
                </c:pt>
              </c:strCache>
            </c:strRef>
          </c:tx>
          <c:spPr>
            <a:solidFill>
              <a:schemeClr val="accent3"/>
            </a:solidFill>
          </c:spPr>
          <c:dLbls>
            <c:txPr>
              <a:bodyPr/>
              <a:lstStyle/>
              <a:p>
                <a:pPr>
                  <a:defRPr sz="1100" b="1">
                    <a:solidFill>
                      <a:schemeClr val="bg1"/>
                    </a:solidFill>
                  </a:defRPr>
                </a:pPr>
                <a:endParaRPr lang="en-US"/>
              </a:p>
            </c:txPr>
            <c:showVal val="1"/>
          </c:dLbls>
          <c:cat>
            <c:strRef>
              <c:f>Sheet1!$A$2:$A$3</c:f>
              <c:strCache>
                <c:ptCount val="2"/>
                <c:pt idx="0">
                  <c:v>I am aware of the current balance of different motoring taxes</c:v>
                </c:pt>
                <c:pt idx="1">
                  <c:v>I am happy with the current balance of different motoring taxes</c:v>
                </c:pt>
              </c:strCache>
            </c:strRef>
          </c:cat>
          <c:val>
            <c:numRef>
              <c:f>Sheet1!$E$2:$E$3</c:f>
              <c:numCache>
                <c:formatCode>0%</c:formatCode>
                <c:ptCount val="2"/>
                <c:pt idx="0">
                  <c:v>0.31000000000000066</c:v>
                </c:pt>
                <c:pt idx="1">
                  <c:v>0.13</c:v>
                </c:pt>
              </c:numCache>
            </c:numRef>
          </c:val>
        </c:ser>
        <c:ser>
          <c:idx val="4"/>
          <c:order val="4"/>
          <c:tx>
            <c:strRef>
              <c:f>Sheet1!$F$1</c:f>
              <c:strCache>
                <c:ptCount val="1"/>
                <c:pt idx="0">
                  <c:v>Agree strongly</c:v>
                </c:pt>
              </c:strCache>
            </c:strRef>
          </c:tx>
          <c:spPr>
            <a:solidFill>
              <a:schemeClr val="accent3">
                <a:lumMod val="75000"/>
              </a:schemeClr>
            </a:solidFill>
          </c:spPr>
          <c:dLbls>
            <c:txPr>
              <a:bodyPr/>
              <a:lstStyle/>
              <a:p>
                <a:pPr>
                  <a:defRPr sz="1100" b="1">
                    <a:solidFill>
                      <a:schemeClr val="bg1"/>
                    </a:solidFill>
                  </a:defRPr>
                </a:pPr>
                <a:endParaRPr lang="en-US"/>
              </a:p>
            </c:txPr>
            <c:showVal val="1"/>
          </c:dLbls>
          <c:cat>
            <c:strRef>
              <c:f>Sheet1!$A$2:$A$3</c:f>
              <c:strCache>
                <c:ptCount val="2"/>
                <c:pt idx="0">
                  <c:v>I am aware of the current balance of different motoring taxes</c:v>
                </c:pt>
                <c:pt idx="1">
                  <c:v>I am happy with the current balance of different motoring taxes</c:v>
                </c:pt>
              </c:strCache>
            </c:strRef>
          </c:cat>
          <c:val>
            <c:numRef>
              <c:f>Sheet1!$F$2:$F$3</c:f>
              <c:numCache>
                <c:formatCode>0%</c:formatCode>
                <c:ptCount val="2"/>
                <c:pt idx="0">
                  <c:v>0.12000000000000002</c:v>
                </c:pt>
                <c:pt idx="1">
                  <c:v>2.0000000000000011E-2</c:v>
                </c:pt>
              </c:numCache>
            </c:numRef>
          </c:val>
        </c:ser>
        <c:ser>
          <c:idx val="5"/>
          <c:order val="5"/>
          <c:tx>
            <c:strRef>
              <c:f>Sheet1!$G$1</c:f>
              <c:strCache>
                <c:ptCount val="1"/>
                <c:pt idx="0">
                  <c:v>Don't know</c:v>
                </c:pt>
              </c:strCache>
            </c:strRef>
          </c:tx>
          <c:spPr>
            <a:solidFill>
              <a:schemeClr val="tx1">
                <a:lumMod val="50000"/>
                <a:lumOff val="50000"/>
              </a:schemeClr>
            </a:solidFill>
          </c:spPr>
          <c:dLbls>
            <c:txPr>
              <a:bodyPr/>
              <a:lstStyle/>
              <a:p>
                <a:pPr>
                  <a:defRPr sz="1100" b="1">
                    <a:solidFill>
                      <a:schemeClr val="bg1"/>
                    </a:solidFill>
                  </a:defRPr>
                </a:pPr>
                <a:endParaRPr lang="en-US"/>
              </a:p>
            </c:txPr>
            <c:showVal val="1"/>
          </c:dLbls>
          <c:cat>
            <c:strRef>
              <c:f>Sheet1!$A$2:$A$3</c:f>
              <c:strCache>
                <c:ptCount val="2"/>
                <c:pt idx="0">
                  <c:v>I am aware of the current balance of different motoring taxes</c:v>
                </c:pt>
                <c:pt idx="1">
                  <c:v>I am happy with the current balance of different motoring taxes</c:v>
                </c:pt>
              </c:strCache>
            </c:strRef>
          </c:cat>
          <c:val>
            <c:numRef>
              <c:f>Sheet1!$G$2:$G$3</c:f>
              <c:numCache>
                <c:formatCode>0%</c:formatCode>
                <c:ptCount val="2"/>
                <c:pt idx="0">
                  <c:v>8.0000000000000043E-2</c:v>
                </c:pt>
                <c:pt idx="1">
                  <c:v>6.0000000000000032E-2</c:v>
                </c:pt>
              </c:numCache>
            </c:numRef>
          </c:val>
        </c:ser>
        <c:dLbls>
          <c:showVal val="1"/>
        </c:dLbls>
        <c:overlap val="100"/>
        <c:axId val="136780032"/>
        <c:axId val="136785920"/>
      </c:barChart>
      <c:catAx>
        <c:axId val="136780032"/>
        <c:scaling>
          <c:orientation val="maxMin"/>
        </c:scaling>
        <c:axPos val="l"/>
        <c:numFmt formatCode="General" sourceLinked="1"/>
        <c:tickLblPos val="nextTo"/>
        <c:txPr>
          <a:bodyPr/>
          <a:lstStyle/>
          <a:p>
            <a:pPr>
              <a:defRPr sz="1200"/>
            </a:pPr>
            <a:endParaRPr lang="en-US"/>
          </a:p>
        </c:txPr>
        <c:crossAx val="136785920"/>
        <c:crosses val="autoZero"/>
        <c:auto val="1"/>
        <c:lblAlgn val="ctr"/>
        <c:lblOffset val="100"/>
      </c:catAx>
      <c:valAx>
        <c:axId val="136785920"/>
        <c:scaling>
          <c:orientation val="minMax"/>
        </c:scaling>
        <c:delete val="1"/>
        <c:axPos val="t"/>
        <c:numFmt formatCode="0%" sourceLinked="1"/>
        <c:tickLblPos val="none"/>
        <c:crossAx val="136780032"/>
        <c:crosses val="autoZero"/>
        <c:crossBetween val="between"/>
      </c:valAx>
    </c:plotArea>
    <c:legend>
      <c:legendPos val="r"/>
      <c:layout>
        <c:manualLayout>
          <c:xMode val="edge"/>
          <c:yMode val="edge"/>
          <c:x val="0.25402721489015578"/>
          <c:y val="0.42587547515991253"/>
          <c:w val="0.67008019585282952"/>
          <c:h val="7.9545631560090702E-2"/>
        </c:manualLayout>
      </c:layout>
      <c:txPr>
        <a:bodyPr/>
        <a:lstStyle/>
        <a:p>
          <a:pPr>
            <a:defRPr sz="1050"/>
          </a:pPr>
          <a:endParaRPr lang="en-US"/>
        </a:p>
      </c:txPr>
    </c:legend>
    <c:plotVisOnly val="1"/>
  </c:chart>
  <c:txPr>
    <a:bodyPr/>
    <a:lstStyle/>
    <a:p>
      <a:pPr>
        <a:defRPr sz="1800"/>
      </a:pPr>
      <a:endParaRPr lang="en-US"/>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40708866429631752"/>
          <c:y val="9.7712736065180619E-2"/>
          <c:w val="0.4249097119180309"/>
          <c:h val="0.82294368850628785"/>
        </c:manualLayout>
      </c:layout>
      <c:barChart>
        <c:barDir val="bar"/>
        <c:grouping val="percentStacked"/>
        <c:ser>
          <c:idx val="0"/>
          <c:order val="0"/>
          <c:tx>
            <c:strRef>
              <c:f>Sheet1!$A$2</c:f>
              <c:strCache>
                <c:ptCount val="1"/>
                <c:pt idx="0">
                  <c:v> </c:v>
                </c:pt>
              </c:strCache>
            </c:strRef>
          </c:tx>
          <c:spPr>
            <a:solidFill>
              <a:schemeClr val="accent3">
                <a:lumMod val="75000"/>
              </a:schemeClr>
            </a:solidFill>
          </c:spPr>
          <c:dLbls>
            <c:dLbl>
              <c:idx val="9"/>
              <c:layout>
                <c:manualLayout>
                  <c:x val="5.5555166717993695E-3"/>
                  <c:y val="-2.4689241020185823E-3"/>
                </c:manualLayout>
              </c:layout>
              <c:showVal val="1"/>
            </c:dLbl>
            <c:dLbl>
              <c:idx val="10"/>
              <c:layout>
                <c:manualLayout>
                  <c:x val="8.3332750076990508E-3"/>
                  <c:y val="2.4691185207996085E-3"/>
                </c:manualLayout>
              </c:layout>
              <c:showVal val="1"/>
            </c:dLbl>
            <c:dLbl>
              <c:idx val="11"/>
              <c:layout>
                <c:manualLayout>
                  <c:x val="8.3332750076990508E-3"/>
                  <c:y val="9.0533299914255971E-17"/>
                </c:manualLayout>
              </c:layout>
              <c:showVal val="1"/>
            </c:dLbl>
            <c:dLbl>
              <c:idx val="12"/>
              <c:layout>
                <c:manualLayout>
                  <c:x val="8.3332750076990508E-3"/>
                  <c:y val="4.9382370415995899E-3"/>
                </c:manualLayout>
              </c:layout>
              <c:showVal val="1"/>
            </c:dLbl>
            <c:dLbl>
              <c:idx val="13"/>
              <c:layout>
                <c:manualLayout>
                  <c:x val="8.3332750076990508E-3"/>
                  <c:y val="1.9441878116533992E-7"/>
                </c:manualLayout>
              </c:layout>
              <c:showVal val="1"/>
            </c:dLbl>
            <c:dLbl>
              <c:idx val="14"/>
              <c:layout>
                <c:manualLayout>
                  <c:x val="1.3888791679498321E-2"/>
                  <c:y val="-4.9380426228183595E-3"/>
                </c:manualLayout>
              </c:layout>
              <c:showVal val="1"/>
            </c:dLbl>
            <c:txPr>
              <a:bodyPr/>
              <a:lstStyle/>
              <a:p>
                <a:pPr>
                  <a:defRPr lang="en-US" sz="1200"/>
                </a:pPr>
                <a:endParaRPr lang="en-US"/>
              </a:p>
            </c:txPr>
            <c:showVal val="1"/>
          </c:dLbls>
          <c:cat>
            <c:strRef>
              <c:f>Sheet1!$B$1:$G$1</c:f>
              <c:strCache>
                <c:ptCount val="6"/>
                <c:pt idx="0">
                  <c:v>I don't believe the motoring taxes I pay are sufficiently reinvested into local roads</c:v>
                </c:pt>
                <c:pt idx="1">
                  <c:v>I believe more of the taxes raised through motorists should be invested back into public transport</c:v>
                </c:pt>
                <c:pt idx="2">
                  <c:v>I believe that taxes raised through motorists are used to deter motorists from using their vehicles</c:v>
                </c:pt>
                <c:pt idx="3">
                  <c:v>I would support the introduction of more toll roads (Pay-as-you-drive) as an alternative to the current level of motoring tax</c:v>
                </c:pt>
                <c:pt idx="4">
                  <c:v>I believe the current level of motoring taxes paid is a fair price for our motoring freedom</c:v>
                </c:pt>
                <c:pt idx="5">
                  <c:v>I believe the current level of motoring taxes paid is a fair price for the environmental damage motoring can cause</c:v>
                </c:pt>
              </c:strCache>
            </c:strRef>
          </c:cat>
          <c:val>
            <c:numRef>
              <c:f>Sheet1!$B$2:$G$2</c:f>
              <c:numCache>
                <c:formatCode>General</c:formatCode>
                <c:ptCount val="6"/>
              </c:numCache>
            </c:numRef>
          </c:val>
        </c:ser>
        <c:ser>
          <c:idx val="1"/>
          <c:order val="1"/>
          <c:tx>
            <c:strRef>
              <c:f>Sheet1!$A$3</c:f>
              <c:strCache>
                <c:ptCount val="1"/>
                <c:pt idx="0">
                  <c:v>Agree strongly</c:v>
                </c:pt>
              </c:strCache>
            </c:strRef>
          </c:tx>
          <c:spPr>
            <a:solidFill>
              <a:schemeClr val="accent3">
                <a:lumMod val="75000"/>
              </a:schemeClr>
            </a:solidFill>
          </c:spPr>
          <c:dLbls>
            <c:txPr>
              <a:bodyPr/>
              <a:lstStyle/>
              <a:p>
                <a:pPr>
                  <a:defRPr lang="en-US" sz="1200">
                    <a:solidFill>
                      <a:schemeClr val="bg1"/>
                    </a:solidFill>
                  </a:defRPr>
                </a:pPr>
                <a:endParaRPr lang="en-US"/>
              </a:p>
            </c:txPr>
            <c:showVal val="1"/>
          </c:dLbls>
          <c:cat>
            <c:strRef>
              <c:f>Sheet1!$B$1:$G$1</c:f>
              <c:strCache>
                <c:ptCount val="6"/>
                <c:pt idx="0">
                  <c:v>I don't believe the motoring taxes I pay are sufficiently reinvested into local roads</c:v>
                </c:pt>
                <c:pt idx="1">
                  <c:v>I believe more of the taxes raised through motorists should be invested back into public transport</c:v>
                </c:pt>
                <c:pt idx="2">
                  <c:v>I believe that taxes raised through motorists are used to deter motorists from using their vehicles</c:v>
                </c:pt>
                <c:pt idx="3">
                  <c:v>I would support the introduction of more toll roads (Pay-as-you-drive) as an alternative to the current level of motoring tax</c:v>
                </c:pt>
                <c:pt idx="4">
                  <c:v>I believe the current level of motoring taxes paid is a fair price for our motoring freedom</c:v>
                </c:pt>
                <c:pt idx="5">
                  <c:v>I believe the current level of motoring taxes paid is a fair price for the environmental damage motoring can cause</c:v>
                </c:pt>
              </c:strCache>
            </c:strRef>
          </c:cat>
          <c:val>
            <c:numRef>
              <c:f>Sheet1!$B$3:$G$3</c:f>
              <c:numCache>
                <c:formatCode>0%</c:formatCode>
                <c:ptCount val="6"/>
                <c:pt idx="0">
                  <c:v>0.49000000000000032</c:v>
                </c:pt>
                <c:pt idx="1">
                  <c:v>0.25</c:v>
                </c:pt>
                <c:pt idx="2">
                  <c:v>0.17</c:v>
                </c:pt>
                <c:pt idx="3">
                  <c:v>7.0000000000000021E-2</c:v>
                </c:pt>
                <c:pt idx="4">
                  <c:v>4.0000000000000022E-2</c:v>
                </c:pt>
                <c:pt idx="5">
                  <c:v>3.0000000000000002E-2</c:v>
                </c:pt>
              </c:numCache>
            </c:numRef>
          </c:val>
        </c:ser>
        <c:ser>
          <c:idx val="2"/>
          <c:order val="2"/>
          <c:tx>
            <c:strRef>
              <c:f>Sheet1!$A$4</c:f>
              <c:strCache>
                <c:ptCount val="1"/>
                <c:pt idx="0">
                  <c:v>Agree slightly</c:v>
                </c:pt>
              </c:strCache>
            </c:strRef>
          </c:tx>
          <c:spPr>
            <a:solidFill>
              <a:schemeClr val="accent3"/>
            </a:solidFill>
          </c:spPr>
          <c:dLbls>
            <c:dLbl>
              <c:idx val="0"/>
              <c:layout>
                <c:manualLayout>
                  <c:x val="3.8929167919178123E-3"/>
                  <c:y val="4.5008489259164824E-3"/>
                </c:manualLayout>
              </c:layout>
              <c:showVal val="1"/>
            </c:dLbl>
            <c:txPr>
              <a:bodyPr/>
              <a:lstStyle/>
              <a:p>
                <a:pPr>
                  <a:defRPr lang="en-US" sz="1200"/>
                </a:pPr>
                <a:endParaRPr lang="en-US"/>
              </a:p>
            </c:txPr>
            <c:showVal val="1"/>
          </c:dLbls>
          <c:cat>
            <c:strRef>
              <c:f>Sheet1!$B$1:$G$1</c:f>
              <c:strCache>
                <c:ptCount val="6"/>
                <c:pt idx="0">
                  <c:v>I don't believe the motoring taxes I pay are sufficiently reinvested into local roads</c:v>
                </c:pt>
                <c:pt idx="1">
                  <c:v>I believe more of the taxes raised through motorists should be invested back into public transport</c:v>
                </c:pt>
                <c:pt idx="2">
                  <c:v>I believe that taxes raised through motorists are used to deter motorists from using their vehicles</c:v>
                </c:pt>
                <c:pt idx="3">
                  <c:v>I would support the introduction of more toll roads (Pay-as-you-drive) as an alternative to the current level of motoring tax</c:v>
                </c:pt>
                <c:pt idx="4">
                  <c:v>I believe the current level of motoring taxes paid is a fair price for our motoring freedom</c:v>
                </c:pt>
                <c:pt idx="5">
                  <c:v>I believe the current level of motoring taxes paid is a fair price for the environmental damage motoring can cause</c:v>
                </c:pt>
              </c:strCache>
            </c:strRef>
          </c:cat>
          <c:val>
            <c:numRef>
              <c:f>Sheet1!$B$4:$G$4</c:f>
              <c:numCache>
                <c:formatCode>0%</c:formatCode>
                <c:ptCount val="6"/>
                <c:pt idx="0">
                  <c:v>0.29000000000000031</c:v>
                </c:pt>
                <c:pt idx="1">
                  <c:v>0.33000000000000207</c:v>
                </c:pt>
                <c:pt idx="2">
                  <c:v>0.30000000000000032</c:v>
                </c:pt>
                <c:pt idx="3">
                  <c:v>0.24000000000000021</c:v>
                </c:pt>
                <c:pt idx="4">
                  <c:v>0.14000000000000001</c:v>
                </c:pt>
                <c:pt idx="5">
                  <c:v>0.12000000000000002</c:v>
                </c:pt>
              </c:numCache>
            </c:numRef>
          </c:val>
        </c:ser>
        <c:ser>
          <c:idx val="3"/>
          <c:order val="3"/>
          <c:tx>
            <c:strRef>
              <c:f>Sheet1!$A$5</c:f>
              <c:strCache>
                <c:ptCount val="1"/>
                <c:pt idx="0">
                  <c:v>Neither</c:v>
                </c:pt>
              </c:strCache>
            </c:strRef>
          </c:tx>
          <c:spPr>
            <a:solidFill>
              <a:schemeClr val="bg2">
                <a:lumMod val="75000"/>
              </a:schemeClr>
            </a:solidFill>
          </c:spPr>
          <c:dLbls>
            <c:txPr>
              <a:bodyPr/>
              <a:lstStyle/>
              <a:p>
                <a:pPr>
                  <a:defRPr lang="en-US"/>
                </a:pPr>
                <a:endParaRPr lang="en-US"/>
              </a:p>
            </c:txPr>
            <c:showVal val="1"/>
          </c:dLbls>
          <c:cat>
            <c:strRef>
              <c:f>Sheet1!$B$1:$G$1</c:f>
              <c:strCache>
                <c:ptCount val="6"/>
                <c:pt idx="0">
                  <c:v>I don't believe the motoring taxes I pay are sufficiently reinvested into local roads</c:v>
                </c:pt>
                <c:pt idx="1">
                  <c:v>I believe more of the taxes raised through motorists should be invested back into public transport</c:v>
                </c:pt>
                <c:pt idx="2">
                  <c:v>I believe that taxes raised through motorists are used to deter motorists from using their vehicles</c:v>
                </c:pt>
                <c:pt idx="3">
                  <c:v>I would support the introduction of more toll roads (Pay-as-you-drive) as an alternative to the current level of motoring tax</c:v>
                </c:pt>
                <c:pt idx="4">
                  <c:v>I believe the current level of motoring taxes paid is a fair price for our motoring freedom</c:v>
                </c:pt>
                <c:pt idx="5">
                  <c:v>I believe the current level of motoring taxes paid is a fair price for the environmental damage motoring can cause</c:v>
                </c:pt>
              </c:strCache>
            </c:strRef>
          </c:cat>
          <c:val>
            <c:numRef>
              <c:f>Sheet1!$B$5:$G$5</c:f>
              <c:numCache>
                <c:formatCode>0%</c:formatCode>
                <c:ptCount val="6"/>
                <c:pt idx="0">
                  <c:v>0.16</c:v>
                </c:pt>
                <c:pt idx="1">
                  <c:v>0.26</c:v>
                </c:pt>
                <c:pt idx="2">
                  <c:v>0.33000000000000207</c:v>
                </c:pt>
                <c:pt idx="3">
                  <c:v>0.27</c:v>
                </c:pt>
                <c:pt idx="4">
                  <c:v>0.27</c:v>
                </c:pt>
                <c:pt idx="5">
                  <c:v>0.33000000000000207</c:v>
                </c:pt>
              </c:numCache>
            </c:numRef>
          </c:val>
        </c:ser>
        <c:ser>
          <c:idx val="4"/>
          <c:order val="4"/>
          <c:tx>
            <c:strRef>
              <c:f>Sheet1!$A$6</c:f>
              <c:strCache>
                <c:ptCount val="1"/>
                <c:pt idx="0">
                  <c:v>Disagree slightly</c:v>
                </c:pt>
              </c:strCache>
            </c:strRef>
          </c:tx>
          <c:spPr>
            <a:solidFill>
              <a:schemeClr val="accent2"/>
            </a:solidFill>
          </c:spPr>
          <c:dLbls>
            <c:txPr>
              <a:bodyPr/>
              <a:lstStyle/>
              <a:p>
                <a:pPr>
                  <a:defRPr lang="en-US">
                    <a:solidFill>
                      <a:schemeClr val="bg1"/>
                    </a:solidFill>
                  </a:defRPr>
                </a:pPr>
                <a:endParaRPr lang="en-US"/>
              </a:p>
            </c:txPr>
            <c:showVal val="1"/>
          </c:dLbls>
          <c:cat>
            <c:strRef>
              <c:f>Sheet1!$B$1:$G$1</c:f>
              <c:strCache>
                <c:ptCount val="6"/>
                <c:pt idx="0">
                  <c:v>I don't believe the motoring taxes I pay are sufficiently reinvested into local roads</c:v>
                </c:pt>
                <c:pt idx="1">
                  <c:v>I believe more of the taxes raised through motorists should be invested back into public transport</c:v>
                </c:pt>
                <c:pt idx="2">
                  <c:v>I believe that taxes raised through motorists are used to deter motorists from using their vehicles</c:v>
                </c:pt>
                <c:pt idx="3">
                  <c:v>I would support the introduction of more toll roads (Pay-as-you-drive) as an alternative to the current level of motoring tax</c:v>
                </c:pt>
                <c:pt idx="4">
                  <c:v>I believe the current level of motoring taxes paid is a fair price for our motoring freedom</c:v>
                </c:pt>
                <c:pt idx="5">
                  <c:v>I believe the current level of motoring taxes paid is a fair price for the environmental damage motoring can cause</c:v>
                </c:pt>
              </c:strCache>
            </c:strRef>
          </c:cat>
          <c:val>
            <c:numRef>
              <c:f>Sheet1!$B$6:$G$6</c:f>
              <c:numCache>
                <c:formatCode>0%</c:formatCode>
                <c:ptCount val="6"/>
                <c:pt idx="0">
                  <c:v>3.0000000000000002E-2</c:v>
                </c:pt>
                <c:pt idx="1">
                  <c:v>0.1</c:v>
                </c:pt>
                <c:pt idx="2">
                  <c:v>0.13</c:v>
                </c:pt>
                <c:pt idx="3">
                  <c:v>0.19</c:v>
                </c:pt>
                <c:pt idx="4">
                  <c:v>0.29000000000000031</c:v>
                </c:pt>
                <c:pt idx="5">
                  <c:v>0.25</c:v>
                </c:pt>
              </c:numCache>
            </c:numRef>
          </c:val>
        </c:ser>
        <c:ser>
          <c:idx val="5"/>
          <c:order val="5"/>
          <c:tx>
            <c:strRef>
              <c:f>Sheet1!$A$7</c:f>
              <c:strCache>
                <c:ptCount val="1"/>
                <c:pt idx="0">
                  <c:v>Disagree strongly</c:v>
                </c:pt>
              </c:strCache>
            </c:strRef>
          </c:tx>
          <c:spPr>
            <a:solidFill>
              <a:schemeClr val="accent2">
                <a:lumMod val="75000"/>
              </a:schemeClr>
            </a:solidFill>
          </c:spPr>
          <c:dLbls>
            <c:txPr>
              <a:bodyPr/>
              <a:lstStyle/>
              <a:p>
                <a:pPr>
                  <a:defRPr lang="en-US">
                    <a:solidFill>
                      <a:schemeClr val="bg1"/>
                    </a:solidFill>
                  </a:defRPr>
                </a:pPr>
                <a:endParaRPr lang="en-US"/>
              </a:p>
            </c:txPr>
            <c:showVal val="1"/>
          </c:dLbls>
          <c:cat>
            <c:strRef>
              <c:f>Sheet1!$B$1:$G$1</c:f>
              <c:strCache>
                <c:ptCount val="6"/>
                <c:pt idx="0">
                  <c:v>I don't believe the motoring taxes I pay are sufficiently reinvested into local roads</c:v>
                </c:pt>
                <c:pt idx="1">
                  <c:v>I believe more of the taxes raised through motorists should be invested back into public transport</c:v>
                </c:pt>
                <c:pt idx="2">
                  <c:v>I believe that taxes raised through motorists are used to deter motorists from using their vehicles</c:v>
                </c:pt>
                <c:pt idx="3">
                  <c:v>I would support the introduction of more toll roads (Pay-as-you-drive) as an alternative to the current level of motoring tax</c:v>
                </c:pt>
                <c:pt idx="4">
                  <c:v>I believe the current level of motoring taxes paid is a fair price for our motoring freedom</c:v>
                </c:pt>
                <c:pt idx="5">
                  <c:v>I believe the current level of motoring taxes paid is a fair price for the environmental damage motoring can cause</c:v>
                </c:pt>
              </c:strCache>
            </c:strRef>
          </c:cat>
          <c:val>
            <c:numRef>
              <c:f>Sheet1!$B$7:$G$7</c:f>
              <c:numCache>
                <c:formatCode>0%</c:formatCode>
                <c:ptCount val="6"/>
                <c:pt idx="0">
                  <c:v>3.0000000000000002E-2</c:v>
                </c:pt>
                <c:pt idx="1">
                  <c:v>6.0000000000000032E-2</c:v>
                </c:pt>
                <c:pt idx="2">
                  <c:v>7.0000000000000021E-2</c:v>
                </c:pt>
                <c:pt idx="3">
                  <c:v>0.23</c:v>
                </c:pt>
                <c:pt idx="4">
                  <c:v>0.27</c:v>
                </c:pt>
                <c:pt idx="5">
                  <c:v>0.26</c:v>
                </c:pt>
              </c:numCache>
            </c:numRef>
          </c:val>
        </c:ser>
        <c:gapWidth val="79"/>
        <c:overlap val="100"/>
        <c:axId val="137220480"/>
        <c:axId val="137222016"/>
      </c:barChart>
      <c:catAx>
        <c:axId val="137220480"/>
        <c:scaling>
          <c:orientation val="maxMin"/>
        </c:scaling>
        <c:delete val="1"/>
        <c:axPos val="l"/>
        <c:numFmt formatCode="General" sourceLinked="1"/>
        <c:tickLblPos val="none"/>
        <c:crossAx val="137222016"/>
        <c:crosses val="autoZero"/>
        <c:auto val="1"/>
        <c:lblAlgn val="ctr"/>
        <c:lblOffset val="100"/>
      </c:catAx>
      <c:valAx>
        <c:axId val="137222016"/>
        <c:scaling>
          <c:orientation val="minMax"/>
          <c:max val="1"/>
        </c:scaling>
        <c:delete val="1"/>
        <c:axPos val="t"/>
        <c:numFmt formatCode="0%" sourceLinked="1"/>
        <c:tickLblPos val="none"/>
        <c:crossAx val="137220480"/>
        <c:crosses val="autoZero"/>
        <c:crossBetween val="between"/>
      </c:valAx>
    </c:plotArea>
    <c:legend>
      <c:legendPos val="b"/>
      <c:legendEntry>
        <c:idx val="0"/>
        <c:delete val="1"/>
      </c:legendEntry>
      <c:layout>
        <c:manualLayout>
          <c:xMode val="edge"/>
          <c:yMode val="edge"/>
          <c:x val="0.38530026939670708"/>
          <c:y val="2.3705870825051212E-2"/>
          <c:w val="0.47150277701805543"/>
          <c:h val="5.0001229106050683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27300213559310171"/>
          <c:y val="0.106935976925406"/>
          <c:w val="0.65680347381645665"/>
          <c:h val="0.79113051948937663"/>
        </c:manualLayout>
      </c:layout>
      <c:barChart>
        <c:barDir val="bar"/>
        <c:grouping val="percentStacked"/>
        <c:ser>
          <c:idx val="0"/>
          <c:order val="0"/>
          <c:tx>
            <c:strRef>
              <c:f>Sheet1!$B$1</c:f>
              <c:strCache>
                <c:ptCount val="1"/>
                <c:pt idx="0">
                  <c:v>Disagree strongly</c:v>
                </c:pt>
              </c:strCache>
            </c:strRef>
          </c:tx>
          <c:spPr>
            <a:solidFill>
              <a:schemeClr val="accent2">
                <a:lumMod val="75000"/>
              </a:schemeClr>
            </a:solidFill>
          </c:spPr>
          <c:dLbls>
            <c:dLbl>
              <c:idx val="0"/>
              <c:layout>
                <c:manualLayout>
                  <c:x val="2.7777583358996613E-3"/>
                  <c:y val="-4.5578342633131397E-3"/>
                </c:manualLayout>
              </c:layout>
              <c:showVal val="1"/>
            </c:dLbl>
            <c:txPr>
              <a:bodyPr/>
              <a:lstStyle/>
              <a:p>
                <a:pPr>
                  <a:defRPr sz="1200" b="1">
                    <a:solidFill>
                      <a:schemeClr val="bg1"/>
                    </a:solidFill>
                  </a:defRPr>
                </a:pPr>
                <a:endParaRPr lang="en-US"/>
              </a:p>
            </c:txPr>
            <c:showVal val="1"/>
          </c:dLbls>
          <c:cat>
            <c:strRef>
              <c:f>Sheet1!$A$2:$A$6</c:f>
              <c:strCache>
                <c:ptCount val="4"/>
                <c:pt idx="0">
                  <c:v>be higher for the most polluting vehicles and lower for the cleanest</c:v>
                </c:pt>
                <c:pt idx="1">
                  <c:v>be higher for roads and times with the greatest congestion</c:v>
                </c:pt>
                <c:pt idx="2">
                  <c:v>be restricted to motorways</c:v>
                </c:pt>
                <c:pt idx="3">
                  <c:v>be restricted to new roads</c:v>
                </c:pt>
              </c:strCache>
            </c:strRef>
          </c:cat>
          <c:val>
            <c:numRef>
              <c:f>Sheet1!$B$2:$B$6</c:f>
              <c:numCache>
                <c:formatCode>0%</c:formatCode>
                <c:ptCount val="4"/>
                <c:pt idx="0">
                  <c:v>0.12000000000000002</c:v>
                </c:pt>
                <c:pt idx="1">
                  <c:v>0.18000000000000024</c:v>
                </c:pt>
                <c:pt idx="2">
                  <c:v>0.17</c:v>
                </c:pt>
                <c:pt idx="3">
                  <c:v>0.21000000000000021</c:v>
                </c:pt>
              </c:numCache>
            </c:numRef>
          </c:val>
        </c:ser>
        <c:ser>
          <c:idx val="1"/>
          <c:order val="1"/>
          <c:tx>
            <c:strRef>
              <c:f>Sheet1!$C$1</c:f>
              <c:strCache>
                <c:ptCount val="1"/>
                <c:pt idx="0">
                  <c:v>Disagree slightly</c:v>
                </c:pt>
              </c:strCache>
            </c:strRef>
          </c:tx>
          <c:spPr>
            <a:solidFill>
              <a:schemeClr val="accent2"/>
            </a:solidFill>
          </c:spPr>
          <c:dLbls>
            <c:txPr>
              <a:bodyPr/>
              <a:lstStyle/>
              <a:p>
                <a:pPr>
                  <a:defRPr sz="1100" b="1">
                    <a:solidFill>
                      <a:schemeClr val="bg1"/>
                    </a:solidFill>
                  </a:defRPr>
                </a:pPr>
                <a:endParaRPr lang="en-US"/>
              </a:p>
            </c:txPr>
            <c:showVal val="1"/>
          </c:dLbls>
          <c:cat>
            <c:strRef>
              <c:f>Sheet1!$A$2:$A$6</c:f>
              <c:strCache>
                <c:ptCount val="4"/>
                <c:pt idx="0">
                  <c:v>be higher for the most polluting vehicles and lower for the cleanest</c:v>
                </c:pt>
                <c:pt idx="1">
                  <c:v>be higher for roads and times with the greatest congestion</c:v>
                </c:pt>
                <c:pt idx="2">
                  <c:v>be restricted to motorways</c:v>
                </c:pt>
                <c:pt idx="3">
                  <c:v>be restricted to new roads</c:v>
                </c:pt>
              </c:strCache>
            </c:strRef>
          </c:cat>
          <c:val>
            <c:numRef>
              <c:f>Sheet1!$C$2:$C$6</c:f>
              <c:numCache>
                <c:formatCode>0%</c:formatCode>
                <c:ptCount val="4"/>
                <c:pt idx="0">
                  <c:v>9.0000000000000024E-2</c:v>
                </c:pt>
                <c:pt idx="1">
                  <c:v>0.14000000000000001</c:v>
                </c:pt>
                <c:pt idx="2">
                  <c:v>0.18000000000000024</c:v>
                </c:pt>
                <c:pt idx="3">
                  <c:v>0.24000000000000021</c:v>
                </c:pt>
              </c:numCache>
            </c:numRef>
          </c:val>
        </c:ser>
        <c:ser>
          <c:idx val="2"/>
          <c:order val="2"/>
          <c:tx>
            <c:strRef>
              <c:f>Sheet1!$D$1</c:f>
              <c:strCache>
                <c:ptCount val="1"/>
                <c:pt idx="0">
                  <c:v>Neither/ Nor</c:v>
                </c:pt>
              </c:strCache>
            </c:strRef>
          </c:tx>
          <c:spPr>
            <a:solidFill>
              <a:schemeClr val="bg2">
                <a:lumMod val="75000"/>
              </a:schemeClr>
            </a:solidFill>
          </c:spPr>
          <c:dLbls>
            <c:txPr>
              <a:bodyPr/>
              <a:lstStyle/>
              <a:p>
                <a:pPr>
                  <a:defRPr sz="1100" b="1">
                    <a:solidFill>
                      <a:schemeClr val="bg1"/>
                    </a:solidFill>
                  </a:defRPr>
                </a:pPr>
                <a:endParaRPr lang="en-US"/>
              </a:p>
            </c:txPr>
            <c:dLblPos val="ctr"/>
            <c:showVal val="1"/>
          </c:dLbls>
          <c:cat>
            <c:strRef>
              <c:f>Sheet1!$A$2:$A$6</c:f>
              <c:strCache>
                <c:ptCount val="4"/>
                <c:pt idx="0">
                  <c:v>be higher for the most polluting vehicles and lower for the cleanest</c:v>
                </c:pt>
                <c:pt idx="1">
                  <c:v>be higher for roads and times with the greatest congestion</c:v>
                </c:pt>
                <c:pt idx="2">
                  <c:v>be restricted to motorways</c:v>
                </c:pt>
                <c:pt idx="3">
                  <c:v>be restricted to new roads</c:v>
                </c:pt>
              </c:strCache>
            </c:strRef>
          </c:cat>
          <c:val>
            <c:numRef>
              <c:f>Sheet1!$D$2:$D$6</c:f>
              <c:numCache>
                <c:formatCode>0%</c:formatCode>
                <c:ptCount val="4"/>
                <c:pt idx="0">
                  <c:v>0.18000000000000024</c:v>
                </c:pt>
                <c:pt idx="1">
                  <c:v>0.28000000000000008</c:v>
                </c:pt>
                <c:pt idx="2">
                  <c:v>0.30000000000000032</c:v>
                </c:pt>
                <c:pt idx="3">
                  <c:v>0.36000000000000032</c:v>
                </c:pt>
              </c:numCache>
            </c:numRef>
          </c:val>
        </c:ser>
        <c:ser>
          <c:idx val="3"/>
          <c:order val="3"/>
          <c:tx>
            <c:strRef>
              <c:f>Sheet1!$E$1</c:f>
              <c:strCache>
                <c:ptCount val="1"/>
                <c:pt idx="0">
                  <c:v>Agree slightly</c:v>
                </c:pt>
              </c:strCache>
            </c:strRef>
          </c:tx>
          <c:spPr>
            <a:solidFill>
              <a:schemeClr val="accent3"/>
            </a:solidFill>
          </c:spPr>
          <c:dLbls>
            <c:dLbl>
              <c:idx val="0"/>
              <c:layout>
                <c:manualLayout>
                  <c:x val="5.0498614182928414E-3"/>
                  <c:y val="1.7645137508515657E-3"/>
                </c:manualLayout>
              </c:layout>
              <c:dLblPos val="ctr"/>
              <c:showVal val="1"/>
            </c:dLbl>
            <c:dLbl>
              <c:idx val="1"/>
              <c:layout>
                <c:manualLayout>
                  <c:x val="3.2360154763076002E-3"/>
                  <c:y val="-9.8023513138969651E-17"/>
                </c:manualLayout>
              </c:layout>
              <c:dLblPos val="ctr"/>
              <c:showVal val="1"/>
            </c:dLbl>
            <c:txPr>
              <a:bodyPr/>
              <a:lstStyle/>
              <a:p>
                <a:pPr>
                  <a:defRPr sz="1100" b="1">
                    <a:solidFill>
                      <a:schemeClr val="bg1"/>
                    </a:solidFill>
                  </a:defRPr>
                </a:pPr>
                <a:endParaRPr lang="en-US"/>
              </a:p>
            </c:txPr>
            <c:dLblPos val="ctr"/>
            <c:showVal val="1"/>
          </c:dLbls>
          <c:cat>
            <c:strRef>
              <c:f>Sheet1!$A$2:$A$6</c:f>
              <c:strCache>
                <c:ptCount val="4"/>
                <c:pt idx="0">
                  <c:v>be higher for the most polluting vehicles and lower for the cleanest</c:v>
                </c:pt>
                <c:pt idx="1">
                  <c:v>be higher for roads and times with the greatest congestion</c:v>
                </c:pt>
                <c:pt idx="2">
                  <c:v>be restricted to motorways</c:v>
                </c:pt>
                <c:pt idx="3">
                  <c:v>be restricted to new roads</c:v>
                </c:pt>
              </c:strCache>
            </c:strRef>
          </c:cat>
          <c:val>
            <c:numRef>
              <c:f>Sheet1!$E$2:$E$6</c:f>
              <c:numCache>
                <c:formatCode>0%</c:formatCode>
                <c:ptCount val="4"/>
                <c:pt idx="0">
                  <c:v>0.35000000000000031</c:v>
                </c:pt>
                <c:pt idx="1">
                  <c:v>0.32000000000000145</c:v>
                </c:pt>
                <c:pt idx="2">
                  <c:v>0.27</c:v>
                </c:pt>
                <c:pt idx="3">
                  <c:v>0.15000000000000024</c:v>
                </c:pt>
              </c:numCache>
            </c:numRef>
          </c:val>
        </c:ser>
        <c:ser>
          <c:idx val="4"/>
          <c:order val="4"/>
          <c:tx>
            <c:strRef>
              <c:f>Sheet1!$F$1</c:f>
              <c:strCache>
                <c:ptCount val="1"/>
                <c:pt idx="0">
                  <c:v>Agree strongly</c:v>
                </c:pt>
              </c:strCache>
            </c:strRef>
          </c:tx>
          <c:spPr>
            <a:solidFill>
              <a:schemeClr val="accent3">
                <a:lumMod val="75000"/>
              </a:schemeClr>
            </a:solidFill>
          </c:spPr>
          <c:dLbls>
            <c:dLbl>
              <c:idx val="0"/>
              <c:layout>
                <c:manualLayout>
                  <c:x val="2.5888123810461742E-2"/>
                  <c:y val="-5.3463778384871003E-3"/>
                </c:manualLayout>
              </c:layout>
              <c:dLblPos val="ctr"/>
              <c:showVal val="1"/>
            </c:dLbl>
            <c:dLbl>
              <c:idx val="1"/>
              <c:layout>
                <c:manualLayout>
                  <c:x val="-2.3477525966572412E-3"/>
                  <c:y val="-3.2317915853289397E-3"/>
                </c:manualLayout>
              </c:layout>
              <c:dLblPos val="ctr"/>
              <c:showVal val="1"/>
            </c:dLbl>
            <c:txPr>
              <a:bodyPr/>
              <a:lstStyle/>
              <a:p>
                <a:pPr>
                  <a:defRPr sz="1100" b="1">
                    <a:solidFill>
                      <a:schemeClr val="bg1"/>
                    </a:solidFill>
                  </a:defRPr>
                </a:pPr>
                <a:endParaRPr lang="en-US"/>
              </a:p>
            </c:txPr>
            <c:dLblPos val="ctr"/>
            <c:showVal val="1"/>
          </c:dLbls>
          <c:cat>
            <c:strRef>
              <c:f>Sheet1!$A$2:$A$6</c:f>
              <c:strCache>
                <c:ptCount val="4"/>
                <c:pt idx="0">
                  <c:v>be higher for the most polluting vehicles and lower for the cleanest</c:v>
                </c:pt>
                <c:pt idx="1">
                  <c:v>be higher for roads and times with the greatest congestion</c:v>
                </c:pt>
                <c:pt idx="2">
                  <c:v>be restricted to motorways</c:v>
                </c:pt>
                <c:pt idx="3">
                  <c:v>be restricted to new roads</c:v>
                </c:pt>
              </c:strCache>
            </c:strRef>
          </c:cat>
          <c:val>
            <c:numRef>
              <c:f>Sheet1!$F$2:$F$6</c:f>
              <c:numCache>
                <c:formatCode>0%</c:formatCode>
                <c:ptCount val="4"/>
                <c:pt idx="0">
                  <c:v>0.25</c:v>
                </c:pt>
                <c:pt idx="1">
                  <c:v>9.0000000000000024E-2</c:v>
                </c:pt>
                <c:pt idx="2">
                  <c:v>8.0000000000000043E-2</c:v>
                </c:pt>
                <c:pt idx="3">
                  <c:v>4.0000000000000022E-2</c:v>
                </c:pt>
              </c:numCache>
            </c:numRef>
          </c:val>
        </c:ser>
        <c:dLbls>
          <c:showVal val="1"/>
        </c:dLbls>
        <c:overlap val="100"/>
        <c:axId val="137788032"/>
        <c:axId val="137806208"/>
      </c:barChart>
      <c:catAx>
        <c:axId val="137788032"/>
        <c:scaling>
          <c:orientation val="maxMin"/>
        </c:scaling>
        <c:axPos val="l"/>
        <c:numFmt formatCode="General" sourceLinked="1"/>
        <c:tickLblPos val="nextTo"/>
        <c:spPr>
          <a:ln>
            <a:noFill/>
          </a:ln>
        </c:spPr>
        <c:txPr>
          <a:bodyPr/>
          <a:lstStyle/>
          <a:p>
            <a:pPr>
              <a:defRPr sz="1100"/>
            </a:pPr>
            <a:endParaRPr lang="en-US"/>
          </a:p>
        </c:txPr>
        <c:crossAx val="137806208"/>
        <c:crosses val="autoZero"/>
        <c:auto val="1"/>
        <c:lblAlgn val="ctr"/>
        <c:lblOffset val="100"/>
      </c:catAx>
      <c:valAx>
        <c:axId val="137806208"/>
        <c:scaling>
          <c:orientation val="minMax"/>
        </c:scaling>
        <c:delete val="1"/>
        <c:axPos val="t"/>
        <c:numFmt formatCode="0%" sourceLinked="1"/>
        <c:tickLblPos val="none"/>
        <c:crossAx val="137788032"/>
        <c:crosses val="autoZero"/>
        <c:crossBetween val="between"/>
      </c:valAx>
    </c:plotArea>
    <c:legend>
      <c:legendPos val="r"/>
      <c:layout>
        <c:manualLayout>
          <c:xMode val="edge"/>
          <c:yMode val="edge"/>
          <c:x val="0.2718253065595343"/>
          <c:y val="0.87370179863531106"/>
          <c:w val="0.66498014449592668"/>
          <c:h val="7.7813574761977589E-2"/>
        </c:manualLayout>
      </c:layout>
      <c:txPr>
        <a:bodyPr/>
        <a:lstStyle/>
        <a:p>
          <a:pPr>
            <a:defRPr sz="1200"/>
          </a:pPr>
          <a:endParaRPr lang="en-US"/>
        </a:p>
      </c:txPr>
    </c:legend>
    <c:plotVisOnly val="1"/>
  </c:chart>
  <c:txPr>
    <a:bodyPr/>
    <a:lstStyle/>
    <a:p>
      <a:pPr>
        <a:defRPr sz="1800"/>
      </a:pPr>
      <a:endParaRPr lang="en-US"/>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43897336592E-2"/>
          <c:w val="1"/>
          <c:h val="0.80989037033319822"/>
        </c:manualLayout>
      </c:layout>
      <c:barChart>
        <c:barDir val="bar"/>
        <c:grouping val="stacked"/>
        <c:ser>
          <c:idx val="0"/>
          <c:order val="0"/>
          <c:tx>
            <c:strRef>
              <c:f>Sheet1!$A$2</c:f>
              <c:strCache>
                <c:ptCount val="1"/>
                <c:pt idx="0">
                  <c:v>Less</c:v>
                </c:pt>
              </c:strCache>
            </c:strRef>
          </c:tx>
          <c:dLbls>
            <c:dLbl>
              <c:idx val="0"/>
              <c:layout>
                <c:manualLayout>
                  <c:x val="2.07791746390294E-2"/>
                  <c:y val="-4.4265536259558824E-3"/>
                </c:manualLayout>
              </c:layout>
              <c:showVal val="1"/>
            </c:dLbl>
            <c:dLbl>
              <c:idx val="1"/>
              <c:layout>
                <c:manualLayout>
                  <c:x val="3.8590363231192033E-2"/>
                  <c:y val="6.1307079879249701E-3"/>
                </c:manualLayout>
              </c:layout>
              <c:showVal val="1"/>
            </c:dLbl>
            <c:dLbl>
              <c:idx val="2"/>
              <c:layout>
                <c:manualLayout>
                  <c:x val="3.56214422383355E-2"/>
                  <c:y val="3.0651126465100218E-3"/>
                </c:manualLayout>
              </c:layout>
              <c:showVal val="1"/>
            </c:dLbl>
            <c:dLbl>
              <c:idx val="3"/>
              <c:layout>
                <c:manualLayout>
                  <c:x val="-5.1416965712928692E-3"/>
                  <c:y val="-6.1287772083050557E-3"/>
                </c:manualLayout>
              </c:layout>
              <c:showVal val="1"/>
            </c:dLbl>
            <c:dLbl>
              <c:idx val="6"/>
              <c:layout>
                <c:manualLayout>
                  <c:x val="3.8590129494694418E-2"/>
                  <c:y val="2.4134745248110492E-7"/>
                </c:manualLayout>
              </c:layout>
              <c:showVal val="1"/>
            </c:dLbl>
            <c:txPr>
              <a:bodyPr/>
              <a:lstStyle/>
              <a:p>
                <a:pPr>
                  <a:defRPr lang="en-US" sz="1100" b="1">
                    <a:solidFill>
                      <a:schemeClr val="bg1"/>
                    </a:solidFill>
                  </a:defRPr>
                </a:pPr>
                <a:endParaRPr lang="en-US"/>
              </a:p>
            </c:txPr>
            <c:showVal val="1"/>
          </c:dLbls>
          <c:cat>
            <c:strRef>
              <c:f>Sheet1!$B$1:$G$1</c:f>
              <c:strCache>
                <c:ptCount val="6"/>
                <c:pt idx="0">
                  <c:v>Fuel tax</c:v>
                </c:pt>
                <c:pt idx="1">
                  <c:v>Car tax (annual vehicle excise duty)</c:v>
                </c:pt>
                <c:pt idx="2">
                  <c:v>Road charge where you pay per mile driven</c:v>
                </c:pt>
                <c:pt idx="3">
                  <c:v>Tax on buying a new car</c:v>
                </c:pt>
                <c:pt idx="4">
                  <c:v>Motorway tolls</c:v>
                </c:pt>
                <c:pt idx="5">
                  <c:v>City centre congestion charges (like London congestion charge)</c:v>
                </c:pt>
              </c:strCache>
            </c:strRef>
          </c:cat>
          <c:val>
            <c:numRef>
              <c:f>Sheet1!$B$2:$G$2</c:f>
              <c:numCache>
                <c:formatCode>0%</c:formatCode>
                <c:ptCount val="6"/>
                <c:pt idx="0">
                  <c:v>0.77000000000000246</c:v>
                </c:pt>
                <c:pt idx="1">
                  <c:v>0.49000000000000032</c:v>
                </c:pt>
                <c:pt idx="2">
                  <c:v>0.39000000000000123</c:v>
                </c:pt>
                <c:pt idx="3">
                  <c:v>0.37000000000000038</c:v>
                </c:pt>
                <c:pt idx="4">
                  <c:v>0.21000000000000021</c:v>
                </c:pt>
                <c:pt idx="5">
                  <c:v>0.16</c:v>
                </c:pt>
              </c:numCache>
            </c:numRef>
          </c:val>
        </c:ser>
        <c:gapWidth val="101"/>
        <c:overlap val="100"/>
        <c:axId val="137544448"/>
        <c:axId val="137545984"/>
      </c:barChart>
      <c:catAx>
        <c:axId val="137544448"/>
        <c:scaling>
          <c:orientation val="maxMin"/>
        </c:scaling>
        <c:delete val="1"/>
        <c:axPos val="r"/>
        <c:numFmt formatCode="General" sourceLinked="1"/>
        <c:tickLblPos val="none"/>
        <c:crossAx val="137545984"/>
        <c:crosses val="autoZero"/>
        <c:auto val="1"/>
        <c:lblAlgn val="ctr"/>
        <c:lblOffset val="100"/>
      </c:catAx>
      <c:valAx>
        <c:axId val="137545984"/>
        <c:scaling>
          <c:orientation val="maxMin"/>
          <c:max val="1"/>
        </c:scaling>
        <c:delete val="1"/>
        <c:axPos val="t"/>
        <c:numFmt formatCode="0%" sourceLinked="1"/>
        <c:tickLblPos val="none"/>
        <c:crossAx val="137544448"/>
        <c:crosses val="autoZero"/>
        <c:crossBetween val="between"/>
      </c:valAx>
    </c:plotArea>
    <c:plotVisOnly val="1"/>
    <c:dispBlanksAs val="gap"/>
  </c:chart>
  <c:txPr>
    <a:bodyPr/>
    <a:lstStyle/>
    <a:p>
      <a:pPr>
        <a:defRPr sz="1800"/>
      </a:pPr>
      <a:endParaRPr lang="en-US"/>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3.028294382788568E-2"/>
          <c:w val="0.90429579655082126"/>
          <c:h val="0.68949628060860668"/>
        </c:manualLayout>
      </c:layout>
      <c:barChart>
        <c:barDir val="bar"/>
        <c:grouping val="stacked"/>
        <c:ser>
          <c:idx val="0"/>
          <c:order val="0"/>
          <c:tx>
            <c:strRef>
              <c:f>Sheet1!$A$2</c:f>
              <c:strCache>
                <c:ptCount val="1"/>
                <c:pt idx="0">
                  <c:v>Less</c:v>
                </c:pt>
              </c:strCache>
            </c:strRef>
          </c:tx>
          <c:dLbls>
            <c:dLbl>
              <c:idx val="0"/>
              <c:layout>
                <c:manualLayout>
                  <c:x val="2.175095532936085E-2"/>
                  <c:y val="-7.5643632061844534E-3"/>
                </c:manualLayout>
              </c:layout>
              <c:showVal val="1"/>
            </c:dLbl>
            <c:dLbl>
              <c:idx val="1"/>
              <c:layout>
                <c:manualLayout>
                  <c:x val="2.175095532936085E-2"/>
                  <c:y val="3.7824794361186881E-3"/>
                </c:manualLayout>
              </c:layout>
              <c:showVal val="1"/>
            </c:dLbl>
            <c:txPr>
              <a:bodyPr/>
              <a:lstStyle/>
              <a:p>
                <a:pPr>
                  <a:defRPr lang="en-US" sz="1400" b="1">
                    <a:solidFill>
                      <a:schemeClr val="bg1"/>
                    </a:solidFill>
                  </a:defRPr>
                </a:pPr>
                <a:endParaRPr lang="en-US"/>
              </a:p>
            </c:txPr>
            <c:showVal val="1"/>
          </c:dLbls>
          <c:cat>
            <c:strRef>
              <c:f>Sheet1!$B$1:$G$1</c:f>
              <c:strCache>
                <c:ptCount val="6"/>
                <c:pt idx="0">
                  <c:v>Fuel tax</c:v>
                </c:pt>
                <c:pt idx="1">
                  <c:v>Car tax (annual vehicle excise duty)</c:v>
                </c:pt>
                <c:pt idx="2">
                  <c:v>Road charge where you pay per mile driven</c:v>
                </c:pt>
                <c:pt idx="3">
                  <c:v>Tax on buying a new car</c:v>
                </c:pt>
                <c:pt idx="4">
                  <c:v>Motorway tolls</c:v>
                </c:pt>
                <c:pt idx="5">
                  <c:v>City centre congestion charges (like London congestion charge)</c:v>
                </c:pt>
              </c:strCache>
            </c:strRef>
          </c:cat>
          <c:val>
            <c:numRef>
              <c:f>Sheet1!$B$2:$G$2</c:f>
            </c:numRef>
          </c:val>
        </c:ser>
        <c:ser>
          <c:idx val="1"/>
          <c:order val="1"/>
          <c:tx>
            <c:strRef>
              <c:f>Sheet1!$A$3</c:f>
              <c:strCache>
                <c:ptCount val="1"/>
                <c:pt idx="0">
                  <c:v>The same</c:v>
                </c:pt>
              </c:strCache>
            </c:strRef>
          </c:tx>
          <c:cat>
            <c:strRef>
              <c:f>Sheet1!$B$1:$G$1</c:f>
              <c:strCache>
                <c:ptCount val="6"/>
                <c:pt idx="0">
                  <c:v>Fuel tax</c:v>
                </c:pt>
                <c:pt idx="1">
                  <c:v>Car tax (annual vehicle excise duty)</c:v>
                </c:pt>
                <c:pt idx="2">
                  <c:v>Road charge where you pay per mile driven</c:v>
                </c:pt>
                <c:pt idx="3">
                  <c:v>Tax on buying a new car</c:v>
                </c:pt>
                <c:pt idx="4">
                  <c:v>Motorway tolls</c:v>
                </c:pt>
                <c:pt idx="5">
                  <c:v>City centre congestion charges (like London congestion charge)</c:v>
                </c:pt>
              </c:strCache>
            </c:strRef>
          </c:cat>
          <c:val>
            <c:numRef>
              <c:f>Sheet1!$B$3:$G$3</c:f>
            </c:numRef>
          </c:val>
        </c:ser>
        <c:ser>
          <c:idx val="2"/>
          <c:order val="2"/>
          <c:tx>
            <c:strRef>
              <c:f>Sheet1!$A$4</c:f>
              <c:strCache>
                <c:ptCount val="1"/>
                <c:pt idx="0">
                  <c:v>More</c:v>
                </c:pt>
              </c:strCache>
            </c:strRef>
          </c:tx>
          <c:spPr>
            <a:solidFill>
              <a:schemeClr val="accent3"/>
            </a:solidFill>
          </c:spPr>
          <c:dLbls>
            <c:txPr>
              <a:bodyPr/>
              <a:lstStyle/>
              <a:p>
                <a:pPr>
                  <a:defRPr sz="1100" b="1">
                    <a:solidFill>
                      <a:schemeClr val="bg1"/>
                    </a:solidFill>
                  </a:defRPr>
                </a:pPr>
                <a:endParaRPr lang="en-US"/>
              </a:p>
            </c:txPr>
            <c:showVal val="1"/>
          </c:dLbls>
          <c:cat>
            <c:strRef>
              <c:f>Sheet1!$B$1:$G$1</c:f>
              <c:strCache>
                <c:ptCount val="6"/>
                <c:pt idx="0">
                  <c:v>Fuel tax</c:v>
                </c:pt>
                <c:pt idx="1">
                  <c:v>Car tax (annual vehicle excise duty)</c:v>
                </c:pt>
                <c:pt idx="2">
                  <c:v>Road charge where you pay per mile driven</c:v>
                </c:pt>
                <c:pt idx="3">
                  <c:v>Tax on buying a new car</c:v>
                </c:pt>
                <c:pt idx="4">
                  <c:v>Motorway tolls</c:v>
                </c:pt>
                <c:pt idx="5">
                  <c:v>City centre congestion charges (like London congestion charge)</c:v>
                </c:pt>
              </c:strCache>
            </c:strRef>
          </c:cat>
          <c:val>
            <c:numRef>
              <c:f>Sheet1!$B$4:$G$4</c:f>
              <c:numCache>
                <c:formatCode>0%</c:formatCode>
                <c:ptCount val="6"/>
                <c:pt idx="0">
                  <c:v>6.0000000000000032E-2</c:v>
                </c:pt>
                <c:pt idx="1">
                  <c:v>0.05</c:v>
                </c:pt>
                <c:pt idx="2">
                  <c:v>0.21000000000000021</c:v>
                </c:pt>
                <c:pt idx="3">
                  <c:v>0.13</c:v>
                </c:pt>
                <c:pt idx="4">
                  <c:v>0.29000000000000031</c:v>
                </c:pt>
                <c:pt idx="5">
                  <c:v>0.33000000000000146</c:v>
                </c:pt>
              </c:numCache>
            </c:numRef>
          </c:val>
        </c:ser>
        <c:gapWidth val="101"/>
        <c:overlap val="100"/>
        <c:axId val="137645440"/>
        <c:axId val="137741440"/>
      </c:barChart>
      <c:catAx>
        <c:axId val="137645440"/>
        <c:scaling>
          <c:orientation val="maxMin"/>
        </c:scaling>
        <c:delete val="1"/>
        <c:axPos val="l"/>
        <c:numFmt formatCode="General" sourceLinked="1"/>
        <c:tickLblPos val="none"/>
        <c:crossAx val="137741440"/>
        <c:crosses val="autoZero"/>
        <c:auto val="1"/>
        <c:lblAlgn val="ctr"/>
        <c:lblOffset val="100"/>
      </c:catAx>
      <c:valAx>
        <c:axId val="137741440"/>
        <c:scaling>
          <c:orientation val="minMax"/>
          <c:max val="1"/>
        </c:scaling>
        <c:delete val="1"/>
        <c:axPos val="t"/>
        <c:numFmt formatCode="0%" sourceLinked="1"/>
        <c:tickLblPos val="none"/>
        <c:crossAx val="137645440"/>
        <c:crosses val="autoZero"/>
        <c:crossBetween val="between"/>
      </c:valAx>
    </c:plotArea>
    <c:plotVisOnly val="1"/>
    <c:dispBlanksAs val="gap"/>
  </c:chart>
  <c:txPr>
    <a:bodyPr/>
    <a:lstStyle/>
    <a:p>
      <a:pPr>
        <a:defRPr sz="1800"/>
      </a:pPr>
      <a:endParaRPr lang="en-US"/>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40715476796732686"/>
          <c:y val="9.9442702831518889E-2"/>
          <c:w val="0.59284523203268469"/>
          <c:h val="0.85286115403498464"/>
        </c:manualLayout>
      </c:layout>
      <c:barChart>
        <c:barDir val="bar"/>
        <c:grouping val="percentStacked"/>
        <c:ser>
          <c:idx val="0"/>
          <c:order val="0"/>
          <c:tx>
            <c:strRef>
              <c:f>Sheet1!$B$1</c:f>
              <c:strCache>
                <c:ptCount val="1"/>
                <c:pt idx="0">
                  <c:v>1st priority</c:v>
                </c:pt>
              </c:strCache>
            </c:strRef>
          </c:tx>
          <c:spPr>
            <a:solidFill>
              <a:schemeClr val="accent6">
                <a:lumMod val="75000"/>
              </a:schemeClr>
            </a:solidFill>
          </c:spPr>
          <c:dLbls>
            <c:txPr>
              <a:bodyPr/>
              <a:lstStyle/>
              <a:p>
                <a:pPr>
                  <a:defRPr lang="en-US" sz="1000"/>
                </a:pPr>
                <a:endParaRPr lang="en-US"/>
              </a:p>
            </c:txPr>
            <c:showVal val="1"/>
          </c:dLbls>
          <c:cat>
            <c:strRef>
              <c:f>Sheet1!$A$2:$A$16</c:f>
              <c:strCache>
                <c:ptCount val="15"/>
                <c:pt idx="0">
                  <c:v>Maintenance of existing local roads</c:v>
                </c:pt>
                <c:pt idx="1">
                  <c:v>Targeted improvements to local roads </c:v>
                </c:pt>
                <c:pt idx="2">
                  <c:v>Maintenance of existing motorways </c:v>
                </c:pt>
                <c:pt idx="3">
                  <c:v>Build new bypasses and dual carriageways</c:v>
                </c:pt>
                <c:pt idx="4">
                  <c:v>Improve local rail services </c:v>
                </c:pt>
                <c:pt idx="5">
                  <c:v>Improve capacity of existing motorways </c:v>
                </c:pt>
                <c:pt idx="6">
                  <c:v>Invest in winter weather equipment</c:v>
                </c:pt>
                <c:pt idx="7">
                  <c:v>Remove some traffic lights to improve traffic flow</c:v>
                </c:pt>
                <c:pt idx="8">
                  <c:v>De-clutter the road of unnecessary signage and other road furniture</c:v>
                </c:pt>
                <c:pt idx="9">
                  <c:v>Provision of better arrangements for cyclists</c:v>
                </c:pt>
                <c:pt idx="10">
                  <c:v>Maintenance of existing road safety measures </c:v>
                </c:pt>
                <c:pt idx="11">
                  <c:v>Build the new HS2</c:v>
                </c:pt>
                <c:pt idx="12">
                  <c:v>Improve signage and information for drivers</c:v>
                </c:pt>
                <c:pt idx="13">
                  <c:v>Build additional regional airport capacity</c:v>
                </c:pt>
                <c:pt idx="14">
                  <c:v>Build additional airport capacity in London</c:v>
                </c:pt>
              </c:strCache>
            </c:strRef>
          </c:cat>
          <c:val>
            <c:numRef>
              <c:f>Sheet1!$B$2:$B$16</c:f>
              <c:numCache>
                <c:formatCode>0%</c:formatCode>
                <c:ptCount val="15"/>
                <c:pt idx="0">
                  <c:v>0.29000000000000031</c:v>
                </c:pt>
                <c:pt idx="1">
                  <c:v>0.12000000000000002</c:v>
                </c:pt>
                <c:pt idx="2">
                  <c:v>0.12000000000000002</c:v>
                </c:pt>
                <c:pt idx="3">
                  <c:v>7.0000000000000021E-2</c:v>
                </c:pt>
                <c:pt idx="4">
                  <c:v>9.0000000000000024E-2</c:v>
                </c:pt>
                <c:pt idx="5">
                  <c:v>6.0000000000000032E-2</c:v>
                </c:pt>
                <c:pt idx="6">
                  <c:v>0.05</c:v>
                </c:pt>
                <c:pt idx="7">
                  <c:v>0.05</c:v>
                </c:pt>
                <c:pt idx="8">
                  <c:v>3.0000000000000002E-2</c:v>
                </c:pt>
                <c:pt idx="9">
                  <c:v>3.0000000000000002E-2</c:v>
                </c:pt>
                <c:pt idx="10">
                  <c:v>3.0000000000000002E-2</c:v>
                </c:pt>
                <c:pt idx="11">
                  <c:v>2.0000000000000011E-2</c:v>
                </c:pt>
                <c:pt idx="12">
                  <c:v>1.0000000000000005E-2</c:v>
                </c:pt>
                <c:pt idx="13">
                  <c:v>2.0000000000000011E-2</c:v>
                </c:pt>
                <c:pt idx="14">
                  <c:v>2.0000000000000011E-2</c:v>
                </c:pt>
              </c:numCache>
            </c:numRef>
          </c:val>
        </c:ser>
        <c:ser>
          <c:idx val="1"/>
          <c:order val="1"/>
          <c:tx>
            <c:strRef>
              <c:f>Sheet1!$C$1</c:f>
              <c:strCache>
                <c:ptCount val="1"/>
                <c:pt idx="0">
                  <c:v>Other priority</c:v>
                </c:pt>
              </c:strCache>
            </c:strRef>
          </c:tx>
          <c:spPr>
            <a:solidFill>
              <a:schemeClr val="accent6"/>
            </a:solidFill>
          </c:spPr>
          <c:dLbls>
            <c:txPr>
              <a:bodyPr/>
              <a:lstStyle/>
              <a:p>
                <a:pPr>
                  <a:defRPr lang="en-US" sz="1000"/>
                </a:pPr>
                <a:endParaRPr lang="en-US"/>
              </a:p>
            </c:txPr>
            <c:showVal val="1"/>
          </c:dLbls>
          <c:cat>
            <c:strRef>
              <c:f>Sheet1!$A$2:$A$16</c:f>
              <c:strCache>
                <c:ptCount val="15"/>
                <c:pt idx="0">
                  <c:v>Maintenance of existing local roads</c:v>
                </c:pt>
                <c:pt idx="1">
                  <c:v>Targeted improvements to local roads </c:v>
                </c:pt>
                <c:pt idx="2">
                  <c:v>Maintenance of existing motorways </c:v>
                </c:pt>
                <c:pt idx="3">
                  <c:v>Build new bypasses and dual carriageways</c:v>
                </c:pt>
                <c:pt idx="4">
                  <c:v>Improve local rail services </c:v>
                </c:pt>
                <c:pt idx="5">
                  <c:v>Improve capacity of existing motorways </c:v>
                </c:pt>
                <c:pt idx="6">
                  <c:v>Invest in winter weather equipment</c:v>
                </c:pt>
                <c:pt idx="7">
                  <c:v>Remove some traffic lights to improve traffic flow</c:v>
                </c:pt>
                <c:pt idx="8">
                  <c:v>De-clutter the road of unnecessary signage and other road furniture</c:v>
                </c:pt>
                <c:pt idx="9">
                  <c:v>Provision of better arrangements for cyclists</c:v>
                </c:pt>
                <c:pt idx="10">
                  <c:v>Maintenance of existing road safety measures </c:v>
                </c:pt>
                <c:pt idx="11">
                  <c:v>Build the new HS2</c:v>
                </c:pt>
                <c:pt idx="12">
                  <c:v>Improve signage and information for drivers</c:v>
                </c:pt>
                <c:pt idx="13">
                  <c:v>Build additional regional airport capacity</c:v>
                </c:pt>
                <c:pt idx="14">
                  <c:v>Build additional airport capacity in London</c:v>
                </c:pt>
              </c:strCache>
            </c:strRef>
          </c:cat>
          <c:val>
            <c:numRef>
              <c:f>Sheet1!$C$2:$C$16</c:f>
              <c:numCache>
                <c:formatCode>0%</c:formatCode>
                <c:ptCount val="15"/>
                <c:pt idx="0">
                  <c:v>0.49000000000000032</c:v>
                </c:pt>
                <c:pt idx="1">
                  <c:v>0.51</c:v>
                </c:pt>
                <c:pt idx="2">
                  <c:v>0.49000000000000032</c:v>
                </c:pt>
                <c:pt idx="3">
                  <c:v>0.34000000000000008</c:v>
                </c:pt>
                <c:pt idx="4">
                  <c:v>0.30000000000000032</c:v>
                </c:pt>
                <c:pt idx="5">
                  <c:v>0.32000000000000073</c:v>
                </c:pt>
                <c:pt idx="6">
                  <c:v>0.27</c:v>
                </c:pt>
                <c:pt idx="7">
                  <c:v>0.26</c:v>
                </c:pt>
                <c:pt idx="8">
                  <c:v>0.22</c:v>
                </c:pt>
                <c:pt idx="9">
                  <c:v>0.21000000000000021</c:v>
                </c:pt>
                <c:pt idx="10">
                  <c:v>0.2</c:v>
                </c:pt>
                <c:pt idx="11">
                  <c:v>0.13</c:v>
                </c:pt>
                <c:pt idx="12">
                  <c:v>0.13</c:v>
                </c:pt>
                <c:pt idx="13">
                  <c:v>8.0000000000000043E-2</c:v>
                </c:pt>
                <c:pt idx="14">
                  <c:v>0.05</c:v>
                </c:pt>
              </c:numCache>
            </c:numRef>
          </c:val>
        </c:ser>
        <c:ser>
          <c:idx val="2"/>
          <c:order val="2"/>
          <c:tx>
            <c:strRef>
              <c:f>Sheet1!$D$1</c:f>
              <c:strCache>
                <c:ptCount val="1"/>
                <c:pt idx="0">
                  <c:v>2nd</c:v>
                </c:pt>
              </c:strCache>
            </c:strRef>
          </c:tx>
          <c:spPr>
            <a:solidFill>
              <a:schemeClr val="accent6">
                <a:lumMod val="60000"/>
                <a:lumOff val="40000"/>
              </a:schemeClr>
            </a:solidFill>
          </c:spPr>
          <c:dLbls>
            <c:txPr>
              <a:bodyPr/>
              <a:lstStyle/>
              <a:p>
                <a:pPr>
                  <a:defRPr lang="en-US" sz="1000"/>
                </a:pPr>
                <a:endParaRPr lang="en-US"/>
              </a:p>
            </c:txPr>
            <c:showVal val="1"/>
          </c:dLbls>
          <c:cat>
            <c:strRef>
              <c:f>Sheet1!$A$2:$A$16</c:f>
              <c:strCache>
                <c:ptCount val="15"/>
                <c:pt idx="0">
                  <c:v>Maintenance of existing local roads</c:v>
                </c:pt>
                <c:pt idx="1">
                  <c:v>Targeted improvements to local roads </c:v>
                </c:pt>
                <c:pt idx="2">
                  <c:v>Maintenance of existing motorways </c:v>
                </c:pt>
                <c:pt idx="3">
                  <c:v>Build new bypasses and dual carriageways</c:v>
                </c:pt>
                <c:pt idx="4">
                  <c:v>Improve local rail services </c:v>
                </c:pt>
                <c:pt idx="5">
                  <c:v>Improve capacity of existing motorways </c:v>
                </c:pt>
                <c:pt idx="6">
                  <c:v>Invest in winter weather equipment</c:v>
                </c:pt>
                <c:pt idx="7">
                  <c:v>Remove some traffic lights to improve traffic flow</c:v>
                </c:pt>
                <c:pt idx="8">
                  <c:v>De-clutter the road of unnecessary signage and other road furniture</c:v>
                </c:pt>
                <c:pt idx="9">
                  <c:v>Provision of better arrangements for cyclists</c:v>
                </c:pt>
                <c:pt idx="10">
                  <c:v>Maintenance of existing road safety measures </c:v>
                </c:pt>
                <c:pt idx="11">
                  <c:v>Build the new HS2</c:v>
                </c:pt>
                <c:pt idx="12">
                  <c:v>Improve signage and information for drivers</c:v>
                </c:pt>
                <c:pt idx="13">
                  <c:v>Build additional regional airport capacity</c:v>
                </c:pt>
                <c:pt idx="14">
                  <c:v>Build additional airport capacity in London</c:v>
                </c:pt>
              </c:strCache>
            </c:strRef>
          </c:cat>
          <c:val>
            <c:numRef>
              <c:f>Sheet1!$D$2:$D$16</c:f>
            </c:numRef>
          </c:val>
        </c:ser>
        <c:ser>
          <c:idx val="3"/>
          <c:order val="3"/>
          <c:tx>
            <c:strRef>
              <c:f>Sheet1!$E$1</c:f>
              <c:strCache>
                <c:ptCount val="1"/>
                <c:pt idx="0">
                  <c:v>3rd</c:v>
                </c:pt>
              </c:strCache>
            </c:strRef>
          </c:tx>
          <c:spPr>
            <a:solidFill>
              <a:schemeClr val="accent6">
                <a:lumMod val="40000"/>
                <a:lumOff val="60000"/>
              </a:schemeClr>
            </a:solidFill>
          </c:spPr>
          <c:dLbls>
            <c:txPr>
              <a:bodyPr/>
              <a:lstStyle/>
              <a:p>
                <a:pPr>
                  <a:defRPr lang="en-US" sz="1000"/>
                </a:pPr>
                <a:endParaRPr lang="en-US"/>
              </a:p>
            </c:txPr>
            <c:showVal val="1"/>
          </c:dLbls>
          <c:cat>
            <c:strRef>
              <c:f>Sheet1!$A$2:$A$16</c:f>
              <c:strCache>
                <c:ptCount val="15"/>
                <c:pt idx="0">
                  <c:v>Maintenance of existing local roads</c:v>
                </c:pt>
                <c:pt idx="1">
                  <c:v>Targeted improvements to local roads </c:v>
                </c:pt>
                <c:pt idx="2">
                  <c:v>Maintenance of existing motorways </c:v>
                </c:pt>
                <c:pt idx="3">
                  <c:v>Build new bypasses and dual carriageways</c:v>
                </c:pt>
                <c:pt idx="4">
                  <c:v>Improve local rail services </c:v>
                </c:pt>
                <c:pt idx="5">
                  <c:v>Improve capacity of existing motorways </c:v>
                </c:pt>
                <c:pt idx="6">
                  <c:v>Invest in winter weather equipment</c:v>
                </c:pt>
                <c:pt idx="7">
                  <c:v>Remove some traffic lights to improve traffic flow</c:v>
                </c:pt>
                <c:pt idx="8">
                  <c:v>De-clutter the road of unnecessary signage and other road furniture</c:v>
                </c:pt>
                <c:pt idx="9">
                  <c:v>Provision of better arrangements for cyclists</c:v>
                </c:pt>
                <c:pt idx="10">
                  <c:v>Maintenance of existing road safety measures </c:v>
                </c:pt>
                <c:pt idx="11">
                  <c:v>Build the new HS2</c:v>
                </c:pt>
                <c:pt idx="12">
                  <c:v>Improve signage and information for drivers</c:v>
                </c:pt>
                <c:pt idx="13">
                  <c:v>Build additional regional airport capacity</c:v>
                </c:pt>
                <c:pt idx="14">
                  <c:v>Build additional airport capacity in London</c:v>
                </c:pt>
              </c:strCache>
            </c:strRef>
          </c:cat>
          <c:val>
            <c:numRef>
              <c:f>Sheet1!$E$2:$E$16</c:f>
            </c:numRef>
          </c:val>
        </c:ser>
        <c:ser>
          <c:idx val="4"/>
          <c:order val="4"/>
          <c:tx>
            <c:strRef>
              <c:f>Sheet1!$F$1</c:f>
              <c:strCache>
                <c:ptCount val="1"/>
                <c:pt idx="0">
                  <c:v>4th</c:v>
                </c:pt>
              </c:strCache>
            </c:strRef>
          </c:tx>
          <c:spPr>
            <a:solidFill>
              <a:schemeClr val="accent6">
                <a:lumMod val="20000"/>
                <a:lumOff val="80000"/>
              </a:schemeClr>
            </a:solidFill>
          </c:spPr>
          <c:cat>
            <c:strRef>
              <c:f>Sheet1!$A$2:$A$16</c:f>
              <c:strCache>
                <c:ptCount val="15"/>
                <c:pt idx="0">
                  <c:v>Maintenance of existing local roads</c:v>
                </c:pt>
                <c:pt idx="1">
                  <c:v>Targeted improvements to local roads </c:v>
                </c:pt>
                <c:pt idx="2">
                  <c:v>Maintenance of existing motorways </c:v>
                </c:pt>
                <c:pt idx="3">
                  <c:v>Build new bypasses and dual carriageways</c:v>
                </c:pt>
                <c:pt idx="4">
                  <c:v>Improve local rail services </c:v>
                </c:pt>
                <c:pt idx="5">
                  <c:v>Improve capacity of existing motorways </c:v>
                </c:pt>
                <c:pt idx="6">
                  <c:v>Invest in winter weather equipment</c:v>
                </c:pt>
                <c:pt idx="7">
                  <c:v>Remove some traffic lights to improve traffic flow</c:v>
                </c:pt>
                <c:pt idx="8">
                  <c:v>De-clutter the road of unnecessary signage and other road furniture</c:v>
                </c:pt>
                <c:pt idx="9">
                  <c:v>Provision of better arrangements for cyclists</c:v>
                </c:pt>
                <c:pt idx="10">
                  <c:v>Maintenance of existing road safety measures </c:v>
                </c:pt>
                <c:pt idx="11">
                  <c:v>Build the new HS2</c:v>
                </c:pt>
                <c:pt idx="12">
                  <c:v>Improve signage and information for drivers</c:v>
                </c:pt>
                <c:pt idx="13">
                  <c:v>Build additional regional airport capacity</c:v>
                </c:pt>
                <c:pt idx="14">
                  <c:v>Build additional airport capacity in London</c:v>
                </c:pt>
              </c:strCache>
            </c:strRef>
          </c:cat>
          <c:val>
            <c:numRef>
              <c:f>Sheet1!$F$2:$F$16</c:f>
            </c:numRef>
          </c:val>
        </c:ser>
        <c:ser>
          <c:idx val="5"/>
          <c:order val="5"/>
          <c:tx>
            <c:strRef>
              <c:f>Sheet1!$G$1</c:f>
              <c:strCache>
                <c:ptCount val="1"/>
                <c:pt idx="0">
                  <c:v>5th</c:v>
                </c:pt>
              </c:strCache>
            </c:strRef>
          </c:tx>
          <c:spPr>
            <a:solidFill>
              <a:schemeClr val="bg1">
                <a:lumMod val="50000"/>
              </a:schemeClr>
            </a:solidFill>
          </c:spPr>
          <c:dLbls>
            <c:txPr>
              <a:bodyPr/>
              <a:lstStyle/>
              <a:p>
                <a:pPr>
                  <a:defRPr lang="en-US">
                    <a:solidFill>
                      <a:schemeClr val="bg1"/>
                    </a:solidFill>
                  </a:defRPr>
                </a:pPr>
                <a:endParaRPr lang="en-US"/>
              </a:p>
            </c:txPr>
            <c:showVal val="1"/>
          </c:dLbls>
          <c:cat>
            <c:strRef>
              <c:f>Sheet1!$A$2:$A$16</c:f>
              <c:strCache>
                <c:ptCount val="15"/>
                <c:pt idx="0">
                  <c:v>Maintenance of existing local roads</c:v>
                </c:pt>
                <c:pt idx="1">
                  <c:v>Targeted improvements to local roads </c:v>
                </c:pt>
                <c:pt idx="2">
                  <c:v>Maintenance of existing motorways </c:v>
                </c:pt>
                <c:pt idx="3">
                  <c:v>Build new bypasses and dual carriageways</c:v>
                </c:pt>
                <c:pt idx="4">
                  <c:v>Improve local rail services </c:v>
                </c:pt>
                <c:pt idx="5">
                  <c:v>Improve capacity of existing motorways </c:v>
                </c:pt>
                <c:pt idx="6">
                  <c:v>Invest in winter weather equipment</c:v>
                </c:pt>
                <c:pt idx="7">
                  <c:v>Remove some traffic lights to improve traffic flow</c:v>
                </c:pt>
                <c:pt idx="8">
                  <c:v>De-clutter the road of unnecessary signage and other road furniture</c:v>
                </c:pt>
                <c:pt idx="9">
                  <c:v>Provision of better arrangements for cyclists</c:v>
                </c:pt>
                <c:pt idx="10">
                  <c:v>Maintenance of existing road safety measures </c:v>
                </c:pt>
                <c:pt idx="11">
                  <c:v>Build the new HS2</c:v>
                </c:pt>
                <c:pt idx="12">
                  <c:v>Improve signage and information for drivers</c:v>
                </c:pt>
                <c:pt idx="13">
                  <c:v>Build additional regional airport capacity</c:v>
                </c:pt>
                <c:pt idx="14">
                  <c:v>Build additional airport capacity in London</c:v>
                </c:pt>
              </c:strCache>
            </c:strRef>
          </c:cat>
          <c:val>
            <c:numRef>
              <c:f>Sheet1!$G$2:$G$16</c:f>
            </c:numRef>
          </c:val>
        </c:ser>
        <c:ser>
          <c:idx val="6"/>
          <c:order val="6"/>
          <c:tx>
            <c:strRef>
              <c:f>Sheet1!$H$1</c:f>
              <c:strCache>
                <c:ptCount val="1"/>
                <c:pt idx="0">
                  <c:v>Not ranked</c:v>
                </c:pt>
              </c:strCache>
            </c:strRef>
          </c:tx>
          <c:spPr>
            <a:solidFill>
              <a:schemeClr val="bg1">
                <a:lumMod val="65000"/>
              </a:schemeClr>
            </a:solidFill>
          </c:spPr>
          <c:cat>
            <c:strRef>
              <c:f>Sheet1!$A$2:$A$16</c:f>
              <c:strCache>
                <c:ptCount val="15"/>
                <c:pt idx="0">
                  <c:v>Maintenance of existing local roads</c:v>
                </c:pt>
                <c:pt idx="1">
                  <c:v>Targeted improvements to local roads </c:v>
                </c:pt>
                <c:pt idx="2">
                  <c:v>Maintenance of existing motorways </c:v>
                </c:pt>
                <c:pt idx="3">
                  <c:v>Build new bypasses and dual carriageways</c:v>
                </c:pt>
                <c:pt idx="4">
                  <c:v>Improve local rail services </c:v>
                </c:pt>
                <c:pt idx="5">
                  <c:v>Improve capacity of existing motorways </c:v>
                </c:pt>
                <c:pt idx="6">
                  <c:v>Invest in winter weather equipment</c:v>
                </c:pt>
                <c:pt idx="7">
                  <c:v>Remove some traffic lights to improve traffic flow</c:v>
                </c:pt>
                <c:pt idx="8">
                  <c:v>De-clutter the road of unnecessary signage and other road furniture</c:v>
                </c:pt>
                <c:pt idx="9">
                  <c:v>Provision of better arrangements for cyclists</c:v>
                </c:pt>
                <c:pt idx="10">
                  <c:v>Maintenance of existing road safety measures </c:v>
                </c:pt>
                <c:pt idx="11">
                  <c:v>Build the new HS2</c:v>
                </c:pt>
                <c:pt idx="12">
                  <c:v>Improve signage and information for drivers</c:v>
                </c:pt>
                <c:pt idx="13">
                  <c:v>Build additional regional airport capacity</c:v>
                </c:pt>
                <c:pt idx="14">
                  <c:v>Build additional airport capacity in London</c:v>
                </c:pt>
              </c:strCache>
            </c:strRef>
          </c:cat>
          <c:val>
            <c:numRef>
              <c:f>Sheet1!$H$2:$H$16</c:f>
              <c:numCache>
                <c:formatCode>0%</c:formatCode>
                <c:ptCount val="15"/>
                <c:pt idx="0">
                  <c:v>0.22</c:v>
                </c:pt>
                <c:pt idx="1">
                  <c:v>0.36000000000000032</c:v>
                </c:pt>
                <c:pt idx="2">
                  <c:v>0.4</c:v>
                </c:pt>
                <c:pt idx="3">
                  <c:v>0.60000000000000064</c:v>
                </c:pt>
                <c:pt idx="4">
                  <c:v>0.61000000000000065</c:v>
                </c:pt>
                <c:pt idx="5">
                  <c:v>0.61000000000000065</c:v>
                </c:pt>
                <c:pt idx="6">
                  <c:v>0.67000000000000182</c:v>
                </c:pt>
                <c:pt idx="7">
                  <c:v>0.70000000000000062</c:v>
                </c:pt>
                <c:pt idx="8">
                  <c:v>0.75000000000000144</c:v>
                </c:pt>
                <c:pt idx="9">
                  <c:v>0.77000000000000146</c:v>
                </c:pt>
                <c:pt idx="10">
                  <c:v>0.77000000000000146</c:v>
                </c:pt>
                <c:pt idx="11">
                  <c:v>0.85000000000000064</c:v>
                </c:pt>
                <c:pt idx="12">
                  <c:v>0.86000000000000065</c:v>
                </c:pt>
                <c:pt idx="13">
                  <c:v>0.91</c:v>
                </c:pt>
                <c:pt idx="14">
                  <c:v>0.92</c:v>
                </c:pt>
              </c:numCache>
            </c:numRef>
          </c:val>
        </c:ser>
        <c:dLbls>
          <c:showVal val="1"/>
        </c:dLbls>
        <c:gapWidth val="95"/>
        <c:overlap val="100"/>
        <c:axId val="138152960"/>
        <c:axId val="138175232"/>
      </c:barChart>
      <c:catAx>
        <c:axId val="138152960"/>
        <c:scaling>
          <c:orientation val="maxMin"/>
        </c:scaling>
        <c:axPos val="l"/>
        <c:numFmt formatCode="0%" sourceLinked="1"/>
        <c:majorTickMark val="none"/>
        <c:tickLblPos val="nextTo"/>
        <c:txPr>
          <a:bodyPr/>
          <a:lstStyle/>
          <a:p>
            <a:pPr>
              <a:defRPr lang="en-US" sz="1050"/>
            </a:pPr>
            <a:endParaRPr lang="en-US"/>
          </a:p>
        </c:txPr>
        <c:crossAx val="138175232"/>
        <c:crosses val="autoZero"/>
        <c:auto val="1"/>
        <c:lblAlgn val="ctr"/>
        <c:lblOffset val="100"/>
      </c:catAx>
      <c:valAx>
        <c:axId val="138175232"/>
        <c:scaling>
          <c:orientation val="minMax"/>
          <c:max val="1"/>
        </c:scaling>
        <c:delete val="1"/>
        <c:axPos val="t"/>
        <c:numFmt formatCode="0%" sourceLinked="1"/>
        <c:tickLblPos val="none"/>
        <c:crossAx val="138152960"/>
        <c:crosses val="autoZero"/>
        <c:crossBetween val="between"/>
      </c:valAx>
    </c:plotArea>
    <c:legend>
      <c:legendPos val="t"/>
      <c:layout>
        <c:manualLayout>
          <c:xMode val="edge"/>
          <c:yMode val="edge"/>
          <c:x val="0.44437249985481536"/>
          <c:y val="6.0834789084949423E-2"/>
          <c:w val="0.32262895016866172"/>
          <c:h val="3.6547488984466102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25301271019307642"/>
          <c:y val="0.10693597692540562"/>
          <c:w val="0.73010025660074085"/>
          <c:h val="0.72731325884021558"/>
        </c:manualLayout>
      </c:layout>
      <c:barChart>
        <c:barDir val="bar"/>
        <c:grouping val="percentStacked"/>
        <c:ser>
          <c:idx val="0"/>
          <c:order val="0"/>
          <c:tx>
            <c:strRef>
              <c:f>Sheet1!$F$1</c:f>
              <c:strCache>
                <c:ptCount val="1"/>
                <c:pt idx="0">
                  <c:v>Much less concerned</c:v>
                </c:pt>
              </c:strCache>
            </c:strRef>
          </c:tx>
          <c:spPr>
            <a:solidFill>
              <a:schemeClr val="accent2">
                <a:lumMod val="75000"/>
              </a:schemeClr>
            </a:solidFill>
          </c:spPr>
          <c:dLbls>
            <c:txPr>
              <a:bodyPr/>
              <a:lstStyle/>
              <a:p>
                <a:pPr>
                  <a:defRPr sz="1400" b="1">
                    <a:solidFill>
                      <a:schemeClr val="bg1"/>
                    </a:solidFill>
                  </a:defRPr>
                </a:pPr>
                <a:endParaRPr lang="en-US"/>
              </a:p>
            </c:txPr>
            <c:dLblPos val="ctr"/>
            <c:showVal val="1"/>
          </c:dLbls>
          <c:cat>
            <c:strRef>
              <c:f>Sheet1!$A$2:$A$3</c:f>
              <c:strCache>
                <c:ptCount val="2"/>
                <c:pt idx="0">
                  <c:v>Compared to 25 years ago (1988)</c:v>
                </c:pt>
                <c:pt idx="1">
                  <c:v>Compared to 5 years ago (2008)</c:v>
                </c:pt>
              </c:strCache>
            </c:strRef>
          </c:cat>
          <c:val>
            <c:numRef>
              <c:f>Sheet1!$F$2:$F$3</c:f>
              <c:numCache>
                <c:formatCode>0%</c:formatCode>
                <c:ptCount val="2"/>
                <c:pt idx="0">
                  <c:v>2.0000000000000011E-2</c:v>
                </c:pt>
                <c:pt idx="1">
                  <c:v>1.0000000000000005E-2</c:v>
                </c:pt>
              </c:numCache>
            </c:numRef>
          </c:val>
        </c:ser>
        <c:ser>
          <c:idx val="1"/>
          <c:order val="1"/>
          <c:tx>
            <c:strRef>
              <c:f>Sheet1!$E$1</c:f>
              <c:strCache>
                <c:ptCount val="1"/>
                <c:pt idx="0">
                  <c:v>Less concerned</c:v>
                </c:pt>
              </c:strCache>
            </c:strRef>
          </c:tx>
          <c:spPr>
            <a:solidFill>
              <a:schemeClr val="accent2"/>
            </a:solidFill>
          </c:spPr>
          <c:dLbls>
            <c:txPr>
              <a:bodyPr/>
              <a:lstStyle/>
              <a:p>
                <a:pPr>
                  <a:defRPr sz="1400" b="1">
                    <a:solidFill>
                      <a:schemeClr val="bg1"/>
                    </a:solidFill>
                  </a:defRPr>
                </a:pPr>
                <a:endParaRPr lang="en-US"/>
              </a:p>
            </c:txPr>
            <c:dLblPos val="ctr"/>
            <c:showVal val="1"/>
          </c:dLbls>
          <c:cat>
            <c:strRef>
              <c:f>Sheet1!$A$2:$A$3</c:f>
              <c:strCache>
                <c:ptCount val="2"/>
                <c:pt idx="0">
                  <c:v>Compared to 25 years ago (1988)</c:v>
                </c:pt>
                <c:pt idx="1">
                  <c:v>Compared to 5 years ago (2008)</c:v>
                </c:pt>
              </c:strCache>
            </c:strRef>
          </c:cat>
          <c:val>
            <c:numRef>
              <c:f>Sheet1!$E$2:$E$3</c:f>
              <c:numCache>
                <c:formatCode>0%</c:formatCode>
                <c:ptCount val="2"/>
                <c:pt idx="0">
                  <c:v>3.0000000000000002E-2</c:v>
                </c:pt>
                <c:pt idx="1">
                  <c:v>4.0000000000000022E-2</c:v>
                </c:pt>
              </c:numCache>
            </c:numRef>
          </c:val>
        </c:ser>
        <c:ser>
          <c:idx val="2"/>
          <c:order val="2"/>
          <c:tx>
            <c:strRef>
              <c:f>Sheet1!$D$1</c:f>
              <c:strCache>
                <c:ptCount val="1"/>
                <c:pt idx="0">
                  <c:v>No change</c:v>
                </c:pt>
              </c:strCache>
            </c:strRef>
          </c:tx>
          <c:spPr>
            <a:solidFill>
              <a:schemeClr val="bg2">
                <a:lumMod val="75000"/>
              </a:schemeClr>
            </a:solidFill>
          </c:spPr>
          <c:dLbls>
            <c:txPr>
              <a:bodyPr/>
              <a:lstStyle/>
              <a:p>
                <a:pPr>
                  <a:defRPr sz="1400" b="1">
                    <a:solidFill>
                      <a:schemeClr val="bg1"/>
                    </a:solidFill>
                  </a:defRPr>
                </a:pPr>
                <a:endParaRPr lang="en-US"/>
              </a:p>
            </c:txPr>
            <c:dLblPos val="ctr"/>
            <c:showVal val="1"/>
          </c:dLbls>
          <c:cat>
            <c:strRef>
              <c:f>Sheet1!$A$2:$A$3</c:f>
              <c:strCache>
                <c:ptCount val="2"/>
                <c:pt idx="0">
                  <c:v>Compared to 25 years ago (1988)</c:v>
                </c:pt>
                <c:pt idx="1">
                  <c:v>Compared to 5 years ago (2008)</c:v>
                </c:pt>
              </c:strCache>
            </c:strRef>
          </c:cat>
          <c:val>
            <c:numRef>
              <c:f>Sheet1!$D$2:$D$3</c:f>
              <c:numCache>
                <c:formatCode>0%</c:formatCode>
                <c:ptCount val="2"/>
                <c:pt idx="0">
                  <c:v>0.18000000000000024</c:v>
                </c:pt>
                <c:pt idx="1">
                  <c:v>0.39000000000000146</c:v>
                </c:pt>
              </c:numCache>
            </c:numRef>
          </c:val>
        </c:ser>
        <c:ser>
          <c:idx val="3"/>
          <c:order val="3"/>
          <c:tx>
            <c:strRef>
              <c:f>Sheet1!$C$1</c:f>
              <c:strCache>
                <c:ptCount val="1"/>
                <c:pt idx="0">
                  <c:v>More concerned</c:v>
                </c:pt>
              </c:strCache>
            </c:strRef>
          </c:tx>
          <c:spPr>
            <a:solidFill>
              <a:schemeClr val="accent3"/>
            </a:solidFill>
          </c:spPr>
          <c:dLbls>
            <c:dLbl>
              <c:idx val="0"/>
              <c:layout>
                <c:manualLayout>
                  <c:x val="6.4720309526155534E-3"/>
                  <c:y val="-5.3467988462702724E-3"/>
                </c:manualLayout>
              </c:layout>
              <c:dLblPos val="ctr"/>
              <c:showVal val="1"/>
            </c:dLbl>
            <c:dLbl>
              <c:idx val="1"/>
              <c:layout>
                <c:manualLayout>
                  <c:x val="3.2360154763076002E-3"/>
                  <c:y val="-9.802351313896901E-17"/>
                </c:manualLayout>
              </c:layout>
              <c:dLblPos val="ctr"/>
              <c:showVal val="1"/>
            </c:dLbl>
            <c:txPr>
              <a:bodyPr/>
              <a:lstStyle/>
              <a:p>
                <a:pPr>
                  <a:defRPr sz="1400" b="1">
                    <a:solidFill>
                      <a:schemeClr val="bg1"/>
                    </a:solidFill>
                  </a:defRPr>
                </a:pPr>
                <a:endParaRPr lang="en-US"/>
              </a:p>
            </c:txPr>
            <c:dLblPos val="ctr"/>
            <c:showVal val="1"/>
          </c:dLbls>
          <c:cat>
            <c:strRef>
              <c:f>Sheet1!$A$2:$A$3</c:f>
              <c:strCache>
                <c:ptCount val="2"/>
                <c:pt idx="0">
                  <c:v>Compared to 25 years ago (1988)</c:v>
                </c:pt>
                <c:pt idx="1">
                  <c:v>Compared to 5 years ago (2008)</c:v>
                </c:pt>
              </c:strCache>
            </c:strRef>
          </c:cat>
          <c:val>
            <c:numRef>
              <c:f>Sheet1!$C$2:$C$3</c:f>
              <c:numCache>
                <c:formatCode>0%</c:formatCode>
                <c:ptCount val="2"/>
                <c:pt idx="0">
                  <c:v>0.33000000000000163</c:v>
                </c:pt>
                <c:pt idx="1">
                  <c:v>0.45</c:v>
                </c:pt>
              </c:numCache>
            </c:numRef>
          </c:val>
        </c:ser>
        <c:ser>
          <c:idx val="4"/>
          <c:order val="4"/>
          <c:tx>
            <c:strRef>
              <c:f>Sheet1!$B$1</c:f>
              <c:strCache>
                <c:ptCount val="1"/>
                <c:pt idx="0">
                  <c:v>Much more concerned</c:v>
                </c:pt>
              </c:strCache>
            </c:strRef>
          </c:tx>
          <c:spPr>
            <a:solidFill>
              <a:schemeClr val="accent3">
                <a:lumMod val="75000"/>
              </a:schemeClr>
            </a:solidFill>
          </c:spPr>
          <c:dLbls>
            <c:dLbl>
              <c:idx val="0"/>
              <c:layout>
                <c:manualLayout>
                  <c:x val="2.5888123810461742E-2"/>
                  <c:y val="-5.3463778384871003E-3"/>
                </c:manualLayout>
              </c:layout>
              <c:dLblPos val="ctr"/>
              <c:showVal val="1"/>
            </c:dLbl>
            <c:dLbl>
              <c:idx val="1"/>
              <c:layout>
                <c:manualLayout>
                  <c:x val="6.4719035504314524E-3"/>
                  <c:y val="5.347219854053442E-3"/>
                </c:manualLayout>
              </c:layout>
              <c:dLblPos val="ctr"/>
              <c:showVal val="1"/>
            </c:dLbl>
            <c:txPr>
              <a:bodyPr/>
              <a:lstStyle/>
              <a:p>
                <a:pPr>
                  <a:defRPr sz="1400" b="1">
                    <a:solidFill>
                      <a:schemeClr val="bg1"/>
                    </a:solidFill>
                  </a:defRPr>
                </a:pPr>
                <a:endParaRPr lang="en-US"/>
              </a:p>
            </c:txPr>
            <c:dLblPos val="ctr"/>
            <c:showVal val="1"/>
          </c:dLbls>
          <c:cat>
            <c:strRef>
              <c:f>Sheet1!$A$2:$A$3</c:f>
              <c:strCache>
                <c:ptCount val="2"/>
                <c:pt idx="0">
                  <c:v>Compared to 25 years ago (1988)</c:v>
                </c:pt>
                <c:pt idx="1">
                  <c:v>Compared to 5 years ago (2008)</c:v>
                </c:pt>
              </c:strCache>
            </c:strRef>
          </c:cat>
          <c:val>
            <c:numRef>
              <c:f>Sheet1!$B$2:$B$3</c:f>
              <c:numCache>
                <c:formatCode>0%</c:formatCode>
                <c:ptCount val="2"/>
                <c:pt idx="0">
                  <c:v>0.43000000000000038</c:v>
                </c:pt>
                <c:pt idx="1">
                  <c:v>0.1</c:v>
                </c:pt>
              </c:numCache>
            </c:numRef>
          </c:val>
        </c:ser>
        <c:dLbls>
          <c:showVal val="1"/>
        </c:dLbls>
        <c:overlap val="100"/>
        <c:axId val="138475392"/>
        <c:axId val="138476928"/>
      </c:barChart>
      <c:catAx>
        <c:axId val="138475392"/>
        <c:scaling>
          <c:orientation val="maxMin"/>
        </c:scaling>
        <c:axPos val="l"/>
        <c:numFmt formatCode="General" sourceLinked="1"/>
        <c:tickLblPos val="nextTo"/>
        <c:txPr>
          <a:bodyPr/>
          <a:lstStyle/>
          <a:p>
            <a:pPr>
              <a:defRPr sz="1200"/>
            </a:pPr>
            <a:endParaRPr lang="en-US"/>
          </a:p>
        </c:txPr>
        <c:crossAx val="138476928"/>
        <c:crosses val="autoZero"/>
        <c:auto val="1"/>
        <c:lblAlgn val="ctr"/>
        <c:lblOffset val="100"/>
      </c:catAx>
      <c:valAx>
        <c:axId val="138476928"/>
        <c:scaling>
          <c:orientation val="minMax"/>
        </c:scaling>
        <c:delete val="1"/>
        <c:axPos val="t"/>
        <c:numFmt formatCode="0%" sourceLinked="1"/>
        <c:tickLblPos val="none"/>
        <c:crossAx val="138475392"/>
        <c:crosses val="autoZero"/>
        <c:crossBetween val="between"/>
      </c:valAx>
    </c:plotArea>
    <c:legend>
      <c:legendPos val="r"/>
      <c:layout>
        <c:manualLayout>
          <c:xMode val="edge"/>
          <c:yMode val="edge"/>
          <c:x val="0.27182530000985117"/>
          <c:y val="0.92045436843990858"/>
          <c:w val="0.72262213060023373"/>
          <c:h val="7.0720466409262495E-2"/>
        </c:manualLayout>
      </c:layout>
      <c:txPr>
        <a:bodyPr/>
        <a:lstStyle/>
        <a:p>
          <a:pPr>
            <a:defRPr sz="1200"/>
          </a:pPr>
          <a:endParaRPr lang="en-US"/>
        </a:p>
      </c:txPr>
    </c:legend>
    <c:plotVisOnly val="1"/>
  </c:chart>
  <c:txPr>
    <a:bodyPr/>
    <a:lstStyle/>
    <a:p>
      <a:pPr>
        <a:defRPr sz="1800"/>
      </a:pPr>
      <a:endParaRPr lang="en-US"/>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4.9431180966465392E-2"/>
          <c:y val="0.31546113192994879"/>
          <c:w val="0.76743373796227521"/>
          <c:h val="0.52680830210508378"/>
        </c:manualLayout>
      </c:layout>
      <c:barChart>
        <c:barDir val="bar"/>
        <c:grouping val="percentStacked"/>
        <c:ser>
          <c:idx val="0"/>
          <c:order val="0"/>
          <c:tx>
            <c:strRef>
              <c:f>Sheet1!$B$1</c:f>
              <c:strCache>
                <c:ptCount val="1"/>
                <c:pt idx="0">
                  <c:v>Definitely not</c:v>
                </c:pt>
              </c:strCache>
            </c:strRef>
          </c:tx>
          <c:spPr>
            <a:solidFill>
              <a:schemeClr val="accent2">
                <a:lumMod val="50000"/>
              </a:schemeClr>
            </a:solidFill>
          </c:spPr>
          <c:dLbls>
            <c:dLbl>
              <c:idx val="0"/>
              <c:layout>
                <c:manualLayout>
                  <c:x val="-3.3935638142824041E-2"/>
                  <c:y val="-2.6733994231351401E-3"/>
                </c:manualLayout>
              </c:layout>
              <c:spPr/>
              <c:txPr>
                <a:bodyPr/>
                <a:lstStyle/>
                <a:p>
                  <a:pPr>
                    <a:defRPr sz="1400" b="1">
                      <a:solidFill>
                        <a:schemeClr val="tx1"/>
                      </a:solidFill>
                    </a:defRPr>
                  </a:pPr>
                  <a:endParaRPr lang="en-US"/>
                </a:p>
              </c:txPr>
              <c:dLblPos val="ctr"/>
              <c:showVal val="1"/>
            </c:dLbl>
            <c:txPr>
              <a:bodyPr/>
              <a:lstStyle/>
              <a:p>
                <a:pPr>
                  <a:defRPr sz="1400" b="1">
                    <a:solidFill>
                      <a:schemeClr val="bg1"/>
                    </a:solidFill>
                  </a:defRPr>
                </a:pPr>
                <a:endParaRPr lang="en-US"/>
              </a:p>
            </c:txPr>
            <c:dLblPos val="ctr"/>
            <c:showVal val="1"/>
          </c:dLbls>
          <c:val>
            <c:numRef>
              <c:f>Sheet1!$B$2</c:f>
              <c:numCache>
                <c:formatCode>0%</c:formatCode>
                <c:ptCount val="1"/>
                <c:pt idx="0">
                  <c:v>2.0000000000000011E-2</c:v>
                </c:pt>
              </c:numCache>
            </c:numRef>
          </c:val>
        </c:ser>
        <c:ser>
          <c:idx val="1"/>
          <c:order val="1"/>
          <c:tx>
            <c:strRef>
              <c:f>Sheet1!$C$1</c:f>
              <c:strCache>
                <c:ptCount val="1"/>
                <c:pt idx="0">
                  <c:v>Very unlikely</c:v>
                </c:pt>
              </c:strCache>
            </c:strRef>
          </c:tx>
          <c:spPr>
            <a:solidFill>
              <a:schemeClr val="accent2">
                <a:lumMod val="75000"/>
              </a:schemeClr>
            </a:solidFill>
          </c:spPr>
          <c:dLbls>
            <c:dLbl>
              <c:idx val="0"/>
              <c:layout>
                <c:manualLayout>
                  <c:x val="1.0693597692540541E-2"/>
                  <c:y val="-2.6733994231351401E-3"/>
                </c:manualLayout>
              </c:layout>
              <c:dLblPos val="ctr"/>
              <c:showVal val="1"/>
            </c:dLbl>
            <c:txPr>
              <a:bodyPr/>
              <a:lstStyle/>
              <a:p>
                <a:pPr>
                  <a:defRPr sz="1400" b="1">
                    <a:solidFill>
                      <a:schemeClr val="bg1"/>
                    </a:solidFill>
                  </a:defRPr>
                </a:pPr>
                <a:endParaRPr lang="en-US"/>
              </a:p>
            </c:txPr>
            <c:dLblPos val="ctr"/>
            <c:showVal val="1"/>
          </c:dLbls>
          <c:val>
            <c:numRef>
              <c:f>Sheet1!$C$2</c:f>
              <c:numCache>
                <c:formatCode>0%</c:formatCode>
                <c:ptCount val="1"/>
                <c:pt idx="0">
                  <c:v>4.0000000000000022E-2</c:v>
                </c:pt>
              </c:numCache>
            </c:numRef>
          </c:val>
        </c:ser>
        <c:ser>
          <c:idx val="2"/>
          <c:order val="2"/>
          <c:tx>
            <c:strRef>
              <c:f>Sheet1!$D$1</c:f>
              <c:strCache>
                <c:ptCount val="1"/>
                <c:pt idx="0">
                  <c:v>Fairly unlikely</c:v>
                </c:pt>
              </c:strCache>
            </c:strRef>
          </c:tx>
          <c:spPr>
            <a:solidFill>
              <a:schemeClr val="accent2"/>
            </a:solidFill>
          </c:spPr>
          <c:dLbls>
            <c:txPr>
              <a:bodyPr/>
              <a:lstStyle/>
              <a:p>
                <a:pPr>
                  <a:defRPr sz="1400" b="1">
                    <a:solidFill>
                      <a:schemeClr val="bg1"/>
                    </a:solidFill>
                  </a:defRPr>
                </a:pPr>
                <a:endParaRPr lang="en-US"/>
              </a:p>
            </c:txPr>
            <c:dLblPos val="ctr"/>
            <c:showVal val="1"/>
          </c:dLbls>
          <c:val>
            <c:numRef>
              <c:f>Sheet1!$D$2</c:f>
              <c:numCache>
                <c:formatCode>0%</c:formatCode>
                <c:ptCount val="1"/>
                <c:pt idx="0">
                  <c:v>0.14000000000000001</c:v>
                </c:pt>
              </c:numCache>
            </c:numRef>
          </c:val>
        </c:ser>
        <c:ser>
          <c:idx val="3"/>
          <c:order val="3"/>
          <c:tx>
            <c:strRef>
              <c:f>Sheet1!$E$1</c:f>
              <c:strCache>
                <c:ptCount val="1"/>
                <c:pt idx="0">
                  <c:v>Fairly likely</c:v>
                </c:pt>
              </c:strCache>
            </c:strRef>
          </c:tx>
          <c:spPr>
            <a:solidFill>
              <a:schemeClr val="accent3"/>
            </a:solidFill>
          </c:spPr>
          <c:dLbls>
            <c:txPr>
              <a:bodyPr/>
              <a:lstStyle/>
              <a:p>
                <a:pPr>
                  <a:defRPr sz="1400" b="1">
                    <a:solidFill>
                      <a:schemeClr val="bg1"/>
                    </a:solidFill>
                  </a:defRPr>
                </a:pPr>
                <a:endParaRPr lang="en-US"/>
              </a:p>
            </c:txPr>
            <c:dLblPos val="ctr"/>
            <c:showVal val="1"/>
          </c:dLbls>
          <c:val>
            <c:numRef>
              <c:f>Sheet1!$E$2</c:f>
              <c:numCache>
                <c:formatCode>0%</c:formatCode>
                <c:ptCount val="1"/>
                <c:pt idx="0">
                  <c:v>0.44</c:v>
                </c:pt>
              </c:numCache>
            </c:numRef>
          </c:val>
        </c:ser>
        <c:ser>
          <c:idx val="4"/>
          <c:order val="4"/>
          <c:tx>
            <c:strRef>
              <c:f>Sheet1!$F$1</c:f>
              <c:strCache>
                <c:ptCount val="1"/>
                <c:pt idx="0">
                  <c:v>Very likely</c:v>
                </c:pt>
              </c:strCache>
            </c:strRef>
          </c:tx>
          <c:spPr>
            <a:solidFill>
              <a:schemeClr val="accent3">
                <a:lumMod val="75000"/>
              </a:schemeClr>
            </a:solidFill>
          </c:spPr>
          <c:dLbls>
            <c:txPr>
              <a:bodyPr/>
              <a:lstStyle/>
              <a:p>
                <a:pPr>
                  <a:defRPr sz="1400" b="1">
                    <a:solidFill>
                      <a:schemeClr val="bg1"/>
                    </a:solidFill>
                  </a:defRPr>
                </a:pPr>
                <a:endParaRPr lang="en-US"/>
              </a:p>
            </c:txPr>
            <c:dLblPos val="ctr"/>
            <c:showVal val="1"/>
          </c:dLbls>
          <c:val>
            <c:numRef>
              <c:f>Sheet1!$F$2</c:f>
              <c:numCache>
                <c:formatCode>0%</c:formatCode>
                <c:ptCount val="1"/>
                <c:pt idx="0">
                  <c:v>0.23</c:v>
                </c:pt>
              </c:numCache>
            </c:numRef>
          </c:val>
        </c:ser>
        <c:ser>
          <c:idx val="5"/>
          <c:order val="5"/>
          <c:tx>
            <c:strRef>
              <c:f>Sheet1!$G$1</c:f>
              <c:strCache>
                <c:ptCount val="1"/>
                <c:pt idx="0">
                  <c:v>Definitely</c:v>
                </c:pt>
              </c:strCache>
            </c:strRef>
          </c:tx>
          <c:spPr>
            <a:solidFill>
              <a:schemeClr val="accent3">
                <a:lumMod val="50000"/>
              </a:schemeClr>
            </a:solidFill>
          </c:spPr>
          <c:dLbls>
            <c:dLbl>
              <c:idx val="0"/>
              <c:layout>
                <c:manualLayout>
                  <c:x val="-1.4280860024516021E-3"/>
                  <c:y val="-2.6733994231351401E-3"/>
                </c:manualLayout>
              </c:layout>
              <c:dLblPos val="ctr"/>
              <c:showVal val="1"/>
            </c:dLbl>
            <c:txPr>
              <a:bodyPr/>
              <a:lstStyle/>
              <a:p>
                <a:pPr>
                  <a:defRPr sz="1400" b="1">
                    <a:solidFill>
                      <a:schemeClr val="bg1"/>
                    </a:solidFill>
                  </a:defRPr>
                </a:pPr>
                <a:endParaRPr lang="en-US"/>
              </a:p>
            </c:txPr>
            <c:dLblPos val="ctr"/>
            <c:showVal val="1"/>
          </c:dLbls>
          <c:val>
            <c:numRef>
              <c:f>Sheet1!$G$2</c:f>
              <c:numCache>
                <c:formatCode>0%</c:formatCode>
                <c:ptCount val="1"/>
                <c:pt idx="0">
                  <c:v>0.13</c:v>
                </c:pt>
              </c:numCache>
            </c:numRef>
          </c:val>
        </c:ser>
        <c:dLbls>
          <c:showVal val="1"/>
        </c:dLbls>
        <c:overlap val="100"/>
        <c:axId val="138800512"/>
        <c:axId val="138814592"/>
      </c:barChart>
      <c:catAx>
        <c:axId val="138800512"/>
        <c:scaling>
          <c:orientation val="minMax"/>
        </c:scaling>
        <c:delete val="1"/>
        <c:axPos val="l"/>
        <c:numFmt formatCode="General" sourceLinked="1"/>
        <c:tickLblPos val="none"/>
        <c:crossAx val="138814592"/>
        <c:crosses val="autoZero"/>
        <c:auto val="1"/>
        <c:lblAlgn val="ctr"/>
        <c:lblOffset val="100"/>
      </c:catAx>
      <c:valAx>
        <c:axId val="138814592"/>
        <c:scaling>
          <c:orientation val="minMax"/>
        </c:scaling>
        <c:delete val="1"/>
        <c:axPos val="b"/>
        <c:numFmt formatCode="0%" sourceLinked="1"/>
        <c:tickLblPos val="none"/>
        <c:crossAx val="138800512"/>
        <c:crosses val="autoZero"/>
        <c:crossBetween val="between"/>
      </c:valAx>
    </c:plotArea>
    <c:legend>
      <c:legendPos val="r"/>
      <c:layout>
        <c:manualLayout>
          <c:xMode val="edge"/>
          <c:yMode val="edge"/>
          <c:x val="0"/>
          <c:y val="0.82955878805331451"/>
          <c:w val="0.75394898853743464"/>
          <c:h val="7.0720466409262495E-2"/>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50052412753647668"/>
          <c:y val="6.9908703085675469E-2"/>
          <c:w val="0.49717925758390058"/>
          <c:h val="0.80979423359794989"/>
        </c:manualLayout>
      </c:layout>
      <c:barChart>
        <c:barDir val="bar"/>
        <c:grouping val="clustered"/>
        <c:ser>
          <c:idx val="0"/>
          <c:order val="0"/>
          <c:spPr>
            <a:solidFill>
              <a:schemeClr val="accent1"/>
            </a:solidFill>
          </c:spPr>
          <c:dPt>
            <c:idx val="0"/>
            <c:spPr>
              <a:solidFill>
                <a:schemeClr val="accent2"/>
              </a:solidFill>
            </c:spPr>
          </c:dPt>
          <c:dPt>
            <c:idx val="1"/>
            <c:spPr>
              <a:solidFill>
                <a:schemeClr val="accent4"/>
              </a:solidFill>
            </c:spPr>
          </c:dPt>
          <c:dPt>
            <c:idx val="2"/>
            <c:spPr>
              <a:solidFill>
                <a:schemeClr val="accent2"/>
              </a:solidFill>
            </c:spPr>
          </c:dPt>
          <c:dPt>
            <c:idx val="3"/>
            <c:spPr>
              <a:solidFill>
                <a:schemeClr val="tx2"/>
              </a:solidFill>
            </c:spPr>
          </c:dPt>
          <c:dPt>
            <c:idx val="4"/>
            <c:spPr>
              <a:solidFill>
                <a:schemeClr val="accent6"/>
              </a:solidFill>
            </c:spPr>
          </c:dPt>
          <c:dPt>
            <c:idx val="5"/>
            <c:spPr>
              <a:solidFill>
                <a:schemeClr val="tx2"/>
              </a:solidFill>
            </c:spPr>
          </c:dPt>
          <c:dPt>
            <c:idx val="6"/>
            <c:spPr>
              <a:solidFill>
                <a:schemeClr val="accent5"/>
              </a:solidFill>
            </c:spPr>
          </c:dPt>
          <c:dPt>
            <c:idx val="7"/>
            <c:spPr>
              <a:solidFill>
                <a:schemeClr val="accent2"/>
              </a:solidFill>
            </c:spPr>
          </c:dPt>
          <c:dPt>
            <c:idx val="9"/>
            <c:spPr>
              <a:solidFill>
                <a:schemeClr val="accent2"/>
              </a:solidFill>
            </c:spPr>
          </c:dPt>
          <c:dPt>
            <c:idx val="10"/>
            <c:spPr>
              <a:solidFill>
                <a:schemeClr val="tx2"/>
              </a:solidFill>
            </c:spPr>
          </c:dPt>
          <c:dPt>
            <c:idx val="11"/>
            <c:spPr>
              <a:solidFill>
                <a:schemeClr val="accent4"/>
              </a:solidFill>
            </c:spPr>
          </c:dPt>
          <c:dPt>
            <c:idx val="12"/>
            <c:spPr>
              <a:solidFill>
                <a:schemeClr val="accent2"/>
              </a:solidFill>
            </c:spPr>
          </c:dPt>
          <c:dPt>
            <c:idx val="13"/>
            <c:spPr>
              <a:solidFill>
                <a:schemeClr val="accent2"/>
              </a:solidFill>
            </c:spPr>
          </c:dPt>
          <c:dPt>
            <c:idx val="14"/>
            <c:spPr>
              <a:solidFill>
                <a:schemeClr val="accent4"/>
              </a:solidFill>
            </c:spPr>
          </c:dPt>
          <c:dPt>
            <c:idx val="15"/>
            <c:spPr>
              <a:solidFill>
                <a:schemeClr val="accent4"/>
              </a:solidFill>
            </c:spPr>
          </c:dPt>
          <c:dPt>
            <c:idx val="16"/>
            <c:spPr>
              <a:solidFill>
                <a:schemeClr val="accent5"/>
              </a:solidFill>
            </c:spPr>
          </c:dPt>
          <c:dPt>
            <c:idx val="17"/>
            <c:spPr>
              <a:solidFill>
                <a:schemeClr val="accent6"/>
              </a:solidFill>
            </c:spPr>
          </c:dPt>
          <c:dLbls>
            <c:txPr>
              <a:bodyPr/>
              <a:lstStyle/>
              <a:p>
                <a:pPr>
                  <a:defRPr sz="1100"/>
                </a:pPr>
                <a:endParaRPr lang="en-US"/>
              </a:p>
            </c:txPr>
            <c:showVal val="1"/>
          </c:dLbls>
          <c:cat>
            <c:strRef>
              <c:f>Sheet1!$A$2:$A$19</c:f>
              <c:strCache>
                <c:ptCount val="18"/>
                <c:pt idx="0">
                  <c:v>The quality of our roads has got better</c:v>
                </c:pt>
                <c:pt idx="1">
                  <c:v>Driving is more pleasurable</c:v>
                </c:pt>
                <c:pt idx="2">
                  <c:v>Increase in number of one way systems in city centres</c:v>
                </c:pt>
                <c:pt idx="3">
                  <c:v>Increased amount of double yellow lines</c:v>
                </c:pt>
                <c:pt idx="4">
                  <c:v>Cars have become more affordable</c:v>
                </c:pt>
                <c:pt idx="5">
                  <c:v>Impact of increased Government legislation</c:v>
                </c:pt>
                <c:pt idx="6">
                  <c:v>More awareness of environmental impact</c:v>
                </c:pt>
                <c:pt idx="7">
                  <c:v>Increased congestion in urban centres</c:v>
                </c:pt>
                <c:pt idx="8">
                  <c:v>The amount of road works has increased</c:v>
                </c:pt>
                <c:pt idx="9">
                  <c:v>Increased congestion on motorways</c:v>
                </c:pt>
                <c:pt idx="10">
                  <c:v>You learn where speed cameras are in your area and slow down for them</c:v>
                </c:pt>
                <c:pt idx="11">
                  <c:v>People drive faster now than they used to</c:v>
                </c:pt>
                <c:pt idx="12">
                  <c:v>It has become harder to find somewhere to park</c:v>
                </c:pt>
                <c:pt idx="13">
                  <c:v>Increase in speed bumps</c:v>
                </c:pt>
                <c:pt idx="14">
                  <c:v>Driving is less pleasurable</c:v>
                </c:pt>
                <c:pt idx="15">
                  <c:v>More aggressive driving</c:v>
                </c:pt>
                <c:pt idx="16">
                  <c:v>Cars have got safer because of the safety features added</c:v>
                </c:pt>
                <c:pt idx="17">
                  <c:v>Increased cost of motoring</c:v>
                </c:pt>
              </c:strCache>
            </c:strRef>
          </c:cat>
          <c:val>
            <c:numRef>
              <c:f>Sheet1!$B$2:$B$19</c:f>
              <c:numCache>
                <c:formatCode>0%</c:formatCode>
                <c:ptCount val="18"/>
                <c:pt idx="0">
                  <c:v>1.0000000000000005E-2</c:v>
                </c:pt>
                <c:pt idx="1">
                  <c:v>2.0000000000000011E-2</c:v>
                </c:pt>
                <c:pt idx="2">
                  <c:v>4.0000000000000022E-2</c:v>
                </c:pt>
                <c:pt idx="3">
                  <c:v>4.0000000000000022E-2</c:v>
                </c:pt>
                <c:pt idx="4">
                  <c:v>0.05</c:v>
                </c:pt>
                <c:pt idx="5">
                  <c:v>7.0000000000000021E-2</c:v>
                </c:pt>
                <c:pt idx="6">
                  <c:v>8.0000000000000043E-2</c:v>
                </c:pt>
                <c:pt idx="7">
                  <c:v>0.1</c:v>
                </c:pt>
                <c:pt idx="8">
                  <c:v>0.11</c:v>
                </c:pt>
                <c:pt idx="9">
                  <c:v>0.14000000000000001</c:v>
                </c:pt>
                <c:pt idx="10">
                  <c:v>0.16</c:v>
                </c:pt>
                <c:pt idx="11">
                  <c:v>0.18000000000000024</c:v>
                </c:pt>
                <c:pt idx="12">
                  <c:v>0.2</c:v>
                </c:pt>
                <c:pt idx="13">
                  <c:v>0.21000000000000021</c:v>
                </c:pt>
                <c:pt idx="14">
                  <c:v>0.27</c:v>
                </c:pt>
                <c:pt idx="15">
                  <c:v>0.28000000000000008</c:v>
                </c:pt>
                <c:pt idx="16">
                  <c:v>0.35000000000000031</c:v>
                </c:pt>
                <c:pt idx="17">
                  <c:v>0.61000000000000065</c:v>
                </c:pt>
              </c:numCache>
            </c:numRef>
          </c:val>
        </c:ser>
        <c:gapWidth val="61"/>
        <c:axId val="128736640"/>
        <c:axId val="128742528"/>
      </c:barChart>
      <c:catAx>
        <c:axId val="128736640"/>
        <c:scaling>
          <c:orientation val="minMax"/>
        </c:scaling>
        <c:axPos val="l"/>
        <c:tickLblPos val="nextTo"/>
        <c:txPr>
          <a:bodyPr/>
          <a:lstStyle/>
          <a:p>
            <a:pPr>
              <a:defRPr sz="1000"/>
            </a:pPr>
            <a:endParaRPr lang="en-US"/>
          </a:p>
        </c:txPr>
        <c:crossAx val="128742528"/>
        <c:crosses val="autoZero"/>
        <c:auto val="1"/>
        <c:lblAlgn val="ctr"/>
        <c:lblOffset val="100"/>
      </c:catAx>
      <c:valAx>
        <c:axId val="128742528"/>
        <c:scaling>
          <c:orientation val="minMax"/>
        </c:scaling>
        <c:delete val="1"/>
        <c:axPos val="b"/>
        <c:numFmt formatCode="0%" sourceLinked="1"/>
        <c:tickLblPos val="none"/>
        <c:crossAx val="128736640"/>
        <c:crosses val="autoZero"/>
        <c:crossBetween val="between"/>
      </c:valAx>
    </c:plotArea>
    <c:plotVisOnly val="1"/>
  </c:chart>
  <c:txPr>
    <a:bodyPr/>
    <a:lstStyle/>
    <a:p>
      <a:pPr>
        <a:defRPr sz="1800"/>
      </a:pPr>
      <a:endParaRPr lang="en-US"/>
    </a:p>
  </c:txPr>
  <c:externalData r:id="rId1"/>
</c:chartSpace>
</file>

<file path=ppt/charts/chart30.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7.0321013179654515E-2"/>
          <c:y val="0.14341334660699762"/>
          <c:w val="0.42528370702708884"/>
          <c:h val="0.51381987976787291"/>
        </c:manualLayout>
      </c:layout>
      <c:pieChart>
        <c:varyColors val="1"/>
        <c:ser>
          <c:idx val="0"/>
          <c:order val="0"/>
          <c:tx>
            <c:strRef>
              <c:f>Sheet1!$B$1</c:f>
              <c:strCache>
                <c:ptCount val="1"/>
                <c:pt idx="0">
                  <c:v>Column1</c:v>
                </c:pt>
              </c:strCache>
            </c:strRef>
          </c:tx>
          <c:dPt>
            <c:idx val="0"/>
            <c:spPr>
              <a:solidFill>
                <a:schemeClr val="accent6">
                  <a:lumMod val="75000"/>
                </a:schemeClr>
              </a:solidFill>
            </c:spPr>
          </c:dPt>
          <c:dPt>
            <c:idx val="1"/>
            <c:spPr>
              <a:solidFill>
                <a:schemeClr val="accent6"/>
              </a:solidFill>
            </c:spPr>
          </c:dPt>
          <c:dPt>
            <c:idx val="2"/>
            <c:spPr>
              <a:solidFill>
                <a:schemeClr val="accent6">
                  <a:lumMod val="60000"/>
                  <a:lumOff val="40000"/>
                </a:schemeClr>
              </a:solidFill>
            </c:spPr>
          </c:dPt>
          <c:dPt>
            <c:idx val="3"/>
            <c:spPr>
              <a:solidFill>
                <a:schemeClr val="bg1">
                  <a:lumMod val="50000"/>
                </a:schemeClr>
              </a:solidFill>
            </c:spPr>
          </c:dPt>
          <c:dLbls>
            <c:txPr>
              <a:bodyPr/>
              <a:lstStyle/>
              <a:p>
                <a:pPr>
                  <a:defRPr sz="1400" b="1">
                    <a:solidFill>
                      <a:schemeClr val="bg1"/>
                    </a:solidFill>
                  </a:defRPr>
                </a:pPr>
                <a:endParaRPr lang="en-US"/>
              </a:p>
            </c:txPr>
            <c:showVal val="1"/>
            <c:showLeaderLines val="1"/>
          </c:dLbls>
          <c:cat>
            <c:strRef>
              <c:f>Sheet1!$A$2:$A$5</c:f>
              <c:strCache>
                <c:ptCount val="4"/>
                <c:pt idx="0">
                  <c:v>Most important factor</c:v>
                </c:pt>
                <c:pt idx="1">
                  <c:v>Important factor amongst others</c:v>
                </c:pt>
                <c:pt idx="2">
                  <c:v>Not an important factor but was looked at</c:v>
                </c:pt>
                <c:pt idx="3">
                  <c:v>Not important at all</c:v>
                </c:pt>
              </c:strCache>
            </c:strRef>
          </c:cat>
          <c:val>
            <c:numRef>
              <c:f>Sheet1!$B$2:$B$5</c:f>
              <c:numCache>
                <c:formatCode>0%</c:formatCode>
                <c:ptCount val="4"/>
                <c:pt idx="0">
                  <c:v>0.11</c:v>
                </c:pt>
                <c:pt idx="1">
                  <c:v>0.55000000000000004</c:v>
                </c:pt>
                <c:pt idx="2">
                  <c:v>0.28000000000000008</c:v>
                </c:pt>
                <c:pt idx="3">
                  <c:v>6.0000000000000032E-2</c:v>
                </c:pt>
              </c:numCache>
            </c:numRef>
          </c:val>
        </c:ser>
        <c:firstSliceAng val="0"/>
      </c:pieChart>
    </c:plotArea>
    <c:legend>
      <c:legendPos val="b"/>
      <c:layout>
        <c:manualLayout>
          <c:xMode val="edge"/>
          <c:yMode val="edge"/>
          <c:x val="6.9187784884209347E-2"/>
          <c:y val="0.68445313591283385"/>
          <c:w val="0.42385278158810125"/>
          <c:h val="0.18395268348311741"/>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3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3850578782424325"/>
          <c:y val="0.16575076423437837"/>
          <c:w val="0.43305441328803568"/>
          <c:h val="0.5535422963364327"/>
        </c:manualLayout>
      </c:layout>
      <c:pieChart>
        <c:varyColors val="1"/>
        <c:ser>
          <c:idx val="0"/>
          <c:order val="0"/>
          <c:tx>
            <c:strRef>
              <c:f>Sheet1!$B$1</c:f>
              <c:strCache>
                <c:ptCount val="1"/>
                <c:pt idx="0">
                  <c:v>Series 1</c:v>
                </c:pt>
              </c:strCache>
            </c:strRef>
          </c:tx>
          <c:dPt>
            <c:idx val="0"/>
            <c:spPr>
              <a:solidFill>
                <a:schemeClr val="accent1"/>
              </a:solidFill>
            </c:spPr>
          </c:dPt>
          <c:dPt>
            <c:idx val="1"/>
            <c:spPr>
              <a:solidFill>
                <a:schemeClr val="accent1">
                  <a:lumMod val="60000"/>
                  <a:lumOff val="40000"/>
                </a:schemeClr>
              </a:solidFill>
            </c:spPr>
          </c:dPt>
          <c:dPt>
            <c:idx val="2"/>
            <c:spPr>
              <a:solidFill>
                <a:schemeClr val="accent3">
                  <a:lumMod val="60000"/>
                  <a:lumOff val="40000"/>
                </a:schemeClr>
              </a:solidFill>
            </c:spPr>
          </c:dPt>
          <c:dPt>
            <c:idx val="3"/>
            <c:spPr>
              <a:solidFill>
                <a:schemeClr val="accent3"/>
              </a:solidFill>
            </c:spPr>
          </c:dPt>
          <c:dPt>
            <c:idx val="4"/>
            <c:spPr>
              <a:solidFill>
                <a:schemeClr val="bg1">
                  <a:lumMod val="50000"/>
                </a:schemeClr>
              </a:solidFill>
            </c:spPr>
          </c:dPt>
          <c:dLbls>
            <c:dLbl>
              <c:idx val="2"/>
              <c:layout>
                <c:manualLayout>
                  <c:x val="4.6779189852821833E-2"/>
                  <c:y val="7.9259135763642866E-2"/>
                </c:manualLayout>
              </c:layout>
              <c:showVal val="1"/>
            </c:dLbl>
            <c:dLbl>
              <c:idx val="3"/>
              <c:layout>
                <c:manualLayout>
                  <c:x val="2.9627006882150402E-2"/>
                  <c:y val="7.6528058274213315E-2"/>
                </c:manualLayout>
              </c:layout>
              <c:showVal val="1"/>
            </c:dLbl>
            <c:dLbl>
              <c:idx val="4"/>
              <c:layout>
                <c:manualLayout>
                  <c:x val="2.1303870242069353E-2"/>
                  <c:y val="7.3960963316328884E-2"/>
                </c:manualLayout>
              </c:layout>
              <c:showVal val="1"/>
            </c:dLbl>
            <c:txPr>
              <a:bodyPr/>
              <a:lstStyle/>
              <a:p>
                <a:pPr>
                  <a:defRPr sz="1400" b="1">
                    <a:solidFill>
                      <a:schemeClr val="bg1"/>
                    </a:solidFill>
                  </a:defRPr>
                </a:pPr>
                <a:endParaRPr lang="en-US"/>
              </a:p>
            </c:txPr>
            <c:showVal val="1"/>
            <c:showLeaderLines val="1"/>
          </c:dLbls>
          <c:cat>
            <c:strRef>
              <c:f>Sheet1!$A$2:$A$6</c:f>
              <c:strCache>
                <c:ptCount val="5"/>
                <c:pt idx="0">
                  <c:v>Financial reasons only</c:v>
                </c:pt>
                <c:pt idx="1">
                  <c:v>Financial reasons but I did think about the environment </c:v>
                </c:pt>
                <c:pt idx="2">
                  <c:v>Environmental reasons but I did think about the financial implications</c:v>
                </c:pt>
                <c:pt idx="3">
                  <c:v>Environmental reasons only</c:v>
                </c:pt>
                <c:pt idx="4">
                  <c:v>None of the above</c:v>
                </c:pt>
              </c:strCache>
            </c:strRef>
          </c:cat>
          <c:val>
            <c:numRef>
              <c:f>Sheet1!$B$2:$B$6</c:f>
              <c:numCache>
                <c:formatCode>0%</c:formatCode>
                <c:ptCount val="5"/>
                <c:pt idx="0">
                  <c:v>0.41000000000000031</c:v>
                </c:pt>
                <c:pt idx="1">
                  <c:v>0.44</c:v>
                </c:pt>
                <c:pt idx="2">
                  <c:v>9.0000000000000024E-2</c:v>
                </c:pt>
                <c:pt idx="3">
                  <c:v>1.0000000000000005E-2</c:v>
                </c:pt>
                <c:pt idx="4">
                  <c:v>0.05</c:v>
                </c:pt>
              </c:numCache>
            </c:numRef>
          </c:val>
        </c:ser>
        <c:ser>
          <c:idx val="1"/>
          <c:order val="1"/>
          <c:tx>
            <c:strRef>
              <c:f>Sheet1!$C$1</c:f>
              <c:strCache>
                <c:ptCount val="1"/>
                <c:pt idx="0">
                  <c:v>Column1</c:v>
                </c:pt>
              </c:strCache>
            </c:strRef>
          </c:tx>
          <c:cat>
            <c:strRef>
              <c:f>Sheet1!$A$2:$A$6</c:f>
              <c:strCache>
                <c:ptCount val="5"/>
                <c:pt idx="0">
                  <c:v>Financial reasons only</c:v>
                </c:pt>
                <c:pt idx="1">
                  <c:v>Financial reasons but I did think about the environment </c:v>
                </c:pt>
                <c:pt idx="2">
                  <c:v>Environmental reasons but I did think about the financial implications</c:v>
                </c:pt>
                <c:pt idx="3">
                  <c:v>Environmental reasons only</c:v>
                </c:pt>
                <c:pt idx="4">
                  <c:v>None of the above</c:v>
                </c:pt>
              </c:strCache>
            </c:strRef>
          </c:cat>
          <c:val>
            <c:numRef>
              <c:f>Sheet1!$C$2:$C$6</c:f>
              <c:numCache>
                <c:formatCode>General</c:formatCode>
                <c:ptCount val="5"/>
              </c:numCache>
            </c:numRef>
          </c:val>
        </c:ser>
        <c:ser>
          <c:idx val="2"/>
          <c:order val="2"/>
          <c:tx>
            <c:strRef>
              <c:f>Sheet1!$D$1</c:f>
              <c:strCache>
                <c:ptCount val="1"/>
                <c:pt idx="0">
                  <c:v>Column2</c:v>
                </c:pt>
              </c:strCache>
            </c:strRef>
          </c:tx>
          <c:cat>
            <c:strRef>
              <c:f>Sheet1!$A$2:$A$6</c:f>
              <c:strCache>
                <c:ptCount val="5"/>
                <c:pt idx="0">
                  <c:v>Financial reasons only</c:v>
                </c:pt>
                <c:pt idx="1">
                  <c:v>Financial reasons but I did think about the environment </c:v>
                </c:pt>
                <c:pt idx="2">
                  <c:v>Environmental reasons but I did think about the financial implications</c:v>
                </c:pt>
                <c:pt idx="3">
                  <c:v>Environmental reasons only</c:v>
                </c:pt>
                <c:pt idx="4">
                  <c:v>None of the above</c:v>
                </c:pt>
              </c:strCache>
            </c:strRef>
          </c:cat>
          <c:val>
            <c:numRef>
              <c:f>Sheet1!$D$2:$D$6</c:f>
              <c:numCache>
                <c:formatCode>General</c:formatCode>
                <c:ptCount val="5"/>
              </c:numCache>
            </c:numRef>
          </c:val>
        </c:ser>
        <c:firstSliceAng val="0"/>
      </c:pieChart>
    </c:plotArea>
    <c:legend>
      <c:legendPos val="b"/>
      <c:layout/>
      <c:txPr>
        <a:bodyPr/>
        <a:lstStyle/>
        <a:p>
          <a:pPr>
            <a:defRPr sz="1000"/>
          </a:pPr>
          <a:endParaRPr lang="en-US"/>
        </a:p>
      </c:txPr>
    </c:legend>
    <c:plotVisOnly val="1"/>
  </c:chart>
  <c:txPr>
    <a:bodyPr/>
    <a:lstStyle/>
    <a:p>
      <a:pPr>
        <a:defRPr sz="1800"/>
      </a:pPr>
      <a:endParaRPr lang="en-US"/>
    </a:p>
  </c:txPr>
  <c:externalData r:id="rId1"/>
</c:chartSpace>
</file>

<file path=ppt/charts/chart32.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40715472040170475"/>
          <c:y val="1.7391950416391192E-2"/>
          <c:w val="0.59284523203268491"/>
          <c:h val="0.76905228509836698"/>
        </c:manualLayout>
      </c:layout>
      <c:barChart>
        <c:barDir val="bar"/>
        <c:grouping val="percentStacked"/>
        <c:ser>
          <c:idx val="0"/>
          <c:order val="0"/>
          <c:tx>
            <c:strRef>
              <c:f>Sheet1!$B$1:$B$2</c:f>
              <c:strCache>
                <c:ptCount val="1"/>
                <c:pt idx="0">
                  <c:v>Every day/ Most days</c:v>
                </c:pt>
              </c:strCache>
            </c:strRef>
          </c:tx>
          <c:spPr>
            <a:solidFill>
              <a:schemeClr val="accent6">
                <a:lumMod val="75000"/>
              </a:schemeClr>
            </a:solidFill>
          </c:spPr>
          <c:dLbls>
            <c:dLbl>
              <c:idx val="4"/>
              <c:delete val="1"/>
            </c:dLbl>
            <c:dLbl>
              <c:idx val="7"/>
              <c:delete val="1"/>
            </c:dLbl>
            <c:dLbl>
              <c:idx val="8"/>
              <c:delete val="1"/>
            </c:dLbl>
            <c:dLbl>
              <c:idx val="9"/>
              <c:delete val="1"/>
            </c:dLbl>
            <c:txPr>
              <a:bodyPr/>
              <a:lstStyle/>
              <a:p>
                <a:pPr>
                  <a:defRPr lang="en-US" sz="1000"/>
                </a:pPr>
                <a:endParaRPr lang="en-US"/>
              </a:p>
            </c:txPr>
            <c:showVal val="1"/>
          </c:dLbls>
          <c:cat>
            <c:strRef>
              <c:f>Sheet1!$A$3:$A$12</c:f>
              <c:strCache>
                <c:ptCount val="10"/>
                <c:pt idx="0">
                  <c:v>Walk</c:v>
                </c:pt>
                <c:pt idx="1">
                  <c:v>As a passenger in a car </c:v>
                </c:pt>
                <c:pt idx="2">
                  <c:v>Public bus/ coach/ tram</c:v>
                </c:pt>
                <c:pt idx="3">
                  <c:v>Train/ tube</c:v>
                </c:pt>
                <c:pt idx="4">
                  <c:v>Taxi</c:v>
                </c:pt>
                <c:pt idx="5">
                  <c:v>Car sharing </c:v>
                </c:pt>
                <c:pt idx="6">
                  <c:v>Bicycle</c:v>
                </c:pt>
                <c:pt idx="7">
                  <c:v>Park and Ride</c:v>
                </c:pt>
                <c:pt idx="8">
                  <c:v>Motorcycle/ scooter</c:v>
                </c:pt>
                <c:pt idx="9">
                  <c:v>Car club (i.e. Street Car, Zip Car)</c:v>
                </c:pt>
              </c:strCache>
            </c:strRef>
          </c:cat>
          <c:val>
            <c:numRef>
              <c:f>Sheet1!$B$3:$B$12</c:f>
              <c:numCache>
                <c:formatCode>0%</c:formatCode>
                <c:ptCount val="10"/>
                <c:pt idx="0">
                  <c:v>0.27</c:v>
                </c:pt>
                <c:pt idx="1">
                  <c:v>2.0000000000000011E-2</c:v>
                </c:pt>
                <c:pt idx="2">
                  <c:v>4.0000000000000022E-2</c:v>
                </c:pt>
                <c:pt idx="3">
                  <c:v>4.0000000000000022E-2</c:v>
                </c:pt>
                <c:pt idx="4" formatCode="General">
                  <c:v>0</c:v>
                </c:pt>
                <c:pt idx="5">
                  <c:v>1.0000000000000005E-2</c:v>
                </c:pt>
                <c:pt idx="6">
                  <c:v>2.0000000000000011E-2</c:v>
                </c:pt>
                <c:pt idx="7" formatCode="General">
                  <c:v>0</c:v>
                </c:pt>
                <c:pt idx="8" formatCode="General">
                  <c:v>0</c:v>
                </c:pt>
                <c:pt idx="9" formatCode="General">
                  <c:v>0</c:v>
                </c:pt>
              </c:numCache>
            </c:numRef>
          </c:val>
        </c:ser>
        <c:ser>
          <c:idx val="1"/>
          <c:order val="1"/>
          <c:tx>
            <c:strRef>
              <c:f>Sheet1!$C$1:$C$2</c:f>
              <c:strCache>
                <c:ptCount val="1"/>
                <c:pt idx="0">
                  <c:v>1-3 times a week</c:v>
                </c:pt>
              </c:strCache>
            </c:strRef>
          </c:tx>
          <c:spPr>
            <a:solidFill>
              <a:schemeClr val="accent6"/>
            </a:solidFill>
          </c:spPr>
          <c:dLbls>
            <c:txPr>
              <a:bodyPr/>
              <a:lstStyle/>
              <a:p>
                <a:pPr>
                  <a:defRPr lang="en-US" sz="1000"/>
                </a:pPr>
                <a:endParaRPr lang="en-US"/>
              </a:p>
            </c:txPr>
            <c:showVal val="1"/>
          </c:dLbls>
          <c:cat>
            <c:strRef>
              <c:f>Sheet1!$A$3:$A$12</c:f>
              <c:strCache>
                <c:ptCount val="10"/>
                <c:pt idx="0">
                  <c:v>Walk</c:v>
                </c:pt>
                <c:pt idx="1">
                  <c:v>As a passenger in a car </c:v>
                </c:pt>
                <c:pt idx="2">
                  <c:v>Public bus/ coach/ tram</c:v>
                </c:pt>
                <c:pt idx="3">
                  <c:v>Train/ tube</c:v>
                </c:pt>
                <c:pt idx="4">
                  <c:v>Taxi</c:v>
                </c:pt>
                <c:pt idx="5">
                  <c:v>Car sharing </c:v>
                </c:pt>
                <c:pt idx="6">
                  <c:v>Bicycle</c:v>
                </c:pt>
                <c:pt idx="7">
                  <c:v>Park and Ride</c:v>
                </c:pt>
                <c:pt idx="8">
                  <c:v>Motorcycle/ scooter</c:v>
                </c:pt>
                <c:pt idx="9">
                  <c:v>Car club (i.e. Street Car, Zip Car)</c:v>
                </c:pt>
              </c:strCache>
            </c:strRef>
          </c:cat>
          <c:val>
            <c:numRef>
              <c:f>Sheet1!$C$3:$C$12</c:f>
              <c:numCache>
                <c:formatCode>0%</c:formatCode>
                <c:ptCount val="10"/>
                <c:pt idx="0">
                  <c:v>0.30000000000000032</c:v>
                </c:pt>
                <c:pt idx="1">
                  <c:v>0.2</c:v>
                </c:pt>
                <c:pt idx="2">
                  <c:v>0.12000000000000002</c:v>
                </c:pt>
                <c:pt idx="3">
                  <c:v>8.0000000000000043E-2</c:v>
                </c:pt>
                <c:pt idx="4">
                  <c:v>3.0000000000000002E-2</c:v>
                </c:pt>
                <c:pt idx="5">
                  <c:v>0.05</c:v>
                </c:pt>
                <c:pt idx="6">
                  <c:v>4.0000000000000022E-2</c:v>
                </c:pt>
                <c:pt idx="7">
                  <c:v>1.0000000000000005E-2</c:v>
                </c:pt>
                <c:pt idx="8">
                  <c:v>1.0000000000000005E-2</c:v>
                </c:pt>
                <c:pt idx="9">
                  <c:v>1.0000000000000005E-2</c:v>
                </c:pt>
              </c:numCache>
            </c:numRef>
          </c:val>
        </c:ser>
        <c:ser>
          <c:idx val="2"/>
          <c:order val="2"/>
          <c:tx>
            <c:strRef>
              <c:f>Sheet1!$D$1:$D$2</c:f>
              <c:strCache>
                <c:ptCount val="1"/>
                <c:pt idx="0">
                  <c:v>Less than once a week - Once a month</c:v>
                </c:pt>
              </c:strCache>
            </c:strRef>
          </c:tx>
          <c:spPr>
            <a:solidFill>
              <a:schemeClr val="accent6">
                <a:lumMod val="60000"/>
                <a:lumOff val="40000"/>
              </a:schemeClr>
            </a:solidFill>
          </c:spPr>
          <c:dLbls>
            <c:txPr>
              <a:bodyPr/>
              <a:lstStyle/>
              <a:p>
                <a:pPr>
                  <a:defRPr lang="en-US" sz="1000"/>
                </a:pPr>
                <a:endParaRPr lang="en-US"/>
              </a:p>
            </c:txPr>
            <c:showVal val="1"/>
          </c:dLbls>
          <c:cat>
            <c:strRef>
              <c:f>Sheet1!$A$3:$A$12</c:f>
              <c:strCache>
                <c:ptCount val="10"/>
                <c:pt idx="0">
                  <c:v>Walk</c:v>
                </c:pt>
                <c:pt idx="1">
                  <c:v>As a passenger in a car </c:v>
                </c:pt>
                <c:pt idx="2">
                  <c:v>Public bus/ coach/ tram</c:v>
                </c:pt>
                <c:pt idx="3">
                  <c:v>Train/ tube</c:v>
                </c:pt>
                <c:pt idx="4">
                  <c:v>Taxi</c:v>
                </c:pt>
                <c:pt idx="5">
                  <c:v>Car sharing </c:v>
                </c:pt>
                <c:pt idx="6">
                  <c:v>Bicycle</c:v>
                </c:pt>
                <c:pt idx="7">
                  <c:v>Park and Ride</c:v>
                </c:pt>
                <c:pt idx="8">
                  <c:v>Motorcycle/ scooter</c:v>
                </c:pt>
                <c:pt idx="9">
                  <c:v>Car club (i.e. Street Car, Zip Car)</c:v>
                </c:pt>
              </c:strCache>
            </c:strRef>
          </c:cat>
          <c:val>
            <c:numRef>
              <c:f>Sheet1!$D$3:$D$12</c:f>
              <c:numCache>
                <c:formatCode>0%</c:formatCode>
                <c:ptCount val="10"/>
                <c:pt idx="0">
                  <c:v>0.18000000000000024</c:v>
                </c:pt>
                <c:pt idx="1">
                  <c:v>0.24000000000000021</c:v>
                </c:pt>
                <c:pt idx="2">
                  <c:v>0.17</c:v>
                </c:pt>
                <c:pt idx="3">
                  <c:v>0.11</c:v>
                </c:pt>
                <c:pt idx="4">
                  <c:v>0.11</c:v>
                </c:pt>
                <c:pt idx="5">
                  <c:v>9.0000000000000024E-2</c:v>
                </c:pt>
                <c:pt idx="6">
                  <c:v>8.0000000000000043E-2</c:v>
                </c:pt>
                <c:pt idx="7">
                  <c:v>0.05</c:v>
                </c:pt>
                <c:pt idx="8">
                  <c:v>1.0000000000000005E-2</c:v>
                </c:pt>
                <c:pt idx="9">
                  <c:v>1.0000000000000005E-2</c:v>
                </c:pt>
              </c:numCache>
            </c:numRef>
          </c:val>
        </c:ser>
        <c:ser>
          <c:idx val="3"/>
          <c:order val="3"/>
          <c:tx>
            <c:strRef>
              <c:f>Sheet1!$E$1:$E$2</c:f>
              <c:strCache>
                <c:ptCount val="1"/>
                <c:pt idx="0">
                  <c:v>Less than once a month</c:v>
                </c:pt>
              </c:strCache>
            </c:strRef>
          </c:tx>
          <c:spPr>
            <a:solidFill>
              <a:schemeClr val="accent6">
                <a:lumMod val="40000"/>
                <a:lumOff val="60000"/>
              </a:schemeClr>
            </a:solidFill>
          </c:spPr>
          <c:dLbls>
            <c:txPr>
              <a:bodyPr/>
              <a:lstStyle/>
              <a:p>
                <a:pPr>
                  <a:defRPr lang="en-US" sz="1000"/>
                </a:pPr>
                <a:endParaRPr lang="en-US"/>
              </a:p>
            </c:txPr>
            <c:showVal val="1"/>
          </c:dLbls>
          <c:cat>
            <c:strRef>
              <c:f>Sheet1!$A$3:$A$12</c:f>
              <c:strCache>
                <c:ptCount val="10"/>
                <c:pt idx="0">
                  <c:v>Walk</c:v>
                </c:pt>
                <c:pt idx="1">
                  <c:v>As a passenger in a car </c:v>
                </c:pt>
                <c:pt idx="2">
                  <c:v>Public bus/ coach/ tram</c:v>
                </c:pt>
                <c:pt idx="3">
                  <c:v>Train/ tube</c:v>
                </c:pt>
                <c:pt idx="4">
                  <c:v>Taxi</c:v>
                </c:pt>
                <c:pt idx="5">
                  <c:v>Car sharing </c:v>
                </c:pt>
                <c:pt idx="6">
                  <c:v>Bicycle</c:v>
                </c:pt>
                <c:pt idx="7">
                  <c:v>Park and Ride</c:v>
                </c:pt>
                <c:pt idx="8">
                  <c:v>Motorcycle/ scooter</c:v>
                </c:pt>
                <c:pt idx="9">
                  <c:v>Car club (i.e. Street Car, Zip Car)</c:v>
                </c:pt>
              </c:strCache>
            </c:strRef>
          </c:cat>
          <c:val>
            <c:numRef>
              <c:f>Sheet1!$E$3:$E$12</c:f>
              <c:numCache>
                <c:formatCode>0%</c:formatCode>
                <c:ptCount val="10"/>
                <c:pt idx="0">
                  <c:v>0.11</c:v>
                </c:pt>
                <c:pt idx="1">
                  <c:v>0.29000000000000031</c:v>
                </c:pt>
                <c:pt idx="2">
                  <c:v>0.31000000000000055</c:v>
                </c:pt>
                <c:pt idx="3">
                  <c:v>0.39000000000000062</c:v>
                </c:pt>
                <c:pt idx="4">
                  <c:v>0.39000000000000062</c:v>
                </c:pt>
                <c:pt idx="5">
                  <c:v>0.16</c:v>
                </c:pt>
                <c:pt idx="6">
                  <c:v>0.13</c:v>
                </c:pt>
                <c:pt idx="7">
                  <c:v>0.21000000000000021</c:v>
                </c:pt>
                <c:pt idx="8">
                  <c:v>3.0000000000000002E-2</c:v>
                </c:pt>
                <c:pt idx="9">
                  <c:v>2.0000000000000011E-2</c:v>
                </c:pt>
              </c:numCache>
            </c:numRef>
          </c:val>
        </c:ser>
        <c:ser>
          <c:idx val="4"/>
          <c:order val="4"/>
          <c:tx>
            <c:strRef>
              <c:f>Sheet1!$F$1:$F$2</c:f>
              <c:strCache>
                <c:ptCount val="1"/>
                <c:pt idx="0">
                  <c:v>Never</c:v>
                </c:pt>
              </c:strCache>
            </c:strRef>
          </c:tx>
          <c:spPr>
            <a:solidFill>
              <a:schemeClr val="bg1">
                <a:lumMod val="50000"/>
              </a:schemeClr>
            </a:solidFill>
          </c:spPr>
          <c:dLbls>
            <c:txPr>
              <a:bodyPr/>
              <a:lstStyle/>
              <a:p>
                <a:pPr>
                  <a:defRPr b="1">
                    <a:solidFill>
                      <a:schemeClr val="bg1"/>
                    </a:solidFill>
                  </a:defRPr>
                </a:pPr>
                <a:endParaRPr lang="en-US"/>
              </a:p>
            </c:txPr>
            <c:showVal val="1"/>
          </c:dLbls>
          <c:cat>
            <c:strRef>
              <c:f>Sheet1!$A$3:$A$12</c:f>
              <c:strCache>
                <c:ptCount val="10"/>
                <c:pt idx="0">
                  <c:v>Walk</c:v>
                </c:pt>
                <c:pt idx="1">
                  <c:v>As a passenger in a car </c:v>
                </c:pt>
                <c:pt idx="2">
                  <c:v>Public bus/ coach/ tram</c:v>
                </c:pt>
                <c:pt idx="3">
                  <c:v>Train/ tube</c:v>
                </c:pt>
                <c:pt idx="4">
                  <c:v>Taxi</c:v>
                </c:pt>
                <c:pt idx="5">
                  <c:v>Car sharing </c:v>
                </c:pt>
                <c:pt idx="6">
                  <c:v>Bicycle</c:v>
                </c:pt>
                <c:pt idx="7">
                  <c:v>Park and Ride</c:v>
                </c:pt>
                <c:pt idx="8">
                  <c:v>Motorcycle/ scooter</c:v>
                </c:pt>
                <c:pt idx="9">
                  <c:v>Car club (i.e. Street Car, Zip Car)</c:v>
                </c:pt>
              </c:strCache>
            </c:strRef>
          </c:cat>
          <c:val>
            <c:numRef>
              <c:f>Sheet1!$F$3:$F$12</c:f>
              <c:numCache>
                <c:formatCode>0%</c:formatCode>
                <c:ptCount val="10"/>
                <c:pt idx="0">
                  <c:v>0.13</c:v>
                </c:pt>
                <c:pt idx="1">
                  <c:v>0.25</c:v>
                </c:pt>
                <c:pt idx="2">
                  <c:v>0.36000000000000032</c:v>
                </c:pt>
                <c:pt idx="3">
                  <c:v>0.38000000000000062</c:v>
                </c:pt>
                <c:pt idx="4">
                  <c:v>0.47000000000000008</c:v>
                </c:pt>
                <c:pt idx="5">
                  <c:v>0.69000000000000061</c:v>
                </c:pt>
                <c:pt idx="6">
                  <c:v>0.72000000000000064</c:v>
                </c:pt>
                <c:pt idx="7">
                  <c:v>0.72000000000000064</c:v>
                </c:pt>
                <c:pt idx="8">
                  <c:v>0.94000000000000061</c:v>
                </c:pt>
                <c:pt idx="9">
                  <c:v>0.96000000000000063</c:v>
                </c:pt>
              </c:numCache>
            </c:numRef>
          </c:val>
        </c:ser>
        <c:dLbls>
          <c:showVal val="1"/>
        </c:dLbls>
        <c:gapWidth val="95"/>
        <c:overlap val="100"/>
        <c:axId val="141653120"/>
        <c:axId val="141654656"/>
      </c:barChart>
      <c:catAx>
        <c:axId val="141653120"/>
        <c:scaling>
          <c:orientation val="maxMin"/>
        </c:scaling>
        <c:axPos val="l"/>
        <c:numFmt formatCode="General" sourceLinked="1"/>
        <c:majorTickMark val="none"/>
        <c:tickLblPos val="nextTo"/>
        <c:txPr>
          <a:bodyPr/>
          <a:lstStyle/>
          <a:p>
            <a:pPr>
              <a:defRPr lang="en-US" sz="1050"/>
            </a:pPr>
            <a:endParaRPr lang="en-US"/>
          </a:p>
        </c:txPr>
        <c:crossAx val="141654656"/>
        <c:crosses val="autoZero"/>
        <c:auto val="1"/>
        <c:lblAlgn val="ctr"/>
        <c:lblOffset val="100"/>
      </c:catAx>
      <c:valAx>
        <c:axId val="141654656"/>
        <c:scaling>
          <c:orientation val="minMax"/>
          <c:max val="1"/>
        </c:scaling>
        <c:delete val="1"/>
        <c:axPos val="t"/>
        <c:numFmt formatCode="0%" sourceLinked="1"/>
        <c:tickLblPos val="none"/>
        <c:crossAx val="141653120"/>
        <c:crosses val="autoZero"/>
        <c:crossBetween val="between"/>
      </c:valAx>
    </c:plotArea>
    <c:legend>
      <c:legendPos val="t"/>
      <c:layout>
        <c:manualLayout>
          <c:xMode val="edge"/>
          <c:yMode val="edge"/>
          <c:x val="0.40469544234443305"/>
          <c:y val="0.78636200021597147"/>
          <c:w val="0.41350557583084402"/>
          <c:h val="0.15747461335103771"/>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33.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pieChart>
        <c:varyColors val="1"/>
        <c:ser>
          <c:idx val="0"/>
          <c:order val="0"/>
          <c:tx>
            <c:strRef>
              <c:f>Sheet1!$B$1</c:f>
              <c:strCache>
                <c:ptCount val="1"/>
                <c:pt idx="0">
                  <c:v>Column1</c:v>
                </c:pt>
              </c:strCache>
            </c:strRef>
          </c:tx>
          <c:cat>
            <c:strRef>
              <c:f>Sheet1!$A$2:$A$5</c:f>
              <c:strCache>
                <c:ptCount val="4"/>
                <c:pt idx="0">
                  <c:v>Will add them to my policy</c:v>
                </c:pt>
                <c:pt idx="1">
                  <c:v>Will take out a separate policy for them</c:v>
                </c:pt>
                <c:pt idx="2">
                  <c:v>Don't plan to do either</c:v>
                </c:pt>
                <c:pt idx="3">
                  <c:v>DK</c:v>
                </c:pt>
              </c:strCache>
            </c:strRef>
          </c:cat>
          <c:val>
            <c:numRef>
              <c:f>Sheet1!$B$2:$B$5</c:f>
              <c:numCache>
                <c:formatCode>General</c:formatCode>
                <c:ptCount val="4"/>
              </c:numCache>
            </c:numRef>
          </c:val>
        </c:ser>
        <c:firstSliceAng val="0"/>
      </c:pieChart>
    </c:plotArea>
    <c:plotVisOnly val="1"/>
  </c:chart>
  <c:txPr>
    <a:bodyPr/>
    <a:lstStyle/>
    <a:p>
      <a:pPr>
        <a:defRPr sz="1800"/>
      </a:pPr>
      <a:endParaRPr lang="en-US"/>
    </a:p>
  </c:txPr>
  <c:externalData r:id="rId1"/>
</c:chartSpace>
</file>

<file path=ppt/charts/chart34.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8.3729875491487873E-2"/>
          <c:y val="1.0158925688475821E-3"/>
          <c:w val="0.73888928479622507"/>
          <c:h val="0.92888938660096854"/>
        </c:manualLayout>
      </c:layout>
      <c:doughnutChart>
        <c:varyColors val="1"/>
        <c:ser>
          <c:idx val="0"/>
          <c:order val="0"/>
          <c:tx>
            <c:strRef>
              <c:f>Sheet1!$B$1</c:f>
              <c:strCache>
                <c:ptCount val="1"/>
                <c:pt idx="0">
                  <c:v>S4Q1</c:v>
                </c:pt>
              </c:strCache>
            </c:strRef>
          </c:tx>
          <c:dPt>
            <c:idx val="0"/>
            <c:spPr>
              <a:solidFill>
                <a:schemeClr val="accent2">
                  <a:lumMod val="50000"/>
                </a:schemeClr>
              </a:solidFill>
            </c:spPr>
          </c:dPt>
          <c:dPt>
            <c:idx val="1"/>
            <c:spPr>
              <a:solidFill>
                <a:schemeClr val="accent2">
                  <a:lumMod val="75000"/>
                </a:schemeClr>
              </a:solidFill>
            </c:spPr>
          </c:dPt>
          <c:dPt>
            <c:idx val="2"/>
            <c:spPr>
              <a:solidFill>
                <a:schemeClr val="accent2"/>
              </a:solidFill>
            </c:spPr>
          </c:dPt>
          <c:dPt>
            <c:idx val="3"/>
            <c:spPr>
              <a:solidFill>
                <a:schemeClr val="accent6">
                  <a:lumMod val="75000"/>
                </a:schemeClr>
              </a:solidFill>
            </c:spPr>
          </c:dPt>
          <c:dPt>
            <c:idx val="4"/>
            <c:spPr>
              <a:solidFill>
                <a:schemeClr val="accent6"/>
              </a:solidFill>
            </c:spPr>
          </c:dPt>
          <c:dPt>
            <c:idx val="5"/>
            <c:spPr>
              <a:solidFill>
                <a:srgbClr val="FFCC00"/>
              </a:solidFill>
            </c:spPr>
          </c:dPt>
          <c:dPt>
            <c:idx val="6"/>
            <c:spPr>
              <a:solidFill>
                <a:srgbClr val="FFFF00"/>
              </a:solidFill>
            </c:spPr>
          </c:dPt>
          <c:dPt>
            <c:idx val="7"/>
            <c:spPr>
              <a:solidFill>
                <a:srgbClr val="AED54B"/>
              </a:solidFill>
            </c:spPr>
          </c:dPt>
          <c:dPt>
            <c:idx val="8"/>
            <c:spPr>
              <a:solidFill>
                <a:schemeClr val="accent3">
                  <a:lumMod val="75000"/>
                </a:schemeClr>
              </a:solidFill>
            </c:spPr>
          </c:dPt>
          <c:dPt>
            <c:idx val="9"/>
            <c:spPr>
              <a:solidFill>
                <a:schemeClr val="accent3">
                  <a:lumMod val="50000"/>
                </a:schemeClr>
              </a:solidFill>
            </c:spPr>
          </c:dPt>
          <c:dLbls>
            <c:dLbl>
              <c:idx val="0"/>
              <c:layout>
                <c:manualLayout>
                  <c:x val="5.4982433040488849E-3"/>
                  <c:y val="1.4222122679806251E-2"/>
                </c:manualLayout>
              </c:layout>
              <c:showVal val="1"/>
            </c:dLbl>
            <c:dLbl>
              <c:idx val="1"/>
              <c:layout>
                <c:manualLayout>
                  <c:x val="1.8327477680162871E-3"/>
                  <c:y val="-2.6074078221675009E-2"/>
                </c:manualLayout>
              </c:layout>
              <c:showVal val="1"/>
            </c:dLbl>
            <c:dLbl>
              <c:idx val="5"/>
              <c:spPr/>
              <c:txPr>
                <a:bodyPr/>
                <a:lstStyle/>
                <a:p>
                  <a:pPr>
                    <a:defRPr sz="1000" b="1">
                      <a:solidFill>
                        <a:schemeClr val="tx1"/>
                      </a:solidFill>
                    </a:defRPr>
                  </a:pPr>
                  <a:endParaRPr lang="en-US"/>
                </a:p>
              </c:txPr>
            </c:dLbl>
            <c:dLbl>
              <c:idx val="6"/>
              <c:spPr/>
              <c:txPr>
                <a:bodyPr/>
                <a:lstStyle/>
                <a:p>
                  <a:pPr>
                    <a:defRPr sz="1000" b="1">
                      <a:solidFill>
                        <a:schemeClr val="tx1"/>
                      </a:solidFill>
                    </a:defRPr>
                  </a:pPr>
                  <a:endParaRPr lang="en-US"/>
                </a:p>
              </c:txPr>
            </c:dLbl>
            <c:dLbl>
              <c:idx val="7"/>
              <c:layout>
                <c:manualLayout>
                  <c:x val="9.1637388400814066E-3"/>
                  <c:y val="3.0814599139580227E-2"/>
                </c:manualLayout>
              </c:layout>
              <c:showVal val="1"/>
            </c:dLbl>
            <c:dLbl>
              <c:idx val="9"/>
              <c:layout>
                <c:manualLayout>
                  <c:x val="5.4982433040488849E-3"/>
                  <c:y val="-1.1851768899838645E-2"/>
                </c:manualLayout>
              </c:layout>
              <c:showVal val="1"/>
            </c:dLbl>
            <c:txPr>
              <a:bodyPr/>
              <a:lstStyle/>
              <a:p>
                <a:pPr>
                  <a:defRPr sz="1000" b="1">
                    <a:solidFill>
                      <a:schemeClr val="bg1"/>
                    </a:solidFill>
                  </a:defRPr>
                </a:pPr>
                <a:endParaRPr lang="en-US"/>
              </a:p>
            </c:txPr>
            <c:showVal val="1"/>
            <c:showLeaderLines val="1"/>
          </c:dLbls>
          <c:val>
            <c:numRef>
              <c:f>Sheet1!$B$2:$B$11</c:f>
              <c:numCache>
                <c:formatCode>0%</c:formatCode>
                <c:ptCount val="10"/>
                <c:pt idx="0">
                  <c:v>1.0000000000000005E-2</c:v>
                </c:pt>
                <c:pt idx="1">
                  <c:v>1.0000000000000005E-2</c:v>
                </c:pt>
                <c:pt idx="2">
                  <c:v>3.0000000000000002E-2</c:v>
                </c:pt>
                <c:pt idx="3">
                  <c:v>4.0000000000000022E-2</c:v>
                </c:pt>
                <c:pt idx="4">
                  <c:v>0.1</c:v>
                </c:pt>
                <c:pt idx="5">
                  <c:v>0.17</c:v>
                </c:pt>
                <c:pt idx="6">
                  <c:v>0.26</c:v>
                </c:pt>
                <c:pt idx="7">
                  <c:v>0.29000000000000031</c:v>
                </c:pt>
                <c:pt idx="8">
                  <c:v>6.0000000000000032E-2</c:v>
                </c:pt>
                <c:pt idx="9">
                  <c:v>2.0000000000000011E-2</c:v>
                </c:pt>
              </c:numCache>
            </c:numRef>
          </c:val>
        </c:ser>
        <c:ser>
          <c:idx val="1"/>
          <c:order val="1"/>
          <c:tx>
            <c:strRef>
              <c:f>Sheet1!$C$1</c:f>
              <c:strCache>
                <c:ptCount val="1"/>
                <c:pt idx="0">
                  <c:v>Column1</c:v>
                </c:pt>
              </c:strCache>
            </c:strRef>
          </c:tx>
          <c:dPt>
            <c:idx val="4"/>
            <c:spPr>
              <a:solidFill>
                <a:schemeClr val="accent6"/>
              </a:solidFill>
            </c:spPr>
          </c:dPt>
          <c:dPt>
            <c:idx val="5"/>
            <c:spPr>
              <a:solidFill>
                <a:srgbClr val="FFCC00"/>
              </a:solidFill>
            </c:spPr>
          </c:dPt>
          <c:dPt>
            <c:idx val="6"/>
            <c:spPr>
              <a:solidFill>
                <a:srgbClr val="FFFF00"/>
              </a:solidFill>
            </c:spPr>
          </c:dPt>
          <c:dPt>
            <c:idx val="7"/>
            <c:spPr>
              <a:solidFill>
                <a:schemeClr val="accent3"/>
              </a:solidFill>
            </c:spPr>
          </c:dPt>
          <c:dPt>
            <c:idx val="8"/>
            <c:spPr>
              <a:solidFill>
                <a:schemeClr val="accent3">
                  <a:lumMod val="75000"/>
                </a:schemeClr>
              </a:solidFill>
            </c:spPr>
          </c:dPt>
          <c:dPt>
            <c:idx val="9"/>
            <c:spPr>
              <a:solidFill>
                <a:schemeClr val="accent3">
                  <a:lumMod val="50000"/>
                </a:schemeClr>
              </a:solidFill>
            </c:spPr>
          </c:dPt>
          <c:val>
            <c:numRef>
              <c:f>Sheet1!$C$2:$C$11</c:f>
              <c:numCache>
                <c:formatCode>General</c:formatCode>
                <c:ptCount val="10"/>
              </c:numCache>
            </c:numRef>
          </c:val>
        </c:ser>
        <c:firstSliceAng val="0"/>
        <c:holeSize val="50"/>
      </c:doughnutChart>
    </c:plotArea>
    <c:plotVisOnly val="1"/>
  </c:chart>
  <c:txPr>
    <a:bodyPr/>
    <a:lstStyle/>
    <a:p>
      <a:pPr>
        <a:defRPr sz="1800"/>
      </a:pPr>
      <a:endParaRPr lang="en-US"/>
    </a:p>
  </c:txPr>
  <c:externalData r:id="rId1"/>
</c:chartSpace>
</file>

<file path=ppt/charts/chart35.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7.9692117004192306E-2"/>
          <c:y val="1.5237988585506712E-2"/>
          <c:w val="0.73888928479622507"/>
          <c:h val="0.92888938660096854"/>
        </c:manualLayout>
      </c:layout>
      <c:doughnutChart>
        <c:varyColors val="1"/>
        <c:ser>
          <c:idx val="0"/>
          <c:order val="0"/>
          <c:tx>
            <c:strRef>
              <c:f>Sheet1!$B$1</c:f>
              <c:strCache>
                <c:ptCount val="1"/>
                <c:pt idx="0">
                  <c:v>Column1</c:v>
                </c:pt>
              </c:strCache>
            </c:strRef>
          </c:tx>
          <c:dPt>
            <c:idx val="0"/>
            <c:spPr>
              <a:solidFill>
                <a:schemeClr val="accent2">
                  <a:lumMod val="50000"/>
                </a:schemeClr>
              </a:solidFill>
            </c:spPr>
          </c:dPt>
          <c:dPt>
            <c:idx val="1"/>
            <c:spPr>
              <a:solidFill>
                <a:schemeClr val="accent2">
                  <a:lumMod val="75000"/>
                </a:schemeClr>
              </a:solidFill>
            </c:spPr>
          </c:dPt>
          <c:dPt>
            <c:idx val="2"/>
            <c:spPr>
              <a:solidFill>
                <a:schemeClr val="accent2"/>
              </a:solidFill>
            </c:spPr>
          </c:dPt>
          <c:dPt>
            <c:idx val="3"/>
            <c:spPr>
              <a:solidFill>
                <a:schemeClr val="accent6">
                  <a:lumMod val="75000"/>
                </a:schemeClr>
              </a:solidFill>
            </c:spPr>
          </c:dPt>
          <c:dPt>
            <c:idx val="4"/>
            <c:spPr>
              <a:solidFill>
                <a:schemeClr val="accent6"/>
              </a:solidFill>
            </c:spPr>
          </c:dPt>
          <c:dPt>
            <c:idx val="5"/>
            <c:spPr>
              <a:solidFill>
                <a:srgbClr val="FFCC00"/>
              </a:solidFill>
            </c:spPr>
          </c:dPt>
          <c:dPt>
            <c:idx val="6"/>
            <c:spPr>
              <a:solidFill>
                <a:srgbClr val="FFFF00"/>
              </a:solidFill>
            </c:spPr>
          </c:dPt>
          <c:dPt>
            <c:idx val="7"/>
            <c:spPr>
              <a:solidFill>
                <a:schemeClr val="accent3"/>
              </a:solidFill>
            </c:spPr>
          </c:dPt>
          <c:dPt>
            <c:idx val="8"/>
            <c:spPr>
              <a:solidFill>
                <a:schemeClr val="accent3">
                  <a:lumMod val="75000"/>
                </a:schemeClr>
              </a:solidFill>
            </c:spPr>
          </c:dPt>
          <c:dPt>
            <c:idx val="9"/>
            <c:spPr>
              <a:solidFill>
                <a:schemeClr val="accent3">
                  <a:lumMod val="50000"/>
                </a:schemeClr>
              </a:solidFill>
            </c:spPr>
          </c:dPt>
          <c:val>
            <c:numRef>
              <c:f>Sheet1!$B$2:$B$11</c:f>
              <c:numCache>
                <c:formatCode>General</c:formatCode>
                <c:ptCount val="10"/>
              </c:numCache>
            </c:numRef>
          </c:val>
        </c:ser>
        <c:ser>
          <c:idx val="1"/>
          <c:order val="1"/>
          <c:tx>
            <c:strRef>
              <c:f>Sheet1!$C$1</c:f>
              <c:strCache>
                <c:ptCount val="1"/>
                <c:pt idx="0">
                  <c:v>S4Q2</c:v>
                </c:pt>
              </c:strCache>
            </c:strRef>
          </c:tx>
          <c:dPt>
            <c:idx val="4"/>
            <c:spPr>
              <a:solidFill>
                <a:schemeClr val="accent6"/>
              </a:solidFill>
            </c:spPr>
          </c:dPt>
          <c:dPt>
            <c:idx val="5"/>
            <c:spPr>
              <a:solidFill>
                <a:srgbClr val="FFCC00"/>
              </a:solidFill>
            </c:spPr>
          </c:dPt>
          <c:dPt>
            <c:idx val="6"/>
            <c:spPr>
              <a:solidFill>
                <a:srgbClr val="FFFF00"/>
              </a:solidFill>
            </c:spPr>
          </c:dPt>
          <c:dPt>
            <c:idx val="7"/>
            <c:spPr>
              <a:solidFill>
                <a:srgbClr val="AED54B"/>
              </a:solidFill>
            </c:spPr>
          </c:dPt>
          <c:dPt>
            <c:idx val="8"/>
            <c:spPr>
              <a:solidFill>
                <a:schemeClr val="accent3">
                  <a:lumMod val="75000"/>
                </a:schemeClr>
              </a:solidFill>
            </c:spPr>
          </c:dPt>
          <c:dPt>
            <c:idx val="9"/>
            <c:spPr>
              <a:solidFill>
                <a:schemeClr val="accent3">
                  <a:lumMod val="50000"/>
                </a:schemeClr>
              </a:solidFill>
            </c:spPr>
          </c:dPt>
          <c:dLbls>
            <c:dLbl>
              <c:idx val="0"/>
              <c:delete val="1"/>
            </c:dLbl>
            <c:dLbl>
              <c:idx val="1"/>
              <c:delete val="1"/>
            </c:dLbl>
            <c:dLbl>
              <c:idx val="2"/>
              <c:delete val="1"/>
            </c:dLbl>
            <c:dLbl>
              <c:idx val="3"/>
              <c:delete val="1"/>
            </c:dLbl>
            <c:dLbl>
              <c:idx val="4"/>
              <c:layout>
                <c:manualLayout>
                  <c:x val="9.6095423512205253E-3"/>
                  <c:y val="0.12190390868405371"/>
                </c:manualLayout>
              </c:layout>
              <c:showVal val="1"/>
            </c:dLbl>
            <c:dLbl>
              <c:idx val="5"/>
              <c:spPr/>
              <c:txPr>
                <a:bodyPr/>
                <a:lstStyle/>
                <a:p>
                  <a:pPr>
                    <a:defRPr sz="1000" b="1">
                      <a:solidFill>
                        <a:schemeClr val="tx1"/>
                      </a:solidFill>
                    </a:defRPr>
                  </a:pPr>
                  <a:endParaRPr lang="en-US"/>
                </a:p>
              </c:txPr>
            </c:dLbl>
            <c:dLbl>
              <c:idx val="6"/>
              <c:spPr/>
              <c:txPr>
                <a:bodyPr/>
                <a:lstStyle/>
                <a:p>
                  <a:pPr>
                    <a:defRPr sz="1000" b="1">
                      <a:solidFill>
                        <a:schemeClr val="tx1"/>
                      </a:solidFill>
                    </a:defRPr>
                  </a:pPr>
                  <a:endParaRPr lang="en-US"/>
                </a:p>
              </c:txPr>
            </c:dLbl>
            <c:txPr>
              <a:bodyPr/>
              <a:lstStyle/>
              <a:p>
                <a:pPr>
                  <a:defRPr sz="1000" b="1">
                    <a:solidFill>
                      <a:schemeClr val="bg1"/>
                    </a:solidFill>
                  </a:defRPr>
                </a:pPr>
                <a:endParaRPr lang="en-US"/>
              </a:p>
            </c:txPr>
            <c:showVal val="1"/>
            <c:showLeaderLines val="1"/>
          </c:dLbls>
          <c:val>
            <c:numRef>
              <c:f>Sheet1!$C$2:$C$11</c:f>
              <c:numCache>
                <c:formatCode>0%</c:formatCode>
                <c:ptCount val="10"/>
                <c:pt idx="0">
                  <c:v>0</c:v>
                </c:pt>
                <c:pt idx="1">
                  <c:v>0</c:v>
                </c:pt>
                <c:pt idx="2">
                  <c:v>0</c:v>
                </c:pt>
                <c:pt idx="3">
                  <c:v>0</c:v>
                </c:pt>
                <c:pt idx="4">
                  <c:v>2.0000000000000011E-2</c:v>
                </c:pt>
                <c:pt idx="5">
                  <c:v>6.0000000000000032E-2</c:v>
                </c:pt>
                <c:pt idx="6">
                  <c:v>0.16</c:v>
                </c:pt>
                <c:pt idx="7">
                  <c:v>0.36000000000000032</c:v>
                </c:pt>
                <c:pt idx="8">
                  <c:v>0.29000000000000031</c:v>
                </c:pt>
                <c:pt idx="9">
                  <c:v>0.11</c:v>
                </c:pt>
              </c:numCache>
            </c:numRef>
          </c:val>
        </c:ser>
        <c:firstSliceAng val="0"/>
        <c:holeSize val="50"/>
      </c:doughnutChart>
    </c:plotArea>
    <c:plotVisOnly val="1"/>
  </c:chart>
  <c:txPr>
    <a:bodyPr/>
    <a:lstStyle/>
    <a:p>
      <a:pPr>
        <a:defRPr sz="1800"/>
      </a:pPr>
      <a:endParaRPr lang="en-US"/>
    </a:p>
  </c:txPr>
  <c:externalData r:id="rId1"/>
</c:chartSpace>
</file>

<file path=ppt/charts/chart36.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25633561506398328"/>
          <c:y val="0.10693597692540595"/>
          <c:w val="0.67346998576535055"/>
          <c:h val="0.79113051948937663"/>
        </c:manualLayout>
      </c:layout>
      <c:barChart>
        <c:barDir val="bar"/>
        <c:grouping val="percentStacked"/>
        <c:ser>
          <c:idx val="0"/>
          <c:order val="0"/>
          <c:tx>
            <c:strRef>
              <c:f>Sheet1!$B$1</c:f>
              <c:strCache>
                <c:ptCount val="1"/>
                <c:pt idx="0">
                  <c:v>Don't know</c:v>
                </c:pt>
              </c:strCache>
            </c:strRef>
          </c:tx>
          <c:spPr>
            <a:solidFill>
              <a:schemeClr val="tx1">
                <a:lumMod val="50000"/>
                <a:lumOff val="50000"/>
              </a:schemeClr>
            </a:solidFill>
          </c:spPr>
          <c:dLbls>
            <c:txPr>
              <a:bodyPr/>
              <a:lstStyle/>
              <a:p>
                <a:pPr>
                  <a:defRPr sz="1100">
                    <a:solidFill>
                      <a:schemeClr val="tx1"/>
                    </a:solidFill>
                  </a:defRPr>
                </a:pPr>
                <a:endParaRPr lang="en-US"/>
              </a:p>
            </c:txPr>
            <c:showVal val="1"/>
          </c:dLbls>
          <c:cat>
            <c:strRef>
              <c:f>Sheet1!$A$2:$A$8</c:f>
              <c:strCache>
                <c:ptCount val="7"/>
                <c:pt idx="0">
                  <c:v>Cars are safer today than they used to be</c:v>
                </c:pt>
                <c:pt idx="1">
                  <c:v>In car technology makes driving safer</c:v>
                </c:pt>
                <c:pt idx="2">
                  <c:v>The authorities are more interested in road safety than they used to be</c:v>
                </c:pt>
                <c:pt idx="3">
                  <c:v>Drivers are more safety conscious today than they used to be</c:v>
                </c:pt>
                <c:pt idx="4">
                  <c:v>Roads are safer today than they used to be</c:v>
                </c:pt>
                <c:pt idx="5">
                  <c:v>The management of roads and traffic is better than it used to be</c:v>
                </c:pt>
                <c:pt idx="6">
                  <c:v>Drivers are better today than they used to be</c:v>
                </c:pt>
              </c:strCache>
            </c:strRef>
          </c:cat>
          <c:val>
            <c:numRef>
              <c:f>Sheet1!$B$2:$B$8</c:f>
              <c:numCache>
                <c:formatCode>0%</c:formatCode>
                <c:ptCount val="7"/>
                <c:pt idx="0">
                  <c:v>2.0000000000000011E-2</c:v>
                </c:pt>
                <c:pt idx="1">
                  <c:v>2.0000000000000011E-2</c:v>
                </c:pt>
                <c:pt idx="2">
                  <c:v>2.0000000000000011E-2</c:v>
                </c:pt>
                <c:pt idx="3">
                  <c:v>2.0000000000000011E-2</c:v>
                </c:pt>
                <c:pt idx="4">
                  <c:v>2.0000000000000011E-2</c:v>
                </c:pt>
                <c:pt idx="5">
                  <c:v>3.0000000000000002E-2</c:v>
                </c:pt>
                <c:pt idx="6">
                  <c:v>2.0000000000000011E-2</c:v>
                </c:pt>
              </c:numCache>
            </c:numRef>
          </c:val>
        </c:ser>
        <c:ser>
          <c:idx val="1"/>
          <c:order val="1"/>
          <c:tx>
            <c:strRef>
              <c:f>Sheet1!$C$1</c:f>
              <c:strCache>
                <c:ptCount val="1"/>
                <c:pt idx="0">
                  <c:v>Disagree strongly</c:v>
                </c:pt>
              </c:strCache>
            </c:strRef>
          </c:tx>
          <c:spPr>
            <a:solidFill>
              <a:schemeClr val="accent2">
                <a:lumMod val="75000"/>
              </a:schemeClr>
            </a:solidFill>
          </c:spPr>
          <c:dLbls>
            <c:txPr>
              <a:bodyPr/>
              <a:lstStyle/>
              <a:p>
                <a:pPr>
                  <a:defRPr sz="1100" b="1">
                    <a:solidFill>
                      <a:schemeClr val="bg1"/>
                    </a:solidFill>
                  </a:defRPr>
                </a:pPr>
                <a:endParaRPr lang="en-US"/>
              </a:p>
            </c:txPr>
            <c:showVal val="1"/>
          </c:dLbls>
          <c:cat>
            <c:strRef>
              <c:f>Sheet1!$A$2:$A$8</c:f>
              <c:strCache>
                <c:ptCount val="7"/>
                <c:pt idx="0">
                  <c:v>Cars are safer today than they used to be</c:v>
                </c:pt>
                <c:pt idx="1">
                  <c:v>In car technology makes driving safer</c:v>
                </c:pt>
                <c:pt idx="2">
                  <c:v>The authorities are more interested in road safety than they used to be</c:v>
                </c:pt>
                <c:pt idx="3">
                  <c:v>Drivers are more safety conscious today than they used to be</c:v>
                </c:pt>
                <c:pt idx="4">
                  <c:v>Roads are safer today than they used to be</c:v>
                </c:pt>
                <c:pt idx="5">
                  <c:v>The management of roads and traffic is better than it used to be</c:v>
                </c:pt>
                <c:pt idx="6">
                  <c:v>Drivers are better today than they used to be</c:v>
                </c:pt>
              </c:strCache>
            </c:strRef>
          </c:cat>
          <c:val>
            <c:numRef>
              <c:f>Sheet1!$C$2:$C$8</c:f>
              <c:numCache>
                <c:formatCode>0%</c:formatCode>
                <c:ptCount val="7"/>
                <c:pt idx="0">
                  <c:v>1.0000000000000005E-2</c:v>
                </c:pt>
                <c:pt idx="1">
                  <c:v>3.0000000000000002E-2</c:v>
                </c:pt>
                <c:pt idx="2">
                  <c:v>0.05</c:v>
                </c:pt>
                <c:pt idx="3">
                  <c:v>7.0000000000000021E-2</c:v>
                </c:pt>
                <c:pt idx="4">
                  <c:v>8.0000000000000043E-2</c:v>
                </c:pt>
                <c:pt idx="5">
                  <c:v>0.1</c:v>
                </c:pt>
                <c:pt idx="6">
                  <c:v>0.12000000000000002</c:v>
                </c:pt>
              </c:numCache>
            </c:numRef>
          </c:val>
        </c:ser>
        <c:ser>
          <c:idx val="2"/>
          <c:order val="2"/>
          <c:tx>
            <c:strRef>
              <c:f>Sheet1!$D$1</c:f>
              <c:strCache>
                <c:ptCount val="1"/>
                <c:pt idx="0">
                  <c:v>Disagree slightly</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Sheet1!$A$2:$A$8</c:f>
              <c:strCache>
                <c:ptCount val="7"/>
                <c:pt idx="0">
                  <c:v>Cars are safer today than they used to be</c:v>
                </c:pt>
                <c:pt idx="1">
                  <c:v>In car technology makes driving safer</c:v>
                </c:pt>
                <c:pt idx="2">
                  <c:v>The authorities are more interested in road safety than they used to be</c:v>
                </c:pt>
                <c:pt idx="3">
                  <c:v>Drivers are more safety conscious today than they used to be</c:v>
                </c:pt>
                <c:pt idx="4">
                  <c:v>Roads are safer today than they used to be</c:v>
                </c:pt>
                <c:pt idx="5">
                  <c:v>The management of roads and traffic is better than it used to be</c:v>
                </c:pt>
                <c:pt idx="6">
                  <c:v>Drivers are better today than they used to be</c:v>
                </c:pt>
              </c:strCache>
            </c:strRef>
          </c:cat>
          <c:val>
            <c:numRef>
              <c:f>Sheet1!$D$2:$D$8</c:f>
              <c:numCache>
                <c:formatCode>0%</c:formatCode>
                <c:ptCount val="7"/>
                <c:pt idx="0">
                  <c:v>3.0000000000000002E-2</c:v>
                </c:pt>
                <c:pt idx="1">
                  <c:v>0.1</c:v>
                </c:pt>
                <c:pt idx="2">
                  <c:v>0.15000000000000024</c:v>
                </c:pt>
                <c:pt idx="3">
                  <c:v>0.22</c:v>
                </c:pt>
                <c:pt idx="4">
                  <c:v>0.22</c:v>
                </c:pt>
                <c:pt idx="5">
                  <c:v>0.26</c:v>
                </c:pt>
                <c:pt idx="6">
                  <c:v>0.30000000000000032</c:v>
                </c:pt>
              </c:numCache>
            </c:numRef>
          </c:val>
        </c:ser>
        <c:ser>
          <c:idx val="3"/>
          <c:order val="3"/>
          <c:tx>
            <c:strRef>
              <c:f>Sheet1!$E$1</c:f>
              <c:strCache>
                <c:ptCount val="1"/>
                <c:pt idx="0">
                  <c:v>Neither/ Nor</c:v>
                </c:pt>
              </c:strCache>
            </c:strRef>
          </c:tx>
          <c:spPr>
            <a:solidFill>
              <a:schemeClr val="bg2">
                <a:lumMod val="75000"/>
              </a:schemeClr>
            </a:solidFill>
          </c:spPr>
          <c:dLbls>
            <c:dLbl>
              <c:idx val="0"/>
              <c:layout>
                <c:manualLayout>
                  <c:x val="5.0498614182928362E-3"/>
                  <c:y val="1.7645137508515648E-3"/>
                </c:manualLayout>
              </c:layout>
              <c:dLblPos val="ctr"/>
              <c:showVal val="1"/>
            </c:dLbl>
            <c:dLbl>
              <c:idx val="1"/>
              <c:layout>
                <c:manualLayout>
                  <c:x val="3.2360154763076002E-3"/>
                  <c:y val="-9.8023513138969442E-17"/>
                </c:manualLayout>
              </c:layout>
              <c:dLblPos val="ctr"/>
              <c:showVal val="1"/>
            </c:dLbl>
            <c:txPr>
              <a:bodyPr/>
              <a:lstStyle/>
              <a:p>
                <a:pPr>
                  <a:defRPr sz="1100" b="1">
                    <a:solidFill>
                      <a:schemeClr val="bg1"/>
                    </a:solidFill>
                  </a:defRPr>
                </a:pPr>
                <a:endParaRPr lang="en-US"/>
              </a:p>
            </c:txPr>
            <c:dLblPos val="ctr"/>
            <c:showVal val="1"/>
          </c:dLbls>
          <c:cat>
            <c:strRef>
              <c:f>Sheet1!$A$2:$A$8</c:f>
              <c:strCache>
                <c:ptCount val="7"/>
                <c:pt idx="0">
                  <c:v>Cars are safer today than they used to be</c:v>
                </c:pt>
                <c:pt idx="1">
                  <c:v>In car technology makes driving safer</c:v>
                </c:pt>
                <c:pt idx="2">
                  <c:v>The authorities are more interested in road safety than they used to be</c:v>
                </c:pt>
                <c:pt idx="3">
                  <c:v>Drivers are more safety conscious today than they used to be</c:v>
                </c:pt>
                <c:pt idx="4">
                  <c:v>Roads are safer today than they used to be</c:v>
                </c:pt>
                <c:pt idx="5">
                  <c:v>The management of roads and traffic is better than it used to be</c:v>
                </c:pt>
                <c:pt idx="6">
                  <c:v>Drivers are better today than they used to be</c:v>
                </c:pt>
              </c:strCache>
            </c:strRef>
          </c:cat>
          <c:val>
            <c:numRef>
              <c:f>Sheet1!$E$2:$E$8</c:f>
              <c:numCache>
                <c:formatCode>0%</c:formatCode>
                <c:ptCount val="7"/>
                <c:pt idx="0">
                  <c:v>9.0000000000000024E-2</c:v>
                </c:pt>
                <c:pt idx="1">
                  <c:v>0.23</c:v>
                </c:pt>
                <c:pt idx="2">
                  <c:v>0.30000000000000032</c:v>
                </c:pt>
                <c:pt idx="3">
                  <c:v>0.30000000000000032</c:v>
                </c:pt>
                <c:pt idx="4">
                  <c:v>0.31000000000000066</c:v>
                </c:pt>
                <c:pt idx="5">
                  <c:v>0.32000000000000073</c:v>
                </c:pt>
                <c:pt idx="6">
                  <c:v>0.36000000000000032</c:v>
                </c:pt>
              </c:numCache>
            </c:numRef>
          </c:val>
        </c:ser>
        <c:ser>
          <c:idx val="4"/>
          <c:order val="4"/>
          <c:tx>
            <c:strRef>
              <c:f>Sheet1!$F$1</c:f>
              <c:strCache>
                <c:ptCount val="1"/>
                <c:pt idx="0">
                  <c:v>Agree slightly</c:v>
                </c:pt>
              </c:strCache>
            </c:strRef>
          </c:tx>
          <c:spPr>
            <a:solidFill>
              <a:schemeClr val="accent3"/>
            </a:solidFill>
          </c:spPr>
          <c:dLbls>
            <c:dLbl>
              <c:idx val="0"/>
              <c:layout>
                <c:manualLayout>
                  <c:x val="2.5888123810461742E-2"/>
                  <c:y val="-5.3463778384871003E-3"/>
                </c:manualLayout>
              </c:layout>
              <c:dLblPos val="ctr"/>
              <c:showVal val="1"/>
            </c:dLbl>
            <c:dLbl>
              <c:idx val="1"/>
              <c:layout>
                <c:manualLayout>
                  <c:x val="2.2652108334154014E-2"/>
                  <c:y val="2.1050389158544611E-7"/>
                </c:manualLayout>
              </c:layout>
              <c:dLblPos val="ctr"/>
              <c:showVal val="1"/>
            </c:dLbl>
            <c:txPr>
              <a:bodyPr/>
              <a:lstStyle/>
              <a:p>
                <a:pPr>
                  <a:defRPr sz="1100" b="1">
                    <a:solidFill>
                      <a:schemeClr val="bg1"/>
                    </a:solidFill>
                  </a:defRPr>
                </a:pPr>
                <a:endParaRPr lang="en-US"/>
              </a:p>
            </c:txPr>
            <c:dLblPos val="ctr"/>
            <c:showVal val="1"/>
          </c:dLbls>
          <c:cat>
            <c:strRef>
              <c:f>Sheet1!$A$2:$A$8</c:f>
              <c:strCache>
                <c:ptCount val="7"/>
                <c:pt idx="0">
                  <c:v>Cars are safer today than they used to be</c:v>
                </c:pt>
                <c:pt idx="1">
                  <c:v>In car technology makes driving safer</c:v>
                </c:pt>
                <c:pt idx="2">
                  <c:v>The authorities are more interested in road safety than they used to be</c:v>
                </c:pt>
                <c:pt idx="3">
                  <c:v>Drivers are more safety conscious today than they used to be</c:v>
                </c:pt>
                <c:pt idx="4">
                  <c:v>Roads are safer today than they used to be</c:v>
                </c:pt>
                <c:pt idx="5">
                  <c:v>The management of roads and traffic is better than it used to be</c:v>
                </c:pt>
                <c:pt idx="6">
                  <c:v>Drivers are better today than they used to be</c:v>
                </c:pt>
              </c:strCache>
            </c:strRef>
          </c:cat>
          <c:val>
            <c:numRef>
              <c:f>Sheet1!$F$2:$F$8</c:f>
              <c:numCache>
                <c:formatCode>0%</c:formatCode>
                <c:ptCount val="7"/>
                <c:pt idx="0">
                  <c:v>0.37000000000000038</c:v>
                </c:pt>
                <c:pt idx="1">
                  <c:v>0.44</c:v>
                </c:pt>
                <c:pt idx="2">
                  <c:v>0.39000000000000073</c:v>
                </c:pt>
                <c:pt idx="3">
                  <c:v>0.3300000000000009</c:v>
                </c:pt>
                <c:pt idx="4">
                  <c:v>0.30000000000000032</c:v>
                </c:pt>
                <c:pt idx="5">
                  <c:v>0.25</c:v>
                </c:pt>
                <c:pt idx="6">
                  <c:v>0.16</c:v>
                </c:pt>
              </c:numCache>
            </c:numRef>
          </c:val>
        </c:ser>
        <c:ser>
          <c:idx val="5"/>
          <c:order val="5"/>
          <c:tx>
            <c:strRef>
              <c:f>Sheet1!$G$1</c:f>
              <c:strCache>
                <c:ptCount val="1"/>
                <c:pt idx="0">
                  <c:v>Agree strongly</c:v>
                </c:pt>
              </c:strCache>
            </c:strRef>
          </c:tx>
          <c:spPr>
            <a:solidFill>
              <a:schemeClr val="accent3">
                <a:lumMod val="75000"/>
              </a:schemeClr>
            </a:solidFill>
          </c:spPr>
          <c:dLbls>
            <c:txPr>
              <a:bodyPr/>
              <a:lstStyle/>
              <a:p>
                <a:pPr>
                  <a:defRPr sz="1100" b="1">
                    <a:solidFill>
                      <a:schemeClr val="bg1"/>
                    </a:solidFill>
                  </a:defRPr>
                </a:pPr>
                <a:endParaRPr lang="en-US"/>
              </a:p>
            </c:txPr>
            <c:showVal val="1"/>
          </c:dLbls>
          <c:cat>
            <c:strRef>
              <c:f>Sheet1!$A$2:$A$8</c:f>
              <c:strCache>
                <c:ptCount val="7"/>
                <c:pt idx="0">
                  <c:v>Cars are safer today than they used to be</c:v>
                </c:pt>
                <c:pt idx="1">
                  <c:v>In car technology makes driving safer</c:v>
                </c:pt>
                <c:pt idx="2">
                  <c:v>The authorities are more interested in road safety than they used to be</c:v>
                </c:pt>
                <c:pt idx="3">
                  <c:v>Drivers are more safety conscious today than they used to be</c:v>
                </c:pt>
                <c:pt idx="4">
                  <c:v>Roads are safer today than they used to be</c:v>
                </c:pt>
                <c:pt idx="5">
                  <c:v>The management of roads and traffic is better than it used to be</c:v>
                </c:pt>
                <c:pt idx="6">
                  <c:v>Drivers are better today than they used to be</c:v>
                </c:pt>
              </c:strCache>
            </c:strRef>
          </c:cat>
          <c:val>
            <c:numRef>
              <c:f>Sheet1!$G$2:$G$8</c:f>
              <c:numCache>
                <c:formatCode>0%</c:formatCode>
                <c:ptCount val="7"/>
                <c:pt idx="0">
                  <c:v>0.49000000000000032</c:v>
                </c:pt>
                <c:pt idx="1">
                  <c:v>0.19</c:v>
                </c:pt>
                <c:pt idx="2">
                  <c:v>9.0000000000000024E-2</c:v>
                </c:pt>
                <c:pt idx="3">
                  <c:v>6.0000000000000032E-2</c:v>
                </c:pt>
                <c:pt idx="4">
                  <c:v>7.0000000000000021E-2</c:v>
                </c:pt>
                <c:pt idx="5">
                  <c:v>4.0000000000000022E-2</c:v>
                </c:pt>
                <c:pt idx="6">
                  <c:v>3.0000000000000002E-2</c:v>
                </c:pt>
              </c:numCache>
            </c:numRef>
          </c:val>
        </c:ser>
        <c:dLbls>
          <c:showVal val="1"/>
        </c:dLbls>
        <c:overlap val="100"/>
        <c:axId val="149679104"/>
        <c:axId val="150242816"/>
      </c:barChart>
      <c:catAx>
        <c:axId val="149679104"/>
        <c:scaling>
          <c:orientation val="maxMin"/>
        </c:scaling>
        <c:axPos val="l"/>
        <c:numFmt formatCode="General" sourceLinked="1"/>
        <c:tickLblPos val="nextTo"/>
        <c:txPr>
          <a:bodyPr/>
          <a:lstStyle/>
          <a:p>
            <a:pPr>
              <a:defRPr sz="1200"/>
            </a:pPr>
            <a:endParaRPr lang="en-US"/>
          </a:p>
        </c:txPr>
        <c:crossAx val="150242816"/>
        <c:crosses val="autoZero"/>
        <c:auto val="1"/>
        <c:lblAlgn val="ctr"/>
        <c:lblOffset val="100"/>
      </c:catAx>
      <c:valAx>
        <c:axId val="150242816"/>
        <c:scaling>
          <c:orientation val="minMax"/>
        </c:scaling>
        <c:delete val="1"/>
        <c:axPos val="t"/>
        <c:numFmt formatCode="0%" sourceLinked="1"/>
        <c:tickLblPos val="none"/>
        <c:crossAx val="149679104"/>
        <c:crosses val="autoZero"/>
        <c:crossBetween val="between"/>
      </c:valAx>
    </c:plotArea>
    <c:legend>
      <c:legendPos val="r"/>
      <c:layout>
        <c:manualLayout>
          <c:xMode val="edge"/>
          <c:yMode val="edge"/>
          <c:x val="0.23769220862846113"/>
          <c:y val="0.90167374829599412"/>
          <c:w val="0.75519673003163579"/>
          <c:h val="9.3767835978985123E-2"/>
        </c:manualLayout>
      </c:layout>
      <c:txPr>
        <a:bodyPr/>
        <a:lstStyle/>
        <a:p>
          <a:pPr>
            <a:defRPr sz="1200"/>
          </a:pPr>
          <a:endParaRPr lang="en-US"/>
        </a:p>
      </c:txPr>
    </c:legend>
    <c:plotVisOnly val="1"/>
  </c:chart>
  <c:txPr>
    <a:bodyPr/>
    <a:lstStyle/>
    <a:p>
      <a:pPr>
        <a:defRPr sz="1800"/>
      </a:pPr>
      <a:endParaRPr lang="en-US"/>
    </a:p>
  </c:txPr>
  <c:externalData r:id="rId1"/>
</c:chartSpace>
</file>

<file path=ppt/charts/chart37.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44439266042173309"/>
          <c:y val="2.4753694537637427E-2"/>
          <c:w val="0.46480484914974318"/>
          <c:h val="0.95049261092472503"/>
        </c:manualLayout>
      </c:layout>
      <c:barChart>
        <c:barDir val="bar"/>
        <c:grouping val="clustered"/>
        <c:ser>
          <c:idx val="0"/>
          <c:order val="0"/>
          <c:tx>
            <c:strRef>
              <c:f>Sheet1!$B$1</c:f>
              <c:strCache>
                <c:ptCount val="1"/>
                <c:pt idx="0">
                  <c:v>Adverse weather</c:v>
                </c:pt>
              </c:strCache>
            </c:strRef>
          </c:tx>
          <c:spPr>
            <a:solidFill>
              <a:schemeClr val="accent2"/>
            </a:solidFill>
          </c:spPr>
          <c:dLbls>
            <c:txPr>
              <a:bodyPr/>
              <a:lstStyle/>
              <a:p>
                <a:pPr>
                  <a:defRPr sz="1100"/>
                </a:pPr>
                <a:endParaRPr lang="en-US"/>
              </a:p>
            </c:txPr>
            <c:dLblPos val="outEnd"/>
            <c:showVal val="1"/>
          </c:dLbls>
          <c:cat>
            <c:strRef>
              <c:f>Sheet1!$A$2:$A$14</c:f>
              <c:strCache>
                <c:ptCount val="13"/>
                <c:pt idx="0">
                  <c:v>None of the above</c:v>
                </c:pt>
                <c:pt idx="1">
                  <c:v>Drivers who use their cars for small journeys</c:v>
                </c:pt>
                <c:pt idx="2">
                  <c:v>Congestion</c:v>
                </c:pt>
                <c:pt idx="3">
                  <c:v>Drivers who do not use a visual gesture to say thanks</c:v>
                </c:pt>
                <c:pt idx="4">
                  <c:v>Drivers who are not courteous in busy traffic</c:v>
                </c:pt>
                <c:pt idx="5">
                  <c:v>Drivers who drive in the outside lane on motorways and will not pull over for faster cars</c:v>
                </c:pt>
                <c:pt idx="6">
                  <c:v>Drivers who drive too slowly for the road conditions</c:v>
                </c:pt>
                <c:pt idx="7">
                  <c:v>Drivers who stay in the middle lane on motorways and will not move over to the inside lane when they can</c:v>
                </c:pt>
                <c:pt idx="8">
                  <c:v>Other drivers' road rage or aggressive driving</c:v>
                </c:pt>
                <c:pt idx="9">
                  <c:v>Drivers who cut in sharply after overtaking</c:v>
                </c:pt>
                <c:pt idx="10">
                  <c:v>Drivers who drive too close behind you</c:v>
                </c:pt>
                <c:pt idx="11">
                  <c:v>Drivers who fail to signal their intentions clearly</c:v>
                </c:pt>
                <c:pt idx="12">
                  <c:v>Drivers who use their mobile phone whilst driving</c:v>
                </c:pt>
              </c:strCache>
            </c:strRef>
          </c:cat>
          <c:val>
            <c:numRef>
              <c:f>Sheet1!$B$2:$B$14</c:f>
            </c:numRef>
          </c:val>
        </c:ser>
        <c:ser>
          <c:idx val="1"/>
          <c:order val="1"/>
          <c:tx>
            <c:strRef>
              <c:f>Sheet1!$C$1</c:f>
              <c:strCache>
                <c:ptCount val="1"/>
                <c:pt idx="0">
                  <c:v>Normal conditions</c:v>
                </c:pt>
              </c:strCache>
            </c:strRef>
          </c:tx>
          <c:spPr>
            <a:solidFill>
              <a:schemeClr val="accent1"/>
            </a:solidFill>
          </c:spPr>
          <c:dLbls>
            <c:txPr>
              <a:bodyPr/>
              <a:lstStyle/>
              <a:p>
                <a:pPr>
                  <a:defRPr sz="1100"/>
                </a:pPr>
                <a:endParaRPr lang="en-US"/>
              </a:p>
            </c:txPr>
            <c:dLblPos val="outEnd"/>
            <c:showVal val="1"/>
          </c:dLbls>
          <c:cat>
            <c:strRef>
              <c:f>Sheet1!$A$2:$A$14</c:f>
              <c:strCache>
                <c:ptCount val="13"/>
                <c:pt idx="0">
                  <c:v>None of the above</c:v>
                </c:pt>
                <c:pt idx="1">
                  <c:v>Drivers who use their cars for small journeys</c:v>
                </c:pt>
                <c:pt idx="2">
                  <c:v>Congestion</c:v>
                </c:pt>
                <c:pt idx="3">
                  <c:v>Drivers who do not use a visual gesture to say thanks</c:v>
                </c:pt>
                <c:pt idx="4">
                  <c:v>Drivers who are not courteous in busy traffic</c:v>
                </c:pt>
                <c:pt idx="5">
                  <c:v>Drivers who drive in the outside lane on motorways and will not pull over for faster cars</c:v>
                </c:pt>
                <c:pt idx="6">
                  <c:v>Drivers who drive too slowly for the road conditions</c:v>
                </c:pt>
                <c:pt idx="7">
                  <c:v>Drivers who stay in the middle lane on motorways and will not move over to the inside lane when they can</c:v>
                </c:pt>
                <c:pt idx="8">
                  <c:v>Other drivers' road rage or aggressive driving</c:v>
                </c:pt>
                <c:pt idx="9">
                  <c:v>Drivers who cut in sharply after overtaking</c:v>
                </c:pt>
                <c:pt idx="10">
                  <c:v>Drivers who drive too close behind you</c:v>
                </c:pt>
                <c:pt idx="11">
                  <c:v>Drivers who fail to signal their intentions clearly</c:v>
                </c:pt>
                <c:pt idx="12">
                  <c:v>Drivers who use their mobile phone whilst driving</c:v>
                </c:pt>
              </c:strCache>
            </c:strRef>
          </c:cat>
          <c:val>
            <c:numRef>
              <c:f>Sheet1!$C$2:$C$14</c:f>
              <c:numCache>
                <c:formatCode>0%</c:formatCode>
                <c:ptCount val="13"/>
                <c:pt idx="0">
                  <c:v>0.05</c:v>
                </c:pt>
                <c:pt idx="1">
                  <c:v>0.14000000000000001</c:v>
                </c:pt>
                <c:pt idx="2">
                  <c:v>0.43000000000000038</c:v>
                </c:pt>
                <c:pt idx="3">
                  <c:v>0.47000000000000008</c:v>
                </c:pt>
                <c:pt idx="4">
                  <c:v>0.56000000000000005</c:v>
                </c:pt>
                <c:pt idx="5">
                  <c:v>0.59</c:v>
                </c:pt>
                <c:pt idx="6">
                  <c:v>0.59</c:v>
                </c:pt>
                <c:pt idx="7">
                  <c:v>0.64000000000000146</c:v>
                </c:pt>
                <c:pt idx="8">
                  <c:v>0.64000000000000146</c:v>
                </c:pt>
                <c:pt idx="9">
                  <c:v>0.65000000000000169</c:v>
                </c:pt>
                <c:pt idx="10">
                  <c:v>0.74000000000000132</c:v>
                </c:pt>
                <c:pt idx="11">
                  <c:v>0.75000000000000144</c:v>
                </c:pt>
                <c:pt idx="12">
                  <c:v>0.76000000000000145</c:v>
                </c:pt>
              </c:numCache>
            </c:numRef>
          </c:val>
        </c:ser>
        <c:axId val="151220608"/>
        <c:axId val="151222144"/>
      </c:barChart>
      <c:catAx>
        <c:axId val="151220608"/>
        <c:scaling>
          <c:orientation val="minMax"/>
        </c:scaling>
        <c:axPos val="l"/>
        <c:numFmt formatCode="General" sourceLinked="1"/>
        <c:tickLblPos val="nextTo"/>
        <c:txPr>
          <a:bodyPr/>
          <a:lstStyle/>
          <a:p>
            <a:pPr>
              <a:defRPr sz="1100"/>
            </a:pPr>
            <a:endParaRPr lang="en-US"/>
          </a:p>
        </c:txPr>
        <c:crossAx val="151222144"/>
        <c:crosses val="autoZero"/>
        <c:auto val="1"/>
        <c:lblAlgn val="ctr"/>
        <c:lblOffset val="100"/>
      </c:catAx>
      <c:valAx>
        <c:axId val="151222144"/>
        <c:scaling>
          <c:orientation val="minMax"/>
        </c:scaling>
        <c:delete val="1"/>
        <c:axPos val="b"/>
        <c:numFmt formatCode="0%" sourceLinked="1"/>
        <c:tickLblPos val="none"/>
        <c:crossAx val="151220608"/>
        <c:crosses val="autoZero"/>
        <c:crossBetween val="between"/>
      </c:valAx>
    </c:plotArea>
    <c:plotVisOnly val="1"/>
  </c:chart>
  <c:txPr>
    <a:bodyPr/>
    <a:lstStyle/>
    <a:p>
      <a:pPr>
        <a:defRPr sz="1800"/>
      </a:pPr>
      <a:endParaRPr lang="en-US"/>
    </a:p>
  </c:txPr>
  <c:externalData r:id="rId1"/>
</c:chartSpace>
</file>

<file path=ppt/charts/chart38.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38996668439766968"/>
          <c:y val="0.10746829418516755"/>
          <c:w val="0.61003331560234053"/>
          <c:h val="0.74926024431441762"/>
        </c:manualLayout>
      </c:layout>
      <c:barChart>
        <c:barDir val="bar"/>
        <c:grouping val="percentStacked"/>
        <c:ser>
          <c:idx val="0"/>
          <c:order val="0"/>
          <c:tx>
            <c:strRef>
              <c:f>Sheet1!$A$2</c:f>
              <c:strCache>
                <c:ptCount val="1"/>
                <c:pt idx="0">
                  <c:v>Frequently (on most journeys)</c:v>
                </c:pt>
              </c:strCache>
            </c:strRef>
          </c:tx>
          <c:spPr>
            <a:solidFill>
              <a:schemeClr val="accent2">
                <a:lumMod val="75000"/>
              </a:schemeClr>
            </a:solidFill>
          </c:spPr>
          <c:dLbls>
            <c:txPr>
              <a:bodyPr/>
              <a:lstStyle/>
              <a:p>
                <a:pPr>
                  <a:defRPr lang="en-US">
                    <a:solidFill>
                      <a:schemeClr val="bg1"/>
                    </a:solidFill>
                  </a:defRPr>
                </a:pPr>
                <a:endParaRPr lang="en-US"/>
              </a:p>
            </c:txPr>
            <c:showVal val="1"/>
          </c:dLbls>
          <c:cat>
            <c:strRef>
              <c:f>Sheet1!$B$1:$F$1</c:f>
              <c:strCache>
                <c:ptCount val="5"/>
                <c:pt idx="0">
                  <c:v>Motorways - where the current maximum is 70mph but may rise to 80mph</c:v>
                </c:pt>
                <c:pt idx="1">
                  <c:v>Country roads - where the current maximum is 50-60mph</c:v>
                </c:pt>
                <c:pt idx="2">
                  <c:v>Urban roads - where the current maximum is 40mph</c:v>
                </c:pt>
                <c:pt idx="3">
                  <c:v>Urban roads - where the current maximum is 30mph</c:v>
                </c:pt>
                <c:pt idx="4">
                  <c:v>20mph zones in urban areas</c:v>
                </c:pt>
              </c:strCache>
            </c:strRef>
          </c:cat>
          <c:val>
            <c:numRef>
              <c:f>Sheet1!$B$2:$F$2</c:f>
              <c:numCache>
                <c:formatCode>0%</c:formatCode>
                <c:ptCount val="5"/>
                <c:pt idx="0">
                  <c:v>0.19</c:v>
                </c:pt>
                <c:pt idx="1">
                  <c:v>0.05</c:v>
                </c:pt>
                <c:pt idx="2">
                  <c:v>4.0000000000000022E-2</c:v>
                </c:pt>
                <c:pt idx="3">
                  <c:v>6.0000000000000032E-2</c:v>
                </c:pt>
                <c:pt idx="4">
                  <c:v>6.0000000000000032E-2</c:v>
                </c:pt>
              </c:numCache>
            </c:numRef>
          </c:val>
        </c:ser>
        <c:ser>
          <c:idx val="1"/>
          <c:order val="1"/>
          <c:tx>
            <c:strRef>
              <c:f>Sheet1!$A$3</c:f>
              <c:strCache>
                <c:ptCount val="1"/>
                <c:pt idx="0">
                  <c:v>Occasionally (up to half of all journeys)</c:v>
                </c:pt>
              </c:strCache>
            </c:strRef>
          </c:tx>
          <c:spPr>
            <a:solidFill>
              <a:schemeClr val="accent2"/>
            </a:solidFill>
          </c:spPr>
          <c:dLbls>
            <c:txPr>
              <a:bodyPr/>
              <a:lstStyle/>
              <a:p>
                <a:pPr>
                  <a:defRPr lang="en-US">
                    <a:solidFill>
                      <a:schemeClr val="bg1"/>
                    </a:solidFill>
                  </a:defRPr>
                </a:pPr>
                <a:endParaRPr lang="en-US"/>
              </a:p>
            </c:txPr>
            <c:showVal val="1"/>
          </c:dLbls>
          <c:cat>
            <c:strRef>
              <c:f>Sheet1!$B$1:$F$1</c:f>
              <c:strCache>
                <c:ptCount val="5"/>
                <c:pt idx="0">
                  <c:v>Motorways - where the current maximum is 70mph but may rise to 80mph</c:v>
                </c:pt>
                <c:pt idx="1">
                  <c:v>Country roads - where the current maximum is 50-60mph</c:v>
                </c:pt>
                <c:pt idx="2">
                  <c:v>Urban roads - where the current maximum is 40mph</c:v>
                </c:pt>
                <c:pt idx="3">
                  <c:v>Urban roads - where the current maximum is 30mph</c:v>
                </c:pt>
                <c:pt idx="4">
                  <c:v>20mph zones in urban areas</c:v>
                </c:pt>
              </c:strCache>
            </c:strRef>
          </c:cat>
          <c:val>
            <c:numRef>
              <c:f>Sheet1!$B$3:$F$3</c:f>
              <c:numCache>
                <c:formatCode>0%</c:formatCode>
                <c:ptCount val="5"/>
                <c:pt idx="0">
                  <c:v>0.46</c:v>
                </c:pt>
                <c:pt idx="1">
                  <c:v>0.35000000000000031</c:v>
                </c:pt>
                <c:pt idx="2">
                  <c:v>0.33000000000000196</c:v>
                </c:pt>
                <c:pt idx="3">
                  <c:v>0.34</c:v>
                </c:pt>
                <c:pt idx="4">
                  <c:v>0.30000000000000032</c:v>
                </c:pt>
              </c:numCache>
            </c:numRef>
          </c:val>
        </c:ser>
        <c:ser>
          <c:idx val="2"/>
          <c:order val="2"/>
          <c:tx>
            <c:strRef>
              <c:f>Sheet1!$A$4</c:f>
              <c:strCache>
                <c:ptCount val="1"/>
                <c:pt idx="0">
                  <c:v>Never</c:v>
                </c:pt>
              </c:strCache>
            </c:strRef>
          </c:tx>
          <c:spPr>
            <a:solidFill>
              <a:schemeClr val="bg1">
                <a:lumMod val="50000"/>
              </a:schemeClr>
            </a:solidFill>
          </c:spPr>
          <c:dLbls>
            <c:txPr>
              <a:bodyPr/>
              <a:lstStyle/>
              <a:p>
                <a:pPr>
                  <a:defRPr lang="en-US">
                    <a:solidFill>
                      <a:schemeClr val="bg1"/>
                    </a:solidFill>
                  </a:defRPr>
                </a:pPr>
                <a:endParaRPr lang="en-US"/>
              </a:p>
            </c:txPr>
            <c:showVal val="1"/>
          </c:dLbls>
          <c:cat>
            <c:strRef>
              <c:f>Sheet1!$B$1:$F$1</c:f>
              <c:strCache>
                <c:ptCount val="5"/>
                <c:pt idx="0">
                  <c:v>Motorways - where the current maximum is 70mph but may rise to 80mph</c:v>
                </c:pt>
                <c:pt idx="1">
                  <c:v>Country roads - where the current maximum is 50-60mph</c:v>
                </c:pt>
                <c:pt idx="2">
                  <c:v>Urban roads - where the current maximum is 40mph</c:v>
                </c:pt>
                <c:pt idx="3">
                  <c:v>Urban roads - where the current maximum is 30mph</c:v>
                </c:pt>
                <c:pt idx="4">
                  <c:v>20mph zones in urban areas</c:v>
                </c:pt>
              </c:strCache>
            </c:strRef>
          </c:cat>
          <c:val>
            <c:numRef>
              <c:f>Sheet1!$B$4:$F$4</c:f>
              <c:numCache>
                <c:formatCode>0%</c:formatCode>
                <c:ptCount val="5"/>
                <c:pt idx="0">
                  <c:v>0.29000000000000031</c:v>
                </c:pt>
                <c:pt idx="1">
                  <c:v>0.56999999999999995</c:v>
                </c:pt>
                <c:pt idx="2">
                  <c:v>0.62000000000000299</c:v>
                </c:pt>
                <c:pt idx="3">
                  <c:v>0.60000000000000064</c:v>
                </c:pt>
                <c:pt idx="4">
                  <c:v>0.58000000000000007</c:v>
                </c:pt>
              </c:numCache>
            </c:numRef>
          </c:val>
        </c:ser>
        <c:ser>
          <c:idx val="3"/>
          <c:order val="3"/>
          <c:tx>
            <c:strRef>
              <c:f>Sheet1!$A$5</c:f>
              <c:strCache>
                <c:ptCount val="1"/>
                <c:pt idx="0">
                  <c:v>Don't drive on this type of road</c:v>
                </c:pt>
              </c:strCache>
            </c:strRef>
          </c:tx>
          <c:spPr>
            <a:solidFill>
              <a:schemeClr val="tx1">
                <a:lumMod val="85000"/>
                <a:lumOff val="15000"/>
              </a:schemeClr>
            </a:solidFill>
          </c:spPr>
          <c:dLbls>
            <c:dLbl>
              <c:idx val="2"/>
              <c:layout>
                <c:manualLayout>
                  <c:x val="-4.8705899588377625E-3"/>
                  <c:y val="0"/>
                </c:manualLayout>
              </c:layout>
              <c:showVal val="1"/>
            </c:dLbl>
            <c:dLbl>
              <c:idx val="3"/>
              <c:delete val="1"/>
            </c:dLbl>
            <c:txPr>
              <a:bodyPr/>
              <a:lstStyle/>
              <a:p>
                <a:pPr>
                  <a:defRPr>
                    <a:solidFill>
                      <a:schemeClr val="bg1"/>
                    </a:solidFill>
                  </a:defRPr>
                </a:pPr>
                <a:endParaRPr lang="en-US"/>
              </a:p>
            </c:txPr>
            <c:showVal val="1"/>
          </c:dLbls>
          <c:cat>
            <c:strRef>
              <c:f>Sheet1!$B$1:$F$1</c:f>
              <c:strCache>
                <c:ptCount val="5"/>
                <c:pt idx="0">
                  <c:v>Motorways - where the current maximum is 70mph but may rise to 80mph</c:v>
                </c:pt>
                <c:pt idx="1">
                  <c:v>Country roads - where the current maximum is 50-60mph</c:v>
                </c:pt>
                <c:pt idx="2">
                  <c:v>Urban roads - where the current maximum is 40mph</c:v>
                </c:pt>
                <c:pt idx="3">
                  <c:v>Urban roads - where the current maximum is 30mph</c:v>
                </c:pt>
                <c:pt idx="4">
                  <c:v>20mph zones in urban areas</c:v>
                </c:pt>
              </c:strCache>
            </c:strRef>
          </c:cat>
          <c:val>
            <c:numRef>
              <c:f>Sheet1!$B$5:$F$5</c:f>
              <c:numCache>
                <c:formatCode>0%</c:formatCode>
                <c:ptCount val="5"/>
                <c:pt idx="0">
                  <c:v>6.0000000000000032E-2</c:v>
                </c:pt>
                <c:pt idx="1">
                  <c:v>3.0000000000000002E-2</c:v>
                </c:pt>
                <c:pt idx="2">
                  <c:v>1.0000000000000005E-2</c:v>
                </c:pt>
                <c:pt idx="3" formatCode="General">
                  <c:v>0</c:v>
                </c:pt>
                <c:pt idx="4">
                  <c:v>6.0000000000000032E-2</c:v>
                </c:pt>
              </c:numCache>
            </c:numRef>
          </c:val>
        </c:ser>
        <c:dLbls>
          <c:showVal val="1"/>
        </c:dLbls>
        <c:gapWidth val="55"/>
        <c:overlap val="100"/>
        <c:axId val="151632896"/>
        <c:axId val="151646976"/>
      </c:barChart>
      <c:catAx>
        <c:axId val="151632896"/>
        <c:scaling>
          <c:orientation val="maxMin"/>
        </c:scaling>
        <c:delete val="1"/>
        <c:axPos val="l"/>
        <c:numFmt formatCode="General" sourceLinked="1"/>
        <c:majorTickMark val="none"/>
        <c:tickLblPos val="none"/>
        <c:crossAx val="151646976"/>
        <c:crosses val="autoZero"/>
        <c:auto val="1"/>
        <c:lblAlgn val="ctr"/>
        <c:lblOffset val="100"/>
      </c:catAx>
      <c:valAx>
        <c:axId val="151646976"/>
        <c:scaling>
          <c:orientation val="minMax"/>
          <c:max val="1"/>
        </c:scaling>
        <c:delete val="1"/>
        <c:axPos val="t"/>
        <c:numFmt formatCode="0%" sourceLinked="1"/>
        <c:majorTickMark val="none"/>
        <c:tickLblPos val="none"/>
        <c:crossAx val="151632896"/>
        <c:crosses val="autoZero"/>
        <c:crossBetween val="between"/>
      </c:valAx>
      <c:spPr>
        <a:noFill/>
        <a:ln w="25400">
          <a:noFill/>
        </a:ln>
      </c:spPr>
    </c:plotArea>
    <c:legend>
      <c:legendPos val="b"/>
      <c:layout>
        <c:manualLayout>
          <c:xMode val="edge"/>
          <c:yMode val="edge"/>
          <c:x val="0.39336456902757777"/>
          <c:y val="0.87999738701158881"/>
          <c:w val="0.57612981387827"/>
          <c:h val="0.1057804903086127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39.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43897336592E-2"/>
          <c:w val="1"/>
          <c:h val="0.80989037033319933"/>
        </c:manualLayout>
      </c:layout>
      <c:barChart>
        <c:barDir val="bar"/>
        <c:grouping val="stacked"/>
        <c:ser>
          <c:idx val="0"/>
          <c:order val="0"/>
          <c:tx>
            <c:strRef>
              <c:f>Sheet1!$B$1</c:f>
              <c:strCache>
                <c:ptCount val="1"/>
                <c:pt idx="0">
                  <c:v>(2) Worse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0.45</c:v>
                </c:pt>
                <c:pt idx="1">
                  <c:v>0.45</c:v>
                </c:pt>
                <c:pt idx="2">
                  <c:v>0.43000000000000038</c:v>
                </c:pt>
                <c:pt idx="3">
                  <c:v>0.42000000000000032</c:v>
                </c:pt>
                <c:pt idx="4">
                  <c:v>0.34</c:v>
                </c:pt>
              </c:numCache>
            </c:numRef>
          </c:val>
        </c:ser>
        <c:ser>
          <c:idx val="1"/>
          <c:order val="1"/>
          <c:tx>
            <c:strRef>
              <c:f>Sheet1!$C$1</c:f>
              <c:strCache>
                <c:ptCount val="1"/>
                <c:pt idx="0">
                  <c:v>(1) Much worse</c:v>
                </c:pt>
              </c:strCache>
            </c:strRef>
          </c:tx>
          <c:spPr>
            <a:solidFill>
              <a:schemeClr val="accent2">
                <a:lumMod val="75000"/>
              </a:schemeClr>
            </a:solidFill>
          </c:spPr>
          <c:dLbls>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0.2</c:v>
                </c:pt>
                <c:pt idx="1">
                  <c:v>0.17</c:v>
                </c:pt>
                <c:pt idx="2">
                  <c:v>0.13</c:v>
                </c:pt>
                <c:pt idx="3">
                  <c:v>0.12000000000000002</c:v>
                </c:pt>
                <c:pt idx="4">
                  <c:v>0.12000000000000002</c:v>
                </c:pt>
              </c:numCache>
            </c:numRef>
          </c:val>
        </c:ser>
        <c:gapWidth val="101"/>
        <c:overlap val="100"/>
        <c:axId val="151781760"/>
        <c:axId val="151783296"/>
      </c:barChart>
      <c:catAx>
        <c:axId val="151781760"/>
        <c:scaling>
          <c:orientation val="maxMin"/>
        </c:scaling>
        <c:delete val="1"/>
        <c:axPos val="r"/>
        <c:numFmt formatCode="General" sourceLinked="1"/>
        <c:tickLblPos val="none"/>
        <c:crossAx val="151783296"/>
        <c:crosses val="autoZero"/>
        <c:auto val="1"/>
        <c:lblAlgn val="ctr"/>
        <c:lblOffset val="100"/>
      </c:catAx>
      <c:valAx>
        <c:axId val="151783296"/>
        <c:scaling>
          <c:orientation val="maxMin"/>
          <c:max val="1"/>
        </c:scaling>
        <c:delete val="1"/>
        <c:axPos val="t"/>
        <c:numFmt formatCode="0%" sourceLinked="1"/>
        <c:tickLblPos val="none"/>
        <c:crossAx val="151781760"/>
        <c:crosses val="autoZero"/>
        <c:crossBetween val="between"/>
      </c:valAx>
    </c:plotArea>
    <c:plotVisOnly val="1"/>
    <c:dispBlanksAs val="gap"/>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45972292240092516"/>
          <c:y val="6.9908703085675469E-2"/>
          <c:w val="0.39226195912631334"/>
          <c:h val="0.80979423359795011"/>
        </c:manualLayout>
      </c:layout>
      <c:barChart>
        <c:barDir val="bar"/>
        <c:grouping val="clustered"/>
        <c:ser>
          <c:idx val="0"/>
          <c:order val="0"/>
          <c:spPr>
            <a:solidFill>
              <a:schemeClr val="accent1"/>
            </a:solidFill>
          </c:spPr>
          <c:dPt>
            <c:idx val="0"/>
            <c:spPr>
              <a:solidFill>
                <a:schemeClr val="accent2"/>
              </a:solidFill>
            </c:spPr>
          </c:dPt>
          <c:dPt>
            <c:idx val="1"/>
            <c:spPr>
              <a:solidFill>
                <a:schemeClr val="accent5"/>
              </a:solidFill>
            </c:spPr>
          </c:dPt>
          <c:dPt>
            <c:idx val="2"/>
            <c:spPr>
              <a:solidFill>
                <a:schemeClr val="accent2"/>
              </a:solidFill>
            </c:spPr>
          </c:dPt>
          <c:dPt>
            <c:idx val="3"/>
            <c:spPr>
              <a:solidFill>
                <a:schemeClr val="accent5"/>
              </a:solidFill>
            </c:spPr>
          </c:dPt>
          <c:dPt>
            <c:idx val="4"/>
            <c:spPr>
              <a:solidFill>
                <a:schemeClr val="accent2"/>
              </a:solidFill>
            </c:spPr>
          </c:dPt>
          <c:dPt>
            <c:idx val="5"/>
            <c:spPr>
              <a:solidFill>
                <a:schemeClr val="accent5"/>
              </a:solidFill>
            </c:spPr>
          </c:dPt>
          <c:dPt>
            <c:idx val="6"/>
            <c:spPr>
              <a:solidFill>
                <a:schemeClr val="accent2"/>
              </a:solidFill>
            </c:spPr>
          </c:dPt>
          <c:dPt>
            <c:idx val="7"/>
            <c:spPr>
              <a:solidFill>
                <a:schemeClr val="accent2"/>
              </a:solidFill>
            </c:spPr>
          </c:dPt>
          <c:dPt>
            <c:idx val="8"/>
            <c:spPr>
              <a:solidFill>
                <a:schemeClr val="tx2"/>
              </a:solidFill>
            </c:spPr>
          </c:dPt>
          <c:dPt>
            <c:idx val="9"/>
            <c:spPr>
              <a:solidFill>
                <a:schemeClr val="tx2"/>
              </a:solidFill>
            </c:spPr>
          </c:dPt>
          <c:dPt>
            <c:idx val="10"/>
            <c:spPr>
              <a:solidFill>
                <a:schemeClr val="accent2"/>
              </a:solidFill>
            </c:spPr>
          </c:dPt>
          <c:dLbls>
            <c:txPr>
              <a:bodyPr/>
              <a:lstStyle/>
              <a:p>
                <a:pPr>
                  <a:defRPr sz="1100"/>
                </a:pPr>
                <a:endParaRPr lang="en-US"/>
              </a:p>
            </c:txPr>
            <c:showVal val="1"/>
          </c:dLbls>
          <c:cat>
            <c:strRef>
              <c:f>Sheet1!$A$2:$A$12</c:f>
              <c:strCache>
                <c:ptCount val="11"/>
                <c:pt idx="0">
                  <c:v>More reliant on it for the school run</c:v>
                </c:pt>
                <c:pt idx="1">
                  <c:v>Longer commuting distances</c:v>
                </c:pt>
                <c:pt idx="2">
                  <c:v>Do more longer journeys</c:v>
                </c:pt>
                <c:pt idx="3">
                  <c:v>Use public transport less frequently</c:v>
                </c:pt>
                <c:pt idx="4">
                  <c:v>Spend more time in it</c:v>
                </c:pt>
                <c:pt idx="5">
                  <c:v>Use public transport more frequently</c:v>
                </c:pt>
                <c:pt idx="6">
                  <c:v>More reliant on it for pleasure (e.g. day trips)</c:v>
                </c:pt>
                <c:pt idx="7">
                  <c:v>Do more shorter journeys</c:v>
                </c:pt>
                <c:pt idx="8">
                  <c:v>I've become more reliant on in-car technology e.g. Sat Nav</c:v>
                </c:pt>
                <c:pt idx="9">
                  <c:v>I don't use paper road maps anymore</c:v>
                </c:pt>
                <c:pt idx="10">
                  <c:v>More reliant on it overall</c:v>
                </c:pt>
              </c:strCache>
            </c:strRef>
          </c:cat>
          <c:val>
            <c:numRef>
              <c:f>Sheet1!$B$2:$B$12</c:f>
              <c:numCache>
                <c:formatCode>0%</c:formatCode>
                <c:ptCount val="11"/>
                <c:pt idx="0">
                  <c:v>3.0000000000000002E-2</c:v>
                </c:pt>
                <c:pt idx="1">
                  <c:v>0.1</c:v>
                </c:pt>
                <c:pt idx="2">
                  <c:v>0.12000000000000002</c:v>
                </c:pt>
                <c:pt idx="3">
                  <c:v>0.14000000000000001</c:v>
                </c:pt>
                <c:pt idx="4">
                  <c:v>0.14000000000000001</c:v>
                </c:pt>
                <c:pt idx="5">
                  <c:v>0.21000000000000021</c:v>
                </c:pt>
                <c:pt idx="6">
                  <c:v>0.22</c:v>
                </c:pt>
                <c:pt idx="7">
                  <c:v>0.23</c:v>
                </c:pt>
                <c:pt idx="8">
                  <c:v>0.33000000000000196</c:v>
                </c:pt>
                <c:pt idx="9">
                  <c:v>0.35000000000000031</c:v>
                </c:pt>
                <c:pt idx="10">
                  <c:v>0.39000000000000168</c:v>
                </c:pt>
              </c:numCache>
            </c:numRef>
          </c:val>
        </c:ser>
        <c:gapWidth val="66"/>
        <c:axId val="133116672"/>
        <c:axId val="133118208"/>
      </c:barChart>
      <c:catAx>
        <c:axId val="133116672"/>
        <c:scaling>
          <c:orientation val="minMax"/>
        </c:scaling>
        <c:axPos val="l"/>
        <c:tickLblPos val="nextTo"/>
        <c:txPr>
          <a:bodyPr/>
          <a:lstStyle/>
          <a:p>
            <a:pPr>
              <a:defRPr sz="1000"/>
            </a:pPr>
            <a:endParaRPr lang="en-US"/>
          </a:p>
        </c:txPr>
        <c:crossAx val="133118208"/>
        <c:crosses val="autoZero"/>
        <c:auto val="1"/>
        <c:lblAlgn val="ctr"/>
        <c:lblOffset val="100"/>
      </c:catAx>
      <c:valAx>
        <c:axId val="133118208"/>
        <c:scaling>
          <c:orientation val="minMax"/>
        </c:scaling>
        <c:delete val="1"/>
        <c:axPos val="b"/>
        <c:numFmt formatCode="0%" sourceLinked="1"/>
        <c:tickLblPos val="none"/>
        <c:crossAx val="133116672"/>
        <c:crosses val="autoZero"/>
        <c:crossBetween val="between"/>
      </c:valAx>
    </c:plotArea>
    <c:plotVisOnly val="1"/>
  </c:chart>
  <c:txPr>
    <a:bodyPr/>
    <a:lstStyle/>
    <a:p>
      <a:pPr>
        <a:defRPr sz="1800"/>
      </a:pPr>
      <a:endParaRPr lang="en-US"/>
    </a:p>
  </c:txPr>
  <c:externalData r:id="rId1"/>
</c:chartSpace>
</file>

<file path=ppt/charts/chart40.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4.3563225025493833E-2"/>
          <c:w val="0.90429579655082204"/>
          <c:h val="0.6762160685768398"/>
        </c:manualLayout>
      </c:layout>
      <c:barChart>
        <c:barDir val="bar"/>
        <c:grouping val="stacked"/>
        <c:ser>
          <c:idx val="0"/>
          <c:order val="0"/>
          <c:tx>
            <c:strRef>
              <c:f>Sheet1!$B$1</c:f>
              <c:strCache>
                <c:ptCount val="1"/>
                <c:pt idx="0">
                  <c:v>Better</c:v>
                </c:pt>
              </c:strCache>
            </c:strRef>
          </c:tx>
          <c:spPr>
            <a:solidFill>
              <a:schemeClr val="accent3"/>
            </a:solidFill>
          </c:spPr>
          <c:dLbls>
            <c:txPr>
              <a:bodyPr/>
              <a:lstStyle/>
              <a:p>
                <a:pPr>
                  <a:defRPr lang="en-US" sz="1100" b="1">
                    <a:solidFill>
                      <a:schemeClr val="tx1"/>
                    </a:solidFill>
                  </a:defRPr>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3.0000000000000002E-2</c:v>
                </c:pt>
                <c:pt idx="1">
                  <c:v>0.05</c:v>
                </c:pt>
                <c:pt idx="2">
                  <c:v>6.0000000000000032E-2</c:v>
                </c:pt>
                <c:pt idx="3">
                  <c:v>6.0000000000000032E-2</c:v>
                </c:pt>
                <c:pt idx="4">
                  <c:v>0.14000000000000001</c:v>
                </c:pt>
              </c:numCache>
            </c:numRef>
          </c:val>
        </c:ser>
        <c:ser>
          <c:idx val="1"/>
          <c:order val="1"/>
          <c:tx>
            <c:strRef>
              <c:f>Sheet1!$C$1</c:f>
              <c:strCache>
                <c:ptCount val="1"/>
                <c:pt idx="0">
                  <c:v>Much better</c:v>
                </c:pt>
              </c:strCache>
            </c:strRef>
          </c:tx>
          <c:spPr>
            <a:solidFill>
              <a:schemeClr val="accent3">
                <a:lumMod val="75000"/>
              </a:schemeClr>
            </a:solidFill>
          </c:spPr>
          <c:dLbls>
            <c:dLbl>
              <c:idx val="0"/>
              <c:layout>
                <c:manualLayout>
                  <c:x val="5.9039577299597003E-2"/>
                  <c:y val="2.6147724970892079E-3"/>
                </c:manualLayout>
              </c:layout>
              <c:showVal val="1"/>
            </c:dLbl>
            <c:dLbl>
              <c:idx val="1"/>
              <c:layout>
                <c:manualLayout>
                  <c:x val="4.1674995740891986E-2"/>
                  <c:y val="-2.6143607867291094E-3"/>
                </c:manualLayout>
              </c:layout>
              <c:showVal val="1"/>
            </c:dLbl>
            <c:dLbl>
              <c:idx val="2"/>
              <c:delete val="1"/>
            </c:dLbl>
            <c:dLbl>
              <c:idx val="3"/>
              <c:layout>
                <c:manualLayout>
                  <c:x val="3.1256246805669199E-2"/>
                  <c:y val="5.2293391389983896E-3"/>
                </c:manualLayout>
              </c:layout>
              <c:showVal val="1"/>
            </c:dLbl>
            <c:dLbl>
              <c:idx val="4"/>
              <c:layout>
                <c:manualLayout>
                  <c:x val="3.820207942915118E-2"/>
                  <c:y val="-2.6143607867291094E-3"/>
                </c:manualLayout>
              </c:layout>
              <c:showVal val="1"/>
            </c:dLbl>
            <c:txPr>
              <a:bodyPr/>
              <a:lstStyle/>
              <a:p>
                <a:pPr>
                  <a:defRPr sz="1100" b="1"/>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1.0000000000000005E-2</c:v>
                </c:pt>
                <c:pt idx="1">
                  <c:v>1.0000000000000005E-2</c:v>
                </c:pt>
                <c:pt idx="2">
                  <c:v>0</c:v>
                </c:pt>
                <c:pt idx="3">
                  <c:v>1.0000000000000005E-2</c:v>
                </c:pt>
                <c:pt idx="4">
                  <c:v>1.0000000000000005E-2</c:v>
                </c:pt>
              </c:numCache>
            </c:numRef>
          </c:val>
        </c:ser>
        <c:gapWidth val="101"/>
        <c:overlap val="100"/>
        <c:axId val="151921024"/>
        <c:axId val="151922560"/>
      </c:barChart>
      <c:catAx>
        <c:axId val="151921024"/>
        <c:scaling>
          <c:orientation val="maxMin"/>
        </c:scaling>
        <c:delete val="1"/>
        <c:axPos val="l"/>
        <c:numFmt formatCode="General" sourceLinked="1"/>
        <c:tickLblPos val="none"/>
        <c:crossAx val="151922560"/>
        <c:crosses val="autoZero"/>
        <c:auto val="1"/>
        <c:lblAlgn val="ctr"/>
        <c:lblOffset val="100"/>
      </c:catAx>
      <c:valAx>
        <c:axId val="151922560"/>
        <c:scaling>
          <c:orientation val="minMax"/>
          <c:max val="1"/>
        </c:scaling>
        <c:delete val="1"/>
        <c:axPos val="t"/>
        <c:numFmt formatCode="0%" sourceLinked="1"/>
        <c:tickLblPos val="none"/>
        <c:crossAx val="151921024"/>
        <c:crosses val="autoZero"/>
        <c:crossBetween val="between"/>
      </c:valAx>
    </c:plotArea>
    <c:plotVisOnly val="1"/>
    <c:dispBlanksAs val="gap"/>
  </c:chart>
  <c:txPr>
    <a:bodyPr/>
    <a:lstStyle/>
    <a:p>
      <a:pPr>
        <a:defRPr sz="1800"/>
      </a:pPr>
      <a:endParaRPr lang="en-US"/>
    </a:p>
  </c:txPr>
  <c:externalData r:id="rId1"/>
</c:chartSpace>
</file>

<file path=ppt/charts/chart4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0989511098477545"/>
          <c:y val="0.55701900290338469"/>
          <c:w val="0.56374394428597463"/>
          <c:h val="0.3984602855952466"/>
        </c:manualLayout>
      </c:layout>
      <c:pieChart>
        <c:varyColors val="1"/>
        <c:ser>
          <c:idx val="0"/>
          <c:order val="0"/>
          <c:tx>
            <c:strRef>
              <c:f>Sheet1!$B$1</c:f>
              <c:strCache>
                <c:ptCount val="1"/>
                <c:pt idx="0">
                  <c:v>Broken into</c:v>
                </c:pt>
              </c:strCache>
            </c:strRef>
          </c:tx>
          <c:dPt>
            <c:idx val="0"/>
            <c:spPr>
              <a:solidFill>
                <a:srgbClr val="C00000"/>
              </a:solidFill>
            </c:spPr>
          </c:dPt>
          <c:dPt>
            <c:idx val="1"/>
            <c:spPr>
              <a:solidFill>
                <a:srgbClr val="E46C0A"/>
              </a:solidFill>
            </c:spPr>
          </c:dPt>
          <c:dPt>
            <c:idx val="2"/>
            <c:spPr>
              <a:solidFill>
                <a:srgbClr val="FFCC00"/>
              </a:solidFill>
            </c:spPr>
          </c:dPt>
          <c:dPt>
            <c:idx val="3"/>
            <c:spPr>
              <a:solidFill>
                <a:schemeClr val="bg1">
                  <a:lumMod val="50000"/>
                </a:schemeClr>
              </a:solidFill>
            </c:spPr>
          </c:dPt>
          <c:dLbls>
            <c:dLbl>
              <c:idx val="0"/>
              <c:layout>
                <c:manualLayout>
                  <c:x val="-3.7618092612451366E-2"/>
                  <c:y val="7.3008598159160693E-2"/>
                </c:manualLayout>
              </c:layout>
              <c:spPr/>
              <c:txPr>
                <a:bodyPr/>
                <a:lstStyle/>
                <a:p>
                  <a:pPr>
                    <a:defRPr sz="1400" b="1">
                      <a:solidFill>
                        <a:schemeClr val="bg1"/>
                      </a:solidFill>
                    </a:defRPr>
                  </a:pPr>
                  <a:endParaRPr lang="en-US"/>
                </a:p>
              </c:txPr>
              <c:showVal val="1"/>
            </c:dLbl>
            <c:dLbl>
              <c:idx val="1"/>
              <c:layout>
                <c:manualLayout>
                  <c:x val="-5.9145183941676421E-2"/>
                  <c:y val="7.0477814575534856E-2"/>
                </c:manualLayout>
              </c:layout>
              <c:spPr/>
              <c:txPr>
                <a:bodyPr/>
                <a:lstStyle/>
                <a:p>
                  <a:pPr>
                    <a:defRPr sz="1400" b="1">
                      <a:solidFill>
                        <a:schemeClr val="bg1"/>
                      </a:solidFill>
                    </a:defRPr>
                  </a:pPr>
                  <a:endParaRPr lang="en-US"/>
                </a:p>
              </c:txPr>
              <c:showVal val="1"/>
            </c:dLbl>
            <c:dLbl>
              <c:idx val="2"/>
              <c:spPr/>
              <c:txPr>
                <a:bodyPr/>
                <a:lstStyle/>
                <a:p>
                  <a:pPr>
                    <a:defRPr sz="1400" b="1">
                      <a:solidFill>
                        <a:schemeClr val="bg1"/>
                      </a:solidFill>
                    </a:defRPr>
                  </a:pPr>
                  <a:endParaRPr lang="en-US"/>
                </a:p>
              </c:txPr>
            </c:dLbl>
            <c:dLbl>
              <c:idx val="3"/>
              <c:layout>
                <c:manualLayout>
                  <c:x val="0.28021682616219906"/>
                  <c:y val="-6.5214921042187537E-3"/>
                </c:manualLayout>
              </c:layout>
              <c:spPr/>
              <c:txPr>
                <a:bodyPr/>
                <a:lstStyle/>
                <a:p>
                  <a:pPr>
                    <a:defRPr sz="1400" b="1">
                      <a:solidFill>
                        <a:schemeClr val="bg1"/>
                      </a:solidFill>
                    </a:defRPr>
                  </a:pPr>
                  <a:endParaRPr lang="en-US"/>
                </a:p>
              </c:txPr>
              <c:showVal val="1"/>
            </c:dLbl>
            <c:dLbl>
              <c:idx val="4"/>
              <c:delete val="1"/>
            </c:dLbl>
            <c:dLbl>
              <c:idx val="5"/>
              <c:spPr/>
              <c:txPr>
                <a:bodyPr/>
                <a:lstStyle/>
                <a:p>
                  <a:pPr>
                    <a:defRPr sz="1400" b="1">
                      <a:solidFill>
                        <a:schemeClr val="bg1"/>
                      </a:solidFill>
                    </a:defRPr>
                  </a:pPr>
                  <a:endParaRPr lang="en-US"/>
                </a:p>
              </c:txPr>
            </c:dLbl>
            <c:txPr>
              <a:bodyPr/>
              <a:lstStyle/>
              <a:p>
                <a:pPr>
                  <a:defRPr sz="1400">
                    <a:solidFill>
                      <a:schemeClr val="bg1"/>
                    </a:solidFill>
                  </a:defRPr>
                </a:pPr>
                <a:endParaRPr lang="en-US"/>
              </a:p>
            </c:txPr>
            <c:showVal val="1"/>
            <c:showLeaderLines val="1"/>
          </c:dLbls>
          <c:cat>
            <c:strRef>
              <c:f>Sheet1!$A$2:$A$5</c:f>
              <c:strCache>
                <c:ptCount val="4"/>
                <c:pt idx="0">
                  <c:v>Last 12 mths</c:v>
                </c:pt>
                <c:pt idx="1">
                  <c:v>1-5 yrs ago</c:v>
                </c:pt>
                <c:pt idx="2">
                  <c:v>6+ yrs ago</c:v>
                </c:pt>
                <c:pt idx="3">
                  <c:v>Never</c:v>
                </c:pt>
              </c:strCache>
            </c:strRef>
          </c:cat>
          <c:val>
            <c:numRef>
              <c:f>Sheet1!$B$2:$B$5</c:f>
              <c:numCache>
                <c:formatCode>0%</c:formatCode>
                <c:ptCount val="4"/>
                <c:pt idx="0">
                  <c:v>2.0000000000000011E-2</c:v>
                </c:pt>
                <c:pt idx="1">
                  <c:v>6.0000000000000032E-2</c:v>
                </c:pt>
                <c:pt idx="2">
                  <c:v>0.24000000000000021</c:v>
                </c:pt>
                <c:pt idx="3">
                  <c:v>0.68</c:v>
                </c:pt>
              </c:numCache>
            </c:numRef>
          </c:val>
        </c:ser>
        <c:firstSliceAng val="0"/>
      </c:pieChart>
    </c:plotArea>
    <c:legend>
      <c:legendPos val="r"/>
      <c:layout>
        <c:manualLayout>
          <c:xMode val="edge"/>
          <c:yMode val="edge"/>
          <c:x val="0"/>
          <c:y val="0.96959230793299711"/>
          <c:w val="0.8705415469891995"/>
          <c:h val="3.0407692067000287E-2"/>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42.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0989511098477545"/>
          <c:y val="0.49950306559534335"/>
          <c:w val="0.56374394428597463"/>
          <c:h val="0.39846028559524693"/>
        </c:manualLayout>
      </c:layout>
      <c:pieChart>
        <c:varyColors val="1"/>
        <c:ser>
          <c:idx val="0"/>
          <c:order val="0"/>
          <c:tx>
            <c:strRef>
              <c:f>Sheet1!$B$1</c:f>
              <c:strCache>
                <c:ptCount val="1"/>
                <c:pt idx="0">
                  <c:v>Vandalised</c:v>
                </c:pt>
              </c:strCache>
            </c:strRef>
          </c:tx>
          <c:dPt>
            <c:idx val="0"/>
            <c:spPr>
              <a:solidFill>
                <a:srgbClr val="C00000"/>
              </a:solidFill>
            </c:spPr>
          </c:dPt>
          <c:dPt>
            <c:idx val="1"/>
            <c:spPr>
              <a:solidFill>
                <a:srgbClr val="E46C0A"/>
              </a:solidFill>
            </c:spPr>
          </c:dPt>
          <c:dPt>
            <c:idx val="2"/>
            <c:spPr>
              <a:solidFill>
                <a:srgbClr val="FFCC00"/>
              </a:solidFill>
            </c:spPr>
          </c:dPt>
          <c:dPt>
            <c:idx val="3"/>
            <c:spPr>
              <a:solidFill>
                <a:schemeClr val="bg1">
                  <a:lumMod val="50000"/>
                </a:schemeClr>
              </a:solidFill>
            </c:spPr>
          </c:dPt>
          <c:dLbls>
            <c:dLbl>
              <c:idx val="0"/>
              <c:layout>
                <c:manualLayout>
                  <c:x val="-8.0275890671244708E-3"/>
                  <c:y val="7.0394237372432056E-2"/>
                </c:manualLayout>
              </c:layout>
              <c:spPr/>
              <c:txPr>
                <a:bodyPr/>
                <a:lstStyle/>
                <a:p>
                  <a:pPr>
                    <a:defRPr sz="1400" b="1">
                      <a:solidFill>
                        <a:schemeClr val="bg1"/>
                      </a:solidFill>
                    </a:defRPr>
                  </a:pPr>
                  <a:endParaRPr lang="en-US"/>
                </a:p>
              </c:txPr>
              <c:showVal val="1"/>
            </c:dLbl>
            <c:dLbl>
              <c:idx val="1"/>
              <c:layout>
                <c:manualLayout>
                  <c:x val="-5.9145183941676421E-2"/>
                  <c:y val="7.0477814575534856E-2"/>
                </c:manualLayout>
              </c:layout>
              <c:spPr/>
              <c:txPr>
                <a:bodyPr/>
                <a:lstStyle/>
                <a:p>
                  <a:pPr>
                    <a:defRPr sz="1400" b="1">
                      <a:solidFill>
                        <a:schemeClr val="bg1"/>
                      </a:solidFill>
                    </a:defRPr>
                  </a:pPr>
                  <a:endParaRPr lang="en-US"/>
                </a:p>
              </c:txPr>
              <c:showVal val="1"/>
            </c:dLbl>
            <c:dLbl>
              <c:idx val="2"/>
              <c:spPr/>
              <c:txPr>
                <a:bodyPr/>
                <a:lstStyle/>
                <a:p>
                  <a:pPr>
                    <a:defRPr sz="1400" b="1">
                      <a:solidFill>
                        <a:schemeClr val="bg1"/>
                      </a:solidFill>
                    </a:defRPr>
                  </a:pPr>
                  <a:endParaRPr lang="en-US"/>
                </a:p>
              </c:txPr>
            </c:dLbl>
            <c:dLbl>
              <c:idx val="3"/>
              <c:layout>
                <c:manualLayout>
                  <c:x val="0.22174689401648648"/>
                  <c:y val="-6.1569637513730867E-2"/>
                </c:manualLayout>
              </c:layout>
              <c:spPr/>
              <c:txPr>
                <a:bodyPr/>
                <a:lstStyle/>
                <a:p>
                  <a:pPr>
                    <a:defRPr sz="1400" b="1">
                      <a:solidFill>
                        <a:schemeClr val="bg1"/>
                      </a:solidFill>
                    </a:defRPr>
                  </a:pPr>
                  <a:endParaRPr lang="en-US"/>
                </a:p>
              </c:txPr>
              <c:showVal val="1"/>
            </c:dLbl>
            <c:dLbl>
              <c:idx val="4"/>
              <c:delete val="1"/>
            </c:dLbl>
            <c:dLbl>
              <c:idx val="5"/>
              <c:spPr/>
              <c:txPr>
                <a:bodyPr/>
                <a:lstStyle/>
                <a:p>
                  <a:pPr>
                    <a:defRPr sz="1400" b="1">
                      <a:solidFill>
                        <a:schemeClr val="bg1"/>
                      </a:solidFill>
                    </a:defRPr>
                  </a:pPr>
                  <a:endParaRPr lang="en-US"/>
                </a:p>
              </c:txPr>
            </c:dLbl>
            <c:txPr>
              <a:bodyPr/>
              <a:lstStyle/>
              <a:p>
                <a:pPr>
                  <a:defRPr sz="1400">
                    <a:solidFill>
                      <a:schemeClr val="bg1"/>
                    </a:solidFill>
                  </a:defRPr>
                </a:pPr>
                <a:endParaRPr lang="en-US"/>
              </a:p>
            </c:txPr>
            <c:showVal val="1"/>
            <c:showLeaderLines val="1"/>
          </c:dLbls>
          <c:cat>
            <c:strRef>
              <c:f>Sheet1!$A$2:$A$5</c:f>
              <c:strCache>
                <c:ptCount val="4"/>
                <c:pt idx="0">
                  <c:v>In the last 12 months</c:v>
                </c:pt>
                <c:pt idx="1">
                  <c:v>1-5 yrs ago</c:v>
                </c:pt>
                <c:pt idx="2">
                  <c:v>6+ yrs ago</c:v>
                </c:pt>
                <c:pt idx="3">
                  <c:v>Never</c:v>
                </c:pt>
              </c:strCache>
            </c:strRef>
          </c:cat>
          <c:val>
            <c:numRef>
              <c:f>Sheet1!$B$2:$B$5</c:f>
              <c:numCache>
                <c:formatCode>0%</c:formatCode>
                <c:ptCount val="4"/>
                <c:pt idx="0">
                  <c:v>3.0000000000000002E-2</c:v>
                </c:pt>
                <c:pt idx="1">
                  <c:v>0.1</c:v>
                </c:pt>
                <c:pt idx="2">
                  <c:v>0.13</c:v>
                </c:pt>
                <c:pt idx="3">
                  <c:v>0.75000000000000289</c:v>
                </c:pt>
              </c:numCache>
            </c:numRef>
          </c:val>
        </c:ser>
        <c:firstSliceAng val="0"/>
      </c:pieChart>
    </c:plotArea>
    <c:plotVisOnly val="1"/>
  </c:chart>
  <c:txPr>
    <a:bodyPr/>
    <a:lstStyle/>
    <a:p>
      <a:pPr>
        <a:defRPr sz="1800"/>
      </a:pPr>
      <a:endParaRPr lang="en-US"/>
    </a:p>
  </c:txPr>
  <c:externalData r:id="rId1"/>
</c:chartSpace>
</file>

<file path=ppt/charts/chart43.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0989511098477545"/>
          <c:y val="0.49950306559534347"/>
          <c:w val="0.56374394428597463"/>
          <c:h val="0.39846028559524727"/>
        </c:manualLayout>
      </c:layout>
      <c:pieChart>
        <c:varyColors val="1"/>
        <c:ser>
          <c:idx val="0"/>
          <c:order val="0"/>
          <c:tx>
            <c:strRef>
              <c:f>Sheet1!$B$1</c:f>
              <c:strCache>
                <c:ptCount val="1"/>
                <c:pt idx="0">
                  <c:v>Vandalised</c:v>
                </c:pt>
              </c:strCache>
            </c:strRef>
          </c:tx>
          <c:dPt>
            <c:idx val="0"/>
            <c:spPr>
              <a:solidFill>
                <a:srgbClr val="C00000"/>
              </a:solidFill>
            </c:spPr>
          </c:dPt>
          <c:dPt>
            <c:idx val="1"/>
            <c:spPr>
              <a:solidFill>
                <a:srgbClr val="E46C0A"/>
              </a:solidFill>
            </c:spPr>
          </c:dPt>
          <c:dPt>
            <c:idx val="2"/>
            <c:spPr>
              <a:solidFill>
                <a:srgbClr val="FFCC00"/>
              </a:solidFill>
            </c:spPr>
          </c:dPt>
          <c:dPt>
            <c:idx val="3"/>
            <c:spPr>
              <a:solidFill>
                <a:schemeClr val="bg1">
                  <a:lumMod val="50000"/>
                </a:schemeClr>
              </a:solidFill>
            </c:spPr>
          </c:dPt>
          <c:dLbls>
            <c:dLbl>
              <c:idx val="0"/>
              <c:layout>
                <c:manualLayout>
                  <c:x val="-6.2996318079273732E-4"/>
                  <c:y val="0.11483837074682611"/>
                </c:manualLayout>
              </c:layout>
              <c:spPr/>
              <c:txPr>
                <a:bodyPr/>
                <a:lstStyle/>
                <a:p>
                  <a:pPr>
                    <a:defRPr sz="1400" b="1">
                      <a:solidFill>
                        <a:schemeClr val="bg1"/>
                      </a:solidFill>
                    </a:defRPr>
                  </a:pPr>
                  <a:endParaRPr lang="en-US"/>
                </a:p>
              </c:txPr>
              <c:showVal val="1"/>
            </c:dLbl>
            <c:dLbl>
              <c:idx val="1"/>
              <c:layout>
                <c:manualLayout>
                  <c:x val="3.5823148977118367E-5"/>
                  <c:y val="5.7406010641889424E-2"/>
                </c:manualLayout>
              </c:layout>
              <c:spPr/>
              <c:txPr>
                <a:bodyPr/>
                <a:lstStyle/>
                <a:p>
                  <a:pPr>
                    <a:defRPr sz="1400" b="1">
                      <a:solidFill>
                        <a:schemeClr val="bg1"/>
                      </a:solidFill>
                    </a:defRPr>
                  </a:pPr>
                  <a:endParaRPr lang="en-US"/>
                </a:p>
              </c:txPr>
              <c:showVal val="1"/>
            </c:dLbl>
            <c:dLbl>
              <c:idx val="2"/>
              <c:spPr/>
              <c:txPr>
                <a:bodyPr/>
                <a:lstStyle/>
                <a:p>
                  <a:pPr>
                    <a:defRPr sz="1400" b="1">
                      <a:solidFill>
                        <a:schemeClr val="bg1"/>
                      </a:solidFill>
                    </a:defRPr>
                  </a:pPr>
                  <a:endParaRPr lang="en-US"/>
                </a:p>
              </c:txPr>
            </c:dLbl>
            <c:dLbl>
              <c:idx val="3"/>
              <c:spPr/>
              <c:txPr>
                <a:bodyPr/>
                <a:lstStyle/>
                <a:p>
                  <a:pPr>
                    <a:defRPr sz="1400" b="1">
                      <a:solidFill>
                        <a:schemeClr val="bg1"/>
                      </a:solidFill>
                    </a:defRPr>
                  </a:pPr>
                  <a:endParaRPr lang="en-US"/>
                </a:p>
              </c:txPr>
            </c:dLbl>
            <c:dLbl>
              <c:idx val="4"/>
              <c:delete val="1"/>
            </c:dLbl>
            <c:dLbl>
              <c:idx val="5"/>
              <c:spPr/>
              <c:txPr>
                <a:bodyPr/>
                <a:lstStyle/>
                <a:p>
                  <a:pPr>
                    <a:defRPr sz="1400" b="1">
                      <a:solidFill>
                        <a:schemeClr val="bg1"/>
                      </a:solidFill>
                    </a:defRPr>
                  </a:pPr>
                  <a:endParaRPr lang="en-US"/>
                </a:p>
              </c:txPr>
            </c:dLbl>
            <c:txPr>
              <a:bodyPr/>
              <a:lstStyle/>
              <a:p>
                <a:pPr>
                  <a:defRPr sz="1400">
                    <a:solidFill>
                      <a:schemeClr val="bg1"/>
                    </a:solidFill>
                  </a:defRPr>
                </a:pPr>
                <a:endParaRPr lang="en-US"/>
              </a:p>
            </c:txPr>
            <c:showVal val="1"/>
            <c:showLeaderLines val="1"/>
          </c:dLbls>
          <c:cat>
            <c:strRef>
              <c:f>Sheet1!$A$2:$A$5</c:f>
              <c:strCache>
                <c:ptCount val="4"/>
                <c:pt idx="0">
                  <c:v>In the last 12 months</c:v>
                </c:pt>
                <c:pt idx="1">
                  <c:v>1-5 yrs ago</c:v>
                </c:pt>
                <c:pt idx="2">
                  <c:v>6+ yrs ago</c:v>
                </c:pt>
                <c:pt idx="3">
                  <c:v>Never</c:v>
                </c:pt>
              </c:strCache>
            </c:strRef>
          </c:cat>
          <c:val>
            <c:numRef>
              <c:f>Sheet1!$B$2:$B$5</c:f>
              <c:numCache>
                <c:formatCode>0%</c:formatCode>
                <c:ptCount val="4"/>
                <c:pt idx="0">
                  <c:v>1.0000000000000005E-2</c:v>
                </c:pt>
                <c:pt idx="1">
                  <c:v>2.0000000000000011E-2</c:v>
                </c:pt>
                <c:pt idx="2">
                  <c:v>0.11</c:v>
                </c:pt>
                <c:pt idx="3">
                  <c:v>0.87000000000000277</c:v>
                </c:pt>
              </c:numCache>
            </c:numRef>
          </c:val>
        </c:ser>
        <c:firstSliceAng val="0"/>
      </c:pieChart>
    </c:plotArea>
    <c:plotVisOnly val="1"/>
  </c:chart>
  <c:txPr>
    <a:bodyPr/>
    <a:lstStyle/>
    <a:p>
      <a:pPr>
        <a:defRPr sz="1800"/>
      </a:pPr>
      <a:endParaRPr lang="en-US"/>
    </a:p>
  </c:txPr>
  <c:externalData r:id="rId1"/>
</c:chartSpace>
</file>

<file path=ppt/charts/chart44.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44439266042173309"/>
          <c:y val="2.4753694537637427E-2"/>
          <c:w val="0.53260096086626163"/>
          <c:h val="0.95049261092472503"/>
        </c:manualLayout>
      </c:layout>
      <c:barChart>
        <c:barDir val="bar"/>
        <c:grouping val="clustered"/>
        <c:ser>
          <c:idx val="0"/>
          <c:order val="0"/>
          <c:dLbls>
            <c:txPr>
              <a:bodyPr/>
              <a:lstStyle/>
              <a:p>
                <a:pPr>
                  <a:defRPr sz="1100"/>
                </a:pPr>
                <a:endParaRPr lang="en-US"/>
              </a:p>
            </c:txPr>
            <c:dLblPos val="outEnd"/>
            <c:showVal val="1"/>
          </c:dLbls>
          <c:cat>
            <c:strRef>
              <c:f>Sheet1!$A$2:$A$13</c:f>
              <c:strCache>
                <c:ptCount val="12"/>
                <c:pt idx="0">
                  <c:v>None</c:v>
                </c:pt>
                <c:pt idx="1">
                  <c:v>Use crook lock</c:v>
                </c:pt>
                <c:pt idx="2">
                  <c:v>Have arranged for your registration number to be etched on the windows</c:v>
                </c:pt>
                <c:pt idx="3">
                  <c:v>Put car in garage overnight</c:v>
                </c:pt>
                <c:pt idx="4">
                  <c:v>Remove all valuables - even from boot</c:v>
                </c:pt>
                <c:pt idx="5">
                  <c:v>Immobiliser</c:v>
                </c:pt>
                <c:pt idx="6">
                  <c:v>Avoid parking in high risk areas</c:v>
                </c:pt>
                <c:pt idx="7">
                  <c:v>Cover valuables up</c:v>
                </c:pt>
                <c:pt idx="8">
                  <c:v>Use car alarm</c:v>
                </c:pt>
                <c:pt idx="9">
                  <c:v>Put valuables in boot or glove box</c:v>
                </c:pt>
                <c:pt idx="10">
                  <c:v>Always close windows</c:v>
                </c:pt>
                <c:pt idx="11">
                  <c:v>Always lock doors</c:v>
                </c:pt>
              </c:strCache>
            </c:strRef>
          </c:cat>
          <c:val>
            <c:numRef>
              <c:f>Sheet1!$B$2:$B$13</c:f>
              <c:numCache>
                <c:formatCode>0%</c:formatCode>
                <c:ptCount val="12"/>
                <c:pt idx="0">
                  <c:v>1.0000000000000005E-2</c:v>
                </c:pt>
                <c:pt idx="1">
                  <c:v>6.0000000000000032E-2</c:v>
                </c:pt>
                <c:pt idx="2">
                  <c:v>8.0000000000000043E-2</c:v>
                </c:pt>
                <c:pt idx="3">
                  <c:v>0.17</c:v>
                </c:pt>
                <c:pt idx="4">
                  <c:v>0.41000000000000031</c:v>
                </c:pt>
                <c:pt idx="5">
                  <c:v>0.47000000000000008</c:v>
                </c:pt>
                <c:pt idx="6">
                  <c:v>0.53</c:v>
                </c:pt>
                <c:pt idx="7">
                  <c:v>0.53</c:v>
                </c:pt>
                <c:pt idx="8">
                  <c:v>0.56000000000000005</c:v>
                </c:pt>
                <c:pt idx="9">
                  <c:v>0.65000000000000324</c:v>
                </c:pt>
                <c:pt idx="10">
                  <c:v>0.9</c:v>
                </c:pt>
                <c:pt idx="11">
                  <c:v>0.92</c:v>
                </c:pt>
              </c:numCache>
            </c:numRef>
          </c:val>
        </c:ser>
        <c:axId val="152366080"/>
        <c:axId val="152437504"/>
      </c:barChart>
      <c:catAx>
        <c:axId val="152366080"/>
        <c:scaling>
          <c:orientation val="minMax"/>
        </c:scaling>
        <c:axPos val="l"/>
        <c:numFmt formatCode="General" sourceLinked="1"/>
        <c:tickLblPos val="nextTo"/>
        <c:txPr>
          <a:bodyPr/>
          <a:lstStyle/>
          <a:p>
            <a:pPr>
              <a:defRPr sz="1100"/>
            </a:pPr>
            <a:endParaRPr lang="en-US"/>
          </a:p>
        </c:txPr>
        <c:crossAx val="152437504"/>
        <c:crosses val="autoZero"/>
        <c:auto val="1"/>
        <c:lblAlgn val="ctr"/>
        <c:lblOffset val="100"/>
      </c:catAx>
      <c:valAx>
        <c:axId val="152437504"/>
        <c:scaling>
          <c:orientation val="minMax"/>
        </c:scaling>
        <c:delete val="1"/>
        <c:axPos val="b"/>
        <c:numFmt formatCode="0%" sourceLinked="1"/>
        <c:tickLblPos val="none"/>
        <c:crossAx val="152366080"/>
        <c:crosses val="autoZero"/>
        <c:crossBetween val="between"/>
      </c:valAx>
    </c:plotArea>
    <c:plotVisOnly val="1"/>
  </c:chart>
  <c:txPr>
    <a:bodyPr/>
    <a:lstStyle/>
    <a:p>
      <a:pPr>
        <a:defRPr sz="1800"/>
      </a:pPr>
      <a:endParaRPr lang="en-US"/>
    </a:p>
  </c:txPr>
  <c:externalData r:id="rId1"/>
</c:chartSpace>
</file>

<file path=ppt/charts/chart45.xml><?xml version="1.0" encoding="utf-8"?>
<c:chartSpace xmlns:c="http://schemas.openxmlformats.org/drawingml/2006/chart" xmlns:a="http://schemas.openxmlformats.org/drawingml/2006/main" xmlns:r="http://schemas.openxmlformats.org/officeDocument/2006/relationships">
  <c:lang val="en-GB"/>
  <c:chart>
    <c:plotArea>
      <c:layout>
        <c:manualLayout>
          <c:layoutTarget val="inner"/>
          <c:xMode val="edge"/>
          <c:yMode val="edge"/>
          <c:x val="8.1003387552843045E-2"/>
          <c:y val="7.6747378779963307E-2"/>
          <c:w val="0.84880203813096666"/>
          <c:h val="0.35571998835776514"/>
        </c:manualLayout>
      </c:layout>
      <c:barChart>
        <c:barDir val="bar"/>
        <c:grouping val="percentStacked"/>
        <c:ser>
          <c:idx val="0"/>
          <c:order val="0"/>
          <c:tx>
            <c:strRef>
              <c:f>Sheet1!$B$1</c:f>
              <c:strCache>
                <c:ptCount val="1"/>
                <c:pt idx="0">
                  <c:v>Don't know</c:v>
                </c:pt>
              </c:strCache>
            </c:strRef>
          </c:tx>
          <c:spPr>
            <a:solidFill>
              <a:schemeClr val="tx1">
                <a:lumMod val="50000"/>
                <a:lumOff val="50000"/>
              </a:schemeClr>
            </a:solidFill>
          </c:spPr>
          <c:dLbls>
            <c:dLbl>
              <c:idx val="0"/>
              <c:layout>
                <c:manualLayout>
                  <c:x val="2.7777583358996613E-3"/>
                  <c:y val="2.2797247173629424E-3"/>
                </c:manualLayout>
              </c:layout>
              <c:showVal val="1"/>
            </c:dLbl>
            <c:txPr>
              <a:bodyPr/>
              <a:lstStyle/>
              <a:p>
                <a:pPr>
                  <a:defRPr sz="1100" b="1">
                    <a:solidFill>
                      <a:schemeClr val="bg1"/>
                    </a:solidFill>
                  </a:defRPr>
                </a:pPr>
                <a:endParaRPr lang="en-US"/>
              </a:p>
            </c:txPr>
            <c:showVal val="1"/>
          </c:dLbls>
          <c:cat>
            <c:strRef>
              <c:f>Sheet1!$A$2:$A$7</c:f>
              <c:strCache>
                <c:ptCount val="1"/>
                <c:pt idx="0">
                  <c:v>In-car technology has  had a positive effect on making people MORE safe drivers</c:v>
                </c:pt>
              </c:strCache>
            </c:strRef>
          </c:cat>
          <c:val>
            <c:numRef>
              <c:f>Sheet1!$B$2:$B$7</c:f>
              <c:numCache>
                <c:formatCode>0%</c:formatCode>
                <c:ptCount val="1"/>
                <c:pt idx="0">
                  <c:v>7.0000000000000021E-2</c:v>
                </c:pt>
              </c:numCache>
            </c:numRef>
          </c:val>
        </c:ser>
        <c:ser>
          <c:idx val="1"/>
          <c:order val="1"/>
          <c:tx>
            <c:strRef>
              <c:f>Sheet1!$C$1</c:f>
              <c:strCache>
                <c:ptCount val="1"/>
                <c:pt idx="0">
                  <c:v>Disagree completely</c:v>
                </c:pt>
              </c:strCache>
            </c:strRef>
          </c:tx>
          <c:spPr>
            <a:solidFill>
              <a:schemeClr val="accent2">
                <a:lumMod val="75000"/>
              </a:schemeClr>
            </a:solidFill>
          </c:spPr>
          <c:dLbls>
            <c:txPr>
              <a:bodyPr/>
              <a:lstStyle/>
              <a:p>
                <a:pPr>
                  <a:defRPr sz="1100" b="1">
                    <a:solidFill>
                      <a:schemeClr val="bg1"/>
                    </a:solidFill>
                  </a:defRPr>
                </a:pPr>
                <a:endParaRPr lang="en-US"/>
              </a:p>
            </c:txPr>
            <c:showVal val="1"/>
          </c:dLbls>
          <c:cat>
            <c:strRef>
              <c:f>Sheet1!$A$2:$A$7</c:f>
              <c:strCache>
                <c:ptCount val="1"/>
                <c:pt idx="0">
                  <c:v>In-car technology has  had a positive effect on making people MORE safe drivers</c:v>
                </c:pt>
              </c:strCache>
            </c:strRef>
          </c:cat>
          <c:val>
            <c:numRef>
              <c:f>Sheet1!$C$2:$C$7</c:f>
              <c:numCache>
                <c:formatCode>0%</c:formatCode>
                <c:ptCount val="1"/>
                <c:pt idx="0">
                  <c:v>2.0000000000000011E-2</c:v>
                </c:pt>
              </c:numCache>
            </c:numRef>
          </c:val>
        </c:ser>
        <c:ser>
          <c:idx val="2"/>
          <c:order val="2"/>
          <c:tx>
            <c:strRef>
              <c:f>Sheet1!$D$1</c:f>
              <c:strCache>
                <c:ptCount val="1"/>
                <c:pt idx="0">
                  <c:v>Disagree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Sheet1!$A$2:$A$7</c:f>
              <c:strCache>
                <c:ptCount val="1"/>
                <c:pt idx="0">
                  <c:v>In-car technology has  had a positive effect on making people MORE safe drivers</c:v>
                </c:pt>
              </c:strCache>
            </c:strRef>
          </c:cat>
          <c:val>
            <c:numRef>
              <c:f>Sheet1!$D$2:$D$7</c:f>
              <c:numCache>
                <c:formatCode>0%</c:formatCode>
                <c:ptCount val="1"/>
                <c:pt idx="0">
                  <c:v>0.14000000000000001</c:v>
                </c:pt>
              </c:numCache>
            </c:numRef>
          </c:val>
        </c:ser>
        <c:ser>
          <c:idx val="3"/>
          <c:order val="3"/>
          <c:tx>
            <c:strRef>
              <c:f>Sheet1!$E$1</c:f>
              <c:strCache>
                <c:ptCount val="1"/>
                <c:pt idx="0">
                  <c:v>Neither/nor</c:v>
                </c:pt>
              </c:strCache>
            </c:strRef>
          </c:tx>
          <c:spPr>
            <a:solidFill>
              <a:schemeClr val="bg2">
                <a:lumMod val="75000"/>
              </a:schemeClr>
            </a:solidFill>
          </c:spPr>
          <c:dLbls>
            <c:dLbl>
              <c:idx val="0"/>
              <c:layout>
                <c:manualLayout>
                  <c:x val="5.0498614182928388E-3"/>
                  <c:y val="1.7645137508515653E-3"/>
                </c:manualLayout>
              </c:layout>
              <c:dLblPos val="ctr"/>
              <c:showVal val="1"/>
            </c:dLbl>
            <c:dLbl>
              <c:idx val="1"/>
              <c:layout>
                <c:manualLayout>
                  <c:x val="3.2360154763076002E-3"/>
                  <c:y val="-9.8023513138969553E-17"/>
                </c:manualLayout>
              </c:layout>
              <c:dLblPos val="ctr"/>
              <c:showVal val="1"/>
            </c:dLbl>
            <c:txPr>
              <a:bodyPr/>
              <a:lstStyle/>
              <a:p>
                <a:pPr>
                  <a:defRPr sz="1100" b="1">
                    <a:solidFill>
                      <a:schemeClr val="bg1"/>
                    </a:solidFill>
                  </a:defRPr>
                </a:pPr>
                <a:endParaRPr lang="en-US"/>
              </a:p>
            </c:txPr>
            <c:dLblPos val="ctr"/>
            <c:showVal val="1"/>
          </c:dLbls>
          <c:cat>
            <c:strRef>
              <c:f>Sheet1!$A$2:$A$7</c:f>
              <c:strCache>
                <c:ptCount val="1"/>
                <c:pt idx="0">
                  <c:v>In-car technology has  had a positive effect on making people MORE safe drivers</c:v>
                </c:pt>
              </c:strCache>
            </c:strRef>
          </c:cat>
          <c:val>
            <c:numRef>
              <c:f>Sheet1!$E$2:$E$7</c:f>
              <c:numCache>
                <c:formatCode>0%</c:formatCode>
                <c:ptCount val="1"/>
                <c:pt idx="0">
                  <c:v>0.42000000000000015</c:v>
                </c:pt>
              </c:numCache>
            </c:numRef>
          </c:val>
        </c:ser>
        <c:ser>
          <c:idx val="4"/>
          <c:order val="4"/>
          <c:tx>
            <c:strRef>
              <c:f>Sheet1!$F$1</c:f>
              <c:strCache>
                <c:ptCount val="1"/>
                <c:pt idx="0">
                  <c:v>Agree</c:v>
                </c:pt>
              </c:strCache>
            </c:strRef>
          </c:tx>
          <c:spPr>
            <a:solidFill>
              <a:schemeClr val="accent3"/>
            </a:solidFill>
          </c:spPr>
          <c:dLbls>
            <c:dLbl>
              <c:idx val="0"/>
              <c:layout>
                <c:manualLayout>
                  <c:x val="2.5888123810461742E-2"/>
                  <c:y val="-5.3463778384871003E-3"/>
                </c:manualLayout>
              </c:layout>
              <c:dLblPos val="ctr"/>
              <c:showVal val="1"/>
            </c:dLbl>
            <c:dLbl>
              <c:idx val="1"/>
              <c:layout>
                <c:manualLayout>
                  <c:x val="2.2652108334154014E-2"/>
                  <c:y val="2.1050389158544616E-7"/>
                </c:manualLayout>
              </c:layout>
              <c:dLblPos val="ctr"/>
              <c:showVal val="1"/>
            </c:dLbl>
            <c:txPr>
              <a:bodyPr/>
              <a:lstStyle/>
              <a:p>
                <a:pPr>
                  <a:defRPr sz="1100" b="1">
                    <a:solidFill>
                      <a:schemeClr val="bg1"/>
                    </a:solidFill>
                  </a:defRPr>
                </a:pPr>
                <a:endParaRPr lang="en-US"/>
              </a:p>
            </c:txPr>
            <c:dLblPos val="ctr"/>
            <c:showVal val="1"/>
          </c:dLbls>
          <c:cat>
            <c:strRef>
              <c:f>Sheet1!$A$2:$A$7</c:f>
              <c:strCache>
                <c:ptCount val="1"/>
                <c:pt idx="0">
                  <c:v>In-car technology has  had a positive effect on making people MORE safe drivers</c:v>
                </c:pt>
              </c:strCache>
            </c:strRef>
          </c:cat>
          <c:val>
            <c:numRef>
              <c:f>Sheet1!$F$2:$F$7</c:f>
              <c:numCache>
                <c:formatCode>0%</c:formatCode>
                <c:ptCount val="1"/>
                <c:pt idx="0">
                  <c:v>0.28000000000000008</c:v>
                </c:pt>
              </c:numCache>
            </c:numRef>
          </c:val>
        </c:ser>
        <c:ser>
          <c:idx val="5"/>
          <c:order val="5"/>
          <c:tx>
            <c:strRef>
              <c:f>Sheet1!$G$1</c:f>
              <c:strCache>
                <c:ptCount val="1"/>
                <c:pt idx="0">
                  <c:v>Agree completely</c:v>
                </c:pt>
              </c:strCache>
            </c:strRef>
          </c:tx>
          <c:spPr>
            <a:solidFill>
              <a:schemeClr val="accent3">
                <a:lumMod val="75000"/>
              </a:schemeClr>
            </a:solidFill>
          </c:spPr>
          <c:dLbls>
            <c:txPr>
              <a:bodyPr/>
              <a:lstStyle/>
              <a:p>
                <a:pPr>
                  <a:defRPr sz="1100" b="1">
                    <a:solidFill>
                      <a:schemeClr val="bg1"/>
                    </a:solidFill>
                  </a:defRPr>
                </a:pPr>
                <a:endParaRPr lang="en-US"/>
              </a:p>
            </c:txPr>
            <c:showVal val="1"/>
          </c:dLbls>
          <c:cat>
            <c:strRef>
              <c:f>Sheet1!$A$2:$A$7</c:f>
              <c:strCache>
                <c:ptCount val="1"/>
                <c:pt idx="0">
                  <c:v>In-car technology has  had a positive effect on making people MORE safe drivers</c:v>
                </c:pt>
              </c:strCache>
            </c:strRef>
          </c:cat>
          <c:val>
            <c:numRef>
              <c:f>Sheet1!$G$2:$G$7</c:f>
              <c:numCache>
                <c:formatCode>0%</c:formatCode>
                <c:ptCount val="1"/>
                <c:pt idx="0">
                  <c:v>7.0000000000000021E-2</c:v>
                </c:pt>
              </c:numCache>
            </c:numRef>
          </c:val>
        </c:ser>
        <c:dLbls>
          <c:showVal val="1"/>
        </c:dLbls>
        <c:gapWidth val="61"/>
        <c:overlap val="100"/>
        <c:axId val="135182592"/>
        <c:axId val="135196672"/>
      </c:barChart>
      <c:catAx>
        <c:axId val="135182592"/>
        <c:scaling>
          <c:orientation val="maxMin"/>
        </c:scaling>
        <c:delete val="1"/>
        <c:axPos val="l"/>
        <c:numFmt formatCode="General" sourceLinked="1"/>
        <c:tickLblPos val="none"/>
        <c:crossAx val="135196672"/>
        <c:crosses val="autoZero"/>
        <c:auto val="1"/>
        <c:lblAlgn val="ctr"/>
        <c:lblOffset val="100"/>
      </c:catAx>
      <c:valAx>
        <c:axId val="135196672"/>
        <c:scaling>
          <c:orientation val="minMax"/>
        </c:scaling>
        <c:delete val="1"/>
        <c:axPos val="t"/>
        <c:numFmt formatCode="0%" sourceLinked="1"/>
        <c:tickLblPos val="none"/>
        <c:crossAx val="135182592"/>
        <c:crosses val="autoZero"/>
        <c:crossBetween val="between"/>
      </c:valAx>
    </c:plotArea>
    <c:legend>
      <c:legendPos val="r"/>
      <c:layout>
        <c:manualLayout>
          <c:xMode val="edge"/>
          <c:yMode val="edge"/>
          <c:x val="5.371852080573912E-2"/>
          <c:y val="0.39629640585556114"/>
          <c:w val="0.88469830720209031"/>
          <c:h val="0.11471063178151118"/>
        </c:manualLayout>
      </c:layout>
      <c:txPr>
        <a:bodyPr/>
        <a:lstStyle/>
        <a:p>
          <a:pPr>
            <a:defRPr sz="1100"/>
          </a:pPr>
          <a:endParaRPr lang="en-US"/>
        </a:p>
      </c:txPr>
    </c:legend>
    <c:plotVisOnly val="1"/>
  </c:chart>
  <c:txPr>
    <a:bodyPr/>
    <a:lstStyle/>
    <a:p>
      <a:pPr>
        <a:defRPr sz="1800"/>
      </a:pPr>
      <a:endParaRPr lang="en-US"/>
    </a:p>
  </c:txPr>
  <c:externalData r:id="rId1"/>
</c:chartSpace>
</file>

<file path=ppt/charts/chart46.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43897336592E-2"/>
          <c:w val="1"/>
          <c:h val="0.80989037033319911"/>
        </c:manualLayout>
      </c:layout>
      <c:barChart>
        <c:barDir val="bar"/>
        <c:grouping val="clustered"/>
        <c:ser>
          <c:idx val="0"/>
          <c:order val="0"/>
          <c:tx>
            <c:strRef>
              <c:f>Sheet1!$B$1</c:f>
              <c:strCache>
                <c:ptCount val="1"/>
                <c:pt idx="0">
                  <c:v>Less safe</c:v>
                </c:pt>
              </c:strCache>
            </c:strRef>
          </c:tx>
          <c:dLbls>
            <c:dLbl>
              <c:idx val="0"/>
              <c:layout>
                <c:manualLayout>
                  <c:x val="2.0779174639029424E-2"/>
                  <c:y val="-4.4265536259558824E-3"/>
                </c:manualLayout>
              </c:layout>
              <c:showVal val="1"/>
            </c:dLbl>
            <c:dLbl>
              <c:idx val="1"/>
              <c:layout>
                <c:manualLayout>
                  <c:x val="3.8590363231192033E-2"/>
                  <c:y val="6.1307079879249771E-3"/>
                </c:manualLayout>
              </c:layout>
              <c:showVal val="1"/>
            </c:dLbl>
            <c:dLbl>
              <c:idx val="2"/>
              <c:layout>
                <c:manualLayout>
                  <c:x val="3.56214422383355E-2"/>
                  <c:y val="3.0651126465100252E-3"/>
                </c:manualLayout>
              </c:layout>
              <c:showVal val="1"/>
            </c:dLbl>
            <c:dLbl>
              <c:idx val="3"/>
              <c:layout>
                <c:manualLayout>
                  <c:x val="3.5622143447828401E-2"/>
                  <c:y val="9.6538980998062453E-7"/>
                </c:manualLayout>
              </c:layout>
              <c:showVal val="1"/>
            </c:dLbl>
            <c:dLbl>
              <c:idx val="6"/>
              <c:layout>
                <c:manualLayout>
                  <c:x val="3.8590129494694418E-2"/>
                  <c:y val="2.4134745248110529E-7"/>
                </c:manualLayout>
              </c:layout>
              <c:showVal val="1"/>
            </c:dLbl>
            <c:txPr>
              <a:bodyPr/>
              <a:lstStyle/>
              <a:p>
                <a:pPr>
                  <a:defRPr lang="en-US" sz="1100" b="0">
                    <a:solidFill>
                      <a:schemeClr val="tx1"/>
                    </a:solidFill>
                  </a:defRPr>
                </a:pPr>
                <a:endParaRPr lang="en-US"/>
              </a:p>
            </c:txPr>
            <c:showVal val="1"/>
          </c:dLbls>
          <c:cat>
            <c:strRef>
              <c:f>Sheet1!$A$2:$A$9</c:f>
              <c:strCache>
                <c:ptCount val="8"/>
                <c:pt idx="0">
                  <c:v>Auto-braking systems</c:v>
                </c:pt>
                <c:pt idx="1">
                  <c:v>Parking sensors</c:v>
                </c:pt>
                <c:pt idx="2">
                  <c:v>Lane departure warning system</c:v>
                </c:pt>
                <c:pt idx="3">
                  <c:v>Speed limiters</c:v>
                </c:pt>
                <c:pt idx="4">
                  <c:v>Self-parking feature</c:v>
                </c:pt>
                <c:pt idx="5">
                  <c:v>Satellite navigation</c:v>
                </c:pt>
                <c:pt idx="6">
                  <c:v>Electronic handbrake</c:v>
                </c:pt>
                <c:pt idx="7">
                  <c:v>Back seat DVD player</c:v>
                </c:pt>
              </c:strCache>
            </c:strRef>
          </c:cat>
          <c:val>
            <c:numRef>
              <c:f>Sheet1!$B$2:$B$9</c:f>
              <c:numCache>
                <c:formatCode>0%</c:formatCode>
                <c:ptCount val="8"/>
                <c:pt idx="0">
                  <c:v>0.05</c:v>
                </c:pt>
                <c:pt idx="1">
                  <c:v>3.0000000000000002E-2</c:v>
                </c:pt>
                <c:pt idx="2">
                  <c:v>4.0000000000000022E-2</c:v>
                </c:pt>
                <c:pt idx="3">
                  <c:v>0.11</c:v>
                </c:pt>
                <c:pt idx="4">
                  <c:v>6.0000000000000032E-2</c:v>
                </c:pt>
                <c:pt idx="5">
                  <c:v>0.23</c:v>
                </c:pt>
                <c:pt idx="6">
                  <c:v>0.14000000000000001</c:v>
                </c:pt>
                <c:pt idx="7">
                  <c:v>0.41000000000000031</c:v>
                </c:pt>
              </c:numCache>
            </c:numRef>
          </c:val>
        </c:ser>
        <c:ser>
          <c:idx val="1"/>
          <c:order val="1"/>
          <c:tx>
            <c:strRef>
              <c:f>Sheet1!$C$1</c:f>
              <c:strCache>
                <c:ptCount val="1"/>
                <c:pt idx="0">
                  <c:v>Less easy</c:v>
                </c:pt>
              </c:strCache>
            </c:strRef>
          </c:tx>
          <c:dLbls>
            <c:txPr>
              <a:bodyPr/>
              <a:lstStyle/>
              <a:p>
                <a:pPr>
                  <a:defRPr sz="1100"/>
                </a:pPr>
                <a:endParaRPr lang="en-US"/>
              </a:p>
            </c:txPr>
            <c:showVal val="1"/>
          </c:dLbls>
          <c:cat>
            <c:strRef>
              <c:f>Sheet1!$A$2:$A$9</c:f>
              <c:strCache>
                <c:ptCount val="8"/>
                <c:pt idx="0">
                  <c:v>Auto-braking systems</c:v>
                </c:pt>
                <c:pt idx="1">
                  <c:v>Parking sensors</c:v>
                </c:pt>
                <c:pt idx="2">
                  <c:v>Lane departure warning system</c:v>
                </c:pt>
                <c:pt idx="3">
                  <c:v>Speed limiters</c:v>
                </c:pt>
                <c:pt idx="4">
                  <c:v>Self-parking feature</c:v>
                </c:pt>
                <c:pt idx="5">
                  <c:v>Satellite navigation</c:v>
                </c:pt>
                <c:pt idx="6">
                  <c:v>Electronic handbrake</c:v>
                </c:pt>
                <c:pt idx="7">
                  <c:v>Back seat DVD player</c:v>
                </c:pt>
              </c:strCache>
            </c:strRef>
          </c:cat>
          <c:val>
            <c:numRef>
              <c:f>Sheet1!$C$2:$C$9</c:f>
              <c:numCache>
                <c:formatCode>0%</c:formatCode>
                <c:ptCount val="8"/>
                <c:pt idx="0">
                  <c:v>4.0000000000000022E-2</c:v>
                </c:pt>
                <c:pt idx="1">
                  <c:v>2.0000000000000011E-2</c:v>
                </c:pt>
                <c:pt idx="2">
                  <c:v>4.0000000000000022E-2</c:v>
                </c:pt>
                <c:pt idx="3">
                  <c:v>0.15000000000000024</c:v>
                </c:pt>
                <c:pt idx="4">
                  <c:v>3.0000000000000002E-2</c:v>
                </c:pt>
                <c:pt idx="5">
                  <c:v>6.0000000000000032E-2</c:v>
                </c:pt>
                <c:pt idx="6">
                  <c:v>9.0000000000000024E-2</c:v>
                </c:pt>
                <c:pt idx="7">
                  <c:v>0.2</c:v>
                </c:pt>
              </c:numCache>
            </c:numRef>
          </c:val>
        </c:ser>
        <c:gapWidth val="101"/>
        <c:axId val="153013248"/>
        <c:axId val="153186304"/>
      </c:barChart>
      <c:catAx>
        <c:axId val="153013248"/>
        <c:scaling>
          <c:orientation val="maxMin"/>
        </c:scaling>
        <c:delete val="1"/>
        <c:axPos val="r"/>
        <c:numFmt formatCode="General" sourceLinked="1"/>
        <c:tickLblPos val="none"/>
        <c:crossAx val="153186304"/>
        <c:crosses val="autoZero"/>
        <c:auto val="1"/>
        <c:lblAlgn val="ctr"/>
        <c:lblOffset val="100"/>
      </c:catAx>
      <c:valAx>
        <c:axId val="153186304"/>
        <c:scaling>
          <c:orientation val="maxMin"/>
          <c:max val="1"/>
        </c:scaling>
        <c:delete val="1"/>
        <c:axPos val="t"/>
        <c:numFmt formatCode="0%" sourceLinked="1"/>
        <c:tickLblPos val="none"/>
        <c:crossAx val="153013248"/>
        <c:crosses val="autoZero"/>
        <c:crossBetween val="between"/>
      </c:valAx>
    </c:plotArea>
    <c:plotVisOnly val="1"/>
    <c:dispBlanksAs val="gap"/>
  </c:chart>
  <c:txPr>
    <a:bodyPr/>
    <a:lstStyle/>
    <a:p>
      <a:pPr>
        <a:defRPr sz="1800"/>
      </a:pPr>
      <a:endParaRPr lang="en-US"/>
    </a:p>
  </c:txPr>
  <c:externalData r:id="rId1"/>
</c:chartSpace>
</file>

<file path=ppt/charts/chart47.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3.0282943827885704E-2"/>
          <c:w val="0.90429579655082193"/>
          <c:h val="0.68949628060860668"/>
        </c:manualLayout>
      </c:layout>
      <c:barChart>
        <c:barDir val="bar"/>
        <c:grouping val="clustered"/>
        <c:ser>
          <c:idx val="0"/>
          <c:order val="0"/>
          <c:tx>
            <c:strRef>
              <c:f>Sheet1!$B$1</c:f>
              <c:strCache>
                <c:ptCount val="1"/>
                <c:pt idx="0">
                  <c:v>More safe</c:v>
                </c:pt>
              </c:strCache>
            </c:strRef>
          </c:tx>
          <c:spPr>
            <a:solidFill>
              <a:schemeClr val="accent3">
                <a:lumMod val="75000"/>
              </a:schemeClr>
            </a:solidFill>
          </c:spPr>
          <c:dLbls>
            <c:txPr>
              <a:bodyPr/>
              <a:lstStyle/>
              <a:p>
                <a:pPr>
                  <a:defRPr lang="en-US" sz="1100" b="0">
                    <a:solidFill>
                      <a:schemeClr val="tx1"/>
                    </a:solidFill>
                  </a:defRPr>
                </a:pPr>
                <a:endParaRPr lang="en-US"/>
              </a:p>
            </c:txPr>
            <c:dLblPos val="outEnd"/>
            <c:showVal val="1"/>
          </c:dLbls>
          <c:cat>
            <c:strRef>
              <c:f>Sheet1!$A$2:$A$9</c:f>
              <c:strCache>
                <c:ptCount val="8"/>
                <c:pt idx="0">
                  <c:v>Auto-braking systems</c:v>
                </c:pt>
                <c:pt idx="1">
                  <c:v>Parking sensors</c:v>
                </c:pt>
                <c:pt idx="2">
                  <c:v>Lane departure warning system</c:v>
                </c:pt>
                <c:pt idx="3">
                  <c:v>Speed limiters</c:v>
                </c:pt>
                <c:pt idx="4">
                  <c:v>Self-parking feature</c:v>
                </c:pt>
                <c:pt idx="5">
                  <c:v>Satellite navigation</c:v>
                </c:pt>
                <c:pt idx="6">
                  <c:v>Electronic handbrake</c:v>
                </c:pt>
                <c:pt idx="7">
                  <c:v>Back seat DVD player</c:v>
                </c:pt>
              </c:strCache>
            </c:strRef>
          </c:cat>
          <c:val>
            <c:numRef>
              <c:f>Sheet1!$B$2:$B$9</c:f>
              <c:numCache>
                <c:formatCode>0%</c:formatCode>
                <c:ptCount val="8"/>
                <c:pt idx="0">
                  <c:v>0.72000000000000064</c:v>
                </c:pt>
                <c:pt idx="1">
                  <c:v>0.70000000000000062</c:v>
                </c:pt>
                <c:pt idx="2">
                  <c:v>0.65000000000000346</c:v>
                </c:pt>
                <c:pt idx="3">
                  <c:v>0.56999999999999995</c:v>
                </c:pt>
                <c:pt idx="4">
                  <c:v>0.38000000000000167</c:v>
                </c:pt>
                <c:pt idx="5">
                  <c:v>0.30000000000000032</c:v>
                </c:pt>
                <c:pt idx="6">
                  <c:v>0.22</c:v>
                </c:pt>
                <c:pt idx="7">
                  <c:v>0.05</c:v>
                </c:pt>
              </c:numCache>
            </c:numRef>
          </c:val>
        </c:ser>
        <c:ser>
          <c:idx val="1"/>
          <c:order val="1"/>
          <c:tx>
            <c:strRef>
              <c:f>Sheet1!$C$1</c:f>
              <c:strCache>
                <c:ptCount val="1"/>
                <c:pt idx="0">
                  <c:v>More easy</c:v>
                </c:pt>
              </c:strCache>
            </c:strRef>
          </c:tx>
          <c:spPr>
            <a:solidFill>
              <a:schemeClr val="accent3">
                <a:lumMod val="60000"/>
                <a:lumOff val="40000"/>
              </a:schemeClr>
            </a:solidFill>
          </c:spPr>
          <c:dLbls>
            <c:txPr>
              <a:bodyPr/>
              <a:lstStyle/>
              <a:p>
                <a:pPr>
                  <a:defRPr sz="1100"/>
                </a:pPr>
                <a:endParaRPr lang="en-US"/>
              </a:p>
            </c:txPr>
            <c:dLblPos val="outEnd"/>
            <c:showVal val="1"/>
          </c:dLbls>
          <c:cat>
            <c:strRef>
              <c:f>Sheet1!$A$2:$A$9</c:f>
              <c:strCache>
                <c:ptCount val="8"/>
                <c:pt idx="0">
                  <c:v>Auto-braking systems</c:v>
                </c:pt>
                <c:pt idx="1">
                  <c:v>Parking sensors</c:v>
                </c:pt>
                <c:pt idx="2">
                  <c:v>Lane departure warning system</c:v>
                </c:pt>
                <c:pt idx="3">
                  <c:v>Speed limiters</c:v>
                </c:pt>
                <c:pt idx="4">
                  <c:v>Self-parking feature</c:v>
                </c:pt>
                <c:pt idx="5">
                  <c:v>Satellite navigation</c:v>
                </c:pt>
                <c:pt idx="6">
                  <c:v>Electronic handbrake</c:v>
                </c:pt>
                <c:pt idx="7">
                  <c:v>Back seat DVD player</c:v>
                </c:pt>
              </c:strCache>
            </c:strRef>
          </c:cat>
          <c:val>
            <c:numRef>
              <c:f>Sheet1!$C$2:$C$9</c:f>
              <c:numCache>
                <c:formatCode>0%</c:formatCode>
                <c:ptCount val="8"/>
                <c:pt idx="0">
                  <c:v>0.63000000000000334</c:v>
                </c:pt>
                <c:pt idx="1">
                  <c:v>0.81</c:v>
                </c:pt>
                <c:pt idx="2">
                  <c:v>0.58000000000000007</c:v>
                </c:pt>
                <c:pt idx="3">
                  <c:v>0.42000000000000032</c:v>
                </c:pt>
                <c:pt idx="4">
                  <c:v>0.70000000000000062</c:v>
                </c:pt>
                <c:pt idx="5">
                  <c:v>0.69000000000000061</c:v>
                </c:pt>
                <c:pt idx="6">
                  <c:v>0.35000000000000031</c:v>
                </c:pt>
                <c:pt idx="7">
                  <c:v>0.15000000000000024</c:v>
                </c:pt>
              </c:numCache>
            </c:numRef>
          </c:val>
        </c:ser>
        <c:dLbls>
          <c:showVal val="1"/>
        </c:dLbls>
        <c:gapWidth val="101"/>
        <c:axId val="153319680"/>
        <c:axId val="153325568"/>
      </c:barChart>
      <c:catAx>
        <c:axId val="153319680"/>
        <c:scaling>
          <c:orientation val="maxMin"/>
        </c:scaling>
        <c:delete val="1"/>
        <c:axPos val="l"/>
        <c:numFmt formatCode="General" sourceLinked="1"/>
        <c:tickLblPos val="none"/>
        <c:crossAx val="153325568"/>
        <c:crosses val="autoZero"/>
        <c:auto val="1"/>
        <c:lblAlgn val="ctr"/>
        <c:lblOffset val="100"/>
      </c:catAx>
      <c:valAx>
        <c:axId val="153325568"/>
        <c:scaling>
          <c:orientation val="minMax"/>
          <c:max val="1"/>
        </c:scaling>
        <c:delete val="1"/>
        <c:axPos val="t"/>
        <c:numFmt formatCode="0%" sourceLinked="1"/>
        <c:tickLblPos val="none"/>
        <c:crossAx val="153319680"/>
        <c:crosses val="autoZero"/>
        <c:crossBetween val="between"/>
      </c:valAx>
    </c:plotArea>
    <c:plotVisOnly val="1"/>
    <c:dispBlanksAs val="gap"/>
  </c:chart>
  <c:txPr>
    <a:bodyPr/>
    <a:lstStyle/>
    <a:p>
      <a:pPr>
        <a:defRPr sz="1800"/>
      </a:pPr>
      <a:endParaRPr lang="en-US"/>
    </a:p>
  </c:txPr>
  <c:externalData r:id="rId1"/>
</c:chartSpace>
</file>

<file path=ppt/charts/chart48.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0.27300213559310171"/>
          <c:y val="0.10693597692540595"/>
          <c:w val="0.65680347381645665"/>
          <c:h val="0.79113051948937663"/>
        </c:manualLayout>
      </c:layout>
      <c:barChart>
        <c:barDir val="bar"/>
        <c:grouping val="percentStacked"/>
        <c:ser>
          <c:idx val="0"/>
          <c:order val="0"/>
          <c:tx>
            <c:strRef>
              <c:f>Sheet1!$B$1</c:f>
              <c:strCache>
                <c:ptCount val="1"/>
                <c:pt idx="0">
                  <c:v>Don't know</c:v>
                </c:pt>
              </c:strCache>
            </c:strRef>
          </c:tx>
          <c:spPr>
            <a:solidFill>
              <a:schemeClr val="tx1">
                <a:lumMod val="50000"/>
                <a:lumOff val="50000"/>
              </a:schemeClr>
            </a:solidFill>
          </c:spPr>
          <c:dLbls>
            <c:dLbl>
              <c:idx val="0"/>
              <c:layout>
                <c:manualLayout>
                  <c:x val="2.7777583358996613E-3"/>
                  <c:y val="-4.5578342633131397E-3"/>
                </c:manualLayout>
              </c:layout>
              <c:showVal val="1"/>
            </c:dLbl>
            <c:txPr>
              <a:bodyPr/>
              <a:lstStyle/>
              <a:p>
                <a:pPr>
                  <a:defRPr sz="1200" b="1">
                    <a:solidFill>
                      <a:schemeClr val="bg1"/>
                    </a:solidFill>
                  </a:defRPr>
                </a:pPr>
                <a:endParaRPr lang="en-US"/>
              </a:p>
            </c:txPr>
            <c:showVal val="1"/>
          </c:dLbls>
          <c:cat>
            <c:strRef>
              <c:f>Sheet1!$A$2:$A$7</c:f>
              <c:strCache>
                <c:ptCount val="4"/>
                <c:pt idx="0">
                  <c:v>The complexity of cars today means people need to be shown how to use in-car technology properly</c:v>
                </c:pt>
                <c:pt idx="1">
                  <c:v>Car manufacturers need to improve the clarity of information on car technology, including making manuals more user friendly</c:v>
                </c:pt>
                <c:pt idx="2">
                  <c:v>Driver training should include teaching people how to use the latest in-car technology</c:v>
                </c:pt>
                <c:pt idx="3">
                  <c:v>Because developments like ABS (anti-lock brakes) help prevent accidents, people take more risks when driving these days</c:v>
                </c:pt>
              </c:strCache>
            </c:strRef>
          </c:cat>
          <c:val>
            <c:numRef>
              <c:f>Sheet1!$B$2:$B$7</c:f>
              <c:numCache>
                <c:formatCode>0%</c:formatCode>
                <c:ptCount val="4"/>
                <c:pt idx="0">
                  <c:v>4.0000000000000022E-2</c:v>
                </c:pt>
                <c:pt idx="1">
                  <c:v>0.05</c:v>
                </c:pt>
                <c:pt idx="2">
                  <c:v>0.05</c:v>
                </c:pt>
                <c:pt idx="3">
                  <c:v>8.0000000000000043E-2</c:v>
                </c:pt>
              </c:numCache>
            </c:numRef>
          </c:val>
        </c:ser>
        <c:ser>
          <c:idx val="1"/>
          <c:order val="1"/>
          <c:tx>
            <c:strRef>
              <c:f>Sheet1!$C$1</c:f>
              <c:strCache>
                <c:ptCount val="1"/>
                <c:pt idx="0">
                  <c:v>Disagree completely</c:v>
                </c:pt>
              </c:strCache>
            </c:strRef>
          </c:tx>
          <c:spPr>
            <a:solidFill>
              <a:schemeClr val="accent2">
                <a:lumMod val="75000"/>
              </a:schemeClr>
            </a:solidFill>
          </c:spPr>
          <c:dLbls>
            <c:dLbl>
              <c:idx val="1"/>
              <c:delete val="1"/>
            </c:dLbl>
            <c:txPr>
              <a:bodyPr/>
              <a:lstStyle/>
              <a:p>
                <a:pPr>
                  <a:defRPr sz="1100" b="1">
                    <a:solidFill>
                      <a:schemeClr val="bg1"/>
                    </a:solidFill>
                  </a:defRPr>
                </a:pPr>
                <a:endParaRPr lang="en-US"/>
              </a:p>
            </c:txPr>
            <c:showVal val="1"/>
          </c:dLbls>
          <c:cat>
            <c:strRef>
              <c:f>Sheet1!$A$2:$A$7</c:f>
              <c:strCache>
                <c:ptCount val="4"/>
                <c:pt idx="0">
                  <c:v>The complexity of cars today means people need to be shown how to use in-car technology properly</c:v>
                </c:pt>
                <c:pt idx="1">
                  <c:v>Car manufacturers need to improve the clarity of information on car technology, including making manuals more user friendly</c:v>
                </c:pt>
                <c:pt idx="2">
                  <c:v>Driver training should include teaching people how to use the latest in-car technology</c:v>
                </c:pt>
                <c:pt idx="3">
                  <c:v>Because developments like ABS (anti-lock brakes) help prevent accidents, people take more risks when driving these days</c:v>
                </c:pt>
              </c:strCache>
            </c:strRef>
          </c:cat>
          <c:val>
            <c:numRef>
              <c:f>Sheet1!$C$2:$C$7</c:f>
              <c:numCache>
                <c:formatCode>0%</c:formatCode>
                <c:ptCount val="4"/>
                <c:pt idx="0">
                  <c:v>1.0000000000000005E-2</c:v>
                </c:pt>
                <c:pt idx="1">
                  <c:v>0</c:v>
                </c:pt>
                <c:pt idx="2">
                  <c:v>4.0000000000000022E-2</c:v>
                </c:pt>
                <c:pt idx="3">
                  <c:v>1.0000000000000005E-2</c:v>
                </c:pt>
              </c:numCache>
            </c:numRef>
          </c:val>
        </c:ser>
        <c:ser>
          <c:idx val="2"/>
          <c:order val="2"/>
          <c:tx>
            <c:strRef>
              <c:f>Sheet1!$D$1</c:f>
              <c:strCache>
                <c:ptCount val="1"/>
                <c:pt idx="0">
                  <c:v>Disagree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Sheet1!$A$2:$A$7</c:f>
              <c:strCache>
                <c:ptCount val="4"/>
                <c:pt idx="0">
                  <c:v>The complexity of cars today means people need to be shown how to use in-car technology properly</c:v>
                </c:pt>
                <c:pt idx="1">
                  <c:v>Car manufacturers need to improve the clarity of information on car technology, including making manuals more user friendly</c:v>
                </c:pt>
                <c:pt idx="2">
                  <c:v>Driver training should include teaching people how to use the latest in-car technology</c:v>
                </c:pt>
                <c:pt idx="3">
                  <c:v>Because developments like ABS (anti-lock brakes) help prevent accidents, people take more risks when driving these days</c:v>
                </c:pt>
              </c:strCache>
            </c:strRef>
          </c:cat>
          <c:val>
            <c:numRef>
              <c:f>Sheet1!$D$2:$D$7</c:f>
              <c:numCache>
                <c:formatCode>0%</c:formatCode>
                <c:ptCount val="4"/>
                <c:pt idx="0">
                  <c:v>4.0000000000000022E-2</c:v>
                </c:pt>
                <c:pt idx="1">
                  <c:v>3.0000000000000002E-2</c:v>
                </c:pt>
                <c:pt idx="2">
                  <c:v>0.1</c:v>
                </c:pt>
                <c:pt idx="3">
                  <c:v>0.16</c:v>
                </c:pt>
              </c:numCache>
            </c:numRef>
          </c:val>
        </c:ser>
        <c:ser>
          <c:idx val="3"/>
          <c:order val="3"/>
          <c:tx>
            <c:strRef>
              <c:f>Sheet1!$E$1</c:f>
              <c:strCache>
                <c:ptCount val="1"/>
                <c:pt idx="0">
                  <c:v>Neither/nor</c:v>
                </c:pt>
              </c:strCache>
            </c:strRef>
          </c:tx>
          <c:spPr>
            <a:solidFill>
              <a:schemeClr val="bg2">
                <a:lumMod val="75000"/>
              </a:schemeClr>
            </a:solidFill>
          </c:spPr>
          <c:dLbls>
            <c:dLbl>
              <c:idx val="0"/>
              <c:layout>
                <c:manualLayout>
                  <c:x val="5.0498614182928362E-3"/>
                  <c:y val="1.7645137508515648E-3"/>
                </c:manualLayout>
              </c:layout>
              <c:dLblPos val="ctr"/>
              <c:showVal val="1"/>
            </c:dLbl>
            <c:dLbl>
              <c:idx val="1"/>
              <c:layout>
                <c:manualLayout>
                  <c:x val="3.2360154763076002E-3"/>
                  <c:y val="-9.8023513138969442E-17"/>
                </c:manualLayout>
              </c:layout>
              <c:dLblPos val="ctr"/>
              <c:showVal val="1"/>
            </c:dLbl>
            <c:txPr>
              <a:bodyPr/>
              <a:lstStyle/>
              <a:p>
                <a:pPr>
                  <a:defRPr sz="1100" b="1">
                    <a:solidFill>
                      <a:schemeClr val="bg1"/>
                    </a:solidFill>
                  </a:defRPr>
                </a:pPr>
                <a:endParaRPr lang="en-US"/>
              </a:p>
            </c:txPr>
            <c:dLblPos val="ctr"/>
            <c:showVal val="1"/>
          </c:dLbls>
          <c:cat>
            <c:strRef>
              <c:f>Sheet1!$A$2:$A$7</c:f>
              <c:strCache>
                <c:ptCount val="4"/>
                <c:pt idx="0">
                  <c:v>The complexity of cars today means people need to be shown how to use in-car technology properly</c:v>
                </c:pt>
                <c:pt idx="1">
                  <c:v>Car manufacturers need to improve the clarity of information on car technology, including making manuals more user friendly</c:v>
                </c:pt>
                <c:pt idx="2">
                  <c:v>Driver training should include teaching people how to use the latest in-car technology</c:v>
                </c:pt>
                <c:pt idx="3">
                  <c:v>Because developments like ABS (anti-lock brakes) help prevent accidents, people take more risks when driving these days</c:v>
                </c:pt>
              </c:strCache>
            </c:strRef>
          </c:cat>
          <c:val>
            <c:numRef>
              <c:f>Sheet1!$E$2:$E$7</c:f>
              <c:numCache>
                <c:formatCode>0%</c:formatCode>
                <c:ptCount val="4"/>
                <c:pt idx="0">
                  <c:v>0.23</c:v>
                </c:pt>
                <c:pt idx="1">
                  <c:v>0.25</c:v>
                </c:pt>
                <c:pt idx="2">
                  <c:v>0.27</c:v>
                </c:pt>
                <c:pt idx="3">
                  <c:v>0.36000000000000032</c:v>
                </c:pt>
              </c:numCache>
            </c:numRef>
          </c:val>
        </c:ser>
        <c:ser>
          <c:idx val="4"/>
          <c:order val="4"/>
          <c:tx>
            <c:strRef>
              <c:f>Sheet1!$F$1</c:f>
              <c:strCache>
                <c:ptCount val="1"/>
                <c:pt idx="0">
                  <c:v>Agree</c:v>
                </c:pt>
              </c:strCache>
            </c:strRef>
          </c:tx>
          <c:spPr>
            <a:solidFill>
              <a:schemeClr val="accent3"/>
            </a:solidFill>
          </c:spPr>
          <c:dLbls>
            <c:dLbl>
              <c:idx val="0"/>
              <c:layout>
                <c:manualLayout>
                  <c:x val="2.5888123810461742E-2"/>
                  <c:y val="-5.3463778384871003E-3"/>
                </c:manualLayout>
              </c:layout>
              <c:dLblPos val="ctr"/>
              <c:showVal val="1"/>
            </c:dLbl>
            <c:dLbl>
              <c:idx val="1"/>
              <c:layout>
                <c:manualLayout>
                  <c:x val="2.2652108334154014E-2"/>
                  <c:y val="2.1050389158544611E-7"/>
                </c:manualLayout>
              </c:layout>
              <c:dLblPos val="ctr"/>
              <c:showVal val="1"/>
            </c:dLbl>
            <c:txPr>
              <a:bodyPr/>
              <a:lstStyle/>
              <a:p>
                <a:pPr>
                  <a:defRPr sz="1100" b="1">
                    <a:solidFill>
                      <a:schemeClr val="bg1"/>
                    </a:solidFill>
                  </a:defRPr>
                </a:pPr>
                <a:endParaRPr lang="en-US"/>
              </a:p>
            </c:txPr>
            <c:dLblPos val="ctr"/>
            <c:showVal val="1"/>
          </c:dLbls>
          <c:cat>
            <c:strRef>
              <c:f>Sheet1!$A$2:$A$7</c:f>
              <c:strCache>
                <c:ptCount val="4"/>
                <c:pt idx="0">
                  <c:v>The complexity of cars today means people need to be shown how to use in-car technology properly</c:v>
                </c:pt>
                <c:pt idx="1">
                  <c:v>Car manufacturers need to improve the clarity of information on car technology, including making manuals more user friendly</c:v>
                </c:pt>
                <c:pt idx="2">
                  <c:v>Driver training should include teaching people how to use the latest in-car technology</c:v>
                </c:pt>
                <c:pt idx="3">
                  <c:v>Because developments like ABS (anti-lock brakes) help prevent accidents, people take more risks when driving these days</c:v>
                </c:pt>
              </c:strCache>
            </c:strRef>
          </c:cat>
          <c:val>
            <c:numRef>
              <c:f>Sheet1!$F$2:$F$7</c:f>
              <c:numCache>
                <c:formatCode>0%</c:formatCode>
                <c:ptCount val="4"/>
                <c:pt idx="0">
                  <c:v>0.48000000000000032</c:v>
                </c:pt>
                <c:pt idx="1">
                  <c:v>0.44</c:v>
                </c:pt>
                <c:pt idx="2">
                  <c:v>0.42000000000000032</c:v>
                </c:pt>
                <c:pt idx="3">
                  <c:v>0.29000000000000031</c:v>
                </c:pt>
              </c:numCache>
            </c:numRef>
          </c:val>
        </c:ser>
        <c:ser>
          <c:idx val="5"/>
          <c:order val="5"/>
          <c:tx>
            <c:strRef>
              <c:f>Sheet1!$G$1</c:f>
              <c:strCache>
                <c:ptCount val="1"/>
                <c:pt idx="0">
                  <c:v>Agree completely</c:v>
                </c:pt>
              </c:strCache>
            </c:strRef>
          </c:tx>
          <c:spPr>
            <a:solidFill>
              <a:schemeClr val="accent3">
                <a:lumMod val="75000"/>
              </a:schemeClr>
            </a:solidFill>
          </c:spPr>
          <c:dLbls>
            <c:txPr>
              <a:bodyPr/>
              <a:lstStyle/>
              <a:p>
                <a:pPr>
                  <a:defRPr sz="1100" b="1">
                    <a:solidFill>
                      <a:schemeClr val="bg1"/>
                    </a:solidFill>
                  </a:defRPr>
                </a:pPr>
                <a:endParaRPr lang="en-US"/>
              </a:p>
            </c:txPr>
            <c:showVal val="1"/>
          </c:dLbls>
          <c:cat>
            <c:strRef>
              <c:f>Sheet1!$A$2:$A$7</c:f>
              <c:strCache>
                <c:ptCount val="4"/>
                <c:pt idx="0">
                  <c:v>The complexity of cars today means people need to be shown how to use in-car technology properly</c:v>
                </c:pt>
                <c:pt idx="1">
                  <c:v>Car manufacturers need to improve the clarity of information on car technology, including making manuals more user friendly</c:v>
                </c:pt>
                <c:pt idx="2">
                  <c:v>Driver training should include teaching people how to use the latest in-car technology</c:v>
                </c:pt>
                <c:pt idx="3">
                  <c:v>Because developments like ABS (anti-lock brakes) help prevent accidents, people take more risks when driving these days</c:v>
                </c:pt>
              </c:strCache>
            </c:strRef>
          </c:cat>
          <c:val>
            <c:numRef>
              <c:f>Sheet1!$G$2:$G$7</c:f>
              <c:numCache>
                <c:formatCode>0%</c:formatCode>
                <c:ptCount val="4"/>
                <c:pt idx="0">
                  <c:v>0.21000000000000021</c:v>
                </c:pt>
                <c:pt idx="1">
                  <c:v>0.21000000000000021</c:v>
                </c:pt>
                <c:pt idx="2">
                  <c:v>0.13</c:v>
                </c:pt>
                <c:pt idx="3">
                  <c:v>0.1</c:v>
                </c:pt>
              </c:numCache>
            </c:numRef>
          </c:val>
        </c:ser>
        <c:dLbls>
          <c:showVal val="1"/>
        </c:dLbls>
        <c:overlap val="100"/>
        <c:axId val="153640320"/>
        <c:axId val="153654400"/>
      </c:barChart>
      <c:catAx>
        <c:axId val="153640320"/>
        <c:scaling>
          <c:orientation val="maxMin"/>
        </c:scaling>
        <c:axPos val="l"/>
        <c:numFmt formatCode="General" sourceLinked="1"/>
        <c:tickLblPos val="nextTo"/>
        <c:txPr>
          <a:bodyPr/>
          <a:lstStyle/>
          <a:p>
            <a:pPr>
              <a:defRPr sz="1100"/>
            </a:pPr>
            <a:endParaRPr lang="en-US"/>
          </a:p>
        </c:txPr>
        <c:crossAx val="153654400"/>
        <c:crosses val="autoZero"/>
        <c:auto val="1"/>
        <c:lblAlgn val="ctr"/>
        <c:lblOffset val="100"/>
      </c:catAx>
      <c:valAx>
        <c:axId val="153654400"/>
        <c:scaling>
          <c:orientation val="minMax"/>
        </c:scaling>
        <c:delete val="1"/>
        <c:axPos val="t"/>
        <c:numFmt formatCode="0%" sourceLinked="1"/>
        <c:tickLblPos val="none"/>
        <c:crossAx val="153640320"/>
        <c:crosses val="autoZero"/>
        <c:crossBetween val="between"/>
      </c:valAx>
    </c:plotArea>
    <c:legend>
      <c:legendPos val="r"/>
      <c:layout>
        <c:manualLayout>
          <c:xMode val="edge"/>
          <c:yMode val="edge"/>
          <c:x val="0.27182530000985161"/>
          <c:y val="0.92218642523802241"/>
          <c:w val="0.69553548619082284"/>
          <c:h val="7.7813574761977589E-2"/>
        </c:manualLayout>
      </c:layout>
      <c:txPr>
        <a:bodyPr/>
        <a:lstStyle/>
        <a:p>
          <a:pPr>
            <a:defRPr sz="1200"/>
          </a:pPr>
          <a:endParaRPr lang="en-US"/>
        </a:p>
      </c:txPr>
    </c:legend>
    <c:plotVisOnly val="1"/>
  </c:chart>
  <c:txPr>
    <a:bodyPr/>
    <a:lstStyle/>
    <a:p>
      <a:pPr>
        <a:defRPr sz="1800"/>
      </a:pPr>
      <a:endParaRPr lang="en-US"/>
    </a:p>
  </c:txPr>
  <c:externalData r:id="rId1"/>
</c:chartSpace>
</file>

<file path=ppt/charts/chart49.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32397713375252396"/>
          <c:y val="0.10267485198283076"/>
          <c:w val="0.67602286624748398"/>
          <c:h val="0.86357011001130124"/>
        </c:manualLayout>
      </c:layout>
      <c:barChart>
        <c:barDir val="bar"/>
        <c:grouping val="percentStacked"/>
        <c:ser>
          <c:idx val="0"/>
          <c:order val="0"/>
          <c:tx>
            <c:strRef>
              <c:f>Sheet1!$B$1</c:f>
              <c:strCache>
                <c:ptCount val="1"/>
                <c:pt idx="0">
                  <c:v>Frequently whilst driving</c:v>
                </c:pt>
              </c:strCache>
            </c:strRef>
          </c:tx>
          <c:spPr>
            <a:solidFill>
              <a:schemeClr val="accent2">
                <a:lumMod val="75000"/>
              </a:schemeClr>
            </a:solidFill>
          </c:spPr>
          <c:dLbls>
            <c:txPr>
              <a:bodyPr/>
              <a:lstStyle/>
              <a:p>
                <a:pPr>
                  <a:defRPr lang="en-US">
                    <a:solidFill>
                      <a:schemeClr val="bg1"/>
                    </a:solidFill>
                  </a:defRPr>
                </a:pPr>
                <a:endParaRPr lang="en-US"/>
              </a:p>
            </c:txPr>
            <c:showVal val="1"/>
          </c:dLbls>
          <c:cat>
            <c:strRef>
              <c:f>Sheet1!$A$2:$A$17</c:f>
              <c:strCache>
                <c:ptCount val="16"/>
                <c:pt idx="0">
                  <c:v>Talked to passengers</c:v>
                </c:pt>
                <c:pt idx="1">
                  <c:v>Adjusted in car controls</c:v>
                </c:pt>
                <c:pt idx="2">
                  <c:v>Had food/ drink</c:v>
                </c:pt>
                <c:pt idx="3">
                  <c:v>Stretched to pick something up</c:v>
                </c:pt>
                <c:pt idx="4">
                  <c:v>Adjusted seats</c:v>
                </c:pt>
                <c:pt idx="5">
                  <c:v>Adjusted/programmed the SatNav</c:v>
                </c:pt>
                <c:pt idx="6">
                  <c:v>Used phone, hands free</c:v>
                </c:pt>
                <c:pt idx="7">
                  <c:v>Sent text messages</c:v>
                </c:pt>
                <c:pt idx="8">
                  <c:v>Used phone, not hands free</c:v>
                </c:pt>
                <c:pt idx="9">
                  <c:v>Smoked</c:v>
                </c:pt>
                <c:pt idx="10">
                  <c:v>Used my phone/internet enabled device to access non-social networking apps/websites</c:v>
                </c:pt>
                <c:pt idx="11">
                  <c:v>Done my make-up/hair/tie/shaving</c:v>
                </c:pt>
                <c:pt idx="12">
                  <c:v>Searched internet</c:v>
                </c:pt>
                <c:pt idx="13">
                  <c:v>Listened to MP3 player using headphones</c:v>
                </c:pt>
                <c:pt idx="14">
                  <c:v>Used Facebook</c:v>
                </c:pt>
                <c:pt idx="15">
                  <c:v>Used Twitter</c:v>
                </c:pt>
              </c:strCache>
            </c:strRef>
          </c:cat>
          <c:val>
            <c:numRef>
              <c:f>Sheet1!$B$2:$B$17</c:f>
              <c:numCache>
                <c:formatCode>0%</c:formatCode>
                <c:ptCount val="16"/>
                <c:pt idx="0">
                  <c:v>0.67000000000000393</c:v>
                </c:pt>
                <c:pt idx="1">
                  <c:v>0.48000000000000032</c:v>
                </c:pt>
                <c:pt idx="2">
                  <c:v>0.12000000000000002</c:v>
                </c:pt>
                <c:pt idx="3">
                  <c:v>3.0000000000000002E-2</c:v>
                </c:pt>
                <c:pt idx="4">
                  <c:v>2.0000000000000011E-2</c:v>
                </c:pt>
                <c:pt idx="5">
                  <c:v>6.0000000000000032E-2</c:v>
                </c:pt>
                <c:pt idx="6">
                  <c:v>0.12000000000000002</c:v>
                </c:pt>
                <c:pt idx="7">
                  <c:v>1.0000000000000005E-2</c:v>
                </c:pt>
                <c:pt idx="8">
                  <c:v>1.0000000000000005E-2</c:v>
                </c:pt>
                <c:pt idx="9">
                  <c:v>6.0000000000000032E-2</c:v>
                </c:pt>
                <c:pt idx="10" formatCode="General">
                  <c:v>0</c:v>
                </c:pt>
                <c:pt idx="11" formatCode="General">
                  <c:v>0</c:v>
                </c:pt>
                <c:pt idx="12" formatCode="General">
                  <c:v>0</c:v>
                </c:pt>
                <c:pt idx="13">
                  <c:v>1.0000000000000005E-2</c:v>
                </c:pt>
                <c:pt idx="14" formatCode="General">
                  <c:v>0</c:v>
                </c:pt>
                <c:pt idx="15" formatCode="General">
                  <c:v>0</c:v>
                </c:pt>
              </c:numCache>
            </c:numRef>
          </c:val>
        </c:ser>
        <c:ser>
          <c:idx val="1"/>
          <c:order val="1"/>
          <c:tx>
            <c:strRef>
              <c:f>Sheet1!$C$1</c:f>
              <c:strCache>
                <c:ptCount val="1"/>
                <c:pt idx="0">
                  <c:v>Frequently but only when stationary</c:v>
                </c:pt>
              </c:strCache>
            </c:strRef>
          </c:tx>
          <c:spPr>
            <a:solidFill>
              <a:schemeClr val="accent2"/>
            </a:solidFill>
          </c:spPr>
          <c:dLbls>
            <c:txPr>
              <a:bodyPr/>
              <a:lstStyle/>
              <a:p>
                <a:pPr>
                  <a:defRPr lang="en-US">
                    <a:solidFill>
                      <a:schemeClr val="bg1"/>
                    </a:solidFill>
                  </a:defRPr>
                </a:pPr>
                <a:endParaRPr lang="en-US"/>
              </a:p>
            </c:txPr>
            <c:showVal val="1"/>
          </c:dLbls>
          <c:cat>
            <c:strRef>
              <c:f>Sheet1!$A$2:$A$17</c:f>
              <c:strCache>
                <c:ptCount val="16"/>
                <c:pt idx="0">
                  <c:v>Talked to passengers</c:v>
                </c:pt>
                <c:pt idx="1">
                  <c:v>Adjusted in car controls</c:v>
                </c:pt>
                <c:pt idx="2">
                  <c:v>Had food/ drink</c:v>
                </c:pt>
                <c:pt idx="3">
                  <c:v>Stretched to pick something up</c:v>
                </c:pt>
                <c:pt idx="4">
                  <c:v>Adjusted seats</c:v>
                </c:pt>
                <c:pt idx="5">
                  <c:v>Adjusted/programmed the SatNav</c:v>
                </c:pt>
                <c:pt idx="6">
                  <c:v>Used phone, hands free</c:v>
                </c:pt>
                <c:pt idx="7">
                  <c:v>Sent text messages</c:v>
                </c:pt>
                <c:pt idx="8">
                  <c:v>Used phone, not hands free</c:v>
                </c:pt>
                <c:pt idx="9">
                  <c:v>Smoked</c:v>
                </c:pt>
                <c:pt idx="10">
                  <c:v>Used my phone/internet enabled device to access non-social networking apps/websites</c:v>
                </c:pt>
                <c:pt idx="11">
                  <c:v>Done my make-up/hair/tie/shaving</c:v>
                </c:pt>
                <c:pt idx="12">
                  <c:v>Searched internet</c:v>
                </c:pt>
                <c:pt idx="13">
                  <c:v>Listened to MP3 player using headphones</c:v>
                </c:pt>
                <c:pt idx="14">
                  <c:v>Used Facebook</c:v>
                </c:pt>
                <c:pt idx="15">
                  <c:v>Used Twitter</c:v>
                </c:pt>
              </c:strCache>
            </c:strRef>
          </c:cat>
          <c:val>
            <c:numRef>
              <c:f>Sheet1!$C$2:$C$17</c:f>
              <c:numCache>
                <c:formatCode>0%</c:formatCode>
                <c:ptCount val="16"/>
                <c:pt idx="0">
                  <c:v>0.05</c:v>
                </c:pt>
                <c:pt idx="1">
                  <c:v>8.0000000000000043E-2</c:v>
                </c:pt>
                <c:pt idx="2">
                  <c:v>7.0000000000000021E-2</c:v>
                </c:pt>
                <c:pt idx="3">
                  <c:v>9.0000000000000024E-2</c:v>
                </c:pt>
                <c:pt idx="4">
                  <c:v>6.0000000000000032E-2</c:v>
                </c:pt>
                <c:pt idx="5">
                  <c:v>7.0000000000000021E-2</c:v>
                </c:pt>
                <c:pt idx="6">
                  <c:v>3.0000000000000002E-2</c:v>
                </c:pt>
                <c:pt idx="7">
                  <c:v>2.0000000000000011E-2</c:v>
                </c:pt>
                <c:pt idx="8">
                  <c:v>2.0000000000000011E-2</c:v>
                </c:pt>
                <c:pt idx="9">
                  <c:v>1.0000000000000005E-2</c:v>
                </c:pt>
                <c:pt idx="10">
                  <c:v>2.0000000000000011E-2</c:v>
                </c:pt>
                <c:pt idx="11">
                  <c:v>2.0000000000000011E-2</c:v>
                </c:pt>
                <c:pt idx="12">
                  <c:v>1.0000000000000005E-2</c:v>
                </c:pt>
                <c:pt idx="13">
                  <c:v>1.0000000000000005E-2</c:v>
                </c:pt>
                <c:pt idx="14">
                  <c:v>1.0000000000000005E-2</c:v>
                </c:pt>
                <c:pt idx="15">
                  <c:v>1.0000000000000005E-2</c:v>
                </c:pt>
              </c:numCache>
            </c:numRef>
          </c:val>
        </c:ser>
        <c:ser>
          <c:idx val="2"/>
          <c:order val="2"/>
          <c:tx>
            <c:strRef>
              <c:f>Sheet1!$D$1</c:f>
              <c:strCache>
                <c:ptCount val="1"/>
                <c:pt idx="0">
                  <c:v>Occasionally whilst driving</c:v>
                </c:pt>
              </c:strCache>
            </c:strRef>
          </c:tx>
          <c:spPr>
            <a:solidFill>
              <a:schemeClr val="accent6">
                <a:lumMod val="75000"/>
              </a:schemeClr>
            </a:solidFill>
          </c:spPr>
          <c:cat>
            <c:strRef>
              <c:f>Sheet1!$A$2:$A$17</c:f>
              <c:strCache>
                <c:ptCount val="16"/>
                <c:pt idx="0">
                  <c:v>Talked to passengers</c:v>
                </c:pt>
                <c:pt idx="1">
                  <c:v>Adjusted in car controls</c:v>
                </c:pt>
                <c:pt idx="2">
                  <c:v>Had food/ drink</c:v>
                </c:pt>
                <c:pt idx="3">
                  <c:v>Stretched to pick something up</c:v>
                </c:pt>
                <c:pt idx="4">
                  <c:v>Adjusted seats</c:v>
                </c:pt>
                <c:pt idx="5">
                  <c:v>Adjusted/programmed the SatNav</c:v>
                </c:pt>
                <c:pt idx="6">
                  <c:v>Used phone, hands free</c:v>
                </c:pt>
                <c:pt idx="7">
                  <c:v>Sent text messages</c:v>
                </c:pt>
                <c:pt idx="8">
                  <c:v>Used phone, not hands free</c:v>
                </c:pt>
                <c:pt idx="9">
                  <c:v>Smoked</c:v>
                </c:pt>
                <c:pt idx="10">
                  <c:v>Used my phone/internet enabled device to access non-social networking apps/websites</c:v>
                </c:pt>
                <c:pt idx="11">
                  <c:v>Done my make-up/hair/tie/shaving</c:v>
                </c:pt>
                <c:pt idx="12">
                  <c:v>Searched internet</c:v>
                </c:pt>
                <c:pt idx="13">
                  <c:v>Listened to MP3 player using headphones</c:v>
                </c:pt>
                <c:pt idx="14">
                  <c:v>Used Facebook</c:v>
                </c:pt>
                <c:pt idx="15">
                  <c:v>Used Twitter</c:v>
                </c:pt>
              </c:strCache>
            </c:strRef>
          </c:cat>
          <c:val>
            <c:numRef>
              <c:f>Sheet1!$D$2:$D$17</c:f>
              <c:numCache>
                <c:formatCode>0%</c:formatCode>
                <c:ptCount val="16"/>
                <c:pt idx="0">
                  <c:v>0.22</c:v>
                </c:pt>
                <c:pt idx="1">
                  <c:v>0.3100000000000015</c:v>
                </c:pt>
                <c:pt idx="2">
                  <c:v>0.37000000000000038</c:v>
                </c:pt>
                <c:pt idx="3">
                  <c:v>0.27</c:v>
                </c:pt>
                <c:pt idx="4">
                  <c:v>0.15000000000000024</c:v>
                </c:pt>
                <c:pt idx="5">
                  <c:v>0.18000000000000024</c:v>
                </c:pt>
                <c:pt idx="6">
                  <c:v>0.16</c:v>
                </c:pt>
                <c:pt idx="7">
                  <c:v>6.0000000000000032E-2</c:v>
                </c:pt>
                <c:pt idx="8">
                  <c:v>6.0000000000000032E-2</c:v>
                </c:pt>
                <c:pt idx="9">
                  <c:v>0.05</c:v>
                </c:pt>
                <c:pt idx="10">
                  <c:v>2.0000000000000011E-2</c:v>
                </c:pt>
                <c:pt idx="11">
                  <c:v>2.0000000000000011E-2</c:v>
                </c:pt>
                <c:pt idx="12">
                  <c:v>1.0000000000000005E-2</c:v>
                </c:pt>
                <c:pt idx="13">
                  <c:v>4.0000000000000022E-2</c:v>
                </c:pt>
                <c:pt idx="14">
                  <c:v>1.0000000000000005E-2</c:v>
                </c:pt>
                <c:pt idx="15">
                  <c:v>1.0000000000000005E-2</c:v>
                </c:pt>
              </c:numCache>
            </c:numRef>
          </c:val>
        </c:ser>
        <c:ser>
          <c:idx val="3"/>
          <c:order val="3"/>
          <c:tx>
            <c:strRef>
              <c:f>Sheet1!$E$1</c:f>
              <c:strCache>
                <c:ptCount val="1"/>
                <c:pt idx="0">
                  <c:v>Occasionally but only when stationary</c:v>
                </c:pt>
              </c:strCache>
            </c:strRef>
          </c:tx>
          <c:spPr>
            <a:solidFill>
              <a:schemeClr val="accent6"/>
            </a:solidFill>
          </c:spPr>
          <c:dLbls>
            <c:txPr>
              <a:bodyPr/>
              <a:lstStyle/>
              <a:p>
                <a:pPr>
                  <a:defRPr lang="en-US">
                    <a:solidFill>
                      <a:schemeClr val="bg1"/>
                    </a:solidFill>
                  </a:defRPr>
                </a:pPr>
                <a:endParaRPr lang="en-US"/>
              </a:p>
            </c:txPr>
            <c:showVal val="1"/>
          </c:dLbls>
          <c:cat>
            <c:strRef>
              <c:f>Sheet1!$A$2:$A$17</c:f>
              <c:strCache>
                <c:ptCount val="16"/>
                <c:pt idx="0">
                  <c:v>Talked to passengers</c:v>
                </c:pt>
                <c:pt idx="1">
                  <c:v>Adjusted in car controls</c:v>
                </c:pt>
                <c:pt idx="2">
                  <c:v>Had food/ drink</c:v>
                </c:pt>
                <c:pt idx="3">
                  <c:v>Stretched to pick something up</c:v>
                </c:pt>
                <c:pt idx="4">
                  <c:v>Adjusted seats</c:v>
                </c:pt>
                <c:pt idx="5">
                  <c:v>Adjusted/programmed the SatNav</c:v>
                </c:pt>
                <c:pt idx="6">
                  <c:v>Used phone, hands free</c:v>
                </c:pt>
                <c:pt idx="7">
                  <c:v>Sent text messages</c:v>
                </c:pt>
                <c:pt idx="8">
                  <c:v>Used phone, not hands free</c:v>
                </c:pt>
                <c:pt idx="9">
                  <c:v>Smoked</c:v>
                </c:pt>
                <c:pt idx="10">
                  <c:v>Used my phone/internet enabled device to access non-social networking apps/websites</c:v>
                </c:pt>
                <c:pt idx="11">
                  <c:v>Done my make-up/hair/tie/shaving</c:v>
                </c:pt>
                <c:pt idx="12">
                  <c:v>Searched internet</c:v>
                </c:pt>
                <c:pt idx="13">
                  <c:v>Listened to MP3 player using headphones</c:v>
                </c:pt>
                <c:pt idx="14">
                  <c:v>Used Facebook</c:v>
                </c:pt>
                <c:pt idx="15">
                  <c:v>Used Twitter</c:v>
                </c:pt>
              </c:strCache>
            </c:strRef>
          </c:cat>
          <c:val>
            <c:numRef>
              <c:f>Sheet1!$E$2:$E$17</c:f>
              <c:numCache>
                <c:formatCode>0%</c:formatCode>
                <c:ptCount val="16"/>
                <c:pt idx="0">
                  <c:v>2.0000000000000011E-2</c:v>
                </c:pt>
                <c:pt idx="1">
                  <c:v>0.05</c:v>
                </c:pt>
                <c:pt idx="2">
                  <c:v>0.15000000000000024</c:v>
                </c:pt>
                <c:pt idx="3">
                  <c:v>0.23</c:v>
                </c:pt>
                <c:pt idx="4">
                  <c:v>0.29000000000000031</c:v>
                </c:pt>
                <c:pt idx="5">
                  <c:v>0.17</c:v>
                </c:pt>
                <c:pt idx="6">
                  <c:v>6.0000000000000032E-2</c:v>
                </c:pt>
                <c:pt idx="7">
                  <c:v>0.14000000000000001</c:v>
                </c:pt>
                <c:pt idx="8">
                  <c:v>0.12000000000000002</c:v>
                </c:pt>
                <c:pt idx="9">
                  <c:v>1.0000000000000005E-2</c:v>
                </c:pt>
                <c:pt idx="10">
                  <c:v>7.0000000000000021E-2</c:v>
                </c:pt>
                <c:pt idx="11">
                  <c:v>4.0000000000000022E-2</c:v>
                </c:pt>
                <c:pt idx="12">
                  <c:v>6.0000000000000032E-2</c:v>
                </c:pt>
                <c:pt idx="13">
                  <c:v>1.0000000000000005E-2</c:v>
                </c:pt>
                <c:pt idx="14">
                  <c:v>3.0000000000000002E-2</c:v>
                </c:pt>
                <c:pt idx="15">
                  <c:v>3.0000000000000002E-2</c:v>
                </c:pt>
              </c:numCache>
            </c:numRef>
          </c:val>
        </c:ser>
        <c:ser>
          <c:idx val="4"/>
          <c:order val="4"/>
          <c:tx>
            <c:strRef>
              <c:f>Sheet1!$F$1</c:f>
              <c:strCache>
                <c:ptCount val="1"/>
                <c:pt idx="0">
                  <c:v>I haven't done this</c:v>
                </c:pt>
              </c:strCache>
            </c:strRef>
          </c:tx>
          <c:spPr>
            <a:solidFill>
              <a:schemeClr val="bg1">
                <a:lumMod val="50000"/>
              </a:schemeClr>
            </a:solidFill>
          </c:spPr>
          <c:dLbls>
            <c:txPr>
              <a:bodyPr/>
              <a:lstStyle/>
              <a:p>
                <a:pPr>
                  <a:defRPr lang="en-US">
                    <a:solidFill>
                      <a:schemeClr val="bg1"/>
                    </a:solidFill>
                  </a:defRPr>
                </a:pPr>
                <a:endParaRPr lang="en-US"/>
              </a:p>
            </c:txPr>
            <c:showVal val="1"/>
          </c:dLbls>
          <c:cat>
            <c:strRef>
              <c:f>Sheet1!$A$2:$A$17</c:f>
              <c:strCache>
                <c:ptCount val="16"/>
                <c:pt idx="0">
                  <c:v>Talked to passengers</c:v>
                </c:pt>
                <c:pt idx="1">
                  <c:v>Adjusted in car controls</c:v>
                </c:pt>
                <c:pt idx="2">
                  <c:v>Had food/ drink</c:v>
                </c:pt>
                <c:pt idx="3">
                  <c:v>Stretched to pick something up</c:v>
                </c:pt>
                <c:pt idx="4">
                  <c:v>Adjusted seats</c:v>
                </c:pt>
                <c:pt idx="5">
                  <c:v>Adjusted/programmed the SatNav</c:v>
                </c:pt>
                <c:pt idx="6">
                  <c:v>Used phone, hands free</c:v>
                </c:pt>
                <c:pt idx="7">
                  <c:v>Sent text messages</c:v>
                </c:pt>
                <c:pt idx="8">
                  <c:v>Used phone, not hands free</c:v>
                </c:pt>
                <c:pt idx="9">
                  <c:v>Smoked</c:v>
                </c:pt>
                <c:pt idx="10">
                  <c:v>Used my phone/internet enabled device to access non-social networking apps/websites</c:v>
                </c:pt>
                <c:pt idx="11">
                  <c:v>Done my make-up/hair/tie/shaving</c:v>
                </c:pt>
                <c:pt idx="12">
                  <c:v>Searched internet</c:v>
                </c:pt>
                <c:pt idx="13">
                  <c:v>Listened to MP3 player using headphones</c:v>
                </c:pt>
                <c:pt idx="14">
                  <c:v>Used Facebook</c:v>
                </c:pt>
                <c:pt idx="15">
                  <c:v>Used Twitter</c:v>
                </c:pt>
              </c:strCache>
            </c:strRef>
          </c:cat>
          <c:val>
            <c:numRef>
              <c:f>Sheet1!$F$2:$F$17</c:f>
              <c:numCache>
                <c:formatCode>0%</c:formatCode>
                <c:ptCount val="16"/>
                <c:pt idx="0">
                  <c:v>4.0000000000000022E-2</c:v>
                </c:pt>
                <c:pt idx="1">
                  <c:v>7.0000000000000021E-2</c:v>
                </c:pt>
                <c:pt idx="2">
                  <c:v>0.30000000000000032</c:v>
                </c:pt>
                <c:pt idx="3">
                  <c:v>0.38000000000000167</c:v>
                </c:pt>
                <c:pt idx="4">
                  <c:v>0.49000000000000032</c:v>
                </c:pt>
                <c:pt idx="5">
                  <c:v>0.52</c:v>
                </c:pt>
                <c:pt idx="6">
                  <c:v>0.63000000000000334</c:v>
                </c:pt>
                <c:pt idx="7">
                  <c:v>0.77000000000000335</c:v>
                </c:pt>
                <c:pt idx="8">
                  <c:v>0.79</c:v>
                </c:pt>
                <c:pt idx="9">
                  <c:v>0.87000000000000299</c:v>
                </c:pt>
                <c:pt idx="10">
                  <c:v>0.9</c:v>
                </c:pt>
                <c:pt idx="11">
                  <c:v>0.91</c:v>
                </c:pt>
                <c:pt idx="12">
                  <c:v>0.91</c:v>
                </c:pt>
                <c:pt idx="13">
                  <c:v>0.92</c:v>
                </c:pt>
                <c:pt idx="14">
                  <c:v>0.94000000000000061</c:v>
                </c:pt>
                <c:pt idx="15">
                  <c:v>0.95000000000000062</c:v>
                </c:pt>
              </c:numCache>
            </c:numRef>
          </c:val>
        </c:ser>
        <c:dLbls>
          <c:showVal val="1"/>
        </c:dLbls>
        <c:gapWidth val="95"/>
        <c:overlap val="100"/>
        <c:axId val="153751552"/>
        <c:axId val="153753088"/>
      </c:barChart>
      <c:catAx>
        <c:axId val="153751552"/>
        <c:scaling>
          <c:orientation val="maxMin"/>
        </c:scaling>
        <c:axPos val="l"/>
        <c:numFmt formatCode="General" sourceLinked="1"/>
        <c:majorTickMark val="none"/>
        <c:tickLblPos val="nextTo"/>
        <c:txPr>
          <a:bodyPr/>
          <a:lstStyle/>
          <a:p>
            <a:pPr>
              <a:defRPr lang="en-US"/>
            </a:pPr>
            <a:endParaRPr lang="en-US"/>
          </a:p>
        </c:txPr>
        <c:crossAx val="153753088"/>
        <c:crosses val="autoZero"/>
        <c:auto val="1"/>
        <c:lblAlgn val="ctr"/>
        <c:lblOffset val="100"/>
      </c:catAx>
      <c:valAx>
        <c:axId val="153753088"/>
        <c:scaling>
          <c:orientation val="minMax"/>
          <c:max val="1"/>
        </c:scaling>
        <c:delete val="1"/>
        <c:axPos val="t"/>
        <c:numFmt formatCode="0%" sourceLinked="1"/>
        <c:majorTickMark val="none"/>
        <c:tickLblPos val="none"/>
        <c:crossAx val="153751552"/>
        <c:crosses val="autoZero"/>
        <c:crossBetween val="between"/>
      </c:valAx>
      <c:spPr>
        <a:noFill/>
        <a:ln w="25400">
          <a:noFill/>
        </a:ln>
      </c:spPr>
    </c:plotArea>
    <c:legend>
      <c:legendPos val="t"/>
      <c:layout>
        <c:manualLayout>
          <c:xMode val="edge"/>
          <c:yMode val="edge"/>
          <c:x val="1.0139446403201274E-2"/>
          <c:y val="1.3502015202347823E-2"/>
          <c:w val="0.88070615185124113"/>
          <c:h val="7.567082157813397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45972292240092516"/>
          <c:y val="6.9908703085675483E-2"/>
          <c:w val="0.39226195912631334"/>
          <c:h val="0.80979423359795055"/>
        </c:manualLayout>
      </c:layout>
      <c:barChart>
        <c:barDir val="bar"/>
        <c:grouping val="clustered"/>
        <c:ser>
          <c:idx val="0"/>
          <c:order val="0"/>
          <c:spPr>
            <a:solidFill>
              <a:schemeClr val="accent5"/>
            </a:solidFill>
          </c:spPr>
          <c:dLbls>
            <c:txPr>
              <a:bodyPr/>
              <a:lstStyle/>
              <a:p>
                <a:pPr>
                  <a:defRPr sz="1100"/>
                </a:pPr>
                <a:endParaRPr lang="en-US"/>
              </a:p>
            </c:txPr>
            <c:showVal val="1"/>
          </c:dLbls>
          <c:cat>
            <c:strRef>
              <c:f>Sheet1!$A$2:$A$10</c:f>
              <c:strCache>
                <c:ptCount val="9"/>
                <c:pt idx="0">
                  <c:v>Cars will be driven by computers/ won't need drivers</c:v>
                </c:pt>
                <c:pt idx="1">
                  <c:v>Most cars in Britain will run on electricity, not petrol</c:v>
                </c:pt>
                <c:pt idx="2">
                  <c:v>Speed limit on motorways raised to 100mph</c:v>
                </c:pt>
                <c:pt idx="3">
                  <c:v>Most households in Britain will have at least 2 cars</c:v>
                </c:pt>
                <c:pt idx="4">
                  <c:v>London's cars only able to travel at walking pace in rush hour</c:v>
                </c:pt>
                <c:pt idx="5">
                  <c:v>All road signs in km, not miles</c:v>
                </c:pt>
                <c:pt idx="6">
                  <c:v>Cars banned from all town centres</c:v>
                </c:pt>
                <c:pt idx="7">
                  <c:v>Petrol will be sold only in litres, not gallons</c:v>
                </c:pt>
                <c:pt idx="8">
                  <c:v>All petrol cars required to use unleaded petrol</c:v>
                </c:pt>
              </c:strCache>
            </c:strRef>
          </c:cat>
          <c:val>
            <c:numRef>
              <c:f>Sheet1!$B$2:$B$10</c:f>
              <c:numCache>
                <c:formatCode>0%</c:formatCode>
                <c:ptCount val="9"/>
                <c:pt idx="0">
                  <c:v>7.0000000000000021E-2</c:v>
                </c:pt>
                <c:pt idx="1">
                  <c:v>9.0000000000000024E-2</c:v>
                </c:pt>
                <c:pt idx="2">
                  <c:v>0.16000000000000003</c:v>
                </c:pt>
                <c:pt idx="3">
                  <c:v>0.51</c:v>
                </c:pt>
                <c:pt idx="4">
                  <c:v>0.53</c:v>
                </c:pt>
                <c:pt idx="5">
                  <c:v>0.54</c:v>
                </c:pt>
                <c:pt idx="6">
                  <c:v>0.56000000000000005</c:v>
                </c:pt>
                <c:pt idx="7">
                  <c:v>0.77000000000000046</c:v>
                </c:pt>
                <c:pt idx="8">
                  <c:v>0.85000000000000053</c:v>
                </c:pt>
              </c:numCache>
            </c:numRef>
          </c:val>
        </c:ser>
        <c:gapWidth val="66"/>
        <c:axId val="133194112"/>
        <c:axId val="133195648"/>
      </c:barChart>
      <c:catAx>
        <c:axId val="133194112"/>
        <c:scaling>
          <c:orientation val="minMax"/>
        </c:scaling>
        <c:axPos val="l"/>
        <c:numFmt formatCode="General" sourceLinked="1"/>
        <c:tickLblPos val="nextTo"/>
        <c:txPr>
          <a:bodyPr/>
          <a:lstStyle/>
          <a:p>
            <a:pPr>
              <a:defRPr sz="1000"/>
            </a:pPr>
            <a:endParaRPr lang="en-US"/>
          </a:p>
        </c:txPr>
        <c:crossAx val="133195648"/>
        <c:crosses val="autoZero"/>
        <c:auto val="1"/>
        <c:lblAlgn val="ctr"/>
        <c:lblOffset val="100"/>
      </c:catAx>
      <c:valAx>
        <c:axId val="133195648"/>
        <c:scaling>
          <c:orientation val="minMax"/>
        </c:scaling>
        <c:delete val="1"/>
        <c:axPos val="b"/>
        <c:numFmt formatCode="0%" sourceLinked="1"/>
        <c:tickLblPos val="none"/>
        <c:crossAx val="133194112"/>
        <c:crosses val="autoZero"/>
        <c:crossBetween val="between"/>
      </c:valAx>
    </c:plotArea>
    <c:plotVisOnly val="1"/>
  </c:chart>
  <c:txPr>
    <a:bodyPr/>
    <a:lstStyle/>
    <a:p>
      <a:pPr>
        <a:defRPr sz="1800"/>
      </a:pPr>
      <a:endParaRPr lang="en-US"/>
    </a:p>
  </c:txPr>
  <c:externalData r:id="rId1"/>
</c:chartSpace>
</file>

<file path=ppt/charts/chart50.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barChart>
        <c:barDir val="col"/>
        <c:grouping val="clustered"/>
        <c:ser>
          <c:idx val="0"/>
          <c:order val="0"/>
          <c:tx>
            <c:strRef>
              <c:f>Sheet1!$B$1</c:f>
              <c:strCache>
                <c:ptCount val="1"/>
                <c:pt idx="0">
                  <c:v>Column1</c:v>
                </c:pt>
              </c:strCache>
            </c:strRef>
          </c:tx>
          <c:dPt>
            <c:idx val="0"/>
            <c:spPr>
              <a:solidFill>
                <a:schemeClr val="tx2"/>
              </a:solidFill>
            </c:spPr>
          </c:dPt>
          <c:dPt>
            <c:idx val="1"/>
            <c:spPr>
              <a:solidFill>
                <a:schemeClr val="accent5"/>
              </a:solidFill>
            </c:spPr>
          </c:dPt>
          <c:dPt>
            <c:idx val="2"/>
            <c:spPr>
              <a:solidFill>
                <a:schemeClr val="accent5"/>
              </a:solidFill>
            </c:spPr>
          </c:dPt>
          <c:dPt>
            <c:idx val="3"/>
            <c:spPr>
              <a:solidFill>
                <a:schemeClr val="accent6"/>
              </a:solidFill>
            </c:spPr>
          </c:dPt>
          <c:dPt>
            <c:idx val="4"/>
            <c:spPr>
              <a:solidFill>
                <a:schemeClr val="accent6"/>
              </a:solidFill>
            </c:spPr>
          </c:dPt>
          <c:dPt>
            <c:idx val="5"/>
            <c:spPr>
              <a:solidFill>
                <a:schemeClr val="accent6"/>
              </a:solidFill>
            </c:spPr>
          </c:dPt>
          <c:dPt>
            <c:idx val="6"/>
            <c:spPr>
              <a:solidFill>
                <a:schemeClr val="tx1">
                  <a:lumMod val="50000"/>
                  <a:lumOff val="50000"/>
                </a:schemeClr>
              </a:solidFill>
            </c:spPr>
          </c:dPt>
          <c:dLbls>
            <c:txPr>
              <a:bodyPr/>
              <a:lstStyle/>
              <a:p>
                <a:pPr>
                  <a:defRPr sz="1100"/>
                </a:pPr>
                <a:endParaRPr lang="en-US"/>
              </a:p>
            </c:txPr>
            <c:showVal val="1"/>
          </c:dLbls>
          <c:cat>
            <c:strRef>
              <c:f>Sheet1!$A$2:$A$8</c:f>
              <c:strCache>
                <c:ptCount val="7"/>
                <c:pt idx="0">
                  <c:v>Turn off phone</c:v>
                </c:pt>
                <c:pt idx="1">
                  <c:v>only check once have stopped driving</c:v>
                </c:pt>
                <c:pt idx="2">
                  <c:v>check regularly when driving</c:v>
                </c:pt>
                <c:pt idx="3">
                  <c:v>ignore if it rings</c:v>
                </c:pt>
                <c:pt idx="4">
                  <c:v>pull over to answer if it rings</c:v>
                </c:pt>
                <c:pt idx="5">
                  <c:v>answer it when driving</c:v>
                </c:pt>
                <c:pt idx="6">
                  <c:v>None of the above</c:v>
                </c:pt>
              </c:strCache>
            </c:strRef>
          </c:cat>
          <c:val>
            <c:numRef>
              <c:f>Sheet1!$B$2:$B$8</c:f>
              <c:numCache>
                <c:formatCode>0%</c:formatCode>
                <c:ptCount val="7"/>
                <c:pt idx="0">
                  <c:v>0.11</c:v>
                </c:pt>
                <c:pt idx="1">
                  <c:v>0.12000000000000002</c:v>
                </c:pt>
                <c:pt idx="2">
                  <c:v>1.0000000000000005E-2</c:v>
                </c:pt>
                <c:pt idx="3">
                  <c:v>0.33000000000000196</c:v>
                </c:pt>
                <c:pt idx="4">
                  <c:v>0.19</c:v>
                </c:pt>
                <c:pt idx="5">
                  <c:v>0.14000000000000001</c:v>
                </c:pt>
                <c:pt idx="6">
                  <c:v>0.11</c:v>
                </c:pt>
              </c:numCache>
            </c:numRef>
          </c:val>
        </c:ser>
        <c:axId val="153918848"/>
        <c:axId val="153924736"/>
      </c:barChart>
      <c:catAx>
        <c:axId val="153918848"/>
        <c:scaling>
          <c:orientation val="minMax"/>
        </c:scaling>
        <c:axPos val="b"/>
        <c:tickLblPos val="nextTo"/>
        <c:txPr>
          <a:bodyPr/>
          <a:lstStyle/>
          <a:p>
            <a:pPr>
              <a:defRPr sz="1100"/>
            </a:pPr>
            <a:endParaRPr lang="en-US"/>
          </a:p>
        </c:txPr>
        <c:crossAx val="153924736"/>
        <c:crosses val="autoZero"/>
        <c:auto val="1"/>
        <c:lblAlgn val="ctr"/>
        <c:lblOffset val="100"/>
      </c:catAx>
      <c:valAx>
        <c:axId val="153924736"/>
        <c:scaling>
          <c:orientation val="minMax"/>
        </c:scaling>
        <c:delete val="1"/>
        <c:axPos val="l"/>
        <c:numFmt formatCode="0%" sourceLinked="1"/>
        <c:tickLblPos val="none"/>
        <c:crossAx val="153918848"/>
        <c:crosses val="autoZero"/>
        <c:crossBetween val="between"/>
      </c:valAx>
    </c:plotArea>
    <c:plotVisOnly val="1"/>
  </c:chart>
  <c:txPr>
    <a:bodyPr/>
    <a:lstStyle/>
    <a:p>
      <a:pPr>
        <a:defRPr sz="1800"/>
      </a:pPr>
      <a:endParaRPr lang="en-US"/>
    </a:p>
  </c:txPr>
  <c:externalData r:id="rId1"/>
</c:chartSpace>
</file>

<file path=ppt/charts/chart5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barChart>
        <c:barDir val="col"/>
        <c:grouping val="clustered"/>
        <c:ser>
          <c:idx val="0"/>
          <c:order val="0"/>
          <c:tx>
            <c:strRef>
              <c:f>Sheet1!$B$1</c:f>
              <c:strCache>
                <c:ptCount val="1"/>
                <c:pt idx="0">
                  <c:v>Column1</c:v>
                </c:pt>
              </c:strCache>
            </c:strRef>
          </c:tx>
          <c:dLbls>
            <c:txPr>
              <a:bodyPr/>
              <a:lstStyle/>
              <a:p>
                <a:pPr>
                  <a:defRPr sz="1100"/>
                </a:pPr>
                <a:endParaRPr lang="en-US"/>
              </a:p>
            </c:txPr>
            <c:showVal val="1"/>
          </c:dLbls>
          <c:cat>
            <c:strRef>
              <c:f>Sheet1!$A$2:$A$9</c:f>
              <c:strCache>
                <c:ptCount val="8"/>
                <c:pt idx="0">
                  <c:v>17-18</c:v>
                </c:pt>
                <c:pt idx="1">
                  <c:v>19-21</c:v>
                </c:pt>
                <c:pt idx="2">
                  <c:v>22-25</c:v>
                </c:pt>
                <c:pt idx="3">
                  <c:v>26-30</c:v>
                </c:pt>
                <c:pt idx="4">
                  <c:v>31-44</c:v>
                </c:pt>
                <c:pt idx="5">
                  <c:v>45-64</c:v>
                </c:pt>
                <c:pt idx="6">
                  <c:v>65-69</c:v>
                </c:pt>
                <c:pt idx="7">
                  <c:v>70+</c:v>
                </c:pt>
              </c:strCache>
            </c:strRef>
          </c:cat>
          <c:val>
            <c:numRef>
              <c:f>Sheet1!$B$2:$B$9</c:f>
              <c:numCache>
                <c:formatCode>0%</c:formatCode>
                <c:ptCount val="8"/>
                <c:pt idx="0">
                  <c:v>2.1566401816118037E-2</c:v>
                </c:pt>
                <c:pt idx="1">
                  <c:v>4.1997729852440747E-2</c:v>
                </c:pt>
                <c:pt idx="2">
                  <c:v>7.0374574347332824E-2</c:v>
                </c:pt>
                <c:pt idx="3">
                  <c:v>5.9023836549375833E-2</c:v>
                </c:pt>
                <c:pt idx="4">
                  <c:v>0.25993189557321228</c:v>
                </c:pt>
                <c:pt idx="5">
                  <c:v>0.44267877412031781</c:v>
                </c:pt>
                <c:pt idx="6">
                  <c:v>6.9239500567536888E-2</c:v>
                </c:pt>
                <c:pt idx="7">
                  <c:v>3.5187287173666412E-2</c:v>
                </c:pt>
              </c:numCache>
            </c:numRef>
          </c:val>
        </c:ser>
        <c:gapWidth val="100"/>
        <c:axId val="154408832"/>
        <c:axId val="154410368"/>
      </c:barChart>
      <c:catAx>
        <c:axId val="154408832"/>
        <c:scaling>
          <c:orientation val="minMax"/>
        </c:scaling>
        <c:axPos val="b"/>
        <c:tickLblPos val="nextTo"/>
        <c:txPr>
          <a:bodyPr/>
          <a:lstStyle/>
          <a:p>
            <a:pPr>
              <a:defRPr sz="1000"/>
            </a:pPr>
            <a:endParaRPr lang="en-US"/>
          </a:p>
        </c:txPr>
        <c:crossAx val="154410368"/>
        <c:crosses val="autoZero"/>
        <c:auto val="1"/>
        <c:lblAlgn val="ctr"/>
        <c:lblOffset val="100"/>
      </c:catAx>
      <c:valAx>
        <c:axId val="154410368"/>
        <c:scaling>
          <c:orientation val="minMax"/>
        </c:scaling>
        <c:delete val="1"/>
        <c:axPos val="l"/>
        <c:numFmt formatCode="0%" sourceLinked="1"/>
        <c:tickLblPos val="none"/>
        <c:crossAx val="154408832"/>
        <c:crosses val="autoZero"/>
        <c:crossBetween val="between"/>
      </c:valAx>
    </c:plotArea>
    <c:plotVisOnly val="1"/>
  </c:chart>
  <c:txPr>
    <a:bodyPr/>
    <a:lstStyle/>
    <a:p>
      <a:pPr>
        <a:defRPr sz="1800"/>
      </a:pPr>
      <a:endParaRPr lang="en-US"/>
    </a:p>
  </c:txPr>
  <c:externalData r:id="rId1"/>
</c:chartSpace>
</file>

<file path=ppt/charts/chart52.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2299153063519794"/>
          <c:y val="0.21065740077026887"/>
          <c:w val="0.5226685594742877"/>
          <c:h val="0.57197691414167295"/>
        </c:manualLayout>
      </c:layout>
      <c:pieChart>
        <c:varyColors val="1"/>
        <c:ser>
          <c:idx val="0"/>
          <c:order val="0"/>
          <c:tx>
            <c:strRef>
              <c:f>Sheet1!$B$1</c:f>
              <c:strCache>
                <c:ptCount val="1"/>
                <c:pt idx="0">
                  <c:v>Sales</c:v>
                </c:pt>
              </c:strCache>
            </c:strRef>
          </c:tx>
          <c:dPt>
            <c:idx val="0"/>
            <c:spPr>
              <a:solidFill>
                <a:schemeClr val="accent6"/>
              </a:solidFill>
            </c:spPr>
          </c:dPt>
          <c:dPt>
            <c:idx val="1"/>
            <c:spPr>
              <a:solidFill>
                <a:schemeClr val="tx1">
                  <a:lumMod val="50000"/>
                  <a:lumOff val="50000"/>
                </a:schemeClr>
              </a:solidFill>
            </c:spPr>
          </c:dPt>
          <c:dLbls>
            <c:txPr>
              <a:bodyPr/>
              <a:lstStyle/>
              <a:p>
                <a:pPr>
                  <a:defRPr sz="1100" b="1">
                    <a:solidFill>
                      <a:schemeClr val="bg1"/>
                    </a:solidFill>
                  </a:defRPr>
                </a:pPr>
                <a:endParaRPr lang="en-US"/>
              </a:p>
            </c:txPr>
            <c:showVal val="1"/>
            <c:showLeaderLines val="1"/>
          </c:dLbls>
          <c:cat>
            <c:strRef>
              <c:f>Sheet1!$A$2:$A$3</c:f>
              <c:strCache>
                <c:ptCount val="2"/>
                <c:pt idx="0">
                  <c:v>Respondent's child</c:v>
                </c:pt>
                <c:pt idx="1">
                  <c:v>Not respondent's child*</c:v>
                </c:pt>
              </c:strCache>
            </c:strRef>
          </c:cat>
          <c:val>
            <c:numRef>
              <c:f>Sheet1!$B$2:$B$3</c:f>
              <c:numCache>
                <c:formatCode>0%</c:formatCode>
                <c:ptCount val="2"/>
                <c:pt idx="0">
                  <c:v>0.42000000000000032</c:v>
                </c:pt>
                <c:pt idx="1">
                  <c:v>0.58000000000000007</c:v>
                </c:pt>
              </c:numCache>
            </c:numRef>
          </c:val>
        </c:ser>
        <c:firstSliceAng val="0"/>
      </c:pieChart>
    </c:plotArea>
    <c:legend>
      <c:legendPos val="r"/>
      <c:layout>
        <c:manualLayout>
          <c:xMode val="edge"/>
          <c:yMode val="edge"/>
          <c:x val="0.27287104998691897"/>
          <c:y val="0.83164897705201268"/>
          <c:w val="0.44513858653416377"/>
          <c:h val="0.11153939000806579"/>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53.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4408426451135382"/>
          <c:y val="1.8315408576742308E-2"/>
          <c:w val="0.60121569043432965"/>
          <c:h val="0.63250742971083329"/>
        </c:manualLayout>
      </c:layout>
      <c:pieChart>
        <c:varyColors val="1"/>
        <c:ser>
          <c:idx val="0"/>
          <c:order val="0"/>
          <c:tx>
            <c:strRef>
              <c:f>Sheet1!$B$1</c:f>
              <c:strCache>
                <c:ptCount val="1"/>
                <c:pt idx="0">
                  <c:v>Column1</c:v>
                </c:pt>
              </c:strCache>
            </c:strRef>
          </c:tx>
          <c:dPt>
            <c:idx val="0"/>
            <c:spPr>
              <a:solidFill>
                <a:schemeClr val="accent5"/>
              </a:solidFill>
            </c:spPr>
          </c:dPt>
          <c:dPt>
            <c:idx val="1"/>
            <c:spPr>
              <a:solidFill>
                <a:srgbClr val="FFC000"/>
              </a:solidFill>
            </c:spPr>
          </c:dPt>
          <c:dPt>
            <c:idx val="2"/>
            <c:spPr>
              <a:solidFill>
                <a:schemeClr val="accent3"/>
              </a:solidFill>
            </c:spPr>
          </c:dPt>
          <c:dLbls>
            <c:dLbl>
              <c:idx val="0"/>
              <c:layout>
                <c:manualLayout>
                  <c:x val="-0.16493687405821136"/>
                  <c:y val="-0.13397631512640404"/>
                </c:manualLayout>
              </c:layout>
              <c:spPr/>
              <c:txPr>
                <a:bodyPr/>
                <a:lstStyle/>
                <a:p>
                  <a:pPr>
                    <a:defRPr sz="1100" b="1">
                      <a:solidFill>
                        <a:schemeClr val="bg1"/>
                      </a:solidFill>
                    </a:defRPr>
                  </a:pPr>
                  <a:endParaRPr lang="en-US"/>
                </a:p>
              </c:txPr>
              <c:showVal val="1"/>
            </c:dLbl>
            <c:dLbl>
              <c:idx val="1"/>
              <c:spPr/>
              <c:txPr>
                <a:bodyPr/>
                <a:lstStyle/>
                <a:p>
                  <a:pPr>
                    <a:defRPr sz="1100" b="1">
                      <a:solidFill>
                        <a:schemeClr val="bg1"/>
                      </a:solidFill>
                    </a:defRPr>
                  </a:pPr>
                  <a:endParaRPr lang="en-US"/>
                </a:p>
              </c:txPr>
            </c:dLbl>
            <c:dLbl>
              <c:idx val="2"/>
              <c:spPr/>
              <c:txPr>
                <a:bodyPr/>
                <a:lstStyle/>
                <a:p>
                  <a:pPr>
                    <a:defRPr sz="1100" b="1">
                      <a:solidFill>
                        <a:schemeClr val="bg1"/>
                      </a:solidFill>
                    </a:defRPr>
                  </a:pPr>
                  <a:endParaRPr lang="en-US"/>
                </a:p>
              </c:txPr>
            </c:dLbl>
            <c:txPr>
              <a:bodyPr/>
              <a:lstStyle/>
              <a:p>
                <a:pPr>
                  <a:defRPr sz="1200">
                    <a:solidFill>
                      <a:schemeClr val="bg1"/>
                    </a:solidFill>
                  </a:defRPr>
                </a:pPr>
                <a:endParaRPr lang="en-US"/>
              </a:p>
            </c:txPr>
            <c:showVal val="1"/>
            <c:showLeaderLines val="1"/>
          </c:dLbls>
          <c:cat>
            <c:strRef>
              <c:f>Sheet1!$A$2:$A$4</c:f>
              <c:strCache>
                <c:ptCount val="3"/>
                <c:pt idx="0">
                  <c:v>Drive my own car</c:v>
                </c:pt>
                <c:pt idx="1">
                  <c:v>Drive (one of) my parents' car(s)</c:v>
                </c:pt>
                <c:pt idx="2">
                  <c:v>Share a car with siblings</c:v>
                </c:pt>
              </c:strCache>
            </c:strRef>
          </c:cat>
          <c:val>
            <c:numRef>
              <c:f>Sheet1!$B$2:$B$4</c:f>
              <c:numCache>
                <c:formatCode>0%</c:formatCode>
                <c:ptCount val="3"/>
                <c:pt idx="0">
                  <c:v>0.74000000000000288</c:v>
                </c:pt>
                <c:pt idx="1">
                  <c:v>0.2</c:v>
                </c:pt>
                <c:pt idx="2">
                  <c:v>6.0000000000000032E-2</c:v>
                </c:pt>
              </c:numCache>
            </c:numRef>
          </c:val>
        </c:ser>
        <c:firstSliceAng val="0"/>
      </c:pieChart>
    </c:plotArea>
    <c:legend>
      <c:legendPos val="r"/>
      <c:layout>
        <c:manualLayout>
          <c:xMode val="edge"/>
          <c:yMode val="edge"/>
          <c:x val="7.5495736102184324E-2"/>
          <c:y val="0.62736708754444415"/>
          <c:w val="0.86817712593365748"/>
          <c:h val="0.32374436574372262"/>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54.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0821193492219825"/>
          <c:y val="8.1270324948685718E-2"/>
          <c:w val="0.61963732567323693"/>
          <c:h val="0.61757821651752876"/>
        </c:manualLayout>
      </c:layout>
      <c:pieChart>
        <c:varyColors val="1"/>
        <c:ser>
          <c:idx val="0"/>
          <c:order val="0"/>
          <c:tx>
            <c:strRef>
              <c:f>Sheet1!$B$1</c:f>
              <c:strCache>
                <c:ptCount val="1"/>
                <c:pt idx="0">
                  <c:v>Column1</c:v>
                </c:pt>
              </c:strCache>
            </c:strRef>
          </c:tx>
          <c:dPt>
            <c:idx val="0"/>
            <c:spPr>
              <a:solidFill>
                <a:srgbClr val="FFC000"/>
              </a:solidFill>
            </c:spPr>
          </c:dPt>
          <c:dPt>
            <c:idx val="1"/>
            <c:spPr>
              <a:solidFill>
                <a:schemeClr val="accent5"/>
              </a:solidFill>
            </c:spPr>
          </c:dPt>
          <c:dLbls>
            <c:txPr>
              <a:bodyPr/>
              <a:lstStyle/>
              <a:p>
                <a:pPr>
                  <a:defRPr sz="1100" b="1">
                    <a:solidFill>
                      <a:schemeClr val="bg1"/>
                    </a:solidFill>
                  </a:defRPr>
                </a:pPr>
                <a:endParaRPr lang="en-US"/>
              </a:p>
            </c:txPr>
            <c:showVal val="1"/>
            <c:showLeaderLines val="1"/>
          </c:dLbls>
          <c:cat>
            <c:strRef>
              <c:f>Sheet1!$A$2:$A$3</c:f>
              <c:strCache>
                <c:ptCount val="2"/>
                <c:pt idx="0">
                  <c:v>Live with parents</c:v>
                </c:pt>
                <c:pt idx="1">
                  <c:v>Live independently</c:v>
                </c:pt>
              </c:strCache>
            </c:strRef>
          </c:cat>
          <c:val>
            <c:numRef>
              <c:f>Sheet1!$B$2:$B$3</c:f>
              <c:numCache>
                <c:formatCode>0%</c:formatCode>
                <c:ptCount val="2"/>
                <c:pt idx="0">
                  <c:v>0.56999999999999995</c:v>
                </c:pt>
                <c:pt idx="1">
                  <c:v>0.43000000000000038</c:v>
                </c:pt>
              </c:numCache>
            </c:numRef>
          </c:val>
        </c:ser>
        <c:firstSliceAng val="0"/>
      </c:pieChart>
    </c:plotArea>
    <c:legend>
      <c:legendPos val="r"/>
      <c:layout>
        <c:manualLayout>
          <c:xMode val="edge"/>
          <c:yMode val="edge"/>
          <c:x val="8.0189664265864088E-2"/>
          <c:y val="0.71410910601905864"/>
          <c:w val="0.68511392755014278"/>
          <c:h val="0.2059544455921303"/>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55.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1592069552927434"/>
          <c:y val="5.4323825130541438E-3"/>
          <c:w val="0.60590961859801395"/>
          <c:h val="0.56916002388623277"/>
        </c:manualLayout>
      </c:layout>
      <c:pieChart>
        <c:varyColors val="1"/>
        <c:ser>
          <c:idx val="0"/>
          <c:order val="0"/>
          <c:tx>
            <c:strRef>
              <c:f>Sheet1!$B$1</c:f>
              <c:strCache>
                <c:ptCount val="1"/>
                <c:pt idx="0">
                  <c:v>Column1</c:v>
                </c:pt>
              </c:strCache>
            </c:strRef>
          </c:tx>
          <c:dPt>
            <c:idx val="0"/>
            <c:spPr>
              <a:solidFill>
                <a:schemeClr val="accent2"/>
              </a:solidFill>
            </c:spPr>
          </c:dPt>
          <c:dPt>
            <c:idx val="1"/>
            <c:spPr>
              <a:solidFill>
                <a:schemeClr val="accent2">
                  <a:lumMod val="60000"/>
                  <a:lumOff val="40000"/>
                </a:schemeClr>
              </a:solidFill>
            </c:spPr>
          </c:dPt>
          <c:dPt>
            <c:idx val="2"/>
            <c:spPr>
              <a:solidFill>
                <a:schemeClr val="tx1">
                  <a:lumMod val="50000"/>
                  <a:lumOff val="50000"/>
                </a:schemeClr>
              </a:solidFill>
            </c:spPr>
          </c:dPt>
          <c:dLbls>
            <c:txPr>
              <a:bodyPr/>
              <a:lstStyle/>
              <a:p>
                <a:pPr>
                  <a:defRPr sz="1100" b="1">
                    <a:solidFill>
                      <a:schemeClr val="bg1"/>
                    </a:solidFill>
                  </a:defRPr>
                </a:pPr>
                <a:endParaRPr lang="en-US"/>
              </a:p>
            </c:txPr>
            <c:showVal val="1"/>
            <c:showLeaderLines val="1"/>
          </c:dLbls>
          <c:cat>
            <c:strRef>
              <c:f>Sheet1!$A$2:$A$4</c:f>
              <c:strCache>
                <c:ptCount val="3"/>
                <c:pt idx="0">
                  <c:v>Held back primarily by finances</c:v>
                </c:pt>
                <c:pt idx="1">
                  <c:v>Held back primarily by non-financial reasons</c:v>
                </c:pt>
                <c:pt idx="2">
                  <c:v>Not planning to move out</c:v>
                </c:pt>
              </c:strCache>
            </c:strRef>
          </c:cat>
          <c:val>
            <c:numRef>
              <c:f>Sheet1!$B$2:$B$4</c:f>
              <c:numCache>
                <c:formatCode>0%</c:formatCode>
                <c:ptCount val="3"/>
                <c:pt idx="0">
                  <c:v>0.46</c:v>
                </c:pt>
                <c:pt idx="1">
                  <c:v>0.12000000000000002</c:v>
                </c:pt>
                <c:pt idx="2">
                  <c:v>0.42000000000000032</c:v>
                </c:pt>
              </c:numCache>
            </c:numRef>
          </c:val>
        </c:ser>
        <c:firstSliceAng val="0"/>
      </c:pieChart>
    </c:plotArea>
    <c:legend>
      <c:legendPos val="r"/>
      <c:layout>
        <c:manualLayout>
          <c:xMode val="edge"/>
          <c:yMode val="edge"/>
          <c:x val="3.9288548330643642E-4"/>
          <c:y val="0.60129777246972826"/>
          <c:w val="0.97613747369829751"/>
          <c:h val="0.31933604599489107"/>
        </c:manualLayout>
      </c:layout>
      <c:txPr>
        <a:bodyPr/>
        <a:lstStyle/>
        <a:p>
          <a:pPr>
            <a:defRPr sz="1000"/>
          </a:pPr>
          <a:endParaRPr lang="en-US"/>
        </a:p>
      </c:txPr>
    </c:legend>
    <c:plotVisOnly val="1"/>
  </c:chart>
  <c:txPr>
    <a:bodyPr/>
    <a:lstStyle/>
    <a:p>
      <a:pPr>
        <a:defRPr sz="1800"/>
      </a:pPr>
      <a:endParaRPr lang="en-US"/>
    </a:p>
  </c:txPr>
  <c:externalData r:id="rId1"/>
</c:chartSpace>
</file>

<file path=ppt/charts/chart56.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43897336592E-2"/>
          <c:w val="1"/>
          <c:h val="0.84481073498298231"/>
        </c:manualLayout>
      </c:layout>
      <c:barChart>
        <c:barDir val="bar"/>
        <c:grouping val="stacked"/>
        <c:ser>
          <c:idx val="0"/>
          <c:order val="0"/>
          <c:tx>
            <c:strRef>
              <c:f>Sheet1!$B$1</c:f>
              <c:strCache>
                <c:ptCount val="1"/>
                <c:pt idx="0">
                  <c:v>(2) Worse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0.17</c:v>
                </c:pt>
                <c:pt idx="1">
                  <c:v>0.12000000000000002</c:v>
                </c:pt>
                <c:pt idx="2">
                  <c:v>0.27</c:v>
                </c:pt>
                <c:pt idx="3">
                  <c:v>0.2</c:v>
                </c:pt>
                <c:pt idx="4">
                  <c:v>0.23</c:v>
                </c:pt>
              </c:numCache>
            </c:numRef>
          </c:val>
        </c:ser>
        <c:ser>
          <c:idx val="1"/>
          <c:order val="1"/>
          <c:tx>
            <c:strRef>
              <c:f>Sheet1!$C$1</c:f>
              <c:strCache>
                <c:ptCount val="1"/>
                <c:pt idx="0">
                  <c:v>(1) Much worse</c:v>
                </c:pt>
              </c:strCache>
            </c:strRef>
          </c:tx>
          <c:spPr>
            <a:solidFill>
              <a:schemeClr val="accent2">
                <a:lumMod val="75000"/>
              </a:schemeClr>
            </a:solidFill>
          </c:spPr>
          <c:dLbls>
            <c:dLbl>
              <c:idx val="2"/>
              <c:layout>
                <c:manualLayout>
                  <c:x val="4.0506973468669147E-2"/>
                  <c:y val="-6.348911943623442E-3"/>
                </c:manualLayout>
              </c:layout>
              <c:spPr/>
              <c:txPr>
                <a:bodyPr/>
                <a:lstStyle/>
                <a:p>
                  <a:pPr>
                    <a:defRPr sz="1100" b="1">
                      <a:solidFill>
                        <a:schemeClr val="tx1"/>
                      </a:solidFill>
                    </a:defRPr>
                  </a:pPr>
                  <a:endParaRPr lang="en-US"/>
                </a:p>
              </c:txPr>
              <c:dLblPos val="ctr"/>
              <c:showVal val="1"/>
            </c:dLbl>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9.0000000000000024E-2</c:v>
                </c:pt>
                <c:pt idx="1">
                  <c:v>6.0000000000000032E-2</c:v>
                </c:pt>
                <c:pt idx="2">
                  <c:v>3.0000000000000002E-2</c:v>
                </c:pt>
                <c:pt idx="3">
                  <c:v>0.2</c:v>
                </c:pt>
                <c:pt idx="4">
                  <c:v>0.05</c:v>
                </c:pt>
              </c:numCache>
            </c:numRef>
          </c:val>
        </c:ser>
        <c:gapWidth val="101"/>
        <c:overlap val="100"/>
        <c:axId val="155354624"/>
        <c:axId val="155356160"/>
      </c:barChart>
      <c:catAx>
        <c:axId val="155354624"/>
        <c:scaling>
          <c:orientation val="maxMin"/>
        </c:scaling>
        <c:delete val="1"/>
        <c:axPos val="r"/>
        <c:numFmt formatCode="General" sourceLinked="1"/>
        <c:tickLblPos val="none"/>
        <c:crossAx val="155356160"/>
        <c:crosses val="autoZero"/>
        <c:auto val="1"/>
        <c:lblAlgn val="ctr"/>
        <c:lblOffset val="100"/>
      </c:catAx>
      <c:valAx>
        <c:axId val="155356160"/>
        <c:scaling>
          <c:orientation val="maxMin"/>
          <c:max val="1"/>
        </c:scaling>
        <c:delete val="1"/>
        <c:axPos val="t"/>
        <c:numFmt formatCode="0%" sourceLinked="1"/>
        <c:tickLblPos val="none"/>
        <c:crossAx val="155354624"/>
        <c:crosses val="autoZero"/>
        <c:crossBetween val="between"/>
      </c:valAx>
    </c:plotArea>
    <c:plotVisOnly val="1"/>
    <c:dispBlanksAs val="gap"/>
  </c:chart>
  <c:txPr>
    <a:bodyPr/>
    <a:lstStyle/>
    <a:p>
      <a:pPr>
        <a:defRPr sz="1800"/>
      </a:pPr>
      <a:endParaRPr lang="en-US"/>
    </a:p>
  </c:txPr>
  <c:externalData r:id="rId1"/>
</c:chartSpace>
</file>

<file path=ppt/charts/chart57.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4.3354747761530782E-2"/>
          <c:w val="0.90429579655082293"/>
          <c:h val="0.70518244532898122"/>
        </c:manualLayout>
      </c:layout>
      <c:barChart>
        <c:barDir val="bar"/>
        <c:grouping val="stacked"/>
        <c:ser>
          <c:idx val="0"/>
          <c:order val="0"/>
          <c:tx>
            <c:strRef>
              <c:f>Sheet1!$B$1</c:f>
              <c:strCache>
                <c:ptCount val="1"/>
                <c:pt idx="0">
                  <c:v>Better</c:v>
                </c:pt>
              </c:strCache>
            </c:strRef>
          </c:tx>
          <c:spPr>
            <a:solidFill>
              <a:schemeClr val="accent3"/>
            </a:solidFill>
          </c:spPr>
          <c:dLbls>
            <c:txPr>
              <a:bodyPr/>
              <a:lstStyle/>
              <a:p>
                <a:pPr>
                  <a:defRPr lang="en-US" sz="1100" b="1">
                    <a:solidFill>
                      <a:schemeClr val="bg1"/>
                    </a:solidFill>
                  </a:defRPr>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0.3900000000000014</c:v>
                </c:pt>
                <c:pt idx="1">
                  <c:v>0.4</c:v>
                </c:pt>
                <c:pt idx="2">
                  <c:v>0.29000000000000031</c:v>
                </c:pt>
                <c:pt idx="3">
                  <c:v>0.32000000000000139</c:v>
                </c:pt>
                <c:pt idx="4">
                  <c:v>0.24000000000000021</c:v>
                </c:pt>
              </c:numCache>
            </c:numRef>
          </c:val>
        </c:ser>
        <c:ser>
          <c:idx val="1"/>
          <c:order val="1"/>
          <c:tx>
            <c:strRef>
              <c:f>Sheet1!$C$1</c:f>
              <c:strCache>
                <c:ptCount val="1"/>
                <c:pt idx="0">
                  <c:v>Much better</c:v>
                </c:pt>
              </c:strCache>
            </c:strRef>
          </c:tx>
          <c:spPr>
            <a:solidFill>
              <a:schemeClr val="accent3">
                <a:lumMod val="75000"/>
              </a:schemeClr>
            </a:solidFill>
          </c:spPr>
          <c:dLbls>
            <c:dLbl>
              <c:idx val="0"/>
              <c:layout>
                <c:manualLayout>
                  <c:x val="5.9039577299597003E-2"/>
                  <c:y val="2.6147724970892079E-3"/>
                </c:manualLayout>
              </c:layout>
              <c:showVal val="1"/>
            </c:dLbl>
            <c:dLbl>
              <c:idx val="1"/>
              <c:layout>
                <c:manualLayout>
                  <c:x val="1.3891665246964092E-2"/>
                  <c:y val="-1.0457237291736315E-2"/>
                </c:manualLayout>
              </c:layout>
              <c:showVal val="1"/>
            </c:dLbl>
            <c:dLbl>
              <c:idx val="3"/>
              <c:layout>
                <c:manualLayout>
                  <c:x val="3.1256246805669248E-2"/>
                  <c:y val="5.2293391389983965E-3"/>
                </c:manualLayout>
              </c:layout>
              <c:showVal val="1"/>
            </c:dLbl>
            <c:dLbl>
              <c:idx val="4"/>
              <c:layout>
                <c:manualLayout>
                  <c:x val="1.7364581558705086E-2"/>
                  <c:y val="2.6145666419091647E-3"/>
                </c:manualLayout>
              </c:layout>
              <c:showVal val="1"/>
            </c:dLbl>
            <c:txPr>
              <a:bodyPr/>
              <a:lstStyle/>
              <a:p>
                <a:pPr>
                  <a:defRPr sz="1100">
                    <a:solidFill>
                      <a:schemeClr val="tx1"/>
                    </a:solidFill>
                  </a:defRPr>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0.14000000000000001</c:v>
                </c:pt>
                <c:pt idx="1">
                  <c:v>0.05</c:v>
                </c:pt>
                <c:pt idx="2">
                  <c:v>8.0000000000000043E-2</c:v>
                </c:pt>
                <c:pt idx="3">
                  <c:v>4.0000000000000022E-2</c:v>
                </c:pt>
                <c:pt idx="4">
                  <c:v>0.11</c:v>
                </c:pt>
              </c:numCache>
            </c:numRef>
          </c:val>
        </c:ser>
        <c:gapWidth val="101"/>
        <c:overlap val="100"/>
        <c:axId val="155225472"/>
        <c:axId val="155235456"/>
      </c:barChart>
      <c:catAx>
        <c:axId val="155225472"/>
        <c:scaling>
          <c:orientation val="maxMin"/>
        </c:scaling>
        <c:delete val="1"/>
        <c:axPos val="l"/>
        <c:numFmt formatCode="General" sourceLinked="1"/>
        <c:tickLblPos val="none"/>
        <c:crossAx val="155235456"/>
        <c:crosses val="autoZero"/>
        <c:auto val="1"/>
        <c:lblAlgn val="ctr"/>
        <c:lblOffset val="100"/>
      </c:catAx>
      <c:valAx>
        <c:axId val="155235456"/>
        <c:scaling>
          <c:orientation val="minMax"/>
          <c:max val="1"/>
        </c:scaling>
        <c:delete val="1"/>
        <c:axPos val="t"/>
        <c:numFmt formatCode="0%" sourceLinked="1"/>
        <c:tickLblPos val="none"/>
        <c:crossAx val="155225472"/>
        <c:crosses val="autoZero"/>
        <c:crossBetween val="between"/>
      </c:valAx>
    </c:plotArea>
    <c:plotVisOnly val="1"/>
    <c:dispBlanksAs val="gap"/>
  </c:chart>
  <c:txPr>
    <a:bodyPr/>
    <a:lstStyle/>
    <a:p>
      <a:pPr>
        <a:defRPr sz="1800"/>
      </a:pPr>
      <a:endParaRPr lang="en-US"/>
    </a:p>
  </c:txPr>
  <c:externalData r:id="rId1"/>
</c:chartSpace>
</file>

<file path=ppt/charts/chart58.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0.60227448757578494"/>
          <c:w val="1"/>
          <c:h val="0.27875014962575956"/>
        </c:manualLayout>
      </c:layout>
      <c:barChart>
        <c:barDir val="bar"/>
        <c:grouping val="stacked"/>
        <c:ser>
          <c:idx val="0"/>
          <c:order val="0"/>
          <c:tx>
            <c:strRef>
              <c:f>Sheet1!$B$1</c:f>
              <c:strCache>
                <c:ptCount val="1"/>
                <c:pt idx="0">
                  <c:v>(2) Worse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Sheet1!$A$2:$A$2</c:f>
              <c:strCache>
                <c:ptCount val="1"/>
                <c:pt idx="0">
                  <c:v>Road rage</c:v>
                </c:pt>
              </c:strCache>
            </c:strRef>
          </c:cat>
          <c:val>
            <c:numRef>
              <c:f>Sheet1!$B$2:$B$2</c:f>
              <c:numCache>
                <c:formatCode>0%</c:formatCode>
                <c:ptCount val="1"/>
                <c:pt idx="0">
                  <c:v>0.29000000000000031</c:v>
                </c:pt>
              </c:numCache>
            </c:numRef>
          </c:val>
        </c:ser>
        <c:ser>
          <c:idx val="1"/>
          <c:order val="1"/>
          <c:tx>
            <c:strRef>
              <c:f>Sheet1!$C$1</c:f>
              <c:strCache>
                <c:ptCount val="1"/>
                <c:pt idx="0">
                  <c:v>(1) Much worse</c:v>
                </c:pt>
              </c:strCache>
            </c:strRef>
          </c:tx>
          <c:spPr>
            <a:solidFill>
              <a:schemeClr val="accent2">
                <a:lumMod val="75000"/>
              </a:schemeClr>
            </a:solidFill>
          </c:spPr>
          <c:dLbls>
            <c:txPr>
              <a:bodyPr/>
              <a:lstStyle/>
              <a:p>
                <a:pPr>
                  <a:defRPr sz="1100" b="1">
                    <a:solidFill>
                      <a:schemeClr val="bg1"/>
                    </a:solidFill>
                  </a:defRPr>
                </a:pPr>
                <a:endParaRPr lang="en-US"/>
              </a:p>
            </c:txPr>
            <c:dLblPos val="ctr"/>
            <c:showVal val="1"/>
          </c:dLbls>
          <c:cat>
            <c:strRef>
              <c:f>Sheet1!$A$2:$A$2</c:f>
              <c:strCache>
                <c:ptCount val="1"/>
                <c:pt idx="0">
                  <c:v>Road rage</c:v>
                </c:pt>
              </c:strCache>
            </c:strRef>
          </c:cat>
          <c:val>
            <c:numRef>
              <c:f>Sheet1!$C$2:$C$2</c:f>
              <c:numCache>
                <c:formatCode>0%</c:formatCode>
                <c:ptCount val="1"/>
                <c:pt idx="0">
                  <c:v>6.0000000000000032E-2</c:v>
                </c:pt>
              </c:numCache>
            </c:numRef>
          </c:val>
        </c:ser>
        <c:gapWidth val="101"/>
        <c:overlap val="100"/>
        <c:axId val="155497984"/>
        <c:axId val="155499520"/>
      </c:barChart>
      <c:catAx>
        <c:axId val="155497984"/>
        <c:scaling>
          <c:orientation val="maxMin"/>
        </c:scaling>
        <c:delete val="1"/>
        <c:axPos val="r"/>
        <c:numFmt formatCode="General" sourceLinked="1"/>
        <c:tickLblPos val="none"/>
        <c:crossAx val="155499520"/>
        <c:crosses val="autoZero"/>
        <c:auto val="1"/>
        <c:lblAlgn val="ctr"/>
        <c:lblOffset val="100"/>
      </c:catAx>
      <c:valAx>
        <c:axId val="155499520"/>
        <c:scaling>
          <c:orientation val="maxMin"/>
          <c:max val="1"/>
        </c:scaling>
        <c:delete val="1"/>
        <c:axPos val="t"/>
        <c:numFmt formatCode="0%" sourceLinked="1"/>
        <c:tickLblPos val="none"/>
        <c:crossAx val="155497984"/>
        <c:crosses val="autoZero"/>
        <c:crossBetween val="between"/>
      </c:valAx>
    </c:plotArea>
    <c:plotVisOnly val="1"/>
    <c:dispBlanksAs val="gap"/>
  </c:chart>
  <c:txPr>
    <a:bodyPr/>
    <a:lstStyle/>
    <a:p>
      <a:pPr>
        <a:defRPr sz="1800"/>
      </a:pPr>
      <a:endParaRPr lang="en-US"/>
    </a:p>
  </c:txPr>
  <c:externalData r:id="rId1"/>
</c:chartSpace>
</file>

<file path=ppt/charts/chart59.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0.42067615463885338"/>
          <c:w val="0.90429579655082315"/>
          <c:h val="0.32786102957249641"/>
        </c:manualLayout>
      </c:layout>
      <c:barChart>
        <c:barDir val="bar"/>
        <c:grouping val="stacked"/>
        <c:ser>
          <c:idx val="0"/>
          <c:order val="0"/>
          <c:tx>
            <c:strRef>
              <c:f>Sheet1!$B$1</c:f>
              <c:strCache>
                <c:ptCount val="1"/>
                <c:pt idx="0">
                  <c:v>Better</c:v>
                </c:pt>
              </c:strCache>
            </c:strRef>
          </c:tx>
          <c:spPr>
            <a:solidFill>
              <a:schemeClr val="accent3"/>
            </a:solidFill>
          </c:spPr>
          <c:dLbls>
            <c:txPr>
              <a:bodyPr/>
              <a:lstStyle/>
              <a:p>
                <a:pPr>
                  <a:defRPr lang="en-US" sz="1100" b="1">
                    <a:solidFill>
                      <a:schemeClr val="bg1"/>
                    </a:solidFill>
                  </a:defRPr>
                </a:pPr>
                <a:endParaRPr lang="en-US"/>
              </a:p>
            </c:txPr>
            <c:showVal val="1"/>
          </c:dLbls>
          <c:cat>
            <c:strRef>
              <c:f>Sheet1!$A$2:$A$2</c:f>
              <c:strCache>
                <c:ptCount val="1"/>
                <c:pt idx="0">
                  <c:v>Road rage</c:v>
                </c:pt>
              </c:strCache>
            </c:strRef>
          </c:cat>
          <c:val>
            <c:numRef>
              <c:f>Sheet1!$B$2:$B$2</c:f>
              <c:numCache>
                <c:formatCode>0%</c:formatCode>
                <c:ptCount val="1"/>
                <c:pt idx="0">
                  <c:v>0.2</c:v>
                </c:pt>
              </c:numCache>
            </c:numRef>
          </c:val>
        </c:ser>
        <c:ser>
          <c:idx val="1"/>
          <c:order val="1"/>
          <c:tx>
            <c:strRef>
              <c:f>Sheet1!$C$1</c:f>
              <c:strCache>
                <c:ptCount val="1"/>
                <c:pt idx="0">
                  <c:v>Much better</c:v>
                </c:pt>
              </c:strCache>
            </c:strRef>
          </c:tx>
          <c:spPr>
            <a:solidFill>
              <a:schemeClr val="accent3">
                <a:lumMod val="75000"/>
              </a:schemeClr>
            </a:solidFill>
          </c:spPr>
          <c:dLbls>
            <c:dLbl>
              <c:idx val="0"/>
              <c:layout>
                <c:manualLayout>
                  <c:x val="5.9039577299597003E-2"/>
                  <c:y val="2.6147724970892079E-3"/>
                </c:manualLayout>
              </c:layout>
              <c:showVal val="1"/>
            </c:dLbl>
            <c:dLbl>
              <c:idx val="1"/>
              <c:layout>
                <c:manualLayout>
                  <c:x val="1.3891665246964103E-2"/>
                  <c:y val="-1.0457237291736315E-2"/>
                </c:manualLayout>
              </c:layout>
              <c:showVal val="1"/>
            </c:dLbl>
            <c:dLbl>
              <c:idx val="3"/>
              <c:layout>
                <c:manualLayout>
                  <c:x val="3.1256246805669262E-2"/>
                  <c:y val="5.2293391389983991E-3"/>
                </c:manualLayout>
              </c:layout>
              <c:showVal val="1"/>
            </c:dLbl>
            <c:dLbl>
              <c:idx val="4"/>
              <c:layout>
                <c:manualLayout>
                  <c:x val="1.7364581558705093E-2"/>
                  <c:y val="2.6145666419091652E-3"/>
                </c:manualLayout>
              </c:layout>
              <c:showVal val="1"/>
            </c:dLbl>
            <c:txPr>
              <a:bodyPr/>
              <a:lstStyle/>
              <a:p>
                <a:pPr>
                  <a:defRPr sz="1100">
                    <a:solidFill>
                      <a:schemeClr val="tx1"/>
                    </a:solidFill>
                  </a:defRPr>
                </a:pPr>
                <a:endParaRPr lang="en-US"/>
              </a:p>
            </c:txPr>
            <c:showVal val="1"/>
          </c:dLbls>
          <c:cat>
            <c:strRef>
              <c:f>Sheet1!$A$2:$A$2</c:f>
              <c:strCache>
                <c:ptCount val="1"/>
                <c:pt idx="0">
                  <c:v>Road rage</c:v>
                </c:pt>
              </c:strCache>
            </c:strRef>
          </c:cat>
          <c:val>
            <c:numRef>
              <c:f>Sheet1!$C$2:$C$2</c:f>
              <c:numCache>
                <c:formatCode>0%</c:formatCode>
                <c:ptCount val="1"/>
                <c:pt idx="0">
                  <c:v>0.05</c:v>
                </c:pt>
              </c:numCache>
            </c:numRef>
          </c:val>
        </c:ser>
        <c:gapWidth val="101"/>
        <c:overlap val="100"/>
        <c:axId val="155716992"/>
        <c:axId val="155726976"/>
      </c:barChart>
      <c:catAx>
        <c:axId val="155716992"/>
        <c:scaling>
          <c:orientation val="maxMin"/>
        </c:scaling>
        <c:delete val="1"/>
        <c:axPos val="l"/>
        <c:numFmt formatCode="General" sourceLinked="1"/>
        <c:tickLblPos val="none"/>
        <c:crossAx val="155726976"/>
        <c:crosses val="autoZero"/>
        <c:auto val="1"/>
        <c:lblAlgn val="ctr"/>
        <c:lblOffset val="100"/>
      </c:catAx>
      <c:valAx>
        <c:axId val="155726976"/>
        <c:scaling>
          <c:orientation val="minMax"/>
          <c:max val="1"/>
        </c:scaling>
        <c:delete val="1"/>
        <c:axPos val="t"/>
        <c:numFmt formatCode="0%" sourceLinked="1"/>
        <c:tickLblPos val="none"/>
        <c:crossAx val="155716992"/>
        <c:crosses val="autoZero"/>
        <c:crossBetween val="between"/>
      </c:valAx>
    </c:plotArea>
    <c:plotVisOnly val="1"/>
    <c:dispBlanksAs val="gap"/>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45972292240092516"/>
          <c:y val="6.9908703085675469E-2"/>
          <c:w val="0.42144905529186588"/>
          <c:h val="0.80979423359795077"/>
        </c:manualLayout>
      </c:layout>
      <c:barChart>
        <c:barDir val="bar"/>
        <c:grouping val="clustered"/>
        <c:ser>
          <c:idx val="0"/>
          <c:order val="0"/>
          <c:spPr>
            <a:solidFill>
              <a:schemeClr val="accent6">
                <a:lumMod val="75000"/>
              </a:schemeClr>
            </a:solidFill>
          </c:spPr>
          <c:dLbls>
            <c:txPr>
              <a:bodyPr/>
              <a:lstStyle/>
              <a:p>
                <a:pPr>
                  <a:defRPr sz="1100"/>
                </a:pPr>
                <a:endParaRPr lang="en-US"/>
              </a:p>
            </c:txPr>
            <c:showVal val="1"/>
          </c:dLbls>
          <c:cat>
            <c:strRef>
              <c:f>Sheet1!$A$2:$A$11</c:f>
              <c:strCache>
                <c:ptCount val="10"/>
                <c:pt idx="0">
                  <c:v>E Commission will prohibit the use of company cars</c:v>
                </c:pt>
                <c:pt idx="1">
                  <c:v>All speed limits in Europe will be reduced by 10 mph</c:v>
                </c:pt>
                <c:pt idx="2">
                  <c:v>Most commuters will be able to work at home and communicate with their office by computer</c:v>
                </c:pt>
                <c:pt idx="3">
                  <c:v>A viable alternative fuel to petrol will have to be developed</c:v>
                </c:pt>
                <c:pt idx="4">
                  <c:v>All lorries will have noise reduction equipment as standard</c:v>
                </c:pt>
                <c:pt idx="5">
                  <c:v>All benefits of owning a company car will be removed</c:v>
                </c:pt>
                <c:pt idx="6">
                  <c:v>Second M25 built around London</c:v>
                </c:pt>
                <c:pt idx="7">
                  <c:v>One lane on motorways reserved for lorries</c:v>
                </c:pt>
                <c:pt idx="8">
                  <c:v>Airbags will be standard in all cars</c:v>
                </c:pt>
                <c:pt idx="9">
                  <c:v>All drivers to go through a probationary period</c:v>
                </c:pt>
              </c:strCache>
            </c:strRef>
          </c:cat>
          <c:val>
            <c:numRef>
              <c:f>Sheet1!$B$2:$B$11</c:f>
              <c:numCache>
                <c:formatCode>0%</c:formatCode>
                <c:ptCount val="10"/>
                <c:pt idx="0">
                  <c:v>0.11</c:v>
                </c:pt>
                <c:pt idx="1">
                  <c:v>0.24000000000000013</c:v>
                </c:pt>
                <c:pt idx="2">
                  <c:v>0.29000000000000026</c:v>
                </c:pt>
                <c:pt idx="3">
                  <c:v>0.31000000000000028</c:v>
                </c:pt>
                <c:pt idx="4">
                  <c:v>0.38000000000000034</c:v>
                </c:pt>
                <c:pt idx="5">
                  <c:v>0.39000000000000035</c:v>
                </c:pt>
                <c:pt idx="6">
                  <c:v>0.39000000000000035</c:v>
                </c:pt>
                <c:pt idx="7">
                  <c:v>0.49000000000000027</c:v>
                </c:pt>
                <c:pt idx="8">
                  <c:v>0.56999999999999995</c:v>
                </c:pt>
                <c:pt idx="9">
                  <c:v>0.62000000000000055</c:v>
                </c:pt>
              </c:numCache>
            </c:numRef>
          </c:val>
        </c:ser>
        <c:gapWidth val="66"/>
        <c:axId val="133311872"/>
        <c:axId val="133321856"/>
      </c:barChart>
      <c:catAx>
        <c:axId val="133311872"/>
        <c:scaling>
          <c:orientation val="minMax"/>
        </c:scaling>
        <c:axPos val="l"/>
        <c:numFmt formatCode="General" sourceLinked="1"/>
        <c:tickLblPos val="nextTo"/>
        <c:txPr>
          <a:bodyPr/>
          <a:lstStyle/>
          <a:p>
            <a:pPr>
              <a:defRPr sz="1000"/>
            </a:pPr>
            <a:endParaRPr lang="en-US"/>
          </a:p>
        </c:txPr>
        <c:crossAx val="133321856"/>
        <c:crosses val="autoZero"/>
        <c:auto val="1"/>
        <c:lblAlgn val="ctr"/>
        <c:lblOffset val="100"/>
      </c:catAx>
      <c:valAx>
        <c:axId val="133321856"/>
        <c:scaling>
          <c:orientation val="minMax"/>
        </c:scaling>
        <c:delete val="1"/>
        <c:axPos val="b"/>
        <c:numFmt formatCode="0%" sourceLinked="1"/>
        <c:tickLblPos val="none"/>
        <c:crossAx val="133311872"/>
        <c:crosses val="autoZero"/>
        <c:crossBetween val="between"/>
      </c:valAx>
    </c:plotArea>
    <c:plotVisOnly val="1"/>
  </c:chart>
  <c:txPr>
    <a:bodyPr/>
    <a:lstStyle/>
    <a:p>
      <a:pPr>
        <a:defRPr sz="1800"/>
      </a:pPr>
      <a:endParaRPr lang="en-US"/>
    </a:p>
  </c:txPr>
  <c:externalData r:id="rId1"/>
</c:chartSpace>
</file>

<file path=ppt/charts/chart60.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43897336592E-2"/>
          <c:w val="1"/>
          <c:h val="0.84481073498298231"/>
        </c:manualLayout>
      </c:layout>
      <c:barChart>
        <c:barDir val="bar"/>
        <c:grouping val="stacked"/>
        <c:ser>
          <c:idx val="0"/>
          <c:order val="0"/>
          <c:tx>
            <c:strRef>
              <c:f>Sheet1!$B$1</c:f>
              <c:strCache>
                <c:ptCount val="1"/>
                <c:pt idx="0">
                  <c:v>(2) Worse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Sheet1!$A$2:$A$4</c:f>
              <c:strCache>
                <c:ptCount val="3"/>
                <c:pt idx="0">
                  <c:v>Road rage</c:v>
                </c:pt>
                <c:pt idx="1">
                  <c:v>Courtesy of other drivers</c:v>
                </c:pt>
                <c:pt idx="2">
                  <c:v>Driving standards</c:v>
                </c:pt>
              </c:strCache>
            </c:strRef>
          </c:cat>
          <c:val>
            <c:numRef>
              <c:f>Sheet1!$B$2:$B$4</c:f>
              <c:numCache>
                <c:formatCode>0%</c:formatCode>
                <c:ptCount val="3"/>
                <c:pt idx="0">
                  <c:v>0.11</c:v>
                </c:pt>
                <c:pt idx="1">
                  <c:v>0.29000000000000031</c:v>
                </c:pt>
                <c:pt idx="2">
                  <c:v>0.30000000000000032</c:v>
                </c:pt>
              </c:numCache>
            </c:numRef>
          </c:val>
        </c:ser>
        <c:ser>
          <c:idx val="1"/>
          <c:order val="1"/>
          <c:tx>
            <c:strRef>
              <c:f>Sheet1!$C$1</c:f>
              <c:strCache>
                <c:ptCount val="1"/>
                <c:pt idx="0">
                  <c:v>(1) Much worse</c:v>
                </c:pt>
              </c:strCache>
            </c:strRef>
          </c:tx>
          <c:spPr>
            <a:solidFill>
              <a:schemeClr val="accent2">
                <a:lumMod val="75000"/>
              </a:schemeClr>
            </a:solidFill>
          </c:spPr>
          <c:dLbls>
            <c:dLbl>
              <c:idx val="1"/>
              <c:layout>
                <c:manualLayout>
                  <c:x val="-4.0493577672651932E-3"/>
                  <c:y val="7.4990101306627724E-7"/>
                </c:manualLayout>
              </c:layout>
              <c:dLblPos val="ctr"/>
              <c:showVal val="1"/>
            </c:dLbl>
            <c:txPr>
              <a:bodyPr/>
              <a:lstStyle/>
              <a:p>
                <a:pPr>
                  <a:defRPr sz="1100" b="1">
                    <a:solidFill>
                      <a:schemeClr val="bg1"/>
                    </a:solidFill>
                  </a:defRPr>
                </a:pPr>
                <a:endParaRPr lang="en-US"/>
              </a:p>
            </c:txPr>
            <c:dLblPos val="ctr"/>
            <c:showVal val="1"/>
          </c:dLbls>
          <c:cat>
            <c:strRef>
              <c:f>Sheet1!$A$2:$A$4</c:f>
              <c:strCache>
                <c:ptCount val="3"/>
                <c:pt idx="0">
                  <c:v>Road rage</c:v>
                </c:pt>
                <c:pt idx="1">
                  <c:v>Courtesy of other drivers</c:v>
                </c:pt>
                <c:pt idx="2">
                  <c:v>Driving standards</c:v>
                </c:pt>
              </c:strCache>
            </c:strRef>
          </c:cat>
          <c:val>
            <c:numRef>
              <c:f>Sheet1!$C$2:$C$4</c:f>
              <c:numCache>
                <c:formatCode>0%</c:formatCode>
                <c:ptCount val="3"/>
                <c:pt idx="0">
                  <c:v>6.0000000000000032E-2</c:v>
                </c:pt>
                <c:pt idx="1">
                  <c:v>9.0000000000000024E-2</c:v>
                </c:pt>
                <c:pt idx="2">
                  <c:v>0.12000000000000002</c:v>
                </c:pt>
              </c:numCache>
            </c:numRef>
          </c:val>
        </c:ser>
        <c:gapWidth val="101"/>
        <c:overlap val="100"/>
        <c:axId val="160173056"/>
        <c:axId val="160178944"/>
      </c:barChart>
      <c:catAx>
        <c:axId val="160173056"/>
        <c:scaling>
          <c:orientation val="maxMin"/>
        </c:scaling>
        <c:delete val="1"/>
        <c:axPos val="r"/>
        <c:numFmt formatCode="General" sourceLinked="1"/>
        <c:tickLblPos val="none"/>
        <c:crossAx val="160178944"/>
        <c:crosses val="autoZero"/>
        <c:auto val="1"/>
        <c:lblAlgn val="ctr"/>
        <c:lblOffset val="100"/>
      </c:catAx>
      <c:valAx>
        <c:axId val="160178944"/>
        <c:scaling>
          <c:orientation val="maxMin"/>
          <c:max val="1"/>
        </c:scaling>
        <c:delete val="1"/>
        <c:axPos val="t"/>
        <c:numFmt formatCode="0%" sourceLinked="1"/>
        <c:tickLblPos val="none"/>
        <c:crossAx val="160173056"/>
        <c:crosses val="autoZero"/>
        <c:crossBetween val="between"/>
      </c:valAx>
    </c:plotArea>
    <c:plotVisOnly val="1"/>
    <c:dispBlanksAs val="gap"/>
  </c:chart>
  <c:txPr>
    <a:bodyPr/>
    <a:lstStyle/>
    <a:p>
      <a:pPr>
        <a:defRPr sz="1800"/>
      </a:pPr>
      <a:endParaRPr lang="en-US"/>
    </a:p>
  </c:txPr>
  <c:externalData r:id="rId1"/>
</c:chartSpace>
</file>

<file path=ppt/charts/chart61.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4.3354747761530782E-2"/>
          <c:w val="0.90429579655082315"/>
          <c:h val="0.70518244532898122"/>
        </c:manualLayout>
      </c:layout>
      <c:barChart>
        <c:barDir val="bar"/>
        <c:grouping val="stacked"/>
        <c:ser>
          <c:idx val="0"/>
          <c:order val="0"/>
          <c:tx>
            <c:strRef>
              <c:f>Sheet1!$B$1</c:f>
              <c:strCache>
                <c:ptCount val="1"/>
                <c:pt idx="0">
                  <c:v>Better</c:v>
                </c:pt>
              </c:strCache>
            </c:strRef>
          </c:tx>
          <c:spPr>
            <a:solidFill>
              <a:schemeClr val="accent3"/>
            </a:solidFill>
          </c:spPr>
          <c:dLbls>
            <c:txPr>
              <a:bodyPr/>
              <a:lstStyle/>
              <a:p>
                <a:pPr>
                  <a:defRPr lang="en-US" sz="1100" b="1">
                    <a:solidFill>
                      <a:schemeClr val="bg1"/>
                    </a:solidFill>
                  </a:defRPr>
                </a:pPr>
                <a:endParaRPr lang="en-US"/>
              </a:p>
            </c:txPr>
            <c:showVal val="1"/>
          </c:dLbls>
          <c:cat>
            <c:strRef>
              <c:f>Sheet1!$A$2:$A$4</c:f>
              <c:strCache>
                <c:ptCount val="3"/>
                <c:pt idx="0">
                  <c:v>Road rage</c:v>
                </c:pt>
                <c:pt idx="1">
                  <c:v>Courtesy of other drivers</c:v>
                </c:pt>
                <c:pt idx="2">
                  <c:v>Driving standards</c:v>
                </c:pt>
              </c:strCache>
            </c:strRef>
          </c:cat>
          <c:val>
            <c:numRef>
              <c:f>Sheet1!$B$2:$B$4</c:f>
              <c:numCache>
                <c:formatCode>0%</c:formatCode>
                <c:ptCount val="3"/>
                <c:pt idx="0">
                  <c:v>0.38000000000000139</c:v>
                </c:pt>
                <c:pt idx="1">
                  <c:v>0.22</c:v>
                </c:pt>
                <c:pt idx="2">
                  <c:v>0.22</c:v>
                </c:pt>
              </c:numCache>
            </c:numRef>
          </c:val>
        </c:ser>
        <c:ser>
          <c:idx val="1"/>
          <c:order val="1"/>
          <c:tx>
            <c:strRef>
              <c:f>Sheet1!$C$1</c:f>
              <c:strCache>
                <c:ptCount val="1"/>
                <c:pt idx="0">
                  <c:v>Much better</c:v>
                </c:pt>
              </c:strCache>
            </c:strRef>
          </c:tx>
          <c:spPr>
            <a:solidFill>
              <a:schemeClr val="accent3">
                <a:lumMod val="75000"/>
              </a:schemeClr>
            </a:solidFill>
          </c:spPr>
          <c:dLbls>
            <c:dLbl>
              <c:idx val="0"/>
              <c:layout>
                <c:manualLayout>
                  <c:x val="3.4729163117410652E-3"/>
                  <c:y val="5.229339138998367E-3"/>
                </c:manualLayout>
              </c:layout>
              <c:spPr/>
              <c:txPr>
                <a:bodyPr/>
                <a:lstStyle/>
                <a:p>
                  <a:pPr>
                    <a:defRPr sz="1100" b="1">
                      <a:solidFill>
                        <a:schemeClr val="bg1"/>
                      </a:solidFill>
                    </a:defRPr>
                  </a:pPr>
                  <a:endParaRPr lang="en-US"/>
                </a:p>
              </c:txPr>
              <c:showVal val="1"/>
            </c:dLbl>
            <c:dLbl>
              <c:idx val="1"/>
              <c:layout>
                <c:manualLayout>
                  <c:x val="6.9458326234820095E-2"/>
                  <c:y val="-1.045703143655626E-2"/>
                </c:manualLayout>
              </c:layout>
              <c:spPr/>
              <c:txPr>
                <a:bodyPr/>
                <a:lstStyle/>
                <a:p>
                  <a:pPr>
                    <a:defRPr sz="1100" b="1">
                      <a:solidFill>
                        <a:schemeClr val="tx1"/>
                      </a:solidFill>
                    </a:defRPr>
                  </a:pPr>
                  <a:endParaRPr lang="en-US"/>
                </a:p>
              </c:txPr>
              <c:showVal val="1"/>
            </c:dLbl>
            <c:dLbl>
              <c:idx val="2"/>
              <c:layout>
                <c:manualLayout>
                  <c:x val="5.2093744676115085E-2"/>
                  <c:y val="5.2287215734581893E-3"/>
                </c:manualLayout>
              </c:layout>
              <c:spPr/>
              <c:txPr>
                <a:bodyPr/>
                <a:lstStyle/>
                <a:p>
                  <a:pPr>
                    <a:defRPr sz="1100" b="1">
                      <a:solidFill>
                        <a:schemeClr val="tx1"/>
                      </a:solidFill>
                    </a:defRPr>
                  </a:pPr>
                  <a:endParaRPr lang="en-US"/>
                </a:p>
              </c:txPr>
              <c:showVal val="1"/>
            </c:dLbl>
            <c:dLbl>
              <c:idx val="3"/>
              <c:layout>
                <c:manualLayout>
                  <c:x val="3.1256246805669262E-2"/>
                  <c:y val="5.2293391389983991E-3"/>
                </c:manualLayout>
              </c:layout>
              <c:showVal val="1"/>
            </c:dLbl>
            <c:dLbl>
              <c:idx val="4"/>
              <c:layout>
                <c:manualLayout>
                  <c:x val="1.7364581558705093E-2"/>
                  <c:y val="2.6145666419091652E-3"/>
                </c:manualLayout>
              </c:layout>
              <c:showVal val="1"/>
            </c:dLbl>
            <c:txPr>
              <a:bodyPr/>
              <a:lstStyle/>
              <a:p>
                <a:pPr>
                  <a:defRPr sz="1100">
                    <a:solidFill>
                      <a:schemeClr val="tx1"/>
                    </a:solidFill>
                  </a:defRPr>
                </a:pPr>
                <a:endParaRPr lang="en-US"/>
              </a:p>
            </c:txPr>
            <c:showVal val="1"/>
          </c:dLbls>
          <c:cat>
            <c:strRef>
              <c:f>Sheet1!$A$2:$A$4</c:f>
              <c:strCache>
                <c:ptCount val="3"/>
                <c:pt idx="0">
                  <c:v>Road rage</c:v>
                </c:pt>
                <c:pt idx="1">
                  <c:v>Courtesy of other drivers</c:v>
                </c:pt>
                <c:pt idx="2">
                  <c:v>Driving standards</c:v>
                </c:pt>
              </c:strCache>
            </c:strRef>
          </c:cat>
          <c:val>
            <c:numRef>
              <c:f>Sheet1!$C$2:$C$4</c:f>
              <c:numCache>
                <c:formatCode>0%</c:formatCode>
                <c:ptCount val="3"/>
                <c:pt idx="0">
                  <c:v>0.15000000000000024</c:v>
                </c:pt>
                <c:pt idx="1">
                  <c:v>4.0000000000000022E-2</c:v>
                </c:pt>
                <c:pt idx="2">
                  <c:v>3.0000000000000002E-2</c:v>
                </c:pt>
              </c:numCache>
            </c:numRef>
          </c:val>
        </c:ser>
        <c:gapWidth val="101"/>
        <c:overlap val="100"/>
        <c:axId val="160315648"/>
        <c:axId val="160333824"/>
      </c:barChart>
      <c:catAx>
        <c:axId val="160315648"/>
        <c:scaling>
          <c:orientation val="maxMin"/>
        </c:scaling>
        <c:delete val="1"/>
        <c:axPos val="l"/>
        <c:numFmt formatCode="General" sourceLinked="1"/>
        <c:tickLblPos val="none"/>
        <c:crossAx val="160333824"/>
        <c:crosses val="autoZero"/>
        <c:auto val="1"/>
        <c:lblAlgn val="ctr"/>
        <c:lblOffset val="100"/>
      </c:catAx>
      <c:valAx>
        <c:axId val="160333824"/>
        <c:scaling>
          <c:orientation val="minMax"/>
          <c:max val="1"/>
        </c:scaling>
        <c:delete val="1"/>
        <c:axPos val="t"/>
        <c:numFmt formatCode="0%" sourceLinked="1"/>
        <c:tickLblPos val="none"/>
        <c:crossAx val="160315648"/>
        <c:crosses val="autoZero"/>
        <c:crossBetween val="between"/>
      </c:valAx>
    </c:plotArea>
    <c:plotVisOnly val="1"/>
    <c:dispBlanksAs val="gap"/>
  </c:chart>
  <c:txPr>
    <a:bodyPr/>
    <a:lstStyle/>
    <a:p>
      <a:pPr>
        <a:defRPr sz="1800"/>
      </a:pPr>
      <a:endParaRPr lang="en-US"/>
    </a:p>
  </c:txPr>
  <c:externalData r:id="rId1"/>
</c:chartSpace>
</file>

<file path=ppt/charts/chart62.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43897336592E-2"/>
          <c:w val="1"/>
          <c:h val="0.84481073498298231"/>
        </c:manualLayout>
      </c:layout>
      <c:barChart>
        <c:barDir val="bar"/>
        <c:grouping val="stacked"/>
        <c:ser>
          <c:idx val="0"/>
          <c:order val="0"/>
          <c:tx>
            <c:strRef>
              <c:f>Sheet1!$B$1</c:f>
              <c:strCache>
                <c:ptCount val="1"/>
                <c:pt idx="0">
                  <c:v>(2) Worse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7.0000000000000021E-2</c:v>
                </c:pt>
                <c:pt idx="1">
                  <c:v>0.11</c:v>
                </c:pt>
                <c:pt idx="2">
                  <c:v>0.11</c:v>
                </c:pt>
                <c:pt idx="3">
                  <c:v>0.21000000000000021</c:v>
                </c:pt>
                <c:pt idx="4">
                  <c:v>0.21000000000000021</c:v>
                </c:pt>
              </c:numCache>
            </c:numRef>
          </c:val>
        </c:ser>
        <c:ser>
          <c:idx val="1"/>
          <c:order val="1"/>
          <c:tx>
            <c:strRef>
              <c:f>Sheet1!$C$1</c:f>
              <c:strCache>
                <c:ptCount val="1"/>
                <c:pt idx="0">
                  <c:v>(1) Much worse</c:v>
                </c:pt>
              </c:strCache>
            </c:strRef>
          </c:tx>
          <c:spPr>
            <a:solidFill>
              <a:schemeClr val="accent2">
                <a:lumMod val="75000"/>
              </a:schemeClr>
            </a:solidFill>
          </c:spPr>
          <c:dLbls>
            <c:dLbl>
              <c:idx val="0"/>
              <c:layout>
                <c:manualLayout>
                  <c:x val="4.8607602688344895E-2"/>
                  <c:y val="3.174580955313905E-3"/>
                </c:manualLayout>
              </c:layout>
              <c:spPr/>
              <c:txPr>
                <a:bodyPr/>
                <a:lstStyle/>
                <a:p>
                  <a:pPr>
                    <a:defRPr sz="1100" b="1">
                      <a:solidFill>
                        <a:schemeClr val="tx1"/>
                      </a:solidFill>
                    </a:defRPr>
                  </a:pPr>
                  <a:endParaRPr lang="en-US"/>
                </a:p>
              </c:txPr>
              <c:dLblPos val="ctr"/>
              <c:showVal val="1"/>
            </c:dLbl>
            <c:dLbl>
              <c:idx val="1"/>
              <c:layout>
                <c:manualLayout>
                  <c:x val="6.4810136917793471E-2"/>
                  <c:y val="-3.174580955313905E-3"/>
                </c:manualLayout>
              </c:layout>
              <c:spPr/>
              <c:txPr>
                <a:bodyPr/>
                <a:lstStyle/>
                <a:p>
                  <a:pPr>
                    <a:defRPr sz="1100" b="1">
                      <a:solidFill>
                        <a:schemeClr val="tx1"/>
                      </a:solidFill>
                    </a:defRPr>
                  </a:pPr>
                  <a:endParaRPr lang="en-US"/>
                </a:p>
              </c:txPr>
              <c:dLblPos val="ctr"/>
              <c:showVal val="1"/>
            </c:dLbl>
            <c:dLbl>
              <c:idx val="2"/>
              <c:layout>
                <c:manualLayout>
                  <c:x val="4.4556969130982824E-2"/>
                  <c:y val="0"/>
                </c:manualLayout>
              </c:layout>
              <c:spPr/>
              <c:txPr>
                <a:bodyPr/>
                <a:lstStyle/>
                <a:p>
                  <a:pPr>
                    <a:defRPr sz="1100" b="1">
                      <a:solidFill>
                        <a:schemeClr val="tx1"/>
                      </a:solidFill>
                    </a:defRPr>
                  </a:pPr>
                  <a:endParaRPr lang="en-US"/>
                </a:p>
              </c:txPr>
              <c:dLblPos val="ctr"/>
              <c:showVal val="1"/>
            </c:dLbl>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2.0000000000000011E-2</c:v>
                </c:pt>
                <c:pt idx="1">
                  <c:v>4.0000000000000022E-2</c:v>
                </c:pt>
                <c:pt idx="2">
                  <c:v>4.0000000000000022E-2</c:v>
                </c:pt>
                <c:pt idx="3">
                  <c:v>0.05</c:v>
                </c:pt>
                <c:pt idx="4">
                  <c:v>6.0000000000000032E-2</c:v>
                </c:pt>
              </c:numCache>
            </c:numRef>
          </c:val>
        </c:ser>
        <c:gapWidth val="101"/>
        <c:overlap val="100"/>
        <c:axId val="154708992"/>
        <c:axId val="154727168"/>
      </c:barChart>
      <c:catAx>
        <c:axId val="154708992"/>
        <c:scaling>
          <c:orientation val="maxMin"/>
        </c:scaling>
        <c:delete val="1"/>
        <c:axPos val="r"/>
        <c:numFmt formatCode="General" sourceLinked="1"/>
        <c:tickLblPos val="none"/>
        <c:crossAx val="154727168"/>
        <c:crosses val="autoZero"/>
        <c:auto val="1"/>
        <c:lblAlgn val="ctr"/>
        <c:lblOffset val="100"/>
      </c:catAx>
      <c:valAx>
        <c:axId val="154727168"/>
        <c:scaling>
          <c:orientation val="maxMin"/>
          <c:max val="1"/>
        </c:scaling>
        <c:delete val="1"/>
        <c:axPos val="t"/>
        <c:numFmt formatCode="0%" sourceLinked="1"/>
        <c:tickLblPos val="none"/>
        <c:crossAx val="154708992"/>
        <c:crosses val="autoZero"/>
        <c:crossBetween val="between"/>
      </c:valAx>
    </c:plotArea>
    <c:plotVisOnly val="1"/>
    <c:dispBlanksAs val="gap"/>
  </c:chart>
  <c:txPr>
    <a:bodyPr/>
    <a:lstStyle/>
    <a:p>
      <a:pPr>
        <a:defRPr sz="1800"/>
      </a:pPr>
      <a:endParaRPr lang="en-US"/>
    </a:p>
  </c:txPr>
  <c:externalData r:id="rId1"/>
</c:chartSpace>
</file>

<file path=ppt/charts/chart63.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4.3354747761530782E-2"/>
          <c:w val="0.90429579655082315"/>
          <c:h val="0.70518244532898122"/>
        </c:manualLayout>
      </c:layout>
      <c:barChart>
        <c:barDir val="bar"/>
        <c:grouping val="stacked"/>
        <c:ser>
          <c:idx val="0"/>
          <c:order val="0"/>
          <c:tx>
            <c:strRef>
              <c:f>Sheet1!$B$1</c:f>
              <c:strCache>
                <c:ptCount val="1"/>
                <c:pt idx="0">
                  <c:v>Better</c:v>
                </c:pt>
              </c:strCache>
            </c:strRef>
          </c:tx>
          <c:spPr>
            <a:solidFill>
              <a:schemeClr val="accent3"/>
            </a:solidFill>
          </c:spPr>
          <c:dLbls>
            <c:txPr>
              <a:bodyPr/>
              <a:lstStyle/>
              <a:p>
                <a:pPr>
                  <a:defRPr lang="en-US" sz="1100" b="1">
                    <a:solidFill>
                      <a:schemeClr val="bg1"/>
                    </a:solidFill>
                  </a:defRPr>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0.51</c:v>
                </c:pt>
                <c:pt idx="1">
                  <c:v>0.33000000000000157</c:v>
                </c:pt>
                <c:pt idx="2">
                  <c:v>0.32000000000000139</c:v>
                </c:pt>
                <c:pt idx="3">
                  <c:v>0.28000000000000008</c:v>
                </c:pt>
                <c:pt idx="4">
                  <c:v>0.26</c:v>
                </c:pt>
              </c:numCache>
            </c:numRef>
          </c:val>
        </c:ser>
        <c:ser>
          <c:idx val="1"/>
          <c:order val="1"/>
          <c:tx>
            <c:strRef>
              <c:f>Sheet1!$C$1</c:f>
              <c:strCache>
                <c:ptCount val="1"/>
                <c:pt idx="0">
                  <c:v>Much better</c:v>
                </c:pt>
              </c:strCache>
            </c:strRef>
          </c:tx>
          <c:spPr>
            <a:solidFill>
              <a:schemeClr val="accent3">
                <a:lumMod val="75000"/>
              </a:schemeClr>
            </a:solidFill>
          </c:spPr>
          <c:dLbls>
            <c:dLbl>
              <c:idx val="0"/>
              <c:layout>
                <c:manualLayout>
                  <c:x val="0"/>
                  <c:y val="2.614978352269265E-3"/>
                </c:manualLayout>
              </c:layout>
              <c:showVal val="1"/>
            </c:dLbl>
            <c:dLbl>
              <c:idx val="1"/>
              <c:layout>
                <c:manualLayout>
                  <c:x val="1.3891665246964103E-2"/>
                  <c:y val="-1.0457237291736315E-2"/>
                </c:manualLayout>
              </c:layout>
              <c:showVal val="1"/>
            </c:dLbl>
            <c:dLbl>
              <c:idx val="3"/>
              <c:layout>
                <c:manualLayout>
                  <c:x val="3.4729163117410053E-3"/>
                  <c:y val="1.0292759002870483E-6"/>
                </c:manualLayout>
              </c:layout>
              <c:showVal val="1"/>
            </c:dLbl>
            <c:dLbl>
              <c:idx val="4"/>
              <c:layout>
                <c:manualLayout>
                  <c:x val="1.7364581558705093E-2"/>
                  <c:y val="2.6145666419091652E-3"/>
                </c:manualLayout>
              </c:layout>
              <c:showVal val="1"/>
            </c:dLbl>
            <c:txPr>
              <a:bodyPr/>
              <a:lstStyle/>
              <a:p>
                <a:pPr>
                  <a:defRPr sz="1100">
                    <a:solidFill>
                      <a:schemeClr val="bg1"/>
                    </a:solidFill>
                  </a:defRPr>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0.19</c:v>
                </c:pt>
                <c:pt idx="1">
                  <c:v>0.23</c:v>
                </c:pt>
                <c:pt idx="2">
                  <c:v>0.18000000000000024</c:v>
                </c:pt>
                <c:pt idx="3">
                  <c:v>0.12000000000000002</c:v>
                </c:pt>
                <c:pt idx="4">
                  <c:v>0.14000000000000001</c:v>
                </c:pt>
              </c:numCache>
            </c:numRef>
          </c:val>
        </c:ser>
        <c:gapWidth val="101"/>
        <c:overlap val="100"/>
        <c:axId val="160560256"/>
        <c:axId val="160561792"/>
      </c:barChart>
      <c:catAx>
        <c:axId val="160560256"/>
        <c:scaling>
          <c:orientation val="maxMin"/>
        </c:scaling>
        <c:delete val="1"/>
        <c:axPos val="l"/>
        <c:numFmt formatCode="General" sourceLinked="1"/>
        <c:tickLblPos val="none"/>
        <c:crossAx val="160561792"/>
        <c:crosses val="autoZero"/>
        <c:auto val="1"/>
        <c:lblAlgn val="ctr"/>
        <c:lblOffset val="100"/>
      </c:catAx>
      <c:valAx>
        <c:axId val="160561792"/>
        <c:scaling>
          <c:orientation val="minMax"/>
          <c:max val="1"/>
        </c:scaling>
        <c:delete val="1"/>
        <c:axPos val="t"/>
        <c:numFmt formatCode="0%" sourceLinked="1"/>
        <c:tickLblPos val="none"/>
        <c:crossAx val="160560256"/>
        <c:crosses val="autoZero"/>
        <c:crossBetween val="between"/>
      </c:valAx>
    </c:plotArea>
    <c:plotVisOnly val="1"/>
    <c:dispBlanksAs val="gap"/>
  </c:chart>
  <c:txPr>
    <a:bodyPr/>
    <a:lstStyle/>
    <a:p>
      <a:pPr>
        <a:defRPr sz="1800"/>
      </a:pPr>
      <a:endParaRPr lang="en-US"/>
    </a:p>
  </c:txPr>
  <c:externalData r:id="rId1"/>
</c:chartSpace>
</file>

<file path=ppt/charts/chart64.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0.60227448757578528"/>
          <c:w val="1"/>
          <c:h val="0.27875014962575956"/>
        </c:manualLayout>
      </c:layout>
      <c:barChart>
        <c:barDir val="bar"/>
        <c:grouping val="stacked"/>
        <c:ser>
          <c:idx val="0"/>
          <c:order val="0"/>
          <c:tx>
            <c:strRef>
              <c:f>Sheet1!$B$1</c:f>
              <c:strCache>
                <c:ptCount val="1"/>
                <c:pt idx="0">
                  <c:v>(2) Worse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Sheet1!$A$2:$A$2</c:f>
              <c:strCache>
                <c:ptCount val="1"/>
                <c:pt idx="0">
                  <c:v>Road rage</c:v>
                </c:pt>
              </c:strCache>
            </c:strRef>
          </c:cat>
          <c:val>
            <c:numRef>
              <c:f>Sheet1!$B$2:$B$2</c:f>
              <c:numCache>
                <c:formatCode>0%</c:formatCode>
                <c:ptCount val="1"/>
                <c:pt idx="0">
                  <c:v>0.25</c:v>
                </c:pt>
              </c:numCache>
            </c:numRef>
          </c:val>
        </c:ser>
        <c:ser>
          <c:idx val="1"/>
          <c:order val="1"/>
          <c:tx>
            <c:strRef>
              <c:f>Sheet1!$C$1</c:f>
              <c:strCache>
                <c:ptCount val="1"/>
                <c:pt idx="0">
                  <c:v>(1) Much worse</c:v>
                </c:pt>
              </c:strCache>
            </c:strRef>
          </c:tx>
          <c:spPr>
            <a:solidFill>
              <a:schemeClr val="accent2">
                <a:lumMod val="75000"/>
              </a:schemeClr>
            </a:solidFill>
          </c:spPr>
          <c:dLbls>
            <c:txPr>
              <a:bodyPr/>
              <a:lstStyle/>
              <a:p>
                <a:pPr>
                  <a:defRPr sz="1100" b="1">
                    <a:solidFill>
                      <a:schemeClr val="bg1"/>
                    </a:solidFill>
                  </a:defRPr>
                </a:pPr>
                <a:endParaRPr lang="en-US"/>
              </a:p>
            </c:txPr>
            <c:dLblPos val="ctr"/>
            <c:showVal val="1"/>
          </c:dLbls>
          <c:cat>
            <c:strRef>
              <c:f>Sheet1!$A$2:$A$2</c:f>
              <c:strCache>
                <c:ptCount val="1"/>
                <c:pt idx="0">
                  <c:v>Road rage</c:v>
                </c:pt>
              </c:strCache>
            </c:strRef>
          </c:cat>
          <c:val>
            <c:numRef>
              <c:f>Sheet1!$C$2:$C$2</c:f>
              <c:numCache>
                <c:formatCode>0%</c:formatCode>
                <c:ptCount val="1"/>
                <c:pt idx="0">
                  <c:v>8.0000000000000043E-2</c:v>
                </c:pt>
              </c:numCache>
            </c:numRef>
          </c:val>
        </c:ser>
        <c:gapWidth val="101"/>
        <c:overlap val="100"/>
        <c:axId val="160681344"/>
        <c:axId val="160687232"/>
      </c:barChart>
      <c:catAx>
        <c:axId val="160681344"/>
        <c:scaling>
          <c:orientation val="maxMin"/>
        </c:scaling>
        <c:delete val="1"/>
        <c:axPos val="r"/>
        <c:numFmt formatCode="General" sourceLinked="1"/>
        <c:tickLblPos val="none"/>
        <c:crossAx val="160687232"/>
        <c:crosses val="autoZero"/>
        <c:auto val="1"/>
        <c:lblAlgn val="ctr"/>
        <c:lblOffset val="100"/>
      </c:catAx>
      <c:valAx>
        <c:axId val="160687232"/>
        <c:scaling>
          <c:orientation val="maxMin"/>
          <c:max val="1"/>
        </c:scaling>
        <c:delete val="1"/>
        <c:axPos val="t"/>
        <c:numFmt formatCode="0%" sourceLinked="1"/>
        <c:tickLblPos val="none"/>
        <c:crossAx val="160681344"/>
        <c:crosses val="autoZero"/>
        <c:crossBetween val="between"/>
      </c:valAx>
    </c:plotArea>
    <c:plotVisOnly val="1"/>
    <c:dispBlanksAs val="gap"/>
  </c:chart>
  <c:txPr>
    <a:bodyPr/>
    <a:lstStyle/>
    <a:p>
      <a:pPr>
        <a:defRPr sz="1800"/>
      </a:pPr>
      <a:endParaRPr lang="en-US"/>
    </a:p>
  </c:txPr>
  <c:externalData r:id="rId1"/>
</c:chartSpace>
</file>

<file path=ppt/charts/chart65.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0.42067615463885338"/>
          <c:w val="0.90429579655082348"/>
          <c:h val="0.32786102957249652"/>
        </c:manualLayout>
      </c:layout>
      <c:barChart>
        <c:barDir val="bar"/>
        <c:grouping val="stacked"/>
        <c:ser>
          <c:idx val="0"/>
          <c:order val="0"/>
          <c:tx>
            <c:strRef>
              <c:f>Sheet1!$B$1</c:f>
              <c:strCache>
                <c:ptCount val="1"/>
                <c:pt idx="0">
                  <c:v>Better</c:v>
                </c:pt>
              </c:strCache>
            </c:strRef>
          </c:tx>
          <c:spPr>
            <a:solidFill>
              <a:schemeClr val="accent2"/>
            </a:solidFill>
          </c:spPr>
          <c:dPt>
            <c:idx val="0"/>
            <c:spPr>
              <a:solidFill>
                <a:schemeClr val="accent3"/>
              </a:solidFill>
            </c:spPr>
          </c:dPt>
          <c:dLbls>
            <c:txPr>
              <a:bodyPr/>
              <a:lstStyle/>
              <a:p>
                <a:pPr>
                  <a:defRPr lang="en-US" sz="1100" b="1">
                    <a:solidFill>
                      <a:schemeClr val="bg1"/>
                    </a:solidFill>
                  </a:defRPr>
                </a:pPr>
                <a:endParaRPr lang="en-US"/>
              </a:p>
            </c:txPr>
            <c:showVal val="1"/>
          </c:dLbls>
          <c:cat>
            <c:strRef>
              <c:f>Sheet1!$A$2:$A$2</c:f>
              <c:strCache>
                <c:ptCount val="1"/>
                <c:pt idx="0">
                  <c:v>Road rage</c:v>
                </c:pt>
              </c:strCache>
            </c:strRef>
          </c:cat>
          <c:val>
            <c:numRef>
              <c:f>Sheet1!$B$2:$B$2</c:f>
              <c:numCache>
                <c:formatCode>0%</c:formatCode>
                <c:ptCount val="1"/>
                <c:pt idx="0">
                  <c:v>0.22</c:v>
                </c:pt>
              </c:numCache>
            </c:numRef>
          </c:val>
        </c:ser>
        <c:ser>
          <c:idx val="1"/>
          <c:order val="1"/>
          <c:tx>
            <c:strRef>
              <c:f>Sheet1!$C$1</c:f>
              <c:strCache>
                <c:ptCount val="1"/>
                <c:pt idx="0">
                  <c:v>Much better</c:v>
                </c:pt>
              </c:strCache>
            </c:strRef>
          </c:tx>
          <c:spPr>
            <a:solidFill>
              <a:schemeClr val="accent3">
                <a:lumMod val="75000"/>
              </a:schemeClr>
            </a:solidFill>
          </c:spPr>
          <c:dLbls>
            <c:dLbl>
              <c:idx val="0"/>
              <c:layout>
                <c:manualLayout>
                  <c:x val="3.4729163117410088E-3"/>
                  <c:y val="-1.597435827374075E-2"/>
                </c:manualLayout>
              </c:layout>
              <c:showVal val="1"/>
            </c:dLbl>
            <c:dLbl>
              <c:idx val="1"/>
              <c:layout>
                <c:manualLayout>
                  <c:x val="1.389166524696411E-2"/>
                  <c:y val="-1.0457237291736315E-2"/>
                </c:manualLayout>
              </c:layout>
              <c:showVal val="1"/>
            </c:dLbl>
            <c:dLbl>
              <c:idx val="3"/>
              <c:layout>
                <c:manualLayout>
                  <c:x val="3.1256246805669276E-2"/>
                  <c:y val="5.2293391389984008E-3"/>
                </c:manualLayout>
              </c:layout>
              <c:showVal val="1"/>
            </c:dLbl>
            <c:dLbl>
              <c:idx val="4"/>
              <c:layout>
                <c:manualLayout>
                  <c:x val="1.73645815587051E-2"/>
                  <c:y val="2.6145666419091652E-3"/>
                </c:manualLayout>
              </c:layout>
              <c:showVal val="1"/>
            </c:dLbl>
            <c:txPr>
              <a:bodyPr/>
              <a:lstStyle/>
              <a:p>
                <a:pPr>
                  <a:defRPr sz="1100">
                    <a:solidFill>
                      <a:schemeClr val="bg1"/>
                    </a:solidFill>
                  </a:defRPr>
                </a:pPr>
                <a:endParaRPr lang="en-US"/>
              </a:p>
            </c:txPr>
            <c:showVal val="1"/>
          </c:dLbls>
          <c:cat>
            <c:strRef>
              <c:f>Sheet1!$A$2:$A$2</c:f>
              <c:strCache>
                <c:ptCount val="1"/>
                <c:pt idx="0">
                  <c:v>Road rage</c:v>
                </c:pt>
              </c:strCache>
            </c:strRef>
          </c:cat>
          <c:val>
            <c:numRef>
              <c:f>Sheet1!$C$2:$C$2</c:f>
              <c:numCache>
                <c:formatCode>0%</c:formatCode>
                <c:ptCount val="1"/>
                <c:pt idx="0">
                  <c:v>9.0000000000000024E-2</c:v>
                </c:pt>
              </c:numCache>
            </c:numRef>
          </c:val>
        </c:ser>
        <c:gapWidth val="101"/>
        <c:overlap val="100"/>
        <c:axId val="160810880"/>
        <c:axId val="160812416"/>
      </c:barChart>
      <c:catAx>
        <c:axId val="160810880"/>
        <c:scaling>
          <c:orientation val="maxMin"/>
        </c:scaling>
        <c:delete val="1"/>
        <c:axPos val="l"/>
        <c:numFmt formatCode="General" sourceLinked="1"/>
        <c:tickLblPos val="none"/>
        <c:crossAx val="160812416"/>
        <c:crosses val="autoZero"/>
        <c:auto val="1"/>
        <c:lblAlgn val="ctr"/>
        <c:lblOffset val="100"/>
      </c:catAx>
      <c:valAx>
        <c:axId val="160812416"/>
        <c:scaling>
          <c:orientation val="minMax"/>
          <c:max val="1"/>
        </c:scaling>
        <c:delete val="1"/>
        <c:axPos val="t"/>
        <c:numFmt formatCode="0%" sourceLinked="1"/>
        <c:tickLblPos val="none"/>
        <c:crossAx val="160810880"/>
        <c:crosses val="autoZero"/>
        <c:crossBetween val="between"/>
      </c:valAx>
    </c:plotArea>
    <c:plotVisOnly val="1"/>
    <c:dispBlanksAs val="gap"/>
  </c:chart>
  <c:txPr>
    <a:bodyPr/>
    <a:lstStyle/>
    <a:p>
      <a:pPr>
        <a:defRPr sz="1800"/>
      </a:pPr>
      <a:endParaRPr lang="en-US"/>
    </a:p>
  </c:txPr>
  <c:externalData r:id="rId1"/>
</c:chartSpace>
</file>

<file path=ppt/charts/chart66.xml><?xml version="1.0" encoding="utf-8"?>
<c:chartSpace xmlns:c="http://schemas.openxmlformats.org/drawingml/2006/chart" xmlns:a="http://schemas.openxmlformats.org/drawingml/2006/main" xmlns:r="http://schemas.openxmlformats.org/officeDocument/2006/relationships">
  <c:date1904 val="1"/>
  <c:lang val="en-GB"/>
  <c:style val="4"/>
  <c:chart>
    <c:autoTitleDeleted val="1"/>
    <c:plotArea>
      <c:layout>
        <c:manualLayout>
          <c:layoutTarget val="inner"/>
          <c:xMode val="edge"/>
          <c:yMode val="edge"/>
          <c:x val="0"/>
          <c:y val="3.6213969755992212E-2"/>
          <c:w val="1"/>
          <c:h val="0.9625053430974716"/>
        </c:manualLayout>
      </c:layout>
      <c:barChart>
        <c:barDir val="bar"/>
        <c:grouping val="stacked"/>
        <c:ser>
          <c:idx val="0"/>
          <c:order val="0"/>
          <c:tx>
            <c:strRef>
              <c:f>Sheet1!$B$1</c:f>
              <c:strCache>
                <c:ptCount val="1"/>
                <c:pt idx="0">
                  <c:v>(2) Worse</c:v>
                </c:pt>
              </c:strCache>
            </c:strRef>
          </c:tx>
          <c:spPr>
            <a:solidFill>
              <a:schemeClr val="accent2"/>
            </a:solidFill>
          </c:spPr>
          <c:dLbls>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3.0000000000000002E-2</c:v>
                </c:pt>
                <c:pt idx="1">
                  <c:v>2.0000000000000011E-2</c:v>
                </c:pt>
                <c:pt idx="2">
                  <c:v>0.2</c:v>
                </c:pt>
                <c:pt idx="3">
                  <c:v>0.2</c:v>
                </c:pt>
                <c:pt idx="4">
                  <c:v>0.23</c:v>
                </c:pt>
              </c:numCache>
            </c:numRef>
          </c:val>
        </c:ser>
        <c:ser>
          <c:idx val="1"/>
          <c:order val="1"/>
          <c:tx>
            <c:strRef>
              <c:f>Sheet1!$C$1</c:f>
              <c:strCache>
                <c:ptCount val="1"/>
                <c:pt idx="0">
                  <c:v>(1) Much worse</c:v>
                </c:pt>
              </c:strCache>
            </c:strRef>
          </c:tx>
          <c:spPr>
            <a:solidFill>
              <a:schemeClr val="accent2">
                <a:lumMod val="75000"/>
              </a:schemeClr>
            </a:solidFill>
          </c:spPr>
          <c:dLbls>
            <c:dLbl>
              <c:idx val="0"/>
              <c:spPr/>
              <c:txPr>
                <a:bodyPr/>
                <a:lstStyle/>
                <a:p>
                  <a:pPr>
                    <a:defRPr sz="1100" b="1">
                      <a:solidFill>
                        <a:schemeClr val="tx1"/>
                      </a:solidFill>
                    </a:defRPr>
                  </a:pPr>
                  <a:endParaRPr lang="en-US"/>
                </a:p>
              </c:txPr>
            </c:dLbl>
            <c:dLbl>
              <c:idx val="1"/>
              <c:spPr/>
              <c:txPr>
                <a:bodyPr/>
                <a:lstStyle/>
                <a:p>
                  <a:pPr>
                    <a:defRPr sz="1100" b="1">
                      <a:solidFill>
                        <a:schemeClr val="tx1"/>
                      </a:solidFill>
                    </a:defRPr>
                  </a:pPr>
                  <a:endParaRPr lang="en-US"/>
                </a:p>
              </c:txPr>
            </c:dLbl>
            <c:txPr>
              <a:bodyPr/>
              <a:lstStyle/>
              <a:p>
                <a:pPr>
                  <a:defRPr sz="1100" b="1">
                    <a:solidFill>
                      <a:schemeClr val="bg1"/>
                    </a:solidFill>
                  </a:defRPr>
                </a:pPr>
                <a:endParaRPr lang="en-US"/>
              </a:p>
            </c:txPr>
            <c:dLblPos val="ct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1.0000000000000005E-2</c:v>
                </c:pt>
                <c:pt idx="1">
                  <c:v>1.0000000000000005E-2</c:v>
                </c:pt>
                <c:pt idx="2">
                  <c:v>0.14000000000000001</c:v>
                </c:pt>
                <c:pt idx="3">
                  <c:v>7.0000000000000021E-2</c:v>
                </c:pt>
                <c:pt idx="4">
                  <c:v>7.0000000000000021E-2</c:v>
                </c:pt>
              </c:numCache>
            </c:numRef>
          </c:val>
        </c:ser>
        <c:gapWidth val="101"/>
        <c:overlap val="100"/>
        <c:axId val="160413184"/>
        <c:axId val="160414720"/>
      </c:barChart>
      <c:catAx>
        <c:axId val="160413184"/>
        <c:scaling>
          <c:orientation val="maxMin"/>
        </c:scaling>
        <c:delete val="1"/>
        <c:axPos val="r"/>
        <c:numFmt formatCode="General" sourceLinked="1"/>
        <c:tickLblPos val="none"/>
        <c:crossAx val="160414720"/>
        <c:crosses val="autoZero"/>
        <c:auto val="1"/>
        <c:lblAlgn val="ctr"/>
        <c:lblOffset val="100"/>
      </c:catAx>
      <c:valAx>
        <c:axId val="160414720"/>
        <c:scaling>
          <c:orientation val="maxMin"/>
          <c:max val="1"/>
        </c:scaling>
        <c:delete val="1"/>
        <c:axPos val="t"/>
        <c:numFmt formatCode="0%" sourceLinked="1"/>
        <c:tickLblPos val="none"/>
        <c:crossAx val="160413184"/>
        <c:crosses val="autoZero"/>
        <c:crossBetween val="between"/>
      </c:valAx>
    </c:plotArea>
    <c:plotVisOnly val="1"/>
    <c:dispBlanksAs val="gap"/>
  </c:chart>
  <c:txPr>
    <a:bodyPr/>
    <a:lstStyle/>
    <a:p>
      <a:pPr>
        <a:defRPr sz="1800"/>
      </a:pPr>
      <a:endParaRPr lang="en-US"/>
    </a:p>
  </c:txPr>
  <c:externalData r:id="rId1"/>
</c:chartSpace>
</file>

<file path=ppt/charts/chart67.xml><?xml version="1.0" encoding="utf-8"?>
<c:chartSpace xmlns:c="http://schemas.openxmlformats.org/drawingml/2006/chart" xmlns:a="http://schemas.openxmlformats.org/drawingml/2006/main" xmlns:r="http://schemas.openxmlformats.org/officeDocument/2006/relationships">
  <c:date1904 val="1"/>
  <c:lang val="en-GB"/>
  <c:style val="5"/>
  <c:chart>
    <c:autoTitleDeleted val="1"/>
    <c:plotArea>
      <c:layout>
        <c:manualLayout>
          <c:layoutTarget val="inner"/>
          <c:xMode val="edge"/>
          <c:yMode val="edge"/>
          <c:x val="4.7852101724593914E-2"/>
          <c:y val="4.3354747761530782E-2"/>
          <c:w val="0.90429579655082348"/>
          <c:h val="0.84635792781234931"/>
        </c:manualLayout>
      </c:layout>
      <c:barChart>
        <c:barDir val="bar"/>
        <c:grouping val="stacked"/>
        <c:ser>
          <c:idx val="0"/>
          <c:order val="0"/>
          <c:tx>
            <c:strRef>
              <c:f>Sheet1!$B$1</c:f>
              <c:strCache>
                <c:ptCount val="1"/>
                <c:pt idx="0">
                  <c:v>Better</c:v>
                </c:pt>
              </c:strCache>
            </c:strRef>
          </c:tx>
          <c:spPr>
            <a:solidFill>
              <a:schemeClr val="accent3"/>
            </a:solidFill>
          </c:spPr>
          <c:dLbls>
            <c:txPr>
              <a:bodyPr/>
              <a:lstStyle/>
              <a:p>
                <a:pPr>
                  <a:defRPr lang="en-US" sz="1100" b="1">
                    <a:solidFill>
                      <a:schemeClr val="bg1"/>
                    </a:solidFill>
                  </a:defRPr>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Sheet1!$B$2:$B$6</c:f>
              <c:numCache>
                <c:formatCode>0%</c:formatCode>
                <c:ptCount val="5"/>
                <c:pt idx="0">
                  <c:v>0.49000000000000032</c:v>
                </c:pt>
                <c:pt idx="1">
                  <c:v>0.49000000000000032</c:v>
                </c:pt>
                <c:pt idx="2">
                  <c:v>0.29000000000000031</c:v>
                </c:pt>
                <c:pt idx="3">
                  <c:v>0.28000000000000008</c:v>
                </c:pt>
                <c:pt idx="4">
                  <c:v>0.25</c:v>
                </c:pt>
              </c:numCache>
            </c:numRef>
          </c:val>
        </c:ser>
        <c:ser>
          <c:idx val="1"/>
          <c:order val="1"/>
          <c:tx>
            <c:strRef>
              <c:f>Sheet1!$C$1</c:f>
              <c:strCache>
                <c:ptCount val="1"/>
                <c:pt idx="0">
                  <c:v>Much better</c:v>
                </c:pt>
              </c:strCache>
            </c:strRef>
          </c:tx>
          <c:spPr>
            <a:solidFill>
              <a:schemeClr val="accent3">
                <a:lumMod val="75000"/>
              </a:schemeClr>
            </a:solidFill>
          </c:spPr>
          <c:dLbls>
            <c:dLbl>
              <c:idx val="0"/>
              <c:layout>
                <c:manualLayout>
                  <c:x val="5.9039577299597003E-2"/>
                  <c:y val="2.6147724970892079E-3"/>
                </c:manualLayout>
              </c:layout>
              <c:showVal val="1"/>
            </c:dLbl>
            <c:dLbl>
              <c:idx val="1"/>
              <c:layout>
                <c:manualLayout>
                  <c:x val="1.389166524696411E-2"/>
                  <c:y val="-1.0457237291736315E-2"/>
                </c:manualLayout>
              </c:layout>
              <c:showVal val="1"/>
            </c:dLbl>
            <c:dLbl>
              <c:idx val="3"/>
              <c:layout>
                <c:manualLayout>
                  <c:x val="-6.9458326234820116E-3"/>
                  <c:y val="7.8439057809075122E-3"/>
                </c:manualLayout>
              </c:layout>
              <c:showVal val="1"/>
            </c:dLbl>
            <c:dLbl>
              <c:idx val="4"/>
              <c:layout>
                <c:manualLayout>
                  <c:x val="-3.4729163117410032E-3"/>
                  <c:y val="2.6147724970892079E-3"/>
                </c:manualLayout>
              </c:layout>
              <c:showVal val="1"/>
            </c:dLbl>
            <c:txPr>
              <a:bodyPr/>
              <a:lstStyle/>
              <a:p>
                <a:pPr>
                  <a:defRPr sz="1100" b="1">
                    <a:solidFill>
                      <a:schemeClr val="bg1"/>
                    </a:solidFill>
                  </a:defRPr>
                </a:pPr>
                <a:endParaRPr lang="en-US"/>
              </a:p>
            </c:txPr>
            <c:showVal val="1"/>
          </c:dLbls>
          <c:cat>
            <c:strRef>
              <c:f>Sheet1!$A$2:$A$6</c:f>
              <c:strCache>
                <c:ptCount val="5"/>
                <c:pt idx="0">
                  <c:v>Road rage</c:v>
                </c:pt>
                <c:pt idx="1">
                  <c:v>Courtesy of other drivers</c:v>
                </c:pt>
                <c:pt idx="2">
                  <c:v>Driving standards</c:v>
                </c:pt>
                <c:pt idx="3">
                  <c:v>Drivers' adherence to motoring laws</c:v>
                </c:pt>
                <c:pt idx="4">
                  <c:v>Car crime, such as vandalism and theft</c:v>
                </c:pt>
              </c:strCache>
            </c:strRef>
          </c:cat>
          <c:val>
            <c:numRef>
              <c:f>Sheet1!$C$2:$C$6</c:f>
              <c:numCache>
                <c:formatCode>0%</c:formatCode>
                <c:ptCount val="5"/>
                <c:pt idx="0">
                  <c:v>0.29000000000000031</c:v>
                </c:pt>
                <c:pt idx="1">
                  <c:v>0.27</c:v>
                </c:pt>
                <c:pt idx="2">
                  <c:v>8.0000000000000043E-2</c:v>
                </c:pt>
                <c:pt idx="3">
                  <c:v>8.0000000000000043E-2</c:v>
                </c:pt>
                <c:pt idx="4">
                  <c:v>9.0000000000000024E-2</c:v>
                </c:pt>
              </c:numCache>
            </c:numRef>
          </c:val>
        </c:ser>
        <c:gapWidth val="101"/>
        <c:overlap val="100"/>
        <c:axId val="161324416"/>
        <c:axId val="161334400"/>
      </c:barChart>
      <c:catAx>
        <c:axId val="161324416"/>
        <c:scaling>
          <c:orientation val="maxMin"/>
        </c:scaling>
        <c:delete val="1"/>
        <c:axPos val="l"/>
        <c:numFmt formatCode="General" sourceLinked="1"/>
        <c:tickLblPos val="none"/>
        <c:crossAx val="161334400"/>
        <c:crosses val="autoZero"/>
        <c:auto val="1"/>
        <c:lblAlgn val="ctr"/>
        <c:lblOffset val="100"/>
      </c:catAx>
      <c:valAx>
        <c:axId val="161334400"/>
        <c:scaling>
          <c:orientation val="minMax"/>
          <c:max val="1"/>
        </c:scaling>
        <c:delete val="1"/>
        <c:axPos val="t"/>
        <c:numFmt formatCode="0%" sourceLinked="1"/>
        <c:tickLblPos val="none"/>
        <c:crossAx val="161324416"/>
        <c:crosses val="autoZero"/>
        <c:crossBetween val="between"/>
      </c:valAx>
    </c:plotArea>
    <c:plotVisOnly val="1"/>
    <c:dispBlanksAs val="gap"/>
  </c:chart>
  <c:txPr>
    <a:bodyPr/>
    <a:lstStyle/>
    <a:p>
      <a:pPr>
        <a:defRPr sz="1800"/>
      </a:pPr>
      <a:endParaRPr lang="en-US"/>
    </a:p>
  </c:txPr>
  <c:externalData r:id="rId1"/>
</c:chartSpace>
</file>

<file path=ppt/charts/chart68.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24918167944688438"/>
          <c:y val="3.5972634824370811E-2"/>
          <c:w val="0.59596704663555844"/>
          <c:h val="0.50982473736020062"/>
        </c:manualLayout>
      </c:layout>
      <c:pieChart>
        <c:varyColors val="1"/>
        <c:ser>
          <c:idx val="0"/>
          <c:order val="0"/>
          <c:tx>
            <c:strRef>
              <c:f>Sheet1!$B$1</c:f>
              <c:strCache>
                <c:ptCount val="1"/>
                <c:pt idx="0">
                  <c:v>Column1</c:v>
                </c:pt>
              </c:strCache>
            </c:strRef>
          </c:tx>
          <c:dPt>
            <c:idx val="0"/>
            <c:spPr>
              <a:solidFill>
                <a:schemeClr val="accent4"/>
              </a:solidFill>
            </c:spPr>
          </c:dPt>
          <c:dPt>
            <c:idx val="1"/>
            <c:spPr>
              <a:solidFill>
                <a:schemeClr val="accent4">
                  <a:lumMod val="60000"/>
                  <a:lumOff val="40000"/>
                </a:schemeClr>
              </a:solidFill>
            </c:spPr>
          </c:dPt>
          <c:dPt>
            <c:idx val="2"/>
            <c:spPr>
              <a:solidFill>
                <a:srgbClr val="4D4D4D"/>
              </a:solidFill>
            </c:spPr>
          </c:dPt>
          <c:dPt>
            <c:idx val="3"/>
            <c:spPr>
              <a:solidFill>
                <a:schemeClr val="bg1">
                  <a:lumMod val="65000"/>
                </a:schemeClr>
              </a:solidFill>
            </c:spPr>
          </c:dPt>
          <c:dLbls>
            <c:txPr>
              <a:bodyPr/>
              <a:lstStyle/>
              <a:p>
                <a:pPr>
                  <a:defRPr sz="1200" b="1">
                    <a:solidFill>
                      <a:schemeClr val="bg1"/>
                    </a:solidFill>
                  </a:defRPr>
                </a:pPr>
                <a:endParaRPr lang="en-US"/>
              </a:p>
            </c:txPr>
            <c:showVal val="1"/>
            <c:showLeaderLines val="1"/>
          </c:dLbls>
          <c:cat>
            <c:strRef>
              <c:f>Sheet1!$A$2:$A$5</c:f>
              <c:strCache>
                <c:ptCount val="4"/>
                <c:pt idx="0">
                  <c:v>Will add them to my policy</c:v>
                </c:pt>
                <c:pt idx="1">
                  <c:v>Will take out a separate policy for them</c:v>
                </c:pt>
                <c:pt idx="2">
                  <c:v>Don't plan to do either</c:v>
                </c:pt>
                <c:pt idx="3">
                  <c:v>Don't know</c:v>
                </c:pt>
              </c:strCache>
            </c:strRef>
          </c:cat>
          <c:val>
            <c:numRef>
              <c:f>Sheet1!$B$2:$B$5</c:f>
              <c:numCache>
                <c:formatCode>0%</c:formatCode>
                <c:ptCount val="4"/>
                <c:pt idx="0">
                  <c:v>0.23</c:v>
                </c:pt>
                <c:pt idx="1">
                  <c:v>0.19</c:v>
                </c:pt>
                <c:pt idx="2">
                  <c:v>0.14000000000000001</c:v>
                </c:pt>
                <c:pt idx="3">
                  <c:v>0.44</c:v>
                </c:pt>
              </c:numCache>
            </c:numRef>
          </c:val>
        </c:ser>
        <c:firstSliceAng val="0"/>
      </c:pieChart>
    </c:plotArea>
    <c:legend>
      <c:legendPos val="b"/>
      <c:layout>
        <c:manualLayout>
          <c:xMode val="edge"/>
          <c:yMode val="edge"/>
          <c:x val="0.18009737000430243"/>
          <c:y val="0.59418472910978626"/>
          <c:w val="0.78492867512916864"/>
          <c:h val="0.31891221618430127"/>
        </c:manualLayout>
      </c:layout>
      <c:txPr>
        <a:bodyPr/>
        <a:lstStyle/>
        <a:p>
          <a:pPr>
            <a:defRPr sz="1100"/>
          </a:pPr>
          <a:endParaRPr lang="en-US"/>
        </a:p>
      </c:txPr>
    </c:legend>
    <c:plotVisOnly val="1"/>
  </c:chart>
  <c:txPr>
    <a:bodyPr/>
    <a:lstStyle/>
    <a:p>
      <a:pPr>
        <a:defRPr sz="1800"/>
      </a:pPr>
      <a:endParaRPr lang="en-US"/>
    </a:p>
  </c:txPr>
  <c:externalData r:id="rId1"/>
</c:chartSpace>
</file>

<file path=ppt/charts/chart69.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pieChart>
        <c:varyColors val="1"/>
        <c:ser>
          <c:idx val="0"/>
          <c:order val="0"/>
          <c:tx>
            <c:strRef>
              <c:f>Sheet1!$B$1</c:f>
              <c:strCache>
                <c:ptCount val="1"/>
                <c:pt idx="0">
                  <c:v>Column1</c:v>
                </c:pt>
              </c:strCache>
            </c:strRef>
          </c:tx>
          <c:dPt>
            <c:idx val="0"/>
            <c:spPr>
              <a:solidFill>
                <a:schemeClr val="accent1"/>
              </a:solidFill>
            </c:spPr>
          </c:dPt>
          <c:dPt>
            <c:idx val="1"/>
            <c:spPr>
              <a:solidFill>
                <a:schemeClr val="accent2"/>
              </a:solidFill>
            </c:spPr>
          </c:dPt>
          <c:dPt>
            <c:idx val="2"/>
            <c:spPr>
              <a:solidFill>
                <a:schemeClr val="accent3"/>
              </a:solidFill>
            </c:spPr>
          </c:dPt>
          <c:dPt>
            <c:idx val="3"/>
            <c:spPr>
              <a:solidFill>
                <a:schemeClr val="accent4"/>
              </a:solidFill>
            </c:spPr>
          </c:dPt>
          <c:dPt>
            <c:idx val="4"/>
            <c:spPr>
              <a:solidFill>
                <a:schemeClr val="accent5"/>
              </a:solidFill>
            </c:spPr>
          </c:dPt>
          <c:dPt>
            <c:idx val="5"/>
            <c:spPr>
              <a:solidFill>
                <a:srgbClr val="4D4D4D"/>
              </a:solidFill>
            </c:spPr>
          </c:dPt>
          <c:dPt>
            <c:idx val="6"/>
            <c:spPr>
              <a:solidFill>
                <a:schemeClr val="bg1">
                  <a:lumMod val="65000"/>
                </a:schemeClr>
              </a:solidFill>
            </c:spPr>
          </c:dPt>
          <c:dLbls>
            <c:txPr>
              <a:bodyPr/>
              <a:lstStyle/>
              <a:p>
                <a:pPr>
                  <a:defRPr sz="1200" b="1">
                    <a:solidFill>
                      <a:schemeClr val="bg1"/>
                    </a:solidFill>
                  </a:defRPr>
                </a:pPr>
                <a:endParaRPr lang="en-US"/>
              </a:p>
            </c:txPr>
            <c:showVal val="1"/>
            <c:showLeaderLines val="1"/>
          </c:dLbls>
          <c:cat>
            <c:strRef>
              <c:f>Sheet1!$A$2:$A$8</c:f>
              <c:strCache>
                <c:ptCount val="7"/>
                <c:pt idx="0">
                  <c:v>Pay for driving lessons</c:v>
                </c:pt>
                <c:pt idx="1">
                  <c:v>Buy them a car</c:v>
                </c:pt>
                <c:pt idx="2">
                  <c:v>Help them buy a car</c:v>
                </c:pt>
                <c:pt idx="3">
                  <c:v>Pay for their car insurance</c:v>
                </c:pt>
                <c:pt idx="4">
                  <c:v>Currently saving for one or more of the above</c:v>
                </c:pt>
                <c:pt idx="5">
                  <c:v>Don’t plan on helping</c:v>
                </c:pt>
                <c:pt idx="6">
                  <c:v>Not yet thought about it</c:v>
                </c:pt>
              </c:strCache>
            </c:strRef>
          </c:cat>
          <c:val>
            <c:numRef>
              <c:f>Sheet1!$B$2:$B$8</c:f>
              <c:numCache>
                <c:formatCode>0%</c:formatCode>
                <c:ptCount val="7"/>
                <c:pt idx="0">
                  <c:v>0.31000000000000105</c:v>
                </c:pt>
                <c:pt idx="1">
                  <c:v>7.0000000000000021E-2</c:v>
                </c:pt>
                <c:pt idx="2">
                  <c:v>0.15000000000000024</c:v>
                </c:pt>
                <c:pt idx="3">
                  <c:v>6.0000000000000032E-2</c:v>
                </c:pt>
                <c:pt idx="4">
                  <c:v>7.0000000000000021E-2</c:v>
                </c:pt>
                <c:pt idx="5">
                  <c:v>6.0000000000000032E-2</c:v>
                </c:pt>
                <c:pt idx="6">
                  <c:v>0.28000000000000008</c:v>
                </c:pt>
              </c:numCache>
            </c:numRef>
          </c:val>
        </c:ser>
        <c:firstSliceAng val="0"/>
      </c:pieChart>
    </c:plotArea>
    <c:legend>
      <c:legendPos val="b"/>
      <c:layout>
        <c:manualLayout>
          <c:xMode val="edge"/>
          <c:yMode val="edge"/>
          <c:x val="0.14635308764243132"/>
          <c:y val="0.61387317730101265"/>
          <c:w val="0.81284842275820124"/>
          <c:h val="0.33599679576483743"/>
        </c:manualLayout>
      </c:layout>
      <c:txPr>
        <a:bodyPr/>
        <a:lstStyle/>
        <a:p>
          <a:pPr>
            <a:defRPr sz="1100"/>
          </a:pPr>
          <a:endParaRPr lang="en-US"/>
        </a:p>
      </c:txPr>
    </c:legend>
    <c:plotVisOnly val="1"/>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30936793612380398"/>
          <c:y val="9.1626450763045472E-2"/>
          <c:w val="0.33700218255830988"/>
          <c:h val="0.4940089726337959"/>
        </c:manualLayout>
      </c:layout>
      <c:pieChart>
        <c:varyColors val="1"/>
        <c:ser>
          <c:idx val="0"/>
          <c:order val="0"/>
          <c:tx>
            <c:strRef>
              <c:f>Sheet1!$B$1</c:f>
              <c:strCache>
                <c:ptCount val="1"/>
                <c:pt idx="0">
                  <c:v>Column2</c:v>
                </c:pt>
              </c:strCache>
            </c:strRef>
          </c:tx>
          <c:spPr>
            <a:effectLst>
              <a:outerShdw blurRad="50800" dist="38100" dir="2700000" algn="tl" rotWithShape="0">
                <a:prstClr val="black">
                  <a:alpha val="40000"/>
                </a:prstClr>
              </a:outerShdw>
            </a:effectLst>
          </c:spPr>
          <c:dPt>
            <c:idx val="0"/>
            <c:spPr>
              <a:solidFill>
                <a:schemeClr val="accent3">
                  <a:lumMod val="75000"/>
                </a:schemeClr>
              </a:solidFill>
              <a:effectLst>
                <a:outerShdw blurRad="50800" dist="38100" dir="2700000" algn="tl" rotWithShape="0">
                  <a:prstClr val="black">
                    <a:alpha val="40000"/>
                  </a:prstClr>
                </a:outerShdw>
              </a:effectLst>
            </c:spPr>
          </c:dPt>
          <c:dPt>
            <c:idx val="1"/>
            <c:spPr>
              <a:solidFill>
                <a:schemeClr val="accent3"/>
              </a:solidFill>
              <a:effectLst>
                <a:outerShdw blurRad="50800" dist="38100" dir="2700000" algn="tl" rotWithShape="0">
                  <a:prstClr val="black">
                    <a:alpha val="40000"/>
                  </a:prstClr>
                </a:outerShdw>
              </a:effectLst>
            </c:spPr>
          </c:dPt>
          <c:dPt>
            <c:idx val="2"/>
            <c:spPr>
              <a:solidFill>
                <a:schemeClr val="accent6"/>
              </a:solidFill>
              <a:effectLst>
                <a:outerShdw blurRad="50800" dist="38100" dir="2700000" algn="tl" rotWithShape="0">
                  <a:prstClr val="black">
                    <a:alpha val="40000"/>
                  </a:prstClr>
                </a:outerShdw>
              </a:effectLst>
            </c:spPr>
          </c:dPt>
          <c:dPt>
            <c:idx val="3"/>
            <c:spPr>
              <a:solidFill>
                <a:schemeClr val="accent2"/>
              </a:solidFill>
              <a:effectLst>
                <a:outerShdw blurRad="50800" dist="38100" dir="2700000" algn="tl" rotWithShape="0">
                  <a:prstClr val="black">
                    <a:alpha val="40000"/>
                  </a:prstClr>
                </a:outerShdw>
              </a:effectLst>
            </c:spPr>
          </c:dPt>
          <c:dPt>
            <c:idx val="4"/>
            <c:spPr>
              <a:solidFill>
                <a:schemeClr val="accent2">
                  <a:lumMod val="75000"/>
                </a:schemeClr>
              </a:solidFill>
              <a:effectLst>
                <a:outerShdw blurRad="50800" dist="38100" dir="2700000" algn="tl" rotWithShape="0">
                  <a:prstClr val="black">
                    <a:alpha val="40000"/>
                  </a:prstClr>
                </a:outerShdw>
              </a:effectLst>
            </c:spPr>
          </c:dPt>
          <c:dPt>
            <c:idx val="5"/>
            <c:spPr>
              <a:solidFill>
                <a:schemeClr val="tx1">
                  <a:lumMod val="50000"/>
                  <a:lumOff val="50000"/>
                </a:schemeClr>
              </a:solidFill>
              <a:effectLst>
                <a:outerShdw blurRad="50800" dist="38100" dir="2700000" algn="tl" rotWithShape="0">
                  <a:prstClr val="black">
                    <a:alpha val="40000"/>
                  </a:prstClr>
                </a:outerShdw>
              </a:effectLst>
            </c:spPr>
          </c:dPt>
          <c:dLbls>
            <c:dLbl>
              <c:idx val="0"/>
              <c:layout>
                <c:manualLayout>
                  <c:x val="-8.4118902611815038E-2"/>
                  <c:y val="5.8572813843118236E-2"/>
                </c:manualLayout>
              </c:layout>
              <c:spPr>
                <a:noFill/>
              </c:spPr>
              <c:txPr>
                <a:bodyPr/>
                <a:lstStyle/>
                <a:p>
                  <a:pPr>
                    <a:defRPr sz="1400" b="1">
                      <a:solidFill>
                        <a:schemeClr val="bg1"/>
                      </a:solidFill>
                    </a:defRPr>
                  </a:pPr>
                  <a:endParaRPr lang="en-US"/>
                </a:p>
              </c:txPr>
              <c:showVal val="1"/>
            </c:dLbl>
            <c:dLbl>
              <c:idx val="1"/>
              <c:spPr>
                <a:noFill/>
              </c:spPr>
              <c:txPr>
                <a:bodyPr/>
                <a:lstStyle/>
                <a:p>
                  <a:pPr>
                    <a:defRPr sz="1400" b="1">
                      <a:solidFill>
                        <a:schemeClr val="bg1"/>
                      </a:solidFill>
                    </a:defRPr>
                  </a:pPr>
                  <a:endParaRPr lang="en-US"/>
                </a:p>
              </c:txPr>
            </c:dLbl>
            <c:dLbl>
              <c:idx val="2"/>
              <c:spPr>
                <a:noFill/>
              </c:spPr>
              <c:txPr>
                <a:bodyPr/>
                <a:lstStyle/>
                <a:p>
                  <a:pPr>
                    <a:defRPr sz="1400" b="1">
                      <a:solidFill>
                        <a:schemeClr val="bg1"/>
                      </a:solidFill>
                    </a:defRPr>
                  </a:pPr>
                  <a:endParaRPr lang="en-US"/>
                </a:p>
              </c:txPr>
            </c:dLbl>
            <c:dLbl>
              <c:idx val="5"/>
              <c:spPr>
                <a:noFill/>
              </c:spPr>
              <c:txPr>
                <a:bodyPr/>
                <a:lstStyle/>
                <a:p>
                  <a:pPr>
                    <a:defRPr sz="1400" b="1">
                      <a:solidFill>
                        <a:schemeClr val="bg1"/>
                      </a:solidFill>
                    </a:defRPr>
                  </a:pPr>
                  <a:endParaRPr lang="en-US"/>
                </a:p>
              </c:txPr>
            </c:dLbl>
            <c:spPr>
              <a:noFill/>
            </c:spPr>
            <c:txPr>
              <a:bodyPr/>
              <a:lstStyle/>
              <a:p>
                <a:pPr>
                  <a:defRPr sz="1400" b="1"/>
                </a:pPr>
                <a:endParaRPr lang="en-US"/>
              </a:p>
            </c:txPr>
            <c:showVal val="1"/>
            <c:showLeaderLines val="1"/>
          </c:dLbls>
          <c:cat>
            <c:strRef>
              <c:f>Sheet1!$A$2:$A$7</c:f>
              <c:strCache>
                <c:ptCount val="6"/>
                <c:pt idx="0">
                  <c:v>Agree strongly</c:v>
                </c:pt>
                <c:pt idx="1">
                  <c:v>Agree slightly</c:v>
                </c:pt>
                <c:pt idx="2">
                  <c:v>Neither/nor</c:v>
                </c:pt>
                <c:pt idx="3">
                  <c:v>Disagree slightly</c:v>
                </c:pt>
                <c:pt idx="4">
                  <c:v>Disagree strongly</c:v>
                </c:pt>
                <c:pt idx="5">
                  <c:v>Don't know</c:v>
                </c:pt>
              </c:strCache>
            </c:strRef>
          </c:cat>
          <c:val>
            <c:numRef>
              <c:f>Sheet1!$B$2:$B$7</c:f>
              <c:numCache>
                <c:formatCode>0%</c:formatCode>
                <c:ptCount val="6"/>
                <c:pt idx="0">
                  <c:v>0.38000000000000095</c:v>
                </c:pt>
                <c:pt idx="1">
                  <c:v>0.33000000000000107</c:v>
                </c:pt>
                <c:pt idx="2">
                  <c:v>0.18000000000000024</c:v>
                </c:pt>
                <c:pt idx="3">
                  <c:v>2.0000000000000011E-2</c:v>
                </c:pt>
                <c:pt idx="4">
                  <c:v>1.0000000000000005E-2</c:v>
                </c:pt>
                <c:pt idx="5">
                  <c:v>8.0000000000000043E-2</c:v>
                </c:pt>
              </c:numCache>
            </c:numRef>
          </c:val>
        </c:ser>
        <c:firstSliceAng val="0"/>
      </c:pieChart>
      <c:spPr>
        <a:effectLst>
          <a:outerShdw blurRad="50800" dist="38100" dir="2700000" algn="tl" rotWithShape="0">
            <a:prstClr val="black">
              <a:alpha val="40000"/>
            </a:prstClr>
          </a:outerShdw>
        </a:effectLst>
      </c:spPr>
    </c:plotArea>
    <c:legend>
      <c:legendPos val="b"/>
      <c:layout>
        <c:manualLayout>
          <c:xMode val="edge"/>
          <c:yMode val="edge"/>
          <c:x val="3.9375093089540965E-2"/>
          <c:y val="0.77079316439320955"/>
          <c:w val="0.1660481779997279"/>
          <c:h val="0.21766290486019496"/>
        </c:manualLayout>
      </c:layout>
      <c:spPr>
        <a:solidFill>
          <a:schemeClr val="bg1"/>
        </a:solidFill>
        <a:ln>
          <a:noFill/>
        </a:ln>
      </c:spPr>
      <c:txPr>
        <a:bodyPr/>
        <a:lstStyle/>
        <a:p>
          <a:pPr>
            <a:defRPr sz="1100"/>
          </a:pPr>
          <a:endParaRPr lang="en-US"/>
        </a:p>
      </c:txPr>
    </c:legend>
    <c:plotVisOnly val="1"/>
  </c:chart>
  <c:txPr>
    <a:bodyPr/>
    <a:lstStyle/>
    <a:p>
      <a:pPr>
        <a:defRPr sz="1800"/>
      </a:pPr>
      <a:endParaRPr lang="en-US"/>
    </a:p>
  </c:txPr>
  <c:externalData r:id="rId1"/>
</c:chartSpace>
</file>

<file path=ppt/charts/chart70.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8538011444028138"/>
          <c:y val="6.2942248585212066E-2"/>
          <c:w val="0.43721731808324382"/>
          <c:h val="0.87931182957267362"/>
        </c:manualLayout>
      </c:layout>
      <c:barChart>
        <c:barDir val="bar"/>
        <c:grouping val="percentStacked"/>
        <c:ser>
          <c:idx val="0"/>
          <c:order val="0"/>
          <c:tx>
            <c:strRef>
              <c:f>Sheet1!$B$1</c:f>
              <c:strCache>
                <c:ptCount val="1"/>
                <c:pt idx="0">
                  <c:v>Agree strongly</c:v>
                </c:pt>
              </c:strCache>
            </c:strRef>
          </c:tx>
          <c:spPr>
            <a:solidFill>
              <a:schemeClr val="accent3">
                <a:lumMod val="75000"/>
              </a:schemeClr>
            </a:solidFill>
          </c:spPr>
          <c:dLbls>
            <c:dLbl>
              <c:idx val="9"/>
              <c:layout>
                <c:manualLayout>
                  <c:x val="5.5555166717993695E-3"/>
                  <c:y val="-2.4689241020185815E-3"/>
                </c:manualLayout>
              </c:layout>
              <c:showVal val="1"/>
            </c:dLbl>
            <c:dLbl>
              <c:idx val="10"/>
              <c:layout>
                <c:manualLayout>
                  <c:x val="8.3332750076990508E-3"/>
                  <c:y val="2.4691185207996085E-3"/>
                </c:manualLayout>
              </c:layout>
              <c:showVal val="1"/>
            </c:dLbl>
            <c:dLbl>
              <c:idx val="11"/>
              <c:layout>
                <c:manualLayout>
                  <c:x val="8.3332750076990508E-3"/>
                  <c:y val="9.053329991425581E-17"/>
                </c:manualLayout>
              </c:layout>
              <c:showVal val="1"/>
            </c:dLbl>
            <c:dLbl>
              <c:idx val="12"/>
              <c:layout>
                <c:manualLayout>
                  <c:x val="8.3332750076990508E-3"/>
                  <c:y val="4.9382370415995882E-3"/>
                </c:manualLayout>
              </c:layout>
              <c:showVal val="1"/>
            </c:dLbl>
            <c:dLbl>
              <c:idx val="13"/>
              <c:layout>
                <c:manualLayout>
                  <c:x val="8.3332750076990508E-3"/>
                  <c:y val="1.9441878116533966E-7"/>
                </c:manualLayout>
              </c:layout>
              <c:showVal val="1"/>
            </c:dLbl>
            <c:dLbl>
              <c:idx val="14"/>
              <c:layout>
                <c:manualLayout>
                  <c:x val="1.3888791679498321E-2"/>
                  <c:y val="-4.938042622818356E-3"/>
                </c:manualLayout>
              </c:layout>
              <c:showVal val="1"/>
            </c:dLbl>
            <c:txPr>
              <a:bodyPr/>
              <a:lstStyle/>
              <a:p>
                <a:pPr>
                  <a:defRPr lang="en-US" sz="1200">
                    <a:solidFill>
                      <a:schemeClr val="bg1"/>
                    </a:solidFill>
                  </a:defRPr>
                </a:pPr>
                <a:endParaRPr lang="en-US"/>
              </a:p>
            </c:txPr>
            <c:showVal val="1"/>
          </c:dLbls>
          <c:cat>
            <c:strRef>
              <c:f>Sheet1!$A$2:$A$7</c:f>
              <c:strCache>
                <c:ptCount val="6"/>
                <c:pt idx="0">
                  <c:v>Quality of my local loads is getting noticeably worse</c:v>
                </c:pt>
                <c:pt idx="1">
                  <c:v>Condition of motorways/ main roads is getting noticeably worse</c:v>
                </c:pt>
                <c:pt idx="2">
                  <c:v>Congestion seems to be getting worse compared to one year ago</c:v>
                </c:pt>
                <c:pt idx="3">
                  <c:v>Motorway journey times are becoming less predictable</c:v>
                </c:pt>
                <c:pt idx="4">
                  <c:v>Local journey times are becoming less predictable</c:v>
                </c:pt>
                <c:pt idx="5">
                  <c:v>Oppose technology that allows people to monitor the movements of my vehicle</c:v>
                </c:pt>
              </c:strCache>
            </c:strRef>
          </c:cat>
          <c:val>
            <c:numRef>
              <c:f>Sheet1!$B$2:$B$7</c:f>
              <c:numCache>
                <c:formatCode>0%</c:formatCode>
                <c:ptCount val="6"/>
                <c:pt idx="0">
                  <c:v>0.49000000000000027</c:v>
                </c:pt>
                <c:pt idx="1">
                  <c:v>0.37000000000000027</c:v>
                </c:pt>
                <c:pt idx="2">
                  <c:v>0.25</c:v>
                </c:pt>
                <c:pt idx="3">
                  <c:v>0.22</c:v>
                </c:pt>
                <c:pt idx="4">
                  <c:v>0.17</c:v>
                </c:pt>
                <c:pt idx="5">
                  <c:v>0.24000000000000013</c:v>
                </c:pt>
              </c:numCache>
            </c:numRef>
          </c:val>
        </c:ser>
        <c:ser>
          <c:idx val="1"/>
          <c:order val="1"/>
          <c:tx>
            <c:strRef>
              <c:f>Sheet1!$C$1</c:f>
              <c:strCache>
                <c:ptCount val="1"/>
                <c:pt idx="0">
                  <c:v>Agree slightly</c:v>
                </c:pt>
              </c:strCache>
            </c:strRef>
          </c:tx>
          <c:spPr>
            <a:solidFill>
              <a:schemeClr val="accent3"/>
            </a:solidFill>
          </c:spPr>
          <c:dLbls>
            <c:txPr>
              <a:bodyPr/>
              <a:lstStyle/>
              <a:p>
                <a:pPr>
                  <a:defRPr lang="en-US" sz="1200"/>
                </a:pPr>
                <a:endParaRPr lang="en-US"/>
              </a:p>
            </c:txPr>
            <c:showVal val="1"/>
          </c:dLbls>
          <c:cat>
            <c:strRef>
              <c:f>Sheet1!$A$2:$A$7</c:f>
              <c:strCache>
                <c:ptCount val="6"/>
                <c:pt idx="0">
                  <c:v>Quality of my local loads is getting noticeably worse</c:v>
                </c:pt>
                <c:pt idx="1">
                  <c:v>Condition of motorways/ main roads is getting noticeably worse</c:v>
                </c:pt>
                <c:pt idx="2">
                  <c:v>Congestion seems to be getting worse compared to one year ago</c:v>
                </c:pt>
                <c:pt idx="3">
                  <c:v>Motorway journey times are becoming less predictable</c:v>
                </c:pt>
                <c:pt idx="4">
                  <c:v>Local journey times are becoming less predictable</c:v>
                </c:pt>
                <c:pt idx="5">
                  <c:v>Oppose technology that allows people to monitor the movements of my vehicle</c:v>
                </c:pt>
              </c:strCache>
            </c:strRef>
          </c:cat>
          <c:val>
            <c:numRef>
              <c:f>Sheet1!$C$2:$C$7</c:f>
              <c:numCache>
                <c:formatCode>0%</c:formatCode>
                <c:ptCount val="6"/>
                <c:pt idx="0">
                  <c:v>0.35000000000000026</c:v>
                </c:pt>
                <c:pt idx="1">
                  <c:v>0.38000000000000034</c:v>
                </c:pt>
                <c:pt idx="2">
                  <c:v>0.4</c:v>
                </c:pt>
                <c:pt idx="3">
                  <c:v>0.42000000000000026</c:v>
                </c:pt>
                <c:pt idx="4">
                  <c:v>0.47000000000000008</c:v>
                </c:pt>
                <c:pt idx="5">
                  <c:v>0.26</c:v>
                </c:pt>
              </c:numCache>
            </c:numRef>
          </c:val>
        </c:ser>
        <c:ser>
          <c:idx val="2"/>
          <c:order val="2"/>
          <c:tx>
            <c:strRef>
              <c:f>Sheet1!$D$1</c:f>
              <c:strCache>
                <c:ptCount val="1"/>
                <c:pt idx="0">
                  <c:v>Neither</c:v>
                </c:pt>
              </c:strCache>
            </c:strRef>
          </c:tx>
          <c:spPr>
            <a:solidFill>
              <a:schemeClr val="bg2">
                <a:lumMod val="75000"/>
              </a:schemeClr>
            </a:solidFill>
          </c:spPr>
          <c:dLbls>
            <c:dLbl>
              <c:idx val="0"/>
              <c:layout>
                <c:manualLayout>
                  <c:x val="3.8929167919178114E-3"/>
                  <c:y val="4.5008489259164824E-3"/>
                </c:manualLayout>
              </c:layout>
              <c:showVal val="1"/>
            </c:dLbl>
            <c:txPr>
              <a:bodyPr/>
              <a:lstStyle/>
              <a:p>
                <a:pPr>
                  <a:defRPr lang="en-US" sz="1200"/>
                </a:pPr>
                <a:endParaRPr lang="en-US"/>
              </a:p>
            </c:txPr>
            <c:showVal val="1"/>
          </c:dLbls>
          <c:cat>
            <c:strRef>
              <c:f>Sheet1!$A$2:$A$7</c:f>
              <c:strCache>
                <c:ptCount val="6"/>
                <c:pt idx="0">
                  <c:v>Quality of my local loads is getting noticeably worse</c:v>
                </c:pt>
                <c:pt idx="1">
                  <c:v>Condition of motorways/ main roads is getting noticeably worse</c:v>
                </c:pt>
                <c:pt idx="2">
                  <c:v>Congestion seems to be getting worse compared to one year ago</c:v>
                </c:pt>
                <c:pt idx="3">
                  <c:v>Motorway journey times are becoming less predictable</c:v>
                </c:pt>
                <c:pt idx="4">
                  <c:v>Local journey times are becoming less predictable</c:v>
                </c:pt>
                <c:pt idx="5">
                  <c:v>Oppose technology that allows people to monitor the movements of my vehicle</c:v>
                </c:pt>
              </c:strCache>
            </c:strRef>
          </c:cat>
          <c:val>
            <c:numRef>
              <c:f>Sheet1!$D$2:$D$7</c:f>
              <c:numCache>
                <c:formatCode>0%</c:formatCode>
                <c:ptCount val="6"/>
                <c:pt idx="0">
                  <c:v>0.11</c:v>
                </c:pt>
                <c:pt idx="1">
                  <c:v>0.19</c:v>
                </c:pt>
                <c:pt idx="2">
                  <c:v>0.30000000000000027</c:v>
                </c:pt>
                <c:pt idx="3">
                  <c:v>0.28000000000000008</c:v>
                </c:pt>
                <c:pt idx="4">
                  <c:v>0.26</c:v>
                </c:pt>
                <c:pt idx="5">
                  <c:v>0.27</c:v>
                </c:pt>
              </c:numCache>
            </c:numRef>
          </c:val>
        </c:ser>
        <c:ser>
          <c:idx val="3"/>
          <c:order val="3"/>
          <c:tx>
            <c:strRef>
              <c:f>Sheet1!$E$1</c:f>
              <c:strCache>
                <c:ptCount val="1"/>
                <c:pt idx="0">
                  <c:v>Disagree slightly</c:v>
                </c:pt>
              </c:strCache>
            </c:strRef>
          </c:tx>
          <c:spPr>
            <a:solidFill>
              <a:schemeClr val="accent2"/>
            </a:solidFill>
          </c:spPr>
          <c:dLbls>
            <c:dLbl>
              <c:idx val="4"/>
              <c:layout>
                <c:manualLayout>
                  <c:x val="-1.3675117961352201E-3"/>
                  <c:y val="4.5006717341159914E-3"/>
                </c:manualLayout>
              </c:layout>
              <c:showVal val="1"/>
            </c:dLbl>
            <c:txPr>
              <a:bodyPr/>
              <a:lstStyle/>
              <a:p>
                <a:pPr>
                  <a:defRPr lang="en-US" sz="1200">
                    <a:solidFill>
                      <a:schemeClr val="bg1"/>
                    </a:solidFill>
                  </a:defRPr>
                </a:pPr>
                <a:endParaRPr lang="en-US"/>
              </a:p>
            </c:txPr>
            <c:showVal val="1"/>
          </c:dLbls>
          <c:cat>
            <c:strRef>
              <c:f>Sheet1!$A$2:$A$7</c:f>
              <c:strCache>
                <c:ptCount val="6"/>
                <c:pt idx="0">
                  <c:v>Quality of my local loads is getting noticeably worse</c:v>
                </c:pt>
                <c:pt idx="1">
                  <c:v>Condition of motorways/ main roads is getting noticeably worse</c:v>
                </c:pt>
                <c:pt idx="2">
                  <c:v>Congestion seems to be getting worse compared to one year ago</c:v>
                </c:pt>
                <c:pt idx="3">
                  <c:v>Motorway journey times are becoming less predictable</c:v>
                </c:pt>
                <c:pt idx="4">
                  <c:v>Local journey times are becoming less predictable</c:v>
                </c:pt>
                <c:pt idx="5">
                  <c:v>Oppose technology that allows people to monitor the movements of my vehicle</c:v>
                </c:pt>
              </c:strCache>
            </c:strRef>
          </c:cat>
          <c:val>
            <c:numRef>
              <c:f>Sheet1!$E$2:$E$7</c:f>
              <c:numCache>
                <c:formatCode>0%</c:formatCode>
                <c:ptCount val="6"/>
                <c:pt idx="0">
                  <c:v>0.05</c:v>
                </c:pt>
                <c:pt idx="1">
                  <c:v>6.0000000000000032E-2</c:v>
                </c:pt>
                <c:pt idx="2">
                  <c:v>0.05</c:v>
                </c:pt>
                <c:pt idx="3">
                  <c:v>7.0000000000000021E-2</c:v>
                </c:pt>
                <c:pt idx="4">
                  <c:v>9.0000000000000024E-2</c:v>
                </c:pt>
                <c:pt idx="5">
                  <c:v>0.17</c:v>
                </c:pt>
              </c:numCache>
            </c:numRef>
          </c:val>
        </c:ser>
        <c:ser>
          <c:idx val="4"/>
          <c:order val="4"/>
          <c:tx>
            <c:strRef>
              <c:f>Sheet1!$F$1</c:f>
              <c:strCache>
                <c:ptCount val="1"/>
                <c:pt idx="0">
                  <c:v>Disagree strongly</c:v>
                </c:pt>
              </c:strCache>
            </c:strRef>
          </c:tx>
          <c:spPr>
            <a:solidFill>
              <a:schemeClr val="accent2">
                <a:lumMod val="75000"/>
              </a:schemeClr>
            </a:solidFill>
          </c:spPr>
          <c:dLbls>
            <c:dLbl>
              <c:idx val="3"/>
              <c:delete val="1"/>
            </c:dLbl>
            <c:txPr>
              <a:bodyPr/>
              <a:lstStyle/>
              <a:p>
                <a:pPr>
                  <a:defRPr lang="en-US" sz="1200">
                    <a:solidFill>
                      <a:schemeClr val="bg1"/>
                    </a:solidFill>
                  </a:defRPr>
                </a:pPr>
                <a:endParaRPr lang="en-US"/>
              </a:p>
            </c:txPr>
            <c:showVal val="1"/>
          </c:dLbls>
          <c:cat>
            <c:strRef>
              <c:f>Sheet1!$A$2:$A$7</c:f>
              <c:strCache>
                <c:ptCount val="6"/>
                <c:pt idx="0">
                  <c:v>Quality of my local loads is getting noticeably worse</c:v>
                </c:pt>
                <c:pt idx="1">
                  <c:v>Condition of motorways/ main roads is getting noticeably worse</c:v>
                </c:pt>
                <c:pt idx="2">
                  <c:v>Congestion seems to be getting worse compared to one year ago</c:v>
                </c:pt>
                <c:pt idx="3">
                  <c:v>Motorway journey times are becoming less predictable</c:v>
                </c:pt>
                <c:pt idx="4">
                  <c:v>Local journey times are becoming less predictable</c:v>
                </c:pt>
                <c:pt idx="5">
                  <c:v>Oppose technology that allows people to monitor the movements of my vehicle</c:v>
                </c:pt>
              </c:strCache>
            </c:strRef>
          </c:cat>
          <c:val>
            <c:numRef>
              <c:f>Sheet1!$F$2:$F$7</c:f>
              <c:numCache>
                <c:formatCode>0%</c:formatCode>
                <c:ptCount val="6"/>
                <c:pt idx="0">
                  <c:v>1.0000000000000005E-2</c:v>
                </c:pt>
                <c:pt idx="1">
                  <c:v>1.0000000000000005E-2</c:v>
                </c:pt>
                <c:pt idx="2">
                  <c:v>1.0000000000000005E-2</c:v>
                </c:pt>
                <c:pt idx="3">
                  <c:v>0</c:v>
                </c:pt>
                <c:pt idx="4">
                  <c:v>1.0000000000000005E-2</c:v>
                </c:pt>
                <c:pt idx="5">
                  <c:v>6.0000000000000032E-2</c:v>
                </c:pt>
              </c:numCache>
            </c:numRef>
          </c:val>
        </c:ser>
        <c:gapWidth val="79"/>
        <c:overlap val="100"/>
        <c:axId val="162662272"/>
        <c:axId val="162663808"/>
      </c:barChart>
      <c:catAx>
        <c:axId val="162662272"/>
        <c:scaling>
          <c:orientation val="maxMin"/>
        </c:scaling>
        <c:delete val="1"/>
        <c:axPos val="l"/>
        <c:numFmt formatCode="General" sourceLinked="1"/>
        <c:tickLblPos val="none"/>
        <c:crossAx val="162663808"/>
        <c:crosses val="autoZero"/>
        <c:auto val="1"/>
        <c:lblAlgn val="ctr"/>
        <c:lblOffset val="100"/>
      </c:catAx>
      <c:valAx>
        <c:axId val="162663808"/>
        <c:scaling>
          <c:orientation val="minMax"/>
          <c:max val="1"/>
        </c:scaling>
        <c:delete val="1"/>
        <c:axPos val="t"/>
        <c:numFmt formatCode="0%" sourceLinked="1"/>
        <c:tickLblPos val="none"/>
        <c:crossAx val="162662272"/>
        <c:crosses val="autoZero"/>
        <c:crossBetween val="between"/>
      </c:valAx>
    </c:plotArea>
    <c:legend>
      <c:legendPos val="b"/>
      <c:layout>
        <c:manualLayout>
          <c:xMode val="edge"/>
          <c:yMode val="edge"/>
          <c:x val="0.23681492504527871"/>
          <c:y val="3.4463628016291735E-2"/>
          <c:w val="0.52210071347505205"/>
          <c:h val="5.1900009958179179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71.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7854255545960288"/>
          <c:y val="6.5192584452270524E-2"/>
          <c:w val="0.44678990065619029"/>
          <c:h val="0.87931182957267362"/>
        </c:manualLayout>
      </c:layout>
      <c:barChart>
        <c:barDir val="bar"/>
        <c:grouping val="percentStacked"/>
        <c:ser>
          <c:idx val="0"/>
          <c:order val="0"/>
          <c:tx>
            <c:strRef>
              <c:f>Sheet1!$B$23</c:f>
              <c:strCache>
                <c:ptCount val="1"/>
                <c:pt idx="0">
                  <c:v>Agree strongly</c:v>
                </c:pt>
              </c:strCache>
            </c:strRef>
          </c:tx>
          <c:spPr>
            <a:solidFill>
              <a:schemeClr val="accent3">
                <a:lumMod val="75000"/>
              </a:schemeClr>
            </a:solidFill>
          </c:spPr>
          <c:dLbls>
            <c:dLbl>
              <c:idx val="9"/>
              <c:layout>
                <c:manualLayout>
                  <c:x val="5.5555166717993695E-3"/>
                  <c:y val="-2.4689241020185789E-3"/>
                </c:manualLayout>
              </c:layout>
              <c:showVal val="1"/>
            </c:dLbl>
            <c:dLbl>
              <c:idx val="10"/>
              <c:layout>
                <c:manualLayout>
                  <c:x val="8.3332750076990508E-3"/>
                  <c:y val="2.4691185207996085E-3"/>
                </c:manualLayout>
              </c:layout>
              <c:showVal val="1"/>
            </c:dLbl>
            <c:dLbl>
              <c:idx val="11"/>
              <c:layout>
                <c:manualLayout>
                  <c:x val="8.3332750076990508E-3"/>
                  <c:y val="9.053329991425549E-17"/>
                </c:manualLayout>
              </c:layout>
              <c:showVal val="1"/>
            </c:dLbl>
            <c:dLbl>
              <c:idx val="12"/>
              <c:layout>
                <c:manualLayout>
                  <c:x val="8.3332750076990508E-3"/>
                  <c:y val="4.938237041599583E-3"/>
                </c:manualLayout>
              </c:layout>
              <c:showVal val="1"/>
            </c:dLbl>
            <c:dLbl>
              <c:idx val="13"/>
              <c:layout>
                <c:manualLayout>
                  <c:x val="8.3332750076990508E-3"/>
                  <c:y val="1.9441878116533918E-7"/>
                </c:manualLayout>
              </c:layout>
              <c:showVal val="1"/>
            </c:dLbl>
            <c:dLbl>
              <c:idx val="14"/>
              <c:layout>
                <c:manualLayout>
                  <c:x val="1.3888791679498321E-2"/>
                  <c:y val="-4.93804262281835E-3"/>
                </c:manualLayout>
              </c:layout>
              <c:showVal val="1"/>
            </c:dLbl>
            <c:txPr>
              <a:bodyPr/>
              <a:lstStyle/>
              <a:p>
                <a:pPr>
                  <a:defRPr lang="en-US" sz="1200">
                    <a:solidFill>
                      <a:schemeClr val="bg1"/>
                    </a:solidFill>
                  </a:defRPr>
                </a:pPr>
                <a:endParaRPr lang="en-US"/>
              </a:p>
            </c:txPr>
            <c:showVal val="1"/>
          </c:dLbls>
          <c:cat>
            <c:strRef>
              <c:f>Sheet1!$A$24:$A$27</c:f>
              <c:strCache>
                <c:ptCount val="3"/>
                <c:pt idx="0">
                  <c:v>Would find it very difficult to adjust to a carless lifestyle</c:v>
                </c:pt>
                <c:pt idx="1">
                  <c:v>Would use car less if public transport were better</c:v>
                </c:pt>
                <c:pt idx="2">
                  <c:v>Most people in cars could use public transport instead</c:v>
                </c:pt>
              </c:strCache>
            </c:strRef>
          </c:cat>
          <c:val>
            <c:numRef>
              <c:f>Sheet1!$B$24:$B$27</c:f>
              <c:numCache>
                <c:formatCode>0%</c:formatCode>
                <c:ptCount val="3"/>
                <c:pt idx="0">
                  <c:v>0.4800000000000002</c:v>
                </c:pt>
                <c:pt idx="1">
                  <c:v>0.2</c:v>
                </c:pt>
                <c:pt idx="2">
                  <c:v>0.05</c:v>
                </c:pt>
              </c:numCache>
            </c:numRef>
          </c:val>
        </c:ser>
        <c:ser>
          <c:idx val="1"/>
          <c:order val="1"/>
          <c:tx>
            <c:strRef>
              <c:f>Sheet1!$C$23</c:f>
              <c:strCache>
                <c:ptCount val="1"/>
                <c:pt idx="0">
                  <c:v>Agree slightly</c:v>
                </c:pt>
              </c:strCache>
            </c:strRef>
          </c:tx>
          <c:spPr>
            <a:solidFill>
              <a:schemeClr val="accent3"/>
            </a:solidFill>
          </c:spPr>
          <c:dLbls>
            <c:txPr>
              <a:bodyPr/>
              <a:lstStyle/>
              <a:p>
                <a:pPr>
                  <a:defRPr lang="en-US" sz="1200"/>
                </a:pPr>
                <a:endParaRPr lang="en-US"/>
              </a:p>
            </c:txPr>
            <c:showVal val="1"/>
          </c:dLbls>
          <c:cat>
            <c:strRef>
              <c:f>Sheet1!$A$24:$A$27</c:f>
              <c:strCache>
                <c:ptCount val="3"/>
                <c:pt idx="0">
                  <c:v>Would find it very difficult to adjust to a carless lifestyle</c:v>
                </c:pt>
                <c:pt idx="1">
                  <c:v>Would use car less if public transport were better</c:v>
                </c:pt>
                <c:pt idx="2">
                  <c:v>Most people in cars could use public transport instead</c:v>
                </c:pt>
              </c:strCache>
            </c:strRef>
          </c:cat>
          <c:val>
            <c:numRef>
              <c:f>Sheet1!$C$24:$C$27</c:f>
              <c:numCache>
                <c:formatCode>0%</c:formatCode>
                <c:ptCount val="3"/>
                <c:pt idx="0">
                  <c:v>0.30000000000000021</c:v>
                </c:pt>
                <c:pt idx="1">
                  <c:v>0.37000000000000022</c:v>
                </c:pt>
                <c:pt idx="2">
                  <c:v>0.27</c:v>
                </c:pt>
              </c:numCache>
            </c:numRef>
          </c:val>
        </c:ser>
        <c:ser>
          <c:idx val="2"/>
          <c:order val="2"/>
          <c:tx>
            <c:strRef>
              <c:f>Sheet1!$D$23</c:f>
              <c:strCache>
                <c:ptCount val="1"/>
                <c:pt idx="0">
                  <c:v>Neither</c:v>
                </c:pt>
              </c:strCache>
            </c:strRef>
          </c:tx>
          <c:spPr>
            <a:solidFill>
              <a:schemeClr val="bg2">
                <a:lumMod val="75000"/>
              </a:schemeClr>
            </a:solidFill>
          </c:spPr>
          <c:dLbls>
            <c:dLbl>
              <c:idx val="0"/>
              <c:layout>
                <c:manualLayout>
                  <c:x val="3.8929167919178097E-3"/>
                  <c:y val="4.5008489259164824E-3"/>
                </c:manualLayout>
              </c:layout>
              <c:showVal val="1"/>
            </c:dLbl>
            <c:txPr>
              <a:bodyPr/>
              <a:lstStyle/>
              <a:p>
                <a:pPr>
                  <a:defRPr lang="en-US" sz="1200"/>
                </a:pPr>
                <a:endParaRPr lang="en-US"/>
              </a:p>
            </c:txPr>
            <c:showVal val="1"/>
          </c:dLbls>
          <c:cat>
            <c:strRef>
              <c:f>Sheet1!$A$24:$A$27</c:f>
              <c:strCache>
                <c:ptCount val="3"/>
                <c:pt idx="0">
                  <c:v>Would find it very difficult to adjust to a carless lifestyle</c:v>
                </c:pt>
                <c:pt idx="1">
                  <c:v>Would use car less if public transport were better</c:v>
                </c:pt>
                <c:pt idx="2">
                  <c:v>Most people in cars could use public transport instead</c:v>
                </c:pt>
              </c:strCache>
            </c:strRef>
          </c:cat>
          <c:val>
            <c:numRef>
              <c:f>Sheet1!$D$24:$D$27</c:f>
              <c:numCache>
                <c:formatCode>0%</c:formatCode>
                <c:ptCount val="3"/>
                <c:pt idx="0">
                  <c:v>0.11</c:v>
                </c:pt>
                <c:pt idx="1">
                  <c:v>0.2100000000000001</c:v>
                </c:pt>
                <c:pt idx="2">
                  <c:v>0.31000000000000022</c:v>
                </c:pt>
              </c:numCache>
            </c:numRef>
          </c:val>
        </c:ser>
        <c:ser>
          <c:idx val="3"/>
          <c:order val="3"/>
          <c:tx>
            <c:strRef>
              <c:f>Sheet1!$E$23</c:f>
              <c:strCache>
                <c:ptCount val="1"/>
                <c:pt idx="0">
                  <c:v>Disagree slightly</c:v>
                </c:pt>
              </c:strCache>
            </c:strRef>
          </c:tx>
          <c:spPr>
            <a:solidFill>
              <a:schemeClr val="accent2"/>
            </a:solidFill>
          </c:spPr>
          <c:dLbls>
            <c:txPr>
              <a:bodyPr/>
              <a:lstStyle/>
              <a:p>
                <a:pPr>
                  <a:defRPr lang="en-US">
                    <a:solidFill>
                      <a:schemeClr val="bg1"/>
                    </a:solidFill>
                  </a:defRPr>
                </a:pPr>
                <a:endParaRPr lang="en-US"/>
              </a:p>
            </c:txPr>
            <c:showVal val="1"/>
          </c:dLbls>
          <c:cat>
            <c:strRef>
              <c:f>Sheet1!$A$24:$A$27</c:f>
              <c:strCache>
                <c:ptCount val="3"/>
                <c:pt idx="0">
                  <c:v>Would find it very difficult to adjust to a carless lifestyle</c:v>
                </c:pt>
                <c:pt idx="1">
                  <c:v>Would use car less if public transport were better</c:v>
                </c:pt>
                <c:pt idx="2">
                  <c:v>Most people in cars could use public transport instead</c:v>
                </c:pt>
              </c:strCache>
            </c:strRef>
          </c:cat>
          <c:val>
            <c:numRef>
              <c:f>Sheet1!$E$24:$E$27</c:f>
              <c:numCache>
                <c:formatCode>0%</c:formatCode>
                <c:ptCount val="3"/>
                <c:pt idx="0">
                  <c:v>8.0000000000000043E-2</c:v>
                </c:pt>
                <c:pt idx="1">
                  <c:v>0.14000000000000001</c:v>
                </c:pt>
                <c:pt idx="2">
                  <c:v>0.25</c:v>
                </c:pt>
              </c:numCache>
            </c:numRef>
          </c:val>
        </c:ser>
        <c:ser>
          <c:idx val="4"/>
          <c:order val="4"/>
          <c:tx>
            <c:strRef>
              <c:f>Sheet1!$F$23</c:f>
              <c:strCache>
                <c:ptCount val="1"/>
                <c:pt idx="0">
                  <c:v>Disagree strongly</c:v>
                </c:pt>
              </c:strCache>
            </c:strRef>
          </c:tx>
          <c:spPr>
            <a:solidFill>
              <a:schemeClr val="accent2">
                <a:lumMod val="75000"/>
              </a:schemeClr>
            </a:solidFill>
          </c:spPr>
          <c:dLbls>
            <c:txPr>
              <a:bodyPr/>
              <a:lstStyle/>
              <a:p>
                <a:pPr>
                  <a:defRPr lang="en-US">
                    <a:solidFill>
                      <a:schemeClr val="bg1"/>
                    </a:solidFill>
                  </a:defRPr>
                </a:pPr>
                <a:endParaRPr lang="en-US"/>
              </a:p>
            </c:txPr>
            <c:showVal val="1"/>
          </c:dLbls>
          <c:cat>
            <c:strRef>
              <c:f>Sheet1!$A$24:$A$27</c:f>
              <c:strCache>
                <c:ptCount val="3"/>
                <c:pt idx="0">
                  <c:v>Would find it very difficult to adjust to a carless lifestyle</c:v>
                </c:pt>
                <c:pt idx="1">
                  <c:v>Would use car less if public transport were better</c:v>
                </c:pt>
                <c:pt idx="2">
                  <c:v>Most people in cars could use public transport instead</c:v>
                </c:pt>
              </c:strCache>
            </c:strRef>
          </c:cat>
          <c:val>
            <c:numRef>
              <c:f>Sheet1!$F$24:$F$27</c:f>
              <c:numCache>
                <c:formatCode>0%</c:formatCode>
                <c:ptCount val="3"/>
                <c:pt idx="0">
                  <c:v>3.0000000000000002E-2</c:v>
                </c:pt>
                <c:pt idx="1">
                  <c:v>9.0000000000000024E-2</c:v>
                </c:pt>
                <c:pt idx="2">
                  <c:v>0.13</c:v>
                </c:pt>
              </c:numCache>
            </c:numRef>
          </c:val>
        </c:ser>
        <c:gapWidth val="79"/>
        <c:overlap val="100"/>
        <c:axId val="163692544"/>
        <c:axId val="163694080"/>
      </c:barChart>
      <c:catAx>
        <c:axId val="163692544"/>
        <c:scaling>
          <c:orientation val="maxMin"/>
        </c:scaling>
        <c:delete val="1"/>
        <c:axPos val="l"/>
        <c:numFmt formatCode="General" sourceLinked="1"/>
        <c:tickLblPos val="none"/>
        <c:crossAx val="163694080"/>
        <c:crosses val="autoZero"/>
        <c:auto val="1"/>
        <c:lblAlgn val="ctr"/>
        <c:lblOffset val="100"/>
      </c:catAx>
      <c:valAx>
        <c:axId val="163694080"/>
        <c:scaling>
          <c:orientation val="minMax"/>
          <c:max val="1"/>
        </c:scaling>
        <c:delete val="1"/>
        <c:axPos val="t"/>
        <c:numFmt formatCode="0%" sourceLinked="1"/>
        <c:tickLblPos val="none"/>
        <c:crossAx val="163692544"/>
        <c:crosses val="autoZero"/>
        <c:crossBetween val="between"/>
      </c:valAx>
    </c:plotArea>
    <c:legend>
      <c:legendPos val="b"/>
      <c:layout>
        <c:manualLayout>
          <c:xMode val="edge"/>
          <c:yMode val="edge"/>
          <c:x val="0.23787936301907495"/>
          <c:y val="5.9217322553929246E-2"/>
          <c:w val="0.5310128666999715"/>
          <c:h val="4.9649674091121504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72.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42999818024021325"/>
          <c:y val="6.5192584452270524E-2"/>
          <c:w val="0.57000181975980069"/>
          <c:h val="0.87931182957267362"/>
        </c:manualLayout>
      </c:layout>
      <c:barChart>
        <c:barDir val="bar"/>
        <c:grouping val="percentStacked"/>
        <c:ser>
          <c:idx val="0"/>
          <c:order val="0"/>
          <c:tx>
            <c:strRef>
              <c:f>Sheet1!$B$23</c:f>
              <c:strCache>
                <c:ptCount val="1"/>
                <c:pt idx="0">
                  <c:v>Agree strongly</c:v>
                </c:pt>
              </c:strCache>
            </c:strRef>
          </c:tx>
          <c:spPr>
            <a:solidFill>
              <a:schemeClr val="accent3">
                <a:lumMod val="75000"/>
              </a:schemeClr>
            </a:solidFill>
          </c:spPr>
          <c:dLbls>
            <c:dLbl>
              <c:idx val="9"/>
              <c:layout>
                <c:manualLayout>
                  <c:x val="5.5555166717993695E-3"/>
                  <c:y val="-2.4689241020185806E-3"/>
                </c:manualLayout>
              </c:layout>
              <c:showVal val="1"/>
            </c:dLbl>
            <c:dLbl>
              <c:idx val="10"/>
              <c:layout>
                <c:manualLayout>
                  <c:x val="8.3332750076990508E-3"/>
                  <c:y val="2.4691185207996085E-3"/>
                </c:manualLayout>
              </c:layout>
              <c:showVal val="1"/>
            </c:dLbl>
            <c:dLbl>
              <c:idx val="11"/>
              <c:layout>
                <c:manualLayout>
                  <c:x val="8.3332750076990508E-3"/>
                  <c:y val="9.053329991425565E-17"/>
                </c:manualLayout>
              </c:layout>
              <c:showVal val="1"/>
            </c:dLbl>
            <c:dLbl>
              <c:idx val="12"/>
              <c:layout>
                <c:manualLayout>
                  <c:x val="8.3332750076990508E-3"/>
                  <c:y val="4.9382370415995847E-3"/>
                </c:manualLayout>
              </c:layout>
              <c:showVal val="1"/>
            </c:dLbl>
            <c:dLbl>
              <c:idx val="13"/>
              <c:layout>
                <c:manualLayout>
                  <c:x val="8.3332750076990508E-3"/>
                  <c:y val="1.9441878116533942E-7"/>
                </c:manualLayout>
              </c:layout>
              <c:showVal val="1"/>
            </c:dLbl>
            <c:dLbl>
              <c:idx val="14"/>
              <c:layout>
                <c:manualLayout>
                  <c:x val="1.3888791679498321E-2"/>
                  <c:y val="-4.9380426228183534E-3"/>
                </c:manualLayout>
              </c:layout>
              <c:showVal val="1"/>
            </c:dLbl>
            <c:txPr>
              <a:bodyPr/>
              <a:lstStyle/>
              <a:p>
                <a:pPr>
                  <a:defRPr lang="en-US" sz="1000">
                    <a:solidFill>
                      <a:schemeClr val="bg1"/>
                    </a:solidFill>
                  </a:defRPr>
                </a:pPr>
                <a:endParaRPr lang="en-US"/>
              </a:p>
            </c:txPr>
            <c:showVal val="1"/>
          </c:dLbls>
          <c:cat>
            <c:strRef>
              <c:f>Sheet1!$A$24:$A$26</c:f>
              <c:strCache>
                <c:ptCount val="3"/>
                <c:pt idx="0">
                  <c:v>Consider myself to be a law-abiding driver</c:v>
                </c:pt>
                <c:pt idx="1">
                  <c:v>Not enough police on the roads enforcing driving laws </c:v>
                </c:pt>
                <c:pt idx="2">
                  <c:v>Not very likely to get caught in breaking most motoring laws</c:v>
                </c:pt>
              </c:strCache>
            </c:strRef>
          </c:cat>
          <c:val>
            <c:numRef>
              <c:f>Sheet1!$B$24:$B$26</c:f>
              <c:numCache>
                <c:formatCode>0%</c:formatCode>
                <c:ptCount val="3"/>
                <c:pt idx="0">
                  <c:v>0.58000000000000007</c:v>
                </c:pt>
                <c:pt idx="1">
                  <c:v>0.25</c:v>
                </c:pt>
                <c:pt idx="2">
                  <c:v>3.0000000000000002E-2</c:v>
                </c:pt>
              </c:numCache>
            </c:numRef>
          </c:val>
        </c:ser>
        <c:ser>
          <c:idx val="1"/>
          <c:order val="1"/>
          <c:tx>
            <c:strRef>
              <c:f>Sheet1!$C$23</c:f>
              <c:strCache>
                <c:ptCount val="1"/>
                <c:pt idx="0">
                  <c:v>Agree slightly</c:v>
                </c:pt>
              </c:strCache>
            </c:strRef>
          </c:tx>
          <c:spPr>
            <a:solidFill>
              <a:schemeClr val="accent3"/>
            </a:solidFill>
          </c:spPr>
          <c:dLbls>
            <c:txPr>
              <a:bodyPr/>
              <a:lstStyle/>
              <a:p>
                <a:pPr>
                  <a:defRPr lang="en-US" sz="1000"/>
                </a:pPr>
                <a:endParaRPr lang="en-US"/>
              </a:p>
            </c:txPr>
            <c:showVal val="1"/>
          </c:dLbls>
          <c:cat>
            <c:strRef>
              <c:f>Sheet1!$A$24:$A$26</c:f>
              <c:strCache>
                <c:ptCount val="3"/>
                <c:pt idx="0">
                  <c:v>Consider myself to be a law-abiding driver</c:v>
                </c:pt>
                <c:pt idx="1">
                  <c:v>Not enough police on the roads enforcing driving laws </c:v>
                </c:pt>
                <c:pt idx="2">
                  <c:v>Not very likely to get caught in breaking most motoring laws</c:v>
                </c:pt>
              </c:strCache>
            </c:strRef>
          </c:cat>
          <c:val>
            <c:numRef>
              <c:f>Sheet1!$C$24:$C$26</c:f>
              <c:numCache>
                <c:formatCode>0%</c:formatCode>
                <c:ptCount val="3"/>
                <c:pt idx="0">
                  <c:v>0.34</c:v>
                </c:pt>
                <c:pt idx="1">
                  <c:v>0.32000000000000167</c:v>
                </c:pt>
                <c:pt idx="2">
                  <c:v>0.2</c:v>
                </c:pt>
              </c:numCache>
            </c:numRef>
          </c:val>
        </c:ser>
        <c:ser>
          <c:idx val="2"/>
          <c:order val="2"/>
          <c:tx>
            <c:strRef>
              <c:f>Sheet1!$D$23</c:f>
              <c:strCache>
                <c:ptCount val="1"/>
                <c:pt idx="0">
                  <c:v>Neither</c:v>
                </c:pt>
              </c:strCache>
            </c:strRef>
          </c:tx>
          <c:spPr>
            <a:solidFill>
              <a:schemeClr val="bg2">
                <a:lumMod val="75000"/>
              </a:schemeClr>
            </a:solidFill>
          </c:spPr>
          <c:dLbls>
            <c:dLbl>
              <c:idx val="0"/>
              <c:layout>
                <c:manualLayout>
                  <c:x val="3.8928861390296467E-3"/>
                  <c:y val="6.7518935601766656E-3"/>
                </c:manualLayout>
              </c:layout>
              <c:showVal val="1"/>
            </c:dLbl>
            <c:txPr>
              <a:bodyPr/>
              <a:lstStyle/>
              <a:p>
                <a:pPr>
                  <a:defRPr lang="en-US" sz="1000"/>
                </a:pPr>
                <a:endParaRPr lang="en-US"/>
              </a:p>
            </c:txPr>
            <c:showVal val="1"/>
          </c:dLbls>
          <c:cat>
            <c:strRef>
              <c:f>Sheet1!$A$24:$A$26</c:f>
              <c:strCache>
                <c:ptCount val="3"/>
                <c:pt idx="0">
                  <c:v>Consider myself to be a law-abiding driver</c:v>
                </c:pt>
                <c:pt idx="1">
                  <c:v>Not enough police on the roads enforcing driving laws </c:v>
                </c:pt>
                <c:pt idx="2">
                  <c:v>Not very likely to get caught in breaking most motoring laws</c:v>
                </c:pt>
              </c:strCache>
            </c:strRef>
          </c:cat>
          <c:val>
            <c:numRef>
              <c:f>Sheet1!$D$24:$D$26</c:f>
              <c:numCache>
                <c:formatCode>0%</c:formatCode>
                <c:ptCount val="3"/>
                <c:pt idx="0">
                  <c:v>6.0000000000000032E-2</c:v>
                </c:pt>
                <c:pt idx="1">
                  <c:v>0.28000000000000008</c:v>
                </c:pt>
                <c:pt idx="2">
                  <c:v>0.26</c:v>
                </c:pt>
              </c:numCache>
            </c:numRef>
          </c:val>
        </c:ser>
        <c:ser>
          <c:idx val="3"/>
          <c:order val="3"/>
          <c:tx>
            <c:strRef>
              <c:f>Sheet1!$E$23</c:f>
              <c:strCache>
                <c:ptCount val="1"/>
                <c:pt idx="0">
                  <c:v>Disagree slightly</c:v>
                </c:pt>
              </c:strCache>
            </c:strRef>
          </c:tx>
          <c:spPr>
            <a:solidFill>
              <a:schemeClr val="accent2"/>
            </a:solidFill>
          </c:spPr>
          <c:dLbls>
            <c:dLbl>
              <c:idx val="0"/>
              <c:layout>
                <c:manualLayout>
                  <c:x val="-1.399815223086722E-7"/>
                  <c:y val="-5.6258042292847685E-2"/>
                </c:manualLayout>
              </c:layout>
              <c:showVal val="1"/>
            </c:dLbl>
            <c:txPr>
              <a:bodyPr/>
              <a:lstStyle/>
              <a:p>
                <a:pPr>
                  <a:defRPr lang="en-US">
                    <a:solidFill>
                      <a:schemeClr val="bg1"/>
                    </a:solidFill>
                  </a:defRPr>
                </a:pPr>
                <a:endParaRPr lang="en-US"/>
              </a:p>
            </c:txPr>
            <c:showVal val="1"/>
          </c:dLbls>
          <c:cat>
            <c:strRef>
              <c:f>Sheet1!$A$24:$A$26</c:f>
              <c:strCache>
                <c:ptCount val="3"/>
                <c:pt idx="0">
                  <c:v>Consider myself to be a law-abiding driver</c:v>
                </c:pt>
                <c:pt idx="1">
                  <c:v>Not enough police on the roads enforcing driving laws </c:v>
                </c:pt>
                <c:pt idx="2">
                  <c:v>Not very likely to get caught in breaking most motoring laws</c:v>
                </c:pt>
              </c:strCache>
            </c:strRef>
          </c:cat>
          <c:val>
            <c:numRef>
              <c:f>Sheet1!$E$24:$E$26</c:f>
              <c:numCache>
                <c:formatCode>0%</c:formatCode>
                <c:ptCount val="3"/>
                <c:pt idx="0">
                  <c:v>1.0000000000000005E-2</c:v>
                </c:pt>
                <c:pt idx="1">
                  <c:v>0.11</c:v>
                </c:pt>
                <c:pt idx="2">
                  <c:v>0.32000000000000167</c:v>
                </c:pt>
              </c:numCache>
            </c:numRef>
          </c:val>
        </c:ser>
        <c:ser>
          <c:idx val="4"/>
          <c:order val="4"/>
          <c:tx>
            <c:strRef>
              <c:f>Sheet1!$F$23</c:f>
              <c:strCache>
                <c:ptCount val="1"/>
                <c:pt idx="0">
                  <c:v>Disagree strongly</c:v>
                </c:pt>
              </c:strCache>
            </c:strRef>
          </c:tx>
          <c:spPr>
            <a:solidFill>
              <a:schemeClr val="accent2">
                <a:lumMod val="75000"/>
              </a:schemeClr>
            </a:solidFill>
          </c:spPr>
          <c:dLbls>
            <c:dLbl>
              <c:idx val="0"/>
              <c:delete val="1"/>
            </c:dLbl>
            <c:txPr>
              <a:bodyPr/>
              <a:lstStyle/>
              <a:p>
                <a:pPr>
                  <a:defRPr lang="en-US">
                    <a:solidFill>
                      <a:schemeClr val="bg1"/>
                    </a:solidFill>
                  </a:defRPr>
                </a:pPr>
                <a:endParaRPr lang="en-US"/>
              </a:p>
            </c:txPr>
            <c:showVal val="1"/>
          </c:dLbls>
          <c:cat>
            <c:strRef>
              <c:f>Sheet1!$A$24:$A$26</c:f>
              <c:strCache>
                <c:ptCount val="3"/>
                <c:pt idx="0">
                  <c:v>Consider myself to be a law-abiding driver</c:v>
                </c:pt>
                <c:pt idx="1">
                  <c:v>Not enough police on the roads enforcing driving laws </c:v>
                </c:pt>
                <c:pt idx="2">
                  <c:v>Not very likely to get caught in breaking most motoring laws</c:v>
                </c:pt>
              </c:strCache>
            </c:strRef>
          </c:cat>
          <c:val>
            <c:numRef>
              <c:f>Sheet1!$F$24:$F$26</c:f>
              <c:numCache>
                <c:formatCode>0%</c:formatCode>
                <c:ptCount val="3"/>
                <c:pt idx="0">
                  <c:v>0</c:v>
                </c:pt>
                <c:pt idx="1">
                  <c:v>4.0000000000000022E-2</c:v>
                </c:pt>
                <c:pt idx="2">
                  <c:v>0.19</c:v>
                </c:pt>
              </c:numCache>
            </c:numRef>
          </c:val>
        </c:ser>
        <c:gapWidth val="79"/>
        <c:overlap val="100"/>
        <c:axId val="164083584"/>
        <c:axId val="164085120"/>
      </c:barChart>
      <c:catAx>
        <c:axId val="164083584"/>
        <c:scaling>
          <c:orientation val="maxMin"/>
        </c:scaling>
        <c:delete val="1"/>
        <c:axPos val="l"/>
        <c:numFmt formatCode="General" sourceLinked="1"/>
        <c:tickLblPos val="none"/>
        <c:crossAx val="164085120"/>
        <c:crosses val="autoZero"/>
        <c:auto val="1"/>
        <c:lblAlgn val="ctr"/>
        <c:lblOffset val="100"/>
      </c:catAx>
      <c:valAx>
        <c:axId val="164085120"/>
        <c:scaling>
          <c:orientation val="minMax"/>
          <c:max val="1"/>
        </c:scaling>
        <c:delete val="1"/>
        <c:axPos val="t"/>
        <c:numFmt formatCode="0%" sourceLinked="1"/>
        <c:tickLblPos val="none"/>
        <c:crossAx val="164083584"/>
        <c:crosses val="autoZero"/>
        <c:crossBetween val="between"/>
      </c:valAx>
    </c:plotArea>
    <c:legend>
      <c:legendPos val="b"/>
      <c:layout>
        <c:manualLayout>
          <c:xMode val="edge"/>
          <c:yMode val="edge"/>
          <c:x val="0.32638693692432635"/>
          <c:y val="7.271933775627698E-2"/>
          <c:w val="0.67361306307567448"/>
          <c:h val="5.1900009958179186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73.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8538011444028138"/>
          <c:y val="6.2942248585212066E-2"/>
          <c:w val="0.43721731808324382"/>
          <c:h val="0.87931182957267362"/>
        </c:manualLayout>
      </c:layout>
      <c:barChart>
        <c:barDir val="bar"/>
        <c:grouping val="percentStacked"/>
        <c:ser>
          <c:idx val="0"/>
          <c:order val="0"/>
          <c:tx>
            <c:strRef>
              <c:f>Sheet1!$B$1</c:f>
              <c:strCache>
                <c:ptCount val="1"/>
                <c:pt idx="0">
                  <c:v>Agree strongly</c:v>
                </c:pt>
              </c:strCache>
            </c:strRef>
          </c:tx>
          <c:spPr>
            <a:solidFill>
              <a:schemeClr val="accent3">
                <a:lumMod val="75000"/>
              </a:schemeClr>
            </a:solidFill>
          </c:spPr>
          <c:dLbls>
            <c:dLbl>
              <c:idx val="9"/>
              <c:layout>
                <c:manualLayout>
                  <c:x val="5.5555166717993695E-3"/>
                  <c:y val="-2.4689241020185832E-3"/>
                </c:manualLayout>
              </c:layout>
              <c:showVal val="1"/>
            </c:dLbl>
            <c:dLbl>
              <c:idx val="10"/>
              <c:layout>
                <c:manualLayout>
                  <c:x val="8.3332750076990508E-3"/>
                  <c:y val="2.4691185207996085E-3"/>
                </c:manualLayout>
              </c:layout>
              <c:showVal val="1"/>
            </c:dLbl>
            <c:dLbl>
              <c:idx val="11"/>
              <c:layout>
                <c:manualLayout>
                  <c:x val="8.3332750076990508E-3"/>
                  <c:y val="9.0533299914256057E-17"/>
                </c:manualLayout>
              </c:layout>
              <c:showVal val="1"/>
            </c:dLbl>
            <c:dLbl>
              <c:idx val="12"/>
              <c:layout>
                <c:manualLayout>
                  <c:x val="8.3332750076990508E-3"/>
                  <c:y val="4.9382370415995917E-3"/>
                </c:manualLayout>
              </c:layout>
              <c:showVal val="1"/>
            </c:dLbl>
            <c:dLbl>
              <c:idx val="13"/>
              <c:layout>
                <c:manualLayout>
                  <c:x val="8.3332750076990508E-3"/>
                  <c:y val="1.9441878116534005E-7"/>
                </c:manualLayout>
              </c:layout>
              <c:showVal val="1"/>
            </c:dLbl>
            <c:dLbl>
              <c:idx val="14"/>
              <c:layout>
                <c:manualLayout>
                  <c:x val="1.3888791679498321E-2"/>
                  <c:y val="-4.9380426228183612E-3"/>
                </c:manualLayout>
              </c:layout>
              <c:showVal val="1"/>
            </c:dLbl>
            <c:txPr>
              <a:bodyPr/>
              <a:lstStyle/>
              <a:p>
                <a:pPr>
                  <a:defRPr lang="en-US" sz="1000" b="1">
                    <a:solidFill>
                      <a:schemeClr val="bg1"/>
                    </a:solidFill>
                  </a:defRPr>
                </a:pPr>
                <a:endParaRPr lang="en-US"/>
              </a:p>
            </c:txPr>
            <c:showVal val="1"/>
          </c:dLbls>
          <c:cat>
            <c:strRef>
              <c:f>Sheet1!$A$2:$A$6</c:f>
              <c:strCache>
                <c:ptCount val="5"/>
                <c:pt idx="0">
                  <c:v>Motorists are hit by high taxes</c:v>
                </c:pt>
                <c:pt idx="1">
                  <c:v>Speed cameras are more about money</c:v>
                </c:pt>
                <c:pt idx="2">
                  <c:v>Roads cluttered with signage</c:v>
                </c:pt>
                <c:pt idx="3">
                  <c:v>Motoring may become a luxury</c:v>
                </c:pt>
                <c:pt idx="4">
                  <c:v>If fuel was more affordable I would have a fuller social life</c:v>
                </c:pt>
              </c:strCache>
            </c:strRef>
          </c:cat>
          <c:val>
            <c:numRef>
              <c:f>Sheet1!$B$2:$B$6</c:f>
              <c:numCache>
                <c:formatCode>0%</c:formatCode>
                <c:ptCount val="5"/>
                <c:pt idx="0">
                  <c:v>0.59</c:v>
                </c:pt>
                <c:pt idx="1">
                  <c:v>0.45</c:v>
                </c:pt>
                <c:pt idx="2">
                  <c:v>0.25</c:v>
                </c:pt>
                <c:pt idx="3">
                  <c:v>0.2100000000000001</c:v>
                </c:pt>
                <c:pt idx="4">
                  <c:v>0.27</c:v>
                </c:pt>
              </c:numCache>
            </c:numRef>
          </c:val>
        </c:ser>
        <c:ser>
          <c:idx val="1"/>
          <c:order val="1"/>
          <c:tx>
            <c:strRef>
              <c:f>Sheet1!$C$1</c:f>
              <c:strCache>
                <c:ptCount val="1"/>
                <c:pt idx="0">
                  <c:v>Agree slightly</c:v>
                </c:pt>
              </c:strCache>
            </c:strRef>
          </c:tx>
          <c:spPr>
            <a:solidFill>
              <a:schemeClr val="accent3"/>
            </a:solidFill>
          </c:spPr>
          <c:dLbls>
            <c:txPr>
              <a:bodyPr/>
              <a:lstStyle/>
              <a:p>
                <a:pPr>
                  <a:defRPr lang="en-US" sz="1000" b="1">
                    <a:solidFill>
                      <a:schemeClr val="bg1"/>
                    </a:solidFill>
                  </a:defRPr>
                </a:pPr>
                <a:endParaRPr lang="en-US"/>
              </a:p>
            </c:txPr>
            <c:showVal val="1"/>
          </c:dLbls>
          <c:cat>
            <c:strRef>
              <c:f>Sheet1!$A$2:$A$6</c:f>
              <c:strCache>
                <c:ptCount val="5"/>
                <c:pt idx="0">
                  <c:v>Motorists are hit by high taxes</c:v>
                </c:pt>
                <c:pt idx="1">
                  <c:v>Speed cameras are more about money</c:v>
                </c:pt>
                <c:pt idx="2">
                  <c:v>Roads cluttered with signage</c:v>
                </c:pt>
                <c:pt idx="3">
                  <c:v>Motoring may become a luxury</c:v>
                </c:pt>
                <c:pt idx="4">
                  <c:v>If fuel was more affordable I would have a fuller social life</c:v>
                </c:pt>
              </c:strCache>
            </c:strRef>
          </c:cat>
          <c:val>
            <c:numRef>
              <c:f>Sheet1!$C$2:$C$6</c:f>
              <c:numCache>
                <c:formatCode>0%</c:formatCode>
                <c:ptCount val="5"/>
                <c:pt idx="0">
                  <c:v>0.31000000000000022</c:v>
                </c:pt>
                <c:pt idx="1">
                  <c:v>0.31000000000000022</c:v>
                </c:pt>
                <c:pt idx="2">
                  <c:v>0.39000000000000024</c:v>
                </c:pt>
                <c:pt idx="3">
                  <c:v>0.37000000000000022</c:v>
                </c:pt>
                <c:pt idx="4">
                  <c:v>0.27</c:v>
                </c:pt>
              </c:numCache>
            </c:numRef>
          </c:val>
        </c:ser>
        <c:ser>
          <c:idx val="2"/>
          <c:order val="2"/>
          <c:tx>
            <c:strRef>
              <c:f>Sheet1!$D$1</c:f>
              <c:strCache>
                <c:ptCount val="1"/>
                <c:pt idx="0">
                  <c:v>Neither</c:v>
                </c:pt>
              </c:strCache>
            </c:strRef>
          </c:tx>
          <c:spPr>
            <a:solidFill>
              <a:schemeClr val="bg2">
                <a:lumMod val="75000"/>
              </a:schemeClr>
            </a:solidFill>
          </c:spPr>
          <c:dLbls>
            <c:dLbl>
              <c:idx val="0"/>
              <c:layout>
                <c:manualLayout>
                  <c:x val="3.8929167919178132E-3"/>
                  <c:y val="4.5008489259164824E-3"/>
                </c:manualLayout>
              </c:layout>
              <c:showVal val="1"/>
            </c:dLbl>
            <c:txPr>
              <a:bodyPr/>
              <a:lstStyle/>
              <a:p>
                <a:pPr>
                  <a:defRPr lang="en-US" sz="1000" b="1">
                    <a:solidFill>
                      <a:schemeClr val="bg1"/>
                    </a:solidFill>
                  </a:defRPr>
                </a:pPr>
                <a:endParaRPr lang="en-US"/>
              </a:p>
            </c:txPr>
            <c:showVal val="1"/>
          </c:dLbls>
          <c:cat>
            <c:strRef>
              <c:f>Sheet1!$A$2:$A$6</c:f>
              <c:strCache>
                <c:ptCount val="5"/>
                <c:pt idx="0">
                  <c:v>Motorists are hit by high taxes</c:v>
                </c:pt>
                <c:pt idx="1">
                  <c:v>Speed cameras are more about money</c:v>
                </c:pt>
                <c:pt idx="2">
                  <c:v>Roads cluttered with signage</c:v>
                </c:pt>
                <c:pt idx="3">
                  <c:v>Motoring may become a luxury</c:v>
                </c:pt>
                <c:pt idx="4">
                  <c:v>If fuel was more affordable I would have a fuller social life</c:v>
                </c:pt>
              </c:strCache>
            </c:strRef>
          </c:cat>
          <c:val>
            <c:numRef>
              <c:f>Sheet1!$D$2:$D$6</c:f>
              <c:numCache>
                <c:formatCode>0%</c:formatCode>
                <c:ptCount val="5"/>
                <c:pt idx="0">
                  <c:v>7.0000000000000021E-2</c:v>
                </c:pt>
                <c:pt idx="1">
                  <c:v>0.13</c:v>
                </c:pt>
                <c:pt idx="2">
                  <c:v>0.25</c:v>
                </c:pt>
                <c:pt idx="3">
                  <c:v>0.25</c:v>
                </c:pt>
                <c:pt idx="4">
                  <c:v>0.2400000000000001</c:v>
                </c:pt>
              </c:numCache>
            </c:numRef>
          </c:val>
        </c:ser>
        <c:ser>
          <c:idx val="3"/>
          <c:order val="3"/>
          <c:tx>
            <c:strRef>
              <c:f>Sheet1!$E$1</c:f>
              <c:strCache>
                <c:ptCount val="1"/>
                <c:pt idx="0">
                  <c:v>Disagree slightly</c:v>
                </c:pt>
              </c:strCache>
            </c:strRef>
          </c:tx>
          <c:spPr>
            <a:solidFill>
              <a:schemeClr val="accent2"/>
            </a:solidFill>
          </c:spPr>
          <c:dLbls>
            <c:dLbl>
              <c:idx val="0"/>
              <c:layout>
                <c:manualLayout>
                  <c:x val="2.7350235922704411E-3"/>
                  <c:y val="1.7719180055574465E-7"/>
                </c:manualLayout>
              </c:layout>
              <c:showVal val="1"/>
            </c:dLbl>
            <c:dLbl>
              <c:idx val="4"/>
              <c:layout>
                <c:manualLayout>
                  <c:x val="-1.3675117961352201E-3"/>
                  <c:y val="4.5006717341159914E-3"/>
                </c:manualLayout>
              </c:layout>
              <c:showVal val="1"/>
            </c:dLbl>
            <c:txPr>
              <a:bodyPr/>
              <a:lstStyle/>
              <a:p>
                <a:pPr>
                  <a:defRPr lang="en-US" sz="1000" b="1">
                    <a:solidFill>
                      <a:schemeClr val="bg1"/>
                    </a:solidFill>
                  </a:defRPr>
                </a:pPr>
                <a:endParaRPr lang="en-US"/>
              </a:p>
            </c:txPr>
            <c:showVal val="1"/>
          </c:dLbls>
          <c:cat>
            <c:strRef>
              <c:f>Sheet1!$A$2:$A$6</c:f>
              <c:strCache>
                <c:ptCount val="5"/>
                <c:pt idx="0">
                  <c:v>Motorists are hit by high taxes</c:v>
                </c:pt>
                <c:pt idx="1">
                  <c:v>Speed cameras are more about money</c:v>
                </c:pt>
                <c:pt idx="2">
                  <c:v>Roads cluttered with signage</c:v>
                </c:pt>
                <c:pt idx="3">
                  <c:v>Motoring may become a luxury</c:v>
                </c:pt>
                <c:pt idx="4">
                  <c:v>If fuel was more affordable I would have a fuller social life</c:v>
                </c:pt>
              </c:strCache>
            </c:strRef>
          </c:cat>
          <c:val>
            <c:numRef>
              <c:f>Sheet1!$E$2:$E$6</c:f>
              <c:numCache>
                <c:formatCode>0%</c:formatCode>
                <c:ptCount val="5"/>
                <c:pt idx="0">
                  <c:v>2.0000000000000011E-2</c:v>
                </c:pt>
                <c:pt idx="1">
                  <c:v>8.0000000000000043E-2</c:v>
                </c:pt>
                <c:pt idx="2">
                  <c:v>0.1</c:v>
                </c:pt>
                <c:pt idx="3">
                  <c:v>0.13</c:v>
                </c:pt>
                <c:pt idx="4">
                  <c:v>0.14000000000000001</c:v>
                </c:pt>
              </c:numCache>
            </c:numRef>
          </c:val>
        </c:ser>
        <c:ser>
          <c:idx val="4"/>
          <c:order val="4"/>
          <c:tx>
            <c:strRef>
              <c:f>Sheet1!$F$1</c:f>
              <c:strCache>
                <c:ptCount val="1"/>
                <c:pt idx="0">
                  <c:v>Disagree strongly</c:v>
                </c:pt>
              </c:strCache>
            </c:strRef>
          </c:tx>
          <c:spPr>
            <a:solidFill>
              <a:schemeClr val="accent2">
                <a:lumMod val="75000"/>
              </a:schemeClr>
            </a:solidFill>
          </c:spPr>
          <c:dLbls>
            <c:txPr>
              <a:bodyPr/>
              <a:lstStyle/>
              <a:p>
                <a:pPr>
                  <a:defRPr b="1">
                    <a:solidFill>
                      <a:schemeClr val="bg1"/>
                    </a:solidFill>
                  </a:defRPr>
                </a:pPr>
                <a:endParaRPr lang="en-US"/>
              </a:p>
            </c:txPr>
            <c:showVal val="1"/>
          </c:dLbls>
          <c:cat>
            <c:strRef>
              <c:f>Sheet1!$A$2:$A$6</c:f>
              <c:strCache>
                <c:ptCount val="5"/>
                <c:pt idx="0">
                  <c:v>Motorists are hit by high taxes</c:v>
                </c:pt>
                <c:pt idx="1">
                  <c:v>Speed cameras are more about money</c:v>
                </c:pt>
                <c:pt idx="2">
                  <c:v>Roads cluttered with signage</c:v>
                </c:pt>
                <c:pt idx="3">
                  <c:v>Motoring may become a luxury</c:v>
                </c:pt>
                <c:pt idx="4">
                  <c:v>If fuel was more affordable I would have a fuller social life</c:v>
                </c:pt>
              </c:strCache>
            </c:strRef>
          </c:cat>
          <c:val>
            <c:numRef>
              <c:f>Sheet1!$F$2:$F$6</c:f>
              <c:numCache>
                <c:formatCode>0%</c:formatCode>
                <c:ptCount val="5"/>
                <c:pt idx="0">
                  <c:v>1.0000000000000005E-2</c:v>
                </c:pt>
                <c:pt idx="1">
                  <c:v>3.0000000000000002E-2</c:v>
                </c:pt>
                <c:pt idx="2">
                  <c:v>1.0000000000000005E-2</c:v>
                </c:pt>
                <c:pt idx="3">
                  <c:v>4.0000000000000022E-2</c:v>
                </c:pt>
                <c:pt idx="4">
                  <c:v>8.0000000000000043E-2</c:v>
                </c:pt>
              </c:numCache>
            </c:numRef>
          </c:val>
        </c:ser>
        <c:gapWidth val="51"/>
        <c:overlap val="100"/>
        <c:axId val="164317824"/>
        <c:axId val="164344192"/>
      </c:barChart>
      <c:catAx>
        <c:axId val="164317824"/>
        <c:scaling>
          <c:orientation val="maxMin"/>
        </c:scaling>
        <c:delete val="1"/>
        <c:axPos val="l"/>
        <c:numFmt formatCode="General" sourceLinked="1"/>
        <c:tickLblPos val="none"/>
        <c:crossAx val="164344192"/>
        <c:crosses val="autoZero"/>
        <c:auto val="1"/>
        <c:lblAlgn val="ctr"/>
        <c:lblOffset val="100"/>
      </c:catAx>
      <c:valAx>
        <c:axId val="164344192"/>
        <c:scaling>
          <c:orientation val="minMax"/>
          <c:max val="1"/>
        </c:scaling>
        <c:delete val="1"/>
        <c:axPos val="t"/>
        <c:numFmt formatCode="0%" sourceLinked="1"/>
        <c:tickLblPos val="none"/>
        <c:crossAx val="164317824"/>
        <c:crosses val="autoZero"/>
        <c:crossBetween val="between"/>
      </c:valAx>
    </c:plotArea>
    <c:legend>
      <c:legendPos val="b"/>
      <c:layout>
        <c:manualLayout>
          <c:xMode val="edge"/>
          <c:yMode val="edge"/>
          <c:x val="0.26143013737571258"/>
          <c:y val="2.3211948681001977E-2"/>
          <c:w val="0.50432306012529426"/>
          <c:h val="6.5402025160526914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74.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8538011444028138"/>
          <c:y val="6.2942248585212066E-2"/>
          <c:w val="0.43721731808324382"/>
          <c:h val="0.87931182957267362"/>
        </c:manualLayout>
      </c:layout>
      <c:barChart>
        <c:barDir val="bar"/>
        <c:grouping val="percentStacked"/>
        <c:ser>
          <c:idx val="0"/>
          <c:order val="0"/>
          <c:tx>
            <c:strRef>
              <c:f>Sheet1!$B$1</c:f>
              <c:strCache>
                <c:ptCount val="1"/>
                <c:pt idx="0">
                  <c:v>Agree strongly</c:v>
                </c:pt>
              </c:strCache>
            </c:strRef>
          </c:tx>
          <c:spPr>
            <a:solidFill>
              <a:schemeClr val="accent3">
                <a:lumMod val="75000"/>
              </a:schemeClr>
            </a:solidFill>
          </c:spPr>
          <c:dLbls>
            <c:dLbl>
              <c:idx val="9"/>
              <c:layout>
                <c:manualLayout>
                  <c:x val="5.5555166717993695E-3"/>
                  <c:y val="-2.4689241020185836E-3"/>
                </c:manualLayout>
              </c:layout>
              <c:showVal val="1"/>
            </c:dLbl>
            <c:dLbl>
              <c:idx val="10"/>
              <c:layout>
                <c:manualLayout>
                  <c:x val="8.3332750076990508E-3"/>
                  <c:y val="2.4691185207996085E-3"/>
                </c:manualLayout>
              </c:layout>
              <c:showVal val="1"/>
            </c:dLbl>
            <c:dLbl>
              <c:idx val="11"/>
              <c:layout>
                <c:manualLayout>
                  <c:x val="8.3332750076990508E-3"/>
                  <c:y val="9.0533299914256143E-17"/>
                </c:manualLayout>
              </c:layout>
              <c:showVal val="1"/>
            </c:dLbl>
            <c:dLbl>
              <c:idx val="12"/>
              <c:layout>
                <c:manualLayout>
                  <c:x val="8.3332750076990508E-3"/>
                  <c:y val="4.9382370415995934E-3"/>
                </c:manualLayout>
              </c:layout>
              <c:showVal val="1"/>
            </c:dLbl>
            <c:dLbl>
              <c:idx val="13"/>
              <c:layout>
                <c:manualLayout>
                  <c:x val="8.3332750076990508E-3"/>
                  <c:y val="1.9441878116534016E-7"/>
                </c:manualLayout>
              </c:layout>
              <c:showVal val="1"/>
            </c:dLbl>
            <c:dLbl>
              <c:idx val="14"/>
              <c:layout>
                <c:manualLayout>
                  <c:x val="1.3888791679498321E-2"/>
                  <c:y val="-4.938042622818363E-3"/>
                </c:manualLayout>
              </c:layout>
              <c:showVal val="1"/>
            </c:dLbl>
            <c:txPr>
              <a:bodyPr/>
              <a:lstStyle/>
              <a:p>
                <a:pPr>
                  <a:defRPr lang="en-US" sz="1000" b="1">
                    <a:solidFill>
                      <a:schemeClr val="bg1"/>
                    </a:solidFill>
                  </a:defRPr>
                </a:pPr>
                <a:endParaRPr lang="en-US"/>
              </a:p>
            </c:txPr>
            <c:showVal val="1"/>
          </c:dLbls>
          <c:cat>
            <c:strRef>
              <c:f>Sheet1!$A$2:$A$5</c:f>
              <c:strCache>
                <c:ptCount val="4"/>
                <c:pt idx="0">
                  <c:v>Road safety is a shared responsibility</c:v>
                </c:pt>
                <c:pt idx="1">
                  <c:v>LA and utility companies do not coordinate times</c:v>
                </c:pt>
                <c:pt idx="2">
                  <c:v>Tougher steps should be taken to reduce congestion</c:v>
                </c:pt>
                <c:pt idx="3">
                  <c:v>The Govt needs to do more to make alternatively powered vehicles available</c:v>
                </c:pt>
              </c:strCache>
            </c:strRef>
          </c:cat>
          <c:val>
            <c:numRef>
              <c:f>Sheet1!$B$2:$B$5</c:f>
              <c:numCache>
                <c:formatCode>0%</c:formatCode>
                <c:ptCount val="4"/>
                <c:pt idx="0">
                  <c:v>0.73000000000000065</c:v>
                </c:pt>
                <c:pt idx="1">
                  <c:v>0.45</c:v>
                </c:pt>
                <c:pt idx="2">
                  <c:v>0.23</c:v>
                </c:pt>
                <c:pt idx="3">
                  <c:v>0.29000000000000031</c:v>
                </c:pt>
              </c:numCache>
            </c:numRef>
          </c:val>
        </c:ser>
        <c:ser>
          <c:idx val="1"/>
          <c:order val="1"/>
          <c:tx>
            <c:strRef>
              <c:f>Sheet1!$C$1</c:f>
              <c:strCache>
                <c:ptCount val="1"/>
                <c:pt idx="0">
                  <c:v>Agree slightly</c:v>
                </c:pt>
              </c:strCache>
            </c:strRef>
          </c:tx>
          <c:spPr>
            <a:solidFill>
              <a:schemeClr val="accent3"/>
            </a:solidFill>
          </c:spPr>
          <c:dLbls>
            <c:txPr>
              <a:bodyPr/>
              <a:lstStyle/>
              <a:p>
                <a:pPr>
                  <a:defRPr lang="en-US" sz="1000" b="1">
                    <a:solidFill>
                      <a:schemeClr val="bg1"/>
                    </a:solidFill>
                  </a:defRPr>
                </a:pPr>
                <a:endParaRPr lang="en-US"/>
              </a:p>
            </c:txPr>
            <c:showVal val="1"/>
          </c:dLbls>
          <c:cat>
            <c:strRef>
              <c:f>Sheet1!$A$2:$A$5</c:f>
              <c:strCache>
                <c:ptCount val="4"/>
                <c:pt idx="0">
                  <c:v>Road safety is a shared responsibility</c:v>
                </c:pt>
                <c:pt idx="1">
                  <c:v>LA and utility companies do not coordinate times</c:v>
                </c:pt>
                <c:pt idx="2">
                  <c:v>Tougher steps should be taken to reduce congestion</c:v>
                </c:pt>
                <c:pt idx="3">
                  <c:v>The Govt needs to do more to make alternatively powered vehicles available</c:v>
                </c:pt>
              </c:strCache>
            </c:strRef>
          </c:cat>
          <c:val>
            <c:numRef>
              <c:f>Sheet1!$C$2:$C$5</c:f>
              <c:numCache>
                <c:formatCode>0%</c:formatCode>
                <c:ptCount val="4"/>
                <c:pt idx="0">
                  <c:v>0.22</c:v>
                </c:pt>
                <c:pt idx="1">
                  <c:v>0.38000000000000039</c:v>
                </c:pt>
                <c:pt idx="2">
                  <c:v>0.46</c:v>
                </c:pt>
                <c:pt idx="3">
                  <c:v>0.38000000000000039</c:v>
                </c:pt>
              </c:numCache>
            </c:numRef>
          </c:val>
        </c:ser>
        <c:ser>
          <c:idx val="2"/>
          <c:order val="2"/>
          <c:tx>
            <c:strRef>
              <c:f>Sheet1!$D$1</c:f>
              <c:strCache>
                <c:ptCount val="1"/>
                <c:pt idx="0">
                  <c:v>Neither</c:v>
                </c:pt>
              </c:strCache>
            </c:strRef>
          </c:tx>
          <c:spPr>
            <a:solidFill>
              <a:schemeClr val="bg2">
                <a:lumMod val="75000"/>
              </a:schemeClr>
            </a:solidFill>
          </c:spPr>
          <c:dLbls>
            <c:dLbl>
              <c:idx val="0"/>
              <c:layout>
                <c:manualLayout>
                  <c:x val="3.8929167919178136E-3"/>
                  <c:y val="4.5008489259164824E-3"/>
                </c:manualLayout>
              </c:layout>
              <c:showVal val="1"/>
            </c:dLbl>
            <c:txPr>
              <a:bodyPr/>
              <a:lstStyle/>
              <a:p>
                <a:pPr>
                  <a:defRPr lang="en-US" sz="1000" b="1">
                    <a:solidFill>
                      <a:schemeClr val="bg1"/>
                    </a:solidFill>
                  </a:defRPr>
                </a:pPr>
                <a:endParaRPr lang="en-US"/>
              </a:p>
            </c:txPr>
            <c:showVal val="1"/>
          </c:dLbls>
          <c:cat>
            <c:strRef>
              <c:f>Sheet1!$A$2:$A$5</c:f>
              <c:strCache>
                <c:ptCount val="4"/>
                <c:pt idx="0">
                  <c:v>Road safety is a shared responsibility</c:v>
                </c:pt>
                <c:pt idx="1">
                  <c:v>LA and utility companies do not coordinate times</c:v>
                </c:pt>
                <c:pt idx="2">
                  <c:v>Tougher steps should be taken to reduce congestion</c:v>
                </c:pt>
                <c:pt idx="3">
                  <c:v>The Govt needs to do more to make alternatively powered vehicles available</c:v>
                </c:pt>
              </c:strCache>
            </c:strRef>
          </c:cat>
          <c:val>
            <c:numRef>
              <c:f>Sheet1!$D$2:$D$5</c:f>
              <c:numCache>
                <c:formatCode>0%</c:formatCode>
                <c:ptCount val="4"/>
                <c:pt idx="0">
                  <c:v>4.0000000000000022E-2</c:v>
                </c:pt>
                <c:pt idx="1">
                  <c:v>0.14000000000000001</c:v>
                </c:pt>
                <c:pt idx="2">
                  <c:v>0.27</c:v>
                </c:pt>
                <c:pt idx="3">
                  <c:v>0.23</c:v>
                </c:pt>
              </c:numCache>
            </c:numRef>
          </c:val>
        </c:ser>
        <c:ser>
          <c:idx val="3"/>
          <c:order val="3"/>
          <c:tx>
            <c:strRef>
              <c:f>Sheet1!$E$1</c:f>
              <c:strCache>
                <c:ptCount val="1"/>
                <c:pt idx="0">
                  <c:v>Disagree slightly</c:v>
                </c:pt>
              </c:strCache>
            </c:strRef>
          </c:tx>
          <c:spPr>
            <a:solidFill>
              <a:schemeClr val="accent2"/>
            </a:solidFill>
          </c:spPr>
          <c:dLbls>
            <c:dLbl>
              <c:idx val="0"/>
              <c:layout>
                <c:manualLayout>
                  <c:x val="2.7350235922704415E-3"/>
                  <c:y val="1.7719180055574467E-7"/>
                </c:manualLayout>
              </c:layout>
              <c:showVal val="1"/>
            </c:dLbl>
            <c:dLbl>
              <c:idx val="4"/>
              <c:layout>
                <c:manualLayout>
                  <c:x val="-1.3675117961352201E-3"/>
                  <c:y val="4.5006717341159914E-3"/>
                </c:manualLayout>
              </c:layout>
              <c:showVal val="1"/>
            </c:dLbl>
            <c:txPr>
              <a:bodyPr/>
              <a:lstStyle/>
              <a:p>
                <a:pPr>
                  <a:defRPr lang="en-US" sz="1000" b="1">
                    <a:solidFill>
                      <a:schemeClr val="bg1"/>
                    </a:solidFill>
                  </a:defRPr>
                </a:pPr>
                <a:endParaRPr lang="en-US"/>
              </a:p>
            </c:txPr>
            <c:showVal val="1"/>
          </c:dLbls>
          <c:cat>
            <c:strRef>
              <c:f>Sheet1!$A$2:$A$5</c:f>
              <c:strCache>
                <c:ptCount val="4"/>
                <c:pt idx="0">
                  <c:v>Road safety is a shared responsibility</c:v>
                </c:pt>
                <c:pt idx="1">
                  <c:v>LA and utility companies do not coordinate times</c:v>
                </c:pt>
                <c:pt idx="2">
                  <c:v>Tougher steps should be taken to reduce congestion</c:v>
                </c:pt>
                <c:pt idx="3">
                  <c:v>The Govt needs to do more to make alternatively powered vehicles available</c:v>
                </c:pt>
              </c:strCache>
            </c:strRef>
          </c:cat>
          <c:val>
            <c:numRef>
              <c:f>Sheet1!$E$2:$E$5</c:f>
              <c:numCache>
                <c:formatCode>0%</c:formatCode>
                <c:ptCount val="4"/>
                <c:pt idx="0">
                  <c:v>0</c:v>
                </c:pt>
                <c:pt idx="1">
                  <c:v>2.0000000000000011E-2</c:v>
                </c:pt>
                <c:pt idx="2">
                  <c:v>3.0000000000000002E-2</c:v>
                </c:pt>
                <c:pt idx="3">
                  <c:v>6.0000000000000032E-2</c:v>
                </c:pt>
              </c:numCache>
            </c:numRef>
          </c:val>
        </c:ser>
        <c:ser>
          <c:idx val="4"/>
          <c:order val="4"/>
          <c:tx>
            <c:strRef>
              <c:f>Sheet1!$F$1</c:f>
              <c:strCache>
                <c:ptCount val="1"/>
                <c:pt idx="0">
                  <c:v>Disagree strongly</c:v>
                </c:pt>
              </c:strCache>
            </c:strRef>
          </c:tx>
          <c:spPr>
            <a:solidFill>
              <a:schemeClr val="accent2">
                <a:lumMod val="75000"/>
              </a:schemeClr>
            </a:solidFill>
          </c:spPr>
          <c:dLbls>
            <c:txPr>
              <a:bodyPr/>
              <a:lstStyle/>
              <a:p>
                <a:pPr>
                  <a:defRPr b="1">
                    <a:solidFill>
                      <a:schemeClr val="bg1"/>
                    </a:solidFill>
                  </a:defRPr>
                </a:pPr>
                <a:endParaRPr lang="en-US"/>
              </a:p>
            </c:txPr>
            <c:showVal val="1"/>
          </c:dLbls>
          <c:cat>
            <c:strRef>
              <c:f>Sheet1!$A$2:$A$5</c:f>
              <c:strCache>
                <c:ptCount val="4"/>
                <c:pt idx="0">
                  <c:v>Road safety is a shared responsibility</c:v>
                </c:pt>
                <c:pt idx="1">
                  <c:v>LA and utility companies do not coordinate times</c:v>
                </c:pt>
                <c:pt idx="2">
                  <c:v>Tougher steps should be taken to reduce congestion</c:v>
                </c:pt>
                <c:pt idx="3">
                  <c:v>The Govt needs to do more to make alternatively powered vehicles available</c:v>
                </c:pt>
              </c:strCache>
            </c:strRef>
          </c:cat>
          <c:val>
            <c:numRef>
              <c:f>Sheet1!$F$2:$F$5</c:f>
              <c:numCache>
                <c:formatCode>0%</c:formatCode>
                <c:ptCount val="4"/>
                <c:pt idx="0">
                  <c:v>1.0000000000000005E-2</c:v>
                </c:pt>
                <c:pt idx="1">
                  <c:v>0</c:v>
                </c:pt>
                <c:pt idx="2">
                  <c:v>1.0000000000000005E-2</c:v>
                </c:pt>
                <c:pt idx="3">
                  <c:v>3.0000000000000002E-2</c:v>
                </c:pt>
              </c:numCache>
            </c:numRef>
          </c:val>
        </c:ser>
        <c:gapWidth val="51"/>
        <c:overlap val="100"/>
        <c:axId val="164841344"/>
        <c:axId val="164842880"/>
      </c:barChart>
      <c:catAx>
        <c:axId val="164841344"/>
        <c:scaling>
          <c:orientation val="maxMin"/>
        </c:scaling>
        <c:delete val="1"/>
        <c:axPos val="l"/>
        <c:numFmt formatCode="General" sourceLinked="1"/>
        <c:tickLblPos val="none"/>
        <c:crossAx val="164842880"/>
        <c:crosses val="autoZero"/>
        <c:auto val="1"/>
        <c:lblAlgn val="ctr"/>
        <c:lblOffset val="100"/>
      </c:catAx>
      <c:valAx>
        <c:axId val="164842880"/>
        <c:scaling>
          <c:orientation val="minMax"/>
          <c:max val="1"/>
        </c:scaling>
        <c:delete val="1"/>
        <c:axPos val="t"/>
        <c:numFmt formatCode="0%" sourceLinked="1"/>
        <c:tickLblPos val="none"/>
        <c:crossAx val="164841344"/>
        <c:crosses val="autoZero"/>
        <c:crossBetween val="between"/>
      </c:valAx>
    </c:plotArea>
    <c:legend>
      <c:legendPos val="b"/>
      <c:layout>
        <c:manualLayout>
          <c:xMode val="edge"/>
          <c:yMode val="edge"/>
          <c:x val="0.22997736606460256"/>
          <c:y val="3.4463628016291735E-2"/>
          <c:w val="0.53440831964026869"/>
          <c:h val="6.5402025160526914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75.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42999818024021341"/>
          <c:y val="6.5192584452270524E-2"/>
          <c:w val="0.57000181975980091"/>
          <c:h val="0.87931182957267362"/>
        </c:manualLayout>
      </c:layout>
      <c:barChart>
        <c:barDir val="bar"/>
        <c:grouping val="percentStacked"/>
        <c:ser>
          <c:idx val="0"/>
          <c:order val="0"/>
          <c:tx>
            <c:strRef>
              <c:f>Sheet1!$A$2</c:f>
              <c:strCache>
                <c:ptCount val="1"/>
                <c:pt idx="0">
                  <c:v>Financial reasons</c:v>
                </c:pt>
              </c:strCache>
            </c:strRef>
          </c:tx>
          <c:spPr>
            <a:solidFill>
              <a:schemeClr val="accent1"/>
            </a:solidFill>
          </c:spPr>
          <c:dLbls>
            <c:dLbl>
              <c:idx val="9"/>
              <c:layout>
                <c:manualLayout>
                  <c:x val="5.5555166717993695E-3"/>
                  <c:y val="-2.4689241020185815E-3"/>
                </c:manualLayout>
              </c:layout>
              <c:showVal val="1"/>
            </c:dLbl>
            <c:dLbl>
              <c:idx val="10"/>
              <c:layout>
                <c:manualLayout>
                  <c:x val="8.3332750076990508E-3"/>
                  <c:y val="2.4691185207996085E-3"/>
                </c:manualLayout>
              </c:layout>
              <c:showVal val="1"/>
            </c:dLbl>
            <c:dLbl>
              <c:idx val="11"/>
              <c:layout>
                <c:manualLayout>
                  <c:x val="8.3332750076990508E-3"/>
                  <c:y val="9.053329991425581E-17"/>
                </c:manualLayout>
              </c:layout>
              <c:showVal val="1"/>
            </c:dLbl>
            <c:dLbl>
              <c:idx val="12"/>
              <c:layout>
                <c:manualLayout>
                  <c:x val="8.3332750076990508E-3"/>
                  <c:y val="4.9382370415995882E-3"/>
                </c:manualLayout>
              </c:layout>
              <c:showVal val="1"/>
            </c:dLbl>
            <c:dLbl>
              <c:idx val="13"/>
              <c:layout>
                <c:manualLayout>
                  <c:x val="8.3332750076990508E-3"/>
                  <c:y val="1.9441878116533966E-7"/>
                </c:manualLayout>
              </c:layout>
              <c:showVal val="1"/>
            </c:dLbl>
            <c:dLbl>
              <c:idx val="14"/>
              <c:layout>
                <c:manualLayout>
                  <c:x val="1.3888791679498321E-2"/>
                  <c:y val="-4.938042622818356E-3"/>
                </c:manualLayout>
              </c:layout>
              <c:showVal val="1"/>
            </c:dLbl>
            <c:txPr>
              <a:bodyPr/>
              <a:lstStyle/>
              <a:p>
                <a:pPr>
                  <a:defRPr lang="en-US" sz="1000">
                    <a:solidFill>
                      <a:schemeClr val="bg1"/>
                    </a:solidFill>
                  </a:defRPr>
                </a:pPr>
                <a:endParaRPr lang="en-US"/>
              </a:p>
            </c:txPr>
            <c:showVal val="1"/>
          </c:dLbls>
          <c:cat>
            <c:strRef>
              <c:f>Sheet1!$B$1:$L$1</c:f>
              <c:strCache>
                <c:ptCount val="10"/>
                <c:pt idx="0">
                  <c:v>Combined as many journeys as possible into one journey</c:v>
                </c:pt>
                <c:pt idx="1">
                  <c:v>Cut down on the number of short distance journeys by car</c:v>
                </c:pt>
                <c:pt idx="2">
                  <c:v>Changed insurance provider</c:v>
                </c:pt>
                <c:pt idx="3">
                  <c:v>Cut down on the number of long distance journeys by car</c:v>
                </c:pt>
                <c:pt idx="4">
                  <c:v>Changed my driving style to conserve fuel</c:v>
                </c:pt>
                <c:pt idx="5">
                  <c:v>Walked/cycled more and left the car at home</c:v>
                </c:pt>
                <c:pt idx="6">
                  <c:v>Used public transport more for short journeys and left the car at home</c:v>
                </c:pt>
                <c:pt idx="7">
                  <c:v>Used public transport more for long journeys and left the car at home</c:v>
                </c:pt>
                <c:pt idx="8">
                  <c:v>Left longer times between servicing</c:v>
                </c:pt>
                <c:pt idx="9">
                  <c:v>Serviced or repaired my own vehicle</c:v>
                </c:pt>
              </c:strCache>
            </c:strRef>
          </c:cat>
          <c:val>
            <c:numRef>
              <c:f>Sheet1!$B$2:$L$2</c:f>
              <c:numCache>
                <c:formatCode>0%</c:formatCode>
                <c:ptCount val="10"/>
                <c:pt idx="0">
                  <c:v>0.38000000000000023</c:v>
                </c:pt>
                <c:pt idx="1">
                  <c:v>0.30000000000000021</c:v>
                </c:pt>
                <c:pt idx="2">
                  <c:v>0.47000000000000008</c:v>
                </c:pt>
                <c:pt idx="3">
                  <c:v>0.3500000000000002</c:v>
                </c:pt>
                <c:pt idx="4">
                  <c:v>0.36000000000000021</c:v>
                </c:pt>
                <c:pt idx="5">
                  <c:v>0.16</c:v>
                </c:pt>
                <c:pt idx="6">
                  <c:v>0.13</c:v>
                </c:pt>
                <c:pt idx="7">
                  <c:v>0.12000000000000002</c:v>
                </c:pt>
                <c:pt idx="8">
                  <c:v>0.22</c:v>
                </c:pt>
                <c:pt idx="9">
                  <c:v>0.12000000000000002</c:v>
                </c:pt>
              </c:numCache>
            </c:numRef>
          </c:val>
        </c:ser>
        <c:ser>
          <c:idx val="1"/>
          <c:order val="1"/>
          <c:tx>
            <c:strRef>
              <c:f>Sheet1!$A$3</c:f>
              <c:strCache>
                <c:ptCount val="1"/>
                <c:pt idx="0">
                  <c:v>Personal circumstances/ choice</c:v>
                </c:pt>
              </c:strCache>
            </c:strRef>
          </c:tx>
          <c:spPr>
            <a:solidFill>
              <a:srgbClr val="FF9933"/>
            </a:solidFill>
          </c:spPr>
          <c:dLbls>
            <c:txPr>
              <a:bodyPr/>
              <a:lstStyle/>
              <a:p>
                <a:pPr>
                  <a:defRPr lang="en-US" sz="1000">
                    <a:solidFill>
                      <a:schemeClr val="bg1"/>
                    </a:solidFill>
                  </a:defRPr>
                </a:pPr>
                <a:endParaRPr lang="en-US"/>
              </a:p>
            </c:txPr>
            <c:showVal val="1"/>
          </c:dLbls>
          <c:cat>
            <c:strRef>
              <c:f>Sheet1!$B$1:$L$1</c:f>
              <c:strCache>
                <c:ptCount val="10"/>
                <c:pt idx="0">
                  <c:v>Combined as many journeys as possible into one journey</c:v>
                </c:pt>
                <c:pt idx="1">
                  <c:v>Cut down on the number of short distance journeys by car</c:v>
                </c:pt>
                <c:pt idx="2">
                  <c:v>Changed insurance provider</c:v>
                </c:pt>
                <c:pt idx="3">
                  <c:v>Cut down on the number of long distance journeys by car</c:v>
                </c:pt>
                <c:pt idx="4">
                  <c:v>Changed my driving style to conserve fuel</c:v>
                </c:pt>
                <c:pt idx="5">
                  <c:v>Walked/cycled more and left the car at home</c:v>
                </c:pt>
                <c:pt idx="6">
                  <c:v>Used public transport more for short journeys and left the car at home</c:v>
                </c:pt>
                <c:pt idx="7">
                  <c:v>Used public transport more for long journeys and left the car at home</c:v>
                </c:pt>
                <c:pt idx="8">
                  <c:v>Left longer times between servicing</c:v>
                </c:pt>
                <c:pt idx="9">
                  <c:v>Serviced or repaired my own vehicle</c:v>
                </c:pt>
              </c:strCache>
            </c:strRef>
          </c:cat>
          <c:val>
            <c:numRef>
              <c:f>Sheet1!$B$3:$L$3</c:f>
              <c:numCache>
                <c:formatCode>0%</c:formatCode>
                <c:ptCount val="10"/>
                <c:pt idx="0">
                  <c:v>0.2100000000000001</c:v>
                </c:pt>
                <c:pt idx="1">
                  <c:v>0.17</c:v>
                </c:pt>
                <c:pt idx="2">
                  <c:v>6.0000000000000032E-2</c:v>
                </c:pt>
                <c:pt idx="3">
                  <c:v>0.12000000000000002</c:v>
                </c:pt>
                <c:pt idx="4">
                  <c:v>8.0000000000000043E-2</c:v>
                </c:pt>
                <c:pt idx="5">
                  <c:v>0.2400000000000001</c:v>
                </c:pt>
                <c:pt idx="6">
                  <c:v>0.15000000000000011</c:v>
                </c:pt>
                <c:pt idx="7">
                  <c:v>0.12000000000000002</c:v>
                </c:pt>
                <c:pt idx="8">
                  <c:v>0.05</c:v>
                </c:pt>
                <c:pt idx="9">
                  <c:v>7.0000000000000021E-2</c:v>
                </c:pt>
              </c:numCache>
            </c:numRef>
          </c:val>
        </c:ser>
        <c:ser>
          <c:idx val="2"/>
          <c:order val="2"/>
          <c:tx>
            <c:strRef>
              <c:f>Sheet1!$A$4</c:f>
              <c:strCache>
                <c:ptCount val="1"/>
                <c:pt idx="0">
                  <c:v>Environmental reasons</c:v>
                </c:pt>
              </c:strCache>
            </c:strRef>
          </c:tx>
          <c:spPr>
            <a:solidFill>
              <a:schemeClr val="accent3"/>
            </a:solidFill>
          </c:spPr>
          <c:dLbls>
            <c:dLbl>
              <c:idx val="0"/>
              <c:layout>
                <c:manualLayout>
                  <c:x val="3.8929167919178114E-3"/>
                  <c:y val="4.5008489259164824E-3"/>
                </c:manualLayout>
              </c:layout>
              <c:showVal val="1"/>
            </c:dLbl>
            <c:txPr>
              <a:bodyPr/>
              <a:lstStyle/>
              <a:p>
                <a:pPr>
                  <a:defRPr lang="en-US" sz="1000">
                    <a:solidFill>
                      <a:schemeClr val="bg1"/>
                    </a:solidFill>
                  </a:defRPr>
                </a:pPr>
                <a:endParaRPr lang="en-US"/>
              </a:p>
            </c:txPr>
            <c:showVal val="1"/>
          </c:dLbls>
          <c:cat>
            <c:strRef>
              <c:f>Sheet1!$B$1:$L$1</c:f>
              <c:strCache>
                <c:ptCount val="10"/>
                <c:pt idx="0">
                  <c:v>Combined as many journeys as possible into one journey</c:v>
                </c:pt>
                <c:pt idx="1">
                  <c:v>Cut down on the number of short distance journeys by car</c:v>
                </c:pt>
                <c:pt idx="2">
                  <c:v>Changed insurance provider</c:v>
                </c:pt>
                <c:pt idx="3">
                  <c:v>Cut down on the number of long distance journeys by car</c:v>
                </c:pt>
                <c:pt idx="4">
                  <c:v>Changed my driving style to conserve fuel</c:v>
                </c:pt>
                <c:pt idx="5">
                  <c:v>Walked/cycled more and left the car at home</c:v>
                </c:pt>
                <c:pt idx="6">
                  <c:v>Used public transport more for short journeys and left the car at home</c:v>
                </c:pt>
                <c:pt idx="7">
                  <c:v>Used public transport more for long journeys and left the car at home</c:v>
                </c:pt>
                <c:pt idx="8">
                  <c:v>Left longer times between servicing</c:v>
                </c:pt>
                <c:pt idx="9">
                  <c:v>Serviced or repaired my own vehicle</c:v>
                </c:pt>
              </c:strCache>
            </c:strRef>
          </c:cat>
          <c:val>
            <c:numRef>
              <c:f>Sheet1!$B$4:$L$4</c:f>
              <c:numCache>
                <c:formatCode>0%</c:formatCode>
                <c:ptCount val="10"/>
                <c:pt idx="0">
                  <c:v>6.0000000000000032E-2</c:v>
                </c:pt>
                <c:pt idx="1">
                  <c:v>6.0000000000000032E-2</c:v>
                </c:pt>
                <c:pt idx="2">
                  <c:v>1.0000000000000005E-2</c:v>
                </c:pt>
                <c:pt idx="3">
                  <c:v>3.0000000000000002E-2</c:v>
                </c:pt>
                <c:pt idx="4">
                  <c:v>6.0000000000000032E-2</c:v>
                </c:pt>
                <c:pt idx="5">
                  <c:v>0.05</c:v>
                </c:pt>
                <c:pt idx="6">
                  <c:v>0.05</c:v>
                </c:pt>
                <c:pt idx="7">
                  <c:v>3.0000000000000002E-2</c:v>
                </c:pt>
                <c:pt idx="8">
                  <c:v>1.0000000000000005E-2</c:v>
                </c:pt>
                <c:pt idx="9">
                  <c:v>1.0000000000000005E-2</c:v>
                </c:pt>
              </c:numCache>
            </c:numRef>
          </c:val>
        </c:ser>
        <c:ser>
          <c:idx val="3"/>
          <c:order val="3"/>
          <c:tx>
            <c:strRef>
              <c:f>Sheet1!$A$5</c:f>
              <c:strCache>
                <c:ptCount val="1"/>
                <c:pt idx="0">
                  <c:v>Other reason</c:v>
                </c:pt>
              </c:strCache>
            </c:strRef>
          </c:tx>
          <c:spPr>
            <a:solidFill>
              <a:schemeClr val="accent4"/>
            </a:solidFill>
          </c:spPr>
          <c:dLbls>
            <c:txPr>
              <a:bodyPr/>
              <a:lstStyle/>
              <a:p>
                <a:pPr>
                  <a:defRPr lang="en-US" sz="1000">
                    <a:solidFill>
                      <a:schemeClr val="bg1"/>
                    </a:solidFill>
                  </a:defRPr>
                </a:pPr>
                <a:endParaRPr lang="en-US"/>
              </a:p>
            </c:txPr>
            <c:showVal val="1"/>
          </c:dLbls>
          <c:cat>
            <c:strRef>
              <c:f>Sheet1!$B$1:$L$1</c:f>
              <c:strCache>
                <c:ptCount val="10"/>
                <c:pt idx="0">
                  <c:v>Combined as many journeys as possible into one journey</c:v>
                </c:pt>
                <c:pt idx="1">
                  <c:v>Cut down on the number of short distance journeys by car</c:v>
                </c:pt>
                <c:pt idx="2">
                  <c:v>Changed insurance provider</c:v>
                </c:pt>
                <c:pt idx="3">
                  <c:v>Cut down on the number of long distance journeys by car</c:v>
                </c:pt>
                <c:pt idx="4">
                  <c:v>Changed my driving style to conserve fuel</c:v>
                </c:pt>
                <c:pt idx="5">
                  <c:v>Walked/cycled more and left the car at home</c:v>
                </c:pt>
                <c:pt idx="6">
                  <c:v>Used public transport more for short journeys and left the car at home</c:v>
                </c:pt>
                <c:pt idx="7">
                  <c:v>Used public transport more for long journeys and left the car at home</c:v>
                </c:pt>
                <c:pt idx="8">
                  <c:v>Left longer times between servicing</c:v>
                </c:pt>
                <c:pt idx="9">
                  <c:v>Serviced or repaired my own vehicle</c:v>
                </c:pt>
              </c:strCache>
            </c:strRef>
          </c:cat>
          <c:val>
            <c:numRef>
              <c:f>Sheet1!$B$5:$L$5</c:f>
              <c:numCache>
                <c:formatCode>0%</c:formatCode>
                <c:ptCount val="10"/>
                <c:pt idx="0">
                  <c:v>3.0000000000000002E-2</c:v>
                </c:pt>
                <c:pt idx="1">
                  <c:v>3.0000000000000002E-2</c:v>
                </c:pt>
                <c:pt idx="2">
                  <c:v>1.0000000000000005E-2</c:v>
                </c:pt>
                <c:pt idx="3">
                  <c:v>3.0000000000000002E-2</c:v>
                </c:pt>
                <c:pt idx="4">
                  <c:v>1.0000000000000005E-2</c:v>
                </c:pt>
                <c:pt idx="5">
                  <c:v>0.05</c:v>
                </c:pt>
                <c:pt idx="6">
                  <c:v>3.0000000000000002E-2</c:v>
                </c:pt>
                <c:pt idx="7">
                  <c:v>4.0000000000000022E-2</c:v>
                </c:pt>
                <c:pt idx="8">
                  <c:v>1.0000000000000005E-2</c:v>
                </c:pt>
                <c:pt idx="9">
                  <c:v>2.0000000000000011E-2</c:v>
                </c:pt>
              </c:numCache>
            </c:numRef>
          </c:val>
        </c:ser>
        <c:ser>
          <c:idx val="4"/>
          <c:order val="4"/>
          <c:tx>
            <c:strRef>
              <c:f>Sheet1!$A$6</c:f>
              <c:strCache>
                <c:ptCount val="1"/>
                <c:pt idx="0">
                  <c:v>Have not done in the last 12 months</c:v>
                </c:pt>
              </c:strCache>
            </c:strRef>
          </c:tx>
          <c:spPr>
            <a:solidFill>
              <a:schemeClr val="bg1">
                <a:lumMod val="50000"/>
              </a:schemeClr>
            </a:solidFill>
          </c:spPr>
          <c:dLbls>
            <c:txPr>
              <a:bodyPr/>
              <a:lstStyle/>
              <a:p>
                <a:pPr>
                  <a:defRPr>
                    <a:solidFill>
                      <a:schemeClr val="bg1"/>
                    </a:solidFill>
                  </a:defRPr>
                </a:pPr>
                <a:endParaRPr lang="en-US"/>
              </a:p>
            </c:txPr>
            <c:showVal val="1"/>
          </c:dLbls>
          <c:cat>
            <c:strRef>
              <c:f>Sheet1!$B$1:$L$1</c:f>
              <c:strCache>
                <c:ptCount val="10"/>
                <c:pt idx="0">
                  <c:v>Combined as many journeys as possible into one journey</c:v>
                </c:pt>
                <c:pt idx="1">
                  <c:v>Cut down on the number of short distance journeys by car</c:v>
                </c:pt>
                <c:pt idx="2">
                  <c:v>Changed insurance provider</c:v>
                </c:pt>
                <c:pt idx="3">
                  <c:v>Cut down on the number of long distance journeys by car</c:v>
                </c:pt>
                <c:pt idx="4">
                  <c:v>Changed my driving style to conserve fuel</c:v>
                </c:pt>
                <c:pt idx="5">
                  <c:v>Walked/cycled more and left the car at home</c:v>
                </c:pt>
                <c:pt idx="6">
                  <c:v>Used public transport more for short journeys and left the car at home</c:v>
                </c:pt>
                <c:pt idx="7">
                  <c:v>Used public transport more for long journeys and left the car at home</c:v>
                </c:pt>
                <c:pt idx="8">
                  <c:v>Left longer times between servicing</c:v>
                </c:pt>
                <c:pt idx="9">
                  <c:v>Serviced or repaired my own vehicle</c:v>
                </c:pt>
              </c:strCache>
            </c:strRef>
          </c:cat>
          <c:val>
            <c:numRef>
              <c:f>Sheet1!$B$6:$L$6</c:f>
              <c:numCache>
                <c:formatCode>0%</c:formatCode>
                <c:ptCount val="10"/>
                <c:pt idx="0">
                  <c:v>0.33000000000000035</c:v>
                </c:pt>
                <c:pt idx="1">
                  <c:v>0.44</c:v>
                </c:pt>
                <c:pt idx="2">
                  <c:v>0.45</c:v>
                </c:pt>
                <c:pt idx="3">
                  <c:v>0.47000000000000008</c:v>
                </c:pt>
                <c:pt idx="4">
                  <c:v>0.49000000000000021</c:v>
                </c:pt>
                <c:pt idx="5">
                  <c:v>0.51</c:v>
                </c:pt>
                <c:pt idx="6">
                  <c:v>0.64000000000000046</c:v>
                </c:pt>
                <c:pt idx="7">
                  <c:v>0.68</c:v>
                </c:pt>
                <c:pt idx="8">
                  <c:v>0.71000000000000041</c:v>
                </c:pt>
                <c:pt idx="9">
                  <c:v>0.77000000000000046</c:v>
                </c:pt>
              </c:numCache>
            </c:numRef>
          </c:val>
        </c:ser>
        <c:gapWidth val="79"/>
        <c:overlap val="100"/>
        <c:axId val="165563776"/>
        <c:axId val="165586048"/>
      </c:barChart>
      <c:catAx>
        <c:axId val="165563776"/>
        <c:scaling>
          <c:orientation val="maxMin"/>
        </c:scaling>
        <c:delete val="1"/>
        <c:axPos val="l"/>
        <c:numFmt formatCode="General" sourceLinked="1"/>
        <c:tickLblPos val="none"/>
        <c:crossAx val="165586048"/>
        <c:crosses val="autoZero"/>
        <c:auto val="1"/>
        <c:lblAlgn val="ctr"/>
        <c:lblOffset val="100"/>
      </c:catAx>
      <c:valAx>
        <c:axId val="165586048"/>
        <c:scaling>
          <c:orientation val="minMax"/>
          <c:max val="1"/>
        </c:scaling>
        <c:delete val="1"/>
        <c:axPos val="t"/>
        <c:numFmt formatCode="0%" sourceLinked="1"/>
        <c:tickLblPos val="none"/>
        <c:crossAx val="165563776"/>
        <c:crosses val="autoZero"/>
        <c:crossBetween val="between"/>
      </c:valAx>
    </c:plotArea>
    <c:legend>
      <c:legendPos val="b"/>
      <c:layout>
        <c:manualLayout>
          <c:xMode val="edge"/>
          <c:yMode val="edge"/>
          <c:x val="3.9333407990145314E-2"/>
          <c:y val="1.1960269345712213E-2"/>
          <c:w val="0.91962904896553688"/>
          <c:h val="5.1059412056342776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76.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42999818024021352"/>
          <c:y val="6.5192584452270524E-2"/>
          <c:w val="0.57000181975980113"/>
          <c:h val="0.87931182957267362"/>
        </c:manualLayout>
      </c:layout>
      <c:barChart>
        <c:barDir val="bar"/>
        <c:grouping val="percentStacked"/>
        <c:ser>
          <c:idx val="0"/>
          <c:order val="0"/>
          <c:tx>
            <c:strRef>
              <c:f>Sheet1!$A$2</c:f>
              <c:strCache>
                <c:ptCount val="1"/>
                <c:pt idx="0">
                  <c:v>Financial reasons</c:v>
                </c:pt>
              </c:strCache>
            </c:strRef>
          </c:tx>
          <c:spPr>
            <a:solidFill>
              <a:schemeClr val="accent1"/>
            </a:solidFill>
          </c:spPr>
          <c:dLbls>
            <c:dLbl>
              <c:idx val="6"/>
              <c:spPr/>
              <c:txPr>
                <a:bodyPr/>
                <a:lstStyle/>
                <a:p>
                  <a:pPr>
                    <a:defRPr lang="en-US" sz="1000">
                      <a:solidFill>
                        <a:schemeClr val="tx1"/>
                      </a:solidFill>
                    </a:defRPr>
                  </a:pPr>
                  <a:endParaRPr lang="en-US"/>
                </a:p>
              </c:txPr>
            </c:dLbl>
            <c:dLbl>
              <c:idx val="7"/>
              <c:spPr/>
              <c:txPr>
                <a:bodyPr/>
                <a:lstStyle/>
                <a:p>
                  <a:pPr>
                    <a:defRPr lang="en-US" sz="1000">
                      <a:solidFill>
                        <a:schemeClr val="tx1"/>
                      </a:solidFill>
                    </a:defRPr>
                  </a:pPr>
                  <a:endParaRPr lang="en-US"/>
                </a:p>
              </c:txPr>
            </c:dLbl>
            <c:dLbl>
              <c:idx val="8"/>
              <c:spPr/>
              <c:txPr>
                <a:bodyPr/>
                <a:lstStyle/>
                <a:p>
                  <a:pPr>
                    <a:defRPr lang="en-US" sz="1000">
                      <a:solidFill>
                        <a:schemeClr val="tx1"/>
                      </a:solidFill>
                    </a:defRPr>
                  </a:pPr>
                  <a:endParaRPr lang="en-US"/>
                </a:p>
              </c:txPr>
            </c:dLbl>
            <c:dLbl>
              <c:idx val="9"/>
              <c:layout>
                <c:manualLayout>
                  <c:x val="5.5555166717993695E-3"/>
                  <c:y val="-2.4689241020185823E-3"/>
                </c:manualLayout>
              </c:layout>
              <c:showVal val="1"/>
            </c:dLbl>
            <c:dLbl>
              <c:idx val="10"/>
              <c:layout>
                <c:manualLayout>
                  <c:x val="8.3332750076990508E-3"/>
                  <c:y val="2.4691185207996085E-3"/>
                </c:manualLayout>
              </c:layout>
              <c:showVal val="1"/>
            </c:dLbl>
            <c:dLbl>
              <c:idx val="11"/>
              <c:layout>
                <c:manualLayout>
                  <c:x val="8.3332750076990508E-3"/>
                  <c:y val="9.0533299914255971E-17"/>
                </c:manualLayout>
              </c:layout>
              <c:showVal val="1"/>
            </c:dLbl>
            <c:dLbl>
              <c:idx val="12"/>
              <c:layout>
                <c:manualLayout>
                  <c:x val="8.3332750076990508E-3"/>
                  <c:y val="4.9382370415995899E-3"/>
                </c:manualLayout>
              </c:layout>
              <c:showVal val="1"/>
            </c:dLbl>
            <c:dLbl>
              <c:idx val="13"/>
              <c:layout>
                <c:manualLayout>
                  <c:x val="8.3332750076990508E-3"/>
                  <c:y val="1.9441878116533992E-7"/>
                </c:manualLayout>
              </c:layout>
              <c:showVal val="1"/>
            </c:dLbl>
            <c:dLbl>
              <c:idx val="14"/>
              <c:layout>
                <c:manualLayout>
                  <c:x val="1.3888791679498321E-2"/>
                  <c:y val="-4.9380426228183595E-3"/>
                </c:manualLayout>
              </c:layout>
              <c:showVal val="1"/>
            </c:dLbl>
            <c:txPr>
              <a:bodyPr/>
              <a:lstStyle/>
              <a:p>
                <a:pPr>
                  <a:defRPr lang="en-US" sz="1000">
                    <a:solidFill>
                      <a:schemeClr val="bg1"/>
                    </a:solidFill>
                  </a:defRPr>
                </a:pPr>
                <a:endParaRPr lang="en-US"/>
              </a:p>
            </c:txPr>
            <c:showVal val="1"/>
          </c:dLbls>
          <c:cat>
            <c:strRef>
              <c:f>Sheet1!$B$1:$J$1</c:f>
              <c:strCache>
                <c:ptCount val="9"/>
                <c:pt idx="0">
                  <c:v>Changed my car to a more fuel efficient model to save money</c:v>
                </c:pt>
                <c:pt idx="1">
                  <c:v>Reduced level of breakdown cover</c:v>
                </c:pt>
                <c:pt idx="2">
                  <c:v>Considered buying an alternatively powered vehicle (e.g. Hybrid, Electric etc)</c:v>
                </c:pt>
                <c:pt idx="3">
                  <c:v>Car-sharing more with colleagues</c:v>
                </c:pt>
                <c:pt idx="4">
                  <c:v>Cut down on the number of cars in the household</c:v>
                </c:pt>
                <c:pt idx="5">
                  <c:v>Cancelled breakdown cover</c:v>
                </c:pt>
                <c:pt idx="6">
                  <c:v>Used a car club (i.e. Street Car, Zip Car, etc.)</c:v>
                </c:pt>
                <c:pt idx="7">
                  <c:v>Sold my car and opted to use public transport, bicycle, walking, motorbike instead</c:v>
                </c:pt>
                <c:pt idx="8">
                  <c:v>Switched to an alternatively powered vehicle (e.g. Hybrid, Electric etc)</c:v>
                </c:pt>
              </c:strCache>
            </c:strRef>
          </c:cat>
          <c:val>
            <c:numRef>
              <c:f>Sheet1!$B$2:$J$2</c:f>
              <c:numCache>
                <c:formatCode>0%</c:formatCode>
                <c:ptCount val="9"/>
                <c:pt idx="0">
                  <c:v>0.1</c:v>
                </c:pt>
                <c:pt idx="1">
                  <c:v>9.0000000000000024E-2</c:v>
                </c:pt>
                <c:pt idx="2">
                  <c:v>7.0000000000000021E-2</c:v>
                </c:pt>
                <c:pt idx="3">
                  <c:v>6.0000000000000032E-2</c:v>
                </c:pt>
                <c:pt idx="4">
                  <c:v>6.0000000000000032E-2</c:v>
                </c:pt>
                <c:pt idx="5">
                  <c:v>7.0000000000000021E-2</c:v>
                </c:pt>
                <c:pt idx="6">
                  <c:v>1.0000000000000005E-2</c:v>
                </c:pt>
                <c:pt idx="7">
                  <c:v>1.0000000000000005E-2</c:v>
                </c:pt>
                <c:pt idx="8">
                  <c:v>2.0000000000000011E-2</c:v>
                </c:pt>
              </c:numCache>
            </c:numRef>
          </c:val>
        </c:ser>
        <c:ser>
          <c:idx val="1"/>
          <c:order val="1"/>
          <c:tx>
            <c:strRef>
              <c:f>Sheet1!$A$3</c:f>
              <c:strCache>
                <c:ptCount val="1"/>
                <c:pt idx="0">
                  <c:v>Personal circumstances/ choice</c:v>
                </c:pt>
              </c:strCache>
            </c:strRef>
          </c:tx>
          <c:spPr>
            <a:solidFill>
              <a:srgbClr val="FF9933"/>
            </a:solidFill>
          </c:spPr>
          <c:dLbls>
            <c:dLbl>
              <c:idx val="6"/>
              <c:layout>
                <c:manualLayout>
                  <c:x val="1.4222122679806265E-2"/>
                  <c:y val="0"/>
                </c:manualLayout>
              </c:layout>
              <c:showVal val="1"/>
            </c:dLbl>
            <c:dLbl>
              <c:idx val="8"/>
              <c:layout>
                <c:manualLayout>
                  <c:x val="1.0666592009854699E-2"/>
                  <c:y val="2.250335867057984E-3"/>
                </c:manualLayout>
              </c:layout>
              <c:showVal val="1"/>
            </c:dLbl>
            <c:txPr>
              <a:bodyPr/>
              <a:lstStyle/>
              <a:p>
                <a:pPr>
                  <a:defRPr lang="en-US" sz="1000">
                    <a:solidFill>
                      <a:schemeClr val="bg1"/>
                    </a:solidFill>
                  </a:defRPr>
                </a:pPr>
                <a:endParaRPr lang="en-US"/>
              </a:p>
            </c:txPr>
            <c:showVal val="1"/>
          </c:dLbls>
          <c:cat>
            <c:strRef>
              <c:f>Sheet1!$B$1:$J$1</c:f>
              <c:strCache>
                <c:ptCount val="9"/>
                <c:pt idx="0">
                  <c:v>Changed my car to a more fuel efficient model to save money</c:v>
                </c:pt>
                <c:pt idx="1">
                  <c:v>Reduced level of breakdown cover</c:v>
                </c:pt>
                <c:pt idx="2">
                  <c:v>Considered buying an alternatively powered vehicle (e.g. Hybrid, Electric etc)</c:v>
                </c:pt>
                <c:pt idx="3">
                  <c:v>Car-sharing more with colleagues</c:v>
                </c:pt>
                <c:pt idx="4">
                  <c:v>Cut down on the number of cars in the household</c:v>
                </c:pt>
                <c:pt idx="5">
                  <c:v>Cancelled breakdown cover</c:v>
                </c:pt>
                <c:pt idx="6">
                  <c:v>Used a car club (i.e. Street Car, Zip Car, etc.)</c:v>
                </c:pt>
                <c:pt idx="7">
                  <c:v>Sold my car and opted to use public transport, bicycle, walking, motorbike instead</c:v>
                </c:pt>
                <c:pt idx="8">
                  <c:v>Switched to an alternatively powered vehicle (e.g. Hybrid, Electric etc)</c:v>
                </c:pt>
              </c:strCache>
            </c:strRef>
          </c:cat>
          <c:val>
            <c:numRef>
              <c:f>Sheet1!$B$3:$J$3</c:f>
              <c:numCache>
                <c:formatCode>0%</c:formatCode>
                <c:ptCount val="9"/>
                <c:pt idx="0">
                  <c:v>4.0000000000000022E-2</c:v>
                </c:pt>
                <c:pt idx="1">
                  <c:v>3.0000000000000002E-2</c:v>
                </c:pt>
                <c:pt idx="2">
                  <c:v>3.0000000000000002E-2</c:v>
                </c:pt>
                <c:pt idx="3">
                  <c:v>0.05</c:v>
                </c:pt>
                <c:pt idx="4">
                  <c:v>3.0000000000000002E-2</c:v>
                </c:pt>
                <c:pt idx="5">
                  <c:v>3.0000000000000002E-2</c:v>
                </c:pt>
                <c:pt idx="6">
                  <c:v>2.0000000000000011E-2</c:v>
                </c:pt>
                <c:pt idx="7">
                  <c:v>2.0000000000000011E-2</c:v>
                </c:pt>
                <c:pt idx="8">
                  <c:v>1.0000000000000005E-2</c:v>
                </c:pt>
              </c:numCache>
            </c:numRef>
          </c:val>
        </c:ser>
        <c:ser>
          <c:idx val="2"/>
          <c:order val="2"/>
          <c:tx>
            <c:strRef>
              <c:f>Sheet1!$A$4</c:f>
              <c:strCache>
                <c:ptCount val="1"/>
                <c:pt idx="0">
                  <c:v>Environmental reasons</c:v>
                </c:pt>
              </c:strCache>
            </c:strRef>
          </c:tx>
          <c:spPr>
            <a:solidFill>
              <a:schemeClr val="accent3"/>
            </a:solidFill>
          </c:spPr>
          <c:dLbls>
            <c:dLbl>
              <c:idx val="0"/>
              <c:layout>
                <c:manualLayout>
                  <c:x val="3.8929167919178123E-3"/>
                  <c:y val="4.5008489259164824E-3"/>
                </c:manualLayout>
              </c:layout>
              <c:showVal val="1"/>
            </c:dLbl>
            <c:dLbl>
              <c:idx val="6"/>
              <c:layout>
                <c:manualLayout>
                  <c:x val="3.555530669951569E-2"/>
                  <c:y val="5.3157540166723532E-7"/>
                </c:manualLayout>
              </c:layout>
              <c:showVal val="1"/>
            </c:dLbl>
            <c:dLbl>
              <c:idx val="8"/>
              <c:layout>
                <c:manualLayout>
                  <c:x val="2.4888714689661071E-2"/>
                  <c:y val="2.2505130588585331E-3"/>
                </c:manualLayout>
              </c:layout>
              <c:showVal val="1"/>
            </c:dLbl>
            <c:txPr>
              <a:bodyPr/>
              <a:lstStyle/>
              <a:p>
                <a:pPr>
                  <a:defRPr lang="en-US" sz="1000">
                    <a:solidFill>
                      <a:schemeClr val="bg1"/>
                    </a:solidFill>
                  </a:defRPr>
                </a:pPr>
                <a:endParaRPr lang="en-US"/>
              </a:p>
            </c:txPr>
            <c:showVal val="1"/>
          </c:dLbls>
          <c:cat>
            <c:strRef>
              <c:f>Sheet1!$B$1:$J$1</c:f>
              <c:strCache>
                <c:ptCount val="9"/>
                <c:pt idx="0">
                  <c:v>Changed my car to a more fuel efficient model to save money</c:v>
                </c:pt>
                <c:pt idx="1">
                  <c:v>Reduced level of breakdown cover</c:v>
                </c:pt>
                <c:pt idx="2">
                  <c:v>Considered buying an alternatively powered vehicle (e.g. Hybrid, Electric etc)</c:v>
                </c:pt>
                <c:pt idx="3">
                  <c:v>Car-sharing more with colleagues</c:v>
                </c:pt>
                <c:pt idx="4">
                  <c:v>Cut down on the number of cars in the household</c:v>
                </c:pt>
                <c:pt idx="5">
                  <c:v>Cancelled breakdown cover</c:v>
                </c:pt>
                <c:pt idx="6">
                  <c:v>Used a car club (i.e. Street Car, Zip Car, etc.)</c:v>
                </c:pt>
                <c:pt idx="7">
                  <c:v>Sold my car and opted to use public transport, bicycle, walking, motorbike instead</c:v>
                </c:pt>
                <c:pt idx="8">
                  <c:v>Switched to an alternatively powered vehicle (e.g. Hybrid, Electric etc)</c:v>
                </c:pt>
              </c:strCache>
            </c:strRef>
          </c:cat>
          <c:val>
            <c:numRef>
              <c:f>Sheet1!$B$4:$J$4</c:f>
              <c:numCache>
                <c:formatCode>0%</c:formatCode>
                <c:ptCount val="9"/>
                <c:pt idx="0">
                  <c:v>3.0000000000000002E-2</c:v>
                </c:pt>
                <c:pt idx="1">
                  <c:v>1.0000000000000005E-2</c:v>
                </c:pt>
                <c:pt idx="2">
                  <c:v>7.0000000000000021E-2</c:v>
                </c:pt>
                <c:pt idx="3">
                  <c:v>2.0000000000000011E-2</c:v>
                </c:pt>
                <c:pt idx="4">
                  <c:v>1.0000000000000005E-2</c:v>
                </c:pt>
                <c:pt idx="5">
                  <c:v>1.0000000000000005E-2</c:v>
                </c:pt>
                <c:pt idx="6">
                  <c:v>1.0000000000000005E-2</c:v>
                </c:pt>
                <c:pt idx="7">
                  <c:v>1.0000000000000005E-2</c:v>
                </c:pt>
                <c:pt idx="8">
                  <c:v>1.0000000000000005E-2</c:v>
                </c:pt>
              </c:numCache>
            </c:numRef>
          </c:val>
        </c:ser>
        <c:ser>
          <c:idx val="3"/>
          <c:order val="3"/>
          <c:tx>
            <c:strRef>
              <c:f>Sheet1!$A$5</c:f>
              <c:strCache>
                <c:ptCount val="1"/>
                <c:pt idx="0">
                  <c:v>Other reason</c:v>
                </c:pt>
              </c:strCache>
            </c:strRef>
          </c:tx>
          <c:spPr>
            <a:solidFill>
              <a:schemeClr val="accent4"/>
            </a:solidFill>
          </c:spPr>
          <c:dLbls>
            <c:txPr>
              <a:bodyPr/>
              <a:lstStyle/>
              <a:p>
                <a:pPr>
                  <a:defRPr lang="en-US" sz="1100">
                    <a:solidFill>
                      <a:schemeClr val="bg1"/>
                    </a:solidFill>
                  </a:defRPr>
                </a:pPr>
                <a:endParaRPr lang="en-US"/>
              </a:p>
            </c:txPr>
            <c:showVal val="1"/>
          </c:dLbls>
          <c:cat>
            <c:strRef>
              <c:f>Sheet1!$B$1:$J$1</c:f>
              <c:strCache>
                <c:ptCount val="9"/>
                <c:pt idx="0">
                  <c:v>Changed my car to a more fuel efficient model to save money</c:v>
                </c:pt>
                <c:pt idx="1">
                  <c:v>Reduced level of breakdown cover</c:v>
                </c:pt>
                <c:pt idx="2">
                  <c:v>Considered buying an alternatively powered vehicle (e.g. Hybrid, Electric etc)</c:v>
                </c:pt>
                <c:pt idx="3">
                  <c:v>Car-sharing more with colleagues</c:v>
                </c:pt>
                <c:pt idx="4">
                  <c:v>Cut down on the number of cars in the household</c:v>
                </c:pt>
                <c:pt idx="5">
                  <c:v>Cancelled breakdown cover</c:v>
                </c:pt>
                <c:pt idx="6">
                  <c:v>Used a car club (i.e. Street Car, Zip Car, etc.)</c:v>
                </c:pt>
                <c:pt idx="7">
                  <c:v>Sold my car and opted to use public transport, bicycle, walking, motorbike instead</c:v>
                </c:pt>
                <c:pt idx="8">
                  <c:v>Switched to an alternatively powered vehicle (e.g. Hybrid, Electric etc)</c:v>
                </c:pt>
              </c:strCache>
            </c:strRef>
          </c:cat>
          <c:val>
            <c:numRef>
              <c:f>Sheet1!$B$5:$J$5</c:f>
              <c:numCache>
                <c:formatCode>0%</c:formatCode>
                <c:ptCount val="9"/>
                <c:pt idx="0">
                  <c:v>1.0000000000000005E-2</c:v>
                </c:pt>
                <c:pt idx="1">
                  <c:v>1.0000000000000005E-2</c:v>
                </c:pt>
                <c:pt idx="2">
                  <c:v>1.0000000000000005E-2</c:v>
                </c:pt>
                <c:pt idx="3">
                  <c:v>2.0000000000000011E-2</c:v>
                </c:pt>
                <c:pt idx="4">
                  <c:v>1.0000000000000005E-2</c:v>
                </c:pt>
                <c:pt idx="5">
                  <c:v>2.0000000000000011E-2</c:v>
                </c:pt>
                <c:pt idx="6">
                  <c:v>1.0000000000000005E-2</c:v>
                </c:pt>
                <c:pt idx="7">
                  <c:v>1.0000000000000005E-2</c:v>
                </c:pt>
                <c:pt idx="8">
                  <c:v>1.0000000000000005E-2</c:v>
                </c:pt>
              </c:numCache>
            </c:numRef>
          </c:val>
        </c:ser>
        <c:ser>
          <c:idx val="4"/>
          <c:order val="4"/>
          <c:tx>
            <c:strRef>
              <c:f>Sheet1!$A$6</c:f>
              <c:strCache>
                <c:ptCount val="1"/>
                <c:pt idx="0">
                  <c:v>Have not done in the last 12 months</c:v>
                </c:pt>
              </c:strCache>
            </c:strRef>
          </c:tx>
          <c:spPr>
            <a:solidFill>
              <a:schemeClr val="bg1">
                <a:lumMod val="50000"/>
              </a:schemeClr>
            </a:solidFill>
          </c:spPr>
          <c:dLbls>
            <c:txPr>
              <a:bodyPr/>
              <a:lstStyle/>
              <a:p>
                <a:pPr>
                  <a:defRPr>
                    <a:solidFill>
                      <a:schemeClr val="bg1"/>
                    </a:solidFill>
                  </a:defRPr>
                </a:pPr>
                <a:endParaRPr lang="en-US"/>
              </a:p>
            </c:txPr>
            <c:showVal val="1"/>
          </c:dLbls>
          <c:cat>
            <c:strRef>
              <c:f>Sheet1!$B$1:$J$1</c:f>
              <c:strCache>
                <c:ptCount val="9"/>
                <c:pt idx="0">
                  <c:v>Changed my car to a more fuel efficient model to save money</c:v>
                </c:pt>
                <c:pt idx="1">
                  <c:v>Reduced level of breakdown cover</c:v>
                </c:pt>
                <c:pt idx="2">
                  <c:v>Considered buying an alternatively powered vehicle (e.g. Hybrid, Electric etc)</c:v>
                </c:pt>
                <c:pt idx="3">
                  <c:v>Car-sharing more with colleagues</c:v>
                </c:pt>
                <c:pt idx="4">
                  <c:v>Cut down on the number of cars in the household</c:v>
                </c:pt>
                <c:pt idx="5">
                  <c:v>Cancelled breakdown cover</c:v>
                </c:pt>
                <c:pt idx="6">
                  <c:v>Used a car club (i.e. Street Car, Zip Car, etc.)</c:v>
                </c:pt>
                <c:pt idx="7">
                  <c:v>Sold my car and opted to use public transport, bicycle, walking, motorbike instead</c:v>
                </c:pt>
                <c:pt idx="8">
                  <c:v>Switched to an alternatively powered vehicle (e.g. Hybrid, Electric etc)</c:v>
                </c:pt>
              </c:strCache>
            </c:strRef>
          </c:cat>
          <c:val>
            <c:numRef>
              <c:f>Sheet1!$B$6:$J$6</c:f>
              <c:numCache>
                <c:formatCode>0%</c:formatCode>
                <c:ptCount val="9"/>
                <c:pt idx="0">
                  <c:v>0.8200000000000004</c:v>
                </c:pt>
                <c:pt idx="1">
                  <c:v>0.86000000000000043</c:v>
                </c:pt>
                <c:pt idx="2">
                  <c:v>0.8300000000000004</c:v>
                </c:pt>
                <c:pt idx="3">
                  <c:v>0.85000000000000042</c:v>
                </c:pt>
                <c:pt idx="4">
                  <c:v>0.89</c:v>
                </c:pt>
                <c:pt idx="5">
                  <c:v>0.88</c:v>
                </c:pt>
                <c:pt idx="6">
                  <c:v>0.9500000000000004</c:v>
                </c:pt>
                <c:pt idx="7">
                  <c:v>0.9500000000000004</c:v>
                </c:pt>
                <c:pt idx="8">
                  <c:v>0.94000000000000039</c:v>
                </c:pt>
              </c:numCache>
            </c:numRef>
          </c:val>
        </c:ser>
        <c:gapWidth val="79"/>
        <c:overlap val="100"/>
        <c:axId val="166571392"/>
        <c:axId val="166585472"/>
      </c:barChart>
      <c:catAx>
        <c:axId val="166571392"/>
        <c:scaling>
          <c:orientation val="maxMin"/>
        </c:scaling>
        <c:delete val="1"/>
        <c:axPos val="l"/>
        <c:numFmt formatCode="General" sourceLinked="1"/>
        <c:tickLblPos val="none"/>
        <c:crossAx val="166585472"/>
        <c:crosses val="autoZero"/>
        <c:auto val="1"/>
        <c:lblAlgn val="ctr"/>
        <c:lblOffset val="100"/>
      </c:catAx>
      <c:valAx>
        <c:axId val="166585472"/>
        <c:scaling>
          <c:orientation val="minMax"/>
          <c:max val="1"/>
        </c:scaling>
        <c:delete val="1"/>
        <c:axPos val="t"/>
        <c:numFmt formatCode="0%" sourceLinked="1"/>
        <c:tickLblPos val="none"/>
        <c:crossAx val="166571392"/>
        <c:crosses val="autoZero"/>
        <c:crossBetween val="between"/>
      </c:valAx>
    </c:plotArea>
    <c:legend>
      <c:legendPos val="b"/>
      <c:layout>
        <c:manualLayout>
          <c:xMode val="edge"/>
          <c:yMode val="edge"/>
          <c:x val="8.9110837369467247E-2"/>
          <c:y val="1.1960269345712213E-2"/>
          <c:w val="0.91088916263053321"/>
          <c:h val="5.1059412056342776E-2"/>
        </c:manualLayout>
      </c:layout>
      <c:txPr>
        <a:bodyPr/>
        <a:lstStyle/>
        <a:p>
          <a:pPr>
            <a:defRPr lang="en-US"/>
          </a:pPr>
          <a:endParaRPr lang="en-US"/>
        </a:p>
      </c:txPr>
    </c:legend>
    <c:plotVisOnly val="1"/>
    <c:dispBlanksAs val="gap"/>
  </c:chart>
  <c:txPr>
    <a:bodyPr/>
    <a:lstStyle/>
    <a:p>
      <a:pPr>
        <a:defRPr sz="1000"/>
      </a:pPr>
      <a:endParaRPr lang="en-US"/>
    </a:p>
  </c:txPr>
  <c:externalData r:id="rId1"/>
</c:chartSpace>
</file>

<file path=ppt/charts/chart77.xml><?xml version="1.0" encoding="utf-8"?>
<c:chartSpace xmlns:c="http://schemas.openxmlformats.org/drawingml/2006/chart" xmlns:a="http://schemas.openxmlformats.org/drawingml/2006/main" xmlns:r="http://schemas.openxmlformats.org/officeDocument/2006/relationships">
  <c:lang val="en-GB"/>
  <c:chart>
    <c:autoTitleDeleted val="1"/>
    <c:plotArea>
      <c:layout/>
      <c:barChart>
        <c:barDir val="bar"/>
        <c:grouping val="stacked"/>
        <c:ser>
          <c:idx val="0"/>
          <c:order val="0"/>
          <c:tx>
            <c:strRef>
              <c:f>Sheet1!$B$1</c:f>
              <c:strCache>
                <c:ptCount val="1"/>
                <c:pt idx="0">
                  <c:v>Series 1</c:v>
                </c:pt>
              </c:strCache>
            </c:strRef>
          </c:tx>
          <c:spPr>
            <a:solidFill>
              <a:schemeClr val="accent6"/>
            </a:solidFill>
          </c:spPr>
          <c:dLbls>
            <c:dLbl>
              <c:idx val="0"/>
              <c:layout>
                <c:manualLayout>
                  <c:x val="0.17044639309218129"/>
                  <c:y val="9.0445790923515609E-3"/>
                </c:manualLayout>
              </c:layout>
              <c:dLblPos val="ctr"/>
              <c:showVal val="1"/>
            </c:dLbl>
            <c:dLbl>
              <c:idx val="1"/>
              <c:layout>
                <c:manualLayout>
                  <c:x val="0.30269594498841834"/>
                  <c:y val="4.5222895461757675E-3"/>
                </c:manualLayout>
              </c:layout>
              <c:dLblPos val="ctr"/>
              <c:showVal val="1"/>
            </c:dLbl>
            <c:dLbl>
              <c:idx val="2"/>
              <c:layout>
                <c:manualLayout>
                  <c:x val="0.20096731706808998"/>
                  <c:y val="-3.5608579103746611E-7"/>
                </c:manualLayout>
              </c:layout>
              <c:dLblPos val="ctr"/>
              <c:showVal val="1"/>
            </c:dLbl>
            <c:txPr>
              <a:bodyPr/>
              <a:lstStyle/>
              <a:p>
                <a:pPr>
                  <a:defRPr sz="1400"/>
                </a:pPr>
                <a:endParaRPr lang="en-US"/>
              </a:p>
            </c:txPr>
            <c:dLblPos val="inEnd"/>
            <c:showVal val="1"/>
          </c:dLbls>
          <c:cat>
            <c:strRef>
              <c:f>Sheet1!$A$2:$A$4</c:f>
              <c:strCache>
                <c:ptCount val="3"/>
                <c:pt idx="0">
                  <c:v>City/ town centre</c:v>
                </c:pt>
                <c:pt idx="1">
                  <c:v>Suburb/ edge of town</c:v>
                </c:pt>
                <c:pt idx="2">
                  <c:v>Village/ rural</c:v>
                </c:pt>
              </c:strCache>
            </c:strRef>
          </c:cat>
          <c:val>
            <c:numRef>
              <c:f>Sheet1!$B$2:$B$4</c:f>
              <c:numCache>
                <c:formatCode>0%</c:formatCode>
                <c:ptCount val="3"/>
                <c:pt idx="0">
                  <c:v>0.23</c:v>
                </c:pt>
                <c:pt idx="1">
                  <c:v>0.49000000000000021</c:v>
                </c:pt>
                <c:pt idx="2">
                  <c:v>0.27</c:v>
                </c:pt>
              </c:numCache>
            </c:numRef>
          </c:val>
        </c:ser>
        <c:overlap val="100"/>
        <c:axId val="143739520"/>
        <c:axId val="145769216"/>
      </c:barChart>
      <c:catAx>
        <c:axId val="143739520"/>
        <c:scaling>
          <c:orientation val="minMax"/>
        </c:scaling>
        <c:axPos val="l"/>
        <c:tickLblPos val="nextTo"/>
        <c:txPr>
          <a:bodyPr/>
          <a:lstStyle/>
          <a:p>
            <a:pPr>
              <a:defRPr sz="1600"/>
            </a:pPr>
            <a:endParaRPr lang="en-US"/>
          </a:p>
        </c:txPr>
        <c:crossAx val="145769216"/>
        <c:crosses val="autoZero"/>
        <c:auto val="1"/>
        <c:lblAlgn val="ctr"/>
        <c:lblOffset val="100"/>
      </c:catAx>
      <c:valAx>
        <c:axId val="145769216"/>
        <c:scaling>
          <c:orientation val="minMax"/>
        </c:scaling>
        <c:delete val="1"/>
        <c:axPos val="b"/>
        <c:numFmt formatCode="0%" sourceLinked="1"/>
        <c:tickLblPos val="none"/>
        <c:crossAx val="143739520"/>
        <c:crosses val="autoZero"/>
        <c:crossBetween val="between"/>
      </c:valAx>
    </c:plotArea>
    <c:plotVisOnly val="1"/>
  </c:chart>
  <c:txPr>
    <a:bodyPr/>
    <a:lstStyle/>
    <a:p>
      <a:pPr>
        <a:defRPr sz="1800"/>
      </a:pPr>
      <a:endParaRPr lang="en-US"/>
    </a:p>
  </c:txPr>
  <c:externalData r:id="rId1"/>
</c:chartSpace>
</file>

<file path=ppt/charts/chart78.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7386234332136788"/>
          <c:y val="0.18832310431319371"/>
          <c:w val="0.47283299926366795"/>
          <c:h val="0.70924949889549804"/>
        </c:manualLayout>
      </c:layout>
      <c:pieChart>
        <c:varyColors val="1"/>
        <c:ser>
          <c:idx val="0"/>
          <c:order val="0"/>
          <c:tx>
            <c:strRef>
              <c:f>Sheet1!$B$1</c:f>
              <c:strCache>
                <c:ptCount val="1"/>
                <c:pt idx="0">
                  <c:v>Column1</c:v>
                </c:pt>
              </c:strCache>
            </c:strRef>
          </c:tx>
          <c:spPr>
            <a:solidFill>
              <a:schemeClr val="accent6"/>
            </a:solidFill>
          </c:spPr>
          <c:dPt>
            <c:idx val="1"/>
            <c:spPr>
              <a:solidFill>
                <a:schemeClr val="accent5">
                  <a:lumMod val="75000"/>
                </a:schemeClr>
              </a:solidFill>
            </c:spPr>
          </c:dPt>
          <c:dLbls>
            <c:dLbl>
              <c:idx val="0"/>
              <c:layout>
                <c:manualLayout>
                  <c:x val="-0.16566800682755981"/>
                  <c:y val="4.6285942425853745E-2"/>
                </c:manualLayout>
              </c:layout>
              <c:dLblPos val="outEnd"/>
              <c:showVal val="1"/>
              <c:separator>
</c:separator>
            </c:dLbl>
            <c:dLbl>
              <c:idx val="1"/>
              <c:layout>
                <c:manualLayout>
                  <c:x val="0.16566800682755981"/>
                  <c:y val="-5.4701568321463737E-2"/>
                </c:manualLayout>
              </c:layout>
              <c:dLblPos val="outEnd"/>
              <c:showVal val="1"/>
              <c:separator>
</c:separator>
            </c:dLbl>
            <c:dLbl>
              <c:idx val="2"/>
              <c:layout>
                <c:manualLayout>
                  <c:x val="9.0648532037721427E-2"/>
                  <c:y val="0.13885782727756163"/>
                </c:manualLayout>
              </c:layout>
              <c:dLblPos val="outEnd"/>
              <c:showVal val="1"/>
              <c:separator>
</c:separator>
            </c:dLbl>
            <c:delete val="1"/>
          </c:dLbls>
          <c:cat>
            <c:strRef>
              <c:f>Sheet1!$A$2:$A$3</c:f>
              <c:strCache>
                <c:ptCount val="2"/>
                <c:pt idx="0">
                  <c:v>Children</c:v>
                </c:pt>
                <c:pt idx="1">
                  <c:v>No children</c:v>
                </c:pt>
              </c:strCache>
            </c:strRef>
          </c:cat>
          <c:val>
            <c:numRef>
              <c:f>Sheet1!$B$2:$B$3</c:f>
              <c:numCache>
                <c:formatCode>0%</c:formatCode>
                <c:ptCount val="2"/>
                <c:pt idx="0">
                  <c:v>0.4100000000000002</c:v>
                </c:pt>
                <c:pt idx="1">
                  <c:v>0.59</c:v>
                </c:pt>
              </c:numCache>
            </c:numRef>
          </c:val>
        </c:ser>
        <c:firstSliceAng val="0"/>
      </c:pieChart>
    </c:plotArea>
    <c:legend>
      <c:legendPos val="b"/>
      <c:txPr>
        <a:bodyPr/>
        <a:lstStyle/>
        <a:p>
          <a:pPr>
            <a:defRPr lang="en-US" sz="1400"/>
          </a:pPr>
          <a:endParaRPr lang="en-US"/>
        </a:p>
      </c:txPr>
    </c:legend>
    <c:plotVisOnly val="1"/>
  </c:chart>
  <c:txPr>
    <a:bodyPr/>
    <a:lstStyle/>
    <a:p>
      <a:pPr>
        <a:defRPr sz="1800"/>
      </a:pPr>
      <a:endParaRPr lang="en-US"/>
    </a:p>
  </c:txPr>
  <c:externalData r:id="rId1"/>
</c:chartSpace>
</file>

<file path=ppt/charts/chart79.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2110709732771966"/>
          <c:y val="2.9187185968756552E-2"/>
          <c:w val="0.70276169214956841"/>
          <c:h val="0.81146788623901633"/>
        </c:manualLayout>
      </c:layout>
      <c:barChart>
        <c:barDir val="bar"/>
        <c:grouping val="clustered"/>
        <c:ser>
          <c:idx val="0"/>
          <c:order val="0"/>
          <c:tx>
            <c:strRef>
              <c:f>Sheet1!$B$1</c:f>
              <c:strCache>
                <c:ptCount val="1"/>
                <c:pt idx="0">
                  <c:v>0-5 years</c:v>
                </c:pt>
              </c:strCache>
            </c:strRef>
          </c:tx>
          <c:dLbls>
            <c:txPr>
              <a:bodyPr/>
              <a:lstStyle/>
              <a:p>
                <a:pPr>
                  <a:defRPr lang="en-US" sz="1400"/>
                </a:pPr>
                <a:endParaRPr lang="en-US"/>
              </a:p>
            </c:txPr>
            <c:showVal val="1"/>
          </c:dLbls>
          <c:cat>
            <c:numRef>
              <c:f>Sheet1!$A$2:$A$4</c:f>
              <c:numCache>
                <c:formatCode>General</c:formatCode>
                <c:ptCount val="3"/>
                <c:pt idx="0">
                  <c:v>1</c:v>
                </c:pt>
                <c:pt idx="1">
                  <c:v>2</c:v>
                </c:pt>
                <c:pt idx="2">
                  <c:v>3</c:v>
                </c:pt>
              </c:numCache>
            </c:numRef>
          </c:cat>
          <c:val>
            <c:numRef>
              <c:f>Sheet1!$B$2:$B$4</c:f>
              <c:numCache>
                <c:formatCode>0%</c:formatCode>
                <c:ptCount val="3"/>
                <c:pt idx="0">
                  <c:v>9.0000000000000024E-2</c:v>
                </c:pt>
                <c:pt idx="1">
                  <c:v>3.0000000000000002E-2</c:v>
                </c:pt>
                <c:pt idx="2">
                  <c:v>0</c:v>
                </c:pt>
              </c:numCache>
            </c:numRef>
          </c:val>
        </c:ser>
        <c:ser>
          <c:idx val="1"/>
          <c:order val="1"/>
          <c:tx>
            <c:strRef>
              <c:f>Sheet1!$C$1</c:f>
              <c:strCache>
                <c:ptCount val="1"/>
                <c:pt idx="0">
                  <c:v>6-10 years</c:v>
                </c:pt>
              </c:strCache>
            </c:strRef>
          </c:tx>
          <c:dLbls>
            <c:txPr>
              <a:bodyPr/>
              <a:lstStyle/>
              <a:p>
                <a:pPr>
                  <a:defRPr lang="en-US" sz="1400"/>
                </a:pPr>
                <a:endParaRPr lang="en-US"/>
              </a:p>
            </c:txPr>
            <c:showVal val="1"/>
          </c:dLbls>
          <c:cat>
            <c:numRef>
              <c:f>Sheet1!$A$2:$A$4</c:f>
              <c:numCache>
                <c:formatCode>General</c:formatCode>
                <c:ptCount val="3"/>
                <c:pt idx="0">
                  <c:v>1</c:v>
                </c:pt>
                <c:pt idx="1">
                  <c:v>2</c:v>
                </c:pt>
                <c:pt idx="2">
                  <c:v>3</c:v>
                </c:pt>
              </c:numCache>
            </c:numRef>
          </c:cat>
          <c:val>
            <c:numRef>
              <c:f>Sheet1!$C$2:$C$4</c:f>
              <c:numCache>
                <c:formatCode>0%</c:formatCode>
                <c:ptCount val="3"/>
                <c:pt idx="0">
                  <c:v>8.0000000000000043E-2</c:v>
                </c:pt>
                <c:pt idx="1">
                  <c:v>2.0000000000000011E-2</c:v>
                </c:pt>
                <c:pt idx="2">
                  <c:v>0</c:v>
                </c:pt>
              </c:numCache>
            </c:numRef>
          </c:val>
        </c:ser>
        <c:ser>
          <c:idx val="2"/>
          <c:order val="2"/>
          <c:tx>
            <c:strRef>
              <c:f>Sheet1!$D$1</c:f>
              <c:strCache>
                <c:ptCount val="1"/>
                <c:pt idx="0">
                  <c:v>11-16 years</c:v>
                </c:pt>
              </c:strCache>
            </c:strRef>
          </c:tx>
          <c:dLbls>
            <c:txPr>
              <a:bodyPr/>
              <a:lstStyle/>
              <a:p>
                <a:pPr>
                  <a:defRPr lang="en-US" sz="1400"/>
                </a:pPr>
                <a:endParaRPr lang="en-US"/>
              </a:p>
            </c:txPr>
            <c:showVal val="1"/>
          </c:dLbls>
          <c:cat>
            <c:numRef>
              <c:f>Sheet1!$A$2:$A$4</c:f>
              <c:numCache>
                <c:formatCode>General</c:formatCode>
                <c:ptCount val="3"/>
                <c:pt idx="0">
                  <c:v>1</c:v>
                </c:pt>
                <c:pt idx="1">
                  <c:v>2</c:v>
                </c:pt>
                <c:pt idx="2">
                  <c:v>3</c:v>
                </c:pt>
              </c:numCache>
            </c:numRef>
          </c:cat>
          <c:val>
            <c:numRef>
              <c:f>Sheet1!$D$2:$D$4</c:f>
              <c:numCache>
                <c:formatCode>0%</c:formatCode>
                <c:ptCount val="3"/>
                <c:pt idx="0">
                  <c:v>0.12000000000000002</c:v>
                </c:pt>
                <c:pt idx="1">
                  <c:v>3.0000000000000002E-2</c:v>
                </c:pt>
                <c:pt idx="2">
                  <c:v>0</c:v>
                </c:pt>
              </c:numCache>
            </c:numRef>
          </c:val>
        </c:ser>
        <c:gapWidth val="79"/>
        <c:axId val="168268928"/>
        <c:axId val="168270464"/>
      </c:barChart>
      <c:catAx>
        <c:axId val="168268928"/>
        <c:scaling>
          <c:orientation val="maxMin"/>
        </c:scaling>
        <c:axPos val="l"/>
        <c:numFmt formatCode="General" sourceLinked="1"/>
        <c:tickLblPos val="nextTo"/>
        <c:txPr>
          <a:bodyPr/>
          <a:lstStyle/>
          <a:p>
            <a:pPr>
              <a:defRPr lang="en-US" sz="1400"/>
            </a:pPr>
            <a:endParaRPr lang="en-US"/>
          </a:p>
        </c:txPr>
        <c:crossAx val="168270464"/>
        <c:crosses val="autoZero"/>
        <c:auto val="1"/>
        <c:lblAlgn val="ctr"/>
        <c:lblOffset val="100"/>
      </c:catAx>
      <c:valAx>
        <c:axId val="168270464"/>
        <c:scaling>
          <c:orientation val="minMax"/>
        </c:scaling>
        <c:delete val="1"/>
        <c:axPos val="t"/>
        <c:numFmt formatCode="0%" sourceLinked="1"/>
        <c:tickLblPos val="none"/>
        <c:crossAx val="168268928"/>
        <c:crosses val="autoZero"/>
        <c:crossBetween val="between"/>
      </c:valAx>
    </c:plotArea>
    <c:legend>
      <c:legendPos val="b"/>
      <c:txPr>
        <a:bodyPr/>
        <a:lstStyle/>
        <a:p>
          <a:pPr>
            <a:defRPr lang="en-US" sz="1400"/>
          </a:pPr>
          <a:endParaRPr lang="en-US"/>
        </a:p>
      </c:txPr>
    </c:legend>
    <c:plotVisOnly val="1"/>
    <c:dispBlanksAs val="gap"/>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45972292240092516"/>
          <c:y val="9.6473002608615119E-2"/>
          <c:w val="0.53798040728495589"/>
          <c:h val="0.78322989466016435"/>
        </c:manualLayout>
      </c:layout>
      <c:barChart>
        <c:barDir val="bar"/>
        <c:grouping val="clustered"/>
        <c:ser>
          <c:idx val="0"/>
          <c:order val="0"/>
          <c:tx>
            <c:strRef>
              <c:f>Sheet1!$B$1</c:f>
              <c:strCache>
                <c:ptCount val="1"/>
                <c:pt idx="0">
                  <c:v>Column1</c:v>
                </c:pt>
              </c:strCache>
            </c:strRef>
          </c:tx>
          <c:dPt>
            <c:idx val="0"/>
            <c:spPr>
              <a:solidFill>
                <a:schemeClr val="tx1">
                  <a:lumMod val="50000"/>
                  <a:lumOff val="50000"/>
                </a:schemeClr>
              </a:solidFill>
            </c:spPr>
          </c:dPt>
          <c:dPt>
            <c:idx val="1"/>
            <c:spPr>
              <a:solidFill>
                <a:schemeClr val="accent2"/>
              </a:solidFill>
            </c:spPr>
          </c:dPt>
          <c:dPt>
            <c:idx val="2"/>
            <c:spPr>
              <a:solidFill>
                <a:schemeClr val="accent3"/>
              </a:solidFill>
            </c:spPr>
          </c:dPt>
          <c:dPt>
            <c:idx val="3"/>
            <c:spPr>
              <a:solidFill>
                <a:schemeClr val="accent2"/>
              </a:solidFill>
            </c:spPr>
          </c:dPt>
          <c:dPt>
            <c:idx val="4"/>
            <c:spPr>
              <a:solidFill>
                <a:schemeClr val="tx2"/>
              </a:solidFill>
            </c:spPr>
          </c:dPt>
          <c:dPt>
            <c:idx val="5"/>
            <c:spPr>
              <a:solidFill>
                <a:schemeClr val="tx2"/>
              </a:solidFill>
            </c:spPr>
          </c:dPt>
          <c:dPt>
            <c:idx val="6"/>
            <c:spPr>
              <a:solidFill>
                <a:schemeClr val="accent3"/>
              </a:solidFill>
            </c:spPr>
          </c:dPt>
          <c:dPt>
            <c:idx val="7"/>
            <c:spPr>
              <a:solidFill>
                <a:schemeClr val="accent2"/>
              </a:solidFill>
            </c:spPr>
          </c:dPt>
          <c:dPt>
            <c:idx val="8"/>
            <c:spPr>
              <a:solidFill>
                <a:schemeClr val="accent6"/>
              </a:solidFill>
            </c:spPr>
          </c:dPt>
          <c:dPt>
            <c:idx val="9"/>
            <c:spPr>
              <a:solidFill>
                <a:schemeClr val="accent2"/>
              </a:solidFill>
            </c:spPr>
          </c:dPt>
          <c:dPt>
            <c:idx val="10"/>
            <c:spPr>
              <a:solidFill>
                <a:schemeClr val="tx2"/>
              </a:solidFill>
            </c:spPr>
          </c:dPt>
          <c:dPt>
            <c:idx val="11"/>
            <c:spPr>
              <a:solidFill>
                <a:schemeClr val="accent2"/>
              </a:solidFill>
            </c:spPr>
          </c:dPt>
          <c:dPt>
            <c:idx val="12"/>
            <c:spPr>
              <a:solidFill>
                <a:schemeClr val="accent6"/>
              </a:solidFill>
            </c:spPr>
          </c:dPt>
          <c:dPt>
            <c:idx val="13"/>
            <c:spPr>
              <a:solidFill>
                <a:schemeClr val="accent6"/>
              </a:solidFill>
            </c:spPr>
          </c:dPt>
          <c:dPt>
            <c:idx val="14"/>
            <c:spPr>
              <a:solidFill>
                <a:schemeClr val="tx2"/>
              </a:solidFill>
            </c:spPr>
          </c:dPt>
          <c:dPt>
            <c:idx val="15"/>
            <c:spPr>
              <a:solidFill>
                <a:schemeClr val="tx2"/>
              </a:solidFill>
            </c:spPr>
          </c:dPt>
          <c:dLbls>
            <c:txPr>
              <a:bodyPr/>
              <a:lstStyle/>
              <a:p>
                <a:pPr>
                  <a:defRPr sz="1100"/>
                </a:pPr>
                <a:endParaRPr lang="en-US"/>
              </a:p>
            </c:txPr>
            <c:showVal val="1"/>
          </c:dLbls>
          <c:cat>
            <c:strRef>
              <c:f>Sheet1!$A$2:$A$17</c:f>
              <c:strCache>
                <c:ptCount val="16"/>
                <c:pt idx="0">
                  <c:v>None of these</c:v>
                </c:pt>
                <c:pt idx="1">
                  <c:v>Car ownership will be limited to one car per household</c:v>
                </c:pt>
                <c:pt idx="2">
                  <c:v>Cars with no passengers will only be allowed to use the slow lane on motorways</c:v>
                </c:pt>
                <c:pt idx="3">
                  <c:v>Speed limits on our roads will become redundant due to congestion</c:v>
                </c:pt>
                <c:pt idx="4">
                  <c:v>The internet will mean we use cars less to visit people</c:v>
                </c:pt>
                <c:pt idx="5">
                  <c:v>Most workers will be able to work from home, with no need to commute</c:v>
                </c:pt>
                <c:pt idx="6">
                  <c:v>Car sharing/ car pooling will be the norm</c:v>
                </c:pt>
                <c:pt idx="7">
                  <c:v>Drivers will only be allowed to drive in cities at allocated times</c:v>
                </c:pt>
                <c:pt idx="8">
                  <c:v>Drivers will have to pay a charge per mile they drive</c:v>
                </c:pt>
                <c:pt idx="9">
                  <c:v>Cars will not be allowed into city centres</c:v>
                </c:pt>
                <c:pt idx="10">
                  <c:v>All roads and motorway junctions will have average speed cameras</c:v>
                </c:pt>
                <c:pt idx="11">
                  <c:v>Gridlock on our roads will become the norm</c:v>
                </c:pt>
                <c:pt idx="12">
                  <c:v>Drivers will have to pay to drive in all cities</c:v>
                </c:pt>
                <c:pt idx="13">
                  <c:v>All motorways will have tolls</c:v>
                </c:pt>
                <c:pt idx="14">
                  <c:v>The internet will mean we use cars less to shop</c:v>
                </c:pt>
                <c:pt idx="15">
                  <c:v>Numberplate recognition technology will be used for everything</c:v>
                </c:pt>
              </c:strCache>
            </c:strRef>
          </c:cat>
          <c:val>
            <c:numRef>
              <c:f>Sheet1!$B$2:$B$17</c:f>
              <c:numCache>
                <c:formatCode>0%</c:formatCode>
                <c:ptCount val="16"/>
                <c:pt idx="0">
                  <c:v>2.0000000000000011E-2</c:v>
                </c:pt>
                <c:pt idx="1">
                  <c:v>0.13</c:v>
                </c:pt>
                <c:pt idx="2">
                  <c:v>0.19</c:v>
                </c:pt>
                <c:pt idx="3">
                  <c:v>0.21000000000000021</c:v>
                </c:pt>
                <c:pt idx="4">
                  <c:v>0.23</c:v>
                </c:pt>
                <c:pt idx="5">
                  <c:v>0.25</c:v>
                </c:pt>
                <c:pt idx="6">
                  <c:v>0.27</c:v>
                </c:pt>
                <c:pt idx="7">
                  <c:v>0.27</c:v>
                </c:pt>
                <c:pt idx="8">
                  <c:v>0.39000000000000168</c:v>
                </c:pt>
                <c:pt idx="9">
                  <c:v>0.42000000000000032</c:v>
                </c:pt>
                <c:pt idx="10">
                  <c:v>0.44</c:v>
                </c:pt>
                <c:pt idx="11">
                  <c:v>0.45</c:v>
                </c:pt>
                <c:pt idx="12">
                  <c:v>0.53</c:v>
                </c:pt>
                <c:pt idx="13">
                  <c:v>0.55000000000000004</c:v>
                </c:pt>
                <c:pt idx="14">
                  <c:v>0.58000000000000007</c:v>
                </c:pt>
                <c:pt idx="15">
                  <c:v>0.78</c:v>
                </c:pt>
              </c:numCache>
            </c:numRef>
          </c:val>
        </c:ser>
        <c:axId val="133694208"/>
        <c:axId val="133695744"/>
      </c:barChart>
      <c:catAx>
        <c:axId val="133694208"/>
        <c:scaling>
          <c:orientation val="minMax"/>
        </c:scaling>
        <c:axPos val="l"/>
        <c:tickLblPos val="nextTo"/>
        <c:txPr>
          <a:bodyPr/>
          <a:lstStyle/>
          <a:p>
            <a:pPr>
              <a:defRPr sz="1000"/>
            </a:pPr>
            <a:endParaRPr lang="en-US"/>
          </a:p>
        </c:txPr>
        <c:crossAx val="133695744"/>
        <c:crosses val="autoZero"/>
        <c:auto val="1"/>
        <c:lblAlgn val="ctr"/>
        <c:lblOffset val="100"/>
      </c:catAx>
      <c:valAx>
        <c:axId val="133695744"/>
        <c:scaling>
          <c:orientation val="minMax"/>
        </c:scaling>
        <c:delete val="1"/>
        <c:axPos val="b"/>
        <c:numFmt formatCode="0%" sourceLinked="1"/>
        <c:tickLblPos val="none"/>
        <c:crossAx val="133694208"/>
        <c:crosses val="autoZero"/>
        <c:crossBetween val="between"/>
      </c:valAx>
    </c:plotArea>
    <c:plotVisOnly val="1"/>
  </c:chart>
  <c:txPr>
    <a:bodyPr/>
    <a:lstStyle/>
    <a:p>
      <a:pPr>
        <a:defRPr sz="1800"/>
      </a:pPr>
      <a:endParaRPr lang="en-US"/>
    </a:p>
  </c:txPr>
  <c:externalData r:id="rId1"/>
</c:chartSpace>
</file>

<file path=ppt/charts/chart80.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8.5361398962005244E-2"/>
          <c:y val="0.13630242751277241"/>
          <c:w val="0.47283299926366867"/>
          <c:h val="0.70924949889549893"/>
        </c:manualLayout>
      </c:layout>
      <c:pieChart>
        <c:varyColors val="1"/>
        <c:ser>
          <c:idx val="0"/>
          <c:order val="0"/>
          <c:tx>
            <c:strRef>
              <c:f>Sheet1!$B$1</c:f>
              <c:strCache>
                <c:ptCount val="1"/>
                <c:pt idx="0">
                  <c:v>Column1</c:v>
                </c:pt>
              </c:strCache>
            </c:strRef>
          </c:tx>
          <c:dPt>
            <c:idx val="1"/>
            <c:spPr>
              <a:solidFill>
                <a:schemeClr val="accent6"/>
              </a:solidFill>
            </c:spPr>
          </c:dPt>
          <c:dLbls>
            <c:dLbl>
              <c:idx val="0"/>
              <c:layout>
                <c:manualLayout>
                  <c:x val="-0.16566800682755992"/>
                  <c:y val="4.6285942425853745E-2"/>
                </c:manualLayout>
              </c:layout>
              <c:spPr/>
              <c:txPr>
                <a:bodyPr/>
                <a:lstStyle/>
                <a:p>
                  <a:pPr>
                    <a:defRPr lang="en-US" b="1">
                      <a:solidFill>
                        <a:schemeClr val="bg1"/>
                      </a:solidFill>
                    </a:defRPr>
                  </a:pPr>
                  <a:endParaRPr lang="en-US"/>
                </a:p>
              </c:txPr>
              <c:dLblPos val="outEnd"/>
              <c:showVal val="1"/>
              <c:separator>
</c:separator>
            </c:dLbl>
            <c:dLbl>
              <c:idx val="1"/>
              <c:layout>
                <c:manualLayout>
                  <c:x val="0.16566800682755992"/>
                  <c:y val="-5.4701568321463813E-2"/>
                </c:manualLayout>
              </c:layout>
              <c:spPr/>
              <c:txPr>
                <a:bodyPr/>
                <a:lstStyle/>
                <a:p>
                  <a:pPr>
                    <a:defRPr b="1">
                      <a:solidFill>
                        <a:schemeClr val="bg1"/>
                      </a:solidFill>
                    </a:defRPr>
                  </a:pPr>
                  <a:endParaRPr lang="en-US"/>
                </a:p>
              </c:txPr>
              <c:dLblPos val="outEnd"/>
              <c:showVal val="1"/>
              <c:separator>
</c:separator>
            </c:dLbl>
            <c:dLbl>
              <c:idx val="2"/>
              <c:layout>
                <c:manualLayout>
                  <c:x val="5.019602064147595E-2"/>
                  <c:y val="0.13397887569786951"/>
                </c:manualLayout>
              </c:layout>
              <c:spPr/>
              <c:txPr>
                <a:bodyPr/>
                <a:lstStyle/>
                <a:p>
                  <a:pPr>
                    <a:defRPr b="1">
                      <a:solidFill>
                        <a:schemeClr val="bg1"/>
                      </a:solidFill>
                    </a:defRPr>
                  </a:pPr>
                  <a:endParaRPr lang="en-US"/>
                </a:p>
              </c:txPr>
              <c:dLblPos val="outEnd"/>
              <c:showVal val="1"/>
              <c:separator>
</c:separator>
            </c:dLbl>
            <c:dLbl>
              <c:idx val="3"/>
              <c:layout>
                <c:manualLayout>
                  <c:x val="-1.7762988618836049E-2"/>
                  <c:y val="2.7905360337314969E-3"/>
                </c:manualLayout>
              </c:layout>
              <c:spPr/>
              <c:txPr>
                <a:bodyPr/>
                <a:lstStyle/>
                <a:p>
                  <a:pPr>
                    <a:defRPr lang="en-US" sz="1600" b="1">
                      <a:solidFill>
                        <a:schemeClr val="tx1"/>
                      </a:solidFill>
                    </a:defRPr>
                  </a:pPr>
                  <a:endParaRPr lang="en-US"/>
                </a:p>
              </c:txPr>
              <c:showVal val="1"/>
            </c:dLbl>
            <c:delete val="1"/>
          </c:dLbls>
          <c:cat>
            <c:numRef>
              <c:f>Sheet1!$A$2:$A$6</c:f>
              <c:numCache>
                <c:formatCode>General</c:formatCode>
                <c:ptCount val="5"/>
                <c:pt idx="0">
                  <c:v>1</c:v>
                </c:pt>
                <c:pt idx="1">
                  <c:v>2</c:v>
                </c:pt>
                <c:pt idx="2">
                  <c:v>3</c:v>
                </c:pt>
                <c:pt idx="3">
                  <c:v>4</c:v>
                </c:pt>
                <c:pt idx="4">
                  <c:v>5</c:v>
                </c:pt>
              </c:numCache>
            </c:numRef>
          </c:cat>
          <c:val>
            <c:numRef>
              <c:f>Sheet1!$B$2:$B$6</c:f>
              <c:numCache>
                <c:formatCode>0%</c:formatCode>
                <c:ptCount val="5"/>
                <c:pt idx="0">
                  <c:v>0.54</c:v>
                </c:pt>
                <c:pt idx="1">
                  <c:v>0.37000000000000038</c:v>
                </c:pt>
                <c:pt idx="2">
                  <c:v>7.0000000000000034E-2</c:v>
                </c:pt>
                <c:pt idx="3">
                  <c:v>2.0000000000000042E-2</c:v>
                </c:pt>
                <c:pt idx="4">
                  <c:v>0</c:v>
                </c:pt>
              </c:numCache>
            </c:numRef>
          </c:val>
        </c:ser>
        <c:firstSliceAng val="0"/>
      </c:pieChart>
    </c:plotArea>
    <c:legend>
      <c:legendPos val="b"/>
      <c:legendEntry>
        <c:idx val="4"/>
        <c:delete val="1"/>
      </c:legendEntry>
      <c:layout>
        <c:manualLayout>
          <c:xMode val="edge"/>
          <c:yMode val="edge"/>
          <c:x val="0.26384650559459488"/>
          <c:y val="0.90521115648090977"/>
          <c:w val="0.25678002665812505"/>
          <c:h val="6.4575221747897024E-2"/>
        </c:manualLayout>
      </c:layout>
      <c:txPr>
        <a:bodyPr/>
        <a:lstStyle/>
        <a:p>
          <a:pPr>
            <a:defRPr lang="en-US" sz="1400"/>
          </a:pPr>
          <a:endParaRPr lang="en-US"/>
        </a:p>
      </c:txPr>
    </c:legend>
    <c:plotVisOnly val="1"/>
  </c:chart>
  <c:txPr>
    <a:bodyPr/>
    <a:lstStyle/>
    <a:p>
      <a:pPr>
        <a:defRPr sz="1800"/>
      </a:pPr>
      <a:endParaRPr lang="en-US"/>
    </a:p>
  </c:txPr>
  <c:externalData r:id="rId1"/>
</c:chartSpace>
</file>

<file path=ppt/charts/chart81.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2110709732771966"/>
          <c:y val="2.9187185968756552E-2"/>
          <c:w val="0.70276169214956974"/>
          <c:h val="0.71536462641476783"/>
        </c:manualLayout>
      </c:layout>
      <c:barChart>
        <c:barDir val="bar"/>
        <c:grouping val="clustered"/>
        <c:ser>
          <c:idx val="0"/>
          <c:order val="0"/>
          <c:tx>
            <c:strRef>
              <c:f>Sheet1!$B$1</c:f>
              <c:strCache>
                <c:ptCount val="1"/>
                <c:pt idx="0">
                  <c:v>Vehicle age</c:v>
                </c:pt>
              </c:strCache>
            </c:strRef>
          </c:tx>
          <c:dLbls>
            <c:txPr>
              <a:bodyPr/>
              <a:lstStyle/>
              <a:p>
                <a:pPr>
                  <a:defRPr lang="en-US" sz="1400"/>
                </a:pPr>
                <a:endParaRPr lang="en-US"/>
              </a:p>
            </c:txPr>
            <c:showVal val="1"/>
          </c:dLbls>
          <c:cat>
            <c:strRef>
              <c:f>Sheet1!$A$2:$A$7</c:f>
              <c:strCache>
                <c:ptCount val="6"/>
                <c:pt idx="0">
                  <c:v>&lt;1 year</c:v>
                </c:pt>
                <c:pt idx="1">
                  <c:v>1-2 years</c:v>
                </c:pt>
                <c:pt idx="2">
                  <c:v>2-3 years</c:v>
                </c:pt>
                <c:pt idx="3">
                  <c:v>3-4 years</c:v>
                </c:pt>
                <c:pt idx="4">
                  <c:v>5-10 years</c:v>
                </c:pt>
                <c:pt idx="5">
                  <c:v>&gt;10 years</c:v>
                </c:pt>
              </c:strCache>
            </c:strRef>
          </c:cat>
          <c:val>
            <c:numRef>
              <c:f>Sheet1!$B$2:$B$7</c:f>
              <c:numCache>
                <c:formatCode>0%</c:formatCode>
                <c:ptCount val="6"/>
                <c:pt idx="0">
                  <c:v>0.11</c:v>
                </c:pt>
                <c:pt idx="1">
                  <c:v>0.12000000000000002</c:v>
                </c:pt>
                <c:pt idx="2">
                  <c:v>0.13</c:v>
                </c:pt>
                <c:pt idx="3">
                  <c:v>0.14000000000000001</c:v>
                </c:pt>
                <c:pt idx="4">
                  <c:v>0.33000000000000196</c:v>
                </c:pt>
                <c:pt idx="5">
                  <c:v>0.15000000000000024</c:v>
                </c:pt>
              </c:numCache>
            </c:numRef>
          </c:val>
        </c:ser>
        <c:gapWidth val="79"/>
        <c:axId val="169912192"/>
        <c:axId val="169913728"/>
      </c:barChart>
      <c:catAx>
        <c:axId val="169912192"/>
        <c:scaling>
          <c:orientation val="maxMin"/>
        </c:scaling>
        <c:axPos val="l"/>
        <c:numFmt formatCode="General" sourceLinked="1"/>
        <c:tickLblPos val="nextTo"/>
        <c:txPr>
          <a:bodyPr/>
          <a:lstStyle/>
          <a:p>
            <a:pPr>
              <a:defRPr lang="en-US" sz="1400"/>
            </a:pPr>
            <a:endParaRPr lang="en-US"/>
          </a:p>
        </c:txPr>
        <c:crossAx val="169913728"/>
        <c:crosses val="autoZero"/>
        <c:auto val="1"/>
        <c:lblAlgn val="ctr"/>
        <c:lblOffset val="100"/>
      </c:catAx>
      <c:valAx>
        <c:axId val="169913728"/>
        <c:scaling>
          <c:orientation val="minMax"/>
          <c:max val="0.60000000000000064"/>
        </c:scaling>
        <c:delete val="1"/>
        <c:axPos val="t"/>
        <c:numFmt formatCode="0%" sourceLinked="1"/>
        <c:tickLblPos val="none"/>
        <c:crossAx val="169912192"/>
        <c:crosses val="autoZero"/>
        <c:crossBetween val="between"/>
      </c:valAx>
    </c:plotArea>
    <c:plotVisOnly val="1"/>
    <c:dispBlanksAs val="gap"/>
  </c:chart>
  <c:txPr>
    <a:bodyPr/>
    <a:lstStyle/>
    <a:p>
      <a:pPr>
        <a:defRPr sz="1800"/>
      </a:pPr>
      <a:endParaRPr lang="en-US"/>
    </a:p>
  </c:txPr>
  <c:externalData r:id="rId1"/>
</c:chartSpace>
</file>

<file path=ppt/charts/chart82.xml><?xml version="1.0" encoding="utf-8"?>
<c:chartSpace xmlns:c="http://schemas.openxmlformats.org/drawingml/2006/chart" xmlns:a="http://schemas.openxmlformats.org/drawingml/2006/main" xmlns:r="http://schemas.openxmlformats.org/officeDocument/2006/relationships">
  <c:date1904 val="1"/>
  <c:lang val="en-GB"/>
  <c:style val="3"/>
  <c:chart>
    <c:autoTitleDeleted val="1"/>
    <c:plotArea>
      <c:layout>
        <c:manualLayout>
          <c:layoutTarget val="inner"/>
          <c:xMode val="edge"/>
          <c:yMode val="edge"/>
          <c:x val="0.22110709732771966"/>
          <c:y val="2.9187185968756552E-2"/>
          <c:w val="0.70276169214956996"/>
          <c:h val="0.71536462641476783"/>
        </c:manualLayout>
      </c:layout>
      <c:barChart>
        <c:barDir val="bar"/>
        <c:grouping val="clustered"/>
        <c:ser>
          <c:idx val="0"/>
          <c:order val="0"/>
          <c:tx>
            <c:strRef>
              <c:f>Sheet1!$B$1</c:f>
              <c:strCache>
                <c:ptCount val="1"/>
                <c:pt idx="0">
                  <c:v>Intended length of ownership</c:v>
                </c:pt>
              </c:strCache>
            </c:strRef>
          </c:tx>
          <c:dLbls>
            <c:txPr>
              <a:bodyPr/>
              <a:lstStyle/>
              <a:p>
                <a:pPr>
                  <a:defRPr lang="en-US" sz="1400"/>
                </a:pPr>
                <a:endParaRPr lang="en-US"/>
              </a:p>
            </c:txPr>
            <c:showVal val="1"/>
          </c:dLbls>
          <c:cat>
            <c:strRef>
              <c:f>Sheet1!$A$2:$A$7</c:f>
              <c:strCache>
                <c:ptCount val="6"/>
                <c:pt idx="0">
                  <c:v>&lt;1 year</c:v>
                </c:pt>
                <c:pt idx="1">
                  <c:v>1-2 years</c:v>
                </c:pt>
                <c:pt idx="2">
                  <c:v>2-3 years</c:v>
                </c:pt>
                <c:pt idx="3">
                  <c:v>3-4 years</c:v>
                </c:pt>
                <c:pt idx="4">
                  <c:v>5-10 years</c:v>
                </c:pt>
                <c:pt idx="5">
                  <c:v>&gt;10 years</c:v>
                </c:pt>
              </c:strCache>
            </c:strRef>
          </c:cat>
          <c:val>
            <c:numRef>
              <c:f>Sheet1!$B$2:$B$7</c:f>
              <c:numCache>
                <c:formatCode>0%</c:formatCode>
                <c:ptCount val="6"/>
                <c:pt idx="0">
                  <c:v>0.1</c:v>
                </c:pt>
                <c:pt idx="1">
                  <c:v>0.13</c:v>
                </c:pt>
                <c:pt idx="2">
                  <c:v>0.19</c:v>
                </c:pt>
                <c:pt idx="3">
                  <c:v>0.18000000000000024</c:v>
                </c:pt>
                <c:pt idx="4">
                  <c:v>0.22</c:v>
                </c:pt>
                <c:pt idx="5">
                  <c:v>7.0000000000000021E-2</c:v>
                </c:pt>
              </c:numCache>
            </c:numRef>
          </c:val>
        </c:ser>
        <c:gapWidth val="79"/>
        <c:axId val="170052992"/>
        <c:axId val="170058880"/>
      </c:barChart>
      <c:catAx>
        <c:axId val="170052992"/>
        <c:scaling>
          <c:orientation val="maxMin"/>
        </c:scaling>
        <c:axPos val="l"/>
        <c:numFmt formatCode="General" sourceLinked="1"/>
        <c:tickLblPos val="nextTo"/>
        <c:txPr>
          <a:bodyPr/>
          <a:lstStyle/>
          <a:p>
            <a:pPr>
              <a:defRPr lang="en-US" sz="1400"/>
            </a:pPr>
            <a:endParaRPr lang="en-US"/>
          </a:p>
        </c:txPr>
        <c:crossAx val="170058880"/>
        <c:crosses val="autoZero"/>
        <c:auto val="1"/>
        <c:lblAlgn val="ctr"/>
        <c:lblOffset val="100"/>
      </c:catAx>
      <c:valAx>
        <c:axId val="170058880"/>
        <c:scaling>
          <c:orientation val="minMax"/>
          <c:max val="0.60000000000000064"/>
        </c:scaling>
        <c:delete val="1"/>
        <c:axPos val="t"/>
        <c:numFmt formatCode="0%" sourceLinked="1"/>
        <c:tickLblPos val="none"/>
        <c:crossAx val="170052992"/>
        <c:crosses val="autoZero"/>
        <c:crossBetween val="between"/>
      </c:valAx>
    </c:plotArea>
    <c:plotVisOnly val="1"/>
    <c:dispBlanksAs val="gap"/>
  </c:chart>
  <c:txPr>
    <a:bodyPr/>
    <a:lstStyle/>
    <a:p>
      <a:pPr>
        <a:defRPr sz="1800"/>
      </a:pPr>
      <a:endParaRPr lang="en-US"/>
    </a:p>
  </c:txPr>
  <c:externalData r:id="rId1"/>
</c:chartSpace>
</file>

<file path=ppt/charts/chart83.xml><?xml version="1.0" encoding="utf-8"?>
<c:chartSpace xmlns:c="http://schemas.openxmlformats.org/drawingml/2006/chart" xmlns:a="http://schemas.openxmlformats.org/drawingml/2006/main" xmlns:r="http://schemas.openxmlformats.org/officeDocument/2006/relationships">
  <c:date1904 val="1"/>
  <c:lang val="en-GB"/>
  <c:chart>
    <c:plotArea>
      <c:layout>
        <c:manualLayout>
          <c:layoutTarget val="inner"/>
          <c:xMode val="edge"/>
          <c:yMode val="edge"/>
          <c:x val="2.5816600129323863E-2"/>
          <c:y val="2.1122672833082577E-2"/>
          <c:w val="0.62884155907132866"/>
          <c:h val="0.94015242697292956"/>
        </c:manualLayout>
      </c:layout>
      <c:barChart>
        <c:barDir val="col"/>
        <c:grouping val="stacked"/>
        <c:ser>
          <c:idx val="0"/>
          <c:order val="0"/>
          <c:tx>
            <c:strRef>
              <c:f>Sheet1!$B$1</c:f>
              <c:strCache>
                <c:ptCount val="1"/>
                <c:pt idx="0">
                  <c:v>No vehicle</c:v>
                </c:pt>
              </c:strCache>
            </c:strRef>
          </c:tx>
          <c:spPr>
            <a:solidFill>
              <a:schemeClr val="accent5">
                <a:lumMod val="40000"/>
                <a:lumOff val="60000"/>
              </a:schemeClr>
            </a:solidFill>
          </c:spPr>
          <c:cat>
            <c:strRef>
              <c:f>Sheet1!$A$2</c:f>
              <c:strCache>
                <c:ptCount val="1"/>
                <c:pt idx="0">
                  <c:v>Category 1</c:v>
                </c:pt>
              </c:strCache>
            </c:strRef>
          </c:cat>
          <c:val>
            <c:numRef>
              <c:f>Sheet1!$B$2</c:f>
              <c:numCache>
                <c:formatCode>0%</c:formatCode>
                <c:ptCount val="1"/>
                <c:pt idx="0">
                  <c:v>0</c:v>
                </c:pt>
              </c:numCache>
            </c:numRef>
          </c:val>
        </c:ser>
        <c:ser>
          <c:idx val="1"/>
          <c:order val="1"/>
          <c:tx>
            <c:strRef>
              <c:f>Sheet1!$C$1</c:f>
              <c:strCache>
                <c:ptCount val="1"/>
                <c:pt idx="0">
                  <c:v>Other vehicle only</c:v>
                </c:pt>
              </c:strCache>
            </c:strRef>
          </c:tx>
          <c:spPr>
            <a:solidFill>
              <a:schemeClr val="accent5">
                <a:lumMod val="60000"/>
                <a:lumOff val="40000"/>
              </a:schemeClr>
            </a:solidFill>
          </c:spPr>
          <c:cat>
            <c:strRef>
              <c:f>Sheet1!$A$2</c:f>
              <c:strCache>
                <c:ptCount val="1"/>
                <c:pt idx="0">
                  <c:v>Category 1</c:v>
                </c:pt>
              </c:strCache>
            </c:strRef>
          </c:cat>
          <c:val>
            <c:numRef>
              <c:f>Sheet1!$C$2</c:f>
              <c:numCache>
                <c:formatCode>0%</c:formatCode>
                <c:ptCount val="1"/>
                <c:pt idx="0">
                  <c:v>0</c:v>
                </c:pt>
              </c:numCache>
            </c:numRef>
          </c:val>
        </c:ser>
        <c:ser>
          <c:idx val="2"/>
          <c:order val="2"/>
          <c:tx>
            <c:strRef>
              <c:f>Sheet1!$D$1</c:f>
              <c:strCache>
                <c:ptCount val="1"/>
                <c:pt idx="0">
                  <c:v>Car +  other vehicle</c:v>
                </c:pt>
              </c:strCache>
            </c:strRef>
          </c:tx>
          <c:spPr>
            <a:solidFill>
              <a:schemeClr val="accent5">
                <a:lumMod val="75000"/>
              </a:schemeClr>
            </a:solidFill>
          </c:spPr>
          <c:dLbls>
            <c:txPr>
              <a:bodyPr/>
              <a:lstStyle/>
              <a:p>
                <a:pPr>
                  <a:defRPr lang="en-US" sz="1400">
                    <a:solidFill>
                      <a:schemeClr val="bg1"/>
                    </a:solidFill>
                  </a:defRPr>
                </a:pPr>
                <a:endParaRPr lang="en-US"/>
              </a:p>
            </c:txPr>
            <c:showVal val="1"/>
          </c:dLbls>
          <c:cat>
            <c:strRef>
              <c:f>Sheet1!$A$2</c:f>
              <c:strCache>
                <c:ptCount val="1"/>
                <c:pt idx="0">
                  <c:v>Category 1</c:v>
                </c:pt>
              </c:strCache>
            </c:strRef>
          </c:cat>
          <c:val>
            <c:numRef>
              <c:f>Sheet1!$D$2</c:f>
              <c:numCache>
                <c:formatCode>0%</c:formatCode>
                <c:ptCount val="1"/>
                <c:pt idx="0">
                  <c:v>0.12000000000000002</c:v>
                </c:pt>
              </c:numCache>
            </c:numRef>
          </c:val>
        </c:ser>
        <c:ser>
          <c:idx val="3"/>
          <c:order val="3"/>
          <c:tx>
            <c:strRef>
              <c:f>Sheet1!$E$1</c:f>
              <c:strCache>
                <c:ptCount val="1"/>
                <c:pt idx="0">
                  <c:v>Car only</c:v>
                </c:pt>
              </c:strCache>
            </c:strRef>
          </c:tx>
          <c:spPr>
            <a:solidFill>
              <a:schemeClr val="accent5">
                <a:lumMod val="50000"/>
              </a:schemeClr>
            </a:solidFill>
          </c:spPr>
          <c:dLbls>
            <c:txPr>
              <a:bodyPr/>
              <a:lstStyle/>
              <a:p>
                <a:pPr>
                  <a:defRPr lang="en-US" sz="1400">
                    <a:solidFill>
                      <a:schemeClr val="bg1"/>
                    </a:solidFill>
                  </a:defRPr>
                </a:pPr>
                <a:endParaRPr lang="en-US"/>
              </a:p>
            </c:txPr>
            <c:showVal val="1"/>
          </c:dLbls>
          <c:cat>
            <c:strRef>
              <c:f>Sheet1!$A$2</c:f>
              <c:strCache>
                <c:ptCount val="1"/>
                <c:pt idx="0">
                  <c:v>Category 1</c:v>
                </c:pt>
              </c:strCache>
            </c:strRef>
          </c:cat>
          <c:val>
            <c:numRef>
              <c:f>Sheet1!$E$2</c:f>
              <c:numCache>
                <c:formatCode>0%</c:formatCode>
                <c:ptCount val="1"/>
                <c:pt idx="0">
                  <c:v>0.88</c:v>
                </c:pt>
              </c:numCache>
            </c:numRef>
          </c:val>
        </c:ser>
        <c:overlap val="100"/>
        <c:axId val="169836544"/>
        <c:axId val="169838080"/>
      </c:barChart>
      <c:catAx>
        <c:axId val="169836544"/>
        <c:scaling>
          <c:orientation val="minMax"/>
        </c:scaling>
        <c:delete val="1"/>
        <c:axPos val="b"/>
        <c:tickLblPos val="none"/>
        <c:crossAx val="169838080"/>
        <c:crosses val="autoZero"/>
        <c:auto val="1"/>
        <c:lblAlgn val="ctr"/>
        <c:lblOffset val="100"/>
      </c:catAx>
      <c:valAx>
        <c:axId val="169838080"/>
        <c:scaling>
          <c:orientation val="minMax"/>
          <c:max val="1"/>
        </c:scaling>
        <c:delete val="1"/>
        <c:axPos val="l"/>
        <c:numFmt formatCode="0%" sourceLinked="1"/>
        <c:tickLblPos val="none"/>
        <c:crossAx val="169836544"/>
        <c:crosses val="autoZero"/>
        <c:crossBetween val="between"/>
      </c:valAx>
    </c:plotArea>
    <c:legend>
      <c:legendPos val="r"/>
      <c:legendEntry>
        <c:idx val="2"/>
        <c:delete val="1"/>
      </c:legendEntry>
      <c:legendEntry>
        <c:idx val="3"/>
        <c:delete val="1"/>
      </c:legendEntry>
      <c:layout>
        <c:manualLayout>
          <c:xMode val="edge"/>
          <c:yMode val="edge"/>
          <c:x val="0.50181982082872945"/>
          <c:y val="0.28052822205306838"/>
          <c:w val="0.31543597991369343"/>
          <c:h val="0.35323706347169143"/>
        </c:manualLayout>
      </c:layout>
      <c:txPr>
        <a:bodyPr/>
        <a:lstStyle/>
        <a:p>
          <a:pPr>
            <a:defRPr lang="en-US" sz="1400">
              <a:latin typeface="+mn-lt"/>
            </a:defRPr>
          </a:pPr>
          <a:endParaRPr lang="en-US"/>
        </a:p>
      </c:txPr>
    </c:legend>
    <c:plotVisOnly val="1"/>
  </c:chart>
  <c:txPr>
    <a:bodyPr/>
    <a:lstStyle/>
    <a:p>
      <a:pPr>
        <a:defRPr sz="1800"/>
      </a:pPr>
      <a:endParaRPr lang="en-US"/>
    </a:p>
  </c:txPr>
  <c:externalData r:id="rId1"/>
</c:chartSpace>
</file>

<file path=ppt/charts/chart84.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7.4168180388424029E-2"/>
          <c:y val="0.18621990958172485"/>
          <c:w val="0.47283299926366767"/>
          <c:h val="0.70924949889549782"/>
        </c:manualLayout>
      </c:layout>
      <c:pieChart>
        <c:varyColors val="1"/>
        <c:ser>
          <c:idx val="0"/>
          <c:order val="0"/>
          <c:tx>
            <c:strRef>
              <c:f>Sheet1!$B$1</c:f>
              <c:strCache>
                <c:ptCount val="1"/>
                <c:pt idx="0">
                  <c:v>Column1</c:v>
                </c:pt>
              </c:strCache>
            </c:strRef>
          </c:tx>
          <c:dPt>
            <c:idx val="0"/>
            <c:spPr>
              <a:solidFill>
                <a:schemeClr val="accent6">
                  <a:lumMod val="75000"/>
                </a:schemeClr>
              </a:solidFill>
            </c:spPr>
          </c:dPt>
          <c:dPt>
            <c:idx val="1"/>
            <c:spPr>
              <a:solidFill>
                <a:srgbClr val="FF9933"/>
              </a:solidFill>
            </c:spPr>
          </c:dPt>
          <c:dPt>
            <c:idx val="2"/>
            <c:spPr>
              <a:solidFill>
                <a:schemeClr val="accent6">
                  <a:lumMod val="60000"/>
                  <a:lumOff val="40000"/>
                </a:schemeClr>
              </a:solidFill>
            </c:spPr>
          </c:dPt>
          <c:dPt>
            <c:idx val="3"/>
            <c:spPr>
              <a:solidFill>
                <a:schemeClr val="accent6">
                  <a:lumMod val="50000"/>
                </a:schemeClr>
              </a:solidFill>
            </c:spPr>
          </c:dPt>
          <c:dPt>
            <c:idx val="4"/>
            <c:spPr>
              <a:solidFill>
                <a:schemeClr val="accent6">
                  <a:lumMod val="20000"/>
                  <a:lumOff val="80000"/>
                </a:schemeClr>
              </a:solidFill>
            </c:spPr>
          </c:dPt>
          <c:dLbls>
            <c:dLbl>
              <c:idx val="2"/>
              <c:layout>
                <c:manualLayout>
                  <c:x val="9.6791973459503342E-2"/>
                  <c:y val="7.9467695095910063E-2"/>
                </c:manualLayout>
              </c:layout>
              <c:spPr/>
              <c:txPr>
                <a:bodyPr/>
                <a:lstStyle/>
                <a:p>
                  <a:pPr>
                    <a:defRPr>
                      <a:solidFill>
                        <a:schemeClr val="tx1"/>
                      </a:solidFill>
                    </a:defRPr>
                  </a:pPr>
                  <a:endParaRPr lang="en-US"/>
                </a:p>
              </c:txPr>
              <c:showVal val="1"/>
            </c:dLbl>
            <c:dLbl>
              <c:idx val="3"/>
              <c:spPr/>
              <c:txPr>
                <a:bodyPr/>
                <a:lstStyle/>
                <a:p>
                  <a:pPr>
                    <a:defRPr>
                      <a:solidFill>
                        <a:schemeClr val="tx1"/>
                      </a:solidFill>
                    </a:defRPr>
                  </a:pPr>
                  <a:endParaRPr lang="en-US"/>
                </a:p>
              </c:txPr>
            </c:dLbl>
            <c:dLbl>
              <c:idx val="4"/>
              <c:spPr/>
              <c:txPr>
                <a:bodyPr/>
                <a:lstStyle/>
                <a:p>
                  <a:pPr>
                    <a:defRPr>
                      <a:solidFill>
                        <a:schemeClr val="tx1"/>
                      </a:solidFill>
                    </a:defRPr>
                  </a:pPr>
                  <a:endParaRPr lang="en-US"/>
                </a:p>
              </c:txPr>
            </c:dLbl>
            <c:txPr>
              <a:bodyPr/>
              <a:lstStyle/>
              <a:p>
                <a:pPr>
                  <a:defRPr>
                    <a:solidFill>
                      <a:schemeClr val="bg1"/>
                    </a:solidFill>
                  </a:defRPr>
                </a:pPr>
                <a:endParaRPr lang="en-US"/>
              </a:p>
            </c:txPr>
            <c:showVal val="1"/>
          </c:dLbls>
          <c:cat>
            <c:strRef>
              <c:f>Sheet1!$A$2:$A$7</c:f>
              <c:strCache>
                <c:ptCount val="5"/>
                <c:pt idx="0">
                  <c:v>Motorcycle</c:v>
                </c:pt>
                <c:pt idx="1">
                  <c:v>Van</c:v>
                </c:pt>
                <c:pt idx="2">
                  <c:v>Utility vehicle/ pick up</c:v>
                </c:pt>
                <c:pt idx="3">
                  <c:v>Scooter</c:v>
                </c:pt>
                <c:pt idx="4">
                  <c:v>Other</c:v>
                </c:pt>
              </c:strCache>
            </c:strRef>
          </c:cat>
          <c:val>
            <c:numRef>
              <c:f>Sheet1!$B$2:$B$7</c:f>
              <c:numCache>
                <c:formatCode>0%</c:formatCode>
                <c:ptCount val="5"/>
                <c:pt idx="0">
                  <c:v>0.38000000000000023</c:v>
                </c:pt>
                <c:pt idx="1">
                  <c:v>0.43000000000000022</c:v>
                </c:pt>
                <c:pt idx="2">
                  <c:v>7.0000000000000021E-2</c:v>
                </c:pt>
                <c:pt idx="3">
                  <c:v>4.0000000000000022E-2</c:v>
                </c:pt>
                <c:pt idx="4">
                  <c:v>8.0000000000000043E-2</c:v>
                </c:pt>
              </c:numCache>
            </c:numRef>
          </c:val>
        </c:ser>
        <c:firstSliceAng val="0"/>
      </c:pieChart>
    </c:plotArea>
    <c:legend>
      <c:legendPos val="r"/>
      <c:layout>
        <c:manualLayout>
          <c:xMode val="edge"/>
          <c:yMode val="edge"/>
          <c:x val="0.61660110865365814"/>
          <c:y val="0.11953733937005395"/>
          <c:w val="0.27621009909044975"/>
          <c:h val="0.80300311941408731"/>
        </c:manualLayout>
      </c:layout>
      <c:txPr>
        <a:bodyPr/>
        <a:lstStyle/>
        <a:p>
          <a:pPr>
            <a:defRPr sz="1400"/>
          </a:pPr>
          <a:endParaRPr lang="en-US"/>
        </a:p>
      </c:txPr>
    </c:legend>
    <c:plotVisOnly val="1"/>
  </c:chart>
  <c:txPr>
    <a:bodyPr/>
    <a:lstStyle/>
    <a:p>
      <a:pPr>
        <a:defRPr sz="1800"/>
      </a:pPr>
      <a:endParaRPr lang="en-US"/>
    </a:p>
  </c:txPr>
  <c:externalData r:id="rId1"/>
</c:chartSpace>
</file>

<file path=ppt/charts/chart85.xml><?xml version="1.0" encoding="utf-8"?>
<c:chartSpace xmlns:c="http://schemas.openxmlformats.org/drawingml/2006/chart" xmlns:a="http://schemas.openxmlformats.org/drawingml/2006/main" xmlns:r="http://schemas.openxmlformats.org/officeDocument/2006/relationships">
  <c:date1904 val="1"/>
  <c:lang val="en-GB"/>
  <c:style val="8"/>
  <c:chart>
    <c:autoTitleDeleted val="1"/>
    <c:plotArea>
      <c:layout>
        <c:manualLayout>
          <c:layoutTarget val="inner"/>
          <c:xMode val="edge"/>
          <c:yMode val="edge"/>
          <c:x val="0.22110709732771966"/>
          <c:y val="2.9187185968756552E-2"/>
          <c:w val="0.70276169214956796"/>
          <c:h val="0.94162562806250272"/>
        </c:manualLayout>
      </c:layout>
      <c:barChart>
        <c:barDir val="bar"/>
        <c:grouping val="clustered"/>
        <c:ser>
          <c:idx val="0"/>
          <c:order val="0"/>
          <c:tx>
            <c:strRef>
              <c:f>Sheet1!$B$1</c:f>
              <c:strCache>
                <c:ptCount val="1"/>
                <c:pt idx="0">
                  <c:v>Column1</c:v>
                </c:pt>
              </c:strCache>
            </c:strRef>
          </c:tx>
          <c:dPt>
            <c:idx val="7"/>
            <c:spPr>
              <a:solidFill>
                <a:schemeClr val="bg1">
                  <a:lumMod val="50000"/>
                </a:schemeClr>
              </a:solidFill>
            </c:spPr>
          </c:dPt>
          <c:dLbls>
            <c:txPr>
              <a:bodyPr/>
              <a:lstStyle/>
              <a:p>
                <a:pPr>
                  <a:defRPr lang="en-US" sz="1400"/>
                </a:pPr>
                <a:endParaRPr lang="en-US"/>
              </a:p>
            </c:txPr>
            <c:showVal val="1"/>
          </c:dLbls>
          <c:cat>
            <c:strRef>
              <c:f>Sheet1!$A$2:$A$9</c:f>
              <c:strCache>
                <c:ptCount val="8"/>
                <c:pt idx="0">
                  <c:v>0 - 3,000 miles</c:v>
                </c:pt>
                <c:pt idx="1">
                  <c:v>3,001 - 6,000 miles</c:v>
                </c:pt>
                <c:pt idx="2">
                  <c:v>6,001 - 9,000 miles</c:v>
                </c:pt>
                <c:pt idx="3">
                  <c:v>9,001 - 12,000 miles</c:v>
                </c:pt>
                <c:pt idx="4">
                  <c:v>12,001 - 15,000 miles</c:v>
                </c:pt>
                <c:pt idx="5">
                  <c:v>15,001 - 24,000 miles</c:v>
                </c:pt>
                <c:pt idx="6">
                  <c:v>&gt; 24,000 miles</c:v>
                </c:pt>
                <c:pt idx="7">
                  <c:v>Don't know</c:v>
                </c:pt>
              </c:strCache>
            </c:strRef>
          </c:cat>
          <c:val>
            <c:numRef>
              <c:f>Sheet1!$B$2:$B$9</c:f>
              <c:numCache>
                <c:formatCode>0%</c:formatCode>
                <c:ptCount val="8"/>
                <c:pt idx="0">
                  <c:v>0.14000000000000001</c:v>
                </c:pt>
                <c:pt idx="1">
                  <c:v>0.25</c:v>
                </c:pt>
                <c:pt idx="2">
                  <c:v>0.14000000000000001</c:v>
                </c:pt>
                <c:pt idx="3">
                  <c:v>0.2</c:v>
                </c:pt>
                <c:pt idx="4">
                  <c:v>0.05</c:v>
                </c:pt>
                <c:pt idx="5">
                  <c:v>0.05</c:v>
                </c:pt>
                <c:pt idx="6">
                  <c:v>6.0000000000000032E-2</c:v>
                </c:pt>
                <c:pt idx="7">
                  <c:v>0.1</c:v>
                </c:pt>
              </c:numCache>
            </c:numRef>
          </c:val>
        </c:ser>
        <c:gapWidth val="79"/>
        <c:axId val="170640896"/>
        <c:axId val="170642432"/>
      </c:barChart>
      <c:catAx>
        <c:axId val="170640896"/>
        <c:scaling>
          <c:orientation val="maxMin"/>
        </c:scaling>
        <c:axPos val="l"/>
        <c:numFmt formatCode="General" sourceLinked="1"/>
        <c:tickLblPos val="nextTo"/>
        <c:txPr>
          <a:bodyPr/>
          <a:lstStyle/>
          <a:p>
            <a:pPr>
              <a:defRPr lang="en-US" sz="1400"/>
            </a:pPr>
            <a:endParaRPr lang="en-US"/>
          </a:p>
        </c:txPr>
        <c:crossAx val="170642432"/>
        <c:crosses val="autoZero"/>
        <c:auto val="1"/>
        <c:lblAlgn val="ctr"/>
        <c:lblOffset val="100"/>
      </c:catAx>
      <c:valAx>
        <c:axId val="170642432"/>
        <c:scaling>
          <c:orientation val="minMax"/>
          <c:max val="0.60000000000000064"/>
        </c:scaling>
        <c:delete val="1"/>
        <c:axPos val="t"/>
        <c:numFmt formatCode="0%" sourceLinked="1"/>
        <c:tickLblPos val="none"/>
        <c:crossAx val="170640896"/>
        <c:crosses val="autoZero"/>
        <c:crossBetween val="between"/>
      </c:valAx>
    </c:plotArea>
    <c:plotVisOnly val="1"/>
    <c:dispBlanksAs val="gap"/>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manualLayout>
          <c:layoutTarget val="inner"/>
          <c:xMode val="edge"/>
          <c:yMode val="edge"/>
          <c:x val="0.45972292240092516"/>
          <c:y val="6.9908703085675469E-2"/>
          <c:w val="0.45346371655990592"/>
          <c:h val="0.80979423359794966"/>
        </c:manualLayout>
      </c:layout>
      <c:barChart>
        <c:barDir val="bar"/>
        <c:grouping val="clustered"/>
        <c:ser>
          <c:idx val="0"/>
          <c:order val="0"/>
          <c:dPt>
            <c:idx val="0"/>
            <c:spPr>
              <a:solidFill>
                <a:schemeClr val="tx1">
                  <a:lumMod val="50000"/>
                  <a:lumOff val="50000"/>
                </a:schemeClr>
              </a:solidFill>
            </c:spPr>
          </c:dPt>
          <c:dPt>
            <c:idx val="1"/>
            <c:spPr>
              <a:solidFill>
                <a:schemeClr val="accent5"/>
              </a:solidFill>
            </c:spPr>
          </c:dPt>
          <c:dPt>
            <c:idx val="2"/>
            <c:spPr>
              <a:solidFill>
                <a:schemeClr val="accent2"/>
              </a:solidFill>
            </c:spPr>
          </c:dPt>
          <c:dPt>
            <c:idx val="3"/>
            <c:spPr>
              <a:solidFill>
                <a:schemeClr val="accent5"/>
              </a:solidFill>
            </c:spPr>
          </c:dPt>
          <c:dPt>
            <c:idx val="4"/>
            <c:spPr>
              <a:solidFill>
                <a:schemeClr val="accent2"/>
              </a:solidFill>
            </c:spPr>
          </c:dPt>
          <c:dPt>
            <c:idx val="5"/>
            <c:spPr>
              <a:solidFill>
                <a:schemeClr val="accent2"/>
              </a:solidFill>
            </c:spPr>
          </c:dPt>
          <c:dPt>
            <c:idx val="6"/>
            <c:spPr>
              <a:solidFill>
                <a:schemeClr val="accent3"/>
              </a:solidFill>
            </c:spPr>
          </c:dPt>
          <c:dPt>
            <c:idx val="7"/>
            <c:spPr>
              <a:solidFill>
                <a:schemeClr val="accent2"/>
              </a:solidFill>
            </c:spPr>
          </c:dPt>
          <c:dPt>
            <c:idx val="8"/>
            <c:spPr>
              <a:solidFill>
                <a:schemeClr val="tx2"/>
              </a:solidFill>
            </c:spPr>
          </c:dPt>
          <c:dPt>
            <c:idx val="9"/>
            <c:spPr>
              <a:solidFill>
                <a:schemeClr val="tx2"/>
              </a:solidFill>
            </c:spPr>
          </c:dPt>
          <c:dPt>
            <c:idx val="10"/>
            <c:spPr>
              <a:solidFill>
                <a:schemeClr val="accent3"/>
              </a:solidFill>
            </c:spPr>
          </c:dPt>
          <c:dPt>
            <c:idx val="11"/>
            <c:spPr>
              <a:solidFill>
                <a:schemeClr val="accent5"/>
              </a:solidFill>
            </c:spPr>
          </c:dPt>
          <c:dPt>
            <c:idx val="12"/>
            <c:spPr>
              <a:solidFill>
                <a:schemeClr val="tx2"/>
              </a:solidFill>
            </c:spPr>
          </c:dPt>
          <c:dPt>
            <c:idx val="13"/>
            <c:spPr>
              <a:solidFill>
                <a:schemeClr val="accent3"/>
              </a:solidFill>
            </c:spPr>
          </c:dPt>
          <c:dPt>
            <c:idx val="14"/>
            <c:spPr>
              <a:solidFill>
                <a:schemeClr val="accent2"/>
              </a:solidFill>
            </c:spPr>
          </c:dPt>
          <c:dPt>
            <c:idx val="15"/>
            <c:spPr>
              <a:solidFill>
                <a:schemeClr val="tx2"/>
              </a:solidFill>
            </c:spPr>
          </c:dPt>
          <c:dPt>
            <c:idx val="16"/>
            <c:spPr>
              <a:solidFill>
                <a:schemeClr val="accent3"/>
              </a:solidFill>
            </c:spPr>
          </c:dPt>
          <c:dPt>
            <c:idx val="17"/>
            <c:spPr>
              <a:solidFill>
                <a:schemeClr val="tx2"/>
              </a:solidFill>
            </c:spPr>
          </c:dPt>
          <c:dLbls>
            <c:txPr>
              <a:bodyPr/>
              <a:lstStyle/>
              <a:p>
                <a:pPr>
                  <a:defRPr sz="1100"/>
                </a:pPr>
                <a:endParaRPr lang="en-US"/>
              </a:p>
            </c:txPr>
            <c:showVal val="1"/>
          </c:dLbls>
          <c:cat>
            <c:strRef>
              <c:f>Sheet1!$A$2:$A$19</c:f>
              <c:strCache>
                <c:ptCount val="18"/>
                <c:pt idx="0">
                  <c:v>None of the above</c:v>
                </c:pt>
                <c:pt idx="1">
                  <c:v>Cars will be much smaller than they are today</c:v>
                </c:pt>
                <c:pt idx="2">
                  <c:v>Cars will be able to 'talk' to each other to pinpoint and avoid traffic</c:v>
                </c:pt>
                <c:pt idx="3">
                  <c:v>Cars will have the ability to calculate tax per mile</c:v>
                </c:pt>
                <c:pt idx="4">
                  <c:v>Cars will have remote access to the home to e.g. record TV</c:v>
                </c:pt>
                <c:pt idx="5">
                  <c:v>Cars will be able to drive themselves</c:v>
                </c:pt>
                <c:pt idx="6">
                  <c:v>Hydrogen fuel cell cars will be widespread</c:v>
                </c:pt>
                <c:pt idx="7">
                  <c:v>Your car will be permanently connected to the internet</c:v>
                </c:pt>
                <c:pt idx="8">
                  <c:v>Cars will be sufficiently intelligent to avoid collisions</c:v>
                </c:pt>
                <c:pt idx="9">
                  <c:v>Cars will not allow you to go over the speed limit</c:v>
                </c:pt>
                <c:pt idx="10">
                  <c:v>It will be socially unacceptable to have high fuel consumption cars</c:v>
                </c:pt>
                <c:pt idx="11">
                  <c:v>Cars will have fingerprint/ voice/ iris/ breath recognition</c:v>
                </c:pt>
                <c:pt idx="12">
                  <c:v>Cars with automatic braking will be widespread</c:v>
                </c:pt>
                <c:pt idx="13">
                  <c:v>Hybrid vehicles will be widespread</c:v>
                </c:pt>
                <c:pt idx="14">
                  <c:v>Cars will be able to park themselves</c:v>
                </c:pt>
                <c:pt idx="15">
                  <c:v>Cars with distance control to the car in front will be widespread</c:v>
                </c:pt>
                <c:pt idx="16">
                  <c:v>Fully electric cars will be widespread</c:v>
                </c:pt>
                <c:pt idx="17">
                  <c:v>The car will tell you when you are over the speed limit</c:v>
                </c:pt>
              </c:strCache>
            </c:strRef>
          </c:cat>
          <c:val>
            <c:numRef>
              <c:f>Sheet1!$B$2:$B$19</c:f>
              <c:numCache>
                <c:formatCode>0%</c:formatCode>
                <c:ptCount val="18"/>
                <c:pt idx="0">
                  <c:v>3.0000000000000002E-2</c:v>
                </c:pt>
                <c:pt idx="1">
                  <c:v>0.28000000000000008</c:v>
                </c:pt>
                <c:pt idx="2">
                  <c:v>0.28000000000000008</c:v>
                </c:pt>
                <c:pt idx="3">
                  <c:v>0.30000000000000032</c:v>
                </c:pt>
                <c:pt idx="4">
                  <c:v>0.30000000000000032</c:v>
                </c:pt>
                <c:pt idx="5">
                  <c:v>0.32000000000000095</c:v>
                </c:pt>
                <c:pt idx="6">
                  <c:v>0.34</c:v>
                </c:pt>
                <c:pt idx="7">
                  <c:v>0.38000000000000095</c:v>
                </c:pt>
                <c:pt idx="8">
                  <c:v>0.39000000000000096</c:v>
                </c:pt>
                <c:pt idx="9">
                  <c:v>0.4</c:v>
                </c:pt>
                <c:pt idx="10">
                  <c:v>0.42000000000000032</c:v>
                </c:pt>
                <c:pt idx="11">
                  <c:v>0.49000000000000032</c:v>
                </c:pt>
                <c:pt idx="12">
                  <c:v>0.52</c:v>
                </c:pt>
                <c:pt idx="13">
                  <c:v>0.52</c:v>
                </c:pt>
                <c:pt idx="14">
                  <c:v>0.53</c:v>
                </c:pt>
                <c:pt idx="15">
                  <c:v>0.54</c:v>
                </c:pt>
                <c:pt idx="16">
                  <c:v>0.56999999999999995</c:v>
                </c:pt>
                <c:pt idx="17">
                  <c:v>0.65000000000000202</c:v>
                </c:pt>
              </c:numCache>
            </c:numRef>
          </c:val>
        </c:ser>
        <c:axId val="110593152"/>
        <c:axId val="110594688"/>
      </c:barChart>
      <c:catAx>
        <c:axId val="110593152"/>
        <c:scaling>
          <c:orientation val="minMax"/>
        </c:scaling>
        <c:axPos val="l"/>
        <c:tickLblPos val="nextTo"/>
        <c:txPr>
          <a:bodyPr/>
          <a:lstStyle/>
          <a:p>
            <a:pPr>
              <a:defRPr sz="1000"/>
            </a:pPr>
            <a:endParaRPr lang="en-US"/>
          </a:p>
        </c:txPr>
        <c:crossAx val="110594688"/>
        <c:crosses val="autoZero"/>
        <c:auto val="1"/>
        <c:lblAlgn val="ctr"/>
        <c:lblOffset val="100"/>
      </c:catAx>
      <c:valAx>
        <c:axId val="110594688"/>
        <c:scaling>
          <c:orientation val="minMax"/>
        </c:scaling>
        <c:delete val="1"/>
        <c:axPos val="b"/>
        <c:numFmt formatCode="0%" sourceLinked="1"/>
        <c:tickLblPos val="none"/>
        <c:crossAx val="110593152"/>
        <c:crosses val="autoZero"/>
        <c:crossBetween val="between"/>
      </c:valAx>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bwMode="auto">
          <a:xfrm>
            <a:off x="0" y="2"/>
            <a:ext cx="2942960" cy="497048"/>
          </a:xfrm>
          <a:prstGeom prst="rect">
            <a:avLst/>
          </a:prstGeom>
          <a:noFill/>
          <a:ln w="9525">
            <a:noFill/>
            <a:miter lim="800000"/>
            <a:headEnd/>
            <a:tailEnd/>
          </a:ln>
          <a:effectLst/>
        </p:spPr>
        <p:txBody>
          <a:bodyPr vert="horz" wrap="square" lIns="91960" tIns="45981" rIns="91960" bIns="45981" numCol="1" anchor="t" anchorCtr="0" compatLnSpc="1">
            <a:prstTxWarp prst="textNoShape">
              <a:avLst/>
            </a:prstTxWarp>
          </a:bodyPr>
          <a:lstStyle>
            <a:lvl1pPr eaLnBrk="0" hangingPunct="0">
              <a:defRPr sz="1200">
                <a:latin typeface="Times New Roman" pitchFamily="-107" charset="-52"/>
                <a:ea typeface="Geneva" pitchFamily="-107" charset="-128"/>
                <a:cs typeface="+mn-cs"/>
              </a:defRPr>
            </a:lvl1pPr>
          </a:lstStyle>
          <a:p>
            <a:pPr>
              <a:defRPr/>
            </a:pPr>
            <a:endParaRPr lang="en-US" dirty="0"/>
          </a:p>
        </p:txBody>
      </p:sp>
      <p:sp>
        <p:nvSpPr>
          <p:cNvPr id="93187" name="Rectangle 3"/>
          <p:cNvSpPr>
            <a:spLocks noGrp="1" noChangeArrowheads="1"/>
          </p:cNvSpPr>
          <p:nvPr>
            <p:ph type="dt" sz="quarter" idx="1"/>
          </p:nvPr>
        </p:nvSpPr>
        <p:spPr bwMode="auto">
          <a:xfrm>
            <a:off x="3845194" y="2"/>
            <a:ext cx="2942960" cy="497048"/>
          </a:xfrm>
          <a:prstGeom prst="rect">
            <a:avLst/>
          </a:prstGeom>
          <a:noFill/>
          <a:ln w="9525">
            <a:noFill/>
            <a:miter lim="800000"/>
            <a:headEnd/>
            <a:tailEnd/>
          </a:ln>
          <a:effectLst/>
        </p:spPr>
        <p:txBody>
          <a:bodyPr vert="horz" wrap="square" lIns="91960" tIns="45981" rIns="91960" bIns="45981" numCol="1" anchor="t" anchorCtr="0" compatLnSpc="1">
            <a:prstTxWarp prst="textNoShape">
              <a:avLst/>
            </a:prstTxWarp>
          </a:bodyPr>
          <a:lstStyle>
            <a:lvl1pPr algn="r" eaLnBrk="0" hangingPunct="0">
              <a:defRPr sz="1200">
                <a:latin typeface="Times New Roman" pitchFamily="-107" charset="-52"/>
                <a:ea typeface="Geneva" pitchFamily="-107" charset="-128"/>
                <a:cs typeface="+mn-cs"/>
              </a:defRPr>
            </a:lvl1pPr>
          </a:lstStyle>
          <a:p>
            <a:pPr>
              <a:defRPr/>
            </a:pPr>
            <a:endParaRPr lang="en-US" dirty="0"/>
          </a:p>
        </p:txBody>
      </p:sp>
      <p:sp>
        <p:nvSpPr>
          <p:cNvPr id="93188" name="Rectangle 4"/>
          <p:cNvSpPr>
            <a:spLocks noGrp="1" noChangeArrowheads="1"/>
          </p:cNvSpPr>
          <p:nvPr>
            <p:ph type="ftr" sz="quarter" idx="2"/>
          </p:nvPr>
        </p:nvSpPr>
        <p:spPr bwMode="auto">
          <a:xfrm>
            <a:off x="0" y="9431180"/>
            <a:ext cx="2942960" cy="497047"/>
          </a:xfrm>
          <a:prstGeom prst="rect">
            <a:avLst/>
          </a:prstGeom>
          <a:noFill/>
          <a:ln w="9525">
            <a:noFill/>
            <a:miter lim="800000"/>
            <a:headEnd/>
            <a:tailEnd/>
          </a:ln>
          <a:effectLst/>
        </p:spPr>
        <p:txBody>
          <a:bodyPr vert="horz" wrap="square" lIns="91960" tIns="45981" rIns="91960" bIns="45981" numCol="1" anchor="b" anchorCtr="0" compatLnSpc="1">
            <a:prstTxWarp prst="textNoShape">
              <a:avLst/>
            </a:prstTxWarp>
          </a:bodyPr>
          <a:lstStyle>
            <a:lvl1pPr eaLnBrk="0" hangingPunct="0">
              <a:defRPr sz="1200">
                <a:latin typeface="Times New Roman" pitchFamily="-107" charset="-52"/>
                <a:ea typeface="Geneva" pitchFamily="-107" charset="-128"/>
                <a:cs typeface="+mn-cs"/>
              </a:defRPr>
            </a:lvl1pPr>
          </a:lstStyle>
          <a:p>
            <a:pPr>
              <a:defRPr/>
            </a:pPr>
            <a:endParaRPr lang="en-US" dirty="0"/>
          </a:p>
        </p:txBody>
      </p:sp>
      <p:sp>
        <p:nvSpPr>
          <p:cNvPr id="93189" name="Rectangle 5"/>
          <p:cNvSpPr>
            <a:spLocks noGrp="1" noChangeArrowheads="1"/>
          </p:cNvSpPr>
          <p:nvPr>
            <p:ph type="sldNum" sz="quarter" idx="3"/>
          </p:nvPr>
        </p:nvSpPr>
        <p:spPr bwMode="auto">
          <a:xfrm>
            <a:off x="3845194" y="9431180"/>
            <a:ext cx="2942960" cy="497047"/>
          </a:xfrm>
          <a:prstGeom prst="rect">
            <a:avLst/>
          </a:prstGeom>
          <a:noFill/>
          <a:ln w="9525">
            <a:noFill/>
            <a:miter lim="800000"/>
            <a:headEnd/>
            <a:tailEnd/>
          </a:ln>
          <a:effectLst/>
        </p:spPr>
        <p:txBody>
          <a:bodyPr vert="horz" wrap="square" lIns="91960" tIns="45981" rIns="91960" bIns="45981" numCol="1" anchor="b" anchorCtr="0" compatLnSpc="1">
            <a:prstTxWarp prst="textNoShape">
              <a:avLst/>
            </a:prstTxWarp>
          </a:bodyPr>
          <a:lstStyle>
            <a:lvl1pPr algn="r" eaLnBrk="0" hangingPunct="0">
              <a:defRPr sz="1200">
                <a:latin typeface="Times New Roman" pitchFamily="-107" charset="-52"/>
                <a:ea typeface="Geneva" pitchFamily="-107" charset="-128"/>
                <a:cs typeface="+mn-cs"/>
              </a:defRPr>
            </a:lvl1pPr>
          </a:lstStyle>
          <a:p>
            <a:pPr>
              <a:defRPr/>
            </a:pPr>
            <a:fld id="{D63296C7-ADF3-49B8-833D-4F6E071741EE}" type="slidenum">
              <a:rPr lang="en-GB"/>
              <a:pPr>
                <a:defRPr/>
              </a:pPr>
              <a:t>‹#›</a:t>
            </a:fld>
            <a:endParaRPr lang="en-GB" dirty="0"/>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4" name="Rectangle 4"/>
          <p:cNvSpPr>
            <a:spLocks noGrp="1" noRot="1" noChangeAspect="1" noChangeArrowheads="1" noTextEdit="1"/>
          </p:cNvSpPr>
          <p:nvPr>
            <p:ph type="sldImg" idx="2"/>
          </p:nvPr>
        </p:nvSpPr>
        <p:spPr bwMode="auto">
          <a:xfrm>
            <a:off x="738188" y="762000"/>
            <a:ext cx="5291137" cy="3744913"/>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707202" y="4735440"/>
            <a:ext cx="5376928" cy="4430542"/>
          </a:xfrm>
          <a:prstGeom prst="rect">
            <a:avLst/>
          </a:prstGeom>
          <a:noFill/>
          <a:ln w="9525">
            <a:noFill/>
            <a:miter lim="800000"/>
            <a:headEnd/>
            <a:tailEnd/>
          </a:ln>
          <a:effectLst/>
        </p:spPr>
        <p:txBody>
          <a:bodyPr vert="horz" wrap="square" lIns="91960" tIns="45981" rIns="91960" bIns="45981" numCol="1" anchor="t" anchorCtr="0" compatLnSpc="1">
            <a:prstTxWarp prst="textNoShape">
              <a:avLst/>
            </a:prstTxWarp>
          </a:bodyPr>
          <a:lstStyle/>
          <a:p>
            <a:pPr lvl="0"/>
            <a:r>
              <a:rPr lang="en-GB" noProof="0" dirty="0" smtClean="0"/>
              <a:t>Click to edit Master text styles</a:t>
            </a:r>
          </a:p>
          <a:p>
            <a:pPr lvl="1"/>
            <a:r>
              <a:rPr lang="en-GB" noProof="0" dirty="0" smtClean="0"/>
              <a:t>Second level</a:t>
            </a:r>
          </a:p>
        </p:txBody>
      </p:sp>
      <p:sp>
        <p:nvSpPr>
          <p:cNvPr id="16391" name="Rectangle 7"/>
          <p:cNvSpPr>
            <a:spLocks noGrp="1" noChangeArrowheads="1"/>
          </p:cNvSpPr>
          <p:nvPr>
            <p:ph type="sldNum" sz="quarter" idx="5"/>
          </p:nvPr>
        </p:nvSpPr>
        <p:spPr bwMode="auto">
          <a:xfrm>
            <a:off x="3731029" y="9434353"/>
            <a:ext cx="2930275" cy="317601"/>
          </a:xfrm>
          <a:prstGeom prst="rect">
            <a:avLst/>
          </a:prstGeom>
          <a:noFill/>
          <a:ln w="9525">
            <a:noFill/>
            <a:miter lim="800000"/>
            <a:headEnd/>
            <a:tailEnd/>
          </a:ln>
          <a:effectLst/>
        </p:spPr>
        <p:txBody>
          <a:bodyPr vert="horz" wrap="square" lIns="91960" tIns="45981" rIns="91960" bIns="45981" numCol="1" anchor="b" anchorCtr="0" compatLnSpc="1">
            <a:prstTxWarp prst="textNoShape">
              <a:avLst/>
            </a:prstTxWarp>
          </a:bodyPr>
          <a:lstStyle>
            <a:lvl1pPr algn="r" eaLnBrk="0" hangingPunct="0">
              <a:defRPr sz="1200">
                <a:latin typeface="Arial" charset="0"/>
                <a:ea typeface="Geneva" pitchFamily="-107" charset="-128"/>
                <a:cs typeface="+mn-cs"/>
              </a:defRPr>
            </a:lvl1pPr>
          </a:lstStyle>
          <a:p>
            <a:pPr>
              <a:defRPr/>
            </a:pPr>
            <a:fld id="{288ED55E-EAD3-4A89-9DC0-755384C4CFFA}" type="slidenum">
              <a:rPr lang="en-GB"/>
              <a:pPr>
                <a:defRPr/>
              </a:pPr>
              <a:t>‹#›</a:t>
            </a:fld>
            <a:endParaRPr lang="en-GB" dirty="0"/>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300" kern="1200">
        <a:solidFill>
          <a:schemeClr val="tx1"/>
        </a:solidFill>
        <a:latin typeface="Arial" pitchFamily="34" charset="0"/>
        <a:ea typeface="Geneva" pitchFamily="-110" charset="-128"/>
        <a:cs typeface="Arial" pitchFamily="34" charset="0"/>
      </a:defRPr>
    </a:lvl1pPr>
    <a:lvl2pPr marL="193675" indent="-193675" algn="l" rtl="0" eaLnBrk="0" fontAlgn="base" hangingPunct="0">
      <a:spcBef>
        <a:spcPct val="30000"/>
      </a:spcBef>
      <a:spcAft>
        <a:spcPct val="0"/>
      </a:spcAft>
      <a:buClr>
        <a:srgbClr val="FA37CB"/>
      </a:buClr>
      <a:buFont typeface="Arial" pitchFamily="34" charset="0"/>
      <a:buChar char="•"/>
      <a:defRPr sz="1300" kern="1200">
        <a:solidFill>
          <a:schemeClr val="tx1"/>
        </a:solidFill>
        <a:latin typeface="Arial" pitchFamily="34" charset="0"/>
        <a:ea typeface="Geneva" pitchFamily="-111" charset="-128"/>
        <a:cs typeface="Arial" pitchFamily="34" charset="0"/>
      </a:defRPr>
    </a:lvl2pPr>
    <a:lvl3pPr marL="1143000" indent="-228600" algn="l" rtl="0" eaLnBrk="0" fontAlgn="base" hangingPunct="0">
      <a:spcBef>
        <a:spcPct val="30000"/>
      </a:spcBef>
      <a:spcAft>
        <a:spcPct val="0"/>
      </a:spcAft>
      <a:defRPr sz="1300" kern="1200">
        <a:solidFill>
          <a:schemeClr val="tx1"/>
        </a:solidFill>
        <a:latin typeface="Arial" pitchFamily="34" charset="0"/>
        <a:ea typeface="Geneva" pitchFamily="-111" charset="-128"/>
        <a:cs typeface="Arial" pitchFamily="34" charset="0"/>
      </a:defRPr>
    </a:lvl3pPr>
    <a:lvl4pPr marL="1600200" indent="-228600" algn="l" rtl="0" eaLnBrk="0" fontAlgn="base" hangingPunct="0">
      <a:spcBef>
        <a:spcPct val="30000"/>
      </a:spcBef>
      <a:spcAft>
        <a:spcPct val="0"/>
      </a:spcAft>
      <a:defRPr sz="1300" kern="1200">
        <a:solidFill>
          <a:schemeClr val="tx1"/>
        </a:solidFill>
        <a:latin typeface="Arial" pitchFamily="34" charset="0"/>
        <a:ea typeface="Geneva" pitchFamily="-111" charset="-128"/>
        <a:cs typeface="Arial" pitchFamily="34" charset="0"/>
      </a:defRPr>
    </a:lvl4pPr>
    <a:lvl5pPr marL="2057400" indent="-228600" algn="l" rtl="0" eaLnBrk="0" fontAlgn="base" hangingPunct="0">
      <a:spcBef>
        <a:spcPct val="30000"/>
      </a:spcBef>
      <a:spcAft>
        <a:spcPct val="0"/>
      </a:spcAft>
      <a:defRPr sz="1300" kern="1200">
        <a:solidFill>
          <a:schemeClr val="tx1"/>
        </a:solidFill>
        <a:latin typeface="Arial" pitchFamily="34" charset="0"/>
        <a:ea typeface="Geneva" pitchFamily="-111" charset="-128"/>
        <a:cs typeface="Arial" pitchFamily="34" charset="0"/>
      </a:defRPr>
    </a:lvl5pPr>
    <a:lvl6pPr marL="2453647" algn="l" defTabSz="981456" rtl="0" eaLnBrk="1" latinLnBrk="0" hangingPunct="1">
      <a:defRPr sz="1300" kern="1200">
        <a:solidFill>
          <a:schemeClr val="tx1"/>
        </a:solidFill>
        <a:latin typeface="+mn-lt"/>
        <a:ea typeface="+mn-ea"/>
        <a:cs typeface="+mn-cs"/>
      </a:defRPr>
    </a:lvl6pPr>
    <a:lvl7pPr marL="2944376" algn="l" defTabSz="981456" rtl="0" eaLnBrk="1" latinLnBrk="0" hangingPunct="1">
      <a:defRPr sz="1300" kern="1200">
        <a:solidFill>
          <a:schemeClr val="tx1"/>
        </a:solidFill>
        <a:latin typeface="+mn-lt"/>
        <a:ea typeface="+mn-ea"/>
        <a:cs typeface="+mn-cs"/>
      </a:defRPr>
    </a:lvl7pPr>
    <a:lvl8pPr marL="3435107" algn="l" defTabSz="981456" rtl="0" eaLnBrk="1" latinLnBrk="0" hangingPunct="1">
      <a:defRPr sz="1300" kern="1200">
        <a:solidFill>
          <a:schemeClr val="tx1"/>
        </a:solidFill>
        <a:latin typeface="+mn-lt"/>
        <a:ea typeface="+mn-ea"/>
        <a:cs typeface="+mn-cs"/>
      </a:defRPr>
    </a:lvl8pPr>
    <a:lvl9pPr marL="3925833" algn="l" defTabSz="981456"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1</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Cf. Budget 2013: freeze</a:t>
            </a:r>
            <a:r>
              <a:rPr lang="en-GB" baseline="0" dirty="0" smtClean="0"/>
              <a:t> on fuel duty addresses the biggest issue in motoring price hikes</a:t>
            </a:r>
          </a:p>
          <a:p>
            <a:endParaRPr lang="en-GB" baseline="0" dirty="0" smtClean="0"/>
          </a:p>
          <a:p>
            <a:r>
              <a:rPr lang="en-GB" baseline="0" dirty="0" smtClean="0"/>
              <a:t>What could be positive about rising motoring costs...? </a:t>
            </a:r>
          </a:p>
          <a:p>
            <a:r>
              <a:rPr lang="en-GB" baseline="0" dirty="0" smtClean="0"/>
              <a:t>Higher costs = fewer drivers/cars = less traffic? </a:t>
            </a:r>
          </a:p>
          <a:p>
            <a:r>
              <a:rPr lang="en-GB" baseline="0" dirty="0" smtClean="0"/>
              <a:t>Low mileage drivers are likely to agree: do they like the idea that people are being discouraged from driving everywhere? </a:t>
            </a:r>
          </a:p>
          <a:p>
            <a:r>
              <a:rPr lang="en-GB" baseline="0" dirty="0" smtClean="0"/>
              <a:t>Low mileage drivers buy less fuel: as fuel price rises are less to affect them, do they feel that they have gained by not being ‘penalised’? Do they feel that this means fewer tax rises in areas that </a:t>
            </a:r>
            <a:r>
              <a:rPr lang="en-GB" u="sng" baseline="0" dirty="0" smtClean="0"/>
              <a:t>would</a:t>
            </a:r>
            <a:r>
              <a:rPr lang="en-GB" baseline="0" dirty="0" smtClean="0"/>
              <a:t> be applicable to them?</a:t>
            </a:r>
          </a:p>
          <a:p>
            <a:r>
              <a:rPr lang="en-GB" baseline="0" dirty="0" smtClean="0"/>
              <a:t>Do people think that motoring taxes lead to more spending on transport infrastructure: does the benefit outweigh the cost?</a:t>
            </a:r>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18</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19</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20</a:t>
            </a:fld>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67% said ‘I don’t know’ to both</a:t>
            </a:r>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22</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24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9388" indent="-179388" eaLnBrk="1" hangingPunct="1">
              <a:buFont typeface="Arial" pitchFamily="34" charset="0"/>
              <a:buChar char="•"/>
              <a:defRPr/>
            </a:pPr>
            <a:r>
              <a:rPr lang="en-US" sz="1000" dirty="0" smtClean="0"/>
              <a:t>Question</a:t>
            </a:r>
            <a:r>
              <a:rPr lang="en-US" sz="1000" baseline="0" dirty="0" smtClean="0"/>
              <a:t> does not go back further than 2010</a:t>
            </a:r>
          </a:p>
          <a:p>
            <a:pPr marL="228600" indent="-228600" eaLnBrk="1" hangingPunct="1">
              <a:buFontTx/>
              <a:buNone/>
              <a:defRPr/>
            </a:pPr>
            <a:endParaRPr lang="en-US" sz="1000" baseline="0" dirty="0" smtClean="0"/>
          </a:p>
          <a:p>
            <a:pPr marL="228600" indent="-228600" eaLnBrk="1" hangingPunct="1">
              <a:buFontTx/>
              <a:buNone/>
              <a:defRPr/>
            </a:pPr>
            <a:r>
              <a:rPr lang="en-US" sz="1000" b="1" baseline="0" dirty="0" smtClean="0"/>
              <a:t>Who is more likely to agree with…?</a:t>
            </a:r>
          </a:p>
          <a:p>
            <a:pPr marL="179388" indent="-179388" eaLnBrk="1" hangingPunct="1">
              <a:buFont typeface="Arial" pitchFamily="34" charset="0"/>
              <a:buChar char="•"/>
              <a:defRPr/>
            </a:pPr>
            <a:r>
              <a:rPr lang="en-US" sz="1000" baseline="0" dirty="0" smtClean="0"/>
              <a:t>‘fair price for freedom’ – ABC1, female, city/town centre, parent</a:t>
            </a:r>
          </a:p>
          <a:p>
            <a:pPr marL="179388" indent="-179388" eaLnBrk="1" hangingPunct="1">
              <a:buFont typeface="Arial" pitchFamily="34" charset="0"/>
              <a:buChar char="•"/>
              <a:defRPr/>
            </a:pPr>
            <a:r>
              <a:rPr lang="en-US" sz="1000" baseline="0" dirty="0" smtClean="0"/>
              <a:t>‘fair price for environmental damage’ – female, ABC1, parent</a:t>
            </a:r>
          </a:p>
          <a:p>
            <a:pPr marL="179388" indent="-179388" eaLnBrk="1" hangingPunct="1">
              <a:buFont typeface="Arial" pitchFamily="34" charset="0"/>
              <a:buChar char="•"/>
              <a:defRPr/>
            </a:pPr>
            <a:r>
              <a:rPr lang="en-US" sz="1000" baseline="0" dirty="0" smtClean="0"/>
              <a:t>‘don’t believe taxes are sufficiently reinvested in local roads’ – rural/village, 60+ years, </a:t>
            </a:r>
          </a:p>
          <a:p>
            <a:pPr marL="179388" indent="-179388" eaLnBrk="1" hangingPunct="1">
              <a:buFont typeface="Arial" pitchFamily="34" charset="0"/>
              <a:buChar char="•"/>
              <a:defRPr/>
            </a:pPr>
            <a:r>
              <a:rPr lang="en-US" sz="1000" baseline="0" dirty="0" smtClean="0"/>
              <a:t>‘taxes should be invested in public transport – 45+ years</a:t>
            </a:r>
          </a:p>
          <a:p>
            <a:pPr marL="179388" indent="-179388" eaLnBrk="1" hangingPunct="1">
              <a:buFont typeface="Arial" pitchFamily="34" charset="0"/>
              <a:buChar char="•"/>
              <a:defRPr/>
            </a:pPr>
            <a:r>
              <a:rPr lang="en-US" sz="1000" baseline="0" dirty="0" smtClean="0"/>
              <a:t>‘tax is used as deterrent’ – male, never use public transport</a:t>
            </a:r>
          </a:p>
          <a:p>
            <a:pPr marL="179388" indent="-179388" eaLnBrk="1" hangingPunct="1">
              <a:buFont typeface="Arial" pitchFamily="34" charset="0"/>
              <a:buChar char="•"/>
              <a:defRPr/>
            </a:pPr>
            <a:r>
              <a:rPr lang="en-US" sz="1000" baseline="0" dirty="0" smtClean="0"/>
              <a:t>‘introduction of toll roads’ – ABC1, 65+ years, East of England, </a:t>
            </a:r>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25</a:t>
            </a:fld>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20% city/town centre drivers believe city/town</a:t>
            </a:r>
            <a:r>
              <a:rPr lang="en-GB" baseline="0" dirty="0" smtClean="0"/>
              <a:t> centre congestion charge should be lowered, compared to 16% or suburban drivers and 11% of rural drivers</a:t>
            </a:r>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27</a:t>
            </a:fld>
            <a:endParaRPr lang="en-GB"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0E2FEB4-A6B2-4BA0-8BF3-829FCCB9B962}" type="slidenum">
              <a:rPr lang="en-GB" smtClean="0">
                <a:latin typeface="Arial" pitchFamily="34" charset="0"/>
                <a:ea typeface="Geneva"/>
                <a:cs typeface="Geneva"/>
              </a:rPr>
              <a:pPr/>
              <a:t>29</a:t>
            </a:fld>
            <a:endParaRPr lang="en-GB" dirty="0" smtClean="0">
              <a:latin typeface="Arial" pitchFamily="34" charset="0"/>
              <a:ea typeface="Geneva"/>
              <a:cs typeface="Geneva"/>
            </a:endParaRPr>
          </a:p>
        </p:txBody>
      </p:sp>
      <p:sp>
        <p:nvSpPr>
          <p:cNvPr id="92163" name="Slide Image Placeholder 5"/>
          <p:cNvSpPr>
            <a:spLocks noGrp="1" noRot="1" noChangeAspect="1" noTextEdit="1"/>
          </p:cNvSpPr>
          <p:nvPr>
            <p:ph type="sldImg"/>
          </p:nvPr>
        </p:nvSpPr>
        <p:spPr>
          <a:ln/>
        </p:spPr>
      </p:sp>
      <p:sp>
        <p:nvSpPr>
          <p:cNvPr id="92164" name="Notes Placeholder 6"/>
          <p:cNvSpPr>
            <a:spLocks noGrp="1"/>
          </p:cNvSpPr>
          <p:nvPr>
            <p:ph type="body" idx="1"/>
          </p:nvPr>
        </p:nvSpPr>
        <p:spPr>
          <a:noFill/>
          <a:ln/>
        </p:spPr>
        <p:txBody>
          <a:bodyPr/>
          <a:lstStyle/>
          <a:p>
            <a:endParaRPr lang="en-US" dirty="0" smtClean="0">
              <a:ea typeface="Geneva"/>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30</a:t>
            </a:fld>
            <a:endParaRPr lang="en-GB"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31</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2</a:t>
            </a:fld>
            <a:endParaRPr lang="en-GB"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0E2FEB4-A6B2-4BA0-8BF3-829FCCB9B962}" type="slidenum">
              <a:rPr lang="en-GB" smtClean="0">
                <a:latin typeface="Arial" pitchFamily="34" charset="0"/>
                <a:ea typeface="Geneva"/>
                <a:cs typeface="Geneva"/>
              </a:rPr>
              <a:pPr/>
              <a:t>34</a:t>
            </a:fld>
            <a:endParaRPr lang="en-GB" dirty="0" smtClean="0">
              <a:latin typeface="Arial" pitchFamily="34" charset="0"/>
              <a:ea typeface="Geneva"/>
              <a:cs typeface="Geneva"/>
            </a:endParaRPr>
          </a:p>
        </p:txBody>
      </p:sp>
      <p:sp>
        <p:nvSpPr>
          <p:cNvPr id="92163" name="Slide Image Placeholder 5"/>
          <p:cNvSpPr>
            <a:spLocks noGrp="1" noRot="1" noChangeAspect="1" noTextEdit="1"/>
          </p:cNvSpPr>
          <p:nvPr>
            <p:ph type="sldImg"/>
          </p:nvPr>
        </p:nvSpPr>
        <p:spPr>
          <a:ln/>
        </p:spPr>
      </p:sp>
      <p:sp>
        <p:nvSpPr>
          <p:cNvPr id="92164" name="Notes Placeholder 6"/>
          <p:cNvSpPr>
            <a:spLocks noGrp="1"/>
          </p:cNvSpPr>
          <p:nvPr>
            <p:ph type="body" idx="1"/>
          </p:nvPr>
        </p:nvSpPr>
        <p:spPr>
          <a:noFill/>
          <a:ln/>
        </p:spPr>
        <p:txBody>
          <a:bodyPr/>
          <a:lstStyle/>
          <a:p>
            <a:endParaRPr lang="en-US" dirty="0" smtClean="0">
              <a:ea typeface="Genev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36</a:t>
            </a:fld>
            <a:endParaRPr lang="en-GB"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000" dirty="0" smtClean="0"/>
              <a:t>Question was introduced in 2010.</a:t>
            </a:r>
          </a:p>
          <a:p>
            <a:endParaRPr lang="en-GB" sz="1000" dirty="0" smtClean="0"/>
          </a:p>
          <a:p>
            <a:r>
              <a:rPr lang="en-GB" sz="1000" dirty="0" smtClean="0"/>
              <a:t>Motorways Net Speeding: males; high mileage; 2+ cars in household; suburban</a:t>
            </a:r>
          </a:p>
          <a:p>
            <a:pPr marL="342900" indent="-342900">
              <a:buAutoNum type="alphaLcParenR"/>
            </a:pPr>
            <a:r>
              <a:rPr lang="en-GB" sz="1000" dirty="0" smtClean="0"/>
              <a:t>By gender: male – 72%**; female – 55%</a:t>
            </a:r>
          </a:p>
          <a:p>
            <a:pPr marL="342900" indent="-342900">
              <a:buAutoNum type="alphaLcParenR"/>
            </a:pPr>
            <a:r>
              <a:rPr lang="en-GB" sz="1000" dirty="0" smtClean="0"/>
              <a:t>By annual mileage: &lt;6,000 m/yr – 57%; 6,001</a:t>
            </a:r>
            <a:r>
              <a:rPr lang="en-GB" sz="1000" baseline="0" dirty="0" smtClean="0"/>
              <a:t>-12,000 m/yr – 67%**; &gt;12,000 m/yr – 83%**</a:t>
            </a:r>
          </a:p>
          <a:p>
            <a:pPr marL="342900" indent="-342900">
              <a:buAutoNum type="alphaLcParenR"/>
            </a:pPr>
            <a:r>
              <a:rPr lang="en-GB" sz="1000" baseline="0" dirty="0" smtClean="0"/>
              <a:t>By cars in household: 1 – 60%; 2+ </a:t>
            </a:r>
            <a:r>
              <a:rPr lang="en-GB" sz="1000" dirty="0" smtClean="0"/>
              <a:t>–</a:t>
            </a:r>
            <a:r>
              <a:rPr lang="en-GB" sz="1000" baseline="0" dirty="0" smtClean="0"/>
              <a:t> 68%**</a:t>
            </a:r>
          </a:p>
          <a:p>
            <a:pPr marL="342900" indent="-342900">
              <a:buAutoNum type="alphaLcParenR"/>
            </a:pPr>
            <a:r>
              <a:rPr lang="en-GB" sz="1000" baseline="0" dirty="0" smtClean="0"/>
              <a:t>By location: Suburb – 66%*; City – 59%; Rural – 63% </a:t>
            </a:r>
          </a:p>
          <a:p>
            <a:pPr marL="342900" indent="-342900">
              <a:buAutoNum type="alphaLcParenR"/>
            </a:pPr>
            <a:endParaRPr lang="en-GB" sz="1000" baseline="0" dirty="0" smtClean="0"/>
          </a:p>
          <a:p>
            <a:pPr marL="342900" indent="-342900">
              <a:buNone/>
            </a:pPr>
            <a:r>
              <a:rPr lang="en-GB" sz="1000" baseline="0" dirty="0" smtClean="0"/>
              <a:t>Urban Net Speeding: not older drivers; males; high mileage; London/N West; Suburban</a:t>
            </a:r>
          </a:p>
          <a:p>
            <a:pPr marL="342900" indent="-342900">
              <a:buAutoNum type="alphaLcParenR"/>
            </a:pPr>
            <a:r>
              <a:rPr lang="en-GB" sz="1000" baseline="0" dirty="0" smtClean="0"/>
              <a:t>By age: 25-44 – 47%**; 45-59 – 46%*; 60-69 – 51%**; 70+ – 36%</a:t>
            </a:r>
          </a:p>
          <a:p>
            <a:pPr marL="342900" indent="-342900">
              <a:buAutoNum type="alphaLcParenR"/>
            </a:pPr>
            <a:r>
              <a:rPr lang="en-GB" sz="1000" baseline="0" dirty="0" smtClean="0"/>
              <a:t>By gender: male – 50%**; female – 42% </a:t>
            </a:r>
          </a:p>
          <a:p>
            <a:pPr marL="342900" indent="-342900">
              <a:buAutoNum type="alphaLcParenR"/>
            </a:pPr>
            <a:r>
              <a:rPr lang="en-GB" sz="1000" baseline="0" dirty="0" smtClean="0"/>
              <a:t>By annual mileage: &lt;6,000 m/yr – 44%; &gt;12,000 m/yr – 53%** </a:t>
            </a:r>
          </a:p>
          <a:p>
            <a:pPr marL="342900" marR="0" indent="-342900" algn="l" defTabSz="914400" rtl="0" eaLnBrk="0" fontAlgn="base" latinLnBrk="0" hangingPunct="0">
              <a:lnSpc>
                <a:spcPct val="100000"/>
              </a:lnSpc>
              <a:spcBef>
                <a:spcPct val="30000"/>
              </a:spcBef>
              <a:spcAft>
                <a:spcPct val="0"/>
              </a:spcAft>
              <a:buClrTx/>
              <a:buSzTx/>
              <a:buFontTx/>
              <a:buAutoNum type="alphaLcParenR"/>
              <a:tabLst/>
              <a:defRPr/>
            </a:pPr>
            <a:r>
              <a:rPr lang="en-GB" sz="1000" baseline="0" dirty="0" smtClean="0"/>
              <a:t>By region: London – 53%**; North West – 53%**; E Midlands – 37% </a:t>
            </a:r>
          </a:p>
          <a:p>
            <a:pPr marL="342900" marR="0" indent="-342900" algn="l" defTabSz="914400" rtl="0" eaLnBrk="0" fontAlgn="base" latinLnBrk="0" hangingPunct="0">
              <a:lnSpc>
                <a:spcPct val="100000"/>
              </a:lnSpc>
              <a:spcBef>
                <a:spcPct val="30000"/>
              </a:spcBef>
              <a:spcAft>
                <a:spcPct val="0"/>
              </a:spcAft>
              <a:buClrTx/>
              <a:buSzTx/>
              <a:buFontTx/>
              <a:buAutoNum type="alphaLcParenR"/>
              <a:tabLst/>
              <a:defRPr/>
            </a:pPr>
            <a:r>
              <a:rPr lang="en-GB" sz="1000" baseline="0" dirty="0" smtClean="0"/>
              <a:t>By location: Suburb – 50%**; City – 43%; Rural – 41% </a:t>
            </a:r>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37</a:t>
            </a:fld>
            <a:endParaRPr lang="en-GB"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000" dirty="0" smtClean="0"/>
              <a:t>Question was introduced in 2010.</a:t>
            </a:r>
          </a:p>
          <a:p>
            <a:endParaRPr lang="en-GB" sz="1000" dirty="0" smtClean="0"/>
          </a:p>
          <a:p>
            <a:r>
              <a:rPr lang="en-GB" sz="1000" dirty="0" smtClean="0"/>
              <a:t>Motorways Net Speeding: males; high mileage; 2+ cars in household; suburban</a:t>
            </a:r>
          </a:p>
          <a:p>
            <a:pPr marL="342900" indent="-342900">
              <a:buAutoNum type="alphaLcParenR"/>
            </a:pPr>
            <a:r>
              <a:rPr lang="en-GB" sz="1000" dirty="0" smtClean="0"/>
              <a:t>By gender: male – 72%**; female – 55%</a:t>
            </a:r>
          </a:p>
          <a:p>
            <a:pPr marL="342900" indent="-342900">
              <a:buAutoNum type="alphaLcParenR"/>
            </a:pPr>
            <a:r>
              <a:rPr lang="en-GB" sz="1000" dirty="0" smtClean="0"/>
              <a:t>By annual mileage: &lt;6,000 m/yr – 57%; 6,001</a:t>
            </a:r>
            <a:r>
              <a:rPr lang="en-GB" sz="1000" baseline="0" dirty="0" smtClean="0"/>
              <a:t>-12,000 m/yr – 67%**; &gt;12,000 m/yr – 83%**</a:t>
            </a:r>
          </a:p>
          <a:p>
            <a:pPr marL="342900" indent="-342900">
              <a:buAutoNum type="alphaLcParenR"/>
            </a:pPr>
            <a:r>
              <a:rPr lang="en-GB" sz="1000" baseline="0" dirty="0" smtClean="0"/>
              <a:t>By cars in household: 1 – 60%; 2+ </a:t>
            </a:r>
            <a:r>
              <a:rPr lang="en-GB" sz="1000" dirty="0" smtClean="0"/>
              <a:t>–</a:t>
            </a:r>
            <a:r>
              <a:rPr lang="en-GB" sz="1000" baseline="0" dirty="0" smtClean="0"/>
              <a:t> 68%**</a:t>
            </a:r>
          </a:p>
          <a:p>
            <a:pPr marL="342900" indent="-342900">
              <a:buAutoNum type="alphaLcParenR"/>
            </a:pPr>
            <a:r>
              <a:rPr lang="en-GB" sz="1000" baseline="0" dirty="0" smtClean="0"/>
              <a:t>By location: Suburb – 66%*; City – 59%; Rural – 63% </a:t>
            </a:r>
          </a:p>
          <a:p>
            <a:pPr marL="342900" indent="-342900">
              <a:buAutoNum type="alphaLcParenR"/>
            </a:pPr>
            <a:endParaRPr lang="en-GB" sz="1000" baseline="0" dirty="0" smtClean="0"/>
          </a:p>
          <a:p>
            <a:pPr marL="342900" indent="-342900">
              <a:buNone/>
            </a:pPr>
            <a:r>
              <a:rPr lang="en-GB" sz="1000" baseline="0" dirty="0" smtClean="0"/>
              <a:t>Urban Net Speeding: not older drivers; males; high mileage; London/N West; Suburban</a:t>
            </a:r>
          </a:p>
          <a:p>
            <a:pPr marL="342900" indent="-342900">
              <a:buAutoNum type="alphaLcParenR"/>
            </a:pPr>
            <a:r>
              <a:rPr lang="en-GB" sz="1000" baseline="0" dirty="0" smtClean="0"/>
              <a:t>By age:  25-44 – 47%**; 45-59 – 46%*; 60-69 – 51%**; 70+ – 36%</a:t>
            </a:r>
          </a:p>
          <a:p>
            <a:pPr marL="342900" indent="-342900">
              <a:buAutoNum type="alphaLcParenR"/>
            </a:pPr>
            <a:r>
              <a:rPr lang="en-GB" sz="1000" baseline="0" dirty="0" smtClean="0"/>
              <a:t>By gender: male – 50%**; female – 42% </a:t>
            </a:r>
          </a:p>
          <a:p>
            <a:pPr marL="342900" indent="-342900">
              <a:buAutoNum type="alphaLcParenR"/>
            </a:pPr>
            <a:r>
              <a:rPr lang="en-GB" sz="1000" baseline="0" dirty="0" smtClean="0"/>
              <a:t>By annual mileage: &lt;6,000 m/yr – 44%; &gt;12,000 m/yr – 53%** </a:t>
            </a:r>
          </a:p>
          <a:p>
            <a:pPr marL="342900" marR="0" indent="-342900" algn="l" defTabSz="914400" rtl="0" eaLnBrk="0" fontAlgn="base" latinLnBrk="0" hangingPunct="0">
              <a:lnSpc>
                <a:spcPct val="100000"/>
              </a:lnSpc>
              <a:spcBef>
                <a:spcPct val="30000"/>
              </a:spcBef>
              <a:spcAft>
                <a:spcPct val="0"/>
              </a:spcAft>
              <a:buClrTx/>
              <a:buSzTx/>
              <a:buFontTx/>
              <a:buAutoNum type="alphaLcParenR"/>
              <a:tabLst/>
              <a:defRPr/>
            </a:pPr>
            <a:r>
              <a:rPr lang="en-GB" sz="1000" baseline="0" dirty="0" smtClean="0"/>
              <a:t>By region: London – 53%**; North West – 53%**; E Midlands – 37% </a:t>
            </a:r>
          </a:p>
          <a:p>
            <a:pPr marL="342900" marR="0" indent="-342900" algn="l" defTabSz="914400" rtl="0" eaLnBrk="0" fontAlgn="base" latinLnBrk="0" hangingPunct="0">
              <a:lnSpc>
                <a:spcPct val="100000"/>
              </a:lnSpc>
              <a:spcBef>
                <a:spcPct val="30000"/>
              </a:spcBef>
              <a:spcAft>
                <a:spcPct val="0"/>
              </a:spcAft>
              <a:buClrTx/>
              <a:buSzTx/>
              <a:buFontTx/>
              <a:buAutoNum type="alphaLcParenR"/>
              <a:tabLst/>
              <a:defRPr/>
            </a:pPr>
            <a:r>
              <a:rPr lang="en-GB" sz="1000" baseline="0" dirty="0" smtClean="0"/>
              <a:t>By location: Suburb – 50%**; City – 43%; Rural – 41% </a:t>
            </a:r>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39</a:t>
            </a:fld>
            <a:endParaRPr lang="en-GB"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40</a:t>
            </a:fld>
            <a:endParaRPr lang="en-GB"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000" dirty="0" smtClean="0"/>
              <a:t>SatNav</a:t>
            </a:r>
            <a:r>
              <a:rPr lang="en-GB" sz="1000" baseline="0" dirty="0" smtClean="0"/>
              <a:t> – less safe: 25-44 years (28%) and ABC1 (25%)</a:t>
            </a:r>
          </a:p>
          <a:p>
            <a:r>
              <a:rPr lang="en-GB" sz="1000" baseline="0" dirty="0" smtClean="0"/>
              <a:t>SatNav – more safe: 45-64 years (31%), 65+ (36%) and C2DE (32%)</a:t>
            </a:r>
            <a:endParaRPr lang="en-GB" sz="1000" dirty="0" smtClean="0"/>
          </a:p>
          <a:p>
            <a:endParaRPr lang="en-GB" sz="1000" dirty="0" smtClean="0"/>
          </a:p>
          <a:p>
            <a:r>
              <a:rPr lang="en-GB" sz="1000" dirty="0" smtClean="0"/>
              <a:t>New Question in 2012.</a:t>
            </a:r>
          </a:p>
          <a:p>
            <a:endParaRPr lang="en-GB" sz="1000" baseline="0" dirty="0" smtClean="0"/>
          </a:p>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45</a:t>
            </a:fld>
            <a:endParaRPr lang="en-GB"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80000"/>
              </a:lnSpc>
              <a:spcBef>
                <a:spcPct val="50000"/>
              </a:spcBef>
              <a:spcAft>
                <a:spcPct val="0"/>
              </a:spcAft>
              <a:buClrTx/>
              <a:buSzTx/>
              <a:buFontTx/>
              <a:buNone/>
              <a:tabLst/>
              <a:defRPr/>
            </a:pPr>
            <a:r>
              <a:rPr lang="en-GB" sz="1000" dirty="0" smtClean="0"/>
              <a:t>Not directly comparable to 2010 as timeframe was ‘last 6 months’ and options were different.</a:t>
            </a:r>
          </a:p>
          <a:p>
            <a:pPr marL="0" marR="0" indent="0" algn="l" defTabSz="914400" rtl="0" eaLnBrk="1" fontAlgn="base" latinLnBrk="0" hangingPunct="1">
              <a:lnSpc>
                <a:spcPct val="80000"/>
              </a:lnSpc>
              <a:spcBef>
                <a:spcPct val="50000"/>
              </a:spcBef>
              <a:spcAft>
                <a:spcPct val="0"/>
              </a:spcAft>
              <a:buClrTx/>
              <a:buSzTx/>
              <a:buFontTx/>
              <a:buNone/>
              <a:tabLst/>
              <a:defRPr/>
            </a:pPr>
            <a:endParaRPr lang="en-GB" sz="1000" dirty="0" smtClean="0"/>
          </a:p>
          <a:p>
            <a:pPr eaLnBrk="1" hangingPunct="1">
              <a:lnSpc>
                <a:spcPct val="80000"/>
              </a:lnSpc>
              <a:spcBef>
                <a:spcPct val="50000"/>
              </a:spcBef>
              <a:defRPr/>
            </a:pPr>
            <a:r>
              <a:rPr lang="en-GB" sz="1000" dirty="0" smtClean="0"/>
              <a:t>Compared to 2011, those aged 25-44 are now more likely to be</a:t>
            </a:r>
            <a:r>
              <a:rPr lang="en-GB" sz="1000" baseline="0" dirty="0" smtClean="0"/>
              <a:t> distracted – largely on par with 17-24 year olds.</a:t>
            </a:r>
          </a:p>
          <a:p>
            <a:pPr eaLnBrk="1" hangingPunct="1">
              <a:lnSpc>
                <a:spcPct val="80000"/>
              </a:lnSpc>
              <a:spcBef>
                <a:spcPct val="50000"/>
              </a:spcBef>
              <a:defRPr/>
            </a:pPr>
            <a:endParaRPr lang="en-GB" sz="1000" dirty="0" smtClean="0"/>
          </a:p>
          <a:p>
            <a:pPr eaLnBrk="1" hangingPunct="1">
              <a:lnSpc>
                <a:spcPct val="80000"/>
              </a:lnSpc>
              <a:spcBef>
                <a:spcPct val="50000"/>
              </a:spcBef>
              <a:defRPr/>
            </a:pPr>
            <a:r>
              <a:rPr lang="en-GB" sz="1000" b="1" dirty="0" smtClean="0"/>
              <a:t>Who is more likely to have done...?</a:t>
            </a:r>
            <a:endParaRPr lang="en-GB" sz="1000" b="1" u="sng" dirty="0" smtClean="0"/>
          </a:p>
          <a:p>
            <a:pPr eaLnBrk="1" hangingPunct="1">
              <a:lnSpc>
                <a:spcPct val="80000"/>
              </a:lnSpc>
              <a:buFont typeface="Arial" pitchFamily="34" charset="0"/>
              <a:buChar char="•"/>
              <a:defRPr/>
            </a:pPr>
            <a:r>
              <a:rPr lang="en-GB" sz="1000" dirty="0" smtClean="0"/>
              <a:t> Talked to passengers – 25+,</a:t>
            </a:r>
            <a:r>
              <a:rPr lang="en-GB" sz="1000" baseline="0" dirty="0" smtClean="0"/>
              <a:t> suburb/rural, regular/occasional speeders</a:t>
            </a:r>
            <a:endParaRPr lang="en-GB" sz="1000" dirty="0" smtClean="0"/>
          </a:p>
          <a:p>
            <a:pPr eaLnBrk="1" hangingPunct="1">
              <a:lnSpc>
                <a:spcPct val="80000"/>
              </a:lnSpc>
              <a:buFont typeface="Arial" pitchFamily="34" charset="0"/>
              <a:buChar char="•"/>
              <a:defRPr/>
            </a:pPr>
            <a:r>
              <a:rPr lang="en-GB" sz="1000" dirty="0" smtClean="0"/>
              <a:t> Adjusted in car controls – 24-70, suburb/rural,</a:t>
            </a:r>
            <a:r>
              <a:rPr lang="en-GB" sz="1000" baseline="0" dirty="0" smtClean="0"/>
              <a:t> no kids in household, regular/occasional speeders</a:t>
            </a:r>
            <a:endParaRPr lang="en-GB" sz="1000" dirty="0" smtClean="0"/>
          </a:p>
          <a:p>
            <a:pPr eaLnBrk="1" hangingPunct="1">
              <a:lnSpc>
                <a:spcPct val="80000"/>
              </a:lnSpc>
              <a:buFont typeface="Arial" pitchFamily="34" charset="0"/>
              <a:buChar char="•"/>
              <a:defRPr/>
            </a:pPr>
            <a:r>
              <a:rPr lang="en-GB" sz="1000" dirty="0" smtClean="0"/>
              <a:t> Eaten and drunk – 17-44, company/business car, kids in household, regular speeders</a:t>
            </a:r>
          </a:p>
          <a:p>
            <a:pPr eaLnBrk="1" hangingPunct="1">
              <a:lnSpc>
                <a:spcPct val="80000"/>
              </a:lnSpc>
              <a:buFont typeface="Arial" pitchFamily="34" charset="0"/>
              <a:buChar char="•"/>
              <a:defRPr/>
            </a:pPr>
            <a:r>
              <a:rPr lang="en-GB" sz="1000" dirty="0" smtClean="0"/>
              <a:t> Used mobile phone (hands free) – 25 – 44, company/business car, kids in household, regular</a:t>
            </a:r>
            <a:r>
              <a:rPr lang="en-GB" sz="1000" baseline="0" dirty="0" smtClean="0"/>
              <a:t> speeder</a:t>
            </a:r>
            <a:endParaRPr lang="en-GB" sz="1000" dirty="0" smtClean="0"/>
          </a:p>
          <a:p>
            <a:pPr eaLnBrk="1" hangingPunct="1">
              <a:lnSpc>
                <a:spcPct val="80000"/>
              </a:lnSpc>
              <a:buFont typeface="Arial" pitchFamily="34" charset="0"/>
              <a:buChar char="•"/>
              <a:defRPr/>
            </a:pPr>
            <a:r>
              <a:rPr lang="en-GB" sz="1000" dirty="0" smtClean="0"/>
              <a:t> Adjusted the seats – 17 – 44, company car, kids in household, regular speeder</a:t>
            </a:r>
          </a:p>
          <a:p>
            <a:pPr eaLnBrk="1" hangingPunct="1">
              <a:lnSpc>
                <a:spcPct val="80000"/>
              </a:lnSpc>
              <a:buFont typeface="Arial" pitchFamily="34" charset="0"/>
              <a:buChar char="•"/>
              <a:defRPr/>
            </a:pPr>
            <a:r>
              <a:rPr lang="en-GB" sz="1000" dirty="0" smtClean="0"/>
              <a:t> Adjusted/programmed sat nav – 17 – 44, male, ABC1, company car, city/town,</a:t>
            </a:r>
            <a:r>
              <a:rPr lang="en-GB" sz="1000" baseline="0" dirty="0" smtClean="0"/>
              <a:t> with kids</a:t>
            </a:r>
            <a:endParaRPr lang="en-GB" sz="1000" dirty="0" smtClean="0"/>
          </a:p>
          <a:p>
            <a:pPr eaLnBrk="1" hangingPunct="1">
              <a:lnSpc>
                <a:spcPct val="80000"/>
              </a:lnSpc>
              <a:buFont typeface="Arial" pitchFamily="34" charset="0"/>
              <a:buChar char="•"/>
              <a:defRPr/>
            </a:pPr>
            <a:r>
              <a:rPr lang="en-GB" sz="1000" dirty="0" smtClean="0"/>
              <a:t> Smoked – 17 – 59, C2DE, city/town, regular speeders</a:t>
            </a:r>
          </a:p>
          <a:p>
            <a:pPr eaLnBrk="1" hangingPunct="1">
              <a:lnSpc>
                <a:spcPct val="80000"/>
              </a:lnSpc>
              <a:buFont typeface="Arial" pitchFamily="34" charset="0"/>
              <a:buChar char="•"/>
              <a:defRPr/>
            </a:pPr>
            <a:r>
              <a:rPr lang="en-GB" sz="1000" dirty="0" smtClean="0"/>
              <a:t> Sent text messages – 17 – 44, female, ABC1, company car, city/town, regular</a:t>
            </a:r>
            <a:r>
              <a:rPr lang="en-GB" sz="1000" baseline="0" dirty="0" smtClean="0"/>
              <a:t> speeder</a:t>
            </a:r>
            <a:endParaRPr lang="en-GB" sz="1000" dirty="0" smtClean="0"/>
          </a:p>
          <a:p>
            <a:pPr eaLnBrk="1" hangingPunct="1">
              <a:lnSpc>
                <a:spcPct val="80000"/>
              </a:lnSpc>
              <a:buFont typeface="Arial" pitchFamily="34" charset="0"/>
              <a:buChar char="•"/>
              <a:defRPr/>
            </a:pPr>
            <a:r>
              <a:rPr lang="en-GB" sz="1000" dirty="0" smtClean="0"/>
              <a:t> Used mobile phone (NOT hands free) – 25 – 44, company/business car, kids in household, regular speeder</a:t>
            </a:r>
          </a:p>
          <a:p>
            <a:pPr eaLnBrk="1" hangingPunct="1">
              <a:lnSpc>
                <a:spcPct val="80000"/>
              </a:lnSpc>
              <a:buFont typeface="Arial" pitchFamily="34" charset="0"/>
              <a:buChar char="•"/>
              <a:defRPr/>
            </a:pPr>
            <a:r>
              <a:rPr lang="en-GB" sz="1000" dirty="0" smtClean="0"/>
              <a:t> Done my make up etc. - 17 – 44, female, city/town, kids in household, regular speeder</a:t>
            </a:r>
          </a:p>
          <a:p>
            <a:pPr eaLnBrk="1" hangingPunct="1">
              <a:lnSpc>
                <a:spcPct val="80000"/>
              </a:lnSpc>
              <a:buFont typeface="Arial" pitchFamily="34" charset="0"/>
              <a:buChar char="•"/>
              <a:defRPr/>
            </a:pPr>
            <a:r>
              <a:rPr lang="en-GB" sz="1000" dirty="0" smtClean="0"/>
              <a:t> Used mobile phone to access other non-social apps – 17-44, company,</a:t>
            </a:r>
            <a:r>
              <a:rPr lang="en-GB" sz="1000" baseline="0" dirty="0" smtClean="0"/>
              <a:t> city/town</a:t>
            </a:r>
            <a:r>
              <a:rPr lang="en-GB" sz="1000" dirty="0" smtClean="0"/>
              <a:t>, kids in household, regular</a:t>
            </a:r>
            <a:r>
              <a:rPr lang="en-GB" sz="1000" baseline="0" dirty="0" smtClean="0"/>
              <a:t> speeder</a:t>
            </a:r>
            <a:endParaRPr lang="en-GB" sz="1000" dirty="0" smtClean="0"/>
          </a:p>
          <a:p>
            <a:pPr eaLnBrk="1" hangingPunct="1">
              <a:lnSpc>
                <a:spcPct val="80000"/>
              </a:lnSpc>
              <a:buFont typeface="Arial" pitchFamily="34" charset="0"/>
              <a:buChar char="•"/>
              <a:defRPr/>
            </a:pPr>
            <a:r>
              <a:rPr lang="en-GB" sz="1000" dirty="0" smtClean="0"/>
              <a:t> Listened to an i-pod – 17 – 44, C2DE,</a:t>
            </a:r>
            <a:r>
              <a:rPr lang="en-GB" sz="1000" baseline="0" dirty="0" smtClean="0"/>
              <a:t> c</a:t>
            </a:r>
            <a:r>
              <a:rPr lang="en-GB" sz="1000" dirty="0" smtClean="0"/>
              <a:t>ity/town, kids in household, regular speeders</a:t>
            </a:r>
          </a:p>
          <a:p>
            <a:pPr eaLnBrk="1" hangingPunct="1">
              <a:lnSpc>
                <a:spcPct val="80000"/>
              </a:lnSpc>
              <a:buFont typeface="Arial" pitchFamily="34" charset="0"/>
              <a:buChar char="•"/>
              <a:defRPr/>
            </a:pPr>
            <a:r>
              <a:rPr lang="en-GB" sz="1000" dirty="0" smtClean="0"/>
              <a:t> Used mobile phone to access email, Facebook etc – 17 – 44, company, London, city/town, kids in household, regular speeder</a:t>
            </a:r>
          </a:p>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47</a:t>
            </a:fld>
            <a:endParaRPr lang="en-GB"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‘None of the above’: 65+ years (23%)</a:t>
            </a:r>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48</a:t>
            </a:fld>
            <a:endParaRPr lang="en-GB"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0E2FEB4-A6B2-4BA0-8BF3-829FCCB9B962}" type="slidenum">
              <a:rPr lang="en-GB" smtClean="0">
                <a:latin typeface="Arial" pitchFamily="34" charset="0"/>
                <a:ea typeface="Geneva"/>
                <a:cs typeface="Geneva"/>
              </a:rPr>
              <a:pPr/>
              <a:t>49</a:t>
            </a:fld>
            <a:endParaRPr lang="en-GB" dirty="0" smtClean="0">
              <a:latin typeface="Arial" pitchFamily="34" charset="0"/>
              <a:ea typeface="Geneva"/>
              <a:cs typeface="Geneva"/>
            </a:endParaRPr>
          </a:p>
        </p:txBody>
      </p:sp>
      <p:sp>
        <p:nvSpPr>
          <p:cNvPr id="92163" name="Slide Image Placeholder 5"/>
          <p:cNvSpPr>
            <a:spLocks noGrp="1" noRot="1" noChangeAspect="1" noTextEdit="1"/>
          </p:cNvSpPr>
          <p:nvPr>
            <p:ph type="sldImg"/>
          </p:nvPr>
        </p:nvSpPr>
        <p:spPr>
          <a:ln/>
        </p:spPr>
      </p:sp>
      <p:sp>
        <p:nvSpPr>
          <p:cNvPr id="92164" name="Notes Placeholder 6"/>
          <p:cNvSpPr>
            <a:spLocks noGrp="1"/>
          </p:cNvSpPr>
          <p:nvPr>
            <p:ph type="body" idx="1"/>
          </p:nvPr>
        </p:nvSpPr>
        <p:spPr>
          <a:noFill/>
          <a:ln/>
        </p:spPr>
        <p:txBody>
          <a:bodyPr/>
          <a:lstStyle/>
          <a:p>
            <a:endParaRPr lang="en-US" dirty="0" smtClean="0">
              <a:ea typeface="Geneva"/>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50</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B56264D3-C8E6-43D9-ADE8-22632A47B804}" type="slidenum">
              <a:rPr lang="en-GB" smtClean="0">
                <a:solidFill>
                  <a:srgbClr val="000000"/>
                </a:solidFill>
                <a:latin typeface="Arial" pitchFamily="34" charset="0"/>
                <a:ea typeface="Geneva"/>
                <a:cs typeface="Geneva"/>
              </a:rPr>
              <a:pPr/>
              <a:t>3</a:t>
            </a:fld>
            <a:endParaRPr lang="en-GB" dirty="0" smtClean="0">
              <a:solidFill>
                <a:srgbClr val="000000"/>
              </a:solidFill>
              <a:latin typeface="Arial" pitchFamily="34" charset="0"/>
              <a:ea typeface="Geneva"/>
              <a:cs typeface="Geneva"/>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spcBef>
                <a:spcPct val="0"/>
              </a:spcBef>
            </a:pPr>
            <a:endParaRPr lang="en-US" dirty="0" smtClean="0">
              <a:ea typeface="Geneva"/>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51</a:t>
            </a:fld>
            <a:endParaRPr lang="en-GB"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u="sng" dirty="0" smtClean="0"/>
              <a:t>More likely to agree</a:t>
            </a:r>
          </a:p>
          <a:p>
            <a:endParaRPr lang="en-GB" b="1" u="sng" dirty="0" smtClean="0"/>
          </a:p>
          <a:p>
            <a:r>
              <a:rPr lang="en-GB" b="0" u="none" dirty="0" smtClean="0"/>
              <a:t>‘adverse weather’: female (64%), 5-10 year car age (62%), non-speeders (63%)</a:t>
            </a:r>
          </a:p>
          <a:p>
            <a:r>
              <a:rPr lang="en-GB" b="0" u="none" dirty="0" smtClean="0"/>
              <a:t>‘learn</a:t>
            </a:r>
            <a:r>
              <a:rPr lang="en-GB" b="0" u="none" baseline="0" dirty="0" smtClean="0"/>
              <a:t> safe driving’: female (51%), agree with pay per mile (55%)</a:t>
            </a:r>
          </a:p>
          <a:p>
            <a:r>
              <a:rPr lang="en-GB" b="0" u="none" baseline="0" dirty="0" smtClean="0"/>
              <a:t>‘confident post test’: ABC1 (38%), roughly miles per gallon (55%)</a:t>
            </a:r>
          </a:p>
          <a:p>
            <a:r>
              <a:rPr lang="en-GB" b="0" u="none" baseline="0" dirty="0" smtClean="0"/>
              <a:t>‘nervous night driver’: female (47%), C2DE (42%), non-speeders (58%)</a:t>
            </a:r>
          </a:p>
          <a:p>
            <a:r>
              <a:rPr lang="en-GB" b="0" u="none" baseline="0" dirty="0" smtClean="0"/>
              <a:t>‘test not for modernity’: no sig groups</a:t>
            </a:r>
          </a:p>
          <a:p>
            <a:r>
              <a:rPr lang="en-GB" b="0" u="none" baseline="0" dirty="0" smtClean="0"/>
              <a:t>‘no safety test emphasis’: parents (37%)</a:t>
            </a:r>
            <a:endParaRPr lang="en-GB" b="0" u="none"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52</a:t>
            </a:fld>
            <a:endParaRPr lang="en-GB"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u="sng" dirty="0" smtClean="0"/>
              <a:t>More likely to agree</a:t>
            </a:r>
          </a:p>
          <a:p>
            <a:endParaRPr lang="en-GB" b="1" u="sng" dirty="0" smtClean="0"/>
          </a:p>
          <a:p>
            <a:r>
              <a:rPr lang="en-GB" b="0" u="none" dirty="0" smtClean="0"/>
              <a:t>‘supervised motorway practise’: female (60%)</a:t>
            </a:r>
          </a:p>
          <a:p>
            <a:r>
              <a:rPr lang="en-GB" b="0" u="none" dirty="0" smtClean="0"/>
              <a:t>‘more supervised practice’: </a:t>
            </a:r>
            <a:r>
              <a:rPr lang="en-GB" b="0" u="none" baseline="0" dirty="0" smtClean="0"/>
              <a:t>female (33%), ABC1 (33%), public transport at least once a week (33%)</a:t>
            </a:r>
          </a:p>
          <a:p>
            <a:r>
              <a:rPr lang="en-GB" b="0" u="none" baseline="0" dirty="0" smtClean="0"/>
              <a:t>‘ post test supervised driving’: female (30%), public transport at least once a week (32%)</a:t>
            </a:r>
            <a:endParaRPr lang="en-GB" b="0" u="none" dirty="0" smtClean="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53</a:t>
            </a:fld>
            <a:endParaRPr lang="en-GB"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u="sng" dirty="0" smtClean="0"/>
              <a:t>More likely</a:t>
            </a:r>
            <a:r>
              <a:rPr lang="en-GB" b="1" u="sng" baseline="0" dirty="0" smtClean="0"/>
              <a:t> to agree</a:t>
            </a:r>
          </a:p>
          <a:p>
            <a:endParaRPr lang="en-GB" b="0" u="none" baseline="0" dirty="0" smtClean="0"/>
          </a:p>
          <a:p>
            <a:r>
              <a:rPr lang="en-GB" b="0" u="none" baseline="0" dirty="0" smtClean="0"/>
              <a:t>‘minimum hours practice’: 45-64 year olds (81%), ABC1 (75%), company drivers (91%)</a:t>
            </a:r>
          </a:p>
          <a:p>
            <a:r>
              <a:rPr lang="en-GB" b="0" u="none" dirty="0" smtClean="0"/>
              <a:t>‘limit</a:t>
            </a:r>
            <a:r>
              <a:rPr lang="en-GB" b="0" u="none" baseline="0" dirty="0" smtClean="0"/>
              <a:t> passengers’: 45-64 year olds (70%), ABC1 (60%), company drivers (75%) </a:t>
            </a:r>
          </a:p>
          <a:p>
            <a:r>
              <a:rPr lang="en-GB" b="0" u="none" baseline="0" dirty="0" smtClean="0"/>
              <a:t>‘restrict in-car technology’: ABC1 (55%), Scotland (62%), mini-super mini vehicle type (55%)</a:t>
            </a:r>
          </a:p>
          <a:p>
            <a:r>
              <a:rPr lang="en-GB" b="0" u="none" baseline="0" dirty="0" smtClean="0"/>
              <a:t>‘no motorway driving for first year’: 25-44 year olds (42%)</a:t>
            </a:r>
          </a:p>
          <a:p>
            <a:r>
              <a:rPr lang="en-GB" b="0" u="none" baseline="0" dirty="0" smtClean="0"/>
              <a:t>‘curfew on night driving’: 45-64 year olds (46%), female (44%), company driver (54%), South East &amp; North West 49%</a:t>
            </a:r>
          </a:p>
          <a:p>
            <a:r>
              <a:rPr lang="en-GB" b="0" u="none" baseline="0" dirty="0" smtClean="0"/>
              <a:t>‘tougher penalties’: ABC1 (34%), London (38%)</a:t>
            </a:r>
            <a:endParaRPr lang="en-GB" b="0" u="none"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54</a:t>
            </a:fld>
            <a:endParaRPr lang="en-GB"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b="1" u="sng" dirty="0" smtClean="0"/>
              <a:t>More likely</a:t>
            </a:r>
            <a:r>
              <a:rPr lang="en-GB" b="1" u="sng" baseline="0" dirty="0" smtClean="0"/>
              <a:t> to agree</a:t>
            </a:r>
          </a:p>
          <a:p>
            <a:endParaRPr lang="en-GB" b="1" u="sng" baseline="0" dirty="0" smtClean="0"/>
          </a:p>
          <a:p>
            <a:r>
              <a:rPr lang="en-GB" b="0" u="none" baseline="0" dirty="0" smtClean="0"/>
              <a:t>‘motorway driving training’: 45-64 year olds (87%), female (82%), company cars (97%), suburb (82%)</a:t>
            </a:r>
          </a:p>
          <a:p>
            <a:r>
              <a:rPr lang="en-GB" b="0" u="none" baseline="0" dirty="0" smtClean="0"/>
              <a:t>‘night driving training’: 45-64 year olds (83%), company cars (91%), South West (87%)</a:t>
            </a:r>
          </a:p>
          <a:p>
            <a:r>
              <a:rPr lang="en-GB" b="0" u="none" baseline="0" dirty="0" smtClean="0"/>
              <a:t>‘reduce provisional license age’: 17-24 year olds (46%)</a:t>
            </a:r>
          </a:p>
          <a:p>
            <a:r>
              <a:rPr lang="en-GB" b="0" u="none" baseline="0" dirty="0" smtClean="0"/>
              <a:t>‘compulsory training for those that fail’: ABC1 (40%), company cars (49%)</a:t>
            </a:r>
          </a:p>
          <a:p>
            <a:r>
              <a:rPr lang="en-GB" b="0" u="none" baseline="0" dirty="0" smtClean="0"/>
              <a:t>‘increase minimum driving age’: North West (52%), 25-44 year olds (37%)</a:t>
            </a:r>
            <a:endParaRPr lang="en-GB" b="0" u="none"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55</a:t>
            </a:fld>
            <a:endParaRPr lang="en-GB"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u="sng" dirty="0" smtClean="0"/>
              <a:t>Plans</a:t>
            </a:r>
            <a:r>
              <a:rPr lang="en-GB" u="sng" baseline="0" dirty="0" smtClean="0"/>
              <a:t> regarding insurance</a:t>
            </a:r>
          </a:p>
          <a:p>
            <a:endParaRPr lang="en-GB" u="sng" baseline="0" dirty="0" smtClean="0"/>
          </a:p>
          <a:p>
            <a:r>
              <a:rPr lang="en-GB" u="none" baseline="0" dirty="0" smtClean="0"/>
              <a:t>Add to policy: ABC1 (26%), </a:t>
            </a:r>
          </a:p>
          <a:p>
            <a:r>
              <a:rPr lang="en-GB" u="none" baseline="0" dirty="0" smtClean="0"/>
              <a:t>Separate policy: London (31%), city town/centre (24%)</a:t>
            </a:r>
          </a:p>
          <a:p>
            <a:r>
              <a:rPr lang="en-GB" u="none" baseline="0" dirty="0" smtClean="0"/>
              <a:t>Neither: None specifically</a:t>
            </a:r>
          </a:p>
          <a:p>
            <a:r>
              <a:rPr lang="en-GB" u="none" baseline="0" dirty="0" smtClean="0"/>
              <a:t>DK: 25-44 year olds (50%), Female (50%), </a:t>
            </a:r>
          </a:p>
          <a:p>
            <a:endParaRPr lang="en-GB" u="sng" baseline="0" dirty="0" smtClean="0"/>
          </a:p>
          <a:p>
            <a:r>
              <a:rPr lang="en-GB" u="sng" baseline="0" dirty="0" smtClean="0"/>
              <a:t>Help children once driving age</a:t>
            </a:r>
          </a:p>
          <a:p>
            <a:endParaRPr lang="en-GB" u="sng" baseline="0" dirty="0" smtClean="0"/>
          </a:p>
          <a:p>
            <a:r>
              <a:rPr lang="en-GB" u="none" baseline="0" dirty="0" smtClean="0"/>
              <a:t>Pay for lessons: Non-speeder (37%)</a:t>
            </a:r>
          </a:p>
          <a:p>
            <a:r>
              <a:rPr lang="en-GB" u="none" baseline="0" dirty="0" smtClean="0"/>
              <a:t>Buy a car: 17-24 (15%), Yorkshire &amp; Humberside (13%)</a:t>
            </a:r>
          </a:p>
          <a:p>
            <a:r>
              <a:rPr lang="en-GB" u="none" baseline="0" dirty="0" smtClean="0"/>
              <a:t>Help buy a car: South East (22%)</a:t>
            </a:r>
          </a:p>
          <a:p>
            <a:r>
              <a:rPr lang="en-GB" u="none" baseline="0" dirty="0" smtClean="0"/>
              <a:t>Pay insurance: ABC1 (7%), London (12%), </a:t>
            </a:r>
          </a:p>
          <a:p>
            <a:r>
              <a:rPr lang="en-GB" u="none" baseline="0" dirty="0" smtClean="0"/>
              <a:t>Saving to help: Suburb (9%), Village (9%)</a:t>
            </a:r>
          </a:p>
          <a:p>
            <a:r>
              <a:rPr lang="en-GB" u="none" baseline="0" dirty="0" smtClean="0"/>
              <a:t>Nothing: East Midlands (11%)</a:t>
            </a:r>
          </a:p>
          <a:p>
            <a:r>
              <a:rPr lang="en-GB" u="none" baseline="0" dirty="0" smtClean="0"/>
              <a:t>DK: 1 car in household (34%)</a:t>
            </a:r>
          </a:p>
          <a:p>
            <a:endParaRPr lang="en-GB" u="none"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56</a:t>
            </a:fld>
            <a:endParaRPr lang="en-GB"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6FBDA579-6BD3-46B9-9746-3E2BDE153C54}" type="slidenum">
              <a:rPr lang="en-GB" smtClean="0">
                <a:latin typeface="Arial" pitchFamily="34" charset="0"/>
                <a:ea typeface="Geneva"/>
                <a:cs typeface="Geneva"/>
              </a:rPr>
              <a:pPr/>
              <a:t>57</a:t>
            </a:fld>
            <a:endParaRPr lang="en-GB" dirty="0" smtClean="0">
              <a:latin typeface="Arial" pitchFamily="34" charset="0"/>
              <a:ea typeface="Geneva"/>
              <a:cs typeface="Geneva"/>
            </a:endParaRPr>
          </a:p>
        </p:txBody>
      </p:sp>
      <p:sp>
        <p:nvSpPr>
          <p:cNvPr id="94211" name="Slide Image Placeholder 5"/>
          <p:cNvSpPr>
            <a:spLocks noGrp="1" noRot="1" noChangeAspect="1" noTextEdit="1"/>
          </p:cNvSpPr>
          <p:nvPr>
            <p:ph type="sldImg"/>
          </p:nvPr>
        </p:nvSpPr>
        <p:spPr>
          <a:ln/>
        </p:spPr>
      </p:sp>
      <p:sp>
        <p:nvSpPr>
          <p:cNvPr id="94212" name="Notes Placeholder 6"/>
          <p:cNvSpPr>
            <a:spLocks noGrp="1"/>
          </p:cNvSpPr>
          <p:nvPr>
            <p:ph type="body" idx="1"/>
          </p:nvPr>
        </p:nvSpPr>
        <p:spPr>
          <a:noFill/>
          <a:ln/>
        </p:spPr>
        <p:txBody>
          <a:bodyPr/>
          <a:lstStyle/>
          <a:p>
            <a:endParaRPr lang="en-US" dirty="0" smtClean="0">
              <a:ea typeface="Geneva"/>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179388" marR="0" indent="-179388" algn="l" defTabSz="914400" rtl="0" eaLnBrk="0" fontAlgn="base" latinLnBrk="0" hangingPunct="0">
              <a:lnSpc>
                <a:spcPct val="100000"/>
              </a:lnSpc>
              <a:spcBef>
                <a:spcPct val="30000"/>
              </a:spcBef>
              <a:spcAft>
                <a:spcPct val="0"/>
              </a:spcAft>
              <a:buClrTx/>
              <a:buSzTx/>
              <a:buFont typeface="Arial" pitchFamily="34" charset="0"/>
              <a:buNone/>
              <a:tabLst/>
              <a:defRPr/>
            </a:pPr>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58</a:t>
            </a:fld>
            <a:endParaRPr lang="en-GB"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59</a:t>
            </a:fld>
            <a:endParaRPr lang="en-GB"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60</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0E2FEB4-A6B2-4BA0-8BF3-829FCCB9B962}" type="slidenum">
              <a:rPr lang="en-GB" smtClean="0">
                <a:latin typeface="Arial" pitchFamily="34" charset="0"/>
                <a:ea typeface="Geneva"/>
                <a:cs typeface="Geneva"/>
              </a:rPr>
              <a:pPr/>
              <a:t>5</a:t>
            </a:fld>
            <a:endParaRPr lang="en-GB" dirty="0" smtClean="0">
              <a:latin typeface="Arial" pitchFamily="34" charset="0"/>
              <a:ea typeface="Geneva"/>
              <a:cs typeface="Geneva"/>
            </a:endParaRPr>
          </a:p>
        </p:txBody>
      </p:sp>
      <p:sp>
        <p:nvSpPr>
          <p:cNvPr id="92163" name="Slide Image Placeholder 5"/>
          <p:cNvSpPr>
            <a:spLocks noGrp="1" noRot="1" noChangeAspect="1" noTextEdit="1"/>
          </p:cNvSpPr>
          <p:nvPr>
            <p:ph type="sldImg"/>
          </p:nvPr>
        </p:nvSpPr>
        <p:spPr>
          <a:ln/>
        </p:spPr>
      </p:sp>
      <p:sp>
        <p:nvSpPr>
          <p:cNvPr id="92164" name="Notes Placeholder 6"/>
          <p:cNvSpPr>
            <a:spLocks noGrp="1"/>
          </p:cNvSpPr>
          <p:nvPr>
            <p:ph type="body" idx="1"/>
          </p:nvPr>
        </p:nvSpPr>
        <p:spPr>
          <a:noFill/>
          <a:ln/>
        </p:spPr>
        <p:txBody>
          <a:bodyPr/>
          <a:lstStyle/>
          <a:p>
            <a:endParaRPr lang="en-US" dirty="0" smtClean="0">
              <a:ea typeface="Geneva"/>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61</a:t>
            </a:fld>
            <a:endParaRPr lang="en-GB"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62</a:t>
            </a:fld>
            <a:endParaRPr lang="en-GB"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63</a:t>
            </a:fld>
            <a:endParaRPr lang="en-GB"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64</a:t>
            </a:fld>
            <a:endParaRPr lang="en-GB"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Females</a:t>
            </a:r>
            <a:r>
              <a:rPr lang="en-GB" baseline="0" dirty="0" smtClean="0"/>
              <a:t> are more likely to consider themselves law abiding citizens (93%)</a:t>
            </a:r>
          </a:p>
          <a:p>
            <a:r>
              <a:rPr lang="en-GB" baseline="0" dirty="0" smtClean="0"/>
              <a:t>Males more likely to disagree with there not being enough police on the road (18%)</a:t>
            </a:r>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65</a:t>
            </a:fld>
            <a:endParaRPr lang="en-GB"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9388" indent="-179388">
              <a:buFont typeface="Arial" pitchFamily="34" charset="0"/>
              <a:buChar char="•"/>
            </a:pPr>
            <a:r>
              <a:rPr lang="en-GB" sz="1000" dirty="0" smtClean="0"/>
              <a:t>42%</a:t>
            </a:r>
            <a:r>
              <a:rPr lang="en-GB" sz="1000" baseline="0" dirty="0" smtClean="0"/>
              <a:t> of regular speeders do not think they will get caught breaking most motorway laws.</a:t>
            </a:r>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66</a:t>
            </a:fld>
            <a:endParaRPr lang="en-GB"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67</a:t>
            </a:fld>
            <a:endParaRPr lang="en-GB"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68</a:t>
            </a:fld>
            <a:endParaRPr lang="en-GB"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9388" indent="-179388" eaLnBrk="1" hangingPunct="1">
              <a:buFont typeface="Arial" pitchFamily="34" charset="0"/>
              <a:buNone/>
              <a:defRPr/>
            </a:pPr>
            <a:r>
              <a:rPr lang="en-US" sz="1000" b="1" u="sng" baseline="0" dirty="0" smtClean="0"/>
              <a:t>More likely to agree:</a:t>
            </a:r>
          </a:p>
          <a:p>
            <a:pPr marL="179388" indent="-179388" eaLnBrk="1" hangingPunct="1">
              <a:buFont typeface="Arial" pitchFamily="34" charset="0"/>
              <a:buNone/>
              <a:defRPr/>
            </a:pPr>
            <a:endParaRPr lang="en-US" sz="1000" b="0" u="none" baseline="0" dirty="0" smtClean="0"/>
          </a:p>
          <a:p>
            <a:pPr marL="179388" indent="-179388" eaLnBrk="1" hangingPunct="1">
              <a:buFont typeface="Arial" pitchFamily="34" charset="0"/>
              <a:buNone/>
              <a:defRPr/>
            </a:pPr>
            <a:r>
              <a:rPr lang="en-US" sz="1000" baseline="0" dirty="0" smtClean="0"/>
              <a:t>‘reinvested into local roads’: 65+ year olds, private car owners, </a:t>
            </a:r>
          </a:p>
          <a:p>
            <a:pPr marL="179388" indent="-179388" eaLnBrk="1" hangingPunct="1">
              <a:buFont typeface="Arial" pitchFamily="34" charset="0"/>
              <a:buNone/>
              <a:defRPr/>
            </a:pPr>
            <a:r>
              <a:rPr lang="en-US" sz="1000" baseline="0" dirty="0" smtClean="0"/>
              <a:t>‘invested back into public transport’: Wales, Village/rural, </a:t>
            </a:r>
          </a:p>
          <a:p>
            <a:pPr marL="179388" indent="-179388" eaLnBrk="1" hangingPunct="1">
              <a:buFont typeface="Arial" pitchFamily="34" charset="0"/>
              <a:buNone/>
              <a:defRPr/>
            </a:pPr>
            <a:r>
              <a:rPr lang="en-US" sz="1000" baseline="0" dirty="0" smtClean="0"/>
              <a:t>‘deter motorists from using their vehicle’: Male, </a:t>
            </a:r>
          </a:p>
          <a:p>
            <a:pPr marL="179388" indent="-179388" eaLnBrk="1" hangingPunct="1">
              <a:buFont typeface="Arial" pitchFamily="34" charset="0"/>
              <a:buNone/>
              <a:defRPr/>
            </a:pPr>
            <a:r>
              <a:rPr lang="en-US" sz="1000" baseline="0" dirty="0" smtClean="0"/>
              <a:t>‘more toll roads as an alternative’ :65+, ABC1, East of England, Village/rural, </a:t>
            </a:r>
          </a:p>
          <a:p>
            <a:pPr marL="179388" indent="-179388" eaLnBrk="1" hangingPunct="1">
              <a:buFont typeface="Arial" pitchFamily="34" charset="0"/>
              <a:buNone/>
              <a:defRPr/>
            </a:pPr>
            <a:r>
              <a:rPr lang="en-US" sz="1000" baseline="0" dirty="0" smtClean="0"/>
              <a:t>‘fair price for our motoring freedom’: 45+, Scotland, Suburb, No children and not parent, </a:t>
            </a:r>
          </a:p>
          <a:p>
            <a:pPr marL="179388" indent="-179388" eaLnBrk="1" hangingPunct="1">
              <a:buFont typeface="Arial" pitchFamily="34" charset="0"/>
              <a:buNone/>
              <a:defRPr/>
            </a:pPr>
            <a:r>
              <a:rPr lang="en-US" sz="1000" baseline="0" dirty="0" smtClean="0"/>
              <a:t>‘fair price for environmental damage’: female, ABC1, Parent, </a:t>
            </a:r>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69</a:t>
            </a:fld>
            <a:endParaRPr lang="en-GB"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9388" indent="-179388" eaLnBrk="1" hangingPunct="1">
              <a:buFont typeface="Arial" pitchFamily="34" charset="0"/>
              <a:buChar char="•"/>
              <a:defRPr/>
            </a:pPr>
            <a:r>
              <a:rPr lang="en-GB" sz="1000" dirty="0" smtClean="0"/>
              <a:t>Question not directly comparable pre-2011 as question in 2010 was ‘done in the last 18 months’ not the last 12</a:t>
            </a:r>
            <a:r>
              <a:rPr lang="en-GB" sz="1000" baseline="0" dirty="0" smtClean="0"/>
              <a:t> months</a:t>
            </a:r>
            <a:r>
              <a:rPr lang="en-GB" sz="1000" dirty="0" smtClean="0"/>
              <a:t>.</a:t>
            </a:r>
          </a:p>
          <a:p>
            <a:pPr marL="179388" indent="-179388" eaLnBrk="1" hangingPunct="1">
              <a:buFont typeface="Arial" pitchFamily="34" charset="0"/>
              <a:buChar char="•"/>
              <a:defRPr/>
            </a:pPr>
            <a:r>
              <a:rPr lang="en-GB" sz="1000" dirty="0" smtClean="0"/>
              <a:t>However, 2010 scores show</a:t>
            </a:r>
            <a:r>
              <a:rPr lang="en-GB" sz="1000" baseline="0" dirty="0" smtClean="0"/>
              <a:t> that</a:t>
            </a:r>
            <a:r>
              <a:rPr lang="en-GB" sz="1000" dirty="0" smtClean="0"/>
              <a:t> little has actually changed despite question amendment.</a:t>
            </a:r>
          </a:p>
          <a:p>
            <a:pPr marL="179388" indent="-179388" eaLnBrk="1" hangingPunct="1">
              <a:buFont typeface="Arial" pitchFamily="34" charset="0"/>
              <a:buChar char="•"/>
              <a:defRPr/>
            </a:pPr>
            <a:r>
              <a:rPr lang="en-GB" sz="1000" dirty="0" smtClean="0"/>
              <a:t>‘Used public transport for short / long journeys’ was one question in 2010.</a:t>
            </a:r>
          </a:p>
          <a:p>
            <a:pPr marL="179388" indent="-179388" eaLnBrk="1" hangingPunct="1">
              <a:buFont typeface="Arial" pitchFamily="34" charset="0"/>
              <a:buChar char="•"/>
              <a:defRPr/>
            </a:pPr>
            <a:r>
              <a:rPr lang="en-GB" sz="1000" dirty="0" smtClean="0"/>
              <a:t>Wording for ‘bought a smaller vehicle’ has changed from 2010.</a:t>
            </a:r>
          </a:p>
          <a:p>
            <a:pPr marL="179388" indent="-179388" eaLnBrk="1" hangingPunct="1">
              <a:buFont typeface="Arial" pitchFamily="34" charset="0"/>
              <a:buChar char="•"/>
              <a:defRPr/>
            </a:pPr>
            <a:r>
              <a:rPr lang="en-GB" sz="1000" b="0" dirty="0" smtClean="0"/>
              <a:t>Combined as many journeys as possible into one’ (for financial reasons) was 21% in 2010.</a:t>
            </a:r>
          </a:p>
          <a:p>
            <a:pPr eaLnBrk="1" hangingPunct="1">
              <a:defRPr/>
            </a:pPr>
            <a:endParaRPr lang="en-GB" sz="1000" dirty="0" smtClean="0"/>
          </a:p>
          <a:p>
            <a:pPr eaLnBrk="1" hangingPunct="1">
              <a:buFont typeface="Arial" pitchFamily="34" charset="0"/>
              <a:buNone/>
              <a:defRPr/>
            </a:pPr>
            <a:endParaRPr lang="en-GB" sz="1000" dirty="0" smtClean="0"/>
          </a:p>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70</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8DBAF475-F7E8-47F3-A1D4-9ECA4C8E5001}" type="slidenum">
              <a:rPr lang="en-GB" smtClean="0">
                <a:solidFill>
                  <a:srgbClr val="000000"/>
                </a:solidFill>
                <a:latin typeface="Arial" pitchFamily="34" charset="0"/>
                <a:ea typeface="Geneva"/>
                <a:cs typeface="Geneva"/>
              </a:rPr>
              <a:pPr/>
              <a:t>6</a:t>
            </a:fld>
            <a:endParaRPr lang="en-GB" dirty="0" smtClean="0">
              <a:solidFill>
                <a:srgbClr val="000000"/>
              </a:solidFill>
              <a:latin typeface="Arial" pitchFamily="34" charset="0"/>
              <a:ea typeface="Geneva"/>
              <a:cs typeface="Geneva"/>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spcBef>
                <a:spcPct val="0"/>
              </a:spcBef>
            </a:pPr>
            <a:endParaRPr lang="en-US" dirty="0" smtClean="0">
              <a:ea typeface="Geneva"/>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71</a:t>
            </a:fld>
            <a:endParaRPr lang="en-GB"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C5B64203-D8F8-4D88-873C-D82044BDCCA1}" type="slidenum">
              <a:rPr lang="en-GB" smtClean="0">
                <a:latin typeface="Arial" pitchFamily="34" charset="0"/>
                <a:ea typeface="Geneva"/>
                <a:cs typeface="Geneva"/>
              </a:rPr>
              <a:pPr/>
              <a:t>72</a:t>
            </a:fld>
            <a:endParaRPr lang="en-GB" dirty="0" smtClean="0">
              <a:latin typeface="Arial" pitchFamily="34" charset="0"/>
              <a:ea typeface="Geneva"/>
              <a:cs typeface="Geneva"/>
            </a:endParaRPr>
          </a:p>
        </p:txBody>
      </p:sp>
      <p:sp>
        <p:nvSpPr>
          <p:cNvPr id="108547" name="Slide Image Placeholder 5"/>
          <p:cNvSpPr>
            <a:spLocks noGrp="1" noRot="1" noChangeAspect="1" noTextEdit="1"/>
          </p:cNvSpPr>
          <p:nvPr>
            <p:ph type="sldImg"/>
          </p:nvPr>
        </p:nvSpPr>
        <p:spPr>
          <a:ln/>
        </p:spPr>
      </p:sp>
      <p:sp>
        <p:nvSpPr>
          <p:cNvPr id="108548" name="Notes Placeholder 6"/>
          <p:cNvSpPr>
            <a:spLocks noGrp="1"/>
          </p:cNvSpPr>
          <p:nvPr>
            <p:ph type="body" idx="1"/>
          </p:nvPr>
        </p:nvSpPr>
        <p:spPr>
          <a:noFill/>
          <a:ln/>
        </p:spPr>
        <p:txBody>
          <a:bodyPr/>
          <a:lstStyle/>
          <a:p>
            <a:endParaRPr lang="en-US" dirty="0" smtClean="0">
              <a:ea typeface="Geneva"/>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73</a:t>
            </a:fld>
            <a:endParaRPr lang="en-GB"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74</a:t>
            </a:fld>
            <a:endParaRPr lang="en-GB"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75</a:t>
            </a:fld>
            <a:endParaRPr lang="en-GB"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7D86B01E-111B-4DDD-ADCB-7750BF2D0AF3}" type="slidenum">
              <a:rPr lang="en-GB" smtClean="0">
                <a:solidFill>
                  <a:srgbClr val="000000"/>
                </a:solidFill>
                <a:latin typeface="Arial" pitchFamily="34" charset="0"/>
                <a:ea typeface="Geneva"/>
                <a:cs typeface="Geneva"/>
              </a:rPr>
              <a:pPr/>
              <a:t>76</a:t>
            </a:fld>
            <a:endParaRPr lang="en-GB" dirty="0" smtClean="0">
              <a:solidFill>
                <a:srgbClr val="000000"/>
              </a:solidFill>
              <a:latin typeface="Arial" pitchFamily="34" charset="0"/>
              <a:ea typeface="Geneva"/>
              <a:cs typeface="Geneva"/>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marL="179388" indent="-179388" eaLnBrk="1" hangingPunct="1">
              <a:spcBef>
                <a:spcPct val="0"/>
              </a:spcBef>
              <a:buFont typeface="Arial" pitchFamily="34" charset="0"/>
              <a:buChar char="•"/>
            </a:pPr>
            <a:r>
              <a:rPr lang="en-US" sz="1000" dirty="0" smtClean="0">
                <a:ea typeface="Geneva"/>
              </a:rPr>
              <a:t>Mini/supermini by gender: female 40%</a:t>
            </a:r>
            <a:r>
              <a:rPr lang="en-US" sz="1000" baseline="0" dirty="0" smtClean="0">
                <a:ea typeface="Geneva"/>
              </a:rPr>
              <a:t> - significantly more than</a:t>
            </a:r>
            <a:r>
              <a:rPr lang="en-US" sz="1000" dirty="0" smtClean="0">
                <a:ea typeface="Geneva"/>
              </a:rPr>
              <a:t> male</a:t>
            </a:r>
            <a:r>
              <a:rPr lang="en-US" sz="1000" baseline="0" dirty="0" smtClean="0">
                <a:ea typeface="Geneva"/>
              </a:rPr>
              <a:t> 23%, age 17-24 years 55% - significantly more than all older age groups</a:t>
            </a:r>
          </a:p>
          <a:p>
            <a:pPr marL="179388" indent="-179388" eaLnBrk="1" hangingPunct="1">
              <a:spcBef>
                <a:spcPct val="0"/>
              </a:spcBef>
              <a:buFont typeface="Arial" pitchFamily="34" charset="0"/>
              <a:buChar char="•"/>
            </a:pPr>
            <a:endParaRPr lang="en-US" sz="1000" baseline="0" dirty="0" smtClean="0">
              <a:ea typeface="Geneva"/>
            </a:endParaRPr>
          </a:p>
          <a:p>
            <a:pPr marL="179388" indent="-179388" eaLnBrk="1" hangingPunct="1">
              <a:spcBef>
                <a:spcPct val="0"/>
              </a:spcBef>
              <a:buFont typeface="Arial" pitchFamily="34" charset="0"/>
              <a:buChar char="•"/>
            </a:pPr>
            <a:r>
              <a:rPr lang="en-US" sz="1000" baseline="0" dirty="0" smtClean="0">
                <a:ea typeface="Geneva"/>
              </a:rPr>
              <a:t>No changes in vehicle type since 2011. Compared to last year:</a:t>
            </a:r>
          </a:p>
          <a:p>
            <a:pPr marL="179388" indent="-179388" eaLnBrk="1" hangingPunct="1">
              <a:spcBef>
                <a:spcPct val="0"/>
              </a:spcBef>
              <a:buFont typeface="Arial" pitchFamily="34" charset="0"/>
              <a:buChar char="•"/>
            </a:pPr>
            <a:r>
              <a:rPr lang="en-US" sz="1000" baseline="0" dirty="0" smtClean="0">
                <a:ea typeface="Geneva"/>
              </a:rPr>
              <a:t>Mini/supermini – 33%</a:t>
            </a:r>
          </a:p>
          <a:p>
            <a:pPr marL="179388" indent="-179388" eaLnBrk="1" hangingPunct="1">
              <a:spcBef>
                <a:spcPct val="0"/>
              </a:spcBef>
              <a:buFont typeface="Arial" pitchFamily="34" charset="0"/>
              <a:buChar char="•"/>
            </a:pPr>
            <a:r>
              <a:rPr lang="en-US" sz="1000" baseline="0" dirty="0" smtClean="0">
                <a:ea typeface="Geneva"/>
              </a:rPr>
              <a:t>Lower medium – 28%</a:t>
            </a:r>
          </a:p>
          <a:p>
            <a:pPr marL="179388" indent="-179388" eaLnBrk="1" hangingPunct="1">
              <a:spcBef>
                <a:spcPct val="0"/>
              </a:spcBef>
              <a:buFont typeface="Arial" pitchFamily="34" charset="0"/>
              <a:buChar char="•"/>
            </a:pPr>
            <a:r>
              <a:rPr lang="en-US" sz="1000" baseline="0" dirty="0" smtClean="0">
                <a:ea typeface="Geneva"/>
              </a:rPr>
              <a:t>Upper medium – 10%</a:t>
            </a:r>
          </a:p>
          <a:p>
            <a:pPr marL="179388" indent="-179388" eaLnBrk="1" hangingPunct="1">
              <a:spcBef>
                <a:spcPct val="0"/>
              </a:spcBef>
              <a:buFont typeface="Arial" pitchFamily="34" charset="0"/>
              <a:buChar char="•"/>
            </a:pPr>
            <a:r>
              <a:rPr lang="en-US" sz="1000" baseline="0" dirty="0" smtClean="0">
                <a:ea typeface="Geneva"/>
              </a:rPr>
              <a:t>MPV/People carrier – 7%</a:t>
            </a:r>
          </a:p>
          <a:p>
            <a:pPr marL="179388" indent="-179388" eaLnBrk="1" hangingPunct="1">
              <a:spcBef>
                <a:spcPct val="0"/>
              </a:spcBef>
              <a:buFont typeface="Arial" pitchFamily="34" charset="0"/>
              <a:buChar char="•"/>
            </a:pPr>
            <a:r>
              <a:rPr lang="en-US" sz="1000" baseline="0" dirty="0" smtClean="0">
                <a:ea typeface="Geneva"/>
              </a:rPr>
              <a:t>Executive/luxury/sports – 9%</a:t>
            </a:r>
          </a:p>
          <a:p>
            <a:pPr marL="179388" indent="-179388" eaLnBrk="1" hangingPunct="1">
              <a:spcBef>
                <a:spcPct val="0"/>
              </a:spcBef>
              <a:buFont typeface="Arial" pitchFamily="34" charset="0"/>
              <a:buChar char="•"/>
            </a:pPr>
            <a:r>
              <a:rPr lang="en-US" sz="1000" baseline="0" dirty="0" smtClean="0">
                <a:ea typeface="Geneva"/>
              </a:rPr>
              <a:t>4x4/SUV – 4%</a:t>
            </a:r>
          </a:p>
          <a:p>
            <a:pPr marL="179388" indent="-179388" eaLnBrk="1" hangingPunct="1">
              <a:spcBef>
                <a:spcPct val="0"/>
              </a:spcBef>
              <a:buFont typeface="Arial" pitchFamily="34" charset="0"/>
              <a:buChar char="•"/>
            </a:pPr>
            <a:r>
              <a:rPr lang="en-US" sz="1000" baseline="0" dirty="0" smtClean="0">
                <a:ea typeface="Geneva"/>
              </a:rPr>
              <a:t>Van – 2%</a:t>
            </a:r>
          </a:p>
          <a:p>
            <a:pPr marL="179388" indent="-179388" eaLnBrk="1" hangingPunct="1">
              <a:spcBef>
                <a:spcPct val="0"/>
              </a:spcBef>
              <a:buFont typeface="Arial" pitchFamily="34" charset="0"/>
              <a:buChar char="•"/>
            </a:pPr>
            <a:r>
              <a:rPr lang="en-US" sz="1000" baseline="0" dirty="0" smtClean="0">
                <a:ea typeface="Geneva"/>
              </a:rPr>
              <a:t>Unspecified – 6%</a:t>
            </a:r>
          </a:p>
          <a:p>
            <a:pPr marL="179388" indent="-179388" eaLnBrk="1" hangingPunct="1">
              <a:spcBef>
                <a:spcPct val="0"/>
              </a:spcBef>
              <a:buFont typeface="Arial" pitchFamily="34" charset="0"/>
              <a:buChar char="•"/>
            </a:pPr>
            <a:endParaRPr lang="en-US" sz="1000" baseline="0" dirty="0" smtClean="0">
              <a:ea typeface="Geneva"/>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6895F79B-E44F-4094-A584-20D428C18E02}" type="slidenum">
              <a:rPr lang="en-GB" smtClean="0">
                <a:solidFill>
                  <a:srgbClr val="000000"/>
                </a:solidFill>
                <a:latin typeface="Arial" pitchFamily="34" charset="0"/>
                <a:ea typeface="Geneva"/>
                <a:cs typeface="Geneva"/>
              </a:rPr>
              <a:pPr/>
              <a:t>77</a:t>
            </a:fld>
            <a:endParaRPr lang="en-GB" dirty="0" smtClean="0">
              <a:solidFill>
                <a:srgbClr val="000000"/>
              </a:solidFill>
              <a:latin typeface="Arial" pitchFamily="34" charset="0"/>
              <a:ea typeface="Geneva"/>
              <a:cs typeface="Geneva"/>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solidFill>
              <a:schemeClr val="tx1"/>
            </a:solidFill>
          </a:ln>
        </p:spPr>
        <p:txBody>
          <a:bodyPr/>
          <a:lstStyle/>
          <a:p>
            <a:pPr marL="228600" indent="-228600">
              <a:buFont typeface="Arial" pitchFamily="34" charset="0"/>
              <a:buChar char="•"/>
              <a:defRPr/>
            </a:pPr>
            <a:r>
              <a:rPr lang="en-GB" sz="1000" dirty="0" smtClean="0"/>
              <a:t>Two cars: More likely to be 17 – 59, Female, ABC1, in a rural or suburb location</a:t>
            </a:r>
          </a:p>
          <a:p>
            <a:pPr marL="228600" indent="-228600">
              <a:buFont typeface="Arial" pitchFamily="34" charset="0"/>
              <a:buChar char="•"/>
              <a:defRPr/>
            </a:pPr>
            <a:r>
              <a:rPr lang="en-GB" sz="1000" dirty="0" smtClean="0"/>
              <a:t>Younger</a:t>
            </a:r>
            <a:r>
              <a:rPr lang="en-GB" sz="1000" baseline="0" dirty="0" smtClean="0"/>
              <a:t> individuals more likely to have multiple cars then older groups</a:t>
            </a:r>
            <a:r>
              <a:rPr lang="en-GB" sz="1000" dirty="0" smtClean="0"/>
              <a:t>	</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6895F79B-E44F-4094-A584-20D428C18E02}" type="slidenum">
              <a:rPr lang="en-GB" smtClean="0">
                <a:solidFill>
                  <a:srgbClr val="000000"/>
                </a:solidFill>
                <a:latin typeface="Arial" pitchFamily="34" charset="0"/>
                <a:ea typeface="Geneva"/>
                <a:cs typeface="Geneva"/>
              </a:rPr>
              <a:pPr/>
              <a:t>78</a:t>
            </a:fld>
            <a:endParaRPr lang="en-GB" dirty="0" smtClean="0">
              <a:solidFill>
                <a:srgbClr val="000000"/>
              </a:solidFill>
              <a:latin typeface="Arial" pitchFamily="34" charset="0"/>
              <a:ea typeface="Geneva"/>
              <a:cs typeface="Geneva"/>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marL="179388" indent="-179388" eaLnBrk="1" hangingPunct="1">
              <a:spcBef>
                <a:spcPct val="0"/>
              </a:spcBef>
              <a:buFont typeface="Arial" pitchFamily="34" charset="0"/>
              <a:buChar char="•"/>
            </a:pPr>
            <a:r>
              <a:rPr lang="en-GB" sz="1000" baseline="0" dirty="0" smtClean="0">
                <a:ea typeface="Geneva"/>
              </a:rPr>
              <a:t>SQ12 [Not charted]: ‘Was the vehicle you use bought from new, nearly new or second hand (by nearly new we mean less than a year old)?’</a:t>
            </a:r>
          </a:p>
          <a:p>
            <a:pPr lvl="1" eaLnBrk="1" hangingPunct="1">
              <a:spcBef>
                <a:spcPct val="0"/>
              </a:spcBef>
              <a:buClrTx/>
            </a:pPr>
            <a:r>
              <a:rPr lang="en-GB" sz="1000" baseline="0" dirty="0" smtClean="0">
                <a:ea typeface="Geneva"/>
              </a:rPr>
              <a:t>New: 42%; Nearly new: 16%; Second hand: 42%</a:t>
            </a:r>
            <a:endParaRPr lang="en-US" sz="1000" dirty="0" smtClean="0">
              <a:ea typeface="Geneva"/>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79</a:t>
            </a:fld>
            <a:endParaRPr lang="en-GB"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80</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S5Q9. Could you please tell me why you feel this way?</a:t>
            </a:r>
          </a:p>
          <a:p>
            <a:endParaRPr lang="en-GB" dirty="0" smtClean="0"/>
          </a:p>
          <a:p>
            <a:r>
              <a:rPr lang="en-GB" dirty="0" smtClean="0"/>
              <a:t>For those who enjoy driving LESS:</a:t>
            </a:r>
          </a:p>
          <a:p>
            <a:r>
              <a:rPr lang="en-GB" dirty="0" smtClean="0"/>
              <a:t>Too much traffic/ congestion</a:t>
            </a:r>
            <a:r>
              <a:rPr lang="en-GB" baseline="0" dirty="0" smtClean="0"/>
              <a:t> (63%) – NO regional difference</a:t>
            </a:r>
          </a:p>
          <a:p>
            <a:r>
              <a:rPr lang="en-GB" baseline="0" dirty="0" smtClean="0"/>
              <a:t>Angry/ aggressive drivers (30%)</a:t>
            </a:r>
          </a:p>
          <a:p>
            <a:r>
              <a:rPr lang="en-GB" baseline="0" dirty="0" smtClean="0"/>
              <a:t>Poor driving/ people are driving worse (22%)</a:t>
            </a:r>
          </a:p>
          <a:p>
            <a:r>
              <a:rPr lang="en-GB" baseline="0" dirty="0" smtClean="0"/>
              <a:t>Expensive/ high road taxes (9%)</a:t>
            </a:r>
          </a:p>
          <a:p>
            <a:r>
              <a:rPr lang="en-GB" baseline="0" dirty="0" smtClean="0"/>
              <a:t>Driving for work/ driving isn’t a pleasure (6%)</a:t>
            </a:r>
          </a:p>
          <a:p>
            <a:r>
              <a:rPr lang="en-GB" baseline="0" dirty="0" smtClean="0"/>
              <a:t>Stressful/ confusing (5%)</a:t>
            </a:r>
          </a:p>
          <a:p>
            <a:endParaRPr lang="en-GB" dirty="0" smtClean="0"/>
          </a:p>
          <a:p>
            <a:r>
              <a:rPr lang="en-GB" dirty="0" smtClean="0"/>
              <a:t>For those who enjoy driving MORE:</a:t>
            </a:r>
          </a:p>
          <a:p>
            <a:r>
              <a:rPr lang="en-GB" dirty="0" smtClean="0"/>
              <a:t>Experienced driver/ been driving for years (36%)</a:t>
            </a:r>
          </a:p>
          <a:p>
            <a:r>
              <a:rPr lang="en-GB" dirty="0" smtClean="0"/>
              <a:t>Better cars/ fewer breakdowns (36%)</a:t>
            </a:r>
          </a:p>
          <a:p>
            <a:r>
              <a:rPr lang="en-GB" dirty="0" smtClean="0"/>
              <a:t>Greater comfort/ more luxurious (24%)</a:t>
            </a:r>
          </a:p>
          <a:p>
            <a:r>
              <a:rPr lang="en-GB" dirty="0" smtClean="0"/>
              <a:t>Improved technology/ more features</a:t>
            </a:r>
            <a:r>
              <a:rPr lang="en-GB" baseline="0" dirty="0" smtClean="0"/>
              <a:t> (20%)</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7</a:t>
            </a:fld>
            <a:endParaRPr lang="en-GB"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47E66ED5-7F53-47B9-A466-9CBF6FB9C764}" type="slidenum">
              <a:rPr lang="en-GB" smtClean="0">
                <a:solidFill>
                  <a:srgbClr val="000000"/>
                </a:solidFill>
                <a:latin typeface="Arial" pitchFamily="34" charset="0"/>
                <a:ea typeface="Geneva"/>
                <a:cs typeface="Geneva"/>
              </a:rPr>
              <a:pPr/>
              <a:t>81</a:t>
            </a:fld>
            <a:endParaRPr lang="en-GB" dirty="0" smtClean="0">
              <a:solidFill>
                <a:srgbClr val="000000"/>
              </a:solidFill>
              <a:latin typeface="Arial" pitchFamily="34" charset="0"/>
              <a:ea typeface="Geneva"/>
              <a:cs typeface="Geneva"/>
            </a:endParaRPr>
          </a:p>
        </p:txBody>
      </p:sp>
      <p:sp>
        <p:nvSpPr>
          <p:cNvPr id="89091" name="Rectangle 2"/>
          <p:cNvSpPr>
            <a:spLocks noGrp="1" noRot="1" noChangeAspect="1" noChangeArrowheads="1" noTextEdit="1"/>
          </p:cNvSpPr>
          <p:nvPr>
            <p:ph type="sldImg"/>
          </p:nvPr>
        </p:nvSpPr>
        <p:spPr>
          <a:xfrm>
            <a:off x="738188" y="762000"/>
            <a:ext cx="5289550" cy="3744913"/>
          </a:xfrm>
          <a:ln/>
        </p:spPr>
      </p:sp>
      <p:sp>
        <p:nvSpPr>
          <p:cNvPr id="89092" name="Rectangle 3"/>
          <p:cNvSpPr>
            <a:spLocks noGrp="1" noChangeArrowheads="1"/>
          </p:cNvSpPr>
          <p:nvPr>
            <p:ph type="body" idx="1"/>
          </p:nvPr>
        </p:nvSpPr>
        <p:spPr>
          <a:xfrm>
            <a:off x="902238" y="4735440"/>
            <a:ext cx="4961487" cy="4430542"/>
          </a:xfrm>
          <a:noFill/>
          <a:ln/>
        </p:spPr>
        <p:txBody>
          <a:bodyPr/>
          <a:lstStyle/>
          <a:p>
            <a:endParaRPr lang="en-US" dirty="0" smtClean="0">
              <a:ea typeface="Geneva"/>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82</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17-24 year olds are more likely to</a:t>
            </a:r>
            <a:r>
              <a:rPr lang="en-GB" baseline="0" dirty="0" smtClean="0"/>
              <a:t> think that ‘car sharing will be the norm’ and ‘the internet will mean we use cars to visit people less’ than older age groups</a:t>
            </a:r>
          </a:p>
          <a:p>
            <a:endParaRPr lang="en-GB" baseline="0" dirty="0" smtClean="0"/>
          </a:p>
          <a:p>
            <a:r>
              <a:rPr lang="en-GB" baseline="0" dirty="0" smtClean="0"/>
              <a:t>ABC1 are more likely than C2DE to believe that a rise in working from home will eliminate the need to commute; Londoners are also more likely to support this prediction than those from other regions</a:t>
            </a:r>
          </a:p>
          <a:p>
            <a:endParaRPr lang="en-GB" baseline="0" dirty="0" smtClean="0"/>
          </a:p>
          <a:p>
            <a:r>
              <a:rPr lang="en-GB" dirty="0" smtClean="0"/>
              <a:t>Londoners,</a:t>
            </a:r>
            <a:r>
              <a:rPr lang="en-GB" baseline="0" dirty="0" smtClean="0"/>
              <a:t> city dwellers and people who use public transport at least once a week are more likely to believe that car ownership will be limited to one car per household</a:t>
            </a:r>
            <a:endParaRPr lang="en-GB"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12</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60E2FEB4-A6B2-4BA0-8BF3-829FCCB9B962}" type="slidenum">
              <a:rPr lang="en-GB" smtClean="0">
                <a:latin typeface="Arial" pitchFamily="34" charset="0"/>
                <a:ea typeface="Geneva"/>
                <a:cs typeface="Geneva"/>
              </a:rPr>
              <a:pPr/>
              <a:t>15</a:t>
            </a:fld>
            <a:endParaRPr lang="en-GB" dirty="0" smtClean="0">
              <a:latin typeface="Arial" pitchFamily="34" charset="0"/>
              <a:ea typeface="Geneva"/>
              <a:cs typeface="Geneva"/>
            </a:endParaRPr>
          </a:p>
        </p:txBody>
      </p:sp>
      <p:sp>
        <p:nvSpPr>
          <p:cNvPr id="92163" name="Slide Image Placeholder 5"/>
          <p:cNvSpPr>
            <a:spLocks noGrp="1" noRot="1" noChangeAspect="1" noTextEdit="1"/>
          </p:cNvSpPr>
          <p:nvPr>
            <p:ph type="sldImg"/>
          </p:nvPr>
        </p:nvSpPr>
        <p:spPr>
          <a:ln/>
        </p:spPr>
      </p:sp>
      <p:sp>
        <p:nvSpPr>
          <p:cNvPr id="92164" name="Notes Placeholder 6"/>
          <p:cNvSpPr>
            <a:spLocks noGrp="1"/>
          </p:cNvSpPr>
          <p:nvPr>
            <p:ph type="body" idx="1"/>
          </p:nvPr>
        </p:nvSpPr>
        <p:spPr>
          <a:noFill/>
          <a:ln/>
        </p:spPr>
        <p:txBody>
          <a:bodyPr/>
          <a:lstStyle/>
          <a:p>
            <a:endParaRPr lang="en-US" dirty="0" smtClean="0">
              <a:ea typeface="Geneva"/>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342900" marR="0" indent="-342900" algn="l" defTabSz="914400" rtl="0" eaLnBrk="0" fontAlgn="base" latinLnBrk="0" hangingPunct="0">
              <a:lnSpc>
                <a:spcPct val="100000"/>
              </a:lnSpc>
              <a:spcBef>
                <a:spcPct val="30000"/>
              </a:spcBef>
              <a:spcAft>
                <a:spcPct val="0"/>
              </a:spcAft>
              <a:buClrTx/>
              <a:buSzTx/>
              <a:buFont typeface="+mj-lt"/>
              <a:buNone/>
              <a:tabLst/>
              <a:defRPr/>
            </a:pPr>
            <a:r>
              <a:rPr lang="en-GB" sz="1000" baseline="0" dirty="0" smtClean="0"/>
              <a:t>Question cannot be compared to previous years as more codes have been added – probability of selecting each option has decreased</a:t>
            </a:r>
          </a:p>
          <a:p>
            <a:pPr marL="342900" marR="0" indent="-342900" algn="l" defTabSz="914400" rtl="0" eaLnBrk="0" fontAlgn="base" latinLnBrk="0" hangingPunct="0">
              <a:lnSpc>
                <a:spcPct val="100000"/>
              </a:lnSpc>
              <a:spcBef>
                <a:spcPct val="30000"/>
              </a:spcBef>
              <a:spcAft>
                <a:spcPct val="0"/>
              </a:spcAft>
              <a:buClrTx/>
              <a:buSzTx/>
              <a:buFont typeface="+mj-lt"/>
              <a:buNone/>
              <a:tabLst/>
              <a:defRPr/>
            </a:pPr>
            <a:endParaRPr lang="en-GB" sz="1000" baseline="0" dirty="0" smtClean="0"/>
          </a:p>
          <a:p>
            <a:pPr marL="342900" indent="-342900" eaLnBrk="1" hangingPunct="1">
              <a:buFont typeface="+mj-lt"/>
              <a:buNone/>
              <a:defRPr/>
            </a:pPr>
            <a:r>
              <a:rPr lang="en-GB" sz="1000" dirty="0" smtClean="0"/>
              <a:t>Question was changed in 2011 so not comparable</a:t>
            </a:r>
            <a:r>
              <a:rPr lang="en-GB" sz="1000" baseline="0" dirty="0" smtClean="0"/>
              <a:t> to 2010 and before</a:t>
            </a:r>
            <a:endParaRPr lang="en-GB" sz="1000" dirty="0" smtClean="0"/>
          </a:p>
          <a:p>
            <a:pPr marL="179388" indent="-179388" eaLnBrk="1" hangingPunct="1">
              <a:buFont typeface="Arial" pitchFamily="34" charset="0"/>
              <a:buChar char="•"/>
              <a:defRPr/>
            </a:pPr>
            <a:r>
              <a:rPr lang="en-GB" sz="1000" dirty="0" smtClean="0"/>
              <a:t>In 2011 it became a ‘rank top 5’ question instead of ‘check all that are of concern’</a:t>
            </a:r>
          </a:p>
          <a:p>
            <a:pPr marL="179388" indent="-179388" eaLnBrk="1" hangingPunct="1">
              <a:buFont typeface="Arial" pitchFamily="34" charset="0"/>
              <a:buChar char="•"/>
              <a:defRPr/>
            </a:pPr>
            <a:r>
              <a:rPr lang="en-GB" sz="1000" dirty="0" smtClean="0"/>
              <a:t>The top 5 remain the same as 2010 although the order has changed – see below:-</a:t>
            </a:r>
          </a:p>
          <a:p>
            <a:pPr eaLnBrk="1" hangingPunct="1">
              <a:defRPr/>
            </a:pPr>
            <a:r>
              <a:rPr lang="en-GB" sz="1000" dirty="0" smtClean="0"/>
              <a:t>1</a:t>
            </a:r>
            <a:r>
              <a:rPr lang="en-GB" sz="1000" baseline="30000" dirty="0" smtClean="0"/>
              <a:t>st</a:t>
            </a:r>
            <a:r>
              <a:rPr lang="en-GB" sz="1000" dirty="0" smtClean="0"/>
              <a:t> Drivers under influence of drink / drugs (only one question asked in 2010)</a:t>
            </a:r>
          </a:p>
          <a:p>
            <a:pPr eaLnBrk="1" hangingPunct="1">
              <a:defRPr/>
            </a:pPr>
            <a:r>
              <a:rPr lang="en-GB" sz="1000" dirty="0" smtClean="0"/>
              <a:t>2</a:t>
            </a:r>
            <a:r>
              <a:rPr lang="en-GB" sz="1000" baseline="30000" dirty="0" smtClean="0"/>
              <a:t>nd</a:t>
            </a:r>
            <a:r>
              <a:rPr lang="en-GB" sz="1000" dirty="0" smtClean="0"/>
              <a:t> Other people using mobile phones</a:t>
            </a:r>
          </a:p>
          <a:p>
            <a:pPr eaLnBrk="1" hangingPunct="1">
              <a:defRPr/>
            </a:pPr>
            <a:r>
              <a:rPr lang="en-GB" sz="1000" dirty="0" smtClean="0"/>
              <a:t>3</a:t>
            </a:r>
            <a:r>
              <a:rPr lang="en-GB" sz="1000" baseline="30000" dirty="0" smtClean="0"/>
              <a:t>rd</a:t>
            </a:r>
            <a:r>
              <a:rPr lang="en-GB" sz="1000" dirty="0" smtClean="0"/>
              <a:t> Driving without tax or insurance</a:t>
            </a:r>
          </a:p>
          <a:p>
            <a:pPr eaLnBrk="1" hangingPunct="1">
              <a:defRPr/>
            </a:pPr>
            <a:r>
              <a:rPr lang="en-GB" sz="1000" dirty="0" smtClean="0"/>
              <a:t>4</a:t>
            </a:r>
            <a:r>
              <a:rPr lang="en-GB" sz="1000" baseline="30000" dirty="0" smtClean="0"/>
              <a:t>th</a:t>
            </a:r>
            <a:r>
              <a:rPr lang="en-GB" sz="1000" dirty="0" smtClean="0"/>
              <a:t> Cost of motoring</a:t>
            </a:r>
          </a:p>
          <a:p>
            <a:pPr eaLnBrk="1" hangingPunct="1">
              <a:defRPr/>
            </a:pPr>
            <a:r>
              <a:rPr lang="en-GB" sz="1000" dirty="0" smtClean="0"/>
              <a:t>5</a:t>
            </a:r>
            <a:r>
              <a:rPr lang="en-GB" sz="1000" baseline="30000" dirty="0" smtClean="0"/>
              <a:t>th</a:t>
            </a:r>
            <a:r>
              <a:rPr lang="en-GB" sz="1000" dirty="0" smtClean="0"/>
              <a:t> Condition of roads in the UK</a:t>
            </a:r>
            <a:endParaRPr lang="en-GB" sz="1000" dirty="0"/>
          </a:p>
        </p:txBody>
      </p:sp>
      <p:sp>
        <p:nvSpPr>
          <p:cNvPr id="4" name="Slide Number Placeholder 3"/>
          <p:cNvSpPr>
            <a:spLocks noGrp="1"/>
          </p:cNvSpPr>
          <p:nvPr>
            <p:ph type="sldNum" sz="quarter" idx="10"/>
          </p:nvPr>
        </p:nvSpPr>
        <p:spPr/>
        <p:txBody>
          <a:bodyPr/>
          <a:lstStyle/>
          <a:p>
            <a:pPr>
              <a:defRPr/>
            </a:pPr>
            <a:fld id="{288ED55E-EAD3-4A89-9DC0-755384C4CFFA}" type="slidenum">
              <a:rPr lang="en-GB" smtClean="0"/>
              <a:pPr>
                <a:defRPr/>
              </a:pPr>
              <a:t>17</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Q Proposal Title Page">
    <p:spTree>
      <p:nvGrpSpPr>
        <p:cNvPr id="1" name=""/>
        <p:cNvGrpSpPr/>
        <p:nvPr/>
      </p:nvGrpSpPr>
      <p:grpSpPr>
        <a:xfrm>
          <a:off x="0" y="0"/>
          <a:ext cx="0" cy="0"/>
          <a:chOff x="0" y="0"/>
          <a:chExt cx="0" cy="0"/>
        </a:xfrm>
      </p:grpSpPr>
      <p:sp>
        <p:nvSpPr>
          <p:cNvPr id="6" name="Rectangle 2"/>
          <p:cNvSpPr txBox="1">
            <a:spLocks noChangeArrowheads="1"/>
          </p:cNvSpPr>
          <p:nvPr userDrawn="1"/>
        </p:nvSpPr>
        <p:spPr bwMode="auto">
          <a:xfrm>
            <a:off x="7175500" y="6602413"/>
            <a:ext cx="2879725" cy="482600"/>
          </a:xfrm>
          <a:prstGeom prst="rect">
            <a:avLst/>
          </a:prstGeom>
          <a:noFill/>
          <a:ln w="9525">
            <a:noFill/>
            <a:miter lim="800000"/>
            <a:headEnd/>
            <a:tailEnd/>
          </a:ln>
        </p:spPr>
        <p:txBody>
          <a:bodyPr lIns="0" tIns="0" rIns="0" bIns="0"/>
          <a:lstStyle/>
          <a:p>
            <a:pPr eaLnBrk="0" hangingPunct="0">
              <a:lnSpc>
                <a:spcPts val="1200"/>
              </a:lnSpc>
              <a:defRPr/>
            </a:pPr>
            <a:r>
              <a:rPr lang="en-US" sz="800" dirty="0">
                <a:latin typeface="Arial" charset="0"/>
                <a:ea typeface="Geneva" pitchFamily="-107" charset="-128"/>
                <a:cs typeface="+mn-cs"/>
              </a:rPr>
              <a:t>the butlers wharf building, 36 shad thames, london se1 2ye</a:t>
            </a:r>
          </a:p>
          <a:p>
            <a:pPr eaLnBrk="0" hangingPunct="0">
              <a:lnSpc>
                <a:spcPts val="1200"/>
              </a:lnSpc>
              <a:defRPr/>
            </a:pPr>
            <a:r>
              <a:rPr lang="en-US" sz="800" dirty="0">
                <a:latin typeface="Arial" charset="0"/>
                <a:ea typeface="Geneva" pitchFamily="-107" charset="-128"/>
                <a:cs typeface="+mn-cs"/>
              </a:rPr>
              <a:t>t  +44 (0)20 7357 9919, f  +44 (0)20 7357 9773,</a:t>
            </a:r>
          </a:p>
          <a:p>
            <a:pPr eaLnBrk="0" hangingPunct="0">
              <a:lnSpc>
                <a:spcPts val="1200"/>
              </a:lnSpc>
              <a:defRPr/>
            </a:pPr>
            <a:r>
              <a:rPr lang="en-US" sz="800" dirty="0">
                <a:latin typeface="Arial" charset="0"/>
                <a:ea typeface="Geneva" pitchFamily="-107" charset="-128"/>
                <a:cs typeface="+mn-cs"/>
              </a:rPr>
              <a:t>wwww.quadrangle.com</a:t>
            </a:r>
            <a:endParaRPr lang="en-GB" sz="800" dirty="0">
              <a:latin typeface="Arial" charset="0"/>
              <a:ea typeface="Geneva" pitchFamily="-107" charset="-128"/>
              <a:cs typeface="+mn-cs"/>
            </a:endParaRPr>
          </a:p>
        </p:txBody>
      </p:sp>
      <p:cxnSp>
        <p:nvCxnSpPr>
          <p:cNvPr id="7" name="Straight Connector 16"/>
          <p:cNvCxnSpPr>
            <a:cxnSpLocks noChangeShapeType="1"/>
          </p:cNvCxnSpPr>
          <p:nvPr userDrawn="1"/>
        </p:nvCxnSpPr>
        <p:spPr bwMode="auto">
          <a:xfrm>
            <a:off x="844550" y="5954713"/>
            <a:ext cx="8999538" cy="1587"/>
          </a:xfrm>
          <a:prstGeom prst="line">
            <a:avLst/>
          </a:prstGeom>
          <a:noFill/>
          <a:ln w="3175">
            <a:solidFill>
              <a:srgbClr val="969696"/>
            </a:solidFill>
            <a:round/>
            <a:headEnd/>
            <a:tailEnd/>
          </a:ln>
        </p:spPr>
      </p:cxnSp>
      <p:pic>
        <p:nvPicPr>
          <p:cNvPr id="8" name="Picture 9" descr="Q_ppt2.jpg"/>
          <p:cNvPicPr>
            <a:picLocks noChangeAspect="1"/>
          </p:cNvPicPr>
          <p:nvPr userDrawn="1"/>
        </p:nvPicPr>
        <p:blipFill>
          <a:blip r:embed="rId2" cstate="print"/>
          <a:srcRect/>
          <a:stretch>
            <a:fillRect/>
          </a:stretch>
        </p:blipFill>
        <p:spPr bwMode="auto">
          <a:xfrm>
            <a:off x="7175500" y="6142038"/>
            <a:ext cx="636588" cy="425450"/>
          </a:xfrm>
          <a:prstGeom prst="rect">
            <a:avLst/>
          </a:prstGeom>
          <a:noFill/>
          <a:ln w="9525">
            <a:noFill/>
            <a:miter lim="800000"/>
            <a:headEnd/>
            <a:tailEnd/>
          </a:ln>
        </p:spPr>
      </p:pic>
      <p:sp>
        <p:nvSpPr>
          <p:cNvPr id="19" name="Content Placeholder 2"/>
          <p:cNvSpPr>
            <a:spLocks noGrp="1"/>
          </p:cNvSpPr>
          <p:nvPr>
            <p:ph sz="half" idx="11"/>
          </p:nvPr>
        </p:nvSpPr>
        <p:spPr>
          <a:xfrm>
            <a:off x="846000" y="6066005"/>
            <a:ext cx="2952000" cy="1033299"/>
          </a:xfrm>
          <a:noFill/>
          <a:ln w="9525">
            <a:noFill/>
            <a:miter lim="800000"/>
            <a:headEnd/>
            <a:tailEnd/>
          </a:ln>
        </p:spPr>
        <p:txBody>
          <a:bodyPr/>
          <a:lstStyle>
            <a:lvl1pPr marL="0" indent="0" algn="l" rtl="0" eaLnBrk="1" fontAlgn="base" hangingPunct="1">
              <a:lnSpc>
                <a:spcPts val="1550"/>
              </a:lnSpc>
              <a:spcBef>
                <a:spcPts val="0"/>
              </a:spcBef>
              <a:spcAft>
                <a:spcPts val="0"/>
              </a:spcAft>
              <a:buNone/>
              <a:tabLst/>
              <a:defRPr lang="en-US" sz="900" b="1" baseline="0" smtClean="0">
                <a:solidFill>
                  <a:schemeClr val="tx1"/>
                </a:solidFill>
                <a:latin typeface="Arial" charset="0"/>
                <a:ea typeface="Geneva" pitchFamily="-107" charset="-128"/>
                <a:cs typeface="Geneva" pitchFamily="-110" charset="-128"/>
              </a:defRPr>
            </a:lvl1pPr>
            <a:lvl2pPr marL="0" marR="0" indent="0" algn="l" defTabSz="913834" rtl="0" eaLnBrk="1" fontAlgn="base" latinLnBrk="0" hangingPunct="1">
              <a:lnSpc>
                <a:spcPts val="1550"/>
              </a:lnSpc>
              <a:spcBef>
                <a:spcPts val="0"/>
              </a:spcBef>
              <a:spcAft>
                <a:spcPts val="0"/>
              </a:spcAft>
              <a:buClr>
                <a:srgbClr val="FB6AB6"/>
              </a:buClr>
              <a:buSzTx/>
              <a:buFont typeface="Arial" pitchFamily="34" charset="0"/>
              <a:buNone/>
              <a:tabLst/>
              <a:defRPr lang="en-US" sz="900" b="1" i="0" baseline="0" dirty="0" smtClean="0">
                <a:solidFill>
                  <a:schemeClr val="tx1"/>
                </a:solidFill>
                <a:latin typeface="+mn-lt"/>
                <a:ea typeface="Geneva" pitchFamily="-107" charset="-128"/>
              </a:defRPr>
            </a:lvl2pPr>
            <a:lvl3pPr marL="164997" marR="0" indent="-164997" algn="l" defTabSz="913834" rtl="0" eaLnBrk="1" fontAlgn="base" latinLnBrk="0" hangingPunct="1">
              <a:lnSpc>
                <a:spcPts val="1550"/>
              </a:lnSpc>
              <a:spcBef>
                <a:spcPts val="0"/>
              </a:spcBef>
              <a:spcAft>
                <a:spcPts val="0"/>
              </a:spcAft>
              <a:buClr>
                <a:srgbClr val="FA37CB"/>
              </a:buClr>
              <a:buSzTx/>
              <a:buFontTx/>
              <a:buNone/>
              <a:tabLst/>
              <a:defRPr lang="en-US" sz="900" baseline="0" dirty="0" smtClean="0">
                <a:solidFill>
                  <a:schemeClr val="tx1"/>
                </a:solidFill>
                <a:latin typeface="+mn-lt"/>
                <a:ea typeface="Geneva" pitchFamily="-111" charset="-128"/>
              </a:defRPr>
            </a:lvl3pPr>
            <a:lvl4pPr marL="165498" indent="-165498" algn="l" rtl="0" eaLnBrk="1" fontAlgn="base" hangingPunct="1">
              <a:lnSpc>
                <a:spcPts val="1550"/>
              </a:lnSpc>
              <a:spcBef>
                <a:spcPts val="0"/>
              </a:spcBef>
              <a:spcAft>
                <a:spcPts val="0"/>
              </a:spcAft>
              <a:buFontTx/>
              <a:buNone/>
              <a:tabLst/>
              <a:defRPr lang="en-US" sz="900" b="1" i="0" baseline="0" smtClean="0">
                <a:solidFill>
                  <a:schemeClr val="tx1"/>
                </a:solidFill>
                <a:latin typeface="Arial" charset="0"/>
                <a:ea typeface="Geneva" pitchFamily="-107" charset="-128"/>
                <a:cs typeface="Geneva" pitchFamily="-110" charset="-128"/>
              </a:defRPr>
            </a:lvl4pPr>
            <a:lvl5pPr marL="0" indent="-125920" algn="l" rtl="0" eaLnBrk="1" fontAlgn="base" hangingPunct="1">
              <a:lnSpc>
                <a:spcPts val="1550"/>
              </a:lnSpc>
              <a:spcBef>
                <a:spcPts val="0"/>
              </a:spcBef>
              <a:spcAft>
                <a:spcPts val="0"/>
              </a:spcAft>
              <a:buFontTx/>
              <a:buNone/>
              <a:tabLst/>
              <a:defRPr lang="en-US" sz="1000" b="0" dirty="0">
                <a:solidFill>
                  <a:schemeClr val="tx1"/>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p:txBody>
      </p:sp>
      <p:sp>
        <p:nvSpPr>
          <p:cNvPr id="15" name="Content Placeholder 2"/>
          <p:cNvSpPr>
            <a:spLocks noGrp="1"/>
          </p:cNvSpPr>
          <p:nvPr>
            <p:ph sz="half" idx="13"/>
          </p:nvPr>
        </p:nvSpPr>
        <p:spPr>
          <a:xfrm>
            <a:off x="4104000" y="6066005"/>
            <a:ext cx="2952000" cy="1033299"/>
          </a:xfrm>
          <a:noFill/>
          <a:ln w="9525">
            <a:noFill/>
            <a:miter lim="800000"/>
            <a:headEnd/>
            <a:tailEnd/>
          </a:ln>
        </p:spPr>
        <p:txBody>
          <a:bodyPr/>
          <a:lstStyle>
            <a:lvl1pPr marL="0" indent="0" algn="l" rtl="0" eaLnBrk="1" fontAlgn="base" hangingPunct="1">
              <a:lnSpc>
                <a:spcPts val="1550"/>
              </a:lnSpc>
              <a:spcBef>
                <a:spcPts val="0"/>
              </a:spcBef>
              <a:spcAft>
                <a:spcPts val="0"/>
              </a:spcAft>
              <a:buNone/>
              <a:tabLst/>
              <a:defRPr lang="en-US" sz="900" b="1" baseline="0" smtClean="0">
                <a:solidFill>
                  <a:schemeClr val="tx1"/>
                </a:solidFill>
                <a:latin typeface="Arial" charset="0"/>
                <a:ea typeface="Geneva" pitchFamily="-107" charset="-128"/>
                <a:cs typeface="Geneva" pitchFamily="-110" charset="-128"/>
              </a:defRPr>
            </a:lvl1pPr>
            <a:lvl2pPr marL="0" marR="0" indent="0" algn="l" defTabSz="913834" rtl="0" eaLnBrk="1" fontAlgn="base" latinLnBrk="0" hangingPunct="1">
              <a:lnSpc>
                <a:spcPts val="1550"/>
              </a:lnSpc>
              <a:spcBef>
                <a:spcPts val="0"/>
              </a:spcBef>
              <a:spcAft>
                <a:spcPts val="0"/>
              </a:spcAft>
              <a:buClr>
                <a:srgbClr val="FB6AB6"/>
              </a:buClr>
              <a:buSzTx/>
              <a:buFont typeface="Arial" pitchFamily="34" charset="0"/>
              <a:buNone/>
              <a:tabLst/>
              <a:defRPr lang="en-US" sz="900" b="1" i="0" baseline="0" dirty="0" smtClean="0">
                <a:solidFill>
                  <a:schemeClr val="tx1"/>
                </a:solidFill>
                <a:latin typeface="+mn-lt"/>
                <a:ea typeface="Geneva" pitchFamily="-107" charset="-128"/>
              </a:defRPr>
            </a:lvl2pPr>
            <a:lvl3pPr marL="164997" marR="0" indent="-164997" algn="l" defTabSz="913834" rtl="0" eaLnBrk="1" fontAlgn="base" latinLnBrk="0" hangingPunct="1">
              <a:lnSpc>
                <a:spcPts val="1550"/>
              </a:lnSpc>
              <a:spcBef>
                <a:spcPts val="0"/>
              </a:spcBef>
              <a:spcAft>
                <a:spcPts val="0"/>
              </a:spcAft>
              <a:buClr>
                <a:srgbClr val="FA37CB"/>
              </a:buClr>
              <a:buSzTx/>
              <a:buFontTx/>
              <a:buNone/>
              <a:tabLst/>
              <a:defRPr lang="en-US" sz="900" baseline="0" dirty="0" smtClean="0">
                <a:solidFill>
                  <a:schemeClr val="tx1"/>
                </a:solidFill>
                <a:latin typeface="+mn-lt"/>
                <a:ea typeface="Geneva" pitchFamily="-111" charset="-128"/>
              </a:defRPr>
            </a:lvl3pPr>
            <a:lvl4pPr marL="165498" indent="-165498" algn="l" rtl="0" eaLnBrk="1" fontAlgn="base" hangingPunct="1">
              <a:lnSpc>
                <a:spcPts val="1550"/>
              </a:lnSpc>
              <a:spcBef>
                <a:spcPts val="0"/>
              </a:spcBef>
              <a:spcAft>
                <a:spcPts val="0"/>
              </a:spcAft>
              <a:buFontTx/>
              <a:buNone/>
              <a:tabLst/>
              <a:defRPr lang="en-US" sz="900" b="1" i="0" baseline="0" smtClean="0">
                <a:solidFill>
                  <a:schemeClr val="tx1"/>
                </a:solidFill>
                <a:latin typeface="Arial" charset="0"/>
                <a:ea typeface="Geneva" pitchFamily="-107" charset="-128"/>
                <a:cs typeface="Geneva" pitchFamily="-110" charset="-128"/>
              </a:defRPr>
            </a:lvl4pPr>
            <a:lvl5pPr marL="0" indent="-125920" algn="l" rtl="0" eaLnBrk="1" fontAlgn="base" hangingPunct="1">
              <a:lnSpc>
                <a:spcPts val="1550"/>
              </a:lnSpc>
              <a:spcBef>
                <a:spcPts val="0"/>
              </a:spcBef>
              <a:spcAft>
                <a:spcPts val="0"/>
              </a:spcAft>
              <a:buFontTx/>
              <a:buNone/>
              <a:tabLst/>
              <a:defRPr lang="en-US" sz="1000" b="0" dirty="0">
                <a:solidFill>
                  <a:schemeClr val="tx1"/>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p:txBody>
      </p:sp>
      <p:sp>
        <p:nvSpPr>
          <p:cNvPr id="28" name="Content Placeholder 2"/>
          <p:cNvSpPr>
            <a:spLocks noGrp="1"/>
          </p:cNvSpPr>
          <p:nvPr>
            <p:ph sz="half" idx="14"/>
          </p:nvPr>
        </p:nvSpPr>
        <p:spPr>
          <a:xfrm>
            <a:off x="846000" y="5655600"/>
            <a:ext cx="3427200" cy="205200"/>
          </a:xfrm>
          <a:noFill/>
          <a:ln w="9525">
            <a:noFill/>
            <a:miter lim="800000"/>
            <a:headEnd/>
            <a:tailEnd/>
          </a:ln>
        </p:spPr>
        <p:txBody>
          <a:bodyPr/>
          <a:lstStyle>
            <a:lvl1pPr marL="0" indent="0" algn="l" rtl="0" eaLnBrk="1" fontAlgn="base" hangingPunct="1">
              <a:lnSpc>
                <a:spcPts val="1550"/>
              </a:lnSpc>
              <a:spcBef>
                <a:spcPts val="0"/>
              </a:spcBef>
              <a:spcAft>
                <a:spcPts val="0"/>
              </a:spcAft>
              <a:buNone/>
              <a:tabLst/>
              <a:defRPr lang="en-US" sz="900" b="0" i="0" baseline="0" smtClean="0">
                <a:solidFill>
                  <a:schemeClr val="tx1"/>
                </a:solidFill>
                <a:latin typeface="Arial" charset="0"/>
                <a:ea typeface="Geneva" pitchFamily="-107" charset="-128"/>
                <a:cs typeface="Geneva" pitchFamily="-110" charset="-128"/>
              </a:defRPr>
            </a:lvl1pPr>
            <a:lvl2pPr marL="0" marR="0" indent="0" algn="l" defTabSz="913834" rtl="0" eaLnBrk="1" fontAlgn="base" latinLnBrk="0" hangingPunct="1">
              <a:lnSpc>
                <a:spcPts val="1550"/>
              </a:lnSpc>
              <a:spcBef>
                <a:spcPts val="0"/>
              </a:spcBef>
              <a:spcAft>
                <a:spcPts val="0"/>
              </a:spcAft>
              <a:buClr>
                <a:srgbClr val="FB6AB6"/>
              </a:buClr>
              <a:buSzTx/>
              <a:buFont typeface="Arial" pitchFamily="34" charset="0"/>
              <a:buNone/>
              <a:tabLst/>
              <a:defRPr lang="en-US" sz="900" b="1" i="0" baseline="0" dirty="0" smtClean="0">
                <a:solidFill>
                  <a:schemeClr val="tx1"/>
                </a:solidFill>
                <a:latin typeface="+mn-lt"/>
                <a:ea typeface="Geneva" pitchFamily="-107" charset="-128"/>
              </a:defRPr>
            </a:lvl2pPr>
            <a:lvl3pPr marL="164997" marR="0" indent="-164997" algn="l" defTabSz="913834" rtl="0" eaLnBrk="1" fontAlgn="base" latinLnBrk="0" hangingPunct="1">
              <a:lnSpc>
                <a:spcPts val="1550"/>
              </a:lnSpc>
              <a:spcBef>
                <a:spcPts val="0"/>
              </a:spcBef>
              <a:spcAft>
                <a:spcPts val="0"/>
              </a:spcAft>
              <a:buClr>
                <a:srgbClr val="FA37CB"/>
              </a:buClr>
              <a:buSzTx/>
              <a:buFontTx/>
              <a:buNone/>
              <a:tabLst/>
              <a:defRPr lang="en-US" sz="900" baseline="0" dirty="0" smtClean="0">
                <a:solidFill>
                  <a:schemeClr val="tx1"/>
                </a:solidFill>
                <a:latin typeface="+mn-lt"/>
                <a:ea typeface="Geneva" pitchFamily="-111" charset="-128"/>
              </a:defRPr>
            </a:lvl3pPr>
            <a:lvl4pPr marL="165498" indent="-165498" algn="l" rtl="0" eaLnBrk="1" fontAlgn="base" hangingPunct="1">
              <a:lnSpc>
                <a:spcPts val="1550"/>
              </a:lnSpc>
              <a:spcBef>
                <a:spcPts val="0"/>
              </a:spcBef>
              <a:spcAft>
                <a:spcPts val="0"/>
              </a:spcAft>
              <a:buFontTx/>
              <a:buNone/>
              <a:tabLst/>
              <a:defRPr lang="en-US" sz="900" b="1" i="0" baseline="0" smtClean="0">
                <a:solidFill>
                  <a:schemeClr val="tx1"/>
                </a:solidFill>
                <a:latin typeface="Arial" charset="0"/>
                <a:ea typeface="Geneva" pitchFamily="-107" charset="-128"/>
                <a:cs typeface="Geneva" pitchFamily="-110" charset="-128"/>
              </a:defRPr>
            </a:lvl4pPr>
            <a:lvl5pPr marL="0" indent="-125920" algn="l" rtl="0" eaLnBrk="1" fontAlgn="base" hangingPunct="1">
              <a:lnSpc>
                <a:spcPts val="1550"/>
              </a:lnSpc>
              <a:spcBef>
                <a:spcPts val="0"/>
              </a:spcBef>
              <a:spcAft>
                <a:spcPts val="0"/>
              </a:spcAft>
              <a:buFontTx/>
              <a:buNone/>
              <a:tabLst/>
              <a:defRPr lang="en-US" sz="1000" b="0" dirty="0">
                <a:solidFill>
                  <a:schemeClr val="tx1"/>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p:txBody>
      </p:sp>
      <p:sp>
        <p:nvSpPr>
          <p:cNvPr id="33" name="Text Placeholder 32"/>
          <p:cNvSpPr>
            <a:spLocks noGrp="1"/>
          </p:cNvSpPr>
          <p:nvPr>
            <p:ph type="body" sz="quarter" idx="16"/>
          </p:nvPr>
        </p:nvSpPr>
        <p:spPr>
          <a:xfrm>
            <a:off x="846001" y="3801400"/>
            <a:ext cx="8818700" cy="1587500"/>
          </a:xfrm>
        </p:spPr>
        <p:txBody>
          <a:bodyPr/>
          <a:lstStyle>
            <a:lvl1pPr marL="0" indent="0">
              <a:lnSpc>
                <a:spcPts val="2800"/>
              </a:lnSpc>
              <a:spcBef>
                <a:spcPts val="0"/>
              </a:spcBef>
              <a:spcAft>
                <a:spcPts val="0"/>
              </a:spcAft>
              <a:defRPr sz="3600" b="0" i="0" baseline="0">
                <a:solidFill>
                  <a:schemeClr val="tx1"/>
                </a:solidFill>
              </a:defRPr>
            </a:lvl1pPr>
            <a:lvl2pPr marL="0" indent="0">
              <a:lnSpc>
                <a:spcPts val="3199"/>
              </a:lnSpc>
              <a:spcBef>
                <a:spcPts val="500"/>
              </a:spcBef>
              <a:spcAft>
                <a:spcPts val="0"/>
              </a:spcAft>
              <a:defRPr sz="2400"/>
            </a:lvl2pPr>
          </a:lstStyle>
          <a:p>
            <a:pPr lvl="0"/>
            <a:r>
              <a:rPr lang="en-US" smtClean="0"/>
              <a:t>Click to edit Master text styles</a:t>
            </a:r>
          </a:p>
          <a:p>
            <a:pPr lvl="1"/>
            <a:r>
              <a:rPr lang="en-US" smtClean="0"/>
              <a:t>Second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Q Proposal Title Page">
    <p:spTree>
      <p:nvGrpSpPr>
        <p:cNvPr id="1" name=""/>
        <p:cNvGrpSpPr/>
        <p:nvPr/>
      </p:nvGrpSpPr>
      <p:grpSpPr>
        <a:xfrm>
          <a:off x="0" y="0"/>
          <a:ext cx="0" cy="0"/>
          <a:chOff x="0" y="0"/>
          <a:chExt cx="0" cy="0"/>
        </a:xfrm>
      </p:grpSpPr>
      <p:sp>
        <p:nvSpPr>
          <p:cNvPr id="6" name="Rectangle 2"/>
          <p:cNvSpPr txBox="1">
            <a:spLocks noChangeArrowheads="1"/>
          </p:cNvSpPr>
          <p:nvPr userDrawn="1"/>
        </p:nvSpPr>
        <p:spPr bwMode="auto">
          <a:xfrm>
            <a:off x="7175500" y="6602413"/>
            <a:ext cx="2879725" cy="482600"/>
          </a:xfrm>
          <a:prstGeom prst="rect">
            <a:avLst/>
          </a:prstGeom>
          <a:noFill/>
          <a:ln w="9525">
            <a:noFill/>
            <a:miter lim="800000"/>
            <a:headEnd/>
            <a:tailEnd/>
          </a:ln>
        </p:spPr>
        <p:txBody>
          <a:bodyPr lIns="0" tIns="0" rIns="0" bIns="0"/>
          <a:lstStyle/>
          <a:p>
            <a:pPr eaLnBrk="0" hangingPunct="0">
              <a:lnSpc>
                <a:spcPts val="1200"/>
              </a:lnSpc>
              <a:defRPr/>
            </a:pPr>
            <a:r>
              <a:rPr lang="en-US" sz="800" dirty="0">
                <a:solidFill>
                  <a:srgbClr val="4D4D4D"/>
                </a:solidFill>
                <a:latin typeface="Arial" charset="0"/>
                <a:ea typeface="Geneva" pitchFamily="-107" charset="-128"/>
                <a:cs typeface="+mn-cs"/>
              </a:rPr>
              <a:t>the butlers wharf building, 36 shad thames, london se1 2ye</a:t>
            </a:r>
          </a:p>
          <a:p>
            <a:pPr eaLnBrk="0" hangingPunct="0">
              <a:lnSpc>
                <a:spcPts val="1200"/>
              </a:lnSpc>
              <a:defRPr/>
            </a:pPr>
            <a:r>
              <a:rPr lang="en-US" sz="800" dirty="0">
                <a:solidFill>
                  <a:srgbClr val="4D4D4D"/>
                </a:solidFill>
                <a:latin typeface="Arial" charset="0"/>
                <a:ea typeface="Geneva" pitchFamily="-107" charset="-128"/>
                <a:cs typeface="+mn-cs"/>
              </a:rPr>
              <a:t>t  +44 (0)20 7357 9919, f  +44 (0)20 7357 9773,</a:t>
            </a:r>
          </a:p>
          <a:p>
            <a:pPr eaLnBrk="0" hangingPunct="0">
              <a:lnSpc>
                <a:spcPts val="1200"/>
              </a:lnSpc>
              <a:defRPr/>
            </a:pPr>
            <a:r>
              <a:rPr lang="en-US" sz="800" dirty="0">
                <a:solidFill>
                  <a:srgbClr val="4D4D4D"/>
                </a:solidFill>
                <a:latin typeface="Arial" charset="0"/>
                <a:ea typeface="Geneva" pitchFamily="-107" charset="-128"/>
                <a:cs typeface="+mn-cs"/>
              </a:rPr>
              <a:t>wwww.quadrangle.com</a:t>
            </a:r>
            <a:endParaRPr lang="en-GB" sz="800" dirty="0">
              <a:solidFill>
                <a:srgbClr val="4D4D4D"/>
              </a:solidFill>
              <a:latin typeface="Arial" charset="0"/>
              <a:ea typeface="Geneva" pitchFamily="-107" charset="-128"/>
              <a:cs typeface="+mn-cs"/>
            </a:endParaRPr>
          </a:p>
        </p:txBody>
      </p:sp>
      <p:cxnSp>
        <p:nvCxnSpPr>
          <p:cNvPr id="7" name="Straight Connector 16"/>
          <p:cNvCxnSpPr>
            <a:cxnSpLocks noChangeShapeType="1"/>
          </p:cNvCxnSpPr>
          <p:nvPr userDrawn="1"/>
        </p:nvCxnSpPr>
        <p:spPr bwMode="auto">
          <a:xfrm>
            <a:off x="844550" y="5954713"/>
            <a:ext cx="8999538" cy="1587"/>
          </a:xfrm>
          <a:prstGeom prst="line">
            <a:avLst/>
          </a:prstGeom>
          <a:noFill/>
          <a:ln w="3175">
            <a:solidFill>
              <a:srgbClr val="969696"/>
            </a:solidFill>
            <a:round/>
            <a:headEnd/>
            <a:tailEnd/>
          </a:ln>
        </p:spPr>
      </p:cxnSp>
      <p:pic>
        <p:nvPicPr>
          <p:cNvPr id="8" name="Picture 9" descr="Q_ppt2.jpg"/>
          <p:cNvPicPr>
            <a:picLocks noChangeAspect="1"/>
          </p:cNvPicPr>
          <p:nvPr userDrawn="1"/>
        </p:nvPicPr>
        <p:blipFill>
          <a:blip r:embed="rId2" cstate="print"/>
          <a:srcRect/>
          <a:stretch>
            <a:fillRect/>
          </a:stretch>
        </p:blipFill>
        <p:spPr bwMode="auto">
          <a:xfrm>
            <a:off x="7175500" y="6142038"/>
            <a:ext cx="636588" cy="425450"/>
          </a:xfrm>
          <a:prstGeom prst="rect">
            <a:avLst/>
          </a:prstGeom>
          <a:noFill/>
          <a:ln w="9525">
            <a:noFill/>
            <a:miter lim="800000"/>
            <a:headEnd/>
            <a:tailEnd/>
          </a:ln>
        </p:spPr>
      </p:pic>
      <p:sp>
        <p:nvSpPr>
          <p:cNvPr id="19" name="Content Placeholder 2"/>
          <p:cNvSpPr>
            <a:spLocks noGrp="1"/>
          </p:cNvSpPr>
          <p:nvPr>
            <p:ph sz="half" idx="11"/>
          </p:nvPr>
        </p:nvSpPr>
        <p:spPr>
          <a:xfrm>
            <a:off x="846000" y="6066005"/>
            <a:ext cx="2952000" cy="1033299"/>
          </a:xfrm>
          <a:noFill/>
          <a:ln w="9525">
            <a:noFill/>
            <a:miter lim="800000"/>
            <a:headEnd/>
            <a:tailEnd/>
          </a:ln>
        </p:spPr>
        <p:txBody>
          <a:bodyPr/>
          <a:lstStyle>
            <a:lvl1pPr marL="0" indent="0" algn="l" rtl="0" eaLnBrk="1" fontAlgn="base" hangingPunct="1">
              <a:lnSpc>
                <a:spcPts val="1550"/>
              </a:lnSpc>
              <a:spcBef>
                <a:spcPts val="0"/>
              </a:spcBef>
              <a:spcAft>
                <a:spcPts val="0"/>
              </a:spcAft>
              <a:buNone/>
              <a:tabLst/>
              <a:defRPr lang="en-US" sz="900" b="1" baseline="0" smtClean="0">
                <a:solidFill>
                  <a:schemeClr val="tx1"/>
                </a:solidFill>
                <a:latin typeface="Arial" charset="0"/>
                <a:ea typeface="Geneva" pitchFamily="-107" charset="-128"/>
                <a:cs typeface="Geneva" pitchFamily="-110" charset="-128"/>
              </a:defRPr>
            </a:lvl1pPr>
            <a:lvl2pPr marL="0" marR="0" indent="0" algn="l" defTabSz="913834" rtl="0" eaLnBrk="1" fontAlgn="base" latinLnBrk="0" hangingPunct="1">
              <a:lnSpc>
                <a:spcPts val="1550"/>
              </a:lnSpc>
              <a:spcBef>
                <a:spcPts val="0"/>
              </a:spcBef>
              <a:spcAft>
                <a:spcPts val="0"/>
              </a:spcAft>
              <a:buClr>
                <a:srgbClr val="FB6AB6"/>
              </a:buClr>
              <a:buSzTx/>
              <a:buFont typeface="Arial" pitchFamily="34" charset="0"/>
              <a:buNone/>
              <a:tabLst/>
              <a:defRPr lang="en-US" sz="900" b="1" i="0" baseline="0" dirty="0" smtClean="0">
                <a:solidFill>
                  <a:schemeClr val="tx1"/>
                </a:solidFill>
                <a:latin typeface="+mn-lt"/>
                <a:ea typeface="Geneva" pitchFamily="-107" charset="-128"/>
              </a:defRPr>
            </a:lvl2pPr>
            <a:lvl3pPr marL="164997" marR="0" indent="-164997" algn="l" defTabSz="913834" rtl="0" eaLnBrk="1" fontAlgn="base" latinLnBrk="0" hangingPunct="1">
              <a:lnSpc>
                <a:spcPts val="1550"/>
              </a:lnSpc>
              <a:spcBef>
                <a:spcPts val="0"/>
              </a:spcBef>
              <a:spcAft>
                <a:spcPts val="0"/>
              </a:spcAft>
              <a:buClr>
                <a:srgbClr val="FA37CB"/>
              </a:buClr>
              <a:buSzTx/>
              <a:buFontTx/>
              <a:buNone/>
              <a:tabLst/>
              <a:defRPr lang="en-US" sz="900" baseline="0" dirty="0" smtClean="0">
                <a:solidFill>
                  <a:schemeClr val="tx1"/>
                </a:solidFill>
                <a:latin typeface="+mn-lt"/>
                <a:ea typeface="Geneva" pitchFamily="-111" charset="-128"/>
              </a:defRPr>
            </a:lvl3pPr>
            <a:lvl4pPr marL="165498" indent="-165498" algn="l" rtl="0" eaLnBrk="1" fontAlgn="base" hangingPunct="1">
              <a:lnSpc>
                <a:spcPts val="1550"/>
              </a:lnSpc>
              <a:spcBef>
                <a:spcPts val="0"/>
              </a:spcBef>
              <a:spcAft>
                <a:spcPts val="0"/>
              </a:spcAft>
              <a:buFontTx/>
              <a:buNone/>
              <a:tabLst/>
              <a:defRPr lang="en-US" sz="900" b="1" i="0" baseline="0" smtClean="0">
                <a:solidFill>
                  <a:schemeClr val="tx1"/>
                </a:solidFill>
                <a:latin typeface="Arial" charset="0"/>
                <a:ea typeface="Geneva" pitchFamily="-107" charset="-128"/>
                <a:cs typeface="Geneva" pitchFamily="-110" charset="-128"/>
              </a:defRPr>
            </a:lvl4pPr>
            <a:lvl5pPr marL="0" indent="-125920" algn="l" rtl="0" eaLnBrk="1" fontAlgn="base" hangingPunct="1">
              <a:lnSpc>
                <a:spcPts val="1550"/>
              </a:lnSpc>
              <a:spcBef>
                <a:spcPts val="0"/>
              </a:spcBef>
              <a:spcAft>
                <a:spcPts val="0"/>
              </a:spcAft>
              <a:buFontTx/>
              <a:buNone/>
              <a:tabLst/>
              <a:defRPr lang="en-US" sz="1000" b="0" dirty="0">
                <a:solidFill>
                  <a:schemeClr val="tx1"/>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p:txBody>
      </p:sp>
      <p:sp>
        <p:nvSpPr>
          <p:cNvPr id="15" name="Content Placeholder 2"/>
          <p:cNvSpPr>
            <a:spLocks noGrp="1"/>
          </p:cNvSpPr>
          <p:nvPr>
            <p:ph sz="half" idx="13"/>
          </p:nvPr>
        </p:nvSpPr>
        <p:spPr>
          <a:xfrm>
            <a:off x="4104000" y="6066005"/>
            <a:ext cx="2952000" cy="1033299"/>
          </a:xfrm>
          <a:noFill/>
          <a:ln w="9525">
            <a:noFill/>
            <a:miter lim="800000"/>
            <a:headEnd/>
            <a:tailEnd/>
          </a:ln>
        </p:spPr>
        <p:txBody>
          <a:bodyPr/>
          <a:lstStyle>
            <a:lvl1pPr marL="0" indent="0" algn="l" rtl="0" eaLnBrk="1" fontAlgn="base" hangingPunct="1">
              <a:lnSpc>
                <a:spcPts val="1550"/>
              </a:lnSpc>
              <a:spcBef>
                <a:spcPts val="0"/>
              </a:spcBef>
              <a:spcAft>
                <a:spcPts val="0"/>
              </a:spcAft>
              <a:buNone/>
              <a:tabLst/>
              <a:defRPr lang="en-US" sz="900" b="1" baseline="0" smtClean="0">
                <a:solidFill>
                  <a:schemeClr val="tx1"/>
                </a:solidFill>
                <a:latin typeface="Arial" charset="0"/>
                <a:ea typeface="Geneva" pitchFamily="-107" charset="-128"/>
                <a:cs typeface="Geneva" pitchFamily="-110" charset="-128"/>
              </a:defRPr>
            </a:lvl1pPr>
            <a:lvl2pPr marL="0" marR="0" indent="0" algn="l" defTabSz="913834" rtl="0" eaLnBrk="1" fontAlgn="base" latinLnBrk="0" hangingPunct="1">
              <a:lnSpc>
                <a:spcPts val="1550"/>
              </a:lnSpc>
              <a:spcBef>
                <a:spcPts val="0"/>
              </a:spcBef>
              <a:spcAft>
                <a:spcPts val="0"/>
              </a:spcAft>
              <a:buClr>
                <a:srgbClr val="FB6AB6"/>
              </a:buClr>
              <a:buSzTx/>
              <a:buFont typeface="Arial" pitchFamily="34" charset="0"/>
              <a:buNone/>
              <a:tabLst/>
              <a:defRPr lang="en-US" sz="900" b="1" i="0" baseline="0" dirty="0" smtClean="0">
                <a:solidFill>
                  <a:schemeClr val="tx1"/>
                </a:solidFill>
                <a:latin typeface="+mn-lt"/>
                <a:ea typeface="Geneva" pitchFamily="-107" charset="-128"/>
              </a:defRPr>
            </a:lvl2pPr>
            <a:lvl3pPr marL="164997" marR="0" indent="-164997" algn="l" defTabSz="913834" rtl="0" eaLnBrk="1" fontAlgn="base" latinLnBrk="0" hangingPunct="1">
              <a:lnSpc>
                <a:spcPts val="1550"/>
              </a:lnSpc>
              <a:spcBef>
                <a:spcPts val="0"/>
              </a:spcBef>
              <a:spcAft>
                <a:spcPts val="0"/>
              </a:spcAft>
              <a:buClr>
                <a:srgbClr val="FA37CB"/>
              </a:buClr>
              <a:buSzTx/>
              <a:buFontTx/>
              <a:buNone/>
              <a:tabLst/>
              <a:defRPr lang="en-US" sz="900" baseline="0" dirty="0" smtClean="0">
                <a:solidFill>
                  <a:schemeClr val="tx1"/>
                </a:solidFill>
                <a:latin typeface="+mn-lt"/>
                <a:ea typeface="Geneva" pitchFamily="-111" charset="-128"/>
              </a:defRPr>
            </a:lvl3pPr>
            <a:lvl4pPr marL="165498" indent="-165498" algn="l" rtl="0" eaLnBrk="1" fontAlgn="base" hangingPunct="1">
              <a:lnSpc>
                <a:spcPts val="1550"/>
              </a:lnSpc>
              <a:spcBef>
                <a:spcPts val="0"/>
              </a:spcBef>
              <a:spcAft>
                <a:spcPts val="0"/>
              </a:spcAft>
              <a:buFontTx/>
              <a:buNone/>
              <a:tabLst/>
              <a:defRPr lang="en-US" sz="900" b="1" i="0" baseline="0" smtClean="0">
                <a:solidFill>
                  <a:schemeClr val="tx1"/>
                </a:solidFill>
                <a:latin typeface="Arial" charset="0"/>
                <a:ea typeface="Geneva" pitchFamily="-107" charset="-128"/>
                <a:cs typeface="Geneva" pitchFamily="-110" charset="-128"/>
              </a:defRPr>
            </a:lvl4pPr>
            <a:lvl5pPr marL="0" indent="-125920" algn="l" rtl="0" eaLnBrk="1" fontAlgn="base" hangingPunct="1">
              <a:lnSpc>
                <a:spcPts val="1550"/>
              </a:lnSpc>
              <a:spcBef>
                <a:spcPts val="0"/>
              </a:spcBef>
              <a:spcAft>
                <a:spcPts val="0"/>
              </a:spcAft>
              <a:buFontTx/>
              <a:buNone/>
              <a:tabLst/>
              <a:defRPr lang="en-US" sz="1000" b="0" dirty="0">
                <a:solidFill>
                  <a:schemeClr val="tx1"/>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p:txBody>
      </p:sp>
      <p:sp>
        <p:nvSpPr>
          <p:cNvPr id="28" name="Content Placeholder 2"/>
          <p:cNvSpPr>
            <a:spLocks noGrp="1"/>
          </p:cNvSpPr>
          <p:nvPr>
            <p:ph sz="half" idx="14"/>
          </p:nvPr>
        </p:nvSpPr>
        <p:spPr>
          <a:xfrm>
            <a:off x="846000" y="5655600"/>
            <a:ext cx="3427200" cy="205200"/>
          </a:xfrm>
          <a:noFill/>
          <a:ln w="9525">
            <a:noFill/>
            <a:miter lim="800000"/>
            <a:headEnd/>
            <a:tailEnd/>
          </a:ln>
        </p:spPr>
        <p:txBody>
          <a:bodyPr/>
          <a:lstStyle>
            <a:lvl1pPr marL="0" indent="0" algn="l" rtl="0" eaLnBrk="1" fontAlgn="base" hangingPunct="1">
              <a:lnSpc>
                <a:spcPts val="1550"/>
              </a:lnSpc>
              <a:spcBef>
                <a:spcPts val="0"/>
              </a:spcBef>
              <a:spcAft>
                <a:spcPts val="0"/>
              </a:spcAft>
              <a:buNone/>
              <a:tabLst/>
              <a:defRPr lang="en-US" sz="900" b="0" i="0" baseline="0" smtClean="0">
                <a:solidFill>
                  <a:schemeClr val="tx1"/>
                </a:solidFill>
                <a:latin typeface="Arial" charset="0"/>
                <a:ea typeface="Geneva" pitchFamily="-107" charset="-128"/>
                <a:cs typeface="Geneva" pitchFamily="-110" charset="-128"/>
              </a:defRPr>
            </a:lvl1pPr>
            <a:lvl2pPr marL="0" marR="0" indent="0" algn="l" defTabSz="913834" rtl="0" eaLnBrk="1" fontAlgn="base" latinLnBrk="0" hangingPunct="1">
              <a:lnSpc>
                <a:spcPts val="1550"/>
              </a:lnSpc>
              <a:spcBef>
                <a:spcPts val="0"/>
              </a:spcBef>
              <a:spcAft>
                <a:spcPts val="0"/>
              </a:spcAft>
              <a:buClr>
                <a:srgbClr val="FB6AB6"/>
              </a:buClr>
              <a:buSzTx/>
              <a:buFont typeface="Arial" pitchFamily="34" charset="0"/>
              <a:buNone/>
              <a:tabLst/>
              <a:defRPr lang="en-US" sz="900" b="1" i="0" baseline="0" dirty="0" smtClean="0">
                <a:solidFill>
                  <a:schemeClr val="tx1"/>
                </a:solidFill>
                <a:latin typeface="+mn-lt"/>
                <a:ea typeface="Geneva" pitchFamily="-107" charset="-128"/>
              </a:defRPr>
            </a:lvl2pPr>
            <a:lvl3pPr marL="164997" marR="0" indent="-164997" algn="l" defTabSz="913834" rtl="0" eaLnBrk="1" fontAlgn="base" latinLnBrk="0" hangingPunct="1">
              <a:lnSpc>
                <a:spcPts val="1550"/>
              </a:lnSpc>
              <a:spcBef>
                <a:spcPts val="0"/>
              </a:spcBef>
              <a:spcAft>
                <a:spcPts val="0"/>
              </a:spcAft>
              <a:buClr>
                <a:srgbClr val="FA37CB"/>
              </a:buClr>
              <a:buSzTx/>
              <a:buFontTx/>
              <a:buNone/>
              <a:tabLst/>
              <a:defRPr lang="en-US" sz="900" baseline="0" dirty="0" smtClean="0">
                <a:solidFill>
                  <a:schemeClr val="tx1"/>
                </a:solidFill>
                <a:latin typeface="+mn-lt"/>
                <a:ea typeface="Geneva" pitchFamily="-111" charset="-128"/>
              </a:defRPr>
            </a:lvl3pPr>
            <a:lvl4pPr marL="165498" indent="-165498" algn="l" rtl="0" eaLnBrk="1" fontAlgn="base" hangingPunct="1">
              <a:lnSpc>
                <a:spcPts val="1550"/>
              </a:lnSpc>
              <a:spcBef>
                <a:spcPts val="0"/>
              </a:spcBef>
              <a:spcAft>
                <a:spcPts val="0"/>
              </a:spcAft>
              <a:buFontTx/>
              <a:buNone/>
              <a:tabLst/>
              <a:defRPr lang="en-US" sz="900" b="1" i="0" baseline="0" smtClean="0">
                <a:solidFill>
                  <a:schemeClr val="tx1"/>
                </a:solidFill>
                <a:latin typeface="Arial" charset="0"/>
                <a:ea typeface="Geneva" pitchFamily="-107" charset="-128"/>
                <a:cs typeface="Geneva" pitchFamily="-110" charset="-128"/>
              </a:defRPr>
            </a:lvl4pPr>
            <a:lvl5pPr marL="0" indent="-125920" algn="l" rtl="0" eaLnBrk="1" fontAlgn="base" hangingPunct="1">
              <a:lnSpc>
                <a:spcPts val="1550"/>
              </a:lnSpc>
              <a:spcBef>
                <a:spcPts val="0"/>
              </a:spcBef>
              <a:spcAft>
                <a:spcPts val="0"/>
              </a:spcAft>
              <a:buFontTx/>
              <a:buNone/>
              <a:tabLst/>
              <a:defRPr lang="en-US" sz="1000" b="0" dirty="0">
                <a:solidFill>
                  <a:schemeClr val="tx1"/>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p:txBody>
      </p:sp>
      <p:sp>
        <p:nvSpPr>
          <p:cNvPr id="33" name="Text Placeholder 32"/>
          <p:cNvSpPr>
            <a:spLocks noGrp="1"/>
          </p:cNvSpPr>
          <p:nvPr>
            <p:ph type="body" sz="quarter" idx="16"/>
          </p:nvPr>
        </p:nvSpPr>
        <p:spPr>
          <a:xfrm>
            <a:off x="846001" y="3801400"/>
            <a:ext cx="8818700" cy="1587500"/>
          </a:xfrm>
        </p:spPr>
        <p:txBody>
          <a:bodyPr/>
          <a:lstStyle>
            <a:lvl1pPr marL="0" indent="0">
              <a:lnSpc>
                <a:spcPts val="2800"/>
              </a:lnSpc>
              <a:spcBef>
                <a:spcPts val="0"/>
              </a:spcBef>
              <a:spcAft>
                <a:spcPts val="0"/>
              </a:spcAft>
              <a:defRPr sz="3600" b="0" i="0" baseline="0">
                <a:solidFill>
                  <a:schemeClr val="tx1"/>
                </a:solidFill>
              </a:defRPr>
            </a:lvl1pPr>
            <a:lvl2pPr marL="0" indent="0">
              <a:lnSpc>
                <a:spcPts val="3199"/>
              </a:lnSpc>
              <a:spcBef>
                <a:spcPts val="500"/>
              </a:spcBef>
              <a:spcAft>
                <a:spcPts val="0"/>
              </a:spcAft>
              <a:defRPr sz="2400"/>
            </a:lvl2pPr>
          </a:lstStyle>
          <a:p>
            <a:pPr lvl="0"/>
            <a:r>
              <a:rPr lang="en-US" smtClean="0"/>
              <a:t>Click to edit Master text styles</a:t>
            </a:r>
          </a:p>
          <a:p>
            <a:pPr lvl="1"/>
            <a:r>
              <a:rPr lang="en-US" smtClean="0"/>
              <a:t>Second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 Contents f">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846138" y="2160006"/>
            <a:ext cx="4320001" cy="388143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dirty="0"/>
          </a:p>
        </p:txBody>
      </p:sp>
      <p:sp>
        <p:nvSpPr>
          <p:cNvPr id="10" name="Text Placeholder 9"/>
          <p:cNvSpPr>
            <a:spLocks noGrp="1"/>
          </p:cNvSpPr>
          <p:nvPr>
            <p:ph type="body" sz="quarter" idx="12"/>
          </p:nvPr>
        </p:nvSpPr>
        <p:spPr>
          <a:xfrm>
            <a:off x="5760002" y="2160005"/>
            <a:ext cx="4320001" cy="383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Q 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48518" y="759601"/>
            <a:ext cx="4320001" cy="1578975"/>
          </a:xfrm>
          <a:noFill/>
          <a:ln w="9525">
            <a:noFill/>
            <a:miter lim="800000"/>
            <a:headEnd/>
            <a:tailEnd/>
          </a:ln>
        </p:spPr>
        <p:txBody>
          <a:bodyPr/>
          <a:lstStyle>
            <a:lvl1pPr algn="l" rtl="0" eaLnBrk="0" fontAlgn="base" hangingPunct="0">
              <a:spcBef>
                <a:spcPct val="0"/>
              </a:spcBef>
              <a:spcAft>
                <a:spcPct val="0"/>
              </a:spcAft>
              <a:defRPr lang="en-US" sz="3200">
                <a:solidFill>
                  <a:schemeClr val="tx1"/>
                </a:solidFill>
                <a:latin typeface="Arial" charset="0"/>
                <a:ea typeface="Geneva" pitchFamily="-107" charset="-128"/>
                <a:cs typeface="Geneva" pitchFamily="-110" charset="-128"/>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760000" y="1800004"/>
            <a:ext cx="4330700" cy="3035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7"/>
          <p:cNvSpPr>
            <a:spLocks noGrp="1"/>
          </p:cNvSpPr>
          <p:nvPr>
            <p:ph type="body" sz="quarter" idx="12"/>
          </p:nvPr>
        </p:nvSpPr>
        <p:spPr>
          <a:xfrm>
            <a:off x="845999" y="1800000"/>
            <a:ext cx="4320001" cy="3865000"/>
          </a:xfrm>
        </p:spPr>
        <p:txBody>
          <a:bodyPr/>
          <a:lstStyle>
            <a:lvl3pPr marL="197879" indent="-305811">
              <a:defRPr/>
            </a:lvl3pPr>
            <a:lvl4pPr indent="-305811">
              <a:defRPr/>
            </a:lvl4pPr>
            <a:lvl5pPr marL="521675" indent="-1978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 Phase One">
    <p:spTree>
      <p:nvGrpSpPr>
        <p:cNvPr id="1" name=""/>
        <p:cNvGrpSpPr/>
        <p:nvPr/>
      </p:nvGrpSpPr>
      <p:grpSpPr>
        <a:xfrm>
          <a:off x="0" y="0"/>
          <a:ext cx="0" cy="0"/>
          <a:chOff x="0" y="0"/>
          <a:chExt cx="0" cy="0"/>
        </a:xfrm>
      </p:grpSpPr>
      <p:sp>
        <p:nvSpPr>
          <p:cNvPr id="11" name="Content Placeholder 3"/>
          <p:cNvSpPr>
            <a:spLocks noGrp="1"/>
          </p:cNvSpPr>
          <p:nvPr>
            <p:ph sz="half" idx="10"/>
          </p:nvPr>
        </p:nvSpPr>
        <p:spPr>
          <a:xfrm>
            <a:off x="845999" y="2160000"/>
            <a:ext cx="4320001" cy="1440000"/>
          </a:xfrm>
          <a:solidFill>
            <a:srgbClr val="1DA399"/>
          </a:solidFill>
          <a:ln w="9525">
            <a:noFill/>
            <a:round/>
            <a:headEnd/>
            <a:tailEnd/>
          </a:ln>
        </p:spPr>
        <p:txBody>
          <a:bodyPr lIns="154561" tIns="107933" rIns="154561"/>
          <a:lstStyle>
            <a:lvl1pPr marL="0" indent="0" algn="l" rtl="0" eaLnBrk="0" fontAlgn="base" hangingPunct="0">
              <a:lnSpc>
                <a:spcPts val="1399"/>
              </a:lnSpc>
              <a:spcBef>
                <a:spcPts val="300"/>
              </a:spcBef>
              <a:spcAft>
                <a:spcPts val="500"/>
              </a:spcAft>
              <a:buNone/>
              <a:tabLst/>
              <a:defRPr lang="en-US" sz="1400" kern="1200" dirty="0" smtClean="0">
                <a:solidFill>
                  <a:schemeClr val="bg1"/>
                </a:solidFill>
                <a:latin typeface="Arial" charset="0"/>
                <a:ea typeface="Geneva" pitchFamily="-107" charset="-128"/>
                <a:cs typeface="+mn-cs"/>
              </a:defRPr>
            </a:lvl1pPr>
            <a:lvl2pPr marL="165498" indent="-165498" algn="l" rtl="0" eaLnBrk="0" fontAlgn="base" hangingPunct="0">
              <a:lnSpc>
                <a:spcPts val="1399"/>
              </a:lnSpc>
              <a:spcBef>
                <a:spcPts val="0"/>
              </a:spcBef>
              <a:spcAft>
                <a:spcPts val="500"/>
              </a:spcAft>
              <a:buClr>
                <a:schemeClr val="bg1"/>
              </a:buClr>
              <a:buFont typeface="Arial" pitchFamily="34" charset="0"/>
              <a:buChar char="•"/>
              <a:defRPr lang="en-US" sz="1400" kern="1200" dirty="0">
                <a:solidFill>
                  <a:schemeClr val="bg1"/>
                </a:solidFill>
                <a:latin typeface="Arial" charset="0"/>
                <a:ea typeface="Geneva" pitchFamily="-107" charset="-128"/>
                <a:cs typeface="+mn-cs"/>
              </a:defRPr>
            </a:lvl2pPr>
            <a:lvl3pPr marL="0" algn="l" rtl="0" eaLnBrk="0" fontAlgn="base" hangingPunct="0">
              <a:lnSpc>
                <a:spcPct val="125000"/>
              </a:lnSpc>
              <a:spcBef>
                <a:spcPts val="510"/>
              </a:spcBef>
              <a:spcAft>
                <a:spcPct val="0"/>
              </a:spcAft>
              <a:buNone/>
              <a:defRPr lang="en-US" sz="1100" b="1" dirty="0" smtClean="0">
                <a:solidFill>
                  <a:srgbClr val="FA37CB"/>
                </a:solidFill>
                <a:latin typeface="Arial" charset="0"/>
                <a:ea typeface="Geneva" pitchFamily="-107" charset="-128"/>
                <a:cs typeface="Geneva" pitchFamily="-110" charset="-128"/>
              </a:defRPr>
            </a:lvl3pPr>
            <a:lvl4pPr marL="0" algn="l" rtl="0" eaLnBrk="0" fontAlgn="base" hangingPunct="0">
              <a:lnSpc>
                <a:spcPct val="125000"/>
              </a:lnSpc>
              <a:spcBef>
                <a:spcPts val="510"/>
              </a:spcBef>
              <a:spcAft>
                <a:spcPct val="0"/>
              </a:spcAft>
              <a:buNone/>
              <a:defRPr lang="en-US" sz="1100" b="1" dirty="0" smtClean="0">
                <a:solidFill>
                  <a:srgbClr val="FA37CB"/>
                </a:solidFill>
                <a:latin typeface="Arial" charset="0"/>
                <a:ea typeface="Geneva" pitchFamily="-107" charset="-128"/>
                <a:cs typeface="Geneva" pitchFamily="-110" charset="-128"/>
              </a:defRPr>
            </a:lvl4pPr>
            <a:lvl5pPr marL="0" algn="l" rtl="0" eaLnBrk="0" fontAlgn="base" hangingPunct="0">
              <a:lnSpc>
                <a:spcPct val="125000"/>
              </a:lnSpc>
              <a:spcBef>
                <a:spcPts val="510"/>
              </a:spcBef>
              <a:spcAft>
                <a:spcPct val="0"/>
              </a:spcAft>
              <a:buNone/>
              <a:defRPr lang="en-US" sz="1100" b="1" dirty="0">
                <a:solidFill>
                  <a:srgbClr val="FA37CB"/>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p:txBody>
      </p:sp>
      <p:sp>
        <p:nvSpPr>
          <p:cNvPr id="6" name="Title 5"/>
          <p:cNvSpPr>
            <a:spLocks noGrp="1"/>
          </p:cNvSpPr>
          <p:nvPr>
            <p:ph type="title"/>
          </p:nvPr>
        </p:nvSpPr>
        <p:spPr/>
        <p:txBody>
          <a:bodyPr/>
          <a:lstStyle/>
          <a:p>
            <a:r>
              <a:rPr lang="en-US" smtClean="0"/>
              <a:t>Click to edit Master title style</a:t>
            </a:r>
            <a:endParaRPr lang="en-US" dirty="0"/>
          </a:p>
        </p:txBody>
      </p:sp>
      <p:sp>
        <p:nvSpPr>
          <p:cNvPr id="8" name="Text Placeholder 7"/>
          <p:cNvSpPr>
            <a:spLocks noGrp="1"/>
          </p:cNvSpPr>
          <p:nvPr>
            <p:ph type="body" sz="quarter" idx="12"/>
          </p:nvPr>
        </p:nvSpPr>
        <p:spPr>
          <a:xfrm>
            <a:off x="845999" y="3780005"/>
            <a:ext cx="4320001" cy="211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3"/>
          </p:nvPr>
        </p:nvSpPr>
        <p:spPr>
          <a:xfrm>
            <a:off x="5760002" y="2160000"/>
            <a:ext cx="4320001" cy="3872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 Alternative Text">
    <p:spTree>
      <p:nvGrpSpPr>
        <p:cNvPr id="1" name=""/>
        <p:cNvGrpSpPr/>
        <p:nvPr/>
      </p:nvGrpSpPr>
      <p:grpSpPr>
        <a:xfrm>
          <a:off x="0" y="0"/>
          <a:ext cx="0" cy="0"/>
          <a:chOff x="0" y="0"/>
          <a:chExt cx="0" cy="0"/>
        </a:xfrm>
      </p:grpSpPr>
      <p:sp>
        <p:nvSpPr>
          <p:cNvPr id="10" name="Content Placeholder 3"/>
          <p:cNvSpPr>
            <a:spLocks noGrp="1"/>
          </p:cNvSpPr>
          <p:nvPr>
            <p:ph sz="half" idx="10"/>
          </p:nvPr>
        </p:nvSpPr>
        <p:spPr>
          <a:xfrm>
            <a:off x="5579999" y="2160000"/>
            <a:ext cx="4320001" cy="4140000"/>
          </a:xfrm>
          <a:solidFill>
            <a:srgbClr val="1DA399"/>
          </a:solidFill>
          <a:ln w="9525">
            <a:noFill/>
            <a:round/>
            <a:headEnd/>
            <a:tailEnd/>
          </a:ln>
        </p:spPr>
        <p:txBody>
          <a:bodyPr lIns="215867" tIns="125920" rIns="179888"/>
          <a:lstStyle>
            <a:lvl1pPr marL="0" indent="0" algn="l" rtl="0" eaLnBrk="0" fontAlgn="base" hangingPunct="0">
              <a:lnSpc>
                <a:spcPts val="2100"/>
              </a:lnSpc>
              <a:spcBef>
                <a:spcPts val="798"/>
              </a:spcBef>
              <a:spcAft>
                <a:spcPts val="500"/>
              </a:spcAft>
              <a:buNone/>
              <a:tabLst/>
              <a:defRPr lang="en-US" sz="1700" b="1" kern="1200" dirty="0" smtClean="0">
                <a:solidFill>
                  <a:schemeClr val="bg1"/>
                </a:solidFill>
                <a:latin typeface="Arial" charset="0"/>
                <a:ea typeface="Geneva" pitchFamily="-107" charset="-128"/>
                <a:cs typeface="+mn-cs"/>
              </a:defRPr>
            </a:lvl1pPr>
            <a:lvl2pPr marL="165498" indent="-165498" algn="l" rtl="0" eaLnBrk="0" fontAlgn="base" hangingPunct="0">
              <a:lnSpc>
                <a:spcPts val="2100"/>
              </a:lnSpc>
              <a:spcBef>
                <a:spcPts val="0"/>
              </a:spcBef>
              <a:spcAft>
                <a:spcPts val="500"/>
              </a:spcAft>
              <a:buClr>
                <a:schemeClr val="bg1"/>
              </a:buClr>
              <a:buFont typeface="Arial" pitchFamily="34" charset="0"/>
              <a:buChar char="•"/>
              <a:defRPr lang="en-US" sz="1700" b="0" kern="1200" dirty="0">
                <a:solidFill>
                  <a:schemeClr val="bg1"/>
                </a:solidFill>
                <a:latin typeface="Arial" charset="0"/>
                <a:ea typeface="Geneva" pitchFamily="-107" charset="-128"/>
                <a:cs typeface="+mn-cs"/>
              </a:defRPr>
            </a:lvl2pPr>
            <a:lvl3pPr marL="0" algn="l" rtl="0" eaLnBrk="0" fontAlgn="base" hangingPunct="0">
              <a:lnSpc>
                <a:spcPts val="2299"/>
              </a:lnSpc>
              <a:spcBef>
                <a:spcPts val="510"/>
              </a:spcBef>
              <a:spcAft>
                <a:spcPct val="0"/>
              </a:spcAft>
              <a:buNone/>
              <a:defRPr lang="en-US" sz="1900" b="1" dirty="0" smtClean="0">
                <a:solidFill>
                  <a:schemeClr val="bg1"/>
                </a:solidFill>
                <a:latin typeface="Arial" charset="0"/>
                <a:ea typeface="Geneva" pitchFamily="-107" charset="-128"/>
                <a:cs typeface="Geneva" pitchFamily="-110" charset="-128"/>
              </a:defRPr>
            </a:lvl3pPr>
            <a:lvl4pPr marL="0" algn="l" rtl="0" eaLnBrk="0" fontAlgn="base" hangingPunct="0">
              <a:lnSpc>
                <a:spcPct val="125000"/>
              </a:lnSpc>
              <a:spcBef>
                <a:spcPts val="510"/>
              </a:spcBef>
              <a:spcAft>
                <a:spcPct val="0"/>
              </a:spcAft>
              <a:buNone/>
              <a:defRPr lang="en-US" sz="1800" b="1" dirty="0" smtClean="0">
                <a:solidFill>
                  <a:schemeClr val="bg1"/>
                </a:solidFill>
                <a:latin typeface="Arial" charset="0"/>
                <a:ea typeface="Geneva" pitchFamily="-107" charset="-128"/>
                <a:cs typeface="Geneva" pitchFamily="-110" charset="-128"/>
              </a:defRPr>
            </a:lvl4pPr>
            <a:lvl5pPr marL="0" algn="l" rtl="0" eaLnBrk="0" fontAlgn="base" hangingPunct="0">
              <a:lnSpc>
                <a:spcPct val="125000"/>
              </a:lnSpc>
              <a:spcBef>
                <a:spcPts val="510"/>
              </a:spcBef>
              <a:spcAft>
                <a:spcPct val="0"/>
              </a:spcAft>
              <a:buNone/>
              <a:defRPr lang="en-US" sz="1100" b="1" dirty="0">
                <a:solidFill>
                  <a:srgbClr val="FA37CB"/>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itle 5"/>
          <p:cNvSpPr>
            <a:spLocks noGrp="1"/>
          </p:cNvSpPr>
          <p:nvPr>
            <p:ph type="title"/>
          </p:nvPr>
        </p:nvSpPr>
        <p:spPr/>
        <p:txBody>
          <a:bodyPr/>
          <a:lstStyle/>
          <a:p>
            <a:r>
              <a:rPr lang="en-US" smtClean="0"/>
              <a:t>Click to edit Master title style</a:t>
            </a:r>
            <a:endParaRPr lang="en-US"/>
          </a:p>
        </p:txBody>
      </p:sp>
      <p:sp>
        <p:nvSpPr>
          <p:cNvPr id="8" name="Text Placeholder 7"/>
          <p:cNvSpPr>
            <a:spLocks noGrp="1"/>
          </p:cNvSpPr>
          <p:nvPr>
            <p:ph type="body" sz="quarter" idx="11"/>
          </p:nvPr>
        </p:nvSpPr>
        <p:spPr>
          <a:xfrm>
            <a:off x="845999" y="2160005"/>
            <a:ext cx="4320001" cy="2704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Q Core Team">
    <p:spTree>
      <p:nvGrpSpPr>
        <p:cNvPr id="1" name=""/>
        <p:cNvGrpSpPr/>
        <p:nvPr/>
      </p:nvGrpSpPr>
      <p:grpSpPr>
        <a:xfrm>
          <a:off x="0" y="0"/>
          <a:ext cx="0" cy="0"/>
          <a:chOff x="0" y="0"/>
          <a:chExt cx="0" cy="0"/>
        </a:xfrm>
      </p:grpSpPr>
      <p:sp>
        <p:nvSpPr>
          <p:cNvPr id="5" name="Rectangle 4"/>
          <p:cNvSpPr/>
          <p:nvPr userDrawn="1"/>
        </p:nvSpPr>
        <p:spPr bwMode="auto">
          <a:xfrm>
            <a:off x="5067300" y="1800225"/>
            <a:ext cx="1084263" cy="1079500"/>
          </a:xfrm>
          <a:prstGeom prst="rect">
            <a:avLst/>
          </a:prstGeom>
          <a:solidFill>
            <a:schemeClr val="bg1">
              <a:lumMod val="65000"/>
            </a:schemeClr>
          </a:solidFill>
          <a:ln w="6350" cap="flat" cmpd="sng" algn="ctr">
            <a:noFill/>
            <a:prstDash val="solid"/>
            <a:round/>
            <a:headEnd type="none" w="med" len="med"/>
            <a:tailEnd type="none" w="med" len="med"/>
          </a:ln>
          <a:effectLst/>
        </p:spPr>
        <p:txBody>
          <a:bodyPr lIns="98147" tIns="49073" rIns="98147" bIns="49073"/>
          <a:lstStyle/>
          <a:p>
            <a:pPr defTabSz="981456" eaLnBrk="0" hangingPunct="0">
              <a:defRPr/>
            </a:pPr>
            <a:endParaRPr lang="en-GB" dirty="0">
              <a:solidFill>
                <a:srgbClr val="4D4D4D"/>
              </a:solidFill>
              <a:ea typeface="Geneva" pitchFamily="-107" charset="-128"/>
              <a:cs typeface="+mn-cs"/>
            </a:endParaRPr>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1" name="Text Placeholder 10"/>
          <p:cNvSpPr>
            <a:spLocks noGrp="1"/>
          </p:cNvSpPr>
          <p:nvPr>
            <p:ph type="body" sz="quarter" idx="13"/>
          </p:nvPr>
        </p:nvSpPr>
        <p:spPr>
          <a:xfrm>
            <a:off x="846000" y="1800003"/>
            <a:ext cx="3960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4"/>
          </p:nvPr>
        </p:nvSpPr>
        <p:spPr>
          <a:xfrm>
            <a:off x="6515100" y="1800003"/>
            <a:ext cx="3600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5018" y="309849"/>
            <a:ext cx="9736681" cy="635490"/>
          </a:xfrm>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03599" y="844170"/>
            <a:ext cx="9736253" cy="63549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503613" y="1874966"/>
            <a:ext cx="4768777" cy="45114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hart Placeholder 3"/>
          <p:cNvSpPr>
            <a:spLocks noGrp="1"/>
          </p:cNvSpPr>
          <p:nvPr>
            <p:ph type="chart" sz="half" idx="2"/>
          </p:nvPr>
        </p:nvSpPr>
        <p:spPr>
          <a:xfrm>
            <a:off x="5436826" y="1874966"/>
            <a:ext cx="4768777" cy="4511450"/>
          </a:xfrm>
        </p:spPr>
        <p:txBody>
          <a:bodyPr/>
          <a:lstStyle/>
          <a:p>
            <a:pPr lvl="0"/>
            <a:endParaRPr lang="en-GB" noProof="0"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Q Section Break">
    <p:spTree>
      <p:nvGrpSpPr>
        <p:cNvPr id="1" name=""/>
        <p:cNvGrpSpPr/>
        <p:nvPr/>
      </p:nvGrpSpPr>
      <p:grpSpPr>
        <a:xfrm>
          <a:off x="0" y="0"/>
          <a:ext cx="0" cy="0"/>
          <a:chOff x="0" y="0"/>
          <a:chExt cx="0" cy="0"/>
        </a:xfrm>
      </p:grpSpPr>
      <p:sp>
        <p:nvSpPr>
          <p:cNvPr id="2" name="Title 1"/>
          <p:cNvSpPr>
            <a:spLocks noGrp="1"/>
          </p:cNvSpPr>
          <p:nvPr>
            <p:ph type="title"/>
          </p:nvPr>
        </p:nvSpPr>
        <p:spPr>
          <a:xfrm>
            <a:off x="865188" y="3859200"/>
            <a:ext cx="7338716" cy="1111600"/>
          </a:xfrm>
          <a:noFill/>
          <a:ln w="9525">
            <a:noFill/>
            <a:miter lim="800000"/>
            <a:headEnd/>
            <a:tailEnd/>
          </a:ln>
        </p:spPr>
        <p:txBody>
          <a:bodyPr/>
          <a:lstStyle>
            <a:lvl1pPr>
              <a:defRPr lang="en-US" sz="3600" dirty="0">
                <a:solidFill>
                  <a:schemeClr val="tx1"/>
                </a:solidFill>
                <a:latin typeface="Arial" charset="0"/>
                <a:ea typeface="Geneva" pitchFamily="-107" charset="-128"/>
                <a:cs typeface="Geneva" pitchFamily="-110" charset="-128"/>
              </a:defRPr>
            </a:lvl1pPr>
          </a:lstStyle>
          <a:p>
            <a:pPr lvl="0"/>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 Contents f">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846138" y="2160006"/>
            <a:ext cx="4320001" cy="3881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dirty="0"/>
          </a:p>
        </p:txBody>
      </p:sp>
      <p:sp>
        <p:nvSpPr>
          <p:cNvPr id="10" name="Text Placeholder 9"/>
          <p:cNvSpPr>
            <a:spLocks noGrp="1"/>
          </p:cNvSpPr>
          <p:nvPr>
            <p:ph type="body" sz="quarter" idx="12"/>
          </p:nvPr>
        </p:nvSpPr>
        <p:spPr>
          <a:xfrm>
            <a:off x="5760002" y="2160005"/>
            <a:ext cx="4320001" cy="383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Oval 4"/>
          <p:cNvSpPr/>
          <p:nvPr userDrawn="1"/>
        </p:nvSpPr>
        <p:spPr bwMode="auto">
          <a:xfrm>
            <a:off x="9448775" y="613073"/>
            <a:ext cx="864096" cy="57606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 Two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48518" y="759601"/>
            <a:ext cx="4320001" cy="1578975"/>
          </a:xfrm>
          <a:noFill/>
          <a:ln w="9525">
            <a:noFill/>
            <a:miter lim="800000"/>
            <a:headEnd/>
            <a:tailEnd/>
          </a:ln>
        </p:spPr>
        <p:txBody>
          <a:bodyPr/>
          <a:lstStyle>
            <a:lvl1pPr algn="l" rtl="0" eaLnBrk="0" fontAlgn="base" hangingPunct="0">
              <a:spcBef>
                <a:spcPct val="0"/>
              </a:spcBef>
              <a:spcAft>
                <a:spcPct val="0"/>
              </a:spcAft>
              <a:defRPr lang="en-US" sz="3200">
                <a:solidFill>
                  <a:schemeClr val="tx1"/>
                </a:solidFill>
                <a:latin typeface="Arial" charset="0"/>
                <a:ea typeface="Geneva" pitchFamily="-107" charset="-128"/>
                <a:cs typeface="Geneva" pitchFamily="-110" charset="-128"/>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760000" y="1800004"/>
            <a:ext cx="4330700" cy="3035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 Placeholder 7"/>
          <p:cNvSpPr>
            <a:spLocks noGrp="1"/>
          </p:cNvSpPr>
          <p:nvPr>
            <p:ph type="body" sz="quarter" idx="12"/>
          </p:nvPr>
        </p:nvSpPr>
        <p:spPr>
          <a:xfrm>
            <a:off x="845999" y="1800000"/>
            <a:ext cx="4320001" cy="3865000"/>
          </a:xfrm>
        </p:spPr>
        <p:txBody>
          <a:bodyPr/>
          <a:lstStyle>
            <a:lvl3pPr marL="197879" indent="-305811">
              <a:defRPr/>
            </a:lvl3pPr>
            <a:lvl4pPr indent="-305811">
              <a:defRPr/>
            </a:lvl4pPr>
            <a:lvl5pPr marL="521675" indent="-197879">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 Phase One">
    <p:spTree>
      <p:nvGrpSpPr>
        <p:cNvPr id="1" name=""/>
        <p:cNvGrpSpPr/>
        <p:nvPr/>
      </p:nvGrpSpPr>
      <p:grpSpPr>
        <a:xfrm>
          <a:off x="0" y="0"/>
          <a:ext cx="0" cy="0"/>
          <a:chOff x="0" y="0"/>
          <a:chExt cx="0" cy="0"/>
        </a:xfrm>
      </p:grpSpPr>
      <p:sp>
        <p:nvSpPr>
          <p:cNvPr id="11" name="Content Placeholder 3"/>
          <p:cNvSpPr>
            <a:spLocks noGrp="1"/>
          </p:cNvSpPr>
          <p:nvPr>
            <p:ph sz="half" idx="10"/>
          </p:nvPr>
        </p:nvSpPr>
        <p:spPr>
          <a:xfrm>
            <a:off x="845999" y="2160000"/>
            <a:ext cx="4320001" cy="1440000"/>
          </a:xfrm>
          <a:solidFill>
            <a:srgbClr val="1DA399"/>
          </a:solidFill>
          <a:ln w="9525">
            <a:noFill/>
            <a:round/>
            <a:headEnd/>
            <a:tailEnd/>
          </a:ln>
        </p:spPr>
        <p:txBody>
          <a:bodyPr lIns="154561" tIns="107933" rIns="154561"/>
          <a:lstStyle>
            <a:lvl1pPr marL="0" indent="0" algn="l" rtl="0" eaLnBrk="0" fontAlgn="base" hangingPunct="0">
              <a:lnSpc>
                <a:spcPts val="1399"/>
              </a:lnSpc>
              <a:spcBef>
                <a:spcPts val="300"/>
              </a:spcBef>
              <a:spcAft>
                <a:spcPts val="500"/>
              </a:spcAft>
              <a:buNone/>
              <a:tabLst/>
              <a:defRPr lang="en-US" sz="1400" kern="1200" dirty="0" smtClean="0">
                <a:solidFill>
                  <a:schemeClr val="bg1"/>
                </a:solidFill>
                <a:latin typeface="Arial" charset="0"/>
                <a:ea typeface="Geneva" pitchFamily="-107" charset="-128"/>
                <a:cs typeface="+mn-cs"/>
              </a:defRPr>
            </a:lvl1pPr>
            <a:lvl2pPr marL="165498" indent="-165498" algn="l" rtl="0" eaLnBrk="0" fontAlgn="base" hangingPunct="0">
              <a:lnSpc>
                <a:spcPts val="1399"/>
              </a:lnSpc>
              <a:spcBef>
                <a:spcPts val="0"/>
              </a:spcBef>
              <a:spcAft>
                <a:spcPts val="500"/>
              </a:spcAft>
              <a:buClr>
                <a:schemeClr val="bg1"/>
              </a:buClr>
              <a:buFont typeface="Arial" pitchFamily="34" charset="0"/>
              <a:buChar char="•"/>
              <a:defRPr lang="en-US" sz="1400" kern="1200" dirty="0">
                <a:solidFill>
                  <a:schemeClr val="bg1"/>
                </a:solidFill>
                <a:latin typeface="Arial" charset="0"/>
                <a:ea typeface="Geneva" pitchFamily="-107" charset="-128"/>
                <a:cs typeface="+mn-cs"/>
              </a:defRPr>
            </a:lvl2pPr>
            <a:lvl3pPr marL="0" algn="l" rtl="0" eaLnBrk="0" fontAlgn="base" hangingPunct="0">
              <a:lnSpc>
                <a:spcPct val="125000"/>
              </a:lnSpc>
              <a:spcBef>
                <a:spcPts val="510"/>
              </a:spcBef>
              <a:spcAft>
                <a:spcPct val="0"/>
              </a:spcAft>
              <a:buNone/>
              <a:defRPr lang="en-US" sz="1100" b="1" dirty="0" smtClean="0">
                <a:solidFill>
                  <a:srgbClr val="FA37CB"/>
                </a:solidFill>
                <a:latin typeface="Arial" charset="0"/>
                <a:ea typeface="Geneva" pitchFamily="-107" charset="-128"/>
                <a:cs typeface="Geneva" pitchFamily="-110" charset="-128"/>
              </a:defRPr>
            </a:lvl3pPr>
            <a:lvl4pPr marL="0" algn="l" rtl="0" eaLnBrk="0" fontAlgn="base" hangingPunct="0">
              <a:lnSpc>
                <a:spcPct val="125000"/>
              </a:lnSpc>
              <a:spcBef>
                <a:spcPts val="510"/>
              </a:spcBef>
              <a:spcAft>
                <a:spcPct val="0"/>
              </a:spcAft>
              <a:buNone/>
              <a:defRPr lang="en-US" sz="1100" b="1" dirty="0" smtClean="0">
                <a:solidFill>
                  <a:srgbClr val="FA37CB"/>
                </a:solidFill>
                <a:latin typeface="Arial" charset="0"/>
                <a:ea typeface="Geneva" pitchFamily="-107" charset="-128"/>
                <a:cs typeface="Geneva" pitchFamily="-110" charset="-128"/>
              </a:defRPr>
            </a:lvl4pPr>
            <a:lvl5pPr marL="0" algn="l" rtl="0" eaLnBrk="0" fontAlgn="base" hangingPunct="0">
              <a:lnSpc>
                <a:spcPct val="125000"/>
              </a:lnSpc>
              <a:spcBef>
                <a:spcPts val="510"/>
              </a:spcBef>
              <a:spcAft>
                <a:spcPct val="0"/>
              </a:spcAft>
              <a:buNone/>
              <a:defRPr lang="en-US" sz="1100" b="1" dirty="0">
                <a:solidFill>
                  <a:srgbClr val="FA37CB"/>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p:txBody>
      </p:sp>
      <p:sp>
        <p:nvSpPr>
          <p:cNvPr id="6" name="Title 5"/>
          <p:cNvSpPr>
            <a:spLocks noGrp="1"/>
          </p:cNvSpPr>
          <p:nvPr>
            <p:ph type="title"/>
          </p:nvPr>
        </p:nvSpPr>
        <p:spPr/>
        <p:txBody>
          <a:bodyPr/>
          <a:lstStyle/>
          <a:p>
            <a:r>
              <a:rPr lang="en-US" smtClean="0"/>
              <a:t>Click to edit Master title style</a:t>
            </a:r>
            <a:endParaRPr lang="en-US" dirty="0"/>
          </a:p>
        </p:txBody>
      </p:sp>
      <p:sp>
        <p:nvSpPr>
          <p:cNvPr id="8" name="Text Placeholder 7"/>
          <p:cNvSpPr>
            <a:spLocks noGrp="1"/>
          </p:cNvSpPr>
          <p:nvPr>
            <p:ph type="body" sz="quarter" idx="12"/>
          </p:nvPr>
        </p:nvSpPr>
        <p:spPr>
          <a:xfrm>
            <a:off x="845999" y="3780005"/>
            <a:ext cx="4320001" cy="2112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9"/>
          <p:cNvSpPr>
            <a:spLocks noGrp="1"/>
          </p:cNvSpPr>
          <p:nvPr>
            <p:ph type="body" sz="quarter" idx="13"/>
          </p:nvPr>
        </p:nvSpPr>
        <p:spPr>
          <a:xfrm>
            <a:off x="5760002" y="2160000"/>
            <a:ext cx="4320001" cy="3872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 Alternative Text">
    <p:spTree>
      <p:nvGrpSpPr>
        <p:cNvPr id="1" name=""/>
        <p:cNvGrpSpPr/>
        <p:nvPr/>
      </p:nvGrpSpPr>
      <p:grpSpPr>
        <a:xfrm>
          <a:off x="0" y="0"/>
          <a:ext cx="0" cy="0"/>
          <a:chOff x="0" y="0"/>
          <a:chExt cx="0" cy="0"/>
        </a:xfrm>
      </p:grpSpPr>
      <p:sp>
        <p:nvSpPr>
          <p:cNvPr id="10" name="Content Placeholder 3"/>
          <p:cNvSpPr>
            <a:spLocks noGrp="1"/>
          </p:cNvSpPr>
          <p:nvPr>
            <p:ph sz="half" idx="10"/>
          </p:nvPr>
        </p:nvSpPr>
        <p:spPr>
          <a:xfrm>
            <a:off x="5579999" y="2160000"/>
            <a:ext cx="4320001" cy="4140000"/>
          </a:xfrm>
          <a:solidFill>
            <a:srgbClr val="1DA399"/>
          </a:solidFill>
          <a:ln w="9525">
            <a:noFill/>
            <a:round/>
            <a:headEnd/>
            <a:tailEnd/>
          </a:ln>
        </p:spPr>
        <p:txBody>
          <a:bodyPr lIns="215867" tIns="125920" rIns="179888"/>
          <a:lstStyle>
            <a:lvl1pPr marL="0" indent="0" algn="l" rtl="0" eaLnBrk="0" fontAlgn="base" hangingPunct="0">
              <a:lnSpc>
                <a:spcPts val="2100"/>
              </a:lnSpc>
              <a:spcBef>
                <a:spcPts val="798"/>
              </a:spcBef>
              <a:spcAft>
                <a:spcPts val="500"/>
              </a:spcAft>
              <a:buNone/>
              <a:tabLst/>
              <a:defRPr lang="en-US" sz="1700" b="1" kern="1200" dirty="0" smtClean="0">
                <a:solidFill>
                  <a:schemeClr val="bg1"/>
                </a:solidFill>
                <a:latin typeface="Arial" charset="0"/>
                <a:ea typeface="Geneva" pitchFamily="-107" charset="-128"/>
                <a:cs typeface="+mn-cs"/>
              </a:defRPr>
            </a:lvl1pPr>
            <a:lvl2pPr marL="165498" indent="-165498" algn="l" rtl="0" eaLnBrk="0" fontAlgn="base" hangingPunct="0">
              <a:lnSpc>
                <a:spcPts val="2100"/>
              </a:lnSpc>
              <a:spcBef>
                <a:spcPts val="0"/>
              </a:spcBef>
              <a:spcAft>
                <a:spcPts val="500"/>
              </a:spcAft>
              <a:buClr>
                <a:schemeClr val="bg1"/>
              </a:buClr>
              <a:buFont typeface="Arial" pitchFamily="34" charset="0"/>
              <a:buChar char="•"/>
              <a:defRPr lang="en-US" sz="1700" b="0" kern="1200" dirty="0">
                <a:solidFill>
                  <a:schemeClr val="bg1"/>
                </a:solidFill>
                <a:latin typeface="Arial" charset="0"/>
                <a:ea typeface="Geneva" pitchFamily="-107" charset="-128"/>
                <a:cs typeface="+mn-cs"/>
              </a:defRPr>
            </a:lvl2pPr>
            <a:lvl3pPr marL="0" algn="l" rtl="0" eaLnBrk="0" fontAlgn="base" hangingPunct="0">
              <a:lnSpc>
                <a:spcPts val="2299"/>
              </a:lnSpc>
              <a:spcBef>
                <a:spcPts val="510"/>
              </a:spcBef>
              <a:spcAft>
                <a:spcPct val="0"/>
              </a:spcAft>
              <a:buNone/>
              <a:defRPr lang="en-US" sz="1900" b="1" dirty="0" smtClean="0">
                <a:solidFill>
                  <a:schemeClr val="bg1"/>
                </a:solidFill>
                <a:latin typeface="Arial" charset="0"/>
                <a:ea typeface="Geneva" pitchFamily="-107" charset="-128"/>
                <a:cs typeface="Geneva" pitchFamily="-110" charset="-128"/>
              </a:defRPr>
            </a:lvl3pPr>
            <a:lvl4pPr marL="0" algn="l" rtl="0" eaLnBrk="0" fontAlgn="base" hangingPunct="0">
              <a:lnSpc>
                <a:spcPct val="125000"/>
              </a:lnSpc>
              <a:spcBef>
                <a:spcPts val="510"/>
              </a:spcBef>
              <a:spcAft>
                <a:spcPct val="0"/>
              </a:spcAft>
              <a:buNone/>
              <a:defRPr lang="en-US" sz="1800" b="1" dirty="0" smtClean="0">
                <a:solidFill>
                  <a:schemeClr val="bg1"/>
                </a:solidFill>
                <a:latin typeface="Arial" charset="0"/>
                <a:ea typeface="Geneva" pitchFamily="-107" charset="-128"/>
                <a:cs typeface="Geneva" pitchFamily="-110" charset="-128"/>
              </a:defRPr>
            </a:lvl4pPr>
            <a:lvl5pPr marL="0" algn="l" rtl="0" eaLnBrk="0" fontAlgn="base" hangingPunct="0">
              <a:lnSpc>
                <a:spcPct val="125000"/>
              </a:lnSpc>
              <a:spcBef>
                <a:spcPts val="510"/>
              </a:spcBef>
              <a:spcAft>
                <a:spcPct val="0"/>
              </a:spcAft>
              <a:buNone/>
              <a:defRPr lang="en-US" sz="1100" b="1" dirty="0">
                <a:solidFill>
                  <a:srgbClr val="FA37CB"/>
                </a:solidFill>
                <a:latin typeface="Arial" charset="0"/>
                <a:ea typeface="Geneva" pitchFamily="-107" charset="-128"/>
                <a:cs typeface="Geneva" pitchFamily="-110" charset="-128"/>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6" name="Title 5"/>
          <p:cNvSpPr>
            <a:spLocks noGrp="1"/>
          </p:cNvSpPr>
          <p:nvPr>
            <p:ph type="title"/>
          </p:nvPr>
        </p:nvSpPr>
        <p:spPr/>
        <p:txBody>
          <a:bodyPr/>
          <a:lstStyle/>
          <a:p>
            <a:r>
              <a:rPr lang="en-US" dirty="0" smtClean="0"/>
              <a:t>Click to edit Master title style</a:t>
            </a:r>
            <a:endParaRPr lang="en-US" dirty="0"/>
          </a:p>
        </p:txBody>
      </p:sp>
      <p:sp>
        <p:nvSpPr>
          <p:cNvPr id="8" name="Text Placeholder 7"/>
          <p:cNvSpPr>
            <a:spLocks noGrp="1"/>
          </p:cNvSpPr>
          <p:nvPr>
            <p:ph type="body" sz="quarter" idx="11"/>
          </p:nvPr>
        </p:nvSpPr>
        <p:spPr>
          <a:xfrm>
            <a:off x="845999" y="2160005"/>
            <a:ext cx="4320001" cy="2704100"/>
          </a:xfrm>
        </p:spPr>
        <p:txBody>
          <a:bodyPr/>
          <a:lstStyle>
            <a:lvl1pPr>
              <a:defRPr sz="1600"/>
            </a:lvl1pPr>
            <a:lvl2pPr>
              <a:defRPr sz="14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 Core Team">
    <p:spTree>
      <p:nvGrpSpPr>
        <p:cNvPr id="1" name=""/>
        <p:cNvGrpSpPr/>
        <p:nvPr/>
      </p:nvGrpSpPr>
      <p:grpSpPr>
        <a:xfrm>
          <a:off x="0" y="0"/>
          <a:ext cx="0" cy="0"/>
          <a:chOff x="0" y="0"/>
          <a:chExt cx="0" cy="0"/>
        </a:xfrm>
      </p:grpSpPr>
      <p:sp>
        <p:nvSpPr>
          <p:cNvPr id="5" name="Rectangle 4"/>
          <p:cNvSpPr/>
          <p:nvPr userDrawn="1"/>
        </p:nvSpPr>
        <p:spPr bwMode="auto">
          <a:xfrm>
            <a:off x="5067300" y="1800225"/>
            <a:ext cx="1084263" cy="1079500"/>
          </a:xfrm>
          <a:prstGeom prst="rect">
            <a:avLst/>
          </a:prstGeom>
          <a:solidFill>
            <a:schemeClr val="bg1">
              <a:lumMod val="65000"/>
            </a:schemeClr>
          </a:solidFill>
          <a:ln w="6350" cap="flat" cmpd="sng" algn="ctr">
            <a:noFill/>
            <a:prstDash val="solid"/>
            <a:round/>
            <a:headEnd type="none" w="med" len="med"/>
            <a:tailEnd type="none" w="med" len="med"/>
          </a:ln>
          <a:effectLst/>
        </p:spPr>
        <p:txBody>
          <a:bodyPr lIns="98147" tIns="49073" rIns="98147" bIns="49073"/>
          <a:lstStyle/>
          <a:p>
            <a:pPr defTabSz="981456" eaLnBrk="0" hangingPunct="0">
              <a:defRPr/>
            </a:pPr>
            <a:endParaRPr lang="en-GB" dirty="0">
              <a:ea typeface="Geneva" pitchFamily="-107" charset="-128"/>
              <a:cs typeface="+mn-cs"/>
            </a:endParaRPr>
          </a:p>
        </p:txBody>
      </p:sp>
      <p:sp>
        <p:nvSpPr>
          <p:cNvPr id="7" name="Title 6"/>
          <p:cNvSpPr>
            <a:spLocks noGrp="1"/>
          </p:cNvSpPr>
          <p:nvPr>
            <p:ph type="title"/>
          </p:nvPr>
        </p:nvSpPr>
        <p:spPr/>
        <p:txBody>
          <a:bodyPr/>
          <a:lstStyle/>
          <a:p>
            <a:r>
              <a:rPr lang="en-US" smtClean="0"/>
              <a:t>Click to edit Master title style</a:t>
            </a:r>
            <a:endParaRPr lang="en-US" dirty="0"/>
          </a:p>
        </p:txBody>
      </p:sp>
      <p:sp>
        <p:nvSpPr>
          <p:cNvPr id="11" name="Text Placeholder 10"/>
          <p:cNvSpPr>
            <a:spLocks noGrp="1"/>
          </p:cNvSpPr>
          <p:nvPr>
            <p:ph type="body" sz="quarter" idx="13"/>
          </p:nvPr>
        </p:nvSpPr>
        <p:spPr>
          <a:xfrm>
            <a:off x="846000" y="1800003"/>
            <a:ext cx="3960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4"/>
          </p:nvPr>
        </p:nvSpPr>
        <p:spPr>
          <a:xfrm>
            <a:off x="6515100" y="1800003"/>
            <a:ext cx="36000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Q Diagram Page">
    <p:spTree>
      <p:nvGrpSpPr>
        <p:cNvPr id="1" name=""/>
        <p:cNvGrpSpPr/>
        <p:nvPr/>
      </p:nvGrpSpPr>
      <p:grpSpPr>
        <a:xfrm>
          <a:off x="0" y="0"/>
          <a:ext cx="0" cy="0"/>
          <a:chOff x="0" y="0"/>
          <a:chExt cx="0" cy="0"/>
        </a:xfrm>
      </p:grpSpPr>
      <p:sp>
        <p:nvSpPr>
          <p:cNvPr id="2" name="Title 1"/>
          <p:cNvSpPr>
            <a:spLocks noGrp="1"/>
          </p:cNvSpPr>
          <p:nvPr>
            <p:ph type="title"/>
          </p:nvPr>
        </p:nvSpPr>
        <p:spPr>
          <a:xfrm>
            <a:off x="846001" y="423840"/>
            <a:ext cx="9070320" cy="1584000"/>
          </a:xfrm>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9" name="Text Box 105"/>
          <p:cNvSpPr txBox="1">
            <a:spLocks noChangeArrowheads="1"/>
          </p:cNvSpPr>
          <p:nvPr/>
        </p:nvSpPr>
        <p:spPr bwMode="auto">
          <a:xfrm>
            <a:off x="844550" y="6956425"/>
            <a:ext cx="384175" cy="123825"/>
          </a:xfrm>
          <a:prstGeom prst="rect">
            <a:avLst/>
          </a:prstGeom>
          <a:noFill/>
          <a:ln w="9525">
            <a:noFill/>
            <a:miter lim="800000"/>
            <a:headEnd/>
            <a:tailEnd/>
          </a:ln>
          <a:effectLst/>
        </p:spPr>
        <p:txBody>
          <a:bodyPr wrap="none" lIns="0" tIns="0" rIns="0" bIns="0">
            <a:spAutoFit/>
          </a:bodyPr>
          <a:lstStyle/>
          <a:p>
            <a:pPr eaLnBrk="0" hangingPunct="0">
              <a:defRPr/>
            </a:pPr>
            <a:r>
              <a:rPr lang="en-GB" sz="800" dirty="0">
                <a:solidFill>
                  <a:srgbClr val="4D4D4D"/>
                </a:solidFill>
                <a:latin typeface="Arial" charset="0"/>
                <a:ea typeface="Geneva" pitchFamily="-107" charset="-128"/>
                <a:cs typeface="+mn-cs"/>
              </a:rPr>
              <a:t>page </a:t>
            </a:r>
            <a:fld id="{D18918F3-032C-4C6E-97B7-1DCC4F8D5DE7}" type="slidenum">
              <a:rPr lang="en-GB" sz="800">
                <a:solidFill>
                  <a:srgbClr val="4D4D4D"/>
                </a:solidFill>
                <a:latin typeface="Arial" charset="0"/>
                <a:ea typeface="Geneva" pitchFamily="-107" charset="-128"/>
                <a:cs typeface="+mn-cs"/>
              </a:rPr>
              <a:pPr eaLnBrk="0" hangingPunct="0">
                <a:defRPr/>
              </a:pPr>
              <a:t>‹#›</a:t>
            </a:fld>
            <a:endParaRPr lang="en-GB" sz="800" dirty="0">
              <a:solidFill>
                <a:srgbClr val="4D4D4D"/>
              </a:solidFill>
              <a:latin typeface="Arial" charset="0"/>
              <a:ea typeface="Geneva" pitchFamily="-107" charset="-128"/>
              <a:cs typeface="+mn-cs"/>
            </a:endParaRPr>
          </a:p>
        </p:txBody>
      </p:sp>
      <p:sp>
        <p:nvSpPr>
          <p:cNvPr id="47107" name="Rectangle 110"/>
          <p:cNvSpPr>
            <a:spLocks noGrp="1" noChangeArrowheads="1"/>
          </p:cNvSpPr>
          <p:nvPr>
            <p:ph type="title"/>
          </p:nvPr>
        </p:nvSpPr>
        <p:spPr bwMode="auto">
          <a:xfrm>
            <a:off x="849313" y="415925"/>
            <a:ext cx="8461375" cy="1079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GB" smtClean="0"/>
          </a:p>
        </p:txBody>
      </p:sp>
      <p:sp>
        <p:nvSpPr>
          <p:cNvPr id="47108" name="Rectangle 113"/>
          <p:cNvSpPr>
            <a:spLocks noGrp="1" noChangeArrowheads="1"/>
          </p:cNvSpPr>
          <p:nvPr>
            <p:ph type="body" idx="1"/>
          </p:nvPr>
        </p:nvSpPr>
        <p:spPr bwMode="auto">
          <a:xfrm>
            <a:off x="846138" y="1800225"/>
            <a:ext cx="4319587" cy="47418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Level one level one level one level one level one one one level one one level one level one.</a:t>
            </a:r>
          </a:p>
          <a:p>
            <a:pPr lvl="1"/>
            <a:r>
              <a:rPr lang="en-US" smtClean="0"/>
              <a:t>Level one level one level one level one one level one one one level one level one.</a:t>
            </a:r>
          </a:p>
          <a:p>
            <a:pPr lvl="2"/>
            <a:r>
              <a:rPr lang="en-US" smtClean="0"/>
              <a:t>Level one level one level one one level one level one one level one level one</a:t>
            </a:r>
          </a:p>
          <a:p>
            <a:pPr lvl="3"/>
            <a:r>
              <a:rPr lang="en-US" smtClean="0"/>
              <a:t>Fourth level one level one level oneone level one level oneone level one level one one level one level </a:t>
            </a:r>
          </a:p>
          <a:p>
            <a:pPr lvl="4"/>
            <a:r>
              <a:rPr lang="en-US" smtClean="0"/>
              <a:t>Fifth level one level one level one one level one level one one level one level one</a:t>
            </a:r>
          </a:p>
          <a:p>
            <a:pPr lvl="4"/>
            <a:r>
              <a:rPr lang="en-US" smtClean="0"/>
              <a:t>one level one level oneone level one level oneone level one level one</a:t>
            </a:r>
            <a:endParaRPr lang="en-GB" smtClean="0"/>
          </a:p>
        </p:txBody>
      </p:sp>
      <p:cxnSp>
        <p:nvCxnSpPr>
          <p:cNvPr id="47109" name="Straight Connector 11"/>
          <p:cNvCxnSpPr>
            <a:cxnSpLocks noChangeShapeType="1"/>
          </p:cNvCxnSpPr>
          <p:nvPr/>
        </p:nvCxnSpPr>
        <p:spPr bwMode="auto">
          <a:xfrm>
            <a:off x="844550" y="6905625"/>
            <a:ext cx="8999538" cy="3175"/>
          </a:xfrm>
          <a:prstGeom prst="line">
            <a:avLst/>
          </a:prstGeom>
          <a:noFill/>
          <a:ln w="3175">
            <a:solidFill>
              <a:srgbClr val="969696"/>
            </a:solidFill>
            <a:round/>
            <a:headEnd/>
            <a:tailEnd/>
          </a:ln>
        </p:spPr>
      </p:cxnSp>
      <p:pic>
        <p:nvPicPr>
          <p:cNvPr id="47110" name="Picture 11" descr="rfdm_v2.png"/>
          <p:cNvPicPr>
            <a:picLocks noChangeAspect="1"/>
          </p:cNvPicPr>
          <p:nvPr/>
        </p:nvPicPr>
        <p:blipFill>
          <a:blip r:embed="rId19" cstate="print"/>
          <a:srcRect/>
          <a:stretch>
            <a:fillRect/>
          </a:stretch>
        </p:blipFill>
        <p:spPr bwMode="auto">
          <a:xfrm>
            <a:off x="8147050" y="6996113"/>
            <a:ext cx="1770063" cy="231775"/>
          </a:xfrm>
          <a:prstGeom prst="rect">
            <a:avLst/>
          </a:prstGeom>
          <a:noFill/>
          <a:ln w="9525">
            <a:noFill/>
            <a:miter lim="800000"/>
            <a:headEnd/>
            <a:tailEnd/>
          </a:ln>
        </p:spPr>
      </p:pic>
      <p:sp>
        <p:nvSpPr>
          <p:cNvPr id="7" name="Text Box 106"/>
          <p:cNvSpPr txBox="1">
            <a:spLocks noChangeArrowheads="1"/>
          </p:cNvSpPr>
          <p:nvPr/>
        </p:nvSpPr>
        <p:spPr bwMode="auto">
          <a:xfrm>
            <a:off x="841375" y="7110413"/>
            <a:ext cx="3262313" cy="107950"/>
          </a:xfrm>
          <a:prstGeom prst="rect">
            <a:avLst/>
          </a:prstGeom>
          <a:noFill/>
          <a:ln w="9525">
            <a:noFill/>
            <a:miter lim="800000"/>
            <a:headEnd/>
            <a:tailEnd/>
          </a:ln>
        </p:spPr>
        <p:txBody>
          <a:bodyPr lIns="0" tIns="0" rIns="0" bIns="0" anchor="b">
            <a:spAutoFit/>
          </a:bodyPr>
          <a:lstStyle/>
          <a:p>
            <a:pPr eaLnBrk="0" hangingPunct="0">
              <a:defRPr/>
            </a:pPr>
            <a:r>
              <a:rPr lang="en-US" sz="700" dirty="0">
                <a:solidFill>
                  <a:srgbClr val="4D4D4D"/>
                </a:solidFill>
                <a:latin typeface="Arial" charset="0"/>
                <a:ea typeface="Geneva" pitchFamily="-107" charset="-128"/>
                <a:cs typeface="+mn-cs"/>
              </a:rPr>
              <a:t>© quadrangle</a:t>
            </a:r>
            <a:r>
              <a:rPr lang="en-US" sz="700" dirty="0" smtClean="0">
                <a:solidFill>
                  <a:srgbClr val="4D4D4D"/>
                </a:solidFill>
                <a:latin typeface="Arial" charset="0"/>
                <a:ea typeface="Geneva" pitchFamily="-107" charset="-128"/>
                <a:cs typeface="+mn-cs"/>
              </a:rPr>
              <a:t>, </a:t>
            </a:r>
            <a:r>
              <a:rPr lang="en-GB" sz="700" dirty="0" smtClean="0">
                <a:solidFill>
                  <a:srgbClr val="4D4D4D"/>
                </a:solidFill>
                <a:latin typeface="Arial" charset="0"/>
                <a:ea typeface="Geneva" pitchFamily="-107" charset="-128"/>
                <a:cs typeface="+mn-cs"/>
              </a:rPr>
              <a:t>2013</a:t>
            </a:r>
            <a:endParaRPr lang="en-GB" sz="700" dirty="0">
              <a:solidFill>
                <a:srgbClr val="4D4D4D"/>
              </a:solidFill>
              <a:latin typeface="Arial" charset="0"/>
              <a:ea typeface="Geneva" pitchFamily="-107" charset="-128"/>
              <a:cs typeface="+mn-cs"/>
            </a:endParaRPr>
          </a:p>
        </p:txBody>
      </p:sp>
    </p:spTree>
  </p:cSld>
  <p:clrMap bg1="lt1" tx1="dk1" bg2="lt2" tx2="dk2" accent1="accent1" accent2="accent2" accent3="accent3" accent4="accent4" accent5="accent5" accent6="accent6" hlink="hlink" folHlink="folHlink"/>
  <p:sldLayoutIdLst>
    <p:sldLayoutId id="2147484188" r:id="rId1"/>
    <p:sldLayoutId id="2147484175" r:id="rId2"/>
    <p:sldLayoutId id="2147484176" r:id="rId3"/>
    <p:sldLayoutId id="2147484177" r:id="rId4"/>
    <p:sldLayoutId id="2147484178" r:id="rId5"/>
    <p:sldLayoutId id="2147484179" r:id="rId6"/>
    <p:sldLayoutId id="2147484189" r:id="rId7"/>
    <p:sldLayoutId id="2147484180" r:id="rId8"/>
    <p:sldLayoutId id="2147484181" r:id="rId9"/>
    <p:sldLayoutId id="2147484190" r:id="rId10"/>
    <p:sldLayoutId id="2147484184" r:id="rId11"/>
    <p:sldLayoutId id="2147484185" r:id="rId12"/>
    <p:sldLayoutId id="2147484186" r:id="rId13"/>
    <p:sldLayoutId id="2147484187" r:id="rId14"/>
    <p:sldLayoutId id="2147484191" r:id="rId15"/>
    <p:sldLayoutId id="2147484192" r:id="rId16"/>
    <p:sldLayoutId id="2147484193" r:id="rId17"/>
  </p:sldLayoutIdLst>
  <p:hf hdr="0" ftr="0" dt="0"/>
  <p:txStyles>
    <p:titleStyle>
      <a:lvl1pPr algn="l" rtl="0" eaLnBrk="0" fontAlgn="base" hangingPunct="0">
        <a:spcBef>
          <a:spcPct val="0"/>
        </a:spcBef>
        <a:spcAft>
          <a:spcPts val="1200"/>
        </a:spcAft>
        <a:defRPr lang="en-GB" sz="3600" dirty="0">
          <a:solidFill>
            <a:schemeClr val="tx1"/>
          </a:solidFill>
          <a:latin typeface="Arial" charset="0"/>
          <a:ea typeface="Geneva" pitchFamily="-107" charset="-128"/>
          <a:cs typeface="Geneva" pitchFamily="-110" charset="-128"/>
        </a:defRPr>
      </a:lvl1pPr>
      <a:lvl2pPr algn="l" rtl="0" eaLnBrk="0" fontAlgn="base" hangingPunct="0">
        <a:spcBef>
          <a:spcPct val="0"/>
        </a:spcBef>
        <a:spcAft>
          <a:spcPts val="1200"/>
        </a:spcAft>
        <a:defRPr sz="3600">
          <a:solidFill>
            <a:schemeClr val="tx1"/>
          </a:solidFill>
          <a:latin typeface="Arial" pitchFamily="-65" charset="-52"/>
          <a:ea typeface="Geneva" pitchFamily="-110" charset="-128"/>
          <a:cs typeface="Geneva" pitchFamily="-110" charset="-128"/>
        </a:defRPr>
      </a:lvl2pPr>
      <a:lvl3pPr algn="l" rtl="0" eaLnBrk="0" fontAlgn="base" hangingPunct="0">
        <a:spcBef>
          <a:spcPct val="0"/>
        </a:spcBef>
        <a:spcAft>
          <a:spcPts val="1200"/>
        </a:spcAft>
        <a:defRPr sz="3600">
          <a:solidFill>
            <a:schemeClr val="tx1"/>
          </a:solidFill>
          <a:latin typeface="Arial" pitchFamily="-65" charset="-52"/>
          <a:ea typeface="Geneva" pitchFamily="-110" charset="-128"/>
          <a:cs typeface="Geneva" pitchFamily="-110" charset="-128"/>
        </a:defRPr>
      </a:lvl3pPr>
      <a:lvl4pPr algn="l" rtl="0" eaLnBrk="0" fontAlgn="base" hangingPunct="0">
        <a:spcBef>
          <a:spcPct val="0"/>
        </a:spcBef>
        <a:spcAft>
          <a:spcPts val="1200"/>
        </a:spcAft>
        <a:defRPr sz="3600">
          <a:solidFill>
            <a:schemeClr val="tx1"/>
          </a:solidFill>
          <a:latin typeface="Arial" pitchFamily="-65" charset="-52"/>
          <a:ea typeface="Geneva" pitchFamily="-110" charset="-128"/>
          <a:cs typeface="Geneva" pitchFamily="-110" charset="-128"/>
        </a:defRPr>
      </a:lvl4pPr>
      <a:lvl5pPr algn="l" rtl="0" eaLnBrk="0" fontAlgn="base" hangingPunct="0">
        <a:spcBef>
          <a:spcPct val="0"/>
        </a:spcBef>
        <a:spcAft>
          <a:spcPts val="1200"/>
        </a:spcAft>
        <a:defRPr sz="3600">
          <a:solidFill>
            <a:schemeClr val="tx1"/>
          </a:solidFill>
          <a:latin typeface="Arial" pitchFamily="-65" charset="-52"/>
          <a:ea typeface="Geneva" pitchFamily="-110" charset="-128"/>
          <a:cs typeface="Geneva" pitchFamily="-110" charset="-128"/>
        </a:defRPr>
      </a:lvl5pPr>
      <a:lvl6pPr marL="490730" algn="l" rtl="0" eaLnBrk="1" fontAlgn="base" hangingPunct="1">
        <a:spcBef>
          <a:spcPct val="0"/>
        </a:spcBef>
        <a:spcAft>
          <a:spcPct val="0"/>
        </a:spcAft>
        <a:defRPr sz="3900">
          <a:solidFill>
            <a:schemeClr val="tx1"/>
          </a:solidFill>
          <a:latin typeface="Arial Narrow" pitchFamily="34" charset="0"/>
        </a:defRPr>
      </a:lvl6pPr>
      <a:lvl7pPr marL="981456" algn="l" rtl="0" eaLnBrk="1" fontAlgn="base" hangingPunct="1">
        <a:spcBef>
          <a:spcPct val="0"/>
        </a:spcBef>
        <a:spcAft>
          <a:spcPct val="0"/>
        </a:spcAft>
        <a:defRPr sz="3900">
          <a:solidFill>
            <a:schemeClr val="tx1"/>
          </a:solidFill>
          <a:latin typeface="Arial Narrow" pitchFamily="34" charset="0"/>
        </a:defRPr>
      </a:lvl7pPr>
      <a:lvl8pPr marL="1472186" algn="l" rtl="0" eaLnBrk="1" fontAlgn="base" hangingPunct="1">
        <a:spcBef>
          <a:spcPct val="0"/>
        </a:spcBef>
        <a:spcAft>
          <a:spcPct val="0"/>
        </a:spcAft>
        <a:defRPr sz="3900">
          <a:solidFill>
            <a:schemeClr val="tx1"/>
          </a:solidFill>
          <a:latin typeface="Arial Narrow" pitchFamily="34" charset="0"/>
        </a:defRPr>
      </a:lvl8pPr>
      <a:lvl9pPr marL="1962917" algn="l" rtl="0" eaLnBrk="1" fontAlgn="base" hangingPunct="1">
        <a:spcBef>
          <a:spcPct val="0"/>
        </a:spcBef>
        <a:spcAft>
          <a:spcPct val="0"/>
        </a:spcAft>
        <a:defRPr sz="3900">
          <a:solidFill>
            <a:schemeClr val="tx1"/>
          </a:solidFill>
          <a:latin typeface="Arial Narrow" pitchFamily="34" charset="0"/>
        </a:defRPr>
      </a:lvl9pPr>
    </p:titleStyle>
    <p:bodyStyle>
      <a:lvl1pPr marL="342900" indent="-342900" algn="l" rtl="0" eaLnBrk="0" fontAlgn="base" hangingPunct="0">
        <a:lnSpc>
          <a:spcPts val="2100"/>
        </a:lnSpc>
        <a:spcBef>
          <a:spcPts val="600"/>
        </a:spcBef>
        <a:spcAft>
          <a:spcPts val="600"/>
        </a:spcAft>
        <a:buChar char="•"/>
        <a:defRPr lang="en-GB" sz="3200" b="1" dirty="0">
          <a:solidFill>
            <a:srgbClr val="FA37CB"/>
          </a:solidFill>
          <a:latin typeface="+mn-lt"/>
          <a:ea typeface="Geneva" pitchFamily="-107" charset="-128"/>
          <a:cs typeface="Geneva" pitchFamily="-110" charset="-128"/>
        </a:defRPr>
      </a:lvl1pPr>
      <a:lvl2pPr marL="742950" indent="-285750" algn="l" rtl="0" eaLnBrk="0" fontAlgn="base" hangingPunct="0">
        <a:lnSpc>
          <a:spcPts val="2100"/>
        </a:lnSpc>
        <a:spcBef>
          <a:spcPts val="400"/>
        </a:spcBef>
        <a:spcAft>
          <a:spcPts val="800"/>
        </a:spcAft>
        <a:buClr>
          <a:srgbClr val="FB6AB6"/>
        </a:buClr>
        <a:buChar char="–"/>
        <a:defRPr lang="en-GB" sz="1400" dirty="0">
          <a:solidFill>
            <a:schemeClr val="tx1"/>
          </a:solidFill>
          <a:latin typeface="+mn-lt"/>
          <a:ea typeface="Geneva" pitchFamily="-107" charset="-128"/>
          <a:cs typeface="Geneva"/>
        </a:defRPr>
      </a:lvl2pPr>
      <a:lvl3pPr marL="303213" indent="-303213" algn="l" rtl="0" eaLnBrk="0" fontAlgn="base" hangingPunct="0">
        <a:lnSpc>
          <a:spcPts val="2100"/>
        </a:lnSpc>
        <a:spcBef>
          <a:spcPct val="0"/>
        </a:spcBef>
        <a:spcAft>
          <a:spcPts val="500"/>
        </a:spcAft>
        <a:buClr>
          <a:srgbClr val="FA37CB"/>
        </a:buClr>
        <a:buChar char="•"/>
        <a:defRPr sz="1600">
          <a:solidFill>
            <a:schemeClr val="tx1"/>
          </a:solidFill>
          <a:latin typeface="+mn-lt"/>
          <a:ea typeface="Geneva" pitchFamily="-111" charset="-128"/>
          <a:cs typeface="Geneva"/>
        </a:defRPr>
      </a:lvl3pPr>
      <a:lvl4pPr marL="304800" indent="-304800" algn="l" rtl="0" eaLnBrk="0" fontAlgn="base" hangingPunct="0">
        <a:lnSpc>
          <a:spcPts val="2100"/>
        </a:lnSpc>
        <a:spcBef>
          <a:spcPct val="0"/>
        </a:spcBef>
        <a:spcAft>
          <a:spcPts val="500"/>
        </a:spcAft>
        <a:buClr>
          <a:srgbClr val="FA37CB"/>
        </a:buClr>
        <a:buFont typeface="Arial Narrow" pitchFamily="34" charset="0"/>
        <a:buAutoNum type="arabicPeriod"/>
        <a:defRPr sz="1600">
          <a:solidFill>
            <a:schemeClr val="tx1"/>
          </a:solidFill>
          <a:latin typeface="+mn-lt"/>
          <a:ea typeface="Geneva" pitchFamily="-111" charset="-128"/>
          <a:cs typeface="Geneva"/>
        </a:defRPr>
      </a:lvl4pPr>
      <a:lvl5pPr marL="538163" indent="-196850" algn="l" rtl="0" eaLnBrk="0" fontAlgn="base" hangingPunct="0">
        <a:lnSpc>
          <a:spcPts val="2100"/>
        </a:lnSpc>
        <a:spcBef>
          <a:spcPct val="0"/>
        </a:spcBef>
        <a:spcAft>
          <a:spcPts val="500"/>
        </a:spcAft>
        <a:buFont typeface="Arial" pitchFamily="34" charset="0"/>
        <a:buChar char="–"/>
        <a:defRPr sz="1400">
          <a:solidFill>
            <a:schemeClr val="tx1"/>
          </a:solidFill>
          <a:latin typeface="+mn-lt"/>
          <a:ea typeface="Geneva" pitchFamily="-111" charset="-128"/>
          <a:cs typeface="Geneva"/>
        </a:defRPr>
      </a:lvl5pPr>
      <a:lvl6pPr marL="2699013" indent="-245365" algn="l" rtl="0" eaLnBrk="1" fontAlgn="base" hangingPunct="1">
        <a:lnSpc>
          <a:spcPct val="125000"/>
        </a:lnSpc>
        <a:spcBef>
          <a:spcPct val="20000"/>
        </a:spcBef>
        <a:spcAft>
          <a:spcPct val="0"/>
        </a:spcAft>
        <a:buChar char="»"/>
        <a:defRPr sz="1100">
          <a:solidFill>
            <a:schemeClr val="tx1"/>
          </a:solidFill>
          <a:latin typeface="+mn-lt"/>
        </a:defRPr>
      </a:lvl6pPr>
      <a:lvl7pPr marL="3189740" indent="-245365" algn="l" rtl="0" eaLnBrk="1" fontAlgn="base" hangingPunct="1">
        <a:lnSpc>
          <a:spcPct val="125000"/>
        </a:lnSpc>
        <a:spcBef>
          <a:spcPct val="20000"/>
        </a:spcBef>
        <a:spcAft>
          <a:spcPct val="0"/>
        </a:spcAft>
        <a:buChar char="»"/>
        <a:defRPr sz="1100">
          <a:solidFill>
            <a:schemeClr val="tx1"/>
          </a:solidFill>
          <a:latin typeface="+mn-lt"/>
        </a:defRPr>
      </a:lvl7pPr>
      <a:lvl8pPr marL="3680470" indent="-245365" algn="l" rtl="0" eaLnBrk="1" fontAlgn="base" hangingPunct="1">
        <a:lnSpc>
          <a:spcPct val="125000"/>
        </a:lnSpc>
        <a:spcBef>
          <a:spcPct val="20000"/>
        </a:spcBef>
        <a:spcAft>
          <a:spcPct val="0"/>
        </a:spcAft>
        <a:buChar char="»"/>
        <a:defRPr sz="1100">
          <a:solidFill>
            <a:schemeClr val="tx1"/>
          </a:solidFill>
          <a:latin typeface="+mn-lt"/>
        </a:defRPr>
      </a:lvl8pPr>
      <a:lvl9pPr marL="4171200" indent="-245365" algn="l" rtl="0" eaLnBrk="1" fontAlgn="base" hangingPunct="1">
        <a:lnSpc>
          <a:spcPct val="125000"/>
        </a:lnSpc>
        <a:spcBef>
          <a:spcPct val="20000"/>
        </a:spcBef>
        <a:spcAft>
          <a:spcPct val="0"/>
        </a:spcAft>
        <a:buChar char="»"/>
        <a:defRPr sz="1100">
          <a:solidFill>
            <a:schemeClr val="tx1"/>
          </a:solidFill>
          <a:latin typeface="+mn-lt"/>
        </a:defRPr>
      </a:lvl9pPr>
    </p:bodyStyle>
    <p:otherStyle>
      <a:defPPr>
        <a:defRPr lang="en-US"/>
      </a:defPPr>
      <a:lvl1pPr marL="0" algn="l" defTabSz="981456" rtl="0" eaLnBrk="1" latinLnBrk="0" hangingPunct="1">
        <a:defRPr sz="1900" kern="1200">
          <a:solidFill>
            <a:schemeClr val="tx1"/>
          </a:solidFill>
          <a:latin typeface="+mn-lt"/>
          <a:ea typeface="+mn-ea"/>
          <a:cs typeface="+mn-cs"/>
        </a:defRPr>
      </a:lvl1pPr>
      <a:lvl2pPr marL="490730" algn="l" defTabSz="981456" rtl="0" eaLnBrk="1" latinLnBrk="0" hangingPunct="1">
        <a:defRPr sz="1900" kern="1200">
          <a:solidFill>
            <a:schemeClr val="tx1"/>
          </a:solidFill>
          <a:latin typeface="+mn-lt"/>
          <a:ea typeface="+mn-ea"/>
          <a:cs typeface="+mn-cs"/>
        </a:defRPr>
      </a:lvl2pPr>
      <a:lvl3pPr marL="981456" algn="l" defTabSz="981456" rtl="0" eaLnBrk="1" latinLnBrk="0" hangingPunct="1">
        <a:defRPr sz="1900" kern="1200">
          <a:solidFill>
            <a:schemeClr val="tx1"/>
          </a:solidFill>
          <a:latin typeface="+mn-lt"/>
          <a:ea typeface="+mn-ea"/>
          <a:cs typeface="+mn-cs"/>
        </a:defRPr>
      </a:lvl3pPr>
      <a:lvl4pPr marL="1472186" algn="l" defTabSz="981456" rtl="0" eaLnBrk="1" latinLnBrk="0" hangingPunct="1">
        <a:defRPr sz="1900" kern="1200">
          <a:solidFill>
            <a:schemeClr val="tx1"/>
          </a:solidFill>
          <a:latin typeface="+mn-lt"/>
          <a:ea typeface="+mn-ea"/>
          <a:cs typeface="+mn-cs"/>
        </a:defRPr>
      </a:lvl4pPr>
      <a:lvl5pPr marL="1962917" algn="l" defTabSz="981456" rtl="0" eaLnBrk="1" latinLnBrk="0" hangingPunct="1">
        <a:defRPr sz="1900" kern="1200">
          <a:solidFill>
            <a:schemeClr val="tx1"/>
          </a:solidFill>
          <a:latin typeface="+mn-lt"/>
          <a:ea typeface="+mn-ea"/>
          <a:cs typeface="+mn-cs"/>
        </a:defRPr>
      </a:lvl5pPr>
      <a:lvl6pPr marL="2453647" algn="l" defTabSz="981456" rtl="0" eaLnBrk="1" latinLnBrk="0" hangingPunct="1">
        <a:defRPr sz="1900" kern="1200">
          <a:solidFill>
            <a:schemeClr val="tx1"/>
          </a:solidFill>
          <a:latin typeface="+mn-lt"/>
          <a:ea typeface="+mn-ea"/>
          <a:cs typeface="+mn-cs"/>
        </a:defRPr>
      </a:lvl6pPr>
      <a:lvl7pPr marL="2944376" algn="l" defTabSz="981456" rtl="0" eaLnBrk="1" latinLnBrk="0" hangingPunct="1">
        <a:defRPr sz="1900" kern="1200">
          <a:solidFill>
            <a:schemeClr val="tx1"/>
          </a:solidFill>
          <a:latin typeface="+mn-lt"/>
          <a:ea typeface="+mn-ea"/>
          <a:cs typeface="+mn-cs"/>
        </a:defRPr>
      </a:lvl7pPr>
      <a:lvl8pPr marL="3435107" algn="l" defTabSz="981456" rtl="0" eaLnBrk="1" latinLnBrk="0" hangingPunct="1">
        <a:defRPr sz="1900" kern="1200">
          <a:solidFill>
            <a:schemeClr val="tx1"/>
          </a:solidFill>
          <a:latin typeface="+mn-lt"/>
          <a:ea typeface="+mn-ea"/>
          <a:cs typeface="+mn-cs"/>
        </a:defRPr>
      </a:lvl8pPr>
      <a:lvl9pPr marL="3925833" algn="l" defTabSz="981456"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alfie.oliver@quadrangle.com" TargetMode="External"/><Relationship Id="rId5" Type="http://schemas.openxmlformats.org/officeDocument/2006/relationships/hyperlink" Target="mailto:kendra.noonan@quadrangle.com" TargetMode="Externa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1.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chart" Target="../charts/chart15.xml"/><Relationship Id="rId4" Type="http://schemas.openxmlformats.org/officeDocument/2006/relationships/chart" Target="../charts/chart14.xml"/></Relationships>
</file>

<file path=ppt/slides/_rels/slide1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image" Target="../media/image19.jpeg"/><Relationship Id="rId1" Type="http://schemas.openxmlformats.org/officeDocument/2006/relationships/slideLayout" Target="../slideLayouts/slideLayout11.xml"/><Relationship Id="rId4" Type="http://schemas.openxmlformats.org/officeDocument/2006/relationships/chart" Target="../charts/chart19.xml"/></Relationships>
</file>

<file path=ppt/slides/_rels/slide2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chart" Target="../charts/chart21.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chart" Target="../charts/chart26.xml"/></Relationships>
</file>

<file path=ppt/slides/_rels/slide28.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chart" Target="../charts/chart30.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chart" Target="../charts/chart32.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chart" Target="../charts/chart35.xml"/><Relationship Id="rId4" Type="http://schemas.openxmlformats.org/officeDocument/2006/relationships/chart" Target="../charts/chart34.xml"/></Relationships>
</file>

<file path=ppt/slides/_rels/slide37.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chart" Target="../charts/chart3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24.xml"/><Relationship Id="rId1" Type="http://schemas.openxmlformats.org/officeDocument/2006/relationships/slideLayout" Target="../slideLayouts/slideLayout11.xml"/><Relationship Id="rId4" Type="http://schemas.openxmlformats.org/officeDocument/2006/relationships/chart" Target="../charts/chart40.xml"/></Relationships>
</file>

<file path=ppt/slides/_rels/slide41.xml.rels><?xml version="1.0" encoding="UTF-8" standalone="yes"?>
<Relationships xmlns="http://schemas.openxmlformats.org/package/2006/relationships"><Relationship Id="rId3" Type="http://schemas.openxmlformats.org/officeDocument/2006/relationships/chart" Target="../charts/chart42.xml"/><Relationship Id="rId2" Type="http://schemas.openxmlformats.org/officeDocument/2006/relationships/chart" Target="../charts/chart41.xml"/><Relationship Id="rId1" Type="http://schemas.openxmlformats.org/officeDocument/2006/relationships/slideLayout" Target="../slideLayouts/slideLayout11.xml"/><Relationship Id="rId5" Type="http://schemas.openxmlformats.org/officeDocument/2006/relationships/chart" Target="../charts/chart44.xml"/><Relationship Id="rId4" Type="http://schemas.openxmlformats.org/officeDocument/2006/relationships/chart" Target="../charts/chart43.xml"/></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hyperlink" Target="http://www.google.co.uk/url?sa=i&amp;rct=j&amp;q=integrated+phone+in+car&amp;source=images&amp;cd=&amp;cad=rja&amp;docid=WEVJBRsQMSs6eM&amp;tbnid=nwB3dYDcryDGiM:&amp;ved=0CAUQjRw&amp;url=http://www.cambridgenetwork.co.uk/news/stmicroelectronics-and-realvnc-advance-safe-use-of-phone-apps/&amp;ei=2O1RUcWAFq6S0QXymIHYDw&amp;bvm=bv.44342787,d.d2k&amp;psig=AFQjCNFGQ4LKgxohIDArAZ7I3vt8e1gsdg&amp;ust=1364410073673017" TargetMode="External"/><Relationship Id="rId1" Type="http://schemas.openxmlformats.org/officeDocument/2006/relationships/slideLayout" Target="../slideLayouts/slideLayout11.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44.xml.rels><?xml version="1.0" encoding="UTF-8" standalone="yes"?>
<Relationships xmlns="http://schemas.openxmlformats.org/package/2006/relationships"><Relationship Id="rId2" Type="http://schemas.openxmlformats.org/officeDocument/2006/relationships/chart" Target="../charts/chart45.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chart" Target="../charts/chart47.xml"/></Relationships>
</file>

<file path=ppt/slides/_rels/slide46.xml.rels><?xml version="1.0" encoding="UTF-8" standalone="yes"?>
<Relationships xmlns="http://schemas.openxmlformats.org/package/2006/relationships"><Relationship Id="rId2" Type="http://schemas.openxmlformats.org/officeDocument/2006/relationships/chart" Target="../charts/chart48.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chart" Target="../charts/chart52.xml"/></Relationships>
</file>

<file path=ppt/slides/_rels/slide51.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30.xml"/><Relationship Id="rId1" Type="http://schemas.openxmlformats.org/officeDocument/2006/relationships/slideLayout" Target="../slideLayouts/slideLayout11.xml"/><Relationship Id="rId5" Type="http://schemas.openxmlformats.org/officeDocument/2006/relationships/chart" Target="../charts/chart55.xml"/><Relationship Id="rId4" Type="http://schemas.openxmlformats.org/officeDocument/2006/relationships/chart" Target="../charts/chart54.xml"/></Relationships>
</file>

<file path=ppt/slides/_rels/slide52.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chart" Target="../charts/chart59.xml"/><Relationship Id="rId5" Type="http://schemas.openxmlformats.org/officeDocument/2006/relationships/chart" Target="../charts/chart58.xml"/><Relationship Id="rId4" Type="http://schemas.openxmlformats.org/officeDocument/2006/relationships/chart" Target="../charts/chart57.xml"/></Relationships>
</file>

<file path=ppt/slides/_rels/slide53.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chart" Target="../charts/chart61.xml"/></Relationships>
</file>

<file path=ppt/slides/_rels/slide54.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chart" Target="../charts/chart65.xml"/><Relationship Id="rId5" Type="http://schemas.openxmlformats.org/officeDocument/2006/relationships/chart" Target="../charts/chart64.xml"/><Relationship Id="rId4" Type="http://schemas.openxmlformats.org/officeDocument/2006/relationships/chart" Target="../charts/chart63.xml"/></Relationships>
</file>

<file path=ppt/slides/_rels/slide55.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chart" Target="../charts/chart67.xml"/></Relationships>
</file>

<file path=ppt/slides/_rels/slide56.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notesSlide" Target="../notesSlides/notesSlide35.xml"/><Relationship Id="rId1" Type="http://schemas.openxmlformats.org/officeDocument/2006/relationships/slideLayout" Target="../slideLayouts/slideLayout11.xml"/><Relationship Id="rId4" Type="http://schemas.openxmlformats.org/officeDocument/2006/relationships/chart" Target="../charts/chart69.xml"/></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39.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chart" Target="../charts/chart71.xml"/><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chart" Target="../charts/chart72.xml"/><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chart" Target="../charts/chart73.xml"/><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3" Type="http://schemas.openxmlformats.org/officeDocument/2006/relationships/chart" Target="../charts/chart74.xml"/><Relationship Id="rId2" Type="http://schemas.openxmlformats.org/officeDocument/2006/relationships/notesSlide" Target="../notesSlides/notesSlide47.xml"/><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chart" Target="../charts/chart2.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chart" Target="../charts/chart75.xml"/><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3" Type="http://schemas.openxmlformats.org/officeDocument/2006/relationships/chart" Target="../charts/chart76.xml"/><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3" Type="http://schemas.openxmlformats.org/officeDocument/2006/relationships/chart" Target="../charts/chart77.xml"/><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3" Type="http://schemas.openxmlformats.org/officeDocument/2006/relationships/chart" Target="../charts/chart78.xml"/><Relationship Id="rId2" Type="http://schemas.openxmlformats.org/officeDocument/2006/relationships/notesSlide" Target="../notesSlides/notesSlide54.xml"/><Relationship Id="rId1" Type="http://schemas.openxmlformats.org/officeDocument/2006/relationships/slideLayout" Target="../slideLayouts/slideLayout11.xml"/><Relationship Id="rId4" Type="http://schemas.openxmlformats.org/officeDocument/2006/relationships/chart" Target="../charts/chart7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chart" Target="../charts/chart80.xml"/><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3" Type="http://schemas.openxmlformats.org/officeDocument/2006/relationships/chart" Target="../charts/chart81.xml"/><Relationship Id="rId2" Type="http://schemas.openxmlformats.org/officeDocument/2006/relationships/notesSlide" Target="../notesSlides/notesSlide57.xml"/><Relationship Id="rId1" Type="http://schemas.openxmlformats.org/officeDocument/2006/relationships/slideLayout" Target="../slideLayouts/slideLayout11.xml"/><Relationship Id="rId4" Type="http://schemas.openxmlformats.org/officeDocument/2006/relationships/chart" Target="../charts/chart82.xml"/></Relationships>
</file>

<file path=ppt/slides/_rels/slide79.xml.rels><?xml version="1.0" encoding="UTF-8" standalone="yes"?>
<Relationships xmlns="http://schemas.openxmlformats.org/package/2006/relationships"><Relationship Id="rId3" Type="http://schemas.openxmlformats.org/officeDocument/2006/relationships/chart" Target="../charts/chart83.xml"/><Relationship Id="rId2" Type="http://schemas.openxmlformats.org/officeDocument/2006/relationships/notesSlide" Target="../notesSlides/notesSlide58.xml"/><Relationship Id="rId1" Type="http://schemas.openxmlformats.org/officeDocument/2006/relationships/slideLayout" Target="../slideLayouts/slideLayout11.xml"/><Relationship Id="rId4" Type="http://schemas.openxmlformats.org/officeDocument/2006/relationships/chart" Target="../charts/chart84.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3" Type="http://schemas.openxmlformats.org/officeDocument/2006/relationships/chart" Target="../charts/chart85.xml"/><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1.xml"/><Relationship Id="rId1" Type="http://schemas.openxmlformats.org/officeDocument/2006/relationships/slideLayout" Target="../slideLayouts/slideLayout9.xml"/><Relationship Id="rId4" Type="http://schemas.openxmlformats.org/officeDocument/2006/relationships/hyperlink" Target="http://www.fieldworks.co.uk/" TargetMode="Externa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1"/>
          <p:cNvSpPr>
            <a:spLocks noGrp="1"/>
          </p:cNvSpPr>
          <p:nvPr>
            <p:ph sz="half" idx="11"/>
          </p:nvPr>
        </p:nvSpPr>
        <p:spPr>
          <a:xfrm>
            <a:off x="846138" y="6065838"/>
            <a:ext cx="2951162" cy="1033462"/>
          </a:xfrm>
        </p:spPr>
        <p:txBody>
          <a:bodyPr/>
          <a:lstStyle/>
          <a:p>
            <a:pPr>
              <a:spcBef>
                <a:spcPct val="0"/>
              </a:spcBef>
              <a:spcAft>
                <a:spcPct val="0"/>
              </a:spcAft>
            </a:pPr>
            <a:r>
              <a:rPr dirty="0">
                <a:solidFill>
                  <a:srgbClr val="465141"/>
                </a:solidFill>
                <a:latin typeface="Arial" pitchFamily="34" charset="0"/>
                <a:ea typeface="Geneva"/>
                <a:cs typeface="Geneva"/>
              </a:rPr>
              <a:t>Document prepared for:</a:t>
            </a:r>
          </a:p>
          <a:p>
            <a:pPr>
              <a:spcBef>
                <a:spcPct val="0"/>
              </a:spcBef>
              <a:spcAft>
                <a:spcPct val="0"/>
              </a:spcAft>
            </a:pPr>
            <a:r>
              <a:rPr b="0" dirty="0">
                <a:solidFill>
                  <a:srgbClr val="465141"/>
                </a:solidFill>
                <a:latin typeface="Arial" pitchFamily="34" charset="0"/>
                <a:ea typeface="Geneva"/>
                <a:cs typeface="Geneva"/>
              </a:rPr>
              <a:t>RAC RoM Steering </a:t>
            </a:r>
            <a:r>
              <a:rPr b="0" dirty="0" smtClean="0">
                <a:solidFill>
                  <a:srgbClr val="465141"/>
                </a:solidFill>
                <a:latin typeface="Arial" pitchFamily="34" charset="0"/>
                <a:ea typeface="Geneva"/>
                <a:cs typeface="Geneva"/>
              </a:rPr>
              <a:t>Group</a:t>
            </a:r>
            <a:endParaRPr lang="en-GB" b="0" dirty="0">
              <a:solidFill>
                <a:srgbClr val="465141"/>
              </a:solidFill>
              <a:latin typeface="Arial" pitchFamily="34" charset="0"/>
              <a:ea typeface="Geneva"/>
              <a:cs typeface="Geneva"/>
            </a:endParaRPr>
          </a:p>
          <a:p>
            <a:pPr>
              <a:spcBef>
                <a:spcPct val="0"/>
              </a:spcBef>
              <a:spcAft>
                <a:spcPct val="0"/>
              </a:spcAft>
            </a:pPr>
            <a:endParaRPr dirty="0">
              <a:solidFill>
                <a:srgbClr val="465141"/>
              </a:solidFill>
              <a:latin typeface="Arial" pitchFamily="34" charset="0"/>
              <a:ea typeface="Geneva"/>
              <a:cs typeface="Geneva"/>
            </a:endParaRPr>
          </a:p>
        </p:txBody>
      </p:sp>
      <p:sp>
        <p:nvSpPr>
          <p:cNvPr id="52227" name="Content Placeholder 2"/>
          <p:cNvSpPr>
            <a:spLocks noGrp="1"/>
          </p:cNvSpPr>
          <p:nvPr>
            <p:ph sz="half" idx="13"/>
          </p:nvPr>
        </p:nvSpPr>
        <p:spPr>
          <a:xfrm>
            <a:off x="4057650" y="6065838"/>
            <a:ext cx="2952750" cy="1033462"/>
          </a:xfrm>
        </p:spPr>
        <p:txBody>
          <a:bodyPr/>
          <a:lstStyle/>
          <a:p>
            <a:pPr>
              <a:spcBef>
                <a:spcPct val="0"/>
              </a:spcBef>
              <a:spcAft>
                <a:spcPct val="0"/>
              </a:spcAft>
            </a:pPr>
            <a:r>
              <a:rPr dirty="0" smtClean="0">
                <a:solidFill>
                  <a:srgbClr val="465141"/>
                </a:solidFill>
                <a:latin typeface="Arial" pitchFamily="34" charset="0"/>
                <a:ea typeface="Geneva"/>
                <a:cs typeface="Geneva"/>
              </a:rPr>
              <a:t>Document prepared by:</a:t>
            </a:r>
            <a:endParaRPr dirty="0">
              <a:solidFill>
                <a:srgbClr val="465141"/>
              </a:solidFill>
              <a:latin typeface="Arial" pitchFamily="34" charset="0"/>
              <a:ea typeface="Geneva"/>
              <a:cs typeface="Geneva"/>
            </a:endParaRPr>
          </a:p>
        </p:txBody>
      </p:sp>
      <p:sp>
        <p:nvSpPr>
          <p:cNvPr id="52228" name="Content Placeholder 3"/>
          <p:cNvSpPr>
            <a:spLocks noGrp="1"/>
          </p:cNvSpPr>
          <p:nvPr>
            <p:ph sz="half" idx="14"/>
          </p:nvPr>
        </p:nvSpPr>
        <p:spPr>
          <a:xfrm>
            <a:off x="846138" y="5656263"/>
            <a:ext cx="3427412" cy="204787"/>
          </a:xfrm>
        </p:spPr>
        <p:txBody>
          <a:bodyPr/>
          <a:lstStyle/>
          <a:p>
            <a:pPr>
              <a:spcBef>
                <a:spcPct val="0"/>
              </a:spcBef>
              <a:spcAft>
                <a:spcPct val="0"/>
              </a:spcAft>
            </a:pPr>
            <a:r>
              <a:rPr sz="1400" dirty="0" smtClean="0">
                <a:latin typeface="Arial" pitchFamily="34" charset="0"/>
                <a:ea typeface="Geneva"/>
                <a:cs typeface="Geneva"/>
              </a:rPr>
              <a:t>March 27</a:t>
            </a:r>
            <a:r>
              <a:rPr sz="1400" baseline="30000" dirty="0" smtClean="0">
                <a:latin typeface="Arial" pitchFamily="34" charset="0"/>
                <a:ea typeface="Geneva"/>
                <a:cs typeface="Geneva"/>
              </a:rPr>
              <a:t>th</a:t>
            </a:r>
            <a:r>
              <a:rPr sz="1400" dirty="0" smtClean="0">
                <a:latin typeface="Arial" pitchFamily="34" charset="0"/>
                <a:ea typeface="Geneva"/>
                <a:cs typeface="Geneva"/>
              </a:rPr>
              <a:t>, 2013</a:t>
            </a:r>
            <a:endParaRPr sz="1400" dirty="0">
              <a:latin typeface="Arial" pitchFamily="34" charset="0"/>
              <a:ea typeface="Geneva"/>
              <a:cs typeface="Geneva"/>
            </a:endParaRPr>
          </a:p>
        </p:txBody>
      </p:sp>
      <p:pic>
        <p:nvPicPr>
          <p:cNvPr id="52230" name="Picture 53" descr="BUTLERS WHARF"/>
          <p:cNvPicPr>
            <a:picLocks noChangeAspect="1" noChangeArrowheads="1"/>
          </p:cNvPicPr>
          <p:nvPr/>
        </p:nvPicPr>
        <p:blipFill>
          <a:blip r:embed="rId3" cstate="print"/>
          <a:srcRect/>
          <a:stretch>
            <a:fillRect/>
          </a:stretch>
        </p:blipFill>
        <p:spPr bwMode="auto">
          <a:xfrm>
            <a:off x="5104622" y="2336799"/>
            <a:ext cx="2525713" cy="1154112"/>
          </a:xfrm>
          <a:prstGeom prst="rect">
            <a:avLst/>
          </a:prstGeom>
          <a:noFill/>
          <a:ln w="9525">
            <a:solidFill>
              <a:schemeClr val="bg1"/>
            </a:solidFill>
            <a:miter lim="800000"/>
            <a:headEnd/>
            <a:tailEnd/>
          </a:ln>
        </p:spPr>
      </p:pic>
      <p:pic>
        <p:nvPicPr>
          <p:cNvPr id="52231" name="Picture 8"/>
          <p:cNvPicPr>
            <a:picLocks noChangeAspect="1" noChangeArrowheads="1"/>
          </p:cNvPicPr>
          <p:nvPr/>
        </p:nvPicPr>
        <p:blipFill>
          <a:blip r:embed="rId4" cstate="print"/>
          <a:srcRect r="3503"/>
          <a:stretch>
            <a:fillRect/>
          </a:stretch>
        </p:blipFill>
        <p:spPr bwMode="auto">
          <a:xfrm>
            <a:off x="846138" y="2339974"/>
            <a:ext cx="1519237" cy="1147762"/>
          </a:xfrm>
          <a:prstGeom prst="rect">
            <a:avLst/>
          </a:prstGeom>
          <a:noFill/>
          <a:ln w="9525">
            <a:noFill/>
            <a:miter lim="800000"/>
            <a:headEnd/>
            <a:tailEnd/>
          </a:ln>
        </p:spPr>
      </p:pic>
      <p:sp>
        <p:nvSpPr>
          <p:cNvPr id="11" name="Rectangle 7"/>
          <p:cNvSpPr txBox="1">
            <a:spLocks noChangeArrowheads="1"/>
          </p:cNvSpPr>
          <p:nvPr/>
        </p:nvSpPr>
        <p:spPr>
          <a:xfrm>
            <a:off x="3986213" y="6210299"/>
            <a:ext cx="2787650" cy="1171525"/>
          </a:xfrm>
          <a:prstGeom prst="rect">
            <a:avLst/>
          </a:prstGeom>
        </p:spPr>
        <p:txBody>
          <a:bodyPr/>
          <a:lstStyle/>
          <a:p>
            <a:pPr>
              <a:lnSpc>
                <a:spcPts val="2100"/>
              </a:lnSpc>
              <a:spcBef>
                <a:spcPts val="0"/>
              </a:spcBef>
              <a:spcAft>
                <a:spcPts val="0"/>
              </a:spcAft>
              <a:defRPr/>
            </a:pPr>
            <a:r>
              <a:rPr lang="en-US" sz="1000" kern="0" dirty="0" smtClean="0">
                <a:solidFill>
                  <a:srgbClr val="465141"/>
                </a:solidFill>
                <a:latin typeface="+mj-lt"/>
                <a:ea typeface="Geneva" pitchFamily="-107" charset="-128"/>
                <a:cs typeface="Geneva" pitchFamily="-110" charset="-128"/>
              </a:rPr>
              <a:t>Kendra Noonan</a:t>
            </a:r>
            <a:r>
              <a:rPr lang="en-US" sz="1000" kern="0" dirty="0" smtClean="0">
                <a:solidFill>
                  <a:srgbClr val="FA37CB"/>
                </a:solidFill>
                <a:latin typeface="+mj-lt"/>
                <a:ea typeface="Geneva" pitchFamily="-107" charset="-128"/>
                <a:cs typeface="Geneva" pitchFamily="-110" charset="-128"/>
              </a:rPr>
              <a:t>	</a:t>
            </a:r>
            <a:r>
              <a:rPr lang="en-US" sz="1000" kern="0" dirty="0" smtClean="0">
                <a:solidFill>
                  <a:srgbClr val="FA37CB"/>
                </a:solidFill>
                <a:latin typeface="+mj-lt"/>
                <a:ea typeface="Geneva" pitchFamily="-107" charset="-128"/>
                <a:cs typeface="Geneva" pitchFamily="-110" charset="-128"/>
                <a:hlinkClick r:id="rId5"/>
              </a:rPr>
              <a:t>kendra.noonan@quadrangle.com</a:t>
            </a:r>
            <a:endParaRPr lang="en-US" sz="1000" kern="0" dirty="0" smtClean="0">
              <a:solidFill>
                <a:srgbClr val="FA37CB"/>
              </a:solidFill>
              <a:latin typeface="+mj-lt"/>
              <a:ea typeface="Geneva" pitchFamily="-107" charset="-128"/>
              <a:cs typeface="Geneva" pitchFamily="-110" charset="-128"/>
            </a:endParaRPr>
          </a:p>
          <a:p>
            <a:pPr>
              <a:lnSpc>
                <a:spcPts val="2100"/>
              </a:lnSpc>
              <a:spcBef>
                <a:spcPts val="0"/>
              </a:spcBef>
              <a:spcAft>
                <a:spcPts val="0"/>
              </a:spcAft>
              <a:defRPr/>
            </a:pPr>
            <a:r>
              <a:rPr lang="en-US" sz="1000" kern="0" dirty="0" smtClean="0">
                <a:solidFill>
                  <a:srgbClr val="465141"/>
                </a:solidFill>
                <a:latin typeface="+mj-lt"/>
                <a:ea typeface="Geneva" pitchFamily="-107" charset="-128"/>
                <a:cs typeface="Geneva" pitchFamily="-110" charset="-128"/>
              </a:rPr>
              <a:t>Alfie Oliver               </a:t>
            </a:r>
            <a:r>
              <a:rPr lang="en-US" sz="1000" kern="0" dirty="0" smtClean="0">
                <a:solidFill>
                  <a:srgbClr val="465141"/>
                </a:solidFill>
                <a:latin typeface="+mj-lt"/>
                <a:ea typeface="Geneva" pitchFamily="-107" charset="-128"/>
                <a:cs typeface="Geneva" pitchFamily="-110" charset="-128"/>
                <a:hlinkClick r:id="rId6"/>
              </a:rPr>
              <a:t>alfie.oliver@quadrangle.com</a:t>
            </a:r>
            <a:r>
              <a:rPr lang="en-US" sz="1000" kern="0" dirty="0" smtClean="0">
                <a:solidFill>
                  <a:srgbClr val="465141"/>
                </a:solidFill>
                <a:latin typeface="+mj-lt"/>
                <a:ea typeface="Geneva" pitchFamily="-107" charset="-128"/>
                <a:cs typeface="Geneva" pitchFamily="-110" charset="-128"/>
              </a:rPr>
              <a:t> </a:t>
            </a:r>
          </a:p>
          <a:p>
            <a:pPr>
              <a:lnSpc>
                <a:spcPts val="2100"/>
              </a:lnSpc>
              <a:spcBef>
                <a:spcPts val="0"/>
              </a:spcBef>
              <a:spcAft>
                <a:spcPts val="0"/>
              </a:spcAft>
              <a:defRPr/>
            </a:pPr>
            <a:r>
              <a:rPr lang="en-US" sz="1000" kern="0" dirty="0" smtClean="0">
                <a:solidFill>
                  <a:srgbClr val="465141"/>
                </a:solidFill>
                <a:latin typeface="+mj-lt"/>
                <a:ea typeface="Geneva" pitchFamily="-107" charset="-128"/>
                <a:cs typeface="Geneva" pitchFamily="-110" charset="-128"/>
              </a:rPr>
              <a:t>Anna Williams</a:t>
            </a:r>
            <a:r>
              <a:rPr lang="en-US" sz="1000" kern="0" dirty="0" smtClean="0">
                <a:solidFill>
                  <a:srgbClr val="FA37CB"/>
                </a:solidFill>
                <a:latin typeface="+mj-lt"/>
                <a:ea typeface="Geneva" pitchFamily="-107" charset="-128"/>
                <a:cs typeface="Geneva" pitchFamily="-110" charset="-128"/>
              </a:rPr>
              <a:t>	</a:t>
            </a:r>
            <a:r>
              <a:rPr lang="en-US" sz="1000" kern="0" dirty="0" smtClean="0">
                <a:solidFill>
                  <a:srgbClr val="FA37CB"/>
                </a:solidFill>
                <a:latin typeface="+mj-lt"/>
                <a:ea typeface="Geneva" pitchFamily="-107" charset="-128"/>
                <a:cs typeface="Geneva" pitchFamily="-110" charset="-128"/>
                <a:hlinkClick r:id="rId5"/>
              </a:rPr>
              <a:t>anna.williams@quadrangle.com</a:t>
            </a:r>
            <a:r>
              <a:rPr lang="en-US" sz="1000" kern="0" dirty="0" smtClean="0">
                <a:solidFill>
                  <a:srgbClr val="FA37CB"/>
                </a:solidFill>
                <a:latin typeface="+mj-lt"/>
                <a:ea typeface="Geneva" pitchFamily="-107" charset="-128"/>
                <a:cs typeface="Geneva" pitchFamily="-110" charset="-128"/>
              </a:rPr>
              <a:t> </a:t>
            </a:r>
          </a:p>
          <a:p>
            <a:pPr>
              <a:lnSpc>
                <a:spcPts val="2100"/>
              </a:lnSpc>
              <a:spcBef>
                <a:spcPts val="0"/>
              </a:spcBef>
              <a:spcAft>
                <a:spcPts val="0"/>
              </a:spcAft>
              <a:defRPr/>
            </a:pPr>
            <a:endParaRPr lang="en-US" sz="1000" kern="0" dirty="0" smtClean="0">
              <a:solidFill>
                <a:srgbClr val="465141"/>
              </a:solidFill>
              <a:latin typeface="+mj-lt"/>
              <a:ea typeface="Geneva" pitchFamily="-107" charset="-128"/>
              <a:cs typeface="Geneva" pitchFamily="-110" charset="-128"/>
            </a:endParaRPr>
          </a:p>
          <a:p>
            <a:pPr>
              <a:lnSpc>
                <a:spcPts val="2100"/>
              </a:lnSpc>
              <a:spcBef>
                <a:spcPts val="0"/>
              </a:spcBef>
              <a:spcAft>
                <a:spcPts val="0"/>
              </a:spcAft>
              <a:defRPr/>
            </a:pPr>
            <a:r>
              <a:rPr lang="en-US" sz="1000" kern="0" dirty="0" smtClean="0">
                <a:solidFill>
                  <a:srgbClr val="FA37CB"/>
                </a:solidFill>
                <a:latin typeface="+mj-lt"/>
                <a:ea typeface="Geneva" pitchFamily="-107" charset="-128"/>
                <a:cs typeface="Geneva" pitchFamily="-110" charset="-128"/>
              </a:rPr>
              <a:t> </a:t>
            </a:r>
            <a:endParaRPr lang="en-US" sz="1000" kern="0" dirty="0">
              <a:solidFill>
                <a:srgbClr val="FA37CB"/>
              </a:solidFill>
              <a:latin typeface="+mj-lt"/>
              <a:ea typeface="Geneva" pitchFamily="-107" charset="-128"/>
              <a:cs typeface="Geneva" pitchFamily="-110" charset="-128"/>
            </a:endParaRPr>
          </a:p>
          <a:p>
            <a:pPr>
              <a:lnSpc>
                <a:spcPts val="2100"/>
              </a:lnSpc>
              <a:spcBef>
                <a:spcPts val="0"/>
              </a:spcBef>
              <a:spcAft>
                <a:spcPts val="0"/>
              </a:spcAft>
              <a:defRPr/>
            </a:pPr>
            <a:r>
              <a:rPr lang="en-US" sz="1000" kern="0" dirty="0" smtClean="0">
                <a:solidFill>
                  <a:srgbClr val="FA37CB"/>
                </a:solidFill>
                <a:latin typeface="+mj-lt"/>
                <a:ea typeface="Geneva" pitchFamily="-107" charset="-128"/>
                <a:cs typeface="Geneva" pitchFamily="-110" charset="-128"/>
              </a:rPr>
              <a:t>		</a:t>
            </a:r>
          </a:p>
          <a:p>
            <a:pPr>
              <a:lnSpc>
                <a:spcPts val="2100"/>
              </a:lnSpc>
              <a:spcBef>
                <a:spcPts val="0"/>
              </a:spcBef>
              <a:spcAft>
                <a:spcPts val="0"/>
              </a:spcAft>
              <a:defRPr/>
            </a:pPr>
            <a:r>
              <a:rPr lang="en-US" sz="1000" kern="0" dirty="0">
                <a:solidFill>
                  <a:srgbClr val="FA37CB"/>
                </a:solidFill>
                <a:latin typeface="+mj-lt"/>
                <a:ea typeface="Geneva" pitchFamily="-107" charset="-128"/>
                <a:cs typeface="Geneva" pitchFamily="-110" charset="-128"/>
              </a:rPr>
              <a:t>		</a:t>
            </a:r>
          </a:p>
        </p:txBody>
      </p:sp>
      <p:pic>
        <p:nvPicPr>
          <p:cNvPr id="9" name="Picture 12" descr="rac logo"/>
          <p:cNvPicPr>
            <a:picLocks noChangeAspect="1" noChangeArrowheads="1"/>
          </p:cNvPicPr>
          <p:nvPr/>
        </p:nvPicPr>
        <p:blipFill>
          <a:blip r:embed="rId7" cstate="print"/>
          <a:srcRect/>
          <a:stretch>
            <a:fillRect/>
          </a:stretch>
        </p:blipFill>
        <p:spPr bwMode="auto">
          <a:xfrm>
            <a:off x="2416201" y="2342351"/>
            <a:ext cx="2642366" cy="1143008"/>
          </a:xfrm>
          <a:prstGeom prst="rect">
            <a:avLst/>
          </a:prstGeom>
          <a:noFill/>
          <a:ln w="9525">
            <a:noFill/>
            <a:miter lim="800000"/>
            <a:headEnd/>
            <a:tailEnd/>
          </a:ln>
        </p:spPr>
      </p:pic>
      <p:sp>
        <p:nvSpPr>
          <p:cNvPr id="12" name="Text Placeholder 4"/>
          <p:cNvSpPr txBox="1">
            <a:spLocks/>
          </p:cNvSpPr>
          <p:nvPr/>
        </p:nvSpPr>
        <p:spPr bwMode="auto">
          <a:xfrm>
            <a:off x="843725" y="3852863"/>
            <a:ext cx="8818562" cy="1587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ts val="2800"/>
              </a:lnSpc>
              <a:spcBef>
                <a:spcPct val="0"/>
              </a:spcBef>
              <a:spcAft>
                <a:spcPct val="0"/>
              </a:spcAft>
              <a:buClrTx/>
              <a:buSzTx/>
              <a:buFontTx/>
              <a:buNone/>
              <a:tabLst/>
              <a:defRPr/>
            </a:pPr>
            <a:r>
              <a:rPr kumimoji="0" lang="en-US" sz="3600" b="0" i="0" u="none" strike="noStrike" kern="0" cap="none" spc="0" normalizeH="0" baseline="0" noProof="0" dirty="0" smtClean="0">
                <a:ln>
                  <a:noFill/>
                </a:ln>
                <a:effectLst/>
                <a:uLnTx/>
                <a:uFillTx/>
                <a:latin typeface="+mn-lt"/>
                <a:ea typeface="Geneva"/>
                <a:cs typeface="Geneva"/>
              </a:rPr>
              <a:t>RAC Report on Motoring 2013</a:t>
            </a:r>
          </a:p>
          <a:p>
            <a:pPr marL="0" marR="0" lvl="1" indent="0" algn="l" defTabSz="914400" rtl="0" eaLnBrk="1" fontAlgn="base" latinLnBrk="0" hangingPunct="1">
              <a:lnSpc>
                <a:spcPts val="3200"/>
              </a:lnSpc>
              <a:spcBef>
                <a:spcPts val="500"/>
              </a:spcBef>
              <a:spcAft>
                <a:spcPct val="0"/>
              </a:spcAft>
              <a:buClr>
                <a:srgbClr val="FB6AB6"/>
              </a:buClr>
              <a:buSzTx/>
              <a:buFontTx/>
              <a:buNone/>
              <a:tabLst/>
              <a:defRPr/>
            </a:pPr>
            <a:r>
              <a:rPr kumimoji="0" lang="en-US" sz="2400" b="0" i="0" u="none" strike="noStrike" kern="0" cap="none" spc="0" normalizeH="0" baseline="0" noProof="0" dirty="0" smtClean="0">
                <a:ln>
                  <a:noFill/>
                </a:ln>
                <a:effectLst/>
                <a:uLnTx/>
                <a:uFillTx/>
                <a:latin typeface="+mn-lt"/>
                <a:ea typeface="Geneva"/>
                <a:cs typeface="Geneva"/>
              </a:rPr>
              <a:t>Motorists Survey – Full Research Report</a:t>
            </a:r>
          </a:p>
          <a:p>
            <a:pPr marL="0" marR="0" lvl="1" indent="0" algn="l" defTabSz="914400" rtl="0" eaLnBrk="1" fontAlgn="base" latinLnBrk="0" hangingPunct="1">
              <a:lnSpc>
                <a:spcPts val="3200"/>
              </a:lnSpc>
              <a:spcBef>
                <a:spcPts val="500"/>
              </a:spcBef>
              <a:spcAft>
                <a:spcPct val="0"/>
              </a:spcAft>
              <a:buClr>
                <a:srgbClr val="FB6AB6"/>
              </a:buClr>
              <a:buSzTx/>
              <a:buFontTx/>
              <a:buNone/>
              <a:tabLst/>
              <a:defRPr/>
            </a:pPr>
            <a:r>
              <a:rPr kumimoji="0" lang="en-US" sz="2400" b="0" i="0" u="none" strike="noStrike" kern="0" cap="none" spc="0" normalizeH="0" baseline="0" noProof="0" dirty="0" smtClean="0">
                <a:ln>
                  <a:noFill/>
                </a:ln>
                <a:effectLst/>
                <a:uLnTx/>
                <a:uFillTx/>
                <a:latin typeface="+mn-lt"/>
                <a:ea typeface="Geneva"/>
                <a:cs typeface="Geneva"/>
              </a:rPr>
              <a:t>RAC RoM Steering Group</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843725" y="2138351"/>
          <a:ext cx="4857784" cy="485299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p:txBody>
          <a:bodyPr/>
          <a:lstStyle/>
          <a:p>
            <a:r>
              <a:rPr smtClean="0"/>
              <a:t>'Back to the Future'.</a:t>
            </a:r>
            <a:br>
              <a:rPr smtClean="0"/>
            </a:br>
            <a:r>
              <a:rPr sz="1400" smtClean="0">
                <a:solidFill>
                  <a:prstClr val="black"/>
                </a:solidFill>
                <a:latin typeface="Arial" pitchFamily="34" charset="0"/>
                <a:ea typeface="Geneva"/>
                <a:cs typeface="Geneva"/>
              </a:rPr>
              <a:t>Although motorists may be conservative in their evaluation of how motoring has changed in the last 25 years, a glance at past RoM research shows the extent to which the face of motoring has changed...</a:t>
            </a:r>
            <a:endParaRPr lang="en-GB" dirty="0"/>
          </a:p>
        </p:txBody>
      </p:sp>
      <p:sp>
        <p:nvSpPr>
          <p:cNvPr id="6"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Q  Which, if any, of these do you think will happen by the year 2001? </a:t>
            </a:r>
            <a:r>
              <a:rPr lang="en-GB" sz="1000" dirty="0" smtClean="0">
                <a:solidFill>
                  <a:srgbClr val="4D4D4D"/>
                </a:solidFill>
                <a:latin typeface="+mn-lt"/>
              </a:rPr>
              <a:t>Base: all respondents 1989 (n=1,576)</a:t>
            </a:r>
          </a:p>
          <a:p>
            <a:r>
              <a:rPr lang="en-GB" sz="1000" dirty="0" smtClean="0">
                <a:solidFill>
                  <a:srgbClr val="4D4D4D"/>
                </a:solidFill>
                <a:latin typeface="+mn-lt"/>
              </a:rPr>
              <a:t>Q  Expectations for the next 20 years. Base: all respondents (n=?)</a:t>
            </a:r>
            <a:endParaRPr lang="en-GB" sz="1000" dirty="0">
              <a:solidFill>
                <a:srgbClr val="4D4D4D"/>
              </a:solidFill>
              <a:latin typeface="+mn-lt"/>
            </a:endParaRPr>
          </a:p>
        </p:txBody>
      </p:sp>
      <p:sp>
        <p:nvSpPr>
          <p:cNvPr id="10" name="Rectangle 9"/>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9" name="Rectangle 8"/>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 name="TextBox 13"/>
          <p:cNvSpPr txBox="1"/>
          <p:nvPr/>
        </p:nvSpPr>
        <p:spPr>
          <a:xfrm>
            <a:off x="1415229" y="1871235"/>
            <a:ext cx="3384260" cy="338554"/>
          </a:xfrm>
          <a:prstGeom prst="rect">
            <a:avLst/>
          </a:prstGeom>
          <a:noFill/>
        </p:spPr>
        <p:txBody>
          <a:bodyPr wrap="none" rtlCol="0">
            <a:spAutoFit/>
          </a:bodyPr>
          <a:lstStyle/>
          <a:p>
            <a:r>
              <a:rPr lang="en-GB" sz="1600" b="1" dirty="0" smtClean="0">
                <a:solidFill>
                  <a:schemeClr val="accent5"/>
                </a:solidFill>
              </a:rPr>
              <a:t>In 1989: what will 2001 look like?</a:t>
            </a:r>
            <a:endParaRPr lang="en-GB" sz="1600" b="1" dirty="0">
              <a:solidFill>
                <a:schemeClr val="accent5"/>
              </a:solidFill>
            </a:endParaRPr>
          </a:p>
        </p:txBody>
      </p:sp>
      <p:sp>
        <p:nvSpPr>
          <p:cNvPr id="15" name="TextBox 14"/>
          <p:cNvSpPr txBox="1"/>
          <p:nvPr/>
        </p:nvSpPr>
        <p:spPr>
          <a:xfrm>
            <a:off x="5987261" y="1852599"/>
            <a:ext cx="3384260" cy="338554"/>
          </a:xfrm>
          <a:prstGeom prst="rect">
            <a:avLst/>
          </a:prstGeom>
          <a:noFill/>
        </p:spPr>
        <p:txBody>
          <a:bodyPr wrap="none" rtlCol="0">
            <a:spAutoFit/>
          </a:bodyPr>
          <a:lstStyle/>
          <a:p>
            <a:r>
              <a:rPr lang="en-GB" sz="1600" b="1" dirty="0" smtClean="0">
                <a:solidFill>
                  <a:schemeClr val="accent6">
                    <a:lumMod val="75000"/>
                  </a:schemeClr>
                </a:solidFill>
              </a:rPr>
              <a:t>In 1993: what will 2003 look like?</a:t>
            </a:r>
            <a:endParaRPr lang="en-GB" sz="1600" b="1" dirty="0">
              <a:solidFill>
                <a:schemeClr val="accent6">
                  <a:lumMod val="75000"/>
                </a:schemeClr>
              </a:solidFill>
            </a:endParaRPr>
          </a:p>
        </p:txBody>
      </p:sp>
      <p:graphicFrame>
        <p:nvGraphicFramePr>
          <p:cNvPr id="16" name="Chart 15"/>
          <p:cNvGraphicFramePr/>
          <p:nvPr/>
        </p:nvGraphicFramePr>
        <p:xfrm>
          <a:off x="5558633" y="2138351"/>
          <a:ext cx="4786346" cy="485299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Government intrusion now vs.1988.</a:t>
            </a:r>
            <a:br>
              <a:rPr dirty="0" smtClean="0"/>
            </a:br>
            <a:r>
              <a:rPr sz="1400" dirty="0" smtClean="0">
                <a:solidFill>
                  <a:prstClr val="black"/>
                </a:solidFill>
                <a:latin typeface="Arial" pitchFamily="34" charset="0"/>
                <a:ea typeface="Geneva"/>
                <a:cs typeface="Geneva"/>
              </a:rPr>
              <a:t>7 in 10 agree that the Government is more intrusive in motoring affairs today, especially males and C2DE. The most common complaints are an increase in the use of speed cameras and higher motoring taxes.</a:t>
            </a:r>
            <a:endParaRPr lang="en-GB" dirty="0"/>
          </a:p>
        </p:txBody>
      </p:sp>
      <p:sp>
        <p:nvSpPr>
          <p:cNvPr id="6" name="Rectangle 23"/>
          <p:cNvSpPr>
            <a:spLocks noChangeArrowheads="1"/>
          </p:cNvSpPr>
          <p:nvPr/>
        </p:nvSpPr>
        <p:spPr bwMode="auto">
          <a:xfrm>
            <a:off x="1568451" y="6853259"/>
            <a:ext cx="6561950"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latin typeface="+mn-lt"/>
              </a:rPr>
              <a:t>S2Q6b  Thinking about the Government’s involvement in motoring in the UK today do you feel the Government is more intrusive compared to 25 years ago in 1988? Base: all respondents (n=1,542)</a:t>
            </a:r>
          </a:p>
          <a:p>
            <a:pPr eaLnBrk="0" hangingPunct="0">
              <a:defRPr/>
            </a:pPr>
            <a:r>
              <a:rPr lang="en-GB" sz="1000" dirty="0" smtClean="0">
                <a:solidFill>
                  <a:srgbClr val="4D4D4D"/>
                </a:solidFill>
                <a:latin typeface="+mn-lt"/>
              </a:rPr>
              <a:t>S2Q7  Could you please tell us why you feel this way or provide some examples? Base: those who feel the Government’s intervention in motoring is more intrusive than 25 years ago (n=1,103)</a:t>
            </a:r>
            <a:endParaRPr lang="en-GB" sz="1000" dirty="0">
              <a:solidFill>
                <a:srgbClr val="4D4D4D"/>
              </a:solidFill>
              <a:latin typeface="+mn-lt"/>
            </a:endParaRPr>
          </a:p>
        </p:txBody>
      </p:sp>
      <p:pic>
        <p:nvPicPr>
          <p:cNvPr id="7" name="Picture 2"/>
          <p:cNvPicPr>
            <a:picLocks noChangeAspect="1" noChangeArrowheads="1"/>
          </p:cNvPicPr>
          <p:nvPr/>
        </p:nvPicPr>
        <p:blipFill>
          <a:blip r:embed="rId2" cstate="print">
            <a:grayscl/>
          </a:blip>
          <a:srcRect l="23917" t="28346" r="24803" b="28871"/>
          <a:stretch>
            <a:fillRect/>
          </a:stretch>
        </p:blipFill>
        <p:spPr bwMode="auto">
          <a:xfrm>
            <a:off x="629411" y="1781161"/>
            <a:ext cx="9578145" cy="5002863"/>
          </a:xfrm>
          <a:prstGeom prst="rect">
            <a:avLst/>
          </a:prstGeom>
          <a:noFill/>
          <a:ln w="9525">
            <a:noFill/>
            <a:miter lim="800000"/>
            <a:headEnd/>
            <a:tailEnd/>
          </a:ln>
          <a:effectLst/>
        </p:spPr>
      </p:pic>
      <p:sp>
        <p:nvSpPr>
          <p:cNvPr id="9" name="Rectangle 8"/>
          <p:cNvSpPr/>
          <p:nvPr/>
        </p:nvSpPr>
        <p:spPr bwMode="auto">
          <a:xfrm>
            <a:off x="1772419" y="1495409"/>
            <a:ext cx="3786214" cy="307183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pic>
        <p:nvPicPr>
          <p:cNvPr id="8" name="Picture 2"/>
          <p:cNvPicPr>
            <a:picLocks noChangeAspect="1" noChangeArrowheads="1"/>
          </p:cNvPicPr>
          <p:nvPr/>
        </p:nvPicPr>
        <p:blipFill>
          <a:blip r:embed="rId2" cstate="print">
            <a:grayscl/>
          </a:blip>
          <a:srcRect l="30709" t="28346" r="52559" b="47769"/>
          <a:stretch>
            <a:fillRect/>
          </a:stretch>
        </p:blipFill>
        <p:spPr bwMode="auto">
          <a:xfrm>
            <a:off x="272221" y="1631625"/>
            <a:ext cx="3124883" cy="2792742"/>
          </a:xfrm>
          <a:prstGeom prst="rect">
            <a:avLst/>
          </a:prstGeom>
          <a:noFill/>
          <a:ln w="9525">
            <a:noFill/>
            <a:miter lim="800000"/>
            <a:headEnd/>
            <a:tailEnd/>
          </a:ln>
          <a:effectLst/>
        </p:spPr>
      </p:pic>
      <p:graphicFrame>
        <p:nvGraphicFramePr>
          <p:cNvPr id="10" name="Chart 9"/>
          <p:cNvGraphicFramePr/>
          <p:nvPr/>
        </p:nvGraphicFramePr>
        <p:xfrm>
          <a:off x="486535" y="1423971"/>
          <a:ext cx="8063473" cy="5500726"/>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2"/>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2" name="Rectangle 11"/>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 name="Rounded Rectangular Callout 10"/>
          <p:cNvSpPr/>
          <p:nvPr/>
        </p:nvSpPr>
        <p:spPr bwMode="auto">
          <a:xfrm>
            <a:off x="6344451" y="1549177"/>
            <a:ext cx="3680388" cy="946364"/>
          </a:xfrm>
          <a:prstGeom prst="wedgeRoundRectCallout">
            <a:avLst>
              <a:gd name="adj1" fmla="val -85216"/>
              <a:gd name="adj2" fmla="val 62240"/>
              <a:gd name="adj3" fmla="val 16667"/>
            </a:avLst>
          </a:prstGeom>
          <a:ln>
            <a:solidFill>
              <a:schemeClr val="accent3">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eaLnBrk="0" hangingPunct="0"/>
            <a:r>
              <a:rPr lang="en-GB" sz="1200" dirty="0" smtClean="0"/>
              <a:t>“There seems to be more political figures having their say on all motoring related topics whether it be road safety, road conditions or motoring taxes.” </a:t>
            </a:r>
          </a:p>
          <a:p>
            <a:pPr eaLnBrk="0" hangingPunct="0"/>
            <a:r>
              <a:rPr lang="en-GB" sz="1000" i="1" dirty="0" smtClean="0"/>
              <a:t>Female, 25-44, Yorks &amp; Humber, Mazda 2, 3-6k miles/year</a:t>
            </a:r>
            <a:endParaRPr kumimoji="0" lang="en-GB" sz="1000" b="0" i="1" u="none" strike="noStrike" cap="none" normalizeH="0" baseline="0" dirty="0" smtClean="0">
              <a:ln>
                <a:noFill/>
              </a:ln>
              <a:solidFill>
                <a:schemeClr val="tx1"/>
              </a:solidFill>
              <a:effectLst/>
              <a:latin typeface="Arial" pitchFamily="34" charset="0"/>
            </a:endParaRPr>
          </a:p>
        </p:txBody>
      </p:sp>
      <p:sp>
        <p:nvSpPr>
          <p:cNvPr id="14" name="Rounded Rectangular Callout 13"/>
          <p:cNvSpPr/>
          <p:nvPr/>
        </p:nvSpPr>
        <p:spPr bwMode="auto">
          <a:xfrm>
            <a:off x="6344451" y="4281491"/>
            <a:ext cx="3968420" cy="1228126"/>
          </a:xfrm>
          <a:prstGeom prst="wedgeRoundRectCallout">
            <a:avLst>
              <a:gd name="adj1" fmla="val -80565"/>
              <a:gd name="adj2" fmla="val -74740"/>
              <a:gd name="adj3" fmla="val 16667"/>
            </a:avLst>
          </a:prstGeom>
          <a:ln>
            <a:solidFill>
              <a:schemeClr val="accent3">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ctr" anchorCtr="0" compatLnSpc="1">
            <a:prstTxWarp prst="textNoShape">
              <a:avLst/>
            </a:prstTxWarp>
          </a:bodyPr>
          <a:lstStyle/>
          <a:p>
            <a:pPr eaLnBrk="0" hangingPunct="0"/>
            <a:r>
              <a:rPr lang="en-GB" sz="1200" dirty="0" smtClean="0"/>
              <a:t>“'The Government are meddling too much, introducing tolls and congestion charges as well as far too many speed cameras, that are implemented with absolutely nothing to do with slowing drivers down, and more to do with making money. It's immoral.”</a:t>
            </a:r>
          </a:p>
          <a:p>
            <a:pPr eaLnBrk="0" hangingPunct="0"/>
            <a:r>
              <a:rPr lang="en-GB" sz="1000" i="1" dirty="0" smtClean="0"/>
              <a:t>Female, 25-44, Scotland, Audi A5, 6-9k miles/year</a:t>
            </a:r>
            <a:endParaRPr kumimoji="0" lang="en-GB" sz="12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9313" y="415925"/>
            <a:ext cx="8527454" cy="1079500"/>
          </a:xfrm>
        </p:spPr>
        <p:txBody>
          <a:bodyPr/>
          <a:lstStyle/>
          <a:p>
            <a:r>
              <a:rPr dirty="0" smtClean="0"/>
              <a:t>How will we use cars in 25 years' time?</a:t>
            </a:r>
            <a:br>
              <a:rPr dirty="0" smtClean="0"/>
            </a:br>
            <a:r>
              <a:rPr sz="1400" dirty="0" smtClean="0">
                <a:solidFill>
                  <a:prstClr val="black"/>
                </a:solidFill>
                <a:latin typeface="Arial" pitchFamily="34" charset="0"/>
                <a:ea typeface="Geneva"/>
                <a:cs typeface="Geneva"/>
              </a:rPr>
              <a:t>Motorists predict that emerging trends in the last 25 years will continue, with technology influencing our driving habits and policy enforcement, and motorway and city centre motoring charges becoming widespread.</a:t>
            </a:r>
            <a:endParaRPr lang="en-GB" dirty="0"/>
          </a:p>
        </p:txBody>
      </p:sp>
      <p:graphicFrame>
        <p:nvGraphicFramePr>
          <p:cNvPr id="5" name="Chart 4"/>
          <p:cNvGraphicFramePr/>
          <p:nvPr/>
        </p:nvGraphicFramePr>
        <p:xfrm>
          <a:off x="1415229" y="1347744"/>
          <a:ext cx="8715436" cy="6215106"/>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pPr lvl="0"/>
            <a:r>
              <a:rPr lang="en-GB" sz="1000" dirty="0" smtClean="0">
                <a:solidFill>
                  <a:srgbClr val="4D4D4D"/>
                </a:solidFill>
                <a:latin typeface="+mn-lt"/>
              </a:rPr>
              <a:t>S2Q1  Which of the following do you think will be a reality in 25 years time?</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8" name="Table 7"/>
          <p:cNvGraphicFramePr>
            <a:graphicFrameLocks noGrp="1"/>
          </p:cNvGraphicFramePr>
          <p:nvPr/>
        </p:nvGraphicFramePr>
        <p:xfrm>
          <a:off x="7701773" y="5638813"/>
          <a:ext cx="2325242" cy="975360"/>
        </p:xfrm>
        <a:graphic>
          <a:graphicData uri="http://schemas.openxmlformats.org/drawingml/2006/table">
            <a:tbl>
              <a:tblPr firstRow="1" bandRow="1">
                <a:tableStyleId>{5C22544A-7EE6-4342-B048-85BDC9FD1C3A}</a:tableStyleId>
              </a:tblPr>
              <a:tblGrid>
                <a:gridCol w="214314"/>
                <a:gridCol w="2110928"/>
              </a:tblGrid>
              <a:tr h="242252">
                <a:tc>
                  <a:txBody>
                    <a:bodyPr/>
                    <a:lstStyle/>
                    <a:p>
                      <a:r>
                        <a:rPr lang="en-GB" sz="1000" dirty="0" smtClean="0">
                          <a:solidFill>
                            <a:schemeClr val="tx1"/>
                          </a:solidFill>
                        </a:rPr>
                        <a:t> </a:t>
                      </a:r>
                      <a:endParaRPr lang="en-GB" sz="1000" dirty="0">
                        <a:solidFill>
                          <a:schemeClr val="tx1"/>
                        </a:solidFill>
                      </a:endParaRPr>
                    </a:p>
                  </a:txBody>
                  <a:tcPr>
                    <a:solidFill>
                      <a:schemeClr val="tx2"/>
                    </a:solidFill>
                  </a:tcPr>
                </a:tc>
                <a:tc>
                  <a:txBody>
                    <a:bodyPr/>
                    <a:lstStyle/>
                    <a:p>
                      <a:r>
                        <a:rPr lang="en-GB" sz="1000" b="0" dirty="0" smtClean="0">
                          <a:solidFill>
                            <a:schemeClr val="tx1"/>
                          </a:solidFill>
                        </a:rPr>
                        <a:t>Impact of technology</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6"/>
                    </a:solidFill>
                  </a:tcPr>
                </a:tc>
                <a:tc>
                  <a:txBody>
                    <a:bodyPr/>
                    <a:lstStyle/>
                    <a:p>
                      <a:pPr marL="0" marR="0" indent="0" algn="l" defTabSz="981456" rtl="0" eaLnBrk="1" fontAlgn="auto" latinLnBrk="0" hangingPunct="1">
                        <a:lnSpc>
                          <a:spcPct val="100000"/>
                        </a:lnSpc>
                        <a:spcBef>
                          <a:spcPts val="0"/>
                        </a:spcBef>
                        <a:spcAft>
                          <a:spcPts val="0"/>
                        </a:spcAft>
                        <a:buClrTx/>
                        <a:buSzTx/>
                        <a:buFontTx/>
                        <a:buNone/>
                        <a:tabLst/>
                        <a:defRPr/>
                      </a:pPr>
                      <a:r>
                        <a:rPr lang="en-GB" sz="1000" b="0" dirty="0" smtClean="0">
                          <a:solidFill>
                            <a:schemeClr val="tx1"/>
                          </a:solidFill>
                        </a:rPr>
                        <a:t>Increased</a:t>
                      </a:r>
                      <a:r>
                        <a:rPr lang="en-GB" sz="1000" b="0" baseline="0" dirty="0" smtClean="0">
                          <a:solidFill>
                            <a:schemeClr val="tx1"/>
                          </a:solidFill>
                        </a:rPr>
                        <a:t> costs</a:t>
                      </a:r>
                      <a:endParaRPr lang="en-GB" sz="1000" b="0" dirty="0" smtClean="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2"/>
                    </a:solidFill>
                  </a:tcPr>
                </a:tc>
                <a:tc>
                  <a:txBody>
                    <a:bodyPr/>
                    <a:lstStyle/>
                    <a:p>
                      <a:r>
                        <a:rPr lang="en-GB" sz="1000" b="0" dirty="0" smtClean="0">
                          <a:solidFill>
                            <a:schemeClr val="tx1"/>
                          </a:solidFill>
                        </a:rPr>
                        <a:t>Congestion</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3"/>
                    </a:solidFill>
                  </a:tcPr>
                </a:tc>
                <a:tc>
                  <a:txBody>
                    <a:bodyPr/>
                    <a:lstStyle/>
                    <a:p>
                      <a:pPr marL="0" marR="0" indent="0" algn="l" defTabSz="981456" rtl="0" eaLnBrk="1" fontAlgn="auto" latinLnBrk="0" hangingPunct="1">
                        <a:lnSpc>
                          <a:spcPct val="100000"/>
                        </a:lnSpc>
                        <a:spcBef>
                          <a:spcPts val="0"/>
                        </a:spcBef>
                        <a:spcAft>
                          <a:spcPts val="0"/>
                        </a:spcAft>
                        <a:buClrTx/>
                        <a:buSzTx/>
                        <a:buFontTx/>
                        <a:buNone/>
                        <a:tabLst/>
                        <a:defRPr/>
                      </a:pPr>
                      <a:r>
                        <a:rPr lang="en-GB" sz="1000" b="0" dirty="0" smtClean="0">
                          <a:solidFill>
                            <a:schemeClr val="tx1"/>
                          </a:solidFill>
                        </a:rPr>
                        <a:t>Move towards green driving</a:t>
                      </a:r>
                    </a:p>
                  </a:txBody>
                  <a:tcPr>
                    <a:solidFill>
                      <a:schemeClr val="bg1"/>
                    </a:solidFill>
                  </a:tcPr>
                </a:tc>
              </a:tr>
            </a:tbl>
          </a:graphicData>
        </a:graphic>
      </p:graphicFrame>
      <p:sp>
        <p:nvSpPr>
          <p:cNvPr id="10" name="Rectangle 9"/>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1" name="Rounded Rectangle 10"/>
          <p:cNvSpPr/>
          <p:nvPr/>
        </p:nvSpPr>
        <p:spPr bwMode="auto">
          <a:xfrm>
            <a:off x="1700981" y="1924037"/>
            <a:ext cx="7858180" cy="571504"/>
          </a:xfrm>
          <a:prstGeom prst="roundRect">
            <a:avLst/>
          </a:prstGeom>
          <a:noFill/>
          <a:ln>
            <a:solidFill>
              <a:schemeClr val="tx2">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ounded Rectangle 11"/>
          <p:cNvSpPr/>
          <p:nvPr/>
        </p:nvSpPr>
        <p:spPr bwMode="auto">
          <a:xfrm>
            <a:off x="1700981" y="2566979"/>
            <a:ext cx="7858180" cy="571504"/>
          </a:xfrm>
          <a:prstGeom prst="roundRect">
            <a:avLst/>
          </a:prstGeom>
          <a:noFill/>
          <a:ln>
            <a:solidFill>
              <a:schemeClr val="accent6">
                <a:lumMod val="75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3" name="Right Arrow 12"/>
          <p:cNvSpPr/>
          <p:nvPr/>
        </p:nvSpPr>
        <p:spPr bwMode="auto">
          <a:xfrm rot="16200000">
            <a:off x="-13531" y="2781293"/>
            <a:ext cx="2357454" cy="642942"/>
          </a:xfrm>
          <a:prstGeom prst="rightArrow">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Most likely</a:t>
            </a:r>
            <a:endParaRPr kumimoji="0" lang="en-GB" sz="1400" b="1" i="0" u="none" strike="noStrike" cap="none" normalizeH="0" baseline="0" dirty="0" smtClean="0">
              <a:ln>
                <a:noFill/>
              </a:ln>
              <a:solidFill>
                <a:schemeClr val="bg1"/>
              </a:solidFill>
              <a:effectLst/>
              <a:latin typeface="Arial" pitchFamily="34" charset="0"/>
            </a:endParaRPr>
          </a:p>
        </p:txBody>
      </p:sp>
      <p:sp>
        <p:nvSpPr>
          <p:cNvPr id="14" name="Down Arrow 13"/>
          <p:cNvSpPr/>
          <p:nvPr/>
        </p:nvSpPr>
        <p:spPr bwMode="auto">
          <a:xfrm>
            <a:off x="843725" y="4352929"/>
            <a:ext cx="642942" cy="2357454"/>
          </a:xfrm>
          <a:prstGeom prst="downArrow">
            <a:avLst/>
          </a:prstGeom>
          <a:solidFill>
            <a:schemeClr val="bg1">
              <a:lumMod val="65000"/>
            </a:schemeClr>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Less likely</a:t>
            </a:r>
          </a:p>
        </p:txBody>
      </p:sp>
      <p:sp>
        <p:nvSpPr>
          <p:cNvPr id="15" name="Rectangle 14"/>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6" name="TextBox 15"/>
          <p:cNvSpPr txBox="1"/>
          <p:nvPr/>
        </p:nvSpPr>
        <p:spPr>
          <a:xfrm>
            <a:off x="8755777" y="3794279"/>
            <a:ext cx="968535" cy="261610"/>
          </a:xfrm>
          <a:prstGeom prst="rect">
            <a:avLst/>
          </a:prstGeom>
          <a:noFill/>
        </p:spPr>
        <p:txBody>
          <a:bodyPr wrap="none" rtlCol="0">
            <a:spAutoFit/>
          </a:bodyPr>
          <a:lstStyle/>
          <a:p>
            <a:r>
              <a:rPr lang="en-GB" dirty="0" smtClean="0"/>
              <a:t>56% in 1989</a:t>
            </a:r>
            <a:endParaRPr lang="en-GB" dirty="0"/>
          </a:p>
        </p:txBody>
      </p:sp>
      <p:sp>
        <p:nvSpPr>
          <p:cNvPr id="17" name="Right Arrow 16"/>
          <p:cNvSpPr/>
          <p:nvPr/>
        </p:nvSpPr>
        <p:spPr bwMode="auto">
          <a:xfrm>
            <a:off x="7846209" y="3877334"/>
            <a:ext cx="864096" cy="85065"/>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What will cars be like in 25 years' time?</a:t>
            </a:r>
            <a:br>
              <a:rPr dirty="0" smtClean="0"/>
            </a:br>
            <a:r>
              <a:rPr sz="1400" dirty="0" smtClean="0">
                <a:solidFill>
                  <a:prstClr val="black"/>
                </a:solidFill>
                <a:latin typeface="Arial" pitchFamily="34" charset="0"/>
                <a:ea typeface="Geneva"/>
                <a:cs typeface="Geneva"/>
              </a:rPr>
              <a:t>Technology is also predicted to have a broad impact on car design, with improved safety features to prevent speeding and collisions, and green motoring options entering the mainstream.</a:t>
            </a:r>
            <a:endParaRPr lang="en-GB" dirty="0"/>
          </a:p>
        </p:txBody>
      </p:sp>
      <p:graphicFrame>
        <p:nvGraphicFramePr>
          <p:cNvPr id="5" name="Chart 4"/>
          <p:cNvGraphicFramePr/>
          <p:nvPr/>
        </p:nvGraphicFramePr>
        <p:xfrm>
          <a:off x="1272353" y="1347744"/>
          <a:ext cx="8715436" cy="6215106"/>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pPr lvl="0"/>
            <a:r>
              <a:rPr lang="en-GB" sz="1000" dirty="0" smtClean="0">
                <a:solidFill>
                  <a:srgbClr val="4D4D4D"/>
                </a:solidFill>
                <a:latin typeface="+mn-lt"/>
              </a:rPr>
              <a:t>S2Q2  Which of the following do you think will be a reality in 25 years time?</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6" name="Table 5"/>
          <p:cNvGraphicFramePr>
            <a:graphicFrameLocks noGrp="1"/>
          </p:cNvGraphicFramePr>
          <p:nvPr/>
        </p:nvGraphicFramePr>
        <p:xfrm>
          <a:off x="7630335" y="5806461"/>
          <a:ext cx="2643206" cy="975360"/>
        </p:xfrm>
        <a:graphic>
          <a:graphicData uri="http://schemas.openxmlformats.org/drawingml/2006/table">
            <a:tbl>
              <a:tblPr firstRow="1" bandRow="1">
                <a:tableStyleId>{5C22544A-7EE6-4342-B048-85BDC9FD1C3A}</a:tableStyleId>
              </a:tblPr>
              <a:tblGrid>
                <a:gridCol w="243620"/>
                <a:gridCol w="2399586"/>
              </a:tblGrid>
              <a:tr h="242252">
                <a:tc>
                  <a:txBody>
                    <a:bodyPr/>
                    <a:lstStyle/>
                    <a:p>
                      <a:r>
                        <a:rPr lang="en-GB" sz="1000" dirty="0" smtClean="0">
                          <a:solidFill>
                            <a:schemeClr val="tx1"/>
                          </a:solidFill>
                        </a:rPr>
                        <a:t> </a:t>
                      </a:r>
                      <a:endParaRPr lang="en-GB" sz="1000" dirty="0">
                        <a:solidFill>
                          <a:schemeClr val="tx1"/>
                        </a:solidFill>
                      </a:endParaRPr>
                    </a:p>
                  </a:txBody>
                  <a:tcPr>
                    <a:solidFill>
                      <a:schemeClr val="tx2"/>
                    </a:solidFill>
                  </a:tcPr>
                </a:tc>
                <a:tc>
                  <a:txBody>
                    <a:bodyPr/>
                    <a:lstStyle/>
                    <a:p>
                      <a:r>
                        <a:rPr lang="en-GB" sz="1000" b="0" dirty="0" smtClean="0">
                          <a:solidFill>
                            <a:schemeClr val="tx1"/>
                          </a:solidFill>
                        </a:rPr>
                        <a:t>Safety improvements</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3"/>
                    </a:solidFill>
                  </a:tcPr>
                </a:tc>
                <a:tc>
                  <a:txBody>
                    <a:bodyPr/>
                    <a:lstStyle/>
                    <a:p>
                      <a:r>
                        <a:rPr lang="en-GB" sz="1000" b="0" dirty="0" smtClean="0">
                          <a:solidFill>
                            <a:schemeClr val="tx1"/>
                          </a:solidFill>
                        </a:rPr>
                        <a:t>Move towards green driving </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2"/>
                    </a:solidFill>
                  </a:tcPr>
                </a:tc>
                <a:tc>
                  <a:txBody>
                    <a:bodyPr/>
                    <a:lstStyle/>
                    <a:p>
                      <a:pPr marL="0" marR="0" indent="0" algn="l" defTabSz="981456" rtl="0" eaLnBrk="1" fontAlgn="auto" latinLnBrk="0" hangingPunct="1">
                        <a:lnSpc>
                          <a:spcPct val="100000"/>
                        </a:lnSpc>
                        <a:spcBef>
                          <a:spcPts val="0"/>
                        </a:spcBef>
                        <a:spcAft>
                          <a:spcPts val="0"/>
                        </a:spcAft>
                        <a:buClrTx/>
                        <a:buSzTx/>
                        <a:buFontTx/>
                        <a:buNone/>
                        <a:tabLst/>
                        <a:defRPr/>
                      </a:pPr>
                      <a:r>
                        <a:rPr lang="en-GB" sz="1000" b="0" dirty="0" smtClean="0">
                          <a:solidFill>
                            <a:schemeClr val="tx1"/>
                          </a:solidFill>
                        </a:rPr>
                        <a:t>Convenience/</a:t>
                      </a:r>
                      <a:r>
                        <a:rPr lang="en-GB" sz="1000" b="0" baseline="0" dirty="0" smtClean="0">
                          <a:solidFill>
                            <a:schemeClr val="tx1"/>
                          </a:solidFill>
                        </a:rPr>
                        <a:t> comfort improvements</a:t>
                      </a:r>
                      <a:endParaRPr lang="en-GB" sz="1000" b="0" dirty="0" smtClean="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5"/>
                    </a:solidFill>
                  </a:tcPr>
                </a:tc>
                <a:tc>
                  <a:txBody>
                    <a:bodyPr/>
                    <a:lstStyle/>
                    <a:p>
                      <a:r>
                        <a:rPr lang="en-GB" sz="1000" b="0" dirty="0" smtClean="0">
                          <a:solidFill>
                            <a:schemeClr val="tx1"/>
                          </a:solidFill>
                        </a:rPr>
                        <a:t>Other</a:t>
                      </a:r>
                      <a:endParaRPr lang="en-GB" sz="1000" b="0" dirty="0">
                        <a:solidFill>
                          <a:schemeClr val="tx1"/>
                        </a:solidFill>
                      </a:endParaRPr>
                    </a:p>
                  </a:txBody>
                  <a:tcPr>
                    <a:solidFill>
                      <a:schemeClr val="bg1"/>
                    </a:solidFill>
                  </a:tcPr>
                </a:tc>
              </a:tr>
            </a:tbl>
          </a:graphicData>
        </a:graphic>
      </p:graphicFrame>
      <p:sp>
        <p:nvSpPr>
          <p:cNvPr id="10" name="Rectangle 9"/>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1" name="Rounded Rectangle 10"/>
          <p:cNvSpPr/>
          <p:nvPr/>
        </p:nvSpPr>
        <p:spPr bwMode="auto">
          <a:xfrm>
            <a:off x="1558105" y="1709723"/>
            <a:ext cx="7602638" cy="928694"/>
          </a:xfrm>
          <a:prstGeom prst="roundRect">
            <a:avLst/>
          </a:prstGeom>
          <a:noFill/>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ight Arrow 11"/>
          <p:cNvSpPr/>
          <p:nvPr/>
        </p:nvSpPr>
        <p:spPr bwMode="auto">
          <a:xfrm rot="16200000">
            <a:off x="165064" y="2388384"/>
            <a:ext cx="2000264" cy="642942"/>
          </a:xfrm>
          <a:prstGeom prst="rightArrow">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Most likely</a:t>
            </a:r>
            <a:endParaRPr kumimoji="0" lang="en-GB" sz="1400" b="1" i="0" u="none" strike="noStrike" cap="none" normalizeH="0" baseline="0" dirty="0" smtClean="0">
              <a:ln>
                <a:noFill/>
              </a:ln>
              <a:solidFill>
                <a:schemeClr val="bg1"/>
              </a:solidFill>
              <a:effectLst/>
              <a:latin typeface="Arial" pitchFamily="34" charset="0"/>
            </a:endParaRPr>
          </a:p>
        </p:txBody>
      </p:sp>
      <p:sp>
        <p:nvSpPr>
          <p:cNvPr id="13" name="Down Arrow 12"/>
          <p:cNvSpPr/>
          <p:nvPr/>
        </p:nvSpPr>
        <p:spPr bwMode="auto">
          <a:xfrm>
            <a:off x="843725" y="3781425"/>
            <a:ext cx="642942" cy="2928958"/>
          </a:xfrm>
          <a:prstGeom prst="downArrow">
            <a:avLst/>
          </a:prstGeom>
          <a:solidFill>
            <a:schemeClr val="bg1">
              <a:lumMod val="65000"/>
            </a:schemeClr>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Less likely</a:t>
            </a:r>
          </a:p>
        </p:txBody>
      </p:sp>
      <p:sp>
        <p:nvSpPr>
          <p:cNvPr id="14" name="Rectangle 13"/>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5" name="TextBox 14"/>
          <p:cNvSpPr txBox="1"/>
          <p:nvPr/>
        </p:nvSpPr>
        <p:spPr>
          <a:xfrm>
            <a:off x="9329961" y="2080885"/>
            <a:ext cx="889987" cy="261610"/>
          </a:xfrm>
          <a:prstGeom prst="rect">
            <a:avLst/>
          </a:prstGeom>
          <a:noFill/>
        </p:spPr>
        <p:txBody>
          <a:bodyPr wrap="none" rtlCol="0">
            <a:spAutoFit/>
          </a:bodyPr>
          <a:lstStyle/>
          <a:p>
            <a:r>
              <a:rPr lang="en-GB" dirty="0" smtClean="0"/>
              <a:t>9% in 1989</a:t>
            </a:r>
            <a:endParaRPr lang="en-GB" dirty="0"/>
          </a:p>
        </p:txBody>
      </p:sp>
      <p:sp>
        <p:nvSpPr>
          <p:cNvPr id="16" name="TextBox 15"/>
          <p:cNvSpPr txBox="1"/>
          <p:nvPr/>
        </p:nvSpPr>
        <p:spPr>
          <a:xfrm>
            <a:off x="8247256" y="5157728"/>
            <a:ext cx="889987" cy="261610"/>
          </a:xfrm>
          <a:prstGeom prst="rect">
            <a:avLst/>
          </a:prstGeom>
          <a:noFill/>
        </p:spPr>
        <p:txBody>
          <a:bodyPr wrap="none" rtlCol="0">
            <a:spAutoFit/>
          </a:bodyPr>
          <a:lstStyle/>
          <a:p>
            <a:r>
              <a:rPr lang="en-GB" dirty="0" smtClean="0"/>
              <a:t>7% in 1989</a:t>
            </a:r>
            <a:endParaRPr lang="en-GB" dirty="0"/>
          </a:p>
        </p:txBody>
      </p:sp>
      <p:sp>
        <p:nvSpPr>
          <p:cNvPr id="17" name="Right Arrow 16"/>
          <p:cNvSpPr/>
          <p:nvPr/>
        </p:nvSpPr>
        <p:spPr bwMode="auto">
          <a:xfrm>
            <a:off x="8522831" y="2176928"/>
            <a:ext cx="864096" cy="88751"/>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pitchFamily="34" charset="0"/>
            </a:endParaRPr>
          </a:p>
        </p:txBody>
      </p:sp>
      <p:sp>
        <p:nvSpPr>
          <p:cNvPr id="18" name="Right Arrow 17"/>
          <p:cNvSpPr/>
          <p:nvPr/>
        </p:nvSpPr>
        <p:spPr bwMode="auto">
          <a:xfrm>
            <a:off x="7337688" y="5240784"/>
            <a:ext cx="864096" cy="83056"/>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1.bp.blogspot.com/-ycFqWA_KiqE/URkPQZ-wjJI/AAAAAAABXMw/-m77wt5hdQ8/s1600/2013_VW-Beetle-CAB_02.jpg"/>
          <p:cNvPicPr>
            <a:picLocks noChangeAspect="1" noChangeArrowheads="1"/>
          </p:cNvPicPr>
          <p:nvPr/>
        </p:nvPicPr>
        <p:blipFill>
          <a:blip r:embed="rId2" cstate="print">
            <a:lum/>
          </a:blip>
          <a:srcRect r="12697"/>
          <a:stretch>
            <a:fillRect/>
          </a:stretch>
        </p:blipFill>
        <p:spPr bwMode="auto">
          <a:xfrm>
            <a:off x="8058963" y="1781161"/>
            <a:ext cx="997872" cy="762243"/>
          </a:xfrm>
          <a:prstGeom prst="rect">
            <a:avLst/>
          </a:prstGeom>
          <a:noFill/>
        </p:spPr>
      </p:pic>
      <p:pic>
        <p:nvPicPr>
          <p:cNvPr id="130054" name="Picture 6" descr="http://godsofart.com/wp-content/uploads/2011/06/VW_Beetle_Sport_Concept_by_husseindesign.jpg"/>
          <p:cNvPicPr>
            <a:picLocks noChangeAspect="1" noChangeArrowheads="1"/>
          </p:cNvPicPr>
          <p:nvPr/>
        </p:nvPicPr>
        <p:blipFill>
          <a:blip r:embed="rId3" cstate="print">
            <a:lum/>
          </a:blip>
          <a:srcRect l="4152" t="13264" r="12918" b="8074"/>
          <a:stretch>
            <a:fillRect/>
          </a:stretch>
        </p:blipFill>
        <p:spPr bwMode="auto">
          <a:xfrm>
            <a:off x="5701509" y="1781161"/>
            <a:ext cx="1007113" cy="764254"/>
          </a:xfrm>
          <a:prstGeom prst="rect">
            <a:avLst/>
          </a:prstGeom>
          <a:noFill/>
        </p:spPr>
      </p:pic>
      <p:pic>
        <p:nvPicPr>
          <p:cNvPr id="14" name="Picture 4" descr="http://www.autos.ca/galleries/2012/thumbs/mdm-7912-1980_beetle_-_02-7912.JPG"/>
          <p:cNvPicPr>
            <a:picLocks noChangeAspect="1" noChangeArrowheads="1"/>
          </p:cNvPicPr>
          <p:nvPr/>
        </p:nvPicPr>
        <p:blipFill>
          <a:blip r:embed="rId4" cstate="print">
            <a:lum/>
          </a:blip>
          <a:srcRect/>
          <a:stretch>
            <a:fillRect/>
          </a:stretch>
        </p:blipFill>
        <p:spPr bwMode="auto">
          <a:xfrm>
            <a:off x="3201179" y="1781161"/>
            <a:ext cx="1000132" cy="714380"/>
          </a:xfrm>
          <a:prstGeom prst="rect">
            <a:avLst/>
          </a:prstGeom>
          <a:noFill/>
        </p:spPr>
      </p:pic>
      <p:pic>
        <p:nvPicPr>
          <p:cNvPr id="130050" name="Picture 2" descr="http://1.bp.blogspot.com/-ycFqWA_KiqE/URkPQZ-wjJI/AAAAAAABXMw/-m77wt5hdQ8/s1600/2013_VW-Beetle-CAB_02.jpg"/>
          <p:cNvPicPr>
            <a:picLocks noChangeAspect="1" noChangeArrowheads="1"/>
          </p:cNvPicPr>
          <p:nvPr/>
        </p:nvPicPr>
        <p:blipFill>
          <a:blip r:embed="rId2" cstate="print">
            <a:lum/>
          </a:blip>
          <a:srcRect r="12697" b="5756"/>
          <a:stretch>
            <a:fillRect/>
          </a:stretch>
        </p:blipFill>
        <p:spPr bwMode="auto">
          <a:xfrm>
            <a:off x="700849" y="1852599"/>
            <a:ext cx="997872" cy="718369"/>
          </a:xfrm>
          <a:prstGeom prst="rect">
            <a:avLst/>
          </a:prstGeom>
          <a:noFill/>
        </p:spPr>
      </p:pic>
      <p:graphicFrame>
        <p:nvGraphicFramePr>
          <p:cNvPr id="7" name="Chart 6"/>
          <p:cNvGraphicFramePr/>
          <p:nvPr/>
        </p:nvGraphicFramePr>
        <p:xfrm>
          <a:off x="843725" y="2352665"/>
          <a:ext cx="6063209" cy="5018459"/>
        </p:xfrm>
        <a:graphic>
          <a:graphicData uri="http://schemas.openxmlformats.org/drawingml/2006/chart">
            <c:chart xmlns:c="http://schemas.openxmlformats.org/drawingml/2006/chart" xmlns:r="http://schemas.openxmlformats.org/officeDocument/2006/relationships" r:id="rId5"/>
          </a:graphicData>
        </a:graphic>
      </p:graphicFrame>
      <p:sp>
        <p:nvSpPr>
          <p:cNvPr id="3" name="Title 2"/>
          <p:cNvSpPr>
            <a:spLocks noGrp="1"/>
          </p:cNvSpPr>
          <p:nvPr>
            <p:ph type="title"/>
          </p:nvPr>
        </p:nvSpPr>
        <p:spPr/>
        <p:txBody>
          <a:bodyPr/>
          <a:lstStyle/>
          <a:p>
            <a:r>
              <a:rPr dirty="0" smtClean="0"/>
              <a:t>Car dependency in the UK.</a:t>
            </a:r>
            <a:br>
              <a:rPr dirty="0" smtClean="0"/>
            </a:br>
            <a:r>
              <a:rPr sz="1400" dirty="0" smtClean="0">
                <a:solidFill>
                  <a:prstClr val="black"/>
                </a:solidFill>
                <a:latin typeface="Arial" pitchFamily="34" charset="0"/>
                <a:ea typeface="Geneva"/>
                <a:cs typeface="Geneva"/>
              </a:rPr>
              <a:t>Motorists believe that the UK is currently at a peak in its car dependency, being more reliant on cars today than in 1988 </a:t>
            </a:r>
            <a:r>
              <a:rPr sz="1400" b="1" dirty="0" smtClean="0">
                <a:solidFill>
                  <a:prstClr val="black"/>
                </a:solidFill>
                <a:latin typeface="Arial" pitchFamily="34" charset="0"/>
                <a:ea typeface="Geneva"/>
                <a:cs typeface="Geneva"/>
              </a:rPr>
              <a:t>and </a:t>
            </a:r>
            <a:r>
              <a:rPr sz="1400" dirty="0" smtClean="0">
                <a:solidFill>
                  <a:prstClr val="black"/>
                </a:solidFill>
                <a:latin typeface="Arial" pitchFamily="34" charset="0"/>
                <a:ea typeface="Geneva"/>
                <a:cs typeface="Geneva"/>
              </a:rPr>
              <a:t>in 2038.</a:t>
            </a:r>
            <a:r>
              <a:rPr lang="en-GB" sz="1400" dirty="0" smtClean="0">
                <a:solidFill>
                  <a:prstClr val="black"/>
                </a:solidFill>
                <a:latin typeface="Arial" pitchFamily="34" charset="0"/>
                <a:ea typeface="Geneva"/>
                <a:cs typeface="Geneva"/>
              </a:rPr>
              <a:t> </a:t>
            </a:r>
            <a:r>
              <a:rPr sz="1400" dirty="0" smtClean="0">
                <a:solidFill>
                  <a:prstClr val="black"/>
                </a:solidFill>
                <a:latin typeface="Arial" pitchFamily="34" charset="0"/>
                <a:ea typeface="Geneva"/>
                <a:cs typeface="Geneva"/>
              </a:rPr>
              <a:t>Those considering a green car are more likely to believe this.</a:t>
            </a:r>
            <a:endParaRPr lang="en-GB" dirty="0"/>
          </a:p>
        </p:txBody>
      </p:sp>
      <p:sp>
        <p:nvSpPr>
          <p:cNvPr id="5" name="Rectangle 23"/>
          <p:cNvSpPr>
            <a:spLocks noChangeArrowheads="1"/>
          </p:cNvSpPr>
          <p:nvPr/>
        </p:nvSpPr>
        <p:spPr bwMode="auto">
          <a:xfrm>
            <a:off x="1568451" y="6853259"/>
            <a:ext cx="6561950" cy="574675"/>
          </a:xfrm>
          <a:prstGeom prst="rect">
            <a:avLst/>
          </a:prstGeom>
          <a:noFill/>
          <a:ln w="9525">
            <a:noFill/>
            <a:miter lim="800000"/>
            <a:headEnd/>
            <a:tailEnd/>
          </a:ln>
        </p:spPr>
        <p:txBody>
          <a:bodyPr lIns="104287" tIns="52144" rIns="104287" bIns="52144"/>
          <a:lstStyle/>
          <a:p>
            <a:r>
              <a:rPr lang="en-GB" sz="1000" dirty="0" smtClean="0">
                <a:solidFill>
                  <a:srgbClr val="4D4D4D"/>
                </a:solidFill>
              </a:rPr>
              <a:t>S2Q5  Comparing car usage in the UK today to usage in 1988 would you say that the UK is…? </a:t>
            </a:r>
          </a:p>
          <a:p>
            <a:r>
              <a:rPr lang="en-GB" sz="1000" dirty="0" smtClean="0">
                <a:solidFill>
                  <a:srgbClr val="4D4D4D"/>
                </a:solidFill>
              </a:rPr>
              <a:t>Base: those who have been driving for at least 25 years (n=810) </a:t>
            </a:r>
          </a:p>
          <a:p>
            <a:pPr marL="391077" indent="-391077" eaLnBrk="0" hangingPunct="0">
              <a:defRPr/>
            </a:pPr>
            <a:r>
              <a:rPr lang="en-GB" sz="1000" dirty="0" smtClean="0">
                <a:solidFill>
                  <a:srgbClr val="4D4D4D"/>
                </a:solidFill>
              </a:rPr>
              <a:t>S2Q6  Thinking ahead to what motoring might be like in 2038, 25 years from now, do you think the UK will be…? </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8" name="TextBox 7"/>
          <p:cNvSpPr txBox="1"/>
          <p:nvPr/>
        </p:nvSpPr>
        <p:spPr>
          <a:xfrm>
            <a:off x="1700981" y="1995475"/>
            <a:ext cx="1442511" cy="307777"/>
          </a:xfrm>
          <a:prstGeom prst="rect">
            <a:avLst/>
          </a:prstGeom>
          <a:noFill/>
        </p:spPr>
        <p:txBody>
          <a:bodyPr wrap="none" rtlCol="0">
            <a:spAutoFit/>
          </a:bodyPr>
          <a:lstStyle/>
          <a:p>
            <a:r>
              <a:rPr lang="en-GB" sz="1400" b="1" dirty="0" smtClean="0"/>
              <a:t>Today vs. 1988</a:t>
            </a:r>
            <a:endParaRPr lang="en-GB" sz="1400" b="1" dirty="0"/>
          </a:p>
        </p:txBody>
      </p:sp>
      <p:sp>
        <p:nvSpPr>
          <p:cNvPr id="10" name="TextBox 9"/>
          <p:cNvSpPr txBox="1"/>
          <p:nvPr/>
        </p:nvSpPr>
        <p:spPr>
          <a:xfrm>
            <a:off x="6701641" y="1995475"/>
            <a:ext cx="1406154" cy="307777"/>
          </a:xfrm>
          <a:prstGeom prst="rect">
            <a:avLst/>
          </a:prstGeom>
          <a:noFill/>
        </p:spPr>
        <p:txBody>
          <a:bodyPr wrap="none" rtlCol="0">
            <a:spAutoFit/>
          </a:bodyPr>
          <a:lstStyle/>
          <a:p>
            <a:r>
              <a:rPr lang="en-GB" sz="1400" b="1" dirty="0" smtClean="0"/>
              <a:t>2038 vs. today</a:t>
            </a:r>
            <a:endParaRPr lang="en-GB" sz="1400" b="1" dirty="0"/>
          </a:p>
        </p:txBody>
      </p:sp>
      <p:graphicFrame>
        <p:nvGraphicFramePr>
          <p:cNvPr id="11" name="Chart 10"/>
          <p:cNvGraphicFramePr/>
          <p:nvPr/>
        </p:nvGraphicFramePr>
        <p:xfrm>
          <a:off x="5844385" y="2209789"/>
          <a:ext cx="6063209" cy="5018459"/>
        </p:xfrm>
        <a:graphic>
          <a:graphicData uri="http://schemas.openxmlformats.org/drawingml/2006/chart">
            <c:chart xmlns:c="http://schemas.openxmlformats.org/drawingml/2006/chart" xmlns:r="http://schemas.openxmlformats.org/officeDocument/2006/relationships" r:id="rId6"/>
          </a:graphicData>
        </a:graphic>
      </p:graphicFrame>
      <p:sp>
        <p:nvSpPr>
          <p:cNvPr id="13" name="Rectangle 12"/>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6" name="Rectangle 15"/>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5188" y="3859213"/>
            <a:ext cx="8266112" cy="1111250"/>
          </a:xfrm>
        </p:spPr>
        <p:txBody>
          <a:bodyPr/>
          <a:lstStyle/>
          <a:p>
            <a:pPr eaLnBrk="1" hangingPunct="1">
              <a:lnSpc>
                <a:spcPts val="3799"/>
              </a:lnSpc>
              <a:defRPr/>
            </a:pPr>
            <a:r>
              <a:rPr lang="en-GB" dirty="0" smtClean="0">
                <a:latin typeface="+mn-lt"/>
              </a:rPr>
              <a:t>Cost of motoring.</a:t>
            </a:r>
            <a:endParaRPr lang="en-GB" dirty="0">
              <a:latin typeface="+mn-lt"/>
            </a:endParaRPr>
          </a:p>
        </p:txBody>
      </p:sp>
      <p:pic>
        <p:nvPicPr>
          <p:cNvPr id="11268" name="Picture 4" descr="http://www.biketoworkblog.com/wp-content/uploads/2012/09/cost-of-owning-a-car.jpg"/>
          <p:cNvPicPr>
            <a:picLocks noChangeAspect="1" noChangeArrowheads="1"/>
          </p:cNvPicPr>
          <p:nvPr/>
        </p:nvPicPr>
        <p:blipFill>
          <a:blip r:embed="rId3" cstate="print"/>
          <a:srcRect/>
          <a:stretch>
            <a:fillRect/>
          </a:stretch>
        </p:blipFill>
        <p:spPr bwMode="auto">
          <a:xfrm>
            <a:off x="4524206" y="2424103"/>
            <a:ext cx="1974286" cy="1143008"/>
          </a:xfrm>
          <a:prstGeom prst="rect">
            <a:avLst/>
          </a:prstGeom>
          <a:noFill/>
        </p:spPr>
      </p:pic>
      <p:pic>
        <p:nvPicPr>
          <p:cNvPr id="11270" name="Picture 6" descr="http://www.staticwhich.co.uk/media/images/cars/medium/finding-cheapest-fuel-207426.jpg"/>
          <p:cNvPicPr>
            <a:picLocks noChangeAspect="1" noChangeArrowheads="1"/>
          </p:cNvPicPr>
          <p:nvPr/>
        </p:nvPicPr>
        <p:blipFill>
          <a:blip r:embed="rId4" cstate="print"/>
          <a:srcRect/>
          <a:stretch>
            <a:fillRect/>
          </a:stretch>
        </p:blipFill>
        <p:spPr bwMode="auto">
          <a:xfrm>
            <a:off x="843725" y="2424103"/>
            <a:ext cx="1524009" cy="1143008"/>
          </a:xfrm>
          <a:prstGeom prst="rect">
            <a:avLst/>
          </a:prstGeom>
          <a:noFill/>
        </p:spPr>
      </p:pic>
      <p:pic>
        <p:nvPicPr>
          <p:cNvPr id="11272" name="Picture 8" descr="http://cdn.moneycrashers.com/wp-content/uploads/2011/08/couple-worry-money.jpg"/>
          <p:cNvPicPr>
            <a:picLocks noChangeAspect="1" noChangeArrowheads="1"/>
          </p:cNvPicPr>
          <p:nvPr/>
        </p:nvPicPr>
        <p:blipFill>
          <a:blip r:embed="rId5" cstate="print"/>
          <a:srcRect l="23827" r="4108"/>
          <a:stretch>
            <a:fillRect/>
          </a:stretch>
        </p:blipFill>
        <p:spPr bwMode="auto">
          <a:xfrm>
            <a:off x="2486799" y="2424103"/>
            <a:ext cx="1894531" cy="1143007"/>
          </a:xfrm>
          <a:prstGeom prst="rect">
            <a:avLst/>
          </a:prstGeom>
          <a:noFill/>
        </p:spPr>
      </p:pic>
      <p:sp>
        <p:nvSpPr>
          <p:cNvPr id="10" name="Rectangle 9"/>
          <p:cNvSpPr/>
          <p:nvPr/>
        </p:nvSpPr>
        <p:spPr bwMode="auto">
          <a:xfrm>
            <a:off x="415097" y="2424103"/>
            <a:ext cx="6215106" cy="7143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 name="Rectangle 10"/>
          <p:cNvSpPr/>
          <p:nvPr/>
        </p:nvSpPr>
        <p:spPr bwMode="auto">
          <a:xfrm>
            <a:off x="415097" y="3567111"/>
            <a:ext cx="6215106" cy="14287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 name="Rectangle 7"/>
          <p:cNvSpPr/>
          <p:nvPr/>
        </p:nvSpPr>
        <p:spPr bwMode="auto">
          <a:xfrm>
            <a:off x="8416153" y="0"/>
            <a:ext cx="2272485" cy="352401"/>
          </a:xfrm>
          <a:prstGeom prst="rect">
            <a:avLst/>
          </a:prstGeom>
          <a:solidFill>
            <a:schemeClr val="accent6">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 &amp; taxes</a:t>
            </a:r>
          </a:p>
        </p:txBody>
      </p:sp>
      <p:pic>
        <p:nvPicPr>
          <p:cNvPr id="129026" name="Picture 2" descr="http://www.trevorbranton.co.uk/wp-content/uploads/2013/03/percent-tax-planning.jpg"/>
          <p:cNvPicPr>
            <a:picLocks noChangeAspect="1" noChangeArrowheads="1"/>
          </p:cNvPicPr>
          <p:nvPr/>
        </p:nvPicPr>
        <p:blipFill>
          <a:blip r:embed="rId6" cstate="print"/>
          <a:srcRect/>
          <a:stretch>
            <a:fillRect/>
          </a:stretch>
        </p:blipFill>
        <p:spPr bwMode="auto">
          <a:xfrm>
            <a:off x="6630203" y="2495541"/>
            <a:ext cx="1143008" cy="1143008"/>
          </a:xfrm>
          <a:prstGeom prst="rect">
            <a:avLst/>
          </a:prstGeom>
          <a:noFill/>
        </p:spPr>
      </p:pic>
      <p:sp>
        <p:nvSpPr>
          <p:cNvPr id="13" name="Rectangle 12"/>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 Motoring costs.</a:t>
            </a:r>
            <a:endParaRPr lang="en-GB" dirty="0"/>
          </a:p>
        </p:txBody>
      </p:sp>
      <p:sp>
        <p:nvSpPr>
          <p:cNvPr id="5" name="Rectangle 4"/>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pic>
        <p:nvPicPr>
          <p:cNvPr id="7" name="Picture 4" descr="http://www.biketoworkblog.com/wp-content/uploads/2012/09/cost-of-owning-a-car.jpg"/>
          <p:cNvPicPr>
            <a:picLocks noChangeAspect="1" noChangeArrowheads="1"/>
          </p:cNvPicPr>
          <p:nvPr/>
        </p:nvPicPr>
        <p:blipFill>
          <a:blip r:embed="rId2" cstate="print"/>
          <a:srcRect l="4973" r="33983"/>
          <a:stretch>
            <a:fillRect/>
          </a:stretch>
        </p:blipFill>
        <p:spPr bwMode="auto">
          <a:xfrm>
            <a:off x="843725" y="2566979"/>
            <a:ext cx="1205210" cy="1143008"/>
          </a:xfrm>
          <a:prstGeom prst="rect">
            <a:avLst/>
          </a:prstGeom>
          <a:noFill/>
        </p:spPr>
      </p:pic>
      <p:sp>
        <p:nvSpPr>
          <p:cNvPr id="6" name="Rectangle 5"/>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Issues that most concern motorists.</a:t>
            </a:r>
            <a:br>
              <a:rPr dirty="0" smtClean="0">
                <a:latin typeface="Arial" pitchFamily="34" charset="0"/>
                <a:ea typeface="Geneva"/>
                <a:cs typeface="Geneva"/>
              </a:rPr>
            </a:br>
            <a:r>
              <a:rPr sz="1400" dirty="0" smtClean="0">
                <a:latin typeface="Arial" pitchFamily="34" charset="0"/>
                <a:ea typeface="Geneva"/>
                <a:cs typeface="Geneva"/>
              </a:rPr>
              <a:t>Cost is the leading concern for nearly half of motorists, with the cost of fuel being a particular worry (especially for younger drivers and those with 4x4 vehicles and sports cars).  </a:t>
            </a:r>
            <a:endParaRPr dirty="0" smtClean="0">
              <a:latin typeface="Arial" pitchFamily="34" charset="0"/>
              <a:ea typeface="Geneva"/>
              <a:cs typeface="Geneva"/>
            </a:endParaRPr>
          </a:p>
        </p:txBody>
      </p:sp>
      <p:sp>
        <p:nvSpPr>
          <p:cNvPr id="18"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S1Q1</a:t>
            </a:r>
            <a:r>
              <a:rPr lang="en-GB" sz="1000" dirty="0">
                <a:solidFill>
                  <a:srgbClr val="4D4D4D"/>
                </a:solidFill>
                <a:latin typeface="+mn-lt"/>
              </a:rPr>
              <a:t>	</a:t>
            </a:r>
            <a:r>
              <a:rPr lang="en-GB" sz="1000" dirty="0" smtClean="0">
                <a:solidFill>
                  <a:srgbClr val="4D4D4D"/>
                </a:solidFill>
                <a:latin typeface="+mn-lt"/>
              </a:rPr>
              <a:t>Here is </a:t>
            </a:r>
            <a:r>
              <a:rPr lang="en-GB" sz="1000" dirty="0">
                <a:solidFill>
                  <a:srgbClr val="4D4D4D"/>
                </a:solidFill>
                <a:latin typeface="+mn-lt"/>
              </a:rPr>
              <a:t>a list of issues that might or might not be of concern to motorists today. </a:t>
            </a:r>
            <a:r>
              <a:rPr lang="en-GB" sz="1000" dirty="0" smtClean="0">
                <a:solidFill>
                  <a:srgbClr val="4D4D4D"/>
                </a:solidFill>
                <a:latin typeface="+mn-lt"/>
              </a:rPr>
              <a:t>Please select the issue that is of most concern for you and then up to three other issues that are also of concern to you.</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all </a:t>
            </a:r>
            <a:r>
              <a:rPr lang="en-GB" sz="1000" dirty="0" smtClean="0">
                <a:solidFill>
                  <a:srgbClr val="4D4D4D"/>
                </a:solidFill>
                <a:latin typeface="+mn-lt"/>
              </a:rPr>
              <a:t>respondents (n=1,542) </a:t>
            </a:r>
            <a:endParaRPr lang="en-GB" sz="1000" dirty="0">
              <a:solidFill>
                <a:srgbClr val="4D4D4D"/>
              </a:solidFill>
              <a:latin typeface="+mn-lt"/>
            </a:endParaRPr>
          </a:p>
        </p:txBody>
      </p:sp>
      <p:graphicFrame>
        <p:nvGraphicFramePr>
          <p:cNvPr id="32" name="Chart 31"/>
          <p:cNvGraphicFramePr>
            <a:graphicFrameLocks/>
          </p:cNvGraphicFramePr>
          <p:nvPr/>
        </p:nvGraphicFramePr>
        <p:xfrm>
          <a:off x="343659" y="1209657"/>
          <a:ext cx="9144064"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69" name="Text Box 17"/>
          <p:cNvSpPr txBox="1">
            <a:spLocks noChangeArrowheads="1"/>
          </p:cNvSpPr>
          <p:nvPr/>
        </p:nvSpPr>
        <p:spPr bwMode="auto">
          <a:xfrm>
            <a:off x="8273277" y="1352533"/>
            <a:ext cx="1143008" cy="474638"/>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Total concern</a:t>
            </a:r>
            <a:endParaRPr lang="en-GB" sz="1200" b="1" dirty="0">
              <a:latin typeface="+mn-lt"/>
              <a:ea typeface="Geneva" pitchFamily="-107" charset="-128"/>
              <a:cs typeface="+mn-cs"/>
            </a:endParaRPr>
          </a:p>
        </p:txBody>
      </p:sp>
      <p:sp>
        <p:nvSpPr>
          <p:cNvPr id="51" name="Rectangle 50"/>
          <p:cNvSpPr/>
          <p:nvPr/>
        </p:nvSpPr>
        <p:spPr bwMode="auto">
          <a:xfrm>
            <a:off x="8511531" y="1781161"/>
            <a:ext cx="642942" cy="5024600"/>
          </a:xfrm>
          <a:prstGeom prst="rect">
            <a:avLst/>
          </a:prstGeom>
          <a:solidFill>
            <a:schemeClr val="accent6">
              <a:lumMod val="40000"/>
              <a:lumOff val="60000"/>
            </a:schemeClr>
          </a:solidFill>
          <a:ln w="9525" cap="flat" cmpd="sng" algn="ctr">
            <a:solidFill>
              <a:schemeClr val="accent6">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0" name="Text Box 17"/>
          <p:cNvSpPr txBox="1">
            <a:spLocks noChangeArrowheads="1"/>
          </p:cNvSpPr>
          <p:nvPr/>
        </p:nvSpPr>
        <p:spPr bwMode="auto">
          <a:xfrm>
            <a:off x="8576089" y="176520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63%</a:t>
            </a:r>
            <a:endParaRPr lang="en-GB" sz="1200" b="1" dirty="0">
              <a:latin typeface="+mn-lt"/>
              <a:ea typeface="Geneva" pitchFamily="-107" charset="-128"/>
              <a:cs typeface="+mn-cs"/>
            </a:endParaRPr>
          </a:p>
        </p:txBody>
      </p:sp>
      <p:sp>
        <p:nvSpPr>
          <p:cNvPr id="52" name="Text Box 17"/>
          <p:cNvSpPr txBox="1">
            <a:spLocks noChangeArrowheads="1"/>
          </p:cNvSpPr>
          <p:nvPr/>
        </p:nvSpPr>
        <p:spPr bwMode="auto">
          <a:xfrm>
            <a:off x="8576089" y="2642434"/>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35%</a:t>
            </a:r>
            <a:endParaRPr lang="en-GB" sz="1200" b="1" dirty="0">
              <a:latin typeface="+mn-lt"/>
              <a:ea typeface="Geneva" pitchFamily="-107" charset="-128"/>
              <a:cs typeface="+mn-cs"/>
            </a:endParaRPr>
          </a:p>
        </p:txBody>
      </p:sp>
      <p:sp>
        <p:nvSpPr>
          <p:cNvPr id="53" name="Text Box 17"/>
          <p:cNvSpPr txBox="1">
            <a:spLocks noChangeArrowheads="1"/>
          </p:cNvSpPr>
          <p:nvPr/>
        </p:nvSpPr>
        <p:spPr bwMode="auto">
          <a:xfrm>
            <a:off x="8576089" y="2057612"/>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37%</a:t>
            </a:r>
            <a:endParaRPr lang="en-GB" sz="1200" b="1" dirty="0">
              <a:latin typeface="+mn-lt"/>
              <a:ea typeface="Geneva" pitchFamily="-107" charset="-128"/>
              <a:cs typeface="+mn-cs"/>
            </a:endParaRPr>
          </a:p>
        </p:txBody>
      </p:sp>
      <p:sp>
        <p:nvSpPr>
          <p:cNvPr id="54" name="Text Box 17"/>
          <p:cNvSpPr txBox="1">
            <a:spLocks noChangeArrowheads="1"/>
          </p:cNvSpPr>
          <p:nvPr/>
        </p:nvSpPr>
        <p:spPr bwMode="auto">
          <a:xfrm>
            <a:off x="8576089" y="3227256"/>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31%</a:t>
            </a:r>
            <a:endParaRPr lang="en-GB" sz="1200" b="1" dirty="0">
              <a:latin typeface="+mn-lt"/>
              <a:ea typeface="Geneva" pitchFamily="-107" charset="-128"/>
              <a:cs typeface="+mn-cs"/>
            </a:endParaRPr>
          </a:p>
        </p:txBody>
      </p:sp>
      <p:sp>
        <p:nvSpPr>
          <p:cNvPr id="55" name="Text Box 17"/>
          <p:cNvSpPr txBox="1">
            <a:spLocks noChangeArrowheads="1"/>
          </p:cNvSpPr>
          <p:nvPr/>
        </p:nvSpPr>
        <p:spPr bwMode="auto">
          <a:xfrm>
            <a:off x="8576089" y="235002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37%</a:t>
            </a:r>
            <a:endParaRPr lang="en-GB" sz="1200" b="1" dirty="0">
              <a:latin typeface="+mn-lt"/>
              <a:ea typeface="Geneva" pitchFamily="-107" charset="-128"/>
              <a:cs typeface="+mn-cs"/>
            </a:endParaRPr>
          </a:p>
        </p:txBody>
      </p:sp>
      <p:sp>
        <p:nvSpPr>
          <p:cNvPr id="56" name="Text Box 17"/>
          <p:cNvSpPr txBox="1">
            <a:spLocks noChangeArrowheads="1"/>
          </p:cNvSpPr>
          <p:nvPr/>
        </p:nvSpPr>
        <p:spPr bwMode="auto">
          <a:xfrm>
            <a:off x="8576089" y="349567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29%</a:t>
            </a:r>
            <a:endParaRPr lang="en-GB" sz="1200" b="1" dirty="0">
              <a:latin typeface="+mn-lt"/>
              <a:ea typeface="Geneva" pitchFamily="-107" charset="-128"/>
              <a:cs typeface="+mn-cs"/>
            </a:endParaRPr>
          </a:p>
        </p:txBody>
      </p:sp>
      <p:sp>
        <p:nvSpPr>
          <p:cNvPr id="57" name="Text Box 17"/>
          <p:cNvSpPr txBox="1">
            <a:spLocks noChangeArrowheads="1"/>
          </p:cNvSpPr>
          <p:nvPr/>
        </p:nvSpPr>
        <p:spPr bwMode="auto">
          <a:xfrm>
            <a:off x="8576089" y="3788084"/>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21%</a:t>
            </a:r>
            <a:endParaRPr lang="en-GB" sz="1200" b="1" dirty="0">
              <a:latin typeface="+mn-lt"/>
              <a:ea typeface="Geneva" pitchFamily="-107" charset="-128"/>
              <a:cs typeface="+mn-cs"/>
            </a:endParaRPr>
          </a:p>
        </p:txBody>
      </p:sp>
      <p:sp>
        <p:nvSpPr>
          <p:cNvPr id="58" name="Text Box 17"/>
          <p:cNvSpPr txBox="1">
            <a:spLocks noChangeArrowheads="1"/>
          </p:cNvSpPr>
          <p:nvPr/>
        </p:nvSpPr>
        <p:spPr bwMode="auto">
          <a:xfrm>
            <a:off x="8576089" y="408049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19%</a:t>
            </a:r>
            <a:endParaRPr lang="en-GB" sz="1200" b="1" dirty="0">
              <a:latin typeface="+mn-lt"/>
              <a:ea typeface="Geneva" pitchFamily="-107" charset="-128"/>
              <a:cs typeface="+mn-cs"/>
            </a:endParaRPr>
          </a:p>
        </p:txBody>
      </p:sp>
      <p:sp>
        <p:nvSpPr>
          <p:cNvPr id="59" name="Text Box 17"/>
          <p:cNvSpPr txBox="1">
            <a:spLocks noChangeArrowheads="1"/>
          </p:cNvSpPr>
          <p:nvPr/>
        </p:nvSpPr>
        <p:spPr bwMode="auto">
          <a:xfrm>
            <a:off x="8576089" y="468931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13%</a:t>
            </a:r>
            <a:endParaRPr lang="en-GB" sz="1200" b="1" dirty="0">
              <a:latin typeface="+mn-lt"/>
              <a:ea typeface="Geneva" pitchFamily="-107" charset="-128"/>
              <a:cs typeface="+mn-cs"/>
            </a:endParaRPr>
          </a:p>
        </p:txBody>
      </p:sp>
      <p:sp>
        <p:nvSpPr>
          <p:cNvPr id="60" name="Text Box 17"/>
          <p:cNvSpPr txBox="1">
            <a:spLocks noChangeArrowheads="1"/>
          </p:cNvSpPr>
          <p:nvPr/>
        </p:nvSpPr>
        <p:spPr bwMode="auto">
          <a:xfrm>
            <a:off x="8576089" y="4981722"/>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12%</a:t>
            </a:r>
            <a:endParaRPr lang="en-GB" sz="1200" b="1" dirty="0">
              <a:latin typeface="+mn-lt"/>
              <a:ea typeface="Geneva" pitchFamily="-107" charset="-128"/>
              <a:cs typeface="+mn-cs"/>
            </a:endParaRPr>
          </a:p>
        </p:txBody>
      </p:sp>
      <p:sp>
        <p:nvSpPr>
          <p:cNvPr id="61" name="Text Box 17"/>
          <p:cNvSpPr txBox="1">
            <a:spLocks noChangeArrowheads="1"/>
          </p:cNvSpPr>
          <p:nvPr/>
        </p:nvSpPr>
        <p:spPr bwMode="auto">
          <a:xfrm>
            <a:off x="8576089" y="527413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62" name="Text Box 17"/>
          <p:cNvSpPr txBox="1">
            <a:spLocks noChangeArrowheads="1"/>
          </p:cNvSpPr>
          <p:nvPr/>
        </p:nvSpPr>
        <p:spPr bwMode="auto">
          <a:xfrm>
            <a:off x="8576089" y="557968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9%</a:t>
            </a:r>
            <a:endParaRPr lang="en-GB" sz="1200" b="1" dirty="0">
              <a:latin typeface="+mn-lt"/>
              <a:ea typeface="Geneva" pitchFamily="-107" charset="-128"/>
              <a:cs typeface="+mn-cs"/>
            </a:endParaRPr>
          </a:p>
        </p:txBody>
      </p:sp>
      <p:sp>
        <p:nvSpPr>
          <p:cNvPr id="63" name="Text Box 17"/>
          <p:cNvSpPr txBox="1">
            <a:spLocks noChangeArrowheads="1"/>
          </p:cNvSpPr>
          <p:nvPr/>
        </p:nvSpPr>
        <p:spPr bwMode="auto">
          <a:xfrm>
            <a:off x="8576089" y="585895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9%</a:t>
            </a:r>
            <a:endParaRPr lang="en-GB" sz="1200" b="1" dirty="0">
              <a:latin typeface="+mn-lt"/>
              <a:ea typeface="Geneva" pitchFamily="-107" charset="-128"/>
              <a:cs typeface="+mn-cs"/>
            </a:endParaRPr>
          </a:p>
        </p:txBody>
      </p:sp>
      <p:sp>
        <p:nvSpPr>
          <p:cNvPr id="64" name="Text Box 17"/>
          <p:cNvSpPr txBox="1">
            <a:spLocks noChangeArrowheads="1"/>
          </p:cNvSpPr>
          <p:nvPr/>
        </p:nvSpPr>
        <p:spPr bwMode="auto">
          <a:xfrm>
            <a:off x="8576089" y="6151366"/>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65" name="Text Box 17"/>
          <p:cNvSpPr txBox="1">
            <a:spLocks noChangeArrowheads="1"/>
          </p:cNvSpPr>
          <p:nvPr/>
        </p:nvSpPr>
        <p:spPr bwMode="auto">
          <a:xfrm>
            <a:off x="8576089" y="644378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66" name="Text Box 17"/>
          <p:cNvSpPr txBox="1">
            <a:spLocks noChangeArrowheads="1"/>
          </p:cNvSpPr>
          <p:nvPr/>
        </p:nvSpPr>
        <p:spPr bwMode="auto">
          <a:xfrm>
            <a:off x="8569209" y="293484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33%</a:t>
            </a:r>
            <a:endParaRPr lang="en-GB" sz="1200" b="1" dirty="0">
              <a:latin typeface="+mn-lt"/>
              <a:ea typeface="Geneva" pitchFamily="-107" charset="-128"/>
              <a:cs typeface="+mn-cs"/>
            </a:endParaRPr>
          </a:p>
        </p:txBody>
      </p:sp>
      <p:sp>
        <p:nvSpPr>
          <p:cNvPr id="68" name="Text Box 17"/>
          <p:cNvSpPr txBox="1">
            <a:spLocks noChangeArrowheads="1"/>
          </p:cNvSpPr>
          <p:nvPr/>
        </p:nvSpPr>
        <p:spPr bwMode="auto">
          <a:xfrm>
            <a:off x="8559029" y="4424367"/>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18%</a:t>
            </a:r>
            <a:endParaRPr lang="en-GB" sz="1200" b="1" dirty="0">
              <a:latin typeface="+mn-lt"/>
              <a:ea typeface="Geneva" pitchFamily="-107" charset="-128"/>
              <a:cs typeface="+mn-cs"/>
            </a:endParaRPr>
          </a:p>
        </p:txBody>
      </p:sp>
      <p:sp>
        <p:nvSpPr>
          <p:cNvPr id="25" name="Rounded Rectangle 24"/>
          <p:cNvSpPr/>
          <p:nvPr/>
        </p:nvSpPr>
        <p:spPr bwMode="auto">
          <a:xfrm>
            <a:off x="772287" y="1781161"/>
            <a:ext cx="8358246" cy="285752"/>
          </a:xfrm>
          <a:prstGeom prst="roundRect">
            <a:avLst/>
          </a:prstGeom>
          <a:noFill/>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6" name="Rounded Rectangle 25"/>
          <p:cNvSpPr/>
          <p:nvPr/>
        </p:nvSpPr>
        <p:spPr bwMode="auto">
          <a:xfrm>
            <a:off x="772287" y="2638417"/>
            <a:ext cx="8358246" cy="285752"/>
          </a:xfrm>
          <a:prstGeom prst="roundRect">
            <a:avLst/>
          </a:prstGeom>
          <a:noFill/>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7" name="Rectangle 26"/>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Arrow Connector 61"/>
          <p:cNvCxnSpPr/>
          <p:nvPr/>
        </p:nvCxnSpPr>
        <p:spPr bwMode="auto">
          <a:xfrm rot="5400000">
            <a:off x="6951673" y="4031458"/>
            <a:ext cx="1143008" cy="1071570"/>
          </a:xfrm>
          <a:prstGeom prst="straightConnector1">
            <a:avLst/>
          </a:prstGeom>
          <a:solidFill>
            <a:schemeClr val="accent1"/>
          </a:solidFill>
          <a:ln w="28575" cap="flat" cmpd="sng" algn="ctr">
            <a:solidFill>
              <a:schemeClr val="accent2"/>
            </a:solidFill>
            <a:prstDash val="sysDash"/>
            <a:round/>
            <a:headEnd type="none" w="med" len="med"/>
            <a:tailEnd type="triangle" w="med" len="med"/>
          </a:ln>
          <a:effectLst/>
        </p:spPr>
      </p:cxnSp>
      <p:cxnSp>
        <p:nvCxnSpPr>
          <p:cNvPr id="58" name="Straight Arrow Connector 57"/>
          <p:cNvCxnSpPr/>
          <p:nvPr/>
        </p:nvCxnSpPr>
        <p:spPr bwMode="auto">
          <a:xfrm rot="5400000">
            <a:off x="1735905" y="3960020"/>
            <a:ext cx="2500330" cy="1588"/>
          </a:xfrm>
          <a:prstGeom prst="straightConnector1">
            <a:avLst/>
          </a:prstGeom>
          <a:solidFill>
            <a:schemeClr val="accent1"/>
          </a:solidFill>
          <a:ln w="28575" cap="flat" cmpd="sng" algn="ctr">
            <a:solidFill>
              <a:schemeClr val="accent2">
                <a:lumMod val="50000"/>
              </a:schemeClr>
            </a:solidFill>
            <a:prstDash val="sysDash"/>
            <a:round/>
            <a:headEnd type="none" w="med" len="med"/>
            <a:tailEnd type="triangle" w="med" len="med"/>
          </a:ln>
          <a:effectLst/>
        </p:spPr>
      </p:cxnSp>
      <p:cxnSp>
        <p:nvCxnSpPr>
          <p:cNvPr id="56" name="Straight Arrow Connector 55"/>
          <p:cNvCxnSpPr/>
          <p:nvPr/>
        </p:nvCxnSpPr>
        <p:spPr bwMode="auto">
          <a:xfrm>
            <a:off x="3629807" y="3352797"/>
            <a:ext cx="3714776" cy="1588"/>
          </a:xfrm>
          <a:prstGeom prst="straightConnector1">
            <a:avLst/>
          </a:prstGeom>
          <a:solidFill>
            <a:schemeClr val="accent1"/>
          </a:solidFill>
          <a:ln w="28575" cap="flat" cmpd="sng" algn="ctr">
            <a:solidFill>
              <a:schemeClr val="tx1"/>
            </a:solidFill>
            <a:prstDash val="sysDash"/>
            <a:round/>
            <a:headEnd type="none" w="med" len="med"/>
            <a:tailEnd type="triangle" w="med" len="med"/>
          </a:ln>
          <a:effectLst/>
        </p:spPr>
      </p:cxnSp>
      <p:sp>
        <p:nvSpPr>
          <p:cNvPr id="54" name="Rectangle 53"/>
          <p:cNvSpPr/>
          <p:nvPr/>
        </p:nvSpPr>
        <p:spPr bwMode="auto">
          <a:xfrm>
            <a:off x="3915559" y="5210185"/>
            <a:ext cx="3071834" cy="1571636"/>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3" name="Rectangle 52"/>
          <p:cNvSpPr/>
          <p:nvPr/>
        </p:nvSpPr>
        <p:spPr bwMode="auto">
          <a:xfrm>
            <a:off x="843726" y="5210185"/>
            <a:ext cx="2857520" cy="1571636"/>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S3Q1  In the past 12 months have you personally noticed and been impacted by the following…?</a:t>
            </a:r>
          </a:p>
          <a:p>
            <a:r>
              <a:rPr lang="en-GB" sz="1000" dirty="0" smtClean="0">
                <a:solidFill>
                  <a:srgbClr val="4D4D4D"/>
                </a:solidFill>
              </a:rPr>
              <a:t>S3Q2  Thinking about car insurance, are you aware of the ‘EU Gender Directive’ and its impact on the pricing of financial service products, particularly car insurance? </a:t>
            </a: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13" name="Chart 59"/>
          <p:cNvGraphicFramePr>
            <a:graphicFrameLocks/>
          </p:cNvGraphicFramePr>
          <p:nvPr/>
        </p:nvGraphicFramePr>
        <p:xfrm>
          <a:off x="557973" y="2138351"/>
          <a:ext cx="3135312" cy="2786082"/>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13"/>
          <p:cNvSpPr/>
          <p:nvPr/>
        </p:nvSpPr>
        <p:spPr>
          <a:xfrm>
            <a:off x="4136960" y="2424103"/>
            <a:ext cx="1128835" cy="307777"/>
          </a:xfrm>
          <a:prstGeom prst="rect">
            <a:avLst/>
          </a:prstGeom>
        </p:spPr>
        <p:txBody>
          <a:bodyPr wrap="none">
            <a:spAutoFit/>
          </a:bodyPr>
          <a:lstStyle/>
          <a:p>
            <a:pPr algn="ctr"/>
            <a:r>
              <a:rPr lang="en-GB" sz="1400" b="1" dirty="0" smtClean="0"/>
              <a:t>Fuel prices</a:t>
            </a:r>
            <a:endParaRPr lang="en-GB" sz="1400" b="1" dirty="0"/>
          </a:p>
        </p:txBody>
      </p:sp>
      <p:graphicFrame>
        <p:nvGraphicFramePr>
          <p:cNvPr id="20" name="Chart 58"/>
          <p:cNvGraphicFramePr>
            <a:graphicFrameLocks/>
          </p:cNvGraphicFramePr>
          <p:nvPr/>
        </p:nvGraphicFramePr>
        <p:xfrm>
          <a:off x="5487195" y="2138351"/>
          <a:ext cx="3656869" cy="3286148"/>
        </p:xfrm>
        <a:graphic>
          <a:graphicData uri="http://schemas.openxmlformats.org/drawingml/2006/chart">
            <c:chart xmlns:c="http://schemas.openxmlformats.org/drawingml/2006/chart" xmlns:r="http://schemas.openxmlformats.org/officeDocument/2006/relationships" r:id="rId4"/>
          </a:graphicData>
        </a:graphic>
      </p:graphicFrame>
      <p:sp>
        <p:nvSpPr>
          <p:cNvPr id="21" name="Rectangle 20"/>
          <p:cNvSpPr/>
          <p:nvPr/>
        </p:nvSpPr>
        <p:spPr>
          <a:xfrm>
            <a:off x="1700981" y="1709723"/>
            <a:ext cx="2000264" cy="523220"/>
          </a:xfrm>
          <a:prstGeom prst="rect">
            <a:avLst/>
          </a:prstGeom>
          <a:noFill/>
        </p:spPr>
        <p:txBody>
          <a:bodyPr wrap="square">
            <a:spAutoFit/>
          </a:bodyPr>
          <a:lstStyle/>
          <a:p>
            <a:pPr algn="ctr"/>
            <a:r>
              <a:rPr lang="en-GB" sz="1400" b="1" dirty="0" smtClean="0"/>
              <a:t>Negative </a:t>
            </a:r>
          </a:p>
          <a:p>
            <a:pPr algn="ctr"/>
            <a:r>
              <a:rPr lang="en-GB" sz="1400" b="1" dirty="0" smtClean="0"/>
              <a:t>impact</a:t>
            </a:r>
            <a:endParaRPr lang="en-GB" sz="1400" b="1" dirty="0"/>
          </a:p>
        </p:txBody>
      </p:sp>
      <p:sp>
        <p:nvSpPr>
          <p:cNvPr id="22" name="Rectangle 21"/>
          <p:cNvSpPr/>
          <p:nvPr/>
        </p:nvSpPr>
        <p:spPr>
          <a:xfrm>
            <a:off x="5415757" y="1709723"/>
            <a:ext cx="1928826" cy="523220"/>
          </a:xfrm>
          <a:prstGeom prst="rect">
            <a:avLst/>
          </a:prstGeom>
          <a:noFill/>
        </p:spPr>
        <p:txBody>
          <a:bodyPr wrap="square">
            <a:spAutoFit/>
          </a:bodyPr>
          <a:lstStyle/>
          <a:p>
            <a:pPr algn="ctr"/>
            <a:r>
              <a:rPr lang="en-GB" sz="1400" b="1" dirty="0" smtClean="0"/>
              <a:t>Positive </a:t>
            </a:r>
          </a:p>
          <a:p>
            <a:pPr algn="ctr"/>
            <a:r>
              <a:rPr lang="en-GB" sz="1400" b="1" dirty="0" smtClean="0"/>
              <a:t>impact</a:t>
            </a:r>
            <a:endParaRPr lang="en-GB" sz="1400" b="1" dirty="0"/>
          </a:p>
        </p:txBody>
      </p:sp>
      <p:sp>
        <p:nvSpPr>
          <p:cNvPr id="23" name="Rectangle 22"/>
          <p:cNvSpPr/>
          <p:nvPr/>
        </p:nvSpPr>
        <p:spPr>
          <a:xfrm>
            <a:off x="4129873" y="3209922"/>
            <a:ext cx="1071571" cy="307777"/>
          </a:xfrm>
          <a:prstGeom prst="rect">
            <a:avLst/>
          </a:prstGeom>
          <a:solidFill>
            <a:schemeClr val="bg1"/>
          </a:solidFill>
        </p:spPr>
        <p:txBody>
          <a:bodyPr wrap="square">
            <a:spAutoFit/>
          </a:bodyPr>
          <a:lstStyle/>
          <a:p>
            <a:pPr algn="ctr"/>
            <a:r>
              <a:rPr lang="en-GB" sz="1400" b="1" dirty="0" smtClean="0"/>
              <a:t>Insurance</a:t>
            </a:r>
            <a:endParaRPr lang="en-GB" sz="1400" b="1" dirty="0"/>
          </a:p>
        </p:txBody>
      </p:sp>
      <p:sp>
        <p:nvSpPr>
          <p:cNvPr id="24" name="Rectangle 23"/>
          <p:cNvSpPr/>
          <p:nvPr/>
        </p:nvSpPr>
        <p:spPr>
          <a:xfrm>
            <a:off x="3701245" y="3852863"/>
            <a:ext cx="2000264" cy="523220"/>
          </a:xfrm>
          <a:prstGeom prst="rect">
            <a:avLst/>
          </a:prstGeom>
        </p:spPr>
        <p:txBody>
          <a:bodyPr wrap="square">
            <a:spAutoFit/>
          </a:bodyPr>
          <a:lstStyle/>
          <a:p>
            <a:pPr algn="ctr"/>
            <a:r>
              <a:rPr lang="en-GB" sz="1400" b="1" dirty="0" smtClean="0"/>
              <a:t>Cost of maintenance and repair</a:t>
            </a:r>
            <a:endParaRPr lang="en-GB" sz="1400" b="1" dirty="0"/>
          </a:p>
        </p:txBody>
      </p:sp>
      <p:cxnSp>
        <p:nvCxnSpPr>
          <p:cNvPr id="30" name="Straight Connector 57"/>
          <p:cNvCxnSpPr>
            <a:cxnSpLocks noChangeShapeType="1"/>
          </p:cNvCxnSpPr>
          <p:nvPr/>
        </p:nvCxnSpPr>
        <p:spPr bwMode="auto">
          <a:xfrm>
            <a:off x="1200915" y="2924169"/>
            <a:ext cx="5214974" cy="1588"/>
          </a:xfrm>
          <a:prstGeom prst="line">
            <a:avLst/>
          </a:prstGeom>
          <a:noFill/>
          <a:ln w="6350" algn="ctr">
            <a:solidFill>
              <a:schemeClr val="tx1"/>
            </a:solidFill>
            <a:prstDash val="sysDot"/>
            <a:round/>
            <a:headEnd/>
            <a:tailEnd/>
          </a:ln>
        </p:spPr>
      </p:cxnSp>
      <p:cxnSp>
        <p:nvCxnSpPr>
          <p:cNvPr id="31" name="Straight Connector 30"/>
          <p:cNvCxnSpPr/>
          <p:nvPr/>
        </p:nvCxnSpPr>
        <p:spPr bwMode="auto">
          <a:xfrm rot="5400000">
            <a:off x="2558237" y="3352797"/>
            <a:ext cx="2286016"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graphicFrame>
        <p:nvGraphicFramePr>
          <p:cNvPr id="35" name="Table 34"/>
          <p:cNvGraphicFramePr>
            <a:graphicFrameLocks noGrp="1"/>
          </p:cNvGraphicFramePr>
          <p:nvPr/>
        </p:nvGraphicFramePr>
        <p:xfrm>
          <a:off x="843725" y="4567243"/>
          <a:ext cx="1931961" cy="487680"/>
        </p:xfrm>
        <a:graphic>
          <a:graphicData uri="http://schemas.openxmlformats.org/drawingml/2006/table">
            <a:tbl>
              <a:tblPr firstRow="1" bandRow="1">
                <a:tableStyleId>{5C22544A-7EE6-4342-B048-85BDC9FD1C3A}</a:tableStyleId>
              </a:tblPr>
              <a:tblGrid>
                <a:gridCol w="208280"/>
                <a:gridCol w="1723681"/>
              </a:tblGrid>
              <a:tr h="165849">
                <a:tc>
                  <a:txBody>
                    <a:bodyPr/>
                    <a:lstStyle/>
                    <a:p>
                      <a:endParaRPr lang="en-GB" sz="1000" dirty="0">
                        <a:solidFill>
                          <a:schemeClr val="tx1"/>
                        </a:solidFill>
                      </a:endParaRPr>
                    </a:p>
                  </a:txBody>
                  <a:tcPr>
                    <a:solidFill>
                      <a:schemeClr val="accent2">
                        <a:lumMod val="75000"/>
                      </a:schemeClr>
                    </a:solidFill>
                  </a:tcPr>
                </a:tc>
                <a:tc>
                  <a:txBody>
                    <a:bodyPr/>
                    <a:lstStyle/>
                    <a:p>
                      <a:r>
                        <a:rPr lang="en-GB" sz="1000" b="0" dirty="0" smtClean="0">
                          <a:solidFill>
                            <a:schemeClr val="tx1"/>
                          </a:solidFill>
                        </a:rPr>
                        <a:t>Significant</a:t>
                      </a:r>
                      <a:r>
                        <a:rPr lang="en-GB" sz="1000" b="0" baseline="0" dirty="0" smtClean="0">
                          <a:solidFill>
                            <a:schemeClr val="tx1"/>
                          </a:solidFill>
                        </a:rPr>
                        <a:t> n</a:t>
                      </a:r>
                      <a:r>
                        <a:rPr lang="en-GB" sz="1000" b="0" dirty="0" smtClean="0">
                          <a:solidFill>
                            <a:schemeClr val="tx1"/>
                          </a:solidFill>
                        </a:rPr>
                        <a:t>egative impact</a:t>
                      </a:r>
                      <a:endParaRPr lang="en-GB" sz="1000" b="0" dirty="0">
                        <a:solidFill>
                          <a:schemeClr val="tx1"/>
                        </a:solidFill>
                      </a:endParaRPr>
                    </a:p>
                  </a:txBody>
                  <a:tcPr>
                    <a:noFill/>
                  </a:tcPr>
                </a:tc>
              </a:tr>
              <a:tr h="165849">
                <a:tc>
                  <a:txBody>
                    <a:bodyPr/>
                    <a:lstStyle/>
                    <a:p>
                      <a:endParaRPr lang="en-GB" sz="1000" dirty="0">
                        <a:solidFill>
                          <a:schemeClr val="tx1"/>
                        </a:solidFill>
                      </a:endParaRPr>
                    </a:p>
                  </a:txBody>
                  <a:tcPr>
                    <a:solidFill>
                      <a:schemeClr val="accent2"/>
                    </a:solidFill>
                  </a:tcPr>
                </a:tc>
                <a:tc>
                  <a:txBody>
                    <a:bodyPr/>
                    <a:lstStyle/>
                    <a:p>
                      <a:pPr marL="0" marR="0" indent="0" algn="l" defTabSz="981456" rtl="0" eaLnBrk="1" fontAlgn="auto" latinLnBrk="0" hangingPunct="1">
                        <a:lnSpc>
                          <a:spcPct val="100000"/>
                        </a:lnSpc>
                        <a:spcBef>
                          <a:spcPts val="0"/>
                        </a:spcBef>
                        <a:spcAft>
                          <a:spcPts val="0"/>
                        </a:spcAft>
                        <a:buClrTx/>
                        <a:buSzTx/>
                        <a:buFontTx/>
                        <a:buNone/>
                        <a:tabLst/>
                        <a:defRPr/>
                      </a:pPr>
                      <a:r>
                        <a:rPr lang="en-GB" sz="1000" b="0" dirty="0" smtClean="0">
                          <a:solidFill>
                            <a:schemeClr val="tx1"/>
                          </a:solidFill>
                        </a:rPr>
                        <a:t>Negative impact</a:t>
                      </a:r>
                    </a:p>
                  </a:txBody>
                  <a:tcPr>
                    <a:noFill/>
                  </a:tcPr>
                </a:tc>
              </a:tr>
            </a:tbl>
          </a:graphicData>
        </a:graphic>
      </p:graphicFrame>
      <p:cxnSp>
        <p:nvCxnSpPr>
          <p:cNvPr id="38" name="Straight Connector 37"/>
          <p:cNvCxnSpPr/>
          <p:nvPr/>
        </p:nvCxnSpPr>
        <p:spPr bwMode="auto">
          <a:xfrm rot="5400000">
            <a:off x="4487857" y="3352003"/>
            <a:ext cx="2286016"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3" name="Straight Connector 57"/>
          <p:cNvCxnSpPr>
            <a:cxnSpLocks noChangeShapeType="1"/>
          </p:cNvCxnSpPr>
          <p:nvPr/>
        </p:nvCxnSpPr>
        <p:spPr bwMode="auto">
          <a:xfrm>
            <a:off x="1200915" y="3708399"/>
            <a:ext cx="5214974" cy="1588"/>
          </a:xfrm>
          <a:prstGeom prst="line">
            <a:avLst/>
          </a:prstGeom>
          <a:noFill/>
          <a:ln w="6350" algn="ctr">
            <a:solidFill>
              <a:schemeClr val="tx1"/>
            </a:solidFill>
            <a:prstDash val="sysDot"/>
            <a:round/>
            <a:headEnd/>
            <a:tailEnd/>
          </a:ln>
        </p:spPr>
      </p:cxnSp>
      <p:graphicFrame>
        <p:nvGraphicFramePr>
          <p:cNvPr id="46" name="Chart 45"/>
          <p:cNvGraphicFramePr/>
          <p:nvPr/>
        </p:nvGraphicFramePr>
        <p:xfrm>
          <a:off x="7201707" y="1566847"/>
          <a:ext cx="5286412" cy="4500594"/>
        </p:xfrm>
        <a:graphic>
          <a:graphicData uri="http://schemas.openxmlformats.org/drawingml/2006/chart">
            <c:chart xmlns:c="http://schemas.openxmlformats.org/drawingml/2006/chart" xmlns:r="http://schemas.openxmlformats.org/officeDocument/2006/relationships" r:id="rId5"/>
          </a:graphicData>
        </a:graphic>
      </p:graphicFrame>
      <p:sp>
        <p:nvSpPr>
          <p:cNvPr id="47" name="Rectangle 46"/>
          <p:cNvSpPr/>
          <p:nvPr/>
        </p:nvSpPr>
        <p:spPr>
          <a:xfrm>
            <a:off x="7487459" y="1709723"/>
            <a:ext cx="2143140" cy="523220"/>
          </a:xfrm>
          <a:prstGeom prst="rect">
            <a:avLst/>
          </a:prstGeom>
          <a:noFill/>
        </p:spPr>
        <p:txBody>
          <a:bodyPr wrap="square">
            <a:spAutoFit/>
          </a:bodyPr>
          <a:lstStyle/>
          <a:p>
            <a:pPr algn="ctr"/>
            <a:r>
              <a:rPr lang="en-GB" sz="1400" b="1" dirty="0" smtClean="0"/>
              <a:t>Awareness and impact of EU gender directive</a:t>
            </a:r>
            <a:endParaRPr lang="en-GB" sz="1400" b="1" dirty="0"/>
          </a:p>
        </p:txBody>
      </p:sp>
      <p:sp>
        <p:nvSpPr>
          <p:cNvPr id="49" name="TextBox 48"/>
          <p:cNvSpPr txBox="1"/>
          <p:nvPr/>
        </p:nvSpPr>
        <p:spPr>
          <a:xfrm>
            <a:off x="915163" y="5292403"/>
            <a:ext cx="3143272" cy="461665"/>
          </a:xfrm>
          <a:prstGeom prst="rect">
            <a:avLst/>
          </a:prstGeom>
          <a:noFill/>
        </p:spPr>
        <p:txBody>
          <a:bodyPr wrap="square" rtlCol="0">
            <a:spAutoFit/>
          </a:bodyPr>
          <a:lstStyle/>
          <a:p>
            <a:r>
              <a:rPr lang="en-GB" sz="1200" b="1" dirty="0" smtClean="0"/>
              <a:t>Cost increases have a particularly negative impact on...</a:t>
            </a:r>
            <a:endParaRPr lang="en-GB" sz="1200" b="1" dirty="0"/>
          </a:p>
        </p:txBody>
      </p:sp>
      <p:sp>
        <p:nvSpPr>
          <p:cNvPr id="50" name="TextBox 49"/>
          <p:cNvSpPr txBox="1"/>
          <p:nvPr/>
        </p:nvSpPr>
        <p:spPr>
          <a:xfrm>
            <a:off x="915163" y="5754016"/>
            <a:ext cx="3000396" cy="1384995"/>
          </a:xfrm>
          <a:prstGeom prst="rect">
            <a:avLst/>
          </a:prstGeom>
          <a:noFill/>
        </p:spPr>
        <p:txBody>
          <a:bodyPr wrap="square" rtlCol="0">
            <a:spAutoFit/>
          </a:bodyPr>
          <a:lstStyle/>
          <a:p>
            <a:pPr marL="177800" indent="-177800">
              <a:buFont typeface="Arial" pitchFamily="34" charset="0"/>
              <a:buChar char="•"/>
            </a:pPr>
            <a:r>
              <a:rPr lang="en-GB" sz="1200" dirty="0" smtClean="0"/>
              <a:t>Females</a:t>
            </a:r>
          </a:p>
          <a:p>
            <a:pPr marL="177800" indent="-177800">
              <a:buFont typeface="Arial" pitchFamily="34" charset="0"/>
              <a:buChar char="•"/>
            </a:pPr>
            <a:r>
              <a:rPr lang="en-GB" sz="1200" dirty="0" smtClean="0"/>
              <a:t>Those aged under 65 years</a:t>
            </a:r>
          </a:p>
          <a:p>
            <a:pPr marL="177800" indent="-177800">
              <a:buFont typeface="Arial" pitchFamily="34" charset="0"/>
              <a:buChar char="•"/>
            </a:pPr>
            <a:r>
              <a:rPr lang="en-GB" sz="1200" dirty="0" smtClean="0"/>
              <a:t>Parents</a:t>
            </a:r>
          </a:p>
          <a:p>
            <a:pPr marL="177800" indent="-177800">
              <a:buFont typeface="Arial" pitchFamily="34" charset="0"/>
              <a:buChar char="•"/>
            </a:pPr>
            <a:r>
              <a:rPr lang="en-GB" sz="1200" dirty="0" smtClean="0"/>
              <a:t>Those who have more than 1 car in their household</a:t>
            </a:r>
          </a:p>
          <a:p>
            <a:pPr marL="88900" indent="-88900"/>
            <a:endParaRPr lang="en-GB" sz="1200" dirty="0" smtClean="0"/>
          </a:p>
          <a:p>
            <a:pPr>
              <a:buFont typeface="Arial" pitchFamily="34" charset="0"/>
              <a:buChar char="•"/>
            </a:pPr>
            <a:endParaRPr lang="en-GB" sz="1200" dirty="0"/>
          </a:p>
        </p:txBody>
      </p:sp>
      <p:sp>
        <p:nvSpPr>
          <p:cNvPr id="51" name="TextBox 50"/>
          <p:cNvSpPr txBox="1"/>
          <p:nvPr/>
        </p:nvSpPr>
        <p:spPr>
          <a:xfrm>
            <a:off x="3915559" y="5266092"/>
            <a:ext cx="3357586" cy="461665"/>
          </a:xfrm>
          <a:prstGeom prst="rect">
            <a:avLst/>
          </a:prstGeom>
          <a:noFill/>
        </p:spPr>
        <p:txBody>
          <a:bodyPr wrap="square" rtlCol="0">
            <a:spAutoFit/>
          </a:bodyPr>
          <a:lstStyle/>
          <a:p>
            <a:r>
              <a:rPr lang="en-GB" sz="1200" b="1" dirty="0" smtClean="0"/>
              <a:t>The EU Gender Directive has had a particularly negative impact on...</a:t>
            </a:r>
            <a:endParaRPr lang="en-GB" sz="1200" b="1" dirty="0"/>
          </a:p>
        </p:txBody>
      </p:sp>
      <p:sp>
        <p:nvSpPr>
          <p:cNvPr id="52" name="TextBox 51"/>
          <p:cNvSpPr txBox="1"/>
          <p:nvPr/>
        </p:nvSpPr>
        <p:spPr>
          <a:xfrm>
            <a:off x="3915559" y="5694720"/>
            <a:ext cx="3214710" cy="1015663"/>
          </a:xfrm>
          <a:prstGeom prst="rect">
            <a:avLst/>
          </a:prstGeom>
          <a:noFill/>
        </p:spPr>
        <p:txBody>
          <a:bodyPr wrap="square" rtlCol="0">
            <a:spAutoFit/>
          </a:bodyPr>
          <a:lstStyle/>
          <a:p>
            <a:pPr marL="177800" indent="-177800">
              <a:buFont typeface="Arial" pitchFamily="34" charset="0"/>
              <a:buChar char="•"/>
            </a:pPr>
            <a:r>
              <a:rPr lang="en-GB" sz="1200" dirty="0" smtClean="0"/>
              <a:t>Females – although 19% of males say their premium has increased as a result</a:t>
            </a:r>
          </a:p>
          <a:p>
            <a:pPr marL="177800" indent="-177800">
              <a:buFont typeface="Arial" pitchFamily="34" charset="0"/>
              <a:buChar char="•"/>
            </a:pPr>
            <a:r>
              <a:rPr lang="en-GB" sz="1200" dirty="0" smtClean="0"/>
              <a:t>Those aged under 45 years</a:t>
            </a:r>
          </a:p>
          <a:p>
            <a:pPr marL="88900" indent="-88900"/>
            <a:endParaRPr lang="en-GB" sz="1200" dirty="0" smtClean="0"/>
          </a:p>
          <a:p>
            <a:pPr>
              <a:buFont typeface="Arial" pitchFamily="34" charset="0"/>
              <a:buChar char="•"/>
            </a:pPr>
            <a:endParaRPr lang="en-GB" sz="1200" dirty="0"/>
          </a:p>
        </p:txBody>
      </p:sp>
      <p:sp>
        <p:nvSpPr>
          <p:cNvPr id="29" name="Rectangle 28"/>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sp>
        <p:nvSpPr>
          <p:cNvPr id="34" name="Title 1"/>
          <p:cNvSpPr>
            <a:spLocks noGrp="1"/>
          </p:cNvSpPr>
          <p:nvPr>
            <p:ph type="title"/>
          </p:nvPr>
        </p:nvSpPr>
        <p:spPr>
          <a:xfrm>
            <a:off x="849600" y="352800"/>
            <a:ext cx="9067038" cy="1285884"/>
          </a:xfrm>
          <a:noFill/>
        </p:spPr>
        <p:txBody>
          <a:bodyPr/>
          <a:lstStyle/>
          <a:p>
            <a:r>
              <a:rPr dirty="0" smtClean="0">
                <a:latin typeface="Arial" pitchFamily="34" charset="0"/>
                <a:ea typeface="Geneva"/>
                <a:cs typeface="Geneva"/>
              </a:rPr>
              <a:t>Impact of rising cost of motoring.</a:t>
            </a:r>
            <a:br>
              <a:rPr dirty="0" smtClean="0">
                <a:latin typeface="Arial" pitchFamily="34" charset="0"/>
                <a:ea typeface="Geneva"/>
                <a:cs typeface="Geneva"/>
              </a:rPr>
            </a:br>
            <a:r>
              <a:rPr sz="1400" dirty="0" smtClean="0">
                <a:latin typeface="Arial" pitchFamily="34" charset="0"/>
                <a:ea typeface="Geneva"/>
                <a:cs typeface="Geneva"/>
              </a:rPr>
              <a:t>Rising fuel prices have the biggest negative impact on motorists, indicating that the fuel tax freeze is well-aimed. However, some see a positive effect in rising motoring costs, especially those aged 65+ and non-speeders. </a:t>
            </a:r>
            <a:endParaRPr dirty="0" smtClean="0">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S3Q4  What have you already given up because of the rising cost of motoring OR what do you believe you would have to give up doing by car if the cost of motoring continues to rise? </a:t>
            </a:r>
          </a:p>
          <a:p>
            <a:pPr marL="391077" indent="-391077" eaLnBrk="0" hangingPunct="0">
              <a:defRPr/>
            </a:pPr>
            <a:r>
              <a:rPr lang="en-GB" sz="1000" dirty="0" smtClean="0">
                <a:solidFill>
                  <a:srgbClr val="4D4D4D"/>
                </a:solidFill>
                <a:latin typeface="+mn-lt"/>
              </a:rPr>
              <a:t>Base: all respondents 2013 (n=1542); 2012 (n= 1,003)</a:t>
            </a:r>
            <a:endParaRPr lang="en-GB" sz="1000" dirty="0">
              <a:solidFill>
                <a:srgbClr val="4D4D4D"/>
              </a:solidFill>
              <a:latin typeface="+mn-lt"/>
            </a:endParaRPr>
          </a:p>
        </p:txBody>
      </p:sp>
      <p:graphicFrame>
        <p:nvGraphicFramePr>
          <p:cNvPr id="13" name="Chart 12"/>
          <p:cNvGraphicFramePr>
            <a:graphicFrameLocks/>
          </p:cNvGraphicFramePr>
          <p:nvPr/>
        </p:nvGraphicFramePr>
        <p:xfrm>
          <a:off x="557973" y="1566847"/>
          <a:ext cx="7358114" cy="5143536"/>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13"/>
          <p:cNvSpPr/>
          <p:nvPr/>
        </p:nvSpPr>
        <p:spPr bwMode="auto">
          <a:xfrm>
            <a:off x="8085263" y="1781161"/>
            <a:ext cx="500066" cy="4500594"/>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20" name="Text Box 17"/>
          <p:cNvSpPr txBox="1">
            <a:spLocks noChangeArrowheads="1"/>
          </p:cNvSpPr>
          <p:nvPr/>
        </p:nvSpPr>
        <p:spPr bwMode="auto">
          <a:xfrm>
            <a:off x="8058963" y="1852599"/>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9%</a:t>
            </a:r>
            <a:endParaRPr lang="en-GB" sz="1000" b="1" dirty="0">
              <a:solidFill>
                <a:schemeClr val="bg1"/>
              </a:solidFill>
              <a:latin typeface="+mn-lt"/>
              <a:ea typeface="Geneva" pitchFamily="-107" charset="-128"/>
              <a:cs typeface="+mn-cs"/>
            </a:endParaRPr>
          </a:p>
        </p:txBody>
      </p:sp>
      <p:sp>
        <p:nvSpPr>
          <p:cNvPr id="21" name="Text Box 17"/>
          <p:cNvSpPr txBox="1">
            <a:spLocks noChangeArrowheads="1"/>
          </p:cNvSpPr>
          <p:nvPr/>
        </p:nvSpPr>
        <p:spPr bwMode="auto">
          <a:xfrm>
            <a:off x="8058963" y="2352665"/>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10%</a:t>
            </a:r>
            <a:endParaRPr lang="en-GB" sz="1000" b="1" dirty="0">
              <a:solidFill>
                <a:schemeClr val="bg1"/>
              </a:solidFill>
              <a:latin typeface="+mn-lt"/>
              <a:ea typeface="Geneva" pitchFamily="-107" charset="-128"/>
              <a:cs typeface="+mn-cs"/>
            </a:endParaRPr>
          </a:p>
        </p:txBody>
      </p:sp>
      <p:sp>
        <p:nvSpPr>
          <p:cNvPr id="22" name="Text Box 17"/>
          <p:cNvSpPr txBox="1">
            <a:spLocks noChangeArrowheads="1"/>
          </p:cNvSpPr>
          <p:nvPr/>
        </p:nvSpPr>
        <p:spPr bwMode="auto">
          <a:xfrm>
            <a:off x="8058963" y="2879288"/>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5%</a:t>
            </a:r>
            <a:endParaRPr lang="en-GB" sz="1000" b="1" dirty="0">
              <a:solidFill>
                <a:schemeClr val="bg1"/>
              </a:solidFill>
              <a:latin typeface="+mn-lt"/>
              <a:ea typeface="Geneva" pitchFamily="-107" charset="-128"/>
              <a:cs typeface="+mn-cs"/>
            </a:endParaRPr>
          </a:p>
        </p:txBody>
      </p:sp>
      <p:sp>
        <p:nvSpPr>
          <p:cNvPr id="23" name="Text Box 17"/>
          <p:cNvSpPr txBox="1">
            <a:spLocks noChangeArrowheads="1"/>
          </p:cNvSpPr>
          <p:nvPr/>
        </p:nvSpPr>
        <p:spPr bwMode="auto">
          <a:xfrm>
            <a:off x="8058963" y="3879420"/>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10%</a:t>
            </a:r>
            <a:endParaRPr lang="en-GB" sz="1000" b="1" dirty="0">
              <a:solidFill>
                <a:schemeClr val="bg1"/>
              </a:solidFill>
              <a:latin typeface="+mn-lt"/>
              <a:ea typeface="Geneva" pitchFamily="-107" charset="-128"/>
              <a:cs typeface="+mn-cs"/>
            </a:endParaRPr>
          </a:p>
        </p:txBody>
      </p:sp>
      <p:sp>
        <p:nvSpPr>
          <p:cNvPr id="24" name="Text Box 17"/>
          <p:cNvSpPr txBox="1">
            <a:spLocks noChangeArrowheads="1"/>
          </p:cNvSpPr>
          <p:nvPr/>
        </p:nvSpPr>
        <p:spPr bwMode="auto">
          <a:xfrm>
            <a:off x="8058963" y="4424367"/>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8%</a:t>
            </a:r>
            <a:endParaRPr lang="en-GB" sz="1000" b="1" dirty="0">
              <a:solidFill>
                <a:schemeClr val="bg1"/>
              </a:solidFill>
              <a:latin typeface="+mn-lt"/>
              <a:ea typeface="Geneva" pitchFamily="-107" charset="-128"/>
              <a:cs typeface="+mn-cs"/>
            </a:endParaRPr>
          </a:p>
        </p:txBody>
      </p:sp>
      <p:sp>
        <p:nvSpPr>
          <p:cNvPr id="25" name="Text Box 17"/>
          <p:cNvSpPr txBox="1">
            <a:spLocks noChangeArrowheads="1"/>
          </p:cNvSpPr>
          <p:nvPr/>
        </p:nvSpPr>
        <p:spPr bwMode="auto">
          <a:xfrm>
            <a:off x="8045813" y="4879552"/>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a:t>
            </a:r>
            <a:endParaRPr lang="en-GB" sz="1000" b="1" dirty="0">
              <a:solidFill>
                <a:schemeClr val="bg1"/>
              </a:solidFill>
              <a:latin typeface="+mn-lt"/>
              <a:ea typeface="Geneva" pitchFamily="-107" charset="-128"/>
              <a:cs typeface="+mn-cs"/>
            </a:endParaRPr>
          </a:p>
        </p:txBody>
      </p:sp>
      <p:sp>
        <p:nvSpPr>
          <p:cNvPr id="26" name="Text Box 17"/>
          <p:cNvSpPr txBox="1">
            <a:spLocks noChangeArrowheads="1"/>
          </p:cNvSpPr>
          <p:nvPr/>
        </p:nvSpPr>
        <p:spPr bwMode="auto">
          <a:xfrm>
            <a:off x="8058963" y="5424499"/>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10%</a:t>
            </a:r>
            <a:endParaRPr lang="en-GB" sz="1000" b="1" dirty="0">
              <a:solidFill>
                <a:schemeClr val="bg1"/>
              </a:solidFill>
              <a:latin typeface="+mn-lt"/>
              <a:ea typeface="Geneva" pitchFamily="-107" charset="-128"/>
              <a:cs typeface="+mn-cs"/>
            </a:endParaRPr>
          </a:p>
        </p:txBody>
      </p:sp>
      <p:sp>
        <p:nvSpPr>
          <p:cNvPr id="27" name="Text Box 17"/>
          <p:cNvSpPr txBox="1">
            <a:spLocks noChangeArrowheads="1"/>
          </p:cNvSpPr>
          <p:nvPr/>
        </p:nvSpPr>
        <p:spPr bwMode="auto">
          <a:xfrm>
            <a:off x="8058963" y="5924565"/>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5%</a:t>
            </a:r>
            <a:endParaRPr lang="en-GB" sz="1000" b="1" dirty="0">
              <a:solidFill>
                <a:schemeClr val="bg1"/>
              </a:solidFill>
              <a:latin typeface="+mn-lt"/>
              <a:ea typeface="Geneva" pitchFamily="-107" charset="-128"/>
              <a:cs typeface="+mn-cs"/>
            </a:endParaRPr>
          </a:p>
        </p:txBody>
      </p:sp>
      <p:sp>
        <p:nvSpPr>
          <p:cNvPr id="28" name="Text Box 17"/>
          <p:cNvSpPr txBox="1">
            <a:spLocks noChangeArrowheads="1"/>
          </p:cNvSpPr>
          <p:nvPr/>
        </p:nvSpPr>
        <p:spPr bwMode="auto">
          <a:xfrm>
            <a:off x="8559029" y="1423971"/>
            <a:ext cx="85725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29" name="Rectangle 28"/>
          <p:cNvSpPr/>
          <p:nvPr/>
        </p:nvSpPr>
        <p:spPr bwMode="auto">
          <a:xfrm>
            <a:off x="8721630" y="1781161"/>
            <a:ext cx="500066" cy="4500594"/>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30" name="Text Box 17"/>
          <p:cNvSpPr txBox="1">
            <a:spLocks noChangeArrowheads="1"/>
          </p:cNvSpPr>
          <p:nvPr/>
        </p:nvSpPr>
        <p:spPr bwMode="auto">
          <a:xfrm>
            <a:off x="8679336" y="1852599"/>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29%</a:t>
            </a:r>
            <a:endParaRPr lang="en-GB" sz="1000" b="1" dirty="0">
              <a:latin typeface="+mn-lt"/>
              <a:ea typeface="Geneva" pitchFamily="-107" charset="-128"/>
              <a:cs typeface="+mn-cs"/>
            </a:endParaRPr>
          </a:p>
        </p:txBody>
      </p:sp>
      <p:sp>
        <p:nvSpPr>
          <p:cNvPr id="31" name="Text Box 17"/>
          <p:cNvSpPr txBox="1">
            <a:spLocks noChangeArrowheads="1"/>
          </p:cNvSpPr>
          <p:nvPr/>
        </p:nvSpPr>
        <p:spPr bwMode="auto">
          <a:xfrm>
            <a:off x="8679336" y="2352665"/>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28%</a:t>
            </a:r>
            <a:endParaRPr lang="en-GB" sz="1000" b="1" dirty="0">
              <a:latin typeface="+mn-lt"/>
              <a:ea typeface="Geneva" pitchFamily="-107" charset="-128"/>
              <a:cs typeface="+mn-cs"/>
            </a:endParaRPr>
          </a:p>
        </p:txBody>
      </p:sp>
      <p:sp>
        <p:nvSpPr>
          <p:cNvPr id="32" name="Text Box 17"/>
          <p:cNvSpPr txBox="1">
            <a:spLocks noChangeArrowheads="1"/>
          </p:cNvSpPr>
          <p:nvPr/>
        </p:nvSpPr>
        <p:spPr bwMode="auto">
          <a:xfrm>
            <a:off x="8679336" y="2879288"/>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25%</a:t>
            </a:r>
            <a:endParaRPr lang="en-GB" sz="1000" b="1" dirty="0">
              <a:latin typeface="+mn-lt"/>
              <a:ea typeface="Geneva" pitchFamily="-107" charset="-128"/>
              <a:cs typeface="+mn-cs"/>
            </a:endParaRPr>
          </a:p>
        </p:txBody>
      </p:sp>
      <p:sp>
        <p:nvSpPr>
          <p:cNvPr id="34" name="Text Box 17"/>
          <p:cNvSpPr txBox="1">
            <a:spLocks noChangeArrowheads="1"/>
          </p:cNvSpPr>
          <p:nvPr/>
        </p:nvSpPr>
        <p:spPr bwMode="auto">
          <a:xfrm>
            <a:off x="8679336" y="3879420"/>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14%</a:t>
            </a:r>
            <a:endParaRPr lang="en-GB" sz="1000" b="1" dirty="0">
              <a:latin typeface="+mn-lt"/>
              <a:ea typeface="Geneva" pitchFamily="-107" charset="-128"/>
              <a:cs typeface="+mn-cs"/>
            </a:endParaRPr>
          </a:p>
        </p:txBody>
      </p:sp>
      <p:sp>
        <p:nvSpPr>
          <p:cNvPr id="35" name="Text Box 17"/>
          <p:cNvSpPr txBox="1">
            <a:spLocks noChangeArrowheads="1"/>
          </p:cNvSpPr>
          <p:nvPr/>
        </p:nvSpPr>
        <p:spPr bwMode="auto">
          <a:xfrm>
            <a:off x="8679336" y="4424367"/>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16%</a:t>
            </a:r>
            <a:endParaRPr lang="en-GB" sz="1000" b="1" dirty="0">
              <a:latin typeface="+mn-lt"/>
              <a:ea typeface="Geneva" pitchFamily="-107" charset="-128"/>
              <a:cs typeface="+mn-cs"/>
            </a:endParaRPr>
          </a:p>
        </p:txBody>
      </p:sp>
      <p:sp>
        <p:nvSpPr>
          <p:cNvPr id="36" name="Text Box 17"/>
          <p:cNvSpPr txBox="1">
            <a:spLocks noChangeArrowheads="1"/>
          </p:cNvSpPr>
          <p:nvPr/>
        </p:nvSpPr>
        <p:spPr bwMode="auto">
          <a:xfrm>
            <a:off x="8679336" y="4879552"/>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a:t>
            </a:r>
            <a:endParaRPr lang="en-GB" sz="1000" b="1" dirty="0">
              <a:latin typeface="+mn-lt"/>
              <a:ea typeface="Geneva" pitchFamily="-107" charset="-128"/>
              <a:cs typeface="+mn-cs"/>
            </a:endParaRPr>
          </a:p>
        </p:txBody>
      </p:sp>
      <p:sp>
        <p:nvSpPr>
          <p:cNvPr id="37" name="Text Box 17"/>
          <p:cNvSpPr txBox="1">
            <a:spLocks noChangeArrowheads="1"/>
          </p:cNvSpPr>
          <p:nvPr/>
        </p:nvSpPr>
        <p:spPr bwMode="auto">
          <a:xfrm>
            <a:off x="8679336" y="5424499"/>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21%</a:t>
            </a:r>
            <a:endParaRPr lang="en-GB" sz="1000" b="1" dirty="0">
              <a:latin typeface="+mn-lt"/>
              <a:ea typeface="Geneva" pitchFamily="-107" charset="-128"/>
              <a:cs typeface="+mn-cs"/>
            </a:endParaRPr>
          </a:p>
        </p:txBody>
      </p:sp>
      <p:sp>
        <p:nvSpPr>
          <p:cNvPr id="38" name="Text Box 17"/>
          <p:cNvSpPr txBox="1">
            <a:spLocks noChangeArrowheads="1"/>
          </p:cNvSpPr>
          <p:nvPr/>
        </p:nvSpPr>
        <p:spPr bwMode="auto">
          <a:xfrm>
            <a:off x="8679336" y="5924565"/>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14%</a:t>
            </a:r>
            <a:endParaRPr lang="en-GB" sz="1000" b="1" dirty="0">
              <a:latin typeface="+mn-lt"/>
              <a:ea typeface="Geneva" pitchFamily="-107" charset="-128"/>
              <a:cs typeface="+mn-cs"/>
            </a:endParaRPr>
          </a:p>
        </p:txBody>
      </p:sp>
      <p:sp>
        <p:nvSpPr>
          <p:cNvPr id="39" name="Rectangle 38"/>
          <p:cNvSpPr/>
          <p:nvPr/>
        </p:nvSpPr>
        <p:spPr bwMode="auto">
          <a:xfrm>
            <a:off x="9315703" y="1781161"/>
            <a:ext cx="500066" cy="4500594"/>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40" name="Text Box 17"/>
          <p:cNvSpPr txBox="1">
            <a:spLocks noChangeArrowheads="1"/>
          </p:cNvSpPr>
          <p:nvPr/>
        </p:nvSpPr>
        <p:spPr bwMode="auto">
          <a:xfrm>
            <a:off x="9273409" y="1852599"/>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62%</a:t>
            </a:r>
            <a:endParaRPr lang="en-GB" sz="1000" b="1" dirty="0">
              <a:solidFill>
                <a:schemeClr val="bg1"/>
              </a:solidFill>
              <a:latin typeface="+mn-lt"/>
              <a:ea typeface="Geneva" pitchFamily="-107" charset="-128"/>
              <a:cs typeface="+mn-cs"/>
            </a:endParaRPr>
          </a:p>
        </p:txBody>
      </p:sp>
      <p:sp>
        <p:nvSpPr>
          <p:cNvPr id="41" name="Text Box 17"/>
          <p:cNvSpPr txBox="1">
            <a:spLocks noChangeArrowheads="1"/>
          </p:cNvSpPr>
          <p:nvPr/>
        </p:nvSpPr>
        <p:spPr bwMode="auto">
          <a:xfrm>
            <a:off x="9273409" y="2352665"/>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62%</a:t>
            </a:r>
            <a:endParaRPr lang="en-GB" sz="1000" b="1" dirty="0">
              <a:solidFill>
                <a:schemeClr val="bg1"/>
              </a:solidFill>
              <a:latin typeface="+mn-lt"/>
              <a:ea typeface="Geneva" pitchFamily="-107" charset="-128"/>
              <a:cs typeface="+mn-cs"/>
            </a:endParaRPr>
          </a:p>
        </p:txBody>
      </p:sp>
      <p:sp>
        <p:nvSpPr>
          <p:cNvPr id="42" name="Text Box 17"/>
          <p:cNvSpPr txBox="1">
            <a:spLocks noChangeArrowheads="1"/>
          </p:cNvSpPr>
          <p:nvPr/>
        </p:nvSpPr>
        <p:spPr bwMode="auto">
          <a:xfrm>
            <a:off x="9273409" y="2879288"/>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70%</a:t>
            </a:r>
            <a:endParaRPr lang="en-GB" sz="1000" b="1" dirty="0">
              <a:solidFill>
                <a:schemeClr val="bg1"/>
              </a:solidFill>
              <a:latin typeface="+mn-lt"/>
              <a:ea typeface="Geneva" pitchFamily="-107" charset="-128"/>
              <a:cs typeface="+mn-cs"/>
            </a:endParaRPr>
          </a:p>
        </p:txBody>
      </p:sp>
      <p:sp>
        <p:nvSpPr>
          <p:cNvPr id="43" name="Text Box 17"/>
          <p:cNvSpPr txBox="1">
            <a:spLocks noChangeArrowheads="1"/>
          </p:cNvSpPr>
          <p:nvPr/>
        </p:nvSpPr>
        <p:spPr bwMode="auto">
          <a:xfrm>
            <a:off x="9273409" y="3879420"/>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76%</a:t>
            </a:r>
            <a:endParaRPr lang="en-GB" sz="1000" b="1" dirty="0">
              <a:solidFill>
                <a:schemeClr val="bg1"/>
              </a:solidFill>
              <a:latin typeface="+mn-lt"/>
              <a:ea typeface="Geneva" pitchFamily="-107" charset="-128"/>
              <a:cs typeface="+mn-cs"/>
            </a:endParaRPr>
          </a:p>
        </p:txBody>
      </p:sp>
      <p:sp>
        <p:nvSpPr>
          <p:cNvPr id="44" name="Text Box 17"/>
          <p:cNvSpPr txBox="1">
            <a:spLocks noChangeArrowheads="1"/>
          </p:cNvSpPr>
          <p:nvPr/>
        </p:nvSpPr>
        <p:spPr bwMode="auto">
          <a:xfrm>
            <a:off x="9273409" y="4424367"/>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76%</a:t>
            </a:r>
            <a:endParaRPr lang="en-GB" sz="1000" b="1" dirty="0">
              <a:solidFill>
                <a:schemeClr val="bg1"/>
              </a:solidFill>
              <a:latin typeface="+mn-lt"/>
              <a:ea typeface="Geneva" pitchFamily="-107" charset="-128"/>
              <a:cs typeface="+mn-cs"/>
            </a:endParaRPr>
          </a:p>
        </p:txBody>
      </p:sp>
      <p:sp>
        <p:nvSpPr>
          <p:cNvPr id="45" name="Text Box 17"/>
          <p:cNvSpPr txBox="1">
            <a:spLocks noChangeArrowheads="1"/>
          </p:cNvSpPr>
          <p:nvPr/>
        </p:nvSpPr>
        <p:spPr bwMode="auto">
          <a:xfrm>
            <a:off x="9273409" y="4879552"/>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a:t>
            </a:r>
            <a:endParaRPr lang="en-GB" sz="1000" b="1" dirty="0">
              <a:solidFill>
                <a:schemeClr val="bg1"/>
              </a:solidFill>
              <a:latin typeface="+mn-lt"/>
              <a:ea typeface="Geneva" pitchFamily="-107" charset="-128"/>
              <a:cs typeface="+mn-cs"/>
            </a:endParaRPr>
          </a:p>
        </p:txBody>
      </p:sp>
      <p:sp>
        <p:nvSpPr>
          <p:cNvPr id="46" name="Text Box 17"/>
          <p:cNvSpPr txBox="1">
            <a:spLocks noChangeArrowheads="1"/>
          </p:cNvSpPr>
          <p:nvPr/>
        </p:nvSpPr>
        <p:spPr bwMode="auto">
          <a:xfrm>
            <a:off x="9273409" y="5424499"/>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70%</a:t>
            </a:r>
            <a:endParaRPr lang="en-GB" sz="1000" b="1" dirty="0">
              <a:solidFill>
                <a:schemeClr val="bg1"/>
              </a:solidFill>
              <a:latin typeface="+mn-lt"/>
              <a:ea typeface="Geneva" pitchFamily="-107" charset="-128"/>
              <a:cs typeface="+mn-cs"/>
            </a:endParaRPr>
          </a:p>
        </p:txBody>
      </p:sp>
      <p:sp>
        <p:nvSpPr>
          <p:cNvPr id="47" name="Text Box 17"/>
          <p:cNvSpPr txBox="1">
            <a:spLocks noChangeArrowheads="1"/>
          </p:cNvSpPr>
          <p:nvPr/>
        </p:nvSpPr>
        <p:spPr bwMode="auto">
          <a:xfrm>
            <a:off x="9273409" y="5924565"/>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81%</a:t>
            </a:r>
            <a:endParaRPr lang="en-GB" sz="1000" b="1" dirty="0">
              <a:solidFill>
                <a:schemeClr val="bg1"/>
              </a:solidFill>
              <a:latin typeface="+mn-lt"/>
              <a:ea typeface="Geneva" pitchFamily="-107" charset="-128"/>
              <a:cs typeface="+mn-cs"/>
            </a:endParaRPr>
          </a:p>
        </p:txBody>
      </p:sp>
      <p:sp>
        <p:nvSpPr>
          <p:cNvPr id="48" name="Text Box 17"/>
          <p:cNvSpPr txBox="1">
            <a:spLocks noChangeArrowheads="1"/>
          </p:cNvSpPr>
          <p:nvPr/>
        </p:nvSpPr>
        <p:spPr bwMode="auto">
          <a:xfrm>
            <a:off x="8058963" y="3379354"/>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5%</a:t>
            </a:r>
            <a:endParaRPr lang="en-GB" sz="1000" b="1" dirty="0">
              <a:solidFill>
                <a:schemeClr val="bg1"/>
              </a:solidFill>
              <a:latin typeface="+mn-lt"/>
              <a:ea typeface="Geneva" pitchFamily="-107" charset="-128"/>
              <a:cs typeface="+mn-cs"/>
            </a:endParaRPr>
          </a:p>
        </p:txBody>
      </p:sp>
      <p:sp>
        <p:nvSpPr>
          <p:cNvPr id="49" name="Text Box 17"/>
          <p:cNvSpPr txBox="1">
            <a:spLocks noChangeArrowheads="1"/>
          </p:cNvSpPr>
          <p:nvPr/>
        </p:nvSpPr>
        <p:spPr bwMode="auto">
          <a:xfrm>
            <a:off x="8679336" y="3379354"/>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latin typeface="+mn-lt"/>
                <a:ea typeface="Geneva" pitchFamily="-107" charset="-128"/>
                <a:cs typeface="+mn-cs"/>
              </a:rPr>
              <a:t>18%</a:t>
            </a:r>
            <a:endParaRPr lang="en-GB" sz="1000" b="1" dirty="0">
              <a:latin typeface="+mn-lt"/>
              <a:ea typeface="Geneva" pitchFamily="-107" charset="-128"/>
              <a:cs typeface="+mn-cs"/>
            </a:endParaRPr>
          </a:p>
        </p:txBody>
      </p:sp>
      <p:sp>
        <p:nvSpPr>
          <p:cNvPr id="50" name="Text Box 17"/>
          <p:cNvSpPr txBox="1">
            <a:spLocks noChangeArrowheads="1"/>
          </p:cNvSpPr>
          <p:nvPr/>
        </p:nvSpPr>
        <p:spPr bwMode="auto">
          <a:xfrm>
            <a:off x="9273409" y="3379354"/>
            <a:ext cx="584654" cy="259195"/>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000" b="1" dirty="0" smtClean="0">
                <a:solidFill>
                  <a:schemeClr val="bg1"/>
                </a:solidFill>
                <a:latin typeface="+mn-lt"/>
                <a:ea typeface="Geneva" pitchFamily="-107" charset="-128"/>
                <a:cs typeface="+mn-cs"/>
              </a:rPr>
              <a:t>77%</a:t>
            </a:r>
            <a:endParaRPr lang="en-GB" sz="1000" b="1" dirty="0">
              <a:solidFill>
                <a:schemeClr val="bg1"/>
              </a:solidFill>
              <a:latin typeface="+mn-lt"/>
              <a:ea typeface="Geneva" pitchFamily="-107" charset="-128"/>
              <a:cs typeface="+mn-cs"/>
            </a:endParaRPr>
          </a:p>
        </p:txBody>
      </p:sp>
      <p:sp>
        <p:nvSpPr>
          <p:cNvPr id="52" name="Rectangle 51"/>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sp>
        <p:nvSpPr>
          <p:cNvPr id="53" name="Oval 32"/>
          <p:cNvSpPr>
            <a:spLocks noChangeArrowheads="1"/>
          </p:cNvSpPr>
          <p:nvPr/>
        </p:nvSpPr>
        <p:spPr bwMode="auto">
          <a:xfrm>
            <a:off x="3486931" y="1852599"/>
            <a:ext cx="517525" cy="214314"/>
          </a:xfrm>
          <a:prstGeom prst="ellipse">
            <a:avLst/>
          </a:prstGeom>
          <a:noFill/>
          <a:ln w="19050" algn="ctr">
            <a:solidFill>
              <a:schemeClr val="bg1"/>
            </a:solidFill>
            <a:round/>
            <a:headEnd/>
            <a:tailEnd/>
          </a:ln>
        </p:spPr>
        <p:txBody>
          <a:bodyPr lIns="104287" tIns="52144" rIns="104287" bIns="52144"/>
          <a:lstStyle/>
          <a:p>
            <a:pPr algn="ctr" eaLnBrk="0" hangingPunct="0"/>
            <a:endParaRPr lang="en-US" sz="1600" dirty="0">
              <a:solidFill>
                <a:srgbClr val="4D4D4D"/>
              </a:solidFill>
            </a:endParaRPr>
          </a:p>
        </p:txBody>
      </p:sp>
      <p:sp>
        <p:nvSpPr>
          <p:cNvPr id="61" name="Rectangle 24"/>
          <p:cNvSpPr>
            <a:spLocks noChangeArrowheads="1"/>
          </p:cNvSpPr>
          <p:nvPr/>
        </p:nvSpPr>
        <p:spPr bwMode="auto">
          <a:xfrm>
            <a:off x="3844121" y="3424235"/>
            <a:ext cx="428628" cy="214314"/>
          </a:xfrm>
          <a:prstGeom prst="rect">
            <a:avLst/>
          </a:prstGeom>
          <a:noFill/>
          <a:ln w="19050" algn="ctr">
            <a:solidFill>
              <a:schemeClr val="bg1"/>
            </a:solidFill>
            <a:round/>
            <a:headEnd/>
            <a:tailEnd/>
          </a:ln>
        </p:spPr>
        <p:txBody>
          <a:bodyPr lIns="104287" tIns="52144" rIns="104287" bIns="52144"/>
          <a:lstStyle/>
          <a:p>
            <a:pPr algn="ctr" eaLnBrk="0" hangingPunct="0"/>
            <a:endParaRPr lang="en-US" sz="1600" dirty="0">
              <a:solidFill>
                <a:srgbClr val="4D4D4D"/>
              </a:solidFill>
            </a:endParaRPr>
          </a:p>
        </p:txBody>
      </p:sp>
      <p:sp>
        <p:nvSpPr>
          <p:cNvPr id="62" name="Rectangle 24"/>
          <p:cNvSpPr>
            <a:spLocks noChangeArrowheads="1"/>
          </p:cNvSpPr>
          <p:nvPr/>
        </p:nvSpPr>
        <p:spPr bwMode="auto">
          <a:xfrm>
            <a:off x="6058699" y="1852599"/>
            <a:ext cx="428628" cy="214314"/>
          </a:xfrm>
          <a:prstGeom prst="rect">
            <a:avLst/>
          </a:prstGeom>
          <a:noFill/>
          <a:ln w="19050" algn="ctr">
            <a:solidFill>
              <a:schemeClr val="bg1"/>
            </a:solidFill>
            <a:round/>
            <a:headEnd/>
            <a:tailEnd/>
          </a:ln>
        </p:spPr>
        <p:txBody>
          <a:bodyPr lIns="104287" tIns="52144" rIns="104287" bIns="52144"/>
          <a:lstStyle/>
          <a:p>
            <a:pPr algn="ctr" eaLnBrk="0" hangingPunct="0"/>
            <a:endParaRPr lang="en-US" sz="1600" dirty="0">
              <a:solidFill>
                <a:srgbClr val="4D4D4D"/>
              </a:solidFill>
            </a:endParaRPr>
          </a:p>
        </p:txBody>
      </p:sp>
      <p:sp>
        <p:nvSpPr>
          <p:cNvPr id="63" name="Rectangle 24"/>
          <p:cNvSpPr>
            <a:spLocks noChangeArrowheads="1"/>
          </p:cNvSpPr>
          <p:nvPr/>
        </p:nvSpPr>
        <p:spPr bwMode="auto">
          <a:xfrm>
            <a:off x="5844385" y="2924169"/>
            <a:ext cx="428628" cy="214314"/>
          </a:xfrm>
          <a:prstGeom prst="rect">
            <a:avLst/>
          </a:prstGeom>
          <a:noFill/>
          <a:ln w="19050" algn="ctr">
            <a:solidFill>
              <a:schemeClr val="bg1"/>
            </a:solidFill>
            <a:round/>
            <a:headEnd/>
            <a:tailEnd/>
          </a:ln>
        </p:spPr>
        <p:txBody>
          <a:bodyPr lIns="104287" tIns="52144" rIns="104287" bIns="52144"/>
          <a:lstStyle/>
          <a:p>
            <a:pPr algn="ctr" eaLnBrk="0" hangingPunct="0"/>
            <a:endParaRPr lang="en-US" sz="1600" dirty="0">
              <a:solidFill>
                <a:srgbClr val="4D4D4D"/>
              </a:solidFill>
            </a:endParaRPr>
          </a:p>
        </p:txBody>
      </p:sp>
      <p:sp>
        <p:nvSpPr>
          <p:cNvPr id="64" name="Rectangle 24"/>
          <p:cNvSpPr>
            <a:spLocks noChangeArrowheads="1"/>
          </p:cNvSpPr>
          <p:nvPr/>
        </p:nvSpPr>
        <p:spPr bwMode="auto">
          <a:xfrm>
            <a:off x="3986997" y="2924169"/>
            <a:ext cx="428628" cy="214314"/>
          </a:xfrm>
          <a:prstGeom prst="rect">
            <a:avLst/>
          </a:prstGeom>
          <a:noFill/>
          <a:ln w="19050" algn="ctr">
            <a:solidFill>
              <a:schemeClr val="bg1"/>
            </a:solidFill>
            <a:round/>
            <a:headEnd/>
            <a:tailEnd/>
          </a:ln>
        </p:spPr>
        <p:txBody>
          <a:bodyPr lIns="104287" tIns="52144" rIns="104287" bIns="52144"/>
          <a:lstStyle/>
          <a:p>
            <a:pPr algn="ctr" eaLnBrk="0" hangingPunct="0"/>
            <a:endParaRPr lang="en-US" sz="1600" dirty="0">
              <a:solidFill>
                <a:srgbClr val="4D4D4D"/>
              </a:solidFill>
            </a:endParaRPr>
          </a:p>
        </p:txBody>
      </p:sp>
      <p:sp>
        <p:nvSpPr>
          <p:cNvPr id="56" name="Title 1"/>
          <p:cNvSpPr>
            <a:spLocks noGrp="1"/>
          </p:cNvSpPr>
          <p:nvPr>
            <p:ph type="title"/>
          </p:nvPr>
        </p:nvSpPr>
        <p:spPr>
          <a:xfrm>
            <a:off x="447775" y="397049"/>
            <a:ext cx="9138476" cy="1079500"/>
          </a:xfrm>
          <a:noFill/>
        </p:spPr>
        <p:txBody>
          <a:bodyPr/>
          <a:lstStyle/>
          <a:p>
            <a:r>
              <a:rPr dirty="0" smtClean="0">
                <a:latin typeface="Arial" pitchFamily="34" charset="0"/>
                <a:ea typeface="Geneva"/>
                <a:cs typeface="Geneva"/>
              </a:rPr>
              <a:t>Sacrifices made due to rising motoring costs.</a:t>
            </a:r>
            <a:br>
              <a:rPr dirty="0" smtClean="0">
                <a:latin typeface="Arial" pitchFamily="34" charset="0"/>
                <a:ea typeface="Geneva"/>
                <a:cs typeface="Geneva"/>
              </a:rPr>
            </a:br>
            <a:r>
              <a:rPr sz="1400" dirty="0" smtClean="0">
                <a:latin typeface="Arial" pitchFamily="34" charset="0"/>
                <a:ea typeface="Geneva"/>
                <a:cs typeface="Geneva"/>
              </a:rPr>
              <a:t>People are more likely to give up elements of their social life as a result of risings motoring costs </a:t>
            </a:r>
            <a:r>
              <a:rPr lang="en-GB" sz="1400" dirty="0" smtClean="0">
                <a:latin typeface="Arial" pitchFamily="34" charset="0"/>
                <a:ea typeface="Geneva"/>
                <a:cs typeface="Geneva"/>
              </a:rPr>
              <a:t>–</a:t>
            </a:r>
            <a:r>
              <a:rPr sz="1400" dirty="0" smtClean="0">
                <a:latin typeface="Arial" pitchFamily="34" charset="0"/>
                <a:ea typeface="Geneva"/>
                <a:cs typeface="Geneva"/>
              </a:rPr>
              <a:t> and significantly more so than last year. This is particularly the case for people who are C2DE and those who live rurally.</a:t>
            </a:r>
            <a:endParaRPr dirty="0" smtClean="0">
              <a:latin typeface="Arial" pitchFamily="34" charset="0"/>
              <a:ea typeface="Geneva"/>
              <a:cs typeface="Genev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915559" y="3852863"/>
            <a:ext cx="2928958" cy="423839"/>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
        <p:nvSpPr>
          <p:cNvPr id="2" name="Title 1"/>
          <p:cNvSpPr>
            <a:spLocks noGrp="1"/>
          </p:cNvSpPr>
          <p:nvPr>
            <p:ph type="title"/>
          </p:nvPr>
        </p:nvSpPr>
        <p:spPr/>
        <p:txBody>
          <a:bodyPr/>
          <a:lstStyle/>
          <a:p>
            <a:r>
              <a:rPr lang="en-GB" dirty="0" smtClean="0">
                <a:latin typeface="Arial" pitchFamily="34" charset="0"/>
                <a:ea typeface="Geneva"/>
                <a:cs typeface="Geneva"/>
              </a:rPr>
              <a:t>Presentation order.</a:t>
            </a:r>
            <a:endParaRPr lang="en-GB" dirty="0"/>
          </a:p>
        </p:txBody>
      </p:sp>
      <p:sp>
        <p:nvSpPr>
          <p:cNvPr id="7" name="Rectangle 6"/>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Introduction</a:t>
            </a:r>
          </a:p>
        </p:txBody>
      </p:sp>
      <p:sp>
        <p:nvSpPr>
          <p:cNvPr id="9" name="Rectangle 8"/>
          <p:cNvSpPr/>
          <p:nvPr/>
        </p:nvSpPr>
        <p:spPr bwMode="auto">
          <a:xfrm>
            <a:off x="3915559" y="1995475"/>
            <a:ext cx="2928958"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Introduction</a:t>
            </a:r>
          </a:p>
        </p:txBody>
      </p:sp>
      <p:sp>
        <p:nvSpPr>
          <p:cNvPr id="10" name="Rectangle 9"/>
          <p:cNvSpPr/>
          <p:nvPr/>
        </p:nvSpPr>
        <p:spPr bwMode="auto">
          <a:xfrm>
            <a:off x="3915559" y="2495541"/>
            <a:ext cx="2928958"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1" name="Rectangle 10"/>
          <p:cNvSpPr/>
          <p:nvPr/>
        </p:nvSpPr>
        <p:spPr bwMode="auto">
          <a:xfrm>
            <a:off x="3915559" y="2847942"/>
            <a:ext cx="2928958" cy="352401"/>
          </a:xfrm>
          <a:prstGeom prst="rect">
            <a:avLst/>
          </a:prstGeom>
          <a:solidFill>
            <a:schemeClr val="accent6">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 &amp; taxes</a:t>
            </a:r>
          </a:p>
        </p:txBody>
      </p:sp>
      <p:sp>
        <p:nvSpPr>
          <p:cNvPr id="12" name="Rectangle 11"/>
          <p:cNvSpPr/>
          <p:nvPr/>
        </p:nvSpPr>
        <p:spPr bwMode="auto">
          <a:xfrm>
            <a:off x="3915559" y="3205132"/>
            <a:ext cx="2928958" cy="357190"/>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Green motoring</a:t>
            </a:r>
          </a:p>
        </p:txBody>
      </p:sp>
      <p:sp>
        <p:nvSpPr>
          <p:cNvPr id="13" name="Rectangle 12"/>
          <p:cNvSpPr/>
          <p:nvPr/>
        </p:nvSpPr>
        <p:spPr bwMode="auto">
          <a:xfrm>
            <a:off x="3915559" y="3562322"/>
            <a:ext cx="2928958" cy="357190"/>
          </a:xfrm>
          <a:prstGeom prst="rect">
            <a:avLst/>
          </a:prstGeom>
          <a:solidFill>
            <a:schemeClr val="accent5">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Safety</a:t>
            </a:r>
            <a:r>
              <a:rPr kumimoji="0" lang="en-GB" sz="1400" b="1" i="0" u="none" strike="noStrike" cap="none" normalizeH="0" dirty="0" smtClean="0">
                <a:ln>
                  <a:noFill/>
                </a:ln>
                <a:solidFill>
                  <a:schemeClr val="bg1"/>
                </a:solidFill>
                <a:effectLst/>
                <a:latin typeface="Arial" pitchFamily="34" charset="0"/>
              </a:rPr>
              <a:t> &amp; technology</a:t>
            </a:r>
            <a:endParaRPr kumimoji="0" lang="en-GB" sz="1400" b="1" i="0" u="none" strike="noStrike" cap="none" normalizeH="0" baseline="0" dirty="0" smtClean="0">
              <a:ln>
                <a:noFill/>
              </a:ln>
              <a:solidFill>
                <a:schemeClr val="bg1"/>
              </a:solidFill>
              <a:effectLst/>
              <a:latin typeface="Arial" pitchFamily="34" charset="0"/>
            </a:endParaRPr>
          </a:p>
        </p:txBody>
      </p:sp>
      <p:sp>
        <p:nvSpPr>
          <p:cNvPr id="15" name="Rectangle 14"/>
          <p:cNvSpPr/>
          <p:nvPr/>
        </p:nvSpPr>
        <p:spPr bwMode="auto">
          <a:xfrm>
            <a:off x="3915559" y="4424367"/>
            <a:ext cx="2928958"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16" name="Rectangle 15"/>
          <p:cNvSpPr/>
          <p:nvPr/>
        </p:nvSpPr>
        <p:spPr bwMode="auto">
          <a:xfrm>
            <a:off x="3915559" y="4924433"/>
            <a:ext cx="2928958"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
        <p:nvSpPr>
          <p:cNvPr id="17" name="Rectangle 16"/>
          <p:cNvSpPr/>
          <p:nvPr/>
        </p:nvSpPr>
        <p:spPr>
          <a:xfrm>
            <a:off x="1629543" y="2781293"/>
            <a:ext cx="1957383" cy="1169551"/>
          </a:xfrm>
          <a:prstGeom prst="rect">
            <a:avLst/>
          </a:prstGeom>
        </p:spPr>
        <p:txBody>
          <a:bodyPr wrap="square">
            <a:spAutoFit/>
          </a:bodyPr>
          <a:lstStyle/>
          <a:p>
            <a:pPr marL="0" lvl="2" indent="0" algn="ctr" defTabSz="719138">
              <a:lnSpc>
                <a:spcPts val="2100"/>
              </a:lnSpc>
              <a:spcAft>
                <a:spcPts val="500"/>
              </a:spcAft>
              <a:defRPr/>
            </a:pPr>
            <a:r>
              <a:rPr lang="en-GB" sz="1400" kern="0" dirty="0" smtClean="0">
                <a:solidFill>
                  <a:prstClr val="black"/>
                </a:solidFill>
                <a:latin typeface="Arial"/>
              </a:rPr>
              <a:t>Supplemented with data from previous years where applicable</a:t>
            </a:r>
          </a:p>
        </p:txBody>
      </p:sp>
      <p:sp>
        <p:nvSpPr>
          <p:cNvPr id="18" name="Rectangle 17"/>
          <p:cNvSpPr/>
          <p:nvPr/>
        </p:nvSpPr>
        <p:spPr>
          <a:xfrm>
            <a:off x="7201707" y="2781293"/>
            <a:ext cx="1857387" cy="1169551"/>
          </a:xfrm>
          <a:prstGeom prst="rect">
            <a:avLst/>
          </a:prstGeom>
        </p:spPr>
        <p:txBody>
          <a:bodyPr wrap="square">
            <a:spAutoFit/>
          </a:bodyPr>
          <a:lstStyle/>
          <a:p>
            <a:pPr marL="87313" lvl="2" indent="0" algn="ctr" defTabSz="719138">
              <a:lnSpc>
                <a:spcPts val="2100"/>
              </a:lnSpc>
              <a:spcAft>
                <a:spcPts val="500"/>
              </a:spcAft>
              <a:defRPr/>
            </a:pPr>
            <a:r>
              <a:rPr lang="en-GB" sz="1400" kern="0" dirty="0" smtClean="0">
                <a:solidFill>
                  <a:prstClr val="black"/>
                </a:solidFill>
                <a:latin typeface="Arial"/>
              </a:rPr>
              <a:t>Significant differences between key groups highlighted </a:t>
            </a:r>
          </a:p>
        </p:txBody>
      </p:sp>
      <p:sp>
        <p:nvSpPr>
          <p:cNvPr id="19" name="Right Brace 18"/>
          <p:cNvSpPr/>
          <p:nvPr/>
        </p:nvSpPr>
        <p:spPr bwMode="auto">
          <a:xfrm rot="10800000">
            <a:off x="3486931" y="2424103"/>
            <a:ext cx="285752" cy="1928826"/>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0" name="Right Brace 19"/>
          <p:cNvSpPr/>
          <p:nvPr/>
        </p:nvSpPr>
        <p:spPr bwMode="auto">
          <a:xfrm>
            <a:off x="6987393" y="2424103"/>
            <a:ext cx="285752" cy="1928826"/>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209914" cy="1079500"/>
          </a:xfrm>
          <a:noFill/>
        </p:spPr>
        <p:txBody>
          <a:bodyPr/>
          <a:lstStyle/>
          <a:p>
            <a:r>
              <a:rPr dirty="0" smtClean="0">
                <a:latin typeface="Arial" pitchFamily="34" charset="0"/>
                <a:ea typeface="Geneva"/>
                <a:cs typeface="Geneva"/>
              </a:rPr>
              <a:t>Approaches to reducing insurance premiums.</a:t>
            </a:r>
            <a:br>
              <a:rPr dirty="0" smtClean="0">
                <a:latin typeface="Arial" pitchFamily="34" charset="0"/>
                <a:ea typeface="Geneva"/>
                <a:cs typeface="Geneva"/>
              </a:rPr>
            </a:br>
            <a:r>
              <a:rPr sz="1400" dirty="0" smtClean="0">
                <a:solidFill>
                  <a:prstClr val="black"/>
                </a:solidFill>
                <a:latin typeface="Arial" pitchFamily="34" charset="0"/>
                <a:ea typeface="Geneva"/>
                <a:cs typeface="Geneva"/>
              </a:rPr>
              <a:t>More than 1 in 10 have already removed other drivers from their policy to lower the cost </a:t>
            </a:r>
            <a:r>
              <a:rPr lang="en-GB" sz="1400" dirty="0" smtClean="0">
                <a:solidFill>
                  <a:prstClr val="black"/>
                </a:solidFill>
                <a:latin typeface="Arial" pitchFamily="34" charset="0"/>
                <a:ea typeface="Geneva"/>
                <a:cs typeface="Geneva"/>
              </a:rPr>
              <a:t>–</a:t>
            </a:r>
            <a:r>
              <a:rPr sz="1400" dirty="0" smtClean="0">
                <a:solidFill>
                  <a:prstClr val="black"/>
                </a:solidFill>
                <a:latin typeface="Arial" pitchFamily="34" charset="0"/>
                <a:ea typeface="Geneva"/>
                <a:cs typeface="Geneva"/>
              </a:rPr>
              <a:t> especially low mileage drivers and those aged 65+. </a:t>
            </a:r>
            <a:br>
              <a:rPr sz="1400" dirty="0" smtClean="0">
                <a:solidFill>
                  <a:prstClr val="black"/>
                </a:solidFill>
                <a:latin typeface="Arial" pitchFamily="34" charset="0"/>
                <a:ea typeface="Geneva"/>
                <a:cs typeface="Geneva"/>
              </a:rPr>
            </a:br>
            <a:r>
              <a:rPr sz="1400" dirty="0" smtClean="0">
                <a:solidFill>
                  <a:prstClr val="black"/>
                </a:solidFill>
                <a:latin typeface="Arial" pitchFamily="34" charset="0"/>
                <a:ea typeface="Geneva"/>
                <a:cs typeface="Geneva"/>
              </a:rPr>
              <a:t/>
            </a:r>
            <a:br>
              <a:rPr sz="1400" dirty="0" smtClean="0">
                <a:solidFill>
                  <a:prstClr val="black"/>
                </a:solidFill>
                <a:latin typeface="Arial" pitchFamily="34" charset="0"/>
                <a:ea typeface="Geneva"/>
                <a:cs typeface="Geneva"/>
              </a:rPr>
            </a:br>
            <a:r>
              <a:rPr sz="1400" dirty="0" smtClean="0">
                <a:solidFill>
                  <a:prstClr val="black"/>
                </a:solidFill>
                <a:latin typeface="Arial" pitchFamily="34" charset="0"/>
                <a:ea typeface="Geneva"/>
                <a:cs typeface="Geneva"/>
              </a:rPr>
              <a:t> </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S3Q3  The price of car insurance in the UK is increasing. Would you consider doing any of the following in the next two years to reduce your insurance premium?</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14" name="Chart 13"/>
          <p:cNvGraphicFramePr/>
          <p:nvPr/>
        </p:nvGraphicFramePr>
        <p:xfrm>
          <a:off x="879823" y="1693193"/>
          <a:ext cx="9001188" cy="4750506"/>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sp>
        <p:nvSpPr>
          <p:cNvPr id="8" name="TextBox 7"/>
          <p:cNvSpPr txBox="1"/>
          <p:nvPr/>
        </p:nvSpPr>
        <p:spPr>
          <a:xfrm>
            <a:off x="7432551" y="1261145"/>
            <a:ext cx="2304256" cy="664012"/>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dirty="0" smtClean="0"/>
              <a:t>Recall: 23% have seen their premiums go up due to the EU Gender Directive</a:t>
            </a:r>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4201311" y="1709723"/>
            <a:ext cx="2924959" cy="3141005"/>
            <a:chOff x="3703529" y="2282382"/>
            <a:chExt cx="2924959" cy="3141005"/>
          </a:xfrm>
        </p:grpSpPr>
        <p:pic>
          <p:nvPicPr>
            <p:cNvPr id="52226" name="Picture 2" descr="http://t2.gstatic.com/images?q=tbn:ANd9GcRqspwJrbW_EmLqd88U1zz7yFWYAStnoK4nGnPOUgiXcb8Z6DAPRQ"/>
            <p:cNvPicPr>
              <a:picLocks noChangeAspect="1" noChangeArrowheads="1"/>
            </p:cNvPicPr>
            <p:nvPr/>
          </p:nvPicPr>
          <p:blipFill>
            <a:blip r:embed="rId2" cstate="print"/>
            <a:srcRect l="8399" t="4199" r="6299" b="4199"/>
            <a:stretch>
              <a:fillRect/>
            </a:stretch>
          </p:blipFill>
          <p:spPr bwMode="auto">
            <a:xfrm>
              <a:off x="3703529" y="2282382"/>
              <a:ext cx="2924959" cy="3141005"/>
            </a:xfrm>
            <a:prstGeom prst="rect">
              <a:avLst/>
            </a:prstGeom>
            <a:noFill/>
          </p:spPr>
        </p:pic>
        <p:sp>
          <p:nvSpPr>
            <p:cNvPr id="10" name="TextBox 9"/>
            <p:cNvSpPr txBox="1"/>
            <p:nvPr/>
          </p:nvSpPr>
          <p:spPr>
            <a:xfrm>
              <a:off x="4272749" y="2852731"/>
              <a:ext cx="944489" cy="646331"/>
            </a:xfrm>
            <a:prstGeom prst="rect">
              <a:avLst/>
            </a:prstGeom>
            <a:noFill/>
          </p:spPr>
          <p:txBody>
            <a:bodyPr wrap="none" rtlCol="0">
              <a:spAutoFit/>
            </a:bodyPr>
            <a:lstStyle/>
            <a:p>
              <a:r>
                <a:rPr lang="en-GB" sz="3600" b="1" dirty="0" smtClean="0">
                  <a:latin typeface="Consolas" pitchFamily="49" charset="0"/>
                  <a:cs typeface="Consolas" pitchFamily="49" charset="0"/>
                </a:rPr>
                <a:t>22%</a:t>
              </a:r>
              <a:endParaRPr lang="en-GB" sz="3600" b="1" dirty="0">
                <a:latin typeface="Consolas" pitchFamily="49" charset="0"/>
                <a:cs typeface="Consolas" pitchFamily="49" charset="0"/>
              </a:endParaRPr>
            </a:p>
          </p:txBody>
        </p:sp>
        <p:sp>
          <p:nvSpPr>
            <p:cNvPr id="11" name="TextBox 10"/>
            <p:cNvSpPr txBox="1"/>
            <p:nvPr/>
          </p:nvSpPr>
          <p:spPr>
            <a:xfrm>
              <a:off x="4129874" y="3781425"/>
              <a:ext cx="1214446" cy="830997"/>
            </a:xfrm>
            <a:prstGeom prst="rect">
              <a:avLst/>
            </a:prstGeom>
            <a:noFill/>
          </p:spPr>
          <p:txBody>
            <a:bodyPr wrap="square" rtlCol="0">
              <a:spAutoFit/>
            </a:bodyPr>
            <a:lstStyle/>
            <a:p>
              <a:pPr algn="ctr"/>
              <a:r>
                <a:rPr lang="en-GB" sz="1200" b="1" u="sng" dirty="0" smtClean="0">
                  <a:solidFill>
                    <a:schemeClr val="bg1"/>
                  </a:solidFill>
                </a:rPr>
                <a:t>could</a:t>
              </a:r>
              <a:r>
                <a:rPr lang="en-GB" sz="1200" b="1" dirty="0" smtClean="0">
                  <a:solidFill>
                    <a:schemeClr val="bg1"/>
                  </a:solidFill>
                </a:rPr>
                <a:t> work out a ‘cost per mile’ for their vehicle </a:t>
              </a:r>
              <a:endParaRPr lang="en-GB" sz="1200" b="1" dirty="0">
                <a:solidFill>
                  <a:schemeClr val="bg1"/>
                </a:solidFill>
              </a:endParaRPr>
            </a:p>
          </p:txBody>
        </p:sp>
        <p:sp>
          <p:nvSpPr>
            <p:cNvPr id="12" name="Rounded Rectangle 11"/>
            <p:cNvSpPr/>
            <p:nvPr/>
          </p:nvSpPr>
          <p:spPr bwMode="auto">
            <a:xfrm>
              <a:off x="4272749" y="4852995"/>
              <a:ext cx="928694" cy="71438"/>
            </a:xfrm>
            <a:prstGeom prst="round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pSp>
      <p:sp>
        <p:nvSpPr>
          <p:cNvPr id="3" name="Title 2"/>
          <p:cNvSpPr>
            <a:spLocks noGrp="1"/>
          </p:cNvSpPr>
          <p:nvPr>
            <p:ph type="title"/>
          </p:nvPr>
        </p:nvSpPr>
        <p:spPr/>
        <p:txBody>
          <a:bodyPr/>
          <a:lstStyle/>
          <a:p>
            <a:r>
              <a:rPr dirty="0" smtClean="0"/>
              <a:t>Knowing how to calculate cost per mile.</a:t>
            </a:r>
            <a:br>
              <a:rPr dirty="0" smtClean="0"/>
            </a:br>
            <a:r>
              <a:rPr sz="1400" dirty="0" smtClean="0">
                <a:solidFill>
                  <a:prstClr val="black"/>
                </a:solidFill>
                <a:latin typeface="Arial" pitchFamily="34" charset="0"/>
                <a:ea typeface="Geneva"/>
                <a:cs typeface="Geneva"/>
              </a:rPr>
              <a:t>Almost all have an idea have idea of what a tank of fuel costs but one in three don't know haw far they can travel on it. Only one-fifth have a firm understanding of both. </a:t>
            </a:r>
            <a:endParaRPr lang="en-GB" dirty="0"/>
          </a:p>
        </p:txBody>
      </p:sp>
      <p:sp>
        <p:nvSpPr>
          <p:cNvPr id="5"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S3Q6  Thinking about filling up the fuel tank of your vehicle do you know what a tank of fuel costs you?</a:t>
            </a:r>
          </a:p>
          <a:p>
            <a:pPr marL="391077" indent="-391077" eaLnBrk="0" hangingPunct="0">
              <a:defRPr/>
            </a:pPr>
            <a:r>
              <a:rPr lang="en-GB" sz="1000" dirty="0" smtClean="0">
                <a:solidFill>
                  <a:srgbClr val="4D4D4D"/>
                </a:solidFill>
              </a:rPr>
              <a:t>S3Q7  Do you know approximately how many miles you can drive on a full tank of fuel?</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6" name="Chart 5"/>
          <p:cNvGraphicFramePr/>
          <p:nvPr/>
        </p:nvGraphicFramePr>
        <p:xfrm>
          <a:off x="700849" y="2566979"/>
          <a:ext cx="4714907" cy="42862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6"/>
          <p:cNvGraphicFramePr/>
          <p:nvPr/>
        </p:nvGraphicFramePr>
        <p:xfrm>
          <a:off x="6130137" y="2638417"/>
          <a:ext cx="4558501" cy="4143404"/>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915163" y="3495673"/>
            <a:ext cx="2428892" cy="523220"/>
          </a:xfrm>
          <a:prstGeom prst="rect">
            <a:avLst/>
          </a:prstGeom>
          <a:noFill/>
        </p:spPr>
        <p:txBody>
          <a:bodyPr wrap="square" rtlCol="0">
            <a:spAutoFit/>
          </a:bodyPr>
          <a:lstStyle/>
          <a:p>
            <a:pPr algn="ctr"/>
            <a:r>
              <a:rPr lang="en-GB" sz="1400" b="1" dirty="0" smtClean="0"/>
              <a:t>Knowing how much a tank of fuel costs</a:t>
            </a:r>
            <a:endParaRPr lang="en-GB" sz="1400" b="1" dirty="0"/>
          </a:p>
        </p:txBody>
      </p:sp>
      <p:sp>
        <p:nvSpPr>
          <p:cNvPr id="9" name="TextBox 8"/>
          <p:cNvSpPr txBox="1"/>
          <p:nvPr/>
        </p:nvSpPr>
        <p:spPr>
          <a:xfrm>
            <a:off x="7416021" y="3495673"/>
            <a:ext cx="2571768" cy="523220"/>
          </a:xfrm>
          <a:prstGeom prst="rect">
            <a:avLst/>
          </a:prstGeom>
          <a:noFill/>
        </p:spPr>
        <p:txBody>
          <a:bodyPr wrap="square" rtlCol="0">
            <a:spAutoFit/>
          </a:bodyPr>
          <a:lstStyle/>
          <a:p>
            <a:pPr algn="ctr"/>
            <a:r>
              <a:rPr lang="en-GB" sz="1400" b="1" dirty="0" smtClean="0"/>
              <a:t>Knowing how many miles can be driven on a full tank </a:t>
            </a:r>
            <a:endParaRPr lang="en-GB" sz="1400" b="1" dirty="0"/>
          </a:p>
        </p:txBody>
      </p:sp>
      <p:cxnSp>
        <p:nvCxnSpPr>
          <p:cNvPr id="15" name="Straight Arrow Connector 14"/>
          <p:cNvCxnSpPr/>
          <p:nvPr/>
        </p:nvCxnSpPr>
        <p:spPr bwMode="auto">
          <a:xfrm>
            <a:off x="5487195" y="5495937"/>
            <a:ext cx="2143140" cy="1588"/>
          </a:xfrm>
          <a:prstGeom prst="straightConnector1">
            <a:avLst/>
          </a:prstGeom>
          <a:solidFill>
            <a:schemeClr val="accent1"/>
          </a:solidFill>
          <a:ln w="28575" cap="flat" cmpd="sng" algn="ctr">
            <a:solidFill>
              <a:schemeClr val="tx1"/>
            </a:solidFill>
            <a:prstDash val="dash"/>
            <a:round/>
            <a:headEnd type="none" w="med" len="med"/>
            <a:tailEnd type="triangle" w="med" len="med"/>
          </a:ln>
          <a:effectLst/>
        </p:spPr>
      </p:cxnSp>
      <p:cxnSp>
        <p:nvCxnSpPr>
          <p:cNvPr id="18" name="Straight Connector 17"/>
          <p:cNvCxnSpPr/>
          <p:nvPr/>
        </p:nvCxnSpPr>
        <p:spPr bwMode="auto">
          <a:xfrm rot="5400000">
            <a:off x="5022848" y="5031590"/>
            <a:ext cx="928694" cy="1588"/>
          </a:xfrm>
          <a:prstGeom prst="line">
            <a:avLst/>
          </a:prstGeom>
          <a:solidFill>
            <a:schemeClr val="accent1"/>
          </a:solidFill>
          <a:ln w="28575" cap="flat" cmpd="sng" algn="ctr">
            <a:solidFill>
              <a:schemeClr val="tx1"/>
            </a:solidFill>
            <a:prstDash val="dash"/>
            <a:round/>
            <a:headEnd type="none" w="med" len="med"/>
            <a:tailEnd type="none" w="med" len="med"/>
          </a:ln>
          <a:effectLst/>
        </p:spPr>
      </p:cxnSp>
      <p:cxnSp>
        <p:nvCxnSpPr>
          <p:cNvPr id="19" name="Straight Arrow Connector 18"/>
          <p:cNvCxnSpPr/>
          <p:nvPr/>
        </p:nvCxnSpPr>
        <p:spPr bwMode="auto">
          <a:xfrm rot="10800000">
            <a:off x="3201179" y="5495937"/>
            <a:ext cx="1785950" cy="1588"/>
          </a:xfrm>
          <a:prstGeom prst="straightConnector1">
            <a:avLst/>
          </a:prstGeom>
          <a:solidFill>
            <a:schemeClr val="accent1"/>
          </a:solidFill>
          <a:ln w="28575" cap="flat" cmpd="sng" algn="ctr">
            <a:solidFill>
              <a:schemeClr val="tx1"/>
            </a:solidFill>
            <a:prstDash val="dash"/>
            <a:round/>
            <a:headEnd type="none" w="med" len="med"/>
            <a:tailEnd type="triangle" w="med" len="med"/>
          </a:ln>
          <a:effectLst/>
        </p:spPr>
      </p:cxnSp>
      <p:cxnSp>
        <p:nvCxnSpPr>
          <p:cNvPr id="24" name="Straight Connector 23"/>
          <p:cNvCxnSpPr/>
          <p:nvPr/>
        </p:nvCxnSpPr>
        <p:spPr bwMode="auto">
          <a:xfrm rot="5400000">
            <a:off x="4522782" y="5031590"/>
            <a:ext cx="928694" cy="1588"/>
          </a:xfrm>
          <a:prstGeom prst="line">
            <a:avLst/>
          </a:prstGeom>
          <a:solidFill>
            <a:schemeClr val="accent1"/>
          </a:solidFill>
          <a:ln w="28575" cap="flat" cmpd="sng" algn="ctr">
            <a:solidFill>
              <a:schemeClr val="tx1"/>
            </a:solidFill>
            <a:prstDash val="dash"/>
            <a:round/>
            <a:headEnd type="none" w="med" len="med"/>
            <a:tailEnd type="none" w="med" len="med"/>
          </a:ln>
          <a:effectLst/>
        </p:spPr>
      </p:cxnSp>
      <p:sp>
        <p:nvSpPr>
          <p:cNvPr id="20" name="Rectangle 19"/>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sp>
        <p:nvSpPr>
          <p:cNvPr id="21" name="Rectangle 20"/>
          <p:cNvSpPr/>
          <p:nvPr/>
        </p:nvSpPr>
        <p:spPr bwMode="auto">
          <a:xfrm>
            <a:off x="4272749" y="5638813"/>
            <a:ext cx="1928826" cy="1000132"/>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Arial" pitchFamily="34" charset="0"/>
              </a:rPr>
              <a:t>Especially...</a:t>
            </a: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lang="en-GB" sz="1200" dirty="0" smtClean="0"/>
              <a:t>Males</a:t>
            </a: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kumimoji="0" lang="en-GB" sz="1200" b="0" i="0" u="none" strike="noStrike" cap="none" normalizeH="0" baseline="0" dirty="0" smtClean="0">
                <a:ln>
                  <a:noFill/>
                </a:ln>
                <a:solidFill>
                  <a:schemeClr val="tx1"/>
                </a:solidFill>
                <a:effectLst/>
                <a:latin typeface="Arial" pitchFamily="34" charset="0"/>
              </a:rPr>
              <a:t>Aged 25-44 years</a:t>
            </a: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lang="en-GB" sz="1200" dirty="0" smtClean="0"/>
              <a:t>Company car drivers</a:t>
            </a:r>
            <a:endParaRPr kumimoji="0" lang="en-GB" sz="1200" b="0" i="0" u="none" strike="noStrike" cap="none" normalizeH="0" baseline="0" dirty="0" smtClean="0">
              <a:ln>
                <a:noFill/>
              </a:ln>
              <a:solidFill>
                <a:schemeClr val="tx1"/>
              </a:solidFill>
              <a:effectLst/>
              <a:latin typeface="Arial" pitchFamily="34" charset="0"/>
            </a:endParaRP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lang="en-GB" sz="1200" dirty="0" smtClean="0"/>
              <a:t>2+ cars per household</a:t>
            </a:r>
            <a:endParaRPr kumimoji="0" lang="en-GB" sz="1200" b="0" i="0" u="none" strike="noStrike" cap="none" normalizeH="0" baseline="0" dirty="0" smtClean="0">
              <a:ln>
                <a:noFill/>
              </a:ln>
              <a:solidFill>
                <a:schemeClr val="tx1"/>
              </a:solidFill>
              <a:effectLst/>
              <a:latin typeface="Arial" pitchFamily="34" charset="0"/>
            </a:endParaRPr>
          </a:p>
        </p:txBody>
      </p:sp>
      <p:cxnSp>
        <p:nvCxnSpPr>
          <p:cNvPr id="22" name="Straight Arrow Connector 21"/>
          <p:cNvCxnSpPr/>
          <p:nvPr/>
        </p:nvCxnSpPr>
        <p:spPr bwMode="auto">
          <a:xfrm rot="5400000">
            <a:off x="4737097" y="5174465"/>
            <a:ext cx="928694" cy="2"/>
          </a:xfrm>
          <a:prstGeom prst="straightConnector1">
            <a:avLst/>
          </a:prstGeom>
          <a:solidFill>
            <a:schemeClr val="accent1"/>
          </a:solidFill>
          <a:ln w="28575" cap="flat" cmpd="sng" algn="ctr">
            <a:solidFill>
              <a:schemeClr val="tx1"/>
            </a:solidFill>
            <a:prstDash val="dash"/>
            <a:round/>
            <a:headEnd type="none" w="med" len="med"/>
            <a:tailEnd type="triangle" w="med" len="med"/>
          </a:ln>
          <a:effectLst/>
        </p:spPr>
      </p:cxnSp>
      <p:sp>
        <p:nvSpPr>
          <p:cNvPr id="23" name="Rectangle 22"/>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352790" cy="1079500"/>
          </a:xfrm>
          <a:noFill/>
        </p:spPr>
        <p:txBody>
          <a:bodyPr/>
          <a:lstStyle/>
          <a:p>
            <a:r>
              <a:rPr dirty="0" smtClean="0">
                <a:latin typeface="Arial" pitchFamily="34" charset="0"/>
                <a:ea typeface="Geneva"/>
                <a:cs typeface="Geneva"/>
              </a:rPr>
              <a:t>K</a:t>
            </a:r>
            <a:r>
              <a:rPr lang="en-GB" dirty="0" smtClean="0">
                <a:latin typeface="Arial" pitchFamily="34" charset="0"/>
                <a:ea typeface="Geneva"/>
                <a:cs typeface="Geneva"/>
              </a:rPr>
              <a:t>n</a:t>
            </a:r>
            <a:r>
              <a:rPr dirty="0" smtClean="0">
                <a:latin typeface="Arial" pitchFamily="34" charset="0"/>
                <a:ea typeface="Geneva"/>
                <a:cs typeface="Geneva"/>
              </a:rPr>
              <a:t>owing the value of breakdown cover.</a:t>
            </a:r>
            <a:br>
              <a:rPr dirty="0" smtClean="0">
                <a:latin typeface="Arial" pitchFamily="34" charset="0"/>
                <a:ea typeface="Geneva"/>
                <a:cs typeface="Geneva"/>
              </a:rPr>
            </a:br>
            <a:r>
              <a:rPr sz="1400" dirty="0" smtClean="0">
                <a:latin typeface="Arial" pitchFamily="34" charset="0"/>
                <a:ea typeface="Geneva"/>
                <a:cs typeface="Geneva"/>
              </a:rPr>
              <a:t>2 in 3 drivers cannot even make a guess at how much they would have to have to pay for their car to be towed if they aren't covered. This presents an opportunity for RAC to raise awareness of this and highlight its membership benefits.</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S5Q7  Assuming a car is not covered by breakdown insurance are you aware of the cost of having the vehicle towed away if it breaks down on the motorway?</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12" name="Chart 11"/>
          <p:cNvGraphicFramePr/>
          <p:nvPr/>
        </p:nvGraphicFramePr>
        <p:xfrm>
          <a:off x="1639704" y="2629297"/>
          <a:ext cx="3848631" cy="323250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p:cNvGraphicFramePr/>
          <p:nvPr/>
        </p:nvGraphicFramePr>
        <p:xfrm>
          <a:off x="5772947" y="2638417"/>
          <a:ext cx="2928957" cy="3232508"/>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 Box 17"/>
          <p:cNvSpPr txBox="1">
            <a:spLocks noChangeArrowheads="1"/>
          </p:cNvSpPr>
          <p:nvPr/>
        </p:nvSpPr>
        <p:spPr bwMode="auto">
          <a:xfrm>
            <a:off x="2201047" y="2066913"/>
            <a:ext cx="2071702" cy="536194"/>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If it </a:t>
            </a:r>
            <a:r>
              <a:rPr lang="en-GB" sz="1400" b="1" u="sng" dirty="0" smtClean="0">
                <a:latin typeface="+mn-lt"/>
                <a:ea typeface="Geneva" pitchFamily="-107" charset="-128"/>
                <a:cs typeface="+mn-cs"/>
              </a:rPr>
              <a:t>has</a:t>
            </a:r>
            <a:r>
              <a:rPr lang="en-GB" sz="1400" b="1" dirty="0" smtClean="0">
                <a:latin typeface="+mn-lt"/>
                <a:ea typeface="Geneva" pitchFamily="-107" charset="-128"/>
                <a:cs typeface="+mn-cs"/>
              </a:rPr>
              <a:t> been involved in a collision</a:t>
            </a:r>
            <a:endParaRPr lang="en-GB" sz="1400" b="1" dirty="0">
              <a:latin typeface="+mn-lt"/>
              <a:ea typeface="Geneva" pitchFamily="-107" charset="-128"/>
              <a:cs typeface="+mn-cs"/>
            </a:endParaRPr>
          </a:p>
        </p:txBody>
      </p:sp>
      <p:sp>
        <p:nvSpPr>
          <p:cNvPr id="17" name="Text Box 17"/>
          <p:cNvSpPr txBox="1">
            <a:spLocks noChangeArrowheads="1"/>
          </p:cNvSpPr>
          <p:nvPr/>
        </p:nvSpPr>
        <p:spPr bwMode="auto">
          <a:xfrm>
            <a:off x="6844517" y="2066913"/>
            <a:ext cx="2071702" cy="536194"/>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If it </a:t>
            </a:r>
            <a:r>
              <a:rPr lang="en-GB" sz="1400" b="1" u="sng" dirty="0" smtClean="0">
                <a:latin typeface="+mn-lt"/>
                <a:ea typeface="Geneva" pitchFamily="-107" charset="-128"/>
                <a:cs typeface="+mn-cs"/>
              </a:rPr>
              <a:t>has not </a:t>
            </a:r>
            <a:r>
              <a:rPr lang="en-GB" sz="1400" b="1" dirty="0" smtClean="0">
                <a:latin typeface="+mn-lt"/>
                <a:ea typeface="Geneva" pitchFamily="-107" charset="-128"/>
                <a:cs typeface="+mn-cs"/>
              </a:rPr>
              <a:t>been involved in a collision</a:t>
            </a:r>
            <a:endParaRPr lang="en-GB" sz="1400" b="1" dirty="0">
              <a:latin typeface="+mn-lt"/>
              <a:ea typeface="Geneva" pitchFamily="-107" charset="-128"/>
              <a:cs typeface="+mn-cs"/>
            </a:endParaRPr>
          </a:p>
        </p:txBody>
      </p:sp>
      <p:sp>
        <p:nvSpPr>
          <p:cNvPr id="11" name="Rounded Rectangle 10"/>
          <p:cNvSpPr/>
          <p:nvPr/>
        </p:nvSpPr>
        <p:spPr bwMode="auto">
          <a:xfrm>
            <a:off x="2343923" y="5924565"/>
            <a:ext cx="1214446" cy="642942"/>
          </a:xfrm>
          <a:prstGeom prst="roundRect">
            <a:avLst/>
          </a:prstGeom>
          <a:ln>
            <a:solidFill>
              <a:schemeClr val="tx1">
                <a:lumMod val="50000"/>
                <a:lumOff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smtClean="0">
                <a:ln>
                  <a:noFill/>
                </a:ln>
                <a:solidFill>
                  <a:schemeClr val="tx1">
                    <a:lumMod val="50000"/>
                    <a:lumOff val="50000"/>
                  </a:schemeClr>
                </a:solidFill>
                <a:effectLst/>
                <a:latin typeface="Arial" pitchFamily="34" charset="0"/>
              </a:rPr>
              <a:t>70%</a:t>
            </a:r>
            <a:r>
              <a:rPr kumimoji="0" lang="en-GB" sz="2400" b="1" i="0" u="none" strike="noStrike" cap="none" normalizeH="0" baseline="0" dirty="0" smtClean="0">
                <a:ln>
                  <a:noFill/>
                </a:ln>
                <a:solidFill>
                  <a:schemeClr val="accent6"/>
                </a:solidFill>
                <a:effectLst/>
                <a:latin typeface="Arial"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en-GB" dirty="0" smtClean="0">
                <a:solidFill>
                  <a:schemeClr val="tx1"/>
                </a:solidFill>
                <a:latin typeface="Arial" pitchFamily="34" charset="0"/>
              </a:rPr>
              <a:t>Don’t know</a:t>
            </a:r>
            <a:endParaRPr kumimoji="0" lang="en-GB" b="0" i="0" u="none" strike="noStrike" cap="none" normalizeH="0" baseline="0" dirty="0" smtClean="0">
              <a:ln>
                <a:noFill/>
              </a:ln>
              <a:solidFill>
                <a:schemeClr val="tx1"/>
              </a:solidFill>
              <a:effectLst/>
              <a:latin typeface="Arial" pitchFamily="34" charset="0"/>
            </a:endParaRPr>
          </a:p>
        </p:txBody>
      </p:sp>
      <p:sp>
        <p:nvSpPr>
          <p:cNvPr id="13" name="Right Brace 12"/>
          <p:cNvSpPr/>
          <p:nvPr/>
        </p:nvSpPr>
        <p:spPr bwMode="auto">
          <a:xfrm>
            <a:off x="3385566" y="4710119"/>
            <a:ext cx="142876" cy="571504"/>
          </a:xfrm>
          <a:prstGeom prst="righ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 name="TextBox 13"/>
          <p:cNvSpPr txBox="1"/>
          <p:nvPr/>
        </p:nvSpPr>
        <p:spPr>
          <a:xfrm>
            <a:off x="3528442" y="4781557"/>
            <a:ext cx="1643074" cy="461665"/>
          </a:xfrm>
          <a:prstGeom prst="rect">
            <a:avLst/>
          </a:prstGeom>
          <a:noFill/>
        </p:spPr>
        <p:txBody>
          <a:bodyPr wrap="square" rtlCol="0">
            <a:spAutoFit/>
          </a:bodyPr>
          <a:lstStyle/>
          <a:p>
            <a:r>
              <a:rPr lang="en-GB" sz="1200" b="1" dirty="0" smtClean="0"/>
              <a:t>4% within the correct range</a:t>
            </a:r>
            <a:endParaRPr lang="en-GB" sz="1200" b="1" dirty="0"/>
          </a:p>
        </p:txBody>
      </p:sp>
      <p:sp>
        <p:nvSpPr>
          <p:cNvPr id="20" name="Right Brace 19"/>
          <p:cNvSpPr/>
          <p:nvPr/>
        </p:nvSpPr>
        <p:spPr bwMode="auto">
          <a:xfrm>
            <a:off x="8656687" y="3638549"/>
            <a:ext cx="142876" cy="571504"/>
          </a:xfrm>
          <a:prstGeom prst="righ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1" name="TextBox 20"/>
          <p:cNvSpPr txBox="1"/>
          <p:nvPr/>
        </p:nvSpPr>
        <p:spPr>
          <a:xfrm>
            <a:off x="8799563" y="3709987"/>
            <a:ext cx="1285884" cy="461665"/>
          </a:xfrm>
          <a:prstGeom prst="rect">
            <a:avLst/>
          </a:prstGeom>
          <a:noFill/>
        </p:spPr>
        <p:txBody>
          <a:bodyPr wrap="square" rtlCol="0">
            <a:spAutoFit/>
          </a:bodyPr>
          <a:lstStyle/>
          <a:p>
            <a:r>
              <a:rPr lang="en-GB" sz="1200" b="1" dirty="0" smtClean="0"/>
              <a:t>14% within the correct range</a:t>
            </a:r>
            <a:endParaRPr lang="en-GB" sz="1200" b="1" dirty="0"/>
          </a:p>
        </p:txBody>
      </p:sp>
      <p:sp>
        <p:nvSpPr>
          <p:cNvPr id="22" name="Rounded Rectangle 21"/>
          <p:cNvSpPr/>
          <p:nvPr/>
        </p:nvSpPr>
        <p:spPr bwMode="auto">
          <a:xfrm>
            <a:off x="7130269" y="5924565"/>
            <a:ext cx="1214446" cy="642942"/>
          </a:xfrm>
          <a:prstGeom prst="roundRect">
            <a:avLst/>
          </a:prstGeom>
          <a:ln>
            <a:solidFill>
              <a:schemeClr val="tx1">
                <a:lumMod val="50000"/>
                <a:lumOff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2400" b="1" dirty="0" smtClean="0">
                <a:solidFill>
                  <a:schemeClr val="tx1">
                    <a:lumMod val="50000"/>
                    <a:lumOff val="50000"/>
                  </a:schemeClr>
                </a:solidFill>
                <a:latin typeface="Arial" pitchFamily="34" charset="0"/>
              </a:rPr>
              <a:t>68</a:t>
            </a:r>
            <a:r>
              <a:rPr kumimoji="0" lang="en-GB" sz="2400" b="1" i="0" u="none" strike="noStrike" cap="none" normalizeH="0" baseline="0" dirty="0" smtClean="0">
                <a:ln>
                  <a:noFill/>
                </a:ln>
                <a:solidFill>
                  <a:schemeClr val="tx1">
                    <a:lumMod val="50000"/>
                    <a:lumOff val="50000"/>
                  </a:schemeClr>
                </a:solidFill>
                <a:effectLst/>
                <a:latin typeface="Arial" pitchFamily="34" charset="0"/>
              </a:rPr>
              <a:t>%</a:t>
            </a:r>
            <a:r>
              <a:rPr kumimoji="0" lang="en-GB" sz="2400" b="1" i="0" u="none" strike="noStrike" cap="none" normalizeH="0" baseline="0" dirty="0" smtClean="0">
                <a:ln>
                  <a:noFill/>
                </a:ln>
                <a:solidFill>
                  <a:schemeClr val="accent6"/>
                </a:solidFill>
                <a:effectLst/>
                <a:latin typeface="Arial"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en-GB" dirty="0" smtClean="0">
                <a:solidFill>
                  <a:schemeClr val="tx1"/>
                </a:solidFill>
                <a:latin typeface="Arial" pitchFamily="34" charset="0"/>
              </a:rPr>
              <a:t>Don’t know</a:t>
            </a:r>
            <a:endParaRPr kumimoji="0" lang="en-GB" b="0" i="0" u="none" strike="noStrike" cap="none" normalizeH="0" baseline="0" dirty="0" smtClean="0">
              <a:ln>
                <a:noFill/>
              </a:ln>
              <a:solidFill>
                <a:schemeClr val="tx1"/>
              </a:solidFill>
              <a:effectLst/>
              <a:latin typeface="Arial" pitchFamily="34" charset="0"/>
            </a:endParaRPr>
          </a:p>
        </p:txBody>
      </p:sp>
      <p:sp>
        <p:nvSpPr>
          <p:cNvPr id="19" name="Rectangle 18"/>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sp>
        <p:nvSpPr>
          <p:cNvPr id="23" name="TextBox 22"/>
          <p:cNvSpPr txBox="1"/>
          <p:nvPr/>
        </p:nvSpPr>
        <p:spPr>
          <a:xfrm>
            <a:off x="4344187" y="5996003"/>
            <a:ext cx="2214578" cy="523220"/>
          </a:xfrm>
          <a:prstGeom prst="rect">
            <a:avLst/>
          </a:prstGeom>
          <a:noFill/>
        </p:spPr>
        <p:txBody>
          <a:bodyPr wrap="square" rtlCol="0">
            <a:spAutoFit/>
          </a:bodyPr>
          <a:lstStyle/>
          <a:p>
            <a:pPr algn="ctr"/>
            <a:r>
              <a:rPr lang="en-GB" sz="1400" b="1" dirty="0" smtClean="0"/>
              <a:t>67% said ‘I don’t know’ to both scenarios</a:t>
            </a:r>
            <a:endParaRPr lang="en-GB" sz="1400" b="1" dirty="0"/>
          </a:p>
        </p:txBody>
      </p:sp>
      <p:cxnSp>
        <p:nvCxnSpPr>
          <p:cNvPr id="25" name="Straight Arrow Connector 24"/>
          <p:cNvCxnSpPr/>
          <p:nvPr/>
        </p:nvCxnSpPr>
        <p:spPr bwMode="auto">
          <a:xfrm>
            <a:off x="3558369" y="6281755"/>
            <a:ext cx="714380" cy="1588"/>
          </a:xfrm>
          <a:prstGeom prst="straightConnector1">
            <a:avLst/>
          </a:prstGeom>
          <a:solidFill>
            <a:schemeClr val="accent1"/>
          </a:solidFill>
          <a:ln w="19050" cap="flat" cmpd="sng" algn="ctr">
            <a:solidFill>
              <a:schemeClr val="bg1">
                <a:lumMod val="50000"/>
              </a:schemeClr>
            </a:solidFill>
            <a:prstDash val="sysDash"/>
            <a:round/>
            <a:headEnd type="none" w="med" len="med"/>
            <a:tailEnd type="triangle" w="med" len="med"/>
          </a:ln>
          <a:effectLst/>
        </p:spPr>
      </p:cxnSp>
      <p:cxnSp>
        <p:nvCxnSpPr>
          <p:cNvPr id="26" name="Straight Arrow Connector 25"/>
          <p:cNvCxnSpPr/>
          <p:nvPr/>
        </p:nvCxnSpPr>
        <p:spPr bwMode="auto">
          <a:xfrm rot="10800000">
            <a:off x="6415889" y="6281755"/>
            <a:ext cx="714380" cy="1588"/>
          </a:xfrm>
          <a:prstGeom prst="straightConnector1">
            <a:avLst/>
          </a:prstGeom>
          <a:solidFill>
            <a:schemeClr val="accent1"/>
          </a:solidFill>
          <a:ln w="19050" cap="flat" cmpd="sng" algn="ctr">
            <a:solidFill>
              <a:schemeClr val="bg1">
                <a:lumMod val="50000"/>
              </a:schemeClr>
            </a:solidFill>
            <a:prstDash val="sysDash"/>
            <a:round/>
            <a:headEnd type="none" w="med" len="med"/>
            <a:tailEnd type="triangle" w="med" len="med"/>
          </a:ln>
          <a:effectLst/>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ii. Motoring taxes.</a:t>
            </a:r>
            <a:endParaRPr lang="en-GB" dirty="0"/>
          </a:p>
        </p:txBody>
      </p:sp>
      <p:sp>
        <p:nvSpPr>
          <p:cNvPr id="5" name="Rectangle 4"/>
          <p:cNvSpPr/>
          <p:nvPr/>
        </p:nvSpPr>
        <p:spPr bwMode="auto">
          <a:xfrm>
            <a:off x="8416153" y="0"/>
            <a:ext cx="2272485" cy="352401"/>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a:t>
            </a:r>
          </a:p>
        </p:txBody>
      </p:sp>
      <p:pic>
        <p:nvPicPr>
          <p:cNvPr id="6" name="Picture 2" descr="http://www.trevorbranton.co.uk/wp-content/uploads/2013/03/percent-tax-planning.jpg"/>
          <p:cNvPicPr>
            <a:picLocks noChangeAspect="1" noChangeArrowheads="1"/>
          </p:cNvPicPr>
          <p:nvPr/>
        </p:nvPicPr>
        <p:blipFill>
          <a:blip r:embed="rId2" cstate="print"/>
          <a:srcRect/>
          <a:stretch>
            <a:fillRect/>
          </a:stretch>
        </p:blipFill>
        <p:spPr bwMode="auto">
          <a:xfrm>
            <a:off x="700849" y="2638417"/>
            <a:ext cx="1143008" cy="1143008"/>
          </a:xfrm>
          <a:prstGeom prst="rect">
            <a:avLst/>
          </a:prstGeom>
          <a:noFill/>
        </p:spPr>
      </p:pic>
      <p:sp>
        <p:nvSpPr>
          <p:cNvPr id="7" name="Rectangle 6"/>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Left Brace 33"/>
          <p:cNvSpPr/>
          <p:nvPr/>
        </p:nvSpPr>
        <p:spPr bwMode="auto">
          <a:xfrm rot="16200000">
            <a:off x="3772683" y="3638549"/>
            <a:ext cx="285752" cy="2571768"/>
          </a:xfrm>
          <a:prstGeom prst="leftBrace">
            <a:avLst/>
          </a:prstGeom>
          <a:noFill/>
          <a:ln w="952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5" name="Left Brace 34"/>
          <p:cNvSpPr/>
          <p:nvPr/>
        </p:nvSpPr>
        <p:spPr bwMode="auto">
          <a:xfrm rot="16200000">
            <a:off x="7094550" y="4531524"/>
            <a:ext cx="285752" cy="785818"/>
          </a:xfrm>
          <a:prstGeom prst="leftBrace">
            <a:avLst/>
          </a:prstGeom>
          <a:noFill/>
          <a:ln w="9525"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8" name="TextBox 37"/>
          <p:cNvSpPr txBox="1"/>
          <p:nvPr/>
        </p:nvSpPr>
        <p:spPr>
          <a:xfrm>
            <a:off x="3392797" y="5067309"/>
            <a:ext cx="1165704" cy="276999"/>
          </a:xfrm>
          <a:prstGeom prst="rect">
            <a:avLst/>
          </a:prstGeom>
          <a:noFill/>
        </p:spPr>
        <p:txBody>
          <a:bodyPr wrap="none" rtlCol="0">
            <a:spAutoFit/>
          </a:bodyPr>
          <a:lstStyle/>
          <a:p>
            <a:r>
              <a:rPr lang="en-GB" sz="1200" b="1" dirty="0" smtClean="0"/>
              <a:t>49% disagree</a:t>
            </a:r>
            <a:endParaRPr lang="en-GB" sz="1200" b="1" dirty="0"/>
          </a:p>
        </p:txBody>
      </p:sp>
      <p:sp>
        <p:nvSpPr>
          <p:cNvPr id="39" name="TextBox 38"/>
          <p:cNvSpPr txBox="1"/>
          <p:nvPr/>
        </p:nvSpPr>
        <p:spPr>
          <a:xfrm>
            <a:off x="6830324" y="5067309"/>
            <a:ext cx="942887" cy="276999"/>
          </a:xfrm>
          <a:prstGeom prst="rect">
            <a:avLst/>
          </a:prstGeom>
          <a:noFill/>
        </p:spPr>
        <p:txBody>
          <a:bodyPr wrap="none" rtlCol="0">
            <a:spAutoFit/>
          </a:bodyPr>
          <a:lstStyle/>
          <a:p>
            <a:r>
              <a:rPr lang="en-GB" sz="1200" b="1" dirty="0" smtClean="0"/>
              <a:t>15% agree</a:t>
            </a:r>
            <a:endParaRPr lang="en-GB" sz="1200" b="1" dirty="0"/>
          </a:p>
        </p:txBody>
      </p:sp>
      <p:cxnSp>
        <p:nvCxnSpPr>
          <p:cNvPr id="14" name="Straight Arrow Connector 13"/>
          <p:cNvCxnSpPr/>
          <p:nvPr/>
        </p:nvCxnSpPr>
        <p:spPr bwMode="auto">
          <a:xfrm rot="5400000">
            <a:off x="3807607" y="5459424"/>
            <a:ext cx="214314" cy="1588"/>
          </a:xfrm>
          <a:prstGeom prst="straightConnector1">
            <a:avLst/>
          </a:prstGeom>
          <a:solidFill>
            <a:schemeClr val="accent1"/>
          </a:solidFill>
          <a:ln w="28575" cap="flat" cmpd="sng" algn="ctr">
            <a:solidFill>
              <a:schemeClr val="tx1"/>
            </a:solidFill>
            <a:prstDash val="dash"/>
            <a:round/>
            <a:headEnd type="none" w="med" len="med"/>
            <a:tailEnd type="triangle" w="med" len="med"/>
          </a:ln>
          <a:effectLst/>
        </p:spPr>
      </p:cxnSp>
      <p:sp>
        <p:nvSpPr>
          <p:cNvPr id="31" name="Left Brace 30"/>
          <p:cNvSpPr/>
          <p:nvPr/>
        </p:nvSpPr>
        <p:spPr bwMode="auto">
          <a:xfrm rot="5400000">
            <a:off x="6201575" y="1209657"/>
            <a:ext cx="285752" cy="2286016"/>
          </a:xfrm>
          <a:prstGeom prst="leftBrace">
            <a:avLst/>
          </a:prstGeom>
          <a:noFill/>
          <a:ln w="9525"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cxnSp>
        <p:nvCxnSpPr>
          <p:cNvPr id="19" name="Straight Arrow Connector 18"/>
          <p:cNvCxnSpPr/>
          <p:nvPr/>
        </p:nvCxnSpPr>
        <p:spPr bwMode="auto">
          <a:xfrm>
            <a:off x="6915955" y="2066913"/>
            <a:ext cx="1071570" cy="1588"/>
          </a:xfrm>
          <a:prstGeom prst="straightConnector1">
            <a:avLst/>
          </a:prstGeom>
          <a:solidFill>
            <a:schemeClr val="accent1"/>
          </a:solidFill>
          <a:ln w="28575" cap="flat" cmpd="sng" algn="ctr">
            <a:solidFill>
              <a:schemeClr val="tx1"/>
            </a:solidFill>
            <a:prstDash val="dash"/>
            <a:round/>
            <a:headEnd type="none" w="med" len="med"/>
            <a:tailEnd type="triangle" w="med" len="med"/>
          </a:ln>
          <a:effectLst/>
        </p:spPr>
      </p:cxnSp>
      <p:sp>
        <p:nvSpPr>
          <p:cNvPr id="32" name="Left Brace 31"/>
          <p:cNvSpPr/>
          <p:nvPr/>
        </p:nvSpPr>
        <p:spPr bwMode="auto">
          <a:xfrm rot="5400000">
            <a:off x="2986865" y="1852599"/>
            <a:ext cx="285752" cy="1000132"/>
          </a:xfrm>
          <a:prstGeom prst="leftBrace">
            <a:avLst/>
          </a:prstGeom>
          <a:noFill/>
          <a:ln w="952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148" name="Title 1"/>
          <p:cNvSpPr>
            <a:spLocks noGrp="1"/>
          </p:cNvSpPr>
          <p:nvPr>
            <p:ph type="title"/>
          </p:nvPr>
        </p:nvSpPr>
        <p:spPr>
          <a:xfrm>
            <a:off x="849313" y="352401"/>
            <a:ext cx="9281352" cy="1079500"/>
          </a:xfrm>
          <a:noFill/>
        </p:spPr>
        <p:txBody>
          <a:bodyPr/>
          <a:lstStyle/>
          <a:p>
            <a:r>
              <a:rPr dirty="0" smtClean="0">
                <a:latin typeface="Arial" pitchFamily="34" charset="0"/>
                <a:ea typeface="Geneva"/>
                <a:cs typeface="Geneva"/>
              </a:rPr>
              <a:t>K</a:t>
            </a:r>
            <a:r>
              <a:rPr lang="en-GB" dirty="0" smtClean="0">
                <a:latin typeface="Arial" pitchFamily="34" charset="0"/>
                <a:ea typeface="Geneva"/>
                <a:cs typeface="Geneva"/>
              </a:rPr>
              <a:t>n</a:t>
            </a:r>
            <a:r>
              <a:rPr dirty="0" smtClean="0">
                <a:latin typeface="Arial" pitchFamily="34" charset="0"/>
                <a:ea typeface="Geneva"/>
                <a:cs typeface="Geneva"/>
              </a:rPr>
              <a:t>owing about the balance of motoring taxes.</a:t>
            </a:r>
            <a:br>
              <a:rPr dirty="0" smtClean="0">
                <a:latin typeface="Arial" pitchFamily="34" charset="0"/>
                <a:ea typeface="Geneva"/>
                <a:cs typeface="Geneva"/>
              </a:rPr>
            </a:br>
            <a:r>
              <a:rPr sz="1400" dirty="0" smtClean="0">
                <a:latin typeface="Arial" pitchFamily="34" charset="0"/>
                <a:ea typeface="Geneva"/>
                <a:cs typeface="Geneva"/>
              </a:rPr>
              <a:t>Only 1 in 10 are both aware of, and happy with, the balance of motoring taxes. Those happy with the current balance are more likely to have an alternative to driving, e.g. living in the city centre and/or regularly using public transport.</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S3Q4d  Please think about the different elements that make up motoring taxation i.e. annual vehicle excise duty, fuel tax, tax on new cars, city centre congestion charges and road tolls. To what extent do you agree or disagree with the following….? </a:t>
            </a: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30" name="Chart 29"/>
          <p:cNvGraphicFramePr/>
          <p:nvPr/>
        </p:nvGraphicFramePr>
        <p:xfrm>
          <a:off x="557973" y="1495409"/>
          <a:ext cx="7849159" cy="4750506"/>
        </p:xfrm>
        <a:graphic>
          <a:graphicData uri="http://schemas.openxmlformats.org/drawingml/2006/chart">
            <c:chart xmlns:c="http://schemas.openxmlformats.org/drawingml/2006/chart" xmlns:r="http://schemas.openxmlformats.org/officeDocument/2006/relationships" r:id="rId3"/>
          </a:graphicData>
        </a:graphic>
      </p:graphicFrame>
      <p:sp>
        <p:nvSpPr>
          <p:cNvPr id="36" name="TextBox 35"/>
          <p:cNvSpPr txBox="1"/>
          <p:nvPr/>
        </p:nvSpPr>
        <p:spPr>
          <a:xfrm>
            <a:off x="2701113" y="1924037"/>
            <a:ext cx="1165704" cy="276999"/>
          </a:xfrm>
          <a:prstGeom prst="rect">
            <a:avLst/>
          </a:prstGeom>
          <a:noFill/>
        </p:spPr>
        <p:txBody>
          <a:bodyPr wrap="none" rtlCol="0">
            <a:spAutoFit/>
          </a:bodyPr>
          <a:lstStyle/>
          <a:p>
            <a:r>
              <a:rPr lang="en-GB" sz="1200" b="1" dirty="0" smtClean="0"/>
              <a:t>19% disagree</a:t>
            </a:r>
            <a:endParaRPr lang="en-GB" sz="1200" b="1" dirty="0"/>
          </a:p>
        </p:txBody>
      </p:sp>
      <p:sp>
        <p:nvSpPr>
          <p:cNvPr id="37" name="TextBox 36"/>
          <p:cNvSpPr txBox="1"/>
          <p:nvPr/>
        </p:nvSpPr>
        <p:spPr>
          <a:xfrm>
            <a:off x="5915823" y="1924037"/>
            <a:ext cx="942887" cy="276999"/>
          </a:xfrm>
          <a:prstGeom prst="rect">
            <a:avLst/>
          </a:prstGeom>
          <a:noFill/>
        </p:spPr>
        <p:txBody>
          <a:bodyPr wrap="none" rtlCol="0">
            <a:spAutoFit/>
          </a:bodyPr>
          <a:lstStyle/>
          <a:p>
            <a:r>
              <a:rPr lang="en-GB" sz="1200" b="1" dirty="0" smtClean="0"/>
              <a:t>43% agree</a:t>
            </a:r>
            <a:endParaRPr lang="en-GB" sz="1200" b="1" dirty="0"/>
          </a:p>
        </p:txBody>
      </p:sp>
      <p:sp>
        <p:nvSpPr>
          <p:cNvPr id="17" name="Rectangle 16"/>
          <p:cNvSpPr/>
          <p:nvPr/>
        </p:nvSpPr>
        <p:spPr bwMode="auto">
          <a:xfrm>
            <a:off x="843725" y="5567375"/>
            <a:ext cx="3571900" cy="1214446"/>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eaLnBrk="0" hangingPunct="0"/>
            <a:r>
              <a:rPr lang="en-GB" sz="1200" b="1" dirty="0" smtClean="0">
                <a:solidFill>
                  <a:prstClr val="black"/>
                </a:solidFill>
              </a:rPr>
              <a:t>Especially...</a:t>
            </a:r>
          </a:p>
          <a:p>
            <a:pPr marL="177800" lvl="0" indent="-177800" eaLnBrk="0" hangingPunct="0">
              <a:buFont typeface="Arial" pitchFamily="34" charset="0"/>
              <a:buChar char="•"/>
            </a:pPr>
            <a:r>
              <a:rPr lang="en-GB" sz="1200" dirty="0" smtClean="0">
                <a:solidFill>
                  <a:prstClr val="black"/>
                </a:solidFill>
              </a:rPr>
              <a:t>Males (56%)</a:t>
            </a:r>
          </a:p>
          <a:p>
            <a:pPr marL="177800" lvl="0" indent="-177800" eaLnBrk="0" hangingPunct="0">
              <a:buFont typeface="Arial" pitchFamily="34" charset="0"/>
              <a:buChar char="•"/>
            </a:pPr>
            <a:r>
              <a:rPr lang="en-GB" sz="1200" dirty="0" smtClean="0">
                <a:solidFill>
                  <a:prstClr val="black"/>
                </a:solidFill>
              </a:rPr>
              <a:t>Aged 45-64 years (52%) and 65+ years (57%)</a:t>
            </a:r>
          </a:p>
          <a:p>
            <a:pPr marL="177800" lvl="0" indent="-177800" eaLnBrk="0" hangingPunct="0">
              <a:buFont typeface="Arial" pitchFamily="34" charset="0"/>
              <a:buChar char="•"/>
            </a:pPr>
            <a:r>
              <a:rPr lang="en-GB" sz="1200" dirty="0" smtClean="0">
                <a:solidFill>
                  <a:prstClr val="black"/>
                </a:solidFill>
              </a:rPr>
              <a:t>Suburban (50%) and Rural (54%) drivers</a:t>
            </a:r>
          </a:p>
          <a:p>
            <a:pPr marL="177800" lvl="0" indent="-177800" eaLnBrk="0" hangingPunct="0">
              <a:buFont typeface="Arial" pitchFamily="34" charset="0"/>
              <a:buChar char="•"/>
            </a:pPr>
            <a:r>
              <a:rPr lang="en-GB" sz="1200" dirty="0" smtClean="0">
                <a:solidFill>
                  <a:prstClr val="black"/>
                </a:solidFill>
              </a:rPr>
              <a:t>Drivers of MPVs/ People carriers (59%)</a:t>
            </a:r>
          </a:p>
        </p:txBody>
      </p:sp>
      <p:sp>
        <p:nvSpPr>
          <p:cNvPr id="22" name="Rectangle 21"/>
          <p:cNvSpPr/>
          <p:nvPr/>
        </p:nvSpPr>
        <p:spPr bwMode="auto">
          <a:xfrm>
            <a:off x="8058963" y="1781161"/>
            <a:ext cx="2214578" cy="1143008"/>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eaLnBrk="0" hangingPunct="0"/>
            <a:r>
              <a:rPr lang="en-GB" sz="1200" b="1" dirty="0" smtClean="0">
                <a:solidFill>
                  <a:prstClr val="black"/>
                </a:solidFill>
              </a:rPr>
              <a:t>Especially...</a:t>
            </a:r>
          </a:p>
          <a:p>
            <a:pPr marL="177800" lvl="0" indent="-177800" eaLnBrk="0" hangingPunct="0">
              <a:buFont typeface="Arial" pitchFamily="34" charset="0"/>
              <a:buChar char="•"/>
            </a:pPr>
            <a:r>
              <a:rPr lang="en-GB" sz="1200" dirty="0" smtClean="0">
                <a:solidFill>
                  <a:prstClr val="black"/>
                </a:solidFill>
              </a:rPr>
              <a:t>Males (50%)</a:t>
            </a:r>
          </a:p>
          <a:p>
            <a:pPr marL="177800" lvl="0" indent="-177800" eaLnBrk="0" hangingPunct="0">
              <a:buFont typeface="Arial" pitchFamily="34" charset="0"/>
              <a:buChar char="•"/>
            </a:pPr>
            <a:r>
              <a:rPr lang="en-GB" sz="1200" dirty="0" smtClean="0">
                <a:solidFill>
                  <a:prstClr val="black"/>
                </a:solidFill>
              </a:rPr>
              <a:t>Aged 45-64 years (51%) and 65+ years (49%)</a:t>
            </a:r>
          </a:p>
          <a:p>
            <a:pPr marL="177800" lvl="0" indent="-177800" eaLnBrk="0" hangingPunct="0">
              <a:buFont typeface="Arial" pitchFamily="34" charset="0"/>
              <a:buChar char="•"/>
            </a:pPr>
            <a:r>
              <a:rPr lang="en-GB" sz="1200" dirty="0" smtClean="0">
                <a:solidFill>
                  <a:prstClr val="black"/>
                </a:solidFill>
              </a:rPr>
              <a:t>High mileage drivers (50%)</a:t>
            </a:r>
          </a:p>
        </p:txBody>
      </p:sp>
      <p:sp>
        <p:nvSpPr>
          <p:cNvPr id="20" name="Rectangle 19"/>
          <p:cNvSpPr/>
          <p:nvPr/>
        </p:nvSpPr>
        <p:spPr bwMode="auto">
          <a:xfrm>
            <a:off x="8416153" y="0"/>
            <a:ext cx="2272485" cy="352401"/>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taxes</a:t>
            </a:r>
          </a:p>
        </p:txBody>
      </p:sp>
      <p:sp>
        <p:nvSpPr>
          <p:cNvPr id="21" name="Rounded Rectangle 20"/>
          <p:cNvSpPr/>
          <p:nvPr/>
        </p:nvSpPr>
        <p:spPr bwMode="auto">
          <a:xfrm>
            <a:off x="8487591" y="3352797"/>
            <a:ext cx="1357322" cy="785818"/>
          </a:xfrm>
          <a:prstGeom prst="roundRect">
            <a:avLst/>
          </a:prstGeom>
          <a:ln>
            <a:solidFill>
              <a:schemeClr val="tx1">
                <a:lumMod val="50000"/>
                <a:lumOff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smtClean="0">
                <a:ln>
                  <a:noFill/>
                </a:ln>
                <a:solidFill>
                  <a:schemeClr val="tx1">
                    <a:lumMod val="50000"/>
                    <a:lumOff val="50000"/>
                  </a:schemeClr>
                </a:solidFill>
                <a:effectLst/>
                <a:latin typeface="Arial" pitchFamily="34" charset="0"/>
              </a:rPr>
              <a:t>11%</a:t>
            </a:r>
            <a:r>
              <a:rPr kumimoji="0" lang="en-GB" sz="2400" b="1" i="0" u="none" strike="noStrike" cap="none" normalizeH="0" baseline="0" dirty="0" smtClean="0">
                <a:ln>
                  <a:noFill/>
                </a:ln>
                <a:solidFill>
                  <a:schemeClr val="accent6"/>
                </a:solidFill>
                <a:effectLst/>
                <a:latin typeface="Arial"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en-GB" dirty="0" smtClean="0">
                <a:solidFill>
                  <a:schemeClr val="tx1"/>
                </a:solidFill>
                <a:latin typeface="Arial" pitchFamily="34" charset="0"/>
              </a:rPr>
              <a:t>‘agree’ with both statements</a:t>
            </a:r>
            <a:endParaRPr kumimoji="0" lang="en-GB"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Spending motoring taxes.</a:t>
            </a:r>
            <a:br>
              <a:rPr dirty="0" smtClean="0">
                <a:latin typeface="Arial" pitchFamily="34" charset="0"/>
                <a:ea typeface="Geneva"/>
                <a:cs typeface="Geneva"/>
              </a:rPr>
            </a:br>
            <a:r>
              <a:rPr sz="1400" dirty="0" smtClean="0">
                <a:latin typeface="Arial" pitchFamily="34" charset="0"/>
                <a:ea typeface="Geneva"/>
                <a:cs typeface="Geneva"/>
              </a:rPr>
              <a:t>Reinvestment of taxes into local roads continues to be a priority and support for investment into public transport is on a sharp decrease. Levels of disagreement towards the 'fair price of tax' have risen back towards the 2011 level. </a:t>
            </a:r>
            <a:endParaRPr dirty="0" smtClean="0">
              <a:latin typeface="Arial" pitchFamily="34" charset="0"/>
              <a:ea typeface="Geneva"/>
              <a:cs typeface="Geneva"/>
            </a:endParaRPr>
          </a:p>
        </p:txBody>
      </p:sp>
      <p:graphicFrame>
        <p:nvGraphicFramePr>
          <p:cNvPr id="32" name="Chart 31"/>
          <p:cNvGraphicFramePr>
            <a:graphicFrameLocks/>
          </p:cNvGraphicFramePr>
          <p:nvPr/>
        </p:nvGraphicFramePr>
        <p:xfrm>
          <a:off x="986601" y="1423971"/>
          <a:ext cx="8858312" cy="5857916"/>
        </p:xfrm>
        <a:graphic>
          <a:graphicData uri="http://schemas.openxmlformats.org/drawingml/2006/chart">
            <c:chart xmlns:c="http://schemas.openxmlformats.org/drawingml/2006/chart" xmlns:r="http://schemas.openxmlformats.org/officeDocument/2006/relationships" r:id="rId3"/>
          </a:graphicData>
        </a:graphic>
      </p:graphicFrame>
      <p:sp>
        <p:nvSpPr>
          <p:cNvPr id="73" name="Rectangle 72"/>
          <p:cNvSpPr/>
          <p:nvPr/>
        </p:nvSpPr>
        <p:spPr>
          <a:xfrm>
            <a:off x="486535" y="2109691"/>
            <a:ext cx="2143140" cy="600164"/>
          </a:xfrm>
          <a:prstGeom prst="rect">
            <a:avLst/>
          </a:prstGeom>
        </p:spPr>
        <p:txBody>
          <a:bodyPr wrap="square">
            <a:spAutoFit/>
          </a:bodyPr>
          <a:lstStyle/>
          <a:p>
            <a:r>
              <a:rPr lang="en-GB" b="1" dirty="0" smtClean="0"/>
              <a:t>I don’t believe </a:t>
            </a:r>
            <a:r>
              <a:rPr lang="en-GB" dirty="0" smtClean="0"/>
              <a:t>the motoring taxes I pay are sufficiently </a:t>
            </a:r>
            <a:r>
              <a:rPr lang="en-GB" b="1" dirty="0" smtClean="0"/>
              <a:t>reinvested into local roads</a:t>
            </a:r>
            <a:endParaRPr lang="en-GB" b="1" dirty="0"/>
          </a:p>
        </p:txBody>
      </p:sp>
      <p:sp>
        <p:nvSpPr>
          <p:cNvPr id="14" name="Rectangle 13"/>
          <p:cNvSpPr/>
          <p:nvPr/>
        </p:nvSpPr>
        <p:spPr>
          <a:xfrm>
            <a:off x="486535" y="5281623"/>
            <a:ext cx="2143140" cy="769441"/>
          </a:xfrm>
          <a:prstGeom prst="rect">
            <a:avLst/>
          </a:prstGeom>
        </p:spPr>
        <p:txBody>
          <a:bodyPr wrap="square">
            <a:spAutoFit/>
          </a:bodyPr>
          <a:lstStyle/>
          <a:p>
            <a:r>
              <a:rPr lang="en-GB" b="1" dirty="0" smtClean="0"/>
              <a:t>I believe </a:t>
            </a:r>
            <a:r>
              <a:rPr lang="en-GB" dirty="0" smtClean="0"/>
              <a:t>that the current level of motoring taxes paid is a </a:t>
            </a:r>
            <a:r>
              <a:rPr lang="en-GB" b="1" dirty="0" smtClean="0"/>
              <a:t>fair price for our motoring freedom</a:t>
            </a:r>
            <a:endParaRPr lang="en-GB" b="1" dirty="0"/>
          </a:p>
        </p:txBody>
      </p:sp>
      <p:sp>
        <p:nvSpPr>
          <p:cNvPr id="15" name="Rectangle 14"/>
          <p:cNvSpPr/>
          <p:nvPr/>
        </p:nvSpPr>
        <p:spPr>
          <a:xfrm>
            <a:off x="486535" y="6067441"/>
            <a:ext cx="2143140" cy="769441"/>
          </a:xfrm>
          <a:prstGeom prst="rect">
            <a:avLst/>
          </a:prstGeom>
        </p:spPr>
        <p:txBody>
          <a:bodyPr wrap="square">
            <a:spAutoFit/>
          </a:bodyPr>
          <a:lstStyle/>
          <a:p>
            <a:r>
              <a:rPr lang="en-GB" b="1" dirty="0" smtClean="0"/>
              <a:t>I believe </a:t>
            </a:r>
            <a:r>
              <a:rPr lang="en-GB" dirty="0" smtClean="0"/>
              <a:t>the current level of motoring taxes paid is a </a:t>
            </a:r>
            <a:r>
              <a:rPr lang="en-GB" b="1" dirty="0" smtClean="0"/>
              <a:t>fair price for the environmental damage </a:t>
            </a:r>
            <a:r>
              <a:rPr lang="en-GB" dirty="0" smtClean="0"/>
              <a:t>motoring can cause</a:t>
            </a:r>
            <a:endParaRPr lang="en-GB" dirty="0"/>
          </a:p>
        </p:txBody>
      </p:sp>
      <p:sp>
        <p:nvSpPr>
          <p:cNvPr id="16" name="Rectangle 15"/>
          <p:cNvSpPr/>
          <p:nvPr/>
        </p:nvSpPr>
        <p:spPr>
          <a:xfrm>
            <a:off x="486535" y="2781293"/>
            <a:ext cx="2143140" cy="769441"/>
          </a:xfrm>
          <a:prstGeom prst="rect">
            <a:avLst/>
          </a:prstGeom>
        </p:spPr>
        <p:txBody>
          <a:bodyPr wrap="square">
            <a:spAutoFit/>
          </a:bodyPr>
          <a:lstStyle/>
          <a:p>
            <a:r>
              <a:rPr lang="en-GB" b="1" dirty="0" smtClean="0"/>
              <a:t>I believe more </a:t>
            </a:r>
            <a:r>
              <a:rPr lang="en-GB" dirty="0" smtClean="0"/>
              <a:t>of the taxes raised through motorists should be </a:t>
            </a:r>
            <a:r>
              <a:rPr lang="en-GB" b="1" dirty="0" smtClean="0"/>
              <a:t>invested back into public transport</a:t>
            </a:r>
            <a:endParaRPr lang="en-GB" b="1" dirty="0"/>
          </a:p>
        </p:txBody>
      </p:sp>
      <p:sp>
        <p:nvSpPr>
          <p:cNvPr id="17" name="Rectangle 16"/>
          <p:cNvSpPr/>
          <p:nvPr/>
        </p:nvSpPr>
        <p:spPr>
          <a:xfrm>
            <a:off x="486535" y="3583488"/>
            <a:ext cx="2143140" cy="769441"/>
          </a:xfrm>
          <a:prstGeom prst="rect">
            <a:avLst/>
          </a:prstGeom>
        </p:spPr>
        <p:txBody>
          <a:bodyPr wrap="square">
            <a:spAutoFit/>
          </a:bodyPr>
          <a:lstStyle/>
          <a:p>
            <a:r>
              <a:rPr lang="en-GB" b="1" dirty="0" smtClean="0"/>
              <a:t>I believe </a:t>
            </a:r>
            <a:r>
              <a:rPr lang="en-GB" dirty="0" smtClean="0"/>
              <a:t>that taxes raised through motorists are used to </a:t>
            </a:r>
            <a:r>
              <a:rPr lang="en-GB" b="1" dirty="0" smtClean="0"/>
              <a:t>deter motorists from using their vehicles</a:t>
            </a:r>
            <a:endParaRPr lang="en-GB" b="1" dirty="0"/>
          </a:p>
        </p:txBody>
      </p:sp>
      <p:sp>
        <p:nvSpPr>
          <p:cNvPr id="11" name="Rectangle 10"/>
          <p:cNvSpPr/>
          <p:nvPr/>
        </p:nvSpPr>
        <p:spPr bwMode="auto">
          <a:xfrm>
            <a:off x="9836289" y="2066913"/>
            <a:ext cx="500066" cy="4643470"/>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ectangle 11"/>
          <p:cNvSpPr/>
          <p:nvPr/>
        </p:nvSpPr>
        <p:spPr bwMode="auto">
          <a:xfrm>
            <a:off x="8626973" y="2066913"/>
            <a:ext cx="500066" cy="464347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3" name="Rectangle 12"/>
          <p:cNvSpPr/>
          <p:nvPr/>
        </p:nvSpPr>
        <p:spPr bwMode="auto">
          <a:xfrm>
            <a:off x="9258210" y="2066913"/>
            <a:ext cx="500066" cy="46434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9" name="Text Box 17"/>
          <p:cNvSpPr txBox="1">
            <a:spLocks noChangeArrowheads="1"/>
          </p:cNvSpPr>
          <p:nvPr/>
        </p:nvSpPr>
        <p:spPr bwMode="auto">
          <a:xfrm>
            <a:off x="8630467" y="1460411"/>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Disagreement</a:t>
            </a:r>
            <a:endParaRPr lang="en-GB" sz="1400" b="1" dirty="0">
              <a:latin typeface="+mn-lt"/>
              <a:ea typeface="Geneva" pitchFamily="-107" charset="-128"/>
              <a:cs typeface="+mn-cs"/>
            </a:endParaRPr>
          </a:p>
        </p:txBody>
      </p:sp>
      <p:sp>
        <p:nvSpPr>
          <p:cNvPr id="20" name="Text Box 17"/>
          <p:cNvSpPr txBox="1">
            <a:spLocks noChangeArrowheads="1"/>
          </p:cNvSpPr>
          <p:nvPr/>
        </p:nvSpPr>
        <p:spPr bwMode="auto">
          <a:xfrm>
            <a:off x="9559161" y="1674725"/>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21" name="Text Box 17"/>
          <p:cNvSpPr txBox="1">
            <a:spLocks noChangeArrowheads="1"/>
          </p:cNvSpPr>
          <p:nvPr/>
        </p:nvSpPr>
        <p:spPr bwMode="auto">
          <a:xfrm>
            <a:off x="8987657" y="1674725"/>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22" name="Rectangle 21"/>
          <p:cNvSpPr/>
          <p:nvPr/>
        </p:nvSpPr>
        <p:spPr bwMode="auto">
          <a:xfrm>
            <a:off x="2616525" y="2066913"/>
            <a:ext cx="500066" cy="4643470"/>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3" name="Rectangle 22"/>
          <p:cNvSpPr/>
          <p:nvPr/>
        </p:nvSpPr>
        <p:spPr bwMode="auto">
          <a:xfrm>
            <a:off x="3830971" y="2066913"/>
            <a:ext cx="500066" cy="4643470"/>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4" name="Rectangle 23"/>
          <p:cNvSpPr/>
          <p:nvPr/>
        </p:nvSpPr>
        <p:spPr bwMode="auto">
          <a:xfrm>
            <a:off x="3214329" y="2066913"/>
            <a:ext cx="500066" cy="46434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5" name="Text Box 17"/>
          <p:cNvSpPr txBox="1">
            <a:spLocks noChangeArrowheads="1"/>
          </p:cNvSpPr>
          <p:nvPr/>
        </p:nvSpPr>
        <p:spPr bwMode="auto">
          <a:xfrm>
            <a:off x="3247497"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80%</a:t>
            </a:r>
            <a:endParaRPr lang="en-GB" sz="1400" b="1" dirty="0">
              <a:latin typeface="+mn-lt"/>
              <a:ea typeface="Geneva" pitchFamily="-107" charset="-128"/>
              <a:cs typeface="+mn-cs"/>
            </a:endParaRPr>
          </a:p>
        </p:txBody>
      </p:sp>
      <p:sp>
        <p:nvSpPr>
          <p:cNvPr id="26" name="Text Box 17"/>
          <p:cNvSpPr txBox="1">
            <a:spLocks noChangeArrowheads="1"/>
          </p:cNvSpPr>
          <p:nvPr/>
        </p:nvSpPr>
        <p:spPr bwMode="auto">
          <a:xfrm>
            <a:off x="3000015" y="1460411"/>
            <a:ext cx="114300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Agreement</a:t>
            </a:r>
            <a:endParaRPr lang="en-GB" sz="1400" b="1" dirty="0">
              <a:latin typeface="+mn-lt"/>
              <a:ea typeface="Geneva" pitchFamily="-107" charset="-128"/>
              <a:cs typeface="+mn-cs"/>
            </a:endParaRPr>
          </a:p>
        </p:txBody>
      </p:sp>
      <p:sp>
        <p:nvSpPr>
          <p:cNvPr id="27" name="Text Box 17"/>
          <p:cNvSpPr txBox="1">
            <a:spLocks noChangeArrowheads="1"/>
          </p:cNvSpPr>
          <p:nvPr/>
        </p:nvSpPr>
        <p:spPr bwMode="auto">
          <a:xfrm>
            <a:off x="3247497" y="46386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38%</a:t>
            </a:r>
            <a:endParaRPr lang="en-GB" sz="1400" b="1" dirty="0">
              <a:latin typeface="+mn-lt"/>
              <a:ea typeface="Geneva" pitchFamily="-107" charset="-128"/>
              <a:cs typeface="+mn-cs"/>
            </a:endParaRPr>
          </a:p>
        </p:txBody>
      </p:sp>
      <p:sp>
        <p:nvSpPr>
          <p:cNvPr id="28" name="Text Box 17"/>
          <p:cNvSpPr txBox="1">
            <a:spLocks noChangeArrowheads="1"/>
          </p:cNvSpPr>
          <p:nvPr/>
        </p:nvSpPr>
        <p:spPr bwMode="auto">
          <a:xfrm>
            <a:off x="3629807" y="1674725"/>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29" name="Text Box 17"/>
          <p:cNvSpPr txBox="1">
            <a:spLocks noChangeArrowheads="1"/>
          </p:cNvSpPr>
          <p:nvPr/>
        </p:nvSpPr>
        <p:spPr bwMode="auto">
          <a:xfrm>
            <a:off x="2604555"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81%</a:t>
            </a:r>
            <a:endParaRPr lang="en-GB" sz="1400" b="1" dirty="0">
              <a:latin typeface="+mn-lt"/>
              <a:ea typeface="Geneva" pitchFamily="-107" charset="-128"/>
              <a:cs typeface="+mn-cs"/>
            </a:endParaRPr>
          </a:p>
        </p:txBody>
      </p:sp>
      <p:sp>
        <p:nvSpPr>
          <p:cNvPr id="30" name="Text Box 17"/>
          <p:cNvSpPr txBox="1">
            <a:spLocks noChangeArrowheads="1"/>
          </p:cNvSpPr>
          <p:nvPr/>
        </p:nvSpPr>
        <p:spPr bwMode="auto">
          <a:xfrm>
            <a:off x="2734281" y="46386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34" name="Text Box 17"/>
          <p:cNvSpPr txBox="1">
            <a:spLocks noChangeArrowheads="1"/>
          </p:cNvSpPr>
          <p:nvPr/>
        </p:nvSpPr>
        <p:spPr bwMode="auto">
          <a:xfrm>
            <a:off x="9215916"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35" name="Text Box 17"/>
          <p:cNvSpPr txBox="1">
            <a:spLocks noChangeArrowheads="1"/>
          </p:cNvSpPr>
          <p:nvPr/>
        </p:nvSpPr>
        <p:spPr bwMode="auto">
          <a:xfrm>
            <a:off x="9215916" y="46386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43%</a:t>
            </a:r>
            <a:endParaRPr lang="en-GB" sz="1400" b="1" dirty="0">
              <a:latin typeface="+mn-lt"/>
              <a:ea typeface="Geneva" pitchFamily="-107" charset="-128"/>
              <a:cs typeface="+mn-cs"/>
            </a:endParaRPr>
          </a:p>
        </p:txBody>
      </p:sp>
      <p:sp>
        <p:nvSpPr>
          <p:cNvPr id="36" name="Text Box 17"/>
          <p:cNvSpPr txBox="1">
            <a:spLocks noChangeArrowheads="1"/>
          </p:cNvSpPr>
          <p:nvPr/>
        </p:nvSpPr>
        <p:spPr bwMode="auto">
          <a:xfrm>
            <a:off x="9793995"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37" name="Text Box 17"/>
          <p:cNvSpPr txBox="1">
            <a:spLocks noChangeArrowheads="1"/>
          </p:cNvSpPr>
          <p:nvPr/>
        </p:nvSpPr>
        <p:spPr bwMode="auto">
          <a:xfrm>
            <a:off x="9944241" y="46386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40" name="Text Box 17"/>
          <p:cNvSpPr txBox="1">
            <a:spLocks noChangeArrowheads="1"/>
          </p:cNvSpPr>
          <p:nvPr/>
        </p:nvSpPr>
        <p:spPr bwMode="auto">
          <a:xfrm>
            <a:off x="3247497" y="30670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71%</a:t>
            </a:r>
            <a:endParaRPr lang="en-GB" sz="1400" b="1" dirty="0">
              <a:latin typeface="+mn-lt"/>
              <a:ea typeface="Geneva" pitchFamily="-107" charset="-128"/>
              <a:cs typeface="+mn-cs"/>
            </a:endParaRPr>
          </a:p>
        </p:txBody>
      </p:sp>
      <p:sp>
        <p:nvSpPr>
          <p:cNvPr id="41" name="Text Box 17"/>
          <p:cNvSpPr txBox="1">
            <a:spLocks noChangeArrowheads="1"/>
          </p:cNvSpPr>
          <p:nvPr/>
        </p:nvSpPr>
        <p:spPr bwMode="auto">
          <a:xfrm>
            <a:off x="2617705" y="30670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61%</a:t>
            </a:r>
            <a:endParaRPr lang="en-GB" sz="1400" b="1" dirty="0">
              <a:latin typeface="+mn-lt"/>
              <a:ea typeface="Geneva" pitchFamily="-107" charset="-128"/>
              <a:cs typeface="+mn-cs"/>
            </a:endParaRPr>
          </a:p>
        </p:txBody>
      </p:sp>
      <p:sp>
        <p:nvSpPr>
          <p:cNvPr id="43" name="Text Box 17"/>
          <p:cNvSpPr txBox="1">
            <a:spLocks noChangeArrowheads="1"/>
          </p:cNvSpPr>
          <p:nvPr/>
        </p:nvSpPr>
        <p:spPr bwMode="auto">
          <a:xfrm>
            <a:off x="3247497" y="385286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49%</a:t>
            </a:r>
            <a:endParaRPr lang="en-GB" sz="1400" b="1" dirty="0">
              <a:latin typeface="+mn-lt"/>
              <a:ea typeface="Geneva" pitchFamily="-107" charset="-128"/>
              <a:cs typeface="+mn-cs"/>
            </a:endParaRPr>
          </a:p>
        </p:txBody>
      </p:sp>
      <p:sp>
        <p:nvSpPr>
          <p:cNvPr id="44" name="Text Box 17"/>
          <p:cNvSpPr txBox="1">
            <a:spLocks noChangeArrowheads="1"/>
          </p:cNvSpPr>
          <p:nvPr/>
        </p:nvSpPr>
        <p:spPr bwMode="auto">
          <a:xfrm>
            <a:off x="2617705" y="385286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46%</a:t>
            </a:r>
            <a:endParaRPr lang="en-GB" sz="1400" b="1" dirty="0">
              <a:latin typeface="+mn-lt"/>
              <a:ea typeface="Geneva" pitchFamily="-107" charset="-128"/>
              <a:cs typeface="+mn-cs"/>
            </a:endParaRPr>
          </a:p>
        </p:txBody>
      </p:sp>
      <p:sp>
        <p:nvSpPr>
          <p:cNvPr id="46" name="Text Box 17"/>
          <p:cNvSpPr txBox="1">
            <a:spLocks noChangeArrowheads="1"/>
          </p:cNvSpPr>
          <p:nvPr/>
        </p:nvSpPr>
        <p:spPr bwMode="auto">
          <a:xfrm>
            <a:off x="3221197" y="546093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27%</a:t>
            </a:r>
            <a:endParaRPr lang="en-GB" sz="1400" b="1" dirty="0">
              <a:latin typeface="+mn-lt"/>
              <a:ea typeface="Geneva" pitchFamily="-107" charset="-128"/>
              <a:cs typeface="+mn-cs"/>
            </a:endParaRPr>
          </a:p>
        </p:txBody>
      </p:sp>
      <p:sp>
        <p:nvSpPr>
          <p:cNvPr id="47" name="Text Box 17"/>
          <p:cNvSpPr txBox="1">
            <a:spLocks noChangeArrowheads="1"/>
          </p:cNvSpPr>
          <p:nvPr/>
        </p:nvSpPr>
        <p:spPr bwMode="auto">
          <a:xfrm>
            <a:off x="2604555" y="546093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18%</a:t>
            </a:r>
            <a:endParaRPr lang="en-GB" sz="1400" b="1" dirty="0">
              <a:latin typeface="+mn-lt"/>
              <a:ea typeface="Geneva" pitchFamily="-107" charset="-128"/>
              <a:cs typeface="+mn-cs"/>
            </a:endParaRPr>
          </a:p>
        </p:txBody>
      </p:sp>
      <p:sp>
        <p:nvSpPr>
          <p:cNvPr id="50" name="Text Box 17"/>
          <p:cNvSpPr txBox="1">
            <a:spLocks noChangeArrowheads="1"/>
          </p:cNvSpPr>
          <p:nvPr/>
        </p:nvSpPr>
        <p:spPr bwMode="auto">
          <a:xfrm>
            <a:off x="9793995" y="30670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51" name="Text Box 17"/>
          <p:cNvSpPr txBox="1">
            <a:spLocks noChangeArrowheads="1"/>
          </p:cNvSpPr>
          <p:nvPr/>
        </p:nvSpPr>
        <p:spPr bwMode="auto">
          <a:xfrm>
            <a:off x="9215916" y="30670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53" name="Text Box 17"/>
          <p:cNvSpPr txBox="1">
            <a:spLocks noChangeArrowheads="1"/>
          </p:cNvSpPr>
          <p:nvPr/>
        </p:nvSpPr>
        <p:spPr bwMode="auto">
          <a:xfrm>
            <a:off x="9793995" y="385286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22%</a:t>
            </a:r>
            <a:endParaRPr lang="en-GB" sz="1400" b="1" dirty="0">
              <a:latin typeface="+mn-lt"/>
              <a:ea typeface="Geneva" pitchFamily="-107" charset="-128"/>
              <a:cs typeface="+mn-cs"/>
            </a:endParaRPr>
          </a:p>
        </p:txBody>
      </p:sp>
      <p:sp>
        <p:nvSpPr>
          <p:cNvPr id="54" name="Text Box 17"/>
          <p:cNvSpPr txBox="1">
            <a:spLocks noChangeArrowheads="1"/>
          </p:cNvSpPr>
          <p:nvPr/>
        </p:nvSpPr>
        <p:spPr bwMode="auto">
          <a:xfrm>
            <a:off x="9215916" y="385286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22%</a:t>
            </a:r>
            <a:endParaRPr lang="en-GB" sz="1400" b="1" dirty="0">
              <a:latin typeface="+mn-lt"/>
              <a:ea typeface="Geneva" pitchFamily="-107" charset="-128"/>
              <a:cs typeface="+mn-cs"/>
            </a:endParaRPr>
          </a:p>
        </p:txBody>
      </p:sp>
      <p:sp>
        <p:nvSpPr>
          <p:cNvPr id="56" name="Text Box 17"/>
          <p:cNvSpPr txBox="1">
            <a:spLocks noChangeArrowheads="1"/>
          </p:cNvSpPr>
          <p:nvPr/>
        </p:nvSpPr>
        <p:spPr bwMode="auto">
          <a:xfrm>
            <a:off x="9793995" y="624675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54%</a:t>
            </a:r>
            <a:endParaRPr lang="en-GB" sz="1400" b="1" dirty="0">
              <a:latin typeface="+mn-lt"/>
              <a:ea typeface="Geneva" pitchFamily="-107" charset="-128"/>
              <a:cs typeface="+mn-cs"/>
            </a:endParaRPr>
          </a:p>
        </p:txBody>
      </p:sp>
      <p:sp>
        <p:nvSpPr>
          <p:cNvPr id="57" name="Text Box 17"/>
          <p:cNvSpPr txBox="1">
            <a:spLocks noChangeArrowheads="1"/>
          </p:cNvSpPr>
          <p:nvPr/>
        </p:nvSpPr>
        <p:spPr bwMode="auto">
          <a:xfrm>
            <a:off x="9215916" y="624675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44%</a:t>
            </a:r>
            <a:endParaRPr lang="en-GB" sz="1400" b="1" dirty="0">
              <a:latin typeface="+mn-lt"/>
              <a:ea typeface="Geneva" pitchFamily="-107" charset="-128"/>
              <a:cs typeface="+mn-cs"/>
            </a:endParaRPr>
          </a:p>
        </p:txBody>
      </p:sp>
      <p:sp>
        <p:nvSpPr>
          <p:cNvPr id="58" name="Text Box 17"/>
          <p:cNvSpPr txBox="1">
            <a:spLocks noChangeArrowheads="1"/>
          </p:cNvSpPr>
          <p:nvPr/>
        </p:nvSpPr>
        <p:spPr bwMode="auto">
          <a:xfrm>
            <a:off x="8416153" y="1674725"/>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59" name="Rectangle 23"/>
          <p:cNvSpPr>
            <a:spLocks noChangeArrowheads="1"/>
          </p:cNvSpPr>
          <p:nvPr/>
        </p:nvSpPr>
        <p:spPr bwMode="auto">
          <a:xfrm>
            <a:off x="1669631" y="6921500"/>
            <a:ext cx="6603646"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rPr>
              <a:t>S3Q4b  Given that a large proportion of tax revenue raised from motorists is spent on other areas apart from transport, how strongly do you agree or disagree with the following statements?</a:t>
            </a:r>
          </a:p>
          <a:p>
            <a:pPr marL="391077" indent="-391077" eaLnBrk="0" hangingPunct="0">
              <a:defRPr/>
            </a:pPr>
            <a:r>
              <a:rPr lang="en-GB" sz="1000" dirty="0" smtClean="0">
                <a:solidFill>
                  <a:srgbClr val="4D4D4D"/>
                </a:solidFill>
              </a:rPr>
              <a:t>Base: all respondents 2013 (n=1,542) 2012 (n=1,003); 2011 (n=1,002)</a:t>
            </a:r>
          </a:p>
          <a:p>
            <a:pPr marL="391077" indent="-391077" eaLnBrk="0" hangingPunct="0">
              <a:defRPr/>
            </a:pPr>
            <a:endParaRPr lang="en-GB" sz="1000" dirty="0" smtClean="0">
              <a:solidFill>
                <a:srgbClr val="4D4D4D"/>
              </a:solidFill>
            </a:endParaRPr>
          </a:p>
        </p:txBody>
      </p:sp>
      <p:sp>
        <p:nvSpPr>
          <p:cNvPr id="63" name="Text Box 17"/>
          <p:cNvSpPr txBox="1">
            <a:spLocks noChangeArrowheads="1"/>
          </p:cNvSpPr>
          <p:nvPr/>
        </p:nvSpPr>
        <p:spPr bwMode="auto">
          <a:xfrm>
            <a:off x="3058303" y="1674725"/>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64" name="Text Box 17"/>
          <p:cNvSpPr txBox="1">
            <a:spLocks noChangeArrowheads="1"/>
          </p:cNvSpPr>
          <p:nvPr/>
        </p:nvSpPr>
        <p:spPr bwMode="auto">
          <a:xfrm>
            <a:off x="2415361" y="1674725"/>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65" name="Rectangle 64"/>
          <p:cNvSpPr/>
          <p:nvPr/>
        </p:nvSpPr>
        <p:spPr>
          <a:xfrm>
            <a:off x="486535" y="4440744"/>
            <a:ext cx="2143140" cy="769441"/>
          </a:xfrm>
          <a:prstGeom prst="rect">
            <a:avLst/>
          </a:prstGeom>
        </p:spPr>
        <p:txBody>
          <a:bodyPr wrap="square">
            <a:spAutoFit/>
          </a:bodyPr>
          <a:lstStyle/>
          <a:p>
            <a:r>
              <a:rPr lang="en-GB" b="1" dirty="0" smtClean="0"/>
              <a:t>I would support </a:t>
            </a:r>
            <a:r>
              <a:rPr lang="en-GB" dirty="0" smtClean="0"/>
              <a:t>the introduction of </a:t>
            </a:r>
            <a:r>
              <a:rPr lang="en-GB" b="1" dirty="0" smtClean="0"/>
              <a:t>more toll roads as an alternative </a:t>
            </a:r>
            <a:r>
              <a:rPr lang="en-GB" dirty="0" smtClean="0"/>
              <a:t>to the current level of motoring tax</a:t>
            </a:r>
            <a:endParaRPr lang="en-GB" dirty="0"/>
          </a:p>
        </p:txBody>
      </p:sp>
      <p:sp>
        <p:nvSpPr>
          <p:cNvPr id="67" name="Text Box 17"/>
          <p:cNvSpPr txBox="1">
            <a:spLocks noChangeArrowheads="1"/>
          </p:cNvSpPr>
          <p:nvPr/>
        </p:nvSpPr>
        <p:spPr bwMode="auto">
          <a:xfrm>
            <a:off x="3221197" y="62817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26%</a:t>
            </a:r>
            <a:endParaRPr lang="en-GB" sz="1400" b="1" dirty="0">
              <a:latin typeface="+mn-lt"/>
              <a:ea typeface="Geneva" pitchFamily="-107" charset="-128"/>
              <a:cs typeface="+mn-cs"/>
            </a:endParaRPr>
          </a:p>
        </p:txBody>
      </p:sp>
      <p:sp>
        <p:nvSpPr>
          <p:cNvPr id="68" name="Text Box 17"/>
          <p:cNvSpPr txBox="1">
            <a:spLocks noChangeArrowheads="1"/>
          </p:cNvSpPr>
          <p:nvPr/>
        </p:nvSpPr>
        <p:spPr bwMode="auto">
          <a:xfrm>
            <a:off x="2604555" y="62817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71" name="Text Box 17"/>
          <p:cNvSpPr txBox="1">
            <a:spLocks noChangeArrowheads="1"/>
          </p:cNvSpPr>
          <p:nvPr/>
        </p:nvSpPr>
        <p:spPr bwMode="auto">
          <a:xfrm>
            <a:off x="9793995" y="54959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60%</a:t>
            </a:r>
            <a:endParaRPr lang="en-GB" sz="1400" b="1" dirty="0">
              <a:latin typeface="+mn-lt"/>
              <a:ea typeface="Geneva" pitchFamily="-107" charset="-128"/>
              <a:cs typeface="+mn-cs"/>
            </a:endParaRPr>
          </a:p>
        </p:txBody>
      </p:sp>
      <p:sp>
        <p:nvSpPr>
          <p:cNvPr id="72" name="Text Box 17"/>
          <p:cNvSpPr txBox="1">
            <a:spLocks noChangeArrowheads="1"/>
          </p:cNvSpPr>
          <p:nvPr/>
        </p:nvSpPr>
        <p:spPr bwMode="auto">
          <a:xfrm>
            <a:off x="9215916" y="54959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50%</a:t>
            </a:r>
            <a:endParaRPr lang="en-GB" sz="1400" b="1" dirty="0">
              <a:latin typeface="+mn-lt"/>
              <a:ea typeface="Geneva" pitchFamily="-107" charset="-128"/>
              <a:cs typeface="+mn-cs"/>
            </a:endParaRPr>
          </a:p>
        </p:txBody>
      </p:sp>
      <p:sp>
        <p:nvSpPr>
          <p:cNvPr id="83" name="Text Box 17"/>
          <p:cNvSpPr txBox="1">
            <a:spLocks noChangeArrowheads="1"/>
          </p:cNvSpPr>
          <p:nvPr/>
        </p:nvSpPr>
        <p:spPr bwMode="auto">
          <a:xfrm>
            <a:off x="3823561" y="219724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78%</a:t>
            </a:r>
            <a:endParaRPr lang="en-GB" sz="1400" b="1" dirty="0">
              <a:latin typeface="+mn-lt"/>
              <a:ea typeface="Geneva" pitchFamily="-107" charset="-128"/>
              <a:cs typeface="+mn-cs"/>
            </a:endParaRPr>
          </a:p>
        </p:txBody>
      </p:sp>
      <p:sp>
        <p:nvSpPr>
          <p:cNvPr id="84" name="Text Box 17"/>
          <p:cNvSpPr txBox="1">
            <a:spLocks noChangeArrowheads="1"/>
          </p:cNvSpPr>
          <p:nvPr/>
        </p:nvSpPr>
        <p:spPr bwMode="auto">
          <a:xfrm>
            <a:off x="3832151" y="30613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58%</a:t>
            </a:r>
            <a:endParaRPr lang="en-GB" sz="1400" b="1" dirty="0">
              <a:latin typeface="+mn-lt"/>
              <a:ea typeface="Geneva" pitchFamily="-107" charset="-128"/>
              <a:cs typeface="+mn-cs"/>
            </a:endParaRPr>
          </a:p>
        </p:txBody>
      </p:sp>
      <p:sp>
        <p:nvSpPr>
          <p:cNvPr id="85" name="Text Box 17"/>
          <p:cNvSpPr txBox="1">
            <a:spLocks noChangeArrowheads="1"/>
          </p:cNvSpPr>
          <p:nvPr/>
        </p:nvSpPr>
        <p:spPr bwMode="auto">
          <a:xfrm>
            <a:off x="3832151" y="385286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47%</a:t>
            </a:r>
            <a:endParaRPr lang="en-GB" sz="1400" b="1" dirty="0">
              <a:latin typeface="+mn-lt"/>
              <a:ea typeface="Geneva" pitchFamily="-107" charset="-128"/>
              <a:cs typeface="+mn-cs"/>
            </a:endParaRPr>
          </a:p>
        </p:txBody>
      </p:sp>
      <p:sp>
        <p:nvSpPr>
          <p:cNvPr id="86" name="Text Box 17"/>
          <p:cNvSpPr txBox="1">
            <a:spLocks noChangeArrowheads="1"/>
          </p:cNvSpPr>
          <p:nvPr/>
        </p:nvSpPr>
        <p:spPr bwMode="auto">
          <a:xfrm>
            <a:off x="3832151" y="46128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31%</a:t>
            </a:r>
            <a:endParaRPr lang="en-GB" sz="1400" b="1" dirty="0">
              <a:latin typeface="+mn-lt"/>
              <a:ea typeface="Geneva" pitchFamily="-107" charset="-128"/>
              <a:cs typeface="+mn-cs"/>
            </a:endParaRPr>
          </a:p>
        </p:txBody>
      </p:sp>
      <p:sp>
        <p:nvSpPr>
          <p:cNvPr id="87" name="Text Box 17"/>
          <p:cNvSpPr txBox="1">
            <a:spLocks noChangeArrowheads="1"/>
          </p:cNvSpPr>
          <p:nvPr/>
        </p:nvSpPr>
        <p:spPr bwMode="auto">
          <a:xfrm>
            <a:off x="3832151" y="547689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88" name="Text Box 17"/>
          <p:cNvSpPr txBox="1">
            <a:spLocks noChangeArrowheads="1"/>
          </p:cNvSpPr>
          <p:nvPr/>
        </p:nvSpPr>
        <p:spPr bwMode="auto">
          <a:xfrm>
            <a:off x="3832151" y="63017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89" name="Text Box 17"/>
          <p:cNvSpPr txBox="1">
            <a:spLocks noChangeArrowheads="1"/>
          </p:cNvSpPr>
          <p:nvPr/>
        </p:nvSpPr>
        <p:spPr bwMode="auto">
          <a:xfrm>
            <a:off x="8584679" y="223653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90" name="Text Box 17"/>
          <p:cNvSpPr txBox="1">
            <a:spLocks noChangeArrowheads="1"/>
          </p:cNvSpPr>
          <p:nvPr/>
        </p:nvSpPr>
        <p:spPr bwMode="auto">
          <a:xfrm>
            <a:off x="8584679" y="30613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91" name="Text Box 17"/>
          <p:cNvSpPr txBox="1">
            <a:spLocks noChangeArrowheads="1"/>
          </p:cNvSpPr>
          <p:nvPr/>
        </p:nvSpPr>
        <p:spPr bwMode="auto">
          <a:xfrm>
            <a:off x="8584679" y="385343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20%</a:t>
            </a:r>
            <a:endParaRPr lang="en-GB" sz="1400" b="1" dirty="0">
              <a:latin typeface="+mn-lt"/>
              <a:ea typeface="Geneva" pitchFamily="-107" charset="-128"/>
              <a:cs typeface="+mn-cs"/>
            </a:endParaRPr>
          </a:p>
        </p:txBody>
      </p:sp>
      <p:sp>
        <p:nvSpPr>
          <p:cNvPr id="92" name="Text Box 17"/>
          <p:cNvSpPr txBox="1">
            <a:spLocks noChangeArrowheads="1"/>
          </p:cNvSpPr>
          <p:nvPr/>
        </p:nvSpPr>
        <p:spPr bwMode="auto">
          <a:xfrm>
            <a:off x="8584679" y="464552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42%</a:t>
            </a:r>
            <a:endParaRPr lang="en-GB" sz="1400" b="1" dirty="0">
              <a:latin typeface="+mn-lt"/>
              <a:ea typeface="Geneva" pitchFamily="-107" charset="-128"/>
              <a:cs typeface="+mn-cs"/>
            </a:endParaRPr>
          </a:p>
        </p:txBody>
      </p:sp>
      <p:sp>
        <p:nvSpPr>
          <p:cNvPr id="93" name="Text Box 17"/>
          <p:cNvSpPr txBox="1">
            <a:spLocks noChangeArrowheads="1"/>
          </p:cNvSpPr>
          <p:nvPr/>
        </p:nvSpPr>
        <p:spPr bwMode="auto">
          <a:xfrm>
            <a:off x="8584679" y="547689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56%</a:t>
            </a:r>
            <a:endParaRPr lang="en-GB" sz="1400" b="1" dirty="0">
              <a:latin typeface="+mn-lt"/>
              <a:ea typeface="Geneva" pitchFamily="-107" charset="-128"/>
              <a:cs typeface="+mn-cs"/>
            </a:endParaRPr>
          </a:p>
        </p:txBody>
      </p:sp>
      <p:sp>
        <p:nvSpPr>
          <p:cNvPr id="94" name="Text Box 17"/>
          <p:cNvSpPr txBox="1">
            <a:spLocks noChangeArrowheads="1"/>
          </p:cNvSpPr>
          <p:nvPr/>
        </p:nvSpPr>
        <p:spPr bwMode="auto">
          <a:xfrm>
            <a:off x="8584679" y="622969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51%</a:t>
            </a:r>
            <a:endParaRPr lang="en-GB" sz="1400" b="1" dirty="0">
              <a:latin typeface="+mn-lt"/>
              <a:ea typeface="Geneva" pitchFamily="-107" charset="-128"/>
              <a:cs typeface="+mn-cs"/>
            </a:endParaRPr>
          </a:p>
        </p:txBody>
      </p:sp>
      <p:sp>
        <p:nvSpPr>
          <p:cNvPr id="70" name="Oval 69"/>
          <p:cNvSpPr/>
          <p:nvPr/>
        </p:nvSpPr>
        <p:spPr bwMode="auto">
          <a:xfrm>
            <a:off x="3240599" y="3089717"/>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5" name="Rectangle 74"/>
          <p:cNvSpPr/>
          <p:nvPr/>
        </p:nvSpPr>
        <p:spPr bwMode="auto">
          <a:xfrm>
            <a:off x="3832151" y="4645521"/>
            <a:ext cx="504056"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76" name="Rectangle 75"/>
          <p:cNvSpPr/>
          <p:nvPr/>
        </p:nvSpPr>
        <p:spPr bwMode="auto">
          <a:xfrm>
            <a:off x="9269419" y="5509617"/>
            <a:ext cx="504056"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77" name="Rectangle 76"/>
          <p:cNvSpPr/>
          <p:nvPr/>
        </p:nvSpPr>
        <p:spPr bwMode="auto">
          <a:xfrm>
            <a:off x="9269419" y="6301705"/>
            <a:ext cx="504056"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98" name="Oval 97"/>
          <p:cNvSpPr/>
          <p:nvPr/>
        </p:nvSpPr>
        <p:spPr bwMode="auto">
          <a:xfrm>
            <a:off x="3268627" y="5493657"/>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0" name="Oval 99"/>
          <p:cNvSpPr/>
          <p:nvPr/>
        </p:nvSpPr>
        <p:spPr bwMode="auto">
          <a:xfrm>
            <a:off x="3272617" y="6281755"/>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1" name="Rectangle 100"/>
          <p:cNvSpPr/>
          <p:nvPr/>
        </p:nvSpPr>
        <p:spPr bwMode="auto">
          <a:xfrm>
            <a:off x="9273409" y="3067045"/>
            <a:ext cx="504056"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69" name="Rectangle 68"/>
          <p:cNvSpPr/>
          <p:nvPr/>
        </p:nvSpPr>
        <p:spPr bwMode="auto">
          <a:xfrm>
            <a:off x="8416153" y="0"/>
            <a:ext cx="2272485" cy="352401"/>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taxes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344187" y="1781161"/>
            <a:ext cx="3714776" cy="1428760"/>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 name="Title 2"/>
          <p:cNvSpPr>
            <a:spLocks noGrp="1"/>
          </p:cNvSpPr>
          <p:nvPr>
            <p:ph type="title"/>
          </p:nvPr>
        </p:nvSpPr>
        <p:spPr/>
        <p:txBody>
          <a:bodyPr/>
          <a:lstStyle/>
          <a:p>
            <a:r>
              <a:rPr lang="en-GB" dirty="0" smtClean="0"/>
              <a:t>Exploring pay per mile road charges.</a:t>
            </a:r>
            <a:br>
              <a:rPr lang="en-GB" dirty="0" smtClean="0"/>
            </a:br>
            <a:r>
              <a:rPr sz="1400" dirty="0" smtClean="0">
                <a:solidFill>
                  <a:prstClr val="black"/>
                </a:solidFill>
                <a:latin typeface="Arial" pitchFamily="34" charset="0"/>
                <a:ea typeface="Geneva"/>
                <a:cs typeface="Geneva"/>
              </a:rPr>
              <a:t>People feel that drivers who contribute most to environmental pollution and traffic should be penalised with higher road charges. </a:t>
            </a:r>
            <a:endParaRPr lang="en-GB" dirty="0"/>
          </a:p>
        </p:txBody>
      </p:sp>
      <p:sp>
        <p:nvSpPr>
          <p:cNvPr id="5" name="Rectangle 23"/>
          <p:cNvSpPr>
            <a:spLocks noChangeArrowheads="1"/>
          </p:cNvSpPr>
          <p:nvPr/>
        </p:nvSpPr>
        <p:spPr bwMode="auto">
          <a:xfrm>
            <a:off x="1711327" y="6853259"/>
            <a:ext cx="6847702"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S3Q4b  Given that a large proportion of tax revenue raised from motorists is spent on other areas apart from transport, how strongly do you agree or disagree with the following statements?</a:t>
            </a:r>
          </a:p>
          <a:p>
            <a:r>
              <a:rPr lang="en-GB" sz="1000" dirty="0" smtClean="0">
                <a:solidFill>
                  <a:srgbClr val="4D4D4D"/>
                </a:solidFill>
              </a:rPr>
              <a:t>S3Q4c  We would like you to think about ‘road charges’ which is a </a:t>
            </a:r>
            <a:r>
              <a:rPr lang="en-GB" sz="1000" b="1" dirty="0" smtClean="0">
                <a:solidFill>
                  <a:srgbClr val="4D4D4D"/>
                </a:solidFill>
              </a:rPr>
              <a:t>tax where you pay per mile</a:t>
            </a:r>
            <a:r>
              <a:rPr lang="en-GB" sz="1000" dirty="0" smtClean="0">
                <a:solidFill>
                  <a:srgbClr val="4D4D4D"/>
                </a:solidFill>
              </a:rPr>
              <a:t> </a:t>
            </a:r>
            <a:r>
              <a:rPr lang="en-GB" sz="1000" b="1" dirty="0" smtClean="0">
                <a:solidFill>
                  <a:srgbClr val="4D4D4D"/>
                </a:solidFill>
              </a:rPr>
              <a:t>you drive</a:t>
            </a:r>
            <a:r>
              <a:rPr lang="en-GB" sz="1000" dirty="0" smtClean="0">
                <a:solidFill>
                  <a:srgbClr val="4D4D4D"/>
                </a:solidFill>
              </a:rPr>
              <a:t> or your usage. How strongly do you agree or disagree with the following statements? </a:t>
            </a:r>
            <a:r>
              <a:rPr lang="en-GB" sz="1000" dirty="0" smtClean="0">
                <a:solidFill>
                  <a:srgbClr val="4D4D4D"/>
                </a:solidFill>
                <a:latin typeface="+mn-lt"/>
              </a:rPr>
              <a:t>Base: all respondents (n=1542)</a:t>
            </a:r>
            <a:endParaRPr lang="en-GB" sz="1000" dirty="0">
              <a:solidFill>
                <a:srgbClr val="4D4D4D"/>
              </a:solidFill>
              <a:latin typeface="+mn-lt"/>
            </a:endParaRPr>
          </a:p>
        </p:txBody>
      </p:sp>
      <p:grpSp>
        <p:nvGrpSpPr>
          <p:cNvPr id="11" name="Group 10"/>
          <p:cNvGrpSpPr/>
          <p:nvPr/>
        </p:nvGrpSpPr>
        <p:grpSpPr>
          <a:xfrm>
            <a:off x="2558237" y="1781161"/>
            <a:ext cx="5500726" cy="1428760"/>
            <a:chOff x="2415361" y="1423971"/>
            <a:chExt cx="5500726" cy="1428760"/>
          </a:xfrm>
        </p:grpSpPr>
        <p:cxnSp>
          <p:nvCxnSpPr>
            <p:cNvPr id="9" name="Straight Arrow Connector 8"/>
            <p:cNvCxnSpPr/>
            <p:nvPr/>
          </p:nvCxnSpPr>
          <p:spPr bwMode="auto">
            <a:xfrm>
              <a:off x="3844121" y="2136763"/>
              <a:ext cx="357190" cy="1588"/>
            </a:xfrm>
            <a:prstGeom prst="straightConnector1">
              <a:avLst/>
            </a:prstGeom>
            <a:solidFill>
              <a:schemeClr val="accent1"/>
            </a:solidFill>
            <a:ln w="28575" cap="flat" cmpd="sng" algn="ctr">
              <a:solidFill>
                <a:schemeClr val="accent6">
                  <a:lumMod val="75000"/>
                </a:schemeClr>
              </a:solidFill>
              <a:prstDash val="solid"/>
              <a:round/>
              <a:headEnd type="none" w="med" len="med"/>
              <a:tailEnd type="triangle" w="med" len="med"/>
            </a:ln>
            <a:effectLst/>
          </p:spPr>
        </p:cxnSp>
        <p:sp>
          <p:nvSpPr>
            <p:cNvPr id="6" name="Rounded Rectangle 5"/>
            <p:cNvSpPr/>
            <p:nvPr/>
          </p:nvSpPr>
          <p:spPr bwMode="auto">
            <a:xfrm>
              <a:off x="2415361" y="1423971"/>
              <a:ext cx="1500198" cy="1428760"/>
            </a:xfrm>
            <a:prstGeom prst="roundRect">
              <a:avLst/>
            </a:prstGeom>
            <a:ln>
              <a:solidFill>
                <a:schemeClr val="accent6">
                  <a:lumMod val="75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smtClean="0">
                  <a:ln>
                    <a:noFill/>
                  </a:ln>
                  <a:solidFill>
                    <a:schemeClr val="accent6">
                      <a:lumMod val="75000"/>
                    </a:schemeClr>
                  </a:solidFill>
                  <a:effectLst/>
                  <a:latin typeface="Arial" pitchFamily="34" charset="0"/>
                </a:rPr>
                <a:t>33%</a:t>
              </a:r>
              <a:r>
                <a:rPr kumimoji="0" lang="en-GB" sz="2400" b="1" i="0" u="none" strike="noStrike" cap="none" normalizeH="0" baseline="0" dirty="0" smtClean="0">
                  <a:ln>
                    <a:noFill/>
                  </a:ln>
                  <a:solidFill>
                    <a:schemeClr val="accent6"/>
                  </a:solidFill>
                  <a:effectLst/>
                  <a:latin typeface="Arial"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lang="en-GB" dirty="0" smtClean="0">
                  <a:solidFill>
                    <a:schemeClr val="tx1"/>
                  </a:solidFill>
                  <a:latin typeface="Arial" pitchFamily="34" charset="0"/>
                </a:rPr>
                <a:t>would support the principle of paying per mile</a:t>
              </a:r>
              <a:endParaRPr kumimoji="0" lang="en-GB" b="0" i="0" u="none" strike="noStrike" cap="none" normalizeH="0" baseline="0" dirty="0" smtClean="0">
                <a:ln>
                  <a:noFill/>
                </a:ln>
                <a:solidFill>
                  <a:schemeClr val="tx1"/>
                </a:solidFill>
                <a:effectLst/>
                <a:latin typeface="Arial" pitchFamily="34" charset="0"/>
              </a:endParaRPr>
            </a:p>
          </p:txBody>
        </p:sp>
        <p:sp>
          <p:nvSpPr>
            <p:cNvPr id="7" name="Rectangle 6"/>
            <p:cNvSpPr/>
            <p:nvPr/>
          </p:nvSpPr>
          <p:spPr bwMode="auto">
            <a:xfrm>
              <a:off x="4201311" y="1423971"/>
              <a:ext cx="3714776" cy="142876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smtClean="0">
                  <a:ln>
                    <a:noFill/>
                  </a:ln>
                  <a:solidFill>
                    <a:schemeClr val="tx1"/>
                  </a:solidFill>
                  <a:effectLst/>
                  <a:latin typeface="Arial" pitchFamily="34" charset="0"/>
                </a:rPr>
                <a:t>Especially...</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200" b="1" i="0" u="none" strike="noStrike" cap="none" normalizeH="0" baseline="0" dirty="0" smtClean="0">
                <a:ln>
                  <a:noFill/>
                </a:ln>
                <a:solidFill>
                  <a:schemeClr val="tx1"/>
                </a:solidFill>
                <a:effectLst/>
                <a:latin typeface="Arial" pitchFamily="34" charset="0"/>
              </a:endParaRP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lang="en-GB" sz="1200" dirty="0" smtClean="0"/>
                <a:t>Males</a:t>
              </a: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kumimoji="0" lang="en-GB" sz="1200" b="0" i="0" u="none" strike="noStrike" cap="none" normalizeH="0" baseline="0" dirty="0" smtClean="0">
                  <a:ln>
                    <a:noFill/>
                  </a:ln>
                  <a:solidFill>
                    <a:schemeClr val="tx1"/>
                  </a:solidFill>
                  <a:effectLst/>
                  <a:latin typeface="Arial" pitchFamily="34" charset="0"/>
                </a:rPr>
                <a:t>Those</a:t>
              </a:r>
              <a:r>
                <a:rPr kumimoji="0" lang="en-GB" sz="1200" b="0" i="0" u="none" strike="noStrike" cap="none" normalizeH="0" dirty="0" smtClean="0">
                  <a:ln>
                    <a:noFill/>
                  </a:ln>
                  <a:solidFill>
                    <a:schemeClr val="tx1"/>
                  </a:solidFill>
                  <a:effectLst/>
                  <a:latin typeface="Arial" pitchFamily="34" charset="0"/>
                </a:rPr>
                <a:t> aged 45+</a:t>
              </a:r>
            </a:p>
            <a:p>
              <a:pPr marL="177800" indent="-177800" eaLnBrk="0" hangingPunct="0">
                <a:buFont typeface="Arial" pitchFamily="34" charset="0"/>
                <a:buChar char="•"/>
              </a:pPr>
              <a:r>
                <a:rPr lang="en-GB" sz="1200" dirty="0" smtClean="0"/>
                <a:t>Low/Medium mileage drivers</a:t>
              </a: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lang="en-GB" sz="1200" baseline="0" dirty="0" smtClean="0"/>
                <a:t>Those who live in the suburbs,</a:t>
              </a:r>
              <a:r>
                <a:rPr lang="en-GB" sz="1200" dirty="0" smtClean="0"/>
                <a:t> in households with no children</a:t>
              </a:r>
            </a:p>
            <a:p>
              <a:pPr marL="177800" marR="0" indent="-177800" algn="l" defTabSz="914400" rtl="0" eaLnBrk="0" fontAlgn="base" latinLnBrk="0" hangingPunct="0">
                <a:lnSpc>
                  <a:spcPct val="100000"/>
                </a:lnSpc>
                <a:spcBef>
                  <a:spcPct val="0"/>
                </a:spcBef>
                <a:spcAft>
                  <a:spcPct val="0"/>
                </a:spcAft>
                <a:buClrTx/>
                <a:buSzTx/>
                <a:buFont typeface="Arial" pitchFamily="34" charset="0"/>
                <a:buChar char="•"/>
                <a:tabLst/>
              </a:pPr>
              <a:r>
                <a:rPr lang="en-GB" sz="1200" dirty="0" smtClean="0"/>
                <a:t>Those considering a green car</a:t>
              </a:r>
            </a:p>
          </p:txBody>
        </p:sp>
      </p:grpSp>
      <p:graphicFrame>
        <p:nvGraphicFramePr>
          <p:cNvPr id="10" name="Chart 9"/>
          <p:cNvGraphicFramePr/>
          <p:nvPr/>
        </p:nvGraphicFramePr>
        <p:xfrm>
          <a:off x="772287" y="3138483"/>
          <a:ext cx="9144064" cy="3929090"/>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angle 11"/>
          <p:cNvSpPr/>
          <p:nvPr/>
        </p:nvSpPr>
        <p:spPr>
          <a:xfrm>
            <a:off x="1058039" y="3473648"/>
            <a:ext cx="2151551" cy="307777"/>
          </a:xfrm>
          <a:prstGeom prst="rect">
            <a:avLst/>
          </a:prstGeom>
        </p:spPr>
        <p:txBody>
          <a:bodyPr wrap="none">
            <a:spAutoFit/>
          </a:bodyPr>
          <a:lstStyle/>
          <a:p>
            <a:pPr eaLnBrk="0" hangingPunct="0"/>
            <a:r>
              <a:rPr lang="en-GB" sz="1400" b="1" dirty="0" smtClean="0"/>
              <a:t>Road charges should...</a:t>
            </a:r>
          </a:p>
        </p:txBody>
      </p:sp>
      <p:sp>
        <p:nvSpPr>
          <p:cNvPr id="15" name="Rectangle 14"/>
          <p:cNvSpPr/>
          <p:nvPr/>
        </p:nvSpPr>
        <p:spPr bwMode="auto">
          <a:xfrm>
            <a:off x="8416153" y="0"/>
            <a:ext cx="2272485" cy="352401"/>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taxes</a:t>
            </a:r>
          </a:p>
        </p:txBody>
      </p:sp>
      <p:sp>
        <p:nvSpPr>
          <p:cNvPr id="14" name="Rectangle 13"/>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Changing the balance of motoring taxes.</a:t>
            </a:r>
            <a:br>
              <a:rPr dirty="0" smtClean="0"/>
            </a:br>
            <a:r>
              <a:rPr sz="1400" dirty="0" smtClean="0">
                <a:solidFill>
                  <a:prstClr val="black"/>
                </a:solidFill>
                <a:latin typeface="Arial" pitchFamily="34" charset="0"/>
                <a:ea typeface="Geneva"/>
                <a:cs typeface="Geneva"/>
              </a:rPr>
              <a:t>Again, motorists prefer to see motoring taxes weighted against 'optional' driving </a:t>
            </a:r>
            <a:r>
              <a:rPr lang="en-GB" sz="1400" dirty="0" smtClean="0">
                <a:solidFill>
                  <a:prstClr val="black"/>
                </a:solidFill>
                <a:latin typeface="Arial" pitchFamily="34" charset="0"/>
                <a:ea typeface="Geneva"/>
                <a:cs typeface="Geneva"/>
              </a:rPr>
              <a:t>–</a:t>
            </a:r>
            <a:r>
              <a:rPr sz="1400" dirty="0" smtClean="0">
                <a:solidFill>
                  <a:prstClr val="black"/>
                </a:solidFill>
                <a:latin typeface="Arial" pitchFamily="34" charset="0"/>
                <a:ea typeface="Geneva"/>
                <a:cs typeface="Geneva"/>
              </a:rPr>
              <a:t> such as using or driving in the city centre </a:t>
            </a:r>
            <a:r>
              <a:rPr lang="en-GB" sz="1400" dirty="0" smtClean="0">
                <a:solidFill>
                  <a:prstClr val="black"/>
                </a:solidFill>
                <a:latin typeface="Arial" pitchFamily="34" charset="0"/>
                <a:ea typeface="Geneva"/>
                <a:cs typeface="Geneva"/>
              </a:rPr>
              <a:t>–</a:t>
            </a:r>
            <a:r>
              <a:rPr sz="1400" dirty="0" smtClean="0">
                <a:solidFill>
                  <a:prstClr val="black"/>
                </a:solidFill>
                <a:latin typeface="Arial" pitchFamily="34" charset="0"/>
                <a:ea typeface="Geneva"/>
                <a:cs typeface="Geneva"/>
              </a:rPr>
              <a:t> whereas most agree that taxes affecting </a:t>
            </a:r>
            <a:r>
              <a:rPr sz="1400" b="1" u="sng" dirty="0" smtClean="0">
                <a:solidFill>
                  <a:prstClr val="black"/>
                </a:solidFill>
                <a:latin typeface="Arial" pitchFamily="34" charset="0"/>
                <a:ea typeface="Geneva"/>
                <a:cs typeface="Geneva"/>
              </a:rPr>
              <a:t>all </a:t>
            </a:r>
            <a:r>
              <a:rPr sz="1400" dirty="0" smtClean="0">
                <a:solidFill>
                  <a:prstClr val="black"/>
                </a:solidFill>
                <a:latin typeface="Arial" pitchFamily="34" charset="0"/>
                <a:ea typeface="Geneva"/>
                <a:cs typeface="Geneva"/>
              </a:rPr>
              <a:t>drivers should be lowered.</a:t>
            </a:r>
            <a:endParaRPr lang="en-GB" dirty="0"/>
          </a:p>
        </p:txBody>
      </p:sp>
      <p:graphicFrame>
        <p:nvGraphicFramePr>
          <p:cNvPr id="4" name="Chart 59"/>
          <p:cNvGraphicFramePr>
            <a:graphicFrameLocks/>
          </p:cNvGraphicFramePr>
          <p:nvPr/>
        </p:nvGraphicFramePr>
        <p:xfrm>
          <a:off x="2772551" y="2380025"/>
          <a:ext cx="2492368" cy="41434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58"/>
          <p:cNvGraphicFramePr>
            <a:graphicFrameLocks/>
          </p:cNvGraphicFramePr>
          <p:nvPr/>
        </p:nvGraphicFramePr>
        <p:xfrm>
          <a:off x="5687979" y="2352665"/>
          <a:ext cx="3143271" cy="4857784"/>
        </p:xfrm>
        <a:graphic>
          <a:graphicData uri="http://schemas.openxmlformats.org/drawingml/2006/chart">
            <c:chart xmlns:c="http://schemas.openxmlformats.org/drawingml/2006/chart" xmlns:r="http://schemas.openxmlformats.org/officeDocument/2006/relationships" r:id="rId4"/>
          </a:graphicData>
        </a:graphic>
      </p:graphicFrame>
      <p:sp>
        <p:nvSpPr>
          <p:cNvPr id="8" name="Rectangle 7"/>
          <p:cNvSpPr/>
          <p:nvPr/>
        </p:nvSpPr>
        <p:spPr>
          <a:xfrm>
            <a:off x="5130005" y="1995475"/>
            <a:ext cx="785818" cy="523220"/>
          </a:xfrm>
          <a:prstGeom prst="rect">
            <a:avLst/>
          </a:prstGeom>
        </p:spPr>
        <p:txBody>
          <a:bodyPr wrap="square">
            <a:spAutoFit/>
          </a:bodyPr>
          <a:lstStyle/>
          <a:p>
            <a:pPr algn="ctr"/>
            <a:r>
              <a:rPr lang="en-GB" sz="1400" b="1" dirty="0" smtClean="0"/>
              <a:t>The same</a:t>
            </a:r>
            <a:endParaRPr lang="en-GB" sz="1400" b="1" dirty="0"/>
          </a:p>
        </p:txBody>
      </p:sp>
      <p:cxnSp>
        <p:nvCxnSpPr>
          <p:cNvPr id="12" name="Straight Connector 57"/>
          <p:cNvCxnSpPr>
            <a:cxnSpLocks noChangeShapeType="1"/>
          </p:cNvCxnSpPr>
          <p:nvPr/>
        </p:nvCxnSpPr>
        <p:spPr bwMode="auto">
          <a:xfrm>
            <a:off x="1629543" y="3067045"/>
            <a:ext cx="5214974" cy="1588"/>
          </a:xfrm>
          <a:prstGeom prst="line">
            <a:avLst/>
          </a:prstGeom>
          <a:noFill/>
          <a:ln w="6350" algn="ctr">
            <a:solidFill>
              <a:schemeClr val="tx1"/>
            </a:solidFill>
            <a:prstDash val="sysDot"/>
            <a:round/>
            <a:headEnd/>
            <a:tailEnd/>
          </a:ln>
        </p:spPr>
      </p:cxnSp>
      <p:cxnSp>
        <p:nvCxnSpPr>
          <p:cNvPr id="13" name="Straight Connector 131"/>
          <p:cNvCxnSpPr>
            <a:cxnSpLocks noChangeShapeType="1"/>
          </p:cNvCxnSpPr>
          <p:nvPr/>
        </p:nvCxnSpPr>
        <p:spPr bwMode="auto">
          <a:xfrm rot="5400000">
            <a:off x="3666319" y="4173541"/>
            <a:ext cx="3214711" cy="1588"/>
          </a:xfrm>
          <a:prstGeom prst="line">
            <a:avLst/>
          </a:prstGeom>
          <a:noFill/>
          <a:ln w="9525" algn="ctr">
            <a:solidFill>
              <a:schemeClr val="tx1"/>
            </a:solidFill>
            <a:round/>
            <a:headEnd/>
            <a:tailEnd/>
          </a:ln>
        </p:spPr>
      </p:cxnSp>
      <p:sp>
        <p:nvSpPr>
          <p:cNvPr id="5" name="Rectangle 4"/>
          <p:cNvSpPr/>
          <p:nvPr/>
        </p:nvSpPr>
        <p:spPr>
          <a:xfrm>
            <a:off x="1415229" y="3686833"/>
            <a:ext cx="1548559" cy="523220"/>
          </a:xfrm>
          <a:prstGeom prst="rect">
            <a:avLst/>
          </a:prstGeom>
        </p:spPr>
        <p:txBody>
          <a:bodyPr wrap="square">
            <a:spAutoFit/>
          </a:bodyPr>
          <a:lstStyle/>
          <a:p>
            <a:r>
              <a:rPr lang="en-GB" sz="1400" b="1" dirty="0" smtClean="0"/>
              <a:t>Road charge (pay per mile)</a:t>
            </a:r>
            <a:endParaRPr lang="en-GB" sz="1400" b="1" dirty="0"/>
          </a:p>
        </p:txBody>
      </p:sp>
      <p:sp>
        <p:nvSpPr>
          <p:cNvPr id="9" name="Rectangle 8"/>
          <p:cNvSpPr/>
          <p:nvPr/>
        </p:nvSpPr>
        <p:spPr>
          <a:xfrm>
            <a:off x="5272881" y="3758271"/>
            <a:ext cx="543739" cy="307777"/>
          </a:xfrm>
          <a:prstGeom prst="rect">
            <a:avLst/>
          </a:prstGeom>
        </p:spPr>
        <p:txBody>
          <a:bodyPr wrap="none">
            <a:spAutoFit/>
          </a:bodyPr>
          <a:lstStyle/>
          <a:p>
            <a:pPr algn="ctr"/>
            <a:r>
              <a:rPr lang="en-GB" sz="1400" dirty="0" smtClean="0"/>
              <a:t>40%</a:t>
            </a:r>
            <a:endParaRPr lang="en-GB" sz="1400" dirty="0"/>
          </a:p>
        </p:txBody>
      </p:sp>
      <p:sp>
        <p:nvSpPr>
          <p:cNvPr id="6" name="Rectangle 5"/>
          <p:cNvSpPr/>
          <p:nvPr/>
        </p:nvSpPr>
        <p:spPr>
          <a:xfrm>
            <a:off x="1415229" y="4258337"/>
            <a:ext cx="1571636" cy="523220"/>
          </a:xfrm>
          <a:prstGeom prst="rect">
            <a:avLst/>
          </a:prstGeom>
        </p:spPr>
        <p:txBody>
          <a:bodyPr wrap="square">
            <a:spAutoFit/>
          </a:bodyPr>
          <a:lstStyle/>
          <a:p>
            <a:r>
              <a:rPr lang="en-GB" sz="1400" b="1" dirty="0" smtClean="0"/>
              <a:t>Tax on buying a new car</a:t>
            </a:r>
            <a:endParaRPr lang="en-GB" sz="1400" b="1" dirty="0"/>
          </a:p>
        </p:txBody>
      </p:sp>
      <p:sp>
        <p:nvSpPr>
          <p:cNvPr id="10" name="Rectangle 9"/>
          <p:cNvSpPr/>
          <p:nvPr/>
        </p:nvSpPr>
        <p:spPr>
          <a:xfrm>
            <a:off x="5272881" y="4329775"/>
            <a:ext cx="543739" cy="307777"/>
          </a:xfrm>
          <a:prstGeom prst="rect">
            <a:avLst/>
          </a:prstGeom>
        </p:spPr>
        <p:txBody>
          <a:bodyPr wrap="none">
            <a:spAutoFit/>
          </a:bodyPr>
          <a:lstStyle/>
          <a:p>
            <a:pPr algn="ctr"/>
            <a:r>
              <a:rPr lang="en-GB" sz="1400" dirty="0" smtClean="0"/>
              <a:t>50%</a:t>
            </a:r>
            <a:endParaRPr lang="en-GB" sz="1400" dirty="0"/>
          </a:p>
        </p:txBody>
      </p:sp>
      <p:sp>
        <p:nvSpPr>
          <p:cNvPr id="14" name="Rectangle 13"/>
          <p:cNvSpPr/>
          <p:nvPr/>
        </p:nvSpPr>
        <p:spPr>
          <a:xfrm>
            <a:off x="1415229" y="4878125"/>
            <a:ext cx="1664868" cy="307777"/>
          </a:xfrm>
          <a:prstGeom prst="rect">
            <a:avLst/>
          </a:prstGeom>
        </p:spPr>
        <p:txBody>
          <a:bodyPr wrap="square">
            <a:spAutoFit/>
          </a:bodyPr>
          <a:lstStyle/>
          <a:p>
            <a:r>
              <a:rPr lang="en-GB" sz="1400" b="1" dirty="0" smtClean="0"/>
              <a:t>Motorway tolls</a:t>
            </a:r>
            <a:endParaRPr lang="en-GB" sz="1400" b="1" dirty="0"/>
          </a:p>
        </p:txBody>
      </p:sp>
      <p:sp>
        <p:nvSpPr>
          <p:cNvPr id="19" name="Rectangle 18"/>
          <p:cNvSpPr/>
          <p:nvPr/>
        </p:nvSpPr>
        <p:spPr>
          <a:xfrm>
            <a:off x="5272881" y="4879254"/>
            <a:ext cx="543739" cy="307777"/>
          </a:xfrm>
          <a:prstGeom prst="rect">
            <a:avLst/>
          </a:prstGeom>
        </p:spPr>
        <p:txBody>
          <a:bodyPr wrap="none">
            <a:spAutoFit/>
          </a:bodyPr>
          <a:lstStyle/>
          <a:p>
            <a:pPr algn="ctr"/>
            <a:r>
              <a:rPr lang="en-GB" sz="1400" dirty="0" smtClean="0"/>
              <a:t>50%</a:t>
            </a:r>
            <a:endParaRPr lang="en-GB" sz="1400" dirty="0"/>
          </a:p>
        </p:txBody>
      </p:sp>
      <p:sp>
        <p:nvSpPr>
          <p:cNvPr id="15" name="Rectangle 14"/>
          <p:cNvSpPr/>
          <p:nvPr/>
        </p:nvSpPr>
        <p:spPr>
          <a:xfrm>
            <a:off x="1415229" y="3115329"/>
            <a:ext cx="1857388" cy="523220"/>
          </a:xfrm>
          <a:prstGeom prst="rect">
            <a:avLst/>
          </a:prstGeom>
        </p:spPr>
        <p:txBody>
          <a:bodyPr wrap="square">
            <a:spAutoFit/>
          </a:bodyPr>
          <a:lstStyle/>
          <a:p>
            <a:r>
              <a:rPr lang="en-GB" sz="1400" b="1" dirty="0" smtClean="0"/>
              <a:t>Car tax (excise duty)</a:t>
            </a:r>
            <a:endParaRPr lang="en-GB" sz="1400" b="1" dirty="0"/>
          </a:p>
        </p:txBody>
      </p:sp>
      <p:sp>
        <p:nvSpPr>
          <p:cNvPr id="20" name="Rectangle 19"/>
          <p:cNvSpPr/>
          <p:nvPr/>
        </p:nvSpPr>
        <p:spPr>
          <a:xfrm>
            <a:off x="5272881" y="3178991"/>
            <a:ext cx="543739" cy="307777"/>
          </a:xfrm>
          <a:prstGeom prst="rect">
            <a:avLst/>
          </a:prstGeom>
        </p:spPr>
        <p:txBody>
          <a:bodyPr wrap="none">
            <a:spAutoFit/>
          </a:bodyPr>
          <a:lstStyle/>
          <a:p>
            <a:pPr algn="ctr"/>
            <a:r>
              <a:rPr lang="en-GB" sz="1400" dirty="0" smtClean="0"/>
              <a:t>46%</a:t>
            </a:r>
            <a:endParaRPr lang="en-GB" sz="1400" dirty="0"/>
          </a:p>
        </p:txBody>
      </p:sp>
      <p:sp>
        <p:nvSpPr>
          <p:cNvPr id="17" name="Rectangle 16"/>
          <p:cNvSpPr/>
          <p:nvPr/>
        </p:nvSpPr>
        <p:spPr>
          <a:xfrm>
            <a:off x="1415229" y="5329907"/>
            <a:ext cx="1857388" cy="523220"/>
          </a:xfrm>
          <a:prstGeom prst="rect">
            <a:avLst/>
          </a:prstGeom>
        </p:spPr>
        <p:txBody>
          <a:bodyPr wrap="square">
            <a:spAutoFit/>
          </a:bodyPr>
          <a:lstStyle/>
          <a:p>
            <a:r>
              <a:rPr lang="en-GB" sz="1400" b="1" dirty="0" smtClean="0"/>
              <a:t>City centre congestion charges</a:t>
            </a:r>
            <a:endParaRPr lang="en-GB" sz="1400" b="1" dirty="0"/>
          </a:p>
        </p:txBody>
      </p:sp>
      <p:sp>
        <p:nvSpPr>
          <p:cNvPr id="22" name="Rectangle 21"/>
          <p:cNvSpPr/>
          <p:nvPr/>
        </p:nvSpPr>
        <p:spPr>
          <a:xfrm>
            <a:off x="5272881" y="5450758"/>
            <a:ext cx="543739" cy="307777"/>
          </a:xfrm>
          <a:prstGeom prst="rect">
            <a:avLst/>
          </a:prstGeom>
        </p:spPr>
        <p:txBody>
          <a:bodyPr wrap="none">
            <a:spAutoFit/>
          </a:bodyPr>
          <a:lstStyle/>
          <a:p>
            <a:pPr algn="ctr"/>
            <a:r>
              <a:rPr lang="en-GB" sz="1400" dirty="0" smtClean="0"/>
              <a:t>52%</a:t>
            </a:r>
            <a:endParaRPr lang="en-GB" sz="1400" dirty="0"/>
          </a:p>
        </p:txBody>
      </p:sp>
      <p:sp>
        <p:nvSpPr>
          <p:cNvPr id="18" name="Rectangle 17"/>
          <p:cNvSpPr/>
          <p:nvPr/>
        </p:nvSpPr>
        <p:spPr>
          <a:xfrm>
            <a:off x="1415229" y="2709855"/>
            <a:ext cx="859531" cy="307777"/>
          </a:xfrm>
          <a:prstGeom prst="rect">
            <a:avLst/>
          </a:prstGeom>
        </p:spPr>
        <p:txBody>
          <a:bodyPr wrap="none">
            <a:spAutoFit/>
          </a:bodyPr>
          <a:lstStyle/>
          <a:p>
            <a:r>
              <a:rPr lang="en-GB" sz="1400" b="1" dirty="0" smtClean="0"/>
              <a:t>Fuel tax</a:t>
            </a:r>
            <a:endParaRPr lang="en-GB" sz="1400" b="1" dirty="0"/>
          </a:p>
        </p:txBody>
      </p:sp>
      <p:sp>
        <p:nvSpPr>
          <p:cNvPr id="23" name="Rectangle 22"/>
          <p:cNvSpPr/>
          <p:nvPr/>
        </p:nvSpPr>
        <p:spPr>
          <a:xfrm>
            <a:off x="5272881" y="2638417"/>
            <a:ext cx="543739" cy="307777"/>
          </a:xfrm>
          <a:prstGeom prst="rect">
            <a:avLst/>
          </a:prstGeom>
        </p:spPr>
        <p:txBody>
          <a:bodyPr wrap="none">
            <a:spAutoFit/>
          </a:bodyPr>
          <a:lstStyle/>
          <a:p>
            <a:pPr algn="ctr"/>
            <a:r>
              <a:rPr lang="en-GB" sz="1400" dirty="0" smtClean="0"/>
              <a:t>17%</a:t>
            </a:r>
            <a:endParaRPr lang="en-GB" sz="1400" dirty="0"/>
          </a:p>
        </p:txBody>
      </p:sp>
      <p:sp>
        <p:nvSpPr>
          <p:cNvPr id="33" name="Rectangle 32"/>
          <p:cNvSpPr/>
          <p:nvPr/>
        </p:nvSpPr>
        <p:spPr>
          <a:xfrm>
            <a:off x="3844121" y="2156987"/>
            <a:ext cx="1357322" cy="338554"/>
          </a:xfrm>
          <a:prstGeom prst="rect">
            <a:avLst/>
          </a:prstGeom>
          <a:noFill/>
        </p:spPr>
        <p:txBody>
          <a:bodyPr wrap="square">
            <a:spAutoFit/>
          </a:bodyPr>
          <a:lstStyle/>
          <a:p>
            <a:pPr algn="ctr"/>
            <a:r>
              <a:rPr lang="en-GB" sz="1600" b="1" dirty="0" smtClean="0">
                <a:solidFill>
                  <a:schemeClr val="accent2"/>
                </a:solidFill>
              </a:rPr>
              <a:t>Prefer less</a:t>
            </a:r>
            <a:endParaRPr lang="en-GB" sz="1600" b="1" dirty="0">
              <a:solidFill>
                <a:schemeClr val="accent2"/>
              </a:solidFill>
            </a:endParaRPr>
          </a:p>
        </p:txBody>
      </p:sp>
      <p:sp>
        <p:nvSpPr>
          <p:cNvPr id="34" name="Rectangle 33"/>
          <p:cNvSpPr/>
          <p:nvPr/>
        </p:nvSpPr>
        <p:spPr>
          <a:xfrm>
            <a:off x="5915823" y="2156987"/>
            <a:ext cx="1357322" cy="338554"/>
          </a:xfrm>
          <a:prstGeom prst="rect">
            <a:avLst/>
          </a:prstGeom>
          <a:noFill/>
        </p:spPr>
        <p:txBody>
          <a:bodyPr wrap="square">
            <a:spAutoFit/>
          </a:bodyPr>
          <a:lstStyle/>
          <a:p>
            <a:pPr algn="ctr"/>
            <a:r>
              <a:rPr lang="en-GB" sz="1600" b="1" dirty="0" smtClean="0">
                <a:solidFill>
                  <a:schemeClr val="accent3"/>
                </a:solidFill>
              </a:rPr>
              <a:t>Prefer more</a:t>
            </a:r>
            <a:endParaRPr lang="en-GB" sz="1600" b="1" dirty="0">
              <a:solidFill>
                <a:schemeClr val="accent3"/>
              </a:solidFill>
            </a:endParaRPr>
          </a:p>
        </p:txBody>
      </p:sp>
      <p:cxnSp>
        <p:nvCxnSpPr>
          <p:cNvPr id="74" name="Straight Connector 57"/>
          <p:cNvCxnSpPr>
            <a:cxnSpLocks noChangeShapeType="1"/>
          </p:cNvCxnSpPr>
          <p:nvPr/>
        </p:nvCxnSpPr>
        <p:spPr bwMode="auto">
          <a:xfrm>
            <a:off x="1629543" y="3638549"/>
            <a:ext cx="5214974" cy="1588"/>
          </a:xfrm>
          <a:prstGeom prst="line">
            <a:avLst/>
          </a:prstGeom>
          <a:noFill/>
          <a:ln w="6350" algn="ctr">
            <a:solidFill>
              <a:schemeClr val="tx1"/>
            </a:solidFill>
            <a:prstDash val="sysDot"/>
            <a:round/>
            <a:headEnd/>
            <a:tailEnd/>
          </a:ln>
        </p:spPr>
      </p:cxnSp>
      <p:cxnSp>
        <p:nvCxnSpPr>
          <p:cNvPr id="75" name="Straight Connector 57"/>
          <p:cNvCxnSpPr>
            <a:cxnSpLocks noChangeShapeType="1"/>
          </p:cNvCxnSpPr>
          <p:nvPr/>
        </p:nvCxnSpPr>
        <p:spPr bwMode="auto">
          <a:xfrm>
            <a:off x="1629543" y="4208465"/>
            <a:ext cx="5214974" cy="1588"/>
          </a:xfrm>
          <a:prstGeom prst="line">
            <a:avLst/>
          </a:prstGeom>
          <a:noFill/>
          <a:ln w="6350" algn="ctr">
            <a:solidFill>
              <a:schemeClr val="tx1"/>
            </a:solidFill>
            <a:prstDash val="sysDot"/>
            <a:round/>
            <a:headEnd/>
            <a:tailEnd/>
          </a:ln>
        </p:spPr>
      </p:cxnSp>
      <p:cxnSp>
        <p:nvCxnSpPr>
          <p:cNvPr id="76" name="Straight Connector 57"/>
          <p:cNvCxnSpPr>
            <a:cxnSpLocks noChangeShapeType="1"/>
          </p:cNvCxnSpPr>
          <p:nvPr/>
        </p:nvCxnSpPr>
        <p:spPr bwMode="auto">
          <a:xfrm>
            <a:off x="1629543" y="4779969"/>
            <a:ext cx="5214974" cy="1588"/>
          </a:xfrm>
          <a:prstGeom prst="line">
            <a:avLst/>
          </a:prstGeom>
          <a:noFill/>
          <a:ln w="6350" algn="ctr">
            <a:solidFill>
              <a:schemeClr val="tx1"/>
            </a:solidFill>
            <a:prstDash val="sysDot"/>
            <a:round/>
            <a:headEnd/>
            <a:tailEnd/>
          </a:ln>
        </p:spPr>
      </p:cxnSp>
      <p:cxnSp>
        <p:nvCxnSpPr>
          <p:cNvPr id="77" name="Straight Connector 57"/>
          <p:cNvCxnSpPr>
            <a:cxnSpLocks noChangeShapeType="1"/>
          </p:cNvCxnSpPr>
          <p:nvPr/>
        </p:nvCxnSpPr>
        <p:spPr bwMode="auto">
          <a:xfrm>
            <a:off x="1629543" y="5280035"/>
            <a:ext cx="5214974" cy="1588"/>
          </a:xfrm>
          <a:prstGeom prst="line">
            <a:avLst/>
          </a:prstGeom>
          <a:noFill/>
          <a:ln w="6350" algn="ctr">
            <a:solidFill>
              <a:schemeClr val="tx1"/>
            </a:solidFill>
            <a:prstDash val="sysDot"/>
            <a:round/>
            <a:headEnd/>
            <a:tailEnd/>
          </a:ln>
        </p:spPr>
      </p:cxnSp>
      <p:cxnSp>
        <p:nvCxnSpPr>
          <p:cNvPr id="78" name="Straight Connector 131"/>
          <p:cNvCxnSpPr>
            <a:cxnSpLocks noChangeShapeType="1"/>
          </p:cNvCxnSpPr>
          <p:nvPr/>
        </p:nvCxnSpPr>
        <p:spPr bwMode="auto">
          <a:xfrm rot="5400000">
            <a:off x="4237824" y="4173541"/>
            <a:ext cx="3214711" cy="1588"/>
          </a:xfrm>
          <a:prstGeom prst="line">
            <a:avLst/>
          </a:prstGeom>
          <a:noFill/>
          <a:ln w="9525" algn="ctr">
            <a:solidFill>
              <a:schemeClr val="tx1"/>
            </a:solidFill>
            <a:round/>
            <a:headEnd/>
            <a:tailEnd/>
          </a:ln>
        </p:spPr>
      </p:cxnSp>
      <p:sp>
        <p:nvSpPr>
          <p:cNvPr id="79" name="Rectangle 23"/>
          <p:cNvSpPr>
            <a:spLocks noChangeArrowheads="1"/>
          </p:cNvSpPr>
          <p:nvPr/>
        </p:nvSpPr>
        <p:spPr bwMode="auto">
          <a:xfrm>
            <a:off x="1711327" y="6921526"/>
            <a:ext cx="6419074"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S3Q4e  Again thinking about the balance or mix of motoring tax and </a:t>
            </a:r>
            <a:r>
              <a:rPr lang="en-GB" sz="1000" b="1" u="sng" dirty="0" smtClean="0">
                <a:solidFill>
                  <a:srgbClr val="4D4D4D"/>
                </a:solidFill>
              </a:rPr>
              <a:t>not</a:t>
            </a:r>
            <a:r>
              <a:rPr lang="en-GB" sz="1000" dirty="0" smtClean="0">
                <a:solidFill>
                  <a:srgbClr val="4D4D4D"/>
                </a:solidFill>
              </a:rPr>
              <a:t> how much is paid by motorists. Thinking about the different ways motoring tax could be raised how would you like to see the balance changed…? </a:t>
            </a: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40" name="Rounded Rectangle 39"/>
          <p:cNvSpPr/>
          <p:nvPr/>
        </p:nvSpPr>
        <p:spPr bwMode="auto">
          <a:xfrm>
            <a:off x="1415229" y="2638417"/>
            <a:ext cx="1857388" cy="1000132"/>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1" name="Rounded Rectangle 40"/>
          <p:cNvSpPr/>
          <p:nvPr/>
        </p:nvSpPr>
        <p:spPr bwMode="auto">
          <a:xfrm>
            <a:off x="1415229" y="4781557"/>
            <a:ext cx="1857388" cy="1285884"/>
          </a:xfrm>
          <a:prstGeom prst="roundRect">
            <a:avLst/>
          </a:prstGeom>
          <a:noFill/>
          <a:ln>
            <a:solidFill>
              <a:schemeClr val="accent3"/>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1" name="Rectangle 30"/>
          <p:cNvSpPr/>
          <p:nvPr/>
        </p:nvSpPr>
        <p:spPr bwMode="auto">
          <a:xfrm>
            <a:off x="8416153" y="0"/>
            <a:ext cx="2272485" cy="352401"/>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taxes</a:t>
            </a:r>
          </a:p>
        </p:txBody>
      </p:sp>
      <p:sp>
        <p:nvSpPr>
          <p:cNvPr id="32" name="Rectangle 31"/>
          <p:cNvSpPr/>
          <p:nvPr/>
        </p:nvSpPr>
        <p:spPr>
          <a:xfrm>
            <a:off x="7344583" y="4924433"/>
            <a:ext cx="1357322" cy="584775"/>
          </a:xfrm>
          <a:prstGeom prst="rect">
            <a:avLst/>
          </a:prstGeom>
          <a:noFill/>
        </p:spPr>
        <p:txBody>
          <a:bodyPr wrap="square">
            <a:spAutoFit/>
          </a:bodyPr>
          <a:lstStyle/>
          <a:p>
            <a:pPr algn="ctr"/>
            <a:r>
              <a:rPr lang="en-GB" sz="1600" i="1" dirty="0" smtClean="0"/>
              <a:t>“</a:t>
            </a:r>
            <a:r>
              <a:rPr lang="en-GB" sz="1600" i="1" u="sng" dirty="0" smtClean="0"/>
              <a:t>Might</a:t>
            </a:r>
            <a:r>
              <a:rPr lang="en-GB" sz="1600" i="1" dirty="0" smtClean="0"/>
              <a:t> affect me”</a:t>
            </a:r>
            <a:endParaRPr lang="en-GB" sz="1600" i="1" dirty="0"/>
          </a:p>
        </p:txBody>
      </p:sp>
      <p:sp>
        <p:nvSpPr>
          <p:cNvPr id="35" name="Rectangle 34"/>
          <p:cNvSpPr/>
          <p:nvPr/>
        </p:nvSpPr>
        <p:spPr>
          <a:xfrm>
            <a:off x="7273145" y="2839460"/>
            <a:ext cx="1357322" cy="584775"/>
          </a:xfrm>
          <a:prstGeom prst="rect">
            <a:avLst/>
          </a:prstGeom>
          <a:noFill/>
        </p:spPr>
        <p:txBody>
          <a:bodyPr wrap="square">
            <a:spAutoFit/>
          </a:bodyPr>
          <a:lstStyle/>
          <a:p>
            <a:pPr algn="ctr"/>
            <a:r>
              <a:rPr lang="en-GB" sz="1600" i="1" dirty="0" smtClean="0"/>
              <a:t>“Affect all drivers”</a:t>
            </a:r>
            <a:endParaRPr lang="en-GB" sz="1600" i="1" dirty="0"/>
          </a:p>
        </p:txBody>
      </p:sp>
      <p:sp>
        <p:nvSpPr>
          <p:cNvPr id="36" name="Right Brace 35"/>
          <p:cNvSpPr/>
          <p:nvPr/>
        </p:nvSpPr>
        <p:spPr bwMode="auto">
          <a:xfrm>
            <a:off x="7273145" y="2709855"/>
            <a:ext cx="71438" cy="857256"/>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7" name="Right Brace 36"/>
          <p:cNvSpPr/>
          <p:nvPr/>
        </p:nvSpPr>
        <p:spPr bwMode="auto">
          <a:xfrm>
            <a:off x="7273145" y="4781557"/>
            <a:ext cx="71438" cy="857256"/>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8" name="Rectangle 37"/>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Priorities for transport investment.</a:t>
            </a:r>
            <a:br>
              <a:rPr dirty="0" smtClean="0"/>
            </a:br>
            <a:r>
              <a:rPr sz="1400" dirty="0" smtClean="0">
                <a:solidFill>
                  <a:prstClr val="black"/>
                </a:solidFill>
                <a:latin typeface="Arial" pitchFamily="34" charset="0"/>
                <a:ea typeface="Geneva"/>
                <a:cs typeface="Geneva"/>
              </a:rPr>
              <a:t>As in previous years, investment in local roads continues to be a priority for motorists </a:t>
            </a:r>
            <a:r>
              <a:rPr lang="en-GB" sz="1400" dirty="0" smtClean="0">
                <a:solidFill>
                  <a:prstClr val="black"/>
                </a:solidFill>
                <a:latin typeface="Arial" pitchFamily="34" charset="0"/>
                <a:ea typeface="Geneva"/>
                <a:cs typeface="Geneva"/>
              </a:rPr>
              <a:t>–</a:t>
            </a:r>
            <a:r>
              <a:rPr sz="1400" dirty="0" smtClean="0">
                <a:solidFill>
                  <a:prstClr val="black"/>
                </a:solidFill>
                <a:latin typeface="Arial" pitchFamily="34" charset="0"/>
                <a:ea typeface="Geneva"/>
                <a:cs typeface="Geneva"/>
              </a:rPr>
              <a:t> particularly those living in rural areas.  </a:t>
            </a:r>
            <a:endParaRPr lang="en-GB" dirty="0"/>
          </a:p>
        </p:txBody>
      </p:sp>
      <p:sp>
        <p:nvSpPr>
          <p:cNvPr id="5" name="Rectangle 23"/>
          <p:cNvSpPr>
            <a:spLocks noChangeArrowheads="1"/>
          </p:cNvSpPr>
          <p:nvPr/>
        </p:nvSpPr>
        <p:spPr bwMode="auto">
          <a:xfrm>
            <a:off x="1711327" y="6921526"/>
            <a:ext cx="6419074"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S3Q4f  Due to the current economic climate, national and local government have limited funding available for transport investment. Based on the list below, please rank your top 5 in order of priority where you believe transport funding should be prioritised. </a:t>
            </a:r>
            <a:r>
              <a:rPr lang="en-GB" sz="1000" dirty="0" smtClean="0">
                <a:solidFill>
                  <a:srgbClr val="4D4D4D"/>
                </a:solidFill>
                <a:latin typeface="+mn-lt"/>
              </a:rPr>
              <a:t>Base: all respondents 2013 (n=1542); 2012 (n= 1,003)</a:t>
            </a:r>
            <a:endParaRPr lang="en-GB" sz="1000" dirty="0">
              <a:solidFill>
                <a:srgbClr val="4D4D4D"/>
              </a:solidFill>
              <a:latin typeface="+mn-lt"/>
            </a:endParaRPr>
          </a:p>
        </p:txBody>
      </p:sp>
      <p:sp>
        <p:nvSpPr>
          <p:cNvPr id="6" name="Rectangle 5"/>
          <p:cNvSpPr/>
          <p:nvPr/>
        </p:nvSpPr>
        <p:spPr bwMode="auto">
          <a:xfrm>
            <a:off x="9702037" y="1638285"/>
            <a:ext cx="500066" cy="5072098"/>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 name="Rectangle 6"/>
          <p:cNvSpPr/>
          <p:nvPr/>
        </p:nvSpPr>
        <p:spPr bwMode="auto">
          <a:xfrm>
            <a:off x="9059095" y="1638285"/>
            <a:ext cx="500066" cy="5072098"/>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aphicFrame>
        <p:nvGraphicFramePr>
          <p:cNvPr id="8" name="Chart 7"/>
          <p:cNvGraphicFramePr>
            <a:graphicFrameLocks/>
          </p:cNvGraphicFramePr>
          <p:nvPr/>
        </p:nvGraphicFramePr>
        <p:xfrm>
          <a:off x="200783" y="1066781"/>
          <a:ext cx="8643998" cy="5929354"/>
        </p:xfrm>
        <a:graphic>
          <a:graphicData uri="http://schemas.openxmlformats.org/drawingml/2006/chart">
            <c:chart xmlns:c="http://schemas.openxmlformats.org/drawingml/2006/chart" xmlns:r="http://schemas.openxmlformats.org/officeDocument/2006/relationships" r:id="rId2"/>
          </a:graphicData>
        </a:graphic>
      </p:graphicFrame>
      <p:sp>
        <p:nvSpPr>
          <p:cNvPr id="10" name="Text Box 17"/>
          <p:cNvSpPr txBox="1">
            <a:spLocks noChangeArrowheads="1"/>
          </p:cNvSpPr>
          <p:nvPr/>
        </p:nvSpPr>
        <p:spPr bwMode="auto">
          <a:xfrm>
            <a:off x="8987657" y="1638285"/>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78%</a:t>
            </a:r>
            <a:endParaRPr lang="en-GB" sz="1400" b="1" dirty="0">
              <a:latin typeface="+mn-lt"/>
              <a:ea typeface="Geneva" pitchFamily="-107" charset="-128"/>
              <a:cs typeface="+mn-cs"/>
            </a:endParaRPr>
          </a:p>
        </p:txBody>
      </p:sp>
      <p:sp>
        <p:nvSpPr>
          <p:cNvPr id="22" name="Rectangle 21"/>
          <p:cNvSpPr/>
          <p:nvPr/>
        </p:nvSpPr>
        <p:spPr>
          <a:xfrm>
            <a:off x="8773343" y="1176620"/>
            <a:ext cx="1058038" cy="461665"/>
          </a:xfrm>
          <a:prstGeom prst="rect">
            <a:avLst/>
          </a:prstGeom>
        </p:spPr>
        <p:txBody>
          <a:bodyPr wrap="square">
            <a:spAutoFit/>
          </a:bodyPr>
          <a:lstStyle/>
          <a:p>
            <a:pPr algn="ctr"/>
            <a:r>
              <a:rPr lang="en-GB" sz="1200" b="1" dirty="0" smtClean="0"/>
              <a:t>2013 priority</a:t>
            </a:r>
            <a:endParaRPr lang="en-GB" sz="1200" b="1" dirty="0"/>
          </a:p>
        </p:txBody>
      </p:sp>
      <p:sp>
        <p:nvSpPr>
          <p:cNvPr id="23" name="Rectangle 22"/>
          <p:cNvSpPr/>
          <p:nvPr/>
        </p:nvSpPr>
        <p:spPr>
          <a:xfrm>
            <a:off x="9429817" y="1176620"/>
            <a:ext cx="1058038" cy="461665"/>
          </a:xfrm>
          <a:prstGeom prst="rect">
            <a:avLst/>
          </a:prstGeom>
        </p:spPr>
        <p:txBody>
          <a:bodyPr wrap="square">
            <a:spAutoFit/>
          </a:bodyPr>
          <a:lstStyle/>
          <a:p>
            <a:pPr algn="ctr"/>
            <a:r>
              <a:rPr lang="en-GB" sz="1200" b="1" dirty="0" smtClean="0"/>
              <a:t>2012 priority</a:t>
            </a:r>
            <a:endParaRPr lang="en-GB" sz="1200" b="1" dirty="0"/>
          </a:p>
        </p:txBody>
      </p:sp>
      <p:sp>
        <p:nvSpPr>
          <p:cNvPr id="54" name="Text Box 17"/>
          <p:cNvSpPr txBox="1">
            <a:spLocks noChangeArrowheads="1"/>
          </p:cNvSpPr>
          <p:nvPr/>
        </p:nvSpPr>
        <p:spPr bwMode="auto">
          <a:xfrm>
            <a:off x="8987657" y="1995475"/>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63%</a:t>
            </a:r>
            <a:endParaRPr lang="en-GB" sz="1400" b="1" dirty="0">
              <a:latin typeface="+mn-lt"/>
              <a:ea typeface="Geneva" pitchFamily="-107" charset="-128"/>
              <a:cs typeface="+mn-cs"/>
            </a:endParaRPr>
          </a:p>
        </p:txBody>
      </p:sp>
      <p:sp>
        <p:nvSpPr>
          <p:cNvPr id="55" name="Text Box 17"/>
          <p:cNvSpPr txBox="1">
            <a:spLocks noChangeArrowheads="1"/>
          </p:cNvSpPr>
          <p:nvPr/>
        </p:nvSpPr>
        <p:spPr bwMode="auto">
          <a:xfrm>
            <a:off x="8987657" y="2352665"/>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61%</a:t>
            </a:r>
            <a:endParaRPr lang="en-GB" sz="1400" b="1" dirty="0">
              <a:latin typeface="+mn-lt"/>
              <a:ea typeface="Geneva" pitchFamily="-107" charset="-128"/>
              <a:cs typeface="+mn-cs"/>
            </a:endParaRPr>
          </a:p>
        </p:txBody>
      </p:sp>
      <p:sp>
        <p:nvSpPr>
          <p:cNvPr id="56" name="Text Box 17"/>
          <p:cNvSpPr txBox="1">
            <a:spLocks noChangeArrowheads="1"/>
          </p:cNvSpPr>
          <p:nvPr/>
        </p:nvSpPr>
        <p:spPr bwMode="auto">
          <a:xfrm>
            <a:off x="8987657" y="2670208"/>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41%</a:t>
            </a:r>
            <a:endParaRPr lang="en-GB" sz="1400" b="1" dirty="0">
              <a:latin typeface="+mn-lt"/>
              <a:ea typeface="Geneva" pitchFamily="-107" charset="-128"/>
              <a:cs typeface="+mn-cs"/>
            </a:endParaRPr>
          </a:p>
        </p:txBody>
      </p:sp>
      <p:sp>
        <p:nvSpPr>
          <p:cNvPr id="57" name="Text Box 17"/>
          <p:cNvSpPr txBox="1">
            <a:spLocks noChangeArrowheads="1"/>
          </p:cNvSpPr>
          <p:nvPr/>
        </p:nvSpPr>
        <p:spPr bwMode="auto">
          <a:xfrm>
            <a:off x="8987657" y="2995607"/>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39%</a:t>
            </a:r>
            <a:endParaRPr lang="en-GB" sz="1400" b="1" dirty="0">
              <a:latin typeface="+mn-lt"/>
              <a:ea typeface="Geneva" pitchFamily="-107" charset="-128"/>
              <a:cs typeface="+mn-cs"/>
            </a:endParaRPr>
          </a:p>
        </p:txBody>
      </p:sp>
      <p:sp>
        <p:nvSpPr>
          <p:cNvPr id="58" name="Text Box 17"/>
          <p:cNvSpPr txBox="1">
            <a:spLocks noChangeArrowheads="1"/>
          </p:cNvSpPr>
          <p:nvPr/>
        </p:nvSpPr>
        <p:spPr bwMode="auto">
          <a:xfrm>
            <a:off x="8987657" y="3352797"/>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39%</a:t>
            </a:r>
            <a:endParaRPr lang="en-GB" sz="1400" b="1" dirty="0">
              <a:latin typeface="+mn-lt"/>
              <a:ea typeface="Geneva" pitchFamily="-107" charset="-128"/>
              <a:cs typeface="+mn-cs"/>
            </a:endParaRPr>
          </a:p>
        </p:txBody>
      </p:sp>
      <p:sp>
        <p:nvSpPr>
          <p:cNvPr id="59" name="Text Box 17"/>
          <p:cNvSpPr txBox="1">
            <a:spLocks noChangeArrowheads="1"/>
          </p:cNvSpPr>
          <p:nvPr/>
        </p:nvSpPr>
        <p:spPr bwMode="auto">
          <a:xfrm>
            <a:off x="8987657" y="3709987"/>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32%</a:t>
            </a:r>
            <a:endParaRPr lang="en-GB" sz="1400" b="1" dirty="0">
              <a:latin typeface="+mn-lt"/>
              <a:ea typeface="Geneva" pitchFamily="-107" charset="-128"/>
              <a:cs typeface="+mn-cs"/>
            </a:endParaRPr>
          </a:p>
        </p:txBody>
      </p:sp>
      <p:sp>
        <p:nvSpPr>
          <p:cNvPr id="60" name="Text Box 17"/>
          <p:cNvSpPr txBox="1">
            <a:spLocks noChangeArrowheads="1"/>
          </p:cNvSpPr>
          <p:nvPr/>
        </p:nvSpPr>
        <p:spPr bwMode="auto">
          <a:xfrm>
            <a:off x="8987657" y="3995739"/>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31%</a:t>
            </a:r>
            <a:endParaRPr lang="en-GB" sz="1400" b="1" dirty="0">
              <a:latin typeface="+mn-lt"/>
              <a:ea typeface="Geneva" pitchFamily="-107" charset="-128"/>
              <a:cs typeface="+mn-cs"/>
            </a:endParaRPr>
          </a:p>
        </p:txBody>
      </p:sp>
      <p:sp>
        <p:nvSpPr>
          <p:cNvPr id="61" name="Text Box 17"/>
          <p:cNvSpPr txBox="1">
            <a:spLocks noChangeArrowheads="1"/>
          </p:cNvSpPr>
          <p:nvPr/>
        </p:nvSpPr>
        <p:spPr bwMode="auto">
          <a:xfrm>
            <a:off x="8987657" y="4352929"/>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25%</a:t>
            </a:r>
            <a:endParaRPr lang="en-GB" sz="1400" b="1" dirty="0">
              <a:latin typeface="+mn-lt"/>
              <a:ea typeface="Geneva" pitchFamily="-107" charset="-128"/>
              <a:cs typeface="+mn-cs"/>
            </a:endParaRPr>
          </a:p>
        </p:txBody>
      </p:sp>
      <p:sp>
        <p:nvSpPr>
          <p:cNvPr id="62" name="Text Box 17"/>
          <p:cNvSpPr txBox="1">
            <a:spLocks noChangeArrowheads="1"/>
          </p:cNvSpPr>
          <p:nvPr/>
        </p:nvSpPr>
        <p:spPr bwMode="auto">
          <a:xfrm>
            <a:off x="8987657" y="4710119"/>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24%</a:t>
            </a:r>
            <a:endParaRPr lang="en-GB" sz="1400" b="1" dirty="0">
              <a:latin typeface="+mn-lt"/>
              <a:ea typeface="Geneva" pitchFamily="-107" charset="-128"/>
              <a:cs typeface="+mn-cs"/>
            </a:endParaRPr>
          </a:p>
        </p:txBody>
      </p:sp>
      <p:sp>
        <p:nvSpPr>
          <p:cNvPr id="63" name="Text Box 17"/>
          <p:cNvSpPr txBox="1">
            <a:spLocks noChangeArrowheads="1"/>
          </p:cNvSpPr>
          <p:nvPr/>
        </p:nvSpPr>
        <p:spPr bwMode="auto">
          <a:xfrm>
            <a:off x="8987657" y="5027662"/>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23%</a:t>
            </a:r>
            <a:endParaRPr lang="en-GB" sz="1400" b="1" dirty="0">
              <a:latin typeface="+mn-lt"/>
              <a:ea typeface="Geneva" pitchFamily="-107" charset="-128"/>
              <a:cs typeface="+mn-cs"/>
            </a:endParaRPr>
          </a:p>
        </p:txBody>
      </p:sp>
      <p:sp>
        <p:nvSpPr>
          <p:cNvPr id="64" name="Text Box 17"/>
          <p:cNvSpPr txBox="1">
            <a:spLocks noChangeArrowheads="1"/>
          </p:cNvSpPr>
          <p:nvPr/>
        </p:nvSpPr>
        <p:spPr bwMode="auto">
          <a:xfrm>
            <a:off x="8987657" y="5353061"/>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8987657" y="5710251"/>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66" name="Text Box 17"/>
          <p:cNvSpPr txBox="1">
            <a:spLocks noChangeArrowheads="1"/>
          </p:cNvSpPr>
          <p:nvPr/>
        </p:nvSpPr>
        <p:spPr bwMode="auto">
          <a:xfrm>
            <a:off x="8987657" y="6067441"/>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10%</a:t>
            </a:r>
            <a:endParaRPr lang="en-GB" sz="1400" b="1" dirty="0">
              <a:latin typeface="+mn-lt"/>
              <a:ea typeface="Geneva" pitchFamily="-107" charset="-128"/>
              <a:cs typeface="+mn-cs"/>
            </a:endParaRPr>
          </a:p>
        </p:txBody>
      </p:sp>
      <p:sp>
        <p:nvSpPr>
          <p:cNvPr id="67" name="Text Box 17"/>
          <p:cNvSpPr txBox="1">
            <a:spLocks noChangeArrowheads="1"/>
          </p:cNvSpPr>
          <p:nvPr/>
        </p:nvSpPr>
        <p:spPr bwMode="auto">
          <a:xfrm>
            <a:off x="8987657" y="6384984"/>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68" name="Text Box 17"/>
          <p:cNvSpPr txBox="1">
            <a:spLocks noChangeArrowheads="1"/>
          </p:cNvSpPr>
          <p:nvPr/>
        </p:nvSpPr>
        <p:spPr bwMode="auto">
          <a:xfrm>
            <a:off x="9630599" y="1638285"/>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83%</a:t>
            </a:r>
            <a:endParaRPr lang="en-GB" sz="1400" b="1" dirty="0">
              <a:latin typeface="+mn-lt"/>
              <a:ea typeface="Geneva" pitchFamily="-107" charset="-128"/>
              <a:cs typeface="+mn-cs"/>
            </a:endParaRPr>
          </a:p>
        </p:txBody>
      </p:sp>
      <p:sp>
        <p:nvSpPr>
          <p:cNvPr id="69" name="Text Box 17"/>
          <p:cNvSpPr txBox="1">
            <a:spLocks noChangeArrowheads="1"/>
          </p:cNvSpPr>
          <p:nvPr/>
        </p:nvSpPr>
        <p:spPr bwMode="auto">
          <a:xfrm>
            <a:off x="9630599" y="1995475"/>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73%</a:t>
            </a:r>
            <a:endParaRPr lang="en-GB" sz="1400" b="1" dirty="0">
              <a:latin typeface="+mn-lt"/>
              <a:ea typeface="Geneva" pitchFamily="-107" charset="-128"/>
              <a:cs typeface="+mn-cs"/>
            </a:endParaRPr>
          </a:p>
        </p:txBody>
      </p:sp>
      <p:sp>
        <p:nvSpPr>
          <p:cNvPr id="70" name="Text Box 17"/>
          <p:cNvSpPr txBox="1">
            <a:spLocks noChangeArrowheads="1"/>
          </p:cNvSpPr>
          <p:nvPr/>
        </p:nvSpPr>
        <p:spPr bwMode="auto">
          <a:xfrm>
            <a:off x="9630599" y="2352665"/>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75%</a:t>
            </a:r>
            <a:endParaRPr lang="en-GB" sz="1400" b="1" dirty="0">
              <a:latin typeface="+mn-lt"/>
              <a:ea typeface="Geneva" pitchFamily="-107" charset="-128"/>
              <a:cs typeface="+mn-cs"/>
            </a:endParaRPr>
          </a:p>
        </p:txBody>
      </p:sp>
      <p:sp>
        <p:nvSpPr>
          <p:cNvPr id="71" name="Text Box 17"/>
          <p:cNvSpPr txBox="1">
            <a:spLocks noChangeArrowheads="1"/>
          </p:cNvSpPr>
          <p:nvPr/>
        </p:nvSpPr>
        <p:spPr bwMode="auto">
          <a:xfrm>
            <a:off x="9630599" y="2670208"/>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39%</a:t>
            </a:r>
            <a:endParaRPr lang="en-GB" sz="1400" b="1" dirty="0">
              <a:latin typeface="+mn-lt"/>
              <a:ea typeface="Geneva" pitchFamily="-107" charset="-128"/>
              <a:cs typeface="+mn-cs"/>
            </a:endParaRPr>
          </a:p>
        </p:txBody>
      </p:sp>
      <p:sp>
        <p:nvSpPr>
          <p:cNvPr id="72" name="Text Box 17"/>
          <p:cNvSpPr txBox="1">
            <a:spLocks noChangeArrowheads="1"/>
          </p:cNvSpPr>
          <p:nvPr/>
        </p:nvSpPr>
        <p:spPr bwMode="auto">
          <a:xfrm>
            <a:off x="9630599" y="2995607"/>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41%</a:t>
            </a:r>
            <a:endParaRPr lang="en-GB" sz="1400" b="1" dirty="0">
              <a:latin typeface="+mn-lt"/>
              <a:ea typeface="Geneva" pitchFamily="-107" charset="-128"/>
              <a:cs typeface="+mn-cs"/>
            </a:endParaRPr>
          </a:p>
        </p:txBody>
      </p:sp>
      <p:sp>
        <p:nvSpPr>
          <p:cNvPr id="73" name="Text Box 17"/>
          <p:cNvSpPr txBox="1">
            <a:spLocks noChangeArrowheads="1"/>
          </p:cNvSpPr>
          <p:nvPr/>
        </p:nvSpPr>
        <p:spPr bwMode="auto">
          <a:xfrm>
            <a:off x="9630599" y="3352797"/>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42%</a:t>
            </a:r>
            <a:endParaRPr lang="en-GB" sz="1400" b="1" dirty="0">
              <a:latin typeface="+mn-lt"/>
              <a:ea typeface="Geneva" pitchFamily="-107" charset="-128"/>
              <a:cs typeface="+mn-cs"/>
            </a:endParaRPr>
          </a:p>
        </p:txBody>
      </p:sp>
      <p:sp>
        <p:nvSpPr>
          <p:cNvPr id="74" name="Text Box 17"/>
          <p:cNvSpPr txBox="1">
            <a:spLocks noChangeArrowheads="1"/>
          </p:cNvSpPr>
          <p:nvPr/>
        </p:nvSpPr>
        <p:spPr bwMode="auto">
          <a:xfrm>
            <a:off x="9630599" y="3709987"/>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49%</a:t>
            </a:r>
            <a:endParaRPr lang="en-GB" sz="1400" b="1" dirty="0">
              <a:latin typeface="+mn-lt"/>
              <a:ea typeface="Geneva" pitchFamily="-107" charset="-128"/>
              <a:cs typeface="+mn-cs"/>
            </a:endParaRPr>
          </a:p>
        </p:txBody>
      </p:sp>
      <p:sp>
        <p:nvSpPr>
          <p:cNvPr id="75" name="Text Box 17"/>
          <p:cNvSpPr txBox="1">
            <a:spLocks noChangeArrowheads="1"/>
          </p:cNvSpPr>
          <p:nvPr/>
        </p:nvSpPr>
        <p:spPr bwMode="auto">
          <a:xfrm>
            <a:off x="9630599" y="3995739"/>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76" name="Text Box 17"/>
          <p:cNvSpPr txBox="1">
            <a:spLocks noChangeArrowheads="1"/>
          </p:cNvSpPr>
          <p:nvPr/>
        </p:nvSpPr>
        <p:spPr bwMode="auto">
          <a:xfrm>
            <a:off x="9630599" y="4352929"/>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77" name="Text Box 17"/>
          <p:cNvSpPr txBox="1">
            <a:spLocks noChangeArrowheads="1"/>
          </p:cNvSpPr>
          <p:nvPr/>
        </p:nvSpPr>
        <p:spPr bwMode="auto">
          <a:xfrm>
            <a:off x="9630599" y="4710119"/>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30%</a:t>
            </a:r>
            <a:endParaRPr lang="en-GB" sz="1400" b="1" dirty="0">
              <a:latin typeface="+mn-lt"/>
              <a:ea typeface="Geneva" pitchFamily="-107" charset="-128"/>
              <a:cs typeface="+mn-cs"/>
            </a:endParaRPr>
          </a:p>
        </p:txBody>
      </p:sp>
      <p:sp>
        <p:nvSpPr>
          <p:cNvPr id="78" name="Text Box 17"/>
          <p:cNvSpPr txBox="1">
            <a:spLocks noChangeArrowheads="1"/>
          </p:cNvSpPr>
          <p:nvPr/>
        </p:nvSpPr>
        <p:spPr bwMode="auto">
          <a:xfrm>
            <a:off x="9630599" y="5027662"/>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37%</a:t>
            </a:r>
            <a:endParaRPr lang="en-GB" sz="1400" b="1" dirty="0">
              <a:latin typeface="+mn-lt"/>
              <a:ea typeface="Geneva" pitchFamily="-107" charset="-128"/>
              <a:cs typeface="+mn-cs"/>
            </a:endParaRPr>
          </a:p>
        </p:txBody>
      </p:sp>
      <p:sp>
        <p:nvSpPr>
          <p:cNvPr id="79" name="Text Box 17"/>
          <p:cNvSpPr txBox="1">
            <a:spLocks noChangeArrowheads="1"/>
          </p:cNvSpPr>
          <p:nvPr/>
        </p:nvSpPr>
        <p:spPr bwMode="auto">
          <a:xfrm>
            <a:off x="9630599" y="5353061"/>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80" name="Text Box 17"/>
          <p:cNvSpPr txBox="1">
            <a:spLocks noChangeArrowheads="1"/>
          </p:cNvSpPr>
          <p:nvPr/>
        </p:nvSpPr>
        <p:spPr bwMode="auto">
          <a:xfrm>
            <a:off x="9630599" y="5710251"/>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81" name="Text Box 17"/>
          <p:cNvSpPr txBox="1">
            <a:spLocks noChangeArrowheads="1"/>
          </p:cNvSpPr>
          <p:nvPr/>
        </p:nvSpPr>
        <p:spPr bwMode="auto">
          <a:xfrm>
            <a:off x="9630599" y="6067441"/>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82" name="Text Box 17"/>
          <p:cNvSpPr txBox="1">
            <a:spLocks noChangeArrowheads="1"/>
          </p:cNvSpPr>
          <p:nvPr/>
        </p:nvSpPr>
        <p:spPr bwMode="auto">
          <a:xfrm>
            <a:off x="9630599" y="6384984"/>
            <a:ext cx="642942" cy="325399"/>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39" name="Rounded Rectangle 38"/>
          <p:cNvSpPr/>
          <p:nvPr/>
        </p:nvSpPr>
        <p:spPr bwMode="auto">
          <a:xfrm>
            <a:off x="915163" y="1638285"/>
            <a:ext cx="9286940" cy="1071570"/>
          </a:xfrm>
          <a:prstGeom prst="roundRect">
            <a:avLst/>
          </a:prstGeom>
          <a:noFill/>
          <a:ln>
            <a:solidFill>
              <a:schemeClr val="accent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1" name="Rectangle 40"/>
          <p:cNvSpPr/>
          <p:nvPr/>
        </p:nvSpPr>
        <p:spPr bwMode="auto">
          <a:xfrm>
            <a:off x="8416153" y="0"/>
            <a:ext cx="2272485" cy="352401"/>
          </a:xfrm>
          <a:prstGeom prst="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taxes</a:t>
            </a:r>
          </a:p>
        </p:txBody>
      </p:sp>
      <p:sp>
        <p:nvSpPr>
          <p:cNvPr id="46" name="Rectangle 45"/>
          <p:cNvSpPr/>
          <p:nvPr/>
        </p:nvSpPr>
        <p:spPr bwMode="auto">
          <a:xfrm>
            <a:off x="9448775" y="469057"/>
            <a:ext cx="1008112" cy="79208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5188" y="3859213"/>
            <a:ext cx="8266112" cy="1111250"/>
          </a:xfrm>
        </p:spPr>
        <p:txBody>
          <a:bodyPr/>
          <a:lstStyle/>
          <a:p>
            <a:pPr eaLnBrk="1" hangingPunct="1">
              <a:lnSpc>
                <a:spcPts val="3799"/>
              </a:lnSpc>
              <a:defRPr/>
            </a:pPr>
            <a:r>
              <a:rPr lang="en-GB" dirty="0" smtClean="0">
                <a:latin typeface="+mn-lt"/>
              </a:rPr>
              <a:t>Green driving.</a:t>
            </a:r>
            <a:endParaRPr lang="en-GB" dirty="0">
              <a:latin typeface="+mn-lt"/>
            </a:endParaRPr>
          </a:p>
        </p:txBody>
      </p:sp>
      <p:pic>
        <p:nvPicPr>
          <p:cNvPr id="19458" name="Picture 2" descr="http://www.autoscraze.com/wp-content/uploads/2011/02/eco-car1.jpg"/>
          <p:cNvPicPr>
            <a:picLocks noChangeAspect="1" noChangeArrowheads="1"/>
          </p:cNvPicPr>
          <p:nvPr/>
        </p:nvPicPr>
        <p:blipFill>
          <a:blip r:embed="rId3" cstate="print"/>
          <a:srcRect/>
          <a:stretch>
            <a:fillRect/>
          </a:stretch>
        </p:blipFill>
        <p:spPr bwMode="auto">
          <a:xfrm>
            <a:off x="4915691" y="2352665"/>
            <a:ext cx="2071702" cy="1246329"/>
          </a:xfrm>
          <a:prstGeom prst="rect">
            <a:avLst/>
          </a:prstGeom>
          <a:noFill/>
        </p:spPr>
      </p:pic>
      <p:pic>
        <p:nvPicPr>
          <p:cNvPr id="19460" name="Picture 4" descr="http://assets.knowledge.allianz.com/img/smart_electric_car_charging_mobility_ah_55592.jpg"/>
          <p:cNvPicPr>
            <a:picLocks noChangeAspect="1" noChangeArrowheads="1"/>
          </p:cNvPicPr>
          <p:nvPr/>
        </p:nvPicPr>
        <p:blipFill>
          <a:blip r:embed="rId4" cstate="print"/>
          <a:srcRect/>
          <a:stretch>
            <a:fillRect/>
          </a:stretch>
        </p:blipFill>
        <p:spPr bwMode="auto">
          <a:xfrm>
            <a:off x="2201047" y="2352665"/>
            <a:ext cx="2500330" cy="1212282"/>
          </a:xfrm>
          <a:prstGeom prst="rect">
            <a:avLst/>
          </a:prstGeom>
          <a:noFill/>
        </p:spPr>
      </p:pic>
      <p:pic>
        <p:nvPicPr>
          <p:cNvPr id="19462" name="Picture 6" descr="http://www.economicvoice.com/wp-content/uploads/2012/07/Planet-Earth-NASA.jpg"/>
          <p:cNvPicPr>
            <a:picLocks noChangeAspect="1" noChangeArrowheads="1"/>
          </p:cNvPicPr>
          <p:nvPr/>
        </p:nvPicPr>
        <p:blipFill>
          <a:blip r:embed="rId5" cstate="print"/>
          <a:srcRect/>
          <a:stretch>
            <a:fillRect/>
          </a:stretch>
        </p:blipFill>
        <p:spPr bwMode="auto">
          <a:xfrm>
            <a:off x="772287" y="2352665"/>
            <a:ext cx="1306825" cy="1214446"/>
          </a:xfrm>
          <a:prstGeom prst="rect">
            <a:avLst/>
          </a:prstGeom>
          <a:noFill/>
        </p:spPr>
      </p:pic>
      <p:sp>
        <p:nvSpPr>
          <p:cNvPr id="8" name="Rectangle 7"/>
          <p:cNvSpPr/>
          <p:nvPr/>
        </p:nvSpPr>
        <p:spPr bwMode="auto">
          <a:xfrm>
            <a:off x="8416153" y="0"/>
            <a:ext cx="2272485" cy="352401"/>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Green motoring</a:t>
            </a:r>
          </a:p>
        </p:txBody>
      </p:sp>
      <p:sp>
        <p:nvSpPr>
          <p:cNvPr id="9" name="Rectangle 8"/>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3"/>
          <p:cNvSpPr>
            <a:spLocks noGrp="1" noChangeArrowheads="1"/>
          </p:cNvSpPr>
          <p:nvPr>
            <p:ph type="body" sz="quarter" idx="11"/>
          </p:nvPr>
        </p:nvSpPr>
        <p:spPr>
          <a:xfrm>
            <a:off x="846138" y="2160588"/>
            <a:ext cx="4319587" cy="3881437"/>
          </a:xfrm>
        </p:spPr>
        <p:txBody>
          <a:bodyPr/>
          <a:lstStyle/>
          <a:p>
            <a:pPr marL="0" indent="0" eaLnBrk="1" hangingPunct="1">
              <a:spcBef>
                <a:spcPts val="0"/>
              </a:spcBef>
              <a:buFontTx/>
              <a:buNone/>
              <a:defRPr/>
            </a:pPr>
            <a:r>
              <a:rPr sz="1400" dirty="0">
                <a:solidFill>
                  <a:schemeClr val="tx1"/>
                </a:solidFill>
              </a:rPr>
              <a:t>A total sample of </a:t>
            </a:r>
            <a:r>
              <a:rPr sz="1400" dirty="0" smtClean="0">
                <a:solidFill>
                  <a:schemeClr val="tx1"/>
                </a:solidFill>
              </a:rPr>
              <a:t>1,542 </a:t>
            </a:r>
            <a:r>
              <a:rPr sz="1400" dirty="0">
                <a:solidFill>
                  <a:schemeClr val="tx1"/>
                </a:solidFill>
              </a:rPr>
              <a:t>motorists: </a:t>
            </a:r>
          </a:p>
          <a:p>
            <a:pPr marL="263525" lvl="1" indent="-171450" eaLnBrk="1" hangingPunct="1">
              <a:spcBef>
                <a:spcPts val="0"/>
              </a:spcBef>
              <a:spcAft>
                <a:spcPts val="600"/>
              </a:spcAft>
              <a:buFont typeface="Arial" pitchFamily="34" charset="0"/>
              <a:buChar char="•"/>
              <a:defRPr/>
            </a:pPr>
            <a:r>
              <a:rPr dirty="0" smtClean="0"/>
              <a:t>1,542 </a:t>
            </a:r>
            <a:r>
              <a:rPr dirty="0"/>
              <a:t>nationally representative for age, gender, socio-economic groups, all GB </a:t>
            </a:r>
            <a:r>
              <a:rPr dirty="0" smtClean="0"/>
              <a:t>regions, company car drivers and new </a:t>
            </a:r>
            <a:r>
              <a:rPr dirty="0"/>
              <a:t>car buyers</a:t>
            </a:r>
          </a:p>
          <a:p>
            <a:pPr marL="263525" lvl="1" indent="-171450" eaLnBrk="1" hangingPunct="1">
              <a:spcBef>
                <a:spcPts val="0"/>
              </a:spcBef>
              <a:spcAft>
                <a:spcPts val="600"/>
              </a:spcAft>
              <a:buFont typeface="Arial" pitchFamily="34" charset="0"/>
              <a:buChar char="•"/>
              <a:defRPr/>
            </a:pPr>
            <a:r>
              <a:rPr dirty="0" smtClean="0"/>
              <a:t>Results weighted </a:t>
            </a:r>
            <a:r>
              <a:rPr dirty="0"/>
              <a:t>to </a:t>
            </a:r>
            <a:r>
              <a:rPr dirty="0" smtClean="0"/>
              <a:t>be nationally representative along with weighting company </a:t>
            </a:r>
            <a:r>
              <a:rPr dirty="0"/>
              <a:t>car drivers as per market size </a:t>
            </a:r>
            <a:r>
              <a:rPr dirty="0" smtClean="0"/>
              <a:t>(8%)</a:t>
            </a:r>
            <a:endParaRPr dirty="0"/>
          </a:p>
          <a:p>
            <a:pPr marL="0" indent="0" eaLnBrk="1" hangingPunct="1">
              <a:lnSpc>
                <a:spcPct val="0"/>
              </a:lnSpc>
              <a:spcBef>
                <a:spcPts val="0"/>
              </a:spcBef>
              <a:buFont typeface="Arial" pitchFamily="34" charset="0"/>
              <a:buChar char="•"/>
              <a:defRPr/>
            </a:pPr>
            <a:endParaRPr sz="1400" b="0" dirty="0">
              <a:solidFill>
                <a:schemeClr val="tx1"/>
              </a:solidFill>
            </a:endParaRPr>
          </a:p>
          <a:p>
            <a:pPr marL="0" indent="0" eaLnBrk="1" hangingPunct="1">
              <a:spcBef>
                <a:spcPts val="0"/>
              </a:spcBef>
              <a:buFontTx/>
              <a:buNone/>
              <a:defRPr/>
            </a:pPr>
            <a:r>
              <a:rPr sz="1400" dirty="0">
                <a:solidFill>
                  <a:schemeClr val="tx1"/>
                </a:solidFill>
              </a:rPr>
              <a:t>Survey </a:t>
            </a:r>
            <a:r>
              <a:rPr sz="1400" dirty="0" smtClean="0">
                <a:solidFill>
                  <a:schemeClr val="tx1"/>
                </a:solidFill>
              </a:rPr>
              <a:t>methodology:</a:t>
            </a:r>
            <a:endParaRPr sz="1400" dirty="0">
              <a:solidFill>
                <a:schemeClr val="tx1"/>
              </a:solidFill>
            </a:endParaRPr>
          </a:p>
          <a:p>
            <a:pPr marL="263525" lvl="1" indent="-171450" eaLnBrk="1" hangingPunct="1">
              <a:spcBef>
                <a:spcPts val="0"/>
              </a:spcBef>
              <a:spcAft>
                <a:spcPts val="600"/>
              </a:spcAft>
              <a:buFont typeface="Arial" pitchFamily="34" charset="0"/>
              <a:buChar char="•"/>
              <a:defRPr/>
            </a:pPr>
            <a:r>
              <a:rPr dirty="0"/>
              <a:t>internet survey (hosted by Research Now)</a:t>
            </a:r>
          </a:p>
          <a:p>
            <a:pPr marL="263525" lvl="1" indent="-171450" eaLnBrk="1" hangingPunct="1">
              <a:spcBef>
                <a:spcPts val="0"/>
              </a:spcBef>
              <a:spcAft>
                <a:spcPts val="600"/>
              </a:spcAft>
              <a:buFont typeface="Arial" pitchFamily="34" charset="0"/>
              <a:buChar char="•"/>
              <a:defRPr/>
            </a:pPr>
            <a:r>
              <a:rPr dirty="0"/>
              <a:t>panel of GB motorists</a:t>
            </a:r>
          </a:p>
          <a:p>
            <a:pPr marL="263525" lvl="1" indent="-171450" eaLnBrk="1" hangingPunct="1">
              <a:spcBef>
                <a:spcPts val="0"/>
              </a:spcBef>
              <a:spcAft>
                <a:spcPts val="600"/>
              </a:spcAft>
              <a:buFont typeface="Arial" pitchFamily="34" charset="0"/>
              <a:buChar char="•"/>
              <a:defRPr/>
            </a:pPr>
            <a:r>
              <a:rPr dirty="0"/>
              <a:t>interview length – </a:t>
            </a:r>
            <a:r>
              <a:rPr dirty="0" smtClean="0"/>
              <a:t>c.25 </a:t>
            </a:r>
            <a:r>
              <a:rPr dirty="0"/>
              <a:t>minutes</a:t>
            </a:r>
          </a:p>
          <a:p>
            <a:pPr marL="0" lvl="1" indent="0" eaLnBrk="1" hangingPunct="1">
              <a:lnSpc>
                <a:spcPct val="40000"/>
              </a:lnSpc>
              <a:spcBef>
                <a:spcPts val="0"/>
              </a:spcBef>
              <a:spcAft>
                <a:spcPts val="600"/>
              </a:spcAft>
              <a:buFont typeface="Arial" pitchFamily="34" charset="0"/>
              <a:buChar char="•"/>
              <a:defRPr/>
            </a:pPr>
            <a:endParaRPr dirty="0"/>
          </a:p>
        </p:txBody>
      </p:sp>
      <p:sp>
        <p:nvSpPr>
          <p:cNvPr id="55299" name="Rectangle 2"/>
          <p:cNvSpPr>
            <a:spLocks noGrp="1" noChangeArrowheads="1"/>
          </p:cNvSpPr>
          <p:nvPr>
            <p:ph type="title"/>
          </p:nvPr>
        </p:nvSpPr>
        <p:spPr/>
        <p:txBody>
          <a:bodyPr/>
          <a:lstStyle/>
          <a:p>
            <a:pPr eaLnBrk="1" hangingPunct="1"/>
            <a:r>
              <a:rPr dirty="0" smtClean="0">
                <a:latin typeface="Arial" pitchFamily="34" charset="0"/>
                <a:ea typeface="Geneva"/>
                <a:cs typeface="Geneva"/>
              </a:rPr>
              <a:t>Methodology.</a:t>
            </a:r>
            <a:endParaRPr lang="en-US" dirty="0" smtClean="0">
              <a:latin typeface="Arial" pitchFamily="34" charset="0"/>
              <a:ea typeface="Geneva"/>
              <a:cs typeface="Geneva"/>
            </a:endParaRPr>
          </a:p>
        </p:txBody>
      </p:sp>
      <p:sp>
        <p:nvSpPr>
          <p:cNvPr id="6" name="Text Placeholder 5"/>
          <p:cNvSpPr>
            <a:spLocks noGrp="1"/>
          </p:cNvSpPr>
          <p:nvPr>
            <p:ph type="body" sz="quarter" idx="12"/>
          </p:nvPr>
        </p:nvSpPr>
        <p:spPr>
          <a:xfrm>
            <a:off x="5759450" y="2160588"/>
            <a:ext cx="4321175" cy="3835400"/>
          </a:xfrm>
        </p:spPr>
        <p:txBody>
          <a:bodyPr/>
          <a:lstStyle/>
          <a:p>
            <a:pPr marL="0" indent="0" eaLnBrk="1" hangingPunct="1">
              <a:spcBef>
                <a:spcPts val="0"/>
              </a:spcBef>
              <a:buFontTx/>
              <a:buNone/>
              <a:defRPr/>
            </a:pPr>
            <a:r>
              <a:rPr sz="1400" dirty="0">
                <a:solidFill>
                  <a:schemeClr val="tx1"/>
                </a:solidFill>
              </a:rPr>
              <a:t>Fieldwork dates</a:t>
            </a:r>
          </a:p>
          <a:p>
            <a:pPr marL="263525" lvl="1" indent="-171450" eaLnBrk="1" hangingPunct="1">
              <a:spcBef>
                <a:spcPts val="0"/>
              </a:spcBef>
              <a:spcAft>
                <a:spcPts val="600"/>
              </a:spcAft>
              <a:buFont typeface="Arial" pitchFamily="34" charset="0"/>
              <a:buChar char="•"/>
              <a:defRPr/>
            </a:pPr>
            <a:r>
              <a:rPr dirty="0" smtClean="0"/>
              <a:t>Monday 4</a:t>
            </a:r>
            <a:r>
              <a:rPr baseline="30000" dirty="0" smtClean="0"/>
              <a:t>th</a:t>
            </a:r>
            <a:r>
              <a:rPr dirty="0" smtClean="0"/>
              <a:t> March </a:t>
            </a:r>
            <a:r>
              <a:rPr lang="en-GB" dirty="0" smtClean="0"/>
              <a:t>–</a:t>
            </a:r>
            <a:r>
              <a:rPr dirty="0" smtClean="0"/>
              <a:t> Wednesday 13</a:t>
            </a:r>
            <a:r>
              <a:rPr baseline="30000" dirty="0" smtClean="0"/>
              <a:t>th</a:t>
            </a:r>
            <a:r>
              <a:rPr dirty="0" smtClean="0"/>
              <a:t> March 2013</a:t>
            </a:r>
            <a:endParaRPr dirty="0"/>
          </a:p>
          <a:p>
            <a:pPr marL="0" lvl="1" indent="0" eaLnBrk="1" hangingPunct="1">
              <a:spcBef>
                <a:spcPts val="0"/>
              </a:spcBef>
              <a:spcAft>
                <a:spcPts val="600"/>
              </a:spcAft>
              <a:buFontTx/>
              <a:buNone/>
              <a:defRPr/>
            </a:pPr>
            <a:endParaRPr dirty="0"/>
          </a:p>
          <a:p>
            <a:pPr marL="0" indent="0" eaLnBrk="1" hangingPunct="1">
              <a:spcBef>
                <a:spcPts val="0"/>
              </a:spcBef>
              <a:buFontTx/>
              <a:buNone/>
              <a:defRPr/>
            </a:pPr>
            <a:r>
              <a:rPr sz="1400" b="0" dirty="0">
                <a:solidFill>
                  <a:schemeClr val="tx1"/>
                </a:solidFill>
              </a:rPr>
              <a:t>Throughout the report </a:t>
            </a:r>
            <a:r>
              <a:rPr sz="1400" dirty="0">
                <a:solidFill>
                  <a:schemeClr val="tx1"/>
                </a:solidFill>
              </a:rPr>
              <a:t>significant differences </a:t>
            </a:r>
            <a:r>
              <a:rPr sz="1400" b="0" dirty="0">
                <a:solidFill>
                  <a:schemeClr val="tx1"/>
                </a:solidFill>
              </a:rPr>
              <a:t>have been noted.</a:t>
            </a:r>
          </a:p>
          <a:p>
            <a:pPr marL="263525" lvl="1" indent="-171450" eaLnBrk="1" hangingPunct="1">
              <a:spcBef>
                <a:spcPts val="0"/>
              </a:spcBef>
              <a:spcAft>
                <a:spcPts val="600"/>
              </a:spcAft>
              <a:buFont typeface="Arial" pitchFamily="34" charset="0"/>
              <a:buChar char="•"/>
              <a:defRPr/>
            </a:pPr>
            <a:r>
              <a:rPr dirty="0"/>
              <a:t>Significantly higher </a:t>
            </a:r>
          </a:p>
          <a:p>
            <a:pPr marL="263525" lvl="1" indent="-171450" eaLnBrk="1" hangingPunct="1">
              <a:spcBef>
                <a:spcPts val="0"/>
              </a:spcBef>
              <a:spcAft>
                <a:spcPts val="600"/>
              </a:spcAft>
              <a:buFont typeface="Arial" pitchFamily="34" charset="0"/>
              <a:buChar char="•"/>
              <a:defRPr/>
            </a:pPr>
            <a:r>
              <a:rPr dirty="0"/>
              <a:t>Significantly lower</a:t>
            </a:r>
          </a:p>
          <a:p>
            <a:pPr marL="0" lvl="1" indent="0" eaLnBrk="1" hangingPunct="1">
              <a:spcBef>
                <a:spcPts val="0"/>
              </a:spcBef>
              <a:spcAft>
                <a:spcPts val="600"/>
              </a:spcAft>
              <a:buFontTx/>
              <a:buNone/>
              <a:defRPr/>
            </a:pPr>
            <a:endParaRPr dirty="0"/>
          </a:p>
          <a:p>
            <a:pPr marL="0" indent="0" eaLnBrk="1" hangingPunct="1">
              <a:spcBef>
                <a:spcPts val="0"/>
              </a:spcBef>
              <a:buFontTx/>
              <a:buNone/>
              <a:defRPr/>
            </a:pPr>
            <a:r>
              <a:rPr sz="1400" dirty="0">
                <a:solidFill>
                  <a:schemeClr val="tx1"/>
                </a:solidFill>
              </a:rPr>
              <a:t>Note</a:t>
            </a:r>
            <a:r>
              <a:rPr sz="1400" b="0" dirty="0">
                <a:solidFill>
                  <a:schemeClr val="tx1"/>
                </a:solidFill>
              </a:rPr>
              <a:t>: Numbers may be rounded and may not add exactly to 100%</a:t>
            </a:r>
          </a:p>
          <a:p>
            <a:pPr marL="0" indent="0" eaLnBrk="1" hangingPunct="1">
              <a:buFontTx/>
              <a:buNone/>
              <a:defRPr/>
            </a:pPr>
            <a:endParaRPr sz="1800" dirty="0">
              <a:solidFill>
                <a:schemeClr val="tx1"/>
              </a:solidFill>
            </a:endParaRPr>
          </a:p>
        </p:txBody>
      </p:sp>
      <p:sp>
        <p:nvSpPr>
          <p:cNvPr id="55301" name="Oval 32"/>
          <p:cNvSpPr>
            <a:spLocks noChangeArrowheads="1"/>
          </p:cNvSpPr>
          <p:nvPr/>
        </p:nvSpPr>
        <p:spPr bwMode="auto">
          <a:xfrm>
            <a:off x="7773211" y="3816352"/>
            <a:ext cx="517525" cy="250825"/>
          </a:xfrm>
          <a:prstGeom prst="ellipse">
            <a:avLst/>
          </a:prstGeom>
          <a:noFill/>
          <a:ln w="19050" algn="ctr">
            <a:solidFill>
              <a:schemeClr val="accent3">
                <a:lumMod val="75000"/>
              </a:schemeClr>
            </a:solidFill>
            <a:round/>
            <a:headEnd/>
            <a:tailEnd/>
          </a:ln>
        </p:spPr>
        <p:txBody>
          <a:bodyPr lIns="104287" tIns="52144" rIns="104287" bIns="52144"/>
          <a:lstStyle/>
          <a:p>
            <a:pPr algn="ctr" eaLnBrk="0" hangingPunct="0"/>
            <a:endParaRPr lang="en-US" sz="1600" dirty="0">
              <a:solidFill>
                <a:srgbClr val="4D4D4D"/>
              </a:solidFill>
            </a:endParaRPr>
          </a:p>
        </p:txBody>
      </p:sp>
      <p:sp>
        <p:nvSpPr>
          <p:cNvPr id="55302" name="Rectangle 24"/>
          <p:cNvSpPr>
            <a:spLocks noChangeArrowheads="1"/>
          </p:cNvSpPr>
          <p:nvPr/>
        </p:nvSpPr>
        <p:spPr bwMode="auto">
          <a:xfrm>
            <a:off x="7773211" y="4138615"/>
            <a:ext cx="500066" cy="285752"/>
          </a:xfrm>
          <a:prstGeom prst="rect">
            <a:avLst/>
          </a:prstGeom>
          <a:noFill/>
          <a:ln w="19050" algn="ctr">
            <a:solidFill>
              <a:schemeClr val="accent2"/>
            </a:solidFill>
            <a:round/>
            <a:headEnd/>
            <a:tailEnd/>
          </a:ln>
        </p:spPr>
        <p:txBody>
          <a:bodyPr lIns="104287" tIns="52144" rIns="104287" bIns="52144"/>
          <a:lstStyle/>
          <a:p>
            <a:pPr algn="ctr" eaLnBrk="0" hangingPunct="0"/>
            <a:endParaRPr lang="en-US" sz="1600" dirty="0">
              <a:solidFill>
                <a:srgbClr val="4D4D4D"/>
              </a:solidFill>
            </a:endParaRPr>
          </a:p>
        </p:txBody>
      </p:sp>
      <p:sp>
        <p:nvSpPr>
          <p:cNvPr id="7" name="Oval 6"/>
          <p:cNvSpPr/>
          <p:nvPr/>
        </p:nvSpPr>
        <p:spPr bwMode="auto">
          <a:xfrm>
            <a:off x="9448775" y="613073"/>
            <a:ext cx="864096" cy="576064"/>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 name="Rectangle 9"/>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Introduction</a:t>
            </a:r>
          </a:p>
        </p:txBody>
      </p:sp>
      <p:sp>
        <p:nvSpPr>
          <p:cNvPr id="9" name="Rectangle 8"/>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ight Brace 11"/>
          <p:cNvSpPr/>
          <p:nvPr/>
        </p:nvSpPr>
        <p:spPr bwMode="auto">
          <a:xfrm rot="5400000">
            <a:off x="6451608" y="3459954"/>
            <a:ext cx="428628" cy="3071834"/>
          </a:xfrm>
          <a:prstGeom prst="rightBrace">
            <a:avLst/>
          </a:pr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 name="Right Brace 9"/>
          <p:cNvSpPr/>
          <p:nvPr/>
        </p:nvSpPr>
        <p:spPr bwMode="auto">
          <a:xfrm rot="5400000">
            <a:off x="5880104" y="1102500"/>
            <a:ext cx="357190" cy="4286280"/>
          </a:xfrm>
          <a:prstGeom prst="rightBrace">
            <a:avLst/>
          </a:pr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aphicFrame>
        <p:nvGraphicFramePr>
          <p:cNvPr id="11" name="Chart 10"/>
          <p:cNvGraphicFramePr/>
          <p:nvPr/>
        </p:nvGraphicFramePr>
        <p:xfrm>
          <a:off x="700850" y="1423971"/>
          <a:ext cx="7643865" cy="4750506"/>
        </p:xfrm>
        <a:graphic>
          <a:graphicData uri="http://schemas.openxmlformats.org/drawingml/2006/chart">
            <c:chart xmlns:c="http://schemas.openxmlformats.org/drawingml/2006/chart" xmlns:r="http://schemas.openxmlformats.org/officeDocument/2006/relationships" r:id="rId3"/>
          </a:graphicData>
        </a:graphic>
      </p:graphicFrame>
      <p:sp>
        <p:nvSpPr>
          <p:cNvPr id="6148"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Motorists' environmental concerns.</a:t>
            </a:r>
            <a:br>
              <a:rPr dirty="0" smtClean="0">
                <a:latin typeface="Arial" pitchFamily="34" charset="0"/>
                <a:ea typeface="Geneva"/>
                <a:cs typeface="Geneva"/>
              </a:rPr>
            </a:br>
            <a:r>
              <a:rPr sz="1400" dirty="0" smtClean="0">
                <a:latin typeface="Arial" pitchFamily="34" charset="0"/>
                <a:ea typeface="Geneva"/>
                <a:cs typeface="Geneva"/>
              </a:rPr>
              <a:t>Motorists maintain that they are increasingly concerned about the environment, even compared to 5 years ago.</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S3Q2a  Do you think that motorists’ concern about the environmental damage of their personal motoring has changed over the past 5 years and 25 years…</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20" name="Text Box 17"/>
          <p:cNvSpPr txBox="1">
            <a:spLocks noChangeArrowheads="1"/>
          </p:cNvSpPr>
          <p:nvPr/>
        </p:nvSpPr>
        <p:spPr bwMode="auto">
          <a:xfrm>
            <a:off x="4915691" y="3424235"/>
            <a:ext cx="2071702"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76% more concerned</a:t>
            </a:r>
            <a:endParaRPr lang="en-GB" sz="1400" b="1" dirty="0">
              <a:latin typeface="+mn-lt"/>
              <a:ea typeface="Geneva" pitchFamily="-107" charset="-128"/>
              <a:cs typeface="+mn-cs"/>
            </a:endParaRPr>
          </a:p>
        </p:txBody>
      </p:sp>
      <p:sp>
        <p:nvSpPr>
          <p:cNvPr id="15" name="Text Box 17"/>
          <p:cNvSpPr txBox="1">
            <a:spLocks noChangeArrowheads="1"/>
          </p:cNvSpPr>
          <p:nvPr/>
        </p:nvSpPr>
        <p:spPr bwMode="auto">
          <a:xfrm>
            <a:off x="5701509" y="5175187"/>
            <a:ext cx="2071702"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55% more concerned</a:t>
            </a:r>
            <a:endParaRPr lang="en-GB" sz="1400" b="1" dirty="0">
              <a:latin typeface="+mn-lt"/>
              <a:ea typeface="Geneva" pitchFamily="-107" charset="-128"/>
              <a:cs typeface="+mn-cs"/>
            </a:endParaRPr>
          </a:p>
        </p:txBody>
      </p:sp>
      <p:sp>
        <p:nvSpPr>
          <p:cNvPr id="14" name="Rectangle 13"/>
          <p:cNvSpPr/>
          <p:nvPr/>
        </p:nvSpPr>
        <p:spPr bwMode="auto">
          <a:xfrm>
            <a:off x="8416153" y="0"/>
            <a:ext cx="2272485" cy="352401"/>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Green motoring</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Brace 12"/>
          <p:cNvSpPr/>
          <p:nvPr/>
        </p:nvSpPr>
        <p:spPr bwMode="auto">
          <a:xfrm rot="5400000">
            <a:off x="5094286" y="3102764"/>
            <a:ext cx="285752" cy="4500594"/>
          </a:xfrm>
          <a:prstGeom prst="rightBrace">
            <a:avLst/>
          </a:prstGeom>
          <a:noFill/>
          <a:ln w="9525" cap="flat" cmpd="sng" algn="ctr">
            <a:solidFill>
              <a:schemeClr val="accent3">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aphicFrame>
        <p:nvGraphicFramePr>
          <p:cNvPr id="11" name="Chart 10"/>
          <p:cNvGraphicFramePr/>
          <p:nvPr/>
        </p:nvGraphicFramePr>
        <p:xfrm>
          <a:off x="1558106" y="2031315"/>
          <a:ext cx="7286676" cy="4750506"/>
        </p:xfrm>
        <a:graphic>
          <a:graphicData uri="http://schemas.openxmlformats.org/drawingml/2006/chart">
            <c:chart xmlns:c="http://schemas.openxmlformats.org/drawingml/2006/chart" xmlns:r="http://schemas.openxmlformats.org/officeDocument/2006/relationships" r:id="rId3"/>
          </a:graphicData>
        </a:graphic>
      </p:graphicFrame>
      <p:sp>
        <p:nvSpPr>
          <p:cNvPr id="6148"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Consideration of purchasing a green car.</a:t>
            </a:r>
            <a:br>
              <a:rPr dirty="0" smtClean="0">
                <a:latin typeface="Arial" pitchFamily="34" charset="0"/>
                <a:ea typeface="Geneva"/>
                <a:cs typeface="Geneva"/>
              </a:rPr>
            </a:br>
            <a:r>
              <a:rPr sz="1400" dirty="0" smtClean="0">
                <a:latin typeface="Arial" pitchFamily="34" charset="0"/>
                <a:ea typeface="Geneva"/>
                <a:cs typeface="Geneva"/>
              </a:rPr>
              <a:t>Already identified as an emerging motoring trend for the next 25 years, environmental considerations are likely to play at least a nominal role in the majority of future vehicle purchases.</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S3Q1a  Thinking about the next time you come to buy a car, how likely or unlikely are you to consider buying a more environmentally friendly car?</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14" name="Right Brace 13"/>
          <p:cNvSpPr/>
          <p:nvPr/>
        </p:nvSpPr>
        <p:spPr bwMode="auto">
          <a:xfrm rot="5400000">
            <a:off x="2308204" y="4817276"/>
            <a:ext cx="285752" cy="1071570"/>
          </a:xfrm>
          <a:prstGeom prst="rightBrace">
            <a:avLst/>
          </a:prstGeom>
          <a:noFill/>
          <a:ln w="952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0" name="Text Box 17"/>
          <p:cNvSpPr txBox="1">
            <a:spLocks noChangeArrowheads="1"/>
          </p:cNvSpPr>
          <p:nvPr/>
        </p:nvSpPr>
        <p:spPr bwMode="auto">
          <a:xfrm>
            <a:off x="4201311" y="5495937"/>
            <a:ext cx="2071702"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80% likely</a:t>
            </a:r>
            <a:endParaRPr lang="en-GB" sz="1200" b="1" dirty="0">
              <a:latin typeface="+mn-lt"/>
              <a:ea typeface="Geneva" pitchFamily="-107" charset="-128"/>
              <a:cs typeface="+mn-cs"/>
            </a:endParaRPr>
          </a:p>
        </p:txBody>
      </p:sp>
      <p:sp>
        <p:nvSpPr>
          <p:cNvPr id="21" name="Text Box 17"/>
          <p:cNvSpPr txBox="1">
            <a:spLocks noChangeArrowheads="1"/>
          </p:cNvSpPr>
          <p:nvPr/>
        </p:nvSpPr>
        <p:spPr bwMode="auto">
          <a:xfrm>
            <a:off x="1486667" y="5495937"/>
            <a:ext cx="2071702"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20% unlikely</a:t>
            </a:r>
            <a:endParaRPr lang="en-GB" sz="1200" b="1" dirty="0">
              <a:latin typeface="+mn-lt"/>
              <a:ea typeface="Geneva" pitchFamily="-107" charset="-128"/>
              <a:cs typeface="+mn-cs"/>
            </a:endParaRPr>
          </a:p>
        </p:txBody>
      </p:sp>
      <p:pic>
        <p:nvPicPr>
          <p:cNvPr id="44034" name="Picture 2" descr="http://www.renewableenergymexico.com/wp-content/uploads/2012/10/green-leaf-car.jpg"/>
          <p:cNvPicPr>
            <a:picLocks noChangeAspect="1" noChangeArrowheads="1"/>
          </p:cNvPicPr>
          <p:nvPr/>
        </p:nvPicPr>
        <p:blipFill>
          <a:blip r:embed="rId4" cstate="print"/>
          <a:srcRect t="17060" b="19685"/>
          <a:stretch>
            <a:fillRect/>
          </a:stretch>
        </p:blipFill>
        <p:spPr bwMode="auto">
          <a:xfrm>
            <a:off x="2129609" y="2041089"/>
            <a:ext cx="5124450" cy="2168964"/>
          </a:xfrm>
          <a:prstGeom prst="rect">
            <a:avLst/>
          </a:prstGeom>
          <a:noFill/>
        </p:spPr>
      </p:pic>
      <p:sp>
        <p:nvSpPr>
          <p:cNvPr id="12" name="TextBox 11"/>
          <p:cNvSpPr txBox="1"/>
          <p:nvPr/>
        </p:nvSpPr>
        <p:spPr>
          <a:xfrm>
            <a:off x="3383521" y="3281359"/>
            <a:ext cx="3603872" cy="307777"/>
          </a:xfrm>
          <a:prstGeom prst="rect">
            <a:avLst/>
          </a:prstGeom>
          <a:noFill/>
        </p:spPr>
        <p:txBody>
          <a:bodyPr wrap="none" rtlCol="0">
            <a:spAutoFit/>
          </a:bodyPr>
          <a:lstStyle/>
          <a:p>
            <a:r>
              <a:rPr lang="en-GB" sz="1400" b="1" dirty="0" smtClean="0">
                <a:solidFill>
                  <a:schemeClr val="bg1"/>
                </a:solidFill>
              </a:rPr>
              <a:t>are likely to consider buying a green car</a:t>
            </a:r>
            <a:endParaRPr lang="en-GB" sz="1400" b="1" dirty="0">
              <a:solidFill>
                <a:schemeClr val="bg1"/>
              </a:solidFill>
            </a:endParaRPr>
          </a:p>
        </p:txBody>
      </p:sp>
      <p:sp>
        <p:nvSpPr>
          <p:cNvPr id="15" name="Rectangle 14"/>
          <p:cNvSpPr/>
          <p:nvPr/>
        </p:nvSpPr>
        <p:spPr>
          <a:xfrm>
            <a:off x="4697708" y="2852731"/>
            <a:ext cx="1003801" cy="523220"/>
          </a:xfrm>
          <a:prstGeom prst="rect">
            <a:avLst/>
          </a:prstGeom>
        </p:spPr>
        <p:txBody>
          <a:bodyPr wrap="none">
            <a:spAutoFit/>
          </a:bodyPr>
          <a:lstStyle/>
          <a:p>
            <a:r>
              <a:rPr lang="en-GB" sz="2800" b="1" dirty="0" smtClean="0">
                <a:solidFill>
                  <a:prstClr val="white"/>
                </a:solidFill>
              </a:rPr>
              <a:t>80% </a:t>
            </a:r>
            <a:endParaRPr lang="en-GB" dirty="0"/>
          </a:p>
        </p:txBody>
      </p:sp>
      <p:sp>
        <p:nvSpPr>
          <p:cNvPr id="17" name="Rectangle 16"/>
          <p:cNvSpPr/>
          <p:nvPr/>
        </p:nvSpPr>
        <p:spPr bwMode="auto">
          <a:xfrm>
            <a:off x="8416153" y="0"/>
            <a:ext cx="2272485" cy="352401"/>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Green motoring</a:t>
            </a:r>
          </a:p>
        </p:txBody>
      </p:sp>
      <p:cxnSp>
        <p:nvCxnSpPr>
          <p:cNvPr id="16" name="Straight Arrow Connector 15"/>
          <p:cNvCxnSpPr/>
          <p:nvPr/>
        </p:nvCxnSpPr>
        <p:spPr bwMode="auto">
          <a:xfrm>
            <a:off x="5701509" y="5638813"/>
            <a:ext cx="1928826" cy="1588"/>
          </a:xfrm>
          <a:prstGeom prst="straightConnector1">
            <a:avLst/>
          </a:prstGeom>
          <a:solidFill>
            <a:schemeClr val="accent1"/>
          </a:solidFill>
          <a:ln w="28575" cap="flat" cmpd="sng" algn="ctr">
            <a:solidFill>
              <a:schemeClr val="tx1"/>
            </a:solidFill>
            <a:prstDash val="dash"/>
            <a:round/>
            <a:headEnd type="none" w="med" len="med"/>
            <a:tailEnd type="triangle" w="med" len="med"/>
          </a:ln>
          <a:effectLst/>
        </p:spPr>
      </p:cxnSp>
      <p:sp>
        <p:nvSpPr>
          <p:cNvPr id="18" name="Rectangle 17"/>
          <p:cNvSpPr/>
          <p:nvPr/>
        </p:nvSpPr>
        <p:spPr bwMode="auto">
          <a:xfrm>
            <a:off x="7701773" y="4924433"/>
            <a:ext cx="1928826" cy="1143008"/>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eaLnBrk="0" hangingPunct="0"/>
            <a:r>
              <a:rPr lang="en-GB" sz="1200" b="1" dirty="0" smtClean="0">
                <a:solidFill>
                  <a:prstClr val="black"/>
                </a:solidFill>
              </a:rPr>
              <a:t>Especially...</a:t>
            </a:r>
          </a:p>
          <a:p>
            <a:pPr marL="177800" lvl="0" indent="-177800" eaLnBrk="0" hangingPunct="0">
              <a:buFont typeface="Arial" pitchFamily="34" charset="0"/>
              <a:buChar char="•"/>
            </a:pPr>
            <a:r>
              <a:rPr lang="en-GB" sz="1200" dirty="0" smtClean="0">
                <a:solidFill>
                  <a:prstClr val="black"/>
                </a:solidFill>
              </a:rPr>
              <a:t>Females (82%)</a:t>
            </a:r>
          </a:p>
          <a:p>
            <a:pPr marL="177800" lvl="0" indent="-177800" eaLnBrk="0" hangingPunct="0">
              <a:buFont typeface="Arial" pitchFamily="34" charset="0"/>
              <a:buChar char="•"/>
            </a:pPr>
            <a:r>
              <a:rPr lang="en-GB" sz="1200" dirty="0" smtClean="0">
                <a:solidFill>
                  <a:prstClr val="black"/>
                </a:solidFill>
              </a:rPr>
              <a:t>Aged 17-24 years and 45-64 years (83%)</a:t>
            </a:r>
          </a:p>
          <a:p>
            <a:pPr marL="177800" lvl="0" indent="-177800" eaLnBrk="0" hangingPunct="0">
              <a:buFont typeface="Arial" pitchFamily="34" charset="0"/>
              <a:buChar char="•"/>
            </a:pPr>
            <a:r>
              <a:rPr lang="en-GB" sz="1200" dirty="0" smtClean="0">
                <a:solidFill>
                  <a:prstClr val="black"/>
                </a:solidFill>
              </a:rPr>
              <a:t>ABC1 (82%)</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Fuel economy.</a:t>
            </a:r>
            <a:br>
              <a:rPr dirty="0" smtClean="0"/>
            </a:br>
            <a:r>
              <a:rPr sz="1400" dirty="0" smtClean="0">
                <a:solidFill>
                  <a:prstClr val="black"/>
                </a:solidFill>
                <a:latin typeface="Arial" pitchFamily="34" charset="0"/>
                <a:ea typeface="Geneva"/>
                <a:cs typeface="Geneva"/>
              </a:rPr>
              <a:t>Whilst fuel economy was a factor in the majority of past vehicle purchases, for 8 in 10 of these cases, the sole or primary motivation was the financial implication.</a:t>
            </a:r>
            <a:endParaRPr lang="en-GB" dirty="0"/>
          </a:p>
        </p:txBody>
      </p:sp>
      <p:sp>
        <p:nvSpPr>
          <p:cNvPr id="5" name="Rectangle 23"/>
          <p:cNvSpPr>
            <a:spLocks noChangeArrowheads="1"/>
          </p:cNvSpPr>
          <p:nvPr/>
        </p:nvSpPr>
        <p:spPr bwMode="auto">
          <a:xfrm>
            <a:off x="1711327" y="6853259"/>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S3Q8  When you purchased your last vehicle, how important was fuel economy in your vehicle choice? Base: all respondents (n=1,542)</a:t>
            </a:r>
          </a:p>
          <a:p>
            <a:pPr marL="391077" indent="-391077" eaLnBrk="0" hangingPunct="0">
              <a:defRPr/>
            </a:pPr>
            <a:r>
              <a:rPr lang="en-GB" sz="1000" dirty="0" smtClean="0">
                <a:solidFill>
                  <a:srgbClr val="4D4D4D"/>
                </a:solidFill>
              </a:rPr>
              <a:t>S3Q10  And were you concerned about fuel economy for environmental reasons or financial reasons?</a:t>
            </a:r>
          </a:p>
          <a:p>
            <a:pPr marL="391077" indent="-391077" eaLnBrk="0" hangingPunct="0">
              <a:defRPr/>
            </a:pPr>
            <a:r>
              <a:rPr lang="en-GB" sz="1000" dirty="0" smtClean="0">
                <a:solidFill>
                  <a:srgbClr val="4D4D4D"/>
                </a:solidFill>
                <a:latin typeface="+mn-lt"/>
              </a:rPr>
              <a:t>Base: those who considered fuel economy (n=1,451)</a:t>
            </a:r>
            <a:endParaRPr lang="en-GB" sz="1000" dirty="0">
              <a:solidFill>
                <a:srgbClr val="4D4D4D"/>
              </a:solidFill>
              <a:latin typeface="+mn-lt"/>
            </a:endParaRPr>
          </a:p>
        </p:txBody>
      </p:sp>
      <p:graphicFrame>
        <p:nvGraphicFramePr>
          <p:cNvPr id="6" name="Chart 5"/>
          <p:cNvGraphicFramePr/>
          <p:nvPr/>
        </p:nvGraphicFramePr>
        <p:xfrm>
          <a:off x="1272353" y="2138351"/>
          <a:ext cx="6063209" cy="501845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p:nvPr/>
        </p:nvGraphicFramePr>
        <p:xfrm>
          <a:off x="4616408" y="1995475"/>
          <a:ext cx="6072230" cy="4750506"/>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629542" y="2115197"/>
            <a:ext cx="2714645" cy="523220"/>
          </a:xfrm>
          <a:prstGeom prst="rect">
            <a:avLst/>
          </a:prstGeom>
          <a:noFill/>
        </p:spPr>
        <p:txBody>
          <a:bodyPr wrap="square" rtlCol="0">
            <a:spAutoFit/>
          </a:bodyPr>
          <a:lstStyle/>
          <a:p>
            <a:pPr algn="ctr"/>
            <a:r>
              <a:rPr lang="en-GB" sz="1400" b="1" dirty="0" smtClean="0"/>
              <a:t>Importance of fuel economy in previous vehicle purchase</a:t>
            </a:r>
            <a:endParaRPr lang="en-GB" sz="1400" b="1" dirty="0"/>
          </a:p>
        </p:txBody>
      </p:sp>
      <p:sp>
        <p:nvSpPr>
          <p:cNvPr id="9" name="TextBox 8"/>
          <p:cNvSpPr txBox="1"/>
          <p:nvPr/>
        </p:nvSpPr>
        <p:spPr>
          <a:xfrm>
            <a:off x="6058698" y="2115197"/>
            <a:ext cx="2714645" cy="523220"/>
          </a:xfrm>
          <a:prstGeom prst="rect">
            <a:avLst/>
          </a:prstGeom>
          <a:noFill/>
        </p:spPr>
        <p:txBody>
          <a:bodyPr wrap="square" rtlCol="0">
            <a:spAutoFit/>
          </a:bodyPr>
          <a:lstStyle/>
          <a:p>
            <a:pPr algn="ctr"/>
            <a:r>
              <a:rPr lang="en-GB" sz="1400" b="1" dirty="0" smtClean="0"/>
              <a:t>Reasons why fuel economy was important </a:t>
            </a:r>
            <a:endParaRPr lang="en-GB" sz="1400" b="1" dirty="0"/>
          </a:p>
        </p:txBody>
      </p:sp>
      <p:sp>
        <p:nvSpPr>
          <p:cNvPr id="11" name="Rectangle 10"/>
          <p:cNvSpPr/>
          <p:nvPr/>
        </p:nvSpPr>
        <p:spPr bwMode="auto">
          <a:xfrm>
            <a:off x="8416153" y="0"/>
            <a:ext cx="2272485" cy="352401"/>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Green motoring</a:t>
            </a:r>
          </a:p>
        </p:txBody>
      </p:sp>
      <p:sp>
        <p:nvSpPr>
          <p:cNvPr id="10" name="Right Arrow 9"/>
          <p:cNvSpPr/>
          <p:nvPr/>
        </p:nvSpPr>
        <p:spPr bwMode="auto">
          <a:xfrm>
            <a:off x="4772815" y="3852863"/>
            <a:ext cx="785818" cy="714380"/>
          </a:xfrm>
          <a:prstGeom prst="rightArrow">
            <a:avLst/>
          </a:prstGeom>
          <a:solidFill>
            <a:schemeClr val="tx1">
              <a:lumMod val="50000"/>
              <a:lumOff val="50000"/>
            </a:schemeClr>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ectangle 11"/>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Alternatives to driving.</a:t>
            </a:r>
            <a:br>
              <a:rPr lang="en-GB" dirty="0" smtClean="0"/>
            </a:br>
            <a:r>
              <a:rPr sz="1400" dirty="0" smtClean="0">
                <a:solidFill>
                  <a:prstClr val="black"/>
                </a:solidFill>
                <a:latin typeface="Arial" pitchFamily="34" charset="0"/>
                <a:ea typeface="Geneva"/>
                <a:cs typeface="Geneva"/>
              </a:rPr>
              <a:t>Walking is the most popular alternative to driving, with more than half travelling by foot at least once a week. Londoners and</a:t>
            </a:r>
            <a:r>
              <a:rPr lang="en-GB" sz="1400" dirty="0" smtClean="0">
                <a:solidFill>
                  <a:prstClr val="black"/>
                </a:solidFill>
                <a:latin typeface="Arial" pitchFamily="34" charset="0"/>
                <a:ea typeface="Geneva"/>
                <a:cs typeface="Geneva"/>
              </a:rPr>
              <a:t> </a:t>
            </a:r>
            <a:r>
              <a:rPr sz="1400" dirty="0" smtClean="0">
                <a:solidFill>
                  <a:prstClr val="black"/>
                </a:solidFill>
                <a:latin typeface="Arial" pitchFamily="34" charset="0"/>
                <a:ea typeface="Geneva"/>
                <a:cs typeface="Geneva"/>
              </a:rPr>
              <a:t>those aged under 25 are particularly likely to travel by foot frequently.</a:t>
            </a:r>
            <a:endParaRPr lang="en-GB" dirty="0"/>
          </a:p>
        </p:txBody>
      </p:sp>
      <p:sp>
        <p:nvSpPr>
          <p:cNvPr id="5" name="Rectangle 23"/>
          <p:cNvSpPr>
            <a:spLocks noChangeArrowheads="1"/>
          </p:cNvSpPr>
          <p:nvPr/>
        </p:nvSpPr>
        <p:spPr bwMode="auto">
          <a:xfrm>
            <a:off x="1711327"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S1Q4  Apart from driving a car, how often do you use other modes of transport? </a:t>
            </a:r>
          </a:p>
          <a:p>
            <a:pPr marL="391077" indent="-391077" eaLnBrk="0" hangingPunct="0">
              <a:defRPr/>
            </a:pPr>
            <a:r>
              <a:rPr lang="en-GB" sz="1000" dirty="0" smtClean="0">
                <a:solidFill>
                  <a:srgbClr val="4D4D4D"/>
                </a:solidFill>
              </a:rPr>
              <a:t>S3Q5  Do you live in an area where you can...?</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pSp>
        <p:nvGrpSpPr>
          <p:cNvPr id="39" name="Group 38"/>
          <p:cNvGrpSpPr/>
          <p:nvPr/>
        </p:nvGrpSpPr>
        <p:grpSpPr>
          <a:xfrm>
            <a:off x="8130401" y="3819826"/>
            <a:ext cx="1714512" cy="1289272"/>
            <a:chOff x="343659" y="1781162"/>
            <a:chExt cx="1714512" cy="1289272"/>
          </a:xfrm>
        </p:grpSpPr>
        <p:grpSp>
          <p:nvGrpSpPr>
            <p:cNvPr id="10" name="Group 9"/>
            <p:cNvGrpSpPr/>
            <p:nvPr/>
          </p:nvGrpSpPr>
          <p:grpSpPr>
            <a:xfrm>
              <a:off x="843725" y="1781162"/>
              <a:ext cx="642942" cy="571505"/>
              <a:chOff x="915163" y="2781293"/>
              <a:chExt cx="1214446" cy="1071571"/>
            </a:xfrm>
          </p:grpSpPr>
          <p:sp>
            <p:nvSpPr>
              <p:cNvPr id="6" name="Rectangle 5"/>
              <p:cNvSpPr/>
              <p:nvPr/>
            </p:nvSpPr>
            <p:spPr bwMode="auto">
              <a:xfrm>
                <a:off x="1058039" y="2995607"/>
                <a:ext cx="928694" cy="8572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 name="Trapezoid 7"/>
              <p:cNvSpPr/>
              <p:nvPr/>
            </p:nvSpPr>
            <p:spPr bwMode="auto">
              <a:xfrm>
                <a:off x="915163" y="2781293"/>
                <a:ext cx="1214446" cy="285752"/>
              </a:xfrm>
              <a:prstGeom prst="trapezoid">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 name="Rectangle 8"/>
              <p:cNvSpPr/>
              <p:nvPr/>
            </p:nvSpPr>
            <p:spPr bwMode="auto">
              <a:xfrm>
                <a:off x="1415229" y="3584971"/>
                <a:ext cx="174626" cy="26789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pSp>
        <p:sp>
          <p:nvSpPr>
            <p:cNvPr id="32" name="TextBox 31"/>
            <p:cNvSpPr txBox="1"/>
            <p:nvPr/>
          </p:nvSpPr>
          <p:spPr>
            <a:xfrm>
              <a:off x="891632" y="1871235"/>
              <a:ext cx="595035" cy="338554"/>
            </a:xfrm>
            <a:prstGeom prst="rect">
              <a:avLst/>
            </a:prstGeom>
            <a:noFill/>
          </p:spPr>
          <p:txBody>
            <a:bodyPr wrap="none" rtlCol="0">
              <a:spAutoFit/>
            </a:bodyPr>
            <a:lstStyle/>
            <a:p>
              <a:r>
                <a:rPr lang="en-GB" sz="1600" b="1" dirty="0" smtClean="0">
                  <a:solidFill>
                    <a:schemeClr val="bg1"/>
                  </a:solidFill>
                </a:rPr>
                <a:t>88%</a:t>
              </a:r>
              <a:endParaRPr lang="en-GB" sz="1600" b="1" dirty="0">
                <a:solidFill>
                  <a:schemeClr val="bg1"/>
                </a:solidFill>
              </a:endParaRPr>
            </a:p>
          </p:txBody>
        </p:sp>
        <p:sp>
          <p:nvSpPr>
            <p:cNvPr id="35" name="TextBox 34"/>
            <p:cNvSpPr txBox="1"/>
            <p:nvPr/>
          </p:nvSpPr>
          <p:spPr>
            <a:xfrm>
              <a:off x="343659" y="2424103"/>
              <a:ext cx="1714512" cy="646331"/>
            </a:xfrm>
            <a:prstGeom prst="rect">
              <a:avLst/>
            </a:prstGeom>
            <a:noFill/>
          </p:spPr>
          <p:txBody>
            <a:bodyPr wrap="square" rtlCol="0">
              <a:spAutoFit/>
            </a:bodyPr>
            <a:lstStyle/>
            <a:p>
              <a:pPr algn="ctr"/>
              <a:r>
                <a:rPr lang="en-GB" sz="1200" b="1" dirty="0" smtClean="0"/>
                <a:t>Can walk to convenience store or newsagent</a:t>
              </a:r>
              <a:endParaRPr lang="en-GB" sz="1200" b="1" dirty="0"/>
            </a:p>
          </p:txBody>
        </p:sp>
      </p:grpSp>
      <p:grpSp>
        <p:nvGrpSpPr>
          <p:cNvPr id="40" name="Group 39"/>
          <p:cNvGrpSpPr/>
          <p:nvPr/>
        </p:nvGrpSpPr>
        <p:grpSpPr>
          <a:xfrm>
            <a:off x="7987525" y="5320024"/>
            <a:ext cx="2000264" cy="1176045"/>
            <a:chOff x="2201047" y="1709723"/>
            <a:chExt cx="2000264" cy="1176045"/>
          </a:xfrm>
        </p:grpSpPr>
        <p:sp>
          <p:nvSpPr>
            <p:cNvPr id="12" name="Rectangle 11"/>
            <p:cNvSpPr/>
            <p:nvPr/>
          </p:nvSpPr>
          <p:spPr bwMode="auto">
            <a:xfrm>
              <a:off x="2276687" y="1895462"/>
              <a:ext cx="491662" cy="457203"/>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pSp>
          <p:nvGrpSpPr>
            <p:cNvPr id="15" name="Group 14"/>
            <p:cNvGrpSpPr/>
            <p:nvPr/>
          </p:nvGrpSpPr>
          <p:grpSpPr>
            <a:xfrm>
              <a:off x="2843989" y="1781161"/>
              <a:ext cx="642942" cy="571504"/>
              <a:chOff x="915163" y="2781293"/>
              <a:chExt cx="1214446" cy="1071570"/>
            </a:xfrm>
          </p:grpSpPr>
          <p:sp>
            <p:nvSpPr>
              <p:cNvPr id="16" name="Rectangle 15"/>
              <p:cNvSpPr/>
              <p:nvPr/>
            </p:nvSpPr>
            <p:spPr bwMode="auto">
              <a:xfrm>
                <a:off x="1058039" y="2995607"/>
                <a:ext cx="928694" cy="857256"/>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7" name="Trapezoid 16"/>
              <p:cNvSpPr/>
              <p:nvPr/>
            </p:nvSpPr>
            <p:spPr bwMode="auto">
              <a:xfrm>
                <a:off x="915163" y="2781293"/>
                <a:ext cx="1214446" cy="285752"/>
              </a:xfrm>
              <a:prstGeom prst="trapezoid">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pSp>
        <p:sp>
          <p:nvSpPr>
            <p:cNvPr id="20" name="Rectangle 19"/>
            <p:cNvSpPr/>
            <p:nvPr/>
          </p:nvSpPr>
          <p:spPr bwMode="auto">
            <a:xfrm>
              <a:off x="3562571" y="1895462"/>
              <a:ext cx="491662" cy="457203"/>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3" name="Isosceles Triangle 22"/>
            <p:cNvSpPr/>
            <p:nvPr/>
          </p:nvSpPr>
          <p:spPr bwMode="auto">
            <a:xfrm>
              <a:off x="3486931" y="1709723"/>
              <a:ext cx="642942" cy="214314"/>
            </a:xfrm>
            <a:prstGeom prst="triangl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9" name="Rectangle 28"/>
            <p:cNvSpPr/>
            <p:nvPr/>
          </p:nvSpPr>
          <p:spPr bwMode="auto">
            <a:xfrm>
              <a:off x="2465788" y="2209789"/>
              <a:ext cx="92449" cy="14287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0" name="Rectangle 29"/>
            <p:cNvSpPr/>
            <p:nvPr/>
          </p:nvSpPr>
          <p:spPr bwMode="auto">
            <a:xfrm>
              <a:off x="3129741" y="2209789"/>
              <a:ext cx="92449" cy="14287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1" name="Rectangle 30"/>
            <p:cNvSpPr/>
            <p:nvPr/>
          </p:nvSpPr>
          <p:spPr bwMode="auto">
            <a:xfrm>
              <a:off x="3772683" y="2209789"/>
              <a:ext cx="92449" cy="14287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3" name="TextBox 32"/>
            <p:cNvSpPr txBox="1"/>
            <p:nvPr/>
          </p:nvSpPr>
          <p:spPr>
            <a:xfrm>
              <a:off x="2891896" y="1871235"/>
              <a:ext cx="595035" cy="338554"/>
            </a:xfrm>
            <a:prstGeom prst="rect">
              <a:avLst/>
            </a:prstGeom>
            <a:noFill/>
          </p:spPr>
          <p:txBody>
            <a:bodyPr wrap="none" rtlCol="0">
              <a:spAutoFit/>
            </a:bodyPr>
            <a:lstStyle/>
            <a:p>
              <a:r>
                <a:rPr lang="en-GB" sz="1600" b="1" dirty="0" smtClean="0">
                  <a:solidFill>
                    <a:schemeClr val="bg1"/>
                  </a:solidFill>
                </a:rPr>
                <a:t>57%</a:t>
              </a:r>
              <a:endParaRPr lang="en-GB" sz="1600" b="1" dirty="0">
                <a:solidFill>
                  <a:schemeClr val="bg1"/>
                </a:solidFill>
              </a:endParaRPr>
            </a:p>
          </p:txBody>
        </p:sp>
        <p:sp>
          <p:nvSpPr>
            <p:cNvPr id="36" name="TextBox 35"/>
            <p:cNvSpPr txBox="1"/>
            <p:nvPr/>
          </p:nvSpPr>
          <p:spPr>
            <a:xfrm>
              <a:off x="2201047" y="2424103"/>
              <a:ext cx="2000264" cy="461665"/>
            </a:xfrm>
            <a:prstGeom prst="rect">
              <a:avLst/>
            </a:prstGeom>
            <a:noFill/>
          </p:spPr>
          <p:txBody>
            <a:bodyPr wrap="square" rtlCol="0">
              <a:spAutoFit/>
            </a:bodyPr>
            <a:lstStyle/>
            <a:p>
              <a:pPr algn="ctr"/>
              <a:r>
                <a:rPr lang="en-GB" sz="1200" b="1" dirty="0" smtClean="0"/>
                <a:t>Can walk to a high street with a range of shops</a:t>
              </a:r>
              <a:endParaRPr lang="en-GB" sz="1200" b="1" dirty="0"/>
            </a:p>
          </p:txBody>
        </p:sp>
      </p:grpSp>
      <p:grpSp>
        <p:nvGrpSpPr>
          <p:cNvPr id="41" name="Group 40"/>
          <p:cNvGrpSpPr/>
          <p:nvPr/>
        </p:nvGrpSpPr>
        <p:grpSpPr>
          <a:xfrm>
            <a:off x="8058963" y="2391066"/>
            <a:ext cx="1785950" cy="1176045"/>
            <a:chOff x="4201311" y="1709723"/>
            <a:chExt cx="1785950" cy="1176045"/>
          </a:xfrm>
        </p:grpSpPr>
        <p:sp>
          <p:nvSpPr>
            <p:cNvPr id="24" name="Rounded Rectangle 23"/>
            <p:cNvSpPr/>
            <p:nvPr/>
          </p:nvSpPr>
          <p:spPr bwMode="auto">
            <a:xfrm>
              <a:off x="4558501" y="1709723"/>
              <a:ext cx="1071570" cy="571504"/>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7" name="Oval 26"/>
            <p:cNvSpPr/>
            <p:nvPr/>
          </p:nvSpPr>
          <p:spPr bwMode="auto">
            <a:xfrm>
              <a:off x="4701377" y="2171388"/>
              <a:ext cx="214314" cy="214314"/>
            </a:xfrm>
            <a:prstGeom prst="ellipse">
              <a:avLst/>
            </a:prstGeom>
            <a:solidFill>
              <a:schemeClr val="tx1"/>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8" name="Oval 27"/>
            <p:cNvSpPr/>
            <p:nvPr/>
          </p:nvSpPr>
          <p:spPr bwMode="auto">
            <a:xfrm>
              <a:off x="5272881" y="2171388"/>
              <a:ext cx="214314" cy="214314"/>
            </a:xfrm>
            <a:prstGeom prst="ellipse">
              <a:avLst/>
            </a:prstGeom>
            <a:solidFill>
              <a:schemeClr val="tx1"/>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4" name="TextBox 33"/>
            <p:cNvSpPr txBox="1"/>
            <p:nvPr/>
          </p:nvSpPr>
          <p:spPr>
            <a:xfrm>
              <a:off x="4820722" y="1799797"/>
              <a:ext cx="595035" cy="338554"/>
            </a:xfrm>
            <a:prstGeom prst="rect">
              <a:avLst/>
            </a:prstGeom>
            <a:noFill/>
          </p:spPr>
          <p:txBody>
            <a:bodyPr wrap="none" rtlCol="0">
              <a:spAutoFit/>
            </a:bodyPr>
            <a:lstStyle/>
            <a:p>
              <a:r>
                <a:rPr lang="en-GB" sz="1600" b="1" dirty="0" smtClean="0">
                  <a:solidFill>
                    <a:schemeClr val="bg1"/>
                  </a:solidFill>
                </a:rPr>
                <a:t>89%</a:t>
              </a:r>
              <a:endParaRPr lang="en-GB" sz="1600" b="1" dirty="0">
                <a:solidFill>
                  <a:schemeClr val="bg1"/>
                </a:solidFill>
              </a:endParaRPr>
            </a:p>
          </p:txBody>
        </p:sp>
        <p:sp>
          <p:nvSpPr>
            <p:cNvPr id="37" name="TextBox 36"/>
            <p:cNvSpPr txBox="1"/>
            <p:nvPr/>
          </p:nvSpPr>
          <p:spPr>
            <a:xfrm>
              <a:off x="4201311" y="2424103"/>
              <a:ext cx="1785950" cy="461665"/>
            </a:xfrm>
            <a:prstGeom prst="rect">
              <a:avLst/>
            </a:prstGeom>
            <a:noFill/>
          </p:spPr>
          <p:txBody>
            <a:bodyPr wrap="square" rtlCol="0">
              <a:spAutoFit/>
            </a:bodyPr>
            <a:lstStyle/>
            <a:p>
              <a:pPr algn="ctr"/>
              <a:r>
                <a:rPr lang="en-GB" sz="1200" b="1" dirty="0" smtClean="0"/>
                <a:t>Can access public transportation</a:t>
              </a:r>
              <a:endParaRPr lang="en-GB" sz="1200" b="1" dirty="0"/>
            </a:p>
          </p:txBody>
        </p:sp>
      </p:grpSp>
      <p:graphicFrame>
        <p:nvGraphicFramePr>
          <p:cNvPr id="38" name="Chart 37"/>
          <p:cNvGraphicFramePr>
            <a:graphicFrameLocks/>
          </p:cNvGraphicFramePr>
          <p:nvPr/>
        </p:nvGraphicFramePr>
        <p:xfrm>
          <a:off x="200783" y="1852599"/>
          <a:ext cx="7201707" cy="5000660"/>
        </p:xfrm>
        <a:graphic>
          <a:graphicData uri="http://schemas.openxmlformats.org/drawingml/2006/chart">
            <c:chart xmlns:c="http://schemas.openxmlformats.org/drawingml/2006/chart" xmlns:r="http://schemas.openxmlformats.org/officeDocument/2006/relationships" r:id="rId2"/>
          </a:graphicData>
        </a:graphic>
      </p:graphicFrame>
      <p:sp>
        <p:nvSpPr>
          <p:cNvPr id="42" name="TextBox 41"/>
          <p:cNvSpPr txBox="1"/>
          <p:nvPr/>
        </p:nvSpPr>
        <p:spPr>
          <a:xfrm>
            <a:off x="7701773" y="1472255"/>
            <a:ext cx="2428892" cy="523220"/>
          </a:xfrm>
          <a:prstGeom prst="rect">
            <a:avLst/>
          </a:prstGeom>
          <a:noFill/>
        </p:spPr>
        <p:txBody>
          <a:bodyPr wrap="square" rtlCol="0">
            <a:spAutoFit/>
          </a:bodyPr>
          <a:lstStyle/>
          <a:p>
            <a:pPr algn="ctr"/>
            <a:r>
              <a:rPr lang="en-GB" sz="1400" b="1" dirty="0" smtClean="0"/>
              <a:t>How feasible is it to leave the car at home?</a:t>
            </a:r>
            <a:endParaRPr lang="en-GB" sz="1400" b="1" dirty="0"/>
          </a:p>
        </p:txBody>
      </p:sp>
      <p:sp>
        <p:nvSpPr>
          <p:cNvPr id="44" name="Rectangle 43"/>
          <p:cNvSpPr/>
          <p:nvPr/>
        </p:nvSpPr>
        <p:spPr bwMode="auto">
          <a:xfrm>
            <a:off x="8416153" y="0"/>
            <a:ext cx="2272485" cy="352401"/>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Green motoring</a:t>
            </a:r>
          </a:p>
        </p:txBody>
      </p:sp>
      <p:sp>
        <p:nvSpPr>
          <p:cNvPr id="43" name="Rectangle 42"/>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5188" y="3859213"/>
            <a:ext cx="8266112" cy="1111250"/>
          </a:xfrm>
        </p:spPr>
        <p:txBody>
          <a:bodyPr/>
          <a:lstStyle/>
          <a:p>
            <a:pPr eaLnBrk="1" hangingPunct="1">
              <a:lnSpc>
                <a:spcPts val="3799"/>
              </a:lnSpc>
              <a:defRPr/>
            </a:pPr>
            <a:r>
              <a:rPr lang="en-GB" dirty="0" smtClean="0">
                <a:latin typeface="+mn-lt"/>
              </a:rPr>
              <a:t>Safety and technology.</a:t>
            </a:r>
            <a:endParaRPr lang="en-GB" dirty="0">
              <a:latin typeface="+mn-lt"/>
            </a:endParaRPr>
          </a:p>
        </p:txBody>
      </p:sp>
      <p:pic>
        <p:nvPicPr>
          <p:cNvPr id="17410" name="Picture 2" descr="http://www.carsoholics.com/wp-content/uploads/2012/07/car-safety.jpg"/>
          <p:cNvPicPr>
            <a:picLocks noChangeAspect="1" noChangeArrowheads="1"/>
          </p:cNvPicPr>
          <p:nvPr/>
        </p:nvPicPr>
        <p:blipFill>
          <a:blip r:embed="rId3" cstate="print"/>
          <a:srcRect/>
          <a:stretch>
            <a:fillRect/>
          </a:stretch>
        </p:blipFill>
        <p:spPr bwMode="auto">
          <a:xfrm>
            <a:off x="2185515" y="2495541"/>
            <a:ext cx="1672549" cy="1195873"/>
          </a:xfrm>
          <a:prstGeom prst="rect">
            <a:avLst/>
          </a:prstGeom>
          <a:noFill/>
        </p:spPr>
      </p:pic>
      <p:pic>
        <p:nvPicPr>
          <p:cNvPr id="17414" name="Picture 6" descr="http://www.warringtoncaraudio.co.uk/ekmps/shops/warringtonaudio/images/parrot-asteroid-mini-app-music-and-bluetooth-hands-free-car-kit-%5b3%5d-4039-p.jpg"/>
          <p:cNvPicPr>
            <a:picLocks noChangeAspect="1" noChangeArrowheads="1"/>
          </p:cNvPicPr>
          <p:nvPr/>
        </p:nvPicPr>
        <p:blipFill>
          <a:blip r:embed="rId4" cstate="print"/>
          <a:srcRect/>
          <a:stretch>
            <a:fillRect/>
          </a:stretch>
        </p:blipFill>
        <p:spPr bwMode="auto">
          <a:xfrm>
            <a:off x="3971465" y="2495541"/>
            <a:ext cx="1785950" cy="1191075"/>
          </a:xfrm>
          <a:prstGeom prst="rect">
            <a:avLst/>
          </a:prstGeom>
          <a:noFill/>
        </p:spPr>
      </p:pic>
      <p:pic>
        <p:nvPicPr>
          <p:cNvPr id="17416" name="Picture 8" descr="http://blog.electricbricks.com/wp-content/uploads/airbag.jpg"/>
          <p:cNvPicPr>
            <a:picLocks noChangeAspect="1" noChangeArrowheads="1"/>
          </p:cNvPicPr>
          <p:nvPr/>
        </p:nvPicPr>
        <p:blipFill>
          <a:blip r:embed="rId5" cstate="print"/>
          <a:srcRect b="11852"/>
          <a:stretch>
            <a:fillRect/>
          </a:stretch>
        </p:blipFill>
        <p:spPr bwMode="auto">
          <a:xfrm>
            <a:off x="843725" y="2495541"/>
            <a:ext cx="1198914" cy="1213198"/>
          </a:xfrm>
          <a:prstGeom prst="rect">
            <a:avLst/>
          </a:prstGeom>
          <a:noFill/>
        </p:spPr>
      </p:pic>
      <p:sp>
        <p:nvSpPr>
          <p:cNvPr id="10" name="Rectangle 9"/>
          <p:cNvSpPr/>
          <p:nvPr/>
        </p:nvSpPr>
        <p:spPr bwMode="auto">
          <a:xfrm>
            <a:off x="415097" y="2424103"/>
            <a:ext cx="6215106" cy="7143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 name="Rectangle 10"/>
          <p:cNvSpPr/>
          <p:nvPr/>
        </p:nvSpPr>
        <p:spPr bwMode="auto">
          <a:xfrm>
            <a:off x="415097" y="3567111"/>
            <a:ext cx="6215106" cy="21431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 name="Rectangle 7"/>
          <p:cNvSpPr/>
          <p:nvPr/>
        </p:nvSpPr>
        <p:spPr bwMode="auto">
          <a:xfrm>
            <a:off x="8416153" y="0"/>
            <a:ext cx="2272485" cy="352401"/>
          </a:xfrm>
          <a:prstGeom prst="rect">
            <a:avLst/>
          </a:prstGeom>
          <a:solidFill>
            <a:schemeClr val="accent5">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Safety</a:t>
            </a:r>
            <a:r>
              <a:rPr kumimoji="0" lang="en-GB" sz="1400" b="1" i="0" u="none" strike="noStrike" cap="none" normalizeH="0" dirty="0" smtClean="0">
                <a:ln>
                  <a:noFill/>
                </a:ln>
                <a:solidFill>
                  <a:schemeClr val="bg1"/>
                </a:solidFill>
                <a:effectLst/>
                <a:latin typeface="Arial" pitchFamily="34" charset="0"/>
              </a:rPr>
              <a:t> &amp; technology</a:t>
            </a:r>
            <a:endParaRPr kumimoji="0" lang="en-GB" sz="1400" b="1" i="0" u="none" strike="noStrike" cap="none" normalizeH="0" baseline="0" dirty="0" smtClean="0">
              <a:ln>
                <a:noFill/>
              </a:ln>
              <a:solidFill>
                <a:schemeClr val="bg1"/>
              </a:solidFill>
              <a:effectLst/>
              <a:latin typeface="Arial" pitchFamily="34" charset="0"/>
            </a:endParaRPr>
          </a:p>
        </p:txBody>
      </p:sp>
      <p:sp>
        <p:nvSpPr>
          <p:cNvPr id="9" name="Rectangle 8"/>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 Motoring safety.</a:t>
            </a:r>
            <a:endParaRPr lang="en-GB" dirty="0"/>
          </a:p>
        </p:txBody>
      </p:sp>
      <p:sp>
        <p:nvSpPr>
          <p:cNvPr id="4" name="Rectangle 3"/>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pic>
        <p:nvPicPr>
          <p:cNvPr id="6" name="Picture 8" descr="http://blog.electricbricks.com/wp-content/uploads/airbag.jpg"/>
          <p:cNvPicPr>
            <a:picLocks noChangeAspect="1" noChangeArrowheads="1"/>
          </p:cNvPicPr>
          <p:nvPr/>
        </p:nvPicPr>
        <p:blipFill>
          <a:blip r:embed="rId2" cstate="print"/>
          <a:srcRect b="11852"/>
          <a:stretch>
            <a:fillRect/>
          </a:stretch>
        </p:blipFill>
        <p:spPr bwMode="auto">
          <a:xfrm>
            <a:off x="843725" y="2495541"/>
            <a:ext cx="1198914" cy="1213198"/>
          </a:xfrm>
          <a:prstGeom prst="rect">
            <a:avLst/>
          </a:prstGeom>
          <a:noFill/>
        </p:spPr>
      </p:pic>
      <p:sp>
        <p:nvSpPr>
          <p:cNvPr id="5" name="Rectangle 4"/>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bwMode="auto">
          <a:xfrm>
            <a:off x="3201179" y="1924037"/>
            <a:ext cx="4214842" cy="4143404"/>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148"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Perceptions of safe driving.</a:t>
            </a:r>
            <a:br>
              <a:rPr dirty="0" smtClean="0">
                <a:latin typeface="Arial" pitchFamily="34" charset="0"/>
                <a:ea typeface="Geneva"/>
                <a:cs typeface="Geneva"/>
              </a:rPr>
            </a:br>
            <a:r>
              <a:rPr sz="1400" dirty="0" smtClean="0">
                <a:latin typeface="Arial" pitchFamily="34" charset="0"/>
                <a:ea typeface="Geneva"/>
                <a:cs typeface="Geneva"/>
              </a:rPr>
              <a:t>Drivers today are most likely to rate the safety of UK roads a 'middle-of-the road' 5-7 out of 10; however they are more complimentary of their own driving, rating it at least 8 out of 10 in three-quarters of cases. </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58105" y="6921526"/>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S4Q1  Firstly, as a car driver, how safe do you feel driving on the roads today? </a:t>
            </a:r>
          </a:p>
          <a:p>
            <a:r>
              <a:rPr lang="en-GB" sz="1000" dirty="0" smtClean="0">
                <a:solidFill>
                  <a:srgbClr val="4D4D4D"/>
                </a:solidFill>
              </a:rPr>
              <a:t>S4Q2  Secondly, how safe a driver would you say that you are yourself?</a:t>
            </a:r>
          </a:p>
          <a:p>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8" name="Chart 7"/>
          <p:cNvGraphicFramePr/>
          <p:nvPr/>
        </p:nvGraphicFramePr>
        <p:xfrm>
          <a:off x="3844121" y="2781293"/>
          <a:ext cx="3500462" cy="36433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Table 13"/>
          <p:cNvGraphicFramePr>
            <a:graphicFrameLocks noGrp="1"/>
          </p:cNvGraphicFramePr>
          <p:nvPr/>
        </p:nvGraphicFramePr>
        <p:xfrm>
          <a:off x="3915559" y="6424631"/>
          <a:ext cx="2714642" cy="213360"/>
        </p:xfrm>
        <a:graphic>
          <a:graphicData uri="http://schemas.openxmlformats.org/drawingml/2006/table">
            <a:tbl>
              <a:tblPr firstRow="1" bandRow="1">
                <a:tableStyleId>{5C22544A-7EE6-4342-B048-85BDC9FD1C3A}</a:tableStyleId>
              </a:tblPr>
              <a:tblGrid>
                <a:gridCol w="271464"/>
                <a:gridCol w="271464"/>
                <a:gridCol w="271464"/>
                <a:gridCol w="271464"/>
                <a:gridCol w="271464"/>
                <a:gridCol w="271464"/>
                <a:gridCol w="271464"/>
                <a:gridCol w="271464"/>
                <a:gridCol w="239838"/>
                <a:gridCol w="303092"/>
              </a:tblGrid>
              <a:tr h="142876">
                <a:tc>
                  <a:txBody>
                    <a:bodyPr/>
                    <a:lstStyle/>
                    <a:p>
                      <a:pPr algn="ctr"/>
                      <a:r>
                        <a:rPr lang="en-GB" sz="800" dirty="0" smtClean="0"/>
                        <a:t>1</a:t>
                      </a:r>
                      <a:endParaRPr lang="en-GB" sz="800" dirty="0"/>
                    </a:p>
                  </a:txBody>
                  <a:tcPr>
                    <a:solidFill>
                      <a:schemeClr val="accent2">
                        <a:lumMod val="50000"/>
                      </a:schemeClr>
                    </a:solidFill>
                  </a:tcPr>
                </a:tc>
                <a:tc>
                  <a:txBody>
                    <a:bodyPr/>
                    <a:lstStyle/>
                    <a:p>
                      <a:pPr algn="ctr"/>
                      <a:r>
                        <a:rPr lang="en-GB" sz="800" dirty="0" smtClean="0"/>
                        <a:t>2</a:t>
                      </a:r>
                      <a:endParaRPr lang="en-GB" sz="800" dirty="0"/>
                    </a:p>
                  </a:txBody>
                  <a:tcPr>
                    <a:solidFill>
                      <a:schemeClr val="accent2">
                        <a:lumMod val="75000"/>
                      </a:schemeClr>
                    </a:solidFill>
                  </a:tcPr>
                </a:tc>
                <a:tc>
                  <a:txBody>
                    <a:bodyPr/>
                    <a:lstStyle/>
                    <a:p>
                      <a:pPr algn="ctr"/>
                      <a:r>
                        <a:rPr lang="en-GB" sz="800" dirty="0" smtClean="0"/>
                        <a:t>3</a:t>
                      </a:r>
                      <a:endParaRPr lang="en-GB" sz="800" dirty="0"/>
                    </a:p>
                  </a:txBody>
                  <a:tcPr>
                    <a:solidFill>
                      <a:schemeClr val="accent2"/>
                    </a:solidFill>
                  </a:tcPr>
                </a:tc>
                <a:tc>
                  <a:txBody>
                    <a:bodyPr/>
                    <a:lstStyle/>
                    <a:p>
                      <a:pPr algn="ctr"/>
                      <a:r>
                        <a:rPr lang="en-GB" sz="800" dirty="0" smtClean="0"/>
                        <a:t>4</a:t>
                      </a:r>
                      <a:endParaRPr lang="en-GB" sz="800" dirty="0"/>
                    </a:p>
                  </a:txBody>
                  <a:tcPr>
                    <a:solidFill>
                      <a:schemeClr val="accent6">
                        <a:lumMod val="75000"/>
                      </a:schemeClr>
                    </a:solidFill>
                  </a:tcPr>
                </a:tc>
                <a:tc>
                  <a:txBody>
                    <a:bodyPr/>
                    <a:lstStyle/>
                    <a:p>
                      <a:pPr algn="ctr"/>
                      <a:r>
                        <a:rPr lang="en-GB" sz="800" dirty="0" smtClean="0"/>
                        <a:t>5</a:t>
                      </a:r>
                      <a:endParaRPr lang="en-GB" sz="800" dirty="0"/>
                    </a:p>
                  </a:txBody>
                  <a:tcPr>
                    <a:solidFill>
                      <a:schemeClr val="accent6"/>
                    </a:solidFill>
                  </a:tcPr>
                </a:tc>
                <a:tc>
                  <a:txBody>
                    <a:bodyPr/>
                    <a:lstStyle/>
                    <a:p>
                      <a:pPr algn="ctr"/>
                      <a:r>
                        <a:rPr lang="en-GB" sz="800" dirty="0" smtClean="0"/>
                        <a:t>6</a:t>
                      </a:r>
                      <a:endParaRPr lang="en-GB" sz="800" dirty="0"/>
                    </a:p>
                  </a:txBody>
                  <a:tcPr>
                    <a:solidFill>
                      <a:srgbClr val="FFCC00"/>
                    </a:solidFill>
                  </a:tcPr>
                </a:tc>
                <a:tc>
                  <a:txBody>
                    <a:bodyPr/>
                    <a:lstStyle/>
                    <a:p>
                      <a:pPr algn="ctr"/>
                      <a:r>
                        <a:rPr lang="en-GB" sz="800" dirty="0" smtClean="0">
                          <a:solidFill>
                            <a:schemeClr val="tx1"/>
                          </a:solidFill>
                        </a:rPr>
                        <a:t>7</a:t>
                      </a:r>
                      <a:endParaRPr lang="en-GB" sz="800" dirty="0">
                        <a:solidFill>
                          <a:schemeClr val="tx1"/>
                        </a:solidFill>
                      </a:endParaRPr>
                    </a:p>
                  </a:txBody>
                  <a:tcPr>
                    <a:solidFill>
                      <a:srgbClr val="FFFF00"/>
                    </a:solidFill>
                  </a:tcPr>
                </a:tc>
                <a:tc>
                  <a:txBody>
                    <a:bodyPr/>
                    <a:lstStyle/>
                    <a:p>
                      <a:pPr algn="ctr"/>
                      <a:r>
                        <a:rPr lang="en-GB" sz="800" dirty="0" smtClean="0"/>
                        <a:t>8</a:t>
                      </a:r>
                      <a:endParaRPr lang="en-GB" sz="800" dirty="0"/>
                    </a:p>
                  </a:txBody>
                  <a:tcPr>
                    <a:solidFill>
                      <a:srgbClr val="AED54B"/>
                    </a:solidFill>
                  </a:tcPr>
                </a:tc>
                <a:tc>
                  <a:txBody>
                    <a:bodyPr/>
                    <a:lstStyle/>
                    <a:p>
                      <a:pPr algn="ctr"/>
                      <a:r>
                        <a:rPr lang="en-GB" sz="800" dirty="0" smtClean="0"/>
                        <a:t>9</a:t>
                      </a:r>
                      <a:endParaRPr lang="en-GB" sz="800" dirty="0"/>
                    </a:p>
                  </a:txBody>
                  <a:tcPr>
                    <a:solidFill>
                      <a:schemeClr val="accent3">
                        <a:lumMod val="75000"/>
                      </a:schemeClr>
                    </a:solidFill>
                  </a:tcPr>
                </a:tc>
                <a:tc>
                  <a:txBody>
                    <a:bodyPr/>
                    <a:lstStyle/>
                    <a:p>
                      <a:pPr algn="ctr"/>
                      <a:r>
                        <a:rPr lang="en-GB" sz="800" dirty="0" smtClean="0"/>
                        <a:t>10</a:t>
                      </a:r>
                      <a:endParaRPr lang="en-GB" sz="800" dirty="0"/>
                    </a:p>
                  </a:txBody>
                  <a:tcPr>
                    <a:solidFill>
                      <a:schemeClr val="accent3">
                        <a:lumMod val="50000"/>
                      </a:schemeClr>
                    </a:solidFill>
                  </a:tcPr>
                </a:tc>
              </a:tr>
            </a:tbl>
          </a:graphicData>
        </a:graphic>
      </p:graphicFrame>
      <p:sp>
        <p:nvSpPr>
          <p:cNvPr id="18" name="Oval 17"/>
          <p:cNvSpPr/>
          <p:nvPr/>
        </p:nvSpPr>
        <p:spPr bwMode="auto">
          <a:xfrm>
            <a:off x="5201443" y="3924301"/>
            <a:ext cx="142876" cy="142876"/>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cxnSp>
        <p:nvCxnSpPr>
          <p:cNvPr id="20" name="Straight Connector 19"/>
          <p:cNvCxnSpPr/>
          <p:nvPr/>
        </p:nvCxnSpPr>
        <p:spPr bwMode="auto">
          <a:xfrm rot="16200000" flipH="1">
            <a:off x="3879840" y="2459822"/>
            <a:ext cx="285752" cy="214314"/>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24" name="Straight Connector 23"/>
          <p:cNvCxnSpPr/>
          <p:nvPr/>
        </p:nvCxnSpPr>
        <p:spPr bwMode="auto">
          <a:xfrm rot="5400000">
            <a:off x="6594484" y="2531260"/>
            <a:ext cx="285752" cy="214314"/>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25" name="Straight Connector 24"/>
          <p:cNvCxnSpPr/>
          <p:nvPr/>
        </p:nvCxnSpPr>
        <p:spPr bwMode="auto">
          <a:xfrm>
            <a:off x="3129741" y="3995739"/>
            <a:ext cx="428628" cy="1588"/>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26" name="Straight Connector 25"/>
          <p:cNvCxnSpPr/>
          <p:nvPr/>
        </p:nvCxnSpPr>
        <p:spPr bwMode="auto">
          <a:xfrm rot="5400000">
            <a:off x="5200649" y="1995475"/>
            <a:ext cx="285752" cy="1588"/>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27" name="Straight Connector 26"/>
          <p:cNvCxnSpPr/>
          <p:nvPr/>
        </p:nvCxnSpPr>
        <p:spPr bwMode="auto">
          <a:xfrm rot="16200000" flipH="1">
            <a:off x="6237294" y="5531656"/>
            <a:ext cx="285752" cy="214314"/>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29" name="Straight Connector 28"/>
          <p:cNvCxnSpPr/>
          <p:nvPr/>
        </p:nvCxnSpPr>
        <p:spPr bwMode="auto">
          <a:xfrm rot="5400000">
            <a:off x="5202237" y="5995209"/>
            <a:ext cx="285752" cy="1588"/>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31" name="Straight Connector 30"/>
          <p:cNvCxnSpPr/>
          <p:nvPr/>
        </p:nvCxnSpPr>
        <p:spPr bwMode="auto">
          <a:xfrm>
            <a:off x="7058831" y="3995739"/>
            <a:ext cx="428628" cy="1588"/>
          </a:xfrm>
          <a:prstGeom prst="line">
            <a:avLst/>
          </a:prstGeom>
          <a:solidFill>
            <a:schemeClr val="accent1"/>
          </a:solidFill>
          <a:ln w="38100" cap="flat" cmpd="sng" algn="ctr">
            <a:solidFill>
              <a:schemeClr val="bg1"/>
            </a:solidFill>
            <a:prstDash val="solid"/>
            <a:round/>
            <a:headEnd type="none" w="med" len="med"/>
            <a:tailEnd type="none" w="med" len="med"/>
          </a:ln>
          <a:effectLst/>
        </p:spPr>
      </p:cxnSp>
      <p:cxnSp>
        <p:nvCxnSpPr>
          <p:cNvPr id="34" name="Straight Connector 33"/>
          <p:cNvCxnSpPr/>
          <p:nvPr/>
        </p:nvCxnSpPr>
        <p:spPr bwMode="auto">
          <a:xfrm rot="5400000">
            <a:off x="3808402" y="5245904"/>
            <a:ext cx="285752" cy="214314"/>
          </a:xfrm>
          <a:prstGeom prst="line">
            <a:avLst/>
          </a:prstGeom>
          <a:solidFill>
            <a:schemeClr val="accent1"/>
          </a:solidFill>
          <a:ln w="38100" cap="flat" cmpd="sng" algn="ctr">
            <a:solidFill>
              <a:schemeClr val="bg1"/>
            </a:solidFill>
            <a:prstDash val="solid"/>
            <a:round/>
            <a:headEnd type="none" w="med" len="med"/>
            <a:tailEnd type="none" w="med" len="med"/>
          </a:ln>
          <a:effectLst/>
        </p:spPr>
      </p:cxnSp>
      <p:graphicFrame>
        <p:nvGraphicFramePr>
          <p:cNvPr id="11" name="Chart 10"/>
          <p:cNvGraphicFramePr/>
          <p:nvPr/>
        </p:nvGraphicFramePr>
        <p:xfrm>
          <a:off x="2129609" y="1495409"/>
          <a:ext cx="6929486" cy="53578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20"/>
          <p:cNvGraphicFramePr/>
          <p:nvPr/>
        </p:nvGraphicFramePr>
        <p:xfrm>
          <a:off x="4058435" y="2781293"/>
          <a:ext cx="2643206" cy="2500330"/>
        </p:xfrm>
        <a:graphic>
          <a:graphicData uri="http://schemas.openxmlformats.org/drawingml/2006/chart">
            <c:chart xmlns:c="http://schemas.openxmlformats.org/drawingml/2006/chart" xmlns:r="http://schemas.openxmlformats.org/officeDocument/2006/relationships" r:id="rId5"/>
          </a:graphicData>
        </a:graphic>
      </p:graphicFrame>
      <p:sp>
        <p:nvSpPr>
          <p:cNvPr id="22" name="Oval 21"/>
          <p:cNvSpPr/>
          <p:nvPr/>
        </p:nvSpPr>
        <p:spPr bwMode="auto">
          <a:xfrm>
            <a:off x="415097" y="3852863"/>
            <a:ext cx="142876" cy="142876"/>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cxnSp>
        <p:nvCxnSpPr>
          <p:cNvPr id="32" name="Straight Connector 31"/>
          <p:cNvCxnSpPr/>
          <p:nvPr/>
        </p:nvCxnSpPr>
        <p:spPr bwMode="auto">
          <a:xfrm rot="16200000" flipH="1">
            <a:off x="1379510" y="5460218"/>
            <a:ext cx="285752" cy="214314"/>
          </a:xfrm>
          <a:prstGeom prst="line">
            <a:avLst/>
          </a:prstGeom>
          <a:solidFill>
            <a:schemeClr val="accent1"/>
          </a:solidFill>
          <a:ln w="38100" cap="flat" cmpd="sng" algn="ctr">
            <a:solidFill>
              <a:schemeClr val="bg1"/>
            </a:solidFill>
            <a:prstDash val="solid"/>
            <a:round/>
            <a:headEnd type="none" w="med" len="med"/>
            <a:tailEnd type="none" w="med" len="med"/>
          </a:ln>
          <a:effectLst/>
        </p:spPr>
      </p:cxnSp>
      <p:sp>
        <p:nvSpPr>
          <p:cNvPr id="37" name="TextBox 36"/>
          <p:cNvSpPr txBox="1"/>
          <p:nvPr/>
        </p:nvSpPr>
        <p:spPr>
          <a:xfrm>
            <a:off x="6344451" y="6138879"/>
            <a:ext cx="1178528" cy="261610"/>
          </a:xfrm>
          <a:prstGeom prst="rect">
            <a:avLst/>
          </a:prstGeom>
          <a:noFill/>
        </p:spPr>
        <p:txBody>
          <a:bodyPr wrap="none" rtlCol="0">
            <a:spAutoFit/>
          </a:bodyPr>
          <a:lstStyle/>
          <a:p>
            <a:r>
              <a:rPr lang="en-GB" b="1" dirty="0" smtClean="0"/>
              <a:t>Extremely safe</a:t>
            </a:r>
            <a:endParaRPr lang="en-GB" b="1" dirty="0"/>
          </a:p>
        </p:txBody>
      </p:sp>
      <p:sp>
        <p:nvSpPr>
          <p:cNvPr id="38" name="TextBox 37"/>
          <p:cNvSpPr txBox="1"/>
          <p:nvPr/>
        </p:nvSpPr>
        <p:spPr>
          <a:xfrm>
            <a:off x="3129741" y="6138879"/>
            <a:ext cx="1098378" cy="261610"/>
          </a:xfrm>
          <a:prstGeom prst="rect">
            <a:avLst/>
          </a:prstGeom>
          <a:noFill/>
        </p:spPr>
        <p:txBody>
          <a:bodyPr wrap="none" rtlCol="0">
            <a:spAutoFit/>
          </a:bodyPr>
          <a:lstStyle/>
          <a:p>
            <a:r>
              <a:rPr lang="en-GB" b="1" dirty="0" smtClean="0"/>
              <a:t>Not at all safe</a:t>
            </a:r>
            <a:endParaRPr lang="en-GB" b="1" dirty="0"/>
          </a:p>
        </p:txBody>
      </p:sp>
      <p:sp>
        <p:nvSpPr>
          <p:cNvPr id="15" name="TextBox 14"/>
          <p:cNvSpPr txBox="1"/>
          <p:nvPr/>
        </p:nvSpPr>
        <p:spPr>
          <a:xfrm>
            <a:off x="772287" y="2995607"/>
            <a:ext cx="2071702" cy="919401"/>
          </a:xfrm>
          <a:prstGeom prst="wedgeRoundRectCallout">
            <a:avLst>
              <a:gd name="adj1" fmla="val 90431"/>
              <a:gd name="adj2" fmla="val 13275"/>
              <a:gd name="adj3" fmla="val 16667"/>
            </a:avLst>
          </a:prstGeom>
          <a:solidFill>
            <a:schemeClr val="bg1"/>
          </a:solidFill>
          <a:ln w="28575">
            <a:solidFill>
              <a:schemeClr val="tx1"/>
            </a:solidFill>
          </a:ln>
        </p:spPr>
        <p:txBody>
          <a:bodyPr wrap="square" rtlCol="0">
            <a:spAutoFit/>
          </a:bodyPr>
          <a:lstStyle/>
          <a:p>
            <a:pPr algn="ctr"/>
            <a:endParaRPr lang="en-GB" sz="800" i="1" dirty="0" smtClean="0"/>
          </a:p>
          <a:p>
            <a:pPr algn="ctr"/>
            <a:r>
              <a:rPr lang="en-GB" sz="1600" i="1" dirty="0" smtClean="0"/>
              <a:t>“I feel safe on the roads”</a:t>
            </a:r>
          </a:p>
          <a:p>
            <a:pPr algn="ctr"/>
            <a:endParaRPr lang="en-GB" sz="800" i="1" dirty="0"/>
          </a:p>
        </p:txBody>
      </p:sp>
      <p:sp>
        <p:nvSpPr>
          <p:cNvPr id="40" name="TextBox 39"/>
          <p:cNvSpPr txBox="1"/>
          <p:nvPr/>
        </p:nvSpPr>
        <p:spPr>
          <a:xfrm>
            <a:off x="772287" y="4576536"/>
            <a:ext cx="1985031" cy="919401"/>
          </a:xfrm>
          <a:prstGeom prst="wedgeRoundRectCallout">
            <a:avLst>
              <a:gd name="adj1" fmla="val 124931"/>
              <a:gd name="adj2" fmla="val -79432"/>
              <a:gd name="adj3" fmla="val 16667"/>
            </a:avLst>
          </a:prstGeom>
          <a:solidFill>
            <a:schemeClr val="bg1"/>
          </a:solidFill>
          <a:ln w="28575">
            <a:solidFill>
              <a:schemeClr val="tx1"/>
            </a:solidFill>
          </a:ln>
        </p:spPr>
        <p:txBody>
          <a:bodyPr wrap="none" rtlCol="0">
            <a:spAutoFit/>
          </a:bodyPr>
          <a:lstStyle/>
          <a:p>
            <a:endParaRPr lang="en-GB" sz="1600" i="1" dirty="0" smtClean="0"/>
          </a:p>
          <a:p>
            <a:r>
              <a:rPr lang="en-GB" sz="1600" i="1" dirty="0" smtClean="0"/>
              <a:t>“I am a safe driver”</a:t>
            </a:r>
          </a:p>
          <a:p>
            <a:endParaRPr lang="en-GB" sz="1600" i="1" dirty="0"/>
          </a:p>
        </p:txBody>
      </p:sp>
      <p:sp>
        <p:nvSpPr>
          <p:cNvPr id="30" name="Rectangle 29"/>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sp>
        <p:nvSpPr>
          <p:cNvPr id="28" name="TextBox 27"/>
          <p:cNvSpPr txBox="1"/>
          <p:nvPr/>
        </p:nvSpPr>
        <p:spPr>
          <a:xfrm>
            <a:off x="8440664" y="2053234"/>
            <a:ext cx="1872208" cy="1787723"/>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b="1" dirty="0" smtClean="0"/>
              <a:t>I feel safe on the roads </a:t>
            </a:r>
          </a:p>
          <a:p>
            <a:r>
              <a:rPr lang="en-GB" sz="1000" dirty="0" smtClean="0"/>
              <a:t>(Score 8 to 10)</a:t>
            </a:r>
          </a:p>
          <a:p>
            <a:r>
              <a:rPr lang="en-GB" b="1" dirty="0" smtClean="0"/>
              <a:t>2007  </a:t>
            </a:r>
            <a:r>
              <a:rPr lang="en-GB" dirty="0" smtClean="0"/>
              <a:t> 41%</a:t>
            </a:r>
          </a:p>
          <a:p>
            <a:r>
              <a:rPr lang="en-GB" b="1" dirty="0" smtClean="0"/>
              <a:t>2013</a:t>
            </a:r>
            <a:r>
              <a:rPr lang="en-GB" dirty="0" smtClean="0"/>
              <a:t>   37%</a:t>
            </a:r>
          </a:p>
          <a:p>
            <a:endParaRPr lang="en-GB" dirty="0" smtClean="0"/>
          </a:p>
          <a:p>
            <a:r>
              <a:rPr lang="en-GB" b="1" dirty="0" smtClean="0"/>
              <a:t>I am a safe driver </a:t>
            </a:r>
          </a:p>
          <a:p>
            <a:r>
              <a:rPr lang="en-GB" sz="1000" dirty="0" smtClean="0"/>
              <a:t>(Score 8 to 10)</a:t>
            </a:r>
          </a:p>
          <a:p>
            <a:r>
              <a:rPr lang="en-GB" b="1" dirty="0" smtClean="0"/>
              <a:t>2007   </a:t>
            </a:r>
            <a:r>
              <a:rPr lang="en-GB" dirty="0" smtClean="0"/>
              <a:t>80%</a:t>
            </a:r>
          </a:p>
          <a:p>
            <a:r>
              <a:rPr lang="en-GB" b="1" dirty="0" smtClean="0"/>
              <a:t>2013  </a:t>
            </a:r>
            <a:r>
              <a:rPr lang="en-GB" dirty="0" smtClean="0"/>
              <a:t> 76%</a:t>
            </a:r>
            <a:endParaRPr lang="en-GB"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209914" cy="1079500"/>
          </a:xfrm>
          <a:noFill/>
        </p:spPr>
        <p:txBody>
          <a:bodyPr/>
          <a:lstStyle/>
          <a:p>
            <a:r>
              <a:rPr dirty="0" smtClean="0">
                <a:latin typeface="Arial" pitchFamily="34" charset="0"/>
                <a:ea typeface="Geneva"/>
                <a:cs typeface="Geneva"/>
              </a:rPr>
              <a:t>Improvements in road safety.</a:t>
            </a:r>
            <a:br>
              <a:rPr dirty="0" smtClean="0">
                <a:latin typeface="Arial" pitchFamily="34" charset="0"/>
                <a:ea typeface="Geneva"/>
                <a:cs typeface="Geneva"/>
              </a:rPr>
            </a:br>
            <a:r>
              <a:rPr sz="1400" dirty="0" smtClean="0">
                <a:latin typeface="Arial" pitchFamily="34" charset="0"/>
                <a:ea typeface="Geneva"/>
                <a:cs typeface="Geneva"/>
              </a:rPr>
              <a:t>Whilst technology is widely acknowledged to have improved road safety, few believe that drivers themselves are any safer than they used to be.</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68451" y="6921526"/>
            <a:ext cx="6561950"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rPr>
              <a:t>S4Q3</a:t>
            </a:r>
            <a:r>
              <a:rPr lang="en-GB" sz="1000" b="1" dirty="0" smtClean="0">
                <a:solidFill>
                  <a:srgbClr val="4D4D4D"/>
                </a:solidFill>
              </a:rPr>
              <a:t>  </a:t>
            </a:r>
            <a:r>
              <a:rPr lang="en-GB" sz="1000" dirty="0" smtClean="0">
                <a:solidFill>
                  <a:srgbClr val="4D4D4D"/>
                </a:solidFill>
              </a:rPr>
              <a:t>Thinking about road safety, how strongly do you agree or disagree with the following statements?</a:t>
            </a:r>
            <a:r>
              <a:rPr lang="en-GB" sz="1000" b="1" dirty="0" smtClean="0">
                <a:solidFill>
                  <a:srgbClr val="4D4D4D"/>
                </a:solidFill>
              </a:rPr>
              <a:t> </a:t>
            </a: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31" name="Chart 30"/>
          <p:cNvGraphicFramePr/>
          <p:nvPr/>
        </p:nvGraphicFramePr>
        <p:xfrm>
          <a:off x="772287" y="1138219"/>
          <a:ext cx="8929750" cy="5572164"/>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p:cNvSpPr/>
          <p:nvPr/>
        </p:nvSpPr>
        <p:spPr bwMode="auto">
          <a:xfrm>
            <a:off x="9344847" y="1924037"/>
            <a:ext cx="500066" cy="4071966"/>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effectLst/>
              <a:latin typeface="Arial" pitchFamily="34" charset="0"/>
            </a:endParaRPr>
          </a:p>
        </p:txBody>
      </p:sp>
      <p:sp>
        <p:nvSpPr>
          <p:cNvPr id="7" name="TextBox 6"/>
          <p:cNvSpPr txBox="1"/>
          <p:nvPr/>
        </p:nvSpPr>
        <p:spPr>
          <a:xfrm>
            <a:off x="9282933" y="1566847"/>
            <a:ext cx="619080" cy="276999"/>
          </a:xfrm>
          <a:prstGeom prst="rect">
            <a:avLst/>
          </a:prstGeom>
          <a:noFill/>
        </p:spPr>
        <p:txBody>
          <a:bodyPr wrap="none" rtlCol="0">
            <a:spAutoFit/>
          </a:bodyPr>
          <a:lstStyle/>
          <a:p>
            <a:r>
              <a:rPr lang="en-GB" sz="1200" b="1" dirty="0" smtClean="0"/>
              <a:t>Agree</a:t>
            </a:r>
            <a:endParaRPr lang="en-GB" sz="1200" b="1" dirty="0"/>
          </a:p>
        </p:txBody>
      </p:sp>
      <p:sp>
        <p:nvSpPr>
          <p:cNvPr id="8" name="TextBox 7"/>
          <p:cNvSpPr txBox="1"/>
          <p:nvPr/>
        </p:nvSpPr>
        <p:spPr>
          <a:xfrm>
            <a:off x="9387643" y="1924037"/>
            <a:ext cx="466794" cy="261610"/>
          </a:xfrm>
          <a:prstGeom prst="rect">
            <a:avLst/>
          </a:prstGeom>
          <a:noFill/>
        </p:spPr>
        <p:txBody>
          <a:bodyPr wrap="none" rtlCol="0">
            <a:spAutoFit/>
          </a:bodyPr>
          <a:lstStyle/>
          <a:p>
            <a:r>
              <a:rPr lang="en-GB" b="1" dirty="0" smtClean="0"/>
              <a:t>86%</a:t>
            </a:r>
            <a:endParaRPr lang="en-GB" b="1" dirty="0"/>
          </a:p>
        </p:txBody>
      </p:sp>
      <p:sp>
        <p:nvSpPr>
          <p:cNvPr id="9" name="TextBox 8"/>
          <p:cNvSpPr txBox="1"/>
          <p:nvPr/>
        </p:nvSpPr>
        <p:spPr>
          <a:xfrm>
            <a:off x="9387643" y="2566979"/>
            <a:ext cx="466794" cy="261610"/>
          </a:xfrm>
          <a:prstGeom prst="rect">
            <a:avLst/>
          </a:prstGeom>
          <a:noFill/>
        </p:spPr>
        <p:txBody>
          <a:bodyPr wrap="none" rtlCol="0">
            <a:spAutoFit/>
          </a:bodyPr>
          <a:lstStyle/>
          <a:p>
            <a:r>
              <a:rPr lang="en-GB" b="1" dirty="0" smtClean="0"/>
              <a:t>63%</a:t>
            </a:r>
            <a:endParaRPr lang="en-GB" b="1" dirty="0"/>
          </a:p>
        </p:txBody>
      </p:sp>
      <p:sp>
        <p:nvSpPr>
          <p:cNvPr id="10" name="TextBox 9"/>
          <p:cNvSpPr txBox="1"/>
          <p:nvPr/>
        </p:nvSpPr>
        <p:spPr>
          <a:xfrm>
            <a:off x="9387643" y="3209921"/>
            <a:ext cx="466794" cy="261610"/>
          </a:xfrm>
          <a:prstGeom prst="rect">
            <a:avLst/>
          </a:prstGeom>
          <a:noFill/>
        </p:spPr>
        <p:txBody>
          <a:bodyPr wrap="none" rtlCol="0">
            <a:spAutoFit/>
          </a:bodyPr>
          <a:lstStyle/>
          <a:p>
            <a:r>
              <a:rPr lang="en-GB" b="1" dirty="0" smtClean="0"/>
              <a:t>48%</a:t>
            </a:r>
            <a:endParaRPr lang="en-GB" b="1" dirty="0"/>
          </a:p>
        </p:txBody>
      </p:sp>
      <p:sp>
        <p:nvSpPr>
          <p:cNvPr id="11" name="TextBox 10"/>
          <p:cNvSpPr txBox="1"/>
          <p:nvPr/>
        </p:nvSpPr>
        <p:spPr>
          <a:xfrm>
            <a:off x="9387643" y="3805567"/>
            <a:ext cx="466794" cy="261610"/>
          </a:xfrm>
          <a:prstGeom prst="rect">
            <a:avLst/>
          </a:prstGeom>
          <a:noFill/>
        </p:spPr>
        <p:txBody>
          <a:bodyPr wrap="none" rtlCol="0">
            <a:spAutoFit/>
          </a:bodyPr>
          <a:lstStyle/>
          <a:p>
            <a:r>
              <a:rPr lang="en-GB" b="1" dirty="0" smtClean="0"/>
              <a:t>39%</a:t>
            </a:r>
            <a:endParaRPr lang="en-GB" b="1" dirty="0"/>
          </a:p>
        </p:txBody>
      </p:sp>
      <p:sp>
        <p:nvSpPr>
          <p:cNvPr id="12" name="TextBox 11"/>
          <p:cNvSpPr txBox="1"/>
          <p:nvPr/>
        </p:nvSpPr>
        <p:spPr>
          <a:xfrm>
            <a:off x="9387643" y="4448509"/>
            <a:ext cx="466794" cy="261610"/>
          </a:xfrm>
          <a:prstGeom prst="rect">
            <a:avLst/>
          </a:prstGeom>
          <a:noFill/>
        </p:spPr>
        <p:txBody>
          <a:bodyPr wrap="none" rtlCol="0">
            <a:spAutoFit/>
          </a:bodyPr>
          <a:lstStyle/>
          <a:p>
            <a:r>
              <a:rPr lang="en-GB" b="1" dirty="0" smtClean="0"/>
              <a:t>37%</a:t>
            </a:r>
            <a:endParaRPr lang="en-GB" b="1" dirty="0"/>
          </a:p>
        </p:txBody>
      </p:sp>
      <p:sp>
        <p:nvSpPr>
          <p:cNvPr id="13" name="TextBox 12"/>
          <p:cNvSpPr txBox="1"/>
          <p:nvPr/>
        </p:nvSpPr>
        <p:spPr>
          <a:xfrm>
            <a:off x="9378119" y="5067309"/>
            <a:ext cx="466794" cy="261610"/>
          </a:xfrm>
          <a:prstGeom prst="rect">
            <a:avLst/>
          </a:prstGeom>
          <a:noFill/>
        </p:spPr>
        <p:txBody>
          <a:bodyPr wrap="none" rtlCol="0">
            <a:spAutoFit/>
          </a:bodyPr>
          <a:lstStyle/>
          <a:p>
            <a:r>
              <a:rPr lang="en-GB" b="1" dirty="0" smtClean="0"/>
              <a:t>29%</a:t>
            </a:r>
            <a:endParaRPr lang="en-GB" b="1" dirty="0"/>
          </a:p>
        </p:txBody>
      </p:sp>
      <p:sp>
        <p:nvSpPr>
          <p:cNvPr id="14" name="TextBox 13"/>
          <p:cNvSpPr txBox="1"/>
          <p:nvPr/>
        </p:nvSpPr>
        <p:spPr>
          <a:xfrm>
            <a:off x="9378119" y="5710251"/>
            <a:ext cx="466794" cy="261610"/>
          </a:xfrm>
          <a:prstGeom prst="rect">
            <a:avLst/>
          </a:prstGeom>
          <a:noFill/>
        </p:spPr>
        <p:txBody>
          <a:bodyPr wrap="none" rtlCol="0">
            <a:spAutoFit/>
          </a:bodyPr>
          <a:lstStyle/>
          <a:p>
            <a:r>
              <a:rPr lang="en-GB" b="1" dirty="0" smtClean="0"/>
              <a:t>19%</a:t>
            </a:r>
            <a:endParaRPr lang="en-GB" b="1" dirty="0"/>
          </a:p>
        </p:txBody>
      </p:sp>
      <p:sp>
        <p:nvSpPr>
          <p:cNvPr id="17" name="Rounded Rectangle 16"/>
          <p:cNvSpPr/>
          <p:nvPr/>
        </p:nvSpPr>
        <p:spPr bwMode="auto">
          <a:xfrm>
            <a:off x="629411" y="4852995"/>
            <a:ext cx="9358378" cy="1214446"/>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8" name="Rounded Rectangle 17"/>
          <p:cNvSpPr/>
          <p:nvPr/>
        </p:nvSpPr>
        <p:spPr bwMode="auto">
          <a:xfrm>
            <a:off x="629411" y="1852599"/>
            <a:ext cx="9358378" cy="1071570"/>
          </a:xfrm>
          <a:prstGeom prst="roundRect">
            <a:avLst/>
          </a:prstGeom>
          <a:noFill/>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0" name="Rectangle 19"/>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sp>
        <p:nvSpPr>
          <p:cNvPr id="19" name="Rectangle 18"/>
          <p:cNvSpPr/>
          <p:nvPr/>
        </p:nvSpPr>
        <p:spPr bwMode="auto">
          <a:xfrm>
            <a:off x="10086753" y="1924037"/>
            <a:ext cx="500066" cy="4071966"/>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effectLst/>
              <a:latin typeface="Arial" pitchFamily="34" charset="0"/>
            </a:endParaRPr>
          </a:p>
        </p:txBody>
      </p:sp>
      <p:sp>
        <p:nvSpPr>
          <p:cNvPr id="21" name="TextBox 20"/>
          <p:cNvSpPr txBox="1"/>
          <p:nvPr/>
        </p:nvSpPr>
        <p:spPr>
          <a:xfrm>
            <a:off x="10076400" y="1566847"/>
            <a:ext cx="524503" cy="276999"/>
          </a:xfrm>
          <a:prstGeom prst="rect">
            <a:avLst/>
          </a:prstGeom>
          <a:noFill/>
        </p:spPr>
        <p:txBody>
          <a:bodyPr wrap="none" rtlCol="0">
            <a:spAutoFit/>
          </a:bodyPr>
          <a:lstStyle/>
          <a:p>
            <a:r>
              <a:rPr lang="en-GB" sz="1200" b="1" dirty="0" smtClean="0"/>
              <a:t>2007</a:t>
            </a:r>
            <a:endParaRPr lang="en-GB" sz="1200" b="1" dirty="0"/>
          </a:p>
        </p:txBody>
      </p:sp>
      <p:sp>
        <p:nvSpPr>
          <p:cNvPr id="22" name="TextBox 21"/>
          <p:cNvSpPr txBox="1"/>
          <p:nvPr/>
        </p:nvSpPr>
        <p:spPr>
          <a:xfrm>
            <a:off x="10129549" y="1924037"/>
            <a:ext cx="466794" cy="261610"/>
          </a:xfrm>
          <a:prstGeom prst="rect">
            <a:avLst/>
          </a:prstGeom>
          <a:noFill/>
        </p:spPr>
        <p:txBody>
          <a:bodyPr wrap="none" rtlCol="0">
            <a:spAutoFit/>
          </a:bodyPr>
          <a:lstStyle/>
          <a:p>
            <a:r>
              <a:rPr lang="en-GB" b="1" dirty="0" smtClean="0"/>
              <a:t>82%</a:t>
            </a:r>
            <a:endParaRPr lang="en-GB" b="1" dirty="0"/>
          </a:p>
        </p:txBody>
      </p:sp>
      <p:sp>
        <p:nvSpPr>
          <p:cNvPr id="23" name="TextBox 22"/>
          <p:cNvSpPr txBox="1"/>
          <p:nvPr/>
        </p:nvSpPr>
        <p:spPr>
          <a:xfrm>
            <a:off x="10129549" y="2566979"/>
            <a:ext cx="466794" cy="261610"/>
          </a:xfrm>
          <a:prstGeom prst="rect">
            <a:avLst/>
          </a:prstGeom>
          <a:noFill/>
        </p:spPr>
        <p:txBody>
          <a:bodyPr wrap="none" rtlCol="0">
            <a:spAutoFit/>
          </a:bodyPr>
          <a:lstStyle/>
          <a:p>
            <a:r>
              <a:rPr lang="en-GB" b="1" dirty="0" smtClean="0"/>
              <a:t>58%</a:t>
            </a:r>
            <a:endParaRPr lang="en-GB" b="1" dirty="0"/>
          </a:p>
        </p:txBody>
      </p:sp>
      <p:sp>
        <p:nvSpPr>
          <p:cNvPr id="24" name="TextBox 23"/>
          <p:cNvSpPr txBox="1"/>
          <p:nvPr/>
        </p:nvSpPr>
        <p:spPr>
          <a:xfrm>
            <a:off x="10129549" y="3209921"/>
            <a:ext cx="466794" cy="261610"/>
          </a:xfrm>
          <a:prstGeom prst="rect">
            <a:avLst/>
          </a:prstGeom>
          <a:noFill/>
        </p:spPr>
        <p:txBody>
          <a:bodyPr wrap="none" rtlCol="0">
            <a:spAutoFit/>
          </a:bodyPr>
          <a:lstStyle/>
          <a:p>
            <a:r>
              <a:rPr lang="en-GB" b="1" dirty="0" smtClean="0"/>
              <a:t>58%</a:t>
            </a:r>
            <a:endParaRPr lang="en-GB" b="1" dirty="0"/>
          </a:p>
        </p:txBody>
      </p:sp>
      <p:sp>
        <p:nvSpPr>
          <p:cNvPr id="25" name="TextBox 24"/>
          <p:cNvSpPr txBox="1"/>
          <p:nvPr/>
        </p:nvSpPr>
        <p:spPr>
          <a:xfrm>
            <a:off x="10129549" y="3805567"/>
            <a:ext cx="466794" cy="261610"/>
          </a:xfrm>
          <a:prstGeom prst="rect">
            <a:avLst/>
          </a:prstGeom>
          <a:noFill/>
        </p:spPr>
        <p:txBody>
          <a:bodyPr wrap="none" rtlCol="0">
            <a:spAutoFit/>
          </a:bodyPr>
          <a:lstStyle/>
          <a:p>
            <a:r>
              <a:rPr lang="en-GB" b="1" dirty="0" smtClean="0"/>
              <a:t>39%</a:t>
            </a:r>
            <a:endParaRPr lang="en-GB" b="1" dirty="0"/>
          </a:p>
        </p:txBody>
      </p:sp>
      <p:sp>
        <p:nvSpPr>
          <p:cNvPr id="26" name="TextBox 25"/>
          <p:cNvSpPr txBox="1"/>
          <p:nvPr/>
        </p:nvSpPr>
        <p:spPr>
          <a:xfrm>
            <a:off x="10129549" y="4448509"/>
            <a:ext cx="466794" cy="261610"/>
          </a:xfrm>
          <a:prstGeom prst="rect">
            <a:avLst/>
          </a:prstGeom>
          <a:noFill/>
        </p:spPr>
        <p:txBody>
          <a:bodyPr wrap="none" rtlCol="0">
            <a:spAutoFit/>
          </a:bodyPr>
          <a:lstStyle/>
          <a:p>
            <a:r>
              <a:rPr lang="en-GB" b="1" dirty="0" smtClean="0"/>
              <a:t>25%</a:t>
            </a:r>
            <a:endParaRPr lang="en-GB" b="1" dirty="0"/>
          </a:p>
        </p:txBody>
      </p:sp>
      <p:sp>
        <p:nvSpPr>
          <p:cNvPr id="27" name="TextBox 26"/>
          <p:cNvSpPr txBox="1"/>
          <p:nvPr/>
        </p:nvSpPr>
        <p:spPr>
          <a:xfrm>
            <a:off x="10120025" y="5067309"/>
            <a:ext cx="466794" cy="261610"/>
          </a:xfrm>
          <a:prstGeom prst="rect">
            <a:avLst/>
          </a:prstGeom>
          <a:noFill/>
        </p:spPr>
        <p:txBody>
          <a:bodyPr wrap="none" rtlCol="0">
            <a:spAutoFit/>
          </a:bodyPr>
          <a:lstStyle/>
          <a:p>
            <a:r>
              <a:rPr lang="en-GB" b="1" dirty="0" smtClean="0"/>
              <a:t>39%</a:t>
            </a:r>
            <a:endParaRPr lang="en-GB" b="1" dirty="0"/>
          </a:p>
        </p:txBody>
      </p:sp>
      <p:sp>
        <p:nvSpPr>
          <p:cNvPr id="28" name="TextBox 27"/>
          <p:cNvSpPr txBox="1"/>
          <p:nvPr/>
        </p:nvSpPr>
        <p:spPr>
          <a:xfrm>
            <a:off x="10120025" y="5710251"/>
            <a:ext cx="466794" cy="261610"/>
          </a:xfrm>
          <a:prstGeom prst="rect">
            <a:avLst/>
          </a:prstGeom>
          <a:noFill/>
        </p:spPr>
        <p:txBody>
          <a:bodyPr wrap="none" rtlCol="0">
            <a:spAutoFit/>
          </a:bodyPr>
          <a:lstStyle/>
          <a:p>
            <a:r>
              <a:rPr lang="en-GB" b="1" dirty="0" smtClean="0"/>
              <a:t>20%</a:t>
            </a:r>
            <a:endParaRPr lang="en-GB"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9313" y="415925"/>
            <a:ext cx="8924162" cy="1079500"/>
          </a:xfrm>
        </p:spPr>
        <p:txBody>
          <a:bodyPr/>
          <a:lstStyle/>
          <a:p>
            <a:r>
              <a:rPr dirty="0" smtClean="0"/>
              <a:t>Sources of stress and anger when driving.</a:t>
            </a:r>
            <a:br>
              <a:rPr dirty="0" smtClean="0"/>
            </a:br>
            <a:r>
              <a:rPr sz="1400" dirty="0" smtClean="0">
                <a:solidFill>
                  <a:prstClr val="black"/>
                </a:solidFill>
                <a:latin typeface="Arial" pitchFamily="34" charset="0"/>
                <a:ea typeface="Geneva"/>
                <a:cs typeface="Geneva"/>
              </a:rPr>
              <a:t>The most significant 'stress points' relate to the behaviour of other drivers, which are at best careless, and at worst dangerous. Whilst technology has been praised for improving safety, here it is the biggest source of stress.</a:t>
            </a:r>
            <a:endParaRPr lang="en-GB" dirty="0"/>
          </a:p>
        </p:txBody>
      </p:sp>
      <p:graphicFrame>
        <p:nvGraphicFramePr>
          <p:cNvPr id="5" name="Chart 4"/>
          <p:cNvGraphicFramePr/>
          <p:nvPr/>
        </p:nvGraphicFramePr>
        <p:xfrm>
          <a:off x="629411" y="1495409"/>
          <a:ext cx="8429684" cy="5500726"/>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S4Q15  Which of the following make you particularly stressed or angry, when driving these days?</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7" name="Rounded Rectangle 6"/>
          <p:cNvSpPr/>
          <p:nvPr/>
        </p:nvSpPr>
        <p:spPr bwMode="auto">
          <a:xfrm>
            <a:off x="1058039" y="1566847"/>
            <a:ext cx="7742664" cy="1285884"/>
          </a:xfrm>
          <a:prstGeom prst="roundRect">
            <a:avLst/>
          </a:prstGeom>
          <a:noFill/>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 name="Rectangle 8"/>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sp>
        <p:nvSpPr>
          <p:cNvPr id="8" name="Rectangle 7"/>
          <p:cNvSpPr/>
          <p:nvPr/>
        </p:nvSpPr>
        <p:spPr bwMode="auto">
          <a:xfrm>
            <a:off x="9376767" y="469057"/>
            <a:ext cx="1080120" cy="79208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 name="TextBox 9"/>
          <p:cNvSpPr txBox="1"/>
          <p:nvPr/>
        </p:nvSpPr>
        <p:spPr>
          <a:xfrm>
            <a:off x="9231540" y="2125241"/>
            <a:ext cx="505267" cy="261610"/>
          </a:xfrm>
          <a:prstGeom prst="rect">
            <a:avLst/>
          </a:prstGeom>
          <a:noFill/>
        </p:spPr>
        <p:txBody>
          <a:bodyPr wrap="none" rtlCol="0">
            <a:spAutoFit/>
          </a:bodyPr>
          <a:lstStyle/>
          <a:p>
            <a:r>
              <a:rPr lang="en-GB" dirty="0" smtClean="0"/>
              <a:t>56% </a:t>
            </a:r>
            <a:endParaRPr lang="en-GB" dirty="0"/>
          </a:p>
        </p:txBody>
      </p:sp>
      <p:sp>
        <p:nvSpPr>
          <p:cNvPr id="12" name="Text Box 17"/>
          <p:cNvSpPr txBox="1">
            <a:spLocks noChangeArrowheads="1"/>
          </p:cNvSpPr>
          <p:nvPr/>
        </p:nvSpPr>
        <p:spPr bwMode="auto">
          <a:xfrm>
            <a:off x="9016727" y="1405161"/>
            <a:ext cx="85725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1990</a:t>
            </a:r>
            <a:endParaRPr lang="en-GB" sz="1400" b="1" dirty="0">
              <a:latin typeface="+mn-lt"/>
              <a:ea typeface="Geneva" pitchFamily="-107" charset="-128"/>
              <a:cs typeface="+mn-cs"/>
            </a:endParaRPr>
          </a:p>
        </p:txBody>
      </p:sp>
      <p:sp>
        <p:nvSpPr>
          <p:cNvPr id="23" name="Text Box 17"/>
          <p:cNvSpPr txBox="1">
            <a:spLocks noChangeArrowheads="1"/>
          </p:cNvSpPr>
          <p:nvPr/>
        </p:nvSpPr>
        <p:spPr bwMode="auto">
          <a:xfrm>
            <a:off x="9664799" y="1405161"/>
            <a:ext cx="85725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2008</a:t>
            </a:r>
            <a:endParaRPr lang="en-GB" sz="1400" b="1" dirty="0">
              <a:latin typeface="+mn-lt"/>
              <a:ea typeface="Geneva" pitchFamily="-107" charset="-128"/>
              <a:cs typeface="+mn-cs"/>
            </a:endParaRPr>
          </a:p>
        </p:txBody>
      </p:sp>
      <p:sp>
        <p:nvSpPr>
          <p:cNvPr id="24" name="TextBox 23"/>
          <p:cNvSpPr txBox="1"/>
          <p:nvPr/>
        </p:nvSpPr>
        <p:spPr>
          <a:xfrm>
            <a:off x="9231540" y="2485281"/>
            <a:ext cx="505267" cy="261610"/>
          </a:xfrm>
          <a:prstGeom prst="rect">
            <a:avLst/>
          </a:prstGeom>
          <a:noFill/>
        </p:spPr>
        <p:txBody>
          <a:bodyPr wrap="none" rtlCol="0">
            <a:spAutoFit/>
          </a:bodyPr>
          <a:lstStyle/>
          <a:p>
            <a:r>
              <a:rPr lang="en-GB" dirty="0" smtClean="0"/>
              <a:t>70% </a:t>
            </a:r>
            <a:endParaRPr lang="en-GB" dirty="0"/>
          </a:p>
        </p:txBody>
      </p:sp>
      <p:sp>
        <p:nvSpPr>
          <p:cNvPr id="25" name="TextBox 24"/>
          <p:cNvSpPr txBox="1"/>
          <p:nvPr/>
        </p:nvSpPr>
        <p:spPr>
          <a:xfrm>
            <a:off x="9231540" y="4429497"/>
            <a:ext cx="505267" cy="261610"/>
          </a:xfrm>
          <a:prstGeom prst="rect">
            <a:avLst/>
          </a:prstGeom>
          <a:noFill/>
        </p:spPr>
        <p:txBody>
          <a:bodyPr wrap="none" rtlCol="0">
            <a:spAutoFit/>
          </a:bodyPr>
          <a:lstStyle/>
          <a:p>
            <a:r>
              <a:rPr lang="en-GB" dirty="0" smtClean="0"/>
              <a:t>34% </a:t>
            </a:r>
            <a:endParaRPr lang="en-GB" dirty="0"/>
          </a:p>
        </p:txBody>
      </p:sp>
      <p:sp>
        <p:nvSpPr>
          <p:cNvPr id="26" name="TextBox 25"/>
          <p:cNvSpPr txBox="1"/>
          <p:nvPr/>
        </p:nvSpPr>
        <p:spPr>
          <a:xfrm>
            <a:off x="9880823" y="2125241"/>
            <a:ext cx="505267" cy="261610"/>
          </a:xfrm>
          <a:prstGeom prst="rect">
            <a:avLst/>
          </a:prstGeom>
          <a:noFill/>
        </p:spPr>
        <p:txBody>
          <a:bodyPr wrap="none" rtlCol="0">
            <a:spAutoFit/>
          </a:bodyPr>
          <a:lstStyle/>
          <a:p>
            <a:r>
              <a:rPr lang="en-GB" dirty="0" smtClean="0"/>
              <a:t>79% </a:t>
            </a:r>
            <a:endParaRPr lang="en-GB" dirty="0"/>
          </a:p>
        </p:txBody>
      </p:sp>
      <p:sp>
        <p:nvSpPr>
          <p:cNvPr id="27" name="TextBox 26"/>
          <p:cNvSpPr txBox="1"/>
          <p:nvPr/>
        </p:nvSpPr>
        <p:spPr>
          <a:xfrm>
            <a:off x="9880823" y="2485281"/>
            <a:ext cx="505267" cy="261610"/>
          </a:xfrm>
          <a:prstGeom prst="rect">
            <a:avLst/>
          </a:prstGeom>
          <a:noFill/>
        </p:spPr>
        <p:txBody>
          <a:bodyPr wrap="none" rtlCol="0">
            <a:spAutoFit/>
          </a:bodyPr>
          <a:lstStyle/>
          <a:p>
            <a:r>
              <a:rPr lang="en-GB" dirty="0" smtClean="0"/>
              <a:t>84% </a:t>
            </a:r>
            <a:endParaRPr lang="en-GB" dirty="0"/>
          </a:p>
        </p:txBody>
      </p:sp>
      <p:sp>
        <p:nvSpPr>
          <p:cNvPr id="28" name="TextBox 27"/>
          <p:cNvSpPr txBox="1"/>
          <p:nvPr/>
        </p:nvSpPr>
        <p:spPr>
          <a:xfrm>
            <a:off x="9880823" y="4429497"/>
            <a:ext cx="505267" cy="261610"/>
          </a:xfrm>
          <a:prstGeom prst="rect">
            <a:avLst/>
          </a:prstGeom>
          <a:noFill/>
        </p:spPr>
        <p:txBody>
          <a:bodyPr wrap="none" rtlCol="0">
            <a:spAutoFit/>
          </a:bodyPr>
          <a:lstStyle/>
          <a:p>
            <a:r>
              <a:rPr lang="en-GB" dirty="0" smtClean="0"/>
              <a:t>55% </a:t>
            </a:r>
            <a:endParaRPr lang="en-GB" dirty="0"/>
          </a:p>
        </p:txBody>
      </p:sp>
      <p:sp>
        <p:nvSpPr>
          <p:cNvPr id="29" name="TextBox 28"/>
          <p:cNvSpPr txBox="1"/>
          <p:nvPr/>
        </p:nvSpPr>
        <p:spPr>
          <a:xfrm>
            <a:off x="9880823" y="1719615"/>
            <a:ext cx="505267" cy="261610"/>
          </a:xfrm>
          <a:prstGeom prst="rect">
            <a:avLst/>
          </a:prstGeom>
          <a:noFill/>
        </p:spPr>
        <p:txBody>
          <a:bodyPr wrap="none" rtlCol="0">
            <a:spAutoFit/>
          </a:bodyPr>
          <a:lstStyle/>
          <a:p>
            <a:r>
              <a:rPr lang="en-GB" dirty="0" smtClean="0"/>
              <a:t>79% </a:t>
            </a:r>
            <a:endParaRPr lang="en-GB" dirty="0"/>
          </a:p>
        </p:txBody>
      </p:sp>
      <p:sp>
        <p:nvSpPr>
          <p:cNvPr id="30" name="TextBox 29"/>
          <p:cNvSpPr txBox="1"/>
          <p:nvPr/>
        </p:nvSpPr>
        <p:spPr>
          <a:xfrm>
            <a:off x="9880823" y="2917329"/>
            <a:ext cx="505267" cy="261610"/>
          </a:xfrm>
          <a:prstGeom prst="rect">
            <a:avLst/>
          </a:prstGeom>
          <a:noFill/>
        </p:spPr>
        <p:txBody>
          <a:bodyPr wrap="none" rtlCol="0">
            <a:spAutoFit/>
          </a:bodyPr>
          <a:lstStyle/>
          <a:p>
            <a:r>
              <a:rPr lang="en-GB" dirty="0" smtClean="0"/>
              <a:t>70% </a:t>
            </a:r>
            <a:endParaRPr lang="en-GB" dirty="0"/>
          </a:p>
        </p:txBody>
      </p:sp>
      <p:sp>
        <p:nvSpPr>
          <p:cNvPr id="31" name="TextBox 30"/>
          <p:cNvSpPr txBox="1"/>
          <p:nvPr/>
        </p:nvSpPr>
        <p:spPr>
          <a:xfrm>
            <a:off x="9880823" y="3375799"/>
            <a:ext cx="505267" cy="261610"/>
          </a:xfrm>
          <a:prstGeom prst="rect">
            <a:avLst/>
          </a:prstGeom>
          <a:noFill/>
        </p:spPr>
        <p:txBody>
          <a:bodyPr wrap="none" rtlCol="0">
            <a:spAutoFit/>
          </a:bodyPr>
          <a:lstStyle/>
          <a:p>
            <a:r>
              <a:rPr lang="en-GB" dirty="0" smtClean="0"/>
              <a:t>69% </a:t>
            </a:r>
            <a:endParaRPr lang="en-GB" dirty="0"/>
          </a:p>
        </p:txBody>
      </p:sp>
      <p:sp>
        <p:nvSpPr>
          <p:cNvPr id="32" name="TextBox 31"/>
          <p:cNvSpPr txBox="1"/>
          <p:nvPr/>
        </p:nvSpPr>
        <p:spPr>
          <a:xfrm>
            <a:off x="9880823" y="5005561"/>
            <a:ext cx="505267" cy="261610"/>
          </a:xfrm>
          <a:prstGeom prst="rect">
            <a:avLst/>
          </a:prstGeom>
          <a:noFill/>
        </p:spPr>
        <p:txBody>
          <a:bodyPr wrap="none" rtlCol="0">
            <a:spAutoFit/>
          </a:bodyPr>
          <a:lstStyle/>
          <a:p>
            <a:r>
              <a:rPr lang="en-GB" dirty="0" smtClean="0"/>
              <a:t>58% </a:t>
            </a:r>
            <a:endParaRPr lang="en-GB" dirty="0"/>
          </a:p>
        </p:txBody>
      </p:sp>
      <p:sp>
        <p:nvSpPr>
          <p:cNvPr id="33" name="TextBox 32"/>
          <p:cNvSpPr txBox="1"/>
          <p:nvPr/>
        </p:nvSpPr>
        <p:spPr>
          <a:xfrm>
            <a:off x="9880823" y="5437609"/>
            <a:ext cx="505267" cy="261610"/>
          </a:xfrm>
          <a:prstGeom prst="rect">
            <a:avLst/>
          </a:prstGeom>
          <a:noFill/>
        </p:spPr>
        <p:txBody>
          <a:bodyPr wrap="none" rtlCol="0">
            <a:spAutoFit/>
          </a:bodyPr>
          <a:lstStyle/>
          <a:p>
            <a:r>
              <a:rPr lang="en-GB" dirty="0" smtClean="0"/>
              <a:t>48% </a:t>
            </a:r>
            <a:endParaRPr lang="en-GB" dirty="0"/>
          </a:p>
        </p:txBody>
      </p:sp>
      <p:sp>
        <p:nvSpPr>
          <p:cNvPr id="34" name="TextBox 33"/>
          <p:cNvSpPr txBox="1"/>
          <p:nvPr/>
        </p:nvSpPr>
        <p:spPr>
          <a:xfrm>
            <a:off x="9880823" y="6085681"/>
            <a:ext cx="505267" cy="261610"/>
          </a:xfrm>
          <a:prstGeom prst="rect">
            <a:avLst/>
          </a:prstGeom>
          <a:noFill/>
        </p:spPr>
        <p:txBody>
          <a:bodyPr wrap="none" rtlCol="0">
            <a:spAutoFit/>
          </a:bodyPr>
          <a:lstStyle/>
          <a:p>
            <a:r>
              <a:rPr lang="en-GB" dirty="0" smtClean="0"/>
              <a:t>10% </a:t>
            </a:r>
            <a:endParaRPr lang="en-GB"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Arrow Connector 37"/>
          <p:cNvCxnSpPr>
            <a:endCxn id="80" idx="1"/>
          </p:cNvCxnSpPr>
          <p:nvPr/>
        </p:nvCxnSpPr>
        <p:spPr bwMode="auto">
          <a:xfrm flipV="1">
            <a:off x="4906167" y="2483470"/>
            <a:ext cx="2471688" cy="12072"/>
          </a:xfrm>
          <a:prstGeom prst="straightConnector1">
            <a:avLst/>
          </a:prstGeom>
          <a:solidFill>
            <a:schemeClr val="accent1"/>
          </a:solidFill>
          <a:ln w="9525" cap="flat" cmpd="sng" algn="ctr">
            <a:solidFill>
              <a:schemeClr val="tx1">
                <a:lumMod val="50000"/>
                <a:lumOff val="50000"/>
              </a:schemeClr>
            </a:solidFill>
            <a:prstDash val="dash"/>
            <a:round/>
            <a:headEnd type="none" w="med" len="med"/>
            <a:tailEnd type="arrow"/>
          </a:ln>
          <a:effectLst/>
        </p:spPr>
      </p:cxnSp>
      <p:cxnSp>
        <p:nvCxnSpPr>
          <p:cNvPr id="63" name="Straight Arrow Connector 62"/>
          <p:cNvCxnSpPr/>
          <p:nvPr/>
        </p:nvCxnSpPr>
        <p:spPr bwMode="auto">
          <a:xfrm>
            <a:off x="4906167" y="3279771"/>
            <a:ext cx="2509854" cy="1588"/>
          </a:xfrm>
          <a:prstGeom prst="straightConnector1">
            <a:avLst/>
          </a:prstGeom>
          <a:solidFill>
            <a:schemeClr val="accent1"/>
          </a:solidFill>
          <a:ln w="9525" cap="flat" cmpd="sng" algn="ctr">
            <a:solidFill>
              <a:schemeClr val="tx1">
                <a:lumMod val="50000"/>
                <a:lumOff val="50000"/>
              </a:schemeClr>
            </a:solidFill>
            <a:prstDash val="dash"/>
            <a:round/>
            <a:headEnd type="none" w="med" len="med"/>
            <a:tailEnd type="arrow"/>
          </a:ln>
          <a:effectLst/>
        </p:spPr>
      </p:cxnSp>
      <p:cxnSp>
        <p:nvCxnSpPr>
          <p:cNvPr id="64" name="Straight Arrow Connector 63"/>
          <p:cNvCxnSpPr/>
          <p:nvPr/>
        </p:nvCxnSpPr>
        <p:spPr bwMode="auto">
          <a:xfrm>
            <a:off x="4906167" y="4065589"/>
            <a:ext cx="2581292" cy="1588"/>
          </a:xfrm>
          <a:prstGeom prst="straightConnector1">
            <a:avLst/>
          </a:prstGeom>
          <a:solidFill>
            <a:schemeClr val="accent1"/>
          </a:solidFill>
          <a:ln w="9525" cap="flat" cmpd="sng" algn="ctr">
            <a:solidFill>
              <a:schemeClr val="tx1">
                <a:lumMod val="50000"/>
                <a:lumOff val="50000"/>
              </a:schemeClr>
            </a:solidFill>
            <a:prstDash val="dash"/>
            <a:round/>
            <a:headEnd type="none" w="med" len="med"/>
            <a:tailEnd type="arrow"/>
          </a:ln>
          <a:effectLst/>
        </p:spPr>
      </p:cxnSp>
      <p:cxnSp>
        <p:nvCxnSpPr>
          <p:cNvPr id="65" name="Straight Arrow Connector 64"/>
          <p:cNvCxnSpPr/>
          <p:nvPr/>
        </p:nvCxnSpPr>
        <p:spPr bwMode="auto">
          <a:xfrm>
            <a:off x="4906167" y="4852995"/>
            <a:ext cx="2867044" cy="1588"/>
          </a:xfrm>
          <a:prstGeom prst="straightConnector1">
            <a:avLst/>
          </a:prstGeom>
          <a:solidFill>
            <a:schemeClr val="accent1"/>
          </a:solidFill>
          <a:ln w="9525" cap="flat" cmpd="sng" algn="ctr">
            <a:solidFill>
              <a:schemeClr val="tx1">
                <a:lumMod val="50000"/>
                <a:lumOff val="50000"/>
              </a:schemeClr>
            </a:solidFill>
            <a:prstDash val="dash"/>
            <a:round/>
            <a:headEnd type="none" w="med" len="med"/>
            <a:tailEnd type="arrow"/>
          </a:ln>
          <a:effectLst/>
        </p:spPr>
      </p:cxnSp>
      <p:cxnSp>
        <p:nvCxnSpPr>
          <p:cNvPr id="66" name="Straight Arrow Connector 65"/>
          <p:cNvCxnSpPr>
            <a:endCxn id="44" idx="3"/>
          </p:cNvCxnSpPr>
          <p:nvPr/>
        </p:nvCxnSpPr>
        <p:spPr bwMode="auto">
          <a:xfrm>
            <a:off x="4906167" y="5708663"/>
            <a:ext cx="2938482" cy="13659"/>
          </a:xfrm>
          <a:prstGeom prst="straightConnector1">
            <a:avLst/>
          </a:prstGeom>
          <a:solidFill>
            <a:schemeClr val="accent1"/>
          </a:solidFill>
          <a:ln w="9525" cap="flat" cmpd="sng" algn="ctr">
            <a:solidFill>
              <a:schemeClr val="tx1">
                <a:lumMod val="50000"/>
                <a:lumOff val="50000"/>
              </a:schemeClr>
            </a:solidFill>
            <a:prstDash val="dash"/>
            <a:round/>
            <a:headEnd type="none" w="med" len="med"/>
            <a:tailEnd type="arrow"/>
          </a:ln>
          <a:effectLst/>
        </p:spPr>
      </p:cxnSp>
      <p:sp>
        <p:nvSpPr>
          <p:cNvPr id="6148" name="Title 1"/>
          <p:cNvSpPr>
            <a:spLocks noGrp="1"/>
          </p:cNvSpPr>
          <p:nvPr>
            <p:ph type="title"/>
          </p:nvPr>
        </p:nvSpPr>
        <p:spPr>
          <a:xfrm>
            <a:off x="849313" y="352401"/>
            <a:ext cx="9209914" cy="1079500"/>
          </a:xfrm>
          <a:noFill/>
        </p:spPr>
        <p:txBody>
          <a:bodyPr/>
          <a:lstStyle/>
          <a:p>
            <a:r>
              <a:rPr dirty="0" smtClean="0">
                <a:latin typeface="Arial" pitchFamily="34" charset="0"/>
                <a:ea typeface="Geneva"/>
                <a:cs typeface="Geneva"/>
              </a:rPr>
              <a:t>Breaking the speed limit.</a:t>
            </a:r>
            <a:br>
              <a:rPr dirty="0" smtClean="0">
                <a:latin typeface="Arial" pitchFamily="34" charset="0"/>
                <a:ea typeface="Geneva"/>
                <a:cs typeface="Geneva"/>
              </a:rPr>
            </a:br>
            <a:r>
              <a:rPr sz="1400" dirty="0" smtClean="0">
                <a:latin typeface="Arial" pitchFamily="34" charset="0"/>
                <a:ea typeface="Geneva"/>
                <a:cs typeface="Geneva"/>
              </a:rPr>
              <a:t>Whilst the incidence of speeding on motorways and country roads remains the same as last year, fewer drivers are speeding on 30mph roads than in 2012, but more people are speeding in 20mph urban area zones.</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68451" y="6853259"/>
            <a:ext cx="6561950"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S4Q2b  How often do you break the speed limit on: a) motorways; b) country roads; c) urban roads – 40mph;      d) urban roads – 30 mph; e) 20mph zones in urban areas?</a:t>
            </a:r>
          </a:p>
          <a:p>
            <a:pPr marL="391077" indent="-391077" eaLnBrk="0" hangingPunct="0">
              <a:defRPr/>
            </a:pPr>
            <a:r>
              <a:rPr lang="en-GB" sz="1000" dirty="0" smtClean="0">
                <a:solidFill>
                  <a:srgbClr val="4D4D4D"/>
                </a:solidFill>
              </a:rPr>
              <a:t>S4Q6  Which of these statements describes your attitude to keeping to the speed limit on the </a:t>
            </a:r>
            <a:r>
              <a:rPr lang="en-GB" sz="1000" u="sng" dirty="0" smtClean="0">
                <a:solidFill>
                  <a:srgbClr val="4D4D4D"/>
                </a:solidFill>
              </a:rPr>
              <a:t>motorways </a:t>
            </a:r>
            <a:r>
              <a:rPr lang="en-GB" sz="1000" dirty="0" smtClean="0">
                <a:solidFill>
                  <a:srgbClr val="4D4D4D"/>
                </a:solidFill>
              </a:rPr>
              <a:t>and</a:t>
            </a:r>
            <a:r>
              <a:rPr lang="en-GB" sz="1000" u="sng" dirty="0" smtClean="0">
                <a:solidFill>
                  <a:srgbClr val="4D4D4D"/>
                </a:solidFill>
              </a:rPr>
              <a:t> in towns</a:t>
            </a:r>
            <a:r>
              <a:rPr lang="en-GB" sz="1000" dirty="0" smtClean="0">
                <a:solidFill>
                  <a:srgbClr val="4D4D4D"/>
                </a:solidFill>
              </a:rPr>
              <a:t>? </a:t>
            </a:r>
            <a:r>
              <a:rPr lang="en-GB" sz="1000" dirty="0" smtClean="0">
                <a:solidFill>
                  <a:srgbClr val="4D4D4D"/>
                </a:solidFill>
                <a:latin typeface="+mn-lt"/>
              </a:rPr>
              <a:t>Base: all respondents 2013 (n=1,542); 2012 (n=1,003)</a:t>
            </a:r>
            <a:endParaRPr lang="en-GB" sz="1000" dirty="0">
              <a:solidFill>
                <a:srgbClr val="4D4D4D"/>
              </a:solidFill>
              <a:latin typeface="+mn-lt"/>
            </a:endParaRPr>
          </a:p>
        </p:txBody>
      </p:sp>
      <p:graphicFrame>
        <p:nvGraphicFramePr>
          <p:cNvPr id="6" name="Chart 5"/>
          <p:cNvGraphicFramePr>
            <a:graphicFrameLocks/>
          </p:cNvGraphicFramePr>
          <p:nvPr/>
        </p:nvGraphicFramePr>
        <p:xfrm>
          <a:off x="343659" y="1495409"/>
          <a:ext cx="5214974" cy="535785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 Box 17"/>
          <p:cNvSpPr txBox="1">
            <a:spLocks noChangeArrowheads="1"/>
          </p:cNvSpPr>
          <p:nvPr/>
        </p:nvSpPr>
        <p:spPr bwMode="auto">
          <a:xfrm>
            <a:off x="57907" y="2531981"/>
            <a:ext cx="271464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Motorways</a:t>
            </a:r>
            <a:endParaRPr lang="en-GB" sz="1400" b="1" dirty="0">
              <a:latin typeface="+mn-lt"/>
              <a:ea typeface="Geneva" pitchFamily="-107" charset="-128"/>
              <a:cs typeface="+mn-cs"/>
            </a:endParaRPr>
          </a:p>
        </p:txBody>
      </p:sp>
      <p:sp>
        <p:nvSpPr>
          <p:cNvPr id="13" name="Text Box 17"/>
          <p:cNvSpPr txBox="1">
            <a:spLocks noChangeArrowheads="1"/>
          </p:cNvSpPr>
          <p:nvPr/>
        </p:nvSpPr>
        <p:spPr bwMode="auto">
          <a:xfrm>
            <a:off x="57907" y="4317931"/>
            <a:ext cx="271464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Urban roads</a:t>
            </a:r>
            <a:endParaRPr lang="en-GB" sz="1400" b="1" dirty="0">
              <a:latin typeface="+mn-lt"/>
              <a:ea typeface="Geneva" pitchFamily="-107" charset="-128"/>
              <a:cs typeface="+mn-cs"/>
            </a:endParaRPr>
          </a:p>
        </p:txBody>
      </p:sp>
      <p:sp>
        <p:nvSpPr>
          <p:cNvPr id="14" name="Text Box 17"/>
          <p:cNvSpPr txBox="1">
            <a:spLocks noChangeArrowheads="1"/>
          </p:cNvSpPr>
          <p:nvPr/>
        </p:nvSpPr>
        <p:spPr bwMode="auto">
          <a:xfrm>
            <a:off x="57907" y="3460675"/>
            <a:ext cx="271464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Country roads</a:t>
            </a:r>
            <a:endParaRPr lang="en-GB" sz="1400" b="1" dirty="0">
              <a:latin typeface="+mn-lt"/>
              <a:ea typeface="Geneva" pitchFamily="-107" charset="-128"/>
              <a:cs typeface="+mn-cs"/>
            </a:endParaRPr>
          </a:p>
        </p:txBody>
      </p:sp>
      <p:sp>
        <p:nvSpPr>
          <p:cNvPr id="15" name="Text Box 17"/>
          <p:cNvSpPr txBox="1">
            <a:spLocks noChangeArrowheads="1"/>
          </p:cNvSpPr>
          <p:nvPr/>
        </p:nvSpPr>
        <p:spPr bwMode="auto">
          <a:xfrm>
            <a:off x="486535" y="5961005"/>
            <a:ext cx="185738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Urban area zones</a:t>
            </a:r>
            <a:endParaRPr lang="en-GB" sz="1400" b="1" dirty="0">
              <a:latin typeface="+mn-lt"/>
              <a:ea typeface="Geneva" pitchFamily="-107" charset="-128"/>
              <a:cs typeface="+mn-cs"/>
            </a:endParaRPr>
          </a:p>
        </p:txBody>
      </p:sp>
      <p:sp>
        <p:nvSpPr>
          <p:cNvPr id="16" name="Oval 45"/>
          <p:cNvSpPr>
            <a:spLocks noChangeArrowheads="1"/>
          </p:cNvSpPr>
          <p:nvPr/>
        </p:nvSpPr>
        <p:spPr bwMode="auto">
          <a:xfrm>
            <a:off x="1200917" y="2103356"/>
            <a:ext cx="428625" cy="428625"/>
          </a:xfrm>
          <a:prstGeom prst="ellipse">
            <a:avLst/>
          </a:prstGeom>
          <a:solidFill>
            <a:schemeClr val="bg1"/>
          </a:solidFill>
          <a:ln w="76200" algn="ctr">
            <a:solidFill>
              <a:srgbClr val="FF0000"/>
            </a:solidFill>
            <a:round/>
            <a:headEnd/>
            <a:tailEnd/>
          </a:ln>
        </p:spPr>
        <p:txBody>
          <a:bodyPr wrap="none" lIns="91383" tIns="45692" rIns="91383" bIns="45692" anchor="ctr"/>
          <a:lstStyle/>
          <a:p>
            <a:pPr algn="ctr" eaLnBrk="0" hangingPunct="0">
              <a:defRPr/>
            </a:pPr>
            <a:r>
              <a:rPr lang="en-GB" sz="1600" b="1" dirty="0">
                <a:latin typeface="+mn-lt"/>
                <a:ea typeface="Geneva" pitchFamily="-107" charset="-128"/>
                <a:cs typeface="+mn-cs"/>
              </a:rPr>
              <a:t>70</a:t>
            </a:r>
          </a:p>
        </p:txBody>
      </p:sp>
      <p:sp>
        <p:nvSpPr>
          <p:cNvPr id="17" name="Oval 46"/>
          <p:cNvSpPr>
            <a:spLocks noChangeArrowheads="1"/>
          </p:cNvSpPr>
          <p:nvPr/>
        </p:nvSpPr>
        <p:spPr bwMode="auto">
          <a:xfrm>
            <a:off x="1200917" y="3889306"/>
            <a:ext cx="428625" cy="428625"/>
          </a:xfrm>
          <a:prstGeom prst="ellipse">
            <a:avLst/>
          </a:prstGeom>
          <a:solidFill>
            <a:schemeClr val="bg1"/>
          </a:solidFill>
          <a:ln w="76200" algn="ctr">
            <a:solidFill>
              <a:srgbClr val="FF0000"/>
            </a:solidFill>
            <a:round/>
            <a:headEnd/>
            <a:tailEnd/>
          </a:ln>
        </p:spPr>
        <p:txBody>
          <a:bodyPr wrap="none" lIns="91383" tIns="45692" rIns="91383" bIns="45692" anchor="ctr"/>
          <a:lstStyle/>
          <a:p>
            <a:pPr algn="ctr" eaLnBrk="0" hangingPunct="0">
              <a:defRPr/>
            </a:pPr>
            <a:r>
              <a:rPr lang="en-GB" sz="1600" b="1" dirty="0">
                <a:latin typeface="+mn-lt"/>
                <a:ea typeface="Geneva" pitchFamily="-107" charset="-128"/>
                <a:cs typeface="+mn-cs"/>
              </a:rPr>
              <a:t>4</a:t>
            </a:r>
            <a:r>
              <a:rPr lang="en-GB" sz="1600" b="1" dirty="0" smtClean="0">
                <a:latin typeface="+mn-lt"/>
                <a:ea typeface="Geneva" pitchFamily="-107" charset="-128"/>
                <a:cs typeface="+mn-cs"/>
              </a:rPr>
              <a:t>0</a:t>
            </a:r>
            <a:endParaRPr lang="en-GB" sz="1600" b="1" dirty="0">
              <a:latin typeface="+mn-lt"/>
              <a:ea typeface="Geneva" pitchFamily="-107" charset="-128"/>
              <a:cs typeface="+mn-cs"/>
            </a:endParaRPr>
          </a:p>
        </p:txBody>
      </p:sp>
      <p:sp>
        <p:nvSpPr>
          <p:cNvPr id="18" name="Oval 47"/>
          <p:cNvSpPr>
            <a:spLocks noChangeArrowheads="1"/>
          </p:cNvSpPr>
          <p:nvPr/>
        </p:nvSpPr>
        <p:spPr bwMode="auto">
          <a:xfrm>
            <a:off x="986601" y="2995610"/>
            <a:ext cx="428625" cy="428625"/>
          </a:xfrm>
          <a:prstGeom prst="ellipse">
            <a:avLst/>
          </a:prstGeom>
          <a:solidFill>
            <a:schemeClr val="bg1"/>
          </a:solidFill>
          <a:ln w="76200" algn="ctr">
            <a:solidFill>
              <a:srgbClr val="FF0000"/>
            </a:solidFill>
            <a:round/>
            <a:headEnd/>
            <a:tailEnd/>
          </a:ln>
        </p:spPr>
        <p:txBody>
          <a:bodyPr wrap="none" lIns="91383" tIns="45692" rIns="91383" bIns="45692" anchor="ctr"/>
          <a:lstStyle/>
          <a:p>
            <a:pPr algn="ctr" eaLnBrk="0" hangingPunct="0">
              <a:defRPr/>
            </a:pPr>
            <a:r>
              <a:rPr lang="en-GB" sz="1600" b="1" dirty="0">
                <a:latin typeface="+mn-lt"/>
                <a:ea typeface="Geneva" pitchFamily="-107" charset="-128"/>
                <a:cs typeface="+mn-cs"/>
              </a:rPr>
              <a:t>50</a:t>
            </a:r>
          </a:p>
        </p:txBody>
      </p:sp>
      <p:sp>
        <p:nvSpPr>
          <p:cNvPr id="19" name="Oval 47"/>
          <p:cNvSpPr>
            <a:spLocks noChangeArrowheads="1"/>
          </p:cNvSpPr>
          <p:nvPr/>
        </p:nvSpPr>
        <p:spPr bwMode="auto">
          <a:xfrm>
            <a:off x="1200917" y="5495940"/>
            <a:ext cx="428625" cy="428625"/>
          </a:xfrm>
          <a:prstGeom prst="ellipse">
            <a:avLst/>
          </a:prstGeom>
          <a:solidFill>
            <a:schemeClr val="bg1"/>
          </a:solidFill>
          <a:ln w="76200" algn="ctr">
            <a:solidFill>
              <a:srgbClr val="FF0000"/>
            </a:solidFill>
            <a:round/>
            <a:headEnd/>
            <a:tailEnd/>
          </a:ln>
        </p:spPr>
        <p:txBody>
          <a:bodyPr wrap="none" lIns="91383" tIns="45692" rIns="91383" bIns="45692" anchor="ctr"/>
          <a:lstStyle/>
          <a:p>
            <a:pPr algn="ctr" eaLnBrk="0" hangingPunct="0">
              <a:defRPr/>
            </a:pPr>
            <a:r>
              <a:rPr lang="en-GB" sz="1600" b="1" dirty="0">
                <a:latin typeface="+mn-lt"/>
                <a:ea typeface="Geneva" pitchFamily="-107" charset="-128"/>
                <a:cs typeface="+mn-cs"/>
              </a:rPr>
              <a:t>20</a:t>
            </a:r>
          </a:p>
        </p:txBody>
      </p:sp>
      <p:sp>
        <p:nvSpPr>
          <p:cNvPr id="20" name="Oval 47"/>
          <p:cNvSpPr>
            <a:spLocks noChangeArrowheads="1"/>
          </p:cNvSpPr>
          <p:nvPr/>
        </p:nvSpPr>
        <p:spPr bwMode="auto">
          <a:xfrm>
            <a:off x="1415229" y="2995610"/>
            <a:ext cx="428625" cy="428625"/>
          </a:xfrm>
          <a:prstGeom prst="ellipse">
            <a:avLst/>
          </a:prstGeom>
          <a:solidFill>
            <a:schemeClr val="bg1"/>
          </a:solidFill>
          <a:ln w="76200" algn="ctr">
            <a:solidFill>
              <a:srgbClr val="FF0000"/>
            </a:solidFill>
            <a:round/>
            <a:headEnd/>
            <a:tailEnd/>
          </a:ln>
        </p:spPr>
        <p:txBody>
          <a:bodyPr wrap="none" lIns="91383" tIns="45692" rIns="91383" bIns="45692" anchor="ctr"/>
          <a:lstStyle/>
          <a:p>
            <a:pPr algn="ctr" eaLnBrk="0" hangingPunct="0">
              <a:defRPr/>
            </a:pPr>
            <a:r>
              <a:rPr lang="en-GB" sz="1600" b="1" dirty="0">
                <a:latin typeface="+mn-lt"/>
                <a:ea typeface="Geneva" pitchFamily="-107" charset="-128"/>
                <a:cs typeface="+mn-cs"/>
              </a:rPr>
              <a:t>6</a:t>
            </a:r>
            <a:r>
              <a:rPr lang="en-GB" sz="1600" b="1" dirty="0" smtClean="0">
                <a:latin typeface="+mn-lt"/>
                <a:ea typeface="Geneva" pitchFamily="-107" charset="-128"/>
                <a:cs typeface="+mn-cs"/>
              </a:rPr>
              <a:t>0</a:t>
            </a:r>
            <a:endParaRPr lang="en-GB" sz="1600" b="1" dirty="0">
              <a:latin typeface="+mn-lt"/>
              <a:ea typeface="Geneva" pitchFamily="-107" charset="-128"/>
              <a:cs typeface="+mn-cs"/>
            </a:endParaRPr>
          </a:p>
        </p:txBody>
      </p:sp>
      <p:sp>
        <p:nvSpPr>
          <p:cNvPr id="22" name="Text Box 17"/>
          <p:cNvSpPr txBox="1">
            <a:spLocks noChangeArrowheads="1"/>
          </p:cNvSpPr>
          <p:nvPr/>
        </p:nvSpPr>
        <p:spPr bwMode="auto">
          <a:xfrm>
            <a:off x="1986733" y="1674725"/>
            <a:ext cx="399100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How often do you break the speed limit?</a:t>
            </a:r>
            <a:endParaRPr lang="en-GB" sz="1400" b="1" dirty="0">
              <a:latin typeface="+mn-lt"/>
              <a:ea typeface="Geneva" pitchFamily="-107" charset="-128"/>
              <a:cs typeface="+mn-cs"/>
            </a:endParaRPr>
          </a:p>
        </p:txBody>
      </p:sp>
      <p:sp>
        <p:nvSpPr>
          <p:cNvPr id="28" name="Text Box 17"/>
          <p:cNvSpPr txBox="1">
            <a:spLocks noChangeArrowheads="1"/>
          </p:cNvSpPr>
          <p:nvPr/>
        </p:nvSpPr>
        <p:spPr bwMode="auto">
          <a:xfrm>
            <a:off x="57907" y="5103749"/>
            <a:ext cx="271464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Urban roads</a:t>
            </a:r>
            <a:endParaRPr lang="en-GB" sz="1400" b="1" dirty="0">
              <a:latin typeface="+mn-lt"/>
              <a:ea typeface="Geneva" pitchFamily="-107" charset="-128"/>
              <a:cs typeface="+mn-cs"/>
            </a:endParaRPr>
          </a:p>
        </p:txBody>
      </p:sp>
      <p:sp>
        <p:nvSpPr>
          <p:cNvPr id="29" name="Oval 46"/>
          <p:cNvSpPr>
            <a:spLocks noChangeArrowheads="1"/>
          </p:cNvSpPr>
          <p:nvPr/>
        </p:nvSpPr>
        <p:spPr bwMode="auto">
          <a:xfrm>
            <a:off x="1200917" y="4675124"/>
            <a:ext cx="428625" cy="428625"/>
          </a:xfrm>
          <a:prstGeom prst="ellipse">
            <a:avLst/>
          </a:prstGeom>
          <a:solidFill>
            <a:schemeClr val="bg1"/>
          </a:solidFill>
          <a:ln w="76200" algn="ctr">
            <a:solidFill>
              <a:srgbClr val="FF0000"/>
            </a:solidFill>
            <a:round/>
            <a:headEnd/>
            <a:tailEnd/>
          </a:ln>
        </p:spPr>
        <p:txBody>
          <a:bodyPr wrap="none" lIns="91383" tIns="45692" rIns="91383" bIns="45692" anchor="ctr"/>
          <a:lstStyle/>
          <a:p>
            <a:pPr algn="ctr" eaLnBrk="0" hangingPunct="0">
              <a:defRPr/>
            </a:pPr>
            <a:r>
              <a:rPr lang="en-GB" sz="1600" b="1" dirty="0">
                <a:latin typeface="+mn-lt"/>
                <a:ea typeface="Geneva" pitchFamily="-107" charset="-128"/>
                <a:cs typeface="+mn-cs"/>
              </a:rPr>
              <a:t>30</a:t>
            </a:r>
          </a:p>
        </p:txBody>
      </p:sp>
      <p:sp>
        <p:nvSpPr>
          <p:cNvPr id="30" name="Text Box 17"/>
          <p:cNvSpPr txBox="1">
            <a:spLocks noChangeArrowheads="1"/>
          </p:cNvSpPr>
          <p:nvPr/>
        </p:nvSpPr>
        <p:spPr bwMode="auto">
          <a:xfrm>
            <a:off x="6058699" y="1638285"/>
            <a:ext cx="206217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Ever break the limit</a:t>
            </a:r>
            <a:endParaRPr lang="en-GB" sz="1400" b="1" dirty="0">
              <a:latin typeface="+mn-lt"/>
              <a:ea typeface="Geneva" pitchFamily="-107" charset="-128"/>
              <a:cs typeface="+mn-cs"/>
            </a:endParaRPr>
          </a:p>
        </p:txBody>
      </p:sp>
      <p:sp>
        <p:nvSpPr>
          <p:cNvPr id="32" name="Rectangle 31"/>
          <p:cNvSpPr/>
          <p:nvPr/>
        </p:nvSpPr>
        <p:spPr bwMode="auto">
          <a:xfrm>
            <a:off x="6334927" y="2209789"/>
            <a:ext cx="642942" cy="3714776"/>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4" name="Rectangle 33"/>
          <p:cNvSpPr/>
          <p:nvPr/>
        </p:nvSpPr>
        <p:spPr bwMode="auto">
          <a:xfrm>
            <a:off x="7263621" y="2209789"/>
            <a:ext cx="642942" cy="3714776"/>
          </a:xfrm>
          <a:prstGeom prst="rect">
            <a:avLst/>
          </a:prstGeom>
          <a:solidFill>
            <a:schemeClr val="accent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5" name="TextBox 34"/>
          <p:cNvSpPr txBox="1"/>
          <p:nvPr/>
        </p:nvSpPr>
        <p:spPr>
          <a:xfrm>
            <a:off x="6344451" y="1924037"/>
            <a:ext cx="524503" cy="276999"/>
          </a:xfrm>
          <a:prstGeom prst="rect">
            <a:avLst/>
          </a:prstGeom>
          <a:noFill/>
        </p:spPr>
        <p:txBody>
          <a:bodyPr wrap="none" rtlCol="0">
            <a:spAutoFit/>
          </a:bodyPr>
          <a:lstStyle/>
          <a:p>
            <a:r>
              <a:rPr lang="en-GB" sz="1200" b="1" dirty="0" smtClean="0"/>
              <a:t>2013</a:t>
            </a:r>
            <a:endParaRPr lang="en-GB" sz="1200" b="1" dirty="0"/>
          </a:p>
        </p:txBody>
      </p:sp>
      <p:sp>
        <p:nvSpPr>
          <p:cNvPr id="36" name="TextBox 35"/>
          <p:cNvSpPr txBox="1"/>
          <p:nvPr/>
        </p:nvSpPr>
        <p:spPr>
          <a:xfrm>
            <a:off x="7273145" y="1924037"/>
            <a:ext cx="524503" cy="276999"/>
          </a:xfrm>
          <a:prstGeom prst="rect">
            <a:avLst/>
          </a:prstGeom>
          <a:noFill/>
        </p:spPr>
        <p:txBody>
          <a:bodyPr wrap="none" rtlCol="0">
            <a:spAutoFit/>
          </a:bodyPr>
          <a:lstStyle/>
          <a:p>
            <a:r>
              <a:rPr lang="en-GB" sz="1200" b="1" dirty="0" smtClean="0"/>
              <a:t>2012</a:t>
            </a:r>
            <a:endParaRPr lang="en-GB" sz="1200" b="1" dirty="0"/>
          </a:p>
        </p:txBody>
      </p:sp>
      <p:sp>
        <p:nvSpPr>
          <p:cNvPr id="67" name="Text Box 17"/>
          <p:cNvSpPr txBox="1">
            <a:spLocks noChangeArrowheads="1"/>
          </p:cNvSpPr>
          <p:nvPr/>
        </p:nvSpPr>
        <p:spPr bwMode="auto">
          <a:xfrm>
            <a:off x="8130401" y="1674725"/>
            <a:ext cx="2000264" cy="536194"/>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Attitudes towards speed limits</a:t>
            </a:r>
            <a:endParaRPr lang="en-GB" sz="1400" b="1" dirty="0">
              <a:latin typeface="+mn-lt"/>
              <a:ea typeface="Geneva" pitchFamily="-107" charset="-128"/>
              <a:cs typeface="+mn-cs"/>
            </a:endParaRPr>
          </a:p>
        </p:txBody>
      </p:sp>
      <p:sp>
        <p:nvSpPr>
          <p:cNvPr id="69" name="Rounded Rectangle 68"/>
          <p:cNvSpPr/>
          <p:nvPr/>
        </p:nvSpPr>
        <p:spPr bwMode="auto">
          <a:xfrm>
            <a:off x="8344715" y="3924301"/>
            <a:ext cx="1500198" cy="1928826"/>
          </a:xfrm>
          <a:prstGeom prst="roundRect">
            <a:avLst/>
          </a:prstGeom>
          <a:solidFill>
            <a:schemeClr val="bg1"/>
          </a:solid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3200" b="1" i="0" u="none" strike="noStrike" cap="none" normalizeH="0" baseline="0" dirty="0" smtClean="0">
                <a:ln>
                  <a:noFill/>
                </a:ln>
                <a:solidFill>
                  <a:schemeClr val="accent1"/>
                </a:solidFill>
                <a:effectLst/>
                <a:latin typeface="Arial" pitchFamily="34" charset="0"/>
              </a:rPr>
              <a:t>51%</a:t>
            </a:r>
          </a:p>
          <a:p>
            <a:pPr marL="0" marR="0" indent="0" algn="ctr"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pitchFamily="34" charset="0"/>
              </a:rPr>
              <a:t>say the speed limit should </a:t>
            </a:r>
            <a:r>
              <a:rPr kumimoji="0" lang="en-GB" sz="1200" b="1" i="0" u="none" strike="noStrike" cap="none" normalizeH="0" baseline="0" dirty="0" smtClean="0">
                <a:ln>
                  <a:noFill/>
                </a:ln>
                <a:solidFill>
                  <a:schemeClr val="tx1"/>
                </a:solidFill>
                <a:effectLst/>
                <a:latin typeface="Arial" pitchFamily="34" charset="0"/>
              </a:rPr>
              <a:t>never</a:t>
            </a:r>
            <a:r>
              <a:rPr kumimoji="0" lang="en-GB" sz="1200" b="0" i="0" u="none" strike="noStrike" cap="none" normalizeH="0" baseline="0" dirty="0" smtClean="0">
                <a:ln>
                  <a:noFill/>
                </a:ln>
                <a:solidFill>
                  <a:schemeClr val="tx1"/>
                </a:solidFill>
                <a:effectLst/>
                <a:latin typeface="Arial" pitchFamily="34" charset="0"/>
              </a:rPr>
              <a:t> be broken in towns</a:t>
            </a:r>
          </a:p>
        </p:txBody>
      </p:sp>
      <p:sp>
        <p:nvSpPr>
          <p:cNvPr id="70" name="Rounded Rectangle 69"/>
          <p:cNvSpPr/>
          <p:nvPr/>
        </p:nvSpPr>
        <p:spPr bwMode="auto">
          <a:xfrm>
            <a:off x="8344715" y="2281227"/>
            <a:ext cx="1500198" cy="1428760"/>
          </a:xfrm>
          <a:prstGeom prst="roundRect">
            <a:avLst/>
          </a:prstGeom>
          <a:solidFill>
            <a:schemeClr val="bg1"/>
          </a:solid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3200" b="1" dirty="0" smtClean="0">
                <a:solidFill>
                  <a:schemeClr val="accent1"/>
                </a:solidFill>
              </a:rPr>
              <a:t>2</a:t>
            </a:r>
            <a:r>
              <a:rPr kumimoji="0" lang="en-GB" sz="3200" b="1" i="0" u="none" strike="noStrike" cap="none" normalizeH="0" baseline="0" dirty="0" smtClean="0">
                <a:ln>
                  <a:noFill/>
                </a:ln>
                <a:solidFill>
                  <a:schemeClr val="accent1"/>
                </a:solidFill>
                <a:effectLst/>
                <a:latin typeface="Arial" pitchFamily="34" charset="0"/>
              </a:rPr>
              <a:t>0%</a:t>
            </a:r>
            <a:r>
              <a:rPr kumimoji="0" lang="en-GB" sz="2400" b="1" i="0" u="none" strike="noStrike" cap="none" normalizeH="0" baseline="0" dirty="0" smtClean="0">
                <a:ln>
                  <a:noFill/>
                </a:ln>
                <a:solidFill>
                  <a:schemeClr val="accent1"/>
                </a:solidFill>
                <a:effectLst/>
                <a:latin typeface="Arial"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pitchFamily="34" charset="0"/>
              </a:rPr>
              <a:t>say the speed limit should </a:t>
            </a:r>
            <a:r>
              <a:rPr kumimoji="0" lang="en-GB" sz="1200" b="1" i="0" u="none" strike="noStrike" cap="none" normalizeH="0" baseline="0" dirty="0" smtClean="0">
                <a:ln>
                  <a:noFill/>
                </a:ln>
                <a:solidFill>
                  <a:schemeClr val="tx1"/>
                </a:solidFill>
                <a:effectLst/>
                <a:latin typeface="Arial" pitchFamily="34" charset="0"/>
              </a:rPr>
              <a:t>never</a:t>
            </a:r>
            <a:r>
              <a:rPr kumimoji="0" lang="en-GB" sz="1200" b="0" i="0" u="none" strike="noStrike" cap="none" normalizeH="0" baseline="0" dirty="0" smtClean="0">
                <a:ln>
                  <a:noFill/>
                </a:ln>
                <a:solidFill>
                  <a:schemeClr val="tx1"/>
                </a:solidFill>
                <a:effectLst/>
                <a:latin typeface="Arial" pitchFamily="34" charset="0"/>
              </a:rPr>
              <a:t> be broken on motorways</a:t>
            </a:r>
          </a:p>
        </p:txBody>
      </p:sp>
      <p:sp>
        <p:nvSpPr>
          <p:cNvPr id="79" name="TextBox 78"/>
          <p:cNvSpPr txBox="1"/>
          <p:nvPr/>
        </p:nvSpPr>
        <p:spPr>
          <a:xfrm>
            <a:off x="6415889" y="2352665"/>
            <a:ext cx="466794" cy="261610"/>
          </a:xfrm>
          <a:prstGeom prst="rect">
            <a:avLst/>
          </a:prstGeom>
          <a:noFill/>
        </p:spPr>
        <p:txBody>
          <a:bodyPr wrap="none" rtlCol="0">
            <a:spAutoFit/>
          </a:bodyPr>
          <a:lstStyle/>
          <a:p>
            <a:r>
              <a:rPr lang="en-GB" b="1" dirty="0" smtClean="0">
                <a:solidFill>
                  <a:schemeClr val="bg1"/>
                </a:solidFill>
              </a:rPr>
              <a:t>65%</a:t>
            </a:r>
            <a:endParaRPr lang="en-GB" b="1" dirty="0">
              <a:solidFill>
                <a:schemeClr val="bg1"/>
              </a:solidFill>
            </a:endParaRPr>
          </a:p>
        </p:txBody>
      </p:sp>
      <p:sp>
        <p:nvSpPr>
          <p:cNvPr id="80" name="TextBox 79"/>
          <p:cNvSpPr txBox="1"/>
          <p:nvPr/>
        </p:nvSpPr>
        <p:spPr>
          <a:xfrm>
            <a:off x="7377855" y="2352665"/>
            <a:ext cx="466794" cy="261610"/>
          </a:xfrm>
          <a:prstGeom prst="rect">
            <a:avLst/>
          </a:prstGeom>
          <a:noFill/>
        </p:spPr>
        <p:txBody>
          <a:bodyPr wrap="none" rtlCol="0">
            <a:spAutoFit/>
          </a:bodyPr>
          <a:lstStyle/>
          <a:p>
            <a:r>
              <a:rPr lang="en-GB" b="1" dirty="0" smtClean="0">
                <a:solidFill>
                  <a:schemeClr val="bg1"/>
                </a:solidFill>
              </a:rPr>
              <a:t>63%</a:t>
            </a:r>
            <a:endParaRPr lang="en-GB" b="1" dirty="0">
              <a:solidFill>
                <a:schemeClr val="bg1"/>
              </a:solidFill>
            </a:endParaRPr>
          </a:p>
        </p:txBody>
      </p:sp>
      <p:sp>
        <p:nvSpPr>
          <p:cNvPr id="81" name="TextBox 80"/>
          <p:cNvSpPr txBox="1"/>
          <p:nvPr/>
        </p:nvSpPr>
        <p:spPr>
          <a:xfrm>
            <a:off x="6415889" y="3162625"/>
            <a:ext cx="466794" cy="261610"/>
          </a:xfrm>
          <a:prstGeom prst="rect">
            <a:avLst/>
          </a:prstGeom>
          <a:noFill/>
        </p:spPr>
        <p:txBody>
          <a:bodyPr wrap="none" rtlCol="0">
            <a:spAutoFit/>
          </a:bodyPr>
          <a:lstStyle/>
          <a:p>
            <a:r>
              <a:rPr lang="en-GB" b="1" dirty="0" smtClean="0">
                <a:solidFill>
                  <a:schemeClr val="bg1"/>
                </a:solidFill>
              </a:rPr>
              <a:t>41%</a:t>
            </a:r>
            <a:endParaRPr lang="en-GB" b="1" dirty="0">
              <a:solidFill>
                <a:schemeClr val="bg1"/>
              </a:solidFill>
            </a:endParaRPr>
          </a:p>
        </p:txBody>
      </p:sp>
      <p:sp>
        <p:nvSpPr>
          <p:cNvPr id="82" name="TextBox 81"/>
          <p:cNvSpPr txBox="1"/>
          <p:nvPr/>
        </p:nvSpPr>
        <p:spPr>
          <a:xfrm>
            <a:off x="7377855" y="3162625"/>
            <a:ext cx="466794" cy="261610"/>
          </a:xfrm>
          <a:prstGeom prst="rect">
            <a:avLst/>
          </a:prstGeom>
          <a:noFill/>
        </p:spPr>
        <p:txBody>
          <a:bodyPr wrap="none" rtlCol="0">
            <a:spAutoFit/>
          </a:bodyPr>
          <a:lstStyle/>
          <a:p>
            <a:r>
              <a:rPr lang="en-GB" b="1" dirty="0" smtClean="0">
                <a:solidFill>
                  <a:schemeClr val="bg1"/>
                </a:solidFill>
              </a:rPr>
              <a:t>37%</a:t>
            </a:r>
            <a:endParaRPr lang="en-GB" b="1" dirty="0">
              <a:solidFill>
                <a:schemeClr val="bg1"/>
              </a:solidFill>
            </a:endParaRPr>
          </a:p>
        </p:txBody>
      </p:sp>
      <p:sp>
        <p:nvSpPr>
          <p:cNvPr id="39" name="TextBox 38"/>
          <p:cNvSpPr txBox="1"/>
          <p:nvPr/>
        </p:nvSpPr>
        <p:spPr>
          <a:xfrm>
            <a:off x="6415889" y="3995739"/>
            <a:ext cx="466794" cy="261610"/>
          </a:xfrm>
          <a:prstGeom prst="rect">
            <a:avLst/>
          </a:prstGeom>
          <a:noFill/>
        </p:spPr>
        <p:txBody>
          <a:bodyPr wrap="none" rtlCol="0">
            <a:spAutoFit/>
          </a:bodyPr>
          <a:lstStyle/>
          <a:p>
            <a:r>
              <a:rPr lang="en-GB" b="1" dirty="0" smtClean="0">
                <a:solidFill>
                  <a:schemeClr val="bg1"/>
                </a:solidFill>
              </a:rPr>
              <a:t>38%</a:t>
            </a:r>
            <a:endParaRPr lang="en-GB" b="1" dirty="0">
              <a:solidFill>
                <a:schemeClr val="bg1"/>
              </a:solidFill>
            </a:endParaRPr>
          </a:p>
        </p:txBody>
      </p:sp>
      <p:sp>
        <p:nvSpPr>
          <p:cNvPr id="40" name="TextBox 39"/>
          <p:cNvSpPr txBox="1"/>
          <p:nvPr/>
        </p:nvSpPr>
        <p:spPr>
          <a:xfrm>
            <a:off x="7470619" y="3924301"/>
            <a:ext cx="231154" cy="261610"/>
          </a:xfrm>
          <a:prstGeom prst="rect">
            <a:avLst/>
          </a:prstGeom>
          <a:noFill/>
        </p:spPr>
        <p:txBody>
          <a:bodyPr wrap="none" rtlCol="0">
            <a:spAutoFit/>
          </a:bodyPr>
          <a:lstStyle/>
          <a:p>
            <a:r>
              <a:rPr lang="en-GB" b="1" dirty="0" smtClean="0">
                <a:solidFill>
                  <a:schemeClr val="bg1"/>
                </a:solidFill>
              </a:rPr>
              <a:t>-</a:t>
            </a:r>
            <a:endParaRPr lang="en-GB" b="1" dirty="0">
              <a:solidFill>
                <a:schemeClr val="bg1"/>
              </a:solidFill>
            </a:endParaRPr>
          </a:p>
        </p:txBody>
      </p:sp>
      <p:sp>
        <p:nvSpPr>
          <p:cNvPr id="41" name="TextBox 40"/>
          <p:cNvSpPr txBox="1"/>
          <p:nvPr/>
        </p:nvSpPr>
        <p:spPr>
          <a:xfrm>
            <a:off x="6415889" y="4734261"/>
            <a:ext cx="466794" cy="261610"/>
          </a:xfrm>
          <a:prstGeom prst="rect">
            <a:avLst/>
          </a:prstGeom>
          <a:noFill/>
        </p:spPr>
        <p:txBody>
          <a:bodyPr wrap="none" rtlCol="0">
            <a:spAutoFit/>
          </a:bodyPr>
          <a:lstStyle/>
          <a:p>
            <a:r>
              <a:rPr lang="en-GB" b="1" dirty="0" smtClean="0">
                <a:solidFill>
                  <a:schemeClr val="bg1"/>
                </a:solidFill>
              </a:rPr>
              <a:t>40%</a:t>
            </a:r>
            <a:endParaRPr lang="en-GB" b="1" dirty="0">
              <a:solidFill>
                <a:schemeClr val="bg1"/>
              </a:solidFill>
            </a:endParaRPr>
          </a:p>
        </p:txBody>
      </p:sp>
      <p:sp>
        <p:nvSpPr>
          <p:cNvPr id="42" name="TextBox 41"/>
          <p:cNvSpPr txBox="1"/>
          <p:nvPr/>
        </p:nvSpPr>
        <p:spPr>
          <a:xfrm>
            <a:off x="7377855" y="4734261"/>
            <a:ext cx="466794" cy="261610"/>
          </a:xfrm>
          <a:prstGeom prst="rect">
            <a:avLst/>
          </a:prstGeom>
          <a:noFill/>
        </p:spPr>
        <p:txBody>
          <a:bodyPr wrap="none" rtlCol="0">
            <a:spAutoFit/>
          </a:bodyPr>
          <a:lstStyle/>
          <a:p>
            <a:r>
              <a:rPr lang="en-GB" b="1" dirty="0" smtClean="0">
                <a:solidFill>
                  <a:schemeClr val="bg1"/>
                </a:solidFill>
              </a:rPr>
              <a:t>46%</a:t>
            </a:r>
            <a:endParaRPr lang="en-GB" b="1" dirty="0">
              <a:solidFill>
                <a:schemeClr val="bg1"/>
              </a:solidFill>
            </a:endParaRPr>
          </a:p>
        </p:txBody>
      </p:sp>
      <p:sp>
        <p:nvSpPr>
          <p:cNvPr id="43" name="TextBox 42"/>
          <p:cNvSpPr txBox="1"/>
          <p:nvPr/>
        </p:nvSpPr>
        <p:spPr>
          <a:xfrm>
            <a:off x="6415889" y="5591517"/>
            <a:ext cx="466794" cy="261610"/>
          </a:xfrm>
          <a:prstGeom prst="rect">
            <a:avLst/>
          </a:prstGeom>
          <a:noFill/>
        </p:spPr>
        <p:txBody>
          <a:bodyPr wrap="none" rtlCol="0">
            <a:spAutoFit/>
          </a:bodyPr>
          <a:lstStyle/>
          <a:p>
            <a:r>
              <a:rPr lang="en-GB" b="1" dirty="0" smtClean="0">
                <a:solidFill>
                  <a:schemeClr val="bg1"/>
                </a:solidFill>
              </a:rPr>
              <a:t>36%</a:t>
            </a:r>
            <a:endParaRPr lang="en-GB" b="1" dirty="0">
              <a:solidFill>
                <a:schemeClr val="bg1"/>
              </a:solidFill>
            </a:endParaRPr>
          </a:p>
        </p:txBody>
      </p:sp>
      <p:sp>
        <p:nvSpPr>
          <p:cNvPr id="44" name="TextBox 43"/>
          <p:cNvSpPr txBox="1"/>
          <p:nvPr/>
        </p:nvSpPr>
        <p:spPr>
          <a:xfrm>
            <a:off x="7377855" y="5591517"/>
            <a:ext cx="466794" cy="261610"/>
          </a:xfrm>
          <a:prstGeom prst="rect">
            <a:avLst/>
          </a:prstGeom>
          <a:noFill/>
        </p:spPr>
        <p:txBody>
          <a:bodyPr wrap="none" rtlCol="0">
            <a:spAutoFit/>
          </a:bodyPr>
          <a:lstStyle/>
          <a:p>
            <a:r>
              <a:rPr lang="en-GB" b="1" dirty="0" smtClean="0">
                <a:solidFill>
                  <a:schemeClr val="bg1"/>
                </a:solidFill>
              </a:rPr>
              <a:t>36%</a:t>
            </a:r>
            <a:endParaRPr lang="en-GB" b="1" dirty="0">
              <a:solidFill>
                <a:schemeClr val="bg1"/>
              </a:solidFill>
            </a:endParaRPr>
          </a:p>
        </p:txBody>
      </p:sp>
      <p:sp>
        <p:nvSpPr>
          <p:cNvPr id="46" name="Rectangle 45"/>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sp>
        <p:nvSpPr>
          <p:cNvPr id="45" name="Oval 32"/>
          <p:cNvSpPr>
            <a:spLocks noChangeArrowheads="1"/>
          </p:cNvSpPr>
          <p:nvPr/>
        </p:nvSpPr>
        <p:spPr bwMode="auto">
          <a:xfrm>
            <a:off x="6415889" y="5567375"/>
            <a:ext cx="428628" cy="285752"/>
          </a:xfrm>
          <a:prstGeom prst="ellipse">
            <a:avLst/>
          </a:prstGeom>
          <a:noFill/>
          <a:ln w="19050" algn="ctr">
            <a:solidFill>
              <a:schemeClr val="bg1"/>
            </a:solidFill>
            <a:round/>
            <a:headEnd/>
            <a:tailEnd/>
          </a:ln>
        </p:spPr>
        <p:txBody>
          <a:bodyPr lIns="104287" tIns="52144" rIns="104287" bIns="52144"/>
          <a:lstStyle/>
          <a:p>
            <a:pPr algn="ctr" eaLnBrk="0" hangingPunct="0"/>
            <a:endParaRPr lang="en-US" sz="1600" dirty="0">
              <a:solidFill>
                <a:srgbClr val="4D4D4D"/>
              </a:solidFill>
            </a:endParaRPr>
          </a:p>
        </p:txBody>
      </p:sp>
      <p:sp>
        <p:nvSpPr>
          <p:cNvPr id="47" name="Rectangle 24"/>
          <p:cNvSpPr>
            <a:spLocks noChangeArrowheads="1"/>
          </p:cNvSpPr>
          <p:nvPr/>
        </p:nvSpPr>
        <p:spPr bwMode="auto">
          <a:xfrm>
            <a:off x="6415889" y="4710119"/>
            <a:ext cx="500066" cy="285752"/>
          </a:xfrm>
          <a:prstGeom prst="rect">
            <a:avLst/>
          </a:prstGeom>
          <a:noFill/>
          <a:ln w="19050" algn="ctr">
            <a:solidFill>
              <a:schemeClr val="bg1"/>
            </a:solidFill>
            <a:round/>
            <a:headEnd/>
            <a:tailEnd/>
          </a:ln>
        </p:spPr>
        <p:txBody>
          <a:bodyPr lIns="104287" tIns="52144" rIns="104287" bIns="52144"/>
          <a:lstStyle/>
          <a:p>
            <a:pPr algn="ctr" eaLnBrk="0" hangingPunct="0"/>
            <a:endParaRPr lang="en-US" sz="1600" dirty="0">
              <a:solidFill>
                <a:srgbClr val="4D4D4D"/>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846138" y="1943982"/>
            <a:ext cx="4320001" cy="3881437"/>
          </a:xfrm>
        </p:spPr>
        <p:txBody>
          <a:bodyPr/>
          <a:lstStyle/>
          <a:p>
            <a:pPr marL="0" lvl="1" indent="0">
              <a:buNone/>
            </a:pPr>
            <a:r>
              <a:rPr lang="en-GB" dirty="0" smtClean="0">
                <a:solidFill>
                  <a:srgbClr val="4D4D4D"/>
                </a:solidFill>
              </a:rPr>
              <a:t>There is greater expectation of the changes to come in the next 25 years of motoring rather than the changes that have occurred in the past 25 years. </a:t>
            </a:r>
          </a:p>
          <a:p>
            <a:pPr marL="0" lvl="1" indent="0">
              <a:buNone/>
            </a:pPr>
            <a:r>
              <a:rPr lang="en-GB" dirty="0" smtClean="0">
                <a:solidFill>
                  <a:srgbClr val="4D4D4D"/>
                </a:solidFill>
              </a:rPr>
              <a:t>Yet looking back at perceptions 25 years ago via the Lex Report, their has been vast change.</a:t>
            </a:r>
          </a:p>
          <a:p>
            <a:pPr marL="0" lvl="1" indent="0">
              <a:buNone/>
            </a:pPr>
            <a:endParaRPr lang="en-GB" dirty="0" smtClean="0">
              <a:solidFill>
                <a:srgbClr val="4D4D4D"/>
              </a:solidFill>
            </a:endParaRPr>
          </a:p>
          <a:p>
            <a:pPr marL="0" lvl="1" indent="0">
              <a:buNone/>
            </a:pPr>
            <a:r>
              <a:rPr lang="en-GB" dirty="0" smtClean="0">
                <a:solidFill>
                  <a:srgbClr val="4D4D4D"/>
                </a:solidFill>
              </a:rPr>
              <a:t>The cost of motoring is the number one concern in 2013, and also the largest perceived change in the past 25 years. In these economic times motorists continue to look for ways to reduce costs whether via insurance or driving less.</a:t>
            </a:r>
          </a:p>
          <a:p>
            <a:pPr marL="0" lvl="1" indent="0">
              <a:buNone/>
            </a:pPr>
            <a:r>
              <a:rPr lang="en-GB" dirty="0" smtClean="0">
                <a:solidFill>
                  <a:srgbClr val="4D4D4D"/>
                </a:solidFill>
              </a:rPr>
              <a:t>Taxation of motorists continues to vex drivers and most would like to see a redistribution of how motoring tax is collected, favouring a ‘not in my back yard’ approach.</a:t>
            </a:r>
          </a:p>
          <a:p>
            <a:pPr marL="0" lvl="1" indent="0">
              <a:buNone/>
            </a:pPr>
            <a:endParaRPr lang="en-GB" dirty="0" smtClean="0">
              <a:solidFill>
                <a:srgbClr val="4D4D4D"/>
              </a:solidFill>
            </a:endParaRPr>
          </a:p>
        </p:txBody>
      </p:sp>
      <p:sp>
        <p:nvSpPr>
          <p:cNvPr id="2" name="Title 1"/>
          <p:cNvSpPr>
            <a:spLocks noGrp="1"/>
          </p:cNvSpPr>
          <p:nvPr>
            <p:ph type="title"/>
          </p:nvPr>
        </p:nvSpPr>
        <p:spPr/>
        <p:txBody>
          <a:bodyPr/>
          <a:lstStyle/>
          <a:p>
            <a:r>
              <a:rPr dirty="0" smtClean="0"/>
              <a:t>Key findings.</a:t>
            </a:r>
            <a:endParaRPr lang="en-GB" dirty="0"/>
          </a:p>
        </p:txBody>
      </p:sp>
      <p:sp>
        <p:nvSpPr>
          <p:cNvPr id="7" name="Text Placeholder 6"/>
          <p:cNvSpPr>
            <a:spLocks noGrp="1"/>
          </p:cNvSpPr>
          <p:nvPr>
            <p:ph type="body" sz="quarter" idx="12"/>
          </p:nvPr>
        </p:nvSpPr>
        <p:spPr>
          <a:xfrm>
            <a:off x="5760002" y="1943981"/>
            <a:ext cx="4320001" cy="3835400"/>
          </a:xfrm>
        </p:spPr>
        <p:txBody>
          <a:bodyPr/>
          <a:lstStyle/>
          <a:p>
            <a:pPr marL="0" lvl="1" indent="0">
              <a:spcBef>
                <a:spcPts val="600"/>
              </a:spcBef>
              <a:spcAft>
                <a:spcPts val="600"/>
              </a:spcAft>
              <a:buClrTx/>
              <a:buNone/>
            </a:pPr>
            <a:r>
              <a:rPr lang="en-GB" dirty="0" smtClean="0">
                <a:solidFill>
                  <a:srgbClr val="4D4D4D"/>
                </a:solidFill>
              </a:rPr>
              <a:t>Whilst green motoring may be perceived to be on the decline, motorists themselves say they are more concerned then ever before. Financial constraints might align with being green but consumers think it is important in its own right and one of the key changes expected over the next 25 years. </a:t>
            </a:r>
          </a:p>
          <a:p>
            <a:pPr marL="0" lvl="1" indent="0">
              <a:spcBef>
                <a:spcPts val="600"/>
              </a:spcBef>
              <a:spcAft>
                <a:spcPts val="600"/>
              </a:spcAft>
              <a:buClrTx/>
              <a:buNone/>
            </a:pPr>
            <a:endParaRPr lang="en-GB" dirty="0" smtClean="0">
              <a:solidFill>
                <a:srgbClr val="4D4D4D"/>
              </a:solidFill>
            </a:endParaRPr>
          </a:p>
          <a:p>
            <a:pPr marL="0" lvl="1" indent="0">
              <a:spcBef>
                <a:spcPts val="600"/>
              </a:spcBef>
              <a:spcAft>
                <a:spcPts val="600"/>
              </a:spcAft>
              <a:buClrTx/>
              <a:buNone/>
            </a:pPr>
            <a:r>
              <a:rPr lang="en-GB" dirty="0" smtClean="0">
                <a:solidFill>
                  <a:srgbClr val="4D4D4D"/>
                </a:solidFill>
              </a:rPr>
              <a:t>Technology is largely seen through a positive lens in terms of safety and ease but it can be a distraction and it isn’t fully utilised. ‘Courtesy’ may be on the decline spreading from the city to rural areas.</a:t>
            </a:r>
          </a:p>
          <a:p>
            <a:pPr marL="0" lvl="1" indent="0">
              <a:spcBef>
                <a:spcPts val="600"/>
              </a:spcBef>
              <a:spcAft>
                <a:spcPts val="600"/>
              </a:spcAft>
              <a:buClrTx/>
              <a:buNone/>
            </a:pPr>
            <a:endParaRPr lang="en-GB" dirty="0" smtClean="0">
              <a:solidFill>
                <a:srgbClr val="4D4D4D"/>
              </a:solidFill>
            </a:endParaRPr>
          </a:p>
          <a:p>
            <a:pPr marL="0" lvl="1" indent="0">
              <a:spcBef>
                <a:spcPts val="600"/>
              </a:spcBef>
              <a:spcAft>
                <a:spcPts val="600"/>
              </a:spcAft>
              <a:buClrTx/>
              <a:buNone/>
            </a:pPr>
            <a:r>
              <a:rPr lang="en-GB" dirty="0" smtClean="0">
                <a:solidFill>
                  <a:srgbClr val="4D4D4D"/>
                </a:solidFill>
              </a:rPr>
              <a:t>More may need to be done to equip young drivers with the skills and confidence to navigate today’s roads. Whilst young drivers might be an emotional issue in truth there are issues of more concern for motorists. </a:t>
            </a:r>
          </a:p>
          <a:p>
            <a:pPr marL="0" lvl="1" indent="0">
              <a:spcBef>
                <a:spcPts val="600"/>
              </a:spcBef>
              <a:spcAft>
                <a:spcPts val="600"/>
              </a:spcAft>
              <a:buClrTx/>
              <a:buNone/>
            </a:pPr>
            <a:endParaRPr lang="en-GB" dirty="0" smtClean="0">
              <a:solidFill>
                <a:srgbClr val="4D4D4D"/>
              </a:solidFill>
            </a:endParaRPr>
          </a:p>
          <a:p>
            <a:endParaRPr lang="en-GB" sz="1400" dirty="0" smtClean="0">
              <a:solidFill>
                <a:srgbClr val="4D4D4D"/>
              </a:solidFill>
              <a:cs typeface="Geneva"/>
            </a:endParaRPr>
          </a:p>
        </p:txBody>
      </p:sp>
      <p:sp>
        <p:nvSpPr>
          <p:cNvPr id="5" name="Rectangle 4"/>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Introduction</a:t>
            </a:r>
          </a:p>
        </p:txBody>
      </p:sp>
      <p:sp>
        <p:nvSpPr>
          <p:cNvPr id="11" name="Rectangle 10"/>
          <p:cNvSpPr/>
          <p:nvPr/>
        </p:nvSpPr>
        <p:spPr bwMode="auto">
          <a:xfrm>
            <a:off x="831185" y="1549177"/>
            <a:ext cx="2928958"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2" name="Rectangle 11"/>
          <p:cNvSpPr/>
          <p:nvPr/>
        </p:nvSpPr>
        <p:spPr bwMode="auto">
          <a:xfrm>
            <a:off x="807815" y="3573040"/>
            <a:ext cx="2928958" cy="352401"/>
          </a:xfrm>
          <a:prstGeom prst="rect">
            <a:avLst/>
          </a:prstGeom>
          <a:solidFill>
            <a:schemeClr val="accent6">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 costs &amp; taxes</a:t>
            </a:r>
          </a:p>
        </p:txBody>
      </p:sp>
      <p:sp>
        <p:nvSpPr>
          <p:cNvPr id="13" name="Rectangle 12"/>
          <p:cNvSpPr/>
          <p:nvPr/>
        </p:nvSpPr>
        <p:spPr bwMode="auto">
          <a:xfrm>
            <a:off x="5704359" y="1549177"/>
            <a:ext cx="2928958" cy="357190"/>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Green motoring</a:t>
            </a:r>
          </a:p>
        </p:txBody>
      </p:sp>
      <p:sp>
        <p:nvSpPr>
          <p:cNvPr id="14" name="Rectangle 13"/>
          <p:cNvSpPr/>
          <p:nvPr/>
        </p:nvSpPr>
        <p:spPr bwMode="auto">
          <a:xfrm>
            <a:off x="5704359" y="3712267"/>
            <a:ext cx="2928958" cy="357190"/>
          </a:xfrm>
          <a:prstGeom prst="rect">
            <a:avLst/>
          </a:prstGeom>
          <a:solidFill>
            <a:schemeClr val="accent5">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Safety</a:t>
            </a:r>
            <a:r>
              <a:rPr kumimoji="0" lang="en-GB" sz="1400" b="1" i="0" u="none" strike="noStrike" cap="none" normalizeH="0" dirty="0" smtClean="0">
                <a:ln>
                  <a:noFill/>
                </a:ln>
                <a:solidFill>
                  <a:schemeClr val="bg1"/>
                </a:solidFill>
                <a:effectLst/>
                <a:latin typeface="Arial" pitchFamily="34" charset="0"/>
              </a:rPr>
              <a:t> &amp; technology</a:t>
            </a:r>
            <a:endParaRPr kumimoji="0" lang="en-GB" sz="1400" b="1" i="0" u="none" strike="noStrike" cap="none" normalizeH="0" baseline="0" dirty="0" smtClean="0">
              <a:ln>
                <a:noFill/>
              </a:ln>
              <a:solidFill>
                <a:schemeClr val="bg1"/>
              </a:solidFill>
              <a:effectLst/>
              <a:latin typeface="Arial" pitchFamily="34" charset="0"/>
            </a:endParaRPr>
          </a:p>
        </p:txBody>
      </p:sp>
      <p:sp>
        <p:nvSpPr>
          <p:cNvPr id="16" name="Rectangle 15"/>
          <p:cNvSpPr/>
          <p:nvPr/>
        </p:nvSpPr>
        <p:spPr bwMode="auto">
          <a:xfrm>
            <a:off x="5704359" y="5297233"/>
            <a:ext cx="2928958" cy="356400"/>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59"/>
          <p:cNvGraphicFramePr>
            <a:graphicFrameLocks/>
          </p:cNvGraphicFramePr>
          <p:nvPr/>
        </p:nvGraphicFramePr>
        <p:xfrm>
          <a:off x="2459737" y="2209789"/>
          <a:ext cx="3135312" cy="4000528"/>
        </p:xfrm>
        <a:graphic>
          <a:graphicData uri="http://schemas.openxmlformats.org/drawingml/2006/chart">
            <c:chart xmlns:c="http://schemas.openxmlformats.org/drawingml/2006/chart" xmlns:r="http://schemas.openxmlformats.org/officeDocument/2006/relationships" r:id="rId3"/>
          </a:graphicData>
        </a:graphic>
      </p:graphicFrame>
      <p:sp>
        <p:nvSpPr>
          <p:cNvPr id="6148" name="Title 1"/>
          <p:cNvSpPr>
            <a:spLocks noGrp="1"/>
          </p:cNvSpPr>
          <p:nvPr>
            <p:ph type="title"/>
          </p:nvPr>
        </p:nvSpPr>
        <p:spPr>
          <a:xfrm>
            <a:off x="849313" y="352401"/>
            <a:ext cx="9495666" cy="1357322"/>
          </a:xfrm>
          <a:noFill/>
        </p:spPr>
        <p:txBody>
          <a:bodyPr/>
          <a:lstStyle/>
          <a:p>
            <a:r>
              <a:rPr dirty="0" smtClean="0">
                <a:latin typeface="Arial" pitchFamily="34" charset="0"/>
                <a:ea typeface="Geneva"/>
                <a:cs typeface="Geneva"/>
              </a:rPr>
              <a:t>Motoring changes in the last 5 years.</a:t>
            </a:r>
            <a:br>
              <a:rPr dirty="0" smtClean="0">
                <a:latin typeface="Arial" pitchFamily="34" charset="0"/>
                <a:ea typeface="Geneva"/>
                <a:cs typeface="Geneva"/>
              </a:rPr>
            </a:br>
            <a:r>
              <a:rPr sz="1400" dirty="0" smtClean="0">
                <a:latin typeface="Arial" pitchFamily="34" charset="0"/>
                <a:ea typeface="Geneva"/>
                <a:cs typeface="Geneva"/>
              </a:rPr>
              <a:t>Most agree that issues such as road rage and the courtesy of other drivers are getting worse rather than better, especially for people living in suburban and rural areas. However, for 1 in 3 people, there has been little change.</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S4Q12  In your experience, in the past 5 years, how do you think the following have changed…?</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10" name="Rectangle 9"/>
          <p:cNvSpPr/>
          <p:nvPr/>
        </p:nvSpPr>
        <p:spPr>
          <a:xfrm>
            <a:off x="1699114" y="2495541"/>
            <a:ext cx="1059906" cy="307777"/>
          </a:xfrm>
          <a:prstGeom prst="rect">
            <a:avLst/>
          </a:prstGeom>
        </p:spPr>
        <p:txBody>
          <a:bodyPr wrap="none">
            <a:spAutoFit/>
          </a:bodyPr>
          <a:lstStyle/>
          <a:p>
            <a:r>
              <a:rPr lang="en-GB" sz="1400" b="1" dirty="0" smtClean="0"/>
              <a:t>Road rage</a:t>
            </a:r>
            <a:endParaRPr lang="en-GB" sz="1400" b="1" dirty="0"/>
          </a:p>
        </p:txBody>
      </p:sp>
      <p:graphicFrame>
        <p:nvGraphicFramePr>
          <p:cNvPr id="11" name="Chart 58"/>
          <p:cNvGraphicFramePr>
            <a:graphicFrameLocks/>
          </p:cNvGraphicFramePr>
          <p:nvPr/>
        </p:nvGraphicFramePr>
        <p:xfrm>
          <a:off x="6330920" y="2138351"/>
          <a:ext cx="3656869" cy="4781556"/>
        </p:xfrm>
        <a:graphic>
          <a:graphicData uri="http://schemas.openxmlformats.org/drawingml/2006/chart">
            <c:chart xmlns:c="http://schemas.openxmlformats.org/drawingml/2006/chart" xmlns:r="http://schemas.openxmlformats.org/officeDocument/2006/relationships" r:id="rId4"/>
          </a:graphicData>
        </a:graphic>
      </p:graphicFrame>
      <p:sp>
        <p:nvSpPr>
          <p:cNvPr id="80" name="Rectangle 79"/>
          <p:cNvSpPr/>
          <p:nvPr/>
        </p:nvSpPr>
        <p:spPr>
          <a:xfrm>
            <a:off x="4044904" y="1942673"/>
            <a:ext cx="1357322" cy="307777"/>
          </a:xfrm>
          <a:prstGeom prst="rect">
            <a:avLst/>
          </a:prstGeom>
          <a:noFill/>
        </p:spPr>
        <p:txBody>
          <a:bodyPr wrap="square">
            <a:spAutoFit/>
          </a:bodyPr>
          <a:lstStyle/>
          <a:p>
            <a:pPr algn="ctr"/>
            <a:r>
              <a:rPr lang="en-GB" sz="1400" b="1" dirty="0" smtClean="0">
                <a:solidFill>
                  <a:schemeClr val="accent2"/>
                </a:solidFill>
              </a:rPr>
              <a:t>Worse</a:t>
            </a:r>
            <a:endParaRPr lang="en-GB" sz="1400" b="1" dirty="0">
              <a:solidFill>
                <a:schemeClr val="accent2"/>
              </a:solidFill>
            </a:endParaRPr>
          </a:p>
        </p:txBody>
      </p:sp>
      <p:sp>
        <p:nvSpPr>
          <p:cNvPr id="81" name="Rectangle 80"/>
          <p:cNvSpPr/>
          <p:nvPr/>
        </p:nvSpPr>
        <p:spPr>
          <a:xfrm>
            <a:off x="6616672" y="1942673"/>
            <a:ext cx="1357322" cy="307777"/>
          </a:xfrm>
          <a:prstGeom prst="rect">
            <a:avLst/>
          </a:prstGeom>
          <a:noFill/>
        </p:spPr>
        <p:txBody>
          <a:bodyPr wrap="square">
            <a:spAutoFit/>
          </a:bodyPr>
          <a:lstStyle/>
          <a:p>
            <a:pPr algn="ctr"/>
            <a:r>
              <a:rPr lang="en-GB" sz="1400" b="1" dirty="0" smtClean="0">
                <a:solidFill>
                  <a:schemeClr val="accent3"/>
                </a:solidFill>
              </a:rPr>
              <a:t>Better</a:t>
            </a:r>
            <a:endParaRPr lang="en-GB" sz="1400" b="1" dirty="0">
              <a:solidFill>
                <a:schemeClr val="accent3"/>
              </a:solidFill>
            </a:endParaRPr>
          </a:p>
        </p:txBody>
      </p:sp>
      <p:sp>
        <p:nvSpPr>
          <p:cNvPr id="67" name="Rectangle 66"/>
          <p:cNvSpPr/>
          <p:nvPr/>
        </p:nvSpPr>
        <p:spPr>
          <a:xfrm>
            <a:off x="1687450" y="3138483"/>
            <a:ext cx="1928826" cy="523220"/>
          </a:xfrm>
          <a:prstGeom prst="rect">
            <a:avLst/>
          </a:prstGeom>
        </p:spPr>
        <p:txBody>
          <a:bodyPr wrap="square">
            <a:spAutoFit/>
          </a:bodyPr>
          <a:lstStyle/>
          <a:p>
            <a:r>
              <a:rPr lang="en-GB" sz="1400" b="1" dirty="0" smtClean="0"/>
              <a:t>Courtesy of other drivers</a:t>
            </a:r>
            <a:endParaRPr lang="en-GB" sz="1400" b="1" dirty="0"/>
          </a:p>
        </p:txBody>
      </p:sp>
      <p:sp>
        <p:nvSpPr>
          <p:cNvPr id="72" name="Rectangle 71"/>
          <p:cNvSpPr/>
          <p:nvPr/>
        </p:nvSpPr>
        <p:spPr>
          <a:xfrm>
            <a:off x="1687450" y="3852863"/>
            <a:ext cx="2000264" cy="307777"/>
          </a:xfrm>
          <a:prstGeom prst="rect">
            <a:avLst/>
          </a:prstGeom>
        </p:spPr>
        <p:txBody>
          <a:bodyPr wrap="square">
            <a:spAutoFit/>
          </a:bodyPr>
          <a:lstStyle/>
          <a:p>
            <a:r>
              <a:rPr lang="en-GB" sz="1400" b="1" dirty="0" smtClean="0"/>
              <a:t>Driving standards</a:t>
            </a:r>
            <a:endParaRPr lang="en-GB" sz="1400" b="1" dirty="0"/>
          </a:p>
        </p:txBody>
      </p:sp>
      <p:sp>
        <p:nvSpPr>
          <p:cNvPr id="74" name="Rectangle 73"/>
          <p:cNvSpPr/>
          <p:nvPr/>
        </p:nvSpPr>
        <p:spPr>
          <a:xfrm>
            <a:off x="1687450" y="4995871"/>
            <a:ext cx="1928826" cy="523220"/>
          </a:xfrm>
          <a:prstGeom prst="rect">
            <a:avLst/>
          </a:prstGeom>
        </p:spPr>
        <p:txBody>
          <a:bodyPr wrap="square">
            <a:spAutoFit/>
          </a:bodyPr>
          <a:lstStyle/>
          <a:p>
            <a:r>
              <a:rPr lang="en-GB" sz="1400" b="1" dirty="0" smtClean="0"/>
              <a:t>Car crime, such as vandalism and theft</a:t>
            </a:r>
            <a:endParaRPr lang="en-GB" sz="1400" b="1" dirty="0"/>
          </a:p>
        </p:txBody>
      </p:sp>
      <p:sp>
        <p:nvSpPr>
          <p:cNvPr id="75" name="Rectangle 74"/>
          <p:cNvSpPr/>
          <p:nvPr/>
        </p:nvSpPr>
        <p:spPr>
          <a:xfrm>
            <a:off x="1687450" y="4424367"/>
            <a:ext cx="1930752" cy="523220"/>
          </a:xfrm>
          <a:prstGeom prst="rect">
            <a:avLst/>
          </a:prstGeom>
        </p:spPr>
        <p:txBody>
          <a:bodyPr wrap="square">
            <a:spAutoFit/>
          </a:bodyPr>
          <a:lstStyle/>
          <a:p>
            <a:r>
              <a:rPr lang="en-GB" sz="1400" b="1" dirty="0" smtClean="0"/>
              <a:t>Drivers’ adherence to motoring laws</a:t>
            </a:r>
            <a:endParaRPr lang="en-GB" sz="1400" b="1" dirty="0"/>
          </a:p>
        </p:txBody>
      </p:sp>
      <p:cxnSp>
        <p:nvCxnSpPr>
          <p:cNvPr id="119" name="Straight Connector 57"/>
          <p:cNvCxnSpPr>
            <a:cxnSpLocks noChangeShapeType="1"/>
          </p:cNvCxnSpPr>
          <p:nvPr/>
        </p:nvCxnSpPr>
        <p:spPr bwMode="auto">
          <a:xfrm>
            <a:off x="1687450" y="2995607"/>
            <a:ext cx="6000792" cy="1588"/>
          </a:xfrm>
          <a:prstGeom prst="line">
            <a:avLst/>
          </a:prstGeom>
          <a:noFill/>
          <a:ln w="6350" algn="ctr">
            <a:solidFill>
              <a:schemeClr val="tx1"/>
            </a:solidFill>
            <a:prstDash val="sysDot"/>
            <a:round/>
            <a:headEnd/>
            <a:tailEnd/>
          </a:ln>
        </p:spPr>
      </p:cxnSp>
      <p:cxnSp>
        <p:nvCxnSpPr>
          <p:cNvPr id="121" name="Straight Connector 120"/>
          <p:cNvCxnSpPr/>
          <p:nvPr/>
        </p:nvCxnSpPr>
        <p:spPr bwMode="auto">
          <a:xfrm rot="5400000">
            <a:off x="3902822" y="3852069"/>
            <a:ext cx="3429024"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2" name="Straight Connector 121"/>
          <p:cNvCxnSpPr/>
          <p:nvPr/>
        </p:nvCxnSpPr>
        <p:spPr bwMode="auto">
          <a:xfrm rot="5400000">
            <a:off x="4760078" y="3852069"/>
            <a:ext cx="3429024"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1" name="Rectangle 20"/>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sp>
        <p:nvSpPr>
          <p:cNvPr id="23" name="Rectangle 22"/>
          <p:cNvSpPr/>
          <p:nvPr/>
        </p:nvSpPr>
        <p:spPr>
          <a:xfrm>
            <a:off x="5795012" y="5138747"/>
            <a:ext cx="543739" cy="307777"/>
          </a:xfrm>
          <a:prstGeom prst="rect">
            <a:avLst/>
          </a:prstGeom>
        </p:spPr>
        <p:txBody>
          <a:bodyPr wrap="none">
            <a:spAutoFit/>
          </a:bodyPr>
          <a:lstStyle/>
          <a:p>
            <a:pPr algn="ctr"/>
            <a:r>
              <a:rPr lang="en-GB" sz="1400" dirty="0" smtClean="0"/>
              <a:t>40%</a:t>
            </a:r>
            <a:endParaRPr lang="en-GB" sz="1400" dirty="0"/>
          </a:p>
        </p:txBody>
      </p:sp>
      <p:sp>
        <p:nvSpPr>
          <p:cNvPr id="24" name="Rectangle 23"/>
          <p:cNvSpPr/>
          <p:nvPr/>
        </p:nvSpPr>
        <p:spPr>
          <a:xfrm>
            <a:off x="5795012" y="2495541"/>
            <a:ext cx="543739" cy="307777"/>
          </a:xfrm>
          <a:prstGeom prst="rect">
            <a:avLst/>
          </a:prstGeom>
        </p:spPr>
        <p:txBody>
          <a:bodyPr wrap="none">
            <a:spAutoFit/>
          </a:bodyPr>
          <a:lstStyle/>
          <a:p>
            <a:pPr algn="ctr"/>
            <a:r>
              <a:rPr lang="en-GB" sz="1400" dirty="0" smtClean="0"/>
              <a:t>31%</a:t>
            </a:r>
            <a:endParaRPr lang="en-GB" sz="1400" dirty="0"/>
          </a:p>
        </p:txBody>
      </p:sp>
      <p:sp>
        <p:nvSpPr>
          <p:cNvPr id="25" name="Rectangle 24"/>
          <p:cNvSpPr/>
          <p:nvPr/>
        </p:nvSpPr>
        <p:spPr>
          <a:xfrm>
            <a:off x="5630071" y="1758007"/>
            <a:ext cx="870787" cy="523220"/>
          </a:xfrm>
          <a:prstGeom prst="rect">
            <a:avLst/>
          </a:prstGeom>
        </p:spPr>
        <p:txBody>
          <a:bodyPr wrap="square">
            <a:spAutoFit/>
          </a:bodyPr>
          <a:lstStyle/>
          <a:p>
            <a:pPr algn="ctr"/>
            <a:r>
              <a:rPr lang="en-GB" sz="1400" b="1" dirty="0" smtClean="0"/>
              <a:t>No change</a:t>
            </a:r>
            <a:endParaRPr lang="en-GB" sz="1400" b="1" dirty="0"/>
          </a:p>
        </p:txBody>
      </p:sp>
      <p:cxnSp>
        <p:nvCxnSpPr>
          <p:cNvPr id="27" name="Straight Connector 57"/>
          <p:cNvCxnSpPr>
            <a:cxnSpLocks noChangeShapeType="1"/>
          </p:cNvCxnSpPr>
          <p:nvPr/>
        </p:nvCxnSpPr>
        <p:spPr bwMode="auto">
          <a:xfrm>
            <a:off x="1687450" y="3708399"/>
            <a:ext cx="6000792" cy="1588"/>
          </a:xfrm>
          <a:prstGeom prst="line">
            <a:avLst/>
          </a:prstGeom>
          <a:noFill/>
          <a:ln w="6350" algn="ctr">
            <a:solidFill>
              <a:schemeClr val="tx1"/>
            </a:solidFill>
            <a:prstDash val="sysDot"/>
            <a:round/>
            <a:headEnd/>
            <a:tailEnd/>
          </a:ln>
        </p:spPr>
      </p:cxnSp>
      <p:cxnSp>
        <p:nvCxnSpPr>
          <p:cNvPr id="28" name="Straight Connector 57"/>
          <p:cNvCxnSpPr>
            <a:cxnSpLocks noChangeShapeType="1"/>
          </p:cNvCxnSpPr>
          <p:nvPr/>
        </p:nvCxnSpPr>
        <p:spPr bwMode="auto">
          <a:xfrm>
            <a:off x="1687450" y="4351341"/>
            <a:ext cx="6000792" cy="1588"/>
          </a:xfrm>
          <a:prstGeom prst="line">
            <a:avLst/>
          </a:prstGeom>
          <a:noFill/>
          <a:ln w="6350" algn="ctr">
            <a:solidFill>
              <a:schemeClr val="tx1"/>
            </a:solidFill>
            <a:prstDash val="sysDot"/>
            <a:round/>
            <a:headEnd/>
            <a:tailEnd/>
          </a:ln>
        </p:spPr>
      </p:cxnSp>
      <p:cxnSp>
        <p:nvCxnSpPr>
          <p:cNvPr id="29" name="Straight Connector 57"/>
          <p:cNvCxnSpPr>
            <a:cxnSpLocks noChangeShapeType="1"/>
          </p:cNvCxnSpPr>
          <p:nvPr/>
        </p:nvCxnSpPr>
        <p:spPr bwMode="auto">
          <a:xfrm>
            <a:off x="1687450" y="4994283"/>
            <a:ext cx="6000792" cy="1588"/>
          </a:xfrm>
          <a:prstGeom prst="line">
            <a:avLst/>
          </a:prstGeom>
          <a:noFill/>
          <a:ln w="6350" algn="ctr">
            <a:solidFill>
              <a:schemeClr val="tx1"/>
            </a:solidFill>
            <a:prstDash val="sysDot"/>
            <a:round/>
            <a:headEnd/>
            <a:tailEnd/>
          </a:ln>
        </p:spPr>
      </p:cxnSp>
      <p:sp>
        <p:nvSpPr>
          <p:cNvPr id="30" name="Rectangle 29"/>
          <p:cNvSpPr/>
          <p:nvPr/>
        </p:nvSpPr>
        <p:spPr>
          <a:xfrm>
            <a:off x="5787181" y="3187896"/>
            <a:ext cx="543739" cy="307777"/>
          </a:xfrm>
          <a:prstGeom prst="rect">
            <a:avLst/>
          </a:prstGeom>
        </p:spPr>
        <p:txBody>
          <a:bodyPr wrap="none">
            <a:spAutoFit/>
          </a:bodyPr>
          <a:lstStyle/>
          <a:p>
            <a:pPr algn="ctr"/>
            <a:r>
              <a:rPr lang="en-GB" sz="1400" dirty="0" smtClean="0"/>
              <a:t>32%</a:t>
            </a:r>
            <a:endParaRPr lang="en-GB" sz="1400" dirty="0"/>
          </a:p>
        </p:txBody>
      </p:sp>
      <p:sp>
        <p:nvSpPr>
          <p:cNvPr id="31" name="Rectangle 30"/>
          <p:cNvSpPr/>
          <p:nvPr/>
        </p:nvSpPr>
        <p:spPr>
          <a:xfrm>
            <a:off x="5787181" y="3830838"/>
            <a:ext cx="543739" cy="307777"/>
          </a:xfrm>
          <a:prstGeom prst="rect">
            <a:avLst/>
          </a:prstGeom>
        </p:spPr>
        <p:txBody>
          <a:bodyPr wrap="none">
            <a:spAutoFit/>
          </a:bodyPr>
          <a:lstStyle/>
          <a:p>
            <a:pPr algn="ctr"/>
            <a:r>
              <a:rPr lang="en-GB" sz="1400" dirty="0" smtClean="0"/>
              <a:t>38%</a:t>
            </a:r>
            <a:endParaRPr lang="en-GB" sz="1400" dirty="0"/>
          </a:p>
        </p:txBody>
      </p:sp>
      <p:sp>
        <p:nvSpPr>
          <p:cNvPr id="32" name="Rectangle 31"/>
          <p:cNvSpPr/>
          <p:nvPr/>
        </p:nvSpPr>
        <p:spPr>
          <a:xfrm>
            <a:off x="5787181" y="4473780"/>
            <a:ext cx="543739" cy="307777"/>
          </a:xfrm>
          <a:prstGeom prst="rect">
            <a:avLst/>
          </a:prstGeom>
        </p:spPr>
        <p:txBody>
          <a:bodyPr wrap="none">
            <a:spAutoFit/>
          </a:bodyPr>
          <a:lstStyle/>
          <a:p>
            <a:pPr algn="ctr"/>
            <a:r>
              <a:rPr lang="en-GB" sz="1400" dirty="0" smtClean="0"/>
              <a:t>40%</a:t>
            </a:r>
            <a:endParaRPr lang="en-GB" sz="1400" dirty="0"/>
          </a:p>
        </p:txBody>
      </p:sp>
      <p:graphicFrame>
        <p:nvGraphicFramePr>
          <p:cNvPr id="34" name="Table 33"/>
          <p:cNvGraphicFramePr>
            <a:graphicFrameLocks noGrp="1"/>
          </p:cNvGraphicFramePr>
          <p:nvPr/>
        </p:nvGraphicFramePr>
        <p:xfrm>
          <a:off x="3996793" y="5781689"/>
          <a:ext cx="1633278" cy="48768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2">
                        <a:lumMod val="75000"/>
                      </a:schemeClr>
                    </a:solidFill>
                  </a:tcPr>
                </a:tc>
                <a:tc>
                  <a:txBody>
                    <a:bodyPr/>
                    <a:lstStyle/>
                    <a:p>
                      <a:r>
                        <a:rPr lang="en-GB" sz="1000" dirty="0" smtClean="0"/>
                        <a:t>Much worse</a:t>
                      </a:r>
                      <a:endParaRPr lang="en-GB" sz="1000" dirty="0"/>
                    </a:p>
                  </a:txBody>
                  <a:tcPr/>
                </a:tc>
              </a:tr>
              <a:tr h="210105">
                <a:tc>
                  <a:txBody>
                    <a:bodyPr/>
                    <a:lstStyle/>
                    <a:p>
                      <a:endParaRPr lang="en-GB" sz="1000" dirty="0"/>
                    </a:p>
                  </a:txBody>
                  <a:tcPr>
                    <a:solidFill>
                      <a:schemeClr val="accent2"/>
                    </a:solidFill>
                  </a:tcPr>
                </a:tc>
                <a:tc>
                  <a:txBody>
                    <a:bodyPr/>
                    <a:lstStyle/>
                    <a:p>
                      <a:r>
                        <a:rPr lang="en-GB" sz="1000" dirty="0" smtClean="0"/>
                        <a:t>Worse</a:t>
                      </a:r>
                      <a:endParaRPr lang="en-GB" sz="1000" dirty="0"/>
                    </a:p>
                  </a:txBody>
                  <a:tcPr/>
                </a:tc>
              </a:tr>
            </a:tbl>
          </a:graphicData>
        </a:graphic>
      </p:graphicFrame>
      <p:graphicFrame>
        <p:nvGraphicFramePr>
          <p:cNvPr id="35" name="Table 34"/>
          <p:cNvGraphicFramePr>
            <a:graphicFrameLocks noGrp="1"/>
          </p:cNvGraphicFramePr>
          <p:nvPr/>
        </p:nvGraphicFramePr>
        <p:xfrm>
          <a:off x="6497123" y="5781689"/>
          <a:ext cx="1633278" cy="48768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3">
                        <a:lumMod val="75000"/>
                      </a:schemeClr>
                    </a:solidFill>
                  </a:tcPr>
                </a:tc>
                <a:tc>
                  <a:txBody>
                    <a:bodyPr/>
                    <a:lstStyle/>
                    <a:p>
                      <a:r>
                        <a:rPr lang="en-GB" sz="1000" dirty="0" smtClean="0"/>
                        <a:t>Much better</a:t>
                      </a:r>
                      <a:endParaRPr lang="en-GB" sz="1000" dirty="0"/>
                    </a:p>
                  </a:txBody>
                  <a:tcPr/>
                </a:tc>
              </a:tr>
              <a:tr h="210105">
                <a:tc>
                  <a:txBody>
                    <a:bodyPr/>
                    <a:lstStyle/>
                    <a:p>
                      <a:endParaRPr lang="en-GB" sz="1000" dirty="0"/>
                    </a:p>
                  </a:txBody>
                  <a:tcPr>
                    <a:solidFill>
                      <a:schemeClr val="accent3"/>
                    </a:solidFill>
                  </a:tcPr>
                </a:tc>
                <a:tc>
                  <a:txBody>
                    <a:bodyPr/>
                    <a:lstStyle/>
                    <a:p>
                      <a:r>
                        <a:rPr lang="en-GB" sz="1000" dirty="0" smtClean="0"/>
                        <a:t>Better</a:t>
                      </a:r>
                      <a:endParaRPr lang="en-GB" sz="1000" dirty="0"/>
                    </a:p>
                  </a:txBody>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9314" y="415925"/>
            <a:ext cx="6638145" cy="1079500"/>
          </a:xfrm>
        </p:spPr>
        <p:txBody>
          <a:bodyPr/>
          <a:lstStyle/>
          <a:p>
            <a:r>
              <a:rPr dirty="0" smtClean="0"/>
              <a:t>Car crime and prevention.</a:t>
            </a:r>
            <a:br>
              <a:rPr dirty="0" smtClean="0"/>
            </a:br>
            <a:r>
              <a:rPr sz="1400" dirty="0" smtClean="0">
                <a:solidFill>
                  <a:prstClr val="black"/>
                </a:solidFill>
                <a:latin typeface="Arial" pitchFamily="34" charset="0"/>
                <a:ea typeface="Geneva"/>
                <a:cs typeface="Geneva"/>
              </a:rPr>
              <a:t>3 in 10 motorists say they car has been broken into in the past, and nearly all now  take precautions against car crime by always locking windows and doors.</a:t>
            </a:r>
            <a:endParaRPr lang="en-GB" dirty="0"/>
          </a:p>
        </p:txBody>
      </p:sp>
      <p:sp>
        <p:nvSpPr>
          <p:cNvPr id="6"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S4Q14  Has your car been broken into, vandalised or stolen?</a:t>
            </a:r>
          </a:p>
          <a:p>
            <a:r>
              <a:rPr lang="en-GB" sz="1000" dirty="0" smtClean="0">
                <a:solidFill>
                  <a:srgbClr val="4D4D4D"/>
                </a:solidFill>
              </a:rPr>
              <a:t>S4Q13  Which, if any, of these precautions do you take against crime?</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7" name="Chart 6"/>
          <p:cNvGraphicFramePr/>
          <p:nvPr/>
        </p:nvGraphicFramePr>
        <p:xfrm>
          <a:off x="6844517" y="1995475"/>
          <a:ext cx="3433534" cy="48577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hart 8"/>
          <p:cNvGraphicFramePr/>
          <p:nvPr/>
        </p:nvGraphicFramePr>
        <p:xfrm>
          <a:off x="6844517" y="209525"/>
          <a:ext cx="3433534" cy="48577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p:nvPr/>
        </p:nvGraphicFramePr>
        <p:xfrm>
          <a:off x="6844517" y="-1862177"/>
          <a:ext cx="3433534" cy="4857784"/>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p:cNvSpPr txBox="1"/>
          <p:nvPr/>
        </p:nvSpPr>
        <p:spPr>
          <a:xfrm>
            <a:off x="6987393" y="1281096"/>
            <a:ext cx="928694" cy="307777"/>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rtlCol="0">
            <a:spAutoFit/>
          </a:bodyPr>
          <a:lstStyle/>
          <a:p>
            <a:pPr algn="ctr"/>
            <a:r>
              <a:rPr lang="en-GB" sz="1400" b="1" dirty="0" smtClean="0"/>
              <a:t>Stolen</a:t>
            </a:r>
            <a:endParaRPr lang="en-GB" sz="1400" b="1" dirty="0"/>
          </a:p>
        </p:txBody>
      </p:sp>
      <p:sp>
        <p:nvSpPr>
          <p:cNvPr id="13" name="TextBox 12"/>
          <p:cNvSpPr txBox="1"/>
          <p:nvPr/>
        </p:nvSpPr>
        <p:spPr>
          <a:xfrm>
            <a:off x="6570127" y="330376"/>
            <a:ext cx="1774588" cy="307777"/>
          </a:xfrm>
          <a:prstGeom prst="rect">
            <a:avLst/>
          </a:prstGeom>
          <a:noFill/>
        </p:spPr>
        <p:txBody>
          <a:bodyPr wrap="none" rtlCol="0">
            <a:spAutoFit/>
          </a:bodyPr>
          <a:lstStyle/>
          <a:p>
            <a:r>
              <a:rPr lang="en-GB" sz="1400" b="1" dirty="0" smtClean="0"/>
              <a:t>Vehicle has been...</a:t>
            </a:r>
            <a:endParaRPr lang="en-GB" sz="1400" b="1" dirty="0"/>
          </a:p>
        </p:txBody>
      </p:sp>
      <p:sp>
        <p:nvSpPr>
          <p:cNvPr id="15" name="TextBox 14"/>
          <p:cNvSpPr txBox="1"/>
          <p:nvPr/>
        </p:nvSpPr>
        <p:spPr>
          <a:xfrm>
            <a:off x="6987393" y="3473648"/>
            <a:ext cx="1143008" cy="307777"/>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rtlCol="0">
            <a:spAutoFit/>
          </a:bodyPr>
          <a:lstStyle/>
          <a:p>
            <a:pPr algn="ctr"/>
            <a:r>
              <a:rPr lang="en-GB" sz="1400" b="1" dirty="0" smtClean="0"/>
              <a:t>Vandalised</a:t>
            </a:r>
            <a:endParaRPr lang="en-GB" sz="1400" b="1" dirty="0"/>
          </a:p>
        </p:txBody>
      </p:sp>
      <p:sp>
        <p:nvSpPr>
          <p:cNvPr id="16" name="TextBox 15"/>
          <p:cNvSpPr txBox="1"/>
          <p:nvPr/>
        </p:nvSpPr>
        <p:spPr>
          <a:xfrm>
            <a:off x="6987393" y="5616788"/>
            <a:ext cx="1285884" cy="307777"/>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rtlCol="0">
            <a:spAutoFit/>
          </a:bodyPr>
          <a:lstStyle/>
          <a:p>
            <a:pPr algn="ctr"/>
            <a:r>
              <a:rPr lang="en-GB" sz="1400" b="1" dirty="0" smtClean="0"/>
              <a:t>Broken into</a:t>
            </a:r>
            <a:endParaRPr lang="en-GB" sz="1400" b="1" dirty="0"/>
          </a:p>
        </p:txBody>
      </p:sp>
      <p:graphicFrame>
        <p:nvGraphicFramePr>
          <p:cNvPr id="17" name="Chart 16"/>
          <p:cNvGraphicFramePr/>
          <p:nvPr/>
        </p:nvGraphicFramePr>
        <p:xfrm>
          <a:off x="447775" y="1709723"/>
          <a:ext cx="6072229" cy="5286412"/>
        </p:xfrm>
        <a:graphic>
          <a:graphicData uri="http://schemas.openxmlformats.org/drawingml/2006/chart">
            <c:chart xmlns:c="http://schemas.openxmlformats.org/drawingml/2006/chart" xmlns:r="http://schemas.openxmlformats.org/officeDocument/2006/relationships" r:id="rId5"/>
          </a:graphicData>
        </a:graphic>
      </p:graphicFrame>
      <p:sp>
        <p:nvSpPr>
          <p:cNvPr id="18" name="TextBox 17"/>
          <p:cNvSpPr txBox="1"/>
          <p:nvPr/>
        </p:nvSpPr>
        <p:spPr>
          <a:xfrm>
            <a:off x="3519609" y="1544822"/>
            <a:ext cx="2412840" cy="307777"/>
          </a:xfrm>
          <a:prstGeom prst="rect">
            <a:avLst/>
          </a:prstGeom>
          <a:noFill/>
        </p:spPr>
        <p:txBody>
          <a:bodyPr wrap="none" rtlCol="0">
            <a:spAutoFit/>
          </a:bodyPr>
          <a:lstStyle/>
          <a:p>
            <a:r>
              <a:rPr lang="en-GB" sz="1400" b="1" dirty="0" smtClean="0"/>
              <a:t>Precautions against crime</a:t>
            </a:r>
            <a:endParaRPr lang="en-GB" sz="1400" b="1" dirty="0"/>
          </a:p>
        </p:txBody>
      </p:sp>
      <p:sp>
        <p:nvSpPr>
          <p:cNvPr id="19" name="Rectangle 18"/>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sp>
        <p:nvSpPr>
          <p:cNvPr id="14" name="Rounded Rectangle 13"/>
          <p:cNvSpPr/>
          <p:nvPr/>
        </p:nvSpPr>
        <p:spPr bwMode="auto">
          <a:xfrm>
            <a:off x="876403" y="1852599"/>
            <a:ext cx="5786478" cy="857256"/>
          </a:xfrm>
          <a:prstGeom prst="roundRect">
            <a:avLst/>
          </a:prstGeom>
          <a:noFill/>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0" name="Rounded Rectangle 19"/>
          <p:cNvSpPr/>
          <p:nvPr/>
        </p:nvSpPr>
        <p:spPr bwMode="auto">
          <a:xfrm>
            <a:off x="9592791" y="973113"/>
            <a:ext cx="864096" cy="1080120"/>
          </a:xfrm>
          <a:prstGeom prst="roundRect">
            <a:avLst/>
          </a:prstGeom>
          <a:noFill/>
          <a:ln w="2857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GB" sz="1000" dirty="0" smtClean="0"/>
              <a:t>In 1989 4% had had their car stolen in the last 3 years</a:t>
            </a:r>
            <a:endParaRPr kumimoji="0" lang="en-GB" sz="1000" b="0" i="0" u="none" strike="noStrike" cap="none" normalizeH="0" baseline="0" dirty="0" smtClean="0">
              <a:ln>
                <a:noFill/>
              </a:ln>
              <a:solidFill>
                <a:schemeClr val="tx1"/>
              </a:solidFill>
              <a:effectLst/>
              <a:latin typeface="Arial" pitchFamily="34" charset="0"/>
            </a:endParaRPr>
          </a:p>
        </p:txBody>
      </p:sp>
      <p:sp>
        <p:nvSpPr>
          <p:cNvPr id="21" name="Rounded Rectangle 20"/>
          <p:cNvSpPr/>
          <p:nvPr/>
        </p:nvSpPr>
        <p:spPr bwMode="auto">
          <a:xfrm>
            <a:off x="9592791" y="4861545"/>
            <a:ext cx="864096" cy="1296144"/>
          </a:xfrm>
          <a:prstGeom prst="roundRect">
            <a:avLst/>
          </a:prstGeom>
          <a:noFill/>
          <a:ln w="2857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GB" sz="1000" dirty="0" smtClean="0"/>
              <a:t>In 1989 6% had had their car stereo stolen in the last 3 years</a:t>
            </a:r>
            <a:endParaRPr kumimoji="0" lang="en-GB" sz="1000" b="0" i="0" u="none" strike="noStrike" cap="none" normalizeH="0" baseline="0" dirty="0" smtClean="0">
              <a:ln>
                <a:noFill/>
              </a:ln>
              <a:solidFill>
                <a:schemeClr val="tx1"/>
              </a:solidFill>
              <a:effectLst/>
              <a:latin typeface="Arial" pitchFamily="34" charset="0"/>
            </a:endParaRPr>
          </a:p>
        </p:txBody>
      </p:sp>
      <p:sp>
        <p:nvSpPr>
          <p:cNvPr id="22" name="TextBox 21"/>
          <p:cNvSpPr txBox="1"/>
          <p:nvPr/>
        </p:nvSpPr>
        <p:spPr>
          <a:xfrm>
            <a:off x="6640463" y="1909217"/>
            <a:ext cx="466794" cy="261610"/>
          </a:xfrm>
          <a:prstGeom prst="rect">
            <a:avLst/>
          </a:prstGeom>
          <a:noFill/>
        </p:spPr>
        <p:txBody>
          <a:bodyPr wrap="none" rtlCol="0">
            <a:spAutoFit/>
          </a:bodyPr>
          <a:lstStyle/>
          <a:p>
            <a:r>
              <a:rPr lang="en-GB" dirty="0" smtClean="0"/>
              <a:t>94%</a:t>
            </a:r>
            <a:endParaRPr lang="en-GB" dirty="0"/>
          </a:p>
        </p:txBody>
      </p:sp>
      <p:sp>
        <p:nvSpPr>
          <p:cNvPr id="23" name="TextBox 22"/>
          <p:cNvSpPr txBox="1"/>
          <p:nvPr/>
        </p:nvSpPr>
        <p:spPr>
          <a:xfrm>
            <a:off x="6640463" y="2341265"/>
            <a:ext cx="466794" cy="261610"/>
          </a:xfrm>
          <a:prstGeom prst="rect">
            <a:avLst/>
          </a:prstGeom>
          <a:noFill/>
        </p:spPr>
        <p:txBody>
          <a:bodyPr wrap="none" rtlCol="0">
            <a:spAutoFit/>
          </a:bodyPr>
          <a:lstStyle/>
          <a:p>
            <a:r>
              <a:rPr lang="en-GB" dirty="0" smtClean="0"/>
              <a:t>93%</a:t>
            </a:r>
            <a:endParaRPr lang="en-GB" dirty="0"/>
          </a:p>
        </p:txBody>
      </p:sp>
      <p:sp>
        <p:nvSpPr>
          <p:cNvPr id="24" name="TextBox 23"/>
          <p:cNvSpPr txBox="1"/>
          <p:nvPr/>
        </p:nvSpPr>
        <p:spPr>
          <a:xfrm>
            <a:off x="6640463" y="2727727"/>
            <a:ext cx="466794" cy="261610"/>
          </a:xfrm>
          <a:prstGeom prst="rect">
            <a:avLst/>
          </a:prstGeom>
          <a:noFill/>
        </p:spPr>
        <p:txBody>
          <a:bodyPr wrap="none" rtlCol="0">
            <a:spAutoFit/>
          </a:bodyPr>
          <a:lstStyle/>
          <a:p>
            <a:r>
              <a:rPr lang="en-GB" dirty="0" smtClean="0"/>
              <a:t>62%</a:t>
            </a:r>
            <a:endParaRPr lang="en-GB" dirty="0"/>
          </a:p>
        </p:txBody>
      </p:sp>
      <p:sp>
        <p:nvSpPr>
          <p:cNvPr id="25" name="TextBox 24"/>
          <p:cNvSpPr txBox="1"/>
          <p:nvPr/>
        </p:nvSpPr>
        <p:spPr>
          <a:xfrm>
            <a:off x="6640463" y="3133353"/>
            <a:ext cx="466794" cy="261610"/>
          </a:xfrm>
          <a:prstGeom prst="rect">
            <a:avLst/>
          </a:prstGeom>
          <a:noFill/>
        </p:spPr>
        <p:txBody>
          <a:bodyPr wrap="none" rtlCol="0">
            <a:spAutoFit/>
          </a:bodyPr>
          <a:lstStyle/>
          <a:p>
            <a:r>
              <a:rPr lang="en-GB" dirty="0" smtClean="0"/>
              <a:t>13%</a:t>
            </a:r>
            <a:endParaRPr lang="en-GB" dirty="0"/>
          </a:p>
        </p:txBody>
      </p:sp>
      <p:sp>
        <p:nvSpPr>
          <p:cNvPr id="26" name="TextBox 25"/>
          <p:cNvSpPr txBox="1"/>
          <p:nvPr/>
        </p:nvSpPr>
        <p:spPr>
          <a:xfrm>
            <a:off x="6640463" y="3565401"/>
            <a:ext cx="466794" cy="261610"/>
          </a:xfrm>
          <a:prstGeom prst="rect">
            <a:avLst/>
          </a:prstGeom>
          <a:noFill/>
        </p:spPr>
        <p:txBody>
          <a:bodyPr wrap="none" rtlCol="0">
            <a:spAutoFit/>
          </a:bodyPr>
          <a:lstStyle/>
          <a:p>
            <a:r>
              <a:rPr lang="en-GB" dirty="0" smtClean="0"/>
              <a:t>52%</a:t>
            </a:r>
            <a:endParaRPr lang="en-GB" dirty="0"/>
          </a:p>
        </p:txBody>
      </p:sp>
      <p:sp>
        <p:nvSpPr>
          <p:cNvPr id="27" name="TextBox 26"/>
          <p:cNvSpPr txBox="1"/>
          <p:nvPr/>
        </p:nvSpPr>
        <p:spPr>
          <a:xfrm>
            <a:off x="6640463" y="5293593"/>
            <a:ext cx="466794" cy="261610"/>
          </a:xfrm>
          <a:prstGeom prst="rect">
            <a:avLst/>
          </a:prstGeom>
          <a:noFill/>
        </p:spPr>
        <p:txBody>
          <a:bodyPr wrap="none" rtlCol="0">
            <a:spAutoFit/>
          </a:bodyPr>
          <a:lstStyle/>
          <a:p>
            <a:r>
              <a:rPr lang="en-GB" dirty="0" smtClean="0"/>
              <a:t>35%</a:t>
            </a:r>
            <a:endParaRPr lang="en-GB" dirty="0"/>
          </a:p>
        </p:txBody>
      </p:sp>
      <p:sp>
        <p:nvSpPr>
          <p:cNvPr id="28" name="TextBox 27"/>
          <p:cNvSpPr txBox="1"/>
          <p:nvPr/>
        </p:nvSpPr>
        <p:spPr>
          <a:xfrm>
            <a:off x="6568455" y="1621185"/>
            <a:ext cx="498855" cy="261610"/>
          </a:xfrm>
          <a:prstGeom prst="rect">
            <a:avLst/>
          </a:prstGeom>
          <a:noFill/>
        </p:spPr>
        <p:txBody>
          <a:bodyPr wrap="none" rtlCol="0">
            <a:spAutoFit/>
          </a:bodyPr>
          <a:lstStyle/>
          <a:p>
            <a:r>
              <a:rPr lang="en-GB" b="1" dirty="0" smtClean="0"/>
              <a:t>1989</a:t>
            </a:r>
            <a:endParaRPr lang="en-GB"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ii. Motoring technology.</a:t>
            </a:r>
            <a:endParaRPr lang="en-GB" dirty="0"/>
          </a:p>
        </p:txBody>
      </p:sp>
      <p:sp>
        <p:nvSpPr>
          <p:cNvPr id="3" name="Rectangle 2"/>
          <p:cNvSpPr/>
          <p:nvPr/>
        </p:nvSpPr>
        <p:spPr bwMode="auto">
          <a:xfrm>
            <a:off x="8416153" y="0"/>
            <a:ext cx="2272485" cy="352401"/>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a:t>
            </a:r>
            <a:r>
              <a:rPr kumimoji="0" lang="en-GB" sz="1400" b="1" i="0" u="none" strike="noStrike" cap="none" normalizeH="0" dirty="0" smtClean="0">
                <a:ln>
                  <a:noFill/>
                </a:ln>
                <a:solidFill>
                  <a:schemeClr val="bg1"/>
                </a:solidFill>
                <a:effectLst/>
                <a:latin typeface="Arial" pitchFamily="34" charset="0"/>
              </a:rPr>
              <a:t> technology</a:t>
            </a:r>
            <a:endParaRPr kumimoji="0" lang="en-GB" sz="1400" b="1" i="0" u="none" strike="noStrike" cap="none" normalizeH="0" baseline="0" dirty="0" smtClean="0">
              <a:ln>
                <a:noFill/>
              </a:ln>
              <a:solidFill>
                <a:schemeClr val="bg1"/>
              </a:solidFill>
              <a:effectLst/>
              <a:latin typeface="Arial" pitchFamily="34" charset="0"/>
            </a:endParaRPr>
          </a:p>
        </p:txBody>
      </p:sp>
      <p:pic>
        <p:nvPicPr>
          <p:cNvPr id="5" name="Picture 6" descr="http://www.warringtoncaraudio.co.uk/ekmps/shops/warringtonaudio/images/parrot-asteroid-mini-app-music-and-bluetooth-hands-free-car-kit-%5b3%5d-4039-p.jpg"/>
          <p:cNvPicPr>
            <a:picLocks noChangeAspect="1" noChangeArrowheads="1"/>
          </p:cNvPicPr>
          <p:nvPr/>
        </p:nvPicPr>
        <p:blipFill>
          <a:blip r:embed="rId2" cstate="print"/>
          <a:srcRect l="28200" r="6043"/>
          <a:stretch>
            <a:fillRect/>
          </a:stretch>
        </p:blipFill>
        <p:spPr bwMode="auto">
          <a:xfrm>
            <a:off x="847304" y="2495541"/>
            <a:ext cx="1174385" cy="1191075"/>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www.cambridgenetwork.co.uk/public/news/lefthand-car-interior-close-plus-hand.png">
            <a:hlinkClick r:id="rId2"/>
          </p:cNvPr>
          <p:cNvPicPr>
            <a:picLocks noChangeAspect="1" noChangeArrowheads="1"/>
          </p:cNvPicPr>
          <p:nvPr/>
        </p:nvPicPr>
        <p:blipFill>
          <a:blip r:embed="rId3" cstate="print"/>
          <a:srcRect r="19391"/>
          <a:stretch>
            <a:fillRect/>
          </a:stretch>
        </p:blipFill>
        <p:spPr bwMode="auto">
          <a:xfrm>
            <a:off x="6564313" y="1966975"/>
            <a:ext cx="2596430" cy="1800200"/>
          </a:xfrm>
          <a:prstGeom prst="rect">
            <a:avLst/>
          </a:prstGeom>
          <a:noFill/>
        </p:spPr>
      </p:pic>
      <p:sp>
        <p:nvSpPr>
          <p:cNvPr id="3" name="Title 2"/>
          <p:cNvSpPr>
            <a:spLocks noGrp="1"/>
          </p:cNvSpPr>
          <p:nvPr>
            <p:ph type="title"/>
          </p:nvPr>
        </p:nvSpPr>
        <p:spPr>
          <a:xfrm>
            <a:off x="843725" y="423839"/>
            <a:ext cx="8461375" cy="1079500"/>
          </a:xfrm>
        </p:spPr>
        <p:txBody>
          <a:bodyPr/>
          <a:lstStyle/>
          <a:p>
            <a:r>
              <a:rPr dirty="0" smtClean="0"/>
              <a:t>In-car technology owned.</a:t>
            </a:r>
            <a:br>
              <a:rPr dirty="0" smtClean="0"/>
            </a:br>
            <a:r>
              <a:rPr sz="1400" dirty="0" smtClean="0">
                <a:solidFill>
                  <a:prstClr val="black"/>
                </a:solidFill>
                <a:latin typeface="Arial" pitchFamily="34" charset="0"/>
                <a:ea typeface="Geneva"/>
                <a:cs typeface="Geneva"/>
              </a:rPr>
              <a:t> 9 in 10 have adopted some form of new technology in their car. Those less likely to have any devices are low mileage drivers and C2DE.</a:t>
            </a:r>
            <a:endParaRPr lang="en-GB" dirty="0"/>
          </a:p>
        </p:txBody>
      </p:sp>
      <p:pic>
        <p:nvPicPr>
          <p:cNvPr id="122882" name="Picture 2" descr="http://www.iphonehacks.com/wp-content/uploads/2012/06/ios-6-siri-eyesfree.jpg"/>
          <p:cNvPicPr>
            <a:picLocks noChangeAspect="1" noChangeArrowheads="1"/>
          </p:cNvPicPr>
          <p:nvPr/>
        </p:nvPicPr>
        <p:blipFill>
          <a:blip r:embed="rId4" cstate="print"/>
          <a:srcRect l="36952" t="22426" r="15463" b="31396"/>
          <a:stretch>
            <a:fillRect/>
          </a:stretch>
        </p:blipFill>
        <p:spPr bwMode="auto">
          <a:xfrm>
            <a:off x="5992391" y="4429497"/>
            <a:ext cx="2664296" cy="2000264"/>
          </a:xfrm>
          <a:prstGeom prst="rect">
            <a:avLst/>
          </a:prstGeom>
          <a:noFill/>
        </p:spPr>
      </p:pic>
      <p:sp>
        <p:nvSpPr>
          <p:cNvPr id="6" name="TextBox 5"/>
          <p:cNvSpPr txBox="1"/>
          <p:nvPr/>
        </p:nvSpPr>
        <p:spPr>
          <a:xfrm>
            <a:off x="7546881" y="4825088"/>
            <a:ext cx="801823" cy="461665"/>
          </a:xfrm>
          <a:prstGeom prst="rect">
            <a:avLst/>
          </a:prstGeom>
          <a:noFill/>
        </p:spPr>
        <p:txBody>
          <a:bodyPr wrap="none" rtlCol="0">
            <a:spAutoFit/>
          </a:bodyPr>
          <a:lstStyle/>
          <a:p>
            <a:pPr algn="ctr"/>
            <a:r>
              <a:rPr lang="en-GB" sz="2400" b="1" dirty="0" smtClean="0">
                <a:solidFill>
                  <a:schemeClr val="bg1"/>
                </a:solidFill>
                <a:latin typeface="+mn-lt"/>
              </a:rPr>
              <a:t>13%</a:t>
            </a:r>
            <a:endParaRPr lang="en-GB" sz="2400" b="1" dirty="0">
              <a:solidFill>
                <a:schemeClr val="bg1"/>
              </a:solidFill>
              <a:latin typeface="+mn-lt"/>
            </a:endParaRPr>
          </a:p>
        </p:txBody>
      </p:sp>
      <p:sp>
        <p:nvSpPr>
          <p:cNvPr id="13" name="TextBox 12"/>
          <p:cNvSpPr txBox="1"/>
          <p:nvPr/>
        </p:nvSpPr>
        <p:spPr>
          <a:xfrm>
            <a:off x="8080623" y="3243955"/>
            <a:ext cx="1482975" cy="523220"/>
          </a:xfrm>
          <a:prstGeom prst="rect">
            <a:avLst/>
          </a:prstGeom>
          <a:noFill/>
        </p:spPr>
        <p:txBody>
          <a:bodyPr wrap="square" rtlCol="0">
            <a:spAutoFit/>
          </a:bodyPr>
          <a:lstStyle/>
          <a:p>
            <a:r>
              <a:rPr lang="en-GB" sz="1400" b="1" dirty="0" smtClean="0">
                <a:solidFill>
                  <a:schemeClr val="bg1"/>
                </a:solidFill>
              </a:rPr>
              <a:t>Integrated phone kit</a:t>
            </a:r>
            <a:endParaRPr lang="en-GB" sz="1400" b="1" dirty="0">
              <a:solidFill>
                <a:schemeClr val="bg1"/>
              </a:solidFill>
            </a:endParaRPr>
          </a:p>
        </p:txBody>
      </p:sp>
      <p:pic>
        <p:nvPicPr>
          <p:cNvPr id="123906" name="Picture 2" descr="http://4.bp.blogspot.com/-WSE9K5hD30M/UDfbwJ5HVnI/AAAAAAAAMME/qwfHKjo7nXE/s1600/25th+anniversary+of+the+passenger+airbag+at+Mercedes-Benz+(1).jpg"/>
          <p:cNvPicPr>
            <a:picLocks noChangeAspect="1" noChangeArrowheads="1"/>
          </p:cNvPicPr>
          <p:nvPr/>
        </p:nvPicPr>
        <p:blipFill>
          <a:blip r:embed="rId5" cstate="print"/>
          <a:srcRect l="52596" t="16550" r="1845" b="4138"/>
          <a:stretch>
            <a:fillRect/>
          </a:stretch>
        </p:blipFill>
        <p:spPr bwMode="auto">
          <a:xfrm>
            <a:off x="915163" y="1765201"/>
            <a:ext cx="1785950" cy="2069442"/>
          </a:xfrm>
          <a:prstGeom prst="rect">
            <a:avLst/>
          </a:prstGeom>
          <a:noFill/>
        </p:spPr>
      </p:pic>
      <p:sp>
        <p:nvSpPr>
          <p:cNvPr id="23" name="TextBox 22"/>
          <p:cNvSpPr txBox="1"/>
          <p:nvPr/>
        </p:nvSpPr>
        <p:spPr>
          <a:xfrm>
            <a:off x="1343791" y="2047683"/>
            <a:ext cx="925253" cy="523220"/>
          </a:xfrm>
          <a:prstGeom prst="rect">
            <a:avLst/>
          </a:prstGeom>
          <a:noFill/>
        </p:spPr>
        <p:txBody>
          <a:bodyPr wrap="none" rtlCol="0">
            <a:spAutoFit/>
          </a:bodyPr>
          <a:lstStyle/>
          <a:p>
            <a:r>
              <a:rPr lang="en-GB" sz="2800" b="1" dirty="0" smtClean="0">
                <a:latin typeface="+mn-lt"/>
              </a:rPr>
              <a:t>89%</a:t>
            </a:r>
            <a:endParaRPr lang="en-GB" sz="2800" b="1" dirty="0">
              <a:latin typeface="+mn-lt"/>
            </a:endParaRPr>
          </a:p>
        </p:txBody>
      </p:sp>
      <p:sp>
        <p:nvSpPr>
          <p:cNvPr id="24" name="TextBox 23"/>
          <p:cNvSpPr txBox="1"/>
          <p:nvPr/>
        </p:nvSpPr>
        <p:spPr>
          <a:xfrm>
            <a:off x="915163" y="3333567"/>
            <a:ext cx="1728043" cy="523220"/>
          </a:xfrm>
          <a:prstGeom prst="rect">
            <a:avLst/>
          </a:prstGeom>
          <a:noFill/>
        </p:spPr>
        <p:txBody>
          <a:bodyPr wrap="square" rtlCol="0">
            <a:spAutoFit/>
          </a:bodyPr>
          <a:lstStyle/>
          <a:p>
            <a:pPr algn="ctr"/>
            <a:r>
              <a:rPr lang="en-GB" sz="1400" b="1" dirty="0" smtClean="0">
                <a:solidFill>
                  <a:schemeClr val="bg1"/>
                </a:solidFill>
              </a:rPr>
              <a:t>Front passenger airbag</a:t>
            </a:r>
            <a:endParaRPr lang="en-GB" sz="1400" b="1" dirty="0">
              <a:solidFill>
                <a:schemeClr val="bg1"/>
              </a:solidFill>
            </a:endParaRPr>
          </a:p>
        </p:txBody>
      </p:sp>
      <p:sp>
        <p:nvSpPr>
          <p:cNvPr id="29" name="Rounded Rectangle 28"/>
          <p:cNvSpPr/>
          <p:nvPr/>
        </p:nvSpPr>
        <p:spPr bwMode="auto">
          <a:xfrm>
            <a:off x="9016727" y="4729797"/>
            <a:ext cx="1214446" cy="142876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3200" b="1" i="0" u="none" strike="noStrike" cap="none" normalizeH="0" baseline="0" dirty="0" smtClean="0">
                <a:ln>
                  <a:noFill/>
                </a:ln>
                <a:solidFill>
                  <a:schemeClr val="accent2"/>
                </a:solidFill>
                <a:effectLst/>
                <a:latin typeface="Arial" pitchFamily="34" charset="0"/>
              </a:rPr>
              <a:t>7%</a:t>
            </a:r>
            <a:r>
              <a:rPr kumimoji="0" lang="en-GB" sz="3200" b="1" i="0" u="none" strike="noStrike" cap="none" normalizeH="0" baseline="0" dirty="0" smtClean="0">
                <a:ln>
                  <a:noFill/>
                </a:ln>
                <a:solidFill>
                  <a:schemeClr val="accent6"/>
                </a:solidFill>
                <a:effectLst/>
                <a:latin typeface="Arial" pitchFamily="34" charset="0"/>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smtClean="0">
                <a:ln>
                  <a:noFill/>
                </a:ln>
                <a:solidFill>
                  <a:schemeClr val="tx1"/>
                </a:solidFill>
                <a:effectLst/>
                <a:latin typeface="Arial" pitchFamily="34" charset="0"/>
              </a:rPr>
              <a:t>None of these</a:t>
            </a:r>
          </a:p>
        </p:txBody>
      </p:sp>
      <p:grpSp>
        <p:nvGrpSpPr>
          <p:cNvPr id="2" name="Group 36"/>
          <p:cNvGrpSpPr/>
          <p:nvPr/>
        </p:nvGrpSpPr>
        <p:grpSpPr>
          <a:xfrm>
            <a:off x="3129741" y="1836639"/>
            <a:ext cx="3000396" cy="2000264"/>
            <a:chOff x="6844517" y="1852599"/>
            <a:chExt cx="2899543" cy="1928826"/>
          </a:xfrm>
          <a:effectLst>
            <a:outerShdw blurRad="50800" dist="38100" dir="2700000" algn="tl" rotWithShape="0">
              <a:prstClr val="black">
                <a:alpha val="40000"/>
              </a:prstClr>
            </a:outerShdw>
          </a:effectLst>
        </p:grpSpPr>
        <p:pic>
          <p:nvPicPr>
            <p:cNvPr id="123908" name="Picture 4" descr="http://www.standard.co.uk/incoming/article7826330.ece/ALTERNATES/w460/Satnav.jpg"/>
            <p:cNvPicPr>
              <a:picLocks noChangeAspect="1" noChangeArrowheads="1"/>
            </p:cNvPicPr>
            <p:nvPr/>
          </p:nvPicPr>
          <p:blipFill>
            <a:blip r:embed="rId6" cstate="print"/>
            <a:srcRect/>
            <a:stretch>
              <a:fillRect/>
            </a:stretch>
          </p:blipFill>
          <p:spPr bwMode="auto">
            <a:xfrm>
              <a:off x="6844517" y="1852599"/>
              <a:ext cx="2899543" cy="1928826"/>
            </a:xfrm>
            <a:prstGeom prst="rect">
              <a:avLst/>
            </a:prstGeom>
            <a:noFill/>
          </p:spPr>
        </p:pic>
        <p:sp>
          <p:nvSpPr>
            <p:cNvPr id="26" name="TextBox 25"/>
            <p:cNvSpPr txBox="1"/>
            <p:nvPr/>
          </p:nvSpPr>
          <p:spPr>
            <a:xfrm>
              <a:off x="8058963" y="2424103"/>
              <a:ext cx="1214446" cy="584775"/>
            </a:xfrm>
            <a:prstGeom prst="rect">
              <a:avLst/>
            </a:prstGeom>
            <a:noFill/>
          </p:spPr>
          <p:txBody>
            <a:bodyPr wrap="square" rtlCol="0">
              <a:spAutoFit/>
            </a:bodyPr>
            <a:lstStyle/>
            <a:p>
              <a:pPr algn="ctr"/>
              <a:r>
                <a:rPr lang="en-GB" sz="3200" b="1" dirty="0" smtClean="0">
                  <a:solidFill>
                    <a:schemeClr val="bg1"/>
                  </a:solidFill>
                </a:rPr>
                <a:t>45%</a:t>
              </a:r>
              <a:endParaRPr lang="en-GB" sz="3200" b="1" dirty="0">
                <a:solidFill>
                  <a:schemeClr val="bg1"/>
                </a:solidFill>
              </a:endParaRPr>
            </a:p>
          </p:txBody>
        </p:sp>
        <p:sp>
          <p:nvSpPr>
            <p:cNvPr id="34" name="TextBox 33"/>
            <p:cNvSpPr txBox="1"/>
            <p:nvPr/>
          </p:nvSpPr>
          <p:spPr>
            <a:xfrm>
              <a:off x="6844517" y="3424235"/>
              <a:ext cx="1214446" cy="307777"/>
            </a:xfrm>
            <a:prstGeom prst="rect">
              <a:avLst/>
            </a:prstGeom>
            <a:noFill/>
          </p:spPr>
          <p:txBody>
            <a:bodyPr wrap="square" rtlCol="0">
              <a:spAutoFit/>
            </a:bodyPr>
            <a:lstStyle/>
            <a:p>
              <a:r>
                <a:rPr lang="en-GB" sz="1400" b="1" dirty="0" smtClean="0">
                  <a:solidFill>
                    <a:schemeClr val="bg1"/>
                  </a:solidFill>
                </a:rPr>
                <a:t>SatNav</a:t>
              </a:r>
              <a:endParaRPr lang="en-GB" sz="1400" b="1" dirty="0">
                <a:solidFill>
                  <a:schemeClr val="bg1"/>
                </a:solidFill>
              </a:endParaRPr>
            </a:p>
          </p:txBody>
        </p:sp>
      </p:grpSp>
      <p:grpSp>
        <p:nvGrpSpPr>
          <p:cNvPr id="4" name="Group 39"/>
          <p:cNvGrpSpPr/>
          <p:nvPr/>
        </p:nvGrpSpPr>
        <p:grpSpPr>
          <a:xfrm>
            <a:off x="1129477" y="4303151"/>
            <a:ext cx="1285884" cy="2214578"/>
            <a:chOff x="986601" y="4210053"/>
            <a:chExt cx="1330980" cy="2557130"/>
          </a:xfrm>
        </p:grpSpPr>
        <p:pic>
          <p:nvPicPr>
            <p:cNvPr id="123910" name="Picture 6" descr="http://www.blogcdn.com/www.engadget.com/media/2006/10/ipod-red.jpg"/>
            <p:cNvPicPr>
              <a:picLocks noChangeAspect="1" noChangeArrowheads="1"/>
            </p:cNvPicPr>
            <p:nvPr/>
          </p:nvPicPr>
          <p:blipFill>
            <a:blip r:embed="rId7" cstate="print"/>
            <a:srcRect l="8259" t="1042" r="64754" b="17195"/>
            <a:stretch>
              <a:fillRect/>
            </a:stretch>
          </p:blipFill>
          <p:spPr bwMode="auto">
            <a:xfrm>
              <a:off x="986601" y="4210053"/>
              <a:ext cx="1330980" cy="2557130"/>
            </a:xfrm>
            <a:prstGeom prst="rect">
              <a:avLst/>
            </a:prstGeom>
            <a:noFill/>
            <a:effectLst>
              <a:outerShdw blurRad="50800" dist="38100" dir="2700000" algn="tl" rotWithShape="0">
                <a:prstClr val="black">
                  <a:alpha val="40000"/>
                </a:prstClr>
              </a:outerShdw>
            </a:effectLst>
          </p:spPr>
        </p:pic>
        <p:sp>
          <p:nvSpPr>
            <p:cNvPr id="28" name="Rectangle 27"/>
            <p:cNvSpPr/>
            <p:nvPr/>
          </p:nvSpPr>
          <p:spPr bwMode="auto">
            <a:xfrm>
              <a:off x="1129477" y="4352929"/>
              <a:ext cx="1071570" cy="857256"/>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7" name="TextBox 26"/>
            <p:cNvSpPr txBox="1"/>
            <p:nvPr/>
          </p:nvSpPr>
          <p:spPr>
            <a:xfrm>
              <a:off x="1243505" y="4495805"/>
              <a:ext cx="1000132" cy="668882"/>
            </a:xfrm>
            <a:prstGeom prst="rect">
              <a:avLst/>
            </a:prstGeom>
            <a:noFill/>
          </p:spPr>
          <p:txBody>
            <a:bodyPr wrap="square" rtlCol="0">
              <a:spAutoFit/>
            </a:bodyPr>
            <a:lstStyle/>
            <a:p>
              <a:pPr algn="ctr"/>
              <a:r>
                <a:rPr lang="en-GB" sz="2800" b="1" dirty="0" smtClean="0">
                  <a:latin typeface="+mn-lt"/>
                  <a:cs typeface="Estrangelo Edessa" pitchFamily="66" charset="0"/>
                </a:rPr>
                <a:t>21%</a:t>
              </a:r>
              <a:endParaRPr lang="en-GB" sz="2800" b="1" dirty="0">
                <a:latin typeface="+mn-lt"/>
                <a:cs typeface="Estrangelo Edessa" pitchFamily="66" charset="0"/>
              </a:endParaRPr>
            </a:p>
          </p:txBody>
        </p:sp>
        <p:sp>
          <p:nvSpPr>
            <p:cNvPr id="35" name="TextBox 34"/>
            <p:cNvSpPr txBox="1"/>
            <p:nvPr/>
          </p:nvSpPr>
          <p:spPr>
            <a:xfrm>
              <a:off x="1058039" y="5210185"/>
              <a:ext cx="1214446" cy="307777"/>
            </a:xfrm>
            <a:prstGeom prst="rect">
              <a:avLst/>
            </a:prstGeom>
            <a:noFill/>
          </p:spPr>
          <p:txBody>
            <a:bodyPr wrap="square" rtlCol="0">
              <a:spAutoFit/>
            </a:bodyPr>
            <a:lstStyle/>
            <a:p>
              <a:r>
                <a:rPr lang="en-GB" sz="1400" b="1" dirty="0" smtClean="0">
                  <a:solidFill>
                    <a:schemeClr val="bg1"/>
                  </a:solidFill>
                </a:rPr>
                <a:t>iPod holder</a:t>
              </a:r>
              <a:endParaRPr lang="en-GB" sz="1400" b="1" dirty="0">
                <a:solidFill>
                  <a:schemeClr val="bg1"/>
                </a:solidFill>
              </a:endParaRPr>
            </a:p>
          </p:txBody>
        </p:sp>
      </p:grpSp>
      <p:grpSp>
        <p:nvGrpSpPr>
          <p:cNvPr id="5" name="Group 38"/>
          <p:cNvGrpSpPr/>
          <p:nvPr/>
        </p:nvGrpSpPr>
        <p:grpSpPr>
          <a:xfrm>
            <a:off x="3186662" y="4444045"/>
            <a:ext cx="2300533" cy="1908008"/>
            <a:chOff x="10344979" y="3638549"/>
            <a:chExt cx="2300533" cy="1908008"/>
          </a:xfrm>
        </p:grpSpPr>
        <p:grpSp>
          <p:nvGrpSpPr>
            <p:cNvPr id="7" name="Group 30"/>
            <p:cNvGrpSpPr/>
            <p:nvPr/>
          </p:nvGrpSpPr>
          <p:grpSpPr>
            <a:xfrm>
              <a:off x="10344979" y="3638549"/>
              <a:ext cx="2300533" cy="1908008"/>
              <a:chOff x="-1150267" y="3424235"/>
              <a:chExt cx="2300533" cy="1908008"/>
            </a:xfrm>
          </p:grpSpPr>
          <p:pic>
            <p:nvPicPr>
              <p:cNvPr id="123912" name="Picture 8" descr="http://www.rosendvdheadrest.com/wp-content/uploads/2012/03/BMW-Rosen-replacement-rear-seat-DVD-System-From-Love-My-Auto.jpg"/>
              <p:cNvPicPr>
                <a:picLocks noChangeAspect="1" noChangeArrowheads="1"/>
              </p:cNvPicPr>
              <p:nvPr/>
            </p:nvPicPr>
            <p:blipFill>
              <a:blip r:embed="rId8" cstate="print"/>
              <a:srcRect l="6201" t="8268" r="58907" b="53150"/>
              <a:stretch>
                <a:fillRect/>
              </a:stretch>
            </p:blipFill>
            <p:spPr bwMode="auto">
              <a:xfrm>
                <a:off x="-1150267" y="3424235"/>
                <a:ext cx="2300533" cy="1908008"/>
              </a:xfrm>
              <a:prstGeom prst="rect">
                <a:avLst/>
              </a:prstGeom>
              <a:noFill/>
            </p:spPr>
          </p:pic>
          <p:sp>
            <p:nvSpPr>
              <p:cNvPr id="30" name="TextBox 29"/>
              <p:cNvSpPr txBox="1"/>
              <p:nvPr/>
            </p:nvSpPr>
            <p:spPr>
              <a:xfrm>
                <a:off x="-870787" y="4067177"/>
                <a:ext cx="1214446" cy="584775"/>
              </a:xfrm>
              <a:prstGeom prst="rect">
                <a:avLst/>
              </a:prstGeom>
              <a:noFill/>
            </p:spPr>
            <p:txBody>
              <a:bodyPr wrap="square" rtlCol="0">
                <a:spAutoFit/>
              </a:bodyPr>
              <a:lstStyle/>
              <a:p>
                <a:pPr algn="ctr"/>
                <a:r>
                  <a:rPr lang="en-GB" sz="3200" b="1" dirty="0" smtClean="0">
                    <a:solidFill>
                      <a:schemeClr val="bg1"/>
                    </a:solidFill>
                  </a:rPr>
                  <a:t>14%</a:t>
                </a:r>
                <a:endParaRPr lang="en-GB" sz="3200" b="1" dirty="0">
                  <a:solidFill>
                    <a:schemeClr val="bg1"/>
                  </a:solidFill>
                </a:endParaRPr>
              </a:p>
            </p:txBody>
          </p:sp>
        </p:grpSp>
        <p:sp>
          <p:nvSpPr>
            <p:cNvPr id="36" name="TextBox 35"/>
            <p:cNvSpPr txBox="1"/>
            <p:nvPr/>
          </p:nvSpPr>
          <p:spPr>
            <a:xfrm>
              <a:off x="10344979" y="3638549"/>
              <a:ext cx="1214446" cy="307777"/>
            </a:xfrm>
            <a:prstGeom prst="rect">
              <a:avLst/>
            </a:prstGeom>
            <a:noFill/>
          </p:spPr>
          <p:txBody>
            <a:bodyPr wrap="square" rtlCol="0">
              <a:spAutoFit/>
            </a:bodyPr>
            <a:lstStyle/>
            <a:p>
              <a:r>
                <a:rPr lang="en-GB" sz="1400" b="1" dirty="0" smtClean="0">
                  <a:solidFill>
                    <a:schemeClr val="bg1"/>
                  </a:solidFill>
                </a:rPr>
                <a:t>DVD player</a:t>
              </a:r>
              <a:endParaRPr lang="en-GB" sz="1400" b="1" dirty="0">
                <a:solidFill>
                  <a:schemeClr val="bg1"/>
                </a:solidFill>
              </a:endParaRPr>
            </a:p>
          </p:txBody>
        </p:sp>
      </p:grpSp>
      <p:sp>
        <p:nvSpPr>
          <p:cNvPr id="42" name="Rectangle 23"/>
          <p:cNvSpPr>
            <a:spLocks noChangeArrowheads="1"/>
          </p:cNvSpPr>
          <p:nvPr/>
        </p:nvSpPr>
        <p:spPr bwMode="auto">
          <a:xfrm>
            <a:off x="1700981" y="6921526"/>
            <a:ext cx="6500858"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S4Q10  Which of these items of equipment do you have in your car?</a:t>
            </a:r>
          </a:p>
          <a:p>
            <a:r>
              <a:rPr lang="en-GB" sz="1000" dirty="0" smtClean="0">
                <a:solidFill>
                  <a:srgbClr val="4D4D4D"/>
                </a:solidFill>
              </a:rPr>
              <a:t>Base: all respondents (n=1542) </a:t>
            </a:r>
          </a:p>
          <a:p>
            <a:pPr marL="391077" indent="-391077" eaLnBrk="0" hangingPunct="0">
              <a:defRPr/>
            </a:pPr>
            <a:endParaRPr lang="en-GB" sz="1000" dirty="0">
              <a:solidFill>
                <a:srgbClr val="4D4D4D"/>
              </a:solidFill>
              <a:latin typeface="+mn-lt"/>
            </a:endParaRPr>
          </a:p>
        </p:txBody>
      </p:sp>
      <p:sp>
        <p:nvSpPr>
          <p:cNvPr id="43" name="Rectangle 42"/>
          <p:cNvSpPr/>
          <p:nvPr/>
        </p:nvSpPr>
        <p:spPr bwMode="auto">
          <a:xfrm>
            <a:off x="8416153" y="0"/>
            <a:ext cx="2272485" cy="352401"/>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a:t>
            </a:r>
            <a:r>
              <a:rPr kumimoji="0" lang="en-GB" sz="1400" b="1" i="0" u="none" strike="noStrike" cap="none" normalizeH="0" dirty="0" smtClean="0">
                <a:ln>
                  <a:noFill/>
                </a:ln>
                <a:solidFill>
                  <a:schemeClr val="bg1"/>
                </a:solidFill>
                <a:effectLst/>
                <a:latin typeface="Arial" pitchFamily="34" charset="0"/>
              </a:rPr>
              <a:t> technology</a:t>
            </a:r>
            <a:endParaRPr kumimoji="0" lang="en-GB" sz="1400" b="1" i="0" u="none" strike="noStrike" cap="none" normalizeH="0" baseline="0" dirty="0" smtClean="0">
              <a:ln>
                <a:noFill/>
              </a:ln>
              <a:solidFill>
                <a:schemeClr val="bg1"/>
              </a:solidFill>
              <a:effectLst/>
              <a:latin typeface="Arial" pitchFamily="34" charset="0"/>
            </a:endParaRPr>
          </a:p>
        </p:txBody>
      </p:sp>
      <p:sp>
        <p:nvSpPr>
          <p:cNvPr id="44" name="TextBox 43"/>
          <p:cNvSpPr txBox="1"/>
          <p:nvPr/>
        </p:nvSpPr>
        <p:spPr>
          <a:xfrm>
            <a:off x="7792591" y="2327015"/>
            <a:ext cx="801823" cy="461665"/>
          </a:xfrm>
          <a:prstGeom prst="rect">
            <a:avLst/>
          </a:prstGeom>
          <a:noFill/>
        </p:spPr>
        <p:txBody>
          <a:bodyPr wrap="none" rtlCol="0">
            <a:spAutoFit/>
          </a:bodyPr>
          <a:lstStyle/>
          <a:p>
            <a:pPr algn="ctr"/>
            <a:r>
              <a:rPr lang="en-GB" sz="2400" b="1" dirty="0" smtClean="0">
                <a:latin typeface="+mn-lt"/>
              </a:rPr>
              <a:t>23%</a:t>
            </a:r>
            <a:endParaRPr lang="en-GB" sz="2400" b="1" dirty="0">
              <a:latin typeface="+mn-lt"/>
            </a:endParaRPr>
          </a:p>
        </p:txBody>
      </p:sp>
      <p:sp>
        <p:nvSpPr>
          <p:cNvPr id="45" name="TextBox 44"/>
          <p:cNvSpPr txBox="1"/>
          <p:nvPr/>
        </p:nvSpPr>
        <p:spPr>
          <a:xfrm>
            <a:off x="6280423" y="5869657"/>
            <a:ext cx="2088232" cy="523220"/>
          </a:xfrm>
          <a:prstGeom prst="rect">
            <a:avLst/>
          </a:prstGeom>
          <a:noFill/>
        </p:spPr>
        <p:txBody>
          <a:bodyPr wrap="square" rtlCol="0">
            <a:spAutoFit/>
          </a:bodyPr>
          <a:lstStyle/>
          <a:p>
            <a:pPr algn="ctr"/>
            <a:r>
              <a:rPr lang="en-GB" sz="1400" b="1" dirty="0" smtClean="0">
                <a:solidFill>
                  <a:schemeClr val="bg1"/>
                </a:solidFill>
              </a:rPr>
              <a:t>Dashboard holder phone kit</a:t>
            </a:r>
          </a:p>
        </p:txBody>
      </p:sp>
      <p:sp>
        <p:nvSpPr>
          <p:cNvPr id="47" name="TextBox 46"/>
          <p:cNvSpPr txBox="1"/>
          <p:nvPr/>
        </p:nvSpPr>
        <p:spPr>
          <a:xfrm>
            <a:off x="1023839" y="3823236"/>
            <a:ext cx="1598515" cy="246221"/>
          </a:xfrm>
          <a:prstGeom prst="rect">
            <a:avLst/>
          </a:prstGeom>
          <a:noFill/>
        </p:spPr>
        <p:txBody>
          <a:bodyPr wrap="none" rtlCol="0">
            <a:spAutoFit/>
          </a:bodyPr>
          <a:lstStyle/>
          <a:p>
            <a:r>
              <a:rPr lang="en-GB" sz="1000" dirty="0" smtClean="0">
                <a:solidFill>
                  <a:srgbClr val="4D4D4D"/>
                </a:solidFill>
              </a:rPr>
              <a:t>&lt;4 yrs   5-10 yrs  10+ yrs</a:t>
            </a:r>
            <a:endParaRPr lang="en-GB" sz="1000" dirty="0">
              <a:solidFill>
                <a:srgbClr val="4D4D4D"/>
              </a:solidFill>
            </a:endParaRPr>
          </a:p>
        </p:txBody>
      </p:sp>
      <p:sp>
        <p:nvSpPr>
          <p:cNvPr id="48" name="TextBox 47"/>
          <p:cNvSpPr txBox="1"/>
          <p:nvPr/>
        </p:nvSpPr>
        <p:spPr>
          <a:xfrm>
            <a:off x="1164991" y="3967252"/>
            <a:ext cx="1443024" cy="246221"/>
          </a:xfrm>
          <a:prstGeom prst="rect">
            <a:avLst/>
          </a:prstGeom>
          <a:noFill/>
        </p:spPr>
        <p:txBody>
          <a:bodyPr wrap="none" rtlCol="0">
            <a:spAutoFit/>
          </a:bodyPr>
          <a:lstStyle/>
          <a:p>
            <a:r>
              <a:rPr lang="en-GB" sz="1000" dirty="0" smtClean="0">
                <a:solidFill>
                  <a:srgbClr val="4D4D4D"/>
                </a:solidFill>
              </a:rPr>
              <a:t>91%      90%        77%</a:t>
            </a:r>
            <a:endParaRPr lang="en-GB" sz="1000" dirty="0">
              <a:solidFill>
                <a:srgbClr val="4D4D4D"/>
              </a:solidFill>
            </a:endParaRPr>
          </a:p>
        </p:txBody>
      </p:sp>
      <p:sp>
        <p:nvSpPr>
          <p:cNvPr id="50" name="TextBox 49"/>
          <p:cNvSpPr txBox="1"/>
          <p:nvPr/>
        </p:nvSpPr>
        <p:spPr>
          <a:xfrm>
            <a:off x="3760143" y="3853433"/>
            <a:ext cx="1598515" cy="246221"/>
          </a:xfrm>
          <a:prstGeom prst="rect">
            <a:avLst/>
          </a:prstGeom>
          <a:noFill/>
        </p:spPr>
        <p:txBody>
          <a:bodyPr wrap="none" rtlCol="0">
            <a:spAutoFit/>
          </a:bodyPr>
          <a:lstStyle/>
          <a:p>
            <a:r>
              <a:rPr lang="en-GB" sz="1000" dirty="0" smtClean="0">
                <a:solidFill>
                  <a:srgbClr val="4D4D4D"/>
                </a:solidFill>
              </a:rPr>
              <a:t>&lt;4 yrs   5-10 yrs  10+ yrs</a:t>
            </a:r>
            <a:endParaRPr lang="en-GB" sz="1000" dirty="0">
              <a:solidFill>
                <a:srgbClr val="4D4D4D"/>
              </a:solidFill>
            </a:endParaRPr>
          </a:p>
        </p:txBody>
      </p:sp>
      <p:sp>
        <p:nvSpPr>
          <p:cNvPr id="51" name="TextBox 50"/>
          <p:cNvSpPr txBox="1"/>
          <p:nvPr/>
        </p:nvSpPr>
        <p:spPr>
          <a:xfrm>
            <a:off x="3832151" y="3997449"/>
            <a:ext cx="1443024" cy="246221"/>
          </a:xfrm>
          <a:prstGeom prst="rect">
            <a:avLst/>
          </a:prstGeom>
          <a:noFill/>
        </p:spPr>
        <p:txBody>
          <a:bodyPr wrap="none" rtlCol="0">
            <a:spAutoFit/>
          </a:bodyPr>
          <a:lstStyle/>
          <a:p>
            <a:r>
              <a:rPr lang="en-GB" sz="1000" dirty="0" smtClean="0">
                <a:solidFill>
                  <a:srgbClr val="4D4D4D"/>
                </a:solidFill>
              </a:rPr>
              <a:t>52%      39%        36%</a:t>
            </a:r>
            <a:endParaRPr lang="en-GB" sz="1000" dirty="0">
              <a:solidFill>
                <a:srgbClr val="4D4D4D"/>
              </a:solidFill>
            </a:endParaRPr>
          </a:p>
        </p:txBody>
      </p:sp>
      <p:sp>
        <p:nvSpPr>
          <p:cNvPr id="52" name="TextBox 51"/>
          <p:cNvSpPr txBox="1"/>
          <p:nvPr/>
        </p:nvSpPr>
        <p:spPr>
          <a:xfrm>
            <a:off x="7000503" y="3853433"/>
            <a:ext cx="1598515" cy="246221"/>
          </a:xfrm>
          <a:prstGeom prst="rect">
            <a:avLst/>
          </a:prstGeom>
          <a:noFill/>
        </p:spPr>
        <p:txBody>
          <a:bodyPr wrap="none" rtlCol="0">
            <a:spAutoFit/>
          </a:bodyPr>
          <a:lstStyle/>
          <a:p>
            <a:r>
              <a:rPr lang="en-GB" sz="1000" dirty="0" smtClean="0">
                <a:solidFill>
                  <a:srgbClr val="4D4D4D"/>
                </a:solidFill>
              </a:rPr>
              <a:t>&lt;4 yrs   5-10 yrs  10+ yrs</a:t>
            </a:r>
            <a:endParaRPr lang="en-GB" sz="1000" dirty="0">
              <a:solidFill>
                <a:srgbClr val="4D4D4D"/>
              </a:solidFill>
            </a:endParaRPr>
          </a:p>
        </p:txBody>
      </p:sp>
      <p:sp>
        <p:nvSpPr>
          <p:cNvPr id="53" name="TextBox 52"/>
          <p:cNvSpPr txBox="1"/>
          <p:nvPr/>
        </p:nvSpPr>
        <p:spPr>
          <a:xfrm>
            <a:off x="7072511" y="3997449"/>
            <a:ext cx="1372492" cy="246221"/>
          </a:xfrm>
          <a:prstGeom prst="rect">
            <a:avLst/>
          </a:prstGeom>
          <a:noFill/>
        </p:spPr>
        <p:txBody>
          <a:bodyPr wrap="none" rtlCol="0">
            <a:spAutoFit/>
          </a:bodyPr>
          <a:lstStyle/>
          <a:p>
            <a:r>
              <a:rPr lang="en-GB" sz="1000" dirty="0" smtClean="0">
                <a:solidFill>
                  <a:srgbClr val="4D4D4D"/>
                </a:solidFill>
              </a:rPr>
              <a:t>39%       8%         3%</a:t>
            </a:r>
            <a:endParaRPr lang="en-GB" sz="1000" dirty="0">
              <a:solidFill>
                <a:srgbClr val="4D4D4D"/>
              </a:solidFill>
            </a:endParaRPr>
          </a:p>
        </p:txBody>
      </p:sp>
      <p:sp>
        <p:nvSpPr>
          <p:cNvPr id="54" name="TextBox 53"/>
          <p:cNvSpPr txBox="1"/>
          <p:nvPr/>
        </p:nvSpPr>
        <p:spPr>
          <a:xfrm>
            <a:off x="1023839" y="6631548"/>
            <a:ext cx="1443024" cy="246221"/>
          </a:xfrm>
          <a:prstGeom prst="rect">
            <a:avLst/>
          </a:prstGeom>
          <a:noFill/>
        </p:spPr>
        <p:txBody>
          <a:bodyPr wrap="none" rtlCol="0">
            <a:spAutoFit/>
          </a:bodyPr>
          <a:lstStyle/>
          <a:p>
            <a:r>
              <a:rPr lang="en-GB" sz="1000" dirty="0" smtClean="0">
                <a:solidFill>
                  <a:srgbClr val="4D4D4D"/>
                </a:solidFill>
              </a:rPr>
              <a:t>30%      11%        12%</a:t>
            </a:r>
            <a:endParaRPr lang="en-GB" sz="1000" dirty="0">
              <a:solidFill>
                <a:srgbClr val="4D4D4D"/>
              </a:solidFill>
            </a:endParaRPr>
          </a:p>
        </p:txBody>
      </p:sp>
      <p:sp>
        <p:nvSpPr>
          <p:cNvPr id="55" name="TextBox 54"/>
          <p:cNvSpPr txBox="1"/>
          <p:nvPr/>
        </p:nvSpPr>
        <p:spPr>
          <a:xfrm>
            <a:off x="3472111" y="6445721"/>
            <a:ext cx="1598515" cy="246221"/>
          </a:xfrm>
          <a:prstGeom prst="rect">
            <a:avLst/>
          </a:prstGeom>
          <a:noFill/>
        </p:spPr>
        <p:txBody>
          <a:bodyPr wrap="none" rtlCol="0">
            <a:spAutoFit/>
          </a:bodyPr>
          <a:lstStyle/>
          <a:p>
            <a:r>
              <a:rPr lang="en-GB" sz="1000" dirty="0" smtClean="0">
                <a:solidFill>
                  <a:srgbClr val="4D4D4D"/>
                </a:solidFill>
              </a:rPr>
              <a:t>&lt;4 yrs   5-10 yrs  10+ yrs</a:t>
            </a:r>
            <a:endParaRPr lang="en-GB" sz="1000" dirty="0">
              <a:solidFill>
                <a:srgbClr val="4D4D4D"/>
              </a:solidFill>
            </a:endParaRPr>
          </a:p>
        </p:txBody>
      </p:sp>
      <p:sp>
        <p:nvSpPr>
          <p:cNvPr id="56" name="TextBox 55"/>
          <p:cNvSpPr txBox="1"/>
          <p:nvPr/>
        </p:nvSpPr>
        <p:spPr>
          <a:xfrm>
            <a:off x="3544119" y="6589737"/>
            <a:ext cx="1372492" cy="246221"/>
          </a:xfrm>
          <a:prstGeom prst="rect">
            <a:avLst/>
          </a:prstGeom>
          <a:noFill/>
        </p:spPr>
        <p:txBody>
          <a:bodyPr wrap="none" rtlCol="0">
            <a:spAutoFit/>
          </a:bodyPr>
          <a:lstStyle/>
          <a:p>
            <a:r>
              <a:rPr lang="en-GB" sz="1000" dirty="0" smtClean="0">
                <a:solidFill>
                  <a:srgbClr val="4D4D4D"/>
                </a:solidFill>
              </a:rPr>
              <a:t>17%      12%        8%</a:t>
            </a:r>
            <a:endParaRPr lang="en-GB" sz="1000" dirty="0">
              <a:solidFill>
                <a:srgbClr val="4D4D4D"/>
              </a:solidFill>
            </a:endParaRPr>
          </a:p>
        </p:txBody>
      </p:sp>
      <p:sp>
        <p:nvSpPr>
          <p:cNvPr id="57" name="TextBox 56"/>
          <p:cNvSpPr txBox="1"/>
          <p:nvPr/>
        </p:nvSpPr>
        <p:spPr>
          <a:xfrm>
            <a:off x="6640463" y="6445721"/>
            <a:ext cx="1598515" cy="246221"/>
          </a:xfrm>
          <a:prstGeom prst="rect">
            <a:avLst/>
          </a:prstGeom>
          <a:noFill/>
        </p:spPr>
        <p:txBody>
          <a:bodyPr wrap="none" rtlCol="0">
            <a:spAutoFit/>
          </a:bodyPr>
          <a:lstStyle/>
          <a:p>
            <a:r>
              <a:rPr lang="en-GB" sz="1000" dirty="0" smtClean="0">
                <a:solidFill>
                  <a:srgbClr val="4D4D4D"/>
                </a:solidFill>
              </a:rPr>
              <a:t>&lt;4 yrs   5-10 yrs  10+ yrs</a:t>
            </a:r>
            <a:endParaRPr lang="en-GB" sz="1000" dirty="0">
              <a:solidFill>
                <a:srgbClr val="4D4D4D"/>
              </a:solidFill>
            </a:endParaRPr>
          </a:p>
        </p:txBody>
      </p:sp>
      <p:sp>
        <p:nvSpPr>
          <p:cNvPr id="58" name="TextBox 57"/>
          <p:cNvSpPr txBox="1"/>
          <p:nvPr/>
        </p:nvSpPr>
        <p:spPr>
          <a:xfrm>
            <a:off x="6712471" y="6589737"/>
            <a:ext cx="1443024" cy="246221"/>
          </a:xfrm>
          <a:prstGeom prst="rect">
            <a:avLst/>
          </a:prstGeom>
          <a:noFill/>
        </p:spPr>
        <p:txBody>
          <a:bodyPr wrap="none" rtlCol="0">
            <a:spAutoFit/>
          </a:bodyPr>
          <a:lstStyle/>
          <a:p>
            <a:r>
              <a:rPr lang="en-GB" sz="1000" dirty="0" smtClean="0">
                <a:solidFill>
                  <a:srgbClr val="4D4D4D"/>
                </a:solidFill>
              </a:rPr>
              <a:t>13%      14%        13%</a:t>
            </a:r>
            <a:endParaRPr lang="en-GB" sz="1000" dirty="0">
              <a:solidFill>
                <a:srgbClr val="4D4D4D"/>
              </a:solidFill>
            </a:endParaRPr>
          </a:p>
        </p:txBody>
      </p:sp>
      <p:sp>
        <p:nvSpPr>
          <p:cNvPr id="59" name="TextBox 58"/>
          <p:cNvSpPr txBox="1"/>
          <p:nvPr/>
        </p:nvSpPr>
        <p:spPr>
          <a:xfrm>
            <a:off x="937492" y="6487532"/>
            <a:ext cx="1598515" cy="246221"/>
          </a:xfrm>
          <a:prstGeom prst="rect">
            <a:avLst/>
          </a:prstGeom>
          <a:noFill/>
        </p:spPr>
        <p:txBody>
          <a:bodyPr wrap="none" rtlCol="0">
            <a:spAutoFit/>
          </a:bodyPr>
          <a:lstStyle/>
          <a:p>
            <a:r>
              <a:rPr lang="en-GB" sz="1000" dirty="0" smtClean="0">
                <a:solidFill>
                  <a:srgbClr val="4D4D4D"/>
                </a:solidFill>
              </a:rPr>
              <a:t>&lt;4 yrs   5-10 yrs  10+ yrs</a:t>
            </a:r>
            <a:endParaRPr lang="en-GB" sz="1000" dirty="0">
              <a:solidFill>
                <a:srgbClr val="4D4D4D"/>
              </a:solidFill>
            </a:endParaRPr>
          </a:p>
        </p:txBody>
      </p:sp>
      <p:sp>
        <p:nvSpPr>
          <p:cNvPr id="60" name="TextBox 59"/>
          <p:cNvSpPr txBox="1"/>
          <p:nvPr/>
        </p:nvSpPr>
        <p:spPr>
          <a:xfrm>
            <a:off x="8800703" y="6445721"/>
            <a:ext cx="1598515" cy="246221"/>
          </a:xfrm>
          <a:prstGeom prst="rect">
            <a:avLst/>
          </a:prstGeom>
          <a:noFill/>
        </p:spPr>
        <p:txBody>
          <a:bodyPr wrap="none" rtlCol="0">
            <a:spAutoFit/>
          </a:bodyPr>
          <a:lstStyle/>
          <a:p>
            <a:r>
              <a:rPr lang="en-GB" sz="1000" dirty="0" smtClean="0">
                <a:solidFill>
                  <a:srgbClr val="4D4D4D"/>
                </a:solidFill>
              </a:rPr>
              <a:t>&lt;4 yrs   5-10 yrs  10+ yrs</a:t>
            </a:r>
            <a:endParaRPr lang="en-GB" sz="1000" dirty="0">
              <a:solidFill>
                <a:srgbClr val="4D4D4D"/>
              </a:solidFill>
            </a:endParaRPr>
          </a:p>
        </p:txBody>
      </p:sp>
      <p:sp>
        <p:nvSpPr>
          <p:cNvPr id="61" name="TextBox 60"/>
          <p:cNvSpPr txBox="1"/>
          <p:nvPr/>
        </p:nvSpPr>
        <p:spPr>
          <a:xfrm>
            <a:off x="8872711" y="6589737"/>
            <a:ext cx="1372492" cy="246221"/>
          </a:xfrm>
          <a:prstGeom prst="rect">
            <a:avLst/>
          </a:prstGeom>
          <a:noFill/>
        </p:spPr>
        <p:txBody>
          <a:bodyPr wrap="none" rtlCol="0">
            <a:spAutoFit/>
          </a:bodyPr>
          <a:lstStyle/>
          <a:p>
            <a:r>
              <a:rPr lang="en-GB" sz="1000" dirty="0" smtClean="0">
                <a:solidFill>
                  <a:srgbClr val="4D4D4D"/>
                </a:solidFill>
              </a:rPr>
              <a:t>3%        6%        18%</a:t>
            </a:r>
            <a:endParaRPr lang="en-GB" sz="1000" dirty="0">
              <a:solidFill>
                <a:srgbClr val="4D4D4D"/>
              </a:solidFill>
            </a:endParaRPr>
          </a:p>
        </p:txBody>
      </p:sp>
      <p:sp>
        <p:nvSpPr>
          <p:cNvPr id="62" name="TextBox 61"/>
          <p:cNvSpPr txBox="1"/>
          <p:nvPr/>
        </p:nvSpPr>
        <p:spPr>
          <a:xfrm>
            <a:off x="0" y="3823236"/>
            <a:ext cx="764953" cy="246221"/>
          </a:xfrm>
          <a:prstGeom prst="rect">
            <a:avLst/>
          </a:prstGeom>
          <a:noFill/>
        </p:spPr>
        <p:txBody>
          <a:bodyPr wrap="none" rtlCol="0">
            <a:spAutoFit/>
          </a:bodyPr>
          <a:lstStyle/>
          <a:p>
            <a:r>
              <a:rPr lang="en-GB" sz="1000" dirty="0" smtClean="0">
                <a:solidFill>
                  <a:srgbClr val="4D4D4D"/>
                </a:solidFill>
              </a:rPr>
              <a:t>Age of car</a:t>
            </a:r>
            <a:endParaRPr lang="en-GB" sz="1000" dirty="0">
              <a:solidFill>
                <a:srgbClr val="4D4D4D"/>
              </a:solidFill>
            </a:endParaRPr>
          </a:p>
        </p:txBody>
      </p:sp>
      <p:sp>
        <p:nvSpPr>
          <p:cNvPr id="63" name="Right Arrow 62"/>
          <p:cNvSpPr/>
          <p:nvPr/>
        </p:nvSpPr>
        <p:spPr bwMode="auto">
          <a:xfrm>
            <a:off x="696050" y="3893190"/>
            <a:ext cx="216024" cy="144016"/>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4D4D4D"/>
              </a:solidFill>
              <a:effectLst/>
              <a:latin typeface="Arial" pitchFamily="34" charset="0"/>
            </a:endParaRPr>
          </a:p>
        </p:txBody>
      </p:sp>
      <p:sp>
        <p:nvSpPr>
          <p:cNvPr id="46" name="Rectangle 45"/>
          <p:cNvSpPr/>
          <p:nvPr/>
        </p:nvSpPr>
        <p:spPr bwMode="auto">
          <a:xfrm>
            <a:off x="2175967" y="3997449"/>
            <a:ext cx="329108" cy="184026"/>
          </a:xfrm>
          <a:prstGeom prst="rect">
            <a:avLst/>
          </a:prstGeom>
          <a:noFill/>
          <a:ln w="9525" cap="flat" cmpd="sng" algn="ctr">
            <a:solidFill>
              <a:srgbClr val="4D4D4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4D4D4D"/>
              </a:solidFill>
              <a:effectLst/>
              <a:latin typeface="Arial" pitchFamily="34" charset="0"/>
            </a:endParaRPr>
          </a:p>
        </p:txBody>
      </p:sp>
      <p:sp>
        <p:nvSpPr>
          <p:cNvPr id="49" name="Oval 48"/>
          <p:cNvSpPr/>
          <p:nvPr/>
        </p:nvSpPr>
        <p:spPr bwMode="auto">
          <a:xfrm>
            <a:off x="3851151" y="4013076"/>
            <a:ext cx="360040" cy="216024"/>
          </a:xfrm>
          <a:prstGeom prst="ellipse">
            <a:avLst/>
          </a:prstGeom>
          <a:noFill/>
          <a:ln w="9525" cap="flat" cmpd="sng" algn="ctr">
            <a:solidFill>
              <a:srgbClr val="4D4D4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4D4D4D"/>
              </a:solidFill>
              <a:effectLst/>
              <a:latin typeface="Arial" pitchFamily="34" charset="0"/>
            </a:endParaRPr>
          </a:p>
        </p:txBody>
      </p:sp>
      <p:sp>
        <p:nvSpPr>
          <p:cNvPr id="64" name="Oval 63"/>
          <p:cNvSpPr/>
          <p:nvPr/>
        </p:nvSpPr>
        <p:spPr bwMode="auto">
          <a:xfrm>
            <a:off x="7083127" y="4018037"/>
            <a:ext cx="360040" cy="216024"/>
          </a:xfrm>
          <a:prstGeom prst="ellipse">
            <a:avLst/>
          </a:prstGeom>
          <a:noFill/>
          <a:ln w="9525" cap="flat" cmpd="sng" algn="ctr">
            <a:solidFill>
              <a:srgbClr val="4D4D4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4D4D4D"/>
              </a:solidFill>
              <a:effectLst/>
              <a:latin typeface="Arial" pitchFamily="34" charset="0"/>
            </a:endParaRPr>
          </a:p>
        </p:txBody>
      </p:sp>
      <p:sp>
        <p:nvSpPr>
          <p:cNvPr id="65" name="Oval 64"/>
          <p:cNvSpPr/>
          <p:nvPr/>
        </p:nvSpPr>
        <p:spPr bwMode="auto">
          <a:xfrm>
            <a:off x="1026368" y="6656090"/>
            <a:ext cx="360040" cy="216024"/>
          </a:xfrm>
          <a:prstGeom prst="ellipse">
            <a:avLst/>
          </a:prstGeom>
          <a:noFill/>
          <a:ln w="9525" cap="flat" cmpd="sng" algn="ctr">
            <a:solidFill>
              <a:srgbClr val="4D4D4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4D4D4D"/>
              </a:solidFill>
              <a:effectLst/>
              <a:latin typeface="Arial" pitchFamily="34" charset="0"/>
            </a:endParaRPr>
          </a:p>
        </p:txBody>
      </p:sp>
      <p:sp>
        <p:nvSpPr>
          <p:cNvPr id="66" name="Oval 65"/>
          <p:cNvSpPr/>
          <p:nvPr/>
        </p:nvSpPr>
        <p:spPr bwMode="auto">
          <a:xfrm>
            <a:off x="9787583" y="6622629"/>
            <a:ext cx="360040" cy="216024"/>
          </a:xfrm>
          <a:prstGeom prst="ellipse">
            <a:avLst/>
          </a:prstGeom>
          <a:noFill/>
          <a:ln w="9525" cap="flat" cmpd="sng" algn="ctr">
            <a:solidFill>
              <a:srgbClr val="4D4D4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rgbClr val="4D4D4D"/>
              </a:solidFill>
              <a:effectLst/>
              <a:latin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In-car technology and safer driving.</a:t>
            </a:r>
            <a:br>
              <a:rPr dirty="0" smtClean="0"/>
            </a:br>
            <a:r>
              <a:rPr sz="1400" dirty="0" smtClean="0">
                <a:solidFill>
                  <a:prstClr val="black"/>
                </a:solidFill>
                <a:latin typeface="Arial" pitchFamily="34" charset="0"/>
                <a:ea typeface="Geneva"/>
                <a:cs typeface="Geneva"/>
              </a:rPr>
              <a:t> A minority of motorists believe that in-car technology does </a:t>
            </a:r>
            <a:r>
              <a:rPr sz="1400" u="sng" dirty="0" smtClean="0">
                <a:solidFill>
                  <a:prstClr val="black"/>
                </a:solidFill>
                <a:latin typeface="Arial" pitchFamily="34" charset="0"/>
                <a:ea typeface="Geneva"/>
                <a:cs typeface="Geneva"/>
              </a:rPr>
              <a:t>not </a:t>
            </a:r>
            <a:r>
              <a:rPr sz="1400" dirty="0" smtClean="0">
                <a:solidFill>
                  <a:prstClr val="black"/>
                </a:solidFill>
                <a:latin typeface="Arial" pitchFamily="34" charset="0"/>
                <a:ea typeface="Geneva"/>
                <a:cs typeface="Geneva"/>
              </a:rPr>
              <a:t>make people into safer drivers.</a:t>
            </a:r>
            <a:endParaRPr lang="en-GB" dirty="0"/>
          </a:p>
        </p:txBody>
      </p:sp>
      <p:graphicFrame>
        <p:nvGraphicFramePr>
          <p:cNvPr id="5" name="Chart 4"/>
          <p:cNvGraphicFramePr/>
          <p:nvPr/>
        </p:nvGraphicFramePr>
        <p:xfrm>
          <a:off x="1629543" y="2352665"/>
          <a:ext cx="7358114" cy="3786214"/>
        </p:xfrm>
        <a:graphic>
          <a:graphicData uri="http://schemas.openxmlformats.org/drawingml/2006/chart">
            <c:chart xmlns:c="http://schemas.openxmlformats.org/drawingml/2006/chart" xmlns:r="http://schemas.openxmlformats.org/officeDocument/2006/relationships" r:id="rId2"/>
          </a:graphicData>
        </a:graphic>
      </p:graphicFrame>
      <p:sp>
        <p:nvSpPr>
          <p:cNvPr id="15"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S4Q11  Cars today are a lot more technologically sophisticated than they were even a few years ago. To what extent do you agree or disagree with the following statements...?</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pSp>
        <p:nvGrpSpPr>
          <p:cNvPr id="18" name="Group 17"/>
          <p:cNvGrpSpPr/>
          <p:nvPr/>
        </p:nvGrpSpPr>
        <p:grpSpPr>
          <a:xfrm>
            <a:off x="6130137" y="4781557"/>
            <a:ext cx="3143272" cy="1785950"/>
            <a:chOff x="1629543" y="5210185"/>
            <a:chExt cx="3143272" cy="1785950"/>
          </a:xfrm>
        </p:grpSpPr>
        <p:sp>
          <p:nvSpPr>
            <p:cNvPr id="29" name="Rectangle 28"/>
            <p:cNvSpPr/>
            <p:nvPr/>
          </p:nvSpPr>
          <p:spPr bwMode="auto">
            <a:xfrm>
              <a:off x="1629543" y="5210185"/>
              <a:ext cx="3143272" cy="1500198"/>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4" name="TextBox 23"/>
            <p:cNvSpPr txBox="1"/>
            <p:nvPr/>
          </p:nvSpPr>
          <p:spPr>
            <a:xfrm>
              <a:off x="1772419" y="5253156"/>
              <a:ext cx="2140330" cy="307777"/>
            </a:xfrm>
            <a:prstGeom prst="rect">
              <a:avLst/>
            </a:prstGeom>
            <a:noFill/>
          </p:spPr>
          <p:txBody>
            <a:bodyPr wrap="none" rtlCol="0">
              <a:spAutoFit/>
            </a:bodyPr>
            <a:lstStyle/>
            <a:p>
              <a:r>
                <a:rPr lang="en-GB" sz="1400" b="1" u="sng" dirty="0" smtClean="0"/>
                <a:t>Advocates</a:t>
              </a:r>
              <a:r>
                <a:rPr lang="en-GB" sz="1400" b="1" dirty="0" smtClean="0"/>
                <a:t> tend to be...</a:t>
              </a:r>
              <a:endParaRPr lang="en-GB" sz="1400" b="1" dirty="0"/>
            </a:p>
          </p:txBody>
        </p:sp>
        <p:sp>
          <p:nvSpPr>
            <p:cNvPr id="27" name="TextBox 26"/>
            <p:cNvSpPr txBox="1"/>
            <p:nvPr/>
          </p:nvSpPr>
          <p:spPr>
            <a:xfrm>
              <a:off x="1772419" y="5611140"/>
              <a:ext cx="2928958" cy="1384995"/>
            </a:xfrm>
            <a:prstGeom prst="rect">
              <a:avLst/>
            </a:prstGeom>
            <a:noFill/>
          </p:spPr>
          <p:txBody>
            <a:bodyPr wrap="square" rtlCol="0">
              <a:spAutoFit/>
            </a:bodyPr>
            <a:lstStyle/>
            <a:p>
              <a:pPr marL="177800" indent="-177800">
                <a:buFont typeface="Arial" pitchFamily="34" charset="0"/>
                <a:buChar char="•"/>
              </a:pPr>
              <a:r>
                <a:rPr lang="en-GB" sz="1400" dirty="0" smtClean="0"/>
                <a:t>Male (39%)</a:t>
              </a:r>
            </a:p>
            <a:p>
              <a:pPr marL="177800" indent="-177800">
                <a:buFont typeface="Arial" pitchFamily="34" charset="0"/>
                <a:buChar char="•"/>
              </a:pPr>
              <a:r>
                <a:rPr lang="en-GB" sz="1400" dirty="0" smtClean="0"/>
                <a:t>High mileage drivers (42%)</a:t>
              </a:r>
            </a:p>
            <a:p>
              <a:pPr marL="177800" indent="-177800">
                <a:buFont typeface="Arial" pitchFamily="34" charset="0"/>
                <a:buChar char="•"/>
              </a:pPr>
              <a:r>
                <a:rPr lang="en-GB" sz="1400" dirty="0" smtClean="0"/>
                <a:t>City/ town dwellers (39%)</a:t>
              </a:r>
            </a:p>
            <a:p>
              <a:pPr marL="177800" indent="-177800">
                <a:buFont typeface="Arial" pitchFamily="34" charset="0"/>
                <a:buChar char="•"/>
              </a:pPr>
              <a:r>
                <a:rPr lang="en-GB" sz="1400" dirty="0" smtClean="0"/>
                <a:t>Considering a green car (37%)</a:t>
              </a:r>
            </a:p>
            <a:p>
              <a:pPr marL="88900" indent="-88900"/>
              <a:endParaRPr lang="en-GB" sz="1400" dirty="0" smtClean="0"/>
            </a:p>
            <a:p>
              <a:pPr>
                <a:buFont typeface="Arial" pitchFamily="34" charset="0"/>
                <a:buChar char="•"/>
              </a:pPr>
              <a:endParaRPr lang="en-GB" sz="1400" dirty="0"/>
            </a:p>
          </p:txBody>
        </p:sp>
      </p:grpSp>
      <p:grpSp>
        <p:nvGrpSpPr>
          <p:cNvPr id="19" name="Group 18"/>
          <p:cNvGrpSpPr/>
          <p:nvPr/>
        </p:nvGrpSpPr>
        <p:grpSpPr>
          <a:xfrm>
            <a:off x="1486667" y="4781557"/>
            <a:ext cx="3143272" cy="1787080"/>
            <a:chOff x="6201575" y="5210185"/>
            <a:chExt cx="3143272" cy="1787080"/>
          </a:xfrm>
        </p:grpSpPr>
        <p:sp>
          <p:nvSpPr>
            <p:cNvPr id="30" name="Rectangle 29"/>
            <p:cNvSpPr/>
            <p:nvPr/>
          </p:nvSpPr>
          <p:spPr bwMode="auto">
            <a:xfrm>
              <a:off x="6201575" y="5210185"/>
              <a:ext cx="3143272" cy="1500198"/>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6" name="TextBox 25"/>
            <p:cNvSpPr txBox="1"/>
            <p:nvPr/>
          </p:nvSpPr>
          <p:spPr>
            <a:xfrm>
              <a:off x="6301262" y="5254286"/>
              <a:ext cx="1972015" cy="307777"/>
            </a:xfrm>
            <a:prstGeom prst="rect">
              <a:avLst/>
            </a:prstGeom>
            <a:noFill/>
          </p:spPr>
          <p:txBody>
            <a:bodyPr wrap="none" rtlCol="0">
              <a:spAutoFit/>
            </a:bodyPr>
            <a:lstStyle/>
            <a:p>
              <a:r>
                <a:rPr lang="en-GB" sz="1400" b="1" u="sng" dirty="0" smtClean="0"/>
                <a:t>Sceptics</a:t>
              </a:r>
              <a:r>
                <a:rPr lang="en-GB" sz="1400" b="1" dirty="0" smtClean="0"/>
                <a:t> tend to be...</a:t>
              </a:r>
              <a:endParaRPr lang="en-GB" sz="1400" b="1" dirty="0"/>
            </a:p>
          </p:txBody>
        </p:sp>
        <p:sp>
          <p:nvSpPr>
            <p:cNvPr id="28" name="TextBox 27"/>
            <p:cNvSpPr txBox="1"/>
            <p:nvPr/>
          </p:nvSpPr>
          <p:spPr>
            <a:xfrm>
              <a:off x="6321520" y="5612270"/>
              <a:ext cx="2951889" cy="1384995"/>
            </a:xfrm>
            <a:prstGeom prst="rect">
              <a:avLst/>
            </a:prstGeom>
            <a:noFill/>
          </p:spPr>
          <p:txBody>
            <a:bodyPr wrap="square" rtlCol="0">
              <a:spAutoFit/>
            </a:bodyPr>
            <a:lstStyle/>
            <a:p>
              <a:pPr marL="177800" indent="-177800">
                <a:buFont typeface="Arial" pitchFamily="34" charset="0"/>
                <a:buChar char="•"/>
              </a:pPr>
              <a:r>
                <a:rPr lang="en-GB" sz="1400" dirty="0" smtClean="0"/>
                <a:t>Regular speeders (20%)</a:t>
              </a:r>
            </a:p>
            <a:p>
              <a:pPr marL="177800" indent="-177800">
                <a:buFont typeface="Arial" pitchFamily="34" charset="0"/>
                <a:buChar char="•"/>
              </a:pPr>
              <a:r>
                <a:rPr lang="en-GB" sz="1400" dirty="0" smtClean="0"/>
                <a:t>Those who wouldn’t consider buying a green car (21%)</a:t>
              </a:r>
            </a:p>
            <a:p>
              <a:pPr marL="88900" indent="-88900">
                <a:buFont typeface="Arial" pitchFamily="34" charset="0"/>
                <a:buChar char="•"/>
              </a:pPr>
              <a:endParaRPr lang="en-GB" sz="1400" dirty="0" smtClean="0"/>
            </a:p>
            <a:p>
              <a:pPr marL="88900" indent="-88900"/>
              <a:endParaRPr lang="en-GB" sz="1400" dirty="0" smtClean="0"/>
            </a:p>
            <a:p>
              <a:pPr>
                <a:buFont typeface="Arial" pitchFamily="34" charset="0"/>
                <a:buChar char="•"/>
              </a:pPr>
              <a:endParaRPr lang="en-GB" sz="1400" dirty="0"/>
            </a:p>
          </p:txBody>
        </p:sp>
      </p:grpSp>
      <p:sp>
        <p:nvSpPr>
          <p:cNvPr id="16" name="Rectangle 15"/>
          <p:cNvSpPr/>
          <p:nvPr/>
        </p:nvSpPr>
        <p:spPr bwMode="auto">
          <a:xfrm>
            <a:off x="8416153" y="0"/>
            <a:ext cx="2272485" cy="352401"/>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a:t>
            </a:r>
            <a:r>
              <a:rPr kumimoji="0" lang="en-GB" sz="1400" b="1" i="0" u="none" strike="noStrike" cap="none" normalizeH="0" dirty="0" smtClean="0">
                <a:ln>
                  <a:noFill/>
                </a:ln>
                <a:solidFill>
                  <a:schemeClr val="bg1"/>
                </a:solidFill>
                <a:effectLst/>
                <a:latin typeface="Arial" pitchFamily="34" charset="0"/>
              </a:rPr>
              <a:t> technology</a:t>
            </a:r>
            <a:endParaRPr kumimoji="0" lang="en-GB" sz="1400" b="1" i="0" u="none" strike="noStrike" cap="none" normalizeH="0" baseline="0" dirty="0" smtClean="0">
              <a:ln>
                <a:noFill/>
              </a:ln>
              <a:solidFill>
                <a:schemeClr val="bg1"/>
              </a:solidFill>
              <a:effectLst/>
              <a:latin typeface="Arial" pitchFamily="34" charset="0"/>
            </a:endParaRPr>
          </a:p>
        </p:txBody>
      </p:sp>
      <p:sp>
        <p:nvSpPr>
          <p:cNvPr id="22" name="TextBox 21"/>
          <p:cNvSpPr txBox="1"/>
          <p:nvPr/>
        </p:nvSpPr>
        <p:spPr>
          <a:xfrm>
            <a:off x="2843989" y="2138351"/>
            <a:ext cx="5072098" cy="374571"/>
          </a:xfrm>
          <a:prstGeom prst="roundRect">
            <a:avLst/>
          </a:prstGeom>
          <a:noFill/>
          <a:ln>
            <a:noFill/>
            <a:prstDash val="sysDash"/>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b="1" dirty="0" smtClean="0"/>
              <a:t>“In-car technology makes people safer drivers”</a:t>
            </a:r>
            <a:endParaRPr lang="en-GB" sz="1600" b="1" dirty="0"/>
          </a:p>
        </p:txBody>
      </p:sp>
      <p:sp>
        <p:nvSpPr>
          <p:cNvPr id="21" name="Right Brace 20"/>
          <p:cNvSpPr/>
          <p:nvPr/>
        </p:nvSpPr>
        <p:spPr bwMode="auto">
          <a:xfrm>
            <a:off x="8630467" y="2924169"/>
            <a:ext cx="214314" cy="785818"/>
          </a:xfrm>
          <a:prstGeom prst="rightBrace">
            <a:avLst/>
          </a:prstGeom>
          <a:noFill/>
          <a:ln w="9525"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3" name="Right Brace 22"/>
          <p:cNvSpPr/>
          <p:nvPr/>
        </p:nvSpPr>
        <p:spPr bwMode="auto">
          <a:xfrm rot="10800000">
            <a:off x="1843857" y="2924169"/>
            <a:ext cx="214314" cy="785818"/>
          </a:xfrm>
          <a:prstGeom prst="rightBrace">
            <a:avLst/>
          </a:prstGeom>
          <a:noFill/>
          <a:ln w="952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5" name="TextBox 24"/>
          <p:cNvSpPr txBox="1"/>
          <p:nvPr/>
        </p:nvSpPr>
        <p:spPr>
          <a:xfrm>
            <a:off x="843725" y="3053774"/>
            <a:ext cx="1143008" cy="584775"/>
          </a:xfrm>
          <a:prstGeom prst="rect">
            <a:avLst/>
          </a:prstGeom>
          <a:noFill/>
        </p:spPr>
        <p:txBody>
          <a:bodyPr wrap="square" rtlCol="0">
            <a:spAutoFit/>
          </a:bodyPr>
          <a:lstStyle/>
          <a:p>
            <a:pPr algn="ctr"/>
            <a:r>
              <a:rPr lang="en-GB" sz="1600" b="1" dirty="0" smtClean="0"/>
              <a:t>16% disagree</a:t>
            </a:r>
            <a:endParaRPr lang="en-GB" sz="1600" b="1" dirty="0"/>
          </a:p>
        </p:txBody>
      </p:sp>
      <p:sp>
        <p:nvSpPr>
          <p:cNvPr id="32" name="TextBox 31"/>
          <p:cNvSpPr txBox="1"/>
          <p:nvPr/>
        </p:nvSpPr>
        <p:spPr>
          <a:xfrm>
            <a:off x="8630467" y="3067045"/>
            <a:ext cx="1143008" cy="584775"/>
          </a:xfrm>
          <a:prstGeom prst="rect">
            <a:avLst/>
          </a:prstGeom>
          <a:noFill/>
        </p:spPr>
        <p:txBody>
          <a:bodyPr wrap="square" rtlCol="0">
            <a:spAutoFit/>
          </a:bodyPr>
          <a:lstStyle/>
          <a:p>
            <a:pPr algn="ctr"/>
            <a:r>
              <a:rPr lang="en-GB" sz="1600" b="1" dirty="0" smtClean="0"/>
              <a:t>35% agree</a:t>
            </a:r>
            <a:endParaRPr lang="en-GB" sz="1600" b="1"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59"/>
          <p:cNvGraphicFramePr>
            <a:graphicFrameLocks/>
          </p:cNvGraphicFramePr>
          <p:nvPr/>
        </p:nvGraphicFramePr>
        <p:xfrm>
          <a:off x="1115946" y="2209789"/>
          <a:ext cx="3135312" cy="4000528"/>
        </p:xfrm>
        <a:graphic>
          <a:graphicData uri="http://schemas.openxmlformats.org/drawingml/2006/chart">
            <c:chart xmlns:c="http://schemas.openxmlformats.org/drawingml/2006/chart" xmlns:r="http://schemas.openxmlformats.org/officeDocument/2006/relationships" r:id="rId3"/>
          </a:graphicData>
        </a:graphic>
      </p:graphicFrame>
      <p:sp>
        <p:nvSpPr>
          <p:cNvPr id="6148" name="Title 1"/>
          <p:cNvSpPr>
            <a:spLocks noGrp="1"/>
          </p:cNvSpPr>
          <p:nvPr>
            <p:ph type="title"/>
          </p:nvPr>
        </p:nvSpPr>
        <p:spPr>
          <a:xfrm>
            <a:off x="849313" y="352401"/>
            <a:ext cx="9209914" cy="1357322"/>
          </a:xfrm>
          <a:noFill/>
        </p:spPr>
        <p:txBody>
          <a:bodyPr/>
          <a:lstStyle/>
          <a:p>
            <a:r>
              <a:rPr dirty="0" smtClean="0">
                <a:latin typeface="Arial" pitchFamily="34" charset="0"/>
                <a:ea typeface="Geneva"/>
                <a:cs typeface="Geneva"/>
              </a:rPr>
              <a:t>Impact of technology on safety and ease.</a:t>
            </a:r>
            <a:br>
              <a:rPr dirty="0" smtClean="0">
                <a:latin typeface="Arial" pitchFamily="34" charset="0"/>
                <a:ea typeface="Geneva"/>
                <a:cs typeface="Geneva"/>
              </a:rPr>
            </a:br>
            <a:r>
              <a:rPr sz="1400" dirty="0" smtClean="0">
                <a:latin typeface="Arial" pitchFamily="34" charset="0"/>
                <a:ea typeface="Geneva"/>
                <a:cs typeface="Geneva"/>
              </a:rPr>
              <a:t>Nearly all features have made motoring easier and safer. However, SatNav and electronic handbrakes attract polarised views on safety, and backseat DVD players are largely seen as making motoring less safe.</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S4Q4. New cars increasingly feature a range of features designed to make driving easier and/or safer. Looking at the technologies below, do you think they make motoring more or less: a) safe; b) easy? </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10" name="Rectangle 9"/>
          <p:cNvSpPr/>
          <p:nvPr/>
        </p:nvSpPr>
        <p:spPr>
          <a:xfrm>
            <a:off x="4301001" y="2402078"/>
            <a:ext cx="2063385" cy="307777"/>
          </a:xfrm>
          <a:prstGeom prst="rect">
            <a:avLst/>
          </a:prstGeom>
        </p:spPr>
        <p:txBody>
          <a:bodyPr wrap="none">
            <a:spAutoFit/>
          </a:bodyPr>
          <a:lstStyle/>
          <a:p>
            <a:pPr algn="ctr"/>
            <a:r>
              <a:rPr lang="en-GB" sz="1400" b="1" dirty="0" smtClean="0"/>
              <a:t>Auto-braking systems</a:t>
            </a:r>
            <a:endParaRPr lang="en-GB" sz="1400" b="1" dirty="0"/>
          </a:p>
        </p:txBody>
      </p:sp>
      <p:graphicFrame>
        <p:nvGraphicFramePr>
          <p:cNvPr id="11" name="Chart 58"/>
          <p:cNvGraphicFramePr>
            <a:graphicFrameLocks/>
          </p:cNvGraphicFramePr>
          <p:nvPr/>
        </p:nvGraphicFramePr>
        <p:xfrm>
          <a:off x="6188044" y="2133562"/>
          <a:ext cx="3656869" cy="4857784"/>
        </p:xfrm>
        <a:graphic>
          <a:graphicData uri="http://schemas.openxmlformats.org/drawingml/2006/chart">
            <c:chart xmlns:c="http://schemas.openxmlformats.org/drawingml/2006/chart" xmlns:r="http://schemas.openxmlformats.org/officeDocument/2006/relationships" r:id="rId4"/>
          </a:graphicData>
        </a:graphic>
      </p:graphicFrame>
      <p:sp>
        <p:nvSpPr>
          <p:cNvPr id="80" name="Rectangle 79"/>
          <p:cNvSpPr/>
          <p:nvPr/>
        </p:nvSpPr>
        <p:spPr>
          <a:xfrm>
            <a:off x="2843989" y="1995475"/>
            <a:ext cx="1357322" cy="338554"/>
          </a:xfrm>
          <a:prstGeom prst="rect">
            <a:avLst/>
          </a:prstGeom>
          <a:noFill/>
        </p:spPr>
        <p:txBody>
          <a:bodyPr wrap="square">
            <a:spAutoFit/>
          </a:bodyPr>
          <a:lstStyle/>
          <a:p>
            <a:pPr algn="ctr"/>
            <a:r>
              <a:rPr lang="en-GB" sz="1600" b="1" dirty="0" smtClean="0"/>
              <a:t>Less...</a:t>
            </a:r>
            <a:endParaRPr lang="en-GB" sz="1600" b="1" dirty="0"/>
          </a:p>
        </p:txBody>
      </p:sp>
      <p:sp>
        <p:nvSpPr>
          <p:cNvPr id="81" name="Rectangle 80"/>
          <p:cNvSpPr/>
          <p:nvPr/>
        </p:nvSpPr>
        <p:spPr>
          <a:xfrm>
            <a:off x="6915955" y="1995475"/>
            <a:ext cx="1357322" cy="338554"/>
          </a:xfrm>
          <a:prstGeom prst="rect">
            <a:avLst/>
          </a:prstGeom>
          <a:noFill/>
        </p:spPr>
        <p:txBody>
          <a:bodyPr wrap="square">
            <a:spAutoFit/>
          </a:bodyPr>
          <a:lstStyle/>
          <a:p>
            <a:pPr algn="ctr"/>
            <a:r>
              <a:rPr lang="en-GB" sz="1600" b="1" dirty="0" smtClean="0"/>
              <a:t>More...</a:t>
            </a:r>
            <a:endParaRPr lang="en-GB" sz="1600" b="1" dirty="0"/>
          </a:p>
        </p:txBody>
      </p:sp>
      <p:cxnSp>
        <p:nvCxnSpPr>
          <p:cNvPr id="91" name="Straight Connector 57"/>
          <p:cNvCxnSpPr>
            <a:cxnSpLocks noChangeShapeType="1"/>
          </p:cNvCxnSpPr>
          <p:nvPr/>
        </p:nvCxnSpPr>
        <p:spPr bwMode="auto">
          <a:xfrm>
            <a:off x="2687582" y="5210185"/>
            <a:ext cx="6715172" cy="1588"/>
          </a:xfrm>
          <a:prstGeom prst="line">
            <a:avLst/>
          </a:prstGeom>
          <a:noFill/>
          <a:ln w="6350" algn="ctr">
            <a:solidFill>
              <a:schemeClr val="tx1"/>
            </a:solidFill>
            <a:prstDash val="sysDot"/>
            <a:round/>
            <a:headEnd/>
            <a:tailEnd/>
          </a:ln>
        </p:spPr>
      </p:cxnSp>
      <p:sp>
        <p:nvSpPr>
          <p:cNvPr id="67" name="Rectangle 66"/>
          <p:cNvSpPr/>
          <p:nvPr/>
        </p:nvSpPr>
        <p:spPr>
          <a:xfrm>
            <a:off x="4543855" y="2830706"/>
            <a:ext cx="1577676" cy="307777"/>
          </a:xfrm>
          <a:prstGeom prst="rect">
            <a:avLst/>
          </a:prstGeom>
        </p:spPr>
        <p:txBody>
          <a:bodyPr wrap="none">
            <a:spAutoFit/>
          </a:bodyPr>
          <a:lstStyle/>
          <a:p>
            <a:pPr algn="ctr"/>
            <a:r>
              <a:rPr lang="en-GB" sz="1400" b="1" dirty="0" smtClean="0"/>
              <a:t>Parking sensors</a:t>
            </a:r>
            <a:endParaRPr lang="en-GB" sz="1400" b="1" dirty="0"/>
          </a:p>
        </p:txBody>
      </p:sp>
      <p:sp>
        <p:nvSpPr>
          <p:cNvPr id="72" name="Rectangle 71"/>
          <p:cNvSpPr/>
          <p:nvPr/>
        </p:nvSpPr>
        <p:spPr>
          <a:xfrm>
            <a:off x="4332561" y="3115329"/>
            <a:ext cx="2000264" cy="523220"/>
          </a:xfrm>
          <a:prstGeom prst="rect">
            <a:avLst/>
          </a:prstGeom>
        </p:spPr>
        <p:txBody>
          <a:bodyPr wrap="square">
            <a:spAutoFit/>
          </a:bodyPr>
          <a:lstStyle/>
          <a:p>
            <a:pPr algn="ctr"/>
            <a:r>
              <a:rPr lang="en-GB" sz="1400" b="1" dirty="0" smtClean="0"/>
              <a:t>Lane departure warning system</a:t>
            </a:r>
            <a:endParaRPr lang="en-GB" sz="1400" b="1" dirty="0"/>
          </a:p>
        </p:txBody>
      </p:sp>
      <p:sp>
        <p:nvSpPr>
          <p:cNvPr id="74" name="Rectangle 73"/>
          <p:cNvSpPr/>
          <p:nvPr/>
        </p:nvSpPr>
        <p:spPr>
          <a:xfrm>
            <a:off x="4402094" y="4067177"/>
            <a:ext cx="1864613" cy="307777"/>
          </a:xfrm>
          <a:prstGeom prst="rect">
            <a:avLst/>
          </a:prstGeom>
        </p:spPr>
        <p:txBody>
          <a:bodyPr wrap="none">
            <a:spAutoFit/>
          </a:bodyPr>
          <a:lstStyle/>
          <a:p>
            <a:pPr algn="ctr"/>
            <a:r>
              <a:rPr lang="en-GB" sz="1400" b="1" dirty="0" smtClean="0"/>
              <a:t>Self-parking feature</a:t>
            </a:r>
            <a:endParaRPr lang="en-GB" sz="1400" b="1" dirty="0"/>
          </a:p>
        </p:txBody>
      </p:sp>
      <p:sp>
        <p:nvSpPr>
          <p:cNvPr id="75" name="Rectangle 74"/>
          <p:cNvSpPr/>
          <p:nvPr/>
        </p:nvSpPr>
        <p:spPr>
          <a:xfrm>
            <a:off x="4628013" y="3638549"/>
            <a:ext cx="1409360" cy="307777"/>
          </a:xfrm>
          <a:prstGeom prst="rect">
            <a:avLst/>
          </a:prstGeom>
        </p:spPr>
        <p:txBody>
          <a:bodyPr wrap="none">
            <a:spAutoFit/>
          </a:bodyPr>
          <a:lstStyle/>
          <a:p>
            <a:pPr algn="ctr"/>
            <a:r>
              <a:rPr lang="en-GB" sz="1400" b="1" dirty="0" smtClean="0"/>
              <a:t>Speed limiters</a:t>
            </a:r>
            <a:endParaRPr lang="en-GB" sz="1400" b="1" dirty="0"/>
          </a:p>
        </p:txBody>
      </p:sp>
      <p:sp>
        <p:nvSpPr>
          <p:cNvPr id="78" name="Rectangle 77"/>
          <p:cNvSpPr/>
          <p:nvPr/>
        </p:nvSpPr>
        <p:spPr>
          <a:xfrm>
            <a:off x="4426035" y="4424367"/>
            <a:ext cx="1813317" cy="307777"/>
          </a:xfrm>
          <a:prstGeom prst="rect">
            <a:avLst/>
          </a:prstGeom>
        </p:spPr>
        <p:txBody>
          <a:bodyPr wrap="none">
            <a:spAutoFit/>
          </a:bodyPr>
          <a:lstStyle/>
          <a:p>
            <a:pPr algn="ctr"/>
            <a:r>
              <a:rPr lang="en-GB" sz="1400" b="1" dirty="0" smtClean="0"/>
              <a:t>Satellite navigation</a:t>
            </a:r>
            <a:endParaRPr lang="en-GB" sz="1400" b="1" dirty="0"/>
          </a:p>
        </p:txBody>
      </p:sp>
      <p:sp>
        <p:nvSpPr>
          <p:cNvPr id="82" name="Rectangle 81"/>
          <p:cNvSpPr/>
          <p:nvPr/>
        </p:nvSpPr>
        <p:spPr>
          <a:xfrm>
            <a:off x="4330656" y="4852995"/>
            <a:ext cx="2004075" cy="307777"/>
          </a:xfrm>
          <a:prstGeom prst="rect">
            <a:avLst/>
          </a:prstGeom>
        </p:spPr>
        <p:txBody>
          <a:bodyPr wrap="none">
            <a:spAutoFit/>
          </a:bodyPr>
          <a:lstStyle/>
          <a:p>
            <a:pPr algn="ctr"/>
            <a:r>
              <a:rPr lang="en-GB" sz="1400" b="1" dirty="0" smtClean="0"/>
              <a:t>Electronic handbrake</a:t>
            </a:r>
            <a:endParaRPr lang="en-GB" sz="1400" b="1" dirty="0"/>
          </a:p>
        </p:txBody>
      </p:sp>
      <p:sp>
        <p:nvSpPr>
          <p:cNvPr id="83" name="Rectangle 82"/>
          <p:cNvSpPr/>
          <p:nvPr/>
        </p:nvSpPr>
        <p:spPr>
          <a:xfrm>
            <a:off x="4344282" y="5281623"/>
            <a:ext cx="1976823" cy="307777"/>
          </a:xfrm>
          <a:prstGeom prst="rect">
            <a:avLst/>
          </a:prstGeom>
        </p:spPr>
        <p:txBody>
          <a:bodyPr wrap="none">
            <a:spAutoFit/>
          </a:bodyPr>
          <a:lstStyle/>
          <a:p>
            <a:pPr algn="ctr"/>
            <a:r>
              <a:rPr lang="en-GB" sz="1400" b="1" dirty="0" smtClean="0"/>
              <a:t>Backseat DVD player</a:t>
            </a:r>
            <a:endParaRPr lang="en-GB" sz="1400" b="1" dirty="0"/>
          </a:p>
        </p:txBody>
      </p:sp>
      <p:cxnSp>
        <p:nvCxnSpPr>
          <p:cNvPr id="114" name="Straight Connector 57"/>
          <p:cNvCxnSpPr>
            <a:cxnSpLocks noChangeShapeType="1"/>
          </p:cNvCxnSpPr>
          <p:nvPr/>
        </p:nvCxnSpPr>
        <p:spPr bwMode="auto">
          <a:xfrm>
            <a:off x="2687582" y="4781557"/>
            <a:ext cx="6715172" cy="1588"/>
          </a:xfrm>
          <a:prstGeom prst="line">
            <a:avLst/>
          </a:prstGeom>
          <a:noFill/>
          <a:ln w="6350" algn="ctr">
            <a:solidFill>
              <a:schemeClr val="tx1"/>
            </a:solidFill>
            <a:prstDash val="sysDot"/>
            <a:round/>
            <a:headEnd/>
            <a:tailEnd/>
          </a:ln>
        </p:spPr>
      </p:cxnSp>
      <p:cxnSp>
        <p:nvCxnSpPr>
          <p:cNvPr id="115" name="Straight Connector 57"/>
          <p:cNvCxnSpPr>
            <a:cxnSpLocks noChangeShapeType="1"/>
          </p:cNvCxnSpPr>
          <p:nvPr/>
        </p:nvCxnSpPr>
        <p:spPr bwMode="auto">
          <a:xfrm>
            <a:off x="2687582" y="4352929"/>
            <a:ext cx="6715172" cy="1588"/>
          </a:xfrm>
          <a:prstGeom prst="line">
            <a:avLst/>
          </a:prstGeom>
          <a:noFill/>
          <a:ln w="6350" algn="ctr">
            <a:solidFill>
              <a:schemeClr val="tx1"/>
            </a:solidFill>
            <a:prstDash val="sysDot"/>
            <a:round/>
            <a:headEnd/>
            <a:tailEnd/>
          </a:ln>
        </p:spPr>
      </p:cxnSp>
      <p:cxnSp>
        <p:nvCxnSpPr>
          <p:cNvPr id="116" name="Straight Connector 57"/>
          <p:cNvCxnSpPr>
            <a:cxnSpLocks noChangeShapeType="1"/>
          </p:cNvCxnSpPr>
          <p:nvPr/>
        </p:nvCxnSpPr>
        <p:spPr bwMode="auto">
          <a:xfrm>
            <a:off x="2687582" y="3924301"/>
            <a:ext cx="6715172" cy="1588"/>
          </a:xfrm>
          <a:prstGeom prst="line">
            <a:avLst/>
          </a:prstGeom>
          <a:noFill/>
          <a:ln w="6350" algn="ctr">
            <a:solidFill>
              <a:schemeClr val="tx1"/>
            </a:solidFill>
            <a:prstDash val="sysDot"/>
            <a:round/>
            <a:headEnd/>
            <a:tailEnd/>
          </a:ln>
        </p:spPr>
      </p:cxnSp>
      <p:cxnSp>
        <p:nvCxnSpPr>
          <p:cNvPr id="117" name="Straight Connector 57"/>
          <p:cNvCxnSpPr>
            <a:cxnSpLocks noChangeShapeType="1"/>
          </p:cNvCxnSpPr>
          <p:nvPr/>
        </p:nvCxnSpPr>
        <p:spPr bwMode="auto">
          <a:xfrm>
            <a:off x="2616144" y="3567111"/>
            <a:ext cx="6715172" cy="1588"/>
          </a:xfrm>
          <a:prstGeom prst="line">
            <a:avLst/>
          </a:prstGeom>
          <a:noFill/>
          <a:ln w="6350" algn="ctr">
            <a:solidFill>
              <a:schemeClr val="tx1"/>
            </a:solidFill>
            <a:prstDash val="sysDot"/>
            <a:round/>
            <a:headEnd/>
            <a:tailEnd/>
          </a:ln>
        </p:spPr>
      </p:cxnSp>
      <p:cxnSp>
        <p:nvCxnSpPr>
          <p:cNvPr id="118" name="Straight Connector 57"/>
          <p:cNvCxnSpPr>
            <a:cxnSpLocks noChangeShapeType="1"/>
          </p:cNvCxnSpPr>
          <p:nvPr/>
        </p:nvCxnSpPr>
        <p:spPr bwMode="auto">
          <a:xfrm>
            <a:off x="2616144" y="3138483"/>
            <a:ext cx="6715172" cy="1588"/>
          </a:xfrm>
          <a:prstGeom prst="line">
            <a:avLst/>
          </a:prstGeom>
          <a:noFill/>
          <a:ln w="6350" algn="ctr">
            <a:solidFill>
              <a:schemeClr val="tx1"/>
            </a:solidFill>
            <a:prstDash val="sysDot"/>
            <a:round/>
            <a:headEnd/>
            <a:tailEnd/>
          </a:ln>
        </p:spPr>
      </p:cxnSp>
      <p:cxnSp>
        <p:nvCxnSpPr>
          <p:cNvPr id="119" name="Straight Connector 57"/>
          <p:cNvCxnSpPr>
            <a:cxnSpLocks noChangeShapeType="1"/>
          </p:cNvCxnSpPr>
          <p:nvPr/>
        </p:nvCxnSpPr>
        <p:spPr bwMode="auto">
          <a:xfrm>
            <a:off x="2616144" y="2709855"/>
            <a:ext cx="6715172" cy="1588"/>
          </a:xfrm>
          <a:prstGeom prst="line">
            <a:avLst/>
          </a:prstGeom>
          <a:noFill/>
          <a:ln w="6350" algn="ctr">
            <a:solidFill>
              <a:schemeClr val="tx1"/>
            </a:solidFill>
            <a:prstDash val="sysDot"/>
            <a:round/>
            <a:headEnd/>
            <a:tailEnd/>
          </a:ln>
        </p:spPr>
      </p:cxnSp>
      <p:cxnSp>
        <p:nvCxnSpPr>
          <p:cNvPr id="121" name="Straight Connector 120"/>
          <p:cNvCxnSpPr/>
          <p:nvPr/>
        </p:nvCxnSpPr>
        <p:spPr bwMode="auto">
          <a:xfrm rot="5400000">
            <a:off x="2559031" y="3852069"/>
            <a:ext cx="3429024"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2" name="Straight Connector 121"/>
          <p:cNvCxnSpPr/>
          <p:nvPr/>
        </p:nvCxnSpPr>
        <p:spPr bwMode="auto">
          <a:xfrm rot="5400000">
            <a:off x="4630733" y="3852069"/>
            <a:ext cx="3429024"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8" name="Rectangle 27"/>
          <p:cNvSpPr/>
          <p:nvPr/>
        </p:nvSpPr>
        <p:spPr bwMode="auto">
          <a:xfrm>
            <a:off x="8416153" y="0"/>
            <a:ext cx="2272485" cy="352401"/>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a:t>
            </a:r>
            <a:r>
              <a:rPr kumimoji="0" lang="en-GB" sz="1400" b="1" i="0" u="none" strike="noStrike" cap="none" normalizeH="0" dirty="0" smtClean="0">
                <a:ln>
                  <a:noFill/>
                </a:ln>
                <a:solidFill>
                  <a:schemeClr val="bg1"/>
                </a:solidFill>
                <a:effectLst/>
                <a:latin typeface="Arial" pitchFamily="34" charset="0"/>
              </a:rPr>
              <a:t> technology</a:t>
            </a:r>
            <a:endParaRPr kumimoji="0" lang="en-GB" sz="1400" b="1" i="0" u="none" strike="noStrike" cap="none" normalizeH="0" baseline="0" dirty="0" smtClean="0">
              <a:ln>
                <a:noFill/>
              </a:ln>
              <a:solidFill>
                <a:schemeClr val="bg1"/>
              </a:solidFill>
              <a:effectLst/>
              <a:latin typeface="Arial" pitchFamily="34" charset="0"/>
            </a:endParaRPr>
          </a:p>
        </p:txBody>
      </p:sp>
      <p:sp>
        <p:nvSpPr>
          <p:cNvPr id="29" name="Rounded Rectangle 28"/>
          <p:cNvSpPr/>
          <p:nvPr/>
        </p:nvSpPr>
        <p:spPr bwMode="auto">
          <a:xfrm>
            <a:off x="2701113" y="4352929"/>
            <a:ext cx="6572296" cy="857256"/>
          </a:xfrm>
          <a:prstGeom prst="roundRect">
            <a:avLst/>
          </a:prstGeom>
          <a:noFill/>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0" name="TextBox 29"/>
          <p:cNvSpPr txBox="1"/>
          <p:nvPr/>
        </p:nvSpPr>
        <p:spPr>
          <a:xfrm>
            <a:off x="8201839" y="5067309"/>
            <a:ext cx="877163" cy="276999"/>
          </a:xfrm>
          <a:prstGeom prst="rect">
            <a:avLst/>
          </a:prstGeom>
          <a:solidFill>
            <a:schemeClr val="bg1"/>
          </a:solidFill>
        </p:spPr>
        <p:txBody>
          <a:bodyPr wrap="none" rtlCol="0">
            <a:spAutoFit/>
          </a:bodyPr>
          <a:lstStyle/>
          <a:p>
            <a:r>
              <a:rPr lang="en-GB" sz="1200" b="1" dirty="0" smtClean="0"/>
              <a:t>Polarised</a:t>
            </a:r>
            <a:endParaRPr lang="en-GB" sz="1200" b="1" dirty="0"/>
          </a:p>
        </p:txBody>
      </p:sp>
      <p:graphicFrame>
        <p:nvGraphicFramePr>
          <p:cNvPr id="31" name="Table 30"/>
          <p:cNvGraphicFramePr>
            <a:graphicFrameLocks noGrp="1"/>
          </p:cNvGraphicFramePr>
          <p:nvPr/>
        </p:nvGraphicFramePr>
        <p:xfrm>
          <a:off x="3353851" y="5781689"/>
          <a:ext cx="1633278" cy="48768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2">
                        <a:lumMod val="75000"/>
                      </a:schemeClr>
                    </a:solidFill>
                  </a:tcPr>
                </a:tc>
                <a:tc>
                  <a:txBody>
                    <a:bodyPr/>
                    <a:lstStyle/>
                    <a:p>
                      <a:r>
                        <a:rPr lang="en-GB" sz="1000" dirty="0" smtClean="0"/>
                        <a:t>Less safe</a:t>
                      </a:r>
                      <a:endParaRPr lang="en-GB" sz="1000" dirty="0"/>
                    </a:p>
                  </a:txBody>
                  <a:tcPr/>
                </a:tc>
              </a:tr>
              <a:tr h="210105">
                <a:tc>
                  <a:txBody>
                    <a:bodyPr/>
                    <a:lstStyle/>
                    <a:p>
                      <a:endParaRPr lang="en-GB" sz="1000" dirty="0"/>
                    </a:p>
                  </a:txBody>
                  <a:tcPr>
                    <a:solidFill>
                      <a:schemeClr val="accent2">
                        <a:lumMod val="60000"/>
                        <a:lumOff val="40000"/>
                      </a:schemeClr>
                    </a:solidFill>
                  </a:tcPr>
                </a:tc>
                <a:tc>
                  <a:txBody>
                    <a:bodyPr/>
                    <a:lstStyle/>
                    <a:p>
                      <a:r>
                        <a:rPr lang="en-GB" sz="1000" dirty="0" smtClean="0"/>
                        <a:t>Less easy</a:t>
                      </a:r>
                      <a:endParaRPr lang="en-GB" sz="1000" dirty="0"/>
                    </a:p>
                  </a:txBody>
                  <a:tcPr/>
                </a:tc>
              </a:tr>
            </a:tbl>
          </a:graphicData>
        </a:graphic>
      </p:graphicFrame>
      <p:graphicFrame>
        <p:nvGraphicFramePr>
          <p:cNvPr id="32" name="Table 31"/>
          <p:cNvGraphicFramePr>
            <a:graphicFrameLocks noGrp="1"/>
          </p:cNvGraphicFramePr>
          <p:nvPr/>
        </p:nvGraphicFramePr>
        <p:xfrm>
          <a:off x="6344451" y="5781689"/>
          <a:ext cx="1633278" cy="48768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3">
                        <a:lumMod val="75000"/>
                      </a:schemeClr>
                    </a:solidFill>
                  </a:tcPr>
                </a:tc>
                <a:tc>
                  <a:txBody>
                    <a:bodyPr/>
                    <a:lstStyle/>
                    <a:p>
                      <a:r>
                        <a:rPr lang="en-GB" sz="1000" dirty="0" smtClean="0"/>
                        <a:t>More safe</a:t>
                      </a:r>
                      <a:endParaRPr lang="en-GB" sz="1000" dirty="0"/>
                    </a:p>
                  </a:txBody>
                  <a:tcPr/>
                </a:tc>
              </a:tr>
              <a:tr h="210105">
                <a:tc>
                  <a:txBody>
                    <a:bodyPr/>
                    <a:lstStyle/>
                    <a:p>
                      <a:endParaRPr lang="en-GB" sz="1000" dirty="0"/>
                    </a:p>
                  </a:txBody>
                  <a:tcPr>
                    <a:solidFill>
                      <a:schemeClr val="accent3">
                        <a:lumMod val="60000"/>
                        <a:lumOff val="40000"/>
                      </a:schemeClr>
                    </a:solidFill>
                  </a:tcPr>
                </a:tc>
                <a:tc>
                  <a:txBody>
                    <a:bodyPr/>
                    <a:lstStyle/>
                    <a:p>
                      <a:r>
                        <a:rPr lang="en-GB" sz="1000" dirty="0" smtClean="0"/>
                        <a:t>More easy</a:t>
                      </a:r>
                      <a:endParaRPr lang="en-GB" sz="1000" dirty="0"/>
                    </a:p>
                  </a:txBody>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Attitudes towards in-car technology.</a:t>
            </a:r>
            <a:br>
              <a:rPr dirty="0" smtClean="0"/>
            </a:br>
            <a:r>
              <a:rPr sz="1400" dirty="0" smtClean="0">
                <a:solidFill>
                  <a:prstClr val="black"/>
                </a:solidFill>
                <a:latin typeface="Arial" pitchFamily="34" charset="0"/>
                <a:ea typeface="Geneva"/>
                <a:cs typeface="Geneva"/>
              </a:rPr>
              <a:t>It is clear that technology alone does not make motoring safer </a:t>
            </a:r>
            <a:r>
              <a:rPr lang="en-GB" sz="1400" dirty="0" smtClean="0">
                <a:solidFill>
                  <a:prstClr val="black"/>
                </a:solidFill>
                <a:latin typeface="Arial" pitchFamily="34" charset="0"/>
                <a:ea typeface="Geneva"/>
                <a:cs typeface="Geneva"/>
              </a:rPr>
              <a:t>–</a:t>
            </a:r>
            <a:r>
              <a:rPr sz="1400" dirty="0" smtClean="0">
                <a:solidFill>
                  <a:prstClr val="black"/>
                </a:solidFill>
                <a:latin typeface="Arial" pitchFamily="34" charset="0"/>
                <a:ea typeface="Geneva"/>
                <a:cs typeface="Geneva"/>
              </a:rPr>
              <a:t> it should be coupled with up-to-date training and product manuals to ensure that drivers can make the most of the latest advances.</a:t>
            </a:r>
            <a:endParaRPr lang="en-GB" dirty="0"/>
          </a:p>
        </p:txBody>
      </p:sp>
      <p:graphicFrame>
        <p:nvGraphicFramePr>
          <p:cNvPr id="5" name="Chart 4"/>
          <p:cNvGraphicFramePr/>
          <p:nvPr/>
        </p:nvGraphicFramePr>
        <p:xfrm>
          <a:off x="772287" y="1138219"/>
          <a:ext cx="9144064" cy="5572164"/>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bwMode="auto">
          <a:xfrm>
            <a:off x="9344847" y="2066913"/>
            <a:ext cx="500066" cy="3714776"/>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effectLst/>
              <a:latin typeface="Arial" pitchFamily="34" charset="0"/>
            </a:endParaRPr>
          </a:p>
        </p:txBody>
      </p:sp>
      <p:sp>
        <p:nvSpPr>
          <p:cNvPr id="7" name="TextBox 6"/>
          <p:cNvSpPr txBox="1"/>
          <p:nvPr/>
        </p:nvSpPr>
        <p:spPr>
          <a:xfrm>
            <a:off x="9282933" y="1638285"/>
            <a:ext cx="619080" cy="276999"/>
          </a:xfrm>
          <a:prstGeom prst="rect">
            <a:avLst/>
          </a:prstGeom>
          <a:noFill/>
        </p:spPr>
        <p:txBody>
          <a:bodyPr wrap="none" rtlCol="0">
            <a:spAutoFit/>
          </a:bodyPr>
          <a:lstStyle/>
          <a:p>
            <a:r>
              <a:rPr lang="en-GB" sz="1200" b="1" dirty="0" smtClean="0"/>
              <a:t>Agree</a:t>
            </a:r>
            <a:endParaRPr lang="en-GB" sz="1200" b="1" dirty="0"/>
          </a:p>
        </p:txBody>
      </p:sp>
      <p:sp>
        <p:nvSpPr>
          <p:cNvPr id="10" name="TextBox 9"/>
          <p:cNvSpPr txBox="1"/>
          <p:nvPr/>
        </p:nvSpPr>
        <p:spPr>
          <a:xfrm>
            <a:off x="9416285" y="2138351"/>
            <a:ext cx="466794" cy="261610"/>
          </a:xfrm>
          <a:prstGeom prst="rect">
            <a:avLst/>
          </a:prstGeom>
          <a:noFill/>
        </p:spPr>
        <p:txBody>
          <a:bodyPr wrap="none" rtlCol="0">
            <a:spAutoFit/>
          </a:bodyPr>
          <a:lstStyle/>
          <a:p>
            <a:r>
              <a:rPr lang="en-GB" b="1" dirty="0" smtClean="0"/>
              <a:t>69%</a:t>
            </a:r>
            <a:endParaRPr lang="en-GB" b="1" dirty="0"/>
          </a:p>
        </p:txBody>
      </p:sp>
      <p:sp>
        <p:nvSpPr>
          <p:cNvPr id="12" name="TextBox 11"/>
          <p:cNvSpPr txBox="1"/>
          <p:nvPr/>
        </p:nvSpPr>
        <p:spPr>
          <a:xfrm>
            <a:off x="9378119" y="3234063"/>
            <a:ext cx="466794" cy="261610"/>
          </a:xfrm>
          <a:prstGeom prst="rect">
            <a:avLst/>
          </a:prstGeom>
          <a:noFill/>
        </p:spPr>
        <p:txBody>
          <a:bodyPr wrap="none" rtlCol="0">
            <a:spAutoFit/>
          </a:bodyPr>
          <a:lstStyle/>
          <a:p>
            <a:r>
              <a:rPr lang="en-GB" b="1" dirty="0" smtClean="0"/>
              <a:t>66%</a:t>
            </a:r>
            <a:endParaRPr lang="en-GB" b="1" dirty="0"/>
          </a:p>
        </p:txBody>
      </p:sp>
      <p:sp>
        <p:nvSpPr>
          <p:cNvPr id="13" name="TextBox 12"/>
          <p:cNvSpPr txBox="1"/>
          <p:nvPr/>
        </p:nvSpPr>
        <p:spPr>
          <a:xfrm>
            <a:off x="9378119" y="4377071"/>
            <a:ext cx="466794" cy="261610"/>
          </a:xfrm>
          <a:prstGeom prst="rect">
            <a:avLst/>
          </a:prstGeom>
          <a:noFill/>
        </p:spPr>
        <p:txBody>
          <a:bodyPr wrap="none" rtlCol="0">
            <a:spAutoFit/>
          </a:bodyPr>
          <a:lstStyle/>
          <a:p>
            <a:r>
              <a:rPr lang="en-GB" b="1" dirty="0" smtClean="0"/>
              <a:t>55%</a:t>
            </a:r>
            <a:endParaRPr lang="en-GB" b="1" dirty="0"/>
          </a:p>
        </p:txBody>
      </p:sp>
      <p:sp>
        <p:nvSpPr>
          <p:cNvPr id="14" name="TextBox 13"/>
          <p:cNvSpPr txBox="1"/>
          <p:nvPr/>
        </p:nvSpPr>
        <p:spPr>
          <a:xfrm>
            <a:off x="9378119" y="5448641"/>
            <a:ext cx="466794" cy="261610"/>
          </a:xfrm>
          <a:prstGeom prst="rect">
            <a:avLst/>
          </a:prstGeom>
          <a:noFill/>
        </p:spPr>
        <p:txBody>
          <a:bodyPr wrap="none" rtlCol="0">
            <a:spAutoFit/>
          </a:bodyPr>
          <a:lstStyle/>
          <a:p>
            <a:r>
              <a:rPr lang="en-GB" b="1" dirty="0" smtClean="0"/>
              <a:t>39%</a:t>
            </a:r>
            <a:endParaRPr lang="en-GB" b="1" dirty="0"/>
          </a:p>
        </p:txBody>
      </p:sp>
      <p:sp>
        <p:nvSpPr>
          <p:cNvPr id="15"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S4Q11  Cars today are a lot more technologically sophisticated than they were even a few years ago. To what extent do you agree or disagree with the following statements...?</a:t>
            </a:r>
          </a:p>
          <a:p>
            <a:pPr marL="391077" indent="-391077" eaLnBrk="0" hangingPunct="0">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16" name="Rectangle 15"/>
          <p:cNvSpPr/>
          <p:nvPr/>
        </p:nvSpPr>
        <p:spPr bwMode="auto">
          <a:xfrm>
            <a:off x="8416153" y="0"/>
            <a:ext cx="2272485" cy="352401"/>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a:t>
            </a:r>
            <a:r>
              <a:rPr kumimoji="0" lang="en-GB" sz="1400" b="1" i="0" u="none" strike="noStrike" cap="none" normalizeH="0" dirty="0" smtClean="0">
                <a:ln>
                  <a:noFill/>
                </a:ln>
                <a:solidFill>
                  <a:schemeClr val="bg1"/>
                </a:solidFill>
                <a:effectLst/>
                <a:latin typeface="Arial" pitchFamily="34" charset="0"/>
              </a:rPr>
              <a:t> technology</a:t>
            </a:r>
            <a:endParaRPr kumimoji="0" lang="en-GB" sz="1400" b="1" i="0" u="none" strike="noStrike" cap="none" normalizeH="0" baseline="0" dirty="0" smtClean="0">
              <a:ln>
                <a:noFill/>
              </a:ln>
              <a:solidFill>
                <a:schemeClr val="bg1"/>
              </a:solidFill>
              <a:effectLst/>
              <a:latin typeface="Arial"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209914" cy="1079500"/>
          </a:xfrm>
          <a:noFill/>
        </p:spPr>
        <p:txBody>
          <a:bodyPr/>
          <a:lstStyle/>
          <a:p>
            <a:r>
              <a:rPr dirty="0" smtClean="0">
                <a:latin typeface="Arial" pitchFamily="34" charset="0"/>
                <a:ea typeface="Geneva"/>
                <a:cs typeface="Geneva"/>
              </a:rPr>
              <a:t>Driving distractions.</a:t>
            </a:r>
            <a:br>
              <a:rPr dirty="0" smtClean="0">
                <a:latin typeface="Arial" pitchFamily="34" charset="0"/>
                <a:ea typeface="Geneva"/>
                <a:cs typeface="Geneva"/>
              </a:rPr>
            </a:br>
            <a:r>
              <a:rPr sz="1400" dirty="0" smtClean="0">
                <a:latin typeface="Arial" pitchFamily="34" charset="0"/>
                <a:ea typeface="Geneva"/>
                <a:cs typeface="Geneva"/>
              </a:rPr>
              <a:t>Showing few changes from last year, the vast majority of drivers admit to being distracted by speaking to passengers when driving. One increase: nearly half of motorists now say they have had food or a drink when driving. </a:t>
            </a:r>
            <a:r>
              <a:rPr sz="1400" dirty="0" smtClean="0"/>
              <a:t/>
            </a:r>
            <a:br>
              <a:rPr sz="1400" dirty="0" smtClean="0"/>
            </a:br>
            <a:r>
              <a:rPr sz="1400" dirty="0" smtClean="0">
                <a:latin typeface="Arial" pitchFamily="34" charset="0"/>
                <a:ea typeface="Geneva"/>
                <a:cs typeface="Geneva"/>
              </a:rPr>
              <a:t>.</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S4Q9  Which of the following activities have you done in the past 12 months whilst driving?</a:t>
            </a:r>
          </a:p>
          <a:p>
            <a:pPr marL="391077" indent="-391077" eaLnBrk="0" hangingPunct="0">
              <a:defRPr/>
            </a:pPr>
            <a:r>
              <a:rPr lang="en-GB" sz="1000" dirty="0" smtClean="0">
                <a:solidFill>
                  <a:srgbClr val="4D4D4D"/>
                </a:solidFill>
                <a:latin typeface="+mn-lt"/>
              </a:rPr>
              <a:t>	Base: all respondents 2013 (n=1,542); 2012 (n=1,003)</a:t>
            </a:r>
            <a:endParaRPr lang="en-GB" sz="1000" dirty="0">
              <a:solidFill>
                <a:srgbClr val="4D4D4D"/>
              </a:solidFill>
              <a:latin typeface="+mn-lt"/>
            </a:endParaRPr>
          </a:p>
        </p:txBody>
      </p:sp>
      <p:graphicFrame>
        <p:nvGraphicFramePr>
          <p:cNvPr id="6" name="Chart 5"/>
          <p:cNvGraphicFramePr>
            <a:graphicFrameLocks/>
          </p:cNvGraphicFramePr>
          <p:nvPr/>
        </p:nvGraphicFramePr>
        <p:xfrm>
          <a:off x="557973" y="1423971"/>
          <a:ext cx="5643602"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27" name="Text Box 17"/>
          <p:cNvSpPr txBox="1">
            <a:spLocks noChangeArrowheads="1"/>
          </p:cNvSpPr>
          <p:nvPr/>
        </p:nvSpPr>
        <p:spPr bwMode="auto">
          <a:xfrm>
            <a:off x="6058699" y="1495409"/>
            <a:ext cx="928694" cy="474638"/>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When driving</a:t>
            </a:r>
            <a:endParaRPr lang="en-GB" sz="1200" b="1" dirty="0">
              <a:latin typeface="+mn-lt"/>
              <a:ea typeface="Geneva" pitchFamily="-107" charset="-128"/>
              <a:cs typeface="+mn-cs"/>
            </a:endParaRPr>
          </a:p>
        </p:txBody>
      </p:sp>
      <p:sp>
        <p:nvSpPr>
          <p:cNvPr id="28" name="Text Box 17"/>
          <p:cNvSpPr txBox="1">
            <a:spLocks noChangeArrowheads="1"/>
          </p:cNvSpPr>
          <p:nvPr/>
        </p:nvSpPr>
        <p:spPr bwMode="auto">
          <a:xfrm>
            <a:off x="6630203" y="1495409"/>
            <a:ext cx="1143008" cy="474638"/>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When stationary</a:t>
            </a:r>
            <a:endParaRPr lang="en-GB" sz="1200" b="1" dirty="0">
              <a:latin typeface="+mn-lt"/>
              <a:ea typeface="Geneva" pitchFamily="-107" charset="-128"/>
              <a:cs typeface="+mn-cs"/>
            </a:endParaRPr>
          </a:p>
        </p:txBody>
      </p:sp>
      <p:sp>
        <p:nvSpPr>
          <p:cNvPr id="41" name="Text Box 17"/>
          <p:cNvSpPr txBox="1">
            <a:spLocks noChangeArrowheads="1"/>
          </p:cNvSpPr>
          <p:nvPr/>
        </p:nvSpPr>
        <p:spPr bwMode="auto">
          <a:xfrm>
            <a:off x="7487459" y="1495409"/>
            <a:ext cx="857256" cy="474638"/>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Have done</a:t>
            </a:r>
            <a:endParaRPr lang="en-GB" sz="1200" b="1" dirty="0">
              <a:latin typeface="+mn-lt"/>
              <a:ea typeface="Geneva" pitchFamily="-107" charset="-128"/>
              <a:cs typeface="+mn-cs"/>
            </a:endParaRPr>
          </a:p>
        </p:txBody>
      </p:sp>
      <p:sp>
        <p:nvSpPr>
          <p:cNvPr id="42" name="Text Box 17"/>
          <p:cNvSpPr txBox="1">
            <a:spLocks noChangeArrowheads="1"/>
          </p:cNvSpPr>
          <p:nvPr/>
        </p:nvSpPr>
        <p:spPr bwMode="auto">
          <a:xfrm>
            <a:off x="9487723" y="1495409"/>
            <a:ext cx="857256" cy="474638"/>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Have done</a:t>
            </a:r>
            <a:endParaRPr lang="en-GB" sz="1200" b="1" dirty="0">
              <a:latin typeface="+mn-lt"/>
              <a:ea typeface="Geneva" pitchFamily="-107" charset="-128"/>
              <a:cs typeface="+mn-cs"/>
            </a:endParaRPr>
          </a:p>
        </p:txBody>
      </p:sp>
      <p:sp>
        <p:nvSpPr>
          <p:cNvPr id="43" name="Text Box 17"/>
          <p:cNvSpPr txBox="1">
            <a:spLocks noChangeArrowheads="1"/>
          </p:cNvSpPr>
          <p:nvPr/>
        </p:nvSpPr>
        <p:spPr bwMode="auto">
          <a:xfrm>
            <a:off x="6773079" y="1281095"/>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u="sng" dirty="0" smtClean="0">
                <a:latin typeface="+mn-lt"/>
                <a:ea typeface="Geneva" pitchFamily="-107" charset="-128"/>
                <a:cs typeface="+mn-cs"/>
              </a:rPr>
              <a:t>2013</a:t>
            </a:r>
            <a:endParaRPr lang="en-GB" sz="1400" b="1" u="sng" dirty="0">
              <a:latin typeface="+mn-lt"/>
              <a:ea typeface="Geneva" pitchFamily="-107" charset="-128"/>
              <a:cs typeface="+mn-cs"/>
            </a:endParaRPr>
          </a:p>
        </p:txBody>
      </p:sp>
      <p:sp>
        <p:nvSpPr>
          <p:cNvPr id="76" name="Text Box 17"/>
          <p:cNvSpPr txBox="1">
            <a:spLocks noChangeArrowheads="1"/>
          </p:cNvSpPr>
          <p:nvPr/>
        </p:nvSpPr>
        <p:spPr bwMode="auto">
          <a:xfrm>
            <a:off x="8844781" y="1209657"/>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u="sng" dirty="0" smtClean="0">
                <a:latin typeface="+mn-lt"/>
                <a:ea typeface="Geneva" pitchFamily="-107" charset="-128"/>
                <a:cs typeface="+mn-cs"/>
              </a:rPr>
              <a:t>2012</a:t>
            </a:r>
            <a:endParaRPr lang="en-GB" sz="1400" b="1" u="sng" dirty="0">
              <a:latin typeface="+mn-lt"/>
              <a:ea typeface="Geneva" pitchFamily="-107" charset="-128"/>
              <a:cs typeface="+mn-cs"/>
            </a:endParaRPr>
          </a:p>
        </p:txBody>
      </p:sp>
      <p:sp>
        <p:nvSpPr>
          <p:cNvPr id="8" name="Rectangle 7"/>
          <p:cNvSpPr/>
          <p:nvPr/>
        </p:nvSpPr>
        <p:spPr bwMode="auto">
          <a:xfrm>
            <a:off x="6273013" y="1995475"/>
            <a:ext cx="500066" cy="4857784"/>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 name="Text Box 17"/>
          <p:cNvSpPr txBox="1">
            <a:spLocks noChangeArrowheads="1"/>
          </p:cNvSpPr>
          <p:nvPr/>
        </p:nvSpPr>
        <p:spPr bwMode="auto">
          <a:xfrm>
            <a:off x="6201575" y="201742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89%</a:t>
            </a:r>
            <a:endParaRPr lang="en-GB" sz="1400" b="1" dirty="0">
              <a:latin typeface="+mn-lt"/>
              <a:ea typeface="Geneva" pitchFamily="-107" charset="-128"/>
              <a:cs typeface="+mn-cs"/>
            </a:endParaRPr>
          </a:p>
        </p:txBody>
      </p:sp>
      <p:sp>
        <p:nvSpPr>
          <p:cNvPr id="18" name="Rectangle 17"/>
          <p:cNvSpPr/>
          <p:nvPr/>
        </p:nvSpPr>
        <p:spPr bwMode="auto">
          <a:xfrm>
            <a:off x="6987393" y="1995475"/>
            <a:ext cx="500066" cy="4857784"/>
          </a:xfrm>
          <a:prstGeom prst="rect">
            <a:avLst/>
          </a:prstGeom>
          <a:solidFill>
            <a:schemeClr val="accent6">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9" name="Text Box 17"/>
          <p:cNvSpPr txBox="1">
            <a:spLocks noChangeArrowheads="1"/>
          </p:cNvSpPr>
          <p:nvPr/>
        </p:nvSpPr>
        <p:spPr bwMode="auto">
          <a:xfrm>
            <a:off x="6915955" y="1995475"/>
            <a:ext cx="642942" cy="340488"/>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46" name="Rectangle 45"/>
          <p:cNvSpPr/>
          <p:nvPr/>
        </p:nvSpPr>
        <p:spPr bwMode="auto">
          <a:xfrm>
            <a:off x="7701773" y="1995475"/>
            <a:ext cx="500066" cy="4857784"/>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7" name="Text Box 17"/>
          <p:cNvSpPr txBox="1">
            <a:spLocks noChangeArrowheads="1"/>
          </p:cNvSpPr>
          <p:nvPr/>
        </p:nvSpPr>
        <p:spPr bwMode="auto">
          <a:xfrm>
            <a:off x="7630335" y="19954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96%</a:t>
            </a:r>
            <a:endParaRPr lang="en-GB" sz="1400" b="1" dirty="0">
              <a:latin typeface="+mn-lt"/>
              <a:ea typeface="Geneva" pitchFamily="-107" charset="-128"/>
              <a:cs typeface="+mn-cs"/>
            </a:endParaRPr>
          </a:p>
        </p:txBody>
      </p:sp>
      <p:sp>
        <p:nvSpPr>
          <p:cNvPr id="62" name="Rectangle 61"/>
          <p:cNvSpPr/>
          <p:nvPr/>
        </p:nvSpPr>
        <p:spPr bwMode="auto">
          <a:xfrm>
            <a:off x="9630599" y="1995475"/>
            <a:ext cx="500066" cy="485778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3" name="Text Box 17"/>
          <p:cNvSpPr txBox="1">
            <a:spLocks noChangeArrowheads="1"/>
          </p:cNvSpPr>
          <p:nvPr/>
        </p:nvSpPr>
        <p:spPr bwMode="auto">
          <a:xfrm>
            <a:off x="9559161" y="19954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94%</a:t>
            </a:r>
            <a:endParaRPr lang="en-GB" sz="1400" b="1" dirty="0">
              <a:latin typeface="+mn-lt"/>
              <a:ea typeface="Geneva" pitchFamily="-107" charset="-128"/>
              <a:cs typeface="+mn-cs"/>
            </a:endParaRPr>
          </a:p>
        </p:txBody>
      </p:sp>
      <p:cxnSp>
        <p:nvCxnSpPr>
          <p:cNvPr id="93" name="Straight Connector 92"/>
          <p:cNvCxnSpPr/>
          <p:nvPr/>
        </p:nvCxnSpPr>
        <p:spPr bwMode="auto">
          <a:xfrm rot="5400000">
            <a:off x="5450682" y="4102896"/>
            <a:ext cx="5643602" cy="158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78" name="Text Box 17"/>
          <p:cNvSpPr txBox="1">
            <a:spLocks noChangeArrowheads="1"/>
          </p:cNvSpPr>
          <p:nvPr/>
        </p:nvSpPr>
        <p:spPr bwMode="auto">
          <a:xfrm>
            <a:off x="8130401" y="1495409"/>
            <a:ext cx="928694" cy="474638"/>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When driving</a:t>
            </a:r>
            <a:endParaRPr lang="en-GB" sz="1200" b="1" dirty="0">
              <a:latin typeface="+mn-lt"/>
              <a:ea typeface="Geneva" pitchFamily="-107" charset="-128"/>
              <a:cs typeface="+mn-cs"/>
            </a:endParaRPr>
          </a:p>
        </p:txBody>
      </p:sp>
      <p:sp>
        <p:nvSpPr>
          <p:cNvPr id="79" name="Text Box 17"/>
          <p:cNvSpPr txBox="1">
            <a:spLocks noChangeArrowheads="1"/>
          </p:cNvSpPr>
          <p:nvPr/>
        </p:nvSpPr>
        <p:spPr bwMode="auto">
          <a:xfrm>
            <a:off x="8701905" y="1495409"/>
            <a:ext cx="1143008" cy="474638"/>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When stationary</a:t>
            </a:r>
            <a:endParaRPr lang="en-GB" sz="1200" b="1" dirty="0">
              <a:latin typeface="+mn-lt"/>
              <a:ea typeface="Geneva" pitchFamily="-107" charset="-128"/>
              <a:cs typeface="+mn-cs"/>
            </a:endParaRPr>
          </a:p>
        </p:txBody>
      </p:sp>
      <p:sp>
        <p:nvSpPr>
          <p:cNvPr id="80" name="Rectangle 79"/>
          <p:cNvSpPr/>
          <p:nvPr/>
        </p:nvSpPr>
        <p:spPr bwMode="auto">
          <a:xfrm>
            <a:off x="8344715" y="1995475"/>
            <a:ext cx="500066" cy="4857784"/>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1" name="Text Box 17"/>
          <p:cNvSpPr txBox="1">
            <a:spLocks noChangeArrowheads="1"/>
          </p:cNvSpPr>
          <p:nvPr/>
        </p:nvSpPr>
        <p:spPr bwMode="auto">
          <a:xfrm>
            <a:off x="8273277" y="201742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88%</a:t>
            </a:r>
            <a:endParaRPr lang="en-GB" sz="1400" b="1" dirty="0">
              <a:latin typeface="+mn-lt"/>
              <a:ea typeface="Geneva" pitchFamily="-107" charset="-128"/>
              <a:cs typeface="+mn-cs"/>
            </a:endParaRPr>
          </a:p>
        </p:txBody>
      </p:sp>
      <p:sp>
        <p:nvSpPr>
          <p:cNvPr id="96" name="Rectangle 95"/>
          <p:cNvSpPr/>
          <p:nvPr/>
        </p:nvSpPr>
        <p:spPr bwMode="auto">
          <a:xfrm>
            <a:off x="8987657" y="1995475"/>
            <a:ext cx="500066" cy="4857784"/>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7" name="Text Box 17"/>
          <p:cNvSpPr txBox="1">
            <a:spLocks noChangeArrowheads="1"/>
          </p:cNvSpPr>
          <p:nvPr/>
        </p:nvSpPr>
        <p:spPr bwMode="auto">
          <a:xfrm>
            <a:off x="8916219" y="19954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116" name="Text Box 17"/>
          <p:cNvSpPr txBox="1">
            <a:spLocks noChangeArrowheads="1"/>
          </p:cNvSpPr>
          <p:nvPr/>
        </p:nvSpPr>
        <p:spPr bwMode="auto">
          <a:xfrm>
            <a:off x="6773079" y="7210449"/>
            <a:ext cx="107157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N= 1,542</a:t>
            </a:r>
            <a:endParaRPr lang="en-GB" sz="1400" b="1" dirty="0">
              <a:latin typeface="+mn-lt"/>
              <a:ea typeface="Geneva" pitchFamily="-107" charset="-128"/>
              <a:cs typeface="+mn-cs"/>
            </a:endParaRPr>
          </a:p>
        </p:txBody>
      </p:sp>
      <p:sp>
        <p:nvSpPr>
          <p:cNvPr id="117" name="Text Box 17"/>
          <p:cNvSpPr txBox="1">
            <a:spLocks noChangeArrowheads="1"/>
          </p:cNvSpPr>
          <p:nvPr/>
        </p:nvSpPr>
        <p:spPr bwMode="auto">
          <a:xfrm>
            <a:off x="8701905" y="7210449"/>
            <a:ext cx="107157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N= 1,003</a:t>
            </a:r>
            <a:endParaRPr lang="en-GB" sz="1400" b="1" dirty="0">
              <a:latin typeface="+mn-lt"/>
              <a:ea typeface="Geneva" pitchFamily="-107" charset="-128"/>
              <a:cs typeface="+mn-cs"/>
            </a:endParaRPr>
          </a:p>
        </p:txBody>
      </p:sp>
      <p:sp>
        <p:nvSpPr>
          <p:cNvPr id="36" name="Text Box 17"/>
          <p:cNvSpPr txBox="1">
            <a:spLocks noChangeArrowheads="1"/>
          </p:cNvSpPr>
          <p:nvPr/>
        </p:nvSpPr>
        <p:spPr bwMode="auto">
          <a:xfrm>
            <a:off x="6201575" y="229792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80%</a:t>
            </a:r>
            <a:endParaRPr lang="en-GB" sz="1400" b="1" dirty="0">
              <a:latin typeface="+mn-lt"/>
              <a:ea typeface="Geneva" pitchFamily="-107" charset="-128"/>
              <a:cs typeface="+mn-cs"/>
            </a:endParaRPr>
          </a:p>
        </p:txBody>
      </p:sp>
      <p:sp>
        <p:nvSpPr>
          <p:cNvPr id="37" name="Text Box 17"/>
          <p:cNvSpPr txBox="1">
            <a:spLocks noChangeArrowheads="1"/>
          </p:cNvSpPr>
          <p:nvPr/>
        </p:nvSpPr>
        <p:spPr bwMode="auto">
          <a:xfrm>
            <a:off x="6915955" y="22759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13%</a:t>
            </a:r>
            <a:endParaRPr lang="en-GB" sz="1400" b="1" dirty="0">
              <a:latin typeface="+mn-lt"/>
              <a:ea typeface="Geneva" pitchFamily="-107" charset="-128"/>
              <a:cs typeface="+mn-cs"/>
            </a:endParaRPr>
          </a:p>
        </p:txBody>
      </p:sp>
      <p:sp>
        <p:nvSpPr>
          <p:cNvPr id="38" name="Text Box 17"/>
          <p:cNvSpPr txBox="1">
            <a:spLocks noChangeArrowheads="1"/>
          </p:cNvSpPr>
          <p:nvPr/>
        </p:nvSpPr>
        <p:spPr bwMode="auto">
          <a:xfrm>
            <a:off x="7630335" y="22759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93%</a:t>
            </a:r>
            <a:endParaRPr lang="en-GB" sz="1400" b="1" dirty="0">
              <a:latin typeface="+mn-lt"/>
              <a:ea typeface="Geneva" pitchFamily="-107" charset="-128"/>
              <a:cs typeface="+mn-cs"/>
            </a:endParaRPr>
          </a:p>
        </p:txBody>
      </p:sp>
      <p:sp>
        <p:nvSpPr>
          <p:cNvPr id="39" name="Text Box 17"/>
          <p:cNvSpPr txBox="1">
            <a:spLocks noChangeArrowheads="1"/>
          </p:cNvSpPr>
          <p:nvPr/>
        </p:nvSpPr>
        <p:spPr bwMode="auto">
          <a:xfrm>
            <a:off x="6201575" y="2588933"/>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49%</a:t>
            </a:r>
            <a:endParaRPr lang="en-GB" sz="1400" b="1" dirty="0">
              <a:latin typeface="+mn-lt"/>
              <a:ea typeface="Geneva" pitchFamily="-107" charset="-128"/>
              <a:cs typeface="+mn-cs"/>
            </a:endParaRPr>
          </a:p>
        </p:txBody>
      </p:sp>
      <p:sp>
        <p:nvSpPr>
          <p:cNvPr id="40" name="Text Box 17"/>
          <p:cNvSpPr txBox="1">
            <a:spLocks noChangeArrowheads="1"/>
          </p:cNvSpPr>
          <p:nvPr/>
        </p:nvSpPr>
        <p:spPr bwMode="auto">
          <a:xfrm>
            <a:off x="6915955" y="25669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21%</a:t>
            </a:r>
            <a:endParaRPr lang="en-GB" sz="1400" b="1" dirty="0">
              <a:latin typeface="+mn-lt"/>
              <a:ea typeface="Geneva" pitchFamily="-107" charset="-128"/>
              <a:cs typeface="+mn-cs"/>
            </a:endParaRPr>
          </a:p>
        </p:txBody>
      </p:sp>
      <p:sp>
        <p:nvSpPr>
          <p:cNvPr id="44" name="Text Box 17"/>
          <p:cNvSpPr txBox="1">
            <a:spLocks noChangeArrowheads="1"/>
          </p:cNvSpPr>
          <p:nvPr/>
        </p:nvSpPr>
        <p:spPr bwMode="auto">
          <a:xfrm>
            <a:off x="7630335" y="25669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70%</a:t>
            </a:r>
            <a:endParaRPr lang="en-GB" sz="1400" b="1" dirty="0">
              <a:latin typeface="+mn-lt"/>
              <a:ea typeface="Geneva" pitchFamily="-107" charset="-128"/>
              <a:cs typeface="+mn-cs"/>
            </a:endParaRPr>
          </a:p>
        </p:txBody>
      </p:sp>
      <p:sp>
        <p:nvSpPr>
          <p:cNvPr id="45" name="Text Box 17"/>
          <p:cNvSpPr txBox="1">
            <a:spLocks noChangeArrowheads="1"/>
          </p:cNvSpPr>
          <p:nvPr/>
        </p:nvSpPr>
        <p:spPr bwMode="auto">
          <a:xfrm>
            <a:off x="6201575" y="2869433"/>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30%</a:t>
            </a:r>
            <a:endParaRPr lang="en-GB" sz="1400" b="1" dirty="0">
              <a:latin typeface="+mn-lt"/>
              <a:ea typeface="Geneva" pitchFamily="-107" charset="-128"/>
              <a:cs typeface="+mn-cs"/>
            </a:endParaRPr>
          </a:p>
        </p:txBody>
      </p:sp>
      <p:sp>
        <p:nvSpPr>
          <p:cNvPr id="48" name="Text Box 17"/>
          <p:cNvSpPr txBox="1">
            <a:spLocks noChangeArrowheads="1"/>
          </p:cNvSpPr>
          <p:nvPr/>
        </p:nvSpPr>
        <p:spPr bwMode="auto">
          <a:xfrm>
            <a:off x="6915955" y="28474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31%</a:t>
            </a:r>
            <a:endParaRPr lang="en-GB" sz="1400" b="1" dirty="0">
              <a:latin typeface="+mn-lt"/>
              <a:ea typeface="Geneva" pitchFamily="-107" charset="-128"/>
              <a:cs typeface="+mn-cs"/>
            </a:endParaRPr>
          </a:p>
        </p:txBody>
      </p:sp>
      <p:sp>
        <p:nvSpPr>
          <p:cNvPr id="49" name="Text Box 17"/>
          <p:cNvSpPr txBox="1">
            <a:spLocks noChangeArrowheads="1"/>
          </p:cNvSpPr>
          <p:nvPr/>
        </p:nvSpPr>
        <p:spPr bwMode="auto">
          <a:xfrm>
            <a:off x="7630335" y="28474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62%</a:t>
            </a:r>
            <a:endParaRPr lang="en-GB" sz="1400" b="1" dirty="0">
              <a:latin typeface="+mn-lt"/>
              <a:ea typeface="Geneva" pitchFamily="-107" charset="-128"/>
              <a:cs typeface="+mn-cs"/>
            </a:endParaRPr>
          </a:p>
        </p:txBody>
      </p:sp>
      <p:sp>
        <p:nvSpPr>
          <p:cNvPr id="50" name="Text Box 17"/>
          <p:cNvSpPr txBox="1">
            <a:spLocks noChangeArrowheads="1"/>
          </p:cNvSpPr>
          <p:nvPr/>
        </p:nvSpPr>
        <p:spPr bwMode="auto">
          <a:xfrm>
            <a:off x="6201575" y="32318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51" name="Text Box 17"/>
          <p:cNvSpPr txBox="1">
            <a:spLocks noChangeArrowheads="1"/>
          </p:cNvSpPr>
          <p:nvPr/>
        </p:nvSpPr>
        <p:spPr bwMode="auto">
          <a:xfrm>
            <a:off x="6915955" y="32099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35%</a:t>
            </a:r>
            <a:endParaRPr lang="en-GB" sz="1400" b="1" dirty="0">
              <a:latin typeface="+mn-lt"/>
              <a:ea typeface="Geneva" pitchFamily="-107" charset="-128"/>
              <a:cs typeface="+mn-cs"/>
            </a:endParaRPr>
          </a:p>
        </p:txBody>
      </p:sp>
      <p:sp>
        <p:nvSpPr>
          <p:cNvPr id="52" name="Text Box 17"/>
          <p:cNvSpPr txBox="1">
            <a:spLocks noChangeArrowheads="1"/>
          </p:cNvSpPr>
          <p:nvPr/>
        </p:nvSpPr>
        <p:spPr bwMode="auto">
          <a:xfrm>
            <a:off x="7630335" y="32099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51%</a:t>
            </a:r>
            <a:endParaRPr lang="en-GB" sz="1400" b="1" dirty="0">
              <a:latin typeface="+mn-lt"/>
              <a:ea typeface="Geneva" pitchFamily="-107" charset="-128"/>
              <a:cs typeface="+mn-cs"/>
            </a:endParaRPr>
          </a:p>
        </p:txBody>
      </p:sp>
      <p:sp>
        <p:nvSpPr>
          <p:cNvPr id="53" name="Text Box 17"/>
          <p:cNvSpPr txBox="1">
            <a:spLocks noChangeArrowheads="1"/>
          </p:cNvSpPr>
          <p:nvPr/>
        </p:nvSpPr>
        <p:spPr bwMode="auto">
          <a:xfrm>
            <a:off x="6201575" y="35123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24%</a:t>
            </a:r>
            <a:endParaRPr lang="en-GB" sz="1400" b="1" dirty="0">
              <a:latin typeface="+mn-lt"/>
              <a:ea typeface="Geneva" pitchFamily="-107" charset="-128"/>
              <a:cs typeface="+mn-cs"/>
            </a:endParaRPr>
          </a:p>
        </p:txBody>
      </p:sp>
      <p:sp>
        <p:nvSpPr>
          <p:cNvPr id="54" name="Text Box 17"/>
          <p:cNvSpPr txBox="1">
            <a:spLocks noChangeArrowheads="1"/>
          </p:cNvSpPr>
          <p:nvPr/>
        </p:nvSpPr>
        <p:spPr bwMode="auto">
          <a:xfrm>
            <a:off x="6915955" y="34904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24%</a:t>
            </a:r>
            <a:endParaRPr lang="en-GB" sz="1400" b="1" dirty="0">
              <a:latin typeface="+mn-lt"/>
              <a:ea typeface="Geneva" pitchFamily="-107" charset="-128"/>
              <a:cs typeface="+mn-cs"/>
            </a:endParaRPr>
          </a:p>
        </p:txBody>
      </p:sp>
      <p:sp>
        <p:nvSpPr>
          <p:cNvPr id="55" name="Text Box 17"/>
          <p:cNvSpPr txBox="1">
            <a:spLocks noChangeArrowheads="1"/>
          </p:cNvSpPr>
          <p:nvPr/>
        </p:nvSpPr>
        <p:spPr bwMode="auto">
          <a:xfrm>
            <a:off x="7630335" y="34904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48%</a:t>
            </a:r>
            <a:endParaRPr lang="en-GB" sz="1400" b="1" dirty="0">
              <a:latin typeface="+mn-lt"/>
              <a:ea typeface="Geneva" pitchFamily="-107" charset="-128"/>
              <a:cs typeface="+mn-cs"/>
            </a:endParaRPr>
          </a:p>
        </p:txBody>
      </p:sp>
      <p:sp>
        <p:nvSpPr>
          <p:cNvPr id="56" name="Text Box 17"/>
          <p:cNvSpPr txBox="1">
            <a:spLocks noChangeArrowheads="1"/>
          </p:cNvSpPr>
          <p:nvPr/>
        </p:nvSpPr>
        <p:spPr bwMode="auto">
          <a:xfrm>
            <a:off x="6201575" y="38033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28%</a:t>
            </a:r>
            <a:endParaRPr lang="en-GB" sz="1400" b="1" dirty="0">
              <a:latin typeface="+mn-lt"/>
              <a:ea typeface="Geneva" pitchFamily="-107" charset="-128"/>
              <a:cs typeface="+mn-cs"/>
            </a:endParaRPr>
          </a:p>
        </p:txBody>
      </p:sp>
      <p:sp>
        <p:nvSpPr>
          <p:cNvPr id="57" name="Text Box 17"/>
          <p:cNvSpPr txBox="1">
            <a:spLocks noChangeArrowheads="1"/>
          </p:cNvSpPr>
          <p:nvPr/>
        </p:nvSpPr>
        <p:spPr bwMode="auto">
          <a:xfrm>
            <a:off x="6915955" y="37814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a:t>
            </a:r>
            <a:endParaRPr lang="en-GB" sz="1400" b="1" dirty="0">
              <a:latin typeface="+mn-lt"/>
              <a:ea typeface="Geneva" pitchFamily="-107" charset="-128"/>
              <a:cs typeface="+mn-cs"/>
            </a:endParaRPr>
          </a:p>
        </p:txBody>
      </p:sp>
      <p:sp>
        <p:nvSpPr>
          <p:cNvPr id="58" name="Text Box 17"/>
          <p:cNvSpPr txBox="1">
            <a:spLocks noChangeArrowheads="1"/>
          </p:cNvSpPr>
          <p:nvPr/>
        </p:nvSpPr>
        <p:spPr bwMode="auto">
          <a:xfrm>
            <a:off x="7630335" y="37814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37%</a:t>
            </a:r>
            <a:endParaRPr lang="en-GB" sz="1400" b="1" dirty="0">
              <a:latin typeface="+mn-lt"/>
              <a:ea typeface="Geneva" pitchFamily="-107" charset="-128"/>
              <a:cs typeface="+mn-cs"/>
            </a:endParaRPr>
          </a:p>
        </p:txBody>
      </p:sp>
      <p:sp>
        <p:nvSpPr>
          <p:cNvPr id="60" name="Text Box 17"/>
          <p:cNvSpPr txBox="1">
            <a:spLocks noChangeArrowheads="1"/>
          </p:cNvSpPr>
          <p:nvPr/>
        </p:nvSpPr>
        <p:spPr bwMode="auto">
          <a:xfrm>
            <a:off x="6201575" y="40838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61" name="Text Box 17"/>
          <p:cNvSpPr txBox="1">
            <a:spLocks noChangeArrowheads="1"/>
          </p:cNvSpPr>
          <p:nvPr/>
        </p:nvSpPr>
        <p:spPr bwMode="auto">
          <a:xfrm>
            <a:off x="6915955" y="40619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64" name="Text Box 17"/>
          <p:cNvSpPr txBox="1">
            <a:spLocks noChangeArrowheads="1"/>
          </p:cNvSpPr>
          <p:nvPr/>
        </p:nvSpPr>
        <p:spPr bwMode="auto">
          <a:xfrm>
            <a:off x="7630335" y="40619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23%</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6201575" y="44463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66" name="Text Box 17"/>
          <p:cNvSpPr txBox="1">
            <a:spLocks noChangeArrowheads="1"/>
          </p:cNvSpPr>
          <p:nvPr/>
        </p:nvSpPr>
        <p:spPr bwMode="auto">
          <a:xfrm>
            <a:off x="6915955" y="44243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67" name="Text Box 17"/>
          <p:cNvSpPr txBox="1">
            <a:spLocks noChangeArrowheads="1"/>
          </p:cNvSpPr>
          <p:nvPr/>
        </p:nvSpPr>
        <p:spPr bwMode="auto">
          <a:xfrm>
            <a:off x="7630335" y="44243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21%</a:t>
            </a:r>
            <a:endParaRPr lang="en-GB" sz="1400" b="1" dirty="0">
              <a:latin typeface="+mn-lt"/>
              <a:ea typeface="Geneva" pitchFamily="-107" charset="-128"/>
              <a:cs typeface="+mn-cs"/>
            </a:endParaRPr>
          </a:p>
        </p:txBody>
      </p:sp>
      <p:sp>
        <p:nvSpPr>
          <p:cNvPr id="68" name="Text Box 17"/>
          <p:cNvSpPr txBox="1">
            <a:spLocks noChangeArrowheads="1"/>
          </p:cNvSpPr>
          <p:nvPr/>
        </p:nvSpPr>
        <p:spPr bwMode="auto">
          <a:xfrm>
            <a:off x="6201575" y="47268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69" name="Text Box 17"/>
          <p:cNvSpPr txBox="1">
            <a:spLocks noChangeArrowheads="1"/>
          </p:cNvSpPr>
          <p:nvPr/>
        </p:nvSpPr>
        <p:spPr bwMode="auto">
          <a:xfrm>
            <a:off x="6915955" y="47048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70" name="Text Box 17"/>
          <p:cNvSpPr txBox="1">
            <a:spLocks noChangeArrowheads="1"/>
          </p:cNvSpPr>
          <p:nvPr/>
        </p:nvSpPr>
        <p:spPr bwMode="auto">
          <a:xfrm>
            <a:off x="7630335" y="47048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13%</a:t>
            </a:r>
            <a:endParaRPr lang="en-GB" sz="1400" b="1" dirty="0">
              <a:latin typeface="+mn-lt"/>
              <a:ea typeface="Geneva" pitchFamily="-107" charset="-128"/>
              <a:cs typeface="+mn-cs"/>
            </a:endParaRPr>
          </a:p>
        </p:txBody>
      </p:sp>
      <p:sp>
        <p:nvSpPr>
          <p:cNvPr id="71" name="Text Box 17"/>
          <p:cNvSpPr txBox="1">
            <a:spLocks noChangeArrowheads="1"/>
          </p:cNvSpPr>
          <p:nvPr/>
        </p:nvSpPr>
        <p:spPr bwMode="auto">
          <a:xfrm>
            <a:off x="6201575" y="50178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72" name="Text Box 17"/>
          <p:cNvSpPr txBox="1">
            <a:spLocks noChangeArrowheads="1"/>
          </p:cNvSpPr>
          <p:nvPr/>
        </p:nvSpPr>
        <p:spPr bwMode="auto">
          <a:xfrm>
            <a:off x="6915955" y="49958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73" name="Text Box 17"/>
          <p:cNvSpPr txBox="1">
            <a:spLocks noChangeArrowheads="1"/>
          </p:cNvSpPr>
          <p:nvPr/>
        </p:nvSpPr>
        <p:spPr bwMode="auto">
          <a:xfrm>
            <a:off x="7630335" y="49958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10%</a:t>
            </a:r>
            <a:endParaRPr lang="en-GB" sz="1400" b="1" dirty="0">
              <a:latin typeface="+mn-lt"/>
              <a:ea typeface="Geneva" pitchFamily="-107" charset="-128"/>
              <a:cs typeface="+mn-cs"/>
            </a:endParaRPr>
          </a:p>
        </p:txBody>
      </p:sp>
      <p:sp>
        <p:nvSpPr>
          <p:cNvPr id="74" name="Text Box 17"/>
          <p:cNvSpPr txBox="1">
            <a:spLocks noChangeArrowheads="1"/>
          </p:cNvSpPr>
          <p:nvPr/>
        </p:nvSpPr>
        <p:spPr bwMode="auto">
          <a:xfrm>
            <a:off x="6201575" y="52983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75" name="Text Box 17"/>
          <p:cNvSpPr txBox="1">
            <a:spLocks noChangeArrowheads="1"/>
          </p:cNvSpPr>
          <p:nvPr/>
        </p:nvSpPr>
        <p:spPr bwMode="auto">
          <a:xfrm>
            <a:off x="6915955" y="52763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77" name="Text Box 17"/>
          <p:cNvSpPr txBox="1">
            <a:spLocks noChangeArrowheads="1"/>
          </p:cNvSpPr>
          <p:nvPr/>
        </p:nvSpPr>
        <p:spPr bwMode="auto">
          <a:xfrm>
            <a:off x="7630335" y="52763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a:t>
            </a:r>
            <a:endParaRPr lang="en-GB" sz="1400" b="1" dirty="0">
              <a:latin typeface="+mn-lt"/>
              <a:ea typeface="Geneva" pitchFamily="-107" charset="-128"/>
              <a:cs typeface="+mn-cs"/>
            </a:endParaRPr>
          </a:p>
        </p:txBody>
      </p:sp>
      <p:sp>
        <p:nvSpPr>
          <p:cNvPr id="82" name="Text Box 17"/>
          <p:cNvSpPr txBox="1">
            <a:spLocks noChangeArrowheads="1"/>
          </p:cNvSpPr>
          <p:nvPr/>
        </p:nvSpPr>
        <p:spPr bwMode="auto">
          <a:xfrm>
            <a:off x="6201575" y="56607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83" name="Text Box 17"/>
          <p:cNvSpPr txBox="1">
            <a:spLocks noChangeArrowheads="1"/>
          </p:cNvSpPr>
          <p:nvPr/>
        </p:nvSpPr>
        <p:spPr bwMode="auto">
          <a:xfrm>
            <a:off x="6915955" y="5638813"/>
            <a:ext cx="642942" cy="340488"/>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84" name="Text Box 17"/>
          <p:cNvSpPr txBox="1">
            <a:spLocks noChangeArrowheads="1"/>
          </p:cNvSpPr>
          <p:nvPr/>
        </p:nvSpPr>
        <p:spPr bwMode="auto">
          <a:xfrm>
            <a:off x="7630335" y="5638813"/>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a:t>
            </a:r>
            <a:endParaRPr lang="en-GB" sz="1400" b="1" dirty="0">
              <a:latin typeface="+mn-lt"/>
              <a:ea typeface="Geneva" pitchFamily="-107" charset="-128"/>
              <a:cs typeface="+mn-cs"/>
            </a:endParaRPr>
          </a:p>
        </p:txBody>
      </p:sp>
      <p:sp>
        <p:nvSpPr>
          <p:cNvPr id="85" name="Text Box 17"/>
          <p:cNvSpPr txBox="1">
            <a:spLocks noChangeArrowheads="1"/>
          </p:cNvSpPr>
          <p:nvPr/>
        </p:nvSpPr>
        <p:spPr bwMode="auto">
          <a:xfrm>
            <a:off x="6201575" y="59412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86" name="Text Box 17"/>
          <p:cNvSpPr txBox="1">
            <a:spLocks noChangeArrowheads="1"/>
          </p:cNvSpPr>
          <p:nvPr/>
        </p:nvSpPr>
        <p:spPr bwMode="auto">
          <a:xfrm>
            <a:off x="6915955" y="59412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87" name="Text Box 17"/>
          <p:cNvSpPr txBox="1">
            <a:spLocks noChangeArrowheads="1"/>
          </p:cNvSpPr>
          <p:nvPr/>
        </p:nvSpPr>
        <p:spPr bwMode="auto">
          <a:xfrm>
            <a:off x="7630335" y="59412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88" name="Text Box 17"/>
          <p:cNvSpPr txBox="1">
            <a:spLocks noChangeArrowheads="1"/>
          </p:cNvSpPr>
          <p:nvPr/>
        </p:nvSpPr>
        <p:spPr bwMode="auto">
          <a:xfrm>
            <a:off x="6201575" y="62322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89" name="Text Box 17"/>
          <p:cNvSpPr txBox="1">
            <a:spLocks noChangeArrowheads="1"/>
          </p:cNvSpPr>
          <p:nvPr/>
        </p:nvSpPr>
        <p:spPr bwMode="auto">
          <a:xfrm>
            <a:off x="6915955" y="62322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90" name="Text Box 17"/>
          <p:cNvSpPr txBox="1">
            <a:spLocks noChangeArrowheads="1"/>
          </p:cNvSpPr>
          <p:nvPr/>
        </p:nvSpPr>
        <p:spPr bwMode="auto">
          <a:xfrm>
            <a:off x="7630335" y="62322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91" name="Text Box 17"/>
          <p:cNvSpPr txBox="1">
            <a:spLocks noChangeArrowheads="1"/>
          </p:cNvSpPr>
          <p:nvPr/>
        </p:nvSpPr>
        <p:spPr bwMode="auto">
          <a:xfrm>
            <a:off x="6201575" y="65127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a:t>
            </a:r>
            <a:endParaRPr lang="en-GB" sz="1400" b="1" dirty="0">
              <a:latin typeface="+mn-lt"/>
              <a:ea typeface="Geneva" pitchFamily="-107" charset="-128"/>
              <a:cs typeface="+mn-cs"/>
            </a:endParaRPr>
          </a:p>
        </p:txBody>
      </p:sp>
      <p:sp>
        <p:nvSpPr>
          <p:cNvPr id="92" name="Text Box 17"/>
          <p:cNvSpPr txBox="1">
            <a:spLocks noChangeArrowheads="1"/>
          </p:cNvSpPr>
          <p:nvPr/>
        </p:nvSpPr>
        <p:spPr bwMode="auto">
          <a:xfrm>
            <a:off x="6915955" y="65127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94" name="Text Box 17"/>
          <p:cNvSpPr txBox="1">
            <a:spLocks noChangeArrowheads="1"/>
          </p:cNvSpPr>
          <p:nvPr/>
        </p:nvSpPr>
        <p:spPr bwMode="auto">
          <a:xfrm>
            <a:off x="7630335" y="65127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95" name="Text Box 17"/>
          <p:cNvSpPr txBox="1">
            <a:spLocks noChangeArrowheads="1"/>
          </p:cNvSpPr>
          <p:nvPr/>
        </p:nvSpPr>
        <p:spPr bwMode="auto">
          <a:xfrm>
            <a:off x="8273277" y="229792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80%</a:t>
            </a:r>
            <a:endParaRPr lang="en-GB" sz="1400" b="1" dirty="0">
              <a:latin typeface="+mn-lt"/>
              <a:ea typeface="Geneva" pitchFamily="-107" charset="-128"/>
              <a:cs typeface="+mn-cs"/>
            </a:endParaRPr>
          </a:p>
        </p:txBody>
      </p:sp>
      <p:sp>
        <p:nvSpPr>
          <p:cNvPr id="98" name="Text Box 17"/>
          <p:cNvSpPr txBox="1">
            <a:spLocks noChangeArrowheads="1"/>
          </p:cNvSpPr>
          <p:nvPr/>
        </p:nvSpPr>
        <p:spPr bwMode="auto">
          <a:xfrm>
            <a:off x="8273277" y="25669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38%</a:t>
            </a:r>
            <a:endParaRPr lang="en-GB" sz="1400" b="1" dirty="0">
              <a:latin typeface="+mn-lt"/>
              <a:ea typeface="Geneva" pitchFamily="-107" charset="-128"/>
              <a:cs typeface="+mn-cs"/>
            </a:endParaRPr>
          </a:p>
        </p:txBody>
      </p:sp>
      <p:sp>
        <p:nvSpPr>
          <p:cNvPr id="99" name="Text Box 17"/>
          <p:cNvSpPr txBox="1">
            <a:spLocks noChangeArrowheads="1"/>
          </p:cNvSpPr>
          <p:nvPr/>
        </p:nvSpPr>
        <p:spPr bwMode="auto">
          <a:xfrm>
            <a:off x="8916219" y="25669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20%</a:t>
            </a:r>
            <a:endParaRPr lang="en-GB" sz="1400" b="1" dirty="0">
              <a:latin typeface="+mn-lt"/>
              <a:ea typeface="Geneva" pitchFamily="-107" charset="-128"/>
              <a:cs typeface="+mn-cs"/>
            </a:endParaRPr>
          </a:p>
        </p:txBody>
      </p:sp>
      <p:sp>
        <p:nvSpPr>
          <p:cNvPr id="100" name="Text Box 17"/>
          <p:cNvSpPr txBox="1">
            <a:spLocks noChangeArrowheads="1"/>
          </p:cNvSpPr>
          <p:nvPr/>
        </p:nvSpPr>
        <p:spPr bwMode="auto">
          <a:xfrm>
            <a:off x="9559161" y="25669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59%</a:t>
            </a:r>
            <a:endParaRPr lang="en-GB" sz="1400" b="1" dirty="0">
              <a:latin typeface="+mn-lt"/>
              <a:ea typeface="Geneva" pitchFamily="-107" charset="-128"/>
              <a:cs typeface="+mn-cs"/>
            </a:endParaRPr>
          </a:p>
        </p:txBody>
      </p:sp>
      <p:sp>
        <p:nvSpPr>
          <p:cNvPr id="101" name="Text Box 17"/>
          <p:cNvSpPr txBox="1">
            <a:spLocks noChangeArrowheads="1"/>
          </p:cNvSpPr>
          <p:nvPr/>
        </p:nvSpPr>
        <p:spPr bwMode="auto">
          <a:xfrm>
            <a:off x="8273277" y="2869433"/>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02" name="Text Box 17"/>
          <p:cNvSpPr txBox="1">
            <a:spLocks noChangeArrowheads="1"/>
          </p:cNvSpPr>
          <p:nvPr/>
        </p:nvSpPr>
        <p:spPr bwMode="auto">
          <a:xfrm>
            <a:off x="8916219" y="28474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03" name="Text Box 17"/>
          <p:cNvSpPr txBox="1">
            <a:spLocks noChangeArrowheads="1"/>
          </p:cNvSpPr>
          <p:nvPr/>
        </p:nvSpPr>
        <p:spPr bwMode="auto">
          <a:xfrm>
            <a:off x="9559161" y="285273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04" name="Text Box 17"/>
          <p:cNvSpPr txBox="1">
            <a:spLocks noChangeArrowheads="1"/>
          </p:cNvSpPr>
          <p:nvPr/>
        </p:nvSpPr>
        <p:spPr bwMode="auto">
          <a:xfrm>
            <a:off x="8273277" y="32099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105" name="Text Box 17"/>
          <p:cNvSpPr txBox="1">
            <a:spLocks noChangeArrowheads="1"/>
          </p:cNvSpPr>
          <p:nvPr/>
        </p:nvSpPr>
        <p:spPr bwMode="auto">
          <a:xfrm>
            <a:off x="8916219" y="32099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32%</a:t>
            </a:r>
            <a:endParaRPr lang="en-GB" sz="1400" b="1" dirty="0">
              <a:latin typeface="+mn-lt"/>
              <a:ea typeface="Geneva" pitchFamily="-107" charset="-128"/>
              <a:cs typeface="+mn-cs"/>
            </a:endParaRPr>
          </a:p>
        </p:txBody>
      </p:sp>
      <p:sp>
        <p:nvSpPr>
          <p:cNvPr id="106" name="Text Box 17"/>
          <p:cNvSpPr txBox="1">
            <a:spLocks noChangeArrowheads="1"/>
          </p:cNvSpPr>
          <p:nvPr/>
        </p:nvSpPr>
        <p:spPr bwMode="auto">
          <a:xfrm>
            <a:off x="9559161" y="32099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49%</a:t>
            </a:r>
            <a:endParaRPr lang="en-GB" sz="1400" b="1" dirty="0">
              <a:latin typeface="+mn-lt"/>
              <a:ea typeface="Geneva" pitchFamily="-107" charset="-128"/>
              <a:cs typeface="+mn-cs"/>
            </a:endParaRPr>
          </a:p>
        </p:txBody>
      </p:sp>
      <p:sp>
        <p:nvSpPr>
          <p:cNvPr id="107" name="Text Box 17"/>
          <p:cNvSpPr txBox="1">
            <a:spLocks noChangeArrowheads="1"/>
          </p:cNvSpPr>
          <p:nvPr/>
        </p:nvSpPr>
        <p:spPr bwMode="auto">
          <a:xfrm>
            <a:off x="8273277" y="351237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22%</a:t>
            </a:r>
            <a:endParaRPr lang="en-GB" sz="1400" b="1" dirty="0">
              <a:latin typeface="+mn-lt"/>
              <a:ea typeface="Geneva" pitchFamily="-107" charset="-128"/>
              <a:cs typeface="+mn-cs"/>
            </a:endParaRPr>
          </a:p>
        </p:txBody>
      </p:sp>
      <p:sp>
        <p:nvSpPr>
          <p:cNvPr id="108" name="Text Box 17"/>
          <p:cNvSpPr txBox="1">
            <a:spLocks noChangeArrowheads="1"/>
          </p:cNvSpPr>
          <p:nvPr/>
        </p:nvSpPr>
        <p:spPr bwMode="auto">
          <a:xfrm>
            <a:off x="8916219" y="34904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23%</a:t>
            </a:r>
            <a:endParaRPr lang="en-GB" sz="1400" b="1" dirty="0">
              <a:latin typeface="+mn-lt"/>
              <a:ea typeface="Geneva" pitchFamily="-107" charset="-128"/>
              <a:cs typeface="+mn-cs"/>
            </a:endParaRPr>
          </a:p>
        </p:txBody>
      </p:sp>
      <p:sp>
        <p:nvSpPr>
          <p:cNvPr id="109" name="Text Box 17"/>
          <p:cNvSpPr txBox="1">
            <a:spLocks noChangeArrowheads="1"/>
          </p:cNvSpPr>
          <p:nvPr/>
        </p:nvSpPr>
        <p:spPr bwMode="auto">
          <a:xfrm>
            <a:off x="9559161" y="349042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45%</a:t>
            </a:r>
            <a:endParaRPr lang="en-GB" sz="1400" b="1" dirty="0">
              <a:latin typeface="+mn-lt"/>
              <a:ea typeface="Geneva" pitchFamily="-107" charset="-128"/>
              <a:cs typeface="+mn-cs"/>
            </a:endParaRPr>
          </a:p>
        </p:txBody>
      </p:sp>
      <p:sp>
        <p:nvSpPr>
          <p:cNvPr id="110" name="Text Box 17"/>
          <p:cNvSpPr txBox="1">
            <a:spLocks noChangeArrowheads="1"/>
          </p:cNvSpPr>
          <p:nvPr/>
        </p:nvSpPr>
        <p:spPr bwMode="auto">
          <a:xfrm>
            <a:off x="8273277" y="380337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25%</a:t>
            </a:r>
            <a:endParaRPr lang="en-GB" sz="1400" b="1" dirty="0">
              <a:latin typeface="+mn-lt"/>
              <a:ea typeface="Geneva" pitchFamily="-107" charset="-128"/>
              <a:cs typeface="+mn-cs"/>
            </a:endParaRPr>
          </a:p>
        </p:txBody>
      </p:sp>
      <p:sp>
        <p:nvSpPr>
          <p:cNvPr id="111" name="Text Box 17"/>
          <p:cNvSpPr txBox="1">
            <a:spLocks noChangeArrowheads="1"/>
          </p:cNvSpPr>
          <p:nvPr/>
        </p:nvSpPr>
        <p:spPr bwMode="auto">
          <a:xfrm>
            <a:off x="8916219" y="37814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12%</a:t>
            </a:r>
            <a:endParaRPr lang="en-GB" sz="1400" b="1" dirty="0">
              <a:latin typeface="+mn-lt"/>
              <a:ea typeface="Geneva" pitchFamily="-107" charset="-128"/>
              <a:cs typeface="+mn-cs"/>
            </a:endParaRPr>
          </a:p>
        </p:txBody>
      </p:sp>
      <p:sp>
        <p:nvSpPr>
          <p:cNvPr id="112" name="Text Box 17"/>
          <p:cNvSpPr txBox="1">
            <a:spLocks noChangeArrowheads="1"/>
          </p:cNvSpPr>
          <p:nvPr/>
        </p:nvSpPr>
        <p:spPr bwMode="auto">
          <a:xfrm>
            <a:off x="9559161" y="37814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37%</a:t>
            </a:r>
            <a:endParaRPr lang="en-GB" sz="1400" b="1" dirty="0">
              <a:latin typeface="+mn-lt"/>
              <a:ea typeface="Geneva" pitchFamily="-107" charset="-128"/>
              <a:cs typeface="+mn-cs"/>
            </a:endParaRPr>
          </a:p>
        </p:txBody>
      </p:sp>
      <p:sp>
        <p:nvSpPr>
          <p:cNvPr id="113" name="Text Box 17"/>
          <p:cNvSpPr txBox="1">
            <a:spLocks noChangeArrowheads="1"/>
          </p:cNvSpPr>
          <p:nvPr/>
        </p:nvSpPr>
        <p:spPr bwMode="auto">
          <a:xfrm>
            <a:off x="8273277" y="406717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114" name="Text Box 17"/>
          <p:cNvSpPr txBox="1">
            <a:spLocks noChangeArrowheads="1"/>
          </p:cNvSpPr>
          <p:nvPr/>
        </p:nvSpPr>
        <p:spPr bwMode="auto">
          <a:xfrm>
            <a:off x="8916219" y="40619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115" name="Text Box 17"/>
          <p:cNvSpPr txBox="1">
            <a:spLocks noChangeArrowheads="1"/>
          </p:cNvSpPr>
          <p:nvPr/>
        </p:nvSpPr>
        <p:spPr bwMode="auto">
          <a:xfrm>
            <a:off x="9559161" y="406192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23%</a:t>
            </a:r>
            <a:endParaRPr lang="en-GB" sz="1400" b="1" dirty="0">
              <a:latin typeface="+mn-lt"/>
              <a:ea typeface="Geneva" pitchFamily="-107" charset="-128"/>
              <a:cs typeface="+mn-cs"/>
            </a:endParaRPr>
          </a:p>
        </p:txBody>
      </p:sp>
      <p:sp>
        <p:nvSpPr>
          <p:cNvPr id="120" name="Text Box 17"/>
          <p:cNvSpPr txBox="1">
            <a:spLocks noChangeArrowheads="1"/>
          </p:cNvSpPr>
          <p:nvPr/>
        </p:nvSpPr>
        <p:spPr bwMode="auto">
          <a:xfrm>
            <a:off x="8273277" y="44243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121" name="Text Box 17"/>
          <p:cNvSpPr txBox="1">
            <a:spLocks noChangeArrowheads="1"/>
          </p:cNvSpPr>
          <p:nvPr/>
        </p:nvSpPr>
        <p:spPr bwMode="auto">
          <a:xfrm>
            <a:off x="8916219" y="44243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122" name="Text Box 17"/>
          <p:cNvSpPr txBox="1">
            <a:spLocks noChangeArrowheads="1"/>
          </p:cNvSpPr>
          <p:nvPr/>
        </p:nvSpPr>
        <p:spPr bwMode="auto">
          <a:xfrm>
            <a:off x="9559161" y="44243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21%</a:t>
            </a:r>
            <a:endParaRPr lang="en-GB" sz="1400" b="1" dirty="0">
              <a:latin typeface="+mn-lt"/>
              <a:ea typeface="Geneva" pitchFamily="-107" charset="-128"/>
              <a:cs typeface="+mn-cs"/>
            </a:endParaRPr>
          </a:p>
        </p:txBody>
      </p:sp>
      <p:sp>
        <p:nvSpPr>
          <p:cNvPr id="123" name="Text Box 17"/>
          <p:cNvSpPr txBox="1">
            <a:spLocks noChangeArrowheads="1"/>
          </p:cNvSpPr>
          <p:nvPr/>
        </p:nvSpPr>
        <p:spPr bwMode="auto">
          <a:xfrm>
            <a:off x="8273277" y="47048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125" name="Text Box 17"/>
          <p:cNvSpPr txBox="1">
            <a:spLocks noChangeArrowheads="1"/>
          </p:cNvSpPr>
          <p:nvPr/>
        </p:nvSpPr>
        <p:spPr bwMode="auto">
          <a:xfrm>
            <a:off x="8916219" y="47048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29" name="Text Box 17"/>
          <p:cNvSpPr txBox="1">
            <a:spLocks noChangeArrowheads="1"/>
          </p:cNvSpPr>
          <p:nvPr/>
        </p:nvSpPr>
        <p:spPr bwMode="auto">
          <a:xfrm>
            <a:off x="9559161" y="47048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130" name="Text Box 17"/>
          <p:cNvSpPr txBox="1">
            <a:spLocks noChangeArrowheads="1"/>
          </p:cNvSpPr>
          <p:nvPr/>
        </p:nvSpPr>
        <p:spPr bwMode="auto">
          <a:xfrm>
            <a:off x="8273277" y="49958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31" name="Text Box 17"/>
          <p:cNvSpPr txBox="1">
            <a:spLocks noChangeArrowheads="1"/>
          </p:cNvSpPr>
          <p:nvPr/>
        </p:nvSpPr>
        <p:spPr bwMode="auto">
          <a:xfrm>
            <a:off x="8916219" y="4995871"/>
            <a:ext cx="642942" cy="340488"/>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132" name="Text Box 17"/>
          <p:cNvSpPr txBox="1">
            <a:spLocks noChangeArrowheads="1"/>
          </p:cNvSpPr>
          <p:nvPr/>
        </p:nvSpPr>
        <p:spPr bwMode="auto">
          <a:xfrm>
            <a:off x="9559161" y="49958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133" name="Text Box 17"/>
          <p:cNvSpPr txBox="1">
            <a:spLocks noChangeArrowheads="1"/>
          </p:cNvSpPr>
          <p:nvPr/>
        </p:nvSpPr>
        <p:spPr bwMode="auto">
          <a:xfrm>
            <a:off x="8273277" y="52763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34" name="Text Box 17"/>
          <p:cNvSpPr txBox="1">
            <a:spLocks noChangeArrowheads="1"/>
          </p:cNvSpPr>
          <p:nvPr/>
        </p:nvSpPr>
        <p:spPr bwMode="auto">
          <a:xfrm>
            <a:off x="8916219" y="5276371"/>
            <a:ext cx="642942" cy="340488"/>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135" name="Text Box 17"/>
          <p:cNvSpPr txBox="1">
            <a:spLocks noChangeArrowheads="1"/>
          </p:cNvSpPr>
          <p:nvPr/>
        </p:nvSpPr>
        <p:spPr bwMode="auto">
          <a:xfrm>
            <a:off x="9559161" y="527637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10%</a:t>
            </a:r>
            <a:endParaRPr lang="en-GB" sz="1400" b="1" dirty="0">
              <a:latin typeface="+mn-lt"/>
              <a:ea typeface="Geneva" pitchFamily="-107" charset="-128"/>
              <a:cs typeface="+mn-cs"/>
            </a:endParaRPr>
          </a:p>
        </p:txBody>
      </p:sp>
      <p:sp>
        <p:nvSpPr>
          <p:cNvPr id="139" name="Text Box 17"/>
          <p:cNvSpPr txBox="1">
            <a:spLocks noChangeArrowheads="1"/>
          </p:cNvSpPr>
          <p:nvPr/>
        </p:nvSpPr>
        <p:spPr bwMode="auto">
          <a:xfrm>
            <a:off x="8273277" y="59412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140" name="Text Box 17"/>
          <p:cNvSpPr txBox="1">
            <a:spLocks noChangeArrowheads="1"/>
          </p:cNvSpPr>
          <p:nvPr/>
        </p:nvSpPr>
        <p:spPr bwMode="auto">
          <a:xfrm>
            <a:off x="8916219" y="59412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41" name="Text Box 17"/>
          <p:cNvSpPr txBox="1">
            <a:spLocks noChangeArrowheads="1"/>
          </p:cNvSpPr>
          <p:nvPr/>
        </p:nvSpPr>
        <p:spPr bwMode="auto">
          <a:xfrm>
            <a:off x="9559161" y="594126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a:t>
            </a:r>
            <a:endParaRPr lang="en-GB" sz="1400" b="1" dirty="0">
              <a:latin typeface="+mn-lt"/>
              <a:ea typeface="Geneva" pitchFamily="-107" charset="-128"/>
              <a:cs typeface="+mn-cs"/>
            </a:endParaRPr>
          </a:p>
        </p:txBody>
      </p:sp>
      <p:sp>
        <p:nvSpPr>
          <p:cNvPr id="148" name="Text Box 17"/>
          <p:cNvSpPr txBox="1">
            <a:spLocks noChangeArrowheads="1"/>
          </p:cNvSpPr>
          <p:nvPr/>
        </p:nvSpPr>
        <p:spPr bwMode="auto">
          <a:xfrm>
            <a:off x="8916219" y="229792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12%</a:t>
            </a:r>
            <a:endParaRPr lang="en-GB" sz="1400" b="1" dirty="0">
              <a:latin typeface="+mn-lt"/>
              <a:ea typeface="Geneva" pitchFamily="-107" charset="-128"/>
              <a:cs typeface="+mn-cs"/>
            </a:endParaRPr>
          </a:p>
        </p:txBody>
      </p:sp>
      <p:sp>
        <p:nvSpPr>
          <p:cNvPr id="149" name="Text Box 17"/>
          <p:cNvSpPr txBox="1">
            <a:spLocks noChangeArrowheads="1"/>
          </p:cNvSpPr>
          <p:nvPr/>
        </p:nvSpPr>
        <p:spPr bwMode="auto">
          <a:xfrm>
            <a:off x="9559161" y="229792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92%</a:t>
            </a:r>
            <a:endParaRPr lang="en-GB" sz="1400" b="1" dirty="0">
              <a:latin typeface="+mn-lt"/>
              <a:ea typeface="Geneva" pitchFamily="-107" charset="-128"/>
              <a:cs typeface="+mn-cs"/>
            </a:endParaRPr>
          </a:p>
        </p:txBody>
      </p:sp>
      <p:sp>
        <p:nvSpPr>
          <p:cNvPr id="150" name="Text Box 17"/>
          <p:cNvSpPr txBox="1">
            <a:spLocks noChangeArrowheads="1"/>
          </p:cNvSpPr>
          <p:nvPr/>
        </p:nvSpPr>
        <p:spPr bwMode="auto">
          <a:xfrm>
            <a:off x="8273277" y="624675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1" name="Text Box 17"/>
          <p:cNvSpPr txBox="1">
            <a:spLocks noChangeArrowheads="1"/>
          </p:cNvSpPr>
          <p:nvPr/>
        </p:nvSpPr>
        <p:spPr bwMode="auto">
          <a:xfrm>
            <a:off x="8916219" y="6224803"/>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2" name="Text Box 17"/>
          <p:cNvSpPr txBox="1">
            <a:spLocks noChangeArrowheads="1"/>
          </p:cNvSpPr>
          <p:nvPr/>
        </p:nvSpPr>
        <p:spPr bwMode="auto">
          <a:xfrm>
            <a:off x="9559161" y="623005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3" name="Text Box 17"/>
          <p:cNvSpPr txBox="1">
            <a:spLocks noChangeArrowheads="1"/>
          </p:cNvSpPr>
          <p:nvPr/>
        </p:nvSpPr>
        <p:spPr bwMode="auto">
          <a:xfrm>
            <a:off x="8273277" y="6532509"/>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4" name="Text Box 17"/>
          <p:cNvSpPr txBox="1">
            <a:spLocks noChangeArrowheads="1"/>
          </p:cNvSpPr>
          <p:nvPr/>
        </p:nvSpPr>
        <p:spPr bwMode="auto">
          <a:xfrm>
            <a:off x="8916219" y="651055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5" name="Text Box 17"/>
          <p:cNvSpPr txBox="1">
            <a:spLocks noChangeArrowheads="1"/>
          </p:cNvSpPr>
          <p:nvPr/>
        </p:nvSpPr>
        <p:spPr bwMode="auto">
          <a:xfrm>
            <a:off x="9559161" y="6515807"/>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6" name="Text Box 17"/>
          <p:cNvSpPr txBox="1">
            <a:spLocks noChangeArrowheads="1"/>
          </p:cNvSpPr>
          <p:nvPr/>
        </p:nvSpPr>
        <p:spPr bwMode="auto">
          <a:xfrm>
            <a:off x="8273277" y="5603815"/>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7" name="Text Box 17"/>
          <p:cNvSpPr txBox="1">
            <a:spLocks noChangeArrowheads="1"/>
          </p:cNvSpPr>
          <p:nvPr/>
        </p:nvSpPr>
        <p:spPr bwMode="auto">
          <a:xfrm>
            <a:off x="8916219" y="5581861"/>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58" name="Text Box 17"/>
          <p:cNvSpPr txBox="1">
            <a:spLocks noChangeArrowheads="1"/>
          </p:cNvSpPr>
          <p:nvPr/>
        </p:nvSpPr>
        <p:spPr bwMode="auto">
          <a:xfrm>
            <a:off x="9559161" y="5587113"/>
            <a:ext cx="642942" cy="320750"/>
          </a:xfrm>
          <a:prstGeom prst="rect">
            <a:avLst/>
          </a:prstGeom>
          <a:noFill/>
          <a:ln w="9525">
            <a:noFill/>
            <a:miter lim="800000"/>
            <a:headEnd/>
            <a:tailEnd/>
          </a:ln>
        </p:spPr>
        <p:txBody>
          <a:bodyPr wrap="square" lIns="104287" tIns="52144" rIns="104287" bIns="52144">
            <a:spAutoFit/>
          </a:bodyPr>
          <a:lstStyle/>
          <a:p>
            <a:pPr algn="ctr" eaLnBrk="0" hangingPunct="0">
              <a:tabLst>
                <a:tab pos="0" algn="l"/>
                <a:tab pos="715963" algn="l"/>
              </a:tabLst>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19" name="Rounded Rectangle 118"/>
          <p:cNvSpPr/>
          <p:nvPr/>
        </p:nvSpPr>
        <p:spPr bwMode="auto">
          <a:xfrm>
            <a:off x="700849" y="1995475"/>
            <a:ext cx="9429816" cy="857256"/>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6" name="Rectangle 125"/>
          <p:cNvSpPr/>
          <p:nvPr/>
        </p:nvSpPr>
        <p:spPr bwMode="auto">
          <a:xfrm>
            <a:off x="8416153" y="0"/>
            <a:ext cx="2272485" cy="352401"/>
          </a:xfrm>
          <a:prstGeom prst="rect">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Motoring s</a:t>
            </a:r>
            <a:r>
              <a:rPr kumimoji="0" lang="en-GB" sz="1400" b="1" i="0" u="none" strike="noStrike" cap="none" normalizeH="0" baseline="0" dirty="0" smtClean="0">
                <a:ln>
                  <a:noFill/>
                </a:ln>
                <a:solidFill>
                  <a:schemeClr val="bg1"/>
                </a:solidFill>
                <a:effectLst/>
                <a:latin typeface="Arial" pitchFamily="34" charset="0"/>
              </a:rPr>
              <a:t>afety</a:t>
            </a:r>
          </a:p>
        </p:txBody>
      </p:sp>
      <p:sp>
        <p:nvSpPr>
          <p:cNvPr id="124" name="Oval 123"/>
          <p:cNvSpPr/>
          <p:nvPr/>
        </p:nvSpPr>
        <p:spPr bwMode="auto">
          <a:xfrm>
            <a:off x="6280423" y="2629297"/>
            <a:ext cx="432048" cy="216024"/>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Mobile phone behaviours.</a:t>
            </a:r>
            <a:br>
              <a:rPr dirty="0" smtClean="0"/>
            </a:br>
            <a:r>
              <a:rPr sz="1400" dirty="0" smtClean="0">
                <a:solidFill>
                  <a:prstClr val="black"/>
                </a:solidFill>
                <a:latin typeface="Arial" pitchFamily="34" charset="0"/>
                <a:ea typeface="Geneva"/>
                <a:cs typeface="Geneva"/>
              </a:rPr>
              <a:t>8 in 10 motorists keep their mobile phones on when driving. Those most likely to turn it off are aged over 65, C2DE and low-medium mileage drivers.</a:t>
            </a:r>
            <a:endParaRPr lang="en-GB" dirty="0"/>
          </a:p>
        </p:txBody>
      </p:sp>
      <p:graphicFrame>
        <p:nvGraphicFramePr>
          <p:cNvPr id="18" name="Chart 17"/>
          <p:cNvGraphicFramePr/>
          <p:nvPr/>
        </p:nvGraphicFramePr>
        <p:xfrm>
          <a:off x="1200915" y="2495541"/>
          <a:ext cx="8572560" cy="4179002"/>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p:cNvSpPr txBox="1"/>
          <p:nvPr/>
        </p:nvSpPr>
        <p:spPr>
          <a:xfrm>
            <a:off x="2701113" y="3995739"/>
            <a:ext cx="1857388" cy="276999"/>
          </a:xfrm>
          <a:prstGeom prst="rect">
            <a:avLst/>
          </a:prstGeom>
          <a:noFill/>
        </p:spPr>
        <p:txBody>
          <a:bodyPr wrap="square" rtlCol="0">
            <a:spAutoFit/>
          </a:bodyPr>
          <a:lstStyle/>
          <a:p>
            <a:pPr algn="ctr"/>
            <a:r>
              <a:rPr lang="en-GB" sz="1200" b="1" dirty="0" smtClean="0"/>
              <a:t>Put it on silent and...  </a:t>
            </a:r>
            <a:endParaRPr lang="en-GB" sz="1200" b="1" dirty="0"/>
          </a:p>
        </p:txBody>
      </p:sp>
      <p:sp>
        <p:nvSpPr>
          <p:cNvPr id="20" name="TextBox 19"/>
          <p:cNvSpPr txBox="1"/>
          <p:nvPr/>
        </p:nvSpPr>
        <p:spPr>
          <a:xfrm>
            <a:off x="5701509" y="1995475"/>
            <a:ext cx="1928826" cy="276999"/>
          </a:xfrm>
          <a:prstGeom prst="rect">
            <a:avLst/>
          </a:prstGeom>
          <a:noFill/>
        </p:spPr>
        <p:txBody>
          <a:bodyPr wrap="square" rtlCol="0">
            <a:spAutoFit/>
          </a:bodyPr>
          <a:lstStyle/>
          <a:p>
            <a:r>
              <a:rPr lang="en-GB" sz="1200" b="1" dirty="0" smtClean="0"/>
              <a:t>Keep it turned on and...</a:t>
            </a:r>
            <a:endParaRPr lang="en-GB" sz="1200" b="1" dirty="0"/>
          </a:p>
        </p:txBody>
      </p:sp>
      <p:sp>
        <p:nvSpPr>
          <p:cNvPr id="21" name="Left Brace 20"/>
          <p:cNvSpPr/>
          <p:nvPr/>
        </p:nvSpPr>
        <p:spPr bwMode="auto">
          <a:xfrm rot="5400000">
            <a:off x="3522650" y="3602830"/>
            <a:ext cx="285752" cy="1785950"/>
          </a:xfrm>
          <a:prstGeom prst="leftBrace">
            <a:avLst/>
          </a:prstGeom>
          <a:noFill/>
          <a:ln w="9525" cap="flat" cmpd="sng" algn="ctr">
            <a:solidFill>
              <a:schemeClr val="accent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2" name="Left Brace 21"/>
          <p:cNvSpPr/>
          <p:nvPr/>
        </p:nvSpPr>
        <p:spPr bwMode="auto">
          <a:xfrm rot="5400000">
            <a:off x="6630203" y="923905"/>
            <a:ext cx="214314" cy="2928958"/>
          </a:xfrm>
          <a:prstGeom prst="leftBrace">
            <a:avLst/>
          </a:prstGeom>
          <a:noFill/>
          <a:ln w="9525"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 name="Rounded Rectangle 7"/>
          <p:cNvSpPr/>
          <p:nvPr/>
        </p:nvSpPr>
        <p:spPr bwMode="auto">
          <a:xfrm>
            <a:off x="7344583" y="4210053"/>
            <a:ext cx="1000132" cy="2286016"/>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 name="Rounded Rectangle 8"/>
          <p:cNvSpPr/>
          <p:nvPr/>
        </p:nvSpPr>
        <p:spPr bwMode="auto">
          <a:xfrm>
            <a:off x="3772683" y="5495937"/>
            <a:ext cx="1071570" cy="1000132"/>
          </a:xfrm>
          <a:prstGeom prst="roundRect">
            <a:avLst/>
          </a:prstGeom>
          <a:no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 name="Rounded Rectangle 9"/>
          <p:cNvSpPr/>
          <p:nvPr/>
        </p:nvSpPr>
        <p:spPr bwMode="auto">
          <a:xfrm>
            <a:off x="1058039" y="2709855"/>
            <a:ext cx="1428760" cy="107157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2400" b="1" i="0" u="none" strike="noStrike" cap="none" normalizeH="0" baseline="0" dirty="0" smtClean="0">
                <a:ln>
                  <a:noFill/>
                </a:ln>
                <a:solidFill>
                  <a:schemeClr val="accent2"/>
                </a:solidFill>
                <a:effectLst/>
                <a:latin typeface="Arial" pitchFamily="34" charset="0"/>
              </a:rPr>
              <a:t>15% </a:t>
            </a:r>
          </a:p>
          <a:p>
            <a:pPr marL="0" marR="0" indent="0" algn="ctr"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smtClean="0">
                <a:ln>
                  <a:noFill/>
                </a:ln>
                <a:solidFill>
                  <a:schemeClr val="tx1"/>
                </a:solidFill>
                <a:effectLst/>
                <a:latin typeface="Arial" pitchFamily="34" charset="0"/>
              </a:rPr>
              <a:t>admit to routinely using their phone when driving</a:t>
            </a:r>
          </a:p>
        </p:txBody>
      </p:sp>
      <p:sp>
        <p:nvSpPr>
          <p:cNvPr id="12" name="Rectangle 11"/>
          <p:cNvSpPr/>
          <p:nvPr/>
        </p:nvSpPr>
        <p:spPr bwMode="auto">
          <a:xfrm>
            <a:off x="8416153" y="0"/>
            <a:ext cx="2272485" cy="352401"/>
          </a:xfrm>
          <a:prstGeom prst="rect">
            <a:avLst/>
          </a:prstGeom>
          <a:solidFill>
            <a:schemeClr val="accent5">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Motoring</a:t>
            </a:r>
            <a:r>
              <a:rPr kumimoji="0" lang="en-GB" sz="1400" b="1" i="0" u="none" strike="noStrike" cap="none" normalizeH="0" dirty="0" smtClean="0">
                <a:ln>
                  <a:noFill/>
                </a:ln>
                <a:solidFill>
                  <a:schemeClr val="bg1"/>
                </a:solidFill>
                <a:effectLst/>
                <a:latin typeface="Arial" pitchFamily="34" charset="0"/>
              </a:rPr>
              <a:t> technology</a:t>
            </a:r>
            <a:endParaRPr kumimoji="0" lang="en-GB" sz="1400" b="1" i="0" u="none" strike="noStrike" cap="none" normalizeH="0" baseline="0" dirty="0" smtClean="0">
              <a:ln>
                <a:noFill/>
              </a:ln>
              <a:solidFill>
                <a:schemeClr val="bg1"/>
              </a:solidFill>
              <a:effectLst/>
              <a:latin typeface="Arial" pitchFamily="34" charset="0"/>
            </a:endParaRPr>
          </a:p>
        </p:txBody>
      </p:sp>
      <p:sp>
        <p:nvSpPr>
          <p:cNvPr id="77825" name="Rectangle 1"/>
          <p:cNvSpPr>
            <a:spLocks noChangeArrowheads="1"/>
          </p:cNvSpPr>
          <p:nvPr/>
        </p:nvSpPr>
        <p:spPr bwMode="auto">
          <a:xfrm>
            <a:off x="1843857" y="6924697"/>
            <a:ext cx="6110968"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smtClean="0">
                <a:ln>
                  <a:noFill/>
                </a:ln>
                <a:solidFill>
                  <a:srgbClr val="4D4D4D"/>
                </a:solidFill>
                <a:effectLst/>
                <a:latin typeface="+mn-lt"/>
                <a:ea typeface="Calibri" pitchFamily="34" charset="0"/>
                <a:cs typeface="Arial" pitchFamily="34" charset="0"/>
              </a:rPr>
              <a:t>S4Q7b</a:t>
            </a:r>
            <a:r>
              <a:rPr lang="en-GB" sz="1000" dirty="0" smtClean="0">
                <a:solidFill>
                  <a:srgbClr val="4D4D4D"/>
                </a:solidFill>
                <a:latin typeface="+mn-lt"/>
                <a:ea typeface="Calibri" pitchFamily="34" charset="0"/>
                <a:cs typeface="Arial" pitchFamily="34" charset="0"/>
              </a:rPr>
              <a:t>  </a:t>
            </a:r>
            <a:r>
              <a:rPr kumimoji="0" lang="en-GB" sz="1000" b="0" i="0" u="none" strike="noStrike" cap="none" normalizeH="0" baseline="0" dirty="0" smtClean="0">
                <a:ln>
                  <a:noFill/>
                </a:ln>
                <a:solidFill>
                  <a:srgbClr val="4D4D4D"/>
                </a:solidFill>
                <a:effectLst/>
                <a:latin typeface="+mn-lt"/>
                <a:ea typeface="Calibri" pitchFamily="34" charset="0"/>
                <a:cs typeface="Arial" pitchFamily="34" charset="0"/>
              </a:rPr>
              <a:t>And which of the following do you do </a:t>
            </a:r>
            <a:r>
              <a:rPr kumimoji="0" lang="en-GB" sz="1000" b="1" i="0" u="sng" strike="noStrike" cap="none" normalizeH="0" baseline="0" dirty="0" smtClean="0">
                <a:ln>
                  <a:noFill/>
                </a:ln>
                <a:solidFill>
                  <a:srgbClr val="4D4D4D"/>
                </a:solidFill>
                <a:effectLst/>
                <a:latin typeface="+mn-lt"/>
                <a:ea typeface="Calibri" pitchFamily="34" charset="0"/>
                <a:cs typeface="Arial" pitchFamily="34" charset="0"/>
              </a:rPr>
              <a:t>most often</a:t>
            </a:r>
            <a:r>
              <a:rPr kumimoji="0" lang="en-GB" sz="1000" b="0" i="0" u="none" strike="noStrike" cap="none" normalizeH="0" baseline="0" dirty="0" smtClean="0">
                <a:ln>
                  <a:noFill/>
                </a:ln>
                <a:solidFill>
                  <a:srgbClr val="4D4D4D"/>
                </a:solidFill>
                <a:effectLst/>
                <a:latin typeface="+mn-lt"/>
                <a:ea typeface="Calibri" pitchFamily="34" charset="0"/>
                <a:cs typeface="Arial" pitchFamily="34" charset="0"/>
              </a:rPr>
              <a:t> when driving? Base: all respondents (n=1,542) </a:t>
            </a:r>
            <a:endParaRPr kumimoji="0" lang="en-GB" sz="1000" b="0" i="0" u="none" strike="noStrike" cap="none" normalizeH="0" baseline="0" dirty="0" smtClean="0">
              <a:ln>
                <a:noFill/>
              </a:ln>
              <a:solidFill>
                <a:srgbClr val="4D4D4D"/>
              </a:solidFill>
              <a:effectLst/>
              <a:latin typeface="+mn-lt"/>
              <a:cs typeface="Arial"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5188" y="3859213"/>
            <a:ext cx="8266112" cy="1111250"/>
          </a:xfrm>
        </p:spPr>
        <p:txBody>
          <a:bodyPr/>
          <a:lstStyle/>
          <a:p>
            <a:pPr eaLnBrk="1" hangingPunct="1">
              <a:lnSpc>
                <a:spcPts val="3799"/>
              </a:lnSpc>
              <a:defRPr/>
            </a:pPr>
            <a:r>
              <a:rPr lang="en-GB" dirty="0" smtClean="0">
                <a:latin typeface="+mn-lt"/>
              </a:rPr>
              <a:t>Young drivers.</a:t>
            </a:r>
            <a:endParaRPr lang="en-GB" dirty="0">
              <a:latin typeface="+mn-lt"/>
            </a:endParaRPr>
          </a:p>
        </p:txBody>
      </p:sp>
      <p:pic>
        <p:nvPicPr>
          <p:cNvPr id="15362" name="Picture 2" descr="http://www.comparethebox.com/blog/wp-content/uploads/2012/03/Depositphotos_7800738_M.jpg"/>
          <p:cNvPicPr>
            <a:picLocks noChangeAspect="1" noChangeArrowheads="1"/>
          </p:cNvPicPr>
          <p:nvPr/>
        </p:nvPicPr>
        <p:blipFill>
          <a:blip r:embed="rId3" cstate="print"/>
          <a:srcRect/>
          <a:stretch>
            <a:fillRect/>
          </a:stretch>
        </p:blipFill>
        <p:spPr bwMode="auto">
          <a:xfrm>
            <a:off x="4415625" y="2424103"/>
            <a:ext cx="1928271" cy="1285884"/>
          </a:xfrm>
          <a:prstGeom prst="rect">
            <a:avLst/>
          </a:prstGeom>
          <a:noFill/>
        </p:spPr>
      </p:pic>
      <p:pic>
        <p:nvPicPr>
          <p:cNvPr id="15364" name="Picture 4" descr="http://78.136.29.156/media/images/096340_l_plate_on_back_of_car_300.jpg"/>
          <p:cNvPicPr>
            <a:picLocks noChangeAspect="1" noChangeArrowheads="1"/>
          </p:cNvPicPr>
          <p:nvPr/>
        </p:nvPicPr>
        <p:blipFill>
          <a:blip r:embed="rId4" cstate="print"/>
          <a:srcRect b="3150"/>
          <a:stretch>
            <a:fillRect/>
          </a:stretch>
        </p:blipFill>
        <p:spPr bwMode="auto">
          <a:xfrm>
            <a:off x="843725" y="2424103"/>
            <a:ext cx="1357322" cy="1314575"/>
          </a:xfrm>
          <a:prstGeom prst="rect">
            <a:avLst/>
          </a:prstGeom>
          <a:noFill/>
        </p:spPr>
      </p:pic>
      <p:pic>
        <p:nvPicPr>
          <p:cNvPr id="15366" name="Picture 6" descr="http://blog.drive24.co.uk/wp-content/uploads/2012/01/BSM-learner-driver.jpg"/>
          <p:cNvPicPr>
            <a:picLocks noChangeAspect="1" noChangeArrowheads="1"/>
          </p:cNvPicPr>
          <p:nvPr/>
        </p:nvPicPr>
        <p:blipFill>
          <a:blip r:embed="rId5" cstate="print"/>
          <a:srcRect/>
          <a:stretch>
            <a:fillRect/>
          </a:stretch>
        </p:blipFill>
        <p:spPr bwMode="auto">
          <a:xfrm>
            <a:off x="2343923" y="2424103"/>
            <a:ext cx="1937574" cy="1285884"/>
          </a:xfrm>
          <a:prstGeom prst="rect">
            <a:avLst/>
          </a:prstGeom>
          <a:noFill/>
        </p:spPr>
      </p:pic>
      <p:sp>
        <p:nvSpPr>
          <p:cNvPr id="11" name="Rectangle 10"/>
          <p:cNvSpPr/>
          <p:nvPr/>
        </p:nvSpPr>
        <p:spPr bwMode="auto">
          <a:xfrm>
            <a:off x="415097" y="2424103"/>
            <a:ext cx="6215106" cy="7143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ectangle 11"/>
          <p:cNvSpPr/>
          <p:nvPr/>
        </p:nvSpPr>
        <p:spPr bwMode="auto">
          <a:xfrm>
            <a:off x="415097" y="3567111"/>
            <a:ext cx="6215106" cy="21431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 name="Rectangle 7"/>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65188" y="3859213"/>
            <a:ext cx="8266112" cy="1111250"/>
          </a:xfrm>
        </p:spPr>
        <p:txBody>
          <a:bodyPr/>
          <a:lstStyle/>
          <a:p>
            <a:pPr eaLnBrk="1" hangingPunct="1">
              <a:lnSpc>
                <a:spcPts val="3799"/>
              </a:lnSpc>
              <a:defRPr/>
            </a:pPr>
            <a:r>
              <a:rPr lang="en-GB" dirty="0" smtClean="0">
                <a:latin typeface="+mn-lt"/>
              </a:rPr>
              <a:t>25 years of motoring.</a:t>
            </a:r>
            <a:endParaRPr lang="en-GB" dirty="0">
              <a:latin typeface="+mn-lt"/>
            </a:endParaRPr>
          </a:p>
        </p:txBody>
      </p:sp>
      <p:pic>
        <p:nvPicPr>
          <p:cNvPr id="13314" name="Picture 2" descr="http://upload.wikimedia.org/wikipedia/commons/e/ee/License_plate_of_Jersey_(UK).jpg"/>
          <p:cNvPicPr>
            <a:picLocks noChangeAspect="1" noChangeArrowheads="1"/>
          </p:cNvPicPr>
          <p:nvPr/>
        </p:nvPicPr>
        <p:blipFill>
          <a:blip r:embed="rId3" cstate="print"/>
          <a:srcRect l="55364" t="30758" r="20762" b="37678"/>
          <a:stretch>
            <a:fillRect/>
          </a:stretch>
        </p:blipFill>
        <p:spPr bwMode="auto">
          <a:xfrm>
            <a:off x="843725" y="2424103"/>
            <a:ext cx="1174657" cy="1164831"/>
          </a:xfrm>
          <a:prstGeom prst="rect">
            <a:avLst/>
          </a:prstGeom>
          <a:noFill/>
        </p:spPr>
      </p:pic>
      <p:pic>
        <p:nvPicPr>
          <p:cNvPr id="13316" name="Picture 4" descr="http://www.autos.ca/galleries/2012/thumbs/mdm-7912-1980_beetle_-_02-7912.JPG"/>
          <p:cNvPicPr>
            <a:picLocks noChangeAspect="1" noChangeArrowheads="1"/>
          </p:cNvPicPr>
          <p:nvPr/>
        </p:nvPicPr>
        <p:blipFill>
          <a:blip r:embed="rId4" cstate="print"/>
          <a:srcRect/>
          <a:stretch>
            <a:fillRect/>
          </a:stretch>
        </p:blipFill>
        <p:spPr bwMode="auto">
          <a:xfrm>
            <a:off x="2129609" y="2424103"/>
            <a:ext cx="1571636" cy="1181871"/>
          </a:xfrm>
          <a:prstGeom prst="rect">
            <a:avLst/>
          </a:prstGeom>
          <a:noFill/>
        </p:spPr>
      </p:pic>
      <p:pic>
        <p:nvPicPr>
          <p:cNvPr id="13320" name="Picture 8" descr="http://www.afr.com/rf/image/2009-2014/AFR/2012/10/23/Photos/b2ed3ba8-1cad-11e2-9b75-2742892f16d3_syd-4y5cmn54n2cn446uolb.jpg"/>
          <p:cNvPicPr>
            <a:picLocks noChangeAspect="1" noChangeArrowheads="1"/>
          </p:cNvPicPr>
          <p:nvPr/>
        </p:nvPicPr>
        <p:blipFill>
          <a:blip r:embed="rId5" cstate="print"/>
          <a:srcRect/>
          <a:stretch>
            <a:fillRect/>
          </a:stretch>
        </p:blipFill>
        <p:spPr bwMode="auto">
          <a:xfrm>
            <a:off x="3844121" y="2424102"/>
            <a:ext cx="1785949" cy="1190633"/>
          </a:xfrm>
          <a:prstGeom prst="rect">
            <a:avLst/>
          </a:prstGeom>
          <a:noFill/>
        </p:spPr>
      </p:pic>
      <p:sp>
        <p:nvSpPr>
          <p:cNvPr id="10" name="Rectangle 9"/>
          <p:cNvSpPr/>
          <p:nvPr/>
        </p:nvSpPr>
        <p:spPr bwMode="auto">
          <a:xfrm>
            <a:off x="415097" y="2424103"/>
            <a:ext cx="5429288" cy="7143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ectangle 11"/>
          <p:cNvSpPr/>
          <p:nvPr/>
        </p:nvSpPr>
        <p:spPr bwMode="auto">
          <a:xfrm>
            <a:off x="415097" y="3567111"/>
            <a:ext cx="5429288" cy="7143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 name="Rectangle 8"/>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1" name="Rectangle 10"/>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Households with young drivers.</a:t>
            </a:r>
            <a:br>
              <a:rPr dirty="0" smtClean="0">
                <a:latin typeface="Arial" pitchFamily="34" charset="0"/>
                <a:ea typeface="Geneva"/>
                <a:cs typeface="Geneva"/>
              </a:rPr>
            </a:br>
            <a:r>
              <a:rPr sz="1400" dirty="0" smtClean="0">
                <a:latin typeface="Arial" pitchFamily="34" charset="0"/>
                <a:ea typeface="Geneva"/>
                <a:cs typeface="Geneva"/>
              </a:rPr>
              <a:t>Nearly half of those sharing a household with a younger driver is (one of) their parent(s).</a:t>
            </a:r>
            <a:endParaRPr dirty="0" smtClean="0">
              <a:latin typeface="Arial" pitchFamily="34" charset="0"/>
              <a:ea typeface="Geneva"/>
              <a:cs typeface="Geneva"/>
            </a:endParaRPr>
          </a:p>
        </p:txBody>
      </p:sp>
      <p:sp>
        <p:nvSpPr>
          <p:cNvPr id="13" name="Text Box 17"/>
          <p:cNvSpPr txBox="1">
            <a:spLocks noChangeArrowheads="1"/>
          </p:cNvSpPr>
          <p:nvPr/>
        </p:nvSpPr>
        <p:spPr bwMode="auto">
          <a:xfrm>
            <a:off x="7201707" y="2066913"/>
            <a:ext cx="2571768" cy="536194"/>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Relationship to younger driver(s) in household</a:t>
            </a:r>
            <a:endParaRPr lang="en-GB" sz="1400" b="1" dirty="0">
              <a:latin typeface="+mn-lt"/>
              <a:ea typeface="Geneva" pitchFamily="-107" charset="-128"/>
              <a:cs typeface="+mn-cs"/>
            </a:endParaRPr>
          </a:p>
        </p:txBody>
      </p:sp>
      <p:graphicFrame>
        <p:nvGraphicFramePr>
          <p:cNvPr id="9" name="Chart 8"/>
          <p:cNvGraphicFramePr/>
          <p:nvPr/>
        </p:nvGraphicFramePr>
        <p:xfrm>
          <a:off x="663799" y="2352665"/>
          <a:ext cx="6572296" cy="4057716"/>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1671911" y="6924697"/>
            <a:ext cx="6387052" cy="707886"/>
          </a:xfrm>
          <a:prstGeom prst="rect">
            <a:avLst/>
          </a:prstGeom>
          <a:noFill/>
        </p:spPr>
        <p:txBody>
          <a:bodyPr wrap="square" rtlCol="0">
            <a:spAutoFit/>
          </a:bodyPr>
          <a:lstStyle/>
          <a:p>
            <a:r>
              <a:rPr lang="en-GB" sz="1000" dirty="0" smtClean="0">
                <a:solidFill>
                  <a:srgbClr val="4D4D4D"/>
                </a:solidFill>
              </a:rPr>
              <a:t>SQ18  How old is the main driver of the other vehicle in your household? Base: those who own more than 1 vehicle (n=729) </a:t>
            </a:r>
          </a:p>
          <a:p>
            <a:r>
              <a:rPr lang="en-GB" sz="1000" dirty="0" smtClean="0">
                <a:solidFill>
                  <a:srgbClr val="4D4D4D"/>
                </a:solidFill>
              </a:rPr>
              <a:t>SQ18b  Is this other driver (or any of these other drivers) your child(ren)? Base: those who live with another driver under 30 (n=146) </a:t>
            </a:r>
            <a:endParaRPr lang="en-GB" sz="1000" dirty="0">
              <a:solidFill>
                <a:srgbClr val="4D4D4D"/>
              </a:solidFill>
            </a:endParaRPr>
          </a:p>
        </p:txBody>
      </p:sp>
      <p:sp>
        <p:nvSpPr>
          <p:cNvPr id="15" name="TextBox 14"/>
          <p:cNvSpPr txBox="1"/>
          <p:nvPr/>
        </p:nvSpPr>
        <p:spPr>
          <a:xfrm>
            <a:off x="2129609" y="2066913"/>
            <a:ext cx="2857520" cy="523220"/>
          </a:xfrm>
          <a:prstGeom prst="rect">
            <a:avLst/>
          </a:prstGeom>
          <a:noFill/>
        </p:spPr>
        <p:txBody>
          <a:bodyPr wrap="square" rtlCol="0">
            <a:spAutoFit/>
          </a:bodyPr>
          <a:lstStyle/>
          <a:p>
            <a:pPr algn="ctr"/>
            <a:r>
              <a:rPr lang="en-GB" sz="1400" b="1" dirty="0" smtClean="0">
                <a:latin typeface="+mn-lt"/>
              </a:rPr>
              <a:t>Age of other drivers in household</a:t>
            </a:r>
            <a:endParaRPr lang="en-GB" sz="1400" b="1" dirty="0">
              <a:latin typeface="+mn-lt"/>
            </a:endParaRPr>
          </a:p>
        </p:txBody>
      </p:sp>
      <p:graphicFrame>
        <p:nvGraphicFramePr>
          <p:cNvPr id="16" name="Chart 15"/>
          <p:cNvGraphicFramePr/>
          <p:nvPr/>
        </p:nvGraphicFramePr>
        <p:xfrm>
          <a:off x="6545234" y="2209789"/>
          <a:ext cx="4143404" cy="3786214"/>
        </p:xfrm>
        <a:graphic>
          <a:graphicData uri="http://schemas.openxmlformats.org/drawingml/2006/chart">
            <c:chart xmlns:c="http://schemas.openxmlformats.org/drawingml/2006/chart" xmlns:r="http://schemas.openxmlformats.org/officeDocument/2006/relationships" r:id="rId4"/>
          </a:graphicData>
        </a:graphic>
      </p:graphicFrame>
      <p:sp>
        <p:nvSpPr>
          <p:cNvPr id="10" name="Rounded Rectangle 9"/>
          <p:cNvSpPr/>
          <p:nvPr/>
        </p:nvSpPr>
        <p:spPr bwMode="auto">
          <a:xfrm>
            <a:off x="700849" y="4352929"/>
            <a:ext cx="3357586" cy="2000264"/>
          </a:xfrm>
          <a:prstGeom prst="roundRect">
            <a:avLst/>
          </a:prstGeom>
          <a:noFill/>
          <a:ln w="28575">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cxnSp>
        <p:nvCxnSpPr>
          <p:cNvPr id="11" name="Straight Arrow Connector 10"/>
          <p:cNvCxnSpPr/>
          <p:nvPr/>
        </p:nvCxnSpPr>
        <p:spPr bwMode="auto">
          <a:xfrm>
            <a:off x="4058435" y="4710119"/>
            <a:ext cx="3286148" cy="1588"/>
          </a:xfrm>
          <a:prstGeom prst="straightConnector1">
            <a:avLst/>
          </a:prstGeom>
          <a:solidFill>
            <a:schemeClr val="accent1"/>
          </a:solidFill>
          <a:ln w="28575" cap="flat" cmpd="sng" algn="ctr">
            <a:solidFill>
              <a:schemeClr val="accent6">
                <a:lumMod val="75000"/>
              </a:schemeClr>
            </a:solidFill>
            <a:prstDash val="sysDash"/>
            <a:round/>
            <a:headEnd type="none" w="med" len="med"/>
            <a:tailEnd type="triangle" w="med" len="med"/>
          </a:ln>
          <a:effectLst/>
        </p:spPr>
      </p:cxnSp>
      <p:sp>
        <p:nvSpPr>
          <p:cNvPr id="17" name="TextBox 16"/>
          <p:cNvSpPr txBox="1"/>
          <p:nvPr/>
        </p:nvSpPr>
        <p:spPr>
          <a:xfrm>
            <a:off x="915163" y="4495805"/>
            <a:ext cx="1357322" cy="738664"/>
          </a:xfrm>
          <a:prstGeom prst="rect">
            <a:avLst/>
          </a:prstGeom>
          <a:noFill/>
        </p:spPr>
        <p:txBody>
          <a:bodyPr wrap="square" rtlCol="0">
            <a:spAutoFit/>
          </a:bodyPr>
          <a:lstStyle/>
          <a:p>
            <a:pPr algn="ctr"/>
            <a:r>
              <a:rPr lang="en-GB" sz="2800" b="1" dirty="0" smtClean="0">
                <a:solidFill>
                  <a:schemeClr val="accent6">
                    <a:lumMod val="75000"/>
                  </a:schemeClr>
                </a:solidFill>
                <a:latin typeface="+mn-lt"/>
              </a:rPr>
              <a:t>19%</a:t>
            </a:r>
          </a:p>
          <a:p>
            <a:r>
              <a:rPr lang="en-GB" sz="1400" b="1" dirty="0" smtClean="0">
                <a:latin typeface="+mn-lt"/>
              </a:rPr>
              <a:t>are under 30</a:t>
            </a:r>
            <a:endParaRPr lang="en-GB" sz="1400" b="1" dirty="0">
              <a:latin typeface="+mn-lt"/>
            </a:endParaRPr>
          </a:p>
        </p:txBody>
      </p:sp>
      <p:sp>
        <p:nvSpPr>
          <p:cNvPr id="20" name="Rectangle 19"/>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
        <p:nvSpPr>
          <p:cNvPr id="19" name="TextBox 18"/>
          <p:cNvSpPr txBox="1"/>
          <p:nvPr/>
        </p:nvSpPr>
        <p:spPr>
          <a:xfrm>
            <a:off x="7630335" y="6496069"/>
            <a:ext cx="2143140" cy="430887"/>
          </a:xfrm>
          <a:prstGeom prst="rect">
            <a:avLst/>
          </a:prstGeom>
          <a:noFill/>
        </p:spPr>
        <p:txBody>
          <a:bodyPr wrap="square" rtlCol="0">
            <a:spAutoFit/>
          </a:bodyPr>
          <a:lstStyle/>
          <a:p>
            <a:r>
              <a:rPr lang="en-GB" i="1" dirty="0" smtClean="0"/>
              <a:t>* i.e. partner, sibling, grandchild or other relative</a:t>
            </a:r>
            <a:endParaRPr lang="en-GB" i="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Arrow Connector 25"/>
          <p:cNvCxnSpPr/>
          <p:nvPr/>
        </p:nvCxnSpPr>
        <p:spPr bwMode="auto">
          <a:xfrm flipV="1">
            <a:off x="7331052" y="3709987"/>
            <a:ext cx="1299415" cy="9524"/>
          </a:xfrm>
          <a:prstGeom prst="straightConnector1">
            <a:avLst/>
          </a:prstGeom>
          <a:solidFill>
            <a:schemeClr val="accent1"/>
          </a:solidFill>
          <a:ln w="28575" cap="flat" cmpd="sng" algn="ctr">
            <a:solidFill>
              <a:srgbClr val="4D4D4D"/>
            </a:solidFill>
            <a:prstDash val="dash"/>
            <a:round/>
            <a:headEnd type="none" w="med" len="med"/>
            <a:tailEnd type="triangle" w="med" len="med"/>
          </a:ln>
          <a:effectLst/>
        </p:spPr>
      </p:cxnSp>
      <p:cxnSp>
        <p:nvCxnSpPr>
          <p:cNvPr id="18" name="Straight Arrow Connector 17"/>
          <p:cNvCxnSpPr/>
          <p:nvPr/>
        </p:nvCxnSpPr>
        <p:spPr bwMode="auto">
          <a:xfrm rot="5400000">
            <a:off x="2737626" y="4459292"/>
            <a:ext cx="1500198" cy="1588"/>
          </a:xfrm>
          <a:prstGeom prst="straightConnector1">
            <a:avLst/>
          </a:prstGeom>
          <a:solidFill>
            <a:schemeClr val="accent1"/>
          </a:solidFill>
          <a:ln w="28575" cap="flat" cmpd="sng" algn="ctr">
            <a:solidFill>
              <a:srgbClr val="4D4D4D"/>
            </a:solidFill>
            <a:prstDash val="dash"/>
            <a:round/>
            <a:headEnd type="none" w="med" len="med"/>
            <a:tailEnd type="triangle" w="med" len="med"/>
          </a:ln>
          <a:effectLst/>
        </p:spPr>
      </p:cxnSp>
      <p:cxnSp>
        <p:nvCxnSpPr>
          <p:cNvPr id="23" name="Straight Arrow Connector 22"/>
          <p:cNvCxnSpPr/>
          <p:nvPr/>
        </p:nvCxnSpPr>
        <p:spPr bwMode="auto">
          <a:xfrm rot="10800000">
            <a:off x="2189935" y="3709987"/>
            <a:ext cx="1296996" cy="9524"/>
          </a:xfrm>
          <a:prstGeom prst="straightConnector1">
            <a:avLst/>
          </a:prstGeom>
          <a:solidFill>
            <a:schemeClr val="accent1"/>
          </a:solidFill>
          <a:ln w="28575" cap="flat" cmpd="sng" algn="ctr">
            <a:solidFill>
              <a:srgbClr val="4D4D4D"/>
            </a:solidFill>
            <a:prstDash val="dash"/>
            <a:round/>
            <a:headEnd type="none" w="med" len="med"/>
            <a:tailEnd type="triangle" w="med" len="med"/>
          </a:ln>
          <a:effectLst/>
        </p:spPr>
      </p:cxnSp>
      <p:sp>
        <p:nvSpPr>
          <p:cNvPr id="6148"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Profiling young drivers.</a:t>
            </a:r>
            <a:br>
              <a:rPr dirty="0" smtClean="0">
                <a:latin typeface="Arial" pitchFamily="34" charset="0"/>
                <a:ea typeface="Geneva"/>
                <a:cs typeface="Geneva"/>
              </a:rPr>
            </a:br>
            <a:r>
              <a:rPr sz="1400" dirty="0" smtClean="0">
                <a:latin typeface="Arial" pitchFamily="34" charset="0"/>
                <a:ea typeface="Geneva"/>
                <a:cs typeface="Geneva"/>
              </a:rPr>
              <a:t>The majority of young drivers under 30 live with their parents, are prevented from moving out by financial concerns, and drive their own car. </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58105" y="6853259"/>
            <a:ext cx="6738542"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rPr>
              <a:t>S5Q4  Do you live at home with your parents or have you left home completely? Base: those aged 17-24 (n=182)</a:t>
            </a:r>
          </a:p>
          <a:p>
            <a:pPr eaLnBrk="0" hangingPunct="0">
              <a:defRPr/>
            </a:pPr>
            <a:r>
              <a:rPr lang="en-GB" sz="1000" dirty="0" smtClean="0">
                <a:solidFill>
                  <a:srgbClr val="4D4D4D"/>
                </a:solidFill>
              </a:rPr>
              <a:t>SQ18c  Which status best describes your children, </a:t>
            </a:r>
            <a:r>
              <a:rPr lang="en-GB" sz="1000" u="sng" dirty="0" smtClean="0">
                <a:solidFill>
                  <a:srgbClr val="4D4D4D"/>
                </a:solidFill>
              </a:rPr>
              <a:t>thinking specifically</a:t>
            </a:r>
            <a:r>
              <a:rPr lang="en-GB" sz="1000" dirty="0" smtClean="0">
                <a:solidFill>
                  <a:srgbClr val="4D4D4D"/>
                </a:solidFill>
              </a:rPr>
              <a:t> about those who drive the other vehicles in your household? Base: those who live with one or more of their children who drive  (n=60)</a:t>
            </a:r>
          </a:p>
          <a:p>
            <a:pPr marL="391077" indent="-391077" eaLnBrk="0" hangingPunct="0">
              <a:defRPr/>
            </a:pPr>
            <a:r>
              <a:rPr lang="en-GB" sz="1000" dirty="0" smtClean="0">
                <a:solidFill>
                  <a:srgbClr val="4D4D4D"/>
                </a:solidFill>
              </a:rPr>
              <a:t>S5Q5  Which of the following best describes your car usage? </a:t>
            </a:r>
            <a:r>
              <a:rPr lang="en-GB" sz="1000" dirty="0" smtClean="0">
                <a:solidFill>
                  <a:srgbClr val="4D4D4D"/>
                </a:solidFill>
                <a:latin typeface="+mn-lt"/>
              </a:rPr>
              <a:t>Base: t</a:t>
            </a:r>
            <a:r>
              <a:rPr lang="en-GB" sz="1000" dirty="0" smtClean="0">
                <a:solidFill>
                  <a:srgbClr val="4D4D4D"/>
                </a:solidFill>
              </a:rPr>
              <a:t>hose aged 17-24 (n=182)</a:t>
            </a:r>
            <a:endParaRPr lang="en-GB" sz="1000" dirty="0" smtClean="0">
              <a:solidFill>
                <a:srgbClr val="4D4D4D"/>
              </a:solidFill>
              <a:latin typeface="+mn-lt"/>
            </a:endParaRPr>
          </a:p>
          <a:p>
            <a:pPr marL="391077" indent="-391077" eaLnBrk="0" hangingPunct="0">
              <a:defRPr/>
            </a:pPr>
            <a:endParaRPr lang="en-GB" sz="1000" dirty="0">
              <a:solidFill>
                <a:srgbClr val="4D4D4D"/>
              </a:solidFill>
              <a:latin typeface="+mn-lt"/>
            </a:endParaRPr>
          </a:p>
        </p:txBody>
      </p:sp>
      <p:sp>
        <p:nvSpPr>
          <p:cNvPr id="13" name="Text Box 17"/>
          <p:cNvSpPr txBox="1">
            <a:spLocks noChangeArrowheads="1"/>
          </p:cNvSpPr>
          <p:nvPr/>
        </p:nvSpPr>
        <p:spPr bwMode="auto">
          <a:xfrm>
            <a:off x="6987393" y="1852599"/>
            <a:ext cx="3143272"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Car usage</a:t>
            </a:r>
            <a:endParaRPr lang="en-GB" sz="1400" b="1" dirty="0">
              <a:latin typeface="+mn-lt"/>
              <a:ea typeface="Geneva" pitchFamily="-107" charset="-128"/>
              <a:cs typeface="+mn-cs"/>
            </a:endParaRPr>
          </a:p>
        </p:txBody>
      </p:sp>
      <p:graphicFrame>
        <p:nvGraphicFramePr>
          <p:cNvPr id="8" name="Chart 7"/>
          <p:cNvGraphicFramePr/>
          <p:nvPr/>
        </p:nvGraphicFramePr>
        <p:xfrm>
          <a:off x="7130269" y="2209789"/>
          <a:ext cx="2705623" cy="2857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p:nvPr/>
        </p:nvGraphicFramePr>
        <p:xfrm>
          <a:off x="843725" y="2066913"/>
          <a:ext cx="2705623" cy="2714644"/>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 Box 17"/>
          <p:cNvSpPr txBox="1">
            <a:spLocks noChangeArrowheads="1"/>
          </p:cNvSpPr>
          <p:nvPr/>
        </p:nvSpPr>
        <p:spPr bwMode="auto">
          <a:xfrm>
            <a:off x="700849" y="1852599"/>
            <a:ext cx="3143272"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Living arrangements</a:t>
            </a:r>
            <a:endParaRPr lang="en-GB" sz="1400" b="1" dirty="0">
              <a:latin typeface="+mn-lt"/>
              <a:ea typeface="Geneva" pitchFamily="-107" charset="-128"/>
              <a:cs typeface="+mn-cs"/>
            </a:endParaRPr>
          </a:p>
        </p:txBody>
      </p:sp>
      <p:sp>
        <p:nvSpPr>
          <p:cNvPr id="15" name="Text Box 17"/>
          <p:cNvSpPr txBox="1">
            <a:spLocks noChangeArrowheads="1"/>
          </p:cNvSpPr>
          <p:nvPr/>
        </p:nvSpPr>
        <p:spPr bwMode="auto">
          <a:xfrm>
            <a:off x="3785223" y="1876499"/>
            <a:ext cx="3143272"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Plans to move out</a:t>
            </a:r>
            <a:endParaRPr lang="en-GB" sz="1400" b="1" dirty="0">
              <a:latin typeface="+mn-lt"/>
              <a:ea typeface="Geneva" pitchFamily="-107" charset="-128"/>
              <a:cs typeface="+mn-cs"/>
            </a:endParaRPr>
          </a:p>
        </p:txBody>
      </p:sp>
      <p:graphicFrame>
        <p:nvGraphicFramePr>
          <p:cNvPr id="11" name="Chart 10"/>
          <p:cNvGraphicFramePr/>
          <p:nvPr/>
        </p:nvGraphicFramePr>
        <p:xfrm>
          <a:off x="4120183" y="2269257"/>
          <a:ext cx="2705623" cy="2880320"/>
        </p:xfrm>
        <a:graphic>
          <a:graphicData uri="http://schemas.openxmlformats.org/drawingml/2006/chart">
            <c:chart xmlns:c="http://schemas.openxmlformats.org/drawingml/2006/chart" xmlns:r="http://schemas.openxmlformats.org/officeDocument/2006/relationships" r:id="rId5"/>
          </a:graphicData>
        </a:graphic>
      </p:graphicFrame>
      <p:sp>
        <p:nvSpPr>
          <p:cNvPr id="14" name="Rectangle 13"/>
          <p:cNvSpPr/>
          <p:nvPr/>
        </p:nvSpPr>
        <p:spPr bwMode="auto">
          <a:xfrm>
            <a:off x="843725" y="5353061"/>
            <a:ext cx="4143404" cy="1132748"/>
          </a:xfrm>
          <a:prstGeom prst="rect">
            <a:avLst/>
          </a:prstGeom>
          <a:solidFill>
            <a:srgbClr val="FFF0A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0" fontAlgn="base" latinLnBrk="0" hangingPunct="0">
              <a:lnSpc>
                <a:spcPct val="100000"/>
              </a:lnSpc>
              <a:spcBef>
                <a:spcPct val="0"/>
              </a:spcBef>
              <a:spcAft>
                <a:spcPct val="0"/>
              </a:spcAft>
              <a:buClrTx/>
              <a:buSzTx/>
              <a:tabLst/>
            </a:pPr>
            <a:r>
              <a:rPr kumimoji="0" lang="en-GB" sz="1400" b="1" i="0" u="none" strike="noStrike" cap="none" normalizeH="0" baseline="0" dirty="0" smtClean="0">
                <a:ln>
                  <a:noFill/>
                </a:ln>
                <a:solidFill>
                  <a:schemeClr val="tx1"/>
                </a:solidFill>
                <a:effectLst/>
                <a:latin typeface="Arial" pitchFamily="34" charset="0"/>
              </a:rPr>
              <a:t>SEG</a:t>
            </a:r>
            <a:r>
              <a:rPr kumimoji="0" lang="en-GB" sz="1400" b="1" i="0" u="none" strike="noStrike" cap="none" normalizeH="0" dirty="0" smtClean="0">
                <a:ln>
                  <a:noFill/>
                </a:ln>
                <a:solidFill>
                  <a:schemeClr val="tx1"/>
                </a:solidFill>
                <a:effectLst/>
                <a:latin typeface="Arial" pitchFamily="34" charset="0"/>
              </a:rPr>
              <a:t> bears a strong influence on living arrangements:</a:t>
            </a:r>
            <a:endParaRPr kumimoji="0" lang="en-GB" sz="1400" b="1" i="0" u="none" strike="noStrike" cap="none" normalizeH="0" baseline="0" dirty="0" smtClean="0">
              <a:ln>
                <a:noFill/>
              </a:ln>
              <a:solidFill>
                <a:schemeClr val="tx1"/>
              </a:solidFill>
              <a:effectLst/>
              <a:latin typeface="Arial" pitchFamily="34" charset="0"/>
            </a:endParaRPr>
          </a:p>
          <a:p>
            <a:pPr marL="174625" indent="-174625" eaLnBrk="0" hangingPunct="0">
              <a:buFont typeface="Arial" pitchFamily="34" charset="0"/>
              <a:buChar char="•"/>
            </a:pPr>
            <a:r>
              <a:rPr lang="en-GB" sz="1400" dirty="0" smtClean="0"/>
              <a:t>ABC1 more likely to live independently (52%)</a:t>
            </a:r>
          </a:p>
          <a:p>
            <a:pPr marL="174625" indent="-174625" eaLnBrk="0" hangingPunct="0">
              <a:buFont typeface="Arial" pitchFamily="34" charset="0"/>
              <a:buChar char="•"/>
            </a:pPr>
            <a:r>
              <a:rPr lang="en-GB" sz="1400" dirty="0" smtClean="0"/>
              <a:t>C2DE m</a:t>
            </a:r>
            <a:r>
              <a:rPr kumimoji="0" lang="en-GB" sz="1400" b="0" i="0" u="none" strike="noStrike" cap="none" normalizeH="0" baseline="0" dirty="0" smtClean="0">
                <a:ln>
                  <a:noFill/>
                </a:ln>
                <a:solidFill>
                  <a:schemeClr val="tx1"/>
                </a:solidFill>
                <a:effectLst/>
                <a:latin typeface="Arial" pitchFamily="34" charset="0"/>
              </a:rPr>
              <a:t>ore likely to live at</a:t>
            </a:r>
            <a:r>
              <a:rPr kumimoji="0" lang="en-GB" sz="1400" b="0" i="0" u="none" strike="noStrike" cap="none" normalizeH="0" dirty="0" smtClean="0">
                <a:ln>
                  <a:noFill/>
                </a:ln>
                <a:solidFill>
                  <a:schemeClr val="tx1"/>
                </a:solidFill>
                <a:effectLst/>
                <a:latin typeface="Arial" pitchFamily="34" charset="0"/>
              </a:rPr>
              <a:t> home (64%)</a:t>
            </a:r>
          </a:p>
        </p:txBody>
      </p:sp>
      <p:sp>
        <p:nvSpPr>
          <p:cNvPr id="17" name="Rectangle 16"/>
          <p:cNvSpPr/>
          <p:nvPr/>
        </p:nvSpPr>
        <p:spPr bwMode="auto">
          <a:xfrm>
            <a:off x="5701509" y="5363321"/>
            <a:ext cx="4357718" cy="1132748"/>
          </a:xfrm>
          <a:prstGeom prst="rect">
            <a:avLst/>
          </a:prstGeom>
          <a:solidFill>
            <a:schemeClr val="accent5">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0" fontAlgn="base" latinLnBrk="0" hangingPunct="0">
              <a:lnSpc>
                <a:spcPct val="100000"/>
              </a:lnSpc>
              <a:spcBef>
                <a:spcPct val="0"/>
              </a:spcBef>
              <a:spcAft>
                <a:spcPct val="0"/>
              </a:spcAft>
              <a:buClrTx/>
              <a:buSzTx/>
              <a:tabLst/>
            </a:pPr>
            <a:r>
              <a:rPr kumimoji="0" lang="en-GB" sz="1400" b="1" i="0" u="none" strike="noStrike" cap="none" normalizeH="0" baseline="0" dirty="0" smtClean="0">
                <a:ln>
                  <a:noFill/>
                </a:ln>
                <a:solidFill>
                  <a:schemeClr val="tx1"/>
                </a:solidFill>
                <a:effectLst/>
                <a:latin typeface="Arial" pitchFamily="34" charset="0"/>
              </a:rPr>
              <a:t>Family circumstances</a:t>
            </a:r>
            <a:r>
              <a:rPr kumimoji="0" lang="en-GB" sz="1400" b="1" i="0" u="none" strike="noStrike" cap="none" normalizeH="0" dirty="0" smtClean="0">
                <a:ln>
                  <a:noFill/>
                </a:ln>
                <a:solidFill>
                  <a:schemeClr val="tx1"/>
                </a:solidFill>
                <a:effectLst/>
                <a:latin typeface="Arial" pitchFamily="34" charset="0"/>
              </a:rPr>
              <a:t> tend to dictate</a:t>
            </a:r>
            <a:r>
              <a:rPr kumimoji="0" lang="en-GB" sz="1400" b="1" i="0" u="none" strike="noStrike" cap="none" normalizeH="0" baseline="0" dirty="0" smtClean="0">
                <a:ln>
                  <a:noFill/>
                </a:ln>
                <a:solidFill>
                  <a:schemeClr val="tx1"/>
                </a:solidFill>
                <a:effectLst/>
                <a:latin typeface="Arial" pitchFamily="34" charset="0"/>
              </a:rPr>
              <a:t> whether young drivers have use of their own car:</a:t>
            </a:r>
          </a:p>
          <a:p>
            <a:pPr marL="182563" marR="0" indent="-182563" algn="l" defTabSz="914400" rtl="0" eaLnBrk="0" fontAlgn="base" latinLnBrk="0" hangingPunct="0">
              <a:lnSpc>
                <a:spcPct val="100000"/>
              </a:lnSpc>
              <a:spcBef>
                <a:spcPct val="0"/>
              </a:spcBef>
              <a:spcAft>
                <a:spcPct val="0"/>
              </a:spcAft>
              <a:buClrTx/>
              <a:buSzTx/>
              <a:buFont typeface="Arial" pitchFamily="34" charset="0"/>
              <a:buChar char="•"/>
              <a:tabLst/>
            </a:pPr>
            <a:r>
              <a:rPr kumimoji="0" lang="en-GB" sz="1400" b="0" i="0" u="none" strike="noStrike" cap="none" normalizeH="0" baseline="0" dirty="0" smtClean="0">
                <a:ln>
                  <a:noFill/>
                </a:ln>
                <a:solidFill>
                  <a:schemeClr val="tx1"/>
                </a:solidFill>
                <a:effectLst/>
                <a:latin typeface="Arial" pitchFamily="34" charset="0"/>
              </a:rPr>
              <a:t>More likely to</a:t>
            </a:r>
            <a:r>
              <a:rPr kumimoji="0" lang="en-GB" sz="1400" b="0" i="0" u="none" strike="noStrike" cap="none" normalizeH="0" dirty="0" smtClean="0">
                <a:ln>
                  <a:noFill/>
                </a:ln>
                <a:solidFill>
                  <a:schemeClr val="tx1"/>
                </a:solidFill>
                <a:effectLst/>
                <a:latin typeface="Arial" pitchFamily="34" charset="0"/>
              </a:rPr>
              <a:t> drive their own car if a parent (80%)</a:t>
            </a:r>
          </a:p>
          <a:p>
            <a:pPr marL="182563" marR="0" indent="-182563" algn="l" defTabSz="914400" rtl="0" eaLnBrk="0" fontAlgn="base" latinLnBrk="0" hangingPunct="0">
              <a:lnSpc>
                <a:spcPct val="100000"/>
              </a:lnSpc>
              <a:spcBef>
                <a:spcPct val="0"/>
              </a:spcBef>
              <a:spcAft>
                <a:spcPct val="0"/>
              </a:spcAft>
              <a:buClrTx/>
              <a:buSzTx/>
              <a:buFont typeface="Arial" pitchFamily="34" charset="0"/>
              <a:buChar char="•"/>
              <a:tabLst/>
            </a:pPr>
            <a:r>
              <a:rPr lang="en-GB" sz="1400" dirty="0" smtClean="0"/>
              <a:t>More likely to drive a parent’s car if no children at home and not a parent (30%)</a:t>
            </a:r>
            <a:endParaRPr kumimoji="0" lang="en-GB" sz="1400" b="0" i="0" u="none" strike="noStrike" cap="none" normalizeH="0" baseline="0" dirty="0" smtClean="0">
              <a:ln>
                <a:noFill/>
              </a:ln>
              <a:solidFill>
                <a:schemeClr val="tx1"/>
              </a:solidFill>
              <a:effectLst/>
              <a:latin typeface="Arial" pitchFamily="34" charset="0"/>
            </a:endParaRPr>
          </a:p>
        </p:txBody>
      </p:sp>
      <p:sp>
        <p:nvSpPr>
          <p:cNvPr id="19" name="Rectangle 18"/>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cxnSp>
        <p:nvCxnSpPr>
          <p:cNvPr id="25" name="Straight Arrow Connector 24"/>
          <p:cNvCxnSpPr/>
          <p:nvPr/>
        </p:nvCxnSpPr>
        <p:spPr bwMode="auto">
          <a:xfrm rot="16200000" flipH="1">
            <a:off x="6594483" y="4460085"/>
            <a:ext cx="1500198" cy="1"/>
          </a:xfrm>
          <a:prstGeom prst="straightConnector1">
            <a:avLst/>
          </a:prstGeom>
          <a:solidFill>
            <a:schemeClr val="accent1"/>
          </a:solidFill>
          <a:ln w="28575" cap="flat" cmpd="sng" algn="ctr">
            <a:solidFill>
              <a:srgbClr val="4D4D4D"/>
            </a:solidFill>
            <a:prstDash val="dash"/>
            <a:round/>
            <a:headEnd type="none" w="med" len="med"/>
            <a:tailEnd type="triangle" w="med" len="med"/>
          </a:ln>
          <a:effectLst/>
        </p:spPr>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64"/>
          <p:cNvSpPr/>
          <p:nvPr/>
        </p:nvSpPr>
        <p:spPr bwMode="auto">
          <a:xfrm>
            <a:off x="4201311" y="2424103"/>
            <a:ext cx="500066" cy="427260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7" name="Rectangle 36"/>
          <p:cNvSpPr/>
          <p:nvPr/>
        </p:nvSpPr>
        <p:spPr bwMode="auto">
          <a:xfrm>
            <a:off x="8701905" y="2424103"/>
            <a:ext cx="500066" cy="4272600"/>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8" name="Text Box 17"/>
          <p:cNvSpPr txBox="1">
            <a:spLocks noChangeArrowheads="1"/>
          </p:cNvSpPr>
          <p:nvPr/>
        </p:nvSpPr>
        <p:spPr bwMode="auto">
          <a:xfrm>
            <a:off x="8675605" y="249554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53%</a:t>
            </a:r>
            <a:endParaRPr lang="en-GB" sz="1400" b="1" dirty="0">
              <a:latin typeface="+mn-lt"/>
              <a:ea typeface="Geneva" pitchFamily="-107" charset="-128"/>
              <a:cs typeface="+mn-cs"/>
            </a:endParaRPr>
          </a:p>
        </p:txBody>
      </p:sp>
      <p:sp>
        <p:nvSpPr>
          <p:cNvPr id="44" name="Text Box 17"/>
          <p:cNvSpPr txBox="1">
            <a:spLocks noChangeArrowheads="1"/>
          </p:cNvSpPr>
          <p:nvPr/>
        </p:nvSpPr>
        <p:spPr bwMode="auto">
          <a:xfrm>
            <a:off x="8688755" y="31749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45%</a:t>
            </a:r>
            <a:endParaRPr lang="en-GB" sz="1400" b="1" dirty="0">
              <a:latin typeface="+mn-lt"/>
              <a:ea typeface="Geneva" pitchFamily="-107" charset="-128"/>
              <a:cs typeface="+mn-cs"/>
            </a:endParaRPr>
          </a:p>
        </p:txBody>
      </p:sp>
      <p:sp>
        <p:nvSpPr>
          <p:cNvPr id="45" name="Text Box 17"/>
          <p:cNvSpPr txBox="1">
            <a:spLocks noChangeArrowheads="1"/>
          </p:cNvSpPr>
          <p:nvPr/>
        </p:nvSpPr>
        <p:spPr bwMode="auto">
          <a:xfrm>
            <a:off x="8688755" y="38893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37%</a:t>
            </a:r>
            <a:endParaRPr lang="en-GB" sz="1400" b="1" dirty="0">
              <a:latin typeface="+mn-lt"/>
              <a:ea typeface="Geneva" pitchFamily="-107" charset="-128"/>
              <a:cs typeface="+mn-cs"/>
            </a:endParaRPr>
          </a:p>
        </p:txBody>
      </p:sp>
      <p:sp>
        <p:nvSpPr>
          <p:cNvPr id="59" name="Text Box 17"/>
          <p:cNvSpPr txBox="1">
            <a:spLocks noChangeArrowheads="1"/>
          </p:cNvSpPr>
          <p:nvPr/>
        </p:nvSpPr>
        <p:spPr bwMode="auto">
          <a:xfrm>
            <a:off x="8688755" y="456724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36%</a:t>
            </a:r>
            <a:endParaRPr lang="en-GB" sz="1400" b="1" dirty="0">
              <a:latin typeface="+mn-lt"/>
              <a:ea typeface="Geneva" pitchFamily="-107" charset="-128"/>
              <a:cs typeface="+mn-cs"/>
            </a:endParaRPr>
          </a:p>
        </p:txBody>
      </p:sp>
      <p:sp>
        <p:nvSpPr>
          <p:cNvPr id="60" name="Text Box 17"/>
          <p:cNvSpPr txBox="1">
            <a:spLocks noChangeArrowheads="1"/>
          </p:cNvSpPr>
          <p:nvPr/>
        </p:nvSpPr>
        <p:spPr bwMode="auto">
          <a:xfrm>
            <a:off x="8688755" y="52466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35%</a:t>
            </a:r>
            <a:endParaRPr lang="en-GB" sz="1400" b="1" dirty="0">
              <a:latin typeface="+mn-lt"/>
              <a:ea typeface="Geneva" pitchFamily="-107" charset="-128"/>
              <a:cs typeface="+mn-cs"/>
            </a:endParaRPr>
          </a:p>
        </p:txBody>
      </p:sp>
      <p:sp>
        <p:nvSpPr>
          <p:cNvPr id="64" name="Text Box 17"/>
          <p:cNvSpPr txBox="1">
            <a:spLocks noChangeArrowheads="1"/>
          </p:cNvSpPr>
          <p:nvPr/>
        </p:nvSpPr>
        <p:spPr bwMode="auto">
          <a:xfrm>
            <a:off x="8688755" y="613887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25%</a:t>
            </a:r>
            <a:endParaRPr lang="en-GB" sz="1400" b="1" dirty="0">
              <a:latin typeface="+mn-lt"/>
              <a:ea typeface="Geneva" pitchFamily="-107" charset="-128"/>
              <a:cs typeface="+mn-cs"/>
            </a:endParaRPr>
          </a:p>
        </p:txBody>
      </p:sp>
      <p:sp>
        <p:nvSpPr>
          <p:cNvPr id="2" name="Title 1"/>
          <p:cNvSpPr>
            <a:spLocks noGrp="1"/>
          </p:cNvSpPr>
          <p:nvPr>
            <p:ph type="title"/>
          </p:nvPr>
        </p:nvSpPr>
        <p:spPr/>
        <p:txBody>
          <a:bodyPr/>
          <a:lstStyle/>
          <a:p>
            <a:r>
              <a:rPr lang="en-GB" dirty="0" smtClean="0">
                <a:latin typeface="Arial" pitchFamily="34" charset="0"/>
                <a:ea typeface="Geneva"/>
                <a:cs typeface="Geneva"/>
              </a:rPr>
              <a:t>How young people feel about driving.</a:t>
            </a:r>
            <a:br>
              <a:rPr lang="en-GB" dirty="0" smtClean="0">
                <a:latin typeface="Arial" pitchFamily="34" charset="0"/>
                <a:ea typeface="Geneva"/>
                <a:cs typeface="Geneva"/>
              </a:rPr>
            </a:br>
            <a:r>
              <a:rPr lang="en-GB" sz="1400" dirty="0" smtClean="0">
                <a:latin typeface="Arial" pitchFamily="34" charset="0"/>
                <a:ea typeface="Geneva"/>
                <a:cs typeface="Geneva"/>
              </a:rPr>
              <a:t>Young people can have polarised opinions about how well they have been equipped by driving education; females and non-speeders are less likely to feel confident in their abilities.</a:t>
            </a:r>
            <a:r>
              <a:rPr lang="en-GB" dirty="0" smtClean="0">
                <a:latin typeface="Arial" pitchFamily="34" charset="0"/>
                <a:ea typeface="Geneva"/>
                <a:cs typeface="Geneva"/>
              </a:rPr>
              <a:t/>
            </a:r>
            <a:br>
              <a:rPr lang="en-GB" dirty="0" smtClean="0">
                <a:latin typeface="Arial" pitchFamily="34" charset="0"/>
                <a:ea typeface="Geneva"/>
                <a:cs typeface="Geneva"/>
              </a:rPr>
            </a:br>
            <a:endParaRPr lang="en-GB" dirty="0"/>
          </a:p>
        </p:txBody>
      </p:sp>
      <p:cxnSp>
        <p:nvCxnSpPr>
          <p:cNvPr id="5" name="Straight Connector 57"/>
          <p:cNvCxnSpPr>
            <a:cxnSpLocks noChangeShapeType="1"/>
          </p:cNvCxnSpPr>
          <p:nvPr/>
        </p:nvCxnSpPr>
        <p:spPr bwMode="auto">
          <a:xfrm flipV="1">
            <a:off x="2101109" y="2852731"/>
            <a:ext cx="7100862" cy="15744"/>
          </a:xfrm>
          <a:prstGeom prst="line">
            <a:avLst/>
          </a:prstGeom>
          <a:noFill/>
          <a:ln w="6350" algn="ctr">
            <a:solidFill>
              <a:schemeClr val="tx1"/>
            </a:solidFill>
            <a:prstDash val="sysDot"/>
            <a:round/>
            <a:headEnd/>
            <a:tailEnd/>
          </a:ln>
        </p:spPr>
      </p:cxnSp>
      <p:sp>
        <p:nvSpPr>
          <p:cNvPr id="17" name="Rectangle 16"/>
          <p:cNvSpPr/>
          <p:nvPr/>
        </p:nvSpPr>
        <p:spPr>
          <a:xfrm>
            <a:off x="2060451" y="2268311"/>
            <a:ext cx="1984874" cy="600164"/>
          </a:xfrm>
          <a:prstGeom prst="rect">
            <a:avLst/>
          </a:prstGeom>
        </p:spPr>
        <p:txBody>
          <a:bodyPr wrap="square">
            <a:spAutoFit/>
          </a:bodyPr>
          <a:lstStyle/>
          <a:p>
            <a:r>
              <a:rPr lang="en-GB" dirty="0" smtClean="0"/>
              <a:t>I am sometimes nervous about driving in adverse weather</a:t>
            </a:r>
            <a:endParaRPr lang="en-GB" dirty="0"/>
          </a:p>
        </p:txBody>
      </p:sp>
      <p:sp>
        <p:nvSpPr>
          <p:cNvPr id="29" name="Rectangle 28"/>
          <p:cNvSpPr/>
          <p:nvPr/>
        </p:nvSpPr>
        <p:spPr>
          <a:xfrm>
            <a:off x="2044491" y="3732571"/>
            <a:ext cx="1857388" cy="600164"/>
          </a:xfrm>
          <a:prstGeom prst="rect">
            <a:avLst/>
          </a:prstGeom>
        </p:spPr>
        <p:txBody>
          <a:bodyPr wrap="square">
            <a:spAutoFit/>
          </a:bodyPr>
          <a:lstStyle/>
          <a:p>
            <a:r>
              <a:rPr lang="en-GB" dirty="0" smtClean="0">
                <a:solidFill>
                  <a:prstClr val="black"/>
                </a:solidFill>
              </a:rPr>
              <a:t>Having passed my test, I</a:t>
            </a:r>
          </a:p>
          <a:p>
            <a:r>
              <a:rPr lang="en-GB" dirty="0" smtClean="0">
                <a:solidFill>
                  <a:prstClr val="black"/>
                </a:solidFill>
              </a:rPr>
              <a:t>was confident in my driving ability </a:t>
            </a:r>
            <a:endParaRPr lang="en-GB" dirty="0"/>
          </a:p>
        </p:txBody>
      </p:sp>
      <p:sp>
        <p:nvSpPr>
          <p:cNvPr id="30" name="Rectangle 29"/>
          <p:cNvSpPr/>
          <p:nvPr/>
        </p:nvSpPr>
        <p:spPr>
          <a:xfrm>
            <a:off x="2044491" y="4525879"/>
            <a:ext cx="1928826" cy="430887"/>
          </a:xfrm>
          <a:prstGeom prst="rect">
            <a:avLst/>
          </a:prstGeom>
        </p:spPr>
        <p:txBody>
          <a:bodyPr wrap="square">
            <a:spAutoFit/>
          </a:bodyPr>
          <a:lstStyle/>
          <a:p>
            <a:r>
              <a:rPr lang="en-GB" dirty="0" smtClean="0"/>
              <a:t>I am sometimes nervous about driving at night</a:t>
            </a:r>
            <a:endParaRPr lang="en-GB" dirty="0"/>
          </a:p>
        </p:txBody>
      </p:sp>
      <p:sp>
        <p:nvSpPr>
          <p:cNvPr id="31" name="Rectangle 30"/>
          <p:cNvSpPr/>
          <p:nvPr/>
        </p:nvSpPr>
        <p:spPr>
          <a:xfrm>
            <a:off x="2043921" y="5148631"/>
            <a:ext cx="1857388" cy="600164"/>
          </a:xfrm>
          <a:prstGeom prst="rect">
            <a:avLst/>
          </a:prstGeom>
        </p:spPr>
        <p:txBody>
          <a:bodyPr wrap="square">
            <a:spAutoFit/>
          </a:bodyPr>
          <a:lstStyle/>
          <a:p>
            <a:r>
              <a:rPr lang="en-GB" dirty="0" smtClean="0"/>
              <a:t>The standard driving test does not equip you for modern driving</a:t>
            </a:r>
          </a:p>
        </p:txBody>
      </p:sp>
      <p:sp>
        <p:nvSpPr>
          <p:cNvPr id="32" name="Rectangle 31"/>
          <p:cNvSpPr/>
          <p:nvPr/>
        </p:nvSpPr>
        <p:spPr>
          <a:xfrm>
            <a:off x="2060451" y="2868475"/>
            <a:ext cx="1728043" cy="769441"/>
          </a:xfrm>
          <a:prstGeom prst="rect">
            <a:avLst/>
          </a:prstGeom>
        </p:spPr>
        <p:txBody>
          <a:bodyPr wrap="square">
            <a:spAutoFit/>
          </a:bodyPr>
          <a:lstStyle/>
          <a:p>
            <a:r>
              <a:rPr lang="en-GB" dirty="0" smtClean="0"/>
              <a:t>I would have liked to have learned more about safe driving whilst at school</a:t>
            </a:r>
          </a:p>
        </p:txBody>
      </p:sp>
      <p:sp>
        <p:nvSpPr>
          <p:cNvPr id="33" name="Rectangle 32"/>
          <p:cNvSpPr/>
          <p:nvPr/>
        </p:nvSpPr>
        <p:spPr>
          <a:xfrm>
            <a:off x="2029101" y="5748795"/>
            <a:ext cx="1714512" cy="938719"/>
          </a:xfrm>
          <a:prstGeom prst="rect">
            <a:avLst/>
          </a:prstGeom>
        </p:spPr>
        <p:txBody>
          <a:bodyPr wrap="square">
            <a:spAutoFit/>
          </a:bodyPr>
          <a:lstStyle/>
          <a:p>
            <a:r>
              <a:rPr lang="en-GB" dirty="0" smtClean="0"/>
              <a:t>The standard driving test does not put enough emphasis on teaching you to drive safely</a:t>
            </a:r>
          </a:p>
        </p:txBody>
      </p:sp>
      <p:graphicFrame>
        <p:nvGraphicFramePr>
          <p:cNvPr id="46" name="Chart 59"/>
          <p:cNvGraphicFramePr>
            <a:graphicFrameLocks/>
          </p:cNvGraphicFramePr>
          <p:nvPr/>
        </p:nvGraphicFramePr>
        <p:xfrm>
          <a:off x="2986865" y="2138351"/>
          <a:ext cx="3135312" cy="40005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7" name="Chart 58"/>
          <p:cNvGraphicFramePr>
            <a:graphicFrameLocks/>
          </p:cNvGraphicFramePr>
          <p:nvPr/>
        </p:nvGraphicFramePr>
        <p:xfrm>
          <a:off x="6603141" y="2088357"/>
          <a:ext cx="3656869" cy="4857784"/>
        </p:xfrm>
        <a:graphic>
          <a:graphicData uri="http://schemas.openxmlformats.org/drawingml/2006/chart">
            <c:chart xmlns:c="http://schemas.openxmlformats.org/drawingml/2006/chart" xmlns:r="http://schemas.openxmlformats.org/officeDocument/2006/relationships" r:id="rId4"/>
          </a:graphicData>
        </a:graphic>
      </p:graphicFrame>
      <p:cxnSp>
        <p:nvCxnSpPr>
          <p:cNvPr id="48" name="Straight Connector 131"/>
          <p:cNvCxnSpPr>
            <a:cxnSpLocks noChangeShapeType="1"/>
          </p:cNvCxnSpPr>
          <p:nvPr/>
        </p:nvCxnSpPr>
        <p:spPr bwMode="auto">
          <a:xfrm>
            <a:off x="6116606" y="2314071"/>
            <a:ext cx="0" cy="4166776"/>
          </a:xfrm>
          <a:prstGeom prst="line">
            <a:avLst/>
          </a:prstGeom>
          <a:noFill/>
          <a:ln w="9525" algn="ctr">
            <a:solidFill>
              <a:schemeClr val="tx1"/>
            </a:solidFill>
            <a:round/>
            <a:headEnd/>
            <a:tailEnd/>
          </a:ln>
        </p:spPr>
      </p:cxnSp>
      <p:sp>
        <p:nvSpPr>
          <p:cNvPr id="49" name="Rectangle 48"/>
          <p:cNvSpPr/>
          <p:nvPr/>
        </p:nvSpPr>
        <p:spPr>
          <a:xfrm>
            <a:off x="6154631" y="3842927"/>
            <a:ext cx="543739" cy="307777"/>
          </a:xfrm>
          <a:prstGeom prst="rect">
            <a:avLst/>
          </a:prstGeom>
        </p:spPr>
        <p:txBody>
          <a:bodyPr wrap="none">
            <a:spAutoFit/>
          </a:bodyPr>
          <a:lstStyle/>
          <a:p>
            <a:pPr algn="ctr"/>
            <a:r>
              <a:rPr lang="en-GB" sz="1400" dirty="0" smtClean="0"/>
              <a:t>33%</a:t>
            </a:r>
            <a:endParaRPr lang="en-GB" sz="1400" dirty="0"/>
          </a:p>
        </p:txBody>
      </p:sp>
      <p:sp>
        <p:nvSpPr>
          <p:cNvPr id="50" name="Rectangle 49"/>
          <p:cNvSpPr/>
          <p:nvPr/>
        </p:nvSpPr>
        <p:spPr>
          <a:xfrm>
            <a:off x="6135416" y="4571636"/>
            <a:ext cx="543739" cy="307777"/>
          </a:xfrm>
          <a:prstGeom prst="rect">
            <a:avLst/>
          </a:prstGeom>
        </p:spPr>
        <p:txBody>
          <a:bodyPr wrap="none">
            <a:spAutoFit/>
          </a:bodyPr>
          <a:lstStyle/>
          <a:p>
            <a:pPr algn="ctr"/>
            <a:r>
              <a:rPr lang="en-GB" sz="1400" dirty="0" smtClean="0"/>
              <a:t>24%</a:t>
            </a:r>
            <a:endParaRPr lang="en-GB" sz="1400" dirty="0"/>
          </a:p>
        </p:txBody>
      </p:sp>
      <p:sp>
        <p:nvSpPr>
          <p:cNvPr id="51" name="Rectangle 50"/>
          <p:cNvSpPr/>
          <p:nvPr/>
        </p:nvSpPr>
        <p:spPr>
          <a:xfrm>
            <a:off x="6135416" y="5300345"/>
            <a:ext cx="543739" cy="307777"/>
          </a:xfrm>
          <a:prstGeom prst="rect">
            <a:avLst/>
          </a:prstGeom>
        </p:spPr>
        <p:txBody>
          <a:bodyPr wrap="none">
            <a:spAutoFit/>
          </a:bodyPr>
          <a:lstStyle/>
          <a:p>
            <a:pPr algn="ctr"/>
            <a:r>
              <a:rPr lang="en-GB" sz="1400" dirty="0" smtClean="0"/>
              <a:t>36%</a:t>
            </a:r>
            <a:endParaRPr lang="en-GB" sz="1400" dirty="0"/>
          </a:p>
        </p:txBody>
      </p:sp>
      <p:sp>
        <p:nvSpPr>
          <p:cNvPr id="52" name="Rectangle 51"/>
          <p:cNvSpPr/>
          <p:nvPr/>
        </p:nvSpPr>
        <p:spPr>
          <a:xfrm>
            <a:off x="6135416" y="3114218"/>
            <a:ext cx="543739" cy="307777"/>
          </a:xfrm>
          <a:prstGeom prst="rect">
            <a:avLst/>
          </a:prstGeom>
        </p:spPr>
        <p:txBody>
          <a:bodyPr wrap="none">
            <a:spAutoFit/>
          </a:bodyPr>
          <a:lstStyle/>
          <a:p>
            <a:pPr algn="ctr"/>
            <a:r>
              <a:rPr lang="en-GB" sz="1400" dirty="0" smtClean="0"/>
              <a:t>36%</a:t>
            </a:r>
            <a:endParaRPr lang="en-GB" sz="1400" dirty="0"/>
          </a:p>
        </p:txBody>
      </p:sp>
      <p:sp>
        <p:nvSpPr>
          <p:cNvPr id="53" name="Rectangle 52"/>
          <p:cNvSpPr/>
          <p:nvPr/>
        </p:nvSpPr>
        <p:spPr>
          <a:xfrm>
            <a:off x="6135416" y="6029052"/>
            <a:ext cx="543739" cy="307777"/>
          </a:xfrm>
          <a:prstGeom prst="rect">
            <a:avLst/>
          </a:prstGeom>
        </p:spPr>
        <p:txBody>
          <a:bodyPr wrap="none">
            <a:spAutoFit/>
          </a:bodyPr>
          <a:lstStyle/>
          <a:p>
            <a:pPr algn="ctr"/>
            <a:r>
              <a:rPr lang="en-GB" sz="1400" dirty="0" smtClean="0"/>
              <a:t>39%</a:t>
            </a:r>
            <a:endParaRPr lang="en-GB" sz="1400" dirty="0"/>
          </a:p>
        </p:txBody>
      </p:sp>
      <p:sp>
        <p:nvSpPr>
          <p:cNvPr id="54" name="Rectangle 53"/>
          <p:cNvSpPr/>
          <p:nvPr/>
        </p:nvSpPr>
        <p:spPr>
          <a:xfrm>
            <a:off x="6135416" y="2385509"/>
            <a:ext cx="543739" cy="307777"/>
          </a:xfrm>
          <a:prstGeom prst="rect">
            <a:avLst/>
          </a:prstGeom>
        </p:spPr>
        <p:txBody>
          <a:bodyPr wrap="none">
            <a:spAutoFit/>
          </a:bodyPr>
          <a:lstStyle/>
          <a:p>
            <a:pPr algn="ctr"/>
            <a:r>
              <a:rPr lang="en-GB" sz="1400" dirty="0" smtClean="0"/>
              <a:t>22%</a:t>
            </a:r>
            <a:endParaRPr lang="en-GB" sz="1400" dirty="0"/>
          </a:p>
        </p:txBody>
      </p:sp>
      <p:sp>
        <p:nvSpPr>
          <p:cNvPr id="55" name="Rectangle 54"/>
          <p:cNvSpPr/>
          <p:nvPr/>
        </p:nvSpPr>
        <p:spPr>
          <a:xfrm>
            <a:off x="3772683" y="1781161"/>
            <a:ext cx="1357322" cy="523220"/>
          </a:xfrm>
          <a:prstGeom prst="rect">
            <a:avLst/>
          </a:prstGeom>
          <a:noFill/>
        </p:spPr>
        <p:txBody>
          <a:bodyPr wrap="square">
            <a:spAutoFit/>
          </a:bodyPr>
          <a:lstStyle/>
          <a:p>
            <a:pPr algn="ctr"/>
            <a:r>
              <a:rPr lang="en-GB" sz="1400" b="1" dirty="0" smtClean="0"/>
              <a:t>Total disagree</a:t>
            </a:r>
            <a:endParaRPr lang="en-GB" sz="1400" b="1" dirty="0"/>
          </a:p>
        </p:txBody>
      </p:sp>
      <p:cxnSp>
        <p:nvCxnSpPr>
          <p:cNvPr id="57" name="Straight Connector 131"/>
          <p:cNvCxnSpPr>
            <a:cxnSpLocks noChangeShapeType="1"/>
          </p:cNvCxnSpPr>
          <p:nvPr/>
        </p:nvCxnSpPr>
        <p:spPr bwMode="auto">
          <a:xfrm flipH="1">
            <a:off x="6770378" y="2314071"/>
            <a:ext cx="1589" cy="4166776"/>
          </a:xfrm>
          <a:prstGeom prst="line">
            <a:avLst/>
          </a:prstGeom>
          <a:noFill/>
          <a:ln w="9525" algn="ctr">
            <a:solidFill>
              <a:schemeClr val="tx1"/>
            </a:solidFill>
            <a:round/>
            <a:headEnd/>
            <a:tailEnd/>
          </a:ln>
        </p:spPr>
      </p:cxnSp>
      <p:sp>
        <p:nvSpPr>
          <p:cNvPr id="58" name="Rectangle 57"/>
          <p:cNvSpPr/>
          <p:nvPr/>
        </p:nvSpPr>
        <p:spPr>
          <a:xfrm>
            <a:off x="5992391" y="1889472"/>
            <a:ext cx="936104" cy="307777"/>
          </a:xfrm>
          <a:prstGeom prst="rect">
            <a:avLst/>
          </a:prstGeom>
        </p:spPr>
        <p:txBody>
          <a:bodyPr wrap="square">
            <a:spAutoFit/>
          </a:bodyPr>
          <a:lstStyle/>
          <a:p>
            <a:pPr algn="ctr"/>
            <a:r>
              <a:rPr lang="en-GB" sz="1400" b="1" dirty="0" smtClean="0"/>
              <a:t>Neither</a:t>
            </a:r>
            <a:endParaRPr lang="en-GB" sz="1400" b="1" dirty="0"/>
          </a:p>
        </p:txBody>
      </p:sp>
      <p:sp>
        <p:nvSpPr>
          <p:cNvPr id="61" name="Rectangle 23"/>
          <p:cNvSpPr>
            <a:spLocks noChangeArrowheads="1"/>
          </p:cNvSpPr>
          <p:nvPr/>
        </p:nvSpPr>
        <p:spPr bwMode="auto">
          <a:xfrm>
            <a:off x="1629543" y="6916737"/>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S5Q6  Can you please tell me if you agree or disagree with the following statements about learning how to drive and passing your driving test.</a:t>
            </a:r>
          </a:p>
          <a:p>
            <a:pPr marL="391077" indent="-391077" eaLnBrk="0" hangingPunct="0">
              <a:defRPr/>
            </a:pPr>
            <a:r>
              <a:rPr lang="en-GB" sz="1000" dirty="0" smtClean="0">
                <a:solidFill>
                  <a:srgbClr val="4D4D4D"/>
                </a:solidFill>
              </a:rPr>
              <a:t>Base: those aged 17-24 years (n=182)</a:t>
            </a:r>
            <a:endParaRPr lang="en-GB" sz="1000" dirty="0">
              <a:solidFill>
                <a:srgbClr val="4D4D4D"/>
              </a:solidFill>
              <a:latin typeface="+mn-lt"/>
            </a:endParaRPr>
          </a:p>
        </p:txBody>
      </p:sp>
      <p:graphicFrame>
        <p:nvGraphicFramePr>
          <p:cNvPr id="62" name="Chart 59"/>
          <p:cNvGraphicFramePr>
            <a:graphicFrameLocks/>
          </p:cNvGraphicFramePr>
          <p:nvPr/>
        </p:nvGraphicFramePr>
        <p:xfrm>
          <a:off x="2986865" y="4567243"/>
          <a:ext cx="3135312" cy="227233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3" name="Chart 58"/>
          <p:cNvGraphicFramePr>
            <a:graphicFrameLocks/>
          </p:cNvGraphicFramePr>
          <p:nvPr/>
        </p:nvGraphicFramePr>
        <p:xfrm>
          <a:off x="6616672" y="5067309"/>
          <a:ext cx="3656869" cy="2049472"/>
        </p:xfrm>
        <a:graphic>
          <a:graphicData uri="http://schemas.openxmlformats.org/drawingml/2006/chart">
            <c:chart xmlns:c="http://schemas.openxmlformats.org/drawingml/2006/chart" xmlns:r="http://schemas.openxmlformats.org/officeDocument/2006/relationships" r:id="rId6"/>
          </a:graphicData>
        </a:graphic>
      </p:graphicFrame>
      <p:sp>
        <p:nvSpPr>
          <p:cNvPr id="35" name="Rectangle 34"/>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
        <p:nvSpPr>
          <p:cNvPr id="34" name="Rounded Rectangle 33"/>
          <p:cNvSpPr/>
          <p:nvPr/>
        </p:nvSpPr>
        <p:spPr bwMode="auto">
          <a:xfrm>
            <a:off x="1772419" y="3638549"/>
            <a:ext cx="7643866" cy="3071834"/>
          </a:xfrm>
          <a:prstGeom prst="roundRect">
            <a:avLst/>
          </a:prstGeom>
          <a:noFill/>
          <a:ln>
            <a:solidFill>
              <a:schemeClr val="accent1"/>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6" name="TextBox 35"/>
          <p:cNvSpPr txBox="1"/>
          <p:nvPr/>
        </p:nvSpPr>
        <p:spPr>
          <a:xfrm rot="16200000">
            <a:off x="1173385" y="4915538"/>
            <a:ext cx="1107996" cy="338554"/>
          </a:xfrm>
          <a:prstGeom prst="rect">
            <a:avLst/>
          </a:prstGeom>
          <a:solidFill>
            <a:schemeClr val="bg1"/>
          </a:solidFill>
        </p:spPr>
        <p:txBody>
          <a:bodyPr wrap="none" rtlCol="0">
            <a:spAutoFit/>
          </a:bodyPr>
          <a:lstStyle/>
          <a:p>
            <a:r>
              <a:rPr lang="en-GB" sz="1600" b="1" dirty="0" smtClean="0"/>
              <a:t>Polarised</a:t>
            </a:r>
            <a:endParaRPr lang="en-GB" sz="1600" b="1" dirty="0"/>
          </a:p>
        </p:txBody>
      </p:sp>
      <p:sp>
        <p:nvSpPr>
          <p:cNvPr id="66" name="Text Box 17"/>
          <p:cNvSpPr txBox="1">
            <a:spLocks noChangeArrowheads="1"/>
          </p:cNvSpPr>
          <p:nvPr/>
        </p:nvSpPr>
        <p:spPr bwMode="auto">
          <a:xfrm>
            <a:off x="4175011" y="249554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26%</a:t>
            </a:r>
            <a:endParaRPr lang="en-GB" sz="1400" b="1" dirty="0">
              <a:latin typeface="+mn-lt"/>
              <a:ea typeface="Geneva" pitchFamily="-107" charset="-128"/>
              <a:cs typeface="+mn-cs"/>
            </a:endParaRPr>
          </a:p>
        </p:txBody>
      </p:sp>
      <p:sp>
        <p:nvSpPr>
          <p:cNvPr id="67" name="Text Box 17"/>
          <p:cNvSpPr txBox="1">
            <a:spLocks noChangeArrowheads="1"/>
          </p:cNvSpPr>
          <p:nvPr/>
        </p:nvSpPr>
        <p:spPr bwMode="auto">
          <a:xfrm>
            <a:off x="4188161" y="31749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18%</a:t>
            </a:r>
            <a:endParaRPr lang="en-GB" sz="1400" b="1" dirty="0">
              <a:latin typeface="+mn-lt"/>
              <a:ea typeface="Geneva" pitchFamily="-107" charset="-128"/>
              <a:cs typeface="+mn-cs"/>
            </a:endParaRPr>
          </a:p>
        </p:txBody>
      </p:sp>
      <p:sp>
        <p:nvSpPr>
          <p:cNvPr id="68" name="Text Box 17"/>
          <p:cNvSpPr txBox="1">
            <a:spLocks noChangeArrowheads="1"/>
          </p:cNvSpPr>
          <p:nvPr/>
        </p:nvSpPr>
        <p:spPr bwMode="auto">
          <a:xfrm>
            <a:off x="4188161" y="38893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30%</a:t>
            </a:r>
            <a:endParaRPr lang="en-GB" sz="1400" b="1" dirty="0">
              <a:latin typeface="+mn-lt"/>
              <a:ea typeface="Geneva" pitchFamily="-107" charset="-128"/>
              <a:cs typeface="+mn-cs"/>
            </a:endParaRPr>
          </a:p>
        </p:txBody>
      </p:sp>
      <p:sp>
        <p:nvSpPr>
          <p:cNvPr id="69" name="Text Box 17"/>
          <p:cNvSpPr txBox="1">
            <a:spLocks noChangeArrowheads="1"/>
          </p:cNvSpPr>
          <p:nvPr/>
        </p:nvSpPr>
        <p:spPr bwMode="auto">
          <a:xfrm>
            <a:off x="4188161" y="456724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40%</a:t>
            </a:r>
            <a:endParaRPr lang="en-GB" sz="1400" b="1" dirty="0">
              <a:latin typeface="+mn-lt"/>
              <a:ea typeface="Geneva" pitchFamily="-107" charset="-128"/>
              <a:cs typeface="+mn-cs"/>
            </a:endParaRPr>
          </a:p>
        </p:txBody>
      </p:sp>
      <p:sp>
        <p:nvSpPr>
          <p:cNvPr id="70" name="Text Box 17"/>
          <p:cNvSpPr txBox="1">
            <a:spLocks noChangeArrowheads="1"/>
          </p:cNvSpPr>
          <p:nvPr/>
        </p:nvSpPr>
        <p:spPr bwMode="auto">
          <a:xfrm>
            <a:off x="4188161" y="52466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28%</a:t>
            </a:r>
            <a:endParaRPr lang="en-GB" sz="1400" b="1" dirty="0">
              <a:latin typeface="+mn-lt"/>
              <a:ea typeface="Geneva" pitchFamily="-107" charset="-128"/>
              <a:cs typeface="+mn-cs"/>
            </a:endParaRPr>
          </a:p>
        </p:txBody>
      </p:sp>
      <p:sp>
        <p:nvSpPr>
          <p:cNvPr id="71" name="Text Box 17"/>
          <p:cNvSpPr txBox="1">
            <a:spLocks noChangeArrowheads="1"/>
          </p:cNvSpPr>
          <p:nvPr/>
        </p:nvSpPr>
        <p:spPr bwMode="auto">
          <a:xfrm>
            <a:off x="4188161" y="613887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35%</a:t>
            </a:r>
            <a:endParaRPr lang="en-GB" sz="1400" b="1" dirty="0">
              <a:latin typeface="+mn-lt"/>
              <a:ea typeface="Geneva" pitchFamily="-107" charset="-128"/>
              <a:cs typeface="+mn-cs"/>
            </a:endParaRPr>
          </a:p>
        </p:txBody>
      </p:sp>
      <p:cxnSp>
        <p:nvCxnSpPr>
          <p:cNvPr id="73" name="Straight Connector 57"/>
          <p:cNvCxnSpPr>
            <a:cxnSpLocks noChangeShapeType="1"/>
          </p:cNvCxnSpPr>
          <p:nvPr/>
        </p:nvCxnSpPr>
        <p:spPr bwMode="auto">
          <a:xfrm flipV="1">
            <a:off x="2129609" y="3622805"/>
            <a:ext cx="6529358" cy="15744"/>
          </a:xfrm>
          <a:prstGeom prst="line">
            <a:avLst/>
          </a:prstGeom>
          <a:noFill/>
          <a:ln w="6350" algn="ctr">
            <a:solidFill>
              <a:schemeClr val="tx1"/>
            </a:solidFill>
            <a:prstDash val="sysDot"/>
            <a:round/>
            <a:headEnd/>
            <a:tailEnd/>
          </a:ln>
        </p:spPr>
      </p:cxnSp>
      <p:cxnSp>
        <p:nvCxnSpPr>
          <p:cNvPr id="74" name="Straight Connector 57"/>
          <p:cNvCxnSpPr>
            <a:cxnSpLocks noChangeShapeType="1"/>
          </p:cNvCxnSpPr>
          <p:nvPr/>
        </p:nvCxnSpPr>
        <p:spPr bwMode="auto">
          <a:xfrm flipV="1">
            <a:off x="2129609" y="4352929"/>
            <a:ext cx="7072362" cy="15744"/>
          </a:xfrm>
          <a:prstGeom prst="line">
            <a:avLst/>
          </a:prstGeom>
          <a:noFill/>
          <a:ln w="6350" algn="ctr">
            <a:solidFill>
              <a:schemeClr val="tx1"/>
            </a:solidFill>
            <a:prstDash val="sysDot"/>
            <a:round/>
            <a:headEnd/>
            <a:tailEnd/>
          </a:ln>
        </p:spPr>
      </p:cxnSp>
      <p:cxnSp>
        <p:nvCxnSpPr>
          <p:cNvPr id="75" name="Straight Connector 57"/>
          <p:cNvCxnSpPr>
            <a:cxnSpLocks noChangeShapeType="1"/>
          </p:cNvCxnSpPr>
          <p:nvPr/>
        </p:nvCxnSpPr>
        <p:spPr bwMode="auto">
          <a:xfrm>
            <a:off x="2129609" y="4995871"/>
            <a:ext cx="7072362" cy="1588"/>
          </a:xfrm>
          <a:prstGeom prst="line">
            <a:avLst/>
          </a:prstGeom>
          <a:noFill/>
          <a:ln w="6350" algn="ctr">
            <a:solidFill>
              <a:schemeClr val="tx1"/>
            </a:solidFill>
            <a:prstDash val="sysDot"/>
            <a:round/>
            <a:headEnd/>
            <a:tailEnd/>
          </a:ln>
        </p:spPr>
      </p:cxnSp>
      <p:cxnSp>
        <p:nvCxnSpPr>
          <p:cNvPr id="76" name="Straight Connector 57"/>
          <p:cNvCxnSpPr>
            <a:cxnSpLocks noChangeShapeType="1"/>
          </p:cNvCxnSpPr>
          <p:nvPr/>
        </p:nvCxnSpPr>
        <p:spPr bwMode="auto">
          <a:xfrm flipV="1">
            <a:off x="2129609" y="5710251"/>
            <a:ext cx="7072362" cy="15744"/>
          </a:xfrm>
          <a:prstGeom prst="line">
            <a:avLst/>
          </a:prstGeom>
          <a:noFill/>
          <a:ln w="6350" algn="ctr">
            <a:solidFill>
              <a:schemeClr val="tx1"/>
            </a:solidFill>
            <a:prstDash val="sysDot"/>
            <a:round/>
            <a:headEnd/>
            <a:tailEnd/>
          </a:ln>
        </p:spPr>
      </p:cxnSp>
      <p:sp>
        <p:nvSpPr>
          <p:cNvPr id="77" name="Rectangle 76"/>
          <p:cNvSpPr/>
          <p:nvPr/>
        </p:nvSpPr>
        <p:spPr>
          <a:xfrm>
            <a:off x="8487591" y="1781161"/>
            <a:ext cx="857256" cy="523220"/>
          </a:xfrm>
          <a:prstGeom prst="rect">
            <a:avLst/>
          </a:prstGeom>
          <a:noFill/>
        </p:spPr>
        <p:txBody>
          <a:bodyPr wrap="square">
            <a:spAutoFit/>
          </a:bodyPr>
          <a:lstStyle/>
          <a:p>
            <a:pPr algn="ctr"/>
            <a:r>
              <a:rPr lang="en-GB" sz="1400" b="1" dirty="0" smtClean="0"/>
              <a:t>Total agree</a:t>
            </a:r>
            <a:endParaRPr lang="en-GB" sz="1400" b="1" dirty="0"/>
          </a:p>
        </p:txBody>
      </p:sp>
      <p:graphicFrame>
        <p:nvGraphicFramePr>
          <p:cNvPr id="78" name="Table 77"/>
          <p:cNvGraphicFramePr>
            <a:graphicFrameLocks noGrp="1"/>
          </p:cNvGraphicFramePr>
          <p:nvPr/>
        </p:nvGraphicFramePr>
        <p:xfrm>
          <a:off x="415097" y="2305999"/>
          <a:ext cx="1633278" cy="97536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3">
                        <a:lumMod val="75000"/>
                      </a:schemeClr>
                    </a:solidFill>
                  </a:tcPr>
                </a:tc>
                <a:tc>
                  <a:txBody>
                    <a:bodyPr/>
                    <a:lstStyle/>
                    <a:p>
                      <a:r>
                        <a:rPr lang="en-GB" sz="1000" dirty="0" smtClean="0"/>
                        <a:t>Agree</a:t>
                      </a:r>
                      <a:r>
                        <a:rPr lang="en-GB" sz="1000" baseline="0" dirty="0" smtClean="0"/>
                        <a:t> completely</a:t>
                      </a:r>
                      <a:endParaRPr lang="en-GB" sz="1000" dirty="0"/>
                    </a:p>
                  </a:txBody>
                  <a:tcPr/>
                </a:tc>
              </a:tr>
              <a:tr h="210105">
                <a:tc>
                  <a:txBody>
                    <a:bodyPr/>
                    <a:lstStyle/>
                    <a:p>
                      <a:endParaRPr lang="en-GB" sz="1000" dirty="0"/>
                    </a:p>
                  </a:txBody>
                  <a:tcPr>
                    <a:solidFill>
                      <a:schemeClr val="accent3"/>
                    </a:solidFill>
                  </a:tcPr>
                </a:tc>
                <a:tc>
                  <a:txBody>
                    <a:bodyPr/>
                    <a:lstStyle/>
                    <a:p>
                      <a:r>
                        <a:rPr lang="en-GB" sz="1000" dirty="0" smtClean="0"/>
                        <a:t>Agree</a:t>
                      </a:r>
                      <a:endParaRPr lang="en-GB" sz="1000" dirty="0"/>
                    </a:p>
                  </a:txBody>
                  <a:tcPr/>
                </a:tc>
              </a:tr>
              <a:tr h="210105">
                <a:tc>
                  <a:txBody>
                    <a:bodyPr/>
                    <a:lstStyle/>
                    <a:p>
                      <a:endParaRPr lang="en-GB" sz="1000" dirty="0"/>
                    </a:p>
                  </a:txBody>
                  <a:tcPr>
                    <a:solidFill>
                      <a:schemeClr val="accent2"/>
                    </a:solidFill>
                  </a:tcPr>
                </a:tc>
                <a:tc>
                  <a:txBody>
                    <a:bodyPr/>
                    <a:lstStyle/>
                    <a:p>
                      <a:r>
                        <a:rPr lang="en-GB" sz="1000" dirty="0" smtClean="0"/>
                        <a:t>Disagree </a:t>
                      </a:r>
                      <a:endParaRPr lang="en-GB" sz="1000" dirty="0"/>
                    </a:p>
                  </a:txBody>
                  <a:tcPr/>
                </a:tc>
              </a:tr>
              <a:tr h="210105">
                <a:tc>
                  <a:txBody>
                    <a:bodyPr/>
                    <a:lstStyle/>
                    <a:p>
                      <a:endParaRPr lang="en-GB" sz="1000" dirty="0"/>
                    </a:p>
                  </a:txBody>
                  <a:tcPr>
                    <a:solidFill>
                      <a:schemeClr val="accent2">
                        <a:lumMod val="75000"/>
                      </a:schemeClr>
                    </a:solidFill>
                  </a:tcPr>
                </a:tc>
                <a:tc>
                  <a:txBody>
                    <a:bodyPr/>
                    <a:lstStyle/>
                    <a:p>
                      <a:r>
                        <a:rPr lang="en-GB" sz="1000" dirty="0" smtClean="0"/>
                        <a:t>Disagree completely</a:t>
                      </a:r>
                      <a:endParaRPr lang="en-GB" sz="1000" dirty="0"/>
                    </a:p>
                  </a:txBody>
                  <a:tcPr/>
                </a:tc>
              </a:tr>
            </a:tbl>
          </a:graphicData>
        </a:graphic>
      </p:graphicFrame>
      <p:sp>
        <p:nvSpPr>
          <p:cNvPr id="79" name="Rectangle 78"/>
          <p:cNvSpPr/>
          <p:nvPr/>
        </p:nvSpPr>
        <p:spPr>
          <a:xfrm>
            <a:off x="700849" y="1638285"/>
            <a:ext cx="2857520" cy="338554"/>
          </a:xfrm>
          <a:prstGeom prst="rect">
            <a:avLst/>
          </a:prstGeom>
          <a:noFill/>
        </p:spPr>
        <p:txBody>
          <a:bodyPr wrap="square">
            <a:spAutoFit/>
          </a:bodyPr>
          <a:lstStyle/>
          <a:p>
            <a:pPr algn="ctr"/>
            <a:r>
              <a:rPr lang="en-GB" sz="1600" b="1" dirty="0" smtClean="0"/>
              <a:t>Amongst young drivers...</a:t>
            </a:r>
            <a:endParaRPr lang="en-GB" sz="16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4415625" y="2638417"/>
            <a:ext cx="500066" cy="3357586"/>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How young people feel about driving (2).</a:t>
            </a:r>
            <a:br>
              <a:rPr dirty="0" smtClean="0">
                <a:latin typeface="Arial" pitchFamily="34" charset="0"/>
                <a:ea typeface="Geneva"/>
                <a:cs typeface="Geneva"/>
              </a:rPr>
            </a:br>
            <a:r>
              <a:rPr sz="1400" dirty="0" smtClean="0">
                <a:latin typeface="Arial" pitchFamily="34" charset="0"/>
                <a:ea typeface="Geneva"/>
                <a:cs typeface="Geneva"/>
              </a:rPr>
              <a:t>Half of young drivers would have wanted additional practice on motorways, however there is not much enthusiasm for any other type of additional lessons.</a:t>
            </a:r>
            <a:r>
              <a:rPr lang="en-GB" sz="1400" dirty="0" smtClean="0">
                <a:latin typeface="Arial" pitchFamily="34" charset="0"/>
                <a:ea typeface="Geneva"/>
                <a:cs typeface="Geneva"/>
              </a:rPr>
              <a:t> </a:t>
            </a:r>
            <a:r>
              <a:rPr sz="1400" dirty="0" smtClean="0">
                <a:latin typeface="Arial" pitchFamily="34" charset="0"/>
                <a:ea typeface="Geneva"/>
                <a:cs typeface="Geneva"/>
              </a:rPr>
              <a:t>Again, females are more likely to feel that additional driving lessons are warranted.</a:t>
            </a:r>
            <a:endParaRPr dirty="0" smtClean="0">
              <a:latin typeface="Arial" pitchFamily="34" charset="0"/>
              <a:ea typeface="Geneva"/>
              <a:cs typeface="Geneva"/>
            </a:endParaRPr>
          </a:p>
        </p:txBody>
      </p:sp>
      <p:graphicFrame>
        <p:nvGraphicFramePr>
          <p:cNvPr id="9" name="Chart 59"/>
          <p:cNvGraphicFramePr>
            <a:graphicFrameLocks/>
          </p:cNvGraphicFramePr>
          <p:nvPr/>
        </p:nvGraphicFramePr>
        <p:xfrm>
          <a:off x="3304155" y="2413273"/>
          <a:ext cx="3135312" cy="40005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58"/>
          <p:cNvGraphicFramePr>
            <a:graphicFrameLocks/>
          </p:cNvGraphicFramePr>
          <p:nvPr/>
        </p:nvGraphicFramePr>
        <p:xfrm>
          <a:off x="6973862" y="2341265"/>
          <a:ext cx="3656869" cy="4857784"/>
        </p:xfrm>
        <a:graphic>
          <a:graphicData uri="http://schemas.openxmlformats.org/drawingml/2006/chart">
            <c:chart xmlns:c="http://schemas.openxmlformats.org/drawingml/2006/chart" xmlns:r="http://schemas.openxmlformats.org/officeDocument/2006/relationships" r:id="rId4"/>
          </a:graphicData>
        </a:graphic>
      </p:graphicFrame>
      <p:cxnSp>
        <p:nvCxnSpPr>
          <p:cNvPr id="13" name="Straight Connector 131"/>
          <p:cNvCxnSpPr>
            <a:cxnSpLocks noChangeShapeType="1"/>
          </p:cNvCxnSpPr>
          <p:nvPr/>
        </p:nvCxnSpPr>
        <p:spPr bwMode="auto">
          <a:xfrm rot="16200000" flipH="1">
            <a:off x="4801124" y="4238362"/>
            <a:ext cx="3357586" cy="14820"/>
          </a:xfrm>
          <a:prstGeom prst="line">
            <a:avLst/>
          </a:prstGeom>
          <a:noFill/>
          <a:ln w="9525" algn="ctr">
            <a:solidFill>
              <a:schemeClr val="tx1"/>
            </a:solidFill>
            <a:round/>
            <a:headEnd/>
            <a:tailEnd/>
          </a:ln>
        </p:spPr>
      </p:cxnSp>
      <p:sp>
        <p:nvSpPr>
          <p:cNvPr id="14" name="Rectangle 13"/>
          <p:cNvSpPr/>
          <p:nvPr/>
        </p:nvSpPr>
        <p:spPr>
          <a:xfrm>
            <a:off x="6504832" y="4095835"/>
            <a:ext cx="543739" cy="307777"/>
          </a:xfrm>
          <a:prstGeom prst="rect">
            <a:avLst/>
          </a:prstGeom>
        </p:spPr>
        <p:txBody>
          <a:bodyPr wrap="none">
            <a:spAutoFit/>
          </a:bodyPr>
          <a:lstStyle/>
          <a:p>
            <a:pPr algn="ctr"/>
            <a:r>
              <a:rPr lang="en-GB" sz="1400" dirty="0" smtClean="0"/>
              <a:t>36%</a:t>
            </a:r>
            <a:endParaRPr lang="en-GB" sz="1400" dirty="0"/>
          </a:p>
        </p:txBody>
      </p:sp>
      <p:sp>
        <p:nvSpPr>
          <p:cNvPr id="15" name="Rectangle 14"/>
          <p:cNvSpPr/>
          <p:nvPr/>
        </p:nvSpPr>
        <p:spPr>
          <a:xfrm>
            <a:off x="6504832" y="5201840"/>
            <a:ext cx="543739" cy="307777"/>
          </a:xfrm>
          <a:prstGeom prst="rect">
            <a:avLst/>
          </a:prstGeom>
        </p:spPr>
        <p:txBody>
          <a:bodyPr wrap="none">
            <a:spAutoFit/>
          </a:bodyPr>
          <a:lstStyle/>
          <a:p>
            <a:pPr algn="ctr"/>
            <a:r>
              <a:rPr lang="en-GB" sz="1400" dirty="0" smtClean="0"/>
              <a:t>33%</a:t>
            </a:r>
            <a:endParaRPr lang="en-GB" sz="1400" dirty="0"/>
          </a:p>
        </p:txBody>
      </p:sp>
      <p:sp>
        <p:nvSpPr>
          <p:cNvPr id="19" name="Rectangle 18"/>
          <p:cNvSpPr/>
          <p:nvPr/>
        </p:nvSpPr>
        <p:spPr>
          <a:xfrm>
            <a:off x="6504832" y="2897584"/>
            <a:ext cx="543739" cy="307777"/>
          </a:xfrm>
          <a:prstGeom prst="rect">
            <a:avLst/>
          </a:prstGeom>
        </p:spPr>
        <p:txBody>
          <a:bodyPr wrap="none">
            <a:spAutoFit/>
          </a:bodyPr>
          <a:lstStyle/>
          <a:p>
            <a:pPr algn="ctr"/>
            <a:r>
              <a:rPr lang="en-GB" sz="1400" dirty="0" smtClean="0"/>
              <a:t>30%</a:t>
            </a:r>
            <a:endParaRPr lang="en-GB" sz="1400" dirty="0"/>
          </a:p>
        </p:txBody>
      </p:sp>
      <p:cxnSp>
        <p:nvCxnSpPr>
          <p:cNvPr id="20" name="Straight Connector 131"/>
          <p:cNvCxnSpPr>
            <a:cxnSpLocks noChangeShapeType="1"/>
          </p:cNvCxnSpPr>
          <p:nvPr/>
        </p:nvCxnSpPr>
        <p:spPr bwMode="auto">
          <a:xfrm rot="16200000" flipH="1">
            <a:off x="5447426" y="4241722"/>
            <a:ext cx="3357586" cy="8100"/>
          </a:xfrm>
          <a:prstGeom prst="line">
            <a:avLst/>
          </a:prstGeom>
          <a:noFill/>
          <a:ln w="9525" algn="ctr">
            <a:solidFill>
              <a:schemeClr val="tx1"/>
            </a:solidFill>
            <a:round/>
            <a:headEnd/>
            <a:tailEnd/>
          </a:ln>
        </p:spPr>
      </p:cxnSp>
      <p:sp>
        <p:nvSpPr>
          <p:cNvPr id="21" name="Rectangle 20"/>
          <p:cNvSpPr/>
          <p:nvPr/>
        </p:nvSpPr>
        <p:spPr>
          <a:xfrm>
            <a:off x="6352431" y="2034069"/>
            <a:ext cx="864096" cy="307777"/>
          </a:xfrm>
          <a:prstGeom prst="rect">
            <a:avLst/>
          </a:prstGeom>
        </p:spPr>
        <p:txBody>
          <a:bodyPr wrap="square">
            <a:spAutoFit/>
          </a:bodyPr>
          <a:lstStyle/>
          <a:p>
            <a:pPr algn="ctr"/>
            <a:r>
              <a:rPr lang="en-GB" sz="1400" b="1" dirty="0" smtClean="0"/>
              <a:t>Neither</a:t>
            </a:r>
            <a:endParaRPr lang="en-GB" sz="1400" b="1" dirty="0"/>
          </a:p>
        </p:txBody>
      </p:sp>
      <p:sp>
        <p:nvSpPr>
          <p:cNvPr id="25" name="Rectangle 24"/>
          <p:cNvSpPr/>
          <p:nvPr/>
        </p:nvSpPr>
        <p:spPr>
          <a:xfrm>
            <a:off x="2281625" y="2701305"/>
            <a:ext cx="1615714" cy="938719"/>
          </a:xfrm>
          <a:prstGeom prst="rect">
            <a:avLst/>
          </a:prstGeom>
        </p:spPr>
        <p:txBody>
          <a:bodyPr wrap="square">
            <a:spAutoFit/>
          </a:bodyPr>
          <a:lstStyle/>
          <a:p>
            <a:pPr lvl="0"/>
            <a:r>
              <a:rPr lang="en-GB" dirty="0" smtClean="0">
                <a:solidFill>
                  <a:prstClr val="black"/>
                </a:solidFill>
              </a:rPr>
              <a:t>I would have liked to have had supervised driving practice on the motorway, whilst learning to drive</a:t>
            </a:r>
          </a:p>
        </p:txBody>
      </p:sp>
      <p:sp>
        <p:nvSpPr>
          <p:cNvPr id="26" name="Rectangle 25"/>
          <p:cNvSpPr/>
          <p:nvPr/>
        </p:nvSpPr>
        <p:spPr>
          <a:xfrm>
            <a:off x="2308583" y="5149577"/>
            <a:ext cx="1785950" cy="769441"/>
          </a:xfrm>
          <a:prstGeom prst="rect">
            <a:avLst/>
          </a:prstGeom>
        </p:spPr>
        <p:txBody>
          <a:bodyPr wrap="square">
            <a:spAutoFit/>
          </a:bodyPr>
          <a:lstStyle/>
          <a:p>
            <a:r>
              <a:rPr lang="en-GB" dirty="0" smtClean="0"/>
              <a:t>I would have liked more supervised driving practice, once I had passed my test</a:t>
            </a:r>
            <a:endParaRPr lang="en-GB" dirty="0"/>
          </a:p>
        </p:txBody>
      </p:sp>
      <p:sp>
        <p:nvSpPr>
          <p:cNvPr id="27" name="Rectangle 26"/>
          <p:cNvSpPr/>
          <p:nvPr/>
        </p:nvSpPr>
        <p:spPr>
          <a:xfrm>
            <a:off x="2299275" y="3948088"/>
            <a:ext cx="1616284" cy="769441"/>
          </a:xfrm>
          <a:prstGeom prst="rect">
            <a:avLst/>
          </a:prstGeom>
        </p:spPr>
        <p:txBody>
          <a:bodyPr wrap="square">
            <a:spAutoFit/>
          </a:bodyPr>
          <a:lstStyle/>
          <a:p>
            <a:r>
              <a:rPr lang="en-GB" dirty="0" smtClean="0"/>
              <a:t>I would have liked more supervised driving practice whilst learning to drive</a:t>
            </a:r>
          </a:p>
        </p:txBody>
      </p:sp>
      <p:sp>
        <p:nvSpPr>
          <p:cNvPr id="31" name="Rectangle 23"/>
          <p:cNvSpPr>
            <a:spLocks noChangeArrowheads="1"/>
          </p:cNvSpPr>
          <p:nvPr/>
        </p:nvSpPr>
        <p:spPr bwMode="auto">
          <a:xfrm>
            <a:off x="1711327" y="6853259"/>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S5Q6  Can you please tell me if you agree or disagree with the following statements about learning how to drive and passing your driving test.</a:t>
            </a:r>
          </a:p>
          <a:p>
            <a:pPr marL="391077" indent="-391077" eaLnBrk="0" hangingPunct="0">
              <a:defRPr/>
            </a:pPr>
            <a:r>
              <a:rPr lang="en-GB" sz="1000" dirty="0" smtClean="0">
                <a:solidFill>
                  <a:srgbClr val="4D4D4D"/>
                </a:solidFill>
                <a:latin typeface="+mn-lt"/>
              </a:rPr>
              <a:t>Base: those aged 17-24 years (n=182)</a:t>
            </a:r>
            <a:endParaRPr lang="en-GB" sz="1000" dirty="0">
              <a:solidFill>
                <a:srgbClr val="4D4D4D"/>
              </a:solidFill>
              <a:latin typeface="+mn-lt"/>
            </a:endParaRPr>
          </a:p>
        </p:txBody>
      </p:sp>
      <p:sp>
        <p:nvSpPr>
          <p:cNvPr id="23" name="Rectangle 22"/>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
        <p:nvSpPr>
          <p:cNvPr id="22" name="Rectangle 21"/>
          <p:cNvSpPr/>
          <p:nvPr/>
        </p:nvSpPr>
        <p:spPr>
          <a:xfrm>
            <a:off x="700849" y="1638285"/>
            <a:ext cx="2857520" cy="338554"/>
          </a:xfrm>
          <a:prstGeom prst="rect">
            <a:avLst/>
          </a:prstGeom>
          <a:noFill/>
        </p:spPr>
        <p:txBody>
          <a:bodyPr wrap="square">
            <a:spAutoFit/>
          </a:bodyPr>
          <a:lstStyle/>
          <a:p>
            <a:pPr algn="ctr"/>
            <a:r>
              <a:rPr lang="en-GB" sz="1600" b="1" dirty="0" smtClean="0"/>
              <a:t>Amongst young drivers...</a:t>
            </a:r>
            <a:endParaRPr lang="en-GB" sz="1600" b="1" dirty="0"/>
          </a:p>
        </p:txBody>
      </p:sp>
      <p:graphicFrame>
        <p:nvGraphicFramePr>
          <p:cNvPr id="24" name="Table 23"/>
          <p:cNvGraphicFramePr>
            <a:graphicFrameLocks noGrp="1"/>
          </p:cNvGraphicFramePr>
          <p:nvPr/>
        </p:nvGraphicFramePr>
        <p:xfrm>
          <a:off x="567769" y="2305999"/>
          <a:ext cx="1633278" cy="97536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3">
                        <a:lumMod val="75000"/>
                      </a:schemeClr>
                    </a:solidFill>
                  </a:tcPr>
                </a:tc>
                <a:tc>
                  <a:txBody>
                    <a:bodyPr/>
                    <a:lstStyle/>
                    <a:p>
                      <a:r>
                        <a:rPr lang="en-GB" sz="1000" dirty="0" smtClean="0"/>
                        <a:t>Agree</a:t>
                      </a:r>
                      <a:r>
                        <a:rPr lang="en-GB" sz="1000" baseline="0" dirty="0" smtClean="0"/>
                        <a:t> completely</a:t>
                      </a:r>
                      <a:endParaRPr lang="en-GB" sz="1000" dirty="0"/>
                    </a:p>
                  </a:txBody>
                  <a:tcPr/>
                </a:tc>
              </a:tr>
              <a:tr h="210105">
                <a:tc>
                  <a:txBody>
                    <a:bodyPr/>
                    <a:lstStyle/>
                    <a:p>
                      <a:endParaRPr lang="en-GB" sz="1000" dirty="0"/>
                    </a:p>
                  </a:txBody>
                  <a:tcPr>
                    <a:solidFill>
                      <a:schemeClr val="accent3"/>
                    </a:solidFill>
                  </a:tcPr>
                </a:tc>
                <a:tc>
                  <a:txBody>
                    <a:bodyPr/>
                    <a:lstStyle/>
                    <a:p>
                      <a:r>
                        <a:rPr lang="en-GB" sz="1000" dirty="0" smtClean="0"/>
                        <a:t>Agree</a:t>
                      </a:r>
                      <a:endParaRPr lang="en-GB" sz="1000" dirty="0"/>
                    </a:p>
                  </a:txBody>
                  <a:tcPr/>
                </a:tc>
              </a:tr>
              <a:tr h="210105">
                <a:tc>
                  <a:txBody>
                    <a:bodyPr/>
                    <a:lstStyle/>
                    <a:p>
                      <a:endParaRPr lang="en-GB" sz="1000" dirty="0"/>
                    </a:p>
                  </a:txBody>
                  <a:tcPr>
                    <a:solidFill>
                      <a:schemeClr val="accent2"/>
                    </a:solidFill>
                  </a:tcPr>
                </a:tc>
                <a:tc>
                  <a:txBody>
                    <a:bodyPr/>
                    <a:lstStyle/>
                    <a:p>
                      <a:r>
                        <a:rPr lang="en-GB" sz="1000" dirty="0" smtClean="0"/>
                        <a:t>Disagree </a:t>
                      </a:r>
                      <a:endParaRPr lang="en-GB" sz="1000" dirty="0"/>
                    </a:p>
                  </a:txBody>
                  <a:tcPr/>
                </a:tc>
              </a:tr>
              <a:tr h="210105">
                <a:tc>
                  <a:txBody>
                    <a:bodyPr/>
                    <a:lstStyle/>
                    <a:p>
                      <a:endParaRPr lang="en-GB" sz="1000" dirty="0"/>
                    </a:p>
                  </a:txBody>
                  <a:tcPr>
                    <a:solidFill>
                      <a:schemeClr val="accent2">
                        <a:lumMod val="75000"/>
                      </a:schemeClr>
                    </a:solidFill>
                  </a:tcPr>
                </a:tc>
                <a:tc>
                  <a:txBody>
                    <a:bodyPr/>
                    <a:lstStyle/>
                    <a:p>
                      <a:r>
                        <a:rPr lang="en-GB" sz="1000" dirty="0" smtClean="0"/>
                        <a:t>Disagree completely</a:t>
                      </a:r>
                      <a:endParaRPr lang="en-GB" sz="1000" dirty="0"/>
                    </a:p>
                  </a:txBody>
                  <a:tcPr/>
                </a:tc>
              </a:tr>
            </a:tbl>
          </a:graphicData>
        </a:graphic>
      </p:graphicFrame>
      <p:sp>
        <p:nvSpPr>
          <p:cNvPr id="29" name="Rectangle 28"/>
          <p:cNvSpPr/>
          <p:nvPr/>
        </p:nvSpPr>
        <p:spPr>
          <a:xfrm>
            <a:off x="3986997" y="2034069"/>
            <a:ext cx="1357322" cy="523220"/>
          </a:xfrm>
          <a:prstGeom prst="rect">
            <a:avLst/>
          </a:prstGeom>
          <a:noFill/>
        </p:spPr>
        <p:txBody>
          <a:bodyPr wrap="square">
            <a:spAutoFit/>
          </a:bodyPr>
          <a:lstStyle/>
          <a:p>
            <a:pPr algn="ctr"/>
            <a:r>
              <a:rPr lang="en-GB" sz="1400" b="1" dirty="0" smtClean="0"/>
              <a:t>Total disagree</a:t>
            </a:r>
            <a:endParaRPr lang="en-GB" sz="1400" b="1" dirty="0"/>
          </a:p>
        </p:txBody>
      </p:sp>
      <p:sp>
        <p:nvSpPr>
          <p:cNvPr id="32" name="Text Box 17"/>
          <p:cNvSpPr txBox="1">
            <a:spLocks noChangeArrowheads="1"/>
          </p:cNvSpPr>
          <p:nvPr/>
        </p:nvSpPr>
        <p:spPr bwMode="auto">
          <a:xfrm>
            <a:off x="4402475" y="296060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34" name="Text Box 17"/>
          <p:cNvSpPr txBox="1">
            <a:spLocks noChangeArrowheads="1"/>
          </p:cNvSpPr>
          <p:nvPr/>
        </p:nvSpPr>
        <p:spPr bwMode="auto">
          <a:xfrm>
            <a:off x="4402475" y="41750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38%</a:t>
            </a:r>
            <a:endParaRPr lang="en-GB" sz="1400" b="1" dirty="0">
              <a:latin typeface="+mn-lt"/>
              <a:ea typeface="Geneva" pitchFamily="-107" charset="-128"/>
              <a:cs typeface="+mn-cs"/>
            </a:endParaRPr>
          </a:p>
        </p:txBody>
      </p:sp>
      <p:sp>
        <p:nvSpPr>
          <p:cNvPr id="36" name="Text Box 17"/>
          <p:cNvSpPr txBox="1">
            <a:spLocks noChangeArrowheads="1"/>
          </p:cNvSpPr>
          <p:nvPr/>
        </p:nvSpPr>
        <p:spPr bwMode="auto">
          <a:xfrm>
            <a:off x="4402475" y="52466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42%</a:t>
            </a:r>
            <a:endParaRPr lang="en-GB" sz="1400" b="1" dirty="0">
              <a:latin typeface="+mn-lt"/>
              <a:ea typeface="Geneva" pitchFamily="-107" charset="-128"/>
              <a:cs typeface="+mn-cs"/>
            </a:endParaRPr>
          </a:p>
        </p:txBody>
      </p:sp>
      <p:sp>
        <p:nvSpPr>
          <p:cNvPr id="39" name="Rectangle 38"/>
          <p:cNvSpPr/>
          <p:nvPr/>
        </p:nvSpPr>
        <p:spPr bwMode="auto">
          <a:xfrm>
            <a:off x="9059095" y="2638417"/>
            <a:ext cx="500066" cy="3357586"/>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0" name="Text Box 17"/>
          <p:cNvSpPr txBox="1">
            <a:spLocks noChangeArrowheads="1"/>
          </p:cNvSpPr>
          <p:nvPr/>
        </p:nvSpPr>
        <p:spPr bwMode="auto">
          <a:xfrm>
            <a:off x="9045945" y="296060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53%</a:t>
            </a:r>
            <a:endParaRPr lang="en-GB" sz="1400" b="1" dirty="0">
              <a:latin typeface="+mn-lt"/>
              <a:ea typeface="Geneva" pitchFamily="-107" charset="-128"/>
              <a:cs typeface="+mn-cs"/>
            </a:endParaRPr>
          </a:p>
        </p:txBody>
      </p:sp>
      <p:sp>
        <p:nvSpPr>
          <p:cNvPr id="41" name="Text Box 17"/>
          <p:cNvSpPr txBox="1">
            <a:spLocks noChangeArrowheads="1"/>
          </p:cNvSpPr>
          <p:nvPr/>
        </p:nvSpPr>
        <p:spPr bwMode="auto">
          <a:xfrm>
            <a:off x="9045945" y="41750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26%</a:t>
            </a:r>
            <a:endParaRPr lang="en-GB" sz="1400" b="1" dirty="0">
              <a:latin typeface="+mn-lt"/>
              <a:ea typeface="Geneva" pitchFamily="-107" charset="-128"/>
              <a:cs typeface="+mn-cs"/>
            </a:endParaRPr>
          </a:p>
        </p:txBody>
      </p:sp>
      <p:sp>
        <p:nvSpPr>
          <p:cNvPr id="42" name="Text Box 17"/>
          <p:cNvSpPr txBox="1">
            <a:spLocks noChangeArrowheads="1"/>
          </p:cNvSpPr>
          <p:nvPr/>
        </p:nvSpPr>
        <p:spPr bwMode="auto">
          <a:xfrm>
            <a:off x="9045945" y="52466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25%</a:t>
            </a:r>
            <a:endParaRPr lang="en-GB" sz="1400" b="1" dirty="0">
              <a:latin typeface="+mn-lt"/>
              <a:ea typeface="Geneva" pitchFamily="-107" charset="-128"/>
              <a:cs typeface="+mn-cs"/>
            </a:endParaRPr>
          </a:p>
        </p:txBody>
      </p:sp>
      <p:sp>
        <p:nvSpPr>
          <p:cNvPr id="43" name="Rectangle 42"/>
          <p:cNvSpPr/>
          <p:nvPr/>
        </p:nvSpPr>
        <p:spPr>
          <a:xfrm>
            <a:off x="8844781" y="2034069"/>
            <a:ext cx="928694" cy="523220"/>
          </a:xfrm>
          <a:prstGeom prst="rect">
            <a:avLst/>
          </a:prstGeom>
          <a:noFill/>
        </p:spPr>
        <p:txBody>
          <a:bodyPr wrap="square">
            <a:spAutoFit/>
          </a:bodyPr>
          <a:lstStyle/>
          <a:p>
            <a:pPr algn="ctr"/>
            <a:r>
              <a:rPr lang="en-GB" sz="1400" b="1" dirty="0" smtClean="0"/>
              <a:t>Total agree</a:t>
            </a:r>
            <a:endParaRPr lang="en-GB" sz="1400" b="1" dirty="0"/>
          </a:p>
        </p:txBody>
      </p:sp>
      <p:cxnSp>
        <p:nvCxnSpPr>
          <p:cNvPr id="7" name="Straight Connector 57"/>
          <p:cNvCxnSpPr>
            <a:cxnSpLocks noChangeShapeType="1"/>
          </p:cNvCxnSpPr>
          <p:nvPr/>
        </p:nvCxnSpPr>
        <p:spPr bwMode="auto">
          <a:xfrm flipV="1">
            <a:off x="2253105" y="4924433"/>
            <a:ext cx="7306056" cy="7532"/>
          </a:xfrm>
          <a:prstGeom prst="line">
            <a:avLst/>
          </a:prstGeom>
          <a:noFill/>
          <a:ln w="6350" algn="ctr">
            <a:solidFill>
              <a:schemeClr val="tx1"/>
            </a:solidFill>
            <a:prstDash val="sysDot"/>
            <a:round/>
            <a:headEnd/>
            <a:tailEnd/>
          </a:ln>
        </p:spPr>
      </p:cxnSp>
      <p:cxnSp>
        <p:nvCxnSpPr>
          <p:cNvPr id="45" name="Straight Connector 57"/>
          <p:cNvCxnSpPr>
            <a:cxnSpLocks noChangeShapeType="1"/>
          </p:cNvCxnSpPr>
          <p:nvPr/>
        </p:nvCxnSpPr>
        <p:spPr bwMode="auto">
          <a:xfrm flipV="1">
            <a:off x="2272485" y="3702455"/>
            <a:ext cx="7306056" cy="7532"/>
          </a:xfrm>
          <a:prstGeom prst="line">
            <a:avLst/>
          </a:prstGeom>
          <a:noFill/>
          <a:ln w="6350" algn="ctr">
            <a:solidFill>
              <a:schemeClr val="tx1"/>
            </a:solidFill>
            <a:prstDash val="sysDot"/>
            <a:round/>
            <a:headEnd/>
            <a:tailEnd/>
          </a:ln>
        </p:spPr>
      </p:cxn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bwMode="auto">
          <a:xfrm>
            <a:off x="4344187" y="2424103"/>
            <a:ext cx="500066" cy="427260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aphicFrame>
        <p:nvGraphicFramePr>
          <p:cNvPr id="46" name="Chart 59"/>
          <p:cNvGraphicFramePr>
            <a:graphicFrameLocks/>
          </p:cNvGraphicFramePr>
          <p:nvPr/>
        </p:nvGraphicFramePr>
        <p:xfrm>
          <a:off x="2896047" y="2413273"/>
          <a:ext cx="3135312" cy="40005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7" name="Chart 58"/>
          <p:cNvGraphicFramePr>
            <a:graphicFrameLocks/>
          </p:cNvGraphicFramePr>
          <p:nvPr/>
        </p:nvGraphicFramePr>
        <p:xfrm>
          <a:off x="6568455" y="2341265"/>
          <a:ext cx="3656869" cy="4857784"/>
        </p:xfrm>
        <a:graphic>
          <a:graphicData uri="http://schemas.openxmlformats.org/drawingml/2006/chart">
            <c:chart xmlns:c="http://schemas.openxmlformats.org/drawingml/2006/chart" xmlns:r="http://schemas.openxmlformats.org/officeDocument/2006/relationships" r:id="rId4"/>
          </a:graphicData>
        </a:graphic>
      </p:graphicFrame>
      <p:cxnSp>
        <p:nvCxnSpPr>
          <p:cNvPr id="48" name="Straight Connector 131"/>
          <p:cNvCxnSpPr>
            <a:cxnSpLocks noChangeShapeType="1"/>
          </p:cNvCxnSpPr>
          <p:nvPr/>
        </p:nvCxnSpPr>
        <p:spPr bwMode="auto">
          <a:xfrm>
            <a:off x="6064399" y="2566979"/>
            <a:ext cx="0" cy="4166776"/>
          </a:xfrm>
          <a:prstGeom prst="line">
            <a:avLst/>
          </a:prstGeom>
          <a:noFill/>
          <a:ln w="9525" algn="ctr">
            <a:solidFill>
              <a:schemeClr val="tx1"/>
            </a:solidFill>
            <a:round/>
            <a:headEnd/>
            <a:tailEnd/>
          </a:ln>
        </p:spPr>
      </p:cxnSp>
      <p:sp>
        <p:nvSpPr>
          <p:cNvPr id="49" name="Rectangle 48"/>
          <p:cNvSpPr/>
          <p:nvPr/>
        </p:nvSpPr>
        <p:spPr>
          <a:xfrm>
            <a:off x="6096724" y="4095835"/>
            <a:ext cx="543739" cy="307777"/>
          </a:xfrm>
          <a:prstGeom prst="rect">
            <a:avLst/>
          </a:prstGeom>
        </p:spPr>
        <p:txBody>
          <a:bodyPr wrap="none">
            <a:spAutoFit/>
          </a:bodyPr>
          <a:lstStyle/>
          <a:p>
            <a:pPr algn="ctr"/>
            <a:r>
              <a:rPr lang="en-GB" sz="1400" dirty="0" smtClean="0"/>
              <a:t>35%</a:t>
            </a:r>
            <a:endParaRPr lang="en-GB" sz="1400" dirty="0"/>
          </a:p>
        </p:txBody>
      </p:sp>
      <p:sp>
        <p:nvSpPr>
          <p:cNvPr id="50" name="Rectangle 49"/>
          <p:cNvSpPr/>
          <p:nvPr/>
        </p:nvSpPr>
        <p:spPr>
          <a:xfrm>
            <a:off x="6077509" y="4824544"/>
            <a:ext cx="543739" cy="307777"/>
          </a:xfrm>
          <a:prstGeom prst="rect">
            <a:avLst/>
          </a:prstGeom>
        </p:spPr>
        <p:txBody>
          <a:bodyPr wrap="none">
            <a:spAutoFit/>
          </a:bodyPr>
          <a:lstStyle/>
          <a:p>
            <a:pPr algn="ctr"/>
            <a:r>
              <a:rPr lang="en-GB" sz="1400" dirty="0" smtClean="0"/>
              <a:t>34%</a:t>
            </a:r>
            <a:endParaRPr lang="en-GB" sz="1400" dirty="0"/>
          </a:p>
        </p:txBody>
      </p:sp>
      <p:sp>
        <p:nvSpPr>
          <p:cNvPr id="51" name="Rectangle 50"/>
          <p:cNvSpPr/>
          <p:nvPr/>
        </p:nvSpPr>
        <p:spPr>
          <a:xfrm>
            <a:off x="6077509" y="5553253"/>
            <a:ext cx="543739" cy="307777"/>
          </a:xfrm>
          <a:prstGeom prst="rect">
            <a:avLst/>
          </a:prstGeom>
        </p:spPr>
        <p:txBody>
          <a:bodyPr wrap="none">
            <a:spAutoFit/>
          </a:bodyPr>
          <a:lstStyle/>
          <a:p>
            <a:pPr algn="ctr"/>
            <a:r>
              <a:rPr lang="en-GB" sz="1400" dirty="0" smtClean="0"/>
              <a:t>33%</a:t>
            </a:r>
            <a:endParaRPr lang="en-GB" sz="1400" dirty="0"/>
          </a:p>
        </p:txBody>
      </p:sp>
      <p:sp>
        <p:nvSpPr>
          <p:cNvPr id="52" name="Rectangle 51"/>
          <p:cNvSpPr/>
          <p:nvPr/>
        </p:nvSpPr>
        <p:spPr>
          <a:xfrm>
            <a:off x="6077509" y="3367126"/>
            <a:ext cx="543739" cy="307777"/>
          </a:xfrm>
          <a:prstGeom prst="rect">
            <a:avLst/>
          </a:prstGeom>
        </p:spPr>
        <p:txBody>
          <a:bodyPr wrap="none">
            <a:spAutoFit/>
          </a:bodyPr>
          <a:lstStyle/>
          <a:p>
            <a:pPr algn="ctr"/>
            <a:r>
              <a:rPr lang="en-GB" sz="1400" dirty="0" smtClean="0"/>
              <a:t>29%</a:t>
            </a:r>
            <a:endParaRPr lang="en-GB" sz="1400" dirty="0"/>
          </a:p>
        </p:txBody>
      </p:sp>
      <p:sp>
        <p:nvSpPr>
          <p:cNvPr id="53" name="Rectangle 52"/>
          <p:cNvSpPr/>
          <p:nvPr/>
        </p:nvSpPr>
        <p:spPr>
          <a:xfrm>
            <a:off x="6077509" y="6281960"/>
            <a:ext cx="543739" cy="307777"/>
          </a:xfrm>
          <a:prstGeom prst="rect">
            <a:avLst/>
          </a:prstGeom>
        </p:spPr>
        <p:txBody>
          <a:bodyPr wrap="none">
            <a:spAutoFit/>
          </a:bodyPr>
          <a:lstStyle/>
          <a:p>
            <a:pPr algn="ctr"/>
            <a:r>
              <a:rPr lang="en-GB" sz="1400" dirty="0" smtClean="0"/>
              <a:t>35%</a:t>
            </a:r>
            <a:endParaRPr lang="en-GB" sz="1400" dirty="0"/>
          </a:p>
        </p:txBody>
      </p:sp>
      <p:sp>
        <p:nvSpPr>
          <p:cNvPr id="54" name="Rectangle 53"/>
          <p:cNvSpPr/>
          <p:nvPr/>
        </p:nvSpPr>
        <p:spPr>
          <a:xfrm>
            <a:off x="6077509" y="2638417"/>
            <a:ext cx="543739" cy="307777"/>
          </a:xfrm>
          <a:prstGeom prst="rect">
            <a:avLst/>
          </a:prstGeom>
        </p:spPr>
        <p:txBody>
          <a:bodyPr wrap="none">
            <a:spAutoFit/>
          </a:bodyPr>
          <a:lstStyle/>
          <a:p>
            <a:pPr algn="ctr"/>
            <a:r>
              <a:rPr lang="en-GB" sz="1400" dirty="0" smtClean="0"/>
              <a:t>21%</a:t>
            </a:r>
            <a:endParaRPr lang="en-GB" sz="1400" dirty="0"/>
          </a:p>
        </p:txBody>
      </p:sp>
      <p:cxnSp>
        <p:nvCxnSpPr>
          <p:cNvPr id="57" name="Straight Connector 131"/>
          <p:cNvCxnSpPr>
            <a:cxnSpLocks noChangeShapeType="1"/>
          </p:cNvCxnSpPr>
          <p:nvPr/>
        </p:nvCxnSpPr>
        <p:spPr bwMode="auto">
          <a:xfrm flipH="1">
            <a:off x="6712471" y="2566979"/>
            <a:ext cx="1589" cy="4166776"/>
          </a:xfrm>
          <a:prstGeom prst="line">
            <a:avLst/>
          </a:prstGeom>
          <a:noFill/>
          <a:ln w="9525" algn="ctr">
            <a:solidFill>
              <a:schemeClr val="tx1"/>
            </a:solidFill>
            <a:round/>
            <a:headEnd/>
            <a:tailEnd/>
          </a:ln>
        </p:spPr>
      </p:cxnSp>
      <p:sp>
        <p:nvSpPr>
          <p:cNvPr id="58" name="Rectangle 57"/>
          <p:cNvSpPr/>
          <p:nvPr/>
        </p:nvSpPr>
        <p:spPr>
          <a:xfrm>
            <a:off x="5920383" y="1961480"/>
            <a:ext cx="936104" cy="307777"/>
          </a:xfrm>
          <a:prstGeom prst="rect">
            <a:avLst/>
          </a:prstGeom>
        </p:spPr>
        <p:txBody>
          <a:bodyPr wrap="square">
            <a:spAutoFit/>
          </a:bodyPr>
          <a:lstStyle/>
          <a:p>
            <a:pPr algn="ctr"/>
            <a:r>
              <a:rPr lang="en-GB" sz="1400" b="1" dirty="0" smtClean="0"/>
              <a:t>Neither</a:t>
            </a:r>
            <a:endParaRPr lang="en-GB" sz="1400" b="1" dirty="0"/>
          </a:p>
        </p:txBody>
      </p:sp>
      <p:graphicFrame>
        <p:nvGraphicFramePr>
          <p:cNvPr id="62" name="Chart 59"/>
          <p:cNvGraphicFramePr>
            <a:graphicFrameLocks/>
          </p:cNvGraphicFramePr>
          <p:nvPr/>
        </p:nvGraphicFramePr>
        <p:xfrm>
          <a:off x="2896047" y="4789537"/>
          <a:ext cx="3135312" cy="227233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3" name="Chart 58"/>
          <p:cNvGraphicFramePr>
            <a:graphicFrameLocks/>
          </p:cNvGraphicFramePr>
          <p:nvPr/>
        </p:nvGraphicFramePr>
        <p:xfrm>
          <a:off x="6568455" y="5293593"/>
          <a:ext cx="3656869" cy="2049472"/>
        </p:xfrm>
        <a:graphic>
          <a:graphicData uri="http://schemas.openxmlformats.org/drawingml/2006/chart">
            <c:chart xmlns:c="http://schemas.openxmlformats.org/drawingml/2006/chart" xmlns:r="http://schemas.openxmlformats.org/officeDocument/2006/relationships" r:id="rId6"/>
          </a:graphicData>
        </a:graphic>
      </p:graphicFrame>
      <p:sp>
        <p:nvSpPr>
          <p:cNvPr id="42" name="Title 1"/>
          <p:cNvSpPr txBox="1">
            <a:spLocks/>
          </p:cNvSpPr>
          <p:nvPr/>
        </p:nvSpPr>
        <p:spPr bwMode="auto">
          <a:xfrm>
            <a:off x="849313" y="352401"/>
            <a:ext cx="9138476" cy="1079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rPr>
              <a:t>Improving safety by restricting young drivers.</a:t>
            </a:r>
            <a:br>
              <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rPr>
            </a:br>
            <a:r>
              <a:rPr kumimoji="0" lang="en-GB" sz="1400" b="0" i="0" u="none" strike="noStrike" kern="0" cap="none" spc="0" normalizeH="0" baseline="0" noProof="0" dirty="0" smtClean="0">
                <a:ln>
                  <a:noFill/>
                </a:ln>
                <a:solidFill>
                  <a:schemeClr val="tx1"/>
                </a:solidFill>
                <a:effectLst/>
                <a:uLnTx/>
                <a:uFillTx/>
                <a:latin typeface="Arial" pitchFamily="34" charset="0"/>
                <a:ea typeface="Geneva"/>
                <a:cs typeface="Geneva"/>
              </a:rPr>
              <a:t>7 in 10 feel</a:t>
            </a:r>
            <a:r>
              <a:rPr kumimoji="0" lang="en-GB" sz="1400" b="0" i="0" u="none" strike="noStrike" kern="0" cap="none" spc="0" normalizeH="0" noProof="0" dirty="0" smtClean="0">
                <a:ln>
                  <a:noFill/>
                </a:ln>
                <a:solidFill>
                  <a:schemeClr val="tx1"/>
                </a:solidFill>
                <a:effectLst/>
                <a:uLnTx/>
                <a:uFillTx/>
                <a:latin typeface="Arial" pitchFamily="34" charset="0"/>
                <a:ea typeface="Geneva"/>
                <a:cs typeface="Geneva"/>
              </a:rPr>
              <a:t> that young drivers should have a minimum amount of supervised hours driving prior to gaining their license. </a:t>
            </a:r>
            <a:endPar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endParaRPr>
          </a:p>
        </p:txBody>
      </p:sp>
      <p:sp>
        <p:nvSpPr>
          <p:cNvPr id="43" name="Rectangle 23"/>
          <p:cNvSpPr>
            <a:spLocks noChangeArrowheads="1"/>
          </p:cNvSpPr>
          <p:nvPr/>
        </p:nvSpPr>
        <p:spPr bwMode="auto">
          <a:xfrm>
            <a:off x="1711327" y="6853259"/>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S5Q3  Thinking specifically about young people between the ages of 17 and 24 and the following practices and technologies that could be used to improve road safety, which of the following statements best describes how acceptable you personally think it would be to implement such an approach for young people.</a:t>
            </a:r>
          </a:p>
          <a:p>
            <a:pPr marL="391077" indent="-391077" eaLnBrk="0" hangingPunct="0">
              <a:defRPr/>
            </a:pPr>
            <a:r>
              <a:rPr lang="en-GB" sz="1000" dirty="0" smtClean="0">
                <a:solidFill>
                  <a:srgbClr val="4D4D4D"/>
                </a:solidFill>
                <a:latin typeface="+mn-lt"/>
              </a:rPr>
              <a:t>Base: those who have children at home (n=525)</a:t>
            </a:r>
            <a:endParaRPr lang="en-GB" sz="1000" dirty="0">
              <a:solidFill>
                <a:srgbClr val="4D4D4D"/>
              </a:solidFill>
              <a:latin typeface="+mn-lt"/>
            </a:endParaRPr>
          </a:p>
        </p:txBody>
      </p:sp>
      <p:sp>
        <p:nvSpPr>
          <p:cNvPr id="44" name="Rectangle 43"/>
          <p:cNvSpPr/>
          <p:nvPr/>
        </p:nvSpPr>
        <p:spPr>
          <a:xfrm>
            <a:off x="2089139" y="5388248"/>
            <a:ext cx="1857388" cy="430887"/>
          </a:xfrm>
          <a:prstGeom prst="rect">
            <a:avLst/>
          </a:prstGeom>
        </p:spPr>
        <p:txBody>
          <a:bodyPr wrap="square">
            <a:spAutoFit/>
          </a:bodyPr>
          <a:lstStyle/>
          <a:p>
            <a:r>
              <a:rPr lang="en-GB" dirty="0" smtClean="0">
                <a:solidFill>
                  <a:prstClr val="black"/>
                </a:solidFill>
              </a:rPr>
              <a:t>Have a curfew on night driving</a:t>
            </a:r>
          </a:p>
        </p:txBody>
      </p:sp>
      <p:sp>
        <p:nvSpPr>
          <p:cNvPr id="45" name="Rectangle 44"/>
          <p:cNvSpPr/>
          <p:nvPr/>
        </p:nvSpPr>
        <p:spPr>
          <a:xfrm>
            <a:off x="2089139" y="3181261"/>
            <a:ext cx="1928826" cy="600164"/>
          </a:xfrm>
          <a:prstGeom prst="rect">
            <a:avLst/>
          </a:prstGeom>
        </p:spPr>
        <p:txBody>
          <a:bodyPr wrap="square">
            <a:spAutoFit/>
          </a:bodyPr>
          <a:lstStyle/>
          <a:p>
            <a:r>
              <a:rPr lang="en-GB" dirty="0" smtClean="0"/>
              <a:t>Limit the number of people who can be in a car driven by a young driver</a:t>
            </a:r>
            <a:endParaRPr lang="en-GB" dirty="0"/>
          </a:p>
        </p:txBody>
      </p:sp>
      <p:sp>
        <p:nvSpPr>
          <p:cNvPr id="59" name="Rectangle 58"/>
          <p:cNvSpPr/>
          <p:nvPr/>
        </p:nvSpPr>
        <p:spPr>
          <a:xfrm>
            <a:off x="2089139" y="2363912"/>
            <a:ext cx="1857388" cy="769441"/>
          </a:xfrm>
          <a:prstGeom prst="rect">
            <a:avLst/>
          </a:prstGeom>
        </p:spPr>
        <p:txBody>
          <a:bodyPr wrap="square">
            <a:spAutoFit/>
          </a:bodyPr>
          <a:lstStyle/>
          <a:p>
            <a:r>
              <a:rPr lang="en-GB" dirty="0" smtClean="0"/>
              <a:t>Young drivers should be required to do a minimum number of supervised driving hours</a:t>
            </a:r>
          </a:p>
        </p:txBody>
      </p:sp>
      <p:sp>
        <p:nvSpPr>
          <p:cNvPr id="60" name="Rectangle 59"/>
          <p:cNvSpPr/>
          <p:nvPr/>
        </p:nvSpPr>
        <p:spPr>
          <a:xfrm>
            <a:off x="2089139" y="4583620"/>
            <a:ext cx="1728043" cy="769441"/>
          </a:xfrm>
          <a:prstGeom prst="rect">
            <a:avLst/>
          </a:prstGeom>
        </p:spPr>
        <p:txBody>
          <a:bodyPr wrap="square">
            <a:spAutoFit/>
          </a:bodyPr>
          <a:lstStyle/>
          <a:p>
            <a:r>
              <a:rPr lang="en-GB" dirty="0" smtClean="0"/>
              <a:t>Young people should not be allowed to drive on the motorway in the first year</a:t>
            </a:r>
          </a:p>
        </p:txBody>
      </p:sp>
      <p:sp>
        <p:nvSpPr>
          <p:cNvPr id="75" name="Rectangle 74"/>
          <p:cNvSpPr/>
          <p:nvPr/>
        </p:nvSpPr>
        <p:spPr>
          <a:xfrm>
            <a:off x="2089139" y="6110219"/>
            <a:ext cx="2000264" cy="600164"/>
          </a:xfrm>
          <a:prstGeom prst="rect">
            <a:avLst/>
          </a:prstGeom>
        </p:spPr>
        <p:txBody>
          <a:bodyPr wrap="square">
            <a:spAutoFit/>
          </a:bodyPr>
          <a:lstStyle/>
          <a:p>
            <a:r>
              <a:rPr lang="en-GB" dirty="0" smtClean="0"/>
              <a:t>Have tougher penalties for young drivers – i.e. Tougher than those for older drivers</a:t>
            </a:r>
          </a:p>
        </p:txBody>
      </p:sp>
      <p:sp>
        <p:nvSpPr>
          <p:cNvPr id="76" name="Rectangle 75"/>
          <p:cNvSpPr/>
          <p:nvPr/>
        </p:nvSpPr>
        <p:spPr>
          <a:xfrm>
            <a:off x="2089139" y="3895641"/>
            <a:ext cx="1785950" cy="600164"/>
          </a:xfrm>
          <a:prstGeom prst="rect">
            <a:avLst/>
          </a:prstGeom>
        </p:spPr>
        <p:txBody>
          <a:bodyPr wrap="square">
            <a:spAutoFit/>
          </a:bodyPr>
          <a:lstStyle/>
          <a:p>
            <a:r>
              <a:rPr lang="en-GB" dirty="0" smtClean="0"/>
              <a:t>Restrict the in-car technology that young drivers can use</a:t>
            </a:r>
            <a:endParaRPr lang="en-GB" dirty="0"/>
          </a:p>
        </p:txBody>
      </p:sp>
      <p:sp>
        <p:nvSpPr>
          <p:cNvPr id="31" name="Rectangle 30"/>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
        <p:nvSpPr>
          <p:cNvPr id="32" name="Rectangle 31"/>
          <p:cNvSpPr/>
          <p:nvPr/>
        </p:nvSpPr>
        <p:spPr>
          <a:xfrm>
            <a:off x="700849" y="1638285"/>
            <a:ext cx="2857520" cy="338554"/>
          </a:xfrm>
          <a:prstGeom prst="rect">
            <a:avLst/>
          </a:prstGeom>
          <a:noFill/>
        </p:spPr>
        <p:txBody>
          <a:bodyPr wrap="square">
            <a:spAutoFit/>
          </a:bodyPr>
          <a:lstStyle/>
          <a:p>
            <a:pPr algn="ctr"/>
            <a:r>
              <a:rPr lang="en-GB" sz="1600" b="1" dirty="0" smtClean="0"/>
              <a:t>Amongst parents...</a:t>
            </a:r>
            <a:endParaRPr lang="en-GB" sz="1600" b="1" dirty="0"/>
          </a:p>
        </p:txBody>
      </p:sp>
      <p:graphicFrame>
        <p:nvGraphicFramePr>
          <p:cNvPr id="33" name="Table 32"/>
          <p:cNvGraphicFramePr>
            <a:graphicFrameLocks noGrp="1"/>
          </p:cNvGraphicFramePr>
          <p:nvPr/>
        </p:nvGraphicFramePr>
        <p:xfrm>
          <a:off x="567769" y="2424103"/>
          <a:ext cx="1633278" cy="97536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3">
                        <a:lumMod val="75000"/>
                      </a:schemeClr>
                    </a:solidFill>
                  </a:tcPr>
                </a:tc>
                <a:tc>
                  <a:txBody>
                    <a:bodyPr/>
                    <a:lstStyle/>
                    <a:p>
                      <a:r>
                        <a:rPr lang="en-GB" sz="1000" dirty="0" smtClean="0"/>
                        <a:t>Agree</a:t>
                      </a:r>
                      <a:r>
                        <a:rPr lang="en-GB" sz="1000" baseline="0" dirty="0" smtClean="0"/>
                        <a:t> completely</a:t>
                      </a:r>
                      <a:endParaRPr lang="en-GB" sz="1000" dirty="0"/>
                    </a:p>
                  </a:txBody>
                  <a:tcPr/>
                </a:tc>
              </a:tr>
              <a:tr h="210105">
                <a:tc>
                  <a:txBody>
                    <a:bodyPr/>
                    <a:lstStyle/>
                    <a:p>
                      <a:endParaRPr lang="en-GB" sz="1000" dirty="0"/>
                    </a:p>
                  </a:txBody>
                  <a:tcPr>
                    <a:solidFill>
                      <a:schemeClr val="accent3"/>
                    </a:solidFill>
                  </a:tcPr>
                </a:tc>
                <a:tc>
                  <a:txBody>
                    <a:bodyPr/>
                    <a:lstStyle/>
                    <a:p>
                      <a:r>
                        <a:rPr lang="en-GB" sz="1000" dirty="0" smtClean="0"/>
                        <a:t>Agree</a:t>
                      </a:r>
                      <a:endParaRPr lang="en-GB" sz="1000" dirty="0"/>
                    </a:p>
                  </a:txBody>
                  <a:tcPr/>
                </a:tc>
              </a:tr>
              <a:tr h="210105">
                <a:tc>
                  <a:txBody>
                    <a:bodyPr/>
                    <a:lstStyle/>
                    <a:p>
                      <a:endParaRPr lang="en-GB" sz="1000" dirty="0"/>
                    </a:p>
                  </a:txBody>
                  <a:tcPr>
                    <a:solidFill>
                      <a:schemeClr val="accent2"/>
                    </a:solidFill>
                  </a:tcPr>
                </a:tc>
                <a:tc>
                  <a:txBody>
                    <a:bodyPr/>
                    <a:lstStyle/>
                    <a:p>
                      <a:r>
                        <a:rPr lang="en-GB" sz="1000" dirty="0" smtClean="0"/>
                        <a:t>Disagree </a:t>
                      </a:r>
                      <a:endParaRPr lang="en-GB" sz="1000" dirty="0"/>
                    </a:p>
                  </a:txBody>
                  <a:tcPr/>
                </a:tc>
              </a:tr>
              <a:tr h="210105">
                <a:tc>
                  <a:txBody>
                    <a:bodyPr/>
                    <a:lstStyle/>
                    <a:p>
                      <a:endParaRPr lang="en-GB" sz="1000" dirty="0"/>
                    </a:p>
                  </a:txBody>
                  <a:tcPr>
                    <a:solidFill>
                      <a:schemeClr val="accent2">
                        <a:lumMod val="75000"/>
                      </a:schemeClr>
                    </a:solidFill>
                  </a:tcPr>
                </a:tc>
                <a:tc>
                  <a:txBody>
                    <a:bodyPr/>
                    <a:lstStyle/>
                    <a:p>
                      <a:r>
                        <a:rPr lang="en-GB" sz="1000" dirty="0" smtClean="0"/>
                        <a:t>Disagree completely</a:t>
                      </a:r>
                      <a:endParaRPr lang="en-GB" sz="1000" dirty="0"/>
                    </a:p>
                  </a:txBody>
                  <a:tcPr/>
                </a:tc>
              </a:tr>
            </a:tbl>
          </a:graphicData>
        </a:graphic>
      </p:graphicFrame>
      <p:sp>
        <p:nvSpPr>
          <p:cNvPr id="34" name="Rectangle 33"/>
          <p:cNvSpPr/>
          <p:nvPr/>
        </p:nvSpPr>
        <p:spPr bwMode="auto">
          <a:xfrm>
            <a:off x="9201971" y="2424103"/>
            <a:ext cx="500066" cy="4272600"/>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5" name="Text Box 17"/>
          <p:cNvSpPr txBox="1">
            <a:spLocks noChangeArrowheads="1"/>
          </p:cNvSpPr>
          <p:nvPr/>
        </p:nvSpPr>
        <p:spPr bwMode="auto">
          <a:xfrm>
            <a:off x="9175671" y="274629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70%</a:t>
            </a:r>
            <a:endParaRPr lang="en-GB" sz="1400" b="1" dirty="0">
              <a:latin typeface="+mn-lt"/>
              <a:ea typeface="Geneva" pitchFamily="-107" charset="-128"/>
              <a:cs typeface="+mn-cs"/>
            </a:endParaRPr>
          </a:p>
        </p:txBody>
      </p:sp>
      <p:sp>
        <p:nvSpPr>
          <p:cNvPr id="36" name="Text Box 17"/>
          <p:cNvSpPr txBox="1">
            <a:spLocks noChangeArrowheads="1"/>
          </p:cNvSpPr>
          <p:nvPr/>
        </p:nvSpPr>
        <p:spPr bwMode="auto">
          <a:xfrm>
            <a:off x="9188821" y="33892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56%</a:t>
            </a:r>
            <a:endParaRPr lang="en-GB" sz="1400" b="1" dirty="0">
              <a:latin typeface="+mn-lt"/>
              <a:ea typeface="Geneva" pitchFamily="-107" charset="-128"/>
              <a:cs typeface="+mn-cs"/>
            </a:endParaRPr>
          </a:p>
        </p:txBody>
      </p:sp>
      <p:sp>
        <p:nvSpPr>
          <p:cNvPr id="37" name="Text Box 17"/>
          <p:cNvSpPr txBox="1">
            <a:spLocks noChangeArrowheads="1"/>
          </p:cNvSpPr>
          <p:nvPr/>
        </p:nvSpPr>
        <p:spPr bwMode="auto">
          <a:xfrm>
            <a:off x="9188821" y="410361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50%</a:t>
            </a:r>
            <a:endParaRPr lang="en-GB" sz="1400" b="1" dirty="0">
              <a:latin typeface="+mn-lt"/>
              <a:ea typeface="Geneva" pitchFamily="-107" charset="-128"/>
              <a:cs typeface="+mn-cs"/>
            </a:endParaRPr>
          </a:p>
        </p:txBody>
      </p:sp>
      <p:sp>
        <p:nvSpPr>
          <p:cNvPr id="38" name="Text Box 17"/>
          <p:cNvSpPr txBox="1">
            <a:spLocks noChangeArrowheads="1"/>
          </p:cNvSpPr>
          <p:nvPr/>
        </p:nvSpPr>
        <p:spPr bwMode="auto">
          <a:xfrm>
            <a:off x="9188821" y="474655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40%</a:t>
            </a:r>
            <a:endParaRPr lang="en-GB" sz="1400" b="1" dirty="0">
              <a:latin typeface="+mn-lt"/>
              <a:ea typeface="Geneva" pitchFamily="-107" charset="-128"/>
              <a:cs typeface="+mn-cs"/>
            </a:endParaRPr>
          </a:p>
        </p:txBody>
      </p:sp>
      <p:sp>
        <p:nvSpPr>
          <p:cNvPr id="39" name="Text Box 17"/>
          <p:cNvSpPr txBox="1">
            <a:spLocks noChangeArrowheads="1"/>
          </p:cNvSpPr>
          <p:nvPr/>
        </p:nvSpPr>
        <p:spPr bwMode="auto">
          <a:xfrm>
            <a:off x="9188821" y="54959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40%</a:t>
            </a:r>
            <a:endParaRPr lang="en-GB" sz="1400" b="1" dirty="0">
              <a:latin typeface="+mn-lt"/>
              <a:ea typeface="Geneva" pitchFamily="-107" charset="-128"/>
              <a:cs typeface="+mn-cs"/>
            </a:endParaRPr>
          </a:p>
        </p:txBody>
      </p:sp>
      <p:sp>
        <p:nvSpPr>
          <p:cNvPr id="40" name="Text Box 17"/>
          <p:cNvSpPr txBox="1">
            <a:spLocks noChangeArrowheads="1"/>
          </p:cNvSpPr>
          <p:nvPr/>
        </p:nvSpPr>
        <p:spPr bwMode="auto">
          <a:xfrm>
            <a:off x="9188821" y="631819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31%</a:t>
            </a:r>
            <a:endParaRPr lang="en-GB" sz="1400" b="1" dirty="0">
              <a:latin typeface="+mn-lt"/>
              <a:ea typeface="Geneva" pitchFamily="-107" charset="-128"/>
              <a:cs typeface="+mn-cs"/>
            </a:endParaRPr>
          </a:p>
        </p:txBody>
      </p:sp>
      <p:sp>
        <p:nvSpPr>
          <p:cNvPr id="41" name="Rectangle 40"/>
          <p:cNvSpPr/>
          <p:nvPr/>
        </p:nvSpPr>
        <p:spPr>
          <a:xfrm>
            <a:off x="8773343" y="1900883"/>
            <a:ext cx="1285884" cy="523220"/>
          </a:xfrm>
          <a:prstGeom prst="rect">
            <a:avLst/>
          </a:prstGeom>
          <a:noFill/>
        </p:spPr>
        <p:txBody>
          <a:bodyPr wrap="square">
            <a:spAutoFit/>
          </a:bodyPr>
          <a:lstStyle/>
          <a:p>
            <a:pPr algn="ctr"/>
            <a:r>
              <a:rPr lang="en-GB" sz="1400" b="1" dirty="0" smtClean="0"/>
              <a:t>Total acceptable</a:t>
            </a:r>
            <a:endParaRPr lang="en-GB" sz="1400" b="1" dirty="0"/>
          </a:p>
        </p:txBody>
      </p:sp>
      <p:sp>
        <p:nvSpPr>
          <p:cNvPr id="64" name="Text Box 17"/>
          <p:cNvSpPr txBox="1">
            <a:spLocks noChangeArrowheads="1"/>
          </p:cNvSpPr>
          <p:nvPr/>
        </p:nvSpPr>
        <p:spPr bwMode="auto">
          <a:xfrm>
            <a:off x="4415625" y="274629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9%</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4331037" y="33892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66" name="Text Box 17"/>
          <p:cNvSpPr txBox="1">
            <a:spLocks noChangeArrowheads="1"/>
          </p:cNvSpPr>
          <p:nvPr/>
        </p:nvSpPr>
        <p:spPr bwMode="auto">
          <a:xfrm>
            <a:off x="4331037" y="410361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67" name="Text Box 17"/>
          <p:cNvSpPr txBox="1">
            <a:spLocks noChangeArrowheads="1"/>
          </p:cNvSpPr>
          <p:nvPr/>
        </p:nvSpPr>
        <p:spPr bwMode="auto">
          <a:xfrm>
            <a:off x="4331037" y="474655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26%</a:t>
            </a:r>
            <a:endParaRPr lang="en-GB" sz="1400" b="1" dirty="0">
              <a:latin typeface="+mn-lt"/>
              <a:ea typeface="Geneva" pitchFamily="-107" charset="-128"/>
              <a:cs typeface="+mn-cs"/>
            </a:endParaRPr>
          </a:p>
        </p:txBody>
      </p:sp>
      <p:sp>
        <p:nvSpPr>
          <p:cNvPr id="68" name="Text Box 17"/>
          <p:cNvSpPr txBox="1">
            <a:spLocks noChangeArrowheads="1"/>
          </p:cNvSpPr>
          <p:nvPr/>
        </p:nvSpPr>
        <p:spPr bwMode="auto">
          <a:xfrm>
            <a:off x="4331037" y="54959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27%</a:t>
            </a:r>
            <a:endParaRPr lang="en-GB" sz="1400" b="1" dirty="0">
              <a:latin typeface="+mn-lt"/>
              <a:ea typeface="Geneva" pitchFamily="-107" charset="-128"/>
              <a:cs typeface="+mn-cs"/>
            </a:endParaRPr>
          </a:p>
        </p:txBody>
      </p:sp>
      <p:sp>
        <p:nvSpPr>
          <p:cNvPr id="69" name="Text Box 17"/>
          <p:cNvSpPr txBox="1">
            <a:spLocks noChangeArrowheads="1"/>
          </p:cNvSpPr>
          <p:nvPr/>
        </p:nvSpPr>
        <p:spPr bwMode="auto">
          <a:xfrm>
            <a:off x="4331037" y="631819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33%</a:t>
            </a:r>
            <a:endParaRPr lang="en-GB" sz="1400" b="1" dirty="0">
              <a:latin typeface="+mn-lt"/>
              <a:ea typeface="Geneva" pitchFamily="-107" charset="-128"/>
              <a:cs typeface="+mn-cs"/>
            </a:endParaRPr>
          </a:p>
        </p:txBody>
      </p:sp>
      <p:sp>
        <p:nvSpPr>
          <p:cNvPr id="70" name="Rectangle 69"/>
          <p:cNvSpPr/>
          <p:nvPr/>
        </p:nvSpPr>
        <p:spPr>
          <a:xfrm>
            <a:off x="3915559" y="1900883"/>
            <a:ext cx="1357322" cy="523220"/>
          </a:xfrm>
          <a:prstGeom prst="rect">
            <a:avLst/>
          </a:prstGeom>
          <a:noFill/>
        </p:spPr>
        <p:txBody>
          <a:bodyPr wrap="square">
            <a:spAutoFit/>
          </a:bodyPr>
          <a:lstStyle/>
          <a:p>
            <a:pPr algn="ctr"/>
            <a:r>
              <a:rPr lang="en-GB" sz="1400" b="1" dirty="0" smtClean="0"/>
              <a:t>Total unacceptable</a:t>
            </a:r>
            <a:endParaRPr lang="en-GB" sz="1400" b="1" dirty="0"/>
          </a:p>
        </p:txBody>
      </p:sp>
      <p:cxnSp>
        <p:nvCxnSpPr>
          <p:cNvPr id="73" name="Straight Connector 57"/>
          <p:cNvCxnSpPr>
            <a:cxnSpLocks noChangeShapeType="1"/>
          </p:cNvCxnSpPr>
          <p:nvPr/>
        </p:nvCxnSpPr>
        <p:spPr bwMode="auto">
          <a:xfrm>
            <a:off x="2201047" y="3136895"/>
            <a:ext cx="7500990" cy="1588"/>
          </a:xfrm>
          <a:prstGeom prst="line">
            <a:avLst/>
          </a:prstGeom>
          <a:noFill/>
          <a:ln w="6350" algn="ctr">
            <a:solidFill>
              <a:schemeClr val="tx1"/>
            </a:solidFill>
            <a:prstDash val="sysDot"/>
            <a:round/>
            <a:headEnd/>
            <a:tailEnd/>
          </a:ln>
        </p:spPr>
      </p:cxnSp>
      <p:cxnSp>
        <p:nvCxnSpPr>
          <p:cNvPr id="74" name="Straight Connector 57"/>
          <p:cNvCxnSpPr>
            <a:cxnSpLocks noChangeShapeType="1"/>
            <a:endCxn id="34" idx="3"/>
          </p:cNvCxnSpPr>
          <p:nvPr/>
        </p:nvCxnSpPr>
        <p:spPr bwMode="auto">
          <a:xfrm flipV="1">
            <a:off x="2129609" y="4560403"/>
            <a:ext cx="7572428" cy="5252"/>
          </a:xfrm>
          <a:prstGeom prst="line">
            <a:avLst/>
          </a:prstGeom>
          <a:noFill/>
          <a:ln w="6350" algn="ctr">
            <a:solidFill>
              <a:schemeClr val="tx1"/>
            </a:solidFill>
            <a:prstDash val="sysDot"/>
            <a:round/>
            <a:headEnd/>
            <a:tailEnd/>
          </a:ln>
        </p:spPr>
      </p:cxnSp>
      <p:cxnSp>
        <p:nvCxnSpPr>
          <p:cNvPr id="77" name="Straight Connector 57"/>
          <p:cNvCxnSpPr>
            <a:cxnSpLocks noChangeShapeType="1"/>
          </p:cNvCxnSpPr>
          <p:nvPr/>
        </p:nvCxnSpPr>
        <p:spPr bwMode="auto">
          <a:xfrm>
            <a:off x="2201047" y="5351473"/>
            <a:ext cx="7500990" cy="1588"/>
          </a:xfrm>
          <a:prstGeom prst="line">
            <a:avLst/>
          </a:prstGeom>
          <a:noFill/>
          <a:ln w="6350" algn="ctr">
            <a:solidFill>
              <a:schemeClr val="tx1"/>
            </a:solidFill>
            <a:prstDash val="sysDot"/>
            <a:round/>
            <a:headEnd/>
            <a:tailEnd/>
          </a:ln>
        </p:spPr>
      </p:cxnSp>
      <p:cxnSp>
        <p:nvCxnSpPr>
          <p:cNvPr id="78" name="Straight Connector 57"/>
          <p:cNvCxnSpPr>
            <a:cxnSpLocks noChangeShapeType="1"/>
          </p:cNvCxnSpPr>
          <p:nvPr/>
        </p:nvCxnSpPr>
        <p:spPr bwMode="auto">
          <a:xfrm>
            <a:off x="2201047" y="5994415"/>
            <a:ext cx="7500990" cy="1588"/>
          </a:xfrm>
          <a:prstGeom prst="line">
            <a:avLst/>
          </a:prstGeom>
          <a:noFill/>
          <a:ln w="6350" algn="ctr">
            <a:solidFill>
              <a:schemeClr val="tx1"/>
            </a:solidFill>
            <a:prstDash val="sysDot"/>
            <a:round/>
            <a:headEnd/>
            <a:tailEnd/>
          </a:ln>
        </p:spPr>
      </p:cxnSp>
      <p:cxnSp>
        <p:nvCxnSpPr>
          <p:cNvPr id="21" name="Straight Connector 57"/>
          <p:cNvCxnSpPr>
            <a:cxnSpLocks noChangeShapeType="1"/>
          </p:cNvCxnSpPr>
          <p:nvPr/>
        </p:nvCxnSpPr>
        <p:spPr bwMode="auto">
          <a:xfrm>
            <a:off x="2129609" y="3851275"/>
            <a:ext cx="7572428" cy="1588"/>
          </a:xfrm>
          <a:prstGeom prst="line">
            <a:avLst/>
          </a:prstGeom>
          <a:noFill/>
          <a:ln w="6350" algn="ctr">
            <a:solidFill>
              <a:schemeClr val="tx1"/>
            </a:solidFill>
            <a:prstDash val="sysDot"/>
            <a:round/>
            <a:headEnd/>
            <a:tailEnd/>
          </a:ln>
        </p:spPr>
      </p:cxnSp>
      <p:sp>
        <p:nvSpPr>
          <p:cNvPr id="55" name="Rounded Rectangle 54"/>
          <p:cNvSpPr/>
          <p:nvPr/>
        </p:nvSpPr>
        <p:spPr bwMode="auto">
          <a:xfrm>
            <a:off x="591791" y="4429497"/>
            <a:ext cx="1224136" cy="1368152"/>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smtClean="0">
                <a:ln>
                  <a:noFill/>
                </a:ln>
                <a:solidFill>
                  <a:schemeClr val="tx1"/>
                </a:solidFill>
                <a:effectLst/>
                <a:latin typeface="Arial" pitchFamily="34" charset="0"/>
              </a:rPr>
              <a:t>Recall: </a:t>
            </a:r>
          </a:p>
          <a:p>
            <a:pPr marL="0" marR="0" indent="0" algn="l" defTabSz="914400" rtl="0" eaLnBrk="0" fontAlgn="base" latinLnBrk="0" hangingPunct="0">
              <a:lnSpc>
                <a:spcPct val="100000"/>
              </a:lnSpc>
              <a:spcBef>
                <a:spcPct val="0"/>
              </a:spcBef>
              <a:spcAft>
                <a:spcPct val="0"/>
              </a:spcAft>
              <a:buClrTx/>
              <a:buSzTx/>
              <a:buFontTx/>
              <a:buNone/>
              <a:tabLst/>
            </a:pPr>
            <a:r>
              <a:rPr kumimoji="0" lang="en-GB" b="0" i="0" u="none" strike="noStrike" cap="none" normalizeH="0" baseline="0" dirty="0" smtClean="0">
                <a:ln>
                  <a:noFill/>
                </a:ln>
                <a:solidFill>
                  <a:schemeClr val="tx1"/>
                </a:solidFill>
                <a:effectLst/>
                <a:latin typeface="Arial" pitchFamily="34" charset="0"/>
              </a:rPr>
              <a:t>Only 7% of motorists said younger</a:t>
            </a:r>
            <a:r>
              <a:rPr kumimoji="0" lang="en-GB" b="0" i="0" u="none" strike="noStrike" cap="none" normalizeH="0" dirty="0" smtClean="0">
                <a:ln>
                  <a:noFill/>
                </a:ln>
                <a:solidFill>
                  <a:schemeClr val="tx1"/>
                </a:solidFill>
                <a:effectLst/>
                <a:latin typeface="Arial" pitchFamily="34" charset="0"/>
              </a:rPr>
              <a:t> drivers were an ‘issue of concern’</a:t>
            </a:r>
            <a:endParaRPr kumimoji="0" lang="en-GB"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4201311" y="2424103"/>
            <a:ext cx="500066" cy="427260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aphicFrame>
        <p:nvGraphicFramePr>
          <p:cNvPr id="46" name="Chart 59"/>
          <p:cNvGraphicFramePr>
            <a:graphicFrameLocks/>
          </p:cNvGraphicFramePr>
          <p:nvPr/>
        </p:nvGraphicFramePr>
        <p:xfrm>
          <a:off x="2701113" y="2424103"/>
          <a:ext cx="3135312" cy="42484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7" name="Chart 58"/>
          <p:cNvGraphicFramePr>
            <a:graphicFrameLocks/>
          </p:cNvGraphicFramePr>
          <p:nvPr/>
        </p:nvGraphicFramePr>
        <p:xfrm>
          <a:off x="6354141" y="2341265"/>
          <a:ext cx="3656869" cy="4857784"/>
        </p:xfrm>
        <a:graphic>
          <a:graphicData uri="http://schemas.openxmlformats.org/drawingml/2006/chart">
            <c:chart xmlns:c="http://schemas.openxmlformats.org/drawingml/2006/chart" xmlns:r="http://schemas.openxmlformats.org/officeDocument/2006/relationships" r:id="rId4"/>
          </a:graphicData>
        </a:graphic>
      </p:graphicFrame>
      <p:cxnSp>
        <p:nvCxnSpPr>
          <p:cNvPr id="48" name="Straight Connector 131"/>
          <p:cNvCxnSpPr>
            <a:cxnSpLocks noChangeShapeType="1"/>
          </p:cNvCxnSpPr>
          <p:nvPr/>
        </p:nvCxnSpPr>
        <p:spPr bwMode="auto">
          <a:xfrm>
            <a:off x="5850085" y="2566979"/>
            <a:ext cx="0" cy="4166776"/>
          </a:xfrm>
          <a:prstGeom prst="line">
            <a:avLst/>
          </a:prstGeom>
          <a:noFill/>
          <a:ln w="9525" algn="ctr">
            <a:solidFill>
              <a:schemeClr val="tx1"/>
            </a:solidFill>
            <a:round/>
            <a:headEnd/>
            <a:tailEnd/>
          </a:ln>
        </p:spPr>
      </p:cxnSp>
      <p:sp>
        <p:nvSpPr>
          <p:cNvPr id="49" name="Rectangle 48"/>
          <p:cNvSpPr/>
          <p:nvPr/>
        </p:nvSpPr>
        <p:spPr>
          <a:xfrm>
            <a:off x="5882410" y="4409752"/>
            <a:ext cx="543739" cy="307777"/>
          </a:xfrm>
          <a:prstGeom prst="rect">
            <a:avLst/>
          </a:prstGeom>
        </p:spPr>
        <p:txBody>
          <a:bodyPr wrap="none">
            <a:spAutoFit/>
          </a:bodyPr>
          <a:lstStyle/>
          <a:p>
            <a:pPr algn="ctr"/>
            <a:r>
              <a:rPr lang="en-GB" sz="1400" dirty="0" smtClean="0"/>
              <a:t>30%</a:t>
            </a:r>
            <a:endParaRPr lang="en-GB" sz="1400" dirty="0"/>
          </a:p>
        </p:txBody>
      </p:sp>
      <p:sp>
        <p:nvSpPr>
          <p:cNvPr id="50" name="Rectangle 49"/>
          <p:cNvSpPr/>
          <p:nvPr/>
        </p:nvSpPr>
        <p:spPr>
          <a:xfrm>
            <a:off x="5863195" y="5273848"/>
            <a:ext cx="543739" cy="307777"/>
          </a:xfrm>
          <a:prstGeom prst="rect">
            <a:avLst/>
          </a:prstGeom>
        </p:spPr>
        <p:txBody>
          <a:bodyPr wrap="none">
            <a:spAutoFit/>
          </a:bodyPr>
          <a:lstStyle/>
          <a:p>
            <a:pPr algn="ctr"/>
            <a:r>
              <a:rPr lang="en-GB" sz="1400" dirty="0" smtClean="0"/>
              <a:t>38%</a:t>
            </a:r>
            <a:endParaRPr lang="en-GB" sz="1400" dirty="0"/>
          </a:p>
        </p:txBody>
      </p:sp>
      <p:sp>
        <p:nvSpPr>
          <p:cNvPr id="51" name="Rectangle 50"/>
          <p:cNvSpPr/>
          <p:nvPr/>
        </p:nvSpPr>
        <p:spPr>
          <a:xfrm>
            <a:off x="5863195" y="6065936"/>
            <a:ext cx="543739" cy="307777"/>
          </a:xfrm>
          <a:prstGeom prst="rect">
            <a:avLst/>
          </a:prstGeom>
        </p:spPr>
        <p:txBody>
          <a:bodyPr wrap="none">
            <a:spAutoFit/>
          </a:bodyPr>
          <a:lstStyle/>
          <a:p>
            <a:pPr algn="ctr"/>
            <a:r>
              <a:rPr lang="en-GB" sz="1400" dirty="0" smtClean="0"/>
              <a:t>36%</a:t>
            </a:r>
            <a:endParaRPr lang="en-GB" sz="1400" dirty="0"/>
          </a:p>
        </p:txBody>
      </p:sp>
      <p:sp>
        <p:nvSpPr>
          <p:cNvPr id="52" name="Rectangle 51"/>
          <p:cNvSpPr/>
          <p:nvPr/>
        </p:nvSpPr>
        <p:spPr>
          <a:xfrm>
            <a:off x="5863195" y="3637409"/>
            <a:ext cx="543739" cy="307777"/>
          </a:xfrm>
          <a:prstGeom prst="rect">
            <a:avLst/>
          </a:prstGeom>
        </p:spPr>
        <p:txBody>
          <a:bodyPr wrap="none">
            <a:spAutoFit/>
          </a:bodyPr>
          <a:lstStyle/>
          <a:p>
            <a:pPr algn="ctr"/>
            <a:r>
              <a:rPr lang="en-GB" sz="1400" dirty="0" smtClean="0"/>
              <a:t>22%</a:t>
            </a:r>
            <a:endParaRPr lang="en-GB" sz="1400" dirty="0"/>
          </a:p>
        </p:txBody>
      </p:sp>
      <p:sp>
        <p:nvSpPr>
          <p:cNvPr id="54" name="Rectangle 53"/>
          <p:cNvSpPr/>
          <p:nvPr/>
        </p:nvSpPr>
        <p:spPr>
          <a:xfrm>
            <a:off x="5863195" y="2897584"/>
            <a:ext cx="543739" cy="307777"/>
          </a:xfrm>
          <a:prstGeom prst="rect">
            <a:avLst/>
          </a:prstGeom>
        </p:spPr>
        <p:txBody>
          <a:bodyPr wrap="none">
            <a:spAutoFit/>
          </a:bodyPr>
          <a:lstStyle/>
          <a:p>
            <a:pPr algn="ctr"/>
            <a:r>
              <a:rPr lang="en-GB" sz="1400" dirty="0" smtClean="0"/>
              <a:t>17%</a:t>
            </a:r>
            <a:endParaRPr lang="en-GB" sz="1400" dirty="0"/>
          </a:p>
        </p:txBody>
      </p:sp>
      <p:cxnSp>
        <p:nvCxnSpPr>
          <p:cNvPr id="57" name="Straight Connector 131"/>
          <p:cNvCxnSpPr>
            <a:cxnSpLocks noChangeShapeType="1"/>
          </p:cNvCxnSpPr>
          <p:nvPr/>
        </p:nvCxnSpPr>
        <p:spPr bwMode="auto">
          <a:xfrm flipH="1">
            <a:off x="6498157" y="2566979"/>
            <a:ext cx="1589" cy="4166776"/>
          </a:xfrm>
          <a:prstGeom prst="line">
            <a:avLst/>
          </a:prstGeom>
          <a:noFill/>
          <a:ln w="9525" algn="ctr">
            <a:solidFill>
              <a:schemeClr val="tx1"/>
            </a:solidFill>
            <a:round/>
            <a:headEnd/>
            <a:tailEnd/>
          </a:ln>
        </p:spPr>
      </p:cxnSp>
      <p:sp>
        <p:nvSpPr>
          <p:cNvPr id="58" name="Rectangle 57"/>
          <p:cNvSpPr/>
          <p:nvPr/>
        </p:nvSpPr>
        <p:spPr>
          <a:xfrm>
            <a:off x="5704359" y="2034069"/>
            <a:ext cx="936104" cy="307777"/>
          </a:xfrm>
          <a:prstGeom prst="rect">
            <a:avLst/>
          </a:prstGeom>
        </p:spPr>
        <p:txBody>
          <a:bodyPr wrap="square">
            <a:spAutoFit/>
          </a:bodyPr>
          <a:lstStyle/>
          <a:p>
            <a:pPr algn="ctr"/>
            <a:r>
              <a:rPr lang="en-GB" sz="1400" b="1" dirty="0" smtClean="0"/>
              <a:t>Neither</a:t>
            </a:r>
            <a:endParaRPr lang="en-GB" sz="1400" b="1" dirty="0"/>
          </a:p>
        </p:txBody>
      </p:sp>
      <p:sp>
        <p:nvSpPr>
          <p:cNvPr id="42" name="Title 1"/>
          <p:cNvSpPr txBox="1">
            <a:spLocks/>
          </p:cNvSpPr>
          <p:nvPr/>
        </p:nvSpPr>
        <p:spPr bwMode="auto">
          <a:xfrm>
            <a:off x="663799" y="352401"/>
            <a:ext cx="9839325" cy="1079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rPr>
              <a:t>Improving safety by restricting young drivers (2).</a:t>
            </a:r>
            <a:br>
              <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rPr>
            </a:br>
            <a:r>
              <a:rPr lang="en-GB" sz="1400" kern="0" dirty="0" smtClean="0"/>
              <a:t>Along with half of young drivers, the vast majority of parents believe that motorway driving should form an integral part of driving education. Training in night driving is also considered to be a priority.</a:t>
            </a:r>
            <a:endPar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endParaRPr>
          </a:p>
        </p:txBody>
      </p:sp>
      <p:sp>
        <p:nvSpPr>
          <p:cNvPr id="43" name="Rectangle 23"/>
          <p:cNvSpPr>
            <a:spLocks noChangeArrowheads="1"/>
          </p:cNvSpPr>
          <p:nvPr/>
        </p:nvSpPr>
        <p:spPr bwMode="auto">
          <a:xfrm>
            <a:off x="1711327" y="6853259"/>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S5Q3  Thinking specifically about young people between the ages of 17 and 24 and the following practices and technologies that could be used to improve road safety, which of the following statements best describes how acceptable you personally think it would be to implement such an approach for young people.</a:t>
            </a:r>
          </a:p>
          <a:p>
            <a:pPr marL="391077" indent="-391077" eaLnBrk="0" hangingPunct="0">
              <a:defRPr/>
            </a:pPr>
            <a:r>
              <a:rPr lang="en-GB" sz="1000" dirty="0" smtClean="0">
                <a:solidFill>
                  <a:srgbClr val="4D4D4D"/>
                </a:solidFill>
                <a:latin typeface="+mn-lt"/>
              </a:rPr>
              <a:t>Base: those who have children at home (n=525)</a:t>
            </a:r>
            <a:endParaRPr lang="en-GB" sz="1000" dirty="0">
              <a:solidFill>
                <a:srgbClr val="4D4D4D"/>
              </a:solidFill>
              <a:latin typeface="+mn-lt"/>
            </a:endParaRPr>
          </a:p>
        </p:txBody>
      </p:sp>
      <p:sp>
        <p:nvSpPr>
          <p:cNvPr id="30" name="Rectangle 29"/>
          <p:cNvSpPr/>
          <p:nvPr/>
        </p:nvSpPr>
        <p:spPr>
          <a:xfrm>
            <a:off x="2201047" y="2605197"/>
            <a:ext cx="1857388" cy="600164"/>
          </a:xfrm>
          <a:prstGeom prst="rect">
            <a:avLst/>
          </a:prstGeom>
        </p:spPr>
        <p:txBody>
          <a:bodyPr wrap="square">
            <a:spAutoFit/>
          </a:bodyPr>
          <a:lstStyle/>
          <a:p>
            <a:r>
              <a:rPr lang="en-GB" dirty="0" smtClean="0">
                <a:solidFill>
                  <a:prstClr val="black"/>
                </a:solidFill>
              </a:rPr>
              <a:t>Give young people ‘motorway driving training’ before their driving test</a:t>
            </a:r>
          </a:p>
        </p:txBody>
      </p:sp>
      <p:sp>
        <p:nvSpPr>
          <p:cNvPr id="31" name="Rectangle 30"/>
          <p:cNvSpPr/>
          <p:nvPr/>
        </p:nvSpPr>
        <p:spPr>
          <a:xfrm>
            <a:off x="2201047" y="4164112"/>
            <a:ext cx="1928826" cy="769441"/>
          </a:xfrm>
          <a:prstGeom prst="rect">
            <a:avLst/>
          </a:prstGeom>
        </p:spPr>
        <p:txBody>
          <a:bodyPr wrap="square">
            <a:spAutoFit/>
          </a:bodyPr>
          <a:lstStyle/>
          <a:p>
            <a:r>
              <a:rPr lang="en-GB" dirty="0" smtClean="0"/>
              <a:t>Reduce the provisional license age to 16, thus enabling more driving experience</a:t>
            </a:r>
            <a:endParaRPr lang="en-GB" dirty="0"/>
          </a:p>
        </p:txBody>
      </p:sp>
      <p:sp>
        <p:nvSpPr>
          <p:cNvPr id="32" name="Rectangle 31"/>
          <p:cNvSpPr/>
          <p:nvPr/>
        </p:nvSpPr>
        <p:spPr>
          <a:xfrm>
            <a:off x="2160577" y="4930938"/>
            <a:ext cx="1857388" cy="938719"/>
          </a:xfrm>
          <a:prstGeom prst="rect">
            <a:avLst/>
          </a:prstGeom>
        </p:spPr>
        <p:txBody>
          <a:bodyPr wrap="square">
            <a:spAutoFit/>
          </a:bodyPr>
          <a:lstStyle/>
          <a:p>
            <a:r>
              <a:rPr lang="en-GB" dirty="0" smtClean="0"/>
              <a:t>Make young drivers re-take the driving test periodically, with compulsory re-training for those that fail</a:t>
            </a:r>
          </a:p>
        </p:txBody>
      </p:sp>
      <p:sp>
        <p:nvSpPr>
          <p:cNvPr id="33" name="Rectangle 32"/>
          <p:cNvSpPr/>
          <p:nvPr/>
        </p:nvSpPr>
        <p:spPr>
          <a:xfrm>
            <a:off x="2201047" y="6013673"/>
            <a:ext cx="1714512" cy="430887"/>
          </a:xfrm>
          <a:prstGeom prst="rect">
            <a:avLst/>
          </a:prstGeom>
        </p:spPr>
        <p:txBody>
          <a:bodyPr wrap="square">
            <a:spAutoFit/>
          </a:bodyPr>
          <a:lstStyle/>
          <a:p>
            <a:r>
              <a:rPr lang="en-GB" dirty="0" smtClean="0"/>
              <a:t>Increase the minimum driving age</a:t>
            </a:r>
          </a:p>
        </p:txBody>
      </p:sp>
      <p:sp>
        <p:nvSpPr>
          <p:cNvPr id="34" name="Rectangle 33"/>
          <p:cNvSpPr/>
          <p:nvPr/>
        </p:nvSpPr>
        <p:spPr>
          <a:xfrm>
            <a:off x="2201047" y="3397285"/>
            <a:ext cx="1785950" cy="600164"/>
          </a:xfrm>
          <a:prstGeom prst="rect">
            <a:avLst/>
          </a:prstGeom>
        </p:spPr>
        <p:txBody>
          <a:bodyPr wrap="square">
            <a:spAutoFit/>
          </a:bodyPr>
          <a:lstStyle/>
          <a:p>
            <a:r>
              <a:rPr lang="en-GB" dirty="0" smtClean="0"/>
              <a:t>Give young people ‘night driving’ training before the driving test</a:t>
            </a:r>
            <a:endParaRPr lang="en-GB" dirty="0"/>
          </a:p>
        </p:txBody>
      </p:sp>
      <p:sp>
        <p:nvSpPr>
          <p:cNvPr id="26" name="Rectangle 25"/>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
        <p:nvSpPr>
          <p:cNvPr id="39" name="Rectangle 38"/>
          <p:cNvSpPr/>
          <p:nvPr/>
        </p:nvSpPr>
        <p:spPr>
          <a:xfrm>
            <a:off x="3701245" y="1900883"/>
            <a:ext cx="1500198" cy="523220"/>
          </a:xfrm>
          <a:prstGeom prst="rect">
            <a:avLst/>
          </a:prstGeom>
          <a:noFill/>
        </p:spPr>
        <p:txBody>
          <a:bodyPr wrap="square">
            <a:spAutoFit/>
          </a:bodyPr>
          <a:lstStyle/>
          <a:p>
            <a:pPr algn="ctr"/>
            <a:r>
              <a:rPr lang="en-GB" sz="1400" b="1" dirty="0" smtClean="0"/>
              <a:t>Total unacceptable</a:t>
            </a:r>
            <a:endParaRPr lang="en-GB" sz="1400" b="1" dirty="0"/>
          </a:p>
        </p:txBody>
      </p:sp>
      <p:sp>
        <p:nvSpPr>
          <p:cNvPr id="40" name="Rectangle 39"/>
          <p:cNvSpPr/>
          <p:nvPr/>
        </p:nvSpPr>
        <p:spPr bwMode="auto">
          <a:xfrm>
            <a:off x="9273409" y="2424103"/>
            <a:ext cx="500066" cy="4272600"/>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1" name="Text Box 17"/>
          <p:cNvSpPr txBox="1">
            <a:spLocks noChangeArrowheads="1"/>
          </p:cNvSpPr>
          <p:nvPr/>
        </p:nvSpPr>
        <p:spPr bwMode="auto">
          <a:xfrm>
            <a:off x="9247109" y="281773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78%</a:t>
            </a:r>
            <a:endParaRPr lang="en-GB" sz="1400" b="1" dirty="0">
              <a:latin typeface="+mn-lt"/>
              <a:ea typeface="Geneva" pitchFamily="-107" charset="-128"/>
              <a:cs typeface="+mn-cs"/>
            </a:endParaRPr>
          </a:p>
        </p:txBody>
      </p:sp>
      <p:sp>
        <p:nvSpPr>
          <p:cNvPr id="45" name="Text Box 17"/>
          <p:cNvSpPr txBox="1">
            <a:spLocks noChangeArrowheads="1"/>
          </p:cNvSpPr>
          <p:nvPr/>
        </p:nvSpPr>
        <p:spPr bwMode="auto">
          <a:xfrm>
            <a:off x="9260259" y="363854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76%</a:t>
            </a:r>
            <a:endParaRPr lang="en-GB" sz="1400" b="1" dirty="0">
              <a:latin typeface="+mn-lt"/>
              <a:ea typeface="Geneva" pitchFamily="-107" charset="-128"/>
              <a:cs typeface="+mn-cs"/>
            </a:endParaRPr>
          </a:p>
        </p:txBody>
      </p:sp>
      <p:sp>
        <p:nvSpPr>
          <p:cNvPr id="53" name="Text Box 17"/>
          <p:cNvSpPr txBox="1">
            <a:spLocks noChangeArrowheads="1"/>
          </p:cNvSpPr>
          <p:nvPr/>
        </p:nvSpPr>
        <p:spPr bwMode="auto">
          <a:xfrm>
            <a:off x="9260259" y="446080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37%</a:t>
            </a:r>
            <a:endParaRPr lang="en-GB" sz="1400" b="1" dirty="0">
              <a:latin typeface="+mn-lt"/>
              <a:ea typeface="Geneva" pitchFamily="-107" charset="-128"/>
              <a:cs typeface="+mn-cs"/>
            </a:endParaRPr>
          </a:p>
        </p:txBody>
      </p:sp>
      <p:sp>
        <p:nvSpPr>
          <p:cNvPr id="59" name="Text Box 17"/>
          <p:cNvSpPr txBox="1">
            <a:spLocks noChangeArrowheads="1"/>
          </p:cNvSpPr>
          <p:nvPr/>
        </p:nvSpPr>
        <p:spPr bwMode="auto">
          <a:xfrm>
            <a:off x="9260259"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36%</a:t>
            </a:r>
            <a:endParaRPr lang="en-GB" sz="1400" b="1" dirty="0">
              <a:latin typeface="+mn-lt"/>
              <a:ea typeface="Geneva" pitchFamily="-107" charset="-128"/>
              <a:cs typeface="+mn-cs"/>
            </a:endParaRPr>
          </a:p>
        </p:txBody>
      </p:sp>
      <p:sp>
        <p:nvSpPr>
          <p:cNvPr id="60" name="Text Box 17"/>
          <p:cNvSpPr txBox="1">
            <a:spLocks noChangeArrowheads="1"/>
          </p:cNvSpPr>
          <p:nvPr/>
        </p:nvSpPr>
        <p:spPr bwMode="auto">
          <a:xfrm>
            <a:off x="9260259" y="613887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34%</a:t>
            </a:r>
            <a:endParaRPr lang="en-GB" sz="1400" b="1" dirty="0">
              <a:latin typeface="+mn-lt"/>
              <a:ea typeface="Geneva" pitchFamily="-107" charset="-128"/>
              <a:cs typeface="+mn-cs"/>
            </a:endParaRPr>
          </a:p>
        </p:txBody>
      </p:sp>
      <p:sp>
        <p:nvSpPr>
          <p:cNvPr id="61" name="Rectangle 60"/>
          <p:cNvSpPr/>
          <p:nvPr/>
        </p:nvSpPr>
        <p:spPr>
          <a:xfrm>
            <a:off x="8916219" y="1900883"/>
            <a:ext cx="1143008" cy="523220"/>
          </a:xfrm>
          <a:prstGeom prst="rect">
            <a:avLst/>
          </a:prstGeom>
          <a:noFill/>
        </p:spPr>
        <p:txBody>
          <a:bodyPr wrap="square">
            <a:spAutoFit/>
          </a:bodyPr>
          <a:lstStyle/>
          <a:p>
            <a:pPr algn="ctr"/>
            <a:r>
              <a:rPr lang="en-GB" sz="1400" b="1" dirty="0" smtClean="0"/>
              <a:t>Total acceptable</a:t>
            </a:r>
            <a:endParaRPr lang="en-GB" sz="1400" b="1" dirty="0"/>
          </a:p>
        </p:txBody>
      </p:sp>
      <p:sp>
        <p:nvSpPr>
          <p:cNvPr id="62" name="Rectangle 61"/>
          <p:cNvSpPr/>
          <p:nvPr/>
        </p:nvSpPr>
        <p:spPr>
          <a:xfrm>
            <a:off x="700849" y="1638285"/>
            <a:ext cx="2857520" cy="338554"/>
          </a:xfrm>
          <a:prstGeom prst="rect">
            <a:avLst/>
          </a:prstGeom>
          <a:noFill/>
        </p:spPr>
        <p:txBody>
          <a:bodyPr wrap="square">
            <a:spAutoFit/>
          </a:bodyPr>
          <a:lstStyle/>
          <a:p>
            <a:pPr algn="ctr"/>
            <a:r>
              <a:rPr lang="en-GB" sz="1600" b="1" dirty="0" smtClean="0"/>
              <a:t>Amongst parents...</a:t>
            </a:r>
            <a:endParaRPr lang="en-GB" sz="1600" b="1" dirty="0"/>
          </a:p>
        </p:txBody>
      </p:sp>
      <p:graphicFrame>
        <p:nvGraphicFramePr>
          <p:cNvPr id="63" name="Table 62"/>
          <p:cNvGraphicFramePr>
            <a:graphicFrameLocks noGrp="1"/>
          </p:cNvGraphicFramePr>
          <p:nvPr/>
        </p:nvGraphicFramePr>
        <p:xfrm>
          <a:off x="567769" y="2424103"/>
          <a:ext cx="1633278" cy="975360"/>
        </p:xfrm>
        <a:graphic>
          <a:graphicData uri="http://schemas.openxmlformats.org/drawingml/2006/table">
            <a:tbl>
              <a:tblPr firstRow="1" bandRow="1">
                <a:tableStyleId>{2D5ABB26-0587-4C30-8999-92F81FD0307C}</a:tableStyleId>
              </a:tblPr>
              <a:tblGrid>
                <a:gridCol w="214314"/>
                <a:gridCol w="1418964"/>
              </a:tblGrid>
              <a:tr h="210105">
                <a:tc>
                  <a:txBody>
                    <a:bodyPr/>
                    <a:lstStyle/>
                    <a:p>
                      <a:endParaRPr lang="en-GB" sz="1000" dirty="0"/>
                    </a:p>
                  </a:txBody>
                  <a:tcPr>
                    <a:solidFill>
                      <a:schemeClr val="accent3">
                        <a:lumMod val="75000"/>
                      </a:schemeClr>
                    </a:solidFill>
                  </a:tcPr>
                </a:tc>
                <a:tc>
                  <a:txBody>
                    <a:bodyPr/>
                    <a:lstStyle/>
                    <a:p>
                      <a:r>
                        <a:rPr lang="en-GB" sz="1000" dirty="0" smtClean="0"/>
                        <a:t>Agree</a:t>
                      </a:r>
                      <a:r>
                        <a:rPr lang="en-GB" sz="1000" baseline="0" dirty="0" smtClean="0"/>
                        <a:t> completely</a:t>
                      </a:r>
                      <a:endParaRPr lang="en-GB" sz="1000" dirty="0"/>
                    </a:p>
                  </a:txBody>
                  <a:tcPr/>
                </a:tc>
              </a:tr>
              <a:tr h="210105">
                <a:tc>
                  <a:txBody>
                    <a:bodyPr/>
                    <a:lstStyle/>
                    <a:p>
                      <a:endParaRPr lang="en-GB" sz="1000" dirty="0"/>
                    </a:p>
                  </a:txBody>
                  <a:tcPr>
                    <a:solidFill>
                      <a:schemeClr val="accent3"/>
                    </a:solidFill>
                  </a:tcPr>
                </a:tc>
                <a:tc>
                  <a:txBody>
                    <a:bodyPr/>
                    <a:lstStyle/>
                    <a:p>
                      <a:r>
                        <a:rPr lang="en-GB" sz="1000" dirty="0" smtClean="0"/>
                        <a:t>Agree</a:t>
                      </a:r>
                      <a:endParaRPr lang="en-GB" sz="1000" dirty="0"/>
                    </a:p>
                  </a:txBody>
                  <a:tcPr/>
                </a:tc>
              </a:tr>
              <a:tr h="210105">
                <a:tc>
                  <a:txBody>
                    <a:bodyPr/>
                    <a:lstStyle/>
                    <a:p>
                      <a:endParaRPr lang="en-GB" sz="1000" dirty="0"/>
                    </a:p>
                  </a:txBody>
                  <a:tcPr>
                    <a:solidFill>
                      <a:schemeClr val="accent2"/>
                    </a:solidFill>
                  </a:tcPr>
                </a:tc>
                <a:tc>
                  <a:txBody>
                    <a:bodyPr/>
                    <a:lstStyle/>
                    <a:p>
                      <a:r>
                        <a:rPr lang="en-GB" sz="1000" dirty="0" smtClean="0"/>
                        <a:t>Disagree </a:t>
                      </a:r>
                      <a:endParaRPr lang="en-GB" sz="1000" dirty="0"/>
                    </a:p>
                  </a:txBody>
                  <a:tcPr/>
                </a:tc>
              </a:tr>
              <a:tr h="210105">
                <a:tc>
                  <a:txBody>
                    <a:bodyPr/>
                    <a:lstStyle/>
                    <a:p>
                      <a:endParaRPr lang="en-GB" sz="1000" dirty="0"/>
                    </a:p>
                  </a:txBody>
                  <a:tcPr>
                    <a:solidFill>
                      <a:schemeClr val="accent2">
                        <a:lumMod val="75000"/>
                      </a:schemeClr>
                    </a:solidFill>
                  </a:tcPr>
                </a:tc>
                <a:tc>
                  <a:txBody>
                    <a:bodyPr/>
                    <a:lstStyle/>
                    <a:p>
                      <a:r>
                        <a:rPr lang="en-GB" sz="1000" dirty="0" smtClean="0"/>
                        <a:t>Disagree completely</a:t>
                      </a:r>
                      <a:endParaRPr lang="en-GB" sz="1000" dirty="0"/>
                    </a:p>
                  </a:txBody>
                  <a:tcPr/>
                </a:tc>
              </a:tr>
            </a:tbl>
          </a:graphicData>
        </a:graphic>
      </p:graphicFrame>
      <p:sp>
        <p:nvSpPr>
          <p:cNvPr id="64" name="Text Box 17"/>
          <p:cNvSpPr txBox="1">
            <a:spLocks noChangeArrowheads="1"/>
          </p:cNvSpPr>
          <p:nvPr/>
        </p:nvSpPr>
        <p:spPr bwMode="auto">
          <a:xfrm>
            <a:off x="4175011" y="285417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4188161" y="3674989"/>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66" name="Text Box 17"/>
          <p:cNvSpPr txBox="1">
            <a:spLocks noChangeArrowheads="1"/>
          </p:cNvSpPr>
          <p:nvPr/>
        </p:nvSpPr>
        <p:spPr bwMode="auto">
          <a:xfrm>
            <a:off x="4188161" y="449724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34%</a:t>
            </a:r>
            <a:endParaRPr lang="en-GB" sz="1400" b="1" dirty="0">
              <a:latin typeface="+mn-lt"/>
              <a:ea typeface="Geneva" pitchFamily="-107" charset="-128"/>
              <a:cs typeface="+mn-cs"/>
            </a:endParaRPr>
          </a:p>
        </p:txBody>
      </p:sp>
      <p:sp>
        <p:nvSpPr>
          <p:cNvPr id="67" name="Text Box 17"/>
          <p:cNvSpPr txBox="1">
            <a:spLocks noChangeArrowheads="1"/>
          </p:cNvSpPr>
          <p:nvPr/>
        </p:nvSpPr>
        <p:spPr bwMode="auto">
          <a:xfrm>
            <a:off x="4188161" y="531806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27%</a:t>
            </a:r>
            <a:endParaRPr lang="en-GB" sz="1400" b="1" dirty="0">
              <a:latin typeface="+mn-lt"/>
              <a:ea typeface="Geneva" pitchFamily="-107" charset="-128"/>
              <a:cs typeface="+mn-cs"/>
            </a:endParaRPr>
          </a:p>
        </p:txBody>
      </p:sp>
      <p:sp>
        <p:nvSpPr>
          <p:cNvPr id="68" name="Text Box 17"/>
          <p:cNvSpPr txBox="1">
            <a:spLocks noChangeArrowheads="1"/>
          </p:cNvSpPr>
          <p:nvPr/>
        </p:nvSpPr>
        <p:spPr bwMode="auto">
          <a:xfrm>
            <a:off x="4188161" y="617531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30%</a:t>
            </a:r>
            <a:endParaRPr lang="en-GB" sz="1400" b="1" dirty="0">
              <a:latin typeface="+mn-lt"/>
              <a:ea typeface="Geneva" pitchFamily="-107" charset="-128"/>
              <a:cs typeface="+mn-cs"/>
            </a:endParaRPr>
          </a:p>
        </p:txBody>
      </p:sp>
      <p:cxnSp>
        <p:nvCxnSpPr>
          <p:cNvPr id="70" name="Straight Connector 57"/>
          <p:cNvCxnSpPr>
            <a:cxnSpLocks noChangeShapeType="1"/>
          </p:cNvCxnSpPr>
          <p:nvPr/>
        </p:nvCxnSpPr>
        <p:spPr bwMode="auto">
          <a:xfrm>
            <a:off x="2129609" y="3352797"/>
            <a:ext cx="7643866" cy="1588"/>
          </a:xfrm>
          <a:prstGeom prst="line">
            <a:avLst/>
          </a:prstGeom>
          <a:noFill/>
          <a:ln w="6350" algn="ctr">
            <a:solidFill>
              <a:schemeClr val="tx1"/>
            </a:solidFill>
            <a:prstDash val="sysDot"/>
            <a:round/>
            <a:headEnd/>
            <a:tailEnd/>
          </a:ln>
        </p:spPr>
      </p:cxnSp>
      <p:cxnSp>
        <p:nvCxnSpPr>
          <p:cNvPr id="74" name="Straight Connector 57"/>
          <p:cNvCxnSpPr>
            <a:cxnSpLocks noChangeShapeType="1"/>
          </p:cNvCxnSpPr>
          <p:nvPr/>
        </p:nvCxnSpPr>
        <p:spPr bwMode="auto">
          <a:xfrm>
            <a:off x="2129609" y="4065589"/>
            <a:ext cx="7643866" cy="1588"/>
          </a:xfrm>
          <a:prstGeom prst="line">
            <a:avLst/>
          </a:prstGeom>
          <a:noFill/>
          <a:ln w="6350" algn="ctr">
            <a:solidFill>
              <a:schemeClr val="tx1"/>
            </a:solidFill>
            <a:prstDash val="sysDot"/>
            <a:round/>
            <a:headEnd/>
            <a:tailEnd/>
          </a:ln>
        </p:spPr>
      </p:cxnSp>
      <p:cxnSp>
        <p:nvCxnSpPr>
          <p:cNvPr id="75" name="Straight Connector 57"/>
          <p:cNvCxnSpPr>
            <a:cxnSpLocks noChangeShapeType="1"/>
          </p:cNvCxnSpPr>
          <p:nvPr/>
        </p:nvCxnSpPr>
        <p:spPr bwMode="auto">
          <a:xfrm>
            <a:off x="2129609" y="4922845"/>
            <a:ext cx="7643866" cy="1588"/>
          </a:xfrm>
          <a:prstGeom prst="line">
            <a:avLst/>
          </a:prstGeom>
          <a:noFill/>
          <a:ln w="6350" algn="ctr">
            <a:solidFill>
              <a:schemeClr val="tx1"/>
            </a:solidFill>
            <a:prstDash val="sysDot"/>
            <a:round/>
            <a:headEnd/>
            <a:tailEnd/>
          </a:ln>
        </p:spPr>
      </p:cxnSp>
      <p:cxnSp>
        <p:nvCxnSpPr>
          <p:cNvPr id="76" name="Straight Connector 57"/>
          <p:cNvCxnSpPr>
            <a:cxnSpLocks noChangeShapeType="1"/>
          </p:cNvCxnSpPr>
          <p:nvPr/>
        </p:nvCxnSpPr>
        <p:spPr bwMode="auto">
          <a:xfrm>
            <a:off x="2129609" y="5922977"/>
            <a:ext cx="7643866" cy="1588"/>
          </a:xfrm>
          <a:prstGeom prst="line">
            <a:avLst/>
          </a:prstGeom>
          <a:noFill/>
          <a:ln w="6350" algn="ctr">
            <a:solidFill>
              <a:schemeClr val="tx1"/>
            </a:solidFill>
            <a:prstDash val="sysDot"/>
            <a:round/>
            <a:headEnd/>
            <a:tailEnd/>
          </a:ln>
        </p:spPr>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Helping children become drivers.</a:t>
            </a:r>
            <a:br>
              <a:rPr dirty="0" smtClean="0">
                <a:latin typeface="Arial" pitchFamily="34" charset="0"/>
                <a:ea typeface="Geneva"/>
                <a:cs typeface="Geneva"/>
              </a:rPr>
            </a:br>
            <a:r>
              <a:rPr sz="1400" dirty="0" smtClean="0">
                <a:latin typeface="Arial" pitchFamily="34" charset="0"/>
                <a:ea typeface="Geneva"/>
                <a:cs typeface="Geneva"/>
              </a:rPr>
              <a:t>1 in 3 parents plan to pay for their children's driving lesson, and 4 in 10 have thought about arrangements for taking out their child's car insurance policy.</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58105" y="6853259"/>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S5Q1  Thinking about your children, are you planning to do any of the following when they reach driving age…?  </a:t>
            </a:r>
          </a:p>
          <a:p>
            <a:pPr eaLnBrk="0" hangingPunct="0">
              <a:defRPr/>
            </a:pPr>
            <a:r>
              <a:rPr lang="en-GB" sz="1000" dirty="0" smtClean="0">
                <a:solidFill>
                  <a:srgbClr val="4D4D4D"/>
                </a:solidFill>
              </a:rPr>
              <a:t>S5Q2  Thinking about car insurance for your children, do you intend on adding them to your own insurance policy or taking out a separate policy for them?  </a:t>
            </a:r>
          </a:p>
          <a:p>
            <a:pPr marL="391077" indent="-391077" eaLnBrk="0" hangingPunct="0">
              <a:defRPr/>
            </a:pPr>
            <a:r>
              <a:rPr lang="en-GB" sz="1000" dirty="0" smtClean="0">
                <a:solidFill>
                  <a:srgbClr val="4D4D4D"/>
                </a:solidFill>
                <a:latin typeface="+mn-lt"/>
              </a:rPr>
              <a:t>Base: those who have children at home (n=525)</a:t>
            </a:r>
            <a:endParaRPr lang="en-GB" sz="1000" dirty="0">
              <a:solidFill>
                <a:srgbClr val="4D4D4D"/>
              </a:solidFill>
              <a:latin typeface="+mn-lt"/>
            </a:endParaRPr>
          </a:p>
        </p:txBody>
      </p:sp>
      <p:sp>
        <p:nvSpPr>
          <p:cNvPr id="13" name="Text Box 17"/>
          <p:cNvSpPr txBox="1">
            <a:spLocks noChangeArrowheads="1"/>
          </p:cNvSpPr>
          <p:nvPr/>
        </p:nvSpPr>
        <p:spPr bwMode="auto">
          <a:xfrm>
            <a:off x="6273013" y="1638285"/>
            <a:ext cx="2500330" cy="536194"/>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Plans regarding insurance in particular</a:t>
            </a:r>
            <a:endParaRPr lang="en-GB" sz="1400" b="1" dirty="0">
              <a:latin typeface="+mn-lt"/>
              <a:ea typeface="Geneva" pitchFamily="-107" charset="-128"/>
              <a:cs typeface="+mn-cs"/>
            </a:endParaRPr>
          </a:p>
        </p:txBody>
      </p:sp>
      <p:graphicFrame>
        <p:nvGraphicFramePr>
          <p:cNvPr id="8" name="Chart 7"/>
          <p:cNvGraphicFramePr/>
          <p:nvPr/>
        </p:nvGraphicFramePr>
        <p:xfrm>
          <a:off x="5630071" y="2209789"/>
          <a:ext cx="3500462" cy="40919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p:nvPr/>
        </p:nvGraphicFramePr>
        <p:xfrm>
          <a:off x="986601" y="2138351"/>
          <a:ext cx="4572032" cy="4306800"/>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 Box 17"/>
          <p:cNvSpPr txBox="1">
            <a:spLocks noChangeArrowheads="1"/>
          </p:cNvSpPr>
          <p:nvPr/>
        </p:nvSpPr>
        <p:spPr bwMode="auto">
          <a:xfrm>
            <a:off x="1700981" y="1621185"/>
            <a:ext cx="3143272" cy="536194"/>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General plans to help children once they reach driving age</a:t>
            </a:r>
            <a:endParaRPr lang="en-GB" sz="1400" b="1" dirty="0">
              <a:latin typeface="+mn-lt"/>
              <a:ea typeface="Geneva" pitchFamily="-107" charset="-128"/>
              <a:cs typeface="+mn-cs"/>
            </a:endParaRPr>
          </a:p>
        </p:txBody>
      </p:sp>
      <p:sp>
        <p:nvSpPr>
          <p:cNvPr id="14" name="Rectangle 13"/>
          <p:cNvSpPr/>
          <p:nvPr/>
        </p:nvSpPr>
        <p:spPr bwMode="auto">
          <a:xfrm>
            <a:off x="8416153" y="0"/>
            <a:ext cx="2272485" cy="352401"/>
          </a:xfrm>
          <a:prstGeom prst="rect">
            <a:avLst/>
          </a:prstGeom>
          <a:solidFill>
            <a:schemeClr val="accent4"/>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Young drivers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7" descr="BUTLERS WHARF"/>
          <p:cNvPicPr>
            <a:picLocks noChangeAspect="1" noChangeArrowheads="1"/>
          </p:cNvPicPr>
          <p:nvPr/>
        </p:nvPicPr>
        <p:blipFill>
          <a:blip r:embed="rId3" cstate="print"/>
          <a:srcRect/>
          <a:stretch>
            <a:fillRect/>
          </a:stretch>
        </p:blipFill>
        <p:spPr bwMode="auto">
          <a:xfrm>
            <a:off x="2590815" y="2352665"/>
            <a:ext cx="2711955" cy="1266835"/>
          </a:xfrm>
          <a:prstGeom prst="rect">
            <a:avLst/>
          </a:prstGeom>
          <a:noFill/>
          <a:ln w="9525">
            <a:noFill/>
            <a:miter lim="800000"/>
            <a:headEnd/>
            <a:tailEnd/>
          </a:ln>
        </p:spPr>
      </p:pic>
      <p:sp>
        <p:nvSpPr>
          <p:cNvPr id="7" name="Title 6"/>
          <p:cNvSpPr>
            <a:spLocks noGrp="1"/>
          </p:cNvSpPr>
          <p:nvPr>
            <p:ph type="title"/>
          </p:nvPr>
        </p:nvSpPr>
        <p:spPr>
          <a:xfrm>
            <a:off x="865188" y="3859213"/>
            <a:ext cx="8336783" cy="1111250"/>
          </a:xfrm>
        </p:spPr>
        <p:txBody>
          <a:bodyPr/>
          <a:lstStyle/>
          <a:p>
            <a:pPr eaLnBrk="1" hangingPunct="1">
              <a:lnSpc>
                <a:spcPts val="3799"/>
              </a:lnSpc>
              <a:defRPr/>
            </a:pPr>
            <a:r>
              <a:rPr lang="en-GB" dirty="0" smtClean="0">
                <a:latin typeface="+mn-lt"/>
              </a:rPr>
              <a:t>Gauging the mood in 2013 – </a:t>
            </a:r>
            <a:br>
              <a:rPr lang="en-GB" dirty="0" smtClean="0">
                <a:latin typeface="+mn-lt"/>
              </a:rPr>
            </a:br>
            <a:r>
              <a:rPr lang="en-GB" sz="2800" dirty="0" smtClean="0">
                <a:latin typeface="+mn-lt"/>
              </a:rPr>
              <a:t>Tracker questions.</a:t>
            </a:r>
            <a:r>
              <a:rPr lang="en-GB" dirty="0" smtClean="0">
                <a:latin typeface="+mn-lt"/>
              </a:rPr>
              <a:t/>
            </a:r>
            <a:br>
              <a:rPr lang="en-GB" dirty="0" smtClean="0">
                <a:latin typeface="+mn-lt"/>
              </a:rPr>
            </a:br>
            <a:endParaRPr lang="en-GB" dirty="0">
              <a:latin typeface="+mn-lt"/>
            </a:endParaRPr>
          </a:p>
        </p:txBody>
      </p:sp>
      <p:pic>
        <p:nvPicPr>
          <p:cNvPr id="6" name="Picture 14" descr="2008-mercedes"/>
          <p:cNvPicPr>
            <a:picLocks noChangeAspect="1" noChangeArrowheads="1"/>
          </p:cNvPicPr>
          <p:nvPr/>
        </p:nvPicPr>
        <p:blipFill>
          <a:blip r:embed="rId4" cstate="print"/>
          <a:srcRect/>
          <a:stretch>
            <a:fillRect/>
          </a:stretch>
        </p:blipFill>
        <p:spPr bwMode="auto">
          <a:xfrm>
            <a:off x="5258606" y="2352665"/>
            <a:ext cx="1800225" cy="1273175"/>
          </a:xfrm>
          <a:prstGeom prst="rect">
            <a:avLst/>
          </a:prstGeom>
          <a:noFill/>
          <a:ln w="9525">
            <a:noFill/>
            <a:miter lim="800000"/>
            <a:headEnd/>
            <a:tailEnd/>
          </a:ln>
        </p:spPr>
      </p:pic>
      <p:pic>
        <p:nvPicPr>
          <p:cNvPr id="8" name="Picture 9" descr="1988-130"/>
          <p:cNvPicPr>
            <a:picLocks noChangeArrowheads="1"/>
          </p:cNvPicPr>
          <p:nvPr/>
        </p:nvPicPr>
        <p:blipFill>
          <a:blip r:embed="rId5" cstate="print"/>
          <a:srcRect/>
          <a:stretch>
            <a:fillRect/>
          </a:stretch>
        </p:blipFill>
        <p:spPr bwMode="auto">
          <a:xfrm>
            <a:off x="733425" y="2352665"/>
            <a:ext cx="1898665" cy="1285884"/>
          </a:xfrm>
          <a:prstGeom prst="rect">
            <a:avLst/>
          </a:prstGeom>
          <a:noFill/>
          <a:ln w="9525">
            <a:noFill/>
            <a:miter lim="800000"/>
            <a:headEnd/>
            <a:tailEnd/>
          </a:ln>
        </p:spPr>
      </p:pic>
      <p:sp>
        <p:nvSpPr>
          <p:cNvPr id="9" name="Rectangle 8"/>
          <p:cNvSpPr/>
          <p:nvPr/>
        </p:nvSpPr>
        <p:spPr bwMode="auto">
          <a:xfrm>
            <a:off x="700849" y="3567111"/>
            <a:ext cx="6429420" cy="14287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 name="Rectangle 9"/>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9" name="Straight Connector 57"/>
          <p:cNvCxnSpPr>
            <a:cxnSpLocks noChangeShapeType="1"/>
          </p:cNvCxnSpPr>
          <p:nvPr/>
        </p:nvCxnSpPr>
        <p:spPr bwMode="auto">
          <a:xfrm>
            <a:off x="914400" y="4412001"/>
            <a:ext cx="6708597" cy="1588"/>
          </a:xfrm>
          <a:prstGeom prst="line">
            <a:avLst/>
          </a:prstGeom>
          <a:noFill/>
          <a:ln w="6350" algn="ctr">
            <a:solidFill>
              <a:schemeClr val="tx1">
                <a:lumMod val="65000"/>
                <a:lumOff val="35000"/>
              </a:schemeClr>
            </a:solidFill>
            <a:prstDash val="sysDot"/>
            <a:round/>
            <a:headEnd/>
            <a:tailEnd/>
          </a:ln>
        </p:spPr>
      </p:cxnSp>
      <p:cxnSp>
        <p:nvCxnSpPr>
          <p:cNvPr id="163" name="Straight Connector 57"/>
          <p:cNvCxnSpPr>
            <a:cxnSpLocks noChangeShapeType="1"/>
          </p:cNvCxnSpPr>
          <p:nvPr/>
        </p:nvCxnSpPr>
        <p:spPr bwMode="auto">
          <a:xfrm>
            <a:off x="914400" y="5001693"/>
            <a:ext cx="6708597" cy="1588"/>
          </a:xfrm>
          <a:prstGeom prst="line">
            <a:avLst/>
          </a:prstGeom>
          <a:noFill/>
          <a:ln w="6350" algn="ctr">
            <a:solidFill>
              <a:schemeClr val="tx1">
                <a:lumMod val="65000"/>
                <a:lumOff val="35000"/>
              </a:schemeClr>
            </a:solidFill>
            <a:prstDash val="sysDot"/>
            <a:round/>
            <a:headEnd/>
            <a:tailEnd/>
          </a:ln>
        </p:spPr>
      </p:cxnSp>
      <p:cxnSp>
        <p:nvCxnSpPr>
          <p:cNvPr id="166" name="Straight Connector 57"/>
          <p:cNvCxnSpPr>
            <a:cxnSpLocks noChangeShapeType="1"/>
          </p:cNvCxnSpPr>
          <p:nvPr/>
        </p:nvCxnSpPr>
        <p:spPr bwMode="auto">
          <a:xfrm>
            <a:off x="914400" y="4706847"/>
            <a:ext cx="6708597" cy="1588"/>
          </a:xfrm>
          <a:prstGeom prst="line">
            <a:avLst/>
          </a:prstGeom>
          <a:noFill/>
          <a:ln w="6350" algn="ctr">
            <a:solidFill>
              <a:schemeClr val="tx1">
                <a:lumMod val="65000"/>
                <a:lumOff val="35000"/>
              </a:schemeClr>
            </a:solidFill>
            <a:prstDash val="sysDot"/>
            <a:round/>
            <a:headEnd/>
            <a:tailEnd/>
          </a:ln>
        </p:spPr>
      </p:cxnSp>
      <p:cxnSp>
        <p:nvCxnSpPr>
          <p:cNvPr id="148" name="Straight Connector 57"/>
          <p:cNvCxnSpPr>
            <a:cxnSpLocks noChangeShapeType="1"/>
          </p:cNvCxnSpPr>
          <p:nvPr/>
        </p:nvCxnSpPr>
        <p:spPr bwMode="auto">
          <a:xfrm>
            <a:off x="914400" y="2053233"/>
            <a:ext cx="6780035" cy="1588"/>
          </a:xfrm>
          <a:prstGeom prst="line">
            <a:avLst/>
          </a:prstGeom>
          <a:noFill/>
          <a:ln w="6350" algn="ctr">
            <a:solidFill>
              <a:schemeClr val="tx1">
                <a:lumMod val="65000"/>
                <a:lumOff val="35000"/>
              </a:schemeClr>
            </a:solidFill>
            <a:prstDash val="sysDot"/>
            <a:round/>
            <a:headEnd/>
            <a:tailEnd/>
          </a:ln>
        </p:spPr>
      </p:cxnSp>
      <p:cxnSp>
        <p:nvCxnSpPr>
          <p:cNvPr id="150" name="Straight Connector 57"/>
          <p:cNvCxnSpPr>
            <a:cxnSpLocks noChangeShapeType="1"/>
          </p:cNvCxnSpPr>
          <p:nvPr/>
        </p:nvCxnSpPr>
        <p:spPr bwMode="auto">
          <a:xfrm>
            <a:off x="914400" y="2348079"/>
            <a:ext cx="6858048" cy="1588"/>
          </a:xfrm>
          <a:prstGeom prst="line">
            <a:avLst/>
          </a:prstGeom>
          <a:noFill/>
          <a:ln w="6350" algn="ctr">
            <a:solidFill>
              <a:schemeClr val="tx1">
                <a:lumMod val="65000"/>
                <a:lumOff val="35000"/>
              </a:schemeClr>
            </a:solidFill>
            <a:prstDash val="sysDot"/>
            <a:round/>
            <a:headEnd/>
            <a:tailEnd/>
          </a:ln>
        </p:spPr>
      </p:cxnSp>
      <p:cxnSp>
        <p:nvCxnSpPr>
          <p:cNvPr id="151" name="Straight Connector 57"/>
          <p:cNvCxnSpPr>
            <a:cxnSpLocks noChangeShapeType="1"/>
          </p:cNvCxnSpPr>
          <p:nvPr/>
        </p:nvCxnSpPr>
        <p:spPr bwMode="auto">
          <a:xfrm>
            <a:off x="914400" y="2642925"/>
            <a:ext cx="6780035" cy="1588"/>
          </a:xfrm>
          <a:prstGeom prst="line">
            <a:avLst/>
          </a:prstGeom>
          <a:noFill/>
          <a:ln w="6350" algn="ctr">
            <a:solidFill>
              <a:schemeClr val="tx1">
                <a:lumMod val="65000"/>
                <a:lumOff val="35000"/>
              </a:schemeClr>
            </a:solidFill>
            <a:prstDash val="sysDot"/>
            <a:round/>
            <a:headEnd/>
            <a:tailEnd/>
          </a:ln>
        </p:spPr>
      </p:cxnSp>
      <p:cxnSp>
        <p:nvCxnSpPr>
          <p:cNvPr id="152" name="Straight Connector 57"/>
          <p:cNvCxnSpPr>
            <a:cxnSpLocks noChangeShapeType="1"/>
          </p:cNvCxnSpPr>
          <p:nvPr/>
        </p:nvCxnSpPr>
        <p:spPr bwMode="auto">
          <a:xfrm>
            <a:off x="914400" y="2937771"/>
            <a:ext cx="6780035" cy="1588"/>
          </a:xfrm>
          <a:prstGeom prst="line">
            <a:avLst/>
          </a:prstGeom>
          <a:noFill/>
          <a:ln w="6350" algn="ctr">
            <a:solidFill>
              <a:schemeClr val="tx1">
                <a:lumMod val="65000"/>
                <a:lumOff val="35000"/>
              </a:schemeClr>
            </a:solidFill>
            <a:prstDash val="sysDot"/>
            <a:round/>
            <a:headEnd/>
            <a:tailEnd/>
          </a:ln>
        </p:spPr>
      </p:cxnSp>
      <p:cxnSp>
        <p:nvCxnSpPr>
          <p:cNvPr id="153" name="Straight Connector 57"/>
          <p:cNvCxnSpPr>
            <a:cxnSpLocks noChangeShapeType="1"/>
          </p:cNvCxnSpPr>
          <p:nvPr/>
        </p:nvCxnSpPr>
        <p:spPr bwMode="auto">
          <a:xfrm>
            <a:off x="914400" y="3232617"/>
            <a:ext cx="6780035" cy="1588"/>
          </a:xfrm>
          <a:prstGeom prst="line">
            <a:avLst/>
          </a:prstGeom>
          <a:noFill/>
          <a:ln w="6350" algn="ctr">
            <a:solidFill>
              <a:schemeClr val="tx1">
                <a:lumMod val="65000"/>
                <a:lumOff val="35000"/>
              </a:schemeClr>
            </a:solidFill>
            <a:prstDash val="sysDot"/>
            <a:round/>
            <a:headEnd/>
            <a:tailEnd/>
          </a:ln>
        </p:spPr>
      </p:cxnSp>
      <p:cxnSp>
        <p:nvCxnSpPr>
          <p:cNvPr id="154" name="Straight Connector 57"/>
          <p:cNvCxnSpPr>
            <a:cxnSpLocks noChangeShapeType="1"/>
          </p:cNvCxnSpPr>
          <p:nvPr/>
        </p:nvCxnSpPr>
        <p:spPr bwMode="auto">
          <a:xfrm>
            <a:off x="914400" y="3527463"/>
            <a:ext cx="6780035" cy="1588"/>
          </a:xfrm>
          <a:prstGeom prst="line">
            <a:avLst/>
          </a:prstGeom>
          <a:noFill/>
          <a:ln w="6350" algn="ctr">
            <a:solidFill>
              <a:schemeClr val="tx1">
                <a:lumMod val="65000"/>
                <a:lumOff val="35000"/>
              </a:schemeClr>
            </a:solidFill>
            <a:prstDash val="sysDot"/>
            <a:round/>
            <a:headEnd/>
            <a:tailEnd/>
          </a:ln>
        </p:spPr>
      </p:cxnSp>
      <p:cxnSp>
        <p:nvCxnSpPr>
          <p:cNvPr id="155" name="Straight Connector 57"/>
          <p:cNvCxnSpPr>
            <a:cxnSpLocks noChangeShapeType="1"/>
          </p:cNvCxnSpPr>
          <p:nvPr/>
        </p:nvCxnSpPr>
        <p:spPr bwMode="auto">
          <a:xfrm>
            <a:off x="914400" y="3851845"/>
            <a:ext cx="6708597" cy="1588"/>
          </a:xfrm>
          <a:prstGeom prst="line">
            <a:avLst/>
          </a:prstGeom>
          <a:noFill/>
          <a:ln w="6350" algn="ctr">
            <a:solidFill>
              <a:schemeClr val="tx1">
                <a:lumMod val="65000"/>
                <a:lumOff val="35000"/>
              </a:schemeClr>
            </a:solidFill>
            <a:prstDash val="sysDot"/>
            <a:round/>
            <a:headEnd/>
            <a:tailEnd/>
          </a:ln>
        </p:spPr>
      </p:cxnSp>
      <p:cxnSp>
        <p:nvCxnSpPr>
          <p:cNvPr id="156" name="Straight Connector 57"/>
          <p:cNvCxnSpPr>
            <a:cxnSpLocks noChangeShapeType="1"/>
          </p:cNvCxnSpPr>
          <p:nvPr/>
        </p:nvCxnSpPr>
        <p:spPr bwMode="auto">
          <a:xfrm>
            <a:off x="914400" y="4117155"/>
            <a:ext cx="6708597" cy="1588"/>
          </a:xfrm>
          <a:prstGeom prst="line">
            <a:avLst/>
          </a:prstGeom>
          <a:noFill/>
          <a:ln w="6350" algn="ctr">
            <a:solidFill>
              <a:schemeClr val="tx1">
                <a:lumMod val="65000"/>
                <a:lumOff val="35000"/>
              </a:schemeClr>
            </a:solidFill>
            <a:prstDash val="sysDot"/>
            <a:round/>
            <a:headEnd/>
            <a:tailEnd/>
          </a:ln>
        </p:spPr>
      </p:cxnSp>
      <p:cxnSp>
        <p:nvCxnSpPr>
          <p:cNvPr id="158" name="Straight Connector 57"/>
          <p:cNvCxnSpPr>
            <a:cxnSpLocks noChangeShapeType="1"/>
          </p:cNvCxnSpPr>
          <p:nvPr/>
        </p:nvCxnSpPr>
        <p:spPr bwMode="auto">
          <a:xfrm>
            <a:off x="914400" y="5296539"/>
            <a:ext cx="6780035" cy="1588"/>
          </a:xfrm>
          <a:prstGeom prst="line">
            <a:avLst/>
          </a:prstGeom>
          <a:noFill/>
          <a:ln w="6350" algn="ctr">
            <a:solidFill>
              <a:schemeClr val="tx1">
                <a:lumMod val="65000"/>
                <a:lumOff val="35000"/>
              </a:schemeClr>
            </a:solidFill>
            <a:prstDash val="sysDot"/>
            <a:round/>
            <a:headEnd/>
            <a:tailEnd/>
          </a:ln>
        </p:spPr>
      </p:cxnSp>
      <p:cxnSp>
        <p:nvCxnSpPr>
          <p:cNvPr id="159" name="Straight Connector 57"/>
          <p:cNvCxnSpPr>
            <a:cxnSpLocks noChangeShapeType="1"/>
          </p:cNvCxnSpPr>
          <p:nvPr/>
        </p:nvCxnSpPr>
        <p:spPr bwMode="auto">
          <a:xfrm flipV="1">
            <a:off x="914400" y="5653633"/>
            <a:ext cx="6780035" cy="34998"/>
          </a:xfrm>
          <a:prstGeom prst="line">
            <a:avLst/>
          </a:prstGeom>
          <a:noFill/>
          <a:ln w="6350" algn="ctr">
            <a:solidFill>
              <a:schemeClr val="tx1">
                <a:lumMod val="65000"/>
                <a:lumOff val="35000"/>
              </a:schemeClr>
            </a:solidFill>
            <a:prstDash val="sysDot"/>
            <a:round/>
            <a:headEnd/>
            <a:tailEnd/>
          </a:ln>
        </p:spPr>
      </p:cxnSp>
      <p:cxnSp>
        <p:nvCxnSpPr>
          <p:cNvPr id="160" name="Straight Connector 57"/>
          <p:cNvCxnSpPr>
            <a:cxnSpLocks noChangeShapeType="1"/>
          </p:cNvCxnSpPr>
          <p:nvPr/>
        </p:nvCxnSpPr>
        <p:spPr bwMode="auto">
          <a:xfrm>
            <a:off x="914400" y="5940077"/>
            <a:ext cx="6780035" cy="1588"/>
          </a:xfrm>
          <a:prstGeom prst="line">
            <a:avLst/>
          </a:prstGeom>
          <a:noFill/>
          <a:ln w="6350" algn="ctr">
            <a:solidFill>
              <a:schemeClr val="tx1">
                <a:lumMod val="65000"/>
                <a:lumOff val="35000"/>
              </a:schemeClr>
            </a:solidFill>
            <a:prstDash val="sysDot"/>
            <a:round/>
            <a:headEnd/>
            <a:tailEnd/>
          </a:ln>
        </p:spPr>
      </p:cxnSp>
      <p:cxnSp>
        <p:nvCxnSpPr>
          <p:cNvPr id="161" name="Straight Connector 57"/>
          <p:cNvCxnSpPr>
            <a:cxnSpLocks noChangeShapeType="1"/>
          </p:cNvCxnSpPr>
          <p:nvPr/>
        </p:nvCxnSpPr>
        <p:spPr bwMode="auto">
          <a:xfrm>
            <a:off x="914400" y="6214487"/>
            <a:ext cx="6780035" cy="1588"/>
          </a:xfrm>
          <a:prstGeom prst="line">
            <a:avLst/>
          </a:prstGeom>
          <a:noFill/>
          <a:ln w="6350" algn="ctr">
            <a:solidFill>
              <a:schemeClr val="tx1">
                <a:lumMod val="65000"/>
                <a:lumOff val="35000"/>
              </a:schemeClr>
            </a:solidFill>
            <a:prstDash val="sysDot"/>
            <a:round/>
            <a:headEnd/>
            <a:tailEnd/>
          </a:ln>
        </p:spPr>
      </p:cxnSp>
      <p:cxnSp>
        <p:nvCxnSpPr>
          <p:cNvPr id="162" name="Straight Connector 57"/>
          <p:cNvCxnSpPr>
            <a:cxnSpLocks noChangeShapeType="1"/>
          </p:cNvCxnSpPr>
          <p:nvPr/>
        </p:nvCxnSpPr>
        <p:spPr bwMode="auto">
          <a:xfrm>
            <a:off x="914400" y="6509333"/>
            <a:ext cx="6786610" cy="1588"/>
          </a:xfrm>
          <a:prstGeom prst="line">
            <a:avLst/>
          </a:prstGeom>
          <a:noFill/>
          <a:ln w="6350" algn="ctr">
            <a:solidFill>
              <a:schemeClr val="tx1">
                <a:lumMod val="65000"/>
                <a:lumOff val="35000"/>
              </a:schemeClr>
            </a:solidFill>
            <a:prstDash val="sysDot"/>
            <a:round/>
            <a:headEnd/>
            <a:tailEnd/>
          </a:ln>
        </p:spPr>
      </p:cxnSp>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Issues of concern to motorists </a:t>
            </a:r>
            <a:r>
              <a:rPr lang="en-GB" dirty="0" smtClean="0">
                <a:latin typeface="Arial" pitchFamily="34" charset="0"/>
                <a:ea typeface="Geneva"/>
                <a:cs typeface="Geneva"/>
              </a:rPr>
              <a:t>–</a:t>
            </a:r>
            <a:r>
              <a:rPr dirty="0" smtClean="0">
                <a:latin typeface="Arial" pitchFamily="34" charset="0"/>
                <a:ea typeface="Geneva"/>
                <a:cs typeface="Geneva"/>
              </a:rPr>
              <a:t> by region.</a:t>
            </a:r>
            <a:br>
              <a:rPr dirty="0" smtClean="0">
                <a:latin typeface="Arial" pitchFamily="34" charset="0"/>
                <a:ea typeface="Geneva"/>
                <a:cs typeface="Geneva"/>
              </a:rPr>
            </a:br>
            <a:r>
              <a:rPr sz="1400" dirty="0" smtClean="0">
                <a:latin typeface="Arial" pitchFamily="34" charset="0"/>
                <a:ea typeface="Geneva"/>
                <a:cs typeface="Geneva"/>
              </a:rPr>
              <a:t>The top 10 issues are the same nationally as they are for motorists in the South East and London, although they appear in a different order of concern. The concern of Londoners are distinct and different on several accounts.</a:t>
            </a:r>
            <a:endParaRPr dirty="0" smtClean="0">
              <a:latin typeface="Arial" pitchFamily="34" charset="0"/>
              <a:ea typeface="Geneva"/>
              <a:cs typeface="Geneva"/>
            </a:endParaRPr>
          </a:p>
        </p:txBody>
      </p:sp>
      <p:sp>
        <p:nvSpPr>
          <p:cNvPr id="18"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rPr>
              <a:t>S1Q2a/b  Thinking broadly about a wide range of motoring issues, how strongly do you agree or disagree </a:t>
            </a:r>
          </a:p>
          <a:p>
            <a:pPr marL="391077" indent="-391077" eaLnBrk="0" hangingPunct="0">
              <a:defRPr/>
            </a:pPr>
            <a:r>
              <a:rPr lang="en-GB" sz="1000" dirty="0" smtClean="0">
                <a:solidFill>
                  <a:srgbClr val="4D4D4D"/>
                </a:solidFill>
              </a:rPr>
              <a:t>with the following statements regarding motoring?         </a:t>
            </a: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all </a:t>
            </a:r>
            <a:r>
              <a:rPr lang="en-GB" sz="1000" dirty="0" smtClean="0">
                <a:solidFill>
                  <a:srgbClr val="4D4D4D"/>
                </a:solidFill>
                <a:latin typeface="+mn-lt"/>
              </a:rPr>
              <a:t>respondents (n=1,542)</a:t>
            </a:r>
          </a:p>
          <a:p>
            <a:pPr marL="391077" indent="-391077" eaLnBrk="0" hangingPunct="0">
              <a:defRPr/>
            </a:pPr>
            <a:endParaRPr lang="en-GB" sz="1000" dirty="0">
              <a:solidFill>
                <a:srgbClr val="4D4D4D"/>
              </a:solidFill>
              <a:latin typeface="+mn-lt"/>
            </a:endParaRPr>
          </a:p>
        </p:txBody>
      </p:sp>
      <p:sp>
        <p:nvSpPr>
          <p:cNvPr id="50" name="TextBox 49"/>
          <p:cNvSpPr txBox="1"/>
          <p:nvPr/>
        </p:nvSpPr>
        <p:spPr>
          <a:xfrm>
            <a:off x="843725" y="1876741"/>
            <a:ext cx="2018501" cy="246221"/>
          </a:xfrm>
          <a:prstGeom prst="rect">
            <a:avLst/>
          </a:prstGeom>
          <a:noFill/>
        </p:spPr>
        <p:txBody>
          <a:bodyPr wrap="none" rtlCol="0">
            <a:spAutoFit/>
          </a:bodyPr>
          <a:lstStyle/>
          <a:p>
            <a:r>
              <a:rPr lang="en-GB" sz="1000" dirty="0" smtClean="0"/>
              <a:t>The cost of fuel for running a car</a:t>
            </a:r>
            <a:endParaRPr lang="en-GB" sz="1000" dirty="0"/>
          </a:p>
        </p:txBody>
      </p:sp>
      <p:sp>
        <p:nvSpPr>
          <p:cNvPr id="51" name="TextBox 50"/>
          <p:cNvSpPr txBox="1"/>
          <p:nvPr/>
        </p:nvSpPr>
        <p:spPr>
          <a:xfrm>
            <a:off x="860124" y="2145679"/>
            <a:ext cx="2912977" cy="246221"/>
          </a:xfrm>
          <a:prstGeom prst="rect">
            <a:avLst/>
          </a:prstGeom>
          <a:noFill/>
        </p:spPr>
        <p:txBody>
          <a:bodyPr wrap="none" rtlCol="0">
            <a:spAutoFit/>
          </a:bodyPr>
          <a:lstStyle/>
          <a:p>
            <a:r>
              <a:rPr lang="en-GB" sz="1000" dirty="0" smtClean="0"/>
              <a:t>Other people driving cars without tax/ insurance </a:t>
            </a:r>
            <a:endParaRPr lang="en-GB" sz="1000" dirty="0"/>
          </a:p>
        </p:txBody>
      </p:sp>
      <p:sp>
        <p:nvSpPr>
          <p:cNvPr id="73" name="TextBox 72"/>
          <p:cNvSpPr txBox="1"/>
          <p:nvPr/>
        </p:nvSpPr>
        <p:spPr>
          <a:xfrm>
            <a:off x="848694" y="2414617"/>
            <a:ext cx="3015569" cy="246221"/>
          </a:xfrm>
          <a:prstGeom prst="rect">
            <a:avLst/>
          </a:prstGeom>
          <a:noFill/>
        </p:spPr>
        <p:txBody>
          <a:bodyPr wrap="none" rtlCol="0">
            <a:spAutoFit/>
          </a:bodyPr>
          <a:lstStyle/>
          <a:p>
            <a:r>
              <a:rPr lang="en-GB" sz="1000" dirty="0" smtClean="0"/>
              <a:t>The condition and maintenance of roads in the UK</a:t>
            </a:r>
            <a:endParaRPr lang="en-GB" sz="1000" dirty="0"/>
          </a:p>
        </p:txBody>
      </p:sp>
      <p:sp>
        <p:nvSpPr>
          <p:cNvPr id="78" name="TextBox 77"/>
          <p:cNvSpPr txBox="1"/>
          <p:nvPr/>
        </p:nvSpPr>
        <p:spPr>
          <a:xfrm>
            <a:off x="843725" y="2683555"/>
            <a:ext cx="1616148" cy="246221"/>
          </a:xfrm>
          <a:prstGeom prst="rect">
            <a:avLst/>
          </a:prstGeom>
          <a:noFill/>
        </p:spPr>
        <p:txBody>
          <a:bodyPr wrap="none" rtlCol="0">
            <a:spAutoFit/>
          </a:bodyPr>
          <a:lstStyle/>
          <a:p>
            <a:r>
              <a:rPr lang="en-GB" sz="1000" dirty="0" smtClean="0"/>
              <a:t>The cost of insuring a car</a:t>
            </a:r>
            <a:endParaRPr lang="en-GB" sz="1000" dirty="0"/>
          </a:p>
        </p:txBody>
      </p:sp>
      <p:sp>
        <p:nvSpPr>
          <p:cNvPr id="80" name="TextBox 79"/>
          <p:cNvSpPr txBox="1"/>
          <p:nvPr/>
        </p:nvSpPr>
        <p:spPr>
          <a:xfrm>
            <a:off x="859175" y="2952493"/>
            <a:ext cx="3477032" cy="246221"/>
          </a:xfrm>
          <a:prstGeom prst="rect">
            <a:avLst/>
          </a:prstGeom>
          <a:noFill/>
        </p:spPr>
        <p:txBody>
          <a:bodyPr wrap="square" rtlCol="0">
            <a:spAutoFit/>
          </a:bodyPr>
          <a:lstStyle/>
          <a:p>
            <a:r>
              <a:rPr lang="en-GB" sz="1000" dirty="0" smtClean="0"/>
              <a:t>Other people talking on mobiles without hands free</a:t>
            </a:r>
            <a:endParaRPr lang="en-GB" sz="1000" dirty="0"/>
          </a:p>
        </p:txBody>
      </p:sp>
      <p:sp>
        <p:nvSpPr>
          <p:cNvPr id="81" name="TextBox 80"/>
          <p:cNvSpPr txBox="1"/>
          <p:nvPr/>
        </p:nvSpPr>
        <p:spPr>
          <a:xfrm>
            <a:off x="855830" y="3319180"/>
            <a:ext cx="2162772" cy="246221"/>
          </a:xfrm>
          <a:prstGeom prst="rect">
            <a:avLst/>
          </a:prstGeom>
          <a:noFill/>
        </p:spPr>
        <p:txBody>
          <a:bodyPr wrap="none" rtlCol="0">
            <a:spAutoFit/>
          </a:bodyPr>
          <a:lstStyle/>
          <a:p>
            <a:r>
              <a:rPr lang="en-GB" sz="1000" dirty="0" smtClean="0"/>
              <a:t>Drivers under the influence of drink</a:t>
            </a:r>
            <a:endParaRPr lang="en-GB" sz="1000" dirty="0"/>
          </a:p>
        </p:txBody>
      </p:sp>
      <p:sp>
        <p:nvSpPr>
          <p:cNvPr id="82" name="TextBox 81"/>
          <p:cNvSpPr txBox="1"/>
          <p:nvPr/>
        </p:nvSpPr>
        <p:spPr>
          <a:xfrm>
            <a:off x="858849" y="3493393"/>
            <a:ext cx="2791149" cy="400110"/>
          </a:xfrm>
          <a:prstGeom prst="rect">
            <a:avLst/>
          </a:prstGeom>
          <a:noFill/>
        </p:spPr>
        <p:txBody>
          <a:bodyPr wrap="none" rtlCol="0">
            <a:spAutoFit/>
          </a:bodyPr>
          <a:lstStyle/>
          <a:p>
            <a:r>
              <a:rPr lang="en-GB" sz="1000" dirty="0" smtClean="0"/>
              <a:t>Other people texting or accessing websites on</a:t>
            </a:r>
          </a:p>
          <a:p>
            <a:r>
              <a:rPr lang="en-GB" sz="1000" dirty="0" smtClean="0"/>
              <a:t>mobile phones whilst driving</a:t>
            </a:r>
            <a:endParaRPr lang="en-GB" sz="1000" dirty="0"/>
          </a:p>
        </p:txBody>
      </p:sp>
      <p:sp>
        <p:nvSpPr>
          <p:cNvPr id="83" name="TextBox 82"/>
          <p:cNvSpPr txBox="1"/>
          <p:nvPr/>
        </p:nvSpPr>
        <p:spPr>
          <a:xfrm>
            <a:off x="855830" y="3913196"/>
            <a:ext cx="2084225" cy="246221"/>
          </a:xfrm>
          <a:prstGeom prst="rect">
            <a:avLst/>
          </a:prstGeom>
          <a:noFill/>
        </p:spPr>
        <p:txBody>
          <a:bodyPr wrap="none" rtlCol="0">
            <a:spAutoFit/>
          </a:bodyPr>
          <a:lstStyle/>
          <a:p>
            <a:r>
              <a:rPr lang="en-GB" sz="1000" dirty="0" smtClean="0"/>
              <a:t>Other people breaking traffic laws</a:t>
            </a:r>
            <a:endParaRPr lang="en-GB" sz="1000" dirty="0"/>
          </a:p>
        </p:txBody>
      </p:sp>
      <p:sp>
        <p:nvSpPr>
          <p:cNvPr id="84" name="TextBox 83"/>
          <p:cNvSpPr txBox="1"/>
          <p:nvPr/>
        </p:nvSpPr>
        <p:spPr>
          <a:xfrm>
            <a:off x="871847" y="4182134"/>
            <a:ext cx="2204450" cy="246221"/>
          </a:xfrm>
          <a:prstGeom prst="rect">
            <a:avLst/>
          </a:prstGeom>
          <a:noFill/>
        </p:spPr>
        <p:txBody>
          <a:bodyPr wrap="none" rtlCol="0">
            <a:spAutoFit/>
          </a:bodyPr>
          <a:lstStyle/>
          <a:p>
            <a:r>
              <a:rPr lang="en-GB" sz="1000" dirty="0" smtClean="0"/>
              <a:t>Drivers under the influence of drugs</a:t>
            </a:r>
            <a:endParaRPr lang="en-GB" sz="1000" dirty="0"/>
          </a:p>
        </p:txBody>
      </p:sp>
      <p:sp>
        <p:nvSpPr>
          <p:cNvPr id="85" name="TextBox 84"/>
          <p:cNvSpPr txBox="1"/>
          <p:nvPr/>
        </p:nvSpPr>
        <p:spPr>
          <a:xfrm>
            <a:off x="871847" y="4451072"/>
            <a:ext cx="2427268" cy="246221"/>
          </a:xfrm>
          <a:prstGeom prst="rect">
            <a:avLst/>
          </a:prstGeom>
          <a:noFill/>
        </p:spPr>
        <p:txBody>
          <a:bodyPr wrap="none" rtlCol="0">
            <a:spAutoFit/>
          </a:bodyPr>
          <a:lstStyle/>
          <a:p>
            <a:r>
              <a:rPr lang="en-GB" sz="1000" dirty="0" smtClean="0"/>
              <a:t>Traffic congestion/ slower journey times</a:t>
            </a:r>
            <a:endParaRPr lang="en-GB" sz="1000" dirty="0"/>
          </a:p>
        </p:txBody>
      </p:sp>
      <p:sp>
        <p:nvSpPr>
          <p:cNvPr id="86" name="TextBox 85"/>
          <p:cNvSpPr txBox="1"/>
          <p:nvPr/>
        </p:nvSpPr>
        <p:spPr>
          <a:xfrm>
            <a:off x="871847" y="4720010"/>
            <a:ext cx="2265364" cy="246221"/>
          </a:xfrm>
          <a:prstGeom prst="rect">
            <a:avLst/>
          </a:prstGeom>
          <a:noFill/>
        </p:spPr>
        <p:txBody>
          <a:bodyPr wrap="none" rtlCol="0">
            <a:spAutoFit/>
          </a:bodyPr>
          <a:lstStyle/>
          <a:p>
            <a:r>
              <a:rPr lang="en-GB" sz="1000" dirty="0" smtClean="0"/>
              <a:t>The number of accidents on the road</a:t>
            </a:r>
            <a:endParaRPr lang="en-GB" sz="1000" dirty="0"/>
          </a:p>
        </p:txBody>
      </p:sp>
      <p:sp>
        <p:nvSpPr>
          <p:cNvPr id="87" name="TextBox 86"/>
          <p:cNvSpPr txBox="1"/>
          <p:nvPr/>
        </p:nvSpPr>
        <p:spPr>
          <a:xfrm>
            <a:off x="871847" y="4988948"/>
            <a:ext cx="2528256" cy="246221"/>
          </a:xfrm>
          <a:prstGeom prst="rect">
            <a:avLst/>
          </a:prstGeom>
          <a:noFill/>
        </p:spPr>
        <p:txBody>
          <a:bodyPr wrap="none" rtlCol="0">
            <a:spAutoFit/>
          </a:bodyPr>
          <a:lstStyle/>
          <a:p>
            <a:r>
              <a:rPr lang="en-GB" sz="1000" dirty="0" smtClean="0"/>
              <a:t>The rudeness of other drivers on the road</a:t>
            </a:r>
            <a:endParaRPr lang="en-GB" sz="1000" dirty="0"/>
          </a:p>
        </p:txBody>
      </p:sp>
      <p:sp>
        <p:nvSpPr>
          <p:cNvPr id="88" name="TextBox 87"/>
          <p:cNvSpPr txBox="1"/>
          <p:nvPr/>
        </p:nvSpPr>
        <p:spPr>
          <a:xfrm>
            <a:off x="871847" y="5257886"/>
            <a:ext cx="3023585" cy="400110"/>
          </a:xfrm>
          <a:prstGeom prst="rect">
            <a:avLst/>
          </a:prstGeom>
          <a:noFill/>
        </p:spPr>
        <p:txBody>
          <a:bodyPr wrap="none" rtlCol="0">
            <a:spAutoFit/>
          </a:bodyPr>
          <a:lstStyle/>
          <a:p>
            <a:r>
              <a:rPr lang="en-GB" sz="1000" dirty="0" smtClean="0"/>
              <a:t>Preparation for and response to adverse weather </a:t>
            </a:r>
          </a:p>
          <a:p>
            <a:r>
              <a:rPr lang="en-GB" sz="1000" dirty="0" smtClean="0"/>
              <a:t>conditions</a:t>
            </a:r>
            <a:endParaRPr lang="en-GB" sz="1000" dirty="0"/>
          </a:p>
        </p:txBody>
      </p:sp>
      <p:sp>
        <p:nvSpPr>
          <p:cNvPr id="89" name="TextBox 88"/>
          <p:cNvSpPr txBox="1"/>
          <p:nvPr/>
        </p:nvSpPr>
        <p:spPr>
          <a:xfrm>
            <a:off x="871847" y="5653633"/>
            <a:ext cx="1462260" cy="246221"/>
          </a:xfrm>
          <a:prstGeom prst="rect">
            <a:avLst/>
          </a:prstGeom>
          <a:noFill/>
        </p:spPr>
        <p:txBody>
          <a:bodyPr wrap="none" rtlCol="0">
            <a:spAutoFit/>
          </a:bodyPr>
          <a:lstStyle/>
          <a:p>
            <a:r>
              <a:rPr lang="en-GB" sz="1000" dirty="0" smtClean="0"/>
              <a:t>Older drivers (&gt;70 yrs)</a:t>
            </a:r>
            <a:endParaRPr lang="en-GB" sz="1000" dirty="0"/>
          </a:p>
        </p:txBody>
      </p:sp>
      <p:sp>
        <p:nvSpPr>
          <p:cNvPr id="90" name="TextBox 89"/>
          <p:cNvSpPr txBox="1"/>
          <p:nvPr/>
        </p:nvSpPr>
        <p:spPr>
          <a:xfrm>
            <a:off x="859742" y="6218589"/>
            <a:ext cx="2085827" cy="246221"/>
          </a:xfrm>
          <a:prstGeom prst="rect">
            <a:avLst/>
          </a:prstGeom>
          <a:noFill/>
        </p:spPr>
        <p:txBody>
          <a:bodyPr wrap="none" rtlCol="0">
            <a:spAutoFit/>
          </a:bodyPr>
          <a:lstStyle/>
          <a:p>
            <a:r>
              <a:rPr lang="en-GB" sz="1000" dirty="0" smtClean="0"/>
              <a:t>Environmental impact of motoring</a:t>
            </a:r>
            <a:endParaRPr lang="en-GB" sz="1000" dirty="0"/>
          </a:p>
        </p:txBody>
      </p:sp>
      <p:grpSp>
        <p:nvGrpSpPr>
          <p:cNvPr id="2" name="Group 245"/>
          <p:cNvGrpSpPr/>
          <p:nvPr/>
        </p:nvGrpSpPr>
        <p:grpSpPr>
          <a:xfrm>
            <a:off x="3629807" y="1603287"/>
            <a:ext cx="1571636" cy="5249972"/>
            <a:chOff x="4272749" y="1603287"/>
            <a:chExt cx="1571636" cy="5249972"/>
          </a:xfrm>
        </p:grpSpPr>
        <p:sp>
          <p:nvSpPr>
            <p:cNvPr id="67" name="Rectangle 66"/>
            <p:cNvSpPr/>
            <p:nvPr/>
          </p:nvSpPr>
          <p:spPr bwMode="auto">
            <a:xfrm>
              <a:off x="4701377" y="1852599"/>
              <a:ext cx="642942" cy="5000660"/>
            </a:xfrm>
            <a:prstGeom prst="rect">
              <a:avLst/>
            </a:prstGeom>
            <a:solidFill>
              <a:schemeClr val="accent6">
                <a:lumMod val="75000"/>
              </a:schemeClr>
            </a:solidFill>
            <a:ln w="9525" cap="flat" cmpd="sng" algn="ctr">
              <a:solidFill>
                <a:schemeClr val="accent6">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ndParaRPr>
            </a:p>
          </p:txBody>
        </p:sp>
        <p:sp>
          <p:nvSpPr>
            <p:cNvPr id="33" name="Text Box 17"/>
            <p:cNvSpPr txBox="1">
              <a:spLocks noChangeArrowheads="1"/>
            </p:cNvSpPr>
            <p:nvPr/>
          </p:nvSpPr>
          <p:spPr bwMode="auto">
            <a:xfrm>
              <a:off x="4772815" y="1835269"/>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63%</a:t>
              </a:r>
              <a:endParaRPr lang="en-GB" sz="1200" b="1" dirty="0">
                <a:latin typeface="+mn-lt"/>
                <a:ea typeface="Geneva" pitchFamily="-107" charset="-128"/>
                <a:cs typeface="+mn-cs"/>
              </a:endParaRPr>
            </a:p>
          </p:txBody>
        </p:sp>
        <p:sp>
          <p:nvSpPr>
            <p:cNvPr id="34" name="Text Box 17"/>
            <p:cNvSpPr txBox="1">
              <a:spLocks noChangeArrowheads="1"/>
            </p:cNvSpPr>
            <p:nvPr/>
          </p:nvSpPr>
          <p:spPr bwMode="auto">
            <a:xfrm>
              <a:off x="4772815" y="270130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35%</a:t>
              </a:r>
              <a:endParaRPr lang="en-GB" sz="1200" b="1" dirty="0">
                <a:latin typeface="+mn-lt"/>
                <a:ea typeface="Geneva" pitchFamily="-107" charset="-128"/>
                <a:cs typeface="+mn-cs"/>
              </a:endParaRPr>
            </a:p>
          </p:txBody>
        </p:sp>
        <p:sp>
          <p:nvSpPr>
            <p:cNvPr id="35" name="Text Box 17"/>
            <p:cNvSpPr txBox="1">
              <a:spLocks noChangeArrowheads="1"/>
            </p:cNvSpPr>
            <p:nvPr/>
          </p:nvSpPr>
          <p:spPr bwMode="auto">
            <a:xfrm>
              <a:off x="4772815" y="212330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37%</a:t>
              </a:r>
              <a:endParaRPr lang="en-GB" sz="1200" b="1" dirty="0">
                <a:latin typeface="+mn-lt"/>
                <a:ea typeface="Geneva" pitchFamily="-107" charset="-128"/>
                <a:cs typeface="+mn-cs"/>
              </a:endParaRPr>
            </a:p>
          </p:txBody>
        </p:sp>
        <p:sp>
          <p:nvSpPr>
            <p:cNvPr id="36" name="Text Box 17"/>
            <p:cNvSpPr txBox="1">
              <a:spLocks noChangeArrowheads="1"/>
            </p:cNvSpPr>
            <p:nvPr/>
          </p:nvSpPr>
          <p:spPr bwMode="auto">
            <a:xfrm>
              <a:off x="4772815" y="2989337"/>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33%</a:t>
              </a:r>
              <a:endParaRPr lang="en-GB" sz="1200" b="1" dirty="0">
                <a:latin typeface="+mn-lt"/>
                <a:ea typeface="Geneva" pitchFamily="-107" charset="-128"/>
                <a:cs typeface="+mn-cs"/>
              </a:endParaRPr>
            </a:p>
          </p:txBody>
        </p:sp>
        <p:sp>
          <p:nvSpPr>
            <p:cNvPr id="37" name="Text Box 17"/>
            <p:cNvSpPr txBox="1">
              <a:spLocks noChangeArrowheads="1"/>
            </p:cNvSpPr>
            <p:nvPr/>
          </p:nvSpPr>
          <p:spPr bwMode="auto">
            <a:xfrm>
              <a:off x="4772815" y="241327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36%</a:t>
              </a:r>
              <a:endParaRPr lang="en-GB" sz="1200" b="1" dirty="0">
                <a:latin typeface="+mn-lt"/>
                <a:ea typeface="Geneva" pitchFamily="-107" charset="-128"/>
                <a:cs typeface="+mn-cs"/>
              </a:endParaRPr>
            </a:p>
          </p:txBody>
        </p:sp>
        <p:sp>
          <p:nvSpPr>
            <p:cNvPr id="38" name="Text Box 17"/>
            <p:cNvSpPr txBox="1">
              <a:spLocks noChangeArrowheads="1"/>
            </p:cNvSpPr>
            <p:nvPr/>
          </p:nvSpPr>
          <p:spPr bwMode="auto">
            <a:xfrm>
              <a:off x="4772815" y="3277369"/>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32%</a:t>
              </a:r>
              <a:endParaRPr lang="en-GB" sz="1200" b="1" dirty="0">
                <a:latin typeface="+mn-lt"/>
                <a:ea typeface="Geneva" pitchFamily="-107" charset="-128"/>
                <a:cs typeface="+mn-cs"/>
              </a:endParaRPr>
            </a:p>
          </p:txBody>
        </p:sp>
        <p:sp>
          <p:nvSpPr>
            <p:cNvPr id="40" name="Text Box 17"/>
            <p:cNvSpPr txBox="1">
              <a:spLocks noChangeArrowheads="1"/>
            </p:cNvSpPr>
            <p:nvPr/>
          </p:nvSpPr>
          <p:spPr bwMode="auto">
            <a:xfrm>
              <a:off x="4772815" y="356540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29%</a:t>
              </a:r>
              <a:endParaRPr lang="en-GB" sz="1200" b="1" dirty="0">
                <a:latin typeface="+mn-lt"/>
                <a:ea typeface="Geneva" pitchFamily="-107" charset="-128"/>
                <a:cs typeface="+mn-cs"/>
              </a:endParaRPr>
            </a:p>
          </p:txBody>
        </p:sp>
        <p:sp>
          <p:nvSpPr>
            <p:cNvPr id="41" name="Text Box 17"/>
            <p:cNvSpPr txBox="1">
              <a:spLocks noChangeArrowheads="1"/>
            </p:cNvSpPr>
            <p:nvPr/>
          </p:nvSpPr>
          <p:spPr bwMode="auto">
            <a:xfrm>
              <a:off x="4763125" y="385343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21%</a:t>
              </a:r>
              <a:endParaRPr lang="en-GB" sz="1200" b="1" dirty="0">
                <a:latin typeface="+mn-lt"/>
                <a:ea typeface="Geneva" pitchFamily="-107" charset="-128"/>
                <a:cs typeface="+mn-cs"/>
              </a:endParaRPr>
            </a:p>
          </p:txBody>
        </p:sp>
        <p:sp>
          <p:nvSpPr>
            <p:cNvPr id="42" name="Text Box 17"/>
            <p:cNvSpPr txBox="1">
              <a:spLocks noChangeArrowheads="1"/>
            </p:cNvSpPr>
            <p:nvPr/>
          </p:nvSpPr>
          <p:spPr bwMode="auto">
            <a:xfrm>
              <a:off x="4772815" y="414146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19%</a:t>
              </a:r>
              <a:endParaRPr lang="en-GB" sz="1200" b="1" dirty="0">
                <a:latin typeface="+mn-lt"/>
                <a:ea typeface="Geneva" pitchFamily="-107" charset="-128"/>
                <a:cs typeface="+mn-cs"/>
              </a:endParaRPr>
            </a:p>
          </p:txBody>
        </p:sp>
        <p:sp>
          <p:nvSpPr>
            <p:cNvPr id="43" name="Text Box 17"/>
            <p:cNvSpPr txBox="1">
              <a:spLocks noChangeArrowheads="1"/>
            </p:cNvSpPr>
            <p:nvPr/>
          </p:nvSpPr>
          <p:spPr bwMode="auto">
            <a:xfrm>
              <a:off x="4772815" y="4429497"/>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18%</a:t>
              </a:r>
              <a:endParaRPr lang="en-GB" sz="1200" b="1" dirty="0">
                <a:latin typeface="+mn-lt"/>
                <a:ea typeface="Geneva" pitchFamily="-107" charset="-128"/>
                <a:cs typeface="+mn-cs"/>
              </a:endParaRPr>
            </a:p>
          </p:txBody>
        </p:sp>
        <p:sp>
          <p:nvSpPr>
            <p:cNvPr id="44" name="Text Box 17"/>
            <p:cNvSpPr txBox="1">
              <a:spLocks noChangeArrowheads="1"/>
            </p:cNvSpPr>
            <p:nvPr/>
          </p:nvSpPr>
          <p:spPr bwMode="auto">
            <a:xfrm>
              <a:off x="4772815" y="4715589"/>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13%</a:t>
              </a:r>
              <a:endParaRPr lang="en-GB" sz="1200" b="1" dirty="0">
                <a:latin typeface="+mn-lt"/>
                <a:ea typeface="Geneva" pitchFamily="-107" charset="-128"/>
                <a:cs typeface="+mn-cs"/>
              </a:endParaRPr>
            </a:p>
          </p:txBody>
        </p:sp>
        <p:sp>
          <p:nvSpPr>
            <p:cNvPr id="45" name="Text Box 17"/>
            <p:cNvSpPr txBox="1">
              <a:spLocks noChangeArrowheads="1"/>
            </p:cNvSpPr>
            <p:nvPr/>
          </p:nvSpPr>
          <p:spPr bwMode="auto">
            <a:xfrm>
              <a:off x="4772815" y="500362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13%</a:t>
              </a:r>
              <a:endParaRPr lang="en-GB" sz="1200" b="1" dirty="0">
                <a:latin typeface="+mn-lt"/>
                <a:ea typeface="Geneva" pitchFamily="-107" charset="-128"/>
                <a:cs typeface="+mn-cs"/>
              </a:endParaRPr>
            </a:p>
          </p:txBody>
        </p:sp>
        <p:sp>
          <p:nvSpPr>
            <p:cNvPr id="46" name="Text Box 17"/>
            <p:cNvSpPr txBox="1">
              <a:spLocks noChangeArrowheads="1"/>
            </p:cNvSpPr>
            <p:nvPr/>
          </p:nvSpPr>
          <p:spPr bwMode="auto">
            <a:xfrm>
              <a:off x="4772815" y="529165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232" name="Text Box 17"/>
            <p:cNvSpPr txBox="1">
              <a:spLocks noChangeArrowheads="1"/>
            </p:cNvSpPr>
            <p:nvPr/>
          </p:nvSpPr>
          <p:spPr bwMode="auto">
            <a:xfrm>
              <a:off x="4272749" y="1603287"/>
              <a:ext cx="157163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solidFill>
                    <a:schemeClr val="accent6">
                      <a:lumMod val="50000"/>
                    </a:schemeClr>
                  </a:solidFill>
                  <a:latin typeface="+mn-lt"/>
                  <a:ea typeface="Geneva" pitchFamily="-107" charset="-128"/>
                  <a:cs typeface="+mn-cs"/>
                </a:rPr>
                <a:t>UK</a:t>
              </a:r>
              <a:endParaRPr lang="en-GB" sz="1400" b="1" dirty="0">
                <a:solidFill>
                  <a:schemeClr val="accent6">
                    <a:lumMod val="50000"/>
                  </a:schemeClr>
                </a:solidFill>
                <a:latin typeface="+mn-lt"/>
                <a:ea typeface="Geneva" pitchFamily="-107" charset="-128"/>
                <a:cs typeface="+mn-cs"/>
              </a:endParaRPr>
            </a:p>
          </p:txBody>
        </p:sp>
      </p:grpSp>
      <p:sp>
        <p:nvSpPr>
          <p:cNvPr id="231" name="Text Box 17"/>
          <p:cNvSpPr txBox="1">
            <a:spLocks noChangeArrowheads="1"/>
          </p:cNvSpPr>
          <p:nvPr/>
        </p:nvSpPr>
        <p:spPr bwMode="auto">
          <a:xfrm>
            <a:off x="4772815" y="1566847"/>
            <a:ext cx="178595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solidFill>
                  <a:schemeClr val="accent6">
                    <a:lumMod val="50000"/>
                  </a:schemeClr>
                </a:solidFill>
                <a:latin typeface="+mn-lt"/>
                <a:ea typeface="Geneva" pitchFamily="-107" charset="-128"/>
                <a:cs typeface="+mn-cs"/>
              </a:rPr>
              <a:t>London </a:t>
            </a:r>
            <a:endParaRPr lang="en-GB" sz="1400" b="1" dirty="0">
              <a:solidFill>
                <a:schemeClr val="accent6">
                  <a:lumMod val="50000"/>
                </a:schemeClr>
              </a:solidFill>
              <a:latin typeface="+mn-lt"/>
              <a:ea typeface="Geneva" pitchFamily="-107" charset="-128"/>
              <a:cs typeface="+mn-cs"/>
            </a:endParaRPr>
          </a:p>
        </p:txBody>
      </p:sp>
      <p:sp>
        <p:nvSpPr>
          <p:cNvPr id="69" name="Text Box 17"/>
          <p:cNvSpPr txBox="1">
            <a:spLocks noChangeArrowheads="1"/>
          </p:cNvSpPr>
          <p:nvPr/>
        </p:nvSpPr>
        <p:spPr bwMode="auto">
          <a:xfrm>
            <a:off x="6344451" y="1566847"/>
            <a:ext cx="157163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solidFill>
                  <a:schemeClr val="accent6">
                    <a:lumMod val="50000"/>
                  </a:schemeClr>
                </a:solidFill>
                <a:latin typeface="+mn-lt"/>
                <a:ea typeface="Geneva" pitchFamily="-107" charset="-128"/>
                <a:cs typeface="+mn-cs"/>
              </a:rPr>
              <a:t>S East</a:t>
            </a:r>
            <a:endParaRPr lang="en-GB" sz="1400" b="1" dirty="0">
              <a:solidFill>
                <a:schemeClr val="accent6">
                  <a:lumMod val="50000"/>
                </a:schemeClr>
              </a:solidFill>
              <a:latin typeface="+mn-lt"/>
              <a:ea typeface="Geneva" pitchFamily="-107" charset="-128"/>
              <a:cs typeface="+mn-cs"/>
            </a:endParaRPr>
          </a:p>
        </p:txBody>
      </p:sp>
      <p:grpSp>
        <p:nvGrpSpPr>
          <p:cNvPr id="3" name="Group 342"/>
          <p:cNvGrpSpPr/>
          <p:nvPr/>
        </p:nvGrpSpPr>
        <p:grpSpPr>
          <a:xfrm>
            <a:off x="4687657" y="1837209"/>
            <a:ext cx="598374" cy="5016050"/>
            <a:chOff x="4401905" y="1837209"/>
            <a:chExt cx="598374" cy="5016050"/>
          </a:xfrm>
        </p:grpSpPr>
        <p:sp>
          <p:nvSpPr>
            <p:cNvPr id="282" name="Rectangle 281"/>
            <p:cNvSpPr/>
            <p:nvPr/>
          </p:nvSpPr>
          <p:spPr bwMode="auto">
            <a:xfrm>
              <a:off x="4487063" y="1852599"/>
              <a:ext cx="357190" cy="5000660"/>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83" name="Text Box 17"/>
            <p:cNvSpPr txBox="1">
              <a:spLocks noChangeArrowheads="1"/>
            </p:cNvSpPr>
            <p:nvPr/>
          </p:nvSpPr>
          <p:spPr bwMode="auto">
            <a:xfrm>
              <a:off x="4401905" y="183720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a:t>
              </a:r>
              <a:endParaRPr lang="en-GB" sz="1200" b="1" dirty="0">
                <a:latin typeface="+mn-lt"/>
                <a:ea typeface="Geneva" pitchFamily="-107" charset="-128"/>
                <a:cs typeface="+mn-cs"/>
              </a:endParaRPr>
            </a:p>
          </p:txBody>
        </p:sp>
        <p:sp>
          <p:nvSpPr>
            <p:cNvPr id="284" name="Text Box 17"/>
            <p:cNvSpPr txBox="1">
              <a:spLocks noChangeArrowheads="1"/>
            </p:cNvSpPr>
            <p:nvPr/>
          </p:nvSpPr>
          <p:spPr bwMode="auto">
            <a:xfrm>
              <a:off x="4415625" y="26292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4</a:t>
              </a:r>
              <a:endParaRPr lang="en-GB" sz="1200" b="1" dirty="0">
                <a:latin typeface="+mn-lt"/>
                <a:ea typeface="Geneva" pitchFamily="-107" charset="-128"/>
                <a:cs typeface="+mn-cs"/>
              </a:endParaRPr>
            </a:p>
          </p:txBody>
        </p:sp>
        <p:sp>
          <p:nvSpPr>
            <p:cNvPr id="285" name="Text Box 17"/>
            <p:cNvSpPr txBox="1">
              <a:spLocks noChangeArrowheads="1"/>
            </p:cNvSpPr>
            <p:nvPr/>
          </p:nvSpPr>
          <p:spPr bwMode="auto">
            <a:xfrm>
              <a:off x="4415625" y="212524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2</a:t>
              </a:r>
              <a:endParaRPr lang="en-GB" sz="1200" b="1" dirty="0">
                <a:latin typeface="+mn-lt"/>
                <a:ea typeface="Geneva" pitchFamily="-107" charset="-128"/>
                <a:cs typeface="+mn-cs"/>
              </a:endParaRPr>
            </a:p>
          </p:txBody>
        </p:sp>
        <p:sp>
          <p:nvSpPr>
            <p:cNvPr id="286" name="Text Box 17"/>
            <p:cNvSpPr txBox="1">
              <a:spLocks noChangeArrowheads="1"/>
            </p:cNvSpPr>
            <p:nvPr/>
          </p:nvSpPr>
          <p:spPr bwMode="auto">
            <a:xfrm>
              <a:off x="4415625" y="29873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5</a:t>
              </a:r>
              <a:endParaRPr lang="en-GB" sz="1200" b="1" dirty="0">
                <a:latin typeface="+mn-lt"/>
                <a:ea typeface="Geneva" pitchFamily="-107" charset="-128"/>
                <a:cs typeface="+mn-cs"/>
              </a:endParaRPr>
            </a:p>
          </p:txBody>
        </p:sp>
        <p:sp>
          <p:nvSpPr>
            <p:cNvPr id="287" name="Text Box 17"/>
            <p:cNvSpPr txBox="1">
              <a:spLocks noChangeArrowheads="1"/>
            </p:cNvSpPr>
            <p:nvPr/>
          </p:nvSpPr>
          <p:spPr bwMode="auto">
            <a:xfrm>
              <a:off x="4415625" y="241327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3</a:t>
              </a:r>
              <a:endParaRPr lang="en-GB" sz="1200" b="1" dirty="0">
                <a:latin typeface="+mn-lt"/>
                <a:ea typeface="Geneva" pitchFamily="-107" charset="-128"/>
                <a:cs typeface="+mn-cs"/>
              </a:endParaRPr>
            </a:p>
          </p:txBody>
        </p:sp>
        <p:sp>
          <p:nvSpPr>
            <p:cNvPr id="288" name="Text Box 17"/>
            <p:cNvSpPr txBox="1">
              <a:spLocks noChangeArrowheads="1"/>
            </p:cNvSpPr>
            <p:nvPr/>
          </p:nvSpPr>
          <p:spPr bwMode="auto">
            <a:xfrm>
              <a:off x="4415625" y="327542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289" name="Text Box 17"/>
            <p:cNvSpPr txBox="1">
              <a:spLocks noChangeArrowheads="1"/>
            </p:cNvSpPr>
            <p:nvPr/>
          </p:nvSpPr>
          <p:spPr bwMode="auto">
            <a:xfrm>
              <a:off x="4415625" y="356346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290" name="Text Box 17"/>
            <p:cNvSpPr txBox="1">
              <a:spLocks noChangeArrowheads="1"/>
            </p:cNvSpPr>
            <p:nvPr/>
          </p:nvSpPr>
          <p:spPr bwMode="auto">
            <a:xfrm>
              <a:off x="4415625" y="38514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8</a:t>
              </a:r>
              <a:endParaRPr lang="en-GB" sz="1200" b="1" dirty="0">
                <a:latin typeface="+mn-lt"/>
                <a:ea typeface="Geneva" pitchFamily="-107" charset="-128"/>
                <a:cs typeface="+mn-cs"/>
              </a:endParaRPr>
            </a:p>
          </p:txBody>
        </p:sp>
        <p:sp>
          <p:nvSpPr>
            <p:cNvPr id="291" name="Text Box 17"/>
            <p:cNvSpPr txBox="1">
              <a:spLocks noChangeArrowheads="1"/>
            </p:cNvSpPr>
            <p:nvPr/>
          </p:nvSpPr>
          <p:spPr bwMode="auto">
            <a:xfrm>
              <a:off x="4415625" y="413952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9</a:t>
              </a:r>
              <a:endParaRPr lang="en-GB" sz="1200" b="1" dirty="0">
                <a:latin typeface="+mn-lt"/>
                <a:ea typeface="Geneva" pitchFamily="-107" charset="-128"/>
                <a:cs typeface="+mn-cs"/>
              </a:endParaRPr>
            </a:p>
          </p:txBody>
        </p:sp>
        <p:sp>
          <p:nvSpPr>
            <p:cNvPr id="292" name="Text Box 17"/>
            <p:cNvSpPr txBox="1">
              <a:spLocks noChangeArrowheads="1"/>
            </p:cNvSpPr>
            <p:nvPr/>
          </p:nvSpPr>
          <p:spPr bwMode="auto">
            <a:xfrm>
              <a:off x="4415625" y="44294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10</a:t>
              </a:r>
              <a:endParaRPr lang="en-GB" sz="1200" b="1" dirty="0">
                <a:latin typeface="+mn-lt"/>
                <a:ea typeface="Geneva" pitchFamily="-107" charset="-128"/>
                <a:cs typeface="+mn-cs"/>
              </a:endParaRPr>
            </a:p>
          </p:txBody>
        </p:sp>
        <p:sp>
          <p:nvSpPr>
            <p:cNvPr id="293" name="Text Box 17"/>
            <p:cNvSpPr txBox="1">
              <a:spLocks noChangeArrowheads="1"/>
            </p:cNvSpPr>
            <p:nvPr/>
          </p:nvSpPr>
          <p:spPr bwMode="auto">
            <a:xfrm>
              <a:off x="4415625" y="471558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294" name="Text Box 17"/>
            <p:cNvSpPr txBox="1">
              <a:spLocks noChangeArrowheads="1"/>
            </p:cNvSpPr>
            <p:nvPr/>
          </p:nvSpPr>
          <p:spPr bwMode="auto">
            <a:xfrm>
              <a:off x="4415625" y="500556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295" name="Text Box 17"/>
            <p:cNvSpPr txBox="1">
              <a:spLocks noChangeArrowheads="1"/>
            </p:cNvSpPr>
            <p:nvPr/>
          </p:nvSpPr>
          <p:spPr bwMode="auto">
            <a:xfrm>
              <a:off x="4415625" y="52935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13</a:t>
              </a:r>
              <a:endParaRPr lang="en-GB" sz="1200" b="1" dirty="0">
                <a:latin typeface="+mn-lt"/>
                <a:ea typeface="Geneva" pitchFamily="-107" charset="-128"/>
                <a:cs typeface="+mn-cs"/>
              </a:endParaRPr>
            </a:p>
          </p:txBody>
        </p:sp>
        <p:sp>
          <p:nvSpPr>
            <p:cNvPr id="296" name="Text Box 17"/>
            <p:cNvSpPr txBox="1">
              <a:spLocks noChangeArrowheads="1"/>
            </p:cNvSpPr>
            <p:nvPr/>
          </p:nvSpPr>
          <p:spPr bwMode="auto">
            <a:xfrm>
              <a:off x="4415625" y="56516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14</a:t>
              </a:r>
              <a:endParaRPr lang="en-GB" sz="1200" b="1" dirty="0">
                <a:latin typeface="+mn-lt"/>
                <a:ea typeface="Geneva" pitchFamily="-107" charset="-128"/>
                <a:cs typeface="+mn-cs"/>
              </a:endParaRPr>
            </a:p>
          </p:txBody>
        </p:sp>
        <p:sp>
          <p:nvSpPr>
            <p:cNvPr id="297" name="Text Box 17"/>
            <p:cNvSpPr txBox="1">
              <a:spLocks noChangeArrowheads="1"/>
            </p:cNvSpPr>
            <p:nvPr/>
          </p:nvSpPr>
          <p:spPr bwMode="auto">
            <a:xfrm>
              <a:off x="4415625" y="593972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14</a:t>
              </a:r>
              <a:endParaRPr lang="en-GB" sz="1200" b="1" dirty="0">
                <a:latin typeface="+mn-lt"/>
                <a:ea typeface="Geneva" pitchFamily="-107" charset="-128"/>
                <a:cs typeface="+mn-cs"/>
              </a:endParaRPr>
            </a:p>
          </p:txBody>
        </p:sp>
      </p:grpSp>
      <p:sp>
        <p:nvSpPr>
          <p:cNvPr id="299" name="Text Box 17"/>
          <p:cNvSpPr txBox="1">
            <a:spLocks noChangeArrowheads="1"/>
          </p:cNvSpPr>
          <p:nvPr/>
        </p:nvSpPr>
        <p:spPr bwMode="auto">
          <a:xfrm>
            <a:off x="4201311" y="1566847"/>
            <a:ext cx="157163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rank</a:t>
            </a:r>
            <a:endParaRPr lang="en-GB" sz="1400" b="1" dirty="0">
              <a:latin typeface="+mn-lt"/>
              <a:ea typeface="Geneva" pitchFamily="-107" charset="-128"/>
              <a:cs typeface="+mn-cs"/>
            </a:endParaRPr>
          </a:p>
        </p:txBody>
      </p:sp>
      <p:sp>
        <p:nvSpPr>
          <p:cNvPr id="320" name="Text Box 17"/>
          <p:cNvSpPr txBox="1">
            <a:spLocks noChangeArrowheads="1"/>
          </p:cNvSpPr>
          <p:nvPr/>
        </p:nvSpPr>
        <p:spPr bwMode="auto">
          <a:xfrm>
            <a:off x="5558633" y="1566847"/>
            <a:ext cx="157163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rank</a:t>
            </a:r>
            <a:endParaRPr lang="en-GB" sz="1400" b="1" dirty="0">
              <a:latin typeface="+mn-lt"/>
              <a:ea typeface="Geneva" pitchFamily="-107" charset="-128"/>
              <a:cs typeface="+mn-cs"/>
            </a:endParaRPr>
          </a:p>
        </p:txBody>
      </p:sp>
      <p:sp>
        <p:nvSpPr>
          <p:cNvPr id="341" name="Text Box 17"/>
          <p:cNvSpPr txBox="1">
            <a:spLocks noChangeArrowheads="1"/>
          </p:cNvSpPr>
          <p:nvPr/>
        </p:nvSpPr>
        <p:spPr bwMode="auto">
          <a:xfrm>
            <a:off x="6915955" y="1566847"/>
            <a:ext cx="1571636"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rank</a:t>
            </a:r>
            <a:endParaRPr lang="en-GB" sz="1400" b="1" dirty="0">
              <a:latin typeface="+mn-lt"/>
              <a:ea typeface="Geneva" pitchFamily="-107" charset="-128"/>
              <a:cs typeface="+mn-cs"/>
            </a:endParaRPr>
          </a:p>
        </p:txBody>
      </p:sp>
      <p:sp>
        <p:nvSpPr>
          <p:cNvPr id="146" name="TextBox 145"/>
          <p:cNvSpPr txBox="1"/>
          <p:nvPr/>
        </p:nvSpPr>
        <p:spPr>
          <a:xfrm>
            <a:off x="882228" y="6517729"/>
            <a:ext cx="1595309" cy="246221"/>
          </a:xfrm>
          <a:prstGeom prst="rect">
            <a:avLst/>
          </a:prstGeom>
          <a:noFill/>
        </p:spPr>
        <p:txBody>
          <a:bodyPr wrap="none" rtlCol="0">
            <a:spAutoFit/>
          </a:bodyPr>
          <a:lstStyle/>
          <a:p>
            <a:r>
              <a:rPr lang="en-GB" sz="1000" dirty="0" smtClean="0"/>
              <a:t>Younger drivers (&lt;21yrs)</a:t>
            </a:r>
            <a:endParaRPr lang="en-GB" sz="1000" dirty="0"/>
          </a:p>
        </p:txBody>
      </p:sp>
      <p:sp>
        <p:nvSpPr>
          <p:cNvPr id="147" name="TextBox 146"/>
          <p:cNvSpPr txBox="1"/>
          <p:nvPr/>
        </p:nvSpPr>
        <p:spPr>
          <a:xfrm>
            <a:off x="879823" y="5941665"/>
            <a:ext cx="1907895" cy="400110"/>
          </a:xfrm>
          <a:prstGeom prst="rect">
            <a:avLst/>
          </a:prstGeom>
          <a:noFill/>
        </p:spPr>
        <p:txBody>
          <a:bodyPr wrap="square" rtlCol="0">
            <a:spAutoFit/>
          </a:bodyPr>
          <a:lstStyle/>
          <a:p>
            <a:r>
              <a:rPr lang="en-GB" sz="1000" dirty="0" smtClean="0"/>
              <a:t>Road closures and road works</a:t>
            </a:r>
          </a:p>
          <a:p>
            <a:endParaRPr lang="en-GB" sz="1000" dirty="0"/>
          </a:p>
        </p:txBody>
      </p:sp>
      <p:sp>
        <p:nvSpPr>
          <p:cNvPr id="167" name="Text Box 17"/>
          <p:cNvSpPr txBox="1">
            <a:spLocks noChangeArrowheads="1"/>
          </p:cNvSpPr>
          <p:nvPr/>
        </p:nvSpPr>
        <p:spPr bwMode="auto">
          <a:xfrm>
            <a:off x="4129200" y="6227757"/>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168" name="Text Box 17"/>
          <p:cNvSpPr txBox="1">
            <a:spLocks noChangeArrowheads="1"/>
          </p:cNvSpPr>
          <p:nvPr/>
        </p:nvSpPr>
        <p:spPr bwMode="auto">
          <a:xfrm>
            <a:off x="4129200" y="6515789"/>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170" name="Rectangle 169"/>
          <p:cNvSpPr/>
          <p:nvPr/>
        </p:nvSpPr>
        <p:spPr bwMode="auto">
          <a:xfrm>
            <a:off x="5349449" y="1854000"/>
            <a:ext cx="642942" cy="5000660"/>
          </a:xfrm>
          <a:prstGeom prst="rect">
            <a:avLst/>
          </a:prstGeom>
          <a:solidFill>
            <a:schemeClr val="accent6">
              <a:lumMod val="75000"/>
            </a:schemeClr>
          </a:solidFill>
          <a:ln w="9525" cap="flat" cmpd="sng" algn="ctr">
            <a:solidFill>
              <a:schemeClr val="accent6">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ndParaRPr>
          </a:p>
        </p:txBody>
      </p:sp>
      <p:sp>
        <p:nvSpPr>
          <p:cNvPr id="172" name="Text Box 17"/>
          <p:cNvSpPr txBox="1">
            <a:spLocks noChangeArrowheads="1"/>
          </p:cNvSpPr>
          <p:nvPr/>
        </p:nvSpPr>
        <p:spPr bwMode="auto">
          <a:xfrm>
            <a:off x="5407737" y="62235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173" name="Text Box 17"/>
          <p:cNvSpPr txBox="1">
            <a:spLocks noChangeArrowheads="1"/>
          </p:cNvSpPr>
          <p:nvPr/>
        </p:nvSpPr>
        <p:spPr bwMode="auto">
          <a:xfrm>
            <a:off x="5407737" y="6516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174" name="Text Box 17"/>
          <p:cNvSpPr txBox="1">
            <a:spLocks noChangeArrowheads="1"/>
          </p:cNvSpPr>
          <p:nvPr/>
        </p:nvSpPr>
        <p:spPr bwMode="auto">
          <a:xfrm>
            <a:off x="5407737" y="1836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47%</a:t>
            </a:r>
            <a:endParaRPr lang="en-GB" sz="1200" b="1" dirty="0">
              <a:latin typeface="+mn-lt"/>
              <a:ea typeface="Geneva" pitchFamily="-107" charset="-128"/>
              <a:cs typeface="+mn-cs"/>
            </a:endParaRPr>
          </a:p>
        </p:txBody>
      </p:sp>
      <p:sp>
        <p:nvSpPr>
          <p:cNvPr id="175" name="Text Box 17"/>
          <p:cNvSpPr txBox="1">
            <a:spLocks noChangeArrowheads="1"/>
          </p:cNvSpPr>
          <p:nvPr/>
        </p:nvSpPr>
        <p:spPr bwMode="auto">
          <a:xfrm>
            <a:off x="5407737" y="27135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41%</a:t>
            </a:r>
            <a:endParaRPr lang="en-GB" sz="1200" b="1" dirty="0">
              <a:latin typeface="+mn-lt"/>
              <a:ea typeface="Geneva" pitchFamily="-107" charset="-128"/>
              <a:cs typeface="+mn-cs"/>
            </a:endParaRPr>
          </a:p>
        </p:txBody>
      </p:sp>
      <p:sp>
        <p:nvSpPr>
          <p:cNvPr id="176" name="Text Box 17"/>
          <p:cNvSpPr txBox="1">
            <a:spLocks noChangeArrowheads="1"/>
          </p:cNvSpPr>
          <p:nvPr/>
        </p:nvSpPr>
        <p:spPr bwMode="auto">
          <a:xfrm>
            <a:off x="5407737" y="212330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32%</a:t>
            </a:r>
            <a:endParaRPr lang="en-GB" sz="1200" b="1" dirty="0">
              <a:latin typeface="+mn-lt"/>
              <a:ea typeface="Geneva" pitchFamily="-107" charset="-128"/>
              <a:cs typeface="+mn-cs"/>
            </a:endParaRPr>
          </a:p>
        </p:txBody>
      </p:sp>
      <p:sp>
        <p:nvSpPr>
          <p:cNvPr id="177" name="Text Box 17"/>
          <p:cNvSpPr txBox="1">
            <a:spLocks noChangeArrowheads="1"/>
          </p:cNvSpPr>
          <p:nvPr/>
        </p:nvSpPr>
        <p:spPr bwMode="auto">
          <a:xfrm>
            <a:off x="5407737" y="3006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34%</a:t>
            </a:r>
            <a:endParaRPr lang="en-GB" sz="1200" b="1" dirty="0">
              <a:latin typeface="+mn-lt"/>
              <a:ea typeface="Geneva" pitchFamily="-107" charset="-128"/>
              <a:cs typeface="+mn-cs"/>
            </a:endParaRPr>
          </a:p>
        </p:txBody>
      </p:sp>
      <p:sp>
        <p:nvSpPr>
          <p:cNvPr id="178" name="Text Box 17"/>
          <p:cNvSpPr txBox="1">
            <a:spLocks noChangeArrowheads="1"/>
          </p:cNvSpPr>
          <p:nvPr/>
        </p:nvSpPr>
        <p:spPr bwMode="auto">
          <a:xfrm>
            <a:off x="5407737" y="2421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26%</a:t>
            </a:r>
            <a:endParaRPr lang="en-GB" sz="1200" b="1" dirty="0">
              <a:latin typeface="+mn-lt"/>
              <a:ea typeface="Geneva" pitchFamily="-107" charset="-128"/>
              <a:cs typeface="+mn-cs"/>
            </a:endParaRPr>
          </a:p>
        </p:txBody>
      </p:sp>
      <p:sp>
        <p:nvSpPr>
          <p:cNvPr id="179" name="Text Box 17"/>
          <p:cNvSpPr txBox="1">
            <a:spLocks noChangeArrowheads="1"/>
          </p:cNvSpPr>
          <p:nvPr/>
        </p:nvSpPr>
        <p:spPr bwMode="auto">
          <a:xfrm>
            <a:off x="5407737" y="32985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33%</a:t>
            </a:r>
            <a:endParaRPr lang="en-GB" sz="1200" b="1" dirty="0">
              <a:latin typeface="+mn-lt"/>
              <a:ea typeface="Geneva" pitchFamily="-107" charset="-128"/>
              <a:cs typeface="+mn-cs"/>
            </a:endParaRPr>
          </a:p>
        </p:txBody>
      </p:sp>
      <p:sp>
        <p:nvSpPr>
          <p:cNvPr id="180" name="Text Box 17"/>
          <p:cNvSpPr txBox="1">
            <a:spLocks noChangeArrowheads="1"/>
          </p:cNvSpPr>
          <p:nvPr/>
        </p:nvSpPr>
        <p:spPr bwMode="auto">
          <a:xfrm>
            <a:off x="5407737" y="3591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27%</a:t>
            </a:r>
            <a:endParaRPr lang="en-GB" sz="1200" b="1" dirty="0">
              <a:latin typeface="+mn-lt"/>
              <a:ea typeface="Geneva" pitchFamily="-107" charset="-128"/>
              <a:cs typeface="+mn-cs"/>
            </a:endParaRPr>
          </a:p>
        </p:txBody>
      </p:sp>
      <p:sp>
        <p:nvSpPr>
          <p:cNvPr id="181" name="Text Box 17"/>
          <p:cNvSpPr txBox="1">
            <a:spLocks noChangeArrowheads="1"/>
          </p:cNvSpPr>
          <p:nvPr/>
        </p:nvSpPr>
        <p:spPr bwMode="auto">
          <a:xfrm>
            <a:off x="5398047" y="38835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23%</a:t>
            </a:r>
            <a:endParaRPr lang="en-GB" sz="1200" b="1" dirty="0">
              <a:latin typeface="+mn-lt"/>
              <a:ea typeface="Geneva" pitchFamily="-107" charset="-128"/>
              <a:cs typeface="+mn-cs"/>
            </a:endParaRPr>
          </a:p>
        </p:txBody>
      </p:sp>
      <p:sp>
        <p:nvSpPr>
          <p:cNvPr id="182" name="Text Box 17"/>
          <p:cNvSpPr txBox="1">
            <a:spLocks noChangeArrowheads="1"/>
          </p:cNvSpPr>
          <p:nvPr/>
        </p:nvSpPr>
        <p:spPr bwMode="auto">
          <a:xfrm>
            <a:off x="5407737" y="4176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20%</a:t>
            </a:r>
            <a:endParaRPr lang="en-GB" sz="1200" b="1" dirty="0">
              <a:latin typeface="+mn-lt"/>
              <a:ea typeface="Geneva" pitchFamily="-107" charset="-128"/>
              <a:cs typeface="+mn-cs"/>
            </a:endParaRPr>
          </a:p>
        </p:txBody>
      </p:sp>
      <p:sp>
        <p:nvSpPr>
          <p:cNvPr id="183" name="Text Box 17"/>
          <p:cNvSpPr txBox="1">
            <a:spLocks noChangeArrowheads="1"/>
          </p:cNvSpPr>
          <p:nvPr/>
        </p:nvSpPr>
        <p:spPr bwMode="auto">
          <a:xfrm>
            <a:off x="5407737" y="44685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24%</a:t>
            </a:r>
            <a:endParaRPr lang="en-GB" sz="1200" b="1" dirty="0">
              <a:latin typeface="+mn-lt"/>
              <a:ea typeface="Geneva" pitchFamily="-107" charset="-128"/>
              <a:cs typeface="+mn-cs"/>
            </a:endParaRPr>
          </a:p>
        </p:txBody>
      </p:sp>
      <p:sp>
        <p:nvSpPr>
          <p:cNvPr id="184" name="Text Box 17"/>
          <p:cNvSpPr txBox="1">
            <a:spLocks noChangeArrowheads="1"/>
          </p:cNvSpPr>
          <p:nvPr/>
        </p:nvSpPr>
        <p:spPr bwMode="auto">
          <a:xfrm>
            <a:off x="5407737" y="4761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13%</a:t>
            </a:r>
            <a:endParaRPr lang="en-GB" sz="1200" b="1" dirty="0">
              <a:latin typeface="+mn-lt"/>
              <a:ea typeface="Geneva" pitchFamily="-107" charset="-128"/>
              <a:cs typeface="+mn-cs"/>
            </a:endParaRPr>
          </a:p>
        </p:txBody>
      </p:sp>
      <p:sp>
        <p:nvSpPr>
          <p:cNvPr id="185" name="Text Box 17"/>
          <p:cNvSpPr txBox="1">
            <a:spLocks noChangeArrowheads="1"/>
          </p:cNvSpPr>
          <p:nvPr/>
        </p:nvSpPr>
        <p:spPr bwMode="auto">
          <a:xfrm>
            <a:off x="5407737" y="50535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19%</a:t>
            </a:r>
            <a:endParaRPr lang="en-GB" sz="1200" b="1" dirty="0">
              <a:latin typeface="+mn-lt"/>
              <a:ea typeface="Geneva" pitchFamily="-107" charset="-128"/>
              <a:cs typeface="+mn-cs"/>
            </a:endParaRPr>
          </a:p>
        </p:txBody>
      </p:sp>
      <p:sp>
        <p:nvSpPr>
          <p:cNvPr id="186" name="Text Box 17"/>
          <p:cNvSpPr txBox="1">
            <a:spLocks noChangeArrowheads="1"/>
          </p:cNvSpPr>
          <p:nvPr/>
        </p:nvSpPr>
        <p:spPr bwMode="auto">
          <a:xfrm>
            <a:off x="5407737" y="5346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187" name="Text Box 17"/>
          <p:cNvSpPr txBox="1">
            <a:spLocks noChangeArrowheads="1"/>
          </p:cNvSpPr>
          <p:nvPr/>
        </p:nvSpPr>
        <p:spPr bwMode="auto">
          <a:xfrm>
            <a:off x="5407737" y="56385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188" name="Text Box 17"/>
          <p:cNvSpPr txBox="1">
            <a:spLocks noChangeArrowheads="1"/>
          </p:cNvSpPr>
          <p:nvPr/>
        </p:nvSpPr>
        <p:spPr bwMode="auto">
          <a:xfrm>
            <a:off x="5407737" y="5931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18%</a:t>
            </a:r>
            <a:endParaRPr lang="en-GB" sz="1200" b="1" dirty="0">
              <a:latin typeface="+mn-lt"/>
              <a:ea typeface="Geneva" pitchFamily="-107" charset="-128"/>
              <a:cs typeface="+mn-cs"/>
            </a:endParaRPr>
          </a:p>
        </p:txBody>
      </p:sp>
      <p:sp>
        <p:nvSpPr>
          <p:cNvPr id="189" name="Rectangle 188"/>
          <p:cNvSpPr/>
          <p:nvPr/>
        </p:nvSpPr>
        <p:spPr bwMode="auto">
          <a:xfrm>
            <a:off x="6789609" y="1854000"/>
            <a:ext cx="642942" cy="5000660"/>
          </a:xfrm>
          <a:prstGeom prst="rect">
            <a:avLst/>
          </a:prstGeom>
          <a:solidFill>
            <a:schemeClr val="accent6">
              <a:lumMod val="75000"/>
            </a:schemeClr>
          </a:solidFill>
          <a:ln w="9525" cap="flat" cmpd="sng" algn="ctr">
            <a:solidFill>
              <a:schemeClr val="accent6">
                <a:lumMod val="20000"/>
                <a:lumOff val="8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200" b="0" i="0" u="none" strike="noStrike" cap="none" normalizeH="0" baseline="0" dirty="0" smtClean="0">
              <a:ln>
                <a:noFill/>
              </a:ln>
              <a:solidFill>
                <a:schemeClr val="tx1"/>
              </a:solidFill>
              <a:effectLst/>
              <a:latin typeface="Arial" pitchFamily="34" charset="0"/>
            </a:endParaRPr>
          </a:p>
        </p:txBody>
      </p:sp>
      <p:sp>
        <p:nvSpPr>
          <p:cNvPr id="190" name="Text Box 17"/>
          <p:cNvSpPr txBox="1">
            <a:spLocks noChangeArrowheads="1"/>
          </p:cNvSpPr>
          <p:nvPr/>
        </p:nvSpPr>
        <p:spPr bwMode="auto">
          <a:xfrm>
            <a:off x="6847897" y="6212906"/>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191" name="Text Box 17"/>
          <p:cNvSpPr txBox="1">
            <a:spLocks noChangeArrowheads="1"/>
          </p:cNvSpPr>
          <p:nvPr/>
        </p:nvSpPr>
        <p:spPr bwMode="auto">
          <a:xfrm>
            <a:off x="6847897" y="6516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192" name="Text Box 17"/>
          <p:cNvSpPr txBox="1">
            <a:spLocks noChangeArrowheads="1"/>
          </p:cNvSpPr>
          <p:nvPr/>
        </p:nvSpPr>
        <p:spPr bwMode="auto">
          <a:xfrm>
            <a:off x="6847897" y="1836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64%</a:t>
            </a:r>
            <a:endParaRPr lang="en-GB" sz="1200" b="1" dirty="0">
              <a:latin typeface="+mn-lt"/>
              <a:ea typeface="Geneva" pitchFamily="-107" charset="-128"/>
              <a:cs typeface="+mn-cs"/>
            </a:endParaRPr>
          </a:p>
        </p:txBody>
      </p:sp>
      <p:sp>
        <p:nvSpPr>
          <p:cNvPr id="193" name="Text Box 17"/>
          <p:cNvSpPr txBox="1">
            <a:spLocks noChangeArrowheads="1"/>
          </p:cNvSpPr>
          <p:nvPr/>
        </p:nvSpPr>
        <p:spPr bwMode="auto">
          <a:xfrm>
            <a:off x="6847897" y="269936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28%</a:t>
            </a:r>
            <a:endParaRPr lang="en-GB" sz="1200" b="1" dirty="0">
              <a:latin typeface="+mn-lt"/>
              <a:ea typeface="Geneva" pitchFamily="-107" charset="-128"/>
              <a:cs typeface="+mn-cs"/>
            </a:endParaRPr>
          </a:p>
        </p:txBody>
      </p:sp>
      <p:sp>
        <p:nvSpPr>
          <p:cNvPr id="194" name="Text Box 17"/>
          <p:cNvSpPr txBox="1">
            <a:spLocks noChangeArrowheads="1"/>
          </p:cNvSpPr>
          <p:nvPr/>
        </p:nvSpPr>
        <p:spPr bwMode="auto">
          <a:xfrm>
            <a:off x="6847897" y="212400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37%</a:t>
            </a:r>
            <a:endParaRPr lang="en-GB" sz="1200" b="1" dirty="0">
              <a:latin typeface="+mn-lt"/>
              <a:ea typeface="Geneva" pitchFamily="-107" charset="-128"/>
              <a:cs typeface="+mn-cs"/>
            </a:endParaRPr>
          </a:p>
        </p:txBody>
      </p:sp>
      <p:sp>
        <p:nvSpPr>
          <p:cNvPr id="195" name="Text Box 17"/>
          <p:cNvSpPr txBox="1">
            <a:spLocks noChangeArrowheads="1"/>
          </p:cNvSpPr>
          <p:nvPr/>
        </p:nvSpPr>
        <p:spPr bwMode="auto">
          <a:xfrm>
            <a:off x="6847897" y="2989337"/>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36%</a:t>
            </a:r>
            <a:endParaRPr lang="en-GB" sz="1200" b="1" dirty="0">
              <a:latin typeface="+mn-lt"/>
              <a:ea typeface="Geneva" pitchFamily="-107" charset="-128"/>
              <a:cs typeface="+mn-cs"/>
            </a:endParaRPr>
          </a:p>
        </p:txBody>
      </p:sp>
      <p:sp>
        <p:nvSpPr>
          <p:cNvPr id="196" name="Text Box 17"/>
          <p:cNvSpPr txBox="1">
            <a:spLocks noChangeArrowheads="1"/>
          </p:cNvSpPr>
          <p:nvPr/>
        </p:nvSpPr>
        <p:spPr bwMode="auto">
          <a:xfrm>
            <a:off x="6847897" y="241327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40%</a:t>
            </a:r>
            <a:endParaRPr lang="en-GB" sz="1200" b="1" dirty="0">
              <a:latin typeface="+mn-lt"/>
              <a:ea typeface="Geneva" pitchFamily="-107" charset="-128"/>
              <a:cs typeface="+mn-cs"/>
            </a:endParaRPr>
          </a:p>
        </p:txBody>
      </p:sp>
      <p:sp>
        <p:nvSpPr>
          <p:cNvPr id="197" name="Text Box 17"/>
          <p:cNvSpPr txBox="1">
            <a:spLocks noChangeArrowheads="1"/>
          </p:cNvSpPr>
          <p:nvPr/>
        </p:nvSpPr>
        <p:spPr bwMode="auto">
          <a:xfrm>
            <a:off x="6847897" y="3277369"/>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31%</a:t>
            </a:r>
            <a:endParaRPr lang="en-GB" sz="1200" b="1" dirty="0">
              <a:latin typeface="+mn-lt"/>
              <a:ea typeface="Geneva" pitchFamily="-107" charset="-128"/>
              <a:cs typeface="+mn-cs"/>
            </a:endParaRPr>
          </a:p>
        </p:txBody>
      </p:sp>
      <p:sp>
        <p:nvSpPr>
          <p:cNvPr id="198" name="Text Box 17"/>
          <p:cNvSpPr txBox="1">
            <a:spLocks noChangeArrowheads="1"/>
          </p:cNvSpPr>
          <p:nvPr/>
        </p:nvSpPr>
        <p:spPr bwMode="auto">
          <a:xfrm>
            <a:off x="6847897" y="3565401"/>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30%</a:t>
            </a:r>
            <a:endParaRPr lang="en-GB" sz="1200" b="1" dirty="0">
              <a:latin typeface="+mn-lt"/>
              <a:ea typeface="Geneva" pitchFamily="-107" charset="-128"/>
              <a:cs typeface="+mn-cs"/>
            </a:endParaRPr>
          </a:p>
        </p:txBody>
      </p:sp>
      <p:sp>
        <p:nvSpPr>
          <p:cNvPr id="199" name="Text Box 17"/>
          <p:cNvSpPr txBox="1">
            <a:spLocks noChangeArrowheads="1"/>
          </p:cNvSpPr>
          <p:nvPr/>
        </p:nvSpPr>
        <p:spPr bwMode="auto">
          <a:xfrm>
            <a:off x="6838207" y="385343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22%</a:t>
            </a:r>
            <a:endParaRPr lang="en-GB" sz="1200" b="1" dirty="0">
              <a:latin typeface="+mn-lt"/>
              <a:ea typeface="Geneva" pitchFamily="-107" charset="-128"/>
              <a:cs typeface="+mn-cs"/>
            </a:endParaRPr>
          </a:p>
        </p:txBody>
      </p:sp>
      <p:sp>
        <p:nvSpPr>
          <p:cNvPr id="200" name="Text Box 17"/>
          <p:cNvSpPr txBox="1">
            <a:spLocks noChangeArrowheads="1"/>
          </p:cNvSpPr>
          <p:nvPr/>
        </p:nvSpPr>
        <p:spPr bwMode="auto">
          <a:xfrm>
            <a:off x="6847897" y="414146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17%</a:t>
            </a:r>
            <a:endParaRPr lang="en-GB" sz="1200" b="1" dirty="0">
              <a:latin typeface="+mn-lt"/>
              <a:ea typeface="Geneva" pitchFamily="-107" charset="-128"/>
              <a:cs typeface="+mn-cs"/>
            </a:endParaRPr>
          </a:p>
        </p:txBody>
      </p:sp>
      <p:sp>
        <p:nvSpPr>
          <p:cNvPr id="201" name="Text Box 17"/>
          <p:cNvSpPr txBox="1">
            <a:spLocks noChangeArrowheads="1"/>
          </p:cNvSpPr>
          <p:nvPr/>
        </p:nvSpPr>
        <p:spPr bwMode="auto">
          <a:xfrm>
            <a:off x="6847897" y="4429497"/>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22%</a:t>
            </a:r>
            <a:endParaRPr lang="en-GB" sz="1200" b="1" dirty="0">
              <a:latin typeface="+mn-lt"/>
              <a:ea typeface="Geneva" pitchFamily="-107" charset="-128"/>
              <a:cs typeface="+mn-cs"/>
            </a:endParaRPr>
          </a:p>
        </p:txBody>
      </p:sp>
      <p:sp>
        <p:nvSpPr>
          <p:cNvPr id="202" name="Text Box 17"/>
          <p:cNvSpPr txBox="1">
            <a:spLocks noChangeArrowheads="1"/>
          </p:cNvSpPr>
          <p:nvPr/>
        </p:nvSpPr>
        <p:spPr bwMode="auto">
          <a:xfrm>
            <a:off x="6847897" y="4772746"/>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203" name="Text Box 17"/>
          <p:cNvSpPr txBox="1">
            <a:spLocks noChangeArrowheads="1"/>
          </p:cNvSpPr>
          <p:nvPr/>
        </p:nvSpPr>
        <p:spPr bwMode="auto">
          <a:xfrm>
            <a:off x="6847897" y="499071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14%</a:t>
            </a:r>
            <a:endParaRPr lang="en-GB" sz="1200" b="1" dirty="0">
              <a:latin typeface="+mn-lt"/>
              <a:ea typeface="Geneva" pitchFamily="-107" charset="-128"/>
              <a:cs typeface="+mn-cs"/>
            </a:endParaRPr>
          </a:p>
        </p:txBody>
      </p:sp>
      <p:sp>
        <p:nvSpPr>
          <p:cNvPr id="204" name="Text Box 17"/>
          <p:cNvSpPr txBox="1">
            <a:spLocks noChangeArrowheads="1"/>
          </p:cNvSpPr>
          <p:nvPr/>
        </p:nvSpPr>
        <p:spPr bwMode="auto">
          <a:xfrm>
            <a:off x="6847897" y="5348810"/>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9%</a:t>
            </a:r>
            <a:endParaRPr lang="en-GB" sz="1200" b="1" dirty="0">
              <a:latin typeface="+mn-lt"/>
              <a:ea typeface="Geneva" pitchFamily="-107" charset="-128"/>
              <a:cs typeface="+mn-cs"/>
            </a:endParaRPr>
          </a:p>
        </p:txBody>
      </p:sp>
      <p:sp>
        <p:nvSpPr>
          <p:cNvPr id="205" name="Text Box 17"/>
          <p:cNvSpPr txBox="1">
            <a:spLocks noChangeArrowheads="1"/>
          </p:cNvSpPr>
          <p:nvPr/>
        </p:nvSpPr>
        <p:spPr bwMode="auto">
          <a:xfrm>
            <a:off x="6847897" y="5638782"/>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8%</a:t>
            </a:r>
            <a:endParaRPr lang="en-GB" sz="1200" b="1" dirty="0">
              <a:latin typeface="+mn-lt"/>
              <a:ea typeface="Geneva" pitchFamily="-107" charset="-128"/>
              <a:cs typeface="+mn-cs"/>
            </a:endParaRPr>
          </a:p>
        </p:txBody>
      </p:sp>
      <p:sp>
        <p:nvSpPr>
          <p:cNvPr id="206" name="Text Box 17"/>
          <p:cNvSpPr txBox="1">
            <a:spLocks noChangeArrowheads="1"/>
          </p:cNvSpPr>
          <p:nvPr/>
        </p:nvSpPr>
        <p:spPr bwMode="auto">
          <a:xfrm>
            <a:off x="6847897" y="5926814"/>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207" name="Text Box 17"/>
          <p:cNvSpPr txBox="1">
            <a:spLocks noChangeArrowheads="1"/>
          </p:cNvSpPr>
          <p:nvPr/>
        </p:nvSpPr>
        <p:spPr bwMode="auto">
          <a:xfrm>
            <a:off x="4129200" y="5939725"/>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8%</a:t>
            </a:r>
            <a:endParaRPr lang="en-GB" sz="1200" b="1" dirty="0">
              <a:latin typeface="+mn-lt"/>
              <a:ea typeface="Geneva" pitchFamily="-107" charset="-128"/>
              <a:cs typeface="+mn-cs"/>
            </a:endParaRPr>
          </a:p>
        </p:txBody>
      </p:sp>
      <p:sp>
        <p:nvSpPr>
          <p:cNvPr id="208" name="Text Box 17"/>
          <p:cNvSpPr txBox="1">
            <a:spLocks noChangeArrowheads="1"/>
          </p:cNvSpPr>
          <p:nvPr/>
        </p:nvSpPr>
        <p:spPr bwMode="auto">
          <a:xfrm>
            <a:off x="4129200" y="5651693"/>
            <a:ext cx="584654" cy="289972"/>
          </a:xfrm>
          <a:prstGeom prst="rect">
            <a:avLst/>
          </a:prstGeom>
          <a:noFill/>
          <a:ln w="9525">
            <a:noFill/>
            <a:miter lim="800000"/>
            <a:headEnd/>
            <a:tailEnd/>
          </a:ln>
        </p:spPr>
        <p:txBody>
          <a:bodyPr wrap="square" lIns="104287" tIns="52144" rIns="104287" bIns="52144">
            <a:spAutoFit/>
          </a:bodyPr>
          <a:lstStyle/>
          <a:p>
            <a:pPr eaLnBrk="0" hangingPunct="0">
              <a:defRPr/>
            </a:pPr>
            <a:r>
              <a:rPr lang="en-GB" sz="1200" b="1" dirty="0" smtClean="0">
                <a:latin typeface="+mn-lt"/>
                <a:ea typeface="Geneva" pitchFamily="-107" charset="-128"/>
                <a:cs typeface="+mn-cs"/>
              </a:rPr>
              <a:t>8%</a:t>
            </a:r>
            <a:endParaRPr lang="en-GB" sz="1200" b="1" dirty="0">
              <a:latin typeface="+mn-lt"/>
              <a:ea typeface="Geneva" pitchFamily="-107" charset="-128"/>
              <a:cs typeface="+mn-cs"/>
            </a:endParaRPr>
          </a:p>
        </p:txBody>
      </p:sp>
      <p:sp>
        <p:nvSpPr>
          <p:cNvPr id="209" name="Text Box 17"/>
          <p:cNvSpPr txBox="1">
            <a:spLocks noChangeArrowheads="1"/>
          </p:cNvSpPr>
          <p:nvPr/>
        </p:nvSpPr>
        <p:spPr bwMode="auto">
          <a:xfrm>
            <a:off x="4696247" y="622775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15</a:t>
            </a:r>
            <a:endParaRPr lang="en-GB" sz="1200" b="1" dirty="0">
              <a:latin typeface="+mn-lt"/>
              <a:ea typeface="Geneva" pitchFamily="-107" charset="-128"/>
              <a:cs typeface="+mn-cs"/>
            </a:endParaRPr>
          </a:p>
        </p:txBody>
      </p:sp>
      <p:sp>
        <p:nvSpPr>
          <p:cNvPr id="210" name="Text Box 17"/>
          <p:cNvSpPr txBox="1">
            <a:spLocks noChangeArrowheads="1"/>
          </p:cNvSpPr>
          <p:nvPr/>
        </p:nvSpPr>
        <p:spPr bwMode="auto">
          <a:xfrm>
            <a:off x="4696247" y="651578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15</a:t>
            </a:r>
            <a:endParaRPr lang="en-GB" sz="1200" b="1" dirty="0">
              <a:latin typeface="+mn-lt"/>
              <a:ea typeface="Geneva" pitchFamily="-107" charset="-128"/>
              <a:cs typeface="+mn-cs"/>
            </a:endParaRPr>
          </a:p>
        </p:txBody>
      </p:sp>
      <p:sp>
        <p:nvSpPr>
          <p:cNvPr id="211" name="Rectangle 210"/>
          <p:cNvSpPr/>
          <p:nvPr/>
        </p:nvSpPr>
        <p:spPr bwMode="auto">
          <a:xfrm>
            <a:off x="6199255" y="1852599"/>
            <a:ext cx="357190" cy="5000660"/>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12" name="Text Box 17"/>
          <p:cNvSpPr txBox="1">
            <a:spLocks noChangeArrowheads="1"/>
          </p:cNvSpPr>
          <p:nvPr/>
        </p:nvSpPr>
        <p:spPr bwMode="auto">
          <a:xfrm>
            <a:off x="6114097" y="183720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a:t>
            </a:r>
            <a:endParaRPr lang="en-GB" sz="1200" b="1" dirty="0">
              <a:latin typeface="+mn-lt"/>
              <a:ea typeface="Geneva" pitchFamily="-107" charset="-128"/>
              <a:cs typeface="+mn-cs"/>
            </a:endParaRPr>
          </a:p>
        </p:txBody>
      </p:sp>
      <p:sp>
        <p:nvSpPr>
          <p:cNvPr id="213" name="Text Box 17"/>
          <p:cNvSpPr txBox="1">
            <a:spLocks noChangeArrowheads="1"/>
          </p:cNvSpPr>
          <p:nvPr/>
        </p:nvSpPr>
        <p:spPr bwMode="auto">
          <a:xfrm>
            <a:off x="6127817" y="269936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2</a:t>
            </a:r>
            <a:endParaRPr lang="en-GB" sz="1200" b="1" dirty="0">
              <a:latin typeface="+mn-lt"/>
              <a:ea typeface="Geneva" pitchFamily="-107" charset="-128"/>
              <a:cs typeface="+mn-cs"/>
            </a:endParaRPr>
          </a:p>
        </p:txBody>
      </p:sp>
      <p:sp>
        <p:nvSpPr>
          <p:cNvPr id="214" name="Text Box 17"/>
          <p:cNvSpPr txBox="1">
            <a:spLocks noChangeArrowheads="1"/>
          </p:cNvSpPr>
          <p:nvPr/>
        </p:nvSpPr>
        <p:spPr bwMode="auto">
          <a:xfrm>
            <a:off x="6127817" y="212524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5</a:t>
            </a:r>
            <a:endParaRPr lang="en-GB" sz="1200" b="1" dirty="0">
              <a:latin typeface="+mn-lt"/>
              <a:ea typeface="Geneva" pitchFamily="-107" charset="-128"/>
              <a:cs typeface="+mn-cs"/>
            </a:endParaRPr>
          </a:p>
        </p:txBody>
      </p:sp>
      <p:sp>
        <p:nvSpPr>
          <p:cNvPr id="215" name="Text Box 17"/>
          <p:cNvSpPr txBox="1">
            <a:spLocks noChangeArrowheads="1"/>
          </p:cNvSpPr>
          <p:nvPr/>
        </p:nvSpPr>
        <p:spPr bwMode="auto">
          <a:xfrm>
            <a:off x="6127817" y="29873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3</a:t>
            </a:r>
            <a:endParaRPr lang="en-GB" sz="1200" b="1" dirty="0">
              <a:latin typeface="+mn-lt"/>
              <a:ea typeface="Geneva" pitchFamily="-107" charset="-128"/>
              <a:cs typeface="+mn-cs"/>
            </a:endParaRPr>
          </a:p>
        </p:txBody>
      </p:sp>
      <p:sp>
        <p:nvSpPr>
          <p:cNvPr id="216" name="Text Box 17"/>
          <p:cNvSpPr txBox="1">
            <a:spLocks noChangeArrowheads="1"/>
          </p:cNvSpPr>
          <p:nvPr/>
        </p:nvSpPr>
        <p:spPr bwMode="auto">
          <a:xfrm>
            <a:off x="6127817" y="241327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217" name="Text Box 17"/>
          <p:cNvSpPr txBox="1">
            <a:spLocks noChangeArrowheads="1"/>
          </p:cNvSpPr>
          <p:nvPr/>
        </p:nvSpPr>
        <p:spPr bwMode="auto">
          <a:xfrm>
            <a:off x="6127817" y="327542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4</a:t>
            </a:r>
            <a:endParaRPr lang="en-GB" sz="1200" b="1" dirty="0">
              <a:latin typeface="+mn-lt"/>
              <a:ea typeface="Geneva" pitchFamily="-107" charset="-128"/>
              <a:cs typeface="+mn-cs"/>
            </a:endParaRPr>
          </a:p>
        </p:txBody>
      </p:sp>
      <p:sp>
        <p:nvSpPr>
          <p:cNvPr id="218" name="Text Box 17"/>
          <p:cNvSpPr txBox="1">
            <a:spLocks noChangeArrowheads="1"/>
          </p:cNvSpPr>
          <p:nvPr/>
        </p:nvSpPr>
        <p:spPr bwMode="auto">
          <a:xfrm>
            <a:off x="6127817" y="356346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219" name="Text Box 17"/>
          <p:cNvSpPr txBox="1">
            <a:spLocks noChangeArrowheads="1"/>
          </p:cNvSpPr>
          <p:nvPr/>
        </p:nvSpPr>
        <p:spPr bwMode="auto">
          <a:xfrm>
            <a:off x="6127817" y="38514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9</a:t>
            </a:r>
            <a:endParaRPr lang="en-GB" sz="1200" b="1" dirty="0">
              <a:latin typeface="+mn-lt"/>
              <a:ea typeface="Geneva" pitchFamily="-107" charset="-128"/>
              <a:cs typeface="+mn-cs"/>
            </a:endParaRPr>
          </a:p>
        </p:txBody>
      </p:sp>
      <p:sp>
        <p:nvSpPr>
          <p:cNvPr id="220" name="Text Box 17"/>
          <p:cNvSpPr txBox="1">
            <a:spLocks noChangeArrowheads="1"/>
          </p:cNvSpPr>
          <p:nvPr/>
        </p:nvSpPr>
        <p:spPr bwMode="auto">
          <a:xfrm>
            <a:off x="6127817" y="413952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10</a:t>
            </a:r>
            <a:endParaRPr lang="en-GB" sz="1200" b="1" dirty="0">
              <a:latin typeface="+mn-lt"/>
              <a:ea typeface="Geneva" pitchFamily="-107" charset="-128"/>
              <a:cs typeface="+mn-cs"/>
            </a:endParaRPr>
          </a:p>
        </p:txBody>
      </p:sp>
      <p:sp>
        <p:nvSpPr>
          <p:cNvPr id="221" name="Text Box 17"/>
          <p:cNvSpPr txBox="1">
            <a:spLocks noChangeArrowheads="1"/>
          </p:cNvSpPr>
          <p:nvPr/>
        </p:nvSpPr>
        <p:spPr bwMode="auto">
          <a:xfrm>
            <a:off x="6127817" y="44294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8</a:t>
            </a:r>
            <a:endParaRPr lang="en-GB" sz="1200" b="1" dirty="0">
              <a:latin typeface="+mn-lt"/>
              <a:ea typeface="Geneva" pitchFamily="-107" charset="-128"/>
              <a:cs typeface="+mn-cs"/>
            </a:endParaRPr>
          </a:p>
        </p:txBody>
      </p:sp>
      <p:sp>
        <p:nvSpPr>
          <p:cNvPr id="222" name="Text Box 17"/>
          <p:cNvSpPr txBox="1">
            <a:spLocks noChangeArrowheads="1"/>
          </p:cNvSpPr>
          <p:nvPr/>
        </p:nvSpPr>
        <p:spPr bwMode="auto">
          <a:xfrm>
            <a:off x="6127817" y="471558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13</a:t>
            </a:r>
            <a:endParaRPr lang="en-GB" sz="1200" b="1" dirty="0">
              <a:latin typeface="+mn-lt"/>
              <a:ea typeface="Geneva" pitchFamily="-107" charset="-128"/>
              <a:cs typeface="+mn-cs"/>
            </a:endParaRPr>
          </a:p>
        </p:txBody>
      </p:sp>
      <p:sp>
        <p:nvSpPr>
          <p:cNvPr id="223" name="Text Box 17"/>
          <p:cNvSpPr txBox="1">
            <a:spLocks noChangeArrowheads="1"/>
          </p:cNvSpPr>
          <p:nvPr/>
        </p:nvSpPr>
        <p:spPr bwMode="auto">
          <a:xfrm>
            <a:off x="6127817" y="500556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224" name="Text Box 17"/>
          <p:cNvSpPr txBox="1">
            <a:spLocks noChangeArrowheads="1"/>
          </p:cNvSpPr>
          <p:nvPr/>
        </p:nvSpPr>
        <p:spPr bwMode="auto">
          <a:xfrm>
            <a:off x="6127817" y="52935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14</a:t>
            </a:r>
            <a:endParaRPr lang="en-GB" sz="1200" b="1" dirty="0">
              <a:latin typeface="+mn-lt"/>
              <a:ea typeface="Geneva" pitchFamily="-107" charset="-128"/>
              <a:cs typeface="+mn-cs"/>
            </a:endParaRPr>
          </a:p>
        </p:txBody>
      </p:sp>
      <p:sp>
        <p:nvSpPr>
          <p:cNvPr id="225" name="Text Box 17"/>
          <p:cNvSpPr txBox="1">
            <a:spLocks noChangeArrowheads="1"/>
          </p:cNvSpPr>
          <p:nvPr/>
        </p:nvSpPr>
        <p:spPr bwMode="auto">
          <a:xfrm>
            <a:off x="6127817" y="56516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16</a:t>
            </a:r>
            <a:endParaRPr lang="en-GB" sz="1200" b="1" dirty="0">
              <a:latin typeface="+mn-lt"/>
              <a:ea typeface="Geneva" pitchFamily="-107" charset="-128"/>
              <a:cs typeface="+mn-cs"/>
            </a:endParaRPr>
          </a:p>
        </p:txBody>
      </p:sp>
      <p:sp>
        <p:nvSpPr>
          <p:cNvPr id="226" name="Text Box 17"/>
          <p:cNvSpPr txBox="1">
            <a:spLocks noChangeArrowheads="1"/>
          </p:cNvSpPr>
          <p:nvPr/>
        </p:nvSpPr>
        <p:spPr bwMode="auto">
          <a:xfrm>
            <a:off x="6127817" y="593972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12</a:t>
            </a:r>
            <a:endParaRPr lang="en-GB" sz="1200" b="1" dirty="0">
              <a:latin typeface="+mn-lt"/>
              <a:ea typeface="Geneva" pitchFamily="-107" charset="-128"/>
              <a:cs typeface="+mn-cs"/>
            </a:endParaRPr>
          </a:p>
        </p:txBody>
      </p:sp>
      <p:sp>
        <p:nvSpPr>
          <p:cNvPr id="227" name="Text Box 17"/>
          <p:cNvSpPr txBox="1">
            <a:spLocks noChangeArrowheads="1"/>
          </p:cNvSpPr>
          <p:nvPr/>
        </p:nvSpPr>
        <p:spPr bwMode="auto">
          <a:xfrm>
            <a:off x="6127817" y="62296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16</a:t>
            </a:r>
            <a:endParaRPr lang="en-GB" sz="1200" b="1" dirty="0">
              <a:latin typeface="+mn-lt"/>
              <a:ea typeface="Geneva" pitchFamily="-107" charset="-128"/>
              <a:cs typeface="+mn-cs"/>
            </a:endParaRPr>
          </a:p>
        </p:txBody>
      </p:sp>
      <p:sp>
        <p:nvSpPr>
          <p:cNvPr id="228" name="Text Box 17"/>
          <p:cNvSpPr txBox="1">
            <a:spLocks noChangeArrowheads="1"/>
          </p:cNvSpPr>
          <p:nvPr/>
        </p:nvSpPr>
        <p:spPr bwMode="auto">
          <a:xfrm>
            <a:off x="6127817" y="651772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15</a:t>
            </a:r>
            <a:endParaRPr lang="en-GB" sz="1200" b="1" dirty="0">
              <a:latin typeface="+mn-lt"/>
              <a:ea typeface="Geneva" pitchFamily="-107" charset="-128"/>
              <a:cs typeface="+mn-cs"/>
            </a:endParaRPr>
          </a:p>
        </p:txBody>
      </p:sp>
      <p:sp>
        <p:nvSpPr>
          <p:cNvPr id="229" name="Rectangle 228"/>
          <p:cNvSpPr/>
          <p:nvPr/>
        </p:nvSpPr>
        <p:spPr bwMode="auto">
          <a:xfrm>
            <a:off x="7495399" y="1852599"/>
            <a:ext cx="357190" cy="5000660"/>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30" name="Text Box 17"/>
          <p:cNvSpPr txBox="1">
            <a:spLocks noChangeArrowheads="1"/>
          </p:cNvSpPr>
          <p:nvPr/>
        </p:nvSpPr>
        <p:spPr bwMode="auto">
          <a:xfrm>
            <a:off x="7410241" y="183720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a:t>
            </a:r>
            <a:endParaRPr lang="en-GB" sz="1200" b="1" dirty="0">
              <a:latin typeface="+mn-lt"/>
              <a:ea typeface="Geneva" pitchFamily="-107" charset="-128"/>
              <a:cs typeface="+mn-cs"/>
            </a:endParaRPr>
          </a:p>
        </p:txBody>
      </p:sp>
      <p:sp>
        <p:nvSpPr>
          <p:cNvPr id="234" name="Text Box 17"/>
          <p:cNvSpPr txBox="1">
            <a:spLocks noChangeArrowheads="1"/>
          </p:cNvSpPr>
          <p:nvPr/>
        </p:nvSpPr>
        <p:spPr bwMode="auto">
          <a:xfrm>
            <a:off x="7423961" y="269936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7</a:t>
            </a:r>
            <a:endParaRPr lang="en-GB" sz="1200" b="1" dirty="0">
              <a:latin typeface="+mn-lt"/>
              <a:ea typeface="Geneva" pitchFamily="-107" charset="-128"/>
              <a:cs typeface="+mn-cs"/>
            </a:endParaRPr>
          </a:p>
        </p:txBody>
      </p:sp>
      <p:sp>
        <p:nvSpPr>
          <p:cNvPr id="235" name="Text Box 17"/>
          <p:cNvSpPr txBox="1">
            <a:spLocks noChangeArrowheads="1"/>
          </p:cNvSpPr>
          <p:nvPr/>
        </p:nvSpPr>
        <p:spPr bwMode="auto">
          <a:xfrm>
            <a:off x="7423961" y="212524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3</a:t>
            </a:r>
            <a:endParaRPr lang="en-GB" sz="1200" b="1" dirty="0">
              <a:latin typeface="+mn-lt"/>
              <a:ea typeface="Geneva" pitchFamily="-107" charset="-128"/>
              <a:cs typeface="+mn-cs"/>
            </a:endParaRPr>
          </a:p>
        </p:txBody>
      </p:sp>
      <p:sp>
        <p:nvSpPr>
          <p:cNvPr id="236" name="Text Box 17"/>
          <p:cNvSpPr txBox="1">
            <a:spLocks noChangeArrowheads="1"/>
          </p:cNvSpPr>
          <p:nvPr/>
        </p:nvSpPr>
        <p:spPr bwMode="auto">
          <a:xfrm>
            <a:off x="7423961" y="29873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4</a:t>
            </a:r>
            <a:endParaRPr lang="en-GB" sz="1200" b="1" dirty="0">
              <a:latin typeface="+mn-lt"/>
              <a:ea typeface="Geneva" pitchFamily="-107" charset="-128"/>
              <a:cs typeface="+mn-cs"/>
            </a:endParaRPr>
          </a:p>
        </p:txBody>
      </p:sp>
      <p:sp>
        <p:nvSpPr>
          <p:cNvPr id="237" name="Text Box 17"/>
          <p:cNvSpPr txBox="1">
            <a:spLocks noChangeArrowheads="1"/>
          </p:cNvSpPr>
          <p:nvPr/>
        </p:nvSpPr>
        <p:spPr bwMode="auto">
          <a:xfrm>
            <a:off x="7423961" y="241327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2</a:t>
            </a:r>
            <a:endParaRPr lang="en-GB" sz="1200" b="1" dirty="0">
              <a:latin typeface="+mn-lt"/>
              <a:ea typeface="Geneva" pitchFamily="-107" charset="-128"/>
              <a:cs typeface="+mn-cs"/>
            </a:endParaRPr>
          </a:p>
        </p:txBody>
      </p:sp>
      <p:sp>
        <p:nvSpPr>
          <p:cNvPr id="239" name="Text Box 17"/>
          <p:cNvSpPr txBox="1">
            <a:spLocks noChangeArrowheads="1"/>
          </p:cNvSpPr>
          <p:nvPr/>
        </p:nvSpPr>
        <p:spPr bwMode="auto">
          <a:xfrm>
            <a:off x="7423961" y="327542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5</a:t>
            </a:r>
            <a:endParaRPr lang="en-GB" sz="1200" b="1" dirty="0">
              <a:latin typeface="+mn-lt"/>
              <a:ea typeface="Geneva" pitchFamily="-107" charset="-128"/>
              <a:cs typeface="+mn-cs"/>
            </a:endParaRPr>
          </a:p>
        </p:txBody>
      </p:sp>
      <p:sp>
        <p:nvSpPr>
          <p:cNvPr id="240" name="Text Box 17"/>
          <p:cNvSpPr txBox="1">
            <a:spLocks noChangeArrowheads="1"/>
          </p:cNvSpPr>
          <p:nvPr/>
        </p:nvSpPr>
        <p:spPr bwMode="auto">
          <a:xfrm>
            <a:off x="7423961" y="356346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6</a:t>
            </a:r>
            <a:endParaRPr lang="en-GB" sz="1200" b="1" dirty="0">
              <a:latin typeface="+mn-lt"/>
              <a:ea typeface="Geneva" pitchFamily="-107" charset="-128"/>
              <a:cs typeface="+mn-cs"/>
            </a:endParaRPr>
          </a:p>
        </p:txBody>
      </p:sp>
      <p:sp>
        <p:nvSpPr>
          <p:cNvPr id="241" name="Text Box 17"/>
          <p:cNvSpPr txBox="1">
            <a:spLocks noChangeArrowheads="1"/>
          </p:cNvSpPr>
          <p:nvPr/>
        </p:nvSpPr>
        <p:spPr bwMode="auto">
          <a:xfrm>
            <a:off x="7423961" y="38514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8</a:t>
            </a:r>
            <a:endParaRPr lang="en-GB" sz="1200" b="1" dirty="0">
              <a:latin typeface="+mn-lt"/>
              <a:ea typeface="Geneva" pitchFamily="-107" charset="-128"/>
              <a:cs typeface="+mn-cs"/>
            </a:endParaRPr>
          </a:p>
        </p:txBody>
      </p:sp>
      <p:sp>
        <p:nvSpPr>
          <p:cNvPr id="243" name="Text Box 17"/>
          <p:cNvSpPr txBox="1">
            <a:spLocks noChangeArrowheads="1"/>
          </p:cNvSpPr>
          <p:nvPr/>
        </p:nvSpPr>
        <p:spPr bwMode="auto">
          <a:xfrm>
            <a:off x="7423961" y="413952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10</a:t>
            </a:r>
            <a:endParaRPr lang="en-GB" sz="1200" b="1" dirty="0">
              <a:latin typeface="+mn-lt"/>
              <a:ea typeface="Geneva" pitchFamily="-107" charset="-128"/>
              <a:cs typeface="+mn-cs"/>
            </a:endParaRPr>
          </a:p>
        </p:txBody>
      </p:sp>
      <p:sp>
        <p:nvSpPr>
          <p:cNvPr id="247" name="Text Box 17"/>
          <p:cNvSpPr txBox="1">
            <a:spLocks noChangeArrowheads="1"/>
          </p:cNvSpPr>
          <p:nvPr/>
        </p:nvSpPr>
        <p:spPr bwMode="auto">
          <a:xfrm>
            <a:off x="7423961" y="44294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8</a:t>
            </a:r>
            <a:endParaRPr lang="en-GB" sz="1200" b="1" dirty="0">
              <a:latin typeface="+mn-lt"/>
              <a:ea typeface="Geneva" pitchFamily="-107" charset="-128"/>
              <a:cs typeface="+mn-cs"/>
            </a:endParaRPr>
          </a:p>
        </p:txBody>
      </p:sp>
      <p:sp>
        <p:nvSpPr>
          <p:cNvPr id="248" name="Text Box 17"/>
          <p:cNvSpPr txBox="1">
            <a:spLocks noChangeArrowheads="1"/>
          </p:cNvSpPr>
          <p:nvPr/>
        </p:nvSpPr>
        <p:spPr bwMode="auto">
          <a:xfrm>
            <a:off x="7423961" y="471558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12</a:t>
            </a:r>
            <a:endParaRPr lang="en-GB" sz="1200" b="1" dirty="0">
              <a:latin typeface="+mn-lt"/>
              <a:ea typeface="Geneva" pitchFamily="-107" charset="-128"/>
              <a:cs typeface="+mn-cs"/>
            </a:endParaRPr>
          </a:p>
        </p:txBody>
      </p:sp>
      <p:sp>
        <p:nvSpPr>
          <p:cNvPr id="249" name="Text Box 17"/>
          <p:cNvSpPr txBox="1">
            <a:spLocks noChangeArrowheads="1"/>
          </p:cNvSpPr>
          <p:nvPr/>
        </p:nvSpPr>
        <p:spPr bwMode="auto">
          <a:xfrm>
            <a:off x="7423961" y="5005561"/>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11</a:t>
            </a:r>
            <a:endParaRPr lang="en-GB" sz="1200" b="1" dirty="0">
              <a:latin typeface="+mn-lt"/>
              <a:ea typeface="Geneva" pitchFamily="-107" charset="-128"/>
              <a:cs typeface="+mn-cs"/>
            </a:endParaRPr>
          </a:p>
        </p:txBody>
      </p:sp>
      <p:sp>
        <p:nvSpPr>
          <p:cNvPr id="250" name="Text Box 17"/>
          <p:cNvSpPr txBox="1">
            <a:spLocks noChangeArrowheads="1"/>
          </p:cNvSpPr>
          <p:nvPr/>
        </p:nvSpPr>
        <p:spPr bwMode="auto">
          <a:xfrm>
            <a:off x="7423961" y="5293593"/>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13</a:t>
            </a:r>
            <a:endParaRPr lang="en-GB" sz="1200" b="1" dirty="0">
              <a:latin typeface="+mn-lt"/>
              <a:ea typeface="Geneva" pitchFamily="-107" charset="-128"/>
              <a:cs typeface="+mn-cs"/>
            </a:endParaRPr>
          </a:p>
        </p:txBody>
      </p:sp>
      <p:sp>
        <p:nvSpPr>
          <p:cNvPr id="251" name="Text Box 17"/>
          <p:cNvSpPr txBox="1">
            <a:spLocks noChangeArrowheads="1"/>
          </p:cNvSpPr>
          <p:nvPr/>
        </p:nvSpPr>
        <p:spPr bwMode="auto">
          <a:xfrm>
            <a:off x="7423961" y="557968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14</a:t>
            </a:r>
            <a:endParaRPr lang="en-GB" sz="1200" b="1" dirty="0">
              <a:latin typeface="+mn-lt"/>
              <a:ea typeface="Geneva" pitchFamily="-107" charset="-128"/>
              <a:cs typeface="+mn-cs"/>
            </a:endParaRPr>
          </a:p>
        </p:txBody>
      </p:sp>
      <p:sp>
        <p:nvSpPr>
          <p:cNvPr id="252" name="Text Box 17"/>
          <p:cNvSpPr txBox="1">
            <a:spLocks noChangeArrowheads="1"/>
          </p:cNvSpPr>
          <p:nvPr/>
        </p:nvSpPr>
        <p:spPr bwMode="auto">
          <a:xfrm>
            <a:off x="7423961" y="5939725"/>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16</a:t>
            </a:r>
            <a:endParaRPr lang="en-GB" sz="1200" b="1" dirty="0">
              <a:latin typeface="+mn-lt"/>
              <a:ea typeface="Geneva" pitchFamily="-107" charset="-128"/>
              <a:cs typeface="+mn-cs"/>
            </a:endParaRPr>
          </a:p>
        </p:txBody>
      </p:sp>
      <p:sp>
        <p:nvSpPr>
          <p:cNvPr id="253" name="Text Box 17"/>
          <p:cNvSpPr txBox="1">
            <a:spLocks noChangeArrowheads="1"/>
          </p:cNvSpPr>
          <p:nvPr/>
        </p:nvSpPr>
        <p:spPr bwMode="auto">
          <a:xfrm>
            <a:off x="7423961" y="6229697"/>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15</a:t>
            </a:r>
            <a:endParaRPr lang="en-GB" sz="1200" b="1" dirty="0">
              <a:latin typeface="+mn-lt"/>
              <a:ea typeface="Geneva" pitchFamily="-107" charset="-128"/>
              <a:cs typeface="+mn-cs"/>
            </a:endParaRPr>
          </a:p>
        </p:txBody>
      </p:sp>
      <p:sp>
        <p:nvSpPr>
          <p:cNvPr id="254" name="Text Box 17"/>
          <p:cNvSpPr txBox="1">
            <a:spLocks noChangeArrowheads="1"/>
          </p:cNvSpPr>
          <p:nvPr/>
        </p:nvSpPr>
        <p:spPr bwMode="auto">
          <a:xfrm>
            <a:off x="7423961" y="6517729"/>
            <a:ext cx="58465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16</a:t>
            </a:r>
            <a:endParaRPr lang="en-GB" sz="1200" b="1" dirty="0">
              <a:latin typeface="+mn-lt"/>
              <a:ea typeface="Geneva" pitchFamily="-107" charset="-128"/>
              <a:cs typeface="+mn-cs"/>
            </a:endParaRPr>
          </a:p>
        </p:txBody>
      </p:sp>
      <p:sp>
        <p:nvSpPr>
          <p:cNvPr id="164" name="Rectangle 163"/>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157" name="Oval 156"/>
          <p:cNvSpPr/>
          <p:nvPr/>
        </p:nvSpPr>
        <p:spPr bwMode="auto">
          <a:xfrm>
            <a:off x="5363344" y="449506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65" name="Rectangle 164"/>
          <p:cNvSpPr/>
          <p:nvPr/>
        </p:nvSpPr>
        <p:spPr bwMode="auto">
          <a:xfrm>
            <a:off x="5415757" y="1852599"/>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69" name="Rectangle 168"/>
          <p:cNvSpPr/>
          <p:nvPr/>
        </p:nvSpPr>
        <p:spPr bwMode="auto">
          <a:xfrm>
            <a:off x="5411767" y="2421823"/>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71" name="Oval 170"/>
          <p:cNvSpPr/>
          <p:nvPr/>
        </p:nvSpPr>
        <p:spPr bwMode="auto">
          <a:xfrm>
            <a:off x="5363344" y="5066567"/>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33" name="Oval 232"/>
          <p:cNvSpPr/>
          <p:nvPr/>
        </p:nvSpPr>
        <p:spPr bwMode="auto">
          <a:xfrm>
            <a:off x="5363344" y="592382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38" name="Oval 237"/>
          <p:cNvSpPr/>
          <p:nvPr/>
        </p:nvSpPr>
        <p:spPr bwMode="auto">
          <a:xfrm>
            <a:off x="5367511" y="2704760"/>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42" name="Rounded Rectangle 241"/>
          <p:cNvSpPr/>
          <p:nvPr/>
        </p:nvSpPr>
        <p:spPr bwMode="auto">
          <a:xfrm>
            <a:off x="8368655" y="2773313"/>
            <a:ext cx="1296144" cy="1800200"/>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b="1" i="0" u="none" strike="noStrike" cap="none" normalizeH="0" baseline="0" dirty="0" smtClean="0">
                <a:ln>
                  <a:noFill/>
                </a:ln>
                <a:solidFill>
                  <a:schemeClr val="tx1"/>
                </a:solidFill>
                <a:effectLst/>
                <a:latin typeface="Arial" pitchFamily="34" charset="0"/>
              </a:rPr>
              <a:t>Note: </a:t>
            </a:r>
            <a:r>
              <a:rPr kumimoji="0" lang="en-GB" b="0" i="0" u="none" strike="noStrike" cap="none" normalizeH="0" baseline="0" dirty="0" smtClean="0">
                <a:ln>
                  <a:noFill/>
                </a:ln>
                <a:solidFill>
                  <a:schemeClr val="tx1"/>
                </a:solidFill>
                <a:effectLst/>
                <a:latin typeface="Arial" pitchFamily="34" charset="0"/>
              </a:rPr>
              <a:t>Londoners are less likely to drive daily and on average drive 1566 miles less than the UK average in a</a:t>
            </a:r>
            <a:r>
              <a:rPr kumimoji="0" lang="en-GB" b="0" i="0" u="none" strike="noStrike" cap="none" normalizeH="0" dirty="0" smtClean="0">
                <a:ln>
                  <a:noFill/>
                </a:ln>
                <a:solidFill>
                  <a:schemeClr val="tx1"/>
                </a:solidFill>
                <a:effectLst/>
                <a:latin typeface="Arial" pitchFamily="34" charset="0"/>
              </a:rPr>
              <a:t> year</a:t>
            </a:r>
            <a:endParaRPr kumimoji="0" lang="en-GB"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bwMode="auto">
          <a:xfrm>
            <a:off x="3487501" y="2066913"/>
            <a:ext cx="500066" cy="4643470"/>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Views on motoring </a:t>
            </a:r>
            <a:r>
              <a:rPr lang="en-GB" dirty="0" smtClean="0">
                <a:latin typeface="Arial" pitchFamily="34" charset="0"/>
                <a:ea typeface="Geneva"/>
                <a:cs typeface="Geneva"/>
              </a:rPr>
              <a:t>–</a:t>
            </a:r>
            <a:r>
              <a:rPr dirty="0" smtClean="0">
                <a:latin typeface="Arial" pitchFamily="34" charset="0"/>
                <a:ea typeface="Geneva"/>
                <a:cs typeface="Geneva"/>
              </a:rPr>
              <a:t> general.</a:t>
            </a:r>
            <a:br>
              <a:rPr dirty="0" smtClean="0">
                <a:latin typeface="Arial" pitchFamily="34" charset="0"/>
                <a:ea typeface="Geneva"/>
                <a:cs typeface="Geneva"/>
              </a:rPr>
            </a:br>
            <a:r>
              <a:rPr sz="1400" dirty="0" smtClean="0">
                <a:latin typeface="Arial" pitchFamily="34" charset="0"/>
                <a:ea typeface="Geneva"/>
                <a:cs typeface="Geneva"/>
              </a:rPr>
              <a:t>8 in 10 motorists believe their local roads are deteriorating, although the outlook is generally more positive than 2010 and 2011 which seem to be blips. </a:t>
            </a:r>
            <a:r>
              <a:rPr lang="en-GB" sz="1400" dirty="0" smtClean="0">
                <a:latin typeface="Arial" pitchFamily="34" charset="0"/>
                <a:ea typeface="Geneva"/>
                <a:cs typeface="Geneva"/>
              </a:rPr>
              <a:t>Opposition to </a:t>
            </a:r>
            <a:r>
              <a:rPr sz="1400" dirty="0" smtClean="0">
                <a:latin typeface="Arial" pitchFamily="34" charset="0"/>
                <a:ea typeface="Geneva"/>
                <a:cs typeface="Geneva"/>
              </a:rPr>
              <a:t>monitoring technology continues to be at its lowest point and on par with 2008.</a:t>
            </a:r>
            <a:endParaRPr dirty="0" smtClean="0">
              <a:latin typeface="Arial" pitchFamily="34" charset="0"/>
              <a:ea typeface="Geneva"/>
              <a:cs typeface="Geneva"/>
            </a:endParaRPr>
          </a:p>
        </p:txBody>
      </p:sp>
      <p:sp>
        <p:nvSpPr>
          <p:cNvPr id="18" name="Rectangle 23"/>
          <p:cNvSpPr>
            <a:spLocks noChangeArrowheads="1"/>
          </p:cNvSpPr>
          <p:nvPr/>
        </p:nvSpPr>
        <p:spPr bwMode="auto">
          <a:xfrm>
            <a:off x="1568451" y="6921500"/>
            <a:ext cx="7062016"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S1Q2a/b  Thinking broadly about a wide range of motoring issues, how strongly do you agree or disagree </a:t>
            </a:r>
          </a:p>
          <a:p>
            <a:pPr marL="391077" indent="-391077" eaLnBrk="0" hangingPunct="0">
              <a:defRPr/>
            </a:pPr>
            <a:r>
              <a:rPr lang="en-GB" sz="1000" dirty="0" smtClean="0">
                <a:solidFill>
                  <a:srgbClr val="4D4D4D"/>
                </a:solidFill>
              </a:rPr>
              <a:t>with the following statements regarding motoring?      </a:t>
            </a:r>
            <a:r>
              <a:rPr lang="en-GB" sz="1000" dirty="0" smtClean="0">
                <a:solidFill>
                  <a:srgbClr val="4D4D4D"/>
                </a:solidFill>
                <a:latin typeface="+mn-lt"/>
              </a:rPr>
              <a:t>   </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all </a:t>
            </a:r>
            <a:r>
              <a:rPr lang="en-GB" sz="1000" dirty="0" smtClean="0">
                <a:solidFill>
                  <a:srgbClr val="4D4D4D"/>
                </a:solidFill>
                <a:latin typeface="+mn-lt"/>
              </a:rPr>
              <a:t>respondents 2013 (1,542); 2012 (n=1,003); 2011 (n=1,002); 2010 (n=1,150); 2009 (n=1,109); 2008 (n=1,116)</a:t>
            </a:r>
            <a:endParaRPr lang="en-GB" sz="1000" dirty="0">
              <a:solidFill>
                <a:srgbClr val="4D4D4D"/>
              </a:solidFill>
              <a:latin typeface="+mn-lt"/>
            </a:endParaRPr>
          </a:p>
        </p:txBody>
      </p:sp>
      <p:sp>
        <p:nvSpPr>
          <p:cNvPr id="70" name="Rectangle 69"/>
          <p:cNvSpPr/>
          <p:nvPr/>
        </p:nvSpPr>
        <p:spPr>
          <a:xfrm>
            <a:off x="272221" y="2125241"/>
            <a:ext cx="1857388" cy="600164"/>
          </a:xfrm>
          <a:prstGeom prst="rect">
            <a:avLst/>
          </a:prstGeom>
        </p:spPr>
        <p:txBody>
          <a:bodyPr wrap="square">
            <a:spAutoFit/>
          </a:bodyPr>
          <a:lstStyle/>
          <a:p>
            <a:r>
              <a:rPr lang="en-GB" dirty="0" smtClean="0">
                <a:solidFill>
                  <a:prstClr val="black"/>
                </a:solidFill>
              </a:rPr>
              <a:t>The quality of my local roads is getting noticeably worse these days</a:t>
            </a:r>
            <a:endParaRPr lang="en-GB" dirty="0"/>
          </a:p>
        </p:txBody>
      </p:sp>
      <p:sp>
        <p:nvSpPr>
          <p:cNvPr id="72" name="Rectangle 71"/>
          <p:cNvSpPr/>
          <p:nvPr/>
        </p:nvSpPr>
        <p:spPr>
          <a:xfrm>
            <a:off x="272221" y="3625439"/>
            <a:ext cx="1928826" cy="769441"/>
          </a:xfrm>
          <a:prstGeom prst="rect">
            <a:avLst/>
          </a:prstGeom>
        </p:spPr>
        <p:txBody>
          <a:bodyPr wrap="square">
            <a:spAutoFit/>
          </a:bodyPr>
          <a:lstStyle/>
          <a:p>
            <a:r>
              <a:rPr lang="en-GB" dirty="0" smtClean="0"/>
              <a:t>The condition of motorways and other main roads is getting noticeably worse these days</a:t>
            </a:r>
            <a:endParaRPr lang="en-GB" dirty="0"/>
          </a:p>
        </p:txBody>
      </p:sp>
      <p:sp>
        <p:nvSpPr>
          <p:cNvPr id="14" name="Rectangle 13"/>
          <p:cNvSpPr/>
          <p:nvPr/>
        </p:nvSpPr>
        <p:spPr>
          <a:xfrm>
            <a:off x="272221" y="5083686"/>
            <a:ext cx="1857388" cy="769441"/>
          </a:xfrm>
          <a:prstGeom prst="rect">
            <a:avLst/>
          </a:prstGeom>
        </p:spPr>
        <p:txBody>
          <a:bodyPr wrap="square">
            <a:spAutoFit/>
          </a:bodyPr>
          <a:lstStyle/>
          <a:p>
            <a:r>
              <a:rPr lang="en-GB" dirty="0" smtClean="0"/>
              <a:t>I oppose any technology that allows other people to monitor the movements of my vehicle	</a:t>
            </a:r>
          </a:p>
        </p:txBody>
      </p:sp>
      <p:sp>
        <p:nvSpPr>
          <p:cNvPr id="11" name="Rectangle 10"/>
          <p:cNvSpPr/>
          <p:nvPr/>
        </p:nvSpPr>
        <p:spPr bwMode="auto">
          <a:xfrm>
            <a:off x="4773385" y="2066913"/>
            <a:ext cx="500066" cy="4643470"/>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2" name="Rectangle 11"/>
          <p:cNvSpPr/>
          <p:nvPr/>
        </p:nvSpPr>
        <p:spPr bwMode="auto">
          <a:xfrm>
            <a:off x="4130443" y="2066913"/>
            <a:ext cx="500066" cy="4643470"/>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4" name="Text Box 17"/>
          <p:cNvSpPr txBox="1">
            <a:spLocks noChangeArrowheads="1"/>
          </p:cNvSpPr>
          <p:nvPr/>
        </p:nvSpPr>
        <p:spPr bwMode="auto">
          <a:xfrm>
            <a:off x="3201179"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48" name="Text Box 17"/>
          <p:cNvSpPr txBox="1">
            <a:spLocks noChangeArrowheads="1"/>
          </p:cNvSpPr>
          <p:nvPr/>
        </p:nvSpPr>
        <p:spPr bwMode="auto">
          <a:xfrm>
            <a:off x="4760235"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82%</a:t>
            </a:r>
            <a:endParaRPr lang="en-GB" sz="1400" b="1" dirty="0">
              <a:solidFill>
                <a:schemeClr val="bg1"/>
              </a:solidFill>
              <a:latin typeface="+mn-lt"/>
              <a:ea typeface="Geneva" pitchFamily="-107" charset="-128"/>
              <a:cs typeface="+mn-cs"/>
            </a:endParaRPr>
          </a:p>
        </p:txBody>
      </p:sp>
      <p:sp>
        <p:nvSpPr>
          <p:cNvPr id="50" name="Rectangle 49"/>
          <p:cNvSpPr/>
          <p:nvPr/>
        </p:nvSpPr>
        <p:spPr bwMode="auto">
          <a:xfrm>
            <a:off x="9209381" y="2066913"/>
            <a:ext cx="500066" cy="464347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1" name="Rectangle 50"/>
          <p:cNvSpPr/>
          <p:nvPr/>
        </p:nvSpPr>
        <p:spPr bwMode="auto">
          <a:xfrm>
            <a:off x="9852323" y="2066913"/>
            <a:ext cx="500066" cy="4643470"/>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2" name="Text Box 17"/>
          <p:cNvSpPr txBox="1">
            <a:spLocks noChangeArrowheads="1"/>
          </p:cNvSpPr>
          <p:nvPr/>
        </p:nvSpPr>
        <p:spPr bwMode="auto">
          <a:xfrm>
            <a:off x="3129741" y="1566847"/>
            <a:ext cx="114300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Agreement</a:t>
            </a:r>
            <a:endParaRPr lang="en-GB" sz="1400" b="1" dirty="0">
              <a:latin typeface="+mn-lt"/>
              <a:ea typeface="Geneva" pitchFamily="-107" charset="-128"/>
              <a:cs typeface="+mn-cs"/>
            </a:endParaRPr>
          </a:p>
        </p:txBody>
      </p:sp>
      <p:sp>
        <p:nvSpPr>
          <p:cNvPr id="54" name="Text Box 17"/>
          <p:cNvSpPr txBox="1">
            <a:spLocks noChangeArrowheads="1"/>
          </p:cNvSpPr>
          <p:nvPr/>
        </p:nvSpPr>
        <p:spPr bwMode="auto">
          <a:xfrm>
            <a:off x="4760235" y="381786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71%</a:t>
            </a:r>
            <a:endParaRPr lang="en-GB" sz="1400" b="1" dirty="0">
              <a:solidFill>
                <a:schemeClr val="bg1"/>
              </a:solidFill>
              <a:latin typeface="+mn-lt"/>
              <a:ea typeface="Geneva" pitchFamily="-107" charset="-128"/>
              <a:cs typeface="+mn-cs"/>
            </a:endParaRPr>
          </a:p>
        </p:txBody>
      </p:sp>
      <p:sp>
        <p:nvSpPr>
          <p:cNvPr id="55" name="Text Box 17"/>
          <p:cNvSpPr txBox="1">
            <a:spLocks noChangeArrowheads="1"/>
          </p:cNvSpPr>
          <p:nvPr/>
        </p:nvSpPr>
        <p:spPr bwMode="auto">
          <a:xfrm>
            <a:off x="4760235" y="518829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51%</a:t>
            </a:r>
            <a:endParaRPr lang="en-GB" sz="1400" b="1" dirty="0">
              <a:solidFill>
                <a:schemeClr val="bg1"/>
              </a:solidFill>
              <a:latin typeface="+mn-lt"/>
              <a:ea typeface="Geneva" pitchFamily="-107" charset="-128"/>
              <a:cs typeface="+mn-cs"/>
            </a:endParaRPr>
          </a:p>
        </p:txBody>
      </p:sp>
      <p:sp>
        <p:nvSpPr>
          <p:cNvPr id="58" name="Text Box 17"/>
          <p:cNvSpPr txBox="1">
            <a:spLocks noChangeArrowheads="1"/>
          </p:cNvSpPr>
          <p:nvPr/>
        </p:nvSpPr>
        <p:spPr bwMode="auto">
          <a:xfrm>
            <a:off x="4117293"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92%</a:t>
            </a:r>
            <a:endParaRPr lang="en-GB" sz="1400" b="1" dirty="0">
              <a:solidFill>
                <a:schemeClr val="bg1"/>
              </a:solidFill>
              <a:latin typeface="+mn-lt"/>
              <a:ea typeface="Geneva" pitchFamily="-107" charset="-128"/>
              <a:cs typeface="+mn-cs"/>
            </a:endParaRPr>
          </a:p>
        </p:txBody>
      </p:sp>
      <p:sp>
        <p:nvSpPr>
          <p:cNvPr id="60" name="Text Box 17"/>
          <p:cNvSpPr txBox="1">
            <a:spLocks noChangeArrowheads="1"/>
          </p:cNvSpPr>
          <p:nvPr/>
        </p:nvSpPr>
        <p:spPr bwMode="auto">
          <a:xfrm>
            <a:off x="4117293" y="385286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78%</a:t>
            </a:r>
            <a:endParaRPr lang="en-GB" sz="1400" b="1" dirty="0">
              <a:solidFill>
                <a:schemeClr val="bg1"/>
              </a:solidFill>
              <a:latin typeface="+mn-lt"/>
              <a:ea typeface="Geneva" pitchFamily="-107" charset="-128"/>
              <a:cs typeface="+mn-cs"/>
            </a:endParaRPr>
          </a:p>
        </p:txBody>
      </p:sp>
      <p:sp>
        <p:nvSpPr>
          <p:cNvPr id="61" name="Text Box 17"/>
          <p:cNvSpPr txBox="1">
            <a:spLocks noChangeArrowheads="1"/>
          </p:cNvSpPr>
          <p:nvPr/>
        </p:nvSpPr>
        <p:spPr bwMode="auto">
          <a:xfrm>
            <a:off x="4117293" y="518829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54%</a:t>
            </a:r>
            <a:endParaRPr lang="en-GB" sz="1400" b="1" dirty="0">
              <a:solidFill>
                <a:schemeClr val="bg1"/>
              </a:solidFill>
              <a:latin typeface="+mn-lt"/>
              <a:ea typeface="Geneva" pitchFamily="-107" charset="-128"/>
              <a:cs typeface="+mn-cs"/>
            </a:endParaRPr>
          </a:p>
        </p:txBody>
      </p:sp>
      <p:sp>
        <p:nvSpPr>
          <p:cNvPr id="64" name="Text Box 17"/>
          <p:cNvSpPr txBox="1">
            <a:spLocks noChangeArrowheads="1"/>
          </p:cNvSpPr>
          <p:nvPr/>
        </p:nvSpPr>
        <p:spPr bwMode="auto">
          <a:xfrm>
            <a:off x="3474351"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88%</a:t>
            </a:r>
            <a:endParaRPr lang="en-GB" sz="1400" b="1" dirty="0">
              <a:latin typeface="+mn-lt"/>
              <a:ea typeface="Geneva" pitchFamily="-107" charset="-128"/>
              <a:cs typeface="+mn-cs"/>
            </a:endParaRPr>
          </a:p>
        </p:txBody>
      </p:sp>
      <p:sp>
        <p:nvSpPr>
          <p:cNvPr id="66" name="Text Box 17"/>
          <p:cNvSpPr txBox="1">
            <a:spLocks noChangeArrowheads="1"/>
          </p:cNvSpPr>
          <p:nvPr/>
        </p:nvSpPr>
        <p:spPr bwMode="auto">
          <a:xfrm>
            <a:off x="3474351" y="381786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70%</a:t>
            </a:r>
            <a:endParaRPr lang="en-GB" sz="1400" b="1" dirty="0">
              <a:latin typeface="+mn-lt"/>
              <a:ea typeface="Geneva" pitchFamily="-107" charset="-128"/>
              <a:cs typeface="+mn-cs"/>
            </a:endParaRPr>
          </a:p>
        </p:txBody>
      </p:sp>
      <p:sp>
        <p:nvSpPr>
          <p:cNvPr id="67" name="Text Box 17"/>
          <p:cNvSpPr txBox="1">
            <a:spLocks noChangeArrowheads="1"/>
          </p:cNvSpPr>
          <p:nvPr/>
        </p:nvSpPr>
        <p:spPr bwMode="auto">
          <a:xfrm>
            <a:off x="3474351" y="518829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58%</a:t>
            </a:r>
            <a:endParaRPr lang="en-GB" sz="1400" b="1" dirty="0">
              <a:latin typeface="+mn-lt"/>
              <a:ea typeface="Geneva" pitchFamily="-107" charset="-128"/>
              <a:cs typeface="+mn-cs"/>
            </a:endParaRPr>
          </a:p>
        </p:txBody>
      </p:sp>
      <p:sp>
        <p:nvSpPr>
          <p:cNvPr id="71" name="Text Box 17"/>
          <p:cNvSpPr txBox="1">
            <a:spLocks noChangeArrowheads="1"/>
          </p:cNvSpPr>
          <p:nvPr/>
        </p:nvSpPr>
        <p:spPr bwMode="auto">
          <a:xfrm>
            <a:off x="9209381"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74" name="Text Box 17"/>
          <p:cNvSpPr txBox="1">
            <a:spLocks noChangeArrowheads="1"/>
          </p:cNvSpPr>
          <p:nvPr/>
        </p:nvSpPr>
        <p:spPr bwMode="auto">
          <a:xfrm>
            <a:off x="9209381" y="3817865"/>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75" name="Text Box 17"/>
          <p:cNvSpPr txBox="1">
            <a:spLocks noChangeArrowheads="1"/>
          </p:cNvSpPr>
          <p:nvPr/>
        </p:nvSpPr>
        <p:spPr bwMode="auto">
          <a:xfrm>
            <a:off x="9209381" y="518829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24%</a:t>
            </a:r>
            <a:endParaRPr lang="en-GB" sz="1400" b="1" dirty="0">
              <a:latin typeface="+mn-lt"/>
              <a:ea typeface="Geneva" pitchFamily="-107" charset="-128"/>
              <a:cs typeface="+mn-cs"/>
            </a:endParaRPr>
          </a:p>
        </p:txBody>
      </p:sp>
      <p:sp>
        <p:nvSpPr>
          <p:cNvPr id="78" name="Text Box 17"/>
          <p:cNvSpPr txBox="1">
            <a:spLocks noChangeArrowheads="1"/>
          </p:cNvSpPr>
          <p:nvPr/>
        </p:nvSpPr>
        <p:spPr bwMode="auto">
          <a:xfrm>
            <a:off x="9910611" y="22097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80" name="Text Box 17"/>
          <p:cNvSpPr txBox="1">
            <a:spLocks noChangeArrowheads="1"/>
          </p:cNvSpPr>
          <p:nvPr/>
        </p:nvSpPr>
        <p:spPr bwMode="auto">
          <a:xfrm>
            <a:off x="9910611" y="3817865"/>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81" name="Text Box 17"/>
          <p:cNvSpPr txBox="1">
            <a:spLocks noChangeArrowheads="1"/>
          </p:cNvSpPr>
          <p:nvPr/>
        </p:nvSpPr>
        <p:spPr bwMode="auto">
          <a:xfrm>
            <a:off x="9910611" y="518829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23%</a:t>
            </a:r>
            <a:endParaRPr lang="en-GB" sz="1400" b="1" dirty="0">
              <a:latin typeface="+mn-lt"/>
              <a:ea typeface="Geneva" pitchFamily="-107" charset="-128"/>
              <a:cs typeface="+mn-cs"/>
            </a:endParaRPr>
          </a:p>
        </p:txBody>
      </p:sp>
      <p:sp>
        <p:nvSpPr>
          <p:cNvPr id="91" name="Text Box 17"/>
          <p:cNvSpPr txBox="1">
            <a:spLocks noChangeArrowheads="1"/>
          </p:cNvSpPr>
          <p:nvPr/>
        </p:nvSpPr>
        <p:spPr bwMode="auto">
          <a:xfrm>
            <a:off x="8995067"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2009</a:t>
            </a:r>
            <a:endParaRPr lang="en-GB" sz="1400" b="1" dirty="0">
              <a:latin typeface="+mn-lt"/>
              <a:ea typeface="Geneva" pitchFamily="-107" charset="-128"/>
              <a:cs typeface="+mn-cs"/>
            </a:endParaRPr>
          </a:p>
        </p:txBody>
      </p:sp>
      <p:sp>
        <p:nvSpPr>
          <p:cNvPr id="92" name="Text Box 17"/>
          <p:cNvSpPr txBox="1">
            <a:spLocks noChangeArrowheads="1"/>
          </p:cNvSpPr>
          <p:nvPr/>
        </p:nvSpPr>
        <p:spPr bwMode="auto">
          <a:xfrm>
            <a:off x="8092593" y="1566847"/>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Disagreement</a:t>
            </a:r>
            <a:endParaRPr lang="en-GB" sz="1400" b="1" dirty="0">
              <a:latin typeface="+mn-lt"/>
              <a:ea typeface="Geneva" pitchFamily="-107" charset="-128"/>
              <a:cs typeface="+mn-cs"/>
            </a:endParaRPr>
          </a:p>
        </p:txBody>
      </p:sp>
      <p:sp>
        <p:nvSpPr>
          <p:cNvPr id="95" name="Text Box 17"/>
          <p:cNvSpPr txBox="1">
            <a:spLocks noChangeArrowheads="1"/>
          </p:cNvSpPr>
          <p:nvPr/>
        </p:nvSpPr>
        <p:spPr bwMode="auto">
          <a:xfrm>
            <a:off x="2558237"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2009</a:t>
            </a:r>
            <a:endParaRPr lang="en-GB" sz="1400" b="1" dirty="0">
              <a:latin typeface="+mn-lt"/>
              <a:ea typeface="Geneva" pitchFamily="-107" charset="-128"/>
              <a:cs typeface="+mn-cs"/>
            </a:endParaRPr>
          </a:p>
        </p:txBody>
      </p:sp>
      <p:sp>
        <p:nvSpPr>
          <p:cNvPr id="96" name="Text Box 17"/>
          <p:cNvSpPr txBox="1">
            <a:spLocks noChangeArrowheads="1"/>
          </p:cNvSpPr>
          <p:nvPr/>
        </p:nvSpPr>
        <p:spPr bwMode="auto">
          <a:xfrm>
            <a:off x="1915295"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2008</a:t>
            </a:r>
            <a:endParaRPr lang="en-GB" sz="1400" b="1" dirty="0">
              <a:latin typeface="+mn-lt"/>
              <a:ea typeface="Geneva" pitchFamily="-107" charset="-128"/>
              <a:cs typeface="+mn-cs"/>
            </a:endParaRPr>
          </a:p>
        </p:txBody>
      </p:sp>
      <p:sp>
        <p:nvSpPr>
          <p:cNvPr id="98" name="Text Box 17"/>
          <p:cNvSpPr txBox="1">
            <a:spLocks noChangeArrowheads="1"/>
          </p:cNvSpPr>
          <p:nvPr/>
        </p:nvSpPr>
        <p:spPr bwMode="auto">
          <a:xfrm>
            <a:off x="9638009"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2008</a:t>
            </a:r>
            <a:endParaRPr lang="en-GB" sz="1400" b="1" dirty="0">
              <a:latin typeface="+mn-lt"/>
              <a:ea typeface="Geneva" pitchFamily="-107" charset="-128"/>
              <a:cs typeface="+mn-cs"/>
            </a:endParaRPr>
          </a:p>
        </p:txBody>
      </p:sp>
      <p:sp>
        <p:nvSpPr>
          <p:cNvPr id="90" name="Rectangle 89"/>
          <p:cNvSpPr/>
          <p:nvPr/>
        </p:nvSpPr>
        <p:spPr bwMode="auto">
          <a:xfrm>
            <a:off x="2117109" y="2053233"/>
            <a:ext cx="500066" cy="464347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0" name="Rectangle 99"/>
          <p:cNvSpPr/>
          <p:nvPr/>
        </p:nvSpPr>
        <p:spPr bwMode="auto">
          <a:xfrm>
            <a:off x="2760051" y="2053233"/>
            <a:ext cx="500066" cy="4643470"/>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2" name="Text Box 17"/>
          <p:cNvSpPr txBox="1">
            <a:spLocks noChangeArrowheads="1"/>
          </p:cNvSpPr>
          <p:nvPr/>
        </p:nvSpPr>
        <p:spPr bwMode="auto">
          <a:xfrm>
            <a:off x="2746901" y="219610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82%</a:t>
            </a:r>
            <a:endParaRPr lang="en-GB" sz="1400" b="1" dirty="0">
              <a:latin typeface="+mn-lt"/>
              <a:ea typeface="Geneva" pitchFamily="-107" charset="-128"/>
              <a:cs typeface="+mn-cs"/>
            </a:endParaRPr>
          </a:p>
        </p:txBody>
      </p:sp>
      <p:sp>
        <p:nvSpPr>
          <p:cNvPr id="104" name="Text Box 17"/>
          <p:cNvSpPr txBox="1">
            <a:spLocks noChangeArrowheads="1"/>
          </p:cNvSpPr>
          <p:nvPr/>
        </p:nvSpPr>
        <p:spPr bwMode="auto">
          <a:xfrm>
            <a:off x="2746901" y="383918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05" name="Text Box 17"/>
          <p:cNvSpPr txBox="1">
            <a:spLocks noChangeArrowheads="1"/>
          </p:cNvSpPr>
          <p:nvPr/>
        </p:nvSpPr>
        <p:spPr bwMode="auto">
          <a:xfrm>
            <a:off x="2746901" y="517461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54%</a:t>
            </a:r>
            <a:endParaRPr lang="en-GB" sz="1400" b="1" dirty="0">
              <a:latin typeface="+mn-lt"/>
              <a:ea typeface="Geneva" pitchFamily="-107" charset="-128"/>
              <a:cs typeface="+mn-cs"/>
            </a:endParaRPr>
          </a:p>
        </p:txBody>
      </p:sp>
      <p:sp>
        <p:nvSpPr>
          <p:cNvPr id="108" name="Text Box 17"/>
          <p:cNvSpPr txBox="1">
            <a:spLocks noChangeArrowheads="1"/>
          </p:cNvSpPr>
          <p:nvPr/>
        </p:nvSpPr>
        <p:spPr bwMode="auto">
          <a:xfrm>
            <a:off x="2103959" y="219610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69%</a:t>
            </a:r>
            <a:endParaRPr lang="en-GB" sz="1400" b="1" dirty="0">
              <a:latin typeface="+mn-lt"/>
              <a:ea typeface="Geneva" pitchFamily="-107" charset="-128"/>
              <a:cs typeface="+mn-cs"/>
            </a:endParaRPr>
          </a:p>
        </p:txBody>
      </p:sp>
      <p:sp>
        <p:nvSpPr>
          <p:cNvPr id="110" name="Text Box 17"/>
          <p:cNvSpPr txBox="1">
            <a:spLocks noChangeArrowheads="1"/>
          </p:cNvSpPr>
          <p:nvPr/>
        </p:nvSpPr>
        <p:spPr bwMode="auto">
          <a:xfrm>
            <a:off x="2103959" y="3804185"/>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11" name="Text Box 17"/>
          <p:cNvSpPr txBox="1">
            <a:spLocks noChangeArrowheads="1"/>
          </p:cNvSpPr>
          <p:nvPr/>
        </p:nvSpPr>
        <p:spPr bwMode="auto">
          <a:xfrm>
            <a:off x="2103959" y="517461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52%</a:t>
            </a:r>
            <a:endParaRPr lang="en-GB" sz="1400" b="1" dirty="0">
              <a:latin typeface="+mn-lt"/>
              <a:ea typeface="Geneva" pitchFamily="-107" charset="-128"/>
              <a:cs typeface="+mn-cs"/>
            </a:endParaRPr>
          </a:p>
        </p:txBody>
      </p:sp>
      <p:sp>
        <p:nvSpPr>
          <p:cNvPr id="114" name="Text Box 17"/>
          <p:cNvSpPr txBox="1">
            <a:spLocks noChangeArrowheads="1"/>
          </p:cNvSpPr>
          <p:nvPr/>
        </p:nvSpPr>
        <p:spPr bwMode="auto">
          <a:xfrm>
            <a:off x="3904159"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115" name="Text Box 17"/>
          <p:cNvSpPr txBox="1">
            <a:spLocks noChangeArrowheads="1"/>
          </p:cNvSpPr>
          <p:nvPr/>
        </p:nvSpPr>
        <p:spPr bwMode="auto">
          <a:xfrm>
            <a:off x="4559641"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116" name="Rectangle 115"/>
          <p:cNvSpPr/>
          <p:nvPr/>
        </p:nvSpPr>
        <p:spPr bwMode="auto">
          <a:xfrm>
            <a:off x="8572709" y="2090283"/>
            <a:ext cx="500066" cy="4643470"/>
          </a:xfrm>
          <a:prstGeom prst="rect">
            <a:avLst/>
          </a:prstGeom>
          <a:solidFill>
            <a:schemeClr val="accent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7" name="Rectangle 116"/>
          <p:cNvSpPr/>
          <p:nvPr/>
        </p:nvSpPr>
        <p:spPr bwMode="auto">
          <a:xfrm>
            <a:off x="7286825" y="2090283"/>
            <a:ext cx="500066" cy="464347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8" name="Rectangle 117"/>
          <p:cNvSpPr/>
          <p:nvPr/>
        </p:nvSpPr>
        <p:spPr bwMode="auto">
          <a:xfrm>
            <a:off x="7929767" y="2090283"/>
            <a:ext cx="500066" cy="464347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9" name="Text Box 17"/>
          <p:cNvSpPr txBox="1">
            <a:spLocks noChangeArrowheads="1"/>
          </p:cNvSpPr>
          <p:nvPr/>
        </p:nvSpPr>
        <p:spPr bwMode="auto">
          <a:xfrm>
            <a:off x="7286825" y="223315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a:t>
            </a:r>
            <a:endParaRPr lang="en-GB" sz="1400" b="1" dirty="0">
              <a:solidFill>
                <a:schemeClr val="bg1"/>
              </a:solidFill>
              <a:latin typeface="+mn-lt"/>
              <a:ea typeface="Geneva" pitchFamily="-107" charset="-128"/>
              <a:cs typeface="+mn-cs"/>
            </a:endParaRPr>
          </a:p>
        </p:txBody>
      </p:sp>
      <p:sp>
        <p:nvSpPr>
          <p:cNvPr id="121" name="Text Box 17"/>
          <p:cNvSpPr txBox="1">
            <a:spLocks noChangeArrowheads="1"/>
          </p:cNvSpPr>
          <p:nvPr/>
        </p:nvSpPr>
        <p:spPr bwMode="auto">
          <a:xfrm>
            <a:off x="7286825" y="38412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8%</a:t>
            </a:r>
            <a:endParaRPr lang="en-GB" sz="1400" b="1" dirty="0">
              <a:solidFill>
                <a:schemeClr val="bg1"/>
              </a:solidFill>
              <a:latin typeface="+mn-lt"/>
              <a:ea typeface="Geneva" pitchFamily="-107" charset="-128"/>
              <a:cs typeface="+mn-cs"/>
            </a:endParaRPr>
          </a:p>
        </p:txBody>
      </p:sp>
      <p:sp>
        <p:nvSpPr>
          <p:cNvPr id="122" name="Text Box 17"/>
          <p:cNvSpPr txBox="1">
            <a:spLocks noChangeArrowheads="1"/>
          </p:cNvSpPr>
          <p:nvPr/>
        </p:nvSpPr>
        <p:spPr bwMode="auto">
          <a:xfrm>
            <a:off x="7286825" y="521166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sp>
        <p:nvSpPr>
          <p:cNvPr id="125" name="Text Box 17"/>
          <p:cNvSpPr txBox="1">
            <a:spLocks noChangeArrowheads="1"/>
          </p:cNvSpPr>
          <p:nvPr/>
        </p:nvSpPr>
        <p:spPr bwMode="auto">
          <a:xfrm>
            <a:off x="7988055" y="223315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a:t>
            </a:r>
            <a:endParaRPr lang="en-GB" sz="1400" b="1" dirty="0">
              <a:solidFill>
                <a:schemeClr val="bg1"/>
              </a:solidFill>
              <a:latin typeface="+mn-lt"/>
              <a:ea typeface="Geneva" pitchFamily="-107" charset="-128"/>
              <a:cs typeface="+mn-cs"/>
            </a:endParaRPr>
          </a:p>
        </p:txBody>
      </p:sp>
      <p:sp>
        <p:nvSpPr>
          <p:cNvPr id="127" name="Text Box 17"/>
          <p:cNvSpPr txBox="1">
            <a:spLocks noChangeArrowheads="1"/>
          </p:cNvSpPr>
          <p:nvPr/>
        </p:nvSpPr>
        <p:spPr bwMode="auto">
          <a:xfrm>
            <a:off x="7988055" y="38412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a:t>
            </a:r>
            <a:endParaRPr lang="en-GB" sz="1400" b="1" dirty="0">
              <a:solidFill>
                <a:schemeClr val="bg1"/>
              </a:solidFill>
              <a:latin typeface="+mn-lt"/>
              <a:ea typeface="Geneva" pitchFamily="-107" charset="-128"/>
              <a:cs typeface="+mn-cs"/>
            </a:endParaRPr>
          </a:p>
        </p:txBody>
      </p:sp>
      <p:sp>
        <p:nvSpPr>
          <p:cNvPr id="128" name="Text Box 17"/>
          <p:cNvSpPr txBox="1">
            <a:spLocks noChangeArrowheads="1"/>
          </p:cNvSpPr>
          <p:nvPr/>
        </p:nvSpPr>
        <p:spPr bwMode="auto">
          <a:xfrm>
            <a:off x="7988055" y="521166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22%</a:t>
            </a:r>
            <a:endParaRPr lang="en-GB" sz="1400" b="1" dirty="0">
              <a:solidFill>
                <a:schemeClr val="bg1"/>
              </a:solidFill>
              <a:latin typeface="+mn-lt"/>
              <a:ea typeface="Geneva" pitchFamily="-107" charset="-128"/>
              <a:cs typeface="+mn-cs"/>
            </a:endParaRPr>
          </a:p>
        </p:txBody>
      </p:sp>
      <p:sp>
        <p:nvSpPr>
          <p:cNvPr id="131" name="Text Box 17"/>
          <p:cNvSpPr txBox="1">
            <a:spLocks noChangeArrowheads="1"/>
          </p:cNvSpPr>
          <p:nvPr/>
        </p:nvSpPr>
        <p:spPr bwMode="auto">
          <a:xfrm>
            <a:off x="8630997" y="223315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33" name="Text Box 17"/>
          <p:cNvSpPr txBox="1">
            <a:spLocks noChangeArrowheads="1"/>
          </p:cNvSpPr>
          <p:nvPr/>
        </p:nvSpPr>
        <p:spPr bwMode="auto">
          <a:xfrm>
            <a:off x="8572709" y="38412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10%</a:t>
            </a:r>
            <a:endParaRPr lang="en-GB" sz="1400" b="1" dirty="0">
              <a:latin typeface="+mn-lt"/>
              <a:ea typeface="Geneva" pitchFamily="-107" charset="-128"/>
              <a:cs typeface="+mn-cs"/>
            </a:endParaRPr>
          </a:p>
        </p:txBody>
      </p:sp>
      <p:sp>
        <p:nvSpPr>
          <p:cNvPr id="134" name="Text Box 17"/>
          <p:cNvSpPr txBox="1">
            <a:spLocks noChangeArrowheads="1"/>
          </p:cNvSpPr>
          <p:nvPr/>
        </p:nvSpPr>
        <p:spPr bwMode="auto">
          <a:xfrm>
            <a:off x="8572709" y="521166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20%</a:t>
            </a:r>
            <a:endParaRPr lang="en-GB" sz="1400" b="1" dirty="0">
              <a:latin typeface="+mn-lt"/>
              <a:ea typeface="Geneva" pitchFamily="-107" charset="-128"/>
              <a:cs typeface="+mn-cs"/>
            </a:endParaRPr>
          </a:p>
        </p:txBody>
      </p:sp>
      <p:sp>
        <p:nvSpPr>
          <p:cNvPr id="137" name="Text Box 17"/>
          <p:cNvSpPr txBox="1">
            <a:spLocks noChangeArrowheads="1"/>
          </p:cNvSpPr>
          <p:nvPr/>
        </p:nvSpPr>
        <p:spPr bwMode="auto">
          <a:xfrm>
            <a:off x="7072511" y="184097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138" name="Text Box 17"/>
          <p:cNvSpPr txBox="1">
            <a:spLocks noChangeArrowheads="1"/>
          </p:cNvSpPr>
          <p:nvPr/>
        </p:nvSpPr>
        <p:spPr bwMode="auto">
          <a:xfrm>
            <a:off x="8358395" y="184097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139" name="Text Box 17"/>
          <p:cNvSpPr txBox="1">
            <a:spLocks noChangeArrowheads="1"/>
          </p:cNvSpPr>
          <p:nvPr/>
        </p:nvSpPr>
        <p:spPr bwMode="auto">
          <a:xfrm>
            <a:off x="7715453" y="184097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140" name="Rectangle 139"/>
          <p:cNvSpPr/>
          <p:nvPr/>
        </p:nvSpPr>
        <p:spPr bwMode="auto">
          <a:xfrm>
            <a:off x="2103959" y="2197249"/>
            <a:ext cx="504056"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1" name="Oval 140"/>
          <p:cNvSpPr/>
          <p:nvPr/>
        </p:nvSpPr>
        <p:spPr bwMode="auto">
          <a:xfrm>
            <a:off x="4120183" y="2197249"/>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2" name="Oval 141"/>
          <p:cNvSpPr/>
          <p:nvPr/>
        </p:nvSpPr>
        <p:spPr bwMode="auto">
          <a:xfrm>
            <a:off x="4120183" y="385343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3" name="Oval 142"/>
          <p:cNvSpPr/>
          <p:nvPr/>
        </p:nvSpPr>
        <p:spPr bwMode="auto">
          <a:xfrm>
            <a:off x="3472111" y="5158697"/>
            <a:ext cx="576064"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4" name="Rectangle 143"/>
          <p:cNvSpPr/>
          <p:nvPr/>
        </p:nvSpPr>
        <p:spPr bwMode="auto">
          <a:xfrm>
            <a:off x="7936607" y="2269257"/>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5" name="Rectangle 144"/>
          <p:cNvSpPr/>
          <p:nvPr/>
        </p:nvSpPr>
        <p:spPr bwMode="auto">
          <a:xfrm>
            <a:off x="8584679" y="2269257"/>
            <a:ext cx="504056"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6" name="Oval 145"/>
          <p:cNvSpPr/>
          <p:nvPr/>
        </p:nvSpPr>
        <p:spPr bwMode="auto">
          <a:xfrm>
            <a:off x="3472111" y="2197249"/>
            <a:ext cx="576064"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9" name="Rectangle 98"/>
          <p:cNvSpPr/>
          <p:nvPr/>
        </p:nvSpPr>
        <p:spPr bwMode="auto">
          <a:xfrm>
            <a:off x="6705061" y="2091600"/>
            <a:ext cx="500066" cy="4643470"/>
          </a:xfrm>
          <a:prstGeom prst="rect">
            <a:avLst/>
          </a:prstGeom>
          <a:solidFill>
            <a:schemeClr val="accent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1" name="Rectangle 100"/>
          <p:cNvSpPr/>
          <p:nvPr/>
        </p:nvSpPr>
        <p:spPr bwMode="auto">
          <a:xfrm>
            <a:off x="5348309" y="2066400"/>
            <a:ext cx="500066" cy="4643470"/>
          </a:xfrm>
          <a:prstGeom prst="rect">
            <a:avLst/>
          </a:prstGeom>
          <a:solidFill>
            <a:schemeClr val="accent3">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47" name="Text Box 17"/>
          <p:cNvSpPr txBox="1">
            <a:spLocks noChangeArrowheads="1"/>
          </p:cNvSpPr>
          <p:nvPr/>
        </p:nvSpPr>
        <p:spPr bwMode="auto">
          <a:xfrm>
            <a:off x="5128295" y="1818000"/>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148" name="Text Box 17"/>
          <p:cNvSpPr txBox="1">
            <a:spLocks noChangeArrowheads="1"/>
          </p:cNvSpPr>
          <p:nvPr/>
        </p:nvSpPr>
        <p:spPr bwMode="auto">
          <a:xfrm>
            <a:off x="6496447" y="1818000"/>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151" name="Text Box 17"/>
          <p:cNvSpPr txBox="1">
            <a:spLocks noChangeArrowheads="1"/>
          </p:cNvSpPr>
          <p:nvPr/>
        </p:nvSpPr>
        <p:spPr bwMode="auto">
          <a:xfrm>
            <a:off x="5335729" y="38207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75%</a:t>
            </a:r>
            <a:endParaRPr lang="en-GB" sz="1400" b="1" dirty="0">
              <a:solidFill>
                <a:schemeClr val="bg1"/>
              </a:solidFill>
              <a:latin typeface="+mn-lt"/>
              <a:ea typeface="Geneva" pitchFamily="-107" charset="-128"/>
              <a:cs typeface="+mn-cs"/>
            </a:endParaRPr>
          </a:p>
        </p:txBody>
      </p:sp>
      <p:sp>
        <p:nvSpPr>
          <p:cNvPr id="152" name="Text Box 17"/>
          <p:cNvSpPr txBox="1">
            <a:spLocks noChangeArrowheads="1"/>
          </p:cNvSpPr>
          <p:nvPr/>
        </p:nvSpPr>
        <p:spPr bwMode="auto">
          <a:xfrm>
            <a:off x="6703881" y="385343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a:t>
            </a:r>
            <a:endParaRPr lang="en-GB" sz="1400" b="1" dirty="0">
              <a:solidFill>
                <a:schemeClr val="bg1"/>
              </a:solidFill>
              <a:latin typeface="+mn-lt"/>
              <a:ea typeface="Geneva" pitchFamily="-107" charset="-128"/>
              <a:cs typeface="+mn-cs"/>
            </a:endParaRPr>
          </a:p>
        </p:txBody>
      </p:sp>
      <p:sp>
        <p:nvSpPr>
          <p:cNvPr id="153" name="Text Box 17"/>
          <p:cNvSpPr txBox="1">
            <a:spLocks noChangeArrowheads="1"/>
          </p:cNvSpPr>
          <p:nvPr/>
        </p:nvSpPr>
        <p:spPr bwMode="auto">
          <a:xfrm>
            <a:off x="5335729" y="219724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84%</a:t>
            </a:r>
            <a:endParaRPr lang="en-GB" sz="1400" b="1" dirty="0">
              <a:solidFill>
                <a:schemeClr val="bg1"/>
              </a:solidFill>
              <a:latin typeface="+mn-lt"/>
              <a:ea typeface="Geneva" pitchFamily="-107" charset="-128"/>
              <a:cs typeface="+mn-cs"/>
            </a:endParaRPr>
          </a:p>
        </p:txBody>
      </p:sp>
      <p:sp>
        <p:nvSpPr>
          <p:cNvPr id="154" name="Text Box 17"/>
          <p:cNvSpPr txBox="1">
            <a:spLocks noChangeArrowheads="1"/>
          </p:cNvSpPr>
          <p:nvPr/>
        </p:nvSpPr>
        <p:spPr bwMode="auto">
          <a:xfrm>
            <a:off x="6703881" y="223653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a:t>
            </a:r>
            <a:endParaRPr lang="en-GB" sz="1400" b="1" dirty="0">
              <a:solidFill>
                <a:schemeClr val="bg1"/>
              </a:solidFill>
              <a:latin typeface="+mn-lt"/>
              <a:ea typeface="Geneva" pitchFamily="-107" charset="-128"/>
              <a:cs typeface="+mn-cs"/>
            </a:endParaRPr>
          </a:p>
        </p:txBody>
      </p:sp>
      <p:sp>
        <p:nvSpPr>
          <p:cNvPr id="155" name="Text Box 17"/>
          <p:cNvSpPr txBox="1">
            <a:spLocks noChangeArrowheads="1"/>
          </p:cNvSpPr>
          <p:nvPr/>
        </p:nvSpPr>
        <p:spPr bwMode="auto">
          <a:xfrm>
            <a:off x="5335729" y="519798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50%</a:t>
            </a:r>
            <a:endParaRPr lang="en-GB" sz="1400" b="1" dirty="0">
              <a:solidFill>
                <a:schemeClr val="bg1"/>
              </a:solidFill>
              <a:latin typeface="+mn-lt"/>
              <a:ea typeface="Geneva" pitchFamily="-107" charset="-128"/>
              <a:cs typeface="+mn-cs"/>
            </a:endParaRPr>
          </a:p>
        </p:txBody>
      </p:sp>
      <p:sp>
        <p:nvSpPr>
          <p:cNvPr id="156" name="Text Box 17"/>
          <p:cNvSpPr txBox="1">
            <a:spLocks noChangeArrowheads="1"/>
          </p:cNvSpPr>
          <p:nvPr/>
        </p:nvSpPr>
        <p:spPr bwMode="auto">
          <a:xfrm>
            <a:off x="6703881" y="519798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sp>
        <p:nvSpPr>
          <p:cNvPr id="164" name="Oval 163"/>
          <p:cNvSpPr/>
          <p:nvPr/>
        </p:nvSpPr>
        <p:spPr bwMode="auto">
          <a:xfrm>
            <a:off x="5344319" y="385343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67" name="Rectangle 166"/>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p:cNvGraphicFramePr/>
          <p:nvPr/>
        </p:nvGraphicFramePr>
        <p:xfrm>
          <a:off x="1677969" y="2066913"/>
          <a:ext cx="6572296" cy="4143404"/>
        </p:xfrm>
        <a:graphic>
          <a:graphicData uri="http://schemas.openxmlformats.org/drawingml/2006/chart">
            <c:chart xmlns:c="http://schemas.openxmlformats.org/drawingml/2006/chart" xmlns:r="http://schemas.openxmlformats.org/officeDocument/2006/relationships" r:id="rId3"/>
          </a:graphicData>
        </a:graphic>
      </p:graphicFrame>
      <p:sp>
        <p:nvSpPr>
          <p:cNvPr id="3076" name="Rectangle 2"/>
          <p:cNvSpPr>
            <a:spLocks noGrp="1" noChangeArrowheads="1"/>
          </p:cNvSpPr>
          <p:nvPr>
            <p:ph type="title"/>
          </p:nvPr>
        </p:nvSpPr>
        <p:spPr/>
        <p:txBody>
          <a:bodyPr/>
          <a:lstStyle/>
          <a:p>
            <a:pPr eaLnBrk="1" hangingPunct="1"/>
            <a:r>
              <a:rPr dirty="0" smtClean="0">
                <a:latin typeface="Arial" pitchFamily="34" charset="0"/>
                <a:ea typeface="Geneva"/>
                <a:cs typeface="Geneva"/>
              </a:rPr>
              <a:t>Length of time driving.</a:t>
            </a:r>
          </a:p>
        </p:txBody>
      </p:sp>
      <p:sp>
        <p:nvSpPr>
          <p:cNvPr id="2053" name="Rectangle 4"/>
          <p:cNvSpPr>
            <a:spLocks noChangeArrowheads="1"/>
          </p:cNvSpPr>
          <p:nvPr/>
        </p:nvSpPr>
        <p:spPr bwMode="auto">
          <a:xfrm>
            <a:off x="1700981" y="6929438"/>
            <a:ext cx="5000660" cy="633412"/>
          </a:xfrm>
          <a:prstGeom prst="rect">
            <a:avLst/>
          </a:prstGeom>
          <a:noFill/>
          <a:ln w="9525">
            <a:noFill/>
            <a:miter lim="800000"/>
            <a:headEnd/>
            <a:tailEnd/>
          </a:ln>
        </p:spPr>
        <p:txBody>
          <a:bodyPr lIns="104287" tIns="52144" rIns="104287" bIns="52144"/>
          <a:lstStyle/>
          <a:p>
            <a:pPr marL="390525" indent="-390525" eaLnBrk="0" hangingPunct="0">
              <a:spcBef>
                <a:spcPct val="70000"/>
              </a:spcBef>
              <a:tabLst>
                <a:tab pos="509588" algn="l"/>
              </a:tabLst>
              <a:defRPr/>
            </a:pPr>
            <a:r>
              <a:rPr lang="en-GB" sz="1000" dirty="0" smtClean="0">
                <a:solidFill>
                  <a:srgbClr val="4D4D4D"/>
                </a:solidFill>
                <a:latin typeface="+mn-lt"/>
              </a:rPr>
              <a:t>SQ7  And, roughly, </a:t>
            </a:r>
            <a:r>
              <a:rPr lang="en-GB" sz="1000" dirty="0">
                <a:solidFill>
                  <a:srgbClr val="4D4D4D"/>
                </a:solidFill>
                <a:latin typeface="+mn-lt"/>
              </a:rPr>
              <a:t>in what year did you pass your driving test</a:t>
            </a:r>
            <a:r>
              <a:rPr lang="en-GB" sz="1000" dirty="0" smtClean="0">
                <a:solidFill>
                  <a:srgbClr val="4D4D4D"/>
                </a:solidFill>
                <a:latin typeface="+mn-lt"/>
              </a:rPr>
              <a:t>? For example: 1981</a:t>
            </a:r>
            <a:endParaRPr lang="en-GB" sz="1000" dirty="0">
              <a:solidFill>
                <a:srgbClr val="4D4D4D"/>
              </a:solidFill>
              <a:latin typeface="+mn-lt"/>
            </a:endParaRPr>
          </a:p>
          <a:p>
            <a:pPr eaLnBrk="0" hangingPunct="0">
              <a:tabLst>
                <a:tab pos="358775" algn="l"/>
              </a:tabLst>
              <a:defRPr/>
            </a:pPr>
            <a:r>
              <a:rPr lang="en-GB" sz="1000" dirty="0" smtClean="0">
                <a:solidFill>
                  <a:srgbClr val="4D4D4D"/>
                </a:solidFill>
                <a:latin typeface="+mn-lt"/>
              </a:rPr>
              <a:t>Base</a:t>
            </a:r>
            <a:r>
              <a:rPr lang="en-GB" sz="1000" dirty="0">
                <a:solidFill>
                  <a:srgbClr val="4D4D4D"/>
                </a:solidFill>
                <a:latin typeface="+mn-lt"/>
              </a:rPr>
              <a:t>: all respondents (</a:t>
            </a:r>
            <a:r>
              <a:rPr lang="en-GB" sz="1000" dirty="0" smtClean="0">
                <a:solidFill>
                  <a:srgbClr val="4D4D4D"/>
                </a:solidFill>
                <a:latin typeface="+mn-lt"/>
              </a:rPr>
              <a:t>n=1,542)</a:t>
            </a:r>
            <a:endParaRPr lang="en-GB" sz="1000" dirty="0">
              <a:solidFill>
                <a:srgbClr val="4D4D4D"/>
              </a:solidFill>
              <a:latin typeface="+mn-lt"/>
            </a:endParaRPr>
          </a:p>
        </p:txBody>
      </p:sp>
      <p:sp>
        <p:nvSpPr>
          <p:cNvPr id="3083" name="Text Box 12"/>
          <p:cNvSpPr txBox="1">
            <a:spLocks noChangeArrowheads="1"/>
          </p:cNvSpPr>
          <p:nvPr/>
        </p:nvSpPr>
        <p:spPr bwMode="auto">
          <a:xfrm>
            <a:off x="7178695" y="2566979"/>
            <a:ext cx="2094714" cy="382305"/>
          </a:xfrm>
          <a:prstGeom prst="rect">
            <a:avLst/>
          </a:prstGeom>
          <a:noFill/>
          <a:ln w="9525">
            <a:noFill/>
            <a:miter lim="800000"/>
            <a:headEnd/>
            <a:tailEnd/>
          </a:ln>
        </p:spPr>
        <p:txBody>
          <a:bodyPr wrap="square" lIns="104287" tIns="52144" rIns="104287" bIns="52144">
            <a:spAutoFit/>
          </a:bodyPr>
          <a:lstStyle/>
          <a:p>
            <a:pPr eaLnBrk="0" hangingPunct="0"/>
            <a:r>
              <a:rPr lang="en-GB" sz="1800" dirty="0">
                <a:solidFill>
                  <a:srgbClr val="4D4D4D"/>
                </a:solidFill>
                <a:latin typeface="+mn-lt"/>
              </a:rPr>
              <a:t>less than </a:t>
            </a:r>
            <a:r>
              <a:rPr lang="en-GB" sz="1800" dirty="0" smtClean="0">
                <a:solidFill>
                  <a:srgbClr val="4D4D4D"/>
                </a:solidFill>
                <a:latin typeface="+mn-lt"/>
              </a:rPr>
              <a:t>25 </a:t>
            </a:r>
            <a:r>
              <a:rPr lang="en-GB" sz="1800" dirty="0">
                <a:solidFill>
                  <a:srgbClr val="4D4D4D"/>
                </a:solidFill>
                <a:latin typeface="+mn-lt"/>
              </a:rPr>
              <a:t>years</a:t>
            </a:r>
          </a:p>
        </p:txBody>
      </p:sp>
      <p:sp>
        <p:nvSpPr>
          <p:cNvPr id="3084" name="Text Box 13"/>
          <p:cNvSpPr txBox="1">
            <a:spLocks noChangeArrowheads="1"/>
          </p:cNvSpPr>
          <p:nvPr/>
        </p:nvSpPr>
        <p:spPr bwMode="auto">
          <a:xfrm>
            <a:off x="1594657" y="3495673"/>
            <a:ext cx="1797824" cy="659304"/>
          </a:xfrm>
          <a:prstGeom prst="rect">
            <a:avLst/>
          </a:prstGeom>
          <a:noFill/>
          <a:ln w="9525">
            <a:noFill/>
            <a:miter lim="800000"/>
            <a:headEnd/>
            <a:tailEnd/>
          </a:ln>
        </p:spPr>
        <p:txBody>
          <a:bodyPr wrap="square" lIns="104287" tIns="52144" rIns="104287" bIns="52144">
            <a:spAutoFit/>
          </a:bodyPr>
          <a:lstStyle/>
          <a:p>
            <a:pPr eaLnBrk="0" hangingPunct="0"/>
            <a:r>
              <a:rPr lang="en-GB" sz="1800" dirty="0" smtClean="0">
                <a:solidFill>
                  <a:srgbClr val="4D4D4D"/>
                </a:solidFill>
                <a:latin typeface="+mn-lt"/>
              </a:rPr>
              <a:t>25 </a:t>
            </a:r>
            <a:r>
              <a:rPr lang="en-GB" sz="1800" dirty="0">
                <a:solidFill>
                  <a:srgbClr val="4D4D4D"/>
                </a:solidFill>
                <a:latin typeface="+mn-lt"/>
              </a:rPr>
              <a:t>years or more</a:t>
            </a:r>
          </a:p>
        </p:txBody>
      </p:sp>
      <p:sp>
        <p:nvSpPr>
          <p:cNvPr id="2065" name="AutoShape 17"/>
          <p:cNvSpPr>
            <a:spLocks noChangeArrowheads="1"/>
          </p:cNvSpPr>
          <p:nvPr/>
        </p:nvSpPr>
        <p:spPr bwMode="auto">
          <a:xfrm>
            <a:off x="5424505" y="1731962"/>
            <a:ext cx="309562" cy="317500"/>
          </a:xfrm>
          <a:prstGeom prst="rightArrow">
            <a:avLst>
              <a:gd name="adj1" fmla="val 50278"/>
              <a:gd name="adj2" fmla="val 41435"/>
            </a:avLst>
          </a:prstGeom>
          <a:solidFill>
            <a:srgbClr val="E46C0A"/>
          </a:solidFill>
          <a:ln w="9525">
            <a:noFill/>
            <a:miter lim="800000"/>
            <a:headEnd/>
            <a:tailEnd/>
          </a:ln>
          <a:effectLst>
            <a:outerShdw blurRad="50800" dist="38100" dir="2700000" algn="tl" rotWithShape="0">
              <a:prstClr val="black">
                <a:alpha val="40000"/>
              </a:prstClr>
            </a:outerShdw>
          </a:effectLst>
        </p:spPr>
        <p:txBody>
          <a:bodyPr wrap="none" lIns="104287" tIns="52144" rIns="104287" bIns="52144" anchor="ctr"/>
          <a:lstStyle/>
          <a:p>
            <a:pPr algn="ctr" eaLnBrk="0" hangingPunct="0">
              <a:defRPr/>
            </a:pPr>
            <a:endParaRPr lang="en-US" sz="1600" dirty="0">
              <a:solidFill>
                <a:srgbClr val="4D4D4D"/>
              </a:solidFill>
              <a:latin typeface="+mn-lt"/>
              <a:ea typeface="Geneva" pitchFamily="-107" charset="-128"/>
              <a:cs typeface="+mn-cs"/>
            </a:endParaRPr>
          </a:p>
        </p:txBody>
      </p:sp>
      <p:sp>
        <p:nvSpPr>
          <p:cNvPr id="2066" name="AutoShape 18"/>
          <p:cNvSpPr>
            <a:spLocks noChangeArrowheads="1"/>
          </p:cNvSpPr>
          <p:nvPr/>
        </p:nvSpPr>
        <p:spPr bwMode="auto">
          <a:xfrm rot="10800000">
            <a:off x="4892679" y="1731962"/>
            <a:ext cx="309562" cy="317500"/>
          </a:xfrm>
          <a:prstGeom prst="rightArrow">
            <a:avLst>
              <a:gd name="adj1" fmla="val 50278"/>
              <a:gd name="adj2" fmla="val 41435"/>
            </a:avLst>
          </a:prstGeom>
          <a:solidFill>
            <a:schemeClr val="accent5">
              <a:lumMod val="75000"/>
            </a:schemeClr>
          </a:solidFill>
          <a:ln w="9525">
            <a:noFill/>
            <a:miter lim="800000"/>
            <a:headEnd/>
            <a:tailEnd/>
          </a:ln>
          <a:effectLst>
            <a:outerShdw blurRad="50800" dist="38100" dir="2700000" algn="tl" rotWithShape="0">
              <a:prstClr val="black">
                <a:alpha val="40000"/>
              </a:prstClr>
            </a:outerShdw>
          </a:effectLst>
        </p:spPr>
        <p:txBody>
          <a:bodyPr wrap="none" lIns="104287" tIns="52144" rIns="104287" bIns="52144" anchor="ctr"/>
          <a:lstStyle/>
          <a:p>
            <a:pPr algn="ctr" eaLnBrk="0" hangingPunct="0">
              <a:defRPr/>
            </a:pPr>
            <a:endParaRPr lang="en-US" sz="1600" dirty="0">
              <a:solidFill>
                <a:srgbClr val="4D4D4D"/>
              </a:solidFill>
              <a:latin typeface="+mn-lt"/>
              <a:ea typeface="Geneva" pitchFamily="-107" charset="-128"/>
              <a:cs typeface="+mn-cs"/>
            </a:endParaRPr>
          </a:p>
        </p:txBody>
      </p:sp>
      <p:sp>
        <p:nvSpPr>
          <p:cNvPr id="3088" name="Text Box 19"/>
          <p:cNvSpPr txBox="1">
            <a:spLocks noChangeArrowheads="1"/>
          </p:cNvSpPr>
          <p:nvPr/>
        </p:nvSpPr>
        <p:spPr bwMode="auto">
          <a:xfrm>
            <a:off x="5805505" y="1684337"/>
            <a:ext cx="1087438" cy="382587"/>
          </a:xfrm>
          <a:prstGeom prst="rect">
            <a:avLst/>
          </a:prstGeom>
          <a:noFill/>
          <a:ln w="9525">
            <a:noFill/>
            <a:miter lim="800000"/>
            <a:headEnd/>
            <a:tailEnd/>
          </a:ln>
        </p:spPr>
        <p:txBody>
          <a:bodyPr lIns="104287" tIns="52144" rIns="104287" bIns="52144">
            <a:spAutoFit/>
          </a:bodyPr>
          <a:lstStyle/>
          <a:p>
            <a:pPr eaLnBrk="0" hangingPunct="0"/>
            <a:r>
              <a:rPr lang="en-GB" sz="1800" dirty="0" smtClean="0">
                <a:solidFill>
                  <a:srgbClr val="4D4D4D"/>
                </a:solidFill>
                <a:latin typeface="+mn-lt"/>
              </a:rPr>
              <a:t>1988</a:t>
            </a:r>
            <a:endParaRPr lang="en-GB" sz="1800" dirty="0">
              <a:solidFill>
                <a:srgbClr val="4D4D4D"/>
              </a:solidFill>
              <a:latin typeface="+mn-lt"/>
            </a:endParaRPr>
          </a:p>
        </p:txBody>
      </p:sp>
      <p:sp>
        <p:nvSpPr>
          <p:cNvPr id="3089" name="Text Box 20"/>
          <p:cNvSpPr txBox="1">
            <a:spLocks noChangeArrowheads="1"/>
          </p:cNvSpPr>
          <p:nvPr/>
        </p:nvSpPr>
        <p:spPr bwMode="auto">
          <a:xfrm>
            <a:off x="4249737" y="1684337"/>
            <a:ext cx="1087438" cy="382587"/>
          </a:xfrm>
          <a:prstGeom prst="rect">
            <a:avLst/>
          </a:prstGeom>
          <a:noFill/>
          <a:ln w="9525">
            <a:noFill/>
            <a:miter lim="800000"/>
            <a:headEnd/>
            <a:tailEnd/>
          </a:ln>
        </p:spPr>
        <p:txBody>
          <a:bodyPr lIns="104287" tIns="52144" rIns="104287" bIns="52144">
            <a:spAutoFit/>
          </a:bodyPr>
          <a:lstStyle/>
          <a:p>
            <a:pPr eaLnBrk="0" hangingPunct="0"/>
            <a:r>
              <a:rPr lang="en-GB" sz="1800" dirty="0" smtClean="0">
                <a:solidFill>
                  <a:srgbClr val="4D4D4D"/>
                </a:solidFill>
                <a:latin typeface="+mn-lt"/>
              </a:rPr>
              <a:t>1987</a:t>
            </a:r>
            <a:endParaRPr lang="en-GB" sz="1800" dirty="0">
              <a:solidFill>
                <a:srgbClr val="4D4D4D"/>
              </a:solidFill>
              <a:latin typeface="+mn-lt"/>
            </a:endParaRPr>
          </a:p>
        </p:txBody>
      </p:sp>
      <p:sp>
        <p:nvSpPr>
          <p:cNvPr id="3085" name="Line 16"/>
          <p:cNvSpPr>
            <a:spLocks noChangeShapeType="1"/>
          </p:cNvSpPr>
          <p:nvPr/>
        </p:nvSpPr>
        <p:spPr bwMode="auto">
          <a:xfrm flipH="1" flipV="1">
            <a:off x="5321305" y="1638285"/>
            <a:ext cx="45719" cy="2143140"/>
          </a:xfrm>
          <a:prstGeom prst="line">
            <a:avLst/>
          </a:prstGeom>
          <a:noFill/>
          <a:ln w="9525">
            <a:solidFill>
              <a:schemeClr val="accent6">
                <a:lumMod val="50000"/>
              </a:schemeClr>
            </a:solidFill>
            <a:prstDash val="dash"/>
            <a:round/>
            <a:headEnd/>
            <a:tailEnd/>
          </a:ln>
        </p:spPr>
        <p:txBody>
          <a:bodyPr lIns="104287" tIns="52144" rIns="104287" bIns="52144"/>
          <a:lstStyle/>
          <a:p>
            <a:endParaRPr lang="en-US" dirty="0">
              <a:latin typeface="+mn-lt"/>
            </a:endParaRPr>
          </a:p>
        </p:txBody>
      </p:sp>
      <p:sp>
        <p:nvSpPr>
          <p:cNvPr id="22" name="Line 16"/>
          <p:cNvSpPr>
            <a:spLocks noChangeShapeType="1"/>
          </p:cNvSpPr>
          <p:nvPr/>
        </p:nvSpPr>
        <p:spPr bwMode="auto">
          <a:xfrm flipH="1" flipV="1">
            <a:off x="5392745" y="3852863"/>
            <a:ext cx="167598" cy="1800770"/>
          </a:xfrm>
          <a:prstGeom prst="line">
            <a:avLst/>
          </a:prstGeom>
          <a:noFill/>
          <a:ln w="9525">
            <a:solidFill>
              <a:schemeClr val="accent6">
                <a:lumMod val="50000"/>
              </a:schemeClr>
            </a:solidFill>
            <a:prstDash val="dash"/>
            <a:round/>
            <a:headEnd/>
            <a:tailEnd/>
          </a:ln>
        </p:spPr>
        <p:txBody>
          <a:bodyPr lIns="104287" tIns="52144" rIns="104287" bIns="52144"/>
          <a:lstStyle/>
          <a:p>
            <a:endParaRPr lang="en-US" dirty="0">
              <a:latin typeface="+mn-lt"/>
            </a:endParaRPr>
          </a:p>
        </p:txBody>
      </p:sp>
      <p:sp>
        <p:nvSpPr>
          <p:cNvPr id="23" name="Text Box 13"/>
          <p:cNvSpPr txBox="1">
            <a:spLocks noChangeArrowheads="1"/>
          </p:cNvSpPr>
          <p:nvPr/>
        </p:nvSpPr>
        <p:spPr bwMode="auto">
          <a:xfrm>
            <a:off x="1700981" y="4113500"/>
            <a:ext cx="714380" cy="382305"/>
          </a:xfrm>
          <a:prstGeom prst="rect">
            <a:avLst/>
          </a:prstGeom>
          <a:noFill/>
          <a:ln w="9525">
            <a:solidFill>
              <a:schemeClr val="accent5"/>
            </a:solidFill>
            <a:miter lim="800000"/>
            <a:headEnd/>
            <a:tailEnd/>
          </a:ln>
        </p:spPr>
        <p:txBody>
          <a:bodyPr wrap="square" lIns="104287" tIns="52144" rIns="104287" bIns="52144">
            <a:spAutoFit/>
          </a:bodyPr>
          <a:lstStyle/>
          <a:p>
            <a:pPr algn="ctr" eaLnBrk="0" hangingPunct="0"/>
            <a:r>
              <a:rPr lang="en-GB" sz="1800" dirty="0" smtClean="0">
                <a:solidFill>
                  <a:srgbClr val="4D4D4D"/>
                </a:solidFill>
                <a:latin typeface="+mn-lt"/>
              </a:rPr>
              <a:t>52%</a:t>
            </a:r>
            <a:endParaRPr lang="en-GB" sz="1800" dirty="0">
              <a:solidFill>
                <a:srgbClr val="4D4D4D"/>
              </a:solidFill>
              <a:latin typeface="+mn-lt"/>
            </a:endParaRPr>
          </a:p>
        </p:txBody>
      </p:sp>
      <p:sp>
        <p:nvSpPr>
          <p:cNvPr id="24" name="Text Box 13"/>
          <p:cNvSpPr txBox="1">
            <a:spLocks noChangeArrowheads="1"/>
          </p:cNvSpPr>
          <p:nvPr/>
        </p:nvSpPr>
        <p:spPr bwMode="auto">
          <a:xfrm>
            <a:off x="8344715" y="2924169"/>
            <a:ext cx="714380" cy="382305"/>
          </a:xfrm>
          <a:prstGeom prst="rect">
            <a:avLst/>
          </a:prstGeom>
          <a:noFill/>
          <a:ln w="9525">
            <a:solidFill>
              <a:schemeClr val="accent6"/>
            </a:solidFill>
            <a:miter lim="800000"/>
            <a:headEnd/>
            <a:tailEnd/>
          </a:ln>
        </p:spPr>
        <p:txBody>
          <a:bodyPr wrap="square" lIns="104287" tIns="52144" rIns="104287" bIns="52144">
            <a:spAutoFit/>
          </a:bodyPr>
          <a:lstStyle/>
          <a:p>
            <a:pPr algn="ctr" eaLnBrk="0" hangingPunct="0"/>
            <a:r>
              <a:rPr lang="en-GB" sz="1800" dirty="0" smtClean="0">
                <a:solidFill>
                  <a:srgbClr val="4D4D4D"/>
                </a:solidFill>
                <a:latin typeface="+mn-lt"/>
              </a:rPr>
              <a:t>49%</a:t>
            </a:r>
            <a:endParaRPr lang="en-GB" sz="1800" dirty="0">
              <a:solidFill>
                <a:srgbClr val="4D4D4D"/>
              </a:solidFill>
              <a:latin typeface="+mn-lt"/>
            </a:endParaRPr>
          </a:p>
        </p:txBody>
      </p:sp>
      <p:sp>
        <p:nvSpPr>
          <p:cNvPr id="16" name="Rectangle 15"/>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p:cNvGraphicFramePr>
            <a:graphicFrameLocks/>
          </p:cNvGraphicFramePr>
          <p:nvPr/>
        </p:nvGraphicFramePr>
        <p:xfrm>
          <a:off x="1401698" y="1566847"/>
          <a:ext cx="9286940"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18"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latin typeface="+mn-lt"/>
              </a:rPr>
              <a:t>S1Q2a/b  Thinking broadly about a wide range of motoring issues, how strongly do you agree or disagree with the following statements regarding motoring?</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all </a:t>
            </a:r>
            <a:r>
              <a:rPr lang="en-GB" sz="1000" dirty="0" smtClean="0">
                <a:solidFill>
                  <a:srgbClr val="4D4D4D"/>
                </a:solidFill>
                <a:latin typeface="+mn-lt"/>
              </a:rPr>
              <a:t>respondents </a:t>
            </a:r>
            <a:r>
              <a:rPr lang="en-GB" sz="1000" dirty="0" smtClean="0">
                <a:solidFill>
                  <a:srgbClr val="4D4D4D"/>
                </a:solidFill>
              </a:rPr>
              <a:t>(n=1,542) </a:t>
            </a:r>
            <a:endParaRPr lang="en-GB" sz="1000" dirty="0">
              <a:solidFill>
                <a:srgbClr val="4D4D4D"/>
              </a:solidFill>
              <a:latin typeface="+mn-lt"/>
            </a:endParaRPr>
          </a:p>
        </p:txBody>
      </p:sp>
      <p:sp>
        <p:nvSpPr>
          <p:cNvPr id="70" name="Rectangle 69"/>
          <p:cNvSpPr/>
          <p:nvPr/>
        </p:nvSpPr>
        <p:spPr>
          <a:xfrm>
            <a:off x="272221" y="2125241"/>
            <a:ext cx="1857388" cy="600164"/>
          </a:xfrm>
          <a:prstGeom prst="rect">
            <a:avLst/>
          </a:prstGeom>
        </p:spPr>
        <p:txBody>
          <a:bodyPr wrap="square">
            <a:spAutoFit/>
          </a:bodyPr>
          <a:lstStyle/>
          <a:p>
            <a:r>
              <a:rPr lang="en-GB" dirty="0" smtClean="0">
                <a:solidFill>
                  <a:prstClr val="black"/>
                </a:solidFill>
              </a:rPr>
              <a:t>The quality of my local roads is getting noticeably worse these days</a:t>
            </a:r>
            <a:endParaRPr lang="en-GB" dirty="0"/>
          </a:p>
        </p:txBody>
      </p:sp>
      <p:sp>
        <p:nvSpPr>
          <p:cNvPr id="72" name="Rectangle 71"/>
          <p:cNvSpPr/>
          <p:nvPr/>
        </p:nvSpPr>
        <p:spPr>
          <a:xfrm>
            <a:off x="247141" y="2773313"/>
            <a:ext cx="1928826" cy="769441"/>
          </a:xfrm>
          <a:prstGeom prst="rect">
            <a:avLst/>
          </a:prstGeom>
        </p:spPr>
        <p:txBody>
          <a:bodyPr wrap="square">
            <a:spAutoFit/>
          </a:bodyPr>
          <a:lstStyle/>
          <a:p>
            <a:r>
              <a:rPr lang="en-GB" dirty="0" smtClean="0"/>
              <a:t>The condition of motorways and other main roads is getting noticeably worse these days</a:t>
            </a:r>
            <a:endParaRPr lang="en-GB" dirty="0"/>
          </a:p>
        </p:txBody>
      </p:sp>
      <p:sp>
        <p:nvSpPr>
          <p:cNvPr id="14" name="Rectangle 13"/>
          <p:cNvSpPr/>
          <p:nvPr/>
        </p:nvSpPr>
        <p:spPr>
          <a:xfrm>
            <a:off x="272221" y="6085681"/>
            <a:ext cx="1857388" cy="769441"/>
          </a:xfrm>
          <a:prstGeom prst="rect">
            <a:avLst/>
          </a:prstGeom>
        </p:spPr>
        <p:txBody>
          <a:bodyPr wrap="square">
            <a:spAutoFit/>
          </a:bodyPr>
          <a:lstStyle/>
          <a:p>
            <a:r>
              <a:rPr lang="en-GB" dirty="0" smtClean="0"/>
              <a:t>I oppose any technology that allows other people to monitor the movements of my vehicle	</a:t>
            </a:r>
          </a:p>
        </p:txBody>
      </p:sp>
      <p:sp>
        <p:nvSpPr>
          <p:cNvPr id="15" name="Rectangle 14"/>
          <p:cNvSpPr/>
          <p:nvPr/>
        </p:nvSpPr>
        <p:spPr>
          <a:xfrm>
            <a:off x="303908" y="4501505"/>
            <a:ext cx="1728043" cy="600164"/>
          </a:xfrm>
          <a:prstGeom prst="rect">
            <a:avLst/>
          </a:prstGeom>
        </p:spPr>
        <p:txBody>
          <a:bodyPr wrap="square">
            <a:spAutoFit/>
          </a:bodyPr>
          <a:lstStyle/>
          <a:p>
            <a:r>
              <a:rPr lang="en-GB" dirty="0" smtClean="0"/>
              <a:t>Motorway journey times are becoming less predictable</a:t>
            </a:r>
            <a:endParaRPr lang="en-GB" dirty="0"/>
          </a:p>
        </p:txBody>
      </p:sp>
      <p:sp>
        <p:nvSpPr>
          <p:cNvPr id="16" name="Rectangle 15"/>
          <p:cNvSpPr/>
          <p:nvPr/>
        </p:nvSpPr>
        <p:spPr>
          <a:xfrm>
            <a:off x="272221" y="5324401"/>
            <a:ext cx="1714512" cy="600164"/>
          </a:xfrm>
          <a:prstGeom prst="rect">
            <a:avLst/>
          </a:prstGeom>
        </p:spPr>
        <p:txBody>
          <a:bodyPr wrap="square">
            <a:spAutoFit/>
          </a:bodyPr>
          <a:lstStyle/>
          <a:p>
            <a:r>
              <a:rPr lang="en-GB" dirty="0" smtClean="0"/>
              <a:t>Local journey times are becoming less predictable	</a:t>
            </a:r>
          </a:p>
        </p:txBody>
      </p:sp>
      <p:sp>
        <p:nvSpPr>
          <p:cNvPr id="17" name="Rectangle 16"/>
          <p:cNvSpPr/>
          <p:nvPr/>
        </p:nvSpPr>
        <p:spPr>
          <a:xfrm>
            <a:off x="272221" y="3685317"/>
            <a:ext cx="1785950" cy="600164"/>
          </a:xfrm>
          <a:prstGeom prst="rect">
            <a:avLst/>
          </a:prstGeom>
        </p:spPr>
        <p:txBody>
          <a:bodyPr wrap="square">
            <a:spAutoFit/>
          </a:bodyPr>
          <a:lstStyle/>
          <a:p>
            <a:r>
              <a:rPr lang="en-GB" dirty="0" smtClean="0"/>
              <a:t>Congestion seems to be getting worse compared to one year ago</a:t>
            </a:r>
            <a:endParaRPr lang="en-GB" dirty="0"/>
          </a:p>
        </p:txBody>
      </p:sp>
      <p:sp>
        <p:nvSpPr>
          <p:cNvPr id="12" name="TextBox 11"/>
          <p:cNvSpPr txBox="1"/>
          <p:nvPr/>
        </p:nvSpPr>
        <p:spPr>
          <a:xfrm>
            <a:off x="2247975" y="2197249"/>
            <a:ext cx="1354858" cy="430887"/>
          </a:xfrm>
          <a:prstGeom prst="rect">
            <a:avLst/>
          </a:prstGeom>
          <a:noFill/>
        </p:spPr>
        <p:txBody>
          <a:bodyPr wrap="none" rtlCol="0">
            <a:spAutoFit/>
          </a:bodyPr>
          <a:lstStyle/>
          <a:p>
            <a:r>
              <a:rPr lang="en-GB" dirty="0" smtClean="0"/>
              <a:t>91% 65+ years old</a:t>
            </a:r>
          </a:p>
          <a:p>
            <a:r>
              <a:rPr lang="en-GB" dirty="0" smtClean="0"/>
              <a:t>87% Village/rural</a:t>
            </a:r>
            <a:endParaRPr lang="en-GB" dirty="0"/>
          </a:p>
        </p:txBody>
      </p:sp>
      <p:sp>
        <p:nvSpPr>
          <p:cNvPr id="13" name="TextBox 12"/>
          <p:cNvSpPr txBox="1"/>
          <p:nvPr/>
        </p:nvSpPr>
        <p:spPr>
          <a:xfrm>
            <a:off x="8368655" y="2053233"/>
            <a:ext cx="1045479" cy="430887"/>
          </a:xfrm>
          <a:prstGeom prst="rect">
            <a:avLst/>
          </a:prstGeom>
          <a:noFill/>
        </p:spPr>
        <p:txBody>
          <a:bodyPr wrap="none" rtlCol="0">
            <a:spAutoFit/>
          </a:bodyPr>
          <a:lstStyle/>
          <a:p>
            <a:r>
              <a:rPr lang="en-GB" dirty="0" smtClean="0"/>
              <a:t>11% London</a:t>
            </a:r>
          </a:p>
          <a:p>
            <a:r>
              <a:rPr lang="en-GB" dirty="0" smtClean="0"/>
              <a:t> 8% City/town</a:t>
            </a:r>
            <a:endParaRPr lang="en-GB" dirty="0"/>
          </a:p>
        </p:txBody>
      </p:sp>
      <p:sp>
        <p:nvSpPr>
          <p:cNvPr id="19" name="TextBox 18"/>
          <p:cNvSpPr txBox="1"/>
          <p:nvPr/>
        </p:nvSpPr>
        <p:spPr>
          <a:xfrm>
            <a:off x="2247975" y="3709417"/>
            <a:ext cx="1354858" cy="600164"/>
          </a:xfrm>
          <a:prstGeom prst="rect">
            <a:avLst/>
          </a:prstGeom>
          <a:noFill/>
        </p:spPr>
        <p:txBody>
          <a:bodyPr wrap="none" rtlCol="0">
            <a:spAutoFit/>
          </a:bodyPr>
          <a:lstStyle/>
          <a:p>
            <a:r>
              <a:rPr lang="en-GB" dirty="0" smtClean="0"/>
              <a:t>69% 65+ years old</a:t>
            </a:r>
          </a:p>
          <a:p>
            <a:r>
              <a:rPr lang="en-GB" dirty="0" smtClean="0"/>
              <a:t>71% Yorkshire &amp; </a:t>
            </a:r>
          </a:p>
          <a:p>
            <a:r>
              <a:rPr lang="en-GB" dirty="0" smtClean="0"/>
              <a:t>Humberside</a:t>
            </a:r>
            <a:endParaRPr lang="en-GB" dirty="0"/>
          </a:p>
        </p:txBody>
      </p:sp>
      <p:sp>
        <p:nvSpPr>
          <p:cNvPr id="20" name="TextBox 19"/>
          <p:cNvSpPr txBox="1"/>
          <p:nvPr/>
        </p:nvSpPr>
        <p:spPr>
          <a:xfrm>
            <a:off x="8368655" y="3681327"/>
            <a:ext cx="2214068" cy="600164"/>
          </a:xfrm>
          <a:prstGeom prst="rect">
            <a:avLst/>
          </a:prstGeom>
          <a:noFill/>
        </p:spPr>
        <p:txBody>
          <a:bodyPr wrap="none" rtlCol="0">
            <a:spAutoFit/>
          </a:bodyPr>
          <a:lstStyle/>
          <a:p>
            <a:r>
              <a:rPr lang="en-GB" dirty="0" smtClean="0"/>
              <a:t>11% Scotland</a:t>
            </a:r>
          </a:p>
          <a:p>
            <a:r>
              <a:rPr lang="en-GB" dirty="0" smtClean="0"/>
              <a:t>13% Company car drivers</a:t>
            </a:r>
          </a:p>
          <a:p>
            <a:r>
              <a:rPr lang="en-GB" dirty="0" smtClean="0"/>
              <a:t>10% Upper Medium vehicle type</a:t>
            </a:r>
          </a:p>
        </p:txBody>
      </p:sp>
      <p:sp>
        <p:nvSpPr>
          <p:cNvPr id="21" name="TextBox 20"/>
          <p:cNvSpPr txBox="1"/>
          <p:nvPr/>
        </p:nvSpPr>
        <p:spPr>
          <a:xfrm>
            <a:off x="2247975" y="2701305"/>
            <a:ext cx="1556836" cy="938719"/>
          </a:xfrm>
          <a:prstGeom prst="rect">
            <a:avLst/>
          </a:prstGeom>
          <a:noFill/>
        </p:spPr>
        <p:txBody>
          <a:bodyPr wrap="none" rtlCol="0">
            <a:spAutoFit/>
          </a:bodyPr>
          <a:lstStyle/>
          <a:p>
            <a:r>
              <a:rPr lang="en-GB" dirty="0" smtClean="0"/>
              <a:t>82% 42-64 years old</a:t>
            </a:r>
          </a:p>
          <a:p>
            <a:r>
              <a:rPr lang="en-GB" dirty="0" smtClean="0"/>
              <a:t>81% South West</a:t>
            </a:r>
          </a:p>
          <a:p>
            <a:r>
              <a:rPr lang="en-GB" dirty="0" smtClean="0"/>
              <a:t>78% Village/ Rural</a:t>
            </a:r>
          </a:p>
          <a:p>
            <a:r>
              <a:rPr lang="en-GB" dirty="0" smtClean="0"/>
              <a:t>77% Never use public</a:t>
            </a:r>
          </a:p>
          <a:p>
            <a:r>
              <a:rPr lang="en-GB" dirty="0" smtClean="0"/>
              <a:t>transport</a:t>
            </a:r>
            <a:endParaRPr lang="en-GB" dirty="0"/>
          </a:p>
        </p:txBody>
      </p:sp>
      <p:sp>
        <p:nvSpPr>
          <p:cNvPr id="22" name="TextBox 21"/>
          <p:cNvSpPr txBox="1"/>
          <p:nvPr/>
        </p:nvSpPr>
        <p:spPr>
          <a:xfrm>
            <a:off x="8368655" y="2918490"/>
            <a:ext cx="1564852" cy="430887"/>
          </a:xfrm>
          <a:prstGeom prst="rect">
            <a:avLst/>
          </a:prstGeom>
          <a:noFill/>
        </p:spPr>
        <p:txBody>
          <a:bodyPr wrap="none" rtlCol="0">
            <a:spAutoFit/>
          </a:bodyPr>
          <a:lstStyle/>
          <a:p>
            <a:r>
              <a:rPr lang="en-GB" dirty="0" smtClean="0"/>
              <a:t>15% 17-24 years old</a:t>
            </a:r>
          </a:p>
          <a:p>
            <a:r>
              <a:rPr lang="en-GB" dirty="0" smtClean="0"/>
              <a:t>8% Regular Speeders</a:t>
            </a:r>
          </a:p>
        </p:txBody>
      </p:sp>
      <p:sp>
        <p:nvSpPr>
          <p:cNvPr id="23" name="TextBox 22"/>
          <p:cNvSpPr txBox="1"/>
          <p:nvPr/>
        </p:nvSpPr>
        <p:spPr>
          <a:xfrm>
            <a:off x="2247975" y="6133589"/>
            <a:ext cx="1330814" cy="600164"/>
          </a:xfrm>
          <a:prstGeom prst="rect">
            <a:avLst/>
          </a:prstGeom>
          <a:noFill/>
        </p:spPr>
        <p:txBody>
          <a:bodyPr wrap="none" rtlCol="0">
            <a:spAutoFit/>
          </a:bodyPr>
          <a:lstStyle/>
          <a:p>
            <a:r>
              <a:rPr lang="en-GB" dirty="0" smtClean="0"/>
              <a:t>54% Male</a:t>
            </a:r>
          </a:p>
          <a:p>
            <a:r>
              <a:rPr lang="en-GB" dirty="0" smtClean="0"/>
              <a:t>56% High mileage</a:t>
            </a:r>
          </a:p>
          <a:p>
            <a:r>
              <a:rPr lang="en-GB" dirty="0" smtClean="0"/>
              <a:t>64% London</a:t>
            </a:r>
          </a:p>
        </p:txBody>
      </p:sp>
      <p:sp>
        <p:nvSpPr>
          <p:cNvPr id="24" name="TextBox 23"/>
          <p:cNvSpPr txBox="1"/>
          <p:nvPr/>
        </p:nvSpPr>
        <p:spPr>
          <a:xfrm>
            <a:off x="8440663" y="6157689"/>
            <a:ext cx="2214068" cy="600164"/>
          </a:xfrm>
          <a:prstGeom prst="rect">
            <a:avLst/>
          </a:prstGeom>
          <a:noFill/>
        </p:spPr>
        <p:txBody>
          <a:bodyPr wrap="none" rtlCol="0">
            <a:spAutoFit/>
          </a:bodyPr>
          <a:lstStyle/>
          <a:p>
            <a:r>
              <a:rPr lang="en-GB" dirty="0" smtClean="0"/>
              <a:t>27% 65+ years old</a:t>
            </a:r>
          </a:p>
          <a:p>
            <a:r>
              <a:rPr lang="en-GB" dirty="0" smtClean="0"/>
              <a:t>28% South East</a:t>
            </a:r>
          </a:p>
          <a:p>
            <a:r>
              <a:rPr lang="en-GB" dirty="0" smtClean="0"/>
              <a:t>30% Upper medium vehicle type</a:t>
            </a:r>
          </a:p>
        </p:txBody>
      </p:sp>
      <p:sp>
        <p:nvSpPr>
          <p:cNvPr id="25" name="Title 24"/>
          <p:cNvSpPr>
            <a:spLocks noGrp="1"/>
          </p:cNvSpPr>
          <p:nvPr>
            <p:ph type="title"/>
          </p:nvPr>
        </p:nvSpPr>
        <p:spPr>
          <a:xfrm>
            <a:off x="849313" y="415925"/>
            <a:ext cx="8781286" cy="1079500"/>
          </a:xfrm>
        </p:spPr>
        <p:txBody>
          <a:bodyPr/>
          <a:lstStyle/>
          <a:p>
            <a:r>
              <a:rPr lang="en-GB" dirty="0" smtClean="0">
                <a:latin typeface="Arial" pitchFamily="34" charset="0"/>
                <a:ea typeface="Geneva"/>
                <a:cs typeface="Geneva"/>
              </a:rPr>
              <a:t>Views on motoring – general.</a:t>
            </a:r>
            <a:br>
              <a:rPr lang="en-GB" dirty="0" smtClean="0">
                <a:latin typeface="Arial" pitchFamily="34" charset="0"/>
                <a:ea typeface="Geneva"/>
                <a:cs typeface="Geneva"/>
              </a:rPr>
            </a:br>
            <a:r>
              <a:rPr lang="en-GB" sz="1400" dirty="0" smtClean="0">
                <a:latin typeface="Arial" pitchFamily="34" charset="0"/>
                <a:ea typeface="Geneva"/>
                <a:cs typeface="Geneva"/>
              </a:rPr>
              <a:t>Nearly 9 in 10 rural drivers agree that the quality of their local roads is getting noticeably worse. Over two-thirds of company car drivers agree that journey times are </a:t>
            </a:r>
            <a:r>
              <a:rPr sz="1400" dirty="0" smtClean="0">
                <a:latin typeface="Arial" pitchFamily="34" charset="0"/>
                <a:ea typeface="Geneva"/>
                <a:cs typeface="Geneva"/>
              </a:rPr>
              <a:t>becoming less</a:t>
            </a:r>
            <a:r>
              <a:rPr lang="en-GB" sz="1400" dirty="0" smtClean="0">
                <a:latin typeface="Arial" pitchFamily="34" charset="0"/>
                <a:ea typeface="Geneva"/>
                <a:cs typeface="Geneva"/>
              </a:rPr>
              <a:t> predictable, both locally and on motorways.</a:t>
            </a:r>
            <a:endParaRPr lang="en-GB" sz="1400" dirty="0"/>
          </a:p>
        </p:txBody>
      </p:sp>
      <p:sp>
        <p:nvSpPr>
          <p:cNvPr id="26" name="TextBox 25"/>
          <p:cNvSpPr txBox="1"/>
          <p:nvPr/>
        </p:nvSpPr>
        <p:spPr>
          <a:xfrm>
            <a:off x="2247975" y="5293593"/>
            <a:ext cx="1382110" cy="600164"/>
          </a:xfrm>
          <a:prstGeom prst="rect">
            <a:avLst/>
          </a:prstGeom>
          <a:noFill/>
        </p:spPr>
        <p:txBody>
          <a:bodyPr wrap="none" rtlCol="0">
            <a:spAutoFit/>
          </a:bodyPr>
          <a:lstStyle/>
          <a:p>
            <a:r>
              <a:rPr lang="en-GB" dirty="0" smtClean="0"/>
              <a:t>71% Company car </a:t>
            </a:r>
          </a:p>
          <a:p>
            <a:r>
              <a:rPr lang="en-GB" dirty="0" smtClean="0"/>
              <a:t>drivers</a:t>
            </a:r>
          </a:p>
          <a:p>
            <a:r>
              <a:rPr lang="en-GB" dirty="0" smtClean="0"/>
              <a:t>72% London</a:t>
            </a:r>
          </a:p>
        </p:txBody>
      </p:sp>
      <p:sp>
        <p:nvSpPr>
          <p:cNvPr id="27" name="TextBox 26"/>
          <p:cNvSpPr txBox="1"/>
          <p:nvPr/>
        </p:nvSpPr>
        <p:spPr>
          <a:xfrm>
            <a:off x="8368655" y="5269493"/>
            <a:ext cx="1476686" cy="769441"/>
          </a:xfrm>
          <a:prstGeom prst="rect">
            <a:avLst/>
          </a:prstGeom>
          <a:noFill/>
        </p:spPr>
        <p:txBody>
          <a:bodyPr wrap="none" rtlCol="0">
            <a:spAutoFit/>
          </a:bodyPr>
          <a:lstStyle/>
          <a:p>
            <a:r>
              <a:rPr lang="en-GB" dirty="0" smtClean="0"/>
              <a:t>14% 17-24 years old</a:t>
            </a:r>
          </a:p>
          <a:p>
            <a:r>
              <a:rPr lang="en-GB" dirty="0" smtClean="0"/>
              <a:t>12% ABC1</a:t>
            </a:r>
          </a:p>
          <a:p>
            <a:r>
              <a:rPr lang="en-GB" dirty="0" smtClean="0"/>
              <a:t>21% North East</a:t>
            </a:r>
          </a:p>
          <a:p>
            <a:r>
              <a:rPr lang="en-GB" dirty="0" smtClean="0"/>
              <a:t>14% Village/ Rural</a:t>
            </a:r>
          </a:p>
        </p:txBody>
      </p:sp>
      <p:sp>
        <p:nvSpPr>
          <p:cNvPr id="28" name="TextBox 27"/>
          <p:cNvSpPr txBox="1"/>
          <p:nvPr/>
        </p:nvSpPr>
        <p:spPr>
          <a:xfrm>
            <a:off x="2247975" y="4380136"/>
            <a:ext cx="1491114" cy="769441"/>
          </a:xfrm>
          <a:prstGeom prst="rect">
            <a:avLst/>
          </a:prstGeom>
          <a:noFill/>
        </p:spPr>
        <p:txBody>
          <a:bodyPr wrap="none" rtlCol="0">
            <a:spAutoFit/>
          </a:bodyPr>
          <a:lstStyle/>
          <a:p>
            <a:r>
              <a:rPr lang="en-GB" dirty="0" smtClean="0"/>
              <a:t>71% 45-64 years old</a:t>
            </a:r>
          </a:p>
          <a:p>
            <a:r>
              <a:rPr lang="en-GB" dirty="0" smtClean="0"/>
              <a:t>73% Company car</a:t>
            </a:r>
          </a:p>
          <a:p>
            <a:r>
              <a:rPr lang="en-GB" dirty="0" smtClean="0"/>
              <a:t>72% London &amp; NW</a:t>
            </a:r>
          </a:p>
          <a:p>
            <a:r>
              <a:rPr lang="en-GB" dirty="0" smtClean="0"/>
              <a:t>67% Suburb</a:t>
            </a:r>
          </a:p>
        </p:txBody>
      </p:sp>
      <p:sp>
        <p:nvSpPr>
          <p:cNvPr id="29" name="TextBox 28"/>
          <p:cNvSpPr txBox="1"/>
          <p:nvPr/>
        </p:nvSpPr>
        <p:spPr>
          <a:xfrm>
            <a:off x="8368655" y="4538583"/>
            <a:ext cx="1909497" cy="600164"/>
          </a:xfrm>
          <a:prstGeom prst="rect">
            <a:avLst/>
          </a:prstGeom>
          <a:noFill/>
        </p:spPr>
        <p:txBody>
          <a:bodyPr wrap="none" rtlCol="0">
            <a:spAutoFit/>
          </a:bodyPr>
          <a:lstStyle/>
          <a:p>
            <a:r>
              <a:rPr lang="en-GB" dirty="0" smtClean="0"/>
              <a:t>13% 17-24 years old</a:t>
            </a:r>
          </a:p>
          <a:p>
            <a:r>
              <a:rPr lang="en-GB" dirty="0" smtClean="0"/>
              <a:t>10% ABC1</a:t>
            </a:r>
          </a:p>
          <a:p>
            <a:r>
              <a:rPr lang="en-GB" dirty="0" smtClean="0"/>
              <a:t>10% Upper medium vehicle</a:t>
            </a:r>
          </a:p>
        </p:txBody>
      </p:sp>
      <p:sp>
        <p:nvSpPr>
          <p:cNvPr id="30" name="Text Box 17"/>
          <p:cNvSpPr txBox="1">
            <a:spLocks noChangeArrowheads="1"/>
          </p:cNvSpPr>
          <p:nvPr/>
        </p:nvSpPr>
        <p:spPr bwMode="auto">
          <a:xfrm>
            <a:off x="1743919" y="1566847"/>
            <a:ext cx="216024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agree...</a:t>
            </a:r>
            <a:endParaRPr lang="en-GB" sz="1400" b="1" dirty="0">
              <a:latin typeface="+mn-lt"/>
              <a:ea typeface="Geneva" pitchFamily="-107" charset="-128"/>
              <a:cs typeface="+mn-cs"/>
            </a:endParaRPr>
          </a:p>
        </p:txBody>
      </p:sp>
      <p:sp>
        <p:nvSpPr>
          <p:cNvPr id="31" name="Text Box 17"/>
          <p:cNvSpPr txBox="1">
            <a:spLocks noChangeArrowheads="1"/>
          </p:cNvSpPr>
          <p:nvPr/>
        </p:nvSpPr>
        <p:spPr bwMode="auto">
          <a:xfrm>
            <a:off x="8296646" y="1566847"/>
            <a:ext cx="2391991"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disagree...</a:t>
            </a:r>
            <a:endParaRPr lang="en-GB" sz="1400" b="1" dirty="0">
              <a:latin typeface="+mn-lt"/>
              <a:ea typeface="Geneva" pitchFamily="-107" charset="-128"/>
              <a:cs typeface="+mn-cs"/>
            </a:endParaRPr>
          </a:p>
        </p:txBody>
      </p:sp>
      <p:sp>
        <p:nvSpPr>
          <p:cNvPr id="35" name="Rectangle 34"/>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Views on motoring </a:t>
            </a:r>
            <a:r>
              <a:rPr lang="en-GB" dirty="0" smtClean="0">
                <a:latin typeface="Arial" pitchFamily="34" charset="0"/>
                <a:ea typeface="Geneva"/>
                <a:cs typeface="Geneva"/>
              </a:rPr>
              <a:t>–</a:t>
            </a:r>
            <a:r>
              <a:rPr dirty="0" smtClean="0">
                <a:latin typeface="Arial" pitchFamily="34" charset="0"/>
                <a:ea typeface="Geneva"/>
                <a:cs typeface="Geneva"/>
              </a:rPr>
              <a:t> me and my car.</a:t>
            </a:r>
            <a:br>
              <a:rPr dirty="0" smtClean="0">
                <a:latin typeface="Arial" pitchFamily="34" charset="0"/>
                <a:ea typeface="Geneva"/>
                <a:cs typeface="Geneva"/>
              </a:rPr>
            </a:br>
            <a:r>
              <a:rPr sz="1400" dirty="0" smtClean="0">
                <a:latin typeface="Arial" pitchFamily="34" charset="0"/>
                <a:ea typeface="Geneva"/>
                <a:cs typeface="Geneva"/>
              </a:rPr>
              <a:t>Motorists continue to see their car as an integral part of their lives, with more than </a:t>
            </a:r>
            <a:r>
              <a:rPr lang="en-GB" sz="1400" dirty="0" smtClean="0">
                <a:latin typeface="Arial" pitchFamily="34" charset="0"/>
                <a:ea typeface="Geneva"/>
                <a:cs typeface="Geneva"/>
              </a:rPr>
              <a:t>¾</a:t>
            </a:r>
            <a:r>
              <a:rPr sz="1400" dirty="0" smtClean="0">
                <a:latin typeface="Arial" pitchFamily="34" charset="0"/>
                <a:ea typeface="Geneva"/>
                <a:cs typeface="Geneva"/>
              </a:rPr>
              <a:t> believing it would be difficult to adjust to a carless lifestyle. Views towards the accessibility of public transport have decreased from last year, with fewer people thinking it could adequately substitute their car </a:t>
            </a:r>
            <a:r>
              <a:rPr lang="en-GB" sz="1400" dirty="0" smtClean="0">
                <a:latin typeface="Arial" pitchFamily="34" charset="0"/>
                <a:ea typeface="Geneva"/>
                <a:cs typeface="Geneva"/>
              </a:rPr>
              <a:t>–</a:t>
            </a:r>
            <a:r>
              <a:rPr sz="1400" dirty="0" smtClean="0">
                <a:latin typeface="Arial" pitchFamily="34" charset="0"/>
                <a:ea typeface="Geneva"/>
                <a:cs typeface="Geneva"/>
              </a:rPr>
              <a:t> some motorists have already given up using their car for particular trips.</a:t>
            </a:r>
            <a:endParaRPr dirty="0" smtClean="0">
              <a:latin typeface="Arial" pitchFamily="34" charset="0"/>
              <a:ea typeface="Geneva"/>
              <a:cs typeface="Geneva"/>
            </a:endParaRPr>
          </a:p>
        </p:txBody>
      </p:sp>
      <p:sp>
        <p:nvSpPr>
          <p:cNvPr id="18" name="Rectangle 23"/>
          <p:cNvSpPr>
            <a:spLocks noChangeArrowheads="1"/>
          </p:cNvSpPr>
          <p:nvPr/>
        </p:nvSpPr>
        <p:spPr bwMode="auto">
          <a:xfrm>
            <a:off x="1568451" y="6921500"/>
            <a:ext cx="7062016"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S1Q2a/b  Thinking broadly about a wide range of motoring issues, how strongly do you agree or disagree</a:t>
            </a:r>
          </a:p>
          <a:p>
            <a:pPr marL="391077" indent="-391077" eaLnBrk="0" hangingPunct="0">
              <a:defRPr/>
            </a:pPr>
            <a:r>
              <a:rPr lang="en-GB" sz="1000" dirty="0" smtClean="0">
                <a:solidFill>
                  <a:srgbClr val="4D4D4D"/>
                </a:solidFill>
                <a:latin typeface="+mn-lt"/>
              </a:rPr>
              <a:t>with the following statements regarding motoring?  </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t>
            </a:r>
            <a:r>
              <a:rPr lang="en-GB" sz="1000" dirty="0" smtClean="0">
                <a:solidFill>
                  <a:srgbClr val="4D4D4D"/>
                </a:solidFill>
                <a:latin typeface="+mn-lt"/>
              </a:rPr>
              <a:t>all respondents 2013 (1,542); 2012 (n=1,003); 2011 (n=1,002); 2010 (n=1,150)</a:t>
            </a:r>
            <a:r>
              <a:rPr lang="en-GB" sz="1000" dirty="0" smtClean="0">
                <a:solidFill>
                  <a:srgbClr val="4D4D4D"/>
                </a:solidFill>
              </a:rPr>
              <a:t>; 2009 (n=1,109), 2008 (n=1,116)</a:t>
            </a:r>
          </a:p>
          <a:p>
            <a:pPr marL="391077" indent="-391077" eaLnBrk="0" hangingPunct="0">
              <a:defRPr/>
            </a:pPr>
            <a:endParaRPr lang="en-GB" sz="1000" dirty="0">
              <a:solidFill>
                <a:srgbClr val="4D4D4D"/>
              </a:solidFill>
              <a:latin typeface="+mn-lt"/>
            </a:endParaRPr>
          </a:p>
        </p:txBody>
      </p:sp>
      <p:sp>
        <p:nvSpPr>
          <p:cNvPr id="71" name="Rectangle 70"/>
          <p:cNvSpPr/>
          <p:nvPr/>
        </p:nvSpPr>
        <p:spPr>
          <a:xfrm>
            <a:off x="343659" y="2345027"/>
            <a:ext cx="1785950" cy="769441"/>
          </a:xfrm>
          <a:prstGeom prst="rect">
            <a:avLst/>
          </a:prstGeom>
        </p:spPr>
        <p:txBody>
          <a:bodyPr wrap="square">
            <a:spAutoFit/>
          </a:bodyPr>
          <a:lstStyle/>
          <a:p>
            <a:r>
              <a:rPr lang="en-GB" dirty="0" smtClean="0"/>
              <a:t>I would find it very difficult to adjust my lifestyle to being without a car	</a:t>
            </a:r>
          </a:p>
        </p:txBody>
      </p:sp>
      <p:sp>
        <p:nvSpPr>
          <p:cNvPr id="76" name="Rectangle 75"/>
          <p:cNvSpPr/>
          <p:nvPr/>
        </p:nvSpPr>
        <p:spPr>
          <a:xfrm>
            <a:off x="343659" y="5300386"/>
            <a:ext cx="1785949" cy="600164"/>
          </a:xfrm>
          <a:prstGeom prst="rect">
            <a:avLst/>
          </a:prstGeom>
        </p:spPr>
        <p:txBody>
          <a:bodyPr wrap="square">
            <a:spAutoFit/>
          </a:bodyPr>
          <a:lstStyle/>
          <a:p>
            <a:r>
              <a:rPr lang="en-GB" dirty="0" smtClean="0"/>
              <a:t>Most people in cars could use public transport instead	</a:t>
            </a:r>
          </a:p>
        </p:txBody>
      </p:sp>
      <p:sp>
        <p:nvSpPr>
          <p:cNvPr id="78" name="Rectangle 77"/>
          <p:cNvSpPr/>
          <p:nvPr/>
        </p:nvSpPr>
        <p:spPr>
          <a:xfrm>
            <a:off x="343659" y="3907345"/>
            <a:ext cx="1785950" cy="600164"/>
          </a:xfrm>
          <a:prstGeom prst="rect">
            <a:avLst/>
          </a:prstGeom>
        </p:spPr>
        <p:txBody>
          <a:bodyPr wrap="square">
            <a:spAutoFit/>
          </a:bodyPr>
          <a:lstStyle/>
          <a:p>
            <a:r>
              <a:rPr lang="en-GB" dirty="0" smtClean="0"/>
              <a:t>I would use my car less if public transport were better</a:t>
            </a:r>
          </a:p>
        </p:txBody>
      </p:sp>
      <p:sp>
        <p:nvSpPr>
          <p:cNvPr id="12" name="Rectangle 11"/>
          <p:cNvSpPr/>
          <p:nvPr/>
        </p:nvSpPr>
        <p:spPr bwMode="auto">
          <a:xfrm>
            <a:off x="8198724" y="2214691"/>
            <a:ext cx="500066" cy="4643470"/>
          </a:xfrm>
          <a:prstGeom prst="rect">
            <a:avLst/>
          </a:prstGeom>
          <a:solidFill>
            <a:schemeClr val="accent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3" name="Rectangle 12"/>
          <p:cNvSpPr/>
          <p:nvPr/>
        </p:nvSpPr>
        <p:spPr bwMode="auto">
          <a:xfrm>
            <a:off x="6962922" y="2214691"/>
            <a:ext cx="500066" cy="464347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 name="Rectangle 13"/>
          <p:cNvSpPr/>
          <p:nvPr/>
        </p:nvSpPr>
        <p:spPr bwMode="auto">
          <a:xfrm>
            <a:off x="7580823" y="2214691"/>
            <a:ext cx="500066" cy="464347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5" name="Text Box 17"/>
          <p:cNvSpPr txBox="1">
            <a:spLocks noChangeArrowheads="1"/>
          </p:cNvSpPr>
          <p:nvPr/>
        </p:nvSpPr>
        <p:spPr bwMode="auto">
          <a:xfrm>
            <a:off x="7770361" y="1714625"/>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Disagreement</a:t>
            </a:r>
            <a:endParaRPr lang="en-GB" sz="1400" b="1" dirty="0">
              <a:latin typeface="+mn-lt"/>
              <a:ea typeface="Geneva" pitchFamily="-107" charset="-128"/>
              <a:cs typeface="+mn-cs"/>
            </a:endParaRPr>
          </a:p>
        </p:txBody>
      </p:sp>
      <p:sp>
        <p:nvSpPr>
          <p:cNvPr id="36" name="Text Box 17"/>
          <p:cNvSpPr txBox="1">
            <a:spLocks noChangeArrowheads="1"/>
          </p:cNvSpPr>
          <p:nvPr/>
        </p:nvSpPr>
        <p:spPr bwMode="auto">
          <a:xfrm>
            <a:off x="7990945"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37" name="Text Box 17"/>
          <p:cNvSpPr txBox="1">
            <a:spLocks noChangeArrowheads="1"/>
          </p:cNvSpPr>
          <p:nvPr/>
        </p:nvSpPr>
        <p:spPr bwMode="auto">
          <a:xfrm>
            <a:off x="7348003"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38" name="Rectangle 37"/>
          <p:cNvSpPr/>
          <p:nvPr/>
        </p:nvSpPr>
        <p:spPr bwMode="auto">
          <a:xfrm>
            <a:off x="3450717" y="2214691"/>
            <a:ext cx="500066" cy="4643470"/>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39" name="Rectangle 38"/>
          <p:cNvSpPr/>
          <p:nvPr/>
        </p:nvSpPr>
        <p:spPr bwMode="auto">
          <a:xfrm>
            <a:off x="4715777" y="2214691"/>
            <a:ext cx="500066" cy="4643470"/>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40" name="Rectangle 39"/>
          <p:cNvSpPr/>
          <p:nvPr/>
        </p:nvSpPr>
        <p:spPr bwMode="auto">
          <a:xfrm>
            <a:off x="4083247" y="2214691"/>
            <a:ext cx="500066" cy="4643470"/>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1" name="Text Box 17"/>
          <p:cNvSpPr txBox="1">
            <a:spLocks noChangeArrowheads="1"/>
          </p:cNvSpPr>
          <p:nvPr/>
        </p:nvSpPr>
        <p:spPr bwMode="auto">
          <a:xfrm>
            <a:off x="4541971"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42" name="Text Box 17"/>
          <p:cNvSpPr txBox="1">
            <a:spLocks noChangeArrowheads="1"/>
          </p:cNvSpPr>
          <p:nvPr/>
        </p:nvSpPr>
        <p:spPr bwMode="auto">
          <a:xfrm>
            <a:off x="4756285"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77%</a:t>
            </a:r>
            <a:endParaRPr lang="en-GB" sz="1400" b="1" dirty="0">
              <a:solidFill>
                <a:schemeClr val="bg1"/>
              </a:solidFill>
              <a:latin typeface="+mn-lt"/>
              <a:ea typeface="Geneva" pitchFamily="-107" charset="-128"/>
              <a:cs typeface="+mn-cs"/>
            </a:endParaRPr>
          </a:p>
        </p:txBody>
      </p:sp>
      <p:sp>
        <p:nvSpPr>
          <p:cNvPr id="43" name="Text Box 17"/>
          <p:cNvSpPr txBox="1">
            <a:spLocks noChangeArrowheads="1"/>
          </p:cNvSpPr>
          <p:nvPr/>
        </p:nvSpPr>
        <p:spPr bwMode="auto">
          <a:xfrm>
            <a:off x="3129741" y="1714625"/>
            <a:ext cx="114300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Agreement</a:t>
            </a:r>
            <a:endParaRPr lang="en-GB" sz="1400" b="1" dirty="0">
              <a:latin typeface="+mn-lt"/>
              <a:ea typeface="Geneva" pitchFamily="-107" charset="-128"/>
              <a:cs typeface="+mn-cs"/>
            </a:endParaRPr>
          </a:p>
        </p:txBody>
      </p:sp>
      <p:sp>
        <p:nvSpPr>
          <p:cNvPr id="46" name="Text Box 17"/>
          <p:cNvSpPr txBox="1">
            <a:spLocks noChangeArrowheads="1"/>
          </p:cNvSpPr>
          <p:nvPr/>
        </p:nvSpPr>
        <p:spPr bwMode="auto">
          <a:xfrm>
            <a:off x="4756285" y="54294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36%</a:t>
            </a:r>
            <a:endParaRPr lang="en-GB" sz="1400" b="1" dirty="0">
              <a:solidFill>
                <a:schemeClr val="bg1"/>
              </a:solidFill>
              <a:latin typeface="+mn-lt"/>
              <a:ea typeface="Geneva" pitchFamily="-107" charset="-128"/>
              <a:cs typeface="+mn-cs"/>
            </a:endParaRPr>
          </a:p>
        </p:txBody>
      </p:sp>
      <p:sp>
        <p:nvSpPr>
          <p:cNvPr id="61" name="Text Box 17"/>
          <p:cNvSpPr txBox="1">
            <a:spLocks noChangeArrowheads="1"/>
          </p:cNvSpPr>
          <p:nvPr/>
        </p:nvSpPr>
        <p:spPr bwMode="auto">
          <a:xfrm>
            <a:off x="3899029"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62" name="Text Box 17"/>
          <p:cNvSpPr txBox="1">
            <a:spLocks noChangeArrowheads="1"/>
          </p:cNvSpPr>
          <p:nvPr/>
        </p:nvSpPr>
        <p:spPr bwMode="auto">
          <a:xfrm>
            <a:off x="3256087"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63" name="Text Box 17"/>
          <p:cNvSpPr txBox="1">
            <a:spLocks noChangeArrowheads="1"/>
          </p:cNvSpPr>
          <p:nvPr/>
        </p:nvSpPr>
        <p:spPr bwMode="auto">
          <a:xfrm>
            <a:off x="4100193"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79%</a:t>
            </a:r>
            <a:endParaRPr lang="en-GB" sz="1400" b="1" dirty="0">
              <a:solidFill>
                <a:schemeClr val="bg1"/>
              </a:solidFill>
              <a:latin typeface="+mn-lt"/>
              <a:ea typeface="Geneva" pitchFamily="-107" charset="-128"/>
              <a:cs typeface="+mn-cs"/>
            </a:endParaRPr>
          </a:p>
        </p:txBody>
      </p:sp>
      <p:sp>
        <p:nvSpPr>
          <p:cNvPr id="66" name="Text Box 17"/>
          <p:cNvSpPr txBox="1">
            <a:spLocks noChangeArrowheads="1"/>
          </p:cNvSpPr>
          <p:nvPr/>
        </p:nvSpPr>
        <p:spPr bwMode="auto">
          <a:xfrm>
            <a:off x="4100193" y="54294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33%</a:t>
            </a:r>
            <a:endParaRPr lang="en-GB" sz="1400" b="1" dirty="0">
              <a:solidFill>
                <a:schemeClr val="bg1"/>
              </a:solidFill>
              <a:latin typeface="+mn-lt"/>
              <a:ea typeface="Geneva" pitchFamily="-107" charset="-128"/>
              <a:cs typeface="+mn-cs"/>
            </a:endParaRPr>
          </a:p>
        </p:txBody>
      </p:sp>
      <p:sp>
        <p:nvSpPr>
          <p:cNvPr id="68" name="Text Box 17"/>
          <p:cNvSpPr txBox="1">
            <a:spLocks noChangeArrowheads="1"/>
          </p:cNvSpPr>
          <p:nvPr/>
        </p:nvSpPr>
        <p:spPr bwMode="auto">
          <a:xfrm>
            <a:off x="3457251"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79%</a:t>
            </a:r>
            <a:endParaRPr lang="en-GB" sz="1400" b="1" dirty="0">
              <a:latin typeface="+mn-lt"/>
              <a:ea typeface="Geneva" pitchFamily="-107" charset="-128"/>
              <a:cs typeface="+mn-cs"/>
            </a:endParaRPr>
          </a:p>
        </p:txBody>
      </p:sp>
      <p:sp>
        <p:nvSpPr>
          <p:cNvPr id="72" name="Text Box 17"/>
          <p:cNvSpPr txBox="1">
            <a:spLocks noChangeArrowheads="1"/>
          </p:cNvSpPr>
          <p:nvPr/>
        </p:nvSpPr>
        <p:spPr bwMode="auto">
          <a:xfrm>
            <a:off x="3457251" y="54294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34%</a:t>
            </a:r>
            <a:endParaRPr lang="en-GB" sz="1400" b="1" dirty="0">
              <a:latin typeface="+mn-lt"/>
              <a:ea typeface="Geneva" pitchFamily="-107" charset="-128"/>
              <a:cs typeface="+mn-cs"/>
            </a:endParaRPr>
          </a:p>
        </p:txBody>
      </p:sp>
      <p:sp>
        <p:nvSpPr>
          <p:cNvPr id="74" name="Text Box 17"/>
          <p:cNvSpPr txBox="1">
            <a:spLocks noChangeArrowheads="1"/>
          </p:cNvSpPr>
          <p:nvPr/>
        </p:nvSpPr>
        <p:spPr bwMode="auto">
          <a:xfrm>
            <a:off x="6932525"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12%</a:t>
            </a:r>
            <a:endParaRPr lang="en-GB" sz="1400" b="1" dirty="0">
              <a:solidFill>
                <a:schemeClr val="bg1"/>
              </a:solidFill>
              <a:latin typeface="+mn-lt"/>
              <a:ea typeface="Geneva" pitchFamily="-107" charset="-128"/>
              <a:cs typeface="+mn-cs"/>
            </a:endParaRPr>
          </a:p>
        </p:txBody>
      </p:sp>
      <p:sp>
        <p:nvSpPr>
          <p:cNvPr id="81" name="Text Box 17"/>
          <p:cNvSpPr txBox="1">
            <a:spLocks noChangeArrowheads="1"/>
          </p:cNvSpPr>
          <p:nvPr/>
        </p:nvSpPr>
        <p:spPr bwMode="auto">
          <a:xfrm>
            <a:off x="6932525" y="54294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32%</a:t>
            </a:r>
            <a:endParaRPr lang="en-GB" sz="1400" b="1" dirty="0">
              <a:solidFill>
                <a:schemeClr val="bg1"/>
              </a:solidFill>
              <a:latin typeface="+mn-lt"/>
              <a:ea typeface="Geneva" pitchFamily="-107" charset="-128"/>
              <a:cs typeface="+mn-cs"/>
            </a:endParaRPr>
          </a:p>
        </p:txBody>
      </p:sp>
      <p:sp>
        <p:nvSpPr>
          <p:cNvPr id="83" name="Text Box 17"/>
          <p:cNvSpPr txBox="1">
            <a:spLocks noChangeArrowheads="1"/>
          </p:cNvSpPr>
          <p:nvPr/>
        </p:nvSpPr>
        <p:spPr bwMode="auto">
          <a:xfrm>
            <a:off x="7549167"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12%</a:t>
            </a:r>
            <a:endParaRPr lang="en-GB" sz="1400" b="1" dirty="0">
              <a:solidFill>
                <a:schemeClr val="bg1"/>
              </a:solidFill>
              <a:latin typeface="+mn-lt"/>
              <a:ea typeface="Geneva" pitchFamily="-107" charset="-128"/>
              <a:cs typeface="+mn-cs"/>
            </a:endParaRPr>
          </a:p>
        </p:txBody>
      </p:sp>
      <p:sp>
        <p:nvSpPr>
          <p:cNvPr id="86" name="Text Box 17"/>
          <p:cNvSpPr txBox="1">
            <a:spLocks noChangeArrowheads="1"/>
          </p:cNvSpPr>
          <p:nvPr/>
        </p:nvSpPr>
        <p:spPr bwMode="auto">
          <a:xfrm>
            <a:off x="7549167" y="54294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40%</a:t>
            </a:r>
            <a:endParaRPr lang="en-GB" sz="1400" b="1" dirty="0">
              <a:solidFill>
                <a:schemeClr val="bg1"/>
              </a:solidFill>
              <a:latin typeface="+mn-lt"/>
              <a:ea typeface="Geneva" pitchFamily="-107" charset="-128"/>
              <a:cs typeface="+mn-cs"/>
            </a:endParaRPr>
          </a:p>
        </p:txBody>
      </p:sp>
      <p:sp>
        <p:nvSpPr>
          <p:cNvPr id="88" name="Text Box 17"/>
          <p:cNvSpPr txBox="1">
            <a:spLocks noChangeArrowheads="1"/>
          </p:cNvSpPr>
          <p:nvPr/>
        </p:nvSpPr>
        <p:spPr bwMode="auto">
          <a:xfrm>
            <a:off x="8192109"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91" name="Text Box 17"/>
          <p:cNvSpPr txBox="1">
            <a:spLocks noChangeArrowheads="1"/>
          </p:cNvSpPr>
          <p:nvPr/>
        </p:nvSpPr>
        <p:spPr bwMode="auto">
          <a:xfrm>
            <a:off x="8192109" y="54294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37%</a:t>
            </a:r>
            <a:endParaRPr lang="en-GB" sz="1400" b="1" dirty="0">
              <a:latin typeface="+mn-lt"/>
              <a:ea typeface="Geneva" pitchFamily="-107" charset="-128"/>
              <a:cs typeface="+mn-cs"/>
            </a:endParaRPr>
          </a:p>
        </p:txBody>
      </p:sp>
      <p:sp>
        <p:nvSpPr>
          <p:cNvPr id="93" name="Text Box 17"/>
          <p:cNvSpPr txBox="1">
            <a:spLocks noChangeArrowheads="1"/>
          </p:cNvSpPr>
          <p:nvPr/>
        </p:nvSpPr>
        <p:spPr bwMode="auto">
          <a:xfrm>
            <a:off x="4756285"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60%</a:t>
            </a:r>
            <a:endParaRPr lang="en-GB" sz="1400" b="1" dirty="0">
              <a:solidFill>
                <a:schemeClr val="bg1"/>
              </a:solidFill>
              <a:latin typeface="+mn-lt"/>
              <a:ea typeface="Geneva" pitchFamily="-107" charset="-128"/>
              <a:cs typeface="+mn-cs"/>
            </a:endParaRPr>
          </a:p>
        </p:txBody>
      </p:sp>
      <p:sp>
        <p:nvSpPr>
          <p:cNvPr id="94" name="Text Box 17"/>
          <p:cNvSpPr txBox="1">
            <a:spLocks noChangeArrowheads="1"/>
          </p:cNvSpPr>
          <p:nvPr/>
        </p:nvSpPr>
        <p:spPr bwMode="auto">
          <a:xfrm>
            <a:off x="4229919"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a:t>
            </a:r>
            <a:endParaRPr lang="en-GB" sz="1400" b="1" dirty="0">
              <a:solidFill>
                <a:schemeClr val="bg1"/>
              </a:solidFill>
              <a:latin typeface="+mn-lt"/>
              <a:ea typeface="Geneva" pitchFamily="-107" charset="-128"/>
              <a:cs typeface="+mn-cs"/>
            </a:endParaRPr>
          </a:p>
        </p:txBody>
      </p:sp>
      <p:sp>
        <p:nvSpPr>
          <p:cNvPr id="95" name="Text Box 17"/>
          <p:cNvSpPr txBox="1">
            <a:spLocks noChangeArrowheads="1"/>
          </p:cNvSpPr>
          <p:nvPr/>
        </p:nvSpPr>
        <p:spPr bwMode="auto">
          <a:xfrm>
            <a:off x="3473781"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65%</a:t>
            </a:r>
            <a:endParaRPr lang="en-GB" sz="1400" b="1" dirty="0">
              <a:latin typeface="+mn-lt"/>
              <a:ea typeface="Geneva" pitchFamily="-107" charset="-128"/>
              <a:cs typeface="+mn-cs"/>
            </a:endParaRPr>
          </a:p>
        </p:txBody>
      </p:sp>
      <p:sp>
        <p:nvSpPr>
          <p:cNvPr id="102" name="Text Box 17"/>
          <p:cNvSpPr txBox="1">
            <a:spLocks noChangeArrowheads="1"/>
          </p:cNvSpPr>
          <p:nvPr/>
        </p:nvSpPr>
        <p:spPr bwMode="auto">
          <a:xfrm>
            <a:off x="8185839"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103" name="Text Box 17"/>
          <p:cNvSpPr txBox="1">
            <a:spLocks noChangeArrowheads="1"/>
          </p:cNvSpPr>
          <p:nvPr/>
        </p:nvSpPr>
        <p:spPr bwMode="auto">
          <a:xfrm>
            <a:off x="7678893"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a:t>
            </a:r>
            <a:endParaRPr lang="en-GB" sz="1400" b="1" dirty="0">
              <a:solidFill>
                <a:schemeClr val="bg1"/>
              </a:solidFill>
              <a:latin typeface="+mn-lt"/>
              <a:ea typeface="Geneva" pitchFamily="-107" charset="-128"/>
              <a:cs typeface="+mn-cs"/>
            </a:endParaRPr>
          </a:p>
        </p:txBody>
      </p:sp>
      <p:sp>
        <p:nvSpPr>
          <p:cNvPr id="104" name="Text Box 17"/>
          <p:cNvSpPr txBox="1">
            <a:spLocks noChangeArrowheads="1"/>
          </p:cNvSpPr>
          <p:nvPr/>
        </p:nvSpPr>
        <p:spPr bwMode="auto">
          <a:xfrm>
            <a:off x="6919375"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21%</a:t>
            </a:r>
            <a:endParaRPr lang="en-GB" sz="1400" b="1" dirty="0">
              <a:solidFill>
                <a:schemeClr val="bg1"/>
              </a:solidFill>
              <a:latin typeface="+mn-lt"/>
              <a:ea typeface="Geneva" pitchFamily="-107" charset="-128"/>
              <a:cs typeface="+mn-cs"/>
            </a:endParaRPr>
          </a:p>
        </p:txBody>
      </p:sp>
      <p:sp>
        <p:nvSpPr>
          <p:cNvPr id="111" name="Text Box 17"/>
          <p:cNvSpPr txBox="1">
            <a:spLocks noChangeArrowheads="1"/>
          </p:cNvSpPr>
          <p:nvPr/>
        </p:nvSpPr>
        <p:spPr bwMode="auto">
          <a:xfrm>
            <a:off x="6705061"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56" name="Text Box 17"/>
          <p:cNvSpPr txBox="1">
            <a:spLocks noChangeArrowheads="1"/>
          </p:cNvSpPr>
          <p:nvPr/>
        </p:nvSpPr>
        <p:spPr bwMode="auto">
          <a:xfrm>
            <a:off x="1983843"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2008</a:t>
            </a:r>
            <a:endParaRPr lang="en-GB" sz="1400" b="1" dirty="0">
              <a:latin typeface="+mn-lt"/>
              <a:ea typeface="Geneva" pitchFamily="-107" charset="-128"/>
              <a:cs typeface="+mn-cs"/>
            </a:endParaRPr>
          </a:p>
        </p:txBody>
      </p:sp>
      <p:sp>
        <p:nvSpPr>
          <p:cNvPr id="57" name="Rectangle 56"/>
          <p:cNvSpPr/>
          <p:nvPr/>
        </p:nvSpPr>
        <p:spPr bwMode="auto">
          <a:xfrm>
            <a:off x="2185657" y="2201011"/>
            <a:ext cx="500066" cy="4643470"/>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8" name="Rectangle 57"/>
          <p:cNvSpPr/>
          <p:nvPr/>
        </p:nvSpPr>
        <p:spPr bwMode="auto">
          <a:xfrm>
            <a:off x="2818187" y="2201011"/>
            <a:ext cx="500066" cy="4643470"/>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9" name="Text Box 17"/>
          <p:cNvSpPr txBox="1">
            <a:spLocks noChangeArrowheads="1"/>
          </p:cNvSpPr>
          <p:nvPr/>
        </p:nvSpPr>
        <p:spPr bwMode="auto">
          <a:xfrm>
            <a:off x="2815449"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79%</a:t>
            </a:r>
            <a:endParaRPr lang="en-GB" sz="1400" b="1" dirty="0">
              <a:latin typeface="+mn-lt"/>
              <a:ea typeface="Geneva" pitchFamily="-107" charset="-128"/>
              <a:cs typeface="+mn-cs"/>
            </a:endParaRPr>
          </a:p>
        </p:txBody>
      </p:sp>
      <p:sp>
        <p:nvSpPr>
          <p:cNvPr id="60" name="Text Box 17"/>
          <p:cNvSpPr txBox="1">
            <a:spLocks noChangeArrowheads="1"/>
          </p:cNvSpPr>
          <p:nvPr/>
        </p:nvSpPr>
        <p:spPr bwMode="auto">
          <a:xfrm>
            <a:off x="2815449" y="392920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67%</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2815449" y="5429401"/>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33%</a:t>
            </a:r>
            <a:endParaRPr lang="en-GB" sz="1400" b="1" dirty="0">
              <a:latin typeface="+mn-lt"/>
              <a:ea typeface="Geneva" pitchFamily="-107" charset="-128"/>
              <a:cs typeface="+mn-cs"/>
            </a:endParaRPr>
          </a:p>
        </p:txBody>
      </p:sp>
      <p:sp>
        <p:nvSpPr>
          <p:cNvPr id="69" name="Text Box 17"/>
          <p:cNvSpPr txBox="1">
            <a:spLocks noChangeArrowheads="1"/>
          </p:cNvSpPr>
          <p:nvPr/>
        </p:nvSpPr>
        <p:spPr bwMode="auto">
          <a:xfrm>
            <a:off x="2172507" y="24290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73%</a:t>
            </a:r>
            <a:endParaRPr lang="en-GB" sz="1400" b="1" dirty="0">
              <a:latin typeface="+mn-lt"/>
              <a:ea typeface="Geneva" pitchFamily="-107" charset="-128"/>
              <a:cs typeface="+mn-cs"/>
            </a:endParaRPr>
          </a:p>
        </p:txBody>
      </p:sp>
      <p:sp>
        <p:nvSpPr>
          <p:cNvPr id="73" name="Text Box 17"/>
          <p:cNvSpPr txBox="1">
            <a:spLocks noChangeArrowheads="1"/>
          </p:cNvSpPr>
          <p:nvPr/>
        </p:nvSpPr>
        <p:spPr bwMode="auto">
          <a:xfrm>
            <a:off x="2172507" y="392920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62%</a:t>
            </a:r>
            <a:endParaRPr lang="en-GB" sz="1400" b="1" dirty="0">
              <a:latin typeface="+mn-lt"/>
              <a:ea typeface="Geneva" pitchFamily="-107" charset="-128"/>
              <a:cs typeface="+mn-cs"/>
            </a:endParaRPr>
          </a:p>
        </p:txBody>
      </p:sp>
      <p:sp>
        <p:nvSpPr>
          <p:cNvPr id="77" name="Text Box 17"/>
          <p:cNvSpPr txBox="1">
            <a:spLocks noChangeArrowheads="1"/>
          </p:cNvSpPr>
          <p:nvPr/>
        </p:nvSpPr>
        <p:spPr bwMode="auto">
          <a:xfrm>
            <a:off x="2175967" y="54294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33%</a:t>
            </a:r>
            <a:endParaRPr lang="en-GB" sz="1400" b="1" dirty="0">
              <a:latin typeface="+mn-lt"/>
              <a:ea typeface="Geneva" pitchFamily="-107" charset="-128"/>
              <a:cs typeface="+mn-cs"/>
            </a:endParaRPr>
          </a:p>
        </p:txBody>
      </p:sp>
      <p:sp>
        <p:nvSpPr>
          <p:cNvPr id="85" name="Text Box 17"/>
          <p:cNvSpPr txBox="1">
            <a:spLocks noChangeArrowheads="1"/>
          </p:cNvSpPr>
          <p:nvPr/>
        </p:nvSpPr>
        <p:spPr bwMode="auto">
          <a:xfrm>
            <a:off x="2615425" y="196537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2009</a:t>
            </a:r>
            <a:endParaRPr lang="en-GB" sz="1400" b="1" dirty="0">
              <a:latin typeface="+mn-lt"/>
              <a:ea typeface="Geneva" pitchFamily="-107" charset="-128"/>
              <a:cs typeface="+mn-cs"/>
            </a:endParaRPr>
          </a:p>
        </p:txBody>
      </p:sp>
      <p:sp>
        <p:nvSpPr>
          <p:cNvPr id="87" name="Rectangle 86"/>
          <p:cNvSpPr/>
          <p:nvPr/>
        </p:nvSpPr>
        <p:spPr bwMode="auto">
          <a:xfrm>
            <a:off x="9434525" y="2234299"/>
            <a:ext cx="500066" cy="4643470"/>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9" name="Rectangle 88"/>
          <p:cNvSpPr/>
          <p:nvPr/>
        </p:nvSpPr>
        <p:spPr bwMode="auto">
          <a:xfrm>
            <a:off x="8816625" y="2234299"/>
            <a:ext cx="500066" cy="464347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0" name="Text Box 17"/>
          <p:cNvSpPr txBox="1">
            <a:spLocks noChangeArrowheads="1"/>
          </p:cNvSpPr>
          <p:nvPr/>
        </p:nvSpPr>
        <p:spPr bwMode="auto">
          <a:xfrm>
            <a:off x="9220211" y="1984987"/>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2008</a:t>
            </a:r>
            <a:endParaRPr lang="en-GB" sz="1400" b="1" dirty="0">
              <a:latin typeface="+mn-lt"/>
              <a:ea typeface="Geneva" pitchFamily="-107" charset="-128"/>
              <a:cs typeface="+mn-cs"/>
            </a:endParaRPr>
          </a:p>
        </p:txBody>
      </p:sp>
      <p:sp>
        <p:nvSpPr>
          <p:cNvPr id="92" name="Text Box 17"/>
          <p:cNvSpPr txBox="1">
            <a:spLocks noChangeArrowheads="1"/>
          </p:cNvSpPr>
          <p:nvPr/>
        </p:nvSpPr>
        <p:spPr bwMode="auto">
          <a:xfrm>
            <a:off x="8577269" y="1984987"/>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2009</a:t>
            </a:r>
            <a:endParaRPr lang="en-GB" sz="1400" b="1" dirty="0">
              <a:latin typeface="+mn-lt"/>
              <a:ea typeface="Geneva" pitchFamily="-107" charset="-128"/>
              <a:cs typeface="+mn-cs"/>
            </a:endParaRPr>
          </a:p>
        </p:txBody>
      </p:sp>
      <p:sp>
        <p:nvSpPr>
          <p:cNvPr id="112" name="Text Box 17"/>
          <p:cNvSpPr txBox="1">
            <a:spLocks noChangeArrowheads="1"/>
          </p:cNvSpPr>
          <p:nvPr/>
        </p:nvSpPr>
        <p:spPr bwMode="auto">
          <a:xfrm>
            <a:off x="8778433" y="244861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113" name="Text Box 17"/>
          <p:cNvSpPr txBox="1">
            <a:spLocks noChangeArrowheads="1"/>
          </p:cNvSpPr>
          <p:nvPr/>
        </p:nvSpPr>
        <p:spPr bwMode="auto">
          <a:xfrm>
            <a:off x="8778433" y="544900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40%</a:t>
            </a:r>
            <a:endParaRPr lang="en-GB" sz="1400" b="1" dirty="0">
              <a:latin typeface="+mn-lt"/>
              <a:ea typeface="Geneva" pitchFamily="-107" charset="-128"/>
              <a:cs typeface="+mn-cs"/>
            </a:endParaRPr>
          </a:p>
        </p:txBody>
      </p:sp>
      <p:sp>
        <p:nvSpPr>
          <p:cNvPr id="114" name="Text Box 17"/>
          <p:cNvSpPr txBox="1">
            <a:spLocks noChangeArrowheads="1"/>
          </p:cNvSpPr>
          <p:nvPr/>
        </p:nvSpPr>
        <p:spPr bwMode="auto">
          <a:xfrm>
            <a:off x="9421375" y="244861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12%</a:t>
            </a:r>
            <a:endParaRPr lang="en-GB" sz="1400" b="1" dirty="0">
              <a:latin typeface="+mn-lt"/>
              <a:ea typeface="Geneva" pitchFamily="-107" charset="-128"/>
              <a:cs typeface="+mn-cs"/>
            </a:endParaRPr>
          </a:p>
        </p:txBody>
      </p:sp>
      <p:sp>
        <p:nvSpPr>
          <p:cNvPr id="115" name="Text Box 17"/>
          <p:cNvSpPr txBox="1">
            <a:spLocks noChangeArrowheads="1"/>
          </p:cNvSpPr>
          <p:nvPr/>
        </p:nvSpPr>
        <p:spPr bwMode="auto">
          <a:xfrm>
            <a:off x="9421375" y="544900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38%</a:t>
            </a:r>
            <a:endParaRPr lang="en-GB" sz="1400" b="1" dirty="0">
              <a:latin typeface="+mn-lt"/>
              <a:ea typeface="Geneva" pitchFamily="-107" charset="-128"/>
              <a:cs typeface="+mn-cs"/>
            </a:endParaRPr>
          </a:p>
        </p:txBody>
      </p:sp>
      <p:sp>
        <p:nvSpPr>
          <p:cNvPr id="116" name="Text Box 17"/>
          <p:cNvSpPr txBox="1">
            <a:spLocks noChangeArrowheads="1"/>
          </p:cNvSpPr>
          <p:nvPr/>
        </p:nvSpPr>
        <p:spPr bwMode="auto">
          <a:xfrm>
            <a:off x="9413435"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117" name="Text Box 17"/>
          <p:cNvSpPr txBox="1">
            <a:spLocks noChangeArrowheads="1"/>
          </p:cNvSpPr>
          <p:nvPr/>
        </p:nvSpPr>
        <p:spPr bwMode="auto">
          <a:xfrm>
            <a:off x="8770493"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124" name="Rectangle 123"/>
          <p:cNvSpPr/>
          <p:nvPr/>
        </p:nvSpPr>
        <p:spPr bwMode="auto">
          <a:xfrm>
            <a:off x="2175967" y="2417035"/>
            <a:ext cx="504056"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5" name="Rectangle 124"/>
          <p:cNvSpPr/>
          <p:nvPr/>
        </p:nvSpPr>
        <p:spPr bwMode="auto">
          <a:xfrm>
            <a:off x="6920242" y="5441371"/>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84" name="Rectangle 83"/>
          <p:cNvSpPr/>
          <p:nvPr/>
        </p:nvSpPr>
        <p:spPr bwMode="auto">
          <a:xfrm>
            <a:off x="6345021" y="2214178"/>
            <a:ext cx="500066" cy="4643470"/>
          </a:xfrm>
          <a:prstGeom prst="rect">
            <a:avLst/>
          </a:prstGeom>
          <a:solidFill>
            <a:schemeClr val="accent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2" name="Rectangle 121"/>
          <p:cNvSpPr/>
          <p:nvPr/>
        </p:nvSpPr>
        <p:spPr bwMode="auto">
          <a:xfrm>
            <a:off x="5348309" y="2214178"/>
            <a:ext cx="500066" cy="4643470"/>
          </a:xfrm>
          <a:prstGeom prst="rect">
            <a:avLst/>
          </a:prstGeom>
          <a:solidFill>
            <a:schemeClr val="accent3">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23" name="Text Box 17"/>
          <p:cNvSpPr txBox="1">
            <a:spLocks noChangeArrowheads="1"/>
          </p:cNvSpPr>
          <p:nvPr/>
        </p:nvSpPr>
        <p:spPr bwMode="auto">
          <a:xfrm>
            <a:off x="5128295" y="1965778"/>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126" name="Text Box 17"/>
          <p:cNvSpPr txBox="1">
            <a:spLocks noChangeArrowheads="1"/>
          </p:cNvSpPr>
          <p:nvPr/>
        </p:nvSpPr>
        <p:spPr bwMode="auto">
          <a:xfrm>
            <a:off x="6136407" y="1965778"/>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127" name="Text Box 17"/>
          <p:cNvSpPr txBox="1">
            <a:spLocks noChangeArrowheads="1"/>
          </p:cNvSpPr>
          <p:nvPr/>
        </p:nvSpPr>
        <p:spPr bwMode="auto">
          <a:xfrm>
            <a:off x="5335729" y="54413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32%</a:t>
            </a:r>
            <a:endParaRPr lang="en-GB" sz="1400" b="1" dirty="0">
              <a:solidFill>
                <a:schemeClr val="bg1"/>
              </a:solidFill>
              <a:latin typeface="+mn-lt"/>
              <a:ea typeface="Geneva" pitchFamily="-107" charset="-128"/>
              <a:cs typeface="+mn-cs"/>
            </a:endParaRPr>
          </a:p>
        </p:txBody>
      </p:sp>
      <p:sp>
        <p:nvSpPr>
          <p:cNvPr id="128" name="Text Box 17"/>
          <p:cNvSpPr txBox="1">
            <a:spLocks noChangeArrowheads="1"/>
          </p:cNvSpPr>
          <p:nvPr/>
        </p:nvSpPr>
        <p:spPr bwMode="auto">
          <a:xfrm>
            <a:off x="6336431" y="54413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37%</a:t>
            </a:r>
            <a:endParaRPr lang="en-GB" sz="1400" b="1" dirty="0">
              <a:solidFill>
                <a:schemeClr val="bg1"/>
              </a:solidFill>
              <a:latin typeface="+mn-lt"/>
              <a:ea typeface="Geneva" pitchFamily="-107" charset="-128"/>
              <a:cs typeface="+mn-cs"/>
            </a:endParaRPr>
          </a:p>
        </p:txBody>
      </p:sp>
      <p:sp>
        <p:nvSpPr>
          <p:cNvPr id="129" name="Text Box 17"/>
          <p:cNvSpPr txBox="1">
            <a:spLocks noChangeArrowheads="1"/>
          </p:cNvSpPr>
          <p:nvPr/>
        </p:nvSpPr>
        <p:spPr bwMode="auto">
          <a:xfrm>
            <a:off x="5335729" y="24170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78%</a:t>
            </a:r>
            <a:endParaRPr lang="en-GB" sz="1400" b="1" dirty="0">
              <a:solidFill>
                <a:schemeClr val="bg1"/>
              </a:solidFill>
              <a:latin typeface="+mn-lt"/>
              <a:ea typeface="Geneva" pitchFamily="-107" charset="-128"/>
              <a:cs typeface="+mn-cs"/>
            </a:endParaRPr>
          </a:p>
        </p:txBody>
      </p:sp>
      <p:sp>
        <p:nvSpPr>
          <p:cNvPr id="130" name="Text Box 17"/>
          <p:cNvSpPr txBox="1">
            <a:spLocks noChangeArrowheads="1"/>
          </p:cNvSpPr>
          <p:nvPr/>
        </p:nvSpPr>
        <p:spPr bwMode="auto">
          <a:xfrm>
            <a:off x="6336431" y="24170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11%</a:t>
            </a:r>
            <a:endParaRPr lang="en-GB" sz="1400" b="1" dirty="0">
              <a:solidFill>
                <a:schemeClr val="bg1"/>
              </a:solidFill>
              <a:latin typeface="+mn-lt"/>
              <a:ea typeface="Geneva" pitchFamily="-107" charset="-128"/>
              <a:cs typeface="+mn-cs"/>
            </a:endParaRPr>
          </a:p>
        </p:txBody>
      </p:sp>
      <p:sp>
        <p:nvSpPr>
          <p:cNvPr id="131" name="Text Box 17"/>
          <p:cNvSpPr txBox="1">
            <a:spLocks noChangeArrowheads="1"/>
          </p:cNvSpPr>
          <p:nvPr/>
        </p:nvSpPr>
        <p:spPr bwMode="auto">
          <a:xfrm>
            <a:off x="5335729"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56%</a:t>
            </a:r>
            <a:endParaRPr lang="en-GB" sz="1400" b="1" dirty="0">
              <a:solidFill>
                <a:schemeClr val="bg1"/>
              </a:solidFill>
              <a:latin typeface="+mn-lt"/>
              <a:ea typeface="Geneva" pitchFamily="-107" charset="-128"/>
              <a:cs typeface="+mn-cs"/>
            </a:endParaRPr>
          </a:p>
        </p:txBody>
      </p:sp>
      <p:sp>
        <p:nvSpPr>
          <p:cNvPr id="132" name="Text Box 17"/>
          <p:cNvSpPr txBox="1">
            <a:spLocks noChangeArrowheads="1"/>
          </p:cNvSpPr>
          <p:nvPr/>
        </p:nvSpPr>
        <p:spPr bwMode="auto">
          <a:xfrm>
            <a:off x="6336431" y="3927778"/>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sp>
        <p:nvSpPr>
          <p:cNvPr id="75" name="Rectangle 74"/>
          <p:cNvSpPr/>
          <p:nvPr/>
        </p:nvSpPr>
        <p:spPr bwMode="auto">
          <a:xfrm>
            <a:off x="5344319" y="3929203"/>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80" name="Oval 79"/>
          <p:cNvSpPr/>
          <p:nvPr/>
        </p:nvSpPr>
        <p:spPr bwMode="auto">
          <a:xfrm>
            <a:off x="6280423" y="5441371"/>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6" name="Rectangle 95"/>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82" name="Oval 81"/>
          <p:cNvSpPr/>
          <p:nvPr/>
        </p:nvSpPr>
        <p:spPr bwMode="auto">
          <a:xfrm>
            <a:off x="6273013" y="392920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7" name="Oval 96"/>
          <p:cNvSpPr/>
          <p:nvPr/>
        </p:nvSpPr>
        <p:spPr bwMode="auto">
          <a:xfrm>
            <a:off x="6911395" y="392920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8" name="Oval 97"/>
          <p:cNvSpPr/>
          <p:nvPr/>
        </p:nvSpPr>
        <p:spPr bwMode="auto">
          <a:xfrm>
            <a:off x="3415493" y="3926923"/>
            <a:ext cx="576064"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9" name="Oval 98"/>
          <p:cNvSpPr/>
          <p:nvPr/>
        </p:nvSpPr>
        <p:spPr bwMode="auto">
          <a:xfrm>
            <a:off x="2772551" y="3929203"/>
            <a:ext cx="576064"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9" name="TextBox 78"/>
          <p:cNvSpPr txBox="1"/>
          <p:nvPr/>
        </p:nvSpPr>
        <p:spPr>
          <a:xfrm>
            <a:off x="421791" y="4501505"/>
            <a:ext cx="1394136" cy="289441"/>
          </a:xfrm>
          <a:prstGeom prst="round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GB" dirty="0" smtClean="0"/>
              <a:t>23% agree in 1989</a:t>
            </a:r>
            <a:endParaRPr lang="en-GB" dirty="0"/>
          </a:p>
        </p:txBody>
      </p:sp>
      <p:sp>
        <p:nvSpPr>
          <p:cNvPr id="100" name="TextBox 99"/>
          <p:cNvSpPr txBox="1"/>
          <p:nvPr/>
        </p:nvSpPr>
        <p:spPr>
          <a:xfrm>
            <a:off x="421791" y="2989337"/>
            <a:ext cx="1394136" cy="289441"/>
          </a:xfrm>
          <a:prstGeom prst="round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GB" dirty="0" smtClean="0"/>
              <a:t>84% agree in 1989</a:t>
            </a:r>
            <a:endParaRPr lang="en-GB"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424228" cy="1079500"/>
          </a:xfrm>
          <a:noFill/>
        </p:spPr>
        <p:txBody>
          <a:bodyPr/>
          <a:lstStyle/>
          <a:p>
            <a:r>
              <a:rPr dirty="0" smtClean="0">
                <a:latin typeface="Arial" pitchFamily="34" charset="0"/>
                <a:ea typeface="Geneva"/>
                <a:cs typeface="Geneva"/>
              </a:rPr>
              <a:t>Me and my car </a:t>
            </a:r>
            <a:r>
              <a:rPr lang="en-GB" dirty="0" smtClean="0">
                <a:latin typeface="Arial" pitchFamily="34" charset="0"/>
                <a:ea typeface="Geneva"/>
                <a:cs typeface="Geneva"/>
              </a:rPr>
              <a:t>–</a:t>
            </a:r>
            <a:r>
              <a:rPr dirty="0" smtClean="0">
                <a:latin typeface="Arial" pitchFamily="34" charset="0"/>
                <a:ea typeface="Geneva"/>
                <a:cs typeface="Geneva"/>
              </a:rPr>
              <a:t> by region.</a:t>
            </a:r>
            <a:br>
              <a:rPr dirty="0" smtClean="0">
                <a:latin typeface="Arial" pitchFamily="34" charset="0"/>
                <a:ea typeface="Geneva"/>
                <a:cs typeface="Geneva"/>
              </a:rPr>
            </a:br>
            <a:r>
              <a:rPr sz="1400" dirty="0" smtClean="0">
                <a:latin typeface="Arial" pitchFamily="34" charset="0"/>
                <a:ea typeface="Geneva"/>
                <a:cs typeface="Geneva"/>
              </a:rPr>
              <a:t>Motorists in the South East tend to match national attitudes when it comes to their car usage. Londoners, predictably,</a:t>
            </a:r>
            <a:r>
              <a:rPr lang="en-GB" sz="1400" dirty="0" smtClean="0">
                <a:latin typeface="Arial" pitchFamily="34" charset="0"/>
                <a:ea typeface="Geneva"/>
                <a:cs typeface="Geneva"/>
              </a:rPr>
              <a:t> </a:t>
            </a:r>
            <a:r>
              <a:rPr sz="1400" dirty="0" smtClean="0">
                <a:latin typeface="Arial" pitchFamily="34" charset="0"/>
                <a:ea typeface="Geneva"/>
                <a:cs typeface="Geneva"/>
              </a:rPr>
              <a:t>still tend to be more predisposed towards public transport and are most likely to envisage a 'carless' lifestyle in the future.</a:t>
            </a:r>
            <a:endParaRPr dirty="0" smtClean="0">
              <a:latin typeface="Arial" pitchFamily="34" charset="0"/>
              <a:ea typeface="Geneva"/>
              <a:cs typeface="Geneva"/>
            </a:endParaRPr>
          </a:p>
        </p:txBody>
      </p:sp>
      <p:sp>
        <p:nvSpPr>
          <p:cNvPr id="18" name="Rectangle 23"/>
          <p:cNvSpPr>
            <a:spLocks noChangeArrowheads="1"/>
          </p:cNvSpPr>
          <p:nvPr/>
        </p:nvSpPr>
        <p:spPr bwMode="auto">
          <a:xfrm>
            <a:off x="1568451" y="6921500"/>
            <a:ext cx="6512172" cy="646113"/>
          </a:xfrm>
          <a:prstGeom prst="rect">
            <a:avLst/>
          </a:prstGeom>
          <a:noFill/>
          <a:ln w="9525">
            <a:noFill/>
            <a:miter lim="800000"/>
            <a:headEnd/>
            <a:tailEnd/>
          </a:ln>
        </p:spPr>
        <p:txBody>
          <a:bodyPr lIns="104287" tIns="52144" rIns="104287" bIns="52144"/>
          <a:lstStyle/>
          <a:p>
            <a:pPr marL="182563" indent="-182563" eaLnBrk="0" hangingPunct="0">
              <a:defRPr/>
            </a:pPr>
            <a:r>
              <a:rPr lang="en-GB" sz="1000" dirty="0" smtClean="0">
                <a:solidFill>
                  <a:srgbClr val="4D4D4D"/>
                </a:solidFill>
                <a:latin typeface="+mn-lt"/>
              </a:rPr>
              <a:t>S1Q2a/b  Thinking broadly about a wide range of motoring issues, how strongly do you agree or disagree</a:t>
            </a:r>
          </a:p>
          <a:p>
            <a:pPr marL="391077" indent="-391077" eaLnBrk="0" hangingPunct="0">
              <a:defRPr/>
            </a:pPr>
            <a:r>
              <a:rPr lang="en-GB" sz="1000" dirty="0" smtClean="0">
                <a:solidFill>
                  <a:srgbClr val="4D4D4D"/>
                </a:solidFill>
                <a:latin typeface="+mn-lt"/>
              </a:rPr>
              <a:t>with the following statements regarding motoring?</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t>
            </a:r>
            <a:r>
              <a:rPr lang="en-GB" sz="1000" dirty="0" smtClean="0">
                <a:solidFill>
                  <a:srgbClr val="4D4D4D"/>
                </a:solidFill>
              </a:rPr>
              <a:t>all respondents (n=1,542)</a:t>
            </a:r>
          </a:p>
          <a:p>
            <a:pPr marL="391077" indent="-391077" eaLnBrk="0" hangingPunct="0">
              <a:defRPr/>
            </a:pPr>
            <a:endParaRPr lang="en-GB" sz="1000" dirty="0">
              <a:solidFill>
                <a:srgbClr val="4D4D4D"/>
              </a:solidFill>
              <a:latin typeface="+mn-lt"/>
            </a:endParaRPr>
          </a:p>
        </p:txBody>
      </p:sp>
      <p:sp>
        <p:nvSpPr>
          <p:cNvPr id="71" name="Rectangle 70"/>
          <p:cNvSpPr/>
          <p:nvPr/>
        </p:nvSpPr>
        <p:spPr>
          <a:xfrm>
            <a:off x="915163" y="2197249"/>
            <a:ext cx="1785950" cy="769441"/>
          </a:xfrm>
          <a:prstGeom prst="rect">
            <a:avLst/>
          </a:prstGeom>
        </p:spPr>
        <p:txBody>
          <a:bodyPr wrap="square">
            <a:spAutoFit/>
          </a:bodyPr>
          <a:lstStyle/>
          <a:p>
            <a:r>
              <a:rPr lang="en-GB" dirty="0" smtClean="0"/>
              <a:t>I would find it very difficult to adjust my lifestyle to being without a car	</a:t>
            </a:r>
          </a:p>
        </p:txBody>
      </p:sp>
      <p:sp>
        <p:nvSpPr>
          <p:cNvPr id="76" name="Rectangle 75"/>
          <p:cNvSpPr/>
          <p:nvPr/>
        </p:nvSpPr>
        <p:spPr>
          <a:xfrm>
            <a:off x="915163" y="5152608"/>
            <a:ext cx="1785949" cy="600164"/>
          </a:xfrm>
          <a:prstGeom prst="rect">
            <a:avLst/>
          </a:prstGeom>
        </p:spPr>
        <p:txBody>
          <a:bodyPr wrap="square">
            <a:spAutoFit/>
          </a:bodyPr>
          <a:lstStyle/>
          <a:p>
            <a:r>
              <a:rPr lang="en-GB" dirty="0" smtClean="0"/>
              <a:t>Most people in cars could use public transport instead	</a:t>
            </a:r>
          </a:p>
        </p:txBody>
      </p:sp>
      <p:sp>
        <p:nvSpPr>
          <p:cNvPr id="78" name="Rectangle 77"/>
          <p:cNvSpPr/>
          <p:nvPr/>
        </p:nvSpPr>
        <p:spPr>
          <a:xfrm>
            <a:off x="915163" y="3759567"/>
            <a:ext cx="1785950" cy="600164"/>
          </a:xfrm>
          <a:prstGeom prst="rect">
            <a:avLst/>
          </a:prstGeom>
        </p:spPr>
        <p:txBody>
          <a:bodyPr wrap="square">
            <a:spAutoFit/>
          </a:bodyPr>
          <a:lstStyle/>
          <a:p>
            <a:r>
              <a:rPr lang="en-GB" dirty="0" smtClean="0"/>
              <a:t>I would use my car less if public transport were better</a:t>
            </a:r>
          </a:p>
        </p:txBody>
      </p:sp>
      <p:sp>
        <p:nvSpPr>
          <p:cNvPr id="35" name="Text Box 17"/>
          <p:cNvSpPr txBox="1">
            <a:spLocks noChangeArrowheads="1"/>
          </p:cNvSpPr>
          <p:nvPr/>
        </p:nvSpPr>
        <p:spPr bwMode="auto">
          <a:xfrm>
            <a:off x="6130137" y="1495409"/>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Disagreement</a:t>
            </a:r>
            <a:endParaRPr lang="en-GB" sz="1400" b="1" dirty="0">
              <a:latin typeface="+mn-lt"/>
              <a:ea typeface="Geneva" pitchFamily="-107" charset="-128"/>
              <a:cs typeface="+mn-cs"/>
            </a:endParaRPr>
          </a:p>
        </p:txBody>
      </p:sp>
      <p:sp>
        <p:nvSpPr>
          <p:cNvPr id="43" name="Text Box 17"/>
          <p:cNvSpPr txBox="1">
            <a:spLocks noChangeArrowheads="1"/>
          </p:cNvSpPr>
          <p:nvPr/>
        </p:nvSpPr>
        <p:spPr bwMode="auto">
          <a:xfrm>
            <a:off x="3629807" y="1495409"/>
            <a:ext cx="114300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Agreement</a:t>
            </a:r>
            <a:endParaRPr lang="en-GB" sz="1400" b="1" dirty="0">
              <a:latin typeface="+mn-lt"/>
              <a:ea typeface="Geneva" pitchFamily="-107" charset="-128"/>
              <a:cs typeface="+mn-cs"/>
            </a:endParaRPr>
          </a:p>
        </p:txBody>
      </p:sp>
      <p:grpSp>
        <p:nvGrpSpPr>
          <p:cNvPr id="2" name="Group 121"/>
          <p:cNvGrpSpPr/>
          <p:nvPr/>
        </p:nvGrpSpPr>
        <p:grpSpPr>
          <a:xfrm>
            <a:off x="3129741" y="1781161"/>
            <a:ext cx="928694" cy="4929222"/>
            <a:chOff x="4541971" y="1781161"/>
            <a:chExt cx="928694" cy="4929222"/>
          </a:xfrm>
        </p:grpSpPr>
        <p:sp>
          <p:nvSpPr>
            <p:cNvPr id="39" name="Rectangle 38"/>
            <p:cNvSpPr/>
            <p:nvPr/>
          </p:nvSpPr>
          <p:spPr bwMode="auto">
            <a:xfrm>
              <a:off x="4756285" y="2066913"/>
              <a:ext cx="500066" cy="4643470"/>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41" name="Text Box 17"/>
            <p:cNvSpPr txBox="1">
              <a:spLocks noChangeArrowheads="1"/>
            </p:cNvSpPr>
            <p:nvPr/>
          </p:nvSpPr>
          <p:spPr bwMode="auto">
            <a:xfrm>
              <a:off x="454197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UK</a:t>
              </a:r>
              <a:endParaRPr lang="en-GB" sz="1200" b="1" dirty="0">
                <a:latin typeface="+mn-lt"/>
                <a:ea typeface="Geneva" pitchFamily="-107" charset="-128"/>
                <a:cs typeface="+mn-cs"/>
              </a:endParaRPr>
            </a:p>
          </p:txBody>
        </p:sp>
        <p:sp>
          <p:nvSpPr>
            <p:cNvPr id="42"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78%</a:t>
              </a:r>
              <a:endParaRPr lang="en-GB" sz="1400" b="1" dirty="0">
                <a:solidFill>
                  <a:schemeClr val="bg1"/>
                </a:solidFill>
                <a:latin typeface="+mn-lt"/>
                <a:ea typeface="Geneva" pitchFamily="-107" charset="-128"/>
                <a:cs typeface="+mn-cs"/>
              </a:endParaRPr>
            </a:p>
          </p:txBody>
        </p:sp>
        <p:sp>
          <p:nvSpPr>
            <p:cNvPr id="46"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32%</a:t>
              </a:r>
              <a:endParaRPr lang="en-GB" sz="1400" b="1" dirty="0">
                <a:solidFill>
                  <a:schemeClr val="bg1"/>
                </a:solidFill>
                <a:latin typeface="+mn-lt"/>
                <a:ea typeface="Geneva" pitchFamily="-107" charset="-128"/>
                <a:cs typeface="+mn-cs"/>
              </a:endParaRPr>
            </a:p>
          </p:txBody>
        </p:sp>
        <p:sp>
          <p:nvSpPr>
            <p:cNvPr id="93"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56%</a:t>
              </a:r>
              <a:endParaRPr lang="en-GB" sz="1400" b="1" dirty="0">
                <a:solidFill>
                  <a:schemeClr val="bg1"/>
                </a:solidFill>
                <a:latin typeface="+mn-lt"/>
                <a:ea typeface="Geneva" pitchFamily="-107" charset="-128"/>
                <a:cs typeface="+mn-cs"/>
              </a:endParaRPr>
            </a:p>
          </p:txBody>
        </p:sp>
      </p:grpSp>
      <p:grpSp>
        <p:nvGrpSpPr>
          <p:cNvPr id="3" name="Group 165"/>
          <p:cNvGrpSpPr/>
          <p:nvPr/>
        </p:nvGrpSpPr>
        <p:grpSpPr>
          <a:xfrm>
            <a:off x="5993531" y="2066913"/>
            <a:ext cx="597804" cy="4643470"/>
            <a:chOff x="6350721" y="2066913"/>
            <a:chExt cx="597804" cy="4643470"/>
          </a:xfrm>
        </p:grpSpPr>
        <p:sp>
          <p:nvSpPr>
            <p:cNvPr id="13" name="Rectangle 12"/>
            <p:cNvSpPr/>
            <p:nvPr/>
          </p:nvSpPr>
          <p:spPr bwMode="auto">
            <a:xfrm>
              <a:off x="6350721" y="2066913"/>
              <a:ext cx="500066" cy="464347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4" name="Text Box 17"/>
            <p:cNvSpPr txBox="1">
              <a:spLocks noChangeArrowheads="1"/>
            </p:cNvSpPr>
            <p:nvPr/>
          </p:nvSpPr>
          <p:spPr bwMode="auto">
            <a:xfrm>
              <a:off x="6363871"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11%</a:t>
              </a:r>
              <a:endParaRPr lang="en-GB" sz="1400" b="1" dirty="0">
                <a:solidFill>
                  <a:schemeClr val="bg1"/>
                </a:solidFill>
                <a:latin typeface="+mn-lt"/>
                <a:ea typeface="Geneva" pitchFamily="-107" charset="-128"/>
                <a:cs typeface="+mn-cs"/>
              </a:endParaRPr>
            </a:p>
          </p:txBody>
        </p:sp>
        <p:sp>
          <p:nvSpPr>
            <p:cNvPr id="81" name="Text Box 17"/>
            <p:cNvSpPr txBox="1">
              <a:spLocks noChangeArrowheads="1"/>
            </p:cNvSpPr>
            <p:nvPr/>
          </p:nvSpPr>
          <p:spPr bwMode="auto">
            <a:xfrm>
              <a:off x="6363871"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37%</a:t>
              </a:r>
              <a:endParaRPr lang="en-GB" sz="1400" b="1" dirty="0">
                <a:solidFill>
                  <a:schemeClr val="bg1"/>
                </a:solidFill>
                <a:latin typeface="+mn-lt"/>
                <a:ea typeface="Geneva" pitchFamily="-107" charset="-128"/>
                <a:cs typeface="+mn-cs"/>
              </a:endParaRPr>
            </a:p>
          </p:txBody>
        </p:sp>
        <p:sp>
          <p:nvSpPr>
            <p:cNvPr id="104" name="Text Box 17"/>
            <p:cNvSpPr txBox="1">
              <a:spLocks noChangeArrowheads="1"/>
            </p:cNvSpPr>
            <p:nvPr/>
          </p:nvSpPr>
          <p:spPr bwMode="auto">
            <a:xfrm>
              <a:off x="6350721"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grpSp>
      <p:grpSp>
        <p:nvGrpSpPr>
          <p:cNvPr id="4" name="Group 132"/>
          <p:cNvGrpSpPr/>
          <p:nvPr/>
        </p:nvGrpSpPr>
        <p:grpSpPr>
          <a:xfrm>
            <a:off x="3772683" y="1781161"/>
            <a:ext cx="928694" cy="4929222"/>
            <a:chOff x="4558501" y="1781161"/>
            <a:chExt cx="928694" cy="4929222"/>
          </a:xfrm>
        </p:grpSpPr>
        <p:sp>
          <p:nvSpPr>
            <p:cNvPr id="134" name="Rectangle 133"/>
            <p:cNvSpPr/>
            <p:nvPr/>
          </p:nvSpPr>
          <p:spPr bwMode="auto">
            <a:xfrm>
              <a:off x="4756285" y="2066913"/>
              <a:ext cx="500066" cy="4643470"/>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35" name="Text Box 17"/>
            <p:cNvSpPr txBox="1">
              <a:spLocks noChangeArrowheads="1"/>
            </p:cNvSpPr>
            <p:nvPr/>
          </p:nvSpPr>
          <p:spPr bwMode="auto">
            <a:xfrm>
              <a:off x="455850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London</a:t>
              </a:r>
              <a:endParaRPr lang="en-GB" sz="1200" b="1" dirty="0">
                <a:latin typeface="+mn-lt"/>
                <a:ea typeface="Geneva" pitchFamily="-107" charset="-128"/>
                <a:cs typeface="+mn-cs"/>
              </a:endParaRPr>
            </a:p>
          </p:txBody>
        </p:sp>
        <p:sp>
          <p:nvSpPr>
            <p:cNvPr id="136"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68%</a:t>
              </a:r>
              <a:endParaRPr lang="en-GB" sz="1400" b="1" dirty="0">
                <a:solidFill>
                  <a:schemeClr val="bg1"/>
                </a:solidFill>
                <a:latin typeface="+mn-lt"/>
                <a:ea typeface="Geneva" pitchFamily="-107" charset="-128"/>
                <a:cs typeface="+mn-cs"/>
              </a:endParaRPr>
            </a:p>
          </p:txBody>
        </p:sp>
        <p:sp>
          <p:nvSpPr>
            <p:cNvPr id="137"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48%</a:t>
              </a:r>
              <a:endParaRPr lang="en-GB" sz="1400" b="1" dirty="0">
                <a:solidFill>
                  <a:schemeClr val="bg1"/>
                </a:solidFill>
                <a:latin typeface="+mn-lt"/>
                <a:ea typeface="Geneva" pitchFamily="-107" charset="-128"/>
                <a:cs typeface="+mn-cs"/>
              </a:endParaRPr>
            </a:p>
          </p:txBody>
        </p:sp>
        <p:sp>
          <p:nvSpPr>
            <p:cNvPr id="138"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61%</a:t>
              </a:r>
              <a:endParaRPr lang="en-GB" sz="1400" b="1" dirty="0">
                <a:solidFill>
                  <a:schemeClr val="bg1"/>
                </a:solidFill>
                <a:latin typeface="+mn-lt"/>
                <a:ea typeface="Geneva" pitchFamily="-107" charset="-128"/>
                <a:cs typeface="+mn-cs"/>
              </a:endParaRPr>
            </a:p>
          </p:txBody>
        </p:sp>
      </p:grpSp>
      <p:grpSp>
        <p:nvGrpSpPr>
          <p:cNvPr id="5" name="Group 148"/>
          <p:cNvGrpSpPr/>
          <p:nvPr/>
        </p:nvGrpSpPr>
        <p:grpSpPr>
          <a:xfrm>
            <a:off x="4415625" y="1781161"/>
            <a:ext cx="928694" cy="4929222"/>
            <a:chOff x="4541971" y="1781161"/>
            <a:chExt cx="928694" cy="4929222"/>
          </a:xfrm>
        </p:grpSpPr>
        <p:sp>
          <p:nvSpPr>
            <p:cNvPr id="150" name="Rectangle 149"/>
            <p:cNvSpPr/>
            <p:nvPr/>
          </p:nvSpPr>
          <p:spPr bwMode="auto">
            <a:xfrm>
              <a:off x="4756285" y="2066913"/>
              <a:ext cx="500066" cy="4643470"/>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51" name="Text Box 17"/>
            <p:cNvSpPr txBox="1">
              <a:spLocks noChangeArrowheads="1"/>
            </p:cNvSpPr>
            <p:nvPr/>
          </p:nvSpPr>
          <p:spPr bwMode="auto">
            <a:xfrm>
              <a:off x="454197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S East</a:t>
              </a:r>
              <a:endParaRPr lang="en-GB" sz="1200" b="1" dirty="0">
                <a:latin typeface="+mn-lt"/>
                <a:ea typeface="Geneva" pitchFamily="-107" charset="-128"/>
                <a:cs typeface="+mn-cs"/>
              </a:endParaRPr>
            </a:p>
          </p:txBody>
        </p:sp>
        <p:sp>
          <p:nvSpPr>
            <p:cNvPr id="152"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75%</a:t>
              </a:r>
              <a:endParaRPr lang="en-GB" sz="1400" b="1" dirty="0">
                <a:latin typeface="+mn-lt"/>
                <a:ea typeface="Geneva" pitchFamily="-107" charset="-128"/>
                <a:cs typeface="+mn-cs"/>
              </a:endParaRPr>
            </a:p>
          </p:txBody>
        </p:sp>
        <p:sp>
          <p:nvSpPr>
            <p:cNvPr id="153"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27%</a:t>
              </a:r>
              <a:endParaRPr lang="en-GB" sz="1400" b="1" dirty="0">
                <a:latin typeface="+mn-lt"/>
                <a:ea typeface="Geneva" pitchFamily="-107" charset="-128"/>
                <a:cs typeface="+mn-cs"/>
              </a:endParaRPr>
            </a:p>
          </p:txBody>
        </p:sp>
        <p:sp>
          <p:nvSpPr>
            <p:cNvPr id="154"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59%</a:t>
              </a:r>
              <a:endParaRPr lang="en-GB" sz="1400" b="1" dirty="0">
                <a:latin typeface="+mn-lt"/>
                <a:ea typeface="Geneva" pitchFamily="-107" charset="-128"/>
                <a:cs typeface="+mn-cs"/>
              </a:endParaRPr>
            </a:p>
          </p:txBody>
        </p:sp>
      </p:grpSp>
      <p:grpSp>
        <p:nvGrpSpPr>
          <p:cNvPr id="6" name="Group 174"/>
          <p:cNvGrpSpPr/>
          <p:nvPr/>
        </p:nvGrpSpPr>
        <p:grpSpPr>
          <a:xfrm>
            <a:off x="6636473" y="2066913"/>
            <a:ext cx="597804" cy="4643470"/>
            <a:chOff x="6350721" y="2066913"/>
            <a:chExt cx="597804" cy="4643470"/>
          </a:xfrm>
        </p:grpSpPr>
        <p:sp>
          <p:nvSpPr>
            <p:cNvPr id="176" name="Rectangle 175"/>
            <p:cNvSpPr/>
            <p:nvPr/>
          </p:nvSpPr>
          <p:spPr bwMode="auto">
            <a:xfrm>
              <a:off x="6350721" y="2066913"/>
              <a:ext cx="500066" cy="464347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77" name="Text Box 17"/>
            <p:cNvSpPr txBox="1">
              <a:spLocks noChangeArrowheads="1"/>
            </p:cNvSpPr>
            <p:nvPr/>
          </p:nvSpPr>
          <p:spPr bwMode="auto">
            <a:xfrm>
              <a:off x="6363871"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16%</a:t>
              </a:r>
              <a:endParaRPr lang="en-GB" sz="1400" b="1" dirty="0">
                <a:solidFill>
                  <a:schemeClr val="bg1"/>
                </a:solidFill>
                <a:latin typeface="+mn-lt"/>
                <a:ea typeface="Geneva" pitchFamily="-107" charset="-128"/>
                <a:cs typeface="+mn-cs"/>
              </a:endParaRPr>
            </a:p>
          </p:txBody>
        </p:sp>
        <p:sp>
          <p:nvSpPr>
            <p:cNvPr id="178" name="Text Box 17"/>
            <p:cNvSpPr txBox="1">
              <a:spLocks noChangeArrowheads="1"/>
            </p:cNvSpPr>
            <p:nvPr/>
          </p:nvSpPr>
          <p:spPr bwMode="auto">
            <a:xfrm>
              <a:off x="6363871"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26%</a:t>
              </a:r>
              <a:endParaRPr lang="en-GB" sz="1400" b="1" dirty="0">
                <a:solidFill>
                  <a:schemeClr val="bg1"/>
                </a:solidFill>
                <a:latin typeface="+mn-lt"/>
                <a:ea typeface="Geneva" pitchFamily="-107" charset="-128"/>
                <a:cs typeface="+mn-cs"/>
              </a:endParaRPr>
            </a:p>
          </p:txBody>
        </p:sp>
        <p:sp>
          <p:nvSpPr>
            <p:cNvPr id="179" name="Text Box 17"/>
            <p:cNvSpPr txBox="1">
              <a:spLocks noChangeArrowheads="1"/>
            </p:cNvSpPr>
            <p:nvPr/>
          </p:nvSpPr>
          <p:spPr bwMode="auto">
            <a:xfrm>
              <a:off x="6350721"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17%</a:t>
              </a:r>
              <a:endParaRPr lang="en-GB" sz="1400" b="1" dirty="0">
                <a:solidFill>
                  <a:schemeClr val="bg1"/>
                </a:solidFill>
                <a:latin typeface="+mn-lt"/>
                <a:ea typeface="Geneva" pitchFamily="-107" charset="-128"/>
                <a:cs typeface="+mn-cs"/>
              </a:endParaRPr>
            </a:p>
          </p:txBody>
        </p:sp>
      </p:grpSp>
      <p:grpSp>
        <p:nvGrpSpPr>
          <p:cNvPr id="7" name="Group 190"/>
          <p:cNvGrpSpPr/>
          <p:nvPr/>
        </p:nvGrpSpPr>
        <p:grpSpPr>
          <a:xfrm>
            <a:off x="7279415" y="2066913"/>
            <a:ext cx="597804" cy="4643470"/>
            <a:chOff x="6350721" y="2066913"/>
            <a:chExt cx="597804" cy="4643470"/>
          </a:xfrm>
        </p:grpSpPr>
        <p:sp>
          <p:nvSpPr>
            <p:cNvPr id="192" name="Rectangle 191"/>
            <p:cNvSpPr/>
            <p:nvPr/>
          </p:nvSpPr>
          <p:spPr bwMode="auto">
            <a:xfrm>
              <a:off x="6350721" y="2066913"/>
              <a:ext cx="500066" cy="4643470"/>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93" name="Text Box 17"/>
            <p:cNvSpPr txBox="1">
              <a:spLocks noChangeArrowheads="1"/>
            </p:cNvSpPr>
            <p:nvPr/>
          </p:nvSpPr>
          <p:spPr bwMode="auto">
            <a:xfrm>
              <a:off x="6363871"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194" name="Text Box 17"/>
            <p:cNvSpPr txBox="1">
              <a:spLocks noChangeArrowheads="1"/>
            </p:cNvSpPr>
            <p:nvPr/>
          </p:nvSpPr>
          <p:spPr bwMode="auto">
            <a:xfrm>
              <a:off x="6363871"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39%</a:t>
              </a:r>
              <a:endParaRPr lang="en-GB" sz="1400" b="1" dirty="0">
                <a:latin typeface="+mn-lt"/>
                <a:ea typeface="Geneva" pitchFamily="-107" charset="-128"/>
                <a:cs typeface="+mn-cs"/>
              </a:endParaRPr>
            </a:p>
          </p:txBody>
        </p:sp>
        <p:sp>
          <p:nvSpPr>
            <p:cNvPr id="195" name="Text Box 17"/>
            <p:cNvSpPr txBox="1">
              <a:spLocks noChangeArrowheads="1"/>
            </p:cNvSpPr>
            <p:nvPr/>
          </p:nvSpPr>
          <p:spPr bwMode="auto">
            <a:xfrm>
              <a:off x="6350721"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22%</a:t>
              </a:r>
              <a:endParaRPr lang="en-GB" sz="1400" b="1" dirty="0">
                <a:latin typeface="+mn-lt"/>
                <a:ea typeface="Geneva" pitchFamily="-107" charset="-128"/>
                <a:cs typeface="+mn-cs"/>
              </a:endParaRPr>
            </a:p>
          </p:txBody>
        </p:sp>
      </p:grpSp>
      <p:sp>
        <p:nvSpPr>
          <p:cNvPr id="215" name="Text Box 17"/>
          <p:cNvSpPr txBox="1">
            <a:spLocks noChangeArrowheads="1"/>
          </p:cNvSpPr>
          <p:nvPr/>
        </p:nvSpPr>
        <p:spPr bwMode="auto">
          <a:xfrm>
            <a:off x="705883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S East</a:t>
            </a:r>
            <a:endParaRPr lang="en-GB" sz="1200" b="1" dirty="0">
              <a:latin typeface="+mn-lt"/>
              <a:ea typeface="Geneva" pitchFamily="-107" charset="-128"/>
              <a:cs typeface="+mn-cs"/>
            </a:endParaRPr>
          </a:p>
        </p:txBody>
      </p:sp>
      <p:sp>
        <p:nvSpPr>
          <p:cNvPr id="216" name="Text Box 17"/>
          <p:cNvSpPr txBox="1">
            <a:spLocks noChangeArrowheads="1"/>
          </p:cNvSpPr>
          <p:nvPr/>
        </p:nvSpPr>
        <p:spPr bwMode="auto">
          <a:xfrm>
            <a:off x="6415889"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London</a:t>
            </a:r>
            <a:endParaRPr lang="en-GB" sz="1200" b="1" dirty="0">
              <a:latin typeface="+mn-lt"/>
              <a:ea typeface="Geneva" pitchFamily="-107" charset="-128"/>
              <a:cs typeface="+mn-cs"/>
            </a:endParaRPr>
          </a:p>
        </p:txBody>
      </p:sp>
      <p:sp>
        <p:nvSpPr>
          <p:cNvPr id="217" name="Text Box 17"/>
          <p:cNvSpPr txBox="1">
            <a:spLocks noChangeArrowheads="1"/>
          </p:cNvSpPr>
          <p:nvPr/>
        </p:nvSpPr>
        <p:spPr bwMode="auto">
          <a:xfrm>
            <a:off x="5772947"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UK</a:t>
            </a:r>
            <a:endParaRPr lang="en-GB" sz="1200" b="1" dirty="0">
              <a:latin typeface="+mn-lt"/>
              <a:ea typeface="Geneva" pitchFamily="-107" charset="-128"/>
              <a:cs typeface="+mn-cs"/>
            </a:endParaRPr>
          </a:p>
        </p:txBody>
      </p:sp>
      <p:sp>
        <p:nvSpPr>
          <p:cNvPr id="48" name="Rectangle 47"/>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47" name="Oval 46"/>
          <p:cNvSpPr/>
          <p:nvPr/>
        </p:nvSpPr>
        <p:spPr bwMode="auto">
          <a:xfrm>
            <a:off x="3910999" y="3779145"/>
            <a:ext cx="576064" cy="288032"/>
          </a:xfrm>
          <a:prstGeom prst="ellipse">
            <a:avLst/>
          </a:prstGeom>
          <a:noFill/>
          <a:ln w="9525" cap="flat" cmpd="sng" algn="ctr">
            <a:solidFill>
              <a:schemeClr val="bg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9" name="Oval 48"/>
          <p:cNvSpPr/>
          <p:nvPr/>
        </p:nvSpPr>
        <p:spPr bwMode="auto">
          <a:xfrm>
            <a:off x="3915559" y="527934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0" name="Rectangle 49"/>
          <p:cNvSpPr/>
          <p:nvPr/>
        </p:nvSpPr>
        <p:spPr bwMode="auto">
          <a:xfrm>
            <a:off x="3986997" y="2278947"/>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51" name="Rectangle 50"/>
          <p:cNvSpPr/>
          <p:nvPr/>
        </p:nvSpPr>
        <p:spPr bwMode="auto">
          <a:xfrm>
            <a:off x="6626213" y="5279343"/>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424228" cy="1079500"/>
          </a:xfrm>
          <a:noFill/>
        </p:spPr>
        <p:txBody>
          <a:bodyPr/>
          <a:lstStyle/>
          <a:p>
            <a:r>
              <a:rPr dirty="0" smtClean="0">
                <a:latin typeface="Arial" pitchFamily="34" charset="0"/>
                <a:ea typeface="Geneva"/>
                <a:cs typeface="Geneva"/>
              </a:rPr>
              <a:t>Me and my car </a:t>
            </a:r>
            <a:r>
              <a:rPr lang="en-GB" dirty="0" smtClean="0">
                <a:latin typeface="Arial" pitchFamily="34" charset="0"/>
                <a:ea typeface="Geneva"/>
                <a:cs typeface="Geneva"/>
              </a:rPr>
              <a:t>–</a:t>
            </a:r>
            <a:r>
              <a:rPr dirty="0" smtClean="0">
                <a:latin typeface="Arial" pitchFamily="34" charset="0"/>
                <a:ea typeface="Geneva"/>
                <a:cs typeface="Geneva"/>
              </a:rPr>
              <a:t> by location.</a:t>
            </a:r>
            <a:br>
              <a:rPr dirty="0" smtClean="0">
                <a:latin typeface="Arial" pitchFamily="34" charset="0"/>
                <a:ea typeface="Geneva"/>
                <a:cs typeface="Geneva"/>
              </a:rPr>
            </a:br>
            <a:r>
              <a:rPr sz="1400" dirty="0" smtClean="0">
                <a:latin typeface="Arial" pitchFamily="34" charset="0"/>
                <a:ea typeface="Geneva"/>
                <a:cs typeface="Geneva"/>
              </a:rPr>
              <a:t>Like Londoners, city dwellers are more predisposed towards public transport than their suburban and rural counterparts. Rural motorists are particularly reliant on their cars and are less likely to have faith in public transport.</a:t>
            </a:r>
            <a:endParaRPr dirty="0" smtClean="0">
              <a:latin typeface="Arial" pitchFamily="34" charset="0"/>
              <a:ea typeface="Geneva"/>
              <a:cs typeface="Geneva"/>
            </a:endParaRPr>
          </a:p>
        </p:txBody>
      </p:sp>
      <p:sp>
        <p:nvSpPr>
          <p:cNvPr id="18" name="Rectangle 23"/>
          <p:cNvSpPr>
            <a:spLocks noChangeArrowheads="1"/>
          </p:cNvSpPr>
          <p:nvPr/>
        </p:nvSpPr>
        <p:spPr bwMode="auto">
          <a:xfrm>
            <a:off x="1568451" y="6921500"/>
            <a:ext cx="7160244"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S1Q2a/b  Thinking broadly about a wide range of motoring issues, how strongly do you agree or disagree</a:t>
            </a:r>
          </a:p>
          <a:p>
            <a:pPr marL="391077" indent="-391077" eaLnBrk="0" hangingPunct="0">
              <a:defRPr/>
            </a:pPr>
            <a:r>
              <a:rPr lang="en-GB" sz="1000" dirty="0" smtClean="0">
                <a:solidFill>
                  <a:srgbClr val="4D4D4D"/>
                </a:solidFill>
                <a:latin typeface="+mn-lt"/>
              </a:rPr>
              <a:t>with the following statements regarding motoring?</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t>
            </a:r>
            <a:r>
              <a:rPr lang="en-GB" sz="1000" dirty="0" smtClean="0">
                <a:solidFill>
                  <a:srgbClr val="4D4D4D"/>
                </a:solidFill>
                <a:latin typeface="+mn-lt"/>
              </a:rPr>
              <a:t>all respondents </a:t>
            </a:r>
            <a:r>
              <a:rPr lang="en-GB" sz="1000" dirty="0" smtClean="0">
                <a:solidFill>
                  <a:srgbClr val="4D4D4D"/>
                </a:solidFill>
              </a:rPr>
              <a:t>2013 (1,542)</a:t>
            </a:r>
            <a:r>
              <a:rPr lang="en-GB" sz="1000" dirty="0" smtClean="0">
                <a:solidFill>
                  <a:srgbClr val="4D4D4D"/>
                </a:solidFill>
                <a:latin typeface="+mn-lt"/>
              </a:rPr>
              <a:t> 2012 (n=1,003); 2011 (n=1,002); 2010 (n=1,150) </a:t>
            </a:r>
            <a:r>
              <a:rPr lang="en-GB" sz="1000" dirty="0" smtClean="0">
                <a:solidFill>
                  <a:srgbClr val="4D4D4D"/>
                </a:solidFill>
              </a:rPr>
              <a:t>); 2009 (n=1,109), 2008 (n=1,116)</a:t>
            </a:r>
          </a:p>
          <a:p>
            <a:pPr marL="391077" indent="-391077" eaLnBrk="0" hangingPunct="0">
              <a:defRPr/>
            </a:pPr>
            <a:endParaRPr lang="en-GB" sz="1000" dirty="0">
              <a:solidFill>
                <a:srgbClr val="4D4D4D"/>
              </a:solidFill>
              <a:latin typeface="+mn-lt"/>
            </a:endParaRPr>
          </a:p>
        </p:txBody>
      </p:sp>
      <p:sp>
        <p:nvSpPr>
          <p:cNvPr id="71" name="Rectangle 70"/>
          <p:cNvSpPr/>
          <p:nvPr/>
        </p:nvSpPr>
        <p:spPr>
          <a:xfrm>
            <a:off x="915163" y="2197249"/>
            <a:ext cx="1785950" cy="769441"/>
          </a:xfrm>
          <a:prstGeom prst="rect">
            <a:avLst/>
          </a:prstGeom>
        </p:spPr>
        <p:txBody>
          <a:bodyPr wrap="square">
            <a:spAutoFit/>
          </a:bodyPr>
          <a:lstStyle/>
          <a:p>
            <a:r>
              <a:rPr lang="en-GB" dirty="0" smtClean="0"/>
              <a:t>I would find it very difficult to adjust my lifestyle to being without a car	</a:t>
            </a:r>
          </a:p>
        </p:txBody>
      </p:sp>
      <p:sp>
        <p:nvSpPr>
          <p:cNvPr id="76" name="Rectangle 75"/>
          <p:cNvSpPr/>
          <p:nvPr/>
        </p:nvSpPr>
        <p:spPr>
          <a:xfrm>
            <a:off x="915163" y="5152608"/>
            <a:ext cx="1785949" cy="600164"/>
          </a:xfrm>
          <a:prstGeom prst="rect">
            <a:avLst/>
          </a:prstGeom>
        </p:spPr>
        <p:txBody>
          <a:bodyPr wrap="square">
            <a:spAutoFit/>
          </a:bodyPr>
          <a:lstStyle/>
          <a:p>
            <a:r>
              <a:rPr lang="en-GB" dirty="0" smtClean="0"/>
              <a:t>Most people in cars could use public transport instead	</a:t>
            </a:r>
          </a:p>
        </p:txBody>
      </p:sp>
      <p:sp>
        <p:nvSpPr>
          <p:cNvPr id="78" name="Rectangle 77"/>
          <p:cNvSpPr/>
          <p:nvPr/>
        </p:nvSpPr>
        <p:spPr>
          <a:xfrm>
            <a:off x="915163" y="3759567"/>
            <a:ext cx="1785950" cy="600164"/>
          </a:xfrm>
          <a:prstGeom prst="rect">
            <a:avLst/>
          </a:prstGeom>
        </p:spPr>
        <p:txBody>
          <a:bodyPr wrap="square">
            <a:spAutoFit/>
          </a:bodyPr>
          <a:lstStyle/>
          <a:p>
            <a:r>
              <a:rPr lang="en-GB" dirty="0" smtClean="0"/>
              <a:t>I would use my car less if public transport were better</a:t>
            </a:r>
          </a:p>
        </p:txBody>
      </p:sp>
      <p:sp>
        <p:nvSpPr>
          <p:cNvPr id="35" name="Text Box 17"/>
          <p:cNvSpPr txBox="1">
            <a:spLocks noChangeArrowheads="1"/>
          </p:cNvSpPr>
          <p:nvPr/>
        </p:nvSpPr>
        <p:spPr bwMode="auto">
          <a:xfrm>
            <a:off x="6415889" y="1495409"/>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Disagreement</a:t>
            </a:r>
            <a:endParaRPr lang="en-GB" sz="1400" b="1" dirty="0">
              <a:latin typeface="+mn-lt"/>
              <a:ea typeface="Geneva" pitchFamily="-107" charset="-128"/>
              <a:cs typeface="+mn-cs"/>
            </a:endParaRPr>
          </a:p>
        </p:txBody>
      </p:sp>
      <p:sp>
        <p:nvSpPr>
          <p:cNvPr id="43" name="Text Box 17"/>
          <p:cNvSpPr txBox="1">
            <a:spLocks noChangeArrowheads="1"/>
          </p:cNvSpPr>
          <p:nvPr/>
        </p:nvSpPr>
        <p:spPr bwMode="auto">
          <a:xfrm>
            <a:off x="3486931" y="1495409"/>
            <a:ext cx="114300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Agreement</a:t>
            </a:r>
            <a:endParaRPr lang="en-GB" sz="1400" b="1" dirty="0">
              <a:latin typeface="+mn-lt"/>
              <a:ea typeface="Geneva" pitchFamily="-107" charset="-128"/>
              <a:cs typeface="+mn-cs"/>
            </a:endParaRPr>
          </a:p>
        </p:txBody>
      </p:sp>
      <p:grpSp>
        <p:nvGrpSpPr>
          <p:cNvPr id="2" name="Group 221"/>
          <p:cNvGrpSpPr/>
          <p:nvPr/>
        </p:nvGrpSpPr>
        <p:grpSpPr>
          <a:xfrm>
            <a:off x="3344055" y="1781161"/>
            <a:ext cx="928694" cy="4929222"/>
            <a:chOff x="4558501" y="1781161"/>
            <a:chExt cx="928694" cy="4929222"/>
          </a:xfrm>
        </p:grpSpPr>
        <p:sp>
          <p:nvSpPr>
            <p:cNvPr id="223" name="Rectangle 222"/>
            <p:cNvSpPr/>
            <p:nvPr/>
          </p:nvSpPr>
          <p:spPr bwMode="auto">
            <a:xfrm>
              <a:off x="4756285" y="2066913"/>
              <a:ext cx="500066" cy="4643470"/>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224" name="Text Box 17"/>
            <p:cNvSpPr txBox="1">
              <a:spLocks noChangeArrowheads="1"/>
            </p:cNvSpPr>
            <p:nvPr/>
          </p:nvSpPr>
          <p:spPr bwMode="auto">
            <a:xfrm>
              <a:off x="455850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Urban</a:t>
              </a:r>
              <a:endParaRPr lang="en-GB" sz="1200" b="1" dirty="0">
                <a:latin typeface="+mn-lt"/>
                <a:ea typeface="Geneva" pitchFamily="-107" charset="-128"/>
                <a:cs typeface="+mn-cs"/>
              </a:endParaRPr>
            </a:p>
          </p:txBody>
        </p:sp>
        <p:sp>
          <p:nvSpPr>
            <p:cNvPr id="225" name="Text Box 17"/>
            <p:cNvSpPr txBox="1">
              <a:spLocks noChangeArrowheads="1"/>
            </p:cNvSpPr>
            <p:nvPr/>
          </p:nvSpPr>
          <p:spPr bwMode="auto">
            <a:xfrm>
              <a:off x="4701377"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69%</a:t>
              </a:r>
              <a:endParaRPr lang="en-GB" sz="1400" b="1" dirty="0">
                <a:solidFill>
                  <a:schemeClr val="bg1"/>
                </a:solidFill>
                <a:latin typeface="+mn-lt"/>
                <a:ea typeface="Geneva" pitchFamily="-107" charset="-128"/>
                <a:cs typeface="+mn-cs"/>
              </a:endParaRPr>
            </a:p>
          </p:txBody>
        </p:sp>
        <p:sp>
          <p:nvSpPr>
            <p:cNvPr id="226"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42%</a:t>
              </a:r>
              <a:endParaRPr lang="en-GB" sz="1400" b="1" dirty="0">
                <a:solidFill>
                  <a:schemeClr val="bg1"/>
                </a:solidFill>
                <a:latin typeface="+mn-lt"/>
                <a:ea typeface="Geneva" pitchFamily="-107" charset="-128"/>
                <a:cs typeface="+mn-cs"/>
              </a:endParaRPr>
            </a:p>
          </p:txBody>
        </p:sp>
        <p:sp>
          <p:nvSpPr>
            <p:cNvPr id="227" name="Text Box 17"/>
            <p:cNvSpPr txBox="1">
              <a:spLocks noChangeArrowheads="1"/>
            </p:cNvSpPr>
            <p:nvPr/>
          </p:nvSpPr>
          <p:spPr bwMode="auto">
            <a:xfrm>
              <a:off x="4701377"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58%</a:t>
              </a:r>
              <a:endParaRPr lang="en-GB" sz="1400" b="1" dirty="0">
                <a:solidFill>
                  <a:schemeClr val="bg1"/>
                </a:solidFill>
                <a:latin typeface="+mn-lt"/>
                <a:ea typeface="Geneva" pitchFamily="-107" charset="-128"/>
                <a:cs typeface="+mn-cs"/>
              </a:endParaRPr>
            </a:p>
          </p:txBody>
        </p:sp>
      </p:grpSp>
      <p:grpSp>
        <p:nvGrpSpPr>
          <p:cNvPr id="3" name="Group 229"/>
          <p:cNvGrpSpPr/>
          <p:nvPr/>
        </p:nvGrpSpPr>
        <p:grpSpPr>
          <a:xfrm>
            <a:off x="3986997" y="1781161"/>
            <a:ext cx="928694" cy="4929222"/>
            <a:chOff x="4558501" y="1781161"/>
            <a:chExt cx="928694" cy="4929222"/>
          </a:xfrm>
        </p:grpSpPr>
        <p:sp>
          <p:nvSpPr>
            <p:cNvPr id="231" name="Rectangle 230"/>
            <p:cNvSpPr/>
            <p:nvPr/>
          </p:nvSpPr>
          <p:spPr bwMode="auto">
            <a:xfrm>
              <a:off x="4756285" y="2066913"/>
              <a:ext cx="500066" cy="4643470"/>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effectLst/>
                <a:latin typeface="Arial" pitchFamily="34" charset="0"/>
              </a:endParaRPr>
            </a:p>
          </p:txBody>
        </p:sp>
        <p:sp>
          <p:nvSpPr>
            <p:cNvPr id="232" name="Text Box 17"/>
            <p:cNvSpPr txBox="1">
              <a:spLocks noChangeArrowheads="1"/>
            </p:cNvSpPr>
            <p:nvPr/>
          </p:nvSpPr>
          <p:spPr bwMode="auto">
            <a:xfrm>
              <a:off x="455850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Suburban</a:t>
              </a:r>
              <a:endParaRPr lang="en-GB" sz="1200" b="1" dirty="0">
                <a:latin typeface="+mn-lt"/>
                <a:ea typeface="Geneva" pitchFamily="-107" charset="-128"/>
                <a:cs typeface="+mn-cs"/>
              </a:endParaRPr>
            </a:p>
          </p:txBody>
        </p:sp>
        <p:sp>
          <p:nvSpPr>
            <p:cNvPr id="233"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78%</a:t>
              </a:r>
              <a:endParaRPr lang="en-GB" sz="1400" b="1" dirty="0">
                <a:latin typeface="+mn-lt"/>
                <a:ea typeface="Geneva" pitchFamily="-107" charset="-128"/>
                <a:cs typeface="+mn-cs"/>
              </a:endParaRPr>
            </a:p>
          </p:txBody>
        </p:sp>
        <p:sp>
          <p:nvSpPr>
            <p:cNvPr id="234"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32%</a:t>
              </a:r>
              <a:endParaRPr lang="en-GB" sz="1400" b="1" dirty="0">
                <a:latin typeface="+mn-lt"/>
                <a:ea typeface="Geneva" pitchFamily="-107" charset="-128"/>
                <a:cs typeface="+mn-cs"/>
              </a:endParaRPr>
            </a:p>
          </p:txBody>
        </p:sp>
        <p:sp>
          <p:nvSpPr>
            <p:cNvPr id="235"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55%</a:t>
              </a:r>
              <a:endParaRPr lang="en-GB" sz="1400" b="1" dirty="0">
                <a:latin typeface="+mn-lt"/>
                <a:ea typeface="Geneva" pitchFamily="-107" charset="-128"/>
                <a:cs typeface="+mn-cs"/>
              </a:endParaRPr>
            </a:p>
          </p:txBody>
        </p:sp>
      </p:grpSp>
      <p:grpSp>
        <p:nvGrpSpPr>
          <p:cNvPr id="4" name="Group 237"/>
          <p:cNvGrpSpPr/>
          <p:nvPr/>
        </p:nvGrpSpPr>
        <p:grpSpPr>
          <a:xfrm>
            <a:off x="4629939" y="1781161"/>
            <a:ext cx="928694" cy="4929222"/>
            <a:chOff x="4558501" y="1781161"/>
            <a:chExt cx="928694" cy="4929222"/>
          </a:xfrm>
        </p:grpSpPr>
        <p:sp>
          <p:nvSpPr>
            <p:cNvPr id="239" name="Rectangle 238"/>
            <p:cNvSpPr/>
            <p:nvPr/>
          </p:nvSpPr>
          <p:spPr bwMode="auto">
            <a:xfrm>
              <a:off x="4756285" y="2066913"/>
              <a:ext cx="500066" cy="4643470"/>
            </a:xfrm>
            <a:prstGeom prst="rect">
              <a:avLst/>
            </a:prstGeom>
            <a:solidFill>
              <a:schemeClr val="accent3">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240" name="Text Box 17"/>
            <p:cNvSpPr txBox="1">
              <a:spLocks noChangeArrowheads="1"/>
            </p:cNvSpPr>
            <p:nvPr/>
          </p:nvSpPr>
          <p:spPr bwMode="auto">
            <a:xfrm>
              <a:off x="455850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solidFill>
                    <a:schemeClr val="bg1"/>
                  </a:solidFill>
                  <a:latin typeface="+mn-lt"/>
                  <a:ea typeface="Geneva" pitchFamily="-107" charset="-128"/>
                  <a:cs typeface="+mn-cs"/>
                </a:rPr>
                <a:t>Rural</a:t>
              </a:r>
              <a:endParaRPr lang="en-GB" sz="1200" b="1" dirty="0">
                <a:solidFill>
                  <a:schemeClr val="bg1"/>
                </a:solidFill>
                <a:latin typeface="+mn-lt"/>
                <a:ea typeface="Geneva" pitchFamily="-107" charset="-128"/>
                <a:cs typeface="+mn-cs"/>
              </a:endParaRPr>
            </a:p>
          </p:txBody>
        </p:sp>
        <p:sp>
          <p:nvSpPr>
            <p:cNvPr id="241"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85%</a:t>
              </a:r>
              <a:endParaRPr lang="en-GB" sz="1400" b="1" dirty="0">
                <a:solidFill>
                  <a:schemeClr val="bg1"/>
                </a:solidFill>
                <a:latin typeface="+mn-lt"/>
                <a:ea typeface="Geneva" pitchFamily="-107" charset="-128"/>
                <a:cs typeface="+mn-cs"/>
              </a:endParaRPr>
            </a:p>
          </p:txBody>
        </p:sp>
        <p:sp>
          <p:nvSpPr>
            <p:cNvPr id="242" name="Text Box 17"/>
            <p:cNvSpPr txBox="1">
              <a:spLocks noChangeArrowheads="1"/>
            </p:cNvSpPr>
            <p:nvPr/>
          </p:nvSpPr>
          <p:spPr bwMode="auto">
            <a:xfrm>
              <a:off x="4701377"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sp>
          <p:nvSpPr>
            <p:cNvPr id="243"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57%</a:t>
              </a:r>
              <a:endParaRPr lang="en-GB" sz="1400" b="1" dirty="0">
                <a:solidFill>
                  <a:schemeClr val="bg1"/>
                </a:solidFill>
                <a:latin typeface="+mn-lt"/>
                <a:ea typeface="Geneva" pitchFamily="-107" charset="-128"/>
                <a:cs typeface="+mn-cs"/>
              </a:endParaRPr>
            </a:p>
          </p:txBody>
        </p:sp>
      </p:grpSp>
      <p:grpSp>
        <p:nvGrpSpPr>
          <p:cNvPr id="5" name="Group 245"/>
          <p:cNvGrpSpPr/>
          <p:nvPr/>
        </p:nvGrpSpPr>
        <p:grpSpPr>
          <a:xfrm>
            <a:off x="6415889" y="1781161"/>
            <a:ext cx="928694" cy="4929222"/>
            <a:chOff x="4558501" y="1781161"/>
            <a:chExt cx="928694" cy="4929222"/>
          </a:xfrm>
        </p:grpSpPr>
        <p:sp>
          <p:nvSpPr>
            <p:cNvPr id="247" name="Rectangle 246"/>
            <p:cNvSpPr/>
            <p:nvPr/>
          </p:nvSpPr>
          <p:spPr bwMode="auto">
            <a:xfrm>
              <a:off x="4756285" y="2066913"/>
              <a:ext cx="500066" cy="464347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248" name="Text Box 17"/>
            <p:cNvSpPr txBox="1">
              <a:spLocks noChangeArrowheads="1"/>
            </p:cNvSpPr>
            <p:nvPr/>
          </p:nvSpPr>
          <p:spPr bwMode="auto">
            <a:xfrm>
              <a:off x="455850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Urban</a:t>
              </a:r>
              <a:endParaRPr lang="en-GB" sz="1200" b="1" dirty="0">
                <a:latin typeface="+mn-lt"/>
                <a:ea typeface="Geneva" pitchFamily="-107" charset="-128"/>
                <a:cs typeface="+mn-cs"/>
              </a:endParaRPr>
            </a:p>
          </p:txBody>
        </p:sp>
        <p:sp>
          <p:nvSpPr>
            <p:cNvPr id="249"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15%</a:t>
              </a:r>
              <a:endParaRPr lang="en-GB" sz="1400" b="1" dirty="0">
                <a:solidFill>
                  <a:schemeClr val="bg1"/>
                </a:solidFill>
                <a:latin typeface="+mn-lt"/>
                <a:ea typeface="Geneva" pitchFamily="-107" charset="-128"/>
                <a:cs typeface="+mn-cs"/>
              </a:endParaRPr>
            </a:p>
          </p:txBody>
        </p:sp>
        <p:sp>
          <p:nvSpPr>
            <p:cNvPr id="250" name="Text Box 17"/>
            <p:cNvSpPr txBox="1">
              <a:spLocks noChangeArrowheads="1"/>
            </p:cNvSpPr>
            <p:nvPr/>
          </p:nvSpPr>
          <p:spPr bwMode="auto">
            <a:xfrm>
              <a:off x="4701377"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28%</a:t>
              </a:r>
              <a:endParaRPr lang="en-GB" sz="1400" b="1" dirty="0">
                <a:solidFill>
                  <a:schemeClr val="bg1"/>
                </a:solidFill>
                <a:latin typeface="+mn-lt"/>
                <a:ea typeface="Geneva" pitchFamily="-107" charset="-128"/>
                <a:cs typeface="+mn-cs"/>
              </a:endParaRPr>
            </a:p>
          </p:txBody>
        </p:sp>
        <p:sp>
          <p:nvSpPr>
            <p:cNvPr id="251"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21%</a:t>
              </a:r>
              <a:endParaRPr lang="en-GB" sz="1400" b="1" dirty="0">
                <a:solidFill>
                  <a:schemeClr val="bg1"/>
                </a:solidFill>
                <a:latin typeface="+mn-lt"/>
                <a:ea typeface="Geneva" pitchFamily="-107" charset="-128"/>
                <a:cs typeface="+mn-cs"/>
              </a:endParaRPr>
            </a:p>
          </p:txBody>
        </p:sp>
      </p:grpSp>
      <p:grpSp>
        <p:nvGrpSpPr>
          <p:cNvPr id="6" name="Group 253"/>
          <p:cNvGrpSpPr/>
          <p:nvPr/>
        </p:nvGrpSpPr>
        <p:grpSpPr>
          <a:xfrm>
            <a:off x="7058831" y="1781161"/>
            <a:ext cx="928694" cy="4929222"/>
            <a:chOff x="4558501" y="1781161"/>
            <a:chExt cx="928694" cy="4929222"/>
          </a:xfrm>
        </p:grpSpPr>
        <p:sp>
          <p:nvSpPr>
            <p:cNvPr id="255" name="Rectangle 254"/>
            <p:cNvSpPr/>
            <p:nvPr/>
          </p:nvSpPr>
          <p:spPr bwMode="auto">
            <a:xfrm>
              <a:off x="4756285" y="2066913"/>
              <a:ext cx="500066" cy="4643470"/>
            </a:xfrm>
            <a:prstGeom prst="rect">
              <a:avLst/>
            </a:prstGeom>
            <a:solidFill>
              <a:schemeClr val="accent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256" name="Text Box 17"/>
            <p:cNvSpPr txBox="1">
              <a:spLocks noChangeArrowheads="1"/>
            </p:cNvSpPr>
            <p:nvPr/>
          </p:nvSpPr>
          <p:spPr bwMode="auto">
            <a:xfrm>
              <a:off x="455850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Suburban</a:t>
              </a:r>
              <a:endParaRPr lang="en-GB" sz="1200" b="1" dirty="0">
                <a:latin typeface="+mn-lt"/>
                <a:ea typeface="Geneva" pitchFamily="-107" charset="-128"/>
                <a:cs typeface="+mn-cs"/>
              </a:endParaRPr>
            </a:p>
          </p:txBody>
        </p:sp>
        <p:sp>
          <p:nvSpPr>
            <p:cNvPr id="257"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11%</a:t>
              </a:r>
              <a:endParaRPr lang="en-GB" sz="1400" b="1" dirty="0">
                <a:solidFill>
                  <a:schemeClr val="bg1"/>
                </a:solidFill>
                <a:latin typeface="+mn-lt"/>
                <a:ea typeface="Geneva" pitchFamily="-107" charset="-128"/>
                <a:cs typeface="+mn-cs"/>
              </a:endParaRPr>
            </a:p>
          </p:txBody>
        </p:sp>
        <p:sp>
          <p:nvSpPr>
            <p:cNvPr id="258"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37%</a:t>
              </a:r>
              <a:endParaRPr lang="en-GB" sz="1400" b="1" dirty="0">
                <a:solidFill>
                  <a:schemeClr val="bg1"/>
                </a:solidFill>
                <a:latin typeface="+mn-lt"/>
                <a:ea typeface="Geneva" pitchFamily="-107" charset="-128"/>
                <a:cs typeface="+mn-cs"/>
              </a:endParaRPr>
            </a:p>
          </p:txBody>
        </p:sp>
        <p:sp>
          <p:nvSpPr>
            <p:cNvPr id="259"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grpSp>
      <p:grpSp>
        <p:nvGrpSpPr>
          <p:cNvPr id="7" name="Group 261"/>
          <p:cNvGrpSpPr/>
          <p:nvPr/>
        </p:nvGrpSpPr>
        <p:grpSpPr>
          <a:xfrm>
            <a:off x="7701773" y="1781161"/>
            <a:ext cx="928694" cy="4929222"/>
            <a:chOff x="4558501" y="1781161"/>
            <a:chExt cx="928694" cy="4929222"/>
          </a:xfrm>
        </p:grpSpPr>
        <p:sp>
          <p:nvSpPr>
            <p:cNvPr id="263" name="Rectangle 262"/>
            <p:cNvSpPr/>
            <p:nvPr/>
          </p:nvSpPr>
          <p:spPr bwMode="auto">
            <a:xfrm>
              <a:off x="4756285" y="2066913"/>
              <a:ext cx="500066" cy="4643470"/>
            </a:xfrm>
            <a:prstGeom prst="rect">
              <a:avLst/>
            </a:prstGeom>
            <a:solidFill>
              <a:schemeClr val="accent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264" name="Text Box 17"/>
            <p:cNvSpPr txBox="1">
              <a:spLocks noChangeArrowheads="1"/>
            </p:cNvSpPr>
            <p:nvPr/>
          </p:nvSpPr>
          <p:spPr bwMode="auto">
            <a:xfrm>
              <a:off x="455850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solidFill>
                    <a:schemeClr val="bg1"/>
                  </a:solidFill>
                  <a:latin typeface="+mn-lt"/>
                  <a:ea typeface="Geneva" pitchFamily="-107" charset="-128"/>
                  <a:cs typeface="+mn-cs"/>
                </a:rPr>
                <a:t>Rural</a:t>
              </a:r>
              <a:endParaRPr lang="en-GB" sz="1200" b="1" dirty="0">
                <a:solidFill>
                  <a:schemeClr val="bg1"/>
                </a:solidFill>
                <a:latin typeface="+mn-lt"/>
                <a:ea typeface="Geneva" pitchFamily="-107" charset="-128"/>
                <a:cs typeface="+mn-cs"/>
              </a:endParaRPr>
            </a:p>
          </p:txBody>
        </p:sp>
        <p:sp>
          <p:nvSpPr>
            <p:cNvPr id="265"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a:t>
              </a:r>
              <a:endParaRPr lang="en-GB" sz="1400" b="1" dirty="0">
                <a:solidFill>
                  <a:schemeClr val="bg1"/>
                </a:solidFill>
                <a:latin typeface="+mn-lt"/>
                <a:ea typeface="Geneva" pitchFamily="-107" charset="-128"/>
                <a:cs typeface="+mn-cs"/>
              </a:endParaRPr>
            </a:p>
          </p:txBody>
        </p:sp>
        <p:sp>
          <p:nvSpPr>
            <p:cNvPr id="266"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45%</a:t>
              </a:r>
              <a:endParaRPr lang="en-GB" sz="1400" b="1" dirty="0">
                <a:solidFill>
                  <a:schemeClr val="bg1"/>
                </a:solidFill>
                <a:latin typeface="+mn-lt"/>
                <a:ea typeface="Geneva" pitchFamily="-107" charset="-128"/>
                <a:cs typeface="+mn-cs"/>
              </a:endParaRPr>
            </a:p>
          </p:txBody>
        </p:sp>
        <p:sp>
          <p:nvSpPr>
            <p:cNvPr id="267"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25%</a:t>
              </a:r>
              <a:endParaRPr lang="en-GB" sz="1400" b="1" dirty="0">
                <a:solidFill>
                  <a:schemeClr val="bg1"/>
                </a:solidFill>
                <a:latin typeface="+mn-lt"/>
                <a:ea typeface="Geneva" pitchFamily="-107" charset="-128"/>
                <a:cs typeface="+mn-cs"/>
              </a:endParaRPr>
            </a:p>
          </p:txBody>
        </p:sp>
      </p:grpSp>
      <p:grpSp>
        <p:nvGrpSpPr>
          <p:cNvPr id="8" name="Group 126"/>
          <p:cNvGrpSpPr/>
          <p:nvPr/>
        </p:nvGrpSpPr>
        <p:grpSpPr>
          <a:xfrm>
            <a:off x="2701113" y="1781161"/>
            <a:ext cx="928694" cy="4929222"/>
            <a:chOff x="4541971" y="1781161"/>
            <a:chExt cx="928694" cy="4929222"/>
          </a:xfrm>
        </p:grpSpPr>
        <p:sp>
          <p:nvSpPr>
            <p:cNvPr id="128" name="Rectangle 127"/>
            <p:cNvSpPr/>
            <p:nvPr/>
          </p:nvSpPr>
          <p:spPr bwMode="auto">
            <a:xfrm>
              <a:off x="4756285" y="2066913"/>
              <a:ext cx="500066" cy="4643470"/>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29" name="Text Box 17"/>
            <p:cNvSpPr txBox="1">
              <a:spLocks noChangeArrowheads="1"/>
            </p:cNvSpPr>
            <p:nvPr/>
          </p:nvSpPr>
          <p:spPr bwMode="auto">
            <a:xfrm>
              <a:off x="454197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All UK</a:t>
              </a:r>
              <a:endParaRPr lang="en-GB" sz="1200" b="1" dirty="0">
                <a:latin typeface="+mn-lt"/>
                <a:ea typeface="Geneva" pitchFamily="-107" charset="-128"/>
                <a:cs typeface="+mn-cs"/>
              </a:endParaRPr>
            </a:p>
          </p:txBody>
        </p:sp>
        <p:sp>
          <p:nvSpPr>
            <p:cNvPr id="130" name="Text Box 17"/>
            <p:cNvSpPr txBox="1">
              <a:spLocks noChangeArrowheads="1"/>
            </p:cNvSpPr>
            <p:nvPr/>
          </p:nvSpPr>
          <p:spPr bwMode="auto">
            <a:xfrm>
              <a:off x="4756285"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78%</a:t>
              </a:r>
              <a:endParaRPr lang="en-GB" sz="1400" b="1" dirty="0">
                <a:solidFill>
                  <a:schemeClr val="bg1"/>
                </a:solidFill>
                <a:latin typeface="+mn-lt"/>
                <a:ea typeface="Geneva" pitchFamily="-107" charset="-128"/>
                <a:cs typeface="+mn-cs"/>
              </a:endParaRPr>
            </a:p>
          </p:txBody>
        </p:sp>
        <p:sp>
          <p:nvSpPr>
            <p:cNvPr id="131" name="Text Box 17"/>
            <p:cNvSpPr txBox="1">
              <a:spLocks noChangeArrowheads="1"/>
            </p:cNvSpPr>
            <p:nvPr/>
          </p:nvSpPr>
          <p:spPr bwMode="auto">
            <a:xfrm>
              <a:off x="4756285"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32%</a:t>
              </a:r>
              <a:endParaRPr lang="en-GB" sz="1400" b="1" dirty="0">
                <a:solidFill>
                  <a:schemeClr val="bg1"/>
                </a:solidFill>
                <a:latin typeface="+mn-lt"/>
                <a:ea typeface="Geneva" pitchFamily="-107" charset="-128"/>
                <a:cs typeface="+mn-cs"/>
              </a:endParaRPr>
            </a:p>
          </p:txBody>
        </p:sp>
        <p:sp>
          <p:nvSpPr>
            <p:cNvPr id="132" name="Text Box 17"/>
            <p:cNvSpPr txBox="1">
              <a:spLocks noChangeArrowheads="1"/>
            </p:cNvSpPr>
            <p:nvPr/>
          </p:nvSpPr>
          <p:spPr bwMode="auto">
            <a:xfrm>
              <a:off x="4756285"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56%</a:t>
              </a:r>
              <a:endParaRPr lang="en-GB" sz="1400" b="1" dirty="0">
                <a:solidFill>
                  <a:schemeClr val="bg1"/>
                </a:solidFill>
                <a:latin typeface="+mn-lt"/>
                <a:ea typeface="Geneva" pitchFamily="-107" charset="-128"/>
                <a:cs typeface="+mn-cs"/>
              </a:endParaRPr>
            </a:p>
          </p:txBody>
        </p:sp>
      </p:grpSp>
      <p:grpSp>
        <p:nvGrpSpPr>
          <p:cNvPr id="9" name="Group 141"/>
          <p:cNvGrpSpPr/>
          <p:nvPr/>
        </p:nvGrpSpPr>
        <p:grpSpPr>
          <a:xfrm>
            <a:off x="5993531" y="2066913"/>
            <a:ext cx="597804" cy="4643470"/>
            <a:chOff x="6350721" y="2066913"/>
            <a:chExt cx="597804" cy="4643470"/>
          </a:xfrm>
        </p:grpSpPr>
        <p:sp>
          <p:nvSpPr>
            <p:cNvPr id="143" name="Rectangle 142"/>
            <p:cNvSpPr/>
            <p:nvPr/>
          </p:nvSpPr>
          <p:spPr bwMode="auto">
            <a:xfrm>
              <a:off x="6350721" y="2066913"/>
              <a:ext cx="500066" cy="4643470"/>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44" name="Text Box 17"/>
            <p:cNvSpPr txBox="1">
              <a:spLocks noChangeArrowheads="1"/>
            </p:cNvSpPr>
            <p:nvPr/>
          </p:nvSpPr>
          <p:spPr bwMode="auto">
            <a:xfrm>
              <a:off x="6363871" y="22812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11%</a:t>
              </a:r>
              <a:endParaRPr lang="en-GB" sz="1400" b="1" dirty="0">
                <a:solidFill>
                  <a:schemeClr val="bg1"/>
                </a:solidFill>
                <a:latin typeface="+mn-lt"/>
                <a:ea typeface="Geneva" pitchFamily="-107" charset="-128"/>
                <a:cs typeface="+mn-cs"/>
              </a:endParaRPr>
            </a:p>
          </p:txBody>
        </p:sp>
        <p:sp>
          <p:nvSpPr>
            <p:cNvPr id="145" name="Text Box 17"/>
            <p:cNvSpPr txBox="1">
              <a:spLocks noChangeArrowheads="1"/>
            </p:cNvSpPr>
            <p:nvPr/>
          </p:nvSpPr>
          <p:spPr bwMode="auto">
            <a:xfrm>
              <a:off x="6363871" y="5281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37%</a:t>
              </a:r>
              <a:endParaRPr lang="en-GB" sz="1400" b="1" dirty="0">
                <a:solidFill>
                  <a:schemeClr val="bg1"/>
                </a:solidFill>
                <a:latin typeface="+mn-lt"/>
                <a:ea typeface="Geneva" pitchFamily="-107" charset="-128"/>
                <a:cs typeface="+mn-cs"/>
              </a:endParaRPr>
            </a:p>
          </p:txBody>
        </p:sp>
        <p:sp>
          <p:nvSpPr>
            <p:cNvPr id="146" name="Text Box 17"/>
            <p:cNvSpPr txBox="1">
              <a:spLocks noChangeArrowheads="1"/>
            </p:cNvSpPr>
            <p:nvPr/>
          </p:nvSpPr>
          <p:spPr bwMode="auto">
            <a:xfrm>
              <a:off x="6350721" y="378142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grpSp>
      <p:sp>
        <p:nvSpPr>
          <p:cNvPr id="149" name="Text Box 17"/>
          <p:cNvSpPr txBox="1">
            <a:spLocks noChangeArrowheads="1"/>
          </p:cNvSpPr>
          <p:nvPr/>
        </p:nvSpPr>
        <p:spPr bwMode="auto">
          <a:xfrm>
            <a:off x="5772947"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All UK</a:t>
            </a:r>
            <a:endParaRPr lang="en-GB" sz="1200" b="1" dirty="0">
              <a:latin typeface="+mn-lt"/>
              <a:ea typeface="Geneva" pitchFamily="-107" charset="-128"/>
              <a:cs typeface="+mn-cs"/>
            </a:endParaRPr>
          </a:p>
        </p:txBody>
      </p:sp>
      <p:sp>
        <p:nvSpPr>
          <p:cNvPr id="159" name="Text Box 17"/>
          <p:cNvSpPr txBox="1">
            <a:spLocks noChangeArrowheads="1"/>
          </p:cNvSpPr>
          <p:nvPr/>
        </p:nvSpPr>
        <p:spPr bwMode="auto">
          <a:xfrm>
            <a:off x="4629939"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Rural</a:t>
            </a:r>
            <a:endParaRPr lang="en-GB" sz="1200" b="1" dirty="0">
              <a:latin typeface="+mn-lt"/>
              <a:ea typeface="Geneva" pitchFamily="-107" charset="-128"/>
              <a:cs typeface="+mn-cs"/>
            </a:endParaRPr>
          </a:p>
        </p:txBody>
      </p:sp>
      <p:sp>
        <p:nvSpPr>
          <p:cNvPr id="160" name="Text Box 17"/>
          <p:cNvSpPr txBox="1">
            <a:spLocks noChangeArrowheads="1"/>
          </p:cNvSpPr>
          <p:nvPr/>
        </p:nvSpPr>
        <p:spPr bwMode="auto">
          <a:xfrm>
            <a:off x="7701773"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Rural</a:t>
            </a:r>
            <a:endParaRPr lang="en-GB" sz="1200" b="1" dirty="0">
              <a:latin typeface="+mn-lt"/>
              <a:ea typeface="Geneva" pitchFamily="-107" charset="-128"/>
              <a:cs typeface="+mn-cs"/>
            </a:endParaRPr>
          </a:p>
        </p:txBody>
      </p:sp>
      <p:sp>
        <p:nvSpPr>
          <p:cNvPr id="62" name="Rectangle 61"/>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61" name="Rectangle 60"/>
          <p:cNvSpPr/>
          <p:nvPr/>
        </p:nvSpPr>
        <p:spPr bwMode="auto">
          <a:xfrm>
            <a:off x="3554379" y="2281227"/>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63" name="Rectangle 62"/>
          <p:cNvSpPr/>
          <p:nvPr/>
        </p:nvSpPr>
        <p:spPr bwMode="auto">
          <a:xfrm>
            <a:off x="4844253" y="5279343"/>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64" name="Rectangle 63"/>
          <p:cNvSpPr/>
          <p:nvPr/>
        </p:nvSpPr>
        <p:spPr bwMode="auto">
          <a:xfrm>
            <a:off x="6626213" y="5279343"/>
            <a:ext cx="504056" cy="288032"/>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65" name="Oval 64"/>
          <p:cNvSpPr/>
          <p:nvPr/>
        </p:nvSpPr>
        <p:spPr bwMode="auto">
          <a:xfrm>
            <a:off x="3486931" y="527934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6" name="Oval 65"/>
          <p:cNvSpPr/>
          <p:nvPr/>
        </p:nvSpPr>
        <p:spPr bwMode="auto">
          <a:xfrm>
            <a:off x="4772815" y="2281227"/>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7" name="Oval 66"/>
          <p:cNvSpPr/>
          <p:nvPr/>
        </p:nvSpPr>
        <p:spPr bwMode="auto">
          <a:xfrm>
            <a:off x="7844649" y="5279343"/>
            <a:ext cx="576064"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Views on motoring </a:t>
            </a:r>
            <a:r>
              <a:rPr lang="en-GB" dirty="0" smtClean="0">
                <a:latin typeface="Arial" pitchFamily="34" charset="0"/>
                <a:ea typeface="Geneva"/>
                <a:cs typeface="Geneva"/>
              </a:rPr>
              <a:t>–</a:t>
            </a:r>
            <a:r>
              <a:rPr dirty="0" smtClean="0">
                <a:latin typeface="Arial" pitchFamily="34" charset="0"/>
                <a:ea typeface="Geneva"/>
                <a:cs typeface="Geneva"/>
              </a:rPr>
              <a:t> me and my car.</a:t>
            </a:r>
            <a:br>
              <a:rPr dirty="0" smtClean="0">
                <a:latin typeface="Arial" pitchFamily="34" charset="0"/>
                <a:ea typeface="Geneva"/>
                <a:cs typeface="Geneva"/>
              </a:rPr>
            </a:br>
            <a:r>
              <a:rPr sz="1400" dirty="0" smtClean="0">
                <a:latin typeface="Arial" pitchFamily="34" charset="0"/>
                <a:ea typeface="Geneva"/>
                <a:cs typeface="Geneva"/>
              </a:rPr>
              <a:t>17-24 year olds are more likely to be flexible in terms of taking public transport or adjusting to a carless lifestyle, as are those who live in cities and towns.</a:t>
            </a:r>
            <a:endParaRPr dirty="0" smtClean="0">
              <a:latin typeface="Arial" pitchFamily="34" charset="0"/>
              <a:ea typeface="Geneva"/>
              <a:cs typeface="Geneva"/>
            </a:endParaRPr>
          </a:p>
        </p:txBody>
      </p:sp>
      <p:sp>
        <p:nvSpPr>
          <p:cNvPr id="18" name="Rectangle 23"/>
          <p:cNvSpPr>
            <a:spLocks noChangeArrowheads="1"/>
          </p:cNvSpPr>
          <p:nvPr/>
        </p:nvSpPr>
        <p:spPr bwMode="auto">
          <a:xfrm>
            <a:off x="1568451" y="6921500"/>
            <a:ext cx="6512172"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S1Q2a/b  Thinking broadly about a wide range of motoring issues, how strongly do you agree or disagree</a:t>
            </a:r>
          </a:p>
          <a:p>
            <a:pPr marL="391077" indent="-391077" eaLnBrk="0" hangingPunct="0">
              <a:defRPr/>
            </a:pPr>
            <a:r>
              <a:rPr lang="en-GB" sz="1000" dirty="0" smtClean="0">
                <a:solidFill>
                  <a:srgbClr val="4D4D4D"/>
                </a:solidFill>
                <a:latin typeface="+mn-lt"/>
              </a:rPr>
              <a:t> with the following statements regarding motoring?                         </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t>
            </a:r>
            <a:r>
              <a:rPr lang="en-GB" sz="1000" dirty="0" smtClean="0">
                <a:solidFill>
                  <a:srgbClr val="4D4D4D"/>
                </a:solidFill>
                <a:latin typeface="+mn-lt"/>
              </a:rPr>
              <a:t>all respondents </a:t>
            </a:r>
            <a:r>
              <a:rPr lang="en-GB" sz="1000" dirty="0" smtClean="0">
                <a:solidFill>
                  <a:srgbClr val="4D4D4D"/>
                </a:solidFill>
              </a:rPr>
              <a:t>(n= 1,542)</a:t>
            </a:r>
            <a:endParaRPr lang="en-GB" sz="1000" dirty="0">
              <a:solidFill>
                <a:srgbClr val="4D4D4D"/>
              </a:solidFill>
              <a:latin typeface="+mn-lt"/>
            </a:endParaRPr>
          </a:p>
        </p:txBody>
      </p:sp>
      <p:graphicFrame>
        <p:nvGraphicFramePr>
          <p:cNvPr id="32" name="Chart 31"/>
          <p:cNvGraphicFramePr>
            <a:graphicFrameLocks/>
          </p:cNvGraphicFramePr>
          <p:nvPr/>
        </p:nvGraphicFramePr>
        <p:xfrm>
          <a:off x="1486666" y="1566847"/>
          <a:ext cx="9201971"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71" name="Rectangle 70"/>
          <p:cNvSpPr/>
          <p:nvPr/>
        </p:nvSpPr>
        <p:spPr>
          <a:xfrm>
            <a:off x="343659" y="2414078"/>
            <a:ext cx="1571636" cy="769441"/>
          </a:xfrm>
          <a:prstGeom prst="rect">
            <a:avLst/>
          </a:prstGeom>
        </p:spPr>
        <p:txBody>
          <a:bodyPr wrap="square">
            <a:spAutoFit/>
          </a:bodyPr>
          <a:lstStyle/>
          <a:p>
            <a:r>
              <a:rPr lang="en-GB" dirty="0" smtClean="0"/>
              <a:t>I would find it very difficult to adjust my lifestyle to being without a car	</a:t>
            </a:r>
          </a:p>
        </p:txBody>
      </p:sp>
      <p:sp>
        <p:nvSpPr>
          <p:cNvPr id="76" name="Rectangle 75"/>
          <p:cNvSpPr/>
          <p:nvPr/>
        </p:nvSpPr>
        <p:spPr>
          <a:xfrm>
            <a:off x="343659" y="5638813"/>
            <a:ext cx="1571636" cy="769441"/>
          </a:xfrm>
          <a:prstGeom prst="rect">
            <a:avLst/>
          </a:prstGeom>
        </p:spPr>
        <p:txBody>
          <a:bodyPr wrap="square">
            <a:spAutoFit/>
          </a:bodyPr>
          <a:lstStyle/>
          <a:p>
            <a:r>
              <a:rPr lang="en-GB" dirty="0" smtClean="0"/>
              <a:t>Most people in cars could use public transport instead	</a:t>
            </a:r>
          </a:p>
        </p:txBody>
      </p:sp>
      <p:sp>
        <p:nvSpPr>
          <p:cNvPr id="78" name="Rectangle 77"/>
          <p:cNvSpPr/>
          <p:nvPr/>
        </p:nvSpPr>
        <p:spPr>
          <a:xfrm>
            <a:off x="343659" y="4123948"/>
            <a:ext cx="1571636" cy="600164"/>
          </a:xfrm>
          <a:prstGeom prst="rect">
            <a:avLst/>
          </a:prstGeom>
        </p:spPr>
        <p:txBody>
          <a:bodyPr wrap="square">
            <a:spAutoFit/>
          </a:bodyPr>
          <a:lstStyle/>
          <a:p>
            <a:r>
              <a:rPr lang="en-GB" dirty="0" smtClean="0"/>
              <a:t>I would use my car less if public transport were better</a:t>
            </a:r>
          </a:p>
        </p:txBody>
      </p:sp>
      <p:sp>
        <p:nvSpPr>
          <p:cNvPr id="43" name="Text Box 17"/>
          <p:cNvSpPr txBox="1">
            <a:spLocks noChangeArrowheads="1"/>
          </p:cNvSpPr>
          <p:nvPr/>
        </p:nvSpPr>
        <p:spPr bwMode="auto">
          <a:xfrm>
            <a:off x="1743919" y="1566847"/>
            <a:ext cx="216024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agree...</a:t>
            </a:r>
            <a:endParaRPr lang="en-GB" sz="1400" b="1" dirty="0">
              <a:latin typeface="+mn-lt"/>
              <a:ea typeface="Geneva" pitchFamily="-107" charset="-128"/>
              <a:cs typeface="+mn-cs"/>
            </a:endParaRPr>
          </a:p>
        </p:txBody>
      </p:sp>
      <p:sp>
        <p:nvSpPr>
          <p:cNvPr id="57" name="TextBox 56"/>
          <p:cNvSpPr txBox="1"/>
          <p:nvPr/>
        </p:nvSpPr>
        <p:spPr>
          <a:xfrm>
            <a:off x="2175397" y="5628788"/>
            <a:ext cx="1832553" cy="938719"/>
          </a:xfrm>
          <a:prstGeom prst="rect">
            <a:avLst/>
          </a:prstGeom>
          <a:noFill/>
        </p:spPr>
        <p:txBody>
          <a:bodyPr wrap="none" rtlCol="0">
            <a:spAutoFit/>
          </a:bodyPr>
          <a:lstStyle/>
          <a:p>
            <a:r>
              <a:rPr lang="en-GB" dirty="0" smtClean="0"/>
              <a:t>52% 17-24 yrs old</a:t>
            </a:r>
          </a:p>
          <a:p>
            <a:r>
              <a:rPr lang="en-GB" dirty="0" smtClean="0"/>
              <a:t>37% Drive &lt;6,000 miles/yr</a:t>
            </a:r>
          </a:p>
          <a:p>
            <a:r>
              <a:rPr lang="en-GB" dirty="0" smtClean="0"/>
              <a:t>48% London </a:t>
            </a:r>
          </a:p>
          <a:p>
            <a:r>
              <a:rPr lang="en-GB" dirty="0" smtClean="0"/>
              <a:t>41% North East</a:t>
            </a:r>
          </a:p>
          <a:p>
            <a:r>
              <a:rPr lang="en-GB" dirty="0" smtClean="0"/>
              <a:t>42% City/town</a:t>
            </a:r>
            <a:endParaRPr lang="en-GB" dirty="0"/>
          </a:p>
        </p:txBody>
      </p:sp>
      <p:sp>
        <p:nvSpPr>
          <p:cNvPr id="58" name="TextBox 57"/>
          <p:cNvSpPr txBox="1"/>
          <p:nvPr/>
        </p:nvSpPr>
        <p:spPr>
          <a:xfrm>
            <a:off x="8273277" y="5602387"/>
            <a:ext cx="1911101" cy="938719"/>
          </a:xfrm>
          <a:prstGeom prst="rect">
            <a:avLst/>
          </a:prstGeom>
          <a:noFill/>
        </p:spPr>
        <p:txBody>
          <a:bodyPr wrap="none" rtlCol="0">
            <a:spAutoFit/>
          </a:bodyPr>
          <a:lstStyle/>
          <a:p>
            <a:r>
              <a:rPr lang="en-GB" dirty="0" smtClean="0"/>
              <a:t>44% 45-64 yrs old</a:t>
            </a:r>
          </a:p>
          <a:p>
            <a:r>
              <a:rPr lang="en-GB" dirty="0" smtClean="0"/>
              <a:t>42% ABC1</a:t>
            </a:r>
          </a:p>
          <a:p>
            <a:r>
              <a:rPr lang="en-GB" dirty="0" smtClean="0"/>
              <a:t>53% Company car drivers</a:t>
            </a:r>
          </a:p>
          <a:p>
            <a:r>
              <a:rPr lang="en-GB" dirty="0" smtClean="0"/>
              <a:t>57% Drive &gt;12,000 miles/yr</a:t>
            </a:r>
          </a:p>
          <a:p>
            <a:r>
              <a:rPr lang="en-GB" dirty="0" smtClean="0"/>
              <a:t>45% Village/Rural</a:t>
            </a:r>
            <a:endParaRPr lang="en-GB" dirty="0"/>
          </a:p>
        </p:txBody>
      </p:sp>
      <p:sp>
        <p:nvSpPr>
          <p:cNvPr id="59" name="TextBox 58"/>
          <p:cNvSpPr txBox="1"/>
          <p:nvPr/>
        </p:nvSpPr>
        <p:spPr>
          <a:xfrm>
            <a:off x="2103389" y="2342640"/>
            <a:ext cx="2088232" cy="938719"/>
          </a:xfrm>
          <a:prstGeom prst="rect">
            <a:avLst/>
          </a:prstGeom>
          <a:noFill/>
        </p:spPr>
        <p:txBody>
          <a:bodyPr wrap="square" rtlCol="0">
            <a:spAutoFit/>
          </a:bodyPr>
          <a:lstStyle/>
          <a:p>
            <a:r>
              <a:rPr lang="en-GB" dirty="0" smtClean="0"/>
              <a:t>84% 45-64 years old</a:t>
            </a:r>
          </a:p>
          <a:p>
            <a:r>
              <a:rPr lang="en-GB" dirty="0" smtClean="0"/>
              <a:t>80% Female</a:t>
            </a:r>
          </a:p>
          <a:p>
            <a:r>
              <a:rPr lang="en-GB" dirty="0" smtClean="0"/>
              <a:t>86% Drive &gt;12,00 miles/yr</a:t>
            </a:r>
          </a:p>
          <a:p>
            <a:r>
              <a:rPr lang="en-GB" dirty="0" smtClean="0"/>
              <a:t>85% East of England</a:t>
            </a:r>
          </a:p>
          <a:p>
            <a:r>
              <a:rPr lang="en-GB" dirty="0" smtClean="0"/>
              <a:t>85% Village/rural</a:t>
            </a:r>
          </a:p>
        </p:txBody>
      </p:sp>
      <p:sp>
        <p:nvSpPr>
          <p:cNvPr id="60" name="TextBox 59"/>
          <p:cNvSpPr txBox="1"/>
          <p:nvPr/>
        </p:nvSpPr>
        <p:spPr>
          <a:xfrm>
            <a:off x="8440663" y="2053233"/>
            <a:ext cx="184731" cy="261610"/>
          </a:xfrm>
          <a:prstGeom prst="rect">
            <a:avLst/>
          </a:prstGeom>
          <a:noFill/>
        </p:spPr>
        <p:txBody>
          <a:bodyPr wrap="none" rtlCol="0">
            <a:spAutoFit/>
          </a:bodyPr>
          <a:lstStyle/>
          <a:p>
            <a:endParaRPr lang="en-GB" dirty="0"/>
          </a:p>
        </p:txBody>
      </p:sp>
      <p:sp>
        <p:nvSpPr>
          <p:cNvPr id="17" name="TextBox 16"/>
          <p:cNvSpPr txBox="1"/>
          <p:nvPr/>
        </p:nvSpPr>
        <p:spPr>
          <a:xfrm>
            <a:off x="8296647" y="2271202"/>
            <a:ext cx="1832553" cy="938719"/>
          </a:xfrm>
          <a:prstGeom prst="rect">
            <a:avLst/>
          </a:prstGeom>
          <a:noFill/>
        </p:spPr>
        <p:txBody>
          <a:bodyPr wrap="none" rtlCol="0">
            <a:spAutoFit/>
          </a:bodyPr>
          <a:lstStyle/>
          <a:p>
            <a:r>
              <a:rPr lang="en-GB" dirty="0" smtClean="0"/>
              <a:t>21% 17-24 yrs old</a:t>
            </a:r>
          </a:p>
          <a:p>
            <a:r>
              <a:rPr lang="en-GB" dirty="0" smtClean="0"/>
              <a:t>14% Drive &lt;6,000 miles/yr</a:t>
            </a:r>
          </a:p>
          <a:p>
            <a:r>
              <a:rPr lang="en-GB" dirty="0" smtClean="0"/>
              <a:t>16% London</a:t>
            </a:r>
          </a:p>
          <a:p>
            <a:r>
              <a:rPr lang="en-GB" dirty="0" smtClean="0"/>
              <a:t>15% City/town</a:t>
            </a:r>
          </a:p>
          <a:p>
            <a:r>
              <a:rPr lang="en-GB" dirty="0" smtClean="0"/>
              <a:t>18% 0-9 years driving</a:t>
            </a:r>
          </a:p>
        </p:txBody>
      </p:sp>
      <p:sp>
        <p:nvSpPr>
          <p:cNvPr id="19" name="TextBox 18"/>
          <p:cNvSpPr txBox="1"/>
          <p:nvPr/>
        </p:nvSpPr>
        <p:spPr>
          <a:xfrm>
            <a:off x="2175397" y="4067177"/>
            <a:ext cx="1547218" cy="769441"/>
          </a:xfrm>
          <a:prstGeom prst="rect">
            <a:avLst/>
          </a:prstGeom>
          <a:noFill/>
        </p:spPr>
        <p:txBody>
          <a:bodyPr wrap="none" rtlCol="0">
            <a:spAutoFit/>
          </a:bodyPr>
          <a:lstStyle/>
          <a:p>
            <a:r>
              <a:rPr lang="en-GB" dirty="0" smtClean="0"/>
              <a:t>69% 17-24 years old</a:t>
            </a:r>
          </a:p>
          <a:p>
            <a:r>
              <a:rPr lang="en-GB" dirty="0" smtClean="0"/>
              <a:t>59% ABC1</a:t>
            </a:r>
          </a:p>
          <a:p>
            <a:r>
              <a:rPr lang="en-GB" dirty="0" smtClean="0"/>
              <a:t>64% 0-9 years driving</a:t>
            </a:r>
          </a:p>
          <a:p>
            <a:r>
              <a:rPr lang="en-GB" dirty="0" smtClean="0"/>
              <a:t>64% Scotland</a:t>
            </a:r>
          </a:p>
        </p:txBody>
      </p:sp>
      <p:sp>
        <p:nvSpPr>
          <p:cNvPr id="20" name="TextBox 19"/>
          <p:cNvSpPr txBox="1"/>
          <p:nvPr/>
        </p:nvSpPr>
        <p:spPr>
          <a:xfrm>
            <a:off x="8296647" y="4068887"/>
            <a:ext cx="2149948" cy="769441"/>
          </a:xfrm>
          <a:prstGeom prst="rect">
            <a:avLst/>
          </a:prstGeom>
          <a:noFill/>
        </p:spPr>
        <p:txBody>
          <a:bodyPr wrap="none" rtlCol="0">
            <a:spAutoFit/>
          </a:bodyPr>
          <a:lstStyle/>
          <a:p>
            <a:r>
              <a:rPr lang="en-GB" dirty="0" smtClean="0"/>
              <a:t>26% 45-64 years old</a:t>
            </a:r>
          </a:p>
          <a:p>
            <a:r>
              <a:rPr lang="en-GB" dirty="0" smtClean="0"/>
              <a:t>28% Drive &gt;12,000 miles/yr</a:t>
            </a:r>
          </a:p>
          <a:p>
            <a:r>
              <a:rPr lang="en-GB" dirty="0" smtClean="0"/>
              <a:t>30% West Midlands</a:t>
            </a:r>
          </a:p>
          <a:p>
            <a:r>
              <a:rPr lang="en-GB" dirty="0" smtClean="0"/>
              <a:t>28% Never use public transport</a:t>
            </a:r>
          </a:p>
        </p:txBody>
      </p:sp>
      <p:sp>
        <p:nvSpPr>
          <p:cNvPr id="21" name="Text Box 17"/>
          <p:cNvSpPr txBox="1">
            <a:spLocks noChangeArrowheads="1"/>
          </p:cNvSpPr>
          <p:nvPr/>
        </p:nvSpPr>
        <p:spPr bwMode="auto">
          <a:xfrm>
            <a:off x="8208912" y="1566847"/>
            <a:ext cx="2391991"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disagree...</a:t>
            </a:r>
            <a:endParaRPr lang="en-GB" sz="1400" b="1" dirty="0">
              <a:latin typeface="+mn-lt"/>
              <a:ea typeface="Geneva" pitchFamily="-107" charset="-128"/>
              <a:cs typeface="+mn-cs"/>
            </a:endParaRPr>
          </a:p>
        </p:txBody>
      </p:sp>
      <p:sp>
        <p:nvSpPr>
          <p:cNvPr id="23" name="Rectangle 22"/>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209914" cy="1079500"/>
          </a:xfrm>
          <a:noFill/>
        </p:spPr>
        <p:txBody>
          <a:bodyPr/>
          <a:lstStyle/>
          <a:p>
            <a:r>
              <a:rPr dirty="0" smtClean="0">
                <a:latin typeface="Arial" pitchFamily="34" charset="0"/>
                <a:ea typeface="Geneva"/>
                <a:cs typeface="Geneva"/>
              </a:rPr>
              <a:t>View on motoring </a:t>
            </a:r>
            <a:r>
              <a:rPr lang="en-GB" dirty="0" smtClean="0">
                <a:latin typeface="Arial" pitchFamily="34" charset="0"/>
                <a:ea typeface="Geneva"/>
                <a:cs typeface="Geneva"/>
              </a:rPr>
              <a:t>–</a:t>
            </a:r>
            <a:r>
              <a:rPr dirty="0" smtClean="0">
                <a:latin typeface="Arial" pitchFamily="34" charset="0"/>
                <a:ea typeface="Geneva"/>
                <a:cs typeface="Geneva"/>
              </a:rPr>
              <a:t> the law.</a:t>
            </a:r>
            <a:br>
              <a:rPr dirty="0" smtClean="0">
                <a:latin typeface="Arial" pitchFamily="34" charset="0"/>
                <a:ea typeface="Geneva"/>
                <a:cs typeface="Geneva"/>
              </a:rPr>
            </a:br>
            <a:r>
              <a:rPr sz="1400" dirty="0" smtClean="0">
                <a:latin typeface="Arial" pitchFamily="34" charset="0"/>
                <a:ea typeface="Geneva"/>
                <a:cs typeface="Geneva"/>
              </a:rPr>
              <a:t>Willingness to comply to motoring laws is high, however, one-quarter of motorists feel they are unlikely to get caught as more motorists still believe that there is a lack of police enforcing motoring laws. </a:t>
            </a:r>
            <a:endParaRPr dirty="0" smtClean="0">
              <a:latin typeface="Arial" pitchFamily="34" charset="0"/>
              <a:ea typeface="Geneva"/>
              <a:cs typeface="Geneva"/>
            </a:endParaRPr>
          </a:p>
        </p:txBody>
      </p:sp>
      <p:sp>
        <p:nvSpPr>
          <p:cNvPr id="16" name="Rectangle 15"/>
          <p:cNvSpPr/>
          <p:nvPr/>
        </p:nvSpPr>
        <p:spPr>
          <a:xfrm>
            <a:off x="272221" y="2352665"/>
            <a:ext cx="1785950" cy="600164"/>
          </a:xfrm>
          <a:prstGeom prst="rect">
            <a:avLst/>
          </a:prstGeom>
        </p:spPr>
        <p:txBody>
          <a:bodyPr wrap="square">
            <a:spAutoFit/>
          </a:bodyPr>
          <a:lstStyle/>
          <a:p>
            <a:pPr lvl="0"/>
            <a:r>
              <a:rPr lang="en-GB" dirty="0" smtClean="0">
                <a:solidFill>
                  <a:prstClr val="black"/>
                </a:solidFill>
              </a:rPr>
              <a:t>I consider myself to be a law abiding driver	</a:t>
            </a:r>
          </a:p>
        </p:txBody>
      </p:sp>
      <p:sp>
        <p:nvSpPr>
          <p:cNvPr id="17" name="Rectangle 16"/>
          <p:cNvSpPr/>
          <p:nvPr/>
        </p:nvSpPr>
        <p:spPr>
          <a:xfrm>
            <a:off x="272221" y="3995739"/>
            <a:ext cx="1785950" cy="600164"/>
          </a:xfrm>
          <a:prstGeom prst="rect">
            <a:avLst/>
          </a:prstGeom>
        </p:spPr>
        <p:txBody>
          <a:bodyPr wrap="square">
            <a:spAutoFit/>
          </a:bodyPr>
          <a:lstStyle/>
          <a:p>
            <a:r>
              <a:rPr lang="en-GB" dirty="0" smtClean="0"/>
              <a:t>There are not enough police on the roads enforcing driving laws </a:t>
            </a:r>
            <a:endParaRPr lang="en-GB" dirty="0"/>
          </a:p>
        </p:txBody>
      </p:sp>
      <p:sp>
        <p:nvSpPr>
          <p:cNvPr id="19" name="Rectangle 18"/>
          <p:cNvSpPr/>
          <p:nvPr/>
        </p:nvSpPr>
        <p:spPr>
          <a:xfrm>
            <a:off x="343659" y="5725641"/>
            <a:ext cx="1785950" cy="769441"/>
          </a:xfrm>
          <a:prstGeom prst="rect">
            <a:avLst/>
          </a:prstGeom>
        </p:spPr>
        <p:txBody>
          <a:bodyPr wrap="square">
            <a:spAutoFit/>
          </a:bodyPr>
          <a:lstStyle/>
          <a:p>
            <a:r>
              <a:rPr lang="en-GB" dirty="0" smtClean="0"/>
              <a:t>I don’t think I am very likely to get caught in breaking most motoring laws	</a:t>
            </a:r>
          </a:p>
        </p:txBody>
      </p:sp>
      <p:sp>
        <p:nvSpPr>
          <p:cNvPr id="10" name="Rectangle 9"/>
          <p:cNvSpPr/>
          <p:nvPr/>
        </p:nvSpPr>
        <p:spPr bwMode="auto">
          <a:xfrm>
            <a:off x="8206248" y="2209789"/>
            <a:ext cx="500066" cy="4214842"/>
          </a:xfrm>
          <a:prstGeom prst="rect">
            <a:avLst/>
          </a:prstGeom>
          <a:solidFill>
            <a:schemeClr val="accent2">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 name="Rectangle 10"/>
          <p:cNvSpPr/>
          <p:nvPr/>
        </p:nvSpPr>
        <p:spPr bwMode="auto">
          <a:xfrm>
            <a:off x="6965430" y="2209789"/>
            <a:ext cx="500066" cy="4214842"/>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ectangle 11"/>
          <p:cNvSpPr/>
          <p:nvPr/>
        </p:nvSpPr>
        <p:spPr bwMode="auto">
          <a:xfrm>
            <a:off x="7585839" y="2209789"/>
            <a:ext cx="500066" cy="4214842"/>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3" name="Text Box 17"/>
          <p:cNvSpPr txBox="1">
            <a:spLocks noChangeArrowheads="1"/>
          </p:cNvSpPr>
          <p:nvPr/>
        </p:nvSpPr>
        <p:spPr bwMode="auto">
          <a:xfrm>
            <a:off x="7725143" y="1566847"/>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Disagreement</a:t>
            </a:r>
            <a:endParaRPr lang="en-GB" sz="1400" b="1" dirty="0">
              <a:latin typeface="+mn-lt"/>
              <a:ea typeface="Geneva" pitchFamily="-107" charset="-128"/>
              <a:cs typeface="+mn-cs"/>
            </a:endParaRPr>
          </a:p>
        </p:txBody>
      </p:sp>
      <p:sp>
        <p:nvSpPr>
          <p:cNvPr id="14" name="Text Box 17"/>
          <p:cNvSpPr txBox="1">
            <a:spLocks noChangeArrowheads="1"/>
          </p:cNvSpPr>
          <p:nvPr/>
        </p:nvSpPr>
        <p:spPr bwMode="auto">
          <a:xfrm>
            <a:off x="7990375"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15" name="Text Box 17"/>
          <p:cNvSpPr txBox="1">
            <a:spLocks noChangeArrowheads="1"/>
          </p:cNvSpPr>
          <p:nvPr/>
        </p:nvSpPr>
        <p:spPr bwMode="auto">
          <a:xfrm>
            <a:off x="7347433"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20" name="Rectangle 19"/>
          <p:cNvSpPr/>
          <p:nvPr/>
        </p:nvSpPr>
        <p:spPr bwMode="auto">
          <a:xfrm>
            <a:off x="3493011" y="2209789"/>
            <a:ext cx="500066" cy="4214842"/>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1" name="Rectangle 20"/>
          <p:cNvSpPr/>
          <p:nvPr/>
        </p:nvSpPr>
        <p:spPr bwMode="auto">
          <a:xfrm>
            <a:off x="4727217" y="2209789"/>
            <a:ext cx="500066" cy="4214842"/>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2" name="Rectangle 21"/>
          <p:cNvSpPr/>
          <p:nvPr/>
        </p:nvSpPr>
        <p:spPr bwMode="auto">
          <a:xfrm>
            <a:off x="4110114" y="2209789"/>
            <a:ext cx="500066" cy="4214842"/>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3" name="Text Box 17"/>
          <p:cNvSpPr txBox="1">
            <a:spLocks noChangeArrowheads="1"/>
          </p:cNvSpPr>
          <p:nvPr/>
        </p:nvSpPr>
        <p:spPr bwMode="auto">
          <a:xfrm>
            <a:off x="4552231"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24" name="Text Box 17"/>
          <p:cNvSpPr txBox="1">
            <a:spLocks noChangeArrowheads="1"/>
          </p:cNvSpPr>
          <p:nvPr/>
        </p:nvSpPr>
        <p:spPr bwMode="auto">
          <a:xfrm>
            <a:off x="4756285" y="249554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92%</a:t>
            </a:r>
            <a:endParaRPr lang="en-GB" sz="1400" b="1" dirty="0">
              <a:solidFill>
                <a:schemeClr val="bg1"/>
              </a:solidFill>
              <a:latin typeface="+mn-lt"/>
              <a:ea typeface="Geneva" pitchFamily="-107" charset="-128"/>
              <a:cs typeface="+mn-cs"/>
            </a:endParaRPr>
          </a:p>
        </p:txBody>
      </p:sp>
      <p:sp>
        <p:nvSpPr>
          <p:cNvPr id="25" name="Text Box 17"/>
          <p:cNvSpPr txBox="1">
            <a:spLocks noChangeArrowheads="1"/>
          </p:cNvSpPr>
          <p:nvPr/>
        </p:nvSpPr>
        <p:spPr bwMode="auto">
          <a:xfrm>
            <a:off x="3193199" y="1566847"/>
            <a:ext cx="114300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Agreement</a:t>
            </a:r>
            <a:endParaRPr lang="en-GB" sz="1400" b="1" dirty="0">
              <a:latin typeface="+mn-lt"/>
              <a:ea typeface="Geneva" pitchFamily="-107" charset="-128"/>
              <a:cs typeface="+mn-cs"/>
            </a:endParaRPr>
          </a:p>
        </p:txBody>
      </p:sp>
      <p:sp>
        <p:nvSpPr>
          <p:cNvPr id="26" name="Text Box 17"/>
          <p:cNvSpPr txBox="1">
            <a:spLocks noChangeArrowheads="1"/>
          </p:cNvSpPr>
          <p:nvPr/>
        </p:nvSpPr>
        <p:spPr bwMode="auto">
          <a:xfrm>
            <a:off x="4756285" y="57816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sp>
        <p:nvSpPr>
          <p:cNvPr id="27" name="Text Box 17"/>
          <p:cNvSpPr txBox="1">
            <a:spLocks noChangeArrowheads="1"/>
          </p:cNvSpPr>
          <p:nvPr/>
        </p:nvSpPr>
        <p:spPr bwMode="auto">
          <a:xfrm>
            <a:off x="3899029"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28" name="Text Box 17"/>
          <p:cNvSpPr txBox="1">
            <a:spLocks noChangeArrowheads="1"/>
          </p:cNvSpPr>
          <p:nvPr/>
        </p:nvSpPr>
        <p:spPr bwMode="auto">
          <a:xfrm>
            <a:off x="3256087"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29" name="Text Box 17"/>
          <p:cNvSpPr txBox="1">
            <a:spLocks noChangeArrowheads="1"/>
          </p:cNvSpPr>
          <p:nvPr/>
        </p:nvSpPr>
        <p:spPr bwMode="auto">
          <a:xfrm>
            <a:off x="4100193" y="249554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91%</a:t>
            </a:r>
            <a:endParaRPr lang="en-GB" sz="1400" b="1" dirty="0">
              <a:solidFill>
                <a:schemeClr val="bg1"/>
              </a:solidFill>
              <a:latin typeface="+mn-lt"/>
              <a:ea typeface="Geneva" pitchFamily="-107" charset="-128"/>
              <a:cs typeface="+mn-cs"/>
            </a:endParaRPr>
          </a:p>
        </p:txBody>
      </p:sp>
      <p:sp>
        <p:nvSpPr>
          <p:cNvPr id="31" name="Text Box 17"/>
          <p:cNvSpPr txBox="1">
            <a:spLocks noChangeArrowheads="1"/>
          </p:cNvSpPr>
          <p:nvPr/>
        </p:nvSpPr>
        <p:spPr bwMode="auto">
          <a:xfrm>
            <a:off x="3457251" y="249554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90%</a:t>
            </a:r>
            <a:endParaRPr lang="en-GB" sz="1400" b="1" dirty="0">
              <a:latin typeface="+mn-lt"/>
              <a:ea typeface="Geneva" pitchFamily="-107" charset="-128"/>
              <a:cs typeface="+mn-cs"/>
            </a:endParaRPr>
          </a:p>
        </p:txBody>
      </p:sp>
      <p:sp>
        <p:nvSpPr>
          <p:cNvPr id="34" name="Text Box 17"/>
          <p:cNvSpPr txBox="1">
            <a:spLocks noChangeArrowheads="1"/>
          </p:cNvSpPr>
          <p:nvPr/>
        </p:nvSpPr>
        <p:spPr bwMode="auto">
          <a:xfrm>
            <a:off x="6931955"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a:t>
            </a:r>
            <a:endParaRPr lang="en-GB" sz="1400" b="1" dirty="0">
              <a:solidFill>
                <a:schemeClr val="bg1"/>
              </a:solidFill>
              <a:latin typeface="+mn-lt"/>
              <a:ea typeface="Geneva" pitchFamily="-107" charset="-128"/>
              <a:cs typeface="+mn-cs"/>
            </a:endParaRPr>
          </a:p>
        </p:txBody>
      </p:sp>
      <p:sp>
        <p:nvSpPr>
          <p:cNvPr id="36" name="Text Box 17"/>
          <p:cNvSpPr txBox="1">
            <a:spLocks noChangeArrowheads="1"/>
          </p:cNvSpPr>
          <p:nvPr/>
        </p:nvSpPr>
        <p:spPr bwMode="auto">
          <a:xfrm>
            <a:off x="6905655"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14%</a:t>
            </a:r>
            <a:endParaRPr lang="en-GB" sz="1400" b="1" dirty="0">
              <a:solidFill>
                <a:schemeClr val="bg1"/>
              </a:solidFill>
              <a:latin typeface="+mn-lt"/>
              <a:ea typeface="Geneva" pitchFamily="-107" charset="-128"/>
              <a:cs typeface="+mn-cs"/>
            </a:endParaRPr>
          </a:p>
        </p:txBody>
      </p:sp>
      <p:sp>
        <p:nvSpPr>
          <p:cNvPr id="38" name="Text Box 17"/>
          <p:cNvSpPr txBox="1">
            <a:spLocks noChangeArrowheads="1"/>
          </p:cNvSpPr>
          <p:nvPr/>
        </p:nvSpPr>
        <p:spPr bwMode="auto">
          <a:xfrm>
            <a:off x="6918805" y="574669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53%</a:t>
            </a:r>
            <a:endParaRPr lang="en-GB" sz="1400" b="1" dirty="0">
              <a:solidFill>
                <a:schemeClr val="bg1"/>
              </a:solidFill>
              <a:latin typeface="+mn-lt"/>
              <a:ea typeface="Geneva" pitchFamily="-107" charset="-128"/>
              <a:cs typeface="+mn-cs"/>
            </a:endParaRPr>
          </a:p>
        </p:txBody>
      </p:sp>
      <p:sp>
        <p:nvSpPr>
          <p:cNvPr id="40" name="Text Box 17"/>
          <p:cNvSpPr txBox="1">
            <a:spLocks noChangeArrowheads="1"/>
          </p:cNvSpPr>
          <p:nvPr/>
        </p:nvSpPr>
        <p:spPr bwMode="auto">
          <a:xfrm>
            <a:off x="4756285"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61%</a:t>
            </a:r>
            <a:endParaRPr lang="en-GB" sz="1400" b="1" dirty="0">
              <a:solidFill>
                <a:schemeClr val="bg1"/>
              </a:solidFill>
              <a:latin typeface="+mn-lt"/>
              <a:ea typeface="Geneva" pitchFamily="-107" charset="-128"/>
              <a:cs typeface="+mn-cs"/>
            </a:endParaRPr>
          </a:p>
        </p:txBody>
      </p:sp>
      <p:sp>
        <p:nvSpPr>
          <p:cNvPr id="49" name="Text Box 17"/>
          <p:cNvSpPr txBox="1">
            <a:spLocks noChangeArrowheads="1"/>
          </p:cNvSpPr>
          <p:nvPr/>
        </p:nvSpPr>
        <p:spPr bwMode="auto">
          <a:xfrm>
            <a:off x="6712471"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50" name="Text Box 17"/>
          <p:cNvSpPr txBox="1">
            <a:spLocks noChangeArrowheads="1"/>
          </p:cNvSpPr>
          <p:nvPr/>
        </p:nvSpPr>
        <p:spPr bwMode="auto">
          <a:xfrm>
            <a:off x="4113343"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58%</a:t>
            </a:r>
            <a:endParaRPr lang="en-GB" sz="1400" b="1" dirty="0">
              <a:solidFill>
                <a:schemeClr val="bg1"/>
              </a:solidFill>
              <a:latin typeface="+mn-lt"/>
              <a:ea typeface="Geneva" pitchFamily="-107" charset="-128"/>
              <a:cs typeface="+mn-cs"/>
            </a:endParaRPr>
          </a:p>
        </p:txBody>
      </p:sp>
      <p:sp>
        <p:nvSpPr>
          <p:cNvPr id="51" name="Text Box 17"/>
          <p:cNvSpPr txBox="1">
            <a:spLocks noChangeArrowheads="1"/>
          </p:cNvSpPr>
          <p:nvPr/>
        </p:nvSpPr>
        <p:spPr bwMode="auto">
          <a:xfrm>
            <a:off x="3470401"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55%</a:t>
            </a:r>
            <a:endParaRPr lang="en-GB" sz="1400" b="1" dirty="0">
              <a:latin typeface="+mn-lt"/>
              <a:ea typeface="Geneva" pitchFamily="-107" charset="-128"/>
              <a:cs typeface="+mn-cs"/>
            </a:endParaRPr>
          </a:p>
        </p:txBody>
      </p:sp>
      <p:sp>
        <p:nvSpPr>
          <p:cNvPr id="52" name="Text Box 17"/>
          <p:cNvSpPr txBox="1">
            <a:spLocks noChangeArrowheads="1"/>
          </p:cNvSpPr>
          <p:nvPr/>
        </p:nvSpPr>
        <p:spPr bwMode="auto">
          <a:xfrm>
            <a:off x="4113343" y="57816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24%</a:t>
            </a:r>
            <a:endParaRPr lang="en-GB" sz="1400" b="1" dirty="0">
              <a:solidFill>
                <a:schemeClr val="bg1"/>
              </a:solidFill>
              <a:latin typeface="+mn-lt"/>
              <a:ea typeface="Geneva" pitchFamily="-107" charset="-128"/>
              <a:cs typeface="+mn-cs"/>
            </a:endParaRPr>
          </a:p>
        </p:txBody>
      </p:sp>
      <p:sp>
        <p:nvSpPr>
          <p:cNvPr id="53" name="Text Box 17"/>
          <p:cNvSpPr txBox="1">
            <a:spLocks noChangeArrowheads="1"/>
          </p:cNvSpPr>
          <p:nvPr/>
        </p:nvSpPr>
        <p:spPr bwMode="auto">
          <a:xfrm>
            <a:off x="3470401" y="57816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21%</a:t>
            </a:r>
            <a:endParaRPr lang="en-GB" sz="1400" b="1" dirty="0">
              <a:latin typeface="+mn-lt"/>
              <a:ea typeface="Geneva" pitchFamily="-107" charset="-128"/>
              <a:cs typeface="+mn-cs"/>
            </a:endParaRPr>
          </a:p>
        </p:txBody>
      </p:sp>
      <p:sp>
        <p:nvSpPr>
          <p:cNvPr id="54" name="Text Box 17"/>
          <p:cNvSpPr txBox="1">
            <a:spLocks noChangeArrowheads="1"/>
          </p:cNvSpPr>
          <p:nvPr/>
        </p:nvSpPr>
        <p:spPr bwMode="auto">
          <a:xfrm>
            <a:off x="8262977"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55" name="Text Box 17"/>
          <p:cNvSpPr txBox="1">
            <a:spLocks noChangeArrowheads="1"/>
          </p:cNvSpPr>
          <p:nvPr/>
        </p:nvSpPr>
        <p:spPr bwMode="auto">
          <a:xfrm>
            <a:off x="7620035"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a:t>
            </a:r>
            <a:endParaRPr lang="en-GB" sz="1400" b="1" dirty="0">
              <a:solidFill>
                <a:schemeClr val="bg1"/>
              </a:solidFill>
              <a:latin typeface="+mn-lt"/>
              <a:ea typeface="Geneva" pitchFamily="-107" charset="-128"/>
              <a:cs typeface="+mn-cs"/>
            </a:endParaRPr>
          </a:p>
        </p:txBody>
      </p:sp>
      <p:sp>
        <p:nvSpPr>
          <p:cNvPr id="56" name="Text Box 17"/>
          <p:cNvSpPr txBox="1">
            <a:spLocks noChangeArrowheads="1"/>
          </p:cNvSpPr>
          <p:nvPr/>
        </p:nvSpPr>
        <p:spPr bwMode="auto">
          <a:xfrm>
            <a:off x="8204689"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57" name="Text Box 17"/>
          <p:cNvSpPr txBox="1">
            <a:spLocks noChangeArrowheads="1"/>
          </p:cNvSpPr>
          <p:nvPr/>
        </p:nvSpPr>
        <p:spPr bwMode="auto">
          <a:xfrm>
            <a:off x="7561747"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16%</a:t>
            </a:r>
            <a:endParaRPr lang="en-GB" sz="1400" b="1" dirty="0">
              <a:solidFill>
                <a:schemeClr val="bg1"/>
              </a:solidFill>
              <a:latin typeface="+mn-lt"/>
              <a:ea typeface="Geneva" pitchFamily="-107" charset="-128"/>
              <a:cs typeface="+mn-cs"/>
            </a:endParaRPr>
          </a:p>
        </p:txBody>
      </p:sp>
      <p:sp>
        <p:nvSpPr>
          <p:cNvPr id="58" name="Text Box 17"/>
          <p:cNvSpPr txBox="1">
            <a:spLocks noChangeArrowheads="1"/>
          </p:cNvSpPr>
          <p:nvPr/>
        </p:nvSpPr>
        <p:spPr bwMode="auto">
          <a:xfrm>
            <a:off x="8204689" y="574669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49%</a:t>
            </a:r>
            <a:endParaRPr lang="en-GB" sz="1400" b="1" dirty="0">
              <a:latin typeface="+mn-lt"/>
              <a:ea typeface="Geneva" pitchFamily="-107" charset="-128"/>
              <a:cs typeface="+mn-cs"/>
            </a:endParaRPr>
          </a:p>
        </p:txBody>
      </p:sp>
      <p:sp>
        <p:nvSpPr>
          <p:cNvPr id="59" name="Text Box 17"/>
          <p:cNvSpPr txBox="1">
            <a:spLocks noChangeArrowheads="1"/>
          </p:cNvSpPr>
          <p:nvPr/>
        </p:nvSpPr>
        <p:spPr bwMode="auto">
          <a:xfrm>
            <a:off x="7561747" y="574669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53%</a:t>
            </a:r>
            <a:endParaRPr lang="en-GB" sz="1400" b="1" dirty="0">
              <a:solidFill>
                <a:schemeClr val="bg1"/>
              </a:solidFill>
              <a:latin typeface="+mn-lt"/>
              <a:ea typeface="Geneva" pitchFamily="-107" charset="-128"/>
              <a:cs typeface="+mn-cs"/>
            </a:endParaRPr>
          </a:p>
        </p:txBody>
      </p:sp>
      <p:sp>
        <p:nvSpPr>
          <p:cNvPr id="41" name="Rectangle 23"/>
          <p:cNvSpPr>
            <a:spLocks noChangeArrowheads="1"/>
          </p:cNvSpPr>
          <p:nvPr/>
        </p:nvSpPr>
        <p:spPr bwMode="auto">
          <a:xfrm>
            <a:off x="1568451" y="6921500"/>
            <a:ext cx="7062016"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latin typeface="+mn-lt"/>
              </a:rPr>
              <a:t>S1Q2a/b  Thinking broadly about a wide range of motoring issues, how strongly do you agree or disagree with the following statements regarding motoring?</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t>
            </a:r>
            <a:r>
              <a:rPr lang="en-GB" sz="1000" dirty="0" smtClean="0">
                <a:solidFill>
                  <a:srgbClr val="4D4D4D"/>
                </a:solidFill>
                <a:latin typeface="+mn-lt"/>
              </a:rPr>
              <a:t>all respondents </a:t>
            </a:r>
            <a:r>
              <a:rPr lang="en-GB" sz="1000" dirty="0" smtClean="0">
                <a:solidFill>
                  <a:srgbClr val="4D4D4D"/>
                </a:solidFill>
              </a:rPr>
              <a:t>2013 (n=1,542)</a:t>
            </a:r>
            <a:r>
              <a:rPr lang="en-GB" sz="1000" dirty="0" smtClean="0">
                <a:solidFill>
                  <a:srgbClr val="4D4D4D"/>
                </a:solidFill>
                <a:latin typeface="+mn-lt"/>
              </a:rPr>
              <a:t> 2012 (n=1,003); 2011 (n=1,002); 2010 (n=1,150)</a:t>
            </a:r>
            <a:r>
              <a:rPr lang="en-GB" sz="1000" dirty="0" smtClean="0">
                <a:solidFill>
                  <a:srgbClr val="4D4D4D"/>
                </a:solidFill>
              </a:rPr>
              <a:t>; 2009 (n=1,109); 2008 (n=1,116)</a:t>
            </a:r>
            <a:endParaRPr lang="en-GB" sz="1000" dirty="0">
              <a:solidFill>
                <a:srgbClr val="4D4D4D"/>
              </a:solidFill>
              <a:latin typeface="+mn-lt"/>
            </a:endParaRPr>
          </a:p>
        </p:txBody>
      </p:sp>
      <p:sp>
        <p:nvSpPr>
          <p:cNvPr id="45" name="Rectangle 44"/>
          <p:cNvSpPr/>
          <p:nvPr/>
        </p:nvSpPr>
        <p:spPr bwMode="auto">
          <a:xfrm>
            <a:off x="9447065" y="2230879"/>
            <a:ext cx="500066" cy="4214842"/>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6" name="Rectangle 45"/>
          <p:cNvSpPr/>
          <p:nvPr/>
        </p:nvSpPr>
        <p:spPr bwMode="auto">
          <a:xfrm>
            <a:off x="8826657" y="2230879"/>
            <a:ext cx="500066" cy="4214842"/>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47" name="Text Box 17"/>
          <p:cNvSpPr txBox="1">
            <a:spLocks noChangeArrowheads="1"/>
          </p:cNvSpPr>
          <p:nvPr/>
        </p:nvSpPr>
        <p:spPr bwMode="auto">
          <a:xfrm>
            <a:off x="9232751"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2008</a:t>
            </a:r>
            <a:endParaRPr lang="en-GB" sz="1400" b="1" dirty="0">
              <a:latin typeface="+mn-lt"/>
              <a:ea typeface="Geneva" pitchFamily="-107" charset="-128"/>
              <a:cs typeface="+mn-cs"/>
            </a:endParaRPr>
          </a:p>
        </p:txBody>
      </p:sp>
      <p:sp>
        <p:nvSpPr>
          <p:cNvPr id="48" name="Text Box 17"/>
          <p:cNvSpPr txBox="1">
            <a:spLocks noChangeArrowheads="1"/>
          </p:cNvSpPr>
          <p:nvPr/>
        </p:nvSpPr>
        <p:spPr bwMode="auto">
          <a:xfrm>
            <a:off x="8589809" y="1817601"/>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2009</a:t>
            </a:r>
            <a:endParaRPr lang="en-GB" sz="1400" b="1" dirty="0">
              <a:latin typeface="+mn-lt"/>
              <a:ea typeface="Geneva" pitchFamily="-107" charset="-128"/>
              <a:cs typeface="+mn-cs"/>
            </a:endParaRPr>
          </a:p>
        </p:txBody>
      </p:sp>
      <p:sp>
        <p:nvSpPr>
          <p:cNvPr id="60" name="Text Box 17"/>
          <p:cNvSpPr txBox="1">
            <a:spLocks noChangeArrowheads="1"/>
          </p:cNvSpPr>
          <p:nvPr/>
        </p:nvSpPr>
        <p:spPr bwMode="auto">
          <a:xfrm>
            <a:off x="9505353"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61" name="Text Box 17"/>
          <p:cNvSpPr txBox="1">
            <a:spLocks noChangeArrowheads="1"/>
          </p:cNvSpPr>
          <p:nvPr/>
        </p:nvSpPr>
        <p:spPr bwMode="auto">
          <a:xfrm>
            <a:off x="8862411"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62" name="Text Box 17"/>
          <p:cNvSpPr txBox="1">
            <a:spLocks noChangeArrowheads="1"/>
          </p:cNvSpPr>
          <p:nvPr/>
        </p:nvSpPr>
        <p:spPr bwMode="auto">
          <a:xfrm>
            <a:off x="9447065"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63" name="Text Box 17"/>
          <p:cNvSpPr txBox="1">
            <a:spLocks noChangeArrowheads="1"/>
          </p:cNvSpPr>
          <p:nvPr/>
        </p:nvSpPr>
        <p:spPr bwMode="auto">
          <a:xfrm>
            <a:off x="8804123" y="41386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64" name="Text Box 17"/>
          <p:cNvSpPr txBox="1">
            <a:spLocks noChangeArrowheads="1"/>
          </p:cNvSpPr>
          <p:nvPr/>
        </p:nvSpPr>
        <p:spPr bwMode="auto">
          <a:xfrm>
            <a:off x="9447065" y="574669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53%</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8804123" y="574669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55%</a:t>
            </a:r>
            <a:endParaRPr lang="en-GB" sz="1400" b="1" dirty="0">
              <a:latin typeface="+mn-lt"/>
              <a:ea typeface="Geneva" pitchFamily="-107" charset="-128"/>
              <a:cs typeface="+mn-cs"/>
            </a:endParaRPr>
          </a:p>
        </p:txBody>
      </p:sp>
      <p:sp>
        <p:nvSpPr>
          <p:cNvPr id="66" name="Rectangle 65"/>
          <p:cNvSpPr/>
          <p:nvPr/>
        </p:nvSpPr>
        <p:spPr bwMode="auto">
          <a:xfrm>
            <a:off x="2258805" y="2229397"/>
            <a:ext cx="500066" cy="4214842"/>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7" name="Rectangle 66"/>
          <p:cNvSpPr/>
          <p:nvPr/>
        </p:nvSpPr>
        <p:spPr bwMode="auto">
          <a:xfrm>
            <a:off x="2875908" y="2229397"/>
            <a:ext cx="500066" cy="4214842"/>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8" name="Text Box 17"/>
          <p:cNvSpPr txBox="1">
            <a:spLocks noChangeArrowheads="1"/>
          </p:cNvSpPr>
          <p:nvPr/>
        </p:nvSpPr>
        <p:spPr bwMode="auto">
          <a:xfrm>
            <a:off x="2687433" y="183720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2009</a:t>
            </a:r>
            <a:endParaRPr lang="en-GB" sz="1400" b="1" dirty="0">
              <a:latin typeface="+mn-lt"/>
              <a:ea typeface="Geneva" pitchFamily="-107" charset="-128"/>
              <a:cs typeface="+mn-cs"/>
            </a:endParaRPr>
          </a:p>
        </p:txBody>
      </p:sp>
      <p:sp>
        <p:nvSpPr>
          <p:cNvPr id="69" name="Text Box 17"/>
          <p:cNvSpPr txBox="1">
            <a:spLocks noChangeArrowheads="1"/>
          </p:cNvSpPr>
          <p:nvPr/>
        </p:nvSpPr>
        <p:spPr bwMode="auto">
          <a:xfrm>
            <a:off x="2044491" y="183720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2008</a:t>
            </a:r>
            <a:endParaRPr lang="en-GB" sz="1400" b="1" dirty="0">
              <a:latin typeface="+mn-lt"/>
              <a:ea typeface="Geneva" pitchFamily="-107" charset="-128"/>
              <a:cs typeface="+mn-cs"/>
            </a:endParaRPr>
          </a:p>
        </p:txBody>
      </p:sp>
      <p:sp>
        <p:nvSpPr>
          <p:cNvPr id="70" name="Text Box 17"/>
          <p:cNvSpPr txBox="1">
            <a:spLocks noChangeArrowheads="1"/>
          </p:cNvSpPr>
          <p:nvPr/>
        </p:nvSpPr>
        <p:spPr bwMode="auto">
          <a:xfrm>
            <a:off x="2888597" y="251514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91%</a:t>
            </a:r>
            <a:endParaRPr lang="en-GB" sz="1400" b="1" dirty="0">
              <a:latin typeface="+mn-lt"/>
              <a:ea typeface="Geneva" pitchFamily="-107" charset="-128"/>
              <a:cs typeface="+mn-cs"/>
            </a:endParaRPr>
          </a:p>
        </p:txBody>
      </p:sp>
      <p:sp>
        <p:nvSpPr>
          <p:cNvPr id="71" name="Text Box 17"/>
          <p:cNvSpPr txBox="1">
            <a:spLocks noChangeArrowheads="1"/>
          </p:cNvSpPr>
          <p:nvPr/>
        </p:nvSpPr>
        <p:spPr bwMode="auto">
          <a:xfrm>
            <a:off x="2245655" y="251514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83%</a:t>
            </a:r>
            <a:endParaRPr lang="en-GB" sz="1400" b="1" dirty="0">
              <a:latin typeface="+mn-lt"/>
              <a:ea typeface="Geneva" pitchFamily="-107" charset="-128"/>
              <a:cs typeface="+mn-cs"/>
            </a:endParaRPr>
          </a:p>
        </p:txBody>
      </p:sp>
      <p:sp>
        <p:nvSpPr>
          <p:cNvPr id="72" name="Text Box 17"/>
          <p:cNvSpPr txBox="1">
            <a:spLocks noChangeArrowheads="1"/>
          </p:cNvSpPr>
          <p:nvPr/>
        </p:nvSpPr>
        <p:spPr bwMode="auto">
          <a:xfrm>
            <a:off x="2901747" y="4138615"/>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73" name="Text Box 17"/>
          <p:cNvSpPr txBox="1">
            <a:spLocks noChangeArrowheads="1"/>
          </p:cNvSpPr>
          <p:nvPr/>
        </p:nvSpPr>
        <p:spPr bwMode="auto">
          <a:xfrm>
            <a:off x="2258805" y="4138615"/>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74" name="Text Box 17"/>
          <p:cNvSpPr txBox="1">
            <a:spLocks noChangeArrowheads="1"/>
          </p:cNvSpPr>
          <p:nvPr/>
        </p:nvSpPr>
        <p:spPr bwMode="auto">
          <a:xfrm>
            <a:off x="2901747" y="57816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75" name="Text Box 17"/>
          <p:cNvSpPr txBox="1">
            <a:spLocks noChangeArrowheads="1"/>
          </p:cNvSpPr>
          <p:nvPr/>
        </p:nvSpPr>
        <p:spPr bwMode="auto">
          <a:xfrm>
            <a:off x="2258805" y="57816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76" name="Rectangle 75"/>
          <p:cNvSpPr/>
          <p:nvPr/>
        </p:nvSpPr>
        <p:spPr bwMode="auto">
          <a:xfrm>
            <a:off x="2247975" y="2485281"/>
            <a:ext cx="504056"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7" name="Rectangle 76"/>
          <p:cNvSpPr/>
          <p:nvPr/>
        </p:nvSpPr>
        <p:spPr bwMode="auto">
          <a:xfrm>
            <a:off x="8217229" y="5725641"/>
            <a:ext cx="504056"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8" name="Rectangle 77"/>
          <p:cNvSpPr/>
          <p:nvPr/>
        </p:nvSpPr>
        <p:spPr bwMode="auto">
          <a:xfrm>
            <a:off x="3472111" y="4141465"/>
            <a:ext cx="504056" cy="36004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1" name="Rectangle 80"/>
          <p:cNvSpPr/>
          <p:nvPr/>
        </p:nvSpPr>
        <p:spPr bwMode="auto">
          <a:xfrm>
            <a:off x="5344319" y="2210400"/>
            <a:ext cx="500066" cy="4214842"/>
          </a:xfrm>
          <a:prstGeom prst="rect">
            <a:avLst/>
          </a:prstGeom>
          <a:solidFill>
            <a:schemeClr val="accent3">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2" name="Rectangle 81"/>
          <p:cNvSpPr/>
          <p:nvPr/>
        </p:nvSpPr>
        <p:spPr bwMode="auto">
          <a:xfrm>
            <a:off x="6345021" y="2210400"/>
            <a:ext cx="500066" cy="4214842"/>
          </a:xfrm>
          <a:prstGeom prst="rect">
            <a:avLst/>
          </a:prstGeom>
          <a:solidFill>
            <a:schemeClr val="accent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3" name="Text Box 17"/>
          <p:cNvSpPr txBox="1">
            <a:spLocks noChangeArrowheads="1"/>
          </p:cNvSpPr>
          <p:nvPr/>
        </p:nvSpPr>
        <p:spPr bwMode="auto">
          <a:xfrm>
            <a:off x="5135705" y="1818000"/>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84" name="Text Box 17"/>
          <p:cNvSpPr txBox="1">
            <a:spLocks noChangeArrowheads="1"/>
          </p:cNvSpPr>
          <p:nvPr/>
        </p:nvSpPr>
        <p:spPr bwMode="auto">
          <a:xfrm>
            <a:off x="6136407" y="1818000"/>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85" name="Text Box 17"/>
          <p:cNvSpPr txBox="1">
            <a:spLocks noChangeArrowheads="1"/>
          </p:cNvSpPr>
          <p:nvPr/>
        </p:nvSpPr>
        <p:spPr bwMode="auto">
          <a:xfrm>
            <a:off x="5335729" y="25245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92%</a:t>
            </a:r>
            <a:endParaRPr lang="en-GB" sz="1400" b="1" dirty="0">
              <a:solidFill>
                <a:schemeClr val="bg1"/>
              </a:solidFill>
              <a:latin typeface="+mn-lt"/>
              <a:ea typeface="Geneva" pitchFamily="-107" charset="-128"/>
              <a:cs typeface="+mn-cs"/>
            </a:endParaRPr>
          </a:p>
        </p:txBody>
      </p:sp>
      <p:sp>
        <p:nvSpPr>
          <p:cNvPr id="86" name="Text Box 17"/>
          <p:cNvSpPr txBox="1">
            <a:spLocks noChangeArrowheads="1"/>
          </p:cNvSpPr>
          <p:nvPr/>
        </p:nvSpPr>
        <p:spPr bwMode="auto">
          <a:xfrm>
            <a:off x="6417029" y="241327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a:t>
            </a:r>
            <a:endParaRPr lang="en-GB" sz="1400" b="1" dirty="0">
              <a:solidFill>
                <a:schemeClr val="bg1"/>
              </a:solidFill>
              <a:latin typeface="+mn-lt"/>
              <a:ea typeface="Geneva" pitchFamily="-107" charset="-128"/>
              <a:cs typeface="+mn-cs"/>
            </a:endParaRPr>
          </a:p>
        </p:txBody>
      </p:sp>
      <p:sp>
        <p:nvSpPr>
          <p:cNvPr id="87" name="Text Box 17"/>
          <p:cNvSpPr txBox="1">
            <a:spLocks noChangeArrowheads="1"/>
          </p:cNvSpPr>
          <p:nvPr/>
        </p:nvSpPr>
        <p:spPr bwMode="auto">
          <a:xfrm>
            <a:off x="6345021" y="576493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51%</a:t>
            </a:r>
            <a:endParaRPr lang="en-GB" sz="1400" b="1" dirty="0">
              <a:solidFill>
                <a:schemeClr val="bg1"/>
              </a:solidFill>
              <a:latin typeface="+mn-lt"/>
              <a:ea typeface="Geneva" pitchFamily="-107" charset="-128"/>
              <a:cs typeface="+mn-cs"/>
            </a:endParaRPr>
          </a:p>
        </p:txBody>
      </p:sp>
      <p:sp>
        <p:nvSpPr>
          <p:cNvPr id="88" name="Text Box 17"/>
          <p:cNvSpPr txBox="1">
            <a:spLocks noChangeArrowheads="1"/>
          </p:cNvSpPr>
          <p:nvPr/>
        </p:nvSpPr>
        <p:spPr bwMode="auto">
          <a:xfrm>
            <a:off x="5344319" y="576493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23%</a:t>
            </a:r>
            <a:endParaRPr lang="en-GB" sz="1400" b="1" dirty="0">
              <a:solidFill>
                <a:schemeClr val="bg1"/>
              </a:solidFill>
              <a:latin typeface="+mn-lt"/>
              <a:ea typeface="Geneva" pitchFamily="-107" charset="-128"/>
              <a:cs typeface="+mn-cs"/>
            </a:endParaRPr>
          </a:p>
        </p:txBody>
      </p:sp>
      <p:sp>
        <p:nvSpPr>
          <p:cNvPr id="89" name="Text Box 17"/>
          <p:cNvSpPr txBox="1">
            <a:spLocks noChangeArrowheads="1"/>
          </p:cNvSpPr>
          <p:nvPr/>
        </p:nvSpPr>
        <p:spPr bwMode="auto">
          <a:xfrm>
            <a:off x="5335729" y="414146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57%</a:t>
            </a:r>
            <a:endParaRPr lang="en-GB" sz="1400" b="1" dirty="0">
              <a:solidFill>
                <a:schemeClr val="bg1"/>
              </a:solidFill>
              <a:latin typeface="+mn-lt"/>
              <a:ea typeface="Geneva" pitchFamily="-107" charset="-128"/>
              <a:cs typeface="+mn-cs"/>
            </a:endParaRPr>
          </a:p>
        </p:txBody>
      </p:sp>
      <p:sp>
        <p:nvSpPr>
          <p:cNvPr id="90" name="Text Box 17"/>
          <p:cNvSpPr txBox="1">
            <a:spLocks noChangeArrowheads="1"/>
          </p:cNvSpPr>
          <p:nvPr/>
        </p:nvSpPr>
        <p:spPr bwMode="auto">
          <a:xfrm>
            <a:off x="6336431" y="414146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15%</a:t>
            </a:r>
            <a:endParaRPr lang="en-GB" sz="1400" b="1" dirty="0">
              <a:solidFill>
                <a:schemeClr val="bg1"/>
              </a:solidFill>
              <a:latin typeface="+mn-lt"/>
              <a:ea typeface="Geneva" pitchFamily="-107" charset="-128"/>
              <a:cs typeface="+mn-cs"/>
            </a:endParaRPr>
          </a:p>
        </p:txBody>
      </p:sp>
      <p:sp>
        <p:nvSpPr>
          <p:cNvPr id="94" name="Rectangle 93"/>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View on motoring </a:t>
            </a:r>
            <a:r>
              <a:rPr lang="en-GB" dirty="0" smtClean="0">
                <a:latin typeface="Arial" pitchFamily="34" charset="0"/>
                <a:ea typeface="Geneva"/>
                <a:cs typeface="Geneva"/>
              </a:rPr>
              <a:t>–</a:t>
            </a:r>
            <a:r>
              <a:rPr dirty="0" smtClean="0">
                <a:latin typeface="Arial" pitchFamily="34" charset="0"/>
                <a:ea typeface="Geneva"/>
                <a:cs typeface="Geneva"/>
              </a:rPr>
              <a:t> the law.</a:t>
            </a:r>
            <a:br>
              <a:rPr dirty="0" smtClean="0">
                <a:latin typeface="Arial" pitchFamily="34" charset="0"/>
                <a:ea typeface="Geneva"/>
                <a:cs typeface="Geneva"/>
              </a:rPr>
            </a:br>
            <a:r>
              <a:rPr sz="1400" dirty="0" smtClean="0">
                <a:latin typeface="Arial" pitchFamily="34" charset="0"/>
                <a:ea typeface="Geneva"/>
                <a:cs typeface="Geneva"/>
              </a:rPr>
              <a:t>Speeders believe that they are less likely to be caught breaking a motoring law than other drivers, although they don't wish to see any more police on the roads either.  </a:t>
            </a:r>
            <a:endParaRPr dirty="0" smtClean="0">
              <a:latin typeface="Arial" pitchFamily="34" charset="0"/>
              <a:ea typeface="Geneva"/>
              <a:cs typeface="Geneva"/>
            </a:endParaRPr>
          </a:p>
        </p:txBody>
      </p:sp>
      <p:graphicFrame>
        <p:nvGraphicFramePr>
          <p:cNvPr id="32" name="Chart 31"/>
          <p:cNvGraphicFramePr>
            <a:graphicFrameLocks/>
          </p:cNvGraphicFramePr>
          <p:nvPr/>
        </p:nvGraphicFramePr>
        <p:xfrm>
          <a:off x="986601" y="1423971"/>
          <a:ext cx="7143800"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15"/>
          <p:cNvSpPr/>
          <p:nvPr/>
        </p:nvSpPr>
        <p:spPr>
          <a:xfrm>
            <a:off x="272221" y="2352665"/>
            <a:ext cx="1615714" cy="600164"/>
          </a:xfrm>
          <a:prstGeom prst="rect">
            <a:avLst/>
          </a:prstGeom>
        </p:spPr>
        <p:txBody>
          <a:bodyPr wrap="square">
            <a:spAutoFit/>
          </a:bodyPr>
          <a:lstStyle/>
          <a:p>
            <a:pPr lvl="0"/>
            <a:r>
              <a:rPr lang="en-GB" dirty="0" smtClean="0">
                <a:solidFill>
                  <a:prstClr val="black"/>
                </a:solidFill>
              </a:rPr>
              <a:t>I consider myself to be a law abiding driver	</a:t>
            </a:r>
          </a:p>
        </p:txBody>
      </p:sp>
      <p:sp>
        <p:nvSpPr>
          <p:cNvPr id="17" name="Rectangle 16"/>
          <p:cNvSpPr/>
          <p:nvPr/>
        </p:nvSpPr>
        <p:spPr>
          <a:xfrm>
            <a:off x="272221" y="3995739"/>
            <a:ext cx="1785950" cy="600164"/>
          </a:xfrm>
          <a:prstGeom prst="rect">
            <a:avLst/>
          </a:prstGeom>
        </p:spPr>
        <p:txBody>
          <a:bodyPr wrap="square">
            <a:spAutoFit/>
          </a:bodyPr>
          <a:lstStyle/>
          <a:p>
            <a:r>
              <a:rPr lang="en-GB" dirty="0" smtClean="0"/>
              <a:t>There are not enough police on the roads enforcing driving laws </a:t>
            </a:r>
            <a:endParaRPr lang="en-GB" dirty="0"/>
          </a:p>
        </p:txBody>
      </p:sp>
      <p:sp>
        <p:nvSpPr>
          <p:cNvPr id="19" name="Rectangle 18"/>
          <p:cNvSpPr/>
          <p:nvPr/>
        </p:nvSpPr>
        <p:spPr>
          <a:xfrm>
            <a:off x="343659" y="5567375"/>
            <a:ext cx="1616284" cy="769441"/>
          </a:xfrm>
          <a:prstGeom prst="rect">
            <a:avLst/>
          </a:prstGeom>
        </p:spPr>
        <p:txBody>
          <a:bodyPr wrap="square">
            <a:spAutoFit/>
          </a:bodyPr>
          <a:lstStyle/>
          <a:p>
            <a:r>
              <a:rPr lang="en-GB" dirty="0" smtClean="0"/>
              <a:t>I don’t think I am very likely to get caught in breaking most motoring laws	</a:t>
            </a:r>
          </a:p>
        </p:txBody>
      </p:sp>
      <p:sp>
        <p:nvSpPr>
          <p:cNvPr id="41" name="Rectangle 23"/>
          <p:cNvSpPr>
            <a:spLocks noChangeArrowheads="1"/>
          </p:cNvSpPr>
          <p:nvPr/>
        </p:nvSpPr>
        <p:spPr bwMode="auto">
          <a:xfrm>
            <a:off x="1568451" y="6921500"/>
            <a:ext cx="6512172"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S1Q2a/b  Thinking broadly about a wide range of motoring issues, how strongly do you agree or disagree</a:t>
            </a:r>
          </a:p>
          <a:p>
            <a:pPr marL="391077" indent="-391077" eaLnBrk="0" hangingPunct="0">
              <a:defRPr/>
            </a:pPr>
            <a:r>
              <a:rPr lang="en-GB" sz="1000" dirty="0" smtClean="0">
                <a:solidFill>
                  <a:srgbClr val="4D4D4D"/>
                </a:solidFill>
                <a:latin typeface="+mn-lt"/>
              </a:rPr>
              <a:t>with the following statements regarding motoring?</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t>
            </a:r>
            <a:r>
              <a:rPr lang="en-GB" sz="1000" dirty="0" smtClean="0">
                <a:solidFill>
                  <a:srgbClr val="4D4D4D"/>
                </a:solidFill>
                <a:latin typeface="+mn-lt"/>
              </a:rPr>
              <a:t>all respondents </a:t>
            </a:r>
            <a:r>
              <a:rPr lang="en-GB" sz="1000" dirty="0" smtClean="0">
                <a:solidFill>
                  <a:srgbClr val="4D4D4D"/>
                </a:solidFill>
              </a:rPr>
              <a:t>(n=1,542)</a:t>
            </a:r>
            <a:endParaRPr lang="en-GB" sz="1000" dirty="0">
              <a:solidFill>
                <a:srgbClr val="4D4D4D"/>
              </a:solidFill>
              <a:latin typeface="+mn-lt"/>
            </a:endParaRPr>
          </a:p>
        </p:txBody>
      </p:sp>
      <p:sp>
        <p:nvSpPr>
          <p:cNvPr id="46" name="TextBox 45"/>
          <p:cNvSpPr txBox="1"/>
          <p:nvPr/>
        </p:nvSpPr>
        <p:spPr>
          <a:xfrm>
            <a:off x="1959943" y="2125241"/>
            <a:ext cx="2232248" cy="938719"/>
          </a:xfrm>
          <a:prstGeom prst="rect">
            <a:avLst/>
          </a:prstGeom>
          <a:noFill/>
        </p:spPr>
        <p:txBody>
          <a:bodyPr wrap="square" rtlCol="0">
            <a:spAutoFit/>
          </a:bodyPr>
          <a:lstStyle/>
          <a:p>
            <a:r>
              <a:rPr lang="en-GB" dirty="0" smtClean="0"/>
              <a:t>93% 45+ years old</a:t>
            </a:r>
          </a:p>
          <a:p>
            <a:r>
              <a:rPr lang="en-GB" dirty="0" smtClean="0"/>
              <a:t>97% Wales</a:t>
            </a:r>
          </a:p>
          <a:p>
            <a:r>
              <a:rPr lang="en-GB" dirty="0" smtClean="0"/>
              <a:t>94% Village/ Rural</a:t>
            </a:r>
          </a:p>
          <a:p>
            <a:r>
              <a:rPr lang="en-GB" dirty="0" smtClean="0"/>
              <a:t>95% Non-speeder</a:t>
            </a:r>
          </a:p>
          <a:p>
            <a:r>
              <a:rPr lang="en-GB" dirty="0" smtClean="0"/>
              <a:t>(83% Regular speeders!)</a:t>
            </a:r>
          </a:p>
        </p:txBody>
      </p:sp>
      <p:sp>
        <p:nvSpPr>
          <p:cNvPr id="47" name="TextBox 46"/>
          <p:cNvSpPr txBox="1"/>
          <p:nvPr/>
        </p:nvSpPr>
        <p:spPr>
          <a:xfrm>
            <a:off x="8344444" y="2269257"/>
            <a:ext cx="2029723" cy="430887"/>
          </a:xfrm>
          <a:prstGeom prst="rect">
            <a:avLst/>
          </a:prstGeom>
          <a:noFill/>
        </p:spPr>
        <p:txBody>
          <a:bodyPr wrap="none" rtlCol="0">
            <a:spAutoFit/>
          </a:bodyPr>
          <a:lstStyle/>
          <a:p>
            <a:r>
              <a:rPr lang="en-GB" dirty="0" smtClean="0"/>
              <a:t>4% Drive &gt;12,000 miles/yr</a:t>
            </a:r>
          </a:p>
          <a:p>
            <a:r>
              <a:rPr lang="en-GB" dirty="0" smtClean="0"/>
              <a:t>3% North West &amp; South West</a:t>
            </a:r>
          </a:p>
        </p:txBody>
      </p:sp>
      <p:sp>
        <p:nvSpPr>
          <p:cNvPr id="12" name="TextBox 11"/>
          <p:cNvSpPr txBox="1"/>
          <p:nvPr/>
        </p:nvSpPr>
        <p:spPr>
          <a:xfrm>
            <a:off x="1959943" y="3940678"/>
            <a:ext cx="2027054" cy="769441"/>
          </a:xfrm>
          <a:prstGeom prst="rect">
            <a:avLst/>
          </a:prstGeom>
          <a:noFill/>
        </p:spPr>
        <p:txBody>
          <a:bodyPr wrap="square" rtlCol="0">
            <a:spAutoFit/>
          </a:bodyPr>
          <a:lstStyle/>
          <a:p>
            <a:r>
              <a:rPr lang="en-GB" dirty="0" smtClean="0"/>
              <a:t>64% 45+ years old</a:t>
            </a:r>
          </a:p>
          <a:p>
            <a:r>
              <a:rPr lang="en-GB" dirty="0" smtClean="0"/>
              <a:t>66% East of England</a:t>
            </a:r>
          </a:p>
          <a:p>
            <a:r>
              <a:rPr lang="en-GB" dirty="0" smtClean="0"/>
              <a:t>68% Van/ unspecified vehicle</a:t>
            </a:r>
          </a:p>
          <a:p>
            <a:r>
              <a:rPr lang="en-GB" dirty="0" smtClean="0"/>
              <a:t>65% Non-speeders</a:t>
            </a:r>
            <a:endParaRPr lang="en-GB" dirty="0"/>
          </a:p>
        </p:txBody>
      </p:sp>
      <p:sp>
        <p:nvSpPr>
          <p:cNvPr id="13" name="TextBox 12"/>
          <p:cNvSpPr txBox="1"/>
          <p:nvPr/>
        </p:nvSpPr>
        <p:spPr>
          <a:xfrm>
            <a:off x="8344444" y="3925441"/>
            <a:ext cx="1909497" cy="769441"/>
          </a:xfrm>
          <a:prstGeom prst="rect">
            <a:avLst/>
          </a:prstGeom>
          <a:noFill/>
        </p:spPr>
        <p:txBody>
          <a:bodyPr wrap="none" rtlCol="0">
            <a:spAutoFit/>
          </a:bodyPr>
          <a:lstStyle/>
          <a:p>
            <a:r>
              <a:rPr lang="en-GB" dirty="0" smtClean="0"/>
              <a:t>21% 17-24 years old</a:t>
            </a:r>
          </a:p>
          <a:p>
            <a:r>
              <a:rPr lang="en-GB" dirty="0" smtClean="0"/>
              <a:t>23% Scotland &amp; North East</a:t>
            </a:r>
          </a:p>
          <a:p>
            <a:r>
              <a:rPr lang="en-GB" dirty="0" smtClean="0"/>
              <a:t>23% Upper medium vehicle</a:t>
            </a:r>
          </a:p>
          <a:p>
            <a:r>
              <a:rPr lang="en-GB" dirty="0" smtClean="0"/>
              <a:t>24% Regular speeders</a:t>
            </a:r>
            <a:endParaRPr lang="en-GB" dirty="0"/>
          </a:p>
        </p:txBody>
      </p:sp>
      <p:sp>
        <p:nvSpPr>
          <p:cNvPr id="14" name="TextBox 13"/>
          <p:cNvSpPr txBox="1"/>
          <p:nvPr/>
        </p:nvSpPr>
        <p:spPr>
          <a:xfrm>
            <a:off x="1959943" y="5512314"/>
            <a:ext cx="1619354" cy="769441"/>
          </a:xfrm>
          <a:prstGeom prst="rect">
            <a:avLst/>
          </a:prstGeom>
          <a:noFill/>
        </p:spPr>
        <p:txBody>
          <a:bodyPr wrap="none" rtlCol="0">
            <a:spAutoFit/>
          </a:bodyPr>
          <a:lstStyle/>
          <a:p>
            <a:r>
              <a:rPr lang="en-GB" dirty="0" smtClean="0"/>
              <a:t>31% Male</a:t>
            </a:r>
          </a:p>
          <a:p>
            <a:r>
              <a:rPr lang="en-GB" dirty="0" smtClean="0"/>
              <a:t>26% ABC1</a:t>
            </a:r>
          </a:p>
          <a:p>
            <a:r>
              <a:rPr lang="en-GB" dirty="0" smtClean="0"/>
              <a:t>27% North West</a:t>
            </a:r>
          </a:p>
          <a:p>
            <a:r>
              <a:rPr lang="en-GB" dirty="0" smtClean="0"/>
              <a:t>42% Regular speeders</a:t>
            </a:r>
          </a:p>
        </p:txBody>
      </p:sp>
      <p:sp>
        <p:nvSpPr>
          <p:cNvPr id="15" name="TextBox 14"/>
          <p:cNvSpPr txBox="1"/>
          <p:nvPr/>
        </p:nvSpPr>
        <p:spPr>
          <a:xfrm>
            <a:off x="8344444" y="5610153"/>
            <a:ext cx="1321196" cy="600164"/>
          </a:xfrm>
          <a:prstGeom prst="rect">
            <a:avLst/>
          </a:prstGeom>
          <a:noFill/>
        </p:spPr>
        <p:txBody>
          <a:bodyPr wrap="none" rtlCol="0">
            <a:spAutoFit/>
          </a:bodyPr>
          <a:lstStyle/>
          <a:p>
            <a:r>
              <a:rPr lang="en-GB" dirty="0" smtClean="0"/>
              <a:t>58% Female</a:t>
            </a:r>
          </a:p>
          <a:p>
            <a:r>
              <a:rPr lang="en-GB" dirty="0" smtClean="0"/>
              <a:t>62% North East</a:t>
            </a:r>
          </a:p>
          <a:p>
            <a:r>
              <a:rPr lang="en-GB" dirty="0" smtClean="0"/>
              <a:t>61% Non-speeder</a:t>
            </a:r>
          </a:p>
        </p:txBody>
      </p:sp>
      <p:sp>
        <p:nvSpPr>
          <p:cNvPr id="18" name="Text Box 17"/>
          <p:cNvSpPr txBox="1">
            <a:spLocks noChangeArrowheads="1"/>
          </p:cNvSpPr>
          <p:nvPr/>
        </p:nvSpPr>
        <p:spPr bwMode="auto">
          <a:xfrm>
            <a:off x="1743919" y="1566847"/>
            <a:ext cx="216024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agree...</a:t>
            </a:r>
            <a:endParaRPr lang="en-GB" sz="1400" b="1" dirty="0">
              <a:latin typeface="+mn-lt"/>
              <a:ea typeface="Geneva" pitchFamily="-107" charset="-128"/>
              <a:cs typeface="+mn-cs"/>
            </a:endParaRPr>
          </a:p>
        </p:txBody>
      </p:sp>
      <p:sp>
        <p:nvSpPr>
          <p:cNvPr id="20" name="Text Box 17"/>
          <p:cNvSpPr txBox="1">
            <a:spLocks noChangeArrowheads="1"/>
          </p:cNvSpPr>
          <p:nvPr/>
        </p:nvSpPr>
        <p:spPr bwMode="auto">
          <a:xfrm>
            <a:off x="8296646" y="1566847"/>
            <a:ext cx="2391991"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disagree...</a:t>
            </a:r>
            <a:endParaRPr lang="en-GB" sz="1400" b="1" dirty="0">
              <a:latin typeface="+mn-lt"/>
              <a:ea typeface="Geneva" pitchFamily="-107" charset="-128"/>
              <a:cs typeface="+mn-cs"/>
            </a:endParaRPr>
          </a:p>
        </p:txBody>
      </p:sp>
      <p:sp>
        <p:nvSpPr>
          <p:cNvPr id="23" name="Rectangle 22"/>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p:cNvGraphicFramePr>
            <a:graphicFrameLocks/>
          </p:cNvGraphicFramePr>
          <p:nvPr/>
        </p:nvGraphicFramePr>
        <p:xfrm>
          <a:off x="1401698" y="1566847"/>
          <a:ext cx="9286940"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18"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latin typeface="+mn-lt"/>
              </a:rPr>
              <a:t>S1Q2a/b  Thinking broadly about a wide range of motoring issues, how strongly do you agree or disagree with the following statements regarding motoring?</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all </a:t>
            </a:r>
            <a:r>
              <a:rPr lang="en-GB" sz="1000" dirty="0" smtClean="0">
                <a:solidFill>
                  <a:srgbClr val="4D4D4D"/>
                </a:solidFill>
                <a:latin typeface="+mn-lt"/>
              </a:rPr>
              <a:t>respondents </a:t>
            </a:r>
            <a:r>
              <a:rPr lang="en-GB" sz="1000" dirty="0" smtClean="0">
                <a:solidFill>
                  <a:srgbClr val="4D4D4D"/>
                </a:solidFill>
              </a:rPr>
              <a:t>(n=1,542) </a:t>
            </a:r>
            <a:endParaRPr lang="en-GB" sz="1000" dirty="0">
              <a:solidFill>
                <a:srgbClr val="4D4D4D"/>
              </a:solidFill>
              <a:latin typeface="+mn-lt"/>
            </a:endParaRPr>
          </a:p>
        </p:txBody>
      </p:sp>
      <p:sp>
        <p:nvSpPr>
          <p:cNvPr id="70" name="Rectangle 69"/>
          <p:cNvSpPr/>
          <p:nvPr/>
        </p:nvSpPr>
        <p:spPr>
          <a:xfrm>
            <a:off x="343659" y="2083290"/>
            <a:ext cx="1643074" cy="769441"/>
          </a:xfrm>
          <a:prstGeom prst="rect">
            <a:avLst/>
          </a:prstGeom>
        </p:spPr>
        <p:txBody>
          <a:bodyPr wrap="square">
            <a:spAutoFit/>
          </a:bodyPr>
          <a:lstStyle/>
          <a:p>
            <a:r>
              <a:rPr lang="en-GB" dirty="0" smtClean="0">
                <a:solidFill>
                  <a:prstClr val="black"/>
                </a:solidFill>
              </a:rPr>
              <a:t>Motorists are hit by high taxes as they are easy targets for the Government</a:t>
            </a:r>
            <a:endParaRPr lang="en-GB" dirty="0"/>
          </a:p>
        </p:txBody>
      </p:sp>
      <p:sp>
        <p:nvSpPr>
          <p:cNvPr id="12" name="TextBox 11"/>
          <p:cNvSpPr txBox="1"/>
          <p:nvPr/>
        </p:nvSpPr>
        <p:spPr>
          <a:xfrm>
            <a:off x="2489264" y="2083290"/>
            <a:ext cx="1569172" cy="769441"/>
          </a:xfrm>
          <a:prstGeom prst="rect">
            <a:avLst/>
          </a:prstGeom>
          <a:noFill/>
        </p:spPr>
        <p:txBody>
          <a:bodyPr wrap="square" rtlCol="0">
            <a:spAutoFit/>
          </a:bodyPr>
          <a:lstStyle/>
          <a:p>
            <a:r>
              <a:rPr lang="en-GB" dirty="0" smtClean="0"/>
              <a:t>92% Male</a:t>
            </a:r>
          </a:p>
          <a:p>
            <a:r>
              <a:rPr lang="en-GB" dirty="0" smtClean="0"/>
              <a:t>91% Rural/ Suburban</a:t>
            </a:r>
          </a:p>
          <a:p>
            <a:r>
              <a:rPr lang="en-GB" dirty="0" smtClean="0"/>
              <a:t>93% Drive &gt;12,000 miles/yr</a:t>
            </a:r>
            <a:endParaRPr lang="en-GB" dirty="0"/>
          </a:p>
        </p:txBody>
      </p:sp>
      <p:sp>
        <p:nvSpPr>
          <p:cNvPr id="13" name="TextBox 12"/>
          <p:cNvSpPr txBox="1"/>
          <p:nvPr/>
        </p:nvSpPr>
        <p:spPr>
          <a:xfrm>
            <a:off x="8273277" y="2053233"/>
            <a:ext cx="2119200" cy="600164"/>
          </a:xfrm>
          <a:prstGeom prst="rect">
            <a:avLst/>
          </a:prstGeom>
          <a:noFill/>
        </p:spPr>
        <p:txBody>
          <a:bodyPr wrap="square" rtlCol="0">
            <a:spAutoFit/>
          </a:bodyPr>
          <a:lstStyle/>
          <a:p>
            <a:r>
              <a:rPr lang="en-GB" dirty="0" smtClean="0"/>
              <a:t>6% City/town</a:t>
            </a:r>
          </a:p>
          <a:p>
            <a:r>
              <a:rPr lang="en-GB" dirty="0" smtClean="0"/>
              <a:t>6% Regular public transport users</a:t>
            </a:r>
            <a:endParaRPr lang="en-GB" dirty="0"/>
          </a:p>
        </p:txBody>
      </p:sp>
      <p:sp>
        <p:nvSpPr>
          <p:cNvPr id="25" name="Title 24"/>
          <p:cNvSpPr>
            <a:spLocks noGrp="1"/>
          </p:cNvSpPr>
          <p:nvPr>
            <p:ph type="title"/>
          </p:nvPr>
        </p:nvSpPr>
        <p:spPr>
          <a:xfrm>
            <a:off x="849313" y="415925"/>
            <a:ext cx="9067038" cy="1079500"/>
          </a:xfrm>
        </p:spPr>
        <p:txBody>
          <a:bodyPr/>
          <a:lstStyle/>
          <a:p>
            <a:r>
              <a:rPr lang="en-GB" dirty="0" smtClean="0">
                <a:latin typeface="Arial" pitchFamily="34" charset="0"/>
                <a:ea typeface="Geneva"/>
                <a:cs typeface="Geneva"/>
              </a:rPr>
              <a:t>Views on motoring – new topics (1).</a:t>
            </a:r>
            <a:br>
              <a:rPr lang="en-GB" dirty="0" smtClean="0">
                <a:latin typeface="Arial" pitchFamily="34" charset="0"/>
                <a:ea typeface="Geneva"/>
                <a:cs typeface="Geneva"/>
              </a:rPr>
            </a:br>
            <a:r>
              <a:rPr sz="1400" dirty="0" smtClean="0">
                <a:latin typeface="Arial" pitchFamily="34" charset="0"/>
                <a:ea typeface="Geneva"/>
                <a:cs typeface="Geneva"/>
              </a:rPr>
              <a:t>Most motorists express concern for the rising cost of motoring, particularly younger age groups and C2DE drivers. Many also suspect that motorists are targeted by the Government for raising funds, via speed cameras and taxes.</a:t>
            </a:r>
            <a:endParaRPr lang="en-GB" sz="1400" dirty="0"/>
          </a:p>
        </p:txBody>
      </p:sp>
      <p:sp>
        <p:nvSpPr>
          <p:cNvPr id="30" name="Text Box 17"/>
          <p:cNvSpPr txBox="1">
            <a:spLocks noChangeArrowheads="1"/>
          </p:cNvSpPr>
          <p:nvPr/>
        </p:nvSpPr>
        <p:spPr bwMode="auto">
          <a:xfrm>
            <a:off x="1898195" y="1566847"/>
            <a:ext cx="216024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agree...</a:t>
            </a:r>
            <a:endParaRPr lang="en-GB" sz="1400" b="1" dirty="0">
              <a:latin typeface="+mn-lt"/>
              <a:ea typeface="Geneva" pitchFamily="-107" charset="-128"/>
              <a:cs typeface="+mn-cs"/>
            </a:endParaRPr>
          </a:p>
        </p:txBody>
      </p:sp>
      <p:sp>
        <p:nvSpPr>
          <p:cNvPr id="31" name="Text Box 17"/>
          <p:cNvSpPr txBox="1">
            <a:spLocks noChangeArrowheads="1"/>
          </p:cNvSpPr>
          <p:nvPr/>
        </p:nvSpPr>
        <p:spPr bwMode="auto">
          <a:xfrm>
            <a:off x="8130401" y="1566847"/>
            <a:ext cx="2391991"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disagree...</a:t>
            </a:r>
            <a:endParaRPr lang="en-GB" sz="1400" b="1" dirty="0">
              <a:latin typeface="+mn-lt"/>
              <a:ea typeface="Geneva" pitchFamily="-107" charset="-128"/>
              <a:cs typeface="+mn-cs"/>
            </a:endParaRPr>
          </a:p>
        </p:txBody>
      </p:sp>
      <p:sp>
        <p:nvSpPr>
          <p:cNvPr id="35" name="Rectangle 34"/>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36" name="Rectangle 35"/>
          <p:cNvSpPr/>
          <p:nvPr/>
        </p:nvSpPr>
        <p:spPr>
          <a:xfrm>
            <a:off x="343659" y="3067045"/>
            <a:ext cx="1857388" cy="600164"/>
          </a:xfrm>
          <a:prstGeom prst="rect">
            <a:avLst/>
          </a:prstGeom>
        </p:spPr>
        <p:txBody>
          <a:bodyPr wrap="square">
            <a:spAutoFit/>
          </a:bodyPr>
          <a:lstStyle/>
          <a:p>
            <a:r>
              <a:rPr lang="en-GB" dirty="0" smtClean="0">
                <a:solidFill>
                  <a:prstClr val="black"/>
                </a:solidFill>
              </a:rPr>
              <a:t>Speed cameras are more about raising money than improving road safety</a:t>
            </a:r>
            <a:endParaRPr lang="en-GB" dirty="0"/>
          </a:p>
        </p:txBody>
      </p:sp>
      <p:sp>
        <p:nvSpPr>
          <p:cNvPr id="37" name="Rectangle 36"/>
          <p:cNvSpPr/>
          <p:nvPr/>
        </p:nvSpPr>
        <p:spPr>
          <a:xfrm>
            <a:off x="343659" y="5067309"/>
            <a:ext cx="1857388" cy="769441"/>
          </a:xfrm>
          <a:prstGeom prst="rect">
            <a:avLst/>
          </a:prstGeom>
        </p:spPr>
        <p:txBody>
          <a:bodyPr wrap="square">
            <a:spAutoFit/>
          </a:bodyPr>
          <a:lstStyle/>
          <a:p>
            <a:r>
              <a:rPr lang="en-GB" dirty="0" smtClean="0">
                <a:solidFill>
                  <a:prstClr val="black"/>
                </a:solidFill>
              </a:rPr>
              <a:t>Motoring may become a rare luxury for me if the cost of driving continues to escalate</a:t>
            </a:r>
            <a:endParaRPr lang="en-GB" dirty="0"/>
          </a:p>
        </p:txBody>
      </p:sp>
      <p:sp>
        <p:nvSpPr>
          <p:cNvPr id="38" name="Rectangle 37"/>
          <p:cNvSpPr/>
          <p:nvPr/>
        </p:nvSpPr>
        <p:spPr>
          <a:xfrm>
            <a:off x="343659" y="6012380"/>
            <a:ext cx="2000264" cy="769441"/>
          </a:xfrm>
          <a:prstGeom prst="rect">
            <a:avLst/>
          </a:prstGeom>
        </p:spPr>
        <p:txBody>
          <a:bodyPr wrap="square">
            <a:spAutoFit/>
          </a:bodyPr>
          <a:lstStyle/>
          <a:p>
            <a:r>
              <a:rPr lang="en-GB" dirty="0" smtClean="0">
                <a:solidFill>
                  <a:prstClr val="black"/>
                </a:solidFill>
              </a:rPr>
              <a:t>If fuel was more affordable then I would have a fuller social life and would be able to visit friends/ family more</a:t>
            </a:r>
            <a:endParaRPr lang="en-GB" dirty="0"/>
          </a:p>
        </p:txBody>
      </p:sp>
      <p:sp>
        <p:nvSpPr>
          <p:cNvPr id="15" name="TextBox 14"/>
          <p:cNvSpPr txBox="1"/>
          <p:nvPr/>
        </p:nvSpPr>
        <p:spPr>
          <a:xfrm>
            <a:off x="2486799" y="4136356"/>
            <a:ext cx="1354858" cy="600164"/>
          </a:xfrm>
          <a:prstGeom prst="rect">
            <a:avLst/>
          </a:prstGeom>
          <a:noFill/>
        </p:spPr>
        <p:txBody>
          <a:bodyPr wrap="none" rtlCol="0">
            <a:spAutoFit/>
          </a:bodyPr>
          <a:lstStyle/>
          <a:p>
            <a:r>
              <a:rPr lang="en-GB" dirty="0" smtClean="0"/>
              <a:t>74% 65+ years old</a:t>
            </a:r>
          </a:p>
          <a:p>
            <a:r>
              <a:rPr lang="en-GB" dirty="0" smtClean="0"/>
              <a:t>68% Male</a:t>
            </a:r>
          </a:p>
          <a:p>
            <a:r>
              <a:rPr lang="en-GB" dirty="0" smtClean="0"/>
              <a:t>69% London</a:t>
            </a:r>
            <a:endParaRPr lang="en-GB" dirty="0"/>
          </a:p>
        </p:txBody>
      </p:sp>
      <p:sp>
        <p:nvSpPr>
          <p:cNvPr id="16" name="Rectangle 15"/>
          <p:cNvSpPr/>
          <p:nvPr/>
        </p:nvSpPr>
        <p:spPr>
          <a:xfrm>
            <a:off x="343659" y="4109955"/>
            <a:ext cx="1857388" cy="600164"/>
          </a:xfrm>
          <a:prstGeom prst="rect">
            <a:avLst/>
          </a:prstGeom>
        </p:spPr>
        <p:txBody>
          <a:bodyPr wrap="square">
            <a:spAutoFit/>
          </a:bodyPr>
          <a:lstStyle/>
          <a:p>
            <a:r>
              <a:rPr lang="en-GB" dirty="0" smtClean="0">
                <a:solidFill>
                  <a:prstClr val="black"/>
                </a:solidFill>
              </a:rPr>
              <a:t>Roads have become too cluttered with unnecessary and unhelpful signage</a:t>
            </a:r>
            <a:endParaRPr lang="en-GB" dirty="0"/>
          </a:p>
        </p:txBody>
      </p:sp>
      <p:sp>
        <p:nvSpPr>
          <p:cNvPr id="17" name="TextBox 16"/>
          <p:cNvSpPr txBox="1"/>
          <p:nvPr/>
        </p:nvSpPr>
        <p:spPr>
          <a:xfrm>
            <a:off x="8204303" y="4138615"/>
            <a:ext cx="1949573" cy="600164"/>
          </a:xfrm>
          <a:prstGeom prst="rect">
            <a:avLst/>
          </a:prstGeom>
          <a:noFill/>
        </p:spPr>
        <p:txBody>
          <a:bodyPr wrap="none" rtlCol="0">
            <a:spAutoFit/>
          </a:bodyPr>
          <a:lstStyle/>
          <a:p>
            <a:r>
              <a:rPr lang="en-GB" dirty="0" smtClean="0"/>
              <a:t>17% 17-24 years old</a:t>
            </a:r>
          </a:p>
          <a:p>
            <a:r>
              <a:rPr lang="en-GB" dirty="0" smtClean="0"/>
              <a:t>16% Drive &gt;12,000 miles/yr</a:t>
            </a:r>
          </a:p>
          <a:p>
            <a:r>
              <a:rPr lang="en-GB" dirty="0" smtClean="0"/>
              <a:t>21% North East</a:t>
            </a:r>
            <a:endParaRPr lang="en-GB" dirty="0"/>
          </a:p>
        </p:txBody>
      </p:sp>
      <p:sp>
        <p:nvSpPr>
          <p:cNvPr id="19" name="TextBox 18"/>
          <p:cNvSpPr txBox="1"/>
          <p:nvPr/>
        </p:nvSpPr>
        <p:spPr>
          <a:xfrm>
            <a:off x="2486799" y="3138483"/>
            <a:ext cx="1619354" cy="600164"/>
          </a:xfrm>
          <a:prstGeom prst="rect">
            <a:avLst/>
          </a:prstGeom>
          <a:noFill/>
        </p:spPr>
        <p:txBody>
          <a:bodyPr wrap="none" rtlCol="0">
            <a:spAutoFit/>
          </a:bodyPr>
          <a:lstStyle/>
          <a:p>
            <a:r>
              <a:rPr lang="en-GB" dirty="0" smtClean="0"/>
              <a:t>80% 45-64 years</a:t>
            </a:r>
          </a:p>
          <a:p>
            <a:r>
              <a:rPr lang="en-GB" dirty="0" smtClean="0"/>
              <a:t>84% Scotland</a:t>
            </a:r>
          </a:p>
          <a:p>
            <a:r>
              <a:rPr lang="en-GB" dirty="0" smtClean="0"/>
              <a:t>82% Regular speeders</a:t>
            </a:r>
            <a:endParaRPr lang="en-GB" dirty="0"/>
          </a:p>
        </p:txBody>
      </p:sp>
      <p:sp>
        <p:nvSpPr>
          <p:cNvPr id="20" name="TextBox 19"/>
          <p:cNvSpPr txBox="1"/>
          <p:nvPr/>
        </p:nvSpPr>
        <p:spPr>
          <a:xfrm>
            <a:off x="8273277" y="3109823"/>
            <a:ext cx="2119200" cy="430887"/>
          </a:xfrm>
          <a:prstGeom prst="rect">
            <a:avLst/>
          </a:prstGeom>
          <a:noFill/>
        </p:spPr>
        <p:txBody>
          <a:bodyPr wrap="square" rtlCol="0">
            <a:spAutoFit/>
          </a:bodyPr>
          <a:lstStyle/>
          <a:p>
            <a:r>
              <a:rPr lang="en-GB" dirty="0" smtClean="0"/>
              <a:t>15% 17-24 years</a:t>
            </a:r>
          </a:p>
          <a:p>
            <a:r>
              <a:rPr lang="en-GB" dirty="0" smtClean="0"/>
              <a:t>15% Mini/ supermini drivers</a:t>
            </a:r>
            <a:endParaRPr lang="en-GB" dirty="0"/>
          </a:p>
        </p:txBody>
      </p:sp>
      <p:sp>
        <p:nvSpPr>
          <p:cNvPr id="21" name="TextBox 20"/>
          <p:cNvSpPr txBox="1"/>
          <p:nvPr/>
        </p:nvSpPr>
        <p:spPr>
          <a:xfrm>
            <a:off x="8273277" y="5138747"/>
            <a:ext cx="2119200" cy="769441"/>
          </a:xfrm>
          <a:prstGeom prst="rect">
            <a:avLst/>
          </a:prstGeom>
          <a:noFill/>
        </p:spPr>
        <p:txBody>
          <a:bodyPr wrap="square" rtlCol="0">
            <a:spAutoFit/>
          </a:bodyPr>
          <a:lstStyle/>
          <a:p>
            <a:r>
              <a:rPr lang="en-GB" dirty="0" smtClean="0"/>
              <a:t>30% Company drivers</a:t>
            </a:r>
          </a:p>
          <a:p>
            <a:r>
              <a:rPr lang="en-GB" dirty="0" smtClean="0"/>
              <a:t>26% Drive &gt;12,000 miles/yr</a:t>
            </a:r>
          </a:p>
          <a:p>
            <a:r>
              <a:rPr lang="en-GB" dirty="0" smtClean="0"/>
              <a:t>20% Rural</a:t>
            </a:r>
          </a:p>
          <a:p>
            <a:endParaRPr lang="en-GB" dirty="0"/>
          </a:p>
        </p:txBody>
      </p:sp>
      <p:sp>
        <p:nvSpPr>
          <p:cNvPr id="22" name="TextBox 21"/>
          <p:cNvSpPr txBox="1"/>
          <p:nvPr/>
        </p:nvSpPr>
        <p:spPr>
          <a:xfrm>
            <a:off x="2486800" y="5110087"/>
            <a:ext cx="1643074" cy="769441"/>
          </a:xfrm>
          <a:prstGeom prst="rect">
            <a:avLst/>
          </a:prstGeom>
          <a:noFill/>
        </p:spPr>
        <p:txBody>
          <a:bodyPr wrap="square" rtlCol="0">
            <a:spAutoFit/>
          </a:bodyPr>
          <a:lstStyle/>
          <a:p>
            <a:r>
              <a:rPr lang="en-GB" dirty="0" smtClean="0"/>
              <a:t>67% C2DE</a:t>
            </a:r>
          </a:p>
          <a:p>
            <a:r>
              <a:rPr lang="en-GB" dirty="0" smtClean="0"/>
              <a:t>64% London</a:t>
            </a:r>
          </a:p>
          <a:p>
            <a:r>
              <a:rPr lang="en-GB" dirty="0" smtClean="0"/>
              <a:t>65% Regular public transport users</a:t>
            </a:r>
          </a:p>
        </p:txBody>
      </p:sp>
      <p:sp>
        <p:nvSpPr>
          <p:cNvPr id="23" name="TextBox 22"/>
          <p:cNvSpPr txBox="1"/>
          <p:nvPr/>
        </p:nvSpPr>
        <p:spPr>
          <a:xfrm>
            <a:off x="2486799" y="6012380"/>
            <a:ext cx="1643074" cy="769441"/>
          </a:xfrm>
          <a:prstGeom prst="rect">
            <a:avLst/>
          </a:prstGeom>
          <a:noFill/>
        </p:spPr>
        <p:txBody>
          <a:bodyPr wrap="square" rtlCol="0">
            <a:spAutoFit/>
          </a:bodyPr>
          <a:lstStyle/>
          <a:p>
            <a:r>
              <a:rPr lang="en-GB" dirty="0" smtClean="0"/>
              <a:t>77% 17-24 years old</a:t>
            </a:r>
          </a:p>
          <a:p>
            <a:r>
              <a:rPr lang="en-GB" dirty="0" smtClean="0"/>
              <a:t>62% C2DE</a:t>
            </a:r>
          </a:p>
          <a:p>
            <a:r>
              <a:rPr lang="en-GB" dirty="0" smtClean="0"/>
              <a:t>60% Regular public transport users</a:t>
            </a:r>
          </a:p>
        </p:txBody>
      </p:sp>
      <p:sp>
        <p:nvSpPr>
          <p:cNvPr id="24" name="TextBox 23"/>
          <p:cNvSpPr txBox="1"/>
          <p:nvPr/>
        </p:nvSpPr>
        <p:spPr>
          <a:xfrm>
            <a:off x="8273277" y="6012380"/>
            <a:ext cx="1643074" cy="430887"/>
          </a:xfrm>
          <a:prstGeom prst="rect">
            <a:avLst/>
          </a:prstGeom>
          <a:noFill/>
        </p:spPr>
        <p:txBody>
          <a:bodyPr wrap="square" rtlCol="0">
            <a:spAutoFit/>
          </a:bodyPr>
          <a:lstStyle/>
          <a:p>
            <a:r>
              <a:rPr lang="en-GB" dirty="0" smtClean="0"/>
              <a:t>27% ABC1</a:t>
            </a:r>
          </a:p>
          <a:p>
            <a:r>
              <a:rPr lang="en-GB" dirty="0" smtClean="0"/>
              <a:t>34% Company drivers</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Chart 31"/>
          <p:cNvGraphicFramePr>
            <a:graphicFrameLocks/>
          </p:cNvGraphicFramePr>
          <p:nvPr/>
        </p:nvGraphicFramePr>
        <p:xfrm>
          <a:off x="1401698" y="1566847"/>
          <a:ext cx="9286940"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18"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latin typeface="+mn-lt"/>
              </a:rPr>
              <a:t>S1Q2a/b  Thinking broadly about a wide range of motoring issues, how strongly do you agree or disagree with the following statements regarding motoring?</a:t>
            </a:r>
            <a:endParaRPr lang="en-GB" sz="1000" dirty="0">
              <a:solidFill>
                <a:srgbClr val="4D4D4D"/>
              </a:solidFill>
              <a:latin typeface="+mn-lt"/>
            </a:endParaRPr>
          </a:p>
          <a:p>
            <a:pPr marL="391077" indent="-391077" eaLnBrk="0" hangingPunct="0">
              <a:defRPr/>
            </a:pPr>
            <a:r>
              <a:rPr lang="en-GB" sz="1000" dirty="0" smtClean="0">
                <a:solidFill>
                  <a:srgbClr val="4D4D4D"/>
                </a:solidFill>
                <a:latin typeface="+mn-lt"/>
              </a:rPr>
              <a:t>Base</a:t>
            </a:r>
            <a:r>
              <a:rPr lang="en-GB" sz="1000" dirty="0">
                <a:solidFill>
                  <a:srgbClr val="4D4D4D"/>
                </a:solidFill>
                <a:latin typeface="+mn-lt"/>
              </a:rPr>
              <a:t>: all </a:t>
            </a:r>
            <a:r>
              <a:rPr lang="en-GB" sz="1000" dirty="0" smtClean="0">
                <a:solidFill>
                  <a:srgbClr val="4D4D4D"/>
                </a:solidFill>
                <a:latin typeface="+mn-lt"/>
              </a:rPr>
              <a:t>respondents </a:t>
            </a:r>
            <a:r>
              <a:rPr lang="en-GB" sz="1000" dirty="0" smtClean="0">
                <a:solidFill>
                  <a:srgbClr val="4D4D4D"/>
                </a:solidFill>
              </a:rPr>
              <a:t>(n=1,542) </a:t>
            </a:r>
            <a:endParaRPr lang="en-GB" sz="1000" dirty="0">
              <a:solidFill>
                <a:srgbClr val="4D4D4D"/>
              </a:solidFill>
              <a:latin typeface="+mn-lt"/>
            </a:endParaRPr>
          </a:p>
        </p:txBody>
      </p:sp>
      <p:sp>
        <p:nvSpPr>
          <p:cNvPr id="70" name="Rectangle 69"/>
          <p:cNvSpPr/>
          <p:nvPr/>
        </p:nvSpPr>
        <p:spPr>
          <a:xfrm>
            <a:off x="343659" y="2066913"/>
            <a:ext cx="1643074" cy="938719"/>
          </a:xfrm>
          <a:prstGeom prst="rect">
            <a:avLst/>
          </a:prstGeom>
        </p:spPr>
        <p:txBody>
          <a:bodyPr wrap="square">
            <a:spAutoFit/>
          </a:bodyPr>
          <a:lstStyle/>
          <a:p>
            <a:r>
              <a:rPr lang="en-GB" dirty="0" smtClean="0">
                <a:solidFill>
                  <a:prstClr val="black"/>
                </a:solidFill>
              </a:rPr>
              <a:t>Road safety is a shared responsibility for all road users, i.e. cyclists, motorcyclists and motorists alike</a:t>
            </a:r>
            <a:endParaRPr lang="en-GB" dirty="0"/>
          </a:p>
        </p:txBody>
      </p:sp>
      <p:sp>
        <p:nvSpPr>
          <p:cNvPr id="25" name="Title 24"/>
          <p:cNvSpPr>
            <a:spLocks noGrp="1"/>
          </p:cNvSpPr>
          <p:nvPr>
            <p:ph type="title"/>
          </p:nvPr>
        </p:nvSpPr>
        <p:spPr/>
        <p:txBody>
          <a:bodyPr/>
          <a:lstStyle/>
          <a:p>
            <a:r>
              <a:rPr lang="en-GB" dirty="0" smtClean="0">
                <a:latin typeface="Arial" pitchFamily="34" charset="0"/>
                <a:ea typeface="Geneva"/>
                <a:cs typeface="Geneva"/>
              </a:rPr>
              <a:t>Views on motoring – new topics (2).</a:t>
            </a:r>
            <a:br>
              <a:rPr lang="en-GB" dirty="0" smtClean="0">
                <a:latin typeface="Arial" pitchFamily="34" charset="0"/>
                <a:ea typeface="Geneva"/>
                <a:cs typeface="Geneva"/>
              </a:rPr>
            </a:br>
            <a:r>
              <a:rPr lang="en-GB" sz="1400" dirty="0" smtClean="0">
                <a:latin typeface="Arial" pitchFamily="34" charset="0"/>
                <a:ea typeface="Geneva"/>
                <a:cs typeface="Geneva"/>
              </a:rPr>
              <a:t>Nearly all motorists agree that road safety is a shared responsibility for all road users – including 94% of regular speeders!</a:t>
            </a:r>
            <a:endParaRPr lang="en-GB" sz="1400" dirty="0"/>
          </a:p>
        </p:txBody>
      </p:sp>
      <p:sp>
        <p:nvSpPr>
          <p:cNvPr id="30" name="Text Box 17"/>
          <p:cNvSpPr txBox="1">
            <a:spLocks noChangeArrowheads="1"/>
          </p:cNvSpPr>
          <p:nvPr/>
        </p:nvSpPr>
        <p:spPr bwMode="auto">
          <a:xfrm>
            <a:off x="1898195" y="1566847"/>
            <a:ext cx="216024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agree...</a:t>
            </a:r>
            <a:endParaRPr lang="en-GB" sz="1400" b="1" dirty="0">
              <a:latin typeface="+mn-lt"/>
              <a:ea typeface="Geneva" pitchFamily="-107" charset="-128"/>
              <a:cs typeface="+mn-cs"/>
            </a:endParaRPr>
          </a:p>
        </p:txBody>
      </p:sp>
      <p:sp>
        <p:nvSpPr>
          <p:cNvPr id="31" name="Text Box 17"/>
          <p:cNvSpPr txBox="1">
            <a:spLocks noChangeArrowheads="1"/>
          </p:cNvSpPr>
          <p:nvPr/>
        </p:nvSpPr>
        <p:spPr bwMode="auto">
          <a:xfrm>
            <a:off x="8167302" y="1566847"/>
            <a:ext cx="2391991"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More likely to disagree...</a:t>
            </a:r>
            <a:endParaRPr lang="en-GB" sz="1400" b="1" dirty="0">
              <a:latin typeface="+mn-lt"/>
              <a:ea typeface="Geneva" pitchFamily="-107" charset="-128"/>
              <a:cs typeface="+mn-cs"/>
            </a:endParaRPr>
          </a:p>
        </p:txBody>
      </p:sp>
      <p:sp>
        <p:nvSpPr>
          <p:cNvPr id="35" name="Rectangle 34"/>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36" name="Rectangle 35"/>
          <p:cNvSpPr/>
          <p:nvPr/>
        </p:nvSpPr>
        <p:spPr>
          <a:xfrm>
            <a:off x="343659" y="3352797"/>
            <a:ext cx="1857388" cy="938719"/>
          </a:xfrm>
          <a:prstGeom prst="rect">
            <a:avLst/>
          </a:prstGeom>
        </p:spPr>
        <p:txBody>
          <a:bodyPr wrap="square">
            <a:spAutoFit/>
          </a:bodyPr>
          <a:lstStyle/>
          <a:p>
            <a:r>
              <a:rPr lang="en-GB" dirty="0" smtClean="0">
                <a:solidFill>
                  <a:prstClr val="black"/>
                </a:solidFill>
              </a:rPr>
              <a:t>Local authorities and utility companies do not appear to co-ordinate the time of roadworks to ensure free-flowing diversion routes</a:t>
            </a:r>
            <a:endParaRPr lang="en-GB" dirty="0"/>
          </a:p>
        </p:txBody>
      </p:sp>
      <p:sp>
        <p:nvSpPr>
          <p:cNvPr id="37" name="Rectangle 36"/>
          <p:cNvSpPr/>
          <p:nvPr/>
        </p:nvSpPr>
        <p:spPr>
          <a:xfrm>
            <a:off x="343659" y="4567243"/>
            <a:ext cx="1857388" cy="600164"/>
          </a:xfrm>
          <a:prstGeom prst="rect">
            <a:avLst/>
          </a:prstGeom>
        </p:spPr>
        <p:txBody>
          <a:bodyPr wrap="square">
            <a:spAutoFit/>
          </a:bodyPr>
          <a:lstStyle/>
          <a:p>
            <a:r>
              <a:rPr lang="en-GB" dirty="0" smtClean="0">
                <a:solidFill>
                  <a:prstClr val="black"/>
                </a:solidFill>
              </a:rPr>
              <a:t>Much tougher steps should be taken to reduce congestion</a:t>
            </a:r>
            <a:endParaRPr lang="en-GB" dirty="0"/>
          </a:p>
        </p:txBody>
      </p:sp>
      <p:sp>
        <p:nvSpPr>
          <p:cNvPr id="38" name="Rectangle 37"/>
          <p:cNvSpPr/>
          <p:nvPr/>
        </p:nvSpPr>
        <p:spPr>
          <a:xfrm>
            <a:off x="343659" y="5781689"/>
            <a:ext cx="1857388" cy="938719"/>
          </a:xfrm>
          <a:prstGeom prst="rect">
            <a:avLst/>
          </a:prstGeom>
        </p:spPr>
        <p:txBody>
          <a:bodyPr wrap="square">
            <a:spAutoFit/>
          </a:bodyPr>
          <a:lstStyle/>
          <a:p>
            <a:r>
              <a:rPr lang="en-GB" dirty="0" smtClean="0">
                <a:solidFill>
                  <a:prstClr val="black"/>
                </a:solidFill>
              </a:rPr>
              <a:t>The Government needs to do more to make alternatively-powered, low carbon cars more affordable</a:t>
            </a:r>
            <a:endParaRPr lang="en-GB" dirty="0"/>
          </a:p>
        </p:txBody>
      </p:sp>
      <p:sp>
        <p:nvSpPr>
          <p:cNvPr id="15" name="TextBox 14"/>
          <p:cNvSpPr txBox="1"/>
          <p:nvPr/>
        </p:nvSpPr>
        <p:spPr>
          <a:xfrm>
            <a:off x="2486799" y="5853127"/>
            <a:ext cx="1643074" cy="769441"/>
          </a:xfrm>
          <a:prstGeom prst="rect">
            <a:avLst/>
          </a:prstGeom>
          <a:noFill/>
        </p:spPr>
        <p:txBody>
          <a:bodyPr wrap="square" rtlCol="0">
            <a:spAutoFit/>
          </a:bodyPr>
          <a:lstStyle/>
          <a:p>
            <a:r>
              <a:rPr lang="en-GB" dirty="0" smtClean="0"/>
              <a:t>71% C2DE</a:t>
            </a:r>
          </a:p>
          <a:p>
            <a:r>
              <a:rPr lang="en-GB" dirty="0" smtClean="0"/>
              <a:t>72% Parents</a:t>
            </a:r>
          </a:p>
          <a:p>
            <a:r>
              <a:rPr lang="en-GB" dirty="0" smtClean="0"/>
              <a:t>73% Those who would consider a green car</a:t>
            </a:r>
            <a:endParaRPr lang="en-GB" dirty="0"/>
          </a:p>
        </p:txBody>
      </p:sp>
      <p:sp>
        <p:nvSpPr>
          <p:cNvPr id="16" name="TextBox 15"/>
          <p:cNvSpPr txBox="1"/>
          <p:nvPr/>
        </p:nvSpPr>
        <p:spPr>
          <a:xfrm>
            <a:off x="8273277" y="5853127"/>
            <a:ext cx="1643074" cy="600164"/>
          </a:xfrm>
          <a:prstGeom prst="rect">
            <a:avLst/>
          </a:prstGeom>
          <a:noFill/>
        </p:spPr>
        <p:txBody>
          <a:bodyPr wrap="square" rtlCol="0">
            <a:spAutoFit/>
          </a:bodyPr>
          <a:lstStyle/>
          <a:p>
            <a:r>
              <a:rPr lang="en-GB" dirty="0" smtClean="0"/>
              <a:t>13% Males</a:t>
            </a:r>
          </a:p>
          <a:p>
            <a:r>
              <a:rPr lang="en-GB" dirty="0" smtClean="0"/>
              <a:t>13% ABC1</a:t>
            </a:r>
          </a:p>
          <a:p>
            <a:r>
              <a:rPr lang="en-GB" dirty="0" smtClean="0"/>
              <a:t>16% Regular speeders</a:t>
            </a:r>
            <a:endParaRPr lang="en-GB" dirty="0"/>
          </a:p>
        </p:txBody>
      </p:sp>
      <p:sp>
        <p:nvSpPr>
          <p:cNvPr id="17" name="TextBox 16"/>
          <p:cNvSpPr txBox="1"/>
          <p:nvPr/>
        </p:nvSpPr>
        <p:spPr>
          <a:xfrm>
            <a:off x="2486799" y="3369174"/>
            <a:ext cx="1643074" cy="430887"/>
          </a:xfrm>
          <a:prstGeom prst="rect">
            <a:avLst/>
          </a:prstGeom>
          <a:noFill/>
        </p:spPr>
        <p:txBody>
          <a:bodyPr wrap="square" rtlCol="0">
            <a:spAutoFit/>
          </a:bodyPr>
          <a:lstStyle/>
          <a:p>
            <a:r>
              <a:rPr lang="en-GB" dirty="0" smtClean="0"/>
              <a:t>90% 45+ years old</a:t>
            </a:r>
          </a:p>
          <a:p>
            <a:r>
              <a:rPr lang="en-GB" dirty="0" smtClean="0"/>
              <a:t>86% Rural</a:t>
            </a:r>
            <a:endParaRPr lang="en-GB" dirty="0"/>
          </a:p>
        </p:txBody>
      </p:sp>
      <p:sp>
        <p:nvSpPr>
          <p:cNvPr id="19" name="TextBox 18"/>
          <p:cNvSpPr txBox="1"/>
          <p:nvPr/>
        </p:nvSpPr>
        <p:spPr>
          <a:xfrm>
            <a:off x="8273277" y="3369174"/>
            <a:ext cx="1643074" cy="261610"/>
          </a:xfrm>
          <a:prstGeom prst="rect">
            <a:avLst/>
          </a:prstGeom>
          <a:noFill/>
        </p:spPr>
        <p:txBody>
          <a:bodyPr wrap="square" rtlCol="0">
            <a:spAutoFit/>
          </a:bodyPr>
          <a:lstStyle/>
          <a:p>
            <a:r>
              <a:rPr lang="en-GB" dirty="0" smtClean="0"/>
              <a:t>6% 17-24 years old</a:t>
            </a:r>
          </a:p>
        </p:txBody>
      </p:sp>
      <p:sp>
        <p:nvSpPr>
          <p:cNvPr id="20" name="TextBox 19"/>
          <p:cNvSpPr txBox="1"/>
          <p:nvPr/>
        </p:nvSpPr>
        <p:spPr>
          <a:xfrm>
            <a:off x="2486799" y="4638681"/>
            <a:ext cx="1643074" cy="430887"/>
          </a:xfrm>
          <a:prstGeom prst="rect">
            <a:avLst/>
          </a:prstGeom>
          <a:noFill/>
        </p:spPr>
        <p:txBody>
          <a:bodyPr wrap="square" rtlCol="0">
            <a:spAutoFit/>
          </a:bodyPr>
          <a:lstStyle/>
          <a:p>
            <a:r>
              <a:rPr lang="en-GB" dirty="0" smtClean="0"/>
              <a:t>74% 45+ years old</a:t>
            </a:r>
          </a:p>
          <a:p>
            <a:r>
              <a:rPr lang="en-GB" dirty="0" smtClean="0"/>
              <a:t>72% London &amp; S East</a:t>
            </a:r>
            <a:endParaRPr lang="en-GB" dirty="0"/>
          </a:p>
        </p:txBody>
      </p:sp>
      <p:sp>
        <p:nvSpPr>
          <p:cNvPr id="21" name="TextBox 20"/>
          <p:cNvSpPr txBox="1"/>
          <p:nvPr/>
        </p:nvSpPr>
        <p:spPr>
          <a:xfrm>
            <a:off x="8273277" y="4638681"/>
            <a:ext cx="1643074" cy="600164"/>
          </a:xfrm>
          <a:prstGeom prst="rect">
            <a:avLst/>
          </a:prstGeom>
          <a:noFill/>
        </p:spPr>
        <p:txBody>
          <a:bodyPr wrap="square" rtlCol="0">
            <a:spAutoFit/>
          </a:bodyPr>
          <a:lstStyle/>
          <a:p>
            <a:r>
              <a:rPr lang="en-GB" dirty="0" smtClean="0"/>
              <a:t>7% Drive &gt;12,000 miles/yr</a:t>
            </a:r>
          </a:p>
          <a:p>
            <a:r>
              <a:rPr lang="en-GB" dirty="0" smtClean="0"/>
              <a:t>6% Regular speeders </a:t>
            </a:r>
          </a:p>
        </p:txBody>
      </p:sp>
      <p:sp>
        <p:nvSpPr>
          <p:cNvPr id="22" name="TextBox 21"/>
          <p:cNvSpPr txBox="1"/>
          <p:nvPr/>
        </p:nvSpPr>
        <p:spPr>
          <a:xfrm>
            <a:off x="2486799" y="2209789"/>
            <a:ext cx="1643074" cy="600164"/>
          </a:xfrm>
          <a:prstGeom prst="rect">
            <a:avLst/>
          </a:prstGeom>
          <a:noFill/>
        </p:spPr>
        <p:txBody>
          <a:bodyPr wrap="square" rtlCol="0">
            <a:spAutoFit/>
          </a:bodyPr>
          <a:lstStyle/>
          <a:p>
            <a:r>
              <a:rPr lang="en-GB" dirty="0" smtClean="0"/>
              <a:t>98% 65+ years</a:t>
            </a:r>
          </a:p>
          <a:p>
            <a:r>
              <a:rPr lang="en-GB" dirty="0" smtClean="0"/>
              <a:t>100% Wales</a:t>
            </a:r>
          </a:p>
          <a:p>
            <a:r>
              <a:rPr lang="en-GB" dirty="0" smtClean="0"/>
              <a:t>96% Rural</a:t>
            </a:r>
            <a:endParaRPr lang="en-GB" dirty="0"/>
          </a:p>
        </p:txBody>
      </p:sp>
      <p:sp>
        <p:nvSpPr>
          <p:cNvPr id="23" name="TextBox 22"/>
          <p:cNvSpPr txBox="1"/>
          <p:nvPr/>
        </p:nvSpPr>
        <p:spPr>
          <a:xfrm>
            <a:off x="8273277" y="2209789"/>
            <a:ext cx="1643074" cy="430887"/>
          </a:xfrm>
          <a:prstGeom prst="rect">
            <a:avLst/>
          </a:prstGeom>
          <a:noFill/>
        </p:spPr>
        <p:txBody>
          <a:bodyPr wrap="square" rtlCol="0">
            <a:spAutoFit/>
          </a:bodyPr>
          <a:lstStyle/>
          <a:p>
            <a:r>
              <a:rPr lang="en-GB" dirty="0" smtClean="0"/>
              <a:t>6% 4x4/ SUV/ Sports car drivers</a:t>
            </a:r>
            <a:endParaRPr lang="en-GB"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9067038" cy="1079500"/>
          </a:xfrm>
          <a:noFill/>
        </p:spPr>
        <p:txBody>
          <a:bodyPr/>
          <a:lstStyle/>
          <a:p>
            <a:r>
              <a:rPr dirty="0" smtClean="0">
                <a:latin typeface="Arial" pitchFamily="34" charset="0"/>
                <a:ea typeface="Geneva"/>
                <a:cs typeface="Geneva"/>
              </a:rPr>
              <a:t>Spending motoring taxes </a:t>
            </a:r>
            <a:r>
              <a:rPr lang="en-GB" dirty="0" smtClean="0">
                <a:latin typeface="Arial" pitchFamily="34" charset="0"/>
                <a:ea typeface="Geneva"/>
                <a:cs typeface="Geneva"/>
              </a:rPr>
              <a:t>–</a:t>
            </a:r>
            <a:r>
              <a:rPr dirty="0" smtClean="0">
                <a:latin typeface="Arial" pitchFamily="34" charset="0"/>
                <a:ea typeface="Geneva"/>
                <a:cs typeface="Geneva"/>
              </a:rPr>
              <a:t> by region.</a:t>
            </a:r>
            <a:br>
              <a:rPr dirty="0" smtClean="0">
                <a:latin typeface="Arial" pitchFamily="34" charset="0"/>
                <a:ea typeface="Geneva"/>
                <a:cs typeface="Geneva"/>
              </a:rPr>
            </a:br>
            <a:r>
              <a:rPr sz="1400" dirty="0" smtClean="0">
                <a:latin typeface="Arial" pitchFamily="34" charset="0"/>
                <a:ea typeface="Geneva"/>
                <a:cs typeface="Geneva"/>
              </a:rPr>
              <a:t>Opinions across London, the South East and the UK national average are relatively consistent, although Londoners are more likely to believe that motoring taxes are reinvested into local roads </a:t>
            </a:r>
            <a:r>
              <a:rPr lang="en-GB" sz="1400" dirty="0" smtClean="0">
                <a:latin typeface="Arial" pitchFamily="34" charset="0"/>
                <a:ea typeface="Geneva"/>
                <a:cs typeface="Geneva"/>
              </a:rPr>
              <a:t>–</a:t>
            </a:r>
            <a:r>
              <a:rPr sz="1400" dirty="0" smtClean="0">
                <a:latin typeface="Arial" pitchFamily="34" charset="0"/>
                <a:ea typeface="Geneva"/>
                <a:cs typeface="Geneva"/>
              </a:rPr>
              <a:t> Londoners are also most concerned by road works.</a:t>
            </a:r>
            <a:endParaRPr dirty="0" smtClean="0">
              <a:latin typeface="Arial" pitchFamily="34" charset="0"/>
              <a:ea typeface="Geneva"/>
              <a:cs typeface="Geneva"/>
            </a:endParaRPr>
          </a:p>
        </p:txBody>
      </p:sp>
      <p:sp>
        <p:nvSpPr>
          <p:cNvPr id="73" name="Rectangle 72"/>
          <p:cNvSpPr/>
          <p:nvPr/>
        </p:nvSpPr>
        <p:spPr>
          <a:xfrm>
            <a:off x="486535" y="1995475"/>
            <a:ext cx="2143140" cy="600164"/>
          </a:xfrm>
          <a:prstGeom prst="rect">
            <a:avLst/>
          </a:prstGeom>
        </p:spPr>
        <p:txBody>
          <a:bodyPr wrap="square">
            <a:spAutoFit/>
          </a:bodyPr>
          <a:lstStyle/>
          <a:p>
            <a:r>
              <a:rPr lang="en-GB" b="1" dirty="0" smtClean="0"/>
              <a:t>I don’t believe </a:t>
            </a:r>
            <a:r>
              <a:rPr lang="en-GB" dirty="0" smtClean="0"/>
              <a:t>the motoring taxes I pay are sufficiently </a:t>
            </a:r>
            <a:r>
              <a:rPr lang="en-GB" b="1" dirty="0" smtClean="0"/>
              <a:t>reinvested into local roads</a:t>
            </a:r>
            <a:endParaRPr lang="en-GB" b="1" dirty="0"/>
          </a:p>
        </p:txBody>
      </p:sp>
      <p:sp>
        <p:nvSpPr>
          <p:cNvPr id="14" name="Rectangle 13"/>
          <p:cNvSpPr/>
          <p:nvPr/>
        </p:nvSpPr>
        <p:spPr>
          <a:xfrm>
            <a:off x="486535" y="5122371"/>
            <a:ext cx="2143140" cy="769441"/>
          </a:xfrm>
          <a:prstGeom prst="rect">
            <a:avLst/>
          </a:prstGeom>
        </p:spPr>
        <p:txBody>
          <a:bodyPr wrap="square">
            <a:spAutoFit/>
          </a:bodyPr>
          <a:lstStyle/>
          <a:p>
            <a:r>
              <a:rPr lang="en-GB" b="1" dirty="0" smtClean="0"/>
              <a:t>I believe </a:t>
            </a:r>
            <a:r>
              <a:rPr lang="en-GB" dirty="0" smtClean="0"/>
              <a:t>that the current level of motoring taxes paid is a </a:t>
            </a:r>
            <a:r>
              <a:rPr lang="en-GB" b="1" dirty="0" smtClean="0"/>
              <a:t>fair price for our motoring freedom</a:t>
            </a:r>
            <a:endParaRPr lang="en-GB" b="1" dirty="0"/>
          </a:p>
        </p:txBody>
      </p:sp>
      <p:sp>
        <p:nvSpPr>
          <p:cNvPr id="15" name="Rectangle 14"/>
          <p:cNvSpPr/>
          <p:nvPr/>
        </p:nvSpPr>
        <p:spPr>
          <a:xfrm>
            <a:off x="486535" y="5908189"/>
            <a:ext cx="2143140" cy="769441"/>
          </a:xfrm>
          <a:prstGeom prst="rect">
            <a:avLst/>
          </a:prstGeom>
        </p:spPr>
        <p:txBody>
          <a:bodyPr wrap="square">
            <a:spAutoFit/>
          </a:bodyPr>
          <a:lstStyle/>
          <a:p>
            <a:r>
              <a:rPr lang="en-GB" b="1" dirty="0" smtClean="0"/>
              <a:t>I believe </a:t>
            </a:r>
            <a:r>
              <a:rPr lang="en-GB" dirty="0" smtClean="0"/>
              <a:t>the current level of motoring taxes paid is a </a:t>
            </a:r>
            <a:r>
              <a:rPr lang="en-GB" b="1" dirty="0" smtClean="0"/>
              <a:t>fair price for the environmental damage </a:t>
            </a:r>
            <a:r>
              <a:rPr lang="en-GB" dirty="0" smtClean="0"/>
              <a:t>motoring can cause</a:t>
            </a:r>
            <a:endParaRPr lang="en-GB" dirty="0"/>
          </a:p>
        </p:txBody>
      </p:sp>
      <p:sp>
        <p:nvSpPr>
          <p:cNvPr id="16" name="Rectangle 15"/>
          <p:cNvSpPr/>
          <p:nvPr/>
        </p:nvSpPr>
        <p:spPr>
          <a:xfrm>
            <a:off x="486535" y="2667077"/>
            <a:ext cx="2143140" cy="769441"/>
          </a:xfrm>
          <a:prstGeom prst="rect">
            <a:avLst/>
          </a:prstGeom>
        </p:spPr>
        <p:txBody>
          <a:bodyPr wrap="square">
            <a:spAutoFit/>
          </a:bodyPr>
          <a:lstStyle/>
          <a:p>
            <a:r>
              <a:rPr lang="en-GB" b="1" dirty="0" smtClean="0"/>
              <a:t>I believe more </a:t>
            </a:r>
            <a:r>
              <a:rPr lang="en-GB" dirty="0" smtClean="0"/>
              <a:t>of the taxes raised through motorists should be </a:t>
            </a:r>
            <a:r>
              <a:rPr lang="en-GB" b="1" dirty="0" smtClean="0"/>
              <a:t>invested back into public transport</a:t>
            </a:r>
            <a:endParaRPr lang="en-GB" b="1" dirty="0"/>
          </a:p>
        </p:txBody>
      </p:sp>
      <p:sp>
        <p:nvSpPr>
          <p:cNvPr id="17" name="Rectangle 16"/>
          <p:cNvSpPr/>
          <p:nvPr/>
        </p:nvSpPr>
        <p:spPr>
          <a:xfrm>
            <a:off x="486535" y="3469272"/>
            <a:ext cx="2143140" cy="769441"/>
          </a:xfrm>
          <a:prstGeom prst="rect">
            <a:avLst/>
          </a:prstGeom>
        </p:spPr>
        <p:txBody>
          <a:bodyPr wrap="square">
            <a:spAutoFit/>
          </a:bodyPr>
          <a:lstStyle/>
          <a:p>
            <a:r>
              <a:rPr lang="en-GB" b="1" dirty="0" smtClean="0"/>
              <a:t>I believe </a:t>
            </a:r>
            <a:r>
              <a:rPr lang="en-GB" dirty="0" smtClean="0"/>
              <a:t>that taxes raised through motorists are used to </a:t>
            </a:r>
            <a:r>
              <a:rPr lang="en-GB" b="1" dirty="0" smtClean="0"/>
              <a:t>deter motorists from using their vehicles</a:t>
            </a:r>
            <a:endParaRPr lang="en-GB" b="1" dirty="0"/>
          </a:p>
        </p:txBody>
      </p:sp>
      <p:sp>
        <p:nvSpPr>
          <p:cNvPr id="12" name="Rectangle 11"/>
          <p:cNvSpPr/>
          <p:nvPr/>
        </p:nvSpPr>
        <p:spPr bwMode="auto">
          <a:xfrm>
            <a:off x="6389589" y="2050537"/>
            <a:ext cx="526366" cy="4500594"/>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6" name="Text Box 17"/>
          <p:cNvSpPr txBox="1">
            <a:spLocks noChangeArrowheads="1"/>
          </p:cNvSpPr>
          <p:nvPr/>
        </p:nvSpPr>
        <p:spPr bwMode="auto">
          <a:xfrm>
            <a:off x="3701245" y="1423971"/>
            <a:ext cx="114300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Agreement</a:t>
            </a:r>
            <a:endParaRPr lang="en-GB" sz="1400" b="1" dirty="0">
              <a:latin typeface="+mn-lt"/>
              <a:ea typeface="Geneva" pitchFamily="-107" charset="-128"/>
              <a:cs typeface="+mn-cs"/>
            </a:endParaRPr>
          </a:p>
        </p:txBody>
      </p:sp>
      <p:sp>
        <p:nvSpPr>
          <p:cNvPr id="30" name="Text Box 17"/>
          <p:cNvSpPr txBox="1">
            <a:spLocks noChangeArrowheads="1"/>
          </p:cNvSpPr>
          <p:nvPr/>
        </p:nvSpPr>
        <p:spPr bwMode="auto">
          <a:xfrm>
            <a:off x="3330905" y="452446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59" name="Rectangle 23"/>
          <p:cNvSpPr>
            <a:spLocks noChangeArrowheads="1"/>
          </p:cNvSpPr>
          <p:nvPr/>
        </p:nvSpPr>
        <p:spPr bwMode="auto">
          <a:xfrm>
            <a:off x="1568451" y="6921500"/>
            <a:ext cx="6656188"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latin typeface="+mn-lt"/>
              </a:rPr>
              <a:t>S3Q4b  </a:t>
            </a:r>
            <a:r>
              <a:rPr lang="en-GB" sz="1000" dirty="0" smtClean="0">
                <a:solidFill>
                  <a:srgbClr val="4D4D4D"/>
                </a:solidFill>
              </a:rPr>
              <a:t>Given that a large proportion of tax revenue raised from motorists is spent on other areas apart from transport, how strongly do you agree or disagree with the following statements?</a:t>
            </a:r>
          </a:p>
          <a:p>
            <a:pPr marL="391077" indent="-391077" eaLnBrk="0" hangingPunct="0">
              <a:defRPr/>
            </a:pPr>
            <a:r>
              <a:rPr lang="en-GB" sz="1000" dirty="0" smtClean="0">
                <a:solidFill>
                  <a:srgbClr val="4D4D4D"/>
                </a:solidFill>
              </a:rPr>
              <a:t>Base: all respondents (n=1,542)</a:t>
            </a:r>
            <a:endParaRPr lang="en-GB" sz="1000" dirty="0" smtClean="0">
              <a:solidFill>
                <a:srgbClr val="4D4D4D"/>
              </a:solidFill>
              <a:latin typeface="+mn-lt"/>
            </a:endParaRPr>
          </a:p>
          <a:p>
            <a:pPr marL="391077" indent="-391077" eaLnBrk="0" hangingPunct="0">
              <a:defRPr/>
            </a:pPr>
            <a:r>
              <a:rPr lang="en-GB" sz="1000" dirty="0" smtClean="0">
                <a:solidFill>
                  <a:srgbClr val="4D4D4D"/>
                </a:solidFill>
                <a:latin typeface="+mn-lt"/>
              </a:rPr>
              <a:t>	</a:t>
            </a:r>
          </a:p>
          <a:p>
            <a:pPr marL="391077" indent="-391077" eaLnBrk="0" hangingPunct="0">
              <a:defRPr/>
            </a:pPr>
            <a:endParaRPr lang="en-GB" sz="1000" dirty="0">
              <a:solidFill>
                <a:srgbClr val="4D4D4D"/>
              </a:solidFill>
              <a:latin typeface="+mn-lt"/>
            </a:endParaRPr>
          </a:p>
        </p:txBody>
      </p:sp>
      <p:sp>
        <p:nvSpPr>
          <p:cNvPr id="65" name="Rectangle 64"/>
          <p:cNvSpPr/>
          <p:nvPr/>
        </p:nvSpPr>
        <p:spPr>
          <a:xfrm>
            <a:off x="486535" y="4326528"/>
            <a:ext cx="2143140" cy="938719"/>
          </a:xfrm>
          <a:prstGeom prst="rect">
            <a:avLst/>
          </a:prstGeom>
        </p:spPr>
        <p:txBody>
          <a:bodyPr wrap="square">
            <a:spAutoFit/>
          </a:bodyPr>
          <a:lstStyle/>
          <a:p>
            <a:r>
              <a:rPr lang="en-GB" b="1" dirty="0" smtClean="0"/>
              <a:t>I would support </a:t>
            </a:r>
            <a:r>
              <a:rPr lang="en-GB" dirty="0" smtClean="0"/>
              <a:t>the introduction of </a:t>
            </a:r>
            <a:r>
              <a:rPr lang="en-GB" b="1" dirty="0" smtClean="0"/>
              <a:t>more toll roads as an alternative </a:t>
            </a:r>
            <a:r>
              <a:rPr lang="en-GB" dirty="0" smtClean="0"/>
              <a:t>to the current level of motoring tax</a:t>
            </a:r>
          </a:p>
          <a:p>
            <a:endParaRPr lang="en-GB" dirty="0" smtClean="0"/>
          </a:p>
        </p:txBody>
      </p:sp>
      <p:sp>
        <p:nvSpPr>
          <p:cNvPr id="23" name="Rectangle 22"/>
          <p:cNvSpPr/>
          <p:nvPr/>
        </p:nvSpPr>
        <p:spPr bwMode="auto">
          <a:xfrm>
            <a:off x="2687963" y="2050537"/>
            <a:ext cx="500066" cy="4500594"/>
          </a:xfrm>
          <a:prstGeom prst="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28" name="Text Box 17"/>
          <p:cNvSpPr txBox="1">
            <a:spLocks noChangeArrowheads="1"/>
          </p:cNvSpPr>
          <p:nvPr/>
        </p:nvSpPr>
        <p:spPr bwMode="auto">
          <a:xfrm>
            <a:off x="241536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UK</a:t>
            </a:r>
            <a:endParaRPr lang="en-GB" sz="1200" b="1" dirty="0">
              <a:latin typeface="+mn-lt"/>
              <a:ea typeface="Geneva" pitchFamily="-107" charset="-128"/>
              <a:cs typeface="+mn-cs"/>
            </a:endParaRPr>
          </a:p>
        </p:txBody>
      </p:sp>
      <p:sp>
        <p:nvSpPr>
          <p:cNvPr id="85" name="Rectangle 84"/>
          <p:cNvSpPr/>
          <p:nvPr/>
        </p:nvSpPr>
        <p:spPr bwMode="auto">
          <a:xfrm>
            <a:off x="3289147" y="2050537"/>
            <a:ext cx="269222" cy="4500594"/>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effectLst/>
              <a:latin typeface="Arial" pitchFamily="34" charset="0"/>
            </a:endParaRPr>
          </a:p>
        </p:txBody>
      </p:sp>
      <p:sp>
        <p:nvSpPr>
          <p:cNvPr id="86" name="Text Box 17"/>
          <p:cNvSpPr txBox="1">
            <a:spLocks noChangeArrowheads="1"/>
          </p:cNvSpPr>
          <p:nvPr/>
        </p:nvSpPr>
        <p:spPr bwMode="auto">
          <a:xfrm>
            <a:off x="2986865"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Rank</a:t>
            </a:r>
            <a:endParaRPr lang="en-GB" sz="1200" b="1" dirty="0">
              <a:latin typeface="+mn-lt"/>
              <a:ea typeface="Geneva" pitchFamily="-107" charset="-128"/>
              <a:cs typeface="+mn-cs"/>
            </a:endParaRPr>
          </a:p>
        </p:txBody>
      </p:sp>
      <p:sp>
        <p:nvSpPr>
          <p:cNvPr id="87" name="Text Box 17"/>
          <p:cNvSpPr txBox="1">
            <a:spLocks noChangeArrowheads="1"/>
          </p:cNvSpPr>
          <p:nvPr/>
        </p:nvSpPr>
        <p:spPr bwMode="auto">
          <a:xfrm>
            <a:off x="3289147" y="216701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a:t>
            </a:r>
            <a:endParaRPr lang="en-GB" sz="1400" b="1" dirty="0">
              <a:latin typeface="+mn-lt"/>
              <a:ea typeface="Geneva" pitchFamily="-107" charset="-128"/>
              <a:cs typeface="+mn-cs"/>
            </a:endParaRPr>
          </a:p>
        </p:txBody>
      </p:sp>
      <p:sp>
        <p:nvSpPr>
          <p:cNvPr id="88" name="Text Box 17"/>
          <p:cNvSpPr txBox="1">
            <a:spLocks noChangeArrowheads="1"/>
          </p:cNvSpPr>
          <p:nvPr/>
        </p:nvSpPr>
        <p:spPr bwMode="auto">
          <a:xfrm>
            <a:off x="3289147" y="51223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89" name="Text Box 17"/>
          <p:cNvSpPr txBox="1">
            <a:spLocks noChangeArrowheads="1"/>
          </p:cNvSpPr>
          <p:nvPr/>
        </p:nvSpPr>
        <p:spPr bwMode="auto">
          <a:xfrm>
            <a:off x="3289147" y="352433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90" name="Text Box 17"/>
          <p:cNvSpPr txBox="1">
            <a:spLocks noChangeArrowheads="1"/>
          </p:cNvSpPr>
          <p:nvPr/>
        </p:nvSpPr>
        <p:spPr bwMode="auto">
          <a:xfrm>
            <a:off x="3289147" y="423871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91" name="Text Box 17"/>
          <p:cNvSpPr txBox="1">
            <a:spLocks noChangeArrowheads="1"/>
          </p:cNvSpPr>
          <p:nvPr/>
        </p:nvSpPr>
        <p:spPr bwMode="auto">
          <a:xfrm>
            <a:off x="3289147" y="594462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93" name="Rectangle 92"/>
          <p:cNvSpPr/>
          <p:nvPr/>
        </p:nvSpPr>
        <p:spPr bwMode="auto">
          <a:xfrm>
            <a:off x="3844121" y="2050537"/>
            <a:ext cx="500066" cy="4500594"/>
          </a:xfrm>
          <a:prstGeom prst="rect">
            <a:avLst/>
          </a:prstGeom>
          <a:solidFill>
            <a:schemeClr val="accent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94" name="Text Box 17"/>
          <p:cNvSpPr txBox="1">
            <a:spLocks noChangeArrowheads="1"/>
          </p:cNvSpPr>
          <p:nvPr/>
        </p:nvSpPr>
        <p:spPr bwMode="auto">
          <a:xfrm>
            <a:off x="3558369"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London</a:t>
            </a:r>
            <a:endParaRPr lang="en-GB" sz="1400" b="1" dirty="0">
              <a:latin typeface="+mn-lt"/>
              <a:ea typeface="Geneva" pitchFamily="-107" charset="-128"/>
              <a:cs typeface="+mn-cs"/>
            </a:endParaRPr>
          </a:p>
        </p:txBody>
      </p:sp>
      <p:sp>
        <p:nvSpPr>
          <p:cNvPr id="95" name="Text Box 17"/>
          <p:cNvSpPr txBox="1">
            <a:spLocks noChangeArrowheads="1"/>
          </p:cNvSpPr>
          <p:nvPr/>
        </p:nvSpPr>
        <p:spPr bwMode="auto">
          <a:xfrm>
            <a:off x="3844121" y="209557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69%</a:t>
            </a:r>
            <a:endParaRPr lang="en-GB" sz="1400" b="1" dirty="0">
              <a:solidFill>
                <a:schemeClr val="bg1"/>
              </a:solidFill>
              <a:latin typeface="+mn-lt"/>
              <a:ea typeface="Geneva" pitchFamily="-107" charset="-128"/>
              <a:cs typeface="+mn-cs"/>
            </a:endParaRPr>
          </a:p>
        </p:txBody>
      </p:sp>
      <p:sp>
        <p:nvSpPr>
          <p:cNvPr id="96" name="Text Box 17"/>
          <p:cNvSpPr txBox="1">
            <a:spLocks noChangeArrowheads="1"/>
          </p:cNvSpPr>
          <p:nvPr/>
        </p:nvSpPr>
        <p:spPr bwMode="auto">
          <a:xfrm>
            <a:off x="3844121" y="51223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20%</a:t>
            </a:r>
            <a:endParaRPr lang="en-GB" sz="1400" b="1" dirty="0">
              <a:solidFill>
                <a:schemeClr val="bg1"/>
              </a:solidFill>
              <a:latin typeface="+mn-lt"/>
              <a:ea typeface="Geneva" pitchFamily="-107" charset="-128"/>
              <a:cs typeface="+mn-cs"/>
            </a:endParaRPr>
          </a:p>
        </p:txBody>
      </p:sp>
      <p:sp>
        <p:nvSpPr>
          <p:cNvPr id="97" name="Text Box 17"/>
          <p:cNvSpPr txBox="1">
            <a:spLocks noChangeArrowheads="1"/>
          </p:cNvSpPr>
          <p:nvPr/>
        </p:nvSpPr>
        <p:spPr bwMode="auto">
          <a:xfrm>
            <a:off x="3844121" y="352433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48%</a:t>
            </a:r>
            <a:endParaRPr lang="en-GB" sz="1400" b="1" dirty="0">
              <a:solidFill>
                <a:schemeClr val="bg1"/>
              </a:solidFill>
              <a:latin typeface="+mn-lt"/>
              <a:ea typeface="Geneva" pitchFamily="-107" charset="-128"/>
              <a:cs typeface="+mn-cs"/>
            </a:endParaRPr>
          </a:p>
        </p:txBody>
      </p:sp>
      <p:sp>
        <p:nvSpPr>
          <p:cNvPr id="98" name="Text Box 17"/>
          <p:cNvSpPr txBox="1">
            <a:spLocks noChangeArrowheads="1"/>
          </p:cNvSpPr>
          <p:nvPr/>
        </p:nvSpPr>
        <p:spPr bwMode="auto">
          <a:xfrm>
            <a:off x="3844121" y="423871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31%</a:t>
            </a:r>
            <a:endParaRPr lang="en-GB" sz="1400" b="1" dirty="0">
              <a:solidFill>
                <a:schemeClr val="bg1"/>
              </a:solidFill>
              <a:latin typeface="+mn-lt"/>
              <a:ea typeface="Geneva" pitchFamily="-107" charset="-128"/>
              <a:cs typeface="+mn-cs"/>
            </a:endParaRPr>
          </a:p>
        </p:txBody>
      </p:sp>
      <p:sp>
        <p:nvSpPr>
          <p:cNvPr id="99" name="Text Box 17"/>
          <p:cNvSpPr txBox="1">
            <a:spLocks noChangeArrowheads="1"/>
          </p:cNvSpPr>
          <p:nvPr/>
        </p:nvSpPr>
        <p:spPr bwMode="auto">
          <a:xfrm>
            <a:off x="3844121" y="594462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18%</a:t>
            </a:r>
            <a:endParaRPr lang="en-GB" sz="1400" b="1" dirty="0">
              <a:solidFill>
                <a:schemeClr val="bg1"/>
              </a:solidFill>
              <a:latin typeface="+mn-lt"/>
              <a:ea typeface="Geneva" pitchFamily="-107" charset="-128"/>
              <a:cs typeface="+mn-cs"/>
            </a:endParaRPr>
          </a:p>
        </p:txBody>
      </p:sp>
      <p:sp>
        <p:nvSpPr>
          <p:cNvPr id="101" name="Rectangle 100"/>
          <p:cNvSpPr/>
          <p:nvPr/>
        </p:nvSpPr>
        <p:spPr bwMode="auto">
          <a:xfrm>
            <a:off x="4421119" y="2050537"/>
            <a:ext cx="351696" cy="45005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02" name="Text Box 17"/>
          <p:cNvSpPr txBox="1">
            <a:spLocks noChangeArrowheads="1"/>
          </p:cNvSpPr>
          <p:nvPr/>
        </p:nvSpPr>
        <p:spPr bwMode="auto">
          <a:xfrm>
            <a:off x="4272749" y="1781161"/>
            <a:ext cx="642942"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Rank</a:t>
            </a:r>
            <a:endParaRPr lang="en-GB" sz="1200" b="1" dirty="0">
              <a:latin typeface="+mn-lt"/>
              <a:ea typeface="Geneva" pitchFamily="-107" charset="-128"/>
              <a:cs typeface="+mn-cs"/>
            </a:endParaRPr>
          </a:p>
        </p:txBody>
      </p:sp>
      <p:sp>
        <p:nvSpPr>
          <p:cNvPr id="103" name="Text Box 17"/>
          <p:cNvSpPr txBox="1">
            <a:spLocks noChangeArrowheads="1"/>
          </p:cNvSpPr>
          <p:nvPr/>
        </p:nvSpPr>
        <p:spPr bwMode="auto">
          <a:xfrm>
            <a:off x="4421120" y="2167011"/>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1</a:t>
            </a:r>
            <a:endParaRPr lang="en-GB" sz="1400" b="1" dirty="0">
              <a:latin typeface="+mn-lt"/>
              <a:ea typeface="Geneva" pitchFamily="-107" charset="-128"/>
              <a:cs typeface="+mn-cs"/>
            </a:endParaRPr>
          </a:p>
        </p:txBody>
      </p:sp>
      <p:sp>
        <p:nvSpPr>
          <p:cNvPr id="104" name="Text Box 17"/>
          <p:cNvSpPr txBox="1">
            <a:spLocks noChangeArrowheads="1"/>
          </p:cNvSpPr>
          <p:nvPr/>
        </p:nvSpPr>
        <p:spPr bwMode="auto">
          <a:xfrm>
            <a:off x="4421120" y="5122371"/>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105" name="Text Box 17"/>
          <p:cNvSpPr txBox="1">
            <a:spLocks noChangeArrowheads="1"/>
          </p:cNvSpPr>
          <p:nvPr/>
        </p:nvSpPr>
        <p:spPr bwMode="auto">
          <a:xfrm>
            <a:off x="4421120" y="3489335"/>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06" name="Text Box 17"/>
          <p:cNvSpPr txBox="1">
            <a:spLocks noChangeArrowheads="1"/>
          </p:cNvSpPr>
          <p:nvPr/>
        </p:nvSpPr>
        <p:spPr bwMode="auto">
          <a:xfrm>
            <a:off x="4421120" y="4238713"/>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07" name="Text Box 17"/>
          <p:cNvSpPr txBox="1">
            <a:spLocks noChangeArrowheads="1"/>
          </p:cNvSpPr>
          <p:nvPr/>
        </p:nvSpPr>
        <p:spPr bwMode="auto">
          <a:xfrm>
            <a:off x="4421120" y="5944629"/>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109" name="Rectangle 108"/>
          <p:cNvSpPr/>
          <p:nvPr/>
        </p:nvSpPr>
        <p:spPr bwMode="auto">
          <a:xfrm>
            <a:off x="4987129" y="2050537"/>
            <a:ext cx="500066" cy="4500594"/>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10" name="Text Box 17"/>
          <p:cNvSpPr txBox="1">
            <a:spLocks noChangeArrowheads="1"/>
          </p:cNvSpPr>
          <p:nvPr/>
        </p:nvSpPr>
        <p:spPr bwMode="auto">
          <a:xfrm>
            <a:off x="4701377"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S East</a:t>
            </a:r>
            <a:endParaRPr lang="en-GB" sz="1200" b="1" dirty="0">
              <a:latin typeface="+mn-lt"/>
              <a:ea typeface="Geneva" pitchFamily="-107" charset="-128"/>
              <a:cs typeface="+mn-cs"/>
            </a:endParaRPr>
          </a:p>
        </p:txBody>
      </p:sp>
      <p:sp>
        <p:nvSpPr>
          <p:cNvPr id="111" name="Text Box 17"/>
          <p:cNvSpPr txBox="1">
            <a:spLocks noChangeArrowheads="1"/>
          </p:cNvSpPr>
          <p:nvPr/>
        </p:nvSpPr>
        <p:spPr bwMode="auto">
          <a:xfrm>
            <a:off x="4987129" y="209557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81%</a:t>
            </a:r>
            <a:endParaRPr lang="en-GB" sz="1400" b="1" dirty="0">
              <a:latin typeface="+mn-lt"/>
              <a:ea typeface="Geneva" pitchFamily="-107" charset="-128"/>
              <a:cs typeface="+mn-cs"/>
            </a:endParaRPr>
          </a:p>
        </p:txBody>
      </p:sp>
      <p:sp>
        <p:nvSpPr>
          <p:cNvPr id="112" name="Text Box 17"/>
          <p:cNvSpPr txBox="1">
            <a:spLocks noChangeArrowheads="1"/>
          </p:cNvSpPr>
          <p:nvPr/>
        </p:nvSpPr>
        <p:spPr bwMode="auto">
          <a:xfrm>
            <a:off x="4987129" y="51223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113" name="Text Box 17"/>
          <p:cNvSpPr txBox="1">
            <a:spLocks noChangeArrowheads="1"/>
          </p:cNvSpPr>
          <p:nvPr/>
        </p:nvSpPr>
        <p:spPr bwMode="auto">
          <a:xfrm>
            <a:off x="4987129" y="352433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47%</a:t>
            </a:r>
            <a:endParaRPr lang="en-GB" sz="1400" b="1" dirty="0">
              <a:latin typeface="+mn-lt"/>
              <a:ea typeface="Geneva" pitchFamily="-107" charset="-128"/>
              <a:cs typeface="+mn-cs"/>
            </a:endParaRPr>
          </a:p>
        </p:txBody>
      </p:sp>
      <p:sp>
        <p:nvSpPr>
          <p:cNvPr id="114" name="Text Box 17"/>
          <p:cNvSpPr txBox="1">
            <a:spLocks noChangeArrowheads="1"/>
          </p:cNvSpPr>
          <p:nvPr/>
        </p:nvSpPr>
        <p:spPr bwMode="auto">
          <a:xfrm>
            <a:off x="4987129" y="423871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36%</a:t>
            </a:r>
            <a:endParaRPr lang="en-GB" sz="1400" b="1" dirty="0">
              <a:latin typeface="+mn-lt"/>
              <a:ea typeface="Geneva" pitchFamily="-107" charset="-128"/>
              <a:cs typeface="+mn-cs"/>
            </a:endParaRPr>
          </a:p>
        </p:txBody>
      </p:sp>
      <p:sp>
        <p:nvSpPr>
          <p:cNvPr id="115" name="Text Box 17"/>
          <p:cNvSpPr txBox="1">
            <a:spLocks noChangeArrowheads="1"/>
          </p:cNvSpPr>
          <p:nvPr/>
        </p:nvSpPr>
        <p:spPr bwMode="auto">
          <a:xfrm>
            <a:off x="4987129" y="594462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117" name="Rectangle 116"/>
          <p:cNvSpPr/>
          <p:nvPr/>
        </p:nvSpPr>
        <p:spPr bwMode="auto">
          <a:xfrm>
            <a:off x="5613585" y="2050537"/>
            <a:ext cx="302238" cy="4500594"/>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18" name="Text Box 17"/>
          <p:cNvSpPr txBox="1">
            <a:spLocks noChangeArrowheads="1"/>
          </p:cNvSpPr>
          <p:nvPr/>
        </p:nvSpPr>
        <p:spPr bwMode="auto">
          <a:xfrm>
            <a:off x="5415757" y="1781161"/>
            <a:ext cx="642942"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Rank</a:t>
            </a:r>
            <a:endParaRPr lang="en-GB" sz="1200" b="1" dirty="0">
              <a:latin typeface="+mn-lt"/>
              <a:ea typeface="Geneva" pitchFamily="-107" charset="-128"/>
              <a:cs typeface="+mn-cs"/>
            </a:endParaRPr>
          </a:p>
        </p:txBody>
      </p:sp>
      <p:sp>
        <p:nvSpPr>
          <p:cNvPr id="119" name="Text Box 17"/>
          <p:cNvSpPr txBox="1">
            <a:spLocks noChangeArrowheads="1"/>
          </p:cNvSpPr>
          <p:nvPr/>
        </p:nvSpPr>
        <p:spPr bwMode="auto">
          <a:xfrm>
            <a:off x="5613585" y="2167011"/>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a:t>
            </a:r>
            <a:endParaRPr lang="en-GB" sz="1400" b="1" dirty="0">
              <a:latin typeface="+mn-lt"/>
              <a:ea typeface="Geneva" pitchFamily="-107" charset="-128"/>
              <a:cs typeface="+mn-cs"/>
            </a:endParaRPr>
          </a:p>
        </p:txBody>
      </p:sp>
      <p:sp>
        <p:nvSpPr>
          <p:cNvPr id="120" name="Text Box 17"/>
          <p:cNvSpPr txBox="1">
            <a:spLocks noChangeArrowheads="1"/>
          </p:cNvSpPr>
          <p:nvPr/>
        </p:nvSpPr>
        <p:spPr bwMode="auto">
          <a:xfrm>
            <a:off x="5613585" y="5122371"/>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121" name="Text Box 17"/>
          <p:cNvSpPr txBox="1">
            <a:spLocks noChangeArrowheads="1"/>
          </p:cNvSpPr>
          <p:nvPr/>
        </p:nvSpPr>
        <p:spPr bwMode="auto">
          <a:xfrm>
            <a:off x="5613585" y="3524333"/>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22" name="Text Box 17"/>
          <p:cNvSpPr txBox="1">
            <a:spLocks noChangeArrowheads="1"/>
          </p:cNvSpPr>
          <p:nvPr/>
        </p:nvSpPr>
        <p:spPr bwMode="auto">
          <a:xfrm>
            <a:off x="5613585" y="4238713"/>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23" name="Text Box 17"/>
          <p:cNvSpPr txBox="1">
            <a:spLocks noChangeArrowheads="1"/>
          </p:cNvSpPr>
          <p:nvPr/>
        </p:nvSpPr>
        <p:spPr bwMode="auto">
          <a:xfrm>
            <a:off x="5613585" y="5944629"/>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125" name="Rectangle 124"/>
          <p:cNvSpPr/>
          <p:nvPr/>
        </p:nvSpPr>
        <p:spPr bwMode="auto">
          <a:xfrm>
            <a:off x="6987393" y="2050537"/>
            <a:ext cx="357190" cy="4500594"/>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6" name="Text Box 17"/>
          <p:cNvSpPr txBox="1">
            <a:spLocks noChangeArrowheads="1"/>
          </p:cNvSpPr>
          <p:nvPr/>
        </p:nvSpPr>
        <p:spPr bwMode="auto">
          <a:xfrm>
            <a:off x="6870817" y="209557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127" name="Text Box 17"/>
          <p:cNvSpPr txBox="1">
            <a:spLocks noChangeArrowheads="1"/>
          </p:cNvSpPr>
          <p:nvPr/>
        </p:nvSpPr>
        <p:spPr bwMode="auto">
          <a:xfrm>
            <a:off x="6844517" y="508737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 1</a:t>
            </a:r>
            <a:endParaRPr lang="en-GB" sz="1400" b="1" dirty="0">
              <a:latin typeface="+mn-lt"/>
              <a:ea typeface="Geneva" pitchFamily="-107" charset="-128"/>
              <a:cs typeface="+mn-cs"/>
            </a:endParaRPr>
          </a:p>
        </p:txBody>
      </p:sp>
      <p:sp>
        <p:nvSpPr>
          <p:cNvPr id="128" name="Text Box 17"/>
          <p:cNvSpPr txBox="1">
            <a:spLocks noChangeArrowheads="1"/>
          </p:cNvSpPr>
          <p:nvPr/>
        </p:nvSpPr>
        <p:spPr bwMode="auto">
          <a:xfrm>
            <a:off x="6857667" y="352433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29" name="Text Box 17"/>
          <p:cNvSpPr txBox="1">
            <a:spLocks noChangeArrowheads="1"/>
          </p:cNvSpPr>
          <p:nvPr/>
        </p:nvSpPr>
        <p:spPr bwMode="auto">
          <a:xfrm>
            <a:off x="6857667" y="423871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30" name="Text Box 17"/>
          <p:cNvSpPr txBox="1">
            <a:spLocks noChangeArrowheads="1"/>
          </p:cNvSpPr>
          <p:nvPr/>
        </p:nvSpPr>
        <p:spPr bwMode="auto">
          <a:xfrm>
            <a:off x="6857667" y="5944629"/>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131" name="Text Box 17"/>
          <p:cNvSpPr txBox="1">
            <a:spLocks noChangeArrowheads="1"/>
          </p:cNvSpPr>
          <p:nvPr/>
        </p:nvSpPr>
        <p:spPr bwMode="auto">
          <a:xfrm>
            <a:off x="670164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Rank</a:t>
            </a:r>
            <a:endParaRPr lang="en-GB" sz="1200" b="1" dirty="0">
              <a:latin typeface="+mn-lt"/>
              <a:ea typeface="Geneva" pitchFamily="-107" charset="-128"/>
              <a:cs typeface="+mn-cs"/>
            </a:endParaRPr>
          </a:p>
        </p:txBody>
      </p:sp>
      <p:sp>
        <p:nvSpPr>
          <p:cNvPr id="133" name="Rectangle 132"/>
          <p:cNvSpPr/>
          <p:nvPr/>
        </p:nvSpPr>
        <p:spPr bwMode="auto">
          <a:xfrm>
            <a:off x="7558897" y="2050537"/>
            <a:ext cx="500066" cy="450059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34" name="Text Box 17"/>
          <p:cNvSpPr txBox="1">
            <a:spLocks noChangeArrowheads="1"/>
          </p:cNvSpPr>
          <p:nvPr/>
        </p:nvSpPr>
        <p:spPr bwMode="auto">
          <a:xfrm>
            <a:off x="7572047" y="209557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11%</a:t>
            </a:r>
            <a:endParaRPr lang="en-GB" sz="1400" b="1" dirty="0">
              <a:solidFill>
                <a:schemeClr val="bg1"/>
              </a:solidFill>
              <a:latin typeface="+mn-lt"/>
              <a:ea typeface="Geneva" pitchFamily="-107" charset="-128"/>
              <a:cs typeface="+mn-cs"/>
            </a:endParaRPr>
          </a:p>
        </p:txBody>
      </p:sp>
      <p:sp>
        <p:nvSpPr>
          <p:cNvPr id="135" name="Text Box 17"/>
          <p:cNvSpPr txBox="1">
            <a:spLocks noChangeArrowheads="1"/>
          </p:cNvSpPr>
          <p:nvPr/>
        </p:nvSpPr>
        <p:spPr bwMode="auto">
          <a:xfrm>
            <a:off x="7572047" y="51223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52%</a:t>
            </a:r>
            <a:endParaRPr lang="en-GB" sz="1400" b="1" dirty="0">
              <a:solidFill>
                <a:schemeClr val="bg1"/>
              </a:solidFill>
              <a:latin typeface="+mn-lt"/>
              <a:ea typeface="Geneva" pitchFamily="-107" charset="-128"/>
              <a:cs typeface="+mn-cs"/>
            </a:endParaRPr>
          </a:p>
        </p:txBody>
      </p:sp>
      <p:sp>
        <p:nvSpPr>
          <p:cNvPr id="136" name="Text Box 17"/>
          <p:cNvSpPr txBox="1">
            <a:spLocks noChangeArrowheads="1"/>
          </p:cNvSpPr>
          <p:nvPr/>
        </p:nvSpPr>
        <p:spPr bwMode="auto">
          <a:xfrm>
            <a:off x="7558897" y="34893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24%</a:t>
            </a:r>
            <a:endParaRPr lang="en-GB" sz="1400" b="1" dirty="0">
              <a:solidFill>
                <a:schemeClr val="bg1"/>
              </a:solidFill>
              <a:latin typeface="+mn-lt"/>
              <a:ea typeface="Geneva" pitchFamily="-107" charset="-128"/>
              <a:cs typeface="+mn-cs"/>
            </a:endParaRPr>
          </a:p>
        </p:txBody>
      </p:sp>
      <p:sp>
        <p:nvSpPr>
          <p:cNvPr id="137" name="Text Box 17"/>
          <p:cNvSpPr txBox="1">
            <a:spLocks noChangeArrowheads="1"/>
          </p:cNvSpPr>
          <p:nvPr/>
        </p:nvSpPr>
        <p:spPr bwMode="auto">
          <a:xfrm>
            <a:off x="7558897" y="427515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47%</a:t>
            </a:r>
            <a:endParaRPr lang="en-GB" sz="1400" b="1" dirty="0">
              <a:solidFill>
                <a:schemeClr val="bg1"/>
              </a:solidFill>
              <a:latin typeface="+mn-lt"/>
              <a:ea typeface="Geneva" pitchFamily="-107" charset="-128"/>
              <a:cs typeface="+mn-cs"/>
            </a:endParaRPr>
          </a:p>
        </p:txBody>
      </p:sp>
      <p:sp>
        <p:nvSpPr>
          <p:cNvPr id="138" name="Text Box 17"/>
          <p:cNvSpPr txBox="1">
            <a:spLocks noChangeArrowheads="1"/>
          </p:cNvSpPr>
          <p:nvPr/>
        </p:nvSpPr>
        <p:spPr bwMode="auto">
          <a:xfrm>
            <a:off x="7558897" y="594462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46%</a:t>
            </a:r>
            <a:endParaRPr lang="en-GB" sz="1400" b="1" dirty="0">
              <a:solidFill>
                <a:schemeClr val="bg1"/>
              </a:solidFill>
              <a:latin typeface="+mn-lt"/>
              <a:ea typeface="Geneva" pitchFamily="-107" charset="-128"/>
              <a:cs typeface="+mn-cs"/>
            </a:endParaRPr>
          </a:p>
        </p:txBody>
      </p:sp>
      <p:sp>
        <p:nvSpPr>
          <p:cNvPr id="139" name="Text Box 17"/>
          <p:cNvSpPr txBox="1">
            <a:spLocks noChangeArrowheads="1"/>
          </p:cNvSpPr>
          <p:nvPr/>
        </p:nvSpPr>
        <p:spPr bwMode="auto">
          <a:xfrm>
            <a:off x="7344583"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London</a:t>
            </a:r>
            <a:endParaRPr lang="en-GB" sz="1200" b="1" dirty="0">
              <a:latin typeface="+mn-lt"/>
              <a:ea typeface="Geneva" pitchFamily="-107" charset="-128"/>
              <a:cs typeface="+mn-cs"/>
            </a:endParaRPr>
          </a:p>
        </p:txBody>
      </p:sp>
      <p:sp>
        <p:nvSpPr>
          <p:cNvPr id="149" name="Rectangle 148"/>
          <p:cNvSpPr/>
          <p:nvPr/>
        </p:nvSpPr>
        <p:spPr bwMode="auto">
          <a:xfrm>
            <a:off x="8779613" y="2050537"/>
            <a:ext cx="422358" cy="4500594"/>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50" name="Text Box 17"/>
          <p:cNvSpPr txBox="1">
            <a:spLocks noChangeArrowheads="1"/>
          </p:cNvSpPr>
          <p:nvPr/>
        </p:nvSpPr>
        <p:spPr bwMode="auto">
          <a:xfrm>
            <a:off x="8792763" y="209557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51" name="Text Box 17"/>
          <p:cNvSpPr txBox="1">
            <a:spLocks noChangeArrowheads="1"/>
          </p:cNvSpPr>
          <p:nvPr/>
        </p:nvSpPr>
        <p:spPr bwMode="auto">
          <a:xfrm>
            <a:off x="8721325" y="51223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57%</a:t>
            </a:r>
            <a:endParaRPr lang="en-GB" sz="1400" b="1" dirty="0">
              <a:latin typeface="+mn-lt"/>
              <a:ea typeface="Geneva" pitchFamily="-107" charset="-128"/>
              <a:cs typeface="+mn-cs"/>
            </a:endParaRPr>
          </a:p>
        </p:txBody>
      </p:sp>
      <p:sp>
        <p:nvSpPr>
          <p:cNvPr id="152" name="Text Box 17"/>
          <p:cNvSpPr txBox="1">
            <a:spLocks noChangeArrowheads="1"/>
          </p:cNvSpPr>
          <p:nvPr/>
        </p:nvSpPr>
        <p:spPr bwMode="auto">
          <a:xfrm>
            <a:off x="8708175" y="34893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21%</a:t>
            </a:r>
            <a:endParaRPr lang="en-GB" sz="1400" b="1" dirty="0">
              <a:latin typeface="+mn-lt"/>
              <a:ea typeface="Geneva" pitchFamily="-107" charset="-128"/>
              <a:cs typeface="+mn-cs"/>
            </a:endParaRPr>
          </a:p>
        </p:txBody>
      </p:sp>
      <p:sp>
        <p:nvSpPr>
          <p:cNvPr id="153" name="Text Box 17"/>
          <p:cNvSpPr txBox="1">
            <a:spLocks noChangeArrowheads="1"/>
          </p:cNvSpPr>
          <p:nvPr/>
        </p:nvSpPr>
        <p:spPr bwMode="auto">
          <a:xfrm>
            <a:off x="8708175" y="427515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38%</a:t>
            </a:r>
            <a:endParaRPr lang="en-GB" sz="1400" b="1" dirty="0">
              <a:latin typeface="+mn-lt"/>
              <a:ea typeface="Geneva" pitchFamily="-107" charset="-128"/>
              <a:cs typeface="+mn-cs"/>
            </a:endParaRPr>
          </a:p>
        </p:txBody>
      </p:sp>
      <p:sp>
        <p:nvSpPr>
          <p:cNvPr id="154" name="Text Box 17"/>
          <p:cNvSpPr txBox="1">
            <a:spLocks noChangeArrowheads="1"/>
          </p:cNvSpPr>
          <p:nvPr/>
        </p:nvSpPr>
        <p:spPr bwMode="auto">
          <a:xfrm>
            <a:off x="8708175" y="594462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56%</a:t>
            </a:r>
            <a:endParaRPr lang="en-GB" sz="1400" b="1" dirty="0">
              <a:latin typeface="+mn-lt"/>
              <a:ea typeface="Geneva" pitchFamily="-107" charset="-128"/>
              <a:cs typeface="+mn-cs"/>
            </a:endParaRPr>
          </a:p>
        </p:txBody>
      </p:sp>
      <p:sp>
        <p:nvSpPr>
          <p:cNvPr id="155" name="Text Box 17"/>
          <p:cNvSpPr txBox="1">
            <a:spLocks noChangeArrowheads="1"/>
          </p:cNvSpPr>
          <p:nvPr/>
        </p:nvSpPr>
        <p:spPr bwMode="auto">
          <a:xfrm>
            <a:off x="8487591"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S East</a:t>
            </a:r>
            <a:endParaRPr lang="en-GB" sz="1200" b="1" dirty="0">
              <a:latin typeface="+mn-lt"/>
              <a:ea typeface="Geneva" pitchFamily="-107" charset="-128"/>
              <a:cs typeface="+mn-cs"/>
            </a:endParaRPr>
          </a:p>
        </p:txBody>
      </p:sp>
      <p:sp>
        <p:nvSpPr>
          <p:cNvPr id="165" name="Text Box 17"/>
          <p:cNvSpPr txBox="1">
            <a:spLocks noChangeArrowheads="1"/>
          </p:cNvSpPr>
          <p:nvPr/>
        </p:nvSpPr>
        <p:spPr bwMode="auto">
          <a:xfrm>
            <a:off x="6130137" y="1781161"/>
            <a:ext cx="928694"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UK</a:t>
            </a:r>
            <a:endParaRPr lang="en-GB" sz="1200" b="1" dirty="0">
              <a:latin typeface="+mn-lt"/>
              <a:ea typeface="Geneva" pitchFamily="-107" charset="-128"/>
              <a:cs typeface="+mn-cs"/>
            </a:endParaRPr>
          </a:p>
        </p:txBody>
      </p:sp>
      <p:sp>
        <p:nvSpPr>
          <p:cNvPr id="167" name="Rectangle 166"/>
          <p:cNvSpPr/>
          <p:nvPr/>
        </p:nvSpPr>
        <p:spPr bwMode="auto">
          <a:xfrm>
            <a:off x="8207333" y="2050537"/>
            <a:ext cx="351696" cy="45005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68" name="Text Box 17"/>
          <p:cNvSpPr txBox="1">
            <a:spLocks noChangeArrowheads="1"/>
          </p:cNvSpPr>
          <p:nvPr/>
        </p:nvSpPr>
        <p:spPr bwMode="auto">
          <a:xfrm>
            <a:off x="8058963" y="1781161"/>
            <a:ext cx="642942"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Rank</a:t>
            </a:r>
            <a:endParaRPr lang="en-GB" sz="1200" b="1" dirty="0">
              <a:latin typeface="+mn-lt"/>
              <a:ea typeface="Geneva" pitchFamily="-107" charset="-128"/>
              <a:cs typeface="+mn-cs"/>
            </a:endParaRPr>
          </a:p>
        </p:txBody>
      </p:sp>
      <p:sp>
        <p:nvSpPr>
          <p:cNvPr id="169" name="Text Box 17"/>
          <p:cNvSpPr txBox="1">
            <a:spLocks noChangeArrowheads="1"/>
          </p:cNvSpPr>
          <p:nvPr/>
        </p:nvSpPr>
        <p:spPr bwMode="auto">
          <a:xfrm>
            <a:off x="8207334" y="2095573"/>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170" name="Text Box 17"/>
          <p:cNvSpPr txBox="1">
            <a:spLocks noChangeArrowheads="1"/>
          </p:cNvSpPr>
          <p:nvPr/>
        </p:nvSpPr>
        <p:spPr bwMode="auto">
          <a:xfrm>
            <a:off x="8207334" y="5122371"/>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1</a:t>
            </a:r>
            <a:endParaRPr lang="en-GB" sz="1400" b="1" dirty="0">
              <a:latin typeface="+mn-lt"/>
              <a:ea typeface="Geneva" pitchFamily="-107" charset="-128"/>
              <a:cs typeface="+mn-cs"/>
            </a:endParaRPr>
          </a:p>
        </p:txBody>
      </p:sp>
      <p:sp>
        <p:nvSpPr>
          <p:cNvPr id="171" name="Text Box 17"/>
          <p:cNvSpPr txBox="1">
            <a:spLocks noChangeArrowheads="1"/>
          </p:cNvSpPr>
          <p:nvPr/>
        </p:nvSpPr>
        <p:spPr bwMode="auto">
          <a:xfrm>
            <a:off x="8207334" y="3489335"/>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72" name="Text Box 17"/>
          <p:cNvSpPr txBox="1">
            <a:spLocks noChangeArrowheads="1"/>
          </p:cNvSpPr>
          <p:nvPr/>
        </p:nvSpPr>
        <p:spPr bwMode="auto">
          <a:xfrm>
            <a:off x="8207334" y="4238713"/>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173" name="Text Box 17"/>
          <p:cNvSpPr txBox="1">
            <a:spLocks noChangeArrowheads="1"/>
          </p:cNvSpPr>
          <p:nvPr/>
        </p:nvSpPr>
        <p:spPr bwMode="auto">
          <a:xfrm>
            <a:off x="8207334" y="5944629"/>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75" name="Rectangle 174"/>
          <p:cNvSpPr/>
          <p:nvPr/>
        </p:nvSpPr>
        <p:spPr bwMode="auto">
          <a:xfrm>
            <a:off x="9399799" y="2050537"/>
            <a:ext cx="302238" cy="4500594"/>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bg1"/>
              </a:solidFill>
              <a:effectLst/>
              <a:latin typeface="Arial" pitchFamily="34" charset="0"/>
            </a:endParaRPr>
          </a:p>
        </p:txBody>
      </p:sp>
      <p:sp>
        <p:nvSpPr>
          <p:cNvPr id="176" name="Text Box 17"/>
          <p:cNvSpPr txBox="1">
            <a:spLocks noChangeArrowheads="1"/>
          </p:cNvSpPr>
          <p:nvPr/>
        </p:nvSpPr>
        <p:spPr bwMode="auto">
          <a:xfrm>
            <a:off x="9273409" y="1781161"/>
            <a:ext cx="642942" cy="289972"/>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200" b="1" dirty="0" smtClean="0">
                <a:latin typeface="+mn-lt"/>
                <a:ea typeface="Geneva" pitchFamily="-107" charset="-128"/>
                <a:cs typeface="+mn-cs"/>
              </a:rPr>
              <a:t>Rank</a:t>
            </a:r>
            <a:endParaRPr lang="en-GB" sz="1200" b="1" dirty="0">
              <a:latin typeface="+mn-lt"/>
              <a:ea typeface="Geneva" pitchFamily="-107" charset="-128"/>
              <a:cs typeface="+mn-cs"/>
            </a:endParaRPr>
          </a:p>
        </p:txBody>
      </p:sp>
      <p:sp>
        <p:nvSpPr>
          <p:cNvPr id="177" name="Text Box 17"/>
          <p:cNvSpPr txBox="1">
            <a:spLocks noChangeArrowheads="1"/>
          </p:cNvSpPr>
          <p:nvPr/>
        </p:nvSpPr>
        <p:spPr bwMode="auto">
          <a:xfrm>
            <a:off x="9399799" y="2095573"/>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178" name="Text Box 17"/>
          <p:cNvSpPr txBox="1">
            <a:spLocks noChangeArrowheads="1"/>
          </p:cNvSpPr>
          <p:nvPr/>
        </p:nvSpPr>
        <p:spPr bwMode="auto">
          <a:xfrm>
            <a:off x="9399799" y="5122371"/>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a:t>
            </a:r>
            <a:endParaRPr lang="en-GB" sz="1400" b="1" dirty="0">
              <a:latin typeface="+mn-lt"/>
              <a:ea typeface="Geneva" pitchFamily="-107" charset="-128"/>
              <a:cs typeface="+mn-cs"/>
            </a:endParaRPr>
          </a:p>
        </p:txBody>
      </p:sp>
      <p:sp>
        <p:nvSpPr>
          <p:cNvPr id="179" name="Text Box 17"/>
          <p:cNvSpPr txBox="1">
            <a:spLocks noChangeArrowheads="1"/>
          </p:cNvSpPr>
          <p:nvPr/>
        </p:nvSpPr>
        <p:spPr bwMode="auto">
          <a:xfrm>
            <a:off x="9399799" y="3489335"/>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a:t>
            </a:r>
            <a:endParaRPr lang="en-GB" sz="1400" b="1" dirty="0">
              <a:latin typeface="+mn-lt"/>
              <a:ea typeface="Geneva" pitchFamily="-107" charset="-128"/>
              <a:cs typeface="+mn-cs"/>
            </a:endParaRPr>
          </a:p>
        </p:txBody>
      </p:sp>
      <p:sp>
        <p:nvSpPr>
          <p:cNvPr id="180" name="Text Box 17"/>
          <p:cNvSpPr txBox="1">
            <a:spLocks noChangeArrowheads="1"/>
          </p:cNvSpPr>
          <p:nvPr/>
        </p:nvSpPr>
        <p:spPr bwMode="auto">
          <a:xfrm>
            <a:off x="9399799" y="4238713"/>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a:t>
            </a:r>
            <a:endParaRPr lang="en-GB" sz="1400" b="1" dirty="0">
              <a:latin typeface="+mn-lt"/>
              <a:ea typeface="Geneva" pitchFamily="-107" charset="-128"/>
              <a:cs typeface="+mn-cs"/>
            </a:endParaRPr>
          </a:p>
        </p:txBody>
      </p:sp>
      <p:sp>
        <p:nvSpPr>
          <p:cNvPr id="181" name="Text Box 17"/>
          <p:cNvSpPr txBox="1">
            <a:spLocks noChangeArrowheads="1"/>
          </p:cNvSpPr>
          <p:nvPr/>
        </p:nvSpPr>
        <p:spPr bwMode="auto">
          <a:xfrm>
            <a:off x="9399799" y="5944629"/>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182" name="Text Box 17"/>
          <p:cNvSpPr txBox="1">
            <a:spLocks noChangeArrowheads="1"/>
          </p:cNvSpPr>
          <p:nvPr/>
        </p:nvSpPr>
        <p:spPr bwMode="auto">
          <a:xfrm>
            <a:off x="3844121" y="27385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53%</a:t>
            </a:r>
            <a:endParaRPr lang="en-GB" sz="1400" b="1" dirty="0">
              <a:solidFill>
                <a:schemeClr val="bg1"/>
              </a:solidFill>
              <a:latin typeface="+mn-lt"/>
              <a:ea typeface="Geneva" pitchFamily="-107" charset="-128"/>
              <a:cs typeface="+mn-cs"/>
            </a:endParaRPr>
          </a:p>
        </p:txBody>
      </p:sp>
      <p:sp>
        <p:nvSpPr>
          <p:cNvPr id="183" name="Text Box 17"/>
          <p:cNvSpPr txBox="1">
            <a:spLocks noChangeArrowheads="1"/>
          </p:cNvSpPr>
          <p:nvPr/>
        </p:nvSpPr>
        <p:spPr bwMode="auto">
          <a:xfrm>
            <a:off x="4987129" y="27385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61%</a:t>
            </a:r>
            <a:endParaRPr lang="en-GB" sz="1400" b="1" dirty="0">
              <a:latin typeface="+mn-lt"/>
              <a:ea typeface="Geneva" pitchFamily="-107" charset="-128"/>
              <a:cs typeface="+mn-cs"/>
            </a:endParaRPr>
          </a:p>
        </p:txBody>
      </p:sp>
      <p:sp>
        <p:nvSpPr>
          <p:cNvPr id="184" name="Text Box 17"/>
          <p:cNvSpPr txBox="1">
            <a:spLocks noChangeArrowheads="1"/>
          </p:cNvSpPr>
          <p:nvPr/>
        </p:nvSpPr>
        <p:spPr bwMode="auto">
          <a:xfrm>
            <a:off x="5630071" y="2738515"/>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185" name="Text Box 17"/>
          <p:cNvSpPr txBox="1">
            <a:spLocks noChangeArrowheads="1"/>
          </p:cNvSpPr>
          <p:nvPr/>
        </p:nvSpPr>
        <p:spPr bwMode="auto">
          <a:xfrm>
            <a:off x="4439493" y="2774955"/>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186" name="Text Box 17"/>
          <p:cNvSpPr txBox="1">
            <a:spLocks noChangeArrowheads="1"/>
          </p:cNvSpPr>
          <p:nvPr/>
        </p:nvSpPr>
        <p:spPr bwMode="auto">
          <a:xfrm>
            <a:off x="3296485" y="2738515"/>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a:t>
            </a:r>
            <a:endParaRPr lang="en-GB" sz="1400" b="1" dirty="0">
              <a:latin typeface="+mn-lt"/>
              <a:ea typeface="Geneva" pitchFamily="-107" charset="-128"/>
              <a:cs typeface="+mn-cs"/>
            </a:endParaRPr>
          </a:p>
        </p:txBody>
      </p:sp>
      <p:sp>
        <p:nvSpPr>
          <p:cNvPr id="187" name="Text Box 17"/>
          <p:cNvSpPr txBox="1">
            <a:spLocks noChangeArrowheads="1"/>
          </p:cNvSpPr>
          <p:nvPr/>
        </p:nvSpPr>
        <p:spPr bwMode="auto">
          <a:xfrm>
            <a:off x="6844517" y="2738515"/>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188" name="Text Box 17"/>
          <p:cNvSpPr txBox="1">
            <a:spLocks noChangeArrowheads="1"/>
          </p:cNvSpPr>
          <p:nvPr/>
        </p:nvSpPr>
        <p:spPr bwMode="auto">
          <a:xfrm>
            <a:off x="8201839" y="2738515"/>
            <a:ext cx="404760"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189" name="Text Box 17"/>
          <p:cNvSpPr txBox="1">
            <a:spLocks noChangeArrowheads="1"/>
          </p:cNvSpPr>
          <p:nvPr/>
        </p:nvSpPr>
        <p:spPr bwMode="auto">
          <a:xfrm>
            <a:off x="7558897" y="27385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18%</a:t>
            </a:r>
            <a:endParaRPr lang="en-GB" sz="1400" b="1" dirty="0">
              <a:solidFill>
                <a:schemeClr val="bg1"/>
              </a:solidFill>
              <a:latin typeface="+mn-lt"/>
              <a:ea typeface="Geneva" pitchFamily="-107" charset="-128"/>
              <a:cs typeface="+mn-cs"/>
            </a:endParaRPr>
          </a:p>
        </p:txBody>
      </p:sp>
      <p:sp>
        <p:nvSpPr>
          <p:cNvPr id="140" name="Text Box 17"/>
          <p:cNvSpPr txBox="1">
            <a:spLocks noChangeArrowheads="1"/>
          </p:cNvSpPr>
          <p:nvPr/>
        </p:nvSpPr>
        <p:spPr bwMode="auto">
          <a:xfrm>
            <a:off x="8701905" y="273851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13%</a:t>
            </a:r>
            <a:endParaRPr lang="en-GB" sz="1400" b="1" dirty="0">
              <a:latin typeface="+mn-lt"/>
              <a:ea typeface="Geneva" pitchFamily="-107" charset="-128"/>
              <a:cs typeface="+mn-cs"/>
            </a:endParaRPr>
          </a:p>
        </p:txBody>
      </p:sp>
      <p:sp>
        <p:nvSpPr>
          <p:cNvPr id="141" name="Text Box 17"/>
          <p:cNvSpPr txBox="1">
            <a:spLocks noChangeArrowheads="1"/>
          </p:cNvSpPr>
          <p:nvPr/>
        </p:nvSpPr>
        <p:spPr bwMode="auto">
          <a:xfrm>
            <a:off x="9416285" y="2738515"/>
            <a:ext cx="404760"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196" name="Text Box 17"/>
          <p:cNvSpPr txBox="1">
            <a:spLocks noChangeArrowheads="1"/>
          </p:cNvSpPr>
          <p:nvPr/>
        </p:nvSpPr>
        <p:spPr bwMode="auto">
          <a:xfrm>
            <a:off x="7416021" y="1423971"/>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Disagreement</a:t>
            </a:r>
            <a:endParaRPr lang="en-GB" sz="1400" b="1" dirty="0">
              <a:latin typeface="+mn-lt"/>
              <a:ea typeface="Geneva" pitchFamily="-107" charset="-128"/>
              <a:cs typeface="+mn-cs"/>
            </a:endParaRPr>
          </a:p>
        </p:txBody>
      </p:sp>
      <p:sp>
        <p:nvSpPr>
          <p:cNvPr id="116" name="Text Box 17"/>
          <p:cNvSpPr txBox="1">
            <a:spLocks noChangeArrowheads="1"/>
          </p:cNvSpPr>
          <p:nvPr/>
        </p:nvSpPr>
        <p:spPr bwMode="auto">
          <a:xfrm>
            <a:off x="2680023" y="20925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78%</a:t>
            </a:r>
            <a:endParaRPr lang="en-GB" sz="1400" b="1" dirty="0">
              <a:solidFill>
                <a:schemeClr val="bg1"/>
              </a:solidFill>
              <a:latin typeface="+mn-lt"/>
              <a:ea typeface="Geneva" pitchFamily="-107" charset="-128"/>
              <a:cs typeface="+mn-cs"/>
            </a:endParaRPr>
          </a:p>
        </p:txBody>
      </p:sp>
      <p:sp>
        <p:nvSpPr>
          <p:cNvPr id="124" name="Text Box 17"/>
          <p:cNvSpPr txBox="1">
            <a:spLocks noChangeArrowheads="1"/>
          </p:cNvSpPr>
          <p:nvPr/>
        </p:nvSpPr>
        <p:spPr bwMode="auto">
          <a:xfrm>
            <a:off x="2688613" y="270130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58%</a:t>
            </a:r>
            <a:endParaRPr lang="en-GB" sz="1400" b="1" dirty="0">
              <a:solidFill>
                <a:schemeClr val="bg1"/>
              </a:solidFill>
              <a:latin typeface="+mn-lt"/>
              <a:ea typeface="Geneva" pitchFamily="-107" charset="-128"/>
              <a:cs typeface="+mn-cs"/>
            </a:endParaRPr>
          </a:p>
        </p:txBody>
      </p:sp>
      <p:sp>
        <p:nvSpPr>
          <p:cNvPr id="132" name="Text Box 17"/>
          <p:cNvSpPr txBox="1">
            <a:spLocks noChangeArrowheads="1"/>
          </p:cNvSpPr>
          <p:nvPr/>
        </p:nvSpPr>
        <p:spPr bwMode="auto">
          <a:xfrm>
            <a:off x="2688613" y="349339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47%</a:t>
            </a:r>
            <a:endParaRPr lang="en-GB" sz="1400" b="1" dirty="0">
              <a:solidFill>
                <a:schemeClr val="bg1"/>
              </a:solidFill>
              <a:latin typeface="+mn-lt"/>
              <a:ea typeface="Geneva" pitchFamily="-107" charset="-128"/>
              <a:cs typeface="+mn-cs"/>
            </a:endParaRPr>
          </a:p>
        </p:txBody>
      </p:sp>
      <p:sp>
        <p:nvSpPr>
          <p:cNvPr id="142" name="Text Box 17"/>
          <p:cNvSpPr txBox="1">
            <a:spLocks noChangeArrowheads="1"/>
          </p:cNvSpPr>
          <p:nvPr/>
        </p:nvSpPr>
        <p:spPr bwMode="auto">
          <a:xfrm>
            <a:off x="2688613" y="421347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31%</a:t>
            </a:r>
            <a:endParaRPr lang="en-GB" sz="1400" b="1" dirty="0">
              <a:solidFill>
                <a:schemeClr val="bg1"/>
              </a:solidFill>
              <a:latin typeface="+mn-lt"/>
              <a:ea typeface="Geneva" pitchFamily="-107" charset="-128"/>
              <a:cs typeface="+mn-cs"/>
            </a:endParaRPr>
          </a:p>
        </p:txBody>
      </p:sp>
      <p:sp>
        <p:nvSpPr>
          <p:cNvPr id="143" name="Text Box 17"/>
          <p:cNvSpPr txBox="1">
            <a:spLocks noChangeArrowheads="1"/>
          </p:cNvSpPr>
          <p:nvPr/>
        </p:nvSpPr>
        <p:spPr bwMode="auto">
          <a:xfrm>
            <a:off x="2688613" y="514957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17%</a:t>
            </a:r>
            <a:endParaRPr lang="en-GB" sz="1400" b="1" dirty="0">
              <a:solidFill>
                <a:schemeClr val="bg1"/>
              </a:solidFill>
              <a:latin typeface="+mn-lt"/>
              <a:ea typeface="Geneva" pitchFamily="-107" charset="-128"/>
              <a:cs typeface="+mn-cs"/>
            </a:endParaRPr>
          </a:p>
        </p:txBody>
      </p:sp>
      <p:sp>
        <p:nvSpPr>
          <p:cNvPr id="144" name="Text Box 17"/>
          <p:cNvSpPr txBox="1">
            <a:spLocks noChangeArrowheads="1"/>
          </p:cNvSpPr>
          <p:nvPr/>
        </p:nvSpPr>
        <p:spPr bwMode="auto">
          <a:xfrm>
            <a:off x="2688613" y="594166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16%</a:t>
            </a:r>
            <a:endParaRPr lang="en-GB" sz="1400" b="1" dirty="0">
              <a:solidFill>
                <a:schemeClr val="bg1"/>
              </a:solidFill>
              <a:latin typeface="+mn-lt"/>
              <a:ea typeface="Geneva" pitchFamily="-107" charset="-128"/>
              <a:cs typeface="+mn-cs"/>
            </a:endParaRPr>
          </a:p>
        </p:txBody>
      </p:sp>
      <p:sp>
        <p:nvSpPr>
          <p:cNvPr id="145" name="Text Box 17"/>
          <p:cNvSpPr txBox="1">
            <a:spLocks noChangeArrowheads="1"/>
          </p:cNvSpPr>
          <p:nvPr/>
        </p:nvSpPr>
        <p:spPr bwMode="auto">
          <a:xfrm>
            <a:off x="6415849" y="205323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6%</a:t>
            </a:r>
            <a:endParaRPr lang="en-GB" sz="1400" b="1" dirty="0">
              <a:solidFill>
                <a:schemeClr val="bg1"/>
              </a:solidFill>
              <a:latin typeface="+mn-lt"/>
              <a:ea typeface="Geneva" pitchFamily="-107" charset="-128"/>
              <a:cs typeface="+mn-cs"/>
            </a:endParaRPr>
          </a:p>
        </p:txBody>
      </p:sp>
      <p:sp>
        <p:nvSpPr>
          <p:cNvPr id="146" name="Text Box 17"/>
          <p:cNvSpPr txBox="1">
            <a:spLocks noChangeArrowheads="1"/>
          </p:cNvSpPr>
          <p:nvPr/>
        </p:nvSpPr>
        <p:spPr bwMode="auto">
          <a:xfrm>
            <a:off x="6415849" y="277331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16%</a:t>
            </a:r>
            <a:endParaRPr lang="en-GB" sz="1400" b="1" dirty="0">
              <a:solidFill>
                <a:schemeClr val="bg1"/>
              </a:solidFill>
              <a:latin typeface="+mn-lt"/>
              <a:ea typeface="Geneva" pitchFamily="-107" charset="-128"/>
              <a:cs typeface="+mn-cs"/>
            </a:endParaRPr>
          </a:p>
        </p:txBody>
      </p:sp>
      <p:sp>
        <p:nvSpPr>
          <p:cNvPr id="147" name="Text Box 17"/>
          <p:cNvSpPr txBox="1">
            <a:spLocks noChangeArrowheads="1"/>
          </p:cNvSpPr>
          <p:nvPr/>
        </p:nvSpPr>
        <p:spPr bwMode="auto">
          <a:xfrm>
            <a:off x="6415849" y="349339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20%</a:t>
            </a:r>
            <a:endParaRPr lang="en-GB" sz="1400" b="1" dirty="0">
              <a:solidFill>
                <a:schemeClr val="bg1"/>
              </a:solidFill>
              <a:latin typeface="+mn-lt"/>
              <a:ea typeface="Geneva" pitchFamily="-107" charset="-128"/>
              <a:cs typeface="+mn-cs"/>
            </a:endParaRPr>
          </a:p>
        </p:txBody>
      </p:sp>
      <p:sp>
        <p:nvSpPr>
          <p:cNvPr id="156" name="Text Box 17"/>
          <p:cNvSpPr txBox="1">
            <a:spLocks noChangeArrowheads="1"/>
          </p:cNvSpPr>
          <p:nvPr/>
        </p:nvSpPr>
        <p:spPr bwMode="auto">
          <a:xfrm>
            <a:off x="6415849" y="42854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42%</a:t>
            </a:r>
            <a:endParaRPr lang="en-GB" sz="1400" b="1" dirty="0">
              <a:solidFill>
                <a:schemeClr val="bg1"/>
              </a:solidFill>
              <a:latin typeface="+mn-lt"/>
              <a:ea typeface="Geneva" pitchFamily="-107" charset="-128"/>
              <a:cs typeface="+mn-cs"/>
            </a:endParaRPr>
          </a:p>
        </p:txBody>
      </p:sp>
      <p:sp>
        <p:nvSpPr>
          <p:cNvPr id="157" name="Text Box 17"/>
          <p:cNvSpPr txBox="1">
            <a:spLocks noChangeArrowheads="1"/>
          </p:cNvSpPr>
          <p:nvPr/>
        </p:nvSpPr>
        <p:spPr bwMode="auto">
          <a:xfrm>
            <a:off x="6415849" y="518886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56%</a:t>
            </a:r>
            <a:endParaRPr lang="en-GB" sz="1400" b="1" dirty="0">
              <a:solidFill>
                <a:schemeClr val="bg1"/>
              </a:solidFill>
              <a:latin typeface="+mn-lt"/>
              <a:ea typeface="Geneva" pitchFamily="-107" charset="-128"/>
              <a:cs typeface="+mn-cs"/>
            </a:endParaRPr>
          </a:p>
        </p:txBody>
      </p:sp>
      <p:sp>
        <p:nvSpPr>
          <p:cNvPr id="158" name="Text Box 17"/>
          <p:cNvSpPr txBox="1">
            <a:spLocks noChangeArrowheads="1"/>
          </p:cNvSpPr>
          <p:nvPr/>
        </p:nvSpPr>
        <p:spPr bwMode="auto">
          <a:xfrm>
            <a:off x="6415849" y="594166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solidFill>
                  <a:schemeClr val="bg1"/>
                </a:solidFill>
                <a:latin typeface="+mn-lt"/>
                <a:ea typeface="Geneva" pitchFamily="-107" charset="-128"/>
                <a:cs typeface="+mn-cs"/>
              </a:rPr>
              <a:t>51%</a:t>
            </a:r>
            <a:endParaRPr lang="en-GB" sz="1400" b="1" dirty="0">
              <a:solidFill>
                <a:schemeClr val="bg1"/>
              </a:solidFill>
              <a:latin typeface="+mn-lt"/>
              <a:ea typeface="Geneva" pitchFamily="-107" charset="-128"/>
              <a:cs typeface="+mn-cs"/>
            </a:endParaRPr>
          </a:p>
        </p:txBody>
      </p:sp>
      <p:sp>
        <p:nvSpPr>
          <p:cNvPr id="161" name="Rectangle 160"/>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160" name="Oval 159"/>
          <p:cNvSpPr/>
          <p:nvPr/>
        </p:nvSpPr>
        <p:spPr bwMode="auto">
          <a:xfrm>
            <a:off x="8701905" y="5993723"/>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62" name="Oval 161"/>
          <p:cNvSpPr/>
          <p:nvPr/>
        </p:nvSpPr>
        <p:spPr bwMode="auto">
          <a:xfrm>
            <a:off x="7558897" y="2066913"/>
            <a:ext cx="504056"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64" name="Oval 163"/>
          <p:cNvSpPr/>
          <p:nvPr/>
        </p:nvSpPr>
        <p:spPr bwMode="auto">
          <a:xfrm>
            <a:off x="7554907" y="4281491"/>
            <a:ext cx="504056" cy="288032"/>
          </a:xfrm>
          <a:prstGeom prst="ellips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74" name="Rectangle 173"/>
          <p:cNvSpPr/>
          <p:nvPr/>
        </p:nvSpPr>
        <p:spPr bwMode="auto">
          <a:xfrm>
            <a:off x="3844122" y="2138351"/>
            <a:ext cx="500066" cy="214314"/>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90" name="Rectangle 189"/>
          <p:cNvSpPr/>
          <p:nvPr/>
        </p:nvSpPr>
        <p:spPr bwMode="auto">
          <a:xfrm>
            <a:off x="7558897" y="5996003"/>
            <a:ext cx="500066" cy="214314"/>
          </a:xfrm>
          <a:prstGeom prst="rect">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cstate="print">
            <a:grayscl/>
          </a:blip>
          <a:srcRect l="23917" t="26772" r="24213" b="24672"/>
          <a:stretch>
            <a:fillRect/>
          </a:stretch>
        </p:blipFill>
        <p:spPr bwMode="auto">
          <a:xfrm>
            <a:off x="200783" y="1566847"/>
            <a:ext cx="9429816" cy="5286412"/>
          </a:xfrm>
          <a:prstGeom prst="rect">
            <a:avLst/>
          </a:prstGeom>
          <a:blipFill dpi="0" rotWithShape="1">
            <a:blip r:embed="rId4" cstate="print">
              <a:alphaModFix amt="25000"/>
              <a:grayscl/>
            </a:blip>
            <a:srcRect/>
            <a:stretch>
              <a:fillRect/>
            </a:stretch>
          </a:blipFill>
          <a:ln w="9525">
            <a:noFill/>
            <a:miter lim="800000"/>
            <a:headEnd/>
            <a:tailEnd/>
          </a:ln>
          <a:effectLst/>
        </p:spPr>
      </p:pic>
      <p:sp>
        <p:nvSpPr>
          <p:cNvPr id="6148" name="Title 1"/>
          <p:cNvSpPr>
            <a:spLocks noGrp="1"/>
          </p:cNvSpPr>
          <p:nvPr>
            <p:ph type="title"/>
          </p:nvPr>
        </p:nvSpPr>
        <p:spPr>
          <a:xfrm>
            <a:off x="849313" y="352401"/>
            <a:ext cx="9352790" cy="1079500"/>
          </a:xfrm>
          <a:noFill/>
        </p:spPr>
        <p:txBody>
          <a:bodyPr/>
          <a:lstStyle/>
          <a:p>
            <a:r>
              <a:rPr dirty="0" smtClean="0">
                <a:latin typeface="Arial" pitchFamily="34" charset="0"/>
                <a:ea typeface="Geneva"/>
                <a:cs typeface="Geneva"/>
              </a:rPr>
              <a:t>Driving enjoyment compared to 25 years ago.</a:t>
            </a:r>
            <a:br>
              <a:rPr dirty="0" smtClean="0">
                <a:latin typeface="Arial" pitchFamily="34" charset="0"/>
                <a:ea typeface="Geneva"/>
                <a:cs typeface="Geneva"/>
              </a:rPr>
            </a:br>
            <a:r>
              <a:rPr sz="1400" dirty="0" smtClean="0">
                <a:latin typeface="Arial" pitchFamily="34" charset="0"/>
                <a:ea typeface="Geneva"/>
                <a:cs typeface="Geneva"/>
              </a:rPr>
              <a:t>Nearly half of drivers enjoyed driving more 25 years ago than they do today. The most commonly cited reasons were increased congestion, more road rage and poor driving in general. </a:t>
            </a:r>
            <a:endParaRPr dirty="0" smtClean="0">
              <a:latin typeface="Arial" pitchFamily="34" charset="0"/>
              <a:ea typeface="Geneva"/>
              <a:cs typeface="Geneva"/>
            </a:endParaRPr>
          </a:p>
        </p:txBody>
      </p:sp>
      <p:sp>
        <p:nvSpPr>
          <p:cNvPr id="59"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endParaRPr lang="en-GB" sz="1000" dirty="0">
              <a:solidFill>
                <a:srgbClr val="4D4D4D"/>
              </a:solidFill>
              <a:latin typeface="+mn-lt"/>
            </a:endParaRPr>
          </a:p>
        </p:txBody>
      </p:sp>
      <p:sp>
        <p:nvSpPr>
          <p:cNvPr id="33" name="Rectangle 23"/>
          <p:cNvSpPr>
            <a:spLocks noChangeArrowheads="1"/>
          </p:cNvSpPr>
          <p:nvPr/>
        </p:nvSpPr>
        <p:spPr bwMode="auto">
          <a:xfrm>
            <a:off x="1568451" y="6921500"/>
            <a:ext cx="7204892" cy="646113"/>
          </a:xfrm>
          <a:prstGeom prst="rect">
            <a:avLst/>
          </a:prstGeom>
          <a:noFill/>
          <a:ln w="9525">
            <a:noFill/>
            <a:miter lim="800000"/>
            <a:headEnd/>
            <a:tailEnd/>
          </a:ln>
        </p:spPr>
        <p:txBody>
          <a:bodyPr lIns="104287" tIns="52144" rIns="104287" bIns="52144"/>
          <a:lstStyle/>
          <a:p>
            <a:pPr eaLnBrk="0" hangingPunct="0">
              <a:defRPr/>
            </a:pPr>
            <a:r>
              <a:rPr lang="en-GB" sz="1000" dirty="0" smtClean="0">
                <a:solidFill>
                  <a:srgbClr val="4D4D4D"/>
                </a:solidFill>
                <a:latin typeface="+mn-lt"/>
              </a:rPr>
              <a:t>S5Q8  Thinking back to 1988, 25 years ago and comparing to today, how do you feel as a motorist in 2013?  </a:t>
            </a:r>
          </a:p>
          <a:p>
            <a:pPr eaLnBrk="0" hangingPunct="0">
              <a:defRPr/>
            </a:pPr>
            <a:r>
              <a:rPr lang="en-GB" sz="1000" dirty="0" smtClean="0">
                <a:solidFill>
                  <a:srgbClr val="4D4D4D"/>
                </a:solidFill>
                <a:latin typeface="+mn-lt"/>
              </a:rPr>
              <a:t>Base: those who have been driving for at least 25 years (n=810);</a:t>
            </a:r>
          </a:p>
          <a:p>
            <a:pPr marL="391077" indent="-391077" eaLnBrk="0" hangingPunct="0">
              <a:defRPr/>
            </a:pPr>
            <a:r>
              <a:rPr lang="en-GB" sz="1000" dirty="0" smtClean="0">
                <a:solidFill>
                  <a:srgbClr val="4D4D4D"/>
                </a:solidFill>
                <a:latin typeface="+mn-lt"/>
              </a:rPr>
              <a:t>S5Q9  Could you please tell us why you feel this way? Base: </a:t>
            </a:r>
            <a:r>
              <a:rPr lang="en-GB" sz="1000" dirty="0" smtClean="0">
                <a:solidFill>
                  <a:srgbClr val="4D4D4D"/>
                </a:solidFill>
              </a:rPr>
              <a:t>those who enjoy driving more/less than 25 years ago (n=445)</a:t>
            </a:r>
            <a:endParaRPr lang="en-GB" sz="1000" dirty="0">
              <a:solidFill>
                <a:srgbClr val="4D4D4D"/>
              </a:solidFill>
              <a:latin typeface="+mn-lt"/>
            </a:endParaRPr>
          </a:p>
        </p:txBody>
      </p:sp>
      <p:graphicFrame>
        <p:nvGraphicFramePr>
          <p:cNvPr id="14" name="Chart 13"/>
          <p:cNvGraphicFramePr>
            <a:graphicFrameLocks/>
          </p:cNvGraphicFramePr>
          <p:nvPr/>
        </p:nvGraphicFramePr>
        <p:xfrm>
          <a:off x="200783" y="2066913"/>
          <a:ext cx="7215238" cy="4714908"/>
        </p:xfrm>
        <a:graphic>
          <a:graphicData uri="http://schemas.openxmlformats.org/drawingml/2006/chart">
            <c:chart xmlns:c="http://schemas.openxmlformats.org/drawingml/2006/chart" xmlns:r="http://schemas.openxmlformats.org/officeDocument/2006/relationships" r:id="rId5"/>
          </a:graphicData>
        </a:graphic>
      </p:graphicFrame>
      <p:sp>
        <p:nvSpPr>
          <p:cNvPr id="6" name="Rounded Rectangular Callout 5"/>
          <p:cNvSpPr/>
          <p:nvPr/>
        </p:nvSpPr>
        <p:spPr bwMode="auto">
          <a:xfrm>
            <a:off x="1815927" y="1549177"/>
            <a:ext cx="2599698" cy="803488"/>
          </a:xfrm>
          <a:prstGeom prst="wedgeRoundRectCallout">
            <a:avLst>
              <a:gd name="adj1" fmla="val 70595"/>
              <a:gd name="adj2" fmla="val 136997"/>
              <a:gd name="adj3" fmla="val 16667"/>
            </a:avLst>
          </a:prstGeom>
          <a:ln>
            <a:solidFill>
              <a:schemeClr val="accent2">
                <a:lumMod val="75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eaLnBrk="0" hangingPunct="0"/>
            <a:r>
              <a:rPr lang="en-GB" sz="1200" dirty="0" smtClean="0"/>
              <a:t>“Roads are so busy and you can’t park anywhere these days.”</a:t>
            </a:r>
          </a:p>
          <a:p>
            <a:pPr eaLnBrk="0" hangingPunct="0"/>
            <a:r>
              <a:rPr lang="en-GB" sz="1000" i="1" dirty="0" smtClean="0"/>
              <a:t>Female, 45-64 yrs old, East Midlands, Ford Mondeo, 12-15k miles/yr</a:t>
            </a:r>
            <a:endParaRPr kumimoji="0" lang="en-GB" sz="1000" b="0" i="1" u="none" strike="noStrike" cap="none" normalizeH="0" baseline="0" dirty="0" smtClean="0">
              <a:ln>
                <a:noFill/>
              </a:ln>
              <a:solidFill>
                <a:schemeClr val="tx1"/>
              </a:solidFill>
              <a:effectLst/>
              <a:latin typeface="Arial" pitchFamily="34" charset="0"/>
            </a:endParaRPr>
          </a:p>
        </p:txBody>
      </p:sp>
      <p:sp>
        <p:nvSpPr>
          <p:cNvPr id="10" name="Rounded Rectangular Callout 9"/>
          <p:cNvSpPr/>
          <p:nvPr/>
        </p:nvSpPr>
        <p:spPr bwMode="auto">
          <a:xfrm>
            <a:off x="415097" y="2485281"/>
            <a:ext cx="3357586" cy="1010392"/>
          </a:xfrm>
          <a:prstGeom prst="wedgeRoundRectCallout">
            <a:avLst>
              <a:gd name="adj1" fmla="val 75458"/>
              <a:gd name="adj2" fmla="val 23135"/>
              <a:gd name="adj3" fmla="val 16667"/>
            </a:avLst>
          </a:prstGeom>
          <a:ln>
            <a:solidFill>
              <a:schemeClr val="accent2">
                <a:lumMod val="75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eaLnBrk="0" hangingPunct="0"/>
            <a:r>
              <a:rPr lang="en-GB" sz="1200" dirty="0" smtClean="0"/>
              <a:t>“Road systems are too complicated – there are too many signs and lanes, there is too much traffic and no one gives way anymore.”  </a:t>
            </a:r>
          </a:p>
          <a:p>
            <a:pPr eaLnBrk="0" hangingPunct="0"/>
            <a:r>
              <a:rPr lang="en-GB" sz="1000" i="1" dirty="0" smtClean="0"/>
              <a:t>Female, 45-64 yrs old, South East, Renault Kangoo,  3-6k miles/yr</a:t>
            </a:r>
            <a:endParaRPr lang="en-GB" sz="1000" i="1" dirty="0" smtClean="0">
              <a:solidFill>
                <a:schemeClr val="tx1"/>
              </a:solidFill>
              <a:latin typeface="Arial" pitchFamily="34" charset="0"/>
            </a:endParaRPr>
          </a:p>
        </p:txBody>
      </p:sp>
      <p:sp>
        <p:nvSpPr>
          <p:cNvPr id="13" name="Rounded Rectangular Callout 12"/>
          <p:cNvSpPr/>
          <p:nvPr/>
        </p:nvSpPr>
        <p:spPr bwMode="auto">
          <a:xfrm>
            <a:off x="7201707" y="2701305"/>
            <a:ext cx="2214578" cy="794368"/>
          </a:xfrm>
          <a:prstGeom prst="wedgeRoundRectCallout">
            <a:avLst>
              <a:gd name="adj1" fmla="val -121785"/>
              <a:gd name="adj2" fmla="val -37959"/>
              <a:gd name="adj3" fmla="val 16667"/>
            </a:avLst>
          </a:prstGeom>
          <a:ln>
            <a:solidFill>
              <a:schemeClr val="accent3">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eaLnBrk="0" hangingPunct="0"/>
            <a:r>
              <a:rPr lang="en-GB" sz="1200" dirty="0" smtClean="0"/>
              <a:t>“I have a nice, safe car and I am a more confident driver.” </a:t>
            </a:r>
            <a:r>
              <a:rPr lang="en-GB" sz="1000" i="1" dirty="0" smtClean="0"/>
              <a:t>Female, 45-64, South East, Renault Clio, 9-12k miles/yr</a:t>
            </a:r>
            <a:endParaRPr kumimoji="0" lang="en-GB" sz="1000" b="0" i="1" u="none" strike="noStrike" cap="none" normalizeH="0" baseline="0" dirty="0" smtClean="0">
              <a:ln>
                <a:noFill/>
              </a:ln>
              <a:solidFill>
                <a:schemeClr val="tx1"/>
              </a:solidFill>
              <a:effectLst/>
              <a:latin typeface="Arial" pitchFamily="34" charset="0"/>
            </a:endParaRPr>
          </a:p>
        </p:txBody>
      </p:sp>
      <p:sp>
        <p:nvSpPr>
          <p:cNvPr id="17" name="Rectangle 16"/>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Behaviour over the last 12 months (1).</a:t>
            </a:r>
            <a:br>
              <a:rPr dirty="0" smtClean="0">
                <a:latin typeface="Arial" pitchFamily="34" charset="0"/>
                <a:ea typeface="Geneva"/>
                <a:cs typeface="Geneva"/>
              </a:rPr>
            </a:br>
            <a:r>
              <a:rPr sz="1400" dirty="0" smtClean="0">
                <a:latin typeface="Arial" pitchFamily="34" charset="0"/>
                <a:ea typeface="Geneva"/>
                <a:cs typeface="Geneva"/>
              </a:rPr>
              <a:t>No large changes in behaviour have occurred since 2011. The majority of motorists continue to combine and cut down on car journeys. These changes are nearly always for financial reasons.</a:t>
            </a:r>
            <a:endParaRPr dirty="0" smtClean="0">
              <a:latin typeface="Arial" pitchFamily="34" charset="0"/>
              <a:ea typeface="Geneva"/>
              <a:cs typeface="Geneva"/>
            </a:endParaRPr>
          </a:p>
        </p:txBody>
      </p:sp>
      <p:graphicFrame>
        <p:nvGraphicFramePr>
          <p:cNvPr id="32" name="Chart 31"/>
          <p:cNvGraphicFramePr>
            <a:graphicFrameLocks/>
          </p:cNvGraphicFramePr>
          <p:nvPr/>
        </p:nvGraphicFramePr>
        <p:xfrm>
          <a:off x="557973" y="1423971"/>
          <a:ext cx="7143800"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p:cNvSpPr/>
          <p:nvPr/>
        </p:nvSpPr>
        <p:spPr bwMode="auto">
          <a:xfrm>
            <a:off x="8669837" y="1852599"/>
            <a:ext cx="500066" cy="4929222"/>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7" name="Text Box 17"/>
          <p:cNvSpPr txBox="1">
            <a:spLocks noChangeArrowheads="1"/>
          </p:cNvSpPr>
          <p:nvPr/>
        </p:nvSpPr>
        <p:spPr bwMode="auto">
          <a:xfrm>
            <a:off x="9027027" y="1566847"/>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28" name="Text Box 17"/>
          <p:cNvSpPr txBox="1">
            <a:spLocks noChangeArrowheads="1"/>
          </p:cNvSpPr>
          <p:nvPr/>
        </p:nvSpPr>
        <p:spPr bwMode="auto">
          <a:xfrm>
            <a:off x="9598531" y="1566847"/>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49" name="Text Box 17"/>
          <p:cNvSpPr txBox="1">
            <a:spLocks noChangeArrowheads="1"/>
          </p:cNvSpPr>
          <p:nvPr/>
        </p:nvSpPr>
        <p:spPr bwMode="auto">
          <a:xfrm>
            <a:off x="8440663" y="1566847"/>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41"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S1Q3	Which of the following have you done (if any) in the past 12 months and why? </a:t>
            </a:r>
          </a:p>
          <a:p>
            <a:pPr marL="391077" indent="-391077" eaLnBrk="0" hangingPunct="0">
              <a:defRPr/>
            </a:pPr>
            <a:r>
              <a:rPr lang="en-GB" sz="1000" dirty="0" smtClean="0">
                <a:solidFill>
                  <a:srgbClr val="4D4D4D"/>
                </a:solidFill>
                <a:latin typeface="+mn-lt"/>
              </a:rPr>
              <a:t>Base: all respondents 2013 (n=1,542); 2012 (n=1,003); 2011 (n=1,002); 2010 (n=1,150)</a:t>
            </a:r>
            <a:endParaRPr lang="en-GB" sz="1000" dirty="0">
              <a:solidFill>
                <a:srgbClr val="4D4D4D"/>
              </a:solidFill>
              <a:latin typeface="+mn-lt"/>
            </a:endParaRPr>
          </a:p>
        </p:txBody>
      </p:sp>
      <p:sp>
        <p:nvSpPr>
          <p:cNvPr id="68" name="Rectangle 67"/>
          <p:cNvSpPr/>
          <p:nvPr/>
        </p:nvSpPr>
        <p:spPr>
          <a:xfrm>
            <a:off x="986601" y="1852599"/>
            <a:ext cx="2671763" cy="430887"/>
          </a:xfrm>
          <a:prstGeom prst="rect">
            <a:avLst/>
          </a:prstGeom>
        </p:spPr>
        <p:txBody>
          <a:bodyPr>
            <a:spAutoFit/>
          </a:bodyPr>
          <a:lstStyle/>
          <a:p>
            <a:r>
              <a:rPr lang="en-GB" b="1" dirty="0" smtClean="0">
                <a:solidFill>
                  <a:prstClr val="black"/>
                </a:solidFill>
              </a:rPr>
              <a:t>Combined as many journeys as possible into one journey</a:t>
            </a:r>
            <a:endParaRPr lang="en-GB" b="1" dirty="0"/>
          </a:p>
        </p:txBody>
      </p:sp>
      <p:sp>
        <p:nvSpPr>
          <p:cNvPr id="69" name="Rectangle 68"/>
          <p:cNvSpPr/>
          <p:nvPr/>
        </p:nvSpPr>
        <p:spPr>
          <a:xfrm>
            <a:off x="986601" y="2352665"/>
            <a:ext cx="2671762" cy="430887"/>
          </a:xfrm>
          <a:prstGeom prst="rect">
            <a:avLst/>
          </a:prstGeom>
        </p:spPr>
        <p:txBody>
          <a:bodyPr>
            <a:spAutoFit/>
          </a:bodyPr>
          <a:lstStyle/>
          <a:p>
            <a:r>
              <a:rPr lang="en-GB" b="1" dirty="0" smtClean="0">
                <a:solidFill>
                  <a:prstClr val="black"/>
                </a:solidFill>
              </a:rPr>
              <a:t>Cut down on the number of short distance journeys by car</a:t>
            </a:r>
            <a:endParaRPr lang="en-GB" b="1" dirty="0"/>
          </a:p>
        </p:txBody>
      </p:sp>
      <p:sp>
        <p:nvSpPr>
          <p:cNvPr id="70" name="Rectangle 69"/>
          <p:cNvSpPr/>
          <p:nvPr/>
        </p:nvSpPr>
        <p:spPr>
          <a:xfrm>
            <a:off x="986601" y="3850604"/>
            <a:ext cx="2671762" cy="430887"/>
          </a:xfrm>
          <a:prstGeom prst="rect">
            <a:avLst/>
          </a:prstGeom>
        </p:spPr>
        <p:txBody>
          <a:bodyPr>
            <a:spAutoFit/>
          </a:bodyPr>
          <a:lstStyle/>
          <a:p>
            <a:r>
              <a:rPr lang="en-GB" b="1" dirty="0" smtClean="0">
                <a:solidFill>
                  <a:prstClr val="black"/>
                </a:solidFill>
              </a:rPr>
              <a:t>Changed my driving style to conserve fuel</a:t>
            </a:r>
            <a:endParaRPr lang="en-GB" b="1" dirty="0"/>
          </a:p>
        </p:txBody>
      </p:sp>
      <p:sp>
        <p:nvSpPr>
          <p:cNvPr id="71" name="Rectangle 70"/>
          <p:cNvSpPr/>
          <p:nvPr/>
        </p:nvSpPr>
        <p:spPr>
          <a:xfrm>
            <a:off x="986601" y="3350538"/>
            <a:ext cx="2671763" cy="430887"/>
          </a:xfrm>
          <a:prstGeom prst="rect">
            <a:avLst/>
          </a:prstGeom>
        </p:spPr>
        <p:txBody>
          <a:bodyPr>
            <a:spAutoFit/>
          </a:bodyPr>
          <a:lstStyle/>
          <a:p>
            <a:r>
              <a:rPr lang="en-GB" b="1" dirty="0" smtClean="0">
                <a:solidFill>
                  <a:prstClr val="black"/>
                </a:solidFill>
              </a:rPr>
              <a:t>Cut down on the number of long distance journeys by car</a:t>
            </a:r>
            <a:endParaRPr lang="en-GB" b="1" dirty="0"/>
          </a:p>
        </p:txBody>
      </p:sp>
      <p:sp>
        <p:nvSpPr>
          <p:cNvPr id="72" name="Rectangle 71"/>
          <p:cNvSpPr/>
          <p:nvPr/>
        </p:nvSpPr>
        <p:spPr>
          <a:xfrm>
            <a:off x="986602" y="4377071"/>
            <a:ext cx="2571768" cy="430887"/>
          </a:xfrm>
          <a:prstGeom prst="rect">
            <a:avLst/>
          </a:prstGeom>
        </p:spPr>
        <p:txBody>
          <a:bodyPr wrap="square">
            <a:spAutoFit/>
          </a:bodyPr>
          <a:lstStyle/>
          <a:p>
            <a:r>
              <a:rPr lang="en-GB" b="1" dirty="0" smtClean="0">
                <a:solidFill>
                  <a:prstClr val="black"/>
                </a:solidFill>
              </a:rPr>
              <a:t>Walked/cycled more and left the car at home</a:t>
            </a:r>
            <a:endParaRPr lang="en-GB" b="1" dirty="0"/>
          </a:p>
        </p:txBody>
      </p:sp>
      <p:sp>
        <p:nvSpPr>
          <p:cNvPr id="73" name="Rectangle 72"/>
          <p:cNvSpPr/>
          <p:nvPr/>
        </p:nvSpPr>
        <p:spPr>
          <a:xfrm>
            <a:off x="986601" y="4874878"/>
            <a:ext cx="2671763" cy="430887"/>
          </a:xfrm>
          <a:prstGeom prst="rect">
            <a:avLst/>
          </a:prstGeom>
        </p:spPr>
        <p:txBody>
          <a:bodyPr>
            <a:spAutoFit/>
          </a:bodyPr>
          <a:lstStyle/>
          <a:p>
            <a:r>
              <a:rPr lang="en-GB" b="1" dirty="0" smtClean="0">
                <a:solidFill>
                  <a:prstClr val="black"/>
                </a:solidFill>
              </a:rPr>
              <a:t>Used public transport more for short journeys and left the car at home</a:t>
            </a:r>
            <a:endParaRPr lang="en-GB" b="1" dirty="0"/>
          </a:p>
        </p:txBody>
      </p:sp>
      <p:sp>
        <p:nvSpPr>
          <p:cNvPr id="74" name="Rectangle 73"/>
          <p:cNvSpPr/>
          <p:nvPr/>
        </p:nvSpPr>
        <p:spPr>
          <a:xfrm>
            <a:off x="986601" y="5448641"/>
            <a:ext cx="2671763" cy="430887"/>
          </a:xfrm>
          <a:prstGeom prst="rect">
            <a:avLst/>
          </a:prstGeom>
        </p:spPr>
        <p:txBody>
          <a:bodyPr>
            <a:spAutoFit/>
          </a:bodyPr>
          <a:lstStyle/>
          <a:p>
            <a:r>
              <a:rPr lang="en-GB" b="1" dirty="0" smtClean="0">
                <a:solidFill>
                  <a:prstClr val="black"/>
                </a:solidFill>
              </a:rPr>
              <a:t>Used public transport more for long journeys and left the car at home</a:t>
            </a:r>
            <a:endParaRPr lang="en-GB" b="1" dirty="0"/>
          </a:p>
        </p:txBody>
      </p:sp>
      <p:sp>
        <p:nvSpPr>
          <p:cNvPr id="75" name="Rectangle 74"/>
          <p:cNvSpPr/>
          <p:nvPr/>
        </p:nvSpPr>
        <p:spPr>
          <a:xfrm>
            <a:off x="986601" y="6020145"/>
            <a:ext cx="2577950" cy="261610"/>
          </a:xfrm>
          <a:prstGeom prst="rect">
            <a:avLst/>
          </a:prstGeom>
        </p:spPr>
        <p:txBody>
          <a:bodyPr wrap="none">
            <a:spAutoFit/>
          </a:bodyPr>
          <a:lstStyle/>
          <a:p>
            <a:r>
              <a:rPr lang="en-GB" b="1" dirty="0" smtClean="0">
                <a:solidFill>
                  <a:prstClr val="black"/>
                </a:solidFill>
              </a:rPr>
              <a:t>Left longer times between servicing</a:t>
            </a:r>
            <a:endParaRPr lang="en-GB" b="1" dirty="0"/>
          </a:p>
        </p:txBody>
      </p:sp>
      <p:sp>
        <p:nvSpPr>
          <p:cNvPr id="76" name="Rectangle 75"/>
          <p:cNvSpPr/>
          <p:nvPr/>
        </p:nvSpPr>
        <p:spPr>
          <a:xfrm>
            <a:off x="986601" y="6520211"/>
            <a:ext cx="2626040" cy="261610"/>
          </a:xfrm>
          <a:prstGeom prst="rect">
            <a:avLst/>
          </a:prstGeom>
        </p:spPr>
        <p:txBody>
          <a:bodyPr wrap="none">
            <a:spAutoFit/>
          </a:bodyPr>
          <a:lstStyle/>
          <a:p>
            <a:r>
              <a:rPr lang="en-GB" b="1" dirty="0" smtClean="0">
                <a:solidFill>
                  <a:prstClr val="black"/>
                </a:solidFill>
              </a:rPr>
              <a:t>Serviced or repaired my own vehicle</a:t>
            </a:r>
            <a:endParaRPr lang="en-GB" b="1" dirty="0"/>
          </a:p>
        </p:txBody>
      </p:sp>
      <p:sp>
        <p:nvSpPr>
          <p:cNvPr id="78" name="Text Box 17"/>
          <p:cNvSpPr txBox="1">
            <a:spLocks noChangeArrowheads="1"/>
          </p:cNvSpPr>
          <p:nvPr/>
        </p:nvSpPr>
        <p:spPr bwMode="auto">
          <a:xfrm>
            <a:off x="8656687" y="19240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63%</a:t>
            </a:r>
            <a:endParaRPr lang="en-GB" sz="1400" b="1" dirty="0">
              <a:latin typeface="+mn-lt"/>
              <a:ea typeface="Geneva" pitchFamily="-107" charset="-128"/>
              <a:cs typeface="+mn-cs"/>
            </a:endParaRPr>
          </a:p>
        </p:txBody>
      </p:sp>
      <p:sp>
        <p:nvSpPr>
          <p:cNvPr id="79" name="Text Box 17"/>
          <p:cNvSpPr txBox="1">
            <a:spLocks noChangeArrowheads="1"/>
          </p:cNvSpPr>
          <p:nvPr/>
        </p:nvSpPr>
        <p:spPr bwMode="auto">
          <a:xfrm>
            <a:off x="8669837"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56%</a:t>
            </a:r>
            <a:endParaRPr lang="en-GB" sz="1400" b="1" dirty="0">
              <a:latin typeface="+mn-lt"/>
              <a:ea typeface="Geneva" pitchFamily="-107" charset="-128"/>
              <a:cs typeface="+mn-cs"/>
            </a:endParaRPr>
          </a:p>
        </p:txBody>
      </p:sp>
      <p:sp>
        <p:nvSpPr>
          <p:cNvPr id="80" name="Text Box 17"/>
          <p:cNvSpPr txBox="1">
            <a:spLocks noChangeArrowheads="1"/>
          </p:cNvSpPr>
          <p:nvPr/>
        </p:nvSpPr>
        <p:spPr bwMode="auto">
          <a:xfrm>
            <a:off x="8669837" y="38665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54%</a:t>
            </a:r>
            <a:endParaRPr lang="en-GB" sz="1400" b="1" dirty="0">
              <a:latin typeface="+mn-lt"/>
              <a:ea typeface="Geneva" pitchFamily="-107" charset="-128"/>
              <a:cs typeface="+mn-cs"/>
            </a:endParaRPr>
          </a:p>
        </p:txBody>
      </p:sp>
      <p:sp>
        <p:nvSpPr>
          <p:cNvPr id="81" name="Text Box 17"/>
          <p:cNvSpPr txBox="1">
            <a:spLocks noChangeArrowheads="1"/>
          </p:cNvSpPr>
          <p:nvPr/>
        </p:nvSpPr>
        <p:spPr bwMode="auto">
          <a:xfrm>
            <a:off x="8657337" y="33664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49%</a:t>
            </a:r>
            <a:endParaRPr lang="en-GB" sz="1400" b="1" dirty="0">
              <a:latin typeface="+mn-lt"/>
              <a:ea typeface="Geneva" pitchFamily="-107" charset="-128"/>
              <a:cs typeface="+mn-cs"/>
            </a:endParaRPr>
          </a:p>
        </p:txBody>
      </p:sp>
      <p:sp>
        <p:nvSpPr>
          <p:cNvPr id="82" name="Text Box 17"/>
          <p:cNvSpPr txBox="1">
            <a:spLocks noChangeArrowheads="1"/>
          </p:cNvSpPr>
          <p:nvPr/>
        </p:nvSpPr>
        <p:spPr bwMode="auto">
          <a:xfrm>
            <a:off x="8669837" y="436656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47%</a:t>
            </a:r>
            <a:endParaRPr lang="en-GB" sz="1400" b="1" dirty="0">
              <a:latin typeface="+mn-lt"/>
              <a:ea typeface="Geneva" pitchFamily="-107" charset="-128"/>
              <a:cs typeface="+mn-cs"/>
            </a:endParaRPr>
          </a:p>
        </p:txBody>
      </p:sp>
      <p:sp>
        <p:nvSpPr>
          <p:cNvPr id="83" name="Text Box 17"/>
          <p:cNvSpPr txBox="1">
            <a:spLocks noChangeArrowheads="1"/>
          </p:cNvSpPr>
          <p:nvPr/>
        </p:nvSpPr>
        <p:spPr bwMode="auto">
          <a:xfrm>
            <a:off x="8669837" y="48666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40%</a:t>
            </a:r>
            <a:endParaRPr lang="en-GB" sz="1400" b="1" dirty="0">
              <a:latin typeface="+mn-lt"/>
              <a:ea typeface="Geneva" pitchFamily="-107" charset="-128"/>
              <a:cs typeface="+mn-cs"/>
            </a:endParaRPr>
          </a:p>
        </p:txBody>
      </p:sp>
      <p:sp>
        <p:nvSpPr>
          <p:cNvPr id="84" name="Text Box 17"/>
          <p:cNvSpPr txBox="1">
            <a:spLocks noChangeArrowheads="1"/>
          </p:cNvSpPr>
          <p:nvPr/>
        </p:nvSpPr>
        <p:spPr bwMode="auto">
          <a:xfrm>
            <a:off x="8669837" y="53667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32%</a:t>
            </a:r>
            <a:endParaRPr lang="en-GB" sz="1400" b="1" dirty="0">
              <a:latin typeface="+mn-lt"/>
              <a:ea typeface="Geneva" pitchFamily="-107" charset="-128"/>
              <a:cs typeface="+mn-cs"/>
            </a:endParaRPr>
          </a:p>
        </p:txBody>
      </p:sp>
      <p:sp>
        <p:nvSpPr>
          <p:cNvPr id="85" name="Text Box 17"/>
          <p:cNvSpPr txBox="1">
            <a:spLocks noChangeArrowheads="1"/>
          </p:cNvSpPr>
          <p:nvPr/>
        </p:nvSpPr>
        <p:spPr bwMode="auto">
          <a:xfrm>
            <a:off x="8669837" y="58531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30%</a:t>
            </a:r>
            <a:endParaRPr lang="en-GB" sz="1400" b="1" dirty="0">
              <a:latin typeface="+mn-lt"/>
              <a:ea typeface="Geneva" pitchFamily="-107" charset="-128"/>
              <a:cs typeface="+mn-cs"/>
            </a:endParaRPr>
          </a:p>
        </p:txBody>
      </p:sp>
      <p:sp>
        <p:nvSpPr>
          <p:cNvPr id="86" name="Text Box 17"/>
          <p:cNvSpPr txBox="1">
            <a:spLocks noChangeArrowheads="1"/>
          </p:cNvSpPr>
          <p:nvPr/>
        </p:nvSpPr>
        <p:spPr bwMode="auto">
          <a:xfrm>
            <a:off x="8669837" y="635319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26%</a:t>
            </a:r>
            <a:endParaRPr lang="en-GB" sz="1400" b="1" dirty="0">
              <a:latin typeface="+mn-lt"/>
              <a:ea typeface="Geneva" pitchFamily="-107" charset="-128"/>
              <a:cs typeface="+mn-cs"/>
            </a:endParaRPr>
          </a:p>
        </p:txBody>
      </p:sp>
      <p:sp>
        <p:nvSpPr>
          <p:cNvPr id="87" name="Rectangle 86"/>
          <p:cNvSpPr/>
          <p:nvPr/>
        </p:nvSpPr>
        <p:spPr bwMode="auto">
          <a:xfrm>
            <a:off x="9254491" y="1852599"/>
            <a:ext cx="500066" cy="4929222"/>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8" name="Text Box 17"/>
          <p:cNvSpPr txBox="1">
            <a:spLocks noChangeArrowheads="1"/>
          </p:cNvSpPr>
          <p:nvPr/>
        </p:nvSpPr>
        <p:spPr bwMode="auto">
          <a:xfrm>
            <a:off x="9241341" y="19240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62%</a:t>
            </a:r>
            <a:endParaRPr lang="en-GB" sz="1400" b="1" dirty="0">
              <a:latin typeface="+mn-lt"/>
              <a:ea typeface="Geneva" pitchFamily="-107" charset="-128"/>
              <a:cs typeface="+mn-cs"/>
            </a:endParaRPr>
          </a:p>
        </p:txBody>
      </p:sp>
      <p:sp>
        <p:nvSpPr>
          <p:cNvPr id="89" name="Text Box 17"/>
          <p:cNvSpPr txBox="1">
            <a:spLocks noChangeArrowheads="1"/>
          </p:cNvSpPr>
          <p:nvPr/>
        </p:nvSpPr>
        <p:spPr bwMode="auto">
          <a:xfrm>
            <a:off x="9254491"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57%</a:t>
            </a:r>
            <a:endParaRPr lang="en-GB" sz="1400" b="1" dirty="0">
              <a:latin typeface="+mn-lt"/>
              <a:ea typeface="Geneva" pitchFamily="-107" charset="-128"/>
              <a:cs typeface="+mn-cs"/>
            </a:endParaRPr>
          </a:p>
        </p:txBody>
      </p:sp>
      <p:sp>
        <p:nvSpPr>
          <p:cNvPr id="90" name="Text Box 17"/>
          <p:cNvSpPr txBox="1">
            <a:spLocks noChangeArrowheads="1"/>
          </p:cNvSpPr>
          <p:nvPr/>
        </p:nvSpPr>
        <p:spPr bwMode="auto">
          <a:xfrm>
            <a:off x="9254491" y="38665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52%</a:t>
            </a:r>
            <a:endParaRPr lang="en-GB" sz="1400" b="1" dirty="0">
              <a:latin typeface="+mn-lt"/>
              <a:ea typeface="Geneva" pitchFamily="-107" charset="-128"/>
              <a:cs typeface="+mn-cs"/>
            </a:endParaRPr>
          </a:p>
        </p:txBody>
      </p:sp>
      <p:sp>
        <p:nvSpPr>
          <p:cNvPr id="91" name="Text Box 17"/>
          <p:cNvSpPr txBox="1">
            <a:spLocks noChangeArrowheads="1"/>
          </p:cNvSpPr>
          <p:nvPr/>
        </p:nvSpPr>
        <p:spPr bwMode="auto">
          <a:xfrm>
            <a:off x="9241991" y="33664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47%</a:t>
            </a:r>
            <a:endParaRPr lang="en-GB" sz="1400" b="1" dirty="0">
              <a:latin typeface="+mn-lt"/>
              <a:ea typeface="Geneva" pitchFamily="-107" charset="-128"/>
              <a:cs typeface="+mn-cs"/>
            </a:endParaRPr>
          </a:p>
        </p:txBody>
      </p:sp>
      <p:sp>
        <p:nvSpPr>
          <p:cNvPr id="92" name="Text Box 17"/>
          <p:cNvSpPr txBox="1">
            <a:spLocks noChangeArrowheads="1"/>
          </p:cNvSpPr>
          <p:nvPr/>
        </p:nvSpPr>
        <p:spPr bwMode="auto">
          <a:xfrm>
            <a:off x="9254491" y="436656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50%</a:t>
            </a:r>
            <a:endParaRPr lang="en-GB" sz="1400" b="1" dirty="0">
              <a:latin typeface="+mn-lt"/>
              <a:ea typeface="Geneva" pitchFamily="-107" charset="-128"/>
              <a:cs typeface="+mn-cs"/>
            </a:endParaRPr>
          </a:p>
        </p:txBody>
      </p:sp>
      <p:sp>
        <p:nvSpPr>
          <p:cNvPr id="93" name="Text Box 17"/>
          <p:cNvSpPr txBox="1">
            <a:spLocks noChangeArrowheads="1"/>
          </p:cNvSpPr>
          <p:nvPr/>
        </p:nvSpPr>
        <p:spPr bwMode="auto">
          <a:xfrm>
            <a:off x="9254491" y="48666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38%</a:t>
            </a:r>
            <a:endParaRPr lang="en-GB" sz="1400" b="1" dirty="0">
              <a:latin typeface="+mn-lt"/>
              <a:ea typeface="Geneva" pitchFamily="-107" charset="-128"/>
              <a:cs typeface="+mn-cs"/>
            </a:endParaRPr>
          </a:p>
        </p:txBody>
      </p:sp>
      <p:sp>
        <p:nvSpPr>
          <p:cNvPr id="94" name="Text Box 17"/>
          <p:cNvSpPr txBox="1">
            <a:spLocks noChangeArrowheads="1"/>
          </p:cNvSpPr>
          <p:nvPr/>
        </p:nvSpPr>
        <p:spPr bwMode="auto">
          <a:xfrm>
            <a:off x="9254491" y="53667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32%</a:t>
            </a:r>
            <a:endParaRPr lang="en-GB" sz="1400" b="1" dirty="0">
              <a:latin typeface="+mn-lt"/>
              <a:ea typeface="Geneva" pitchFamily="-107" charset="-128"/>
              <a:cs typeface="+mn-cs"/>
            </a:endParaRPr>
          </a:p>
        </p:txBody>
      </p:sp>
      <p:sp>
        <p:nvSpPr>
          <p:cNvPr id="95" name="Text Box 17"/>
          <p:cNvSpPr txBox="1">
            <a:spLocks noChangeArrowheads="1"/>
          </p:cNvSpPr>
          <p:nvPr/>
        </p:nvSpPr>
        <p:spPr bwMode="auto">
          <a:xfrm>
            <a:off x="9254491" y="58531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30%</a:t>
            </a:r>
            <a:endParaRPr lang="en-GB" sz="1400" b="1" dirty="0">
              <a:latin typeface="+mn-lt"/>
              <a:ea typeface="Geneva" pitchFamily="-107" charset="-128"/>
              <a:cs typeface="+mn-cs"/>
            </a:endParaRPr>
          </a:p>
        </p:txBody>
      </p:sp>
      <p:sp>
        <p:nvSpPr>
          <p:cNvPr id="96" name="Text Box 17"/>
          <p:cNvSpPr txBox="1">
            <a:spLocks noChangeArrowheads="1"/>
          </p:cNvSpPr>
          <p:nvPr/>
        </p:nvSpPr>
        <p:spPr bwMode="auto">
          <a:xfrm>
            <a:off x="9254491" y="635319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22%</a:t>
            </a:r>
            <a:endParaRPr lang="en-GB" sz="1400" b="1" dirty="0">
              <a:latin typeface="+mn-lt"/>
              <a:ea typeface="Geneva" pitchFamily="-107" charset="-128"/>
              <a:cs typeface="+mn-cs"/>
            </a:endParaRPr>
          </a:p>
        </p:txBody>
      </p:sp>
      <p:sp>
        <p:nvSpPr>
          <p:cNvPr id="97" name="Rectangle 96"/>
          <p:cNvSpPr/>
          <p:nvPr/>
        </p:nvSpPr>
        <p:spPr bwMode="auto">
          <a:xfrm>
            <a:off x="9825995" y="1852599"/>
            <a:ext cx="500066" cy="4929222"/>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8" name="Text Box 17"/>
          <p:cNvSpPr txBox="1">
            <a:spLocks noChangeArrowheads="1"/>
          </p:cNvSpPr>
          <p:nvPr/>
        </p:nvSpPr>
        <p:spPr bwMode="auto">
          <a:xfrm>
            <a:off x="9812845" y="19240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58%</a:t>
            </a:r>
            <a:endParaRPr lang="en-GB" sz="1400" b="1" dirty="0">
              <a:latin typeface="+mn-lt"/>
              <a:ea typeface="Geneva" pitchFamily="-107" charset="-128"/>
              <a:cs typeface="+mn-cs"/>
            </a:endParaRPr>
          </a:p>
        </p:txBody>
      </p:sp>
      <p:sp>
        <p:nvSpPr>
          <p:cNvPr id="99" name="Text Box 17"/>
          <p:cNvSpPr txBox="1">
            <a:spLocks noChangeArrowheads="1"/>
          </p:cNvSpPr>
          <p:nvPr/>
        </p:nvSpPr>
        <p:spPr bwMode="auto">
          <a:xfrm>
            <a:off x="9825995"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53%</a:t>
            </a:r>
            <a:endParaRPr lang="en-GB" sz="1400" b="1" dirty="0">
              <a:latin typeface="+mn-lt"/>
              <a:ea typeface="Geneva" pitchFamily="-107" charset="-128"/>
              <a:cs typeface="+mn-cs"/>
            </a:endParaRPr>
          </a:p>
        </p:txBody>
      </p:sp>
      <p:sp>
        <p:nvSpPr>
          <p:cNvPr id="100" name="Text Box 17"/>
          <p:cNvSpPr txBox="1">
            <a:spLocks noChangeArrowheads="1"/>
          </p:cNvSpPr>
          <p:nvPr/>
        </p:nvSpPr>
        <p:spPr bwMode="auto">
          <a:xfrm>
            <a:off x="9799695" y="3866503"/>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01" name="Text Box 17"/>
          <p:cNvSpPr txBox="1">
            <a:spLocks noChangeArrowheads="1"/>
          </p:cNvSpPr>
          <p:nvPr/>
        </p:nvSpPr>
        <p:spPr bwMode="auto">
          <a:xfrm>
            <a:off x="9813495" y="33664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42%</a:t>
            </a:r>
            <a:endParaRPr lang="en-GB" sz="1400" b="1" dirty="0">
              <a:latin typeface="+mn-lt"/>
              <a:ea typeface="Geneva" pitchFamily="-107" charset="-128"/>
              <a:cs typeface="+mn-cs"/>
            </a:endParaRPr>
          </a:p>
        </p:txBody>
      </p:sp>
      <p:sp>
        <p:nvSpPr>
          <p:cNvPr id="102" name="Text Box 17"/>
          <p:cNvSpPr txBox="1">
            <a:spLocks noChangeArrowheads="1"/>
          </p:cNvSpPr>
          <p:nvPr/>
        </p:nvSpPr>
        <p:spPr bwMode="auto">
          <a:xfrm>
            <a:off x="9825995" y="436656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51%</a:t>
            </a:r>
            <a:endParaRPr lang="en-GB" sz="1400" b="1" dirty="0">
              <a:latin typeface="+mn-lt"/>
              <a:ea typeface="Geneva" pitchFamily="-107" charset="-128"/>
              <a:cs typeface="+mn-cs"/>
            </a:endParaRPr>
          </a:p>
        </p:txBody>
      </p:sp>
      <p:sp>
        <p:nvSpPr>
          <p:cNvPr id="103" name="Text Box 17"/>
          <p:cNvSpPr txBox="1">
            <a:spLocks noChangeArrowheads="1"/>
          </p:cNvSpPr>
          <p:nvPr/>
        </p:nvSpPr>
        <p:spPr bwMode="auto">
          <a:xfrm>
            <a:off x="9942571" y="48666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04" name="Text Box 17"/>
          <p:cNvSpPr txBox="1">
            <a:spLocks noChangeArrowheads="1"/>
          </p:cNvSpPr>
          <p:nvPr/>
        </p:nvSpPr>
        <p:spPr bwMode="auto">
          <a:xfrm>
            <a:off x="9942571" y="53667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05" name="Text Box 17"/>
          <p:cNvSpPr txBox="1">
            <a:spLocks noChangeArrowheads="1"/>
          </p:cNvSpPr>
          <p:nvPr/>
        </p:nvSpPr>
        <p:spPr bwMode="auto">
          <a:xfrm>
            <a:off x="9825995" y="58531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28%</a:t>
            </a:r>
            <a:endParaRPr lang="en-GB" sz="1400" b="1" dirty="0">
              <a:latin typeface="+mn-lt"/>
              <a:ea typeface="Geneva" pitchFamily="-107" charset="-128"/>
              <a:cs typeface="+mn-cs"/>
            </a:endParaRPr>
          </a:p>
        </p:txBody>
      </p:sp>
      <p:sp>
        <p:nvSpPr>
          <p:cNvPr id="106" name="Text Box 17"/>
          <p:cNvSpPr txBox="1">
            <a:spLocks noChangeArrowheads="1"/>
          </p:cNvSpPr>
          <p:nvPr/>
        </p:nvSpPr>
        <p:spPr bwMode="auto">
          <a:xfrm>
            <a:off x="9825995" y="635319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25%</a:t>
            </a:r>
            <a:endParaRPr lang="en-GB" sz="1400" b="1" dirty="0">
              <a:latin typeface="+mn-lt"/>
              <a:ea typeface="Geneva" pitchFamily="-107" charset="-128"/>
              <a:cs typeface="+mn-cs"/>
            </a:endParaRPr>
          </a:p>
        </p:txBody>
      </p:sp>
      <p:sp>
        <p:nvSpPr>
          <p:cNvPr id="107" name="Text Box 17"/>
          <p:cNvSpPr txBox="1">
            <a:spLocks noChangeArrowheads="1"/>
          </p:cNvSpPr>
          <p:nvPr/>
        </p:nvSpPr>
        <p:spPr bwMode="auto">
          <a:xfrm>
            <a:off x="8741275" y="1317535"/>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Have done</a:t>
            </a:r>
            <a:endParaRPr lang="en-GB" sz="1400" b="1" dirty="0">
              <a:latin typeface="+mn-lt"/>
              <a:ea typeface="Geneva" pitchFamily="-107" charset="-128"/>
              <a:cs typeface="+mn-cs"/>
            </a:endParaRPr>
          </a:p>
        </p:txBody>
      </p:sp>
      <p:sp>
        <p:nvSpPr>
          <p:cNvPr id="52" name="Rectangle 51"/>
          <p:cNvSpPr/>
          <p:nvPr/>
        </p:nvSpPr>
        <p:spPr bwMode="auto">
          <a:xfrm>
            <a:off x="9829985" y="3364727"/>
            <a:ext cx="514994" cy="27382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5" name="Text Box 17"/>
          <p:cNvSpPr txBox="1">
            <a:spLocks noChangeArrowheads="1"/>
          </p:cNvSpPr>
          <p:nvPr/>
        </p:nvSpPr>
        <p:spPr bwMode="auto">
          <a:xfrm>
            <a:off x="7872009" y="1566000"/>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62" name="Rectangle 61"/>
          <p:cNvSpPr/>
          <p:nvPr/>
        </p:nvSpPr>
        <p:spPr bwMode="auto">
          <a:xfrm>
            <a:off x="8000025" y="1875399"/>
            <a:ext cx="500066" cy="4906422"/>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63" name="Text Box 17"/>
          <p:cNvSpPr txBox="1">
            <a:spLocks noChangeArrowheads="1"/>
          </p:cNvSpPr>
          <p:nvPr/>
        </p:nvSpPr>
        <p:spPr bwMode="auto">
          <a:xfrm>
            <a:off x="7986875" y="19468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67%</a:t>
            </a:r>
            <a:endParaRPr lang="en-GB" sz="1400" b="1" dirty="0">
              <a:latin typeface="+mn-lt"/>
              <a:ea typeface="Geneva" pitchFamily="-107" charset="-128"/>
              <a:cs typeface="+mn-cs"/>
            </a:endParaRPr>
          </a:p>
        </p:txBody>
      </p:sp>
      <p:sp>
        <p:nvSpPr>
          <p:cNvPr id="64" name="Text Box 17"/>
          <p:cNvSpPr txBox="1">
            <a:spLocks noChangeArrowheads="1"/>
          </p:cNvSpPr>
          <p:nvPr/>
        </p:nvSpPr>
        <p:spPr bwMode="auto">
          <a:xfrm>
            <a:off x="8000025" y="24469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56%</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8000025" y="38893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51%</a:t>
            </a:r>
            <a:endParaRPr lang="en-GB" sz="1400" b="1" dirty="0">
              <a:latin typeface="+mn-lt"/>
              <a:ea typeface="Geneva" pitchFamily="-107" charset="-128"/>
              <a:cs typeface="+mn-cs"/>
            </a:endParaRPr>
          </a:p>
        </p:txBody>
      </p:sp>
      <p:sp>
        <p:nvSpPr>
          <p:cNvPr id="66" name="Text Box 17"/>
          <p:cNvSpPr txBox="1">
            <a:spLocks noChangeArrowheads="1"/>
          </p:cNvSpPr>
          <p:nvPr/>
        </p:nvSpPr>
        <p:spPr bwMode="auto">
          <a:xfrm>
            <a:off x="7987525" y="338923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53%</a:t>
            </a:r>
            <a:endParaRPr lang="en-GB" sz="1400" b="1" dirty="0">
              <a:latin typeface="+mn-lt"/>
              <a:ea typeface="Geneva" pitchFamily="-107" charset="-128"/>
              <a:cs typeface="+mn-cs"/>
            </a:endParaRPr>
          </a:p>
        </p:txBody>
      </p:sp>
      <p:sp>
        <p:nvSpPr>
          <p:cNvPr id="67" name="Text Box 17"/>
          <p:cNvSpPr txBox="1">
            <a:spLocks noChangeArrowheads="1"/>
          </p:cNvSpPr>
          <p:nvPr/>
        </p:nvSpPr>
        <p:spPr bwMode="auto">
          <a:xfrm>
            <a:off x="8000025" y="438936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49%</a:t>
            </a:r>
            <a:endParaRPr lang="en-GB" sz="1400" b="1" dirty="0">
              <a:latin typeface="+mn-lt"/>
              <a:ea typeface="Geneva" pitchFamily="-107" charset="-128"/>
              <a:cs typeface="+mn-cs"/>
            </a:endParaRPr>
          </a:p>
        </p:txBody>
      </p:sp>
      <p:sp>
        <p:nvSpPr>
          <p:cNvPr id="77" name="Text Box 17"/>
          <p:cNvSpPr txBox="1">
            <a:spLocks noChangeArrowheads="1"/>
          </p:cNvSpPr>
          <p:nvPr/>
        </p:nvSpPr>
        <p:spPr bwMode="auto">
          <a:xfrm>
            <a:off x="8000025" y="48894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36%</a:t>
            </a:r>
            <a:endParaRPr lang="en-GB" sz="1400" b="1" dirty="0">
              <a:latin typeface="+mn-lt"/>
              <a:ea typeface="Geneva" pitchFamily="-107" charset="-128"/>
              <a:cs typeface="+mn-cs"/>
            </a:endParaRPr>
          </a:p>
        </p:txBody>
      </p:sp>
      <p:sp>
        <p:nvSpPr>
          <p:cNvPr id="108" name="Text Box 17"/>
          <p:cNvSpPr txBox="1">
            <a:spLocks noChangeArrowheads="1"/>
          </p:cNvSpPr>
          <p:nvPr/>
        </p:nvSpPr>
        <p:spPr bwMode="auto">
          <a:xfrm>
            <a:off x="8000025" y="538950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32%</a:t>
            </a:r>
            <a:endParaRPr lang="en-GB" sz="1400" b="1" dirty="0">
              <a:latin typeface="+mn-lt"/>
              <a:ea typeface="Geneva" pitchFamily="-107" charset="-128"/>
              <a:cs typeface="+mn-cs"/>
            </a:endParaRPr>
          </a:p>
        </p:txBody>
      </p:sp>
      <p:sp>
        <p:nvSpPr>
          <p:cNvPr id="109" name="Text Box 17"/>
          <p:cNvSpPr txBox="1">
            <a:spLocks noChangeArrowheads="1"/>
          </p:cNvSpPr>
          <p:nvPr/>
        </p:nvSpPr>
        <p:spPr bwMode="auto">
          <a:xfrm>
            <a:off x="8000025" y="587592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29%</a:t>
            </a:r>
            <a:endParaRPr lang="en-GB" sz="1400" b="1" dirty="0">
              <a:latin typeface="+mn-lt"/>
              <a:ea typeface="Geneva" pitchFamily="-107" charset="-128"/>
              <a:cs typeface="+mn-cs"/>
            </a:endParaRPr>
          </a:p>
        </p:txBody>
      </p:sp>
      <p:sp>
        <p:nvSpPr>
          <p:cNvPr id="110" name="Text Box 17"/>
          <p:cNvSpPr txBox="1">
            <a:spLocks noChangeArrowheads="1"/>
          </p:cNvSpPr>
          <p:nvPr/>
        </p:nvSpPr>
        <p:spPr bwMode="auto">
          <a:xfrm>
            <a:off x="8000025" y="637599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23%</a:t>
            </a:r>
            <a:endParaRPr lang="en-GB" sz="1400" b="1" dirty="0">
              <a:latin typeface="+mn-lt"/>
              <a:ea typeface="Geneva" pitchFamily="-107" charset="-128"/>
              <a:cs typeface="+mn-cs"/>
            </a:endParaRPr>
          </a:p>
        </p:txBody>
      </p:sp>
      <p:sp>
        <p:nvSpPr>
          <p:cNvPr id="112" name="Oval 111"/>
          <p:cNvSpPr/>
          <p:nvPr/>
        </p:nvSpPr>
        <p:spPr bwMode="auto">
          <a:xfrm>
            <a:off x="8008615" y="1981225"/>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4" name="Rectangle 113"/>
          <p:cNvSpPr/>
          <p:nvPr/>
        </p:nvSpPr>
        <p:spPr bwMode="auto">
          <a:xfrm>
            <a:off x="8008615" y="4873475"/>
            <a:ext cx="432048"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5" name="Rectangle 114"/>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111" name="Text Box 17"/>
          <p:cNvSpPr txBox="1">
            <a:spLocks noChangeArrowheads="1"/>
          </p:cNvSpPr>
          <p:nvPr/>
        </p:nvSpPr>
        <p:spPr bwMode="auto">
          <a:xfrm>
            <a:off x="7987525" y="28891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55%</a:t>
            </a:r>
            <a:endParaRPr lang="en-GB" sz="1400" b="1" dirty="0">
              <a:latin typeface="+mn-lt"/>
              <a:ea typeface="Geneva" pitchFamily="-107" charset="-128"/>
              <a:cs typeface="+mn-cs"/>
            </a:endParaRPr>
          </a:p>
        </p:txBody>
      </p:sp>
      <p:sp>
        <p:nvSpPr>
          <p:cNvPr id="113" name="Text Box 17"/>
          <p:cNvSpPr txBox="1">
            <a:spLocks noChangeArrowheads="1"/>
          </p:cNvSpPr>
          <p:nvPr/>
        </p:nvSpPr>
        <p:spPr bwMode="auto">
          <a:xfrm>
            <a:off x="9916351" y="28891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16" name="Text Box 17"/>
          <p:cNvSpPr txBox="1">
            <a:spLocks noChangeArrowheads="1"/>
          </p:cNvSpPr>
          <p:nvPr/>
        </p:nvSpPr>
        <p:spPr bwMode="auto">
          <a:xfrm>
            <a:off x="9344847" y="28891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17" name="Text Box 17"/>
          <p:cNvSpPr txBox="1">
            <a:spLocks noChangeArrowheads="1"/>
          </p:cNvSpPr>
          <p:nvPr/>
        </p:nvSpPr>
        <p:spPr bwMode="auto">
          <a:xfrm>
            <a:off x="8773343" y="28891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118" name="Rectangle 117"/>
          <p:cNvSpPr/>
          <p:nvPr/>
        </p:nvSpPr>
        <p:spPr>
          <a:xfrm>
            <a:off x="986601" y="2781293"/>
            <a:ext cx="2671762" cy="430887"/>
          </a:xfrm>
          <a:prstGeom prst="rect">
            <a:avLst/>
          </a:prstGeom>
        </p:spPr>
        <p:txBody>
          <a:bodyPr>
            <a:spAutoFit/>
          </a:bodyPr>
          <a:lstStyle/>
          <a:p>
            <a:r>
              <a:rPr lang="en-GB" b="1" dirty="0" smtClean="0">
                <a:solidFill>
                  <a:prstClr val="black"/>
                </a:solidFill>
              </a:rPr>
              <a:t>Changed my car insurance provider to save money</a:t>
            </a:r>
            <a:endParaRPr lang="en-GB" b="1" dirty="0"/>
          </a:p>
        </p:txBody>
      </p:sp>
      <p:sp>
        <p:nvSpPr>
          <p:cNvPr id="119" name="Rectangle 118"/>
          <p:cNvSpPr/>
          <p:nvPr/>
        </p:nvSpPr>
        <p:spPr bwMode="auto">
          <a:xfrm>
            <a:off x="9844913" y="1924037"/>
            <a:ext cx="514994" cy="27382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0" name="Oval 119"/>
          <p:cNvSpPr/>
          <p:nvPr/>
        </p:nvSpPr>
        <p:spPr bwMode="auto">
          <a:xfrm>
            <a:off x="8630467" y="4852995"/>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itle 1"/>
          <p:cNvSpPr>
            <a:spLocks noGrp="1"/>
          </p:cNvSpPr>
          <p:nvPr>
            <p:ph type="title"/>
          </p:nvPr>
        </p:nvSpPr>
        <p:spPr>
          <a:xfrm>
            <a:off x="849313" y="352401"/>
            <a:ext cx="8996362" cy="1079500"/>
          </a:xfrm>
          <a:noFill/>
        </p:spPr>
        <p:txBody>
          <a:bodyPr/>
          <a:lstStyle/>
          <a:p>
            <a:r>
              <a:rPr dirty="0" smtClean="0">
                <a:latin typeface="Arial" pitchFamily="34" charset="0"/>
                <a:ea typeface="Geneva"/>
                <a:cs typeface="Geneva"/>
              </a:rPr>
              <a:t>Behaviour over the last 12 months (2).</a:t>
            </a:r>
            <a:br>
              <a:rPr dirty="0" smtClean="0">
                <a:latin typeface="Arial" pitchFamily="34" charset="0"/>
                <a:ea typeface="Geneva"/>
                <a:cs typeface="Geneva"/>
              </a:rPr>
            </a:br>
            <a:r>
              <a:rPr sz="1400" dirty="0" smtClean="0">
                <a:latin typeface="Arial" pitchFamily="34" charset="0"/>
                <a:ea typeface="Geneva"/>
                <a:cs typeface="Geneva"/>
              </a:rPr>
              <a:t>More radical behaviour changes </a:t>
            </a:r>
            <a:r>
              <a:rPr lang="en-GB" sz="1400" dirty="0" smtClean="0">
                <a:latin typeface="Arial" pitchFamily="34" charset="0"/>
                <a:ea typeface="Geneva"/>
                <a:cs typeface="Geneva"/>
              </a:rPr>
              <a:t>–</a:t>
            </a:r>
            <a:r>
              <a:rPr sz="1400" dirty="0" smtClean="0">
                <a:latin typeface="Arial" pitchFamily="34" charset="0"/>
                <a:ea typeface="Geneva"/>
                <a:cs typeface="Geneva"/>
              </a:rPr>
              <a:t> such as those that require changing vehicles </a:t>
            </a:r>
            <a:r>
              <a:rPr lang="en-GB" sz="1400" dirty="0" smtClean="0">
                <a:latin typeface="Arial" pitchFamily="34" charset="0"/>
                <a:ea typeface="Geneva"/>
                <a:cs typeface="Geneva"/>
              </a:rPr>
              <a:t>–</a:t>
            </a:r>
            <a:r>
              <a:rPr sz="1400" dirty="0" smtClean="0">
                <a:latin typeface="Arial" pitchFamily="34" charset="0"/>
                <a:ea typeface="Geneva"/>
                <a:cs typeface="Geneva"/>
              </a:rPr>
              <a:t> continue to be less common but consistent over the past few years. </a:t>
            </a:r>
            <a:endParaRPr dirty="0" smtClean="0">
              <a:latin typeface="Arial" pitchFamily="34" charset="0"/>
              <a:ea typeface="Geneva"/>
              <a:cs typeface="Geneva"/>
            </a:endParaRPr>
          </a:p>
        </p:txBody>
      </p:sp>
      <p:graphicFrame>
        <p:nvGraphicFramePr>
          <p:cNvPr id="32" name="Chart 31"/>
          <p:cNvGraphicFramePr>
            <a:graphicFrameLocks/>
          </p:cNvGraphicFramePr>
          <p:nvPr/>
        </p:nvGraphicFramePr>
        <p:xfrm>
          <a:off x="557973" y="1423971"/>
          <a:ext cx="7143800" cy="5643602"/>
        </p:xfrm>
        <a:graphic>
          <a:graphicData uri="http://schemas.openxmlformats.org/drawingml/2006/chart">
            <c:chart xmlns:c="http://schemas.openxmlformats.org/drawingml/2006/chart" xmlns:r="http://schemas.openxmlformats.org/officeDocument/2006/relationships" r:id="rId3"/>
          </a:graphicData>
        </a:graphic>
      </p:graphicFrame>
      <p:sp>
        <p:nvSpPr>
          <p:cNvPr id="41" name="Rectangle 23"/>
          <p:cNvSpPr>
            <a:spLocks noChangeArrowheads="1"/>
          </p:cNvSpPr>
          <p:nvPr/>
        </p:nvSpPr>
        <p:spPr bwMode="auto">
          <a:xfrm>
            <a:off x="1568451" y="6921500"/>
            <a:ext cx="6419074" cy="646113"/>
          </a:xfrm>
          <a:prstGeom prst="rect">
            <a:avLst/>
          </a:prstGeom>
          <a:noFill/>
          <a:ln w="9525">
            <a:noFill/>
            <a:miter lim="800000"/>
            <a:headEnd/>
            <a:tailEnd/>
          </a:ln>
        </p:spPr>
        <p:txBody>
          <a:bodyPr lIns="104287" tIns="52144" rIns="104287" bIns="52144"/>
          <a:lstStyle/>
          <a:p>
            <a:pPr marL="391077" indent="-391077" eaLnBrk="0" hangingPunct="0">
              <a:defRPr/>
            </a:pPr>
            <a:r>
              <a:rPr lang="en-GB" sz="1000" dirty="0" smtClean="0">
                <a:solidFill>
                  <a:srgbClr val="4D4D4D"/>
                </a:solidFill>
                <a:latin typeface="+mn-lt"/>
              </a:rPr>
              <a:t>S1Q3	Which of the following have you done (if any) in the past 12 months and why? </a:t>
            </a:r>
          </a:p>
          <a:p>
            <a:pPr marL="391077" indent="-391077" eaLnBrk="0" hangingPunct="0">
              <a:defRPr/>
            </a:pPr>
            <a:r>
              <a:rPr lang="en-GB" sz="1000" dirty="0" smtClean="0">
                <a:solidFill>
                  <a:srgbClr val="4D4D4D"/>
                </a:solidFill>
                <a:latin typeface="+mn-lt"/>
              </a:rPr>
              <a:t>Base: all respondents 2013 (n=1,542); 2012 (n=1,003); 2011 (n=1,002); 2010 (n=1,150)</a:t>
            </a:r>
            <a:endParaRPr lang="en-GB" sz="1000" dirty="0">
              <a:solidFill>
                <a:srgbClr val="4D4D4D"/>
              </a:solidFill>
              <a:latin typeface="+mn-lt"/>
            </a:endParaRPr>
          </a:p>
        </p:txBody>
      </p:sp>
      <p:sp>
        <p:nvSpPr>
          <p:cNvPr id="34" name="Rectangle 33"/>
          <p:cNvSpPr/>
          <p:nvPr/>
        </p:nvSpPr>
        <p:spPr>
          <a:xfrm>
            <a:off x="986601" y="1924037"/>
            <a:ext cx="2671763" cy="430887"/>
          </a:xfrm>
          <a:prstGeom prst="rect">
            <a:avLst/>
          </a:prstGeom>
        </p:spPr>
        <p:txBody>
          <a:bodyPr>
            <a:spAutoFit/>
          </a:bodyPr>
          <a:lstStyle/>
          <a:p>
            <a:r>
              <a:rPr lang="en-GB" b="1" dirty="0" smtClean="0">
                <a:solidFill>
                  <a:prstClr val="black"/>
                </a:solidFill>
              </a:rPr>
              <a:t>Changed my car to a more fuel efficient model to save money</a:t>
            </a:r>
            <a:endParaRPr lang="en-GB" b="1" dirty="0"/>
          </a:p>
        </p:txBody>
      </p:sp>
      <p:sp>
        <p:nvSpPr>
          <p:cNvPr id="35" name="Rectangle 34"/>
          <p:cNvSpPr/>
          <p:nvPr/>
        </p:nvSpPr>
        <p:spPr>
          <a:xfrm>
            <a:off x="995335" y="2450504"/>
            <a:ext cx="2504212" cy="261610"/>
          </a:xfrm>
          <a:prstGeom prst="rect">
            <a:avLst/>
          </a:prstGeom>
        </p:spPr>
        <p:txBody>
          <a:bodyPr wrap="none">
            <a:spAutoFit/>
          </a:bodyPr>
          <a:lstStyle/>
          <a:p>
            <a:r>
              <a:rPr lang="en-GB" b="1" dirty="0" smtClean="0">
                <a:solidFill>
                  <a:prstClr val="black"/>
                </a:solidFill>
              </a:rPr>
              <a:t>Reduced level of breakdown cover</a:t>
            </a:r>
            <a:endParaRPr lang="en-GB" b="1" dirty="0"/>
          </a:p>
        </p:txBody>
      </p:sp>
      <p:sp>
        <p:nvSpPr>
          <p:cNvPr id="36" name="Rectangle 35"/>
          <p:cNvSpPr/>
          <p:nvPr/>
        </p:nvSpPr>
        <p:spPr>
          <a:xfrm>
            <a:off x="986601" y="2969206"/>
            <a:ext cx="2671763" cy="600164"/>
          </a:xfrm>
          <a:prstGeom prst="rect">
            <a:avLst/>
          </a:prstGeom>
        </p:spPr>
        <p:txBody>
          <a:bodyPr>
            <a:spAutoFit/>
          </a:bodyPr>
          <a:lstStyle/>
          <a:p>
            <a:r>
              <a:rPr lang="en-GB" b="1" dirty="0" smtClean="0">
                <a:solidFill>
                  <a:prstClr val="black"/>
                </a:solidFill>
              </a:rPr>
              <a:t>Considered buying an alternatively powered vehicle (e.g. Hybrid, Electric etc)</a:t>
            </a:r>
            <a:endParaRPr lang="en-GB" b="1" dirty="0"/>
          </a:p>
        </p:txBody>
      </p:sp>
      <p:sp>
        <p:nvSpPr>
          <p:cNvPr id="37" name="Rectangle 36"/>
          <p:cNvSpPr/>
          <p:nvPr/>
        </p:nvSpPr>
        <p:spPr>
          <a:xfrm>
            <a:off x="986601" y="3640808"/>
            <a:ext cx="2446504" cy="261610"/>
          </a:xfrm>
          <a:prstGeom prst="rect">
            <a:avLst/>
          </a:prstGeom>
        </p:spPr>
        <p:txBody>
          <a:bodyPr wrap="none">
            <a:spAutoFit/>
          </a:bodyPr>
          <a:lstStyle/>
          <a:p>
            <a:r>
              <a:rPr lang="en-GB" b="1" dirty="0" smtClean="0">
                <a:solidFill>
                  <a:prstClr val="black"/>
                </a:solidFill>
              </a:rPr>
              <a:t>Car-sharing more with colleagues</a:t>
            </a:r>
            <a:endParaRPr lang="en-GB" b="1" dirty="0"/>
          </a:p>
        </p:txBody>
      </p:sp>
      <p:sp>
        <p:nvSpPr>
          <p:cNvPr id="38" name="Rectangle 37"/>
          <p:cNvSpPr/>
          <p:nvPr/>
        </p:nvSpPr>
        <p:spPr>
          <a:xfrm>
            <a:off x="986601" y="4067177"/>
            <a:ext cx="2671763" cy="430887"/>
          </a:xfrm>
          <a:prstGeom prst="rect">
            <a:avLst/>
          </a:prstGeom>
        </p:spPr>
        <p:txBody>
          <a:bodyPr>
            <a:spAutoFit/>
          </a:bodyPr>
          <a:lstStyle/>
          <a:p>
            <a:r>
              <a:rPr lang="en-GB" b="1" dirty="0" smtClean="0">
                <a:solidFill>
                  <a:prstClr val="black"/>
                </a:solidFill>
              </a:rPr>
              <a:t>Cut down on the number of cars in the household</a:t>
            </a:r>
            <a:endParaRPr lang="en-GB" b="1" dirty="0"/>
          </a:p>
        </p:txBody>
      </p:sp>
      <p:sp>
        <p:nvSpPr>
          <p:cNvPr id="39" name="Rectangle 38"/>
          <p:cNvSpPr/>
          <p:nvPr/>
        </p:nvSpPr>
        <p:spPr>
          <a:xfrm>
            <a:off x="986601" y="4665082"/>
            <a:ext cx="2050561" cy="261610"/>
          </a:xfrm>
          <a:prstGeom prst="rect">
            <a:avLst/>
          </a:prstGeom>
        </p:spPr>
        <p:txBody>
          <a:bodyPr wrap="none">
            <a:spAutoFit/>
          </a:bodyPr>
          <a:lstStyle/>
          <a:p>
            <a:r>
              <a:rPr lang="en-GB" b="1" dirty="0" smtClean="0">
                <a:solidFill>
                  <a:prstClr val="black"/>
                </a:solidFill>
              </a:rPr>
              <a:t>Cancelled breakdown cover</a:t>
            </a:r>
            <a:endParaRPr lang="en-GB" b="1" dirty="0"/>
          </a:p>
        </p:txBody>
      </p:sp>
      <p:sp>
        <p:nvSpPr>
          <p:cNvPr id="45" name="Rectangle 44"/>
          <p:cNvSpPr/>
          <p:nvPr/>
        </p:nvSpPr>
        <p:spPr>
          <a:xfrm>
            <a:off x="986602" y="5210185"/>
            <a:ext cx="2413501" cy="430887"/>
          </a:xfrm>
          <a:prstGeom prst="rect">
            <a:avLst/>
          </a:prstGeom>
        </p:spPr>
        <p:txBody>
          <a:bodyPr wrap="square">
            <a:spAutoFit/>
          </a:bodyPr>
          <a:lstStyle/>
          <a:p>
            <a:r>
              <a:rPr lang="en-GB" b="1" dirty="0" smtClean="0">
                <a:solidFill>
                  <a:prstClr val="black"/>
                </a:solidFill>
              </a:rPr>
              <a:t>Used a car club (i.e. Street Car, Zip Car, etc.)</a:t>
            </a:r>
            <a:endParaRPr lang="en-GB" b="1" dirty="0"/>
          </a:p>
        </p:txBody>
      </p:sp>
      <p:sp>
        <p:nvSpPr>
          <p:cNvPr id="46" name="Rectangle 45"/>
          <p:cNvSpPr/>
          <p:nvPr/>
        </p:nvSpPr>
        <p:spPr>
          <a:xfrm>
            <a:off x="986602" y="5755288"/>
            <a:ext cx="2671762" cy="600164"/>
          </a:xfrm>
          <a:prstGeom prst="rect">
            <a:avLst/>
          </a:prstGeom>
        </p:spPr>
        <p:txBody>
          <a:bodyPr>
            <a:spAutoFit/>
          </a:bodyPr>
          <a:lstStyle/>
          <a:p>
            <a:r>
              <a:rPr lang="en-GB" b="1" dirty="0" smtClean="0">
                <a:solidFill>
                  <a:prstClr val="black"/>
                </a:solidFill>
              </a:rPr>
              <a:t>Sold my car and opted to use public transport, bicycle, walking, motorbike instead</a:t>
            </a:r>
            <a:endParaRPr lang="en-GB" b="1" dirty="0"/>
          </a:p>
        </p:txBody>
      </p:sp>
      <p:sp>
        <p:nvSpPr>
          <p:cNvPr id="50" name="Rectangle 49"/>
          <p:cNvSpPr/>
          <p:nvPr/>
        </p:nvSpPr>
        <p:spPr>
          <a:xfrm>
            <a:off x="986601" y="6284014"/>
            <a:ext cx="2671763" cy="600164"/>
          </a:xfrm>
          <a:prstGeom prst="rect">
            <a:avLst/>
          </a:prstGeom>
        </p:spPr>
        <p:txBody>
          <a:bodyPr>
            <a:spAutoFit/>
          </a:bodyPr>
          <a:lstStyle/>
          <a:p>
            <a:r>
              <a:rPr lang="en-GB" b="1" dirty="0" smtClean="0">
                <a:solidFill>
                  <a:prstClr val="black"/>
                </a:solidFill>
              </a:rPr>
              <a:t>Switched to an alternatively powered vehicle (e.g. Hybrid, Electric etc)	</a:t>
            </a:r>
            <a:endParaRPr lang="en-GB" b="1" dirty="0"/>
          </a:p>
        </p:txBody>
      </p:sp>
      <p:sp>
        <p:nvSpPr>
          <p:cNvPr id="54" name="Rectangle 53"/>
          <p:cNvSpPr/>
          <p:nvPr/>
        </p:nvSpPr>
        <p:spPr bwMode="auto">
          <a:xfrm>
            <a:off x="8815523" y="1744721"/>
            <a:ext cx="500066" cy="4894224"/>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5" name="Text Box 17"/>
          <p:cNvSpPr txBox="1">
            <a:spLocks noChangeArrowheads="1"/>
          </p:cNvSpPr>
          <p:nvPr/>
        </p:nvSpPr>
        <p:spPr bwMode="auto">
          <a:xfrm>
            <a:off x="9172713" y="145896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2011</a:t>
            </a:r>
            <a:endParaRPr lang="en-GB" sz="1400" b="1" dirty="0">
              <a:latin typeface="+mn-lt"/>
              <a:ea typeface="Geneva" pitchFamily="-107" charset="-128"/>
              <a:cs typeface="+mn-cs"/>
            </a:endParaRPr>
          </a:p>
        </p:txBody>
      </p:sp>
      <p:sp>
        <p:nvSpPr>
          <p:cNvPr id="56" name="Text Box 17"/>
          <p:cNvSpPr txBox="1">
            <a:spLocks noChangeArrowheads="1"/>
          </p:cNvSpPr>
          <p:nvPr/>
        </p:nvSpPr>
        <p:spPr bwMode="auto">
          <a:xfrm>
            <a:off x="9744217" y="145896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2010</a:t>
            </a:r>
            <a:endParaRPr lang="en-GB" sz="1400" b="1" dirty="0">
              <a:latin typeface="+mn-lt"/>
              <a:ea typeface="Geneva" pitchFamily="-107" charset="-128"/>
              <a:cs typeface="+mn-cs"/>
            </a:endParaRPr>
          </a:p>
        </p:txBody>
      </p:sp>
      <p:sp>
        <p:nvSpPr>
          <p:cNvPr id="57" name="Text Box 17"/>
          <p:cNvSpPr txBox="1">
            <a:spLocks noChangeArrowheads="1"/>
          </p:cNvSpPr>
          <p:nvPr/>
        </p:nvSpPr>
        <p:spPr bwMode="auto">
          <a:xfrm>
            <a:off x="8601209" y="1458969"/>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2012</a:t>
            </a:r>
            <a:endParaRPr lang="en-GB" sz="1400" b="1" dirty="0">
              <a:latin typeface="+mn-lt"/>
              <a:ea typeface="Geneva" pitchFamily="-107" charset="-128"/>
              <a:cs typeface="+mn-cs"/>
            </a:endParaRPr>
          </a:p>
        </p:txBody>
      </p:sp>
      <p:sp>
        <p:nvSpPr>
          <p:cNvPr id="68" name="Text Box 17"/>
          <p:cNvSpPr txBox="1">
            <a:spLocks noChangeArrowheads="1"/>
          </p:cNvSpPr>
          <p:nvPr/>
        </p:nvSpPr>
        <p:spPr bwMode="auto">
          <a:xfrm>
            <a:off x="8783563" y="1887597"/>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69" name="Text Box 17"/>
          <p:cNvSpPr txBox="1">
            <a:spLocks noChangeArrowheads="1"/>
          </p:cNvSpPr>
          <p:nvPr/>
        </p:nvSpPr>
        <p:spPr bwMode="auto">
          <a:xfrm>
            <a:off x="8796713"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70" name="Text Box 17"/>
          <p:cNvSpPr txBox="1">
            <a:spLocks noChangeArrowheads="1"/>
          </p:cNvSpPr>
          <p:nvPr/>
        </p:nvSpPr>
        <p:spPr bwMode="auto">
          <a:xfrm>
            <a:off x="8796713" y="295916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71" name="Text Box 17"/>
          <p:cNvSpPr txBox="1">
            <a:spLocks noChangeArrowheads="1"/>
          </p:cNvSpPr>
          <p:nvPr/>
        </p:nvSpPr>
        <p:spPr bwMode="auto">
          <a:xfrm>
            <a:off x="8796713" y="35306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18%</a:t>
            </a:r>
            <a:endParaRPr lang="en-GB" sz="1400" b="1" dirty="0">
              <a:latin typeface="+mn-lt"/>
              <a:ea typeface="Geneva" pitchFamily="-107" charset="-128"/>
              <a:cs typeface="+mn-cs"/>
            </a:endParaRPr>
          </a:p>
        </p:txBody>
      </p:sp>
      <p:sp>
        <p:nvSpPr>
          <p:cNvPr id="72" name="Text Box 17"/>
          <p:cNvSpPr txBox="1">
            <a:spLocks noChangeArrowheads="1"/>
          </p:cNvSpPr>
          <p:nvPr/>
        </p:nvSpPr>
        <p:spPr bwMode="auto">
          <a:xfrm>
            <a:off x="8796713" y="406717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73" name="Text Box 17"/>
          <p:cNvSpPr txBox="1">
            <a:spLocks noChangeArrowheads="1"/>
          </p:cNvSpPr>
          <p:nvPr/>
        </p:nvSpPr>
        <p:spPr bwMode="auto">
          <a:xfrm>
            <a:off x="8796713" y="46386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74" name="Text Box 17"/>
          <p:cNvSpPr txBox="1">
            <a:spLocks noChangeArrowheads="1"/>
          </p:cNvSpPr>
          <p:nvPr/>
        </p:nvSpPr>
        <p:spPr bwMode="auto">
          <a:xfrm>
            <a:off x="8796713" y="51737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9%</a:t>
            </a:r>
            <a:endParaRPr lang="en-GB" sz="1400" b="1" dirty="0">
              <a:latin typeface="+mn-lt"/>
              <a:ea typeface="Geneva" pitchFamily="-107" charset="-128"/>
              <a:cs typeface="+mn-cs"/>
            </a:endParaRPr>
          </a:p>
        </p:txBody>
      </p:sp>
      <p:sp>
        <p:nvSpPr>
          <p:cNvPr id="75" name="Text Box 17"/>
          <p:cNvSpPr txBox="1">
            <a:spLocks noChangeArrowheads="1"/>
          </p:cNvSpPr>
          <p:nvPr/>
        </p:nvSpPr>
        <p:spPr bwMode="auto">
          <a:xfrm>
            <a:off x="8796713" y="571025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76" name="Text Box 17"/>
          <p:cNvSpPr txBox="1">
            <a:spLocks noChangeArrowheads="1"/>
          </p:cNvSpPr>
          <p:nvPr/>
        </p:nvSpPr>
        <p:spPr bwMode="auto">
          <a:xfrm>
            <a:off x="8796713" y="62817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77" name="Rectangle 76"/>
          <p:cNvSpPr/>
          <p:nvPr/>
        </p:nvSpPr>
        <p:spPr bwMode="auto">
          <a:xfrm>
            <a:off x="9400177" y="1744721"/>
            <a:ext cx="500066" cy="4929222"/>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8" name="Text Box 17"/>
          <p:cNvSpPr txBox="1">
            <a:spLocks noChangeArrowheads="1"/>
          </p:cNvSpPr>
          <p:nvPr/>
        </p:nvSpPr>
        <p:spPr bwMode="auto">
          <a:xfrm>
            <a:off x="9368217" y="1887597"/>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79" name="Text Box 17"/>
          <p:cNvSpPr txBox="1">
            <a:spLocks noChangeArrowheads="1"/>
          </p:cNvSpPr>
          <p:nvPr/>
        </p:nvSpPr>
        <p:spPr bwMode="auto">
          <a:xfrm>
            <a:off x="9364837"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80" name="Text Box 17"/>
          <p:cNvSpPr txBox="1">
            <a:spLocks noChangeArrowheads="1"/>
          </p:cNvSpPr>
          <p:nvPr/>
        </p:nvSpPr>
        <p:spPr bwMode="auto">
          <a:xfrm>
            <a:off x="9381367" y="295916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19%</a:t>
            </a:r>
            <a:endParaRPr lang="en-GB" sz="1400" b="1" dirty="0">
              <a:latin typeface="+mn-lt"/>
              <a:ea typeface="Geneva" pitchFamily="-107" charset="-128"/>
              <a:cs typeface="+mn-cs"/>
            </a:endParaRPr>
          </a:p>
        </p:txBody>
      </p:sp>
      <p:sp>
        <p:nvSpPr>
          <p:cNvPr id="81" name="Text Box 17"/>
          <p:cNvSpPr txBox="1">
            <a:spLocks noChangeArrowheads="1"/>
          </p:cNvSpPr>
          <p:nvPr/>
        </p:nvSpPr>
        <p:spPr bwMode="auto">
          <a:xfrm>
            <a:off x="9381367" y="35306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82" name="Text Box 17"/>
          <p:cNvSpPr txBox="1">
            <a:spLocks noChangeArrowheads="1"/>
          </p:cNvSpPr>
          <p:nvPr/>
        </p:nvSpPr>
        <p:spPr bwMode="auto">
          <a:xfrm>
            <a:off x="9381367" y="406717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13%</a:t>
            </a:r>
            <a:endParaRPr lang="en-GB" sz="1400" b="1" dirty="0">
              <a:latin typeface="+mn-lt"/>
              <a:ea typeface="Geneva" pitchFamily="-107" charset="-128"/>
              <a:cs typeface="+mn-cs"/>
            </a:endParaRPr>
          </a:p>
        </p:txBody>
      </p:sp>
      <p:sp>
        <p:nvSpPr>
          <p:cNvPr id="83" name="Text Box 17"/>
          <p:cNvSpPr txBox="1">
            <a:spLocks noChangeArrowheads="1"/>
          </p:cNvSpPr>
          <p:nvPr/>
        </p:nvSpPr>
        <p:spPr bwMode="auto">
          <a:xfrm>
            <a:off x="9381367" y="46386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84" name="Text Box 17"/>
          <p:cNvSpPr txBox="1">
            <a:spLocks noChangeArrowheads="1"/>
          </p:cNvSpPr>
          <p:nvPr/>
        </p:nvSpPr>
        <p:spPr bwMode="auto">
          <a:xfrm>
            <a:off x="9381367" y="51737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85" name="Text Box 17"/>
          <p:cNvSpPr txBox="1">
            <a:spLocks noChangeArrowheads="1"/>
          </p:cNvSpPr>
          <p:nvPr/>
        </p:nvSpPr>
        <p:spPr bwMode="auto">
          <a:xfrm>
            <a:off x="9381367" y="571025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10%</a:t>
            </a:r>
            <a:endParaRPr lang="en-GB" sz="1400" b="1" dirty="0">
              <a:latin typeface="+mn-lt"/>
              <a:ea typeface="Geneva" pitchFamily="-107" charset="-128"/>
              <a:cs typeface="+mn-cs"/>
            </a:endParaRPr>
          </a:p>
        </p:txBody>
      </p:sp>
      <p:sp>
        <p:nvSpPr>
          <p:cNvPr id="86" name="Text Box 17"/>
          <p:cNvSpPr txBox="1">
            <a:spLocks noChangeArrowheads="1"/>
          </p:cNvSpPr>
          <p:nvPr/>
        </p:nvSpPr>
        <p:spPr bwMode="auto">
          <a:xfrm>
            <a:off x="9381367" y="62817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7%</a:t>
            </a:r>
            <a:endParaRPr lang="en-GB" sz="1400" b="1" dirty="0">
              <a:latin typeface="+mn-lt"/>
              <a:ea typeface="Geneva" pitchFamily="-107" charset="-128"/>
              <a:cs typeface="+mn-cs"/>
            </a:endParaRPr>
          </a:p>
        </p:txBody>
      </p:sp>
      <p:sp>
        <p:nvSpPr>
          <p:cNvPr id="87" name="Rectangle 86"/>
          <p:cNvSpPr/>
          <p:nvPr/>
        </p:nvSpPr>
        <p:spPr bwMode="auto">
          <a:xfrm>
            <a:off x="9971681" y="1744721"/>
            <a:ext cx="500066" cy="4929222"/>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88" name="Text Box 17"/>
          <p:cNvSpPr txBox="1">
            <a:spLocks noChangeArrowheads="1"/>
          </p:cNvSpPr>
          <p:nvPr/>
        </p:nvSpPr>
        <p:spPr bwMode="auto">
          <a:xfrm>
            <a:off x="9923191" y="1887597"/>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89" name="Text Box 17"/>
          <p:cNvSpPr txBox="1">
            <a:spLocks noChangeArrowheads="1"/>
          </p:cNvSpPr>
          <p:nvPr/>
        </p:nvSpPr>
        <p:spPr bwMode="auto">
          <a:xfrm>
            <a:off x="9952871" y="24241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18%</a:t>
            </a:r>
            <a:endParaRPr lang="en-GB" sz="1400" b="1" dirty="0">
              <a:latin typeface="+mn-lt"/>
              <a:ea typeface="Geneva" pitchFamily="-107" charset="-128"/>
              <a:cs typeface="+mn-cs"/>
            </a:endParaRPr>
          </a:p>
        </p:txBody>
      </p:sp>
      <p:sp>
        <p:nvSpPr>
          <p:cNvPr id="90" name="Text Box 17"/>
          <p:cNvSpPr txBox="1">
            <a:spLocks noChangeArrowheads="1"/>
          </p:cNvSpPr>
          <p:nvPr/>
        </p:nvSpPr>
        <p:spPr bwMode="auto">
          <a:xfrm>
            <a:off x="9926571" y="2959167"/>
            <a:ext cx="58465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91" name="Text Box 17"/>
          <p:cNvSpPr txBox="1">
            <a:spLocks noChangeArrowheads="1"/>
          </p:cNvSpPr>
          <p:nvPr/>
        </p:nvSpPr>
        <p:spPr bwMode="auto">
          <a:xfrm>
            <a:off x="9952871" y="353067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18%</a:t>
            </a:r>
            <a:endParaRPr lang="en-GB" sz="1400" b="1" dirty="0">
              <a:latin typeface="+mn-lt"/>
              <a:ea typeface="Geneva" pitchFamily="-107" charset="-128"/>
              <a:cs typeface="+mn-cs"/>
            </a:endParaRPr>
          </a:p>
        </p:txBody>
      </p:sp>
      <p:sp>
        <p:nvSpPr>
          <p:cNvPr id="92" name="Text Box 17"/>
          <p:cNvSpPr txBox="1">
            <a:spLocks noChangeArrowheads="1"/>
          </p:cNvSpPr>
          <p:nvPr/>
        </p:nvSpPr>
        <p:spPr bwMode="auto">
          <a:xfrm>
            <a:off x="9952871" y="406717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93" name="Text Box 17"/>
          <p:cNvSpPr txBox="1">
            <a:spLocks noChangeArrowheads="1"/>
          </p:cNvSpPr>
          <p:nvPr/>
        </p:nvSpPr>
        <p:spPr bwMode="auto">
          <a:xfrm>
            <a:off x="9939721" y="463868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94" name="Text Box 17"/>
          <p:cNvSpPr txBox="1">
            <a:spLocks noChangeArrowheads="1"/>
          </p:cNvSpPr>
          <p:nvPr/>
        </p:nvSpPr>
        <p:spPr bwMode="auto">
          <a:xfrm>
            <a:off x="9998009" y="517374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8%</a:t>
            </a:r>
            <a:endParaRPr lang="en-GB" sz="1400" b="1" dirty="0">
              <a:latin typeface="+mn-lt"/>
              <a:ea typeface="Geneva" pitchFamily="-107" charset="-128"/>
              <a:cs typeface="+mn-cs"/>
            </a:endParaRPr>
          </a:p>
        </p:txBody>
      </p:sp>
      <p:sp>
        <p:nvSpPr>
          <p:cNvPr id="95" name="Text Box 17"/>
          <p:cNvSpPr txBox="1">
            <a:spLocks noChangeArrowheads="1"/>
          </p:cNvSpPr>
          <p:nvPr/>
        </p:nvSpPr>
        <p:spPr bwMode="auto">
          <a:xfrm>
            <a:off x="9952871" y="571025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10%</a:t>
            </a:r>
            <a:endParaRPr lang="en-GB" sz="1400" b="1" dirty="0">
              <a:latin typeface="+mn-lt"/>
              <a:ea typeface="Geneva" pitchFamily="-107" charset="-128"/>
              <a:cs typeface="+mn-cs"/>
            </a:endParaRPr>
          </a:p>
        </p:txBody>
      </p:sp>
      <p:sp>
        <p:nvSpPr>
          <p:cNvPr id="96" name="Text Box 17"/>
          <p:cNvSpPr txBox="1">
            <a:spLocks noChangeArrowheads="1"/>
          </p:cNvSpPr>
          <p:nvPr/>
        </p:nvSpPr>
        <p:spPr bwMode="auto">
          <a:xfrm>
            <a:off x="9952871" y="62817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a:t>
            </a:r>
            <a:endParaRPr lang="en-GB" sz="1400" b="1" dirty="0">
              <a:latin typeface="+mn-lt"/>
              <a:ea typeface="Geneva" pitchFamily="-107" charset="-128"/>
              <a:cs typeface="+mn-cs"/>
            </a:endParaRPr>
          </a:p>
        </p:txBody>
      </p:sp>
      <p:sp>
        <p:nvSpPr>
          <p:cNvPr id="97" name="Text Box 17"/>
          <p:cNvSpPr txBox="1">
            <a:spLocks noChangeArrowheads="1"/>
          </p:cNvSpPr>
          <p:nvPr/>
        </p:nvSpPr>
        <p:spPr bwMode="auto">
          <a:xfrm>
            <a:off x="8886961" y="1209657"/>
            <a:ext cx="150019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Have done</a:t>
            </a:r>
            <a:endParaRPr lang="en-GB" sz="1400" b="1" dirty="0">
              <a:latin typeface="+mn-lt"/>
              <a:ea typeface="Geneva" pitchFamily="-107" charset="-128"/>
              <a:cs typeface="+mn-cs"/>
            </a:endParaRPr>
          </a:p>
        </p:txBody>
      </p:sp>
      <p:sp>
        <p:nvSpPr>
          <p:cNvPr id="60" name="Text Box 17"/>
          <p:cNvSpPr txBox="1">
            <a:spLocks noChangeArrowheads="1"/>
          </p:cNvSpPr>
          <p:nvPr/>
        </p:nvSpPr>
        <p:spPr bwMode="auto">
          <a:xfrm>
            <a:off x="8016025" y="1458000"/>
            <a:ext cx="928694"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dirty="0" smtClean="0">
                <a:latin typeface="+mn-lt"/>
                <a:ea typeface="Geneva" pitchFamily="-107" charset="-128"/>
                <a:cs typeface="+mn-cs"/>
              </a:rPr>
              <a:t>2013</a:t>
            </a:r>
            <a:endParaRPr lang="en-GB" sz="1400" b="1" dirty="0">
              <a:latin typeface="+mn-lt"/>
              <a:ea typeface="Geneva" pitchFamily="-107" charset="-128"/>
              <a:cs typeface="+mn-cs"/>
            </a:endParaRPr>
          </a:p>
        </p:txBody>
      </p:sp>
      <p:sp>
        <p:nvSpPr>
          <p:cNvPr id="51" name="Rectangle 50"/>
          <p:cNvSpPr/>
          <p:nvPr/>
        </p:nvSpPr>
        <p:spPr bwMode="auto">
          <a:xfrm>
            <a:off x="8165781" y="1765201"/>
            <a:ext cx="500066" cy="4858354"/>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52" name="Text Box 17"/>
          <p:cNvSpPr txBox="1">
            <a:spLocks noChangeArrowheads="1"/>
          </p:cNvSpPr>
          <p:nvPr/>
        </p:nvSpPr>
        <p:spPr bwMode="auto">
          <a:xfrm>
            <a:off x="8152631" y="187482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18%</a:t>
            </a:r>
            <a:endParaRPr lang="en-GB" sz="1400" b="1" dirty="0">
              <a:latin typeface="+mn-lt"/>
              <a:ea typeface="Geneva" pitchFamily="-107" charset="-128"/>
              <a:cs typeface="+mn-cs"/>
            </a:endParaRPr>
          </a:p>
        </p:txBody>
      </p:sp>
      <p:sp>
        <p:nvSpPr>
          <p:cNvPr id="58" name="Text Box 17"/>
          <p:cNvSpPr txBox="1">
            <a:spLocks noChangeArrowheads="1"/>
          </p:cNvSpPr>
          <p:nvPr/>
        </p:nvSpPr>
        <p:spPr bwMode="auto">
          <a:xfrm>
            <a:off x="8165781" y="241327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59" name="Text Box 17"/>
          <p:cNvSpPr txBox="1">
            <a:spLocks noChangeArrowheads="1"/>
          </p:cNvSpPr>
          <p:nvPr/>
        </p:nvSpPr>
        <p:spPr bwMode="auto">
          <a:xfrm>
            <a:off x="8165781" y="294639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17%</a:t>
            </a:r>
            <a:endParaRPr lang="en-GB" sz="1400" b="1" dirty="0">
              <a:latin typeface="+mn-lt"/>
              <a:ea typeface="Geneva" pitchFamily="-107" charset="-128"/>
              <a:cs typeface="+mn-cs"/>
            </a:endParaRPr>
          </a:p>
        </p:txBody>
      </p:sp>
      <p:sp>
        <p:nvSpPr>
          <p:cNvPr id="61" name="Text Box 17"/>
          <p:cNvSpPr txBox="1">
            <a:spLocks noChangeArrowheads="1"/>
          </p:cNvSpPr>
          <p:nvPr/>
        </p:nvSpPr>
        <p:spPr bwMode="auto">
          <a:xfrm>
            <a:off x="8165781" y="35179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62" name="Text Box 17"/>
          <p:cNvSpPr txBox="1">
            <a:spLocks noChangeArrowheads="1"/>
          </p:cNvSpPr>
          <p:nvPr/>
        </p:nvSpPr>
        <p:spPr bwMode="auto">
          <a:xfrm>
            <a:off x="8165781" y="408940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63" name="Text Box 17"/>
          <p:cNvSpPr txBox="1">
            <a:spLocks noChangeArrowheads="1"/>
          </p:cNvSpPr>
          <p:nvPr/>
        </p:nvSpPr>
        <p:spPr bwMode="auto">
          <a:xfrm>
            <a:off x="8165781" y="467512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12%</a:t>
            </a:r>
            <a:endParaRPr lang="en-GB" sz="1400" b="1" dirty="0">
              <a:latin typeface="+mn-lt"/>
              <a:ea typeface="Geneva" pitchFamily="-107" charset="-128"/>
              <a:cs typeface="+mn-cs"/>
            </a:endParaRPr>
          </a:p>
        </p:txBody>
      </p:sp>
      <p:sp>
        <p:nvSpPr>
          <p:cNvPr id="64" name="Text Box 17"/>
          <p:cNvSpPr txBox="1">
            <a:spLocks noChangeArrowheads="1"/>
          </p:cNvSpPr>
          <p:nvPr/>
        </p:nvSpPr>
        <p:spPr bwMode="auto">
          <a:xfrm>
            <a:off x="8165781" y="516097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65" name="Text Box 17"/>
          <p:cNvSpPr txBox="1">
            <a:spLocks noChangeArrowheads="1"/>
          </p:cNvSpPr>
          <p:nvPr/>
        </p:nvSpPr>
        <p:spPr bwMode="auto">
          <a:xfrm>
            <a:off x="8165781" y="569748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66" name="Text Box 17"/>
          <p:cNvSpPr txBox="1">
            <a:spLocks noChangeArrowheads="1"/>
          </p:cNvSpPr>
          <p:nvPr/>
        </p:nvSpPr>
        <p:spPr bwMode="auto">
          <a:xfrm>
            <a:off x="8165781" y="623254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6%</a:t>
            </a:r>
            <a:endParaRPr lang="en-GB" sz="1400" b="1" dirty="0">
              <a:latin typeface="+mn-lt"/>
              <a:ea typeface="Geneva" pitchFamily="-107" charset="-128"/>
              <a:cs typeface="+mn-cs"/>
            </a:endParaRPr>
          </a:p>
        </p:txBody>
      </p:sp>
      <p:sp>
        <p:nvSpPr>
          <p:cNvPr id="98" name="Rectangle 97"/>
          <p:cNvSpPr/>
          <p:nvPr/>
        </p:nvSpPr>
        <p:spPr bwMode="auto">
          <a:xfrm>
            <a:off x="8224639" y="2413273"/>
            <a:ext cx="432048"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9" name="Rectangle 98"/>
          <p:cNvSpPr/>
          <p:nvPr/>
        </p:nvSpPr>
        <p:spPr bwMode="auto">
          <a:xfrm>
            <a:off x="9412865" y="4636401"/>
            <a:ext cx="432048"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0" name="Rectangle 99"/>
          <p:cNvSpPr/>
          <p:nvPr/>
        </p:nvSpPr>
        <p:spPr bwMode="auto">
          <a:xfrm>
            <a:off x="8224639" y="5221585"/>
            <a:ext cx="432048"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1" name="Rectangle 100"/>
          <p:cNvSpPr/>
          <p:nvPr/>
        </p:nvSpPr>
        <p:spPr bwMode="auto">
          <a:xfrm>
            <a:off x="8224639" y="5725641"/>
            <a:ext cx="432048"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4" name="Rectangle 103"/>
          <p:cNvSpPr/>
          <p:nvPr/>
        </p:nvSpPr>
        <p:spPr bwMode="auto">
          <a:xfrm>
            <a:off x="8416153" y="0"/>
            <a:ext cx="2272485" cy="35240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Tracker questions</a:t>
            </a:r>
          </a:p>
        </p:txBody>
      </p:sp>
      <p:sp>
        <p:nvSpPr>
          <p:cNvPr id="67" name="Rectangle 66"/>
          <p:cNvSpPr/>
          <p:nvPr/>
        </p:nvSpPr>
        <p:spPr bwMode="auto">
          <a:xfrm>
            <a:off x="9412865" y="2424103"/>
            <a:ext cx="432048" cy="28803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2" name="Oval 101"/>
          <p:cNvSpPr/>
          <p:nvPr/>
        </p:nvSpPr>
        <p:spPr bwMode="auto">
          <a:xfrm>
            <a:off x="9983799" y="4064897"/>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3" name="Oval 102"/>
          <p:cNvSpPr/>
          <p:nvPr/>
        </p:nvSpPr>
        <p:spPr bwMode="auto">
          <a:xfrm>
            <a:off x="8773343" y="4064897"/>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5" name="Oval 104"/>
          <p:cNvSpPr/>
          <p:nvPr/>
        </p:nvSpPr>
        <p:spPr bwMode="auto">
          <a:xfrm>
            <a:off x="8773343" y="4638681"/>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6" name="Oval 105"/>
          <p:cNvSpPr/>
          <p:nvPr/>
        </p:nvSpPr>
        <p:spPr bwMode="auto">
          <a:xfrm>
            <a:off x="9983799" y="4636401"/>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7" name="Oval 106"/>
          <p:cNvSpPr/>
          <p:nvPr/>
        </p:nvSpPr>
        <p:spPr bwMode="auto">
          <a:xfrm>
            <a:off x="8773343" y="5207905"/>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8" name="Oval 107"/>
          <p:cNvSpPr/>
          <p:nvPr/>
        </p:nvSpPr>
        <p:spPr bwMode="auto">
          <a:xfrm>
            <a:off x="9983799" y="5210185"/>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09" name="Oval 108"/>
          <p:cNvSpPr/>
          <p:nvPr/>
        </p:nvSpPr>
        <p:spPr bwMode="auto">
          <a:xfrm>
            <a:off x="9344847" y="5707971"/>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10" name="Oval 109"/>
          <p:cNvSpPr/>
          <p:nvPr/>
        </p:nvSpPr>
        <p:spPr bwMode="auto">
          <a:xfrm>
            <a:off x="9983799" y="5707971"/>
            <a:ext cx="504056" cy="288032"/>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7" descr="BUTLERS WHARF"/>
          <p:cNvPicPr>
            <a:picLocks noChangeAspect="1" noChangeArrowheads="1"/>
          </p:cNvPicPr>
          <p:nvPr/>
        </p:nvPicPr>
        <p:blipFill>
          <a:blip r:embed="rId3" cstate="print"/>
          <a:srcRect/>
          <a:stretch>
            <a:fillRect/>
          </a:stretch>
        </p:blipFill>
        <p:spPr bwMode="auto">
          <a:xfrm>
            <a:off x="2319338" y="2408238"/>
            <a:ext cx="2511425" cy="1173162"/>
          </a:xfrm>
          <a:prstGeom prst="rect">
            <a:avLst/>
          </a:prstGeom>
          <a:noFill/>
          <a:ln w="9525">
            <a:noFill/>
            <a:miter lim="800000"/>
            <a:headEnd/>
            <a:tailEnd/>
          </a:ln>
        </p:spPr>
      </p:pic>
      <p:pic>
        <p:nvPicPr>
          <p:cNvPr id="70659" name="Picture 8" descr="36-small"/>
          <p:cNvPicPr>
            <a:picLocks noChangeAspect="1" noChangeArrowheads="1"/>
          </p:cNvPicPr>
          <p:nvPr/>
        </p:nvPicPr>
        <p:blipFill>
          <a:blip r:embed="rId4" cstate="print"/>
          <a:srcRect t="11882" b="10184"/>
          <a:stretch>
            <a:fillRect/>
          </a:stretch>
        </p:blipFill>
        <p:spPr bwMode="auto">
          <a:xfrm>
            <a:off x="846138" y="2408238"/>
            <a:ext cx="1503362" cy="1176337"/>
          </a:xfrm>
          <a:prstGeom prst="rect">
            <a:avLst/>
          </a:prstGeom>
          <a:noFill/>
          <a:ln w="9525">
            <a:noFill/>
            <a:miter lim="800000"/>
            <a:headEnd/>
            <a:tailEnd/>
          </a:ln>
        </p:spPr>
      </p:pic>
      <p:pic>
        <p:nvPicPr>
          <p:cNvPr id="70660" name="Picture 5"/>
          <p:cNvPicPr>
            <a:picLocks noChangeAspect="1" noChangeArrowheads="1"/>
          </p:cNvPicPr>
          <p:nvPr/>
        </p:nvPicPr>
        <p:blipFill>
          <a:blip r:embed="rId5" cstate="print"/>
          <a:srcRect/>
          <a:stretch>
            <a:fillRect/>
          </a:stretch>
        </p:blipFill>
        <p:spPr bwMode="auto">
          <a:xfrm>
            <a:off x="4802188" y="2408238"/>
            <a:ext cx="1609725" cy="1176337"/>
          </a:xfrm>
          <a:prstGeom prst="rect">
            <a:avLst/>
          </a:prstGeom>
          <a:noFill/>
          <a:ln w="9525">
            <a:noFill/>
            <a:miter lim="800000"/>
            <a:headEnd/>
            <a:tailEnd/>
          </a:ln>
        </p:spPr>
      </p:pic>
      <p:sp>
        <p:nvSpPr>
          <p:cNvPr id="70661" name="Title 6"/>
          <p:cNvSpPr>
            <a:spLocks noGrp="1"/>
          </p:cNvSpPr>
          <p:nvPr>
            <p:ph type="title"/>
          </p:nvPr>
        </p:nvSpPr>
        <p:spPr>
          <a:xfrm>
            <a:off x="865188" y="3859213"/>
            <a:ext cx="8266112" cy="1111250"/>
          </a:xfrm>
        </p:spPr>
        <p:txBody>
          <a:bodyPr/>
          <a:lstStyle/>
          <a:p>
            <a:pPr eaLnBrk="1" hangingPunct="1"/>
            <a:r>
              <a:rPr lang="en-GB" dirty="0" smtClean="0">
                <a:latin typeface="Arial" pitchFamily="34" charset="0"/>
                <a:ea typeface="Geneva"/>
                <a:cs typeface="Geneva"/>
              </a:rPr>
              <a:t>Appendix.</a:t>
            </a:r>
            <a:br>
              <a:rPr lang="en-GB" dirty="0" smtClean="0">
                <a:latin typeface="Arial" pitchFamily="34" charset="0"/>
                <a:ea typeface="Geneva"/>
                <a:cs typeface="Geneva"/>
              </a:rPr>
            </a:br>
            <a:endParaRPr lang="en-GB" dirty="0" smtClean="0">
              <a:latin typeface="Arial" pitchFamily="34" charset="0"/>
              <a:ea typeface="Geneva"/>
              <a:cs typeface="Geneva"/>
            </a:endParaRPr>
          </a:p>
        </p:txBody>
      </p:sp>
      <p:sp>
        <p:nvSpPr>
          <p:cNvPr id="6" name="Rectangle 5"/>
          <p:cNvSpPr/>
          <p:nvPr/>
        </p:nvSpPr>
        <p:spPr bwMode="auto">
          <a:xfrm>
            <a:off x="772287" y="3567111"/>
            <a:ext cx="6572296" cy="21431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7" name="Rectangle 6"/>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itle 3"/>
          <p:cNvSpPr>
            <a:spLocks noGrp="1"/>
          </p:cNvSpPr>
          <p:nvPr>
            <p:ph type="title"/>
          </p:nvPr>
        </p:nvSpPr>
        <p:spPr/>
        <p:txBody>
          <a:bodyPr/>
          <a:lstStyle/>
          <a:p>
            <a:pPr eaLnBrk="1" hangingPunct="1"/>
            <a:r>
              <a:rPr dirty="0" smtClean="0">
                <a:latin typeface="Arial" pitchFamily="34" charset="0"/>
                <a:ea typeface="Geneva"/>
                <a:cs typeface="Geneva"/>
              </a:rPr>
              <a:t>Sample demographics.</a:t>
            </a:r>
          </a:p>
        </p:txBody>
      </p:sp>
      <p:graphicFrame>
        <p:nvGraphicFramePr>
          <p:cNvPr id="8" name="Table 7"/>
          <p:cNvGraphicFramePr>
            <a:graphicFrameLocks noGrp="1"/>
          </p:cNvGraphicFramePr>
          <p:nvPr/>
        </p:nvGraphicFramePr>
        <p:xfrm>
          <a:off x="3004723" y="1566847"/>
          <a:ext cx="4554174" cy="4321344"/>
        </p:xfrm>
        <a:graphic>
          <a:graphicData uri="http://schemas.openxmlformats.org/drawingml/2006/table">
            <a:tbl>
              <a:tblPr firstRow="1" bandRow="1">
                <a:tableStyleId>{7DF18680-E054-41AD-8BC1-D1AEF772440D}</a:tableStyleId>
              </a:tblPr>
              <a:tblGrid>
                <a:gridCol w="1518058"/>
                <a:gridCol w="1518058"/>
                <a:gridCol w="1518058"/>
              </a:tblGrid>
              <a:tr h="483095">
                <a:tc>
                  <a:txBody>
                    <a:bodyPr/>
                    <a:lstStyle/>
                    <a:p>
                      <a:endParaRPr lang="en-GB" sz="1400" dirty="0">
                        <a:solidFill>
                          <a:schemeClr val="bg1"/>
                        </a:solidFill>
                        <a:latin typeface="+mn-lt"/>
                      </a:endParaRPr>
                    </a:p>
                  </a:txBody>
                  <a:tcPr anchor="ctr"/>
                </a:tc>
                <a:tc>
                  <a:txBody>
                    <a:bodyPr/>
                    <a:lstStyle/>
                    <a:p>
                      <a:pPr algn="ctr"/>
                      <a:endParaRPr lang="en-GB" sz="1400" dirty="0" smtClean="0"/>
                    </a:p>
                  </a:txBody>
                  <a:tcPr anchor="ctr"/>
                </a:tc>
                <a:tc>
                  <a:txBody>
                    <a:bodyPr/>
                    <a:lstStyle/>
                    <a:p>
                      <a:pPr algn="ctr" eaLnBrk="0" hangingPunct="0"/>
                      <a:r>
                        <a:rPr lang="en-GB" sz="1400" dirty="0" smtClean="0"/>
                        <a:t>Final weighted (n=1,542)</a:t>
                      </a:r>
                    </a:p>
                  </a:txBody>
                  <a:tcPr anchor="ctr"/>
                </a:tc>
              </a:tr>
              <a:tr h="345744">
                <a:tc>
                  <a:txBody>
                    <a:bodyPr/>
                    <a:lstStyle/>
                    <a:p>
                      <a:pPr algn="l" fontAlgn="b"/>
                      <a:r>
                        <a:rPr lang="en-GB" sz="1400" u="none" strike="noStrike" dirty="0" smtClean="0"/>
                        <a:t>Sex</a:t>
                      </a:r>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Male</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49%</a:t>
                      </a:r>
                      <a:endParaRPr lang="en-GB" sz="1400" b="0" i="0" u="none" strike="noStrike" dirty="0">
                        <a:solidFill>
                          <a:schemeClr val="tx1"/>
                        </a:solidFill>
                        <a:latin typeface="+mn-lt"/>
                      </a:endParaRPr>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Female</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51%</a:t>
                      </a:r>
                      <a:endParaRPr lang="en-GB" sz="1400" b="0" i="0" u="none" strike="noStrike" dirty="0">
                        <a:solidFill>
                          <a:schemeClr val="tx1"/>
                        </a:solidFill>
                        <a:latin typeface="+mn-lt"/>
                      </a:endParaRPr>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fontAlgn="b"/>
                      <a:endParaRPr lang="en-GB" sz="1400" b="0" i="0" u="none" strike="noStrike" dirty="0">
                        <a:solidFill>
                          <a:schemeClr val="tx1"/>
                        </a:solidFill>
                        <a:latin typeface="+mn-lt"/>
                      </a:endParaRPr>
                    </a:p>
                  </a:txBody>
                  <a:tcPr marL="9525" marR="9525" marT="9525" marB="0" anchor="ctr"/>
                </a:tc>
                <a:tc>
                  <a:txBody>
                    <a:bodyPr/>
                    <a:lstStyle/>
                    <a:p>
                      <a:pPr algn="ctr" fontAlgn="b"/>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u="none" strike="noStrike" dirty="0" smtClean="0"/>
                        <a:t>Age</a:t>
                      </a:r>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17</a:t>
                      </a:r>
                      <a:r>
                        <a:rPr lang="en-GB" sz="1400" u="none" strike="noStrike" baseline="0" dirty="0" smtClean="0"/>
                        <a:t> – 24 </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13%</a:t>
                      </a:r>
                      <a:endParaRPr lang="en-GB" sz="1400" b="0" i="0" u="none" strike="noStrike" dirty="0">
                        <a:solidFill>
                          <a:schemeClr val="tx1"/>
                        </a:solidFill>
                        <a:latin typeface="+mn-lt"/>
                      </a:endParaRPr>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25 – 44 </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36%</a:t>
                      </a:r>
                      <a:endParaRPr lang="en-GB" sz="1400" b="0" i="0" u="none" strike="noStrike" dirty="0">
                        <a:solidFill>
                          <a:schemeClr val="tx1"/>
                        </a:solidFill>
                        <a:latin typeface="+mn-lt"/>
                      </a:endParaRPr>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45 – 64 </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31%</a:t>
                      </a:r>
                      <a:endParaRPr lang="en-GB" sz="1400" b="0" i="0" u="none" strike="noStrike" dirty="0">
                        <a:solidFill>
                          <a:schemeClr val="tx1"/>
                        </a:solidFill>
                        <a:latin typeface="+mn-lt"/>
                      </a:endParaRPr>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65-69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10%</a:t>
                      </a:r>
                      <a:endParaRPr lang="en-GB" sz="1400" b="0" i="0" u="none" strike="noStrike" dirty="0">
                        <a:solidFill>
                          <a:schemeClr val="tx1"/>
                        </a:solidFill>
                        <a:latin typeface="+mn-lt"/>
                      </a:endParaRPr>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a:r>
                        <a:rPr lang="en-GB" sz="1400" dirty="0" smtClean="0"/>
                        <a:t>70+</a:t>
                      </a:r>
                      <a:endParaRPr lang="en-GB" sz="1400" dirty="0"/>
                    </a:p>
                  </a:txBody>
                  <a:tcPr marL="9525" marR="9525" marT="9525" marB="0" anchor="ctr"/>
                </a:tc>
                <a:tc>
                  <a:txBody>
                    <a:bodyPr/>
                    <a:lstStyle/>
                    <a:p>
                      <a:pPr algn="ctr"/>
                      <a:r>
                        <a:rPr lang="en-GB" sz="1400" dirty="0" smtClean="0"/>
                        <a:t>10%</a:t>
                      </a:r>
                      <a:endParaRPr lang="en-GB" sz="1400" dirty="0"/>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fontAlgn="b"/>
                      <a:endParaRPr lang="en-GB" sz="1400" b="0" i="0" u="none" strike="noStrike" dirty="0">
                        <a:solidFill>
                          <a:schemeClr val="tx1"/>
                        </a:solidFill>
                        <a:latin typeface="+mn-lt"/>
                      </a:endParaRPr>
                    </a:p>
                  </a:txBody>
                  <a:tcPr marL="9525" marR="9525" marT="9525" marB="0" anchor="ctr"/>
                </a:tc>
                <a:tc>
                  <a:txBody>
                    <a:bodyPr/>
                    <a:lstStyle/>
                    <a:p>
                      <a:pPr algn="ctr" fontAlgn="b"/>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u="none" strike="noStrike" dirty="0" smtClean="0"/>
                        <a:t>SEG</a:t>
                      </a:r>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ABC1</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55%</a:t>
                      </a:r>
                      <a:endParaRPr lang="en-GB" sz="1400" b="0" i="0" u="none" strike="noStrike" dirty="0">
                        <a:solidFill>
                          <a:schemeClr val="tx1"/>
                        </a:solidFill>
                        <a:latin typeface="+mn-lt"/>
                      </a:endParaRPr>
                    </a:p>
                  </a:txBody>
                  <a:tcPr marL="9525" marR="9525" marT="9525" marB="0" anchor="ctr"/>
                </a:tc>
              </a:tr>
              <a:tr h="345744">
                <a:tc>
                  <a:txBody>
                    <a:bodyPr/>
                    <a:lstStyle/>
                    <a:p>
                      <a:pPr algn="l" fontAlgn="b"/>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u="none" strike="noStrike" dirty="0" smtClean="0"/>
                        <a:t>C2DE</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45%</a:t>
                      </a:r>
                      <a:endParaRPr lang="en-GB" sz="1400" b="0" i="0" u="none" strike="noStrike" dirty="0">
                        <a:solidFill>
                          <a:schemeClr val="tx1"/>
                        </a:solidFill>
                        <a:latin typeface="+mn-lt"/>
                      </a:endParaRPr>
                    </a:p>
                  </a:txBody>
                  <a:tcPr marL="9525" marR="9525" marT="9525" marB="0" anchor="ctr"/>
                </a:tc>
              </a:tr>
            </a:tbl>
          </a:graphicData>
        </a:graphic>
      </p:graphicFrame>
      <p:sp>
        <p:nvSpPr>
          <p:cNvPr id="7" name="Rectangle 6"/>
          <p:cNvSpPr>
            <a:spLocks noChangeArrowheads="1"/>
          </p:cNvSpPr>
          <p:nvPr/>
        </p:nvSpPr>
        <p:spPr bwMode="auto">
          <a:xfrm>
            <a:off x="1558105" y="6853259"/>
            <a:ext cx="7787509" cy="633412"/>
          </a:xfrm>
          <a:prstGeom prst="rect">
            <a:avLst/>
          </a:prstGeom>
          <a:noFill/>
          <a:ln w="9525">
            <a:noFill/>
            <a:miter lim="800000"/>
            <a:headEnd/>
            <a:tailEnd/>
          </a:ln>
        </p:spPr>
        <p:txBody>
          <a:bodyPr lIns="104287" tIns="52144" rIns="104287" bIns="52144"/>
          <a:lstStyle/>
          <a:p>
            <a:pPr marL="390525" indent="-390525" eaLnBrk="0" hangingPunct="0">
              <a:spcBef>
                <a:spcPts val="0"/>
              </a:spcBef>
              <a:tabLst>
                <a:tab pos="509588" algn="l"/>
              </a:tabLst>
              <a:defRPr/>
            </a:pPr>
            <a:r>
              <a:rPr lang="en-GB" sz="1000" dirty="0" smtClean="0">
                <a:solidFill>
                  <a:srgbClr val="4D4D4D"/>
                </a:solidFill>
                <a:latin typeface="+mn-lt"/>
              </a:rPr>
              <a:t>SQ2</a:t>
            </a:r>
            <a:r>
              <a:rPr lang="en-GB" sz="1000" dirty="0">
                <a:solidFill>
                  <a:srgbClr val="4D4D4D"/>
                </a:solidFill>
                <a:latin typeface="+mn-lt"/>
              </a:rPr>
              <a:t> </a:t>
            </a:r>
            <a:r>
              <a:rPr lang="en-GB" sz="1000" dirty="0" smtClean="0">
                <a:solidFill>
                  <a:srgbClr val="4D4D4D"/>
                </a:solidFill>
                <a:latin typeface="+mn-lt"/>
              </a:rPr>
              <a:t> In order to compare your opinions with others, please answer the following questions. Are you:</a:t>
            </a:r>
          </a:p>
          <a:p>
            <a:pPr marL="390525" indent="-390525" eaLnBrk="0" hangingPunct="0">
              <a:spcBef>
                <a:spcPts val="0"/>
              </a:spcBef>
              <a:tabLst>
                <a:tab pos="509588" algn="l"/>
              </a:tabLst>
              <a:defRPr/>
            </a:pPr>
            <a:r>
              <a:rPr lang="en-GB" sz="1000" dirty="0" smtClean="0">
                <a:solidFill>
                  <a:srgbClr val="4D4D4D"/>
                </a:solidFill>
                <a:latin typeface="+mn-lt"/>
              </a:rPr>
              <a:t>SQ3  Please write in your age.</a:t>
            </a:r>
          </a:p>
          <a:p>
            <a:pPr marL="390525" indent="-390525" eaLnBrk="0" hangingPunct="0">
              <a:spcBef>
                <a:spcPts val="0"/>
              </a:spcBef>
              <a:tabLst>
                <a:tab pos="509588" algn="l"/>
              </a:tabLst>
              <a:defRPr/>
            </a:pPr>
            <a:r>
              <a:rPr lang="en-GB" sz="1000" dirty="0" smtClean="0">
                <a:solidFill>
                  <a:srgbClr val="4D4D4D"/>
                </a:solidFill>
                <a:latin typeface="+mn-lt"/>
              </a:rPr>
              <a:t>SQ4  Please indicate to which occupational group the Chief Income Earner in your household belongs, or which group fits best.</a:t>
            </a:r>
            <a:endParaRPr lang="en-GB" sz="1000" b="1" dirty="0" smtClean="0">
              <a:solidFill>
                <a:srgbClr val="FF0000"/>
              </a:solidFill>
              <a:latin typeface="+mn-lt"/>
            </a:endParaRPr>
          </a:p>
          <a:p>
            <a:pPr eaLnBrk="0" hangingPunct="0">
              <a:spcBef>
                <a:spcPts val="0"/>
              </a:spcBef>
              <a:tabLst>
                <a:tab pos="509588" algn="l"/>
              </a:tabLst>
              <a:defRPr/>
            </a:pPr>
            <a:r>
              <a:rPr lang="en-GB" sz="1000" dirty="0" smtClean="0">
                <a:solidFill>
                  <a:srgbClr val="4D4D4D"/>
                </a:solidFill>
                <a:latin typeface="+mn-lt"/>
              </a:rPr>
              <a:t>Base: all respondents (n=1,542)</a:t>
            </a:r>
            <a:endParaRPr lang="en-GB" sz="1000" dirty="0">
              <a:solidFill>
                <a:srgbClr val="4D4D4D"/>
              </a:solidFill>
              <a:latin typeface="+mn-lt"/>
            </a:endParaRPr>
          </a:p>
        </p:txBody>
      </p:sp>
      <p:sp>
        <p:nvSpPr>
          <p:cNvPr id="6" name="Rectangle 5"/>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itle 3"/>
          <p:cNvSpPr>
            <a:spLocks noGrp="1"/>
          </p:cNvSpPr>
          <p:nvPr>
            <p:ph type="title"/>
          </p:nvPr>
        </p:nvSpPr>
        <p:spPr/>
        <p:txBody>
          <a:bodyPr/>
          <a:lstStyle/>
          <a:p>
            <a:pPr eaLnBrk="1" hangingPunct="1"/>
            <a:r>
              <a:rPr dirty="0" smtClean="0">
                <a:latin typeface="Arial" pitchFamily="34" charset="0"/>
                <a:ea typeface="Geneva"/>
                <a:cs typeface="Geneva"/>
              </a:rPr>
              <a:t>Region.</a:t>
            </a:r>
          </a:p>
        </p:txBody>
      </p:sp>
      <p:graphicFrame>
        <p:nvGraphicFramePr>
          <p:cNvPr id="8" name="Table 7"/>
          <p:cNvGraphicFramePr>
            <a:graphicFrameLocks noGrp="1"/>
          </p:cNvGraphicFramePr>
          <p:nvPr/>
        </p:nvGraphicFramePr>
        <p:xfrm>
          <a:off x="915163" y="1924037"/>
          <a:ext cx="6072232" cy="4321344"/>
        </p:xfrm>
        <a:graphic>
          <a:graphicData uri="http://schemas.openxmlformats.org/drawingml/2006/table">
            <a:tbl>
              <a:tblPr firstRow="1" bandRow="1">
                <a:tableStyleId>{93296810-A885-4BE3-A3E7-6D5BEEA58F35}</a:tableStyleId>
              </a:tblPr>
              <a:tblGrid>
                <a:gridCol w="1518058"/>
                <a:gridCol w="1518058"/>
                <a:gridCol w="1518058"/>
                <a:gridCol w="1518058"/>
              </a:tblGrid>
              <a:tr h="483095">
                <a:tc>
                  <a:txBody>
                    <a:bodyPr/>
                    <a:lstStyle/>
                    <a:p>
                      <a:endParaRPr lang="en-GB" sz="1400" dirty="0">
                        <a:solidFill>
                          <a:schemeClr val="bg1"/>
                        </a:solidFill>
                        <a:latin typeface="+mn-lt"/>
                      </a:endParaRPr>
                    </a:p>
                  </a:txBody>
                  <a:tcPr anchor="ctr"/>
                </a:tc>
                <a:tc>
                  <a:txBody>
                    <a:bodyPr/>
                    <a:lstStyle/>
                    <a:p>
                      <a:pPr algn="ctr"/>
                      <a:r>
                        <a:rPr lang="en-GB" sz="1400" dirty="0" smtClean="0"/>
                        <a:t>Quota set</a:t>
                      </a:r>
                    </a:p>
                    <a:p>
                      <a:pPr algn="ctr"/>
                      <a:r>
                        <a:rPr lang="en-GB" sz="1400" dirty="0" smtClean="0"/>
                        <a:t>(n=1,000)</a:t>
                      </a:r>
                    </a:p>
                  </a:txBody>
                  <a:tcPr anchor="ctr"/>
                </a:tc>
                <a:tc>
                  <a:txBody>
                    <a:bodyPr/>
                    <a:lstStyle/>
                    <a:p>
                      <a:pPr algn="ctr" eaLnBrk="0" hangingPunct="0"/>
                      <a:r>
                        <a:rPr lang="en-GB" sz="1400" dirty="0" smtClean="0"/>
                        <a:t>% Achieved (n=1,542)</a:t>
                      </a:r>
                    </a:p>
                  </a:txBody>
                  <a:tcPr anchor="ctr"/>
                </a:tc>
                <a:tc>
                  <a:txBody>
                    <a:bodyPr/>
                    <a:lstStyle/>
                    <a:p>
                      <a:pPr algn="ctr" eaLnBrk="0" hangingPunct="0"/>
                      <a:r>
                        <a:rPr lang="en-GB" sz="1400" dirty="0" smtClean="0"/>
                        <a:t>Weighted</a:t>
                      </a:r>
                    </a:p>
                    <a:p>
                      <a:pPr algn="ctr" eaLnBrk="0" hangingPunct="0"/>
                      <a:r>
                        <a:rPr lang="en-GB" sz="1400" dirty="0" smtClean="0"/>
                        <a:t>(n=1,542)</a:t>
                      </a:r>
                    </a:p>
                  </a:txBody>
                  <a:tcPr anchor="ctr"/>
                </a:tc>
              </a:tr>
              <a:tr h="345744">
                <a:tc>
                  <a:txBody>
                    <a:bodyPr/>
                    <a:lstStyle/>
                    <a:p>
                      <a:pPr algn="l" fontAlgn="b"/>
                      <a:r>
                        <a:rPr lang="en-GB" sz="1400" b="1" i="0" u="none" strike="noStrike" dirty="0">
                          <a:solidFill>
                            <a:schemeClr val="tx1"/>
                          </a:solidFill>
                          <a:latin typeface="+mn-lt"/>
                        </a:rPr>
                        <a:t>East </a:t>
                      </a:r>
                      <a:r>
                        <a:rPr lang="en-GB" sz="1400" b="1" i="0" u="none" strike="noStrike" dirty="0" smtClean="0">
                          <a:solidFill>
                            <a:schemeClr val="tx1"/>
                          </a:solidFill>
                          <a:latin typeface="+mn-lt"/>
                        </a:rPr>
                        <a:t>of England</a:t>
                      </a:r>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10%</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East </a:t>
                      </a:r>
                      <a:r>
                        <a:rPr lang="en-GB" sz="1400" b="1" i="0" u="none" strike="noStrike" dirty="0" smtClean="0">
                          <a:solidFill>
                            <a:schemeClr val="tx1"/>
                          </a:solidFill>
                          <a:latin typeface="+mn-lt"/>
                        </a:rPr>
                        <a:t>Midlands</a:t>
                      </a:r>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b="0" i="0" u="none" strike="noStrike" dirty="0" smtClean="0">
                          <a:solidFill>
                            <a:schemeClr val="tx1"/>
                          </a:solidFill>
                          <a:latin typeface="+mn-lt"/>
                        </a:rPr>
                        <a:t>7%</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7%</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7%</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London</a:t>
                      </a:r>
                    </a:p>
                  </a:txBody>
                  <a:tcPr marL="72000" marR="9525" marT="9525" marB="0" anchor="ctr"/>
                </a:tc>
                <a:tc>
                  <a:txBody>
                    <a:bodyPr/>
                    <a:lstStyle/>
                    <a:p>
                      <a:pPr algn="ctr" fontAlgn="b"/>
                      <a:r>
                        <a:rPr lang="en-GB" sz="1400" b="0" i="0" u="none" strike="noStrike" dirty="0" smtClean="0">
                          <a:solidFill>
                            <a:schemeClr val="tx1"/>
                          </a:solidFill>
                          <a:latin typeface="+mn-lt"/>
                        </a:rPr>
                        <a:t>13%</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13%</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North East</a:t>
                      </a:r>
                    </a:p>
                  </a:txBody>
                  <a:tcPr marL="72000" marR="9525" marT="9525" marB="0" anchor="ctr"/>
                </a:tc>
                <a:tc>
                  <a:txBody>
                    <a:bodyPr/>
                    <a:lstStyle/>
                    <a:p>
                      <a:pPr algn="ctr" fontAlgn="b"/>
                      <a:r>
                        <a:rPr lang="en-GB" sz="1400" b="0" i="0" u="none" strike="noStrike" dirty="0" smtClean="0">
                          <a:solidFill>
                            <a:schemeClr val="tx1"/>
                          </a:solidFill>
                          <a:latin typeface="+mn-lt"/>
                        </a:rPr>
                        <a:t>4%</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4%</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4%</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North West</a:t>
                      </a:r>
                    </a:p>
                  </a:txBody>
                  <a:tcPr marL="72000" marR="9525" marT="9525" marB="0" anchor="ctr"/>
                </a:tc>
                <a:tc>
                  <a:txBody>
                    <a:bodyPr/>
                    <a:lstStyle/>
                    <a:p>
                      <a:pPr algn="ctr" fontAlgn="b"/>
                      <a:r>
                        <a:rPr lang="en-GB" sz="1400" b="0" i="0" u="none" strike="noStrike" dirty="0" smtClean="0">
                          <a:solidFill>
                            <a:schemeClr val="tx1"/>
                          </a:solidFill>
                          <a:latin typeface="+mn-lt"/>
                        </a:rPr>
                        <a:t>12%</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12%</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12%</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Scotland</a:t>
                      </a:r>
                    </a:p>
                  </a:txBody>
                  <a:tcPr marL="72000"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7%</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South East</a:t>
                      </a:r>
                    </a:p>
                  </a:txBody>
                  <a:tcPr marL="72000" marR="9525" marT="9525" marB="0" anchor="ctr"/>
                </a:tc>
                <a:tc>
                  <a:txBody>
                    <a:bodyPr/>
                    <a:lstStyle/>
                    <a:p>
                      <a:pPr algn="ctr" fontAlgn="b"/>
                      <a:r>
                        <a:rPr lang="en-GB" sz="1400" b="0" i="0" u="none" strike="noStrike" dirty="0" smtClean="0">
                          <a:solidFill>
                            <a:schemeClr val="tx1"/>
                          </a:solidFill>
                          <a:latin typeface="+mn-lt"/>
                        </a:rPr>
                        <a:t>14%</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17%</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14%</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South West</a:t>
                      </a:r>
                    </a:p>
                  </a:txBody>
                  <a:tcPr marL="72000"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Wales</a:t>
                      </a:r>
                    </a:p>
                  </a:txBody>
                  <a:tcPr marL="72000" marR="9525" marT="9525" marB="0" anchor="ctr"/>
                </a:tc>
                <a:tc>
                  <a:txBody>
                    <a:bodyPr/>
                    <a:lstStyle/>
                    <a:p>
                      <a:pPr algn="ctr" fontAlgn="b"/>
                      <a:r>
                        <a:rPr lang="en-GB" sz="1400" b="0" i="0" u="none" strike="noStrike" dirty="0" smtClean="0">
                          <a:solidFill>
                            <a:schemeClr val="tx1"/>
                          </a:solidFill>
                          <a:latin typeface="+mn-lt"/>
                        </a:rPr>
                        <a:t>5%</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5%</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5%</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a:solidFill>
                            <a:schemeClr val="tx1"/>
                          </a:solidFill>
                          <a:latin typeface="+mn-lt"/>
                        </a:rPr>
                        <a:t>West </a:t>
                      </a:r>
                      <a:r>
                        <a:rPr lang="en-GB" sz="1400" b="1" i="0" u="none" strike="noStrike" dirty="0" smtClean="0">
                          <a:solidFill>
                            <a:schemeClr val="tx1"/>
                          </a:solidFill>
                          <a:latin typeface="+mn-lt"/>
                        </a:rPr>
                        <a:t>Midlands</a:t>
                      </a:r>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r>
              <a:tr h="345744">
                <a:tc>
                  <a:txBody>
                    <a:bodyPr/>
                    <a:lstStyle/>
                    <a:p>
                      <a:pPr algn="l" fontAlgn="b"/>
                      <a:r>
                        <a:rPr lang="en-GB" sz="1400" b="1" i="0" u="none" strike="noStrike" dirty="0" smtClean="0">
                          <a:solidFill>
                            <a:schemeClr val="tx1"/>
                          </a:solidFill>
                          <a:latin typeface="+mn-lt"/>
                        </a:rPr>
                        <a:t>York/Humb.</a:t>
                      </a:r>
                      <a:endParaRPr lang="en-GB" sz="1400" b="1" i="0" u="none" strike="noStrike" dirty="0">
                        <a:solidFill>
                          <a:schemeClr val="tx1"/>
                        </a:solidFill>
                        <a:latin typeface="+mn-lt"/>
                      </a:endParaRPr>
                    </a:p>
                  </a:txBody>
                  <a:tcPr marL="72000"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c>
                  <a:txBody>
                    <a:bodyPr/>
                    <a:lstStyle/>
                    <a:p>
                      <a:pPr algn="ctr" fontAlgn="b"/>
                      <a:r>
                        <a:rPr lang="en-GB" sz="1400" b="0" i="0" u="none" strike="noStrike" dirty="0" smtClean="0">
                          <a:solidFill>
                            <a:schemeClr val="tx1"/>
                          </a:solidFill>
                          <a:latin typeface="+mn-lt"/>
                        </a:rPr>
                        <a:t>9%</a:t>
                      </a:r>
                      <a:endParaRPr lang="en-GB" sz="1400" b="0" i="0" u="none" strike="noStrike" dirty="0">
                        <a:solidFill>
                          <a:schemeClr val="tx1"/>
                        </a:solidFill>
                        <a:latin typeface="+mn-lt"/>
                      </a:endParaRPr>
                    </a:p>
                  </a:txBody>
                  <a:tcPr marL="9525" marR="9525" marT="9525" marB="0" anchor="ctr"/>
                </a:tc>
              </a:tr>
            </a:tbl>
          </a:graphicData>
        </a:graphic>
      </p:graphicFrame>
      <p:sp>
        <p:nvSpPr>
          <p:cNvPr id="7" name="Rectangle 6"/>
          <p:cNvSpPr>
            <a:spLocks noChangeArrowheads="1"/>
          </p:cNvSpPr>
          <p:nvPr/>
        </p:nvSpPr>
        <p:spPr bwMode="auto">
          <a:xfrm>
            <a:off x="915163" y="6362723"/>
            <a:ext cx="7787509" cy="633412"/>
          </a:xfrm>
          <a:prstGeom prst="rect">
            <a:avLst/>
          </a:prstGeom>
          <a:noFill/>
          <a:ln w="9525">
            <a:noFill/>
            <a:miter lim="800000"/>
            <a:headEnd/>
            <a:tailEnd/>
          </a:ln>
        </p:spPr>
        <p:txBody>
          <a:bodyPr lIns="104287" tIns="52144" rIns="104287" bIns="52144"/>
          <a:lstStyle/>
          <a:p>
            <a:pPr marL="390525" indent="-390525" eaLnBrk="0" hangingPunct="0">
              <a:spcBef>
                <a:spcPts val="0"/>
              </a:spcBef>
              <a:tabLst>
                <a:tab pos="509588" algn="l"/>
              </a:tabLst>
              <a:defRPr/>
            </a:pPr>
            <a:r>
              <a:rPr lang="en-GB" sz="1000" dirty="0" smtClean="0">
                <a:solidFill>
                  <a:srgbClr val="4D4D4D"/>
                </a:solidFill>
                <a:latin typeface="+mn-lt"/>
              </a:rPr>
              <a:t>SQ5	    Which of the following regions do you currently live in?</a:t>
            </a:r>
          </a:p>
          <a:p>
            <a:pPr marL="390525" indent="-390525" eaLnBrk="0" hangingPunct="0">
              <a:spcBef>
                <a:spcPts val="0"/>
              </a:spcBef>
              <a:tabLst>
                <a:tab pos="509588" algn="l"/>
              </a:tabLst>
              <a:defRPr/>
            </a:pPr>
            <a:r>
              <a:rPr lang="en-GB" sz="1000" dirty="0" smtClean="0">
                <a:solidFill>
                  <a:srgbClr val="4D4D4D"/>
                </a:solidFill>
                <a:latin typeface="+mn-lt"/>
              </a:rPr>
              <a:t>S5Q11	Which of the following types of location best fits where you live?</a:t>
            </a:r>
            <a:endParaRPr lang="en-GB" sz="1000" b="1" dirty="0" smtClean="0">
              <a:solidFill>
                <a:srgbClr val="FF0000"/>
              </a:solidFill>
              <a:latin typeface="+mn-lt"/>
            </a:endParaRPr>
          </a:p>
          <a:p>
            <a:pPr marL="390525" indent="-390525" eaLnBrk="0" hangingPunct="0">
              <a:spcBef>
                <a:spcPts val="0"/>
              </a:spcBef>
              <a:tabLst>
                <a:tab pos="509588" algn="l"/>
              </a:tabLst>
              <a:defRPr/>
            </a:pPr>
            <a:r>
              <a:rPr lang="en-GB" sz="1000" dirty="0" smtClean="0">
                <a:solidFill>
                  <a:srgbClr val="4D4D4D"/>
                </a:solidFill>
                <a:latin typeface="+mn-lt"/>
              </a:rPr>
              <a:t>	    Base: all respondents (n=1,542)</a:t>
            </a:r>
            <a:endParaRPr lang="en-GB" sz="1000" dirty="0">
              <a:solidFill>
                <a:srgbClr val="4D4D4D"/>
              </a:solidFill>
              <a:latin typeface="+mn-lt"/>
            </a:endParaRPr>
          </a:p>
        </p:txBody>
      </p:sp>
      <p:graphicFrame>
        <p:nvGraphicFramePr>
          <p:cNvPr id="9" name="Chart 8"/>
          <p:cNvGraphicFramePr/>
          <p:nvPr/>
        </p:nvGraphicFramePr>
        <p:xfrm>
          <a:off x="7144519" y="2687625"/>
          <a:ext cx="3168351" cy="2808312"/>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7792591" y="2327585"/>
            <a:ext cx="2376264" cy="369332"/>
          </a:xfrm>
          <a:prstGeom prst="rect">
            <a:avLst/>
          </a:prstGeom>
          <a:noFill/>
        </p:spPr>
        <p:txBody>
          <a:bodyPr wrap="square" rtlCol="0">
            <a:spAutoFit/>
          </a:bodyPr>
          <a:lstStyle/>
          <a:p>
            <a:pPr algn="ctr"/>
            <a:r>
              <a:rPr lang="en-GB" sz="1800" b="1" dirty="0" smtClean="0"/>
              <a:t>Location</a:t>
            </a:r>
            <a:endParaRPr lang="en-GB" sz="1800" b="1" dirty="0"/>
          </a:p>
        </p:txBody>
      </p:sp>
      <p:sp>
        <p:nvSpPr>
          <p:cNvPr id="11" name="Rectangle 10"/>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itle 3"/>
          <p:cNvSpPr>
            <a:spLocks noGrp="1"/>
          </p:cNvSpPr>
          <p:nvPr>
            <p:ph type="title"/>
          </p:nvPr>
        </p:nvSpPr>
        <p:spPr/>
        <p:txBody>
          <a:bodyPr/>
          <a:lstStyle/>
          <a:p>
            <a:pPr eaLnBrk="1" hangingPunct="1"/>
            <a:r>
              <a:rPr dirty="0" smtClean="0">
                <a:latin typeface="Arial" pitchFamily="34" charset="0"/>
                <a:ea typeface="Geneva"/>
                <a:cs typeface="Geneva"/>
              </a:rPr>
              <a:t>Children in household.</a:t>
            </a:r>
          </a:p>
        </p:txBody>
      </p:sp>
      <p:sp>
        <p:nvSpPr>
          <p:cNvPr id="7" name="Rectangle 6"/>
          <p:cNvSpPr>
            <a:spLocks noChangeArrowheads="1"/>
          </p:cNvSpPr>
          <p:nvPr/>
        </p:nvSpPr>
        <p:spPr bwMode="auto">
          <a:xfrm>
            <a:off x="1628776" y="6934227"/>
            <a:ext cx="7787509" cy="633412"/>
          </a:xfrm>
          <a:prstGeom prst="rect">
            <a:avLst/>
          </a:prstGeom>
          <a:noFill/>
          <a:ln w="9525">
            <a:noFill/>
            <a:miter lim="800000"/>
            <a:headEnd/>
            <a:tailEnd/>
          </a:ln>
        </p:spPr>
        <p:txBody>
          <a:bodyPr lIns="104287" tIns="52144" rIns="104287" bIns="52144"/>
          <a:lstStyle/>
          <a:p>
            <a:pPr marL="390525" indent="-390525" eaLnBrk="0" hangingPunct="0">
              <a:spcBef>
                <a:spcPts val="0"/>
              </a:spcBef>
              <a:tabLst>
                <a:tab pos="509588" algn="l"/>
              </a:tabLst>
              <a:defRPr/>
            </a:pPr>
            <a:r>
              <a:rPr lang="en-GB" sz="1000" dirty="0" smtClean="0">
                <a:solidFill>
                  <a:srgbClr val="4D4D4D"/>
                </a:solidFill>
                <a:latin typeface="+mn-lt"/>
              </a:rPr>
              <a:t>SQ3b  How many children are there in your household?</a:t>
            </a:r>
          </a:p>
          <a:p>
            <a:pPr marL="390525" indent="-390525" eaLnBrk="0" hangingPunct="0">
              <a:spcBef>
                <a:spcPts val="0"/>
              </a:spcBef>
              <a:tabLst>
                <a:tab pos="509588" algn="l"/>
              </a:tabLst>
              <a:defRPr/>
            </a:pPr>
            <a:r>
              <a:rPr lang="en-GB" sz="1000" dirty="0" smtClean="0">
                <a:solidFill>
                  <a:srgbClr val="4D4D4D"/>
                </a:solidFill>
                <a:latin typeface="+mn-lt"/>
              </a:rPr>
              <a:t>Base: all respondents (n=1,542)</a:t>
            </a:r>
            <a:endParaRPr lang="en-GB" sz="1000" dirty="0">
              <a:solidFill>
                <a:srgbClr val="4D4D4D"/>
              </a:solidFill>
              <a:latin typeface="+mn-lt"/>
            </a:endParaRPr>
          </a:p>
        </p:txBody>
      </p:sp>
      <p:graphicFrame>
        <p:nvGraphicFramePr>
          <p:cNvPr id="6" name="Chart 5"/>
          <p:cNvGraphicFramePr/>
          <p:nvPr/>
        </p:nvGraphicFramePr>
        <p:xfrm>
          <a:off x="0" y="1638285"/>
          <a:ext cx="5214974" cy="38576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2"/>
          <p:cNvGraphicFramePr>
            <a:graphicFrameLocks/>
          </p:cNvGraphicFramePr>
          <p:nvPr/>
        </p:nvGraphicFramePr>
        <p:xfrm>
          <a:off x="5630071" y="2638417"/>
          <a:ext cx="4143404" cy="3286148"/>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 Box 12"/>
          <p:cNvSpPr txBox="1">
            <a:spLocks noChangeArrowheads="1"/>
          </p:cNvSpPr>
          <p:nvPr/>
        </p:nvSpPr>
        <p:spPr bwMode="auto">
          <a:xfrm>
            <a:off x="6273013" y="1995475"/>
            <a:ext cx="3571900" cy="382305"/>
          </a:xfrm>
          <a:prstGeom prst="rect">
            <a:avLst/>
          </a:prstGeom>
          <a:noFill/>
          <a:ln w="9525">
            <a:noFill/>
            <a:miter lim="800000"/>
            <a:headEnd/>
            <a:tailEnd/>
          </a:ln>
        </p:spPr>
        <p:txBody>
          <a:bodyPr wrap="square" lIns="104287" tIns="52144" rIns="104287" bIns="52144">
            <a:spAutoFit/>
          </a:bodyPr>
          <a:lstStyle/>
          <a:p>
            <a:pPr eaLnBrk="0" hangingPunct="0"/>
            <a:r>
              <a:rPr lang="en-GB" sz="1800" b="1" dirty="0" smtClean="0">
                <a:latin typeface="+mn-lt"/>
              </a:rPr>
              <a:t>No. of children by age group</a:t>
            </a:r>
            <a:endParaRPr lang="en-GB" sz="1800" b="1" dirty="0">
              <a:latin typeface="+mn-lt"/>
            </a:endParaRPr>
          </a:p>
        </p:txBody>
      </p:sp>
      <p:sp>
        <p:nvSpPr>
          <p:cNvPr id="8" name="Rectangle 7"/>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
        <p:nvSpPr>
          <p:cNvPr id="11" name="Text Box 12"/>
          <p:cNvSpPr txBox="1">
            <a:spLocks noChangeArrowheads="1"/>
          </p:cNvSpPr>
          <p:nvPr/>
        </p:nvSpPr>
        <p:spPr bwMode="auto">
          <a:xfrm>
            <a:off x="1343791" y="1995475"/>
            <a:ext cx="3571900" cy="382305"/>
          </a:xfrm>
          <a:prstGeom prst="rect">
            <a:avLst/>
          </a:prstGeom>
          <a:noFill/>
          <a:ln w="9525">
            <a:noFill/>
            <a:miter lim="800000"/>
            <a:headEnd/>
            <a:tailEnd/>
          </a:ln>
        </p:spPr>
        <p:txBody>
          <a:bodyPr wrap="square" lIns="104287" tIns="52144" rIns="104287" bIns="52144">
            <a:spAutoFit/>
          </a:bodyPr>
          <a:lstStyle/>
          <a:p>
            <a:pPr eaLnBrk="0" hangingPunct="0"/>
            <a:r>
              <a:rPr lang="en-GB" sz="1800" b="1" dirty="0" smtClean="0">
                <a:latin typeface="+mn-lt"/>
              </a:rPr>
              <a:t>Children in household*</a:t>
            </a:r>
            <a:endParaRPr lang="en-GB" sz="1800" b="1" dirty="0">
              <a:latin typeface="+mn-lt"/>
            </a:endParaRPr>
          </a:p>
        </p:txBody>
      </p:sp>
      <p:sp>
        <p:nvSpPr>
          <p:cNvPr id="12" name="Text Box 12"/>
          <p:cNvSpPr txBox="1">
            <a:spLocks noChangeArrowheads="1"/>
          </p:cNvSpPr>
          <p:nvPr/>
        </p:nvSpPr>
        <p:spPr bwMode="auto">
          <a:xfrm>
            <a:off x="772287" y="6542392"/>
            <a:ext cx="4429156" cy="382305"/>
          </a:xfrm>
          <a:prstGeom prst="rect">
            <a:avLst/>
          </a:prstGeom>
          <a:noFill/>
          <a:ln w="9525">
            <a:noFill/>
            <a:miter lim="800000"/>
            <a:headEnd/>
            <a:tailEnd/>
          </a:ln>
        </p:spPr>
        <p:txBody>
          <a:bodyPr wrap="square" lIns="104287" tIns="52144" rIns="104287" bIns="52144">
            <a:spAutoFit/>
          </a:bodyPr>
          <a:lstStyle/>
          <a:p>
            <a:pPr eaLnBrk="0" hangingPunct="0"/>
            <a:r>
              <a:rPr lang="en-GB" sz="1800" i="1" dirty="0" smtClean="0">
                <a:latin typeface="+mn-lt"/>
              </a:rPr>
              <a:t>*Note: may not be respondent’s child</a:t>
            </a:r>
            <a:endParaRPr lang="en-GB" sz="1800" i="1" dirty="0">
              <a:latin typeface="+mn-lt"/>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106"/>
          <p:cNvSpPr/>
          <p:nvPr/>
        </p:nvSpPr>
        <p:spPr bwMode="auto">
          <a:xfrm>
            <a:off x="986601" y="4495805"/>
            <a:ext cx="1428760" cy="857256"/>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2" name="TextBox 91"/>
          <p:cNvSpPr txBox="1"/>
          <p:nvPr/>
        </p:nvSpPr>
        <p:spPr>
          <a:xfrm>
            <a:off x="975501" y="1281095"/>
            <a:ext cx="1939926" cy="1200329"/>
          </a:xfrm>
          <a:prstGeom prst="rect">
            <a:avLst/>
          </a:prstGeom>
          <a:solidFill>
            <a:schemeClr val="accent5">
              <a:lumMod val="40000"/>
              <a:lumOff val="60000"/>
            </a:schemeClr>
          </a:solidFill>
        </p:spPr>
        <p:txBody>
          <a:bodyPr wrap="square" rtlCol="0">
            <a:spAutoFit/>
          </a:bodyPr>
          <a:lstStyle/>
          <a:p>
            <a:endParaRPr lang="en-US" sz="1200" dirty="0" smtClean="0">
              <a:latin typeface="+mj-lt"/>
            </a:endParaRPr>
          </a:p>
          <a:p>
            <a:endParaRPr lang="en-US" sz="1200" dirty="0" smtClean="0">
              <a:latin typeface="+mj-lt"/>
            </a:endParaRPr>
          </a:p>
          <a:p>
            <a:endParaRPr lang="en-US" sz="1200" dirty="0" smtClean="0">
              <a:latin typeface="+mj-lt"/>
            </a:endParaRPr>
          </a:p>
          <a:p>
            <a:endParaRPr lang="en-US" sz="1200" dirty="0" smtClean="0">
              <a:latin typeface="+mj-lt"/>
            </a:endParaRPr>
          </a:p>
          <a:p>
            <a:endParaRPr lang="en-US" sz="1200" dirty="0" smtClean="0">
              <a:latin typeface="+mj-lt"/>
            </a:endParaRPr>
          </a:p>
          <a:p>
            <a:endParaRPr lang="en-US" sz="1200" dirty="0">
              <a:latin typeface="+mj-lt"/>
            </a:endParaRPr>
          </a:p>
        </p:txBody>
      </p:sp>
      <p:sp>
        <p:nvSpPr>
          <p:cNvPr id="58370" name="Rectangle 2"/>
          <p:cNvSpPr>
            <a:spLocks noGrp="1" noChangeArrowheads="1"/>
          </p:cNvSpPr>
          <p:nvPr>
            <p:ph type="title"/>
          </p:nvPr>
        </p:nvSpPr>
        <p:spPr>
          <a:xfrm>
            <a:off x="835025" y="309563"/>
            <a:ext cx="4841875" cy="635000"/>
          </a:xfrm>
        </p:spPr>
        <p:txBody>
          <a:bodyPr/>
          <a:lstStyle/>
          <a:p>
            <a:pPr eaLnBrk="1" hangingPunct="1"/>
            <a:r>
              <a:rPr dirty="0" smtClean="0">
                <a:latin typeface="Arial" pitchFamily="34" charset="0"/>
                <a:ea typeface="Geneva"/>
                <a:cs typeface="Geneva"/>
              </a:rPr>
              <a:t>Type of car.</a:t>
            </a:r>
          </a:p>
        </p:txBody>
      </p:sp>
      <p:grpSp>
        <p:nvGrpSpPr>
          <p:cNvPr id="2" name="Group 5"/>
          <p:cNvGrpSpPr>
            <a:grpSpLocks/>
          </p:cNvGrpSpPr>
          <p:nvPr/>
        </p:nvGrpSpPr>
        <p:grpSpPr bwMode="auto">
          <a:xfrm>
            <a:off x="3982251" y="1408113"/>
            <a:ext cx="1400175" cy="774700"/>
            <a:chOff x="2304" y="1752"/>
            <a:chExt cx="1588" cy="862"/>
          </a:xfrm>
          <a:solidFill>
            <a:schemeClr val="tx1"/>
          </a:solidFill>
        </p:grpSpPr>
        <p:sp>
          <p:nvSpPr>
            <p:cNvPr id="58448" name="AutoShape 6"/>
            <p:cNvSpPr>
              <a:spLocks noChangeArrowheads="1"/>
            </p:cNvSpPr>
            <p:nvPr/>
          </p:nvSpPr>
          <p:spPr bwMode="auto">
            <a:xfrm>
              <a:off x="2304" y="2342"/>
              <a:ext cx="1588" cy="90"/>
            </a:xfrm>
            <a:prstGeom prst="roundRect">
              <a:avLst>
                <a:gd name="adj" fmla="val 50000"/>
              </a:avLst>
            </a:prstGeom>
            <a:grpFill/>
            <a:ln w="9525">
              <a:solidFill>
                <a:schemeClr val="tx1"/>
              </a:solidFill>
              <a:round/>
              <a:headEnd/>
              <a:tailEnd/>
            </a:ln>
          </p:spPr>
          <p:txBody>
            <a:bodyPr wrap="none" anchor="ctr"/>
            <a:lstStyle/>
            <a:p>
              <a:pPr algn="ctr" eaLnBrk="0" hangingPunct="0"/>
              <a:endParaRPr lang="en-US" sz="1600" dirty="0">
                <a:solidFill>
                  <a:srgbClr val="4D4D4D"/>
                </a:solidFill>
              </a:endParaRPr>
            </a:p>
          </p:txBody>
        </p:sp>
        <p:sp>
          <p:nvSpPr>
            <p:cNvPr id="58449" name="Freeform 7"/>
            <p:cNvSpPr>
              <a:spLocks/>
            </p:cNvSpPr>
            <p:nvPr/>
          </p:nvSpPr>
          <p:spPr bwMode="auto">
            <a:xfrm>
              <a:off x="2304" y="1752"/>
              <a:ext cx="1588" cy="635"/>
            </a:xfrm>
            <a:custGeom>
              <a:avLst/>
              <a:gdLst>
                <a:gd name="T0" fmla="*/ 45 w 1588"/>
                <a:gd name="T1" fmla="*/ 590 h 635"/>
                <a:gd name="T2" fmla="*/ 0 w 1588"/>
                <a:gd name="T3" fmla="*/ 499 h 635"/>
                <a:gd name="T4" fmla="*/ 0 w 1588"/>
                <a:gd name="T5" fmla="*/ 318 h 635"/>
                <a:gd name="T6" fmla="*/ 45 w 1588"/>
                <a:gd name="T7" fmla="*/ 272 h 635"/>
                <a:gd name="T8" fmla="*/ 182 w 1588"/>
                <a:gd name="T9" fmla="*/ 45 h 635"/>
                <a:gd name="T10" fmla="*/ 408 w 1588"/>
                <a:gd name="T11" fmla="*/ 0 h 635"/>
                <a:gd name="T12" fmla="*/ 907 w 1588"/>
                <a:gd name="T13" fmla="*/ 0 h 635"/>
                <a:gd name="T14" fmla="*/ 998 w 1588"/>
                <a:gd name="T15" fmla="*/ 45 h 635"/>
                <a:gd name="T16" fmla="*/ 1134 w 1588"/>
                <a:gd name="T17" fmla="*/ 227 h 635"/>
                <a:gd name="T18" fmla="*/ 1542 w 1588"/>
                <a:gd name="T19" fmla="*/ 363 h 635"/>
                <a:gd name="T20" fmla="*/ 1588 w 1588"/>
                <a:gd name="T21" fmla="*/ 408 h 635"/>
                <a:gd name="T22" fmla="*/ 1588 w 1588"/>
                <a:gd name="T23" fmla="*/ 544 h 635"/>
                <a:gd name="T24" fmla="*/ 1497 w 1588"/>
                <a:gd name="T25" fmla="*/ 635 h 635"/>
                <a:gd name="T26" fmla="*/ 91 w 1588"/>
                <a:gd name="T27" fmla="*/ 635 h 6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88"/>
                <a:gd name="T43" fmla="*/ 0 h 635"/>
                <a:gd name="T44" fmla="*/ 1588 w 1588"/>
                <a:gd name="T45" fmla="*/ 635 h 6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88" h="635">
                  <a:moveTo>
                    <a:pt x="45" y="590"/>
                  </a:moveTo>
                  <a:lnTo>
                    <a:pt x="0" y="499"/>
                  </a:lnTo>
                  <a:lnTo>
                    <a:pt x="0" y="318"/>
                  </a:lnTo>
                  <a:lnTo>
                    <a:pt x="45" y="272"/>
                  </a:lnTo>
                  <a:lnTo>
                    <a:pt x="182" y="45"/>
                  </a:lnTo>
                  <a:lnTo>
                    <a:pt x="408" y="0"/>
                  </a:lnTo>
                  <a:lnTo>
                    <a:pt x="907" y="0"/>
                  </a:lnTo>
                  <a:lnTo>
                    <a:pt x="998" y="45"/>
                  </a:lnTo>
                  <a:lnTo>
                    <a:pt x="1134" y="227"/>
                  </a:lnTo>
                  <a:lnTo>
                    <a:pt x="1542" y="363"/>
                  </a:lnTo>
                  <a:lnTo>
                    <a:pt x="1588" y="408"/>
                  </a:lnTo>
                  <a:lnTo>
                    <a:pt x="1588" y="544"/>
                  </a:lnTo>
                  <a:lnTo>
                    <a:pt x="1497" y="635"/>
                  </a:lnTo>
                  <a:lnTo>
                    <a:pt x="91" y="635"/>
                  </a:lnTo>
                </a:path>
              </a:pathLst>
            </a:custGeom>
            <a:grpFill/>
            <a:ln w="9525">
              <a:solidFill>
                <a:schemeClr val="tx1"/>
              </a:solidFill>
              <a:round/>
              <a:headEnd/>
              <a:tailEnd/>
            </a:ln>
          </p:spPr>
          <p:txBody>
            <a:bodyPr/>
            <a:lstStyle/>
            <a:p>
              <a:pPr algn="ctr" eaLnBrk="0" hangingPunct="0"/>
              <a:endParaRPr lang="en-US" sz="1600" dirty="0">
                <a:solidFill>
                  <a:srgbClr val="4D4D4D"/>
                </a:solidFill>
              </a:endParaRPr>
            </a:p>
          </p:txBody>
        </p:sp>
        <p:grpSp>
          <p:nvGrpSpPr>
            <p:cNvPr id="3" name="Group 8"/>
            <p:cNvGrpSpPr>
              <a:grpSpLocks/>
            </p:cNvGrpSpPr>
            <p:nvPr/>
          </p:nvGrpSpPr>
          <p:grpSpPr bwMode="auto">
            <a:xfrm>
              <a:off x="3347" y="2251"/>
              <a:ext cx="363" cy="363"/>
              <a:chOff x="2031" y="2159"/>
              <a:chExt cx="318" cy="318"/>
            </a:xfrm>
            <a:grpFill/>
          </p:grpSpPr>
          <p:sp>
            <p:nvSpPr>
              <p:cNvPr id="58454" name="Oval 9"/>
              <p:cNvSpPr>
                <a:spLocks noChangeArrowheads="1"/>
              </p:cNvSpPr>
              <p:nvPr/>
            </p:nvSpPr>
            <p:spPr bwMode="auto">
              <a:xfrm>
                <a:off x="2031" y="2159"/>
                <a:ext cx="318" cy="318"/>
              </a:xfrm>
              <a:prstGeom prst="ellipse">
                <a:avLst/>
              </a:prstGeom>
              <a:grp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55" name="Oval 10"/>
              <p:cNvSpPr>
                <a:spLocks noChangeArrowheads="1"/>
              </p:cNvSpPr>
              <p:nvPr/>
            </p:nvSpPr>
            <p:spPr bwMode="auto">
              <a:xfrm>
                <a:off x="2122" y="2251"/>
                <a:ext cx="136" cy="136"/>
              </a:xfrm>
              <a:prstGeom prst="ellipse">
                <a:avLst/>
              </a:prstGeom>
              <a:grp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nvGrpSpPr>
            <p:cNvPr id="4" name="Group 11"/>
            <p:cNvGrpSpPr>
              <a:grpSpLocks/>
            </p:cNvGrpSpPr>
            <p:nvPr/>
          </p:nvGrpSpPr>
          <p:grpSpPr bwMode="auto">
            <a:xfrm>
              <a:off x="2440" y="2251"/>
              <a:ext cx="363" cy="363"/>
              <a:chOff x="2031" y="2159"/>
              <a:chExt cx="318" cy="318"/>
            </a:xfrm>
            <a:grpFill/>
          </p:grpSpPr>
          <p:sp>
            <p:nvSpPr>
              <p:cNvPr id="58452" name="Oval 12"/>
              <p:cNvSpPr>
                <a:spLocks noChangeArrowheads="1"/>
              </p:cNvSpPr>
              <p:nvPr/>
            </p:nvSpPr>
            <p:spPr bwMode="auto">
              <a:xfrm>
                <a:off x="2031" y="2159"/>
                <a:ext cx="318" cy="318"/>
              </a:xfrm>
              <a:prstGeom prst="ellipse">
                <a:avLst/>
              </a:prstGeom>
              <a:grp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53" name="Oval 13"/>
              <p:cNvSpPr>
                <a:spLocks noChangeArrowheads="1"/>
              </p:cNvSpPr>
              <p:nvPr/>
            </p:nvSpPr>
            <p:spPr bwMode="auto">
              <a:xfrm>
                <a:off x="2122" y="2251"/>
                <a:ext cx="136" cy="136"/>
              </a:xfrm>
              <a:prstGeom prst="ellipse">
                <a:avLst/>
              </a:prstGeom>
              <a:grp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grpSp>
        <p:nvGrpSpPr>
          <p:cNvPr id="5" name="Group 14"/>
          <p:cNvGrpSpPr>
            <a:grpSpLocks/>
          </p:cNvGrpSpPr>
          <p:nvPr/>
        </p:nvGrpSpPr>
        <p:grpSpPr bwMode="auto">
          <a:xfrm>
            <a:off x="3515526" y="2943225"/>
            <a:ext cx="1866900" cy="841375"/>
            <a:chOff x="1623" y="723"/>
            <a:chExt cx="1089" cy="481"/>
          </a:xfrm>
        </p:grpSpPr>
        <p:sp>
          <p:nvSpPr>
            <p:cNvPr id="58440" name="AutoShape 15"/>
            <p:cNvSpPr>
              <a:spLocks noChangeArrowheads="1"/>
            </p:cNvSpPr>
            <p:nvPr/>
          </p:nvSpPr>
          <p:spPr bwMode="auto">
            <a:xfrm>
              <a:off x="1623" y="1053"/>
              <a:ext cx="1089" cy="50"/>
            </a:xfrm>
            <a:prstGeom prst="roundRect">
              <a:avLst>
                <a:gd name="adj" fmla="val 50000"/>
              </a:avLst>
            </a:prstGeom>
            <a:solidFill>
              <a:schemeClr val="tx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sp>
          <p:nvSpPr>
            <p:cNvPr id="58441" name="Freeform 16"/>
            <p:cNvSpPr>
              <a:spLocks/>
            </p:cNvSpPr>
            <p:nvPr/>
          </p:nvSpPr>
          <p:spPr bwMode="auto">
            <a:xfrm>
              <a:off x="1623" y="723"/>
              <a:ext cx="1081" cy="355"/>
            </a:xfrm>
            <a:custGeom>
              <a:avLst/>
              <a:gdLst>
                <a:gd name="T0" fmla="*/ 1 w 1846"/>
                <a:gd name="T1" fmla="*/ 1 h 640"/>
                <a:gd name="T2" fmla="*/ 0 w 1846"/>
                <a:gd name="T3" fmla="*/ 1 h 640"/>
                <a:gd name="T4" fmla="*/ 0 w 1846"/>
                <a:gd name="T5" fmla="*/ 1 h 640"/>
                <a:gd name="T6" fmla="*/ 1 w 1846"/>
                <a:gd name="T7" fmla="*/ 1 h 640"/>
                <a:gd name="T8" fmla="*/ 1 w 1846"/>
                <a:gd name="T9" fmla="*/ 1 h 640"/>
                <a:gd name="T10" fmla="*/ 1 w 1846"/>
                <a:gd name="T11" fmla="*/ 0 h 640"/>
                <a:gd name="T12" fmla="*/ 1 w 1846"/>
                <a:gd name="T13" fmla="*/ 1 h 640"/>
                <a:gd name="T14" fmla="*/ 1 w 1846"/>
                <a:gd name="T15" fmla="*/ 1 h 640"/>
                <a:gd name="T16" fmla="*/ 1 w 1846"/>
                <a:gd name="T17" fmla="*/ 1 h 640"/>
                <a:gd name="T18" fmla="*/ 1 w 1846"/>
                <a:gd name="T19" fmla="*/ 1 h 640"/>
                <a:gd name="T20" fmla="*/ 1 w 1846"/>
                <a:gd name="T21" fmla="*/ 1 h 640"/>
                <a:gd name="T22" fmla="*/ 1 w 1846"/>
                <a:gd name="T23" fmla="*/ 1 h 640"/>
                <a:gd name="T24" fmla="*/ 1 w 1846"/>
                <a:gd name="T25" fmla="*/ 1 h 640"/>
                <a:gd name="T26" fmla="*/ 1 w 1846"/>
                <a:gd name="T27" fmla="*/ 1 h 6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46"/>
                <a:gd name="T43" fmla="*/ 0 h 640"/>
                <a:gd name="T44" fmla="*/ 1846 w 1846"/>
                <a:gd name="T45" fmla="*/ 640 h 6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46" h="640">
                  <a:moveTo>
                    <a:pt x="52" y="595"/>
                  </a:moveTo>
                  <a:lnTo>
                    <a:pt x="0" y="504"/>
                  </a:lnTo>
                  <a:lnTo>
                    <a:pt x="0" y="323"/>
                  </a:lnTo>
                  <a:lnTo>
                    <a:pt x="52" y="277"/>
                  </a:lnTo>
                  <a:lnTo>
                    <a:pt x="326" y="222"/>
                  </a:lnTo>
                  <a:lnTo>
                    <a:pt x="522" y="0"/>
                  </a:lnTo>
                  <a:lnTo>
                    <a:pt x="1036" y="5"/>
                  </a:lnTo>
                  <a:lnTo>
                    <a:pt x="1140" y="50"/>
                  </a:lnTo>
                  <a:lnTo>
                    <a:pt x="1295" y="232"/>
                  </a:lnTo>
                  <a:lnTo>
                    <a:pt x="1761" y="368"/>
                  </a:lnTo>
                  <a:lnTo>
                    <a:pt x="1814" y="413"/>
                  </a:lnTo>
                  <a:lnTo>
                    <a:pt x="1846" y="594"/>
                  </a:lnTo>
                  <a:lnTo>
                    <a:pt x="1710" y="640"/>
                  </a:lnTo>
                  <a:lnTo>
                    <a:pt x="104" y="640"/>
                  </a:lnTo>
                </a:path>
              </a:pathLst>
            </a:custGeom>
            <a:solidFill>
              <a:schemeClr val="tx1"/>
            </a:solidFill>
            <a:ln w="9525">
              <a:solidFill>
                <a:schemeClr val="tx1"/>
              </a:solidFill>
              <a:round/>
              <a:headEnd/>
              <a:tailEnd/>
            </a:ln>
          </p:spPr>
          <p:txBody>
            <a:bodyPr/>
            <a:lstStyle/>
            <a:p>
              <a:pPr algn="ctr" eaLnBrk="0" hangingPunct="0"/>
              <a:endParaRPr lang="en-US" sz="1600" dirty="0">
                <a:solidFill>
                  <a:srgbClr val="4D4D4D"/>
                </a:solidFill>
              </a:endParaRPr>
            </a:p>
          </p:txBody>
        </p:sp>
        <p:grpSp>
          <p:nvGrpSpPr>
            <p:cNvPr id="6" name="Group 17"/>
            <p:cNvGrpSpPr>
              <a:grpSpLocks/>
            </p:cNvGrpSpPr>
            <p:nvPr/>
          </p:nvGrpSpPr>
          <p:grpSpPr bwMode="auto">
            <a:xfrm>
              <a:off x="2349" y="1003"/>
              <a:ext cx="201" cy="201"/>
              <a:chOff x="2031" y="2159"/>
              <a:chExt cx="318" cy="318"/>
            </a:xfrm>
          </p:grpSpPr>
          <p:sp>
            <p:nvSpPr>
              <p:cNvPr id="58446" name="Oval 18"/>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47" name="Oval 19"/>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nvGrpSpPr>
            <p:cNvPr id="7" name="Group 20"/>
            <p:cNvGrpSpPr>
              <a:grpSpLocks/>
            </p:cNvGrpSpPr>
            <p:nvPr/>
          </p:nvGrpSpPr>
          <p:grpSpPr bwMode="auto">
            <a:xfrm>
              <a:off x="1749" y="1003"/>
              <a:ext cx="201" cy="201"/>
              <a:chOff x="2031" y="2159"/>
              <a:chExt cx="318" cy="318"/>
            </a:xfrm>
          </p:grpSpPr>
          <p:sp>
            <p:nvSpPr>
              <p:cNvPr id="58444" name="Oval 21"/>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45" name="Oval 22"/>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grpSp>
        <p:nvGrpSpPr>
          <p:cNvPr id="8" name="Group 23"/>
          <p:cNvGrpSpPr>
            <a:grpSpLocks/>
          </p:cNvGrpSpPr>
          <p:nvPr/>
        </p:nvGrpSpPr>
        <p:grpSpPr bwMode="auto">
          <a:xfrm>
            <a:off x="2971014" y="4383088"/>
            <a:ext cx="2411412" cy="836612"/>
            <a:chOff x="398" y="1434"/>
            <a:chExt cx="2404" cy="817"/>
          </a:xfrm>
        </p:grpSpPr>
        <p:sp>
          <p:nvSpPr>
            <p:cNvPr id="58432" name="AutoShape 24"/>
            <p:cNvSpPr>
              <a:spLocks noChangeArrowheads="1"/>
            </p:cNvSpPr>
            <p:nvPr/>
          </p:nvSpPr>
          <p:spPr bwMode="auto">
            <a:xfrm>
              <a:off x="444" y="1979"/>
              <a:ext cx="2193" cy="90"/>
            </a:xfrm>
            <a:prstGeom prst="roundRect">
              <a:avLst>
                <a:gd name="adj" fmla="val 50000"/>
              </a:avLst>
            </a:prstGeom>
            <a:solidFill>
              <a:schemeClr val="tx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sp>
          <p:nvSpPr>
            <p:cNvPr id="58433" name="Freeform 25"/>
            <p:cNvSpPr>
              <a:spLocks/>
            </p:cNvSpPr>
            <p:nvPr/>
          </p:nvSpPr>
          <p:spPr bwMode="auto">
            <a:xfrm>
              <a:off x="398" y="1434"/>
              <a:ext cx="2404" cy="635"/>
            </a:xfrm>
            <a:custGeom>
              <a:avLst/>
              <a:gdLst>
                <a:gd name="T0" fmla="*/ 4 w 2721"/>
                <a:gd name="T1" fmla="*/ 12 h 726"/>
                <a:gd name="T2" fmla="*/ 0 w 2721"/>
                <a:gd name="T3" fmla="*/ 11 h 726"/>
                <a:gd name="T4" fmla="*/ 0 w 2721"/>
                <a:gd name="T5" fmla="*/ 6 h 726"/>
                <a:gd name="T6" fmla="*/ 4 w 2721"/>
                <a:gd name="T7" fmla="*/ 5 h 726"/>
                <a:gd name="T8" fmla="*/ 15 w 2721"/>
                <a:gd name="T9" fmla="*/ 4 h 726"/>
                <a:gd name="T10" fmla="*/ 20 w 2721"/>
                <a:gd name="T11" fmla="*/ 3 h 726"/>
                <a:gd name="T12" fmla="*/ 23 w 2721"/>
                <a:gd name="T13" fmla="*/ 0 h 726"/>
                <a:gd name="T14" fmla="*/ 43 w 2721"/>
                <a:gd name="T15" fmla="*/ 0 h 726"/>
                <a:gd name="T16" fmla="*/ 44 w 2721"/>
                <a:gd name="T17" fmla="*/ 3 h 726"/>
                <a:gd name="T18" fmla="*/ 51 w 2721"/>
                <a:gd name="T19" fmla="*/ 5 h 726"/>
                <a:gd name="T20" fmla="*/ 71 w 2721"/>
                <a:gd name="T21" fmla="*/ 6 h 726"/>
                <a:gd name="T22" fmla="*/ 72 w 2721"/>
                <a:gd name="T23" fmla="*/ 10 h 726"/>
                <a:gd name="T24" fmla="*/ 74 w 2721"/>
                <a:gd name="T25" fmla="*/ 10 h 726"/>
                <a:gd name="T26" fmla="*/ 75 w 2721"/>
                <a:gd name="T27" fmla="*/ 13 h 726"/>
                <a:gd name="T28" fmla="*/ 74 w 2721"/>
                <a:gd name="T29" fmla="*/ 14 h 726"/>
                <a:gd name="T30" fmla="*/ 65 w 2721"/>
                <a:gd name="T31" fmla="*/ 15 h 726"/>
                <a:gd name="T32" fmla="*/ 8 w 2721"/>
                <a:gd name="T33" fmla="*/ 15 h 726"/>
                <a:gd name="T34" fmla="*/ 4 w 2721"/>
                <a:gd name="T35" fmla="*/ 12 h 7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21"/>
                <a:gd name="T55" fmla="*/ 0 h 726"/>
                <a:gd name="T56" fmla="*/ 2721 w 2721"/>
                <a:gd name="T57" fmla="*/ 726 h 7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21" h="726">
                  <a:moveTo>
                    <a:pt x="45" y="589"/>
                  </a:moveTo>
                  <a:lnTo>
                    <a:pt x="0" y="544"/>
                  </a:lnTo>
                  <a:lnTo>
                    <a:pt x="0" y="317"/>
                  </a:lnTo>
                  <a:lnTo>
                    <a:pt x="45" y="272"/>
                  </a:lnTo>
                  <a:lnTo>
                    <a:pt x="544" y="227"/>
                  </a:lnTo>
                  <a:lnTo>
                    <a:pt x="725" y="45"/>
                  </a:lnTo>
                  <a:lnTo>
                    <a:pt x="816" y="0"/>
                  </a:lnTo>
                  <a:lnTo>
                    <a:pt x="1542" y="0"/>
                  </a:lnTo>
                  <a:lnTo>
                    <a:pt x="1633" y="45"/>
                  </a:lnTo>
                  <a:lnTo>
                    <a:pt x="1859" y="272"/>
                  </a:lnTo>
                  <a:lnTo>
                    <a:pt x="2540" y="317"/>
                  </a:lnTo>
                  <a:lnTo>
                    <a:pt x="2631" y="499"/>
                  </a:lnTo>
                  <a:lnTo>
                    <a:pt x="2676" y="499"/>
                  </a:lnTo>
                  <a:lnTo>
                    <a:pt x="2721" y="635"/>
                  </a:lnTo>
                  <a:lnTo>
                    <a:pt x="2676" y="680"/>
                  </a:lnTo>
                  <a:lnTo>
                    <a:pt x="2358" y="726"/>
                  </a:lnTo>
                  <a:lnTo>
                    <a:pt x="272" y="726"/>
                  </a:lnTo>
                  <a:lnTo>
                    <a:pt x="45" y="589"/>
                  </a:lnTo>
                  <a:close/>
                </a:path>
              </a:pathLst>
            </a:custGeom>
            <a:solidFill>
              <a:schemeClr val="tx1"/>
            </a:solidFill>
            <a:ln w="9525">
              <a:solidFill>
                <a:schemeClr val="tx1"/>
              </a:solidFill>
              <a:round/>
              <a:headEnd/>
              <a:tailEnd/>
            </a:ln>
          </p:spPr>
          <p:txBody>
            <a:bodyPr/>
            <a:lstStyle/>
            <a:p>
              <a:pPr algn="ctr" eaLnBrk="0" hangingPunct="0"/>
              <a:endParaRPr lang="en-US" sz="1600" dirty="0">
                <a:solidFill>
                  <a:srgbClr val="4D4D4D"/>
                </a:solidFill>
              </a:endParaRPr>
            </a:p>
          </p:txBody>
        </p:sp>
        <p:grpSp>
          <p:nvGrpSpPr>
            <p:cNvPr id="9" name="Group 26"/>
            <p:cNvGrpSpPr>
              <a:grpSpLocks/>
            </p:cNvGrpSpPr>
            <p:nvPr/>
          </p:nvGrpSpPr>
          <p:grpSpPr bwMode="auto">
            <a:xfrm>
              <a:off x="1986" y="1888"/>
              <a:ext cx="363" cy="363"/>
              <a:chOff x="2031" y="2159"/>
              <a:chExt cx="318" cy="318"/>
            </a:xfrm>
          </p:grpSpPr>
          <p:sp>
            <p:nvSpPr>
              <p:cNvPr id="58438" name="Oval 27"/>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39" name="Oval 28"/>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nvGrpSpPr>
            <p:cNvPr id="10" name="Group 29"/>
            <p:cNvGrpSpPr>
              <a:grpSpLocks/>
            </p:cNvGrpSpPr>
            <p:nvPr/>
          </p:nvGrpSpPr>
          <p:grpSpPr bwMode="auto">
            <a:xfrm>
              <a:off x="671" y="1888"/>
              <a:ext cx="363" cy="363"/>
              <a:chOff x="2031" y="2159"/>
              <a:chExt cx="318" cy="318"/>
            </a:xfrm>
          </p:grpSpPr>
          <p:sp>
            <p:nvSpPr>
              <p:cNvPr id="58436" name="Oval 30"/>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37" name="Oval 31"/>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sp>
        <p:nvSpPr>
          <p:cNvPr id="58374" name="Text Box 72"/>
          <p:cNvSpPr txBox="1">
            <a:spLocks noChangeArrowheads="1"/>
          </p:cNvSpPr>
          <p:nvPr/>
        </p:nvSpPr>
        <p:spPr bwMode="auto">
          <a:xfrm>
            <a:off x="3979076" y="2230438"/>
            <a:ext cx="1336675" cy="350837"/>
          </a:xfrm>
          <a:prstGeom prst="rect">
            <a:avLst/>
          </a:prstGeom>
          <a:noFill/>
          <a:ln w="9525">
            <a:noFill/>
            <a:miter lim="800000"/>
            <a:headEnd/>
            <a:tailEnd/>
          </a:ln>
        </p:spPr>
        <p:txBody>
          <a:bodyPr wrap="none" lIns="104287" tIns="52144" rIns="104287" bIns="52144">
            <a:spAutoFit/>
          </a:bodyPr>
          <a:lstStyle/>
          <a:p>
            <a:pPr eaLnBrk="0" hangingPunct="0"/>
            <a:r>
              <a:rPr lang="en-GB" sz="1600" dirty="0">
                <a:latin typeface="Arial Narrow" pitchFamily="34" charset="0"/>
              </a:rPr>
              <a:t>mini/ supermini</a:t>
            </a:r>
          </a:p>
        </p:txBody>
      </p:sp>
      <p:sp>
        <p:nvSpPr>
          <p:cNvPr id="58375" name="Text Box 73"/>
          <p:cNvSpPr txBox="1">
            <a:spLocks noChangeArrowheads="1"/>
          </p:cNvSpPr>
          <p:nvPr/>
        </p:nvSpPr>
        <p:spPr bwMode="auto">
          <a:xfrm>
            <a:off x="4067976" y="3844925"/>
            <a:ext cx="1252538" cy="350838"/>
          </a:xfrm>
          <a:prstGeom prst="rect">
            <a:avLst/>
          </a:prstGeom>
          <a:noFill/>
          <a:ln w="9525">
            <a:noFill/>
            <a:miter lim="800000"/>
            <a:headEnd/>
            <a:tailEnd/>
          </a:ln>
        </p:spPr>
        <p:txBody>
          <a:bodyPr wrap="none" lIns="104287" tIns="52144" rIns="104287" bIns="52144">
            <a:spAutoFit/>
          </a:bodyPr>
          <a:lstStyle/>
          <a:p>
            <a:pPr eaLnBrk="0" hangingPunct="0"/>
            <a:r>
              <a:rPr lang="en-GB" sz="1600" dirty="0">
                <a:latin typeface="Arial Narrow" pitchFamily="34" charset="0"/>
              </a:rPr>
              <a:t>lower medium</a:t>
            </a:r>
          </a:p>
        </p:txBody>
      </p:sp>
      <p:sp>
        <p:nvSpPr>
          <p:cNvPr id="58376" name="Text Box 76"/>
          <p:cNvSpPr txBox="1">
            <a:spLocks noChangeArrowheads="1"/>
          </p:cNvSpPr>
          <p:nvPr/>
        </p:nvSpPr>
        <p:spPr bwMode="auto">
          <a:xfrm>
            <a:off x="4040989" y="5284788"/>
            <a:ext cx="1279525" cy="352425"/>
          </a:xfrm>
          <a:prstGeom prst="rect">
            <a:avLst/>
          </a:prstGeom>
          <a:noFill/>
          <a:ln w="9525">
            <a:noFill/>
            <a:miter lim="800000"/>
            <a:headEnd/>
            <a:tailEnd/>
          </a:ln>
        </p:spPr>
        <p:txBody>
          <a:bodyPr wrap="none" lIns="104287" tIns="52144" rIns="104287" bIns="52144">
            <a:spAutoFit/>
          </a:bodyPr>
          <a:lstStyle/>
          <a:p>
            <a:pPr eaLnBrk="0" hangingPunct="0"/>
            <a:r>
              <a:rPr lang="en-GB" sz="1600" dirty="0">
                <a:latin typeface="Arial Narrow" pitchFamily="34" charset="0"/>
              </a:rPr>
              <a:t>upper medium</a:t>
            </a:r>
          </a:p>
        </p:txBody>
      </p:sp>
      <p:sp>
        <p:nvSpPr>
          <p:cNvPr id="58377" name="Text Box 79"/>
          <p:cNvSpPr txBox="1">
            <a:spLocks noChangeArrowheads="1"/>
          </p:cNvSpPr>
          <p:nvPr/>
        </p:nvSpPr>
        <p:spPr bwMode="auto">
          <a:xfrm>
            <a:off x="4265130" y="1485900"/>
            <a:ext cx="694718" cy="459249"/>
          </a:xfrm>
          <a:prstGeom prst="rect">
            <a:avLst/>
          </a:prstGeom>
          <a:noFill/>
          <a:ln w="9525">
            <a:noFill/>
            <a:miter lim="800000"/>
            <a:headEnd/>
            <a:tailEnd/>
          </a:ln>
        </p:spPr>
        <p:txBody>
          <a:bodyPr wrap="none" lIns="104287" tIns="52144" rIns="104287" bIns="52144">
            <a:spAutoFit/>
          </a:bodyPr>
          <a:lstStyle/>
          <a:p>
            <a:pPr algn="ctr" eaLnBrk="0" hangingPunct="0"/>
            <a:r>
              <a:rPr lang="en-GB" sz="2300" b="1" dirty="0" smtClean="0">
                <a:solidFill>
                  <a:srgbClr val="FFFFFF"/>
                </a:solidFill>
                <a:latin typeface="Arial Narrow" pitchFamily="34" charset="0"/>
              </a:rPr>
              <a:t>32%</a:t>
            </a:r>
            <a:endParaRPr lang="en-GB" sz="2300" b="1" dirty="0">
              <a:solidFill>
                <a:srgbClr val="FFFFFF"/>
              </a:solidFill>
              <a:latin typeface="Arial Narrow" pitchFamily="34" charset="0"/>
            </a:endParaRPr>
          </a:p>
        </p:txBody>
      </p:sp>
      <p:sp>
        <p:nvSpPr>
          <p:cNvPr id="58378" name="Text Box 80"/>
          <p:cNvSpPr txBox="1">
            <a:spLocks noChangeArrowheads="1"/>
          </p:cNvSpPr>
          <p:nvPr/>
        </p:nvSpPr>
        <p:spPr bwMode="auto">
          <a:xfrm>
            <a:off x="4058451" y="2995613"/>
            <a:ext cx="694718" cy="459249"/>
          </a:xfrm>
          <a:prstGeom prst="rect">
            <a:avLst/>
          </a:prstGeom>
          <a:noFill/>
          <a:ln w="9525">
            <a:noFill/>
            <a:miter lim="800000"/>
            <a:headEnd/>
            <a:tailEnd/>
          </a:ln>
        </p:spPr>
        <p:txBody>
          <a:bodyPr wrap="none" lIns="104287" tIns="52144" rIns="104287" bIns="52144">
            <a:spAutoFit/>
          </a:bodyPr>
          <a:lstStyle/>
          <a:p>
            <a:pPr algn="ctr" eaLnBrk="0" hangingPunct="0"/>
            <a:r>
              <a:rPr lang="en-GB" sz="2300" b="1" dirty="0" smtClean="0">
                <a:solidFill>
                  <a:srgbClr val="FFFFFF"/>
                </a:solidFill>
                <a:latin typeface="Arial Narrow" pitchFamily="34" charset="0"/>
              </a:rPr>
              <a:t>28%</a:t>
            </a:r>
            <a:endParaRPr lang="en-GB" sz="2300" b="1" dirty="0">
              <a:solidFill>
                <a:srgbClr val="FFFFFF"/>
              </a:solidFill>
              <a:latin typeface="Arial Narrow" pitchFamily="34" charset="0"/>
            </a:endParaRPr>
          </a:p>
        </p:txBody>
      </p:sp>
      <p:sp>
        <p:nvSpPr>
          <p:cNvPr id="58379" name="Text Box 81"/>
          <p:cNvSpPr txBox="1">
            <a:spLocks noChangeArrowheads="1"/>
          </p:cNvSpPr>
          <p:nvPr/>
        </p:nvSpPr>
        <p:spPr bwMode="auto">
          <a:xfrm>
            <a:off x="3725666" y="4503738"/>
            <a:ext cx="681445" cy="459249"/>
          </a:xfrm>
          <a:prstGeom prst="rect">
            <a:avLst/>
          </a:prstGeom>
          <a:noFill/>
          <a:ln w="9525">
            <a:noFill/>
            <a:miter lim="800000"/>
            <a:headEnd/>
            <a:tailEnd/>
          </a:ln>
        </p:spPr>
        <p:txBody>
          <a:bodyPr wrap="none" lIns="104287" tIns="52144" rIns="104287" bIns="52144">
            <a:spAutoFit/>
          </a:bodyPr>
          <a:lstStyle/>
          <a:p>
            <a:pPr algn="ctr" eaLnBrk="0" hangingPunct="0"/>
            <a:r>
              <a:rPr lang="en-GB" sz="2300" b="1" dirty="0" smtClean="0">
                <a:solidFill>
                  <a:srgbClr val="FFFFFF"/>
                </a:solidFill>
                <a:latin typeface="Arial Narrow" pitchFamily="34" charset="0"/>
              </a:rPr>
              <a:t>11%</a:t>
            </a:r>
            <a:endParaRPr lang="en-GB" sz="2300" b="1" dirty="0">
              <a:solidFill>
                <a:srgbClr val="FFFFFF"/>
              </a:solidFill>
              <a:latin typeface="Arial Narrow" pitchFamily="34" charset="0"/>
            </a:endParaRPr>
          </a:p>
        </p:txBody>
      </p:sp>
      <p:sp>
        <p:nvSpPr>
          <p:cNvPr id="58380" name="AutoShape 86"/>
          <p:cNvSpPr>
            <a:spLocks/>
          </p:cNvSpPr>
          <p:nvPr/>
        </p:nvSpPr>
        <p:spPr bwMode="auto">
          <a:xfrm>
            <a:off x="5455451" y="1181100"/>
            <a:ext cx="312738" cy="4687888"/>
          </a:xfrm>
          <a:prstGeom prst="rightBrace">
            <a:avLst>
              <a:gd name="adj1" fmla="val 48162"/>
              <a:gd name="adj2" fmla="val 50000"/>
            </a:avLst>
          </a:prstGeom>
          <a:noFill/>
          <a:ln w="9525">
            <a:solidFill>
              <a:schemeClr val="tx1"/>
            </a:solidFill>
            <a:round/>
            <a:headEnd/>
            <a:tailEnd/>
          </a:ln>
        </p:spPr>
        <p:txBody>
          <a:bodyPr wrap="none" lIns="104287" tIns="52144" rIns="104287" bIns="52144" anchor="ctr"/>
          <a:lstStyle/>
          <a:p>
            <a:pPr algn="ctr" eaLnBrk="0" hangingPunct="0"/>
            <a:endParaRPr lang="en-US" sz="1600" dirty="0">
              <a:solidFill>
                <a:srgbClr val="4D4D4D"/>
              </a:solidFill>
            </a:endParaRPr>
          </a:p>
        </p:txBody>
      </p:sp>
      <p:sp>
        <p:nvSpPr>
          <p:cNvPr id="58381" name="Text Box 87"/>
          <p:cNvSpPr txBox="1">
            <a:spLocks noChangeArrowheads="1"/>
          </p:cNvSpPr>
          <p:nvPr/>
        </p:nvSpPr>
        <p:spPr bwMode="auto">
          <a:xfrm>
            <a:off x="5766601" y="3325813"/>
            <a:ext cx="620713" cy="382587"/>
          </a:xfrm>
          <a:prstGeom prst="rect">
            <a:avLst/>
          </a:prstGeom>
          <a:noFill/>
          <a:ln w="9525">
            <a:noFill/>
            <a:miter lim="800000"/>
            <a:headEnd/>
            <a:tailEnd/>
          </a:ln>
        </p:spPr>
        <p:txBody>
          <a:bodyPr lIns="104287" tIns="52144" rIns="104287" bIns="52144">
            <a:spAutoFit/>
          </a:bodyPr>
          <a:lstStyle/>
          <a:p>
            <a:pPr eaLnBrk="0" hangingPunct="0">
              <a:spcBef>
                <a:spcPct val="50000"/>
              </a:spcBef>
            </a:pPr>
            <a:r>
              <a:rPr lang="en-GB" sz="1800" dirty="0" smtClean="0">
                <a:latin typeface="Arial Narrow" pitchFamily="34" charset="0"/>
              </a:rPr>
              <a:t>71%</a:t>
            </a:r>
            <a:endParaRPr lang="en-GB" sz="1800" dirty="0">
              <a:latin typeface="Arial Narrow" pitchFamily="34" charset="0"/>
            </a:endParaRPr>
          </a:p>
        </p:txBody>
      </p:sp>
      <p:sp>
        <p:nvSpPr>
          <p:cNvPr id="58382" name="Rectangle 89"/>
          <p:cNvSpPr>
            <a:spLocks noChangeArrowheads="1"/>
          </p:cNvSpPr>
          <p:nvPr/>
        </p:nvSpPr>
        <p:spPr bwMode="auto">
          <a:xfrm>
            <a:off x="1599903" y="6868804"/>
            <a:ext cx="5760640" cy="413083"/>
          </a:xfrm>
          <a:prstGeom prst="rect">
            <a:avLst/>
          </a:prstGeom>
          <a:noFill/>
          <a:ln w="9525">
            <a:noFill/>
            <a:miter lim="800000"/>
            <a:headEnd/>
            <a:tailEnd/>
          </a:ln>
        </p:spPr>
        <p:txBody>
          <a:bodyPr wrap="square" lIns="104287" tIns="52144" rIns="104287" bIns="52144">
            <a:spAutoFit/>
          </a:bodyPr>
          <a:lstStyle/>
          <a:p>
            <a:pPr marL="614363" indent="-614363" eaLnBrk="0" hangingPunct="0"/>
            <a:r>
              <a:rPr lang="en-GB" sz="1000" dirty="0" smtClean="0">
                <a:solidFill>
                  <a:srgbClr val="4D4D4D"/>
                </a:solidFill>
                <a:latin typeface="+mn-lt"/>
              </a:rPr>
              <a:t>SQ16/SQ17  What is the make and model of the vehicle in the household that you mainly drive? </a:t>
            </a:r>
          </a:p>
          <a:p>
            <a:pPr marL="614363" indent="-614363" eaLnBrk="0" hangingPunct="0"/>
            <a:r>
              <a:rPr lang="en-GB" sz="1000" dirty="0" smtClean="0">
                <a:solidFill>
                  <a:srgbClr val="4D4D4D"/>
                </a:solidFill>
                <a:latin typeface="+mn-lt"/>
              </a:rPr>
              <a:t>Base: motor vehicle owners (n=1,542)  </a:t>
            </a:r>
            <a:endParaRPr lang="en-GB" sz="1000" dirty="0">
              <a:solidFill>
                <a:srgbClr val="4D4D4D"/>
              </a:solidFill>
              <a:latin typeface="+mn-lt"/>
            </a:endParaRPr>
          </a:p>
        </p:txBody>
      </p:sp>
      <p:grpSp>
        <p:nvGrpSpPr>
          <p:cNvPr id="11" name="Group 32"/>
          <p:cNvGrpSpPr>
            <a:grpSpLocks/>
          </p:cNvGrpSpPr>
          <p:nvPr/>
        </p:nvGrpSpPr>
        <p:grpSpPr bwMode="auto">
          <a:xfrm>
            <a:off x="6978661" y="1457325"/>
            <a:ext cx="1397000" cy="714375"/>
            <a:chOff x="2666" y="1933"/>
            <a:chExt cx="2312" cy="1066"/>
          </a:xfrm>
        </p:grpSpPr>
        <p:sp>
          <p:nvSpPr>
            <p:cNvPr id="58425" name="Freeform 33"/>
            <p:cNvSpPr>
              <a:spLocks/>
            </p:cNvSpPr>
            <p:nvPr/>
          </p:nvSpPr>
          <p:spPr bwMode="auto">
            <a:xfrm>
              <a:off x="2666" y="1933"/>
              <a:ext cx="2312" cy="867"/>
            </a:xfrm>
            <a:custGeom>
              <a:avLst/>
              <a:gdLst>
                <a:gd name="T0" fmla="*/ 26 w 2312"/>
                <a:gd name="T1" fmla="*/ 821 h 867"/>
                <a:gd name="T2" fmla="*/ 0 w 2312"/>
                <a:gd name="T3" fmla="*/ 708 h 867"/>
                <a:gd name="T4" fmla="*/ 0 w 2312"/>
                <a:gd name="T5" fmla="*/ 509 h 867"/>
                <a:gd name="T6" fmla="*/ 44 w 2312"/>
                <a:gd name="T7" fmla="*/ 398 h 867"/>
                <a:gd name="T8" fmla="*/ 236 w 2312"/>
                <a:gd name="T9" fmla="*/ 176 h 867"/>
                <a:gd name="T10" fmla="*/ 434 w 2312"/>
                <a:gd name="T11" fmla="*/ 42 h 867"/>
                <a:gd name="T12" fmla="*/ 1034 w 2312"/>
                <a:gd name="T13" fmla="*/ 0 h 867"/>
                <a:gd name="T14" fmla="*/ 1412 w 2312"/>
                <a:gd name="T15" fmla="*/ 17 h 867"/>
                <a:gd name="T16" fmla="*/ 1568 w 2312"/>
                <a:gd name="T17" fmla="*/ 107 h 867"/>
                <a:gd name="T18" fmla="*/ 1688 w 2312"/>
                <a:gd name="T19" fmla="*/ 215 h 867"/>
                <a:gd name="T20" fmla="*/ 1838 w 2312"/>
                <a:gd name="T21" fmla="*/ 335 h 867"/>
                <a:gd name="T22" fmla="*/ 2000 w 2312"/>
                <a:gd name="T23" fmla="*/ 377 h 867"/>
                <a:gd name="T24" fmla="*/ 2132 w 2312"/>
                <a:gd name="T25" fmla="*/ 425 h 867"/>
                <a:gd name="T26" fmla="*/ 2252 w 2312"/>
                <a:gd name="T27" fmla="*/ 485 h 867"/>
                <a:gd name="T28" fmla="*/ 2294 w 2312"/>
                <a:gd name="T29" fmla="*/ 563 h 867"/>
                <a:gd name="T30" fmla="*/ 2312 w 2312"/>
                <a:gd name="T31" fmla="*/ 797 h 867"/>
                <a:gd name="T32" fmla="*/ 2083 w 2312"/>
                <a:gd name="T33" fmla="*/ 867 h 867"/>
                <a:gd name="T34" fmla="*/ 240 w 2312"/>
                <a:gd name="T35" fmla="*/ 867 h 867"/>
                <a:gd name="T36" fmla="*/ 26 w 2312"/>
                <a:gd name="T37" fmla="*/ 821 h 86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12"/>
                <a:gd name="T58" fmla="*/ 0 h 867"/>
                <a:gd name="T59" fmla="*/ 2312 w 2312"/>
                <a:gd name="T60" fmla="*/ 867 h 86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12" h="867">
                  <a:moveTo>
                    <a:pt x="26" y="821"/>
                  </a:moveTo>
                  <a:lnTo>
                    <a:pt x="0" y="708"/>
                  </a:lnTo>
                  <a:lnTo>
                    <a:pt x="0" y="509"/>
                  </a:lnTo>
                  <a:lnTo>
                    <a:pt x="44" y="398"/>
                  </a:lnTo>
                  <a:lnTo>
                    <a:pt x="236" y="176"/>
                  </a:lnTo>
                  <a:lnTo>
                    <a:pt x="434" y="42"/>
                  </a:lnTo>
                  <a:lnTo>
                    <a:pt x="1034" y="0"/>
                  </a:lnTo>
                  <a:lnTo>
                    <a:pt x="1412" y="17"/>
                  </a:lnTo>
                  <a:lnTo>
                    <a:pt x="1568" y="107"/>
                  </a:lnTo>
                  <a:lnTo>
                    <a:pt x="1688" y="215"/>
                  </a:lnTo>
                  <a:lnTo>
                    <a:pt x="1838" y="335"/>
                  </a:lnTo>
                  <a:lnTo>
                    <a:pt x="2000" y="377"/>
                  </a:lnTo>
                  <a:lnTo>
                    <a:pt x="2132" y="425"/>
                  </a:lnTo>
                  <a:lnTo>
                    <a:pt x="2252" y="485"/>
                  </a:lnTo>
                  <a:lnTo>
                    <a:pt x="2294" y="563"/>
                  </a:lnTo>
                  <a:lnTo>
                    <a:pt x="2312" y="797"/>
                  </a:lnTo>
                  <a:lnTo>
                    <a:pt x="2083" y="867"/>
                  </a:lnTo>
                  <a:lnTo>
                    <a:pt x="240" y="867"/>
                  </a:lnTo>
                  <a:lnTo>
                    <a:pt x="26" y="821"/>
                  </a:lnTo>
                  <a:close/>
                </a:path>
              </a:pathLst>
            </a:custGeom>
            <a:solidFill>
              <a:schemeClr val="tx1"/>
            </a:solidFill>
            <a:ln w="9525">
              <a:solidFill>
                <a:schemeClr val="tx1"/>
              </a:solidFill>
              <a:round/>
              <a:headEnd/>
              <a:tailEnd/>
            </a:ln>
          </p:spPr>
          <p:txBody>
            <a:bodyPr/>
            <a:lstStyle/>
            <a:p>
              <a:pPr algn="ctr" eaLnBrk="0" hangingPunct="0"/>
              <a:endParaRPr lang="en-US" sz="1600" dirty="0">
                <a:solidFill>
                  <a:srgbClr val="4D4D4D"/>
                </a:solidFill>
              </a:endParaRPr>
            </a:p>
          </p:txBody>
        </p:sp>
        <p:grpSp>
          <p:nvGrpSpPr>
            <p:cNvPr id="12" name="Group 34"/>
            <p:cNvGrpSpPr>
              <a:grpSpLocks/>
            </p:cNvGrpSpPr>
            <p:nvPr/>
          </p:nvGrpSpPr>
          <p:grpSpPr bwMode="auto">
            <a:xfrm>
              <a:off x="4254" y="2636"/>
              <a:ext cx="363" cy="363"/>
              <a:chOff x="2031" y="2159"/>
              <a:chExt cx="318" cy="318"/>
            </a:xfrm>
          </p:grpSpPr>
          <p:sp>
            <p:nvSpPr>
              <p:cNvPr id="58430" name="Oval 35"/>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31" name="Oval 36"/>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nvGrpSpPr>
            <p:cNvPr id="13" name="Group 37"/>
            <p:cNvGrpSpPr>
              <a:grpSpLocks/>
            </p:cNvGrpSpPr>
            <p:nvPr/>
          </p:nvGrpSpPr>
          <p:grpSpPr bwMode="auto">
            <a:xfrm>
              <a:off x="2984" y="2636"/>
              <a:ext cx="363" cy="363"/>
              <a:chOff x="2031" y="2159"/>
              <a:chExt cx="318" cy="318"/>
            </a:xfrm>
          </p:grpSpPr>
          <p:sp>
            <p:nvSpPr>
              <p:cNvPr id="58428" name="Oval 38"/>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29" name="Oval 39"/>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grpSp>
        <p:nvGrpSpPr>
          <p:cNvPr id="14" name="Group 40"/>
          <p:cNvGrpSpPr>
            <a:grpSpLocks/>
          </p:cNvGrpSpPr>
          <p:nvPr/>
        </p:nvGrpSpPr>
        <p:grpSpPr bwMode="auto">
          <a:xfrm>
            <a:off x="6978661" y="3602038"/>
            <a:ext cx="1552575" cy="795337"/>
            <a:chOff x="2031" y="2069"/>
            <a:chExt cx="2450" cy="1315"/>
          </a:xfrm>
        </p:grpSpPr>
        <p:sp>
          <p:nvSpPr>
            <p:cNvPr id="58409" name="Rectangle 41"/>
            <p:cNvSpPr>
              <a:spLocks noChangeArrowheads="1"/>
            </p:cNvSpPr>
            <p:nvPr/>
          </p:nvSpPr>
          <p:spPr bwMode="auto">
            <a:xfrm>
              <a:off x="2077" y="3022"/>
              <a:ext cx="2404" cy="90"/>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sp>
          <p:nvSpPr>
            <p:cNvPr id="58410" name="Freeform 42"/>
            <p:cNvSpPr>
              <a:spLocks/>
            </p:cNvSpPr>
            <p:nvPr/>
          </p:nvSpPr>
          <p:spPr bwMode="auto">
            <a:xfrm>
              <a:off x="2031" y="2205"/>
              <a:ext cx="2450" cy="862"/>
            </a:xfrm>
            <a:custGeom>
              <a:avLst/>
              <a:gdLst>
                <a:gd name="T0" fmla="*/ 2570 w 2132"/>
                <a:gd name="T1" fmla="*/ 817 h 862"/>
                <a:gd name="T2" fmla="*/ 0 w 2132"/>
                <a:gd name="T3" fmla="*/ 681 h 862"/>
                <a:gd name="T4" fmla="*/ 0 w 2132"/>
                <a:gd name="T5" fmla="*/ 409 h 862"/>
                <a:gd name="T6" fmla="*/ 7683 w 2132"/>
                <a:gd name="T7" fmla="*/ 46 h 862"/>
                <a:gd name="T8" fmla="*/ 12799 w 2132"/>
                <a:gd name="T9" fmla="*/ 0 h 862"/>
                <a:gd name="T10" fmla="*/ 71544 w 2132"/>
                <a:gd name="T11" fmla="*/ 0 h 862"/>
                <a:gd name="T12" fmla="*/ 79249 w 2132"/>
                <a:gd name="T13" fmla="*/ 46 h 862"/>
                <a:gd name="T14" fmla="*/ 89441 w 2132"/>
                <a:gd name="T15" fmla="*/ 363 h 862"/>
                <a:gd name="T16" fmla="*/ 115045 w 2132"/>
                <a:gd name="T17" fmla="*/ 409 h 862"/>
                <a:gd name="T18" fmla="*/ 117629 w 2132"/>
                <a:gd name="T19" fmla="*/ 454 h 862"/>
                <a:gd name="T20" fmla="*/ 120168 w 2132"/>
                <a:gd name="T21" fmla="*/ 771 h 862"/>
                <a:gd name="T22" fmla="*/ 117629 w 2132"/>
                <a:gd name="T23" fmla="*/ 817 h 862"/>
                <a:gd name="T24" fmla="*/ 115045 w 2132"/>
                <a:gd name="T25" fmla="*/ 862 h 862"/>
                <a:gd name="T26" fmla="*/ 102256 w 2132"/>
                <a:gd name="T27" fmla="*/ 862 h 8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32"/>
                <a:gd name="T43" fmla="*/ 0 h 862"/>
                <a:gd name="T44" fmla="*/ 2132 w 2132"/>
                <a:gd name="T45" fmla="*/ 862 h 86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32" h="862">
                  <a:moveTo>
                    <a:pt x="45" y="817"/>
                  </a:moveTo>
                  <a:lnTo>
                    <a:pt x="0" y="681"/>
                  </a:lnTo>
                  <a:lnTo>
                    <a:pt x="0" y="409"/>
                  </a:lnTo>
                  <a:lnTo>
                    <a:pt x="136" y="46"/>
                  </a:lnTo>
                  <a:lnTo>
                    <a:pt x="227" y="0"/>
                  </a:lnTo>
                  <a:lnTo>
                    <a:pt x="1270" y="0"/>
                  </a:lnTo>
                  <a:lnTo>
                    <a:pt x="1406" y="46"/>
                  </a:lnTo>
                  <a:lnTo>
                    <a:pt x="1587" y="363"/>
                  </a:lnTo>
                  <a:lnTo>
                    <a:pt x="2041" y="409"/>
                  </a:lnTo>
                  <a:lnTo>
                    <a:pt x="2086" y="454"/>
                  </a:lnTo>
                  <a:lnTo>
                    <a:pt x="2132" y="771"/>
                  </a:lnTo>
                  <a:lnTo>
                    <a:pt x="2086" y="817"/>
                  </a:lnTo>
                  <a:lnTo>
                    <a:pt x="2041" y="862"/>
                  </a:lnTo>
                  <a:lnTo>
                    <a:pt x="1814" y="862"/>
                  </a:lnTo>
                </a:path>
              </a:pathLst>
            </a:custGeom>
            <a:solidFill>
              <a:schemeClr val="tx1"/>
            </a:solidFill>
            <a:ln w="9525">
              <a:solidFill>
                <a:schemeClr val="tx1"/>
              </a:solidFill>
              <a:round/>
              <a:headEnd/>
              <a:tailEnd/>
            </a:ln>
          </p:spPr>
          <p:txBody>
            <a:bodyPr/>
            <a:lstStyle/>
            <a:p>
              <a:pPr algn="ctr" eaLnBrk="0" hangingPunct="0"/>
              <a:endParaRPr lang="en-US" sz="1600" dirty="0">
                <a:solidFill>
                  <a:srgbClr val="4D4D4D"/>
                </a:solidFill>
              </a:endParaRPr>
            </a:p>
          </p:txBody>
        </p:sp>
        <p:sp>
          <p:nvSpPr>
            <p:cNvPr id="58411" name="Rectangle 43"/>
            <p:cNvSpPr>
              <a:spLocks noChangeArrowheads="1"/>
            </p:cNvSpPr>
            <p:nvPr/>
          </p:nvSpPr>
          <p:spPr bwMode="auto">
            <a:xfrm>
              <a:off x="2213" y="2115"/>
              <a:ext cx="1179" cy="45"/>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sp>
          <p:nvSpPr>
            <p:cNvPr id="58412" name="Rectangle 44"/>
            <p:cNvSpPr>
              <a:spLocks noChangeArrowheads="1"/>
            </p:cNvSpPr>
            <p:nvPr/>
          </p:nvSpPr>
          <p:spPr bwMode="auto">
            <a:xfrm>
              <a:off x="2258" y="2069"/>
              <a:ext cx="45" cy="227"/>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sp>
          <p:nvSpPr>
            <p:cNvPr id="58413" name="Rectangle 45"/>
            <p:cNvSpPr>
              <a:spLocks noChangeArrowheads="1"/>
            </p:cNvSpPr>
            <p:nvPr/>
          </p:nvSpPr>
          <p:spPr bwMode="auto">
            <a:xfrm>
              <a:off x="3301" y="2069"/>
              <a:ext cx="45" cy="227"/>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sp>
          <p:nvSpPr>
            <p:cNvPr id="58414" name="Freeform 46"/>
            <p:cNvSpPr>
              <a:spLocks/>
            </p:cNvSpPr>
            <p:nvPr/>
          </p:nvSpPr>
          <p:spPr bwMode="auto">
            <a:xfrm>
              <a:off x="2122" y="3067"/>
              <a:ext cx="272" cy="136"/>
            </a:xfrm>
            <a:custGeom>
              <a:avLst/>
              <a:gdLst>
                <a:gd name="T0" fmla="*/ 0 w 272"/>
                <a:gd name="T1" fmla="*/ 45 h 136"/>
                <a:gd name="T2" fmla="*/ 45 w 272"/>
                <a:gd name="T3" fmla="*/ 136 h 136"/>
                <a:gd name="T4" fmla="*/ 227 w 272"/>
                <a:gd name="T5" fmla="*/ 136 h 136"/>
                <a:gd name="T6" fmla="*/ 272 w 272"/>
                <a:gd name="T7" fmla="*/ 0 h 136"/>
                <a:gd name="T8" fmla="*/ 0 60000 65536"/>
                <a:gd name="T9" fmla="*/ 0 60000 65536"/>
                <a:gd name="T10" fmla="*/ 0 60000 65536"/>
                <a:gd name="T11" fmla="*/ 0 60000 65536"/>
                <a:gd name="T12" fmla="*/ 0 w 272"/>
                <a:gd name="T13" fmla="*/ 0 h 136"/>
                <a:gd name="T14" fmla="*/ 272 w 272"/>
                <a:gd name="T15" fmla="*/ 136 h 136"/>
              </a:gdLst>
              <a:ahLst/>
              <a:cxnLst>
                <a:cxn ang="T8">
                  <a:pos x="T0" y="T1"/>
                </a:cxn>
                <a:cxn ang="T9">
                  <a:pos x="T2" y="T3"/>
                </a:cxn>
                <a:cxn ang="T10">
                  <a:pos x="T4" y="T5"/>
                </a:cxn>
                <a:cxn ang="T11">
                  <a:pos x="T6" y="T7"/>
                </a:cxn>
              </a:cxnLst>
              <a:rect l="T12" t="T13" r="T14" b="T15"/>
              <a:pathLst>
                <a:path w="272" h="136">
                  <a:moveTo>
                    <a:pt x="0" y="45"/>
                  </a:moveTo>
                  <a:lnTo>
                    <a:pt x="45" y="136"/>
                  </a:lnTo>
                  <a:lnTo>
                    <a:pt x="227" y="136"/>
                  </a:lnTo>
                  <a:lnTo>
                    <a:pt x="272" y="0"/>
                  </a:lnTo>
                </a:path>
              </a:pathLst>
            </a:custGeom>
            <a:solidFill>
              <a:schemeClr val="tx1"/>
            </a:solidFill>
            <a:ln w="9525">
              <a:solidFill>
                <a:schemeClr val="tx1"/>
              </a:solidFill>
              <a:round/>
              <a:headEnd/>
              <a:tailEnd/>
            </a:ln>
          </p:spPr>
          <p:txBody>
            <a:bodyPr/>
            <a:lstStyle/>
            <a:p>
              <a:pPr algn="ctr" eaLnBrk="0" hangingPunct="0"/>
              <a:endParaRPr lang="en-US" sz="1600" dirty="0">
                <a:solidFill>
                  <a:srgbClr val="4D4D4D"/>
                </a:solidFill>
              </a:endParaRPr>
            </a:p>
          </p:txBody>
        </p:sp>
        <p:grpSp>
          <p:nvGrpSpPr>
            <p:cNvPr id="15" name="Group 47"/>
            <p:cNvGrpSpPr>
              <a:grpSpLocks/>
            </p:cNvGrpSpPr>
            <p:nvPr/>
          </p:nvGrpSpPr>
          <p:grpSpPr bwMode="auto">
            <a:xfrm>
              <a:off x="2303" y="2931"/>
              <a:ext cx="453" cy="453"/>
              <a:chOff x="2031" y="2159"/>
              <a:chExt cx="318" cy="318"/>
            </a:xfrm>
          </p:grpSpPr>
          <p:sp>
            <p:nvSpPr>
              <p:cNvPr id="58423" name="Oval 48"/>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24" name="Oval 49"/>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sp>
          <p:nvSpPr>
            <p:cNvPr id="58416" name="Rectangle 50"/>
            <p:cNvSpPr>
              <a:spLocks noChangeArrowheads="1"/>
            </p:cNvSpPr>
            <p:nvPr/>
          </p:nvSpPr>
          <p:spPr bwMode="auto">
            <a:xfrm>
              <a:off x="3347" y="2976"/>
              <a:ext cx="45" cy="227"/>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sp>
          <p:nvSpPr>
            <p:cNvPr id="58417" name="Rectangle 51"/>
            <p:cNvSpPr>
              <a:spLocks noChangeArrowheads="1"/>
            </p:cNvSpPr>
            <p:nvPr/>
          </p:nvSpPr>
          <p:spPr bwMode="auto">
            <a:xfrm>
              <a:off x="3574" y="2976"/>
              <a:ext cx="45" cy="227"/>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sp>
          <p:nvSpPr>
            <p:cNvPr id="58418" name="Rectangle 52"/>
            <p:cNvSpPr>
              <a:spLocks noChangeArrowheads="1"/>
            </p:cNvSpPr>
            <p:nvPr/>
          </p:nvSpPr>
          <p:spPr bwMode="auto">
            <a:xfrm>
              <a:off x="2757" y="3158"/>
              <a:ext cx="1678" cy="45"/>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sp>
          <p:nvSpPr>
            <p:cNvPr id="58419" name="Rectangle 53"/>
            <p:cNvSpPr>
              <a:spLocks noChangeArrowheads="1"/>
            </p:cNvSpPr>
            <p:nvPr/>
          </p:nvSpPr>
          <p:spPr bwMode="auto">
            <a:xfrm>
              <a:off x="2893" y="2976"/>
              <a:ext cx="45" cy="227"/>
            </a:xfrm>
            <a:prstGeom prst="rect">
              <a:avLst/>
            </a:prstGeom>
            <a:solidFill>
              <a:schemeClr val="tx1"/>
            </a:solidFill>
            <a:ln w="9525">
              <a:solidFill>
                <a:schemeClr val="tx1"/>
              </a:solidFill>
              <a:miter lim="800000"/>
              <a:headEnd/>
              <a:tailEnd/>
            </a:ln>
          </p:spPr>
          <p:txBody>
            <a:bodyPr wrap="none" anchor="ctr"/>
            <a:lstStyle/>
            <a:p>
              <a:pPr algn="ctr" eaLnBrk="0" hangingPunct="0"/>
              <a:endParaRPr lang="en-US" sz="1600" dirty="0">
                <a:solidFill>
                  <a:srgbClr val="4D4D4D"/>
                </a:solidFill>
              </a:endParaRPr>
            </a:p>
          </p:txBody>
        </p:sp>
        <p:grpSp>
          <p:nvGrpSpPr>
            <p:cNvPr id="16" name="Group 54"/>
            <p:cNvGrpSpPr>
              <a:grpSpLocks/>
            </p:cNvGrpSpPr>
            <p:nvPr/>
          </p:nvGrpSpPr>
          <p:grpSpPr bwMode="auto">
            <a:xfrm>
              <a:off x="3710" y="2931"/>
              <a:ext cx="453" cy="453"/>
              <a:chOff x="2031" y="2159"/>
              <a:chExt cx="318" cy="318"/>
            </a:xfrm>
          </p:grpSpPr>
          <p:sp>
            <p:nvSpPr>
              <p:cNvPr id="58421" name="Oval 55"/>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22" name="Oval 56"/>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grpSp>
        <p:nvGrpSpPr>
          <p:cNvPr id="17" name="Group 57"/>
          <p:cNvGrpSpPr>
            <a:grpSpLocks/>
          </p:cNvGrpSpPr>
          <p:nvPr/>
        </p:nvGrpSpPr>
        <p:grpSpPr bwMode="auto">
          <a:xfrm>
            <a:off x="6978661" y="4872038"/>
            <a:ext cx="1320800" cy="717550"/>
            <a:chOff x="1986" y="2387"/>
            <a:chExt cx="2087" cy="998"/>
          </a:xfrm>
        </p:grpSpPr>
        <p:sp>
          <p:nvSpPr>
            <p:cNvPr id="58401" name="Freeform 58"/>
            <p:cNvSpPr>
              <a:spLocks/>
            </p:cNvSpPr>
            <p:nvPr/>
          </p:nvSpPr>
          <p:spPr bwMode="auto">
            <a:xfrm>
              <a:off x="1986" y="2387"/>
              <a:ext cx="2076" cy="817"/>
            </a:xfrm>
            <a:custGeom>
              <a:avLst/>
              <a:gdLst>
                <a:gd name="T0" fmla="*/ 52 w 2076"/>
                <a:gd name="T1" fmla="*/ 817 h 817"/>
                <a:gd name="T2" fmla="*/ 0 w 2076"/>
                <a:gd name="T3" fmla="*/ 681 h 817"/>
                <a:gd name="T4" fmla="*/ 0 w 2076"/>
                <a:gd name="T5" fmla="*/ 409 h 817"/>
                <a:gd name="T6" fmla="*/ 156 w 2076"/>
                <a:gd name="T7" fmla="*/ 46 h 817"/>
                <a:gd name="T8" fmla="*/ 261 w 2076"/>
                <a:gd name="T9" fmla="*/ 0 h 817"/>
                <a:gd name="T10" fmla="*/ 1459 w 2076"/>
                <a:gd name="T11" fmla="*/ 0 h 817"/>
                <a:gd name="T12" fmla="*/ 1585 w 2076"/>
                <a:gd name="T13" fmla="*/ 13 h 817"/>
                <a:gd name="T14" fmla="*/ 1639 w 2076"/>
                <a:gd name="T15" fmla="*/ 61 h 817"/>
                <a:gd name="T16" fmla="*/ 1729 w 2076"/>
                <a:gd name="T17" fmla="*/ 187 h 817"/>
                <a:gd name="T18" fmla="*/ 1807 w 2076"/>
                <a:gd name="T19" fmla="*/ 301 h 817"/>
                <a:gd name="T20" fmla="*/ 1951 w 2076"/>
                <a:gd name="T21" fmla="*/ 337 h 817"/>
                <a:gd name="T22" fmla="*/ 2040 w 2076"/>
                <a:gd name="T23" fmla="*/ 391 h 817"/>
                <a:gd name="T24" fmla="*/ 2076 w 2076"/>
                <a:gd name="T25" fmla="*/ 547 h 817"/>
                <a:gd name="T26" fmla="*/ 2052 w 2076"/>
                <a:gd name="T27" fmla="*/ 817 h 8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76"/>
                <a:gd name="T43" fmla="*/ 0 h 817"/>
                <a:gd name="T44" fmla="*/ 2076 w 2076"/>
                <a:gd name="T45" fmla="*/ 817 h 8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76" h="817">
                  <a:moveTo>
                    <a:pt x="52" y="817"/>
                  </a:moveTo>
                  <a:lnTo>
                    <a:pt x="0" y="681"/>
                  </a:lnTo>
                  <a:lnTo>
                    <a:pt x="0" y="409"/>
                  </a:lnTo>
                  <a:lnTo>
                    <a:pt x="156" y="46"/>
                  </a:lnTo>
                  <a:lnTo>
                    <a:pt x="261" y="0"/>
                  </a:lnTo>
                  <a:lnTo>
                    <a:pt x="1459" y="0"/>
                  </a:lnTo>
                  <a:lnTo>
                    <a:pt x="1585" y="13"/>
                  </a:lnTo>
                  <a:lnTo>
                    <a:pt x="1639" y="61"/>
                  </a:lnTo>
                  <a:lnTo>
                    <a:pt x="1729" y="187"/>
                  </a:lnTo>
                  <a:lnTo>
                    <a:pt x="1807" y="301"/>
                  </a:lnTo>
                  <a:lnTo>
                    <a:pt x="1951" y="337"/>
                  </a:lnTo>
                  <a:lnTo>
                    <a:pt x="2040" y="391"/>
                  </a:lnTo>
                  <a:lnTo>
                    <a:pt x="2076" y="547"/>
                  </a:lnTo>
                  <a:lnTo>
                    <a:pt x="2052" y="817"/>
                  </a:lnTo>
                </a:path>
              </a:pathLst>
            </a:custGeom>
            <a:solidFill>
              <a:schemeClr val="tx1"/>
            </a:solidFill>
            <a:ln w="9525">
              <a:solidFill>
                <a:schemeClr val="tx1"/>
              </a:solidFill>
              <a:round/>
              <a:headEnd/>
              <a:tailEnd/>
            </a:ln>
          </p:spPr>
          <p:txBody>
            <a:bodyPr/>
            <a:lstStyle/>
            <a:p>
              <a:pPr algn="ctr" eaLnBrk="0" hangingPunct="0"/>
              <a:endParaRPr lang="en-US" sz="1600" dirty="0">
                <a:solidFill>
                  <a:srgbClr val="4D4D4D"/>
                </a:solidFill>
              </a:endParaRPr>
            </a:p>
          </p:txBody>
        </p:sp>
        <p:sp>
          <p:nvSpPr>
            <p:cNvPr id="58402" name="AutoShape 59"/>
            <p:cNvSpPr>
              <a:spLocks noChangeArrowheads="1"/>
            </p:cNvSpPr>
            <p:nvPr/>
          </p:nvSpPr>
          <p:spPr bwMode="auto">
            <a:xfrm>
              <a:off x="1986" y="3158"/>
              <a:ext cx="2087" cy="91"/>
            </a:xfrm>
            <a:prstGeom prst="roundRect">
              <a:avLst>
                <a:gd name="adj" fmla="val 50000"/>
              </a:avLst>
            </a:prstGeom>
            <a:solidFill>
              <a:schemeClr val="tx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nvGrpSpPr>
            <p:cNvPr id="18" name="Group 60"/>
            <p:cNvGrpSpPr>
              <a:grpSpLocks/>
            </p:cNvGrpSpPr>
            <p:nvPr/>
          </p:nvGrpSpPr>
          <p:grpSpPr bwMode="auto">
            <a:xfrm>
              <a:off x="3528" y="3067"/>
              <a:ext cx="317" cy="318"/>
              <a:chOff x="2031" y="2159"/>
              <a:chExt cx="318" cy="318"/>
            </a:xfrm>
          </p:grpSpPr>
          <p:sp>
            <p:nvSpPr>
              <p:cNvPr id="58407" name="Oval 61"/>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08" name="Oval 62"/>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nvGrpSpPr>
            <p:cNvPr id="19" name="Group 63"/>
            <p:cNvGrpSpPr>
              <a:grpSpLocks/>
            </p:cNvGrpSpPr>
            <p:nvPr/>
          </p:nvGrpSpPr>
          <p:grpSpPr bwMode="auto">
            <a:xfrm>
              <a:off x="2167" y="3067"/>
              <a:ext cx="317" cy="318"/>
              <a:chOff x="2031" y="2159"/>
              <a:chExt cx="318" cy="318"/>
            </a:xfrm>
          </p:grpSpPr>
          <p:sp>
            <p:nvSpPr>
              <p:cNvPr id="58405" name="Oval 64"/>
              <p:cNvSpPr>
                <a:spLocks noChangeArrowheads="1"/>
              </p:cNvSpPr>
              <p:nvPr/>
            </p:nvSpPr>
            <p:spPr bwMode="auto">
              <a:xfrm>
                <a:off x="2031" y="2159"/>
                <a:ext cx="318" cy="318"/>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06" name="Oval 65"/>
              <p:cNvSpPr>
                <a:spLocks noChangeArrowheads="1"/>
              </p:cNvSpPr>
              <p:nvPr/>
            </p:nvSpPr>
            <p:spPr bwMode="auto">
              <a:xfrm>
                <a:off x="2122" y="2251"/>
                <a:ext cx="136" cy="136"/>
              </a:xfrm>
              <a:prstGeom prst="ellipse">
                <a:avLst/>
              </a:prstGeom>
              <a:solidFill>
                <a:schemeClr val="bg1"/>
              </a:solidFill>
              <a:ln w="9525">
                <a:solidFill>
                  <a:schemeClr val="tx1"/>
                </a:solidFill>
                <a:round/>
                <a:headEnd/>
                <a:tailEnd/>
              </a:ln>
            </p:spPr>
            <p:txBody>
              <a:bodyPr wrap="none" anchor="ctr"/>
              <a:lstStyle/>
              <a:p>
                <a:pPr algn="ctr" eaLnBrk="0" hangingPunct="0"/>
                <a:endParaRPr lang="en-US" sz="1600" dirty="0">
                  <a:solidFill>
                    <a:srgbClr val="4D4D4D"/>
                  </a:solidFill>
                </a:endParaRPr>
              </a:p>
            </p:txBody>
          </p:sp>
        </p:grpSp>
      </p:grpSp>
      <p:grpSp>
        <p:nvGrpSpPr>
          <p:cNvPr id="20" name="Group 66"/>
          <p:cNvGrpSpPr>
            <a:grpSpLocks/>
          </p:cNvGrpSpPr>
          <p:nvPr/>
        </p:nvGrpSpPr>
        <p:grpSpPr bwMode="auto">
          <a:xfrm>
            <a:off x="6978661" y="2568575"/>
            <a:ext cx="1630363" cy="608013"/>
            <a:chOff x="2258" y="2296"/>
            <a:chExt cx="2767" cy="854"/>
          </a:xfrm>
        </p:grpSpPr>
        <p:sp>
          <p:nvSpPr>
            <p:cNvPr id="58396" name="Freeform 67"/>
            <p:cNvSpPr>
              <a:spLocks/>
            </p:cNvSpPr>
            <p:nvPr/>
          </p:nvSpPr>
          <p:spPr bwMode="auto">
            <a:xfrm>
              <a:off x="2258" y="2296"/>
              <a:ext cx="2767" cy="680"/>
            </a:xfrm>
            <a:custGeom>
              <a:avLst/>
              <a:gdLst>
                <a:gd name="T0" fmla="*/ 1 w 4162"/>
                <a:gd name="T1" fmla="*/ 1 h 1085"/>
                <a:gd name="T2" fmla="*/ 1 w 4162"/>
                <a:gd name="T3" fmla="*/ 1 h 1085"/>
                <a:gd name="T4" fmla="*/ 1 w 4162"/>
                <a:gd name="T5" fmla="*/ 1 h 1085"/>
                <a:gd name="T6" fmla="*/ 1 w 4162"/>
                <a:gd name="T7" fmla="*/ 1 h 1085"/>
                <a:gd name="T8" fmla="*/ 1 w 4162"/>
                <a:gd name="T9" fmla="*/ 1 h 1085"/>
                <a:gd name="T10" fmla="*/ 1 w 4162"/>
                <a:gd name="T11" fmla="*/ 1 h 1085"/>
                <a:gd name="T12" fmla="*/ 1 w 4162"/>
                <a:gd name="T13" fmla="*/ 1 h 1085"/>
                <a:gd name="T14" fmla="*/ 1 w 4162"/>
                <a:gd name="T15" fmla="*/ 1 h 1085"/>
                <a:gd name="T16" fmla="*/ 1 w 4162"/>
                <a:gd name="T17" fmla="*/ 1 h 1085"/>
                <a:gd name="T18" fmla="*/ 1 w 4162"/>
                <a:gd name="T19" fmla="*/ 1 h 1085"/>
                <a:gd name="T20" fmla="*/ 1 w 4162"/>
                <a:gd name="T21" fmla="*/ 1 h 1085"/>
                <a:gd name="T22" fmla="*/ 1 w 4162"/>
                <a:gd name="T23" fmla="*/ 1 h 1085"/>
                <a:gd name="T24" fmla="*/ 1 w 4162"/>
                <a:gd name="T25" fmla="*/ 1 h 1085"/>
                <a:gd name="T26" fmla="*/ 1 w 4162"/>
                <a:gd name="T27" fmla="*/ 0 h 1085"/>
                <a:gd name="T28" fmla="*/ 1 w 4162"/>
                <a:gd name="T29" fmla="*/ 1 h 1085"/>
                <a:gd name="T30" fmla="*/ 1 w 4162"/>
                <a:gd name="T31" fmla="*/ 1 h 1085"/>
                <a:gd name="T32" fmla="*/ 1 w 4162"/>
                <a:gd name="T33" fmla="*/ 1 h 1085"/>
                <a:gd name="T34" fmla="*/ 1 w 4162"/>
                <a:gd name="T35" fmla="*/ 1 h 1085"/>
                <a:gd name="T36" fmla="*/ 1 w 4162"/>
                <a:gd name="T37" fmla="*/ 1 h 1085"/>
                <a:gd name="T38" fmla="*/ 1 w 4162"/>
                <a:gd name="T39" fmla="*/ 1 h 1085"/>
                <a:gd name="T40" fmla="*/ 0 w 4162"/>
                <a:gd name="T41" fmla="*/ 1 h 1085"/>
                <a:gd name="T42" fmla="*/ 1 w 4162"/>
                <a:gd name="T43" fmla="*/ 1 h 1085"/>
                <a:gd name="T44" fmla="*/ 1 w 4162"/>
                <a:gd name="T45" fmla="*/ 1 h 1085"/>
                <a:gd name="T46" fmla="*/ 1 w 4162"/>
                <a:gd name="T47" fmla="*/ 1 h 1085"/>
                <a:gd name="T48" fmla="*/ 1 w 4162"/>
                <a:gd name="T49" fmla="*/ 1 h 108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62"/>
                <a:gd name="T76" fmla="*/ 0 h 1085"/>
                <a:gd name="T77" fmla="*/ 4162 w 4162"/>
                <a:gd name="T78" fmla="*/ 1085 h 108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62" h="1085">
                  <a:moveTo>
                    <a:pt x="1758" y="1085"/>
                  </a:moveTo>
                  <a:lnTo>
                    <a:pt x="3980" y="1085"/>
                  </a:lnTo>
                  <a:lnTo>
                    <a:pt x="4071" y="1039"/>
                  </a:lnTo>
                  <a:lnTo>
                    <a:pt x="4162" y="903"/>
                  </a:lnTo>
                  <a:lnTo>
                    <a:pt x="4162" y="812"/>
                  </a:lnTo>
                  <a:lnTo>
                    <a:pt x="4062" y="654"/>
                  </a:lnTo>
                  <a:lnTo>
                    <a:pt x="3954" y="570"/>
                  </a:lnTo>
                  <a:lnTo>
                    <a:pt x="3702" y="486"/>
                  </a:lnTo>
                  <a:lnTo>
                    <a:pt x="3336" y="408"/>
                  </a:lnTo>
                  <a:lnTo>
                    <a:pt x="2754" y="336"/>
                  </a:lnTo>
                  <a:lnTo>
                    <a:pt x="2154" y="306"/>
                  </a:lnTo>
                  <a:lnTo>
                    <a:pt x="1896" y="186"/>
                  </a:lnTo>
                  <a:lnTo>
                    <a:pt x="1620" y="42"/>
                  </a:lnTo>
                  <a:lnTo>
                    <a:pt x="1254" y="0"/>
                  </a:lnTo>
                  <a:lnTo>
                    <a:pt x="986" y="41"/>
                  </a:lnTo>
                  <a:lnTo>
                    <a:pt x="726" y="96"/>
                  </a:lnTo>
                  <a:lnTo>
                    <a:pt x="468" y="192"/>
                  </a:lnTo>
                  <a:lnTo>
                    <a:pt x="261" y="177"/>
                  </a:lnTo>
                  <a:lnTo>
                    <a:pt x="84" y="180"/>
                  </a:lnTo>
                  <a:lnTo>
                    <a:pt x="12" y="366"/>
                  </a:lnTo>
                  <a:lnTo>
                    <a:pt x="0" y="612"/>
                  </a:lnTo>
                  <a:lnTo>
                    <a:pt x="96" y="906"/>
                  </a:lnTo>
                  <a:lnTo>
                    <a:pt x="215" y="1039"/>
                  </a:lnTo>
                  <a:lnTo>
                    <a:pt x="397" y="1085"/>
                  </a:lnTo>
                  <a:lnTo>
                    <a:pt x="1758" y="1085"/>
                  </a:lnTo>
                  <a:close/>
                </a:path>
              </a:pathLst>
            </a:custGeom>
            <a:solidFill>
              <a:schemeClr val="tx1"/>
            </a:solidFill>
            <a:ln w="9525">
              <a:solidFill>
                <a:schemeClr val="tx1"/>
              </a:solidFill>
              <a:round/>
              <a:headEnd/>
              <a:tailEnd/>
            </a:ln>
          </p:spPr>
          <p:txBody>
            <a:bodyPr/>
            <a:lstStyle/>
            <a:p>
              <a:pPr algn="ctr" eaLnBrk="0" hangingPunct="0"/>
              <a:endParaRPr lang="en-US" sz="1600" dirty="0">
                <a:solidFill>
                  <a:srgbClr val="4D4D4D"/>
                </a:solidFill>
              </a:endParaRPr>
            </a:p>
          </p:txBody>
        </p:sp>
        <p:sp>
          <p:nvSpPr>
            <p:cNvPr id="58397" name="Oval 68"/>
            <p:cNvSpPr>
              <a:spLocks noChangeArrowheads="1"/>
            </p:cNvSpPr>
            <p:nvPr/>
          </p:nvSpPr>
          <p:spPr bwMode="auto">
            <a:xfrm>
              <a:off x="4155" y="2651"/>
              <a:ext cx="499" cy="499"/>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398" name="Oval 69"/>
            <p:cNvSpPr>
              <a:spLocks noChangeArrowheads="1"/>
            </p:cNvSpPr>
            <p:nvPr/>
          </p:nvSpPr>
          <p:spPr bwMode="auto">
            <a:xfrm>
              <a:off x="4254" y="2750"/>
              <a:ext cx="301" cy="301"/>
            </a:xfrm>
            <a:prstGeom prst="ellipse">
              <a:avLst/>
            </a:prstGeom>
            <a:solidFill>
              <a:schemeClr val="tx1"/>
            </a:solidFill>
            <a:ln w="57150" cmpd="thickThin">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399" name="Oval 70"/>
            <p:cNvSpPr>
              <a:spLocks noChangeArrowheads="1"/>
            </p:cNvSpPr>
            <p:nvPr/>
          </p:nvSpPr>
          <p:spPr bwMode="auto">
            <a:xfrm>
              <a:off x="2567" y="2651"/>
              <a:ext cx="499" cy="499"/>
            </a:xfrm>
            <a:prstGeom prst="ellipse">
              <a:avLst/>
            </a:prstGeom>
            <a:solidFill>
              <a:schemeClr val="tx1"/>
            </a:solidFill>
            <a:ln w="9525">
              <a:solidFill>
                <a:schemeClr val="bg1"/>
              </a:solidFill>
              <a:round/>
              <a:headEnd/>
              <a:tailEnd/>
            </a:ln>
          </p:spPr>
          <p:txBody>
            <a:bodyPr wrap="none" anchor="ctr"/>
            <a:lstStyle/>
            <a:p>
              <a:pPr algn="ctr" eaLnBrk="0" hangingPunct="0"/>
              <a:endParaRPr lang="en-US" sz="1600" dirty="0">
                <a:solidFill>
                  <a:srgbClr val="4D4D4D"/>
                </a:solidFill>
              </a:endParaRPr>
            </a:p>
          </p:txBody>
        </p:sp>
        <p:sp>
          <p:nvSpPr>
            <p:cNvPr id="58400" name="Oval 71"/>
            <p:cNvSpPr>
              <a:spLocks noChangeArrowheads="1"/>
            </p:cNvSpPr>
            <p:nvPr/>
          </p:nvSpPr>
          <p:spPr bwMode="auto">
            <a:xfrm>
              <a:off x="2666" y="2750"/>
              <a:ext cx="301" cy="301"/>
            </a:xfrm>
            <a:prstGeom prst="ellipse">
              <a:avLst/>
            </a:prstGeom>
            <a:solidFill>
              <a:schemeClr val="tx1"/>
            </a:solidFill>
            <a:ln w="57150" cmpd="thickThin">
              <a:solidFill>
                <a:schemeClr val="bg1"/>
              </a:solidFill>
              <a:round/>
              <a:headEnd/>
              <a:tailEnd/>
            </a:ln>
          </p:spPr>
          <p:txBody>
            <a:bodyPr wrap="none" anchor="ctr"/>
            <a:lstStyle/>
            <a:p>
              <a:pPr algn="ctr" eaLnBrk="0" hangingPunct="0"/>
              <a:endParaRPr lang="en-US" sz="1600" dirty="0">
                <a:solidFill>
                  <a:srgbClr val="4D4D4D"/>
                </a:solidFill>
              </a:endParaRPr>
            </a:p>
          </p:txBody>
        </p:sp>
      </p:grpSp>
      <p:sp>
        <p:nvSpPr>
          <p:cNvPr id="58387" name="Text Box 74"/>
          <p:cNvSpPr txBox="1">
            <a:spLocks noChangeArrowheads="1"/>
          </p:cNvSpPr>
          <p:nvPr/>
        </p:nvSpPr>
        <p:spPr bwMode="auto">
          <a:xfrm>
            <a:off x="6978661" y="4422775"/>
            <a:ext cx="920750" cy="352425"/>
          </a:xfrm>
          <a:prstGeom prst="rect">
            <a:avLst/>
          </a:prstGeom>
          <a:noFill/>
          <a:ln w="9525">
            <a:noFill/>
            <a:miter lim="800000"/>
            <a:headEnd/>
            <a:tailEnd/>
          </a:ln>
        </p:spPr>
        <p:txBody>
          <a:bodyPr wrap="none" lIns="104287" tIns="52144" rIns="104287" bIns="52144">
            <a:spAutoFit/>
          </a:bodyPr>
          <a:lstStyle/>
          <a:p>
            <a:pPr eaLnBrk="0" hangingPunct="0"/>
            <a:r>
              <a:rPr lang="en-GB" sz="1600" dirty="0">
                <a:latin typeface="Arial Narrow" pitchFamily="34" charset="0"/>
              </a:rPr>
              <a:t>4x4/ SUV</a:t>
            </a:r>
          </a:p>
        </p:txBody>
      </p:sp>
      <p:sp>
        <p:nvSpPr>
          <p:cNvPr id="58388" name="Text Box 75"/>
          <p:cNvSpPr txBox="1">
            <a:spLocks noChangeArrowheads="1"/>
          </p:cNvSpPr>
          <p:nvPr/>
        </p:nvSpPr>
        <p:spPr bwMode="auto">
          <a:xfrm>
            <a:off x="6978661" y="5538788"/>
            <a:ext cx="481013" cy="350837"/>
          </a:xfrm>
          <a:prstGeom prst="rect">
            <a:avLst/>
          </a:prstGeom>
          <a:noFill/>
          <a:ln w="9525">
            <a:noFill/>
            <a:miter lim="800000"/>
            <a:headEnd/>
            <a:tailEnd/>
          </a:ln>
        </p:spPr>
        <p:txBody>
          <a:bodyPr wrap="none" lIns="104287" tIns="52144" rIns="104287" bIns="52144">
            <a:spAutoFit/>
          </a:bodyPr>
          <a:lstStyle/>
          <a:p>
            <a:pPr eaLnBrk="0" hangingPunct="0"/>
            <a:r>
              <a:rPr lang="en-GB" sz="1600" dirty="0">
                <a:latin typeface="Arial Narrow" pitchFamily="34" charset="0"/>
              </a:rPr>
              <a:t>van</a:t>
            </a:r>
          </a:p>
        </p:txBody>
      </p:sp>
      <p:sp>
        <p:nvSpPr>
          <p:cNvPr id="58389" name="Text Box 78"/>
          <p:cNvSpPr txBox="1">
            <a:spLocks noChangeArrowheads="1"/>
          </p:cNvSpPr>
          <p:nvPr/>
        </p:nvSpPr>
        <p:spPr bwMode="auto">
          <a:xfrm>
            <a:off x="6978661" y="2171700"/>
            <a:ext cx="1692275" cy="350838"/>
          </a:xfrm>
          <a:prstGeom prst="rect">
            <a:avLst/>
          </a:prstGeom>
          <a:noFill/>
          <a:ln w="9525">
            <a:noFill/>
            <a:miter lim="800000"/>
            <a:headEnd/>
            <a:tailEnd/>
          </a:ln>
        </p:spPr>
        <p:txBody>
          <a:bodyPr wrap="none" lIns="104287" tIns="52144" rIns="104287" bIns="52144">
            <a:spAutoFit/>
          </a:bodyPr>
          <a:lstStyle/>
          <a:p>
            <a:pPr eaLnBrk="0" hangingPunct="0"/>
            <a:r>
              <a:rPr lang="en-GB" sz="1600" dirty="0">
                <a:latin typeface="Arial Narrow" pitchFamily="34" charset="0"/>
              </a:rPr>
              <a:t>MPV/ people carrier</a:t>
            </a:r>
          </a:p>
        </p:txBody>
      </p:sp>
      <p:sp>
        <p:nvSpPr>
          <p:cNvPr id="58390" name="Text Box 82"/>
          <p:cNvSpPr txBox="1">
            <a:spLocks noChangeArrowheads="1"/>
          </p:cNvSpPr>
          <p:nvPr/>
        </p:nvSpPr>
        <p:spPr bwMode="auto">
          <a:xfrm>
            <a:off x="7386649" y="2581275"/>
            <a:ext cx="560067" cy="459249"/>
          </a:xfrm>
          <a:prstGeom prst="rect">
            <a:avLst/>
          </a:prstGeom>
          <a:noFill/>
          <a:ln w="9525">
            <a:noFill/>
            <a:miter lim="800000"/>
            <a:headEnd/>
            <a:tailEnd/>
          </a:ln>
        </p:spPr>
        <p:txBody>
          <a:bodyPr wrap="none" lIns="104287" tIns="52144" rIns="104287" bIns="52144">
            <a:spAutoFit/>
          </a:bodyPr>
          <a:lstStyle/>
          <a:p>
            <a:pPr algn="ctr" eaLnBrk="0" hangingPunct="0"/>
            <a:r>
              <a:rPr lang="en-GB" sz="2300" b="1" dirty="0" smtClean="0">
                <a:solidFill>
                  <a:srgbClr val="FFFFFF"/>
                </a:solidFill>
                <a:latin typeface="Arial Narrow" pitchFamily="34" charset="0"/>
              </a:rPr>
              <a:t>8%</a:t>
            </a:r>
            <a:endParaRPr lang="en-GB" sz="2300" b="1" dirty="0">
              <a:solidFill>
                <a:srgbClr val="FFFFFF"/>
              </a:solidFill>
              <a:latin typeface="Arial Narrow" pitchFamily="34" charset="0"/>
            </a:endParaRPr>
          </a:p>
        </p:txBody>
      </p:sp>
      <p:sp>
        <p:nvSpPr>
          <p:cNvPr id="58391" name="Text Box 83"/>
          <p:cNvSpPr txBox="1">
            <a:spLocks noChangeArrowheads="1"/>
          </p:cNvSpPr>
          <p:nvPr/>
        </p:nvSpPr>
        <p:spPr bwMode="auto">
          <a:xfrm>
            <a:off x="7324736" y="4927600"/>
            <a:ext cx="663575" cy="458788"/>
          </a:xfrm>
          <a:prstGeom prst="rect">
            <a:avLst/>
          </a:prstGeom>
          <a:noFill/>
          <a:ln w="9525">
            <a:noFill/>
            <a:miter lim="800000"/>
            <a:headEnd/>
            <a:tailEnd/>
          </a:ln>
        </p:spPr>
        <p:txBody>
          <a:bodyPr lIns="104287" tIns="52144" rIns="104287" bIns="52144">
            <a:spAutoFit/>
          </a:bodyPr>
          <a:lstStyle/>
          <a:p>
            <a:pPr algn="ctr" eaLnBrk="0" hangingPunct="0"/>
            <a:r>
              <a:rPr lang="en-GB" sz="2300" b="1" dirty="0">
                <a:solidFill>
                  <a:srgbClr val="FFFFFF"/>
                </a:solidFill>
                <a:latin typeface="Arial Narrow" pitchFamily="34" charset="0"/>
              </a:rPr>
              <a:t>2</a:t>
            </a:r>
            <a:r>
              <a:rPr lang="en-GB" sz="2300" b="1" dirty="0" smtClean="0">
                <a:solidFill>
                  <a:srgbClr val="FFFFFF"/>
                </a:solidFill>
                <a:latin typeface="Arial Narrow" pitchFamily="34" charset="0"/>
              </a:rPr>
              <a:t>%</a:t>
            </a:r>
            <a:endParaRPr lang="en-GB" sz="2300" b="1" dirty="0">
              <a:solidFill>
                <a:srgbClr val="FFFFFF"/>
              </a:solidFill>
              <a:latin typeface="Arial Narrow" pitchFamily="34" charset="0"/>
            </a:endParaRPr>
          </a:p>
        </p:txBody>
      </p:sp>
      <p:sp>
        <p:nvSpPr>
          <p:cNvPr id="58392" name="Text Box 84"/>
          <p:cNvSpPr txBox="1">
            <a:spLocks noChangeArrowheads="1"/>
          </p:cNvSpPr>
          <p:nvPr/>
        </p:nvSpPr>
        <p:spPr bwMode="auto">
          <a:xfrm>
            <a:off x="7374109" y="1536700"/>
            <a:ext cx="560067" cy="459249"/>
          </a:xfrm>
          <a:prstGeom prst="rect">
            <a:avLst/>
          </a:prstGeom>
          <a:noFill/>
          <a:ln w="9525">
            <a:noFill/>
            <a:miter lim="800000"/>
            <a:headEnd/>
            <a:tailEnd/>
          </a:ln>
        </p:spPr>
        <p:txBody>
          <a:bodyPr wrap="none" lIns="104287" tIns="52144" rIns="104287" bIns="52144">
            <a:spAutoFit/>
          </a:bodyPr>
          <a:lstStyle/>
          <a:p>
            <a:pPr algn="ctr" eaLnBrk="0" hangingPunct="0"/>
            <a:r>
              <a:rPr lang="en-GB" sz="2300" b="1" dirty="0">
                <a:solidFill>
                  <a:srgbClr val="FFFFFF"/>
                </a:solidFill>
                <a:latin typeface="Arial Narrow" pitchFamily="34" charset="0"/>
              </a:rPr>
              <a:t>7</a:t>
            </a:r>
            <a:r>
              <a:rPr lang="en-GB" sz="2300" b="1" dirty="0" smtClean="0">
                <a:solidFill>
                  <a:srgbClr val="FFFFFF"/>
                </a:solidFill>
                <a:latin typeface="Arial Narrow" pitchFamily="34" charset="0"/>
              </a:rPr>
              <a:t>%</a:t>
            </a:r>
            <a:endParaRPr lang="en-GB" sz="2300" b="1" dirty="0">
              <a:solidFill>
                <a:srgbClr val="FFFFFF"/>
              </a:solidFill>
              <a:latin typeface="Arial Narrow" pitchFamily="34" charset="0"/>
            </a:endParaRPr>
          </a:p>
        </p:txBody>
      </p:sp>
      <p:sp>
        <p:nvSpPr>
          <p:cNvPr id="58393" name="Text Box 85"/>
          <p:cNvSpPr txBox="1">
            <a:spLocks noChangeArrowheads="1"/>
          </p:cNvSpPr>
          <p:nvPr/>
        </p:nvSpPr>
        <p:spPr bwMode="auto">
          <a:xfrm>
            <a:off x="7386649" y="3760788"/>
            <a:ext cx="560067" cy="459249"/>
          </a:xfrm>
          <a:prstGeom prst="rect">
            <a:avLst/>
          </a:prstGeom>
          <a:noFill/>
          <a:ln w="9525">
            <a:noFill/>
            <a:miter lim="800000"/>
            <a:headEnd/>
            <a:tailEnd/>
          </a:ln>
        </p:spPr>
        <p:txBody>
          <a:bodyPr wrap="none" lIns="104287" tIns="52144" rIns="104287" bIns="52144">
            <a:spAutoFit/>
          </a:bodyPr>
          <a:lstStyle/>
          <a:p>
            <a:pPr algn="ctr" eaLnBrk="0" hangingPunct="0"/>
            <a:r>
              <a:rPr lang="en-GB" sz="2300" b="1" dirty="0">
                <a:solidFill>
                  <a:srgbClr val="FFFFFF"/>
                </a:solidFill>
                <a:latin typeface="Arial Narrow" pitchFamily="34" charset="0"/>
              </a:rPr>
              <a:t>5</a:t>
            </a:r>
            <a:r>
              <a:rPr lang="en-GB" sz="2300" b="1" dirty="0" smtClean="0">
                <a:solidFill>
                  <a:srgbClr val="FFFFFF"/>
                </a:solidFill>
                <a:latin typeface="Arial Narrow" pitchFamily="34" charset="0"/>
              </a:rPr>
              <a:t>%</a:t>
            </a:r>
            <a:endParaRPr lang="en-GB" sz="2300" b="1" dirty="0">
              <a:solidFill>
                <a:srgbClr val="FFFFFF"/>
              </a:solidFill>
              <a:latin typeface="Arial Narrow" pitchFamily="34" charset="0"/>
            </a:endParaRPr>
          </a:p>
        </p:txBody>
      </p:sp>
      <p:sp>
        <p:nvSpPr>
          <p:cNvPr id="58394" name="Text Box 99"/>
          <p:cNvSpPr txBox="1">
            <a:spLocks noChangeArrowheads="1"/>
          </p:cNvSpPr>
          <p:nvPr/>
        </p:nvSpPr>
        <p:spPr bwMode="auto">
          <a:xfrm>
            <a:off x="8130401" y="6073103"/>
            <a:ext cx="1662932" cy="351528"/>
          </a:xfrm>
          <a:prstGeom prst="rect">
            <a:avLst/>
          </a:prstGeom>
          <a:noFill/>
          <a:ln w="9525">
            <a:noFill/>
            <a:miter lim="800000"/>
            <a:headEnd/>
            <a:tailEnd/>
          </a:ln>
        </p:spPr>
        <p:txBody>
          <a:bodyPr wrap="none" lIns="104287" tIns="52144" rIns="104287" bIns="52144">
            <a:spAutoFit/>
          </a:bodyPr>
          <a:lstStyle/>
          <a:p>
            <a:pPr eaLnBrk="0" hangingPunct="0"/>
            <a:r>
              <a:rPr lang="en-GB" sz="1600" b="1" dirty="0">
                <a:latin typeface="Arial Narrow" pitchFamily="34" charset="0"/>
              </a:rPr>
              <a:t>unspecified      </a:t>
            </a:r>
            <a:r>
              <a:rPr lang="en-GB" sz="1600" b="1" dirty="0" smtClean="0">
                <a:latin typeface="Arial Narrow" pitchFamily="34" charset="0"/>
              </a:rPr>
              <a:t>8%</a:t>
            </a:r>
            <a:endParaRPr lang="en-GB" sz="1600" b="1" dirty="0">
              <a:latin typeface="Arial Narrow" pitchFamily="34" charset="0"/>
            </a:endParaRPr>
          </a:p>
        </p:txBody>
      </p:sp>
      <p:sp>
        <p:nvSpPr>
          <p:cNvPr id="58395" name="Text Box 78"/>
          <p:cNvSpPr txBox="1">
            <a:spLocks noChangeArrowheads="1"/>
          </p:cNvSpPr>
          <p:nvPr/>
        </p:nvSpPr>
        <p:spPr bwMode="auto">
          <a:xfrm>
            <a:off x="6956436" y="3195638"/>
            <a:ext cx="1939925" cy="352425"/>
          </a:xfrm>
          <a:prstGeom prst="rect">
            <a:avLst/>
          </a:prstGeom>
          <a:noFill/>
          <a:ln w="9525">
            <a:noFill/>
            <a:miter lim="800000"/>
            <a:headEnd/>
            <a:tailEnd/>
          </a:ln>
        </p:spPr>
        <p:txBody>
          <a:bodyPr wrap="none" lIns="104287" tIns="52144" rIns="104287" bIns="52144">
            <a:spAutoFit/>
          </a:bodyPr>
          <a:lstStyle/>
          <a:p>
            <a:pPr eaLnBrk="0" hangingPunct="0"/>
            <a:r>
              <a:rPr lang="en-GB" sz="1600" dirty="0">
                <a:latin typeface="Arial Narrow" pitchFamily="34" charset="0"/>
              </a:rPr>
              <a:t>Executive/luxury/sports</a:t>
            </a:r>
          </a:p>
        </p:txBody>
      </p:sp>
      <p:sp>
        <p:nvSpPr>
          <p:cNvPr id="88" name="TextBox 87"/>
          <p:cNvSpPr txBox="1"/>
          <p:nvPr/>
        </p:nvSpPr>
        <p:spPr>
          <a:xfrm>
            <a:off x="1046940" y="1352533"/>
            <a:ext cx="1390124" cy="1000274"/>
          </a:xfrm>
          <a:prstGeom prst="rect">
            <a:avLst/>
          </a:prstGeom>
          <a:noFill/>
        </p:spPr>
        <p:txBody>
          <a:bodyPr wrap="none" rtlCol="0">
            <a:spAutoFit/>
          </a:bodyPr>
          <a:lstStyle/>
          <a:p>
            <a:pPr>
              <a:spcBef>
                <a:spcPts val="600"/>
              </a:spcBef>
            </a:pPr>
            <a:r>
              <a:rPr lang="en-US" b="1" dirty="0" smtClean="0"/>
              <a:t>By age:</a:t>
            </a:r>
          </a:p>
          <a:p>
            <a:pPr>
              <a:spcBef>
                <a:spcPts val="600"/>
              </a:spcBef>
            </a:pPr>
            <a:r>
              <a:rPr lang="en-US" dirty="0" smtClean="0"/>
              <a:t>17-24 	55%</a:t>
            </a:r>
          </a:p>
          <a:p>
            <a:pPr>
              <a:spcBef>
                <a:spcPts val="600"/>
              </a:spcBef>
            </a:pPr>
            <a:r>
              <a:rPr lang="en-US" dirty="0" smtClean="0"/>
              <a:t>25-64 	26%</a:t>
            </a:r>
          </a:p>
          <a:p>
            <a:pPr>
              <a:spcBef>
                <a:spcPts val="600"/>
              </a:spcBef>
            </a:pPr>
            <a:r>
              <a:rPr lang="en-US" dirty="0" smtClean="0"/>
              <a:t>65+	34%</a:t>
            </a:r>
            <a:endParaRPr lang="en-US" dirty="0"/>
          </a:p>
        </p:txBody>
      </p:sp>
      <p:cxnSp>
        <p:nvCxnSpPr>
          <p:cNvPr id="90" name="Straight Arrow Connector 89"/>
          <p:cNvCxnSpPr/>
          <p:nvPr/>
        </p:nvCxnSpPr>
        <p:spPr bwMode="auto">
          <a:xfrm>
            <a:off x="2986865" y="1781161"/>
            <a:ext cx="857256"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06" name="TextBox 105"/>
          <p:cNvSpPr txBox="1"/>
          <p:nvPr/>
        </p:nvSpPr>
        <p:spPr>
          <a:xfrm>
            <a:off x="986601" y="4495805"/>
            <a:ext cx="1390124" cy="754053"/>
          </a:xfrm>
          <a:prstGeom prst="rect">
            <a:avLst/>
          </a:prstGeom>
          <a:noFill/>
        </p:spPr>
        <p:txBody>
          <a:bodyPr wrap="none" rtlCol="0">
            <a:spAutoFit/>
          </a:bodyPr>
          <a:lstStyle/>
          <a:p>
            <a:pPr>
              <a:spcBef>
                <a:spcPts val="600"/>
              </a:spcBef>
            </a:pPr>
            <a:r>
              <a:rPr lang="en-US" b="1" dirty="0" smtClean="0"/>
              <a:t>By gender:</a:t>
            </a:r>
          </a:p>
          <a:p>
            <a:pPr>
              <a:spcBef>
                <a:spcPts val="600"/>
              </a:spcBef>
            </a:pPr>
            <a:r>
              <a:rPr lang="en-US" dirty="0" smtClean="0"/>
              <a:t>Male	13%</a:t>
            </a:r>
          </a:p>
          <a:p>
            <a:pPr>
              <a:spcBef>
                <a:spcPts val="600"/>
              </a:spcBef>
            </a:pPr>
            <a:r>
              <a:rPr lang="en-US" dirty="0" smtClean="0"/>
              <a:t>Female	  9%</a:t>
            </a:r>
          </a:p>
        </p:txBody>
      </p:sp>
      <p:cxnSp>
        <p:nvCxnSpPr>
          <p:cNvPr id="108" name="Straight Arrow Connector 107"/>
          <p:cNvCxnSpPr/>
          <p:nvPr/>
        </p:nvCxnSpPr>
        <p:spPr bwMode="auto">
          <a:xfrm flipV="1">
            <a:off x="2486799" y="4852995"/>
            <a:ext cx="428628"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99" name="Rectangle 98"/>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
        <p:nvSpPr>
          <p:cNvPr id="100" name="Oval 99"/>
          <p:cNvSpPr/>
          <p:nvPr/>
        </p:nvSpPr>
        <p:spPr bwMode="auto">
          <a:xfrm>
            <a:off x="1915295" y="1566847"/>
            <a:ext cx="500066" cy="271044"/>
          </a:xfrm>
          <a:prstGeom prst="ellipse">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endParaRPr>
          </a:p>
        </p:txBody>
      </p:sp>
      <p:sp>
        <p:nvSpPr>
          <p:cNvPr id="102" name="Oval 101"/>
          <p:cNvSpPr/>
          <p:nvPr/>
        </p:nvSpPr>
        <p:spPr bwMode="auto">
          <a:xfrm>
            <a:off x="1915295" y="2081621"/>
            <a:ext cx="500066" cy="271044"/>
          </a:xfrm>
          <a:prstGeom prst="ellipse">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endParaRPr>
          </a:p>
        </p:txBody>
      </p:sp>
      <p:sp>
        <p:nvSpPr>
          <p:cNvPr id="103" name="Oval 102"/>
          <p:cNvSpPr/>
          <p:nvPr/>
        </p:nvSpPr>
        <p:spPr bwMode="auto">
          <a:xfrm>
            <a:off x="1843857" y="4710119"/>
            <a:ext cx="500066" cy="271044"/>
          </a:xfrm>
          <a:prstGeom prst="ellipse">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89"/>
          <p:cNvSpPr>
            <a:spLocks noChangeArrowheads="1"/>
          </p:cNvSpPr>
          <p:nvPr/>
        </p:nvSpPr>
        <p:spPr bwMode="auto">
          <a:xfrm>
            <a:off x="1527895" y="6853259"/>
            <a:ext cx="8674208" cy="474638"/>
          </a:xfrm>
          <a:prstGeom prst="rect">
            <a:avLst/>
          </a:prstGeom>
          <a:noFill/>
          <a:ln w="9525">
            <a:noFill/>
            <a:miter lim="800000"/>
            <a:headEnd/>
            <a:tailEnd/>
          </a:ln>
        </p:spPr>
        <p:txBody>
          <a:bodyPr wrap="square" lIns="104287" tIns="52144" rIns="104287" bIns="52144">
            <a:spAutoFit/>
          </a:bodyPr>
          <a:lstStyle/>
          <a:p>
            <a:pPr marL="614363" indent="-614363" eaLnBrk="0" hangingPunct="0"/>
            <a:r>
              <a:rPr lang="en-GB" sz="1200" dirty="0" smtClean="0">
                <a:solidFill>
                  <a:srgbClr val="4D4D4D"/>
                </a:solidFill>
                <a:latin typeface="Arial Narrow" pitchFamily="34" charset="0"/>
              </a:rPr>
              <a:t>SQ15  How many cars are there in your household?</a:t>
            </a:r>
          </a:p>
          <a:p>
            <a:pPr marL="614363" indent="-614363" eaLnBrk="0" hangingPunct="0"/>
            <a:r>
              <a:rPr lang="en-GB" sz="1200" dirty="0" smtClean="0">
                <a:solidFill>
                  <a:srgbClr val="4D4D4D"/>
                </a:solidFill>
                <a:latin typeface="Arial Narrow" pitchFamily="34" charset="0"/>
              </a:rPr>
              <a:t>Base: motor vehicle owners (n=1,542)  </a:t>
            </a:r>
            <a:endParaRPr lang="en-GB" sz="1200" dirty="0">
              <a:solidFill>
                <a:srgbClr val="4D4D4D"/>
              </a:solidFill>
              <a:latin typeface="Arial Narrow" pitchFamily="34" charset="0"/>
            </a:endParaRPr>
          </a:p>
        </p:txBody>
      </p:sp>
      <p:grpSp>
        <p:nvGrpSpPr>
          <p:cNvPr id="2" name="Group 23"/>
          <p:cNvGrpSpPr/>
          <p:nvPr/>
        </p:nvGrpSpPr>
        <p:grpSpPr>
          <a:xfrm>
            <a:off x="4357718" y="1477169"/>
            <a:ext cx="6487327" cy="4374446"/>
            <a:chOff x="6293423" y="3596179"/>
            <a:chExt cx="3857652" cy="2440737"/>
          </a:xfrm>
        </p:grpSpPr>
        <p:graphicFrame>
          <p:nvGraphicFramePr>
            <p:cNvPr id="29" name="Chart 28"/>
            <p:cNvGraphicFramePr/>
            <p:nvPr/>
          </p:nvGraphicFramePr>
          <p:xfrm>
            <a:off x="6293423" y="3596179"/>
            <a:ext cx="3857652" cy="2357454"/>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 Box 33"/>
            <p:cNvSpPr txBox="1">
              <a:spLocks noChangeArrowheads="1"/>
            </p:cNvSpPr>
            <p:nvPr/>
          </p:nvSpPr>
          <p:spPr bwMode="auto">
            <a:xfrm>
              <a:off x="6614893" y="5685388"/>
              <a:ext cx="1171585" cy="351528"/>
            </a:xfrm>
            <a:prstGeom prst="rect">
              <a:avLst/>
            </a:prstGeom>
            <a:noFill/>
            <a:ln w="9525">
              <a:noFill/>
              <a:miter lim="800000"/>
              <a:headEnd/>
              <a:tailEnd/>
            </a:ln>
          </p:spPr>
          <p:txBody>
            <a:bodyPr wrap="square" lIns="104287" tIns="52144" rIns="104287" bIns="52144">
              <a:spAutoFit/>
            </a:bodyPr>
            <a:lstStyle/>
            <a:p>
              <a:pPr eaLnBrk="0" hangingPunct="0">
                <a:defRPr/>
              </a:pPr>
              <a:r>
                <a:rPr lang="en-GB" sz="1600" b="1" dirty="0" smtClean="0">
                  <a:latin typeface="+mn-lt"/>
                  <a:ea typeface="Geneva" pitchFamily="-107" charset="-128"/>
                  <a:cs typeface="+mn-cs"/>
                </a:rPr>
                <a:t>No. cars:</a:t>
              </a:r>
              <a:endParaRPr lang="en-GB" sz="1600" b="1" dirty="0">
                <a:latin typeface="+mn-lt"/>
                <a:ea typeface="Geneva" pitchFamily="-107" charset="-128"/>
                <a:cs typeface="+mn-cs"/>
              </a:endParaRPr>
            </a:p>
          </p:txBody>
        </p:sp>
      </p:grpSp>
      <p:sp>
        <p:nvSpPr>
          <p:cNvPr id="22" name="Title 1"/>
          <p:cNvSpPr txBox="1">
            <a:spLocks/>
          </p:cNvSpPr>
          <p:nvPr/>
        </p:nvSpPr>
        <p:spPr bwMode="auto">
          <a:xfrm>
            <a:off x="849313" y="352401"/>
            <a:ext cx="8996362" cy="10795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1200"/>
              </a:spcAft>
              <a:buClrTx/>
              <a:buSzTx/>
              <a:buFontTx/>
              <a:buNone/>
              <a:tabLst/>
              <a:defRPr/>
            </a:pPr>
            <a:r>
              <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rPr>
              <a:t>Number of cars per household.</a:t>
            </a:r>
            <a:br>
              <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rPr>
            </a:br>
            <a:r>
              <a:rPr lang="en-GB" sz="1400" kern="0" dirty="0" smtClean="0"/>
              <a:t>4 in10 have more than 1 car in their household, with younger, more affluent and rurally-located drivers typically having more cars per household than the average. </a:t>
            </a:r>
            <a:endParaRPr kumimoji="0" lang="en-GB" sz="3600" b="0" i="0" u="none" strike="noStrike" kern="0" cap="none" spc="0" normalizeH="0" baseline="0" noProof="0" dirty="0" smtClean="0">
              <a:ln>
                <a:noFill/>
              </a:ln>
              <a:solidFill>
                <a:schemeClr val="tx1"/>
              </a:solidFill>
              <a:effectLst/>
              <a:uLnTx/>
              <a:uFillTx/>
              <a:latin typeface="Arial" pitchFamily="34" charset="0"/>
              <a:ea typeface="Geneva"/>
              <a:cs typeface="Geneva"/>
            </a:endParaRPr>
          </a:p>
        </p:txBody>
      </p:sp>
      <p:sp>
        <p:nvSpPr>
          <p:cNvPr id="17" name="Text Box 34"/>
          <p:cNvSpPr txBox="1">
            <a:spLocks noChangeArrowheads="1"/>
          </p:cNvSpPr>
          <p:nvPr/>
        </p:nvSpPr>
        <p:spPr bwMode="auto">
          <a:xfrm>
            <a:off x="5056287" y="5763450"/>
            <a:ext cx="2786082" cy="320750"/>
          </a:xfrm>
          <a:prstGeom prst="rect">
            <a:avLst/>
          </a:prstGeom>
          <a:solidFill>
            <a:schemeClr val="accent1"/>
          </a:solidFill>
          <a:ln w="9525">
            <a:noFill/>
            <a:miter lim="800000"/>
            <a:headEnd/>
            <a:tailEnd/>
          </a:ln>
        </p:spPr>
        <p:txBody>
          <a:bodyPr wrap="square" lIns="104287" tIns="52144" rIns="104287" bIns="52144">
            <a:spAutoFit/>
          </a:bodyPr>
          <a:lstStyle/>
          <a:p>
            <a:pPr algn="ctr" eaLnBrk="0" hangingPunct="0">
              <a:spcBef>
                <a:spcPct val="50000"/>
              </a:spcBef>
              <a:defRPr/>
            </a:pPr>
            <a:r>
              <a:rPr lang="en-GB" sz="1400" b="1" dirty="0" smtClean="0">
                <a:solidFill>
                  <a:schemeClr val="bg1"/>
                </a:solidFill>
                <a:latin typeface="+mn-lt"/>
                <a:ea typeface="Geneva" pitchFamily="-107" charset="-128"/>
                <a:cs typeface="+mn-cs"/>
              </a:rPr>
              <a:t>Average 2013: 1.6 cars</a:t>
            </a:r>
            <a:endParaRPr lang="en-GB" sz="1400" b="1" dirty="0">
              <a:solidFill>
                <a:schemeClr val="bg1"/>
              </a:solidFill>
              <a:latin typeface="+mn-lt"/>
              <a:ea typeface="Geneva" pitchFamily="-107" charset="-128"/>
              <a:cs typeface="+mn-cs"/>
            </a:endParaRPr>
          </a:p>
        </p:txBody>
      </p:sp>
      <p:sp>
        <p:nvSpPr>
          <p:cNvPr id="19" name="TextBox 18"/>
          <p:cNvSpPr txBox="1"/>
          <p:nvPr/>
        </p:nvSpPr>
        <p:spPr>
          <a:xfrm>
            <a:off x="1700981" y="1977236"/>
            <a:ext cx="1947393" cy="1200329"/>
          </a:xfrm>
          <a:prstGeom prst="rect">
            <a:avLst/>
          </a:prstGeom>
          <a:solidFill>
            <a:schemeClr val="accent5">
              <a:lumMod val="40000"/>
              <a:lumOff val="60000"/>
            </a:schemeClr>
          </a:solidFill>
        </p:spPr>
        <p:txBody>
          <a:bodyPr wrap="square" rtlCol="0">
            <a:spAutoFit/>
          </a:bodyPr>
          <a:lstStyle/>
          <a:p>
            <a:r>
              <a:rPr lang="en-US" sz="1200" b="1" dirty="0" smtClean="0">
                <a:latin typeface="+mj-lt"/>
              </a:rPr>
              <a:t>By age:</a:t>
            </a:r>
          </a:p>
          <a:p>
            <a:r>
              <a:rPr lang="en-US" sz="1200" dirty="0" smtClean="0">
                <a:latin typeface="+mj-lt"/>
              </a:rPr>
              <a:t>17-24	1.9</a:t>
            </a:r>
          </a:p>
          <a:p>
            <a:r>
              <a:rPr lang="en-US" sz="1200" dirty="0" smtClean="0">
                <a:latin typeface="+mj-lt"/>
              </a:rPr>
              <a:t>25-44	1.6</a:t>
            </a:r>
          </a:p>
          <a:p>
            <a:r>
              <a:rPr lang="en-US" sz="1200" dirty="0" smtClean="0">
                <a:latin typeface="+mj-lt"/>
              </a:rPr>
              <a:t>45-64	1.6</a:t>
            </a:r>
          </a:p>
          <a:p>
            <a:r>
              <a:rPr lang="en-US" sz="1200" dirty="0" smtClean="0">
                <a:latin typeface="+mj-lt"/>
              </a:rPr>
              <a:t>65+	1.3</a:t>
            </a:r>
          </a:p>
          <a:p>
            <a:endParaRPr lang="en-US" sz="1200" dirty="0">
              <a:latin typeface="+mj-lt"/>
            </a:endParaRPr>
          </a:p>
        </p:txBody>
      </p:sp>
      <p:sp>
        <p:nvSpPr>
          <p:cNvPr id="26" name="TextBox 25"/>
          <p:cNvSpPr txBox="1"/>
          <p:nvPr/>
        </p:nvSpPr>
        <p:spPr>
          <a:xfrm>
            <a:off x="1700981" y="3405996"/>
            <a:ext cx="1947393" cy="646331"/>
          </a:xfrm>
          <a:prstGeom prst="rect">
            <a:avLst/>
          </a:prstGeom>
          <a:solidFill>
            <a:schemeClr val="accent6">
              <a:lumMod val="40000"/>
              <a:lumOff val="60000"/>
            </a:schemeClr>
          </a:solidFill>
        </p:spPr>
        <p:txBody>
          <a:bodyPr wrap="square" rtlCol="0">
            <a:spAutoFit/>
          </a:bodyPr>
          <a:lstStyle/>
          <a:p>
            <a:r>
              <a:rPr lang="en-US" sz="1200" b="1" dirty="0" smtClean="0">
                <a:latin typeface="+mj-lt"/>
              </a:rPr>
              <a:t>By SEG:</a:t>
            </a:r>
          </a:p>
          <a:p>
            <a:r>
              <a:rPr lang="en-US" sz="1200" dirty="0" smtClean="0">
                <a:latin typeface="+mj-lt"/>
              </a:rPr>
              <a:t>ABC1	1.7</a:t>
            </a:r>
          </a:p>
          <a:p>
            <a:r>
              <a:rPr lang="en-US" sz="1200" dirty="0" smtClean="0">
                <a:latin typeface="+mj-lt"/>
              </a:rPr>
              <a:t>C2DE	1.4</a:t>
            </a:r>
          </a:p>
        </p:txBody>
      </p:sp>
      <p:grpSp>
        <p:nvGrpSpPr>
          <p:cNvPr id="3" name="Group 34"/>
          <p:cNvGrpSpPr/>
          <p:nvPr/>
        </p:nvGrpSpPr>
        <p:grpSpPr>
          <a:xfrm>
            <a:off x="1700981" y="4263252"/>
            <a:ext cx="1947393" cy="842548"/>
            <a:chOff x="290788" y="3974858"/>
            <a:chExt cx="1947393" cy="842548"/>
          </a:xfrm>
        </p:grpSpPr>
        <p:sp>
          <p:nvSpPr>
            <p:cNvPr id="30" name="TextBox 29"/>
            <p:cNvSpPr txBox="1"/>
            <p:nvPr/>
          </p:nvSpPr>
          <p:spPr>
            <a:xfrm>
              <a:off x="290788" y="3974858"/>
              <a:ext cx="1947393" cy="830997"/>
            </a:xfrm>
            <a:prstGeom prst="rect">
              <a:avLst/>
            </a:prstGeom>
            <a:solidFill>
              <a:schemeClr val="accent5">
                <a:lumMod val="40000"/>
                <a:lumOff val="60000"/>
              </a:schemeClr>
            </a:solidFill>
          </p:spPr>
          <p:txBody>
            <a:bodyPr wrap="square" rtlCol="0">
              <a:spAutoFit/>
            </a:bodyPr>
            <a:lstStyle/>
            <a:p>
              <a:r>
                <a:rPr lang="en-US" sz="1200" b="1" dirty="0" smtClean="0">
                  <a:latin typeface="+mj-lt"/>
                </a:rPr>
                <a:t>By location:</a:t>
              </a:r>
            </a:p>
            <a:p>
              <a:r>
                <a:rPr lang="en-US" sz="1200" dirty="0" smtClean="0">
                  <a:latin typeface="+mj-lt"/>
                </a:rPr>
                <a:t>City	1.5</a:t>
              </a:r>
            </a:p>
            <a:p>
              <a:r>
                <a:rPr lang="en-US" sz="1200" dirty="0" smtClean="0">
                  <a:latin typeface="+mj-lt"/>
                </a:rPr>
                <a:t>Suburban	1.5</a:t>
              </a:r>
            </a:p>
            <a:p>
              <a:r>
                <a:rPr lang="en-US" sz="1200" dirty="0" smtClean="0">
                  <a:latin typeface="+mj-lt"/>
                </a:rPr>
                <a:t>Rural	1.7</a:t>
              </a:r>
            </a:p>
          </p:txBody>
        </p:sp>
        <p:sp>
          <p:nvSpPr>
            <p:cNvPr id="31" name="Oval 30"/>
            <p:cNvSpPr/>
            <p:nvPr/>
          </p:nvSpPr>
          <p:spPr bwMode="auto">
            <a:xfrm>
              <a:off x="1219482" y="4546362"/>
              <a:ext cx="500066" cy="271044"/>
            </a:xfrm>
            <a:prstGeom prst="ellipse">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endParaRPr>
            </a:p>
          </p:txBody>
        </p:sp>
      </p:grpSp>
      <p:cxnSp>
        <p:nvCxnSpPr>
          <p:cNvPr id="39" name="Straight Arrow Connector 38"/>
          <p:cNvCxnSpPr/>
          <p:nvPr/>
        </p:nvCxnSpPr>
        <p:spPr bwMode="auto">
          <a:xfrm>
            <a:off x="3772683" y="3334558"/>
            <a:ext cx="928694" cy="15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8" name="Text Box 34"/>
          <p:cNvSpPr txBox="1">
            <a:spLocks noChangeArrowheads="1"/>
          </p:cNvSpPr>
          <p:nvPr/>
        </p:nvSpPr>
        <p:spPr bwMode="auto">
          <a:xfrm>
            <a:off x="5056287" y="6140589"/>
            <a:ext cx="2786082" cy="320750"/>
          </a:xfrm>
          <a:prstGeom prst="rect">
            <a:avLst/>
          </a:prstGeom>
          <a:solidFill>
            <a:schemeClr val="bg1">
              <a:lumMod val="50000"/>
            </a:schemeClr>
          </a:solidFill>
          <a:ln w="9525">
            <a:noFill/>
            <a:miter lim="800000"/>
            <a:headEnd/>
            <a:tailEnd/>
          </a:ln>
        </p:spPr>
        <p:txBody>
          <a:bodyPr wrap="square" lIns="104287" tIns="52144" rIns="104287" bIns="52144">
            <a:spAutoFit/>
          </a:bodyPr>
          <a:lstStyle/>
          <a:p>
            <a:pPr algn="ctr" eaLnBrk="0" hangingPunct="0">
              <a:spcBef>
                <a:spcPct val="50000"/>
              </a:spcBef>
              <a:defRPr/>
            </a:pPr>
            <a:r>
              <a:rPr lang="en-GB" sz="1400" b="1" dirty="0" smtClean="0">
                <a:solidFill>
                  <a:schemeClr val="bg1"/>
                </a:solidFill>
                <a:latin typeface="+mn-lt"/>
                <a:ea typeface="Geneva" pitchFamily="-107" charset="-128"/>
                <a:cs typeface="+mn-cs"/>
              </a:rPr>
              <a:t>Average 2012: 1.5 cars</a:t>
            </a:r>
            <a:endParaRPr lang="en-GB" sz="1400" b="1" dirty="0">
              <a:solidFill>
                <a:schemeClr val="bg1"/>
              </a:solidFill>
              <a:latin typeface="+mn-lt"/>
              <a:ea typeface="Geneva" pitchFamily="-107" charset="-128"/>
              <a:cs typeface="+mn-cs"/>
            </a:endParaRPr>
          </a:p>
        </p:txBody>
      </p:sp>
      <p:sp>
        <p:nvSpPr>
          <p:cNvPr id="21" name="Text Box 34"/>
          <p:cNvSpPr txBox="1">
            <a:spLocks noChangeArrowheads="1"/>
          </p:cNvSpPr>
          <p:nvPr/>
        </p:nvSpPr>
        <p:spPr bwMode="auto">
          <a:xfrm>
            <a:off x="5056287" y="6517729"/>
            <a:ext cx="2786082" cy="320750"/>
          </a:xfrm>
          <a:prstGeom prst="rect">
            <a:avLst/>
          </a:prstGeom>
          <a:solidFill>
            <a:schemeClr val="bg1">
              <a:lumMod val="75000"/>
            </a:schemeClr>
          </a:solidFill>
          <a:ln w="9525">
            <a:noFill/>
            <a:miter lim="800000"/>
            <a:headEnd/>
            <a:tailEnd/>
          </a:ln>
        </p:spPr>
        <p:txBody>
          <a:bodyPr wrap="square" lIns="104287" tIns="52144" rIns="104287" bIns="52144">
            <a:spAutoFit/>
          </a:bodyPr>
          <a:lstStyle/>
          <a:p>
            <a:pPr algn="ctr" eaLnBrk="0" hangingPunct="0">
              <a:spcBef>
                <a:spcPct val="50000"/>
              </a:spcBef>
              <a:defRPr/>
            </a:pPr>
            <a:r>
              <a:rPr lang="en-GB" sz="1400" b="1" dirty="0" smtClean="0">
                <a:solidFill>
                  <a:schemeClr val="bg1"/>
                </a:solidFill>
                <a:latin typeface="+mn-lt"/>
                <a:ea typeface="Geneva" pitchFamily="-107" charset="-128"/>
                <a:cs typeface="+mn-cs"/>
              </a:rPr>
              <a:t>Average 2011: 1.7 cars</a:t>
            </a:r>
            <a:endParaRPr lang="en-GB" sz="1400" b="1" dirty="0">
              <a:solidFill>
                <a:schemeClr val="bg1"/>
              </a:solidFill>
              <a:latin typeface="+mn-lt"/>
              <a:ea typeface="Geneva" pitchFamily="-107" charset="-128"/>
              <a:cs typeface="+mn-cs"/>
            </a:endParaRPr>
          </a:p>
        </p:txBody>
      </p:sp>
      <p:sp>
        <p:nvSpPr>
          <p:cNvPr id="25" name="Text Box 33"/>
          <p:cNvSpPr txBox="1">
            <a:spLocks noChangeArrowheads="1"/>
          </p:cNvSpPr>
          <p:nvPr/>
        </p:nvSpPr>
        <p:spPr bwMode="auto">
          <a:xfrm>
            <a:off x="1629543" y="1638285"/>
            <a:ext cx="2214578" cy="351528"/>
          </a:xfrm>
          <a:prstGeom prst="rect">
            <a:avLst/>
          </a:prstGeom>
          <a:noFill/>
          <a:ln w="9525">
            <a:noFill/>
            <a:miter lim="800000"/>
            <a:headEnd/>
            <a:tailEnd/>
          </a:ln>
        </p:spPr>
        <p:txBody>
          <a:bodyPr wrap="square" lIns="104287" tIns="52144" rIns="104287" bIns="52144">
            <a:spAutoFit/>
          </a:bodyPr>
          <a:lstStyle/>
          <a:p>
            <a:pPr eaLnBrk="0" hangingPunct="0">
              <a:defRPr/>
            </a:pPr>
            <a:r>
              <a:rPr lang="en-GB" sz="1600" b="1" dirty="0" smtClean="0">
                <a:latin typeface="+mn-lt"/>
                <a:ea typeface="Geneva" pitchFamily="-107" charset="-128"/>
                <a:cs typeface="+mn-cs"/>
              </a:rPr>
              <a:t>Average no. of cars</a:t>
            </a:r>
            <a:endParaRPr lang="en-GB" sz="1600" b="1" dirty="0">
              <a:latin typeface="+mn-lt"/>
              <a:ea typeface="Geneva" pitchFamily="-107" charset="-128"/>
              <a:cs typeface="+mn-cs"/>
            </a:endParaRPr>
          </a:p>
        </p:txBody>
      </p:sp>
      <p:sp>
        <p:nvSpPr>
          <p:cNvPr id="24" name="Oval 23"/>
          <p:cNvSpPr/>
          <p:nvPr/>
        </p:nvSpPr>
        <p:spPr bwMode="auto">
          <a:xfrm>
            <a:off x="2608015" y="3565401"/>
            <a:ext cx="500066" cy="271044"/>
          </a:xfrm>
          <a:prstGeom prst="ellipse">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endParaRPr>
          </a:p>
        </p:txBody>
      </p:sp>
      <p:sp>
        <p:nvSpPr>
          <p:cNvPr id="27" name="Oval 26"/>
          <p:cNvSpPr/>
          <p:nvPr/>
        </p:nvSpPr>
        <p:spPr bwMode="auto">
          <a:xfrm>
            <a:off x="2608015" y="2125241"/>
            <a:ext cx="500066" cy="271044"/>
          </a:xfrm>
          <a:prstGeom prst="ellipse">
            <a:avLst/>
          </a:prstGeom>
          <a:noFill/>
          <a:ln w="1905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pitchFamily="34" charset="0"/>
            </a:endParaRPr>
          </a:p>
        </p:txBody>
      </p:sp>
      <p:sp>
        <p:nvSpPr>
          <p:cNvPr id="28" name="Rectangle 27"/>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bwMode="auto">
          <a:xfrm>
            <a:off x="4415625" y="2066913"/>
            <a:ext cx="642942" cy="3286148"/>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graphicFrame>
        <p:nvGraphicFramePr>
          <p:cNvPr id="36" name="Chart 35"/>
          <p:cNvGraphicFramePr>
            <a:graphicFrameLocks/>
          </p:cNvGraphicFramePr>
          <p:nvPr/>
        </p:nvGraphicFramePr>
        <p:xfrm>
          <a:off x="-656473" y="2352665"/>
          <a:ext cx="6608777" cy="3929090"/>
        </p:xfrm>
        <a:graphic>
          <a:graphicData uri="http://schemas.openxmlformats.org/drawingml/2006/chart">
            <c:chart xmlns:c="http://schemas.openxmlformats.org/drawingml/2006/chart" xmlns:r="http://schemas.openxmlformats.org/officeDocument/2006/relationships" r:id="rId3"/>
          </a:graphicData>
        </a:graphic>
      </p:graphicFrame>
      <p:sp>
        <p:nvSpPr>
          <p:cNvPr id="38" name="Rectangle 89"/>
          <p:cNvSpPr>
            <a:spLocks noChangeArrowheads="1"/>
          </p:cNvSpPr>
          <p:nvPr/>
        </p:nvSpPr>
        <p:spPr bwMode="auto">
          <a:xfrm>
            <a:off x="1558105" y="6877769"/>
            <a:ext cx="6696744" cy="720860"/>
          </a:xfrm>
          <a:prstGeom prst="rect">
            <a:avLst/>
          </a:prstGeom>
          <a:noFill/>
          <a:ln w="9525">
            <a:noFill/>
            <a:miter lim="800000"/>
            <a:headEnd/>
            <a:tailEnd/>
          </a:ln>
        </p:spPr>
        <p:txBody>
          <a:bodyPr wrap="square" lIns="104287" tIns="52144" rIns="104287" bIns="52144">
            <a:spAutoFit/>
          </a:bodyPr>
          <a:lstStyle/>
          <a:p>
            <a:pPr marL="614363" indent="-614363" eaLnBrk="0" hangingPunct="0"/>
            <a:r>
              <a:rPr lang="en-GB" sz="1000" dirty="0" smtClean="0">
                <a:solidFill>
                  <a:srgbClr val="4D4D4D"/>
                </a:solidFill>
                <a:latin typeface="+mn-lt"/>
              </a:rPr>
              <a:t>SQ17b  Approximately how old is the vehicle you drive most?</a:t>
            </a:r>
          </a:p>
          <a:p>
            <a:pPr eaLnBrk="0" hangingPunct="0"/>
            <a:r>
              <a:rPr lang="en-GB" sz="1000" dirty="0" smtClean="0">
                <a:solidFill>
                  <a:srgbClr val="4D4D4D"/>
                </a:solidFill>
                <a:latin typeface="+mn-lt"/>
              </a:rPr>
              <a:t>SQ18d  And how long do you think you will own this car for in total – taking into account how long you have owned and how long you expect to keep it?</a:t>
            </a:r>
          </a:p>
          <a:p>
            <a:pPr marL="614363" indent="-614363" eaLnBrk="0" hangingPunct="0"/>
            <a:r>
              <a:rPr lang="en-GB" sz="1000" dirty="0" smtClean="0">
                <a:solidFill>
                  <a:srgbClr val="4D4D4D"/>
                </a:solidFill>
                <a:latin typeface="+mn-lt"/>
              </a:rPr>
              <a:t>Base: motor vehicle owners 2013 (n=1,542); 2012 (n=1,002)  </a:t>
            </a:r>
            <a:endParaRPr lang="en-GB" sz="1000" dirty="0">
              <a:solidFill>
                <a:srgbClr val="4D4D4D"/>
              </a:solidFill>
              <a:latin typeface="+mn-lt"/>
            </a:endParaRPr>
          </a:p>
        </p:txBody>
      </p:sp>
      <p:sp>
        <p:nvSpPr>
          <p:cNvPr id="40" name="Text Box 17"/>
          <p:cNvSpPr txBox="1">
            <a:spLocks noChangeArrowheads="1"/>
          </p:cNvSpPr>
          <p:nvPr/>
        </p:nvSpPr>
        <p:spPr bwMode="auto">
          <a:xfrm>
            <a:off x="4408215" y="249554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12%</a:t>
            </a:r>
            <a:endParaRPr lang="en-GB" sz="1400" b="1" dirty="0">
              <a:latin typeface="+mn-lt"/>
              <a:ea typeface="Geneva" pitchFamily="-107" charset="-128"/>
              <a:cs typeface="+mn-cs"/>
            </a:endParaRPr>
          </a:p>
        </p:txBody>
      </p:sp>
      <p:sp>
        <p:nvSpPr>
          <p:cNvPr id="41" name="Text Box 17"/>
          <p:cNvSpPr txBox="1">
            <a:spLocks noChangeArrowheads="1"/>
          </p:cNvSpPr>
          <p:nvPr/>
        </p:nvSpPr>
        <p:spPr bwMode="auto">
          <a:xfrm>
            <a:off x="4415625" y="296060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13%</a:t>
            </a:r>
            <a:endParaRPr lang="en-GB" sz="1400" b="1" dirty="0">
              <a:latin typeface="+mn-lt"/>
              <a:ea typeface="Geneva" pitchFamily="-107" charset="-128"/>
              <a:cs typeface="+mn-cs"/>
            </a:endParaRPr>
          </a:p>
        </p:txBody>
      </p:sp>
      <p:sp>
        <p:nvSpPr>
          <p:cNvPr id="42" name="Text Box 17"/>
          <p:cNvSpPr txBox="1">
            <a:spLocks noChangeArrowheads="1"/>
          </p:cNvSpPr>
          <p:nvPr/>
        </p:nvSpPr>
        <p:spPr bwMode="auto">
          <a:xfrm>
            <a:off x="4415625" y="342423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14%</a:t>
            </a:r>
            <a:endParaRPr lang="en-GB" sz="1400" b="1" dirty="0">
              <a:latin typeface="+mn-lt"/>
              <a:ea typeface="Geneva" pitchFamily="-107" charset="-128"/>
              <a:cs typeface="+mn-cs"/>
            </a:endParaRPr>
          </a:p>
        </p:txBody>
      </p:sp>
      <p:sp>
        <p:nvSpPr>
          <p:cNvPr id="43" name="Text Box 17"/>
          <p:cNvSpPr txBox="1">
            <a:spLocks noChangeArrowheads="1"/>
          </p:cNvSpPr>
          <p:nvPr/>
        </p:nvSpPr>
        <p:spPr bwMode="auto">
          <a:xfrm>
            <a:off x="4415625" y="388930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44" name="Text Box 17"/>
          <p:cNvSpPr txBox="1">
            <a:spLocks noChangeArrowheads="1"/>
          </p:cNvSpPr>
          <p:nvPr/>
        </p:nvSpPr>
        <p:spPr bwMode="auto">
          <a:xfrm>
            <a:off x="4415625" y="438936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33%</a:t>
            </a:r>
            <a:endParaRPr lang="en-GB" sz="1400" b="1" dirty="0">
              <a:latin typeface="+mn-lt"/>
              <a:ea typeface="Geneva" pitchFamily="-107" charset="-128"/>
              <a:cs typeface="+mn-cs"/>
            </a:endParaRPr>
          </a:p>
        </p:txBody>
      </p:sp>
      <p:sp>
        <p:nvSpPr>
          <p:cNvPr id="45" name="Text Box 17"/>
          <p:cNvSpPr txBox="1">
            <a:spLocks noChangeArrowheads="1"/>
          </p:cNvSpPr>
          <p:nvPr/>
        </p:nvSpPr>
        <p:spPr bwMode="auto">
          <a:xfrm>
            <a:off x="4415625" y="481799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11%</a:t>
            </a:r>
            <a:endParaRPr lang="en-GB" sz="1400" b="1" dirty="0">
              <a:latin typeface="+mn-lt"/>
              <a:ea typeface="Geneva" pitchFamily="-107" charset="-128"/>
              <a:cs typeface="+mn-cs"/>
            </a:endParaRPr>
          </a:p>
        </p:txBody>
      </p:sp>
      <p:sp>
        <p:nvSpPr>
          <p:cNvPr id="46" name="Text Box 17"/>
          <p:cNvSpPr txBox="1">
            <a:spLocks noChangeArrowheads="1"/>
          </p:cNvSpPr>
          <p:nvPr/>
        </p:nvSpPr>
        <p:spPr bwMode="auto">
          <a:xfrm>
            <a:off x="4344187" y="2125241"/>
            <a:ext cx="78581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u="sng" dirty="0" smtClean="0">
                <a:latin typeface="+mn-lt"/>
                <a:ea typeface="Geneva" pitchFamily="-107" charset="-128"/>
                <a:cs typeface="+mn-cs"/>
              </a:rPr>
              <a:t>2012</a:t>
            </a:r>
            <a:endParaRPr lang="en-GB" sz="1400" b="1" u="sng" dirty="0">
              <a:latin typeface="+mn-lt"/>
              <a:ea typeface="Geneva" pitchFamily="-107" charset="-128"/>
              <a:cs typeface="+mn-cs"/>
            </a:endParaRPr>
          </a:p>
        </p:txBody>
      </p:sp>
      <p:sp>
        <p:nvSpPr>
          <p:cNvPr id="22" name="Title 1"/>
          <p:cNvSpPr txBox="1">
            <a:spLocks/>
          </p:cNvSpPr>
          <p:nvPr/>
        </p:nvSpPr>
        <p:spPr bwMode="auto">
          <a:xfrm>
            <a:off x="849313" y="352401"/>
            <a:ext cx="8996362" cy="1412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ts val="1200"/>
              </a:spcBef>
              <a:spcAft>
                <a:spcPts val="600"/>
              </a:spcAft>
              <a:buClrTx/>
              <a:buSzTx/>
              <a:buFontTx/>
              <a:buNone/>
              <a:tabLst/>
              <a:defRPr/>
            </a:pPr>
            <a:r>
              <a:rPr lang="en-GB" sz="3600" kern="0" dirty="0" smtClean="0"/>
              <a:t>Vehicle age and ownership intention.</a:t>
            </a:r>
          </a:p>
        </p:txBody>
      </p:sp>
      <p:graphicFrame>
        <p:nvGraphicFramePr>
          <p:cNvPr id="23" name="Chart 22"/>
          <p:cNvGraphicFramePr>
            <a:graphicFrameLocks/>
          </p:cNvGraphicFramePr>
          <p:nvPr/>
        </p:nvGraphicFramePr>
        <p:xfrm>
          <a:off x="4558501" y="2281227"/>
          <a:ext cx="6608777" cy="3929090"/>
        </p:xfrm>
        <a:graphic>
          <a:graphicData uri="http://schemas.openxmlformats.org/drawingml/2006/chart">
            <c:chart xmlns:c="http://schemas.openxmlformats.org/drawingml/2006/chart" xmlns:r="http://schemas.openxmlformats.org/officeDocument/2006/relationships" r:id="rId4"/>
          </a:graphicData>
        </a:graphic>
      </p:graphicFrame>
      <p:sp>
        <p:nvSpPr>
          <p:cNvPr id="24" name="Text Box 33"/>
          <p:cNvSpPr txBox="1">
            <a:spLocks noChangeArrowheads="1"/>
          </p:cNvSpPr>
          <p:nvPr/>
        </p:nvSpPr>
        <p:spPr bwMode="auto">
          <a:xfrm>
            <a:off x="1700981" y="1852599"/>
            <a:ext cx="1970228" cy="351528"/>
          </a:xfrm>
          <a:prstGeom prst="rect">
            <a:avLst/>
          </a:prstGeom>
          <a:noFill/>
          <a:ln w="9525">
            <a:noFill/>
            <a:miter lim="800000"/>
            <a:headEnd/>
            <a:tailEnd/>
          </a:ln>
        </p:spPr>
        <p:txBody>
          <a:bodyPr wrap="square" lIns="104287" tIns="52144" rIns="104287" bIns="52144">
            <a:spAutoFit/>
          </a:bodyPr>
          <a:lstStyle/>
          <a:p>
            <a:pPr eaLnBrk="0" hangingPunct="0">
              <a:defRPr/>
            </a:pPr>
            <a:r>
              <a:rPr lang="en-GB" sz="1600" b="1" dirty="0" smtClean="0">
                <a:latin typeface="+mn-lt"/>
                <a:ea typeface="Geneva" pitchFamily="-107" charset="-128"/>
                <a:cs typeface="+mn-cs"/>
              </a:rPr>
              <a:t>Vehicle age</a:t>
            </a:r>
            <a:endParaRPr lang="en-GB" sz="1600" b="1" dirty="0">
              <a:latin typeface="+mn-lt"/>
              <a:ea typeface="Geneva" pitchFamily="-107" charset="-128"/>
              <a:cs typeface="+mn-cs"/>
            </a:endParaRPr>
          </a:p>
        </p:txBody>
      </p:sp>
      <p:sp>
        <p:nvSpPr>
          <p:cNvPr id="25" name="Text Box 33"/>
          <p:cNvSpPr txBox="1">
            <a:spLocks noChangeArrowheads="1"/>
          </p:cNvSpPr>
          <p:nvPr/>
        </p:nvSpPr>
        <p:spPr bwMode="auto">
          <a:xfrm>
            <a:off x="6058699" y="1852599"/>
            <a:ext cx="3398988" cy="351528"/>
          </a:xfrm>
          <a:prstGeom prst="rect">
            <a:avLst/>
          </a:prstGeom>
          <a:noFill/>
          <a:ln w="9525">
            <a:noFill/>
            <a:miter lim="800000"/>
            <a:headEnd/>
            <a:tailEnd/>
          </a:ln>
        </p:spPr>
        <p:txBody>
          <a:bodyPr wrap="square" lIns="104287" tIns="52144" rIns="104287" bIns="52144">
            <a:spAutoFit/>
          </a:bodyPr>
          <a:lstStyle/>
          <a:p>
            <a:pPr eaLnBrk="0" hangingPunct="0">
              <a:defRPr/>
            </a:pPr>
            <a:r>
              <a:rPr lang="en-GB" sz="1600" b="1" dirty="0" smtClean="0">
                <a:latin typeface="+mn-lt"/>
                <a:ea typeface="Geneva" pitchFamily="-107" charset="-128"/>
                <a:cs typeface="+mn-cs"/>
              </a:rPr>
              <a:t>Intended length of ownership</a:t>
            </a:r>
            <a:endParaRPr lang="en-GB" sz="1600" b="1" dirty="0">
              <a:latin typeface="+mn-lt"/>
              <a:ea typeface="Geneva" pitchFamily="-107" charset="-128"/>
              <a:cs typeface="+mn-cs"/>
            </a:endParaRPr>
          </a:p>
        </p:txBody>
      </p:sp>
      <p:sp>
        <p:nvSpPr>
          <p:cNvPr id="26" name="Text Box 34"/>
          <p:cNvSpPr txBox="1">
            <a:spLocks noChangeArrowheads="1"/>
          </p:cNvSpPr>
          <p:nvPr/>
        </p:nvSpPr>
        <p:spPr bwMode="auto">
          <a:xfrm>
            <a:off x="6773079" y="5817600"/>
            <a:ext cx="2786082" cy="320750"/>
          </a:xfrm>
          <a:prstGeom prst="rect">
            <a:avLst/>
          </a:prstGeom>
          <a:solidFill>
            <a:schemeClr val="bg1">
              <a:lumMod val="75000"/>
            </a:schemeClr>
          </a:solidFill>
          <a:ln w="9525">
            <a:noFill/>
            <a:miter lim="800000"/>
            <a:headEnd/>
            <a:tailEnd/>
          </a:ln>
        </p:spPr>
        <p:txBody>
          <a:bodyPr wrap="square" lIns="104287" tIns="52144" rIns="104287" bIns="52144">
            <a:spAutoFit/>
          </a:bodyPr>
          <a:lstStyle/>
          <a:p>
            <a:pPr algn="ctr" eaLnBrk="0" hangingPunct="0">
              <a:spcBef>
                <a:spcPct val="50000"/>
              </a:spcBef>
              <a:defRPr/>
            </a:pPr>
            <a:r>
              <a:rPr lang="en-GB" sz="1400" b="1" dirty="0" smtClean="0">
                <a:solidFill>
                  <a:schemeClr val="bg1"/>
                </a:solidFill>
                <a:latin typeface="+mn-lt"/>
                <a:ea typeface="Geneva" pitchFamily="-107" charset="-128"/>
                <a:cs typeface="+mn-cs"/>
              </a:rPr>
              <a:t>Average 2012: 4.1 years</a:t>
            </a:r>
            <a:endParaRPr lang="en-GB" sz="1400" b="1" dirty="0">
              <a:solidFill>
                <a:schemeClr val="bg1"/>
              </a:solidFill>
              <a:latin typeface="+mn-lt"/>
              <a:ea typeface="Geneva" pitchFamily="-107" charset="-128"/>
              <a:cs typeface="+mn-cs"/>
            </a:endParaRPr>
          </a:p>
        </p:txBody>
      </p:sp>
      <p:sp>
        <p:nvSpPr>
          <p:cNvPr id="27" name="Text Box 34"/>
          <p:cNvSpPr txBox="1">
            <a:spLocks noChangeArrowheads="1"/>
          </p:cNvSpPr>
          <p:nvPr/>
        </p:nvSpPr>
        <p:spPr bwMode="auto">
          <a:xfrm>
            <a:off x="1558105" y="5460939"/>
            <a:ext cx="2786082" cy="320750"/>
          </a:xfrm>
          <a:prstGeom prst="rect">
            <a:avLst/>
          </a:prstGeom>
          <a:solidFill>
            <a:schemeClr val="accent6"/>
          </a:solidFill>
          <a:ln w="9525">
            <a:noFill/>
            <a:miter lim="800000"/>
            <a:headEnd/>
            <a:tailEnd/>
          </a:ln>
        </p:spPr>
        <p:txBody>
          <a:bodyPr wrap="square" lIns="104287" tIns="52144" rIns="104287" bIns="52144">
            <a:spAutoFit/>
          </a:bodyPr>
          <a:lstStyle/>
          <a:p>
            <a:pPr algn="ctr" eaLnBrk="0" hangingPunct="0">
              <a:spcBef>
                <a:spcPct val="50000"/>
              </a:spcBef>
              <a:defRPr/>
            </a:pPr>
            <a:r>
              <a:rPr lang="en-GB" sz="1400" b="1" dirty="0" smtClean="0">
                <a:solidFill>
                  <a:schemeClr val="bg1"/>
                </a:solidFill>
                <a:latin typeface="+mn-lt"/>
                <a:ea typeface="Geneva" pitchFamily="-107" charset="-128"/>
                <a:cs typeface="+mn-cs"/>
              </a:rPr>
              <a:t>Average 2013: 5.4 years</a:t>
            </a:r>
            <a:endParaRPr lang="en-GB" sz="1400" b="1" dirty="0">
              <a:solidFill>
                <a:schemeClr val="bg1"/>
              </a:solidFill>
              <a:latin typeface="+mn-lt"/>
              <a:ea typeface="Geneva" pitchFamily="-107" charset="-128"/>
              <a:cs typeface="+mn-cs"/>
            </a:endParaRPr>
          </a:p>
        </p:txBody>
      </p:sp>
      <p:sp>
        <p:nvSpPr>
          <p:cNvPr id="28" name="Text Box 34"/>
          <p:cNvSpPr txBox="1">
            <a:spLocks noChangeArrowheads="1"/>
          </p:cNvSpPr>
          <p:nvPr/>
        </p:nvSpPr>
        <p:spPr bwMode="auto">
          <a:xfrm>
            <a:off x="1558105" y="5818129"/>
            <a:ext cx="2786082" cy="320750"/>
          </a:xfrm>
          <a:prstGeom prst="rect">
            <a:avLst/>
          </a:prstGeom>
          <a:solidFill>
            <a:schemeClr val="bg1">
              <a:lumMod val="75000"/>
            </a:schemeClr>
          </a:solidFill>
          <a:ln w="9525">
            <a:noFill/>
            <a:miter lim="800000"/>
            <a:headEnd/>
            <a:tailEnd/>
          </a:ln>
        </p:spPr>
        <p:txBody>
          <a:bodyPr wrap="square" lIns="104287" tIns="52144" rIns="104287" bIns="52144">
            <a:spAutoFit/>
          </a:bodyPr>
          <a:lstStyle/>
          <a:p>
            <a:pPr algn="ctr" eaLnBrk="0" hangingPunct="0">
              <a:spcBef>
                <a:spcPct val="50000"/>
              </a:spcBef>
              <a:defRPr/>
            </a:pPr>
            <a:r>
              <a:rPr lang="en-GB" sz="1400" b="1" dirty="0" smtClean="0">
                <a:solidFill>
                  <a:schemeClr val="bg1"/>
                </a:solidFill>
                <a:latin typeface="+mn-lt"/>
                <a:ea typeface="Geneva" pitchFamily="-107" charset="-128"/>
                <a:cs typeface="+mn-cs"/>
              </a:rPr>
              <a:t>Average 2012: 5.1 years</a:t>
            </a:r>
            <a:endParaRPr lang="en-GB" sz="1400" b="1" dirty="0">
              <a:solidFill>
                <a:schemeClr val="bg1"/>
              </a:solidFill>
              <a:latin typeface="+mn-lt"/>
              <a:ea typeface="Geneva" pitchFamily="-107" charset="-128"/>
              <a:cs typeface="+mn-cs"/>
            </a:endParaRPr>
          </a:p>
        </p:txBody>
      </p:sp>
      <p:sp>
        <p:nvSpPr>
          <p:cNvPr id="19" name="Text Box 34"/>
          <p:cNvSpPr txBox="1">
            <a:spLocks noChangeArrowheads="1"/>
          </p:cNvSpPr>
          <p:nvPr/>
        </p:nvSpPr>
        <p:spPr bwMode="auto">
          <a:xfrm>
            <a:off x="6784479" y="5437609"/>
            <a:ext cx="2786082" cy="320750"/>
          </a:xfrm>
          <a:prstGeom prst="rect">
            <a:avLst/>
          </a:prstGeom>
          <a:solidFill>
            <a:schemeClr val="accent1"/>
          </a:solidFill>
          <a:ln w="9525">
            <a:noFill/>
            <a:miter lim="800000"/>
            <a:headEnd/>
            <a:tailEnd/>
          </a:ln>
        </p:spPr>
        <p:txBody>
          <a:bodyPr wrap="square" lIns="104287" tIns="52144" rIns="104287" bIns="52144">
            <a:spAutoFit/>
          </a:bodyPr>
          <a:lstStyle/>
          <a:p>
            <a:pPr algn="ctr" eaLnBrk="0" hangingPunct="0">
              <a:spcBef>
                <a:spcPct val="50000"/>
              </a:spcBef>
              <a:defRPr/>
            </a:pPr>
            <a:r>
              <a:rPr lang="en-GB" sz="1400" b="1" dirty="0" smtClean="0">
                <a:solidFill>
                  <a:schemeClr val="bg1"/>
                </a:solidFill>
                <a:latin typeface="+mn-lt"/>
                <a:ea typeface="Geneva" pitchFamily="-107" charset="-128"/>
                <a:cs typeface="+mn-cs"/>
              </a:rPr>
              <a:t>Average 2013: 3.4 years</a:t>
            </a:r>
            <a:endParaRPr lang="en-GB" sz="1400" b="1" dirty="0">
              <a:solidFill>
                <a:schemeClr val="bg1"/>
              </a:solidFill>
              <a:latin typeface="+mn-lt"/>
              <a:ea typeface="Geneva" pitchFamily="-107" charset="-128"/>
              <a:cs typeface="+mn-cs"/>
            </a:endParaRPr>
          </a:p>
        </p:txBody>
      </p:sp>
      <p:sp>
        <p:nvSpPr>
          <p:cNvPr id="20" name="Rectangle 19"/>
          <p:cNvSpPr/>
          <p:nvPr/>
        </p:nvSpPr>
        <p:spPr bwMode="auto">
          <a:xfrm>
            <a:off x="9664229" y="2053233"/>
            <a:ext cx="642942" cy="3286148"/>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21" name="Text Box 17"/>
          <p:cNvSpPr txBox="1">
            <a:spLocks noChangeArrowheads="1"/>
          </p:cNvSpPr>
          <p:nvPr/>
        </p:nvSpPr>
        <p:spPr bwMode="auto">
          <a:xfrm>
            <a:off x="9656819" y="2481861"/>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13%</a:t>
            </a:r>
            <a:endParaRPr lang="en-GB" sz="1400" b="1" dirty="0">
              <a:latin typeface="+mn-lt"/>
              <a:ea typeface="Geneva" pitchFamily="-107" charset="-128"/>
              <a:cs typeface="+mn-cs"/>
            </a:endParaRPr>
          </a:p>
        </p:txBody>
      </p:sp>
      <p:sp>
        <p:nvSpPr>
          <p:cNvPr id="29" name="Text Box 17"/>
          <p:cNvSpPr txBox="1">
            <a:spLocks noChangeArrowheads="1"/>
          </p:cNvSpPr>
          <p:nvPr/>
        </p:nvSpPr>
        <p:spPr bwMode="auto">
          <a:xfrm>
            <a:off x="9664229" y="294692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15%</a:t>
            </a:r>
            <a:endParaRPr lang="en-GB" sz="1400" b="1" dirty="0">
              <a:latin typeface="+mn-lt"/>
              <a:ea typeface="Geneva" pitchFamily="-107" charset="-128"/>
              <a:cs typeface="+mn-cs"/>
            </a:endParaRPr>
          </a:p>
        </p:txBody>
      </p:sp>
      <p:sp>
        <p:nvSpPr>
          <p:cNvPr id="31" name="Text Box 17"/>
          <p:cNvSpPr txBox="1">
            <a:spLocks noChangeArrowheads="1"/>
          </p:cNvSpPr>
          <p:nvPr/>
        </p:nvSpPr>
        <p:spPr bwMode="auto">
          <a:xfrm>
            <a:off x="9664229" y="3410555"/>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20%</a:t>
            </a:r>
            <a:endParaRPr lang="en-GB" sz="1400" b="1" dirty="0">
              <a:latin typeface="+mn-lt"/>
              <a:ea typeface="Geneva" pitchFamily="-107" charset="-128"/>
              <a:cs typeface="+mn-cs"/>
            </a:endParaRPr>
          </a:p>
        </p:txBody>
      </p:sp>
      <p:sp>
        <p:nvSpPr>
          <p:cNvPr id="32" name="Text Box 17"/>
          <p:cNvSpPr txBox="1">
            <a:spLocks noChangeArrowheads="1"/>
          </p:cNvSpPr>
          <p:nvPr/>
        </p:nvSpPr>
        <p:spPr bwMode="auto">
          <a:xfrm>
            <a:off x="9664229" y="3875623"/>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16%</a:t>
            </a:r>
            <a:endParaRPr lang="en-GB" sz="1400" b="1" dirty="0">
              <a:latin typeface="+mn-lt"/>
              <a:ea typeface="Geneva" pitchFamily="-107" charset="-128"/>
              <a:cs typeface="+mn-cs"/>
            </a:endParaRPr>
          </a:p>
        </p:txBody>
      </p:sp>
      <p:sp>
        <p:nvSpPr>
          <p:cNvPr id="33" name="Text Box 17"/>
          <p:cNvSpPr txBox="1">
            <a:spLocks noChangeArrowheads="1"/>
          </p:cNvSpPr>
          <p:nvPr/>
        </p:nvSpPr>
        <p:spPr bwMode="auto">
          <a:xfrm>
            <a:off x="9664229" y="4375689"/>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23%</a:t>
            </a:r>
            <a:endParaRPr lang="en-GB" sz="1400" b="1" dirty="0">
              <a:latin typeface="+mn-lt"/>
              <a:ea typeface="Geneva" pitchFamily="-107" charset="-128"/>
              <a:cs typeface="+mn-cs"/>
            </a:endParaRPr>
          </a:p>
        </p:txBody>
      </p:sp>
      <p:sp>
        <p:nvSpPr>
          <p:cNvPr id="34" name="Text Box 17"/>
          <p:cNvSpPr txBox="1">
            <a:spLocks noChangeArrowheads="1"/>
          </p:cNvSpPr>
          <p:nvPr/>
        </p:nvSpPr>
        <p:spPr bwMode="auto">
          <a:xfrm>
            <a:off x="9664229" y="4804317"/>
            <a:ext cx="584654" cy="320750"/>
          </a:xfrm>
          <a:prstGeom prst="rect">
            <a:avLst/>
          </a:prstGeom>
          <a:noFill/>
          <a:ln w="9525">
            <a:noFill/>
            <a:miter lim="800000"/>
            <a:headEnd/>
            <a:tailEnd/>
          </a:ln>
        </p:spPr>
        <p:txBody>
          <a:bodyPr wrap="square" lIns="104287" tIns="52144" rIns="104287" bIns="52144">
            <a:spAutoFit/>
          </a:bodyPr>
          <a:lstStyle/>
          <a:p>
            <a:pPr eaLnBrk="0" hangingPunct="0">
              <a:defRPr/>
            </a:pPr>
            <a:r>
              <a:rPr lang="en-GB" sz="1400" b="1" dirty="0" smtClean="0">
                <a:latin typeface="+mn-lt"/>
                <a:ea typeface="Geneva" pitchFamily="-107" charset="-128"/>
                <a:cs typeface="+mn-cs"/>
              </a:rPr>
              <a:t>5%</a:t>
            </a:r>
            <a:endParaRPr lang="en-GB" sz="1400" b="1" dirty="0">
              <a:latin typeface="+mn-lt"/>
              <a:ea typeface="Geneva" pitchFamily="-107" charset="-128"/>
              <a:cs typeface="+mn-cs"/>
            </a:endParaRPr>
          </a:p>
        </p:txBody>
      </p:sp>
      <p:sp>
        <p:nvSpPr>
          <p:cNvPr id="35" name="Text Box 17"/>
          <p:cNvSpPr txBox="1">
            <a:spLocks noChangeArrowheads="1"/>
          </p:cNvSpPr>
          <p:nvPr/>
        </p:nvSpPr>
        <p:spPr bwMode="auto">
          <a:xfrm>
            <a:off x="9592791" y="2111561"/>
            <a:ext cx="785818" cy="320750"/>
          </a:xfrm>
          <a:prstGeom prst="rect">
            <a:avLst/>
          </a:prstGeom>
          <a:noFill/>
          <a:ln w="9525">
            <a:noFill/>
            <a:miter lim="800000"/>
            <a:headEnd/>
            <a:tailEnd/>
          </a:ln>
        </p:spPr>
        <p:txBody>
          <a:bodyPr wrap="square" lIns="104287" tIns="52144" rIns="104287" bIns="52144">
            <a:spAutoFit/>
          </a:bodyPr>
          <a:lstStyle/>
          <a:p>
            <a:pPr algn="ctr" eaLnBrk="0" hangingPunct="0">
              <a:defRPr/>
            </a:pPr>
            <a:r>
              <a:rPr lang="en-GB" sz="1400" b="1" u="sng" dirty="0" smtClean="0">
                <a:latin typeface="+mn-lt"/>
                <a:ea typeface="Geneva" pitchFamily="-107" charset="-128"/>
                <a:cs typeface="+mn-cs"/>
              </a:rPr>
              <a:t>2012</a:t>
            </a:r>
            <a:endParaRPr lang="en-GB" sz="1400" b="1" u="sng" dirty="0">
              <a:latin typeface="+mn-lt"/>
              <a:ea typeface="Geneva" pitchFamily="-107" charset="-128"/>
              <a:cs typeface="+mn-cs"/>
            </a:endParaRPr>
          </a:p>
        </p:txBody>
      </p:sp>
      <p:sp>
        <p:nvSpPr>
          <p:cNvPr id="39" name="Oval 32"/>
          <p:cNvSpPr>
            <a:spLocks noChangeArrowheads="1"/>
          </p:cNvSpPr>
          <p:nvPr/>
        </p:nvSpPr>
        <p:spPr bwMode="auto">
          <a:xfrm>
            <a:off x="2824039" y="4898752"/>
            <a:ext cx="517525" cy="250825"/>
          </a:xfrm>
          <a:prstGeom prst="ellipse">
            <a:avLst/>
          </a:prstGeom>
          <a:noFill/>
          <a:ln w="19050" algn="ctr">
            <a:solidFill>
              <a:schemeClr val="tx1"/>
            </a:solidFill>
            <a:round/>
            <a:headEnd/>
            <a:tailEnd/>
          </a:ln>
        </p:spPr>
        <p:txBody>
          <a:bodyPr lIns="104287" tIns="52144" rIns="104287" bIns="52144"/>
          <a:lstStyle/>
          <a:p>
            <a:pPr algn="ctr" eaLnBrk="0" hangingPunct="0"/>
            <a:endParaRPr lang="en-US" sz="1600" dirty="0">
              <a:solidFill>
                <a:srgbClr val="4D4D4D"/>
              </a:solidFill>
            </a:endParaRPr>
          </a:p>
        </p:txBody>
      </p:sp>
      <p:sp>
        <p:nvSpPr>
          <p:cNvPr id="47" name="Rectangle 24"/>
          <p:cNvSpPr>
            <a:spLocks noChangeArrowheads="1"/>
          </p:cNvSpPr>
          <p:nvPr/>
        </p:nvSpPr>
        <p:spPr bwMode="auto">
          <a:xfrm>
            <a:off x="7811889" y="2535188"/>
            <a:ext cx="412750" cy="238125"/>
          </a:xfrm>
          <a:prstGeom prst="rect">
            <a:avLst/>
          </a:prstGeom>
          <a:noFill/>
          <a:ln w="19050" algn="ctr">
            <a:solidFill>
              <a:schemeClr val="tx1"/>
            </a:solidFill>
            <a:round/>
            <a:headEnd/>
            <a:tailEnd/>
          </a:ln>
        </p:spPr>
        <p:txBody>
          <a:bodyPr lIns="104287" tIns="52144" rIns="104287" bIns="52144"/>
          <a:lstStyle/>
          <a:p>
            <a:pPr algn="ctr" eaLnBrk="0" hangingPunct="0"/>
            <a:endParaRPr lang="en-US" sz="1600" dirty="0">
              <a:solidFill>
                <a:srgbClr val="4D4D4D"/>
              </a:solidFill>
            </a:endParaRPr>
          </a:p>
        </p:txBody>
      </p:sp>
      <p:sp>
        <p:nvSpPr>
          <p:cNvPr id="49" name="Oval 32"/>
          <p:cNvSpPr>
            <a:spLocks noChangeArrowheads="1"/>
          </p:cNvSpPr>
          <p:nvPr/>
        </p:nvSpPr>
        <p:spPr bwMode="auto">
          <a:xfrm>
            <a:off x="7563098" y="4861545"/>
            <a:ext cx="517525" cy="250825"/>
          </a:xfrm>
          <a:prstGeom prst="ellipse">
            <a:avLst/>
          </a:prstGeom>
          <a:noFill/>
          <a:ln w="19050" algn="ctr">
            <a:solidFill>
              <a:schemeClr val="tx1"/>
            </a:solidFill>
            <a:round/>
            <a:headEnd/>
            <a:tailEnd/>
          </a:ln>
        </p:spPr>
        <p:txBody>
          <a:bodyPr lIns="104287" tIns="52144" rIns="104287" bIns="52144"/>
          <a:lstStyle/>
          <a:p>
            <a:pPr algn="ctr" eaLnBrk="0" hangingPunct="0"/>
            <a:endParaRPr lang="en-US" sz="1600" dirty="0">
              <a:solidFill>
                <a:srgbClr val="4D4D4D"/>
              </a:solidFill>
            </a:endParaRPr>
          </a:p>
        </p:txBody>
      </p:sp>
      <p:sp>
        <p:nvSpPr>
          <p:cNvPr id="48" name="Rectangle 47"/>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Text Placeholder 1"/>
          <p:cNvSpPr>
            <a:spLocks noGrp="1"/>
          </p:cNvSpPr>
          <p:nvPr>
            <p:ph type="body" sz="quarter" idx="11"/>
          </p:nvPr>
        </p:nvSpPr>
        <p:spPr>
          <a:xfrm>
            <a:off x="846138" y="1638285"/>
            <a:ext cx="4319587" cy="3881437"/>
          </a:xfrm>
        </p:spPr>
        <p:txBody>
          <a:bodyPr/>
          <a:lstStyle/>
          <a:p>
            <a:pPr marL="0" indent="17463">
              <a:lnSpc>
                <a:spcPct val="100000"/>
              </a:lnSpc>
              <a:buFontTx/>
              <a:buNone/>
            </a:pPr>
            <a:r>
              <a:rPr sz="1600" dirty="0" smtClean="0">
                <a:solidFill>
                  <a:schemeClr val="accent5">
                    <a:lumMod val="50000"/>
                  </a:schemeClr>
                </a:solidFill>
                <a:ea typeface="Geneva"/>
                <a:cs typeface="Geneva"/>
              </a:rPr>
              <a:t>SQ8. What type of motor vehicles do you have in your household?</a:t>
            </a:r>
          </a:p>
          <a:p>
            <a:pPr marL="0" indent="17463">
              <a:lnSpc>
                <a:spcPct val="100000"/>
              </a:lnSpc>
              <a:spcBef>
                <a:spcPts val="0"/>
              </a:spcBef>
              <a:spcAft>
                <a:spcPts val="0"/>
              </a:spcAft>
              <a:buFontTx/>
              <a:buNone/>
            </a:pPr>
            <a:r>
              <a:rPr sz="1600" b="0" dirty="0" smtClean="0">
                <a:solidFill>
                  <a:schemeClr val="accent5">
                    <a:lumMod val="50000"/>
                  </a:schemeClr>
                </a:solidFill>
                <a:ea typeface="Geneva"/>
                <a:cs typeface="Geneva"/>
              </a:rPr>
              <a:t>Base: all respondents (n=1,542)</a:t>
            </a:r>
          </a:p>
        </p:txBody>
      </p:sp>
      <p:sp>
        <p:nvSpPr>
          <p:cNvPr id="2054" name="Title 2"/>
          <p:cNvSpPr>
            <a:spLocks noGrp="1"/>
          </p:cNvSpPr>
          <p:nvPr>
            <p:ph type="title"/>
          </p:nvPr>
        </p:nvSpPr>
        <p:spPr/>
        <p:txBody>
          <a:bodyPr/>
          <a:lstStyle/>
          <a:p>
            <a:r>
              <a:rPr dirty="0" smtClean="0">
                <a:latin typeface="Arial" pitchFamily="34" charset="0"/>
                <a:ea typeface="Geneva"/>
                <a:cs typeface="Geneva"/>
              </a:rPr>
              <a:t>Cars and vehicles in household.</a:t>
            </a:r>
          </a:p>
        </p:txBody>
      </p:sp>
      <p:graphicFrame>
        <p:nvGraphicFramePr>
          <p:cNvPr id="11" name="Chart 10"/>
          <p:cNvGraphicFramePr/>
          <p:nvPr/>
        </p:nvGraphicFramePr>
        <p:xfrm>
          <a:off x="-227845" y="2709855"/>
          <a:ext cx="5411247" cy="3607498"/>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 Placeholder 1"/>
          <p:cNvSpPr>
            <a:spLocks noGrp="1"/>
          </p:cNvSpPr>
          <p:nvPr>
            <p:ph type="body" sz="quarter" idx="11"/>
          </p:nvPr>
        </p:nvSpPr>
        <p:spPr>
          <a:xfrm>
            <a:off x="5701509" y="1638285"/>
            <a:ext cx="4391025" cy="3881437"/>
          </a:xfrm>
        </p:spPr>
        <p:txBody>
          <a:bodyPr/>
          <a:lstStyle/>
          <a:p>
            <a:pPr marL="0" indent="17463">
              <a:lnSpc>
                <a:spcPct val="100000"/>
              </a:lnSpc>
              <a:spcBef>
                <a:spcPts val="0"/>
              </a:spcBef>
              <a:spcAft>
                <a:spcPts val="0"/>
              </a:spcAft>
              <a:buFontTx/>
              <a:buNone/>
            </a:pPr>
            <a:r>
              <a:rPr sz="1600" dirty="0" smtClean="0">
                <a:solidFill>
                  <a:schemeClr val="accent6">
                    <a:lumMod val="75000"/>
                  </a:schemeClr>
                </a:solidFill>
                <a:ea typeface="Geneva"/>
                <a:cs typeface="Geneva"/>
              </a:rPr>
              <a:t>SQ10. Besides a car(s) what other type of motor vehicles do you have in your household </a:t>
            </a:r>
            <a:r>
              <a:rPr lang="en-GB" sz="1600" dirty="0" smtClean="0">
                <a:solidFill>
                  <a:schemeClr val="accent6">
                    <a:lumMod val="75000"/>
                  </a:schemeClr>
                </a:solidFill>
                <a:ea typeface="Geneva"/>
                <a:cs typeface="Geneva"/>
              </a:rPr>
              <a:t>–</a:t>
            </a:r>
            <a:r>
              <a:rPr sz="1600" dirty="0" smtClean="0">
                <a:solidFill>
                  <a:schemeClr val="accent6">
                    <a:lumMod val="75000"/>
                  </a:schemeClr>
                </a:solidFill>
                <a:ea typeface="Geneva"/>
                <a:cs typeface="Geneva"/>
              </a:rPr>
              <a:t> that you use in a similar manner as you would a car?</a:t>
            </a:r>
          </a:p>
          <a:p>
            <a:pPr marL="0" indent="17463">
              <a:lnSpc>
                <a:spcPct val="100000"/>
              </a:lnSpc>
              <a:spcBef>
                <a:spcPts val="0"/>
              </a:spcBef>
              <a:spcAft>
                <a:spcPts val="0"/>
              </a:spcAft>
              <a:buFontTx/>
              <a:buNone/>
            </a:pPr>
            <a:r>
              <a:rPr sz="1600" b="0" dirty="0" smtClean="0">
                <a:solidFill>
                  <a:schemeClr val="accent6">
                    <a:lumMod val="75000"/>
                  </a:schemeClr>
                </a:solidFill>
                <a:ea typeface="Geneva"/>
                <a:cs typeface="Geneva"/>
              </a:rPr>
              <a:t>Base: Owners of other motor vehicle types (n=176)</a:t>
            </a:r>
            <a:endParaRPr sz="1800" dirty="0" smtClean="0">
              <a:solidFill>
                <a:schemeClr val="accent6">
                  <a:lumMod val="75000"/>
                </a:schemeClr>
              </a:solidFill>
              <a:ea typeface="Geneva"/>
              <a:cs typeface="Geneva"/>
            </a:endParaRPr>
          </a:p>
        </p:txBody>
      </p:sp>
      <p:cxnSp>
        <p:nvCxnSpPr>
          <p:cNvPr id="15" name="Straight Connector 14"/>
          <p:cNvCxnSpPr/>
          <p:nvPr/>
        </p:nvCxnSpPr>
        <p:spPr bwMode="auto">
          <a:xfrm rot="5400000">
            <a:off x="2880502" y="4173540"/>
            <a:ext cx="4929222" cy="1588"/>
          </a:xfrm>
          <a:prstGeom prst="line">
            <a:avLst/>
          </a:prstGeom>
          <a:solidFill>
            <a:schemeClr val="accent1"/>
          </a:solidFill>
          <a:ln w="9525" cap="flat" cmpd="sng" algn="ctr">
            <a:solidFill>
              <a:schemeClr val="tx1"/>
            </a:solidFill>
            <a:prstDash val="dash"/>
            <a:round/>
            <a:headEnd type="none" w="med" len="med"/>
            <a:tailEnd type="none" w="med" len="med"/>
          </a:ln>
          <a:effectLst/>
        </p:spPr>
      </p:cxnSp>
      <p:graphicFrame>
        <p:nvGraphicFramePr>
          <p:cNvPr id="13" name="Chart 12"/>
          <p:cNvGraphicFramePr/>
          <p:nvPr/>
        </p:nvGraphicFramePr>
        <p:xfrm>
          <a:off x="5630071" y="2924169"/>
          <a:ext cx="4857784" cy="3018195"/>
        </p:xfrm>
        <a:graphic>
          <a:graphicData uri="http://schemas.openxmlformats.org/drawingml/2006/chart">
            <c:chart xmlns:c="http://schemas.openxmlformats.org/drawingml/2006/chart" xmlns:r="http://schemas.openxmlformats.org/officeDocument/2006/relationships" r:id="rId4"/>
          </a:graphicData>
        </a:graphic>
      </p:graphicFrame>
      <p:sp>
        <p:nvSpPr>
          <p:cNvPr id="18" name="Rectangle 17"/>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nvGraphicFramePr>
        <p:xfrm>
          <a:off x="1415229" y="1209657"/>
          <a:ext cx="8715436" cy="6353193"/>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p:txBody>
          <a:bodyPr/>
          <a:lstStyle/>
          <a:p>
            <a:r>
              <a:rPr dirty="0" smtClean="0"/>
              <a:t>Changes in motoring since 1988.</a:t>
            </a:r>
            <a:br>
              <a:rPr dirty="0" smtClean="0"/>
            </a:br>
            <a:r>
              <a:rPr sz="1400" dirty="0" smtClean="0">
                <a:solidFill>
                  <a:prstClr val="black"/>
                </a:solidFill>
                <a:latin typeface="Arial" pitchFamily="34" charset="0"/>
                <a:ea typeface="Geneva"/>
                <a:cs typeface="Geneva"/>
              </a:rPr>
              <a:t>The most noticeable change has been an increase in the cost of motoring, especially for those in the suburbs, rural areas and Wales and Scotland. </a:t>
            </a:r>
            <a:endParaRPr lang="en-GB" dirty="0"/>
          </a:p>
        </p:txBody>
      </p:sp>
      <p:sp>
        <p:nvSpPr>
          <p:cNvPr id="5"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latin typeface="+mn-lt"/>
              </a:rPr>
              <a:t>S2Q3  What are the biggest changes in the past 25 years in motoring? </a:t>
            </a:r>
          </a:p>
          <a:p>
            <a:r>
              <a:rPr lang="en-GB" sz="1000" dirty="0" smtClean="0">
                <a:solidFill>
                  <a:srgbClr val="4D4D4D"/>
                </a:solidFill>
                <a:latin typeface="+mn-lt"/>
              </a:rPr>
              <a:t>Base: those who have been driving for at least 25 years (n=810)</a:t>
            </a:r>
            <a:endParaRPr lang="en-GB" sz="1000" dirty="0">
              <a:solidFill>
                <a:srgbClr val="4D4D4D"/>
              </a:solidFill>
              <a:latin typeface="+mn-lt"/>
            </a:endParaRPr>
          </a:p>
        </p:txBody>
      </p:sp>
      <p:graphicFrame>
        <p:nvGraphicFramePr>
          <p:cNvPr id="7" name="Table 6"/>
          <p:cNvGraphicFramePr>
            <a:graphicFrameLocks noGrp="1"/>
          </p:cNvGraphicFramePr>
          <p:nvPr/>
        </p:nvGraphicFramePr>
        <p:xfrm>
          <a:off x="7701773" y="5638813"/>
          <a:ext cx="2325242" cy="1219200"/>
        </p:xfrm>
        <a:graphic>
          <a:graphicData uri="http://schemas.openxmlformats.org/drawingml/2006/table">
            <a:tbl>
              <a:tblPr firstRow="1" bandRow="1">
                <a:tableStyleId>{5C22544A-7EE6-4342-B048-85BDC9FD1C3A}</a:tableStyleId>
              </a:tblPr>
              <a:tblGrid>
                <a:gridCol w="214314"/>
                <a:gridCol w="2110928"/>
              </a:tblGrid>
              <a:tr h="242252">
                <a:tc>
                  <a:txBody>
                    <a:bodyPr/>
                    <a:lstStyle/>
                    <a:p>
                      <a:r>
                        <a:rPr lang="en-GB" sz="1000" dirty="0" smtClean="0">
                          <a:solidFill>
                            <a:schemeClr val="tx1"/>
                          </a:solidFill>
                        </a:rPr>
                        <a:t> </a:t>
                      </a:r>
                      <a:endParaRPr lang="en-GB" sz="1000" dirty="0">
                        <a:solidFill>
                          <a:schemeClr val="tx1"/>
                        </a:solidFill>
                      </a:endParaRPr>
                    </a:p>
                  </a:txBody>
                  <a:tcPr>
                    <a:solidFill>
                      <a:schemeClr val="tx2"/>
                    </a:solidFill>
                  </a:tcPr>
                </a:tc>
                <a:tc>
                  <a:txBody>
                    <a:bodyPr/>
                    <a:lstStyle/>
                    <a:p>
                      <a:r>
                        <a:rPr lang="en-GB" sz="1000" b="0" dirty="0" smtClean="0">
                          <a:solidFill>
                            <a:schemeClr val="tx1"/>
                          </a:solidFill>
                        </a:rPr>
                        <a:t>Restricted motoring freedom</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2"/>
                    </a:solidFill>
                  </a:tcPr>
                </a:tc>
                <a:tc>
                  <a:txBody>
                    <a:bodyPr/>
                    <a:lstStyle/>
                    <a:p>
                      <a:r>
                        <a:rPr lang="en-GB" sz="1000" b="0" dirty="0" smtClean="0">
                          <a:solidFill>
                            <a:schemeClr val="tx1"/>
                          </a:solidFill>
                        </a:rPr>
                        <a:t>Infrastructure</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4"/>
                    </a:solidFill>
                  </a:tcPr>
                </a:tc>
                <a:tc>
                  <a:txBody>
                    <a:bodyPr/>
                    <a:lstStyle/>
                    <a:p>
                      <a:r>
                        <a:rPr lang="en-GB" sz="1000" b="0" dirty="0" smtClean="0">
                          <a:solidFill>
                            <a:schemeClr val="tx1"/>
                          </a:solidFill>
                        </a:rPr>
                        <a:t>Driving behaviours and enjoyment</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6"/>
                    </a:solidFill>
                  </a:tcPr>
                </a:tc>
                <a:tc>
                  <a:txBody>
                    <a:bodyPr/>
                    <a:lstStyle/>
                    <a:p>
                      <a:r>
                        <a:rPr lang="en-GB" sz="1000" b="0" baseline="0" dirty="0" smtClean="0">
                          <a:solidFill>
                            <a:schemeClr val="tx1"/>
                          </a:solidFill>
                        </a:rPr>
                        <a:t>Cost</a:t>
                      </a:r>
                      <a:endParaRPr lang="en-GB" sz="1000" b="0" dirty="0">
                        <a:solidFill>
                          <a:schemeClr val="tx1"/>
                        </a:solidFill>
                      </a:endParaRPr>
                    </a:p>
                  </a:txBody>
                  <a:tcPr>
                    <a:solidFill>
                      <a:schemeClr val="bg1"/>
                    </a:solidFill>
                  </a:tcPr>
                </a:tc>
              </a:tr>
              <a:tr h="242252">
                <a:tc>
                  <a:txBody>
                    <a:bodyPr/>
                    <a:lstStyle/>
                    <a:p>
                      <a:endParaRPr lang="en-GB" sz="1000" dirty="0">
                        <a:solidFill>
                          <a:schemeClr val="tx1"/>
                        </a:solidFill>
                      </a:endParaRPr>
                    </a:p>
                  </a:txBody>
                  <a:tcPr>
                    <a:solidFill>
                      <a:schemeClr val="accent5"/>
                    </a:solidFill>
                  </a:tcPr>
                </a:tc>
                <a:tc>
                  <a:txBody>
                    <a:bodyPr/>
                    <a:lstStyle/>
                    <a:p>
                      <a:r>
                        <a:rPr lang="en-GB" sz="1000" b="0" dirty="0" smtClean="0">
                          <a:solidFill>
                            <a:schemeClr val="tx1"/>
                          </a:solidFill>
                        </a:rPr>
                        <a:t>Other</a:t>
                      </a:r>
                      <a:endParaRPr lang="en-GB" sz="1000" b="0" dirty="0">
                        <a:solidFill>
                          <a:schemeClr val="tx1"/>
                        </a:solidFill>
                      </a:endParaRPr>
                    </a:p>
                  </a:txBody>
                  <a:tcPr>
                    <a:solidFill>
                      <a:schemeClr val="bg1"/>
                    </a:solidFill>
                  </a:tcPr>
                </a:tc>
              </a:tr>
            </a:tbl>
          </a:graphicData>
        </a:graphic>
      </p:graphicFrame>
      <p:sp>
        <p:nvSpPr>
          <p:cNvPr id="10" name="Rectangle 9"/>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1" name="Rounded Rectangle 10"/>
          <p:cNvSpPr/>
          <p:nvPr/>
        </p:nvSpPr>
        <p:spPr bwMode="auto">
          <a:xfrm>
            <a:off x="1915295" y="1638285"/>
            <a:ext cx="7858180" cy="285752"/>
          </a:xfrm>
          <a:prstGeom prst="roundRect">
            <a:avLst/>
          </a:prstGeom>
          <a:noFill/>
          <a:ln>
            <a:solidFill>
              <a:schemeClr val="accent6">
                <a:lumMod val="75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ight Arrow 11"/>
          <p:cNvSpPr/>
          <p:nvPr/>
        </p:nvSpPr>
        <p:spPr bwMode="auto">
          <a:xfrm rot="16200000">
            <a:off x="201638" y="2280372"/>
            <a:ext cx="1927116" cy="642942"/>
          </a:xfrm>
          <a:prstGeom prst="rightArrow">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GB" sz="1400" b="1" dirty="0" smtClean="0">
                <a:solidFill>
                  <a:schemeClr val="bg1"/>
                </a:solidFill>
              </a:rPr>
              <a:t>Bigger changes</a:t>
            </a:r>
            <a:endParaRPr kumimoji="0" lang="en-GB" sz="1400" b="1" i="0" u="none" strike="noStrike" cap="none" normalizeH="0" baseline="0" dirty="0" smtClean="0">
              <a:ln>
                <a:noFill/>
              </a:ln>
              <a:solidFill>
                <a:schemeClr val="bg1"/>
              </a:solidFill>
              <a:effectLst/>
              <a:latin typeface="Arial" pitchFamily="34" charset="0"/>
            </a:endParaRPr>
          </a:p>
        </p:txBody>
      </p:sp>
      <p:sp>
        <p:nvSpPr>
          <p:cNvPr id="13" name="Down Arrow 12"/>
          <p:cNvSpPr/>
          <p:nvPr/>
        </p:nvSpPr>
        <p:spPr bwMode="auto">
          <a:xfrm>
            <a:off x="843725" y="3637409"/>
            <a:ext cx="642942" cy="3144412"/>
          </a:xfrm>
          <a:prstGeom prst="downArrow">
            <a:avLst/>
          </a:prstGeom>
          <a:solidFill>
            <a:schemeClr val="bg1">
              <a:lumMod val="65000"/>
            </a:schemeClr>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Smaller changes</a:t>
            </a:r>
          </a:p>
        </p:txBody>
      </p:sp>
      <p:sp>
        <p:nvSpPr>
          <p:cNvPr id="14" name="Rectangle 13"/>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Title 3"/>
          <p:cNvSpPr>
            <a:spLocks noGrp="1"/>
          </p:cNvSpPr>
          <p:nvPr>
            <p:ph type="title"/>
          </p:nvPr>
        </p:nvSpPr>
        <p:spPr/>
        <p:txBody>
          <a:bodyPr/>
          <a:lstStyle/>
          <a:p>
            <a:pPr eaLnBrk="1" hangingPunct="1"/>
            <a:r>
              <a:rPr dirty="0" smtClean="0">
                <a:latin typeface="Arial" pitchFamily="34" charset="0"/>
                <a:ea typeface="Geneva"/>
                <a:cs typeface="Geneva"/>
              </a:rPr>
              <a:t>Motoring/ car ownership/ car purchase.</a:t>
            </a:r>
          </a:p>
        </p:txBody>
      </p:sp>
      <p:graphicFrame>
        <p:nvGraphicFramePr>
          <p:cNvPr id="6" name="Table 5"/>
          <p:cNvGraphicFramePr>
            <a:graphicFrameLocks noGrp="1"/>
          </p:cNvGraphicFramePr>
          <p:nvPr/>
        </p:nvGraphicFramePr>
        <p:xfrm>
          <a:off x="915163" y="1709723"/>
          <a:ext cx="8786876" cy="3862924"/>
        </p:xfrm>
        <a:graphic>
          <a:graphicData uri="http://schemas.openxmlformats.org/drawingml/2006/table">
            <a:tbl>
              <a:tblPr firstRow="1" bandRow="1">
                <a:tableStyleId>{7DF18680-E054-41AD-8BC1-D1AEF772440D}</a:tableStyleId>
              </a:tblPr>
              <a:tblGrid>
                <a:gridCol w="3714776"/>
                <a:gridCol w="1690700"/>
                <a:gridCol w="1690700"/>
                <a:gridCol w="1690700"/>
              </a:tblGrid>
              <a:tr h="674584">
                <a:tc>
                  <a:txBody>
                    <a:bodyPr/>
                    <a:lstStyle/>
                    <a:p>
                      <a:endParaRPr lang="en-GB" sz="1400" dirty="0">
                        <a:solidFill>
                          <a:schemeClr val="bg1"/>
                        </a:solidFill>
                        <a:latin typeface="+mn-lt"/>
                      </a:endParaRPr>
                    </a:p>
                  </a:txBody>
                  <a:tcPr/>
                </a:tc>
                <a:tc>
                  <a:txBody>
                    <a:bodyPr/>
                    <a:lstStyle/>
                    <a:p>
                      <a:pPr algn="ctr"/>
                      <a:r>
                        <a:rPr lang="en-GB" sz="1400" dirty="0" smtClean="0"/>
                        <a:t>Quota set</a:t>
                      </a:r>
                    </a:p>
                    <a:p>
                      <a:pPr algn="ctr"/>
                      <a:r>
                        <a:rPr lang="en-GB" sz="1400" dirty="0" smtClean="0"/>
                        <a:t>(n=1,000)</a:t>
                      </a:r>
                    </a:p>
                  </a:txBody>
                  <a:tcPr anchor="ctr"/>
                </a:tc>
                <a:tc>
                  <a:txBody>
                    <a:bodyPr/>
                    <a:lstStyle/>
                    <a:p>
                      <a:pPr algn="ctr" eaLnBrk="0" hangingPunct="0"/>
                      <a:r>
                        <a:rPr lang="en-GB" sz="1400" dirty="0" smtClean="0"/>
                        <a:t>% Achieved</a:t>
                      </a:r>
                    </a:p>
                    <a:p>
                      <a:pPr algn="ctr" eaLnBrk="0" hangingPunct="0"/>
                      <a:r>
                        <a:rPr lang="en-GB" sz="1400" dirty="0" smtClean="0"/>
                        <a:t>(n=1,542)</a:t>
                      </a:r>
                    </a:p>
                  </a:txBody>
                  <a:tcPr anchor="ctr"/>
                </a:tc>
                <a:tc>
                  <a:txBody>
                    <a:bodyPr/>
                    <a:lstStyle/>
                    <a:p>
                      <a:pPr algn="ctr" eaLnBrk="0" hangingPunct="0"/>
                      <a:r>
                        <a:rPr lang="en-GB" sz="1400" dirty="0" smtClean="0"/>
                        <a:t>Weighted</a:t>
                      </a:r>
                    </a:p>
                    <a:p>
                      <a:pPr algn="ctr" eaLnBrk="0" hangingPunct="0"/>
                      <a:r>
                        <a:rPr lang="en-GB" sz="1400" dirty="0" smtClean="0"/>
                        <a:t>(n=1,542)</a:t>
                      </a:r>
                    </a:p>
                  </a:txBody>
                  <a:tcPr anchor="ctr"/>
                </a:tc>
              </a:tr>
              <a:tr h="318834">
                <a:tc>
                  <a:txBody>
                    <a:bodyPr/>
                    <a:lstStyle/>
                    <a:p>
                      <a:pPr algn="l" fontAlgn="b"/>
                      <a:r>
                        <a:rPr lang="en-GB" sz="1400" b="1" dirty="0" smtClean="0"/>
                        <a:t>Drive car at least monthly nowadays</a:t>
                      </a:r>
                      <a:endParaRPr lang="en-GB" sz="1400" b="1" i="0" u="none" strike="noStrike" dirty="0">
                        <a:solidFill>
                          <a:schemeClr val="tx1"/>
                        </a:solidFill>
                        <a:latin typeface="+mn-lt"/>
                      </a:endParaRPr>
                    </a:p>
                  </a:txBody>
                  <a:tcPr marL="9525" marR="9525" marT="9525" marB="0" anchor="b"/>
                </a:tc>
                <a:tc>
                  <a:txBody>
                    <a:bodyPr/>
                    <a:lstStyle/>
                    <a:p>
                      <a:pPr algn="ctr"/>
                      <a:r>
                        <a:rPr lang="en-GB" sz="1400" dirty="0" smtClean="0"/>
                        <a:t>-</a:t>
                      </a:r>
                      <a:endParaRPr lang="en-GB" sz="1400" dirty="0"/>
                    </a:p>
                  </a:txBody>
                  <a:tcPr marL="9525" marR="9525" marT="9525" marB="0" anchor="b"/>
                </a:tc>
                <a:tc>
                  <a:txBody>
                    <a:bodyPr/>
                    <a:lstStyle/>
                    <a:p>
                      <a:pPr algn="ctr" fontAlgn="b"/>
                      <a:r>
                        <a:rPr lang="en-GB" sz="1400" u="none" strike="noStrike" dirty="0" smtClean="0"/>
                        <a:t>100%</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100%</a:t>
                      </a:r>
                      <a:endParaRPr lang="en-GB" sz="1400" b="0" i="0" u="none" strike="noStrike" dirty="0">
                        <a:solidFill>
                          <a:schemeClr val="tx1"/>
                        </a:solidFill>
                        <a:latin typeface="+mn-lt"/>
                      </a:endParaRPr>
                    </a:p>
                  </a:txBody>
                  <a:tcPr marL="9525" marR="9525" marT="9525" marB="0" anchor="b"/>
                </a:tc>
              </a:tr>
              <a:tr h="318834">
                <a:tc>
                  <a:txBody>
                    <a:bodyPr/>
                    <a:lstStyle/>
                    <a:p>
                      <a:pPr algn="l" fontAlgn="b"/>
                      <a:endParaRPr lang="en-GB" sz="1400" b="1"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r>
              <a:tr h="318834">
                <a:tc>
                  <a:txBody>
                    <a:bodyPr/>
                    <a:lstStyle/>
                    <a:p>
                      <a:pPr marL="0" marR="0" indent="0" algn="l" defTabSz="981456" rtl="0" eaLnBrk="1" fontAlgn="b" latinLnBrk="0" hangingPunct="1">
                        <a:lnSpc>
                          <a:spcPct val="100000"/>
                        </a:lnSpc>
                        <a:spcBef>
                          <a:spcPts val="0"/>
                        </a:spcBef>
                        <a:spcAft>
                          <a:spcPts val="0"/>
                        </a:spcAft>
                        <a:buClrTx/>
                        <a:buSzTx/>
                        <a:buFontTx/>
                        <a:buNone/>
                        <a:tabLst/>
                        <a:defRPr/>
                      </a:pPr>
                      <a:r>
                        <a:rPr lang="en-GB" sz="1400" b="1" dirty="0" smtClean="0">
                          <a:solidFill>
                            <a:schemeClr val="accent5">
                              <a:lumMod val="50000"/>
                            </a:schemeClr>
                          </a:solidFill>
                        </a:rPr>
                        <a:t>Car ownership</a:t>
                      </a: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r>
              <a:tr h="318834">
                <a:tc>
                  <a:txBody>
                    <a:bodyPr/>
                    <a:lstStyle/>
                    <a:p>
                      <a:pPr algn="l" fontAlgn="b"/>
                      <a:r>
                        <a:rPr lang="en-GB" sz="1400" u="none" strike="noStrike" dirty="0" smtClean="0"/>
                        <a:t>Privately owned</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90%</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90%</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92%</a:t>
                      </a:r>
                      <a:endParaRPr lang="en-GB" sz="1400" b="0" i="0" u="none" strike="noStrike" dirty="0">
                        <a:solidFill>
                          <a:schemeClr val="tx1"/>
                        </a:solidFill>
                        <a:latin typeface="+mn-lt"/>
                      </a:endParaRPr>
                    </a:p>
                  </a:txBody>
                  <a:tcPr marL="9525" marR="9525" marT="9525" marB="0" anchor="b"/>
                </a:tc>
              </a:tr>
              <a:tr h="318834">
                <a:tc>
                  <a:txBody>
                    <a:bodyPr/>
                    <a:lstStyle/>
                    <a:p>
                      <a:pPr algn="l" fontAlgn="b"/>
                      <a:r>
                        <a:rPr lang="en-GB" sz="1400" u="none" strike="noStrike" dirty="0" smtClean="0"/>
                        <a:t>Provided</a:t>
                      </a:r>
                      <a:r>
                        <a:rPr lang="en-GB" sz="1400" u="none" strike="noStrike" baseline="0" dirty="0" smtClean="0"/>
                        <a:t> by company</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10%</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10%</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8%</a:t>
                      </a:r>
                      <a:endParaRPr lang="en-GB" sz="1400" b="0" i="0" u="none" strike="noStrike" dirty="0">
                        <a:solidFill>
                          <a:schemeClr val="tx1"/>
                        </a:solidFill>
                        <a:latin typeface="+mn-lt"/>
                      </a:endParaRPr>
                    </a:p>
                  </a:txBody>
                  <a:tcPr marL="9525" marR="9525" marT="9525" marB="0" anchor="b"/>
                </a:tc>
              </a:tr>
              <a:tr h="318834">
                <a:tc>
                  <a:txBody>
                    <a:bodyPr/>
                    <a:lstStyle/>
                    <a:p>
                      <a:pPr algn="l" fontAlgn="b"/>
                      <a:endParaRPr lang="en-GB" sz="1400" b="1"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r>
              <a:tr h="318834">
                <a:tc>
                  <a:txBody>
                    <a:bodyPr/>
                    <a:lstStyle/>
                    <a:p>
                      <a:pPr algn="l" fontAlgn="b"/>
                      <a:r>
                        <a:rPr lang="en-GB" sz="1400" b="1" u="none" strike="noStrike" dirty="0" smtClean="0">
                          <a:solidFill>
                            <a:schemeClr val="accent5">
                              <a:lumMod val="50000"/>
                            </a:schemeClr>
                          </a:solidFill>
                        </a:rPr>
                        <a:t>Car purchase</a:t>
                      </a:r>
                      <a:endParaRPr lang="en-GB" sz="1400" b="1" i="0" u="none" strike="noStrike" dirty="0">
                        <a:solidFill>
                          <a:schemeClr val="accent5">
                            <a:lumMod val="50000"/>
                          </a:schemeClr>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c>
                  <a:txBody>
                    <a:bodyPr/>
                    <a:lstStyle/>
                    <a:p>
                      <a:pPr algn="ctr" fontAlgn="b"/>
                      <a:endParaRPr lang="en-GB" sz="1400" b="0" i="0" u="none" strike="noStrike" dirty="0">
                        <a:solidFill>
                          <a:schemeClr val="tx1"/>
                        </a:solidFill>
                        <a:latin typeface="+mn-lt"/>
                      </a:endParaRPr>
                    </a:p>
                  </a:txBody>
                  <a:tcPr marL="9525" marR="9525" marT="9525" marB="0" anchor="b"/>
                </a:tc>
              </a:tr>
              <a:tr h="318834">
                <a:tc>
                  <a:txBody>
                    <a:bodyPr/>
                    <a:lstStyle/>
                    <a:p>
                      <a:pPr algn="l" fontAlgn="b"/>
                      <a:r>
                        <a:rPr lang="en-GB" sz="1400" u="none" strike="noStrike" dirty="0" smtClean="0"/>
                        <a:t>New</a:t>
                      </a:r>
                      <a:endParaRPr lang="en-GB" sz="1400" b="0" i="0" u="none" strike="noStrike" dirty="0" smtClean="0">
                        <a:solidFill>
                          <a:schemeClr val="tx1"/>
                        </a:solidFill>
                        <a:latin typeface="+mn-lt"/>
                      </a:endParaRPr>
                    </a:p>
                  </a:txBody>
                  <a:tcPr marL="9525" marR="9525" marT="9525" marB="0" anchor="b"/>
                </a:tc>
                <a:tc>
                  <a:txBody>
                    <a:bodyPr/>
                    <a:lstStyle/>
                    <a:p>
                      <a:pPr algn="ctr" fontAlgn="b"/>
                      <a:r>
                        <a:rPr lang="en-GB" sz="1400" u="none" strike="noStrike" dirty="0" smtClean="0"/>
                        <a:t>-</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42%</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42%</a:t>
                      </a:r>
                      <a:endParaRPr lang="en-GB" sz="1400" b="0" i="0" u="none" strike="noStrike" dirty="0">
                        <a:solidFill>
                          <a:schemeClr val="tx1"/>
                        </a:solidFill>
                        <a:latin typeface="+mn-lt"/>
                      </a:endParaRPr>
                    </a:p>
                  </a:txBody>
                  <a:tcPr marL="9525" marR="9525" marT="9525" marB="0" anchor="b"/>
                </a:tc>
              </a:tr>
              <a:tr h="318834">
                <a:tc>
                  <a:txBody>
                    <a:bodyPr/>
                    <a:lstStyle/>
                    <a:p>
                      <a:pPr algn="l" fontAlgn="b"/>
                      <a:r>
                        <a:rPr lang="en-GB" sz="1400" u="none" strike="noStrike" dirty="0" smtClean="0"/>
                        <a:t>Nearly new</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16%</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16%</a:t>
                      </a:r>
                      <a:endParaRPr lang="en-GB" sz="1400" b="0" i="0" u="none" strike="noStrike" dirty="0">
                        <a:solidFill>
                          <a:schemeClr val="tx1"/>
                        </a:solidFill>
                        <a:latin typeface="+mn-lt"/>
                      </a:endParaRPr>
                    </a:p>
                  </a:txBody>
                  <a:tcPr marL="9525" marR="9525" marT="9525" marB="0" anchor="b"/>
                </a:tc>
              </a:tr>
              <a:tr h="318834">
                <a:tc>
                  <a:txBody>
                    <a:bodyPr/>
                    <a:lstStyle/>
                    <a:p>
                      <a:pPr algn="l" fontAlgn="b"/>
                      <a:r>
                        <a:rPr lang="en-GB" sz="1400" u="none" strike="noStrike" dirty="0" smtClean="0"/>
                        <a:t>Second-</a:t>
                      </a:r>
                      <a:r>
                        <a:rPr lang="en-GB" sz="1400" u="none" strike="noStrike" baseline="0" dirty="0" smtClean="0"/>
                        <a:t> hand used</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42%</a:t>
                      </a:r>
                      <a:endParaRPr lang="en-GB" sz="1400" b="0" i="0" u="none" strike="noStrike" dirty="0">
                        <a:solidFill>
                          <a:schemeClr val="tx1"/>
                        </a:solidFill>
                        <a:latin typeface="+mn-lt"/>
                      </a:endParaRPr>
                    </a:p>
                  </a:txBody>
                  <a:tcPr marL="9525" marR="9525" marT="9525" marB="0" anchor="b"/>
                </a:tc>
                <a:tc>
                  <a:txBody>
                    <a:bodyPr/>
                    <a:lstStyle/>
                    <a:p>
                      <a:pPr algn="ctr" fontAlgn="b"/>
                      <a:r>
                        <a:rPr lang="en-GB" sz="1400" u="none" strike="noStrike" dirty="0" smtClean="0"/>
                        <a:t>42%</a:t>
                      </a:r>
                      <a:endParaRPr lang="en-GB" sz="1400" b="0" i="0" u="none" strike="noStrike" dirty="0">
                        <a:solidFill>
                          <a:schemeClr val="tx1"/>
                        </a:solidFill>
                        <a:latin typeface="+mn-lt"/>
                      </a:endParaRPr>
                    </a:p>
                  </a:txBody>
                  <a:tcPr marL="9525" marR="9525" marT="9525" marB="0" anchor="b"/>
                </a:tc>
              </a:tr>
            </a:tbl>
          </a:graphicData>
        </a:graphic>
      </p:graphicFrame>
      <p:sp>
        <p:nvSpPr>
          <p:cNvPr id="5" name="Rectangle 4"/>
          <p:cNvSpPr>
            <a:spLocks noChangeArrowheads="1"/>
          </p:cNvSpPr>
          <p:nvPr/>
        </p:nvSpPr>
        <p:spPr bwMode="auto">
          <a:xfrm>
            <a:off x="1558103" y="6924697"/>
            <a:ext cx="9001190" cy="857256"/>
          </a:xfrm>
          <a:prstGeom prst="rect">
            <a:avLst/>
          </a:prstGeom>
          <a:noFill/>
          <a:ln w="9525">
            <a:noFill/>
            <a:miter lim="800000"/>
            <a:headEnd/>
            <a:tailEnd/>
          </a:ln>
        </p:spPr>
        <p:txBody>
          <a:bodyPr lIns="104287" tIns="52144" rIns="104287" bIns="52144"/>
          <a:lstStyle/>
          <a:p>
            <a:pPr marL="390525" indent="-390525" eaLnBrk="0" hangingPunct="0">
              <a:spcBef>
                <a:spcPts val="0"/>
              </a:spcBef>
              <a:tabLst>
                <a:tab pos="509588" algn="l"/>
              </a:tabLst>
              <a:defRPr/>
            </a:pPr>
            <a:r>
              <a:rPr lang="en-GB" sz="1000" dirty="0" smtClean="0">
                <a:solidFill>
                  <a:srgbClr val="4D4D4D"/>
                </a:solidFill>
                <a:latin typeface="+mn-lt"/>
              </a:rPr>
              <a:t>SQ13 </a:t>
            </a:r>
            <a:r>
              <a:rPr lang="en-GB" sz="1000" dirty="0">
                <a:solidFill>
                  <a:srgbClr val="4D4D4D"/>
                </a:solidFill>
                <a:latin typeface="+mn-lt"/>
              </a:rPr>
              <a:t>	</a:t>
            </a:r>
            <a:r>
              <a:rPr lang="en-GB" sz="1000" dirty="0" smtClean="0">
                <a:solidFill>
                  <a:srgbClr val="4D4D4D"/>
                </a:solidFill>
                <a:latin typeface="+mn-lt"/>
              </a:rPr>
              <a:t>	And how </a:t>
            </a:r>
            <a:r>
              <a:rPr lang="en-GB" sz="1000" dirty="0">
                <a:solidFill>
                  <a:srgbClr val="4D4D4D"/>
                </a:solidFill>
                <a:latin typeface="+mn-lt"/>
              </a:rPr>
              <a:t>often do you </a:t>
            </a:r>
            <a:r>
              <a:rPr lang="en-GB" sz="1000" dirty="0" smtClean="0">
                <a:solidFill>
                  <a:srgbClr val="4D4D4D"/>
                </a:solidFill>
                <a:latin typeface="+mn-lt"/>
              </a:rPr>
              <a:t>personally drive a vehicle nowadays? Base: all respondents (n=1,542)</a:t>
            </a:r>
          </a:p>
          <a:p>
            <a:pPr marL="390525" indent="-390525" eaLnBrk="0" hangingPunct="0">
              <a:spcBef>
                <a:spcPts val="0"/>
              </a:spcBef>
              <a:tabLst>
                <a:tab pos="509588" algn="l"/>
              </a:tabLst>
              <a:defRPr/>
            </a:pPr>
            <a:r>
              <a:rPr lang="en-GB" sz="1000" dirty="0" smtClean="0">
                <a:solidFill>
                  <a:srgbClr val="4D4D4D"/>
                </a:solidFill>
                <a:latin typeface="+mn-lt"/>
              </a:rPr>
              <a:t>SQ11		How was the vehicle you use, bought? Base: motor vehicle owners (n=1,542)</a:t>
            </a:r>
            <a:endParaRPr lang="en-GB" sz="1000" dirty="0">
              <a:solidFill>
                <a:srgbClr val="4D4D4D"/>
              </a:solidFill>
              <a:latin typeface="+mn-lt"/>
            </a:endParaRPr>
          </a:p>
          <a:p>
            <a:pPr marL="546100" indent="-546100" eaLnBrk="0" hangingPunct="0">
              <a:spcBef>
                <a:spcPts val="0"/>
              </a:spcBef>
              <a:tabLst>
                <a:tab pos="449263" algn="l"/>
              </a:tabLst>
              <a:defRPr/>
            </a:pPr>
            <a:r>
              <a:rPr lang="en-GB" sz="1000" dirty="0" smtClean="0">
                <a:solidFill>
                  <a:srgbClr val="4D4D4D"/>
                </a:solidFill>
                <a:latin typeface="+mn-lt"/>
              </a:rPr>
              <a:t>SQ12</a:t>
            </a:r>
            <a:r>
              <a:rPr lang="en-GB" sz="1000" dirty="0">
                <a:solidFill>
                  <a:srgbClr val="4D4D4D"/>
                </a:solidFill>
                <a:latin typeface="+mn-lt"/>
              </a:rPr>
              <a:t>	</a:t>
            </a:r>
            <a:r>
              <a:rPr lang="en-GB" sz="1000" dirty="0" smtClean="0">
                <a:solidFill>
                  <a:srgbClr val="4D4D4D"/>
                </a:solidFill>
                <a:latin typeface="+mn-lt"/>
              </a:rPr>
              <a:t> Was the vehicle you use bought from new, nearly new or second hand? Base: motor vehicle owners (n=1,542)</a:t>
            </a:r>
            <a:endParaRPr lang="en-GB" sz="1000" b="1" dirty="0" smtClean="0">
              <a:solidFill>
                <a:srgbClr val="FF0000"/>
              </a:solidFill>
              <a:latin typeface="+mn-lt"/>
            </a:endParaRPr>
          </a:p>
        </p:txBody>
      </p:sp>
      <p:sp>
        <p:nvSpPr>
          <p:cNvPr id="8" name="Rectangle 7"/>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title"/>
          </p:nvPr>
        </p:nvSpPr>
        <p:spPr>
          <a:xfrm>
            <a:off x="836613" y="315913"/>
            <a:ext cx="5927725" cy="555625"/>
          </a:xfrm>
        </p:spPr>
        <p:txBody>
          <a:bodyPr/>
          <a:lstStyle/>
          <a:p>
            <a:pPr eaLnBrk="1" hangingPunct="1"/>
            <a:r>
              <a:rPr dirty="0" smtClean="0">
                <a:latin typeface="Arial" pitchFamily="34" charset="0"/>
                <a:ea typeface="Geneva"/>
                <a:cs typeface="Geneva"/>
              </a:rPr>
              <a:t>Annual mileage.</a:t>
            </a:r>
            <a:endParaRPr lang="en-US" dirty="0" smtClean="0">
              <a:latin typeface="Arial" pitchFamily="34" charset="0"/>
              <a:ea typeface="Geneva"/>
              <a:cs typeface="Geneva"/>
            </a:endParaRPr>
          </a:p>
        </p:txBody>
      </p:sp>
      <p:sp>
        <p:nvSpPr>
          <p:cNvPr id="20" name="Rectangle 4"/>
          <p:cNvSpPr>
            <a:spLocks noChangeArrowheads="1"/>
          </p:cNvSpPr>
          <p:nvPr/>
        </p:nvSpPr>
        <p:spPr bwMode="auto">
          <a:xfrm>
            <a:off x="843725" y="6505599"/>
            <a:ext cx="7500990" cy="633412"/>
          </a:xfrm>
          <a:prstGeom prst="rect">
            <a:avLst/>
          </a:prstGeom>
          <a:noFill/>
          <a:ln w="9525">
            <a:noFill/>
            <a:miter lim="800000"/>
            <a:headEnd/>
            <a:tailEnd/>
          </a:ln>
        </p:spPr>
        <p:txBody>
          <a:bodyPr lIns="104287" tIns="52144" rIns="104287" bIns="52144"/>
          <a:lstStyle/>
          <a:p>
            <a:pPr marL="390525" indent="-390525" eaLnBrk="0" hangingPunct="0">
              <a:spcBef>
                <a:spcPct val="70000"/>
              </a:spcBef>
              <a:tabLst>
                <a:tab pos="509588" algn="l"/>
              </a:tabLst>
              <a:defRPr/>
            </a:pPr>
            <a:r>
              <a:rPr lang="en-GB" sz="1000" dirty="0" smtClean="0">
                <a:solidFill>
                  <a:srgbClr val="4D4D4D"/>
                </a:solidFill>
                <a:latin typeface="+mn-lt"/>
              </a:rPr>
              <a:t>SQ14</a:t>
            </a:r>
            <a:r>
              <a:rPr lang="en-GB" sz="1000" dirty="0">
                <a:solidFill>
                  <a:srgbClr val="4D4D4D"/>
                </a:solidFill>
                <a:latin typeface="+mn-lt"/>
              </a:rPr>
              <a:t>	</a:t>
            </a:r>
            <a:r>
              <a:rPr lang="en-GB" sz="1000" dirty="0" smtClean="0">
                <a:solidFill>
                  <a:srgbClr val="4D4D4D"/>
                </a:solidFill>
                <a:latin typeface="+mn-lt"/>
              </a:rPr>
              <a:t>	Approximately how many miles do you drive in a year, on average?</a:t>
            </a:r>
            <a:endParaRPr lang="en-GB" sz="1000" dirty="0">
              <a:solidFill>
                <a:srgbClr val="4D4D4D"/>
              </a:solidFill>
              <a:latin typeface="+mn-lt"/>
            </a:endParaRPr>
          </a:p>
          <a:p>
            <a:pPr eaLnBrk="0" hangingPunct="0">
              <a:tabLst>
                <a:tab pos="538163" algn="l"/>
              </a:tabLst>
              <a:defRPr/>
            </a:pPr>
            <a:r>
              <a:rPr lang="en-GB" sz="1000" dirty="0" smtClean="0">
                <a:solidFill>
                  <a:srgbClr val="4D4D4D"/>
                </a:solidFill>
                <a:latin typeface="+mn-lt"/>
              </a:rPr>
              <a:t>	Base</a:t>
            </a:r>
            <a:r>
              <a:rPr lang="en-GB" sz="1000" dirty="0">
                <a:solidFill>
                  <a:srgbClr val="4D4D4D"/>
                </a:solidFill>
                <a:latin typeface="+mn-lt"/>
              </a:rPr>
              <a:t>: </a:t>
            </a:r>
            <a:r>
              <a:rPr lang="en-GB" sz="1000" dirty="0" smtClean="0">
                <a:solidFill>
                  <a:srgbClr val="4D4D4D"/>
                </a:solidFill>
                <a:latin typeface="+mn-lt"/>
              </a:rPr>
              <a:t>motor vehicle owners (n=1,542)</a:t>
            </a:r>
            <a:endParaRPr lang="en-GB" sz="1000" dirty="0">
              <a:solidFill>
                <a:srgbClr val="4D4D4D"/>
              </a:solidFill>
              <a:latin typeface="+mn-lt"/>
            </a:endParaRPr>
          </a:p>
        </p:txBody>
      </p:sp>
      <p:graphicFrame>
        <p:nvGraphicFramePr>
          <p:cNvPr id="21" name="Chart 2"/>
          <p:cNvGraphicFramePr>
            <a:graphicFrameLocks/>
          </p:cNvGraphicFramePr>
          <p:nvPr/>
        </p:nvGraphicFramePr>
        <p:xfrm>
          <a:off x="-870787" y="1638285"/>
          <a:ext cx="9074150" cy="4429136"/>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 Box 55"/>
          <p:cNvSpPr txBox="1">
            <a:spLocks noChangeArrowheads="1"/>
          </p:cNvSpPr>
          <p:nvPr/>
        </p:nvSpPr>
        <p:spPr bwMode="auto">
          <a:xfrm>
            <a:off x="6058699" y="1995475"/>
            <a:ext cx="4080684" cy="3798625"/>
          </a:xfrm>
          <a:prstGeom prst="rect">
            <a:avLst/>
          </a:prstGeom>
          <a:noFill/>
          <a:ln w="9525">
            <a:noFill/>
            <a:miter lim="800000"/>
            <a:headEnd/>
            <a:tailEnd/>
          </a:ln>
        </p:spPr>
        <p:txBody>
          <a:bodyPr wrap="square" lIns="104287" tIns="52144" rIns="104287" bIns="52144">
            <a:spAutoFit/>
          </a:bodyPr>
          <a:lstStyle/>
          <a:p>
            <a:pPr eaLnBrk="0" hangingPunct="0">
              <a:tabLst>
                <a:tab pos="3676650" algn="r"/>
              </a:tabLst>
              <a:defRPr/>
            </a:pPr>
            <a:r>
              <a:rPr lang="en-GB" sz="1600" b="1" dirty="0">
                <a:solidFill>
                  <a:srgbClr val="4D4D4D"/>
                </a:solidFill>
                <a:latin typeface="+mn-lt"/>
                <a:ea typeface="Geneva" pitchFamily="-107" charset="-128"/>
                <a:cs typeface="+mn-cs"/>
              </a:rPr>
              <a:t>A</a:t>
            </a:r>
            <a:r>
              <a:rPr lang="en-GB" sz="1600" b="1" dirty="0" smtClean="0">
                <a:solidFill>
                  <a:srgbClr val="4D4D4D"/>
                </a:solidFill>
                <a:latin typeface="+mn-lt"/>
                <a:ea typeface="Geneva" pitchFamily="-107" charset="-128"/>
                <a:cs typeface="+mn-cs"/>
              </a:rPr>
              <a:t>ll </a:t>
            </a:r>
            <a:r>
              <a:rPr lang="en-GB" sz="1600" b="1" dirty="0">
                <a:solidFill>
                  <a:srgbClr val="4D4D4D"/>
                </a:solidFill>
                <a:latin typeface="+mn-lt"/>
                <a:ea typeface="Geneva" pitchFamily="-107" charset="-128"/>
                <a:cs typeface="+mn-cs"/>
              </a:rPr>
              <a:t>motorists</a:t>
            </a:r>
            <a:r>
              <a:rPr lang="en-GB" sz="1600" dirty="0">
                <a:solidFill>
                  <a:srgbClr val="4D4D4D"/>
                </a:solidFill>
                <a:latin typeface="+mn-lt"/>
                <a:ea typeface="Geneva" pitchFamily="-107" charset="-128"/>
                <a:cs typeface="+mn-cs"/>
              </a:rPr>
              <a:t>	</a:t>
            </a:r>
            <a:r>
              <a:rPr lang="en-GB" sz="1600" dirty="0" smtClean="0">
                <a:solidFill>
                  <a:srgbClr val="4D4D4D"/>
                </a:solidFill>
                <a:latin typeface="+mn-lt"/>
                <a:ea typeface="Geneva" pitchFamily="-107" charset="-128"/>
                <a:cs typeface="+mn-cs"/>
              </a:rPr>
              <a:t>9,379</a:t>
            </a:r>
            <a:endParaRPr lang="en-GB" sz="1600" dirty="0">
              <a:solidFill>
                <a:srgbClr val="4D4D4D"/>
              </a:solidFill>
              <a:latin typeface="+mn-lt"/>
              <a:ea typeface="Geneva" pitchFamily="-107" charset="-128"/>
              <a:cs typeface="+mn-cs"/>
            </a:endParaRPr>
          </a:p>
          <a:p>
            <a:pPr eaLnBrk="0" hangingPunct="0">
              <a:tabLst>
                <a:tab pos="3676650" algn="r"/>
              </a:tabLst>
              <a:defRPr/>
            </a:pPr>
            <a:endParaRPr lang="en-GB" sz="1600" dirty="0" smtClean="0">
              <a:solidFill>
                <a:srgbClr val="4D4D4D"/>
              </a:solidFill>
              <a:latin typeface="+mn-lt"/>
              <a:ea typeface="Geneva" pitchFamily="-107" charset="-128"/>
              <a:cs typeface="+mn-cs"/>
            </a:endParaRPr>
          </a:p>
          <a:p>
            <a:pPr eaLnBrk="0" hangingPunct="0">
              <a:tabLst>
                <a:tab pos="3676650" algn="r"/>
              </a:tabLst>
              <a:defRPr/>
            </a:pPr>
            <a:r>
              <a:rPr lang="en-GB" sz="1600" b="1" dirty="0" smtClean="0">
                <a:solidFill>
                  <a:srgbClr val="4D4D4D"/>
                </a:solidFill>
                <a:latin typeface="+mn-lt"/>
                <a:ea typeface="Geneva" pitchFamily="-107" charset="-128"/>
                <a:cs typeface="+mn-cs"/>
              </a:rPr>
              <a:t>By usage</a:t>
            </a:r>
          </a:p>
          <a:p>
            <a:pPr eaLnBrk="0" hangingPunct="0">
              <a:tabLst>
                <a:tab pos="3676650" algn="r"/>
              </a:tabLst>
              <a:defRPr/>
            </a:pPr>
            <a:r>
              <a:rPr lang="en-GB" sz="1600" dirty="0" smtClean="0">
                <a:solidFill>
                  <a:srgbClr val="4D4D4D"/>
                </a:solidFill>
                <a:latin typeface="+mn-lt"/>
                <a:ea typeface="Geneva" pitchFamily="-107" charset="-128"/>
                <a:cs typeface="+mn-cs"/>
              </a:rPr>
              <a:t>Company </a:t>
            </a:r>
            <a:r>
              <a:rPr lang="en-GB" sz="1600" dirty="0">
                <a:solidFill>
                  <a:srgbClr val="4D4D4D"/>
                </a:solidFill>
                <a:latin typeface="+mn-lt"/>
                <a:ea typeface="Geneva" pitchFamily="-107" charset="-128"/>
                <a:cs typeface="+mn-cs"/>
              </a:rPr>
              <a:t>car </a:t>
            </a:r>
            <a:r>
              <a:rPr lang="en-GB" sz="1600" dirty="0" smtClean="0">
                <a:solidFill>
                  <a:srgbClr val="4D4D4D"/>
                </a:solidFill>
                <a:latin typeface="+mn-lt"/>
                <a:ea typeface="Geneva" pitchFamily="-107" charset="-128"/>
                <a:cs typeface="+mn-cs"/>
              </a:rPr>
              <a:t>drivers	18,568</a:t>
            </a:r>
            <a:endParaRPr lang="en-GB" sz="1600" dirty="0">
              <a:solidFill>
                <a:srgbClr val="4D4D4D"/>
              </a:solidFill>
              <a:latin typeface="+mn-lt"/>
              <a:ea typeface="Geneva" pitchFamily="-107" charset="-128"/>
              <a:cs typeface="+mn-cs"/>
            </a:endParaRPr>
          </a:p>
          <a:p>
            <a:pPr eaLnBrk="0" hangingPunct="0">
              <a:tabLst>
                <a:tab pos="3676650" algn="r"/>
              </a:tabLst>
              <a:defRPr/>
            </a:pPr>
            <a:r>
              <a:rPr lang="en-GB" sz="1600" dirty="0" smtClean="0">
                <a:solidFill>
                  <a:srgbClr val="4D4D4D"/>
                </a:solidFill>
                <a:latin typeface="+mn-lt"/>
                <a:ea typeface="Geneva" pitchFamily="-107" charset="-128"/>
                <a:cs typeface="+mn-cs"/>
              </a:rPr>
              <a:t>Private </a:t>
            </a:r>
            <a:r>
              <a:rPr lang="en-GB" sz="1600" dirty="0">
                <a:solidFill>
                  <a:srgbClr val="4D4D4D"/>
                </a:solidFill>
                <a:latin typeface="+mn-lt"/>
                <a:ea typeface="Geneva" pitchFamily="-107" charset="-128"/>
                <a:cs typeface="+mn-cs"/>
              </a:rPr>
              <a:t>motorists	</a:t>
            </a:r>
            <a:r>
              <a:rPr lang="en-GB" sz="1600" dirty="0" smtClean="0">
                <a:solidFill>
                  <a:srgbClr val="4D4D4D"/>
                </a:solidFill>
                <a:latin typeface="+mn-lt"/>
                <a:ea typeface="Geneva" pitchFamily="-107" charset="-128"/>
                <a:cs typeface="+mn-cs"/>
              </a:rPr>
              <a:t>8,272</a:t>
            </a:r>
            <a:endParaRPr lang="en-GB" sz="1600" dirty="0">
              <a:solidFill>
                <a:srgbClr val="4D4D4D"/>
              </a:solidFill>
              <a:latin typeface="+mn-lt"/>
              <a:ea typeface="Geneva" pitchFamily="-107" charset="-128"/>
              <a:cs typeface="+mn-cs"/>
            </a:endParaRPr>
          </a:p>
          <a:p>
            <a:pPr eaLnBrk="0" hangingPunct="0">
              <a:tabLst>
                <a:tab pos="3676650" algn="r"/>
              </a:tabLst>
              <a:defRPr/>
            </a:pPr>
            <a:endParaRPr lang="en-GB" sz="1600" dirty="0" smtClean="0">
              <a:solidFill>
                <a:srgbClr val="4D4D4D"/>
              </a:solidFill>
              <a:latin typeface="+mn-lt"/>
              <a:ea typeface="Geneva" pitchFamily="-107" charset="-128"/>
              <a:cs typeface="+mn-cs"/>
            </a:endParaRPr>
          </a:p>
          <a:p>
            <a:pPr eaLnBrk="0" hangingPunct="0">
              <a:tabLst>
                <a:tab pos="3676650" algn="r"/>
              </a:tabLst>
              <a:defRPr/>
            </a:pPr>
            <a:r>
              <a:rPr lang="en-GB" sz="1600" b="1" dirty="0" smtClean="0">
                <a:solidFill>
                  <a:srgbClr val="4D4D4D"/>
                </a:solidFill>
                <a:latin typeface="+mn-lt"/>
                <a:ea typeface="Geneva" pitchFamily="-107" charset="-128"/>
                <a:cs typeface="+mn-cs"/>
              </a:rPr>
              <a:t>By rule-breaking behaviour</a:t>
            </a:r>
          </a:p>
          <a:p>
            <a:pPr eaLnBrk="0" hangingPunct="0">
              <a:tabLst>
                <a:tab pos="3676650" algn="r"/>
              </a:tabLst>
              <a:defRPr/>
            </a:pPr>
            <a:r>
              <a:rPr lang="en-GB" sz="1600" dirty="0" smtClean="0">
                <a:solidFill>
                  <a:srgbClr val="4D4D4D"/>
                </a:solidFill>
                <a:latin typeface="+mn-lt"/>
                <a:ea typeface="Geneva" pitchFamily="-107" charset="-128"/>
                <a:cs typeface="+mn-cs"/>
              </a:rPr>
              <a:t>Regular speeders	11,241</a:t>
            </a:r>
          </a:p>
          <a:p>
            <a:pPr eaLnBrk="0" hangingPunct="0">
              <a:tabLst>
                <a:tab pos="3676650" algn="r"/>
              </a:tabLst>
              <a:defRPr/>
            </a:pPr>
            <a:r>
              <a:rPr lang="en-GB" sz="1600" dirty="0" smtClean="0">
                <a:solidFill>
                  <a:srgbClr val="4D4D4D"/>
                </a:solidFill>
                <a:latin typeface="+mn-lt"/>
                <a:ea typeface="Geneva" pitchFamily="-107" charset="-128"/>
                <a:cs typeface="+mn-cs"/>
              </a:rPr>
              <a:t>Non-speeders	7,338</a:t>
            </a:r>
          </a:p>
          <a:p>
            <a:pPr eaLnBrk="0" hangingPunct="0">
              <a:tabLst>
                <a:tab pos="3676650" algn="r"/>
              </a:tabLst>
              <a:defRPr/>
            </a:pPr>
            <a:endParaRPr lang="en-GB" sz="1600" dirty="0" smtClean="0">
              <a:solidFill>
                <a:srgbClr val="4D4D4D"/>
              </a:solidFill>
              <a:latin typeface="+mn-lt"/>
              <a:ea typeface="Geneva" pitchFamily="-107" charset="-128"/>
              <a:cs typeface="+mn-cs"/>
            </a:endParaRPr>
          </a:p>
          <a:p>
            <a:pPr eaLnBrk="0" hangingPunct="0">
              <a:tabLst>
                <a:tab pos="3676650" algn="r"/>
              </a:tabLst>
              <a:defRPr/>
            </a:pPr>
            <a:r>
              <a:rPr lang="en-GB" sz="1600" b="1" dirty="0" smtClean="0">
                <a:solidFill>
                  <a:srgbClr val="4D4D4D"/>
                </a:solidFill>
                <a:latin typeface="+mn-lt"/>
                <a:ea typeface="Geneva" pitchFamily="-107" charset="-128"/>
                <a:cs typeface="+mn-cs"/>
              </a:rPr>
              <a:t>By demographics/lifestyle</a:t>
            </a:r>
          </a:p>
          <a:p>
            <a:pPr eaLnBrk="0" hangingPunct="0">
              <a:tabLst>
                <a:tab pos="3676650" algn="r"/>
              </a:tabLst>
              <a:defRPr/>
            </a:pPr>
            <a:r>
              <a:rPr lang="en-GB" sz="1600" dirty="0" smtClean="0">
                <a:solidFill>
                  <a:srgbClr val="4D4D4D"/>
                </a:solidFill>
                <a:latin typeface="+mn-lt"/>
                <a:ea typeface="Geneva" pitchFamily="-107" charset="-128"/>
                <a:cs typeface="+mn-cs"/>
              </a:rPr>
              <a:t>Male	10,472</a:t>
            </a:r>
          </a:p>
          <a:p>
            <a:pPr eaLnBrk="0" hangingPunct="0">
              <a:tabLst>
                <a:tab pos="3676650" algn="r"/>
              </a:tabLst>
              <a:defRPr/>
            </a:pPr>
            <a:r>
              <a:rPr lang="en-GB" sz="1600" dirty="0" smtClean="0">
                <a:solidFill>
                  <a:srgbClr val="4D4D4D"/>
                </a:solidFill>
                <a:latin typeface="+mn-lt"/>
                <a:ea typeface="Geneva" pitchFamily="-107" charset="-128"/>
                <a:cs typeface="+mn-cs"/>
              </a:rPr>
              <a:t>Female	8,180</a:t>
            </a:r>
          </a:p>
          <a:p>
            <a:pPr eaLnBrk="0" hangingPunct="0">
              <a:tabLst>
                <a:tab pos="3676650" algn="r"/>
              </a:tabLst>
              <a:defRPr/>
            </a:pPr>
            <a:endParaRPr lang="en-GB" sz="1600" dirty="0" smtClean="0">
              <a:solidFill>
                <a:srgbClr val="4D4D4D"/>
              </a:solidFill>
              <a:latin typeface="+mn-lt"/>
              <a:ea typeface="Geneva" pitchFamily="-107" charset="-128"/>
              <a:cs typeface="+mn-cs"/>
            </a:endParaRPr>
          </a:p>
          <a:p>
            <a:pPr eaLnBrk="0" hangingPunct="0">
              <a:tabLst>
                <a:tab pos="3676650" algn="r"/>
              </a:tabLst>
              <a:defRPr/>
            </a:pPr>
            <a:endParaRPr lang="en-GB" sz="1600" dirty="0">
              <a:solidFill>
                <a:srgbClr val="4D4D4D"/>
              </a:solidFill>
              <a:latin typeface="+mn-lt"/>
              <a:ea typeface="Geneva" pitchFamily="-107" charset="-128"/>
              <a:cs typeface="+mn-cs"/>
            </a:endParaRPr>
          </a:p>
        </p:txBody>
      </p:sp>
      <p:sp>
        <p:nvSpPr>
          <p:cNvPr id="24" name="Text Box 12"/>
          <p:cNvSpPr txBox="1">
            <a:spLocks noChangeArrowheads="1"/>
          </p:cNvSpPr>
          <p:nvPr/>
        </p:nvSpPr>
        <p:spPr bwMode="auto">
          <a:xfrm>
            <a:off x="6509576" y="1423971"/>
            <a:ext cx="3000396" cy="382305"/>
          </a:xfrm>
          <a:prstGeom prst="rect">
            <a:avLst/>
          </a:prstGeom>
          <a:noFill/>
          <a:ln w="9525">
            <a:noFill/>
            <a:miter lim="800000"/>
            <a:headEnd/>
            <a:tailEnd/>
          </a:ln>
        </p:spPr>
        <p:txBody>
          <a:bodyPr wrap="square" lIns="104287" tIns="52144" rIns="104287" bIns="52144">
            <a:spAutoFit/>
          </a:bodyPr>
          <a:lstStyle/>
          <a:p>
            <a:pPr eaLnBrk="0" hangingPunct="0"/>
            <a:r>
              <a:rPr lang="en-GB" sz="1800" b="1" dirty="0" smtClean="0">
                <a:solidFill>
                  <a:srgbClr val="E46C0A"/>
                </a:solidFill>
                <a:latin typeface="+mn-lt"/>
              </a:rPr>
              <a:t>Mean mileage by group</a:t>
            </a:r>
            <a:endParaRPr lang="en-GB" sz="1800" b="1" dirty="0">
              <a:solidFill>
                <a:srgbClr val="E46C0A"/>
              </a:solidFill>
              <a:latin typeface="+mn-lt"/>
            </a:endParaRPr>
          </a:p>
        </p:txBody>
      </p:sp>
      <p:sp>
        <p:nvSpPr>
          <p:cNvPr id="8" name="Rectangle 7"/>
          <p:cNvSpPr/>
          <p:nvPr/>
        </p:nvSpPr>
        <p:spPr bwMode="auto">
          <a:xfrm>
            <a:off x="8416153" y="0"/>
            <a:ext cx="2272485" cy="352401"/>
          </a:xfrm>
          <a:prstGeom prst="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Appendix</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bridge"/>
          <p:cNvPicPr>
            <a:picLocks noChangeArrowheads="1"/>
          </p:cNvPicPr>
          <p:nvPr/>
        </p:nvPicPr>
        <p:blipFill>
          <a:blip r:embed="rId3" cstate="print"/>
          <a:srcRect l="5536" t="2953" b="6496"/>
          <a:stretch>
            <a:fillRect/>
          </a:stretch>
        </p:blipFill>
        <p:spPr bwMode="auto">
          <a:xfrm>
            <a:off x="795338" y="1638300"/>
            <a:ext cx="6056312" cy="4286250"/>
          </a:xfrm>
          <a:prstGeom prst="rect">
            <a:avLst/>
          </a:prstGeom>
          <a:noFill/>
          <a:ln w="9525">
            <a:noFill/>
            <a:miter lim="800000"/>
            <a:headEnd/>
            <a:tailEnd/>
          </a:ln>
        </p:spPr>
      </p:pic>
      <p:sp>
        <p:nvSpPr>
          <p:cNvPr id="15363" name="Rectangle 3"/>
          <p:cNvSpPr>
            <a:spLocks noChangeArrowheads="1"/>
          </p:cNvSpPr>
          <p:nvPr/>
        </p:nvSpPr>
        <p:spPr bwMode="auto">
          <a:xfrm>
            <a:off x="6630988" y="1638300"/>
            <a:ext cx="3275012" cy="4286250"/>
          </a:xfrm>
          <a:prstGeom prst="rect">
            <a:avLst/>
          </a:prstGeom>
          <a:solidFill>
            <a:srgbClr val="B5E1FF"/>
          </a:solidFill>
          <a:ln w="9525">
            <a:noFill/>
            <a:miter lim="800000"/>
            <a:headEnd/>
            <a:tailEnd/>
          </a:ln>
        </p:spPr>
        <p:txBody>
          <a:bodyPr wrap="none" anchor="ctr"/>
          <a:lstStyle/>
          <a:p>
            <a:endParaRPr lang="en-US" dirty="0"/>
          </a:p>
        </p:txBody>
      </p:sp>
      <p:sp>
        <p:nvSpPr>
          <p:cNvPr id="7" name="Text Box 4"/>
          <p:cNvSpPr txBox="1">
            <a:spLocks noChangeArrowheads="1"/>
          </p:cNvSpPr>
          <p:nvPr/>
        </p:nvSpPr>
        <p:spPr bwMode="auto">
          <a:xfrm>
            <a:off x="6845300" y="5067309"/>
            <a:ext cx="2786063" cy="856685"/>
          </a:xfrm>
          <a:prstGeom prst="rect">
            <a:avLst/>
          </a:prstGeom>
          <a:noFill/>
          <a:ln w="12700">
            <a:noFill/>
            <a:miter lim="800000"/>
            <a:headEnd/>
            <a:tailEnd/>
          </a:ln>
        </p:spPr>
        <p:txBody>
          <a:bodyPr lIns="90000" tIns="43200" rIns="90000" bIns="43200">
            <a:spAutoFit/>
          </a:bodyPr>
          <a:lstStyle/>
          <a:p>
            <a:pPr>
              <a:lnSpc>
                <a:spcPts val="1500"/>
              </a:lnSpc>
              <a:tabLst>
                <a:tab pos="857250" algn="l"/>
              </a:tabLst>
              <a:defRPr/>
            </a:pPr>
            <a:r>
              <a:rPr lang="en-GB" sz="1200" dirty="0">
                <a:latin typeface="Arial" pitchFamily="34" charset="0"/>
                <a:cs typeface="Arial" pitchFamily="34" charset="0"/>
              </a:rPr>
              <a:t>Telephone	+44 (0)20 7357 9919</a:t>
            </a:r>
          </a:p>
          <a:p>
            <a:pPr>
              <a:lnSpc>
                <a:spcPts val="1500"/>
              </a:lnSpc>
              <a:tabLst>
                <a:tab pos="857250" algn="l"/>
              </a:tabLst>
              <a:defRPr/>
            </a:pPr>
            <a:r>
              <a:rPr lang="en-GB" sz="1200" dirty="0">
                <a:latin typeface="Arial" pitchFamily="34" charset="0"/>
                <a:cs typeface="Arial" pitchFamily="34" charset="0"/>
              </a:rPr>
              <a:t>Facsimile	+44 (0)20 7357 9773</a:t>
            </a:r>
          </a:p>
          <a:p>
            <a:pPr>
              <a:lnSpc>
                <a:spcPts val="1500"/>
              </a:lnSpc>
              <a:tabLst>
                <a:tab pos="857250" algn="l"/>
              </a:tabLst>
              <a:defRPr/>
            </a:pPr>
            <a:r>
              <a:rPr lang="en-GB" sz="1200" dirty="0">
                <a:latin typeface="Arial" pitchFamily="34" charset="0"/>
                <a:cs typeface="Arial" pitchFamily="34" charset="0"/>
              </a:rPr>
              <a:t>Website	</a:t>
            </a:r>
            <a:r>
              <a:rPr lang="en-GB" sz="1200" dirty="0">
                <a:latin typeface="Arial" pitchFamily="34" charset="0"/>
                <a:cs typeface="Arial" pitchFamily="34" charset="0"/>
                <a:hlinkClick r:id="rId4"/>
              </a:rPr>
              <a:t>www.quadrangle.com</a:t>
            </a:r>
            <a:endParaRPr lang="en-GB" sz="1200" dirty="0">
              <a:latin typeface="Arial" pitchFamily="34" charset="0"/>
              <a:cs typeface="Arial" pitchFamily="34" charset="0"/>
            </a:endParaRPr>
          </a:p>
          <a:p>
            <a:pPr>
              <a:lnSpc>
                <a:spcPts val="1500"/>
              </a:lnSpc>
              <a:tabLst>
                <a:tab pos="762000" algn="l"/>
                <a:tab pos="857250" algn="l"/>
              </a:tabLst>
              <a:defRPr/>
            </a:pPr>
            <a:endParaRPr lang="en-GB" sz="1200" dirty="0">
              <a:latin typeface="Arial" pitchFamily="34" charset="0"/>
              <a:cs typeface="Arial" pitchFamily="34" charset="0"/>
            </a:endParaRPr>
          </a:p>
        </p:txBody>
      </p:sp>
      <p:sp>
        <p:nvSpPr>
          <p:cNvPr id="8" name="Text Box 5"/>
          <p:cNvSpPr txBox="1">
            <a:spLocks noChangeArrowheads="1"/>
          </p:cNvSpPr>
          <p:nvPr/>
        </p:nvSpPr>
        <p:spPr bwMode="auto">
          <a:xfrm>
            <a:off x="7702550" y="4067177"/>
            <a:ext cx="2165350" cy="856685"/>
          </a:xfrm>
          <a:prstGeom prst="rect">
            <a:avLst/>
          </a:prstGeom>
          <a:noFill/>
          <a:ln w="12700">
            <a:noFill/>
            <a:miter lim="800000"/>
            <a:headEnd/>
            <a:tailEnd/>
          </a:ln>
        </p:spPr>
        <p:txBody>
          <a:bodyPr lIns="90000" tIns="43200" rIns="90000" bIns="43200">
            <a:spAutoFit/>
          </a:bodyPr>
          <a:lstStyle/>
          <a:p>
            <a:pPr>
              <a:lnSpc>
                <a:spcPts val="1500"/>
              </a:lnSpc>
              <a:defRPr/>
            </a:pPr>
            <a:r>
              <a:rPr lang="en-GB" sz="1200" dirty="0">
                <a:latin typeface="Arial" pitchFamily="34" charset="0"/>
                <a:cs typeface="Arial" pitchFamily="34" charset="0"/>
              </a:rPr>
              <a:t>The Butlers Wharf Building</a:t>
            </a:r>
          </a:p>
          <a:p>
            <a:pPr>
              <a:lnSpc>
                <a:spcPts val="1500"/>
              </a:lnSpc>
              <a:defRPr/>
            </a:pPr>
            <a:r>
              <a:rPr lang="en-GB" sz="1200" dirty="0">
                <a:latin typeface="Arial" pitchFamily="34" charset="0"/>
                <a:cs typeface="Arial" pitchFamily="34" charset="0"/>
              </a:rPr>
              <a:t>36 Shad Thames</a:t>
            </a:r>
          </a:p>
          <a:p>
            <a:pPr>
              <a:lnSpc>
                <a:spcPts val="1500"/>
              </a:lnSpc>
              <a:defRPr/>
            </a:pPr>
            <a:r>
              <a:rPr lang="en-GB" sz="1200" dirty="0">
                <a:latin typeface="Arial" pitchFamily="34" charset="0"/>
                <a:cs typeface="Arial" pitchFamily="34" charset="0"/>
              </a:rPr>
              <a:t>London</a:t>
            </a:r>
          </a:p>
          <a:p>
            <a:pPr>
              <a:lnSpc>
                <a:spcPts val="1500"/>
              </a:lnSpc>
              <a:defRPr/>
            </a:pPr>
            <a:r>
              <a:rPr lang="en-GB" sz="1200" dirty="0">
                <a:latin typeface="Arial" pitchFamily="34" charset="0"/>
                <a:cs typeface="Arial" pitchFamily="34" charset="0"/>
              </a:rPr>
              <a:t>SE1 2YE</a:t>
            </a:r>
          </a:p>
        </p:txBody>
      </p:sp>
      <p:sp>
        <p:nvSpPr>
          <p:cNvPr id="9" name="Rectangle 6"/>
          <p:cNvSpPr>
            <a:spLocks noChangeArrowheads="1"/>
          </p:cNvSpPr>
          <p:nvPr/>
        </p:nvSpPr>
        <p:spPr bwMode="auto">
          <a:xfrm>
            <a:off x="7702550" y="1638300"/>
            <a:ext cx="2416175" cy="2643188"/>
          </a:xfrm>
          <a:prstGeom prst="rect">
            <a:avLst/>
          </a:prstGeom>
          <a:noFill/>
          <a:ln w="9525">
            <a:noFill/>
            <a:miter lim="800000"/>
            <a:headEnd/>
            <a:tailEnd/>
          </a:ln>
        </p:spPr>
        <p:txBody>
          <a:bodyPr anchor="ctr"/>
          <a:lstStyle/>
          <a:p>
            <a:pPr>
              <a:defRPr/>
            </a:pPr>
            <a:r>
              <a:rPr lang="en-GB" sz="2400" b="1" dirty="0">
                <a:solidFill>
                  <a:schemeClr val="bg1"/>
                </a:solidFill>
                <a:latin typeface="Arial" pitchFamily="34" charset="0"/>
                <a:cs typeface="Arial" pitchFamily="34" charset="0"/>
              </a:rPr>
              <a:t>quadrangle</a:t>
            </a:r>
            <a:endParaRPr lang="en-GB" sz="2400" dirty="0">
              <a:solidFill>
                <a:schemeClr val="hlin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nvGraphicFramePr>
        <p:xfrm>
          <a:off x="843725" y="1209657"/>
          <a:ext cx="8715436" cy="6353193"/>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p:cNvSpPr>
            <a:spLocks noGrp="1"/>
          </p:cNvSpPr>
          <p:nvPr>
            <p:ph type="title"/>
          </p:nvPr>
        </p:nvSpPr>
        <p:spPr/>
        <p:txBody>
          <a:bodyPr/>
          <a:lstStyle/>
          <a:p>
            <a:r>
              <a:rPr dirty="0" smtClean="0"/>
              <a:t>Changes in car use since 1988.</a:t>
            </a:r>
            <a:br>
              <a:rPr dirty="0" smtClean="0"/>
            </a:br>
            <a:r>
              <a:rPr sz="1400" dirty="0" smtClean="0">
                <a:solidFill>
                  <a:prstClr val="black"/>
                </a:solidFill>
                <a:latin typeface="Arial" pitchFamily="34" charset="0"/>
                <a:ea typeface="Geneva"/>
                <a:cs typeface="Geneva"/>
              </a:rPr>
              <a:t>4 in 10 drivers are more reliant on their cars today than they were 25 years ago, particularly those aged 65+, females and C2DE. It is also commonly acknowledged that technology has changed driving habits.</a:t>
            </a:r>
            <a:endParaRPr lang="en-GB" dirty="0"/>
          </a:p>
        </p:txBody>
      </p:sp>
      <p:sp>
        <p:nvSpPr>
          <p:cNvPr id="6" name="Rectangle 23"/>
          <p:cNvSpPr>
            <a:spLocks noChangeArrowheads="1"/>
          </p:cNvSpPr>
          <p:nvPr/>
        </p:nvSpPr>
        <p:spPr bwMode="auto">
          <a:xfrm>
            <a:off x="1568451" y="6921500"/>
            <a:ext cx="6561950" cy="646113"/>
          </a:xfrm>
          <a:prstGeom prst="rect">
            <a:avLst/>
          </a:prstGeom>
          <a:noFill/>
          <a:ln w="9525">
            <a:noFill/>
            <a:miter lim="800000"/>
            <a:headEnd/>
            <a:tailEnd/>
          </a:ln>
        </p:spPr>
        <p:txBody>
          <a:bodyPr lIns="104287" tIns="52144" rIns="104287" bIns="52144"/>
          <a:lstStyle/>
          <a:p>
            <a:r>
              <a:rPr lang="en-GB" sz="1000" dirty="0" smtClean="0">
                <a:solidFill>
                  <a:srgbClr val="4D4D4D"/>
                </a:solidFill>
              </a:rPr>
              <a:t>S2Q4  What are the biggest changes in the past 25 years in the way that </a:t>
            </a:r>
            <a:r>
              <a:rPr lang="en-GB" sz="1000" b="1" dirty="0" smtClean="0">
                <a:solidFill>
                  <a:srgbClr val="4D4D4D"/>
                </a:solidFill>
              </a:rPr>
              <a:t>you personally</a:t>
            </a:r>
            <a:r>
              <a:rPr lang="en-GB" sz="1000" dirty="0" smtClean="0">
                <a:solidFill>
                  <a:srgbClr val="4D4D4D"/>
                </a:solidFill>
              </a:rPr>
              <a:t> use your car?</a:t>
            </a:r>
          </a:p>
          <a:p>
            <a:r>
              <a:rPr lang="en-GB" sz="1000" dirty="0" smtClean="0">
                <a:solidFill>
                  <a:srgbClr val="4D4D4D"/>
                </a:solidFill>
                <a:latin typeface="+mn-lt"/>
              </a:rPr>
              <a:t>Base: those who have been driving for at least 25 years (n=810)</a:t>
            </a:r>
            <a:endParaRPr lang="en-GB" sz="1000" dirty="0">
              <a:solidFill>
                <a:srgbClr val="4D4D4D"/>
              </a:solidFill>
              <a:latin typeface="+mn-lt"/>
            </a:endParaRPr>
          </a:p>
        </p:txBody>
      </p:sp>
      <p:graphicFrame>
        <p:nvGraphicFramePr>
          <p:cNvPr id="7" name="Table 6"/>
          <p:cNvGraphicFramePr>
            <a:graphicFrameLocks noGrp="1"/>
          </p:cNvGraphicFramePr>
          <p:nvPr/>
        </p:nvGraphicFramePr>
        <p:xfrm>
          <a:off x="7630335" y="6067441"/>
          <a:ext cx="2325242" cy="731520"/>
        </p:xfrm>
        <a:graphic>
          <a:graphicData uri="http://schemas.openxmlformats.org/drawingml/2006/table">
            <a:tbl>
              <a:tblPr firstRow="1" bandRow="1">
                <a:tableStyleId>{5C22544A-7EE6-4342-B048-85BDC9FD1C3A}</a:tableStyleId>
              </a:tblPr>
              <a:tblGrid>
                <a:gridCol w="214314"/>
                <a:gridCol w="2110928"/>
              </a:tblGrid>
              <a:tr h="242252">
                <a:tc>
                  <a:txBody>
                    <a:bodyPr/>
                    <a:lstStyle/>
                    <a:p>
                      <a:r>
                        <a:rPr lang="en-GB" sz="1000" dirty="0" smtClean="0">
                          <a:solidFill>
                            <a:schemeClr val="tx1"/>
                          </a:solidFill>
                        </a:rPr>
                        <a:t> </a:t>
                      </a:r>
                      <a:endParaRPr lang="en-GB" sz="1000" dirty="0">
                        <a:solidFill>
                          <a:schemeClr val="tx1"/>
                        </a:solidFill>
                      </a:endParaRPr>
                    </a:p>
                  </a:txBody>
                  <a:tcPr>
                    <a:solidFill>
                      <a:schemeClr val="tx2"/>
                    </a:solidFill>
                  </a:tcPr>
                </a:tc>
                <a:tc>
                  <a:txBody>
                    <a:bodyPr/>
                    <a:lstStyle/>
                    <a:p>
                      <a:r>
                        <a:rPr lang="en-GB" sz="1000" b="0" dirty="0" smtClean="0">
                          <a:solidFill>
                            <a:schemeClr val="tx1"/>
                          </a:solidFill>
                        </a:rPr>
                        <a:t>Impact</a:t>
                      </a:r>
                      <a:r>
                        <a:rPr lang="en-GB" sz="1000" b="0" baseline="0" dirty="0" smtClean="0">
                          <a:solidFill>
                            <a:schemeClr val="tx1"/>
                          </a:solidFill>
                        </a:rPr>
                        <a:t> of technology</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2"/>
                    </a:solidFill>
                  </a:tcPr>
                </a:tc>
                <a:tc>
                  <a:txBody>
                    <a:bodyPr/>
                    <a:lstStyle/>
                    <a:p>
                      <a:r>
                        <a:rPr lang="en-GB" sz="1000" b="0" dirty="0" smtClean="0">
                          <a:solidFill>
                            <a:schemeClr val="tx1"/>
                          </a:solidFill>
                        </a:rPr>
                        <a:t>Increased</a:t>
                      </a:r>
                      <a:r>
                        <a:rPr lang="en-GB" sz="1000" b="0" baseline="0" dirty="0" smtClean="0">
                          <a:solidFill>
                            <a:schemeClr val="tx1"/>
                          </a:solidFill>
                        </a:rPr>
                        <a:t> car use/ dependence</a:t>
                      </a:r>
                      <a:endParaRPr lang="en-GB" sz="1000" b="0" dirty="0">
                        <a:solidFill>
                          <a:schemeClr val="tx1"/>
                        </a:solidFill>
                      </a:endParaRPr>
                    </a:p>
                  </a:txBody>
                  <a:tcPr>
                    <a:solidFill>
                      <a:schemeClr val="bg1"/>
                    </a:solidFill>
                  </a:tcPr>
                </a:tc>
              </a:tr>
              <a:tr h="242252">
                <a:tc>
                  <a:txBody>
                    <a:bodyPr/>
                    <a:lstStyle/>
                    <a:p>
                      <a:r>
                        <a:rPr lang="en-GB" sz="1000" dirty="0" smtClean="0">
                          <a:solidFill>
                            <a:schemeClr val="tx1"/>
                          </a:solidFill>
                        </a:rPr>
                        <a:t> </a:t>
                      </a:r>
                      <a:endParaRPr lang="en-GB" sz="1000" dirty="0">
                        <a:solidFill>
                          <a:schemeClr val="tx1"/>
                        </a:solidFill>
                      </a:endParaRPr>
                    </a:p>
                  </a:txBody>
                  <a:tcPr>
                    <a:solidFill>
                      <a:schemeClr val="accent5"/>
                    </a:solidFill>
                  </a:tcPr>
                </a:tc>
                <a:tc>
                  <a:txBody>
                    <a:bodyPr/>
                    <a:lstStyle/>
                    <a:p>
                      <a:r>
                        <a:rPr lang="en-GB" sz="1000" b="0" dirty="0" smtClean="0">
                          <a:solidFill>
                            <a:schemeClr val="tx1"/>
                          </a:solidFill>
                        </a:rPr>
                        <a:t>Other</a:t>
                      </a:r>
                      <a:endParaRPr lang="en-GB" sz="1000" b="0" dirty="0">
                        <a:solidFill>
                          <a:schemeClr val="tx1"/>
                        </a:solidFill>
                      </a:endParaRPr>
                    </a:p>
                  </a:txBody>
                  <a:tcPr>
                    <a:solidFill>
                      <a:schemeClr val="bg1"/>
                    </a:solidFill>
                  </a:tcPr>
                </a:tc>
              </a:tr>
            </a:tbl>
          </a:graphicData>
        </a:graphic>
      </p:graphicFrame>
      <p:sp>
        <p:nvSpPr>
          <p:cNvPr id="10" name="Rectangle 9"/>
          <p:cNvSpPr/>
          <p:nvPr/>
        </p:nvSpPr>
        <p:spPr bwMode="auto">
          <a:xfrm>
            <a:off x="8416153" y="0"/>
            <a:ext cx="2272485" cy="352401"/>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Arial" pitchFamily="34" charset="0"/>
              </a:rPr>
              <a:t>25 years</a:t>
            </a:r>
          </a:p>
        </p:txBody>
      </p:sp>
      <p:sp>
        <p:nvSpPr>
          <p:cNvPr id="11" name="Rounded Rectangle 10"/>
          <p:cNvSpPr/>
          <p:nvPr/>
        </p:nvSpPr>
        <p:spPr bwMode="auto">
          <a:xfrm>
            <a:off x="1343791" y="1638285"/>
            <a:ext cx="6357982" cy="500066"/>
          </a:xfrm>
          <a:prstGeom prst="roundRect">
            <a:avLst/>
          </a:prstGeom>
          <a:noFill/>
          <a:ln>
            <a:solidFill>
              <a:schemeClr val="accent2">
                <a:lumMod val="75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12" name="Rounded Rectangle 11"/>
          <p:cNvSpPr/>
          <p:nvPr/>
        </p:nvSpPr>
        <p:spPr bwMode="auto">
          <a:xfrm>
            <a:off x="1343791" y="2209789"/>
            <a:ext cx="6357982" cy="857256"/>
          </a:xfrm>
          <a:prstGeom prst="roundRect">
            <a:avLst/>
          </a:prstGeom>
          <a:noFill/>
          <a:ln>
            <a:solidFill>
              <a:schemeClr val="tx2">
                <a:lumMod val="50000"/>
              </a:schemeClr>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
        <p:nvSpPr>
          <p:cNvPr id="9" name="Rectangle 8"/>
          <p:cNvSpPr/>
          <p:nvPr/>
        </p:nvSpPr>
        <p:spPr bwMode="auto">
          <a:xfrm>
            <a:off x="9376767" y="469057"/>
            <a:ext cx="1080120"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theme/theme1.xml><?xml version="1.0" encoding="utf-8"?>
<a:theme xmlns:a="http://schemas.openxmlformats.org/drawingml/2006/main" name="Q_PPT_Viewing_Templat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ndscape pres">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landscape pr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andscape pr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andscape pr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andscape pr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andscape pr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andscape pr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andscape pr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13BE05178DF644BBA2973F307C0E6F" ma:contentTypeVersion="3" ma:contentTypeDescription="Create a new document." ma:contentTypeScope="" ma:versionID="c1aef164a2f9eb17fc24b1535a909b4e">
  <xsd:schema xmlns:xsd="http://www.w3.org/2001/XMLSchema" xmlns:xs="http://www.w3.org/2001/XMLSchema" xmlns:p="http://schemas.microsoft.com/office/2006/metadata/properties" xmlns:ns2="da14dfcc-5d82-4039-9276-28665cdf334a" targetNamespace="http://schemas.microsoft.com/office/2006/metadata/properties" ma:root="true" ma:fieldsID="cce9cea7ce2958813d6e0e31a2bba8ef" ns2:_="">
    <xsd:import namespace="da14dfcc-5d82-4039-9276-28665cdf334a"/>
    <xsd:element name="properties">
      <xsd:complexType>
        <xsd:sequence>
          <xsd:element name="documentManagement">
            <xsd:complexType>
              <xsd:all>
                <xsd:element ref="ns2:SharedWithUsers" minOccurs="0"/>
                <xsd:element ref="ns2:SharingHintHash"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14dfcc-5d82-4039-9276-28665cdf334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722C0D7-56D4-4185-8FDE-25DB9A88959E}"/>
</file>

<file path=customXml/itemProps2.xml><?xml version="1.0" encoding="utf-8"?>
<ds:datastoreItem xmlns:ds="http://schemas.openxmlformats.org/officeDocument/2006/customXml" ds:itemID="{A695F234-A582-4891-95B5-B9A68F28EC86}"/>
</file>

<file path=customXml/itemProps3.xml><?xml version="1.0" encoding="utf-8"?>
<ds:datastoreItem xmlns:ds="http://schemas.openxmlformats.org/officeDocument/2006/customXml" ds:itemID="{6FEC5B1D-446F-4835-ADB5-B95E16808545}"/>
</file>

<file path=docProps/app.xml><?xml version="1.0" encoding="utf-8"?>
<Properties xmlns="http://schemas.openxmlformats.org/officeDocument/2006/extended-properties" xmlns:vt="http://schemas.openxmlformats.org/officeDocument/2006/docPropsVTypes">
  <Template/>
  <TotalTime>16178</TotalTime>
  <Words>11133</Words>
  <Application>Microsoft Office PowerPoint</Application>
  <PresentationFormat>Custom</PresentationFormat>
  <Paragraphs>2287</Paragraphs>
  <Slides>82</Slides>
  <Notes>61</Notes>
  <HiddenSlides>0</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Q_PPT_Viewing_Template1</vt:lpstr>
      <vt:lpstr>Slide 1</vt:lpstr>
      <vt:lpstr>Presentation order.</vt:lpstr>
      <vt:lpstr>Methodology.</vt:lpstr>
      <vt:lpstr>Key findings.</vt:lpstr>
      <vt:lpstr>25 years of motoring.</vt:lpstr>
      <vt:lpstr>Length of time driving.</vt:lpstr>
      <vt:lpstr>Driving enjoyment compared to 25 years ago. Nearly half of drivers enjoyed driving more 25 years ago than they do today. The most commonly cited reasons were increased congestion, more road rage and poor driving in general. </vt:lpstr>
      <vt:lpstr>Changes in motoring since 1988. The most noticeable change has been an increase in the cost of motoring, especially for those in the suburbs, rural areas and Wales and Scotland. </vt:lpstr>
      <vt:lpstr>Changes in car use since 1988. 4 in 10 drivers are more reliant on their cars today than they were 25 years ago, particularly those aged 65+, females and C2DE. It is also commonly acknowledged that technology has changed driving habits.</vt:lpstr>
      <vt:lpstr>'Back to the Future'. Although motorists may be conservative in their evaluation of how motoring has changed in the last 25 years, a glance at past RoM research shows the extent to which the face of motoring has changed...</vt:lpstr>
      <vt:lpstr>Government intrusion now vs.1988. 7 in 10 agree that the Government is more intrusive in motoring affairs today, especially males and C2DE. The most common complaints are an increase in the use of speed cameras and higher motoring taxes.</vt:lpstr>
      <vt:lpstr>How will we use cars in 25 years' time? Motorists predict that emerging trends in the last 25 years will continue, with technology influencing our driving habits and policy enforcement, and motorway and city centre motoring charges becoming widespread.</vt:lpstr>
      <vt:lpstr>What will cars be like in 25 years' time? Technology is also predicted to have a broad impact on car design, with improved safety features to prevent speeding and collisions, and green motoring options entering the mainstream.</vt:lpstr>
      <vt:lpstr>Car dependency in the UK. Motorists believe that the UK is currently at a peak in its car dependency, being more reliant on cars today than in 1988 and in 2038. Those considering a green car are more likely to believe this.</vt:lpstr>
      <vt:lpstr>Cost of motoring.</vt:lpstr>
      <vt:lpstr>i. Motoring costs.</vt:lpstr>
      <vt:lpstr>Issues that most concern motorists. Cost is the leading concern for nearly half of motorists, with the cost of fuel being a particular worry (especially for younger drivers and those with 4x4 vehicles and sports cars).  </vt:lpstr>
      <vt:lpstr>Impact of rising cost of motoring. Rising fuel prices have the biggest negative impact on motorists, indicating that the fuel tax freeze is well-aimed. However, some see a positive effect in rising motoring costs, especially those aged 65+ and non-speeders. </vt:lpstr>
      <vt:lpstr>Sacrifices made due to rising motoring costs. People are more likely to give up elements of their social life as a result of risings motoring costs – and significantly more so than last year. This is particularly the case for people who are C2DE and those who live rurally.</vt:lpstr>
      <vt:lpstr>Approaches to reducing insurance premiums. More than 1 in 10 have already removed other drivers from their policy to lower the cost – especially low mileage drivers and those aged 65+.    </vt:lpstr>
      <vt:lpstr>Knowing how to calculate cost per mile. Almost all have an idea have idea of what a tank of fuel costs but one in three don't know haw far they can travel on it. Only one-fifth have a firm understanding of both. </vt:lpstr>
      <vt:lpstr>Knowing the value of breakdown cover. 2 in 3 drivers cannot even make a guess at how much they would have to have to pay for their car to be towed if they aren't covered. This presents an opportunity for RAC to raise awareness of this and highlight its membership benefits.</vt:lpstr>
      <vt:lpstr>ii. Motoring taxes.</vt:lpstr>
      <vt:lpstr>Knowing about the balance of motoring taxes. Only 1 in 10 are both aware of, and happy with, the balance of motoring taxes. Those happy with the current balance are more likely to have an alternative to driving, e.g. living in the city centre and/or regularly using public transport.</vt:lpstr>
      <vt:lpstr>Spending motoring taxes. Reinvestment of taxes into local roads continues to be a priority and support for investment into public transport is on a sharp decrease. Levels of disagreement towards the 'fair price of tax' have risen back towards the 2011 level. </vt:lpstr>
      <vt:lpstr>Exploring pay per mile road charges. People feel that drivers who contribute most to environmental pollution and traffic should be penalised with higher road charges. </vt:lpstr>
      <vt:lpstr>Changing the balance of motoring taxes. Again, motorists prefer to see motoring taxes weighted against 'optional' driving – such as using or driving in the city centre – whereas most agree that taxes affecting all drivers should be lowered.</vt:lpstr>
      <vt:lpstr>Priorities for transport investment. As in previous years, investment in local roads continues to be a priority for motorists – particularly those living in rural areas.  </vt:lpstr>
      <vt:lpstr>Green driving.</vt:lpstr>
      <vt:lpstr>Motorists' environmental concerns. Motorists maintain that they are increasingly concerned about the environment, even compared to 5 years ago.</vt:lpstr>
      <vt:lpstr>Consideration of purchasing a green car. Already identified as an emerging motoring trend for the next 25 years, environmental considerations are likely to play at least a nominal role in the majority of future vehicle purchases.</vt:lpstr>
      <vt:lpstr>Fuel economy. Whilst fuel economy was a factor in the majority of past vehicle purchases, for 8 in 10 of these cases, the sole or primary motivation was the financial implication.</vt:lpstr>
      <vt:lpstr>Alternatives to driving. Walking is the most popular alternative to driving, with more than half travelling by foot at least once a week. Londoners and those aged under 25 are particularly likely to travel by foot frequently.</vt:lpstr>
      <vt:lpstr>Safety and technology.</vt:lpstr>
      <vt:lpstr>i. Motoring safety.</vt:lpstr>
      <vt:lpstr>Perceptions of safe driving. Drivers today are most likely to rate the safety of UK roads a 'middle-of-the road' 5-7 out of 10; however they are more complimentary of their own driving, rating it at least 8 out of 10 in three-quarters of cases. </vt:lpstr>
      <vt:lpstr>Improvements in road safety. Whilst technology is widely acknowledged to have improved road safety, few believe that drivers themselves are any safer than they used to be.</vt:lpstr>
      <vt:lpstr>Sources of stress and anger when driving. The most significant 'stress points' relate to the behaviour of other drivers, which are at best careless, and at worst dangerous. Whilst technology has been praised for improving safety, here it is the biggest source of stress.</vt:lpstr>
      <vt:lpstr>Breaking the speed limit. Whilst the incidence of speeding on motorways and country roads remains the same as last year, fewer drivers are speeding on 30mph roads than in 2012, but more people are speeding in 20mph urban area zones.</vt:lpstr>
      <vt:lpstr>Motoring changes in the last 5 years. Most agree that issues such as road rage and the courtesy of other drivers are getting worse rather than better, especially for people living in suburban and rural areas. However, for 1 in 3 people, there has been little change.</vt:lpstr>
      <vt:lpstr>Car crime and prevention. 3 in 10 motorists say they car has been broken into in the past, and nearly all now  take precautions against car crime by always locking windows and doors.</vt:lpstr>
      <vt:lpstr>ii. Motoring technology.</vt:lpstr>
      <vt:lpstr>In-car technology owned.  9 in 10 have adopted some form of new technology in their car. Those less likely to have any devices are low mileage drivers and C2DE.</vt:lpstr>
      <vt:lpstr>In-car technology and safer driving.  A minority of motorists believe that in-car technology does not make people into safer drivers.</vt:lpstr>
      <vt:lpstr>Impact of technology on safety and ease. Nearly all features have made motoring easier and safer. However, SatNav and electronic handbrakes attract polarised views on safety, and backseat DVD players are largely seen as making motoring less safe.</vt:lpstr>
      <vt:lpstr>Attitudes towards in-car technology. It is clear that technology alone does not make motoring safer – it should be coupled with up-to-date training and product manuals to ensure that drivers can make the most of the latest advances.</vt:lpstr>
      <vt:lpstr>Driving distractions. Showing few changes from last year, the vast majority of drivers admit to being distracted by speaking to passengers when driving. One increase: nearly half of motorists now say they have had food or a drink when driving.  .</vt:lpstr>
      <vt:lpstr>Mobile phone behaviours. 8 in 10 motorists keep their mobile phones on when driving. Those most likely to turn it off are aged over 65, C2DE and low-medium mileage drivers.</vt:lpstr>
      <vt:lpstr>Young drivers.</vt:lpstr>
      <vt:lpstr>Households with young drivers. Nearly half of those sharing a household with a younger driver is (one of) their parent(s).</vt:lpstr>
      <vt:lpstr>Profiling young drivers. The majority of young drivers under 30 live with their parents, are prevented from moving out by financial concerns, and drive their own car. </vt:lpstr>
      <vt:lpstr>How young people feel about driving. Young people can have polarised opinions about how well they have been equipped by driving education; females and non-speeders are less likely to feel confident in their abilities. </vt:lpstr>
      <vt:lpstr>How young people feel about driving (2). Half of young drivers would have wanted additional practice on motorways, however there is not much enthusiasm for any other type of additional lessons. Again, females are more likely to feel that additional driving lessons are warranted.</vt:lpstr>
      <vt:lpstr>Slide 54</vt:lpstr>
      <vt:lpstr>Slide 55</vt:lpstr>
      <vt:lpstr>Helping children become drivers. 1 in 3 parents plan to pay for their children's driving lesson, and 4 in 10 have thought about arrangements for taking out their child's car insurance policy.</vt:lpstr>
      <vt:lpstr>Gauging the mood in 2013 –  Tracker questions. </vt:lpstr>
      <vt:lpstr>Issues of concern to motorists – by region. The top 10 issues are the same nationally as they are for motorists in the South East and London, although they appear in a different order of concern. The concern of Londoners are distinct and different on several accounts.</vt:lpstr>
      <vt:lpstr>Views on motoring – general. 8 in 10 motorists believe their local roads are deteriorating, although the outlook is generally more positive than 2010 and 2011 which seem to be blips. Opposition to monitoring technology continues to be at its lowest point and on par with 2008.</vt:lpstr>
      <vt:lpstr>Views on motoring – general. Nearly 9 in 10 rural drivers agree that the quality of their local roads is getting noticeably worse. Over two-thirds of company car drivers agree that journey times are becoming less predictable, both locally and on motorways.</vt:lpstr>
      <vt:lpstr>Views on motoring – me and my car. Motorists continue to see their car as an integral part of their lives, with more than ¾ believing it would be difficult to adjust to a carless lifestyle. Views towards the accessibility of public transport have decreased from last year, with fewer people thinking it could adequately substitute their car – some motorists have already given up using their car for particular trips.</vt:lpstr>
      <vt:lpstr>Me and my car – by region. Motorists in the South East tend to match national attitudes when it comes to their car usage. Londoners, predictably, still tend to be more predisposed towards public transport and are most likely to envisage a 'carless' lifestyle in the future.</vt:lpstr>
      <vt:lpstr>Me and my car – by location. Like Londoners, city dwellers are more predisposed towards public transport than their suburban and rural counterparts. Rural motorists are particularly reliant on their cars and are less likely to have faith in public transport.</vt:lpstr>
      <vt:lpstr>Views on motoring – me and my car. 17-24 year olds are more likely to be flexible in terms of taking public transport or adjusting to a carless lifestyle, as are those who live in cities and towns.</vt:lpstr>
      <vt:lpstr>View on motoring – the law. Willingness to comply to motoring laws is high, however, one-quarter of motorists feel they are unlikely to get caught as more motorists still believe that there is a lack of police enforcing motoring laws. </vt:lpstr>
      <vt:lpstr>View on motoring – the law. Speeders believe that they are less likely to be caught breaking a motoring law than other drivers, although they don't wish to see any more police on the roads either.  </vt:lpstr>
      <vt:lpstr>Views on motoring – new topics (1). Most motorists express concern for the rising cost of motoring, particularly younger age groups and C2DE drivers. Many also suspect that motorists are targeted by the Government for raising funds, via speed cameras and taxes.</vt:lpstr>
      <vt:lpstr>Views on motoring – new topics (2). Nearly all motorists agree that road safety is a shared responsibility for all road users – including 94% of regular speeders!</vt:lpstr>
      <vt:lpstr>Spending motoring taxes – by region. Opinions across London, the South East and the UK national average are relatively consistent, although Londoners are more likely to believe that motoring taxes are reinvested into local roads – Londoners are also most concerned by road works.</vt:lpstr>
      <vt:lpstr>Behaviour over the last 12 months (1). No large changes in behaviour have occurred since 2011. The majority of motorists continue to combine and cut down on car journeys. These changes are nearly always for financial reasons.</vt:lpstr>
      <vt:lpstr>Behaviour over the last 12 months (2). More radical behaviour changes – such as those that require changing vehicles – continue to be less common but consistent over the past few years. </vt:lpstr>
      <vt:lpstr>Appendix. </vt:lpstr>
      <vt:lpstr>Sample demographics.</vt:lpstr>
      <vt:lpstr>Region.</vt:lpstr>
      <vt:lpstr>Children in household.</vt:lpstr>
      <vt:lpstr>Type of car.</vt:lpstr>
      <vt:lpstr>Slide 77</vt:lpstr>
      <vt:lpstr>Slide 78</vt:lpstr>
      <vt:lpstr>Cars and vehicles in household.</vt:lpstr>
      <vt:lpstr>Motoring/ car ownership/ car purchase.</vt:lpstr>
      <vt:lpstr>Annual mileage.</vt:lpstr>
      <vt:lpstr>Slide 82</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Kendra Noonan</dc:creator>
  <cp:lastModifiedBy>rices</cp:lastModifiedBy>
  <cp:revision>1826</cp:revision>
  <cp:lastPrinted>2009-04-08T09:45:59Z</cp:lastPrinted>
  <dcterms:created xsi:type="dcterms:W3CDTF">2010-03-26T09:43:41Z</dcterms:created>
  <dcterms:modified xsi:type="dcterms:W3CDTF">2013-04-15T10:05:27Z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0x0101001713BE05178DF644BBA2973F307C0E6F</vt:lpwstr>
  </property>
</Properties>
</file>