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charts/chart57.xml" ContentType="application/vnd.openxmlformats-officedocument.drawingml.chart+xml"/>
  <Override PartName="/ppt/charts/chart68.xml" ContentType="application/vnd.openxmlformats-officedocument.drawingml.chart+xml"/>
  <Override PartName="/ppt/slides/slide36.xml" ContentType="application/vnd.openxmlformats-officedocument.presentationml.slide+xml"/>
  <Override PartName="/ppt/charts/chart46.xml" ContentType="application/vnd.openxmlformats-officedocument.drawingml.chart+xml"/>
  <Override PartName="/ppt/charts/chart93.xml" ContentType="application/vnd.openxmlformats-officedocument.drawingml.char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charts/chart35.xml" ContentType="application/vnd.openxmlformats-officedocument.drawingml.chart+xml"/>
  <Override PartName="/ppt/charts/chart82.xml" ContentType="application/vnd.openxmlformats-officedocument.drawingml.char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charts/chart13.xml" ContentType="application/vnd.openxmlformats-officedocument.drawingml.chart+xml"/>
  <Override PartName="/ppt/charts/chart24.xml" ContentType="application/vnd.openxmlformats-officedocument.drawingml.chart+xml"/>
  <Override PartName="/ppt/charts/chart60.xml" ContentType="application/vnd.openxmlformats-officedocument.drawingml.chart+xml"/>
  <Override PartName="/ppt/notesSlides/notesSlide16.xml" ContentType="application/vnd.openxmlformats-officedocument.presentationml.notesSlide+xml"/>
  <Override PartName="/ppt/charts/chart71.xml" ContentType="application/vnd.openxmlformats-officedocument.drawingml.chart+xml"/>
  <Override PartName="/ppt/tableStyles.xml" ContentType="application/vnd.openxmlformats-officedocument.presentationml.tableStyles+xml"/>
  <Default Extension="xlsx" ContentType="application/vnd.openxmlformats-officedocument.spreadsheetml.sheet"/>
  <Override PartName="/ppt/notesSlides/notesSlide7.xml" ContentType="application/vnd.openxmlformats-officedocument.presentationml.notesSlide+xml"/>
  <Override PartName="/ppt/charts/chart3.xml" ContentType="application/vnd.openxmlformats-officedocument.drawingml.chart+xml"/>
  <Override PartName="/ppt/charts/chart98.xml" ContentType="application/vnd.openxmlformats-officedocument.drawingml.chart+xml"/>
  <Override PartName="/ppt/charts/chart100.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charts/chart29.xml" ContentType="application/vnd.openxmlformats-officedocument.drawingml.chart+xml"/>
  <Override PartName="/ppt/charts/chart76.xml" ContentType="application/vnd.openxmlformats-officedocument.drawingml.chart+xml"/>
  <Override PartName="/ppt/charts/chart87.xml" ContentType="application/vnd.openxmlformats-officedocument.drawingml.chart+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charts/chart65.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charts/chart25.xml" ContentType="application/vnd.openxmlformats-officedocument.drawingml.chart+xml"/>
  <Override PartName="/ppt/charts/chart54.xml" ContentType="application/vnd.openxmlformats-officedocument.drawingml.chart+xml"/>
  <Override PartName="/ppt/notesSlides/notesSlide17.xml" ContentType="application/vnd.openxmlformats-officedocument.presentationml.notesSlide+xml"/>
  <Override PartName="/ppt/charts/chart72.xml" ContentType="application/vnd.openxmlformats-officedocument.drawingml.char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charts/chart14.xml" ContentType="application/vnd.openxmlformats-officedocument.drawingml.chart+xml"/>
  <Override PartName="/ppt/charts/chart32.xml" ContentType="application/vnd.openxmlformats-officedocument.drawingml.chart+xml"/>
  <Override PartName="/ppt/charts/chart43.xml" ContentType="application/vnd.openxmlformats-officedocument.drawingml.chart+xml"/>
  <Override PartName="/ppt/charts/chart61.xml" ContentType="application/vnd.openxmlformats-officedocument.drawingml.chart+xml"/>
  <Override PartName="/ppt/charts/chart90.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charts/chart8.xml" ContentType="application/vnd.openxmlformats-officedocument.drawingml.chart+xml"/>
  <Override PartName="/ppt/charts/chart21.xml" ContentType="application/vnd.openxmlformats-officedocument.drawingml.chart+xml"/>
  <Override PartName="/ppt/notesSlides/notesSlide13.xml" ContentType="application/vnd.openxmlformats-officedocument.presentationml.notesSlide+xml"/>
  <Override PartName="/ppt/charts/chart50.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harts/chart10.xml" ContentType="application/vnd.openxmlformats-officedocument.drawingml.chart+xml"/>
  <Override PartName="/ppt/notesSlides/notesSlide20.xml" ContentType="application/vnd.openxmlformats-officedocument.presentationml.notesSlide+xml"/>
  <Override PartName="/ppt/charts/chart4.xml" ContentType="application/vnd.openxmlformats-officedocument.drawingml.chart+xml"/>
  <Override PartName="/ppt/charts/chart99.xml" ContentType="application/vnd.openxmlformats-officedocument.drawingml.chart+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59.xml" ContentType="application/vnd.openxmlformats-officedocument.drawingml.chart+xml"/>
  <Override PartName="/ppt/charts/chart88.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charts/chart48.xml" ContentType="application/vnd.openxmlformats-officedocument.drawingml.chart+xml"/>
  <Override PartName="/ppt/charts/chart77.xml" ContentType="application/vnd.openxmlformats-officedocument.drawingml.chart+xml"/>
  <Override PartName="/ppt/charts/chart95.xml" ContentType="application/vnd.openxmlformats-officedocument.drawingml.char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charts/chart19.xml" ContentType="application/vnd.openxmlformats-officedocument.drawingml.chart+xml"/>
  <Override PartName="/ppt/charts/chart37.xml" ContentType="application/vnd.openxmlformats-officedocument.drawingml.chart+xml"/>
  <Override PartName="/ppt/charts/chart55.xml" ContentType="application/vnd.openxmlformats-officedocument.drawingml.chart+xml"/>
  <Override PartName="/ppt/charts/chart66.xml" ContentType="application/vnd.openxmlformats-officedocument.drawingml.chart+xml"/>
  <Override PartName="/ppt/charts/chart84.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charts/chart26.xml" ContentType="application/vnd.openxmlformats-officedocument.drawingml.chart+xml"/>
  <Override PartName="/ppt/charts/chart44.xml" ContentType="application/vnd.openxmlformats-officedocument.drawingml.chart+xml"/>
  <Override PartName="/ppt/charts/chart73.xml" ContentType="application/vnd.openxmlformats-officedocument.drawingml.chart+xml"/>
  <Override PartName="/ppt/notesSlides/notesSlide18.xml" ContentType="application/vnd.openxmlformats-officedocument.presentationml.notesSlide+xml"/>
  <Override PartName="/ppt/charts/chart91.xml" ContentType="application/vnd.openxmlformats-officedocument.drawingml.char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charts/chart15.xml" ContentType="application/vnd.openxmlformats-officedocument.drawingml.chart+xml"/>
  <Override PartName="/ppt/charts/chart33.xml" ContentType="application/vnd.openxmlformats-officedocument.drawingml.chart+xml"/>
  <Override PartName="/ppt/charts/chart51.xml" ContentType="application/vnd.openxmlformats-officedocument.drawingml.chart+xml"/>
  <Override PartName="/ppt/charts/chart62.xml" ContentType="application/vnd.openxmlformats-officedocument.drawingml.chart+xml"/>
  <Override PartName="/ppt/charts/chart80.xml" ContentType="application/vnd.openxmlformats-officedocument.drawingml.char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notesSlides/notesSlide14.xml" ContentType="application/vnd.openxmlformats-officedocument.presentationml.notesSlide+xml"/>
  <Override PartName="/ppt/charts/chart40.xml" ContentType="application/vnd.openxmlformats-officedocument.drawingml.char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charts/chart78.xml" ContentType="application/vnd.openxmlformats-officedocument.drawingml.chart+xml"/>
  <Override PartName="/ppt/charts/chart89.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charts/chart49.xml" ContentType="application/vnd.openxmlformats-officedocument.drawingml.chart+xml"/>
  <Override PartName="/ppt/charts/chart67.xml" ContentType="application/vnd.openxmlformats-officedocument.drawingml.chart+xml"/>
  <Override PartName="/ppt/charts/chart96.xml" ContentType="application/vnd.openxmlformats-officedocument.drawingml.chart+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charts/chart27.xml" ContentType="application/vnd.openxmlformats-officedocument.drawingml.chart+xml"/>
  <Override PartName="/ppt/charts/chart38.xml" ContentType="application/vnd.openxmlformats-officedocument.drawingml.chart+xml"/>
  <Override PartName="/ppt/charts/chart56.xml" ContentType="application/vnd.openxmlformats-officedocument.drawingml.chart+xml"/>
  <Override PartName="/ppt/charts/chart74.xml" ContentType="application/vnd.openxmlformats-officedocument.drawingml.chart+xml"/>
  <Override PartName="/ppt/charts/chart85.xml" ContentType="application/vnd.openxmlformats-officedocument.drawingml.char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charts/chart16.xml" ContentType="application/vnd.openxmlformats-officedocument.drawingml.chart+xml"/>
  <Override PartName="/ppt/charts/chart34.xml" ContentType="application/vnd.openxmlformats-officedocument.drawingml.chart+xml"/>
  <Override PartName="/ppt/charts/chart45.xml" ContentType="application/vnd.openxmlformats-officedocument.drawingml.chart+xml"/>
  <Override PartName="/ppt/charts/chart63.xml" ContentType="application/vnd.openxmlformats-officedocument.drawingml.chart+xml"/>
  <Override PartName="/ppt/charts/chart81.xml" ContentType="application/vnd.openxmlformats-officedocument.drawingml.chart+xml"/>
  <Override PartName="/ppt/charts/chart92.xml" ContentType="application/vnd.openxmlformats-officedocument.drawingml.char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charts/chart23.xml" ContentType="application/vnd.openxmlformats-officedocument.drawingml.chart+xml"/>
  <Override PartName="/ppt/charts/chart52.xml" ContentType="application/vnd.openxmlformats-officedocument.drawingml.chart+xml"/>
  <Override PartName="/ppt/notesSlides/notesSlide15.xml" ContentType="application/vnd.openxmlformats-officedocument.presentationml.notesSlide+xml"/>
  <Override PartName="/ppt/charts/chart70.xml" ContentType="application/vnd.openxmlformats-officedocument.drawingml.char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charts/chart12.xml" ContentType="application/vnd.openxmlformats-officedocument.drawingml.chart+xml"/>
  <Override PartName="/ppt/charts/chart30.xml" ContentType="application/vnd.openxmlformats-officedocument.drawingml.chart+xml"/>
  <Override PartName="/ppt/charts/chart41.xml" ContentType="application/vnd.openxmlformats-officedocument.drawingml.chart+xml"/>
  <Override PartName="/ppt/notesSlides/notesSlide22.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charts/chart2.xml" ContentType="application/vnd.openxmlformats-officedocument.drawingml.chart+xml"/>
  <Override PartName="/ppt/charts/chart79.xml" ContentType="application/vnd.openxmlformats-officedocument.drawingml.chart+xml"/>
  <Override PartName="/ppt/charts/chart97.xml" ContentType="application/vnd.openxmlformats-officedocument.drawingml.chart+xml"/>
  <Override PartName="/ppt/slides/slide29.xml" ContentType="application/vnd.openxmlformats-officedocument.presentationml.slide+xml"/>
  <Override PartName="/ppt/charts/chart39.xml" ContentType="application/vnd.openxmlformats-officedocument.drawingml.chart+xml"/>
  <Override PartName="/ppt/charts/chart86.xml" ContentType="application/vnd.openxmlformats-officedocument.drawingml.char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charts/chart28.xml" ContentType="application/vnd.openxmlformats-officedocument.drawingml.chart+xml"/>
  <Override PartName="/ppt/charts/chart75.xml" ContentType="application/vnd.openxmlformats-officedocument.drawingml.chart+xml"/>
  <Override PartName="/ppt/slides/slide43.xml" ContentType="application/vnd.openxmlformats-officedocument.presentationml.slide+xml"/>
  <Override PartName="/ppt/theme/theme1.xml" ContentType="application/vnd.openxmlformats-officedocument.theme+xml"/>
  <Override PartName="/ppt/charts/chart17.xml" ContentType="application/vnd.openxmlformats-officedocument.drawingml.chart+xml"/>
  <Override PartName="/ppt/charts/chart53.xml" ContentType="application/vnd.openxmlformats-officedocument.drawingml.chart+xml"/>
  <Override PartName="/ppt/charts/chart64.xml" ContentType="application/vnd.openxmlformats-officedocument.drawingml.chart+xml"/>
  <Override PartName="/ppt/slides/slide32.xml" ContentType="application/vnd.openxmlformats-officedocument.presentationml.slide+xml"/>
  <Override PartName="/ppt/charts/chart42.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harts/chart31.xml" ContentType="application/vnd.openxmlformats-officedocument.drawingml.chart+xml"/>
  <Override PartName="/ppt/notesSlides/notesSlide23.xml" ContentType="application/vnd.openxmlformats-officedocument.presentationml.notesSlide+xml"/>
  <Override PartName="/ppt/charts/chart7.xml" ContentType="application/vnd.openxmlformats-officedocument.drawingml.chart+xml"/>
  <Override PartName="/ppt/charts/chart20.xml" ContentType="application/vnd.openxmlformats-officedocument.drawingml.chart+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charts/chart69.xml" ContentType="application/vnd.openxmlformats-officedocument.drawingml.chart+xml"/>
  <Override PartName="/ppt/slides/slide48.xml" ContentType="application/vnd.openxmlformats-officedocument.presentationml.slide+xml"/>
  <Override PartName="/ppt/notesSlides/notesSlide3.xml" ContentType="application/vnd.openxmlformats-officedocument.presentationml.notesSlide+xml"/>
  <Override PartName="/ppt/charts/chart58.xml" ContentType="application/vnd.openxmlformats-officedocument.drawingml.chart+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charts/chart36.xml" ContentType="application/vnd.openxmlformats-officedocument.drawingml.chart+xml"/>
  <Override PartName="/ppt/charts/chart47.xml" ContentType="application/vnd.openxmlformats-officedocument.drawingml.chart+xml"/>
  <Override PartName="/ppt/charts/chart83.xml" ContentType="application/vnd.openxmlformats-officedocument.drawingml.chart+xml"/>
  <Override PartName="/ppt/charts/chart9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055" r:id="rId1"/>
    <p:sldMasterId id="2147484153" r:id="rId2"/>
  </p:sldMasterIdLst>
  <p:notesMasterIdLst>
    <p:notesMasterId r:id="rId76"/>
  </p:notesMasterIdLst>
  <p:handoutMasterIdLst>
    <p:handoutMasterId r:id="rId77"/>
  </p:handoutMasterIdLst>
  <p:sldIdLst>
    <p:sldId id="1389" r:id="rId3"/>
    <p:sldId id="1390" r:id="rId4"/>
    <p:sldId id="1391" r:id="rId5"/>
    <p:sldId id="1392" r:id="rId6"/>
    <p:sldId id="1393" r:id="rId7"/>
    <p:sldId id="1395" r:id="rId8"/>
    <p:sldId id="1394" r:id="rId9"/>
    <p:sldId id="1396" r:id="rId10"/>
    <p:sldId id="1397" r:id="rId11"/>
    <p:sldId id="1398" r:id="rId12"/>
    <p:sldId id="1450" r:id="rId13"/>
    <p:sldId id="1451" r:id="rId14"/>
    <p:sldId id="1452" r:id="rId15"/>
    <p:sldId id="1453" r:id="rId16"/>
    <p:sldId id="1454" r:id="rId17"/>
    <p:sldId id="1455" r:id="rId18"/>
    <p:sldId id="1456" r:id="rId19"/>
    <p:sldId id="1406" r:id="rId20"/>
    <p:sldId id="1414" r:id="rId21"/>
    <p:sldId id="1423" r:id="rId22"/>
    <p:sldId id="1416" r:id="rId23"/>
    <p:sldId id="1457" r:id="rId24"/>
    <p:sldId id="1485" r:id="rId25"/>
    <p:sldId id="1486" r:id="rId26"/>
    <p:sldId id="1460" r:id="rId27"/>
    <p:sldId id="1488" r:id="rId28"/>
    <p:sldId id="1489" r:id="rId29"/>
    <p:sldId id="1463" r:id="rId30"/>
    <p:sldId id="1464" r:id="rId31"/>
    <p:sldId id="1492" r:id="rId32"/>
    <p:sldId id="1466" r:id="rId33"/>
    <p:sldId id="1494" r:id="rId34"/>
    <p:sldId id="1468" r:id="rId35"/>
    <p:sldId id="1469" r:id="rId36"/>
    <p:sldId id="1497" r:id="rId37"/>
    <p:sldId id="1498" r:id="rId38"/>
    <p:sldId id="1472" r:id="rId39"/>
    <p:sldId id="1429" r:id="rId40"/>
    <p:sldId id="1430" r:id="rId41"/>
    <p:sldId id="1431" r:id="rId42"/>
    <p:sldId id="1432" r:id="rId43"/>
    <p:sldId id="1433" r:id="rId44"/>
    <p:sldId id="1434" r:id="rId45"/>
    <p:sldId id="1435" r:id="rId46"/>
    <p:sldId id="1508" r:id="rId47"/>
    <p:sldId id="1436" r:id="rId48"/>
    <p:sldId id="1437" r:id="rId49"/>
    <p:sldId id="1438" r:id="rId50"/>
    <p:sldId id="1439" r:id="rId51"/>
    <p:sldId id="1483" r:id="rId52"/>
    <p:sldId id="1441" r:id="rId53"/>
    <p:sldId id="1442" r:id="rId54"/>
    <p:sldId id="1443" r:id="rId55"/>
    <p:sldId id="1444" r:id="rId56"/>
    <p:sldId id="1445" r:id="rId57"/>
    <p:sldId id="1446" r:id="rId58"/>
    <p:sldId id="1447" r:id="rId59"/>
    <p:sldId id="1448" r:id="rId60"/>
    <p:sldId id="1510" r:id="rId61"/>
    <p:sldId id="1473" r:id="rId62"/>
    <p:sldId id="1511" r:id="rId63"/>
    <p:sldId id="1500" r:id="rId64"/>
    <p:sldId id="1501" r:id="rId65"/>
    <p:sldId id="1427" r:id="rId66"/>
    <p:sldId id="1449" r:id="rId67"/>
    <p:sldId id="1476" r:id="rId68"/>
    <p:sldId id="1502" r:id="rId69"/>
    <p:sldId id="1503" r:id="rId70"/>
    <p:sldId id="1504" r:id="rId71"/>
    <p:sldId id="1505" r:id="rId72"/>
    <p:sldId id="1506" r:id="rId73"/>
    <p:sldId id="1507" r:id="rId74"/>
    <p:sldId id="1278" r:id="rId75"/>
  </p:sldIdLst>
  <p:sldSz cx="10688638" cy="7562850"/>
  <p:notesSz cx="6797675" cy="9872663"/>
  <p:defaultTextStyle>
    <a:defPPr>
      <a:defRPr lang="en-GB"/>
    </a:defPPr>
    <a:lvl1pPr algn="l" rtl="0" fontAlgn="base">
      <a:spcBef>
        <a:spcPct val="0"/>
      </a:spcBef>
      <a:spcAft>
        <a:spcPct val="0"/>
      </a:spcAft>
      <a:defRPr sz="1100" kern="1200">
        <a:solidFill>
          <a:schemeClr val="tx1"/>
        </a:solidFill>
        <a:latin typeface="Arial" charset="0"/>
        <a:ea typeface="Geneva" pitchFamily="-107" charset="-128"/>
        <a:cs typeface="+mn-cs"/>
      </a:defRPr>
    </a:lvl1pPr>
    <a:lvl2pPr marL="491033" algn="l" rtl="0" fontAlgn="base">
      <a:spcBef>
        <a:spcPct val="0"/>
      </a:spcBef>
      <a:spcAft>
        <a:spcPct val="0"/>
      </a:spcAft>
      <a:defRPr sz="1100" kern="1200">
        <a:solidFill>
          <a:schemeClr val="tx1"/>
        </a:solidFill>
        <a:latin typeface="Arial" charset="0"/>
        <a:ea typeface="Geneva" pitchFamily="-107" charset="-128"/>
        <a:cs typeface="+mn-cs"/>
      </a:defRPr>
    </a:lvl2pPr>
    <a:lvl3pPr marL="982066" algn="l" rtl="0" fontAlgn="base">
      <a:spcBef>
        <a:spcPct val="0"/>
      </a:spcBef>
      <a:spcAft>
        <a:spcPct val="0"/>
      </a:spcAft>
      <a:defRPr sz="1100" kern="1200">
        <a:solidFill>
          <a:schemeClr val="tx1"/>
        </a:solidFill>
        <a:latin typeface="Arial" charset="0"/>
        <a:ea typeface="Geneva" pitchFamily="-107" charset="-128"/>
        <a:cs typeface="+mn-cs"/>
      </a:defRPr>
    </a:lvl3pPr>
    <a:lvl4pPr marL="1473098" algn="l" rtl="0" fontAlgn="base">
      <a:spcBef>
        <a:spcPct val="0"/>
      </a:spcBef>
      <a:spcAft>
        <a:spcPct val="0"/>
      </a:spcAft>
      <a:defRPr sz="1100" kern="1200">
        <a:solidFill>
          <a:schemeClr val="tx1"/>
        </a:solidFill>
        <a:latin typeface="Arial" charset="0"/>
        <a:ea typeface="Geneva" pitchFamily="-107" charset="-128"/>
        <a:cs typeface="+mn-cs"/>
      </a:defRPr>
    </a:lvl4pPr>
    <a:lvl5pPr marL="1964131" algn="l" rtl="0" fontAlgn="base">
      <a:spcBef>
        <a:spcPct val="0"/>
      </a:spcBef>
      <a:spcAft>
        <a:spcPct val="0"/>
      </a:spcAft>
      <a:defRPr sz="1100" kern="1200">
        <a:solidFill>
          <a:schemeClr val="tx1"/>
        </a:solidFill>
        <a:latin typeface="Arial" charset="0"/>
        <a:ea typeface="Geneva" pitchFamily="-107" charset="-128"/>
        <a:cs typeface="+mn-cs"/>
      </a:defRPr>
    </a:lvl5pPr>
    <a:lvl6pPr marL="2455164" algn="l" defTabSz="982066" rtl="0" eaLnBrk="1" latinLnBrk="0" hangingPunct="1">
      <a:defRPr sz="1100" kern="1200">
        <a:solidFill>
          <a:schemeClr val="tx1"/>
        </a:solidFill>
        <a:latin typeface="Arial" charset="0"/>
        <a:ea typeface="Geneva" pitchFamily="-107" charset="-128"/>
        <a:cs typeface="+mn-cs"/>
      </a:defRPr>
    </a:lvl6pPr>
    <a:lvl7pPr marL="2946197" algn="l" defTabSz="982066" rtl="0" eaLnBrk="1" latinLnBrk="0" hangingPunct="1">
      <a:defRPr sz="1100" kern="1200">
        <a:solidFill>
          <a:schemeClr val="tx1"/>
        </a:solidFill>
        <a:latin typeface="Arial" charset="0"/>
        <a:ea typeface="Geneva" pitchFamily="-107" charset="-128"/>
        <a:cs typeface="+mn-cs"/>
      </a:defRPr>
    </a:lvl7pPr>
    <a:lvl8pPr marL="3437230" algn="l" defTabSz="982066" rtl="0" eaLnBrk="1" latinLnBrk="0" hangingPunct="1">
      <a:defRPr sz="1100" kern="1200">
        <a:solidFill>
          <a:schemeClr val="tx1"/>
        </a:solidFill>
        <a:latin typeface="Arial" charset="0"/>
        <a:ea typeface="Geneva" pitchFamily="-107" charset="-128"/>
        <a:cs typeface="+mn-cs"/>
      </a:defRPr>
    </a:lvl8pPr>
    <a:lvl9pPr marL="3928262" algn="l" defTabSz="982066" rtl="0" eaLnBrk="1" latinLnBrk="0" hangingPunct="1">
      <a:defRPr sz="1100" kern="1200">
        <a:solidFill>
          <a:schemeClr val="tx1"/>
        </a:solidFill>
        <a:latin typeface="Arial" charset="0"/>
        <a:ea typeface="Geneva" pitchFamily="-107" charset="-128"/>
        <a:cs typeface="+mn-cs"/>
      </a:defRPr>
    </a:lvl9pPr>
  </p:defaultTextStyle>
  <p:extLst>
    <p:ext uri="{EFAFB233-063F-42B5-8137-9DF3F51BA10A}">
      <p15:sldGuideLst xmlns:mc="http://schemas.openxmlformats.org/markup-compatibility/2006" xmlns:mv="urn:schemas-microsoft-com:mac:vml" xmlns="" xmlns:p15="http://schemas.microsoft.com/office/powerpoint/2012/main">
        <p15:guide id="1" orient="horz" pos="704" userDrawn="1">
          <p15:clr>
            <a:srgbClr val="A4A3A4"/>
          </p15:clr>
        </p15:guide>
        <p15:guide id="2" orient="horz" pos="1192" userDrawn="1">
          <p15:clr>
            <a:srgbClr val="A4A3A4"/>
          </p15:clr>
        </p15:guide>
        <p15:guide id="3" orient="horz" pos="1429" userDrawn="1">
          <p15:clr>
            <a:srgbClr val="A4A3A4"/>
          </p15:clr>
        </p15:guide>
        <p15:guide id="4" orient="horz" pos="1672" userDrawn="1">
          <p15:clr>
            <a:srgbClr val="A4A3A4"/>
          </p15:clr>
        </p15:guide>
        <p15:guide id="5" orient="horz" pos="3875" userDrawn="1">
          <p15:clr>
            <a:srgbClr val="A4A3A4"/>
          </p15:clr>
        </p15:guide>
        <p15:guide id="6" orient="horz" pos="1894" userDrawn="1">
          <p15:clr>
            <a:srgbClr val="A4A3A4"/>
          </p15:clr>
        </p15:guide>
        <p15:guide id="7" pos="282" userDrawn="1">
          <p15:clr>
            <a:srgbClr val="A4A3A4"/>
          </p15:clr>
        </p15:guide>
        <p15:guide id="8" pos="6208" userDrawn="1">
          <p15:clr>
            <a:srgbClr val="A4A3A4"/>
          </p15:clr>
        </p15:guide>
        <p15:guide id="9" pos="4681" userDrawn="1">
          <p15:clr>
            <a:srgbClr val="A4A3A4"/>
          </p15:clr>
        </p15:guide>
        <p15:guide id="10" pos="3451" userDrawn="1">
          <p15:clr>
            <a:srgbClr val="A4A3A4"/>
          </p15:clr>
        </p15:guide>
        <p15:guide id="11" pos="4768" userDrawn="1">
          <p15:clr>
            <a:srgbClr val="A4A3A4"/>
          </p15:clr>
        </p15:guide>
        <p15:guide id="12" pos="3335" userDrawn="1">
          <p15:clr>
            <a:srgbClr val="A4A3A4"/>
          </p15:clr>
        </p15:guide>
        <p15:guide id="13" pos="653" userDrawn="1">
          <p15:clr>
            <a:srgbClr val="A4A3A4"/>
          </p15:clr>
        </p15:guide>
        <p15:guide id="14" pos="4772">
          <p15:clr>
            <a:srgbClr val="A4A3A4"/>
          </p15:clr>
        </p15:guide>
        <p15:guide id="15" pos="3366">
          <p15:clr>
            <a:srgbClr val="A4A3A4"/>
          </p15:clr>
        </p15:guide>
        <p15:guide id="16" pos="527">
          <p15:clr>
            <a:srgbClr val="A4A3A4"/>
          </p15:clr>
        </p15:guide>
      </p15:sldGuideLst>
    </p:ext>
    <p:ext uri="{2D200454-40CA-4A62-9FC3-DE9A4176ACB9}">
      <p15:notesGuideLst xmlns:mc="http://schemas.openxmlformats.org/markup-compatibility/2006" xmlns:mv="urn:schemas-microsoft-com:mac:vml" xmlns="" xmlns:p15="http://schemas.microsoft.com/office/powerpoint/2012/main">
        <p15:guide id="1" orient="horz" pos="3223" userDrawn="1">
          <p15:clr>
            <a:srgbClr val="A4A3A4"/>
          </p15:clr>
        </p15:guide>
        <p15:guide id="2" pos="223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ouise.stevenson" initials="l" lastIdx="1" clrIdx="0"/>
  <p:cmAuthor id="1" name="kaye.au-duong" initials="k" lastIdx="5"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0000"/>
    <a:srgbClr val="08103A"/>
    <a:srgbClr val="4F6228"/>
    <a:srgbClr val="B24340"/>
    <a:srgbClr val="A3A3C2"/>
    <a:srgbClr val="00FFFF"/>
    <a:srgbClr val="E818C0"/>
    <a:srgbClr val="00FF00"/>
    <a:srgbClr val="FFFF00"/>
    <a:srgbClr val="F9A307"/>
  </p:clrMru>
  <p:extLst>
    <p:ext uri="{E76CE94A-603C-4142-B9EB-6D1370010A27}">
      <p14:discardImageEditData xmlns:mc="http://schemas.openxmlformats.org/markup-compatibility/2006" xmlns:mv="urn:schemas-microsoft-com:mac:vml" xmlns="" xmlns:p14="http://schemas.microsoft.com/office/powerpoint/2010/main" val="0"/>
    </p:ext>
    <p:ext uri="{D31A062A-798A-4329-ABDD-BBA856620510}">
      <p14:defaultImageDpi xmlns:mc="http://schemas.openxmlformats.org/markup-compatibility/2006" xmlns:mv="urn:schemas-microsoft-com:mac:vml" xmlns="" xmlns:p14="http://schemas.microsoft.com/office/powerpoint/2010/main" val="220"/>
    </p:ext>
    <p:ext uri="{FD5EFAAD-0ECE-453E-9831-46B23BE46B34}">
      <p15:chartTrackingRefBased xmlns:mc="http://schemas.openxmlformats.org/markup-compatibility/2006" xmlns:mv="urn:schemas-microsoft-com:mac:vml" xmlns=""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73" autoAdjust="0"/>
    <p:restoredTop sz="34331" autoAdjust="0"/>
  </p:normalViewPr>
  <p:slideViewPr>
    <p:cSldViewPr snapToGrid="0" showGuides="1">
      <p:cViewPr varScale="1">
        <p:scale>
          <a:sx n="64" d="100"/>
          <a:sy n="64" d="100"/>
        </p:scale>
        <p:origin x="-1422" y="-108"/>
      </p:cViewPr>
      <p:guideLst>
        <p:guide orient="horz" pos="116"/>
        <p:guide orient="horz" pos="453"/>
        <p:guide orient="horz" pos="1209"/>
        <p:guide orient="horz" pos="1909"/>
        <p:guide orient="horz" pos="840"/>
        <p:guide orient="horz" pos="3151"/>
        <p:guide orient="horz" pos="4258"/>
        <p:guide orient="horz" pos="2635"/>
        <p:guide pos="455"/>
        <p:guide pos="1444"/>
        <p:guide pos="2330"/>
        <p:guide pos="2432"/>
        <p:guide pos="3419"/>
        <p:guide pos="4305"/>
        <p:guide pos="4409"/>
        <p:guide pos="6280"/>
        <p:guide pos="5295"/>
        <p:guide pos="5399"/>
        <p:guide pos="6619"/>
        <p:guide pos="115"/>
        <p:guide pos="1341"/>
        <p:guide pos="3315"/>
      </p:guideLst>
    </p:cSldViewPr>
  </p:slideViewPr>
  <p:outlineViewPr>
    <p:cViewPr>
      <p:scale>
        <a:sx n="33" d="100"/>
        <a:sy n="33" d="100"/>
      </p:scale>
      <p:origin x="0" y="7998"/>
    </p:cViewPr>
  </p:outlineViewPr>
  <p:notesTextViewPr>
    <p:cViewPr>
      <p:scale>
        <a:sx n="100" d="100"/>
        <a:sy n="100" d="100"/>
      </p:scale>
      <p:origin x="0" y="0"/>
    </p:cViewPr>
  </p:notesTextViewPr>
  <p:sorterViewPr>
    <p:cViewPr>
      <p:scale>
        <a:sx n="30" d="100"/>
        <a:sy n="30" d="100"/>
      </p:scale>
      <p:origin x="0" y="0"/>
    </p:cViewPr>
  </p:sorterViewPr>
  <p:notesViewPr>
    <p:cSldViewPr snapToGrid="0">
      <p:cViewPr varScale="1">
        <p:scale>
          <a:sx n="45" d="100"/>
          <a:sy n="45" d="100"/>
        </p:scale>
        <p:origin x="-894" y="-120"/>
      </p:cViewPr>
      <p:guideLst>
        <p:guide orient="horz" pos="3109"/>
        <p:guide pos="2142"/>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100.xml.rels><?xml version="1.0" encoding="UTF-8" standalone="yes"?>
<Relationships xmlns="http://schemas.openxmlformats.org/package/2006/relationships"><Relationship Id="rId1" Type="http://schemas.openxmlformats.org/officeDocument/2006/relationships/package" Target="../embeddings/Microsoft_Office_Excel_Worksheet10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Office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Office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Office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Office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Office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Office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Office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Office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Office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Office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Office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Office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Office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Office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Office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Office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Office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Office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Office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Office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Office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Office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Office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Office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Office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Office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Office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Office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Office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Office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Office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Office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Office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Office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Office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Office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Office_Excel_Worksheet52.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Office_Excel_Worksheet53.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Office_Excel_Worksheet54.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Office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Office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Office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Office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Office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Office_Excel_Worksheet60.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Office_Excel_Worksheet61.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Office_Excel_Worksheet62.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Office_Excel_Worksheet63.xlsx"/></Relationships>
</file>

<file path=ppt/charts/_rels/chart64.xml.rels><?xml version="1.0" encoding="UTF-8" standalone="yes"?>
<Relationships xmlns="http://schemas.openxmlformats.org/package/2006/relationships"><Relationship Id="rId1" Type="http://schemas.openxmlformats.org/officeDocument/2006/relationships/package" Target="../embeddings/Microsoft_Office_Excel_Worksheet64.xlsx"/></Relationships>
</file>

<file path=ppt/charts/_rels/chart65.xml.rels><?xml version="1.0" encoding="UTF-8" standalone="yes"?>
<Relationships xmlns="http://schemas.openxmlformats.org/package/2006/relationships"><Relationship Id="rId1" Type="http://schemas.openxmlformats.org/officeDocument/2006/relationships/package" Target="../embeddings/Microsoft_Office_Excel_Worksheet65.xlsx"/></Relationships>
</file>

<file path=ppt/charts/_rels/chart66.xml.rels><?xml version="1.0" encoding="UTF-8" standalone="yes"?>
<Relationships xmlns="http://schemas.openxmlformats.org/package/2006/relationships"><Relationship Id="rId1" Type="http://schemas.openxmlformats.org/officeDocument/2006/relationships/package" Target="../embeddings/Microsoft_Office_Excel_Worksheet66.xlsx"/></Relationships>
</file>

<file path=ppt/charts/_rels/chart67.xml.rels><?xml version="1.0" encoding="UTF-8" standalone="yes"?>
<Relationships xmlns="http://schemas.openxmlformats.org/package/2006/relationships"><Relationship Id="rId1" Type="http://schemas.openxmlformats.org/officeDocument/2006/relationships/package" Target="../embeddings/Microsoft_Office_Excel_Worksheet67.xlsx"/></Relationships>
</file>

<file path=ppt/charts/_rels/chart68.xml.rels><?xml version="1.0" encoding="UTF-8" standalone="yes"?>
<Relationships xmlns="http://schemas.openxmlformats.org/package/2006/relationships"><Relationship Id="rId1" Type="http://schemas.openxmlformats.org/officeDocument/2006/relationships/package" Target="../embeddings/Microsoft_Office_Excel_Worksheet68.xlsx"/></Relationships>
</file>

<file path=ppt/charts/_rels/chart69.xml.rels><?xml version="1.0" encoding="UTF-8" standalone="yes"?>
<Relationships xmlns="http://schemas.openxmlformats.org/package/2006/relationships"><Relationship Id="rId1" Type="http://schemas.openxmlformats.org/officeDocument/2006/relationships/package" Target="../embeddings/Microsoft_Office_Excel_Worksheet69.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70.xml.rels><?xml version="1.0" encoding="UTF-8" standalone="yes"?>
<Relationships xmlns="http://schemas.openxmlformats.org/package/2006/relationships"><Relationship Id="rId1" Type="http://schemas.openxmlformats.org/officeDocument/2006/relationships/package" Target="../embeddings/Microsoft_Office_Excel_Worksheet70.xlsx"/></Relationships>
</file>

<file path=ppt/charts/_rels/chart71.xml.rels><?xml version="1.0" encoding="UTF-8" standalone="yes"?>
<Relationships xmlns="http://schemas.openxmlformats.org/package/2006/relationships"><Relationship Id="rId1" Type="http://schemas.openxmlformats.org/officeDocument/2006/relationships/package" Target="../embeddings/Microsoft_Office_Excel_Worksheet71.xlsx"/></Relationships>
</file>

<file path=ppt/charts/_rels/chart72.xml.rels><?xml version="1.0" encoding="UTF-8" standalone="yes"?>
<Relationships xmlns="http://schemas.openxmlformats.org/package/2006/relationships"><Relationship Id="rId1" Type="http://schemas.openxmlformats.org/officeDocument/2006/relationships/package" Target="../embeddings/Microsoft_Office_Excel_Worksheet72.xlsx"/></Relationships>
</file>

<file path=ppt/charts/_rels/chart73.xml.rels><?xml version="1.0" encoding="UTF-8" standalone="yes"?>
<Relationships xmlns="http://schemas.openxmlformats.org/package/2006/relationships"><Relationship Id="rId1" Type="http://schemas.openxmlformats.org/officeDocument/2006/relationships/package" Target="../embeddings/Microsoft_Office_Excel_Worksheet73.xlsx"/></Relationships>
</file>

<file path=ppt/charts/_rels/chart74.xml.rels><?xml version="1.0" encoding="UTF-8" standalone="yes"?>
<Relationships xmlns="http://schemas.openxmlformats.org/package/2006/relationships"><Relationship Id="rId1" Type="http://schemas.openxmlformats.org/officeDocument/2006/relationships/package" Target="../embeddings/Microsoft_Office_Excel_Worksheet74.xlsx"/></Relationships>
</file>

<file path=ppt/charts/_rels/chart75.xml.rels><?xml version="1.0" encoding="UTF-8" standalone="yes"?>
<Relationships xmlns="http://schemas.openxmlformats.org/package/2006/relationships"><Relationship Id="rId1" Type="http://schemas.openxmlformats.org/officeDocument/2006/relationships/package" Target="../embeddings/Microsoft_Office_Excel_Worksheet75.xlsx"/></Relationships>
</file>

<file path=ppt/charts/_rels/chart76.xml.rels><?xml version="1.0" encoding="UTF-8" standalone="yes"?>
<Relationships xmlns="http://schemas.openxmlformats.org/package/2006/relationships"><Relationship Id="rId1" Type="http://schemas.openxmlformats.org/officeDocument/2006/relationships/package" Target="../embeddings/Microsoft_Office_Excel_Worksheet76.xlsx"/></Relationships>
</file>

<file path=ppt/charts/_rels/chart77.xml.rels><?xml version="1.0" encoding="UTF-8" standalone="yes"?>
<Relationships xmlns="http://schemas.openxmlformats.org/package/2006/relationships"><Relationship Id="rId1" Type="http://schemas.openxmlformats.org/officeDocument/2006/relationships/package" Target="../embeddings/Microsoft_Office_Excel_Worksheet77.xlsx"/></Relationships>
</file>

<file path=ppt/charts/_rels/chart78.xml.rels><?xml version="1.0" encoding="UTF-8" standalone="yes"?>
<Relationships xmlns="http://schemas.openxmlformats.org/package/2006/relationships"><Relationship Id="rId1" Type="http://schemas.openxmlformats.org/officeDocument/2006/relationships/package" Target="../embeddings/Microsoft_Office_Excel_Worksheet78.xlsx"/></Relationships>
</file>

<file path=ppt/charts/_rels/chart79.xml.rels><?xml version="1.0" encoding="UTF-8" standalone="yes"?>
<Relationships xmlns="http://schemas.openxmlformats.org/package/2006/relationships"><Relationship Id="rId1" Type="http://schemas.openxmlformats.org/officeDocument/2006/relationships/package" Target="../embeddings/Microsoft_Office_Excel_Worksheet79.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80.xml.rels><?xml version="1.0" encoding="UTF-8" standalone="yes"?>
<Relationships xmlns="http://schemas.openxmlformats.org/package/2006/relationships"><Relationship Id="rId1" Type="http://schemas.openxmlformats.org/officeDocument/2006/relationships/package" Target="../embeddings/Microsoft_Office_Excel_Worksheet80.xlsx"/></Relationships>
</file>

<file path=ppt/charts/_rels/chart81.xml.rels><?xml version="1.0" encoding="UTF-8" standalone="yes"?>
<Relationships xmlns="http://schemas.openxmlformats.org/package/2006/relationships"><Relationship Id="rId1" Type="http://schemas.openxmlformats.org/officeDocument/2006/relationships/package" Target="../embeddings/Microsoft_Office_Excel_Worksheet81.xlsx"/></Relationships>
</file>

<file path=ppt/charts/_rels/chart82.xml.rels><?xml version="1.0" encoding="UTF-8" standalone="yes"?>
<Relationships xmlns="http://schemas.openxmlformats.org/package/2006/relationships"><Relationship Id="rId1" Type="http://schemas.openxmlformats.org/officeDocument/2006/relationships/package" Target="../embeddings/Microsoft_Office_Excel_Worksheet82.xlsx"/></Relationships>
</file>

<file path=ppt/charts/_rels/chart83.xml.rels><?xml version="1.0" encoding="UTF-8" standalone="yes"?>
<Relationships xmlns="http://schemas.openxmlformats.org/package/2006/relationships"><Relationship Id="rId1" Type="http://schemas.openxmlformats.org/officeDocument/2006/relationships/package" Target="../embeddings/Microsoft_Office_Excel_Worksheet83.xlsx"/></Relationships>
</file>

<file path=ppt/charts/_rels/chart84.xml.rels><?xml version="1.0" encoding="UTF-8" standalone="yes"?>
<Relationships xmlns="http://schemas.openxmlformats.org/package/2006/relationships"><Relationship Id="rId1" Type="http://schemas.openxmlformats.org/officeDocument/2006/relationships/package" Target="../embeddings/Microsoft_Office_Excel_Worksheet84.xlsx"/></Relationships>
</file>

<file path=ppt/charts/_rels/chart85.xml.rels><?xml version="1.0" encoding="UTF-8" standalone="yes"?>
<Relationships xmlns="http://schemas.openxmlformats.org/package/2006/relationships"><Relationship Id="rId1" Type="http://schemas.openxmlformats.org/officeDocument/2006/relationships/package" Target="../embeddings/Microsoft_Office_Excel_Worksheet85.xlsx"/></Relationships>
</file>

<file path=ppt/charts/_rels/chart86.xml.rels><?xml version="1.0" encoding="UTF-8" standalone="yes"?>
<Relationships xmlns="http://schemas.openxmlformats.org/package/2006/relationships"><Relationship Id="rId1" Type="http://schemas.openxmlformats.org/officeDocument/2006/relationships/package" Target="../embeddings/Microsoft_Office_Excel_Worksheet86.xlsx"/></Relationships>
</file>

<file path=ppt/charts/_rels/chart87.xml.rels><?xml version="1.0" encoding="UTF-8" standalone="yes"?>
<Relationships xmlns="http://schemas.openxmlformats.org/package/2006/relationships"><Relationship Id="rId1" Type="http://schemas.openxmlformats.org/officeDocument/2006/relationships/package" Target="../embeddings/Microsoft_Office_Excel_Worksheet87.xlsx"/></Relationships>
</file>

<file path=ppt/charts/_rels/chart88.xml.rels><?xml version="1.0" encoding="UTF-8" standalone="yes"?>
<Relationships xmlns="http://schemas.openxmlformats.org/package/2006/relationships"><Relationship Id="rId1" Type="http://schemas.openxmlformats.org/officeDocument/2006/relationships/package" Target="../embeddings/Microsoft_Office_Excel_Worksheet88.xlsx"/></Relationships>
</file>

<file path=ppt/charts/_rels/chart89.xml.rels><?xml version="1.0" encoding="UTF-8" standalone="yes"?>
<Relationships xmlns="http://schemas.openxmlformats.org/package/2006/relationships"><Relationship Id="rId1" Type="http://schemas.openxmlformats.org/officeDocument/2006/relationships/package" Target="../embeddings/Microsoft_Office_Excel_Worksheet89.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_rels/chart90.xml.rels><?xml version="1.0" encoding="UTF-8" standalone="yes"?>
<Relationships xmlns="http://schemas.openxmlformats.org/package/2006/relationships"><Relationship Id="rId1" Type="http://schemas.openxmlformats.org/officeDocument/2006/relationships/package" Target="../embeddings/Microsoft_Office_Excel_Worksheet90.xlsx"/></Relationships>
</file>

<file path=ppt/charts/_rels/chart91.xml.rels><?xml version="1.0" encoding="UTF-8" standalone="yes"?>
<Relationships xmlns="http://schemas.openxmlformats.org/package/2006/relationships"><Relationship Id="rId1" Type="http://schemas.openxmlformats.org/officeDocument/2006/relationships/package" Target="../embeddings/Microsoft_Office_Excel_Worksheet91.xlsx"/></Relationships>
</file>

<file path=ppt/charts/_rels/chart92.xml.rels><?xml version="1.0" encoding="UTF-8" standalone="yes"?>
<Relationships xmlns="http://schemas.openxmlformats.org/package/2006/relationships"><Relationship Id="rId1" Type="http://schemas.openxmlformats.org/officeDocument/2006/relationships/package" Target="../embeddings/Microsoft_Office_Excel_Worksheet92.xlsx"/></Relationships>
</file>

<file path=ppt/charts/_rels/chart93.xml.rels><?xml version="1.0" encoding="UTF-8" standalone="yes"?>
<Relationships xmlns="http://schemas.openxmlformats.org/package/2006/relationships"><Relationship Id="rId1" Type="http://schemas.openxmlformats.org/officeDocument/2006/relationships/package" Target="../embeddings/Microsoft_Office_Excel_Worksheet93.xlsx"/></Relationships>
</file>

<file path=ppt/charts/_rels/chart94.xml.rels><?xml version="1.0" encoding="UTF-8" standalone="yes"?>
<Relationships xmlns="http://schemas.openxmlformats.org/package/2006/relationships"><Relationship Id="rId1" Type="http://schemas.openxmlformats.org/officeDocument/2006/relationships/package" Target="../embeddings/Microsoft_Office_Excel_Worksheet94.xlsx"/></Relationships>
</file>

<file path=ppt/charts/_rels/chart95.xml.rels><?xml version="1.0" encoding="UTF-8" standalone="yes"?>
<Relationships xmlns="http://schemas.openxmlformats.org/package/2006/relationships"><Relationship Id="rId1" Type="http://schemas.openxmlformats.org/officeDocument/2006/relationships/package" Target="../embeddings/Microsoft_Office_Excel_Worksheet95.xlsx"/></Relationships>
</file>

<file path=ppt/charts/_rels/chart96.xml.rels><?xml version="1.0" encoding="UTF-8" standalone="yes"?>
<Relationships xmlns="http://schemas.openxmlformats.org/package/2006/relationships"><Relationship Id="rId1" Type="http://schemas.openxmlformats.org/officeDocument/2006/relationships/package" Target="../embeddings/Microsoft_Office_Excel_Worksheet96.xlsx"/></Relationships>
</file>

<file path=ppt/charts/_rels/chart97.xml.rels><?xml version="1.0" encoding="UTF-8" standalone="yes"?>
<Relationships xmlns="http://schemas.openxmlformats.org/package/2006/relationships"><Relationship Id="rId1" Type="http://schemas.openxmlformats.org/officeDocument/2006/relationships/package" Target="../embeddings/Microsoft_Office_Excel_Worksheet97.xlsx"/></Relationships>
</file>

<file path=ppt/charts/_rels/chart98.xml.rels><?xml version="1.0" encoding="UTF-8" standalone="yes"?>
<Relationships xmlns="http://schemas.openxmlformats.org/package/2006/relationships"><Relationship Id="rId1" Type="http://schemas.openxmlformats.org/officeDocument/2006/relationships/package" Target="../embeddings/Microsoft_Office_Excel_Worksheet98.xlsx"/></Relationships>
</file>

<file path=ppt/charts/_rels/chart99.xml.rels><?xml version="1.0" encoding="UTF-8" standalone="yes"?>
<Relationships xmlns="http://schemas.openxmlformats.org/package/2006/relationships"><Relationship Id="rId1" Type="http://schemas.openxmlformats.org/officeDocument/2006/relationships/package" Target="../embeddings/Microsoft_Office_Excel_Worksheet9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stacked"/>
        <c:ser>
          <c:idx val="0"/>
          <c:order val="0"/>
          <c:tx>
            <c:strRef>
              <c:f>Sheet1!$B$1</c:f>
              <c:strCache>
                <c:ptCount val="1"/>
                <c:pt idx="0">
                  <c:v>Issues of most concern (ranked 1)</c:v>
                </c:pt>
              </c:strCache>
            </c:strRef>
          </c:tx>
          <c:spPr>
            <a:solidFill>
              <a:schemeClr val="accent1"/>
            </a:solidFill>
          </c:spPr>
          <c:dLbls>
            <c:dLbl>
              <c:idx val="8"/>
              <c:delete val="1"/>
            </c:dLbl>
            <c:dLbl>
              <c:idx val="9"/>
              <c:delete val="1"/>
            </c:dLbl>
            <c:spPr>
              <a:noFill/>
              <a:ln>
                <a:noFill/>
              </a:ln>
              <a:effectLst/>
            </c:spPr>
            <c:txPr>
              <a:bodyPr/>
              <a:lstStyle/>
              <a:p>
                <a:pPr>
                  <a:defRPr lang="en-GB" sz="1200">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layout/>
                <c15:showLeaderLines val="0"/>
              </c:ext>
            </c:extLst>
          </c:dLbls>
          <c:cat>
            <c:strRef>
              <c:f>Sheet1!$A$2:$A$9</c:f>
              <c:strCache>
                <c:ptCount val="8"/>
                <c:pt idx="0">
                  <c:v>Drivers under the influence of alcohol</c:v>
                </c:pt>
                <c:pt idx="1">
                  <c:v>Drivers breaking traffic laws</c:v>
                </c:pt>
                <c:pt idx="2">
                  <c:v>Cost of fuel</c:v>
                </c:pt>
                <c:pt idx="3">
                  <c:v>Traffic congestion / slower journey times</c:v>
                </c:pt>
                <c:pt idx="4">
                  <c:v>People driving cars without tax or insurance</c:v>
                </c:pt>
                <c:pt idx="5">
                  <c:v>Cost of insuring a car</c:v>
                </c:pt>
                <c:pt idx="6">
                  <c:v>Drivers using hand-held mobile phones to talk, text or access internet *</c:v>
                </c:pt>
                <c:pt idx="7">
                  <c:v>The condition and maintenance of local roads</c:v>
                </c:pt>
              </c:strCache>
            </c:strRef>
          </c:cat>
          <c:val>
            <c:numRef>
              <c:f>Sheet1!$B$2:$B$9</c:f>
              <c:numCache>
                <c:formatCode>0%</c:formatCode>
                <c:ptCount val="8"/>
                <c:pt idx="0">
                  <c:v>5.2412220754270218E-2</c:v>
                </c:pt>
                <c:pt idx="1">
                  <c:v>6.0565428385640094E-2</c:v>
                </c:pt>
                <c:pt idx="2">
                  <c:v>7.2645058991999967E-2</c:v>
                </c:pt>
                <c:pt idx="3">
                  <c:v>7.2894498860810231E-2</c:v>
                </c:pt>
                <c:pt idx="4">
                  <c:v>7.4117573354390232E-2</c:v>
                </c:pt>
                <c:pt idx="5">
                  <c:v>8.1308249043090045E-2</c:v>
                </c:pt>
                <c:pt idx="6">
                  <c:v>0.12899304344330037</c:v>
                </c:pt>
                <c:pt idx="7">
                  <c:v>0.14054559128250024</c:v>
                </c:pt>
              </c:numCache>
            </c:numRef>
          </c:val>
        </c:ser>
        <c:ser>
          <c:idx val="1"/>
          <c:order val="1"/>
          <c:tx>
            <c:strRef>
              <c:f>Sheet1!$C$1</c:f>
              <c:strCache>
                <c:ptCount val="1"/>
                <c:pt idx="0">
                  <c:v>Other issues of concern (ranked 2-4)</c:v>
                </c:pt>
              </c:strCache>
            </c:strRef>
          </c:tx>
          <c:spPr>
            <a:solidFill>
              <a:schemeClr val="accent1">
                <a:lumMod val="40000"/>
                <a:lumOff val="60000"/>
              </a:schemeClr>
            </a:solidFill>
          </c:spPr>
          <c:dLbls>
            <c:spPr>
              <a:noFill/>
              <a:ln>
                <a:noFill/>
              </a:ln>
              <a:effectLst/>
            </c:spPr>
            <c:txPr>
              <a:bodyPr/>
              <a:lstStyle/>
              <a:p>
                <a:pPr>
                  <a:defRPr lang="en-GB" sz="1200">
                    <a:solidFill>
                      <a:schemeClr val="bg2">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layout/>
                <c15:showLeaderLines val="0"/>
              </c:ext>
            </c:extLst>
          </c:dLbls>
          <c:cat>
            <c:strRef>
              <c:f>Sheet1!$A$2:$A$9</c:f>
              <c:strCache>
                <c:ptCount val="8"/>
                <c:pt idx="0">
                  <c:v>Drivers under the influence of alcohol</c:v>
                </c:pt>
                <c:pt idx="1">
                  <c:v>Drivers breaking traffic laws</c:v>
                </c:pt>
                <c:pt idx="2">
                  <c:v>Cost of fuel</c:v>
                </c:pt>
                <c:pt idx="3">
                  <c:v>Traffic congestion / slower journey times</c:v>
                </c:pt>
                <c:pt idx="4">
                  <c:v>People driving cars without tax or insurance</c:v>
                </c:pt>
                <c:pt idx="5">
                  <c:v>Cost of insuring a car</c:v>
                </c:pt>
                <c:pt idx="6">
                  <c:v>Drivers using hand-held mobile phones to talk, text or access internet *</c:v>
                </c:pt>
                <c:pt idx="7">
                  <c:v>The condition and maintenance of local roads</c:v>
                </c:pt>
              </c:strCache>
            </c:strRef>
          </c:cat>
          <c:val>
            <c:numRef>
              <c:f>Sheet1!$C$2:$C$9</c:f>
              <c:numCache>
                <c:formatCode>0%</c:formatCode>
                <c:ptCount val="8"/>
                <c:pt idx="0">
                  <c:v>0.16888095454553032</c:v>
                </c:pt>
                <c:pt idx="1">
                  <c:v>0.17374151390156001</c:v>
                </c:pt>
                <c:pt idx="2">
                  <c:v>0.16935751223279993</c:v>
                </c:pt>
                <c:pt idx="3">
                  <c:v>0.19933368621538999</c:v>
                </c:pt>
                <c:pt idx="4">
                  <c:v>0.20033917031031001</c:v>
                </c:pt>
                <c:pt idx="5">
                  <c:v>0.17467517770390967</c:v>
                </c:pt>
                <c:pt idx="6">
                  <c:v>0.28028396565119995</c:v>
                </c:pt>
                <c:pt idx="7">
                  <c:v>0.2427643505725007</c:v>
                </c:pt>
              </c:numCache>
            </c:numRef>
          </c:val>
        </c:ser>
        <c:gapWidth val="49"/>
        <c:overlap val="100"/>
        <c:axId val="83847040"/>
        <c:axId val="83848576"/>
      </c:barChart>
      <c:catAx>
        <c:axId val="83847040"/>
        <c:scaling>
          <c:orientation val="minMax"/>
        </c:scaling>
        <c:axPos val="l"/>
        <c:numFmt formatCode="General" sourceLinked="0"/>
        <c:majorTickMark val="none"/>
        <c:tickLblPos val="nextTo"/>
        <c:spPr>
          <a:ln>
            <a:noFill/>
          </a:ln>
        </c:spPr>
        <c:txPr>
          <a:bodyPr/>
          <a:lstStyle/>
          <a:p>
            <a:pPr>
              <a:defRPr lang="en-GB" sz="1200">
                <a:solidFill>
                  <a:schemeClr val="bg2">
                    <a:lumMod val="50000"/>
                  </a:schemeClr>
                </a:solidFill>
                <a:latin typeface="Arial" pitchFamily="34" charset="0"/>
                <a:cs typeface="Arial" pitchFamily="34" charset="0"/>
              </a:defRPr>
            </a:pPr>
            <a:endParaRPr lang="en-US"/>
          </a:p>
        </c:txPr>
        <c:crossAx val="83848576"/>
        <c:crosses val="autoZero"/>
        <c:auto val="1"/>
        <c:lblAlgn val="ctr"/>
        <c:lblOffset val="100"/>
      </c:catAx>
      <c:valAx>
        <c:axId val="83848576"/>
        <c:scaling>
          <c:orientation val="minMax"/>
          <c:min val="0"/>
        </c:scaling>
        <c:delete val="1"/>
        <c:axPos val="b"/>
        <c:numFmt formatCode="0%" sourceLinked="1"/>
        <c:tickLblPos val="none"/>
        <c:crossAx val="83847040"/>
        <c:crosses val="autoZero"/>
        <c:crossBetween val="between"/>
      </c:valAx>
    </c:plotArea>
    <c:legend>
      <c:legendPos val="t"/>
      <c:layout/>
      <c:txPr>
        <a:bodyPr/>
        <a:lstStyle/>
        <a:p>
          <a:pPr>
            <a:defRPr sz="1200" b="1">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5244982569341433E-3"/>
          <c:y val="8.2306679104541494E-2"/>
          <c:w val="0.98937189190989605"/>
          <c:h val="0.89111411762849679"/>
        </c:manualLayout>
      </c:layout>
      <c:barChart>
        <c:barDir val="col"/>
        <c:grouping val="stacked"/>
        <c:ser>
          <c:idx val="0"/>
          <c:order val="0"/>
          <c:tx>
            <c:strRef>
              <c:f>Sheet1!$B$1</c:f>
              <c:strCache>
                <c:ptCount val="1"/>
                <c:pt idx="0">
                  <c:v>Don't know </c:v>
                </c:pt>
              </c:strCache>
            </c:strRef>
          </c:tx>
          <c:spPr>
            <a:solidFill>
              <a:srgbClr val="7F7F7F"/>
            </a:solidFill>
          </c:spPr>
          <c:cat>
            <c:numRef>
              <c:f>Sheet1!$A$2:$A$7</c:f>
              <c:numCache>
                <c:formatCode>General</c:formatCode>
                <c:ptCount val="6"/>
                <c:pt idx="0">
                  <c:v>2014</c:v>
                </c:pt>
                <c:pt idx="1">
                  <c:v>2015</c:v>
                </c:pt>
                <c:pt idx="2">
                  <c:v>2016</c:v>
                </c:pt>
                <c:pt idx="3">
                  <c:v>2014</c:v>
                </c:pt>
                <c:pt idx="4">
                  <c:v>2015</c:v>
                </c:pt>
                <c:pt idx="5">
                  <c:v>2016</c:v>
                </c:pt>
              </c:numCache>
            </c:numRef>
          </c:cat>
          <c:val>
            <c:numRef>
              <c:f>Sheet1!$B$2:$B$7</c:f>
              <c:numCache>
                <c:formatCode>0%</c:formatCode>
                <c:ptCount val="6"/>
                <c:pt idx="0">
                  <c:v>4.0000000000000022E-2</c:v>
                </c:pt>
                <c:pt idx="1">
                  <c:v>3.0000000000000002E-2</c:v>
                </c:pt>
                <c:pt idx="2">
                  <c:v>3.3838973162190006E-2</c:v>
                </c:pt>
                <c:pt idx="3">
                  <c:v>6.0000000000000032E-2</c:v>
                </c:pt>
                <c:pt idx="4">
                  <c:v>4.0000000000000022E-2</c:v>
                </c:pt>
                <c:pt idx="5">
                  <c:v>4.0840140023340001E-2</c:v>
                </c:pt>
              </c:numCache>
            </c:numRef>
          </c:val>
        </c:ser>
        <c:ser>
          <c:idx val="1"/>
          <c:order val="1"/>
          <c:tx>
            <c:strRef>
              <c:f>Sheet1!$C$1</c:f>
              <c:strCache>
                <c:ptCount val="1"/>
                <c:pt idx="0">
                  <c:v>Strongly disagree</c:v>
                </c:pt>
              </c:strCache>
            </c:strRef>
          </c:tx>
          <c:spPr>
            <a:solidFill>
              <a:srgbClr val="953735"/>
            </a:solidFill>
          </c:spPr>
          <c:dLbls>
            <c:dLbl>
              <c:idx val="0"/>
              <c:layout/>
              <c:showVal val="1"/>
            </c:dLbl>
            <c:dLbl>
              <c:idx val="1"/>
              <c:layout/>
              <c:showVal val="1"/>
            </c:dLbl>
            <c:dLbl>
              <c:idx val="2"/>
              <c:layout/>
              <c:showVal val="1"/>
            </c:dLbl>
            <c:dLbl>
              <c:idx val="3"/>
              <c:layout/>
              <c:showVal val="1"/>
            </c:dLbl>
            <c:dLbl>
              <c:idx val="4"/>
              <c:layout/>
              <c:showVal val="1"/>
            </c:dLbl>
            <c:dLbl>
              <c:idx val="5"/>
              <c:layout/>
              <c:showVal val="1"/>
            </c:dLbl>
            <c:delete val="1"/>
            <c:txPr>
              <a:bodyPr/>
              <a:lstStyle/>
              <a:p>
                <a:pPr>
                  <a:defRPr sz="1100" b="1">
                    <a:solidFill>
                      <a:schemeClr val="bg1"/>
                    </a:solidFill>
                    <a:latin typeface="Arial" pitchFamily="34" charset="0"/>
                    <a:cs typeface="Arial" pitchFamily="34" charset="0"/>
                  </a:defRPr>
                </a:pPr>
                <a:endParaRPr lang="en-US"/>
              </a:p>
            </c:txPr>
          </c:dLbls>
          <c:cat>
            <c:numRef>
              <c:f>Sheet1!$A$2:$A$7</c:f>
              <c:numCache>
                <c:formatCode>General</c:formatCode>
                <c:ptCount val="6"/>
                <c:pt idx="0">
                  <c:v>2014</c:v>
                </c:pt>
                <c:pt idx="1">
                  <c:v>2015</c:v>
                </c:pt>
                <c:pt idx="2">
                  <c:v>2016</c:v>
                </c:pt>
                <c:pt idx="3">
                  <c:v>2014</c:v>
                </c:pt>
                <c:pt idx="4">
                  <c:v>2015</c:v>
                </c:pt>
                <c:pt idx="5">
                  <c:v>2016</c:v>
                </c:pt>
              </c:numCache>
            </c:numRef>
          </c:cat>
          <c:val>
            <c:numRef>
              <c:f>Sheet1!$C$2:$C$7</c:f>
              <c:numCache>
                <c:formatCode>0%</c:formatCode>
                <c:ptCount val="6"/>
                <c:pt idx="0">
                  <c:v>0.16</c:v>
                </c:pt>
                <c:pt idx="1">
                  <c:v>0.11</c:v>
                </c:pt>
                <c:pt idx="2">
                  <c:v>0.11085180863479954</c:v>
                </c:pt>
                <c:pt idx="3">
                  <c:v>0.27</c:v>
                </c:pt>
                <c:pt idx="4">
                  <c:v>0.22</c:v>
                </c:pt>
                <c:pt idx="5">
                  <c:v>0.21000000000000021</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2016</c:v>
                </c:pt>
                <c:pt idx="3">
                  <c:v>2014</c:v>
                </c:pt>
                <c:pt idx="4">
                  <c:v>2015</c:v>
                </c:pt>
                <c:pt idx="5">
                  <c:v>2016</c:v>
                </c:pt>
              </c:numCache>
            </c:numRef>
          </c:cat>
          <c:val>
            <c:numRef>
              <c:f>Sheet1!$D$2:$D$7</c:f>
              <c:numCache>
                <c:formatCode>0%</c:formatCode>
                <c:ptCount val="6"/>
                <c:pt idx="0">
                  <c:v>0.25</c:v>
                </c:pt>
                <c:pt idx="1">
                  <c:v>0.23</c:v>
                </c:pt>
                <c:pt idx="2">
                  <c:v>0.20245040840140077</c:v>
                </c:pt>
                <c:pt idx="3">
                  <c:v>0.18000000000000024</c:v>
                </c:pt>
                <c:pt idx="4">
                  <c:v>0.19</c:v>
                </c:pt>
                <c:pt idx="5">
                  <c:v>0.20070011668609999</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sz="1100" b="1">
                    <a:solidFill>
                      <a:srgbClr val="7F7F7F"/>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2016</c:v>
                </c:pt>
                <c:pt idx="3">
                  <c:v>2014</c:v>
                </c:pt>
                <c:pt idx="4">
                  <c:v>2015</c:v>
                </c:pt>
                <c:pt idx="5">
                  <c:v>2016</c:v>
                </c:pt>
              </c:numCache>
            </c:numRef>
          </c:cat>
          <c:val>
            <c:numRef>
              <c:f>Sheet1!$E$2:$E$7</c:f>
              <c:numCache>
                <c:formatCode>0%</c:formatCode>
                <c:ptCount val="6"/>
                <c:pt idx="0">
                  <c:v>0.31000000000000089</c:v>
                </c:pt>
                <c:pt idx="1">
                  <c:v>0.32000000000000101</c:v>
                </c:pt>
                <c:pt idx="2">
                  <c:v>0.30630105017499998</c:v>
                </c:pt>
                <c:pt idx="3">
                  <c:v>0.21000000000000021</c:v>
                </c:pt>
                <c:pt idx="4">
                  <c:v>0.23</c:v>
                </c:pt>
                <c:pt idx="5">
                  <c:v>0.21003500583430057</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2016</c:v>
                </c:pt>
                <c:pt idx="3">
                  <c:v>2014</c:v>
                </c:pt>
                <c:pt idx="4">
                  <c:v>2015</c:v>
                </c:pt>
                <c:pt idx="5">
                  <c:v>2016</c:v>
                </c:pt>
              </c:numCache>
            </c:numRef>
          </c:cat>
          <c:val>
            <c:numRef>
              <c:f>Sheet1!$F$2:$F$7</c:f>
              <c:numCache>
                <c:formatCode>0%</c:formatCode>
                <c:ptCount val="6"/>
                <c:pt idx="0">
                  <c:v>0.18000000000000024</c:v>
                </c:pt>
                <c:pt idx="1">
                  <c:v>0.24000000000000021</c:v>
                </c:pt>
                <c:pt idx="2">
                  <c:v>0.26196032672109976</c:v>
                </c:pt>
                <c:pt idx="3">
                  <c:v>0.2</c:v>
                </c:pt>
                <c:pt idx="4">
                  <c:v>0.23</c:v>
                </c:pt>
                <c:pt idx="5">
                  <c:v>0.22637106184359987</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2016</c:v>
                </c:pt>
                <c:pt idx="3">
                  <c:v>2014</c:v>
                </c:pt>
                <c:pt idx="4">
                  <c:v>2015</c:v>
                </c:pt>
                <c:pt idx="5">
                  <c:v>2016</c:v>
                </c:pt>
              </c:numCache>
            </c:numRef>
          </c:cat>
          <c:val>
            <c:numRef>
              <c:f>Sheet1!$G$2:$G$7</c:f>
              <c:numCache>
                <c:formatCode>0%</c:formatCode>
                <c:ptCount val="6"/>
                <c:pt idx="0">
                  <c:v>6.0000000000000032E-2</c:v>
                </c:pt>
                <c:pt idx="1">
                  <c:v>7.0000000000000021E-2</c:v>
                </c:pt>
                <c:pt idx="2">
                  <c:v>9.0000000000000024E-2</c:v>
                </c:pt>
                <c:pt idx="3">
                  <c:v>8.0000000000000043E-2</c:v>
                </c:pt>
                <c:pt idx="4">
                  <c:v>8.0000000000000043E-2</c:v>
                </c:pt>
                <c:pt idx="5">
                  <c:v>0.1003500583431</c:v>
                </c:pt>
              </c:numCache>
            </c:numRef>
          </c:val>
        </c:ser>
        <c:gapWidth val="91"/>
        <c:overlap val="100"/>
        <c:axId val="148130048"/>
        <c:axId val="148160512"/>
      </c:barChart>
      <c:catAx>
        <c:axId val="148130048"/>
        <c:scaling>
          <c:orientation val="minMax"/>
        </c:scaling>
        <c:axPos val="b"/>
        <c:numFmt formatCode="General" sourceLinked="1"/>
        <c:tickLblPos val="nextTo"/>
        <c:spPr>
          <a:ln>
            <a:noFill/>
          </a:ln>
        </c:spPr>
        <c:txPr>
          <a:bodyPr/>
          <a:lstStyle/>
          <a:p>
            <a:pPr>
              <a:defRPr lang="en-GB" sz="1100" b="1">
                <a:latin typeface="Arial" pitchFamily="34" charset="0"/>
                <a:cs typeface="Arial" pitchFamily="34" charset="0"/>
              </a:defRPr>
            </a:pPr>
            <a:endParaRPr lang="en-US"/>
          </a:p>
        </c:txPr>
        <c:crossAx val="148160512"/>
        <c:crosses val="autoZero"/>
        <c:auto val="1"/>
        <c:lblAlgn val="ctr"/>
        <c:lblOffset val="100"/>
      </c:catAx>
      <c:valAx>
        <c:axId val="148160512"/>
        <c:scaling>
          <c:orientation val="minMax"/>
          <c:max val="1.05"/>
          <c:min val="0"/>
        </c:scaling>
        <c:delete val="1"/>
        <c:axPos val="l"/>
        <c:numFmt formatCode="0%" sourceLinked="1"/>
        <c:tickLblPos val="none"/>
        <c:crossAx val="148130048"/>
        <c:crosses val="autoZero"/>
        <c:crossBetween val="between"/>
      </c:valAx>
      <c:spPr>
        <a:noFill/>
        <a:ln w="25398">
          <a:noFill/>
        </a:ln>
      </c:spPr>
    </c:plotArea>
    <c:legend>
      <c:legendPos val="t"/>
      <c:layout>
        <c:manualLayout>
          <c:xMode val="edge"/>
          <c:yMode val="edge"/>
          <c:x val="4.3177691370027464E-2"/>
          <c:y val="0"/>
          <c:w val="0.90954289859881265"/>
          <c:h val="5.5730176070971596E-2"/>
        </c:manualLayout>
      </c:layout>
      <c:txPr>
        <a:bodyPr/>
        <a:lstStyle/>
        <a:p>
          <a:pPr>
            <a:defRPr lang="en-GB" sz="1000">
              <a:solidFill>
                <a:srgbClr val="000000"/>
              </a:solidFill>
              <a:latin typeface="Arial" pitchFamily="34" charset="0"/>
              <a:cs typeface="Arial" pitchFamily="34" charset="0"/>
            </a:defRPr>
          </a:pPr>
          <a:endParaRPr lang="en-US"/>
        </a:p>
      </c:txPr>
    </c:legend>
    <c:plotVisOnly val="1"/>
    <c:dispBlanksAs val="gap"/>
  </c:chart>
  <c:txPr>
    <a:bodyPr/>
    <a:lstStyle/>
    <a:p>
      <a:pPr>
        <a:defRPr sz="900"/>
      </a:pPr>
      <a:endParaRPr lang="en-US"/>
    </a:p>
  </c:txPr>
  <c:externalData r:id="rId1"/>
</c:chartSpace>
</file>

<file path=ppt/charts/chart100.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Sales</c:v>
                </c:pt>
              </c:strCache>
            </c:strRef>
          </c:tx>
          <c:dLbls>
            <c:dLbl>
              <c:idx val="0"/>
              <c:layout/>
              <c:spPr/>
              <c:txPr>
                <a:bodyPr/>
                <a:lstStyle/>
                <a:p>
                  <a:pPr>
                    <a:defRPr lang="en-GB" sz="1400" b="1">
                      <a:solidFill>
                        <a:schemeClr val="bg1"/>
                      </a:solidFill>
                      <a:latin typeface="Arial" pitchFamily="34" charset="0"/>
                      <a:cs typeface="Arial" pitchFamily="34" charset="0"/>
                    </a:defRPr>
                  </a:pPr>
                  <a:endParaRPr lang="en-US"/>
                </a:p>
              </c:txPr>
              <c:showVal val="1"/>
            </c:dLbl>
            <c:dLbl>
              <c:idx val="1"/>
              <c:layout/>
              <c:spPr/>
              <c:txPr>
                <a:bodyPr/>
                <a:lstStyle/>
                <a:p>
                  <a:pPr>
                    <a:defRPr lang="en-GB" sz="1400" b="1">
                      <a:solidFill>
                        <a:schemeClr val="bg1"/>
                      </a:solidFill>
                      <a:latin typeface="Arial" pitchFamily="34" charset="0"/>
                      <a:cs typeface="Arial" pitchFamily="34" charset="0"/>
                    </a:defRPr>
                  </a:pPr>
                  <a:endParaRPr lang="en-US"/>
                </a:p>
              </c:txPr>
              <c:showVal val="1"/>
            </c:dLbl>
            <c:dLbl>
              <c:idx val="2"/>
              <c:layout/>
              <c:spPr/>
              <c:txPr>
                <a:bodyPr/>
                <a:lstStyle/>
                <a:p>
                  <a:pPr>
                    <a:defRPr sz="1400" b="1">
                      <a:latin typeface="Arial" pitchFamily="34" charset="0"/>
                      <a:cs typeface="Arial" pitchFamily="34" charset="0"/>
                    </a:defRPr>
                  </a:pPr>
                  <a:endParaRPr lang="en-US"/>
                </a:p>
              </c:txPr>
              <c:showVal val="1"/>
            </c:dLbl>
            <c:delete val="1"/>
            <c:txPr>
              <a:bodyPr/>
              <a:lstStyle/>
              <a:p>
                <a:pPr>
                  <a:defRPr sz="1100" b="1">
                    <a:latin typeface="Arial" pitchFamily="34" charset="0"/>
                    <a:cs typeface="Arial" pitchFamily="34" charset="0"/>
                  </a:defRPr>
                </a:pPr>
                <a:endParaRPr lang="en-US"/>
              </a:p>
            </c:txPr>
          </c:dLbls>
          <c:cat>
            <c:strRef>
              <c:f>Sheet1!$A$2:$A$4</c:f>
              <c:strCache>
                <c:ptCount val="3"/>
                <c:pt idx="0">
                  <c:v>Every day/most days</c:v>
                </c:pt>
                <c:pt idx="1">
                  <c:v>1-3 times a week</c:v>
                </c:pt>
                <c:pt idx="2">
                  <c:v>Less than once a week - once a month</c:v>
                </c:pt>
              </c:strCache>
            </c:strRef>
          </c:cat>
          <c:val>
            <c:numRef>
              <c:f>Sheet1!$B$2:$B$4</c:f>
              <c:numCache>
                <c:formatCode>0%</c:formatCode>
                <c:ptCount val="3"/>
                <c:pt idx="0">
                  <c:v>0.72000000000000064</c:v>
                </c:pt>
                <c:pt idx="1">
                  <c:v>0.24000000000000021</c:v>
                </c:pt>
                <c:pt idx="2">
                  <c:v>4.0000000000000022E-2</c:v>
                </c:pt>
              </c:numCache>
            </c:numRef>
          </c:val>
        </c:ser>
        <c:firstSliceAng val="0"/>
      </c:pieChart>
    </c:plotArea>
    <c:legend>
      <c:legendPos val="r"/>
      <c:layout>
        <c:manualLayout>
          <c:xMode val="edge"/>
          <c:yMode val="edge"/>
          <c:x val="0.63202018434010565"/>
          <c:y val="0.18978607989548146"/>
          <c:w val="0.33803031319371452"/>
          <c:h val="0.6582335673472085"/>
        </c:manualLayout>
      </c:layout>
      <c:txPr>
        <a:bodyPr/>
        <a:lstStyle/>
        <a:p>
          <a:pPr>
            <a:defRPr lang="en-GB" sz="1000" b="0">
              <a:solidFill>
                <a:srgbClr val="000000"/>
              </a:solidFill>
              <a:latin typeface="Arial" pitchFamily="34" charset="0"/>
              <a:cs typeface="Arial" pitchFamily="34" charset="0"/>
            </a:defRPr>
          </a:pPr>
          <a:endParaRPr lang="en-US"/>
        </a:p>
      </c:txPr>
    </c:legend>
    <c:plotVisOnly val="1"/>
  </c:chart>
  <c:txPr>
    <a:bodyPr/>
    <a:lstStyle/>
    <a:p>
      <a:pPr>
        <a:defRPr sz="18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5244982569341433E-3"/>
          <c:y val="8.2306679104541494E-2"/>
          <c:w val="0.98937189190989605"/>
          <c:h val="0.8911141176284969"/>
        </c:manualLayout>
      </c:layout>
      <c:barChart>
        <c:barDir val="col"/>
        <c:grouping val="percentStacked"/>
        <c:ser>
          <c:idx val="0"/>
          <c:order val="0"/>
          <c:tx>
            <c:strRef>
              <c:f>Sheet1!$B$1</c:f>
              <c:strCache>
                <c:ptCount val="1"/>
                <c:pt idx="0">
                  <c:v>Don't know </c:v>
                </c:pt>
              </c:strCache>
            </c:strRef>
          </c:tx>
          <c:spPr>
            <a:solidFill>
              <a:srgbClr val="7F7F7F"/>
            </a:solidFill>
          </c:spPr>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Sheet1!$B$2:$B$10</c:f>
              <c:numCache>
                <c:formatCode>0%</c:formatCode>
                <c:ptCount val="9"/>
                <c:pt idx="0">
                  <c:v>4.0000000000000022E-2</c:v>
                </c:pt>
                <c:pt idx="1">
                  <c:v>2.0000000000000011E-2</c:v>
                </c:pt>
                <c:pt idx="2">
                  <c:v>2.3472791947919999E-2</c:v>
                </c:pt>
                <c:pt idx="3">
                  <c:v>6.0000000000000032E-2</c:v>
                </c:pt>
                <c:pt idx="4">
                  <c:v>3.0000000000000002E-2</c:v>
                </c:pt>
                <c:pt idx="5">
                  <c:v>2.7812465809140006E-2</c:v>
                </c:pt>
                <c:pt idx="6">
                  <c:v>6.0000000000000032E-2</c:v>
                </c:pt>
                <c:pt idx="7">
                  <c:v>4.0000000000000022E-2</c:v>
                </c:pt>
                <c:pt idx="8">
                  <c:v>3.208868144691001E-2</c:v>
                </c:pt>
              </c:numCache>
            </c:numRef>
          </c:val>
        </c:ser>
        <c:ser>
          <c:idx val="1"/>
          <c:order val="1"/>
          <c:tx>
            <c:strRef>
              <c:f>Sheet1!$C$1</c:f>
              <c:strCache>
                <c:ptCount val="1"/>
                <c:pt idx="0">
                  <c:v>Strongly disagree</c:v>
                </c:pt>
              </c:strCache>
            </c:strRef>
          </c:tx>
          <c:spPr>
            <a:solidFill>
              <a:srgbClr val="953735"/>
            </a:solidFill>
          </c:spPr>
          <c:dLbls>
            <c:dLbl>
              <c:idx val="0"/>
              <c:spPr/>
              <c:txPr>
                <a:bodyPr rot="0" vert="horz"/>
                <a:lstStyle/>
                <a:p>
                  <a:pPr>
                    <a:defRPr lang="en-GB" sz="1100" b="1">
                      <a:solidFill>
                        <a:schemeClr val="bg1"/>
                      </a:solidFill>
                      <a:latin typeface="Arial" pitchFamily="34" charset="0"/>
                      <a:cs typeface="Arial" pitchFamily="34" charset="0"/>
                    </a:defRPr>
                  </a:pPr>
                  <a:endParaRPr lang="en-US"/>
                </a:p>
              </c:txPr>
            </c:dLbl>
            <c:dLbl>
              <c:idx val="5"/>
              <c:spPr>
                <a:noFill/>
                <a:ln>
                  <a:noFill/>
                </a:ln>
                <a:effectLst/>
              </c:spPr>
              <c:txPr>
                <a:bodyPr/>
                <a:lstStyle/>
                <a:p>
                  <a:pPr algn="ctr">
                    <a:defRPr lang="en-GB" sz="1100" b="1" i="0" u="none" strike="noStrike" kern="1200" baseline="0">
                      <a:solidFill>
                        <a:prstClr val="white"/>
                      </a:solidFill>
                      <a:latin typeface="Arial" pitchFamily="34" charset="0"/>
                      <a:ea typeface="+mn-ea"/>
                      <a:cs typeface="Arial" pitchFamily="34" charset="0"/>
                    </a:defRPr>
                  </a:pPr>
                  <a:endParaRPr lang="en-US"/>
                </a:p>
              </c:txPr>
            </c:dLbl>
            <c:dLbl>
              <c:idx val="7"/>
              <c:spPr/>
              <c:txPr>
                <a:bodyPr rot="0" vert="horz"/>
                <a:lstStyle/>
                <a:p>
                  <a:pPr>
                    <a:defRPr lang="en-GB" sz="1100" b="1">
                      <a:solidFill>
                        <a:schemeClr val="bg1"/>
                      </a:solidFill>
                      <a:latin typeface="Arial" pitchFamily="34" charset="0"/>
                      <a:cs typeface="Arial" pitchFamily="34" charset="0"/>
                    </a:defRPr>
                  </a:pPr>
                  <a:endParaRPr lang="en-US"/>
                </a:p>
              </c:txPr>
            </c:dLbl>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Sheet1!$C$2:$C$10</c:f>
              <c:numCache>
                <c:formatCode>0%</c:formatCode>
                <c:ptCount val="9"/>
                <c:pt idx="0">
                  <c:v>3.0000000000000002E-2</c:v>
                </c:pt>
                <c:pt idx="1">
                  <c:v>2.0000000000000011E-2</c:v>
                </c:pt>
                <c:pt idx="2">
                  <c:v>2.1892039110370042E-2</c:v>
                </c:pt>
                <c:pt idx="3">
                  <c:v>0.24000000000000021</c:v>
                </c:pt>
                <c:pt idx="4">
                  <c:v>0.2</c:v>
                </c:pt>
                <c:pt idx="5">
                  <c:v>0.21000000000000021</c:v>
                </c:pt>
                <c:pt idx="6">
                  <c:v>0.05</c:v>
                </c:pt>
                <c:pt idx="7">
                  <c:v>6.0000000000000032E-2</c:v>
                </c:pt>
                <c:pt idx="8">
                  <c:v>5.4842473745620235E-2</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Sheet1!$D$2:$D$10</c:f>
              <c:numCache>
                <c:formatCode>0%</c:formatCode>
                <c:ptCount val="9"/>
                <c:pt idx="0">
                  <c:v>3.0000000000000002E-2</c:v>
                </c:pt>
                <c:pt idx="1">
                  <c:v>0.05</c:v>
                </c:pt>
                <c:pt idx="2">
                  <c:v>3.6715839232580004E-2</c:v>
                </c:pt>
                <c:pt idx="3">
                  <c:v>0.16</c:v>
                </c:pt>
                <c:pt idx="4">
                  <c:v>0.18000000000000024</c:v>
                </c:pt>
                <c:pt idx="5">
                  <c:v>0.20212076224489967</c:v>
                </c:pt>
                <c:pt idx="6">
                  <c:v>0.13</c:v>
                </c:pt>
                <c:pt idx="7">
                  <c:v>0.19</c:v>
                </c:pt>
                <c:pt idx="8">
                  <c:v>0.15577596266040047</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sz="1100" b="1">
                    <a:solidFill>
                      <a:schemeClr val="bg1">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Sheet1!$E$2:$E$10</c:f>
              <c:numCache>
                <c:formatCode>0%</c:formatCode>
                <c:ptCount val="9"/>
                <c:pt idx="0">
                  <c:v>0.1</c:v>
                </c:pt>
                <c:pt idx="1">
                  <c:v>0.11</c:v>
                </c:pt>
                <c:pt idx="2">
                  <c:v>0.13</c:v>
                </c:pt>
                <c:pt idx="3">
                  <c:v>0.19</c:v>
                </c:pt>
                <c:pt idx="4">
                  <c:v>0.18000000000000024</c:v>
                </c:pt>
                <c:pt idx="5">
                  <c:v>0.19105023567189999</c:v>
                </c:pt>
                <c:pt idx="6">
                  <c:v>0.28000000000000008</c:v>
                </c:pt>
                <c:pt idx="7">
                  <c:v>0.28000000000000008</c:v>
                </c:pt>
                <c:pt idx="8">
                  <c:v>0.31038506417740208</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Sheet1!$F$2:$F$10</c:f>
              <c:numCache>
                <c:formatCode>0%</c:formatCode>
                <c:ptCount val="9"/>
                <c:pt idx="0">
                  <c:v>0.31000000000000089</c:v>
                </c:pt>
                <c:pt idx="1">
                  <c:v>0.34</c:v>
                </c:pt>
                <c:pt idx="2">
                  <c:v>0.34</c:v>
                </c:pt>
                <c:pt idx="3">
                  <c:v>0.25</c:v>
                </c:pt>
                <c:pt idx="4">
                  <c:v>0.30000000000000032</c:v>
                </c:pt>
                <c:pt idx="5">
                  <c:v>0.25</c:v>
                </c:pt>
                <c:pt idx="6">
                  <c:v>0.31000000000000089</c:v>
                </c:pt>
                <c:pt idx="7">
                  <c:v>0.29000000000000031</c:v>
                </c:pt>
                <c:pt idx="8">
                  <c:v>0.30921820303380154</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Sheet1!$G$2:$G$10</c:f>
              <c:numCache>
                <c:formatCode>0%</c:formatCode>
                <c:ptCount val="9"/>
                <c:pt idx="0">
                  <c:v>0.49000000000000032</c:v>
                </c:pt>
                <c:pt idx="1">
                  <c:v>0.47000000000000008</c:v>
                </c:pt>
                <c:pt idx="2">
                  <c:v>0.45</c:v>
                </c:pt>
                <c:pt idx="3">
                  <c:v>0.1</c:v>
                </c:pt>
                <c:pt idx="4">
                  <c:v>0.11</c:v>
                </c:pt>
                <c:pt idx="5">
                  <c:v>0.11780974159639999</c:v>
                </c:pt>
                <c:pt idx="6">
                  <c:v>0.17</c:v>
                </c:pt>
                <c:pt idx="7">
                  <c:v>0.14000000000000001</c:v>
                </c:pt>
                <c:pt idx="8">
                  <c:v>0.13768961493579987</c:v>
                </c:pt>
              </c:numCache>
            </c:numRef>
          </c:val>
        </c:ser>
        <c:gapWidth val="32"/>
        <c:overlap val="100"/>
        <c:axId val="148237696"/>
        <c:axId val="148247680"/>
      </c:barChart>
      <c:catAx>
        <c:axId val="148237696"/>
        <c:scaling>
          <c:orientation val="minMax"/>
        </c:scaling>
        <c:axPos val="b"/>
        <c:numFmt formatCode="General" sourceLinked="1"/>
        <c:tickLblPos val="nextTo"/>
        <c:spPr>
          <a:ln>
            <a:noFill/>
          </a:ln>
        </c:spPr>
        <c:txPr>
          <a:bodyPr/>
          <a:lstStyle/>
          <a:p>
            <a:pPr>
              <a:defRPr lang="en-GB" sz="1100" b="1">
                <a:latin typeface="Arial" pitchFamily="34" charset="0"/>
                <a:cs typeface="Arial" pitchFamily="34" charset="0"/>
              </a:defRPr>
            </a:pPr>
            <a:endParaRPr lang="en-US"/>
          </a:p>
        </c:txPr>
        <c:crossAx val="148247680"/>
        <c:crosses val="autoZero"/>
        <c:auto val="1"/>
        <c:lblAlgn val="ctr"/>
        <c:lblOffset val="100"/>
      </c:catAx>
      <c:valAx>
        <c:axId val="148247680"/>
        <c:scaling>
          <c:orientation val="minMax"/>
          <c:max val="1.05"/>
          <c:min val="0"/>
        </c:scaling>
        <c:delete val="1"/>
        <c:axPos val="l"/>
        <c:numFmt formatCode="0%" sourceLinked="1"/>
        <c:tickLblPos val="none"/>
        <c:crossAx val="148237696"/>
        <c:crosses val="autoZero"/>
        <c:crossBetween val="between"/>
      </c:valAx>
      <c:spPr>
        <a:noFill/>
        <a:ln w="25398">
          <a:noFill/>
        </a:ln>
      </c:spPr>
    </c:plotArea>
    <c:legend>
      <c:legendPos val="t"/>
      <c:layout>
        <c:manualLayout>
          <c:xMode val="edge"/>
          <c:yMode val="edge"/>
          <c:x val="1.9935228995310961E-2"/>
          <c:y val="0"/>
          <c:w val="0.98006477100468858"/>
          <c:h val="5.5730176070971561E-2"/>
        </c:manualLayout>
      </c:layout>
      <c:txPr>
        <a:bodyPr/>
        <a:lstStyle/>
        <a:p>
          <a:pPr>
            <a:defRPr lang="en-GB" sz="1000">
              <a:solidFill>
                <a:srgbClr val="000000"/>
              </a:solidFill>
              <a:latin typeface="Arial" pitchFamily="34" charset="0"/>
              <a:cs typeface="Arial" pitchFamily="34" charset="0"/>
            </a:defRPr>
          </a:pPr>
          <a:endParaRPr lang="en-US"/>
        </a:p>
      </c:txPr>
    </c:legend>
    <c:plotVisOnly val="1"/>
    <c:dispBlanksAs val="gap"/>
  </c:chart>
  <c:txPr>
    <a:bodyPr/>
    <a:lstStyle/>
    <a:p>
      <a:pPr>
        <a:defRPr sz="900"/>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Sheet1!$A$2:$A$7</c:f>
              <c:strCache>
                <c:ptCount val="6"/>
                <c:pt idx="0">
                  <c:v>Motoring may become a rare luxury 
if the cost of driving
 contiunes to escalate </c:v>
                </c:pt>
                <c:pt idx="1">
                  <c:v>There are not enough police on the roads enforcing driving laws</c:v>
                </c:pt>
                <c:pt idx="2">
                  <c:v>I don't think I am very likely to get caught if I break most motoring laws</c:v>
                </c:pt>
                <c:pt idx="3">
                  <c:v>Motorway and high speed dual carriageway journey times are becoming less predictable</c:v>
                </c:pt>
                <c:pt idx="4">
                  <c:v>Local journey times are becoming less predictable</c:v>
                </c:pt>
                <c:pt idx="5">
                  <c:v>Much tougher steps should be taken to reduce traffic congestion</c:v>
                </c:pt>
              </c:strCache>
            </c:strRef>
          </c:cat>
          <c:val>
            <c:numRef>
              <c:f>Sheet1!$B$2:$B$7</c:f>
              <c:numCache>
                <c:formatCode>0%</c:formatCode>
                <c:ptCount val="6"/>
                <c:pt idx="0">
                  <c:v>9.3348891481910227E-3</c:v>
                </c:pt>
                <c:pt idx="1">
                  <c:v>1.9253208868140005E-2</c:v>
                </c:pt>
                <c:pt idx="2">
                  <c:v>1.9836639439910063E-2</c:v>
                </c:pt>
                <c:pt idx="3">
                  <c:v>3.4422403733960001E-2</c:v>
                </c:pt>
                <c:pt idx="4">
                  <c:v>7.5845974329050124E-3</c:v>
                </c:pt>
                <c:pt idx="5">
                  <c:v>1.8669778296380089E-2</c:v>
                </c:pt>
              </c:numCache>
            </c:numRef>
          </c:val>
        </c:ser>
        <c:ser>
          <c:idx val="1"/>
          <c:order val="1"/>
          <c:tx>
            <c:strRef>
              <c:f>Sheet1!$C$1</c:f>
              <c:strCache>
                <c:ptCount val="1"/>
                <c:pt idx="0">
                  <c:v>Strongly 
disagree</c:v>
                </c:pt>
              </c:strCache>
            </c:strRef>
          </c:tx>
          <c:spPr>
            <a:solidFill>
              <a:srgbClr val="953735"/>
            </a:solidFill>
          </c:spPr>
          <c:dLbls>
            <c:dLbl>
              <c:idx val="0"/>
              <c:spPr/>
              <c:txPr>
                <a:bodyPr rot="0" vert="horz"/>
                <a:lstStyle/>
                <a:p>
                  <a:pPr>
                    <a:defRPr sz="1100" b="1">
                      <a:solidFill>
                        <a:schemeClr val="bg1"/>
                      </a:solidFill>
                      <a:latin typeface="Arial" pitchFamily="34" charset="0"/>
                      <a:cs typeface="Arial" pitchFamily="34" charset="0"/>
                    </a:defRPr>
                  </a:pPr>
                  <a:endParaRPr lang="en-US"/>
                </a:p>
              </c:txPr>
            </c:dLbl>
            <c:dLbl>
              <c:idx val="2"/>
              <c:spPr/>
              <c:txPr>
                <a:bodyPr rot="-5400000" vert="horz"/>
                <a:lstStyle/>
                <a:p>
                  <a:pPr>
                    <a:defRPr sz="1100" b="1">
                      <a:solidFill>
                        <a:schemeClr val="bg1"/>
                      </a:solidFill>
                      <a:latin typeface="Arial" pitchFamily="34" charset="0"/>
                      <a:cs typeface="Arial" pitchFamily="34" charset="0"/>
                    </a:defRPr>
                  </a:pPr>
                  <a:endParaRPr lang="en-US"/>
                </a:p>
              </c:txPr>
            </c:dLbl>
            <c:dLbl>
              <c:idx val="3"/>
              <c:delete val="1"/>
            </c:dLbl>
            <c:dLbl>
              <c:idx val="4"/>
              <c:delete val="1"/>
            </c:dLbl>
            <c:txPr>
              <a:bodyPr/>
              <a:lstStyle/>
              <a:p>
                <a:pPr>
                  <a:defRPr sz="1100" b="1">
                    <a:solidFill>
                      <a:schemeClr val="bg1"/>
                    </a:solidFill>
                    <a:latin typeface="Arial" pitchFamily="34" charset="0"/>
                    <a:cs typeface="Arial" pitchFamily="34" charset="0"/>
                  </a:defRPr>
                </a:pPr>
                <a:endParaRPr lang="en-US"/>
              </a:p>
            </c:txPr>
            <c:showVal val="1"/>
          </c:dLbls>
          <c:cat>
            <c:strRef>
              <c:f>Sheet1!$A$2:$A$7</c:f>
              <c:strCache>
                <c:ptCount val="6"/>
                <c:pt idx="0">
                  <c:v>Motoring may become a rare luxury 
if the cost of driving
 contiunes to escalate </c:v>
                </c:pt>
                <c:pt idx="1">
                  <c:v>There are not enough police on the roads enforcing driving laws</c:v>
                </c:pt>
                <c:pt idx="2">
                  <c:v>I don't think I am very likely to get caught if I break most motoring laws</c:v>
                </c:pt>
                <c:pt idx="3">
                  <c:v>Motorway and high speed dual carriageway journey times are becoming less predictable</c:v>
                </c:pt>
                <c:pt idx="4">
                  <c:v>Local journey times are becoming less predictable</c:v>
                </c:pt>
                <c:pt idx="5">
                  <c:v>Much tougher steps should be taken to reduce traffic congestion</c:v>
                </c:pt>
              </c:strCache>
            </c:strRef>
          </c:cat>
          <c:val>
            <c:numRef>
              <c:f>Sheet1!$C$2:$C$7</c:f>
              <c:numCache>
                <c:formatCode>0%</c:formatCode>
                <c:ptCount val="6"/>
                <c:pt idx="0">
                  <c:v>9.2182030338389995E-2</c:v>
                </c:pt>
                <c:pt idx="1">
                  <c:v>3.5589264877480001E-2</c:v>
                </c:pt>
                <c:pt idx="2">
                  <c:v>0.20128354725789999</c:v>
                </c:pt>
                <c:pt idx="3">
                  <c:v>3.5005834305720071E-3</c:v>
                </c:pt>
                <c:pt idx="4">
                  <c:v>1.4002333722289999E-2</c:v>
                </c:pt>
                <c:pt idx="5">
                  <c:v>9.3348891481910227E-3</c:v>
                </c:pt>
              </c:numCache>
            </c:numRef>
          </c:val>
        </c:ser>
        <c:ser>
          <c:idx val="2"/>
          <c:order val="2"/>
          <c:tx>
            <c:strRef>
              <c:f>Sheet1!$D$1</c:f>
              <c:strCache>
                <c:ptCount val="1"/>
                <c:pt idx="0">
                  <c:v>Slightly 
disagree</c:v>
                </c:pt>
              </c:strCache>
            </c:strRef>
          </c:tx>
          <c:spPr>
            <a:solidFill>
              <a:srgbClr val="B24340"/>
            </a:solidFill>
          </c:spPr>
          <c:dLbls>
            <c:dLbl>
              <c:idx val="2"/>
              <c:spPr/>
              <c:txPr>
                <a:bodyPr rot="0" vert="horz"/>
                <a:lstStyle/>
                <a:p>
                  <a:pPr>
                    <a:defRPr sz="1100" b="1">
                      <a:solidFill>
                        <a:schemeClr val="bg1"/>
                      </a:solidFill>
                      <a:latin typeface="Arial" pitchFamily="34" charset="0"/>
                      <a:cs typeface="Arial" pitchFamily="34" charset="0"/>
                    </a:defRPr>
                  </a:pPr>
                  <a:endParaRPr lang="en-US"/>
                </a:p>
              </c:txPr>
            </c:dLbl>
            <c:dLbl>
              <c:idx val="3"/>
              <c:spPr/>
              <c:txPr>
                <a:bodyPr rot="-5400000" vert="horz"/>
                <a:lstStyle/>
                <a:p>
                  <a:pPr>
                    <a:defRPr sz="1100" b="1">
                      <a:solidFill>
                        <a:schemeClr val="bg1"/>
                      </a:solidFill>
                      <a:latin typeface="Arial" pitchFamily="34" charset="0"/>
                      <a:cs typeface="Arial" pitchFamily="34" charset="0"/>
                    </a:defRPr>
                  </a:pPr>
                  <a:endParaRPr lang="en-US"/>
                </a:p>
              </c:txPr>
            </c:dLbl>
            <c:dLbl>
              <c:idx val="4"/>
              <c:spPr/>
              <c:txPr>
                <a:bodyPr rot="-5400000" vert="horz"/>
                <a:lstStyle/>
                <a:p>
                  <a:pPr>
                    <a:defRPr sz="1100" b="1">
                      <a:solidFill>
                        <a:schemeClr val="bg1"/>
                      </a:solidFill>
                      <a:latin typeface="Arial" pitchFamily="34" charset="0"/>
                      <a:cs typeface="Arial" pitchFamily="34" charset="0"/>
                    </a:defRPr>
                  </a:pPr>
                  <a:endParaRPr lang="en-US"/>
                </a:p>
              </c:txPr>
            </c:dLbl>
            <c:txPr>
              <a:bodyPr/>
              <a:lstStyle/>
              <a:p>
                <a:pPr>
                  <a:defRPr sz="1100" b="1">
                    <a:solidFill>
                      <a:schemeClr val="bg1"/>
                    </a:solidFill>
                    <a:latin typeface="Arial" pitchFamily="34" charset="0"/>
                    <a:cs typeface="Arial" pitchFamily="34" charset="0"/>
                  </a:defRPr>
                </a:pPr>
                <a:endParaRPr lang="en-US"/>
              </a:p>
            </c:txPr>
            <c:showVal val="1"/>
          </c:dLbls>
          <c:cat>
            <c:strRef>
              <c:f>Sheet1!$A$2:$A$7</c:f>
              <c:strCache>
                <c:ptCount val="6"/>
                <c:pt idx="0">
                  <c:v>Motoring may become a rare luxury 
if the cost of driving
 contiunes to escalate </c:v>
                </c:pt>
                <c:pt idx="1">
                  <c:v>There are not enough police on the roads enforcing driving laws</c:v>
                </c:pt>
                <c:pt idx="2">
                  <c:v>I don't think I am very likely to get caught if I break most motoring laws</c:v>
                </c:pt>
                <c:pt idx="3">
                  <c:v>Motorway and high speed dual carriageway journey times are becoming less predictable</c:v>
                </c:pt>
                <c:pt idx="4">
                  <c:v>Local journey times are becoming less predictable</c:v>
                </c:pt>
                <c:pt idx="5">
                  <c:v>Much tougher steps should be taken to reduce traffic congestion</c:v>
                </c:pt>
              </c:strCache>
            </c:strRef>
          </c:cat>
          <c:val>
            <c:numRef>
              <c:f>Sheet1!$D$2:$D$7</c:f>
              <c:numCache>
                <c:formatCode>0%</c:formatCode>
                <c:ptCount val="6"/>
                <c:pt idx="0">
                  <c:v>0.2</c:v>
                </c:pt>
                <c:pt idx="1">
                  <c:v>9.2765460910150352E-2</c:v>
                </c:pt>
                <c:pt idx="2">
                  <c:v>0.26137689614940168</c:v>
                </c:pt>
                <c:pt idx="3">
                  <c:v>5.8926487747959999E-2</c:v>
                </c:pt>
                <c:pt idx="4">
                  <c:v>7.8763127187859994E-2</c:v>
                </c:pt>
                <c:pt idx="5">
                  <c:v>3.7922987164530006E-2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sz="1100" b="1">
                    <a:solidFill>
                      <a:schemeClr val="bg1">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Sheet1!$A$2:$A$7</c:f>
              <c:strCache>
                <c:ptCount val="6"/>
                <c:pt idx="0">
                  <c:v>Motoring may become a rare luxury 
if the cost of driving
 contiunes to escalate </c:v>
                </c:pt>
                <c:pt idx="1">
                  <c:v>There are not enough police on the roads enforcing driving laws</c:v>
                </c:pt>
                <c:pt idx="2">
                  <c:v>I don't think I am very likely to get caught if I break most motoring laws</c:v>
                </c:pt>
                <c:pt idx="3">
                  <c:v>Motorway and high speed dual carriageway journey times are becoming less predictable</c:v>
                </c:pt>
                <c:pt idx="4">
                  <c:v>Local journey times are becoming less predictable</c:v>
                </c:pt>
                <c:pt idx="5">
                  <c:v>Much tougher steps should be taken to reduce traffic congestion</c:v>
                </c:pt>
              </c:strCache>
            </c:strRef>
          </c:cat>
          <c:val>
            <c:numRef>
              <c:f>Sheet1!$E$2:$E$7</c:f>
              <c:numCache>
                <c:formatCode>0%</c:formatCode>
                <c:ptCount val="6"/>
                <c:pt idx="0">
                  <c:v>0.27</c:v>
                </c:pt>
                <c:pt idx="1">
                  <c:v>0.24095682613770039</c:v>
                </c:pt>
                <c:pt idx="2">
                  <c:v>0.2462077012835</c:v>
                </c:pt>
                <c:pt idx="3">
                  <c:v>0.19953325554260051</c:v>
                </c:pt>
                <c:pt idx="4">
                  <c:v>0.2</c:v>
                </c:pt>
                <c:pt idx="5">
                  <c:v>0.19</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Sheet1!$A$2:$A$7</c:f>
              <c:strCache>
                <c:ptCount val="6"/>
                <c:pt idx="0">
                  <c:v>Motoring may become a rare luxury 
if the cost of driving
 contiunes to escalate </c:v>
                </c:pt>
                <c:pt idx="1">
                  <c:v>There are not enough police on the roads enforcing driving laws</c:v>
                </c:pt>
                <c:pt idx="2">
                  <c:v>I don't think I am very likely to get caught if I break most motoring laws</c:v>
                </c:pt>
                <c:pt idx="3">
                  <c:v>Motorway and high speed dual carriageway journey times are becoming less predictable</c:v>
                </c:pt>
                <c:pt idx="4">
                  <c:v>Local journey times are becoming less predictable</c:v>
                </c:pt>
                <c:pt idx="5">
                  <c:v>Much tougher steps should be taken to reduce traffic congestion</c:v>
                </c:pt>
              </c:strCache>
            </c:strRef>
          </c:cat>
          <c:val>
            <c:numRef>
              <c:f>Sheet1!$F$2:$F$7</c:f>
              <c:numCache>
                <c:formatCode>0%</c:formatCode>
                <c:ptCount val="6"/>
                <c:pt idx="0">
                  <c:v>0.29000000000000031</c:v>
                </c:pt>
                <c:pt idx="1">
                  <c:v>0.34</c:v>
                </c:pt>
                <c:pt idx="2">
                  <c:v>0.20770128354730105</c:v>
                </c:pt>
                <c:pt idx="3">
                  <c:v>0.44924154025669916</c:v>
                </c:pt>
                <c:pt idx="4">
                  <c:v>0.44690781796970114</c:v>
                </c:pt>
                <c:pt idx="5">
                  <c:v>0.40315052508750032</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Sheet1!$A$2:$A$7</c:f>
              <c:strCache>
                <c:ptCount val="6"/>
                <c:pt idx="0">
                  <c:v>Motoring may become a rare luxury 
if the cost of driving
 contiunes to escalate </c:v>
                </c:pt>
                <c:pt idx="1">
                  <c:v>There are not enough police on the roads enforcing driving laws</c:v>
                </c:pt>
                <c:pt idx="2">
                  <c:v>I don't think I am very likely to get caught if I break most motoring laws</c:v>
                </c:pt>
                <c:pt idx="3">
                  <c:v>Motorway and high speed dual carriageway journey times are becoming less predictable</c:v>
                </c:pt>
                <c:pt idx="4">
                  <c:v>Local journey times are becoming less predictable</c:v>
                </c:pt>
                <c:pt idx="5">
                  <c:v>Much tougher steps should be taken to reduce traffic congestion</c:v>
                </c:pt>
              </c:strCache>
            </c:strRef>
          </c:cat>
          <c:val>
            <c:numRef>
              <c:f>Sheet1!$G$2:$G$7</c:f>
              <c:numCache>
                <c:formatCode>0%</c:formatCode>
                <c:ptCount val="6"/>
                <c:pt idx="0">
                  <c:v>0.14000000000000001</c:v>
                </c:pt>
                <c:pt idx="1">
                  <c:v>0.27887981330220163</c:v>
                </c:pt>
                <c:pt idx="2">
                  <c:v>7.0000000000000021E-2</c:v>
                </c:pt>
                <c:pt idx="3">
                  <c:v>0.26</c:v>
                </c:pt>
                <c:pt idx="4">
                  <c:v>0.25962660443410002</c:v>
                </c:pt>
                <c:pt idx="5">
                  <c:v>0.33488914819139998</c:v>
                </c:pt>
              </c:numCache>
            </c:numRef>
          </c:val>
        </c:ser>
        <c:gapWidth val="63"/>
        <c:overlap val="100"/>
        <c:axId val="148391424"/>
        <c:axId val="148392960"/>
      </c:barChart>
      <c:catAx>
        <c:axId val="148391424"/>
        <c:scaling>
          <c:orientation val="minMax"/>
        </c:scaling>
        <c:axPos val="l"/>
        <c:numFmt formatCode="General" sourceLinked="1"/>
        <c:tickLblPos val="nextTo"/>
        <c:spPr>
          <a:ln>
            <a:noFill/>
          </a:ln>
        </c:spPr>
        <c:txPr>
          <a:bodyPr/>
          <a:lstStyle/>
          <a:p>
            <a:pPr>
              <a:defRPr lang="en-GB" sz="1100" b="1">
                <a:solidFill>
                  <a:schemeClr val="bg2">
                    <a:lumMod val="50000"/>
                  </a:schemeClr>
                </a:solidFill>
                <a:latin typeface="Arial" pitchFamily="34" charset="0"/>
                <a:cs typeface="Arial" pitchFamily="34" charset="0"/>
              </a:defRPr>
            </a:pPr>
            <a:endParaRPr lang="en-US"/>
          </a:p>
        </c:txPr>
        <c:crossAx val="148392960"/>
        <c:crosses val="autoZero"/>
        <c:auto val="1"/>
        <c:lblAlgn val="ctr"/>
        <c:lblOffset val="100"/>
      </c:catAx>
      <c:valAx>
        <c:axId val="148392960"/>
        <c:scaling>
          <c:orientation val="minMax"/>
        </c:scaling>
        <c:delete val="1"/>
        <c:axPos val="b"/>
        <c:numFmt formatCode="0%" sourceLinked="1"/>
        <c:tickLblPos val="none"/>
        <c:crossAx val="148391424"/>
        <c:crosses val="autoZero"/>
        <c:crossBetween val="between"/>
      </c:valAx>
      <c:spPr>
        <a:noFill/>
        <a:ln w="25399">
          <a:noFill/>
        </a:ln>
      </c:spPr>
    </c:plotArea>
    <c:legend>
      <c:legendPos val="t"/>
      <c:layout>
        <c:manualLayout>
          <c:xMode val="edge"/>
          <c:yMode val="edge"/>
          <c:x val="1.0067877762685898E-2"/>
          <c:y val="5.7370513128963414E-2"/>
          <c:w val="0.98993212223731242"/>
          <c:h val="6.1122099643663712E-2"/>
        </c:manualLayout>
      </c:layout>
      <c:txPr>
        <a:bodyPr/>
        <a:lstStyle/>
        <a:p>
          <a:pPr>
            <a:defRPr sz="105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Sheet1!$A$2:$A$5</c:f>
              <c:strCache>
                <c:ptCount val="4"/>
                <c:pt idx="0">
                  <c:v>If fuel was more affordable I would be able to see more family/friends</c:v>
                </c:pt>
                <c:pt idx="1">
                  <c:v>I oppose any technology that allows other people to monitor the movement of my vehicle</c:v>
                </c:pt>
                <c:pt idx="2">
                  <c:v>Motorists are hit by high taxes as easy targets for Government to raise revenue</c:v>
                </c:pt>
                <c:pt idx="3">
                  <c:v>Motorists are an easy target for local
 authorities to raise revenue</c:v>
                </c:pt>
              </c:strCache>
            </c:strRef>
          </c:cat>
          <c:val>
            <c:numRef>
              <c:f>Sheet1!$B$2:$B$5</c:f>
              <c:numCache>
                <c:formatCode>0%</c:formatCode>
                <c:ptCount val="4"/>
                <c:pt idx="0">
                  <c:v>8.1680280046670002E-3</c:v>
                </c:pt>
                <c:pt idx="1">
                  <c:v>1.2835472578760001E-2</c:v>
                </c:pt>
                <c:pt idx="2">
                  <c:v>1.1668611435240001E-2</c:v>
                </c:pt>
                <c:pt idx="3">
                  <c:v>7.0011668611440125E-3</c:v>
                </c:pt>
              </c:numCache>
            </c:numRef>
          </c:val>
        </c:ser>
        <c:ser>
          <c:idx val="1"/>
          <c:order val="1"/>
          <c:tx>
            <c:strRef>
              <c:f>Sheet1!$C$1</c:f>
              <c:strCache>
                <c:ptCount val="1"/>
                <c:pt idx="0">
                  <c:v>Strongly 
disagree</c:v>
                </c:pt>
              </c:strCache>
            </c:strRef>
          </c:tx>
          <c:spPr>
            <a:solidFill>
              <a:srgbClr val="953735"/>
            </a:solidFill>
          </c:spPr>
          <c:dLbls>
            <c:dLbl>
              <c:idx val="0"/>
              <c:spPr/>
              <c:txPr>
                <a:bodyPr rot="0" vert="horz"/>
                <a:lstStyle/>
                <a:p>
                  <a:pPr>
                    <a:defRPr sz="1100" b="1">
                      <a:solidFill>
                        <a:schemeClr val="bg1"/>
                      </a:solidFill>
                      <a:latin typeface="Arial" pitchFamily="34" charset="0"/>
                      <a:cs typeface="Arial" pitchFamily="34" charset="0"/>
                    </a:defRPr>
                  </a:pPr>
                  <a:endParaRPr lang="en-US"/>
                </a:p>
              </c:txPr>
            </c:dLbl>
            <c:dLbl>
              <c:idx val="2"/>
              <c:spPr/>
              <c:txPr>
                <a:bodyPr rot="-5400000" vert="horz"/>
                <a:lstStyle/>
                <a:p>
                  <a:pPr>
                    <a:defRPr sz="1100" b="1">
                      <a:solidFill>
                        <a:schemeClr val="bg1"/>
                      </a:solidFill>
                      <a:latin typeface="Arial" pitchFamily="34" charset="0"/>
                      <a:cs typeface="Arial" pitchFamily="34" charset="0"/>
                    </a:defRPr>
                  </a:pPr>
                  <a:endParaRPr lang="en-US"/>
                </a:p>
              </c:txPr>
            </c:dLbl>
            <c:dLbl>
              <c:idx val="3"/>
              <c:delete val="1"/>
            </c:dLbl>
            <c:dLbl>
              <c:idx val="4"/>
              <c:delete val="1"/>
            </c:dLbl>
            <c:txPr>
              <a:bodyPr/>
              <a:lstStyle/>
              <a:p>
                <a:pPr>
                  <a:defRPr sz="1100" b="1">
                    <a:solidFill>
                      <a:schemeClr val="bg1"/>
                    </a:solidFill>
                    <a:latin typeface="Arial" pitchFamily="34" charset="0"/>
                    <a:cs typeface="Arial" pitchFamily="34" charset="0"/>
                  </a:defRPr>
                </a:pPr>
                <a:endParaRPr lang="en-US"/>
              </a:p>
            </c:txPr>
            <c:showVal val="1"/>
          </c:dLbls>
          <c:cat>
            <c:strRef>
              <c:f>Sheet1!$A$2:$A$5</c:f>
              <c:strCache>
                <c:ptCount val="4"/>
                <c:pt idx="0">
                  <c:v>If fuel was more affordable I would be able to see more family/friends</c:v>
                </c:pt>
                <c:pt idx="1">
                  <c:v>I oppose any technology that allows other people to monitor the movement of my vehicle</c:v>
                </c:pt>
                <c:pt idx="2">
                  <c:v>Motorists are hit by high taxes as easy targets for Government to raise revenue</c:v>
                </c:pt>
                <c:pt idx="3">
                  <c:v>Motorists are an easy target for local
 authorities to raise revenue</c:v>
                </c:pt>
              </c:strCache>
            </c:strRef>
          </c:cat>
          <c:val>
            <c:numRef>
              <c:f>Sheet1!$C$2:$C$5</c:f>
              <c:numCache>
                <c:formatCode>0%</c:formatCode>
                <c:ptCount val="4"/>
                <c:pt idx="0">
                  <c:v>0.1330221703617</c:v>
                </c:pt>
                <c:pt idx="1">
                  <c:v>5.0758459743289998E-2</c:v>
                </c:pt>
                <c:pt idx="2">
                  <c:v>1.5169194865810032E-2</c:v>
                </c:pt>
                <c:pt idx="3">
                  <c:v>1.0000000000000005E-2</c:v>
                </c:pt>
              </c:numCache>
            </c:numRef>
          </c:val>
        </c:ser>
        <c:ser>
          <c:idx val="2"/>
          <c:order val="2"/>
          <c:tx>
            <c:strRef>
              <c:f>Sheet1!$D$1</c:f>
              <c:strCache>
                <c:ptCount val="1"/>
                <c:pt idx="0">
                  <c:v>Slightly 
disagree</c:v>
                </c:pt>
              </c:strCache>
            </c:strRef>
          </c:tx>
          <c:spPr>
            <a:solidFill>
              <a:srgbClr val="B24340"/>
            </a:solidFill>
          </c:spPr>
          <c:dLbls>
            <c:dLbl>
              <c:idx val="2"/>
              <c:spPr/>
              <c:txPr>
                <a:bodyPr rot="0" vert="horz"/>
                <a:lstStyle/>
                <a:p>
                  <a:pPr>
                    <a:defRPr sz="1100" b="1">
                      <a:solidFill>
                        <a:schemeClr val="bg1"/>
                      </a:solidFill>
                      <a:latin typeface="Arial" pitchFamily="34" charset="0"/>
                      <a:cs typeface="Arial" pitchFamily="34" charset="0"/>
                    </a:defRPr>
                  </a:pPr>
                  <a:endParaRPr lang="en-US"/>
                </a:p>
              </c:txPr>
            </c:dLbl>
            <c:dLbl>
              <c:idx val="3"/>
              <c:spPr/>
              <c:txPr>
                <a:bodyPr rot="-5400000" vert="horz"/>
                <a:lstStyle/>
                <a:p>
                  <a:pPr>
                    <a:defRPr sz="1100" b="1">
                      <a:solidFill>
                        <a:schemeClr val="bg1"/>
                      </a:solidFill>
                      <a:latin typeface="Arial" pitchFamily="34" charset="0"/>
                      <a:cs typeface="Arial" pitchFamily="34" charset="0"/>
                    </a:defRPr>
                  </a:pPr>
                  <a:endParaRPr lang="en-US"/>
                </a:p>
              </c:txPr>
            </c:dLbl>
            <c:dLbl>
              <c:idx val="4"/>
              <c:spPr/>
              <c:txPr>
                <a:bodyPr rot="-5400000" vert="horz"/>
                <a:lstStyle/>
                <a:p>
                  <a:pPr>
                    <a:defRPr sz="1100" b="1">
                      <a:solidFill>
                        <a:schemeClr val="bg1"/>
                      </a:solidFill>
                      <a:latin typeface="Arial" pitchFamily="34" charset="0"/>
                      <a:cs typeface="Arial" pitchFamily="34" charset="0"/>
                    </a:defRPr>
                  </a:pPr>
                  <a:endParaRPr lang="en-US"/>
                </a:p>
              </c:txPr>
            </c:dLbl>
            <c:txPr>
              <a:bodyPr/>
              <a:lstStyle/>
              <a:p>
                <a:pPr>
                  <a:defRPr sz="1100" b="1">
                    <a:solidFill>
                      <a:schemeClr val="bg1"/>
                    </a:solidFill>
                    <a:latin typeface="Arial" pitchFamily="34" charset="0"/>
                    <a:cs typeface="Arial" pitchFamily="34" charset="0"/>
                  </a:defRPr>
                </a:pPr>
                <a:endParaRPr lang="en-US"/>
              </a:p>
            </c:txPr>
            <c:showVal val="1"/>
          </c:dLbls>
          <c:cat>
            <c:strRef>
              <c:f>Sheet1!$A$2:$A$5</c:f>
              <c:strCache>
                <c:ptCount val="4"/>
                <c:pt idx="0">
                  <c:v>If fuel was more affordable I would be able to see more family/friends</c:v>
                </c:pt>
                <c:pt idx="1">
                  <c:v>I oppose any technology that allows other people to monitor the movement of my vehicle</c:v>
                </c:pt>
                <c:pt idx="2">
                  <c:v>Motorists are hit by high taxes as easy targets for Government to raise revenue</c:v>
                </c:pt>
                <c:pt idx="3">
                  <c:v>Motorists are an easy target for local
 authorities to raise revenue</c:v>
                </c:pt>
              </c:strCache>
            </c:strRef>
          </c:cat>
          <c:val>
            <c:numRef>
              <c:f>Sheet1!$D$2:$D$5</c:f>
              <c:numCache>
                <c:formatCode>0%</c:formatCode>
                <c:ptCount val="4"/>
                <c:pt idx="0">
                  <c:v>0.19</c:v>
                </c:pt>
                <c:pt idx="1">
                  <c:v>0.15285880980159999</c:v>
                </c:pt>
                <c:pt idx="2">
                  <c:v>4.0840140023340001E-2</c:v>
                </c:pt>
                <c:pt idx="3">
                  <c:v>2.9171528588100064E-2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sz="1100" b="1">
                    <a:solidFill>
                      <a:schemeClr val="bg1">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If fuel was more affordable I would be able to see more family/friends</c:v>
                </c:pt>
                <c:pt idx="1">
                  <c:v>I oppose any technology that allows other people to monitor the movement of my vehicle</c:v>
                </c:pt>
                <c:pt idx="2">
                  <c:v>Motorists are hit by high taxes as easy targets for Government to raise revenue</c:v>
                </c:pt>
                <c:pt idx="3">
                  <c:v>Motorists are an easy target for local
 authorities to raise revenue</c:v>
                </c:pt>
              </c:strCache>
            </c:strRef>
          </c:cat>
          <c:val>
            <c:numRef>
              <c:f>Sheet1!$E$2:$E$5</c:f>
              <c:numCache>
                <c:formatCode>0%</c:formatCode>
                <c:ptCount val="4"/>
                <c:pt idx="0">
                  <c:v>0.26954492415400072</c:v>
                </c:pt>
                <c:pt idx="1">
                  <c:v>0.28238039673280163</c:v>
                </c:pt>
                <c:pt idx="2">
                  <c:v>0.12660443407230051</c:v>
                </c:pt>
                <c:pt idx="3">
                  <c:v>9.9183197199530004E-2</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If fuel was more affordable I would be able to see more family/friends</c:v>
                </c:pt>
                <c:pt idx="1">
                  <c:v>I oppose any technology that allows other people to monitor the movement of my vehicle</c:v>
                </c:pt>
                <c:pt idx="2">
                  <c:v>Motorists are hit by high taxes as easy targets for Government to raise revenue</c:v>
                </c:pt>
                <c:pt idx="3">
                  <c:v>Motorists are an easy target for local
 authorities to raise revenue</c:v>
                </c:pt>
              </c:strCache>
            </c:strRef>
          </c:cat>
          <c:val>
            <c:numRef>
              <c:f>Sheet1!$F$2:$F$5</c:f>
              <c:numCache>
                <c:formatCode>0%</c:formatCode>
                <c:ptCount val="4"/>
                <c:pt idx="0">
                  <c:v>0.25</c:v>
                </c:pt>
                <c:pt idx="1">
                  <c:v>0.27421236872810001</c:v>
                </c:pt>
                <c:pt idx="2">
                  <c:v>0.30513418903150002</c:v>
                </c:pt>
                <c:pt idx="3">
                  <c:v>0.30396732788800096</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If fuel was more affordable I would be able to see more family/friends</c:v>
                </c:pt>
                <c:pt idx="1">
                  <c:v>I oppose any technology that allows other people to monitor the movement of my vehicle</c:v>
                </c:pt>
                <c:pt idx="2">
                  <c:v>Motorists are hit by high taxes as easy targets for Government to raise revenue</c:v>
                </c:pt>
                <c:pt idx="3">
                  <c:v>Motorists are an easy target for local
 authorities to raise revenue</c:v>
                </c:pt>
              </c:strCache>
            </c:strRef>
          </c:cat>
          <c:val>
            <c:numRef>
              <c:f>Sheet1!$G$2:$G$5</c:f>
              <c:numCache>
                <c:formatCode>0%</c:formatCode>
                <c:ptCount val="4"/>
                <c:pt idx="0">
                  <c:v>0.14935822637109999</c:v>
                </c:pt>
                <c:pt idx="1">
                  <c:v>0.22695449241540075</c:v>
                </c:pt>
                <c:pt idx="2">
                  <c:v>0.50058343057179999</c:v>
                </c:pt>
                <c:pt idx="3">
                  <c:v>0.54</c:v>
                </c:pt>
              </c:numCache>
            </c:numRef>
          </c:val>
        </c:ser>
        <c:gapWidth val="63"/>
        <c:overlap val="100"/>
        <c:axId val="147977344"/>
        <c:axId val="147978880"/>
      </c:barChart>
      <c:catAx>
        <c:axId val="147977344"/>
        <c:scaling>
          <c:orientation val="minMax"/>
        </c:scaling>
        <c:axPos val="l"/>
        <c:numFmt formatCode="General" sourceLinked="1"/>
        <c:tickLblPos val="nextTo"/>
        <c:spPr>
          <a:ln>
            <a:noFill/>
          </a:ln>
        </c:spPr>
        <c:txPr>
          <a:bodyPr/>
          <a:lstStyle/>
          <a:p>
            <a:pPr>
              <a:defRPr lang="en-GB" sz="1100" b="1">
                <a:solidFill>
                  <a:schemeClr val="bg2">
                    <a:lumMod val="50000"/>
                  </a:schemeClr>
                </a:solidFill>
                <a:latin typeface="Arial" pitchFamily="34" charset="0"/>
                <a:cs typeface="Arial" pitchFamily="34" charset="0"/>
              </a:defRPr>
            </a:pPr>
            <a:endParaRPr lang="en-US"/>
          </a:p>
        </c:txPr>
        <c:crossAx val="147978880"/>
        <c:crosses val="autoZero"/>
        <c:auto val="1"/>
        <c:lblAlgn val="ctr"/>
        <c:lblOffset val="100"/>
      </c:catAx>
      <c:valAx>
        <c:axId val="147978880"/>
        <c:scaling>
          <c:orientation val="minMax"/>
        </c:scaling>
        <c:delete val="1"/>
        <c:axPos val="b"/>
        <c:numFmt formatCode="0%" sourceLinked="1"/>
        <c:tickLblPos val="none"/>
        <c:crossAx val="147977344"/>
        <c:crosses val="autoZero"/>
        <c:crossBetween val="between"/>
      </c:valAx>
      <c:spPr>
        <a:noFill/>
        <a:ln w="25399">
          <a:noFill/>
        </a:ln>
      </c:spPr>
    </c:plotArea>
    <c:legend>
      <c:legendPos val="t"/>
      <c:layout>
        <c:manualLayout>
          <c:xMode val="edge"/>
          <c:yMode val="edge"/>
          <c:x val="2.8740832858475767E-2"/>
          <c:y val="5.5245679309372075E-2"/>
          <c:w val="0.94820766629275366"/>
          <c:h val="6.9325798594531404E-2"/>
        </c:manualLayout>
      </c:layout>
      <c:txPr>
        <a:bodyPr/>
        <a:lstStyle/>
        <a:p>
          <a:pPr>
            <a:defRPr lang="en-GB" sz="10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Sheet1!$A$2:$A$5</c:f>
              <c:strCache>
                <c:ptCount val="4"/>
                <c:pt idx="0">
                  <c:v>Most people in cars could use public transport instead</c:v>
                </c:pt>
                <c:pt idx="1">
                  <c:v>I would use my car less if public transport was better</c:v>
                </c:pt>
                <c:pt idx="2">
                  <c:v>There is no point in changing or increasing traffic penalties unless there is effective enforcement</c:v>
                </c:pt>
                <c:pt idx="3">
                  <c:v>Speed cameras are more about raising money than improving road safety</c:v>
                </c:pt>
              </c:strCache>
            </c:strRef>
          </c:cat>
          <c:val>
            <c:numRef>
              <c:f>Sheet1!$B$2:$B$5</c:f>
              <c:numCache>
                <c:formatCode>0%</c:formatCode>
                <c:ptCount val="4"/>
                <c:pt idx="0">
                  <c:v>1.8669778296380109E-2</c:v>
                </c:pt>
                <c:pt idx="1">
                  <c:v>1.2252042006999952E-2</c:v>
                </c:pt>
                <c:pt idx="2">
                  <c:v>1.5169194865810042E-2</c:v>
                </c:pt>
                <c:pt idx="3">
                  <c:v>8.7514585764290522E-3</c:v>
                </c:pt>
              </c:numCache>
            </c:numRef>
          </c:val>
        </c:ser>
        <c:ser>
          <c:idx val="1"/>
          <c:order val="1"/>
          <c:tx>
            <c:strRef>
              <c:f>Sheet1!$C$1</c:f>
              <c:strCache>
                <c:ptCount val="1"/>
                <c:pt idx="0">
                  <c:v>Strongly 
disagree</c:v>
                </c:pt>
              </c:strCache>
            </c:strRef>
          </c:tx>
          <c:spPr>
            <a:solidFill>
              <a:srgbClr val="953735"/>
            </a:solidFill>
          </c:spPr>
          <c:dLbls>
            <c:dLbl>
              <c:idx val="3"/>
              <c:spPr/>
              <c:txPr>
                <a:bodyPr rot="-5400000" vert="horz"/>
                <a:lstStyle/>
                <a:p>
                  <a:pPr>
                    <a:defRPr sz="1100" b="1">
                      <a:solidFill>
                        <a:srgbClr val="FFFFFF"/>
                      </a:solidFill>
                      <a:latin typeface="Arial"/>
                      <a:cs typeface="Arial"/>
                    </a:defRPr>
                  </a:pPr>
                  <a:endParaRPr lang="en-US"/>
                </a:p>
              </c:txPr>
            </c:dLbl>
            <c:txPr>
              <a:bodyPr/>
              <a:lstStyle/>
              <a:p>
                <a:pPr>
                  <a:defRPr sz="1100" b="1">
                    <a:solidFill>
                      <a:srgbClr val="FFFFFF"/>
                    </a:solidFill>
                    <a:latin typeface="Arial"/>
                    <a:cs typeface="Arial"/>
                  </a:defRPr>
                </a:pPr>
                <a:endParaRPr lang="en-US"/>
              </a:p>
            </c:txPr>
            <c:showVal val="1"/>
          </c:dLbls>
          <c:cat>
            <c:strRef>
              <c:f>Sheet1!$A$2:$A$5</c:f>
              <c:strCache>
                <c:ptCount val="4"/>
                <c:pt idx="0">
                  <c:v>Most people in cars could use public transport instead</c:v>
                </c:pt>
                <c:pt idx="1">
                  <c:v>I would use my car less if public transport was better</c:v>
                </c:pt>
                <c:pt idx="2">
                  <c:v>There is no point in changing or increasing traffic penalties unless there is effective enforcement</c:v>
                </c:pt>
                <c:pt idx="3">
                  <c:v>Speed cameras are more about raising money than improving road safety</c:v>
                </c:pt>
              </c:strCache>
            </c:strRef>
          </c:cat>
          <c:val>
            <c:numRef>
              <c:f>Sheet1!$C$2:$C$5</c:f>
              <c:numCache>
                <c:formatCode>0%</c:formatCode>
                <c:ptCount val="4"/>
                <c:pt idx="0">
                  <c:v>0.1</c:v>
                </c:pt>
                <c:pt idx="1">
                  <c:v>9.2765460910150449E-2</c:v>
                </c:pt>
                <c:pt idx="2">
                  <c:v>9.3348891481910227E-3</c:v>
                </c:pt>
                <c:pt idx="3">
                  <c:v>3.4422403733960001E-2</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rot="0" vert="horz"/>
              <a:lstStyle/>
              <a:p>
                <a:pPr>
                  <a:defRPr lang="en-GB" sz="105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Most people in cars could use public transport instead</c:v>
                </c:pt>
                <c:pt idx="1">
                  <c:v>I would use my car less if public transport was better</c:v>
                </c:pt>
                <c:pt idx="2">
                  <c:v>There is no point in changing or increasing traffic penalties unless there is effective enforcement</c:v>
                </c:pt>
                <c:pt idx="3">
                  <c:v>Speed cameras are more about raising money than improving road safety</c:v>
                </c:pt>
              </c:strCache>
            </c:strRef>
          </c:cat>
          <c:val>
            <c:numRef>
              <c:f>Sheet1!$D$2:$D$5</c:f>
              <c:numCache>
                <c:formatCode>0%</c:formatCode>
                <c:ptCount val="4"/>
                <c:pt idx="0">
                  <c:v>0.22228704784130074</c:v>
                </c:pt>
                <c:pt idx="1">
                  <c:v>0.15000000000000024</c:v>
                </c:pt>
                <c:pt idx="2">
                  <c:v>2.683780630105009E-2</c:v>
                </c:pt>
                <c:pt idx="3">
                  <c:v>9.0000000000000024E-2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sz="1050" b="1">
                    <a:solidFill>
                      <a:schemeClr val="bg1">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Most people in cars could use public transport instead</c:v>
                </c:pt>
                <c:pt idx="1">
                  <c:v>I would use my car less if public transport was better</c:v>
                </c:pt>
                <c:pt idx="2">
                  <c:v>There is no point in changing or increasing traffic penalties unless there is effective enforcement</c:v>
                </c:pt>
                <c:pt idx="3">
                  <c:v>Speed cameras are more about raising money than improving road safety</c:v>
                </c:pt>
              </c:strCache>
            </c:strRef>
          </c:cat>
          <c:val>
            <c:numRef>
              <c:f>Sheet1!$E$2:$E$5</c:f>
              <c:numCache>
                <c:formatCode>0%</c:formatCode>
                <c:ptCount val="4"/>
                <c:pt idx="0">
                  <c:v>0.29113185530919999</c:v>
                </c:pt>
                <c:pt idx="1">
                  <c:v>0.2</c:v>
                </c:pt>
                <c:pt idx="2">
                  <c:v>0.15000000000000024</c:v>
                </c:pt>
                <c:pt idx="3">
                  <c:v>0.13535589264879988</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sz="105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Most people in cars could use public transport instead</c:v>
                </c:pt>
                <c:pt idx="1">
                  <c:v>I would use my car less if public transport was better</c:v>
                </c:pt>
                <c:pt idx="2">
                  <c:v>There is no point in changing or increasing traffic penalties unless there is effective enforcement</c:v>
                </c:pt>
                <c:pt idx="3">
                  <c:v>Speed cameras are more about raising money than improving road safety</c:v>
                </c:pt>
              </c:strCache>
            </c:strRef>
          </c:cat>
          <c:val>
            <c:numRef>
              <c:f>Sheet1!$F$2:$F$5</c:f>
              <c:numCache>
                <c:formatCode>0%</c:formatCode>
                <c:ptCount val="4"/>
                <c:pt idx="0">
                  <c:v>0.27887981330220202</c:v>
                </c:pt>
                <c:pt idx="1">
                  <c:v>0.37000000000000038</c:v>
                </c:pt>
                <c:pt idx="2">
                  <c:v>0.40140023337220154</c:v>
                </c:pt>
                <c:pt idx="3">
                  <c:v>0.31000000000000089</c:v>
                </c:pt>
              </c:numCache>
            </c:numRef>
          </c:val>
        </c:ser>
        <c:ser>
          <c:idx val="5"/>
          <c:order val="5"/>
          <c:tx>
            <c:strRef>
              <c:f>Sheet1!$G$1</c:f>
              <c:strCache>
                <c:ptCount val="1"/>
                <c:pt idx="0">
                  <c:v>Strongly 
agree</c:v>
                </c:pt>
              </c:strCache>
            </c:strRef>
          </c:tx>
          <c:spPr>
            <a:solidFill>
              <a:srgbClr val="4F6228"/>
            </a:solidFill>
          </c:spPr>
          <c:dLbls>
            <c:txPr>
              <a:bodyPr/>
              <a:lstStyle/>
              <a:p>
                <a:pPr>
                  <a:defRPr sz="1050" b="1">
                    <a:solidFill>
                      <a:schemeClr val="bg1"/>
                    </a:solidFill>
                    <a:latin typeface="Arial" pitchFamily="34" charset="0"/>
                    <a:cs typeface="Arial" pitchFamily="34" charset="0"/>
                  </a:defRPr>
                </a:pPr>
                <a:endParaRPr lang="en-US"/>
              </a:p>
            </c:txPr>
            <c:showVal val="1"/>
          </c:dLbls>
          <c:cat>
            <c:strRef>
              <c:f>Sheet1!$A$2:$A$5</c:f>
              <c:strCache>
                <c:ptCount val="4"/>
                <c:pt idx="0">
                  <c:v>Most people in cars could use public transport instead</c:v>
                </c:pt>
                <c:pt idx="1">
                  <c:v>I would use my car less if public transport was better</c:v>
                </c:pt>
                <c:pt idx="2">
                  <c:v>There is no point in changing or increasing traffic penalties unless there is effective enforcement</c:v>
                </c:pt>
                <c:pt idx="3">
                  <c:v>Speed cameras are more about raising money than improving road safety</c:v>
                </c:pt>
              </c:strCache>
            </c:strRef>
          </c:cat>
          <c:val>
            <c:numRef>
              <c:f>Sheet1!$G$2:$G$5</c:f>
              <c:numCache>
                <c:formatCode>0%</c:formatCode>
                <c:ptCount val="4"/>
                <c:pt idx="0">
                  <c:v>8.1680280046669995E-2</c:v>
                </c:pt>
                <c:pt idx="1">
                  <c:v>0.17969661610269999</c:v>
                </c:pt>
                <c:pt idx="2">
                  <c:v>0.40315052508750032</c:v>
                </c:pt>
                <c:pt idx="3">
                  <c:v>0.42240373395570113</c:v>
                </c:pt>
              </c:numCache>
            </c:numRef>
          </c:val>
        </c:ser>
        <c:gapWidth val="63"/>
        <c:overlap val="100"/>
        <c:axId val="148928000"/>
        <c:axId val="148929536"/>
      </c:barChart>
      <c:catAx>
        <c:axId val="148928000"/>
        <c:scaling>
          <c:orientation val="minMax"/>
        </c:scaling>
        <c:axPos val="l"/>
        <c:numFmt formatCode="General" sourceLinked="1"/>
        <c:tickLblPos val="nextTo"/>
        <c:spPr>
          <a:ln>
            <a:noFill/>
          </a:ln>
        </c:spPr>
        <c:txPr>
          <a:bodyPr/>
          <a:lstStyle/>
          <a:p>
            <a:pPr>
              <a:defRPr lang="en-GB" sz="1100" b="1">
                <a:solidFill>
                  <a:srgbClr val="000000"/>
                </a:solidFill>
                <a:latin typeface="Arial" pitchFamily="34" charset="0"/>
                <a:cs typeface="Arial" pitchFamily="34" charset="0"/>
              </a:defRPr>
            </a:pPr>
            <a:endParaRPr lang="en-US"/>
          </a:p>
        </c:txPr>
        <c:crossAx val="148929536"/>
        <c:crosses val="autoZero"/>
        <c:auto val="1"/>
        <c:lblAlgn val="ctr"/>
        <c:lblOffset val="100"/>
      </c:catAx>
      <c:valAx>
        <c:axId val="148929536"/>
        <c:scaling>
          <c:orientation val="minMax"/>
        </c:scaling>
        <c:delete val="1"/>
        <c:axPos val="b"/>
        <c:numFmt formatCode="0%" sourceLinked="1"/>
        <c:tickLblPos val="none"/>
        <c:crossAx val="148928000"/>
        <c:crosses val="autoZero"/>
        <c:crossBetween val="between"/>
      </c:valAx>
      <c:spPr>
        <a:noFill/>
        <a:ln w="25399">
          <a:noFill/>
        </a:ln>
      </c:spPr>
    </c:plotArea>
    <c:legend>
      <c:legendPos val="t"/>
      <c:layout>
        <c:manualLayout>
          <c:xMode val="edge"/>
          <c:yMode val="edge"/>
          <c:x val="1.9258612842300675E-2"/>
          <c:y val="5.0996011670189703E-2"/>
          <c:w val="0.96527566232187711"/>
          <c:h val="6.9325798594531404E-2"/>
        </c:manualLayout>
      </c:layout>
      <c:txPr>
        <a:bodyPr/>
        <a:lstStyle/>
        <a:p>
          <a:pPr>
            <a:defRPr lang="en-GB" sz="10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Sheet1!$A$2:$A$4</c:f>
              <c:strCache>
                <c:ptCount val="3"/>
                <c:pt idx="0">
                  <c:v>I would find it very difficult to adjust my lifestyle to being without a car</c:v>
                </c:pt>
                <c:pt idx="1">
                  <c:v>Road safety is a shared responsibility for all road users, i.e. cyclists, motorcyclists and motorists alike</c:v>
                </c:pt>
                <c:pt idx="2">
                  <c:v>I consider myself to be a law abiding driver</c:v>
                </c:pt>
              </c:strCache>
            </c:strRef>
          </c:cat>
          <c:val>
            <c:numRef>
              <c:f>Sheet1!$B$2:$B$4</c:f>
              <c:numCache>
                <c:formatCode>0%</c:formatCode>
                <c:ptCount val="3"/>
                <c:pt idx="0">
                  <c:v>4.6674445740959754E-3</c:v>
                </c:pt>
                <c:pt idx="1">
                  <c:v>4.6674445740959754E-3</c:v>
                </c:pt>
                <c:pt idx="2">
                  <c:v>2.9171528588100102E-3</c:v>
                </c:pt>
              </c:numCache>
            </c:numRef>
          </c:val>
        </c:ser>
        <c:ser>
          <c:idx val="1"/>
          <c:order val="1"/>
          <c:tx>
            <c:strRef>
              <c:f>Sheet1!$C$1</c:f>
              <c:strCache>
                <c:ptCount val="1"/>
                <c:pt idx="0">
                  <c:v>Strongly 
disagree</c:v>
                </c:pt>
              </c:strCache>
            </c:strRef>
          </c:tx>
          <c:spPr>
            <a:solidFill>
              <a:srgbClr val="953735"/>
            </a:solidFill>
          </c:spPr>
          <c:cat>
            <c:strRef>
              <c:f>Sheet1!$A$2:$A$4</c:f>
              <c:strCache>
                <c:ptCount val="3"/>
                <c:pt idx="0">
                  <c:v>I would find it very difficult to adjust my lifestyle to being without a car</c:v>
                </c:pt>
                <c:pt idx="1">
                  <c:v>Road safety is a shared responsibility for all road users, i.e. cyclists, motorcyclists and motorists alike</c:v>
                </c:pt>
                <c:pt idx="2">
                  <c:v>I consider myself to be a law abiding driver</c:v>
                </c:pt>
              </c:strCache>
            </c:strRef>
          </c:cat>
          <c:val>
            <c:numRef>
              <c:f>Sheet1!$C$2:$C$4</c:f>
              <c:numCache>
                <c:formatCode>0%</c:formatCode>
                <c:ptCount val="3"/>
                <c:pt idx="0">
                  <c:v>3.0338389731620001E-2</c:v>
                </c:pt>
                <c:pt idx="1">
                  <c:v>1.5752625437570007E-2</c:v>
                </c:pt>
                <c:pt idx="2">
                  <c:v>5.8343057176199996E-3</c:v>
                </c:pt>
              </c:numCache>
            </c:numRef>
          </c:val>
        </c:ser>
        <c:ser>
          <c:idx val="2"/>
          <c:order val="2"/>
          <c:tx>
            <c:strRef>
              <c:f>Sheet1!$D$1</c:f>
              <c:strCache>
                <c:ptCount val="1"/>
                <c:pt idx="0">
                  <c:v>Slightly
disagree</c:v>
                </c:pt>
              </c:strCache>
            </c:strRef>
          </c:tx>
          <c:spPr>
            <a:solidFill>
              <a:srgbClr val="B24340"/>
            </a:solidFill>
          </c:spPr>
          <c:dLbls>
            <c:dLbl>
              <c:idx val="1"/>
              <c:delete val="1"/>
            </c:dLbl>
            <c:dLbl>
              <c:idx val="2"/>
              <c:delete val="1"/>
            </c:dLbl>
            <c:txPr>
              <a:bodyPr/>
              <a:lstStyle/>
              <a:p>
                <a:pPr>
                  <a:defRPr sz="1100" b="1">
                    <a:solidFill>
                      <a:srgbClr val="FFFFFF"/>
                    </a:solidFill>
                    <a:latin typeface="Arial"/>
                    <a:cs typeface="Arial"/>
                  </a:defRPr>
                </a:pPr>
                <a:endParaRPr lang="en-US"/>
              </a:p>
            </c:txPr>
            <c:showVal val="1"/>
          </c:dLbls>
          <c:cat>
            <c:strRef>
              <c:f>Sheet1!$A$2:$A$4</c:f>
              <c:strCache>
                <c:ptCount val="3"/>
                <c:pt idx="0">
                  <c:v>I would find it very difficult to adjust my lifestyle to being without a car</c:v>
                </c:pt>
                <c:pt idx="1">
                  <c:v>Road safety is a shared responsibility for all road users, i.e. cyclists, motorcyclists and motorists alike</c:v>
                </c:pt>
                <c:pt idx="2">
                  <c:v>I consider myself to be a law abiding driver</c:v>
                </c:pt>
              </c:strCache>
            </c:strRef>
          </c:cat>
          <c:val>
            <c:numRef>
              <c:f>Sheet1!$D$2:$D$4</c:f>
              <c:numCache>
                <c:formatCode>0%</c:formatCode>
                <c:ptCount val="3"/>
                <c:pt idx="0">
                  <c:v>7.0011668611439995E-2</c:v>
                </c:pt>
                <c:pt idx="1">
                  <c:v>1.1085180863480058E-2</c:v>
                </c:pt>
                <c:pt idx="2">
                  <c:v>1.633605600933E-2</c:v>
                </c:pt>
              </c:numCache>
            </c:numRef>
          </c:val>
        </c:ser>
        <c:ser>
          <c:idx val="3"/>
          <c:order val="3"/>
          <c:tx>
            <c:strRef>
              <c:f>Sheet1!$E$1</c:f>
              <c:strCache>
                <c:ptCount val="1"/>
                <c:pt idx="0">
                  <c:v>Neither agree 
nor disagree</c:v>
                </c:pt>
              </c:strCache>
            </c:strRef>
          </c:tx>
          <c:spPr>
            <a:solidFill>
              <a:srgbClr val="B9CDE5"/>
            </a:solidFill>
          </c:spPr>
          <c:dLbls>
            <c:dLbl>
              <c:idx val="1"/>
              <c:spPr/>
              <c:txPr>
                <a:bodyPr rot="-5400000" vert="horz"/>
                <a:lstStyle/>
                <a:p>
                  <a:pPr>
                    <a:defRPr sz="1100" b="1">
                      <a:solidFill>
                        <a:schemeClr val="bg1">
                          <a:lumMod val="50000"/>
                        </a:schemeClr>
                      </a:solidFill>
                      <a:latin typeface="Arial"/>
                      <a:cs typeface="Arial"/>
                    </a:defRPr>
                  </a:pPr>
                  <a:endParaRPr lang="en-US"/>
                </a:p>
              </c:txPr>
            </c:dLbl>
            <c:txPr>
              <a:bodyPr/>
              <a:lstStyle/>
              <a:p>
                <a:pPr>
                  <a:defRPr sz="1100" b="1">
                    <a:solidFill>
                      <a:schemeClr val="bg1">
                        <a:lumMod val="50000"/>
                      </a:schemeClr>
                    </a:solidFill>
                    <a:latin typeface="Arial"/>
                    <a:cs typeface="Arial"/>
                  </a:defRPr>
                </a:pPr>
                <a:endParaRPr lang="en-US"/>
              </a:p>
            </c:txPr>
            <c:showVal val="1"/>
          </c:dLbls>
          <c:cat>
            <c:strRef>
              <c:f>Sheet1!$A$2:$A$4</c:f>
              <c:strCache>
                <c:ptCount val="3"/>
                <c:pt idx="0">
                  <c:v>I would find it very difficult to adjust my lifestyle to being without a car</c:v>
                </c:pt>
                <c:pt idx="1">
                  <c:v>Road safety is a shared responsibility for all road users, i.e. cyclists, motorcyclists and motorists alike</c:v>
                </c:pt>
                <c:pt idx="2">
                  <c:v>I consider myself to be a law abiding driver</c:v>
                </c:pt>
              </c:strCache>
            </c:strRef>
          </c:cat>
          <c:val>
            <c:numRef>
              <c:f>Sheet1!$E$2:$E$4</c:f>
              <c:numCache>
                <c:formatCode>0%</c:formatCode>
                <c:ptCount val="3"/>
                <c:pt idx="0">
                  <c:v>0.12000000000000002</c:v>
                </c:pt>
                <c:pt idx="1">
                  <c:v>4.725787631272E-2</c:v>
                </c:pt>
                <c:pt idx="2">
                  <c:v>7.5845974329050006E-2</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sz="105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Sheet1!$A$2:$A$4</c:f>
              <c:strCache>
                <c:ptCount val="3"/>
                <c:pt idx="0">
                  <c:v>I would find it very difficult to adjust my lifestyle to being without a car</c:v>
                </c:pt>
                <c:pt idx="1">
                  <c:v>Road safety is a shared responsibility for all road users, i.e. cyclists, motorcyclists and motorists alike</c:v>
                </c:pt>
                <c:pt idx="2">
                  <c:v>I consider myself to be a law abiding driver</c:v>
                </c:pt>
              </c:strCache>
            </c:strRef>
          </c:cat>
          <c:val>
            <c:numRef>
              <c:f>Sheet1!$F$2:$F$4</c:f>
              <c:numCache>
                <c:formatCode>0%</c:formatCode>
                <c:ptCount val="3"/>
                <c:pt idx="0">
                  <c:v>0.28000000000000008</c:v>
                </c:pt>
                <c:pt idx="1">
                  <c:v>0.16</c:v>
                </c:pt>
                <c:pt idx="2">
                  <c:v>0.2782963827305</c:v>
                </c:pt>
              </c:numCache>
            </c:numRef>
          </c:val>
        </c:ser>
        <c:ser>
          <c:idx val="5"/>
          <c:order val="5"/>
          <c:tx>
            <c:strRef>
              <c:f>Sheet1!$G$1</c:f>
              <c:strCache>
                <c:ptCount val="1"/>
                <c:pt idx="0">
                  <c:v>Strongly 
agree</c:v>
                </c:pt>
              </c:strCache>
            </c:strRef>
          </c:tx>
          <c:spPr>
            <a:solidFill>
              <a:srgbClr val="4F6228"/>
            </a:solidFill>
          </c:spPr>
          <c:dLbls>
            <c:dLbl>
              <c:idx val="0"/>
              <c:spPr>
                <a:noFill/>
                <a:ln>
                  <a:noFill/>
                </a:ln>
                <a:effectLst/>
              </c:spPr>
              <c:txPr>
                <a:bodyPr rot="0" vert="horz" anchor="t" anchorCtr="0"/>
                <a:lstStyle/>
                <a:p>
                  <a:pPr>
                    <a:defRPr lang="en-GB" sz="1100" b="1">
                      <a:solidFill>
                        <a:schemeClr val="bg1"/>
                      </a:solidFill>
                      <a:latin typeface="Arial" pitchFamily="34" charset="0"/>
                      <a:cs typeface="Arial" pitchFamily="34" charset="0"/>
                    </a:defRPr>
                  </a:pPr>
                  <a:endParaRPr lang="en-US"/>
                </a:p>
              </c:txPr>
            </c:dLbl>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Sheet1!$A$2:$A$4</c:f>
              <c:strCache>
                <c:ptCount val="3"/>
                <c:pt idx="0">
                  <c:v>I would find it very difficult to adjust my lifestyle to being without a car</c:v>
                </c:pt>
                <c:pt idx="1">
                  <c:v>Road safety is a shared responsibility for all road users, i.e. cyclists, motorcyclists and motorists alike</c:v>
                </c:pt>
                <c:pt idx="2">
                  <c:v>I consider myself to be a law abiding driver</c:v>
                </c:pt>
              </c:strCache>
            </c:strRef>
          </c:cat>
          <c:val>
            <c:numRef>
              <c:f>Sheet1!$G$2:$G$4</c:f>
              <c:numCache>
                <c:formatCode>0%</c:formatCode>
                <c:ptCount val="3"/>
                <c:pt idx="0">
                  <c:v>0.5</c:v>
                </c:pt>
                <c:pt idx="1">
                  <c:v>0.76000000000000201</c:v>
                </c:pt>
                <c:pt idx="2">
                  <c:v>0.61000000000000065</c:v>
                </c:pt>
              </c:numCache>
            </c:numRef>
          </c:val>
        </c:ser>
        <c:gapWidth val="63"/>
        <c:overlap val="100"/>
        <c:axId val="149104128"/>
        <c:axId val="149105664"/>
      </c:barChart>
      <c:catAx>
        <c:axId val="149104128"/>
        <c:scaling>
          <c:orientation val="minMax"/>
        </c:scaling>
        <c:axPos val="l"/>
        <c:numFmt formatCode="General" sourceLinked="1"/>
        <c:tickLblPos val="nextTo"/>
        <c:spPr>
          <a:ln>
            <a:noFill/>
          </a:ln>
        </c:spPr>
        <c:txPr>
          <a:bodyPr/>
          <a:lstStyle/>
          <a:p>
            <a:pPr>
              <a:defRPr lang="en-GB" sz="1100" b="1">
                <a:solidFill>
                  <a:srgbClr val="000000"/>
                </a:solidFill>
                <a:latin typeface="Arial" pitchFamily="34" charset="0"/>
                <a:cs typeface="Arial" pitchFamily="34" charset="0"/>
              </a:defRPr>
            </a:pPr>
            <a:endParaRPr lang="en-US"/>
          </a:p>
        </c:txPr>
        <c:crossAx val="149105664"/>
        <c:crosses val="autoZero"/>
        <c:auto val="1"/>
        <c:lblAlgn val="ctr"/>
        <c:lblOffset val="100"/>
      </c:catAx>
      <c:valAx>
        <c:axId val="149105664"/>
        <c:scaling>
          <c:orientation val="minMax"/>
        </c:scaling>
        <c:delete val="1"/>
        <c:axPos val="b"/>
        <c:numFmt formatCode="0%" sourceLinked="1"/>
        <c:tickLblPos val="none"/>
        <c:crossAx val="149104128"/>
        <c:crosses val="autoZero"/>
        <c:crossBetween val="between"/>
      </c:valAx>
      <c:spPr>
        <a:noFill/>
        <a:ln w="25399">
          <a:noFill/>
        </a:ln>
      </c:spPr>
    </c:plotArea>
    <c:legend>
      <c:legendPos val="t"/>
      <c:layout>
        <c:manualLayout>
          <c:xMode val="edge"/>
          <c:yMode val="edge"/>
          <c:x val="1.9258612842300675E-2"/>
          <c:y val="5.5245679309372075E-2"/>
          <c:w val="0.96337921831863915"/>
          <c:h val="6.9325798594531404E-2"/>
        </c:manualLayout>
      </c:layout>
      <c:txPr>
        <a:bodyPr/>
        <a:lstStyle/>
        <a:p>
          <a:pPr>
            <a:defRPr lang="en-GB" sz="10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31349467085563204"/>
          <c:y val="6.3704868077722798E-2"/>
          <c:w val="0.57822039184401197"/>
          <c:h val="0.93304608848860004"/>
        </c:manualLayout>
      </c:layout>
      <c:barChart>
        <c:barDir val="bar"/>
        <c:grouping val="clustered"/>
        <c:ser>
          <c:idx val="0"/>
          <c:order val="0"/>
          <c:tx>
            <c:strRef>
              <c:f>Sheet1!$B$1</c:f>
              <c:strCache>
                <c:ptCount val="1"/>
                <c:pt idx="0">
                  <c:v>Sales</c:v>
                </c:pt>
              </c:strCache>
            </c:strRef>
          </c:tx>
          <c:spPr>
            <a:solidFill>
              <a:srgbClr val="FF6600"/>
            </a:solidFill>
          </c:spPr>
          <c:dLbls>
            <c:dLbl>
              <c:idx val="6"/>
              <c:layout>
                <c:manualLayout>
                  <c:x val="-9.825023816251526E-4"/>
                  <c:y val="-4.431313198542371E-3"/>
                </c:manualLayout>
              </c:layout>
              <c:showVal val="1"/>
              <c:extLst>
                <c:ext xmlns:c15="http://schemas.microsoft.com/office/drawing/2012/chart" uri="{CE6537A1-D6FC-4f65-9D91-7224C49458BB}"/>
              </c:extLst>
            </c:dLbl>
            <c:spPr>
              <a:noFill/>
              <a:ln>
                <a:noFill/>
              </a:ln>
              <a:effectLst/>
            </c:spPr>
            <c:txPr>
              <a:bodyPr/>
              <a:lstStyle/>
              <a:p>
                <a:pPr>
                  <a:defRPr lang="en-GB" sz="1200" b="1">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Sheet1!$A$2:$A$10</c:f>
              <c:strCache>
                <c:ptCount val="9"/>
                <c:pt idx="0">
                  <c:v>Fares are too high</c:v>
                </c:pt>
                <c:pt idx="1">
                  <c:v>Not close enough</c:v>
                </c:pt>
                <c:pt idx="2">
                  <c:v>Doesn’t run often enough</c:v>
                </c:pt>
                <c:pt idx="3">
                  <c:v>Doesn't run on time</c:v>
                </c:pt>
                <c:pt idx="4">
                  <c:v>Too slow</c:v>
                </c:pt>
                <c:pt idx="5">
                  <c:v>It's too crowded</c:v>
                </c:pt>
                <c:pt idx="6">
                  <c:v>Too many cancellations</c:v>
                </c:pt>
                <c:pt idx="7">
                  <c:v>Rude drivers/staff</c:v>
                </c:pt>
                <c:pt idx="8">
                  <c:v>Other</c:v>
                </c:pt>
              </c:strCache>
            </c:strRef>
          </c:cat>
          <c:val>
            <c:numRef>
              <c:f>Sheet1!$B$2:$B$10</c:f>
              <c:numCache>
                <c:formatCode>0%</c:formatCode>
                <c:ptCount val="9"/>
                <c:pt idx="0">
                  <c:v>0.44</c:v>
                </c:pt>
                <c:pt idx="1">
                  <c:v>0.42000000000000032</c:v>
                </c:pt>
                <c:pt idx="2">
                  <c:v>0.42000000000000032</c:v>
                </c:pt>
                <c:pt idx="3">
                  <c:v>0.24812030075190039</c:v>
                </c:pt>
                <c:pt idx="4">
                  <c:v>0.24000000000000021</c:v>
                </c:pt>
                <c:pt idx="5">
                  <c:v>0.2</c:v>
                </c:pt>
                <c:pt idx="6">
                  <c:v>0.12000000000000002</c:v>
                </c:pt>
                <c:pt idx="7">
                  <c:v>7.518796992481018E-2</c:v>
                </c:pt>
                <c:pt idx="8">
                  <c:v>6.6595059076259955E-2</c:v>
                </c:pt>
              </c:numCache>
            </c:numRef>
          </c:val>
        </c:ser>
        <c:gapWidth val="100"/>
        <c:axId val="149041536"/>
        <c:axId val="149043072"/>
      </c:barChart>
      <c:catAx>
        <c:axId val="149041536"/>
        <c:scaling>
          <c:orientation val="maxMin"/>
        </c:scaling>
        <c:axPos val="l"/>
        <c:numFmt formatCode="General" sourceLinked="0"/>
        <c:tickLblPos val="nextTo"/>
        <c:spPr>
          <a:ln>
            <a:noFill/>
          </a:ln>
        </c:spPr>
        <c:txPr>
          <a:bodyPr rot="0" vert="horz"/>
          <a:lstStyle/>
          <a:p>
            <a:pPr>
              <a:defRPr lang="en-GB" sz="1200">
                <a:solidFill>
                  <a:srgbClr val="000000"/>
                </a:solidFill>
                <a:latin typeface="Arial" pitchFamily="34" charset="0"/>
                <a:cs typeface="Arial" pitchFamily="34" charset="0"/>
              </a:defRPr>
            </a:pPr>
            <a:endParaRPr lang="en-US"/>
          </a:p>
        </c:txPr>
        <c:crossAx val="149043072"/>
        <c:crosses val="autoZero"/>
        <c:auto val="1"/>
        <c:lblAlgn val="ctr"/>
        <c:lblOffset val="100"/>
        <c:tickLblSkip val="1"/>
      </c:catAx>
      <c:valAx>
        <c:axId val="149043072"/>
        <c:scaling>
          <c:orientation val="minMax"/>
          <c:max val="0.5"/>
          <c:min val="0"/>
        </c:scaling>
        <c:delete val="1"/>
        <c:axPos val="t"/>
        <c:numFmt formatCode="0%" sourceLinked="1"/>
        <c:tickLblPos val="none"/>
        <c:crossAx val="149041536"/>
        <c:crosses val="autoZero"/>
        <c:crossBetween val="between"/>
      </c:valAx>
      <c:spPr>
        <a:noFill/>
        <a:ln w="25400">
          <a:noFill/>
        </a:ln>
      </c:spPr>
    </c:plotArea>
    <c:plotVisOnly val="1"/>
    <c:dispBlanksAs val="gap"/>
  </c:chart>
  <c:txPr>
    <a:bodyPr/>
    <a:lstStyle/>
    <a:p>
      <a:pPr>
        <a:defRPr sz="1800"/>
      </a:pPr>
      <a:endParaRPr lang="en-US"/>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4.9873416643724834E-2"/>
          <c:y val="3.4545250440776241E-2"/>
          <c:w val="0.8822313580464155"/>
          <c:h val="0.91227327455342766"/>
        </c:manualLayout>
      </c:layout>
      <c:pieChart>
        <c:varyColors val="1"/>
        <c:ser>
          <c:idx val="0"/>
          <c:order val="0"/>
          <c:tx>
            <c:strRef>
              <c:f>Sheet1!$B$1</c:f>
              <c:strCache>
                <c:ptCount val="1"/>
                <c:pt idx="0">
                  <c:v>Column1</c:v>
                </c:pt>
              </c:strCache>
            </c:strRef>
          </c:tx>
          <c:spPr>
            <a:solidFill>
              <a:srgbClr val="D71920"/>
            </a:solidFill>
            <a:ln>
              <a:noFill/>
            </a:ln>
          </c:spPr>
          <c:dPt>
            <c:idx val="0"/>
            <c:spPr>
              <a:solidFill>
                <a:srgbClr val="70AC2E"/>
              </a:solidFill>
              <a:ln>
                <a:noFill/>
              </a:ln>
            </c:spPr>
          </c:dPt>
          <c:dPt>
            <c:idx val="1"/>
            <c:spPr>
              <a:solidFill>
                <a:schemeClr val="tx1">
                  <a:lumMod val="25000"/>
                  <a:lumOff val="75000"/>
                </a:schemeClr>
              </a:solidFill>
              <a:ln>
                <a:noFill/>
              </a:ln>
            </c:spPr>
          </c:dPt>
          <c:dLbls>
            <c:dLbl>
              <c:idx val="1"/>
              <c:spPr/>
              <c:txPr>
                <a:bodyPr/>
                <a:lstStyle/>
                <a:p>
                  <a:pPr>
                    <a:defRPr lang="en-GB" sz="1100" b="0">
                      <a:solidFill>
                        <a:schemeClr val="bg1"/>
                      </a:solidFill>
                      <a:latin typeface="Arial" pitchFamily="34" charset="0"/>
                      <a:cs typeface="Arial" pitchFamily="34" charset="0"/>
                    </a:defRPr>
                  </a:pPr>
                  <a:endParaRPr lang="en-US"/>
                </a:p>
              </c:txPr>
            </c:dLbl>
            <c:dLbl>
              <c:idx val="2"/>
              <c:spPr>
                <a:noFill/>
                <a:ln>
                  <a:noFill/>
                </a:ln>
                <a:effectLst/>
              </c:spPr>
              <c:txPr>
                <a:bodyPr/>
                <a:lstStyle/>
                <a:p>
                  <a:pPr>
                    <a:defRPr lang="en-GB" sz="1100" b="0">
                      <a:solidFill>
                        <a:schemeClr val="bg1"/>
                      </a:solidFill>
                      <a:latin typeface="Arial" pitchFamily="34" charset="0"/>
                      <a:cs typeface="Arial" pitchFamily="34" charset="0"/>
                    </a:defRPr>
                  </a:pPr>
                  <a:endParaRPr lang="en-US"/>
                </a:p>
              </c:txPr>
            </c:dLbl>
            <c:spPr>
              <a:noFill/>
              <a:ln>
                <a:noFill/>
              </a:ln>
              <a:effectLst/>
            </c:spPr>
            <c:txPr>
              <a:bodyPr/>
              <a:lstStyle/>
              <a:p>
                <a:pPr>
                  <a:defRPr lang="en-GB" sz="1100">
                    <a:solidFill>
                      <a:schemeClr val="bg1"/>
                    </a:solidFill>
                    <a:latin typeface="Arial" pitchFamily="34" charset="0"/>
                    <a:cs typeface="Arial" pitchFamily="34" charset="0"/>
                  </a:defRPr>
                </a:pPr>
                <a:endParaRPr lang="en-US"/>
              </a:p>
            </c:txPr>
            <c:showVal val="1"/>
            <c:showLeaderLines val="1"/>
            <c:extLst>
              <c:ext xmlns:c15="http://schemas.microsoft.com/office/drawing/2012/chart" uri="{CE6537A1-D6FC-4f65-9D91-7224C49458BB}"/>
            </c:extLst>
          </c:dLbls>
          <c:cat>
            <c:strRef>
              <c:f>Sheet1!$A$2:$A$4</c:f>
              <c:strCache>
                <c:ptCount val="3"/>
                <c:pt idx="0">
                  <c:v>Agree</c:v>
                </c:pt>
                <c:pt idx="1">
                  <c:v>neither</c:v>
                </c:pt>
                <c:pt idx="2">
                  <c:v>disagree</c:v>
                </c:pt>
              </c:strCache>
            </c:strRef>
          </c:cat>
          <c:val>
            <c:numRef>
              <c:f>Sheet1!$B$2:$B$4</c:f>
              <c:numCache>
                <c:formatCode>0%</c:formatCode>
                <c:ptCount val="3"/>
                <c:pt idx="0">
                  <c:v>0.54317386231040143</c:v>
                </c:pt>
                <c:pt idx="1">
                  <c:v>0.2</c:v>
                </c:pt>
                <c:pt idx="2">
                  <c:v>0.23862310385060001</c:v>
                </c:pt>
              </c:numCache>
            </c:numRef>
          </c:val>
        </c:ser>
        <c:firstSliceAng val="0"/>
      </c:pieChart>
    </c:plotArea>
    <c:plotVisOnly val="1"/>
    <c:dispBlanksAs val="zero"/>
  </c:chart>
  <c:txPr>
    <a:bodyPr/>
    <a:lstStyle/>
    <a:p>
      <a:pPr>
        <a:defRPr sz="1400" b="1"/>
      </a:pPr>
      <a:endParaRPr lang="en-US"/>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7298423956793018"/>
          <c:y val="4.1650871552686222E-2"/>
          <c:w val="0.42924446016719398"/>
          <c:h val="0.93458332672029865"/>
        </c:manualLayout>
      </c:layout>
      <c:barChart>
        <c:barDir val="bar"/>
        <c:grouping val="clustered"/>
        <c:ser>
          <c:idx val="0"/>
          <c:order val="0"/>
          <c:tx>
            <c:strRef>
              <c:f>Sheet1!$B$1</c:f>
              <c:strCache>
                <c:ptCount val="1"/>
                <c:pt idx="0">
                  <c:v>Sales</c:v>
                </c:pt>
              </c:strCache>
            </c:strRef>
          </c:tx>
          <c:spPr>
            <a:solidFill>
              <a:schemeClr val="tx1">
                <a:lumMod val="50000"/>
                <a:lumOff val="50000"/>
              </a:schemeClr>
            </a:solidFill>
          </c:spPr>
          <c:dLbls>
            <c:dLbl>
              <c:idx val="0"/>
              <c:layout>
                <c:manualLayout>
                  <c:x val="0"/>
                  <c:y val="2.6038773469615263E-6"/>
                </c:manualLayout>
              </c:layout>
              <c:spPr>
                <a:noFill/>
                <a:ln>
                  <a:noFill/>
                </a:ln>
                <a:effectLst/>
              </c:spPr>
              <c:txPr>
                <a:bodyPr/>
                <a:lstStyle/>
                <a:p>
                  <a:pPr>
                    <a:defRPr lang="en-GB" sz="1200" b="1">
                      <a:solidFill>
                        <a:srgbClr val="000000"/>
                      </a:solidFill>
                      <a:latin typeface="Arial" pitchFamily="34" charset="0"/>
                      <a:cs typeface="Arial" pitchFamily="34" charset="0"/>
                    </a:defRPr>
                  </a:pPr>
                  <a:endParaRPr lang="en-US"/>
                </a:p>
              </c:txPr>
              <c:showVal val="1"/>
            </c:dLbl>
            <c:dLbl>
              <c:idx val="6"/>
              <c:layout>
                <c:manualLayout>
                  <c:x val="-9.825023816251526E-4"/>
                  <c:y val="-4.4313131985422817E-3"/>
                </c:manualLayout>
              </c:layout>
              <c:showVal val="1"/>
              <c:extLst>
                <c:ext xmlns:c15="http://schemas.microsoft.com/office/drawing/2012/chart" uri="{CE6537A1-D6FC-4f65-9D91-7224C49458BB}"/>
              </c:extLst>
            </c:dLbl>
            <c:spPr>
              <a:noFill/>
              <a:ln>
                <a:noFill/>
              </a:ln>
              <a:effectLst/>
            </c:spPr>
            <c:txPr>
              <a:bodyPr/>
              <a:lstStyle/>
              <a:p>
                <a:pPr>
                  <a:defRPr lang="en-GB" sz="1200" b="1">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Sheet1!$A$2:$A$6</c:f>
              <c:strCache>
                <c:ptCount val="5"/>
                <c:pt idx="0">
                  <c:v>Fares are too high</c:v>
                </c:pt>
                <c:pt idx="1">
                  <c:v>Not close enough</c:v>
                </c:pt>
                <c:pt idx="2">
                  <c:v>Doesn’t run often enough</c:v>
                </c:pt>
                <c:pt idx="3">
                  <c:v>Doesn't run on time</c:v>
                </c:pt>
                <c:pt idx="4">
                  <c:v>Too slow</c:v>
                </c:pt>
              </c:strCache>
            </c:strRef>
          </c:cat>
          <c:val>
            <c:numRef>
              <c:f>Sheet1!$B$2:$B$6</c:f>
              <c:numCache>
                <c:formatCode>0%</c:formatCode>
                <c:ptCount val="5"/>
                <c:pt idx="0">
                  <c:v>0.47000000000000008</c:v>
                </c:pt>
                <c:pt idx="1">
                  <c:v>0.44</c:v>
                </c:pt>
                <c:pt idx="2">
                  <c:v>0.41000000000000031</c:v>
                </c:pt>
                <c:pt idx="3">
                  <c:v>0.25</c:v>
                </c:pt>
                <c:pt idx="4">
                  <c:v>0.23</c:v>
                </c:pt>
              </c:numCache>
            </c:numRef>
          </c:val>
        </c:ser>
        <c:gapWidth val="100"/>
        <c:axId val="149508864"/>
        <c:axId val="149510400"/>
      </c:barChart>
      <c:catAx>
        <c:axId val="149508864"/>
        <c:scaling>
          <c:orientation val="maxMin"/>
        </c:scaling>
        <c:axPos val="l"/>
        <c:numFmt formatCode="General" sourceLinked="0"/>
        <c:tickLblPos val="nextTo"/>
        <c:spPr>
          <a:ln>
            <a:noFill/>
          </a:ln>
        </c:spPr>
        <c:txPr>
          <a:bodyPr rot="0" vert="horz"/>
          <a:lstStyle/>
          <a:p>
            <a:pPr>
              <a:defRPr lang="en-GB" sz="1100">
                <a:latin typeface="Arial" pitchFamily="34" charset="0"/>
                <a:cs typeface="Arial" pitchFamily="34" charset="0"/>
              </a:defRPr>
            </a:pPr>
            <a:endParaRPr lang="en-US"/>
          </a:p>
        </c:txPr>
        <c:crossAx val="149510400"/>
        <c:crosses val="autoZero"/>
        <c:auto val="1"/>
        <c:lblAlgn val="ctr"/>
        <c:lblOffset val="100"/>
        <c:tickLblSkip val="1"/>
      </c:catAx>
      <c:valAx>
        <c:axId val="149510400"/>
        <c:scaling>
          <c:orientation val="minMax"/>
          <c:max val="0.5"/>
          <c:min val="0"/>
        </c:scaling>
        <c:delete val="1"/>
        <c:axPos val="t"/>
        <c:numFmt formatCode="0%" sourceLinked="1"/>
        <c:tickLblPos val="none"/>
        <c:crossAx val="149508864"/>
        <c:crosses val="autoZero"/>
        <c:crossBetween val="between"/>
      </c:valAx>
      <c:spPr>
        <a:noFill/>
        <a:ln w="25400">
          <a:noFill/>
        </a:ln>
      </c:spPr>
    </c:plotArea>
    <c:plotVisOnly val="1"/>
    <c:dispBlanksAs val="gap"/>
  </c:chart>
  <c:txPr>
    <a:bodyPr/>
    <a:lstStyle/>
    <a:p>
      <a:pPr>
        <a:defRPr sz="1800"/>
      </a:pPr>
      <a:endParaRPr lang="en-US"/>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GB"/>
  <c:style val="4"/>
  <c:chart>
    <c:plotArea>
      <c:layout>
        <c:manualLayout>
          <c:layoutTarget val="inner"/>
          <c:xMode val="edge"/>
          <c:yMode val="edge"/>
          <c:x val="0.37318221950727404"/>
          <c:y val="0.118405384130831"/>
          <c:w val="0.48903949087959508"/>
          <c:h val="0.73751006832574051"/>
        </c:manualLayout>
      </c:layout>
      <c:barChart>
        <c:barDir val="bar"/>
        <c:grouping val="stacked"/>
        <c:ser>
          <c:idx val="0"/>
          <c:order val="0"/>
          <c:tx>
            <c:strRef>
              <c:f>Sheet1!$B$1</c:f>
              <c:strCache>
                <c:ptCount val="1"/>
                <c:pt idx="0">
                  <c:v>Use it a little more now</c:v>
                </c:pt>
              </c:strCache>
            </c:strRef>
          </c:tx>
          <c:spPr>
            <a:solidFill>
              <a:schemeClr val="accent5">
                <a:lumMod val="50000"/>
                <a:lumOff val="50000"/>
              </a:schemeClr>
            </a:solidFill>
          </c:spPr>
          <c:dLbls>
            <c:txPr>
              <a:bodyPr/>
              <a:lstStyle/>
              <a:p>
                <a:pPr>
                  <a:defRPr lang="en-US" sz="1200" b="0">
                    <a:solidFill>
                      <a:schemeClr val="bg1"/>
                    </a:solidFill>
                    <a:latin typeface="Arial" pitchFamily="34" charset="0"/>
                    <a:cs typeface="Arial" pitchFamily="34" charset="0"/>
                  </a:defRPr>
                </a:pPr>
                <a:endParaRPr lang="en-US"/>
              </a:p>
            </c:txPr>
            <c:dLblPos val="ctr"/>
            <c:showVal val="1"/>
          </c:dLbls>
          <c:cat>
            <c:numRef>
              <c:f>Sheet1!$A$2:$A$4</c:f>
              <c:numCache>
                <c:formatCode>General</c:formatCode>
                <c:ptCount val="3"/>
                <c:pt idx="0">
                  <c:v>2016</c:v>
                </c:pt>
                <c:pt idx="1">
                  <c:v>2015</c:v>
                </c:pt>
                <c:pt idx="2">
                  <c:v>2014</c:v>
                </c:pt>
              </c:numCache>
            </c:numRef>
          </c:cat>
          <c:val>
            <c:numRef>
              <c:f>Sheet1!$B$2:$B$4</c:f>
              <c:numCache>
                <c:formatCode>0%</c:formatCode>
                <c:ptCount val="3"/>
                <c:pt idx="0">
                  <c:v>0.16</c:v>
                </c:pt>
                <c:pt idx="1">
                  <c:v>0.13</c:v>
                </c:pt>
                <c:pt idx="2">
                  <c:v>0.15000000000000024</c:v>
                </c:pt>
              </c:numCache>
            </c:numRef>
          </c:val>
        </c:ser>
        <c:ser>
          <c:idx val="1"/>
          <c:order val="1"/>
          <c:tx>
            <c:strRef>
              <c:f>Sheet1!$C$1</c:f>
              <c:strCache>
                <c:ptCount val="1"/>
                <c:pt idx="0">
                  <c:v>Use it a lot more now</c:v>
                </c:pt>
              </c:strCache>
            </c:strRef>
          </c:tx>
          <c:spPr>
            <a:solidFill>
              <a:schemeClr val="accent5">
                <a:lumMod val="90000"/>
                <a:lumOff val="10000"/>
              </a:schemeClr>
            </a:solidFill>
          </c:spPr>
          <c:dLbls>
            <c:dLbl>
              <c:idx val="0"/>
              <c:spPr/>
              <c:txPr>
                <a:bodyPr/>
                <a:lstStyle/>
                <a:p>
                  <a:pPr>
                    <a:defRPr lang="en-US" sz="1200" b="0">
                      <a:solidFill>
                        <a:schemeClr val="bg1"/>
                      </a:solidFill>
                      <a:latin typeface="Arial" pitchFamily="34" charset="0"/>
                      <a:cs typeface="Arial" pitchFamily="34" charset="0"/>
                    </a:defRPr>
                  </a:pPr>
                  <a:endParaRPr lang="en-US"/>
                </a:p>
              </c:txPr>
            </c:dLbl>
            <c:dLbl>
              <c:idx val="1"/>
              <c:spPr/>
              <c:txPr>
                <a:bodyPr/>
                <a:lstStyle/>
                <a:p>
                  <a:pPr>
                    <a:defRPr lang="en-US" sz="1200" b="0">
                      <a:solidFill>
                        <a:schemeClr val="bg1"/>
                      </a:solidFill>
                      <a:latin typeface="Arial" pitchFamily="34" charset="0"/>
                      <a:cs typeface="Arial" pitchFamily="34" charset="0"/>
                    </a:defRPr>
                  </a:pPr>
                  <a:endParaRPr lang="en-US"/>
                </a:p>
              </c:txPr>
            </c:dLbl>
            <c:txPr>
              <a:bodyPr/>
              <a:lstStyle/>
              <a:p>
                <a:pPr>
                  <a:defRPr lang="en-US" sz="1200" b="1">
                    <a:solidFill>
                      <a:schemeClr val="bg1"/>
                    </a:solidFill>
                    <a:latin typeface="Arial" pitchFamily="34" charset="0"/>
                    <a:cs typeface="Arial" pitchFamily="34" charset="0"/>
                  </a:defRPr>
                </a:pPr>
                <a:endParaRPr lang="en-US"/>
              </a:p>
            </c:txPr>
            <c:dLblPos val="ctr"/>
            <c:showVal val="1"/>
          </c:dLbls>
          <c:cat>
            <c:numRef>
              <c:f>Sheet1!$A$2:$A$4</c:f>
              <c:numCache>
                <c:formatCode>General</c:formatCode>
                <c:ptCount val="3"/>
                <c:pt idx="0">
                  <c:v>2016</c:v>
                </c:pt>
                <c:pt idx="1">
                  <c:v>2015</c:v>
                </c:pt>
                <c:pt idx="2">
                  <c:v>2014</c:v>
                </c:pt>
              </c:numCache>
            </c:numRef>
          </c:cat>
          <c:val>
            <c:numRef>
              <c:f>Sheet1!$C$2:$C$4</c:f>
              <c:numCache>
                <c:formatCode>0%</c:formatCode>
                <c:ptCount val="3"/>
                <c:pt idx="0">
                  <c:v>6.0000000000000032E-2</c:v>
                </c:pt>
                <c:pt idx="1">
                  <c:v>8.0000000000000043E-2</c:v>
                </c:pt>
                <c:pt idx="2">
                  <c:v>8.0000000000000043E-2</c:v>
                </c:pt>
              </c:numCache>
            </c:numRef>
          </c:val>
        </c:ser>
        <c:gapWidth val="101"/>
        <c:overlap val="100"/>
        <c:axId val="149651456"/>
        <c:axId val="149652992"/>
      </c:barChart>
      <c:catAx>
        <c:axId val="149651456"/>
        <c:scaling>
          <c:orientation val="maxMin"/>
        </c:scaling>
        <c:delete val="1"/>
        <c:axPos val="r"/>
        <c:numFmt formatCode="General" sourceLinked="1"/>
        <c:tickLblPos val="none"/>
        <c:crossAx val="149652992"/>
        <c:crosses val="autoZero"/>
        <c:auto val="1"/>
        <c:lblAlgn val="ctr"/>
        <c:lblOffset val="100"/>
      </c:catAx>
      <c:valAx>
        <c:axId val="149652992"/>
        <c:scaling>
          <c:orientation val="maxMin"/>
          <c:max val="0.5"/>
          <c:min val="0"/>
        </c:scaling>
        <c:delete val="1"/>
        <c:axPos val="t"/>
        <c:numFmt formatCode="0%" sourceLinked="1"/>
        <c:tickLblPos val="none"/>
        <c:crossAx val="149651456"/>
        <c:crosses val="autoZero"/>
        <c:crossBetween val="between"/>
      </c:valAx>
      <c:spPr>
        <a:noFill/>
        <a:ln w="25400">
          <a:noFill/>
        </a:ln>
      </c:spPr>
    </c:plotArea>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stacked"/>
        <c:ser>
          <c:idx val="0"/>
          <c:order val="0"/>
          <c:tx>
            <c:strRef>
              <c:f>Sheet1!$B$1</c:f>
              <c:strCache>
                <c:ptCount val="1"/>
                <c:pt idx="0">
                  <c:v>Issues of most concern (ranked 1)</c:v>
                </c:pt>
              </c:strCache>
            </c:strRef>
          </c:tx>
          <c:spPr>
            <a:solidFill>
              <a:schemeClr val="accent1"/>
            </a:solidFill>
          </c:spPr>
          <c:dLbls>
            <c:dLbl>
              <c:idx val="0"/>
              <c:spPr/>
              <c:txPr>
                <a:bodyPr rot="-5400000" vert="horz"/>
                <a:lstStyle/>
                <a:p>
                  <a:pPr algn="ctr">
                    <a:defRPr lang="en-GB" sz="800" b="0" i="0" u="none" strike="noStrike" kern="1200" baseline="0">
                      <a:solidFill>
                        <a:prstClr val="white"/>
                      </a:solidFill>
                      <a:latin typeface="Arial" pitchFamily="34" charset="0"/>
                      <a:ea typeface="+mn-ea"/>
                      <a:cs typeface="Arial" pitchFamily="34" charset="0"/>
                    </a:defRPr>
                  </a:pPr>
                  <a:endParaRPr lang="en-US"/>
                </a:p>
              </c:txPr>
            </c:dLbl>
            <c:dLbl>
              <c:idx val="1"/>
              <c:spPr/>
              <c:txPr>
                <a:bodyPr rot="-5400000" vert="horz"/>
                <a:lstStyle/>
                <a:p>
                  <a:pPr algn="ctr">
                    <a:defRPr lang="en-GB" sz="800" b="0" i="0" u="none" strike="noStrike" kern="1200" baseline="0">
                      <a:solidFill>
                        <a:prstClr val="white"/>
                      </a:solidFill>
                      <a:latin typeface="Arial" pitchFamily="34" charset="0"/>
                      <a:ea typeface="+mn-ea"/>
                      <a:cs typeface="Arial" pitchFamily="34" charset="0"/>
                    </a:defRPr>
                  </a:pPr>
                  <a:endParaRPr lang="en-US"/>
                </a:p>
              </c:txPr>
            </c:dLbl>
            <c:dLbl>
              <c:idx val="2"/>
              <c:spPr/>
              <c:txPr>
                <a:bodyPr rot="-5400000" vert="horz"/>
                <a:lstStyle/>
                <a:p>
                  <a:pPr algn="ctr">
                    <a:defRPr lang="en-GB" sz="800" b="0" i="0" u="none" strike="noStrike" kern="1200" baseline="0">
                      <a:solidFill>
                        <a:prstClr val="white"/>
                      </a:solidFill>
                      <a:latin typeface="Arial" pitchFamily="34" charset="0"/>
                      <a:ea typeface="+mn-ea"/>
                      <a:cs typeface="Arial" pitchFamily="34" charset="0"/>
                    </a:defRPr>
                  </a:pPr>
                  <a:endParaRPr lang="en-US"/>
                </a:p>
              </c:txPr>
            </c:dLbl>
            <c:dLbl>
              <c:idx val="3"/>
              <c:spPr/>
              <c:txPr>
                <a:bodyPr rot="-5400000" vert="horz"/>
                <a:lstStyle/>
                <a:p>
                  <a:pPr algn="ctr">
                    <a:defRPr lang="en-GB" sz="800" b="0" i="0" u="none" strike="noStrike" kern="1200" baseline="0">
                      <a:solidFill>
                        <a:prstClr val="white"/>
                      </a:solidFill>
                      <a:latin typeface="Arial" pitchFamily="34" charset="0"/>
                      <a:ea typeface="+mn-ea"/>
                      <a:cs typeface="Arial" pitchFamily="34" charset="0"/>
                    </a:defRPr>
                  </a:pPr>
                  <a:endParaRPr lang="en-US"/>
                </a:p>
              </c:txPr>
            </c:dLbl>
            <c:dLbl>
              <c:idx val="4"/>
              <c:spPr/>
              <c:txPr>
                <a:bodyPr rot="-5400000" vert="horz"/>
                <a:lstStyle/>
                <a:p>
                  <a:pPr algn="ctr">
                    <a:defRPr lang="en-GB" sz="800" b="0" i="0" u="none" strike="noStrike" kern="1200" baseline="0">
                      <a:solidFill>
                        <a:prstClr val="white"/>
                      </a:solidFill>
                      <a:latin typeface="Arial" pitchFamily="34" charset="0"/>
                      <a:ea typeface="+mn-ea"/>
                      <a:cs typeface="Arial" pitchFamily="34" charset="0"/>
                    </a:defRPr>
                  </a:pPr>
                  <a:endParaRPr lang="en-US"/>
                </a:p>
              </c:txPr>
            </c:dLbl>
            <c:dLbl>
              <c:idx val="5"/>
              <c:spPr/>
              <c:txPr>
                <a:bodyPr rot="0" vert="horz"/>
                <a:lstStyle/>
                <a:p>
                  <a:pPr algn="ctr">
                    <a:defRPr lang="en-GB" sz="1050" b="0" i="0" u="none" strike="noStrike" kern="1200" baseline="0">
                      <a:solidFill>
                        <a:prstClr val="white"/>
                      </a:solidFill>
                      <a:latin typeface="Arial" pitchFamily="34" charset="0"/>
                      <a:ea typeface="+mn-ea"/>
                      <a:cs typeface="Arial" pitchFamily="34" charset="0"/>
                    </a:defRPr>
                  </a:pPr>
                  <a:endParaRPr lang="en-US"/>
                </a:p>
              </c:txPr>
            </c:dLbl>
            <c:dLbl>
              <c:idx val="6"/>
              <c:spPr/>
              <c:txPr>
                <a:bodyPr rot="-5400000" vert="horz"/>
                <a:lstStyle/>
                <a:p>
                  <a:pPr algn="ctr">
                    <a:defRPr lang="en-GB" sz="800" b="0" i="0" u="none" strike="noStrike" kern="1200" baseline="0">
                      <a:solidFill>
                        <a:prstClr val="white"/>
                      </a:solidFill>
                      <a:latin typeface="Arial" pitchFamily="34" charset="0"/>
                      <a:ea typeface="+mn-ea"/>
                      <a:cs typeface="Arial" pitchFamily="34" charset="0"/>
                    </a:defRPr>
                  </a:pPr>
                  <a:endParaRPr lang="en-US"/>
                </a:p>
              </c:txPr>
            </c:dLbl>
            <c:dLbl>
              <c:idx val="7"/>
              <c:spPr/>
              <c:txPr>
                <a:bodyPr rot="-5400000" vert="horz"/>
                <a:lstStyle/>
                <a:p>
                  <a:pPr algn="ctr">
                    <a:defRPr lang="en-GB" sz="800" b="0" i="0" u="none" strike="noStrike" kern="1200" baseline="0">
                      <a:solidFill>
                        <a:prstClr val="white"/>
                      </a:solidFill>
                      <a:latin typeface="Arial" pitchFamily="34" charset="0"/>
                      <a:ea typeface="+mn-ea"/>
                      <a:cs typeface="Arial" pitchFamily="34" charset="0"/>
                    </a:defRPr>
                  </a:pPr>
                  <a:endParaRPr lang="en-US"/>
                </a:p>
              </c:txPr>
            </c:dLbl>
            <c:dLbl>
              <c:idx val="8"/>
              <c:spPr/>
              <c:txPr>
                <a:bodyPr rot="0" vert="horz"/>
                <a:lstStyle/>
                <a:p>
                  <a:pPr algn="ctr">
                    <a:defRPr lang="en-GB" sz="1050" b="0" i="0" u="none" strike="noStrike" kern="1200" baseline="0">
                      <a:solidFill>
                        <a:prstClr val="white"/>
                      </a:solidFill>
                      <a:latin typeface="Arial" pitchFamily="34" charset="0"/>
                      <a:ea typeface="+mn-ea"/>
                      <a:cs typeface="Arial" pitchFamily="34" charset="0"/>
                    </a:defRPr>
                  </a:pPr>
                  <a:endParaRPr lang="en-US"/>
                </a:p>
              </c:txPr>
            </c:dLbl>
            <c:dLbl>
              <c:idx val="9"/>
              <c:spPr/>
              <c:txPr>
                <a:bodyPr rot="-5400000" vert="horz"/>
                <a:lstStyle/>
                <a:p>
                  <a:pPr algn="ctr">
                    <a:defRPr lang="en-GB" sz="800" b="0" i="0" u="none" strike="noStrike" kern="1200" baseline="0">
                      <a:solidFill>
                        <a:schemeClr val="bg1"/>
                      </a:solidFill>
                      <a:latin typeface="Arial" pitchFamily="34" charset="0"/>
                      <a:ea typeface="+mn-ea"/>
                      <a:cs typeface="Arial" pitchFamily="34" charset="0"/>
                    </a:defRPr>
                  </a:pPr>
                  <a:endParaRPr lang="en-US"/>
                </a:p>
              </c:txPr>
            </c:dLbl>
            <c:dLbl>
              <c:idx val="10"/>
              <c:spPr/>
              <c:txPr>
                <a:bodyPr rot="-5400000" vert="horz"/>
                <a:lstStyle/>
                <a:p>
                  <a:pPr algn="ctr">
                    <a:defRPr lang="en-GB" sz="800" b="0" i="0" u="none" strike="noStrike" kern="1200" baseline="0">
                      <a:solidFill>
                        <a:prstClr val="white"/>
                      </a:solidFill>
                      <a:latin typeface="Arial" pitchFamily="34" charset="0"/>
                      <a:ea typeface="+mn-ea"/>
                      <a:cs typeface="Arial" pitchFamily="34" charset="0"/>
                    </a:defRPr>
                  </a:pPr>
                  <a:endParaRPr lang="en-US"/>
                </a:p>
              </c:txPr>
            </c:dLbl>
            <c:dLbl>
              <c:idx val="12"/>
              <c:spPr/>
              <c:txPr>
                <a:bodyPr rot="0" vert="horz"/>
                <a:lstStyle/>
                <a:p>
                  <a:pPr algn="ctr">
                    <a:defRPr lang="en-GB" sz="1050" b="0" i="0" u="none" strike="noStrike" kern="1200" baseline="0">
                      <a:solidFill>
                        <a:prstClr val="white"/>
                      </a:solidFill>
                      <a:latin typeface="Arial" pitchFamily="34" charset="0"/>
                      <a:ea typeface="+mn-ea"/>
                      <a:cs typeface="Arial" pitchFamily="34" charset="0"/>
                    </a:defRPr>
                  </a:pPr>
                  <a:endParaRPr lang="en-US"/>
                </a:p>
              </c:txPr>
            </c:dLbl>
            <c:dLbl>
              <c:idx val="13"/>
              <c:spPr/>
              <c:txPr>
                <a:bodyPr rot="-5400000" vert="horz"/>
                <a:lstStyle/>
                <a:p>
                  <a:pPr algn="ctr">
                    <a:defRPr lang="en-GB" sz="800" b="0" i="0" u="none" strike="noStrike" kern="1200" baseline="0">
                      <a:solidFill>
                        <a:prstClr val="white"/>
                      </a:solidFill>
                      <a:latin typeface="Arial" pitchFamily="34" charset="0"/>
                      <a:ea typeface="+mn-ea"/>
                      <a:cs typeface="Arial" pitchFamily="34" charset="0"/>
                    </a:defRPr>
                  </a:pPr>
                  <a:endParaRPr lang="en-US"/>
                </a:p>
              </c:txPr>
            </c:dLbl>
            <c:txPr>
              <a:bodyPr/>
              <a:lstStyle/>
              <a:p>
                <a:pPr algn="ctr">
                  <a:defRPr lang="en-GB" sz="1050" b="0" i="0" u="none" strike="noStrike" kern="1200" baseline="0">
                    <a:solidFill>
                      <a:schemeClr val="bg1"/>
                    </a:solidFill>
                    <a:latin typeface="Arial" pitchFamily="34" charset="0"/>
                    <a:ea typeface="+mn-ea"/>
                    <a:cs typeface="Arial" pitchFamily="34" charset="0"/>
                  </a:defRPr>
                </a:pPr>
                <a:endParaRPr lang="en-US"/>
              </a:p>
            </c:txPr>
            <c:showVal val="1"/>
          </c:dLbls>
          <c:cat>
            <c:strRef>
              <c:f>Sheet1!$A$2:$A$24</c:f>
              <c:strCache>
                <c:ptCount val="23"/>
                <c:pt idx="0">
                  <c:v>Impact of diesel vehicles on health</c:v>
                </c:pt>
                <c:pt idx="1">
                  <c:v>The reducing number of road police officers</c:v>
                </c:pt>
                <c:pt idx="2">
                  <c:v>The environmental impact of motoring</c:v>
                </c:pt>
                <c:pt idx="3">
                  <c:v>Younger drivers (those under the age of 21)</c:v>
                </c:pt>
                <c:pt idx="4">
                  <c:v>Fuel efficiency and emissions claims made by motor manufacturers</c:v>
                </c:pt>
                <c:pt idx="5">
                  <c:v>Child safety on roads</c:v>
                </c:pt>
                <c:pt idx="6">
                  <c:v>Behaviour of drivers from abroad</c:v>
                </c:pt>
                <c:pt idx="7">
                  <c:v>Older drivers (those over the age of 70)</c:v>
                </c:pt>
                <c:pt idx="8">
                  <c:v>The number of accidents on the road</c:v>
                </c:pt>
                <c:pt idx="9">
                  <c:v>The condition and maintenance of motorways</c:v>
                </c:pt>
                <c:pt idx="10">
                  <c:v>The availability of parking</c:v>
                </c:pt>
                <c:pt idx="11">
                  <c:v>Drivers under the influence of drugs</c:v>
                </c:pt>
                <c:pt idx="12">
                  <c:v>The behaviour of cyclists on the road</c:v>
                </c:pt>
                <c:pt idx="13">
                  <c:v>The cost of parking</c:v>
                </c:pt>
                <c:pt idx="14">
                  <c:v>The rudeness of other drivers on the road</c:v>
                </c:pt>
                <c:pt idx="15">
                  <c:v>Drivers under the influence of alcohol</c:v>
                </c:pt>
                <c:pt idx="16">
                  <c:v>Drivers breaking traffic laws</c:v>
                </c:pt>
                <c:pt idx="17">
                  <c:v>Cost of fuel</c:v>
                </c:pt>
                <c:pt idx="18">
                  <c:v>Cost of insuring a car</c:v>
                </c:pt>
                <c:pt idx="19">
                  <c:v>Traffic congestion/ slower journey times</c:v>
                </c:pt>
                <c:pt idx="20">
                  <c:v>People driving cars without tax or insurance</c:v>
                </c:pt>
                <c:pt idx="21">
                  <c:v>The condition and maintenance of local roads</c:v>
                </c:pt>
                <c:pt idx="22">
                  <c:v>Drivers using hand-held mobile phones to talk/text/access internet*</c:v>
                </c:pt>
              </c:strCache>
            </c:strRef>
          </c:cat>
          <c:val>
            <c:numRef>
              <c:f>Sheet1!$B$2:$B$24</c:f>
              <c:numCache>
                <c:formatCode>0%</c:formatCode>
                <c:ptCount val="23"/>
                <c:pt idx="0">
                  <c:v>1.190860962880004E-2</c:v>
                </c:pt>
                <c:pt idx="1">
                  <c:v>1.3553638550789998E-2</c:v>
                </c:pt>
                <c:pt idx="2">
                  <c:v>2.1219553373930004E-2</c:v>
                </c:pt>
                <c:pt idx="3">
                  <c:v>8.0669766059430232E-3</c:v>
                </c:pt>
                <c:pt idx="4">
                  <c:v>8.1664048289000462E-3</c:v>
                </c:pt>
                <c:pt idx="5">
                  <c:v>3.0127725884940001E-2</c:v>
                </c:pt>
                <c:pt idx="6">
                  <c:v>1.2187022655409999E-2</c:v>
                </c:pt>
                <c:pt idx="7">
                  <c:v>1.736735442502E-2</c:v>
                </c:pt>
                <c:pt idx="8">
                  <c:v>4.3609830024179945E-2</c:v>
                </c:pt>
                <c:pt idx="9">
                  <c:v>1.9723526763060072E-2</c:v>
                </c:pt>
                <c:pt idx="10">
                  <c:v>1.686710946007005E-2</c:v>
                </c:pt>
                <c:pt idx="11">
                  <c:v>3.0391144748130001E-2</c:v>
                </c:pt>
                <c:pt idx="12">
                  <c:v>2.9890689748199997E-2</c:v>
                </c:pt>
                <c:pt idx="13">
                  <c:v>2.1653491464460016E-2</c:v>
                </c:pt>
                <c:pt idx="14">
                  <c:v>3.1785257722190083E-2</c:v>
                </c:pt>
                <c:pt idx="15">
                  <c:v>5.2412220754270183E-2</c:v>
                </c:pt>
                <c:pt idx="16">
                  <c:v>6.0565428385639997E-2</c:v>
                </c:pt>
                <c:pt idx="17">
                  <c:v>7.2645058991999856E-2</c:v>
                </c:pt>
                <c:pt idx="18">
                  <c:v>8.1308249043090003E-2</c:v>
                </c:pt>
                <c:pt idx="19">
                  <c:v>7.2894498860810147E-2</c:v>
                </c:pt>
                <c:pt idx="20">
                  <c:v>7.4117573354390134E-2</c:v>
                </c:pt>
                <c:pt idx="21">
                  <c:v>0.14054559128250024</c:v>
                </c:pt>
                <c:pt idx="22">
                  <c:v>0.12899304344330037</c:v>
                </c:pt>
              </c:numCache>
            </c:numRef>
          </c:val>
        </c:ser>
        <c:ser>
          <c:idx val="1"/>
          <c:order val="1"/>
          <c:tx>
            <c:strRef>
              <c:f>Sheet1!$C$1</c:f>
              <c:strCache>
                <c:ptCount val="1"/>
                <c:pt idx="0">
                  <c:v>Other issues of concern (ranked 2-4)</c:v>
                </c:pt>
              </c:strCache>
            </c:strRef>
          </c:tx>
          <c:spPr>
            <a:solidFill>
              <a:schemeClr val="accent1">
                <a:lumMod val="40000"/>
                <a:lumOff val="60000"/>
              </a:schemeClr>
            </a:solidFill>
          </c:spPr>
          <c:dLbls>
            <c:spPr>
              <a:noFill/>
              <a:ln>
                <a:noFill/>
              </a:ln>
              <a:effectLst/>
            </c:spPr>
            <c:txPr>
              <a:bodyPr/>
              <a:lstStyle/>
              <a:p>
                <a:pPr>
                  <a:defRPr lang="en-GB" sz="1050">
                    <a:latin typeface="Arial" pitchFamily="34" charset="0"/>
                    <a:cs typeface="Arial" pitchFamily="34" charset="0"/>
                  </a:defRPr>
                </a:pPr>
                <a:endParaRPr lang="en-US"/>
              </a:p>
            </c:txPr>
            <c:showVal val="1"/>
            <c:extLst>
              <c:ext xmlns:c15="http://schemas.microsoft.com/office/drawing/2012/chart" uri="{CE6537A1-D6FC-4f65-9D91-7224C49458BB}">
                <c15:layout/>
                <c15:showLeaderLines val="0"/>
              </c:ext>
            </c:extLst>
          </c:dLbls>
          <c:cat>
            <c:strRef>
              <c:f>Sheet1!$A$2:$A$24</c:f>
              <c:strCache>
                <c:ptCount val="23"/>
                <c:pt idx="0">
                  <c:v>Impact of diesel vehicles on health</c:v>
                </c:pt>
                <c:pt idx="1">
                  <c:v>The reducing number of road police officers</c:v>
                </c:pt>
                <c:pt idx="2">
                  <c:v>The environmental impact of motoring</c:v>
                </c:pt>
                <c:pt idx="3">
                  <c:v>Younger drivers (those under the age of 21)</c:v>
                </c:pt>
                <c:pt idx="4">
                  <c:v>Fuel efficiency and emissions claims made by motor manufacturers</c:v>
                </c:pt>
                <c:pt idx="5">
                  <c:v>Child safety on roads</c:v>
                </c:pt>
                <c:pt idx="6">
                  <c:v>Behaviour of drivers from abroad</c:v>
                </c:pt>
                <c:pt idx="7">
                  <c:v>Older drivers (those over the age of 70)</c:v>
                </c:pt>
                <c:pt idx="8">
                  <c:v>The number of accidents on the road</c:v>
                </c:pt>
                <c:pt idx="9">
                  <c:v>The condition and maintenance of motorways</c:v>
                </c:pt>
                <c:pt idx="10">
                  <c:v>The availability of parking</c:v>
                </c:pt>
                <c:pt idx="11">
                  <c:v>Drivers under the influence of drugs</c:v>
                </c:pt>
                <c:pt idx="12">
                  <c:v>The behaviour of cyclists on the road</c:v>
                </c:pt>
                <c:pt idx="13">
                  <c:v>The cost of parking</c:v>
                </c:pt>
                <c:pt idx="14">
                  <c:v>The rudeness of other drivers on the road</c:v>
                </c:pt>
                <c:pt idx="15">
                  <c:v>Drivers under the influence of alcohol</c:v>
                </c:pt>
                <c:pt idx="16">
                  <c:v>Drivers breaking traffic laws</c:v>
                </c:pt>
                <c:pt idx="17">
                  <c:v>Cost of fuel</c:v>
                </c:pt>
                <c:pt idx="18">
                  <c:v>Cost of insuring a car</c:v>
                </c:pt>
                <c:pt idx="19">
                  <c:v>Traffic congestion/ slower journey times</c:v>
                </c:pt>
                <c:pt idx="20">
                  <c:v>People driving cars without tax or insurance</c:v>
                </c:pt>
                <c:pt idx="21">
                  <c:v>The condition and maintenance of local roads</c:v>
                </c:pt>
                <c:pt idx="22">
                  <c:v>Drivers using hand-held mobile phones to talk/text/access internet*</c:v>
                </c:pt>
              </c:strCache>
            </c:strRef>
          </c:cat>
          <c:val>
            <c:numRef>
              <c:f>Sheet1!$C$2:$C$24</c:f>
              <c:numCache>
                <c:formatCode>0%</c:formatCode>
                <c:ptCount val="23"/>
                <c:pt idx="0">
                  <c:v>4.4976020015310127E-2</c:v>
                </c:pt>
                <c:pt idx="1">
                  <c:v>5.0631217523849997E-2</c:v>
                </c:pt>
                <c:pt idx="2">
                  <c:v>5.1506596620939996E-2</c:v>
                </c:pt>
                <c:pt idx="3">
                  <c:v>6.5311763721666999E-2</c:v>
                </c:pt>
                <c:pt idx="4">
                  <c:v>6.5529931716580003E-2</c:v>
                </c:pt>
                <c:pt idx="5">
                  <c:v>4.9599869955679998E-2</c:v>
                </c:pt>
                <c:pt idx="6">
                  <c:v>7.624042600787001E-2</c:v>
                </c:pt>
                <c:pt idx="7">
                  <c:v>7.3175636507780001E-2</c:v>
                </c:pt>
                <c:pt idx="8">
                  <c:v>7.0030076891620024E-2</c:v>
                </c:pt>
                <c:pt idx="9">
                  <c:v>9.9875766646640246E-2</c:v>
                </c:pt>
                <c:pt idx="10">
                  <c:v>0.12100456740883017</c:v>
                </c:pt>
                <c:pt idx="11">
                  <c:v>0.13796950649237058</c:v>
                </c:pt>
                <c:pt idx="12">
                  <c:v>0.14765053769600001</c:v>
                </c:pt>
                <c:pt idx="13">
                  <c:v>0.16258491115984</c:v>
                </c:pt>
                <c:pt idx="14">
                  <c:v>0.17453684050201052</c:v>
                </c:pt>
                <c:pt idx="15">
                  <c:v>0.16888095454552998</c:v>
                </c:pt>
                <c:pt idx="16">
                  <c:v>0.17374151390156001</c:v>
                </c:pt>
                <c:pt idx="17">
                  <c:v>0.16935751223280002</c:v>
                </c:pt>
                <c:pt idx="18">
                  <c:v>0.17467517770390967</c:v>
                </c:pt>
                <c:pt idx="19">
                  <c:v>0.19933368621538997</c:v>
                </c:pt>
                <c:pt idx="20">
                  <c:v>0.20033917031031001</c:v>
                </c:pt>
                <c:pt idx="21">
                  <c:v>0.2427643505725007</c:v>
                </c:pt>
                <c:pt idx="22">
                  <c:v>0.28028396565119995</c:v>
                </c:pt>
              </c:numCache>
            </c:numRef>
          </c:val>
        </c:ser>
        <c:gapWidth val="49"/>
        <c:overlap val="100"/>
        <c:axId val="108677760"/>
        <c:axId val="108679552"/>
      </c:barChart>
      <c:catAx>
        <c:axId val="108677760"/>
        <c:scaling>
          <c:orientation val="minMax"/>
        </c:scaling>
        <c:axPos val="l"/>
        <c:numFmt formatCode="General" sourceLinked="0"/>
        <c:majorTickMark val="none"/>
        <c:tickLblPos val="nextTo"/>
        <c:spPr>
          <a:ln>
            <a:noFill/>
          </a:ln>
        </c:spPr>
        <c:txPr>
          <a:bodyPr/>
          <a:lstStyle/>
          <a:p>
            <a:pPr>
              <a:defRPr lang="en-GB" sz="800">
                <a:solidFill>
                  <a:srgbClr val="000000"/>
                </a:solidFill>
                <a:latin typeface="Arial" pitchFamily="34" charset="0"/>
                <a:cs typeface="Arial" pitchFamily="34" charset="0"/>
              </a:defRPr>
            </a:pPr>
            <a:endParaRPr lang="en-US"/>
          </a:p>
        </c:txPr>
        <c:crossAx val="108679552"/>
        <c:crosses val="autoZero"/>
        <c:auto val="1"/>
        <c:lblAlgn val="ctr"/>
        <c:lblOffset val="100"/>
      </c:catAx>
      <c:valAx>
        <c:axId val="108679552"/>
        <c:scaling>
          <c:orientation val="minMax"/>
          <c:min val="0"/>
        </c:scaling>
        <c:delete val="1"/>
        <c:axPos val="b"/>
        <c:numFmt formatCode="0%" sourceLinked="1"/>
        <c:tickLblPos val="none"/>
        <c:crossAx val="108677760"/>
        <c:crosses val="autoZero"/>
        <c:crossBetween val="between"/>
      </c:valAx>
    </c:plotArea>
    <c:legend>
      <c:legendPos val="t"/>
      <c:layout>
        <c:manualLayout>
          <c:xMode val="edge"/>
          <c:yMode val="edge"/>
          <c:x val="9.8863128683101528E-2"/>
          <c:y val="3.2660980055714092E-2"/>
          <c:w val="0.81150951243156422"/>
          <c:h val="3.7153450713981025E-2"/>
        </c:manualLayout>
      </c:layout>
      <c:txPr>
        <a:bodyPr/>
        <a:lstStyle/>
        <a:p>
          <a:pPr>
            <a:defRPr lang="en-GB" sz="1000" b="1">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en-GB"/>
  <c:style val="5"/>
  <c:chart>
    <c:plotArea>
      <c:layout>
        <c:manualLayout>
          <c:layoutTarget val="inner"/>
          <c:xMode val="edge"/>
          <c:yMode val="edge"/>
          <c:x val="4.7852101724593921E-2"/>
          <c:y val="2.9506478342499597E-2"/>
          <c:w val="0.54116280069665557"/>
          <c:h val="0.683262236316312"/>
        </c:manualLayout>
      </c:layout>
      <c:barChart>
        <c:barDir val="bar"/>
        <c:grouping val="stacked"/>
        <c:ser>
          <c:idx val="0"/>
          <c:order val="0"/>
          <c:tx>
            <c:strRef>
              <c:f>Sheet1!$B$1</c:f>
              <c:strCache>
                <c:ptCount val="1"/>
                <c:pt idx="0">
                  <c:v>Use it a little less now</c:v>
                </c:pt>
              </c:strCache>
            </c:strRef>
          </c:tx>
          <c:spPr>
            <a:solidFill>
              <a:srgbClr val="D17F7D"/>
            </a:solidFill>
          </c:spPr>
          <c:dLbls>
            <c:txPr>
              <a:bodyPr/>
              <a:lstStyle/>
              <a:p>
                <a:pPr>
                  <a:defRPr lang="en-US" sz="1200" b="0">
                    <a:solidFill>
                      <a:schemeClr val="bg1"/>
                    </a:solidFill>
                    <a:latin typeface="Arial" pitchFamily="34" charset="0"/>
                    <a:cs typeface="Arial" pitchFamily="34" charset="0"/>
                  </a:defRPr>
                </a:pPr>
                <a:endParaRPr lang="en-US"/>
              </a:p>
            </c:txPr>
            <c:showVal val="1"/>
          </c:dLbls>
          <c:cat>
            <c:numRef>
              <c:f>Sheet1!$A$2:$A$4</c:f>
              <c:numCache>
                <c:formatCode>General</c:formatCode>
                <c:ptCount val="3"/>
                <c:pt idx="0">
                  <c:v>2016</c:v>
                </c:pt>
                <c:pt idx="1">
                  <c:v>2015</c:v>
                </c:pt>
                <c:pt idx="2">
                  <c:v>2014</c:v>
                </c:pt>
              </c:numCache>
            </c:numRef>
          </c:cat>
          <c:val>
            <c:numRef>
              <c:f>Sheet1!$B$2:$B$4</c:f>
              <c:numCache>
                <c:formatCode>0%</c:formatCode>
                <c:ptCount val="3"/>
                <c:pt idx="0">
                  <c:v>0.19</c:v>
                </c:pt>
                <c:pt idx="1">
                  <c:v>0.17</c:v>
                </c:pt>
                <c:pt idx="2">
                  <c:v>0.16</c:v>
                </c:pt>
              </c:numCache>
            </c:numRef>
          </c:val>
        </c:ser>
        <c:ser>
          <c:idx val="1"/>
          <c:order val="1"/>
          <c:tx>
            <c:strRef>
              <c:f>Sheet1!$C$1</c:f>
              <c:strCache>
                <c:ptCount val="1"/>
                <c:pt idx="0">
                  <c:v>Use it a lot less now</c:v>
                </c:pt>
              </c:strCache>
            </c:strRef>
          </c:tx>
          <c:spPr>
            <a:solidFill>
              <a:srgbClr val="B24340"/>
            </a:solidFill>
          </c:spPr>
          <c:dLbls>
            <c:txPr>
              <a:bodyPr/>
              <a:lstStyle/>
              <a:p>
                <a:pPr>
                  <a:defRPr lang="en-US" sz="1200" b="0">
                    <a:solidFill>
                      <a:schemeClr val="bg1"/>
                    </a:solidFill>
                    <a:latin typeface="Arial" pitchFamily="34" charset="0"/>
                    <a:cs typeface="Arial" pitchFamily="34" charset="0"/>
                  </a:defRPr>
                </a:pPr>
                <a:endParaRPr lang="en-US"/>
              </a:p>
            </c:txPr>
            <c:dLblPos val="ctr"/>
            <c:showVal val="1"/>
          </c:dLbls>
          <c:cat>
            <c:numRef>
              <c:f>Sheet1!$A$2:$A$4</c:f>
              <c:numCache>
                <c:formatCode>General</c:formatCode>
                <c:ptCount val="3"/>
                <c:pt idx="0">
                  <c:v>2016</c:v>
                </c:pt>
                <c:pt idx="1">
                  <c:v>2015</c:v>
                </c:pt>
                <c:pt idx="2">
                  <c:v>2014</c:v>
                </c:pt>
              </c:numCache>
            </c:numRef>
          </c:cat>
          <c:val>
            <c:numRef>
              <c:f>Sheet1!$C$2:$C$4</c:f>
              <c:numCache>
                <c:formatCode>0%</c:formatCode>
                <c:ptCount val="3"/>
                <c:pt idx="0">
                  <c:v>6.0000000000000032E-2</c:v>
                </c:pt>
                <c:pt idx="1">
                  <c:v>0.05</c:v>
                </c:pt>
                <c:pt idx="2">
                  <c:v>0.05</c:v>
                </c:pt>
              </c:numCache>
            </c:numRef>
          </c:val>
        </c:ser>
        <c:gapWidth val="101"/>
        <c:overlap val="100"/>
        <c:axId val="149670144"/>
        <c:axId val="149680128"/>
      </c:barChart>
      <c:catAx>
        <c:axId val="149670144"/>
        <c:scaling>
          <c:orientation val="maxMin"/>
        </c:scaling>
        <c:delete val="1"/>
        <c:axPos val="l"/>
        <c:numFmt formatCode="General" sourceLinked="1"/>
        <c:tickLblPos val="none"/>
        <c:crossAx val="149680128"/>
        <c:crosses val="autoZero"/>
        <c:auto val="1"/>
        <c:lblAlgn val="ctr"/>
        <c:lblOffset val="100"/>
      </c:catAx>
      <c:valAx>
        <c:axId val="149680128"/>
        <c:scaling>
          <c:orientation val="minMax"/>
          <c:max val="0.5"/>
          <c:min val="0"/>
        </c:scaling>
        <c:delete val="1"/>
        <c:axPos val="t"/>
        <c:numFmt formatCode="0%" sourceLinked="1"/>
        <c:tickLblPos val="none"/>
        <c:crossAx val="149670144"/>
        <c:crosses val="autoZero"/>
        <c:crossBetween val="between"/>
      </c:valAx>
    </c:plotArea>
    <c:legend>
      <c:legendPos val="b"/>
      <c:layout>
        <c:manualLayout>
          <c:xMode val="edge"/>
          <c:yMode val="edge"/>
          <c:x val="0"/>
          <c:y val="0.72385122479262454"/>
          <c:w val="0.40111418620030992"/>
          <c:h val="0.11925501825523722"/>
        </c:manualLayout>
      </c:layout>
      <c:txPr>
        <a:bodyPr/>
        <a:lstStyle/>
        <a:p>
          <a:pPr>
            <a:defRPr lang="en-US" sz="12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barChart>
        <c:barDir val="bar"/>
        <c:grouping val="clustered"/>
        <c:ser>
          <c:idx val="0"/>
          <c:order val="0"/>
          <c:tx>
            <c:strRef>
              <c:f>Sheet1!$B$1</c:f>
              <c:strCache>
                <c:ptCount val="1"/>
                <c:pt idx="0">
                  <c:v>Series 1</c:v>
                </c:pt>
              </c:strCache>
            </c:strRef>
          </c:tx>
          <c:spPr>
            <a:solidFill>
              <a:schemeClr val="tx1">
                <a:lumMod val="50000"/>
                <a:lumOff val="50000"/>
              </a:schemeClr>
            </a:solidFill>
          </c:spPr>
          <c:dLbls>
            <c:dLbl>
              <c:idx val="8"/>
              <c:spPr/>
              <c:txPr>
                <a:bodyPr rot="0" vert="horz"/>
                <a:lstStyle/>
                <a:p>
                  <a:pPr>
                    <a:defRPr lang="en-GB" sz="1200">
                      <a:solidFill>
                        <a:schemeClr val="tx1"/>
                      </a:solidFill>
                      <a:latin typeface="Arial" pitchFamily="34" charset="0"/>
                      <a:cs typeface="Arial" pitchFamily="34" charset="0"/>
                    </a:defRPr>
                  </a:pPr>
                  <a:endParaRPr lang="en-US"/>
                </a:p>
              </c:txPr>
              <c:dLblPos val="outEnd"/>
              <c:showVal val="1"/>
            </c:dLbl>
            <c:dLbl>
              <c:idx val="9"/>
              <c:spPr/>
              <c:txPr>
                <a:bodyPr rot="0" vert="horz"/>
                <a:lstStyle/>
                <a:p>
                  <a:pPr>
                    <a:defRPr lang="en-GB" sz="1200">
                      <a:solidFill>
                        <a:schemeClr val="tx1"/>
                      </a:solidFill>
                      <a:latin typeface="Arial" pitchFamily="34" charset="0"/>
                      <a:cs typeface="Arial" pitchFamily="34" charset="0"/>
                    </a:defRPr>
                  </a:pPr>
                  <a:endParaRPr lang="en-US"/>
                </a:p>
              </c:txPr>
              <c:dLblPos val="outEnd"/>
              <c:showVal val="1"/>
            </c:dLbl>
            <c:dLbl>
              <c:idx val="10"/>
              <c:spPr/>
              <c:txPr>
                <a:bodyPr rot="0" vert="horz"/>
                <a:lstStyle/>
                <a:p>
                  <a:pPr>
                    <a:defRPr lang="en-GB" sz="1200">
                      <a:solidFill>
                        <a:schemeClr val="tx1"/>
                      </a:solidFill>
                      <a:latin typeface="Arial" pitchFamily="34" charset="0"/>
                      <a:cs typeface="Arial" pitchFamily="34" charset="0"/>
                    </a:defRPr>
                  </a:pPr>
                  <a:endParaRPr lang="en-US"/>
                </a:p>
              </c:txPr>
              <c:dLblPos val="outEnd"/>
              <c:showVal val="1"/>
            </c:dLbl>
            <c:dLbl>
              <c:idx val="11"/>
              <c:spPr/>
              <c:txPr>
                <a:bodyPr rot="0" vert="horz"/>
                <a:lstStyle/>
                <a:p>
                  <a:pPr>
                    <a:defRPr lang="en-GB" sz="1200">
                      <a:solidFill>
                        <a:schemeClr val="tx1"/>
                      </a:solidFill>
                      <a:latin typeface="Arial" pitchFamily="34" charset="0"/>
                      <a:cs typeface="Arial" pitchFamily="34" charset="0"/>
                    </a:defRPr>
                  </a:pPr>
                  <a:endParaRPr lang="en-US"/>
                </a:p>
              </c:txPr>
              <c:dLblPos val="outEnd"/>
              <c:showVal val="1"/>
            </c:dLbl>
            <c:dLbl>
              <c:idx val="12"/>
              <c:spPr/>
              <c:txPr>
                <a:bodyPr rot="0" vert="horz"/>
                <a:lstStyle/>
                <a:p>
                  <a:pPr>
                    <a:defRPr lang="en-GB" sz="1200">
                      <a:solidFill>
                        <a:schemeClr val="tx1"/>
                      </a:solidFill>
                      <a:latin typeface="Arial" pitchFamily="34" charset="0"/>
                      <a:cs typeface="Arial" pitchFamily="34" charset="0"/>
                    </a:defRPr>
                  </a:pPr>
                  <a:endParaRPr lang="en-US"/>
                </a:p>
              </c:txPr>
              <c:dLblPos val="outEnd"/>
              <c:showVal val="1"/>
            </c:dLbl>
            <c:txPr>
              <a:bodyPr rot="0" vert="horz"/>
              <a:lstStyle/>
              <a:p>
                <a:pPr>
                  <a:defRPr lang="en-GB" sz="1200">
                    <a:solidFill>
                      <a:schemeClr val="bg1"/>
                    </a:solidFill>
                    <a:latin typeface="Arial" pitchFamily="34" charset="0"/>
                    <a:cs typeface="Arial" pitchFamily="34" charset="0"/>
                  </a:defRPr>
                </a:pPr>
                <a:endParaRPr lang="en-US"/>
              </a:p>
            </c:txPr>
            <c:dLblPos val="inEnd"/>
            <c:showVal val="1"/>
          </c:dLbls>
          <c:cat>
            <c:strRef>
              <c:f>Sheet1!$A$2:$A$9</c:f>
              <c:strCache>
                <c:ptCount val="8"/>
                <c:pt idx="0">
                  <c:v>More difficult to park</c:v>
                </c:pt>
                <c:pt idx="1">
                  <c:v>Lower income</c:v>
                </c:pt>
                <c:pt idx="2">
                  <c:v>Working from home</c:v>
                </c:pt>
                <c:pt idx="3">
                  <c:v>Increase in motor insurance costs</c:v>
                </c:pt>
                <c:pt idx="4">
                  <c:v>Shorter commute</c:v>
                </c:pt>
                <c:pt idx="5">
                  <c:v>Online shopping (not grocery)</c:v>
                </c:pt>
                <c:pt idx="6">
                  <c:v>Increase in car maintenance costs</c:v>
                </c:pt>
                <c:pt idx="7">
                  <c:v>Online grocery shopping with home delivery</c:v>
                </c:pt>
              </c:strCache>
            </c:strRef>
          </c:cat>
          <c:val>
            <c:numRef>
              <c:f>Sheet1!$B$2:$B$9</c:f>
              <c:numCache>
                <c:formatCode>0%</c:formatCode>
                <c:ptCount val="8"/>
                <c:pt idx="0">
                  <c:v>0.23519588044100051</c:v>
                </c:pt>
                <c:pt idx="1">
                  <c:v>0.21004344703810057</c:v>
                </c:pt>
                <c:pt idx="2">
                  <c:v>0.15822545289450057</c:v>
                </c:pt>
                <c:pt idx="3">
                  <c:v>0.13983087833459987</c:v>
                </c:pt>
                <c:pt idx="4">
                  <c:v>0.13726343743170069</c:v>
                </c:pt>
                <c:pt idx="5">
                  <c:v>0.13251129486280075</c:v>
                </c:pt>
                <c:pt idx="6">
                  <c:v>0.1266948210611</c:v>
                </c:pt>
                <c:pt idx="7">
                  <c:v>0.1</c:v>
                </c:pt>
              </c:numCache>
            </c:numRef>
          </c:val>
        </c:ser>
        <c:gapWidth val="26"/>
        <c:axId val="149763968"/>
        <c:axId val="149765504"/>
      </c:barChart>
      <c:catAx>
        <c:axId val="149763968"/>
        <c:scaling>
          <c:orientation val="maxMin"/>
        </c:scaling>
        <c:axPos val="l"/>
        <c:numFmt formatCode="General" sourceLinked="1"/>
        <c:tickLblPos val="nextTo"/>
        <c:spPr>
          <a:ln>
            <a:noFill/>
          </a:ln>
        </c:spPr>
        <c:txPr>
          <a:bodyPr/>
          <a:lstStyle/>
          <a:p>
            <a:pPr>
              <a:defRPr lang="en-GB" sz="1000">
                <a:solidFill>
                  <a:srgbClr val="000000"/>
                </a:solidFill>
                <a:latin typeface="Arial" pitchFamily="34" charset="0"/>
                <a:cs typeface="Arial" pitchFamily="34" charset="0"/>
              </a:defRPr>
            </a:pPr>
            <a:endParaRPr lang="en-US"/>
          </a:p>
        </c:txPr>
        <c:crossAx val="149765504"/>
        <c:crosses val="autoZero"/>
        <c:auto val="1"/>
        <c:lblAlgn val="ctr"/>
        <c:lblOffset val="100"/>
      </c:catAx>
      <c:valAx>
        <c:axId val="149765504"/>
        <c:scaling>
          <c:orientation val="minMax"/>
        </c:scaling>
        <c:delete val="1"/>
        <c:axPos val="t"/>
        <c:numFmt formatCode="0%" sourceLinked="1"/>
        <c:tickLblPos val="none"/>
        <c:crossAx val="149763968"/>
        <c:crosses val="autoZero"/>
        <c:crossBetween val="between"/>
      </c:valAx>
      <c:spPr>
        <a:noFill/>
        <a:ln w="25394">
          <a:noFill/>
        </a:ln>
      </c:spPr>
    </c:plotArea>
    <c:plotVisOnly val="1"/>
    <c:dispBlanksAs val="gap"/>
  </c:chart>
  <c:txPr>
    <a:bodyPr/>
    <a:lstStyle/>
    <a:p>
      <a:pPr>
        <a:defRPr sz="700"/>
      </a:pPr>
      <a:endParaRPr lang="en-US"/>
    </a:p>
  </c:txPr>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
          <c:y val="0.17004480345095804"/>
          <c:w val="0.96920536166175497"/>
          <c:h val="0.5563457508552675"/>
        </c:manualLayout>
      </c:layout>
      <c:barChart>
        <c:barDir val="col"/>
        <c:grouping val="percentStacked"/>
        <c:ser>
          <c:idx val="0"/>
          <c:order val="0"/>
          <c:tx>
            <c:strRef>
              <c:f>Sheet1!$B$1</c:f>
              <c:strCache>
                <c:ptCount val="1"/>
                <c:pt idx="0">
                  <c:v>Have not done in the past 12 months </c:v>
                </c:pt>
              </c:strCache>
            </c:strRef>
          </c:tx>
          <c:spPr>
            <a:solidFill>
              <a:schemeClr val="bg1">
                <a:lumMod val="50000"/>
              </a:schemeClr>
            </a:solidFill>
          </c:spPr>
          <c:dLbls>
            <c:txPr>
              <a:bodyPr/>
              <a:lstStyle/>
              <a:p>
                <a:pPr>
                  <a:defRPr lang="en-GB" sz="1200" b="1">
                    <a:solidFill>
                      <a:schemeClr val="bg1"/>
                    </a:solidFill>
                    <a:latin typeface="Arial" pitchFamily="34" charset="0"/>
                    <a:cs typeface="Arial" pitchFamily="34" charset="0"/>
                  </a:defRPr>
                </a:pPr>
                <a:endParaRPr lang="en-US"/>
              </a:p>
            </c:txPr>
            <c:showVal val="1"/>
          </c:dLbls>
          <c:cat>
            <c:numRef>
              <c:f>Sheet1!$A$2:$A$13</c:f>
              <c:numCache>
                <c:formatCode>General</c:formatCode>
                <c:ptCount val="12"/>
                <c:pt idx="0">
                  <c:v>2015</c:v>
                </c:pt>
                <c:pt idx="1">
                  <c:v>2016</c:v>
                </c:pt>
                <c:pt idx="2">
                  <c:v>2015</c:v>
                </c:pt>
                <c:pt idx="3">
                  <c:v>2016</c:v>
                </c:pt>
                <c:pt idx="4">
                  <c:v>2015</c:v>
                </c:pt>
                <c:pt idx="5">
                  <c:v>2016</c:v>
                </c:pt>
                <c:pt idx="6">
                  <c:v>2015</c:v>
                </c:pt>
                <c:pt idx="7">
                  <c:v>2016</c:v>
                </c:pt>
                <c:pt idx="8">
                  <c:v>2015</c:v>
                </c:pt>
                <c:pt idx="9">
                  <c:v>2016</c:v>
                </c:pt>
                <c:pt idx="10">
                  <c:v>2015</c:v>
                </c:pt>
                <c:pt idx="11">
                  <c:v>2016</c:v>
                </c:pt>
              </c:numCache>
            </c:numRef>
          </c:cat>
          <c:val>
            <c:numRef>
              <c:f>Sheet1!$B$2:$B$13</c:f>
              <c:numCache>
                <c:formatCode>0%</c:formatCode>
                <c:ptCount val="12"/>
                <c:pt idx="0">
                  <c:v>0.22</c:v>
                </c:pt>
                <c:pt idx="1">
                  <c:v>0.20191739060760075</c:v>
                </c:pt>
                <c:pt idx="2">
                  <c:v>0.34</c:v>
                </c:pt>
                <c:pt idx="3">
                  <c:v>0.34687884469750097</c:v>
                </c:pt>
                <c:pt idx="4">
                  <c:v>0.42000000000000032</c:v>
                </c:pt>
                <c:pt idx="5">
                  <c:v>0.3991107270894021</c:v>
                </c:pt>
                <c:pt idx="6">
                  <c:v>0.72000000000000064</c:v>
                </c:pt>
                <c:pt idx="7">
                  <c:v>0.69286259034759989</c:v>
                </c:pt>
                <c:pt idx="8">
                  <c:v>0.73000000000000065</c:v>
                </c:pt>
                <c:pt idx="9">
                  <c:v>0.69897897798450193</c:v>
                </c:pt>
                <c:pt idx="10">
                  <c:v>0.86000000000000065</c:v>
                </c:pt>
                <c:pt idx="11">
                  <c:v>0.84214887458650312</c:v>
                </c:pt>
              </c:numCache>
            </c:numRef>
          </c:val>
        </c:ser>
        <c:ser>
          <c:idx val="1"/>
          <c:order val="1"/>
          <c:tx>
            <c:strRef>
              <c:f>Sheet1!$C$1</c:f>
              <c:strCache>
                <c:ptCount val="1"/>
                <c:pt idx="0">
                  <c:v>Have done less often</c:v>
                </c:pt>
              </c:strCache>
            </c:strRef>
          </c:tx>
          <c:spPr>
            <a:solidFill>
              <a:srgbClr val="B24340"/>
            </a:solidFill>
          </c:spPr>
          <c:dLbls>
            <c:txPr>
              <a:bodyPr/>
              <a:lstStyle/>
              <a:p>
                <a:pPr algn="ctr">
                  <a:defRPr lang="en-GB" sz="1200" b="1" i="0" u="none" strike="noStrike" kern="1200" baseline="0">
                    <a:solidFill>
                      <a:schemeClr val="bg1"/>
                    </a:solidFill>
                    <a:latin typeface="Arial" pitchFamily="34" charset="0"/>
                    <a:ea typeface="+mn-ea"/>
                    <a:cs typeface="Arial" pitchFamily="34" charset="0"/>
                  </a:defRPr>
                </a:pPr>
                <a:endParaRPr lang="en-US"/>
              </a:p>
            </c:txPr>
            <c:showVal val="1"/>
          </c:dLbls>
          <c:cat>
            <c:numRef>
              <c:f>Sheet1!$A$2:$A$13</c:f>
              <c:numCache>
                <c:formatCode>General</c:formatCode>
                <c:ptCount val="12"/>
                <c:pt idx="0">
                  <c:v>2015</c:v>
                </c:pt>
                <c:pt idx="1">
                  <c:v>2016</c:v>
                </c:pt>
                <c:pt idx="2">
                  <c:v>2015</c:v>
                </c:pt>
                <c:pt idx="3">
                  <c:v>2016</c:v>
                </c:pt>
                <c:pt idx="4">
                  <c:v>2015</c:v>
                </c:pt>
                <c:pt idx="5">
                  <c:v>2016</c:v>
                </c:pt>
                <c:pt idx="6">
                  <c:v>2015</c:v>
                </c:pt>
                <c:pt idx="7">
                  <c:v>2016</c:v>
                </c:pt>
                <c:pt idx="8">
                  <c:v>2015</c:v>
                </c:pt>
                <c:pt idx="9">
                  <c:v>2016</c:v>
                </c:pt>
                <c:pt idx="10">
                  <c:v>2015</c:v>
                </c:pt>
                <c:pt idx="11">
                  <c:v>2016</c:v>
                </c:pt>
              </c:numCache>
            </c:numRef>
          </c:cat>
          <c:val>
            <c:numRef>
              <c:f>Sheet1!$C$2:$C$13</c:f>
              <c:numCache>
                <c:formatCode>0%</c:formatCode>
                <c:ptCount val="12"/>
                <c:pt idx="0">
                  <c:v>0.14000000000000001</c:v>
                </c:pt>
                <c:pt idx="1">
                  <c:v>0.13461441948670039</c:v>
                </c:pt>
                <c:pt idx="2">
                  <c:v>0.17</c:v>
                </c:pt>
                <c:pt idx="3">
                  <c:v>0.13969988545980039</c:v>
                </c:pt>
                <c:pt idx="4">
                  <c:v>0.14000000000000001</c:v>
                </c:pt>
                <c:pt idx="5">
                  <c:v>0.1298119114638</c:v>
                </c:pt>
                <c:pt idx="6">
                  <c:v>7.0000000000000021E-2</c:v>
                </c:pt>
                <c:pt idx="7">
                  <c:v>9.4431706795660028E-2</c:v>
                </c:pt>
                <c:pt idx="8">
                  <c:v>7.0000000000000021E-2</c:v>
                </c:pt>
                <c:pt idx="9">
                  <c:v>6.9971477133850019E-2</c:v>
                </c:pt>
                <c:pt idx="10">
                  <c:v>4.0000000000000022E-2</c:v>
                </c:pt>
                <c:pt idx="11">
                  <c:v>4.6902134075519998E-2</c:v>
                </c:pt>
              </c:numCache>
            </c:numRef>
          </c:val>
        </c:ser>
        <c:ser>
          <c:idx val="2"/>
          <c:order val="2"/>
          <c:tx>
            <c:strRef>
              <c:f>Sheet1!$D$1</c:f>
              <c:strCache>
                <c:ptCount val="1"/>
                <c:pt idx="0">
                  <c:v>The same</c:v>
                </c:pt>
              </c:strCache>
            </c:strRef>
          </c:tx>
          <c:spPr>
            <a:solidFill>
              <a:schemeClr val="accent1"/>
            </a:solidFill>
          </c:spPr>
          <c:dLbls>
            <c:txPr>
              <a:bodyPr/>
              <a:lstStyle/>
              <a:p>
                <a:pPr algn="ctr">
                  <a:defRPr lang="en-GB" sz="1200" b="1" i="0" u="none" strike="noStrike" kern="1200" baseline="0">
                    <a:solidFill>
                      <a:schemeClr val="bg1"/>
                    </a:solidFill>
                    <a:latin typeface="Arial" pitchFamily="34" charset="0"/>
                    <a:ea typeface="+mn-ea"/>
                    <a:cs typeface="Arial" pitchFamily="34" charset="0"/>
                  </a:defRPr>
                </a:pPr>
                <a:endParaRPr lang="en-US"/>
              </a:p>
            </c:txPr>
            <c:showVal val="1"/>
          </c:dLbls>
          <c:cat>
            <c:numRef>
              <c:f>Sheet1!$A$2:$A$13</c:f>
              <c:numCache>
                <c:formatCode>General</c:formatCode>
                <c:ptCount val="12"/>
                <c:pt idx="0">
                  <c:v>2015</c:v>
                </c:pt>
                <c:pt idx="1">
                  <c:v>2016</c:v>
                </c:pt>
                <c:pt idx="2">
                  <c:v>2015</c:v>
                </c:pt>
                <c:pt idx="3">
                  <c:v>2016</c:v>
                </c:pt>
                <c:pt idx="4">
                  <c:v>2015</c:v>
                </c:pt>
                <c:pt idx="5">
                  <c:v>2016</c:v>
                </c:pt>
                <c:pt idx="6">
                  <c:v>2015</c:v>
                </c:pt>
                <c:pt idx="7">
                  <c:v>2016</c:v>
                </c:pt>
                <c:pt idx="8">
                  <c:v>2015</c:v>
                </c:pt>
                <c:pt idx="9">
                  <c:v>2016</c:v>
                </c:pt>
                <c:pt idx="10">
                  <c:v>2015</c:v>
                </c:pt>
                <c:pt idx="11">
                  <c:v>2016</c:v>
                </c:pt>
              </c:numCache>
            </c:numRef>
          </c:cat>
          <c:val>
            <c:numRef>
              <c:f>Sheet1!$D$2:$D$13</c:f>
              <c:numCache>
                <c:formatCode>0%</c:formatCode>
                <c:ptCount val="12"/>
                <c:pt idx="0">
                  <c:v>0.36000000000000032</c:v>
                </c:pt>
                <c:pt idx="1">
                  <c:v>0.37979322126819975</c:v>
                </c:pt>
                <c:pt idx="2">
                  <c:v>0.30000000000000032</c:v>
                </c:pt>
                <c:pt idx="3">
                  <c:v>0.32359431497400126</c:v>
                </c:pt>
                <c:pt idx="4">
                  <c:v>0.29000000000000031</c:v>
                </c:pt>
                <c:pt idx="5">
                  <c:v>0.29110626856029997</c:v>
                </c:pt>
                <c:pt idx="6">
                  <c:v>0.15000000000000024</c:v>
                </c:pt>
                <c:pt idx="7">
                  <c:v>0.14154709054710093</c:v>
                </c:pt>
                <c:pt idx="8">
                  <c:v>0.14000000000000001</c:v>
                </c:pt>
                <c:pt idx="9">
                  <c:v>0.15262590450250021</c:v>
                </c:pt>
                <c:pt idx="10">
                  <c:v>7.0000000000000021E-2</c:v>
                </c:pt>
                <c:pt idx="11">
                  <c:v>8.5894841112800463E-2</c:v>
                </c:pt>
              </c:numCache>
            </c:numRef>
          </c:val>
        </c:ser>
        <c:ser>
          <c:idx val="3"/>
          <c:order val="3"/>
          <c:tx>
            <c:strRef>
              <c:f>Sheet1!$E$1</c:f>
              <c:strCache>
                <c:ptCount val="1"/>
                <c:pt idx="0">
                  <c:v>Have done more often</c:v>
                </c:pt>
              </c:strCache>
            </c:strRef>
          </c:tx>
          <c:spPr>
            <a:solidFill>
              <a:srgbClr val="77933C"/>
            </a:solidFill>
          </c:spPr>
          <c:dLbls>
            <c:dLbl>
              <c:idx val="10"/>
              <c:spPr/>
              <c:txPr>
                <a:bodyPr/>
                <a:lstStyle/>
                <a:p>
                  <a:pPr algn="ctr">
                    <a:defRPr lang="en-GB" sz="900" b="1" i="0" u="none" strike="noStrike" kern="1200" baseline="0">
                      <a:solidFill>
                        <a:schemeClr val="bg1"/>
                      </a:solidFill>
                      <a:latin typeface="Arial" pitchFamily="34" charset="0"/>
                      <a:ea typeface="+mn-ea"/>
                      <a:cs typeface="Arial" pitchFamily="34" charset="0"/>
                    </a:defRPr>
                  </a:pPr>
                  <a:endParaRPr lang="en-US"/>
                </a:p>
              </c:txPr>
            </c:dLbl>
            <c:dLbl>
              <c:idx val="11"/>
              <c:spPr/>
              <c:txPr>
                <a:bodyPr/>
                <a:lstStyle/>
                <a:p>
                  <a:pPr algn="ctr">
                    <a:defRPr lang="en-GB" sz="900" b="1" i="0" u="none" strike="noStrike" kern="1200" baseline="0">
                      <a:solidFill>
                        <a:schemeClr val="bg1"/>
                      </a:solidFill>
                      <a:latin typeface="Arial" pitchFamily="34" charset="0"/>
                      <a:ea typeface="+mn-ea"/>
                      <a:cs typeface="Arial" pitchFamily="34" charset="0"/>
                    </a:defRPr>
                  </a:pPr>
                  <a:endParaRPr lang="en-US"/>
                </a:p>
              </c:txPr>
            </c:dLbl>
            <c:txPr>
              <a:bodyPr/>
              <a:lstStyle/>
              <a:p>
                <a:pPr algn="ctr">
                  <a:defRPr lang="en-GB" sz="1200" b="1" i="0" u="none" strike="noStrike" kern="1200" baseline="0">
                    <a:solidFill>
                      <a:schemeClr val="bg1"/>
                    </a:solidFill>
                    <a:latin typeface="Arial" pitchFamily="34" charset="0"/>
                    <a:ea typeface="+mn-ea"/>
                    <a:cs typeface="Arial" pitchFamily="34" charset="0"/>
                  </a:defRPr>
                </a:pPr>
                <a:endParaRPr lang="en-US"/>
              </a:p>
            </c:txPr>
            <c:showVal val="1"/>
          </c:dLbls>
          <c:cat>
            <c:numRef>
              <c:f>Sheet1!$A$2:$A$13</c:f>
              <c:numCache>
                <c:formatCode>General</c:formatCode>
                <c:ptCount val="12"/>
                <c:pt idx="0">
                  <c:v>2015</c:v>
                </c:pt>
                <c:pt idx="1">
                  <c:v>2016</c:v>
                </c:pt>
                <c:pt idx="2">
                  <c:v>2015</c:v>
                </c:pt>
                <c:pt idx="3">
                  <c:v>2016</c:v>
                </c:pt>
                <c:pt idx="4">
                  <c:v>2015</c:v>
                </c:pt>
                <c:pt idx="5">
                  <c:v>2016</c:v>
                </c:pt>
                <c:pt idx="6">
                  <c:v>2015</c:v>
                </c:pt>
                <c:pt idx="7">
                  <c:v>2016</c:v>
                </c:pt>
                <c:pt idx="8">
                  <c:v>2015</c:v>
                </c:pt>
                <c:pt idx="9">
                  <c:v>2016</c:v>
                </c:pt>
                <c:pt idx="10">
                  <c:v>2015</c:v>
                </c:pt>
                <c:pt idx="11">
                  <c:v>2016</c:v>
                </c:pt>
              </c:numCache>
            </c:numRef>
          </c:cat>
          <c:val>
            <c:numRef>
              <c:f>Sheet1!$E$2:$E$13</c:f>
              <c:numCache>
                <c:formatCode>0%</c:formatCode>
                <c:ptCount val="12"/>
                <c:pt idx="0">
                  <c:v>0.28000000000000008</c:v>
                </c:pt>
                <c:pt idx="1">
                  <c:v>0.28367496863740127</c:v>
                </c:pt>
                <c:pt idx="2">
                  <c:v>0.19</c:v>
                </c:pt>
                <c:pt idx="3">
                  <c:v>0.18982695486869999</c:v>
                </c:pt>
                <c:pt idx="4">
                  <c:v>0.15000000000000024</c:v>
                </c:pt>
                <c:pt idx="5">
                  <c:v>0.17997109288650051</c:v>
                </c:pt>
                <c:pt idx="6">
                  <c:v>7.0000000000000021E-2</c:v>
                </c:pt>
                <c:pt idx="7">
                  <c:v>7.1158612309660002E-2</c:v>
                </c:pt>
                <c:pt idx="8">
                  <c:v>6.0000000000000032E-2</c:v>
                </c:pt>
                <c:pt idx="9">
                  <c:v>7.8423640379140014E-2</c:v>
                </c:pt>
                <c:pt idx="10">
                  <c:v>3.0000000000000002E-2</c:v>
                </c:pt>
                <c:pt idx="11">
                  <c:v>2.5054150225160002E-2</c:v>
                </c:pt>
              </c:numCache>
            </c:numRef>
          </c:val>
        </c:ser>
        <c:gapWidth val="40"/>
        <c:overlap val="100"/>
        <c:axId val="149858944"/>
        <c:axId val="149950848"/>
      </c:barChart>
      <c:catAx>
        <c:axId val="149858944"/>
        <c:scaling>
          <c:orientation val="minMax"/>
        </c:scaling>
        <c:axPos val="b"/>
        <c:numFmt formatCode="General" sourceLinked="1"/>
        <c:tickLblPos val="nextTo"/>
        <c:spPr>
          <a:ln>
            <a:noFill/>
          </a:ln>
        </c:spPr>
        <c:txPr>
          <a:bodyPr/>
          <a:lstStyle/>
          <a:p>
            <a:pPr>
              <a:defRPr lang="en-GB" sz="1200">
                <a:solidFill>
                  <a:srgbClr val="000000"/>
                </a:solidFill>
                <a:latin typeface="Arial" pitchFamily="34" charset="0"/>
                <a:cs typeface="Arial" pitchFamily="34" charset="0"/>
              </a:defRPr>
            </a:pPr>
            <a:endParaRPr lang="en-US"/>
          </a:p>
        </c:txPr>
        <c:crossAx val="149950848"/>
        <c:crosses val="autoZero"/>
        <c:auto val="1"/>
        <c:lblAlgn val="ctr"/>
        <c:lblOffset val="100"/>
      </c:catAx>
      <c:valAx>
        <c:axId val="149950848"/>
        <c:scaling>
          <c:orientation val="minMax"/>
        </c:scaling>
        <c:delete val="1"/>
        <c:axPos val="l"/>
        <c:numFmt formatCode="0%" sourceLinked="1"/>
        <c:tickLblPos val="none"/>
        <c:crossAx val="149858944"/>
        <c:crosses val="autoZero"/>
        <c:crossBetween val="between"/>
      </c:valAx>
    </c:plotArea>
    <c:legend>
      <c:legendPos val="t"/>
      <c:layout>
        <c:manualLayout>
          <c:xMode val="edge"/>
          <c:yMode val="edge"/>
          <c:x val="0"/>
          <c:y val="2.8600425778517111E-2"/>
          <c:w val="1"/>
          <c:h val="4.8775349747463767E-2"/>
        </c:manualLayout>
      </c:layout>
      <c:txPr>
        <a:bodyPr/>
        <a:lstStyle/>
        <a:p>
          <a:pPr>
            <a:defRPr lang="en-GB" sz="1200">
              <a:latin typeface="Arial" pitchFamily="34" charset="0"/>
              <a:cs typeface="Arial" pitchFamily="34" charset="0"/>
            </a:defRPr>
          </a:pPr>
          <a:endParaRPr lang="en-US"/>
        </a:p>
      </c:txPr>
    </c:legend>
    <c:plotVisOnly val="1"/>
  </c:chart>
  <c:txPr>
    <a:bodyPr/>
    <a:lstStyle/>
    <a:p>
      <a:pPr>
        <a:defRPr sz="1800"/>
      </a:pPr>
      <a:endParaRPr lang="en-US"/>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424"/>
          <c:h val="0.88587869321711066"/>
        </c:manualLayout>
      </c:layout>
      <c:barChart>
        <c:barDir val="bar"/>
        <c:grouping val="clustered"/>
        <c:ser>
          <c:idx val="0"/>
          <c:order val="0"/>
          <c:tx>
            <c:strRef>
              <c:f>Sheet1!$B$1</c:f>
              <c:strCache>
                <c:ptCount val="1"/>
                <c:pt idx="0">
                  <c:v>Series 1</c:v>
                </c:pt>
              </c:strCache>
            </c:strRef>
          </c:tx>
          <c:spPr>
            <a:solidFill>
              <a:schemeClr val="tx1">
                <a:lumMod val="50000"/>
                <a:lumOff val="50000"/>
              </a:schemeClr>
            </a:solidFill>
          </c:spPr>
          <c:dLbls>
            <c:txPr>
              <a:bodyPr/>
              <a:lstStyle/>
              <a:p>
                <a:pPr>
                  <a:defRPr lang="en-GB" b="0" i="0">
                    <a:latin typeface="Arial" pitchFamily="34" charset="0"/>
                    <a:cs typeface="Arial" pitchFamily="34" charset="0"/>
                  </a:defRPr>
                </a:pPr>
                <a:endParaRPr lang="en-US"/>
              </a:p>
            </c:txPr>
            <c:showVal val="1"/>
          </c:dLbls>
          <c:cat>
            <c:strRef>
              <c:f>Sheet1!$A$2:$A$8</c:f>
              <c:strCache>
                <c:ptCount val="7"/>
                <c:pt idx="0">
                  <c:v>No affordable parking</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2.8616891019270001E-2</c:v>
                </c:pt>
                <c:pt idx="1">
                  <c:v>8.3764876177200631E-2</c:v>
                </c:pt>
                <c:pt idx="2">
                  <c:v>0.1385367798389</c:v>
                </c:pt>
                <c:pt idx="3">
                  <c:v>0.20362635709530036</c:v>
                </c:pt>
                <c:pt idx="4">
                  <c:v>0.22151945307740081</c:v>
                </c:pt>
                <c:pt idx="5">
                  <c:v>0.26209526994270038</c:v>
                </c:pt>
                <c:pt idx="6">
                  <c:v>0.44082759353020085</c:v>
                </c:pt>
              </c:numCache>
            </c:numRef>
          </c:val>
        </c:ser>
        <c:gapWidth val="35"/>
        <c:axId val="150010112"/>
        <c:axId val="150024192"/>
      </c:barChart>
      <c:catAx>
        <c:axId val="150010112"/>
        <c:scaling>
          <c:orientation val="minMax"/>
        </c:scaling>
        <c:delete val="1"/>
        <c:axPos val="l"/>
        <c:tickLblPos val="none"/>
        <c:crossAx val="150024192"/>
        <c:crosses val="autoZero"/>
        <c:auto val="1"/>
        <c:lblAlgn val="l"/>
        <c:lblOffset val="100"/>
      </c:catAx>
      <c:valAx>
        <c:axId val="150024192"/>
        <c:scaling>
          <c:orientation val="minMax"/>
          <c:max val="1"/>
          <c:min val="0"/>
        </c:scaling>
        <c:delete val="1"/>
        <c:axPos val="b"/>
        <c:numFmt formatCode="0%" sourceLinked="1"/>
        <c:tickLblPos val="none"/>
        <c:crossAx val="150010112"/>
        <c:crosses val="autoZero"/>
        <c:crossBetween val="between"/>
      </c:valAx>
    </c:plotArea>
    <c:plotVisOnly val="1"/>
  </c:chart>
  <c:txPr>
    <a:bodyPr/>
    <a:lstStyle/>
    <a:p>
      <a:pPr>
        <a:defRPr sz="1000"/>
      </a:pPr>
      <a:endParaRPr lang="en-US"/>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424"/>
          <c:h val="0.88587869321711066"/>
        </c:manualLayout>
      </c:layout>
      <c:barChart>
        <c:barDir val="bar"/>
        <c:grouping val="clustered"/>
        <c:ser>
          <c:idx val="0"/>
          <c:order val="0"/>
          <c:tx>
            <c:strRef>
              <c:f>Sheet1!$B$1</c:f>
              <c:strCache>
                <c:ptCount val="1"/>
                <c:pt idx="0">
                  <c:v>Series 1</c:v>
                </c:pt>
              </c:strCache>
            </c:strRef>
          </c:tx>
          <c:spPr>
            <a:solidFill>
              <a:schemeClr val="tx1">
                <a:lumMod val="50000"/>
                <a:lumOff val="50000"/>
              </a:schemeClr>
            </a:solidFill>
          </c:spPr>
          <c:dLbls>
            <c:txPr>
              <a:bodyPr/>
              <a:lstStyle/>
              <a:p>
                <a:pPr>
                  <a:defRPr lang="en-GB" b="0">
                    <a:latin typeface="Arial" pitchFamily="34" charset="0"/>
                    <a:cs typeface="Arial" pitchFamily="34" charset="0"/>
                  </a:defRPr>
                </a:pPr>
                <a:endParaRPr lang="en-US"/>
              </a:p>
            </c:txPr>
            <c:showVal val="1"/>
          </c:dLbls>
          <c:cat>
            <c:strRef>
              <c:f>Sheet1!$A$2:$A$8</c:f>
              <c:strCache>
                <c:ptCount val="7"/>
                <c:pt idx="0">
                  <c:v>no affordable parking</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0.13564950246970001</c:v>
                </c:pt>
                <c:pt idx="1">
                  <c:v>0.134153199291</c:v>
                </c:pt>
                <c:pt idx="2">
                  <c:v>7.1189373236440007E-2</c:v>
                </c:pt>
                <c:pt idx="3">
                  <c:v>0.10141621878860023</c:v>
                </c:pt>
                <c:pt idx="4">
                  <c:v>0.18814570367100039</c:v>
                </c:pt>
                <c:pt idx="5">
                  <c:v>9.0447026517390006E-2</c:v>
                </c:pt>
                <c:pt idx="6">
                  <c:v>0.44205323476519903</c:v>
                </c:pt>
              </c:numCache>
            </c:numRef>
          </c:val>
        </c:ser>
        <c:gapWidth val="35"/>
        <c:axId val="150076416"/>
        <c:axId val="150078208"/>
      </c:barChart>
      <c:catAx>
        <c:axId val="150076416"/>
        <c:scaling>
          <c:orientation val="minMax"/>
        </c:scaling>
        <c:delete val="1"/>
        <c:axPos val="l"/>
        <c:tickLblPos val="none"/>
        <c:crossAx val="150078208"/>
        <c:crosses val="autoZero"/>
        <c:auto val="1"/>
        <c:lblAlgn val="l"/>
        <c:lblOffset val="100"/>
      </c:catAx>
      <c:valAx>
        <c:axId val="150078208"/>
        <c:scaling>
          <c:orientation val="minMax"/>
          <c:max val="1"/>
          <c:min val="0"/>
        </c:scaling>
        <c:delete val="1"/>
        <c:axPos val="b"/>
        <c:numFmt formatCode="0%" sourceLinked="1"/>
        <c:tickLblPos val="none"/>
        <c:crossAx val="150076416"/>
        <c:crosses val="autoZero"/>
        <c:crossBetween val="between"/>
      </c:valAx>
    </c:plotArea>
    <c:plotVisOnly val="1"/>
  </c:chart>
  <c:txPr>
    <a:bodyPr/>
    <a:lstStyle/>
    <a:p>
      <a:pPr>
        <a:defRPr sz="1000"/>
      </a:pPr>
      <a:endParaRPr lang="en-US"/>
    </a:p>
  </c:txPr>
  <c:externalData r:id="rId1"/>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424"/>
          <c:h val="0.88587869321711066"/>
        </c:manualLayout>
      </c:layout>
      <c:barChart>
        <c:barDir val="bar"/>
        <c:grouping val="clustered"/>
        <c:ser>
          <c:idx val="0"/>
          <c:order val="0"/>
          <c:tx>
            <c:strRef>
              <c:f>Sheet1!$B$1</c:f>
              <c:strCache>
                <c:ptCount val="1"/>
                <c:pt idx="0">
                  <c:v>Series 1</c:v>
                </c:pt>
              </c:strCache>
            </c:strRef>
          </c:tx>
          <c:spPr>
            <a:solidFill>
              <a:schemeClr val="tx1">
                <a:lumMod val="50000"/>
                <a:lumOff val="50000"/>
              </a:schemeClr>
            </a:solidFill>
          </c:spPr>
          <c:dLbls>
            <c:txPr>
              <a:bodyPr/>
              <a:lstStyle/>
              <a:p>
                <a:pPr>
                  <a:defRPr lang="en-GB" b="0">
                    <a:latin typeface="Arial" pitchFamily="34" charset="0"/>
                    <a:cs typeface="Arial" pitchFamily="34" charset="0"/>
                  </a:defRPr>
                </a:pPr>
                <a:endParaRPr lang="en-US"/>
              </a:p>
            </c:txPr>
            <c:showVal val="1"/>
          </c:dLbls>
          <c:cat>
            <c:strRef>
              <c:f>Sheet1!$A$2:$A$8</c:f>
              <c:strCache>
                <c:ptCount val="7"/>
                <c:pt idx="0">
                  <c:v>No affordable parking</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3.7815821933150001E-2</c:v>
                </c:pt>
                <c:pt idx="1">
                  <c:v>3.3019644510420006E-2</c:v>
                </c:pt>
                <c:pt idx="2">
                  <c:v>5.0632603150980143E-2</c:v>
                </c:pt>
                <c:pt idx="3">
                  <c:v>0.12992043348520058</c:v>
                </c:pt>
                <c:pt idx="4">
                  <c:v>0.19104564325699999</c:v>
                </c:pt>
                <c:pt idx="5">
                  <c:v>0.29159950307410032</c:v>
                </c:pt>
                <c:pt idx="6">
                  <c:v>0.46235734124990097</c:v>
                </c:pt>
              </c:numCache>
            </c:numRef>
          </c:val>
        </c:ser>
        <c:gapWidth val="35"/>
        <c:axId val="150110208"/>
        <c:axId val="150111744"/>
      </c:barChart>
      <c:catAx>
        <c:axId val="150110208"/>
        <c:scaling>
          <c:orientation val="minMax"/>
        </c:scaling>
        <c:delete val="1"/>
        <c:axPos val="l"/>
        <c:tickLblPos val="none"/>
        <c:crossAx val="150111744"/>
        <c:crosses val="autoZero"/>
        <c:auto val="1"/>
        <c:lblAlgn val="l"/>
        <c:lblOffset val="100"/>
      </c:catAx>
      <c:valAx>
        <c:axId val="150111744"/>
        <c:scaling>
          <c:orientation val="minMax"/>
          <c:max val="1"/>
          <c:min val="0"/>
        </c:scaling>
        <c:delete val="1"/>
        <c:axPos val="b"/>
        <c:numFmt formatCode="0%" sourceLinked="1"/>
        <c:tickLblPos val="none"/>
        <c:crossAx val="150110208"/>
        <c:crosses val="autoZero"/>
        <c:crossBetween val="between"/>
      </c:valAx>
    </c:plotArea>
    <c:plotVisOnly val="1"/>
  </c:chart>
  <c:txPr>
    <a:bodyPr/>
    <a:lstStyle/>
    <a:p>
      <a:pPr>
        <a:defRPr sz="1000"/>
      </a:pPr>
      <a:endParaRPr lang="en-US"/>
    </a:p>
  </c:txPr>
  <c:externalData r:id="rId1"/>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1.3997562881020275E-3"/>
          <c:y val="0.16574115916621146"/>
          <c:w val="0.98180316825467351"/>
          <c:h val="0.52259727880272611"/>
        </c:manualLayout>
      </c:layout>
      <c:barChart>
        <c:barDir val="col"/>
        <c:grouping val="percentStacked"/>
        <c:ser>
          <c:idx val="0"/>
          <c:order val="0"/>
          <c:tx>
            <c:strRef>
              <c:f>Sheet1!$B$1</c:f>
              <c:strCache>
                <c:ptCount val="1"/>
                <c:pt idx="0">
                  <c:v>Have not done in the past 12 months </c:v>
                </c:pt>
              </c:strCache>
            </c:strRef>
          </c:tx>
          <c:spPr>
            <a:solidFill>
              <a:schemeClr val="bg1">
                <a:lumMod val="75000"/>
              </a:schemeClr>
            </a:solidFill>
            <a:ln>
              <a:noFill/>
            </a:ln>
          </c:spPr>
          <c:dLbls>
            <c:spPr>
              <a:noFill/>
              <a:ln>
                <a:noFill/>
              </a:ln>
              <a:effectLst/>
            </c:spPr>
            <c:txPr>
              <a:bodyPr/>
              <a:lstStyle/>
              <a:p>
                <a:pPr>
                  <a:defRPr lang="en-GB" sz="9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Sheet1!$A$2:$A$8</c:f>
              <c:strCache>
                <c:ptCount val="7"/>
                <c:pt idx="0">
                  <c:v>Left the car at home 
and walked</c:v>
                </c:pt>
                <c:pt idx="1">
                  <c:v>Left the car at home 
and used public 
transport for short journeys</c:v>
                </c:pt>
                <c:pt idx="2">
                  <c:v>Left the car at home 
and used public 
transport for long journeys</c:v>
                </c:pt>
                <c:pt idx="3">
                  <c:v>Left the car at home 
and cycled</c:v>
                </c:pt>
                <c:pt idx="4">
                  <c:v>Left car at home 
and used a taxi</c:v>
                </c:pt>
                <c:pt idx="5">
                  <c:v>Car sharing with colleagues</c:v>
                </c:pt>
                <c:pt idx="6">
                  <c:v>Used a car club (e.g. Street Car, Zip Car, etc.)</c:v>
                </c:pt>
              </c:strCache>
            </c:strRef>
          </c:cat>
          <c:val>
            <c:numRef>
              <c:f>Sheet1!$B$2:$B$8</c:f>
              <c:numCache>
                <c:formatCode>0%</c:formatCode>
                <c:ptCount val="7"/>
                <c:pt idx="0">
                  <c:v>0.20191739060760075</c:v>
                </c:pt>
                <c:pt idx="1">
                  <c:v>0.34687884469750097</c:v>
                </c:pt>
                <c:pt idx="2">
                  <c:v>0.3991107270894021</c:v>
                </c:pt>
                <c:pt idx="3">
                  <c:v>0.69897897798450193</c:v>
                </c:pt>
                <c:pt idx="4">
                  <c:v>0.58382576324699997</c:v>
                </c:pt>
                <c:pt idx="5">
                  <c:v>0.69286259034759989</c:v>
                </c:pt>
                <c:pt idx="6">
                  <c:v>0.84214887458650312</c:v>
                </c:pt>
              </c:numCache>
            </c:numRef>
          </c:val>
        </c:ser>
        <c:ser>
          <c:idx val="1"/>
          <c:order val="1"/>
          <c:tx>
            <c:strRef>
              <c:f>Sheet1!$C$1</c:f>
              <c:strCache>
                <c:ptCount val="1"/>
                <c:pt idx="0">
                  <c:v>Have done less often</c:v>
                </c:pt>
              </c:strCache>
            </c:strRef>
          </c:tx>
          <c:spPr>
            <a:solidFill>
              <a:srgbClr val="B24340"/>
            </a:solidFill>
            <a:ln>
              <a:noFill/>
            </a:ln>
          </c:spPr>
          <c:dLbls>
            <c:txPr>
              <a:bodyPr/>
              <a:lstStyle/>
              <a:p>
                <a:pPr algn="ctr">
                  <a:defRPr lang="en-GB" sz="900" b="1" i="0" u="none" strike="noStrike" kern="1200" baseline="0">
                    <a:solidFill>
                      <a:prstClr val="white"/>
                    </a:solidFill>
                    <a:latin typeface="Arial" pitchFamily="34" charset="0"/>
                    <a:ea typeface="+mn-ea"/>
                    <a:cs typeface="Arial" pitchFamily="34" charset="0"/>
                  </a:defRPr>
                </a:pPr>
                <a:endParaRPr lang="en-US"/>
              </a:p>
            </c:txPr>
            <c:showVal val="1"/>
          </c:dLbls>
          <c:cat>
            <c:strRef>
              <c:f>Sheet1!$A$2:$A$8</c:f>
              <c:strCache>
                <c:ptCount val="7"/>
                <c:pt idx="0">
                  <c:v>Left the car at home 
and walked</c:v>
                </c:pt>
                <c:pt idx="1">
                  <c:v>Left the car at home 
and used public 
transport for short journeys</c:v>
                </c:pt>
                <c:pt idx="2">
                  <c:v>Left the car at home 
and used public 
transport for long journeys</c:v>
                </c:pt>
                <c:pt idx="3">
                  <c:v>Left the car at home 
and cycled</c:v>
                </c:pt>
                <c:pt idx="4">
                  <c:v>Left car at home 
and used a taxi</c:v>
                </c:pt>
                <c:pt idx="5">
                  <c:v>Car sharing with colleagues</c:v>
                </c:pt>
                <c:pt idx="6">
                  <c:v>Used a car club (e.g. Street Car, Zip Car, etc.)</c:v>
                </c:pt>
              </c:strCache>
            </c:strRef>
          </c:cat>
          <c:val>
            <c:numRef>
              <c:f>Sheet1!$C$2:$C$8</c:f>
              <c:numCache>
                <c:formatCode>0%</c:formatCode>
                <c:ptCount val="7"/>
                <c:pt idx="0">
                  <c:v>0.13461441948670039</c:v>
                </c:pt>
                <c:pt idx="1">
                  <c:v>0.13969988545980039</c:v>
                </c:pt>
                <c:pt idx="2">
                  <c:v>0.1298119114638</c:v>
                </c:pt>
                <c:pt idx="3">
                  <c:v>6.9971477133850019E-2</c:v>
                </c:pt>
                <c:pt idx="4">
                  <c:v>0.12764313116270051</c:v>
                </c:pt>
                <c:pt idx="5">
                  <c:v>9.4431706795660028E-2</c:v>
                </c:pt>
                <c:pt idx="6">
                  <c:v>4.6902134075519998E-2</c:v>
                </c:pt>
              </c:numCache>
            </c:numRef>
          </c:val>
        </c:ser>
        <c:ser>
          <c:idx val="2"/>
          <c:order val="2"/>
          <c:tx>
            <c:strRef>
              <c:f>Sheet1!$D$1</c:f>
              <c:strCache>
                <c:ptCount val="1"/>
                <c:pt idx="0">
                  <c:v>The same</c:v>
                </c:pt>
              </c:strCache>
            </c:strRef>
          </c:tx>
          <c:spPr>
            <a:solidFill>
              <a:schemeClr val="accent1"/>
            </a:solidFill>
            <a:ln>
              <a:noFill/>
            </a:ln>
          </c:spPr>
          <c:dLbls>
            <c:txPr>
              <a:bodyPr/>
              <a:lstStyle/>
              <a:p>
                <a:pPr algn="ctr">
                  <a:defRPr lang="en-GB" sz="900" b="1" i="0" u="none" strike="noStrike" kern="1200" baseline="0">
                    <a:solidFill>
                      <a:prstClr val="white"/>
                    </a:solidFill>
                    <a:latin typeface="Arial" pitchFamily="34" charset="0"/>
                    <a:ea typeface="+mn-ea"/>
                    <a:cs typeface="Arial" pitchFamily="34" charset="0"/>
                  </a:defRPr>
                </a:pPr>
                <a:endParaRPr lang="en-US"/>
              </a:p>
            </c:txPr>
            <c:showVal val="1"/>
          </c:dLbls>
          <c:cat>
            <c:strRef>
              <c:f>Sheet1!$A$2:$A$8</c:f>
              <c:strCache>
                <c:ptCount val="7"/>
                <c:pt idx="0">
                  <c:v>Left the car at home 
and walked</c:v>
                </c:pt>
                <c:pt idx="1">
                  <c:v>Left the car at home 
and used public 
transport for short journeys</c:v>
                </c:pt>
                <c:pt idx="2">
                  <c:v>Left the car at home 
and used public 
transport for long journeys</c:v>
                </c:pt>
                <c:pt idx="3">
                  <c:v>Left the car at home 
and cycled</c:v>
                </c:pt>
                <c:pt idx="4">
                  <c:v>Left car at home 
and used a taxi</c:v>
                </c:pt>
                <c:pt idx="5">
                  <c:v>Car sharing with colleagues</c:v>
                </c:pt>
                <c:pt idx="6">
                  <c:v>Used a car club (e.g. Street Car, Zip Car, etc.)</c:v>
                </c:pt>
              </c:strCache>
            </c:strRef>
          </c:cat>
          <c:val>
            <c:numRef>
              <c:f>Sheet1!$D$2:$D$8</c:f>
              <c:numCache>
                <c:formatCode>0%</c:formatCode>
                <c:ptCount val="7"/>
                <c:pt idx="0">
                  <c:v>0.37979322126819975</c:v>
                </c:pt>
                <c:pt idx="1">
                  <c:v>0.32359431497400126</c:v>
                </c:pt>
                <c:pt idx="2">
                  <c:v>0.29110626856029997</c:v>
                </c:pt>
                <c:pt idx="3">
                  <c:v>0.15262590450250021</c:v>
                </c:pt>
                <c:pt idx="4">
                  <c:v>0.21489962901170001</c:v>
                </c:pt>
                <c:pt idx="5">
                  <c:v>0.14154709054710093</c:v>
                </c:pt>
                <c:pt idx="6">
                  <c:v>8.5894841112800463E-2</c:v>
                </c:pt>
              </c:numCache>
            </c:numRef>
          </c:val>
        </c:ser>
        <c:ser>
          <c:idx val="3"/>
          <c:order val="3"/>
          <c:tx>
            <c:strRef>
              <c:f>Sheet1!$E$1</c:f>
              <c:strCache>
                <c:ptCount val="1"/>
                <c:pt idx="0">
                  <c:v>Have done more often</c:v>
                </c:pt>
              </c:strCache>
            </c:strRef>
          </c:tx>
          <c:spPr>
            <a:solidFill>
              <a:srgbClr val="77933C"/>
            </a:solidFill>
            <a:ln>
              <a:noFill/>
            </a:ln>
          </c:spPr>
          <c:dLbls>
            <c:txPr>
              <a:bodyPr/>
              <a:lstStyle/>
              <a:p>
                <a:pPr algn="ctr">
                  <a:defRPr lang="en-GB" sz="900" b="1" i="0" u="none" strike="noStrike" kern="1200" baseline="0">
                    <a:solidFill>
                      <a:prstClr val="white"/>
                    </a:solidFill>
                    <a:latin typeface="Arial" pitchFamily="34" charset="0"/>
                    <a:ea typeface="+mn-ea"/>
                    <a:cs typeface="Arial" pitchFamily="34" charset="0"/>
                  </a:defRPr>
                </a:pPr>
                <a:endParaRPr lang="en-US"/>
              </a:p>
            </c:txPr>
            <c:showVal val="1"/>
          </c:dLbls>
          <c:cat>
            <c:strRef>
              <c:f>Sheet1!$A$2:$A$8</c:f>
              <c:strCache>
                <c:ptCount val="7"/>
                <c:pt idx="0">
                  <c:v>Left the car at home 
and walked</c:v>
                </c:pt>
                <c:pt idx="1">
                  <c:v>Left the car at home 
and used public 
transport for short journeys</c:v>
                </c:pt>
                <c:pt idx="2">
                  <c:v>Left the car at home 
and used public 
transport for long journeys</c:v>
                </c:pt>
                <c:pt idx="3">
                  <c:v>Left the car at home 
and cycled</c:v>
                </c:pt>
                <c:pt idx="4">
                  <c:v>Left car at home 
and used a taxi</c:v>
                </c:pt>
                <c:pt idx="5">
                  <c:v>Car sharing with colleagues</c:v>
                </c:pt>
                <c:pt idx="6">
                  <c:v>Used a car club (e.g. Street Car, Zip Car, etc.)</c:v>
                </c:pt>
              </c:strCache>
            </c:strRef>
          </c:cat>
          <c:val>
            <c:numRef>
              <c:f>Sheet1!$E$2:$E$8</c:f>
              <c:numCache>
                <c:formatCode>0%</c:formatCode>
                <c:ptCount val="7"/>
                <c:pt idx="0">
                  <c:v>0.28367496863740127</c:v>
                </c:pt>
                <c:pt idx="1">
                  <c:v>0.18982695486869999</c:v>
                </c:pt>
                <c:pt idx="2">
                  <c:v>0.17997109288650051</c:v>
                </c:pt>
                <c:pt idx="3">
                  <c:v>7.8423640379140014E-2</c:v>
                </c:pt>
                <c:pt idx="4">
                  <c:v>7.3631476578659955E-2</c:v>
                </c:pt>
                <c:pt idx="5">
                  <c:v>7.1158612309660002E-2</c:v>
                </c:pt>
                <c:pt idx="6">
                  <c:v>2.5054150225160002E-2</c:v>
                </c:pt>
              </c:numCache>
            </c:numRef>
          </c:val>
        </c:ser>
        <c:gapWidth val="62"/>
        <c:overlap val="100"/>
        <c:axId val="150221952"/>
        <c:axId val="150223488"/>
      </c:barChart>
      <c:catAx>
        <c:axId val="150221952"/>
        <c:scaling>
          <c:orientation val="minMax"/>
        </c:scaling>
        <c:axPos val="b"/>
        <c:numFmt formatCode="General" sourceLinked="0"/>
        <c:tickLblPos val="nextTo"/>
        <c:spPr>
          <a:ln>
            <a:noFill/>
          </a:ln>
        </c:spPr>
        <c:txPr>
          <a:bodyPr/>
          <a:lstStyle/>
          <a:p>
            <a:pPr>
              <a:defRPr lang="en-GB" sz="900">
                <a:latin typeface="Arial" pitchFamily="34" charset="0"/>
                <a:cs typeface="Arial" pitchFamily="34" charset="0"/>
              </a:defRPr>
            </a:pPr>
            <a:endParaRPr lang="en-US"/>
          </a:p>
        </c:txPr>
        <c:crossAx val="150223488"/>
        <c:crosses val="autoZero"/>
        <c:auto val="1"/>
        <c:lblAlgn val="ctr"/>
        <c:lblOffset val="100"/>
      </c:catAx>
      <c:valAx>
        <c:axId val="150223488"/>
        <c:scaling>
          <c:orientation val="minMax"/>
        </c:scaling>
        <c:delete val="1"/>
        <c:axPos val="l"/>
        <c:numFmt formatCode="0%" sourceLinked="1"/>
        <c:tickLblPos val="none"/>
        <c:crossAx val="150221952"/>
        <c:crosses val="autoZero"/>
        <c:crossBetween val="between"/>
      </c:valAx>
    </c:plotArea>
    <c:legend>
      <c:legendPos val="t"/>
      <c:layout>
        <c:manualLayout>
          <c:xMode val="edge"/>
          <c:yMode val="edge"/>
          <c:x val="0"/>
          <c:y val="2.8600425778517111E-2"/>
          <c:w val="1"/>
          <c:h val="8.1335932644120604E-2"/>
        </c:manualLayout>
      </c:layout>
      <c:txPr>
        <a:bodyPr/>
        <a:lstStyle/>
        <a:p>
          <a:pPr>
            <a:defRPr lang="en-GB" sz="1050">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2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404"/>
          <c:h val="0.88587869321711066"/>
        </c:manualLayout>
      </c:layout>
      <c:barChart>
        <c:barDir val="bar"/>
        <c:grouping val="clustered"/>
        <c:ser>
          <c:idx val="0"/>
          <c:order val="0"/>
          <c:tx>
            <c:strRef>
              <c:f>Sheet1!$B$1</c:f>
              <c:strCache>
                <c:ptCount val="1"/>
                <c:pt idx="0">
                  <c:v>Series 1</c:v>
                </c:pt>
              </c:strCache>
            </c:strRef>
          </c:tx>
          <c:spPr>
            <a:solidFill>
              <a:schemeClr val="tx1">
                <a:lumMod val="50000"/>
                <a:lumOff val="50000"/>
              </a:schemeClr>
            </a:solidFill>
          </c:spPr>
          <c:dLbls>
            <c:txPr>
              <a:bodyPr/>
              <a:lstStyle/>
              <a:p>
                <a:pPr>
                  <a:defRPr lang="en-GB" b="0">
                    <a:latin typeface="Arial" pitchFamily="34" charset="0"/>
                    <a:cs typeface="Arial" pitchFamily="34" charset="0"/>
                  </a:defRPr>
                </a:pPr>
                <a:endParaRPr lang="en-US"/>
              </a:p>
            </c:txPr>
            <c:showVal val="1"/>
          </c:dLbls>
          <c:cat>
            <c:strRef>
              <c:f>Sheet1!$A$2:$A$8</c:f>
              <c:strCache>
                <c:ptCount val="7"/>
                <c:pt idx="0">
                  <c:v>No affordable parking</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4.1877085934979998E-2</c:v>
                </c:pt>
                <c:pt idx="1">
                  <c:v>0.1233811150787</c:v>
                </c:pt>
                <c:pt idx="2">
                  <c:v>6.7797099409350123E-2</c:v>
                </c:pt>
                <c:pt idx="3">
                  <c:v>0.23001902868169999</c:v>
                </c:pt>
                <c:pt idx="4">
                  <c:v>0.19390351629620001</c:v>
                </c:pt>
                <c:pt idx="5">
                  <c:v>0.15386747651770069</c:v>
                </c:pt>
                <c:pt idx="6">
                  <c:v>0.39792798799330187</c:v>
                </c:pt>
              </c:numCache>
            </c:numRef>
          </c:val>
        </c:ser>
        <c:gapWidth val="35"/>
        <c:axId val="150255872"/>
        <c:axId val="150257664"/>
      </c:barChart>
      <c:catAx>
        <c:axId val="150255872"/>
        <c:scaling>
          <c:orientation val="minMax"/>
        </c:scaling>
        <c:delete val="1"/>
        <c:axPos val="l"/>
        <c:tickLblPos val="none"/>
        <c:crossAx val="150257664"/>
        <c:crosses val="autoZero"/>
        <c:auto val="1"/>
        <c:lblAlgn val="l"/>
        <c:lblOffset val="100"/>
      </c:catAx>
      <c:valAx>
        <c:axId val="150257664"/>
        <c:scaling>
          <c:orientation val="minMax"/>
          <c:max val="1"/>
          <c:min val="0"/>
        </c:scaling>
        <c:delete val="1"/>
        <c:axPos val="b"/>
        <c:numFmt formatCode="0%" sourceLinked="1"/>
        <c:tickLblPos val="none"/>
        <c:crossAx val="150255872"/>
        <c:crosses val="autoZero"/>
        <c:crossBetween val="between"/>
      </c:valAx>
    </c:plotArea>
    <c:plotVisOnly val="1"/>
  </c:chart>
  <c:txPr>
    <a:bodyPr/>
    <a:lstStyle/>
    <a:p>
      <a:pPr>
        <a:defRPr sz="1000"/>
      </a:pPr>
      <a:endParaRPr lang="en-US"/>
    </a:p>
  </c:txPr>
  <c:externalData r:id="rId1"/>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404"/>
          <c:h val="0.88587869321711066"/>
        </c:manualLayout>
      </c:layout>
      <c:barChart>
        <c:barDir val="bar"/>
        <c:grouping val="clustered"/>
        <c:ser>
          <c:idx val="0"/>
          <c:order val="0"/>
          <c:tx>
            <c:strRef>
              <c:f>Sheet1!$B$1</c:f>
              <c:strCache>
                <c:ptCount val="1"/>
                <c:pt idx="0">
                  <c:v>Series 1</c:v>
                </c:pt>
              </c:strCache>
            </c:strRef>
          </c:tx>
          <c:spPr>
            <a:solidFill>
              <a:schemeClr val="tx1">
                <a:lumMod val="50000"/>
                <a:lumOff val="50000"/>
              </a:schemeClr>
            </a:solidFill>
          </c:spPr>
          <c:dLbls>
            <c:txPr>
              <a:bodyPr/>
              <a:lstStyle/>
              <a:p>
                <a:pPr>
                  <a:defRPr lang="en-GB" b="0">
                    <a:latin typeface="Arial" pitchFamily="34" charset="0"/>
                    <a:cs typeface="Arial" pitchFamily="34" charset="0"/>
                  </a:defRPr>
                </a:pPr>
                <a:endParaRPr lang="en-US"/>
              </a:p>
            </c:txPr>
            <c:showVal val="1"/>
          </c:dLbls>
          <c:cat>
            <c:strRef>
              <c:f>Sheet1!$A$2:$A$8</c:f>
              <c:strCache>
                <c:ptCount val="7"/>
                <c:pt idx="0">
                  <c:v>No affordable parking</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0.23402803849050036</c:v>
                </c:pt>
                <c:pt idx="1">
                  <c:v>4.6639043199229853E-2</c:v>
                </c:pt>
                <c:pt idx="2">
                  <c:v>0</c:v>
                </c:pt>
                <c:pt idx="3">
                  <c:v>7.9888291078790211E-2</c:v>
                </c:pt>
                <c:pt idx="4">
                  <c:v>0.18852978108020058</c:v>
                </c:pt>
                <c:pt idx="5">
                  <c:v>0.23590624576920069</c:v>
                </c:pt>
                <c:pt idx="6">
                  <c:v>0.53994506758520155</c:v>
                </c:pt>
              </c:numCache>
            </c:numRef>
          </c:val>
        </c:ser>
        <c:gapWidth val="35"/>
        <c:axId val="150313984"/>
        <c:axId val="150323968"/>
      </c:barChart>
      <c:catAx>
        <c:axId val="150313984"/>
        <c:scaling>
          <c:orientation val="minMax"/>
        </c:scaling>
        <c:delete val="1"/>
        <c:axPos val="l"/>
        <c:tickLblPos val="none"/>
        <c:crossAx val="150323968"/>
        <c:crosses val="autoZero"/>
        <c:auto val="1"/>
        <c:lblAlgn val="l"/>
        <c:lblOffset val="100"/>
      </c:catAx>
      <c:valAx>
        <c:axId val="150323968"/>
        <c:scaling>
          <c:orientation val="minMax"/>
          <c:max val="1"/>
          <c:min val="0"/>
        </c:scaling>
        <c:delete val="1"/>
        <c:axPos val="b"/>
        <c:numFmt formatCode="0%" sourceLinked="1"/>
        <c:tickLblPos val="none"/>
        <c:crossAx val="150313984"/>
        <c:crosses val="autoZero"/>
        <c:crossBetween val="between"/>
      </c:valAx>
    </c:plotArea>
    <c:plotVisOnly val="1"/>
  </c:chart>
  <c:txPr>
    <a:bodyPr/>
    <a:lstStyle/>
    <a:p>
      <a:pPr>
        <a:defRPr sz="1000"/>
      </a:pPr>
      <a:endParaRPr lang="en-US"/>
    </a:p>
  </c:txPr>
  <c:externalData r:id="rId1"/>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404"/>
          <c:h val="0.88587869321710966"/>
        </c:manualLayout>
      </c:layout>
      <c:barChart>
        <c:barDir val="bar"/>
        <c:grouping val="clustered"/>
        <c:ser>
          <c:idx val="0"/>
          <c:order val="0"/>
          <c:tx>
            <c:strRef>
              <c:f>Sheet1!$B$1</c:f>
              <c:strCache>
                <c:ptCount val="1"/>
                <c:pt idx="0">
                  <c:v>Series 1</c:v>
                </c:pt>
              </c:strCache>
            </c:strRef>
          </c:tx>
          <c:spPr>
            <a:solidFill>
              <a:schemeClr val="tx1">
                <a:lumMod val="50000"/>
                <a:lumOff val="50000"/>
              </a:schemeClr>
            </a:solidFill>
          </c:spPr>
          <c:dLbls>
            <c:txPr>
              <a:bodyPr/>
              <a:lstStyle/>
              <a:p>
                <a:pPr>
                  <a:defRPr lang="en-GB" b="0">
                    <a:latin typeface="Arial" pitchFamily="34" charset="0"/>
                    <a:cs typeface="Arial" pitchFamily="34" charset="0"/>
                  </a:defRPr>
                </a:pPr>
                <a:endParaRPr lang="en-US"/>
              </a:p>
            </c:txPr>
            <c:showVal val="1"/>
          </c:dLbls>
          <c:cat>
            <c:strRef>
              <c:f>Sheet1!$A$2:$A$8</c:f>
              <c:strCache>
                <c:ptCount val="7"/>
                <c:pt idx="0">
                  <c:v>No affordable parking</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0.16960428955120063</c:v>
                </c:pt>
                <c:pt idx="1">
                  <c:v>3.39763445775201E-2</c:v>
                </c:pt>
                <c:pt idx="2">
                  <c:v>4.3923324920859999E-2</c:v>
                </c:pt>
                <c:pt idx="3">
                  <c:v>9.2880097124360003E-2</c:v>
                </c:pt>
                <c:pt idx="4">
                  <c:v>0.15330623187630094</c:v>
                </c:pt>
                <c:pt idx="5">
                  <c:v>0.26440450545510008</c:v>
                </c:pt>
                <c:pt idx="6">
                  <c:v>0.54038642268870063</c:v>
                </c:pt>
              </c:numCache>
            </c:numRef>
          </c:val>
        </c:ser>
        <c:gapWidth val="35"/>
        <c:axId val="150376448"/>
        <c:axId val="150377984"/>
      </c:barChart>
      <c:catAx>
        <c:axId val="150376448"/>
        <c:scaling>
          <c:orientation val="minMax"/>
        </c:scaling>
        <c:delete val="1"/>
        <c:axPos val="l"/>
        <c:tickLblPos val="none"/>
        <c:crossAx val="150377984"/>
        <c:crosses val="autoZero"/>
        <c:auto val="1"/>
        <c:lblAlgn val="l"/>
        <c:lblOffset val="100"/>
      </c:catAx>
      <c:valAx>
        <c:axId val="150377984"/>
        <c:scaling>
          <c:orientation val="minMax"/>
          <c:max val="1"/>
          <c:min val="0"/>
        </c:scaling>
        <c:delete val="1"/>
        <c:axPos val="b"/>
        <c:numFmt formatCode="0%" sourceLinked="1"/>
        <c:tickLblPos val="none"/>
        <c:crossAx val="150376448"/>
        <c:crosses val="autoZero"/>
        <c:crossBetween val="between"/>
      </c:valAx>
    </c:plotArea>
    <c:plotVisOnly val="1"/>
  </c:chart>
  <c:txPr>
    <a:bodyPr/>
    <a:lstStyle/>
    <a:p>
      <a:pPr>
        <a:defRPr sz="10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34811666403093938"/>
          <c:y val="3.086335352506539E-2"/>
          <c:w val="0.63766918215982826"/>
          <c:h val="0.89149912547192856"/>
        </c:manualLayout>
      </c:layout>
      <c:barChart>
        <c:barDir val="bar"/>
        <c:grouping val="percentStacked"/>
        <c:ser>
          <c:idx val="0"/>
          <c:order val="0"/>
          <c:tx>
            <c:strRef>
              <c:f>Sheet1!$B$1</c:f>
              <c:strCache>
                <c:ptCount val="1"/>
                <c:pt idx="0">
                  <c:v>Don't Know</c:v>
                </c:pt>
              </c:strCache>
            </c:strRef>
          </c:tx>
          <c:spPr>
            <a:solidFill>
              <a:schemeClr val="bg1">
                <a:lumMod val="50000"/>
              </a:schemeClr>
            </a:solidFill>
          </c:spPr>
          <c:cat>
            <c:strRef>
              <c:f>Sheet1!$A$2:$A$9</c:f>
              <c:strCache>
                <c:ptCount val="8"/>
                <c:pt idx="0">
                  <c:v>2015</c:v>
                </c:pt>
                <c:pt idx="1">
                  <c:v>Cost of maintenance and repair (e.g. MOT, parts and labour) 2016</c:v>
                </c:pt>
                <c:pt idx="2">
                  <c:v>2015</c:v>
                </c:pt>
                <c:pt idx="3">
                  <c:v>Car Tax</c:v>
                </c:pt>
                <c:pt idx="4">
                  <c:v>2015</c:v>
                </c:pt>
                <c:pt idx="5">
                  <c:v>Insurance premiums</c:v>
                </c:pt>
                <c:pt idx="6">
                  <c:v>2015</c:v>
                </c:pt>
                <c:pt idx="7">
                  <c:v>Expenditure on fuel</c:v>
                </c:pt>
              </c:strCache>
            </c:strRef>
          </c:cat>
          <c:val>
            <c:numRef>
              <c:f>Sheet1!$B$2:$B$9</c:f>
              <c:numCache>
                <c:formatCode>0%</c:formatCode>
                <c:ptCount val="8"/>
                <c:pt idx="0">
                  <c:v>7.0000000000000021E-2</c:v>
                </c:pt>
                <c:pt idx="1">
                  <c:v>9.0730266283620228E-2</c:v>
                </c:pt>
                <c:pt idx="2">
                  <c:v>0.05</c:v>
                </c:pt>
                <c:pt idx="3">
                  <c:v>5.9778882413939999E-2</c:v>
                </c:pt>
                <c:pt idx="4">
                  <c:v>0.05</c:v>
                </c:pt>
                <c:pt idx="5">
                  <c:v>4.8628709076159793E-2</c:v>
                </c:pt>
                <c:pt idx="6">
                  <c:v>3.0000000000000002E-2</c:v>
                </c:pt>
                <c:pt idx="7">
                  <c:v>2.3143193688900002E-2</c:v>
                </c:pt>
              </c:numCache>
            </c:numRef>
          </c:val>
        </c:ser>
        <c:ser>
          <c:idx val="1"/>
          <c:order val="1"/>
          <c:tx>
            <c:strRef>
              <c:f>Sheet1!$C$1</c:f>
              <c:strCache>
                <c:ptCount val="1"/>
                <c:pt idx="0">
                  <c:v>Have risen</c:v>
                </c:pt>
              </c:strCache>
            </c:strRef>
          </c:tx>
          <c:spPr>
            <a:solidFill>
              <a:schemeClr val="accent6">
                <a:lumMod val="50000"/>
                <a:lumOff val="50000"/>
              </a:schemeClr>
            </a:solidFill>
          </c:spPr>
          <c:dLbls>
            <c:spPr>
              <a:noFill/>
              <a:ln>
                <a:noFill/>
              </a:ln>
              <a:effectLst/>
            </c:spPr>
            <c:txPr>
              <a:bodyPr/>
              <a:lstStyle/>
              <a:p>
                <a:pPr>
                  <a:defRPr lang="en-GB" sz="1200" b="1">
                    <a:solidFill>
                      <a:schemeClr val="bg1"/>
                    </a:solidFill>
                    <a:latin typeface="Arial" pitchFamily="34" charset="0"/>
                    <a:cs typeface="Arial" pitchFamily="34" charset="0"/>
                  </a:defRPr>
                </a:pPr>
                <a:endParaRPr lang="en-US"/>
              </a:p>
            </c:txPr>
            <c:dLblPos val="ctr"/>
            <c:showVal val="1"/>
            <c:extLst>
              <c:ext xmlns:c15="http://schemas.microsoft.com/office/drawing/2012/chart" uri="{CE6537A1-D6FC-4f65-9D91-7224C49458BB}">
                <c15:layout/>
                <c15:showLeaderLines val="0"/>
              </c:ext>
            </c:extLst>
          </c:dLbls>
          <c:cat>
            <c:strRef>
              <c:f>Sheet1!$A$2:$A$9</c:f>
              <c:strCache>
                <c:ptCount val="8"/>
                <c:pt idx="0">
                  <c:v>2015</c:v>
                </c:pt>
                <c:pt idx="1">
                  <c:v>Cost of maintenance and repair (e.g. MOT, parts and labour) 2016</c:v>
                </c:pt>
                <c:pt idx="2">
                  <c:v>2015</c:v>
                </c:pt>
                <c:pt idx="3">
                  <c:v>Car Tax</c:v>
                </c:pt>
                <c:pt idx="4">
                  <c:v>2015</c:v>
                </c:pt>
                <c:pt idx="5">
                  <c:v>Insurance premiums</c:v>
                </c:pt>
                <c:pt idx="6">
                  <c:v>2015</c:v>
                </c:pt>
                <c:pt idx="7">
                  <c:v>Expenditure on fuel</c:v>
                </c:pt>
              </c:strCache>
            </c:strRef>
          </c:cat>
          <c:val>
            <c:numRef>
              <c:f>Sheet1!$C$2:$C$9</c:f>
              <c:numCache>
                <c:formatCode>0%</c:formatCode>
                <c:ptCount val="8"/>
                <c:pt idx="0">
                  <c:v>0.44</c:v>
                </c:pt>
                <c:pt idx="1">
                  <c:v>0.4127717285177</c:v>
                </c:pt>
                <c:pt idx="2">
                  <c:v>0.29000000000000031</c:v>
                </c:pt>
                <c:pt idx="3">
                  <c:v>0.29665035756760072</c:v>
                </c:pt>
                <c:pt idx="4">
                  <c:v>0.34</c:v>
                </c:pt>
                <c:pt idx="5">
                  <c:v>0.46143802801990008</c:v>
                </c:pt>
                <c:pt idx="6">
                  <c:v>0.31000000000000072</c:v>
                </c:pt>
                <c:pt idx="7">
                  <c:v>0.30611322661059975</c:v>
                </c:pt>
              </c:numCache>
            </c:numRef>
          </c:val>
        </c:ser>
        <c:ser>
          <c:idx val="2"/>
          <c:order val="2"/>
          <c:tx>
            <c:strRef>
              <c:f>Sheet1!$D$1</c:f>
              <c:strCache>
                <c:ptCount val="1"/>
                <c:pt idx="0">
                  <c:v>Have not changed</c:v>
                </c:pt>
              </c:strCache>
            </c:strRef>
          </c:tx>
          <c:spPr>
            <a:solidFill>
              <a:schemeClr val="tx1">
                <a:lumMod val="25000"/>
                <a:lumOff val="75000"/>
              </a:schemeClr>
            </a:solidFill>
          </c:spPr>
          <c:dLbls>
            <c:spPr>
              <a:noFill/>
              <a:ln>
                <a:noFill/>
              </a:ln>
              <a:effectLst/>
            </c:spPr>
            <c:txPr>
              <a:bodyPr/>
              <a:lstStyle/>
              <a:p>
                <a:pPr>
                  <a:defRPr lang="en-GB" sz="1200" b="1">
                    <a:solidFill>
                      <a:schemeClr val="bg2">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layout/>
                <c15:showLeaderLines val="0"/>
              </c:ext>
            </c:extLst>
          </c:dLbls>
          <c:cat>
            <c:strRef>
              <c:f>Sheet1!$A$2:$A$9</c:f>
              <c:strCache>
                <c:ptCount val="8"/>
                <c:pt idx="0">
                  <c:v>2015</c:v>
                </c:pt>
                <c:pt idx="1">
                  <c:v>Cost of maintenance and repair (e.g. MOT, parts and labour) 2016</c:v>
                </c:pt>
                <c:pt idx="2">
                  <c:v>2015</c:v>
                </c:pt>
                <c:pt idx="3">
                  <c:v>Car Tax</c:v>
                </c:pt>
                <c:pt idx="4">
                  <c:v>2015</c:v>
                </c:pt>
                <c:pt idx="5">
                  <c:v>Insurance premiums</c:v>
                </c:pt>
                <c:pt idx="6">
                  <c:v>2015</c:v>
                </c:pt>
                <c:pt idx="7">
                  <c:v>Expenditure on fuel</c:v>
                </c:pt>
              </c:strCache>
            </c:strRef>
          </c:cat>
          <c:val>
            <c:numRef>
              <c:f>Sheet1!$D$2:$D$9</c:f>
              <c:numCache>
                <c:formatCode>0%</c:formatCode>
                <c:ptCount val="8"/>
                <c:pt idx="0">
                  <c:v>0.44</c:v>
                </c:pt>
                <c:pt idx="1">
                  <c:v>0.46492132387420126</c:v>
                </c:pt>
                <c:pt idx="2">
                  <c:v>0.56999999999999995</c:v>
                </c:pt>
                <c:pt idx="3">
                  <c:v>0.56578494918080002</c:v>
                </c:pt>
                <c:pt idx="4">
                  <c:v>0.47000000000000008</c:v>
                </c:pt>
                <c:pt idx="5">
                  <c:v>0.41838583501730103</c:v>
                </c:pt>
                <c:pt idx="6">
                  <c:v>0.33000000000000096</c:v>
                </c:pt>
                <c:pt idx="7">
                  <c:v>0.34575326727200084</c:v>
                </c:pt>
              </c:numCache>
            </c:numRef>
          </c:val>
        </c:ser>
        <c:ser>
          <c:idx val="3"/>
          <c:order val="3"/>
          <c:tx>
            <c:strRef>
              <c:f>Sheet1!$E$1</c:f>
              <c:strCache>
                <c:ptCount val="1"/>
                <c:pt idx="0">
                  <c:v>Have fallen</c:v>
                </c:pt>
              </c:strCache>
            </c:strRef>
          </c:tx>
          <c:spPr>
            <a:solidFill>
              <a:srgbClr val="2B955D"/>
            </a:solidFill>
          </c:spPr>
          <c:dLbls>
            <c:dLbl>
              <c:idx val="1"/>
              <c:spPr>
                <a:noFill/>
                <a:ln>
                  <a:noFill/>
                </a:ln>
                <a:effectLst/>
              </c:spPr>
              <c:txPr>
                <a:bodyPr rot="-5400000" vert="horz"/>
                <a:lstStyle/>
                <a:p>
                  <a:pPr>
                    <a:defRPr lang="en-GB" sz="1200" b="1">
                      <a:solidFill>
                        <a:schemeClr val="bg1"/>
                      </a:solidFill>
                      <a:latin typeface="Arial" pitchFamily="34" charset="0"/>
                      <a:cs typeface="Arial" pitchFamily="34" charset="0"/>
                    </a:defRPr>
                  </a:pPr>
                  <a:endParaRPr lang="en-US"/>
                </a:p>
              </c:txPr>
            </c:dLbl>
            <c:spPr>
              <a:noFill/>
              <a:ln>
                <a:noFill/>
              </a:ln>
              <a:effectLst/>
            </c:spPr>
            <c:txPr>
              <a:bodyPr/>
              <a:lstStyle/>
              <a:p>
                <a:pPr>
                  <a:defRPr lang="en-GB" sz="12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layout/>
                <c15:showLeaderLines val="0"/>
              </c:ext>
            </c:extLst>
          </c:dLbls>
          <c:cat>
            <c:strRef>
              <c:f>Sheet1!$A$2:$A$9</c:f>
              <c:strCache>
                <c:ptCount val="8"/>
                <c:pt idx="0">
                  <c:v>2015</c:v>
                </c:pt>
                <c:pt idx="1">
                  <c:v>Cost of maintenance and repair (e.g. MOT, parts and labour) 2016</c:v>
                </c:pt>
                <c:pt idx="2">
                  <c:v>2015</c:v>
                </c:pt>
                <c:pt idx="3">
                  <c:v>Car Tax</c:v>
                </c:pt>
                <c:pt idx="4">
                  <c:v>2015</c:v>
                </c:pt>
                <c:pt idx="5">
                  <c:v>Insurance premiums</c:v>
                </c:pt>
                <c:pt idx="6">
                  <c:v>2015</c:v>
                </c:pt>
                <c:pt idx="7">
                  <c:v>Expenditure on fuel</c:v>
                </c:pt>
              </c:strCache>
            </c:strRef>
          </c:cat>
          <c:val>
            <c:numRef>
              <c:f>Sheet1!$E$2:$E$9</c:f>
              <c:numCache>
                <c:formatCode>0%</c:formatCode>
                <c:ptCount val="8"/>
                <c:pt idx="0">
                  <c:v>4.0000000000000022E-2</c:v>
                </c:pt>
                <c:pt idx="1">
                  <c:v>3.157668132442E-2</c:v>
                </c:pt>
                <c:pt idx="2">
                  <c:v>9.0000000000000024E-2</c:v>
                </c:pt>
                <c:pt idx="3">
                  <c:v>7.7785810837630212E-2</c:v>
                </c:pt>
                <c:pt idx="4">
                  <c:v>0.14000000000000001</c:v>
                </c:pt>
                <c:pt idx="5">
                  <c:v>7.1547427886619996E-2</c:v>
                </c:pt>
                <c:pt idx="6">
                  <c:v>0.33000000000000096</c:v>
                </c:pt>
                <c:pt idx="7">
                  <c:v>0.32499031242850002</c:v>
                </c:pt>
              </c:numCache>
            </c:numRef>
          </c:val>
        </c:ser>
        <c:gapWidth val="34"/>
        <c:overlap val="100"/>
        <c:axId val="108543360"/>
        <c:axId val="108549248"/>
      </c:barChart>
      <c:catAx>
        <c:axId val="108543360"/>
        <c:scaling>
          <c:orientation val="minMax"/>
        </c:scaling>
        <c:delete val="1"/>
        <c:axPos val="l"/>
        <c:numFmt formatCode="General" sourceLinked="1"/>
        <c:tickLblPos val="none"/>
        <c:crossAx val="108549248"/>
        <c:crosses val="autoZero"/>
        <c:auto val="1"/>
        <c:lblAlgn val="ctr"/>
        <c:lblOffset val="100"/>
      </c:catAx>
      <c:valAx>
        <c:axId val="108549248"/>
        <c:scaling>
          <c:orientation val="minMax"/>
        </c:scaling>
        <c:delete val="1"/>
        <c:axPos val="b"/>
        <c:numFmt formatCode="0%" sourceLinked="1"/>
        <c:tickLblPos val="none"/>
        <c:crossAx val="108543360"/>
        <c:crosses val="autoZero"/>
        <c:crossBetween val="between"/>
      </c:valAx>
      <c:spPr>
        <a:noFill/>
        <a:ln w="25399">
          <a:noFill/>
        </a:ln>
      </c:spPr>
    </c:plotArea>
    <c:legend>
      <c:legendPos val="b"/>
      <c:layout>
        <c:manualLayout>
          <c:xMode val="edge"/>
          <c:yMode val="edge"/>
          <c:x val="0.31769798307366504"/>
          <c:y val="0.95070900364340405"/>
          <c:w val="0.68230201692633652"/>
          <c:h val="4.9290996356602806E-2"/>
        </c:manualLayout>
      </c:layout>
      <c:txPr>
        <a:bodyPr/>
        <a:lstStyle/>
        <a:p>
          <a:pPr>
            <a:defRPr lang="en-GB" sz="14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30.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404"/>
          <c:h val="0.86567762830094663"/>
        </c:manualLayout>
      </c:layout>
      <c:barChart>
        <c:barDir val="bar"/>
        <c:grouping val="clustered"/>
        <c:ser>
          <c:idx val="0"/>
          <c:order val="0"/>
          <c:tx>
            <c:strRef>
              <c:f>Sheet1!$B$1</c:f>
              <c:strCache>
                <c:ptCount val="1"/>
                <c:pt idx="0">
                  <c:v>Series 1</c:v>
                </c:pt>
              </c:strCache>
            </c:strRef>
          </c:tx>
          <c:spPr>
            <a:solidFill>
              <a:schemeClr val="tx1">
                <a:lumMod val="50000"/>
                <a:lumOff val="50000"/>
              </a:schemeClr>
            </a:solidFill>
          </c:spPr>
          <c:dLbls>
            <c:txPr>
              <a:bodyPr/>
              <a:lstStyle/>
              <a:p>
                <a:pPr>
                  <a:defRPr lang="en-GB" b="0">
                    <a:latin typeface="Arial" pitchFamily="34" charset="0"/>
                    <a:cs typeface="Arial" pitchFamily="34" charset="0"/>
                  </a:defRPr>
                </a:pPr>
                <a:endParaRPr lang="en-US"/>
              </a:p>
            </c:txPr>
            <c:showVal val="1"/>
          </c:dLbls>
          <c:cat>
            <c:strRef>
              <c:f>Sheet1!$A$2:$A$8</c:f>
              <c:strCache>
                <c:ptCount val="7"/>
                <c:pt idx="0">
                  <c:v>No affordable parking</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6.7857800776469995E-2</c:v>
                </c:pt>
                <c:pt idx="1">
                  <c:v>4.242773579978E-2</c:v>
                </c:pt>
                <c:pt idx="2">
                  <c:v>1.9445497982110045E-2</c:v>
                </c:pt>
                <c:pt idx="3">
                  <c:v>5.1964467778789956E-2</c:v>
                </c:pt>
                <c:pt idx="4">
                  <c:v>0.1744182050322009</c:v>
                </c:pt>
                <c:pt idx="5">
                  <c:v>0.191303950975</c:v>
                </c:pt>
                <c:pt idx="6">
                  <c:v>0.60365631147629994</c:v>
                </c:pt>
              </c:numCache>
            </c:numRef>
          </c:val>
        </c:ser>
        <c:gapWidth val="35"/>
        <c:axId val="150483712"/>
        <c:axId val="150485248"/>
      </c:barChart>
      <c:catAx>
        <c:axId val="150483712"/>
        <c:scaling>
          <c:orientation val="minMax"/>
        </c:scaling>
        <c:axPos val="l"/>
        <c:majorTickMark val="none"/>
        <c:tickLblPos val="nextTo"/>
        <c:spPr>
          <a:ln>
            <a:noFill/>
          </a:ln>
        </c:spPr>
        <c:txPr>
          <a:bodyPr anchor="ctr" anchorCtr="1"/>
          <a:lstStyle/>
          <a:p>
            <a:pPr>
              <a:defRPr lang="en-GB" sz="900">
                <a:latin typeface="Arial" pitchFamily="34" charset="0"/>
                <a:cs typeface="Arial" pitchFamily="34" charset="0"/>
              </a:defRPr>
            </a:pPr>
            <a:endParaRPr lang="en-US"/>
          </a:p>
        </c:txPr>
        <c:crossAx val="150485248"/>
        <c:crosses val="autoZero"/>
        <c:auto val="1"/>
        <c:lblAlgn val="l"/>
        <c:lblOffset val="100"/>
      </c:catAx>
      <c:valAx>
        <c:axId val="150485248"/>
        <c:scaling>
          <c:orientation val="minMax"/>
          <c:max val="1"/>
          <c:min val="0"/>
        </c:scaling>
        <c:delete val="1"/>
        <c:axPos val="b"/>
        <c:numFmt formatCode="0%" sourceLinked="1"/>
        <c:tickLblPos val="none"/>
        <c:crossAx val="150483712"/>
        <c:crosses val="autoZero"/>
        <c:crossBetween val="between"/>
      </c:valAx>
    </c:plotArea>
    <c:plotVisOnly val="1"/>
  </c:chart>
  <c:txPr>
    <a:bodyPr/>
    <a:lstStyle/>
    <a:p>
      <a:pPr>
        <a:defRPr sz="1000"/>
      </a:pPr>
      <a:endParaRPr lang="en-US"/>
    </a:p>
  </c:txPr>
  <c:externalData r:id="rId1"/>
</c:chartSpace>
</file>

<file path=ppt/charts/chart31.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Sheet1!$A$2:$A$10</c:f>
              <c:strCache>
                <c:ptCount val="9"/>
                <c:pt idx="0">
                  <c:v>I am more concerned now than I was 12 months ago about the impact vehicles have on air quality in the area where I live </c:v>
                </c:pt>
                <c:pt idx="1">
                  <c:v>I am aware of the Government’s proposal to establish clean air zones in towns, city centres or other areas where levels of pollutants exceed safe standards</c:v>
                </c:pt>
                <c:pt idx="2">
                  <c:v>I support the introduction of charges for all diesel vehicles entering areas with the poorest air quality</c:v>
                </c:pt>
                <c:pt idx="3">
                  <c:v>I support  the Government’s proposal to establish clean air zones in towns, city centres or other areas where levels of pollutants exceed safe standards</c:v>
                </c:pt>
                <c:pt idx="4">
                  <c:v>I support the introduction of charges for more polluting vehicles entering areas with the poorest air quality</c:v>
                </c:pt>
                <c:pt idx="5">
                  <c:v>I support the more polluting vehicles being banned from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Sheet1!$B$2:$B$10</c:f>
              <c:numCache>
                <c:formatCode>0%</c:formatCode>
                <c:ptCount val="9"/>
                <c:pt idx="0">
                  <c:v>2.0000000000000011E-2</c:v>
                </c:pt>
                <c:pt idx="1">
                  <c:v>0.05</c:v>
                </c:pt>
                <c:pt idx="2">
                  <c:v>3.0000000000000002E-2</c:v>
                </c:pt>
                <c:pt idx="3">
                  <c:v>0.05</c:v>
                </c:pt>
                <c:pt idx="4">
                  <c:v>3.0000000000000002E-2</c:v>
                </c:pt>
                <c:pt idx="5">
                  <c:v>3.0000000000000002E-2</c:v>
                </c:pt>
                <c:pt idx="6">
                  <c:v>3.0000000000000002E-2</c:v>
                </c:pt>
                <c:pt idx="7">
                  <c:v>3.0000000000000002E-2</c:v>
                </c:pt>
                <c:pt idx="8">
                  <c:v>1.2E-2</c:v>
                </c:pt>
              </c:numCache>
            </c:numRef>
          </c:val>
        </c:ser>
        <c:ser>
          <c:idx val="1"/>
          <c:order val="1"/>
          <c:tx>
            <c:strRef>
              <c:f>Sheet1!$C$1</c:f>
              <c:strCache>
                <c:ptCount val="1"/>
                <c:pt idx="0">
                  <c:v>Strongly disagree</c:v>
                </c:pt>
              </c:strCache>
            </c:strRef>
          </c:tx>
          <c:spPr>
            <a:solidFill>
              <a:srgbClr val="953735"/>
            </a:solidFill>
          </c:spPr>
          <c:dLbls>
            <c:dLbl>
              <c:idx val="0"/>
              <c:spPr>
                <a:noFill/>
                <a:ln>
                  <a:noFill/>
                </a:ln>
                <a:effectLst/>
              </c:spPr>
              <c:txPr>
                <a:bodyPr rot="0" vert="horz"/>
                <a:lstStyle/>
                <a:p>
                  <a:pPr>
                    <a:defRPr lang="en-GB" sz="1200" b="1">
                      <a:solidFill>
                        <a:schemeClr val="bg1"/>
                      </a:solidFill>
                    </a:defRPr>
                  </a:pPr>
                  <a:endParaRPr lang="en-US"/>
                </a:p>
              </c:txPr>
            </c:dLbl>
            <c:dLbl>
              <c:idx val="1"/>
              <c:spPr>
                <a:noFill/>
                <a:ln>
                  <a:noFill/>
                </a:ln>
                <a:effectLst/>
              </c:spPr>
              <c:txPr>
                <a:bodyPr rot="0" vert="horz"/>
                <a:lstStyle/>
                <a:p>
                  <a:pPr>
                    <a:defRPr lang="en-GB" sz="1200" b="1">
                      <a:solidFill>
                        <a:schemeClr val="bg1"/>
                      </a:solidFill>
                    </a:defRPr>
                  </a:pPr>
                  <a:endParaRPr lang="en-US"/>
                </a:p>
              </c:txPr>
            </c:dLbl>
            <c:dLbl>
              <c:idx val="2"/>
              <c:spPr>
                <a:noFill/>
                <a:ln>
                  <a:noFill/>
                </a:ln>
                <a:effectLst/>
              </c:spPr>
              <c:txPr>
                <a:bodyPr rot="0" vert="horz"/>
                <a:lstStyle/>
                <a:p>
                  <a:pPr>
                    <a:defRPr lang="en-GB" sz="1200" b="1">
                      <a:solidFill>
                        <a:schemeClr val="bg1"/>
                      </a:solidFill>
                    </a:defRPr>
                  </a:pPr>
                  <a:endParaRPr lang="en-US"/>
                </a:p>
              </c:txPr>
            </c:dLbl>
            <c:dLbl>
              <c:idx val="3"/>
              <c:spPr>
                <a:noFill/>
                <a:ln>
                  <a:noFill/>
                </a:ln>
                <a:effectLst/>
              </c:spPr>
              <c:txPr>
                <a:bodyPr rot="0" vert="horz"/>
                <a:lstStyle/>
                <a:p>
                  <a:pPr>
                    <a:defRPr lang="en-GB" sz="1200" b="1">
                      <a:solidFill>
                        <a:schemeClr val="bg1"/>
                      </a:solidFill>
                    </a:defRPr>
                  </a:pPr>
                  <a:endParaRPr lang="en-US"/>
                </a:p>
              </c:txPr>
            </c:dLbl>
            <c:dLbl>
              <c:idx val="4"/>
              <c:spPr>
                <a:noFill/>
                <a:ln>
                  <a:noFill/>
                </a:ln>
                <a:effectLst/>
              </c:spPr>
              <c:txPr>
                <a:bodyPr rot="0" vert="horz"/>
                <a:lstStyle/>
                <a:p>
                  <a:pPr>
                    <a:defRPr lang="en-GB" sz="1200" b="1">
                      <a:solidFill>
                        <a:schemeClr val="bg1"/>
                      </a:solidFill>
                    </a:defRPr>
                  </a:pPr>
                  <a:endParaRPr lang="en-US"/>
                </a:p>
              </c:txPr>
            </c:dLbl>
            <c:dLbl>
              <c:idx val="5"/>
              <c:spPr>
                <a:noFill/>
                <a:ln>
                  <a:noFill/>
                </a:ln>
                <a:effectLst/>
              </c:spPr>
              <c:txPr>
                <a:bodyPr rot="0" vert="horz"/>
                <a:lstStyle/>
                <a:p>
                  <a:pPr>
                    <a:defRPr lang="en-GB" sz="1200" b="1">
                      <a:solidFill>
                        <a:schemeClr val="bg1"/>
                      </a:solidFill>
                    </a:defRPr>
                  </a:pPr>
                  <a:endParaRPr lang="en-US"/>
                </a:p>
              </c:txPr>
            </c:dLbl>
            <c:dLbl>
              <c:idx val="6"/>
              <c:spPr>
                <a:noFill/>
                <a:ln>
                  <a:noFill/>
                </a:ln>
                <a:effectLst/>
              </c:spPr>
              <c:txPr>
                <a:bodyPr rot="0" vert="horz"/>
                <a:lstStyle/>
                <a:p>
                  <a:pPr>
                    <a:defRPr lang="en-GB" sz="1200" b="1">
                      <a:solidFill>
                        <a:schemeClr val="bg1"/>
                      </a:solidFill>
                    </a:defRPr>
                  </a:pPr>
                  <a:endParaRPr lang="en-US"/>
                </a:p>
              </c:txPr>
            </c:dLbl>
            <c:dLbl>
              <c:idx val="8"/>
              <c:spPr>
                <a:noFill/>
                <a:ln>
                  <a:noFill/>
                </a:ln>
                <a:effectLst/>
              </c:spPr>
              <c:txPr>
                <a:bodyPr rot="0" vert="horz"/>
                <a:lstStyle/>
                <a:p>
                  <a:pPr>
                    <a:defRPr lang="en-GB" sz="1200" b="1">
                      <a:solidFill>
                        <a:schemeClr val="bg1"/>
                      </a:solidFill>
                    </a:defRPr>
                  </a:pPr>
                  <a:endParaRPr lang="en-US"/>
                </a:p>
              </c:txPr>
            </c:dLbl>
            <c:spPr>
              <a:noFill/>
              <a:ln>
                <a:noFill/>
              </a:ln>
              <a:effectLst/>
            </c:spPr>
            <c:txPr>
              <a:bodyPr rot="-5400000" vert="horz"/>
              <a:lstStyle/>
              <a:p>
                <a:pPr>
                  <a:defRPr lang="en-GB" sz="1200" b="1">
                    <a:solidFill>
                      <a:schemeClr val="bg1"/>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more concerned now than I was 12 months ago about the impact vehicles have on air quality in the area where I live </c:v>
                </c:pt>
                <c:pt idx="1">
                  <c:v>I am aware of the Government’s proposal to establish clean air zones in towns, city centres or other areas where levels of pollutants exceed safe standards</c:v>
                </c:pt>
                <c:pt idx="2">
                  <c:v>I support the introduction of charges for all diesel vehicles entering areas with the poorest air quality</c:v>
                </c:pt>
                <c:pt idx="3">
                  <c:v>I support  the Government’s proposal to establish clean air zones in towns, city centres or other areas where levels of pollutants exceed safe standards</c:v>
                </c:pt>
                <c:pt idx="4">
                  <c:v>I support the introduction of charges for more polluting vehicles entering areas with the poorest air quality</c:v>
                </c:pt>
                <c:pt idx="5">
                  <c:v>I support the more polluting vehicles being banned from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Sheet1!$C$2:$C$10</c:f>
              <c:numCache>
                <c:formatCode>0%</c:formatCode>
                <c:ptCount val="9"/>
                <c:pt idx="0">
                  <c:v>9.0000000000000024E-2</c:v>
                </c:pt>
                <c:pt idx="1">
                  <c:v>0.12000000000000002</c:v>
                </c:pt>
                <c:pt idx="2">
                  <c:v>0.13</c:v>
                </c:pt>
                <c:pt idx="3">
                  <c:v>4.0000000000000022E-2</c:v>
                </c:pt>
                <c:pt idx="4">
                  <c:v>7.0000000000000021E-2</c:v>
                </c:pt>
                <c:pt idx="5">
                  <c:v>6.0000000000000032E-2</c:v>
                </c:pt>
                <c:pt idx="6">
                  <c:v>8.0000000000000043E-2</c:v>
                </c:pt>
                <c:pt idx="7">
                  <c:v>3.0000000000000002E-2</c:v>
                </c:pt>
                <c:pt idx="8">
                  <c:v>0.15000000000000024</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rot="0" vert="horz"/>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more concerned now than I was 12 months ago about the impact vehicles have on air quality in the area where I live </c:v>
                </c:pt>
                <c:pt idx="1">
                  <c:v>I am aware of the Government’s proposal to establish clean air zones in towns, city centres or other areas where levels of pollutants exceed safe standards</c:v>
                </c:pt>
                <c:pt idx="2">
                  <c:v>I support the introduction of charges for all diesel vehicles entering areas with the poorest air quality</c:v>
                </c:pt>
                <c:pt idx="3">
                  <c:v>I support  the Government’s proposal to establish clean air zones in towns, city centres or other areas where levels of pollutants exceed safe standards</c:v>
                </c:pt>
                <c:pt idx="4">
                  <c:v>I support the introduction of charges for more polluting vehicles entering areas with the poorest air quality</c:v>
                </c:pt>
                <c:pt idx="5">
                  <c:v>I support the more polluting vehicles being banned from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Sheet1!$D$2:$D$10</c:f>
              <c:numCache>
                <c:formatCode>0%</c:formatCode>
                <c:ptCount val="9"/>
                <c:pt idx="0">
                  <c:v>0.13</c:v>
                </c:pt>
                <c:pt idx="1">
                  <c:v>0.15000000000000024</c:v>
                </c:pt>
                <c:pt idx="2">
                  <c:v>0.17</c:v>
                </c:pt>
                <c:pt idx="3">
                  <c:v>8.0000000000000043E-2</c:v>
                </c:pt>
                <c:pt idx="4">
                  <c:v>0.13</c:v>
                </c:pt>
                <c:pt idx="5">
                  <c:v>0.12000000000000002</c:v>
                </c:pt>
                <c:pt idx="6">
                  <c:v>0.11</c:v>
                </c:pt>
                <c:pt idx="7">
                  <c:v>6.0000000000000032E-2</c:v>
                </c:pt>
                <c:pt idx="8">
                  <c:v>0.22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b="1">
                    <a:solidFill>
                      <a:srgbClr val="7F7F7F"/>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more concerned now than I was 12 months ago about the impact vehicles have on air quality in the area where I live </c:v>
                </c:pt>
                <c:pt idx="1">
                  <c:v>I am aware of the Government’s proposal to establish clean air zones in towns, city centres or other areas where levels of pollutants exceed safe standards</c:v>
                </c:pt>
                <c:pt idx="2">
                  <c:v>I support the introduction of charges for all diesel vehicles entering areas with the poorest air quality</c:v>
                </c:pt>
                <c:pt idx="3">
                  <c:v>I support  the Government’s proposal to establish clean air zones in towns, city centres or other areas where levels of pollutants exceed safe standards</c:v>
                </c:pt>
                <c:pt idx="4">
                  <c:v>I support the introduction of charges for more polluting vehicles entering areas with the poorest air quality</c:v>
                </c:pt>
                <c:pt idx="5">
                  <c:v>I support the more polluting vehicles being banned from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Sheet1!$E$2:$E$10</c:f>
              <c:numCache>
                <c:formatCode>0%</c:formatCode>
                <c:ptCount val="9"/>
                <c:pt idx="0">
                  <c:v>0.35000000000000031</c:v>
                </c:pt>
                <c:pt idx="1">
                  <c:v>0.26</c:v>
                </c:pt>
                <c:pt idx="2">
                  <c:v>0.25</c:v>
                </c:pt>
                <c:pt idx="3">
                  <c:v>0.28000000000000008</c:v>
                </c:pt>
                <c:pt idx="4">
                  <c:v>0.22</c:v>
                </c:pt>
                <c:pt idx="5">
                  <c:v>0.24000000000000021</c:v>
                </c:pt>
                <c:pt idx="6">
                  <c:v>0.21000000000000021</c:v>
                </c:pt>
                <c:pt idx="7">
                  <c:v>0.22</c:v>
                </c:pt>
                <c:pt idx="8">
                  <c:v>0.28000000000000008</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more concerned now than I was 12 months ago about the impact vehicles have on air quality in the area where I live </c:v>
                </c:pt>
                <c:pt idx="1">
                  <c:v>I am aware of the Government’s proposal to establish clean air zones in towns, city centres or other areas where levels of pollutants exceed safe standards</c:v>
                </c:pt>
                <c:pt idx="2">
                  <c:v>I support the introduction of charges for all diesel vehicles entering areas with the poorest air quality</c:v>
                </c:pt>
                <c:pt idx="3">
                  <c:v>I support  the Government’s proposal to establish clean air zones in towns, city centres or other areas where levels of pollutants exceed safe standards</c:v>
                </c:pt>
                <c:pt idx="4">
                  <c:v>I support the introduction of charges for more polluting vehicles entering areas with the poorest air quality</c:v>
                </c:pt>
                <c:pt idx="5">
                  <c:v>I support the more polluting vehicles being banned from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Sheet1!$F$2:$F$10</c:f>
              <c:numCache>
                <c:formatCode>0%</c:formatCode>
                <c:ptCount val="9"/>
                <c:pt idx="0">
                  <c:v>0.26</c:v>
                </c:pt>
                <c:pt idx="1">
                  <c:v>0.29000000000000031</c:v>
                </c:pt>
                <c:pt idx="2">
                  <c:v>0.24000000000000021</c:v>
                </c:pt>
                <c:pt idx="3">
                  <c:v>0.36000000000000032</c:v>
                </c:pt>
                <c:pt idx="4">
                  <c:v>0.33000000000000101</c:v>
                </c:pt>
                <c:pt idx="5">
                  <c:v>0.33000000000000101</c:v>
                </c:pt>
                <c:pt idx="6">
                  <c:v>0.32000000000000089</c:v>
                </c:pt>
                <c:pt idx="7">
                  <c:v>0.38000000000000089</c:v>
                </c:pt>
                <c:pt idx="8">
                  <c:v>0.23</c:v>
                </c:pt>
              </c:numCache>
            </c:numRef>
          </c:val>
        </c:ser>
        <c:ser>
          <c:idx val="5"/>
          <c:order val="5"/>
          <c:tx>
            <c:strRef>
              <c:f>Sheet1!$G$1</c:f>
              <c:strCache>
                <c:ptCount val="1"/>
                <c:pt idx="0">
                  <c:v>Strongly agree</c:v>
                </c:pt>
              </c:strCache>
            </c:strRef>
          </c:tx>
          <c:spPr>
            <a:solidFill>
              <a:srgbClr val="4F6228"/>
            </a:solidFill>
          </c:spPr>
          <c:dLbls>
            <c:dLbl>
              <c:idx val="0"/>
              <c:spPr/>
              <c:txPr>
                <a:bodyPr rot="0" vert="horz"/>
                <a:lstStyle/>
                <a:p>
                  <a:pPr>
                    <a:defRPr lang="en-GB" b="1">
                      <a:solidFill>
                        <a:schemeClr val="bg1"/>
                      </a:solidFill>
                    </a:defRPr>
                  </a:pPr>
                  <a:endParaRPr lang="en-US"/>
                </a:p>
              </c:txPr>
            </c:dLbl>
            <c:dLbl>
              <c:idx val="3"/>
              <c:spPr/>
              <c:txPr>
                <a:bodyPr rot="0" vert="horz"/>
                <a:lstStyle/>
                <a:p>
                  <a:pPr>
                    <a:defRPr lang="en-GB" b="1">
                      <a:solidFill>
                        <a:schemeClr val="bg1"/>
                      </a:solidFill>
                    </a:defRPr>
                  </a:pPr>
                  <a:endParaRPr lang="en-US"/>
                </a:p>
              </c:txPr>
            </c:dLbl>
            <c:dLbl>
              <c:idx val="5"/>
              <c:spPr/>
              <c:txPr>
                <a:bodyPr rot="0" vert="horz"/>
                <a:lstStyle/>
                <a:p>
                  <a:pPr>
                    <a:defRPr lang="en-GB" b="1">
                      <a:solidFill>
                        <a:schemeClr val="bg1"/>
                      </a:solidFill>
                    </a:defRPr>
                  </a:pPr>
                  <a:endParaRPr lang="en-US"/>
                </a:p>
              </c:txPr>
            </c:dLbl>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more concerned now than I was 12 months ago about the impact vehicles have on air quality in the area where I live </c:v>
                </c:pt>
                <c:pt idx="1">
                  <c:v>I am aware of the Government’s proposal to establish clean air zones in towns, city centres or other areas where levels of pollutants exceed safe standards</c:v>
                </c:pt>
                <c:pt idx="2">
                  <c:v>I support the introduction of charges for all diesel vehicles entering areas with the poorest air quality</c:v>
                </c:pt>
                <c:pt idx="3">
                  <c:v>I support  the Government’s proposal to establish clean air zones in towns, city centres or other areas where levels of pollutants exceed safe standards</c:v>
                </c:pt>
                <c:pt idx="4">
                  <c:v>I support the introduction of charges for more polluting vehicles entering areas with the poorest air quality</c:v>
                </c:pt>
                <c:pt idx="5">
                  <c:v>I support the more polluting vehicles being banned from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Sheet1!$G$2:$G$10</c:f>
              <c:numCache>
                <c:formatCode>0%</c:formatCode>
                <c:ptCount val="9"/>
                <c:pt idx="0">
                  <c:v>0.14000000000000001</c:v>
                </c:pt>
                <c:pt idx="1">
                  <c:v>0.14000000000000001</c:v>
                </c:pt>
                <c:pt idx="2">
                  <c:v>0.18000000000000024</c:v>
                </c:pt>
                <c:pt idx="3">
                  <c:v>0.2</c:v>
                </c:pt>
                <c:pt idx="4">
                  <c:v>0.22</c:v>
                </c:pt>
                <c:pt idx="5">
                  <c:v>0.22</c:v>
                </c:pt>
                <c:pt idx="6">
                  <c:v>0.25</c:v>
                </c:pt>
                <c:pt idx="7">
                  <c:v>0.28000000000000008</c:v>
                </c:pt>
                <c:pt idx="8">
                  <c:v>0.11</c:v>
                </c:pt>
              </c:numCache>
            </c:numRef>
          </c:val>
        </c:ser>
        <c:gapWidth val="60"/>
        <c:overlap val="100"/>
        <c:axId val="150536192"/>
        <c:axId val="150537728"/>
      </c:barChart>
      <c:catAx>
        <c:axId val="150536192"/>
        <c:scaling>
          <c:orientation val="minMax"/>
        </c:scaling>
        <c:axPos val="l"/>
        <c:numFmt formatCode="General" sourceLinked="1"/>
        <c:tickLblPos val="nextTo"/>
        <c:spPr>
          <a:ln>
            <a:noFill/>
          </a:ln>
        </c:spPr>
        <c:txPr>
          <a:bodyPr/>
          <a:lstStyle/>
          <a:p>
            <a:pPr>
              <a:defRPr lang="en-GB" sz="1200" b="0">
                <a:solidFill>
                  <a:srgbClr val="000000"/>
                </a:solidFill>
              </a:defRPr>
            </a:pPr>
            <a:endParaRPr lang="en-US"/>
          </a:p>
        </c:txPr>
        <c:crossAx val="150537728"/>
        <c:crosses val="autoZero"/>
        <c:auto val="1"/>
        <c:lblAlgn val="ctr"/>
        <c:lblOffset val="100"/>
      </c:catAx>
      <c:valAx>
        <c:axId val="150537728"/>
        <c:scaling>
          <c:orientation val="minMax"/>
        </c:scaling>
        <c:delete val="1"/>
        <c:axPos val="b"/>
        <c:numFmt formatCode="0%" sourceLinked="1"/>
        <c:tickLblPos val="none"/>
        <c:crossAx val="150536192"/>
        <c:crosses val="autoZero"/>
        <c:crossBetween val="between"/>
      </c:valAx>
    </c:plotArea>
    <c:legend>
      <c:legendPos val="b"/>
      <c:layout>
        <c:manualLayout>
          <c:xMode val="edge"/>
          <c:yMode val="edge"/>
          <c:x val="2.1613669909692591E-2"/>
          <c:y val="0.92938245515756457"/>
          <c:w val="0.88567060374382356"/>
          <c:h val="4.1663687090308481E-2"/>
        </c:manualLayout>
      </c:layout>
      <c:txPr>
        <a:bodyPr/>
        <a:lstStyle/>
        <a:p>
          <a:pPr>
            <a:defRPr lang="en-GB" sz="1100">
              <a:solidFill>
                <a:srgbClr val="000000"/>
              </a:solidFill>
            </a:defRPr>
          </a:pPr>
          <a:endParaRPr lang="en-US"/>
        </a:p>
      </c:txPr>
    </c:legend>
    <c:plotVisOnly val="1"/>
    <c:dispBlanksAs val="gap"/>
  </c:chart>
  <c:txPr>
    <a:bodyPr/>
    <a:lstStyle/>
    <a:p>
      <a:pPr>
        <a:defRPr sz="1200">
          <a:latin typeface="Arial" pitchFamily="34" charset="0"/>
          <a:cs typeface="Arial" pitchFamily="34" charset="0"/>
        </a:defRPr>
      </a:pPr>
      <a:endParaRPr lang="en-US"/>
    </a:p>
  </c:txPr>
  <c:externalData r:id="rId1"/>
</c:chartSpace>
</file>

<file path=ppt/charts/chart32.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Sheet1!$A$2:$A$10</c:f>
              <c:strCache>
                <c:ptCount val="9"/>
                <c:pt idx="0">
                  <c:v>I am aware of the Government’s proposal to establish clean air zones in towns, city centres or other areas where levels of pollutants exceed safe standards</c:v>
                </c:pt>
                <c:pt idx="1">
                  <c:v>I am more concerned now than I was 12 months ago about the impact vehicles have on air quality in the area where I live </c:v>
                </c:pt>
                <c:pt idx="2">
                  <c:v>I support  the Government’s proposal to establish clean air zones in towns, city centres or other areas where levels of pollutants exceed safe standards</c:v>
                </c:pt>
                <c:pt idx="3">
                  <c:v>I support the introduction of charges for all diesel vehicles entering areas with the poorest air quality</c:v>
                </c:pt>
                <c:pt idx="4">
                  <c:v>I support the more polluting vehicles being banned from entering areas with the poorest air quality</c:v>
                </c:pt>
                <c:pt idx="5">
                  <c:v>I support the introduction of charges for more polluting vehicles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Sheet1!$B$2:$B$10</c:f>
              <c:numCache>
                <c:formatCode>0%</c:formatCode>
                <c:ptCount val="9"/>
                <c:pt idx="0">
                  <c:v>4.3762682886980167E-2</c:v>
                </c:pt>
                <c:pt idx="1">
                  <c:v>1.0787667535E-2</c:v>
                </c:pt>
                <c:pt idx="2">
                  <c:v>3.7735206342390006E-2</c:v>
                </c:pt>
                <c:pt idx="3">
                  <c:v>2.2169110395090001E-2</c:v>
                </c:pt>
                <c:pt idx="4">
                  <c:v>1.9792252515860021E-2</c:v>
                </c:pt>
                <c:pt idx="5">
                  <c:v>1.9366506015470044E-2</c:v>
                </c:pt>
                <c:pt idx="6">
                  <c:v>1.2661489443180053E-2</c:v>
                </c:pt>
                <c:pt idx="7">
                  <c:v>1.7950204019750001E-2</c:v>
                </c:pt>
                <c:pt idx="8">
                  <c:v>1.0000000000000005E-2</c:v>
                </c:pt>
              </c:numCache>
            </c:numRef>
          </c:val>
        </c:ser>
        <c:ser>
          <c:idx val="1"/>
          <c:order val="1"/>
          <c:tx>
            <c:strRef>
              <c:f>Sheet1!$C$1</c:f>
              <c:strCache>
                <c:ptCount val="1"/>
                <c:pt idx="0">
                  <c:v>Strongly disagree</c:v>
                </c:pt>
              </c:strCache>
            </c:strRef>
          </c:tx>
          <c:spPr>
            <a:solidFill>
              <a:srgbClr val="953735"/>
            </a:solidFill>
          </c:spPr>
          <c:dLbls>
            <c:dLbl>
              <c:idx val="0"/>
              <c:layout/>
              <c:dLblPos val="ctr"/>
              <c:showVal val="1"/>
            </c:dLbl>
            <c:dLbl>
              <c:idx val="1"/>
              <c:delete val="1"/>
            </c:dLbl>
            <c:dLbl>
              <c:idx val="7"/>
              <c:layout>
                <c:manualLayout>
                  <c:x val="-2.6552664439657772E-3"/>
                  <c:y val="0"/>
                </c:manualLayout>
              </c:layout>
              <c:showVal val="1"/>
            </c:dLbl>
            <c:dLbl>
              <c:idx val="8"/>
              <c:spPr>
                <a:noFill/>
                <a:ln>
                  <a:noFill/>
                </a:ln>
                <a:effectLst/>
              </c:spPr>
              <c:txPr>
                <a:bodyPr rot="0" vert="horz"/>
                <a:lstStyle/>
                <a:p>
                  <a:pPr>
                    <a:defRPr lang="en-GB" sz="1200" b="1">
                      <a:solidFill>
                        <a:schemeClr val="bg1"/>
                      </a:solidFill>
                    </a:defRPr>
                  </a:pPr>
                  <a:endParaRPr lang="en-US"/>
                </a:p>
              </c:txPr>
            </c:dLbl>
            <c:spPr>
              <a:noFill/>
              <a:ln>
                <a:noFill/>
              </a:ln>
              <a:effectLst/>
            </c:spPr>
            <c:txPr>
              <a:bodyPr rot="-5400000" vert="horz"/>
              <a:lstStyle/>
              <a:p>
                <a:pPr>
                  <a:defRPr lang="en-GB" sz="1200" b="1">
                    <a:solidFill>
                      <a:schemeClr val="bg1"/>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aware of the Government’s proposal to establish clean air zones in towns, city centres or other areas where levels of pollutants exceed safe standards</c:v>
                </c:pt>
                <c:pt idx="1">
                  <c:v>I am more concerned now than I was 12 months ago about the impact vehicles have on air quality in the area where I live </c:v>
                </c:pt>
                <c:pt idx="2">
                  <c:v>I support  the Government’s proposal to establish clean air zones in towns, city centres or other areas where levels of pollutants exceed safe standards</c:v>
                </c:pt>
                <c:pt idx="3">
                  <c:v>I support the introduction of charges for all diesel vehicles entering areas with the poorest air quality</c:v>
                </c:pt>
                <c:pt idx="4">
                  <c:v>I support the more polluting vehicles being banned from entering areas with the poorest air quality</c:v>
                </c:pt>
                <c:pt idx="5">
                  <c:v>I support the introduction of charges for more polluting vehicles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Sheet1!$C$2:$C$10</c:f>
              <c:numCache>
                <c:formatCode>0%</c:formatCode>
                <c:ptCount val="9"/>
                <c:pt idx="0">
                  <c:v>7.8533214616160002E-2</c:v>
                </c:pt>
                <c:pt idx="1">
                  <c:v>1.6533195948200043E-2</c:v>
                </c:pt>
                <c:pt idx="2">
                  <c:v>1.7477598194569999E-2</c:v>
                </c:pt>
                <c:pt idx="3">
                  <c:v>4.8169078225589947E-2</c:v>
                </c:pt>
                <c:pt idx="4">
                  <c:v>1.9720973300380057E-2</c:v>
                </c:pt>
                <c:pt idx="5">
                  <c:v>1.8455943744559999E-2</c:v>
                </c:pt>
                <c:pt idx="6">
                  <c:v>3.1992157805260005E-2</c:v>
                </c:pt>
                <c:pt idx="7">
                  <c:v>9.9168866092860485E-3</c:v>
                </c:pt>
                <c:pt idx="8">
                  <c:v>0.16</c:v>
                </c:pt>
              </c:numCache>
            </c:numRef>
          </c:val>
        </c:ser>
        <c:ser>
          <c:idx val="2"/>
          <c:order val="2"/>
          <c:tx>
            <c:strRef>
              <c:f>Sheet1!$D$1</c:f>
              <c:strCache>
                <c:ptCount val="1"/>
                <c:pt idx="0">
                  <c:v>Slightly disagree</c:v>
                </c:pt>
              </c:strCache>
            </c:strRef>
          </c:tx>
          <c:spPr>
            <a:solidFill>
              <a:srgbClr val="B24340"/>
            </a:solidFill>
          </c:spPr>
          <c:dLbls>
            <c:dLbl>
              <c:idx val="1"/>
              <c:spPr>
                <a:noFill/>
                <a:ln>
                  <a:noFill/>
                </a:ln>
                <a:effectLst/>
              </c:spPr>
              <c:txPr>
                <a:bodyPr rot="-5400000" vert="horz"/>
                <a:lstStyle/>
                <a:p>
                  <a:pPr>
                    <a:defRPr lang="en-GB" b="1">
                      <a:solidFill>
                        <a:schemeClr val="bg1"/>
                      </a:solidFill>
                    </a:defRPr>
                  </a:pPr>
                  <a:endParaRPr lang="en-US"/>
                </a:p>
              </c:txPr>
            </c:dLbl>
            <c:dLbl>
              <c:idx val="3"/>
              <c:spPr>
                <a:noFill/>
                <a:ln>
                  <a:noFill/>
                </a:ln>
                <a:effectLst/>
              </c:spPr>
              <c:txPr>
                <a:bodyPr rot="-5400000" vert="horz"/>
                <a:lstStyle/>
                <a:p>
                  <a:pPr>
                    <a:defRPr lang="en-GB" b="1">
                      <a:solidFill>
                        <a:schemeClr val="bg1"/>
                      </a:solidFill>
                    </a:defRPr>
                  </a:pPr>
                  <a:endParaRPr lang="en-US"/>
                </a:p>
              </c:txPr>
            </c:dLbl>
            <c:dLbl>
              <c:idx val="7"/>
              <c:layout>
                <c:manualLayout>
                  <c:x val="0"/>
                  <c:y val="0"/>
                </c:manualLayout>
              </c:layout>
              <c:spPr>
                <a:noFill/>
                <a:ln>
                  <a:noFill/>
                </a:ln>
                <a:effectLst/>
              </c:spPr>
              <c:txPr>
                <a:bodyPr rot="-5400000" vert="horz"/>
                <a:lstStyle/>
                <a:p>
                  <a:pPr>
                    <a:defRPr lang="en-GB" b="1">
                      <a:solidFill>
                        <a:schemeClr val="bg1"/>
                      </a:solidFill>
                    </a:defRPr>
                  </a:pPr>
                  <a:endParaRPr lang="en-US"/>
                </a:p>
              </c:txPr>
              <c:showVal val="1"/>
            </c:dLbl>
            <c:spPr>
              <a:noFill/>
              <a:ln>
                <a:noFill/>
              </a:ln>
              <a:effectLst/>
            </c:spPr>
            <c:txPr>
              <a:bodyPr rot="0" vert="horz"/>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aware of the Government’s proposal to establish clean air zones in towns, city centres or other areas where levels of pollutants exceed safe standards</c:v>
                </c:pt>
                <c:pt idx="1">
                  <c:v>I am more concerned now than I was 12 months ago about the impact vehicles have on air quality in the area where I live </c:v>
                </c:pt>
                <c:pt idx="2">
                  <c:v>I support  the Government’s proposal to establish clean air zones in towns, city centres or other areas where levels of pollutants exceed safe standards</c:v>
                </c:pt>
                <c:pt idx="3">
                  <c:v>I support the introduction of charges for all diesel vehicles entering areas with the poorest air quality</c:v>
                </c:pt>
                <c:pt idx="4">
                  <c:v>I support the more polluting vehicles being banned from entering areas with the poorest air quality</c:v>
                </c:pt>
                <c:pt idx="5">
                  <c:v>I support the introduction of charges for more polluting vehicles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Sheet1!$D$2:$D$10</c:f>
              <c:numCache>
                <c:formatCode>0%</c:formatCode>
                <c:ptCount val="9"/>
                <c:pt idx="0">
                  <c:v>0.11857932102300002</c:v>
                </c:pt>
                <c:pt idx="1">
                  <c:v>3.3083802692930001E-2</c:v>
                </c:pt>
                <c:pt idx="2">
                  <c:v>3.7330659338080004E-2</c:v>
                </c:pt>
                <c:pt idx="3">
                  <c:v>8.9311961485870048E-2</c:v>
                </c:pt>
                <c:pt idx="4">
                  <c:v>6.3910022656769996E-2</c:v>
                </c:pt>
                <c:pt idx="5">
                  <c:v>8.8615219640040044E-2</c:v>
                </c:pt>
                <c:pt idx="6">
                  <c:v>5.6326337775170002E-2</c:v>
                </c:pt>
                <c:pt idx="7">
                  <c:v>3.3101575138060002E-2</c:v>
                </c:pt>
                <c:pt idx="8">
                  <c:v>0.22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b="1">
                    <a:solidFill>
                      <a:srgbClr val="7F7F7F"/>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aware of the Government’s proposal to establish clean air zones in towns, city centres or other areas where levels of pollutants exceed safe standards</c:v>
                </c:pt>
                <c:pt idx="1">
                  <c:v>I am more concerned now than I was 12 months ago about the impact vehicles have on air quality in the area where I live </c:v>
                </c:pt>
                <c:pt idx="2">
                  <c:v>I support  the Government’s proposal to establish clean air zones in towns, city centres or other areas where levels of pollutants exceed safe standards</c:v>
                </c:pt>
                <c:pt idx="3">
                  <c:v>I support the introduction of charges for all diesel vehicles entering areas with the poorest air quality</c:v>
                </c:pt>
                <c:pt idx="4">
                  <c:v>I support the more polluting vehicles being banned from entering areas with the poorest air quality</c:v>
                </c:pt>
                <c:pt idx="5">
                  <c:v>I support the introduction of charges for more polluting vehicles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Sheet1!$E$2:$E$10</c:f>
              <c:numCache>
                <c:formatCode>0%</c:formatCode>
                <c:ptCount val="9"/>
                <c:pt idx="0">
                  <c:v>0.1686940342345</c:v>
                </c:pt>
                <c:pt idx="1">
                  <c:v>0.21778893285730094</c:v>
                </c:pt>
                <c:pt idx="2">
                  <c:v>0.17004174354710064</c:v>
                </c:pt>
                <c:pt idx="3">
                  <c:v>0.17022336002610033</c:v>
                </c:pt>
                <c:pt idx="4">
                  <c:v>0.1199760251093</c:v>
                </c:pt>
                <c:pt idx="5">
                  <c:v>0.1331711184403</c:v>
                </c:pt>
                <c:pt idx="6">
                  <c:v>0.13953720139580034</c:v>
                </c:pt>
                <c:pt idx="7">
                  <c:v>0.10123019418570002</c:v>
                </c:pt>
                <c:pt idx="8">
                  <c:v>0.27</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aware of the Government’s proposal to establish clean air zones in towns, city centres or other areas where levels of pollutants exceed safe standards</c:v>
                </c:pt>
                <c:pt idx="1">
                  <c:v>I am more concerned now than I was 12 months ago about the impact vehicles have on air quality in the area where I live </c:v>
                </c:pt>
                <c:pt idx="2">
                  <c:v>I support  the Government’s proposal to establish clean air zones in towns, city centres or other areas where levels of pollutants exceed safe standards</c:v>
                </c:pt>
                <c:pt idx="3">
                  <c:v>I support the introduction of charges for all diesel vehicles entering areas with the poorest air quality</c:v>
                </c:pt>
                <c:pt idx="4">
                  <c:v>I support the more polluting vehicles being banned from entering areas with the poorest air quality</c:v>
                </c:pt>
                <c:pt idx="5">
                  <c:v>I support the introduction of charges for more polluting vehicles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Sheet1!$F$2:$F$10</c:f>
              <c:numCache>
                <c:formatCode>0%</c:formatCode>
                <c:ptCount val="9"/>
                <c:pt idx="0">
                  <c:v>0.34555109717470067</c:v>
                </c:pt>
                <c:pt idx="1">
                  <c:v>0.42081025541720085</c:v>
                </c:pt>
                <c:pt idx="2">
                  <c:v>0.40628434692930032</c:v>
                </c:pt>
                <c:pt idx="3">
                  <c:v>0.33480942789640122</c:v>
                </c:pt>
                <c:pt idx="4">
                  <c:v>0.42260981881440085</c:v>
                </c:pt>
                <c:pt idx="5">
                  <c:v>0.36835312704970086</c:v>
                </c:pt>
                <c:pt idx="6">
                  <c:v>0.36120438487550038</c:v>
                </c:pt>
                <c:pt idx="7">
                  <c:v>0.40511048726150067</c:v>
                </c:pt>
                <c:pt idx="8">
                  <c:v>0.22</c:v>
                </c:pt>
              </c:numCache>
            </c:numRef>
          </c:val>
        </c:ser>
        <c:ser>
          <c:idx val="5"/>
          <c:order val="5"/>
          <c:tx>
            <c:strRef>
              <c:f>Sheet1!$G$1</c:f>
              <c:strCache>
                <c:ptCount val="1"/>
                <c:pt idx="0">
                  <c:v>Strongly agree</c:v>
                </c:pt>
              </c:strCache>
            </c:strRef>
          </c:tx>
          <c:spPr>
            <a:solidFill>
              <a:srgbClr val="4F6228"/>
            </a:solidFill>
          </c:spPr>
          <c:dLbls>
            <c:dLbl>
              <c:idx val="0"/>
              <c:spPr/>
              <c:txPr>
                <a:bodyPr rot="0" vert="horz"/>
                <a:lstStyle/>
                <a:p>
                  <a:pPr>
                    <a:defRPr lang="en-GB" b="1">
                      <a:solidFill>
                        <a:schemeClr val="bg1"/>
                      </a:solidFill>
                    </a:defRPr>
                  </a:pPr>
                  <a:endParaRPr lang="en-US"/>
                </a:p>
              </c:txPr>
            </c:dLbl>
            <c:dLbl>
              <c:idx val="3"/>
              <c:spPr/>
              <c:txPr>
                <a:bodyPr rot="0" vert="horz"/>
                <a:lstStyle/>
                <a:p>
                  <a:pPr>
                    <a:defRPr lang="en-GB" b="1">
                      <a:solidFill>
                        <a:schemeClr val="bg1"/>
                      </a:solidFill>
                    </a:defRPr>
                  </a:pPr>
                  <a:endParaRPr lang="en-US"/>
                </a:p>
              </c:txPr>
            </c:dLbl>
            <c:dLbl>
              <c:idx val="5"/>
              <c:spPr/>
              <c:txPr>
                <a:bodyPr rot="0" vert="horz"/>
                <a:lstStyle/>
                <a:p>
                  <a:pPr>
                    <a:defRPr lang="en-GB" b="1">
                      <a:solidFill>
                        <a:schemeClr val="bg1"/>
                      </a:solidFill>
                    </a:defRPr>
                  </a:pPr>
                  <a:endParaRPr lang="en-US"/>
                </a:p>
              </c:txPr>
            </c:dLbl>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Sheet1!$A$2:$A$10</c:f>
              <c:strCache>
                <c:ptCount val="9"/>
                <c:pt idx="0">
                  <c:v>I am aware of the Government’s proposal to establish clean air zones in towns, city centres or other areas where levels of pollutants exceed safe standards</c:v>
                </c:pt>
                <c:pt idx="1">
                  <c:v>I am more concerned now than I was 12 months ago about the impact vehicles have on air quality in the area where I live </c:v>
                </c:pt>
                <c:pt idx="2">
                  <c:v>I support  the Government’s proposal to establish clean air zones in towns, city centres or other areas where levels of pollutants exceed safe standards</c:v>
                </c:pt>
                <c:pt idx="3">
                  <c:v>I support the introduction of charges for all diesel vehicles entering areas with the poorest air quality</c:v>
                </c:pt>
                <c:pt idx="4">
                  <c:v>I support the more polluting vehicles being banned from entering areas with the poorest air quality</c:v>
                </c:pt>
                <c:pt idx="5">
                  <c:v>I support the introduction of charges for more polluting vehicles entering areas with the poorest air quality</c:v>
                </c:pt>
                <c:pt idx="6">
                  <c:v>I support the introduction of charges for diesel vehicles entering areas with the poorest air quality if they do not comply with the latest emission standards</c:v>
                </c:pt>
                <c:pt idx="7">
                  <c:v>Stronger action needs to be taken to reduce pollution from vehicles in areas with the poorest air quality</c:v>
                </c:pt>
                <c:pt idx="8">
                  <c:v>I have concerns about air quality near where I live</c:v>
                </c:pt>
              </c:strCache>
            </c:strRef>
          </c:cat>
          <c:val>
            <c:numRef>
              <c:f>Sheet1!$G$2:$G$10</c:f>
              <c:numCache>
                <c:formatCode>0%</c:formatCode>
                <c:ptCount val="9"/>
                <c:pt idx="0">
                  <c:v>0.2448796500647</c:v>
                </c:pt>
                <c:pt idx="1">
                  <c:v>0.30099614554930032</c:v>
                </c:pt>
                <c:pt idx="2">
                  <c:v>0.33113044564850008</c:v>
                </c:pt>
                <c:pt idx="3">
                  <c:v>0.33531706197100147</c:v>
                </c:pt>
                <c:pt idx="4">
                  <c:v>0.35399090760330032</c:v>
                </c:pt>
                <c:pt idx="5">
                  <c:v>0.37203808511000097</c:v>
                </c:pt>
                <c:pt idx="6">
                  <c:v>0.39827842870510038</c:v>
                </c:pt>
                <c:pt idx="7">
                  <c:v>0.43269065278570001</c:v>
                </c:pt>
                <c:pt idx="8">
                  <c:v>0.11</c:v>
                </c:pt>
              </c:numCache>
            </c:numRef>
          </c:val>
        </c:ser>
        <c:gapWidth val="60"/>
        <c:overlap val="100"/>
        <c:axId val="150839680"/>
        <c:axId val="150841216"/>
      </c:barChart>
      <c:catAx>
        <c:axId val="150839680"/>
        <c:scaling>
          <c:orientation val="minMax"/>
        </c:scaling>
        <c:axPos val="l"/>
        <c:numFmt formatCode="General" sourceLinked="1"/>
        <c:tickLblPos val="nextTo"/>
        <c:spPr>
          <a:ln>
            <a:noFill/>
          </a:ln>
        </c:spPr>
        <c:txPr>
          <a:bodyPr/>
          <a:lstStyle/>
          <a:p>
            <a:pPr>
              <a:defRPr lang="en-GB" sz="1200" b="0">
                <a:solidFill>
                  <a:srgbClr val="000000"/>
                </a:solidFill>
              </a:defRPr>
            </a:pPr>
            <a:endParaRPr lang="en-US"/>
          </a:p>
        </c:txPr>
        <c:crossAx val="150841216"/>
        <c:crosses val="autoZero"/>
        <c:auto val="1"/>
        <c:lblAlgn val="ctr"/>
        <c:lblOffset val="100"/>
      </c:catAx>
      <c:valAx>
        <c:axId val="150841216"/>
        <c:scaling>
          <c:orientation val="minMax"/>
        </c:scaling>
        <c:delete val="1"/>
        <c:axPos val="b"/>
        <c:numFmt formatCode="0%" sourceLinked="1"/>
        <c:tickLblPos val="none"/>
        <c:crossAx val="150839680"/>
        <c:crosses val="autoZero"/>
        <c:crossBetween val="between"/>
      </c:valAx>
    </c:plotArea>
    <c:legend>
      <c:legendPos val="b"/>
      <c:layout>
        <c:manualLayout>
          <c:xMode val="edge"/>
          <c:yMode val="edge"/>
          <c:x val="2.161366990969258E-2"/>
          <c:y val="0.92938245515756457"/>
          <c:w val="0.94899144804016933"/>
          <c:h val="4.5941592075353845E-2"/>
        </c:manualLayout>
      </c:layout>
      <c:txPr>
        <a:bodyPr/>
        <a:lstStyle/>
        <a:p>
          <a:pPr>
            <a:defRPr lang="en-GB" sz="1100">
              <a:solidFill>
                <a:srgbClr val="000000"/>
              </a:solidFill>
            </a:defRPr>
          </a:pPr>
          <a:endParaRPr lang="en-US"/>
        </a:p>
      </c:txPr>
    </c:legend>
    <c:plotVisOnly val="1"/>
    <c:dispBlanksAs val="gap"/>
  </c:chart>
  <c:txPr>
    <a:bodyPr/>
    <a:lstStyle/>
    <a:p>
      <a:pPr>
        <a:defRPr sz="1200">
          <a:latin typeface="Arial" pitchFamily="34" charset="0"/>
          <a:cs typeface="Arial" pitchFamily="34" charset="0"/>
        </a:defRPr>
      </a:pPr>
      <a:endParaRPr lang="en-US"/>
    </a:p>
  </c:txPr>
  <c:externalData r:id="rId1"/>
</c:chartSpace>
</file>

<file path=ppt/charts/chart3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
          <c:y val="0.17004476216500394"/>
          <c:w val="0.96920536166175497"/>
          <c:h val="0.5563457508552675"/>
        </c:manualLayout>
      </c:layout>
      <c:barChart>
        <c:barDir val="col"/>
        <c:grouping val="clustered"/>
        <c:ser>
          <c:idx val="0"/>
          <c:order val="0"/>
          <c:tx>
            <c:strRef>
              <c:f>Sheet1!$B$1</c:f>
              <c:strCache>
                <c:ptCount val="1"/>
                <c:pt idx="0">
                  <c:v>Column1</c:v>
                </c:pt>
              </c:strCache>
            </c:strRef>
          </c:tx>
          <c:spPr>
            <a:solidFill>
              <a:srgbClr val="009999"/>
            </a:solidFill>
          </c:spPr>
          <c:dLbls>
            <c:dLbl>
              <c:idx val="1"/>
              <c:spPr>
                <a:noFill/>
                <a:ln>
                  <a:noFill/>
                </a:ln>
                <a:effectLst/>
              </c:spPr>
              <c:txPr>
                <a:bodyPr/>
                <a:lstStyle/>
                <a:p>
                  <a:pPr algn="ctr">
                    <a:defRPr lang="en-GB" sz="1400" b="1" i="0" u="none" strike="noStrike" kern="1200" baseline="0">
                      <a:solidFill>
                        <a:srgbClr val="000000"/>
                      </a:solidFill>
                      <a:latin typeface="Arial" pitchFamily="34" charset="0"/>
                      <a:ea typeface="+mn-ea"/>
                      <a:cs typeface="Arial" pitchFamily="34" charset="0"/>
                    </a:defRPr>
                  </a:pPr>
                  <a:endParaRPr lang="en-US"/>
                </a:p>
              </c:txPr>
            </c:dLbl>
            <c:dLbl>
              <c:idx val="5"/>
              <c:delete val="1"/>
              <c:extLst>
                <c:ext xmlns:c15="http://schemas.microsoft.com/office/drawing/2012/chart" uri="{CE6537A1-D6FC-4f65-9D91-7224C49458BB}"/>
              </c:extLst>
            </c:dLbl>
            <c:spPr>
              <a:noFill/>
              <a:ln>
                <a:noFill/>
              </a:ln>
              <a:effectLst/>
            </c:spPr>
            <c:txPr>
              <a:bodyPr/>
              <a:lstStyle/>
              <a:p>
                <a:pPr>
                  <a:defRPr lang="en-GB" sz="1400" b="1">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Sheet1!$A$2:$A$6</c:f>
              <c:strCache>
                <c:ptCount val="5"/>
                <c:pt idx="0">
                  <c:v>Conventional diesel engine </c:v>
                </c:pt>
                <c:pt idx="1">
                  <c:v>Conventional petrol engine </c:v>
                </c:pt>
                <c:pt idx="2">
                  <c:v>A conventional hybrid vehicle</c:v>
                </c:pt>
                <c:pt idx="3">
                  <c:v>A plug in hybrid vehicle or an extended range electric vehicle</c:v>
                </c:pt>
                <c:pt idx="4">
                  <c:v>A pure electric battery powered vehicle</c:v>
                </c:pt>
              </c:strCache>
            </c:strRef>
          </c:cat>
          <c:val>
            <c:numRef>
              <c:f>Sheet1!$B$2:$B$6</c:f>
              <c:numCache>
                <c:formatCode>0%</c:formatCode>
                <c:ptCount val="5"/>
                <c:pt idx="0">
                  <c:v>0.28471411901979998</c:v>
                </c:pt>
                <c:pt idx="1">
                  <c:v>0.50991831971999957</c:v>
                </c:pt>
                <c:pt idx="2">
                  <c:v>0.14000000000000001</c:v>
                </c:pt>
                <c:pt idx="3">
                  <c:v>0.05</c:v>
                </c:pt>
                <c:pt idx="4">
                  <c:v>1.5169194865810134E-2</c:v>
                </c:pt>
              </c:numCache>
            </c:numRef>
          </c:val>
        </c:ser>
        <c:gapWidth val="62"/>
        <c:axId val="150596608"/>
        <c:axId val="150983424"/>
      </c:barChart>
      <c:catAx>
        <c:axId val="150596608"/>
        <c:scaling>
          <c:orientation val="minMax"/>
        </c:scaling>
        <c:axPos val="b"/>
        <c:numFmt formatCode="General" sourceLinked="0"/>
        <c:tickLblPos val="nextTo"/>
        <c:spPr>
          <a:ln>
            <a:noFill/>
          </a:ln>
        </c:spPr>
        <c:txPr>
          <a:bodyPr/>
          <a:lstStyle/>
          <a:p>
            <a:pPr>
              <a:defRPr lang="en-GB" sz="1400">
                <a:solidFill>
                  <a:srgbClr val="000000"/>
                </a:solidFill>
                <a:latin typeface="Arial" pitchFamily="34" charset="0"/>
                <a:cs typeface="Arial" pitchFamily="34" charset="0"/>
              </a:defRPr>
            </a:pPr>
            <a:endParaRPr lang="en-US"/>
          </a:p>
        </c:txPr>
        <c:crossAx val="150983424"/>
        <c:crosses val="autoZero"/>
        <c:auto val="1"/>
        <c:lblAlgn val="ctr"/>
        <c:lblOffset val="100"/>
      </c:catAx>
      <c:valAx>
        <c:axId val="150983424"/>
        <c:scaling>
          <c:orientation val="minMax"/>
        </c:scaling>
        <c:delete val="1"/>
        <c:axPos val="l"/>
        <c:numFmt formatCode="0%" sourceLinked="1"/>
        <c:tickLblPos val="none"/>
        <c:crossAx val="150596608"/>
        <c:crosses val="autoZero"/>
        <c:crossBetween val="between"/>
      </c:valAx>
    </c:plotArea>
    <c:plotVisOnly val="1"/>
    <c:dispBlanksAs val="gap"/>
  </c:chart>
  <c:txPr>
    <a:bodyPr/>
    <a:lstStyle/>
    <a:p>
      <a:pPr>
        <a:defRPr sz="1800"/>
      </a:pPr>
      <a:endParaRPr lang="en-US"/>
    </a:p>
  </c:txPr>
  <c:externalData r:id="rId1"/>
</c:chartSpace>
</file>

<file path=ppt/charts/chart34.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dLbls>
            <c:dLbl>
              <c:idx val="3"/>
              <c:delete val="1"/>
            </c:dLbl>
            <c:dLbl>
              <c:idx val="5"/>
              <c:delete val="1"/>
            </c:dLbl>
            <c:txPr>
              <a:bodyPr rot="-5400000" vert="horz"/>
              <a:lstStyle/>
              <a:p>
                <a:pPr algn="ctr">
                  <a:defRPr lang="en-GB" sz="1050" b="1" i="0" u="none" strike="noStrike" kern="1200" baseline="0">
                    <a:solidFill>
                      <a:prstClr val="white"/>
                    </a:solidFill>
                    <a:latin typeface="Arial" pitchFamily="34" charset="0"/>
                    <a:ea typeface="+mn-ea"/>
                    <a:cs typeface="Arial" pitchFamily="34" charset="0"/>
                  </a:defRPr>
                </a:pPr>
                <a:endParaRPr lang="en-US"/>
              </a:p>
            </c:txPr>
            <c:showVal val="1"/>
          </c:dLbls>
          <c:cat>
            <c:strRef>
              <c:f>Sheet1!$A$2:$A$7</c:f>
              <c:strCache>
                <c:ptCount val="6"/>
                <c:pt idx="0">
                  <c:v>Driverless cars will make our roads safer *</c:v>
                </c:pt>
                <c:pt idx="1">
                  <c:v>Driverless cars will improve personal mobility for older and disabled people *</c:v>
                </c:pt>
                <c:pt idx="2">
                  <c:v>I am opposed to systems and technology that record data and/or images in the period immediately before and during an incident</c:v>
                </c:pt>
                <c:pt idx="3">
                  <c:v>I am opposed to any new technology that records how well I am driving</c:v>
                </c:pt>
                <c:pt idx="4">
                  <c:v>Many of the new technologies will lead to complacency amongst drivers and lead to more accidents</c:v>
                </c:pt>
                <c:pt idx="5">
                  <c:v>I am opposed to any new technology that has the potential to distract drivers</c:v>
                </c:pt>
              </c:strCache>
            </c:strRef>
          </c:cat>
          <c:val>
            <c:numRef>
              <c:f>Sheet1!$B$2:$B$7</c:f>
              <c:numCache>
                <c:formatCode>0%</c:formatCode>
                <c:ptCount val="6"/>
                <c:pt idx="0">
                  <c:v>7.1180689319150003E-2</c:v>
                </c:pt>
                <c:pt idx="1">
                  <c:v>4.5741294111590024E-2</c:v>
                </c:pt>
                <c:pt idx="2">
                  <c:v>3.1474872705100181E-2</c:v>
                </c:pt>
                <c:pt idx="3">
                  <c:v>2.5327580755439998E-2</c:v>
                </c:pt>
                <c:pt idx="4">
                  <c:v>5.0370050702329985E-2</c:v>
                </c:pt>
                <c:pt idx="5">
                  <c:v>2.1494039913389999E-2</c:v>
                </c:pt>
              </c:numCache>
            </c:numRef>
          </c:val>
        </c:ser>
        <c:ser>
          <c:idx val="1"/>
          <c:order val="1"/>
          <c:tx>
            <c:strRef>
              <c:f>Sheet1!$C$1</c:f>
              <c:strCache>
                <c:ptCount val="1"/>
                <c:pt idx="0">
                  <c:v>Strongly 
disagree</c:v>
                </c:pt>
              </c:strCache>
            </c:strRef>
          </c:tx>
          <c:spPr>
            <a:solidFill>
              <a:srgbClr val="953735"/>
            </a:solidFill>
          </c:spPr>
          <c:dLbls>
            <c:dLbl>
              <c:idx val="0"/>
              <c:spPr/>
              <c:txPr>
                <a:bodyPr rot="0" vert="horz"/>
                <a:lstStyle/>
                <a:p>
                  <a:pPr>
                    <a:defRPr sz="1050" b="1">
                      <a:solidFill>
                        <a:schemeClr val="bg1"/>
                      </a:solidFill>
                      <a:latin typeface="Arial" pitchFamily="34" charset="0"/>
                      <a:cs typeface="Arial" pitchFamily="34" charset="0"/>
                    </a:defRPr>
                  </a:pPr>
                  <a:endParaRPr lang="en-US"/>
                </a:p>
              </c:txPr>
            </c:dLbl>
            <c:dLbl>
              <c:idx val="1"/>
              <c:spPr/>
              <c:txPr>
                <a:bodyPr rot="-5400000" vert="horz"/>
                <a:lstStyle/>
                <a:p>
                  <a:pPr>
                    <a:defRPr sz="1050" b="1">
                      <a:solidFill>
                        <a:schemeClr val="bg1"/>
                      </a:solidFill>
                      <a:latin typeface="Arial" pitchFamily="34" charset="0"/>
                      <a:cs typeface="Arial" pitchFamily="34" charset="0"/>
                    </a:defRPr>
                  </a:pPr>
                  <a:endParaRPr lang="en-US"/>
                </a:p>
              </c:txPr>
            </c:dLbl>
            <c:dLbl>
              <c:idx val="4"/>
              <c:spPr/>
              <c:txPr>
                <a:bodyPr rot="-5400000" vert="horz"/>
                <a:lstStyle/>
                <a:p>
                  <a:pPr>
                    <a:defRPr sz="1050" b="1">
                      <a:solidFill>
                        <a:schemeClr val="bg1"/>
                      </a:solidFill>
                      <a:latin typeface="Arial" pitchFamily="34" charset="0"/>
                      <a:cs typeface="Arial" pitchFamily="34" charset="0"/>
                    </a:defRPr>
                  </a:pPr>
                  <a:endParaRPr lang="en-US"/>
                </a:p>
              </c:txPr>
            </c:dLbl>
            <c:dLbl>
              <c:idx val="5"/>
              <c:spPr/>
              <c:txPr>
                <a:bodyPr rot="-5400000" vert="horz"/>
                <a:lstStyle/>
                <a:p>
                  <a:pPr>
                    <a:defRPr sz="1050" b="1">
                      <a:solidFill>
                        <a:schemeClr val="bg1"/>
                      </a:solidFill>
                      <a:latin typeface="Arial" pitchFamily="34" charset="0"/>
                      <a:cs typeface="Arial" pitchFamily="34" charset="0"/>
                    </a:defRPr>
                  </a:pPr>
                  <a:endParaRPr lang="en-US"/>
                </a:p>
              </c:txPr>
            </c:dLbl>
            <c:txPr>
              <a:bodyPr/>
              <a:lstStyle/>
              <a:p>
                <a:pPr>
                  <a:defRPr sz="1050" b="1">
                    <a:solidFill>
                      <a:schemeClr val="bg1"/>
                    </a:solidFill>
                    <a:latin typeface="Arial" pitchFamily="34" charset="0"/>
                    <a:cs typeface="Arial" pitchFamily="34" charset="0"/>
                  </a:defRPr>
                </a:pPr>
                <a:endParaRPr lang="en-US"/>
              </a:p>
            </c:txPr>
            <c:showVal val="1"/>
          </c:dLbls>
          <c:cat>
            <c:strRef>
              <c:f>Sheet1!$A$2:$A$7</c:f>
              <c:strCache>
                <c:ptCount val="6"/>
                <c:pt idx="0">
                  <c:v>Driverless cars will make our roads safer *</c:v>
                </c:pt>
                <c:pt idx="1">
                  <c:v>Driverless cars will improve personal mobility for older and disabled people *</c:v>
                </c:pt>
                <c:pt idx="2">
                  <c:v>I am opposed to systems and technology that record data and/or images in the period immediately before and during an incident</c:v>
                </c:pt>
                <c:pt idx="3">
                  <c:v>I am opposed to any new technology that records how well I am driving</c:v>
                </c:pt>
                <c:pt idx="4">
                  <c:v>Many of the new technologies will lead to complacency amongst drivers and lead to more accidents</c:v>
                </c:pt>
                <c:pt idx="5">
                  <c:v>I am opposed to any new technology that has the potential to distract drivers</c:v>
                </c:pt>
              </c:strCache>
            </c:strRef>
          </c:cat>
          <c:val>
            <c:numRef>
              <c:f>Sheet1!$C$2:$C$7</c:f>
              <c:numCache>
                <c:formatCode>0%</c:formatCode>
                <c:ptCount val="6"/>
                <c:pt idx="0">
                  <c:v>0.15783325493780068</c:v>
                </c:pt>
                <c:pt idx="1">
                  <c:v>5.4294169126910014E-2</c:v>
                </c:pt>
                <c:pt idx="2">
                  <c:v>0.13536118716810044</c:v>
                </c:pt>
                <c:pt idx="3">
                  <c:v>6.5992072836680279E-2</c:v>
                </c:pt>
                <c:pt idx="4">
                  <c:v>1.6322611292950071E-2</c:v>
                </c:pt>
                <c:pt idx="5">
                  <c:v>2.291318205518E-2</c:v>
                </c:pt>
              </c:numCache>
            </c:numRef>
          </c:val>
        </c:ser>
        <c:ser>
          <c:idx val="2"/>
          <c:order val="2"/>
          <c:tx>
            <c:strRef>
              <c:f>Sheet1!$D$1</c:f>
              <c:strCache>
                <c:ptCount val="1"/>
                <c:pt idx="0">
                  <c:v>Slightly 
disagree</c:v>
                </c:pt>
              </c:strCache>
            </c:strRef>
          </c:tx>
          <c:spPr>
            <a:solidFill>
              <a:srgbClr val="B24340"/>
            </a:solidFill>
          </c:spPr>
          <c:dLbls>
            <c:dLbl>
              <c:idx val="1"/>
              <c:spPr/>
              <c:txPr>
                <a:bodyPr rot="-5400000" vert="horz"/>
                <a:lstStyle/>
                <a:p>
                  <a:pPr>
                    <a:defRPr sz="1050" b="1">
                      <a:solidFill>
                        <a:schemeClr val="bg1"/>
                      </a:solidFill>
                      <a:latin typeface="Arial" pitchFamily="34" charset="0"/>
                      <a:cs typeface="Arial" pitchFamily="34" charset="0"/>
                    </a:defRPr>
                  </a:pPr>
                  <a:endParaRPr lang="en-US"/>
                </a:p>
              </c:txPr>
            </c:dLbl>
            <c:dLbl>
              <c:idx val="2"/>
              <c:spPr/>
              <c:txPr>
                <a:bodyPr rot="0" vert="horz"/>
                <a:lstStyle/>
                <a:p>
                  <a:pPr>
                    <a:defRPr sz="1050" b="1">
                      <a:solidFill>
                        <a:schemeClr val="bg1"/>
                      </a:solidFill>
                      <a:latin typeface="Arial" pitchFamily="34" charset="0"/>
                      <a:cs typeface="Arial" pitchFamily="34" charset="0"/>
                    </a:defRPr>
                  </a:pPr>
                  <a:endParaRPr lang="en-US"/>
                </a:p>
              </c:txPr>
            </c:dLbl>
            <c:dLbl>
              <c:idx val="3"/>
              <c:spPr/>
              <c:txPr>
                <a:bodyPr rot="0" vert="horz"/>
                <a:lstStyle/>
                <a:p>
                  <a:pPr>
                    <a:defRPr sz="1050" b="1">
                      <a:solidFill>
                        <a:schemeClr val="bg1"/>
                      </a:solidFill>
                      <a:latin typeface="Arial" pitchFamily="34" charset="0"/>
                      <a:cs typeface="Arial" pitchFamily="34" charset="0"/>
                    </a:defRPr>
                  </a:pPr>
                  <a:endParaRPr lang="en-US"/>
                </a:p>
              </c:txPr>
            </c:dLbl>
            <c:dLbl>
              <c:idx val="4"/>
              <c:spPr/>
              <c:txPr>
                <a:bodyPr rot="-5400000" vert="horz"/>
                <a:lstStyle/>
                <a:p>
                  <a:pPr>
                    <a:defRPr sz="1050" b="1">
                      <a:solidFill>
                        <a:schemeClr val="bg1"/>
                      </a:solidFill>
                      <a:latin typeface="Arial" pitchFamily="34" charset="0"/>
                      <a:cs typeface="Arial" pitchFamily="34" charset="0"/>
                    </a:defRPr>
                  </a:pPr>
                  <a:endParaRPr lang="en-US"/>
                </a:p>
              </c:txPr>
            </c:dLbl>
            <c:dLbl>
              <c:idx val="5"/>
              <c:spPr/>
              <c:txPr>
                <a:bodyPr rot="-5400000" vert="horz"/>
                <a:lstStyle/>
                <a:p>
                  <a:pPr>
                    <a:defRPr sz="1050" b="1">
                      <a:solidFill>
                        <a:schemeClr val="bg1"/>
                      </a:solidFill>
                      <a:latin typeface="Arial" pitchFamily="34" charset="0"/>
                      <a:cs typeface="Arial" pitchFamily="34" charset="0"/>
                    </a:defRPr>
                  </a:pPr>
                  <a:endParaRPr lang="en-US"/>
                </a:p>
              </c:txPr>
            </c:dLbl>
            <c:txPr>
              <a:bodyPr/>
              <a:lstStyle/>
              <a:p>
                <a:pPr>
                  <a:defRPr sz="1050" b="1">
                    <a:solidFill>
                      <a:schemeClr val="bg1"/>
                    </a:solidFill>
                    <a:latin typeface="Arial" pitchFamily="34" charset="0"/>
                    <a:cs typeface="Arial" pitchFamily="34" charset="0"/>
                  </a:defRPr>
                </a:pPr>
                <a:endParaRPr lang="en-US"/>
              </a:p>
            </c:txPr>
            <c:showVal val="1"/>
          </c:dLbls>
          <c:cat>
            <c:strRef>
              <c:f>Sheet1!$A$2:$A$7</c:f>
              <c:strCache>
                <c:ptCount val="6"/>
                <c:pt idx="0">
                  <c:v>Driverless cars will make our roads safer *</c:v>
                </c:pt>
                <c:pt idx="1">
                  <c:v>Driverless cars will improve personal mobility for older and disabled people *</c:v>
                </c:pt>
                <c:pt idx="2">
                  <c:v>I am opposed to systems and technology that record data and/or images in the period immediately before and during an incident</c:v>
                </c:pt>
                <c:pt idx="3">
                  <c:v>I am opposed to any new technology that records how well I am driving</c:v>
                </c:pt>
                <c:pt idx="4">
                  <c:v>Many of the new technologies will lead to complacency amongst drivers and lead to more accidents</c:v>
                </c:pt>
                <c:pt idx="5">
                  <c:v>I am opposed to any new technology that has the potential to distract drivers</c:v>
                </c:pt>
              </c:strCache>
            </c:strRef>
          </c:cat>
          <c:val>
            <c:numRef>
              <c:f>Sheet1!$D$2:$D$7</c:f>
              <c:numCache>
                <c:formatCode>0%</c:formatCode>
                <c:ptCount val="6"/>
                <c:pt idx="0">
                  <c:v>0.17626076089390041</c:v>
                </c:pt>
                <c:pt idx="1">
                  <c:v>5.9673649057670003E-2</c:v>
                </c:pt>
                <c:pt idx="2">
                  <c:v>0.27465302134789998</c:v>
                </c:pt>
                <c:pt idx="3">
                  <c:v>0.23287291683369987</c:v>
                </c:pt>
                <c:pt idx="4">
                  <c:v>9.6338678501719996E-2</c:v>
                </c:pt>
                <c:pt idx="5">
                  <c:v>5.6259291349230023E-2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sz="1050" b="1">
                    <a:solidFill>
                      <a:schemeClr val="bg1">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Sheet1!$A$2:$A$7</c:f>
              <c:strCache>
                <c:ptCount val="6"/>
                <c:pt idx="0">
                  <c:v>Driverless cars will make our roads safer *</c:v>
                </c:pt>
                <c:pt idx="1">
                  <c:v>Driverless cars will improve personal mobility for older and disabled people *</c:v>
                </c:pt>
                <c:pt idx="2">
                  <c:v>I am opposed to systems and technology that record data and/or images in the period immediately before and during an incident</c:v>
                </c:pt>
                <c:pt idx="3">
                  <c:v>I am opposed to any new technology that records how well I am driving</c:v>
                </c:pt>
                <c:pt idx="4">
                  <c:v>Many of the new technologies will lead to complacency amongst drivers and lead to more accidents</c:v>
                </c:pt>
                <c:pt idx="5">
                  <c:v>I am opposed to any new technology that has the potential to distract drivers</c:v>
                </c:pt>
              </c:strCache>
            </c:strRef>
          </c:cat>
          <c:val>
            <c:numRef>
              <c:f>Sheet1!$E$2:$E$7</c:f>
              <c:numCache>
                <c:formatCode>0%</c:formatCode>
                <c:ptCount val="6"/>
                <c:pt idx="0">
                  <c:v>0.32043056399540276</c:v>
                </c:pt>
                <c:pt idx="1">
                  <c:v>0.2244195633903005</c:v>
                </c:pt>
                <c:pt idx="2">
                  <c:v>0.32413551092460124</c:v>
                </c:pt>
                <c:pt idx="3">
                  <c:v>0.34637298129700284</c:v>
                </c:pt>
                <c:pt idx="4">
                  <c:v>0.32856972845500032</c:v>
                </c:pt>
                <c:pt idx="5">
                  <c:v>0.21276639713000106</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sz="105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Sheet1!$A$2:$A$7</c:f>
              <c:strCache>
                <c:ptCount val="6"/>
                <c:pt idx="0">
                  <c:v>Driverless cars will make our roads safer *</c:v>
                </c:pt>
                <c:pt idx="1">
                  <c:v>Driverless cars will improve personal mobility for older and disabled people *</c:v>
                </c:pt>
                <c:pt idx="2">
                  <c:v>I am opposed to systems and technology that record data and/or images in the period immediately before and during an incident</c:v>
                </c:pt>
                <c:pt idx="3">
                  <c:v>I am opposed to any new technology that records how well I am driving</c:v>
                </c:pt>
                <c:pt idx="4">
                  <c:v>Many of the new technologies will lead to complacency amongst drivers and lead to more accidents</c:v>
                </c:pt>
                <c:pt idx="5">
                  <c:v>I am opposed to any new technology that has the potential to distract drivers</c:v>
                </c:pt>
              </c:strCache>
            </c:strRef>
          </c:cat>
          <c:val>
            <c:numRef>
              <c:f>Sheet1!$F$2:$F$7</c:f>
              <c:numCache>
                <c:formatCode>0%</c:formatCode>
                <c:ptCount val="6"/>
                <c:pt idx="0">
                  <c:v>0.19752064681720041</c:v>
                </c:pt>
                <c:pt idx="1">
                  <c:v>0.41939288270590147</c:v>
                </c:pt>
                <c:pt idx="2">
                  <c:v>0.15858212880320041</c:v>
                </c:pt>
                <c:pt idx="3">
                  <c:v>0.20554215668560041</c:v>
                </c:pt>
                <c:pt idx="4">
                  <c:v>0.36197754719130032</c:v>
                </c:pt>
                <c:pt idx="5">
                  <c:v>0.38084218843700124</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Sheet1!$A$2:$A$7</c:f>
              <c:strCache>
                <c:ptCount val="6"/>
                <c:pt idx="0">
                  <c:v>Driverless cars will make our roads safer *</c:v>
                </c:pt>
                <c:pt idx="1">
                  <c:v>Driverless cars will improve personal mobility for older and disabled people *</c:v>
                </c:pt>
                <c:pt idx="2">
                  <c:v>I am opposed to systems and technology that record data and/or images in the period immediately before and during an incident</c:v>
                </c:pt>
                <c:pt idx="3">
                  <c:v>I am opposed to any new technology that records how well I am driving</c:v>
                </c:pt>
                <c:pt idx="4">
                  <c:v>Many of the new technologies will lead to complacency amongst drivers and lead to more accidents</c:v>
                </c:pt>
                <c:pt idx="5">
                  <c:v>I am opposed to any new technology that has the potential to distract drivers</c:v>
                </c:pt>
              </c:strCache>
            </c:strRef>
          </c:cat>
          <c:val>
            <c:numRef>
              <c:f>Sheet1!$G$2:$G$7</c:f>
              <c:numCache>
                <c:formatCode>0%</c:formatCode>
                <c:ptCount val="6"/>
                <c:pt idx="0">
                  <c:v>7.6774084036599993E-2</c:v>
                </c:pt>
                <c:pt idx="1">
                  <c:v>0.19647844160770056</c:v>
                </c:pt>
                <c:pt idx="2">
                  <c:v>7.579327905119039E-2</c:v>
                </c:pt>
                <c:pt idx="3">
                  <c:v>0.1238922915916003</c:v>
                </c:pt>
                <c:pt idx="4">
                  <c:v>0.14642138385670106</c:v>
                </c:pt>
                <c:pt idx="5">
                  <c:v>0.30572490111520212</c:v>
                </c:pt>
              </c:numCache>
            </c:numRef>
          </c:val>
        </c:ser>
        <c:gapWidth val="63"/>
        <c:overlap val="100"/>
        <c:axId val="151472384"/>
        <c:axId val="151715840"/>
      </c:barChart>
      <c:catAx>
        <c:axId val="151472384"/>
        <c:scaling>
          <c:orientation val="minMax"/>
        </c:scaling>
        <c:axPos val="l"/>
        <c:numFmt formatCode="General" sourceLinked="1"/>
        <c:tickLblPos val="nextTo"/>
        <c:spPr>
          <a:ln>
            <a:noFill/>
          </a:ln>
        </c:spPr>
        <c:txPr>
          <a:bodyPr/>
          <a:lstStyle/>
          <a:p>
            <a:pPr>
              <a:defRPr lang="en-GB" sz="1100" b="1">
                <a:solidFill>
                  <a:schemeClr val="bg2">
                    <a:lumMod val="50000"/>
                  </a:schemeClr>
                </a:solidFill>
                <a:latin typeface="Arial" pitchFamily="34" charset="0"/>
                <a:cs typeface="Arial" pitchFamily="34" charset="0"/>
              </a:defRPr>
            </a:pPr>
            <a:endParaRPr lang="en-US"/>
          </a:p>
        </c:txPr>
        <c:crossAx val="151715840"/>
        <c:crosses val="autoZero"/>
        <c:auto val="1"/>
        <c:lblAlgn val="ctr"/>
        <c:lblOffset val="100"/>
      </c:catAx>
      <c:valAx>
        <c:axId val="151715840"/>
        <c:scaling>
          <c:orientation val="minMax"/>
        </c:scaling>
        <c:delete val="1"/>
        <c:axPos val="b"/>
        <c:numFmt formatCode="0%" sourceLinked="1"/>
        <c:tickLblPos val="none"/>
        <c:crossAx val="151472384"/>
        <c:crosses val="autoZero"/>
        <c:crossBetween val="between"/>
      </c:valAx>
      <c:spPr>
        <a:noFill/>
        <a:ln w="25399">
          <a:noFill/>
        </a:ln>
      </c:spPr>
    </c:plotArea>
    <c:legend>
      <c:legendPos val="t"/>
      <c:layout>
        <c:manualLayout>
          <c:xMode val="edge"/>
          <c:yMode val="edge"/>
          <c:x val="2.4947944852005691E-2"/>
          <c:y val="4.6746344031007178E-2"/>
          <c:w val="0.96153855499625607"/>
          <c:h val="6.3876200989206391E-2"/>
        </c:manualLayout>
      </c:layout>
      <c:txPr>
        <a:bodyPr/>
        <a:lstStyle/>
        <a:p>
          <a:pPr>
            <a:defRPr lang="en-GB" sz="10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35.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Driverless cars</c:v>
                </c:pt>
              </c:strCache>
            </c:strRef>
          </c:tx>
          <c:dPt>
            <c:idx val="0"/>
            <c:spPr>
              <a:solidFill>
                <a:srgbClr val="B24340"/>
              </a:solidFill>
            </c:spPr>
          </c:dPt>
          <c:dPt>
            <c:idx val="1"/>
            <c:spPr>
              <a:solidFill>
                <a:schemeClr val="accent1"/>
              </a:solidFill>
            </c:spPr>
          </c:dPt>
          <c:dPt>
            <c:idx val="2"/>
            <c:spPr>
              <a:solidFill>
                <a:schemeClr val="accent4"/>
              </a:solidFill>
            </c:spPr>
          </c:dPt>
          <c:dPt>
            <c:idx val="3"/>
            <c:spPr>
              <a:solidFill>
                <a:srgbClr val="003399"/>
              </a:solidFill>
            </c:spPr>
          </c:dPt>
          <c:dPt>
            <c:idx val="4"/>
            <c:spPr>
              <a:solidFill>
                <a:schemeClr val="bg2"/>
              </a:solidFill>
            </c:spPr>
          </c:dPt>
          <c:dPt>
            <c:idx val="5"/>
            <c:spPr>
              <a:solidFill>
                <a:schemeClr val="bg1">
                  <a:lumMod val="65000"/>
                </a:schemeClr>
              </a:solidFill>
            </c:spPr>
          </c:dPt>
          <c:dLbls>
            <c:dLbl>
              <c:idx val="1"/>
              <c:spPr/>
              <c:txPr>
                <a:bodyPr/>
                <a:lstStyle/>
                <a:p>
                  <a:pPr algn="ctr">
                    <a:defRPr lang="en-GB" sz="1400" b="0" i="0" u="none" strike="noStrike" kern="1200" baseline="0">
                      <a:solidFill>
                        <a:prstClr val="white"/>
                      </a:solidFill>
                      <a:latin typeface="Arial" pitchFamily="34" charset="0"/>
                      <a:ea typeface="+mn-ea"/>
                      <a:cs typeface="Arial" pitchFamily="34" charset="0"/>
                    </a:defRPr>
                  </a:pPr>
                  <a:endParaRPr lang="en-US"/>
                </a:p>
              </c:txPr>
            </c:dLbl>
            <c:txPr>
              <a:bodyPr/>
              <a:lstStyle/>
              <a:p>
                <a:pPr>
                  <a:defRPr lang="en-GB" sz="1400">
                    <a:solidFill>
                      <a:schemeClr val="bg1"/>
                    </a:solidFill>
                    <a:latin typeface="Arial" pitchFamily="34" charset="0"/>
                    <a:cs typeface="Arial" pitchFamily="34" charset="0"/>
                  </a:defRPr>
                </a:pPr>
                <a:endParaRPr lang="en-US"/>
              </a:p>
            </c:txPr>
            <c:showVal val="1"/>
            <c:showLeaderLines val="1"/>
          </c:dLbls>
          <c:cat>
            <c:strRef>
              <c:f>Sheet1!$A$2:$A$7</c:f>
              <c:strCache>
                <c:ptCount val="6"/>
                <c:pt idx="0">
                  <c:v>By 2020</c:v>
                </c:pt>
                <c:pt idx="1">
                  <c:v>By 2030</c:v>
                </c:pt>
                <c:pt idx="2">
                  <c:v>By 2040</c:v>
                </c:pt>
                <c:pt idx="3">
                  <c:v>By 2050</c:v>
                </c:pt>
                <c:pt idx="4">
                  <c:v>Never</c:v>
                </c:pt>
                <c:pt idx="5">
                  <c:v>Don't know</c:v>
                </c:pt>
              </c:strCache>
            </c:strRef>
          </c:cat>
          <c:val>
            <c:numRef>
              <c:f>Sheet1!$B$2:$B$7</c:f>
              <c:numCache>
                <c:formatCode>0%</c:formatCode>
                <c:ptCount val="6"/>
                <c:pt idx="0">
                  <c:v>0.24000000000000021</c:v>
                </c:pt>
                <c:pt idx="1">
                  <c:v>0.34305717619600001</c:v>
                </c:pt>
                <c:pt idx="2">
                  <c:v>9.0000000000000024E-2</c:v>
                </c:pt>
                <c:pt idx="3">
                  <c:v>5.0758459743289998E-2</c:v>
                </c:pt>
                <c:pt idx="4">
                  <c:v>6.242707117853017E-2</c:v>
                </c:pt>
                <c:pt idx="5">
                  <c:v>0.22</c:v>
                </c:pt>
              </c:numCache>
            </c:numRef>
          </c:val>
        </c:ser>
        <c:firstSliceAng val="0"/>
      </c:pieChart>
    </c:plotArea>
    <c:legend>
      <c:legendPos val="r"/>
      <c:layout>
        <c:manualLayout>
          <c:xMode val="edge"/>
          <c:yMode val="edge"/>
          <c:x val="0.7781901661052687"/>
          <c:y val="0.28414194330839326"/>
          <c:w val="0.22180983389473144"/>
          <c:h val="0.42344405515834482"/>
        </c:manualLayout>
      </c:layout>
      <c:txPr>
        <a:bodyPr/>
        <a:lstStyle/>
        <a:p>
          <a:pPr>
            <a:defRPr lang="en-GB" sz="1000">
              <a:solidFill>
                <a:srgbClr val="000000"/>
              </a:solidFill>
              <a:latin typeface="Arial" pitchFamily="34" charset="0"/>
              <a:cs typeface="Arial" pitchFamily="34" charset="0"/>
            </a:defRPr>
          </a:pPr>
          <a:endParaRPr lang="en-US"/>
        </a:p>
      </c:txPr>
    </c:legend>
    <c:plotVisOnly val="1"/>
  </c:chart>
  <c:txPr>
    <a:bodyPr/>
    <a:lstStyle/>
    <a:p>
      <a:pPr>
        <a:defRPr sz="1800"/>
      </a:pPr>
      <a:endParaRPr lang="en-US"/>
    </a:p>
  </c:txPr>
  <c:externalData r:id="rId1"/>
</c:chartSpace>
</file>

<file path=ppt/charts/chart3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Driverless cars</c:v>
                </c:pt>
              </c:strCache>
            </c:strRef>
          </c:tx>
          <c:dPt>
            <c:idx val="0"/>
            <c:spPr>
              <a:solidFill>
                <a:srgbClr val="B24340"/>
              </a:solidFill>
            </c:spPr>
          </c:dPt>
          <c:dPt>
            <c:idx val="1"/>
            <c:spPr>
              <a:solidFill>
                <a:schemeClr val="accent1"/>
              </a:solidFill>
            </c:spPr>
          </c:dPt>
          <c:dPt>
            <c:idx val="3"/>
            <c:spPr>
              <a:solidFill>
                <a:srgbClr val="003399"/>
              </a:solidFill>
            </c:spPr>
          </c:dPt>
          <c:dPt>
            <c:idx val="4"/>
            <c:spPr>
              <a:solidFill>
                <a:schemeClr val="accent4"/>
              </a:solidFill>
            </c:spPr>
          </c:dPt>
          <c:dPt>
            <c:idx val="6"/>
            <c:spPr>
              <a:solidFill>
                <a:schemeClr val="bg2"/>
              </a:solidFill>
            </c:spPr>
          </c:dPt>
          <c:dPt>
            <c:idx val="7"/>
            <c:spPr>
              <a:solidFill>
                <a:prstClr val="white">
                  <a:lumMod val="65000"/>
                </a:prstClr>
              </a:solidFill>
            </c:spPr>
          </c:dPt>
          <c:dLbls>
            <c:dLbl>
              <c:idx val="4"/>
              <c:layout>
                <c:manualLayout>
                  <c:x val="-3.6750870930608914E-2"/>
                  <c:y val="-9.7260462758631192E-2"/>
                </c:manualLayout>
              </c:layout>
              <c:showVal val="1"/>
            </c:dLbl>
            <c:txPr>
              <a:bodyPr/>
              <a:lstStyle/>
              <a:p>
                <a:pPr>
                  <a:defRPr lang="en-GB" sz="1400">
                    <a:solidFill>
                      <a:schemeClr val="bg1"/>
                    </a:solidFill>
                    <a:latin typeface="Arial" pitchFamily="34" charset="0"/>
                    <a:cs typeface="Arial" pitchFamily="34" charset="0"/>
                  </a:defRPr>
                </a:pPr>
                <a:endParaRPr lang="en-US"/>
              </a:p>
            </c:txPr>
            <c:showVal val="1"/>
            <c:showLeaderLines val="1"/>
          </c:dLbls>
          <c:cat>
            <c:strRef>
              <c:f>Sheet1!$A$2:$A$9</c:f>
              <c:strCache>
                <c:ptCount val="8"/>
                <c:pt idx="0">
                  <c:v>By 2030</c:v>
                </c:pt>
                <c:pt idx="1">
                  <c:v>By 2040</c:v>
                </c:pt>
                <c:pt idx="2">
                  <c:v>By 2050</c:v>
                </c:pt>
                <c:pt idx="3">
                  <c:v>By 2060</c:v>
                </c:pt>
                <c:pt idx="4">
                  <c:v>By 2070</c:v>
                </c:pt>
                <c:pt idx="5">
                  <c:v>Beyond 2070</c:v>
                </c:pt>
                <c:pt idx="6">
                  <c:v>Never</c:v>
                </c:pt>
                <c:pt idx="7">
                  <c:v>Don't know</c:v>
                </c:pt>
              </c:strCache>
            </c:strRef>
          </c:cat>
          <c:val>
            <c:numRef>
              <c:f>Sheet1!$B$2:$B$9</c:f>
              <c:numCache>
                <c:formatCode>0%</c:formatCode>
                <c:ptCount val="8"/>
                <c:pt idx="0">
                  <c:v>7.7596266044340417E-2</c:v>
                </c:pt>
                <c:pt idx="1">
                  <c:v>0.1277712952159</c:v>
                </c:pt>
                <c:pt idx="2">
                  <c:v>0.15285880980159999</c:v>
                </c:pt>
                <c:pt idx="3">
                  <c:v>8.8681446907820385E-2</c:v>
                </c:pt>
                <c:pt idx="4">
                  <c:v>4.2590431738620295E-2</c:v>
                </c:pt>
                <c:pt idx="5">
                  <c:v>9.3348891481910001E-2</c:v>
                </c:pt>
                <c:pt idx="6">
                  <c:v>0.16919486581099999</c:v>
                </c:pt>
                <c:pt idx="7">
                  <c:v>0.2479579929988005</c:v>
                </c:pt>
              </c:numCache>
            </c:numRef>
          </c:val>
        </c:ser>
        <c:firstSliceAng val="0"/>
      </c:pieChart>
    </c:plotArea>
    <c:legend>
      <c:legendPos val="r"/>
      <c:layout>
        <c:manualLayout>
          <c:xMode val="edge"/>
          <c:yMode val="edge"/>
          <c:x val="0.76307279096595559"/>
          <c:y val="0.23989508406937679"/>
          <c:w val="0.23692720903404391"/>
          <c:h val="0.51269809255055143"/>
        </c:manualLayout>
      </c:layout>
      <c:txPr>
        <a:bodyPr/>
        <a:lstStyle/>
        <a:p>
          <a:pPr>
            <a:defRPr lang="en-GB" sz="1000">
              <a:solidFill>
                <a:srgbClr val="000000"/>
              </a:solidFill>
              <a:latin typeface="Arial" pitchFamily="34" charset="0"/>
              <a:cs typeface="Arial" pitchFamily="34" charset="0"/>
            </a:defRPr>
          </a:pPr>
          <a:endParaRPr lang="en-US"/>
        </a:p>
      </c:txPr>
    </c:legend>
    <c:plotVisOnly val="1"/>
  </c:chart>
  <c:txPr>
    <a:bodyPr/>
    <a:lstStyle/>
    <a:p>
      <a:pPr>
        <a:defRPr sz="1800"/>
      </a:pPr>
      <a:endParaRPr lang="en-US"/>
    </a:p>
  </c:txPr>
  <c:externalData r:id="rId1"/>
</c:chartSpace>
</file>

<file path=ppt/charts/chart37.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dLbls>
            <c:dLbl>
              <c:idx val="0"/>
              <c:spPr/>
              <c:txPr>
                <a:bodyPr rot="-5400000" vert="horz"/>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dLbl>
            <c:dLbl>
              <c:idx val="1"/>
              <c:spPr/>
              <c:txPr>
                <a:bodyPr rot="-5400000" vert="horz"/>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dLbl>
            <c:dLbl>
              <c:idx val="2"/>
              <c:layout>
                <c:manualLayout>
                  <c:x val="2.7995125762040655E-3"/>
                  <c:y val="0"/>
                </c:manualLayout>
              </c:layout>
              <c:spPr/>
              <c:txPr>
                <a:bodyPr rot="-5400000" vert="horz"/>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
            <c:txPr>
              <a:bodyPr/>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s>
          <c:cat>
            <c:strRef>
              <c:f>Sheet1!$A$2:$A$6</c:f>
              <c:strCache>
                <c:ptCount val="5"/>
                <c:pt idx="0">
                  <c:v>I am concerned about the reliability of the computer software driverless cars will use</c:v>
                </c:pt>
                <c:pt idx="1">
                  <c:v>I am concerned about risk of the computers that control a driverless car being ‘hacked’ </c:v>
                </c:pt>
                <c:pt idx="2">
                  <c:v>I am scared by the thought of driverless cars on the road</c:v>
                </c:pt>
                <c:pt idx="3">
                  <c:v>When driverless cars become common, fewer people will use public transport</c:v>
                </c:pt>
                <c:pt idx="4">
                  <c:v>When driverless cars become common, fewer people will own their own car</c:v>
                </c:pt>
              </c:strCache>
            </c:strRef>
          </c:cat>
          <c:val>
            <c:numRef>
              <c:f>Sheet1!$B$2:$B$6</c:f>
              <c:numCache>
                <c:formatCode>0%</c:formatCode>
                <c:ptCount val="5"/>
                <c:pt idx="0">
                  <c:v>2.9754959159859998E-2</c:v>
                </c:pt>
                <c:pt idx="1">
                  <c:v>3.6756126021E-2</c:v>
                </c:pt>
                <c:pt idx="2">
                  <c:v>1.7502917152859999E-2</c:v>
                </c:pt>
                <c:pt idx="3">
                  <c:v>8.0000000000000043E-2</c:v>
                </c:pt>
                <c:pt idx="4">
                  <c:v>0.1</c:v>
                </c:pt>
              </c:numCache>
            </c:numRef>
          </c:val>
        </c:ser>
        <c:ser>
          <c:idx val="1"/>
          <c:order val="1"/>
          <c:tx>
            <c:strRef>
              <c:f>Sheet1!$C$1</c:f>
              <c:strCache>
                <c:ptCount val="1"/>
                <c:pt idx="0">
                  <c:v>Strongly disagree</c:v>
                </c:pt>
              </c:strCache>
            </c:strRef>
          </c:tx>
          <c:spPr>
            <a:solidFill>
              <a:srgbClr val="953735"/>
            </a:solidFill>
          </c:spPr>
          <c:dLbls>
            <c:dLbl>
              <c:idx val="3"/>
              <c:spPr>
                <a:noFill/>
                <a:ln>
                  <a:noFill/>
                </a:ln>
                <a:effectLst/>
              </c:spPr>
              <c:txPr>
                <a:bodyPr rot="0" vert="horz"/>
                <a:lstStyle/>
                <a:p>
                  <a:pPr>
                    <a:defRPr lang="en-GB" sz="1200" b="1">
                      <a:solidFill>
                        <a:schemeClr val="bg1"/>
                      </a:solidFill>
                    </a:defRPr>
                  </a:pPr>
                  <a:endParaRPr lang="en-US"/>
                </a:p>
              </c:txPr>
            </c:dLbl>
            <c:dLbl>
              <c:idx val="4"/>
              <c:spPr>
                <a:noFill/>
                <a:ln>
                  <a:noFill/>
                </a:ln>
                <a:effectLst/>
              </c:spPr>
              <c:txPr>
                <a:bodyPr rot="0" vert="horz"/>
                <a:lstStyle/>
                <a:p>
                  <a:pPr>
                    <a:defRPr lang="en-GB" sz="1200" b="1">
                      <a:solidFill>
                        <a:schemeClr val="bg1"/>
                      </a:solidFill>
                    </a:defRPr>
                  </a:pPr>
                  <a:endParaRPr lang="en-US"/>
                </a:p>
              </c:txPr>
            </c:dLbl>
            <c:spPr>
              <a:noFill/>
              <a:ln>
                <a:noFill/>
              </a:ln>
              <a:effectLst/>
            </c:spPr>
            <c:txPr>
              <a:bodyPr rot="-5400000" vert="horz"/>
              <a:lstStyle/>
              <a:p>
                <a:pPr>
                  <a:defRPr lang="en-GB" sz="120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am concerned about the reliability of the computer software driverless cars will use</c:v>
                </c:pt>
                <c:pt idx="1">
                  <c:v>I am concerned about risk of the computers that control a driverless car being ‘hacked’ </c:v>
                </c:pt>
                <c:pt idx="2">
                  <c:v>I am scared by the thought of driverless cars on the road</c:v>
                </c:pt>
                <c:pt idx="3">
                  <c:v>When driverless cars become common, fewer people will use public transport</c:v>
                </c:pt>
                <c:pt idx="4">
                  <c:v>When driverless cars become common, fewer people will own their own car</c:v>
                </c:pt>
              </c:strCache>
            </c:strRef>
          </c:cat>
          <c:val>
            <c:numRef>
              <c:f>Sheet1!$C$2:$C$6</c:f>
              <c:numCache>
                <c:formatCode>0%</c:formatCode>
                <c:ptCount val="5"/>
                <c:pt idx="0">
                  <c:v>4.2590431738620232E-2</c:v>
                </c:pt>
                <c:pt idx="1">
                  <c:v>3.6756126021E-2</c:v>
                </c:pt>
                <c:pt idx="2">
                  <c:v>6.8844807467909955E-2</c:v>
                </c:pt>
                <c:pt idx="3">
                  <c:v>8.0000000000000043E-2</c:v>
                </c:pt>
                <c:pt idx="4">
                  <c:v>9.0000000000000024E-2</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rot="0" vert="horz"/>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am concerned about the reliability of the computer software driverless cars will use</c:v>
                </c:pt>
                <c:pt idx="1">
                  <c:v>I am concerned about risk of the computers that control a driverless car being ‘hacked’ </c:v>
                </c:pt>
                <c:pt idx="2">
                  <c:v>I am scared by the thought of driverless cars on the road</c:v>
                </c:pt>
                <c:pt idx="3">
                  <c:v>When driverless cars become common, fewer people will use public transport</c:v>
                </c:pt>
                <c:pt idx="4">
                  <c:v>When driverless cars become common, fewer people will own their own car</c:v>
                </c:pt>
              </c:strCache>
            </c:strRef>
          </c:cat>
          <c:val>
            <c:numRef>
              <c:f>Sheet1!$D$2:$D$6</c:f>
              <c:numCache>
                <c:formatCode>0%</c:formatCode>
                <c:ptCount val="5"/>
                <c:pt idx="0">
                  <c:v>5.1925320886809956E-2</c:v>
                </c:pt>
                <c:pt idx="1">
                  <c:v>6.2427071178530136E-2</c:v>
                </c:pt>
                <c:pt idx="2">
                  <c:v>9.6266044340720044E-2</c:v>
                </c:pt>
                <c:pt idx="3">
                  <c:v>0.14000000000000001</c:v>
                </c:pt>
                <c:pt idx="4">
                  <c:v>0.14000000000000001</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b="1">
                    <a:solidFill>
                      <a:srgbClr val="7F7F7F"/>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am concerned about the reliability of the computer software driverless cars will use</c:v>
                </c:pt>
                <c:pt idx="1">
                  <c:v>I am concerned about risk of the computers that control a driverless car being ‘hacked’ </c:v>
                </c:pt>
                <c:pt idx="2">
                  <c:v>I am scared by the thought of driverless cars on the road</c:v>
                </c:pt>
                <c:pt idx="3">
                  <c:v>When driverless cars become common, fewer people will use public transport</c:v>
                </c:pt>
                <c:pt idx="4">
                  <c:v>When driverless cars become common, fewer people will own their own car</c:v>
                </c:pt>
              </c:strCache>
            </c:strRef>
          </c:cat>
          <c:val>
            <c:numRef>
              <c:f>Sheet1!$E$2:$E$6</c:f>
              <c:numCache>
                <c:formatCode>0%</c:formatCode>
                <c:ptCount val="5"/>
                <c:pt idx="0">
                  <c:v>0.16919486581099999</c:v>
                </c:pt>
                <c:pt idx="1">
                  <c:v>0.19603267211200001</c:v>
                </c:pt>
                <c:pt idx="2">
                  <c:v>0.19428238039670054</c:v>
                </c:pt>
                <c:pt idx="3">
                  <c:v>0.35000000000000031</c:v>
                </c:pt>
                <c:pt idx="4">
                  <c:v>0.37000000000000038</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am concerned about the reliability of the computer software driverless cars will use</c:v>
                </c:pt>
                <c:pt idx="1">
                  <c:v>I am concerned about risk of the computers that control a driverless car being ‘hacked’ </c:v>
                </c:pt>
                <c:pt idx="2">
                  <c:v>I am scared by the thought of driverless cars on the road</c:v>
                </c:pt>
                <c:pt idx="3">
                  <c:v>When driverless cars become common, fewer people will use public transport</c:v>
                </c:pt>
                <c:pt idx="4">
                  <c:v>When driverless cars become common, fewer people will own their own car</c:v>
                </c:pt>
              </c:strCache>
            </c:strRef>
          </c:cat>
          <c:val>
            <c:numRef>
              <c:f>Sheet1!$F$2:$F$6</c:f>
              <c:numCache>
                <c:formatCode>0%</c:formatCode>
                <c:ptCount val="5"/>
                <c:pt idx="0">
                  <c:v>0.33722287047840138</c:v>
                </c:pt>
                <c:pt idx="1">
                  <c:v>0.34</c:v>
                </c:pt>
                <c:pt idx="2">
                  <c:v>0.34</c:v>
                </c:pt>
                <c:pt idx="3">
                  <c:v>0.25</c:v>
                </c:pt>
                <c:pt idx="4">
                  <c:v>0.22</c:v>
                </c:pt>
              </c:numCache>
            </c:numRef>
          </c:val>
        </c:ser>
        <c:ser>
          <c:idx val="5"/>
          <c:order val="5"/>
          <c:tx>
            <c:strRef>
              <c:f>Sheet1!$G$1</c:f>
              <c:strCache>
                <c:ptCount val="1"/>
                <c:pt idx="0">
                  <c:v>Strongly agree</c:v>
                </c:pt>
              </c:strCache>
            </c:strRef>
          </c:tx>
          <c:spPr>
            <a:solidFill>
              <a:srgbClr val="4F6228"/>
            </a:solidFill>
          </c:spPr>
          <c:dLbls>
            <c:dLbl>
              <c:idx val="0"/>
              <c:spPr/>
              <c:txPr>
                <a:bodyPr rot="0" vert="horz"/>
                <a:lstStyle/>
                <a:p>
                  <a:pPr>
                    <a:defRPr lang="en-GB" b="1">
                      <a:solidFill>
                        <a:schemeClr val="bg1"/>
                      </a:solidFill>
                    </a:defRPr>
                  </a:pPr>
                  <a:endParaRPr lang="en-US"/>
                </a:p>
              </c:txPr>
            </c:dLbl>
            <c:dLbl>
              <c:idx val="3"/>
              <c:spPr/>
              <c:txPr>
                <a:bodyPr rot="0" vert="horz"/>
                <a:lstStyle/>
                <a:p>
                  <a:pPr>
                    <a:defRPr lang="en-GB" b="1">
                      <a:solidFill>
                        <a:schemeClr val="bg1"/>
                      </a:solidFill>
                    </a:defRPr>
                  </a:pPr>
                  <a:endParaRPr lang="en-US"/>
                </a:p>
              </c:txPr>
            </c:dLbl>
            <c:dLbl>
              <c:idx val="5"/>
              <c:spPr/>
              <c:txPr>
                <a:bodyPr rot="0" vert="horz"/>
                <a:lstStyle/>
                <a:p>
                  <a:pPr>
                    <a:defRPr lang="en-GB" b="1">
                      <a:solidFill>
                        <a:schemeClr val="bg1"/>
                      </a:solidFill>
                    </a:defRPr>
                  </a:pPr>
                  <a:endParaRPr lang="en-US"/>
                </a:p>
              </c:txPr>
            </c:dLbl>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am concerned about the reliability of the computer software driverless cars will use</c:v>
                </c:pt>
                <c:pt idx="1">
                  <c:v>I am concerned about risk of the computers that control a driverless car being ‘hacked’ </c:v>
                </c:pt>
                <c:pt idx="2">
                  <c:v>I am scared by the thought of driverless cars on the road</c:v>
                </c:pt>
                <c:pt idx="3">
                  <c:v>When driverless cars become common, fewer people will use public transport</c:v>
                </c:pt>
                <c:pt idx="4">
                  <c:v>When driverless cars become common, fewer people will own their own car</c:v>
                </c:pt>
              </c:strCache>
            </c:strRef>
          </c:cat>
          <c:val>
            <c:numRef>
              <c:f>Sheet1!$G$2:$G$6</c:f>
              <c:numCache>
                <c:formatCode>0%</c:formatCode>
                <c:ptCount val="5"/>
                <c:pt idx="0">
                  <c:v>0.36000000000000032</c:v>
                </c:pt>
                <c:pt idx="1">
                  <c:v>0.32000000000000089</c:v>
                </c:pt>
                <c:pt idx="2">
                  <c:v>0.29288214702450144</c:v>
                </c:pt>
                <c:pt idx="3">
                  <c:v>9.0000000000000024E-2</c:v>
                </c:pt>
                <c:pt idx="4">
                  <c:v>8.0000000000000043E-2</c:v>
                </c:pt>
              </c:numCache>
            </c:numRef>
          </c:val>
        </c:ser>
        <c:gapWidth val="60"/>
        <c:overlap val="100"/>
        <c:axId val="154323584"/>
        <c:axId val="154329472"/>
      </c:barChart>
      <c:catAx>
        <c:axId val="154323584"/>
        <c:scaling>
          <c:orientation val="maxMin"/>
        </c:scaling>
        <c:axPos val="l"/>
        <c:numFmt formatCode="General" sourceLinked="1"/>
        <c:tickLblPos val="nextTo"/>
        <c:spPr>
          <a:ln>
            <a:noFill/>
          </a:ln>
        </c:spPr>
        <c:txPr>
          <a:bodyPr/>
          <a:lstStyle/>
          <a:p>
            <a:pPr>
              <a:defRPr lang="en-GB" sz="1200" b="1">
                <a:solidFill>
                  <a:srgbClr val="000000"/>
                </a:solidFill>
              </a:defRPr>
            </a:pPr>
            <a:endParaRPr lang="en-US"/>
          </a:p>
        </c:txPr>
        <c:crossAx val="154329472"/>
        <c:crosses val="autoZero"/>
        <c:auto val="1"/>
        <c:lblAlgn val="ctr"/>
        <c:lblOffset val="100"/>
      </c:catAx>
      <c:valAx>
        <c:axId val="154329472"/>
        <c:scaling>
          <c:orientation val="minMax"/>
        </c:scaling>
        <c:delete val="1"/>
        <c:axPos val="t"/>
        <c:numFmt formatCode="0%" sourceLinked="1"/>
        <c:tickLblPos val="none"/>
        <c:crossAx val="154323584"/>
        <c:crosses val="autoZero"/>
        <c:crossBetween val="between"/>
      </c:valAx>
    </c:plotArea>
    <c:legend>
      <c:legendPos val="b"/>
      <c:layout>
        <c:manualLayout>
          <c:xMode val="edge"/>
          <c:yMode val="edge"/>
          <c:x val="2.161366990969258E-2"/>
          <c:y val="0.92938245515756457"/>
          <c:w val="0.94899144804016911"/>
          <c:h val="4.5941592075353845E-2"/>
        </c:manualLayout>
      </c:layout>
      <c:txPr>
        <a:bodyPr/>
        <a:lstStyle/>
        <a:p>
          <a:pPr>
            <a:defRPr lang="en-GB" sz="1100">
              <a:solidFill>
                <a:srgbClr val="000000"/>
              </a:solidFill>
            </a:defRPr>
          </a:pPr>
          <a:endParaRPr lang="en-US"/>
        </a:p>
      </c:txPr>
    </c:legend>
    <c:plotVisOnly val="1"/>
    <c:dispBlanksAs val="gap"/>
  </c:chart>
  <c:txPr>
    <a:bodyPr/>
    <a:lstStyle/>
    <a:p>
      <a:pPr>
        <a:defRPr sz="1200">
          <a:latin typeface="Arial" pitchFamily="34" charset="0"/>
          <a:cs typeface="Arial" pitchFamily="34" charset="0"/>
        </a:defRPr>
      </a:pPr>
      <a:endParaRPr lang="en-US"/>
    </a:p>
  </c:txPr>
  <c:externalData r:id="rId1"/>
</c:chartSpace>
</file>

<file path=ppt/charts/chart38.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dLbls>
            <c:dLbl>
              <c:idx val="0"/>
              <c:spPr/>
              <c:txPr>
                <a:bodyPr rot="-5400000" vert="horz"/>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dLbl>
            <c:dLbl>
              <c:idx val="2"/>
              <c:spPr/>
              <c:txPr>
                <a:bodyPr rot="0" vert="horz"/>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dLbl>
            <c:dLbl>
              <c:idx val="3"/>
              <c:layout>
                <c:manualLayout>
                  <c:x val="1.3997562881020275E-3"/>
                  <c:y val="-2.4834877501874048E-3"/>
                </c:manualLayout>
              </c:layout>
              <c:spPr/>
              <c:txPr>
                <a:bodyPr rot="-5400000" vert="horz"/>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
            <c:txPr>
              <a:bodyPr/>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s>
          <c:cat>
            <c:strRef>
              <c:f>Sheet1!$A$2:$A$7</c:f>
              <c:strCache>
                <c:ptCount val="6"/>
                <c:pt idx="0">
                  <c:v>I am looking forward to travelling in a driverless car</c:v>
                </c:pt>
                <c:pt idx="1">
                  <c:v>Driverless cars will make journeys by car better for the environment</c:v>
                </c:pt>
                <c:pt idx="2">
                  <c:v>Driverless cars will reduce the severity of traffic jams on our roads</c:v>
                </c:pt>
                <c:pt idx="3">
                  <c:v>I am excited by the thought of driverless cars on the road</c:v>
                </c:pt>
                <c:pt idx="4">
                  <c:v>Driverless cars will shorten journey times</c:v>
                </c:pt>
                <c:pt idx="5">
                  <c:v>Driverless cars will reduce the number of traffic jams on our roads</c:v>
                </c:pt>
              </c:strCache>
            </c:strRef>
          </c:cat>
          <c:val>
            <c:numRef>
              <c:f>Sheet1!$B$2:$B$7</c:f>
              <c:numCache>
                <c:formatCode>0%</c:formatCode>
                <c:ptCount val="6"/>
                <c:pt idx="0">
                  <c:v>3.6021003870790005E-2</c:v>
                </c:pt>
                <c:pt idx="1">
                  <c:v>8.4099141268510008E-2</c:v>
                </c:pt>
                <c:pt idx="2">
                  <c:v>7.3128577005000001E-2</c:v>
                </c:pt>
                <c:pt idx="3">
                  <c:v>2.7464394900380003E-2</c:v>
                </c:pt>
                <c:pt idx="4">
                  <c:v>8.5187122433690046E-2</c:v>
                </c:pt>
                <c:pt idx="5">
                  <c:v>8.1833143945960002E-2</c:v>
                </c:pt>
              </c:numCache>
            </c:numRef>
          </c:val>
        </c:ser>
        <c:ser>
          <c:idx val="1"/>
          <c:order val="1"/>
          <c:tx>
            <c:strRef>
              <c:f>Sheet1!$C$1</c:f>
              <c:strCache>
                <c:ptCount val="1"/>
                <c:pt idx="0">
                  <c:v>Strongly disagree</c:v>
                </c:pt>
              </c:strCache>
            </c:strRef>
          </c:tx>
          <c:spPr>
            <a:solidFill>
              <a:srgbClr val="953735"/>
            </a:solidFill>
          </c:spPr>
          <c:dLbls>
            <c:txPr>
              <a:bodyPr/>
              <a:lstStyle/>
              <a:p>
                <a:pPr>
                  <a:defRPr b="1">
                    <a:solidFill>
                      <a:schemeClr val="bg1"/>
                    </a:solidFill>
                  </a:defRPr>
                </a:pPr>
                <a:endParaRPr lang="en-US"/>
              </a:p>
            </c:txPr>
            <c:showVal val="1"/>
          </c:dLbls>
          <c:cat>
            <c:strRef>
              <c:f>Sheet1!$A$2:$A$7</c:f>
              <c:strCache>
                <c:ptCount val="6"/>
                <c:pt idx="0">
                  <c:v>I am looking forward to travelling in a driverless car</c:v>
                </c:pt>
                <c:pt idx="1">
                  <c:v>Driverless cars will make journeys by car better for the environment</c:v>
                </c:pt>
                <c:pt idx="2">
                  <c:v>Driverless cars will reduce the severity of traffic jams on our roads</c:v>
                </c:pt>
                <c:pt idx="3">
                  <c:v>I am excited by the thought of driverless cars on the road</c:v>
                </c:pt>
                <c:pt idx="4">
                  <c:v>Driverless cars will shorten journey times</c:v>
                </c:pt>
                <c:pt idx="5">
                  <c:v>Driverless cars will reduce the number of traffic jams on our roads</c:v>
                </c:pt>
              </c:strCache>
            </c:strRef>
          </c:cat>
          <c:val>
            <c:numRef>
              <c:f>Sheet1!$C$2:$C$7</c:f>
              <c:numCache>
                <c:formatCode>0%</c:formatCode>
                <c:ptCount val="6"/>
                <c:pt idx="0">
                  <c:v>0.29465676393770218</c:v>
                </c:pt>
                <c:pt idx="1">
                  <c:v>0.1090728305957</c:v>
                </c:pt>
                <c:pt idx="2">
                  <c:v>0.14493616237840068</c:v>
                </c:pt>
                <c:pt idx="3">
                  <c:v>0.28243895365570032</c:v>
                </c:pt>
                <c:pt idx="4">
                  <c:v>0.1477817803832005</c:v>
                </c:pt>
                <c:pt idx="5">
                  <c:v>0.15229685554420097</c:v>
                </c:pt>
              </c:numCache>
            </c:numRef>
          </c:val>
        </c:ser>
        <c:ser>
          <c:idx val="2"/>
          <c:order val="2"/>
          <c:tx>
            <c:strRef>
              <c:f>Sheet1!$D$1</c:f>
              <c:strCache>
                <c:ptCount val="1"/>
                <c:pt idx="0">
                  <c:v>Slightly disagree</c:v>
                </c:pt>
              </c:strCache>
            </c:strRef>
          </c:tx>
          <c:spPr>
            <a:solidFill>
              <a:srgbClr val="B24340"/>
            </a:solidFill>
          </c:spPr>
          <c:dLbls>
            <c:txPr>
              <a:bodyPr/>
              <a:lstStyle/>
              <a:p>
                <a:pPr>
                  <a:defRPr b="1">
                    <a:solidFill>
                      <a:schemeClr val="bg1"/>
                    </a:solidFill>
                  </a:defRPr>
                </a:pPr>
                <a:endParaRPr lang="en-US"/>
              </a:p>
            </c:txPr>
            <c:showVal val="1"/>
          </c:dLbls>
          <c:cat>
            <c:strRef>
              <c:f>Sheet1!$A$2:$A$7</c:f>
              <c:strCache>
                <c:ptCount val="6"/>
                <c:pt idx="0">
                  <c:v>I am looking forward to travelling in a driverless car</c:v>
                </c:pt>
                <c:pt idx="1">
                  <c:v>Driverless cars will make journeys by car better for the environment</c:v>
                </c:pt>
                <c:pt idx="2">
                  <c:v>Driverless cars will reduce the severity of traffic jams on our roads</c:v>
                </c:pt>
                <c:pt idx="3">
                  <c:v>I am excited by the thought of driverless cars on the road</c:v>
                </c:pt>
                <c:pt idx="4">
                  <c:v>Driverless cars will shorten journey times</c:v>
                </c:pt>
                <c:pt idx="5">
                  <c:v>Driverless cars will reduce the number of traffic jams on our roads</c:v>
                </c:pt>
              </c:strCache>
            </c:strRef>
          </c:cat>
          <c:val>
            <c:numRef>
              <c:f>Sheet1!$D$2:$D$7</c:f>
              <c:numCache>
                <c:formatCode>0%</c:formatCode>
                <c:ptCount val="6"/>
                <c:pt idx="0">
                  <c:v>0.19159115530119999</c:v>
                </c:pt>
                <c:pt idx="1">
                  <c:v>0.11098358876559999</c:v>
                </c:pt>
                <c:pt idx="2">
                  <c:v>0.1725157264562005</c:v>
                </c:pt>
                <c:pt idx="3">
                  <c:v>0.18940581140870041</c:v>
                </c:pt>
                <c:pt idx="4">
                  <c:v>0.2007895611404005</c:v>
                </c:pt>
                <c:pt idx="5">
                  <c:v>0.20083404188050041</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b="1">
                    <a:solidFill>
                      <a:srgbClr val="7F7F7F"/>
                    </a:solidFill>
                  </a:defRPr>
                </a:pPr>
                <a:endParaRPr lang="en-US"/>
              </a:p>
            </c:txPr>
            <c:showVal val="1"/>
            <c:extLst>
              <c:ext xmlns:c15="http://schemas.microsoft.com/office/drawing/2012/chart" uri="{CE6537A1-D6FC-4f65-9D91-7224C49458BB}">
                <c15:showLeaderLines val="0"/>
              </c:ext>
            </c:extLst>
          </c:dLbls>
          <c:cat>
            <c:strRef>
              <c:f>Sheet1!$A$2:$A$7</c:f>
              <c:strCache>
                <c:ptCount val="6"/>
                <c:pt idx="0">
                  <c:v>I am looking forward to travelling in a driverless car</c:v>
                </c:pt>
                <c:pt idx="1">
                  <c:v>Driverless cars will make journeys by car better for the environment</c:v>
                </c:pt>
                <c:pt idx="2">
                  <c:v>Driverless cars will reduce the severity of traffic jams on our roads</c:v>
                </c:pt>
                <c:pt idx="3">
                  <c:v>I am excited by the thought of driverless cars on the road</c:v>
                </c:pt>
                <c:pt idx="4">
                  <c:v>Driverless cars will shorten journey times</c:v>
                </c:pt>
                <c:pt idx="5">
                  <c:v>Driverless cars will reduce the number of traffic jams on our roads</c:v>
                </c:pt>
              </c:strCache>
            </c:strRef>
          </c:cat>
          <c:val>
            <c:numRef>
              <c:f>Sheet1!$E$2:$E$7</c:f>
              <c:numCache>
                <c:formatCode>0%</c:formatCode>
                <c:ptCount val="6"/>
                <c:pt idx="0">
                  <c:v>0.22497155863909987</c:v>
                </c:pt>
                <c:pt idx="1">
                  <c:v>0.36569060380420165</c:v>
                </c:pt>
                <c:pt idx="2">
                  <c:v>0.33237816428340283</c:v>
                </c:pt>
                <c:pt idx="3">
                  <c:v>0.2385667082688</c:v>
                </c:pt>
                <c:pt idx="4">
                  <c:v>0.35404627068139999</c:v>
                </c:pt>
                <c:pt idx="5">
                  <c:v>0.31074452695819993</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Sheet1!$A$2:$A$7</c:f>
              <c:strCache>
                <c:ptCount val="6"/>
                <c:pt idx="0">
                  <c:v>I am looking forward to travelling in a driverless car</c:v>
                </c:pt>
                <c:pt idx="1">
                  <c:v>Driverless cars will make journeys by car better for the environment</c:v>
                </c:pt>
                <c:pt idx="2">
                  <c:v>Driverless cars will reduce the severity of traffic jams on our roads</c:v>
                </c:pt>
                <c:pt idx="3">
                  <c:v>I am excited by the thought of driverless cars on the road</c:v>
                </c:pt>
                <c:pt idx="4">
                  <c:v>Driverless cars will shorten journey times</c:v>
                </c:pt>
                <c:pt idx="5">
                  <c:v>Driverless cars will reduce the number of traffic jams on our roads</c:v>
                </c:pt>
              </c:strCache>
            </c:strRef>
          </c:cat>
          <c:val>
            <c:numRef>
              <c:f>Sheet1!$F$2:$F$7</c:f>
              <c:numCache>
                <c:formatCode>0%</c:formatCode>
                <c:ptCount val="6"/>
                <c:pt idx="0">
                  <c:v>0.15914764213630106</c:v>
                </c:pt>
                <c:pt idx="1">
                  <c:v>0.24426469456890063</c:v>
                </c:pt>
                <c:pt idx="2">
                  <c:v>0.1987025486216</c:v>
                </c:pt>
                <c:pt idx="3">
                  <c:v>0.18700931819000091</c:v>
                </c:pt>
                <c:pt idx="4">
                  <c:v>0.14837798799400001</c:v>
                </c:pt>
                <c:pt idx="5">
                  <c:v>0.1916250817838</c:v>
                </c:pt>
              </c:numCache>
            </c:numRef>
          </c:val>
        </c:ser>
        <c:ser>
          <c:idx val="5"/>
          <c:order val="5"/>
          <c:tx>
            <c:strRef>
              <c:f>Sheet1!$G$1</c:f>
              <c:strCache>
                <c:ptCount val="1"/>
                <c:pt idx="0">
                  <c:v>Strongly agree</c:v>
                </c:pt>
              </c:strCache>
            </c:strRef>
          </c:tx>
          <c:spPr>
            <a:solidFill>
              <a:srgbClr val="4F6228"/>
            </a:solidFill>
          </c:spPr>
          <c:dLbls>
            <c:dLbl>
              <c:idx val="0"/>
              <c:spPr/>
              <c:txPr>
                <a:bodyPr rot="0" vert="horz"/>
                <a:lstStyle/>
                <a:p>
                  <a:pPr>
                    <a:defRPr lang="en-GB" b="1">
                      <a:solidFill>
                        <a:schemeClr val="bg1"/>
                      </a:solidFill>
                    </a:defRPr>
                  </a:pPr>
                  <a:endParaRPr lang="en-US"/>
                </a:p>
              </c:txPr>
            </c:dLbl>
            <c:dLbl>
              <c:idx val="3"/>
              <c:spPr/>
              <c:txPr>
                <a:bodyPr rot="0" vert="horz"/>
                <a:lstStyle/>
                <a:p>
                  <a:pPr>
                    <a:defRPr lang="en-GB" b="1">
                      <a:solidFill>
                        <a:schemeClr val="bg1"/>
                      </a:solidFill>
                    </a:defRPr>
                  </a:pPr>
                  <a:endParaRPr lang="en-US"/>
                </a:p>
              </c:txPr>
            </c:dLbl>
            <c:dLbl>
              <c:idx val="5"/>
              <c:spPr/>
              <c:txPr>
                <a:bodyPr rot="0" vert="horz"/>
                <a:lstStyle/>
                <a:p>
                  <a:pPr>
                    <a:defRPr lang="en-GB" b="1">
                      <a:solidFill>
                        <a:schemeClr val="bg1"/>
                      </a:solidFill>
                    </a:defRPr>
                  </a:pPr>
                  <a:endParaRPr lang="en-US"/>
                </a:p>
              </c:txPr>
            </c:dLbl>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Sheet1!$A$2:$A$7</c:f>
              <c:strCache>
                <c:ptCount val="6"/>
                <c:pt idx="0">
                  <c:v>I am looking forward to travelling in a driverless car</c:v>
                </c:pt>
                <c:pt idx="1">
                  <c:v>Driverless cars will make journeys by car better for the environment</c:v>
                </c:pt>
                <c:pt idx="2">
                  <c:v>Driverless cars will reduce the severity of traffic jams on our roads</c:v>
                </c:pt>
                <c:pt idx="3">
                  <c:v>I am excited by the thought of driverless cars on the road</c:v>
                </c:pt>
                <c:pt idx="4">
                  <c:v>Driverless cars will shorten journey times</c:v>
                </c:pt>
                <c:pt idx="5">
                  <c:v>Driverless cars will reduce the number of traffic jams on our roads</c:v>
                </c:pt>
              </c:strCache>
            </c:strRef>
          </c:cat>
          <c:val>
            <c:numRef>
              <c:f>Sheet1!$G$2:$G$7</c:f>
              <c:numCache>
                <c:formatCode>0%</c:formatCode>
                <c:ptCount val="6"/>
                <c:pt idx="0">
                  <c:v>9.3611876114880602E-2</c:v>
                </c:pt>
                <c:pt idx="1">
                  <c:v>8.5889140996980043E-2</c:v>
                </c:pt>
                <c:pt idx="2">
                  <c:v>7.8338821255489993E-2</c:v>
                </c:pt>
                <c:pt idx="3">
                  <c:v>7.5114813576520001E-2</c:v>
                </c:pt>
                <c:pt idx="4">
                  <c:v>6.3817277367269998E-2</c:v>
                </c:pt>
                <c:pt idx="5">
                  <c:v>6.2666349887250006E-2</c:v>
                </c:pt>
              </c:numCache>
            </c:numRef>
          </c:val>
        </c:ser>
        <c:gapWidth val="60"/>
        <c:overlap val="100"/>
        <c:axId val="151794816"/>
        <c:axId val="151796352"/>
      </c:barChart>
      <c:catAx>
        <c:axId val="151794816"/>
        <c:scaling>
          <c:orientation val="maxMin"/>
        </c:scaling>
        <c:axPos val="l"/>
        <c:numFmt formatCode="General" sourceLinked="1"/>
        <c:tickLblPos val="nextTo"/>
        <c:spPr>
          <a:ln>
            <a:noFill/>
          </a:ln>
        </c:spPr>
        <c:txPr>
          <a:bodyPr/>
          <a:lstStyle/>
          <a:p>
            <a:pPr>
              <a:defRPr lang="en-GB" sz="1200" b="1">
                <a:solidFill>
                  <a:srgbClr val="000000"/>
                </a:solidFill>
              </a:defRPr>
            </a:pPr>
            <a:endParaRPr lang="en-US"/>
          </a:p>
        </c:txPr>
        <c:crossAx val="151796352"/>
        <c:crosses val="autoZero"/>
        <c:auto val="1"/>
        <c:lblAlgn val="ctr"/>
        <c:lblOffset val="100"/>
      </c:catAx>
      <c:valAx>
        <c:axId val="151796352"/>
        <c:scaling>
          <c:orientation val="minMax"/>
        </c:scaling>
        <c:delete val="1"/>
        <c:axPos val="t"/>
        <c:numFmt formatCode="0%" sourceLinked="1"/>
        <c:tickLblPos val="none"/>
        <c:crossAx val="151794816"/>
        <c:crosses val="autoZero"/>
        <c:crossBetween val="between"/>
      </c:valAx>
    </c:plotArea>
    <c:legend>
      <c:legendPos val="b"/>
      <c:layout>
        <c:manualLayout>
          <c:xMode val="edge"/>
          <c:yMode val="edge"/>
          <c:x val="7.060513999326351E-2"/>
          <c:y val="0.92938245515756457"/>
          <c:w val="0.89999997795660003"/>
          <c:h val="4.5941592075353845E-2"/>
        </c:manualLayout>
      </c:layout>
      <c:txPr>
        <a:bodyPr/>
        <a:lstStyle/>
        <a:p>
          <a:pPr>
            <a:defRPr lang="en-GB" sz="1100">
              <a:solidFill>
                <a:srgbClr val="000000"/>
              </a:solidFill>
            </a:defRPr>
          </a:pPr>
          <a:endParaRPr lang="en-US"/>
        </a:p>
      </c:txPr>
    </c:legend>
    <c:plotVisOnly val="1"/>
    <c:dispBlanksAs val="gap"/>
  </c:chart>
  <c:txPr>
    <a:bodyPr/>
    <a:lstStyle/>
    <a:p>
      <a:pPr>
        <a:defRPr sz="1200">
          <a:latin typeface="Arial" pitchFamily="34" charset="0"/>
          <a:cs typeface="Arial" pitchFamily="34" charset="0"/>
        </a:defRPr>
      </a:pPr>
      <a:endParaRPr lang="en-US"/>
    </a:p>
  </c:txPr>
  <c:externalData r:id="rId1"/>
</c:chartSpace>
</file>

<file path=ppt/charts/chart39.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dLbls>
            <c:dLbl>
              <c:idx val="0"/>
              <c:layout/>
              <c:showVal val="1"/>
            </c:dLbl>
            <c:delete val="1"/>
            <c:txPr>
              <a:bodyPr rot="0" vert="horz"/>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dLbls>
          <c:cat>
            <c:strRef>
              <c:f>Sheet1!$A$2:$A$9</c:f>
              <c:strCache>
                <c:ptCount val="8"/>
                <c:pt idx="0">
                  <c:v>The relevance of the information displayed has improved over the last 12 months</c:v>
                </c:pt>
                <c:pt idx="1">
                  <c:v>I trust the accuracy of travel time estimates displayed</c:v>
                </c:pt>
                <c:pt idx="2">
                  <c:v>The accuracy of the information displayed on variable message signs has improved over the last 12 months</c:v>
                </c:pt>
                <c:pt idx="3">
                  <c:v>I trust the accuracy of the displayed information about road incidents</c:v>
                </c:pt>
                <c:pt idx="4">
                  <c:v>I find the travel time estimates useful</c:v>
                </c:pt>
                <c:pt idx="5">
                  <c:v>I understand all of the pictograms displayed (such as the one shown on the image you have just seen)</c:v>
                </c:pt>
                <c:pt idx="6">
                  <c:v>When speed restrictions are imposed (e.g. in response to an incident or because of bad weather), I always comply</c:v>
                </c:pt>
                <c:pt idx="7">
                  <c:v>When lane closure is indicated by a red “X” displayed on overhead signs, I always comply</c:v>
                </c:pt>
              </c:strCache>
            </c:strRef>
          </c:cat>
          <c:val>
            <c:numRef>
              <c:f>Sheet1!$B$2:$B$9</c:f>
              <c:numCache>
                <c:formatCode>0%</c:formatCode>
                <c:ptCount val="8"/>
                <c:pt idx="0">
                  <c:v>7.8866129106669999E-2</c:v>
                </c:pt>
                <c:pt idx="1">
                  <c:v>1.3900308727740044E-2</c:v>
                </c:pt>
                <c:pt idx="2">
                  <c:v>8.5193814145739996E-2</c:v>
                </c:pt>
                <c:pt idx="3">
                  <c:v>8.2923433362570246E-3</c:v>
                </c:pt>
                <c:pt idx="4">
                  <c:v>1.3207749465800021E-2</c:v>
                </c:pt>
                <c:pt idx="5">
                  <c:v>1.3929217846010021E-2</c:v>
                </c:pt>
                <c:pt idx="6">
                  <c:v>5.4238898826740253E-3</c:v>
                </c:pt>
                <c:pt idx="7">
                  <c:v>9.7157016286720001E-3</c:v>
                </c:pt>
              </c:numCache>
            </c:numRef>
          </c:val>
        </c:ser>
        <c:ser>
          <c:idx val="1"/>
          <c:order val="1"/>
          <c:tx>
            <c:strRef>
              <c:f>Sheet1!$C$1</c:f>
              <c:strCache>
                <c:ptCount val="1"/>
                <c:pt idx="0">
                  <c:v>Strongly disagree</c:v>
                </c:pt>
              </c:strCache>
            </c:strRef>
          </c:tx>
          <c:spPr>
            <a:solidFill>
              <a:srgbClr val="953735"/>
            </a:solidFill>
          </c:spPr>
          <c:dLbls>
            <c:dLbl>
              <c:idx val="5"/>
              <c:delete val="1"/>
            </c:dLbl>
            <c:dLbl>
              <c:idx val="6"/>
              <c:delete val="1"/>
            </c:dLbl>
            <c:dLbl>
              <c:idx val="7"/>
              <c:delete val="1"/>
            </c:dLbl>
            <c:spPr>
              <a:noFill/>
              <a:ln>
                <a:noFill/>
              </a:ln>
              <a:effectLst/>
            </c:spPr>
            <c:txPr>
              <a:bodyPr rot="-5400000" vert="horz"/>
              <a:lstStyle/>
              <a:p>
                <a:pPr>
                  <a:defRPr lang="en-GB" sz="1200" b="1">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relevance of the information displayed has improved over the last 12 months</c:v>
                </c:pt>
                <c:pt idx="1">
                  <c:v>I trust the accuracy of travel time estimates displayed</c:v>
                </c:pt>
                <c:pt idx="2">
                  <c:v>The accuracy of the information displayed on variable message signs has improved over the last 12 months</c:v>
                </c:pt>
                <c:pt idx="3">
                  <c:v>I trust the accuracy of the displayed information about road incidents</c:v>
                </c:pt>
                <c:pt idx="4">
                  <c:v>I find the travel time estimates useful</c:v>
                </c:pt>
                <c:pt idx="5">
                  <c:v>I understand all of the pictograms displayed (such as the one shown on the image you have just seen)</c:v>
                </c:pt>
                <c:pt idx="6">
                  <c:v>When speed restrictions are imposed (e.g. in response to an incident or because of bad weather), I always comply</c:v>
                </c:pt>
                <c:pt idx="7">
                  <c:v>When lane closure is indicated by a red “X” displayed on overhead signs, I always comply</c:v>
                </c:pt>
              </c:strCache>
            </c:strRef>
          </c:cat>
          <c:val>
            <c:numRef>
              <c:f>Sheet1!$C$2:$C$9</c:f>
              <c:numCache>
                <c:formatCode>0%</c:formatCode>
                <c:ptCount val="8"/>
                <c:pt idx="0">
                  <c:v>1.7982792287590001E-2</c:v>
                </c:pt>
                <c:pt idx="1">
                  <c:v>4.2410679277760023E-2</c:v>
                </c:pt>
                <c:pt idx="2">
                  <c:v>2.0235306648670161E-2</c:v>
                </c:pt>
                <c:pt idx="3">
                  <c:v>4.7108771749819998E-2</c:v>
                </c:pt>
                <c:pt idx="4">
                  <c:v>2.3452534428710002E-2</c:v>
                </c:pt>
                <c:pt idx="5">
                  <c:v>1.1559893037490001E-2</c:v>
                </c:pt>
                <c:pt idx="6">
                  <c:v>3.4324197234660001E-3</c:v>
                </c:pt>
                <c:pt idx="7">
                  <c:v>6.7161299153030343E-3</c:v>
                </c:pt>
              </c:numCache>
            </c:numRef>
          </c:val>
        </c:ser>
        <c:ser>
          <c:idx val="2"/>
          <c:order val="2"/>
          <c:tx>
            <c:strRef>
              <c:f>Sheet1!$D$1</c:f>
              <c:strCache>
                <c:ptCount val="1"/>
                <c:pt idx="0">
                  <c:v>Slightly disagree</c:v>
                </c:pt>
              </c:strCache>
            </c:strRef>
          </c:tx>
          <c:spPr>
            <a:solidFill>
              <a:srgbClr val="B24340"/>
            </a:solidFill>
          </c:spPr>
          <c:dLbls>
            <c:dLbl>
              <c:idx val="0"/>
              <c:spPr>
                <a:noFill/>
                <a:ln>
                  <a:noFill/>
                </a:ln>
                <a:effectLst/>
              </c:spPr>
              <c:txPr>
                <a:bodyPr rot="-5400000" vert="horz"/>
                <a:lstStyle/>
                <a:p>
                  <a:pPr>
                    <a:defRPr lang="en-GB" b="1">
                      <a:solidFill>
                        <a:schemeClr val="bg1"/>
                      </a:solidFill>
                    </a:defRPr>
                  </a:pPr>
                  <a:endParaRPr lang="en-US"/>
                </a:p>
              </c:txPr>
            </c:dLbl>
            <c:dLbl>
              <c:idx val="1"/>
              <c:spPr>
                <a:noFill/>
                <a:ln>
                  <a:noFill/>
                </a:ln>
                <a:effectLst/>
              </c:spPr>
              <c:txPr>
                <a:bodyPr rot="-5400000" vert="horz"/>
                <a:lstStyle/>
                <a:p>
                  <a:pPr>
                    <a:defRPr lang="en-GB" b="1">
                      <a:solidFill>
                        <a:schemeClr val="bg1"/>
                      </a:solidFill>
                    </a:defRPr>
                  </a:pPr>
                  <a:endParaRPr lang="en-US"/>
                </a:p>
              </c:txPr>
            </c:dLbl>
            <c:dLbl>
              <c:idx val="2"/>
              <c:spPr>
                <a:noFill/>
                <a:ln>
                  <a:noFill/>
                </a:ln>
                <a:effectLst/>
              </c:spPr>
              <c:txPr>
                <a:bodyPr rot="-5400000" vert="horz"/>
                <a:lstStyle/>
                <a:p>
                  <a:pPr>
                    <a:defRPr lang="en-GB" b="1">
                      <a:solidFill>
                        <a:schemeClr val="bg1"/>
                      </a:solidFill>
                    </a:defRPr>
                  </a:pPr>
                  <a:endParaRPr lang="en-US"/>
                </a:p>
              </c:txPr>
            </c:dLbl>
            <c:dLbl>
              <c:idx val="4"/>
              <c:spPr>
                <a:noFill/>
                <a:ln>
                  <a:noFill/>
                </a:ln>
                <a:effectLst/>
              </c:spPr>
              <c:txPr>
                <a:bodyPr rot="-5400000" vert="horz"/>
                <a:lstStyle/>
                <a:p>
                  <a:pPr>
                    <a:defRPr lang="en-GB" b="1">
                      <a:solidFill>
                        <a:schemeClr val="bg1"/>
                      </a:solidFill>
                    </a:defRPr>
                  </a:pPr>
                  <a:endParaRPr lang="en-US"/>
                </a:p>
              </c:txPr>
            </c:dLbl>
            <c:dLbl>
              <c:idx val="5"/>
              <c:spPr>
                <a:noFill/>
                <a:ln>
                  <a:noFill/>
                </a:ln>
                <a:effectLst/>
              </c:spPr>
              <c:txPr>
                <a:bodyPr rot="-5400000" vert="horz"/>
                <a:lstStyle/>
                <a:p>
                  <a:pPr>
                    <a:defRPr lang="en-GB" b="1">
                      <a:solidFill>
                        <a:schemeClr val="bg1"/>
                      </a:solidFill>
                    </a:defRPr>
                  </a:pPr>
                  <a:endParaRPr lang="en-US"/>
                </a:p>
              </c:txPr>
            </c:dLbl>
            <c:dLbl>
              <c:idx val="6"/>
              <c:spPr>
                <a:noFill/>
                <a:ln>
                  <a:noFill/>
                </a:ln>
                <a:effectLst/>
              </c:spPr>
              <c:txPr>
                <a:bodyPr rot="-5400000" vert="horz"/>
                <a:lstStyle/>
                <a:p>
                  <a:pPr>
                    <a:defRPr lang="en-GB" b="1">
                      <a:solidFill>
                        <a:schemeClr val="bg1"/>
                      </a:solidFill>
                    </a:defRPr>
                  </a:pPr>
                  <a:endParaRPr lang="en-US"/>
                </a:p>
              </c:txPr>
            </c:dLbl>
            <c:dLbl>
              <c:idx val="7"/>
              <c:spPr>
                <a:noFill/>
                <a:ln>
                  <a:noFill/>
                </a:ln>
                <a:effectLst/>
              </c:spPr>
              <c:txPr>
                <a:bodyPr rot="-5400000" vert="horz"/>
                <a:lstStyle/>
                <a:p>
                  <a:pPr>
                    <a:defRPr lang="en-GB" b="1">
                      <a:solidFill>
                        <a:schemeClr val="bg1"/>
                      </a:solidFill>
                    </a:defRPr>
                  </a:pPr>
                  <a:endParaRPr lang="en-US"/>
                </a:p>
              </c:txPr>
            </c:dLbl>
            <c:spPr>
              <a:noFill/>
              <a:ln>
                <a:noFill/>
              </a:ln>
              <a:effectLst/>
            </c:spPr>
            <c:txPr>
              <a:bodyPr rot="0" vert="horz"/>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relevance of the information displayed has improved over the last 12 months</c:v>
                </c:pt>
                <c:pt idx="1">
                  <c:v>I trust the accuracy of travel time estimates displayed</c:v>
                </c:pt>
                <c:pt idx="2">
                  <c:v>The accuracy of the information displayed on variable message signs has improved over the last 12 months</c:v>
                </c:pt>
                <c:pt idx="3">
                  <c:v>I trust the accuracy of the displayed information about road incidents</c:v>
                </c:pt>
                <c:pt idx="4">
                  <c:v>I find the travel time estimates useful</c:v>
                </c:pt>
                <c:pt idx="5">
                  <c:v>I understand all of the pictograms displayed (such as the one shown on the image you have just seen)</c:v>
                </c:pt>
                <c:pt idx="6">
                  <c:v>When speed restrictions are imposed (e.g. in response to an incident or because of bad weather), I always comply</c:v>
                </c:pt>
                <c:pt idx="7">
                  <c:v>When lane closure is indicated by a red “X” displayed on overhead signs, I always comply</c:v>
                </c:pt>
              </c:strCache>
            </c:strRef>
          </c:cat>
          <c:val>
            <c:numRef>
              <c:f>Sheet1!$D$2:$D$9</c:f>
              <c:numCache>
                <c:formatCode>0%</c:formatCode>
                <c:ptCount val="8"/>
                <c:pt idx="0">
                  <c:v>4.8525459177589769E-2</c:v>
                </c:pt>
                <c:pt idx="1">
                  <c:v>0.1356097511165</c:v>
                </c:pt>
                <c:pt idx="2">
                  <c:v>5.1572014322610014E-2</c:v>
                </c:pt>
                <c:pt idx="3">
                  <c:v>0.14541688822630097</c:v>
                </c:pt>
                <c:pt idx="4">
                  <c:v>6.2485548880240001E-2</c:v>
                </c:pt>
                <c:pt idx="5">
                  <c:v>5.3767493096710313E-2</c:v>
                </c:pt>
                <c:pt idx="6">
                  <c:v>5.8052951929450133E-2</c:v>
                </c:pt>
                <c:pt idx="7">
                  <c:v>1.5336635768010047E-2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b="1">
                    <a:solidFill>
                      <a:srgbClr val="7F7F7F"/>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relevance of the information displayed has improved over the last 12 months</c:v>
                </c:pt>
                <c:pt idx="1">
                  <c:v>I trust the accuracy of travel time estimates displayed</c:v>
                </c:pt>
                <c:pt idx="2">
                  <c:v>The accuracy of the information displayed on variable message signs has improved over the last 12 months</c:v>
                </c:pt>
                <c:pt idx="3">
                  <c:v>I trust the accuracy of the displayed information about road incidents</c:v>
                </c:pt>
                <c:pt idx="4">
                  <c:v>I find the travel time estimates useful</c:v>
                </c:pt>
                <c:pt idx="5">
                  <c:v>I understand all of the pictograms displayed (such as the one shown on the image you have just seen)</c:v>
                </c:pt>
                <c:pt idx="6">
                  <c:v>When speed restrictions are imposed (e.g. in response to an incident or because of bad weather), I always comply</c:v>
                </c:pt>
                <c:pt idx="7">
                  <c:v>When lane closure is indicated by a red “X” displayed on overhead signs, I always comply</c:v>
                </c:pt>
              </c:strCache>
            </c:strRef>
          </c:cat>
          <c:val>
            <c:numRef>
              <c:f>Sheet1!$E$2:$E$9</c:f>
              <c:numCache>
                <c:formatCode>0%</c:formatCode>
                <c:ptCount val="8"/>
                <c:pt idx="0">
                  <c:v>0.40029719894309979</c:v>
                </c:pt>
                <c:pt idx="1">
                  <c:v>0.21822002070780044</c:v>
                </c:pt>
                <c:pt idx="2">
                  <c:v>0.41777627674829998</c:v>
                </c:pt>
                <c:pt idx="3">
                  <c:v>0.16827389971010001</c:v>
                </c:pt>
                <c:pt idx="4">
                  <c:v>0.21543880822280068</c:v>
                </c:pt>
                <c:pt idx="5">
                  <c:v>0.14711170974290044</c:v>
                </c:pt>
                <c:pt idx="6">
                  <c:v>0.10779362741660078</c:v>
                </c:pt>
                <c:pt idx="7">
                  <c:v>6.8948870757439995E-2</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relevance of the information displayed has improved over the last 12 months</c:v>
                </c:pt>
                <c:pt idx="1">
                  <c:v>I trust the accuracy of travel time estimates displayed</c:v>
                </c:pt>
                <c:pt idx="2">
                  <c:v>The accuracy of the information displayed on variable message signs has improved over the last 12 months</c:v>
                </c:pt>
                <c:pt idx="3">
                  <c:v>I trust the accuracy of the displayed information about road incidents</c:v>
                </c:pt>
                <c:pt idx="4">
                  <c:v>I find the travel time estimates useful</c:v>
                </c:pt>
                <c:pt idx="5">
                  <c:v>I understand all of the pictograms displayed (such as the one shown on the image you have just seen)</c:v>
                </c:pt>
                <c:pt idx="6">
                  <c:v>When speed restrictions are imposed (e.g. in response to an incident or because of bad weather), I always comply</c:v>
                </c:pt>
                <c:pt idx="7">
                  <c:v>When lane closure is indicated by a red “X” displayed on overhead signs, I always comply</c:v>
                </c:pt>
              </c:strCache>
            </c:strRef>
          </c:cat>
          <c:val>
            <c:numRef>
              <c:f>Sheet1!$F$2:$F$9</c:f>
              <c:numCache>
                <c:formatCode>0%</c:formatCode>
                <c:ptCount val="8"/>
                <c:pt idx="0">
                  <c:v>0.32432340633060208</c:v>
                </c:pt>
                <c:pt idx="1">
                  <c:v>0.44265511663419893</c:v>
                </c:pt>
                <c:pt idx="2">
                  <c:v>0.27449590565749998</c:v>
                </c:pt>
                <c:pt idx="3">
                  <c:v>0.41431865326310124</c:v>
                </c:pt>
                <c:pt idx="4">
                  <c:v>0.44308210700150008</c:v>
                </c:pt>
                <c:pt idx="5">
                  <c:v>0.39174198929890142</c:v>
                </c:pt>
                <c:pt idx="6">
                  <c:v>0.3439915549666</c:v>
                </c:pt>
                <c:pt idx="7">
                  <c:v>0.20506204286270083</c:v>
                </c:pt>
              </c:numCache>
            </c:numRef>
          </c:val>
        </c:ser>
        <c:ser>
          <c:idx val="5"/>
          <c:order val="5"/>
          <c:tx>
            <c:strRef>
              <c:f>Sheet1!$G$1</c:f>
              <c:strCache>
                <c:ptCount val="1"/>
                <c:pt idx="0">
                  <c:v>Strongly agree</c:v>
                </c:pt>
              </c:strCache>
            </c:strRef>
          </c:tx>
          <c:spPr>
            <a:solidFill>
              <a:srgbClr val="4F6228"/>
            </a:solidFill>
          </c:spPr>
          <c:dLbls>
            <c:dLbl>
              <c:idx val="0"/>
              <c:spPr/>
              <c:txPr>
                <a:bodyPr rot="0" vert="horz"/>
                <a:lstStyle/>
                <a:p>
                  <a:pPr>
                    <a:defRPr lang="en-GB" b="1">
                      <a:solidFill>
                        <a:schemeClr val="bg1"/>
                      </a:solidFill>
                    </a:defRPr>
                  </a:pPr>
                  <a:endParaRPr lang="en-US"/>
                </a:p>
              </c:txPr>
            </c:dLbl>
            <c:dLbl>
              <c:idx val="3"/>
              <c:spPr/>
              <c:txPr>
                <a:bodyPr rot="0" vert="horz"/>
                <a:lstStyle/>
                <a:p>
                  <a:pPr>
                    <a:defRPr lang="en-GB" b="1">
                      <a:solidFill>
                        <a:schemeClr val="bg1"/>
                      </a:solidFill>
                    </a:defRPr>
                  </a:pPr>
                  <a:endParaRPr lang="en-US"/>
                </a:p>
              </c:txPr>
            </c:dLbl>
            <c:dLbl>
              <c:idx val="5"/>
              <c:spPr/>
              <c:txPr>
                <a:bodyPr rot="0" vert="horz"/>
                <a:lstStyle/>
                <a:p>
                  <a:pPr>
                    <a:defRPr lang="en-GB" b="1">
                      <a:solidFill>
                        <a:schemeClr val="bg1"/>
                      </a:solidFill>
                    </a:defRPr>
                  </a:pPr>
                  <a:endParaRPr lang="en-US"/>
                </a:p>
              </c:txPr>
            </c:dLbl>
            <c:spPr>
              <a:noFill/>
              <a:ln>
                <a:noFill/>
              </a:ln>
              <a:effectLst/>
            </c:spPr>
            <c:txPr>
              <a:bodyPr/>
              <a:lstStyle/>
              <a:p>
                <a:pPr>
                  <a:defRPr lang="en-GB" b="1">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relevance of the information displayed has improved over the last 12 months</c:v>
                </c:pt>
                <c:pt idx="1">
                  <c:v>I trust the accuracy of travel time estimates displayed</c:v>
                </c:pt>
                <c:pt idx="2">
                  <c:v>The accuracy of the information displayed on variable message signs has improved over the last 12 months</c:v>
                </c:pt>
                <c:pt idx="3">
                  <c:v>I trust the accuracy of the displayed information about road incidents</c:v>
                </c:pt>
                <c:pt idx="4">
                  <c:v>I find the travel time estimates useful</c:v>
                </c:pt>
                <c:pt idx="5">
                  <c:v>I understand all of the pictograms displayed (such as the one shown on the image you have just seen)</c:v>
                </c:pt>
                <c:pt idx="6">
                  <c:v>When speed restrictions are imposed (e.g. in response to an incident or because of bad weather), I always comply</c:v>
                </c:pt>
                <c:pt idx="7">
                  <c:v>When lane closure is indicated by a red “X” displayed on overhead signs, I always comply</c:v>
                </c:pt>
              </c:strCache>
            </c:strRef>
          </c:cat>
          <c:val>
            <c:numRef>
              <c:f>Sheet1!$G$2:$G$9</c:f>
              <c:numCache>
                <c:formatCode>0%</c:formatCode>
                <c:ptCount val="8"/>
                <c:pt idx="0">
                  <c:v>0.1300050141545</c:v>
                </c:pt>
                <c:pt idx="1">
                  <c:v>0.14720412353600063</c:v>
                </c:pt>
                <c:pt idx="2">
                  <c:v>0.15072668247720097</c:v>
                </c:pt>
                <c:pt idx="3">
                  <c:v>0.21658944371440098</c:v>
                </c:pt>
                <c:pt idx="4">
                  <c:v>0.24233325200100056</c:v>
                </c:pt>
                <c:pt idx="5">
                  <c:v>0.38188969697800218</c:v>
                </c:pt>
                <c:pt idx="6">
                  <c:v>0.48130555608120001</c:v>
                </c:pt>
                <c:pt idx="7">
                  <c:v>0.6942206190679</c:v>
                </c:pt>
              </c:numCache>
            </c:numRef>
          </c:val>
        </c:ser>
        <c:gapWidth val="60"/>
        <c:overlap val="100"/>
        <c:axId val="154638592"/>
        <c:axId val="154652672"/>
      </c:barChart>
      <c:catAx>
        <c:axId val="154638592"/>
        <c:scaling>
          <c:orientation val="minMax"/>
        </c:scaling>
        <c:axPos val="l"/>
        <c:numFmt formatCode="General" sourceLinked="1"/>
        <c:tickLblPos val="nextTo"/>
        <c:spPr>
          <a:ln>
            <a:noFill/>
          </a:ln>
        </c:spPr>
        <c:txPr>
          <a:bodyPr anchor="ctr" anchorCtr="0"/>
          <a:lstStyle/>
          <a:p>
            <a:pPr>
              <a:defRPr lang="en-GB" sz="1200" b="0">
                <a:solidFill>
                  <a:srgbClr val="000000"/>
                </a:solidFill>
              </a:defRPr>
            </a:pPr>
            <a:endParaRPr lang="en-US"/>
          </a:p>
        </c:txPr>
        <c:crossAx val="154652672"/>
        <c:crosses val="autoZero"/>
        <c:auto val="1"/>
        <c:lblAlgn val="ctr"/>
        <c:lblOffset val="100"/>
      </c:catAx>
      <c:valAx>
        <c:axId val="154652672"/>
        <c:scaling>
          <c:orientation val="minMax"/>
        </c:scaling>
        <c:delete val="1"/>
        <c:axPos val="b"/>
        <c:numFmt formatCode="0%" sourceLinked="1"/>
        <c:tickLblPos val="none"/>
        <c:crossAx val="154638592"/>
        <c:crosses val="autoZero"/>
        <c:crossBetween val="between"/>
      </c:valAx>
    </c:plotArea>
    <c:legend>
      <c:legendPos val="b"/>
      <c:layout>
        <c:manualLayout>
          <c:xMode val="edge"/>
          <c:yMode val="edge"/>
          <c:x val="2.161366990969258E-2"/>
          <c:y val="0.92938245515756457"/>
          <c:w val="0.94899144804016955"/>
          <c:h val="4.5941592075353845E-2"/>
        </c:manualLayout>
      </c:layout>
      <c:txPr>
        <a:bodyPr/>
        <a:lstStyle/>
        <a:p>
          <a:pPr>
            <a:defRPr lang="en-GB" sz="1100">
              <a:solidFill>
                <a:srgbClr val="000000"/>
              </a:solidFill>
            </a:defRPr>
          </a:pPr>
          <a:endParaRPr lang="en-US"/>
        </a:p>
      </c:txPr>
    </c:legend>
    <c:plotVisOnly val="1"/>
    <c:dispBlanksAs val="gap"/>
  </c:chart>
  <c:txPr>
    <a:bodyPr/>
    <a:lstStyle/>
    <a:p>
      <a:pPr>
        <a:defRPr sz="1200">
          <a:latin typeface="Arial" pitchFamily="34" charset="0"/>
          <a:cs typeface="Arial" pitchFamily="34" charset="0"/>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barChart>
        <c:barDir val="col"/>
        <c:grouping val="clustered"/>
        <c:ser>
          <c:idx val="0"/>
          <c:order val="0"/>
          <c:tx>
            <c:strRef>
              <c:f>Sheet1!$B$1</c:f>
              <c:strCache>
                <c:ptCount val="1"/>
                <c:pt idx="0">
                  <c:v>Series 1</c:v>
                </c:pt>
              </c:strCache>
            </c:strRef>
          </c:tx>
          <c:dPt>
            <c:idx val="0"/>
            <c:spPr>
              <a:solidFill>
                <a:srgbClr val="669900"/>
              </a:solidFill>
            </c:spPr>
          </c:dPt>
          <c:dPt>
            <c:idx val="1"/>
            <c:spPr>
              <a:solidFill>
                <a:srgbClr val="FF6600"/>
              </a:solidFill>
            </c:spPr>
          </c:dPt>
          <c:dPt>
            <c:idx val="2"/>
            <c:spPr>
              <a:solidFill>
                <a:srgbClr val="D71920"/>
              </a:solidFill>
            </c:spPr>
          </c:dPt>
          <c:dPt>
            <c:idx val="3"/>
            <c:spPr>
              <a:solidFill>
                <a:schemeClr val="bg1">
                  <a:lumMod val="50000"/>
                </a:schemeClr>
              </a:solidFill>
            </c:spPr>
          </c:dPt>
          <c:dLbls>
            <c:spPr>
              <a:noFill/>
              <a:ln>
                <a:noFill/>
              </a:ln>
              <a:effectLst/>
            </c:spPr>
            <c:txPr>
              <a:bodyPr/>
              <a:lstStyle/>
              <a:p>
                <a:pPr>
                  <a:defRPr lang="en-GB" sz="1000" b="1">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3"/>
                <c:pt idx="0">
                  <c:v>Better</c:v>
                </c:pt>
                <c:pt idx="1">
                  <c:v>The same </c:v>
                </c:pt>
                <c:pt idx="2">
                  <c:v>Worse </c:v>
                </c:pt>
              </c:strCache>
            </c:strRef>
          </c:cat>
          <c:val>
            <c:numRef>
              <c:f>Sheet1!$B$2:$B$5</c:f>
              <c:numCache>
                <c:formatCode>0%</c:formatCode>
                <c:ptCount val="4"/>
                <c:pt idx="0">
                  <c:v>9.0000000000000024E-2</c:v>
                </c:pt>
                <c:pt idx="1">
                  <c:v>0.4</c:v>
                </c:pt>
                <c:pt idx="2">
                  <c:v>0.51</c:v>
                </c:pt>
              </c:numCache>
            </c:numRef>
          </c:val>
        </c:ser>
        <c:gapWidth val="26"/>
        <c:axId val="118661120"/>
        <c:axId val="118662656"/>
      </c:barChart>
      <c:catAx>
        <c:axId val="118661120"/>
        <c:scaling>
          <c:orientation val="minMax"/>
        </c:scaling>
        <c:axPos val="b"/>
        <c:numFmt formatCode="General" sourceLinked="1"/>
        <c:tickLblPos val="nextTo"/>
        <c:spPr>
          <a:ln>
            <a:noFill/>
          </a:ln>
        </c:spPr>
        <c:txPr>
          <a:bodyPr/>
          <a:lstStyle/>
          <a:p>
            <a:pPr>
              <a:defRPr lang="en-GB" sz="1000" b="1">
                <a:solidFill>
                  <a:srgbClr val="000000"/>
                </a:solidFill>
                <a:latin typeface="Arial" pitchFamily="34" charset="0"/>
                <a:cs typeface="Arial" pitchFamily="34" charset="0"/>
              </a:defRPr>
            </a:pPr>
            <a:endParaRPr lang="en-US"/>
          </a:p>
        </c:txPr>
        <c:crossAx val="118662656"/>
        <c:crosses val="autoZero"/>
        <c:auto val="1"/>
        <c:lblAlgn val="ctr"/>
        <c:lblOffset val="100"/>
      </c:catAx>
      <c:valAx>
        <c:axId val="118662656"/>
        <c:scaling>
          <c:orientation val="minMax"/>
          <c:max val="1"/>
          <c:min val="0"/>
        </c:scaling>
        <c:delete val="1"/>
        <c:axPos val="l"/>
        <c:numFmt formatCode="0%" sourceLinked="1"/>
        <c:tickLblPos val="none"/>
        <c:crossAx val="118661120"/>
        <c:crosses val="autoZero"/>
        <c:crossBetween val="between"/>
      </c:valAx>
      <c:spPr>
        <a:noFill/>
        <a:ln w="25358">
          <a:noFill/>
        </a:ln>
      </c:spPr>
    </c:plotArea>
    <c:plotVisOnly val="1"/>
    <c:dispBlanksAs val="gap"/>
  </c:chart>
  <c:txPr>
    <a:bodyPr/>
    <a:lstStyle/>
    <a:p>
      <a:pPr>
        <a:defRPr sz="1791"/>
      </a:pPr>
      <a:endParaRPr lang="en-US"/>
    </a:p>
  </c:txPr>
  <c:externalData r:id="rId1"/>
</c:chartSpace>
</file>

<file path=ppt/charts/chart40.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5244681550813942E-3"/>
          <c:y val="8.2306716137194383E-2"/>
          <c:w val="0.98937189190989605"/>
          <c:h val="0.89111411762849624"/>
        </c:manualLayout>
      </c:layout>
      <c:barChart>
        <c:barDir val="col"/>
        <c:grouping val="stacked"/>
        <c:ser>
          <c:idx val="0"/>
          <c:order val="0"/>
          <c:tx>
            <c:strRef>
              <c:f>Sheet1!$B$1</c:f>
              <c:strCache>
                <c:ptCount val="1"/>
                <c:pt idx="0">
                  <c:v>Don't know </c:v>
                </c:pt>
              </c:strCache>
            </c:strRef>
          </c:tx>
          <c:spPr>
            <a:solidFill>
              <a:srgbClr val="7F7F7F"/>
            </a:solidFill>
          </c:spPr>
          <c:cat>
            <c:numRef>
              <c:f>Sheet1!$A$2:$A$7</c:f>
              <c:numCache>
                <c:formatCode>General</c:formatCode>
                <c:ptCount val="3"/>
              </c:numCache>
            </c:numRef>
          </c:cat>
          <c:val>
            <c:numRef>
              <c:f>Sheet1!$B$2:$B$7</c:f>
              <c:numCache>
                <c:formatCode>0%</c:formatCode>
                <c:ptCount val="3"/>
                <c:pt idx="0">
                  <c:v>1.0000000000000005E-2</c:v>
                </c:pt>
                <c:pt idx="1">
                  <c:v>4.0000000000000022E-2</c:v>
                </c:pt>
                <c:pt idx="2">
                  <c:v>0.05</c:v>
                </c:pt>
              </c:numCache>
            </c:numRef>
          </c:val>
        </c:ser>
        <c:ser>
          <c:idx val="1"/>
          <c:order val="1"/>
          <c:tx>
            <c:strRef>
              <c:f>Sheet1!$C$1</c:f>
              <c:strCache>
                <c:ptCount val="1"/>
                <c:pt idx="0">
                  <c:v>Strongly disagree</c:v>
                </c:pt>
              </c:strCache>
            </c:strRef>
          </c:tx>
          <c:spPr>
            <a:solidFill>
              <a:srgbClr val="953735"/>
            </a:solidFill>
          </c:spPr>
          <c:dLbls>
            <c:dLbl>
              <c:idx val="1"/>
              <c:layout/>
              <c:tx>
                <c:rich>
                  <a:bodyPr/>
                  <a:lstStyle/>
                  <a:p>
                    <a:r>
                      <a:rPr lang="en-US" dirty="0" smtClean="0"/>
                      <a:t>3%</a:t>
                    </a:r>
                    <a:endParaRPr lang="en-US" dirty="0"/>
                  </a:p>
                </c:rich>
              </c:tx>
              <c:showVal val="1"/>
            </c:dLbl>
            <c:txPr>
              <a:bodyPr/>
              <a:lstStyle/>
              <a:p>
                <a:pPr>
                  <a:defRPr sz="1100" b="1">
                    <a:solidFill>
                      <a:srgbClr val="FFFFFF"/>
                    </a:solidFill>
                    <a:latin typeface="Arial"/>
                    <a:cs typeface="Arial"/>
                  </a:defRPr>
                </a:pPr>
                <a:endParaRPr lang="en-US"/>
              </a:p>
            </c:txPr>
            <c:showVal val="1"/>
          </c:dLbls>
          <c:cat>
            <c:numRef>
              <c:f>Sheet1!$A$2:$A$7</c:f>
              <c:numCache>
                <c:formatCode>General</c:formatCode>
                <c:ptCount val="3"/>
              </c:numCache>
            </c:numRef>
          </c:cat>
          <c:val>
            <c:numRef>
              <c:f>Sheet1!$C$2:$C$7</c:f>
              <c:numCache>
                <c:formatCode>0%</c:formatCode>
                <c:ptCount val="3"/>
                <c:pt idx="0">
                  <c:v>1.0000000000000005E-2</c:v>
                </c:pt>
                <c:pt idx="1">
                  <c:v>4.0000000000000022E-2</c:v>
                </c:pt>
                <c:pt idx="2">
                  <c:v>4.0000000000000022E-2</c:v>
                </c:pt>
              </c:numCache>
            </c:numRef>
          </c:val>
        </c:ser>
        <c:ser>
          <c:idx val="2"/>
          <c:order val="2"/>
          <c:tx>
            <c:strRef>
              <c:f>Sheet1!$D$1</c:f>
              <c:strCache>
                <c:ptCount val="1"/>
                <c:pt idx="0">
                  <c:v>Slightly disagree</c:v>
                </c:pt>
              </c:strCache>
            </c:strRef>
          </c:tx>
          <c:spPr>
            <a:solidFill>
              <a:srgbClr val="B24340"/>
            </a:solidFill>
          </c:spPr>
          <c:dLbls>
            <c:dLbl>
              <c:idx val="0"/>
              <c:layout>
                <c:manualLayout>
                  <c:x val="1.3672036691009721E-3"/>
                  <c:y val="-9.2641741256236608E-3"/>
                </c:manualLayout>
              </c:layout>
              <c:showVal val="1"/>
            </c:dLbl>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3"/>
              </c:numCache>
            </c:numRef>
          </c:cat>
          <c:val>
            <c:numRef>
              <c:f>Sheet1!$D$2:$D$7</c:f>
              <c:numCache>
                <c:formatCode>0%</c:formatCode>
                <c:ptCount val="3"/>
                <c:pt idx="0">
                  <c:v>2.0000000000000011E-2</c:v>
                </c:pt>
                <c:pt idx="1">
                  <c:v>7.0000000000000021E-2</c:v>
                </c:pt>
                <c:pt idx="2">
                  <c:v>0.12000000000000002</c:v>
                </c:pt>
              </c:numCache>
            </c:numRef>
          </c:val>
        </c:ser>
        <c:ser>
          <c:idx val="3"/>
          <c:order val="3"/>
          <c:tx>
            <c:strRef>
              <c:f>Sheet1!$E$1</c:f>
              <c:strCache>
                <c:ptCount val="1"/>
                <c:pt idx="0">
                  <c:v>Neither agree nor disagree</c:v>
                </c:pt>
              </c:strCache>
            </c:strRef>
          </c:tx>
          <c:spPr>
            <a:solidFill>
              <a:srgbClr val="B9CDE5"/>
            </a:solidFill>
          </c:spPr>
          <c:dLbls>
            <c:dLbl>
              <c:idx val="0"/>
              <c:layout/>
              <c:tx>
                <c:rich>
                  <a:bodyPr/>
                  <a:lstStyle/>
                  <a:p>
                    <a:r>
                      <a:rPr smtClean="0"/>
                      <a:t>10%</a:t>
                    </a:r>
                    <a:endParaRPr/>
                  </a:p>
                </c:rich>
              </c:tx>
              <c:showVal val="1"/>
            </c:dLbl>
            <c:spPr>
              <a:noFill/>
              <a:ln>
                <a:noFill/>
              </a:ln>
              <a:effectLst/>
            </c:spPr>
            <c:txPr>
              <a:bodyPr/>
              <a:lstStyle/>
              <a:p>
                <a:pPr>
                  <a:defRPr lang="en-GB" sz="1100" b="1">
                    <a:solidFill>
                      <a:schemeClr val="bg1">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3"/>
              </c:numCache>
            </c:numRef>
          </c:cat>
          <c:val>
            <c:numRef>
              <c:f>Sheet1!$E$2:$E$7</c:f>
              <c:numCache>
                <c:formatCode>0%</c:formatCode>
                <c:ptCount val="3"/>
                <c:pt idx="0">
                  <c:v>9.0000000000000024E-2</c:v>
                </c:pt>
                <c:pt idx="1">
                  <c:v>0.2</c:v>
                </c:pt>
                <c:pt idx="2">
                  <c:v>0.30000000000000032</c:v>
                </c:pt>
              </c:numCache>
            </c:numRef>
          </c:val>
        </c:ser>
        <c:ser>
          <c:idx val="4"/>
          <c:order val="4"/>
          <c:tx>
            <c:strRef>
              <c:f>Sheet1!$F$1</c:f>
              <c:strCache>
                <c:ptCount val="1"/>
                <c:pt idx="0">
                  <c:v>Slightly agree</c:v>
                </c:pt>
              </c:strCache>
            </c:strRef>
          </c:tx>
          <c:spPr>
            <a:solidFill>
              <a:srgbClr val="77933C"/>
            </a:solidFill>
          </c:spPr>
          <c:dLbls>
            <c:dLbl>
              <c:idx val="1"/>
              <c:layout/>
              <c:tx>
                <c:rich>
                  <a:bodyPr/>
                  <a:lstStyle/>
                  <a:p>
                    <a:r>
                      <a:rPr smtClean="0"/>
                      <a:t>42%</a:t>
                    </a:r>
                    <a:endParaRPr/>
                  </a:p>
                </c:rich>
              </c:tx>
              <c:showVal val="1"/>
            </c:dLbl>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3"/>
              </c:numCache>
            </c:numRef>
          </c:cat>
          <c:val>
            <c:numRef>
              <c:f>Sheet1!$F$2:$F$7</c:f>
              <c:numCache>
                <c:formatCode>0%</c:formatCode>
                <c:ptCount val="3"/>
                <c:pt idx="0">
                  <c:v>0.46</c:v>
                </c:pt>
                <c:pt idx="1">
                  <c:v>0.41000000000000031</c:v>
                </c:pt>
                <c:pt idx="2">
                  <c:v>0.36000000000000032</c:v>
                </c:pt>
              </c:numCache>
            </c:numRef>
          </c:val>
        </c:ser>
        <c:ser>
          <c:idx val="5"/>
          <c:order val="5"/>
          <c:tx>
            <c:strRef>
              <c:f>Sheet1!$G$1</c:f>
              <c:strCache>
                <c:ptCount val="1"/>
                <c:pt idx="0">
                  <c:v>Strongly agree</c:v>
                </c:pt>
              </c:strCache>
            </c:strRef>
          </c:tx>
          <c:spPr>
            <a:solidFill>
              <a:srgbClr val="4F6228"/>
            </a:solidFill>
          </c:spPr>
          <c:dLbls>
            <c:dLbl>
              <c:idx val="0"/>
              <c:layout/>
              <c:tx>
                <c:rich>
                  <a:bodyPr/>
                  <a:lstStyle/>
                  <a:p>
                    <a:r>
                      <a:rPr smtClean="0"/>
                      <a:t>40%</a:t>
                    </a:r>
                    <a:endParaRPr dirty="0"/>
                  </a:p>
                </c:rich>
              </c:tx>
              <c:showVal val="1"/>
            </c:dLbl>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3"/>
              </c:numCache>
            </c:numRef>
          </c:cat>
          <c:val>
            <c:numRef>
              <c:f>Sheet1!$G$2:$G$7</c:f>
              <c:numCache>
                <c:formatCode>0%</c:formatCode>
                <c:ptCount val="3"/>
                <c:pt idx="0">
                  <c:v>0.41000000000000031</c:v>
                </c:pt>
                <c:pt idx="1">
                  <c:v>0.24000000000000021</c:v>
                </c:pt>
                <c:pt idx="2">
                  <c:v>0.12000000000000002</c:v>
                </c:pt>
              </c:numCache>
            </c:numRef>
          </c:val>
        </c:ser>
        <c:gapWidth val="126"/>
        <c:overlap val="100"/>
        <c:axId val="154598400"/>
        <c:axId val="154678016"/>
      </c:barChart>
      <c:catAx>
        <c:axId val="154598400"/>
        <c:scaling>
          <c:orientation val="minMax"/>
        </c:scaling>
        <c:axPos val="b"/>
        <c:numFmt formatCode="General" sourceLinked="1"/>
        <c:tickLblPos val="nextTo"/>
        <c:spPr>
          <a:ln>
            <a:noFill/>
          </a:ln>
        </c:spPr>
        <c:txPr>
          <a:bodyPr/>
          <a:lstStyle/>
          <a:p>
            <a:pPr>
              <a:defRPr lang="en-GB" sz="1100" b="1">
                <a:latin typeface="Arial" pitchFamily="34" charset="0"/>
                <a:cs typeface="Arial" pitchFamily="34" charset="0"/>
              </a:defRPr>
            </a:pPr>
            <a:endParaRPr lang="en-US"/>
          </a:p>
        </c:txPr>
        <c:crossAx val="154678016"/>
        <c:crosses val="autoZero"/>
        <c:auto val="1"/>
        <c:lblAlgn val="ctr"/>
        <c:lblOffset val="100"/>
      </c:catAx>
      <c:valAx>
        <c:axId val="154678016"/>
        <c:scaling>
          <c:orientation val="minMax"/>
          <c:max val="1.05"/>
          <c:min val="0"/>
        </c:scaling>
        <c:delete val="1"/>
        <c:axPos val="l"/>
        <c:numFmt formatCode="0%" sourceLinked="1"/>
        <c:tickLblPos val="none"/>
        <c:crossAx val="154598400"/>
        <c:crosses val="autoZero"/>
        <c:crossBetween val="between"/>
      </c:valAx>
      <c:spPr>
        <a:noFill/>
        <a:ln w="25398">
          <a:noFill/>
        </a:ln>
      </c:spPr>
    </c:plotArea>
    <c:legend>
      <c:legendPos val="t"/>
      <c:layout>
        <c:manualLayout>
          <c:xMode val="edge"/>
          <c:yMode val="edge"/>
          <c:x val="8.5561005112158264E-2"/>
          <c:y val="0"/>
          <c:w val="0.82887788212185465"/>
          <c:h val="5.1573973457776402E-2"/>
        </c:manualLayout>
      </c:layout>
      <c:txPr>
        <a:bodyPr/>
        <a:lstStyle/>
        <a:p>
          <a:pPr>
            <a:defRPr lang="en-GB" sz="1100">
              <a:solidFill>
                <a:srgbClr val="000000"/>
              </a:solidFill>
              <a:latin typeface="Arial" pitchFamily="34" charset="0"/>
              <a:cs typeface="Arial" pitchFamily="34" charset="0"/>
            </a:defRPr>
          </a:pPr>
          <a:endParaRPr lang="en-US"/>
        </a:p>
      </c:txPr>
    </c:legend>
    <c:plotVisOnly val="1"/>
    <c:dispBlanksAs val="gap"/>
  </c:chart>
  <c:txPr>
    <a:bodyPr/>
    <a:lstStyle/>
    <a:p>
      <a:pPr>
        <a:defRPr sz="900"/>
      </a:pPr>
      <a:endParaRPr lang="en-US"/>
    </a:p>
  </c:txPr>
  <c:externalData r:id="rId1"/>
</c:chartSpace>
</file>

<file path=ppt/charts/chart4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
          <c:y val="0.17004480345095804"/>
          <c:w val="0.96920536166175497"/>
          <c:h val="0.5563457508552675"/>
        </c:manualLayout>
      </c:layout>
      <c:barChart>
        <c:barDir val="col"/>
        <c:grouping val="clustered"/>
        <c:ser>
          <c:idx val="0"/>
          <c:order val="0"/>
          <c:tx>
            <c:strRef>
              <c:f>Sheet1!$B$1</c:f>
              <c:strCache>
                <c:ptCount val="1"/>
                <c:pt idx="0">
                  <c:v>TOP 3</c:v>
                </c:pt>
              </c:strCache>
            </c:strRef>
          </c:tx>
          <c:spPr>
            <a:solidFill>
              <a:srgbClr val="009999"/>
            </a:solidFill>
          </c:spPr>
          <c:dPt>
            <c:idx val="3"/>
            <c:spPr>
              <a:solidFill>
                <a:schemeClr val="tx2">
                  <a:lumMod val="60000"/>
                  <a:lumOff val="40000"/>
                </a:schemeClr>
              </a:solidFill>
            </c:spPr>
          </c:dPt>
          <c:dLbls>
            <c:dLbl>
              <c:idx val="2"/>
              <c:layout/>
              <c:tx>
                <c:rich>
                  <a:bodyPr/>
                  <a:lstStyle/>
                  <a:p>
                    <a:r>
                      <a:rPr smtClean="0"/>
                      <a:t>16%</a:t>
                    </a:r>
                    <a:endParaRPr/>
                  </a:p>
                </c:rich>
              </c:tx>
              <c:dLblPos val="inEnd"/>
              <c:showVal val="1"/>
            </c:dLbl>
            <c:dLbl>
              <c:idx val="5"/>
              <c:delete val="1"/>
              <c:extLst>
                <c:ext xmlns:c15="http://schemas.microsoft.com/office/drawing/2012/chart" uri="{CE6537A1-D6FC-4f65-9D91-7224C49458BB}"/>
              </c:extLst>
            </c:dLbl>
            <c:spPr>
              <a:noFill/>
              <a:ln>
                <a:noFill/>
              </a:ln>
              <a:effectLst/>
            </c:spPr>
            <c:txPr>
              <a:bodyPr/>
              <a:lstStyle/>
              <a:p>
                <a:pPr>
                  <a:defRPr lang="en-GB" sz="1400" b="1">
                    <a:solidFill>
                      <a:schemeClr val="bg1"/>
                    </a:solidFill>
                    <a:latin typeface="Arial" pitchFamily="34" charset="0"/>
                    <a:cs typeface="Arial" pitchFamily="34" charset="0"/>
                  </a:defRPr>
                </a:pPr>
                <a:endParaRPr lang="en-US"/>
              </a:p>
            </c:txPr>
            <c:dLblPos val="inEnd"/>
            <c:showVal val="1"/>
            <c:extLst>
              <c:ext xmlns:c15="http://schemas.microsoft.com/office/drawing/2012/chart" uri="{CE6537A1-D6FC-4f65-9D91-7224C49458BB}">
                <c15:showLeaderLines val="0"/>
              </c:ext>
            </c:extLst>
          </c:dLbls>
          <c:cat>
            <c:strRef>
              <c:f>Sheet1!$A$2:$A$5</c:f>
              <c:strCache>
                <c:ptCount val="4"/>
                <c:pt idx="0">
                  <c:v>Radio traffic news</c:v>
                </c:pt>
                <c:pt idx="1">
                  <c:v>Variable message signs</c:v>
                </c:pt>
                <c:pt idx="2">
                  <c:v>Informed by other people</c:v>
                </c:pt>
                <c:pt idx="3">
                  <c:v>Did not receive this information</c:v>
                </c:pt>
              </c:strCache>
            </c:strRef>
          </c:cat>
          <c:val>
            <c:numRef>
              <c:f>Sheet1!$B$2:$B$5</c:f>
              <c:numCache>
                <c:formatCode>0%</c:formatCode>
                <c:ptCount val="4"/>
                <c:pt idx="0">
                  <c:v>0.380000000000002</c:v>
                </c:pt>
                <c:pt idx="1">
                  <c:v>0.18000000000000024</c:v>
                </c:pt>
                <c:pt idx="2">
                  <c:v>0.15000000000000024</c:v>
                </c:pt>
                <c:pt idx="3">
                  <c:v>0.25</c:v>
                </c:pt>
              </c:numCache>
            </c:numRef>
          </c:val>
        </c:ser>
        <c:gapWidth val="62"/>
        <c:axId val="155223936"/>
        <c:axId val="155225472"/>
      </c:barChart>
      <c:catAx>
        <c:axId val="155223936"/>
        <c:scaling>
          <c:orientation val="minMax"/>
        </c:scaling>
        <c:axPos val="b"/>
        <c:numFmt formatCode="General" sourceLinked="0"/>
        <c:tickLblPos val="nextTo"/>
        <c:spPr>
          <a:ln>
            <a:noFill/>
          </a:ln>
        </c:spPr>
        <c:txPr>
          <a:bodyPr/>
          <a:lstStyle/>
          <a:p>
            <a:pPr>
              <a:defRPr lang="en-GB" sz="1200">
                <a:solidFill>
                  <a:srgbClr val="000000"/>
                </a:solidFill>
                <a:latin typeface="Arial" pitchFamily="34" charset="0"/>
                <a:cs typeface="Arial" pitchFamily="34" charset="0"/>
              </a:defRPr>
            </a:pPr>
            <a:endParaRPr lang="en-US"/>
          </a:p>
        </c:txPr>
        <c:crossAx val="155225472"/>
        <c:crosses val="autoZero"/>
        <c:auto val="1"/>
        <c:lblAlgn val="ctr"/>
        <c:lblOffset val="100"/>
      </c:catAx>
      <c:valAx>
        <c:axId val="155225472"/>
        <c:scaling>
          <c:orientation val="minMax"/>
        </c:scaling>
        <c:delete val="1"/>
        <c:axPos val="l"/>
        <c:numFmt formatCode="0%" sourceLinked="1"/>
        <c:tickLblPos val="none"/>
        <c:crossAx val="155223936"/>
        <c:crosses val="autoZero"/>
        <c:crossBetween val="between"/>
      </c:valAx>
    </c:plotArea>
    <c:plotVisOnly val="1"/>
    <c:dispBlanksAs val="gap"/>
  </c:chart>
  <c:txPr>
    <a:bodyPr/>
    <a:lstStyle/>
    <a:p>
      <a:pPr>
        <a:defRPr sz="1800"/>
      </a:pPr>
      <a:endParaRPr lang="en-US"/>
    </a:p>
  </c:txPr>
  <c:externalData r:id="rId1"/>
</c:chartSpace>
</file>

<file path=ppt/charts/chart4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
          <c:y val="0.17004480345095804"/>
          <c:w val="0.96920536166175497"/>
          <c:h val="0.5563457508552675"/>
        </c:manualLayout>
      </c:layout>
      <c:barChart>
        <c:barDir val="col"/>
        <c:grouping val="clustered"/>
        <c:ser>
          <c:idx val="0"/>
          <c:order val="0"/>
          <c:tx>
            <c:strRef>
              <c:f>Sheet1!$B$1</c:f>
              <c:strCache>
                <c:ptCount val="1"/>
                <c:pt idx="0">
                  <c:v>TOP 3</c:v>
                </c:pt>
              </c:strCache>
            </c:strRef>
          </c:tx>
          <c:spPr>
            <a:solidFill>
              <a:srgbClr val="009999"/>
            </a:solidFill>
          </c:spPr>
          <c:dPt>
            <c:idx val="3"/>
            <c:spPr>
              <a:solidFill>
                <a:schemeClr val="tx2">
                  <a:lumMod val="60000"/>
                  <a:lumOff val="40000"/>
                </a:schemeClr>
              </a:solidFill>
            </c:spPr>
          </c:dPt>
          <c:dLbls>
            <c:dLbl>
              <c:idx val="5"/>
              <c:delete val="1"/>
              <c:extLst>
                <c:ext xmlns:c15="http://schemas.microsoft.com/office/drawing/2012/chart" uri="{CE6537A1-D6FC-4f65-9D91-7224C49458BB}"/>
              </c:extLst>
            </c:dLbl>
            <c:spPr>
              <a:noFill/>
              <a:ln>
                <a:noFill/>
              </a:ln>
              <a:effectLst/>
            </c:spPr>
            <c:txPr>
              <a:bodyPr/>
              <a:lstStyle/>
              <a:p>
                <a:pPr>
                  <a:defRPr lang="en-GB" sz="1400" b="1">
                    <a:solidFill>
                      <a:schemeClr val="bg1"/>
                    </a:solidFill>
                    <a:latin typeface="Arial" pitchFamily="34" charset="0"/>
                    <a:cs typeface="Arial" pitchFamily="34" charset="0"/>
                  </a:defRPr>
                </a:pPr>
                <a:endParaRPr lang="en-US"/>
              </a:p>
            </c:txPr>
            <c:dLblPos val="inEnd"/>
            <c:showVal val="1"/>
            <c:extLst>
              <c:ext xmlns:c15="http://schemas.microsoft.com/office/drawing/2012/chart" uri="{CE6537A1-D6FC-4f65-9D91-7224C49458BB}">
                <c15:showLeaderLines val="0"/>
              </c:ext>
            </c:extLst>
          </c:dLbls>
          <c:cat>
            <c:strRef>
              <c:f>Sheet1!$A$2:$A$5</c:f>
              <c:strCache>
                <c:ptCount val="4"/>
                <c:pt idx="0">
                  <c:v>Radio traffic news</c:v>
                </c:pt>
                <c:pt idx="1">
                  <c:v>SatNav live updates</c:v>
                </c:pt>
                <c:pt idx="2">
                  <c:v>Variable message signs</c:v>
                </c:pt>
                <c:pt idx="3">
                  <c:v>Did not receive this information</c:v>
                </c:pt>
              </c:strCache>
            </c:strRef>
          </c:cat>
          <c:val>
            <c:numRef>
              <c:f>Sheet1!$B$2:$B$5</c:f>
              <c:numCache>
                <c:formatCode>0%</c:formatCode>
                <c:ptCount val="4"/>
                <c:pt idx="0">
                  <c:v>0.32000000000000101</c:v>
                </c:pt>
                <c:pt idx="1">
                  <c:v>0.26</c:v>
                </c:pt>
                <c:pt idx="2">
                  <c:v>0.24000000000000021</c:v>
                </c:pt>
                <c:pt idx="3">
                  <c:v>0.27</c:v>
                </c:pt>
              </c:numCache>
            </c:numRef>
          </c:val>
        </c:ser>
        <c:gapWidth val="62"/>
        <c:axId val="155315200"/>
        <c:axId val="155333376"/>
      </c:barChart>
      <c:catAx>
        <c:axId val="155315200"/>
        <c:scaling>
          <c:orientation val="minMax"/>
        </c:scaling>
        <c:axPos val="b"/>
        <c:numFmt formatCode="General" sourceLinked="0"/>
        <c:tickLblPos val="nextTo"/>
        <c:spPr>
          <a:ln>
            <a:noFill/>
          </a:ln>
        </c:spPr>
        <c:txPr>
          <a:bodyPr/>
          <a:lstStyle/>
          <a:p>
            <a:pPr>
              <a:defRPr lang="en-GB" sz="1200">
                <a:solidFill>
                  <a:srgbClr val="000000"/>
                </a:solidFill>
                <a:latin typeface="Arial" pitchFamily="34" charset="0"/>
                <a:cs typeface="Arial" pitchFamily="34" charset="0"/>
              </a:defRPr>
            </a:pPr>
            <a:endParaRPr lang="en-US"/>
          </a:p>
        </c:txPr>
        <c:crossAx val="155333376"/>
        <c:crosses val="autoZero"/>
        <c:auto val="1"/>
        <c:lblAlgn val="ctr"/>
        <c:lblOffset val="100"/>
      </c:catAx>
      <c:valAx>
        <c:axId val="155333376"/>
        <c:scaling>
          <c:orientation val="minMax"/>
        </c:scaling>
        <c:delete val="1"/>
        <c:axPos val="l"/>
        <c:numFmt formatCode="0%" sourceLinked="1"/>
        <c:tickLblPos val="none"/>
        <c:crossAx val="155315200"/>
        <c:crosses val="autoZero"/>
        <c:crossBetween val="between"/>
      </c:valAx>
    </c:plotArea>
    <c:plotVisOnly val="1"/>
    <c:dispBlanksAs val="gap"/>
  </c:chart>
  <c:txPr>
    <a:bodyPr/>
    <a:lstStyle/>
    <a:p>
      <a:pPr>
        <a:defRPr sz="1800"/>
      </a:pPr>
      <a:endParaRPr lang="en-US"/>
    </a:p>
  </c:txPr>
  <c:externalData r:id="rId1"/>
</c:chartSpace>
</file>

<file path=ppt/charts/chart4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
          <c:y val="0.17004480345095804"/>
          <c:w val="0.96920536166175497"/>
          <c:h val="0.5563457508552675"/>
        </c:manualLayout>
      </c:layout>
      <c:barChart>
        <c:barDir val="col"/>
        <c:grouping val="clustered"/>
        <c:ser>
          <c:idx val="0"/>
          <c:order val="0"/>
          <c:tx>
            <c:strRef>
              <c:f>Sheet1!$B$1</c:f>
              <c:strCache>
                <c:ptCount val="1"/>
                <c:pt idx="0">
                  <c:v>TOP 3</c:v>
                </c:pt>
              </c:strCache>
            </c:strRef>
          </c:tx>
          <c:spPr>
            <a:solidFill>
              <a:srgbClr val="006664"/>
            </a:solidFill>
          </c:spPr>
          <c:dPt>
            <c:idx val="3"/>
            <c:spPr>
              <a:solidFill>
                <a:schemeClr val="tx2">
                  <a:lumMod val="75000"/>
                </a:schemeClr>
              </a:solidFill>
            </c:spPr>
          </c:dPt>
          <c:dLbls>
            <c:dLbl>
              <c:idx val="0"/>
              <c:layout/>
              <c:tx>
                <c:rich>
                  <a:bodyPr/>
                  <a:lstStyle/>
                  <a:p>
                    <a:r>
                      <a:rPr smtClean="0"/>
                      <a:t>32%</a:t>
                    </a:r>
                    <a:endParaRPr/>
                  </a:p>
                </c:rich>
              </c:tx>
              <c:dLblPos val="inEnd"/>
              <c:showVal val="1"/>
            </c:dLbl>
            <c:dLbl>
              <c:idx val="1"/>
              <c:layout/>
              <c:tx>
                <c:rich>
                  <a:bodyPr/>
                  <a:lstStyle/>
                  <a:p>
                    <a:r>
                      <a:rPr smtClean="0"/>
                      <a:t>25%</a:t>
                    </a:r>
                    <a:endParaRPr/>
                  </a:p>
                </c:rich>
              </c:tx>
              <c:dLblPos val="inEnd"/>
              <c:showVal val="1"/>
            </c:dLbl>
            <c:dLbl>
              <c:idx val="2"/>
              <c:layout/>
              <c:tx>
                <c:rich>
                  <a:bodyPr/>
                  <a:lstStyle/>
                  <a:p>
                    <a:r>
                      <a:rPr smtClean="0"/>
                      <a:t>18%</a:t>
                    </a:r>
                    <a:endParaRPr/>
                  </a:p>
                </c:rich>
              </c:tx>
              <c:dLblPos val="inEnd"/>
              <c:showVal val="1"/>
            </c:dLbl>
            <c:dLbl>
              <c:idx val="3"/>
              <c:layout/>
              <c:spPr>
                <a:noFill/>
                <a:ln>
                  <a:noFill/>
                </a:ln>
                <a:effectLst/>
              </c:spPr>
              <c:txPr>
                <a:bodyPr/>
                <a:lstStyle/>
                <a:p>
                  <a:pPr>
                    <a:defRPr lang="en-GB" sz="1400" b="1">
                      <a:solidFill>
                        <a:srgbClr val="000000"/>
                      </a:solidFill>
                      <a:latin typeface="Arial" pitchFamily="34" charset="0"/>
                      <a:cs typeface="Arial" pitchFamily="34" charset="0"/>
                    </a:defRPr>
                  </a:pPr>
                  <a:endParaRPr lang="en-US"/>
                </a:p>
              </c:txPr>
              <c:dLblPos val="outEnd"/>
              <c:showVal val="1"/>
            </c:dLbl>
            <c:dLbl>
              <c:idx val="5"/>
              <c:delete val="1"/>
              <c:extLst>
                <c:ext xmlns:c15="http://schemas.microsoft.com/office/drawing/2012/chart" uri="{CE6537A1-D6FC-4f65-9D91-7224C49458BB}"/>
              </c:extLst>
            </c:dLbl>
            <c:spPr>
              <a:noFill/>
              <a:ln>
                <a:noFill/>
              </a:ln>
              <a:effectLst/>
            </c:spPr>
            <c:txPr>
              <a:bodyPr/>
              <a:lstStyle/>
              <a:p>
                <a:pPr>
                  <a:defRPr lang="en-GB" sz="1400" b="1">
                    <a:solidFill>
                      <a:schemeClr val="bg1"/>
                    </a:solidFill>
                    <a:latin typeface="Arial" pitchFamily="34" charset="0"/>
                    <a:cs typeface="Arial" pitchFamily="34" charset="0"/>
                  </a:defRPr>
                </a:pPr>
                <a:endParaRPr lang="en-US"/>
              </a:p>
            </c:txPr>
            <c:dLblPos val="inEnd"/>
            <c:showVal val="1"/>
            <c:extLst>
              <c:ext xmlns:c15="http://schemas.microsoft.com/office/drawing/2012/chart" uri="{CE6537A1-D6FC-4f65-9D91-7224C49458BB}">
                <c15:showLeaderLines val="0"/>
              </c:ext>
            </c:extLst>
          </c:dLbls>
          <c:cat>
            <c:strRef>
              <c:f>Sheet1!$A$2:$A$5</c:f>
              <c:strCache>
                <c:ptCount val="4"/>
                <c:pt idx="0">
                  <c:v>SatNav live traffic updates</c:v>
                </c:pt>
                <c:pt idx="1">
                  <c:v>Variable message signs</c:v>
                </c:pt>
                <c:pt idx="2">
                  <c:v>Traffic news on the radio</c:v>
                </c:pt>
                <c:pt idx="3">
                  <c:v>Did not receive this information</c:v>
                </c:pt>
              </c:strCache>
            </c:strRef>
          </c:cat>
          <c:val>
            <c:numRef>
              <c:f>Sheet1!$B$2:$B$5</c:f>
              <c:numCache>
                <c:formatCode>0%</c:formatCode>
                <c:ptCount val="4"/>
                <c:pt idx="0">
                  <c:v>0.33000000000000224</c:v>
                </c:pt>
                <c:pt idx="1">
                  <c:v>0.26</c:v>
                </c:pt>
                <c:pt idx="2">
                  <c:v>0.19</c:v>
                </c:pt>
                <c:pt idx="3">
                  <c:v>9.0000000000000024E-2</c:v>
                </c:pt>
              </c:numCache>
            </c:numRef>
          </c:val>
        </c:ser>
        <c:gapWidth val="62"/>
        <c:axId val="155372160"/>
        <c:axId val="155378048"/>
      </c:barChart>
      <c:catAx>
        <c:axId val="155372160"/>
        <c:scaling>
          <c:orientation val="minMax"/>
        </c:scaling>
        <c:axPos val="b"/>
        <c:numFmt formatCode="General" sourceLinked="0"/>
        <c:tickLblPos val="nextTo"/>
        <c:spPr>
          <a:ln>
            <a:noFill/>
          </a:ln>
        </c:spPr>
        <c:txPr>
          <a:bodyPr/>
          <a:lstStyle/>
          <a:p>
            <a:pPr>
              <a:defRPr lang="en-GB" sz="1200">
                <a:solidFill>
                  <a:srgbClr val="000000"/>
                </a:solidFill>
                <a:latin typeface="Arial" pitchFamily="34" charset="0"/>
                <a:cs typeface="Arial" pitchFamily="34" charset="0"/>
              </a:defRPr>
            </a:pPr>
            <a:endParaRPr lang="en-US"/>
          </a:p>
        </c:txPr>
        <c:crossAx val="155378048"/>
        <c:crosses val="autoZero"/>
        <c:auto val="1"/>
        <c:lblAlgn val="ctr"/>
        <c:lblOffset val="100"/>
      </c:catAx>
      <c:valAx>
        <c:axId val="155378048"/>
        <c:scaling>
          <c:orientation val="minMax"/>
        </c:scaling>
        <c:delete val="1"/>
        <c:axPos val="l"/>
        <c:numFmt formatCode="0%" sourceLinked="1"/>
        <c:tickLblPos val="none"/>
        <c:crossAx val="155372160"/>
        <c:crosses val="autoZero"/>
        <c:crossBetween val="between"/>
      </c:valAx>
    </c:plotArea>
    <c:plotVisOnly val="1"/>
    <c:dispBlanksAs val="gap"/>
  </c:chart>
  <c:txPr>
    <a:bodyPr/>
    <a:lstStyle/>
    <a:p>
      <a:pPr>
        <a:defRPr sz="1800"/>
      </a:pPr>
      <a:endParaRPr lang="en-US"/>
    </a:p>
  </c:txPr>
  <c:externalData r:id="rId1"/>
</c:chartSpace>
</file>

<file path=ppt/charts/chart4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
          <c:y val="0.17004480345095804"/>
          <c:w val="0.96920536166175497"/>
          <c:h val="0.5563457508552675"/>
        </c:manualLayout>
      </c:layout>
      <c:barChart>
        <c:barDir val="col"/>
        <c:grouping val="clustered"/>
        <c:ser>
          <c:idx val="0"/>
          <c:order val="0"/>
          <c:tx>
            <c:strRef>
              <c:f>Sheet1!$B$1</c:f>
              <c:strCache>
                <c:ptCount val="1"/>
                <c:pt idx="0">
                  <c:v>TOP 4</c:v>
                </c:pt>
              </c:strCache>
            </c:strRef>
          </c:tx>
          <c:spPr>
            <a:solidFill>
              <a:schemeClr val="tx1">
                <a:lumMod val="90000"/>
                <a:lumOff val="10000"/>
              </a:schemeClr>
            </a:solidFill>
          </c:spPr>
          <c:dLbls>
            <c:dLbl>
              <c:idx val="0"/>
              <c:layout/>
              <c:tx>
                <c:rich>
                  <a:bodyPr/>
                  <a:lstStyle/>
                  <a:p>
                    <a:r>
                      <a:rPr smtClean="0"/>
                      <a:t>72%</a:t>
                    </a:r>
                    <a:endParaRPr/>
                  </a:p>
                </c:rich>
              </c:tx>
              <c:dLblPos val="outEnd"/>
              <c:showVal val="1"/>
            </c:dLbl>
            <c:dLbl>
              <c:idx val="5"/>
              <c:delete val="1"/>
              <c:extLst>
                <c:ext xmlns:c15="http://schemas.microsoft.com/office/drawing/2012/chart" uri="{CE6537A1-D6FC-4f65-9D91-7224C49458BB}"/>
              </c:extLst>
            </c:dLbl>
            <c:spPr>
              <a:noFill/>
              <a:ln>
                <a:noFill/>
              </a:ln>
              <a:effectLst/>
            </c:spPr>
            <c:txPr>
              <a:bodyPr/>
              <a:lstStyle/>
              <a:p>
                <a:pPr>
                  <a:defRPr lang="en-GB" sz="1400" b="1">
                    <a:solidFill>
                      <a:srgbClr val="000000"/>
                    </a:solidFill>
                    <a:latin typeface="Arial" pitchFamily="34" charset="0"/>
                    <a:cs typeface="Arial" pitchFamily="34" charset="0"/>
                  </a:defRPr>
                </a:pPr>
                <a:endParaRPr lang="en-US"/>
              </a:p>
            </c:txPr>
            <c:dLblPos val="outEnd"/>
            <c:showVal val="1"/>
            <c:extLst>
              <c:ext xmlns:c15="http://schemas.microsoft.com/office/drawing/2012/chart" uri="{CE6537A1-D6FC-4f65-9D91-7224C49458BB}">
                <c15:showLeaderLines val="0"/>
              </c:ext>
            </c:extLst>
          </c:dLbls>
          <c:cat>
            <c:strRef>
              <c:f>Sheet1!$A$2:$A$6</c:f>
              <c:strCache>
                <c:ptCount val="5"/>
                <c:pt idx="0">
                  <c:v>Radio traffic news</c:v>
                </c:pt>
                <c:pt idx="1">
                  <c:v>Variable message signs</c:v>
                </c:pt>
                <c:pt idx="2">
                  <c:v>SatNav live updates</c:v>
                </c:pt>
                <c:pt idx="3">
                  <c:v>Google Maps</c:v>
                </c:pt>
                <c:pt idx="4">
                  <c:v>Specialist provider of traffic info (e.g. RAC)</c:v>
                </c:pt>
              </c:strCache>
            </c:strRef>
          </c:cat>
          <c:val>
            <c:numRef>
              <c:f>Sheet1!$B$2:$B$6</c:f>
              <c:numCache>
                <c:formatCode>0%</c:formatCode>
                <c:ptCount val="5"/>
                <c:pt idx="0">
                  <c:v>0.72000000000000064</c:v>
                </c:pt>
                <c:pt idx="1">
                  <c:v>0.47000000000000008</c:v>
                </c:pt>
                <c:pt idx="2">
                  <c:v>0.36000000000000032</c:v>
                </c:pt>
                <c:pt idx="3">
                  <c:v>0.17</c:v>
                </c:pt>
                <c:pt idx="4">
                  <c:v>0.14000000000000001</c:v>
                </c:pt>
              </c:numCache>
            </c:numRef>
          </c:val>
        </c:ser>
        <c:gapWidth val="62"/>
        <c:axId val="155467776"/>
        <c:axId val="155469312"/>
      </c:barChart>
      <c:catAx>
        <c:axId val="155467776"/>
        <c:scaling>
          <c:orientation val="minMax"/>
        </c:scaling>
        <c:axPos val="b"/>
        <c:numFmt formatCode="General" sourceLinked="0"/>
        <c:tickLblPos val="nextTo"/>
        <c:spPr>
          <a:ln>
            <a:noFill/>
          </a:ln>
        </c:spPr>
        <c:txPr>
          <a:bodyPr/>
          <a:lstStyle/>
          <a:p>
            <a:pPr>
              <a:defRPr lang="en-GB" sz="1000">
                <a:solidFill>
                  <a:srgbClr val="000000"/>
                </a:solidFill>
                <a:latin typeface="Arial" pitchFamily="34" charset="0"/>
                <a:cs typeface="Arial" pitchFamily="34" charset="0"/>
              </a:defRPr>
            </a:pPr>
            <a:endParaRPr lang="en-US"/>
          </a:p>
        </c:txPr>
        <c:crossAx val="155469312"/>
        <c:crosses val="autoZero"/>
        <c:auto val="1"/>
        <c:lblAlgn val="ctr"/>
        <c:lblOffset val="100"/>
      </c:catAx>
      <c:valAx>
        <c:axId val="155469312"/>
        <c:scaling>
          <c:orientation val="minMax"/>
        </c:scaling>
        <c:delete val="1"/>
        <c:axPos val="l"/>
        <c:numFmt formatCode="0%" sourceLinked="1"/>
        <c:tickLblPos val="none"/>
        <c:crossAx val="155467776"/>
        <c:crosses val="autoZero"/>
        <c:crossBetween val="between"/>
      </c:valAx>
    </c:plotArea>
    <c:plotVisOnly val="1"/>
    <c:dispBlanksAs val="gap"/>
  </c:chart>
  <c:txPr>
    <a:bodyPr/>
    <a:lstStyle/>
    <a:p>
      <a:pPr>
        <a:defRPr sz="1800"/>
      </a:pPr>
      <a:endParaRPr lang="en-US"/>
    </a:p>
  </c:txPr>
  <c:externalData r:id="rId1"/>
</c:chartSpace>
</file>

<file path=ppt/charts/chart45.xml><?xml version="1.0" encoding="utf-8"?>
<c:chartSpace xmlns:c="http://schemas.openxmlformats.org/drawingml/2006/chart" xmlns:a="http://schemas.openxmlformats.org/drawingml/2006/main" xmlns:r="http://schemas.openxmlformats.org/officeDocument/2006/relationships">
  <c:date1904 val="1"/>
  <c:lang val="en-GB"/>
  <c:style val="4"/>
  <c:chart>
    <c:autoTitleDeleted val="1"/>
    <c:plotArea>
      <c:layout/>
      <c:barChart>
        <c:barDir val="bar"/>
        <c:grouping val="stacked"/>
        <c:ser>
          <c:idx val="0"/>
          <c:order val="0"/>
          <c:tx>
            <c:strRef>
              <c:f>Sheet1!$B$1</c:f>
              <c:strCache>
                <c:ptCount val="1"/>
                <c:pt idx="0">
                  <c:v>Rank 1</c:v>
                </c:pt>
              </c:strCache>
            </c:strRef>
          </c:tx>
          <c:dLbls>
            <c:dLbl>
              <c:idx val="0"/>
              <c:spPr/>
              <c:txPr>
                <a:bodyPr rot="-5400000" vert="horz"/>
                <a:lstStyle/>
                <a:p>
                  <a:pPr>
                    <a:defRPr sz="1200">
                      <a:solidFill>
                        <a:schemeClr val="bg1"/>
                      </a:solidFill>
                      <a:latin typeface="Arial" pitchFamily="34" charset="0"/>
                      <a:cs typeface="Arial" pitchFamily="34" charset="0"/>
                    </a:defRPr>
                  </a:pPr>
                  <a:endParaRPr lang="en-US"/>
                </a:p>
              </c:txPr>
            </c:dLbl>
            <c:dLbl>
              <c:idx val="1"/>
              <c:spPr/>
              <c:txPr>
                <a:bodyPr rot="-5400000" vert="horz"/>
                <a:lstStyle/>
                <a:p>
                  <a:pPr>
                    <a:defRPr sz="1200">
                      <a:solidFill>
                        <a:schemeClr val="bg1"/>
                      </a:solidFill>
                      <a:latin typeface="Arial" pitchFamily="34" charset="0"/>
                      <a:cs typeface="Arial" pitchFamily="34" charset="0"/>
                    </a:defRPr>
                  </a:pPr>
                  <a:endParaRPr lang="en-US"/>
                </a:p>
              </c:txPr>
            </c:dLbl>
            <c:txPr>
              <a:bodyPr/>
              <a:lstStyle/>
              <a:p>
                <a:pPr>
                  <a:defRPr sz="1200">
                    <a:solidFill>
                      <a:schemeClr val="bg1"/>
                    </a:solidFill>
                    <a:latin typeface="Arial" pitchFamily="34" charset="0"/>
                    <a:cs typeface="Arial" pitchFamily="34" charset="0"/>
                  </a:defRPr>
                </a:pPr>
                <a:endParaRPr lang="en-US"/>
              </a:p>
            </c:txPr>
            <c:showVal val="1"/>
          </c:dLbls>
          <c:cat>
            <c:strRef>
              <c:f>Sheet1!$A$2:$A$8</c:f>
              <c:strCache>
                <c:ptCount val="7"/>
                <c:pt idx="0">
                  <c:v>Health and Safety advice for those already delayed by the incident</c:v>
                </c:pt>
                <c:pt idx="1">
                  <c:v>What happened</c:v>
                </c:pt>
                <c:pt idx="2">
                  <c:v>The length of the queue (in miles or kilometres)</c:v>
                </c:pt>
                <c:pt idx="3">
                  <c:v>The estimated time to fully reopen the road</c:v>
                </c:pt>
                <c:pt idx="4">
                  <c:v>The fastest alternative route</c:v>
                </c:pt>
                <c:pt idx="5">
                  <c:v>The estimated delay to my journey</c:v>
                </c:pt>
                <c:pt idx="6">
                  <c:v>The location of the incident</c:v>
                </c:pt>
              </c:strCache>
            </c:strRef>
          </c:cat>
          <c:val>
            <c:numRef>
              <c:f>Sheet1!$B$2:$B$8</c:f>
              <c:numCache>
                <c:formatCode>0%</c:formatCode>
                <c:ptCount val="7"/>
                <c:pt idx="0">
                  <c:v>4.6567910088879998E-2</c:v>
                </c:pt>
                <c:pt idx="1">
                  <c:v>6.4536752170619993E-2</c:v>
                </c:pt>
                <c:pt idx="2">
                  <c:v>9.9954418910060738E-2</c:v>
                </c:pt>
                <c:pt idx="3">
                  <c:v>0.10308152462010002</c:v>
                </c:pt>
                <c:pt idx="4">
                  <c:v>0.17010288551530059</c:v>
                </c:pt>
                <c:pt idx="5">
                  <c:v>0.20734370250330053</c:v>
                </c:pt>
                <c:pt idx="6">
                  <c:v>0.30841280619180217</c:v>
                </c:pt>
              </c:numCache>
            </c:numRef>
          </c:val>
        </c:ser>
        <c:ser>
          <c:idx val="1"/>
          <c:order val="1"/>
          <c:tx>
            <c:strRef>
              <c:f>Sheet1!$C$1</c:f>
              <c:strCache>
                <c:ptCount val="1"/>
                <c:pt idx="0">
                  <c:v>Rank 2</c:v>
                </c:pt>
              </c:strCache>
            </c:strRef>
          </c:tx>
          <c:dLbls>
            <c:dLbl>
              <c:idx val="0"/>
              <c:spPr/>
              <c:txPr>
                <a:bodyPr rot="-5400000" vert="horz"/>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dLbl>
            <c:dLbl>
              <c:idx val="1"/>
              <c:spPr/>
              <c:txPr>
                <a:bodyPr rot="-5400000" vert="horz"/>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dLbl>
            <c:txPr>
              <a:bodyPr/>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showVal val="1"/>
          </c:dLbls>
          <c:cat>
            <c:strRef>
              <c:f>Sheet1!$A$2:$A$8</c:f>
              <c:strCache>
                <c:ptCount val="7"/>
                <c:pt idx="0">
                  <c:v>Health and Safety advice for those already delayed by the incident</c:v>
                </c:pt>
                <c:pt idx="1">
                  <c:v>What happened</c:v>
                </c:pt>
                <c:pt idx="2">
                  <c:v>The length of the queue (in miles or kilometres)</c:v>
                </c:pt>
                <c:pt idx="3">
                  <c:v>The estimated time to fully reopen the road</c:v>
                </c:pt>
                <c:pt idx="4">
                  <c:v>The fastest alternative route</c:v>
                </c:pt>
                <c:pt idx="5">
                  <c:v>The estimated delay to my journey</c:v>
                </c:pt>
                <c:pt idx="6">
                  <c:v>The location of the incident</c:v>
                </c:pt>
              </c:strCache>
            </c:strRef>
          </c:cat>
          <c:val>
            <c:numRef>
              <c:f>Sheet1!$C$2:$C$8</c:f>
              <c:numCache>
                <c:formatCode>0%</c:formatCode>
                <c:ptCount val="7"/>
                <c:pt idx="0">
                  <c:v>4.7884024241630317E-2</c:v>
                </c:pt>
                <c:pt idx="1">
                  <c:v>6.2778858621639996E-2</c:v>
                </c:pt>
                <c:pt idx="2">
                  <c:v>0.16809902350889999</c:v>
                </c:pt>
                <c:pt idx="3">
                  <c:v>0.15950768292180059</c:v>
                </c:pt>
                <c:pt idx="4">
                  <c:v>0.18154039836610103</c:v>
                </c:pt>
                <c:pt idx="5">
                  <c:v>0.21479165936650021</c:v>
                </c:pt>
                <c:pt idx="6">
                  <c:v>0.16539835297340041</c:v>
                </c:pt>
              </c:numCache>
            </c:numRef>
          </c:val>
        </c:ser>
        <c:ser>
          <c:idx val="2"/>
          <c:order val="2"/>
          <c:tx>
            <c:strRef>
              <c:f>Sheet1!$D$1</c:f>
              <c:strCache>
                <c:ptCount val="1"/>
                <c:pt idx="0">
                  <c:v>Rank 3</c:v>
                </c:pt>
              </c:strCache>
            </c:strRef>
          </c:tx>
          <c:dLbls>
            <c:dLbl>
              <c:idx val="0"/>
              <c:spPr/>
              <c:txPr>
                <a:bodyPr rot="-5400000" vert="horz"/>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dLbl>
            <c:dLbl>
              <c:idx val="1"/>
              <c:spPr/>
              <c:txPr>
                <a:bodyPr rot="-5400000" vert="horz"/>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dLbl>
            <c:txPr>
              <a:bodyPr/>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showVal val="1"/>
          </c:dLbls>
          <c:cat>
            <c:strRef>
              <c:f>Sheet1!$A$2:$A$8</c:f>
              <c:strCache>
                <c:ptCount val="7"/>
                <c:pt idx="0">
                  <c:v>Health and Safety advice for those already delayed by the incident</c:v>
                </c:pt>
                <c:pt idx="1">
                  <c:v>What happened</c:v>
                </c:pt>
                <c:pt idx="2">
                  <c:v>The length of the queue (in miles or kilometres)</c:v>
                </c:pt>
                <c:pt idx="3">
                  <c:v>The estimated time to fully reopen the road</c:v>
                </c:pt>
                <c:pt idx="4">
                  <c:v>The fastest alternative route</c:v>
                </c:pt>
                <c:pt idx="5">
                  <c:v>The estimated delay to my journey</c:v>
                </c:pt>
                <c:pt idx="6">
                  <c:v>The location of the incident</c:v>
                </c:pt>
              </c:strCache>
            </c:strRef>
          </c:cat>
          <c:val>
            <c:numRef>
              <c:f>Sheet1!$D$2:$D$8</c:f>
              <c:numCache>
                <c:formatCode>0%</c:formatCode>
                <c:ptCount val="7"/>
                <c:pt idx="0">
                  <c:v>5.5625615832750004E-2</c:v>
                </c:pt>
                <c:pt idx="1">
                  <c:v>5.289314250162E-2</c:v>
                </c:pt>
                <c:pt idx="2">
                  <c:v>0.16648425129180044</c:v>
                </c:pt>
                <c:pt idx="3">
                  <c:v>0.19969369782940041</c:v>
                </c:pt>
                <c:pt idx="4">
                  <c:v>0.19335120170869988</c:v>
                </c:pt>
                <c:pt idx="5">
                  <c:v>0.19490939283750103</c:v>
                </c:pt>
                <c:pt idx="6">
                  <c:v>0.13704269799820001</c:v>
                </c:pt>
              </c:numCache>
            </c:numRef>
          </c:val>
        </c:ser>
        <c:ser>
          <c:idx val="3"/>
          <c:order val="3"/>
          <c:tx>
            <c:strRef>
              <c:f>Sheet1!$E$1</c:f>
              <c:strCache>
                <c:ptCount val="1"/>
                <c:pt idx="0">
                  <c:v>Rank 4</c:v>
                </c:pt>
              </c:strCache>
            </c:strRef>
          </c:tx>
          <c:dLbls>
            <c:dLbl>
              <c:idx val="0"/>
              <c:spPr/>
              <c:txPr>
                <a:bodyPr rot="-5400000" vert="horz"/>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dLbl>
            <c:dLbl>
              <c:idx val="1"/>
              <c:spPr/>
              <c:txPr>
                <a:bodyPr rot="-5400000" vert="horz"/>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dLbl>
            <c:txPr>
              <a:bodyPr/>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showVal val="1"/>
          </c:dLbls>
          <c:cat>
            <c:strRef>
              <c:f>Sheet1!$A$2:$A$8</c:f>
              <c:strCache>
                <c:ptCount val="7"/>
                <c:pt idx="0">
                  <c:v>Health and Safety advice for those already delayed by the incident</c:v>
                </c:pt>
                <c:pt idx="1">
                  <c:v>What happened</c:v>
                </c:pt>
                <c:pt idx="2">
                  <c:v>The length of the queue (in miles or kilometres)</c:v>
                </c:pt>
                <c:pt idx="3">
                  <c:v>The estimated time to fully reopen the road</c:v>
                </c:pt>
                <c:pt idx="4">
                  <c:v>The fastest alternative route</c:v>
                </c:pt>
                <c:pt idx="5">
                  <c:v>The estimated delay to my journey</c:v>
                </c:pt>
                <c:pt idx="6">
                  <c:v>The location of the incident</c:v>
                </c:pt>
              </c:strCache>
            </c:strRef>
          </c:cat>
          <c:val>
            <c:numRef>
              <c:f>Sheet1!$E$2:$E$8</c:f>
              <c:numCache>
                <c:formatCode>0%</c:formatCode>
                <c:ptCount val="7"/>
                <c:pt idx="0">
                  <c:v>7.3072573512909994E-2</c:v>
                </c:pt>
                <c:pt idx="1">
                  <c:v>6.7640374803680001E-2</c:v>
                </c:pt>
                <c:pt idx="2">
                  <c:v>0.20159866253459999</c:v>
                </c:pt>
                <c:pt idx="3">
                  <c:v>0.20333768794179999</c:v>
                </c:pt>
                <c:pt idx="4">
                  <c:v>0.15263455677660001</c:v>
                </c:pt>
                <c:pt idx="5">
                  <c:v>0.1613816908056</c:v>
                </c:pt>
                <c:pt idx="6">
                  <c:v>0.14033445362489999</c:v>
                </c:pt>
              </c:numCache>
            </c:numRef>
          </c:val>
        </c:ser>
        <c:ser>
          <c:idx val="4"/>
          <c:order val="4"/>
          <c:tx>
            <c:strRef>
              <c:f>Sheet1!$F$1</c:f>
              <c:strCache>
                <c:ptCount val="1"/>
                <c:pt idx="0">
                  <c:v>Rank 5</c:v>
                </c:pt>
              </c:strCache>
            </c:strRef>
          </c:tx>
          <c:dLbls>
            <c:txPr>
              <a:bodyPr/>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showVal val="1"/>
          </c:dLbls>
          <c:cat>
            <c:strRef>
              <c:f>Sheet1!$A$2:$A$8</c:f>
              <c:strCache>
                <c:ptCount val="7"/>
                <c:pt idx="0">
                  <c:v>Health and Safety advice for those already delayed by the incident</c:v>
                </c:pt>
                <c:pt idx="1">
                  <c:v>What happened</c:v>
                </c:pt>
                <c:pt idx="2">
                  <c:v>The length of the queue (in miles or kilometres)</c:v>
                </c:pt>
                <c:pt idx="3">
                  <c:v>The estimated time to fully reopen the road</c:v>
                </c:pt>
                <c:pt idx="4">
                  <c:v>The fastest alternative route</c:v>
                </c:pt>
                <c:pt idx="5">
                  <c:v>The estimated delay to my journey</c:v>
                </c:pt>
                <c:pt idx="6">
                  <c:v>The location of the incident</c:v>
                </c:pt>
              </c:strCache>
            </c:strRef>
          </c:cat>
          <c:val>
            <c:numRef>
              <c:f>Sheet1!$F$2:$F$8</c:f>
              <c:numCache>
                <c:formatCode>0%</c:formatCode>
                <c:ptCount val="7"/>
                <c:pt idx="0">
                  <c:v>0.14285258043080001</c:v>
                </c:pt>
                <c:pt idx="1">
                  <c:v>9.7669792652190002E-2</c:v>
                </c:pt>
                <c:pt idx="2">
                  <c:v>0.17581570261839999</c:v>
                </c:pt>
                <c:pt idx="3">
                  <c:v>0.17354119887940112</c:v>
                </c:pt>
                <c:pt idx="4">
                  <c:v>0.15857934583980082</c:v>
                </c:pt>
                <c:pt idx="5">
                  <c:v>0.12574200543000041</c:v>
                </c:pt>
                <c:pt idx="6">
                  <c:v>0.12579937414950004</c:v>
                </c:pt>
              </c:numCache>
            </c:numRef>
          </c:val>
        </c:ser>
        <c:ser>
          <c:idx val="5"/>
          <c:order val="5"/>
          <c:tx>
            <c:strRef>
              <c:f>Sheet1!$G$1</c:f>
              <c:strCache>
                <c:ptCount val="1"/>
                <c:pt idx="0">
                  <c:v>Rank 6</c:v>
                </c:pt>
              </c:strCache>
            </c:strRef>
          </c:tx>
          <c:dLbls>
            <c:txPr>
              <a:bodyPr/>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showVal val="1"/>
          </c:dLbls>
          <c:cat>
            <c:strRef>
              <c:f>Sheet1!$A$2:$A$8</c:f>
              <c:strCache>
                <c:ptCount val="7"/>
                <c:pt idx="0">
                  <c:v>Health and Safety advice for those already delayed by the incident</c:v>
                </c:pt>
                <c:pt idx="1">
                  <c:v>What happened</c:v>
                </c:pt>
                <c:pt idx="2">
                  <c:v>The length of the queue (in miles or kilometres)</c:v>
                </c:pt>
                <c:pt idx="3">
                  <c:v>The estimated time to fully reopen the road</c:v>
                </c:pt>
                <c:pt idx="4">
                  <c:v>The fastest alternative route</c:v>
                </c:pt>
                <c:pt idx="5">
                  <c:v>The estimated delay to my journey</c:v>
                </c:pt>
                <c:pt idx="6">
                  <c:v>The location of the incident</c:v>
                </c:pt>
              </c:strCache>
            </c:strRef>
          </c:cat>
          <c:val>
            <c:numRef>
              <c:f>Sheet1!$G$2:$G$8</c:f>
              <c:numCache>
                <c:formatCode>0%</c:formatCode>
                <c:ptCount val="7"/>
                <c:pt idx="0">
                  <c:v>0.32890202128670176</c:v>
                </c:pt>
                <c:pt idx="1">
                  <c:v>0.20836150281560001</c:v>
                </c:pt>
                <c:pt idx="2">
                  <c:v>0.11851304503300022</c:v>
                </c:pt>
                <c:pt idx="3">
                  <c:v>0.10152261003740012</c:v>
                </c:pt>
                <c:pt idx="4">
                  <c:v>9.347111184218998E-2</c:v>
                </c:pt>
                <c:pt idx="5">
                  <c:v>6.435749315464051E-2</c:v>
                </c:pt>
                <c:pt idx="6">
                  <c:v>8.4872215830349984E-2</c:v>
                </c:pt>
              </c:numCache>
            </c:numRef>
          </c:val>
        </c:ser>
        <c:ser>
          <c:idx val="6"/>
          <c:order val="6"/>
          <c:tx>
            <c:strRef>
              <c:f>Sheet1!$H$1</c:f>
              <c:strCache>
                <c:ptCount val="1"/>
                <c:pt idx="0">
                  <c:v>Rank 7</c:v>
                </c:pt>
              </c:strCache>
            </c:strRef>
          </c:tx>
          <c:dLbls>
            <c:dLbl>
              <c:idx val="0"/>
              <c:spPr/>
              <c:txPr>
                <a:bodyPr rot="0" vert="horz"/>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dLbl>
            <c:dLbl>
              <c:idx val="1"/>
              <c:spPr/>
              <c:txPr>
                <a:bodyPr rot="0" vert="horz"/>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dLbl>
            <c:txPr>
              <a:bodyPr rot="-5400000" vert="horz"/>
              <a:lstStyle/>
              <a:p>
                <a:pPr algn="ctr">
                  <a:defRPr lang="en-GB" sz="1200" b="0" i="0" u="none" strike="noStrike" kern="1200" baseline="0">
                    <a:solidFill>
                      <a:prstClr val="white"/>
                    </a:solidFill>
                    <a:latin typeface="Arial" pitchFamily="34" charset="0"/>
                    <a:ea typeface="+mn-ea"/>
                    <a:cs typeface="Arial" pitchFamily="34" charset="0"/>
                  </a:defRPr>
                </a:pPr>
                <a:endParaRPr lang="en-US"/>
              </a:p>
            </c:txPr>
            <c:showVal val="1"/>
          </c:dLbls>
          <c:cat>
            <c:strRef>
              <c:f>Sheet1!$A$2:$A$8</c:f>
              <c:strCache>
                <c:ptCount val="7"/>
                <c:pt idx="0">
                  <c:v>Health and Safety advice for those already delayed by the incident</c:v>
                </c:pt>
                <c:pt idx="1">
                  <c:v>What happened</c:v>
                </c:pt>
                <c:pt idx="2">
                  <c:v>The length of the queue (in miles or kilometres)</c:v>
                </c:pt>
                <c:pt idx="3">
                  <c:v>The estimated time to fully reopen the road</c:v>
                </c:pt>
                <c:pt idx="4">
                  <c:v>The fastest alternative route</c:v>
                </c:pt>
                <c:pt idx="5">
                  <c:v>The estimated delay to my journey</c:v>
                </c:pt>
                <c:pt idx="6">
                  <c:v>The location of the incident</c:v>
                </c:pt>
              </c:strCache>
            </c:strRef>
          </c:cat>
          <c:val>
            <c:numRef>
              <c:f>Sheet1!$H$2:$H$8</c:f>
              <c:numCache>
                <c:formatCode>0%</c:formatCode>
                <c:ptCount val="7"/>
                <c:pt idx="0">
                  <c:v>0.30509527460629993</c:v>
                </c:pt>
                <c:pt idx="1">
                  <c:v>0.44611957643459993</c:v>
                </c:pt>
                <c:pt idx="2">
                  <c:v>6.9534896103220084E-2</c:v>
                </c:pt>
                <c:pt idx="3">
                  <c:v>5.9315597770100134E-2</c:v>
                </c:pt>
                <c:pt idx="4">
                  <c:v>5.0320499951380313E-2</c:v>
                </c:pt>
                <c:pt idx="5">
                  <c:v>3.1474055902420042E-2</c:v>
                </c:pt>
                <c:pt idx="6">
                  <c:v>3.8140099231959997E-2</c:v>
                </c:pt>
              </c:numCache>
            </c:numRef>
          </c:val>
        </c:ser>
        <c:gapWidth val="49"/>
        <c:overlap val="100"/>
        <c:axId val="154825856"/>
        <c:axId val="154827392"/>
      </c:barChart>
      <c:catAx>
        <c:axId val="154825856"/>
        <c:scaling>
          <c:orientation val="minMax"/>
        </c:scaling>
        <c:axPos val="l"/>
        <c:numFmt formatCode="General" sourceLinked="0"/>
        <c:majorTickMark val="none"/>
        <c:tickLblPos val="nextTo"/>
        <c:spPr>
          <a:ln>
            <a:noFill/>
          </a:ln>
        </c:spPr>
        <c:txPr>
          <a:bodyPr/>
          <a:lstStyle/>
          <a:p>
            <a:pPr>
              <a:defRPr sz="1400" b="1">
                <a:solidFill>
                  <a:srgbClr val="000000"/>
                </a:solidFill>
                <a:latin typeface="Arial" pitchFamily="34" charset="0"/>
                <a:cs typeface="Arial" pitchFamily="34" charset="0"/>
              </a:defRPr>
            </a:pPr>
            <a:endParaRPr lang="en-US"/>
          </a:p>
        </c:txPr>
        <c:crossAx val="154827392"/>
        <c:crosses val="autoZero"/>
        <c:auto val="1"/>
        <c:lblAlgn val="ctr"/>
        <c:lblOffset val="100"/>
      </c:catAx>
      <c:valAx>
        <c:axId val="154827392"/>
        <c:scaling>
          <c:orientation val="minMax"/>
          <c:min val="0"/>
        </c:scaling>
        <c:delete val="1"/>
        <c:axPos val="b"/>
        <c:numFmt formatCode="0%" sourceLinked="1"/>
        <c:tickLblPos val="none"/>
        <c:crossAx val="154825856"/>
        <c:crosses val="autoZero"/>
        <c:crossBetween val="between"/>
      </c:valAx>
    </c:plotArea>
    <c:legend>
      <c:legendPos val="r"/>
      <c:layout>
        <c:manualLayout>
          <c:xMode val="edge"/>
          <c:yMode val="edge"/>
          <c:x val="0.85728796829652754"/>
          <c:y val="0.30415468810168622"/>
          <c:w val="0.11732021054270952"/>
          <c:h val="0.40569011231925806"/>
        </c:manualLayout>
      </c:layout>
      <c:txPr>
        <a:bodyPr/>
        <a:lstStyle/>
        <a:p>
          <a:pPr>
            <a:defRPr sz="14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46.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2.0000644258404893E-2"/>
          <c:y val="0.11632270168855602"/>
          <c:w val="0.97024084526702703"/>
          <c:h val="0.84240150093808663"/>
        </c:manualLayout>
      </c:layout>
      <c:barChart>
        <c:barDir val="col"/>
        <c:grouping val="stacked"/>
        <c:ser>
          <c:idx val="0"/>
          <c:order val="0"/>
          <c:tx>
            <c:strRef>
              <c:f>Sheet1!$B$1</c:f>
              <c:strCache>
                <c:ptCount val="1"/>
                <c:pt idx="0">
                  <c:v>Frequently Speed</c:v>
                </c:pt>
              </c:strCache>
            </c:strRef>
          </c:tx>
          <c:spPr>
            <a:solidFill>
              <a:schemeClr val="tx2">
                <a:lumMod val="75000"/>
              </a:schemeClr>
            </a:solidFill>
          </c:spPr>
          <c:dLbls>
            <c:txPr>
              <a:bodyPr/>
              <a:lstStyle/>
              <a:p>
                <a:pPr>
                  <a:defRPr lang="en-GB" sz="1100" b="1">
                    <a:solidFill>
                      <a:schemeClr val="bg1"/>
                    </a:solidFill>
                  </a:defRPr>
                </a:pPr>
                <a:endParaRPr lang="en-US"/>
              </a:p>
            </c:txPr>
            <c:showVal val="1"/>
          </c:dLbls>
          <c:cat>
            <c:strRef>
              <c:f>Sheet1!$A$2:$A$6</c:f>
              <c:strCache>
                <c:ptCount val="5"/>
                <c:pt idx="0">
                  <c:v>Motorways - 70mph</c:v>
                </c:pt>
                <c:pt idx="1">
                  <c:v>Country roads -  50-60mph</c:v>
                </c:pt>
                <c:pt idx="2">
                  <c:v>Urban roads - 40mph</c:v>
                </c:pt>
                <c:pt idx="3">
                  <c:v>Urban roads - 30mph</c:v>
                </c:pt>
                <c:pt idx="4">
                  <c:v>Urban areas - 20mph zones</c:v>
                </c:pt>
              </c:strCache>
            </c:strRef>
          </c:cat>
          <c:val>
            <c:numRef>
              <c:f>Sheet1!$B$2:$B$6</c:f>
              <c:numCache>
                <c:formatCode>0%</c:formatCode>
                <c:ptCount val="5"/>
                <c:pt idx="0">
                  <c:v>0.26</c:v>
                </c:pt>
                <c:pt idx="1">
                  <c:v>9.0000000000000024E-2</c:v>
                </c:pt>
                <c:pt idx="2">
                  <c:v>9.0000000000000024E-2</c:v>
                </c:pt>
                <c:pt idx="3">
                  <c:v>0.1</c:v>
                </c:pt>
                <c:pt idx="4">
                  <c:v>0.11</c:v>
                </c:pt>
              </c:numCache>
            </c:numRef>
          </c:val>
        </c:ser>
        <c:ser>
          <c:idx val="1"/>
          <c:order val="1"/>
          <c:tx>
            <c:strRef>
              <c:f>Sheet1!$C$1</c:f>
              <c:strCache>
                <c:ptCount val="1"/>
                <c:pt idx="0">
                  <c:v>Occasionally Speed</c:v>
                </c:pt>
              </c:strCache>
            </c:strRef>
          </c:tx>
          <c:spPr>
            <a:solidFill>
              <a:schemeClr val="tx2">
                <a:lumMod val="40000"/>
                <a:lumOff val="60000"/>
              </a:schemeClr>
            </a:solidFill>
          </c:spPr>
          <c:dLbls>
            <c:txPr>
              <a:bodyPr/>
              <a:lstStyle/>
              <a:p>
                <a:pPr>
                  <a:defRPr lang="en-GB" sz="1100" b="1">
                    <a:solidFill>
                      <a:schemeClr val="bg1"/>
                    </a:solidFill>
                    <a:latin typeface="Arial" pitchFamily="34" charset="0"/>
                    <a:cs typeface="Arial" pitchFamily="34" charset="0"/>
                  </a:defRPr>
                </a:pPr>
                <a:endParaRPr lang="en-US"/>
              </a:p>
            </c:txPr>
            <c:showVal val="1"/>
          </c:dLbls>
          <c:cat>
            <c:strRef>
              <c:f>Sheet1!$A$2:$A$6</c:f>
              <c:strCache>
                <c:ptCount val="5"/>
                <c:pt idx="0">
                  <c:v>Motorways - 70mph</c:v>
                </c:pt>
                <c:pt idx="1">
                  <c:v>Country roads -  50-60mph</c:v>
                </c:pt>
                <c:pt idx="2">
                  <c:v>Urban roads - 40mph</c:v>
                </c:pt>
                <c:pt idx="3">
                  <c:v>Urban roads - 30mph</c:v>
                </c:pt>
                <c:pt idx="4">
                  <c:v>Urban areas - 20mph zones</c:v>
                </c:pt>
              </c:strCache>
            </c:strRef>
          </c:cat>
          <c:val>
            <c:numRef>
              <c:f>Sheet1!$C$2:$C$6</c:f>
              <c:numCache>
                <c:formatCode>0%</c:formatCode>
                <c:ptCount val="5"/>
                <c:pt idx="0">
                  <c:v>0.44</c:v>
                </c:pt>
                <c:pt idx="1">
                  <c:v>0.380000000000001</c:v>
                </c:pt>
                <c:pt idx="2">
                  <c:v>0.35000000000000031</c:v>
                </c:pt>
                <c:pt idx="3">
                  <c:v>0.34</c:v>
                </c:pt>
                <c:pt idx="4">
                  <c:v>0.35000000000000031</c:v>
                </c:pt>
              </c:numCache>
            </c:numRef>
          </c:val>
        </c:ser>
        <c:gapWidth val="42"/>
        <c:overlap val="100"/>
        <c:axId val="155991040"/>
        <c:axId val="156001024"/>
      </c:barChart>
      <c:catAx>
        <c:axId val="155991040"/>
        <c:scaling>
          <c:orientation val="minMax"/>
        </c:scaling>
        <c:delete val="1"/>
        <c:axPos val="b"/>
        <c:tickLblPos val="none"/>
        <c:crossAx val="156001024"/>
        <c:crosses val="autoZero"/>
        <c:auto val="1"/>
        <c:lblAlgn val="ctr"/>
        <c:lblOffset val="100"/>
      </c:catAx>
      <c:valAx>
        <c:axId val="156001024"/>
        <c:scaling>
          <c:orientation val="minMax"/>
        </c:scaling>
        <c:delete val="1"/>
        <c:axPos val="l"/>
        <c:numFmt formatCode="0%" sourceLinked="1"/>
        <c:tickLblPos val="none"/>
        <c:crossAx val="155991040"/>
        <c:crosses val="autoZero"/>
        <c:crossBetween val="between"/>
      </c:valAx>
      <c:spPr>
        <a:noFill/>
        <a:ln w="25397">
          <a:noFill/>
        </a:ln>
      </c:spPr>
    </c:plotArea>
    <c:legend>
      <c:legendPos val="r"/>
      <c:layout>
        <c:manualLayout>
          <c:xMode val="edge"/>
          <c:yMode val="edge"/>
          <c:x val="0.77750736423148903"/>
          <c:y val="2.4905526584036289E-2"/>
          <c:w val="0.20782659427111108"/>
          <c:h val="0.13633777016147003"/>
        </c:manualLayout>
      </c:layout>
      <c:txPr>
        <a:bodyPr/>
        <a:lstStyle/>
        <a:p>
          <a:pPr>
            <a:defRPr sz="1100"/>
          </a:pPr>
          <a:endParaRPr lang="en-US"/>
        </a:p>
      </c:txPr>
    </c:legend>
    <c:plotVisOnly val="1"/>
    <c:dispBlanksAs val="gap"/>
  </c:chart>
  <c:txPr>
    <a:bodyPr/>
    <a:lstStyle/>
    <a:p>
      <a:pPr marL="90488" indent="-90488" algn="l" rtl="0" fontAlgn="base">
        <a:spcBef>
          <a:spcPct val="0"/>
        </a:spcBef>
        <a:spcAft>
          <a:spcPct val="0"/>
        </a:spcAft>
        <a:buFont typeface="Arial" pitchFamily="34" charset="0"/>
        <a:buChar char="•"/>
        <a:defRPr lang="en-GB" sz="1050" kern="1200" dirty="0" smtClean="0">
          <a:solidFill>
            <a:schemeClr val="tx1"/>
          </a:solidFill>
          <a:latin typeface="Arial" pitchFamily="34" charset="0"/>
          <a:ea typeface="Geneva"/>
          <a:cs typeface="Geneva"/>
        </a:defRPr>
      </a:pPr>
      <a:endParaRPr lang="en-US"/>
    </a:p>
  </c:txPr>
  <c:externalData r:id="rId1"/>
</c:chartSpace>
</file>

<file path=ppt/charts/chart47.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471"/>
          <c:h val="0.71536462641476861"/>
        </c:manualLayout>
      </c:layout>
      <c:barChart>
        <c:barDir val="bar"/>
        <c:grouping val="clustered"/>
        <c:ser>
          <c:idx val="0"/>
          <c:order val="0"/>
          <c:dPt>
            <c:idx val="0"/>
            <c:spPr>
              <a:solidFill>
                <a:schemeClr val="accent6"/>
              </a:solidFill>
            </c:spPr>
          </c:dPt>
          <c:dPt>
            <c:idx val="1"/>
            <c:spPr>
              <a:solidFill>
                <a:schemeClr val="accent1"/>
              </a:solidFill>
            </c:spPr>
          </c:dPt>
          <c:dPt>
            <c:idx val="2"/>
            <c:spPr>
              <a:solidFill>
                <a:schemeClr val="accent1"/>
              </a:solidFill>
            </c:spPr>
          </c:dPt>
          <c:dPt>
            <c:idx val="3"/>
            <c:spPr>
              <a:solidFill>
                <a:srgbClr val="77933C"/>
              </a:solidFill>
            </c:spPr>
          </c:dPt>
          <c:dPt>
            <c:idx val="4"/>
            <c:spPr>
              <a:solidFill>
                <a:srgbClr val="C00000"/>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Sheet1!$A$3:$A$7</c:f>
              <c:strCache>
                <c:ptCount val="5"/>
                <c:pt idx="0">
                  <c:v>25 mph</c:v>
                </c:pt>
                <c:pt idx="1">
                  <c:v>30 mph</c:v>
                </c:pt>
                <c:pt idx="2">
                  <c:v>35 mph</c:v>
                </c:pt>
                <c:pt idx="3">
                  <c:v>40 mph</c:v>
                </c:pt>
                <c:pt idx="4">
                  <c:v>45+ mph</c:v>
                </c:pt>
              </c:strCache>
            </c:strRef>
          </c:cat>
          <c:val>
            <c:numRef>
              <c:f>Sheet1!$B$3:$B$7</c:f>
              <c:numCache>
                <c:formatCode>0%</c:formatCode>
                <c:ptCount val="5"/>
                <c:pt idx="0">
                  <c:v>3.0000000000000002E-2</c:v>
                </c:pt>
                <c:pt idx="1">
                  <c:v>0.15148196898530047</c:v>
                </c:pt>
                <c:pt idx="2">
                  <c:v>0.28000000000000008</c:v>
                </c:pt>
                <c:pt idx="3">
                  <c:v>0.45</c:v>
                </c:pt>
                <c:pt idx="4">
                  <c:v>7.5469852600969875E-2</c:v>
                </c:pt>
              </c:numCache>
            </c:numRef>
          </c:val>
        </c:ser>
        <c:gapWidth val="79"/>
        <c:axId val="156593536"/>
        <c:axId val="156599424"/>
      </c:barChart>
      <c:catAx>
        <c:axId val="156593536"/>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6599424"/>
        <c:crosses val="autoZero"/>
        <c:auto val="1"/>
        <c:lblAlgn val="ctr"/>
        <c:lblOffset val="100"/>
      </c:catAx>
      <c:valAx>
        <c:axId val="156599424"/>
        <c:scaling>
          <c:orientation val="minMax"/>
          <c:max val="0.72000000000000164"/>
          <c:min val="0"/>
        </c:scaling>
        <c:delete val="1"/>
        <c:axPos val="t"/>
        <c:numFmt formatCode="0%" sourceLinked="1"/>
        <c:tickLblPos val="none"/>
        <c:crossAx val="156593536"/>
        <c:crosses val="autoZero"/>
        <c:crossBetween val="between"/>
      </c:valAx>
    </c:plotArea>
    <c:plotVisOnly val="1"/>
    <c:dispBlanksAs val="gap"/>
  </c:chart>
  <c:txPr>
    <a:bodyPr/>
    <a:lstStyle/>
    <a:p>
      <a:pPr>
        <a:defRPr sz="1800"/>
      </a:pPr>
      <a:endParaRPr lang="en-US"/>
    </a:p>
  </c:txPr>
  <c:externalData r:id="rId1"/>
</c:chartSpace>
</file>

<file path=ppt/charts/chart48.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404"/>
          <c:h val="0.90260372538223621"/>
        </c:manualLayout>
      </c:layout>
      <c:barChart>
        <c:barDir val="bar"/>
        <c:grouping val="clustered"/>
        <c:ser>
          <c:idx val="0"/>
          <c:order val="0"/>
          <c:dPt>
            <c:idx val="0"/>
            <c:spPr>
              <a:solidFill>
                <a:schemeClr val="accent1"/>
              </a:solidFill>
            </c:spPr>
          </c:dPt>
          <c:dPt>
            <c:idx val="1"/>
            <c:spPr>
              <a:solidFill>
                <a:srgbClr val="77933C"/>
              </a:solidFill>
            </c:spPr>
          </c:dPt>
          <c:dPt>
            <c:idx val="2"/>
            <c:spPr>
              <a:solidFill>
                <a:schemeClr val="accent6">
                  <a:lumMod val="75000"/>
                  <a:lumOff val="25000"/>
                </a:schemeClr>
              </a:solidFill>
            </c:spPr>
          </c:dPt>
          <c:dPt>
            <c:idx val="3"/>
            <c:spPr>
              <a:solidFill>
                <a:srgbClr val="C00000"/>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Sheet1!$A$1:$A$4</c:f>
              <c:strCache>
                <c:ptCount val="4"/>
                <c:pt idx="0">
                  <c:v>60 mph</c:v>
                </c:pt>
                <c:pt idx="1">
                  <c:v>70 mph</c:v>
                </c:pt>
                <c:pt idx="2">
                  <c:v>80 mph</c:v>
                </c:pt>
                <c:pt idx="3">
                  <c:v>90+ mph</c:v>
                </c:pt>
              </c:strCache>
            </c:strRef>
          </c:cat>
          <c:val>
            <c:numRef>
              <c:f>Sheet1!$B$1:$B$4</c:f>
              <c:numCache>
                <c:formatCode>0%</c:formatCode>
                <c:ptCount val="4"/>
                <c:pt idx="0">
                  <c:v>0.15000000000000024</c:v>
                </c:pt>
                <c:pt idx="1">
                  <c:v>0.49000000000000032</c:v>
                </c:pt>
                <c:pt idx="2">
                  <c:v>0.25</c:v>
                </c:pt>
                <c:pt idx="3">
                  <c:v>0.05</c:v>
                </c:pt>
              </c:numCache>
            </c:numRef>
          </c:val>
        </c:ser>
        <c:gapWidth val="79"/>
        <c:axId val="156620672"/>
        <c:axId val="156622208"/>
      </c:barChart>
      <c:catAx>
        <c:axId val="156620672"/>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6622208"/>
        <c:crosses val="autoZero"/>
        <c:auto val="1"/>
        <c:lblAlgn val="ctr"/>
        <c:lblOffset val="100"/>
      </c:catAx>
      <c:valAx>
        <c:axId val="156622208"/>
        <c:scaling>
          <c:orientation val="minMax"/>
          <c:max val="0.72000000000000164"/>
          <c:min val="0"/>
        </c:scaling>
        <c:delete val="1"/>
        <c:axPos val="t"/>
        <c:numFmt formatCode="0%" sourceLinked="1"/>
        <c:tickLblPos val="none"/>
        <c:crossAx val="156620672"/>
        <c:crosses val="autoZero"/>
        <c:crossBetween val="between"/>
      </c:valAx>
    </c:plotArea>
    <c:plotVisOnly val="1"/>
    <c:dispBlanksAs val="gap"/>
  </c:chart>
  <c:txPr>
    <a:bodyPr/>
    <a:lstStyle/>
    <a:p>
      <a:pPr>
        <a:defRPr sz="1800"/>
      </a:pPr>
      <a:endParaRPr lang="en-US"/>
    </a:p>
  </c:txPr>
  <c:externalData r:id="rId1"/>
</c:chartSpace>
</file>

<file path=ppt/charts/chart4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65072937201560677"/>
          <c:h val="0.73203118438366122"/>
        </c:manualLayout>
      </c:layout>
      <c:barChart>
        <c:barDir val="bar"/>
        <c:grouping val="clustered"/>
        <c:ser>
          <c:idx val="0"/>
          <c:order val="0"/>
          <c:spPr>
            <a:solidFill>
              <a:schemeClr val="accent6"/>
            </a:solidFill>
          </c:spPr>
          <c:dPt>
            <c:idx val="1"/>
            <c:spPr>
              <a:solidFill>
                <a:schemeClr val="accent1"/>
              </a:solidFill>
            </c:spPr>
          </c:dPt>
          <c:dPt>
            <c:idx val="2"/>
            <c:spPr>
              <a:solidFill>
                <a:srgbClr val="77933C"/>
              </a:solidFill>
            </c:spPr>
          </c:dPt>
          <c:dPt>
            <c:idx val="3"/>
            <c:spPr>
              <a:solidFill>
                <a:srgbClr val="C00000"/>
              </a:solidFill>
            </c:spPr>
          </c:dPt>
          <c:dPt>
            <c:idx val="4"/>
            <c:spPr>
              <a:solidFill>
                <a:srgbClr val="C00000"/>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Sheet1!$A$2:$A$6</c:f>
              <c:strCache>
                <c:ptCount val="5"/>
                <c:pt idx="0">
                  <c:v>20 mph</c:v>
                </c:pt>
                <c:pt idx="1">
                  <c:v>25 mph</c:v>
                </c:pt>
                <c:pt idx="2">
                  <c:v>30 mph</c:v>
                </c:pt>
                <c:pt idx="3">
                  <c:v>35 mph</c:v>
                </c:pt>
                <c:pt idx="4">
                  <c:v>40 mph</c:v>
                </c:pt>
              </c:strCache>
            </c:strRef>
          </c:cat>
          <c:val>
            <c:numRef>
              <c:f>Sheet1!$B$2:$B$6</c:f>
              <c:numCache>
                <c:formatCode>0%</c:formatCode>
                <c:ptCount val="5"/>
                <c:pt idx="0">
                  <c:v>1.0000000000000005E-2</c:v>
                </c:pt>
                <c:pt idx="1">
                  <c:v>0.1</c:v>
                </c:pt>
                <c:pt idx="2">
                  <c:v>0.68</c:v>
                </c:pt>
                <c:pt idx="3">
                  <c:v>0.15000000000000024</c:v>
                </c:pt>
                <c:pt idx="4">
                  <c:v>3.0000000000000002E-2</c:v>
                </c:pt>
              </c:numCache>
            </c:numRef>
          </c:val>
        </c:ser>
        <c:gapWidth val="79"/>
        <c:axId val="156754304"/>
        <c:axId val="156755840"/>
      </c:barChart>
      <c:catAx>
        <c:axId val="156754304"/>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6755840"/>
        <c:crosses val="autoZero"/>
        <c:auto val="1"/>
        <c:lblAlgn val="ctr"/>
        <c:lblOffset val="100"/>
      </c:catAx>
      <c:valAx>
        <c:axId val="156755840"/>
        <c:scaling>
          <c:orientation val="minMax"/>
          <c:max val="0.72000000000000164"/>
          <c:min val="0"/>
        </c:scaling>
        <c:delete val="1"/>
        <c:axPos val="t"/>
        <c:numFmt formatCode="0%" sourceLinked="1"/>
        <c:tickLblPos val="none"/>
        <c:crossAx val="156754304"/>
        <c:crosses val="autoZero"/>
        <c:crossBetween val="between"/>
      </c:valAx>
    </c:plotArea>
    <c:plotVisOnly val="1"/>
    <c:dispBlanksAs val="gap"/>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barChart>
        <c:barDir val="col"/>
        <c:grouping val="clustered"/>
        <c:ser>
          <c:idx val="0"/>
          <c:order val="0"/>
          <c:tx>
            <c:strRef>
              <c:f>Sheet1!$B$1</c:f>
              <c:strCache>
                <c:ptCount val="1"/>
                <c:pt idx="0">
                  <c:v>Series 1</c:v>
                </c:pt>
              </c:strCache>
            </c:strRef>
          </c:tx>
          <c:dPt>
            <c:idx val="0"/>
            <c:spPr>
              <a:solidFill>
                <a:srgbClr val="669900"/>
              </a:solidFill>
            </c:spPr>
          </c:dPt>
          <c:dPt>
            <c:idx val="1"/>
            <c:spPr>
              <a:solidFill>
                <a:srgbClr val="FF6600"/>
              </a:solidFill>
            </c:spPr>
          </c:dPt>
          <c:dPt>
            <c:idx val="2"/>
            <c:spPr>
              <a:solidFill>
                <a:srgbClr val="D71920"/>
              </a:solidFill>
            </c:spPr>
          </c:dPt>
          <c:dPt>
            <c:idx val="3"/>
            <c:spPr>
              <a:solidFill>
                <a:schemeClr val="bg1">
                  <a:lumMod val="50000"/>
                </a:schemeClr>
              </a:solidFill>
            </c:spPr>
          </c:dPt>
          <c:dLbls>
            <c:spPr>
              <a:noFill/>
              <a:ln>
                <a:noFill/>
              </a:ln>
              <a:effectLst/>
            </c:spPr>
            <c:txPr>
              <a:bodyPr/>
              <a:lstStyle/>
              <a:p>
                <a:pPr>
                  <a:defRPr lang="en-GB" sz="1000" b="1">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Better</c:v>
                </c:pt>
                <c:pt idx="1">
                  <c:v>The same</c:v>
                </c:pt>
                <c:pt idx="2">
                  <c:v>Worse </c:v>
                </c:pt>
                <c:pt idx="3">
                  <c:v>Don't drive there</c:v>
                </c:pt>
              </c:strCache>
            </c:strRef>
          </c:cat>
          <c:val>
            <c:numRef>
              <c:f>Sheet1!$B$2:$B$5</c:f>
              <c:numCache>
                <c:formatCode>0%</c:formatCode>
                <c:ptCount val="4"/>
                <c:pt idx="0">
                  <c:v>7.0000000000000021E-2</c:v>
                </c:pt>
                <c:pt idx="1">
                  <c:v>0.61000000000000065</c:v>
                </c:pt>
                <c:pt idx="2">
                  <c:v>0.28000000000000008</c:v>
                </c:pt>
                <c:pt idx="3">
                  <c:v>0.05</c:v>
                </c:pt>
              </c:numCache>
            </c:numRef>
          </c:val>
        </c:ser>
        <c:gapWidth val="26"/>
        <c:axId val="122505088"/>
        <c:axId val="122506624"/>
      </c:barChart>
      <c:catAx>
        <c:axId val="122505088"/>
        <c:scaling>
          <c:orientation val="minMax"/>
        </c:scaling>
        <c:axPos val="b"/>
        <c:numFmt formatCode="General" sourceLinked="1"/>
        <c:tickLblPos val="nextTo"/>
        <c:spPr>
          <a:ln>
            <a:noFill/>
          </a:ln>
        </c:spPr>
        <c:txPr>
          <a:bodyPr/>
          <a:lstStyle/>
          <a:p>
            <a:pPr>
              <a:defRPr lang="en-GB" sz="1000" b="1">
                <a:solidFill>
                  <a:srgbClr val="000000"/>
                </a:solidFill>
                <a:latin typeface="Arial" pitchFamily="34" charset="0"/>
                <a:cs typeface="Arial" pitchFamily="34" charset="0"/>
              </a:defRPr>
            </a:pPr>
            <a:endParaRPr lang="en-US"/>
          </a:p>
        </c:txPr>
        <c:crossAx val="122506624"/>
        <c:crosses val="autoZero"/>
        <c:auto val="1"/>
        <c:lblAlgn val="ctr"/>
        <c:lblOffset val="100"/>
      </c:catAx>
      <c:valAx>
        <c:axId val="122506624"/>
        <c:scaling>
          <c:orientation val="minMax"/>
          <c:max val="1"/>
          <c:min val="0"/>
        </c:scaling>
        <c:delete val="1"/>
        <c:axPos val="l"/>
        <c:numFmt formatCode="0%" sourceLinked="1"/>
        <c:tickLblPos val="none"/>
        <c:crossAx val="122505088"/>
        <c:crosses val="autoZero"/>
        <c:crossBetween val="between"/>
      </c:valAx>
      <c:spPr>
        <a:noFill/>
        <a:ln w="25358">
          <a:noFill/>
        </a:ln>
      </c:spPr>
    </c:plotArea>
    <c:plotVisOnly val="1"/>
    <c:dispBlanksAs val="gap"/>
  </c:chart>
  <c:txPr>
    <a:bodyPr/>
    <a:lstStyle/>
    <a:p>
      <a:pPr>
        <a:defRPr sz="1791"/>
      </a:pPr>
      <a:endParaRPr lang="en-US"/>
    </a:p>
  </c:txPr>
  <c:externalData r:id="rId1"/>
</c:chartSpace>
</file>

<file path=ppt/charts/chart50.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471"/>
          <c:h val="0.94314081791203663"/>
        </c:manualLayout>
      </c:layout>
      <c:barChart>
        <c:barDir val="bar"/>
        <c:grouping val="clustered"/>
        <c:ser>
          <c:idx val="0"/>
          <c:order val="0"/>
          <c:dPt>
            <c:idx val="0"/>
            <c:spPr>
              <a:solidFill>
                <a:schemeClr val="accent1"/>
              </a:solidFill>
            </c:spPr>
          </c:dPt>
          <c:dPt>
            <c:idx val="1"/>
            <c:spPr>
              <a:solidFill>
                <a:srgbClr val="77933C"/>
              </a:solidFill>
            </c:spPr>
          </c:dPt>
          <c:dPt>
            <c:idx val="2"/>
            <c:spPr>
              <a:solidFill>
                <a:srgbClr val="77933C"/>
              </a:solidFill>
            </c:spPr>
          </c:dPt>
          <c:dPt>
            <c:idx val="3"/>
            <c:spPr>
              <a:solidFill>
                <a:srgbClr val="C00000"/>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40 mph</c:v>
                </c:pt>
                <c:pt idx="1">
                  <c:v>50 mph</c:v>
                </c:pt>
                <c:pt idx="2">
                  <c:v>60 mph</c:v>
                </c:pt>
                <c:pt idx="3">
                  <c:v>70 mph</c:v>
                </c:pt>
              </c:strCache>
            </c:strRef>
          </c:cat>
          <c:val>
            <c:numRef>
              <c:f>Sheet1!$B$2:$B$5</c:f>
              <c:numCache>
                <c:formatCode>0%</c:formatCode>
                <c:ptCount val="4"/>
                <c:pt idx="0">
                  <c:v>0.11</c:v>
                </c:pt>
                <c:pt idx="1">
                  <c:v>0.42000000000000032</c:v>
                </c:pt>
                <c:pt idx="2">
                  <c:v>0.37000000000000038</c:v>
                </c:pt>
                <c:pt idx="3">
                  <c:v>6.0000000000000032E-2</c:v>
                </c:pt>
              </c:numCache>
            </c:numRef>
          </c:val>
        </c:ser>
        <c:gapWidth val="79"/>
        <c:axId val="156916352"/>
        <c:axId val="156918144"/>
      </c:barChart>
      <c:catAx>
        <c:axId val="156916352"/>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6918144"/>
        <c:crosses val="autoZero"/>
        <c:auto val="1"/>
        <c:lblAlgn val="ctr"/>
        <c:lblOffset val="100"/>
      </c:catAx>
      <c:valAx>
        <c:axId val="156918144"/>
        <c:scaling>
          <c:orientation val="minMax"/>
          <c:max val="0.72000000000000164"/>
          <c:min val="0"/>
        </c:scaling>
        <c:delete val="1"/>
        <c:axPos val="t"/>
        <c:numFmt formatCode="0%" sourceLinked="1"/>
        <c:tickLblPos val="none"/>
        <c:crossAx val="156916352"/>
        <c:crosses val="autoZero"/>
        <c:crossBetween val="between"/>
      </c:valAx>
    </c:plotArea>
    <c:plotVisOnly val="1"/>
    <c:dispBlanksAs val="gap"/>
  </c:chart>
  <c:txPr>
    <a:bodyPr/>
    <a:lstStyle/>
    <a:p>
      <a:pPr>
        <a:defRPr sz="1800"/>
      </a:pPr>
      <a:endParaRPr lang="en-US"/>
    </a:p>
  </c:txPr>
  <c:externalData r:id="rId1"/>
</c:chartSpace>
</file>

<file path=ppt/charts/chart51.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515"/>
          <c:h val="0.71536462641476861"/>
        </c:manualLayout>
      </c:layout>
      <c:barChart>
        <c:barDir val="bar"/>
        <c:grouping val="clustered"/>
        <c:ser>
          <c:idx val="0"/>
          <c:order val="0"/>
          <c:dPt>
            <c:idx val="0"/>
            <c:spPr>
              <a:solidFill>
                <a:schemeClr val="accent1"/>
              </a:solidFill>
            </c:spPr>
          </c:dPt>
          <c:dPt>
            <c:idx val="1"/>
            <c:spPr>
              <a:solidFill>
                <a:srgbClr val="77933C"/>
              </a:solidFill>
            </c:spPr>
          </c:dPt>
          <c:dPt>
            <c:idx val="2"/>
            <c:spPr>
              <a:solidFill>
                <a:schemeClr val="accent1"/>
              </a:solidFill>
            </c:spPr>
          </c:dPt>
          <c:dPt>
            <c:idx val="3"/>
            <c:spPr>
              <a:solidFill>
                <a:srgbClr val="C00000"/>
              </a:solidFill>
            </c:spPr>
          </c:dPt>
          <c:dPt>
            <c:idx val="4"/>
            <c:spPr>
              <a:solidFill>
                <a:schemeClr val="accent2"/>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Sheet1!$A$2:$A$6</c:f>
              <c:strCache>
                <c:ptCount val="5"/>
                <c:pt idx="0">
                  <c:v>15 mph</c:v>
                </c:pt>
                <c:pt idx="1">
                  <c:v>20 mph</c:v>
                </c:pt>
                <c:pt idx="2">
                  <c:v>25 mph</c:v>
                </c:pt>
                <c:pt idx="3">
                  <c:v>30 mph</c:v>
                </c:pt>
                <c:pt idx="4">
                  <c:v>35+ mph</c:v>
                </c:pt>
              </c:strCache>
            </c:strRef>
          </c:cat>
          <c:val>
            <c:numRef>
              <c:f>Sheet1!$B$2:$B$6</c:f>
              <c:numCache>
                <c:formatCode>0%</c:formatCode>
                <c:ptCount val="5"/>
                <c:pt idx="0">
                  <c:v>9.0000000000000024E-2</c:v>
                </c:pt>
                <c:pt idx="1">
                  <c:v>0.62000000000000177</c:v>
                </c:pt>
                <c:pt idx="2">
                  <c:v>0.18000000000000024</c:v>
                </c:pt>
                <c:pt idx="3">
                  <c:v>0.05</c:v>
                </c:pt>
                <c:pt idx="4">
                  <c:v>2.0000000000000011E-2</c:v>
                </c:pt>
              </c:numCache>
            </c:numRef>
          </c:val>
        </c:ser>
        <c:gapWidth val="79"/>
        <c:axId val="156939776"/>
        <c:axId val="156941312"/>
      </c:barChart>
      <c:catAx>
        <c:axId val="156939776"/>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6941312"/>
        <c:crosses val="autoZero"/>
        <c:auto val="1"/>
        <c:lblAlgn val="ctr"/>
        <c:lblOffset val="100"/>
      </c:catAx>
      <c:valAx>
        <c:axId val="156941312"/>
        <c:scaling>
          <c:orientation val="minMax"/>
          <c:max val="0.72000000000000164"/>
          <c:min val="0"/>
        </c:scaling>
        <c:delete val="1"/>
        <c:axPos val="t"/>
        <c:numFmt formatCode="0%" sourceLinked="1"/>
        <c:tickLblPos val="none"/>
        <c:crossAx val="156939776"/>
        <c:crosses val="autoZero"/>
        <c:crossBetween val="between"/>
      </c:valAx>
    </c:plotArea>
    <c:plotVisOnly val="1"/>
    <c:dispBlanksAs val="gap"/>
  </c:chart>
  <c:txPr>
    <a:bodyPr/>
    <a:lstStyle/>
    <a:p>
      <a:pPr>
        <a:defRPr sz="1800"/>
      </a:pPr>
      <a:endParaRPr lang="en-US"/>
    </a:p>
  </c:txPr>
  <c:externalData r:id="rId1"/>
</c:chartSpace>
</file>

<file path=ppt/charts/chart52.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515"/>
          <c:h val="0.71536462641476861"/>
        </c:manualLayout>
      </c:layout>
      <c:barChart>
        <c:barDir val="bar"/>
        <c:grouping val="clustered"/>
        <c:ser>
          <c:idx val="0"/>
          <c:order val="0"/>
          <c:dPt>
            <c:idx val="0"/>
            <c:spPr>
              <a:solidFill>
                <a:schemeClr val="accent1"/>
              </a:solidFill>
            </c:spPr>
          </c:dPt>
          <c:dPt>
            <c:idx val="1"/>
            <c:spPr>
              <a:solidFill>
                <a:srgbClr val="77933C"/>
              </a:solidFill>
            </c:spPr>
          </c:dPt>
          <c:dPt>
            <c:idx val="2"/>
            <c:spPr>
              <a:solidFill>
                <a:srgbClr val="77933C"/>
              </a:solidFill>
            </c:spPr>
          </c:dPt>
          <c:dPt>
            <c:idx val="3"/>
            <c:spPr>
              <a:solidFill>
                <a:srgbClr val="B24340"/>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40 mph</c:v>
                </c:pt>
                <c:pt idx="1">
                  <c:v>50 mph</c:v>
                </c:pt>
                <c:pt idx="2">
                  <c:v>60 mph</c:v>
                </c:pt>
                <c:pt idx="3">
                  <c:v>70+ mph</c:v>
                </c:pt>
              </c:strCache>
            </c:strRef>
          </c:cat>
          <c:val>
            <c:numRef>
              <c:f>Sheet1!$B$2:$B$5</c:f>
              <c:numCache>
                <c:formatCode>0%</c:formatCode>
                <c:ptCount val="4"/>
                <c:pt idx="0">
                  <c:v>0.43000000000000038</c:v>
                </c:pt>
                <c:pt idx="1">
                  <c:v>0.41000000000000031</c:v>
                </c:pt>
                <c:pt idx="2">
                  <c:v>0.1</c:v>
                </c:pt>
                <c:pt idx="3">
                  <c:v>4.0000000000000022E-2</c:v>
                </c:pt>
              </c:numCache>
            </c:numRef>
          </c:val>
        </c:ser>
        <c:gapWidth val="79"/>
        <c:axId val="157020160"/>
        <c:axId val="157021696"/>
      </c:barChart>
      <c:catAx>
        <c:axId val="157020160"/>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7021696"/>
        <c:crosses val="autoZero"/>
        <c:auto val="1"/>
        <c:lblAlgn val="ctr"/>
        <c:lblOffset val="100"/>
      </c:catAx>
      <c:valAx>
        <c:axId val="157021696"/>
        <c:scaling>
          <c:orientation val="minMax"/>
          <c:max val="0.72000000000000164"/>
          <c:min val="0"/>
        </c:scaling>
        <c:delete val="1"/>
        <c:axPos val="t"/>
        <c:numFmt formatCode="0%" sourceLinked="1"/>
        <c:tickLblPos val="none"/>
        <c:crossAx val="157020160"/>
        <c:crosses val="autoZero"/>
        <c:crossBetween val="between"/>
      </c:valAx>
    </c:plotArea>
    <c:plotVisOnly val="1"/>
    <c:dispBlanksAs val="gap"/>
  </c:chart>
  <c:txPr>
    <a:bodyPr/>
    <a:lstStyle/>
    <a:p>
      <a:pPr>
        <a:defRPr sz="1800"/>
      </a:pPr>
      <a:endParaRPr lang="en-US"/>
    </a:p>
  </c:txPr>
  <c:externalData r:id="rId1"/>
</c:chartSpace>
</file>

<file path=ppt/charts/chart53.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471"/>
          <c:h val="0.71536462641476861"/>
        </c:manualLayout>
      </c:layout>
      <c:barChart>
        <c:barDir val="bar"/>
        <c:grouping val="clustered"/>
        <c:ser>
          <c:idx val="0"/>
          <c:order val="0"/>
          <c:dPt>
            <c:idx val="0"/>
            <c:spPr>
              <a:solidFill>
                <a:srgbClr val="77933C"/>
              </a:solidFill>
            </c:spPr>
          </c:dPt>
          <c:dPt>
            <c:idx val="1"/>
            <c:spPr>
              <a:solidFill>
                <a:schemeClr val="accent1"/>
              </a:solidFill>
            </c:spPr>
          </c:dPt>
          <c:dPt>
            <c:idx val="2"/>
            <c:spPr>
              <a:solidFill>
                <a:schemeClr val="accent1"/>
              </a:solidFill>
            </c:spPr>
          </c:dPt>
          <c:dPt>
            <c:idx val="3"/>
            <c:spPr>
              <a:solidFill>
                <a:srgbClr val="C00000"/>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Sheet1!$A$2:$A$5</c:f>
              <c:strCache>
                <c:ptCount val="4"/>
                <c:pt idx="0">
                  <c:v>40 mph</c:v>
                </c:pt>
                <c:pt idx="1">
                  <c:v>50 mph</c:v>
                </c:pt>
                <c:pt idx="2">
                  <c:v>60 mph</c:v>
                </c:pt>
                <c:pt idx="3">
                  <c:v>70+ mph</c:v>
                </c:pt>
              </c:strCache>
            </c:strRef>
          </c:cat>
          <c:val>
            <c:numRef>
              <c:f>Sheet1!$B$2:$B$5</c:f>
              <c:numCache>
                <c:formatCode>0%</c:formatCode>
                <c:ptCount val="4"/>
                <c:pt idx="0">
                  <c:v>0.11</c:v>
                </c:pt>
                <c:pt idx="1">
                  <c:v>0.32000000000000101</c:v>
                </c:pt>
                <c:pt idx="2">
                  <c:v>0.49000000000000032</c:v>
                </c:pt>
                <c:pt idx="3">
                  <c:v>8.0000000000000043E-2</c:v>
                </c:pt>
              </c:numCache>
            </c:numRef>
          </c:val>
        </c:ser>
        <c:gapWidth val="79"/>
        <c:axId val="156669440"/>
        <c:axId val="156670976"/>
      </c:barChart>
      <c:catAx>
        <c:axId val="156669440"/>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6670976"/>
        <c:crosses val="autoZero"/>
        <c:auto val="1"/>
        <c:lblAlgn val="ctr"/>
        <c:lblOffset val="100"/>
      </c:catAx>
      <c:valAx>
        <c:axId val="156670976"/>
        <c:scaling>
          <c:orientation val="minMax"/>
        </c:scaling>
        <c:delete val="1"/>
        <c:axPos val="t"/>
        <c:numFmt formatCode="0%" sourceLinked="1"/>
        <c:tickLblPos val="none"/>
        <c:crossAx val="156669440"/>
        <c:crosses val="autoZero"/>
        <c:crossBetween val="between"/>
      </c:valAx>
    </c:plotArea>
    <c:plotVisOnly val="1"/>
    <c:dispBlanksAs val="gap"/>
  </c:chart>
  <c:txPr>
    <a:bodyPr/>
    <a:lstStyle/>
    <a:p>
      <a:pPr>
        <a:defRPr sz="1800"/>
      </a:pPr>
      <a:endParaRPr lang="en-US"/>
    </a:p>
  </c:txPr>
  <c:externalData r:id="rId1"/>
</c:chartSpace>
</file>

<file path=ppt/charts/chart54.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404"/>
          <c:h val="0.71536462641476861"/>
        </c:manualLayout>
      </c:layout>
      <c:barChart>
        <c:barDir val="bar"/>
        <c:grouping val="clustered"/>
        <c:ser>
          <c:idx val="0"/>
          <c:order val="0"/>
          <c:dPt>
            <c:idx val="0"/>
            <c:spPr>
              <a:solidFill>
                <a:srgbClr val="77933C"/>
              </a:solidFill>
            </c:spPr>
          </c:dPt>
          <c:dPt>
            <c:idx val="1"/>
            <c:spPr>
              <a:solidFill>
                <a:srgbClr val="F9A307"/>
              </a:solidFill>
            </c:spPr>
          </c:dPt>
          <c:dPt>
            <c:idx val="2"/>
            <c:spPr>
              <a:solidFill>
                <a:srgbClr val="C00000"/>
              </a:solidFill>
            </c:spPr>
          </c:dPt>
          <c:dPt>
            <c:idx val="3"/>
            <c:spPr>
              <a:solidFill>
                <a:srgbClr val="C00000"/>
              </a:solidFill>
            </c:spPr>
          </c:dPt>
          <c:dPt>
            <c:idx val="4"/>
            <c:spPr>
              <a:solidFill>
                <a:schemeClr val="accent2"/>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Sheet1!$A$1:$A$5</c:f>
              <c:strCache>
                <c:ptCount val="5"/>
                <c:pt idx="0">
                  <c:v>60 mph</c:v>
                </c:pt>
                <c:pt idx="1">
                  <c:v>70 mph</c:v>
                </c:pt>
                <c:pt idx="2">
                  <c:v>80 mph</c:v>
                </c:pt>
                <c:pt idx="3">
                  <c:v>90 mph</c:v>
                </c:pt>
                <c:pt idx="4">
                  <c:v>100+ mph</c:v>
                </c:pt>
              </c:strCache>
            </c:strRef>
          </c:cat>
          <c:val>
            <c:numRef>
              <c:f>Sheet1!$B$1:$B$5</c:f>
              <c:numCache>
                <c:formatCode>0%</c:formatCode>
                <c:ptCount val="5"/>
                <c:pt idx="0">
                  <c:v>3.0000000000000002E-2</c:v>
                </c:pt>
                <c:pt idx="1">
                  <c:v>0.31000000000000089</c:v>
                </c:pt>
                <c:pt idx="2">
                  <c:v>0.53</c:v>
                </c:pt>
                <c:pt idx="3">
                  <c:v>0.1</c:v>
                </c:pt>
                <c:pt idx="4">
                  <c:v>3.0000000000000002E-2</c:v>
                </c:pt>
              </c:numCache>
            </c:numRef>
          </c:val>
        </c:ser>
        <c:gapWidth val="79"/>
        <c:axId val="157168000"/>
        <c:axId val="157169536"/>
      </c:barChart>
      <c:catAx>
        <c:axId val="157168000"/>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7169536"/>
        <c:crosses val="autoZero"/>
        <c:auto val="1"/>
        <c:lblAlgn val="ctr"/>
        <c:lblOffset val="100"/>
      </c:catAx>
      <c:valAx>
        <c:axId val="157169536"/>
        <c:scaling>
          <c:orientation val="minMax"/>
          <c:max val="0.60000000000000164"/>
        </c:scaling>
        <c:delete val="1"/>
        <c:axPos val="t"/>
        <c:numFmt formatCode="0%" sourceLinked="1"/>
        <c:tickLblPos val="none"/>
        <c:crossAx val="157168000"/>
        <c:crosses val="autoZero"/>
        <c:crossBetween val="between"/>
      </c:valAx>
    </c:plotArea>
    <c:plotVisOnly val="1"/>
    <c:dispBlanksAs val="gap"/>
  </c:chart>
  <c:txPr>
    <a:bodyPr/>
    <a:lstStyle/>
    <a:p>
      <a:pPr>
        <a:defRPr sz="1800"/>
      </a:pPr>
      <a:endParaRPr lang="en-US"/>
    </a:p>
  </c:txPr>
  <c:externalData r:id="rId1"/>
</c:chartSpace>
</file>

<file path=ppt/charts/chart55.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471"/>
          <c:h val="0.87647461785044734"/>
        </c:manualLayout>
      </c:layout>
      <c:barChart>
        <c:barDir val="bar"/>
        <c:grouping val="clustered"/>
        <c:ser>
          <c:idx val="0"/>
          <c:order val="0"/>
          <c:dPt>
            <c:idx val="0"/>
            <c:spPr>
              <a:solidFill>
                <a:srgbClr val="77933C"/>
              </a:solidFill>
            </c:spPr>
          </c:dPt>
          <c:dPt>
            <c:idx val="1"/>
            <c:spPr>
              <a:solidFill>
                <a:srgbClr val="77933C"/>
              </a:solidFill>
            </c:spPr>
          </c:dPt>
          <c:dPt>
            <c:idx val="2"/>
            <c:spPr>
              <a:solidFill>
                <a:srgbClr val="F9A307"/>
              </a:solidFill>
            </c:spPr>
          </c:dPt>
          <c:dPt>
            <c:idx val="3"/>
            <c:spPr>
              <a:solidFill>
                <a:srgbClr val="C00000"/>
              </a:solidFill>
            </c:spPr>
          </c:dPt>
          <c:dPt>
            <c:idx val="4"/>
            <c:spPr>
              <a:solidFill>
                <a:srgbClr val="C00000"/>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Sheet1!$A$2:$A$7</c:f>
              <c:strCache>
                <c:ptCount val="6"/>
                <c:pt idx="0">
                  <c:v>20 mph</c:v>
                </c:pt>
                <c:pt idx="1">
                  <c:v>25 mph</c:v>
                </c:pt>
                <c:pt idx="2">
                  <c:v>30 mph</c:v>
                </c:pt>
                <c:pt idx="3">
                  <c:v>35 mph</c:v>
                </c:pt>
                <c:pt idx="4">
                  <c:v>40 mph</c:v>
                </c:pt>
                <c:pt idx="5">
                  <c:v>45+ mph</c:v>
                </c:pt>
              </c:strCache>
            </c:strRef>
          </c:cat>
          <c:val>
            <c:numRef>
              <c:f>Sheet1!$B$2:$B$7</c:f>
              <c:numCache>
                <c:formatCode>0%</c:formatCode>
                <c:ptCount val="6"/>
                <c:pt idx="0">
                  <c:v>2.1280527943130002E-2</c:v>
                </c:pt>
                <c:pt idx="1">
                  <c:v>6.4038345816109996E-2</c:v>
                </c:pt>
                <c:pt idx="2">
                  <c:v>0.69000000000000061</c:v>
                </c:pt>
                <c:pt idx="3">
                  <c:v>0.14000000000000001</c:v>
                </c:pt>
                <c:pt idx="4">
                  <c:v>7.0000000000000021E-2</c:v>
                </c:pt>
                <c:pt idx="5">
                  <c:v>1.8050603355680001E-2</c:v>
                </c:pt>
              </c:numCache>
            </c:numRef>
          </c:val>
        </c:ser>
        <c:gapWidth val="79"/>
        <c:axId val="157215744"/>
        <c:axId val="157229824"/>
      </c:barChart>
      <c:catAx>
        <c:axId val="157215744"/>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7229824"/>
        <c:crosses val="autoZero"/>
        <c:auto val="1"/>
        <c:lblAlgn val="ctr"/>
        <c:lblOffset val="100"/>
      </c:catAx>
      <c:valAx>
        <c:axId val="157229824"/>
        <c:scaling>
          <c:orientation val="minMax"/>
        </c:scaling>
        <c:delete val="1"/>
        <c:axPos val="t"/>
        <c:numFmt formatCode="0%" sourceLinked="1"/>
        <c:tickLblPos val="none"/>
        <c:crossAx val="157215744"/>
        <c:crosses val="autoZero"/>
        <c:crossBetween val="between"/>
      </c:valAx>
    </c:plotArea>
    <c:plotVisOnly val="1"/>
    <c:dispBlanksAs val="gap"/>
  </c:chart>
  <c:txPr>
    <a:bodyPr/>
    <a:lstStyle/>
    <a:p>
      <a:pPr>
        <a:defRPr sz="1800"/>
      </a:pPr>
      <a:endParaRPr lang="en-US"/>
    </a:p>
  </c:txPr>
  <c:externalData r:id="rId1"/>
</c:chartSpace>
</file>

<file path=ppt/charts/chart56.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515"/>
          <c:h val="0.71536462641476861"/>
        </c:manualLayout>
      </c:layout>
      <c:barChart>
        <c:barDir val="bar"/>
        <c:grouping val="clustered"/>
        <c:ser>
          <c:idx val="0"/>
          <c:order val="0"/>
          <c:dPt>
            <c:idx val="0"/>
            <c:spPr>
              <a:solidFill>
                <a:schemeClr val="accent3"/>
              </a:solidFill>
            </c:spPr>
          </c:dPt>
          <c:dPt>
            <c:idx val="1"/>
            <c:spPr>
              <a:solidFill>
                <a:srgbClr val="77933C"/>
              </a:solidFill>
            </c:spPr>
          </c:dPt>
          <c:dPt>
            <c:idx val="2"/>
            <c:spPr>
              <a:solidFill>
                <a:schemeClr val="accent1"/>
              </a:solidFill>
            </c:spPr>
          </c:dPt>
          <c:dPt>
            <c:idx val="3"/>
            <c:spPr>
              <a:solidFill>
                <a:srgbClr val="C00000"/>
              </a:solidFill>
            </c:spPr>
          </c:dPt>
          <c:dPt>
            <c:idx val="4"/>
            <c:spPr>
              <a:solidFill>
                <a:srgbClr val="C00000"/>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Sheet1!$A$2:$A$7</c:f>
              <c:strCache>
                <c:ptCount val="6"/>
                <c:pt idx="0">
                  <c:v>10 mph</c:v>
                </c:pt>
                <c:pt idx="1">
                  <c:v>15 mph</c:v>
                </c:pt>
                <c:pt idx="2">
                  <c:v>20 mph</c:v>
                </c:pt>
                <c:pt idx="3">
                  <c:v>25 mph</c:v>
                </c:pt>
                <c:pt idx="4">
                  <c:v>30 mph</c:v>
                </c:pt>
                <c:pt idx="5">
                  <c:v>35+ mph</c:v>
                </c:pt>
              </c:strCache>
            </c:strRef>
          </c:cat>
          <c:val>
            <c:numRef>
              <c:f>Sheet1!$B$2:$B$7</c:f>
              <c:numCache>
                <c:formatCode>0%</c:formatCode>
                <c:ptCount val="6"/>
                <c:pt idx="0">
                  <c:v>1.0000000000000005E-2</c:v>
                </c:pt>
                <c:pt idx="1">
                  <c:v>0.05</c:v>
                </c:pt>
                <c:pt idx="2">
                  <c:v>0.53</c:v>
                </c:pt>
                <c:pt idx="3">
                  <c:v>0.23</c:v>
                </c:pt>
                <c:pt idx="4">
                  <c:v>0.15000000000000024</c:v>
                </c:pt>
                <c:pt idx="5">
                  <c:v>3.0000000000000002E-2</c:v>
                </c:pt>
              </c:numCache>
            </c:numRef>
          </c:val>
        </c:ser>
        <c:gapWidth val="79"/>
        <c:axId val="157255552"/>
        <c:axId val="157257088"/>
      </c:barChart>
      <c:catAx>
        <c:axId val="157255552"/>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7257088"/>
        <c:crosses val="autoZero"/>
        <c:auto val="1"/>
        <c:lblAlgn val="ctr"/>
        <c:lblOffset val="100"/>
      </c:catAx>
      <c:valAx>
        <c:axId val="157257088"/>
        <c:scaling>
          <c:orientation val="minMax"/>
        </c:scaling>
        <c:delete val="1"/>
        <c:axPos val="t"/>
        <c:numFmt formatCode="0%" sourceLinked="1"/>
        <c:tickLblPos val="none"/>
        <c:crossAx val="157255552"/>
        <c:crosses val="autoZero"/>
        <c:crossBetween val="between"/>
      </c:valAx>
    </c:plotArea>
    <c:plotVisOnly val="1"/>
    <c:dispBlanksAs val="gap"/>
  </c:chart>
  <c:txPr>
    <a:bodyPr/>
    <a:lstStyle/>
    <a:p>
      <a:pPr>
        <a:defRPr sz="1800"/>
      </a:pPr>
      <a:endParaRPr lang="en-US"/>
    </a:p>
  </c:txPr>
  <c:externalData r:id="rId1"/>
</c:chartSpace>
</file>

<file path=ppt/charts/chart57.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582"/>
          <c:h val="0.71536462641476861"/>
        </c:manualLayout>
      </c:layout>
      <c:barChart>
        <c:barDir val="bar"/>
        <c:grouping val="clustered"/>
        <c:ser>
          <c:idx val="0"/>
          <c:order val="0"/>
          <c:dPt>
            <c:idx val="0"/>
            <c:spPr>
              <a:solidFill>
                <a:srgbClr val="C00000"/>
              </a:solidFill>
            </c:spPr>
          </c:dPt>
          <c:dPt>
            <c:idx val="1"/>
            <c:spPr>
              <a:solidFill>
                <a:srgbClr val="77933C"/>
              </a:solidFill>
            </c:spPr>
          </c:dPt>
          <c:dPt>
            <c:idx val="2"/>
            <c:spPr>
              <a:solidFill>
                <a:schemeClr val="accent1"/>
              </a:solidFill>
            </c:spPr>
          </c:dPt>
          <c:dPt>
            <c:idx val="3"/>
            <c:spPr>
              <a:solidFill>
                <a:schemeClr val="tx1">
                  <a:lumMod val="50000"/>
                  <a:lumOff val="50000"/>
                </a:schemeClr>
              </a:solidFill>
            </c:spPr>
          </c:dPt>
          <c:dPt>
            <c:idx val="4"/>
            <c:spPr>
              <a:solidFill>
                <a:schemeClr val="accent4"/>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Sheet1!$A$1:$A$6</c:f>
              <c:strCache>
                <c:ptCount val="6"/>
                <c:pt idx="0">
                  <c:v>2016</c:v>
                </c:pt>
                <c:pt idx="1">
                  <c:v>2015</c:v>
                </c:pt>
                <c:pt idx="2">
                  <c:v>2014</c:v>
                </c:pt>
                <c:pt idx="3">
                  <c:v>2012</c:v>
                </c:pt>
                <c:pt idx="4">
                  <c:v>2011</c:v>
                </c:pt>
                <c:pt idx="5">
                  <c:v>2010</c:v>
                </c:pt>
              </c:strCache>
            </c:strRef>
          </c:cat>
          <c:val>
            <c:numRef>
              <c:f>Sheet1!$B$1:$B$6</c:f>
              <c:numCache>
                <c:formatCode>0%</c:formatCode>
                <c:ptCount val="6"/>
                <c:pt idx="0">
                  <c:v>7.0000000000000021E-2</c:v>
                </c:pt>
                <c:pt idx="1">
                  <c:v>6.0000000000000032E-2</c:v>
                </c:pt>
                <c:pt idx="2">
                  <c:v>9.0000000000000024E-2</c:v>
                </c:pt>
                <c:pt idx="3">
                  <c:v>7.0000000000000021E-2</c:v>
                </c:pt>
                <c:pt idx="4">
                  <c:v>6.0000000000000032E-2</c:v>
                </c:pt>
                <c:pt idx="5">
                  <c:v>0.13</c:v>
                </c:pt>
              </c:numCache>
            </c:numRef>
          </c:val>
        </c:ser>
        <c:gapWidth val="79"/>
        <c:axId val="157557120"/>
        <c:axId val="157558656"/>
      </c:barChart>
      <c:catAx>
        <c:axId val="157557120"/>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7558656"/>
        <c:crosses val="autoZero"/>
        <c:auto val="1"/>
        <c:lblAlgn val="ctr"/>
        <c:lblOffset val="100"/>
      </c:catAx>
      <c:valAx>
        <c:axId val="157558656"/>
        <c:scaling>
          <c:orientation val="minMax"/>
          <c:max val="1"/>
        </c:scaling>
        <c:delete val="1"/>
        <c:axPos val="t"/>
        <c:numFmt formatCode="0%" sourceLinked="1"/>
        <c:tickLblPos val="none"/>
        <c:crossAx val="157557120"/>
        <c:crosses val="autoZero"/>
        <c:crossBetween val="between"/>
      </c:valAx>
    </c:plotArea>
    <c:plotVisOnly val="1"/>
    <c:dispBlanksAs val="gap"/>
  </c:chart>
  <c:txPr>
    <a:bodyPr/>
    <a:lstStyle/>
    <a:p>
      <a:pPr>
        <a:defRPr sz="1800"/>
      </a:pPr>
      <a:endParaRPr lang="en-US"/>
    </a:p>
  </c:txPr>
  <c:externalData r:id="rId1"/>
</c:chartSpace>
</file>

<file path=ppt/charts/chart58.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471"/>
          <c:h val="0.71536462641476861"/>
        </c:manualLayout>
      </c:layout>
      <c:barChart>
        <c:barDir val="bar"/>
        <c:grouping val="clustered"/>
        <c:ser>
          <c:idx val="0"/>
          <c:order val="0"/>
          <c:dPt>
            <c:idx val="0"/>
            <c:spPr>
              <a:solidFill>
                <a:srgbClr val="C00000"/>
              </a:solidFill>
            </c:spPr>
          </c:dPt>
          <c:dPt>
            <c:idx val="1"/>
            <c:spPr>
              <a:solidFill>
                <a:srgbClr val="77933C"/>
              </a:solidFill>
            </c:spPr>
          </c:dPt>
          <c:dPt>
            <c:idx val="2"/>
            <c:spPr>
              <a:solidFill>
                <a:schemeClr val="accent1"/>
              </a:solidFill>
            </c:spPr>
          </c:dPt>
          <c:dPt>
            <c:idx val="3"/>
            <c:spPr>
              <a:solidFill>
                <a:schemeClr val="tx1">
                  <a:lumMod val="50000"/>
                  <a:lumOff val="50000"/>
                </a:schemeClr>
              </a:solidFill>
            </c:spPr>
          </c:dPt>
          <c:dPt>
            <c:idx val="4"/>
            <c:spPr>
              <a:solidFill>
                <a:schemeClr val="accent4"/>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Sheet1!$A$1:$A$6</c:f>
              <c:strCache>
                <c:ptCount val="6"/>
                <c:pt idx="0">
                  <c:v>2016</c:v>
                </c:pt>
                <c:pt idx="1">
                  <c:v>2015</c:v>
                </c:pt>
                <c:pt idx="2">
                  <c:v>2014</c:v>
                </c:pt>
                <c:pt idx="3">
                  <c:v>2012</c:v>
                </c:pt>
                <c:pt idx="4">
                  <c:v>2011</c:v>
                </c:pt>
                <c:pt idx="5">
                  <c:v>2010</c:v>
                </c:pt>
              </c:strCache>
            </c:strRef>
          </c:cat>
          <c:val>
            <c:numRef>
              <c:f>Sheet1!$B$1:$B$6</c:f>
              <c:numCache>
                <c:formatCode>0%</c:formatCode>
                <c:ptCount val="6"/>
                <c:pt idx="0">
                  <c:v>0.41000000000000031</c:v>
                </c:pt>
                <c:pt idx="1">
                  <c:v>0.33000000000000113</c:v>
                </c:pt>
                <c:pt idx="2">
                  <c:v>0.37000000000000038</c:v>
                </c:pt>
                <c:pt idx="3">
                  <c:v>0.36000000000000032</c:v>
                </c:pt>
                <c:pt idx="4">
                  <c:v>0.29000000000000031</c:v>
                </c:pt>
                <c:pt idx="5">
                  <c:v>0.39000000000000101</c:v>
                </c:pt>
              </c:numCache>
            </c:numRef>
          </c:val>
        </c:ser>
        <c:gapWidth val="79"/>
        <c:axId val="157572096"/>
        <c:axId val="157577984"/>
      </c:barChart>
      <c:catAx>
        <c:axId val="157572096"/>
        <c:scaling>
          <c:orientation val="maxMin"/>
        </c:scaling>
        <c:axPos val="l"/>
        <c:numFmt formatCode="General" sourceLinked="1"/>
        <c:tickLblPos val="nextTo"/>
        <c:txPr>
          <a:bodyPr/>
          <a:lstStyle/>
          <a:p>
            <a:pPr>
              <a:defRPr lang="en-US" sz="1000">
                <a:latin typeface="Arial" pitchFamily="34" charset="0"/>
                <a:cs typeface="Arial" pitchFamily="34" charset="0"/>
              </a:defRPr>
            </a:pPr>
            <a:endParaRPr lang="en-US"/>
          </a:p>
        </c:txPr>
        <c:crossAx val="157577984"/>
        <c:crosses val="autoZero"/>
        <c:auto val="1"/>
        <c:lblAlgn val="ctr"/>
        <c:lblOffset val="100"/>
      </c:catAx>
      <c:valAx>
        <c:axId val="157577984"/>
        <c:scaling>
          <c:orientation val="minMax"/>
          <c:max val="1"/>
        </c:scaling>
        <c:delete val="1"/>
        <c:axPos val="t"/>
        <c:numFmt formatCode="0%" sourceLinked="1"/>
        <c:tickLblPos val="none"/>
        <c:crossAx val="157572096"/>
        <c:crosses val="autoZero"/>
        <c:crossBetween val="between"/>
      </c:valAx>
    </c:plotArea>
    <c:plotVisOnly val="1"/>
    <c:dispBlanksAs val="gap"/>
  </c:chart>
  <c:txPr>
    <a:bodyPr/>
    <a:lstStyle/>
    <a:p>
      <a:pPr>
        <a:defRPr sz="1800"/>
      </a:pPr>
      <a:endParaRPr lang="en-US"/>
    </a:p>
  </c:txPr>
  <c:externalData r:id="rId1"/>
</c:chartSpace>
</file>

<file path=ppt/charts/chart5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515"/>
          <c:h val="0.71536462641476861"/>
        </c:manualLayout>
      </c:layout>
      <c:barChart>
        <c:barDir val="bar"/>
        <c:grouping val="clustered"/>
        <c:ser>
          <c:idx val="0"/>
          <c:order val="0"/>
          <c:dPt>
            <c:idx val="0"/>
            <c:spPr>
              <a:solidFill>
                <a:srgbClr val="C00000"/>
              </a:solidFill>
            </c:spPr>
          </c:dPt>
          <c:dPt>
            <c:idx val="1"/>
            <c:spPr>
              <a:solidFill>
                <a:srgbClr val="77933C"/>
              </a:solidFill>
            </c:spPr>
          </c:dPt>
          <c:dPt>
            <c:idx val="2"/>
            <c:spPr>
              <a:solidFill>
                <a:schemeClr val="accent1"/>
              </a:solidFill>
              <a:ln>
                <a:solidFill>
                  <a:schemeClr val="accent1"/>
                </a:solidFill>
              </a:ln>
            </c:spPr>
          </c:dPt>
          <c:dPt>
            <c:idx val="3"/>
            <c:spPr>
              <a:solidFill>
                <a:schemeClr val="tx1">
                  <a:lumMod val="50000"/>
                  <a:lumOff val="50000"/>
                </a:schemeClr>
              </a:solidFill>
            </c:spPr>
          </c:dPt>
          <c:dPt>
            <c:idx val="4"/>
            <c:spPr>
              <a:solidFill>
                <a:schemeClr val="accent4"/>
              </a:solidFill>
            </c:spPr>
          </c:dPt>
          <c:dLbls>
            <c:spPr>
              <a:noFill/>
              <a:ln>
                <a:noFill/>
              </a:ln>
              <a:effectLst/>
            </c:spPr>
            <c:txPr>
              <a:bodyPr/>
              <a:lstStyle/>
              <a:p>
                <a:pPr>
                  <a:defRPr lang="en-US" sz="10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Sheet1!$A$1:$A$6</c:f>
              <c:strCache>
                <c:ptCount val="6"/>
                <c:pt idx="0">
                  <c:v>2016</c:v>
                </c:pt>
                <c:pt idx="1">
                  <c:v>2015</c:v>
                </c:pt>
                <c:pt idx="2">
                  <c:v>2014</c:v>
                </c:pt>
                <c:pt idx="3">
                  <c:v>2012</c:v>
                </c:pt>
                <c:pt idx="4">
                  <c:v>2011</c:v>
                </c:pt>
                <c:pt idx="5">
                  <c:v>2010</c:v>
                </c:pt>
              </c:strCache>
            </c:strRef>
          </c:cat>
          <c:val>
            <c:numRef>
              <c:f>Sheet1!$B$1:$B$6</c:f>
              <c:numCache>
                <c:formatCode>0%</c:formatCode>
                <c:ptCount val="6"/>
                <c:pt idx="0">
                  <c:v>0.22</c:v>
                </c:pt>
                <c:pt idx="1">
                  <c:v>0.16</c:v>
                </c:pt>
                <c:pt idx="2">
                  <c:v>0.21000000000000021</c:v>
                </c:pt>
                <c:pt idx="3">
                  <c:v>0.2</c:v>
                </c:pt>
                <c:pt idx="4">
                  <c:v>0.16</c:v>
                </c:pt>
                <c:pt idx="5">
                  <c:v>0.24000000000000021</c:v>
                </c:pt>
              </c:numCache>
            </c:numRef>
          </c:val>
        </c:ser>
        <c:gapWidth val="79"/>
        <c:axId val="157640576"/>
        <c:axId val="157642112"/>
      </c:barChart>
      <c:catAx>
        <c:axId val="157640576"/>
        <c:scaling>
          <c:orientation val="maxMin"/>
        </c:scaling>
        <c:axPos val="l"/>
        <c:numFmt formatCode="General" sourceLinked="1"/>
        <c:tickLblPos val="nextTo"/>
        <c:txPr>
          <a:bodyPr/>
          <a:lstStyle/>
          <a:p>
            <a:pPr>
              <a:defRPr lang="en-US" sz="1000">
                <a:solidFill>
                  <a:srgbClr val="000000"/>
                </a:solidFill>
                <a:latin typeface="Arial" pitchFamily="34" charset="0"/>
                <a:cs typeface="Arial" pitchFamily="34" charset="0"/>
              </a:defRPr>
            </a:pPr>
            <a:endParaRPr lang="en-US"/>
          </a:p>
        </c:txPr>
        <c:crossAx val="157642112"/>
        <c:crosses val="autoZero"/>
        <c:auto val="1"/>
        <c:lblAlgn val="ctr"/>
        <c:lblOffset val="100"/>
      </c:catAx>
      <c:valAx>
        <c:axId val="157642112"/>
        <c:scaling>
          <c:orientation val="minMax"/>
          <c:max val="1"/>
        </c:scaling>
        <c:delete val="1"/>
        <c:axPos val="t"/>
        <c:numFmt formatCode="0%" sourceLinked="1"/>
        <c:tickLblPos val="none"/>
        <c:crossAx val="157640576"/>
        <c:crosses val="autoZero"/>
        <c:crossBetween val="between"/>
      </c:valAx>
    </c:plotArea>
    <c:plotVisOnly val="1"/>
    <c:dispBlanksAs val="gap"/>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spPr>
            <a:solidFill>
              <a:schemeClr val="tx1">
                <a:lumMod val="75000"/>
                <a:lumOff val="25000"/>
              </a:schemeClr>
            </a:solidFill>
          </c:spPr>
          <c:dLbls>
            <c:spPr>
              <a:noFill/>
              <a:ln>
                <a:noFill/>
              </a:ln>
              <a:effectLst/>
            </c:spPr>
            <c:txPr>
              <a:bodyPr/>
              <a:lstStyle/>
              <a:p>
                <a:pPr>
                  <a:defRPr lang="en-GB" sz="11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Sheet1!$A$2:$A$8</c:f>
              <c:strCache>
                <c:ptCount val="7"/>
                <c:pt idx="0">
                  <c:v>Other</c:v>
                </c:pt>
                <c:pt idx="1">
                  <c:v>Safety barriers</c:v>
                </c:pt>
                <c:pt idx="2">
                  <c:v>Signage</c:v>
                </c:pt>
                <c:pt idx="3">
                  <c:v>Street lighting</c:v>
                </c:pt>
                <c:pt idx="4">
                  <c:v>Grass/foliage maintenance</c:v>
                </c:pt>
                <c:pt idx="5">
                  <c:v>Amount of litter by the road</c:v>
                </c:pt>
                <c:pt idx="6">
                  <c:v>Road surface (e.g. pot holes)</c:v>
                </c:pt>
              </c:strCache>
            </c:strRef>
          </c:cat>
          <c:val>
            <c:numRef>
              <c:f>Sheet1!$B$2:$B$8</c:f>
              <c:numCache>
                <c:formatCode>0%</c:formatCode>
                <c:ptCount val="7"/>
                <c:pt idx="0">
                  <c:v>2.1837871382750097E-2</c:v>
                </c:pt>
                <c:pt idx="1">
                  <c:v>2.1210636369560002E-2</c:v>
                </c:pt>
                <c:pt idx="2">
                  <c:v>7.823506338847E-2</c:v>
                </c:pt>
                <c:pt idx="3">
                  <c:v>0.12141113944370002</c:v>
                </c:pt>
                <c:pt idx="4">
                  <c:v>0.2</c:v>
                </c:pt>
                <c:pt idx="5">
                  <c:v>0.2509215486868</c:v>
                </c:pt>
                <c:pt idx="6">
                  <c:v>0.97086094782559995</c:v>
                </c:pt>
              </c:numCache>
            </c:numRef>
          </c:val>
        </c:ser>
        <c:gapWidth val="55"/>
        <c:axId val="122560896"/>
        <c:axId val="122562432"/>
      </c:barChart>
      <c:catAx>
        <c:axId val="122560896"/>
        <c:scaling>
          <c:orientation val="minMax"/>
        </c:scaling>
        <c:axPos val="l"/>
        <c:numFmt formatCode="General" sourceLinked="0"/>
        <c:tickLblPos val="nextTo"/>
        <c:spPr>
          <a:ln>
            <a:noFill/>
          </a:ln>
        </c:spPr>
        <c:txPr>
          <a:bodyPr/>
          <a:lstStyle/>
          <a:p>
            <a:pPr>
              <a:defRPr lang="en-GB" sz="1050">
                <a:solidFill>
                  <a:srgbClr val="000000"/>
                </a:solidFill>
                <a:latin typeface="Arial" pitchFamily="34" charset="0"/>
                <a:cs typeface="Arial" pitchFamily="34" charset="0"/>
              </a:defRPr>
            </a:pPr>
            <a:endParaRPr lang="en-US"/>
          </a:p>
        </c:txPr>
        <c:crossAx val="122562432"/>
        <c:crosses val="autoZero"/>
        <c:auto val="1"/>
        <c:lblAlgn val="ctr"/>
        <c:lblOffset val="100"/>
      </c:catAx>
      <c:valAx>
        <c:axId val="122562432"/>
        <c:scaling>
          <c:orientation val="minMax"/>
          <c:max val="1.5"/>
          <c:min val="0"/>
        </c:scaling>
        <c:delete val="1"/>
        <c:axPos val="b"/>
        <c:numFmt formatCode="0%" sourceLinked="1"/>
        <c:tickLblPos val="none"/>
        <c:crossAx val="122560896"/>
        <c:crosses val="autoZero"/>
        <c:crossBetween val="between"/>
      </c:valAx>
    </c:plotArea>
    <c:plotVisOnly val="1"/>
    <c:dispBlanksAs val="gap"/>
  </c:chart>
  <c:txPr>
    <a:bodyPr/>
    <a:lstStyle/>
    <a:p>
      <a:pPr>
        <a:defRPr sz="1800"/>
      </a:pPr>
      <a:endParaRPr lang="en-US"/>
    </a:p>
  </c:txPr>
  <c:externalData r:id="rId1"/>
</c:chartSpace>
</file>

<file path=ppt/charts/chart60.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515"/>
          <c:h val="0.71536462641476861"/>
        </c:manualLayout>
      </c:layout>
      <c:barChart>
        <c:barDir val="bar"/>
        <c:grouping val="clustered"/>
        <c:ser>
          <c:idx val="0"/>
          <c:order val="0"/>
          <c:dPt>
            <c:idx val="0"/>
            <c:spPr>
              <a:solidFill>
                <a:srgbClr val="C00000"/>
              </a:solidFill>
            </c:spPr>
          </c:dPt>
          <c:dPt>
            <c:idx val="1"/>
            <c:spPr>
              <a:solidFill>
                <a:srgbClr val="77933C"/>
              </a:solidFill>
            </c:spPr>
          </c:dPt>
          <c:dPt>
            <c:idx val="2"/>
            <c:spPr>
              <a:solidFill>
                <a:schemeClr val="accent1"/>
              </a:solidFill>
            </c:spPr>
          </c:dPt>
          <c:dPt>
            <c:idx val="3"/>
            <c:spPr>
              <a:solidFill>
                <a:schemeClr val="tx1">
                  <a:lumMod val="50000"/>
                  <a:lumOff val="50000"/>
                </a:schemeClr>
              </a:solidFill>
            </c:spPr>
          </c:dPt>
          <c:dPt>
            <c:idx val="4"/>
            <c:spPr>
              <a:solidFill>
                <a:schemeClr val="accent4"/>
              </a:solidFill>
            </c:spPr>
          </c:dPt>
          <c:dLbls>
            <c:spPr>
              <a:noFill/>
              <a:ln>
                <a:noFill/>
              </a:ln>
              <a:effectLst/>
            </c:spPr>
            <c:txPr>
              <a:bodyPr/>
              <a:lstStyle/>
              <a:p>
                <a:pPr>
                  <a:defRPr lang="en-GB" sz="1000">
                    <a:solidFill>
                      <a:srgbClr val="000000"/>
                    </a:solidFill>
                  </a:defRPr>
                </a:pPr>
                <a:endParaRPr lang="en-US"/>
              </a:p>
            </c:txPr>
            <c:showVal val="1"/>
            <c:extLst>
              <c:ext xmlns:c15="http://schemas.microsoft.com/office/drawing/2012/chart" uri="{CE6537A1-D6FC-4f65-9D91-7224C49458BB}">
                <c15:showLeaderLines val="0"/>
              </c:ext>
            </c:extLst>
          </c:dLbls>
          <c:cat>
            <c:strRef>
              <c:f>Sheet1!$A$2:$A$7</c:f>
              <c:strCache>
                <c:ptCount val="6"/>
                <c:pt idx="0">
                  <c:v>2016</c:v>
                </c:pt>
                <c:pt idx="1">
                  <c:v>2015</c:v>
                </c:pt>
                <c:pt idx="2">
                  <c:v>2014</c:v>
                </c:pt>
                <c:pt idx="3">
                  <c:v>2012</c:v>
                </c:pt>
                <c:pt idx="4">
                  <c:v>2011</c:v>
                </c:pt>
                <c:pt idx="5">
                  <c:v>2010</c:v>
                </c:pt>
              </c:strCache>
            </c:strRef>
          </c:cat>
          <c:val>
            <c:numRef>
              <c:f>Sheet1!$B$2:$B$7</c:f>
              <c:numCache>
                <c:formatCode>0%</c:formatCode>
                <c:ptCount val="6"/>
                <c:pt idx="0">
                  <c:v>0.65000000000000224</c:v>
                </c:pt>
                <c:pt idx="1">
                  <c:v>0.65000000000000224</c:v>
                </c:pt>
                <c:pt idx="2">
                  <c:v>0.70000000000000062</c:v>
                </c:pt>
                <c:pt idx="3">
                  <c:v>0.62000000000000188</c:v>
                </c:pt>
                <c:pt idx="4">
                  <c:v>0.70000000000000062</c:v>
                </c:pt>
                <c:pt idx="5">
                  <c:v>0.750000000000002</c:v>
                </c:pt>
              </c:numCache>
            </c:numRef>
          </c:val>
        </c:ser>
        <c:gapWidth val="79"/>
        <c:axId val="157684480"/>
        <c:axId val="157686016"/>
      </c:barChart>
      <c:catAx>
        <c:axId val="157684480"/>
        <c:scaling>
          <c:orientation val="maxMin"/>
        </c:scaling>
        <c:axPos val="l"/>
        <c:numFmt formatCode="General" sourceLinked="1"/>
        <c:tickLblPos val="nextTo"/>
        <c:txPr>
          <a:bodyPr/>
          <a:lstStyle/>
          <a:p>
            <a:pPr>
              <a:defRPr lang="en-GB" sz="1000">
                <a:solidFill>
                  <a:srgbClr val="000000"/>
                </a:solidFill>
              </a:defRPr>
            </a:pPr>
            <a:endParaRPr lang="en-US"/>
          </a:p>
        </c:txPr>
        <c:crossAx val="157686016"/>
        <c:crosses val="autoZero"/>
        <c:auto val="1"/>
        <c:lblAlgn val="ctr"/>
        <c:lblOffset val="100"/>
      </c:catAx>
      <c:valAx>
        <c:axId val="157686016"/>
        <c:scaling>
          <c:orientation val="minMax"/>
          <c:max val="1"/>
        </c:scaling>
        <c:delete val="1"/>
        <c:axPos val="t"/>
        <c:numFmt formatCode="0%" sourceLinked="1"/>
        <c:tickLblPos val="none"/>
        <c:crossAx val="157684480"/>
        <c:crosses val="autoZero"/>
        <c:crossBetween val="between"/>
      </c:valAx>
    </c:plotArea>
    <c:plotVisOnly val="1"/>
    <c:dispBlanksAs val="gap"/>
  </c:chart>
  <c:txPr>
    <a:bodyPr/>
    <a:lstStyle/>
    <a:p>
      <a:pPr>
        <a:defRPr sz="1800">
          <a:latin typeface="Arial" pitchFamily="34" charset="0"/>
          <a:cs typeface="Arial" pitchFamily="34" charset="0"/>
        </a:defRPr>
      </a:pPr>
      <a:endParaRPr lang="en-US"/>
    </a:p>
  </c:txPr>
  <c:externalData r:id="rId1"/>
</c:chartSpace>
</file>

<file path=ppt/charts/chart61.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Sheet1!$A$2:$A$4</c:f>
              <c:strCache>
                <c:ptCount val="3"/>
                <c:pt idx="0">
                  <c:v>It is acceptable to travel 40mph on urban roads with a speed limit of 30mph</c:v>
                </c:pt>
                <c:pt idx="1">
                  <c:v>It is acceptable to travel 25 mph on residential roads with a speed limit of 20 mph</c:v>
                </c:pt>
                <c:pt idx="2">
                  <c:v>It is acceptable to travel 80mph on motorways where the speed limit is 70mph</c:v>
                </c:pt>
              </c:strCache>
            </c:strRef>
          </c:cat>
          <c:val>
            <c:numRef>
              <c:f>Sheet1!$B$2:$B$4</c:f>
              <c:numCache>
                <c:formatCode>0%</c:formatCode>
                <c:ptCount val="3"/>
                <c:pt idx="0">
                  <c:v>7.2442112698399997E-3</c:v>
                </c:pt>
                <c:pt idx="1">
                  <c:v>6.4268543343160003E-3</c:v>
                </c:pt>
                <c:pt idx="2">
                  <c:v>5.7008217723369999E-3</c:v>
                </c:pt>
              </c:numCache>
            </c:numRef>
          </c:val>
        </c:ser>
        <c:ser>
          <c:idx val="1"/>
          <c:order val="1"/>
          <c:tx>
            <c:strRef>
              <c:f>Sheet1!$C$1</c:f>
              <c:strCache>
                <c:ptCount val="1"/>
                <c:pt idx="0">
                  <c:v>Strongly 
disagree</c:v>
                </c:pt>
              </c:strCache>
            </c:strRef>
          </c:tx>
          <c:spPr>
            <a:solidFill>
              <a:srgbClr val="953735"/>
            </a:solidFill>
          </c:spPr>
          <c:dLbls>
            <c:dLbl>
              <c:idx val="0"/>
              <c:spPr/>
              <c:txPr>
                <a:bodyPr rot="0" vert="horz"/>
                <a:lstStyle/>
                <a:p>
                  <a:pPr>
                    <a:defRPr sz="1200" b="1">
                      <a:solidFill>
                        <a:schemeClr val="bg1"/>
                      </a:solidFill>
                      <a:latin typeface="Arial" pitchFamily="34" charset="0"/>
                      <a:cs typeface="Arial" pitchFamily="34" charset="0"/>
                    </a:defRPr>
                  </a:pPr>
                  <a:endParaRPr lang="en-US"/>
                </a:p>
              </c:txPr>
            </c:dLbl>
            <c:dLbl>
              <c:idx val="1"/>
              <c:spPr/>
              <c:txPr>
                <a:bodyPr rot="0" vert="horz"/>
                <a:lstStyle/>
                <a:p>
                  <a:pPr>
                    <a:defRPr sz="1200" b="1">
                      <a:solidFill>
                        <a:schemeClr val="bg1"/>
                      </a:solidFill>
                      <a:latin typeface="Arial" pitchFamily="34" charset="0"/>
                      <a:cs typeface="Arial" pitchFamily="34" charset="0"/>
                    </a:defRPr>
                  </a:pPr>
                  <a:endParaRPr lang="en-US"/>
                </a:p>
              </c:txPr>
            </c:dLbl>
            <c:dLbl>
              <c:idx val="4"/>
              <c:spPr/>
              <c:txPr>
                <a:bodyPr rot="-5400000" vert="horz"/>
                <a:lstStyle/>
                <a:p>
                  <a:pPr>
                    <a:defRPr sz="1200" b="1">
                      <a:solidFill>
                        <a:schemeClr val="bg1"/>
                      </a:solidFill>
                      <a:latin typeface="Arial" pitchFamily="34" charset="0"/>
                      <a:cs typeface="Arial" pitchFamily="34" charset="0"/>
                    </a:defRPr>
                  </a:pPr>
                  <a:endParaRPr lang="en-US"/>
                </a:p>
              </c:txPr>
            </c:dLbl>
            <c:dLbl>
              <c:idx val="5"/>
              <c:spPr/>
              <c:txPr>
                <a:bodyPr rot="-5400000" vert="horz"/>
                <a:lstStyle/>
                <a:p>
                  <a:pPr>
                    <a:defRPr sz="1200" b="1">
                      <a:solidFill>
                        <a:schemeClr val="bg1"/>
                      </a:solidFill>
                      <a:latin typeface="Arial" pitchFamily="34" charset="0"/>
                      <a:cs typeface="Arial" pitchFamily="34" charset="0"/>
                    </a:defRPr>
                  </a:pPr>
                  <a:endParaRPr lang="en-US"/>
                </a:p>
              </c:txPr>
            </c:dLbl>
            <c:txPr>
              <a:bodyPr/>
              <a:lstStyle/>
              <a:p>
                <a:pPr>
                  <a:defRPr sz="1200" b="1">
                    <a:solidFill>
                      <a:schemeClr val="bg1"/>
                    </a:solidFill>
                    <a:latin typeface="Arial" pitchFamily="34" charset="0"/>
                    <a:cs typeface="Arial" pitchFamily="34" charset="0"/>
                  </a:defRPr>
                </a:pPr>
                <a:endParaRPr lang="en-US"/>
              </a:p>
            </c:txPr>
            <c:showVal val="1"/>
          </c:dLbls>
          <c:cat>
            <c:strRef>
              <c:f>Sheet1!$A$2:$A$4</c:f>
              <c:strCache>
                <c:ptCount val="3"/>
                <c:pt idx="0">
                  <c:v>It is acceptable to travel 40mph on urban roads with a speed limit of 30mph</c:v>
                </c:pt>
                <c:pt idx="1">
                  <c:v>It is acceptable to travel 25 mph on residential roads with a speed limit of 20 mph</c:v>
                </c:pt>
                <c:pt idx="2">
                  <c:v>It is acceptable to travel 80mph on motorways where the speed limit is 70mph</c:v>
                </c:pt>
              </c:strCache>
            </c:strRef>
          </c:cat>
          <c:val>
            <c:numRef>
              <c:f>Sheet1!$C$2:$C$4</c:f>
              <c:numCache>
                <c:formatCode>0%</c:formatCode>
                <c:ptCount val="3"/>
                <c:pt idx="0">
                  <c:v>0.48707478025700146</c:v>
                </c:pt>
                <c:pt idx="1">
                  <c:v>0.36440320609990068</c:v>
                </c:pt>
                <c:pt idx="2">
                  <c:v>0.27901807902880105</c:v>
                </c:pt>
              </c:numCache>
            </c:numRef>
          </c:val>
        </c:ser>
        <c:ser>
          <c:idx val="2"/>
          <c:order val="2"/>
          <c:tx>
            <c:strRef>
              <c:f>Sheet1!$D$1</c:f>
              <c:strCache>
                <c:ptCount val="1"/>
                <c:pt idx="0">
                  <c:v>Slightly 
disagree</c:v>
                </c:pt>
              </c:strCache>
            </c:strRef>
          </c:tx>
          <c:spPr>
            <a:solidFill>
              <a:srgbClr val="B24340"/>
            </a:solidFill>
          </c:spPr>
          <c:dLbls>
            <c:dLbl>
              <c:idx val="1"/>
              <c:spPr/>
              <c:txPr>
                <a:bodyPr rot="0" vert="horz"/>
                <a:lstStyle/>
                <a:p>
                  <a:pPr>
                    <a:defRPr sz="1200" b="1">
                      <a:solidFill>
                        <a:schemeClr val="bg1"/>
                      </a:solidFill>
                      <a:latin typeface="Arial" pitchFamily="34" charset="0"/>
                      <a:cs typeface="Arial" pitchFamily="34" charset="0"/>
                    </a:defRPr>
                  </a:pPr>
                  <a:endParaRPr lang="en-US"/>
                </a:p>
              </c:txPr>
            </c:dLbl>
            <c:dLbl>
              <c:idx val="2"/>
              <c:spPr/>
              <c:txPr>
                <a:bodyPr rot="0" vert="horz"/>
                <a:lstStyle/>
                <a:p>
                  <a:pPr>
                    <a:defRPr sz="1200" b="1">
                      <a:solidFill>
                        <a:schemeClr val="bg1"/>
                      </a:solidFill>
                      <a:latin typeface="Arial" pitchFamily="34" charset="0"/>
                      <a:cs typeface="Arial" pitchFamily="34" charset="0"/>
                    </a:defRPr>
                  </a:pPr>
                  <a:endParaRPr lang="en-US"/>
                </a:p>
              </c:txPr>
            </c:dLbl>
            <c:dLbl>
              <c:idx val="3"/>
              <c:spPr/>
              <c:txPr>
                <a:bodyPr rot="0" vert="horz"/>
                <a:lstStyle/>
                <a:p>
                  <a:pPr>
                    <a:defRPr sz="1200" b="1">
                      <a:solidFill>
                        <a:schemeClr val="bg1"/>
                      </a:solidFill>
                      <a:latin typeface="Arial" pitchFamily="34" charset="0"/>
                      <a:cs typeface="Arial" pitchFamily="34" charset="0"/>
                    </a:defRPr>
                  </a:pPr>
                  <a:endParaRPr lang="en-US"/>
                </a:p>
              </c:txPr>
            </c:dLbl>
            <c:dLbl>
              <c:idx val="4"/>
              <c:spPr/>
              <c:txPr>
                <a:bodyPr rot="-5400000" vert="horz"/>
                <a:lstStyle/>
                <a:p>
                  <a:pPr>
                    <a:defRPr sz="1200" b="1">
                      <a:solidFill>
                        <a:schemeClr val="bg1"/>
                      </a:solidFill>
                      <a:latin typeface="Arial" pitchFamily="34" charset="0"/>
                      <a:cs typeface="Arial" pitchFamily="34" charset="0"/>
                    </a:defRPr>
                  </a:pPr>
                  <a:endParaRPr lang="en-US"/>
                </a:p>
              </c:txPr>
            </c:dLbl>
            <c:dLbl>
              <c:idx val="5"/>
              <c:spPr/>
              <c:txPr>
                <a:bodyPr rot="-5400000" vert="horz"/>
                <a:lstStyle/>
                <a:p>
                  <a:pPr>
                    <a:defRPr sz="1200" b="1">
                      <a:solidFill>
                        <a:schemeClr val="bg1"/>
                      </a:solidFill>
                      <a:latin typeface="Arial" pitchFamily="34" charset="0"/>
                      <a:cs typeface="Arial" pitchFamily="34" charset="0"/>
                    </a:defRPr>
                  </a:pPr>
                  <a:endParaRPr lang="en-US"/>
                </a:p>
              </c:txPr>
            </c:dLbl>
            <c:txPr>
              <a:bodyPr/>
              <a:lstStyle/>
              <a:p>
                <a:pPr>
                  <a:defRPr sz="1200" b="1">
                    <a:solidFill>
                      <a:schemeClr val="bg1"/>
                    </a:solidFill>
                    <a:latin typeface="Arial" pitchFamily="34" charset="0"/>
                    <a:cs typeface="Arial" pitchFamily="34" charset="0"/>
                  </a:defRPr>
                </a:pPr>
                <a:endParaRPr lang="en-US"/>
              </a:p>
            </c:txPr>
            <c:showVal val="1"/>
          </c:dLbls>
          <c:cat>
            <c:strRef>
              <c:f>Sheet1!$A$2:$A$4</c:f>
              <c:strCache>
                <c:ptCount val="3"/>
                <c:pt idx="0">
                  <c:v>It is acceptable to travel 40mph on urban roads with a speed limit of 30mph</c:v>
                </c:pt>
                <c:pt idx="1">
                  <c:v>It is acceptable to travel 25 mph on residential roads with a speed limit of 20 mph</c:v>
                </c:pt>
                <c:pt idx="2">
                  <c:v>It is acceptable to travel 80mph on motorways where the speed limit is 70mph</c:v>
                </c:pt>
              </c:strCache>
            </c:strRef>
          </c:cat>
          <c:val>
            <c:numRef>
              <c:f>Sheet1!$D$2:$D$4</c:f>
              <c:numCache>
                <c:formatCode>0%</c:formatCode>
                <c:ptCount val="3"/>
                <c:pt idx="0">
                  <c:v>0.24011503942250043</c:v>
                </c:pt>
                <c:pt idx="1">
                  <c:v>0.25336380053990032</c:v>
                </c:pt>
                <c:pt idx="2">
                  <c:v>0.18631685038369999</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sz="1200" b="1">
                    <a:solidFill>
                      <a:schemeClr val="bg1">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Sheet1!$A$2:$A$4</c:f>
              <c:strCache>
                <c:ptCount val="3"/>
                <c:pt idx="0">
                  <c:v>It is acceptable to travel 40mph on urban roads with a speed limit of 30mph</c:v>
                </c:pt>
                <c:pt idx="1">
                  <c:v>It is acceptable to travel 25 mph on residential roads with a speed limit of 20 mph</c:v>
                </c:pt>
                <c:pt idx="2">
                  <c:v>It is acceptable to travel 80mph on motorways where the speed limit is 70mph</c:v>
                </c:pt>
              </c:strCache>
            </c:strRef>
          </c:cat>
          <c:val>
            <c:numRef>
              <c:f>Sheet1!$E$2:$E$4</c:f>
              <c:numCache>
                <c:formatCode>0%</c:formatCode>
                <c:ptCount val="3"/>
                <c:pt idx="0">
                  <c:v>0.12088362226970002</c:v>
                </c:pt>
                <c:pt idx="1">
                  <c:v>0.14876581757340049</c:v>
                </c:pt>
                <c:pt idx="2">
                  <c:v>0.14003758669210037</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sz="12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Sheet1!$A$2:$A$4</c:f>
              <c:strCache>
                <c:ptCount val="3"/>
                <c:pt idx="0">
                  <c:v>It is acceptable to travel 40mph on urban roads with a speed limit of 30mph</c:v>
                </c:pt>
                <c:pt idx="1">
                  <c:v>It is acceptable to travel 25 mph on residential roads with a speed limit of 20 mph</c:v>
                </c:pt>
                <c:pt idx="2">
                  <c:v>It is acceptable to travel 80mph on motorways where the speed limit is 70mph</c:v>
                </c:pt>
              </c:strCache>
            </c:strRef>
          </c:cat>
          <c:val>
            <c:numRef>
              <c:f>Sheet1!$F$2:$F$4</c:f>
              <c:numCache>
                <c:formatCode>0%</c:formatCode>
                <c:ptCount val="3"/>
                <c:pt idx="0">
                  <c:v>0.1023218689593</c:v>
                </c:pt>
                <c:pt idx="1">
                  <c:v>0.17320060966619999</c:v>
                </c:pt>
                <c:pt idx="2">
                  <c:v>0.26606438204389998</c:v>
                </c:pt>
              </c:numCache>
            </c:numRef>
          </c:val>
        </c:ser>
        <c:ser>
          <c:idx val="5"/>
          <c:order val="5"/>
          <c:tx>
            <c:strRef>
              <c:f>Sheet1!$G$1</c:f>
              <c:strCache>
                <c:ptCount val="1"/>
                <c:pt idx="0">
                  <c:v>Strongly 
agree</c:v>
                </c:pt>
              </c:strCache>
            </c:strRef>
          </c:tx>
          <c:spPr>
            <a:solidFill>
              <a:srgbClr val="4F6228"/>
            </a:solidFill>
          </c:spPr>
          <c:dLbls>
            <c:dLbl>
              <c:idx val="0"/>
              <c:spPr>
                <a:noFill/>
                <a:ln>
                  <a:noFill/>
                </a:ln>
                <a:effectLst/>
              </c:spPr>
              <c:txPr>
                <a:bodyPr rot="-5400000" vert="horz"/>
                <a:lstStyle/>
                <a:p>
                  <a:pPr algn="ctr">
                    <a:defRPr lang="en-GB" sz="1100" b="1" i="0" u="none" strike="noStrike" kern="1200" baseline="0">
                      <a:solidFill>
                        <a:prstClr val="white"/>
                      </a:solidFill>
                      <a:latin typeface="Arial" pitchFamily="34" charset="0"/>
                      <a:ea typeface="+mn-ea"/>
                      <a:cs typeface="Arial" pitchFamily="34" charset="0"/>
                    </a:defRPr>
                  </a:pPr>
                  <a:endParaRPr lang="en-US"/>
                </a:p>
              </c:txPr>
            </c:dLbl>
            <c:dLbl>
              <c:idx val="1"/>
              <c:spPr>
                <a:noFill/>
                <a:ln>
                  <a:noFill/>
                </a:ln>
                <a:effectLst/>
              </c:spPr>
              <c:txPr>
                <a:bodyPr rot="-5400000" vert="horz"/>
                <a:lstStyle/>
                <a:p>
                  <a:pPr>
                    <a:defRPr lang="en-GB" sz="1100" b="1">
                      <a:solidFill>
                        <a:schemeClr val="bg1"/>
                      </a:solidFill>
                      <a:latin typeface="Arial" pitchFamily="34" charset="0"/>
                      <a:cs typeface="Arial" pitchFamily="34" charset="0"/>
                    </a:defRPr>
                  </a:pPr>
                  <a:endParaRPr lang="en-US"/>
                </a:p>
              </c:txPr>
            </c:dLbl>
            <c:spPr>
              <a:noFill/>
              <a:ln>
                <a:noFill/>
              </a:ln>
              <a:effectLst/>
            </c:spPr>
            <c:txPr>
              <a:bodyPr/>
              <a:lstStyle/>
              <a:p>
                <a:pPr>
                  <a:defRPr lang="en-GB" sz="14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Sheet1!$A$2:$A$4</c:f>
              <c:strCache>
                <c:ptCount val="3"/>
                <c:pt idx="0">
                  <c:v>It is acceptable to travel 40mph on urban roads with a speed limit of 30mph</c:v>
                </c:pt>
                <c:pt idx="1">
                  <c:v>It is acceptable to travel 25 mph on residential roads with a speed limit of 20 mph</c:v>
                </c:pt>
                <c:pt idx="2">
                  <c:v>It is acceptable to travel 80mph on motorways where the speed limit is 70mph</c:v>
                </c:pt>
              </c:strCache>
            </c:strRef>
          </c:cat>
          <c:val>
            <c:numRef>
              <c:f>Sheet1!$G$2:$G$4</c:f>
              <c:numCache>
                <c:formatCode>0%</c:formatCode>
                <c:ptCount val="3"/>
                <c:pt idx="0">
                  <c:v>4.2360477821630285E-2</c:v>
                </c:pt>
                <c:pt idx="1">
                  <c:v>5.3839711786269957E-2</c:v>
                </c:pt>
                <c:pt idx="2">
                  <c:v>0.12286228007920028</c:v>
                </c:pt>
              </c:numCache>
            </c:numRef>
          </c:val>
        </c:ser>
        <c:gapWidth val="63"/>
        <c:overlap val="100"/>
        <c:axId val="158187904"/>
        <c:axId val="158189440"/>
      </c:barChart>
      <c:catAx>
        <c:axId val="158187904"/>
        <c:scaling>
          <c:orientation val="minMax"/>
        </c:scaling>
        <c:axPos val="l"/>
        <c:numFmt formatCode="General" sourceLinked="1"/>
        <c:tickLblPos val="nextTo"/>
        <c:spPr>
          <a:ln>
            <a:noFill/>
          </a:ln>
        </c:spPr>
        <c:txPr>
          <a:bodyPr/>
          <a:lstStyle/>
          <a:p>
            <a:pPr>
              <a:defRPr lang="en-GB" sz="1400" b="1">
                <a:solidFill>
                  <a:srgbClr val="000000"/>
                </a:solidFill>
                <a:latin typeface="Arial" pitchFamily="34" charset="0"/>
                <a:cs typeface="Arial" pitchFamily="34" charset="0"/>
              </a:defRPr>
            </a:pPr>
            <a:endParaRPr lang="en-US"/>
          </a:p>
        </c:txPr>
        <c:crossAx val="158189440"/>
        <c:crosses val="autoZero"/>
        <c:auto val="1"/>
        <c:lblAlgn val="ctr"/>
        <c:lblOffset val="100"/>
      </c:catAx>
      <c:valAx>
        <c:axId val="158189440"/>
        <c:scaling>
          <c:orientation val="minMax"/>
        </c:scaling>
        <c:delete val="1"/>
        <c:axPos val="b"/>
        <c:numFmt formatCode="0%" sourceLinked="1"/>
        <c:tickLblPos val="none"/>
        <c:crossAx val="158187904"/>
        <c:crosses val="autoZero"/>
        <c:crossBetween val="between"/>
      </c:valAx>
      <c:spPr>
        <a:noFill/>
        <a:ln w="25399">
          <a:noFill/>
        </a:ln>
      </c:spPr>
    </c:plotArea>
    <c:legend>
      <c:legendPos val="t"/>
      <c:layout>
        <c:manualLayout>
          <c:xMode val="edge"/>
          <c:yMode val="edge"/>
          <c:x val="1.0827004754237366E-2"/>
          <c:y val="4.6746344031007178E-2"/>
          <c:w val="0.97565937226150334"/>
          <c:h val="9.1917594624388879E-2"/>
        </c:manualLayout>
      </c:layout>
      <c:txPr>
        <a:bodyPr/>
        <a:lstStyle/>
        <a:p>
          <a:pPr>
            <a:defRPr lang="en-GB" sz="11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6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dLbls>
            <c:showVal val="1"/>
          </c:dLbls>
          <c:cat>
            <c:strRef>
              <c:f>Sheet1!$A$2:$A$18</c:f>
              <c:strCache>
                <c:ptCount val="17"/>
                <c:pt idx="0">
                  <c:v>Other</c:v>
                </c:pt>
                <c:pt idx="1">
                  <c:v>Taking photos or recording videos inside car</c:v>
                </c:pt>
                <c:pt idx="2">
                  <c:v>Putting make up on / shaving</c:v>
                </c:pt>
                <c:pt idx="3">
                  <c:v>Taking photos or recording videos of the surroundings</c:v>
                </c:pt>
                <c:pt idx="4">
                  <c:v>Video playing in the car</c:v>
                </c:pt>
                <c:pt idx="5">
                  <c:v>Playing loud music</c:v>
                </c:pt>
                <c:pt idx="6">
                  <c:v>Looking at or reading a map</c:v>
                </c:pt>
                <c:pt idx="7">
                  <c:v>Using a mobile phone</c:v>
                </c:pt>
                <c:pt idx="8">
                  <c:v>Eating / drinking</c:v>
                </c:pt>
                <c:pt idx="9">
                  <c:v>Mobile ringing</c:v>
                </c:pt>
                <c:pt idx="10">
                  <c:v>Changing CD, track or radio station</c:v>
                </c:pt>
                <c:pt idx="11">
                  <c:v>Looking at or programming a SatNav</c:v>
                </c:pt>
                <c:pt idx="12">
                  <c:v>Other things on my mind</c:v>
                </c:pt>
                <c:pt idx="13">
                  <c:v>Reaching for something</c:v>
                </c:pt>
                <c:pt idx="14">
                  <c:v>Something interesting outside of the car</c:v>
                </c:pt>
                <c:pt idx="15">
                  <c:v>Other passengers in the car (e.g. talking)</c:v>
                </c:pt>
                <c:pt idx="16">
                  <c:v>Tiredness</c:v>
                </c:pt>
              </c:strCache>
            </c:strRef>
          </c:cat>
          <c:val>
            <c:numRef>
              <c:f>Sheet1!$B$2:$B$18</c:f>
              <c:numCache>
                <c:formatCode>0%</c:formatCode>
                <c:ptCount val="17"/>
                <c:pt idx="0">
                  <c:v>1.648633243399E-2</c:v>
                </c:pt>
                <c:pt idx="1">
                  <c:v>3.1297950524230116E-2</c:v>
                </c:pt>
                <c:pt idx="2">
                  <c:v>3.4678551911360003E-2</c:v>
                </c:pt>
                <c:pt idx="3">
                  <c:v>3.8733155722650042E-2</c:v>
                </c:pt>
                <c:pt idx="4">
                  <c:v>4.0000000000000022E-2</c:v>
                </c:pt>
                <c:pt idx="5">
                  <c:v>0.10334018889630001</c:v>
                </c:pt>
                <c:pt idx="6">
                  <c:v>0.10855513708730002</c:v>
                </c:pt>
                <c:pt idx="7">
                  <c:v>0.11</c:v>
                </c:pt>
                <c:pt idx="8">
                  <c:v>0.17</c:v>
                </c:pt>
                <c:pt idx="9">
                  <c:v>0.18000000000000024</c:v>
                </c:pt>
                <c:pt idx="10">
                  <c:v>0.24950621201080053</c:v>
                </c:pt>
                <c:pt idx="11">
                  <c:v>0.25</c:v>
                </c:pt>
                <c:pt idx="12">
                  <c:v>0.26349676231290137</c:v>
                </c:pt>
                <c:pt idx="13">
                  <c:v>0.31004991325060166</c:v>
                </c:pt>
                <c:pt idx="14">
                  <c:v>0.37157702185690089</c:v>
                </c:pt>
                <c:pt idx="15">
                  <c:v>0.38971282359040155</c:v>
                </c:pt>
                <c:pt idx="16">
                  <c:v>0.40337718365039998</c:v>
                </c:pt>
              </c:numCache>
            </c:numRef>
          </c:val>
        </c:ser>
        <c:gapWidth val="59"/>
        <c:axId val="158130944"/>
        <c:axId val="158132480"/>
      </c:barChart>
      <c:catAx>
        <c:axId val="158130944"/>
        <c:scaling>
          <c:orientation val="minMax"/>
        </c:scaling>
        <c:axPos val="l"/>
        <c:tickLblPos val="nextTo"/>
        <c:spPr>
          <a:ln>
            <a:noFill/>
          </a:ln>
        </c:spPr>
        <c:txPr>
          <a:bodyPr/>
          <a:lstStyle/>
          <a:p>
            <a:pPr>
              <a:defRPr sz="1200">
                <a:solidFill>
                  <a:srgbClr val="000000"/>
                </a:solidFill>
              </a:defRPr>
            </a:pPr>
            <a:endParaRPr lang="en-US"/>
          </a:p>
        </c:txPr>
        <c:crossAx val="158132480"/>
        <c:crosses val="autoZero"/>
        <c:auto val="1"/>
        <c:lblAlgn val="ctr"/>
        <c:lblOffset val="100"/>
      </c:catAx>
      <c:valAx>
        <c:axId val="158132480"/>
        <c:scaling>
          <c:orientation val="minMax"/>
        </c:scaling>
        <c:delete val="1"/>
        <c:axPos val="b"/>
        <c:numFmt formatCode="0%" sourceLinked="1"/>
        <c:tickLblPos val="none"/>
        <c:crossAx val="158130944"/>
        <c:crosses val="autoZero"/>
        <c:crossBetween val="between"/>
      </c:valAx>
    </c:plotArea>
    <c:plotVisOnly val="1"/>
  </c:chart>
  <c:txPr>
    <a:bodyPr/>
    <a:lstStyle/>
    <a:p>
      <a:pPr>
        <a:defRPr sz="1400">
          <a:latin typeface="Arial" pitchFamily="34" charset="0"/>
          <a:cs typeface="Arial" pitchFamily="34" charset="0"/>
        </a:defRPr>
      </a:pPr>
      <a:endParaRPr lang="en-US"/>
    </a:p>
  </c:txPr>
  <c:externalData r:id="rId1"/>
</c:chartSpace>
</file>

<file path=ppt/charts/chart6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spPr>
            <a:solidFill>
              <a:schemeClr val="tx1">
                <a:lumMod val="75000"/>
                <a:lumOff val="25000"/>
              </a:schemeClr>
            </a:solidFill>
          </c:spPr>
          <c:dLbls>
            <c:txPr>
              <a:bodyPr/>
              <a:lstStyle/>
              <a:p>
                <a:pPr>
                  <a:defRPr sz="1400">
                    <a:solidFill>
                      <a:srgbClr val="000000"/>
                    </a:solidFill>
                  </a:defRPr>
                </a:pPr>
                <a:endParaRPr lang="en-US"/>
              </a:p>
            </c:txPr>
            <c:showVal val="1"/>
          </c:dLbls>
          <c:cat>
            <c:strRef>
              <c:f>Sheet1!$A$2:$A$10</c:f>
              <c:strCache>
                <c:ptCount val="9"/>
                <c:pt idx="0">
                  <c:v>Don't know</c:v>
                </c:pt>
                <c:pt idx="1">
                  <c:v>Other</c:v>
                </c:pt>
                <c:pt idx="2">
                  <c:v>Conversation I had before getting in the car</c:v>
                </c:pt>
                <c:pt idx="3">
                  <c:v>Personal finances</c:v>
                </c:pt>
                <c:pt idx="4">
                  <c:v>Something interesting on the radio</c:v>
                </c:pt>
                <c:pt idx="5">
                  <c:v>Work pressures</c:v>
                </c:pt>
                <c:pt idx="6">
                  <c:v>Planning what to do when I get out of the car</c:v>
                </c:pt>
                <c:pt idx="7">
                  <c:v>Worrying about being late</c:v>
                </c:pt>
                <c:pt idx="8">
                  <c:v>Family life</c:v>
                </c:pt>
              </c:strCache>
            </c:strRef>
          </c:cat>
          <c:val>
            <c:numRef>
              <c:f>Sheet1!$B$2:$B$10</c:f>
              <c:numCache>
                <c:formatCode>0%</c:formatCode>
                <c:ptCount val="9"/>
                <c:pt idx="0">
                  <c:v>0.12504325610650024</c:v>
                </c:pt>
                <c:pt idx="1">
                  <c:v>2.630795806702008E-2</c:v>
                </c:pt>
                <c:pt idx="2">
                  <c:v>5.3244559065899762E-2</c:v>
                </c:pt>
                <c:pt idx="3">
                  <c:v>6.392113044587E-2</c:v>
                </c:pt>
                <c:pt idx="4">
                  <c:v>0.1174827828191</c:v>
                </c:pt>
                <c:pt idx="5">
                  <c:v>0.13089188160080001</c:v>
                </c:pt>
                <c:pt idx="6">
                  <c:v>0.13283549412140075</c:v>
                </c:pt>
                <c:pt idx="7">
                  <c:v>0.15877433920840045</c:v>
                </c:pt>
                <c:pt idx="8">
                  <c:v>0.19149859856500051</c:v>
                </c:pt>
              </c:numCache>
            </c:numRef>
          </c:val>
        </c:ser>
        <c:gapWidth val="88"/>
        <c:axId val="158443776"/>
        <c:axId val="158461952"/>
      </c:barChart>
      <c:catAx>
        <c:axId val="158443776"/>
        <c:scaling>
          <c:orientation val="minMax"/>
        </c:scaling>
        <c:axPos val="l"/>
        <c:tickLblPos val="nextTo"/>
        <c:spPr>
          <a:ln>
            <a:noFill/>
          </a:ln>
        </c:spPr>
        <c:txPr>
          <a:bodyPr/>
          <a:lstStyle/>
          <a:p>
            <a:pPr>
              <a:defRPr>
                <a:solidFill>
                  <a:srgbClr val="000000"/>
                </a:solidFill>
              </a:defRPr>
            </a:pPr>
            <a:endParaRPr lang="en-US"/>
          </a:p>
        </c:txPr>
        <c:crossAx val="158461952"/>
        <c:crosses val="autoZero"/>
        <c:auto val="1"/>
        <c:lblAlgn val="ctr"/>
        <c:lblOffset val="100"/>
      </c:catAx>
      <c:valAx>
        <c:axId val="158461952"/>
        <c:scaling>
          <c:orientation val="minMax"/>
          <c:max val="0.25"/>
          <c:min val="0"/>
        </c:scaling>
        <c:delete val="1"/>
        <c:axPos val="b"/>
        <c:numFmt formatCode="0%" sourceLinked="1"/>
        <c:tickLblPos val="none"/>
        <c:crossAx val="158443776"/>
        <c:crosses val="autoZero"/>
        <c:crossBetween val="between"/>
      </c:valAx>
    </c:plotArea>
    <c:plotVisOnly val="1"/>
  </c:chart>
  <c:txPr>
    <a:bodyPr/>
    <a:lstStyle/>
    <a:p>
      <a:pPr>
        <a:defRPr sz="1200">
          <a:latin typeface="Arial" pitchFamily="34" charset="0"/>
          <a:cs typeface="Arial" pitchFamily="34" charset="0"/>
        </a:defRPr>
      </a:pPr>
      <a:endParaRPr lang="en-US"/>
    </a:p>
  </c:txPr>
  <c:externalData r:id="rId1"/>
</c:chartSpace>
</file>

<file path=ppt/charts/chart6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256335615063983"/>
          <c:y val="0.10693597692540729"/>
          <c:w val="0.67346998576534756"/>
          <c:h val="0.79113051948937763"/>
        </c:manualLayout>
      </c:layout>
      <c:barChart>
        <c:barDir val="bar"/>
        <c:grouping val="percentStacked"/>
        <c:ser>
          <c:idx val="0"/>
          <c:order val="0"/>
          <c:tx>
            <c:strRef>
              <c:f>Sheet1!$B$1</c:f>
              <c:strCache>
                <c:ptCount val="1"/>
                <c:pt idx="0">
                  <c:v>Don't know</c:v>
                </c:pt>
              </c:strCache>
            </c:strRef>
          </c:tx>
          <c:spPr>
            <a:solidFill>
              <a:schemeClr val="bg1">
                <a:lumMod val="50000"/>
              </a:schemeClr>
            </a:solidFill>
          </c:spPr>
          <c:dLbls>
            <c:delete val="1"/>
          </c:dLbls>
          <c:cat>
            <c:strRef>
              <c:f>Sheet1!$A$2:$A$9</c:f>
              <c:strCache>
                <c:ptCount val="7"/>
                <c:pt idx="0">
                  <c:v>Driving standards are better today than they used to be</c:v>
                </c:pt>
                <c:pt idx="1">
                  <c:v>Drivers are more safety conscious today than they used to be</c:v>
                </c:pt>
                <c:pt idx="2">
                  <c:v>Roads are safer today than they used to be</c:v>
                </c:pt>
                <c:pt idx="3">
                  <c:v>The management of roads and traffic is better than it used to be</c:v>
                </c:pt>
                <c:pt idx="4">
                  <c:v>The authorities are more interested in road safety than they used to be</c:v>
                </c:pt>
                <c:pt idx="5">
                  <c:v>Driver assistance technologies are making roads safer</c:v>
                </c:pt>
                <c:pt idx="6">
                  <c:v>Cars are safer today than they used to be</c:v>
                </c:pt>
              </c:strCache>
            </c:strRef>
          </c:cat>
          <c:val>
            <c:numRef>
              <c:f>Sheet1!$B$2:$B$9</c:f>
              <c:numCache>
                <c:formatCode>0%</c:formatCode>
                <c:ptCount val="7"/>
                <c:pt idx="0">
                  <c:v>2.5635036951510086E-2</c:v>
                </c:pt>
                <c:pt idx="1">
                  <c:v>2.0319483498789988E-2</c:v>
                </c:pt>
                <c:pt idx="2">
                  <c:v>1.6187920531589999E-2</c:v>
                </c:pt>
                <c:pt idx="3">
                  <c:v>2.5996396289930002E-2</c:v>
                </c:pt>
                <c:pt idx="4">
                  <c:v>3.1153460851870002E-2</c:v>
                </c:pt>
                <c:pt idx="5">
                  <c:v>3.677138298684015E-2</c:v>
                </c:pt>
                <c:pt idx="6">
                  <c:v>1.0928743966469999E-2</c:v>
                </c:pt>
              </c:numCache>
            </c:numRef>
          </c:val>
        </c:ser>
        <c:ser>
          <c:idx val="1"/>
          <c:order val="1"/>
          <c:tx>
            <c:strRef>
              <c:f>Sheet1!$C$1</c:f>
              <c:strCache>
                <c:ptCount val="1"/>
                <c:pt idx="0">
                  <c:v>Disagree strongly</c:v>
                </c:pt>
              </c:strCache>
            </c:strRef>
          </c:tx>
          <c:spPr>
            <a:solidFill>
              <a:srgbClr val="C00000"/>
            </a:solidFill>
          </c:spPr>
          <c:dLbls>
            <c:dLbl>
              <c:idx val="4"/>
              <c:spPr/>
              <c:txPr>
                <a:bodyPr rot="-5400000" vert="horz"/>
                <a:lstStyle/>
                <a:p>
                  <a:pPr>
                    <a:defRPr sz="1100" b="1">
                      <a:solidFill>
                        <a:schemeClr val="bg1"/>
                      </a:solidFill>
                      <a:latin typeface="Arial" pitchFamily="34" charset="0"/>
                      <a:cs typeface="Arial" pitchFamily="34" charset="0"/>
                    </a:defRPr>
                  </a:pPr>
                  <a:endParaRPr lang="en-US"/>
                </a:p>
              </c:txPr>
            </c:dLbl>
            <c:dLbl>
              <c:idx val="5"/>
              <c:spPr/>
              <c:txPr>
                <a:bodyPr rot="-5400000" vert="horz"/>
                <a:lstStyle/>
                <a:p>
                  <a:pPr>
                    <a:defRPr sz="1100" b="1">
                      <a:solidFill>
                        <a:schemeClr val="bg1"/>
                      </a:solidFill>
                      <a:latin typeface="Arial" pitchFamily="34" charset="0"/>
                      <a:cs typeface="Arial" pitchFamily="34" charset="0"/>
                    </a:defRPr>
                  </a:pPr>
                  <a:endParaRPr lang="en-US"/>
                </a:p>
              </c:txPr>
            </c:dLbl>
            <c:dLbl>
              <c:idx val="6"/>
              <c:delete val="1"/>
            </c:dLbl>
            <c:txPr>
              <a:bodyPr/>
              <a:lstStyle/>
              <a:p>
                <a:pPr>
                  <a:defRPr sz="1100" b="1">
                    <a:solidFill>
                      <a:schemeClr val="bg1"/>
                    </a:solidFill>
                    <a:latin typeface="Arial" pitchFamily="34" charset="0"/>
                    <a:cs typeface="Arial" pitchFamily="34" charset="0"/>
                  </a:defRPr>
                </a:pPr>
                <a:endParaRPr lang="en-US"/>
              </a:p>
            </c:txPr>
            <c:showVal val="1"/>
          </c:dLbls>
          <c:cat>
            <c:strRef>
              <c:f>Sheet1!$A$2:$A$9</c:f>
              <c:strCache>
                <c:ptCount val="7"/>
                <c:pt idx="0">
                  <c:v>Driving standards are better today than they used to be</c:v>
                </c:pt>
                <c:pt idx="1">
                  <c:v>Drivers are more safety conscious today than they used to be</c:v>
                </c:pt>
                <c:pt idx="2">
                  <c:v>Roads are safer today than they used to be</c:v>
                </c:pt>
                <c:pt idx="3">
                  <c:v>The management of roads and traffic is better than it used to be</c:v>
                </c:pt>
                <c:pt idx="4">
                  <c:v>The authorities are more interested in road safety than they used to be</c:v>
                </c:pt>
                <c:pt idx="5">
                  <c:v>Driver assistance technologies are making roads safer</c:v>
                </c:pt>
                <c:pt idx="6">
                  <c:v>Cars are safer today than they used to be</c:v>
                </c:pt>
              </c:strCache>
            </c:strRef>
          </c:cat>
          <c:val>
            <c:numRef>
              <c:f>Sheet1!$C$2:$C$9</c:f>
              <c:numCache>
                <c:formatCode>0%</c:formatCode>
                <c:ptCount val="7"/>
                <c:pt idx="0">
                  <c:v>0.12778910546960001</c:v>
                </c:pt>
                <c:pt idx="1">
                  <c:v>9.1828381636300013E-2</c:v>
                </c:pt>
                <c:pt idx="2">
                  <c:v>8.1725623542200476E-2</c:v>
                </c:pt>
                <c:pt idx="3">
                  <c:v>5.5599834039700133E-2</c:v>
                </c:pt>
                <c:pt idx="4">
                  <c:v>3.7996808705270092E-2</c:v>
                </c:pt>
                <c:pt idx="5">
                  <c:v>2.3864862190859999E-2</c:v>
                </c:pt>
                <c:pt idx="6">
                  <c:v>1.055013842297E-2</c:v>
                </c:pt>
              </c:numCache>
            </c:numRef>
          </c:val>
        </c:ser>
        <c:ser>
          <c:idx val="2"/>
          <c:order val="2"/>
          <c:tx>
            <c:strRef>
              <c:f>Sheet1!$D$1</c:f>
              <c:strCache>
                <c:ptCount val="1"/>
                <c:pt idx="0">
                  <c:v>Disagree slightly</c:v>
                </c:pt>
              </c:strCache>
            </c:strRef>
          </c:tx>
          <c:spPr>
            <a:solidFill>
              <a:schemeClr val="accent6">
                <a:lumMod val="50000"/>
                <a:lumOff val="50000"/>
              </a:schemeClr>
            </a:solidFill>
          </c:spPr>
          <c:dLbls>
            <c:txPr>
              <a:bodyPr/>
              <a:lstStyle/>
              <a:p>
                <a:pPr>
                  <a:defRPr sz="1100" b="1">
                    <a:solidFill>
                      <a:schemeClr val="bg1"/>
                    </a:solidFill>
                    <a:latin typeface="Arial" pitchFamily="34" charset="0"/>
                    <a:cs typeface="Arial" pitchFamily="34" charset="0"/>
                  </a:defRPr>
                </a:pPr>
                <a:endParaRPr lang="en-US"/>
              </a:p>
            </c:txPr>
            <c:showVal val="1"/>
          </c:dLbls>
          <c:cat>
            <c:strRef>
              <c:f>Sheet1!$A$2:$A$9</c:f>
              <c:strCache>
                <c:ptCount val="7"/>
                <c:pt idx="0">
                  <c:v>Driving standards are better today than they used to be</c:v>
                </c:pt>
                <c:pt idx="1">
                  <c:v>Drivers are more safety conscious today than they used to be</c:v>
                </c:pt>
                <c:pt idx="2">
                  <c:v>Roads are safer today than they used to be</c:v>
                </c:pt>
                <c:pt idx="3">
                  <c:v>The management of roads and traffic is better than it used to be</c:v>
                </c:pt>
                <c:pt idx="4">
                  <c:v>The authorities are more interested in road safety than they used to be</c:v>
                </c:pt>
                <c:pt idx="5">
                  <c:v>Driver assistance technologies are making roads safer</c:v>
                </c:pt>
                <c:pt idx="6">
                  <c:v>Cars are safer today than they used to be</c:v>
                </c:pt>
              </c:strCache>
            </c:strRef>
          </c:cat>
          <c:val>
            <c:numRef>
              <c:f>Sheet1!$D$2:$D$9</c:f>
              <c:numCache>
                <c:formatCode>0%</c:formatCode>
                <c:ptCount val="7"/>
                <c:pt idx="0">
                  <c:v>0.26476917220540008</c:v>
                </c:pt>
                <c:pt idx="1">
                  <c:v>0.23694547164190086</c:v>
                </c:pt>
                <c:pt idx="2">
                  <c:v>0.17402966438289999</c:v>
                </c:pt>
                <c:pt idx="3">
                  <c:v>0.15363653445420047</c:v>
                </c:pt>
                <c:pt idx="4">
                  <c:v>0.11147409044150022</c:v>
                </c:pt>
                <c:pt idx="5">
                  <c:v>6.7109418058080003E-2</c:v>
                </c:pt>
                <c:pt idx="6">
                  <c:v>2.801083589101E-2</c:v>
                </c:pt>
              </c:numCache>
            </c:numRef>
          </c:val>
        </c:ser>
        <c:ser>
          <c:idx val="3"/>
          <c:order val="3"/>
          <c:tx>
            <c:strRef>
              <c:f>Sheet1!$E$1</c:f>
              <c:strCache>
                <c:ptCount val="1"/>
                <c:pt idx="0">
                  <c:v>Neither/ Nor</c:v>
                </c:pt>
              </c:strCache>
            </c:strRef>
          </c:tx>
          <c:spPr>
            <a:solidFill>
              <a:schemeClr val="tx1">
                <a:lumMod val="25000"/>
                <a:lumOff val="75000"/>
              </a:schemeClr>
            </a:solidFill>
          </c:spPr>
          <c:dLbls>
            <c:dLbl>
              <c:idx val="0"/>
              <c:layout>
                <c:manualLayout>
                  <c:x val="5.0498614182932517E-3"/>
                  <c:y val="1.7645137508516347E-3"/>
                </c:manualLayout>
              </c:layout>
              <c:dLblPos val="ctr"/>
              <c:showVal val="1"/>
              <c:extLst>
                <c:ext xmlns:c15="http://schemas.microsoft.com/office/drawing/2012/chart" uri="{CE6537A1-D6FC-4f65-9D91-7224C49458BB}"/>
              </c:extLst>
            </c:dLbl>
            <c:dLbl>
              <c:idx val="1"/>
              <c:layout>
                <c:manualLayout>
                  <c:x val="3.2360154763076011E-3"/>
                  <c:y val="-9.8023513138991862E-17"/>
                </c:manualLayout>
              </c:layout>
              <c:dLblPos val="ctr"/>
              <c:showVal val="1"/>
              <c:extLst>
                <c:ext xmlns:c15="http://schemas.microsoft.com/office/drawing/2012/chart" uri="{CE6537A1-D6FC-4f65-9D91-7224C49458BB}"/>
              </c:extLst>
            </c:dLbl>
            <c:spPr>
              <a:noFill/>
              <a:ln>
                <a:noFill/>
              </a:ln>
              <a:effectLst/>
            </c:spPr>
            <c:txPr>
              <a:bodyPr/>
              <a:lstStyle/>
              <a:p>
                <a:pPr>
                  <a:defRPr lang="en-GB" sz="1100" b="1">
                    <a:solidFill>
                      <a:schemeClr val="tx1"/>
                    </a:solidFill>
                    <a:latin typeface="Arial" pitchFamily="34" charset="0"/>
                    <a:cs typeface="Arial" pitchFamily="34" charset="0"/>
                  </a:defRPr>
                </a:pPr>
                <a:endParaRPr lang="en-US"/>
              </a:p>
            </c:txPr>
            <c:dLblPos val="ctr"/>
            <c:showVal val="1"/>
            <c:extLst>
              <c:ext xmlns:c15="http://schemas.microsoft.com/office/drawing/2012/chart" uri="{CE6537A1-D6FC-4f65-9D91-7224C49458BB}">
                <c15:showLeaderLines val="0"/>
              </c:ext>
            </c:extLst>
          </c:dLbls>
          <c:cat>
            <c:strRef>
              <c:f>Sheet1!$A$2:$A$9</c:f>
              <c:strCache>
                <c:ptCount val="7"/>
                <c:pt idx="0">
                  <c:v>Driving standards are better today than they used to be</c:v>
                </c:pt>
                <c:pt idx="1">
                  <c:v>Drivers are more safety conscious today than they used to be</c:v>
                </c:pt>
                <c:pt idx="2">
                  <c:v>Roads are safer today than they used to be</c:v>
                </c:pt>
                <c:pt idx="3">
                  <c:v>The management of roads and traffic is better than it used to be</c:v>
                </c:pt>
                <c:pt idx="4">
                  <c:v>The authorities are more interested in road safety than they used to be</c:v>
                </c:pt>
                <c:pt idx="5">
                  <c:v>Driver assistance technologies are making roads safer</c:v>
                </c:pt>
                <c:pt idx="6">
                  <c:v>Cars are safer today than they used to be</c:v>
                </c:pt>
              </c:strCache>
            </c:strRef>
          </c:cat>
          <c:val>
            <c:numRef>
              <c:f>Sheet1!$E$2:$E$9</c:f>
              <c:numCache>
                <c:formatCode>0%</c:formatCode>
                <c:ptCount val="7"/>
                <c:pt idx="0">
                  <c:v>0.26093162319590002</c:v>
                </c:pt>
                <c:pt idx="1">
                  <c:v>0.27283035534660038</c:v>
                </c:pt>
                <c:pt idx="2">
                  <c:v>0.2671338742971</c:v>
                </c:pt>
                <c:pt idx="3">
                  <c:v>0.31826911158109999</c:v>
                </c:pt>
                <c:pt idx="4">
                  <c:v>0.35027023858209999</c:v>
                </c:pt>
                <c:pt idx="5">
                  <c:v>0.24344143331690113</c:v>
                </c:pt>
                <c:pt idx="6">
                  <c:v>0.11499405490170024</c:v>
                </c:pt>
              </c:numCache>
            </c:numRef>
          </c:val>
        </c:ser>
        <c:ser>
          <c:idx val="4"/>
          <c:order val="4"/>
          <c:tx>
            <c:strRef>
              <c:f>Sheet1!$F$1</c:f>
              <c:strCache>
                <c:ptCount val="1"/>
                <c:pt idx="0">
                  <c:v>Agree slightly</c:v>
                </c:pt>
              </c:strCache>
            </c:strRef>
          </c:tx>
          <c:spPr>
            <a:solidFill>
              <a:schemeClr val="accent5">
                <a:lumMod val="50000"/>
                <a:lumOff val="50000"/>
              </a:schemeClr>
            </a:solidFill>
          </c:spPr>
          <c:dLbls>
            <c:dLbl>
              <c:idx val="0"/>
              <c:layout>
                <c:manualLayout>
                  <c:x val="1.9522632405923241E-3"/>
                  <c:y val="1.4913520425331541E-3"/>
                </c:manualLayout>
              </c:layout>
              <c:dLblPos val="ctr"/>
              <c:showVal val="1"/>
              <c:extLst>
                <c:ext xmlns:c15="http://schemas.microsoft.com/office/drawing/2012/chart" uri="{CE6537A1-D6FC-4f65-9D91-7224C49458BB}"/>
              </c:extLst>
            </c:dLbl>
            <c:dLbl>
              <c:idx val="1"/>
              <c:layout>
                <c:manualLayout>
                  <c:x val="5.015216563239E-3"/>
                  <c:y val="3.5892949278778687E-7"/>
                </c:manualLayout>
              </c:layout>
              <c:dLblPos val="ctr"/>
              <c:showVal val="1"/>
              <c:extLst>
                <c:ext xmlns:c15="http://schemas.microsoft.com/office/drawing/2012/chart" uri="{CE6537A1-D6FC-4f65-9D91-7224C49458BB}"/>
              </c:extLst>
            </c:dLbl>
            <c:spPr>
              <a:noFill/>
              <a:ln>
                <a:noFill/>
              </a:ln>
              <a:effectLst/>
            </c:spPr>
            <c:txPr>
              <a:bodyPr/>
              <a:lstStyle/>
              <a:p>
                <a:pPr>
                  <a:defRPr lang="en-GB" sz="1100" b="1">
                    <a:solidFill>
                      <a:schemeClr val="bg1"/>
                    </a:solidFill>
                    <a:latin typeface="Arial" pitchFamily="34" charset="0"/>
                    <a:cs typeface="Arial" pitchFamily="34" charset="0"/>
                  </a:defRPr>
                </a:pPr>
                <a:endParaRPr lang="en-US"/>
              </a:p>
            </c:txPr>
            <c:dLblPos val="ctr"/>
            <c:showVal val="1"/>
            <c:extLst>
              <c:ext xmlns:c15="http://schemas.microsoft.com/office/drawing/2012/chart" uri="{CE6537A1-D6FC-4f65-9D91-7224C49458BB}">
                <c15:showLeaderLines val="0"/>
              </c:ext>
            </c:extLst>
          </c:dLbls>
          <c:cat>
            <c:strRef>
              <c:f>Sheet1!$A$2:$A$9</c:f>
              <c:strCache>
                <c:ptCount val="7"/>
                <c:pt idx="0">
                  <c:v>Driving standards are better today than they used to be</c:v>
                </c:pt>
                <c:pt idx="1">
                  <c:v>Drivers are more safety conscious today than they used to be</c:v>
                </c:pt>
                <c:pt idx="2">
                  <c:v>Roads are safer today than they used to be</c:v>
                </c:pt>
                <c:pt idx="3">
                  <c:v>The management of roads and traffic is better than it used to be</c:v>
                </c:pt>
                <c:pt idx="4">
                  <c:v>The authorities are more interested in road safety than they used to be</c:v>
                </c:pt>
                <c:pt idx="5">
                  <c:v>Driver assistance technologies are making roads safer</c:v>
                </c:pt>
                <c:pt idx="6">
                  <c:v>Cars are safer today than they used to be</c:v>
                </c:pt>
              </c:strCache>
            </c:strRef>
          </c:cat>
          <c:val>
            <c:numRef>
              <c:f>Sheet1!$F$2:$F$9</c:f>
              <c:numCache>
                <c:formatCode>0%</c:formatCode>
                <c:ptCount val="7"/>
                <c:pt idx="0">
                  <c:v>0.248748130294901</c:v>
                </c:pt>
                <c:pt idx="1">
                  <c:v>0.29376102311680002</c:v>
                </c:pt>
                <c:pt idx="2">
                  <c:v>0.3419233086931</c:v>
                </c:pt>
                <c:pt idx="3">
                  <c:v>0.34674614343409993</c:v>
                </c:pt>
                <c:pt idx="4">
                  <c:v>0.36044003283870002</c:v>
                </c:pt>
                <c:pt idx="5">
                  <c:v>0.4348850973920026</c:v>
                </c:pt>
                <c:pt idx="6">
                  <c:v>0.39317369181730177</c:v>
                </c:pt>
              </c:numCache>
            </c:numRef>
          </c:val>
        </c:ser>
        <c:ser>
          <c:idx val="5"/>
          <c:order val="5"/>
          <c:tx>
            <c:strRef>
              <c:f>Sheet1!$G$1</c:f>
              <c:strCache>
                <c:ptCount val="1"/>
                <c:pt idx="0">
                  <c:v>Agree strongly</c:v>
                </c:pt>
              </c:strCache>
            </c:strRef>
          </c:tx>
          <c:spPr>
            <a:solidFill>
              <a:schemeClr val="accent5">
                <a:lumMod val="90000"/>
                <a:lumOff val="10000"/>
              </a:schemeClr>
            </a:solidFill>
          </c:spPr>
          <c:dLbls>
            <c:spPr>
              <a:noFill/>
              <a:ln>
                <a:noFill/>
              </a:ln>
              <a:effectLst/>
            </c:spPr>
            <c:txPr>
              <a:bodyPr/>
              <a:lstStyle/>
              <a:p>
                <a:pPr>
                  <a:defRPr lang="en-GB" sz="10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Sheet1!$A$2:$A$9</c:f>
              <c:strCache>
                <c:ptCount val="7"/>
                <c:pt idx="0">
                  <c:v>Driving standards are better today than they used to be</c:v>
                </c:pt>
                <c:pt idx="1">
                  <c:v>Drivers are more safety conscious today than they used to be</c:v>
                </c:pt>
                <c:pt idx="2">
                  <c:v>Roads are safer today than they used to be</c:v>
                </c:pt>
                <c:pt idx="3">
                  <c:v>The management of roads and traffic is better than it used to be</c:v>
                </c:pt>
                <c:pt idx="4">
                  <c:v>The authorities are more interested in road safety than they used to be</c:v>
                </c:pt>
                <c:pt idx="5">
                  <c:v>Driver assistance technologies are making roads safer</c:v>
                </c:pt>
                <c:pt idx="6">
                  <c:v>Cars are safer today than they used to be</c:v>
                </c:pt>
              </c:strCache>
            </c:strRef>
          </c:cat>
          <c:val>
            <c:numRef>
              <c:f>Sheet1!$G$2:$G$9</c:f>
              <c:numCache>
                <c:formatCode>0%</c:formatCode>
                <c:ptCount val="7"/>
                <c:pt idx="0">
                  <c:v>7.2126931882730408E-2</c:v>
                </c:pt>
                <c:pt idx="1">
                  <c:v>8.4315284759639994E-2</c:v>
                </c:pt>
                <c:pt idx="2">
                  <c:v>0.11899960855320028</c:v>
                </c:pt>
                <c:pt idx="3">
                  <c:v>9.9751980200980028E-2</c:v>
                </c:pt>
                <c:pt idx="4">
                  <c:v>0.10866536858050027</c:v>
                </c:pt>
                <c:pt idx="5">
                  <c:v>0.19392780605529999</c:v>
                </c:pt>
                <c:pt idx="6">
                  <c:v>0.44234253500050008</c:v>
                </c:pt>
              </c:numCache>
            </c:numRef>
          </c:val>
        </c:ser>
        <c:dLbls>
          <c:showVal val="1"/>
        </c:dLbls>
        <c:gapWidth val="80"/>
        <c:overlap val="100"/>
        <c:axId val="158857856"/>
        <c:axId val="158871936"/>
      </c:barChart>
      <c:catAx>
        <c:axId val="158857856"/>
        <c:scaling>
          <c:orientation val="minMax"/>
        </c:scaling>
        <c:axPos val="l"/>
        <c:numFmt formatCode="General" sourceLinked="1"/>
        <c:tickLblPos val="nextTo"/>
        <c:spPr>
          <a:ln>
            <a:noFill/>
          </a:ln>
        </c:spPr>
        <c:txPr>
          <a:bodyPr/>
          <a:lstStyle/>
          <a:p>
            <a:pPr>
              <a:defRPr lang="en-GB" sz="1100" b="1">
                <a:solidFill>
                  <a:srgbClr val="000000"/>
                </a:solidFill>
                <a:latin typeface="Arial" pitchFamily="34" charset="0"/>
                <a:cs typeface="Arial" pitchFamily="34" charset="0"/>
              </a:defRPr>
            </a:pPr>
            <a:endParaRPr lang="en-US"/>
          </a:p>
        </c:txPr>
        <c:crossAx val="158871936"/>
        <c:crosses val="autoZero"/>
        <c:auto val="1"/>
        <c:lblAlgn val="ctr"/>
        <c:lblOffset val="100"/>
      </c:catAx>
      <c:valAx>
        <c:axId val="158871936"/>
        <c:scaling>
          <c:orientation val="minMax"/>
        </c:scaling>
        <c:delete val="1"/>
        <c:axPos val="b"/>
        <c:numFmt formatCode="0%" sourceLinked="1"/>
        <c:tickLblPos val="none"/>
        <c:crossAx val="158857856"/>
        <c:crosses val="autoZero"/>
        <c:crossBetween val="between"/>
      </c:valAx>
      <c:spPr>
        <a:noFill/>
        <a:ln w="25390">
          <a:noFill/>
        </a:ln>
      </c:spPr>
    </c:plotArea>
    <c:legend>
      <c:legendPos val="b"/>
      <c:layout>
        <c:manualLayout>
          <c:xMode val="edge"/>
          <c:yMode val="edge"/>
          <c:x val="0.16469598616027259"/>
          <c:y val="0.90592386208134201"/>
          <c:w val="0.83530396622597503"/>
          <c:h val="7.5842519685039411E-2"/>
        </c:manualLayout>
      </c:layout>
      <c:txPr>
        <a:bodyPr/>
        <a:lstStyle/>
        <a:p>
          <a:pPr>
            <a:defRPr lang="en-GB" sz="1100">
              <a:solidFill>
                <a:srgbClr val="000000"/>
              </a:solidFill>
              <a:latin typeface="Arial" pitchFamily="34" charset="0"/>
              <a:cs typeface="Arial" pitchFamily="34" charset="0"/>
            </a:defRPr>
          </a:pPr>
          <a:endParaRPr lang="en-US"/>
        </a:p>
      </c:txPr>
    </c:legend>
    <c:plotVisOnly val="1"/>
    <c:dispBlanksAs val="gap"/>
  </c:chart>
  <c:txPr>
    <a:bodyPr/>
    <a:lstStyle/>
    <a:p>
      <a:pPr>
        <a:defRPr sz="1788"/>
      </a:pPr>
      <a:endParaRPr lang="en-US"/>
    </a:p>
  </c:txPr>
  <c:externalData r:id="rId1"/>
</c:chartSpace>
</file>

<file path=ppt/charts/chart65.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611E-2"/>
          <c:w val="0.70276169214960416"/>
          <c:h val="0.71536462641476861"/>
        </c:manualLayout>
      </c:layout>
      <c:barChart>
        <c:barDir val="col"/>
        <c:grouping val="clustered"/>
        <c:ser>
          <c:idx val="0"/>
          <c:order val="0"/>
          <c:spPr>
            <a:solidFill>
              <a:schemeClr val="accent1"/>
            </a:solidFill>
          </c:spPr>
          <c:dPt>
            <c:idx val="0"/>
            <c:spPr>
              <a:solidFill>
                <a:srgbClr val="FFBEBE"/>
              </a:solidFill>
            </c:spPr>
          </c:dPt>
          <c:dPt>
            <c:idx val="1"/>
            <c:spPr>
              <a:solidFill>
                <a:schemeClr val="tx2">
                  <a:lumMod val="20000"/>
                  <a:lumOff val="80000"/>
                </a:schemeClr>
              </a:solidFill>
            </c:spPr>
          </c:dPt>
          <c:dPt>
            <c:idx val="2"/>
            <c:spPr>
              <a:solidFill>
                <a:srgbClr val="FF3B3B"/>
              </a:solidFill>
            </c:spPr>
          </c:dPt>
          <c:dPt>
            <c:idx val="3"/>
            <c:spPr>
              <a:solidFill>
                <a:srgbClr val="FF3B3B"/>
              </a:solidFill>
            </c:spPr>
          </c:dPt>
          <c:dPt>
            <c:idx val="4"/>
            <c:spPr>
              <a:solidFill>
                <a:schemeClr val="accent3">
                  <a:lumMod val="40000"/>
                  <a:lumOff val="60000"/>
                </a:schemeClr>
              </a:solidFill>
            </c:spPr>
          </c:dPt>
          <c:dLbls>
            <c:dLbl>
              <c:idx val="5"/>
              <c:layout>
                <c:manualLayout>
                  <c:x val="-9.5132643691224223E-3"/>
                  <c:y val="0"/>
                </c:manualLayout>
              </c:layout>
              <c:showVal val="1"/>
              <c:extLst>
                <c:ext xmlns:c15="http://schemas.microsoft.com/office/drawing/2012/chart" uri="{CE6537A1-D6FC-4f65-9D91-7224C49458BB}"/>
              </c:extLst>
            </c:dLbl>
            <c:dLbl>
              <c:idx val="6"/>
              <c:layout>
                <c:manualLayout>
                  <c:x val="-4.0770062902047034E-3"/>
                  <c:y val="3.2323006090468811E-3"/>
                </c:manualLayout>
              </c:layout>
              <c:showVal val="1"/>
              <c:extLst>
                <c:ext xmlns:c15="http://schemas.microsoft.com/office/drawing/2012/chart" uri="{CE6537A1-D6FC-4f65-9D91-7224C49458BB}"/>
              </c:extLst>
            </c:dLbl>
            <c:spPr>
              <a:noFill/>
              <a:ln>
                <a:noFill/>
              </a:ln>
              <a:effectLst/>
            </c:spPr>
            <c:txPr>
              <a:bodyPr/>
              <a:lstStyle/>
              <a:p>
                <a:pPr>
                  <a:defRPr lang="en-US" sz="1100" b="1">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Sheet1!$A$14:$A$18</c:f>
              <c:strCache>
                <c:ptCount val="5"/>
                <c:pt idx="0">
                  <c:v>    I think I've driven when over the limit</c:v>
                </c:pt>
                <c:pt idx="1">
                  <c:v>    I know I've driven when over the limit </c:v>
                </c:pt>
                <c:pt idx="2">
                  <c:v>    I think I've driven when over the limit</c:v>
                </c:pt>
                <c:pt idx="3">
                  <c:v>    I know I've driven when over the limit</c:v>
                </c:pt>
                <c:pt idx="4">
                  <c:v>No, I don't think I've driven whilst over the limit</c:v>
                </c:pt>
              </c:strCache>
            </c:strRef>
          </c:cat>
          <c:val>
            <c:numRef>
              <c:f>Sheet1!$B$14:$B$18</c:f>
              <c:numCache>
                <c:formatCode>0%</c:formatCode>
                <c:ptCount val="5"/>
                <c:pt idx="0">
                  <c:v>0.1</c:v>
                </c:pt>
                <c:pt idx="1">
                  <c:v>2.0000000000000011E-2</c:v>
                </c:pt>
                <c:pt idx="2">
                  <c:v>0.05</c:v>
                </c:pt>
                <c:pt idx="3">
                  <c:v>6.0000000000000032E-2</c:v>
                </c:pt>
                <c:pt idx="4">
                  <c:v>0.8</c:v>
                </c:pt>
              </c:numCache>
            </c:numRef>
          </c:val>
        </c:ser>
        <c:gapWidth val="79"/>
        <c:axId val="158529408"/>
        <c:axId val="158530944"/>
      </c:barChart>
      <c:catAx>
        <c:axId val="158529408"/>
        <c:scaling>
          <c:orientation val="maxMin"/>
        </c:scaling>
        <c:axPos val="b"/>
        <c:numFmt formatCode="General" sourceLinked="1"/>
        <c:tickLblPos val="nextTo"/>
        <c:spPr>
          <a:ln>
            <a:noFill/>
          </a:ln>
        </c:spPr>
        <c:txPr>
          <a:bodyPr/>
          <a:lstStyle/>
          <a:p>
            <a:pPr>
              <a:defRPr lang="en-US" sz="1100" b="1">
                <a:solidFill>
                  <a:srgbClr val="000000"/>
                </a:solidFill>
                <a:latin typeface="Arial" pitchFamily="34" charset="0"/>
                <a:cs typeface="Arial" pitchFamily="34" charset="0"/>
              </a:defRPr>
            </a:pPr>
            <a:endParaRPr lang="en-US"/>
          </a:p>
        </c:txPr>
        <c:crossAx val="158530944"/>
        <c:crosses val="autoZero"/>
        <c:auto val="1"/>
        <c:lblAlgn val="ctr"/>
        <c:lblOffset val="100"/>
      </c:catAx>
      <c:valAx>
        <c:axId val="158530944"/>
        <c:scaling>
          <c:orientation val="minMax"/>
        </c:scaling>
        <c:delete val="1"/>
        <c:axPos val="r"/>
        <c:numFmt formatCode="0%" sourceLinked="1"/>
        <c:tickLblPos val="none"/>
        <c:crossAx val="158529408"/>
        <c:crosses val="autoZero"/>
        <c:crossBetween val="between"/>
      </c:valAx>
    </c:plotArea>
    <c:plotVisOnly val="1"/>
    <c:dispBlanksAs val="gap"/>
  </c:chart>
  <c:spPr>
    <a:ln>
      <a:prstDash val="dash"/>
    </a:ln>
  </c:spPr>
  <c:txPr>
    <a:bodyPr/>
    <a:lstStyle/>
    <a:p>
      <a:pPr>
        <a:defRPr sz="1800"/>
      </a:pPr>
      <a:endParaRPr lang="en-US"/>
    </a:p>
  </c:txPr>
  <c:externalData r:id="rId1"/>
</c:chartSpace>
</file>

<file path=ppt/charts/chart66.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2021"/>
          <c:y val="2.9187185968756506E-2"/>
          <c:w val="0.70276169214960471"/>
          <c:h val="0.71536462641476861"/>
        </c:manualLayout>
      </c:layout>
      <c:barChart>
        <c:barDir val="col"/>
        <c:grouping val="clustered"/>
        <c:ser>
          <c:idx val="0"/>
          <c:order val="0"/>
          <c:spPr>
            <a:solidFill>
              <a:schemeClr val="accent1"/>
            </a:solidFill>
          </c:spPr>
          <c:dPt>
            <c:idx val="0"/>
            <c:spPr>
              <a:solidFill>
                <a:schemeClr val="tx2">
                  <a:lumMod val="20000"/>
                  <a:lumOff val="80000"/>
                </a:schemeClr>
              </a:solidFill>
            </c:spPr>
          </c:dPt>
          <c:dPt>
            <c:idx val="1"/>
            <c:spPr>
              <a:solidFill>
                <a:schemeClr val="tx2">
                  <a:lumMod val="60000"/>
                  <a:lumOff val="40000"/>
                </a:schemeClr>
              </a:solidFill>
            </c:spPr>
          </c:dPt>
          <c:dPt>
            <c:idx val="2"/>
            <c:spPr>
              <a:solidFill>
                <a:schemeClr val="accent3">
                  <a:lumMod val="40000"/>
                  <a:lumOff val="60000"/>
                </a:schemeClr>
              </a:solidFill>
            </c:spPr>
          </c:dPt>
          <c:dLbls>
            <c:dLbl>
              <c:idx val="5"/>
              <c:layout>
                <c:manualLayout>
                  <c:x val="-9.5132643691224223E-3"/>
                  <c:y val="0"/>
                </c:manualLayout>
              </c:layout>
              <c:showVal val="1"/>
              <c:extLst>
                <c:ext xmlns:c15="http://schemas.microsoft.com/office/drawing/2012/chart" uri="{CE6537A1-D6FC-4f65-9D91-7224C49458BB}"/>
              </c:extLst>
            </c:dLbl>
            <c:dLbl>
              <c:idx val="6"/>
              <c:layout>
                <c:manualLayout>
                  <c:x val="-4.0770062902047034E-3"/>
                  <c:y val="3.2323006090468811E-3"/>
                </c:manualLayout>
              </c:layout>
              <c:showVal val="1"/>
              <c:extLst>
                <c:ext xmlns:c15="http://schemas.microsoft.com/office/drawing/2012/chart" uri="{CE6537A1-D6FC-4f65-9D91-7224C49458BB}"/>
              </c:extLst>
            </c:dLbl>
            <c:spPr>
              <a:noFill/>
              <a:ln>
                <a:noFill/>
              </a:ln>
              <a:effectLst/>
            </c:spPr>
            <c:txPr>
              <a:bodyPr/>
              <a:lstStyle/>
              <a:p>
                <a:pPr>
                  <a:defRPr lang="en-US" sz="12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Sheet1!$A$1:$A$3</c:f>
              <c:strCache>
                <c:ptCount val="3"/>
                <c:pt idx="0">
                  <c:v>Yes, the morning after the driver had been on a night out</c:v>
                </c:pt>
                <c:pt idx="1">
                  <c:v>Yes, shortly after the driver had had a drink(s)</c:v>
                </c:pt>
                <c:pt idx="2">
                  <c:v>No, I don't believe so</c:v>
                </c:pt>
              </c:strCache>
            </c:strRef>
          </c:cat>
          <c:val>
            <c:numRef>
              <c:f>Sheet1!$B$1:$B$3</c:f>
              <c:numCache>
                <c:formatCode>0%</c:formatCode>
                <c:ptCount val="3"/>
                <c:pt idx="0">
                  <c:v>6.0000000000000032E-2</c:v>
                </c:pt>
                <c:pt idx="1">
                  <c:v>7.0000000000000021E-2</c:v>
                </c:pt>
                <c:pt idx="2">
                  <c:v>0.87000000000000177</c:v>
                </c:pt>
              </c:numCache>
            </c:numRef>
          </c:val>
        </c:ser>
        <c:gapWidth val="79"/>
        <c:axId val="158971776"/>
        <c:axId val="158973312"/>
      </c:barChart>
      <c:catAx>
        <c:axId val="158971776"/>
        <c:scaling>
          <c:orientation val="maxMin"/>
        </c:scaling>
        <c:axPos val="b"/>
        <c:numFmt formatCode="General" sourceLinked="1"/>
        <c:tickLblPos val="nextTo"/>
        <c:spPr>
          <a:ln>
            <a:noFill/>
          </a:ln>
        </c:spPr>
        <c:txPr>
          <a:bodyPr/>
          <a:lstStyle/>
          <a:p>
            <a:pPr>
              <a:defRPr lang="en-US" sz="1100">
                <a:latin typeface="Arial" pitchFamily="34" charset="0"/>
                <a:cs typeface="Arial" pitchFamily="34" charset="0"/>
              </a:defRPr>
            </a:pPr>
            <a:endParaRPr lang="en-US"/>
          </a:p>
        </c:txPr>
        <c:crossAx val="158973312"/>
        <c:crosses val="autoZero"/>
        <c:auto val="1"/>
        <c:lblAlgn val="ctr"/>
        <c:lblOffset val="100"/>
      </c:catAx>
      <c:valAx>
        <c:axId val="158973312"/>
        <c:scaling>
          <c:orientation val="minMax"/>
        </c:scaling>
        <c:delete val="1"/>
        <c:axPos val="r"/>
        <c:numFmt formatCode="0%" sourceLinked="1"/>
        <c:tickLblPos val="none"/>
        <c:crossAx val="158971776"/>
        <c:crosses val="autoZero"/>
        <c:crossBetween val="between"/>
      </c:valAx>
    </c:plotArea>
    <c:plotVisOnly val="1"/>
    <c:dispBlanksAs val="gap"/>
  </c:chart>
  <c:txPr>
    <a:bodyPr/>
    <a:lstStyle/>
    <a:p>
      <a:pPr>
        <a:defRPr sz="1800"/>
      </a:pPr>
      <a:endParaRPr lang="en-US"/>
    </a:p>
  </c:txPr>
  <c:externalData r:id="rId1"/>
</c:chartSpace>
</file>

<file path=ppt/charts/chart67.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3.9850008052507511E-2"/>
          <c:y val="0.2278379887614875"/>
          <c:w val="0.91229785837750565"/>
          <c:h val="0.59547888161808504"/>
        </c:manualLayout>
      </c:layout>
      <c:barChart>
        <c:barDir val="col"/>
        <c:grouping val="clustered"/>
        <c:ser>
          <c:idx val="0"/>
          <c:order val="0"/>
          <c:tx>
            <c:strRef>
              <c:f>Sheet1!$B$1</c:f>
              <c:strCache>
                <c:ptCount val="1"/>
                <c:pt idx="0">
                  <c:v>Reduce to 50mg</c:v>
                </c:pt>
              </c:strCache>
            </c:strRef>
          </c:tx>
          <c:spPr>
            <a:solidFill>
              <a:schemeClr val="accent4">
                <a:lumMod val="75000"/>
              </a:schemeClr>
            </a:solidFill>
          </c:spPr>
          <c:dLbls>
            <c:spPr>
              <a:noFill/>
              <a:ln>
                <a:noFill/>
              </a:ln>
              <a:effectLst/>
            </c:spPr>
            <c:txPr>
              <a:bodyPr/>
              <a:lstStyle/>
              <a:p>
                <a:pPr>
                  <a:defRPr lang="en-GB" sz="1400" b="1">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c:f>
              <c:numCache>
                <c:formatCode>General</c:formatCode>
                <c:ptCount val="1"/>
              </c:numCache>
            </c:numRef>
          </c:cat>
          <c:val>
            <c:numRef>
              <c:f>Sheet1!$B$2</c:f>
              <c:numCache>
                <c:formatCode>0%</c:formatCode>
                <c:ptCount val="1"/>
                <c:pt idx="0">
                  <c:v>0.36000000000000032</c:v>
                </c:pt>
              </c:numCache>
            </c:numRef>
          </c:val>
        </c:ser>
        <c:ser>
          <c:idx val="1"/>
          <c:order val="1"/>
          <c:tx>
            <c:strRef>
              <c:f>Sheet1!$C$1</c:f>
              <c:strCache>
                <c:ptCount val="1"/>
                <c:pt idx="0">
                  <c:v>Reduce to 20mg across the whole UK</c:v>
                </c:pt>
              </c:strCache>
            </c:strRef>
          </c:tx>
          <c:spPr>
            <a:solidFill>
              <a:schemeClr val="tx1">
                <a:lumMod val="50000"/>
                <a:lumOff val="50000"/>
              </a:schemeClr>
            </a:solidFill>
          </c:spPr>
          <c:dLbls>
            <c:dLbl>
              <c:idx val="9"/>
              <c:layout>
                <c:manualLayout>
                  <c:x val="1.9140853427999909E-2"/>
                  <c:y val="9.2825943316244639E-3"/>
                </c:manualLayout>
              </c:layout>
              <c:showVal val="1"/>
              <c:extLst>
                <c:ext xmlns:c15="http://schemas.microsoft.com/office/drawing/2012/chart" uri="{CE6537A1-D6FC-4f65-9D91-7224C49458BB}"/>
              </c:extLst>
            </c:dLbl>
            <c:spPr>
              <a:noFill/>
              <a:ln>
                <a:noFill/>
              </a:ln>
              <a:effectLst/>
            </c:spPr>
            <c:txPr>
              <a:bodyPr/>
              <a:lstStyle/>
              <a:p>
                <a:pPr>
                  <a:defRPr lang="en-GB" sz="1400" b="1">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c:f>
              <c:numCache>
                <c:formatCode>General</c:formatCode>
                <c:ptCount val="1"/>
              </c:numCache>
            </c:numRef>
          </c:cat>
          <c:val>
            <c:numRef>
              <c:f>Sheet1!$C$2</c:f>
              <c:numCache>
                <c:formatCode>0%</c:formatCode>
                <c:ptCount val="1"/>
                <c:pt idx="0">
                  <c:v>0.21000000000000021</c:v>
                </c:pt>
              </c:numCache>
            </c:numRef>
          </c:val>
        </c:ser>
        <c:ser>
          <c:idx val="2"/>
          <c:order val="2"/>
          <c:tx>
            <c:strRef>
              <c:f>Sheet1!$D$1</c:f>
              <c:strCache>
                <c:ptCount val="1"/>
                <c:pt idx="0">
                  <c:v>Leave at the current level</c:v>
                </c:pt>
              </c:strCache>
            </c:strRef>
          </c:tx>
          <c:spPr>
            <a:solidFill>
              <a:srgbClr val="C00000"/>
            </a:solidFill>
          </c:spPr>
          <c:dLbls>
            <c:spPr>
              <a:noFill/>
              <a:ln>
                <a:noFill/>
              </a:ln>
              <a:effectLst/>
            </c:spPr>
            <c:txPr>
              <a:bodyPr/>
              <a:lstStyle/>
              <a:p>
                <a:pPr>
                  <a:defRPr lang="en-GB" sz="1400" b="1">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c:f>
              <c:numCache>
                <c:formatCode>General</c:formatCode>
                <c:ptCount val="1"/>
              </c:numCache>
            </c:numRef>
          </c:cat>
          <c:val>
            <c:numRef>
              <c:f>Sheet1!$D$2</c:f>
              <c:numCache>
                <c:formatCode>0%</c:formatCode>
                <c:ptCount val="1"/>
                <c:pt idx="0">
                  <c:v>0.29000000000000031</c:v>
                </c:pt>
              </c:numCache>
            </c:numRef>
          </c:val>
        </c:ser>
        <c:overlap val="-40"/>
        <c:axId val="159173248"/>
        <c:axId val="159281536"/>
      </c:barChart>
      <c:catAx>
        <c:axId val="159173248"/>
        <c:scaling>
          <c:orientation val="minMax"/>
        </c:scaling>
        <c:axPos val="b"/>
        <c:numFmt formatCode="General" sourceLinked="1"/>
        <c:tickLblPos val="nextTo"/>
        <c:spPr>
          <a:ln>
            <a:noFill/>
          </a:ln>
        </c:spPr>
        <c:txPr>
          <a:bodyPr/>
          <a:lstStyle/>
          <a:p>
            <a:pPr>
              <a:defRPr lang="en-GB"/>
            </a:pPr>
            <a:endParaRPr lang="en-US"/>
          </a:p>
        </c:txPr>
        <c:crossAx val="159281536"/>
        <c:crosses val="autoZero"/>
        <c:auto val="1"/>
        <c:lblAlgn val="ctr"/>
        <c:lblOffset val="100"/>
      </c:catAx>
      <c:valAx>
        <c:axId val="159281536"/>
        <c:scaling>
          <c:orientation val="minMax"/>
        </c:scaling>
        <c:delete val="1"/>
        <c:axPos val="l"/>
        <c:numFmt formatCode="0%" sourceLinked="1"/>
        <c:tickLblPos val="none"/>
        <c:crossAx val="159173248"/>
        <c:crosses val="autoZero"/>
        <c:crossBetween val="between"/>
      </c:valAx>
      <c:spPr>
        <a:noFill/>
        <a:ln w="25400">
          <a:noFill/>
        </a:ln>
      </c:spPr>
    </c:plotArea>
    <c:legend>
      <c:legendPos val="b"/>
      <c:layout>
        <c:manualLayout>
          <c:xMode val="edge"/>
          <c:yMode val="edge"/>
          <c:x val="6.7360194259209055E-2"/>
          <c:y val="0.87858293522941899"/>
          <c:w val="0.8652795038277401"/>
          <c:h val="0.12141706477058106"/>
        </c:manualLayout>
      </c:layout>
      <c:txPr>
        <a:bodyPr/>
        <a:lstStyle/>
        <a:p>
          <a:pPr>
            <a:defRPr lang="en-GB" sz="11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68.xml><?xml version="1.0" encoding="utf-8"?>
<c:chartSpace xmlns:c="http://schemas.openxmlformats.org/drawingml/2006/chart" xmlns:a="http://schemas.openxmlformats.org/drawingml/2006/main" xmlns:r="http://schemas.openxmlformats.org/officeDocument/2006/relationships">
  <c:date1904 val="1"/>
  <c:lang val="en-GB"/>
  <c:style val="3"/>
  <c:chart>
    <c:autoTitleDeleted val="1"/>
    <c:plotArea>
      <c:layout>
        <c:manualLayout>
          <c:layoutTarget val="inner"/>
          <c:xMode val="edge"/>
          <c:yMode val="edge"/>
          <c:x val="0.51832902054108865"/>
          <c:y val="3.0393986119448706E-2"/>
          <c:w val="0.48167097945891424"/>
          <c:h val="0.96814894828869924"/>
        </c:manualLayout>
      </c:layout>
      <c:barChart>
        <c:barDir val="bar"/>
        <c:grouping val="clustered"/>
        <c:ser>
          <c:idx val="0"/>
          <c:order val="0"/>
          <c:dLbls>
            <c:showVal val="1"/>
            <c:extLst>
              <c:ext xmlns:c15="http://schemas.microsoft.com/office/drawing/2012/chart" uri="{CE6537A1-D6FC-4f65-9D91-7224C49458BB}">
                <c15:showLeaderLines val="0"/>
              </c:ext>
            </c:extLst>
          </c:dLbls>
          <c:cat>
            <c:strRef>
              <c:f>Sheet1!$A$2:$A$7</c:f>
              <c:strCache>
                <c:ptCount val="6"/>
                <c:pt idx="0">
                  <c:v>Drivers will be more inclined not to drink</c:v>
                </c:pt>
                <c:pt idx="1">
                  <c:v>Drivers will be more inclined to have fewer drinks</c:v>
                </c:pt>
                <c:pt idx="2">
                  <c:v>Drivers will be more inclined to have only one drink</c:v>
                </c:pt>
                <c:pt idx="3">
                  <c:v>Drivers will use another form of transport</c:v>
                </c:pt>
                <c:pt idx="4">
                  <c:v>Drivers will be more likely to nominate a designated driver</c:v>
                </c:pt>
                <c:pt idx="5">
                  <c:v>Other</c:v>
                </c:pt>
              </c:strCache>
            </c:strRef>
          </c:cat>
          <c:val>
            <c:numRef>
              <c:f>Sheet1!$B$2:$B$7</c:f>
              <c:numCache>
                <c:formatCode>0%</c:formatCode>
                <c:ptCount val="6"/>
                <c:pt idx="0">
                  <c:v>0.49000000000000032</c:v>
                </c:pt>
                <c:pt idx="1">
                  <c:v>0.17</c:v>
                </c:pt>
                <c:pt idx="2">
                  <c:v>0.1</c:v>
                </c:pt>
                <c:pt idx="3">
                  <c:v>8.0000000000000043E-2</c:v>
                </c:pt>
                <c:pt idx="4">
                  <c:v>7.0000000000000021E-2</c:v>
                </c:pt>
                <c:pt idx="5">
                  <c:v>4.0000000000000022E-2</c:v>
                </c:pt>
              </c:numCache>
            </c:numRef>
          </c:val>
        </c:ser>
        <c:gapWidth val="79"/>
        <c:axId val="159449472"/>
        <c:axId val="159451008"/>
      </c:barChart>
      <c:catAx>
        <c:axId val="159449472"/>
        <c:scaling>
          <c:orientation val="maxMin"/>
        </c:scaling>
        <c:axPos val="l"/>
        <c:numFmt formatCode="General" sourceLinked="1"/>
        <c:tickLblPos val="nextTo"/>
        <c:spPr>
          <a:ln>
            <a:noFill/>
          </a:ln>
        </c:spPr>
        <c:txPr>
          <a:bodyPr/>
          <a:lstStyle/>
          <a:p>
            <a:pPr>
              <a:defRPr>
                <a:solidFill>
                  <a:schemeClr val="bg2">
                    <a:lumMod val="75000"/>
                  </a:schemeClr>
                </a:solidFill>
              </a:defRPr>
            </a:pPr>
            <a:endParaRPr lang="en-US"/>
          </a:p>
        </c:txPr>
        <c:crossAx val="159451008"/>
        <c:crosses val="autoZero"/>
        <c:auto val="1"/>
        <c:lblAlgn val="ctr"/>
        <c:lblOffset val="100"/>
      </c:catAx>
      <c:valAx>
        <c:axId val="159451008"/>
        <c:scaling>
          <c:orientation val="minMax"/>
          <c:max val="1"/>
        </c:scaling>
        <c:delete val="1"/>
        <c:axPos val="t"/>
        <c:numFmt formatCode="0%" sourceLinked="1"/>
        <c:tickLblPos val="none"/>
        <c:crossAx val="159449472"/>
        <c:crosses val="autoZero"/>
        <c:crossBetween val="between"/>
      </c:valAx>
    </c:plotArea>
    <c:plotVisOnly val="1"/>
    <c:dispBlanksAs val="gap"/>
  </c:chart>
  <c:txPr>
    <a:bodyPr/>
    <a:lstStyle/>
    <a:p>
      <a:pPr>
        <a:defRPr sz="1200">
          <a:latin typeface="Arial" pitchFamily="34" charset="0"/>
          <a:cs typeface="Arial" pitchFamily="34" charset="0"/>
        </a:defRPr>
      </a:pPr>
      <a:endParaRPr lang="en-US"/>
    </a:p>
  </c:txPr>
  <c:externalData r:id="rId1"/>
</c:chartSpace>
</file>

<file path=ppt/charts/chart6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5017947747065508"/>
          <c:y val="0"/>
          <c:w val="0.64468350732948121"/>
          <c:h val="0.96702547022783381"/>
        </c:manualLayout>
      </c:layout>
      <c:pieChart>
        <c:varyColors val="1"/>
        <c:ser>
          <c:idx val="0"/>
          <c:order val="0"/>
          <c:tx>
            <c:strRef>
              <c:f>Sheet1!$B$1</c:f>
              <c:strCache>
                <c:ptCount val="1"/>
                <c:pt idx="0">
                  <c:v>Sales</c:v>
                </c:pt>
              </c:strCache>
            </c:strRef>
          </c:tx>
          <c:dLbls>
            <c:txPr>
              <a:bodyPr/>
              <a:lstStyle/>
              <a:p>
                <a:pPr>
                  <a:defRPr sz="1100">
                    <a:solidFill>
                      <a:schemeClr val="bg1"/>
                    </a:solidFill>
                    <a:latin typeface="Arial" pitchFamily="34" charset="0"/>
                    <a:cs typeface="Arial" pitchFamily="34" charset="0"/>
                  </a:defRPr>
                </a:pPr>
                <a:endParaRPr lang="en-US"/>
              </a:p>
            </c:txPr>
            <c:dLblPos val="inEnd"/>
            <c:showVal val="1"/>
            <c:showCatName val="1"/>
            <c:separator>
</c:separator>
            <c:showLeaderLines val="1"/>
          </c:dLbls>
          <c:cat>
            <c:strRef>
              <c:f>Sheet1!$A$2:$A$4</c:f>
              <c:strCache>
                <c:ptCount val="3"/>
                <c:pt idx="0">
                  <c:v>Yes</c:v>
                </c:pt>
                <c:pt idx="1">
                  <c:v>No</c:v>
                </c:pt>
                <c:pt idx="2">
                  <c:v>Don't know</c:v>
                </c:pt>
              </c:strCache>
            </c:strRef>
          </c:cat>
          <c:val>
            <c:numRef>
              <c:f>Sheet1!$B$2:$B$4</c:f>
              <c:numCache>
                <c:formatCode>0%</c:formatCode>
                <c:ptCount val="3"/>
                <c:pt idx="0">
                  <c:v>0.4</c:v>
                </c:pt>
                <c:pt idx="1">
                  <c:v>0.37000000000000038</c:v>
                </c:pt>
                <c:pt idx="2">
                  <c:v>0.23</c:v>
                </c:pt>
              </c:numCache>
            </c:numRef>
          </c:val>
        </c:ser>
        <c:firstSliceAng val="0"/>
      </c:pieChart>
    </c:plotArea>
    <c:plotVisOnly val="1"/>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spPr>
            <a:solidFill>
              <a:schemeClr val="tx1">
                <a:lumMod val="75000"/>
                <a:lumOff val="25000"/>
              </a:schemeClr>
            </a:solidFill>
          </c:spPr>
          <c:dLbls>
            <c:spPr>
              <a:noFill/>
              <a:ln>
                <a:noFill/>
              </a:ln>
              <a:effectLst/>
            </c:spPr>
            <c:txPr>
              <a:bodyPr/>
              <a:lstStyle/>
              <a:p>
                <a:pPr>
                  <a:defRPr lang="en-GB" sz="1100">
                    <a:solidFill>
                      <a:srgbClr val="000000"/>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Sheet1!$A$2:$A$9</c:f>
              <c:strCache>
                <c:ptCount val="8"/>
                <c:pt idx="0">
                  <c:v>Other</c:v>
                </c:pt>
                <c:pt idx="1">
                  <c:v>Safety barriers</c:v>
                </c:pt>
                <c:pt idx="2">
                  <c:v>Signage</c:v>
                </c:pt>
                <c:pt idx="3">
                  <c:v>Grass/foliage maintenance</c:v>
                </c:pt>
                <c:pt idx="4">
                  <c:v>Carriageway lighting</c:v>
                </c:pt>
                <c:pt idx="5">
                  <c:v>Lane marking visibility</c:v>
                </c:pt>
                <c:pt idx="6">
                  <c:v>Amount of litter by the road</c:v>
                </c:pt>
                <c:pt idx="7">
                  <c:v>Road surface (e.g. pot holes)</c:v>
                </c:pt>
              </c:strCache>
            </c:strRef>
          </c:cat>
          <c:val>
            <c:numRef>
              <c:f>Sheet1!$B$2:$B$9</c:f>
              <c:numCache>
                <c:formatCode>0%</c:formatCode>
                <c:ptCount val="8"/>
                <c:pt idx="0">
                  <c:v>5.0635549149959852E-2</c:v>
                </c:pt>
                <c:pt idx="1">
                  <c:v>6.936957888009003E-2</c:v>
                </c:pt>
                <c:pt idx="2">
                  <c:v>0.10782059999519999</c:v>
                </c:pt>
                <c:pt idx="3">
                  <c:v>0.15124756462840039</c:v>
                </c:pt>
                <c:pt idx="4">
                  <c:v>0.15178326503720063</c:v>
                </c:pt>
                <c:pt idx="5">
                  <c:v>0.24000000000000021</c:v>
                </c:pt>
                <c:pt idx="6">
                  <c:v>0.27959879630490103</c:v>
                </c:pt>
                <c:pt idx="7">
                  <c:v>0.83000000000000063</c:v>
                </c:pt>
              </c:numCache>
            </c:numRef>
          </c:val>
        </c:ser>
        <c:gapWidth val="55"/>
        <c:axId val="122647680"/>
        <c:axId val="122649216"/>
      </c:barChart>
      <c:catAx>
        <c:axId val="122647680"/>
        <c:scaling>
          <c:orientation val="minMax"/>
        </c:scaling>
        <c:axPos val="l"/>
        <c:numFmt formatCode="General" sourceLinked="0"/>
        <c:tickLblPos val="nextTo"/>
        <c:spPr>
          <a:ln>
            <a:noFill/>
          </a:ln>
        </c:spPr>
        <c:txPr>
          <a:bodyPr/>
          <a:lstStyle/>
          <a:p>
            <a:pPr>
              <a:defRPr lang="en-GB" sz="1050">
                <a:solidFill>
                  <a:srgbClr val="000000"/>
                </a:solidFill>
                <a:latin typeface="Arial" pitchFamily="34" charset="0"/>
                <a:cs typeface="Arial" pitchFamily="34" charset="0"/>
              </a:defRPr>
            </a:pPr>
            <a:endParaRPr lang="en-US"/>
          </a:p>
        </c:txPr>
        <c:crossAx val="122649216"/>
        <c:crosses val="autoZero"/>
        <c:auto val="1"/>
        <c:lblAlgn val="ctr"/>
        <c:lblOffset val="100"/>
      </c:catAx>
      <c:valAx>
        <c:axId val="122649216"/>
        <c:scaling>
          <c:orientation val="minMax"/>
          <c:max val="1.5"/>
          <c:min val="0"/>
        </c:scaling>
        <c:delete val="1"/>
        <c:axPos val="b"/>
        <c:numFmt formatCode="0%" sourceLinked="1"/>
        <c:tickLblPos val="none"/>
        <c:crossAx val="122647680"/>
        <c:crosses val="autoZero"/>
        <c:crossBetween val="between"/>
      </c:valAx>
    </c:plotArea>
    <c:plotVisOnly val="1"/>
    <c:dispBlanksAs val="gap"/>
  </c:chart>
  <c:txPr>
    <a:bodyPr/>
    <a:lstStyle/>
    <a:p>
      <a:pPr>
        <a:defRPr sz="1800"/>
      </a:pPr>
      <a:endParaRPr lang="en-US"/>
    </a:p>
  </c:txPr>
  <c:externalData r:id="rId1"/>
</c:chartSpace>
</file>

<file path=ppt/charts/chart70.xml><?xml version="1.0" encoding="utf-8"?>
<c:chartSpace xmlns:c="http://schemas.openxmlformats.org/drawingml/2006/chart" xmlns:a="http://schemas.openxmlformats.org/drawingml/2006/main" xmlns:r="http://schemas.openxmlformats.org/officeDocument/2006/relationships">
  <c:date1904 val="1"/>
  <c:lang val="en-GB"/>
  <c:style val="3"/>
  <c:chart>
    <c:autoTitleDeleted val="1"/>
    <c:plotArea>
      <c:layout>
        <c:manualLayout>
          <c:layoutTarget val="inner"/>
          <c:xMode val="edge"/>
          <c:yMode val="edge"/>
          <c:x val="0.51832902054108865"/>
          <c:y val="3.0393986119448706E-2"/>
          <c:w val="0.48167097945891441"/>
          <c:h val="0.96814894828869946"/>
        </c:manualLayout>
      </c:layout>
      <c:barChart>
        <c:barDir val="bar"/>
        <c:grouping val="clustered"/>
        <c:ser>
          <c:idx val="0"/>
          <c:order val="0"/>
          <c:spPr>
            <a:solidFill>
              <a:schemeClr val="accent2"/>
            </a:solidFill>
          </c:spPr>
          <c:dLbls>
            <c:showVal val="1"/>
            <c:extLst>
              <c:ext xmlns:c15="http://schemas.microsoft.com/office/drawing/2012/chart" uri="{CE6537A1-D6FC-4f65-9D91-7224C49458BB}">
                <c15:showLeaderLines val="0"/>
              </c:ext>
            </c:extLst>
          </c:dLbls>
          <c:cat>
            <c:strRef>
              <c:f>Sheet1!$A$2:$A$6</c:f>
              <c:strCache>
                <c:ptCount val="5"/>
                <c:pt idx="0">
                  <c:v>Habitual drink drivers won't change their habits</c:v>
                </c:pt>
                <c:pt idx="1">
                  <c:v>Motorists won't understand how much they can drink</c:v>
                </c:pt>
                <c:pt idx="2">
                  <c:v>The chances of getting prosecuted are too small</c:v>
                </c:pt>
                <c:pt idx="3">
                  <c:v>Don't know</c:v>
                </c:pt>
                <c:pt idx="4">
                  <c:v>Other</c:v>
                </c:pt>
              </c:strCache>
            </c:strRef>
          </c:cat>
          <c:val>
            <c:numRef>
              <c:f>Sheet1!$B$2:$B$6</c:f>
              <c:numCache>
                <c:formatCode>0%</c:formatCode>
                <c:ptCount val="5"/>
                <c:pt idx="0">
                  <c:v>0.66000000000000425</c:v>
                </c:pt>
                <c:pt idx="1">
                  <c:v>0.18000000000000024</c:v>
                </c:pt>
                <c:pt idx="2">
                  <c:v>0.11</c:v>
                </c:pt>
                <c:pt idx="3">
                  <c:v>4.0000000000000022E-2</c:v>
                </c:pt>
                <c:pt idx="4">
                  <c:v>1.0000000000000005E-2</c:v>
                </c:pt>
              </c:numCache>
            </c:numRef>
          </c:val>
        </c:ser>
        <c:gapWidth val="79"/>
        <c:axId val="159621504"/>
        <c:axId val="159623040"/>
      </c:barChart>
      <c:catAx>
        <c:axId val="159621504"/>
        <c:scaling>
          <c:orientation val="maxMin"/>
        </c:scaling>
        <c:axPos val="l"/>
        <c:numFmt formatCode="General" sourceLinked="1"/>
        <c:tickLblPos val="nextTo"/>
        <c:spPr>
          <a:ln>
            <a:noFill/>
          </a:ln>
        </c:spPr>
        <c:txPr>
          <a:bodyPr/>
          <a:lstStyle/>
          <a:p>
            <a:pPr>
              <a:defRPr>
                <a:solidFill>
                  <a:schemeClr val="bg2">
                    <a:lumMod val="75000"/>
                  </a:schemeClr>
                </a:solidFill>
              </a:defRPr>
            </a:pPr>
            <a:endParaRPr lang="en-US"/>
          </a:p>
        </c:txPr>
        <c:crossAx val="159623040"/>
        <c:crosses val="autoZero"/>
        <c:auto val="1"/>
        <c:lblAlgn val="ctr"/>
        <c:lblOffset val="100"/>
      </c:catAx>
      <c:valAx>
        <c:axId val="159623040"/>
        <c:scaling>
          <c:orientation val="minMax"/>
          <c:max val="1"/>
        </c:scaling>
        <c:delete val="1"/>
        <c:axPos val="t"/>
        <c:numFmt formatCode="0%" sourceLinked="1"/>
        <c:tickLblPos val="none"/>
        <c:crossAx val="159621504"/>
        <c:crosses val="autoZero"/>
        <c:crossBetween val="between"/>
      </c:valAx>
    </c:plotArea>
    <c:plotVisOnly val="1"/>
    <c:dispBlanksAs val="gap"/>
  </c:chart>
  <c:txPr>
    <a:bodyPr/>
    <a:lstStyle/>
    <a:p>
      <a:pPr>
        <a:defRPr sz="1200">
          <a:latin typeface="Arial" pitchFamily="34" charset="0"/>
          <a:cs typeface="Arial" pitchFamily="34" charset="0"/>
        </a:defRPr>
      </a:pPr>
      <a:endParaRPr lang="en-US"/>
    </a:p>
  </c:txPr>
  <c:externalData r:id="rId1"/>
</c:chartSpace>
</file>

<file path=ppt/charts/chart71.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3611187974350167"/>
          <c:y val="0.18664636268013296"/>
          <c:w val="0.53679577086522268"/>
          <c:h val="0.65949194706298764"/>
        </c:manualLayout>
      </c:layout>
      <c:pieChart>
        <c:varyColors val="1"/>
        <c:ser>
          <c:idx val="0"/>
          <c:order val="0"/>
          <c:spPr>
            <a:solidFill>
              <a:schemeClr val="accent1"/>
            </a:solidFill>
          </c:spPr>
          <c:dPt>
            <c:idx val="0"/>
            <c:spPr>
              <a:solidFill>
                <a:schemeClr val="accent4"/>
              </a:solidFill>
            </c:spPr>
          </c:dPt>
          <c:dPt>
            <c:idx val="1"/>
            <c:spPr>
              <a:solidFill>
                <a:srgbClr val="39C57C"/>
              </a:solidFill>
            </c:spPr>
          </c:dPt>
          <c:dPt>
            <c:idx val="2"/>
            <c:spPr>
              <a:solidFill>
                <a:schemeClr val="bg1">
                  <a:lumMod val="50000"/>
                </a:schemeClr>
              </a:solidFill>
              <a:ln>
                <a:noFill/>
              </a:ln>
            </c:spPr>
          </c:dPt>
          <c:dLbls>
            <c:dLbl>
              <c:idx val="0"/>
              <c:layout>
                <c:manualLayout>
                  <c:x val="4.1343379883157748E-3"/>
                  <c:y val="-6.3491619106277972E-2"/>
                </c:manualLayout>
              </c:layout>
              <c:spPr>
                <a:noFill/>
                <a:ln>
                  <a:noFill/>
                </a:ln>
                <a:effectLst/>
              </c:spPr>
              <c:txPr>
                <a:bodyPr/>
                <a:lstStyle/>
                <a:p>
                  <a:pPr>
                    <a:defRPr lang="en-US" sz="1200" b="1">
                      <a:solidFill>
                        <a:schemeClr val="accent4"/>
                      </a:solidFill>
                      <a:latin typeface="Arial" pitchFamily="34" charset="0"/>
                      <a:cs typeface="Arial" pitchFamily="34" charset="0"/>
                    </a:defRPr>
                  </a:pPr>
                  <a:endParaRPr lang="en-US"/>
                </a:p>
              </c:txPr>
              <c:dLblPos val="bestFit"/>
              <c:showVal val="1"/>
              <c:showCatName val="1"/>
              <c:separator>
</c:separator>
              <c:extLst>
                <c:ext xmlns:c15="http://schemas.microsoft.com/office/drawing/2012/chart" uri="{CE6537A1-D6FC-4f65-9D91-7224C49458BB}"/>
              </c:extLst>
            </c:dLbl>
            <c:dLbl>
              <c:idx val="1"/>
              <c:layout>
                <c:manualLayout>
                  <c:x val="-8.2686759766315409E-3"/>
                  <c:y val="2.7936312406763926E-2"/>
                </c:manualLayout>
              </c:layout>
              <c:spPr>
                <a:noFill/>
                <a:ln>
                  <a:noFill/>
                </a:ln>
                <a:effectLst/>
              </c:spPr>
              <c:txPr>
                <a:bodyPr/>
                <a:lstStyle/>
                <a:p>
                  <a:pPr>
                    <a:defRPr lang="en-US" sz="1200" b="1">
                      <a:solidFill>
                        <a:srgbClr val="39C57C"/>
                      </a:solidFill>
                      <a:latin typeface="Arial" pitchFamily="34" charset="0"/>
                      <a:cs typeface="Arial" pitchFamily="34" charset="0"/>
                    </a:defRPr>
                  </a:pPr>
                  <a:endParaRPr lang="en-US"/>
                </a:p>
              </c:txPr>
              <c:dLblPos val="bestFit"/>
              <c:showVal val="1"/>
              <c:showCatName val="1"/>
              <c:separator>
</c:separator>
              <c:extLst>
                <c:ext xmlns:c15="http://schemas.microsoft.com/office/drawing/2012/chart" uri="{CE6537A1-D6FC-4f65-9D91-7224C49458BB}"/>
              </c:extLst>
            </c:dLbl>
            <c:dLbl>
              <c:idx val="2"/>
              <c:spPr>
                <a:noFill/>
                <a:ln>
                  <a:noFill/>
                </a:ln>
                <a:effectLst/>
              </c:spPr>
              <c:txPr>
                <a:bodyPr/>
                <a:lstStyle/>
                <a:p>
                  <a:pPr>
                    <a:defRPr lang="en-US" sz="1200" b="1">
                      <a:solidFill>
                        <a:srgbClr val="000000"/>
                      </a:solidFill>
                      <a:latin typeface="Arial" pitchFamily="34" charset="0"/>
                      <a:cs typeface="Arial" pitchFamily="34" charset="0"/>
                    </a:defRPr>
                  </a:pPr>
                  <a:endParaRPr lang="en-US"/>
                </a:p>
              </c:txPr>
            </c:dLbl>
            <c:spPr>
              <a:noFill/>
              <a:ln>
                <a:noFill/>
              </a:ln>
              <a:effectLst/>
            </c:spPr>
            <c:txPr>
              <a:bodyPr/>
              <a:lstStyle/>
              <a:p>
                <a:pPr>
                  <a:defRPr lang="en-US" sz="1200" b="1">
                    <a:solidFill>
                      <a:srgbClr val="4D4D4D"/>
                    </a:solidFill>
                    <a:latin typeface="Arial" pitchFamily="34" charset="0"/>
                    <a:cs typeface="Arial" pitchFamily="34" charset="0"/>
                  </a:defRPr>
                </a:pPr>
                <a:endParaRPr lang="en-US"/>
              </a:p>
            </c:txPr>
            <c:dLblPos val="outEnd"/>
            <c:showVal val="1"/>
            <c:showCatName val="1"/>
            <c:separator>
</c:separator>
            <c:extLst>
              <c:ext xmlns:c15="http://schemas.microsoft.com/office/drawing/2012/chart" uri="{CE6537A1-D6FC-4f65-9D91-7224C49458BB}"/>
            </c:extLst>
          </c:dLbls>
          <c:cat>
            <c:strRef>
              <c:f>Sheet1!$A$1:$A$3</c:f>
              <c:strCache>
                <c:ptCount val="3"/>
                <c:pt idx="0">
                  <c:v>Yes (as driver)</c:v>
                </c:pt>
                <c:pt idx="1">
                  <c:v>Yes (as passenger)</c:v>
                </c:pt>
                <c:pt idx="2">
                  <c:v>No</c:v>
                </c:pt>
              </c:strCache>
            </c:strRef>
          </c:cat>
          <c:val>
            <c:numRef>
              <c:f>Sheet1!$B$1:$B$3</c:f>
              <c:numCache>
                <c:formatCode>0%</c:formatCode>
                <c:ptCount val="3"/>
                <c:pt idx="0">
                  <c:v>7.0000000000000021E-2</c:v>
                </c:pt>
                <c:pt idx="1">
                  <c:v>1.0000000000000005E-2</c:v>
                </c:pt>
                <c:pt idx="2">
                  <c:v>0.92</c:v>
                </c:pt>
              </c:numCache>
            </c:numRef>
          </c:val>
        </c:ser>
        <c:firstSliceAng val="80"/>
      </c:pieChart>
    </c:plotArea>
    <c:plotVisOnly val="1"/>
    <c:dispBlanksAs val="zero"/>
  </c:chart>
  <c:txPr>
    <a:bodyPr/>
    <a:lstStyle/>
    <a:p>
      <a:pPr>
        <a:defRPr sz="1800"/>
      </a:pPr>
      <a:endParaRPr lang="en-US"/>
    </a:p>
  </c:txPr>
  <c:externalData r:id="rId1"/>
</c:chartSpace>
</file>

<file path=ppt/charts/chart7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dLbls>
            <c:dLbl>
              <c:idx val="0"/>
              <c:spPr/>
              <c:txPr>
                <a:bodyPr/>
                <a:lstStyle/>
                <a:p>
                  <a:pPr>
                    <a:defRPr lang="en-GB" sz="1400" b="1">
                      <a:solidFill>
                        <a:schemeClr val="bg1"/>
                      </a:solidFill>
                      <a:latin typeface="Arial" pitchFamily="34" charset="0"/>
                      <a:cs typeface="Arial" pitchFamily="34" charset="0"/>
                    </a:defRPr>
                  </a:pPr>
                  <a:endParaRPr lang="en-US"/>
                </a:p>
              </c:txPr>
            </c:dLbl>
            <c:dLbl>
              <c:idx val="2"/>
              <c:layout>
                <c:manualLayout>
                  <c:x val="0.14465310514956509"/>
                  <c:y val="0.14862446183686578"/>
                </c:manualLayout>
              </c:layout>
              <c:showVal val="1"/>
            </c:dLbl>
            <c:dLbl>
              <c:idx val="3"/>
              <c:spPr/>
              <c:txPr>
                <a:bodyPr/>
                <a:lstStyle/>
                <a:p>
                  <a:pPr>
                    <a:defRPr lang="en-GB" sz="1400">
                      <a:solidFill>
                        <a:schemeClr val="bg2">
                          <a:lumMod val="50000"/>
                        </a:schemeClr>
                      </a:solidFill>
                      <a:latin typeface="Arial" pitchFamily="34" charset="0"/>
                      <a:cs typeface="Arial" pitchFamily="34" charset="0"/>
                    </a:defRPr>
                  </a:pPr>
                  <a:endParaRPr lang="en-US"/>
                </a:p>
              </c:txPr>
            </c:dLbl>
            <c:dLbl>
              <c:idx val="4"/>
              <c:spPr/>
              <c:txPr>
                <a:bodyPr/>
                <a:lstStyle/>
                <a:p>
                  <a:pPr>
                    <a:defRPr lang="en-GB" sz="1400">
                      <a:solidFill>
                        <a:schemeClr val="bg2">
                          <a:lumMod val="50000"/>
                        </a:schemeClr>
                      </a:solidFill>
                      <a:latin typeface="Arial" pitchFamily="34" charset="0"/>
                      <a:cs typeface="Arial" pitchFamily="34" charset="0"/>
                    </a:defRPr>
                  </a:pPr>
                  <a:endParaRPr lang="en-US"/>
                </a:p>
              </c:txPr>
            </c:dLbl>
            <c:txPr>
              <a:bodyPr/>
              <a:lstStyle/>
              <a:p>
                <a:pPr>
                  <a:defRPr lang="en-GB" sz="1400">
                    <a:solidFill>
                      <a:schemeClr val="bg1"/>
                    </a:solidFill>
                    <a:latin typeface="Arial" pitchFamily="34" charset="0"/>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of the time</c:v>
                </c:pt>
              </c:strCache>
            </c:strRef>
          </c:cat>
          <c:val>
            <c:numRef>
              <c:f>Sheet1!$B$2:$B$6</c:f>
              <c:numCache>
                <c:formatCode>0%</c:formatCode>
                <c:ptCount val="5"/>
                <c:pt idx="0">
                  <c:v>0.69000000000000061</c:v>
                </c:pt>
                <c:pt idx="1">
                  <c:v>0.15000000000000024</c:v>
                </c:pt>
                <c:pt idx="2">
                  <c:v>0.1</c:v>
                </c:pt>
                <c:pt idx="3">
                  <c:v>4.0000000000000022E-2</c:v>
                </c:pt>
                <c:pt idx="4">
                  <c:v>2.0000000000000011E-2</c:v>
                </c:pt>
              </c:numCache>
            </c:numRef>
          </c:val>
        </c:ser>
        <c:firstSliceAng val="0"/>
      </c:pieChart>
    </c:plotArea>
    <c:plotVisOnly val="1"/>
  </c:chart>
  <c:txPr>
    <a:bodyPr/>
    <a:lstStyle/>
    <a:p>
      <a:pPr>
        <a:defRPr sz="1800"/>
      </a:pPr>
      <a:endParaRPr lang="en-US"/>
    </a:p>
  </c:txPr>
  <c:externalData r:id="rId1"/>
</c:chartSpace>
</file>

<file path=ppt/charts/chart7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dLbls>
            <c:dLbl>
              <c:idx val="0"/>
              <c:spPr/>
              <c:txPr>
                <a:bodyPr/>
                <a:lstStyle/>
                <a:p>
                  <a:pPr algn="ctr">
                    <a:defRPr lang="en-GB" sz="1400" b="1" i="0" u="none" strike="noStrike" kern="1200" baseline="0">
                      <a:solidFill>
                        <a:prstClr val="white"/>
                      </a:solidFill>
                      <a:latin typeface="Arial" pitchFamily="34" charset="0"/>
                      <a:ea typeface="+mn-ea"/>
                      <a:cs typeface="Arial" pitchFamily="34" charset="0"/>
                    </a:defRPr>
                  </a:pPr>
                  <a:endParaRPr lang="en-US"/>
                </a:p>
              </c:txPr>
            </c:dLbl>
            <c:dLbl>
              <c:idx val="2"/>
              <c:layout>
                <c:manualLayout>
                  <c:x val="0.13387440700873937"/>
                  <c:y val="0.13880727900925638"/>
                </c:manualLayout>
              </c:layout>
              <c:showVal val="1"/>
            </c:dLbl>
            <c:dLbl>
              <c:idx val="3"/>
              <c:spPr/>
              <c:txPr>
                <a:bodyPr/>
                <a:lstStyle/>
                <a:p>
                  <a:pPr algn="ctr">
                    <a:defRPr lang="en-GB" sz="1400" b="0" i="0" u="none" strike="noStrike" kern="1200" baseline="0">
                      <a:solidFill>
                        <a:schemeClr val="bg2">
                          <a:lumMod val="50000"/>
                        </a:schemeClr>
                      </a:solidFill>
                      <a:latin typeface="Arial" pitchFamily="34" charset="0"/>
                      <a:ea typeface="+mn-ea"/>
                      <a:cs typeface="Arial" pitchFamily="34" charset="0"/>
                    </a:defRPr>
                  </a:pPr>
                  <a:endParaRPr lang="en-US"/>
                </a:p>
              </c:txPr>
            </c:dLbl>
            <c:dLbl>
              <c:idx val="4"/>
              <c:spPr/>
              <c:txPr>
                <a:bodyPr/>
                <a:lstStyle/>
                <a:p>
                  <a:pPr algn="ctr">
                    <a:defRPr lang="en-GB" sz="1400" b="0" i="0" u="none" strike="noStrike" kern="1200" baseline="0">
                      <a:solidFill>
                        <a:schemeClr val="bg2">
                          <a:lumMod val="50000"/>
                        </a:schemeClr>
                      </a:solidFill>
                      <a:latin typeface="Arial" pitchFamily="34" charset="0"/>
                      <a:ea typeface="+mn-ea"/>
                      <a:cs typeface="Arial" pitchFamily="34" charset="0"/>
                    </a:defRPr>
                  </a:pPr>
                  <a:endParaRPr lang="en-US"/>
                </a:p>
              </c:txPr>
            </c:dLbl>
            <c:txPr>
              <a:bodyPr/>
              <a:lstStyle/>
              <a:p>
                <a:pPr algn="ctr">
                  <a:defRPr lang="en-GB" sz="1400" b="0" i="0" u="none" strike="noStrike" kern="1200" baseline="0">
                    <a:solidFill>
                      <a:prstClr val="white"/>
                    </a:solidFill>
                    <a:latin typeface="Arial" pitchFamily="34" charset="0"/>
                    <a:ea typeface="+mn-ea"/>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the time</c:v>
                </c:pt>
              </c:strCache>
            </c:strRef>
          </c:cat>
          <c:val>
            <c:numRef>
              <c:f>Sheet1!$B$2:$B$6</c:f>
              <c:numCache>
                <c:formatCode>0%</c:formatCode>
                <c:ptCount val="5"/>
                <c:pt idx="0">
                  <c:v>0.66000000000000225</c:v>
                </c:pt>
                <c:pt idx="1">
                  <c:v>0.17</c:v>
                </c:pt>
                <c:pt idx="2">
                  <c:v>0.11</c:v>
                </c:pt>
                <c:pt idx="3">
                  <c:v>3.0000000000000002E-2</c:v>
                </c:pt>
                <c:pt idx="4">
                  <c:v>2.0000000000000011E-2</c:v>
                </c:pt>
              </c:numCache>
            </c:numRef>
          </c:val>
        </c:ser>
        <c:firstSliceAng val="0"/>
      </c:pieChart>
    </c:plotArea>
    <c:plotVisOnly val="1"/>
  </c:chart>
  <c:txPr>
    <a:bodyPr/>
    <a:lstStyle/>
    <a:p>
      <a:pPr>
        <a:defRPr sz="1800"/>
      </a:pPr>
      <a:endParaRPr lang="en-US"/>
    </a:p>
  </c:txPr>
  <c:externalData r:id="rId1"/>
</c:chartSpace>
</file>

<file path=ppt/charts/chart7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1.5963338788870705E-2"/>
          <c:y val="0"/>
          <c:w val="0.97073387888707063"/>
          <c:h val="0.77496215885635356"/>
        </c:manualLayout>
      </c:layout>
      <c:barChart>
        <c:barDir val="col"/>
        <c:grouping val="clustered"/>
        <c:ser>
          <c:idx val="0"/>
          <c:order val="0"/>
          <c:tx>
            <c:strRef>
              <c:f>Sheet1!$B$1</c:f>
              <c:strCache>
                <c:ptCount val="1"/>
                <c:pt idx="0">
                  <c:v>Column1</c:v>
                </c:pt>
              </c:strCache>
            </c:strRef>
          </c:tx>
          <c:spPr>
            <a:solidFill>
              <a:schemeClr val="tx1">
                <a:lumMod val="25000"/>
                <a:lumOff val="75000"/>
              </a:schemeClr>
            </a:solidFill>
          </c:spPr>
          <c:dLbls>
            <c:dLbl>
              <c:idx val="3"/>
              <c:layout/>
              <c:spPr/>
              <c:txPr>
                <a:bodyPr/>
                <a:lstStyle/>
                <a:p>
                  <a:pPr>
                    <a:defRPr lang="en-GB" sz="1400" b="1">
                      <a:solidFill>
                        <a:schemeClr val="tx1"/>
                      </a:solidFill>
                      <a:latin typeface="Arial" pitchFamily="34" charset="0"/>
                      <a:cs typeface="Arial" pitchFamily="34" charset="0"/>
                    </a:defRPr>
                  </a:pPr>
                  <a:endParaRPr lang="en-US"/>
                </a:p>
              </c:txPr>
              <c:dLblPos val="outEnd"/>
              <c:showVal val="1"/>
            </c:dLbl>
            <c:dLbl>
              <c:idx val="4"/>
              <c:layout/>
              <c:spPr/>
              <c:txPr>
                <a:bodyPr/>
                <a:lstStyle/>
                <a:p>
                  <a:pPr algn="ctr" rtl="0">
                    <a:defRPr lang="en-GB" sz="1400" b="1" i="0" u="none" strike="noStrike" kern="1200" baseline="0">
                      <a:solidFill>
                        <a:srgbClr val="08103A"/>
                      </a:solidFill>
                      <a:latin typeface="Arial" pitchFamily="34" charset="0"/>
                      <a:ea typeface="+mn-ea"/>
                      <a:cs typeface="Arial" pitchFamily="34" charset="0"/>
                    </a:defRPr>
                  </a:pPr>
                  <a:endParaRPr lang="en-US"/>
                </a:p>
              </c:txPr>
              <c:dLblPos val="outEnd"/>
              <c:showVal val="1"/>
            </c:dLbl>
            <c:dLbl>
              <c:idx val="5"/>
              <c:layout/>
              <c:spPr/>
              <c:txPr>
                <a:bodyPr/>
                <a:lstStyle/>
                <a:p>
                  <a:pPr algn="ctr" rtl="0">
                    <a:defRPr lang="en-GB" sz="1400" b="1" i="0" u="none" strike="noStrike" kern="1200" baseline="0">
                      <a:solidFill>
                        <a:srgbClr val="08103A"/>
                      </a:solidFill>
                      <a:latin typeface="Arial" pitchFamily="34" charset="0"/>
                      <a:ea typeface="+mn-ea"/>
                      <a:cs typeface="Arial" pitchFamily="34" charset="0"/>
                    </a:defRPr>
                  </a:pPr>
                  <a:endParaRPr lang="en-US"/>
                </a:p>
              </c:txPr>
              <c:dLblPos val="outEnd"/>
              <c:showVal val="1"/>
            </c:dLbl>
            <c:txPr>
              <a:bodyPr/>
              <a:lstStyle/>
              <a:p>
                <a:pPr>
                  <a:defRPr lang="en-GB" sz="1400" b="1">
                    <a:solidFill>
                      <a:schemeClr val="bg1"/>
                    </a:solidFill>
                    <a:latin typeface="Arial" pitchFamily="34" charset="0"/>
                    <a:cs typeface="Arial" pitchFamily="34" charset="0"/>
                  </a:defRPr>
                </a:pPr>
                <a:endParaRPr lang="en-US"/>
              </a:p>
            </c:txPr>
            <c:dLblPos val="inEnd"/>
            <c:showVal val="1"/>
          </c:dLbls>
          <c:cat>
            <c:strRef>
              <c:f>Sheet1!$A$2:$A$7</c:f>
              <c:strCache>
                <c:ptCount val="6"/>
                <c:pt idx="0">
                  <c:v>Ignore (net)</c:v>
                </c:pt>
                <c:pt idx="1">
                  <c:v>Answer using capability built into the car</c:v>
                </c:pt>
                <c:pt idx="2">
                  <c:v>Get a passenger to answer</c:v>
                </c:pt>
                <c:pt idx="3">
                  <c:v>Answer using an earpiece</c:v>
                </c:pt>
                <c:pt idx="4">
                  <c:v>Answer on hand-held phone</c:v>
                </c:pt>
                <c:pt idx="5">
                  <c:v>Answer on headphones connected to phone</c:v>
                </c:pt>
              </c:strCache>
            </c:strRef>
          </c:cat>
          <c:val>
            <c:numRef>
              <c:f>Sheet1!$B$2:$B$7</c:f>
              <c:numCache>
                <c:formatCode>0%</c:formatCode>
                <c:ptCount val="6"/>
                <c:pt idx="0">
                  <c:v>0.48000000000000032</c:v>
                </c:pt>
                <c:pt idx="1">
                  <c:v>0.27</c:v>
                </c:pt>
                <c:pt idx="2">
                  <c:v>0.25</c:v>
                </c:pt>
                <c:pt idx="3">
                  <c:v>0.05</c:v>
                </c:pt>
                <c:pt idx="4">
                  <c:v>4.0000000000000022E-2</c:v>
                </c:pt>
                <c:pt idx="5">
                  <c:v>3.0000000000000002E-2</c:v>
                </c:pt>
              </c:numCache>
            </c:numRef>
          </c:val>
        </c:ser>
        <c:gapWidth val="49"/>
        <c:axId val="160244864"/>
        <c:axId val="160246400"/>
      </c:barChart>
      <c:catAx>
        <c:axId val="160244864"/>
        <c:scaling>
          <c:orientation val="minMax"/>
        </c:scaling>
        <c:axPos val="b"/>
        <c:numFmt formatCode="General" sourceLinked="0"/>
        <c:majorTickMark val="none"/>
        <c:tickLblPos val="nextTo"/>
        <c:spPr>
          <a:ln>
            <a:noFill/>
          </a:ln>
        </c:spPr>
        <c:txPr>
          <a:bodyPr/>
          <a:lstStyle/>
          <a:p>
            <a:pPr>
              <a:defRPr lang="en-GB" sz="1400">
                <a:solidFill>
                  <a:srgbClr val="000000"/>
                </a:solidFill>
                <a:latin typeface="Arial" pitchFamily="34" charset="0"/>
                <a:cs typeface="Arial" pitchFamily="34" charset="0"/>
              </a:defRPr>
            </a:pPr>
            <a:endParaRPr lang="en-US"/>
          </a:p>
        </c:txPr>
        <c:crossAx val="160246400"/>
        <c:crosses val="autoZero"/>
        <c:auto val="1"/>
        <c:lblAlgn val="ctr"/>
        <c:lblOffset val="100"/>
      </c:catAx>
      <c:valAx>
        <c:axId val="160246400"/>
        <c:scaling>
          <c:orientation val="minMax"/>
          <c:min val="0"/>
        </c:scaling>
        <c:delete val="1"/>
        <c:axPos val="l"/>
        <c:numFmt formatCode="0%" sourceLinked="1"/>
        <c:tickLblPos val="none"/>
        <c:crossAx val="160244864"/>
        <c:crosses val="autoZero"/>
        <c:crossBetween val="between"/>
      </c:valAx>
    </c:plotArea>
    <c:plotVisOnly val="1"/>
    <c:dispBlanksAs val="gap"/>
  </c:chart>
  <c:txPr>
    <a:bodyPr/>
    <a:lstStyle/>
    <a:p>
      <a:pPr>
        <a:defRPr sz="1800"/>
      </a:pPr>
      <a:endParaRPr lang="en-US"/>
    </a:p>
  </c:txPr>
  <c:externalData r:id="rId1"/>
</c:chartSpace>
</file>

<file path=ppt/charts/chart75.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cat>
            <c:strRef>
              <c:f>Sheet1!$A$2:$A$6</c:f>
              <c:strCache>
                <c:ptCount val="5"/>
                <c:pt idx="0">
                  <c:v>Never</c:v>
                </c:pt>
                <c:pt idx="1">
                  <c:v>Rarely</c:v>
                </c:pt>
                <c:pt idx="2">
                  <c:v>Sometimes</c:v>
                </c:pt>
                <c:pt idx="3">
                  <c:v>Most of the time</c:v>
                </c:pt>
                <c:pt idx="4">
                  <c:v>All of the time</c:v>
                </c:pt>
              </c:strCache>
            </c:strRef>
          </c:cat>
          <c:val>
            <c:numRef>
              <c:f>Sheet1!$B$2:$B$6</c:f>
              <c:numCache>
                <c:formatCode>0%</c:formatCode>
                <c:ptCount val="5"/>
                <c:pt idx="0">
                  <c:v>0.70000000000000062</c:v>
                </c:pt>
                <c:pt idx="1">
                  <c:v>0.15000000000000024</c:v>
                </c:pt>
                <c:pt idx="2">
                  <c:v>9.0000000000000024E-2</c:v>
                </c:pt>
                <c:pt idx="3">
                  <c:v>4.0000000000000022E-2</c:v>
                </c:pt>
                <c:pt idx="4">
                  <c:v>1.0000000000000005E-2</c:v>
                </c:pt>
              </c:numCache>
            </c:numRef>
          </c:val>
        </c:ser>
        <c:firstSliceAng val="0"/>
      </c:pieChart>
    </c:plotArea>
    <c:legend>
      <c:legendPos val="r"/>
      <c:layout>
        <c:manualLayout>
          <c:xMode val="edge"/>
          <c:yMode val="edge"/>
          <c:x val="0"/>
          <c:y val="0"/>
          <c:w val="1"/>
          <c:h val="1"/>
        </c:manualLayout>
      </c:layout>
      <c:overlay val="1"/>
      <c:spPr>
        <a:solidFill>
          <a:schemeClr val="bg1"/>
        </a:solidFill>
      </c:spPr>
      <c:txPr>
        <a:bodyPr/>
        <a:lstStyle/>
        <a:p>
          <a:pPr>
            <a:defRPr>
              <a:solidFill>
                <a:srgbClr val="000000"/>
              </a:solidFill>
            </a:defRPr>
          </a:pPr>
          <a:endParaRPr lang="en-US"/>
        </a:p>
      </c:txPr>
    </c:legend>
    <c:plotVisOnly val="1"/>
  </c:chart>
  <c:txPr>
    <a:bodyPr/>
    <a:lstStyle/>
    <a:p>
      <a:pPr>
        <a:defRPr sz="1400">
          <a:latin typeface="Arial" pitchFamily="34" charset="0"/>
          <a:cs typeface="Arial" pitchFamily="34" charset="0"/>
        </a:defRPr>
      </a:pPr>
      <a:endParaRPr lang="en-US"/>
    </a:p>
  </c:txPr>
  <c:externalData r:id="rId1"/>
</c:chartSpace>
</file>

<file path=ppt/charts/chart7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rgbClr val="C292D5"/>
              </a:solidFill>
            </c:spPr>
          </c:dPt>
          <c:dPt>
            <c:idx val="1"/>
            <c:spPr>
              <a:solidFill>
                <a:schemeClr val="accent1"/>
              </a:solidFill>
            </c:spPr>
          </c:dPt>
          <c:dPt>
            <c:idx val="3"/>
            <c:spPr>
              <a:solidFill>
                <a:srgbClr val="003399"/>
              </a:solidFill>
            </c:spPr>
          </c:dPt>
          <c:dPt>
            <c:idx val="4"/>
            <c:spPr>
              <a:solidFill>
                <a:schemeClr val="accent4"/>
              </a:solidFill>
            </c:spPr>
          </c:dPt>
          <c:dLbls>
            <c:dLbl>
              <c:idx val="2"/>
              <c:layout>
                <c:manualLayout>
                  <c:x val="0.14120067773779821"/>
                  <c:y val="0.12602804649418822"/>
                </c:manualLayout>
              </c:layout>
              <c:showVal val="1"/>
            </c:dLbl>
            <c:dLbl>
              <c:idx val="3"/>
              <c:spPr/>
              <c:txPr>
                <a:bodyPr/>
                <a:lstStyle/>
                <a:p>
                  <a:pPr algn="ctr">
                    <a:defRPr lang="en-GB" sz="1100" b="0" i="0" u="none" strike="noStrike" kern="1200" baseline="0">
                      <a:solidFill>
                        <a:srgbClr val="000000"/>
                      </a:solidFill>
                      <a:latin typeface="Arial" pitchFamily="34" charset="0"/>
                      <a:ea typeface="+mn-ea"/>
                      <a:cs typeface="Arial" pitchFamily="34" charset="0"/>
                    </a:defRPr>
                  </a:pPr>
                  <a:endParaRPr lang="en-US"/>
                </a:p>
              </c:txPr>
            </c:dLbl>
            <c:dLbl>
              <c:idx val="4"/>
              <c:spPr/>
              <c:txPr>
                <a:bodyPr/>
                <a:lstStyle/>
                <a:p>
                  <a:pPr algn="ctr">
                    <a:defRPr lang="en-GB" sz="1100" b="0" i="0" u="none" strike="noStrike" kern="1200" baseline="0">
                      <a:solidFill>
                        <a:srgbClr val="000000"/>
                      </a:solidFill>
                      <a:latin typeface="Arial" pitchFamily="34" charset="0"/>
                      <a:ea typeface="+mn-ea"/>
                      <a:cs typeface="Arial" pitchFamily="34" charset="0"/>
                    </a:defRPr>
                  </a:pPr>
                  <a:endParaRPr lang="en-US"/>
                </a:p>
              </c:txPr>
            </c:dLbl>
            <c:txPr>
              <a:bodyPr/>
              <a:lstStyle/>
              <a:p>
                <a:pPr algn="ctr">
                  <a:defRPr lang="en-GB" sz="1100" b="0" i="0" u="none" strike="noStrike" kern="1200" baseline="0">
                    <a:solidFill>
                      <a:prstClr val="white"/>
                    </a:solidFill>
                    <a:latin typeface="Arial" pitchFamily="34" charset="0"/>
                    <a:ea typeface="+mn-ea"/>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of the time</c:v>
                </c:pt>
              </c:strCache>
            </c:strRef>
          </c:cat>
          <c:val>
            <c:numRef>
              <c:f>Sheet1!$B$2:$B$6</c:f>
              <c:numCache>
                <c:formatCode>0%</c:formatCode>
                <c:ptCount val="5"/>
                <c:pt idx="0">
                  <c:v>0.69000000000000061</c:v>
                </c:pt>
                <c:pt idx="1">
                  <c:v>0.15000000000000024</c:v>
                </c:pt>
                <c:pt idx="2">
                  <c:v>0.1</c:v>
                </c:pt>
                <c:pt idx="3">
                  <c:v>4.0000000000000022E-2</c:v>
                </c:pt>
                <c:pt idx="4">
                  <c:v>2.0000000000000011E-2</c:v>
                </c:pt>
              </c:numCache>
            </c:numRef>
          </c:val>
        </c:ser>
        <c:firstSliceAng val="0"/>
      </c:pieChart>
    </c:plotArea>
    <c:plotVisOnly val="1"/>
  </c:chart>
  <c:txPr>
    <a:bodyPr/>
    <a:lstStyle/>
    <a:p>
      <a:pPr>
        <a:defRPr sz="1800"/>
      </a:pPr>
      <a:endParaRPr lang="en-US"/>
    </a:p>
  </c:txPr>
  <c:externalData r:id="rId1"/>
</c:chartSpace>
</file>

<file path=ppt/charts/chart7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dLbls>
            <c:dLbl>
              <c:idx val="0"/>
              <c:spPr/>
              <c:txPr>
                <a:bodyPr/>
                <a:lstStyle/>
                <a:p>
                  <a:pPr>
                    <a:defRPr sz="1100">
                      <a:solidFill>
                        <a:schemeClr val="bg1"/>
                      </a:solidFill>
                      <a:latin typeface="Arial" pitchFamily="34" charset="0"/>
                      <a:cs typeface="Arial" pitchFamily="34" charset="0"/>
                    </a:defRPr>
                  </a:pPr>
                  <a:endParaRPr lang="en-US"/>
                </a:p>
              </c:txPr>
            </c:dLbl>
            <c:dLbl>
              <c:idx val="1"/>
              <c:spPr/>
              <c:txPr>
                <a:bodyPr/>
                <a:lstStyle/>
                <a:p>
                  <a:pPr>
                    <a:defRPr sz="1100">
                      <a:solidFill>
                        <a:schemeClr val="bg1"/>
                      </a:solidFill>
                      <a:latin typeface="Arial" pitchFamily="34" charset="0"/>
                      <a:cs typeface="Arial" pitchFamily="34" charset="0"/>
                    </a:defRPr>
                  </a:pPr>
                  <a:endParaRPr lang="en-US"/>
                </a:p>
              </c:txPr>
            </c:dLbl>
            <c:dLbl>
              <c:idx val="2"/>
              <c:spPr/>
              <c:txPr>
                <a:bodyPr/>
                <a:lstStyle/>
                <a:p>
                  <a:pPr>
                    <a:defRPr sz="1100">
                      <a:solidFill>
                        <a:schemeClr val="bg1"/>
                      </a:solidFill>
                      <a:latin typeface="Arial" pitchFamily="34" charset="0"/>
                      <a:cs typeface="Arial" pitchFamily="34" charset="0"/>
                    </a:defRPr>
                  </a:pPr>
                  <a:endParaRPr lang="en-US"/>
                </a:p>
              </c:txPr>
            </c:dLbl>
            <c:txPr>
              <a:bodyPr/>
              <a:lstStyle/>
              <a:p>
                <a:pPr>
                  <a:defRPr sz="1100">
                    <a:latin typeface="Arial" pitchFamily="34" charset="0"/>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the time</c:v>
                </c:pt>
              </c:strCache>
            </c:strRef>
          </c:cat>
          <c:val>
            <c:numRef>
              <c:f>Sheet1!$B$2:$B$6</c:f>
              <c:numCache>
                <c:formatCode>0%</c:formatCode>
                <c:ptCount val="5"/>
                <c:pt idx="0">
                  <c:v>0.51</c:v>
                </c:pt>
                <c:pt idx="1">
                  <c:v>0.22</c:v>
                </c:pt>
                <c:pt idx="2">
                  <c:v>0.19</c:v>
                </c:pt>
                <c:pt idx="3">
                  <c:v>6.0000000000000032E-2</c:v>
                </c:pt>
                <c:pt idx="4">
                  <c:v>1.0000000000000005E-2</c:v>
                </c:pt>
              </c:numCache>
            </c:numRef>
          </c:val>
        </c:ser>
        <c:firstSliceAng val="0"/>
      </c:pieChart>
    </c:plotArea>
    <c:plotVisOnly val="1"/>
  </c:chart>
  <c:txPr>
    <a:bodyPr/>
    <a:lstStyle/>
    <a:p>
      <a:pPr>
        <a:defRPr sz="1800"/>
      </a:pPr>
      <a:endParaRPr lang="en-US"/>
    </a:p>
  </c:txPr>
  <c:externalData r:id="rId1"/>
</c:chartSpace>
</file>

<file path=ppt/charts/chart78.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dLbls>
            <c:dLbl>
              <c:idx val="0"/>
              <c:spPr/>
              <c:txPr>
                <a:bodyPr/>
                <a:lstStyle/>
                <a:p>
                  <a:pPr>
                    <a:defRPr sz="1100">
                      <a:solidFill>
                        <a:schemeClr val="bg1"/>
                      </a:solidFill>
                      <a:latin typeface="Arial" pitchFamily="34" charset="0"/>
                      <a:cs typeface="Arial" pitchFamily="34" charset="0"/>
                    </a:defRPr>
                  </a:pPr>
                  <a:endParaRPr lang="en-US"/>
                </a:p>
              </c:txPr>
            </c:dLbl>
            <c:dLbl>
              <c:idx val="1"/>
              <c:layout>
                <c:manualLayout>
                  <c:x val="0.15281243437384004"/>
                  <c:y val="8.6386893945949061E-2"/>
                </c:manualLayout>
              </c:layout>
              <c:spPr/>
              <c:txPr>
                <a:bodyPr/>
                <a:lstStyle/>
                <a:p>
                  <a:pPr>
                    <a:defRPr sz="1100">
                      <a:solidFill>
                        <a:schemeClr val="bg1"/>
                      </a:solidFill>
                      <a:latin typeface="Arial" pitchFamily="34" charset="0"/>
                      <a:cs typeface="Arial" pitchFamily="34" charset="0"/>
                    </a:defRPr>
                  </a:pPr>
                  <a:endParaRPr lang="en-US"/>
                </a:p>
              </c:txPr>
              <c:showVal val="1"/>
            </c:dLbl>
            <c:txPr>
              <a:bodyPr/>
              <a:lstStyle/>
              <a:p>
                <a:pPr>
                  <a:defRPr sz="1100">
                    <a:latin typeface="Arial" pitchFamily="34" charset="0"/>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the time</c:v>
                </c:pt>
              </c:strCache>
            </c:strRef>
          </c:cat>
          <c:val>
            <c:numRef>
              <c:f>Sheet1!$B$2:$B$6</c:f>
              <c:numCache>
                <c:formatCode>0%</c:formatCode>
                <c:ptCount val="5"/>
                <c:pt idx="0">
                  <c:v>0.8</c:v>
                </c:pt>
                <c:pt idx="1">
                  <c:v>8.0000000000000043E-2</c:v>
                </c:pt>
                <c:pt idx="2">
                  <c:v>0.05</c:v>
                </c:pt>
                <c:pt idx="3">
                  <c:v>4.0000000000000022E-2</c:v>
                </c:pt>
                <c:pt idx="4">
                  <c:v>2.0000000000000011E-2</c:v>
                </c:pt>
              </c:numCache>
            </c:numRef>
          </c:val>
        </c:ser>
        <c:firstSliceAng val="0"/>
      </c:pieChart>
    </c:plotArea>
    <c:plotVisOnly val="1"/>
  </c:chart>
  <c:txPr>
    <a:bodyPr/>
    <a:lstStyle/>
    <a:p>
      <a:pPr>
        <a:defRPr sz="1800"/>
      </a:pPr>
      <a:endParaRPr lang="en-US"/>
    </a:p>
  </c:txPr>
  <c:externalData r:id="rId1"/>
</c:chartSpace>
</file>

<file path=ppt/charts/chart7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dLbls>
            <c:dLbl>
              <c:idx val="0"/>
              <c:spPr/>
              <c:txPr>
                <a:bodyPr/>
                <a:lstStyle/>
                <a:p>
                  <a:pPr>
                    <a:defRPr sz="1100">
                      <a:solidFill>
                        <a:schemeClr val="bg1"/>
                      </a:solidFill>
                      <a:latin typeface="Arial" pitchFamily="34" charset="0"/>
                      <a:cs typeface="Arial" pitchFamily="34" charset="0"/>
                    </a:defRPr>
                  </a:pPr>
                  <a:endParaRPr lang="en-US"/>
                </a:p>
              </c:txPr>
            </c:dLbl>
            <c:dLbl>
              <c:idx val="1"/>
              <c:spPr/>
              <c:txPr>
                <a:bodyPr/>
                <a:lstStyle/>
                <a:p>
                  <a:pPr>
                    <a:defRPr sz="1100">
                      <a:solidFill>
                        <a:schemeClr val="bg1"/>
                      </a:solidFill>
                      <a:latin typeface="Arial" pitchFamily="34" charset="0"/>
                      <a:cs typeface="Arial" pitchFamily="34" charset="0"/>
                    </a:defRPr>
                  </a:pPr>
                  <a:endParaRPr lang="en-US"/>
                </a:p>
              </c:txPr>
            </c:dLbl>
            <c:dLbl>
              <c:idx val="2"/>
              <c:spPr/>
              <c:txPr>
                <a:bodyPr/>
                <a:lstStyle/>
                <a:p>
                  <a:pPr>
                    <a:defRPr sz="1100">
                      <a:solidFill>
                        <a:schemeClr val="bg1"/>
                      </a:solidFill>
                      <a:latin typeface="Arial" pitchFamily="34" charset="0"/>
                      <a:cs typeface="Arial" pitchFamily="34" charset="0"/>
                    </a:defRPr>
                  </a:pPr>
                  <a:endParaRPr lang="en-US"/>
                </a:p>
              </c:txPr>
            </c:dLbl>
            <c:txPr>
              <a:bodyPr/>
              <a:lstStyle/>
              <a:p>
                <a:pPr>
                  <a:defRPr sz="1100">
                    <a:latin typeface="Arial" pitchFamily="34" charset="0"/>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the time</c:v>
                </c:pt>
              </c:strCache>
            </c:strRef>
          </c:cat>
          <c:val>
            <c:numRef>
              <c:f>Sheet1!$B$2:$B$6</c:f>
              <c:numCache>
                <c:formatCode>0%</c:formatCode>
                <c:ptCount val="5"/>
                <c:pt idx="0">
                  <c:v>0.62000000000000177</c:v>
                </c:pt>
                <c:pt idx="1">
                  <c:v>0.16</c:v>
                </c:pt>
                <c:pt idx="2">
                  <c:v>0.15000000000000024</c:v>
                </c:pt>
                <c:pt idx="3">
                  <c:v>4.0000000000000022E-2</c:v>
                </c:pt>
                <c:pt idx="4">
                  <c:v>2.0000000000000011E-2</c:v>
                </c:pt>
              </c:numCache>
            </c:numRef>
          </c:val>
        </c:ser>
        <c:firstSliceAng val="0"/>
      </c:pieChart>
    </c:plotArea>
    <c:plotVisOnly val="1"/>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0715476796733963"/>
          <c:y val="9.9442702831518889E-2"/>
          <c:w val="0.57733981714395599"/>
          <c:h val="0.85286115403498564"/>
        </c:manualLayout>
      </c:layout>
      <c:barChart>
        <c:barDir val="bar"/>
        <c:grouping val="percentStacked"/>
        <c:ser>
          <c:idx val="2"/>
          <c:order val="0"/>
          <c:tx>
            <c:strRef>
              <c:f>Sheet1!$B$1</c:f>
              <c:strCache>
                <c:ptCount val="1"/>
                <c:pt idx="0">
                  <c:v>1st priority</c:v>
                </c:pt>
              </c:strCache>
            </c:strRef>
          </c:tx>
          <c:spPr>
            <a:solidFill>
              <a:schemeClr val="accent1">
                <a:lumMod val="75000"/>
              </a:schemeClr>
            </a:solidFill>
            <a:ln>
              <a:solidFill>
                <a:schemeClr val="accent1">
                  <a:lumMod val="75000"/>
                </a:schemeClr>
              </a:solidFill>
            </a:ln>
          </c:spPr>
          <c:dLbls>
            <c:dLbl>
              <c:idx val="0"/>
              <c:spPr>
                <a:noFill/>
                <a:ln>
                  <a:noFill/>
                </a:ln>
                <a:effectLst/>
              </c:spPr>
              <c:txPr>
                <a:bodyPr/>
                <a:lstStyle/>
                <a:p>
                  <a:pPr>
                    <a:defRPr lang="en-US" sz="1200" b="1">
                      <a:solidFill>
                        <a:schemeClr val="bg1"/>
                      </a:solidFill>
                      <a:latin typeface="Arial" pitchFamily="34" charset="0"/>
                      <a:cs typeface="Arial" pitchFamily="34" charset="0"/>
                    </a:defRPr>
                  </a:pPr>
                  <a:endParaRPr lang="en-US"/>
                </a:p>
              </c:txPr>
            </c:dLbl>
            <c:dLbl>
              <c:idx val="1"/>
              <c:spPr>
                <a:noFill/>
                <a:ln>
                  <a:noFill/>
                </a:ln>
                <a:effectLst/>
              </c:spPr>
              <c:txPr>
                <a:bodyPr/>
                <a:lstStyle/>
                <a:p>
                  <a:pPr>
                    <a:defRPr lang="en-US" sz="1200" b="1">
                      <a:solidFill>
                        <a:schemeClr val="bg1"/>
                      </a:solidFill>
                      <a:latin typeface="Arial" pitchFamily="34" charset="0"/>
                      <a:cs typeface="Arial" pitchFamily="34" charset="0"/>
                    </a:defRPr>
                  </a:pPr>
                  <a:endParaRPr lang="en-US"/>
                </a:p>
              </c:txPr>
            </c:dLbl>
            <c:dLbl>
              <c:idx val="2"/>
              <c:spPr>
                <a:noFill/>
                <a:ln>
                  <a:noFill/>
                </a:ln>
                <a:effectLst/>
              </c:spPr>
              <c:txPr>
                <a:bodyPr/>
                <a:lstStyle/>
                <a:p>
                  <a:pPr>
                    <a:defRPr lang="en-US" sz="1200" b="1">
                      <a:solidFill>
                        <a:schemeClr val="bg1"/>
                      </a:solidFill>
                      <a:latin typeface="Arial" pitchFamily="34" charset="0"/>
                      <a:cs typeface="Arial" pitchFamily="34" charset="0"/>
                    </a:defRPr>
                  </a:pPr>
                  <a:endParaRPr lang="en-US"/>
                </a:p>
              </c:txPr>
            </c:dLbl>
            <c:dLbl>
              <c:idx val="3"/>
              <c:spPr>
                <a:noFill/>
                <a:ln>
                  <a:noFill/>
                </a:ln>
                <a:effectLst/>
              </c:spPr>
              <c:txPr>
                <a:bodyPr/>
                <a:lstStyle/>
                <a:p>
                  <a:pPr>
                    <a:defRPr lang="en-US" sz="1200" b="1">
                      <a:solidFill>
                        <a:schemeClr val="bg1"/>
                      </a:solidFill>
                      <a:latin typeface="Arial" pitchFamily="34" charset="0"/>
                      <a:cs typeface="Arial" pitchFamily="34" charset="0"/>
                    </a:defRPr>
                  </a:pPr>
                  <a:endParaRPr lang="en-US"/>
                </a:p>
              </c:txPr>
            </c:dLbl>
            <c:dLbl>
              <c:idx val="6"/>
              <c:spPr>
                <a:noFill/>
                <a:ln>
                  <a:noFill/>
                </a:ln>
                <a:effectLst/>
              </c:spPr>
              <c:txPr>
                <a:bodyPr rot="-5400000" vert="horz"/>
                <a:lstStyle/>
                <a:p>
                  <a:pPr>
                    <a:defRPr lang="en-US" sz="1000" b="1">
                      <a:solidFill>
                        <a:schemeClr val="bg1"/>
                      </a:solidFill>
                      <a:latin typeface="Arial" pitchFamily="34" charset="0"/>
                      <a:cs typeface="Arial" pitchFamily="34" charset="0"/>
                    </a:defRPr>
                  </a:pPr>
                  <a:endParaRPr lang="en-US"/>
                </a:p>
              </c:txPr>
            </c:dLbl>
            <c:dLbl>
              <c:idx val="7"/>
              <c:spPr>
                <a:noFill/>
                <a:ln>
                  <a:noFill/>
                </a:ln>
                <a:effectLst/>
              </c:spPr>
              <c:txPr>
                <a:bodyPr rot="-5400000" vert="horz"/>
                <a:lstStyle/>
                <a:p>
                  <a:pPr>
                    <a:defRPr lang="en-US" sz="1000" b="1">
                      <a:solidFill>
                        <a:schemeClr val="bg1"/>
                      </a:solidFill>
                      <a:latin typeface="Arial" pitchFamily="34" charset="0"/>
                      <a:cs typeface="Arial" pitchFamily="34" charset="0"/>
                    </a:defRPr>
                  </a:pPr>
                  <a:endParaRPr lang="en-US"/>
                </a:p>
              </c:txPr>
            </c:dLbl>
            <c:dLbl>
              <c:idx val="8"/>
              <c:spPr>
                <a:noFill/>
                <a:ln>
                  <a:noFill/>
                </a:ln>
                <a:effectLst/>
              </c:spPr>
              <c:txPr>
                <a:bodyPr rot="-5400000" vert="horz"/>
                <a:lstStyle/>
                <a:p>
                  <a:pPr>
                    <a:defRPr lang="en-US" sz="1000" b="1">
                      <a:solidFill>
                        <a:schemeClr val="bg1"/>
                      </a:solidFill>
                      <a:latin typeface="Arial" pitchFamily="34" charset="0"/>
                      <a:cs typeface="Arial" pitchFamily="34" charset="0"/>
                    </a:defRPr>
                  </a:pPr>
                  <a:endParaRPr lang="en-US"/>
                </a:p>
              </c:txPr>
            </c:dLbl>
            <c:dLbl>
              <c:idx val="9"/>
              <c:spPr>
                <a:noFill/>
                <a:ln>
                  <a:noFill/>
                </a:ln>
                <a:effectLst/>
              </c:spPr>
              <c:txPr>
                <a:bodyPr rot="-5400000" vert="horz"/>
                <a:lstStyle/>
                <a:p>
                  <a:pPr>
                    <a:defRPr lang="en-US" sz="1000" b="1">
                      <a:solidFill>
                        <a:schemeClr val="bg1"/>
                      </a:solidFill>
                      <a:latin typeface="Arial" pitchFamily="34" charset="0"/>
                      <a:cs typeface="Arial" pitchFamily="34" charset="0"/>
                    </a:defRPr>
                  </a:pPr>
                  <a:endParaRPr lang="en-US"/>
                </a:p>
              </c:txPr>
            </c:dLbl>
            <c:dLbl>
              <c:idx val="10"/>
              <c:spPr>
                <a:noFill/>
                <a:ln>
                  <a:noFill/>
                </a:ln>
                <a:effectLst/>
              </c:spPr>
              <c:txPr>
                <a:bodyPr rot="-5400000" vert="horz"/>
                <a:lstStyle/>
                <a:p>
                  <a:pPr>
                    <a:defRPr lang="en-US" sz="1000" b="1">
                      <a:solidFill>
                        <a:schemeClr val="bg1"/>
                      </a:solidFill>
                      <a:latin typeface="Arial" pitchFamily="34" charset="0"/>
                      <a:cs typeface="Arial" pitchFamily="34" charset="0"/>
                    </a:defRPr>
                  </a:pPr>
                  <a:endParaRPr lang="en-US"/>
                </a:p>
              </c:txPr>
            </c:dLbl>
            <c:dLbl>
              <c:idx val="11"/>
              <c:spPr>
                <a:noFill/>
                <a:ln>
                  <a:noFill/>
                </a:ln>
                <a:effectLst/>
              </c:spPr>
              <c:txPr>
                <a:bodyPr rot="-5400000" vert="horz"/>
                <a:lstStyle/>
                <a:p>
                  <a:pPr>
                    <a:defRPr lang="en-US" sz="1000" b="1">
                      <a:solidFill>
                        <a:schemeClr val="bg1"/>
                      </a:solidFill>
                      <a:latin typeface="Arial" pitchFamily="34" charset="0"/>
                      <a:cs typeface="Arial" pitchFamily="34" charset="0"/>
                    </a:defRPr>
                  </a:pPr>
                  <a:endParaRPr lang="en-US"/>
                </a:p>
              </c:txPr>
            </c:dLbl>
            <c:dLbl>
              <c:idx val="12"/>
              <c:spPr>
                <a:noFill/>
                <a:ln>
                  <a:noFill/>
                </a:ln>
                <a:effectLst/>
              </c:spPr>
              <c:txPr>
                <a:bodyPr rot="-5400000" vert="horz"/>
                <a:lstStyle/>
                <a:p>
                  <a:pPr>
                    <a:defRPr lang="en-US" sz="1000" b="1">
                      <a:solidFill>
                        <a:schemeClr val="bg1"/>
                      </a:solidFill>
                      <a:latin typeface="Arial" pitchFamily="34" charset="0"/>
                      <a:cs typeface="Arial" pitchFamily="34" charset="0"/>
                    </a:defRPr>
                  </a:pPr>
                  <a:endParaRPr lang="en-US"/>
                </a:p>
              </c:txPr>
            </c:dLbl>
            <c:spPr>
              <a:noFill/>
              <a:ln>
                <a:noFill/>
              </a:ln>
              <a:effectLst/>
            </c:spPr>
            <c:txPr>
              <a:bodyPr/>
              <a:lstStyle/>
              <a:p>
                <a:pPr>
                  <a:defRPr lang="en-US" sz="10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Targeted improvements to local roads (e.g. reduce bottlenecks)</c:v>
                </c:pt>
                <c:pt idx="2">
                  <c:v>Targeted improvements on motorways and major roads</c:v>
                </c:pt>
                <c:pt idx="3">
                  <c:v>Maintenance of existing motorways and other major roads</c:v>
                </c:pt>
                <c:pt idx="4">
                  <c:v>Build new bypasses and dual carriageways</c:v>
                </c:pt>
                <c:pt idx="5">
                  <c:v>Improve local rail services (e.g. more frequent services)</c:v>
                </c:pt>
                <c:pt idx="6">
                  <c:v>Maintenance of existing road safety measures on local roads</c:v>
                </c:pt>
                <c:pt idx="7">
                  <c:v>Invest in winter weather equipment (e.g. snow ploughs)</c:v>
                </c:pt>
                <c:pt idx="8">
                  <c:v>Maintenance of existing road safety measures on motorways</c:v>
                </c:pt>
                <c:pt idx="9">
                  <c:v>Provision of better arrangements for cyclists</c:v>
                </c:pt>
                <c:pt idx="10">
                  <c:v>Build the new high speed rail network - HS2, HS3</c:v>
                </c:pt>
                <c:pt idx="11">
                  <c:v>Build additional regional airport capacity</c:v>
                </c:pt>
                <c:pt idx="12">
                  <c:v>Build additional airport capacity for London</c:v>
                </c:pt>
              </c:strCache>
            </c:strRef>
          </c:cat>
          <c:val>
            <c:numRef>
              <c:f>Sheet1!$B$2:$B$14</c:f>
              <c:numCache>
                <c:formatCode>0%</c:formatCode>
                <c:ptCount val="13"/>
                <c:pt idx="0">
                  <c:v>0.31799304394500072</c:v>
                </c:pt>
                <c:pt idx="1">
                  <c:v>0.15349806306330063</c:v>
                </c:pt>
                <c:pt idx="2">
                  <c:v>0.11322458025760035</c:v>
                </c:pt>
                <c:pt idx="3">
                  <c:v>0.10298186302490001</c:v>
                </c:pt>
                <c:pt idx="4">
                  <c:v>6.0617890454700125E-2</c:v>
                </c:pt>
                <c:pt idx="5">
                  <c:v>4.8179076705619842E-2</c:v>
                </c:pt>
                <c:pt idx="6">
                  <c:v>3.6803559177990011E-2</c:v>
                </c:pt>
                <c:pt idx="7">
                  <c:v>3.0859907804210121E-2</c:v>
                </c:pt>
                <c:pt idx="8">
                  <c:v>3.9817899444190001E-2</c:v>
                </c:pt>
                <c:pt idx="9">
                  <c:v>3.4158279532580001E-2</c:v>
                </c:pt>
                <c:pt idx="10">
                  <c:v>2.6659004124070067E-2</c:v>
                </c:pt>
                <c:pt idx="11">
                  <c:v>1.701558668375E-2</c:v>
                </c:pt>
                <c:pt idx="12">
                  <c:v>1.8191245781959998E-2</c:v>
                </c:pt>
              </c:numCache>
            </c:numRef>
          </c:val>
        </c:ser>
        <c:ser>
          <c:idx val="3"/>
          <c:order val="1"/>
          <c:tx>
            <c:strRef>
              <c:f>Sheet1!$C$1</c:f>
              <c:strCache>
                <c:ptCount val="1"/>
                <c:pt idx="0">
                  <c:v>2nd - 5th priority</c:v>
                </c:pt>
              </c:strCache>
            </c:strRef>
          </c:tx>
          <c:spPr>
            <a:solidFill>
              <a:srgbClr val="A3A3C2"/>
            </a:solidFill>
            <a:ln>
              <a:solidFill>
                <a:schemeClr val="accent3">
                  <a:lumMod val="60000"/>
                  <a:lumOff val="40000"/>
                </a:schemeClr>
              </a:solidFill>
            </a:ln>
          </c:spPr>
          <c:dLbls>
            <c:dLbl>
              <c:idx val="10"/>
              <c:spPr>
                <a:noFill/>
                <a:ln>
                  <a:noFill/>
                </a:ln>
                <a:effectLst/>
              </c:spPr>
              <c:txPr>
                <a:bodyPr/>
                <a:lstStyle/>
                <a:p>
                  <a:pPr algn="ctr">
                    <a:defRPr lang="en-GB" sz="1000" b="1" i="0" u="none" strike="noStrike" kern="1200" baseline="0">
                      <a:solidFill>
                        <a:prstClr val="white"/>
                      </a:solidFill>
                      <a:latin typeface="Arial" pitchFamily="34" charset="0"/>
                      <a:ea typeface="+mn-ea"/>
                      <a:cs typeface="Arial" pitchFamily="34" charset="0"/>
                    </a:defRPr>
                  </a:pPr>
                  <a:endParaRPr lang="en-US"/>
                </a:p>
              </c:txPr>
            </c:dLbl>
            <c:dLbl>
              <c:idx val="11"/>
              <c:spPr>
                <a:noFill/>
                <a:ln>
                  <a:noFill/>
                </a:ln>
                <a:effectLst/>
              </c:spPr>
              <c:txPr>
                <a:bodyPr rot="-5400000" vert="horz"/>
                <a:lstStyle/>
                <a:p>
                  <a:pPr>
                    <a:defRPr lang="en-US" sz="1000" b="1">
                      <a:solidFill>
                        <a:schemeClr val="bg1"/>
                      </a:solidFill>
                      <a:latin typeface="Arial" pitchFamily="34" charset="0"/>
                      <a:cs typeface="Arial" pitchFamily="34" charset="0"/>
                    </a:defRPr>
                  </a:pPr>
                  <a:endParaRPr lang="en-US"/>
                </a:p>
              </c:txPr>
            </c:dLbl>
            <c:dLbl>
              <c:idx val="12"/>
              <c:spPr>
                <a:noFill/>
                <a:ln>
                  <a:noFill/>
                </a:ln>
                <a:effectLst/>
              </c:spPr>
              <c:txPr>
                <a:bodyPr rot="-5400000" vert="horz"/>
                <a:lstStyle/>
                <a:p>
                  <a:pPr>
                    <a:defRPr lang="en-US" sz="1000" b="1">
                      <a:solidFill>
                        <a:schemeClr val="bg1"/>
                      </a:solidFill>
                      <a:latin typeface="Arial" pitchFamily="34" charset="0"/>
                      <a:cs typeface="Arial" pitchFamily="34" charset="0"/>
                    </a:defRPr>
                  </a:pPr>
                  <a:endParaRPr lang="en-US"/>
                </a:p>
              </c:txPr>
            </c:dLbl>
            <c:spPr>
              <a:noFill/>
              <a:ln>
                <a:noFill/>
              </a:ln>
              <a:effectLst/>
            </c:spPr>
            <c:txPr>
              <a:bodyPr/>
              <a:lstStyle/>
              <a:p>
                <a:pPr>
                  <a:defRPr lang="en-US" sz="12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Targeted improvements to local roads (e.g. reduce bottlenecks)</c:v>
                </c:pt>
                <c:pt idx="2">
                  <c:v>Targeted improvements on motorways and major roads</c:v>
                </c:pt>
                <c:pt idx="3">
                  <c:v>Maintenance of existing motorways and other major roads</c:v>
                </c:pt>
                <c:pt idx="4">
                  <c:v>Build new bypasses and dual carriageways</c:v>
                </c:pt>
                <c:pt idx="5">
                  <c:v>Improve local rail services (e.g. more frequent services)</c:v>
                </c:pt>
                <c:pt idx="6">
                  <c:v>Maintenance of existing road safety measures on local roads</c:v>
                </c:pt>
                <c:pt idx="7">
                  <c:v>Invest in winter weather equipment (e.g. snow ploughs)</c:v>
                </c:pt>
                <c:pt idx="8">
                  <c:v>Maintenance of existing road safety measures on motorways</c:v>
                </c:pt>
                <c:pt idx="9">
                  <c:v>Provision of better arrangements for cyclists</c:v>
                </c:pt>
                <c:pt idx="10">
                  <c:v>Build the new high speed rail network - HS2, HS3</c:v>
                </c:pt>
                <c:pt idx="11">
                  <c:v>Build additional regional airport capacity</c:v>
                </c:pt>
                <c:pt idx="12">
                  <c:v>Build additional airport capacity for London</c:v>
                </c:pt>
              </c:strCache>
            </c:strRef>
          </c:cat>
          <c:val>
            <c:numRef>
              <c:f>Sheet1!$C$2:$C$14</c:f>
              <c:numCache>
                <c:formatCode>0%</c:formatCode>
                <c:ptCount val="13"/>
                <c:pt idx="0">
                  <c:v>0.47862601257720072</c:v>
                </c:pt>
                <c:pt idx="1">
                  <c:v>0.55036150344570001</c:v>
                </c:pt>
                <c:pt idx="2">
                  <c:v>0.49062119745540084</c:v>
                </c:pt>
                <c:pt idx="3">
                  <c:v>0.53772988925920062</c:v>
                </c:pt>
                <c:pt idx="4">
                  <c:v>0.34983753736419998</c:v>
                </c:pt>
                <c:pt idx="5">
                  <c:v>0.26992703023280085</c:v>
                </c:pt>
                <c:pt idx="6">
                  <c:v>0.27327936928080127</c:v>
                </c:pt>
                <c:pt idx="7">
                  <c:v>0.26357023423089998</c:v>
                </c:pt>
                <c:pt idx="8">
                  <c:v>0.23940041292640057</c:v>
                </c:pt>
                <c:pt idx="9">
                  <c:v>0.21885624451420063</c:v>
                </c:pt>
                <c:pt idx="10">
                  <c:v>0.13218412230579987</c:v>
                </c:pt>
                <c:pt idx="11">
                  <c:v>9.8994757445370007E-2</c:v>
                </c:pt>
                <c:pt idx="12">
                  <c:v>9.6611688962050024E-2</c:v>
                </c:pt>
              </c:numCache>
            </c:numRef>
          </c:val>
        </c:ser>
        <c:ser>
          <c:idx val="4"/>
          <c:order val="2"/>
          <c:tx>
            <c:strRef>
              <c:f>Sheet1!$D$1</c:f>
              <c:strCache>
                <c:ptCount val="1"/>
                <c:pt idx="0">
                  <c:v>2nd</c:v>
                </c:pt>
              </c:strCache>
            </c:strRef>
          </c:tx>
          <c:spPr>
            <a:solidFill>
              <a:schemeClr val="accent6">
                <a:lumMod val="20000"/>
                <a:lumOff val="80000"/>
              </a:schemeClr>
            </a:solidFill>
          </c:spPr>
          <c:dLbls>
            <c:spPr>
              <a:noFill/>
              <a:ln>
                <a:noFill/>
              </a:ln>
              <a:effectLst/>
            </c:sp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Targeted improvements to local roads (e.g. reduce bottlenecks)</c:v>
                </c:pt>
                <c:pt idx="2">
                  <c:v>Targeted improvements on motorways and major roads</c:v>
                </c:pt>
                <c:pt idx="3">
                  <c:v>Maintenance of existing motorways and other major roads</c:v>
                </c:pt>
                <c:pt idx="4">
                  <c:v>Build new bypasses and dual carriageways</c:v>
                </c:pt>
                <c:pt idx="5">
                  <c:v>Improve local rail services (e.g. more frequent services)</c:v>
                </c:pt>
                <c:pt idx="6">
                  <c:v>Maintenance of existing road safety measures on local roads</c:v>
                </c:pt>
                <c:pt idx="7">
                  <c:v>Invest in winter weather equipment (e.g. snow ploughs)</c:v>
                </c:pt>
                <c:pt idx="8">
                  <c:v>Maintenance of existing road safety measures on motorways</c:v>
                </c:pt>
                <c:pt idx="9">
                  <c:v>Provision of better arrangements for cyclists</c:v>
                </c:pt>
                <c:pt idx="10">
                  <c:v>Build the new high speed rail network - HS2, HS3</c:v>
                </c:pt>
                <c:pt idx="11">
                  <c:v>Build additional regional airport capacity</c:v>
                </c:pt>
                <c:pt idx="12">
                  <c:v>Build additional airport capacity for London</c:v>
                </c:pt>
              </c:strCache>
            </c:strRef>
          </c:cat>
          <c:val>
            <c:numRef>
              <c:f>Sheet1!$D$2:$D$14</c:f>
            </c:numRef>
          </c:val>
        </c:ser>
        <c:ser>
          <c:idx val="5"/>
          <c:order val="3"/>
          <c:tx>
            <c:strRef>
              <c:f>Sheet1!$E$1</c:f>
              <c:strCache>
                <c:ptCount val="1"/>
                <c:pt idx="0">
                  <c:v>3rd</c:v>
                </c:pt>
              </c:strCache>
            </c:strRef>
          </c:tx>
          <c:spPr>
            <a:solidFill>
              <a:schemeClr val="bg1">
                <a:lumMod val="50000"/>
              </a:schemeClr>
            </a:solidFill>
          </c:spPr>
          <c:dLbls>
            <c:spPr>
              <a:noFill/>
              <a:ln>
                <a:noFill/>
              </a:ln>
              <a:effectLst/>
            </c:spPr>
            <c:txPr>
              <a:bodyPr/>
              <a:lstStyle/>
              <a:p>
                <a:pPr>
                  <a:defRPr lang="en-US">
                    <a:solidFill>
                      <a:schemeClr val="bg1"/>
                    </a:solidFill>
                  </a:defRPr>
                </a:pPr>
                <a:endParaRPr lang="en-US"/>
              </a:p>
            </c:tx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Targeted improvements to local roads (e.g. reduce bottlenecks)</c:v>
                </c:pt>
                <c:pt idx="2">
                  <c:v>Targeted improvements on motorways and major roads</c:v>
                </c:pt>
                <c:pt idx="3">
                  <c:v>Maintenance of existing motorways and other major roads</c:v>
                </c:pt>
                <c:pt idx="4">
                  <c:v>Build new bypasses and dual carriageways</c:v>
                </c:pt>
                <c:pt idx="5">
                  <c:v>Improve local rail services (e.g. more frequent services)</c:v>
                </c:pt>
                <c:pt idx="6">
                  <c:v>Maintenance of existing road safety measures on local roads</c:v>
                </c:pt>
                <c:pt idx="7">
                  <c:v>Invest in winter weather equipment (e.g. snow ploughs)</c:v>
                </c:pt>
                <c:pt idx="8">
                  <c:v>Maintenance of existing road safety measures on motorways</c:v>
                </c:pt>
                <c:pt idx="9">
                  <c:v>Provision of better arrangements for cyclists</c:v>
                </c:pt>
                <c:pt idx="10">
                  <c:v>Build the new high speed rail network - HS2, HS3</c:v>
                </c:pt>
                <c:pt idx="11">
                  <c:v>Build additional regional airport capacity</c:v>
                </c:pt>
                <c:pt idx="12">
                  <c:v>Build additional airport capacity for London</c:v>
                </c:pt>
              </c:strCache>
            </c:strRef>
          </c:cat>
          <c:val>
            <c:numRef>
              <c:f>Sheet1!$E$2:$E$14</c:f>
            </c:numRef>
          </c:val>
        </c:ser>
        <c:ser>
          <c:idx val="0"/>
          <c:order val="4"/>
          <c:tx>
            <c:strRef>
              <c:f>Sheet1!$F$1</c:f>
              <c:strCache>
                <c:ptCount val="1"/>
                <c:pt idx="0">
                  <c:v>4th</c:v>
                </c:pt>
              </c:strCache>
            </c:strRef>
          </c:tx>
          <c:cat>
            <c:strRef>
              <c:f>Sheet1!$A$2:$A$14</c:f>
              <c:strCache>
                <c:ptCount val="13"/>
                <c:pt idx="0">
                  <c:v>Maintenance of existing local roads</c:v>
                </c:pt>
                <c:pt idx="1">
                  <c:v>Targeted improvements to local roads (e.g. reduce bottlenecks)</c:v>
                </c:pt>
                <c:pt idx="2">
                  <c:v>Targeted improvements on motorways and major roads</c:v>
                </c:pt>
                <c:pt idx="3">
                  <c:v>Maintenance of existing motorways and other major roads</c:v>
                </c:pt>
                <c:pt idx="4">
                  <c:v>Build new bypasses and dual carriageways</c:v>
                </c:pt>
                <c:pt idx="5">
                  <c:v>Improve local rail services (e.g. more frequent services)</c:v>
                </c:pt>
                <c:pt idx="6">
                  <c:v>Maintenance of existing road safety measures on local roads</c:v>
                </c:pt>
                <c:pt idx="7">
                  <c:v>Invest in winter weather equipment (e.g. snow ploughs)</c:v>
                </c:pt>
                <c:pt idx="8">
                  <c:v>Maintenance of existing road safety measures on motorways</c:v>
                </c:pt>
                <c:pt idx="9">
                  <c:v>Provision of better arrangements for cyclists</c:v>
                </c:pt>
                <c:pt idx="10">
                  <c:v>Build the new high speed rail network - HS2, HS3</c:v>
                </c:pt>
                <c:pt idx="11">
                  <c:v>Build additional regional airport capacity</c:v>
                </c:pt>
                <c:pt idx="12">
                  <c:v>Build additional airport capacity for London</c:v>
                </c:pt>
              </c:strCache>
            </c:strRef>
          </c:cat>
          <c:val>
            <c:numRef>
              <c:f>Sheet1!$F$2:$F$14</c:f>
            </c:numRef>
          </c:val>
        </c:ser>
        <c:ser>
          <c:idx val="1"/>
          <c:order val="5"/>
          <c:tx>
            <c:strRef>
              <c:f>Sheet1!$G$1</c:f>
              <c:strCache>
                <c:ptCount val="1"/>
                <c:pt idx="0">
                  <c:v>5th</c:v>
                </c:pt>
              </c:strCache>
            </c:strRef>
          </c:tx>
          <c:cat>
            <c:strRef>
              <c:f>Sheet1!$A$2:$A$14</c:f>
              <c:strCache>
                <c:ptCount val="13"/>
                <c:pt idx="0">
                  <c:v>Maintenance of existing local roads</c:v>
                </c:pt>
                <c:pt idx="1">
                  <c:v>Targeted improvements to local roads (e.g. reduce bottlenecks)</c:v>
                </c:pt>
                <c:pt idx="2">
                  <c:v>Targeted improvements on motorways and major roads</c:v>
                </c:pt>
                <c:pt idx="3">
                  <c:v>Maintenance of existing motorways and other major roads</c:v>
                </c:pt>
                <c:pt idx="4">
                  <c:v>Build new bypasses and dual carriageways</c:v>
                </c:pt>
                <c:pt idx="5">
                  <c:v>Improve local rail services (e.g. more frequent services)</c:v>
                </c:pt>
                <c:pt idx="6">
                  <c:v>Maintenance of existing road safety measures on local roads</c:v>
                </c:pt>
                <c:pt idx="7">
                  <c:v>Invest in winter weather equipment (e.g. snow ploughs)</c:v>
                </c:pt>
                <c:pt idx="8">
                  <c:v>Maintenance of existing road safety measures on motorways</c:v>
                </c:pt>
                <c:pt idx="9">
                  <c:v>Provision of better arrangements for cyclists</c:v>
                </c:pt>
                <c:pt idx="10">
                  <c:v>Build the new high speed rail network - HS2, HS3</c:v>
                </c:pt>
                <c:pt idx="11">
                  <c:v>Build additional regional airport capacity</c:v>
                </c:pt>
                <c:pt idx="12">
                  <c:v>Build additional airport capacity for London</c:v>
                </c:pt>
              </c:strCache>
            </c:strRef>
          </c:cat>
          <c:val>
            <c:numRef>
              <c:f>Sheet1!$G$2:$G$14</c:f>
            </c:numRef>
          </c:val>
        </c:ser>
        <c:ser>
          <c:idx val="6"/>
          <c:order val="6"/>
          <c:tx>
            <c:strRef>
              <c:f>Sheet1!$H$1</c:f>
              <c:strCache>
                <c:ptCount val="1"/>
                <c:pt idx="0">
                  <c:v>Not ranked</c:v>
                </c:pt>
              </c:strCache>
            </c:strRef>
          </c:tx>
          <c:spPr>
            <a:noFill/>
            <a:ln>
              <a:solidFill>
                <a:schemeClr val="bg1">
                  <a:lumMod val="75000"/>
                </a:schemeClr>
              </a:solidFill>
            </a:ln>
          </c:spPr>
          <c:dLbls>
            <c:txPr>
              <a:bodyPr/>
              <a:lstStyle/>
              <a:p>
                <a:pPr>
                  <a:defRPr sz="1200" b="1">
                    <a:solidFill>
                      <a:schemeClr val="bg1">
                        <a:lumMod val="50000"/>
                      </a:schemeClr>
                    </a:solidFill>
                    <a:latin typeface="Arial" pitchFamily="34" charset="0"/>
                    <a:cs typeface="Arial" pitchFamily="34" charset="0"/>
                  </a:defRPr>
                </a:pPr>
                <a:endParaRPr lang="en-US"/>
              </a:p>
            </c:txPr>
            <c:showVal val="1"/>
          </c:dLbls>
          <c:cat>
            <c:strRef>
              <c:f>Sheet1!$A$2:$A$14</c:f>
              <c:strCache>
                <c:ptCount val="13"/>
                <c:pt idx="0">
                  <c:v>Maintenance of existing local roads</c:v>
                </c:pt>
                <c:pt idx="1">
                  <c:v>Targeted improvements to local roads (e.g. reduce bottlenecks)</c:v>
                </c:pt>
                <c:pt idx="2">
                  <c:v>Targeted improvements on motorways and major roads</c:v>
                </c:pt>
                <c:pt idx="3">
                  <c:v>Maintenance of existing motorways and other major roads</c:v>
                </c:pt>
                <c:pt idx="4">
                  <c:v>Build new bypasses and dual carriageways</c:v>
                </c:pt>
                <c:pt idx="5">
                  <c:v>Improve local rail services (e.g. more frequent services)</c:v>
                </c:pt>
                <c:pt idx="6">
                  <c:v>Maintenance of existing road safety measures on local roads</c:v>
                </c:pt>
                <c:pt idx="7">
                  <c:v>Invest in winter weather equipment (e.g. snow ploughs)</c:v>
                </c:pt>
                <c:pt idx="8">
                  <c:v>Maintenance of existing road safety measures on motorways</c:v>
                </c:pt>
                <c:pt idx="9">
                  <c:v>Provision of better arrangements for cyclists</c:v>
                </c:pt>
                <c:pt idx="10">
                  <c:v>Build the new high speed rail network - HS2, HS3</c:v>
                </c:pt>
                <c:pt idx="11">
                  <c:v>Build additional regional airport capacity</c:v>
                </c:pt>
                <c:pt idx="12">
                  <c:v>Build additional airport capacity for London</c:v>
                </c:pt>
              </c:strCache>
            </c:strRef>
          </c:cat>
          <c:val>
            <c:numRef>
              <c:f>Sheet1!$H$2:$H$14</c:f>
              <c:numCache>
                <c:formatCode>0%</c:formatCode>
                <c:ptCount val="13"/>
                <c:pt idx="0">
                  <c:v>0.20338094347780039</c:v>
                </c:pt>
                <c:pt idx="1">
                  <c:v>0.296140433491</c:v>
                </c:pt>
                <c:pt idx="2">
                  <c:v>0.39615422228699998</c:v>
                </c:pt>
                <c:pt idx="3">
                  <c:v>0.35928824771590084</c:v>
                </c:pt>
                <c:pt idx="4">
                  <c:v>0.58954457218110001</c:v>
                </c:pt>
                <c:pt idx="5">
                  <c:v>0.68189389306160064</c:v>
                </c:pt>
                <c:pt idx="6">
                  <c:v>0.68991707154120008</c:v>
                </c:pt>
                <c:pt idx="7">
                  <c:v>0.70556985796490002</c:v>
                </c:pt>
                <c:pt idx="8">
                  <c:v>0.72078168762940265</c:v>
                </c:pt>
                <c:pt idx="9">
                  <c:v>0.74698547595320064</c:v>
                </c:pt>
                <c:pt idx="10">
                  <c:v>0.84115687357010194</c:v>
                </c:pt>
                <c:pt idx="11">
                  <c:v>0.88398965587089995</c:v>
                </c:pt>
                <c:pt idx="12">
                  <c:v>0.8851970652559995</c:v>
                </c:pt>
              </c:numCache>
            </c:numRef>
          </c:val>
        </c:ser>
        <c:dLbls>
          <c:showVal val="1"/>
        </c:dLbls>
        <c:gapWidth val="55"/>
        <c:overlap val="100"/>
        <c:axId val="122786560"/>
        <c:axId val="122788096"/>
      </c:barChart>
      <c:catAx>
        <c:axId val="122786560"/>
        <c:scaling>
          <c:orientation val="maxMin"/>
        </c:scaling>
        <c:axPos val="l"/>
        <c:numFmt formatCode="General" sourceLinked="1"/>
        <c:majorTickMark val="none"/>
        <c:tickLblPos val="nextTo"/>
        <c:spPr>
          <a:ln>
            <a:noFill/>
          </a:ln>
        </c:spPr>
        <c:txPr>
          <a:bodyPr/>
          <a:lstStyle/>
          <a:p>
            <a:pPr>
              <a:defRPr lang="en-US" sz="1050">
                <a:solidFill>
                  <a:srgbClr val="000000"/>
                </a:solidFill>
                <a:latin typeface="Arial" pitchFamily="34" charset="0"/>
                <a:cs typeface="Arial" pitchFamily="34" charset="0"/>
              </a:defRPr>
            </a:pPr>
            <a:endParaRPr lang="en-US"/>
          </a:p>
        </c:txPr>
        <c:crossAx val="122788096"/>
        <c:crosses val="autoZero"/>
        <c:auto val="1"/>
        <c:lblAlgn val="ctr"/>
        <c:lblOffset val="100"/>
      </c:catAx>
      <c:valAx>
        <c:axId val="122788096"/>
        <c:scaling>
          <c:orientation val="minMax"/>
          <c:max val="1.1000000000000001"/>
        </c:scaling>
        <c:delete val="1"/>
        <c:axPos val="t"/>
        <c:numFmt formatCode="0%" sourceLinked="1"/>
        <c:tickLblPos val="none"/>
        <c:crossAx val="122786560"/>
        <c:crosses val="autoZero"/>
        <c:crossBetween val="between"/>
      </c:valAx>
    </c:plotArea>
    <c:legend>
      <c:legendPos val="t"/>
      <c:layout>
        <c:manualLayout>
          <c:xMode val="edge"/>
          <c:yMode val="edge"/>
          <c:x val="0.40176496498517283"/>
          <c:y val="5.3973704384205373E-2"/>
          <c:w val="0.58295868558090058"/>
          <c:h val="4.4084260789437522E-2"/>
        </c:manualLayout>
      </c:layout>
      <c:txPr>
        <a:bodyPr/>
        <a:lstStyle/>
        <a:p>
          <a:pPr>
            <a:defRPr lang="en-US" sz="1200">
              <a:solidFill>
                <a:srgbClr val="000000"/>
              </a:solidFill>
              <a:latin typeface="Arial" pitchFamily="34" charset="0"/>
              <a:cs typeface="Arial" pitchFamily="34" charset="0"/>
            </a:defRPr>
          </a:pPr>
          <a:endParaRPr lang="en-US"/>
        </a:p>
      </c:txPr>
    </c:legend>
    <c:plotVisOnly val="1"/>
    <c:dispBlanksAs val="gap"/>
  </c:chart>
  <c:txPr>
    <a:bodyPr/>
    <a:lstStyle/>
    <a:p>
      <a:pPr>
        <a:defRPr sz="1000"/>
      </a:pPr>
      <a:endParaRPr lang="en-US"/>
    </a:p>
  </c:txPr>
  <c:externalData r:id="rId1"/>
</c:chartSpace>
</file>

<file path=ppt/charts/chart80.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dLbls>
            <c:dLbl>
              <c:idx val="0"/>
              <c:spPr/>
              <c:txPr>
                <a:bodyPr/>
                <a:lstStyle/>
                <a:p>
                  <a:pPr>
                    <a:defRPr sz="1100">
                      <a:solidFill>
                        <a:schemeClr val="bg1"/>
                      </a:solidFill>
                      <a:latin typeface="Arial" pitchFamily="34" charset="0"/>
                      <a:cs typeface="Arial" pitchFamily="34" charset="0"/>
                    </a:defRPr>
                  </a:pPr>
                  <a:endParaRPr lang="en-US"/>
                </a:p>
              </c:txPr>
            </c:dLbl>
            <c:dLbl>
              <c:idx val="1"/>
              <c:spPr/>
              <c:txPr>
                <a:bodyPr/>
                <a:lstStyle/>
                <a:p>
                  <a:pPr>
                    <a:defRPr sz="1100">
                      <a:solidFill>
                        <a:schemeClr val="bg1"/>
                      </a:solidFill>
                      <a:latin typeface="Arial" pitchFamily="34" charset="0"/>
                      <a:cs typeface="Arial" pitchFamily="34" charset="0"/>
                    </a:defRPr>
                  </a:pPr>
                  <a:endParaRPr lang="en-US"/>
                </a:p>
              </c:txPr>
            </c:dLbl>
            <c:txPr>
              <a:bodyPr/>
              <a:lstStyle/>
              <a:p>
                <a:pPr>
                  <a:defRPr sz="1100">
                    <a:latin typeface="Arial" pitchFamily="34" charset="0"/>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the time</c:v>
                </c:pt>
              </c:strCache>
            </c:strRef>
          </c:cat>
          <c:val>
            <c:numRef>
              <c:f>Sheet1!$B$2:$B$6</c:f>
              <c:numCache>
                <c:formatCode>0%</c:formatCode>
                <c:ptCount val="5"/>
                <c:pt idx="0">
                  <c:v>0.73000000000000065</c:v>
                </c:pt>
                <c:pt idx="1">
                  <c:v>0.14000000000000001</c:v>
                </c:pt>
                <c:pt idx="2">
                  <c:v>7.0000000000000021E-2</c:v>
                </c:pt>
                <c:pt idx="3">
                  <c:v>4.0000000000000022E-2</c:v>
                </c:pt>
                <c:pt idx="4">
                  <c:v>1.0000000000000005E-2</c:v>
                </c:pt>
              </c:numCache>
            </c:numRef>
          </c:val>
        </c:ser>
        <c:firstSliceAng val="0"/>
      </c:pieChart>
    </c:plotArea>
    <c:plotVisOnly val="1"/>
  </c:chart>
  <c:txPr>
    <a:bodyPr/>
    <a:lstStyle/>
    <a:p>
      <a:pPr>
        <a:defRPr sz="1800"/>
      </a:pPr>
      <a:endParaRPr lang="en-US"/>
    </a:p>
  </c:txPr>
  <c:externalData r:id="rId1"/>
</c:chartSpace>
</file>

<file path=ppt/charts/chart8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dLbls>
            <c:dLbl>
              <c:idx val="0"/>
              <c:spPr/>
              <c:txPr>
                <a:bodyPr/>
                <a:lstStyle/>
                <a:p>
                  <a:pPr>
                    <a:defRPr sz="1100">
                      <a:solidFill>
                        <a:schemeClr val="bg1"/>
                      </a:solidFill>
                      <a:latin typeface="Arial" pitchFamily="34" charset="0"/>
                      <a:cs typeface="Arial" pitchFamily="34" charset="0"/>
                    </a:defRPr>
                  </a:pPr>
                  <a:endParaRPr lang="en-US"/>
                </a:p>
              </c:txPr>
            </c:dLbl>
            <c:dLbl>
              <c:idx val="1"/>
              <c:spPr/>
              <c:txPr>
                <a:bodyPr/>
                <a:lstStyle/>
                <a:p>
                  <a:pPr>
                    <a:defRPr sz="1100">
                      <a:solidFill>
                        <a:schemeClr val="bg1"/>
                      </a:solidFill>
                      <a:latin typeface="Arial" pitchFamily="34" charset="0"/>
                      <a:cs typeface="Arial" pitchFamily="34" charset="0"/>
                    </a:defRPr>
                  </a:pPr>
                  <a:endParaRPr lang="en-US"/>
                </a:p>
              </c:txPr>
            </c:dLbl>
            <c:dLbl>
              <c:idx val="2"/>
              <c:spPr/>
              <c:txPr>
                <a:bodyPr/>
                <a:lstStyle/>
                <a:p>
                  <a:pPr>
                    <a:defRPr sz="1100">
                      <a:solidFill>
                        <a:schemeClr val="bg1"/>
                      </a:solidFill>
                      <a:latin typeface="Arial" pitchFamily="34" charset="0"/>
                      <a:cs typeface="Arial" pitchFamily="34" charset="0"/>
                    </a:defRPr>
                  </a:pPr>
                  <a:endParaRPr lang="en-US"/>
                </a:p>
              </c:txPr>
            </c:dLbl>
            <c:txPr>
              <a:bodyPr/>
              <a:lstStyle/>
              <a:p>
                <a:pPr>
                  <a:defRPr sz="1100">
                    <a:latin typeface="Arial" pitchFamily="34" charset="0"/>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the time</c:v>
                </c:pt>
              </c:strCache>
            </c:strRef>
          </c:cat>
          <c:val>
            <c:numRef>
              <c:f>Sheet1!$B$2:$B$6</c:f>
              <c:numCache>
                <c:formatCode>0%</c:formatCode>
                <c:ptCount val="5"/>
                <c:pt idx="0">
                  <c:v>0.54</c:v>
                </c:pt>
                <c:pt idx="1">
                  <c:v>0.2</c:v>
                </c:pt>
                <c:pt idx="2">
                  <c:v>0.19</c:v>
                </c:pt>
                <c:pt idx="3">
                  <c:v>6.0000000000000032E-2</c:v>
                </c:pt>
                <c:pt idx="4">
                  <c:v>2.0000000000000011E-2</c:v>
                </c:pt>
              </c:numCache>
            </c:numRef>
          </c:val>
        </c:ser>
        <c:firstSliceAng val="0"/>
      </c:pieChart>
    </c:plotArea>
    <c:plotVisOnly val="1"/>
  </c:chart>
  <c:txPr>
    <a:bodyPr/>
    <a:lstStyle/>
    <a:p>
      <a:pPr>
        <a:defRPr sz="1800"/>
      </a:pPr>
      <a:endParaRPr lang="en-US"/>
    </a:p>
  </c:txPr>
  <c:externalData r:id="rId1"/>
</c:chartSpace>
</file>

<file path=ppt/charts/chart8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dLbls>
            <c:dLbl>
              <c:idx val="0"/>
              <c:spPr/>
              <c:txPr>
                <a:bodyPr/>
                <a:lstStyle/>
                <a:p>
                  <a:pPr>
                    <a:defRPr sz="1100">
                      <a:solidFill>
                        <a:schemeClr val="bg1"/>
                      </a:solidFill>
                      <a:latin typeface="Arial" pitchFamily="34" charset="0"/>
                      <a:cs typeface="Arial" pitchFamily="34" charset="0"/>
                    </a:defRPr>
                  </a:pPr>
                  <a:endParaRPr lang="en-US"/>
                </a:p>
              </c:txPr>
            </c:dLbl>
            <c:txPr>
              <a:bodyPr/>
              <a:lstStyle/>
              <a:p>
                <a:pPr>
                  <a:defRPr sz="1100">
                    <a:latin typeface="Arial" pitchFamily="34" charset="0"/>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the time</c:v>
                </c:pt>
              </c:strCache>
            </c:strRef>
          </c:cat>
          <c:val>
            <c:numRef>
              <c:f>Sheet1!$B$2:$B$6</c:f>
              <c:numCache>
                <c:formatCode>0%</c:formatCode>
                <c:ptCount val="5"/>
                <c:pt idx="0">
                  <c:v>0.85000000000000064</c:v>
                </c:pt>
                <c:pt idx="1">
                  <c:v>0.05</c:v>
                </c:pt>
                <c:pt idx="2">
                  <c:v>4.0000000000000022E-2</c:v>
                </c:pt>
                <c:pt idx="3">
                  <c:v>4.0000000000000022E-2</c:v>
                </c:pt>
                <c:pt idx="4">
                  <c:v>1.0000000000000005E-2</c:v>
                </c:pt>
              </c:numCache>
            </c:numRef>
          </c:val>
        </c:ser>
        <c:firstSliceAng val="0"/>
      </c:pieChart>
    </c:plotArea>
    <c:plotVisOnly val="1"/>
  </c:chart>
  <c:txPr>
    <a:bodyPr/>
    <a:lstStyle/>
    <a:p>
      <a:pPr>
        <a:defRPr sz="1800"/>
      </a:pPr>
      <a:endParaRPr lang="en-US"/>
    </a:p>
  </c:txPr>
  <c:externalData r:id="rId1"/>
</c:chartSpace>
</file>

<file path=ppt/charts/chart8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dLbls>
            <c:dLbl>
              <c:idx val="0"/>
              <c:spPr/>
              <c:txPr>
                <a:bodyPr/>
                <a:lstStyle/>
                <a:p>
                  <a:pPr>
                    <a:defRPr sz="1100">
                      <a:solidFill>
                        <a:schemeClr val="bg1"/>
                      </a:solidFill>
                      <a:latin typeface="Arial" pitchFamily="34" charset="0"/>
                      <a:cs typeface="Arial" pitchFamily="34" charset="0"/>
                    </a:defRPr>
                  </a:pPr>
                  <a:endParaRPr lang="en-US"/>
                </a:p>
              </c:txPr>
            </c:dLbl>
            <c:dLbl>
              <c:idx val="1"/>
              <c:layout>
                <c:manualLayout>
                  <c:x val="0.20959124661436432"/>
                  <c:y val="0.10155865132243086"/>
                </c:manualLayout>
              </c:layout>
              <c:spPr/>
              <c:txPr>
                <a:bodyPr/>
                <a:lstStyle/>
                <a:p>
                  <a:pPr>
                    <a:defRPr sz="1100">
                      <a:solidFill>
                        <a:schemeClr val="bg1"/>
                      </a:solidFill>
                      <a:latin typeface="Arial" pitchFamily="34" charset="0"/>
                      <a:cs typeface="Arial" pitchFamily="34" charset="0"/>
                    </a:defRPr>
                  </a:pPr>
                  <a:endParaRPr lang="en-US"/>
                </a:p>
              </c:txPr>
              <c:showVal val="1"/>
            </c:dLbl>
            <c:txPr>
              <a:bodyPr/>
              <a:lstStyle/>
              <a:p>
                <a:pPr>
                  <a:defRPr sz="1100">
                    <a:latin typeface="Arial" pitchFamily="34" charset="0"/>
                    <a:cs typeface="Arial" pitchFamily="34" charset="0"/>
                  </a:defRPr>
                </a:pPr>
                <a:endParaRPr lang="en-US"/>
              </a:p>
            </c:txPr>
            <c:showVal val="1"/>
            <c:showLeaderLines val="1"/>
          </c:dLbls>
          <c:cat>
            <c:strRef>
              <c:f>Sheet1!$A$2:$A$6</c:f>
              <c:strCache>
                <c:ptCount val="5"/>
                <c:pt idx="0">
                  <c:v>Never</c:v>
                </c:pt>
                <c:pt idx="1">
                  <c:v>Rarely</c:v>
                </c:pt>
                <c:pt idx="2">
                  <c:v>Sometimes</c:v>
                </c:pt>
                <c:pt idx="3">
                  <c:v>Most of the time</c:v>
                </c:pt>
                <c:pt idx="4">
                  <c:v>All the time</c:v>
                </c:pt>
              </c:strCache>
            </c:strRef>
          </c:cat>
          <c:val>
            <c:numRef>
              <c:f>Sheet1!$B$2:$B$6</c:f>
              <c:numCache>
                <c:formatCode>0%</c:formatCode>
                <c:ptCount val="5"/>
                <c:pt idx="0">
                  <c:v>0.78</c:v>
                </c:pt>
                <c:pt idx="1">
                  <c:v>0.1</c:v>
                </c:pt>
                <c:pt idx="2">
                  <c:v>6.0000000000000032E-2</c:v>
                </c:pt>
                <c:pt idx="3">
                  <c:v>4.0000000000000022E-2</c:v>
                </c:pt>
                <c:pt idx="4">
                  <c:v>2.0000000000000011E-2</c:v>
                </c:pt>
              </c:numCache>
            </c:numRef>
          </c:val>
        </c:ser>
        <c:firstSliceAng val="0"/>
      </c:pieChart>
    </c:plotArea>
    <c:plotVisOnly val="1"/>
  </c:chart>
  <c:txPr>
    <a:bodyPr/>
    <a:lstStyle/>
    <a:p>
      <a:pPr>
        <a:defRPr sz="1800"/>
      </a:pPr>
      <a:endParaRPr lang="en-US"/>
    </a:p>
  </c:txPr>
  <c:externalData r:id="rId1"/>
</c:chartSpace>
</file>

<file path=ppt/charts/chart8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accent4">
                  <a:lumMod val="40000"/>
                  <a:lumOff val="60000"/>
                </a:schemeClr>
              </a:solidFill>
            </c:spPr>
          </c:dPt>
          <c:dPt>
            <c:idx val="1"/>
            <c:spPr>
              <a:solidFill>
                <a:schemeClr val="accent1"/>
              </a:solidFill>
            </c:spPr>
          </c:dPt>
          <c:dPt>
            <c:idx val="3"/>
            <c:spPr>
              <a:solidFill>
                <a:srgbClr val="003399"/>
              </a:solidFill>
            </c:spPr>
          </c:dPt>
          <c:dPt>
            <c:idx val="4"/>
            <c:spPr>
              <a:solidFill>
                <a:schemeClr val="accent4"/>
              </a:solidFill>
            </c:spPr>
          </c:dPt>
          <c:cat>
            <c:strRef>
              <c:f>Sheet1!$A$2:$A$6</c:f>
              <c:strCache>
                <c:ptCount val="5"/>
                <c:pt idx="0">
                  <c:v>Never</c:v>
                </c:pt>
                <c:pt idx="1">
                  <c:v>Rarely</c:v>
                </c:pt>
                <c:pt idx="2">
                  <c:v>Sometimes</c:v>
                </c:pt>
                <c:pt idx="3">
                  <c:v>Most of the time</c:v>
                </c:pt>
                <c:pt idx="4">
                  <c:v>All of the time</c:v>
                </c:pt>
              </c:strCache>
            </c:strRef>
          </c:cat>
          <c:val>
            <c:numRef>
              <c:f>Sheet1!$B$2:$B$6</c:f>
              <c:numCache>
                <c:formatCode>0%</c:formatCode>
                <c:ptCount val="5"/>
                <c:pt idx="0">
                  <c:v>0.70000000000000062</c:v>
                </c:pt>
                <c:pt idx="1">
                  <c:v>0.15000000000000024</c:v>
                </c:pt>
                <c:pt idx="2">
                  <c:v>9.0000000000000024E-2</c:v>
                </c:pt>
                <c:pt idx="3">
                  <c:v>4.0000000000000022E-2</c:v>
                </c:pt>
                <c:pt idx="4">
                  <c:v>1.0000000000000005E-2</c:v>
                </c:pt>
              </c:numCache>
            </c:numRef>
          </c:val>
        </c:ser>
        <c:firstSliceAng val="0"/>
      </c:pieChart>
    </c:plotArea>
    <c:legend>
      <c:legendPos val="r"/>
      <c:layout>
        <c:manualLayout>
          <c:xMode val="edge"/>
          <c:yMode val="edge"/>
          <c:x val="0"/>
          <c:y val="0"/>
          <c:w val="1"/>
          <c:h val="1"/>
        </c:manualLayout>
      </c:layout>
      <c:overlay val="1"/>
      <c:spPr>
        <a:solidFill>
          <a:schemeClr val="bg1"/>
        </a:solidFill>
      </c:spPr>
      <c:txPr>
        <a:bodyPr/>
        <a:lstStyle/>
        <a:p>
          <a:pPr>
            <a:defRPr sz="1400">
              <a:solidFill>
                <a:srgbClr val="000000"/>
              </a:solidFill>
            </a:defRPr>
          </a:pPr>
          <a:endParaRPr lang="en-US"/>
        </a:p>
      </c:txPr>
    </c:legend>
    <c:plotVisOnly val="1"/>
  </c:chart>
  <c:txPr>
    <a:bodyPr/>
    <a:lstStyle/>
    <a:p>
      <a:pPr>
        <a:defRPr sz="1200">
          <a:latin typeface="Arial" pitchFamily="34" charset="0"/>
          <a:cs typeface="Arial" pitchFamily="34" charset="0"/>
        </a:defRPr>
      </a:pPr>
      <a:endParaRPr lang="en-US"/>
    </a:p>
  </c:txPr>
  <c:externalData r:id="rId1"/>
</c:chartSpace>
</file>

<file path=ppt/charts/chart85.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1.5963338788870705E-2"/>
          <c:y val="0"/>
          <c:w val="0.97073387888707063"/>
          <c:h val="0.77496215885635356"/>
        </c:manualLayout>
      </c:layout>
      <c:barChart>
        <c:barDir val="col"/>
        <c:grouping val="clustered"/>
        <c:ser>
          <c:idx val="0"/>
          <c:order val="0"/>
          <c:tx>
            <c:strRef>
              <c:f>Sheet1!$B$1</c:f>
              <c:strCache>
                <c:ptCount val="1"/>
                <c:pt idx="0">
                  <c:v>Column1</c:v>
                </c:pt>
              </c:strCache>
            </c:strRef>
          </c:tx>
          <c:spPr>
            <a:solidFill>
              <a:schemeClr val="tx2"/>
            </a:solidFill>
          </c:spPr>
          <c:dLbls>
            <c:dLbl>
              <c:idx val="9"/>
              <c:layout/>
              <c:spPr/>
              <c:txPr>
                <a:bodyPr/>
                <a:lstStyle/>
                <a:p>
                  <a:pPr>
                    <a:defRPr lang="en-GB" sz="1200" b="1">
                      <a:solidFill>
                        <a:srgbClr val="000000"/>
                      </a:solidFill>
                      <a:latin typeface="Arial" pitchFamily="34" charset="0"/>
                      <a:cs typeface="Arial" pitchFamily="34" charset="0"/>
                    </a:defRPr>
                  </a:pPr>
                  <a:endParaRPr lang="en-US"/>
                </a:p>
              </c:txPr>
              <c:dLblPos val="outEnd"/>
              <c:showVal val="1"/>
            </c:dLbl>
            <c:txPr>
              <a:bodyPr/>
              <a:lstStyle/>
              <a:p>
                <a:pPr>
                  <a:defRPr lang="en-GB" sz="1200" b="1">
                    <a:solidFill>
                      <a:schemeClr val="bg1"/>
                    </a:solidFill>
                    <a:latin typeface="Arial" pitchFamily="34" charset="0"/>
                    <a:cs typeface="Arial" pitchFamily="34" charset="0"/>
                  </a:defRPr>
                </a:pPr>
                <a:endParaRPr lang="en-US"/>
              </a:p>
            </c:txPr>
            <c:dLblPos val="inEnd"/>
            <c:showVal val="1"/>
          </c:dLbls>
          <c:cat>
            <c:strRef>
              <c:f>Sheet1!$A$2:$A$11</c:f>
              <c:strCache>
                <c:ptCount val="10"/>
                <c:pt idx="0">
                  <c:v>It was an emergency </c:v>
                </c:pt>
                <c:pt idx="1">
                  <c:v>Needed information for my journey</c:v>
                </c:pt>
                <c:pt idx="2">
                  <c:v>It could have been an emergency</c:v>
                </c:pt>
                <c:pt idx="3">
                  <c:v>Short of time</c:v>
                </c:pt>
                <c:pt idx="4">
                  <c:v>In the habit of doing so</c:v>
                </c:pt>
                <c:pt idx="5">
                  <c:v>Everyone else does </c:v>
                </c:pt>
                <c:pt idx="6">
                  <c:v> I can get away with it  </c:v>
                </c:pt>
                <c:pt idx="7">
                  <c:v>Didn't realise it was illegal </c:v>
                </c:pt>
                <c:pt idx="8">
                  <c:v>Wanted to take a photo of something</c:v>
                </c:pt>
                <c:pt idx="9">
                  <c:v>Hands-free device stopped working</c:v>
                </c:pt>
              </c:strCache>
            </c:strRef>
          </c:cat>
          <c:val>
            <c:numRef>
              <c:f>Sheet1!$B$2:$B$11</c:f>
              <c:numCache>
                <c:formatCode>0%</c:formatCode>
                <c:ptCount val="10"/>
                <c:pt idx="0">
                  <c:v>0.23</c:v>
                </c:pt>
                <c:pt idx="1">
                  <c:v>0.21000000000000021</c:v>
                </c:pt>
                <c:pt idx="2">
                  <c:v>0.2</c:v>
                </c:pt>
                <c:pt idx="3">
                  <c:v>0.12000000000000002</c:v>
                </c:pt>
                <c:pt idx="4">
                  <c:v>0.12000000000000002</c:v>
                </c:pt>
                <c:pt idx="5">
                  <c:v>8.0000000000000043E-2</c:v>
                </c:pt>
                <c:pt idx="6">
                  <c:v>7.0000000000000021E-2</c:v>
                </c:pt>
                <c:pt idx="7">
                  <c:v>7.0000000000000021E-2</c:v>
                </c:pt>
                <c:pt idx="8">
                  <c:v>0.05</c:v>
                </c:pt>
                <c:pt idx="9">
                  <c:v>1.0000000000000005E-2</c:v>
                </c:pt>
              </c:numCache>
            </c:numRef>
          </c:val>
        </c:ser>
        <c:gapWidth val="49"/>
        <c:axId val="160806400"/>
        <c:axId val="160807936"/>
      </c:barChart>
      <c:catAx>
        <c:axId val="160806400"/>
        <c:scaling>
          <c:orientation val="minMax"/>
        </c:scaling>
        <c:axPos val="b"/>
        <c:numFmt formatCode="General" sourceLinked="0"/>
        <c:majorTickMark val="none"/>
        <c:tickLblPos val="nextTo"/>
        <c:spPr>
          <a:ln>
            <a:noFill/>
          </a:ln>
        </c:spPr>
        <c:txPr>
          <a:bodyPr/>
          <a:lstStyle/>
          <a:p>
            <a:pPr>
              <a:defRPr lang="en-GB" sz="1000">
                <a:latin typeface="Arial" pitchFamily="34" charset="0"/>
                <a:cs typeface="Arial" pitchFamily="34" charset="0"/>
              </a:defRPr>
            </a:pPr>
            <a:endParaRPr lang="en-US"/>
          </a:p>
        </c:txPr>
        <c:crossAx val="160807936"/>
        <c:crosses val="autoZero"/>
        <c:auto val="1"/>
        <c:lblAlgn val="ctr"/>
        <c:lblOffset val="100"/>
      </c:catAx>
      <c:valAx>
        <c:axId val="160807936"/>
        <c:scaling>
          <c:orientation val="minMax"/>
          <c:min val="0"/>
        </c:scaling>
        <c:delete val="1"/>
        <c:axPos val="l"/>
        <c:numFmt formatCode="0%" sourceLinked="1"/>
        <c:tickLblPos val="none"/>
        <c:crossAx val="160806400"/>
        <c:crosses val="autoZero"/>
        <c:crossBetween val="between"/>
      </c:valAx>
    </c:plotArea>
    <c:plotVisOnly val="1"/>
    <c:dispBlanksAs val="gap"/>
  </c:chart>
  <c:txPr>
    <a:bodyPr/>
    <a:lstStyle/>
    <a:p>
      <a:pPr>
        <a:defRPr sz="1800"/>
      </a:pPr>
      <a:endParaRPr lang="en-US"/>
    </a:p>
  </c:txPr>
  <c:externalData r:id="rId1"/>
</c:chartSpace>
</file>

<file path=ppt/charts/chart86.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Sheet1!$A$2:$A$4</c:f>
              <c:strCache>
                <c:ptCount val="3"/>
                <c:pt idx="0">
                  <c:v>It is safe to text or check social media on your phone when stationary (e.g. at a traffic light, in congestion)</c:v>
                </c:pt>
                <c:pt idx="1">
                  <c:v>Taking a long call on your phone not hands-free is acceptable</c:v>
                </c:pt>
                <c:pt idx="2">
                  <c:v>Taking a quick call on your phone not hands-free is acceptable</c:v>
                </c:pt>
              </c:strCache>
            </c:strRef>
          </c:cat>
          <c:val>
            <c:numRef>
              <c:f>Sheet1!$B$2:$B$4</c:f>
              <c:numCache>
                <c:formatCode>0%</c:formatCode>
                <c:ptCount val="3"/>
                <c:pt idx="0">
                  <c:v>8.0000046207690263E-3</c:v>
                </c:pt>
                <c:pt idx="1">
                  <c:v>5.3405942890580003E-3</c:v>
                </c:pt>
                <c:pt idx="2">
                  <c:v>3.6777474001080048E-3</c:v>
                </c:pt>
              </c:numCache>
            </c:numRef>
          </c:val>
        </c:ser>
        <c:ser>
          <c:idx val="1"/>
          <c:order val="1"/>
          <c:tx>
            <c:strRef>
              <c:f>Sheet1!$C$1</c:f>
              <c:strCache>
                <c:ptCount val="1"/>
                <c:pt idx="0">
                  <c:v>Strongly 
disagree</c:v>
                </c:pt>
              </c:strCache>
            </c:strRef>
          </c:tx>
          <c:spPr>
            <a:solidFill>
              <a:srgbClr val="953735"/>
            </a:solidFill>
          </c:spPr>
          <c:dLbls>
            <c:dLbl>
              <c:idx val="0"/>
              <c:spPr/>
              <c:txPr>
                <a:bodyPr rot="0" vert="horz"/>
                <a:lstStyle/>
                <a:p>
                  <a:pPr>
                    <a:defRPr sz="1200" b="1">
                      <a:solidFill>
                        <a:schemeClr val="bg1"/>
                      </a:solidFill>
                      <a:latin typeface="Arial" pitchFamily="34" charset="0"/>
                      <a:cs typeface="Arial" pitchFamily="34" charset="0"/>
                    </a:defRPr>
                  </a:pPr>
                  <a:endParaRPr lang="en-US"/>
                </a:p>
              </c:txPr>
            </c:dLbl>
            <c:dLbl>
              <c:idx val="1"/>
              <c:spPr/>
              <c:txPr>
                <a:bodyPr rot="0" vert="horz"/>
                <a:lstStyle/>
                <a:p>
                  <a:pPr>
                    <a:defRPr sz="1200" b="1">
                      <a:solidFill>
                        <a:schemeClr val="bg1"/>
                      </a:solidFill>
                      <a:latin typeface="Arial" pitchFamily="34" charset="0"/>
                      <a:cs typeface="Arial" pitchFamily="34" charset="0"/>
                    </a:defRPr>
                  </a:pPr>
                  <a:endParaRPr lang="en-US"/>
                </a:p>
              </c:txPr>
            </c:dLbl>
            <c:dLbl>
              <c:idx val="4"/>
              <c:spPr/>
              <c:txPr>
                <a:bodyPr rot="-5400000" vert="horz"/>
                <a:lstStyle/>
                <a:p>
                  <a:pPr>
                    <a:defRPr sz="1200" b="1">
                      <a:solidFill>
                        <a:schemeClr val="bg1"/>
                      </a:solidFill>
                      <a:latin typeface="Arial" pitchFamily="34" charset="0"/>
                      <a:cs typeface="Arial" pitchFamily="34" charset="0"/>
                    </a:defRPr>
                  </a:pPr>
                  <a:endParaRPr lang="en-US"/>
                </a:p>
              </c:txPr>
            </c:dLbl>
            <c:dLbl>
              <c:idx val="5"/>
              <c:spPr/>
              <c:txPr>
                <a:bodyPr rot="-5400000" vert="horz"/>
                <a:lstStyle/>
                <a:p>
                  <a:pPr>
                    <a:defRPr sz="1200" b="1">
                      <a:solidFill>
                        <a:schemeClr val="bg1"/>
                      </a:solidFill>
                      <a:latin typeface="Arial" pitchFamily="34" charset="0"/>
                      <a:cs typeface="Arial" pitchFamily="34" charset="0"/>
                    </a:defRPr>
                  </a:pPr>
                  <a:endParaRPr lang="en-US"/>
                </a:p>
              </c:txPr>
            </c:dLbl>
            <c:txPr>
              <a:bodyPr/>
              <a:lstStyle/>
              <a:p>
                <a:pPr>
                  <a:defRPr sz="1200" b="1">
                    <a:solidFill>
                      <a:schemeClr val="bg1"/>
                    </a:solidFill>
                    <a:latin typeface="Arial" pitchFamily="34" charset="0"/>
                    <a:cs typeface="Arial" pitchFamily="34" charset="0"/>
                  </a:defRPr>
                </a:pPr>
                <a:endParaRPr lang="en-US"/>
              </a:p>
            </c:txPr>
            <c:showVal val="1"/>
          </c:dLbls>
          <c:cat>
            <c:strRef>
              <c:f>Sheet1!$A$2:$A$4</c:f>
              <c:strCache>
                <c:ptCount val="3"/>
                <c:pt idx="0">
                  <c:v>It is safe to text or check social media on your phone when stationary (e.g. at a traffic light, in congestion)</c:v>
                </c:pt>
                <c:pt idx="1">
                  <c:v>Taking a long call on your phone not hands-free is acceptable</c:v>
                </c:pt>
                <c:pt idx="2">
                  <c:v>Taking a quick call on your phone not hands-free is acceptable</c:v>
                </c:pt>
              </c:strCache>
            </c:strRef>
          </c:cat>
          <c:val>
            <c:numRef>
              <c:f>Sheet1!$C$2:$C$4</c:f>
              <c:numCache>
                <c:formatCode>0%</c:formatCode>
                <c:ptCount val="3"/>
                <c:pt idx="0">
                  <c:v>0.49065290106780146</c:v>
                </c:pt>
                <c:pt idx="1">
                  <c:v>0.72664201346150292</c:v>
                </c:pt>
                <c:pt idx="2">
                  <c:v>0.66862021946250283</c:v>
                </c:pt>
              </c:numCache>
            </c:numRef>
          </c:val>
        </c:ser>
        <c:ser>
          <c:idx val="2"/>
          <c:order val="2"/>
          <c:tx>
            <c:strRef>
              <c:f>Sheet1!$D$1</c:f>
              <c:strCache>
                <c:ptCount val="1"/>
                <c:pt idx="0">
                  <c:v>Slightly 
disagree</c:v>
                </c:pt>
              </c:strCache>
            </c:strRef>
          </c:tx>
          <c:spPr>
            <a:solidFill>
              <a:srgbClr val="B24340"/>
            </a:solidFill>
          </c:spPr>
          <c:dLbls>
            <c:dLbl>
              <c:idx val="1"/>
              <c:spPr/>
              <c:txPr>
                <a:bodyPr rot="-5400000" vert="horz"/>
                <a:lstStyle/>
                <a:p>
                  <a:pPr>
                    <a:defRPr sz="1200" b="1">
                      <a:solidFill>
                        <a:schemeClr val="bg1"/>
                      </a:solidFill>
                      <a:latin typeface="Arial" pitchFamily="34" charset="0"/>
                      <a:cs typeface="Arial" pitchFamily="34" charset="0"/>
                    </a:defRPr>
                  </a:pPr>
                  <a:endParaRPr lang="en-US"/>
                </a:p>
              </c:txPr>
            </c:dLbl>
            <c:dLbl>
              <c:idx val="2"/>
              <c:spPr/>
              <c:txPr>
                <a:bodyPr rot="0" vert="horz"/>
                <a:lstStyle/>
                <a:p>
                  <a:pPr>
                    <a:defRPr sz="1200" b="1">
                      <a:solidFill>
                        <a:schemeClr val="bg1"/>
                      </a:solidFill>
                      <a:latin typeface="Arial" pitchFamily="34" charset="0"/>
                      <a:cs typeface="Arial" pitchFamily="34" charset="0"/>
                    </a:defRPr>
                  </a:pPr>
                  <a:endParaRPr lang="en-US"/>
                </a:p>
              </c:txPr>
            </c:dLbl>
            <c:dLbl>
              <c:idx val="3"/>
              <c:spPr/>
              <c:txPr>
                <a:bodyPr rot="0" vert="horz"/>
                <a:lstStyle/>
                <a:p>
                  <a:pPr>
                    <a:defRPr sz="1200" b="1">
                      <a:solidFill>
                        <a:schemeClr val="bg1"/>
                      </a:solidFill>
                      <a:latin typeface="Arial" pitchFamily="34" charset="0"/>
                      <a:cs typeface="Arial" pitchFamily="34" charset="0"/>
                    </a:defRPr>
                  </a:pPr>
                  <a:endParaRPr lang="en-US"/>
                </a:p>
              </c:txPr>
            </c:dLbl>
            <c:dLbl>
              <c:idx val="4"/>
              <c:spPr/>
              <c:txPr>
                <a:bodyPr rot="-5400000" vert="horz"/>
                <a:lstStyle/>
                <a:p>
                  <a:pPr>
                    <a:defRPr sz="1200" b="1">
                      <a:solidFill>
                        <a:schemeClr val="bg1"/>
                      </a:solidFill>
                      <a:latin typeface="Arial" pitchFamily="34" charset="0"/>
                      <a:cs typeface="Arial" pitchFamily="34" charset="0"/>
                    </a:defRPr>
                  </a:pPr>
                  <a:endParaRPr lang="en-US"/>
                </a:p>
              </c:txPr>
            </c:dLbl>
            <c:dLbl>
              <c:idx val="5"/>
              <c:spPr/>
              <c:txPr>
                <a:bodyPr rot="-5400000" vert="horz"/>
                <a:lstStyle/>
                <a:p>
                  <a:pPr>
                    <a:defRPr sz="1200" b="1">
                      <a:solidFill>
                        <a:schemeClr val="bg1"/>
                      </a:solidFill>
                      <a:latin typeface="Arial" pitchFamily="34" charset="0"/>
                      <a:cs typeface="Arial" pitchFamily="34" charset="0"/>
                    </a:defRPr>
                  </a:pPr>
                  <a:endParaRPr lang="en-US"/>
                </a:p>
              </c:txPr>
            </c:dLbl>
            <c:txPr>
              <a:bodyPr/>
              <a:lstStyle/>
              <a:p>
                <a:pPr>
                  <a:defRPr sz="1200" b="1">
                    <a:solidFill>
                      <a:schemeClr val="bg1"/>
                    </a:solidFill>
                    <a:latin typeface="Arial" pitchFamily="34" charset="0"/>
                    <a:cs typeface="Arial" pitchFamily="34" charset="0"/>
                  </a:defRPr>
                </a:pPr>
                <a:endParaRPr lang="en-US"/>
              </a:p>
            </c:txPr>
            <c:showVal val="1"/>
          </c:dLbls>
          <c:cat>
            <c:strRef>
              <c:f>Sheet1!$A$2:$A$4</c:f>
              <c:strCache>
                <c:ptCount val="3"/>
                <c:pt idx="0">
                  <c:v>It is safe to text or check social media on your phone when stationary (e.g. at a traffic light, in congestion)</c:v>
                </c:pt>
                <c:pt idx="1">
                  <c:v>Taking a long call on your phone not hands-free is acceptable</c:v>
                </c:pt>
                <c:pt idx="2">
                  <c:v>Taking a quick call on your phone not hands-free is acceptable</c:v>
                </c:pt>
              </c:strCache>
            </c:strRef>
          </c:cat>
          <c:val>
            <c:numRef>
              <c:f>Sheet1!$D$2:$D$4</c:f>
              <c:numCache>
                <c:formatCode>0%</c:formatCode>
                <c:ptCount val="3"/>
                <c:pt idx="0">
                  <c:v>0.18242350208280037</c:v>
                </c:pt>
                <c:pt idx="1">
                  <c:v>7.1803693892090167E-2</c:v>
                </c:pt>
                <c:pt idx="2">
                  <c:v>0.10997368226770017</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rot="-5400000" vert="horz"/>
              <a:lstStyle/>
              <a:p>
                <a:pPr>
                  <a:defRPr lang="en-GB" sz="1200" b="1">
                    <a:solidFill>
                      <a:schemeClr val="bg1">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Sheet1!$A$2:$A$4</c:f>
              <c:strCache>
                <c:ptCount val="3"/>
                <c:pt idx="0">
                  <c:v>It is safe to text or check social media on your phone when stationary (e.g. at a traffic light, in congestion)</c:v>
                </c:pt>
                <c:pt idx="1">
                  <c:v>Taking a long call on your phone not hands-free is acceptable</c:v>
                </c:pt>
                <c:pt idx="2">
                  <c:v>Taking a quick call on your phone not hands-free is acceptable</c:v>
                </c:pt>
              </c:strCache>
            </c:strRef>
          </c:cat>
          <c:val>
            <c:numRef>
              <c:f>Sheet1!$E$2:$E$4</c:f>
              <c:numCache>
                <c:formatCode>0%</c:formatCode>
                <c:ptCount val="3"/>
                <c:pt idx="0">
                  <c:v>0.1214571694406</c:v>
                </c:pt>
                <c:pt idx="1">
                  <c:v>6.3866688094900134E-2</c:v>
                </c:pt>
                <c:pt idx="2">
                  <c:v>7.7971610109319994E-2</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rot="-5400000" vert="horz"/>
              <a:lstStyle/>
              <a:p>
                <a:pPr>
                  <a:defRPr lang="en-GB" sz="12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Sheet1!$A$2:$A$4</c:f>
              <c:strCache>
                <c:ptCount val="3"/>
                <c:pt idx="0">
                  <c:v>It is safe to text or check social media on your phone when stationary (e.g. at a traffic light, in congestion)</c:v>
                </c:pt>
                <c:pt idx="1">
                  <c:v>Taking a long call on your phone not hands-free is acceptable</c:v>
                </c:pt>
                <c:pt idx="2">
                  <c:v>Taking a quick call on your phone not hands-free is acceptable</c:v>
                </c:pt>
              </c:strCache>
            </c:strRef>
          </c:cat>
          <c:val>
            <c:numRef>
              <c:f>Sheet1!$F$2:$F$4</c:f>
              <c:numCache>
                <c:formatCode>0%</c:formatCode>
                <c:ptCount val="3"/>
                <c:pt idx="0">
                  <c:v>0.14672668136000033</c:v>
                </c:pt>
                <c:pt idx="1">
                  <c:v>7.0613215659609999E-2</c:v>
                </c:pt>
                <c:pt idx="2">
                  <c:v>7.3709912972830013E-2</c:v>
                </c:pt>
              </c:numCache>
            </c:numRef>
          </c:val>
        </c:ser>
        <c:ser>
          <c:idx val="5"/>
          <c:order val="5"/>
          <c:tx>
            <c:strRef>
              <c:f>Sheet1!$G$1</c:f>
              <c:strCache>
                <c:ptCount val="1"/>
                <c:pt idx="0">
                  <c:v>Strongly 
agree</c:v>
                </c:pt>
              </c:strCache>
            </c:strRef>
          </c:tx>
          <c:spPr>
            <a:solidFill>
              <a:srgbClr val="4F6228"/>
            </a:solidFill>
          </c:spPr>
          <c:dLbls>
            <c:dLbl>
              <c:idx val="0"/>
              <c:spPr>
                <a:noFill/>
                <a:ln>
                  <a:noFill/>
                </a:ln>
                <a:effectLst/>
              </c:spPr>
              <c:txPr>
                <a:bodyPr rot="-5400000" vert="horz"/>
                <a:lstStyle/>
                <a:p>
                  <a:pPr>
                    <a:defRPr lang="en-GB" sz="1400" b="1">
                      <a:solidFill>
                        <a:schemeClr val="bg1"/>
                      </a:solidFill>
                      <a:latin typeface="Arial" pitchFamily="34" charset="0"/>
                      <a:cs typeface="Arial" pitchFamily="34" charset="0"/>
                    </a:defRPr>
                  </a:pPr>
                  <a:endParaRPr lang="en-US"/>
                </a:p>
              </c:txPr>
            </c:dLbl>
            <c:dLbl>
              <c:idx val="1"/>
              <c:spPr>
                <a:noFill/>
                <a:ln>
                  <a:noFill/>
                </a:ln>
                <a:effectLst/>
              </c:spPr>
              <c:txPr>
                <a:bodyPr rot="-5400000" vert="horz"/>
                <a:lstStyle/>
                <a:p>
                  <a:pPr>
                    <a:defRPr lang="en-GB" sz="1400" b="1">
                      <a:solidFill>
                        <a:schemeClr val="bg1"/>
                      </a:solidFill>
                      <a:latin typeface="Arial" pitchFamily="34" charset="0"/>
                      <a:cs typeface="Arial" pitchFamily="34" charset="0"/>
                    </a:defRPr>
                  </a:pPr>
                  <a:endParaRPr lang="en-US"/>
                </a:p>
              </c:txPr>
            </c:dLbl>
            <c:dLbl>
              <c:idx val="2"/>
              <c:spPr>
                <a:noFill/>
                <a:ln>
                  <a:noFill/>
                </a:ln>
                <a:effectLst/>
              </c:spPr>
              <c:txPr>
                <a:bodyPr rot="-5400000" vert="horz"/>
                <a:lstStyle/>
                <a:p>
                  <a:pPr>
                    <a:defRPr lang="en-GB" sz="1400" b="1">
                      <a:solidFill>
                        <a:schemeClr val="bg1"/>
                      </a:solidFill>
                      <a:latin typeface="Arial" pitchFamily="34" charset="0"/>
                      <a:cs typeface="Arial" pitchFamily="34" charset="0"/>
                    </a:defRPr>
                  </a:pPr>
                  <a:endParaRPr lang="en-US"/>
                </a:p>
              </c:txPr>
            </c:dLbl>
            <c:spPr>
              <a:noFill/>
              <a:ln>
                <a:noFill/>
              </a:ln>
              <a:effectLst/>
            </c:spPr>
            <c:txPr>
              <a:bodyPr/>
              <a:lstStyle/>
              <a:p>
                <a:pPr>
                  <a:defRPr lang="en-GB" sz="14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strRef>
              <c:f>Sheet1!$A$2:$A$4</c:f>
              <c:strCache>
                <c:ptCount val="3"/>
                <c:pt idx="0">
                  <c:v>It is safe to text or check social media on your phone when stationary (e.g. at a traffic light, in congestion)</c:v>
                </c:pt>
                <c:pt idx="1">
                  <c:v>Taking a long call on your phone not hands-free is acceptable</c:v>
                </c:pt>
                <c:pt idx="2">
                  <c:v>Taking a quick call on your phone not hands-free is acceptable</c:v>
                </c:pt>
              </c:strCache>
            </c:strRef>
          </c:cat>
          <c:val>
            <c:numRef>
              <c:f>Sheet1!$G$2:$G$4</c:f>
              <c:numCache>
                <c:formatCode>0%</c:formatCode>
                <c:ptCount val="3"/>
                <c:pt idx="0">
                  <c:v>5.0739741428039997E-2</c:v>
                </c:pt>
                <c:pt idx="1">
                  <c:v>6.173379460281013E-2</c:v>
                </c:pt>
                <c:pt idx="2">
                  <c:v>6.6046827787530002E-2</c:v>
                </c:pt>
              </c:numCache>
            </c:numRef>
          </c:val>
        </c:ser>
        <c:gapWidth val="63"/>
        <c:overlap val="100"/>
        <c:axId val="161597312"/>
        <c:axId val="161598848"/>
      </c:barChart>
      <c:catAx>
        <c:axId val="161597312"/>
        <c:scaling>
          <c:orientation val="minMax"/>
        </c:scaling>
        <c:axPos val="l"/>
        <c:numFmt formatCode="General" sourceLinked="1"/>
        <c:tickLblPos val="nextTo"/>
        <c:spPr>
          <a:ln>
            <a:noFill/>
          </a:ln>
        </c:spPr>
        <c:txPr>
          <a:bodyPr/>
          <a:lstStyle/>
          <a:p>
            <a:pPr>
              <a:defRPr lang="en-GB" sz="1400" b="1">
                <a:solidFill>
                  <a:srgbClr val="000000"/>
                </a:solidFill>
                <a:latin typeface="Arial" pitchFamily="34" charset="0"/>
                <a:cs typeface="Arial" pitchFamily="34" charset="0"/>
              </a:defRPr>
            </a:pPr>
            <a:endParaRPr lang="en-US"/>
          </a:p>
        </c:txPr>
        <c:crossAx val="161598848"/>
        <c:crosses val="autoZero"/>
        <c:auto val="1"/>
        <c:lblAlgn val="ctr"/>
        <c:lblOffset val="100"/>
      </c:catAx>
      <c:valAx>
        <c:axId val="161598848"/>
        <c:scaling>
          <c:orientation val="minMax"/>
        </c:scaling>
        <c:delete val="1"/>
        <c:axPos val="b"/>
        <c:numFmt formatCode="0%" sourceLinked="1"/>
        <c:tickLblPos val="none"/>
        <c:crossAx val="161597312"/>
        <c:crosses val="autoZero"/>
        <c:crossBetween val="between"/>
      </c:valAx>
      <c:spPr>
        <a:noFill/>
        <a:ln w="25399">
          <a:noFill/>
        </a:ln>
      </c:spPr>
    </c:plotArea>
    <c:legend>
      <c:legendPos val="t"/>
      <c:layout>
        <c:manualLayout>
          <c:xMode val="edge"/>
          <c:yMode val="edge"/>
          <c:x val="2.6965139563892342E-2"/>
          <c:y val="6.7185655062506303E-2"/>
          <c:w val="0.9615385549962554"/>
          <c:h val="6.3876200989206447E-2"/>
        </c:manualLayout>
      </c:layout>
      <c:txPr>
        <a:bodyPr/>
        <a:lstStyle/>
        <a:p>
          <a:pPr>
            <a:defRPr lang="en-GB" sz="1000">
              <a:solidFill>
                <a:srgbClr val="000000"/>
              </a:solidFill>
              <a:latin typeface="Arial" pitchFamily="34" charset="0"/>
              <a:cs typeface="Arial" pitchFamily="34" charset="0"/>
            </a:defRPr>
          </a:pPr>
          <a:endParaRPr lang="en-US"/>
        </a:p>
      </c:txPr>
    </c:legend>
    <c:plotVisOnly val="1"/>
    <c:dispBlanksAs val="gap"/>
  </c:chart>
  <c:txPr>
    <a:bodyPr/>
    <a:lstStyle/>
    <a:p>
      <a:pPr>
        <a:defRPr sz="1800"/>
      </a:pPr>
      <a:endParaRPr lang="en-US"/>
    </a:p>
  </c:txPr>
  <c:externalData r:id="rId1"/>
</c:chartSpace>
</file>

<file path=ppt/charts/chart8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Column1</c:v>
                </c:pt>
              </c:strCache>
            </c:strRef>
          </c:tx>
          <c:dPt>
            <c:idx val="0"/>
            <c:spPr>
              <a:solidFill>
                <a:schemeClr val="tx1">
                  <a:lumMod val="90000"/>
                  <a:lumOff val="10000"/>
                </a:schemeClr>
              </a:solidFill>
            </c:spPr>
          </c:dPt>
          <c:dPt>
            <c:idx val="1"/>
            <c:spPr>
              <a:noFill/>
            </c:spPr>
          </c:dPt>
          <c:dPt>
            <c:idx val="2"/>
            <c:spPr>
              <a:noFill/>
            </c:spPr>
          </c:dPt>
          <c:dLbls>
            <c:dLbl>
              <c:idx val="0"/>
              <c:layout/>
              <c:tx>
                <c:rich>
                  <a:bodyPr/>
                  <a:lstStyle/>
                  <a:p>
                    <a:r>
                      <a:rPr lang="en-GB" sz="1200" b="0" dirty="0">
                        <a:solidFill>
                          <a:schemeClr val="bg1"/>
                        </a:solidFill>
                      </a:rPr>
                      <a:t>C</a:t>
                    </a:r>
                    <a:r>
                      <a:rPr lang="en-GB" b="0" dirty="0"/>
                      <a:t>ar purchased before 18.09.2015
</a:t>
                    </a:r>
                    <a:r>
                      <a:rPr lang="en-GB" b="1" dirty="0"/>
                      <a:t>73%</a:t>
                    </a:r>
                  </a:p>
                </c:rich>
              </c:tx>
              <c:showVal val="1"/>
              <c:showCatName val="1"/>
              <c:separator>
</c:separator>
            </c:dLbl>
            <c:dLbl>
              <c:idx val="1"/>
              <c:delete val="1"/>
            </c:dLbl>
            <c:dLbl>
              <c:idx val="2"/>
              <c:delete val="1"/>
            </c:dLbl>
            <c:txPr>
              <a:bodyPr/>
              <a:lstStyle/>
              <a:p>
                <a:pPr>
                  <a:defRPr sz="1200">
                    <a:solidFill>
                      <a:schemeClr val="bg1"/>
                    </a:solidFill>
                  </a:defRPr>
                </a:pPr>
                <a:endParaRPr lang="en-US"/>
              </a:p>
            </c:txPr>
            <c:showCatName val="1"/>
            <c:separator>
</c:separator>
            <c:showLeaderLines val="1"/>
          </c:dLbls>
          <c:cat>
            <c:strRef>
              <c:f>Sheet1!$A$2:$A$4</c:f>
              <c:strCache>
                <c:ptCount val="3"/>
                <c:pt idx="0">
                  <c:v>Car purchased before 18.09.2015</c:v>
                </c:pt>
                <c:pt idx="1">
                  <c:v>No</c:v>
                </c:pt>
                <c:pt idx="2">
                  <c:v>Can't remember</c:v>
                </c:pt>
              </c:strCache>
            </c:strRef>
          </c:cat>
          <c:val>
            <c:numRef>
              <c:f>Sheet1!$B$2:$B$4</c:f>
              <c:numCache>
                <c:formatCode>0%</c:formatCode>
                <c:ptCount val="3"/>
                <c:pt idx="0">
                  <c:v>0.73367656898719991</c:v>
                </c:pt>
                <c:pt idx="1">
                  <c:v>0.22078813453620058</c:v>
                </c:pt>
                <c:pt idx="2">
                  <c:v>4.5535296476559947E-2</c:v>
                </c:pt>
              </c:numCache>
            </c:numRef>
          </c:val>
        </c:ser>
        <c:firstSliceAng val="0"/>
      </c:pieChart>
    </c:plotArea>
    <c:plotVisOnly val="1"/>
  </c:chart>
  <c:txPr>
    <a:bodyPr/>
    <a:lstStyle/>
    <a:p>
      <a:pPr>
        <a:defRPr sz="1400">
          <a:latin typeface="Arial" pitchFamily="34" charset="0"/>
          <a:cs typeface="Arial" pitchFamily="34" charset="0"/>
        </a:defRPr>
      </a:pPr>
      <a:endParaRPr lang="en-US"/>
    </a:p>
  </c:txPr>
  <c:externalData r:id="rId1"/>
</c:chartSpace>
</file>

<file path=ppt/charts/chart88.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col"/>
        <c:grouping val="percentStacked"/>
        <c:ser>
          <c:idx val="0"/>
          <c:order val="0"/>
          <c:tx>
            <c:strRef>
              <c:f>Sheet1!$B$1</c:f>
              <c:strCache>
                <c:ptCount val="1"/>
                <c:pt idx="0">
                  <c:v>Don't know</c:v>
                </c:pt>
              </c:strCache>
            </c:strRef>
          </c:tx>
          <c:spPr>
            <a:solidFill>
              <a:schemeClr val="bg1">
                <a:lumMod val="50000"/>
              </a:schemeClr>
            </a:solidFill>
          </c:spPr>
          <c:cat>
            <c:strRef>
              <c:f>Sheet1!$A$2</c:f>
              <c:strCache>
                <c:ptCount val="1"/>
                <c:pt idx="0">
                  <c:v>Importance of the make (brand) of current vehicle at the time of purchase</c:v>
                </c:pt>
              </c:strCache>
            </c:strRef>
          </c:cat>
          <c:val>
            <c:numRef>
              <c:f>Sheet1!$B$2</c:f>
              <c:numCache>
                <c:formatCode>0%</c:formatCode>
                <c:ptCount val="1"/>
                <c:pt idx="0">
                  <c:v>9.546217921811E-3</c:v>
                </c:pt>
              </c:numCache>
            </c:numRef>
          </c:val>
        </c:ser>
        <c:ser>
          <c:idx val="1"/>
          <c:order val="1"/>
          <c:tx>
            <c:strRef>
              <c:f>Sheet1!$C$1</c:f>
              <c:strCache>
                <c:ptCount val="1"/>
                <c:pt idx="0">
                  <c:v>5 - Not at all important</c:v>
                </c:pt>
              </c:strCache>
            </c:strRef>
          </c:tx>
          <c:spPr>
            <a:solidFill>
              <a:schemeClr val="tx2">
                <a:lumMod val="75000"/>
              </a:schemeClr>
            </a:solidFill>
          </c:spPr>
          <c:dLbls>
            <c:txPr>
              <a:bodyPr/>
              <a:lstStyle/>
              <a:p>
                <a:pPr algn="ctr">
                  <a:defRPr lang="en-GB" sz="1400" b="0" i="0" u="none" strike="noStrike" kern="1200" baseline="0">
                    <a:solidFill>
                      <a:prstClr val="white"/>
                    </a:solidFill>
                    <a:latin typeface="Arial" pitchFamily="34" charset="0"/>
                    <a:ea typeface="+mn-ea"/>
                    <a:cs typeface="Arial" pitchFamily="34" charset="0"/>
                  </a:defRPr>
                </a:pPr>
                <a:endParaRPr lang="en-US"/>
              </a:p>
            </c:txPr>
            <c:showVal val="1"/>
          </c:dLbls>
          <c:cat>
            <c:strRef>
              <c:f>Sheet1!$A$2</c:f>
              <c:strCache>
                <c:ptCount val="1"/>
                <c:pt idx="0">
                  <c:v>Importance of the make (brand) of current vehicle at the time of purchase</c:v>
                </c:pt>
              </c:strCache>
            </c:strRef>
          </c:cat>
          <c:val>
            <c:numRef>
              <c:f>Sheet1!$C$2</c:f>
              <c:numCache>
                <c:formatCode>0%</c:formatCode>
                <c:ptCount val="1"/>
                <c:pt idx="0">
                  <c:v>0.12257771769529999</c:v>
                </c:pt>
              </c:numCache>
            </c:numRef>
          </c:val>
        </c:ser>
        <c:ser>
          <c:idx val="2"/>
          <c:order val="2"/>
          <c:tx>
            <c:strRef>
              <c:f>Sheet1!$D$1</c:f>
              <c:strCache>
                <c:ptCount val="1"/>
                <c:pt idx="0">
                  <c:v>4</c:v>
                </c:pt>
              </c:strCache>
            </c:strRef>
          </c:tx>
          <c:spPr>
            <a:solidFill>
              <a:schemeClr val="tx2">
                <a:lumMod val="60000"/>
                <a:lumOff val="40000"/>
              </a:schemeClr>
            </a:solidFill>
          </c:spPr>
          <c:dLbls>
            <c:txPr>
              <a:bodyPr/>
              <a:lstStyle/>
              <a:p>
                <a:pPr algn="ctr">
                  <a:defRPr lang="en-GB" sz="1400" b="0" i="0" u="none" strike="noStrike" kern="1200" baseline="0">
                    <a:solidFill>
                      <a:prstClr val="white"/>
                    </a:solidFill>
                    <a:latin typeface="Arial" pitchFamily="34" charset="0"/>
                    <a:ea typeface="+mn-ea"/>
                    <a:cs typeface="Arial" pitchFamily="34" charset="0"/>
                  </a:defRPr>
                </a:pPr>
                <a:endParaRPr lang="en-US"/>
              </a:p>
            </c:txPr>
            <c:showVal val="1"/>
          </c:dLbls>
          <c:cat>
            <c:strRef>
              <c:f>Sheet1!$A$2</c:f>
              <c:strCache>
                <c:ptCount val="1"/>
                <c:pt idx="0">
                  <c:v>Importance of the make (brand) of current vehicle at the time of purchase</c:v>
                </c:pt>
              </c:strCache>
            </c:strRef>
          </c:cat>
          <c:val>
            <c:numRef>
              <c:f>Sheet1!$D$2</c:f>
              <c:numCache>
                <c:formatCode>0%</c:formatCode>
                <c:ptCount val="1"/>
                <c:pt idx="0">
                  <c:v>0.19293527411720049</c:v>
                </c:pt>
              </c:numCache>
            </c:numRef>
          </c:val>
        </c:ser>
        <c:ser>
          <c:idx val="3"/>
          <c:order val="3"/>
          <c:tx>
            <c:strRef>
              <c:f>Sheet1!$E$1</c:f>
              <c:strCache>
                <c:ptCount val="1"/>
                <c:pt idx="0">
                  <c:v>3</c:v>
                </c:pt>
              </c:strCache>
            </c:strRef>
          </c:tx>
          <c:spPr>
            <a:solidFill>
              <a:schemeClr val="accent3">
                <a:lumMod val="60000"/>
                <a:lumOff val="40000"/>
              </a:schemeClr>
            </a:solidFill>
          </c:spPr>
          <c:dLbls>
            <c:txPr>
              <a:bodyPr/>
              <a:lstStyle/>
              <a:p>
                <a:pPr algn="ctr">
                  <a:defRPr lang="en-GB" sz="1400" b="0" i="0" u="none" strike="noStrike" kern="1200" baseline="0">
                    <a:solidFill>
                      <a:prstClr val="white"/>
                    </a:solidFill>
                    <a:latin typeface="Arial" pitchFamily="34" charset="0"/>
                    <a:ea typeface="+mn-ea"/>
                    <a:cs typeface="Arial" pitchFamily="34" charset="0"/>
                  </a:defRPr>
                </a:pPr>
                <a:endParaRPr lang="en-US"/>
              </a:p>
            </c:txPr>
            <c:showVal val="1"/>
          </c:dLbls>
          <c:cat>
            <c:strRef>
              <c:f>Sheet1!$A$2</c:f>
              <c:strCache>
                <c:ptCount val="1"/>
                <c:pt idx="0">
                  <c:v>Importance of the make (brand) of current vehicle at the time of purchase</c:v>
                </c:pt>
              </c:strCache>
            </c:strRef>
          </c:cat>
          <c:val>
            <c:numRef>
              <c:f>Sheet1!$E$2</c:f>
              <c:numCache>
                <c:formatCode>0%</c:formatCode>
                <c:ptCount val="1"/>
                <c:pt idx="0">
                  <c:v>0.22243137816090033</c:v>
                </c:pt>
              </c:numCache>
            </c:numRef>
          </c:val>
        </c:ser>
        <c:ser>
          <c:idx val="4"/>
          <c:order val="4"/>
          <c:tx>
            <c:strRef>
              <c:f>Sheet1!$F$1</c:f>
              <c:strCache>
                <c:ptCount val="1"/>
                <c:pt idx="0">
                  <c:v>2</c:v>
                </c:pt>
              </c:strCache>
            </c:strRef>
          </c:tx>
          <c:spPr>
            <a:solidFill>
              <a:schemeClr val="accent5">
                <a:lumMod val="50000"/>
                <a:lumOff val="50000"/>
              </a:schemeClr>
            </a:solidFill>
          </c:spPr>
          <c:dLbls>
            <c:txPr>
              <a:bodyPr/>
              <a:lstStyle/>
              <a:p>
                <a:pPr algn="ctr">
                  <a:defRPr lang="en-GB" sz="1400" b="0" i="0" u="none" strike="noStrike" kern="1200" baseline="0">
                    <a:solidFill>
                      <a:prstClr val="white"/>
                    </a:solidFill>
                    <a:latin typeface="Arial" pitchFamily="34" charset="0"/>
                    <a:ea typeface="+mn-ea"/>
                    <a:cs typeface="Arial" pitchFamily="34" charset="0"/>
                  </a:defRPr>
                </a:pPr>
                <a:endParaRPr lang="en-US"/>
              </a:p>
            </c:txPr>
            <c:showVal val="1"/>
          </c:dLbls>
          <c:cat>
            <c:strRef>
              <c:f>Sheet1!$A$2</c:f>
              <c:strCache>
                <c:ptCount val="1"/>
                <c:pt idx="0">
                  <c:v>Importance of the make (brand) of current vehicle at the time of purchase</c:v>
                </c:pt>
              </c:strCache>
            </c:strRef>
          </c:cat>
          <c:val>
            <c:numRef>
              <c:f>Sheet1!$F$2</c:f>
              <c:numCache>
                <c:formatCode>0%</c:formatCode>
                <c:ptCount val="1"/>
                <c:pt idx="0">
                  <c:v>0.19568788163430001</c:v>
                </c:pt>
              </c:numCache>
            </c:numRef>
          </c:val>
        </c:ser>
        <c:ser>
          <c:idx val="5"/>
          <c:order val="5"/>
          <c:tx>
            <c:strRef>
              <c:f>Sheet1!$G$1</c:f>
              <c:strCache>
                <c:ptCount val="1"/>
                <c:pt idx="0">
                  <c:v>1- Very important</c:v>
                </c:pt>
              </c:strCache>
            </c:strRef>
          </c:tx>
          <c:spPr>
            <a:solidFill>
              <a:schemeClr val="accent5">
                <a:lumMod val="75000"/>
                <a:lumOff val="25000"/>
              </a:schemeClr>
            </a:solidFill>
          </c:spPr>
          <c:dLbls>
            <c:txPr>
              <a:bodyPr/>
              <a:lstStyle/>
              <a:p>
                <a:pPr>
                  <a:defRPr sz="1400">
                    <a:solidFill>
                      <a:schemeClr val="bg1"/>
                    </a:solidFill>
                    <a:latin typeface="Arial" pitchFamily="34" charset="0"/>
                    <a:cs typeface="Arial" pitchFamily="34" charset="0"/>
                  </a:defRPr>
                </a:pPr>
                <a:endParaRPr lang="en-US"/>
              </a:p>
            </c:txPr>
            <c:showVal val="1"/>
          </c:dLbls>
          <c:cat>
            <c:strRef>
              <c:f>Sheet1!$A$2</c:f>
              <c:strCache>
                <c:ptCount val="1"/>
                <c:pt idx="0">
                  <c:v>Importance of the make (brand) of current vehicle at the time of purchase</c:v>
                </c:pt>
              </c:strCache>
            </c:strRef>
          </c:cat>
          <c:val>
            <c:numRef>
              <c:f>Sheet1!$G$2</c:f>
              <c:numCache>
                <c:formatCode>0%</c:formatCode>
                <c:ptCount val="1"/>
                <c:pt idx="0">
                  <c:v>0.25682153047049999</c:v>
                </c:pt>
              </c:numCache>
            </c:numRef>
          </c:val>
        </c:ser>
        <c:overlap val="100"/>
        <c:axId val="161765632"/>
        <c:axId val="161783808"/>
      </c:barChart>
      <c:catAx>
        <c:axId val="161765632"/>
        <c:scaling>
          <c:orientation val="minMax"/>
        </c:scaling>
        <c:axPos val="b"/>
        <c:tickLblPos val="nextTo"/>
        <c:spPr>
          <a:ln>
            <a:noFill/>
          </a:ln>
        </c:spPr>
        <c:txPr>
          <a:bodyPr/>
          <a:lstStyle/>
          <a:p>
            <a:pPr>
              <a:defRPr sz="1400" b="1">
                <a:solidFill>
                  <a:srgbClr val="000000"/>
                </a:solidFill>
                <a:latin typeface="Arial" pitchFamily="34" charset="0"/>
                <a:cs typeface="Arial" pitchFamily="34" charset="0"/>
              </a:defRPr>
            </a:pPr>
            <a:endParaRPr lang="en-US"/>
          </a:p>
        </c:txPr>
        <c:crossAx val="161783808"/>
        <c:crosses val="autoZero"/>
        <c:auto val="1"/>
        <c:lblAlgn val="ctr"/>
        <c:lblOffset val="100"/>
      </c:catAx>
      <c:valAx>
        <c:axId val="161783808"/>
        <c:scaling>
          <c:orientation val="minMax"/>
        </c:scaling>
        <c:delete val="1"/>
        <c:axPos val="l"/>
        <c:numFmt formatCode="0%" sourceLinked="1"/>
        <c:tickLblPos val="none"/>
        <c:crossAx val="161765632"/>
        <c:crosses val="autoZero"/>
        <c:crossBetween val="between"/>
      </c:valAx>
    </c:plotArea>
    <c:legend>
      <c:legendPos val="r"/>
      <c:layout>
        <c:manualLayout>
          <c:xMode val="edge"/>
          <c:yMode val="edge"/>
          <c:x val="0.57289471023958505"/>
          <c:y val="3.2417809808049994E-2"/>
          <c:w val="0.2735482246884558"/>
          <c:h val="0.83892200115103532"/>
        </c:manualLayout>
      </c:layout>
      <c:txPr>
        <a:bodyPr/>
        <a:lstStyle/>
        <a:p>
          <a:pPr>
            <a:defRPr sz="1400">
              <a:solidFill>
                <a:srgbClr val="000000"/>
              </a:solidFill>
              <a:latin typeface="Arial" pitchFamily="34" charset="0"/>
              <a:cs typeface="Arial" pitchFamily="34" charset="0"/>
            </a:defRPr>
          </a:pPr>
          <a:endParaRPr lang="en-US"/>
        </a:p>
      </c:txPr>
    </c:legend>
    <c:plotVisOnly val="1"/>
  </c:chart>
  <c:txPr>
    <a:bodyPr/>
    <a:lstStyle/>
    <a:p>
      <a:pPr>
        <a:defRPr sz="1800"/>
      </a:pPr>
      <a:endParaRPr lang="en-US"/>
    </a:p>
  </c:txPr>
  <c:externalData r:id="rId1"/>
</c:chartSpace>
</file>

<file path=ppt/charts/chart89.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3.1167723178857888E-2"/>
          <c:y val="2.7800397523794949E-2"/>
          <c:w val="0.93766455364228463"/>
          <c:h val="0.65046880584457489"/>
        </c:manualLayout>
      </c:layout>
      <c:barChart>
        <c:barDir val="col"/>
        <c:grouping val="percentStacked"/>
        <c:ser>
          <c:idx val="0"/>
          <c:order val="0"/>
          <c:tx>
            <c:strRef>
              <c:f>Sheet1!$B$1</c:f>
              <c:strCache>
                <c:ptCount val="1"/>
                <c:pt idx="0">
                  <c:v>Don't know</c:v>
                </c:pt>
              </c:strCache>
            </c:strRef>
          </c:tx>
          <c:spPr>
            <a:solidFill>
              <a:srgbClr val="7F7F7F"/>
            </a:solidFill>
          </c:spPr>
          <c:cat>
            <c:strRef>
              <c:f>Sheet1!$A$2:$A$3</c:f>
              <c:strCache>
                <c:ptCount val="2"/>
                <c:pt idx="0">
                  <c:v>Trust in the car manufacturing industry as a whole</c:v>
                </c:pt>
                <c:pt idx="1">
                  <c:v>Trust in the  manufacturer of current vehicle</c:v>
                </c:pt>
              </c:strCache>
            </c:strRef>
          </c:cat>
          <c:val>
            <c:numRef>
              <c:f>Sheet1!$B$2:$B$3</c:f>
              <c:numCache>
                <c:formatCode>0%</c:formatCode>
                <c:ptCount val="2"/>
                <c:pt idx="0">
                  <c:v>3.3480080338629994E-2</c:v>
                </c:pt>
                <c:pt idx="1">
                  <c:v>1.7423450412720021E-2</c:v>
                </c:pt>
              </c:numCache>
            </c:numRef>
          </c:val>
        </c:ser>
        <c:ser>
          <c:idx val="1"/>
          <c:order val="1"/>
          <c:tx>
            <c:strRef>
              <c:f>Sheet1!$C$1</c:f>
              <c:strCache>
                <c:ptCount val="1"/>
                <c:pt idx="0">
                  <c:v>A lot less</c:v>
                </c:pt>
              </c:strCache>
            </c:strRef>
          </c:tx>
          <c:spPr>
            <a:solidFill>
              <a:srgbClr val="953735"/>
            </a:solidFill>
          </c:spPr>
          <c:dLbls>
            <c:txPr>
              <a:bodyPr/>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s>
          <c:cat>
            <c:strRef>
              <c:f>Sheet1!$A$2:$A$3</c:f>
              <c:strCache>
                <c:ptCount val="2"/>
                <c:pt idx="0">
                  <c:v>Trust in the car manufacturing industry as a whole</c:v>
                </c:pt>
                <c:pt idx="1">
                  <c:v>Trust in the  manufacturer of current vehicle</c:v>
                </c:pt>
              </c:strCache>
            </c:strRef>
          </c:cat>
          <c:val>
            <c:numRef>
              <c:f>Sheet1!$C$2:$C$3</c:f>
              <c:numCache>
                <c:formatCode>0%</c:formatCode>
                <c:ptCount val="2"/>
                <c:pt idx="0">
                  <c:v>9.1170718185100003E-2</c:v>
                </c:pt>
                <c:pt idx="1">
                  <c:v>2.8067010767450006E-2</c:v>
                </c:pt>
              </c:numCache>
            </c:numRef>
          </c:val>
        </c:ser>
        <c:ser>
          <c:idx val="2"/>
          <c:order val="2"/>
          <c:tx>
            <c:strRef>
              <c:f>Sheet1!$D$1</c:f>
              <c:strCache>
                <c:ptCount val="1"/>
                <c:pt idx="0">
                  <c:v>Slightly less</c:v>
                </c:pt>
              </c:strCache>
            </c:strRef>
          </c:tx>
          <c:spPr>
            <a:solidFill>
              <a:srgbClr val="B24340"/>
            </a:solidFill>
          </c:spPr>
          <c:dLbls>
            <c:txPr>
              <a:bodyPr/>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s>
          <c:cat>
            <c:strRef>
              <c:f>Sheet1!$A$2:$A$3</c:f>
              <c:strCache>
                <c:ptCount val="2"/>
                <c:pt idx="0">
                  <c:v>Trust in the car manufacturing industry as a whole</c:v>
                </c:pt>
                <c:pt idx="1">
                  <c:v>Trust in the  manufacturer of current vehicle</c:v>
                </c:pt>
              </c:strCache>
            </c:strRef>
          </c:cat>
          <c:val>
            <c:numRef>
              <c:f>Sheet1!$D$2:$D$3</c:f>
              <c:numCache>
                <c:formatCode>0%</c:formatCode>
                <c:ptCount val="2"/>
                <c:pt idx="0">
                  <c:v>0.26</c:v>
                </c:pt>
                <c:pt idx="1">
                  <c:v>5.994519474177E-2</c:v>
                </c:pt>
              </c:numCache>
            </c:numRef>
          </c:val>
        </c:ser>
        <c:ser>
          <c:idx val="3"/>
          <c:order val="3"/>
          <c:tx>
            <c:strRef>
              <c:f>Sheet1!$E$1</c:f>
              <c:strCache>
                <c:ptCount val="1"/>
                <c:pt idx="0">
                  <c:v>No change</c:v>
                </c:pt>
              </c:strCache>
            </c:strRef>
          </c:tx>
          <c:spPr>
            <a:solidFill>
              <a:srgbClr val="B9CDE5"/>
            </a:solidFill>
          </c:spPr>
          <c:dLbls>
            <c:txPr>
              <a:bodyPr/>
              <a:lstStyle/>
              <a:p>
                <a:pPr>
                  <a:defRPr sz="1200" b="1">
                    <a:solidFill>
                      <a:schemeClr val="bg1">
                        <a:lumMod val="50000"/>
                      </a:schemeClr>
                    </a:solidFill>
                  </a:defRPr>
                </a:pPr>
                <a:endParaRPr lang="en-US"/>
              </a:p>
            </c:txPr>
            <c:showVal val="1"/>
          </c:dLbls>
          <c:cat>
            <c:strRef>
              <c:f>Sheet1!$A$2:$A$3</c:f>
              <c:strCache>
                <c:ptCount val="2"/>
                <c:pt idx="0">
                  <c:v>Trust in the car manufacturing industry as a whole</c:v>
                </c:pt>
                <c:pt idx="1">
                  <c:v>Trust in the  manufacturer of current vehicle</c:v>
                </c:pt>
              </c:strCache>
            </c:strRef>
          </c:cat>
          <c:val>
            <c:numRef>
              <c:f>Sheet1!$E$2:$E$3</c:f>
              <c:numCache>
                <c:formatCode>0%</c:formatCode>
                <c:ptCount val="2"/>
                <c:pt idx="0">
                  <c:v>0.5</c:v>
                </c:pt>
                <c:pt idx="1">
                  <c:v>0.63253114088810003</c:v>
                </c:pt>
              </c:numCache>
            </c:numRef>
          </c:val>
        </c:ser>
        <c:ser>
          <c:idx val="4"/>
          <c:order val="4"/>
          <c:tx>
            <c:strRef>
              <c:f>Sheet1!$F$1</c:f>
              <c:strCache>
                <c:ptCount val="1"/>
                <c:pt idx="0">
                  <c:v>Slightly more</c:v>
                </c:pt>
              </c:strCache>
            </c:strRef>
          </c:tx>
          <c:spPr>
            <a:solidFill>
              <a:srgbClr val="77933C"/>
            </a:solidFill>
          </c:spPr>
          <c:dLbls>
            <c:txPr>
              <a:bodyPr/>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s>
          <c:cat>
            <c:strRef>
              <c:f>Sheet1!$A$2:$A$3</c:f>
              <c:strCache>
                <c:ptCount val="2"/>
                <c:pt idx="0">
                  <c:v>Trust in the car manufacturing industry as a whole</c:v>
                </c:pt>
                <c:pt idx="1">
                  <c:v>Trust in the  manufacturer of current vehicle</c:v>
                </c:pt>
              </c:strCache>
            </c:strRef>
          </c:cat>
          <c:val>
            <c:numRef>
              <c:f>Sheet1!$F$2:$F$3</c:f>
              <c:numCache>
                <c:formatCode>0%</c:formatCode>
                <c:ptCount val="2"/>
                <c:pt idx="0">
                  <c:v>8.7887298841349992E-2</c:v>
                </c:pt>
                <c:pt idx="1">
                  <c:v>0.16363568123469988</c:v>
                </c:pt>
              </c:numCache>
            </c:numRef>
          </c:val>
        </c:ser>
        <c:ser>
          <c:idx val="5"/>
          <c:order val="5"/>
          <c:tx>
            <c:strRef>
              <c:f>Sheet1!$G$1</c:f>
              <c:strCache>
                <c:ptCount val="1"/>
                <c:pt idx="0">
                  <c:v>A lot more</c:v>
                </c:pt>
              </c:strCache>
            </c:strRef>
          </c:tx>
          <c:spPr>
            <a:solidFill>
              <a:srgbClr val="4F6228"/>
            </a:solidFill>
          </c:spPr>
          <c:dLbls>
            <c:txPr>
              <a:bodyPr/>
              <a:lstStyle/>
              <a:p>
                <a:pPr>
                  <a:defRPr sz="1200" b="1">
                    <a:solidFill>
                      <a:schemeClr val="bg1"/>
                    </a:solidFill>
                  </a:defRPr>
                </a:pPr>
                <a:endParaRPr lang="en-US"/>
              </a:p>
            </c:txPr>
            <c:showVal val="1"/>
          </c:dLbls>
          <c:cat>
            <c:strRef>
              <c:f>Sheet1!$A$2:$A$3</c:f>
              <c:strCache>
                <c:ptCount val="2"/>
                <c:pt idx="0">
                  <c:v>Trust in the car manufacturing industry as a whole</c:v>
                </c:pt>
                <c:pt idx="1">
                  <c:v>Trust in the  manufacturer of current vehicle</c:v>
                </c:pt>
              </c:strCache>
            </c:strRef>
          </c:cat>
          <c:val>
            <c:numRef>
              <c:f>Sheet1!$G$2:$G$3</c:f>
              <c:numCache>
                <c:formatCode>0%</c:formatCode>
                <c:ptCount val="2"/>
                <c:pt idx="0">
                  <c:v>2.8416759939239977E-2</c:v>
                </c:pt>
                <c:pt idx="1">
                  <c:v>9.8397521955330025E-2</c:v>
                </c:pt>
              </c:numCache>
            </c:numRef>
          </c:val>
        </c:ser>
        <c:gapWidth val="196"/>
        <c:overlap val="100"/>
        <c:axId val="161974144"/>
        <c:axId val="161975680"/>
      </c:barChart>
      <c:catAx>
        <c:axId val="161974144"/>
        <c:scaling>
          <c:orientation val="minMax"/>
        </c:scaling>
        <c:axPos val="b"/>
        <c:tickLblPos val="nextTo"/>
        <c:spPr>
          <a:ln>
            <a:noFill/>
          </a:ln>
        </c:spPr>
        <c:crossAx val="161975680"/>
        <c:crosses val="autoZero"/>
        <c:auto val="1"/>
        <c:lblAlgn val="ctr"/>
        <c:lblOffset val="100"/>
      </c:catAx>
      <c:valAx>
        <c:axId val="161975680"/>
        <c:scaling>
          <c:orientation val="minMax"/>
        </c:scaling>
        <c:delete val="1"/>
        <c:axPos val="l"/>
        <c:numFmt formatCode="0%" sourceLinked="1"/>
        <c:tickLblPos val="none"/>
        <c:crossAx val="161974144"/>
        <c:crosses val="autoZero"/>
        <c:crossBetween val="between"/>
      </c:valAx>
    </c:plotArea>
    <c:plotVisOnly val="1"/>
  </c:chart>
  <c:txPr>
    <a:bodyPr/>
    <a:lstStyle/>
    <a:p>
      <a:pPr>
        <a:defRPr sz="1400">
          <a:solidFill>
            <a:srgbClr val="000000"/>
          </a:solidFill>
          <a:latin typeface="Arial" pitchFamily="34" charset="0"/>
          <a:cs typeface="Arial" pitchFamily="34" charset="0"/>
        </a:defRPr>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5244982569341433E-3"/>
          <c:y val="8.2306679104541494E-2"/>
          <c:w val="0.98937189190989605"/>
          <c:h val="0.89111411762849713"/>
        </c:manualLayout>
      </c:layout>
      <c:barChart>
        <c:barDir val="col"/>
        <c:grouping val="percentStacked"/>
        <c:ser>
          <c:idx val="0"/>
          <c:order val="0"/>
          <c:tx>
            <c:strRef>
              <c:f>Sheet1!$B$1</c:f>
              <c:strCache>
                <c:ptCount val="1"/>
                <c:pt idx="0">
                  <c:v>Don't know </c:v>
                </c:pt>
              </c:strCache>
            </c:strRef>
          </c:tx>
          <c:spPr>
            <a:solidFill>
              <a:srgbClr val="7F7F7F"/>
            </a:solidFill>
          </c:spPr>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Sheet1!$B$2:$B$10</c:f>
              <c:numCache>
                <c:formatCode>0%</c:formatCode>
                <c:ptCount val="9"/>
                <c:pt idx="0">
                  <c:v>3.0000000000000002E-2</c:v>
                </c:pt>
                <c:pt idx="1">
                  <c:v>2.0000000000000011E-2</c:v>
                </c:pt>
                <c:pt idx="2">
                  <c:v>1.7860720016320067E-2</c:v>
                </c:pt>
                <c:pt idx="3">
                  <c:v>3.0000000000000002E-2</c:v>
                </c:pt>
                <c:pt idx="4">
                  <c:v>1.0000000000000005E-2</c:v>
                </c:pt>
                <c:pt idx="5">
                  <c:v>3.2056807102140011E-2</c:v>
                </c:pt>
                <c:pt idx="6">
                  <c:v>4.0000000000000022E-2</c:v>
                </c:pt>
                <c:pt idx="7">
                  <c:v>2.0000000000000011E-2</c:v>
                </c:pt>
                <c:pt idx="8">
                  <c:v>2.5589910084990113E-2</c:v>
                </c:pt>
              </c:numCache>
            </c:numRef>
          </c:val>
        </c:ser>
        <c:ser>
          <c:idx val="1"/>
          <c:order val="1"/>
          <c:tx>
            <c:strRef>
              <c:f>Sheet1!$C$1</c:f>
              <c:strCache>
                <c:ptCount val="1"/>
                <c:pt idx="0">
                  <c:v>Strongly disagree</c:v>
                </c:pt>
              </c:strCache>
            </c:strRef>
          </c:tx>
          <c:spPr>
            <a:solidFill>
              <a:srgbClr val="953735"/>
            </a:solidFill>
          </c:spPr>
          <c:dLbls>
            <c:dLbl>
              <c:idx val="0"/>
              <c:spPr/>
              <c:txPr>
                <a:bodyPr rot="0" vert="horz"/>
                <a:lstStyle/>
                <a:p>
                  <a:pPr>
                    <a:defRPr lang="en-GB" sz="1100" b="1">
                      <a:solidFill>
                        <a:schemeClr val="bg1"/>
                      </a:solidFill>
                      <a:latin typeface="Arial" pitchFamily="34" charset="0"/>
                      <a:cs typeface="Arial" pitchFamily="34" charset="0"/>
                    </a:defRPr>
                  </a:pPr>
                  <a:endParaRPr lang="en-US"/>
                </a:p>
              </c:txPr>
            </c:dLbl>
            <c:dLbl>
              <c:idx val="5"/>
              <c:spPr>
                <a:noFill/>
                <a:ln>
                  <a:noFill/>
                </a:ln>
                <a:effectLst/>
              </c:spPr>
              <c:txPr>
                <a:bodyPr/>
                <a:lstStyle/>
                <a:p>
                  <a:pPr algn="ctr">
                    <a:defRPr lang="en-GB" sz="1100" b="1" i="0" u="none" strike="noStrike" kern="1200" baseline="0">
                      <a:solidFill>
                        <a:prstClr val="white"/>
                      </a:solidFill>
                      <a:latin typeface="Arial" pitchFamily="34" charset="0"/>
                      <a:ea typeface="+mn-ea"/>
                      <a:cs typeface="Arial" pitchFamily="34" charset="0"/>
                    </a:defRPr>
                  </a:pPr>
                  <a:endParaRPr lang="en-US"/>
                </a:p>
              </c:txPr>
            </c:dLbl>
            <c:dLbl>
              <c:idx val="7"/>
              <c:spPr/>
              <c:txPr>
                <a:bodyPr rot="0" vert="horz"/>
                <a:lstStyle/>
                <a:p>
                  <a:pPr>
                    <a:defRPr lang="en-GB" sz="1100" b="1">
                      <a:solidFill>
                        <a:schemeClr val="bg1"/>
                      </a:solidFill>
                      <a:latin typeface="Arial" pitchFamily="34" charset="0"/>
                      <a:cs typeface="Arial" pitchFamily="34" charset="0"/>
                    </a:defRPr>
                  </a:pPr>
                  <a:endParaRPr lang="en-US"/>
                </a:p>
              </c:txPr>
            </c:dLbl>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Sheet1!$C$2:$C$10</c:f>
              <c:numCache>
                <c:formatCode>0%</c:formatCode>
                <c:ptCount val="9"/>
                <c:pt idx="0">
                  <c:v>0.18000000000000024</c:v>
                </c:pt>
                <c:pt idx="1">
                  <c:v>0.12000000000000002</c:v>
                </c:pt>
                <c:pt idx="2">
                  <c:v>8.9771254753440027E-2</c:v>
                </c:pt>
                <c:pt idx="3">
                  <c:v>7.0000000000000021E-2</c:v>
                </c:pt>
                <c:pt idx="4">
                  <c:v>0.05</c:v>
                </c:pt>
                <c:pt idx="5">
                  <c:v>4.0000000000000022E-2</c:v>
                </c:pt>
                <c:pt idx="6">
                  <c:v>0.15000000000000024</c:v>
                </c:pt>
                <c:pt idx="7">
                  <c:v>0.1</c:v>
                </c:pt>
                <c:pt idx="8">
                  <c:v>9.939711952237E-2</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Sheet1!$D$2:$D$10</c:f>
              <c:numCache>
                <c:formatCode>0%</c:formatCode>
                <c:ptCount val="9"/>
                <c:pt idx="0">
                  <c:v>0.26</c:v>
                </c:pt>
                <c:pt idx="1">
                  <c:v>0.25</c:v>
                </c:pt>
                <c:pt idx="2">
                  <c:v>0.20142968280560047</c:v>
                </c:pt>
                <c:pt idx="3">
                  <c:v>0.1</c:v>
                </c:pt>
                <c:pt idx="4">
                  <c:v>0.1</c:v>
                </c:pt>
                <c:pt idx="5">
                  <c:v>9.0000000000000024E-2</c:v>
                </c:pt>
                <c:pt idx="6">
                  <c:v>0.21000000000000021</c:v>
                </c:pt>
                <c:pt idx="7">
                  <c:v>0.18000000000000024</c:v>
                </c:pt>
                <c:pt idx="8">
                  <c:v>0.17659149394170062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lang="en-GB" sz="1100" b="1">
                    <a:solidFill>
                      <a:schemeClr val="bg1">
                        <a:lumMod val="50000"/>
                      </a:schemeClr>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Sheet1!$E$2:$E$10</c:f>
              <c:numCache>
                <c:formatCode>0%</c:formatCode>
                <c:ptCount val="9"/>
                <c:pt idx="0">
                  <c:v>0.29000000000000031</c:v>
                </c:pt>
                <c:pt idx="1">
                  <c:v>0.29000000000000031</c:v>
                </c:pt>
                <c:pt idx="2">
                  <c:v>0.28662476424950201</c:v>
                </c:pt>
                <c:pt idx="3">
                  <c:v>0.2</c:v>
                </c:pt>
                <c:pt idx="4">
                  <c:v>0.2</c:v>
                </c:pt>
                <c:pt idx="5">
                  <c:v>0.18000000000000024</c:v>
                </c:pt>
                <c:pt idx="6">
                  <c:v>0.24000000000000021</c:v>
                </c:pt>
                <c:pt idx="7">
                  <c:v>0.24000000000000021</c:v>
                </c:pt>
                <c:pt idx="8">
                  <c:v>0.24000000000000021</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Sheet1!$F$2:$F$10</c:f>
              <c:numCache>
                <c:formatCode>0%</c:formatCode>
                <c:ptCount val="9"/>
                <c:pt idx="0">
                  <c:v>0.18000000000000024</c:v>
                </c:pt>
                <c:pt idx="1">
                  <c:v>0.26</c:v>
                </c:pt>
                <c:pt idx="2">
                  <c:v>0.31397561389400208</c:v>
                </c:pt>
                <c:pt idx="3">
                  <c:v>0.31000000000000089</c:v>
                </c:pt>
                <c:pt idx="4">
                  <c:v>0.37000000000000038</c:v>
                </c:pt>
                <c:pt idx="5">
                  <c:v>0.34</c:v>
                </c:pt>
                <c:pt idx="6">
                  <c:v>0.27</c:v>
                </c:pt>
                <c:pt idx="7">
                  <c:v>0.33000000000000113</c:v>
                </c:pt>
                <c:pt idx="8">
                  <c:v>0.33000000000000113</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lang="en-GB" sz="1100" b="1">
                    <a:solidFill>
                      <a:schemeClr val="bg1"/>
                    </a:solidFill>
                    <a:latin typeface="Arial" pitchFamily="34" charset="0"/>
                    <a:cs typeface="Arial" pitchFamily="34" charset="0"/>
                  </a:defRPr>
                </a:pPr>
                <a:endParaRPr lang="en-US"/>
              </a:p>
            </c:txPr>
            <c:showVal val="1"/>
            <c:extLst>
              <c:ext xmlns:c15="http://schemas.microsoft.com/office/drawing/2012/chart" uri="{CE6537A1-D6FC-4f65-9D91-7224C49458BB}">
                <c15:showLeaderLines val="0"/>
              </c:ext>
            </c:extLst>
          </c:dLbls>
          <c:cat>
            <c:numRef>
              <c:f>Sheet1!$A$2:$A$10</c:f>
              <c:numCache>
                <c:formatCode>General</c:formatCode>
                <c:ptCount val="9"/>
                <c:pt idx="0">
                  <c:v>2014</c:v>
                </c:pt>
                <c:pt idx="1">
                  <c:v>2015</c:v>
                </c:pt>
                <c:pt idx="2">
                  <c:v>2016</c:v>
                </c:pt>
                <c:pt idx="3">
                  <c:v>2014</c:v>
                </c:pt>
                <c:pt idx="4">
                  <c:v>2015</c:v>
                </c:pt>
                <c:pt idx="5">
                  <c:v>2016</c:v>
                </c:pt>
                <c:pt idx="6">
                  <c:v>2014</c:v>
                </c:pt>
                <c:pt idx="7">
                  <c:v>2015</c:v>
                </c:pt>
                <c:pt idx="8">
                  <c:v>2016</c:v>
                </c:pt>
              </c:numCache>
            </c:numRef>
          </c:cat>
          <c:val>
            <c:numRef>
              <c:f>Sheet1!$G$2:$G$10</c:f>
              <c:numCache>
                <c:formatCode>0%</c:formatCode>
                <c:ptCount val="9"/>
                <c:pt idx="0">
                  <c:v>6.0000000000000032E-2</c:v>
                </c:pt>
                <c:pt idx="1">
                  <c:v>7.0000000000000021E-2</c:v>
                </c:pt>
                <c:pt idx="2">
                  <c:v>9.0337964281060265E-2</c:v>
                </c:pt>
                <c:pt idx="3">
                  <c:v>0.28000000000000008</c:v>
                </c:pt>
                <c:pt idx="4">
                  <c:v>0.27</c:v>
                </c:pt>
                <c:pt idx="5">
                  <c:v>0.32000000000000101</c:v>
                </c:pt>
                <c:pt idx="6">
                  <c:v>9.0000000000000024E-2</c:v>
                </c:pt>
                <c:pt idx="7">
                  <c:v>0.12000000000000002</c:v>
                </c:pt>
                <c:pt idx="8">
                  <c:v>0.12000000000000002</c:v>
                </c:pt>
              </c:numCache>
            </c:numRef>
          </c:val>
        </c:ser>
        <c:gapWidth val="32"/>
        <c:overlap val="100"/>
        <c:axId val="122741888"/>
        <c:axId val="122743424"/>
      </c:barChart>
      <c:catAx>
        <c:axId val="122741888"/>
        <c:scaling>
          <c:orientation val="minMax"/>
        </c:scaling>
        <c:axPos val="b"/>
        <c:numFmt formatCode="General" sourceLinked="1"/>
        <c:tickLblPos val="nextTo"/>
        <c:spPr>
          <a:ln>
            <a:noFill/>
          </a:ln>
        </c:spPr>
        <c:txPr>
          <a:bodyPr/>
          <a:lstStyle/>
          <a:p>
            <a:pPr>
              <a:defRPr lang="en-GB" sz="1100" b="1">
                <a:latin typeface="Arial" pitchFamily="34" charset="0"/>
                <a:cs typeface="Arial" pitchFamily="34" charset="0"/>
              </a:defRPr>
            </a:pPr>
            <a:endParaRPr lang="en-US"/>
          </a:p>
        </c:txPr>
        <c:crossAx val="122743424"/>
        <c:crosses val="autoZero"/>
        <c:auto val="1"/>
        <c:lblAlgn val="ctr"/>
        <c:lblOffset val="100"/>
      </c:catAx>
      <c:valAx>
        <c:axId val="122743424"/>
        <c:scaling>
          <c:orientation val="minMax"/>
          <c:max val="1.05"/>
          <c:min val="0"/>
        </c:scaling>
        <c:delete val="1"/>
        <c:axPos val="l"/>
        <c:numFmt formatCode="0%" sourceLinked="1"/>
        <c:tickLblPos val="none"/>
        <c:crossAx val="122741888"/>
        <c:crosses val="autoZero"/>
        <c:crossBetween val="between"/>
      </c:valAx>
      <c:spPr>
        <a:noFill/>
        <a:ln w="25398">
          <a:noFill/>
        </a:ln>
      </c:spPr>
    </c:plotArea>
    <c:legend>
      <c:legendPos val="t"/>
      <c:layout>
        <c:manualLayout>
          <c:xMode val="edge"/>
          <c:yMode val="edge"/>
          <c:x val="1.9935228995310961E-2"/>
          <c:y val="0"/>
          <c:w val="0.98006477100468858"/>
          <c:h val="5.5730176070971561E-2"/>
        </c:manualLayout>
      </c:layout>
      <c:txPr>
        <a:bodyPr/>
        <a:lstStyle/>
        <a:p>
          <a:pPr>
            <a:defRPr lang="en-GB" sz="1000">
              <a:solidFill>
                <a:srgbClr val="000000"/>
              </a:solidFill>
              <a:latin typeface="Arial" pitchFamily="34" charset="0"/>
              <a:cs typeface="Arial" pitchFamily="34" charset="0"/>
            </a:defRPr>
          </a:pPr>
          <a:endParaRPr lang="en-US"/>
        </a:p>
      </c:txPr>
    </c:legend>
    <c:plotVisOnly val="1"/>
    <c:dispBlanksAs val="gap"/>
  </c:chart>
  <c:txPr>
    <a:bodyPr/>
    <a:lstStyle/>
    <a:p>
      <a:pPr>
        <a:defRPr sz="900"/>
      </a:pPr>
      <a:endParaRPr lang="en-US"/>
    </a:p>
  </c:txPr>
  <c:externalData r:id="rId1"/>
</c:chartSpace>
</file>

<file path=ppt/charts/chart90.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3.1167723178857888E-2"/>
          <c:y val="2.7800397523794981E-2"/>
          <c:w val="0.93766455364228463"/>
          <c:h val="0.65046880584457512"/>
        </c:manualLayout>
      </c:layout>
      <c:barChart>
        <c:barDir val="col"/>
        <c:grouping val="percentStacked"/>
        <c:ser>
          <c:idx val="0"/>
          <c:order val="0"/>
          <c:tx>
            <c:strRef>
              <c:f>Sheet1!$B$1</c:f>
              <c:strCache>
                <c:ptCount val="1"/>
                <c:pt idx="0">
                  <c:v>A lot more</c:v>
                </c:pt>
              </c:strCache>
            </c:strRef>
          </c:tx>
          <c:spPr>
            <a:solidFill>
              <a:srgbClr val="4F6228"/>
            </a:solidFill>
          </c:spPr>
          <c:cat>
            <c:strRef>
              <c:f>Sheet1!$A$2</c:f>
              <c:strCache>
                <c:ptCount val="1"/>
                <c:pt idx="0">
                  <c:v>Trust in the car manufacturing industry as a whole</c:v>
                </c:pt>
              </c:strCache>
            </c:strRef>
          </c:cat>
          <c:val>
            <c:numRef>
              <c:f>Sheet1!$B$2</c:f>
              <c:numCache>
                <c:formatCode>0%</c:formatCode>
                <c:ptCount val="1"/>
                <c:pt idx="0">
                  <c:v>2.8416759939239977E-2</c:v>
                </c:pt>
              </c:numCache>
            </c:numRef>
          </c:val>
        </c:ser>
        <c:ser>
          <c:idx val="1"/>
          <c:order val="1"/>
          <c:tx>
            <c:strRef>
              <c:f>Sheet1!$C$1</c:f>
              <c:strCache>
                <c:ptCount val="1"/>
                <c:pt idx="0">
                  <c:v>Slightly more</c:v>
                </c:pt>
              </c:strCache>
            </c:strRef>
          </c:tx>
          <c:spPr>
            <a:solidFill>
              <a:srgbClr val="77933C"/>
            </a:solidFill>
          </c:spPr>
          <c:cat>
            <c:strRef>
              <c:f>Sheet1!$A$2</c:f>
              <c:strCache>
                <c:ptCount val="1"/>
                <c:pt idx="0">
                  <c:v>Trust in the car manufacturing industry as a whole</c:v>
                </c:pt>
              </c:strCache>
            </c:strRef>
          </c:cat>
          <c:val>
            <c:numRef>
              <c:f>Sheet1!$C$2</c:f>
              <c:numCache>
                <c:formatCode>0%</c:formatCode>
                <c:ptCount val="1"/>
                <c:pt idx="0">
                  <c:v>8.7887298841349992E-2</c:v>
                </c:pt>
              </c:numCache>
            </c:numRef>
          </c:val>
        </c:ser>
        <c:ser>
          <c:idx val="2"/>
          <c:order val="2"/>
          <c:tx>
            <c:strRef>
              <c:f>Sheet1!$D$1</c:f>
              <c:strCache>
                <c:ptCount val="1"/>
                <c:pt idx="0">
                  <c:v>No change</c:v>
                </c:pt>
              </c:strCache>
            </c:strRef>
          </c:tx>
          <c:spPr>
            <a:solidFill>
              <a:srgbClr val="B9CDE5"/>
            </a:solidFill>
          </c:spPr>
          <c:cat>
            <c:strRef>
              <c:f>Sheet1!$A$2</c:f>
              <c:strCache>
                <c:ptCount val="1"/>
                <c:pt idx="0">
                  <c:v>Trust in the car manufacturing industry as a whole</c:v>
                </c:pt>
              </c:strCache>
            </c:strRef>
          </c:cat>
          <c:val>
            <c:numRef>
              <c:f>Sheet1!$D$2</c:f>
              <c:numCache>
                <c:formatCode>0%</c:formatCode>
                <c:ptCount val="1"/>
                <c:pt idx="0">
                  <c:v>0.49115580103020146</c:v>
                </c:pt>
              </c:numCache>
            </c:numRef>
          </c:val>
        </c:ser>
        <c:ser>
          <c:idx val="3"/>
          <c:order val="3"/>
          <c:tx>
            <c:strRef>
              <c:f>Sheet1!$E$1</c:f>
              <c:strCache>
                <c:ptCount val="1"/>
                <c:pt idx="0">
                  <c:v>Slightly less</c:v>
                </c:pt>
              </c:strCache>
            </c:strRef>
          </c:tx>
          <c:spPr>
            <a:solidFill>
              <a:srgbClr val="B24340"/>
            </a:solidFill>
          </c:spPr>
          <c:cat>
            <c:strRef>
              <c:f>Sheet1!$A$2</c:f>
              <c:strCache>
                <c:ptCount val="1"/>
                <c:pt idx="0">
                  <c:v>Trust in the car manufacturing industry as a whole</c:v>
                </c:pt>
              </c:strCache>
            </c:strRef>
          </c:cat>
          <c:val>
            <c:numRef>
              <c:f>Sheet1!$E$2</c:f>
              <c:numCache>
                <c:formatCode>0%</c:formatCode>
                <c:ptCount val="1"/>
                <c:pt idx="0">
                  <c:v>0.26788934166540163</c:v>
                </c:pt>
              </c:numCache>
            </c:numRef>
          </c:val>
        </c:ser>
        <c:ser>
          <c:idx val="4"/>
          <c:order val="4"/>
          <c:tx>
            <c:strRef>
              <c:f>Sheet1!$F$1</c:f>
              <c:strCache>
                <c:ptCount val="1"/>
                <c:pt idx="0">
                  <c:v>A lot less</c:v>
                </c:pt>
              </c:strCache>
            </c:strRef>
          </c:tx>
          <c:spPr>
            <a:solidFill>
              <a:srgbClr val="953735"/>
            </a:solidFill>
          </c:spPr>
          <c:cat>
            <c:strRef>
              <c:f>Sheet1!$A$2</c:f>
              <c:strCache>
                <c:ptCount val="1"/>
                <c:pt idx="0">
                  <c:v>Trust in the car manufacturing industry as a whole</c:v>
                </c:pt>
              </c:strCache>
            </c:strRef>
          </c:cat>
          <c:val>
            <c:numRef>
              <c:f>Sheet1!$F$2</c:f>
              <c:numCache>
                <c:formatCode>0%</c:formatCode>
                <c:ptCount val="1"/>
                <c:pt idx="0">
                  <c:v>9.1170718185100003E-2</c:v>
                </c:pt>
              </c:numCache>
            </c:numRef>
          </c:val>
        </c:ser>
        <c:ser>
          <c:idx val="5"/>
          <c:order val="5"/>
          <c:tx>
            <c:strRef>
              <c:f>Sheet1!$G$1</c:f>
              <c:strCache>
                <c:ptCount val="1"/>
                <c:pt idx="0">
                  <c:v>Don't know</c:v>
                </c:pt>
              </c:strCache>
            </c:strRef>
          </c:tx>
          <c:spPr>
            <a:solidFill>
              <a:srgbClr val="7F7F7F"/>
            </a:solidFill>
          </c:spPr>
          <c:cat>
            <c:strRef>
              <c:f>Sheet1!$A$2</c:f>
              <c:strCache>
                <c:ptCount val="1"/>
                <c:pt idx="0">
                  <c:v>Trust in the car manufacturing industry as a whole</c:v>
                </c:pt>
              </c:strCache>
            </c:strRef>
          </c:cat>
          <c:val>
            <c:numRef>
              <c:f>Sheet1!$G$2</c:f>
              <c:numCache>
                <c:formatCode>0%</c:formatCode>
                <c:ptCount val="1"/>
                <c:pt idx="0">
                  <c:v>3.3480080338629994E-2</c:v>
                </c:pt>
              </c:numCache>
            </c:numRef>
          </c:val>
        </c:ser>
        <c:gapWidth val="196"/>
        <c:overlap val="100"/>
        <c:axId val="161929472"/>
        <c:axId val="162004992"/>
      </c:barChart>
      <c:catAx>
        <c:axId val="161929472"/>
        <c:scaling>
          <c:orientation val="minMax"/>
        </c:scaling>
        <c:delete val="1"/>
        <c:axPos val="b"/>
        <c:tickLblPos val="none"/>
        <c:crossAx val="162004992"/>
        <c:crosses val="autoZero"/>
        <c:auto val="1"/>
        <c:lblAlgn val="ctr"/>
        <c:lblOffset val="100"/>
      </c:catAx>
      <c:valAx>
        <c:axId val="162004992"/>
        <c:scaling>
          <c:orientation val="minMax"/>
        </c:scaling>
        <c:delete val="1"/>
        <c:axPos val="l"/>
        <c:numFmt formatCode="0%" sourceLinked="1"/>
        <c:tickLblPos val="none"/>
        <c:crossAx val="161929472"/>
        <c:crosses val="autoZero"/>
        <c:crossBetween val="between"/>
      </c:valAx>
    </c:plotArea>
    <c:legend>
      <c:legendPos val="b"/>
      <c:layout>
        <c:manualLayout>
          <c:xMode val="edge"/>
          <c:yMode val="edge"/>
          <c:x val="0"/>
          <c:y val="0"/>
          <c:w val="1"/>
          <c:h val="1"/>
        </c:manualLayout>
      </c:layout>
      <c:spPr>
        <a:solidFill>
          <a:schemeClr val="bg1"/>
        </a:solidFill>
      </c:spPr>
      <c:txPr>
        <a:bodyPr/>
        <a:lstStyle/>
        <a:p>
          <a:pPr>
            <a:defRPr sz="1100"/>
          </a:pPr>
          <a:endParaRPr lang="en-US"/>
        </a:p>
      </c:txPr>
    </c:legend>
    <c:plotVisOnly val="1"/>
  </c:chart>
  <c:txPr>
    <a:bodyPr/>
    <a:lstStyle/>
    <a:p>
      <a:pPr>
        <a:defRPr sz="1400">
          <a:solidFill>
            <a:srgbClr val="000000"/>
          </a:solidFill>
          <a:latin typeface="Arial" pitchFamily="34" charset="0"/>
          <a:cs typeface="Arial" pitchFamily="34" charset="0"/>
        </a:defRPr>
      </a:pPr>
      <a:endParaRPr lang="en-US"/>
    </a:p>
  </c:txPr>
  <c:externalData r:id="rId1"/>
</c:chartSpace>
</file>

<file path=ppt/charts/chart9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spPr>
            <a:solidFill>
              <a:srgbClr val="953735"/>
            </a:solidFill>
          </c:spPr>
          <c:dLbls>
            <c:dLbl>
              <c:idx val="2"/>
              <c:layout/>
              <c:spPr/>
              <c:txPr>
                <a:bodyPr/>
                <a:lstStyle/>
                <a:p>
                  <a:pPr>
                    <a:defRPr sz="1200">
                      <a:solidFill>
                        <a:schemeClr val="bg1"/>
                      </a:solidFill>
                      <a:latin typeface="Arial" pitchFamily="34" charset="0"/>
                      <a:cs typeface="Arial" pitchFamily="34" charset="0"/>
                    </a:defRPr>
                  </a:pPr>
                  <a:endParaRPr lang="en-US"/>
                </a:p>
              </c:txPr>
              <c:dLblPos val="inEnd"/>
              <c:showVal val="1"/>
            </c:dLbl>
            <c:dLbl>
              <c:idx val="3"/>
              <c:layout/>
              <c:spPr/>
              <c:txPr>
                <a:bodyPr/>
                <a:lstStyle/>
                <a:p>
                  <a:pPr>
                    <a:defRPr sz="1200">
                      <a:solidFill>
                        <a:schemeClr val="bg1"/>
                      </a:solidFill>
                      <a:latin typeface="Arial" pitchFamily="34" charset="0"/>
                      <a:cs typeface="Arial" pitchFamily="34" charset="0"/>
                    </a:defRPr>
                  </a:pPr>
                  <a:endParaRPr lang="en-US"/>
                </a:p>
              </c:txPr>
              <c:dLblPos val="inEnd"/>
              <c:showVal val="1"/>
            </c:dLbl>
            <c:dLbl>
              <c:idx val="4"/>
              <c:layout/>
              <c:spPr/>
              <c:txPr>
                <a:bodyPr/>
                <a:lstStyle/>
                <a:p>
                  <a:pPr>
                    <a:defRPr sz="1200">
                      <a:solidFill>
                        <a:schemeClr val="bg1"/>
                      </a:solidFill>
                      <a:latin typeface="Arial" pitchFamily="34" charset="0"/>
                      <a:cs typeface="Arial" pitchFamily="34" charset="0"/>
                    </a:defRPr>
                  </a:pPr>
                  <a:endParaRPr lang="en-US"/>
                </a:p>
              </c:txPr>
              <c:dLblPos val="inEnd"/>
              <c:showVal val="1"/>
            </c:dLbl>
            <c:dLbl>
              <c:idx val="5"/>
              <c:layout/>
              <c:spPr/>
              <c:txPr>
                <a:bodyPr/>
                <a:lstStyle/>
                <a:p>
                  <a:pPr>
                    <a:defRPr sz="1200">
                      <a:solidFill>
                        <a:schemeClr val="bg1"/>
                      </a:solidFill>
                      <a:latin typeface="Arial" pitchFamily="34" charset="0"/>
                      <a:cs typeface="Arial" pitchFamily="34" charset="0"/>
                    </a:defRPr>
                  </a:pPr>
                  <a:endParaRPr lang="en-US"/>
                </a:p>
              </c:txPr>
              <c:dLblPos val="inEnd"/>
              <c:showVal val="1"/>
            </c:dLbl>
            <c:dLbl>
              <c:idx val="6"/>
              <c:layout/>
              <c:spPr/>
              <c:txPr>
                <a:bodyPr/>
                <a:lstStyle/>
                <a:p>
                  <a:pPr>
                    <a:defRPr sz="1200">
                      <a:solidFill>
                        <a:schemeClr val="bg1"/>
                      </a:solidFill>
                      <a:latin typeface="Arial" pitchFamily="34" charset="0"/>
                      <a:cs typeface="Arial" pitchFamily="34" charset="0"/>
                    </a:defRPr>
                  </a:pPr>
                  <a:endParaRPr lang="en-US"/>
                </a:p>
              </c:txPr>
              <c:dLblPos val="inEnd"/>
              <c:showVal val="1"/>
            </c:dLbl>
            <c:txPr>
              <a:bodyPr/>
              <a:lstStyle/>
              <a:p>
                <a:pPr>
                  <a:defRPr sz="1200">
                    <a:latin typeface="Arial" pitchFamily="34" charset="0"/>
                    <a:cs typeface="Arial" pitchFamily="34" charset="0"/>
                  </a:defRPr>
                </a:pPr>
                <a:endParaRPr lang="en-US"/>
              </a:p>
            </c:txPr>
            <c:showVal val="1"/>
          </c:dLbls>
          <c:cat>
            <c:strRef>
              <c:f>Sheet1!$A$2:$A$8</c:f>
              <c:strCache>
                <c:ptCount val="7"/>
                <c:pt idx="0">
                  <c:v>Other</c:v>
                </c:pt>
                <c:pt idx="1">
                  <c:v>The performance of my car hasn't met expectations</c:v>
                </c:pt>
                <c:pt idx="2">
                  <c:v>The reliability of my car hasn't  met expectations</c:v>
                </c:pt>
                <c:pt idx="3">
                  <c:v>They recalled cars due to failts in the manufacturing</c:v>
                </c:pt>
                <c:pt idx="4">
                  <c:v>The general quality of my car has not met expectations</c:v>
                </c:pt>
                <c:pt idx="5">
                  <c:v>No longer believe their claims on fuel economy</c:v>
                </c:pt>
                <c:pt idx="6">
                  <c:v>No longer believe their emissions claims</c:v>
                </c:pt>
              </c:strCache>
            </c:strRef>
          </c:cat>
          <c:val>
            <c:numRef>
              <c:f>Sheet1!$B$2:$B$8</c:f>
              <c:numCache>
                <c:formatCode>0%</c:formatCode>
                <c:ptCount val="7"/>
                <c:pt idx="0">
                  <c:v>0.05</c:v>
                </c:pt>
                <c:pt idx="1">
                  <c:v>0.12000000000000002</c:v>
                </c:pt>
                <c:pt idx="2">
                  <c:v>0.18000000000000024</c:v>
                </c:pt>
                <c:pt idx="3">
                  <c:v>0.2</c:v>
                </c:pt>
                <c:pt idx="4">
                  <c:v>0.25</c:v>
                </c:pt>
                <c:pt idx="5">
                  <c:v>0.25</c:v>
                </c:pt>
                <c:pt idx="6">
                  <c:v>0.43000000000000038</c:v>
                </c:pt>
              </c:numCache>
            </c:numRef>
          </c:val>
        </c:ser>
        <c:gapWidth val="85"/>
        <c:axId val="162088448"/>
        <c:axId val="162089984"/>
      </c:barChart>
      <c:catAx>
        <c:axId val="162088448"/>
        <c:scaling>
          <c:orientation val="minMax"/>
        </c:scaling>
        <c:axPos val="l"/>
        <c:tickLblPos val="nextTo"/>
        <c:spPr>
          <a:ln>
            <a:noFill/>
          </a:ln>
        </c:spPr>
        <c:txPr>
          <a:bodyPr anchor="ctr" anchorCtr="0"/>
          <a:lstStyle/>
          <a:p>
            <a:pPr>
              <a:defRPr sz="1100">
                <a:solidFill>
                  <a:srgbClr val="000000"/>
                </a:solidFill>
                <a:latin typeface="Arial" pitchFamily="34" charset="0"/>
                <a:cs typeface="Arial" pitchFamily="34" charset="0"/>
              </a:defRPr>
            </a:pPr>
            <a:endParaRPr lang="en-US"/>
          </a:p>
        </c:txPr>
        <c:crossAx val="162089984"/>
        <c:crosses val="autoZero"/>
        <c:auto val="1"/>
        <c:lblAlgn val="ctr"/>
        <c:lblOffset val="100"/>
      </c:catAx>
      <c:valAx>
        <c:axId val="162089984"/>
        <c:scaling>
          <c:orientation val="minMax"/>
        </c:scaling>
        <c:delete val="1"/>
        <c:axPos val="b"/>
        <c:numFmt formatCode="0%" sourceLinked="1"/>
        <c:tickLblPos val="none"/>
        <c:crossAx val="162088448"/>
        <c:crosses val="autoZero"/>
        <c:crossBetween val="between"/>
      </c:valAx>
    </c:plotArea>
    <c:plotVisOnly val="1"/>
  </c:chart>
  <c:txPr>
    <a:bodyPr/>
    <a:lstStyle/>
    <a:p>
      <a:pPr>
        <a:defRPr sz="1800"/>
      </a:pPr>
      <a:endParaRPr lang="en-US"/>
    </a:p>
  </c:txPr>
  <c:externalData r:id="rId1"/>
</c:chartSpace>
</file>

<file path=ppt/charts/chart92.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3.1167723178857888E-2"/>
          <c:y val="2.7800397523794981E-2"/>
          <c:w val="0.93766455364228463"/>
          <c:h val="0.65046880584457512"/>
        </c:manualLayout>
      </c:layout>
      <c:barChart>
        <c:barDir val="col"/>
        <c:grouping val="percentStacked"/>
        <c:ser>
          <c:idx val="0"/>
          <c:order val="0"/>
          <c:tx>
            <c:strRef>
              <c:f>Sheet1!$B$1</c:f>
              <c:strCache>
                <c:ptCount val="1"/>
                <c:pt idx="0">
                  <c:v>Don't know</c:v>
                </c:pt>
              </c:strCache>
            </c:strRef>
          </c:tx>
          <c:spPr>
            <a:solidFill>
              <a:srgbClr val="7F7F7F"/>
            </a:solidFill>
          </c:spPr>
          <c:dLbls>
            <c:txPr>
              <a:bodyPr/>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s>
          <c:cat>
            <c:strRef>
              <c:f>Sheet1!$A$2:$A$3</c:f>
              <c:strCache>
                <c:ptCount val="2"/>
                <c:pt idx="0">
                  <c:v>Will acquire a different brand next time</c:v>
                </c:pt>
                <c:pt idx="1">
                  <c:v>Will acquire a diesel car next time</c:v>
                </c:pt>
              </c:strCache>
            </c:strRef>
          </c:cat>
          <c:val>
            <c:numRef>
              <c:f>Sheet1!$B$2:$B$3</c:f>
              <c:numCache>
                <c:formatCode>0%</c:formatCode>
                <c:ptCount val="2"/>
                <c:pt idx="0">
                  <c:v>9.9409330725870243E-2</c:v>
                </c:pt>
                <c:pt idx="1">
                  <c:v>5.1228734995690001E-2</c:v>
                </c:pt>
              </c:numCache>
            </c:numRef>
          </c:val>
        </c:ser>
        <c:ser>
          <c:idx val="1"/>
          <c:order val="1"/>
          <c:tx>
            <c:strRef>
              <c:f>Sheet1!$C$1</c:f>
              <c:strCache>
                <c:ptCount val="1"/>
                <c:pt idx="0">
                  <c:v>Extremely unlikely</c:v>
                </c:pt>
              </c:strCache>
            </c:strRef>
          </c:tx>
          <c:spPr>
            <a:solidFill>
              <a:srgbClr val="953735"/>
            </a:solidFill>
          </c:spPr>
          <c:dLbls>
            <c:txPr>
              <a:bodyPr/>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s>
          <c:cat>
            <c:strRef>
              <c:f>Sheet1!$A$2:$A$3</c:f>
              <c:strCache>
                <c:ptCount val="2"/>
                <c:pt idx="0">
                  <c:v>Will acquire a different brand next time</c:v>
                </c:pt>
                <c:pt idx="1">
                  <c:v>Will acquire a diesel car next time</c:v>
                </c:pt>
              </c:strCache>
            </c:strRef>
          </c:cat>
          <c:val>
            <c:numRef>
              <c:f>Sheet1!$C$2:$C$3</c:f>
              <c:numCache>
                <c:formatCode>0%</c:formatCode>
                <c:ptCount val="2"/>
                <c:pt idx="0">
                  <c:v>8.0000000000000043E-2</c:v>
                </c:pt>
                <c:pt idx="1">
                  <c:v>0.2462498113404008</c:v>
                </c:pt>
              </c:numCache>
            </c:numRef>
          </c:val>
        </c:ser>
        <c:ser>
          <c:idx val="2"/>
          <c:order val="2"/>
          <c:tx>
            <c:strRef>
              <c:f>Sheet1!$D$1</c:f>
              <c:strCache>
                <c:ptCount val="1"/>
                <c:pt idx="0">
                  <c:v>Quite unlikely</c:v>
                </c:pt>
              </c:strCache>
            </c:strRef>
          </c:tx>
          <c:spPr>
            <a:solidFill>
              <a:srgbClr val="B24340"/>
            </a:solidFill>
          </c:spPr>
          <c:dLbls>
            <c:txPr>
              <a:bodyPr/>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s>
          <c:cat>
            <c:strRef>
              <c:f>Sheet1!$A$2:$A$3</c:f>
              <c:strCache>
                <c:ptCount val="2"/>
                <c:pt idx="0">
                  <c:v>Will acquire a different brand next time</c:v>
                </c:pt>
                <c:pt idx="1">
                  <c:v>Will acquire a diesel car next time</c:v>
                </c:pt>
              </c:strCache>
            </c:strRef>
          </c:cat>
          <c:val>
            <c:numRef>
              <c:f>Sheet1!$D$2:$D$3</c:f>
              <c:numCache>
                <c:formatCode>0%</c:formatCode>
                <c:ptCount val="2"/>
                <c:pt idx="0">
                  <c:v>0.12000000000000002</c:v>
                </c:pt>
                <c:pt idx="1">
                  <c:v>0.1632205528242</c:v>
                </c:pt>
              </c:numCache>
            </c:numRef>
          </c:val>
        </c:ser>
        <c:ser>
          <c:idx val="3"/>
          <c:order val="3"/>
          <c:tx>
            <c:strRef>
              <c:f>Sheet1!$E$1</c:f>
              <c:strCache>
                <c:ptCount val="1"/>
                <c:pt idx="0">
                  <c:v>Neither / nor</c:v>
                </c:pt>
              </c:strCache>
            </c:strRef>
          </c:tx>
          <c:spPr>
            <a:solidFill>
              <a:srgbClr val="B9CDE5"/>
            </a:solidFill>
          </c:spPr>
          <c:dLbls>
            <c:dLbl>
              <c:idx val="0"/>
              <c:spPr/>
              <c:txPr>
                <a:bodyPr/>
                <a:lstStyle/>
                <a:p>
                  <a:pPr>
                    <a:defRPr sz="1200" b="1">
                      <a:solidFill>
                        <a:schemeClr val="bg1">
                          <a:lumMod val="50000"/>
                        </a:schemeClr>
                      </a:solidFill>
                    </a:defRPr>
                  </a:pPr>
                  <a:endParaRPr lang="en-US"/>
                </a:p>
              </c:txPr>
            </c:dLbl>
            <c:txPr>
              <a:bodyPr/>
              <a:lstStyle/>
              <a:p>
                <a:pPr>
                  <a:defRPr>
                    <a:solidFill>
                      <a:schemeClr val="bg1">
                        <a:lumMod val="50000"/>
                      </a:schemeClr>
                    </a:solidFill>
                  </a:defRPr>
                </a:pPr>
                <a:endParaRPr lang="en-US"/>
              </a:p>
            </c:txPr>
            <c:showVal val="1"/>
          </c:dLbls>
          <c:cat>
            <c:strRef>
              <c:f>Sheet1!$A$2:$A$3</c:f>
              <c:strCache>
                <c:ptCount val="2"/>
                <c:pt idx="0">
                  <c:v>Will acquire a different brand next time</c:v>
                </c:pt>
                <c:pt idx="1">
                  <c:v>Will acquire a diesel car next time</c:v>
                </c:pt>
              </c:strCache>
            </c:strRef>
          </c:cat>
          <c:val>
            <c:numRef>
              <c:f>Sheet1!$E$2:$E$3</c:f>
              <c:numCache>
                <c:formatCode>0%</c:formatCode>
                <c:ptCount val="2"/>
                <c:pt idx="0">
                  <c:v>0.39136341307680172</c:v>
                </c:pt>
                <c:pt idx="1">
                  <c:v>0.23</c:v>
                </c:pt>
              </c:numCache>
            </c:numRef>
          </c:val>
        </c:ser>
        <c:ser>
          <c:idx val="4"/>
          <c:order val="4"/>
          <c:tx>
            <c:strRef>
              <c:f>Sheet1!$F$1</c:f>
              <c:strCache>
                <c:ptCount val="1"/>
                <c:pt idx="0">
                  <c:v>Quite likely</c:v>
                </c:pt>
              </c:strCache>
            </c:strRef>
          </c:tx>
          <c:spPr>
            <a:solidFill>
              <a:srgbClr val="77933C"/>
            </a:solidFill>
          </c:spPr>
          <c:dLbls>
            <c:txPr>
              <a:bodyPr/>
              <a:lstStyle/>
              <a:p>
                <a:pPr algn="ctr">
                  <a:defRPr lang="en-GB" sz="1200" b="1" i="0" u="none" strike="noStrike" kern="1200" baseline="0">
                    <a:solidFill>
                      <a:prstClr val="white"/>
                    </a:solidFill>
                    <a:latin typeface="Arial" pitchFamily="34" charset="0"/>
                    <a:ea typeface="+mn-ea"/>
                    <a:cs typeface="Arial" pitchFamily="34" charset="0"/>
                  </a:defRPr>
                </a:pPr>
                <a:endParaRPr lang="en-US"/>
              </a:p>
            </c:txPr>
            <c:showVal val="1"/>
          </c:dLbls>
          <c:cat>
            <c:strRef>
              <c:f>Sheet1!$A$2:$A$3</c:f>
              <c:strCache>
                <c:ptCount val="2"/>
                <c:pt idx="0">
                  <c:v>Will acquire a different brand next time</c:v>
                </c:pt>
                <c:pt idx="1">
                  <c:v>Will acquire a diesel car next time</c:v>
                </c:pt>
              </c:strCache>
            </c:strRef>
          </c:cat>
          <c:val>
            <c:numRef>
              <c:f>Sheet1!$F$2:$F$3</c:f>
              <c:numCache>
                <c:formatCode>0%</c:formatCode>
                <c:ptCount val="2"/>
                <c:pt idx="0">
                  <c:v>0.21000000000000021</c:v>
                </c:pt>
                <c:pt idx="1">
                  <c:v>0.19</c:v>
                </c:pt>
              </c:numCache>
            </c:numRef>
          </c:val>
        </c:ser>
        <c:ser>
          <c:idx val="5"/>
          <c:order val="5"/>
          <c:tx>
            <c:strRef>
              <c:f>Sheet1!$G$1</c:f>
              <c:strCache>
                <c:ptCount val="1"/>
                <c:pt idx="0">
                  <c:v>Extremely likely</c:v>
                </c:pt>
              </c:strCache>
            </c:strRef>
          </c:tx>
          <c:spPr>
            <a:solidFill>
              <a:srgbClr val="4F6228"/>
            </a:solidFill>
          </c:spPr>
          <c:dLbls>
            <c:txPr>
              <a:bodyPr/>
              <a:lstStyle/>
              <a:p>
                <a:pPr>
                  <a:defRPr sz="1200" b="1">
                    <a:solidFill>
                      <a:schemeClr val="bg1"/>
                    </a:solidFill>
                  </a:defRPr>
                </a:pPr>
                <a:endParaRPr lang="en-US"/>
              </a:p>
            </c:txPr>
            <c:showVal val="1"/>
          </c:dLbls>
          <c:cat>
            <c:strRef>
              <c:f>Sheet1!$A$2:$A$3</c:f>
              <c:strCache>
                <c:ptCount val="2"/>
                <c:pt idx="0">
                  <c:v>Will acquire a different brand next time</c:v>
                </c:pt>
                <c:pt idx="1">
                  <c:v>Will acquire a diesel car next time</c:v>
                </c:pt>
              </c:strCache>
            </c:strRef>
          </c:cat>
          <c:val>
            <c:numRef>
              <c:f>Sheet1!$G$2:$G$3</c:f>
              <c:numCache>
                <c:formatCode>0%</c:formatCode>
                <c:ptCount val="2"/>
                <c:pt idx="0">
                  <c:v>9.0000000000000024E-2</c:v>
                </c:pt>
                <c:pt idx="1">
                  <c:v>0.12000000000000002</c:v>
                </c:pt>
              </c:numCache>
            </c:numRef>
          </c:val>
        </c:ser>
        <c:gapWidth val="196"/>
        <c:overlap val="100"/>
        <c:axId val="162210560"/>
        <c:axId val="162212096"/>
      </c:barChart>
      <c:catAx>
        <c:axId val="162210560"/>
        <c:scaling>
          <c:orientation val="minMax"/>
        </c:scaling>
        <c:axPos val="b"/>
        <c:tickLblPos val="nextTo"/>
        <c:spPr>
          <a:ln>
            <a:noFill/>
          </a:ln>
        </c:spPr>
        <c:crossAx val="162212096"/>
        <c:crosses val="autoZero"/>
        <c:auto val="1"/>
        <c:lblAlgn val="ctr"/>
        <c:lblOffset val="100"/>
      </c:catAx>
      <c:valAx>
        <c:axId val="162212096"/>
        <c:scaling>
          <c:orientation val="minMax"/>
        </c:scaling>
        <c:delete val="1"/>
        <c:axPos val="l"/>
        <c:numFmt formatCode="0%" sourceLinked="1"/>
        <c:tickLblPos val="none"/>
        <c:crossAx val="162210560"/>
        <c:crosses val="autoZero"/>
        <c:crossBetween val="between"/>
      </c:valAx>
    </c:plotArea>
    <c:legend>
      <c:legendPos val="b"/>
      <c:layout>
        <c:manualLayout>
          <c:xMode val="edge"/>
          <c:yMode val="edge"/>
          <c:x val="0"/>
          <c:y val="0.85581245219008772"/>
          <c:w val="1"/>
          <c:h val="0.13155100348092041"/>
        </c:manualLayout>
      </c:layout>
      <c:txPr>
        <a:bodyPr/>
        <a:lstStyle/>
        <a:p>
          <a:pPr>
            <a:defRPr sz="1200"/>
          </a:pPr>
          <a:endParaRPr lang="en-US"/>
        </a:p>
      </c:txPr>
    </c:legend>
    <c:plotVisOnly val="1"/>
  </c:chart>
  <c:txPr>
    <a:bodyPr/>
    <a:lstStyle/>
    <a:p>
      <a:pPr>
        <a:defRPr sz="1400">
          <a:solidFill>
            <a:srgbClr val="000000"/>
          </a:solidFill>
          <a:latin typeface="Arial" pitchFamily="34" charset="0"/>
          <a:cs typeface="Arial" pitchFamily="34" charset="0"/>
        </a:defRPr>
      </a:pPr>
      <a:endParaRPr lang="en-US"/>
    </a:p>
  </c:txPr>
  <c:externalData r:id="rId1"/>
</c:chartSpace>
</file>

<file path=ppt/charts/chart9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spPr>
            <a:solidFill>
              <a:srgbClr val="953735"/>
            </a:solidFill>
          </c:spPr>
          <c:dLbls>
            <c:dLbl>
              <c:idx val="2"/>
              <c:layout/>
              <c:spPr/>
              <c:txPr>
                <a:bodyPr/>
                <a:lstStyle/>
                <a:p>
                  <a:pPr>
                    <a:defRPr sz="1200">
                      <a:solidFill>
                        <a:schemeClr val="bg1"/>
                      </a:solidFill>
                      <a:latin typeface="Arial" pitchFamily="34" charset="0"/>
                      <a:cs typeface="Arial" pitchFamily="34" charset="0"/>
                    </a:defRPr>
                  </a:pPr>
                  <a:endParaRPr lang="en-US"/>
                </a:p>
              </c:txPr>
              <c:dLblPos val="inEnd"/>
              <c:showVal val="1"/>
            </c:dLbl>
            <c:dLbl>
              <c:idx val="3"/>
              <c:layout/>
              <c:spPr/>
              <c:txPr>
                <a:bodyPr/>
                <a:lstStyle/>
                <a:p>
                  <a:pPr>
                    <a:defRPr sz="1200">
                      <a:solidFill>
                        <a:schemeClr val="bg1"/>
                      </a:solidFill>
                      <a:latin typeface="Arial" pitchFamily="34" charset="0"/>
                      <a:cs typeface="Arial" pitchFamily="34" charset="0"/>
                    </a:defRPr>
                  </a:pPr>
                  <a:endParaRPr lang="en-US"/>
                </a:p>
              </c:txPr>
              <c:dLblPos val="inEnd"/>
              <c:showVal val="1"/>
            </c:dLbl>
            <c:dLbl>
              <c:idx val="4"/>
              <c:spPr/>
              <c:txPr>
                <a:bodyPr/>
                <a:lstStyle/>
                <a:p>
                  <a:pPr>
                    <a:defRPr sz="1200">
                      <a:solidFill>
                        <a:schemeClr val="bg1"/>
                      </a:solidFill>
                      <a:latin typeface="Arial" pitchFamily="34" charset="0"/>
                      <a:cs typeface="Arial" pitchFamily="34" charset="0"/>
                    </a:defRPr>
                  </a:pPr>
                  <a:endParaRPr lang="en-US"/>
                </a:p>
              </c:txPr>
              <c:dLblPos val="inEnd"/>
              <c:showVal val="1"/>
            </c:dLbl>
            <c:txPr>
              <a:bodyPr/>
              <a:lstStyle/>
              <a:p>
                <a:pPr>
                  <a:defRPr sz="1200">
                    <a:latin typeface="Arial" pitchFamily="34" charset="0"/>
                    <a:cs typeface="Arial" pitchFamily="34" charset="0"/>
                  </a:defRPr>
                </a:pPr>
                <a:endParaRPr lang="en-US"/>
              </a:p>
            </c:txPr>
            <c:showVal val="1"/>
          </c:dLbls>
          <c:cat>
            <c:strRef>
              <c:f>Sheet1!$A$2:$A$5</c:f>
              <c:strCache>
                <c:ptCount val="4"/>
                <c:pt idx="0">
                  <c:v>Because of the VW emissions scandal</c:v>
                </c:pt>
                <c:pt idx="1">
                  <c:v>Government's plans for establishing clean air zones</c:v>
                </c:pt>
                <c:pt idx="2">
                  <c:v>Too expensive to maintain</c:v>
                </c:pt>
                <c:pt idx="3">
                  <c:v>Pollutes the air</c:v>
                </c:pt>
              </c:strCache>
            </c:strRef>
          </c:cat>
          <c:val>
            <c:numRef>
              <c:f>Sheet1!$B$2:$B$5</c:f>
              <c:numCache>
                <c:formatCode>0%</c:formatCode>
                <c:ptCount val="4"/>
                <c:pt idx="0">
                  <c:v>7.0000000000000021E-2</c:v>
                </c:pt>
                <c:pt idx="1">
                  <c:v>8.1002321196160243E-2</c:v>
                </c:pt>
                <c:pt idx="2">
                  <c:v>0.23604139457230136</c:v>
                </c:pt>
                <c:pt idx="3">
                  <c:v>0.35161050126360155</c:v>
                </c:pt>
              </c:numCache>
            </c:numRef>
          </c:val>
        </c:ser>
        <c:gapWidth val="85"/>
        <c:axId val="162274304"/>
        <c:axId val="162304768"/>
      </c:barChart>
      <c:catAx>
        <c:axId val="162274304"/>
        <c:scaling>
          <c:orientation val="minMax"/>
        </c:scaling>
        <c:axPos val="l"/>
        <c:tickLblPos val="nextTo"/>
        <c:spPr>
          <a:ln>
            <a:noFill/>
          </a:ln>
        </c:spPr>
        <c:txPr>
          <a:bodyPr/>
          <a:lstStyle/>
          <a:p>
            <a:pPr>
              <a:defRPr sz="1400">
                <a:solidFill>
                  <a:srgbClr val="000000"/>
                </a:solidFill>
                <a:latin typeface="Arial" pitchFamily="34" charset="0"/>
                <a:cs typeface="Arial" pitchFamily="34" charset="0"/>
              </a:defRPr>
            </a:pPr>
            <a:endParaRPr lang="en-US"/>
          </a:p>
        </c:txPr>
        <c:crossAx val="162304768"/>
        <c:crosses val="autoZero"/>
        <c:auto val="1"/>
        <c:lblAlgn val="ctr"/>
        <c:lblOffset val="100"/>
      </c:catAx>
      <c:valAx>
        <c:axId val="162304768"/>
        <c:scaling>
          <c:orientation val="minMax"/>
        </c:scaling>
        <c:delete val="1"/>
        <c:axPos val="b"/>
        <c:numFmt formatCode="0%" sourceLinked="1"/>
        <c:tickLblPos val="none"/>
        <c:crossAx val="162274304"/>
        <c:crosses val="autoZero"/>
        <c:crossBetween val="between"/>
      </c:valAx>
    </c:plotArea>
    <c:plotVisOnly val="1"/>
  </c:chart>
  <c:txPr>
    <a:bodyPr/>
    <a:lstStyle/>
    <a:p>
      <a:pPr>
        <a:defRPr sz="1800"/>
      </a:pPr>
      <a:endParaRPr lang="en-US"/>
    </a:p>
  </c:txPr>
  <c:externalData r:id="rId1"/>
</c:chartSpace>
</file>

<file path=ppt/charts/chart9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5.4441945957834012E-2"/>
          <c:y val="8.2068918384581968E-2"/>
          <c:w val="0.6587270437051953"/>
          <c:h val="0.48542672479021653"/>
        </c:manualLayout>
      </c:layout>
      <c:doughnutChart>
        <c:varyColors val="1"/>
        <c:ser>
          <c:idx val="0"/>
          <c:order val="0"/>
          <c:tx>
            <c:strRef>
              <c:f>Sheet1!$B$1</c:f>
              <c:strCache>
                <c:ptCount val="1"/>
                <c:pt idx="0">
                  <c:v>Column1</c:v>
                </c:pt>
              </c:strCache>
            </c:strRef>
          </c:tx>
          <c:spPr>
            <a:effectLst>
              <a:outerShdw blurRad="50800" dist="38100" dir="8100000" algn="tr" rotWithShape="0">
                <a:prstClr val="black">
                  <a:alpha val="40000"/>
                </a:prstClr>
              </a:outerShdw>
            </a:effectLst>
          </c:spPr>
          <c:dLbls>
            <c:txPr>
              <a:bodyPr/>
              <a:lstStyle/>
              <a:p>
                <a:pPr>
                  <a:defRPr sz="1600" b="1">
                    <a:solidFill>
                      <a:schemeClr val="bg1"/>
                    </a:solidFill>
                    <a:latin typeface="Arial" pitchFamily="34" charset="0"/>
                    <a:cs typeface="Arial" pitchFamily="34" charset="0"/>
                  </a:defRPr>
                </a:pPr>
                <a:endParaRPr lang="en-US"/>
              </a:p>
            </c:txPr>
            <c:showVal val="1"/>
            <c:showLeaderLines val="1"/>
          </c:dLbls>
          <c:cat>
            <c:strRef>
              <c:f>Sheet1!$A$2:$A$4</c:f>
              <c:strCache>
                <c:ptCount val="3"/>
                <c:pt idx="0">
                  <c:v>City or town centre</c:v>
                </c:pt>
                <c:pt idx="1">
                  <c:v>Suburb/edge of town</c:v>
                </c:pt>
                <c:pt idx="2">
                  <c:v>Village/rural</c:v>
                </c:pt>
              </c:strCache>
            </c:strRef>
          </c:cat>
          <c:val>
            <c:numRef>
              <c:f>Sheet1!$B$2:$B$4</c:f>
              <c:numCache>
                <c:formatCode>0%</c:formatCode>
                <c:ptCount val="3"/>
                <c:pt idx="0">
                  <c:v>0.31000000000000077</c:v>
                </c:pt>
                <c:pt idx="1">
                  <c:v>0.47000000000000008</c:v>
                </c:pt>
                <c:pt idx="2">
                  <c:v>0.22</c:v>
                </c:pt>
              </c:numCache>
            </c:numRef>
          </c:val>
        </c:ser>
        <c:firstSliceAng val="0"/>
        <c:holeSize val="38"/>
      </c:doughnutChart>
      <c:spPr>
        <a:effectLst/>
      </c:spPr>
    </c:plotArea>
    <c:legend>
      <c:legendPos val="b"/>
      <c:layout>
        <c:manualLayout>
          <c:xMode val="edge"/>
          <c:yMode val="edge"/>
          <c:x val="5.3693393628229863E-2"/>
          <c:y val="0.60198680992525888"/>
          <c:w val="0.76378600246499895"/>
          <c:h val="0.37941430600778414"/>
        </c:manualLayout>
      </c:layout>
      <c:txPr>
        <a:bodyPr/>
        <a:lstStyle/>
        <a:p>
          <a:pPr>
            <a:defRPr sz="1400">
              <a:solidFill>
                <a:srgbClr val="000000"/>
              </a:solidFill>
              <a:latin typeface="Arial" pitchFamily="34" charset="0"/>
              <a:cs typeface="Arial" pitchFamily="34" charset="0"/>
            </a:defRPr>
          </a:pPr>
          <a:endParaRPr lang="en-US"/>
        </a:p>
      </c:txPr>
    </c:legend>
    <c:plotVisOnly val="1"/>
  </c:chart>
  <c:txPr>
    <a:bodyPr/>
    <a:lstStyle/>
    <a:p>
      <a:pPr>
        <a:defRPr sz="1800"/>
      </a:pPr>
      <a:endParaRPr lang="en-US"/>
    </a:p>
  </c:txPr>
  <c:externalData r:id="rId1"/>
</c:chartSpace>
</file>

<file path=ppt/charts/chart95.xml><?xml version="1.0" encoding="utf-8"?>
<c:chartSpace xmlns:c="http://schemas.openxmlformats.org/drawingml/2006/chart" xmlns:a="http://schemas.openxmlformats.org/drawingml/2006/main" xmlns:r="http://schemas.openxmlformats.org/officeDocument/2006/relationships">
  <c:date1904 val="1"/>
  <c:lang val="en-GB"/>
  <c:style val="5"/>
  <c:chart>
    <c:autoTitleDeleted val="1"/>
    <c:plotArea>
      <c:layout/>
      <c:pieChart>
        <c:varyColors val="1"/>
        <c:ser>
          <c:idx val="0"/>
          <c:order val="0"/>
          <c:tx>
            <c:strRef>
              <c:f>Sheet1!$B$1</c:f>
              <c:strCache>
                <c:ptCount val="1"/>
                <c:pt idx="0">
                  <c:v>1</c:v>
                </c:pt>
              </c:strCache>
            </c:strRef>
          </c:tx>
          <c:dLbls>
            <c:txPr>
              <a:bodyPr/>
              <a:lstStyle/>
              <a:p>
                <a:pPr>
                  <a:defRPr>
                    <a:solidFill>
                      <a:schemeClr val="bg1"/>
                    </a:solidFill>
                  </a:defRPr>
                </a:pPr>
                <a:endParaRPr lang="en-US"/>
              </a:p>
            </c:txPr>
            <c:showVal val="1"/>
            <c:showLeaderLines val="1"/>
          </c:dLbls>
          <c:cat>
            <c:strRef>
              <c:f>Sheet1!$A$2:$A$4</c:f>
              <c:strCache>
                <c:ptCount val="3"/>
                <c:pt idx="0">
                  <c:v>1</c:v>
                </c:pt>
                <c:pt idx="1">
                  <c:v>2</c:v>
                </c:pt>
                <c:pt idx="2">
                  <c:v>3+</c:v>
                </c:pt>
              </c:strCache>
            </c:strRef>
          </c:cat>
          <c:val>
            <c:numRef>
              <c:f>Sheet1!$B$2:$B$4</c:f>
              <c:numCache>
                <c:formatCode>0%</c:formatCode>
                <c:ptCount val="3"/>
                <c:pt idx="0">
                  <c:v>0.53</c:v>
                </c:pt>
                <c:pt idx="1">
                  <c:v>0.34</c:v>
                </c:pt>
                <c:pt idx="2">
                  <c:v>0.13</c:v>
                </c:pt>
              </c:numCache>
            </c:numRef>
          </c:val>
        </c:ser>
        <c:firstSliceAng val="0"/>
      </c:pieChart>
    </c:plotArea>
    <c:legend>
      <c:legendPos val="r"/>
      <c:layout>
        <c:manualLayout>
          <c:xMode val="edge"/>
          <c:yMode val="edge"/>
          <c:x val="0.77208094153509665"/>
          <c:y val="0.30105854427777806"/>
          <c:w val="0.14225757240382561"/>
          <c:h val="0.32994348217761138"/>
        </c:manualLayout>
      </c:layout>
      <c:txPr>
        <a:bodyPr/>
        <a:lstStyle/>
        <a:p>
          <a:pPr>
            <a:defRPr>
              <a:solidFill>
                <a:srgbClr val="000000"/>
              </a:solidFill>
            </a:defRPr>
          </a:pPr>
          <a:endParaRPr lang="en-US"/>
        </a:p>
      </c:txPr>
    </c:legend>
    <c:plotVisOnly val="1"/>
    <c:dispBlanksAs val="zero"/>
  </c:chart>
  <c:txPr>
    <a:bodyPr/>
    <a:lstStyle/>
    <a:p>
      <a:pPr>
        <a:defRPr sz="1600">
          <a:latin typeface="Arial" pitchFamily="34" charset="0"/>
          <a:cs typeface="Arial" pitchFamily="34" charset="0"/>
        </a:defRPr>
      </a:pPr>
      <a:endParaRPr lang="en-US"/>
    </a:p>
  </c:txPr>
  <c:externalData r:id="rId1"/>
</c:chartSpace>
</file>

<file path=ppt/charts/chart9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26404700551520499"/>
          <c:y val="3.4042557339290208E-2"/>
          <c:w val="0.73595299448481166"/>
          <c:h val="0.93191488532141897"/>
        </c:manualLayout>
      </c:layout>
      <c:barChart>
        <c:barDir val="bar"/>
        <c:grouping val="clustered"/>
        <c:ser>
          <c:idx val="0"/>
          <c:order val="0"/>
          <c:tx>
            <c:strRef>
              <c:f>Sheet1!$B$1</c:f>
              <c:strCache>
                <c:ptCount val="1"/>
                <c:pt idx="0">
                  <c:v>Series 1</c:v>
                </c:pt>
              </c:strCache>
            </c:strRef>
          </c:tx>
          <c:dLbls>
            <c:txPr>
              <a:bodyPr/>
              <a:lstStyle/>
              <a:p>
                <a:pPr>
                  <a:defRPr lang="en-GB" sz="1050" b="1">
                    <a:solidFill>
                      <a:srgbClr val="000000"/>
                    </a:solidFill>
                    <a:latin typeface="Arial" pitchFamily="34" charset="0"/>
                    <a:cs typeface="Arial" pitchFamily="34" charset="0"/>
                  </a:defRPr>
                </a:pPr>
                <a:endParaRPr lang="en-US"/>
              </a:p>
            </c:txPr>
            <c:showVal val="1"/>
          </c:dLbls>
          <c:cat>
            <c:strRef>
              <c:f>Sheet1!$A$2:$A$4</c:f>
              <c:strCache>
                <c:ptCount val="3"/>
                <c:pt idx="0">
                  <c:v>No car, but we have other types of vehicles</c:v>
                </c:pt>
                <c:pt idx="1">
                  <c:v>Car(s) and other types 
of motor vehicles</c:v>
                </c:pt>
                <c:pt idx="2">
                  <c:v>Car(s) only</c:v>
                </c:pt>
              </c:strCache>
            </c:strRef>
          </c:cat>
          <c:val>
            <c:numRef>
              <c:f>Sheet1!$B$2:$B$4</c:f>
              <c:numCache>
                <c:formatCode>0%</c:formatCode>
                <c:ptCount val="3"/>
                <c:pt idx="0">
                  <c:v>0</c:v>
                </c:pt>
                <c:pt idx="1">
                  <c:v>0.11</c:v>
                </c:pt>
                <c:pt idx="2">
                  <c:v>0.89</c:v>
                </c:pt>
              </c:numCache>
            </c:numRef>
          </c:val>
        </c:ser>
        <c:gapWidth val="50"/>
        <c:axId val="163044352"/>
        <c:axId val="163050240"/>
      </c:barChart>
      <c:catAx>
        <c:axId val="163044352"/>
        <c:scaling>
          <c:orientation val="minMax"/>
        </c:scaling>
        <c:delete val="1"/>
        <c:axPos val="l"/>
        <c:numFmt formatCode="General" sourceLinked="1"/>
        <c:tickLblPos val="none"/>
        <c:crossAx val="163050240"/>
        <c:crosses val="autoZero"/>
        <c:auto val="1"/>
        <c:lblAlgn val="ctr"/>
        <c:lblOffset val="100"/>
      </c:catAx>
      <c:valAx>
        <c:axId val="163050240"/>
        <c:scaling>
          <c:orientation val="minMax"/>
        </c:scaling>
        <c:delete val="1"/>
        <c:axPos val="b"/>
        <c:numFmt formatCode="0%" sourceLinked="1"/>
        <c:tickLblPos val="none"/>
        <c:crossAx val="163044352"/>
        <c:crosses val="autoZero"/>
        <c:crossBetween val="between"/>
      </c:valAx>
      <c:spPr>
        <a:noFill/>
        <a:ln w="25400">
          <a:noFill/>
        </a:ln>
      </c:spPr>
    </c:plotArea>
    <c:plotVisOnly val="1"/>
    <c:dispBlanksAs val="gap"/>
  </c:chart>
  <c:txPr>
    <a:bodyPr/>
    <a:lstStyle/>
    <a:p>
      <a:pPr>
        <a:defRPr sz="1799"/>
      </a:pPr>
      <a:endParaRPr lang="en-US"/>
    </a:p>
  </c:txPr>
  <c:externalData r:id="rId1"/>
</c:chartSpace>
</file>

<file path=ppt/charts/chart97.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7077090314169712"/>
          <c:y val="0"/>
          <c:w val="0.49535719633516612"/>
          <c:h val="0.98316652039666796"/>
        </c:manualLayout>
      </c:layout>
      <c:barChart>
        <c:barDir val="bar"/>
        <c:grouping val="clustered"/>
        <c:ser>
          <c:idx val="0"/>
          <c:order val="0"/>
          <c:tx>
            <c:strRef>
              <c:f>Sheet1!$B$1</c:f>
              <c:strCache>
                <c:ptCount val="1"/>
                <c:pt idx="0">
                  <c:v>Series 1</c:v>
                </c:pt>
              </c:strCache>
            </c:strRef>
          </c:tx>
          <c:spPr>
            <a:solidFill>
              <a:schemeClr val="accent4">
                <a:lumMod val="20000"/>
                <a:lumOff val="80000"/>
              </a:schemeClr>
            </a:solidFill>
          </c:spPr>
          <c:dPt>
            <c:idx val="0"/>
            <c:spPr>
              <a:solidFill>
                <a:schemeClr val="accent4">
                  <a:lumMod val="75000"/>
                </a:schemeClr>
              </a:solidFill>
            </c:spPr>
          </c:dPt>
          <c:dPt>
            <c:idx val="1"/>
            <c:spPr>
              <a:solidFill>
                <a:schemeClr val="accent4">
                  <a:lumMod val="60000"/>
                  <a:lumOff val="40000"/>
                </a:schemeClr>
              </a:solidFill>
            </c:spPr>
          </c:dPt>
          <c:dPt>
            <c:idx val="2"/>
            <c:spPr>
              <a:solidFill>
                <a:schemeClr val="accent4">
                  <a:lumMod val="40000"/>
                  <a:lumOff val="60000"/>
                </a:schemeClr>
              </a:solidFill>
            </c:spPr>
          </c:dPt>
          <c:dLbls>
            <c:txPr>
              <a:bodyPr/>
              <a:lstStyle/>
              <a:p>
                <a:pPr>
                  <a:defRPr lang="en-GB" sz="1000">
                    <a:solidFill>
                      <a:srgbClr val="000000"/>
                    </a:solidFill>
                    <a:latin typeface="Arial" pitchFamily="34" charset="0"/>
                    <a:cs typeface="Arial" pitchFamily="34" charset="0"/>
                  </a:defRPr>
                </a:pPr>
                <a:endParaRPr lang="en-US"/>
              </a:p>
            </c:txPr>
            <c:showVal val="1"/>
          </c:dLbls>
          <c:cat>
            <c:strRef>
              <c:f>Sheet1!$A$2:$A$7</c:f>
              <c:strCache>
                <c:ptCount val="6"/>
                <c:pt idx="0">
                  <c:v>Provided by my or my partner's employer</c:v>
                </c:pt>
                <c:pt idx="1">
                  <c:v>Bought as a business expense</c:v>
                </c:pt>
                <c:pt idx="2">
                  <c:v>Bought privately by someone else</c:v>
                </c:pt>
                <c:pt idx="3">
                  <c:v>Bought privately by me</c:v>
                </c:pt>
                <c:pt idx="4">
                  <c:v>Leased privately by me</c:v>
                </c:pt>
                <c:pt idx="5">
                  <c:v>Hired through a car club</c:v>
                </c:pt>
              </c:strCache>
            </c:strRef>
          </c:cat>
          <c:val>
            <c:numRef>
              <c:f>Sheet1!$B$2:$B$7</c:f>
              <c:numCache>
                <c:formatCode>0%</c:formatCode>
                <c:ptCount val="6"/>
                <c:pt idx="0">
                  <c:v>0.1</c:v>
                </c:pt>
                <c:pt idx="1">
                  <c:v>2.0000000000000011E-2</c:v>
                </c:pt>
                <c:pt idx="2">
                  <c:v>0.1</c:v>
                </c:pt>
                <c:pt idx="3">
                  <c:v>0.74000000000000155</c:v>
                </c:pt>
                <c:pt idx="4">
                  <c:v>3.0000000000000002E-2</c:v>
                </c:pt>
                <c:pt idx="5">
                  <c:v>0</c:v>
                </c:pt>
              </c:numCache>
            </c:numRef>
          </c:val>
        </c:ser>
        <c:gapWidth val="60"/>
        <c:axId val="162356224"/>
        <c:axId val="162366208"/>
      </c:barChart>
      <c:catAx>
        <c:axId val="162356224"/>
        <c:scaling>
          <c:orientation val="minMax"/>
        </c:scaling>
        <c:axPos val="l"/>
        <c:numFmt formatCode="General" sourceLinked="1"/>
        <c:tickLblPos val="nextTo"/>
        <c:spPr>
          <a:ln>
            <a:noFill/>
          </a:ln>
        </c:spPr>
        <c:txPr>
          <a:bodyPr/>
          <a:lstStyle/>
          <a:p>
            <a:pPr>
              <a:defRPr lang="en-GB" sz="1400">
                <a:solidFill>
                  <a:srgbClr val="000000"/>
                </a:solidFill>
                <a:latin typeface="Arial" pitchFamily="34" charset="0"/>
                <a:cs typeface="Arial" pitchFamily="34" charset="0"/>
              </a:defRPr>
            </a:pPr>
            <a:endParaRPr lang="en-US"/>
          </a:p>
        </c:txPr>
        <c:crossAx val="162366208"/>
        <c:crosses val="autoZero"/>
        <c:auto val="1"/>
        <c:lblAlgn val="ctr"/>
        <c:lblOffset val="100"/>
      </c:catAx>
      <c:valAx>
        <c:axId val="162366208"/>
        <c:scaling>
          <c:orientation val="minMax"/>
        </c:scaling>
        <c:delete val="1"/>
        <c:axPos val="b"/>
        <c:numFmt formatCode="0%" sourceLinked="1"/>
        <c:tickLblPos val="none"/>
        <c:crossAx val="162356224"/>
        <c:crosses val="autoZero"/>
        <c:crossBetween val="between"/>
      </c:valAx>
      <c:spPr>
        <a:noFill/>
        <a:ln w="25400">
          <a:noFill/>
        </a:ln>
      </c:spPr>
    </c:plotArea>
    <c:plotVisOnly val="1"/>
    <c:dispBlanksAs val="gap"/>
  </c:chart>
  <c:txPr>
    <a:bodyPr/>
    <a:lstStyle/>
    <a:p>
      <a:pPr>
        <a:defRPr sz="1800"/>
      </a:pPr>
      <a:endParaRPr lang="en-US"/>
    </a:p>
  </c:txPr>
  <c:externalData r:id="rId1"/>
</c:chartSpace>
</file>

<file path=ppt/charts/chart98.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col"/>
        <c:grouping val="percentStacked"/>
        <c:ser>
          <c:idx val="0"/>
          <c:order val="0"/>
          <c:tx>
            <c:strRef>
              <c:f>Sheet1!$B$1</c:f>
              <c:strCache>
                <c:ptCount val="1"/>
                <c:pt idx="0">
                  <c:v>Cars only in our household</c:v>
                </c:pt>
              </c:strCache>
            </c:strRef>
          </c:tx>
          <c:spPr>
            <a:solidFill>
              <a:schemeClr val="tx1">
                <a:lumMod val="50000"/>
                <a:lumOff val="50000"/>
              </a:schemeClr>
            </a:solidFill>
          </c:spPr>
          <c:dLbls>
            <c:txPr>
              <a:bodyPr/>
              <a:lstStyle/>
              <a:p>
                <a:pPr>
                  <a:defRPr lang="en-GB" b="1">
                    <a:solidFill>
                      <a:schemeClr val="bg1"/>
                    </a:solidFill>
                    <a:latin typeface="Arial" pitchFamily="34" charset="0"/>
                    <a:cs typeface="Arial" pitchFamily="34" charset="0"/>
                  </a:defRPr>
                </a:pPr>
                <a:endParaRPr lang="en-US"/>
              </a:p>
            </c:txPr>
            <c:showVal val="1"/>
          </c:dLbls>
          <c:cat>
            <c:strRef>
              <c:f>Sheet1!$A$2:$A$4</c:f>
              <c:strCache>
                <c:ptCount val="3"/>
                <c:pt idx="0">
                  <c:v>Total</c:v>
                </c:pt>
                <c:pt idx="1">
                  <c:v>Private car owners</c:v>
                </c:pt>
                <c:pt idx="2">
                  <c:v>Company car drivers</c:v>
                </c:pt>
              </c:strCache>
            </c:strRef>
          </c:cat>
          <c:val>
            <c:numRef>
              <c:f>Sheet1!$B$2:$B$4</c:f>
              <c:numCache>
                <c:formatCode>0%</c:formatCode>
                <c:ptCount val="3"/>
                <c:pt idx="0">
                  <c:v>0.89</c:v>
                </c:pt>
                <c:pt idx="1">
                  <c:v>0.9</c:v>
                </c:pt>
                <c:pt idx="2">
                  <c:v>0.85000000000000064</c:v>
                </c:pt>
              </c:numCache>
            </c:numRef>
          </c:val>
        </c:ser>
        <c:ser>
          <c:idx val="1"/>
          <c:order val="1"/>
          <c:tx>
            <c:strRef>
              <c:f>Sheet1!$C$1</c:f>
              <c:strCache>
                <c:ptCount val="1"/>
                <c:pt idx="0">
                  <c:v>Cars plus other types of motor vehicles</c:v>
                </c:pt>
              </c:strCache>
            </c:strRef>
          </c:tx>
          <c:spPr>
            <a:solidFill>
              <a:schemeClr val="accent1">
                <a:lumMod val="60000"/>
                <a:lumOff val="40000"/>
              </a:schemeClr>
            </a:solidFill>
          </c:spPr>
          <c:dLbls>
            <c:txPr>
              <a:bodyPr/>
              <a:lstStyle/>
              <a:p>
                <a:pPr>
                  <a:defRPr lang="en-GB" b="1">
                    <a:solidFill>
                      <a:schemeClr val="bg1"/>
                    </a:solidFill>
                    <a:latin typeface="Arial" pitchFamily="34" charset="0"/>
                    <a:cs typeface="Arial" pitchFamily="34" charset="0"/>
                  </a:defRPr>
                </a:pPr>
                <a:endParaRPr lang="en-US"/>
              </a:p>
            </c:txPr>
            <c:showVal val="1"/>
          </c:dLbls>
          <c:cat>
            <c:strRef>
              <c:f>Sheet1!$A$2:$A$4</c:f>
              <c:strCache>
                <c:ptCount val="3"/>
                <c:pt idx="0">
                  <c:v>Total</c:v>
                </c:pt>
                <c:pt idx="1">
                  <c:v>Private car owners</c:v>
                </c:pt>
                <c:pt idx="2">
                  <c:v>Company car drivers</c:v>
                </c:pt>
              </c:strCache>
            </c:strRef>
          </c:cat>
          <c:val>
            <c:numRef>
              <c:f>Sheet1!$C$2:$C$4</c:f>
              <c:numCache>
                <c:formatCode>0%</c:formatCode>
                <c:ptCount val="3"/>
                <c:pt idx="0">
                  <c:v>0.11</c:v>
                </c:pt>
                <c:pt idx="1">
                  <c:v>0.1</c:v>
                </c:pt>
                <c:pt idx="2">
                  <c:v>0.14000000000000001</c:v>
                </c:pt>
              </c:numCache>
            </c:numRef>
          </c:val>
        </c:ser>
        <c:ser>
          <c:idx val="2"/>
          <c:order val="2"/>
          <c:tx>
            <c:strRef>
              <c:f>Sheet1!$D$1</c:f>
              <c:strCache>
                <c:ptCount val="1"/>
                <c:pt idx="0">
                  <c:v>No car, but we do have other types of motor vehicles</c:v>
                </c:pt>
              </c:strCache>
            </c:strRef>
          </c:tx>
          <c:spPr>
            <a:solidFill>
              <a:schemeClr val="accent3">
                <a:lumMod val="75000"/>
              </a:schemeClr>
            </a:solidFill>
          </c:spPr>
          <c:dLbls>
            <c:dLbl>
              <c:idx val="0"/>
              <c:layout>
                <c:manualLayout>
                  <c:x val="7.9539092606268097E-2"/>
                  <c:y val="2.6733994231351406E-3"/>
                </c:manualLayout>
              </c:layout>
              <c:showVal val="1"/>
            </c:dLbl>
            <c:dLbl>
              <c:idx val="1"/>
              <c:layout>
                <c:manualLayout>
                  <c:x val="8.1268203315100013E-2"/>
                  <c:y val="2.6733994231351406E-3"/>
                </c:manualLayout>
              </c:layout>
              <c:showVal val="1"/>
            </c:dLbl>
            <c:dLbl>
              <c:idx val="2"/>
              <c:layout>
                <c:manualLayout>
                  <c:x val="8.2997314023932026E-2"/>
                  <c:y val="2.6733994231351406E-3"/>
                </c:manualLayout>
              </c:layout>
              <c:showVal val="1"/>
            </c:dLbl>
            <c:txPr>
              <a:bodyPr/>
              <a:lstStyle/>
              <a:p>
                <a:pPr>
                  <a:defRPr lang="en-GB" b="1">
                    <a:solidFill>
                      <a:schemeClr val="accent3">
                        <a:lumMod val="75000"/>
                      </a:schemeClr>
                    </a:solidFill>
                    <a:latin typeface="Arial" pitchFamily="34" charset="0"/>
                    <a:cs typeface="Arial" pitchFamily="34" charset="0"/>
                  </a:defRPr>
                </a:pPr>
                <a:endParaRPr lang="en-US"/>
              </a:p>
            </c:txPr>
            <c:showVal val="1"/>
          </c:dLbls>
          <c:cat>
            <c:strRef>
              <c:f>Sheet1!$A$2:$A$4</c:f>
              <c:strCache>
                <c:ptCount val="3"/>
                <c:pt idx="0">
                  <c:v>Total</c:v>
                </c:pt>
                <c:pt idx="1">
                  <c:v>Private car owners</c:v>
                </c:pt>
                <c:pt idx="2">
                  <c:v>Company car drivers</c:v>
                </c:pt>
              </c:strCache>
            </c:strRef>
          </c:cat>
          <c:val>
            <c:numRef>
              <c:f>Sheet1!$D$2:$D$4</c:f>
              <c:numCache>
                <c:formatCode>0%</c:formatCode>
                <c:ptCount val="3"/>
                <c:pt idx="0">
                  <c:v>0</c:v>
                </c:pt>
                <c:pt idx="1">
                  <c:v>0</c:v>
                </c:pt>
                <c:pt idx="2">
                  <c:v>1.0000000000000005E-2</c:v>
                </c:pt>
              </c:numCache>
            </c:numRef>
          </c:val>
        </c:ser>
        <c:gapWidth val="83"/>
        <c:overlap val="100"/>
        <c:axId val="163551872"/>
        <c:axId val="163570048"/>
      </c:barChart>
      <c:catAx>
        <c:axId val="163551872"/>
        <c:scaling>
          <c:orientation val="minMax"/>
        </c:scaling>
        <c:axPos val="b"/>
        <c:tickLblPos val="nextTo"/>
        <c:spPr>
          <a:ln>
            <a:noFill/>
          </a:ln>
        </c:spPr>
        <c:txPr>
          <a:bodyPr/>
          <a:lstStyle/>
          <a:p>
            <a:pPr>
              <a:defRPr lang="en-GB" sz="1400" b="1">
                <a:solidFill>
                  <a:srgbClr val="000000"/>
                </a:solidFill>
                <a:latin typeface="Arial" pitchFamily="34" charset="0"/>
                <a:cs typeface="Arial" pitchFamily="34" charset="0"/>
              </a:defRPr>
            </a:pPr>
            <a:endParaRPr lang="en-US"/>
          </a:p>
        </c:txPr>
        <c:crossAx val="163570048"/>
        <c:crosses val="autoZero"/>
        <c:auto val="1"/>
        <c:lblAlgn val="ctr"/>
        <c:lblOffset val="100"/>
      </c:catAx>
      <c:valAx>
        <c:axId val="163570048"/>
        <c:scaling>
          <c:orientation val="minMax"/>
          <c:max val="1"/>
          <c:min val="0"/>
        </c:scaling>
        <c:delete val="1"/>
        <c:axPos val="l"/>
        <c:numFmt formatCode="0%" sourceLinked="1"/>
        <c:tickLblPos val="none"/>
        <c:crossAx val="163551872"/>
        <c:crosses val="autoZero"/>
        <c:crossBetween val="between"/>
      </c:valAx>
    </c:plotArea>
    <c:legend>
      <c:legendPos val="r"/>
      <c:layout>
        <c:manualLayout>
          <c:xMode val="edge"/>
          <c:yMode val="edge"/>
          <c:x val="0.68042739259908602"/>
          <c:y val="0.33413540905470884"/>
          <c:w val="0.30919794314792931"/>
          <c:h val="0.25913963393738726"/>
        </c:manualLayout>
      </c:layout>
      <c:txPr>
        <a:bodyPr/>
        <a:lstStyle/>
        <a:p>
          <a:pPr>
            <a:defRPr lang="en-GB">
              <a:solidFill>
                <a:srgbClr val="000000"/>
              </a:solidFill>
              <a:latin typeface="Arial" pitchFamily="34" charset="0"/>
              <a:cs typeface="Arial" pitchFamily="34" charset="0"/>
            </a:defRPr>
          </a:pPr>
          <a:endParaRPr lang="en-US"/>
        </a:p>
      </c:txPr>
    </c:legend>
    <c:plotVisOnly val="1"/>
  </c:chart>
  <c:txPr>
    <a:bodyPr/>
    <a:lstStyle/>
    <a:p>
      <a:pPr>
        <a:defRPr sz="1200"/>
      </a:pPr>
      <a:endParaRPr lang="en-US"/>
    </a:p>
  </c:txPr>
  <c:externalData r:id="rId1"/>
</c:chartSpace>
</file>

<file path=ppt/charts/chart99.xml><?xml version="1.0" encoding="utf-8"?>
<c:chartSpace xmlns:c="http://schemas.openxmlformats.org/drawingml/2006/chart" xmlns:a="http://schemas.openxmlformats.org/drawingml/2006/main" xmlns:r="http://schemas.openxmlformats.org/officeDocument/2006/relationships">
  <c:date1904 val="1"/>
  <c:lang val="en-GB"/>
  <c:style val="6"/>
  <c:chart>
    <c:autoTitleDeleted val="1"/>
    <c:plotArea>
      <c:layout/>
      <c:barChart>
        <c:barDir val="col"/>
        <c:grouping val="clustered"/>
        <c:ser>
          <c:idx val="0"/>
          <c:order val="0"/>
          <c:tx>
            <c:strRef>
              <c:f>Sheet1!$B$1</c:f>
              <c:strCache>
                <c:ptCount val="1"/>
                <c:pt idx="0">
                  <c:v>Series 1</c:v>
                </c:pt>
              </c:strCache>
            </c:strRef>
          </c:tx>
          <c:dLbls>
            <c:dLbl>
              <c:idx val="0"/>
              <c:layout>
                <c:manualLayout>
                  <c:x val="0"/>
                  <c:y val="2.6267766938425411E-3"/>
                </c:manualLayout>
              </c:layout>
              <c:dLblPos val="outEnd"/>
              <c:showVal val="1"/>
            </c:dLbl>
            <c:dLbl>
              <c:idx val="1"/>
              <c:layout>
                <c:manualLayout>
                  <c:x val="1.1723812096278641E-2"/>
                  <c:y val="-1.12576144021823E-3"/>
                </c:manualLayout>
              </c:layout>
              <c:dLblPos val="outEnd"/>
              <c:showVal val="1"/>
            </c:dLbl>
            <c:dLbl>
              <c:idx val="2"/>
              <c:layout>
                <c:manualLayout>
                  <c:x val="2.3447624192557007E-3"/>
                  <c:y val="1.0131852961964002E-2"/>
                </c:manualLayout>
              </c:layout>
              <c:dLblPos val="outEnd"/>
              <c:showVal val="1"/>
            </c:dLbl>
            <c:dLbl>
              <c:idx val="3"/>
              <c:layout>
                <c:manualLayout>
                  <c:x val="-7.0342872577671195E-3"/>
                  <c:y val="6.3793148279032812E-3"/>
                </c:manualLayout>
              </c:layout>
              <c:dLblPos val="outEnd"/>
              <c:showVal val="1"/>
            </c:dLbl>
            <c:txPr>
              <a:bodyPr/>
              <a:lstStyle/>
              <a:p>
                <a:pPr>
                  <a:defRPr lang="en-GB" sz="1400">
                    <a:latin typeface="Arial" pitchFamily="34" charset="0"/>
                    <a:cs typeface="Arial" pitchFamily="34" charset="0"/>
                  </a:defRPr>
                </a:pPr>
                <a:endParaRPr lang="en-US"/>
              </a:p>
            </c:txPr>
            <c:dLblPos val="inEnd"/>
            <c:showVal val="1"/>
          </c:dLbls>
          <c:cat>
            <c:strRef>
              <c:f>Sheet1!$A$2:$A$5</c:f>
              <c:strCache>
                <c:ptCount val="4"/>
                <c:pt idx="0">
                  <c:v>Low (&lt;5,000) </c:v>
                </c:pt>
                <c:pt idx="1">
                  <c:v>Medium (5,001 - 10,000)</c:v>
                </c:pt>
                <c:pt idx="2">
                  <c:v>High (10,001+)</c:v>
                </c:pt>
                <c:pt idx="3">
                  <c:v>Don't know</c:v>
                </c:pt>
              </c:strCache>
            </c:strRef>
          </c:cat>
          <c:val>
            <c:numRef>
              <c:f>Sheet1!$B$2:$B$5</c:f>
              <c:numCache>
                <c:formatCode>0%</c:formatCode>
                <c:ptCount val="4"/>
                <c:pt idx="0">
                  <c:v>0.34</c:v>
                </c:pt>
                <c:pt idx="1">
                  <c:v>0.33000000000000113</c:v>
                </c:pt>
                <c:pt idx="2">
                  <c:v>0.22</c:v>
                </c:pt>
                <c:pt idx="3">
                  <c:v>0.11</c:v>
                </c:pt>
              </c:numCache>
            </c:numRef>
          </c:val>
        </c:ser>
        <c:gapWidth val="30"/>
        <c:axId val="163627776"/>
        <c:axId val="163629312"/>
      </c:barChart>
      <c:catAx>
        <c:axId val="163627776"/>
        <c:scaling>
          <c:orientation val="minMax"/>
        </c:scaling>
        <c:axPos val="b"/>
        <c:numFmt formatCode="General" sourceLinked="1"/>
        <c:tickLblPos val="nextTo"/>
        <c:spPr>
          <a:ln>
            <a:noFill/>
          </a:ln>
        </c:spPr>
        <c:txPr>
          <a:bodyPr/>
          <a:lstStyle/>
          <a:p>
            <a:pPr>
              <a:defRPr lang="en-GB" sz="1100" b="0">
                <a:latin typeface="Arial" pitchFamily="34" charset="0"/>
                <a:cs typeface="Arial" pitchFamily="34" charset="0"/>
              </a:defRPr>
            </a:pPr>
            <a:endParaRPr lang="en-US"/>
          </a:p>
        </c:txPr>
        <c:crossAx val="163629312"/>
        <c:crosses val="autoZero"/>
        <c:auto val="1"/>
        <c:lblAlgn val="ctr"/>
        <c:lblOffset val="100"/>
      </c:catAx>
      <c:valAx>
        <c:axId val="163629312"/>
        <c:scaling>
          <c:orientation val="minMax"/>
        </c:scaling>
        <c:delete val="1"/>
        <c:axPos val="l"/>
        <c:numFmt formatCode="0%" sourceLinked="1"/>
        <c:tickLblPos val="none"/>
        <c:crossAx val="163627776"/>
        <c:crosses val="autoZero"/>
        <c:crossBetween val="between"/>
      </c:valAx>
    </c:plotArea>
    <c:plotVisOnly val="1"/>
    <c:dispBlanksAs val="gap"/>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3" y="2"/>
            <a:ext cx="2946400" cy="494186"/>
          </a:xfrm>
          <a:prstGeom prst="rect">
            <a:avLst/>
          </a:prstGeom>
          <a:noFill/>
          <a:ln w="9525">
            <a:noFill/>
            <a:miter lim="800000"/>
            <a:headEnd/>
            <a:tailEnd/>
          </a:ln>
          <a:effectLst/>
        </p:spPr>
        <p:txBody>
          <a:bodyPr vert="horz" wrap="square" lIns="90758" tIns="45379" rIns="90758" bIns="45379" numCol="1" anchor="t" anchorCtr="0" compatLnSpc="1">
            <a:prstTxWarp prst="textNoShape">
              <a:avLst/>
            </a:prstTxWarp>
          </a:bodyPr>
          <a:lstStyle>
            <a:lvl1pPr eaLnBrk="0" hangingPunct="0">
              <a:defRPr sz="1100">
                <a:latin typeface="Times New Roman" pitchFamily="-107" charset="-52"/>
              </a:defRPr>
            </a:lvl1pPr>
          </a:lstStyle>
          <a:p>
            <a:pPr>
              <a:defRPr/>
            </a:pPr>
            <a:endParaRPr lang="en-US"/>
          </a:p>
        </p:txBody>
      </p:sp>
      <p:sp>
        <p:nvSpPr>
          <p:cNvPr id="93187" name="Rectangle 3"/>
          <p:cNvSpPr>
            <a:spLocks noGrp="1" noChangeArrowheads="1"/>
          </p:cNvSpPr>
          <p:nvPr>
            <p:ph type="dt" sz="quarter" idx="1"/>
          </p:nvPr>
        </p:nvSpPr>
        <p:spPr bwMode="auto">
          <a:xfrm>
            <a:off x="3849689" y="2"/>
            <a:ext cx="2946400" cy="494186"/>
          </a:xfrm>
          <a:prstGeom prst="rect">
            <a:avLst/>
          </a:prstGeom>
          <a:noFill/>
          <a:ln w="9525">
            <a:noFill/>
            <a:miter lim="800000"/>
            <a:headEnd/>
            <a:tailEnd/>
          </a:ln>
          <a:effectLst/>
        </p:spPr>
        <p:txBody>
          <a:bodyPr vert="horz" wrap="square" lIns="90758" tIns="45379" rIns="90758" bIns="45379" numCol="1" anchor="t" anchorCtr="0" compatLnSpc="1">
            <a:prstTxWarp prst="textNoShape">
              <a:avLst/>
            </a:prstTxWarp>
          </a:bodyPr>
          <a:lstStyle>
            <a:lvl1pPr algn="r" eaLnBrk="0" hangingPunct="0">
              <a:defRPr sz="1100">
                <a:latin typeface="Times New Roman" pitchFamily="-107" charset="-52"/>
              </a:defRPr>
            </a:lvl1pPr>
          </a:lstStyle>
          <a:p>
            <a:pPr>
              <a:defRPr/>
            </a:pPr>
            <a:endParaRPr lang="en-US"/>
          </a:p>
        </p:txBody>
      </p:sp>
      <p:sp>
        <p:nvSpPr>
          <p:cNvPr id="93188" name="Rectangle 4"/>
          <p:cNvSpPr>
            <a:spLocks noGrp="1" noChangeArrowheads="1"/>
          </p:cNvSpPr>
          <p:nvPr>
            <p:ph type="ftr" sz="quarter" idx="2"/>
          </p:nvPr>
        </p:nvSpPr>
        <p:spPr bwMode="auto">
          <a:xfrm>
            <a:off x="3" y="9376902"/>
            <a:ext cx="2946400" cy="494185"/>
          </a:xfrm>
          <a:prstGeom prst="rect">
            <a:avLst/>
          </a:prstGeom>
          <a:noFill/>
          <a:ln w="9525">
            <a:noFill/>
            <a:miter lim="800000"/>
            <a:headEnd/>
            <a:tailEnd/>
          </a:ln>
          <a:effectLst/>
        </p:spPr>
        <p:txBody>
          <a:bodyPr vert="horz" wrap="square" lIns="90758" tIns="45379" rIns="90758" bIns="45379" numCol="1" anchor="b" anchorCtr="0" compatLnSpc="1">
            <a:prstTxWarp prst="textNoShape">
              <a:avLst/>
            </a:prstTxWarp>
          </a:bodyPr>
          <a:lstStyle>
            <a:lvl1pPr eaLnBrk="0" hangingPunct="0">
              <a:defRPr sz="1100">
                <a:latin typeface="Times New Roman" pitchFamily="-107" charset="-52"/>
              </a:defRPr>
            </a:lvl1pPr>
          </a:lstStyle>
          <a:p>
            <a:pPr>
              <a:defRPr/>
            </a:pPr>
            <a:endParaRPr lang="en-US"/>
          </a:p>
        </p:txBody>
      </p:sp>
      <p:sp>
        <p:nvSpPr>
          <p:cNvPr id="93189" name="Rectangle 5"/>
          <p:cNvSpPr>
            <a:spLocks noGrp="1" noChangeArrowheads="1"/>
          </p:cNvSpPr>
          <p:nvPr>
            <p:ph type="sldNum" sz="quarter" idx="3"/>
          </p:nvPr>
        </p:nvSpPr>
        <p:spPr bwMode="auto">
          <a:xfrm>
            <a:off x="3849689" y="9376902"/>
            <a:ext cx="2946400" cy="494185"/>
          </a:xfrm>
          <a:prstGeom prst="rect">
            <a:avLst/>
          </a:prstGeom>
          <a:noFill/>
          <a:ln w="9525">
            <a:noFill/>
            <a:miter lim="800000"/>
            <a:headEnd/>
            <a:tailEnd/>
          </a:ln>
          <a:effectLst/>
        </p:spPr>
        <p:txBody>
          <a:bodyPr vert="horz" wrap="square" lIns="90758" tIns="45379" rIns="90758" bIns="45379" numCol="1" anchor="b" anchorCtr="0" compatLnSpc="1">
            <a:prstTxWarp prst="textNoShape">
              <a:avLst/>
            </a:prstTxWarp>
          </a:bodyPr>
          <a:lstStyle>
            <a:lvl1pPr algn="r" eaLnBrk="0" hangingPunct="0">
              <a:defRPr sz="1100">
                <a:latin typeface="Times New Roman" pitchFamily="-107" charset="-52"/>
              </a:defRPr>
            </a:lvl1pPr>
          </a:lstStyle>
          <a:p>
            <a:pPr>
              <a:defRPr/>
            </a:pPr>
            <a:fld id="{0699C53A-38A6-4021-82C0-1AB5FE9646B9}" type="slidenum">
              <a:rPr lang="en-GB"/>
              <a:pPr>
                <a:defRPr/>
              </a:pPr>
              <a:t>‹#›</a:t>
            </a:fld>
            <a:endParaRPr lang="en-GB"/>
          </a:p>
        </p:txBody>
      </p:sp>
    </p:spTree>
    <p:extLst>
      <p:ext uri="{BB962C8B-B14F-4D97-AF65-F5344CB8AC3E}">
        <p14:creationId xmlns:mc="http://schemas.openxmlformats.org/markup-compatibility/2006" xmlns:mv="urn:schemas-microsoft-com:mac:vml" xmlns="" xmlns:p14="http://schemas.microsoft.com/office/powerpoint/2010/main" val="60400744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2" name="Rectangle 4"/>
          <p:cNvSpPr>
            <a:spLocks noGrp="1" noRot="1" noChangeAspect="1" noChangeArrowheads="1" noTextEdit="1"/>
          </p:cNvSpPr>
          <p:nvPr>
            <p:ph type="sldImg" idx="2"/>
          </p:nvPr>
        </p:nvSpPr>
        <p:spPr bwMode="auto">
          <a:xfrm>
            <a:off x="754063" y="758825"/>
            <a:ext cx="5262562" cy="3722688"/>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08341" y="4708186"/>
            <a:ext cx="5383369" cy="4405042"/>
          </a:xfrm>
          <a:prstGeom prst="rect">
            <a:avLst/>
          </a:prstGeom>
          <a:noFill/>
          <a:ln w="9525">
            <a:noFill/>
            <a:miter lim="800000"/>
            <a:headEnd/>
            <a:tailEnd/>
          </a:ln>
          <a:effectLst/>
        </p:spPr>
        <p:txBody>
          <a:bodyPr vert="horz" wrap="square" lIns="90758" tIns="45379" rIns="90758" bIns="45379" numCol="1" anchor="t" anchorCtr="0" compatLnSpc="1">
            <a:prstTxWarp prst="textNoShape">
              <a:avLst/>
            </a:prstTxWarp>
          </a:bodyPr>
          <a:lstStyle/>
          <a:p>
            <a:pPr lvl="0"/>
            <a:r>
              <a:rPr lang="en-GB" noProof="0" dirty="0" smtClean="0"/>
              <a:t>Click to edit Master text styles</a:t>
            </a:r>
          </a:p>
          <a:p>
            <a:pPr lvl="1"/>
            <a:r>
              <a:rPr lang="en-GB" noProof="0" dirty="0" smtClean="0"/>
              <a:t>Second level</a:t>
            </a:r>
          </a:p>
        </p:txBody>
      </p:sp>
      <p:sp>
        <p:nvSpPr>
          <p:cNvPr id="16391" name="Rectangle 7"/>
          <p:cNvSpPr>
            <a:spLocks noGrp="1" noChangeArrowheads="1"/>
          </p:cNvSpPr>
          <p:nvPr>
            <p:ph type="sldNum" sz="quarter" idx="5"/>
          </p:nvPr>
        </p:nvSpPr>
        <p:spPr bwMode="auto">
          <a:xfrm>
            <a:off x="3733960" y="9380593"/>
            <a:ext cx="2935287" cy="315707"/>
          </a:xfrm>
          <a:prstGeom prst="rect">
            <a:avLst/>
          </a:prstGeom>
          <a:noFill/>
          <a:ln w="9525">
            <a:noFill/>
            <a:miter lim="800000"/>
            <a:headEnd/>
            <a:tailEnd/>
          </a:ln>
          <a:effectLst/>
        </p:spPr>
        <p:txBody>
          <a:bodyPr vert="horz" wrap="square" lIns="90758" tIns="45379" rIns="90758" bIns="45379" numCol="1" anchor="b" anchorCtr="0" compatLnSpc="1">
            <a:prstTxWarp prst="textNoShape">
              <a:avLst/>
            </a:prstTxWarp>
          </a:bodyPr>
          <a:lstStyle>
            <a:lvl1pPr algn="r" eaLnBrk="0" hangingPunct="0">
              <a:defRPr sz="1100"/>
            </a:lvl1pPr>
          </a:lstStyle>
          <a:p>
            <a:pPr>
              <a:defRPr/>
            </a:pPr>
            <a:fld id="{C97592DB-348A-4C5C-8942-433E999E91F1}" type="slidenum">
              <a:rPr lang="en-GB"/>
              <a:pPr>
                <a:defRPr/>
              </a:pPr>
              <a:t>‹#›</a:t>
            </a:fld>
            <a:endParaRPr lang="en-GB"/>
          </a:p>
        </p:txBody>
      </p:sp>
    </p:spTree>
    <p:extLst>
      <p:ext uri="{BB962C8B-B14F-4D97-AF65-F5344CB8AC3E}">
        <p14:creationId xmlns:mc="http://schemas.openxmlformats.org/markup-compatibility/2006" xmlns:mv="urn:schemas-microsoft-com:mac:vml" xmlns="" xmlns:p14="http://schemas.microsoft.com/office/powerpoint/2010/main" val="178023681"/>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300" kern="1200">
        <a:solidFill>
          <a:schemeClr val="tx1"/>
        </a:solidFill>
        <a:latin typeface="Arial" pitchFamily="34" charset="0"/>
        <a:ea typeface="Geneva" pitchFamily="-110" charset="-128"/>
        <a:cs typeface="Arial" pitchFamily="34" charset="0"/>
      </a:defRPr>
    </a:lvl1pPr>
    <a:lvl2pPr marL="194367" indent="-194367" algn="l" rtl="0" eaLnBrk="0" fontAlgn="base" hangingPunct="0">
      <a:spcBef>
        <a:spcPct val="30000"/>
      </a:spcBef>
      <a:spcAft>
        <a:spcPct val="0"/>
      </a:spcAft>
      <a:buClr>
        <a:srgbClr val="FA37CB"/>
      </a:buClr>
      <a:buFont typeface="Arial" pitchFamily="34" charset="0"/>
      <a:buChar char="•"/>
      <a:defRPr sz="1300" kern="1200">
        <a:solidFill>
          <a:schemeClr val="tx1"/>
        </a:solidFill>
        <a:latin typeface="Arial" pitchFamily="34" charset="0"/>
        <a:ea typeface="Geneva" pitchFamily="-111" charset="-128"/>
        <a:cs typeface="Arial" pitchFamily="34" charset="0"/>
      </a:defRPr>
    </a:lvl2pPr>
    <a:lvl3pPr marL="982066" algn="l" rtl="0" eaLnBrk="0" fontAlgn="base" hangingPunct="0">
      <a:spcBef>
        <a:spcPct val="30000"/>
      </a:spcBef>
      <a:spcAft>
        <a:spcPct val="0"/>
      </a:spcAft>
      <a:defRPr sz="1300" kern="1200">
        <a:solidFill>
          <a:schemeClr val="tx1"/>
        </a:solidFill>
        <a:latin typeface="Arial" pitchFamily="34" charset="0"/>
        <a:ea typeface="Geneva" pitchFamily="-111" charset="-128"/>
        <a:cs typeface="Arial" pitchFamily="34" charset="0"/>
      </a:defRPr>
    </a:lvl3pPr>
    <a:lvl4pPr marL="1473098" algn="l" rtl="0" eaLnBrk="0" fontAlgn="base" hangingPunct="0">
      <a:spcBef>
        <a:spcPct val="30000"/>
      </a:spcBef>
      <a:spcAft>
        <a:spcPct val="0"/>
      </a:spcAft>
      <a:defRPr sz="1300" kern="1200">
        <a:solidFill>
          <a:schemeClr val="tx1"/>
        </a:solidFill>
        <a:latin typeface="Arial" pitchFamily="34" charset="0"/>
        <a:ea typeface="Geneva" pitchFamily="-111" charset="-128"/>
        <a:cs typeface="Arial" pitchFamily="34" charset="0"/>
      </a:defRPr>
    </a:lvl4pPr>
    <a:lvl5pPr marL="1964131" algn="l" rtl="0" eaLnBrk="0" fontAlgn="base" hangingPunct="0">
      <a:spcBef>
        <a:spcPct val="30000"/>
      </a:spcBef>
      <a:spcAft>
        <a:spcPct val="0"/>
      </a:spcAft>
      <a:defRPr sz="1300" kern="1200">
        <a:solidFill>
          <a:schemeClr val="tx1"/>
        </a:solidFill>
        <a:latin typeface="Arial" pitchFamily="34" charset="0"/>
        <a:ea typeface="Geneva" pitchFamily="-111" charset="-128"/>
        <a:cs typeface="Arial" pitchFamily="34" charset="0"/>
      </a:defRPr>
    </a:lvl5pPr>
    <a:lvl6pPr marL="2455164" algn="l" defTabSz="982066" rtl="0" eaLnBrk="1" latinLnBrk="0" hangingPunct="1">
      <a:defRPr sz="1300" kern="1200">
        <a:solidFill>
          <a:schemeClr val="tx1"/>
        </a:solidFill>
        <a:latin typeface="+mn-lt"/>
        <a:ea typeface="+mn-ea"/>
        <a:cs typeface="+mn-cs"/>
      </a:defRPr>
    </a:lvl6pPr>
    <a:lvl7pPr marL="2946197" algn="l" defTabSz="982066" rtl="0" eaLnBrk="1" latinLnBrk="0" hangingPunct="1">
      <a:defRPr sz="1300" kern="1200">
        <a:solidFill>
          <a:schemeClr val="tx1"/>
        </a:solidFill>
        <a:latin typeface="+mn-lt"/>
        <a:ea typeface="+mn-ea"/>
        <a:cs typeface="+mn-cs"/>
      </a:defRPr>
    </a:lvl7pPr>
    <a:lvl8pPr marL="3437230" algn="l" defTabSz="982066" rtl="0" eaLnBrk="1" latinLnBrk="0" hangingPunct="1">
      <a:defRPr sz="1300" kern="1200">
        <a:solidFill>
          <a:schemeClr val="tx1"/>
        </a:solidFill>
        <a:latin typeface="+mn-lt"/>
        <a:ea typeface="+mn-ea"/>
        <a:cs typeface="+mn-cs"/>
      </a:defRPr>
    </a:lvl8pPr>
    <a:lvl9pPr marL="3928262" algn="l" defTabSz="982066"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16</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a:t>
            </a:r>
            <a:r>
              <a:rPr lang="en-GB" baseline="0" dirty="0" smtClean="0"/>
              <a:t> have concerns about air quality near where I live: </a:t>
            </a:r>
          </a:p>
          <a:p>
            <a:pPr>
              <a:buFont typeface="Arial" pitchFamily="34" charset="0"/>
              <a:buChar char="•"/>
            </a:pPr>
            <a:r>
              <a:rPr lang="en-GB" baseline="0" dirty="0" smtClean="0"/>
              <a:t>London 60% Agree</a:t>
            </a:r>
          </a:p>
          <a:p>
            <a:pPr>
              <a:buFont typeface="Arial" pitchFamily="34" charset="0"/>
              <a:buChar char="•"/>
            </a:pPr>
            <a:r>
              <a:rPr lang="en-GB" baseline="0" dirty="0" smtClean="0"/>
              <a:t>Wales 54% Disagree</a:t>
            </a:r>
            <a:endParaRPr lang="en-GB" dirty="0" smtClean="0"/>
          </a:p>
          <a:p>
            <a:endParaRPr lang="en-GB" b="0"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23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I am opposed to any new car tech that records how well I’m driving</a:t>
            </a:r>
          </a:p>
          <a:p>
            <a:pPr>
              <a:buFont typeface="Arial" pitchFamily="34" charset="0"/>
              <a:buChar char="•"/>
            </a:pPr>
            <a:r>
              <a:rPr lang="en-GB" dirty="0" smtClean="0"/>
              <a:t>17-24 </a:t>
            </a:r>
            <a:r>
              <a:rPr lang="en-GB" smtClean="0"/>
              <a:t>(41% </a:t>
            </a:r>
            <a:r>
              <a:rPr lang="en-GB" dirty="0" smtClean="0"/>
              <a:t>agree)</a:t>
            </a:r>
          </a:p>
          <a:p>
            <a:pPr>
              <a:buFont typeface="Arial" pitchFamily="34" charset="0"/>
              <a:buChar char="•"/>
            </a:pPr>
            <a:r>
              <a:rPr lang="en-GB" dirty="0" smtClean="0"/>
              <a:t>65+ (37% disagree)</a:t>
            </a:r>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28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29</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Do their best to minimise</a:t>
            </a:r>
            <a:r>
              <a:rPr lang="en-GB" baseline="0" dirty="0" smtClean="0"/>
              <a:t> delays</a:t>
            </a:r>
          </a:p>
          <a:p>
            <a:r>
              <a:rPr lang="en-GB" baseline="0" dirty="0" smtClean="0"/>
              <a:t>Northern Ireland (77% agree)</a:t>
            </a:r>
          </a:p>
          <a:p>
            <a:r>
              <a:rPr lang="en-GB" baseline="0" dirty="0" smtClean="0"/>
              <a:t>Scotland (74% agree)</a:t>
            </a:r>
          </a:p>
          <a:p>
            <a:endParaRPr lang="en-GB" baseline="0" dirty="0" smtClean="0"/>
          </a:p>
          <a:p>
            <a:r>
              <a:rPr lang="en-GB" baseline="0" dirty="0" smtClean="0"/>
              <a:t>Do their best to keep me informed</a:t>
            </a:r>
          </a:p>
          <a:p>
            <a:r>
              <a:rPr lang="en-GB" baseline="0" dirty="0" smtClean="0"/>
              <a:t>Northern Ireland (61% agree)</a:t>
            </a:r>
          </a:p>
          <a:p>
            <a:r>
              <a:rPr lang="en-GB" baseline="0" dirty="0" smtClean="0"/>
              <a:t>Scotland (60% agree)</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34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45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53</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Class C drugs – </a:t>
            </a:r>
            <a:r>
              <a:rPr lang="en-GB" sz="1400" u="none" strike="noStrike" dirty="0" smtClean="0">
                <a:solidFill>
                  <a:srgbClr val="000000"/>
                </a:solidFill>
                <a:latin typeface="Arial" pitchFamily="34" charset="0"/>
                <a:cs typeface="Arial" pitchFamily="34" charset="0"/>
              </a:rPr>
              <a:t>tranquilisers</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400" u="none" strike="noStrike" dirty="0" smtClean="0">
                <a:solidFill>
                  <a:srgbClr val="000000"/>
                </a:solidFill>
                <a:latin typeface="Arial" pitchFamily="34" charset="0"/>
                <a:cs typeface="Arial" pitchFamily="34" charset="0"/>
              </a:rPr>
              <a:t>Legal prescription drugs that can make you drowsy</a:t>
            </a:r>
            <a:r>
              <a:rPr lang="en-GB" sz="1300" u="none" strike="noStrike" baseline="0" dirty="0" smtClean="0">
                <a:solidFill>
                  <a:schemeClr val="tx1"/>
                </a:solidFill>
                <a:latin typeface="Arial" pitchFamily="34" charset="0"/>
                <a:cs typeface="Arial" pitchFamily="34" charset="0"/>
              </a:rPr>
              <a:t> and have a warning message on the </a:t>
            </a:r>
            <a:r>
              <a:rPr lang="en-GB" sz="1300" u="none" strike="noStrike" baseline="0" dirty="0" err="1" smtClean="0">
                <a:solidFill>
                  <a:schemeClr val="tx1"/>
                </a:solidFill>
                <a:latin typeface="Arial" pitchFamily="34" charset="0"/>
                <a:cs typeface="Arial" pitchFamily="34" charset="0"/>
              </a:rPr>
              <a:t>packiging</a:t>
            </a:r>
            <a:endParaRPr lang="en-GB" sz="1400" b="0" i="0" u="none" strike="noStrike" dirty="0" smtClean="0">
              <a:solidFill>
                <a:srgbClr val="000000"/>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54</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59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4063" y="757238"/>
            <a:ext cx="5262562" cy="3724275"/>
          </a:xfrm>
        </p:spPr>
      </p:sp>
      <p:sp>
        <p:nvSpPr>
          <p:cNvPr id="3" name="Notes Placeholder 2"/>
          <p:cNvSpPr>
            <a:spLocks noGrp="1"/>
          </p:cNvSpPr>
          <p:nvPr>
            <p:ph type="body" idx="1"/>
          </p:nvPr>
        </p:nvSpPr>
        <p:spPr>
          <a:xfrm>
            <a:off x="680245" y="4689318"/>
            <a:ext cx="5437186" cy="4443092"/>
          </a:xfrm>
          <a:prstGeom prst="rect">
            <a:avLst/>
          </a:prstGeom>
        </p:spPr>
        <p:txBody>
          <a:bodyPr lIns="91425" tIns="45713" rIns="91425" bIns="45713">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67</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02412D13-63A1-4C68-8059-D7944D8C621F}" type="slidenum">
              <a:rPr lang="en-GB" smtClean="0">
                <a:solidFill>
                  <a:srgbClr val="000000"/>
                </a:solidFill>
                <a:latin typeface="Arial" pitchFamily="34" charset="0"/>
                <a:ea typeface="Geneva"/>
                <a:cs typeface="Geneva"/>
              </a:rPr>
              <a:pPr/>
              <a:t>69</a:t>
            </a:fld>
            <a:endParaRPr lang="en-GB" smtClean="0">
              <a:solidFill>
                <a:srgbClr val="000000"/>
              </a:solidFill>
              <a:latin typeface="Arial" pitchFamily="34" charset="0"/>
              <a:ea typeface="Geneva"/>
              <a:cs typeface="Geneva"/>
            </a:endParaRPr>
          </a:p>
        </p:txBody>
      </p:sp>
      <p:sp>
        <p:nvSpPr>
          <p:cNvPr id="113667" name="Rectangle 2"/>
          <p:cNvSpPr>
            <a:spLocks noGrp="1" noRot="1" noChangeAspect="1" noChangeArrowheads="1" noTextEdit="1"/>
          </p:cNvSpPr>
          <p:nvPr>
            <p:ph type="sldImg"/>
          </p:nvPr>
        </p:nvSpPr>
        <p:spPr>
          <a:xfrm>
            <a:off x="754063" y="757238"/>
            <a:ext cx="5262562" cy="3724275"/>
          </a:xfrm>
          <a:ln/>
        </p:spPr>
      </p:sp>
      <p:sp>
        <p:nvSpPr>
          <p:cNvPr id="113668" name="Rectangle 3"/>
          <p:cNvSpPr>
            <a:spLocks noGrp="1" noChangeArrowheads="1"/>
          </p:cNvSpPr>
          <p:nvPr>
            <p:ph type="body" idx="1"/>
          </p:nvPr>
        </p:nvSpPr>
        <p:spPr bwMode="auto">
          <a:xfrm>
            <a:off x="708345" y="4708926"/>
            <a:ext cx="5382507" cy="4404184"/>
          </a:xfrm>
          <a:prstGeom prst="rect">
            <a:avLst/>
          </a:prstGeom>
          <a:noFill/>
          <a:ln>
            <a:miter lim="800000"/>
            <a:headEnd/>
            <a:tailEnd/>
          </a:ln>
        </p:spPr>
        <p:txBody>
          <a:bodyPr lIns="91415" tIns="45708" rIns="91415" bIns="45708"/>
          <a:lstStyle/>
          <a:p>
            <a:pPr marL="179114" indent="-179114" eaLnBrk="1" hangingPunct="1">
              <a:spcBef>
                <a:spcPct val="0"/>
              </a:spcBef>
            </a:pPr>
            <a:endParaRPr lang="en-US" sz="1000" dirty="0" smtClean="0">
              <a:ea typeface="Genev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4063" y="757238"/>
            <a:ext cx="5262562" cy="3724275"/>
          </a:xfrm>
        </p:spPr>
      </p:sp>
      <p:sp>
        <p:nvSpPr>
          <p:cNvPr id="3" name="Notes Placeholder 2"/>
          <p:cNvSpPr>
            <a:spLocks noGrp="1"/>
          </p:cNvSpPr>
          <p:nvPr>
            <p:ph type="body" idx="1"/>
          </p:nvPr>
        </p:nvSpPr>
        <p:spPr>
          <a:xfrm>
            <a:off x="680245" y="4689318"/>
            <a:ext cx="5437186" cy="4443092"/>
          </a:xfrm>
          <a:prstGeom prst="rect">
            <a:avLst/>
          </a:prstGeom>
        </p:spPr>
        <p:txBody>
          <a:bodyPr lIns="91425" tIns="45713" rIns="91425" bIns="45713">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70</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7D86B01E-111B-4DDD-ADCB-7750BF2D0AF3}" type="slidenum">
              <a:rPr lang="en-GB" smtClean="0">
                <a:solidFill>
                  <a:srgbClr val="000000"/>
                </a:solidFill>
              </a:rPr>
              <a:pPr/>
              <a:t>71</a:t>
            </a:fld>
            <a:endParaRPr lang="en-GB" dirty="0" smtClean="0">
              <a:solidFill>
                <a:srgbClr val="000000"/>
              </a:solidFill>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680245" y="4689318"/>
            <a:ext cx="5437186" cy="4443092"/>
          </a:xfrm>
          <a:prstGeom prst="rect">
            <a:avLst/>
          </a:prstGeom>
          <a:noFill/>
          <a:ln/>
        </p:spPr>
        <p:txBody>
          <a:bodyPr/>
          <a:lstStyle/>
          <a:p>
            <a:pPr marL="179370" indent="-179370" eaLnBrk="1" hangingPunct="1">
              <a:spcBef>
                <a:spcPct val="0"/>
              </a:spcBef>
              <a:buFont typeface="Arial" pitchFamily="34" charset="0"/>
              <a:buNone/>
            </a:pPr>
            <a:endParaRPr lang="en-US" sz="1000" dirty="0" smtClean="0">
              <a:ea typeface="Genev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4063" y="757238"/>
            <a:ext cx="5262562" cy="3724275"/>
          </a:xfrm>
        </p:spPr>
      </p:sp>
      <p:sp>
        <p:nvSpPr>
          <p:cNvPr id="3" name="Notes Placeholder 2"/>
          <p:cNvSpPr>
            <a:spLocks noGrp="1"/>
          </p:cNvSpPr>
          <p:nvPr>
            <p:ph type="body" idx="1"/>
          </p:nvPr>
        </p:nvSpPr>
        <p:spPr>
          <a:xfrm>
            <a:off x="680245" y="4689318"/>
            <a:ext cx="5437186" cy="4443092"/>
          </a:xfrm>
          <a:prstGeom prst="rect">
            <a:avLst/>
          </a:prstGeom>
        </p:spPr>
        <p:txBody>
          <a:bodyPr lIns="91425" tIns="45713" rIns="91425" bIns="45713">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72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Drivers using mobile phones while driving:</a:t>
            </a:r>
          </a:p>
          <a:p>
            <a:pPr>
              <a:buFont typeface="Arial" pitchFamily="34" charset="0"/>
              <a:buChar char="•"/>
            </a:pPr>
            <a:r>
              <a:rPr lang="en-GB" dirty="0" smtClean="0"/>
              <a:t>65+ (55% total, 22% top)</a:t>
            </a:r>
          </a:p>
          <a:p>
            <a:pPr>
              <a:buFont typeface="Arial" pitchFamily="34" charset="0"/>
              <a:buChar char="•"/>
            </a:pPr>
            <a:r>
              <a:rPr lang="en-GB" dirty="0" smtClean="0"/>
              <a:t>East of England (48% total)</a:t>
            </a:r>
          </a:p>
          <a:p>
            <a:pPr>
              <a:buFont typeface="Arial" pitchFamily="34" charset="0"/>
              <a:buChar char="•"/>
            </a:pPr>
            <a:r>
              <a:rPr lang="en-GB" dirty="0" smtClean="0"/>
              <a:t>Wales (49% total, 18% top)</a:t>
            </a:r>
          </a:p>
          <a:p>
            <a:endParaRPr lang="en-GB" dirty="0" smtClean="0"/>
          </a:p>
          <a:p>
            <a:r>
              <a:rPr lang="en-GB" dirty="0" smtClean="0"/>
              <a:t>Condition and maintenance of local roads:</a:t>
            </a:r>
          </a:p>
          <a:p>
            <a:pPr>
              <a:buFont typeface="Arial" pitchFamily="34" charset="0"/>
              <a:buChar char="•"/>
            </a:pPr>
            <a:r>
              <a:rPr lang="en-GB" dirty="0" smtClean="0"/>
              <a:t>45-64 (46% total, 20% top)</a:t>
            </a:r>
          </a:p>
          <a:p>
            <a:pPr>
              <a:buFont typeface="Arial" pitchFamily="34" charset="0"/>
              <a:buChar char="•"/>
            </a:pPr>
            <a:r>
              <a:rPr lang="en-GB" dirty="0" smtClean="0"/>
              <a:t>Yorkshire and the Humber (46% total, 17% top)</a:t>
            </a:r>
          </a:p>
          <a:p>
            <a:pPr>
              <a:buFont typeface="Arial" pitchFamily="34" charset="0"/>
              <a:buChar char="•"/>
            </a:pPr>
            <a:r>
              <a:rPr lang="en-GB" dirty="0" smtClean="0"/>
              <a:t>Scotland (48% total, 29% top)</a:t>
            </a:r>
          </a:p>
          <a:p>
            <a:endParaRPr lang="en-GB" dirty="0" smtClean="0"/>
          </a:p>
          <a:p>
            <a:r>
              <a:rPr lang="en-GB" dirty="0" smtClean="0"/>
              <a:t>Cost of insuring a car:</a:t>
            </a:r>
          </a:p>
          <a:p>
            <a:pPr>
              <a:buFont typeface="Arial" pitchFamily="34" charset="0"/>
              <a:buChar char="•"/>
            </a:pPr>
            <a:r>
              <a:rPr lang="en-GB" dirty="0" smtClean="0"/>
              <a:t>17-24 (42% total, 20% top)</a:t>
            </a:r>
          </a:p>
          <a:p>
            <a:pPr>
              <a:buFont typeface="Arial" pitchFamily="34" charset="0"/>
              <a:buChar char="•"/>
            </a:pPr>
            <a:r>
              <a:rPr lang="en-GB" dirty="0" smtClean="0"/>
              <a:t>North West (34% total)</a:t>
            </a:r>
          </a:p>
          <a:p>
            <a:endParaRPr lang="en-GB" baseline="0" dirty="0" smtClean="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Cost of Parking</a:t>
            </a:r>
          </a:p>
          <a:p>
            <a:pPr>
              <a:buFont typeface="Arial" pitchFamily="34" charset="0"/>
              <a:buChar char="•"/>
            </a:pPr>
            <a:r>
              <a:rPr lang="en-GB" dirty="0" smtClean="0"/>
              <a:t>London (25% total)</a:t>
            </a:r>
          </a:p>
          <a:p>
            <a:endParaRPr lang="en-GB" dirty="0" smtClean="0"/>
          </a:p>
          <a:p>
            <a:r>
              <a:rPr lang="en-GB" dirty="0" smtClean="0"/>
              <a:t>Number of accidents on the road</a:t>
            </a:r>
          </a:p>
          <a:p>
            <a:pPr>
              <a:buFont typeface="Arial" pitchFamily="34" charset="0"/>
              <a:buChar char="•"/>
            </a:pPr>
            <a:r>
              <a:rPr lang="en-GB" dirty="0" smtClean="0"/>
              <a:t>Northern</a:t>
            </a:r>
            <a:r>
              <a:rPr lang="en-GB" baseline="0" dirty="0" smtClean="0"/>
              <a:t> Ireland (24% total)</a:t>
            </a:r>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Insurance premiums have risen for:</a:t>
            </a:r>
          </a:p>
          <a:p>
            <a:r>
              <a:rPr lang="en-GB" dirty="0" smtClean="0"/>
              <a:t>65+</a:t>
            </a:r>
            <a:r>
              <a:rPr lang="en-GB" baseline="0" dirty="0" smtClean="0"/>
              <a:t> (59%)</a:t>
            </a:r>
          </a:p>
          <a:p>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Local journey</a:t>
            </a:r>
            <a:r>
              <a:rPr lang="en-GB" baseline="0" dirty="0" smtClean="0"/>
              <a:t> times are less predictable</a:t>
            </a:r>
          </a:p>
          <a:p>
            <a:r>
              <a:rPr lang="en-GB" baseline="0" dirty="0" smtClean="0"/>
              <a:t>East Midlands (79% agree)</a:t>
            </a:r>
          </a:p>
          <a:p>
            <a:r>
              <a:rPr lang="en-GB" baseline="0" dirty="0" err="1" smtClean="0"/>
              <a:t>Yorks</a:t>
            </a:r>
            <a:r>
              <a:rPr lang="en-GB" baseline="0" dirty="0" smtClean="0"/>
              <a:t> &amp; Humber (76% agree)</a:t>
            </a:r>
            <a:endParaRPr lang="en-GB" dirty="0"/>
          </a:p>
        </p:txBody>
      </p:sp>
      <p:sp>
        <p:nvSpPr>
          <p:cNvPr id="4" name="Slide Number Placeholder 3"/>
          <p:cNvSpPr>
            <a:spLocks noGrp="1"/>
          </p:cNvSpPr>
          <p:nvPr>
            <p:ph type="sldNum" sz="quarter" idx="10"/>
          </p:nvPr>
        </p:nvSpPr>
        <p:spPr/>
        <p:txBody>
          <a:bodyPr/>
          <a:lstStyle/>
          <a:p>
            <a:pPr>
              <a:defRPr/>
            </a:pPr>
            <a:fld id="{C97592DB-348A-4C5C-8942-433E999E91F1}" type="slidenum">
              <a:rPr lang="en-GB" smtClean="0"/>
              <a:pPr>
                <a:defRPr/>
              </a:pPr>
              <a:t>14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5_Q-Title slide1">
    <p:spTree>
      <p:nvGrpSpPr>
        <p:cNvPr id="1" name=""/>
        <p:cNvGrpSpPr/>
        <p:nvPr/>
      </p:nvGrpSpPr>
      <p:grpSpPr>
        <a:xfrm>
          <a:off x="0" y="0"/>
          <a:ext cx="0" cy="0"/>
          <a:chOff x="0" y="0"/>
          <a:chExt cx="0" cy="0"/>
        </a:xfrm>
      </p:grpSpPr>
      <p:sp>
        <p:nvSpPr>
          <p:cNvPr id="18" name="Rectangle 17"/>
          <p:cNvSpPr/>
          <p:nvPr userDrawn="1"/>
        </p:nvSpPr>
        <p:spPr>
          <a:xfrm>
            <a:off x="177800" y="180975"/>
            <a:ext cx="10332000" cy="4824586"/>
          </a:xfrm>
          <a:prstGeom prst="rect">
            <a:avLst/>
          </a:prstGeom>
          <a:solidFill>
            <a:schemeClr val="accent6">
              <a:lumMod val="10000"/>
              <a:lumOff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408085" rtl="0" fontAlgn="base">
              <a:lnSpc>
                <a:spcPct val="114000"/>
              </a:lnSpc>
              <a:spcBef>
                <a:spcPct val="0"/>
              </a:spcBef>
              <a:spcAft>
                <a:spcPct val="0"/>
              </a:spcAft>
              <a:defRPr/>
            </a:pPr>
            <a:endParaRPr lang="en-GB" sz="1400" kern="1200" dirty="0" smtClean="0">
              <a:solidFill>
                <a:schemeClr val="lt1"/>
              </a:solidFill>
              <a:latin typeface="Arial" pitchFamily="34" charset="0"/>
              <a:ea typeface="+mn-ea"/>
              <a:cs typeface="Arial" pitchFamily="34" charset="0"/>
            </a:endParaRPr>
          </a:p>
        </p:txBody>
      </p:sp>
      <p:sp>
        <p:nvSpPr>
          <p:cNvPr id="13" name="Rectangle 12"/>
          <p:cNvSpPr/>
          <p:nvPr userDrawn="1"/>
        </p:nvSpPr>
        <p:spPr>
          <a:xfrm>
            <a:off x="0" y="6841765"/>
            <a:ext cx="10688638" cy="72108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 name="Rectangle 2"/>
          <p:cNvSpPr/>
          <p:nvPr userDrawn="1"/>
        </p:nvSpPr>
        <p:spPr>
          <a:xfrm>
            <a:off x="177800" y="5003688"/>
            <a:ext cx="10332000" cy="1843200"/>
          </a:xfrm>
          <a:prstGeom prst="rect">
            <a:avLst/>
          </a:prstGeom>
          <a:solidFill>
            <a:schemeClr val="tx2"/>
          </a:solidFill>
          <a:ln w="3175">
            <a:noFill/>
          </a:ln>
          <a:effectLst/>
        </p:spPr>
        <p:txBody>
          <a:bodyPr wrap="square" lIns="72000" tIns="72000" rIns="72000" bIns="72000" rtlCol="0" anchor="ctr">
            <a:noAutofit/>
          </a:bodyPr>
          <a:lstStyle/>
          <a:p>
            <a:pPr algn="ctr" defTabSz="1408085" fontAlgn="auto">
              <a:lnSpc>
                <a:spcPct val="114000"/>
              </a:lnSpc>
              <a:spcBef>
                <a:spcPts val="0"/>
              </a:spcBef>
              <a:spcAft>
                <a:spcPts val="0"/>
              </a:spcAft>
              <a:defRPr/>
            </a:pPr>
            <a:endParaRPr lang="en-GB" sz="1000" kern="0" dirty="0" smtClean="0">
              <a:solidFill>
                <a:prstClr val="white"/>
              </a:solidFill>
              <a:latin typeface="Arial" panose="020B0604020202020204" pitchFamily="34" charset="0"/>
              <a:cs typeface="Arial" panose="020B0604020202020204" pitchFamily="34" charset="0"/>
            </a:endParaRPr>
          </a:p>
        </p:txBody>
      </p:sp>
      <p:pic>
        <p:nvPicPr>
          <p:cNvPr id="6" name="Picture 5" descr="Logo_quadrangle.png"/>
          <p:cNvPicPr>
            <a:picLocks noChangeAspect="1"/>
          </p:cNvPicPr>
          <p:nvPr userDrawn="1"/>
        </p:nvPicPr>
        <p:blipFill>
          <a:blip r:embed="rId2" cstate="print"/>
          <a:stretch>
            <a:fillRect/>
          </a:stretch>
        </p:blipFill>
        <p:spPr>
          <a:xfrm>
            <a:off x="745958" y="7039075"/>
            <a:ext cx="1643562" cy="276621"/>
          </a:xfrm>
          <a:prstGeom prst="rect">
            <a:avLst/>
          </a:prstGeom>
          <a:noFill/>
          <a:ln>
            <a:noFill/>
          </a:ln>
        </p:spPr>
      </p:pic>
      <p:sp>
        <p:nvSpPr>
          <p:cNvPr id="7" name="TextBox 6"/>
          <p:cNvSpPr txBox="1"/>
          <p:nvPr userDrawn="1"/>
        </p:nvSpPr>
        <p:spPr>
          <a:xfrm>
            <a:off x="8611743" y="6483350"/>
            <a:ext cx="2076895" cy="321740"/>
          </a:xfrm>
          <a:prstGeom prst="rect">
            <a:avLst/>
          </a:prstGeom>
          <a:noFill/>
        </p:spPr>
        <p:txBody>
          <a:bodyPr wrap="square" lIns="0" tIns="0" rIns="0" bIns="0" rtlCol="0" anchor="ctr">
            <a:noAutofit/>
          </a:bodyPr>
          <a:lstStyle/>
          <a:p>
            <a:r>
              <a:rPr lang="en-GB" sz="800" kern="0" smtClean="0">
                <a:solidFill>
                  <a:schemeClr val="bg1"/>
                </a:solidFill>
                <a:latin typeface="Arial" pitchFamily="34" charset="0"/>
                <a:cs typeface="Arial" pitchFamily="34" charset="0"/>
              </a:rPr>
              <a:t>© Quadrangle 2016 INTERNAL</a:t>
            </a:r>
          </a:p>
        </p:txBody>
      </p:sp>
      <p:grpSp>
        <p:nvGrpSpPr>
          <p:cNvPr id="2" name="Group 15"/>
          <p:cNvGrpSpPr/>
          <p:nvPr userDrawn="1"/>
        </p:nvGrpSpPr>
        <p:grpSpPr>
          <a:xfrm>
            <a:off x="8594126" y="7005162"/>
            <a:ext cx="1449913" cy="359467"/>
            <a:chOff x="4656486" y="6410704"/>
            <a:chExt cx="4647186" cy="1152146"/>
          </a:xfrm>
        </p:grpSpPr>
        <p:pic>
          <p:nvPicPr>
            <p:cNvPr id="9" name="Picture 8" descr="Acumen 2013.png"/>
            <p:cNvPicPr>
              <a:picLocks noChangeAspect="1"/>
            </p:cNvPicPr>
            <p:nvPr/>
          </p:nvPicPr>
          <p:blipFill>
            <a:blip r:embed="rId3" cstate="print"/>
            <a:stretch>
              <a:fillRect/>
            </a:stretch>
          </p:blipFill>
          <p:spPr>
            <a:xfrm>
              <a:off x="5821499" y="6410704"/>
              <a:ext cx="1152146" cy="1152146"/>
            </a:xfrm>
            <a:prstGeom prst="rect">
              <a:avLst/>
            </a:prstGeom>
          </p:spPr>
        </p:pic>
        <p:pic>
          <p:nvPicPr>
            <p:cNvPr id="10" name="Picture 9" descr="Acumen 2015.png"/>
            <p:cNvPicPr>
              <a:picLocks noChangeAspect="1"/>
            </p:cNvPicPr>
            <p:nvPr/>
          </p:nvPicPr>
          <p:blipFill>
            <a:blip r:embed="rId4" cstate="print"/>
            <a:stretch>
              <a:fillRect/>
            </a:stretch>
          </p:blipFill>
          <p:spPr>
            <a:xfrm>
              <a:off x="6986512" y="6410704"/>
              <a:ext cx="1152146" cy="1152146"/>
            </a:xfrm>
            <a:prstGeom prst="rect">
              <a:avLst/>
            </a:prstGeom>
          </p:spPr>
        </p:pic>
        <p:pic>
          <p:nvPicPr>
            <p:cNvPr id="11" name="Picture 10" descr="Acumen 2011.png"/>
            <p:cNvPicPr>
              <a:picLocks noChangeAspect="1"/>
            </p:cNvPicPr>
            <p:nvPr/>
          </p:nvPicPr>
          <p:blipFill>
            <a:blip r:embed="rId5" cstate="print"/>
            <a:stretch>
              <a:fillRect/>
            </a:stretch>
          </p:blipFill>
          <p:spPr>
            <a:xfrm>
              <a:off x="4656486" y="6410704"/>
              <a:ext cx="1152146" cy="1152146"/>
            </a:xfrm>
            <a:prstGeom prst="rect">
              <a:avLst/>
            </a:prstGeom>
          </p:spPr>
        </p:pic>
        <p:pic>
          <p:nvPicPr>
            <p:cNvPr id="12" name="Picture 11" descr="Agency of year 2015.png"/>
            <p:cNvPicPr>
              <a:picLocks noChangeAspect="1"/>
            </p:cNvPicPr>
            <p:nvPr/>
          </p:nvPicPr>
          <p:blipFill>
            <a:blip r:embed="rId6" cstate="print"/>
            <a:stretch>
              <a:fillRect/>
            </a:stretch>
          </p:blipFill>
          <p:spPr>
            <a:xfrm>
              <a:off x="8151526" y="6410704"/>
              <a:ext cx="1152146" cy="1152146"/>
            </a:xfrm>
            <a:prstGeom prst="rect">
              <a:avLst/>
            </a:prstGeom>
          </p:spPr>
        </p:pic>
      </p:grpSp>
      <p:sp>
        <p:nvSpPr>
          <p:cNvPr id="15" name="Text Placeholder 14"/>
          <p:cNvSpPr>
            <a:spLocks noGrp="1"/>
          </p:cNvSpPr>
          <p:nvPr>
            <p:ph type="body" sz="quarter" idx="10" hasCustomPrompt="1"/>
          </p:nvPr>
        </p:nvSpPr>
        <p:spPr>
          <a:xfrm>
            <a:off x="715963" y="5221585"/>
            <a:ext cx="9180512" cy="432048"/>
          </a:xfrm>
        </p:spPr>
        <p:txBody>
          <a:bodyPr/>
          <a:lstStyle>
            <a:lvl1pPr>
              <a:defRPr sz="2400" baseline="0">
                <a:solidFill>
                  <a:schemeClr val="bg1"/>
                </a:solidFill>
              </a:defRPr>
            </a:lvl1pPr>
          </a:lstStyle>
          <a:p>
            <a:pPr lvl="0"/>
            <a:r>
              <a:rPr lang="en-US" smtClean="0"/>
              <a:t>Insert presentation title</a:t>
            </a:r>
            <a:endParaRPr lang="en-US" dirty="0" smtClean="0"/>
          </a:p>
        </p:txBody>
      </p:sp>
      <p:sp>
        <p:nvSpPr>
          <p:cNvPr id="17" name="Text Placeholder 16"/>
          <p:cNvSpPr>
            <a:spLocks noGrp="1"/>
          </p:cNvSpPr>
          <p:nvPr>
            <p:ph type="body" sz="quarter" idx="11" hasCustomPrompt="1"/>
          </p:nvPr>
        </p:nvSpPr>
        <p:spPr>
          <a:xfrm>
            <a:off x="715963" y="5689600"/>
            <a:ext cx="4537075" cy="395288"/>
          </a:xfrm>
        </p:spPr>
        <p:txBody>
          <a:bodyPr/>
          <a:lstStyle>
            <a:lvl1pPr>
              <a:defRPr sz="1800">
                <a:solidFill>
                  <a:schemeClr val="bg1"/>
                </a:solidFill>
              </a:defRPr>
            </a:lvl1pPr>
          </a:lstStyle>
          <a:p>
            <a:pPr lvl="0"/>
            <a:r>
              <a:rPr lang="en-US" dirty="0" smtClean="0"/>
              <a:t>DD.MM.YY</a:t>
            </a:r>
          </a:p>
        </p:txBody>
      </p:sp>
      <p:sp>
        <p:nvSpPr>
          <p:cNvPr id="19" name="Text Placeholder 18"/>
          <p:cNvSpPr>
            <a:spLocks noGrp="1"/>
          </p:cNvSpPr>
          <p:nvPr>
            <p:ph type="body" sz="quarter" idx="12" hasCustomPrompt="1"/>
          </p:nvPr>
        </p:nvSpPr>
        <p:spPr>
          <a:xfrm>
            <a:off x="715963" y="6301705"/>
            <a:ext cx="4537075" cy="540420"/>
          </a:xfrm>
        </p:spPr>
        <p:txBody>
          <a:bodyPr/>
          <a:lstStyle>
            <a:lvl1pPr>
              <a:spcAft>
                <a:spcPts val="0"/>
              </a:spcAft>
              <a:defRPr sz="1600" baseline="0">
                <a:solidFill>
                  <a:schemeClr val="bg1"/>
                </a:solidFill>
              </a:defRPr>
            </a:lvl1pPr>
          </a:lstStyle>
          <a:p>
            <a:pPr lvl="0"/>
            <a:r>
              <a:rPr lang="en-US" smtClean="0"/>
              <a:t>Prepared for &lt;insert name&gt;</a:t>
            </a:r>
          </a:p>
          <a:p>
            <a:pPr lvl="0"/>
            <a:r>
              <a:rPr lang="en-US" smtClean="0"/>
              <a:t>By &lt;insert name&gt;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Q-Divider-2">
    <p:spTree>
      <p:nvGrpSpPr>
        <p:cNvPr id="1" name=""/>
        <p:cNvGrpSpPr/>
        <p:nvPr/>
      </p:nvGrpSpPr>
      <p:grpSpPr>
        <a:xfrm>
          <a:off x="0" y="0"/>
          <a:ext cx="0" cy="0"/>
          <a:chOff x="0" y="0"/>
          <a:chExt cx="0" cy="0"/>
        </a:xfrm>
      </p:grpSpPr>
      <p:sp>
        <p:nvSpPr>
          <p:cNvPr id="7" name="Rectangle 6"/>
          <p:cNvSpPr/>
          <p:nvPr userDrawn="1"/>
        </p:nvSpPr>
        <p:spPr>
          <a:xfrm>
            <a:off x="182563" y="2772696"/>
            <a:ext cx="10332000" cy="407055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itle 1"/>
          <p:cNvSpPr>
            <a:spLocks noGrp="1"/>
          </p:cNvSpPr>
          <p:nvPr>
            <p:ph type="title"/>
          </p:nvPr>
        </p:nvSpPr>
        <p:spPr>
          <a:xfrm>
            <a:off x="722313" y="1333500"/>
            <a:ext cx="9252000" cy="576263"/>
          </a:xfrm>
        </p:spPr>
        <p:txBody>
          <a:bodyPr/>
          <a:lstStyle>
            <a:lvl1pPr>
              <a:defRPr/>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722313" y="1909763"/>
            <a:ext cx="9252000" cy="864000"/>
          </a:xfrm>
        </p:spPr>
        <p:txBody>
          <a:bodyPr>
            <a:noAutofit/>
          </a:bodyPr>
          <a:lstStyle>
            <a:lvl1pPr>
              <a:defRPr sz="2000"/>
            </a:lvl1pPr>
          </a:lstStyle>
          <a:p>
            <a:pPr lvl="0"/>
            <a:r>
              <a:rPr lang="en-US" smtClean="0"/>
              <a:t>Click to edit Master text styles</a:t>
            </a:r>
          </a:p>
        </p:txBody>
      </p:sp>
      <p:sp>
        <p:nvSpPr>
          <p:cNvPr id="9" name="Text Placeholder 8"/>
          <p:cNvSpPr>
            <a:spLocks noGrp="1"/>
          </p:cNvSpPr>
          <p:nvPr>
            <p:ph type="body" sz="quarter" idx="12"/>
          </p:nvPr>
        </p:nvSpPr>
        <p:spPr>
          <a:xfrm>
            <a:off x="722313" y="4176713"/>
            <a:ext cx="5292725" cy="226853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ext Placeholder 9"/>
          <p:cNvSpPr>
            <a:spLocks noGrp="1"/>
          </p:cNvSpPr>
          <p:nvPr>
            <p:ph type="body" sz="quarter" idx="13" hasCustomPrompt="1"/>
          </p:nvPr>
        </p:nvSpPr>
        <p:spPr>
          <a:xfrm>
            <a:off x="722313" y="3030538"/>
            <a:ext cx="900000" cy="900000"/>
          </a:xfrm>
          <a:solidFill>
            <a:schemeClr val="tx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1</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Q-Divider-2">
    <p:spTree>
      <p:nvGrpSpPr>
        <p:cNvPr id="1" name=""/>
        <p:cNvGrpSpPr/>
        <p:nvPr/>
      </p:nvGrpSpPr>
      <p:grpSpPr>
        <a:xfrm>
          <a:off x="0" y="0"/>
          <a:ext cx="0" cy="0"/>
          <a:chOff x="0" y="0"/>
          <a:chExt cx="0" cy="0"/>
        </a:xfrm>
      </p:grpSpPr>
      <p:sp>
        <p:nvSpPr>
          <p:cNvPr id="7" name="Rectangle 6"/>
          <p:cNvSpPr/>
          <p:nvPr userDrawn="1"/>
        </p:nvSpPr>
        <p:spPr>
          <a:xfrm>
            <a:off x="182563" y="2772696"/>
            <a:ext cx="10332000" cy="4070556"/>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itle 1"/>
          <p:cNvSpPr>
            <a:spLocks noGrp="1"/>
          </p:cNvSpPr>
          <p:nvPr>
            <p:ph type="title"/>
          </p:nvPr>
        </p:nvSpPr>
        <p:spPr>
          <a:xfrm>
            <a:off x="722313" y="1333500"/>
            <a:ext cx="9252000" cy="576263"/>
          </a:xfrm>
        </p:spPr>
        <p:txBody>
          <a:bodyPr/>
          <a:lstStyle>
            <a:lvl1pPr>
              <a:defRPr/>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722313" y="1909763"/>
            <a:ext cx="9252000" cy="864000"/>
          </a:xfrm>
        </p:spPr>
        <p:txBody>
          <a:bodyPr>
            <a:noAutofit/>
          </a:bodyPr>
          <a:lstStyle>
            <a:lvl1pPr>
              <a:defRPr sz="2000"/>
            </a:lvl1pPr>
          </a:lstStyle>
          <a:p>
            <a:pPr lvl="0"/>
            <a:r>
              <a:rPr lang="en-US" smtClean="0"/>
              <a:t>Click to edit Master text styles</a:t>
            </a:r>
          </a:p>
        </p:txBody>
      </p:sp>
      <p:sp>
        <p:nvSpPr>
          <p:cNvPr id="9" name="Text Placeholder 8"/>
          <p:cNvSpPr>
            <a:spLocks noGrp="1"/>
          </p:cNvSpPr>
          <p:nvPr>
            <p:ph type="body" sz="quarter" idx="12"/>
          </p:nvPr>
        </p:nvSpPr>
        <p:spPr>
          <a:xfrm>
            <a:off x="722313" y="4176713"/>
            <a:ext cx="5292725" cy="226853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ext Placeholder 9"/>
          <p:cNvSpPr>
            <a:spLocks noGrp="1"/>
          </p:cNvSpPr>
          <p:nvPr>
            <p:ph type="body" sz="quarter" idx="13" hasCustomPrompt="1"/>
          </p:nvPr>
        </p:nvSpPr>
        <p:spPr>
          <a:xfrm>
            <a:off x="722313" y="3030538"/>
            <a:ext cx="900000" cy="900000"/>
          </a:xfr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2</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Q-Divider-2">
    <p:spTree>
      <p:nvGrpSpPr>
        <p:cNvPr id="1" name=""/>
        <p:cNvGrpSpPr/>
        <p:nvPr/>
      </p:nvGrpSpPr>
      <p:grpSpPr>
        <a:xfrm>
          <a:off x="0" y="0"/>
          <a:ext cx="0" cy="0"/>
          <a:chOff x="0" y="0"/>
          <a:chExt cx="0" cy="0"/>
        </a:xfrm>
      </p:grpSpPr>
      <p:sp>
        <p:nvSpPr>
          <p:cNvPr id="7" name="Rectangle 6"/>
          <p:cNvSpPr/>
          <p:nvPr userDrawn="1"/>
        </p:nvSpPr>
        <p:spPr>
          <a:xfrm>
            <a:off x="182563" y="2772696"/>
            <a:ext cx="10332000" cy="4070556"/>
          </a:xfrm>
          <a:prstGeom prst="rect">
            <a:avLst/>
          </a:prstGeom>
          <a:solidFill>
            <a:schemeClr val="accent5">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itle 1"/>
          <p:cNvSpPr>
            <a:spLocks noGrp="1"/>
          </p:cNvSpPr>
          <p:nvPr>
            <p:ph type="title"/>
          </p:nvPr>
        </p:nvSpPr>
        <p:spPr>
          <a:xfrm>
            <a:off x="722313" y="1333500"/>
            <a:ext cx="9252000" cy="576263"/>
          </a:xfrm>
        </p:spPr>
        <p:txBody>
          <a:bodyPr/>
          <a:lstStyle>
            <a:lvl1pPr>
              <a:defRPr/>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722313" y="1909763"/>
            <a:ext cx="9252000" cy="864000"/>
          </a:xfrm>
        </p:spPr>
        <p:txBody>
          <a:bodyPr>
            <a:noAutofit/>
          </a:bodyPr>
          <a:lstStyle>
            <a:lvl1pPr>
              <a:defRPr sz="2000"/>
            </a:lvl1pPr>
          </a:lstStyle>
          <a:p>
            <a:pPr lvl="0"/>
            <a:r>
              <a:rPr lang="en-US" smtClean="0"/>
              <a:t>Click to edit Master text styles</a:t>
            </a:r>
          </a:p>
        </p:txBody>
      </p:sp>
      <p:sp>
        <p:nvSpPr>
          <p:cNvPr id="9" name="Text Placeholder 8"/>
          <p:cNvSpPr>
            <a:spLocks noGrp="1"/>
          </p:cNvSpPr>
          <p:nvPr>
            <p:ph type="body" sz="quarter" idx="12"/>
          </p:nvPr>
        </p:nvSpPr>
        <p:spPr>
          <a:xfrm>
            <a:off x="722313" y="4176713"/>
            <a:ext cx="5292725" cy="226853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ext Placeholder 9"/>
          <p:cNvSpPr>
            <a:spLocks noGrp="1"/>
          </p:cNvSpPr>
          <p:nvPr>
            <p:ph type="body" sz="quarter" idx="13" hasCustomPrompt="1"/>
          </p:nvPr>
        </p:nvSpPr>
        <p:spPr>
          <a:xfrm>
            <a:off x="722313" y="3030538"/>
            <a:ext cx="900000" cy="900000"/>
          </a:xfrm>
          <a:solidFill>
            <a:schemeClr val="accent5">
              <a:lumMod val="75000"/>
              <a:lumOff val="2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3</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Q-Divider-2">
    <p:spTree>
      <p:nvGrpSpPr>
        <p:cNvPr id="1" name=""/>
        <p:cNvGrpSpPr/>
        <p:nvPr/>
      </p:nvGrpSpPr>
      <p:grpSpPr>
        <a:xfrm>
          <a:off x="0" y="0"/>
          <a:ext cx="0" cy="0"/>
          <a:chOff x="0" y="0"/>
          <a:chExt cx="0" cy="0"/>
        </a:xfrm>
      </p:grpSpPr>
      <p:sp>
        <p:nvSpPr>
          <p:cNvPr id="7" name="Rectangle 6"/>
          <p:cNvSpPr/>
          <p:nvPr userDrawn="1"/>
        </p:nvSpPr>
        <p:spPr>
          <a:xfrm>
            <a:off x="182563" y="2772696"/>
            <a:ext cx="10332000" cy="407055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itle 1"/>
          <p:cNvSpPr>
            <a:spLocks noGrp="1"/>
          </p:cNvSpPr>
          <p:nvPr>
            <p:ph type="title"/>
          </p:nvPr>
        </p:nvSpPr>
        <p:spPr>
          <a:xfrm>
            <a:off x="722313" y="1333500"/>
            <a:ext cx="9252000" cy="576263"/>
          </a:xfrm>
        </p:spPr>
        <p:txBody>
          <a:bodyPr/>
          <a:lstStyle>
            <a:lvl1pPr>
              <a:defRPr/>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722313" y="1909763"/>
            <a:ext cx="9252000" cy="864000"/>
          </a:xfrm>
        </p:spPr>
        <p:txBody>
          <a:bodyPr>
            <a:noAutofit/>
          </a:bodyPr>
          <a:lstStyle>
            <a:lvl1pPr>
              <a:defRPr sz="2000"/>
            </a:lvl1pPr>
          </a:lstStyle>
          <a:p>
            <a:pPr lvl="0"/>
            <a:r>
              <a:rPr lang="en-US" smtClean="0"/>
              <a:t>Click to edit Master text styles</a:t>
            </a:r>
          </a:p>
        </p:txBody>
      </p:sp>
      <p:sp>
        <p:nvSpPr>
          <p:cNvPr id="9" name="Text Placeholder 8"/>
          <p:cNvSpPr>
            <a:spLocks noGrp="1"/>
          </p:cNvSpPr>
          <p:nvPr>
            <p:ph type="body" sz="quarter" idx="12"/>
          </p:nvPr>
        </p:nvSpPr>
        <p:spPr>
          <a:xfrm>
            <a:off x="722313" y="4176713"/>
            <a:ext cx="5292725" cy="226853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ext Placeholder 9"/>
          <p:cNvSpPr>
            <a:spLocks noGrp="1"/>
          </p:cNvSpPr>
          <p:nvPr>
            <p:ph type="body" sz="quarter" idx="13" hasCustomPrompt="1"/>
          </p:nvPr>
        </p:nvSpPr>
        <p:spPr>
          <a:xfrm>
            <a:off x="722313" y="3030538"/>
            <a:ext cx="900000" cy="900000"/>
          </a:xfrm>
          <a:solidFill>
            <a:schemeClr val="accent4"/>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4</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Q-Divider-2">
    <p:spTree>
      <p:nvGrpSpPr>
        <p:cNvPr id="1" name=""/>
        <p:cNvGrpSpPr/>
        <p:nvPr/>
      </p:nvGrpSpPr>
      <p:grpSpPr>
        <a:xfrm>
          <a:off x="0" y="0"/>
          <a:ext cx="0" cy="0"/>
          <a:chOff x="0" y="0"/>
          <a:chExt cx="0" cy="0"/>
        </a:xfrm>
      </p:grpSpPr>
      <p:sp>
        <p:nvSpPr>
          <p:cNvPr id="7" name="Rectangle 6"/>
          <p:cNvSpPr/>
          <p:nvPr userDrawn="1"/>
        </p:nvSpPr>
        <p:spPr>
          <a:xfrm>
            <a:off x="182563" y="2772696"/>
            <a:ext cx="10332000" cy="4070556"/>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itle 1"/>
          <p:cNvSpPr>
            <a:spLocks noGrp="1"/>
          </p:cNvSpPr>
          <p:nvPr>
            <p:ph type="title"/>
          </p:nvPr>
        </p:nvSpPr>
        <p:spPr>
          <a:xfrm>
            <a:off x="722313" y="1333500"/>
            <a:ext cx="9252000" cy="576263"/>
          </a:xfrm>
        </p:spPr>
        <p:txBody>
          <a:bodyPr/>
          <a:lstStyle>
            <a:lvl1pPr>
              <a:defRPr/>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722313" y="1909763"/>
            <a:ext cx="9252000" cy="864000"/>
          </a:xfrm>
        </p:spPr>
        <p:txBody>
          <a:bodyPr>
            <a:noAutofit/>
          </a:bodyPr>
          <a:lstStyle>
            <a:lvl1pPr>
              <a:defRPr sz="2000"/>
            </a:lvl1pPr>
          </a:lstStyle>
          <a:p>
            <a:pPr lvl="0"/>
            <a:r>
              <a:rPr lang="en-US" smtClean="0"/>
              <a:t>Click to edit Master text styles</a:t>
            </a:r>
          </a:p>
        </p:txBody>
      </p:sp>
      <p:sp>
        <p:nvSpPr>
          <p:cNvPr id="9" name="Text Placeholder 8"/>
          <p:cNvSpPr>
            <a:spLocks noGrp="1"/>
          </p:cNvSpPr>
          <p:nvPr>
            <p:ph type="body" sz="quarter" idx="12"/>
          </p:nvPr>
        </p:nvSpPr>
        <p:spPr>
          <a:xfrm>
            <a:off x="722313" y="4176713"/>
            <a:ext cx="5292725" cy="226853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ext Placeholder 9"/>
          <p:cNvSpPr>
            <a:spLocks noGrp="1"/>
          </p:cNvSpPr>
          <p:nvPr>
            <p:ph type="body" sz="quarter" idx="13" hasCustomPrompt="1"/>
          </p:nvPr>
        </p:nvSpPr>
        <p:spPr>
          <a:xfrm>
            <a:off x="722313" y="3030538"/>
            <a:ext cx="900000" cy="900000"/>
          </a:xfrm>
          <a:solidFill>
            <a:schemeClr val="accent6"/>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5</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Q-Divider-2">
    <p:spTree>
      <p:nvGrpSpPr>
        <p:cNvPr id="1" name=""/>
        <p:cNvGrpSpPr/>
        <p:nvPr/>
      </p:nvGrpSpPr>
      <p:grpSpPr>
        <a:xfrm>
          <a:off x="0" y="0"/>
          <a:ext cx="0" cy="0"/>
          <a:chOff x="0" y="0"/>
          <a:chExt cx="0" cy="0"/>
        </a:xfrm>
      </p:grpSpPr>
      <p:sp>
        <p:nvSpPr>
          <p:cNvPr id="7" name="Rectangle 6"/>
          <p:cNvSpPr/>
          <p:nvPr userDrawn="1"/>
        </p:nvSpPr>
        <p:spPr>
          <a:xfrm>
            <a:off x="182563" y="2772696"/>
            <a:ext cx="10332000" cy="407055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itle 1"/>
          <p:cNvSpPr>
            <a:spLocks noGrp="1"/>
          </p:cNvSpPr>
          <p:nvPr>
            <p:ph type="title"/>
          </p:nvPr>
        </p:nvSpPr>
        <p:spPr>
          <a:xfrm>
            <a:off x="722313" y="1333500"/>
            <a:ext cx="9252000" cy="576263"/>
          </a:xfrm>
        </p:spPr>
        <p:txBody>
          <a:bodyPr/>
          <a:lstStyle>
            <a:lvl1pPr>
              <a:defRPr/>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722313" y="1909763"/>
            <a:ext cx="9252000" cy="864000"/>
          </a:xfrm>
        </p:spPr>
        <p:txBody>
          <a:bodyPr>
            <a:noAutofit/>
          </a:bodyPr>
          <a:lstStyle>
            <a:lvl1pPr>
              <a:defRPr sz="2000"/>
            </a:lvl1pPr>
          </a:lstStyle>
          <a:p>
            <a:pPr lvl="0"/>
            <a:r>
              <a:rPr lang="en-US" smtClean="0"/>
              <a:t>Click to edit Master text styles</a:t>
            </a:r>
          </a:p>
        </p:txBody>
      </p:sp>
      <p:sp>
        <p:nvSpPr>
          <p:cNvPr id="9" name="Text Placeholder 8"/>
          <p:cNvSpPr>
            <a:spLocks noGrp="1"/>
          </p:cNvSpPr>
          <p:nvPr>
            <p:ph type="body" sz="quarter" idx="12"/>
          </p:nvPr>
        </p:nvSpPr>
        <p:spPr>
          <a:xfrm>
            <a:off x="722313" y="4176713"/>
            <a:ext cx="5292725" cy="226853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ext Placeholder 9"/>
          <p:cNvSpPr>
            <a:spLocks noGrp="1"/>
          </p:cNvSpPr>
          <p:nvPr>
            <p:ph type="body" sz="quarter" idx="13" hasCustomPrompt="1"/>
          </p:nvPr>
        </p:nvSpPr>
        <p:spPr>
          <a:xfrm>
            <a:off x="722313" y="3030538"/>
            <a:ext cx="900000" cy="900000"/>
          </a:xfr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6</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Q-Divider-2">
    <p:spTree>
      <p:nvGrpSpPr>
        <p:cNvPr id="1" name=""/>
        <p:cNvGrpSpPr/>
        <p:nvPr/>
      </p:nvGrpSpPr>
      <p:grpSpPr>
        <a:xfrm>
          <a:off x="0" y="0"/>
          <a:ext cx="0" cy="0"/>
          <a:chOff x="0" y="0"/>
          <a:chExt cx="0" cy="0"/>
        </a:xfrm>
      </p:grpSpPr>
      <p:sp>
        <p:nvSpPr>
          <p:cNvPr id="7" name="Rectangle 6"/>
          <p:cNvSpPr/>
          <p:nvPr userDrawn="1"/>
        </p:nvSpPr>
        <p:spPr>
          <a:xfrm>
            <a:off x="182563" y="2772696"/>
            <a:ext cx="10332000" cy="40705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itle 1"/>
          <p:cNvSpPr>
            <a:spLocks noGrp="1"/>
          </p:cNvSpPr>
          <p:nvPr>
            <p:ph type="title"/>
          </p:nvPr>
        </p:nvSpPr>
        <p:spPr>
          <a:xfrm>
            <a:off x="722313" y="1333500"/>
            <a:ext cx="9252000" cy="576263"/>
          </a:xfrm>
        </p:spPr>
        <p:txBody>
          <a:bodyPr/>
          <a:lstStyle>
            <a:lvl1pPr>
              <a:defRPr/>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722313" y="1909763"/>
            <a:ext cx="9252000" cy="864000"/>
          </a:xfrm>
        </p:spPr>
        <p:txBody>
          <a:bodyPr>
            <a:noAutofit/>
          </a:bodyPr>
          <a:lstStyle>
            <a:lvl1pPr>
              <a:defRPr sz="2000"/>
            </a:lvl1pPr>
          </a:lstStyle>
          <a:p>
            <a:pPr lvl="0"/>
            <a:r>
              <a:rPr lang="en-US" smtClean="0"/>
              <a:t>Click to edit Master text styles</a:t>
            </a:r>
          </a:p>
        </p:txBody>
      </p:sp>
      <p:sp>
        <p:nvSpPr>
          <p:cNvPr id="9" name="Text Placeholder 8"/>
          <p:cNvSpPr>
            <a:spLocks noGrp="1"/>
          </p:cNvSpPr>
          <p:nvPr>
            <p:ph type="body" sz="quarter" idx="12"/>
          </p:nvPr>
        </p:nvSpPr>
        <p:spPr>
          <a:xfrm>
            <a:off x="722313" y="4176713"/>
            <a:ext cx="5292725" cy="226853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ext Placeholder 9"/>
          <p:cNvSpPr>
            <a:spLocks noGrp="1"/>
          </p:cNvSpPr>
          <p:nvPr>
            <p:ph type="body" sz="quarter" idx="13" hasCustomPrompt="1"/>
          </p:nvPr>
        </p:nvSpPr>
        <p:spPr>
          <a:xfrm>
            <a:off x="722313" y="3030538"/>
            <a:ext cx="900000" cy="900000"/>
          </a:xfrm>
          <a:solidFill>
            <a:schemeClr val="accent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7</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Q-Divider-2">
    <p:spTree>
      <p:nvGrpSpPr>
        <p:cNvPr id="1" name=""/>
        <p:cNvGrpSpPr/>
        <p:nvPr/>
      </p:nvGrpSpPr>
      <p:grpSpPr>
        <a:xfrm>
          <a:off x="0" y="0"/>
          <a:ext cx="0" cy="0"/>
          <a:chOff x="0" y="0"/>
          <a:chExt cx="0" cy="0"/>
        </a:xfrm>
      </p:grpSpPr>
      <p:sp>
        <p:nvSpPr>
          <p:cNvPr id="7" name="Rectangle 6"/>
          <p:cNvSpPr/>
          <p:nvPr userDrawn="1"/>
        </p:nvSpPr>
        <p:spPr>
          <a:xfrm>
            <a:off x="182563" y="2772696"/>
            <a:ext cx="10332000" cy="407055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itle 1"/>
          <p:cNvSpPr>
            <a:spLocks noGrp="1"/>
          </p:cNvSpPr>
          <p:nvPr>
            <p:ph type="title"/>
          </p:nvPr>
        </p:nvSpPr>
        <p:spPr>
          <a:xfrm>
            <a:off x="722313" y="1333500"/>
            <a:ext cx="9252000" cy="576263"/>
          </a:xfrm>
        </p:spPr>
        <p:txBody>
          <a:bodyPr/>
          <a:lstStyle>
            <a:lvl1pPr>
              <a:defRPr/>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722313" y="1909763"/>
            <a:ext cx="9252000" cy="864000"/>
          </a:xfrm>
        </p:spPr>
        <p:txBody>
          <a:bodyPr>
            <a:noAutofit/>
          </a:bodyPr>
          <a:lstStyle>
            <a:lvl1pPr>
              <a:defRPr sz="2000"/>
            </a:lvl1pPr>
          </a:lstStyle>
          <a:p>
            <a:pPr lvl="0"/>
            <a:r>
              <a:rPr lang="en-US" smtClean="0"/>
              <a:t>Click to edit Master text styles</a:t>
            </a:r>
          </a:p>
        </p:txBody>
      </p:sp>
      <p:sp>
        <p:nvSpPr>
          <p:cNvPr id="9" name="Text Placeholder 8"/>
          <p:cNvSpPr>
            <a:spLocks noGrp="1"/>
          </p:cNvSpPr>
          <p:nvPr>
            <p:ph type="body" sz="quarter" idx="12"/>
          </p:nvPr>
        </p:nvSpPr>
        <p:spPr>
          <a:xfrm>
            <a:off x="722313" y="4176713"/>
            <a:ext cx="5292725" cy="2268538"/>
          </a:xfrm>
        </p:spPr>
        <p:txBody>
          <a:bodyPr/>
          <a:lstStyle>
            <a:lvl1pPr>
              <a:buClr>
                <a:schemeClr val="bg1"/>
              </a:buClr>
              <a:defRPr sz="1200">
                <a:solidFill>
                  <a:schemeClr val="bg1"/>
                </a:solidFill>
              </a:defRPr>
            </a:lvl1pPr>
            <a:lvl2pPr>
              <a:buClr>
                <a:schemeClr val="bg1"/>
              </a:buClr>
              <a:defRPr sz="1200">
                <a:solidFill>
                  <a:schemeClr val="bg1"/>
                </a:solidFill>
              </a:defRPr>
            </a:lvl2pPr>
            <a:lvl3pPr>
              <a:buClr>
                <a:schemeClr val="bg1"/>
              </a:buClr>
              <a:defRPr sz="1200">
                <a:solidFill>
                  <a:schemeClr val="bg1"/>
                </a:solidFill>
              </a:defRPr>
            </a:lvl3pPr>
            <a:lvl4pPr>
              <a:buClr>
                <a:schemeClr val="bg1"/>
              </a:buClr>
              <a:defRPr sz="1200">
                <a:solidFill>
                  <a:schemeClr val="bg1"/>
                </a:solidFill>
              </a:defRPr>
            </a:lvl4pPr>
            <a:lvl5pPr>
              <a:buClr>
                <a:schemeClr val="bg1"/>
              </a:buClr>
              <a:defRPr sz="12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ext Placeholder 9"/>
          <p:cNvSpPr>
            <a:spLocks noGrp="1"/>
          </p:cNvSpPr>
          <p:nvPr>
            <p:ph type="body" sz="quarter" idx="13" hasCustomPrompt="1"/>
          </p:nvPr>
        </p:nvSpPr>
        <p:spPr>
          <a:xfrm>
            <a:off x="722313" y="3030538"/>
            <a:ext cx="900000" cy="900000"/>
          </a:xfrm>
          <a:solidFill>
            <a:schemeClr val="bg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8</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Divider-1">
    <p:spTree>
      <p:nvGrpSpPr>
        <p:cNvPr id="1" name=""/>
        <p:cNvGrpSpPr/>
        <p:nvPr/>
      </p:nvGrpSpPr>
      <p:grpSpPr>
        <a:xfrm>
          <a:off x="0" y="0"/>
          <a:ext cx="0" cy="0"/>
          <a:chOff x="0" y="0"/>
          <a:chExt cx="0" cy="0"/>
        </a:xfrm>
      </p:grpSpPr>
      <p:sp>
        <p:nvSpPr>
          <p:cNvPr id="12" name="Rectangle 11"/>
          <p:cNvSpPr/>
          <p:nvPr userDrawn="1"/>
        </p:nvSpPr>
        <p:spPr>
          <a:xfrm>
            <a:off x="183600" y="2772696"/>
            <a:ext cx="10332000" cy="4070556"/>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itle 1"/>
          <p:cNvSpPr>
            <a:spLocks noGrp="1"/>
          </p:cNvSpPr>
          <p:nvPr>
            <p:ph type="title"/>
          </p:nvPr>
        </p:nvSpPr>
        <p:spPr>
          <a:xfrm>
            <a:off x="715963" y="1333500"/>
            <a:ext cx="9252000" cy="576263"/>
          </a:xfrm>
        </p:spPr>
        <p:txBody>
          <a:bodyPr/>
          <a:lstStyle/>
          <a:p>
            <a:r>
              <a:rPr lang="en-US" smtClean="0"/>
              <a:t>Click to edit Master title style</a:t>
            </a:r>
            <a:endParaRPr lang="en-GB" dirty="0"/>
          </a:p>
        </p:txBody>
      </p:sp>
      <p:sp>
        <p:nvSpPr>
          <p:cNvPr id="6" name="Text Placeholder 5"/>
          <p:cNvSpPr>
            <a:spLocks noGrp="1"/>
          </p:cNvSpPr>
          <p:nvPr>
            <p:ph type="body" sz="quarter" idx="11"/>
          </p:nvPr>
        </p:nvSpPr>
        <p:spPr>
          <a:xfrm>
            <a:off x="715963" y="1909763"/>
            <a:ext cx="9252000" cy="864000"/>
          </a:xfrm>
        </p:spPr>
        <p:txBody>
          <a:bodyPr>
            <a:noAutofit/>
          </a:bodyPr>
          <a:lstStyle>
            <a:lvl1pPr>
              <a:defRPr sz="2000">
                <a:solidFill>
                  <a:srgbClr val="292929"/>
                </a:solidFill>
              </a:defRPr>
            </a:lvl1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1 Col">
    <p:spTree>
      <p:nvGrpSpPr>
        <p:cNvPr id="1" name=""/>
        <p:cNvGrpSpPr/>
        <p:nvPr/>
      </p:nvGrpSpPr>
      <p:grpSpPr>
        <a:xfrm>
          <a:off x="0" y="0"/>
          <a:ext cx="0" cy="0"/>
          <a:chOff x="0" y="0"/>
          <a:chExt cx="0" cy="0"/>
        </a:xfrm>
      </p:grpSpPr>
      <p:sp>
        <p:nvSpPr>
          <p:cNvPr id="2" name="Title 1"/>
          <p:cNvSpPr>
            <a:spLocks noGrp="1"/>
          </p:cNvSpPr>
          <p:nvPr>
            <p:ph type="title"/>
          </p:nvPr>
        </p:nvSpPr>
        <p:spPr>
          <a:xfrm>
            <a:off x="715961" y="1333500"/>
            <a:ext cx="9252000" cy="576263"/>
          </a:xfrm>
        </p:spPr>
        <p:txBody>
          <a:bodyPr/>
          <a:lstStyle/>
          <a:p>
            <a:r>
              <a:rPr lang="en-US" smtClean="0"/>
              <a:t>Click to edit Master title style</a:t>
            </a:r>
            <a:endParaRPr lang="en-GB" dirty="0"/>
          </a:p>
        </p:txBody>
      </p:sp>
      <p:sp>
        <p:nvSpPr>
          <p:cNvPr id="6" name="Text Placeholder 5"/>
          <p:cNvSpPr>
            <a:spLocks noGrp="1"/>
          </p:cNvSpPr>
          <p:nvPr>
            <p:ph type="body" sz="quarter" idx="11"/>
          </p:nvPr>
        </p:nvSpPr>
        <p:spPr>
          <a:xfrm>
            <a:off x="715961" y="1909763"/>
            <a:ext cx="9252000" cy="1008000"/>
          </a:xfrm>
        </p:spPr>
        <p:txBody>
          <a:bodyPr>
            <a:noAutofit/>
          </a:bodyPr>
          <a:lstStyle>
            <a:lvl1pPr>
              <a:defRPr sz="2000">
                <a:solidFill>
                  <a:srgbClr val="292929"/>
                </a:solidFill>
              </a:defRPr>
            </a:lvl1pPr>
          </a:lstStyle>
          <a:p>
            <a:pPr lvl="0"/>
            <a:r>
              <a:rPr lang="en-US" smtClean="0"/>
              <a:t>Click to edit Master text styles</a:t>
            </a:r>
          </a:p>
        </p:txBody>
      </p:sp>
      <p:sp>
        <p:nvSpPr>
          <p:cNvPr id="8" name="Content Placeholder 7"/>
          <p:cNvSpPr>
            <a:spLocks noGrp="1"/>
          </p:cNvSpPr>
          <p:nvPr>
            <p:ph sz="quarter" idx="12"/>
          </p:nvPr>
        </p:nvSpPr>
        <p:spPr>
          <a:xfrm>
            <a:off x="715961" y="3030538"/>
            <a:ext cx="9252000" cy="3811587"/>
          </a:xfrm>
        </p:spPr>
        <p:txBody>
          <a:bodyPr/>
          <a:lstStyle>
            <a:lvl1pPr>
              <a:defRPr sz="1200">
                <a:solidFill>
                  <a:srgbClr val="292929"/>
                </a:solidFill>
              </a:defRPr>
            </a:lvl1pPr>
            <a:lvl2pPr>
              <a:defRPr sz="1200">
                <a:solidFill>
                  <a:srgbClr val="292929"/>
                </a:solidFill>
              </a:defRPr>
            </a:lvl2pPr>
            <a:lvl3pPr>
              <a:defRPr sz="1200">
                <a:solidFill>
                  <a:srgbClr val="292929"/>
                </a:solidFill>
              </a:defRPr>
            </a:lvl3pPr>
            <a:lvl4pPr>
              <a:defRPr sz="1200">
                <a:solidFill>
                  <a:srgbClr val="292929"/>
                </a:solidFill>
              </a:defRPr>
            </a:lvl4pPr>
            <a:lvl5pPr>
              <a:defRPr sz="1200">
                <a:solidFill>
                  <a:srgbClr val="29292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Q-Title slide1">
    <p:spTree>
      <p:nvGrpSpPr>
        <p:cNvPr id="1" name=""/>
        <p:cNvGrpSpPr/>
        <p:nvPr/>
      </p:nvGrpSpPr>
      <p:grpSpPr>
        <a:xfrm>
          <a:off x="0" y="0"/>
          <a:ext cx="0" cy="0"/>
          <a:chOff x="0" y="0"/>
          <a:chExt cx="0" cy="0"/>
        </a:xfrm>
      </p:grpSpPr>
      <p:sp>
        <p:nvSpPr>
          <p:cNvPr id="18" name="Rectangle 17"/>
          <p:cNvSpPr/>
          <p:nvPr userDrawn="1"/>
        </p:nvSpPr>
        <p:spPr>
          <a:xfrm>
            <a:off x="177800" y="180975"/>
            <a:ext cx="10332000" cy="4824586"/>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408085" rtl="0" fontAlgn="base">
              <a:lnSpc>
                <a:spcPct val="114000"/>
              </a:lnSpc>
              <a:spcBef>
                <a:spcPct val="0"/>
              </a:spcBef>
              <a:spcAft>
                <a:spcPct val="0"/>
              </a:spcAft>
              <a:defRPr/>
            </a:pPr>
            <a:endParaRPr lang="en-GB" sz="1400" kern="1200" dirty="0" smtClean="0">
              <a:solidFill>
                <a:schemeClr val="lt1"/>
              </a:solidFill>
              <a:latin typeface="Arial" pitchFamily="34" charset="0"/>
              <a:ea typeface="+mn-ea"/>
              <a:cs typeface="Arial" pitchFamily="34" charset="0"/>
            </a:endParaRPr>
          </a:p>
        </p:txBody>
      </p:sp>
      <p:sp>
        <p:nvSpPr>
          <p:cNvPr id="13" name="Rectangle 12"/>
          <p:cNvSpPr/>
          <p:nvPr userDrawn="1"/>
        </p:nvSpPr>
        <p:spPr>
          <a:xfrm>
            <a:off x="0" y="6841765"/>
            <a:ext cx="10688638" cy="72108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 name="Rectangle 2"/>
          <p:cNvSpPr/>
          <p:nvPr userDrawn="1"/>
        </p:nvSpPr>
        <p:spPr>
          <a:xfrm>
            <a:off x="177800" y="5003688"/>
            <a:ext cx="10332000" cy="1843200"/>
          </a:xfrm>
          <a:prstGeom prst="rect">
            <a:avLst/>
          </a:prstGeom>
          <a:solidFill>
            <a:schemeClr val="tx1"/>
          </a:solidFill>
          <a:ln w="3175">
            <a:noFill/>
          </a:ln>
          <a:effectLst/>
        </p:spPr>
        <p:txBody>
          <a:bodyPr wrap="square" lIns="72000" tIns="72000" rIns="72000" bIns="72000" rtlCol="0" anchor="ctr">
            <a:noAutofit/>
          </a:bodyPr>
          <a:lstStyle/>
          <a:p>
            <a:pPr algn="ctr" defTabSz="1408085" fontAlgn="auto">
              <a:lnSpc>
                <a:spcPct val="114000"/>
              </a:lnSpc>
              <a:spcBef>
                <a:spcPts val="0"/>
              </a:spcBef>
              <a:spcAft>
                <a:spcPts val="0"/>
              </a:spcAft>
              <a:defRPr/>
            </a:pPr>
            <a:endParaRPr lang="en-GB" sz="1000" kern="0" dirty="0" smtClean="0">
              <a:solidFill>
                <a:prstClr val="white"/>
              </a:solidFill>
              <a:latin typeface="Arial" panose="020B0604020202020204" pitchFamily="34" charset="0"/>
              <a:cs typeface="Arial" panose="020B0604020202020204" pitchFamily="34" charset="0"/>
            </a:endParaRPr>
          </a:p>
        </p:txBody>
      </p:sp>
      <p:pic>
        <p:nvPicPr>
          <p:cNvPr id="6" name="Picture 5" descr="Logo_quadrangle.png"/>
          <p:cNvPicPr>
            <a:picLocks noChangeAspect="1"/>
          </p:cNvPicPr>
          <p:nvPr userDrawn="1"/>
        </p:nvPicPr>
        <p:blipFill>
          <a:blip r:embed="rId2" cstate="print"/>
          <a:stretch>
            <a:fillRect/>
          </a:stretch>
        </p:blipFill>
        <p:spPr>
          <a:xfrm>
            <a:off x="745958" y="7039075"/>
            <a:ext cx="1643562" cy="276621"/>
          </a:xfrm>
          <a:prstGeom prst="rect">
            <a:avLst/>
          </a:prstGeom>
          <a:noFill/>
          <a:ln>
            <a:noFill/>
          </a:ln>
        </p:spPr>
      </p:pic>
      <p:sp>
        <p:nvSpPr>
          <p:cNvPr id="7" name="TextBox 6"/>
          <p:cNvSpPr txBox="1"/>
          <p:nvPr userDrawn="1"/>
        </p:nvSpPr>
        <p:spPr>
          <a:xfrm>
            <a:off x="8611743" y="6483350"/>
            <a:ext cx="2076895" cy="321740"/>
          </a:xfrm>
          <a:prstGeom prst="rect">
            <a:avLst/>
          </a:prstGeom>
          <a:noFill/>
        </p:spPr>
        <p:txBody>
          <a:bodyPr wrap="square" lIns="0" tIns="0" rIns="0" bIns="0" rtlCol="0" anchor="ctr">
            <a:noAutofit/>
          </a:bodyPr>
          <a:lstStyle/>
          <a:p>
            <a:r>
              <a:rPr lang="en-GB" sz="800" kern="0" smtClean="0">
                <a:solidFill>
                  <a:schemeClr val="bg1"/>
                </a:solidFill>
                <a:latin typeface="Arial" pitchFamily="34" charset="0"/>
                <a:cs typeface="Arial" pitchFamily="34" charset="0"/>
              </a:rPr>
              <a:t>© Quadrangle 2016 INTERNAL</a:t>
            </a:r>
          </a:p>
        </p:txBody>
      </p:sp>
      <p:grpSp>
        <p:nvGrpSpPr>
          <p:cNvPr id="2" name="Group 15"/>
          <p:cNvGrpSpPr/>
          <p:nvPr userDrawn="1"/>
        </p:nvGrpSpPr>
        <p:grpSpPr>
          <a:xfrm>
            <a:off x="8594126" y="7005162"/>
            <a:ext cx="1449913" cy="359467"/>
            <a:chOff x="4656486" y="6410704"/>
            <a:chExt cx="4647186" cy="1152146"/>
          </a:xfrm>
        </p:grpSpPr>
        <p:pic>
          <p:nvPicPr>
            <p:cNvPr id="9" name="Picture 8" descr="Acumen 2013.png"/>
            <p:cNvPicPr>
              <a:picLocks noChangeAspect="1"/>
            </p:cNvPicPr>
            <p:nvPr/>
          </p:nvPicPr>
          <p:blipFill>
            <a:blip r:embed="rId3" cstate="print"/>
            <a:stretch>
              <a:fillRect/>
            </a:stretch>
          </p:blipFill>
          <p:spPr>
            <a:xfrm>
              <a:off x="5821499" y="6410704"/>
              <a:ext cx="1152146" cy="1152146"/>
            </a:xfrm>
            <a:prstGeom prst="rect">
              <a:avLst/>
            </a:prstGeom>
          </p:spPr>
        </p:pic>
        <p:pic>
          <p:nvPicPr>
            <p:cNvPr id="10" name="Picture 9" descr="Acumen 2015.png"/>
            <p:cNvPicPr>
              <a:picLocks noChangeAspect="1"/>
            </p:cNvPicPr>
            <p:nvPr/>
          </p:nvPicPr>
          <p:blipFill>
            <a:blip r:embed="rId4" cstate="print"/>
            <a:stretch>
              <a:fillRect/>
            </a:stretch>
          </p:blipFill>
          <p:spPr>
            <a:xfrm>
              <a:off x="6986512" y="6410704"/>
              <a:ext cx="1152146" cy="1152146"/>
            </a:xfrm>
            <a:prstGeom prst="rect">
              <a:avLst/>
            </a:prstGeom>
          </p:spPr>
        </p:pic>
        <p:pic>
          <p:nvPicPr>
            <p:cNvPr id="11" name="Picture 10" descr="Acumen 2011.png"/>
            <p:cNvPicPr>
              <a:picLocks noChangeAspect="1"/>
            </p:cNvPicPr>
            <p:nvPr/>
          </p:nvPicPr>
          <p:blipFill>
            <a:blip r:embed="rId5" cstate="print"/>
            <a:stretch>
              <a:fillRect/>
            </a:stretch>
          </p:blipFill>
          <p:spPr>
            <a:xfrm>
              <a:off x="4656486" y="6410704"/>
              <a:ext cx="1152146" cy="1152146"/>
            </a:xfrm>
            <a:prstGeom prst="rect">
              <a:avLst/>
            </a:prstGeom>
          </p:spPr>
        </p:pic>
        <p:pic>
          <p:nvPicPr>
            <p:cNvPr id="12" name="Picture 11" descr="Agency of year 2015.png"/>
            <p:cNvPicPr>
              <a:picLocks noChangeAspect="1"/>
            </p:cNvPicPr>
            <p:nvPr/>
          </p:nvPicPr>
          <p:blipFill>
            <a:blip r:embed="rId6" cstate="print"/>
            <a:stretch>
              <a:fillRect/>
            </a:stretch>
          </p:blipFill>
          <p:spPr>
            <a:xfrm>
              <a:off x="8151526" y="6410704"/>
              <a:ext cx="1152146" cy="1152146"/>
            </a:xfrm>
            <a:prstGeom prst="rect">
              <a:avLst/>
            </a:prstGeom>
          </p:spPr>
        </p:pic>
      </p:grpSp>
      <p:sp>
        <p:nvSpPr>
          <p:cNvPr id="15" name="Text Placeholder 14"/>
          <p:cNvSpPr>
            <a:spLocks noGrp="1"/>
          </p:cNvSpPr>
          <p:nvPr>
            <p:ph type="body" sz="quarter" idx="10" hasCustomPrompt="1"/>
          </p:nvPr>
        </p:nvSpPr>
        <p:spPr>
          <a:xfrm>
            <a:off x="715963" y="5221585"/>
            <a:ext cx="9180512" cy="432048"/>
          </a:xfrm>
        </p:spPr>
        <p:txBody>
          <a:bodyPr/>
          <a:lstStyle>
            <a:lvl1pPr>
              <a:defRPr sz="2400" baseline="0">
                <a:solidFill>
                  <a:schemeClr val="bg1"/>
                </a:solidFill>
              </a:defRPr>
            </a:lvl1pPr>
          </a:lstStyle>
          <a:p>
            <a:pPr lvl="0"/>
            <a:r>
              <a:rPr lang="en-US" smtClean="0"/>
              <a:t>Insert presentation title</a:t>
            </a:r>
            <a:endParaRPr lang="en-US" dirty="0" smtClean="0"/>
          </a:p>
        </p:txBody>
      </p:sp>
      <p:sp>
        <p:nvSpPr>
          <p:cNvPr id="17" name="Text Placeholder 16"/>
          <p:cNvSpPr>
            <a:spLocks noGrp="1"/>
          </p:cNvSpPr>
          <p:nvPr>
            <p:ph type="body" sz="quarter" idx="11" hasCustomPrompt="1"/>
          </p:nvPr>
        </p:nvSpPr>
        <p:spPr>
          <a:xfrm>
            <a:off x="715963" y="5689600"/>
            <a:ext cx="4537075" cy="395288"/>
          </a:xfrm>
        </p:spPr>
        <p:txBody>
          <a:bodyPr/>
          <a:lstStyle>
            <a:lvl1pPr>
              <a:defRPr sz="1800">
                <a:solidFill>
                  <a:schemeClr val="bg1"/>
                </a:solidFill>
              </a:defRPr>
            </a:lvl1pPr>
          </a:lstStyle>
          <a:p>
            <a:pPr lvl="0"/>
            <a:r>
              <a:rPr lang="en-US" dirty="0" smtClean="0"/>
              <a:t>DD.MM.YY</a:t>
            </a:r>
          </a:p>
        </p:txBody>
      </p:sp>
      <p:sp>
        <p:nvSpPr>
          <p:cNvPr id="19" name="Text Placeholder 18"/>
          <p:cNvSpPr>
            <a:spLocks noGrp="1"/>
          </p:cNvSpPr>
          <p:nvPr>
            <p:ph type="body" sz="quarter" idx="12" hasCustomPrompt="1"/>
          </p:nvPr>
        </p:nvSpPr>
        <p:spPr>
          <a:xfrm>
            <a:off x="715963" y="6301705"/>
            <a:ext cx="4537075" cy="540420"/>
          </a:xfrm>
        </p:spPr>
        <p:txBody>
          <a:bodyPr/>
          <a:lstStyle>
            <a:lvl1pPr>
              <a:spcAft>
                <a:spcPts val="0"/>
              </a:spcAft>
              <a:defRPr sz="1600" baseline="0">
                <a:solidFill>
                  <a:schemeClr val="bg1"/>
                </a:solidFill>
              </a:defRPr>
            </a:lvl1pPr>
          </a:lstStyle>
          <a:p>
            <a:pPr lvl="0"/>
            <a:r>
              <a:rPr lang="en-US" smtClean="0"/>
              <a:t>Prepared for &lt;insert name&gt;</a:t>
            </a:r>
          </a:p>
          <a:p>
            <a:pPr lvl="0"/>
            <a:r>
              <a:rPr lang="en-US" smtClean="0"/>
              <a:t>By &lt;insert name&gt;</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2 Col layout">
    <p:spTree>
      <p:nvGrpSpPr>
        <p:cNvPr id="1" name=""/>
        <p:cNvGrpSpPr/>
        <p:nvPr/>
      </p:nvGrpSpPr>
      <p:grpSpPr>
        <a:xfrm>
          <a:off x="0" y="0"/>
          <a:ext cx="0" cy="0"/>
          <a:chOff x="0" y="0"/>
          <a:chExt cx="0" cy="0"/>
        </a:xfrm>
      </p:grpSpPr>
      <p:sp>
        <p:nvSpPr>
          <p:cNvPr id="2" name="Title 1"/>
          <p:cNvSpPr>
            <a:spLocks noGrp="1"/>
          </p:cNvSpPr>
          <p:nvPr>
            <p:ph type="title"/>
          </p:nvPr>
        </p:nvSpPr>
        <p:spPr>
          <a:xfrm>
            <a:off x="715963" y="1333500"/>
            <a:ext cx="9252000" cy="576263"/>
          </a:xfrm>
        </p:spPr>
        <p:txBody>
          <a:bodyPr>
            <a:noAutofit/>
          </a:bodyPr>
          <a:lstStyle/>
          <a:p>
            <a:r>
              <a:rPr lang="en-US" smtClean="0"/>
              <a:t>Click to edit Master title style</a:t>
            </a:r>
            <a:endParaRPr lang="en-GB"/>
          </a:p>
        </p:txBody>
      </p:sp>
      <p:sp>
        <p:nvSpPr>
          <p:cNvPr id="6" name="Text Placeholder 5"/>
          <p:cNvSpPr>
            <a:spLocks noGrp="1"/>
          </p:cNvSpPr>
          <p:nvPr>
            <p:ph type="body" sz="quarter" idx="11"/>
          </p:nvPr>
        </p:nvSpPr>
        <p:spPr>
          <a:xfrm>
            <a:off x="715963" y="1909763"/>
            <a:ext cx="9252000" cy="1008000"/>
          </a:xfrm>
        </p:spPr>
        <p:txBody>
          <a:bodyPr>
            <a:noAutofit/>
          </a:bodyPr>
          <a:lstStyle>
            <a:lvl1pPr>
              <a:defRPr sz="2000"/>
            </a:lvl1pPr>
          </a:lstStyle>
          <a:p>
            <a:pPr lvl="0"/>
            <a:r>
              <a:rPr lang="en-US" smtClean="0"/>
              <a:t>Click to edit Master text styles</a:t>
            </a:r>
          </a:p>
        </p:txBody>
      </p:sp>
      <p:sp>
        <p:nvSpPr>
          <p:cNvPr id="7" name="Content Placeholder 6"/>
          <p:cNvSpPr>
            <a:spLocks noGrp="1"/>
          </p:cNvSpPr>
          <p:nvPr>
            <p:ph sz="quarter" idx="12"/>
          </p:nvPr>
        </p:nvSpPr>
        <p:spPr>
          <a:xfrm>
            <a:off x="5433500" y="3030538"/>
            <a:ext cx="4536000" cy="3812400"/>
          </a:xfrm>
        </p:spPr>
        <p:txBody>
          <a:bodyPr>
            <a:noAutofit/>
          </a:bodyPr>
          <a:lstStyle>
            <a:lvl1pPr>
              <a:defRPr>
                <a:solidFill>
                  <a:srgbClr val="292929"/>
                </a:solidFill>
              </a:defRPr>
            </a:lvl1pPr>
            <a:lvl2pPr>
              <a:defRPr>
                <a:solidFill>
                  <a:srgbClr val="292929"/>
                </a:solidFill>
              </a:defRPr>
            </a:lvl2pPr>
            <a:lvl3pPr>
              <a:defRPr>
                <a:solidFill>
                  <a:srgbClr val="292929"/>
                </a:solidFill>
              </a:defRPr>
            </a:lvl3pPr>
            <a:lvl4pPr marL="177800" indent="-177800">
              <a:defRPr>
                <a:solidFill>
                  <a:srgbClr val="292929"/>
                </a:solidFill>
              </a:defRPr>
            </a:lvl4pPr>
            <a:lvl5pPr>
              <a:defRPr>
                <a:solidFill>
                  <a:srgbClr val="29292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8"/>
          <p:cNvSpPr>
            <a:spLocks noGrp="1"/>
          </p:cNvSpPr>
          <p:nvPr>
            <p:ph sz="quarter" idx="13"/>
          </p:nvPr>
        </p:nvSpPr>
        <p:spPr>
          <a:xfrm>
            <a:off x="715963" y="3030538"/>
            <a:ext cx="4536000" cy="3812400"/>
          </a:xfrm>
        </p:spPr>
        <p:txBody>
          <a:bodyPr/>
          <a:lstStyle>
            <a:lvl1pPr>
              <a:defRPr>
                <a:solidFill>
                  <a:srgbClr val="292929"/>
                </a:solidFill>
              </a:defRPr>
            </a:lvl1pPr>
            <a:lvl2pPr>
              <a:defRPr>
                <a:solidFill>
                  <a:srgbClr val="292929"/>
                </a:solidFill>
              </a:defRPr>
            </a:lvl2pPr>
            <a:lvl3pPr>
              <a:defRPr>
                <a:solidFill>
                  <a:srgbClr val="292929"/>
                </a:solidFill>
              </a:defRPr>
            </a:lvl3pPr>
            <a:lvl4pPr>
              <a:defRPr>
                <a:solidFill>
                  <a:srgbClr val="292929"/>
                </a:solidFill>
              </a:defRPr>
            </a:lvl4pPr>
            <a:lvl5pPr>
              <a:defRPr>
                <a:solidFill>
                  <a:srgbClr val="29292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2 Col offset left">
    <p:spTree>
      <p:nvGrpSpPr>
        <p:cNvPr id="1" name=""/>
        <p:cNvGrpSpPr/>
        <p:nvPr/>
      </p:nvGrpSpPr>
      <p:grpSpPr>
        <a:xfrm>
          <a:off x="0" y="0"/>
          <a:ext cx="0" cy="0"/>
          <a:chOff x="0" y="0"/>
          <a:chExt cx="0" cy="0"/>
        </a:xfrm>
      </p:grpSpPr>
      <p:sp>
        <p:nvSpPr>
          <p:cNvPr id="2" name="Title 1"/>
          <p:cNvSpPr>
            <a:spLocks noGrp="1"/>
          </p:cNvSpPr>
          <p:nvPr>
            <p:ph type="title"/>
          </p:nvPr>
        </p:nvSpPr>
        <p:spPr>
          <a:xfrm>
            <a:off x="715963" y="1333500"/>
            <a:ext cx="9252000" cy="576263"/>
          </a:xfrm>
        </p:spPr>
        <p:txBody>
          <a:bodyPr>
            <a:noAutofit/>
          </a:bodyPr>
          <a:lstStyle/>
          <a:p>
            <a:r>
              <a:rPr lang="en-US" smtClean="0"/>
              <a:t>Click to edit Master title style</a:t>
            </a:r>
            <a:endParaRPr lang="en-GB"/>
          </a:p>
        </p:txBody>
      </p:sp>
      <p:sp>
        <p:nvSpPr>
          <p:cNvPr id="6" name="Text Placeholder 5"/>
          <p:cNvSpPr>
            <a:spLocks noGrp="1"/>
          </p:cNvSpPr>
          <p:nvPr>
            <p:ph type="body" sz="quarter" idx="11"/>
          </p:nvPr>
        </p:nvSpPr>
        <p:spPr>
          <a:xfrm>
            <a:off x="715963" y="1909763"/>
            <a:ext cx="9252000" cy="1008000"/>
          </a:xfrm>
        </p:spPr>
        <p:txBody>
          <a:bodyPr>
            <a:noAutofit/>
          </a:bodyPr>
          <a:lstStyle>
            <a:lvl1pPr>
              <a:defRPr sz="2000"/>
            </a:lvl1pPr>
          </a:lstStyle>
          <a:p>
            <a:pPr lvl="0"/>
            <a:r>
              <a:rPr lang="en-US" smtClean="0"/>
              <a:t>Click to edit Master text styles</a:t>
            </a:r>
          </a:p>
        </p:txBody>
      </p:sp>
      <p:sp>
        <p:nvSpPr>
          <p:cNvPr id="7" name="Content Placeholder 6"/>
          <p:cNvSpPr>
            <a:spLocks noGrp="1"/>
          </p:cNvSpPr>
          <p:nvPr>
            <p:ph sz="quarter" idx="12"/>
          </p:nvPr>
        </p:nvSpPr>
        <p:spPr>
          <a:xfrm>
            <a:off x="4670425" y="3030538"/>
            <a:ext cx="3744000" cy="3812400"/>
          </a:xfrm>
        </p:spPr>
        <p:txBody>
          <a:bodyPr>
            <a:noAutofit/>
          </a:bodyPr>
          <a:lstStyle>
            <a:lvl4pPr marL="177800" indent="-177800">
              <a:defRPr/>
            </a:lvl4pPr>
            <a:lvl5pPr marL="358775" indent="-176213">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8"/>
          <p:cNvSpPr>
            <a:spLocks noGrp="1"/>
          </p:cNvSpPr>
          <p:nvPr>
            <p:ph sz="quarter" idx="13"/>
          </p:nvPr>
        </p:nvSpPr>
        <p:spPr>
          <a:xfrm>
            <a:off x="715963" y="3030538"/>
            <a:ext cx="3744000" cy="381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2 Col asymetric">
    <p:spTree>
      <p:nvGrpSpPr>
        <p:cNvPr id="1" name=""/>
        <p:cNvGrpSpPr/>
        <p:nvPr/>
      </p:nvGrpSpPr>
      <p:grpSpPr>
        <a:xfrm>
          <a:off x="0" y="0"/>
          <a:ext cx="0" cy="0"/>
          <a:chOff x="0" y="0"/>
          <a:chExt cx="0" cy="0"/>
        </a:xfrm>
      </p:grpSpPr>
      <p:sp>
        <p:nvSpPr>
          <p:cNvPr id="2" name="Title 1"/>
          <p:cNvSpPr>
            <a:spLocks noGrp="1"/>
          </p:cNvSpPr>
          <p:nvPr>
            <p:ph type="title"/>
          </p:nvPr>
        </p:nvSpPr>
        <p:spPr>
          <a:xfrm>
            <a:off x="715963" y="1333500"/>
            <a:ext cx="9252000" cy="576263"/>
          </a:xfrm>
        </p:spPr>
        <p:txBody>
          <a:bodyPr>
            <a:noAutofit/>
          </a:bodyPr>
          <a:lstStyle>
            <a:lvl1pPr>
              <a:defRPr>
                <a:solidFill>
                  <a:srgbClr val="292929"/>
                </a:solidFill>
              </a:defRPr>
            </a:lvl1pPr>
          </a:lstStyle>
          <a:p>
            <a:r>
              <a:rPr lang="en-US" smtClean="0"/>
              <a:t>Click to edit Master title style</a:t>
            </a:r>
            <a:endParaRPr lang="en-GB"/>
          </a:p>
        </p:txBody>
      </p:sp>
      <p:sp>
        <p:nvSpPr>
          <p:cNvPr id="6" name="Text Placeholder 5"/>
          <p:cNvSpPr>
            <a:spLocks noGrp="1"/>
          </p:cNvSpPr>
          <p:nvPr>
            <p:ph type="body" sz="quarter" idx="11"/>
          </p:nvPr>
        </p:nvSpPr>
        <p:spPr>
          <a:xfrm>
            <a:off x="715963" y="1909763"/>
            <a:ext cx="9252000" cy="1008000"/>
          </a:xfrm>
        </p:spPr>
        <p:txBody>
          <a:bodyPr>
            <a:noAutofit/>
          </a:bodyPr>
          <a:lstStyle>
            <a:lvl1pPr>
              <a:defRPr sz="2000">
                <a:solidFill>
                  <a:srgbClr val="292929"/>
                </a:solidFill>
              </a:defRPr>
            </a:lvl1pPr>
          </a:lstStyle>
          <a:p>
            <a:pPr lvl="0"/>
            <a:r>
              <a:rPr lang="en-US" smtClean="0"/>
              <a:t>Click to edit Master text styles</a:t>
            </a:r>
          </a:p>
        </p:txBody>
      </p:sp>
      <p:sp>
        <p:nvSpPr>
          <p:cNvPr id="7" name="Content Placeholder 6"/>
          <p:cNvSpPr>
            <a:spLocks noGrp="1"/>
          </p:cNvSpPr>
          <p:nvPr>
            <p:ph sz="quarter" idx="12"/>
          </p:nvPr>
        </p:nvSpPr>
        <p:spPr>
          <a:xfrm>
            <a:off x="5437188" y="3030538"/>
            <a:ext cx="2952000" cy="38124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8"/>
          <p:cNvSpPr>
            <a:spLocks noGrp="1"/>
          </p:cNvSpPr>
          <p:nvPr>
            <p:ph sz="quarter" idx="13"/>
          </p:nvPr>
        </p:nvSpPr>
        <p:spPr>
          <a:xfrm>
            <a:off x="715963" y="3030538"/>
            <a:ext cx="4536000" cy="381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2 Col offset right">
    <p:spTree>
      <p:nvGrpSpPr>
        <p:cNvPr id="1" name=""/>
        <p:cNvGrpSpPr/>
        <p:nvPr/>
      </p:nvGrpSpPr>
      <p:grpSpPr>
        <a:xfrm>
          <a:off x="0" y="0"/>
          <a:ext cx="0" cy="0"/>
          <a:chOff x="0" y="0"/>
          <a:chExt cx="0" cy="0"/>
        </a:xfrm>
      </p:grpSpPr>
      <p:sp>
        <p:nvSpPr>
          <p:cNvPr id="2" name="Title 1"/>
          <p:cNvSpPr>
            <a:spLocks noGrp="1"/>
          </p:cNvSpPr>
          <p:nvPr>
            <p:ph type="title"/>
          </p:nvPr>
        </p:nvSpPr>
        <p:spPr>
          <a:xfrm>
            <a:off x="711150" y="1333500"/>
            <a:ext cx="9252000" cy="576263"/>
          </a:xfrm>
        </p:spPr>
        <p:txBody>
          <a:bodyPr>
            <a:noAutofit/>
          </a:bodyPr>
          <a:lstStyle/>
          <a:p>
            <a:r>
              <a:rPr lang="en-US" smtClean="0"/>
              <a:t>Click to edit Master title style</a:t>
            </a:r>
            <a:endParaRPr lang="en-GB"/>
          </a:p>
        </p:txBody>
      </p:sp>
      <p:sp>
        <p:nvSpPr>
          <p:cNvPr id="6" name="Text Placeholder 5"/>
          <p:cNvSpPr>
            <a:spLocks noGrp="1"/>
          </p:cNvSpPr>
          <p:nvPr>
            <p:ph type="body" sz="quarter" idx="11"/>
          </p:nvPr>
        </p:nvSpPr>
        <p:spPr>
          <a:xfrm>
            <a:off x="711150" y="1909763"/>
            <a:ext cx="9252000" cy="1008000"/>
          </a:xfrm>
        </p:spPr>
        <p:txBody>
          <a:bodyPr>
            <a:noAutofit/>
          </a:bodyPr>
          <a:lstStyle>
            <a:lvl1pPr>
              <a:defRPr sz="2000"/>
            </a:lvl1pPr>
          </a:lstStyle>
          <a:p>
            <a:pPr lvl="0"/>
            <a:r>
              <a:rPr lang="en-US" smtClean="0"/>
              <a:t>Click to edit Master text styles</a:t>
            </a:r>
          </a:p>
        </p:txBody>
      </p:sp>
      <p:sp>
        <p:nvSpPr>
          <p:cNvPr id="7" name="Content Placeholder 6"/>
          <p:cNvSpPr>
            <a:spLocks noGrp="1"/>
          </p:cNvSpPr>
          <p:nvPr>
            <p:ph sz="quarter" idx="12"/>
          </p:nvPr>
        </p:nvSpPr>
        <p:spPr>
          <a:xfrm>
            <a:off x="6238200" y="3030538"/>
            <a:ext cx="3731300" cy="37800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8"/>
          <p:cNvSpPr>
            <a:spLocks noGrp="1"/>
          </p:cNvSpPr>
          <p:nvPr>
            <p:ph sz="quarter" idx="13"/>
          </p:nvPr>
        </p:nvSpPr>
        <p:spPr>
          <a:xfrm>
            <a:off x="2282826" y="3030538"/>
            <a:ext cx="3744000" cy="378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3 Col layout">
    <p:spTree>
      <p:nvGrpSpPr>
        <p:cNvPr id="1" name=""/>
        <p:cNvGrpSpPr/>
        <p:nvPr/>
      </p:nvGrpSpPr>
      <p:grpSpPr>
        <a:xfrm>
          <a:off x="0" y="0"/>
          <a:ext cx="0" cy="0"/>
          <a:chOff x="0" y="0"/>
          <a:chExt cx="0" cy="0"/>
        </a:xfrm>
      </p:grpSpPr>
      <p:sp>
        <p:nvSpPr>
          <p:cNvPr id="2" name="Title 1"/>
          <p:cNvSpPr>
            <a:spLocks noGrp="1"/>
          </p:cNvSpPr>
          <p:nvPr>
            <p:ph type="title"/>
          </p:nvPr>
        </p:nvSpPr>
        <p:spPr>
          <a:xfrm>
            <a:off x="715963" y="1333500"/>
            <a:ext cx="9252000" cy="576263"/>
          </a:xfrm>
        </p:spPr>
        <p:txBody>
          <a:bodyPr>
            <a:noAutofit/>
          </a:bodyPr>
          <a:lstStyle/>
          <a:p>
            <a:r>
              <a:rPr lang="en-US" smtClean="0"/>
              <a:t>Click to edit Master title style</a:t>
            </a:r>
            <a:endParaRPr lang="en-GB"/>
          </a:p>
        </p:txBody>
      </p:sp>
      <p:sp>
        <p:nvSpPr>
          <p:cNvPr id="6" name="Text Placeholder 5"/>
          <p:cNvSpPr>
            <a:spLocks noGrp="1"/>
          </p:cNvSpPr>
          <p:nvPr>
            <p:ph type="body" sz="quarter" idx="11"/>
          </p:nvPr>
        </p:nvSpPr>
        <p:spPr>
          <a:xfrm>
            <a:off x="715963" y="1909763"/>
            <a:ext cx="9252000" cy="1008000"/>
          </a:xfrm>
        </p:spPr>
        <p:txBody>
          <a:bodyPr>
            <a:noAutofit/>
          </a:bodyPr>
          <a:lstStyle>
            <a:lvl1pPr>
              <a:defRPr sz="2000"/>
            </a:lvl1pPr>
          </a:lstStyle>
          <a:p>
            <a:pPr lvl="0"/>
            <a:r>
              <a:rPr lang="en-US" smtClean="0"/>
              <a:t>Click to edit Master text styles</a:t>
            </a:r>
          </a:p>
        </p:txBody>
      </p:sp>
      <p:sp>
        <p:nvSpPr>
          <p:cNvPr id="7" name="Content Placeholder 6"/>
          <p:cNvSpPr>
            <a:spLocks noGrp="1"/>
          </p:cNvSpPr>
          <p:nvPr>
            <p:ph sz="quarter" idx="12"/>
          </p:nvPr>
        </p:nvSpPr>
        <p:spPr>
          <a:xfrm>
            <a:off x="3857731" y="3030538"/>
            <a:ext cx="2970000" cy="37800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8"/>
          <p:cNvSpPr>
            <a:spLocks noGrp="1"/>
          </p:cNvSpPr>
          <p:nvPr>
            <p:ph sz="quarter" idx="13"/>
          </p:nvPr>
        </p:nvSpPr>
        <p:spPr>
          <a:xfrm>
            <a:off x="715962" y="3030538"/>
            <a:ext cx="2970000" cy="378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9"/>
          <p:cNvSpPr>
            <a:spLocks noGrp="1"/>
          </p:cNvSpPr>
          <p:nvPr>
            <p:ph sz="quarter" idx="14"/>
          </p:nvPr>
        </p:nvSpPr>
        <p:spPr>
          <a:xfrm>
            <a:off x="6999500" y="3030538"/>
            <a:ext cx="2970000" cy="378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4 Col layout">
    <p:spTree>
      <p:nvGrpSpPr>
        <p:cNvPr id="1" name=""/>
        <p:cNvGrpSpPr/>
        <p:nvPr/>
      </p:nvGrpSpPr>
      <p:grpSpPr>
        <a:xfrm>
          <a:off x="0" y="0"/>
          <a:ext cx="0" cy="0"/>
          <a:chOff x="0" y="0"/>
          <a:chExt cx="0" cy="0"/>
        </a:xfrm>
      </p:grpSpPr>
      <p:sp>
        <p:nvSpPr>
          <p:cNvPr id="2" name="Title 1"/>
          <p:cNvSpPr>
            <a:spLocks noGrp="1"/>
          </p:cNvSpPr>
          <p:nvPr>
            <p:ph type="title"/>
          </p:nvPr>
        </p:nvSpPr>
        <p:spPr>
          <a:xfrm>
            <a:off x="715963" y="1333500"/>
            <a:ext cx="9252000" cy="576263"/>
          </a:xfrm>
        </p:spPr>
        <p:txBody>
          <a:bodyPr>
            <a:noAutofit/>
          </a:bodyPr>
          <a:lstStyle/>
          <a:p>
            <a:r>
              <a:rPr lang="en-US" smtClean="0"/>
              <a:t>Click to edit Master title style</a:t>
            </a:r>
            <a:endParaRPr lang="en-GB"/>
          </a:p>
        </p:txBody>
      </p:sp>
      <p:sp>
        <p:nvSpPr>
          <p:cNvPr id="6" name="Text Placeholder 5"/>
          <p:cNvSpPr>
            <a:spLocks noGrp="1"/>
          </p:cNvSpPr>
          <p:nvPr>
            <p:ph type="body" sz="quarter" idx="11"/>
          </p:nvPr>
        </p:nvSpPr>
        <p:spPr>
          <a:xfrm>
            <a:off x="715963" y="1909763"/>
            <a:ext cx="9252000" cy="1008000"/>
          </a:xfrm>
        </p:spPr>
        <p:txBody>
          <a:bodyPr>
            <a:noAutofit/>
          </a:bodyPr>
          <a:lstStyle>
            <a:lvl1pPr>
              <a:defRPr sz="2000"/>
            </a:lvl1pPr>
          </a:lstStyle>
          <a:p>
            <a:pPr lvl="0"/>
            <a:r>
              <a:rPr lang="en-US" smtClean="0"/>
              <a:t>Click to edit Master text styles</a:t>
            </a:r>
          </a:p>
        </p:txBody>
      </p:sp>
      <p:sp>
        <p:nvSpPr>
          <p:cNvPr id="7" name="Content Placeholder 6"/>
          <p:cNvSpPr>
            <a:spLocks noGrp="1"/>
          </p:cNvSpPr>
          <p:nvPr>
            <p:ph sz="quarter" idx="12"/>
          </p:nvPr>
        </p:nvSpPr>
        <p:spPr>
          <a:xfrm>
            <a:off x="3074475" y="3030537"/>
            <a:ext cx="2178000" cy="38124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8"/>
          <p:cNvSpPr>
            <a:spLocks noGrp="1"/>
          </p:cNvSpPr>
          <p:nvPr>
            <p:ph sz="quarter" idx="13"/>
          </p:nvPr>
        </p:nvSpPr>
        <p:spPr>
          <a:xfrm>
            <a:off x="715963" y="3030537"/>
            <a:ext cx="2178000" cy="381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9"/>
          <p:cNvSpPr>
            <a:spLocks noGrp="1"/>
          </p:cNvSpPr>
          <p:nvPr>
            <p:ph sz="quarter" idx="14"/>
          </p:nvPr>
        </p:nvSpPr>
        <p:spPr>
          <a:xfrm>
            <a:off x="5432987" y="3030537"/>
            <a:ext cx="2178000" cy="381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Content Placeholder 14"/>
          <p:cNvSpPr>
            <a:spLocks noGrp="1"/>
          </p:cNvSpPr>
          <p:nvPr>
            <p:ph sz="quarter" idx="15"/>
          </p:nvPr>
        </p:nvSpPr>
        <p:spPr>
          <a:xfrm>
            <a:off x="7791500" y="3030537"/>
            <a:ext cx="2178000" cy="381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5 Col layout">
    <p:spTree>
      <p:nvGrpSpPr>
        <p:cNvPr id="1" name=""/>
        <p:cNvGrpSpPr/>
        <p:nvPr/>
      </p:nvGrpSpPr>
      <p:grpSpPr>
        <a:xfrm>
          <a:off x="0" y="0"/>
          <a:ext cx="0" cy="0"/>
          <a:chOff x="0" y="0"/>
          <a:chExt cx="0" cy="0"/>
        </a:xfrm>
      </p:grpSpPr>
      <p:sp>
        <p:nvSpPr>
          <p:cNvPr id="2" name="Title 1"/>
          <p:cNvSpPr>
            <a:spLocks noGrp="1"/>
          </p:cNvSpPr>
          <p:nvPr>
            <p:ph type="title"/>
          </p:nvPr>
        </p:nvSpPr>
        <p:spPr>
          <a:xfrm>
            <a:off x="715963" y="1333500"/>
            <a:ext cx="9252000" cy="576263"/>
          </a:xfrm>
        </p:spPr>
        <p:txBody>
          <a:bodyPr>
            <a:noAutofit/>
          </a:bodyPr>
          <a:lstStyle/>
          <a:p>
            <a:r>
              <a:rPr lang="en-US" smtClean="0"/>
              <a:t>Click to edit Master title style</a:t>
            </a:r>
            <a:endParaRPr lang="en-GB"/>
          </a:p>
        </p:txBody>
      </p:sp>
      <p:sp>
        <p:nvSpPr>
          <p:cNvPr id="6" name="Text Placeholder 5"/>
          <p:cNvSpPr>
            <a:spLocks noGrp="1"/>
          </p:cNvSpPr>
          <p:nvPr>
            <p:ph type="body" sz="quarter" idx="11"/>
          </p:nvPr>
        </p:nvSpPr>
        <p:spPr>
          <a:xfrm>
            <a:off x="715963" y="1909763"/>
            <a:ext cx="9252000" cy="1008000"/>
          </a:xfrm>
        </p:spPr>
        <p:txBody>
          <a:bodyPr>
            <a:noAutofit/>
          </a:bodyPr>
          <a:lstStyle>
            <a:lvl1pPr>
              <a:defRPr sz="2000"/>
            </a:lvl1pPr>
          </a:lstStyle>
          <a:p>
            <a:pPr lvl="0"/>
            <a:r>
              <a:rPr lang="en-US" smtClean="0"/>
              <a:t>Click to edit Master text styles</a:t>
            </a:r>
          </a:p>
        </p:txBody>
      </p:sp>
      <p:sp>
        <p:nvSpPr>
          <p:cNvPr id="7" name="Content Placeholder 6"/>
          <p:cNvSpPr>
            <a:spLocks noGrp="1"/>
          </p:cNvSpPr>
          <p:nvPr>
            <p:ph sz="quarter" idx="12"/>
          </p:nvPr>
        </p:nvSpPr>
        <p:spPr>
          <a:xfrm>
            <a:off x="2606347" y="3030537"/>
            <a:ext cx="1692000" cy="38124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8"/>
          <p:cNvSpPr>
            <a:spLocks noGrp="1"/>
          </p:cNvSpPr>
          <p:nvPr>
            <p:ph sz="quarter" idx="13"/>
          </p:nvPr>
        </p:nvSpPr>
        <p:spPr>
          <a:xfrm>
            <a:off x="715963" y="3030537"/>
            <a:ext cx="1692000" cy="381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Content Placeholder 9"/>
          <p:cNvSpPr>
            <a:spLocks noGrp="1"/>
          </p:cNvSpPr>
          <p:nvPr>
            <p:ph sz="quarter" idx="14"/>
          </p:nvPr>
        </p:nvSpPr>
        <p:spPr>
          <a:xfrm>
            <a:off x="4496731" y="3030537"/>
            <a:ext cx="1692000" cy="381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Content Placeholder 14"/>
          <p:cNvSpPr>
            <a:spLocks noGrp="1"/>
          </p:cNvSpPr>
          <p:nvPr>
            <p:ph sz="quarter" idx="15"/>
          </p:nvPr>
        </p:nvSpPr>
        <p:spPr>
          <a:xfrm>
            <a:off x="6387115" y="3030537"/>
            <a:ext cx="1692000" cy="381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Content Placeholder 10"/>
          <p:cNvSpPr>
            <a:spLocks noGrp="1"/>
          </p:cNvSpPr>
          <p:nvPr>
            <p:ph sz="quarter" idx="16"/>
          </p:nvPr>
        </p:nvSpPr>
        <p:spPr>
          <a:xfrm>
            <a:off x="8277500" y="3030537"/>
            <a:ext cx="1692000" cy="381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6 Col layout">
    <p:spTree>
      <p:nvGrpSpPr>
        <p:cNvPr id="1" name=""/>
        <p:cNvGrpSpPr/>
        <p:nvPr/>
      </p:nvGrpSpPr>
      <p:grpSpPr>
        <a:xfrm>
          <a:off x="0" y="0"/>
          <a:ext cx="0" cy="0"/>
          <a:chOff x="0" y="0"/>
          <a:chExt cx="0" cy="0"/>
        </a:xfrm>
      </p:grpSpPr>
      <p:sp>
        <p:nvSpPr>
          <p:cNvPr id="2" name="Title 1"/>
          <p:cNvSpPr>
            <a:spLocks noGrp="1"/>
          </p:cNvSpPr>
          <p:nvPr>
            <p:ph type="title"/>
          </p:nvPr>
        </p:nvSpPr>
        <p:spPr>
          <a:xfrm>
            <a:off x="715963" y="1333500"/>
            <a:ext cx="9252000" cy="576263"/>
          </a:xfrm>
        </p:spPr>
        <p:txBody>
          <a:bodyPr>
            <a:noAutofit/>
          </a:bodyPr>
          <a:lstStyle/>
          <a:p>
            <a:r>
              <a:rPr lang="en-US" smtClean="0"/>
              <a:t>Click to edit Master title style</a:t>
            </a:r>
            <a:endParaRPr lang="en-GB"/>
          </a:p>
        </p:txBody>
      </p:sp>
      <p:sp>
        <p:nvSpPr>
          <p:cNvPr id="6" name="Text Placeholder 5"/>
          <p:cNvSpPr>
            <a:spLocks noGrp="1"/>
          </p:cNvSpPr>
          <p:nvPr>
            <p:ph type="body" sz="quarter" idx="11"/>
          </p:nvPr>
        </p:nvSpPr>
        <p:spPr>
          <a:xfrm>
            <a:off x="715963" y="1909763"/>
            <a:ext cx="9252000" cy="1008000"/>
          </a:xfrm>
        </p:spPr>
        <p:txBody>
          <a:bodyPr>
            <a:noAutofit/>
          </a:bodyPr>
          <a:lstStyle>
            <a:lvl1pPr>
              <a:defRPr sz="2000"/>
            </a:lvl1pPr>
          </a:lstStyle>
          <a:p>
            <a:pPr lvl="0"/>
            <a:r>
              <a:rPr lang="en-US" smtClean="0"/>
              <a:t>Click to edit Master text styles</a:t>
            </a:r>
          </a:p>
        </p:txBody>
      </p:sp>
      <p:sp>
        <p:nvSpPr>
          <p:cNvPr id="7" name="Content Placeholder 6"/>
          <p:cNvSpPr>
            <a:spLocks noGrp="1"/>
          </p:cNvSpPr>
          <p:nvPr>
            <p:ph sz="quarter" idx="12"/>
          </p:nvPr>
        </p:nvSpPr>
        <p:spPr>
          <a:xfrm>
            <a:off x="2285563" y="3030537"/>
            <a:ext cx="1404000" cy="3780000"/>
          </a:xfrm>
        </p:spPr>
        <p:txBody>
          <a:bodyPr>
            <a:noAutofit/>
          </a:bodyPr>
          <a:lstStyle>
            <a:lvl1pP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8"/>
          <p:cNvSpPr>
            <a:spLocks noGrp="1"/>
          </p:cNvSpPr>
          <p:nvPr>
            <p:ph sz="quarter" idx="13"/>
          </p:nvPr>
        </p:nvSpPr>
        <p:spPr>
          <a:xfrm>
            <a:off x="715963" y="3030537"/>
            <a:ext cx="1404000" cy="378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9"/>
          <p:cNvSpPr>
            <a:spLocks noGrp="1"/>
          </p:cNvSpPr>
          <p:nvPr>
            <p:ph sz="quarter" idx="14"/>
          </p:nvPr>
        </p:nvSpPr>
        <p:spPr>
          <a:xfrm>
            <a:off x="3855163" y="3030537"/>
            <a:ext cx="1404000" cy="378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Content Placeholder 14"/>
          <p:cNvSpPr>
            <a:spLocks noGrp="1"/>
          </p:cNvSpPr>
          <p:nvPr>
            <p:ph sz="quarter" idx="15"/>
          </p:nvPr>
        </p:nvSpPr>
        <p:spPr>
          <a:xfrm>
            <a:off x="5424763" y="3030537"/>
            <a:ext cx="1404000" cy="378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Content Placeholder 10"/>
          <p:cNvSpPr>
            <a:spLocks noGrp="1"/>
          </p:cNvSpPr>
          <p:nvPr>
            <p:ph sz="quarter" idx="16"/>
          </p:nvPr>
        </p:nvSpPr>
        <p:spPr>
          <a:xfrm>
            <a:off x="6994363" y="3030537"/>
            <a:ext cx="1404000" cy="378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Content Placeholder 12"/>
          <p:cNvSpPr>
            <a:spLocks noGrp="1"/>
          </p:cNvSpPr>
          <p:nvPr>
            <p:ph sz="quarter" idx="17"/>
          </p:nvPr>
        </p:nvSpPr>
        <p:spPr>
          <a:xfrm>
            <a:off x="8563963" y="3030537"/>
            <a:ext cx="1404000" cy="378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Q-Heading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Q-Title slide1">
    <p:spTree>
      <p:nvGrpSpPr>
        <p:cNvPr id="1" name=""/>
        <p:cNvGrpSpPr/>
        <p:nvPr/>
      </p:nvGrpSpPr>
      <p:grpSpPr>
        <a:xfrm>
          <a:off x="0" y="0"/>
          <a:ext cx="0" cy="0"/>
          <a:chOff x="0" y="0"/>
          <a:chExt cx="0" cy="0"/>
        </a:xfrm>
      </p:grpSpPr>
      <p:sp>
        <p:nvSpPr>
          <p:cNvPr id="18" name="Rectangle 17"/>
          <p:cNvSpPr/>
          <p:nvPr userDrawn="1"/>
        </p:nvSpPr>
        <p:spPr>
          <a:xfrm>
            <a:off x="177800" y="180975"/>
            <a:ext cx="10332000" cy="4824586"/>
          </a:xfrm>
          <a:prstGeom prst="rect">
            <a:avLst/>
          </a:prstGeom>
          <a:solidFill>
            <a:schemeClr val="accent5">
              <a:lumMod val="10000"/>
              <a:lumOff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408085" rtl="0" fontAlgn="base">
              <a:lnSpc>
                <a:spcPct val="114000"/>
              </a:lnSpc>
              <a:spcBef>
                <a:spcPct val="0"/>
              </a:spcBef>
              <a:spcAft>
                <a:spcPct val="0"/>
              </a:spcAft>
              <a:defRPr/>
            </a:pPr>
            <a:endParaRPr lang="en-GB" sz="1400" kern="1200" dirty="0" smtClean="0">
              <a:solidFill>
                <a:schemeClr val="lt1"/>
              </a:solidFill>
              <a:latin typeface="Arial" pitchFamily="34" charset="0"/>
              <a:ea typeface="+mn-ea"/>
              <a:cs typeface="Arial" pitchFamily="34" charset="0"/>
            </a:endParaRPr>
          </a:p>
        </p:txBody>
      </p:sp>
      <p:sp>
        <p:nvSpPr>
          <p:cNvPr id="13" name="Rectangle 12"/>
          <p:cNvSpPr/>
          <p:nvPr userDrawn="1"/>
        </p:nvSpPr>
        <p:spPr>
          <a:xfrm>
            <a:off x="0" y="6841765"/>
            <a:ext cx="10688638" cy="72108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 name="Rectangle 2"/>
          <p:cNvSpPr/>
          <p:nvPr userDrawn="1"/>
        </p:nvSpPr>
        <p:spPr>
          <a:xfrm>
            <a:off x="177800" y="5003688"/>
            <a:ext cx="10332000" cy="1843200"/>
          </a:xfrm>
          <a:prstGeom prst="rect">
            <a:avLst/>
          </a:prstGeom>
          <a:solidFill>
            <a:schemeClr val="accent5">
              <a:lumMod val="75000"/>
              <a:lumOff val="25000"/>
            </a:schemeClr>
          </a:solidFill>
          <a:ln w="3175">
            <a:noFill/>
          </a:ln>
          <a:effectLst/>
        </p:spPr>
        <p:txBody>
          <a:bodyPr wrap="square" lIns="72000" tIns="72000" rIns="72000" bIns="72000" rtlCol="0" anchor="ctr">
            <a:noAutofit/>
          </a:bodyPr>
          <a:lstStyle/>
          <a:p>
            <a:pPr algn="ctr" defTabSz="1408085" rtl="0" fontAlgn="auto">
              <a:lnSpc>
                <a:spcPct val="114000"/>
              </a:lnSpc>
              <a:spcBef>
                <a:spcPts val="0"/>
              </a:spcBef>
              <a:spcAft>
                <a:spcPts val="0"/>
              </a:spcAft>
              <a:defRPr/>
            </a:pPr>
            <a:endParaRPr lang="en-GB" sz="1000" kern="0" dirty="0" smtClean="0">
              <a:solidFill>
                <a:prstClr val="white"/>
              </a:solidFill>
              <a:latin typeface="Arial" panose="020B0604020202020204" pitchFamily="34" charset="0"/>
              <a:ea typeface="Geneva" pitchFamily="-107" charset="-128"/>
              <a:cs typeface="Arial" panose="020B0604020202020204" pitchFamily="34" charset="0"/>
            </a:endParaRPr>
          </a:p>
        </p:txBody>
      </p:sp>
      <p:pic>
        <p:nvPicPr>
          <p:cNvPr id="6" name="Picture 5" descr="Logo_quadrangle.png"/>
          <p:cNvPicPr>
            <a:picLocks noChangeAspect="1"/>
          </p:cNvPicPr>
          <p:nvPr userDrawn="1"/>
        </p:nvPicPr>
        <p:blipFill>
          <a:blip r:embed="rId2" cstate="print"/>
          <a:stretch>
            <a:fillRect/>
          </a:stretch>
        </p:blipFill>
        <p:spPr>
          <a:xfrm>
            <a:off x="745958" y="7039075"/>
            <a:ext cx="1643562" cy="276621"/>
          </a:xfrm>
          <a:prstGeom prst="rect">
            <a:avLst/>
          </a:prstGeom>
          <a:noFill/>
          <a:ln>
            <a:noFill/>
          </a:ln>
        </p:spPr>
      </p:pic>
      <p:sp>
        <p:nvSpPr>
          <p:cNvPr id="7" name="TextBox 6"/>
          <p:cNvSpPr txBox="1"/>
          <p:nvPr userDrawn="1"/>
        </p:nvSpPr>
        <p:spPr>
          <a:xfrm>
            <a:off x="8611743" y="6483350"/>
            <a:ext cx="2076895" cy="321740"/>
          </a:xfrm>
          <a:prstGeom prst="rect">
            <a:avLst/>
          </a:prstGeom>
          <a:noFill/>
        </p:spPr>
        <p:txBody>
          <a:bodyPr wrap="square" lIns="0" tIns="0" rIns="0" bIns="0" rtlCol="0" anchor="ctr">
            <a:noAutofit/>
          </a:bodyPr>
          <a:lstStyle/>
          <a:p>
            <a:r>
              <a:rPr lang="en-GB" sz="800" kern="0" smtClean="0">
                <a:solidFill>
                  <a:schemeClr val="bg1"/>
                </a:solidFill>
                <a:latin typeface="Arial" pitchFamily="34" charset="0"/>
                <a:cs typeface="Arial" pitchFamily="34" charset="0"/>
              </a:rPr>
              <a:t>© Quadrangle 2016 INTERNAL</a:t>
            </a:r>
          </a:p>
        </p:txBody>
      </p:sp>
      <p:grpSp>
        <p:nvGrpSpPr>
          <p:cNvPr id="2" name="Group 15"/>
          <p:cNvGrpSpPr/>
          <p:nvPr userDrawn="1"/>
        </p:nvGrpSpPr>
        <p:grpSpPr>
          <a:xfrm>
            <a:off x="8594126" y="7005162"/>
            <a:ext cx="1449913" cy="359467"/>
            <a:chOff x="4656486" y="6410704"/>
            <a:chExt cx="4647186" cy="1152146"/>
          </a:xfrm>
        </p:grpSpPr>
        <p:pic>
          <p:nvPicPr>
            <p:cNvPr id="9" name="Picture 8" descr="Acumen 2013.png"/>
            <p:cNvPicPr>
              <a:picLocks noChangeAspect="1"/>
            </p:cNvPicPr>
            <p:nvPr/>
          </p:nvPicPr>
          <p:blipFill>
            <a:blip r:embed="rId3" cstate="print"/>
            <a:stretch>
              <a:fillRect/>
            </a:stretch>
          </p:blipFill>
          <p:spPr>
            <a:xfrm>
              <a:off x="5821499" y="6410704"/>
              <a:ext cx="1152146" cy="1152146"/>
            </a:xfrm>
            <a:prstGeom prst="rect">
              <a:avLst/>
            </a:prstGeom>
          </p:spPr>
        </p:pic>
        <p:pic>
          <p:nvPicPr>
            <p:cNvPr id="10" name="Picture 9" descr="Acumen 2015.png"/>
            <p:cNvPicPr>
              <a:picLocks noChangeAspect="1"/>
            </p:cNvPicPr>
            <p:nvPr/>
          </p:nvPicPr>
          <p:blipFill>
            <a:blip r:embed="rId4" cstate="print"/>
            <a:stretch>
              <a:fillRect/>
            </a:stretch>
          </p:blipFill>
          <p:spPr>
            <a:xfrm>
              <a:off x="6986512" y="6410704"/>
              <a:ext cx="1152146" cy="1152146"/>
            </a:xfrm>
            <a:prstGeom prst="rect">
              <a:avLst/>
            </a:prstGeom>
          </p:spPr>
        </p:pic>
        <p:pic>
          <p:nvPicPr>
            <p:cNvPr id="11" name="Picture 10" descr="Acumen 2011.png"/>
            <p:cNvPicPr>
              <a:picLocks noChangeAspect="1"/>
            </p:cNvPicPr>
            <p:nvPr/>
          </p:nvPicPr>
          <p:blipFill>
            <a:blip r:embed="rId5" cstate="print"/>
            <a:stretch>
              <a:fillRect/>
            </a:stretch>
          </p:blipFill>
          <p:spPr>
            <a:xfrm>
              <a:off x="4656486" y="6410704"/>
              <a:ext cx="1152146" cy="1152146"/>
            </a:xfrm>
            <a:prstGeom prst="rect">
              <a:avLst/>
            </a:prstGeom>
          </p:spPr>
        </p:pic>
        <p:pic>
          <p:nvPicPr>
            <p:cNvPr id="12" name="Picture 11" descr="Agency of year 2015.png"/>
            <p:cNvPicPr>
              <a:picLocks noChangeAspect="1"/>
            </p:cNvPicPr>
            <p:nvPr/>
          </p:nvPicPr>
          <p:blipFill>
            <a:blip r:embed="rId6" cstate="print"/>
            <a:stretch>
              <a:fillRect/>
            </a:stretch>
          </p:blipFill>
          <p:spPr>
            <a:xfrm>
              <a:off x="8151526" y="6410704"/>
              <a:ext cx="1152146" cy="1152146"/>
            </a:xfrm>
            <a:prstGeom prst="rect">
              <a:avLst/>
            </a:prstGeom>
          </p:spPr>
        </p:pic>
      </p:grpSp>
      <p:sp>
        <p:nvSpPr>
          <p:cNvPr id="15" name="Text Placeholder 14"/>
          <p:cNvSpPr>
            <a:spLocks noGrp="1"/>
          </p:cNvSpPr>
          <p:nvPr>
            <p:ph type="body" sz="quarter" idx="10" hasCustomPrompt="1"/>
          </p:nvPr>
        </p:nvSpPr>
        <p:spPr>
          <a:xfrm>
            <a:off x="715963" y="5221585"/>
            <a:ext cx="9180512" cy="432048"/>
          </a:xfrm>
        </p:spPr>
        <p:txBody>
          <a:bodyPr/>
          <a:lstStyle>
            <a:lvl1pPr>
              <a:defRPr sz="2400" baseline="0">
                <a:solidFill>
                  <a:schemeClr val="bg1"/>
                </a:solidFill>
              </a:defRPr>
            </a:lvl1pPr>
          </a:lstStyle>
          <a:p>
            <a:pPr lvl="0"/>
            <a:r>
              <a:rPr lang="en-US" smtClean="0"/>
              <a:t>Insert presentation title</a:t>
            </a:r>
            <a:endParaRPr lang="en-US" dirty="0" smtClean="0"/>
          </a:p>
        </p:txBody>
      </p:sp>
      <p:sp>
        <p:nvSpPr>
          <p:cNvPr id="17" name="Text Placeholder 16"/>
          <p:cNvSpPr>
            <a:spLocks noGrp="1"/>
          </p:cNvSpPr>
          <p:nvPr>
            <p:ph type="body" sz="quarter" idx="11" hasCustomPrompt="1"/>
          </p:nvPr>
        </p:nvSpPr>
        <p:spPr>
          <a:xfrm>
            <a:off x="715963" y="5689600"/>
            <a:ext cx="4537075" cy="395288"/>
          </a:xfrm>
        </p:spPr>
        <p:txBody>
          <a:bodyPr/>
          <a:lstStyle>
            <a:lvl1pPr>
              <a:defRPr sz="1800">
                <a:solidFill>
                  <a:schemeClr val="bg1"/>
                </a:solidFill>
              </a:defRPr>
            </a:lvl1pPr>
          </a:lstStyle>
          <a:p>
            <a:pPr lvl="0"/>
            <a:r>
              <a:rPr lang="en-US" dirty="0" smtClean="0"/>
              <a:t>DD.MM.YY</a:t>
            </a:r>
          </a:p>
        </p:txBody>
      </p:sp>
      <p:sp>
        <p:nvSpPr>
          <p:cNvPr id="19" name="Text Placeholder 18"/>
          <p:cNvSpPr>
            <a:spLocks noGrp="1"/>
          </p:cNvSpPr>
          <p:nvPr>
            <p:ph type="body" sz="quarter" idx="12" hasCustomPrompt="1"/>
          </p:nvPr>
        </p:nvSpPr>
        <p:spPr>
          <a:xfrm>
            <a:off x="715963" y="6301705"/>
            <a:ext cx="4537075" cy="540420"/>
          </a:xfrm>
        </p:spPr>
        <p:txBody>
          <a:bodyPr/>
          <a:lstStyle>
            <a:lvl1pPr>
              <a:spcAft>
                <a:spcPts val="0"/>
              </a:spcAft>
              <a:defRPr sz="1600" baseline="0">
                <a:solidFill>
                  <a:schemeClr val="bg1"/>
                </a:solidFill>
              </a:defRPr>
            </a:lvl1pPr>
          </a:lstStyle>
          <a:p>
            <a:pPr lvl="0"/>
            <a:r>
              <a:rPr lang="en-US" smtClean="0"/>
              <a:t>Prepared for &lt;insert name&gt;</a:t>
            </a:r>
          </a:p>
          <a:p>
            <a:pPr lvl="0"/>
            <a:r>
              <a:rPr lang="en-US" smtClean="0"/>
              <a:t>By &lt;insert name&gt;</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5018" y="309849"/>
            <a:ext cx="9736681" cy="635490"/>
          </a:xfr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2" descr="http://zoltangabor.com/wp-content/uploads/2013/10/IMG_3774_LR_small.jpg"/>
          <p:cNvPicPr>
            <a:picLocks noChangeAspect="1" noChangeArrowheads="1"/>
          </p:cNvPicPr>
          <p:nvPr userDrawn="1"/>
        </p:nvPicPr>
        <p:blipFill>
          <a:blip r:embed="rId2" cstate="print">
            <a:lum contrast="20000"/>
          </a:blip>
          <a:srcRect r="-295"/>
          <a:stretch>
            <a:fillRect/>
          </a:stretch>
        </p:blipFill>
        <p:spPr bwMode="auto">
          <a:xfrm>
            <a:off x="180975" y="180975"/>
            <a:ext cx="10357200" cy="6670470"/>
          </a:xfrm>
          <a:prstGeom prst="rect">
            <a:avLst/>
          </a:prstGeom>
          <a:noFill/>
        </p:spPr>
      </p:pic>
      <p:sp>
        <p:nvSpPr>
          <p:cNvPr id="3" name="TextBox 2"/>
          <p:cNvSpPr txBox="1"/>
          <p:nvPr userDrawn="1"/>
        </p:nvSpPr>
        <p:spPr>
          <a:xfrm>
            <a:off x="749300" y="5683976"/>
            <a:ext cx="2312987" cy="1156244"/>
          </a:xfrm>
          <a:prstGeom prst="rect">
            <a:avLst/>
          </a:prstGeom>
          <a:noFill/>
        </p:spPr>
        <p:txBody>
          <a:bodyPr wrap="square" lIns="0" tIns="0" rIns="0" bIns="0" rtlCol="0" anchor="t">
            <a:noAutofit/>
          </a:bodyPr>
          <a:lstStyle/>
          <a:p>
            <a:pPr marL="0" marR="0" lvl="0" indent="0" defTabSz="457200" eaLnBrk="1" fontAlgn="auto" latinLnBrk="0" hangingPunct="1">
              <a:lnSpc>
                <a:spcPct val="100000"/>
              </a:lnSpc>
              <a:spcBef>
                <a:spcPts val="0"/>
              </a:spcBef>
              <a:spcAft>
                <a:spcPts val="0"/>
              </a:spcAft>
              <a:buClrTx/>
              <a:buSzTx/>
              <a:buFontTx/>
              <a:buNone/>
              <a:tabLst/>
              <a:defRPr/>
            </a:pPr>
            <a:r>
              <a:rPr lang="en-GB" sz="1050" kern="0" smtClean="0">
                <a:solidFill>
                  <a:schemeClr val="bg1"/>
                </a:solidFill>
                <a:latin typeface="Arial"/>
                <a:cs typeface="Arial"/>
              </a:rPr>
              <a:t>Quadrangle Research Group</a:t>
            </a:r>
          </a:p>
          <a:p>
            <a:pPr marL="0" marR="0" lvl="0" indent="0" defTabSz="457200" eaLnBrk="1" fontAlgn="auto" latinLnBrk="0" hangingPunct="1">
              <a:lnSpc>
                <a:spcPct val="100000"/>
              </a:lnSpc>
              <a:spcBef>
                <a:spcPts val="0"/>
              </a:spcBef>
              <a:spcAft>
                <a:spcPts val="0"/>
              </a:spcAft>
              <a:buClrTx/>
              <a:buSzTx/>
              <a:buFontTx/>
              <a:buNone/>
              <a:tabLst/>
              <a:defRPr/>
            </a:pPr>
            <a:r>
              <a:rPr lang="en-GB" sz="1050" kern="0" smtClean="0">
                <a:solidFill>
                  <a:schemeClr val="bg1"/>
                </a:solidFill>
                <a:latin typeface="Arial"/>
                <a:cs typeface="Arial"/>
              </a:rPr>
              <a:t>The Butlers Wharf Building</a:t>
            </a:r>
          </a:p>
          <a:p>
            <a:pPr marL="0" marR="0" lvl="0" indent="0" defTabSz="457200" eaLnBrk="1" fontAlgn="auto" latinLnBrk="0" hangingPunct="1">
              <a:lnSpc>
                <a:spcPct val="100000"/>
              </a:lnSpc>
              <a:spcBef>
                <a:spcPts val="0"/>
              </a:spcBef>
              <a:spcAft>
                <a:spcPts val="0"/>
              </a:spcAft>
              <a:buClrTx/>
              <a:buSzTx/>
              <a:buFontTx/>
              <a:buNone/>
              <a:tabLst/>
              <a:defRPr/>
            </a:pPr>
            <a:r>
              <a:rPr lang="en-GB" sz="1050" kern="0" smtClean="0">
                <a:solidFill>
                  <a:schemeClr val="bg1"/>
                </a:solidFill>
                <a:latin typeface="Arial"/>
                <a:cs typeface="Arial"/>
              </a:rPr>
              <a:t>36 Shad Thames</a:t>
            </a:r>
          </a:p>
          <a:p>
            <a:pPr marL="0" marR="0" lvl="0" indent="0" defTabSz="457200" eaLnBrk="1" fontAlgn="auto" latinLnBrk="0" hangingPunct="1">
              <a:lnSpc>
                <a:spcPct val="100000"/>
              </a:lnSpc>
              <a:spcBef>
                <a:spcPts val="0"/>
              </a:spcBef>
              <a:spcAft>
                <a:spcPts val="600"/>
              </a:spcAft>
              <a:buClrTx/>
              <a:buSzTx/>
              <a:buFontTx/>
              <a:buNone/>
              <a:tabLst/>
              <a:defRPr/>
            </a:pPr>
            <a:r>
              <a:rPr lang="en-GB" sz="1050" kern="0" smtClean="0">
                <a:solidFill>
                  <a:schemeClr val="bg1"/>
                </a:solidFill>
                <a:latin typeface="Arial"/>
                <a:cs typeface="Arial"/>
              </a:rPr>
              <a:t>London  SE1 2YE</a:t>
            </a:r>
          </a:p>
          <a:p>
            <a:pPr marL="0" marR="0" lvl="0" indent="0" defTabSz="457200" eaLnBrk="1" fontAlgn="auto" latinLnBrk="0" hangingPunct="1">
              <a:lnSpc>
                <a:spcPct val="100000"/>
              </a:lnSpc>
              <a:spcBef>
                <a:spcPts val="0"/>
              </a:spcBef>
              <a:spcAft>
                <a:spcPts val="0"/>
              </a:spcAft>
              <a:buClrTx/>
              <a:buSzTx/>
              <a:buFontTx/>
              <a:buNone/>
              <a:tabLst/>
              <a:defRPr/>
            </a:pPr>
            <a:r>
              <a:rPr lang="en-GB" sz="1050" kern="0" smtClean="0">
                <a:solidFill>
                  <a:schemeClr val="bg1"/>
                </a:solidFill>
                <a:latin typeface="Arial"/>
                <a:cs typeface="Arial"/>
              </a:rPr>
              <a:t>+44 (0)20 7357 9919</a:t>
            </a:r>
          </a:p>
          <a:p>
            <a:pPr marL="0" marR="0" lvl="0" indent="0" defTabSz="457200" eaLnBrk="1" fontAlgn="auto" latinLnBrk="0" hangingPunct="1">
              <a:lnSpc>
                <a:spcPct val="100000"/>
              </a:lnSpc>
              <a:spcBef>
                <a:spcPts val="0"/>
              </a:spcBef>
              <a:spcAft>
                <a:spcPts val="0"/>
              </a:spcAft>
              <a:buClrTx/>
              <a:buSzTx/>
              <a:buFontTx/>
              <a:buNone/>
              <a:tabLst/>
              <a:defRPr/>
            </a:pPr>
            <a:r>
              <a:rPr lang="en-GB" sz="1050" kern="0" smtClean="0">
                <a:solidFill>
                  <a:schemeClr val="bg1"/>
                </a:solidFill>
                <a:latin typeface="Arial"/>
                <a:cs typeface="Arial"/>
              </a:rPr>
              <a:t>www.quadrangle.com</a:t>
            </a:r>
          </a:p>
        </p:txBody>
      </p:sp>
      <p:pic>
        <p:nvPicPr>
          <p:cNvPr id="4" name="Picture 3" descr="Stamp horizontal line WO.png"/>
          <p:cNvPicPr>
            <a:picLocks noChangeAspect="1"/>
          </p:cNvPicPr>
          <p:nvPr userDrawn="1"/>
        </p:nvPicPr>
        <p:blipFill>
          <a:blip r:embed="rId3" cstate="print"/>
          <a:stretch>
            <a:fillRect/>
          </a:stretch>
        </p:blipFill>
        <p:spPr>
          <a:xfrm>
            <a:off x="8586358" y="6159976"/>
            <a:ext cx="1234745" cy="527335"/>
          </a:xfrm>
          <a:prstGeom prst="rect">
            <a:avLst/>
          </a:prstGeom>
        </p:spPr>
      </p:pic>
      <p:pic>
        <p:nvPicPr>
          <p:cNvPr id="5" name="Picture 4" descr="Logo_quadrangle.png"/>
          <p:cNvPicPr>
            <a:picLocks noChangeAspect="1"/>
          </p:cNvPicPr>
          <p:nvPr userDrawn="1"/>
        </p:nvPicPr>
        <p:blipFill>
          <a:blip r:embed="rId4" cstate="print"/>
          <a:stretch>
            <a:fillRect/>
          </a:stretch>
        </p:blipFill>
        <p:spPr>
          <a:xfrm>
            <a:off x="745958" y="7039075"/>
            <a:ext cx="1643562" cy="27662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Q-Title slide1">
    <p:spTree>
      <p:nvGrpSpPr>
        <p:cNvPr id="1" name=""/>
        <p:cNvGrpSpPr/>
        <p:nvPr/>
      </p:nvGrpSpPr>
      <p:grpSpPr>
        <a:xfrm>
          <a:off x="0" y="0"/>
          <a:ext cx="0" cy="0"/>
          <a:chOff x="0" y="0"/>
          <a:chExt cx="0" cy="0"/>
        </a:xfrm>
      </p:grpSpPr>
      <p:sp>
        <p:nvSpPr>
          <p:cNvPr id="18" name="Rectangle 17"/>
          <p:cNvSpPr/>
          <p:nvPr userDrawn="1"/>
        </p:nvSpPr>
        <p:spPr>
          <a:xfrm>
            <a:off x="177800" y="180975"/>
            <a:ext cx="10332000" cy="4824586"/>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408085" rtl="0" fontAlgn="base">
              <a:lnSpc>
                <a:spcPct val="114000"/>
              </a:lnSpc>
              <a:spcBef>
                <a:spcPct val="0"/>
              </a:spcBef>
              <a:spcAft>
                <a:spcPct val="0"/>
              </a:spcAft>
              <a:defRPr/>
            </a:pPr>
            <a:endParaRPr lang="en-GB" sz="1400" kern="1200" dirty="0" smtClean="0">
              <a:solidFill>
                <a:schemeClr val="lt1"/>
              </a:solidFill>
              <a:latin typeface="Arial" pitchFamily="34" charset="0"/>
              <a:ea typeface="+mn-ea"/>
              <a:cs typeface="Arial" pitchFamily="34" charset="0"/>
            </a:endParaRPr>
          </a:p>
        </p:txBody>
      </p:sp>
      <p:sp>
        <p:nvSpPr>
          <p:cNvPr id="13" name="Rectangle 12"/>
          <p:cNvSpPr/>
          <p:nvPr userDrawn="1"/>
        </p:nvSpPr>
        <p:spPr>
          <a:xfrm>
            <a:off x="0" y="6841765"/>
            <a:ext cx="10688638" cy="72108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 name="Rectangle 2"/>
          <p:cNvSpPr/>
          <p:nvPr userDrawn="1"/>
        </p:nvSpPr>
        <p:spPr>
          <a:xfrm>
            <a:off x="177800" y="5003688"/>
            <a:ext cx="10332000" cy="1843200"/>
          </a:xfrm>
          <a:prstGeom prst="rect">
            <a:avLst/>
          </a:prstGeom>
          <a:solidFill>
            <a:schemeClr val="accent4"/>
          </a:solidFill>
          <a:ln w="3175">
            <a:noFill/>
          </a:ln>
          <a:effectLst/>
        </p:spPr>
        <p:txBody>
          <a:bodyPr wrap="square" lIns="72000" tIns="72000" rIns="72000" bIns="72000" rtlCol="0" anchor="ctr">
            <a:noAutofit/>
          </a:bodyPr>
          <a:lstStyle/>
          <a:p>
            <a:pPr algn="ctr" defTabSz="1408085" rtl="0" fontAlgn="auto">
              <a:lnSpc>
                <a:spcPct val="114000"/>
              </a:lnSpc>
              <a:spcBef>
                <a:spcPts val="0"/>
              </a:spcBef>
              <a:spcAft>
                <a:spcPts val="0"/>
              </a:spcAft>
              <a:defRPr/>
            </a:pPr>
            <a:endParaRPr lang="en-GB" sz="1000" kern="0" dirty="0" smtClean="0">
              <a:solidFill>
                <a:prstClr val="white"/>
              </a:solidFill>
              <a:latin typeface="Arial" panose="020B0604020202020204" pitchFamily="34" charset="0"/>
              <a:ea typeface="Geneva" pitchFamily="-107" charset="-128"/>
              <a:cs typeface="Arial" panose="020B0604020202020204" pitchFamily="34" charset="0"/>
            </a:endParaRPr>
          </a:p>
        </p:txBody>
      </p:sp>
      <p:pic>
        <p:nvPicPr>
          <p:cNvPr id="6" name="Picture 5" descr="Logo_quadrangle.png"/>
          <p:cNvPicPr>
            <a:picLocks noChangeAspect="1"/>
          </p:cNvPicPr>
          <p:nvPr userDrawn="1"/>
        </p:nvPicPr>
        <p:blipFill>
          <a:blip r:embed="rId2" cstate="print"/>
          <a:stretch>
            <a:fillRect/>
          </a:stretch>
        </p:blipFill>
        <p:spPr>
          <a:xfrm>
            <a:off x="745958" y="7039075"/>
            <a:ext cx="1643562" cy="276621"/>
          </a:xfrm>
          <a:prstGeom prst="rect">
            <a:avLst/>
          </a:prstGeom>
          <a:noFill/>
          <a:ln>
            <a:noFill/>
          </a:ln>
        </p:spPr>
      </p:pic>
      <p:sp>
        <p:nvSpPr>
          <p:cNvPr id="7" name="TextBox 6"/>
          <p:cNvSpPr txBox="1"/>
          <p:nvPr userDrawn="1"/>
        </p:nvSpPr>
        <p:spPr>
          <a:xfrm>
            <a:off x="8611743" y="6483350"/>
            <a:ext cx="2076895" cy="321740"/>
          </a:xfrm>
          <a:prstGeom prst="rect">
            <a:avLst/>
          </a:prstGeom>
          <a:noFill/>
        </p:spPr>
        <p:txBody>
          <a:bodyPr wrap="square" lIns="0" tIns="0" rIns="0" bIns="0" rtlCol="0" anchor="ctr">
            <a:noAutofit/>
          </a:bodyPr>
          <a:lstStyle/>
          <a:p>
            <a:r>
              <a:rPr lang="en-GB" sz="800" kern="0" smtClean="0">
                <a:solidFill>
                  <a:schemeClr val="bg1"/>
                </a:solidFill>
                <a:latin typeface="Arial" pitchFamily="34" charset="0"/>
                <a:cs typeface="Arial" pitchFamily="34" charset="0"/>
              </a:rPr>
              <a:t>© Quadrangle 2016 INTERNAL</a:t>
            </a:r>
          </a:p>
        </p:txBody>
      </p:sp>
      <p:grpSp>
        <p:nvGrpSpPr>
          <p:cNvPr id="2" name="Group 15"/>
          <p:cNvGrpSpPr/>
          <p:nvPr userDrawn="1"/>
        </p:nvGrpSpPr>
        <p:grpSpPr>
          <a:xfrm>
            <a:off x="8594126" y="7005162"/>
            <a:ext cx="1449913" cy="359467"/>
            <a:chOff x="4656486" y="6410704"/>
            <a:chExt cx="4647186" cy="1152146"/>
          </a:xfrm>
        </p:grpSpPr>
        <p:pic>
          <p:nvPicPr>
            <p:cNvPr id="9" name="Picture 8" descr="Acumen 2013.png"/>
            <p:cNvPicPr>
              <a:picLocks noChangeAspect="1"/>
            </p:cNvPicPr>
            <p:nvPr/>
          </p:nvPicPr>
          <p:blipFill>
            <a:blip r:embed="rId3" cstate="print"/>
            <a:stretch>
              <a:fillRect/>
            </a:stretch>
          </p:blipFill>
          <p:spPr>
            <a:xfrm>
              <a:off x="5821499" y="6410704"/>
              <a:ext cx="1152146" cy="1152146"/>
            </a:xfrm>
            <a:prstGeom prst="rect">
              <a:avLst/>
            </a:prstGeom>
          </p:spPr>
        </p:pic>
        <p:pic>
          <p:nvPicPr>
            <p:cNvPr id="10" name="Picture 9" descr="Acumen 2015.png"/>
            <p:cNvPicPr>
              <a:picLocks noChangeAspect="1"/>
            </p:cNvPicPr>
            <p:nvPr/>
          </p:nvPicPr>
          <p:blipFill>
            <a:blip r:embed="rId4" cstate="print"/>
            <a:stretch>
              <a:fillRect/>
            </a:stretch>
          </p:blipFill>
          <p:spPr>
            <a:xfrm>
              <a:off x="6986512" y="6410704"/>
              <a:ext cx="1152146" cy="1152146"/>
            </a:xfrm>
            <a:prstGeom prst="rect">
              <a:avLst/>
            </a:prstGeom>
          </p:spPr>
        </p:pic>
        <p:pic>
          <p:nvPicPr>
            <p:cNvPr id="11" name="Picture 10" descr="Acumen 2011.png"/>
            <p:cNvPicPr>
              <a:picLocks noChangeAspect="1"/>
            </p:cNvPicPr>
            <p:nvPr/>
          </p:nvPicPr>
          <p:blipFill>
            <a:blip r:embed="rId5" cstate="print"/>
            <a:stretch>
              <a:fillRect/>
            </a:stretch>
          </p:blipFill>
          <p:spPr>
            <a:xfrm>
              <a:off x="4656486" y="6410704"/>
              <a:ext cx="1152146" cy="1152146"/>
            </a:xfrm>
            <a:prstGeom prst="rect">
              <a:avLst/>
            </a:prstGeom>
          </p:spPr>
        </p:pic>
        <p:pic>
          <p:nvPicPr>
            <p:cNvPr id="12" name="Picture 11" descr="Agency of year 2015.png"/>
            <p:cNvPicPr>
              <a:picLocks noChangeAspect="1"/>
            </p:cNvPicPr>
            <p:nvPr/>
          </p:nvPicPr>
          <p:blipFill>
            <a:blip r:embed="rId6" cstate="print"/>
            <a:stretch>
              <a:fillRect/>
            </a:stretch>
          </p:blipFill>
          <p:spPr>
            <a:xfrm>
              <a:off x="8151526" y="6410704"/>
              <a:ext cx="1152146" cy="1152146"/>
            </a:xfrm>
            <a:prstGeom prst="rect">
              <a:avLst/>
            </a:prstGeom>
          </p:spPr>
        </p:pic>
      </p:grpSp>
      <p:sp>
        <p:nvSpPr>
          <p:cNvPr id="15" name="Text Placeholder 14"/>
          <p:cNvSpPr>
            <a:spLocks noGrp="1"/>
          </p:cNvSpPr>
          <p:nvPr>
            <p:ph type="body" sz="quarter" idx="10" hasCustomPrompt="1"/>
          </p:nvPr>
        </p:nvSpPr>
        <p:spPr>
          <a:xfrm>
            <a:off x="715963" y="5221585"/>
            <a:ext cx="9180512" cy="432048"/>
          </a:xfrm>
        </p:spPr>
        <p:txBody>
          <a:bodyPr/>
          <a:lstStyle>
            <a:lvl1pPr>
              <a:defRPr sz="2400" baseline="0">
                <a:solidFill>
                  <a:schemeClr val="bg1"/>
                </a:solidFill>
              </a:defRPr>
            </a:lvl1pPr>
          </a:lstStyle>
          <a:p>
            <a:pPr lvl="0"/>
            <a:r>
              <a:rPr lang="en-US" smtClean="0"/>
              <a:t>Insert presentation title</a:t>
            </a:r>
            <a:endParaRPr lang="en-US" dirty="0" smtClean="0"/>
          </a:p>
        </p:txBody>
      </p:sp>
      <p:sp>
        <p:nvSpPr>
          <p:cNvPr id="17" name="Text Placeholder 16"/>
          <p:cNvSpPr>
            <a:spLocks noGrp="1"/>
          </p:cNvSpPr>
          <p:nvPr>
            <p:ph type="body" sz="quarter" idx="11" hasCustomPrompt="1"/>
          </p:nvPr>
        </p:nvSpPr>
        <p:spPr>
          <a:xfrm>
            <a:off x="715963" y="5689600"/>
            <a:ext cx="4537075" cy="395288"/>
          </a:xfrm>
        </p:spPr>
        <p:txBody>
          <a:bodyPr/>
          <a:lstStyle>
            <a:lvl1pPr>
              <a:defRPr sz="1800">
                <a:solidFill>
                  <a:schemeClr val="bg1"/>
                </a:solidFill>
              </a:defRPr>
            </a:lvl1pPr>
          </a:lstStyle>
          <a:p>
            <a:pPr lvl="0"/>
            <a:r>
              <a:rPr lang="en-US" dirty="0" smtClean="0"/>
              <a:t>DD.MM.YY</a:t>
            </a:r>
          </a:p>
        </p:txBody>
      </p:sp>
      <p:sp>
        <p:nvSpPr>
          <p:cNvPr id="19" name="Text Placeholder 18"/>
          <p:cNvSpPr>
            <a:spLocks noGrp="1"/>
          </p:cNvSpPr>
          <p:nvPr>
            <p:ph type="body" sz="quarter" idx="12" hasCustomPrompt="1"/>
          </p:nvPr>
        </p:nvSpPr>
        <p:spPr>
          <a:xfrm>
            <a:off x="715963" y="6301705"/>
            <a:ext cx="4537075" cy="540420"/>
          </a:xfrm>
        </p:spPr>
        <p:txBody>
          <a:bodyPr/>
          <a:lstStyle>
            <a:lvl1pPr>
              <a:spcAft>
                <a:spcPts val="0"/>
              </a:spcAft>
              <a:defRPr sz="1600" baseline="0">
                <a:solidFill>
                  <a:schemeClr val="bg1"/>
                </a:solidFill>
              </a:defRPr>
            </a:lvl1pPr>
          </a:lstStyle>
          <a:p>
            <a:pPr lvl="0"/>
            <a:r>
              <a:rPr lang="en-US" smtClean="0"/>
              <a:t>Prepared for &lt;insert name&gt;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Q-Title slide1">
    <p:spTree>
      <p:nvGrpSpPr>
        <p:cNvPr id="1" name=""/>
        <p:cNvGrpSpPr/>
        <p:nvPr/>
      </p:nvGrpSpPr>
      <p:grpSpPr>
        <a:xfrm>
          <a:off x="0" y="0"/>
          <a:ext cx="0" cy="0"/>
          <a:chOff x="0" y="0"/>
          <a:chExt cx="0" cy="0"/>
        </a:xfrm>
      </p:grpSpPr>
      <p:sp>
        <p:nvSpPr>
          <p:cNvPr id="13" name="Rectangle 12"/>
          <p:cNvSpPr/>
          <p:nvPr userDrawn="1"/>
        </p:nvSpPr>
        <p:spPr>
          <a:xfrm>
            <a:off x="0" y="6841765"/>
            <a:ext cx="10688638" cy="72108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 name="Rectangle 2"/>
          <p:cNvSpPr/>
          <p:nvPr userDrawn="1"/>
        </p:nvSpPr>
        <p:spPr>
          <a:xfrm>
            <a:off x="177800" y="5003688"/>
            <a:ext cx="10332000" cy="1843200"/>
          </a:xfrm>
          <a:prstGeom prst="rect">
            <a:avLst/>
          </a:prstGeom>
          <a:solidFill>
            <a:schemeClr val="accent6">
              <a:lumMod val="90000"/>
              <a:lumOff val="10000"/>
            </a:schemeClr>
          </a:solidFill>
          <a:ln w="3175">
            <a:noFill/>
          </a:ln>
          <a:effectLst/>
        </p:spPr>
        <p:txBody>
          <a:bodyPr wrap="square" lIns="72000" tIns="72000" rIns="72000" bIns="72000" rtlCol="0" anchor="ctr">
            <a:noAutofit/>
          </a:bodyPr>
          <a:lstStyle/>
          <a:p>
            <a:pPr algn="ctr" defTabSz="1408085" rtl="0" fontAlgn="auto">
              <a:lnSpc>
                <a:spcPct val="114000"/>
              </a:lnSpc>
              <a:spcBef>
                <a:spcPts val="0"/>
              </a:spcBef>
              <a:spcAft>
                <a:spcPts val="0"/>
              </a:spcAft>
              <a:defRPr/>
            </a:pPr>
            <a:endParaRPr lang="en-GB" sz="1000" kern="0" dirty="0" smtClean="0">
              <a:solidFill>
                <a:prstClr val="white"/>
              </a:solidFill>
              <a:latin typeface="Arial" panose="020B0604020202020204" pitchFamily="34" charset="0"/>
              <a:ea typeface="Geneva" pitchFamily="-107" charset="-128"/>
              <a:cs typeface="Arial" panose="020B0604020202020204" pitchFamily="34" charset="0"/>
            </a:endParaRPr>
          </a:p>
        </p:txBody>
      </p:sp>
      <p:pic>
        <p:nvPicPr>
          <p:cNvPr id="6" name="Picture 5" descr="Logo_quadrangle.png"/>
          <p:cNvPicPr>
            <a:picLocks noChangeAspect="1"/>
          </p:cNvPicPr>
          <p:nvPr userDrawn="1"/>
        </p:nvPicPr>
        <p:blipFill>
          <a:blip r:embed="rId2" cstate="print"/>
          <a:stretch>
            <a:fillRect/>
          </a:stretch>
        </p:blipFill>
        <p:spPr>
          <a:xfrm>
            <a:off x="745958" y="7039075"/>
            <a:ext cx="1643562" cy="276621"/>
          </a:xfrm>
          <a:prstGeom prst="rect">
            <a:avLst/>
          </a:prstGeom>
          <a:noFill/>
          <a:ln>
            <a:noFill/>
          </a:ln>
        </p:spPr>
      </p:pic>
      <p:sp>
        <p:nvSpPr>
          <p:cNvPr id="7" name="TextBox 6"/>
          <p:cNvSpPr txBox="1"/>
          <p:nvPr userDrawn="1"/>
        </p:nvSpPr>
        <p:spPr>
          <a:xfrm>
            <a:off x="8611743" y="6483350"/>
            <a:ext cx="2076895" cy="321740"/>
          </a:xfrm>
          <a:prstGeom prst="rect">
            <a:avLst/>
          </a:prstGeom>
          <a:noFill/>
        </p:spPr>
        <p:txBody>
          <a:bodyPr wrap="square" lIns="0" tIns="0" rIns="0" bIns="0" rtlCol="0" anchor="ctr">
            <a:noAutofit/>
          </a:bodyPr>
          <a:lstStyle/>
          <a:p>
            <a:r>
              <a:rPr lang="en-GB" sz="800" kern="0" smtClean="0">
                <a:solidFill>
                  <a:schemeClr val="bg1"/>
                </a:solidFill>
                <a:latin typeface="Arial" pitchFamily="34" charset="0"/>
                <a:cs typeface="Arial" pitchFamily="34" charset="0"/>
              </a:rPr>
              <a:t>© Quadrangle 2016 INTERNAL</a:t>
            </a:r>
          </a:p>
        </p:txBody>
      </p:sp>
      <p:grpSp>
        <p:nvGrpSpPr>
          <p:cNvPr id="2" name="Group 15"/>
          <p:cNvGrpSpPr/>
          <p:nvPr userDrawn="1"/>
        </p:nvGrpSpPr>
        <p:grpSpPr>
          <a:xfrm>
            <a:off x="8594126" y="7005162"/>
            <a:ext cx="1449913" cy="359467"/>
            <a:chOff x="4656486" y="6410704"/>
            <a:chExt cx="4647186" cy="1152146"/>
          </a:xfrm>
        </p:grpSpPr>
        <p:pic>
          <p:nvPicPr>
            <p:cNvPr id="9" name="Picture 8" descr="Acumen 2013.png"/>
            <p:cNvPicPr>
              <a:picLocks noChangeAspect="1"/>
            </p:cNvPicPr>
            <p:nvPr/>
          </p:nvPicPr>
          <p:blipFill>
            <a:blip r:embed="rId3" cstate="print"/>
            <a:stretch>
              <a:fillRect/>
            </a:stretch>
          </p:blipFill>
          <p:spPr>
            <a:xfrm>
              <a:off x="5821499" y="6410704"/>
              <a:ext cx="1152146" cy="1152146"/>
            </a:xfrm>
            <a:prstGeom prst="rect">
              <a:avLst/>
            </a:prstGeom>
          </p:spPr>
        </p:pic>
        <p:pic>
          <p:nvPicPr>
            <p:cNvPr id="10" name="Picture 9" descr="Acumen 2015.png"/>
            <p:cNvPicPr>
              <a:picLocks noChangeAspect="1"/>
            </p:cNvPicPr>
            <p:nvPr/>
          </p:nvPicPr>
          <p:blipFill>
            <a:blip r:embed="rId4" cstate="print"/>
            <a:stretch>
              <a:fillRect/>
            </a:stretch>
          </p:blipFill>
          <p:spPr>
            <a:xfrm>
              <a:off x="6986512" y="6410704"/>
              <a:ext cx="1152146" cy="1152146"/>
            </a:xfrm>
            <a:prstGeom prst="rect">
              <a:avLst/>
            </a:prstGeom>
          </p:spPr>
        </p:pic>
        <p:pic>
          <p:nvPicPr>
            <p:cNvPr id="11" name="Picture 10" descr="Acumen 2011.png"/>
            <p:cNvPicPr>
              <a:picLocks noChangeAspect="1"/>
            </p:cNvPicPr>
            <p:nvPr/>
          </p:nvPicPr>
          <p:blipFill>
            <a:blip r:embed="rId5" cstate="print"/>
            <a:stretch>
              <a:fillRect/>
            </a:stretch>
          </p:blipFill>
          <p:spPr>
            <a:xfrm>
              <a:off x="4656486" y="6410704"/>
              <a:ext cx="1152146" cy="1152146"/>
            </a:xfrm>
            <a:prstGeom prst="rect">
              <a:avLst/>
            </a:prstGeom>
          </p:spPr>
        </p:pic>
        <p:pic>
          <p:nvPicPr>
            <p:cNvPr id="12" name="Picture 11" descr="Agency of year 2015.png"/>
            <p:cNvPicPr>
              <a:picLocks noChangeAspect="1"/>
            </p:cNvPicPr>
            <p:nvPr/>
          </p:nvPicPr>
          <p:blipFill>
            <a:blip r:embed="rId6" cstate="print"/>
            <a:stretch>
              <a:fillRect/>
            </a:stretch>
          </p:blipFill>
          <p:spPr>
            <a:xfrm>
              <a:off x="8151526" y="6410704"/>
              <a:ext cx="1152146" cy="1152146"/>
            </a:xfrm>
            <a:prstGeom prst="rect">
              <a:avLst/>
            </a:prstGeom>
          </p:spPr>
        </p:pic>
      </p:grpSp>
      <p:sp>
        <p:nvSpPr>
          <p:cNvPr id="15" name="Text Placeholder 14"/>
          <p:cNvSpPr>
            <a:spLocks noGrp="1"/>
          </p:cNvSpPr>
          <p:nvPr>
            <p:ph type="body" sz="quarter" idx="10" hasCustomPrompt="1"/>
          </p:nvPr>
        </p:nvSpPr>
        <p:spPr>
          <a:xfrm>
            <a:off x="725488" y="5221585"/>
            <a:ext cx="9180512" cy="432048"/>
          </a:xfrm>
        </p:spPr>
        <p:txBody>
          <a:bodyPr/>
          <a:lstStyle>
            <a:lvl1pPr>
              <a:defRPr sz="2400" baseline="0">
                <a:solidFill>
                  <a:schemeClr val="bg1"/>
                </a:solidFill>
              </a:defRPr>
            </a:lvl1pPr>
          </a:lstStyle>
          <a:p>
            <a:pPr lvl="0"/>
            <a:r>
              <a:rPr lang="en-US" smtClean="0"/>
              <a:t>Insert presentation title</a:t>
            </a:r>
            <a:endParaRPr lang="en-US" dirty="0" smtClean="0"/>
          </a:p>
        </p:txBody>
      </p:sp>
      <p:sp>
        <p:nvSpPr>
          <p:cNvPr id="17" name="Text Placeholder 16"/>
          <p:cNvSpPr>
            <a:spLocks noGrp="1"/>
          </p:cNvSpPr>
          <p:nvPr>
            <p:ph type="body" sz="quarter" idx="11" hasCustomPrompt="1"/>
          </p:nvPr>
        </p:nvSpPr>
        <p:spPr>
          <a:xfrm>
            <a:off x="725488" y="5689600"/>
            <a:ext cx="4537075" cy="395288"/>
          </a:xfrm>
        </p:spPr>
        <p:txBody>
          <a:bodyPr/>
          <a:lstStyle>
            <a:lvl1pPr>
              <a:defRPr sz="1800">
                <a:solidFill>
                  <a:schemeClr val="bg1"/>
                </a:solidFill>
              </a:defRPr>
            </a:lvl1pPr>
          </a:lstStyle>
          <a:p>
            <a:pPr lvl="0"/>
            <a:r>
              <a:rPr lang="en-US" dirty="0" smtClean="0"/>
              <a:t>DD.MM.YY</a:t>
            </a:r>
          </a:p>
        </p:txBody>
      </p:sp>
      <p:sp>
        <p:nvSpPr>
          <p:cNvPr id="19" name="Text Placeholder 18"/>
          <p:cNvSpPr>
            <a:spLocks noGrp="1"/>
          </p:cNvSpPr>
          <p:nvPr>
            <p:ph type="body" sz="quarter" idx="12" hasCustomPrompt="1"/>
          </p:nvPr>
        </p:nvSpPr>
        <p:spPr>
          <a:xfrm>
            <a:off x="725488" y="6301705"/>
            <a:ext cx="4537075" cy="540420"/>
          </a:xfrm>
        </p:spPr>
        <p:txBody>
          <a:bodyPr/>
          <a:lstStyle>
            <a:lvl1pPr>
              <a:spcAft>
                <a:spcPts val="0"/>
              </a:spcAft>
              <a:defRPr sz="1600" baseline="0">
                <a:solidFill>
                  <a:schemeClr val="bg1"/>
                </a:solidFill>
              </a:defRPr>
            </a:lvl1pPr>
          </a:lstStyle>
          <a:p>
            <a:pPr lvl="0"/>
            <a:r>
              <a:rPr lang="en-US" smtClean="0"/>
              <a:t>Prepared for &lt;insert name&gt;</a:t>
            </a:r>
          </a:p>
        </p:txBody>
      </p:sp>
      <p:sp>
        <p:nvSpPr>
          <p:cNvPr id="16" name="Rectangle 15"/>
          <p:cNvSpPr/>
          <p:nvPr userDrawn="1"/>
        </p:nvSpPr>
        <p:spPr>
          <a:xfrm>
            <a:off x="177800" y="180975"/>
            <a:ext cx="10332000" cy="4824586"/>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408085" rtl="0" fontAlgn="base">
              <a:lnSpc>
                <a:spcPct val="114000"/>
              </a:lnSpc>
              <a:spcBef>
                <a:spcPct val="0"/>
              </a:spcBef>
              <a:spcAft>
                <a:spcPct val="0"/>
              </a:spcAft>
              <a:defRPr/>
            </a:pPr>
            <a:endParaRPr lang="en-GB" sz="1400" kern="1200" dirty="0" smtClean="0">
              <a:solidFill>
                <a:schemeClr val="lt1"/>
              </a:solidFill>
              <a:latin typeface="Arial" pitchFamily="34" charset="0"/>
              <a:ea typeface="+mn-ea"/>
              <a:cs typeface="Arial"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Q-Title slide1">
    <p:spTree>
      <p:nvGrpSpPr>
        <p:cNvPr id="1" name=""/>
        <p:cNvGrpSpPr/>
        <p:nvPr/>
      </p:nvGrpSpPr>
      <p:grpSpPr>
        <a:xfrm>
          <a:off x="0" y="0"/>
          <a:ext cx="0" cy="0"/>
          <a:chOff x="0" y="0"/>
          <a:chExt cx="0" cy="0"/>
        </a:xfrm>
      </p:grpSpPr>
      <p:sp>
        <p:nvSpPr>
          <p:cNvPr id="18" name="Rectangle 17"/>
          <p:cNvSpPr/>
          <p:nvPr userDrawn="1"/>
        </p:nvSpPr>
        <p:spPr>
          <a:xfrm>
            <a:off x="177800" y="180975"/>
            <a:ext cx="10332000" cy="4824586"/>
          </a:xfrm>
          <a:prstGeom prst="rect">
            <a:avLst/>
          </a:prstGeom>
          <a:solidFill>
            <a:schemeClr val="accent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408085" rtl="0" fontAlgn="base">
              <a:lnSpc>
                <a:spcPct val="114000"/>
              </a:lnSpc>
              <a:spcBef>
                <a:spcPct val="0"/>
              </a:spcBef>
              <a:spcAft>
                <a:spcPct val="0"/>
              </a:spcAft>
              <a:defRPr/>
            </a:pPr>
            <a:endParaRPr lang="en-GB" sz="1400" kern="1200" dirty="0" smtClean="0">
              <a:solidFill>
                <a:schemeClr val="lt1"/>
              </a:solidFill>
              <a:latin typeface="Arial" pitchFamily="34" charset="0"/>
              <a:ea typeface="+mn-ea"/>
              <a:cs typeface="Arial" pitchFamily="34" charset="0"/>
            </a:endParaRPr>
          </a:p>
        </p:txBody>
      </p:sp>
      <p:sp>
        <p:nvSpPr>
          <p:cNvPr id="13" name="Rectangle 12"/>
          <p:cNvSpPr/>
          <p:nvPr userDrawn="1"/>
        </p:nvSpPr>
        <p:spPr>
          <a:xfrm>
            <a:off x="0" y="6841765"/>
            <a:ext cx="10688638" cy="72108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 name="Rectangle 2"/>
          <p:cNvSpPr/>
          <p:nvPr userDrawn="1"/>
        </p:nvSpPr>
        <p:spPr>
          <a:xfrm>
            <a:off x="177800" y="5003688"/>
            <a:ext cx="10332000" cy="1843200"/>
          </a:xfrm>
          <a:prstGeom prst="rect">
            <a:avLst/>
          </a:prstGeom>
          <a:solidFill>
            <a:schemeClr val="accent2"/>
          </a:solidFill>
          <a:ln w="3175">
            <a:noFill/>
          </a:ln>
          <a:effectLst/>
        </p:spPr>
        <p:txBody>
          <a:bodyPr wrap="square" lIns="72000" tIns="72000" rIns="72000" bIns="72000" rtlCol="0" anchor="ctr">
            <a:noAutofit/>
          </a:bodyPr>
          <a:lstStyle/>
          <a:p>
            <a:pPr algn="ctr" defTabSz="1408085" rtl="0" fontAlgn="auto">
              <a:lnSpc>
                <a:spcPct val="114000"/>
              </a:lnSpc>
              <a:spcBef>
                <a:spcPts val="0"/>
              </a:spcBef>
              <a:spcAft>
                <a:spcPts val="0"/>
              </a:spcAft>
              <a:defRPr/>
            </a:pPr>
            <a:endParaRPr lang="en-GB" sz="1000" kern="0" dirty="0" smtClean="0">
              <a:solidFill>
                <a:prstClr val="white"/>
              </a:solidFill>
              <a:latin typeface="Arial" panose="020B0604020202020204" pitchFamily="34" charset="0"/>
              <a:ea typeface="Geneva" pitchFamily="-107" charset="-128"/>
              <a:cs typeface="Arial" panose="020B0604020202020204" pitchFamily="34" charset="0"/>
            </a:endParaRPr>
          </a:p>
        </p:txBody>
      </p:sp>
      <p:pic>
        <p:nvPicPr>
          <p:cNvPr id="6" name="Picture 5" descr="Logo_quadrangle.png"/>
          <p:cNvPicPr>
            <a:picLocks noChangeAspect="1"/>
          </p:cNvPicPr>
          <p:nvPr userDrawn="1"/>
        </p:nvPicPr>
        <p:blipFill>
          <a:blip r:embed="rId2" cstate="print"/>
          <a:stretch>
            <a:fillRect/>
          </a:stretch>
        </p:blipFill>
        <p:spPr>
          <a:xfrm>
            <a:off x="745958" y="7039075"/>
            <a:ext cx="1643562" cy="276621"/>
          </a:xfrm>
          <a:prstGeom prst="rect">
            <a:avLst/>
          </a:prstGeom>
          <a:noFill/>
          <a:ln>
            <a:noFill/>
          </a:ln>
        </p:spPr>
      </p:pic>
      <p:sp>
        <p:nvSpPr>
          <p:cNvPr id="7" name="TextBox 6"/>
          <p:cNvSpPr txBox="1"/>
          <p:nvPr userDrawn="1"/>
        </p:nvSpPr>
        <p:spPr>
          <a:xfrm>
            <a:off x="8611743" y="6483350"/>
            <a:ext cx="2076895" cy="321740"/>
          </a:xfrm>
          <a:prstGeom prst="rect">
            <a:avLst/>
          </a:prstGeom>
          <a:noFill/>
        </p:spPr>
        <p:txBody>
          <a:bodyPr wrap="square" lIns="0" tIns="0" rIns="0" bIns="0" rtlCol="0" anchor="ctr">
            <a:noAutofit/>
          </a:bodyPr>
          <a:lstStyle/>
          <a:p>
            <a:r>
              <a:rPr lang="en-GB" sz="800" kern="0" smtClean="0">
                <a:solidFill>
                  <a:schemeClr val="bg1"/>
                </a:solidFill>
                <a:latin typeface="Arial" pitchFamily="34" charset="0"/>
                <a:cs typeface="Arial" pitchFamily="34" charset="0"/>
              </a:rPr>
              <a:t>© Quadrangle 2016 INTERNAL</a:t>
            </a:r>
          </a:p>
        </p:txBody>
      </p:sp>
      <p:grpSp>
        <p:nvGrpSpPr>
          <p:cNvPr id="2" name="Group 15"/>
          <p:cNvGrpSpPr/>
          <p:nvPr userDrawn="1"/>
        </p:nvGrpSpPr>
        <p:grpSpPr>
          <a:xfrm>
            <a:off x="8594126" y="7005162"/>
            <a:ext cx="1449913" cy="359467"/>
            <a:chOff x="4656486" y="6410704"/>
            <a:chExt cx="4647186" cy="1152146"/>
          </a:xfrm>
        </p:grpSpPr>
        <p:pic>
          <p:nvPicPr>
            <p:cNvPr id="9" name="Picture 8" descr="Acumen 2013.png"/>
            <p:cNvPicPr>
              <a:picLocks noChangeAspect="1"/>
            </p:cNvPicPr>
            <p:nvPr/>
          </p:nvPicPr>
          <p:blipFill>
            <a:blip r:embed="rId3" cstate="print"/>
            <a:stretch>
              <a:fillRect/>
            </a:stretch>
          </p:blipFill>
          <p:spPr>
            <a:xfrm>
              <a:off x="5821499" y="6410704"/>
              <a:ext cx="1152146" cy="1152146"/>
            </a:xfrm>
            <a:prstGeom prst="rect">
              <a:avLst/>
            </a:prstGeom>
          </p:spPr>
        </p:pic>
        <p:pic>
          <p:nvPicPr>
            <p:cNvPr id="10" name="Picture 9" descr="Acumen 2015.png"/>
            <p:cNvPicPr>
              <a:picLocks noChangeAspect="1"/>
            </p:cNvPicPr>
            <p:nvPr/>
          </p:nvPicPr>
          <p:blipFill>
            <a:blip r:embed="rId4" cstate="print"/>
            <a:stretch>
              <a:fillRect/>
            </a:stretch>
          </p:blipFill>
          <p:spPr>
            <a:xfrm>
              <a:off x="6986512" y="6410704"/>
              <a:ext cx="1152146" cy="1152146"/>
            </a:xfrm>
            <a:prstGeom prst="rect">
              <a:avLst/>
            </a:prstGeom>
          </p:spPr>
        </p:pic>
        <p:pic>
          <p:nvPicPr>
            <p:cNvPr id="11" name="Picture 10" descr="Acumen 2011.png"/>
            <p:cNvPicPr>
              <a:picLocks noChangeAspect="1"/>
            </p:cNvPicPr>
            <p:nvPr/>
          </p:nvPicPr>
          <p:blipFill>
            <a:blip r:embed="rId5" cstate="print"/>
            <a:stretch>
              <a:fillRect/>
            </a:stretch>
          </p:blipFill>
          <p:spPr>
            <a:xfrm>
              <a:off x="4656486" y="6410704"/>
              <a:ext cx="1152146" cy="1152146"/>
            </a:xfrm>
            <a:prstGeom prst="rect">
              <a:avLst/>
            </a:prstGeom>
          </p:spPr>
        </p:pic>
        <p:pic>
          <p:nvPicPr>
            <p:cNvPr id="12" name="Picture 11" descr="Agency of year 2015.png"/>
            <p:cNvPicPr>
              <a:picLocks noChangeAspect="1"/>
            </p:cNvPicPr>
            <p:nvPr/>
          </p:nvPicPr>
          <p:blipFill>
            <a:blip r:embed="rId6" cstate="print"/>
            <a:stretch>
              <a:fillRect/>
            </a:stretch>
          </p:blipFill>
          <p:spPr>
            <a:xfrm>
              <a:off x="8151526" y="6410704"/>
              <a:ext cx="1152146" cy="1152146"/>
            </a:xfrm>
            <a:prstGeom prst="rect">
              <a:avLst/>
            </a:prstGeom>
          </p:spPr>
        </p:pic>
      </p:grpSp>
      <p:sp>
        <p:nvSpPr>
          <p:cNvPr id="15" name="Text Placeholder 14"/>
          <p:cNvSpPr>
            <a:spLocks noGrp="1"/>
          </p:cNvSpPr>
          <p:nvPr>
            <p:ph type="body" sz="quarter" idx="10" hasCustomPrompt="1"/>
          </p:nvPr>
        </p:nvSpPr>
        <p:spPr>
          <a:xfrm>
            <a:off x="715963" y="5221585"/>
            <a:ext cx="9180512" cy="432048"/>
          </a:xfrm>
        </p:spPr>
        <p:txBody>
          <a:bodyPr/>
          <a:lstStyle>
            <a:lvl1pPr>
              <a:defRPr sz="2400" baseline="0">
                <a:solidFill>
                  <a:schemeClr val="bg1"/>
                </a:solidFill>
              </a:defRPr>
            </a:lvl1pPr>
          </a:lstStyle>
          <a:p>
            <a:pPr lvl="0"/>
            <a:r>
              <a:rPr lang="en-US" smtClean="0"/>
              <a:t>Insert presentation title</a:t>
            </a:r>
            <a:endParaRPr lang="en-US" dirty="0" smtClean="0"/>
          </a:p>
        </p:txBody>
      </p:sp>
      <p:sp>
        <p:nvSpPr>
          <p:cNvPr id="17" name="Text Placeholder 16"/>
          <p:cNvSpPr>
            <a:spLocks noGrp="1"/>
          </p:cNvSpPr>
          <p:nvPr>
            <p:ph type="body" sz="quarter" idx="11" hasCustomPrompt="1"/>
          </p:nvPr>
        </p:nvSpPr>
        <p:spPr>
          <a:xfrm>
            <a:off x="715963" y="5689600"/>
            <a:ext cx="4537075" cy="395288"/>
          </a:xfrm>
        </p:spPr>
        <p:txBody>
          <a:bodyPr/>
          <a:lstStyle>
            <a:lvl1pPr>
              <a:defRPr sz="1800">
                <a:solidFill>
                  <a:schemeClr val="bg1"/>
                </a:solidFill>
              </a:defRPr>
            </a:lvl1pPr>
          </a:lstStyle>
          <a:p>
            <a:pPr lvl="0"/>
            <a:r>
              <a:rPr lang="en-US" dirty="0" smtClean="0"/>
              <a:t>DD.MM.YY</a:t>
            </a:r>
          </a:p>
        </p:txBody>
      </p:sp>
      <p:sp>
        <p:nvSpPr>
          <p:cNvPr id="19" name="Text Placeholder 18"/>
          <p:cNvSpPr>
            <a:spLocks noGrp="1"/>
          </p:cNvSpPr>
          <p:nvPr>
            <p:ph type="body" sz="quarter" idx="12" hasCustomPrompt="1"/>
          </p:nvPr>
        </p:nvSpPr>
        <p:spPr>
          <a:xfrm>
            <a:off x="715963" y="6301705"/>
            <a:ext cx="4537075" cy="540420"/>
          </a:xfrm>
        </p:spPr>
        <p:txBody>
          <a:bodyPr/>
          <a:lstStyle>
            <a:lvl1pPr>
              <a:spcAft>
                <a:spcPts val="0"/>
              </a:spcAft>
              <a:defRPr sz="1600" baseline="0">
                <a:solidFill>
                  <a:schemeClr val="bg1"/>
                </a:solidFill>
              </a:defRPr>
            </a:lvl1pPr>
          </a:lstStyle>
          <a:p>
            <a:pPr lvl="0"/>
            <a:r>
              <a:rPr lang="en-US" smtClean="0"/>
              <a:t>Prepared for &lt;insert name&gt;</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Q-Title slide1">
    <p:spTree>
      <p:nvGrpSpPr>
        <p:cNvPr id="1" name=""/>
        <p:cNvGrpSpPr/>
        <p:nvPr/>
      </p:nvGrpSpPr>
      <p:grpSpPr>
        <a:xfrm>
          <a:off x="0" y="0"/>
          <a:ext cx="0" cy="0"/>
          <a:chOff x="0" y="0"/>
          <a:chExt cx="0" cy="0"/>
        </a:xfrm>
      </p:grpSpPr>
      <p:sp>
        <p:nvSpPr>
          <p:cNvPr id="18" name="Rectangle 17"/>
          <p:cNvSpPr/>
          <p:nvPr userDrawn="1"/>
        </p:nvSpPr>
        <p:spPr>
          <a:xfrm>
            <a:off x="177800" y="180975"/>
            <a:ext cx="10332000" cy="4824586"/>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408085" rtl="0" fontAlgn="base">
              <a:lnSpc>
                <a:spcPct val="114000"/>
              </a:lnSpc>
              <a:spcBef>
                <a:spcPct val="0"/>
              </a:spcBef>
              <a:spcAft>
                <a:spcPct val="0"/>
              </a:spcAft>
              <a:defRPr/>
            </a:pPr>
            <a:endParaRPr lang="en-GB" sz="1400" kern="1200" dirty="0" smtClean="0">
              <a:solidFill>
                <a:schemeClr val="lt1"/>
              </a:solidFill>
              <a:latin typeface="Arial" pitchFamily="34" charset="0"/>
              <a:ea typeface="+mn-ea"/>
              <a:cs typeface="Arial" pitchFamily="34" charset="0"/>
            </a:endParaRPr>
          </a:p>
        </p:txBody>
      </p:sp>
      <p:sp>
        <p:nvSpPr>
          <p:cNvPr id="13" name="Rectangle 12"/>
          <p:cNvSpPr/>
          <p:nvPr userDrawn="1"/>
        </p:nvSpPr>
        <p:spPr>
          <a:xfrm>
            <a:off x="0" y="6841765"/>
            <a:ext cx="10688638" cy="72108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 name="Rectangle 2"/>
          <p:cNvSpPr/>
          <p:nvPr userDrawn="1"/>
        </p:nvSpPr>
        <p:spPr>
          <a:xfrm>
            <a:off x="177800" y="5003688"/>
            <a:ext cx="10332000" cy="1843200"/>
          </a:xfrm>
          <a:prstGeom prst="rect">
            <a:avLst/>
          </a:prstGeom>
          <a:solidFill>
            <a:schemeClr val="accent1"/>
          </a:solidFill>
          <a:ln w="3175">
            <a:noFill/>
          </a:ln>
          <a:effectLst/>
        </p:spPr>
        <p:txBody>
          <a:bodyPr wrap="square" lIns="72000" tIns="72000" rIns="72000" bIns="72000" rtlCol="0" anchor="ctr">
            <a:noAutofit/>
          </a:bodyPr>
          <a:lstStyle/>
          <a:p>
            <a:pPr algn="ctr" defTabSz="1408085" rtl="0" fontAlgn="auto">
              <a:lnSpc>
                <a:spcPct val="114000"/>
              </a:lnSpc>
              <a:spcBef>
                <a:spcPts val="0"/>
              </a:spcBef>
              <a:spcAft>
                <a:spcPts val="0"/>
              </a:spcAft>
              <a:defRPr/>
            </a:pPr>
            <a:endParaRPr lang="en-GB" sz="1000" kern="0" dirty="0" smtClean="0">
              <a:solidFill>
                <a:prstClr val="white"/>
              </a:solidFill>
              <a:latin typeface="Arial" panose="020B0604020202020204" pitchFamily="34" charset="0"/>
              <a:ea typeface="Geneva" pitchFamily="-107" charset="-128"/>
              <a:cs typeface="Arial" panose="020B0604020202020204" pitchFamily="34" charset="0"/>
            </a:endParaRPr>
          </a:p>
        </p:txBody>
      </p:sp>
      <p:pic>
        <p:nvPicPr>
          <p:cNvPr id="6" name="Picture 5" descr="Logo_quadrangle.png"/>
          <p:cNvPicPr>
            <a:picLocks noChangeAspect="1"/>
          </p:cNvPicPr>
          <p:nvPr userDrawn="1"/>
        </p:nvPicPr>
        <p:blipFill>
          <a:blip r:embed="rId2" cstate="print"/>
          <a:stretch>
            <a:fillRect/>
          </a:stretch>
        </p:blipFill>
        <p:spPr>
          <a:xfrm>
            <a:off x="745958" y="7039075"/>
            <a:ext cx="1643562" cy="276621"/>
          </a:xfrm>
          <a:prstGeom prst="rect">
            <a:avLst/>
          </a:prstGeom>
          <a:noFill/>
          <a:ln>
            <a:noFill/>
          </a:ln>
        </p:spPr>
      </p:pic>
      <p:sp>
        <p:nvSpPr>
          <p:cNvPr id="7" name="TextBox 6"/>
          <p:cNvSpPr txBox="1"/>
          <p:nvPr userDrawn="1"/>
        </p:nvSpPr>
        <p:spPr>
          <a:xfrm>
            <a:off x="8611743" y="6483350"/>
            <a:ext cx="2076895" cy="321740"/>
          </a:xfrm>
          <a:prstGeom prst="rect">
            <a:avLst/>
          </a:prstGeom>
          <a:noFill/>
        </p:spPr>
        <p:txBody>
          <a:bodyPr wrap="square" lIns="0" tIns="0" rIns="0" bIns="0" rtlCol="0" anchor="ctr">
            <a:noAutofit/>
          </a:bodyPr>
          <a:lstStyle/>
          <a:p>
            <a:r>
              <a:rPr lang="en-GB" sz="800" kern="0" smtClean="0">
                <a:solidFill>
                  <a:schemeClr val="bg1"/>
                </a:solidFill>
                <a:latin typeface="Arial" pitchFamily="34" charset="0"/>
                <a:cs typeface="Arial" pitchFamily="34" charset="0"/>
              </a:rPr>
              <a:t>© Quadrangle 2016 INTERNAL</a:t>
            </a:r>
          </a:p>
        </p:txBody>
      </p:sp>
      <p:grpSp>
        <p:nvGrpSpPr>
          <p:cNvPr id="2" name="Group 15"/>
          <p:cNvGrpSpPr/>
          <p:nvPr userDrawn="1"/>
        </p:nvGrpSpPr>
        <p:grpSpPr>
          <a:xfrm>
            <a:off x="8594126" y="7005162"/>
            <a:ext cx="1449913" cy="359467"/>
            <a:chOff x="4656486" y="6410704"/>
            <a:chExt cx="4647186" cy="1152146"/>
          </a:xfrm>
        </p:grpSpPr>
        <p:pic>
          <p:nvPicPr>
            <p:cNvPr id="9" name="Picture 8" descr="Acumen 2013.png"/>
            <p:cNvPicPr>
              <a:picLocks noChangeAspect="1"/>
            </p:cNvPicPr>
            <p:nvPr/>
          </p:nvPicPr>
          <p:blipFill>
            <a:blip r:embed="rId3" cstate="print"/>
            <a:stretch>
              <a:fillRect/>
            </a:stretch>
          </p:blipFill>
          <p:spPr>
            <a:xfrm>
              <a:off x="5821499" y="6410704"/>
              <a:ext cx="1152146" cy="1152146"/>
            </a:xfrm>
            <a:prstGeom prst="rect">
              <a:avLst/>
            </a:prstGeom>
          </p:spPr>
        </p:pic>
        <p:pic>
          <p:nvPicPr>
            <p:cNvPr id="10" name="Picture 9" descr="Acumen 2015.png"/>
            <p:cNvPicPr>
              <a:picLocks noChangeAspect="1"/>
            </p:cNvPicPr>
            <p:nvPr/>
          </p:nvPicPr>
          <p:blipFill>
            <a:blip r:embed="rId4" cstate="print"/>
            <a:stretch>
              <a:fillRect/>
            </a:stretch>
          </p:blipFill>
          <p:spPr>
            <a:xfrm>
              <a:off x="6986512" y="6410704"/>
              <a:ext cx="1152146" cy="1152146"/>
            </a:xfrm>
            <a:prstGeom prst="rect">
              <a:avLst/>
            </a:prstGeom>
          </p:spPr>
        </p:pic>
        <p:pic>
          <p:nvPicPr>
            <p:cNvPr id="11" name="Picture 10" descr="Acumen 2011.png"/>
            <p:cNvPicPr>
              <a:picLocks noChangeAspect="1"/>
            </p:cNvPicPr>
            <p:nvPr/>
          </p:nvPicPr>
          <p:blipFill>
            <a:blip r:embed="rId5" cstate="print"/>
            <a:stretch>
              <a:fillRect/>
            </a:stretch>
          </p:blipFill>
          <p:spPr>
            <a:xfrm>
              <a:off x="4656486" y="6410704"/>
              <a:ext cx="1152146" cy="1152146"/>
            </a:xfrm>
            <a:prstGeom prst="rect">
              <a:avLst/>
            </a:prstGeom>
          </p:spPr>
        </p:pic>
        <p:pic>
          <p:nvPicPr>
            <p:cNvPr id="12" name="Picture 11" descr="Agency of year 2015.png"/>
            <p:cNvPicPr>
              <a:picLocks noChangeAspect="1"/>
            </p:cNvPicPr>
            <p:nvPr/>
          </p:nvPicPr>
          <p:blipFill>
            <a:blip r:embed="rId6" cstate="print"/>
            <a:stretch>
              <a:fillRect/>
            </a:stretch>
          </p:blipFill>
          <p:spPr>
            <a:xfrm>
              <a:off x="8151526" y="6410704"/>
              <a:ext cx="1152146" cy="1152146"/>
            </a:xfrm>
            <a:prstGeom prst="rect">
              <a:avLst/>
            </a:prstGeom>
          </p:spPr>
        </p:pic>
      </p:grpSp>
      <p:sp>
        <p:nvSpPr>
          <p:cNvPr id="15" name="Text Placeholder 14"/>
          <p:cNvSpPr>
            <a:spLocks noGrp="1"/>
          </p:cNvSpPr>
          <p:nvPr>
            <p:ph type="body" sz="quarter" idx="10" hasCustomPrompt="1"/>
          </p:nvPr>
        </p:nvSpPr>
        <p:spPr>
          <a:xfrm>
            <a:off x="715963" y="5221585"/>
            <a:ext cx="9180512" cy="432048"/>
          </a:xfrm>
        </p:spPr>
        <p:txBody>
          <a:bodyPr/>
          <a:lstStyle>
            <a:lvl1pPr marL="0" marR="0" indent="0" algn="l" defTabSz="457200" rtl="0" eaLnBrk="1" fontAlgn="auto" latinLnBrk="0" hangingPunct="1">
              <a:lnSpc>
                <a:spcPct val="100000"/>
              </a:lnSpc>
              <a:spcBef>
                <a:spcPts val="0"/>
              </a:spcBef>
              <a:spcAft>
                <a:spcPts val="600"/>
              </a:spcAft>
              <a:buClrTx/>
              <a:buSzTx/>
              <a:buFont typeface="Arial"/>
              <a:buNone/>
              <a:tabLst/>
              <a:defRPr sz="2400" baseline="0">
                <a:solidFill>
                  <a:schemeClr val="bg1"/>
                </a:solidFill>
              </a:defRPr>
            </a:lvl1p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lang="en-US" smtClean="0"/>
              <a:t>Insert presentation title</a:t>
            </a:r>
          </a:p>
          <a:p>
            <a:pPr lvl="0"/>
            <a:endParaRPr lang="en-US" dirty="0" smtClean="0"/>
          </a:p>
        </p:txBody>
      </p:sp>
      <p:sp>
        <p:nvSpPr>
          <p:cNvPr id="17" name="Text Placeholder 16"/>
          <p:cNvSpPr>
            <a:spLocks noGrp="1"/>
          </p:cNvSpPr>
          <p:nvPr>
            <p:ph type="body" sz="quarter" idx="11" hasCustomPrompt="1"/>
          </p:nvPr>
        </p:nvSpPr>
        <p:spPr>
          <a:xfrm>
            <a:off x="715963" y="5689600"/>
            <a:ext cx="4537075" cy="395288"/>
          </a:xfrm>
        </p:spPr>
        <p:txBody>
          <a:bodyPr/>
          <a:lstStyle>
            <a:lvl1pPr>
              <a:defRPr sz="1800">
                <a:solidFill>
                  <a:schemeClr val="bg1"/>
                </a:solidFill>
              </a:defRPr>
            </a:lvl1pPr>
          </a:lstStyle>
          <a:p>
            <a:pPr lvl="0"/>
            <a:r>
              <a:rPr lang="en-US" dirty="0" smtClean="0"/>
              <a:t>DD.MM.YY</a:t>
            </a:r>
          </a:p>
        </p:txBody>
      </p:sp>
      <p:sp>
        <p:nvSpPr>
          <p:cNvPr id="19" name="Text Placeholder 18"/>
          <p:cNvSpPr>
            <a:spLocks noGrp="1"/>
          </p:cNvSpPr>
          <p:nvPr>
            <p:ph type="body" sz="quarter" idx="12" hasCustomPrompt="1"/>
          </p:nvPr>
        </p:nvSpPr>
        <p:spPr>
          <a:xfrm>
            <a:off x="715963" y="6301705"/>
            <a:ext cx="4537075" cy="540420"/>
          </a:xfrm>
        </p:spPr>
        <p:txBody>
          <a:bodyPr/>
          <a:lstStyle>
            <a:lvl1pPr>
              <a:spcAft>
                <a:spcPts val="0"/>
              </a:spcAft>
              <a:defRPr sz="1600" baseline="0">
                <a:solidFill>
                  <a:schemeClr val="bg1"/>
                </a:solidFill>
              </a:defRPr>
            </a:lvl1pPr>
          </a:lstStyle>
          <a:p>
            <a:pPr lvl="0"/>
            <a:r>
              <a:rPr lang="en-US" smtClean="0"/>
              <a:t>Prepared for &lt;insert name&gt;</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Q-Title slide1">
    <p:spTree>
      <p:nvGrpSpPr>
        <p:cNvPr id="1" name=""/>
        <p:cNvGrpSpPr/>
        <p:nvPr/>
      </p:nvGrpSpPr>
      <p:grpSpPr>
        <a:xfrm>
          <a:off x="0" y="0"/>
          <a:ext cx="0" cy="0"/>
          <a:chOff x="0" y="0"/>
          <a:chExt cx="0" cy="0"/>
        </a:xfrm>
      </p:grpSpPr>
      <p:sp>
        <p:nvSpPr>
          <p:cNvPr id="13" name="Rectangle 12"/>
          <p:cNvSpPr/>
          <p:nvPr userDrawn="1"/>
        </p:nvSpPr>
        <p:spPr>
          <a:xfrm>
            <a:off x="0" y="6841765"/>
            <a:ext cx="10688638" cy="72108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 name="Rectangle 2"/>
          <p:cNvSpPr/>
          <p:nvPr userDrawn="1"/>
        </p:nvSpPr>
        <p:spPr>
          <a:xfrm>
            <a:off x="177800" y="5003688"/>
            <a:ext cx="10332000" cy="1843200"/>
          </a:xfrm>
          <a:prstGeom prst="rect">
            <a:avLst/>
          </a:prstGeom>
          <a:solidFill>
            <a:schemeClr val="bg2">
              <a:lumMod val="75000"/>
            </a:schemeClr>
          </a:solidFill>
          <a:ln w="3175">
            <a:noFill/>
          </a:ln>
          <a:effectLst/>
        </p:spPr>
        <p:txBody>
          <a:bodyPr wrap="square" lIns="72000" tIns="72000" rIns="72000" bIns="72000" rtlCol="0" anchor="ctr">
            <a:noAutofit/>
          </a:bodyPr>
          <a:lstStyle/>
          <a:p>
            <a:pPr algn="ctr" defTabSz="1408085" rtl="0" fontAlgn="auto">
              <a:lnSpc>
                <a:spcPct val="114000"/>
              </a:lnSpc>
              <a:spcBef>
                <a:spcPts val="0"/>
              </a:spcBef>
              <a:spcAft>
                <a:spcPts val="0"/>
              </a:spcAft>
              <a:defRPr/>
            </a:pPr>
            <a:endParaRPr lang="en-GB" sz="1000" kern="0" dirty="0" smtClean="0">
              <a:solidFill>
                <a:prstClr val="white"/>
              </a:solidFill>
              <a:latin typeface="Arial" panose="020B0604020202020204" pitchFamily="34" charset="0"/>
              <a:ea typeface="Geneva" pitchFamily="-107" charset="-128"/>
              <a:cs typeface="Arial" panose="020B0604020202020204" pitchFamily="34" charset="0"/>
            </a:endParaRPr>
          </a:p>
        </p:txBody>
      </p:sp>
      <p:pic>
        <p:nvPicPr>
          <p:cNvPr id="6" name="Picture 5" descr="Logo_quadrangle.png"/>
          <p:cNvPicPr>
            <a:picLocks noChangeAspect="1"/>
          </p:cNvPicPr>
          <p:nvPr userDrawn="1"/>
        </p:nvPicPr>
        <p:blipFill>
          <a:blip r:embed="rId2" cstate="print"/>
          <a:stretch>
            <a:fillRect/>
          </a:stretch>
        </p:blipFill>
        <p:spPr>
          <a:xfrm>
            <a:off x="745958" y="7039075"/>
            <a:ext cx="1643562" cy="276621"/>
          </a:xfrm>
          <a:prstGeom prst="rect">
            <a:avLst/>
          </a:prstGeom>
          <a:noFill/>
          <a:ln>
            <a:noFill/>
          </a:ln>
        </p:spPr>
      </p:pic>
      <p:sp>
        <p:nvSpPr>
          <p:cNvPr id="7" name="TextBox 6"/>
          <p:cNvSpPr txBox="1"/>
          <p:nvPr userDrawn="1"/>
        </p:nvSpPr>
        <p:spPr>
          <a:xfrm>
            <a:off x="8573643" y="6483350"/>
            <a:ext cx="2076895" cy="321740"/>
          </a:xfrm>
          <a:prstGeom prst="rect">
            <a:avLst/>
          </a:prstGeom>
          <a:noFill/>
        </p:spPr>
        <p:txBody>
          <a:bodyPr wrap="square" lIns="0" tIns="0" rIns="0" bIns="0" rtlCol="0" anchor="ctr">
            <a:noAutofit/>
          </a:bodyPr>
          <a:lstStyle/>
          <a:p>
            <a:r>
              <a:rPr lang="en-GB" sz="800" kern="0" smtClean="0">
                <a:solidFill>
                  <a:schemeClr val="bg1"/>
                </a:solidFill>
                <a:latin typeface="Arial" pitchFamily="34" charset="0"/>
                <a:cs typeface="Arial" pitchFamily="34" charset="0"/>
              </a:rPr>
              <a:t>© Quadrangle 2016 INTERNAL</a:t>
            </a:r>
          </a:p>
        </p:txBody>
      </p:sp>
      <p:sp>
        <p:nvSpPr>
          <p:cNvPr id="15" name="Text Placeholder 14"/>
          <p:cNvSpPr>
            <a:spLocks noGrp="1"/>
          </p:cNvSpPr>
          <p:nvPr>
            <p:ph type="body" sz="quarter" idx="10" hasCustomPrompt="1"/>
          </p:nvPr>
        </p:nvSpPr>
        <p:spPr>
          <a:xfrm>
            <a:off x="715963" y="5221585"/>
            <a:ext cx="9180512" cy="432048"/>
          </a:xfrm>
        </p:spPr>
        <p:txBody>
          <a:bodyPr/>
          <a:lstStyle>
            <a:lvl1pPr marL="0" marR="0" indent="0" algn="l" defTabSz="457200" rtl="0" eaLnBrk="1" fontAlgn="auto" latinLnBrk="0" hangingPunct="1">
              <a:lnSpc>
                <a:spcPct val="100000"/>
              </a:lnSpc>
              <a:spcBef>
                <a:spcPts val="0"/>
              </a:spcBef>
              <a:spcAft>
                <a:spcPts val="600"/>
              </a:spcAft>
              <a:buClrTx/>
              <a:buSzTx/>
              <a:buFont typeface="Arial"/>
              <a:buNone/>
              <a:tabLst/>
              <a:defRPr sz="2400" baseline="0">
                <a:solidFill>
                  <a:schemeClr val="bg1"/>
                </a:solidFill>
              </a:defRPr>
            </a:lvl1p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lang="en-US" smtClean="0"/>
              <a:t>Insert presentation title</a:t>
            </a:r>
          </a:p>
          <a:p>
            <a:pPr lvl="0"/>
            <a:endParaRPr lang="en-US" dirty="0" smtClean="0"/>
          </a:p>
        </p:txBody>
      </p:sp>
      <p:sp>
        <p:nvSpPr>
          <p:cNvPr id="17" name="Text Placeholder 16"/>
          <p:cNvSpPr>
            <a:spLocks noGrp="1"/>
          </p:cNvSpPr>
          <p:nvPr>
            <p:ph type="body" sz="quarter" idx="11" hasCustomPrompt="1"/>
          </p:nvPr>
        </p:nvSpPr>
        <p:spPr>
          <a:xfrm>
            <a:off x="715963" y="5689600"/>
            <a:ext cx="4537075" cy="395288"/>
          </a:xfrm>
        </p:spPr>
        <p:txBody>
          <a:bodyPr/>
          <a:lstStyle>
            <a:lvl1pPr>
              <a:defRPr sz="1800">
                <a:solidFill>
                  <a:schemeClr val="bg1"/>
                </a:solidFill>
              </a:defRPr>
            </a:lvl1pPr>
          </a:lstStyle>
          <a:p>
            <a:pPr lvl="0"/>
            <a:r>
              <a:rPr lang="en-US" dirty="0" smtClean="0"/>
              <a:t>DD.MM.YY</a:t>
            </a:r>
          </a:p>
        </p:txBody>
      </p:sp>
      <p:sp>
        <p:nvSpPr>
          <p:cNvPr id="19" name="Text Placeholder 18"/>
          <p:cNvSpPr>
            <a:spLocks noGrp="1"/>
          </p:cNvSpPr>
          <p:nvPr>
            <p:ph type="body" sz="quarter" idx="12" hasCustomPrompt="1"/>
          </p:nvPr>
        </p:nvSpPr>
        <p:spPr>
          <a:xfrm>
            <a:off x="715963" y="6301705"/>
            <a:ext cx="4537075" cy="540420"/>
          </a:xfrm>
        </p:spPr>
        <p:txBody>
          <a:bodyPr/>
          <a:lstStyle>
            <a:lvl1pPr>
              <a:spcAft>
                <a:spcPts val="0"/>
              </a:spcAft>
              <a:defRPr sz="1600" baseline="0">
                <a:solidFill>
                  <a:schemeClr val="bg1"/>
                </a:solidFill>
              </a:defRPr>
            </a:lvl1pPr>
          </a:lstStyle>
          <a:p>
            <a:pPr lvl="0"/>
            <a:r>
              <a:rPr lang="en-US" smtClean="0"/>
              <a:t>Prepared for &lt;insert name&gt;</a:t>
            </a:r>
          </a:p>
        </p:txBody>
      </p:sp>
      <p:sp>
        <p:nvSpPr>
          <p:cNvPr id="16" name="Rectangle 15"/>
          <p:cNvSpPr/>
          <p:nvPr userDrawn="1"/>
        </p:nvSpPr>
        <p:spPr>
          <a:xfrm>
            <a:off x="177800" y="180975"/>
            <a:ext cx="10332000" cy="4824586"/>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408085" rtl="0" fontAlgn="base">
              <a:lnSpc>
                <a:spcPct val="114000"/>
              </a:lnSpc>
              <a:spcBef>
                <a:spcPct val="0"/>
              </a:spcBef>
              <a:spcAft>
                <a:spcPct val="0"/>
              </a:spcAft>
              <a:defRPr/>
            </a:pPr>
            <a:endParaRPr lang="en-GB" sz="1400" kern="1200" dirty="0" smtClean="0">
              <a:solidFill>
                <a:schemeClr val="lt1"/>
              </a:solidFill>
              <a:latin typeface="Arial" pitchFamily="34" charset="0"/>
              <a:ea typeface="+mn-ea"/>
              <a:cs typeface="Arial" pitchFamily="34" charset="0"/>
            </a:endParaRPr>
          </a:p>
        </p:txBody>
      </p:sp>
      <p:grpSp>
        <p:nvGrpSpPr>
          <p:cNvPr id="24" name="Group 15"/>
          <p:cNvGrpSpPr/>
          <p:nvPr userDrawn="1"/>
        </p:nvGrpSpPr>
        <p:grpSpPr>
          <a:xfrm>
            <a:off x="8594126" y="7005162"/>
            <a:ext cx="1449913" cy="359467"/>
            <a:chOff x="4656486" y="6410704"/>
            <a:chExt cx="4647186" cy="1152146"/>
          </a:xfrm>
        </p:grpSpPr>
        <p:pic>
          <p:nvPicPr>
            <p:cNvPr id="25" name="Picture 24" descr="Acumen 2013.png"/>
            <p:cNvPicPr>
              <a:picLocks noChangeAspect="1"/>
            </p:cNvPicPr>
            <p:nvPr/>
          </p:nvPicPr>
          <p:blipFill>
            <a:blip r:embed="rId3" cstate="print"/>
            <a:stretch>
              <a:fillRect/>
            </a:stretch>
          </p:blipFill>
          <p:spPr>
            <a:xfrm>
              <a:off x="5821499" y="6410704"/>
              <a:ext cx="1152146" cy="1152146"/>
            </a:xfrm>
            <a:prstGeom prst="rect">
              <a:avLst/>
            </a:prstGeom>
          </p:spPr>
        </p:pic>
        <p:pic>
          <p:nvPicPr>
            <p:cNvPr id="26" name="Picture 25" descr="Acumen 2015.png"/>
            <p:cNvPicPr>
              <a:picLocks noChangeAspect="1"/>
            </p:cNvPicPr>
            <p:nvPr/>
          </p:nvPicPr>
          <p:blipFill>
            <a:blip r:embed="rId4" cstate="print"/>
            <a:stretch>
              <a:fillRect/>
            </a:stretch>
          </p:blipFill>
          <p:spPr>
            <a:xfrm>
              <a:off x="6986512" y="6410704"/>
              <a:ext cx="1152146" cy="1152146"/>
            </a:xfrm>
            <a:prstGeom prst="rect">
              <a:avLst/>
            </a:prstGeom>
          </p:spPr>
        </p:pic>
        <p:pic>
          <p:nvPicPr>
            <p:cNvPr id="27" name="Picture 26" descr="Acumen 2011.png"/>
            <p:cNvPicPr>
              <a:picLocks noChangeAspect="1"/>
            </p:cNvPicPr>
            <p:nvPr/>
          </p:nvPicPr>
          <p:blipFill>
            <a:blip r:embed="rId5" cstate="print"/>
            <a:stretch>
              <a:fillRect/>
            </a:stretch>
          </p:blipFill>
          <p:spPr>
            <a:xfrm>
              <a:off x="4656486" y="6410704"/>
              <a:ext cx="1152146" cy="1152146"/>
            </a:xfrm>
            <a:prstGeom prst="rect">
              <a:avLst/>
            </a:prstGeom>
          </p:spPr>
        </p:pic>
        <p:pic>
          <p:nvPicPr>
            <p:cNvPr id="28" name="Picture 27" descr="Agency of year 2015.png"/>
            <p:cNvPicPr>
              <a:picLocks noChangeAspect="1"/>
            </p:cNvPicPr>
            <p:nvPr/>
          </p:nvPicPr>
          <p:blipFill>
            <a:blip r:embed="rId6" cstate="print"/>
            <a:stretch>
              <a:fillRect/>
            </a:stretch>
          </p:blipFill>
          <p:spPr>
            <a:xfrm>
              <a:off x="8151526" y="6410704"/>
              <a:ext cx="1152146" cy="1152146"/>
            </a:xfrm>
            <a:prstGeom prst="rect">
              <a:avLst/>
            </a:prstGeom>
          </p:spPr>
        </p:pic>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Q-6 Col layout">
    <p:spTree>
      <p:nvGrpSpPr>
        <p:cNvPr id="1" name=""/>
        <p:cNvGrpSpPr/>
        <p:nvPr/>
      </p:nvGrpSpPr>
      <p:grpSpPr>
        <a:xfrm>
          <a:off x="0" y="0"/>
          <a:ext cx="0" cy="0"/>
          <a:chOff x="0" y="0"/>
          <a:chExt cx="0" cy="0"/>
        </a:xfrm>
      </p:grpSpPr>
      <p:sp>
        <p:nvSpPr>
          <p:cNvPr id="2" name="Title 1"/>
          <p:cNvSpPr>
            <a:spLocks noGrp="1"/>
          </p:cNvSpPr>
          <p:nvPr>
            <p:ph type="title"/>
          </p:nvPr>
        </p:nvSpPr>
        <p:spPr>
          <a:xfrm>
            <a:off x="715963" y="1333500"/>
            <a:ext cx="9252000" cy="576263"/>
          </a:xfrm>
        </p:spPr>
        <p:txBody>
          <a:bodyPr>
            <a:noAutofit/>
          </a:bodyPr>
          <a:lstStyle>
            <a:lvl1pPr>
              <a:defRPr sz="2800"/>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715963" y="1909763"/>
            <a:ext cx="9252000" cy="1008000"/>
          </a:xfrm>
        </p:spPr>
        <p:txBody>
          <a:bodyPr>
            <a:noAutofit/>
          </a:bodyPr>
          <a:lstStyle>
            <a:lvl1pPr>
              <a:defRPr sz="1600"/>
            </a:lvl1pPr>
          </a:lstStyle>
          <a:p>
            <a:pPr lvl="0"/>
            <a:r>
              <a:rPr lang="en-US" smtClean="0"/>
              <a:t>Click to edit Master text styles</a:t>
            </a:r>
          </a:p>
        </p:txBody>
      </p:sp>
      <p:sp>
        <p:nvSpPr>
          <p:cNvPr id="7" name="Content Placeholder 6"/>
          <p:cNvSpPr>
            <a:spLocks noGrp="1"/>
          </p:cNvSpPr>
          <p:nvPr>
            <p:ph sz="quarter" idx="12"/>
          </p:nvPr>
        </p:nvSpPr>
        <p:spPr>
          <a:xfrm>
            <a:off x="2285870" y="4177876"/>
            <a:ext cx="1404000" cy="26640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8"/>
          <p:cNvSpPr>
            <a:spLocks noGrp="1"/>
          </p:cNvSpPr>
          <p:nvPr>
            <p:ph sz="quarter" idx="13"/>
          </p:nvPr>
        </p:nvSpPr>
        <p:spPr>
          <a:xfrm>
            <a:off x="715962" y="4177876"/>
            <a:ext cx="1404000" cy="2664000"/>
          </a:xfrm>
        </p:spPr>
        <p:txBody>
          <a:bodyPr/>
          <a:lstStyle>
            <a:lvl3pPr defTabSz="358775">
              <a:defRPr/>
            </a:lvl3pPr>
            <a:lvl4pPr defTabSz="358775">
              <a:defRPr/>
            </a:lvl4pPr>
            <a:lvl5pPr defTabSz="358775">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9"/>
          <p:cNvSpPr>
            <a:spLocks noGrp="1"/>
          </p:cNvSpPr>
          <p:nvPr>
            <p:ph sz="quarter" idx="14"/>
          </p:nvPr>
        </p:nvSpPr>
        <p:spPr>
          <a:xfrm>
            <a:off x="3855778" y="4177876"/>
            <a:ext cx="1404000" cy="266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Content Placeholder 14"/>
          <p:cNvSpPr>
            <a:spLocks noGrp="1"/>
          </p:cNvSpPr>
          <p:nvPr>
            <p:ph sz="quarter" idx="15"/>
          </p:nvPr>
        </p:nvSpPr>
        <p:spPr>
          <a:xfrm>
            <a:off x="5425686" y="4177876"/>
            <a:ext cx="1404000" cy="266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Content Placeholder 10"/>
          <p:cNvSpPr>
            <a:spLocks noGrp="1"/>
          </p:cNvSpPr>
          <p:nvPr>
            <p:ph sz="quarter" idx="16"/>
          </p:nvPr>
        </p:nvSpPr>
        <p:spPr>
          <a:xfrm>
            <a:off x="6995594" y="4177876"/>
            <a:ext cx="1404000" cy="266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Content Placeholder 12"/>
          <p:cNvSpPr>
            <a:spLocks noGrp="1"/>
          </p:cNvSpPr>
          <p:nvPr>
            <p:ph sz="quarter" idx="17"/>
          </p:nvPr>
        </p:nvSpPr>
        <p:spPr>
          <a:xfrm>
            <a:off x="8565500" y="4177876"/>
            <a:ext cx="1404000" cy="266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2" name="Text Placeholder 9"/>
          <p:cNvSpPr>
            <a:spLocks noGrp="1"/>
          </p:cNvSpPr>
          <p:nvPr>
            <p:ph type="body" sz="quarter" idx="18" hasCustomPrompt="1"/>
          </p:nvPr>
        </p:nvSpPr>
        <p:spPr>
          <a:xfrm>
            <a:off x="715962" y="3030538"/>
            <a:ext cx="900000" cy="900000"/>
          </a:xfr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oAutofit/>
          </a:bodyPr>
          <a:lstStyle>
            <a:lvl1pPr algn="ctr" rtl="0" fontAlgn="base">
              <a:spcBef>
                <a:spcPct val="0"/>
              </a:spcBef>
              <a:spcAft>
                <a:spcPct val="0"/>
              </a:spcAft>
              <a:defRPr lang="en-GB" sz="2000" kern="1200" baseline="0" smtClean="0">
                <a:solidFill>
                  <a:schemeClr val="bg1"/>
                </a:solidFill>
                <a:latin typeface="Arial" pitchFamily="34" charset="0"/>
                <a:ea typeface="+mn-ea"/>
                <a:cs typeface="Arial" pitchFamily="34" charset="0"/>
              </a:defRPr>
            </a:lvl1pPr>
          </a:lstStyle>
          <a:p>
            <a:pPr marL="0" lvl="0" indent="0" algn="ctr" defTabSz="457200" rtl="0" eaLnBrk="1" fontAlgn="base" latinLnBrk="0" hangingPunct="1">
              <a:lnSpc>
                <a:spcPct val="100000"/>
              </a:lnSpc>
              <a:spcBef>
                <a:spcPct val="0"/>
              </a:spcBef>
              <a:spcAft>
                <a:spcPct val="0"/>
              </a:spcAft>
              <a:buFont typeface="Arial"/>
              <a:buNone/>
            </a:pPr>
            <a:r>
              <a:rPr lang="en-GB" smtClean="0"/>
              <a:t>1</a:t>
            </a:r>
            <a:endParaRPr lang="en-GB"/>
          </a:p>
        </p:txBody>
      </p:sp>
      <p:sp>
        <p:nvSpPr>
          <p:cNvPr id="14" name="Text Placeholder 9"/>
          <p:cNvSpPr>
            <a:spLocks noGrp="1"/>
          </p:cNvSpPr>
          <p:nvPr>
            <p:ph type="body" sz="quarter" idx="19" hasCustomPrompt="1"/>
          </p:nvPr>
        </p:nvSpPr>
        <p:spPr>
          <a:xfrm>
            <a:off x="2285870" y="3030538"/>
            <a:ext cx="900000" cy="900000"/>
          </a:xfrm>
          <a:solidFill>
            <a:schemeClr val="accent5">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oAutofit/>
          </a:bodyPr>
          <a:lstStyle>
            <a:lvl1pPr algn="ctr" rtl="0" fontAlgn="base">
              <a:spcBef>
                <a:spcPct val="0"/>
              </a:spcBef>
              <a:spcAft>
                <a:spcPct val="0"/>
              </a:spcAft>
              <a:defRPr lang="en-GB" sz="2000" kern="1200" baseline="0" smtClean="0">
                <a:solidFill>
                  <a:schemeClr val="bg1"/>
                </a:solidFill>
                <a:latin typeface="Arial" pitchFamily="34" charset="0"/>
                <a:ea typeface="+mn-ea"/>
                <a:cs typeface="Arial" pitchFamily="34" charset="0"/>
              </a:defRPr>
            </a:lvl1pPr>
          </a:lstStyle>
          <a:p>
            <a:pPr marL="0" lvl="0" indent="0" algn="ctr" defTabSz="457200" rtl="0" eaLnBrk="1" fontAlgn="base" latinLnBrk="0" hangingPunct="1">
              <a:lnSpc>
                <a:spcPct val="100000"/>
              </a:lnSpc>
              <a:spcBef>
                <a:spcPct val="0"/>
              </a:spcBef>
              <a:spcAft>
                <a:spcPct val="0"/>
              </a:spcAft>
              <a:buFont typeface="Arial"/>
              <a:buNone/>
            </a:pPr>
            <a:r>
              <a:rPr lang="en-GB" smtClean="0"/>
              <a:t>2</a:t>
            </a:r>
            <a:endParaRPr lang="en-GB"/>
          </a:p>
        </p:txBody>
      </p:sp>
      <p:sp>
        <p:nvSpPr>
          <p:cNvPr id="16" name="Text Placeholder 9"/>
          <p:cNvSpPr>
            <a:spLocks noGrp="1"/>
          </p:cNvSpPr>
          <p:nvPr>
            <p:ph type="body" sz="quarter" idx="20" hasCustomPrompt="1"/>
          </p:nvPr>
        </p:nvSpPr>
        <p:spPr>
          <a:xfrm>
            <a:off x="3855778" y="3040063"/>
            <a:ext cx="900000" cy="900000"/>
          </a:xfr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oAutofit/>
          </a:bodyPr>
          <a:lstStyle>
            <a:lvl1pPr algn="ctr" rtl="0" fontAlgn="base">
              <a:spcBef>
                <a:spcPct val="0"/>
              </a:spcBef>
              <a:spcAft>
                <a:spcPct val="0"/>
              </a:spcAft>
              <a:defRPr lang="en-GB" sz="2000" kern="1200" baseline="0" smtClean="0">
                <a:solidFill>
                  <a:schemeClr val="bg1"/>
                </a:solidFill>
                <a:latin typeface="Arial" pitchFamily="34" charset="0"/>
                <a:ea typeface="+mn-ea"/>
                <a:cs typeface="Arial" pitchFamily="34" charset="0"/>
              </a:defRPr>
            </a:lvl1pPr>
          </a:lstStyle>
          <a:p>
            <a:pPr marL="0" lvl="0" indent="0" algn="ctr" defTabSz="457200" rtl="0" eaLnBrk="1" fontAlgn="base" latinLnBrk="0" hangingPunct="1">
              <a:lnSpc>
                <a:spcPct val="100000"/>
              </a:lnSpc>
              <a:spcBef>
                <a:spcPct val="0"/>
              </a:spcBef>
              <a:spcAft>
                <a:spcPct val="0"/>
              </a:spcAft>
              <a:buFont typeface="Arial"/>
              <a:buNone/>
            </a:pPr>
            <a:r>
              <a:rPr lang="en-GB" smtClean="0"/>
              <a:t>3</a:t>
            </a:r>
            <a:endParaRPr lang="en-GB"/>
          </a:p>
        </p:txBody>
      </p:sp>
      <p:sp>
        <p:nvSpPr>
          <p:cNvPr id="17" name="Text Placeholder 9"/>
          <p:cNvSpPr>
            <a:spLocks noGrp="1"/>
          </p:cNvSpPr>
          <p:nvPr>
            <p:ph type="body" sz="quarter" idx="21" hasCustomPrompt="1"/>
          </p:nvPr>
        </p:nvSpPr>
        <p:spPr>
          <a:xfrm>
            <a:off x="5425686" y="3040063"/>
            <a:ext cx="900000" cy="900000"/>
          </a:xfr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4</a:t>
            </a:r>
            <a:endParaRPr lang="en-GB"/>
          </a:p>
        </p:txBody>
      </p:sp>
      <p:sp>
        <p:nvSpPr>
          <p:cNvPr id="18" name="Text Placeholder 9"/>
          <p:cNvSpPr>
            <a:spLocks noGrp="1"/>
          </p:cNvSpPr>
          <p:nvPr>
            <p:ph type="body" sz="quarter" idx="22" hasCustomPrompt="1"/>
          </p:nvPr>
        </p:nvSpPr>
        <p:spPr>
          <a:xfrm>
            <a:off x="6995594" y="3030538"/>
            <a:ext cx="900000" cy="900000"/>
          </a:xfr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5</a:t>
            </a:r>
            <a:endParaRPr lang="en-GB"/>
          </a:p>
        </p:txBody>
      </p:sp>
      <p:sp>
        <p:nvSpPr>
          <p:cNvPr id="19" name="Text Placeholder 9"/>
          <p:cNvSpPr>
            <a:spLocks noGrp="1"/>
          </p:cNvSpPr>
          <p:nvPr>
            <p:ph type="body" sz="quarter" idx="23" hasCustomPrompt="1"/>
          </p:nvPr>
        </p:nvSpPr>
        <p:spPr>
          <a:xfrm>
            <a:off x="8565500" y="3030538"/>
            <a:ext cx="900000" cy="900000"/>
          </a:xfr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lvl1pPr algn="ctr" rtl="0" fontAlgn="base">
              <a:spcBef>
                <a:spcPct val="0"/>
              </a:spcBef>
              <a:spcAft>
                <a:spcPct val="0"/>
              </a:spcAft>
              <a:defRPr lang="en-GB" sz="2000" kern="1200" smtClean="0">
                <a:solidFill>
                  <a:schemeClr val="bg1"/>
                </a:solidFill>
                <a:latin typeface="Arial" pitchFamily="34" charset="0"/>
                <a:ea typeface="+mn-ea"/>
                <a:cs typeface="Arial" pitchFamily="34" charset="0"/>
              </a:defRPr>
            </a:lvl1pPr>
          </a:lstStyle>
          <a:p>
            <a:pPr lvl="0"/>
            <a:r>
              <a:rPr lang="en-GB" smtClean="0"/>
              <a:t>6</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15963" y="1333500"/>
            <a:ext cx="9252000" cy="576263"/>
          </a:xfrm>
          <a:prstGeom prst="rect">
            <a:avLst/>
          </a:prstGeom>
        </p:spPr>
        <p:txBody>
          <a:bodyPr vert="horz" lIns="0" tIns="0" rIns="0" bIns="0" rtlCol="0" anchor="t">
            <a:noAutofit/>
          </a:bodyPr>
          <a:lstStyle/>
          <a:p>
            <a:r>
              <a:rPr lang="en-US" dirty="0" smtClean="0"/>
              <a:t>Click to edit</a:t>
            </a:r>
            <a:endParaRPr lang="en-GB" dirty="0"/>
          </a:p>
        </p:txBody>
      </p:sp>
      <p:sp>
        <p:nvSpPr>
          <p:cNvPr id="3" name="Text Placeholder 2"/>
          <p:cNvSpPr>
            <a:spLocks noGrp="1"/>
          </p:cNvSpPr>
          <p:nvPr>
            <p:ph type="body" idx="1"/>
          </p:nvPr>
        </p:nvSpPr>
        <p:spPr>
          <a:xfrm>
            <a:off x="715963" y="3030538"/>
            <a:ext cx="9252000" cy="3725862"/>
          </a:xfrm>
          <a:prstGeom prst="rect">
            <a:avLst/>
          </a:prstGeom>
        </p:spPr>
        <p:txBody>
          <a:bodyPr vert="horz" lIns="0" tIns="0" rIns="72000" bIns="36000" rtlCol="0">
            <a:noAutofit/>
          </a:bodyPr>
          <a:lstStyle/>
          <a:p>
            <a:pPr lvl="0"/>
            <a:r>
              <a:rPr lang="en-US" dirty="0" smtClean="0"/>
              <a:t>Click to edit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Rectangle 6"/>
          <p:cNvSpPr/>
          <p:nvPr/>
        </p:nvSpPr>
        <p:spPr>
          <a:xfrm>
            <a:off x="182563" y="6840071"/>
            <a:ext cx="10332000" cy="540000"/>
          </a:xfrm>
          <a:prstGeom prst="rect">
            <a:avLst/>
          </a:prstGeom>
          <a:solidFill>
            <a:srgbClr val="DDDDDD"/>
          </a:solidFill>
          <a:ln w="25400" cap="flat" cmpd="sng" algn="ctr">
            <a:noFill/>
            <a:prstDash val="solid"/>
          </a:ln>
          <a:effectLst/>
        </p:spPr>
        <p:txBody>
          <a:bodyPr lIns="140808" tIns="70404" rIns="140808" bIns="70404" rtlCol="0" anchor="ctr"/>
          <a:lstStyle/>
          <a:p>
            <a:pPr defTabSz="1408085" fontAlgn="auto">
              <a:spcBef>
                <a:spcPts val="0"/>
              </a:spcBef>
              <a:spcAft>
                <a:spcPts val="0"/>
              </a:spcAft>
              <a:defRPr/>
            </a:pPr>
            <a:endParaRPr lang="en-GB" sz="1000" kern="0"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8589963" y="6842850"/>
            <a:ext cx="1962595" cy="540000"/>
          </a:xfrm>
          <a:prstGeom prst="rect">
            <a:avLst/>
          </a:prstGeom>
          <a:noFill/>
        </p:spPr>
        <p:txBody>
          <a:bodyPr wrap="square" lIns="0" tIns="0" rIns="0" bIns="0" rtlCol="0" anchor="ctr">
            <a:noAutofit/>
          </a:bodyPr>
          <a:lstStyle/>
          <a:p>
            <a:r>
              <a:rPr lang="en-GB" sz="800" kern="0" dirty="0" smtClean="0">
                <a:solidFill>
                  <a:srgbClr val="292929"/>
                </a:solidFill>
                <a:latin typeface="Arial" pitchFamily="34" charset="0"/>
                <a:cs typeface="Arial" pitchFamily="34" charset="0"/>
              </a:rPr>
              <a:t>© Quadrangle 2016 INTERNAL</a:t>
            </a:r>
          </a:p>
        </p:txBody>
      </p:sp>
      <p:sp>
        <p:nvSpPr>
          <p:cNvPr id="5" name="TextBox 4"/>
          <p:cNvSpPr txBox="1"/>
          <p:nvPr/>
        </p:nvSpPr>
        <p:spPr>
          <a:xfrm>
            <a:off x="722312" y="6842850"/>
            <a:ext cx="720000" cy="540000"/>
          </a:xfrm>
          <a:prstGeom prst="rect">
            <a:avLst/>
          </a:prstGeom>
          <a:noFill/>
        </p:spPr>
        <p:txBody>
          <a:bodyPr wrap="square" lIns="0" tIns="0" rIns="0" bIns="0" rtlCol="0"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fld id="{FFDA4480-ABC3-4372-8A41-76D1715DDCA7}" type="slidenum">
              <a:rPr kumimoji="0" lang="en-GB" sz="1200" b="0" i="0" u="none" strike="noStrike" kern="0" cap="none" spc="0" normalizeH="0" baseline="0" noProof="0" smtClean="0">
                <a:ln>
                  <a:noFill/>
                </a:ln>
                <a:solidFill>
                  <a:srgbClr val="292929"/>
                </a:solidFill>
                <a:effectLst/>
                <a:uLnTx/>
                <a:uFillTx/>
                <a:latin typeface="Arial" pitchFamily="34" charset="0"/>
                <a:cs typeface="Arial" pitchFamily="34" charset="0"/>
              </a:rPr>
              <a:pPr marL="0" marR="0" lvl="0" indent="0" defTabSz="914400" eaLnBrk="1" fontAlgn="auto" latinLnBrk="0" hangingPunct="1">
                <a:lnSpc>
                  <a:spcPct val="100000"/>
                </a:lnSpc>
                <a:spcBef>
                  <a:spcPts val="0"/>
                </a:spcBef>
                <a:spcAft>
                  <a:spcPts val="0"/>
                </a:spcAft>
                <a:buClrTx/>
                <a:buSzTx/>
                <a:buFontTx/>
                <a:buNone/>
                <a:tabLst/>
                <a:defRPr/>
              </a:pPr>
              <a:t>‹#›</a:t>
            </a:fld>
            <a:endParaRPr kumimoji="0" lang="en-GB" sz="1400" b="0" i="0" u="none" strike="noStrike" kern="0" cap="none" spc="0" normalizeH="0" baseline="0" noProof="0" dirty="0">
              <a:ln>
                <a:noFill/>
              </a:ln>
              <a:solidFill>
                <a:srgbClr val="292929"/>
              </a:solidFill>
              <a:effectLst/>
              <a:uLnTx/>
              <a:uFillTx/>
              <a:latin typeface="Arial" pitchFamily="34" charset="0"/>
              <a:cs typeface="Arial" pitchFamily="34" charset="0"/>
            </a:endParaRPr>
          </a:p>
        </p:txBody>
      </p:sp>
      <p:pic>
        <p:nvPicPr>
          <p:cNvPr id="9" name="Picture 8" descr="Logo_CK in a DW horizontal line OUTLINE.png"/>
          <p:cNvPicPr>
            <a:picLocks noChangeAspect="1"/>
          </p:cNvPicPr>
          <p:nvPr/>
        </p:nvPicPr>
        <p:blipFill>
          <a:blip r:embed="rId33" cstate="print"/>
          <a:stretch>
            <a:fillRect/>
          </a:stretch>
        </p:blipFill>
        <p:spPr>
          <a:xfrm>
            <a:off x="8585099" y="267010"/>
            <a:ext cx="1120059" cy="554736"/>
          </a:xfrm>
          <a:prstGeom prst="rect">
            <a:avLst/>
          </a:prstGeom>
        </p:spPr>
      </p:pic>
    </p:spTree>
  </p:cSld>
  <p:clrMap bg1="lt1" tx1="dk1" bg2="lt2" tx2="dk2" accent1="accent1" accent2="accent2" accent3="accent3" accent4="accent4" accent5="accent5" accent6="accent6" hlink="hlink" folHlink="folHlink"/>
  <p:sldLayoutIdLst>
    <p:sldLayoutId id="2147484177" r:id="rId1"/>
    <p:sldLayoutId id="2147484169" r:id="rId2"/>
    <p:sldLayoutId id="2147484155" r:id="rId3"/>
    <p:sldLayoutId id="2147484156" r:id="rId4"/>
    <p:sldLayoutId id="2147484157" r:id="rId5"/>
    <p:sldLayoutId id="2147484158" r:id="rId6"/>
    <p:sldLayoutId id="2147484159" r:id="rId7"/>
    <p:sldLayoutId id="2147484160" r:id="rId8"/>
    <p:sldLayoutId id="2147484168" r:id="rId9"/>
    <p:sldLayoutId id="2147484179" r:id="rId10"/>
    <p:sldLayoutId id="2147484189" r:id="rId11"/>
    <p:sldLayoutId id="2147484190" r:id="rId12"/>
    <p:sldLayoutId id="2147484191" r:id="rId13"/>
    <p:sldLayoutId id="2147484192" r:id="rId14"/>
    <p:sldLayoutId id="2147484193" r:id="rId15"/>
    <p:sldLayoutId id="2147484194" r:id="rId16"/>
    <p:sldLayoutId id="2147484195" r:id="rId17"/>
    <p:sldLayoutId id="2147484148" r:id="rId18"/>
    <p:sldLayoutId id="2147484149" r:id="rId19"/>
    <p:sldLayoutId id="2147484137" r:id="rId20"/>
    <p:sldLayoutId id="2147484141" r:id="rId21"/>
    <p:sldLayoutId id="2147484147" r:id="rId22"/>
    <p:sldLayoutId id="2147484142" r:id="rId23"/>
    <p:sldLayoutId id="2147484143" r:id="rId24"/>
    <p:sldLayoutId id="2147484144" r:id="rId25"/>
    <p:sldLayoutId id="2147484145" r:id="rId26"/>
    <p:sldLayoutId id="2147484146" r:id="rId27"/>
    <p:sldLayoutId id="2147484140" r:id="rId28"/>
    <p:sldLayoutId id="2147484138" r:id="rId29"/>
    <p:sldLayoutId id="2147484197" r:id="rId30"/>
    <p:sldLayoutId id="2147484199" r:id="rId31"/>
  </p:sldLayoutIdLst>
  <p:timing>
    <p:tnLst>
      <p:par>
        <p:cTn id="1" dur="indefinite" restart="never" nodeType="tmRoot"/>
      </p:par>
    </p:tnLst>
  </p:timing>
  <p:txStyles>
    <p:titleStyle>
      <a:lvl1pPr algn="l" defTabSz="457200" rtl="0" eaLnBrk="1" latinLnBrk="0" hangingPunct="1">
        <a:spcBef>
          <a:spcPct val="0"/>
        </a:spcBef>
        <a:buNone/>
        <a:defRPr sz="2800" kern="1200">
          <a:solidFill>
            <a:srgbClr val="292929"/>
          </a:solidFill>
          <a:latin typeface="Arial"/>
          <a:ea typeface="+mj-ea"/>
          <a:cs typeface="+mj-cs"/>
        </a:defRPr>
      </a:lvl1pPr>
    </p:titleStyle>
    <p:bodyStyle>
      <a:lvl1pPr marL="0" indent="0" algn="l" defTabSz="457200" rtl="0" eaLnBrk="1" latinLnBrk="0" hangingPunct="1">
        <a:lnSpc>
          <a:spcPct val="100000"/>
        </a:lnSpc>
        <a:spcBef>
          <a:spcPts val="0"/>
        </a:spcBef>
        <a:spcAft>
          <a:spcPts val="600"/>
        </a:spcAft>
        <a:buFont typeface="Arial"/>
        <a:buNone/>
        <a:defRPr sz="1200" kern="1200" baseline="0">
          <a:solidFill>
            <a:srgbClr val="292929"/>
          </a:solidFill>
          <a:latin typeface="Arial"/>
          <a:ea typeface="+mn-ea"/>
          <a:cs typeface="Arial"/>
        </a:defRPr>
      </a:lvl1pPr>
      <a:lvl2pPr marL="0" indent="0" algn="l" defTabSz="457200" rtl="0" eaLnBrk="1" latinLnBrk="0" hangingPunct="1">
        <a:lnSpc>
          <a:spcPct val="100000"/>
        </a:lnSpc>
        <a:spcBef>
          <a:spcPts val="0"/>
        </a:spcBef>
        <a:spcAft>
          <a:spcPts val="600"/>
        </a:spcAft>
        <a:buFont typeface="Arial"/>
        <a:buNone/>
        <a:defRPr sz="1200" b="1" i="0" kern="1200">
          <a:solidFill>
            <a:srgbClr val="292929"/>
          </a:solidFill>
          <a:latin typeface="Arial"/>
          <a:ea typeface="+mn-ea"/>
          <a:cs typeface="+mn-cs"/>
        </a:defRPr>
      </a:lvl2pPr>
      <a:lvl3pPr marL="182563" indent="-182563" algn="l" defTabSz="457200" rtl="0" eaLnBrk="1" latinLnBrk="0" hangingPunct="1">
        <a:lnSpc>
          <a:spcPct val="100000"/>
        </a:lnSpc>
        <a:spcBef>
          <a:spcPts val="0"/>
        </a:spcBef>
        <a:spcAft>
          <a:spcPts val="600"/>
        </a:spcAft>
        <a:buClr>
          <a:schemeClr val="tx2"/>
        </a:buClr>
        <a:buFont typeface="Wingdings" pitchFamily="2" charset="2"/>
        <a:buChar char="§"/>
        <a:tabLst/>
        <a:defRPr sz="1200" kern="1200">
          <a:solidFill>
            <a:srgbClr val="292929"/>
          </a:solidFill>
          <a:latin typeface="Arial"/>
          <a:ea typeface="+mn-ea"/>
          <a:cs typeface="+mn-cs"/>
        </a:defRPr>
      </a:lvl3pPr>
      <a:lvl4pPr marL="177800" indent="-177800" algn="l" defTabSz="457200" rtl="0" eaLnBrk="1" latinLnBrk="0" hangingPunct="1">
        <a:lnSpc>
          <a:spcPct val="100000"/>
        </a:lnSpc>
        <a:spcBef>
          <a:spcPts val="0"/>
        </a:spcBef>
        <a:spcAft>
          <a:spcPts val="600"/>
        </a:spcAft>
        <a:buClr>
          <a:srgbClr val="292929"/>
        </a:buClr>
        <a:buFont typeface="+mj-lt"/>
        <a:buAutoNum type="arabicParenR"/>
        <a:defRPr sz="1200" kern="1200">
          <a:solidFill>
            <a:srgbClr val="292929"/>
          </a:solidFill>
          <a:latin typeface="Arial"/>
          <a:ea typeface="+mn-ea"/>
          <a:cs typeface="+mn-cs"/>
        </a:defRPr>
      </a:lvl4pPr>
      <a:lvl5pPr marL="358775" indent="-176213" algn="l" defTabSz="457200" rtl="0" eaLnBrk="1" latinLnBrk="0" hangingPunct="1">
        <a:lnSpc>
          <a:spcPct val="100000"/>
        </a:lnSpc>
        <a:spcBef>
          <a:spcPts val="0"/>
        </a:spcBef>
        <a:spcAft>
          <a:spcPts val="600"/>
        </a:spcAft>
        <a:buClr>
          <a:srgbClr val="292929"/>
        </a:buClr>
        <a:buFont typeface="Lucida Grande"/>
        <a:buChar char="-"/>
        <a:defRPr sz="1200" b="0" i="0" kern="1200">
          <a:solidFill>
            <a:srgbClr val="29292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8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28.xml"/><Relationship Id="rId4" Type="http://schemas.openxmlformats.org/officeDocument/2006/relationships/chart" Target="../charts/chart18.xml"/></Relationships>
</file>

<file path=ppt/slides/_rels/slide19.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28.xml"/><Relationship Id="rId4" Type="http://schemas.openxmlformats.org/officeDocument/2006/relationships/chart" Target="../charts/char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8" Type="http://schemas.openxmlformats.org/officeDocument/2006/relationships/chart" Target="../charts/chart29.xml"/><Relationship Id="rId3" Type="http://schemas.openxmlformats.org/officeDocument/2006/relationships/chart" Target="../charts/chart24.xml"/><Relationship Id="rId7" Type="http://schemas.openxmlformats.org/officeDocument/2006/relationships/chart" Target="../charts/chart28.xml"/><Relationship Id="rId2" Type="http://schemas.openxmlformats.org/officeDocument/2006/relationships/chart" Target="../charts/chart23.xml"/><Relationship Id="rId1" Type="http://schemas.openxmlformats.org/officeDocument/2006/relationships/slideLayout" Target="../slideLayouts/slideLayout28.xml"/><Relationship Id="rId6" Type="http://schemas.openxmlformats.org/officeDocument/2006/relationships/chart" Target="../charts/chart27.xml"/><Relationship Id="rId5" Type="http://schemas.openxmlformats.org/officeDocument/2006/relationships/chart" Target="../charts/chart26.xml"/><Relationship Id="rId4" Type="http://schemas.openxmlformats.org/officeDocument/2006/relationships/chart" Target="../charts/chart25.xml"/><Relationship Id="rId9" Type="http://schemas.openxmlformats.org/officeDocument/2006/relationships/chart" Target="../charts/char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chart" Target="../charts/chart32.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chart" Target="../charts/chart33.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8.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13.xml"/><Relationship Id="rId1" Type="http://schemas.openxmlformats.org/officeDocument/2006/relationships/slideLayout" Target="../slideLayouts/slideLayout2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chart" Target="../charts/chart3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chart" Target="../charts/chart37.xm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chart" Target="../charts/chart38.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chart" Target="../charts/chart39.xml"/><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chart" Target="../charts/chart41.xml"/><Relationship Id="rId1" Type="http://schemas.openxmlformats.org/officeDocument/2006/relationships/slideLayout" Target="../slideLayouts/slideLayout29.xml"/><Relationship Id="rId5" Type="http://schemas.openxmlformats.org/officeDocument/2006/relationships/chart" Target="../charts/chart44.xml"/><Relationship Id="rId4" Type="http://schemas.openxmlformats.org/officeDocument/2006/relationships/chart" Target="../charts/chart43.xml"/></Relationships>
</file>

<file path=ppt/slides/_rels/slide37.xml.rels><?xml version="1.0" encoding="UTF-8" standalone="yes"?>
<Relationships xmlns="http://schemas.openxmlformats.org/package/2006/relationships"><Relationship Id="rId2" Type="http://schemas.openxmlformats.org/officeDocument/2006/relationships/chart" Target="../charts/chart45.xml"/><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chart" Target="../charts/chart46.xml"/><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3" Type="http://schemas.openxmlformats.org/officeDocument/2006/relationships/chart" Target="../charts/chart48.xml"/><Relationship Id="rId7" Type="http://schemas.openxmlformats.org/officeDocument/2006/relationships/chart" Target="../charts/chart52.xml"/><Relationship Id="rId2" Type="http://schemas.openxmlformats.org/officeDocument/2006/relationships/chart" Target="../charts/chart47.xml"/><Relationship Id="rId1" Type="http://schemas.openxmlformats.org/officeDocument/2006/relationships/slideLayout" Target="../slideLayouts/slideLayout29.xml"/><Relationship Id="rId6" Type="http://schemas.openxmlformats.org/officeDocument/2006/relationships/chart" Target="../charts/chart51.xml"/><Relationship Id="rId5" Type="http://schemas.openxmlformats.org/officeDocument/2006/relationships/chart" Target="../charts/chart50.xml"/><Relationship Id="rId4" Type="http://schemas.openxmlformats.org/officeDocument/2006/relationships/chart" Target="../charts/chart49.xml"/></Relationships>
</file>

<file path=ppt/slides/_rels/slide43.xml.rels><?xml version="1.0" encoding="UTF-8" standalone="yes"?>
<Relationships xmlns="http://schemas.openxmlformats.org/package/2006/relationships"><Relationship Id="rId3" Type="http://schemas.openxmlformats.org/officeDocument/2006/relationships/chart" Target="../charts/chart54.xml"/><Relationship Id="rId2" Type="http://schemas.openxmlformats.org/officeDocument/2006/relationships/chart" Target="../charts/chart53.xml"/><Relationship Id="rId1" Type="http://schemas.openxmlformats.org/officeDocument/2006/relationships/slideLayout" Target="../slideLayouts/slideLayout29.xml"/><Relationship Id="rId5" Type="http://schemas.openxmlformats.org/officeDocument/2006/relationships/chart" Target="../charts/chart56.xml"/><Relationship Id="rId4" Type="http://schemas.openxmlformats.org/officeDocument/2006/relationships/chart" Target="../charts/chart55.xml"/></Relationships>
</file>

<file path=ppt/slides/_rels/slide44.xml.rels><?xml version="1.0" encoding="UTF-8" standalone="yes"?>
<Relationships xmlns="http://schemas.openxmlformats.org/package/2006/relationships"><Relationship Id="rId3" Type="http://schemas.openxmlformats.org/officeDocument/2006/relationships/chart" Target="../charts/chart58.xml"/><Relationship Id="rId2" Type="http://schemas.openxmlformats.org/officeDocument/2006/relationships/chart" Target="../charts/chart57.xml"/><Relationship Id="rId1" Type="http://schemas.openxmlformats.org/officeDocument/2006/relationships/slideLayout" Target="../slideLayouts/slideLayout29.xml"/><Relationship Id="rId5" Type="http://schemas.openxmlformats.org/officeDocument/2006/relationships/chart" Target="../charts/chart60.xml"/><Relationship Id="rId4" Type="http://schemas.openxmlformats.org/officeDocument/2006/relationships/chart" Target="../charts/chart59.xml"/></Relationships>
</file>

<file path=ppt/slides/_rels/slide45.xml.rels><?xml version="1.0" encoding="UTF-8" standalone="yes"?>
<Relationships xmlns="http://schemas.openxmlformats.org/package/2006/relationships"><Relationship Id="rId3" Type="http://schemas.openxmlformats.org/officeDocument/2006/relationships/chart" Target="../charts/chart61.xml"/><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chart" Target="../charts/chart62.xml"/><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2" Type="http://schemas.openxmlformats.org/officeDocument/2006/relationships/chart" Target="../charts/chart63.xml"/><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2" Type="http://schemas.openxmlformats.org/officeDocument/2006/relationships/chart" Target="../charts/chart64.xml"/><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chart" Target="../charts/chart65.xml"/><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2" Type="http://schemas.openxmlformats.org/officeDocument/2006/relationships/chart" Target="../charts/chart66.xml"/><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chart" Target="../charts/chart67.xml"/><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3" Type="http://schemas.openxmlformats.org/officeDocument/2006/relationships/chart" Target="../charts/chart68.xml"/><Relationship Id="rId2" Type="http://schemas.openxmlformats.org/officeDocument/2006/relationships/notesSlide" Target="../notesSlides/notesSlide16.xml"/><Relationship Id="rId1" Type="http://schemas.openxmlformats.org/officeDocument/2006/relationships/slideLayout" Target="../slideLayouts/slideLayout29.xml"/><Relationship Id="rId5" Type="http://schemas.openxmlformats.org/officeDocument/2006/relationships/chart" Target="../charts/chart70.xml"/><Relationship Id="rId4" Type="http://schemas.openxmlformats.org/officeDocument/2006/relationships/chart" Target="../charts/chart69.xml"/></Relationships>
</file>

<file path=ppt/slides/_rels/slide54.xml.rels><?xml version="1.0" encoding="UTF-8" standalone="yes"?>
<Relationships xmlns="http://schemas.openxmlformats.org/package/2006/relationships"><Relationship Id="rId3" Type="http://schemas.openxmlformats.org/officeDocument/2006/relationships/chart" Target="../charts/chart71.xml"/><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chart" Target="../charts/chart73.xml"/><Relationship Id="rId2" Type="http://schemas.openxmlformats.org/officeDocument/2006/relationships/chart" Target="../charts/chart72.xml"/><Relationship Id="rId1" Type="http://schemas.openxmlformats.org/officeDocument/2006/relationships/slideLayout" Target="../slideLayouts/slideLayout19.xml"/><Relationship Id="rId5" Type="http://schemas.openxmlformats.org/officeDocument/2006/relationships/chart" Target="../charts/chart75.xml"/><Relationship Id="rId4" Type="http://schemas.openxmlformats.org/officeDocument/2006/relationships/chart" Target="../charts/chart74.xml"/></Relationships>
</file>

<file path=ppt/slides/_rels/slide57.xml.rels><?xml version="1.0" encoding="UTF-8" standalone="yes"?>
<Relationships xmlns="http://schemas.openxmlformats.org/package/2006/relationships"><Relationship Id="rId8" Type="http://schemas.openxmlformats.org/officeDocument/2006/relationships/chart" Target="../charts/chart82.xml"/><Relationship Id="rId3" Type="http://schemas.openxmlformats.org/officeDocument/2006/relationships/chart" Target="../charts/chart77.xml"/><Relationship Id="rId7" Type="http://schemas.openxmlformats.org/officeDocument/2006/relationships/chart" Target="../charts/chart81.xml"/><Relationship Id="rId2" Type="http://schemas.openxmlformats.org/officeDocument/2006/relationships/chart" Target="../charts/chart76.xml"/><Relationship Id="rId1" Type="http://schemas.openxmlformats.org/officeDocument/2006/relationships/slideLayout" Target="../slideLayouts/slideLayout19.xml"/><Relationship Id="rId6" Type="http://schemas.openxmlformats.org/officeDocument/2006/relationships/chart" Target="../charts/chart80.xml"/><Relationship Id="rId5" Type="http://schemas.openxmlformats.org/officeDocument/2006/relationships/chart" Target="../charts/chart79.xml"/><Relationship Id="rId10" Type="http://schemas.openxmlformats.org/officeDocument/2006/relationships/chart" Target="../charts/chart84.xml"/><Relationship Id="rId4" Type="http://schemas.openxmlformats.org/officeDocument/2006/relationships/chart" Target="../charts/chart78.xml"/><Relationship Id="rId9" Type="http://schemas.openxmlformats.org/officeDocument/2006/relationships/chart" Target="../charts/chart83.xml"/></Relationships>
</file>

<file path=ppt/slides/_rels/slide58.xml.rels><?xml version="1.0" encoding="UTF-8" standalone="yes"?>
<Relationships xmlns="http://schemas.openxmlformats.org/package/2006/relationships"><Relationship Id="rId2" Type="http://schemas.openxmlformats.org/officeDocument/2006/relationships/chart" Target="../charts/chart85.xml"/><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3" Type="http://schemas.openxmlformats.org/officeDocument/2006/relationships/chart" Target="../charts/chart86.xml"/><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3" Type="http://schemas.openxmlformats.org/officeDocument/2006/relationships/chart" Target="../charts/chart88.xml"/><Relationship Id="rId2" Type="http://schemas.openxmlformats.org/officeDocument/2006/relationships/chart" Target="../charts/chart87.xml"/><Relationship Id="rId1" Type="http://schemas.openxmlformats.org/officeDocument/2006/relationships/slideLayout" Target="../slideLayouts/slideLayout28.xml"/></Relationships>
</file>

<file path=ppt/slides/_rels/slide62.xml.rels><?xml version="1.0" encoding="UTF-8" standalone="yes"?>
<Relationships xmlns="http://schemas.openxmlformats.org/package/2006/relationships"><Relationship Id="rId3" Type="http://schemas.openxmlformats.org/officeDocument/2006/relationships/chart" Target="../charts/chart90.xml"/><Relationship Id="rId2" Type="http://schemas.openxmlformats.org/officeDocument/2006/relationships/chart" Target="../charts/chart89.xml"/><Relationship Id="rId1" Type="http://schemas.openxmlformats.org/officeDocument/2006/relationships/slideLayout" Target="../slideLayouts/slideLayout19.xml"/><Relationship Id="rId4" Type="http://schemas.openxmlformats.org/officeDocument/2006/relationships/chart" Target="../charts/chart91.xml"/></Relationships>
</file>

<file path=ppt/slides/_rels/slide63.xml.rels><?xml version="1.0" encoding="UTF-8" standalone="yes"?>
<Relationships xmlns="http://schemas.openxmlformats.org/package/2006/relationships"><Relationship Id="rId3" Type="http://schemas.openxmlformats.org/officeDocument/2006/relationships/chart" Target="../charts/chart93.xml"/><Relationship Id="rId2" Type="http://schemas.openxmlformats.org/officeDocument/2006/relationships/chart" Target="../charts/chart92.xml"/><Relationship Id="rId1" Type="http://schemas.openxmlformats.org/officeDocument/2006/relationships/slideLayout" Target="../slideLayouts/slideLayout19.xml"/><Relationship Id="rId4" Type="http://schemas.openxmlformats.org/officeDocument/2006/relationships/image" Target="../media/image2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68.xml.rels><?xml version="1.0" encoding="UTF-8" standalone="yes"?>
<Relationships xmlns="http://schemas.openxmlformats.org/package/2006/relationships"><Relationship Id="rId2" Type="http://schemas.openxmlformats.org/officeDocument/2006/relationships/chart" Target="../charts/chart94.xml"/><Relationship Id="rId1" Type="http://schemas.openxmlformats.org/officeDocument/2006/relationships/slideLayout" Target="../slideLayouts/slideLayout29.xml"/></Relationships>
</file>

<file path=ppt/slides/_rels/slide69.xml.rels><?xml version="1.0" encoding="UTF-8" standalone="yes"?>
<Relationships xmlns="http://schemas.openxmlformats.org/package/2006/relationships"><Relationship Id="rId3" Type="http://schemas.openxmlformats.org/officeDocument/2006/relationships/chart" Target="../charts/chart95.xml"/><Relationship Id="rId2" Type="http://schemas.openxmlformats.org/officeDocument/2006/relationships/notesSlide" Target="../notesSlides/notesSlide20.xml"/><Relationship Id="rId1" Type="http://schemas.openxmlformats.org/officeDocument/2006/relationships/slideLayout" Target="../slideLayouts/slideLayout3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chart" Target="../charts/chart96.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70.xml.rels><?xml version="1.0" encoding="UTF-8" standalone="yes"?>
<Relationships xmlns="http://schemas.openxmlformats.org/package/2006/relationships"><Relationship Id="rId3" Type="http://schemas.openxmlformats.org/officeDocument/2006/relationships/chart" Target="../charts/chart97.xml"/><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71.xml.rels><?xml version="1.0" encoding="UTF-8" standalone="yes"?>
<Relationships xmlns="http://schemas.openxmlformats.org/package/2006/relationships"><Relationship Id="rId3" Type="http://schemas.openxmlformats.org/officeDocument/2006/relationships/chart" Target="../charts/chart98.xml"/><Relationship Id="rId2" Type="http://schemas.openxmlformats.org/officeDocument/2006/relationships/notesSlide" Target="../notesSlides/notesSlide22.xml"/><Relationship Id="rId1" Type="http://schemas.openxmlformats.org/officeDocument/2006/relationships/slideLayout" Target="../slideLayouts/slideLayout31.xml"/></Relationships>
</file>

<file path=ppt/slides/_rels/slide72.xml.rels><?xml version="1.0" encoding="UTF-8" standalone="yes"?>
<Relationships xmlns="http://schemas.openxmlformats.org/package/2006/relationships"><Relationship Id="rId3" Type="http://schemas.openxmlformats.org/officeDocument/2006/relationships/chart" Target="../charts/chart99.xml"/><Relationship Id="rId2" Type="http://schemas.openxmlformats.org/officeDocument/2006/relationships/notesSlide" Target="../notesSlides/notesSlide23.xml"/><Relationship Id="rId1" Type="http://schemas.openxmlformats.org/officeDocument/2006/relationships/slideLayout" Target="../slideLayouts/slideLayout31.xml"/><Relationship Id="rId4" Type="http://schemas.openxmlformats.org/officeDocument/2006/relationships/chart" Target="../charts/chart10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8.xml"/><Relationship Id="rId5" Type="http://schemas.openxmlformats.org/officeDocument/2006/relationships/chart" Target="../charts/chart7.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srcRect r="459"/>
          <a:stretch>
            <a:fillRect/>
          </a:stretch>
        </p:blipFill>
        <p:spPr>
          <a:xfrm>
            <a:off x="173129" y="177799"/>
            <a:ext cx="10332000" cy="5189845"/>
          </a:xfrm>
          <a:prstGeom prst="rect">
            <a:avLst/>
          </a:prstGeom>
        </p:spPr>
      </p:pic>
      <p:sp>
        <p:nvSpPr>
          <p:cNvPr id="3" name="Text Placeholder 2"/>
          <p:cNvSpPr>
            <a:spLocks noGrp="1"/>
          </p:cNvSpPr>
          <p:nvPr>
            <p:ph type="body" sz="quarter" idx="11"/>
          </p:nvPr>
        </p:nvSpPr>
        <p:spPr>
          <a:xfrm>
            <a:off x="715963" y="5887720"/>
            <a:ext cx="4537075" cy="395288"/>
          </a:xfrm>
        </p:spPr>
        <p:txBody>
          <a:bodyPr/>
          <a:lstStyle/>
          <a:p>
            <a:r>
              <a:rPr lang="en-GB" dirty="0" smtClean="0"/>
              <a:t>June 2016</a:t>
            </a:r>
            <a:endParaRPr lang="en-GB" dirty="0"/>
          </a:p>
        </p:txBody>
      </p:sp>
      <p:sp>
        <p:nvSpPr>
          <p:cNvPr id="4" name="Text Placeholder 3"/>
          <p:cNvSpPr>
            <a:spLocks noGrp="1"/>
          </p:cNvSpPr>
          <p:nvPr>
            <p:ph type="body" sz="quarter" idx="12"/>
          </p:nvPr>
        </p:nvSpPr>
        <p:spPr>
          <a:xfrm>
            <a:off x="715963" y="6393145"/>
            <a:ext cx="4537075" cy="540420"/>
          </a:xfrm>
        </p:spPr>
        <p:txBody>
          <a:bodyPr/>
          <a:lstStyle/>
          <a:p>
            <a:r>
              <a:rPr lang="en-GB" dirty="0" smtClean="0"/>
              <a:t>Research report prepared for RAC</a:t>
            </a:r>
            <a:endParaRPr lang="en-GB" dirty="0"/>
          </a:p>
        </p:txBody>
      </p:sp>
      <p:sp>
        <p:nvSpPr>
          <p:cNvPr id="2" name="Text Placeholder 1"/>
          <p:cNvSpPr>
            <a:spLocks noGrp="1"/>
          </p:cNvSpPr>
          <p:nvPr>
            <p:ph type="body" sz="quarter" idx="10"/>
          </p:nvPr>
        </p:nvSpPr>
        <p:spPr>
          <a:xfrm>
            <a:off x="715963" y="5524480"/>
            <a:ext cx="9180512" cy="432048"/>
          </a:xfrm>
        </p:spPr>
        <p:txBody>
          <a:bodyPr/>
          <a:lstStyle/>
          <a:p>
            <a:r>
              <a:rPr lang="en-GB" dirty="0" smtClean="0"/>
              <a:t>RAC Report on Motoring Survey 2016	</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a:graphicFrameLocks/>
          </p:cNvGraphicFramePr>
          <p:nvPr/>
        </p:nvGraphicFramePr>
        <p:xfrm>
          <a:off x="353183" y="1475197"/>
          <a:ext cx="6760539" cy="555309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5" name="Title 1"/>
          <p:cNvSpPr>
            <a:spLocks noGrp="1"/>
          </p:cNvSpPr>
          <p:nvPr>
            <p:ph type="title"/>
          </p:nvPr>
        </p:nvSpPr>
        <p:spPr>
          <a:xfrm>
            <a:off x="715963" y="834750"/>
            <a:ext cx="9252000" cy="576263"/>
          </a:xfrm>
        </p:spPr>
        <p:txBody>
          <a:bodyPr/>
          <a:lstStyle/>
          <a:p>
            <a:r>
              <a:rPr lang="en-GB" dirty="0" smtClean="0"/>
              <a:t>Priorities for transport investment</a:t>
            </a:r>
            <a:br>
              <a:rPr lang="en-GB" dirty="0" smtClean="0"/>
            </a:br>
            <a:r>
              <a:rPr lang="en-GB" sz="1600" dirty="0" smtClean="0"/>
              <a:t>More effective maintenance of local roads is seen as a priority area for transport investment.</a:t>
            </a:r>
            <a:endParaRPr lang="en-GB" dirty="0"/>
          </a:p>
        </p:txBody>
      </p:sp>
      <p:sp>
        <p:nvSpPr>
          <p:cNvPr id="33" name="Rectangle 23"/>
          <p:cNvSpPr>
            <a:spLocks noChangeArrowheads="1"/>
          </p:cNvSpPr>
          <p:nvPr/>
        </p:nvSpPr>
        <p:spPr bwMode="auto">
          <a:xfrm>
            <a:off x="914400" y="6833676"/>
            <a:ext cx="7564582" cy="505399"/>
          </a:xfrm>
          <a:prstGeom prst="rect">
            <a:avLst/>
          </a:prstGeom>
          <a:noFill/>
          <a:ln w="9525">
            <a:noFill/>
            <a:miter lim="800000"/>
            <a:headEnd/>
            <a:tailEnd/>
          </a:ln>
        </p:spPr>
        <p:txBody>
          <a:bodyPr lIns="104274" tIns="52138" rIns="104274" bIns="52138"/>
          <a:lstStyle/>
          <a:p>
            <a:pPr eaLnBrk="0" hangingPunct="0">
              <a:tabLst>
                <a:tab pos="358686" algn="l"/>
              </a:tabLst>
              <a:defRPr/>
            </a:pPr>
            <a:r>
              <a:rPr lang="en-GB" sz="800" dirty="0" smtClean="0">
                <a:solidFill>
                  <a:schemeClr val="bg2"/>
                </a:solidFill>
              </a:rPr>
              <a:t>QG3. In the current economic climate, the national and local government have limited funding available for transport investment.  Based </a:t>
            </a:r>
            <a:r>
              <a:rPr lang="en-GB" sz="800" dirty="0">
                <a:solidFill>
                  <a:schemeClr val="bg2"/>
                </a:solidFill>
              </a:rPr>
              <a:t>on the list below, </a:t>
            </a:r>
            <a:r>
              <a:rPr lang="en-GB" sz="800" dirty="0" smtClean="0">
                <a:solidFill>
                  <a:schemeClr val="bg2"/>
                </a:solidFill>
              </a:rPr>
              <a:t>please rank </a:t>
            </a:r>
            <a:r>
              <a:rPr lang="en-GB" sz="800" dirty="0">
                <a:solidFill>
                  <a:schemeClr val="bg2"/>
                </a:solidFill>
              </a:rPr>
              <a:t>your top 5 in order of priority where you believe transport funding </a:t>
            </a:r>
            <a:r>
              <a:rPr lang="en-GB" sz="800" dirty="0" smtClean="0">
                <a:solidFill>
                  <a:schemeClr val="bg2"/>
                </a:solidFill>
              </a:rPr>
              <a:t>should be </a:t>
            </a:r>
            <a:r>
              <a:rPr lang="en-GB" sz="800" dirty="0">
                <a:solidFill>
                  <a:schemeClr val="bg2"/>
                </a:solidFill>
              </a:rPr>
              <a:t>prioritised, with 1 being the first </a:t>
            </a:r>
            <a:r>
              <a:rPr lang="en-GB" sz="800" dirty="0" smtClean="0">
                <a:solidFill>
                  <a:schemeClr val="bg2"/>
                </a:solidFill>
              </a:rPr>
              <a:t>priority. Bases: All respondents – 2016 (1714), 2015 (1555), 2014 (QC7-1526).</a:t>
            </a:r>
            <a:endParaRPr lang="en-GB" sz="800" dirty="0">
              <a:solidFill>
                <a:schemeClr val="bg2"/>
              </a:solidFill>
            </a:endParaRPr>
          </a:p>
        </p:txBody>
      </p:sp>
      <p:sp>
        <p:nvSpPr>
          <p:cNvPr id="61" name="Rectangle 60"/>
          <p:cNvSpPr/>
          <p:nvPr/>
        </p:nvSpPr>
        <p:spPr>
          <a:xfrm>
            <a:off x="8932567" y="2022139"/>
            <a:ext cx="452582" cy="4725886"/>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62" name="Rectangle 61"/>
          <p:cNvSpPr/>
          <p:nvPr/>
        </p:nvSpPr>
        <p:spPr>
          <a:xfrm>
            <a:off x="9495225" y="2022139"/>
            <a:ext cx="452582" cy="4725886"/>
          </a:xfrm>
          <a:prstGeom prst="rect">
            <a:avLst/>
          </a:prstGeom>
          <a:solidFill>
            <a:schemeClr val="accent3">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63" name="Rectangle 62"/>
          <p:cNvSpPr/>
          <p:nvPr/>
        </p:nvSpPr>
        <p:spPr>
          <a:xfrm>
            <a:off x="10042385" y="2022139"/>
            <a:ext cx="452582" cy="4725886"/>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67" name="Rectangle 66"/>
          <p:cNvSpPr/>
          <p:nvPr/>
        </p:nvSpPr>
        <p:spPr>
          <a:xfrm>
            <a:off x="7120200" y="2022139"/>
            <a:ext cx="452582" cy="4725886"/>
          </a:xfrm>
          <a:prstGeom prst="rect">
            <a:avLst/>
          </a:prstGeom>
          <a:solidFill>
            <a:schemeClr val="accent1">
              <a:lumMod val="40000"/>
              <a:lumOff val="60000"/>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69" name="Rectangle 68"/>
          <p:cNvSpPr/>
          <p:nvPr/>
        </p:nvSpPr>
        <p:spPr>
          <a:xfrm>
            <a:off x="7682858" y="2022139"/>
            <a:ext cx="452582" cy="4725886"/>
          </a:xfrm>
          <a:prstGeom prst="rect">
            <a:avLst/>
          </a:prstGeom>
          <a:solidFill>
            <a:schemeClr val="accent1">
              <a:lumMod val="60000"/>
              <a:lumOff val="40000"/>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70" name="Rectangle 69"/>
          <p:cNvSpPr/>
          <p:nvPr/>
        </p:nvSpPr>
        <p:spPr>
          <a:xfrm>
            <a:off x="8230018" y="2022139"/>
            <a:ext cx="452582" cy="4725886"/>
          </a:xfrm>
          <a:prstGeom prst="rect">
            <a:avLst/>
          </a:pr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72" name="Isosceles Triangle 71"/>
          <p:cNvSpPr/>
          <p:nvPr/>
        </p:nvSpPr>
        <p:spPr bwMode="auto">
          <a:xfrm>
            <a:off x="8622393" y="6122705"/>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graphicFrame>
        <p:nvGraphicFramePr>
          <p:cNvPr id="73" name="Table 72"/>
          <p:cNvGraphicFramePr>
            <a:graphicFrameLocks noGrp="1"/>
          </p:cNvGraphicFramePr>
          <p:nvPr/>
        </p:nvGraphicFramePr>
        <p:xfrm>
          <a:off x="7075041" y="1592997"/>
          <a:ext cx="1678041" cy="5148766"/>
        </p:xfrm>
        <a:graphic>
          <a:graphicData uri="http://schemas.openxmlformats.org/drawingml/2006/table">
            <a:tbl>
              <a:tblPr/>
              <a:tblGrid>
                <a:gridCol w="559347"/>
                <a:gridCol w="559347"/>
                <a:gridCol w="559347"/>
              </a:tblGrid>
              <a:tr h="181881">
                <a:tc gridSpan="3">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TOP priority</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181881">
                <a:tc>
                  <a:txBody>
                    <a:bodyPr/>
                    <a:lstStyle/>
                    <a:p>
                      <a:pPr algn="ctr" fontAlgn="b"/>
                      <a:r>
                        <a:rPr lang="en-GB" sz="1100" b="1" i="0" u="none" strike="noStrike" dirty="0" smtClean="0">
                          <a:solidFill>
                            <a:schemeClr val="bg2">
                              <a:lumMod val="50000"/>
                            </a:schemeClr>
                          </a:solidFill>
                          <a:latin typeface="Arial" pitchFamily="34" charset="0"/>
                          <a:cs typeface="Arial" pitchFamily="34" charset="0"/>
                        </a:rPr>
                        <a:t>2014</a:t>
                      </a:r>
                      <a:endParaRPr lang="en-GB" sz="1100" b="1"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2015</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2016</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41070">
                <a:tc>
                  <a:txBody>
                    <a:bodyPr/>
                    <a:lstStyle/>
                    <a:p>
                      <a:pPr algn="ctr" fontAlgn="b"/>
                      <a:endParaRPr lang="en-GB" sz="200" b="1"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38%</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30%</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32%</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13%</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12%</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15%</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11%</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11%</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12%</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14%</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10%</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6%</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6%</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6%</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5%</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6%</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5%</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5%</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4%</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4%</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4%</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3%</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4%</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4%</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3%</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3%</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3%</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2%</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3%</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1%</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2%</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2%</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cxnSp>
        <p:nvCxnSpPr>
          <p:cNvPr id="74" name="Straight Connector 73"/>
          <p:cNvCxnSpPr/>
          <p:nvPr/>
        </p:nvCxnSpPr>
        <p:spPr>
          <a:xfrm>
            <a:off x="7024027" y="1648369"/>
            <a:ext cx="0" cy="5112000"/>
          </a:xfrm>
          <a:prstGeom prst="line">
            <a:avLst/>
          </a:prstGeom>
          <a:ln w="12700">
            <a:solidFill>
              <a:schemeClr val="bg2"/>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848161" y="1648369"/>
            <a:ext cx="0" cy="5112000"/>
          </a:xfrm>
          <a:prstGeom prst="line">
            <a:avLst/>
          </a:prstGeom>
          <a:ln w="12700">
            <a:solidFill>
              <a:schemeClr val="bg2"/>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1" name="Isosceles Triangle 80"/>
          <p:cNvSpPr/>
          <p:nvPr/>
        </p:nvSpPr>
        <p:spPr bwMode="auto">
          <a:xfrm>
            <a:off x="10437823" y="2466379"/>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sp>
        <p:nvSpPr>
          <p:cNvPr id="82" name="Isosceles Triangle 81"/>
          <p:cNvSpPr/>
          <p:nvPr/>
        </p:nvSpPr>
        <p:spPr bwMode="auto">
          <a:xfrm>
            <a:off x="8622393" y="2466379"/>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sp>
        <p:nvSpPr>
          <p:cNvPr id="84" name="Isosceles Triangle 83"/>
          <p:cNvSpPr/>
          <p:nvPr/>
        </p:nvSpPr>
        <p:spPr bwMode="auto">
          <a:xfrm>
            <a:off x="10437823" y="5022429"/>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sp>
        <p:nvSpPr>
          <p:cNvPr id="85" name="Isosceles Triangle 84"/>
          <p:cNvSpPr/>
          <p:nvPr/>
        </p:nvSpPr>
        <p:spPr bwMode="auto">
          <a:xfrm flipV="1">
            <a:off x="8622393" y="3219066"/>
            <a:ext cx="158400" cy="1584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graphicFrame>
        <p:nvGraphicFramePr>
          <p:cNvPr id="88" name="Table 87"/>
          <p:cNvGraphicFramePr>
            <a:graphicFrameLocks noGrp="1"/>
          </p:cNvGraphicFramePr>
          <p:nvPr/>
        </p:nvGraphicFramePr>
        <p:xfrm>
          <a:off x="8885750" y="1592997"/>
          <a:ext cx="1678041" cy="5148766"/>
        </p:xfrm>
        <a:graphic>
          <a:graphicData uri="http://schemas.openxmlformats.org/drawingml/2006/table">
            <a:tbl>
              <a:tblPr/>
              <a:tblGrid>
                <a:gridCol w="559347"/>
                <a:gridCol w="559347"/>
                <a:gridCol w="559347"/>
              </a:tblGrid>
              <a:tr h="181881">
                <a:tc gridSpan="3">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TOTAL priority</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181881">
                <a:tc>
                  <a:txBody>
                    <a:bodyPr/>
                    <a:lstStyle/>
                    <a:p>
                      <a:pPr algn="ctr" fontAlgn="b"/>
                      <a:r>
                        <a:rPr lang="en-GB" sz="1100" b="1" i="0" u="none" strike="noStrike" dirty="0" smtClean="0">
                          <a:solidFill>
                            <a:schemeClr val="bg2">
                              <a:lumMod val="50000"/>
                            </a:schemeClr>
                          </a:solidFill>
                          <a:latin typeface="Arial" pitchFamily="34" charset="0"/>
                          <a:cs typeface="Arial" pitchFamily="34" charset="0"/>
                        </a:rPr>
                        <a:t>2014</a:t>
                      </a:r>
                      <a:endParaRPr lang="en-GB" sz="1100" b="1"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2015</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2016</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41070">
                <a:tc>
                  <a:txBody>
                    <a:bodyPr/>
                    <a:lstStyle/>
                    <a:p>
                      <a:pPr algn="ctr" fontAlgn="b"/>
                      <a:endParaRPr lang="en-GB" sz="200" b="1"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85%</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78%</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80%</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68%</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66%</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70%</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61%</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60%</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65%</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68%</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64%</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43%</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39%</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41%</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33%</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35%</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32%</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34%</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31%</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42%</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33%</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29%</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22%</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28%</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27%</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28%</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25%</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14%</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16%</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9%</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10%</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12%</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64918">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10%</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10%</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11%</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sp>
        <p:nvSpPr>
          <p:cNvPr id="89" name="Isosceles Triangle 88"/>
          <p:cNvSpPr/>
          <p:nvPr/>
        </p:nvSpPr>
        <p:spPr bwMode="auto">
          <a:xfrm flipV="1">
            <a:off x="10437823" y="5420076"/>
            <a:ext cx="158400" cy="1584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sp>
        <p:nvSpPr>
          <p:cNvPr id="90" name="Rectangle 89"/>
          <p:cNvSpPr/>
          <p:nvPr/>
        </p:nvSpPr>
        <p:spPr>
          <a:xfrm>
            <a:off x="213106" y="3149276"/>
            <a:ext cx="3492000" cy="324000"/>
          </a:xfrm>
          <a:prstGeom prst="rect">
            <a:avLst/>
          </a:prstGeom>
          <a:noFill/>
          <a:ln w="63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91" name="Rectangle 90"/>
          <p:cNvSpPr/>
          <p:nvPr/>
        </p:nvSpPr>
        <p:spPr>
          <a:xfrm>
            <a:off x="213106" y="2404109"/>
            <a:ext cx="3492000" cy="324000"/>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92" name="Rectangle 91"/>
          <p:cNvSpPr/>
          <p:nvPr/>
        </p:nvSpPr>
        <p:spPr>
          <a:xfrm>
            <a:off x="213106" y="5332365"/>
            <a:ext cx="3492000" cy="324000"/>
          </a:xfrm>
          <a:prstGeom prst="rect">
            <a:avLst/>
          </a:prstGeom>
          <a:noFill/>
          <a:ln w="63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93" name="Rectangle 92"/>
          <p:cNvSpPr/>
          <p:nvPr/>
        </p:nvSpPr>
        <p:spPr>
          <a:xfrm>
            <a:off x="213106" y="4947071"/>
            <a:ext cx="3492000" cy="324000"/>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94" name="Rectangle 93"/>
          <p:cNvSpPr/>
          <p:nvPr/>
        </p:nvSpPr>
        <p:spPr>
          <a:xfrm>
            <a:off x="213106" y="6066640"/>
            <a:ext cx="3492000" cy="324000"/>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6" name="Title 1"/>
          <p:cNvSpPr>
            <a:spLocks noGrp="1"/>
          </p:cNvSpPr>
          <p:nvPr>
            <p:ph type="title"/>
          </p:nvPr>
        </p:nvSpPr>
        <p:spPr>
          <a:xfrm>
            <a:off x="715963" y="834750"/>
            <a:ext cx="9252000" cy="576263"/>
          </a:xfrm>
        </p:spPr>
        <p:txBody>
          <a:bodyPr/>
          <a:lstStyle/>
          <a:p>
            <a:r>
              <a:rPr lang="en-GB" dirty="0" smtClean="0"/>
              <a:t>Motoring taxes (1)</a:t>
            </a:r>
            <a:endParaRPr lang="en-GB" dirty="0"/>
          </a:p>
        </p:txBody>
      </p:sp>
      <p:graphicFrame>
        <p:nvGraphicFramePr>
          <p:cNvPr id="8" name="Chart 2"/>
          <p:cNvGraphicFramePr>
            <a:graphicFrameLocks/>
          </p:cNvGraphicFramePr>
          <p:nvPr/>
        </p:nvGraphicFramePr>
        <p:xfrm>
          <a:off x="591792" y="1621185"/>
          <a:ext cx="9289033" cy="3888432"/>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23"/>
          <p:cNvSpPr>
            <a:spLocks noChangeArrowheads="1"/>
          </p:cNvSpPr>
          <p:nvPr/>
        </p:nvSpPr>
        <p:spPr bwMode="auto">
          <a:xfrm>
            <a:off x="1009403" y="6862126"/>
            <a:ext cx="7517080" cy="646113"/>
          </a:xfrm>
          <a:prstGeom prst="rect">
            <a:avLst/>
          </a:prstGeom>
          <a:noFill/>
          <a:ln w="9525">
            <a:noFill/>
            <a:miter lim="800000"/>
            <a:headEnd/>
            <a:tailEnd/>
          </a:ln>
        </p:spPr>
        <p:txBody>
          <a:bodyPr lIns="104274" tIns="52138" rIns="104274" bIns="52138"/>
          <a:lstStyle/>
          <a:p>
            <a:r>
              <a:rPr lang="en-GB" sz="800" dirty="0" smtClean="0">
                <a:solidFill>
                  <a:schemeClr val="bg2"/>
                </a:solidFill>
              </a:rPr>
              <a:t>QG2. How strongly do you </a:t>
            </a:r>
            <a:r>
              <a:rPr lang="en-GB" sz="800" dirty="0">
                <a:solidFill>
                  <a:schemeClr val="bg2"/>
                </a:solidFill>
              </a:rPr>
              <a:t>agree or disagree with the following statements? </a:t>
            </a:r>
            <a:r>
              <a:rPr lang="en-GB" sz="800" dirty="0" smtClean="0">
                <a:solidFill>
                  <a:schemeClr val="bg2"/>
                </a:solidFill>
              </a:rPr>
              <a:t>Bases: All respondents – 2016 (1714), 2015 (1555), 2014 (QC4-1526).</a:t>
            </a:r>
          </a:p>
          <a:p>
            <a:endParaRPr lang="en-GB" sz="800" dirty="0">
              <a:solidFill>
                <a:schemeClr val="bg2"/>
              </a:solidFill>
            </a:endParaRPr>
          </a:p>
        </p:txBody>
      </p:sp>
      <p:sp>
        <p:nvSpPr>
          <p:cNvPr id="11" name="Rectangle 10"/>
          <p:cNvSpPr/>
          <p:nvPr/>
        </p:nvSpPr>
        <p:spPr>
          <a:xfrm>
            <a:off x="3832152" y="5594677"/>
            <a:ext cx="2808312" cy="600164"/>
          </a:xfrm>
          <a:prstGeom prst="rect">
            <a:avLst/>
          </a:prstGeom>
        </p:spPr>
        <p:txBody>
          <a:bodyPr wrap="square" lIns="91428" tIns="45715" rIns="91428" bIns="45715">
            <a:spAutoFit/>
          </a:bodyPr>
          <a:lstStyle/>
          <a:p>
            <a:pPr algn="ctr"/>
            <a:r>
              <a:rPr lang="en-GB" b="1" dirty="0" smtClean="0">
                <a:solidFill>
                  <a:srgbClr val="000000"/>
                </a:solidFill>
              </a:rPr>
              <a:t>I believe more of the taxes raised through motorists should be invested back into public transport</a:t>
            </a:r>
          </a:p>
        </p:txBody>
      </p:sp>
      <p:sp>
        <p:nvSpPr>
          <p:cNvPr id="12" name="Rectangle 11"/>
          <p:cNvSpPr/>
          <p:nvPr/>
        </p:nvSpPr>
        <p:spPr>
          <a:xfrm>
            <a:off x="6928495" y="5594677"/>
            <a:ext cx="2664296" cy="600164"/>
          </a:xfrm>
          <a:prstGeom prst="rect">
            <a:avLst/>
          </a:prstGeom>
        </p:spPr>
        <p:txBody>
          <a:bodyPr wrap="square" lIns="91428" tIns="45715" rIns="91428" bIns="45715">
            <a:spAutoFit/>
          </a:bodyPr>
          <a:lstStyle/>
          <a:p>
            <a:pPr algn="ctr"/>
            <a:r>
              <a:rPr lang="en-GB" b="1" dirty="0" smtClean="0">
                <a:solidFill>
                  <a:srgbClr val="000000"/>
                </a:solidFill>
              </a:rPr>
              <a:t>I would be willing to pay more motoring tax if the additional sums were ring-fenced to improve roads</a:t>
            </a:r>
          </a:p>
        </p:txBody>
      </p:sp>
      <p:cxnSp>
        <p:nvCxnSpPr>
          <p:cNvPr id="13" name="Straight Connector 12"/>
          <p:cNvCxnSpPr/>
          <p:nvPr/>
        </p:nvCxnSpPr>
        <p:spPr bwMode="auto">
          <a:xfrm>
            <a:off x="6784479" y="1816862"/>
            <a:ext cx="0" cy="4340826"/>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cxnSp>
        <p:nvCxnSpPr>
          <p:cNvPr id="14" name="Straight Connector 13"/>
          <p:cNvCxnSpPr/>
          <p:nvPr/>
        </p:nvCxnSpPr>
        <p:spPr bwMode="auto">
          <a:xfrm>
            <a:off x="3715431" y="1816862"/>
            <a:ext cx="0" cy="4412834"/>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sp>
        <p:nvSpPr>
          <p:cNvPr id="17" name="Rectangle 16"/>
          <p:cNvSpPr/>
          <p:nvPr/>
        </p:nvSpPr>
        <p:spPr>
          <a:xfrm>
            <a:off x="752475" y="1904999"/>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8" name="Rectangle 17"/>
          <p:cNvSpPr/>
          <p:nvPr/>
        </p:nvSpPr>
        <p:spPr>
          <a:xfrm>
            <a:off x="1762125" y="1884044"/>
            <a:ext cx="819150" cy="3656947"/>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9" name="Rectangle 18"/>
          <p:cNvSpPr/>
          <p:nvPr/>
        </p:nvSpPr>
        <p:spPr>
          <a:xfrm>
            <a:off x="3810000" y="1943099"/>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2" name="Rectangle 21"/>
          <p:cNvSpPr/>
          <p:nvPr/>
        </p:nvSpPr>
        <p:spPr>
          <a:xfrm>
            <a:off x="4819650" y="1933574"/>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3" name="Rectangle 22"/>
          <p:cNvSpPr/>
          <p:nvPr/>
        </p:nvSpPr>
        <p:spPr>
          <a:xfrm>
            <a:off x="6905625" y="1943099"/>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36" name="Isosceles Triangle 35"/>
          <p:cNvSpPr/>
          <p:nvPr/>
        </p:nvSpPr>
        <p:spPr bwMode="auto">
          <a:xfrm>
            <a:off x="6450118" y="2395646"/>
            <a:ext cx="144000" cy="1440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4" name="Rectangle 23"/>
          <p:cNvSpPr/>
          <p:nvPr/>
        </p:nvSpPr>
        <p:spPr>
          <a:xfrm>
            <a:off x="7915275" y="1952624"/>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6" name="Rectangle 25"/>
          <p:cNvSpPr/>
          <p:nvPr/>
        </p:nvSpPr>
        <p:spPr>
          <a:xfrm>
            <a:off x="833701" y="5609767"/>
            <a:ext cx="2736304" cy="600164"/>
          </a:xfrm>
          <a:prstGeom prst="rect">
            <a:avLst/>
          </a:prstGeom>
        </p:spPr>
        <p:txBody>
          <a:bodyPr wrap="square" lIns="91428" tIns="45715" rIns="91428" bIns="45715">
            <a:spAutoFit/>
          </a:bodyPr>
          <a:lstStyle/>
          <a:p>
            <a:pPr algn="ctr"/>
            <a:r>
              <a:rPr lang="en-GB" b="1" dirty="0" smtClean="0">
                <a:solidFill>
                  <a:srgbClr val="000000"/>
                </a:solidFill>
              </a:rPr>
              <a:t>I believe the current level of motoring taxes paid is a fair price for the personal freedom driving gives us *</a:t>
            </a:r>
          </a:p>
        </p:txBody>
      </p:sp>
      <p:sp>
        <p:nvSpPr>
          <p:cNvPr id="27" name="Isosceles Triangle 26"/>
          <p:cNvSpPr/>
          <p:nvPr/>
        </p:nvSpPr>
        <p:spPr bwMode="auto">
          <a:xfrm>
            <a:off x="3360809" y="1988430"/>
            <a:ext cx="144000" cy="1440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8" name="Isosceles Triangle 27"/>
          <p:cNvSpPr/>
          <p:nvPr/>
        </p:nvSpPr>
        <p:spPr bwMode="auto">
          <a:xfrm flipV="1">
            <a:off x="3382290" y="4477186"/>
            <a:ext cx="144000" cy="1440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9" name="Isosceles Triangle 28"/>
          <p:cNvSpPr/>
          <p:nvPr/>
        </p:nvSpPr>
        <p:spPr bwMode="auto">
          <a:xfrm flipV="1">
            <a:off x="3378167" y="4943911"/>
            <a:ext cx="144000" cy="1440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0" name="Isosceles Triangle 29"/>
          <p:cNvSpPr/>
          <p:nvPr/>
        </p:nvSpPr>
        <p:spPr bwMode="auto">
          <a:xfrm>
            <a:off x="3404025" y="2659454"/>
            <a:ext cx="144000" cy="1440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5" name="Title 1"/>
          <p:cNvSpPr>
            <a:spLocks noGrp="1"/>
          </p:cNvSpPr>
          <p:nvPr>
            <p:ph type="title"/>
          </p:nvPr>
        </p:nvSpPr>
        <p:spPr>
          <a:xfrm>
            <a:off x="715963" y="834750"/>
            <a:ext cx="9252000" cy="576263"/>
          </a:xfrm>
        </p:spPr>
        <p:txBody>
          <a:bodyPr/>
          <a:lstStyle/>
          <a:p>
            <a:r>
              <a:rPr lang="en-GB" dirty="0" smtClean="0"/>
              <a:t>Motoring taxes (2)</a:t>
            </a:r>
            <a:endParaRPr lang="en-GB" dirty="0"/>
          </a:p>
        </p:txBody>
      </p:sp>
      <p:cxnSp>
        <p:nvCxnSpPr>
          <p:cNvPr id="9" name="Straight Connector 8"/>
          <p:cNvCxnSpPr/>
          <p:nvPr/>
        </p:nvCxnSpPr>
        <p:spPr bwMode="auto">
          <a:xfrm>
            <a:off x="5183560" y="1888298"/>
            <a:ext cx="0" cy="4412834"/>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graphicFrame>
        <p:nvGraphicFramePr>
          <p:cNvPr id="19" name="Chart 2"/>
          <p:cNvGraphicFramePr>
            <a:graphicFrameLocks/>
          </p:cNvGraphicFramePr>
          <p:nvPr/>
        </p:nvGraphicFramePr>
        <p:xfrm>
          <a:off x="591792" y="1621185"/>
          <a:ext cx="9289033" cy="3888432"/>
        </p:xfrm>
        <a:graphic>
          <a:graphicData uri="http://schemas.openxmlformats.org/drawingml/2006/chart">
            <c:chart xmlns:c="http://schemas.openxmlformats.org/drawingml/2006/chart" xmlns:r="http://schemas.openxmlformats.org/officeDocument/2006/relationships" r:id="rId2"/>
          </a:graphicData>
        </a:graphic>
      </p:graphicFrame>
      <p:sp>
        <p:nvSpPr>
          <p:cNvPr id="21" name="Rectangle 20"/>
          <p:cNvSpPr/>
          <p:nvPr/>
        </p:nvSpPr>
        <p:spPr>
          <a:xfrm>
            <a:off x="5581412" y="5612415"/>
            <a:ext cx="4142316" cy="430877"/>
          </a:xfrm>
          <a:prstGeom prst="rect">
            <a:avLst/>
          </a:prstGeom>
        </p:spPr>
        <p:txBody>
          <a:bodyPr wrap="square" lIns="91428" tIns="45715" rIns="91428" bIns="45715">
            <a:spAutoFit/>
          </a:bodyPr>
          <a:lstStyle/>
          <a:p>
            <a:pPr algn="ctr"/>
            <a:r>
              <a:rPr lang="en-GB" b="1" dirty="0" smtClean="0">
                <a:solidFill>
                  <a:srgbClr val="000000"/>
                </a:solidFill>
              </a:rPr>
              <a:t>I would be willing to pay per mile on all roads on which I drive if it replaced some existing motoring taxes</a:t>
            </a:r>
          </a:p>
        </p:txBody>
      </p:sp>
      <p:sp>
        <p:nvSpPr>
          <p:cNvPr id="11" name="Rectangle 23"/>
          <p:cNvSpPr>
            <a:spLocks noChangeArrowheads="1"/>
          </p:cNvSpPr>
          <p:nvPr/>
        </p:nvSpPr>
        <p:spPr bwMode="auto">
          <a:xfrm>
            <a:off x="1009403" y="6862126"/>
            <a:ext cx="7517080" cy="646113"/>
          </a:xfrm>
          <a:prstGeom prst="rect">
            <a:avLst/>
          </a:prstGeom>
          <a:noFill/>
          <a:ln w="9525">
            <a:noFill/>
            <a:miter lim="800000"/>
            <a:headEnd/>
            <a:tailEnd/>
          </a:ln>
        </p:spPr>
        <p:txBody>
          <a:bodyPr lIns="104274" tIns="52138" rIns="104274" bIns="52138"/>
          <a:lstStyle/>
          <a:p>
            <a:r>
              <a:rPr lang="en-GB" sz="800" dirty="0" smtClean="0">
                <a:solidFill>
                  <a:schemeClr val="bg2"/>
                </a:solidFill>
              </a:rPr>
              <a:t>QG2. How strongly do you agree or disagree with the following statements? Bases: All respondents – 2016 (1714), 2015 (1555), 2014 (QC4-1526).</a:t>
            </a:r>
          </a:p>
        </p:txBody>
      </p:sp>
      <p:sp>
        <p:nvSpPr>
          <p:cNvPr id="15" name="Isosceles Triangle 14"/>
          <p:cNvSpPr/>
          <p:nvPr/>
        </p:nvSpPr>
        <p:spPr bwMode="auto">
          <a:xfrm>
            <a:off x="9254591" y="2036256"/>
            <a:ext cx="144000" cy="1440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4" name="Rectangle 23"/>
          <p:cNvSpPr/>
          <p:nvPr/>
        </p:nvSpPr>
        <p:spPr>
          <a:xfrm>
            <a:off x="1000125" y="1924050"/>
            <a:ext cx="819150" cy="3592830"/>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5" name="Rectangle 24"/>
          <p:cNvSpPr/>
          <p:nvPr/>
        </p:nvSpPr>
        <p:spPr>
          <a:xfrm>
            <a:off x="2543175" y="1933575"/>
            <a:ext cx="819150" cy="3592830"/>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6" name="Rectangle 25"/>
          <p:cNvSpPr/>
          <p:nvPr/>
        </p:nvSpPr>
        <p:spPr>
          <a:xfrm>
            <a:off x="5591175" y="1924050"/>
            <a:ext cx="819150" cy="3592830"/>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7" name="Rectangle 26"/>
          <p:cNvSpPr/>
          <p:nvPr/>
        </p:nvSpPr>
        <p:spPr>
          <a:xfrm>
            <a:off x="7143750" y="1933575"/>
            <a:ext cx="819150" cy="3592830"/>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7" name="Rectangle 16"/>
          <p:cNvSpPr/>
          <p:nvPr/>
        </p:nvSpPr>
        <p:spPr>
          <a:xfrm>
            <a:off x="924025" y="5609766"/>
            <a:ext cx="3927108" cy="430877"/>
          </a:xfrm>
          <a:prstGeom prst="rect">
            <a:avLst/>
          </a:prstGeom>
        </p:spPr>
        <p:txBody>
          <a:bodyPr wrap="square" lIns="91428" tIns="45715" rIns="91428" bIns="45715">
            <a:spAutoFit/>
          </a:bodyPr>
          <a:lstStyle/>
          <a:p>
            <a:pPr algn="ctr"/>
            <a:r>
              <a:rPr lang="en-GB" b="1" dirty="0" smtClean="0">
                <a:solidFill>
                  <a:srgbClr val="000000"/>
                </a:solidFill>
              </a:rPr>
              <a:t>I believe the current level of motoring taxes paid is a fair price for the environmental damage motoring can cause</a:t>
            </a:r>
          </a:p>
        </p:txBody>
      </p:sp>
      <p:sp>
        <p:nvSpPr>
          <p:cNvPr id="28" name="Isosceles Triangle 27"/>
          <p:cNvSpPr/>
          <p:nvPr/>
        </p:nvSpPr>
        <p:spPr bwMode="auto">
          <a:xfrm flipV="1">
            <a:off x="4633574" y="4371308"/>
            <a:ext cx="144000" cy="1440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6" name="Title 1"/>
          <p:cNvSpPr>
            <a:spLocks noGrp="1"/>
          </p:cNvSpPr>
          <p:nvPr>
            <p:ph type="title"/>
          </p:nvPr>
        </p:nvSpPr>
        <p:spPr>
          <a:xfrm>
            <a:off x="715963" y="834750"/>
            <a:ext cx="9252000" cy="576263"/>
          </a:xfrm>
        </p:spPr>
        <p:txBody>
          <a:bodyPr/>
          <a:lstStyle/>
          <a:p>
            <a:r>
              <a:rPr lang="en-GB" dirty="0" smtClean="0"/>
              <a:t>Motoring taxes (3)</a:t>
            </a:r>
            <a:endParaRPr lang="en-GB" dirty="0"/>
          </a:p>
        </p:txBody>
      </p:sp>
      <p:graphicFrame>
        <p:nvGraphicFramePr>
          <p:cNvPr id="8" name="Chart 2"/>
          <p:cNvGraphicFramePr>
            <a:graphicFrameLocks/>
          </p:cNvGraphicFramePr>
          <p:nvPr/>
        </p:nvGraphicFramePr>
        <p:xfrm>
          <a:off x="591792" y="1621185"/>
          <a:ext cx="9289033" cy="3888432"/>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23"/>
          <p:cNvSpPr>
            <a:spLocks noChangeArrowheads="1"/>
          </p:cNvSpPr>
          <p:nvPr/>
        </p:nvSpPr>
        <p:spPr bwMode="auto">
          <a:xfrm>
            <a:off x="1009403" y="6862126"/>
            <a:ext cx="7517080" cy="646113"/>
          </a:xfrm>
          <a:prstGeom prst="rect">
            <a:avLst/>
          </a:prstGeom>
          <a:noFill/>
          <a:ln w="9525">
            <a:noFill/>
            <a:miter lim="800000"/>
            <a:headEnd/>
            <a:tailEnd/>
          </a:ln>
        </p:spPr>
        <p:txBody>
          <a:bodyPr lIns="104274" tIns="52138" rIns="104274" bIns="52138"/>
          <a:lstStyle/>
          <a:p>
            <a:r>
              <a:rPr lang="en-GB" sz="800" dirty="0" smtClean="0">
                <a:solidFill>
                  <a:schemeClr val="bg2"/>
                </a:solidFill>
              </a:rPr>
              <a:t>QG2. How strongly do you </a:t>
            </a:r>
            <a:r>
              <a:rPr lang="en-GB" sz="800" dirty="0">
                <a:solidFill>
                  <a:schemeClr val="bg2"/>
                </a:solidFill>
              </a:rPr>
              <a:t>agree or disagree with the following statements? </a:t>
            </a:r>
            <a:r>
              <a:rPr lang="en-GB" sz="800" dirty="0" smtClean="0">
                <a:solidFill>
                  <a:schemeClr val="bg2"/>
                </a:solidFill>
              </a:rPr>
              <a:t>Bases: All respondents – 2016 (1714), 2015 (1555), 2014 (QC4-1526).</a:t>
            </a:r>
          </a:p>
          <a:p>
            <a:endParaRPr lang="en-GB" sz="800" dirty="0">
              <a:solidFill>
                <a:schemeClr val="bg2"/>
              </a:solidFill>
            </a:endParaRPr>
          </a:p>
        </p:txBody>
      </p:sp>
      <p:sp>
        <p:nvSpPr>
          <p:cNvPr id="10" name="Rectangle 9"/>
          <p:cNvSpPr/>
          <p:nvPr/>
        </p:nvSpPr>
        <p:spPr>
          <a:xfrm>
            <a:off x="807816" y="5594682"/>
            <a:ext cx="2736304" cy="600154"/>
          </a:xfrm>
          <a:prstGeom prst="rect">
            <a:avLst/>
          </a:prstGeom>
        </p:spPr>
        <p:txBody>
          <a:bodyPr wrap="square" lIns="91428" tIns="45715" rIns="91428" bIns="45715">
            <a:spAutoFit/>
          </a:bodyPr>
          <a:lstStyle/>
          <a:p>
            <a:pPr algn="ctr"/>
            <a:r>
              <a:rPr lang="en-GB" b="1" dirty="0" smtClean="0">
                <a:solidFill>
                  <a:srgbClr val="000000"/>
                </a:solidFill>
              </a:rPr>
              <a:t>I don’t believe the motoring taxes I pay are sufficiently reinvested into local roads</a:t>
            </a:r>
          </a:p>
        </p:txBody>
      </p:sp>
      <p:cxnSp>
        <p:nvCxnSpPr>
          <p:cNvPr id="13" name="Straight Connector 12"/>
          <p:cNvCxnSpPr/>
          <p:nvPr/>
        </p:nvCxnSpPr>
        <p:spPr bwMode="auto">
          <a:xfrm>
            <a:off x="6784479" y="1816862"/>
            <a:ext cx="0" cy="4340826"/>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cxnSp>
        <p:nvCxnSpPr>
          <p:cNvPr id="14" name="Straight Connector 13"/>
          <p:cNvCxnSpPr/>
          <p:nvPr/>
        </p:nvCxnSpPr>
        <p:spPr bwMode="auto">
          <a:xfrm>
            <a:off x="3715431" y="1816862"/>
            <a:ext cx="0" cy="4412834"/>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sp>
        <p:nvSpPr>
          <p:cNvPr id="17" name="Rectangle 16"/>
          <p:cNvSpPr/>
          <p:nvPr/>
        </p:nvSpPr>
        <p:spPr>
          <a:xfrm>
            <a:off x="752475" y="1904999"/>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8" name="Rectangle 17"/>
          <p:cNvSpPr/>
          <p:nvPr/>
        </p:nvSpPr>
        <p:spPr>
          <a:xfrm>
            <a:off x="1762125" y="1884044"/>
            <a:ext cx="819150" cy="3656947"/>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9" name="Rectangle 18"/>
          <p:cNvSpPr/>
          <p:nvPr/>
        </p:nvSpPr>
        <p:spPr>
          <a:xfrm>
            <a:off x="3810000" y="1943099"/>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2" name="Rectangle 21"/>
          <p:cNvSpPr/>
          <p:nvPr/>
        </p:nvSpPr>
        <p:spPr>
          <a:xfrm>
            <a:off x="4819650" y="1933574"/>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3" name="Rectangle 22"/>
          <p:cNvSpPr/>
          <p:nvPr/>
        </p:nvSpPr>
        <p:spPr>
          <a:xfrm>
            <a:off x="6905625" y="1943099"/>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4" name="Rectangle 23"/>
          <p:cNvSpPr/>
          <p:nvPr/>
        </p:nvSpPr>
        <p:spPr>
          <a:xfrm>
            <a:off x="7915275" y="1952624"/>
            <a:ext cx="819150" cy="3632835"/>
          </a:xfrm>
          <a:prstGeom prst="rect">
            <a:avLst/>
          </a:prstGeom>
          <a:solidFill>
            <a:schemeClr val="bg1">
              <a:lumMod val="95000"/>
              <a:alpha val="39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6" name="Rectangle 25"/>
          <p:cNvSpPr/>
          <p:nvPr/>
        </p:nvSpPr>
        <p:spPr>
          <a:xfrm>
            <a:off x="3993778" y="5619391"/>
            <a:ext cx="2592288" cy="600164"/>
          </a:xfrm>
          <a:prstGeom prst="rect">
            <a:avLst/>
          </a:prstGeom>
        </p:spPr>
        <p:txBody>
          <a:bodyPr wrap="square" lIns="91428" tIns="45715" rIns="91428" bIns="45715">
            <a:spAutoFit/>
          </a:bodyPr>
          <a:lstStyle/>
          <a:p>
            <a:pPr algn="ctr"/>
            <a:r>
              <a:rPr lang="en-GB" b="1" dirty="0" smtClean="0">
                <a:solidFill>
                  <a:srgbClr val="000000"/>
                </a:solidFill>
              </a:rPr>
              <a:t>I would support the introduction of more toll roads as an alternative to the current level of motoring tax</a:t>
            </a:r>
          </a:p>
        </p:txBody>
      </p:sp>
      <p:sp>
        <p:nvSpPr>
          <p:cNvPr id="27" name="Rectangle 26"/>
          <p:cNvSpPr/>
          <p:nvPr/>
        </p:nvSpPr>
        <p:spPr>
          <a:xfrm>
            <a:off x="6977313" y="5689418"/>
            <a:ext cx="3032961" cy="600154"/>
          </a:xfrm>
          <a:prstGeom prst="rect">
            <a:avLst/>
          </a:prstGeom>
        </p:spPr>
        <p:txBody>
          <a:bodyPr wrap="square" lIns="91428" tIns="45715" rIns="91428" bIns="45715">
            <a:spAutoFit/>
          </a:bodyPr>
          <a:lstStyle/>
          <a:p>
            <a:pPr algn="ctr"/>
            <a:r>
              <a:rPr lang="en-GB" b="1" dirty="0" smtClean="0">
                <a:solidFill>
                  <a:srgbClr val="000000"/>
                </a:solidFill>
              </a:rPr>
              <a:t>I believe taxes raised through motorists are used to deter motorists from using their vehicles</a:t>
            </a:r>
          </a:p>
        </p:txBody>
      </p:sp>
      <p:sp>
        <p:nvSpPr>
          <p:cNvPr id="29" name="Isosceles Triangle 28"/>
          <p:cNvSpPr/>
          <p:nvPr/>
        </p:nvSpPr>
        <p:spPr bwMode="auto">
          <a:xfrm flipV="1">
            <a:off x="6423873" y="2686887"/>
            <a:ext cx="144000" cy="1440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0" name="Isosceles Triangle 29"/>
          <p:cNvSpPr/>
          <p:nvPr/>
        </p:nvSpPr>
        <p:spPr bwMode="auto">
          <a:xfrm flipV="1">
            <a:off x="9503957" y="4640815"/>
            <a:ext cx="144000" cy="1440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5" name="Title 1"/>
          <p:cNvSpPr>
            <a:spLocks noGrp="1"/>
          </p:cNvSpPr>
          <p:nvPr>
            <p:ph type="title"/>
          </p:nvPr>
        </p:nvSpPr>
        <p:spPr>
          <a:xfrm>
            <a:off x="715963" y="834750"/>
            <a:ext cx="9252000" cy="576263"/>
          </a:xfrm>
        </p:spPr>
        <p:txBody>
          <a:bodyPr/>
          <a:lstStyle/>
          <a:p>
            <a:r>
              <a:rPr lang="en-GB" dirty="0" smtClean="0"/>
              <a:t>Motoring issues (1)</a:t>
            </a:r>
            <a:endParaRPr lang="en-GB" dirty="0"/>
          </a:p>
        </p:txBody>
      </p:sp>
      <p:graphicFrame>
        <p:nvGraphicFramePr>
          <p:cNvPr id="9" name="Chart 11"/>
          <p:cNvGraphicFramePr>
            <a:graphicFrameLocks/>
          </p:cNvGraphicFramePr>
          <p:nvPr/>
        </p:nvGraphicFramePr>
        <p:xfrm>
          <a:off x="159744" y="1045122"/>
          <a:ext cx="6696744" cy="5976938"/>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6819900" y="986831"/>
            <a:ext cx="1687438" cy="276989"/>
          </a:xfrm>
          <a:prstGeom prst="rect">
            <a:avLst/>
          </a:prstGeom>
          <a:noFill/>
        </p:spPr>
        <p:txBody>
          <a:bodyPr wrap="square" lIns="91428" tIns="45715" rIns="91428" bIns="45715" rtlCol="0">
            <a:spAutoFit/>
          </a:bodyPr>
          <a:lstStyle/>
          <a:p>
            <a:pPr algn="ctr"/>
            <a:r>
              <a:rPr lang="en-GB" sz="1200" b="1" dirty="0" smtClean="0"/>
              <a:t>Total Disagreement</a:t>
            </a:r>
            <a:endParaRPr lang="en-GB" sz="1200" b="1" dirty="0"/>
          </a:p>
        </p:txBody>
      </p:sp>
      <p:sp>
        <p:nvSpPr>
          <p:cNvPr id="13" name="TextBox 12"/>
          <p:cNvSpPr txBox="1"/>
          <p:nvPr/>
        </p:nvSpPr>
        <p:spPr>
          <a:xfrm>
            <a:off x="8582026" y="987992"/>
            <a:ext cx="1952624" cy="276989"/>
          </a:xfrm>
          <a:prstGeom prst="rect">
            <a:avLst/>
          </a:prstGeom>
          <a:noFill/>
        </p:spPr>
        <p:txBody>
          <a:bodyPr wrap="square" lIns="91428" tIns="45715" rIns="91428" bIns="45715" rtlCol="0">
            <a:spAutoFit/>
          </a:bodyPr>
          <a:lstStyle/>
          <a:p>
            <a:pPr algn="ctr"/>
            <a:r>
              <a:rPr lang="en-GB" sz="1200" b="1" dirty="0" smtClean="0"/>
              <a:t>Total Agreement</a:t>
            </a:r>
            <a:endParaRPr lang="en-GB" sz="1200" b="1" dirty="0"/>
          </a:p>
        </p:txBody>
      </p:sp>
      <p:sp>
        <p:nvSpPr>
          <p:cNvPr id="7" name="Rectangle 6"/>
          <p:cNvSpPr/>
          <p:nvPr/>
        </p:nvSpPr>
        <p:spPr bwMode="auto">
          <a:xfrm>
            <a:off x="7540563" y="1621185"/>
            <a:ext cx="432048" cy="5184576"/>
          </a:xfrm>
          <a:prstGeom prst="rect">
            <a:avLst/>
          </a:prstGeom>
          <a:solidFill>
            <a:schemeClr val="accent6">
              <a:lumMod val="25000"/>
              <a:lumOff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5" name="TextBox 14"/>
          <p:cNvSpPr txBox="1"/>
          <p:nvPr/>
        </p:nvSpPr>
        <p:spPr>
          <a:xfrm>
            <a:off x="7432551" y="1359575"/>
            <a:ext cx="648072" cy="261610"/>
          </a:xfrm>
          <a:prstGeom prst="rect">
            <a:avLst/>
          </a:prstGeom>
          <a:noFill/>
        </p:spPr>
        <p:txBody>
          <a:bodyPr wrap="square" lIns="91428" tIns="45715" rIns="91428" bIns="45715" rtlCol="0">
            <a:spAutoFit/>
          </a:bodyPr>
          <a:lstStyle/>
          <a:p>
            <a:pPr algn="ctr"/>
            <a:r>
              <a:rPr lang="en-GB" b="1" dirty="0" smtClean="0"/>
              <a:t>2015</a:t>
            </a:r>
            <a:endParaRPr lang="en-GB" b="1" dirty="0"/>
          </a:p>
        </p:txBody>
      </p:sp>
      <p:sp>
        <p:nvSpPr>
          <p:cNvPr id="6" name="Rectangle 5"/>
          <p:cNvSpPr/>
          <p:nvPr/>
        </p:nvSpPr>
        <p:spPr bwMode="auto">
          <a:xfrm>
            <a:off x="9340763" y="1621185"/>
            <a:ext cx="432048" cy="5184576"/>
          </a:xfrm>
          <a:prstGeom prst="rect">
            <a:avLst/>
          </a:prstGeom>
          <a:solidFill>
            <a:srgbClr val="77943E">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7" name="TextBox 16"/>
          <p:cNvSpPr txBox="1"/>
          <p:nvPr/>
        </p:nvSpPr>
        <p:spPr>
          <a:xfrm>
            <a:off x="9232751" y="1359575"/>
            <a:ext cx="648072" cy="261610"/>
          </a:xfrm>
          <a:prstGeom prst="rect">
            <a:avLst/>
          </a:prstGeom>
          <a:noFill/>
        </p:spPr>
        <p:txBody>
          <a:bodyPr wrap="square" lIns="91428" tIns="45715" rIns="91428" bIns="45715" rtlCol="0">
            <a:spAutoFit/>
          </a:bodyPr>
          <a:lstStyle/>
          <a:p>
            <a:pPr algn="ctr"/>
            <a:r>
              <a:rPr lang="en-GB" b="1" dirty="0" smtClean="0"/>
              <a:t>2015</a:t>
            </a:r>
            <a:endParaRPr lang="en-GB" b="1" dirty="0"/>
          </a:p>
        </p:txBody>
      </p:sp>
      <p:sp>
        <p:nvSpPr>
          <p:cNvPr id="10" name="Rectangle 9"/>
          <p:cNvSpPr/>
          <p:nvPr/>
        </p:nvSpPr>
        <p:spPr bwMode="auto">
          <a:xfrm>
            <a:off x="8037797" y="1621185"/>
            <a:ext cx="432048" cy="5184576"/>
          </a:xfrm>
          <a:prstGeom prst="rect">
            <a:avLst/>
          </a:prstGeom>
          <a:solidFill>
            <a:schemeClr val="accent6">
              <a:lumMod val="50000"/>
              <a:lumOff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4" name="TextBox 13"/>
          <p:cNvSpPr txBox="1"/>
          <p:nvPr/>
        </p:nvSpPr>
        <p:spPr>
          <a:xfrm>
            <a:off x="7929785" y="1359575"/>
            <a:ext cx="648072" cy="261610"/>
          </a:xfrm>
          <a:prstGeom prst="rect">
            <a:avLst/>
          </a:prstGeom>
          <a:noFill/>
        </p:spPr>
        <p:txBody>
          <a:bodyPr wrap="square" lIns="91428" tIns="45715" rIns="91428" bIns="45715" rtlCol="0">
            <a:spAutoFit/>
          </a:bodyPr>
          <a:lstStyle/>
          <a:p>
            <a:pPr algn="ctr"/>
            <a:r>
              <a:rPr lang="en-GB" b="1" dirty="0" smtClean="0"/>
              <a:t>2016</a:t>
            </a:r>
            <a:endParaRPr lang="en-GB" b="1" dirty="0"/>
          </a:p>
        </p:txBody>
      </p:sp>
      <p:sp>
        <p:nvSpPr>
          <p:cNvPr id="11" name="Rectangle 10"/>
          <p:cNvSpPr/>
          <p:nvPr/>
        </p:nvSpPr>
        <p:spPr bwMode="auto">
          <a:xfrm>
            <a:off x="9844819" y="1621185"/>
            <a:ext cx="432048" cy="5184576"/>
          </a:xfrm>
          <a:prstGeom prst="rect">
            <a:avLst/>
          </a:prstGeom>
          <a:solidFill>
            <a:srgbClr val="404F21">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6" name="TextBox 15"/>
          <p:cNvSpPr txBox="1"/>
          <p:nvPr/>
        </p:nvSpPr>
        <p:spPr>
          <a:xfrm>
            <a:off x="9736807" y="1359575"/>
            <a:ext cx="648072" cy="261610"/>
          </a:xfrm>
          <a:prstGeom prst="rect">
            <a:avLst/>
          </a:prstGeom>
          <a:noFill/>
        </p:spPr>
        <p:txBody>
          <a:bodyPr wrap="square" lIns="91428" tIns="45715" rIns="91428" bIns="45715" rtlCol="0">
            <a:spAutoFit/>
          </a:bodyPr>
          <a:lstStyle/>
          <a:p>
            <a:pPr algn="ctr"/>
            <a:r>
              <a:rPr lang="en-GB" b="1" dirty="0" smtClean="0"/>
              <a:t>2016</a:t>
            </a:r>
            <a:endParaRPr lang="en-GB" b="1" dirty="0"/>
          </a:p>
        </p:txBody>
      </p:sp>
      <p:sp>
        <p:nvSpPr>
          <p:cNvPr id="38" name="Rectangle 37"/>
          <p:cNvSpPr/>
          <p:nvPr/>
        </p:nvSpPr>
        <p:spPr bwMode="auto">
          <a:xfrm>
            <a:off x="7036507" y="1621185"/>
            <a:ext cx="432048" cy="5184576"/>
          </a:xfrm>
          <a:prstGeom prst="rect">
            <a:avLst/>
          </a:prstGeom>
          <a:solidFill>
            <a:schemeClr val="accent6">
              <a:lumMod val="10000"/>
              <a:lumOff val="9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4" name="TextBox 43"/>
          <p:cNvSpPr txBox="1"/>
          <p:nvPr/>
        </p:nvSpPr>
        <p:spPr>
          <a:xfrm>
            <a:off x="6928495" y="1359575"/>
            <a:ext cx="648072" cy="261610"/>
          </a:xfrm>
          <a:prstGeom prst="rect">
            <a:avLst/>
          </a:prstGeom>
          <a:noFill/>
        </p:spPr>
        <p:txBody>
          <a:bodyPr wrap="square" lIns="91428" tIns="45715" rIns="91428" bIns="45715" rtlCol="0">
            <a:spAutoFit/>
          </a:bodyPr>
          <a:lstStyle/>
          <a:p>
            <a:pPr algn="ctr"/>
            <a:r>
              <a:rPr lang="en-GB" b="1" dirty="0" smtClean="0"/>
              <a:t>2014</a:t>
            </a:r>
            <a:endParaRPr lang="en-GB" b="1" dirty="0"/>
          </a:p>
        </p:txBody>
      </p:sp>
      <p:sp>
        <p:nvSpPr>
          <p:cNvPr id="45" name="Rectangle 44"/>
          <p:cNvSpPr/>
          <p:nvPr/>
        </p:nvSpPr>
        <p:spPr bwMode="auto">
          <a:xfrm>
            <a:off x="8836706" y="1621185"/>
            <a:ext cx="432048" cy="5184576"/>
          </a:xfrm>
          <a:prstGeom prst="rect">
            <a:avLst/>
          </a:prstGeom>
          <a:solidFill>
            <a:srgbClr val="BBD090">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8" name="TextBox 47"/>
          <p:cNvSpPr txBox="1"/>
          <p:nvPr/>
        </p:nvSpPr>
        <p:spPr>
          <a:xfrm>
            <a:off x="8728694" y="1359575"/>
            <a:ext cx="648072" cy="261610"/>
          </a:xfrm>
          <a:prstGeom prst="rect">
            <a:avLst/>
          </a:prstGeom>
          <a:noFill/>
        </p:spPr>
        <p:txBody>
          <a:bodyPr wrap="square" lIns="91428" tIns="45715" rIns="91428" bIns="45715" rtlCol="0">
            <a:spAutoFit/>
          </a:bodyPr>
          <a:lstStyle/>
          <a:p>
            <a:pPr algn="ctr"/>
            <a:r>
              <a:rPr lang="en-GB" b="1" dirty="0" smtClean="0"/>
              <a:t>2014</a:t>
            </a:r>
            <a:endParaRPr lang="en-GB" b="1" dirty="0"/>
          </a:p>
        </p:txBody>
      </p:sp>
      <p:sp>
        <p:nvSpPr>
          <p:cNvPr id="54" name="Rectangle 4"/>
          <p:cNvSpPr>
            <a:spLocks noChangeArrowheads="1"/>
          </p:cNvSpPr>
          <p:nvPr/>
        </p:nvSpPr>
        <p:spPr bwMode="auto">
          <a:xfrm>
            <a:off x="961901" y="6823095"/>
            <a:ext cx="7576457"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bg2"/>
                </a:solidFill>
                <a:latin typeface="Arial" pitchFamily="34" charset="0"/>
                <a:cs typeface="Arial" pitchFamily="34" charset="0"/>
              </a:rPr>
              <a:t>QL2. </a:t>
            </a:r>
            <a:r>
              <a:rPr lang="en-GB" sz="800" dirty="0">
                <a:solidFill>
                  <a:schemeClr val="bg2"/>
                </a:solidFill>
                <a:latin typeface="Arial" pitchFamily="34" charset="0"/>
                <a:cs typeface="Arial" pitchFamily="34" charset="0"/>
              </a:rPr>
              <a:t>Thinking broadly about a wide range of motoring issues, how strongly do you agree or disagree with the following </a:t>
            </a:r>
            <a:r>
              <a:rPr lang="en-GB" sz="800" dirty="0" smtClean="0">
                <a:solidFill>
                  <a:schemeClr val="bg2"/>
                </a:solidFill>
                <a:latin typeface="Arial" pitchFamily="34" charset="0"/>
                <a:cs typeface="Arial" pitchFamily="34" charset="0"/>
              </a:rPr>
              <a:t>statements? </a:t>
            </a:r>
            <a:r>
              <a:rPr lang="en-GB" sz="800" dirty="0" smtClean="0">
                <a:solidFill>
                  <a:schemeClr val="bg2"/>
                </a:solidFill>
              </a:rPr>
              <a:t>QL7. And thinking about a few more motoring issues, how strongly do you agree or disagree with the following statements</a:t>
            </a:r>
            <a:r>
              <a:rPr lang="en-GB" sz="800" dirty="0" smtClean="0">
                <a:solidFill>
                  <a:schemeClr val="bg2"/>
                </a:solidFill>
                <a:latin typeface="Arial" pitchFamily="34" charset="0"/>
                <a:cs typeface="Arial" pitchFamily="34" charset="0"/>
              </a:rPr>
              <a:t>? </a:t>
            </a:r>
            <a:r>
              <a:rPr lang="en-GB" sz="800" dirty="0" smtClean="0">
                <a:solidFill>
                  <a:schemeClr val="bg2"/>
                </a:solidFill>
              </a:rPr>
              <a:t>Bases: All respondents – 2016 (1714), 2015 (1555), 2014 (1526).</a:t>
            </a:r>
            <a:endParaRPr lang="en-GB" sz="800" dirty="0">
              <a:solidFill>
                <a:schemeClr val="bg2"/>
              </a:solidFill>
              <a:latin typeface="Arial" pitchFamily="34" charset="0"/>
              <a:cs typeface="Arial" pitchFamily="34" charset="0"/>
            </a:endParaRPr>
          </a:p>
        </p:txBody>
      </p:sp>
      <p:grpSp>
        <p:nvGrpSpPr>
          <p:cNvPr id="2" name="Group 100"/>
          <p:cNvGrpSpPr/>
          <p:nvPr/>
        </p:nvGrpSpPr>
        <p:grpSpPr>
          <a:xfrm>
            <a:off x="6986485" y="2022466"/>
            <a:ext cx="3348372" cy="261610"/>
            <a:chOff x="6964499" y="3087767"/>
            <a:chExt cx="3348372" cy="261610"/>
          </a:xfrm>
        </p:grpSpPr>
        <p:sp>
          <p:nvSpPr>
            <p:cNvPr id="102" name="TextBox 101"/>
            <p:cNvSpPr txBox="1"/>
            <p:nvPr/>
          </p:nvSpPr>
          <p:spPr>
            <a:xfrm>
              <a:off x="7468555" y="3087767"/>
              <a:ext cx="576064" cy="261610"/>
            </a:xfrm>
            <a:prstGeom prst="rect">
              <a:avLst/>
            </a:prstGeom>
            <a:noFill/>
          </p:spPr>
          <p:txBody>
            <a:bodyPr wrap="square" lIns="91428" tIns="45715" rIns="91428" bIns="45715" rtlCol="0" anchor="ctr">
              <a:spAutoFit/>
            </a:bodyPr>
            <a:lstStyle/>
            <a:p>
              <a:pPr algn="ctr"/>
              <a:r>
                <a:rPr lang="en-GB" dirty="0" smtClean="0"/>
                <a:t>5%</a:t>
              </a:r>
              <a:endParaRPr lang="en-GB" dirty="0"/>
            </a:p>
          </p:txBody>
        </p:sp>
        <p:sp>
          <p:nvSpPr>
            <p:cNvPr id="103" name="TextBox 102"/>
            <p:cNvSpPr txBox="1"/>
            <p:nvPr/>
          </p:nvSpPr>
          <p:spPr>
            <a:xfrm>
              <a:off x="9304759" y="3087767"/>
              <a:ext cx="504056" cy="261610"/>
            </a:xfrm>
            <a:prstGeom prst="rect">
              <a:avLst/>
            </a:prstGeom>
            <a:noFill/>
          </p:spPr>
          <p:txBody>
            <a:bodyPr wrap="square" lIns="91428" tIns="45715" rIns="91428" bIns="45715" rtlCol="0" anchor="ctr">
              <a:spAutoFit/>
            </a:bodyPr>
            <a:lstStyle/>
            <a:p>
              <a:pPr algn="ctr"/>
              <a:r>
                <a:rPr lang="en-GB" dirty="0" smtClean="0"/>
                <a:t>72%</a:t>
              </a:r>
              <a:endParaRPr lang="en-GB" dirty="0"/>
            </a:p>
          </p:txBody>
        </p:sp>
        <p:sp>
          <p:nvSpPr>
            <p:cNvPr id="104" name="TextBox 103"/>
            <p:cNvSpPr txBox="1"/>
            <p:nvPr/>
          </p:nvSpPr>
          <p:spPr>
            <a:xfrm>
              <a:off x="7965789" y="3087767"/>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5%</a:t>
              </a:r>
              <a:endParaRPr lang="en-GB" b="1" dirty="0">
                <a:solidFill>
                  <a:schemeClr val="bg1"/>
                </a:solidFill>
              </a:endParaRPr>
            </a:p>
          </p:txBody>
        </p:sp>
        <p:sp>
          <p:nvSpPr>
            <p:cNvPr id="105" name="TextBox 104"/>
            <p:cNvSpPr txBox="1"/>
            <p:nvPr/>
          </p:nvSpPr>
          <p:spPr>
            <a:xfrm>
              <a:off x="9808815" y="3087767"/>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73%</a:t>
              </a:r>
              <a:endParaRPr lang="en-GB" b="1" dirty="0">
                <a:solidFill>
                  <a:schemeClr val="bg1"/>
                </a:solidFill>
              </a:endParaRPr>
            </a:p>
          </p:txBody>
        </p:sp>
        <p:sp>
          <p:nvSpPr>
            <p:cNvPr id="106" name="TextBox 105"/>
            <p:cNvSpPr txBox="1"/>
            <p:nvPr/>
          </p:nvSpPr>
          <p:spPr>
            <a:xfrm>
              <a:off x="6964499" y="3087767"/>
              <a:ext cx="576064" cy="261610"/>
            </a:xfrm>
            <a:prstGeom prst="rect">
              <a:avLst/>
            </a:prstGeom>
            <a:noFill/>
          </p:spPr>
          <p:txBody>
            <a:bodyPr wrap="square" lIns="91428" tIns="45715" rIns="91428" bIns="45715" rtlCol="0" anchor="ctr">
              <a:spAutoFit/>
            </a:bodyPr>
            <a:lstStyle/>
            <a:p>
              <a:pPr algn="ctr"/>
              <a:r>
                <a:rPr lang="en-GB" dirty="0" smtClean="0"/>
                <a:t>7%</a:t>
              </a:r>
              <a:endParaRPr lang="en-GB" dirty="0"/>
            </a:p>
          </p:txBody>
        </p:sp>
        <p:sp>
          <p:nvSpPr>
            <p:cNvPr id="107" name="TextBox 106"/>
            <p:cNvSpPr txBox="1"/>
            <p:nvPr/>
          </p:nvSpPr>
          <p:spPr>
            <a:xfrm>
              <a:off x="8800702" y="3087767"/>
              <a:ext cx="504056" cy="261610"/>
            </a:xfrm>
            <a:prstGeom prst="rect">
              <a:avLst/>
            </a:prstGeom>
            <a:noFill/>
          </p:spPr>
          <p:txBody>
            <a:bodyPr wrap="square" lIns="91428" tIns="45715" rIns="91428" bIns="45715" rtlCol="0" anchor="ctr">
              <a:spAutoFit/>
            </a:bodyPr>
            <a:lstStyle/>
            <a:p>
              <a:pPr algn="ctr"/>
              <a:r>
                <a:rPr lang="en-GB" dirty="0" smtClean="0"/>
                <a:t>66%</a:t>
              </a:r>
              <a:endParaRPr lang="en-GB" dirty="0"/>
            </a:p>
          </p:txBody>
        </p:sp>
        <p:sp>
          <p:nvSpPr>
            <p:cNvPr id="108" name="Isosceles Triangle 107"/>
            <p:cNvSpPr/>
            <p:nvPr/>
          </p:nvSpPr>
          <p:spPr bwMode="auto">
            <a:xfrm flipV="1">
              <a:off x="8489733" y="3148094"/>
              <a:ext cx="186430" cy="1409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pSp>
      <p:grpSp>
        <p:nvGrpSpPr>
          <p:cNvPr id="3" name="Group 108"/>
          <p:cNvGrpSpPr/>
          <p:nvPr/>
        </p:nvGrpSpPr>
        <p:grpSpPr>
          <a:xfrm>
            <a:off x="6971245" y="2839549"/>
            <a:ext cx="3348372" cy="261610"/>
            <a:chOff x="6964499" y="4141465"/>
            <a:chExt cx="3348372" cy="261610"/>
          </a:xfrm>
        </p:grpSpPr>
        <p:sp>
          <p:nvSpPr>
            <p:cNvPr id="110" name="TextBox 109"/>
            <p:cNvSpPr txBox="1"/>
            <p:nvPr/>
          </p:nvSpPr>
          <p:spPr>
            <a:xfrm>
              <a:off x="7468555" y="4141465"/>
              <a:ext cx="576064" cy="261610"/>
            </a:xfrm>
            <a:prstGeom prst="rect">
              <a:avLst/>
            </a:prstGeom>
            <a:noFill/>
          </p:spPr>
          <p:txBody>
            <a:bodyPr wrap="square" lIns="91428" tIns="45715" rIns="91428" bIns="45715" rtlCol="0" anchor="ctr">
              <a:spAutoFit/>
            </a:bodyPr>
            <a:lstStyle/>
            <a:p>
              <a:pPr algn="ctr"/>
              <a:r>
                <a:rPr lang="en-GB" dirty="0" smtClean="0"/>
                <a:t>12%</a:t>
              </a:r>
              <a:endParaRPr lang="en-GB" dirty="0"/>
            </a:p>
          </p:txBody>
        </p:sp>
        <p:sp>
          <p:nvSpPr>
            <p:cNvPr id="111" name="TextBox 110"/>
            <p:cNvSpPr txBox="1"/>
            <p:nvPr/>
          </p:nvSpPr>
          <p:spPr>
            <a:xfrm>
              <a:off x="9304759" y="4141465"/>
              <a:ext cx="504056" cy="261610"/>
            </a:xfrm>
            <a:prstGeom prst="rect">
              <a:avLst/>
            </a:prstGeom>
            <a:noFill/>
          </p:spPr>
          <p:txBody>
            <a:bodyPr wrap="square" lIns="91428" tIns="45715" rIns="91428" bIns="45715" rtlCol="0" anchor="ctr">
              <a:spAutoFit/>
            </a:bodyPr>
            <a:lstStyle/>
            <a:p>
              <a:pPr algn="ctr"/>
              <a:r>
                <a:rPr lang="en-GB" dirty="0" smtClean="0"/>
                <a:t>67%</a:t>
              </a:r>
              <a:endParaRPr lang="en-GB" dirty="0"/>
            </a:p>
          </p:txBody>
        </p:sp>
        <p:sp>
          <p:nvSpPr>
            <p:cNvPr id="112" name="TextBox 111"/>
            <p:cNvSpPr txBox="1"/>
            <p:nvPr/>
          </p:nvSpPr>
          <p:spPr>
            <a:xfrm>
              <a:off x="7965789" y="4141465"/>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9%</a:t>
              </a:r>
              <a:endParaRPr lang="en-GB" b="1" dirty="0">
                <a:solidFill>
                  <a:schemeClr val="bg1"/>
                </a:solidFill>
              </a:endParaRPr>
            </a:p>
          </p:txBody>
        </p:sp>
        <p:sp>
          <p:nvSpPr>
            <p:cNvPr id="113" name="TextBox 112"/>
            <p:cNvSpPr txBox="1"/>
            <p:nvPr/>
          </p:nvSpPr>
          <p:spPr>
            <a:xfrm>
              <a:off x="9808815" y="4141465"/>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71%</a:t>
              </a:r>
              <a:endParaRPr lang="en-GB" b="1" dirty="0">
                <a:solidFill>
                  <a:schemeClr val="bg1"/>
                </a:solidFill>
              </a:endParaRPr>
            </a:p>
          </p:txBody>
        </p:sp>
        <p:sp>
          <p:nvSpPr>
            <p:cNvPr id="114" name="TextBox 113"/>
            <p:cNvSpPr txBox="1"/>
            <p:nvPr/>
          </p:nvSpPr>
          <p:spPr>
            <a:xfrm>
              <a:off x="6964499" y="4141465"/>
              <a:ext cx="576064" cy="261610"/>
            </a:xfrm>
            <a:prstGeom prst="rect">
              <a:avLst/>
            </a:prstGeom>
            <a:noFill/>
          </p:spPr>
          <p:txBody>
            <a:bodyPr wrap="square" lIns="91428" tIns="45715" rIns="91428" bIns="45715" rtlCol="0" anchor="ctr">
              <a:spAutoFit/>
            </a:bodyPr>
            <a:lstStyle/>
            <a:p>
              <a:pPr algn="ctr"/>
              <a:r>
                <a:rPr lang="en-GB" dirty="0" smtClean="0"/>
                <a:t>11%</a:t>
              </a:r>
              <a:endParaRPr lang="en-GB" dirty="0"/>
            </a:p>
          </p:txBody>
        </p:sp>
        <p:sp>
          <p:nvSpPr>
            <p:cNvPr id="115" name="TextBox 114"/>
            <p:cNvSpPr txBox="1"/>
            <p:nvPr/>
          </p:nvSpPr>
          <p:spPr>
            <a:xfrm>
              <a:off x="8800702" y="4141465"/>
              <a:ext cx="504056" cy="261610"/>
            </a:xfrm>
            <a:prstGeom prst="rect">
              <a:avLst/>
            </a:prstGeom>
            <a:noFill/>
          </p:spPr>
          <p:txBody>
            <a:bodyPr wrap="square" lIns="91428" tIns="45715" rIns="91428" bIns="45715" rtlCol="0" anchor="ctr">
              <a:spAutoFit/>
            </a:bodyPr>
            <a:lstStyle/>
            <a:p>
              <a:pPr algn="ctr"/>
              <a:r>
                <a:rPr lang="en-GB" dirty="0" smtClean="0"/>
                <a:t>66%</a:t>
              </a:r>
              <a:endParaRPr lang="en-GB" dirty="0"/>
            </a:p>
          </p:txBody>
        </p:sp>
      </p:grpSp>
      <p:grpSp>
        <p:nvGrpSpPr>
          <p:cNvPr id="8" name="Group 115"/>
          <p:cNvGrpSpPr/>
          <p:nvPr/>
        </p:nvGrpSpPr>
        <p:grpSpPr>
          <a:xfrm>
            <a:off x="6986485" y="3692127"/>
            <a:ext cx="3348372" cy="271235"/>
            <a:chOff x="6964499" y="6215643"/>
            <a:chExt cx="3348372" cy="271235"/>
          </a:xfrm>
        </p:grpSpPr>
        <p:sp>
          <p:nvSpPr>
            <p:cNvPr id="117" name="TextBox 116"/>
            <p:cNvSpPr txBox="1"/>
            <p:nvPr/>
          </p:nvSpPr>
          <p:spPr>
            <a:xfrm>
              <a:off x="7468555" y="6225268"/>
              <a:ext cx="576064" cy="261610"/>
            </a:xfrm>
            <a:prstGeom prst="rect">
              <a:avLst/>
            </a:prstGeom>
            <a:noFill/>
          </p:spPr>
          <p:txBody>
            <a:bodyPr wrap="square" lIns="91428" tIns="45715" rIns="91428" bIns="45715" rtlCol="0" anchor="ctr">
              <a:spAutoFit/>
            </a:bodyPr>
            <a:lstStyle/>
            <a:p>
              <a:pPr algn="ctr"/>
              <a:r>
                <a:rPr lang="en-GB" dirty="0" smtClean="0"/>
                <a:t>8%</a:t>
              </a:r>
              <a:endParaRPr lang="en-GB" dirty="0"/>
            </a:p>
          </p:txBody>
        </p:sp>
        <p:sp>
          <p:nvSpPr>
            <p:cNvPr id="118" name="TextBox 117"/>
            <p:cNvSpPr txBox="1"/>
            <p:nvPr/>
          </p:nvSpPr>
          <p:spPr>
            <a:xfrm>
              <a:off x="9304759" y="6215643"/>
              <a:ext cx="504056" cy="261610"/>
            </a:xfrm>
            <a:prstGeom prst="rect">
              <a:avLst/>
            </a:prstGeom>
            <a:noFill/>
          </p:spPr>
          <p:txBody>
            <a:bodyPr wrap="square" lIns="91428" tIns="45715" rIns="91428" bIns="45715" rtlCol="0" anchor="ctr">
              <a:spAutoFit/>
            </a:bodyPr>
            <a:lstStyle/>
            <a:p>
              <a:pPr algn="ctr"/>
              <a:r>
                <a:rPr lang="en-GB" dirty="0" smtClean="0"/>
                <a:t>67%</a:t>
              </a:r>
              <a:endParaRPr lang="en-GB" dirty="0"/>
            </a:p>
          </p:txBody>
        </p:sp>
        <p:sp>
          <p:nvSpPr>
            <p:cNvPr id="119" name="TextBox 118"/>
            <p:cNvSpPr txBox="1"/>
            <p:nvPr/>
          </p:nvSpPr>
          <p:spPr>
            <a:xfrm>
              <a:off x="7965789" y="6215643"/>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6%</a:t>
              </a:r>
              <a:endParaRPr lang="en-GB" b="1" dirty="0">
                <a:solidFill>
                  <a:schemeClr val="bg1"/>
                </a:solidFill>
              </a:endParaRPr>
            </a:p>
          </p:txBody>
        </p:sp>
        <p:sp>
          <p:nvSpPr>
            <p:cNvPr id="120" name="TextBox 119"/>
            <p:cNvSpPr txBox="1"/>
            <p:nvPr/>
          </p:nvSpPr>
          <p:spPr>
            <a:xfrm>
              <a:off x="9808815" y="6215643"/>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70%</a:t>
              </a:r>
              <a:endParaRPr lang="en-GB" b="1" dirty="0">
                <a:solidFill>
                  <a:schemeClr val="bg1"/>
                </a:solidFill>
              </a:endParaRPr>
            </a:p>
          </p:txBody>
        </p:sp>
        <p:sp>
          <p:nvSpPr>
            <p:cNvPr id="121" name="TextBox 120"/>
            <p:cNvSpPr txBox="1"/>
            <p:nvPr/>
          </p:nvSpPr>
          <p:spPr>
            <a:xfrm>
              <a:off x="6964499" y="6215643"/>
              <a:ext cx="576064" cy="261610"/>
            </a:xfrm>
            <a:prstGeom prst="rect">
              <a:avLst/>
            </a:prstGeom>
            <a:noFill/>
          </p:spPr>
          <p:txBody>
            <a:bodyPr wrap="square" lIns="91428" tIns="45715" rIns="91428" bIns="45715" rtlCol="0" anchor="ctr">
              <a:spAutoFit/>
            </a:bodyPr>
            <a:lstStyle/>
            <a:p>
              <a:pPr algn="ctr"/>
              <a:r>
                <a:rPr lang="en-GB" dirty="0" smtClean="0"/>
                <a:t>7%</a:t>
              </a:r>
              <a:endParaRPr lang="en-GB" dirty="0"/>
            </a:p>
          </p:txBody>
        </p:sp>
        <p:sp>
          <p:nvSpPr>
            <p:cNvPr id="122" name="TextBox 121"/>
            <p:cNvSpPr txBox="1"/>
            <p:nvPr/>
          </p:nvSpPr>
          <p:spPr>
            <a:xfrm>
              <a:off x="8800702" y="6215643"/>
              <a:ext cx="504056" cy="261610"/>
            </a:xfrm>
            <a:prstGeom prst="rect">
              <a:avLst/>
            </a:prstGeom>
            <a:noFill/>
          </p:spPr>
          <p:txBody>
            <a:bodyPr wrap="square" lIns="91428" tIns="45715" rIns="91428" bIns="45715" rtlCol="0" anchor="ctr">
              <a:spAutoFit/>
            </a:bodyPr>
            <a:lstStyle/>
            <a:p>
              <a:pPr algn="ctr"/>
              <a:r>
                <a:rPr lang="en-GB" dirty="0" smtClean="0"/>
                <a:t>67%</a:t>
              </a:r>
              <a:endParaRPr lang="en-GB" dirty="0"/>
            </a:p>
          </p:txBody>
        </p:sp>
        <p:sp>
          <p:nvSpPr>
            <p:cNvPr id="123" name="Isosceles Triangle 122"/>
            <p:cNvSpPr/>
            <p:nvPr/>
          </p:nvSpPr>
          <p:spPr bwMode="auto">
            <a:xfrm flipV="1">
              <a:off x="8489733" y="6285595"/>
              <a:ext cx="186430" cy="1409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pSp>
      <p:grpSp>
        <p:nvGrpSpPr>
          <p:cNvPr id="18" name="Group 123"/>
          <p:cNvGrpSpPr/>
          <p:nvPr/>
        </p:nvGrpSpPr>
        <p:grpSpPr>
          <a:xfrm>
            <a:off x="6986485" y="4549431"/>
            <a:ext cx="3348372" cy="261610"/>
            <a:chOff x="6964499" y="2007647"/>
            <a:chExt cx="3348372" cy="261610"/>
          </a:xfrm>
        </p:grpSpPr>
        <p:sp>
          <p:nvSpPr>
            <p:cNvPr id="125" name="TextBox 124"/>
            <p:cNvSpPr txBox="1"/>
            <p:nvPr/>
          </p:nvSpPr>
          <p:spPr>
            <a:xfrm>
              <a:off x="7468555" y="2007647"/>
              <a:ext cx="576064" cy="261610"/>
            </a:xfrm>
            <a:prstGeom prst="rect">
              <a:avLst/>
            </a:prstGeom>
            <a:noFill/>
          </p:spPr>
          <p:txBody>
            <a:bodyPr wrap="square" lIns="91428" tIns="45715" rIns="91428" bIns="45715" rtlCol="0" anchor="ctr">
              <a:spAutoFit/>
            </a:bodyPr>
            <a:lstStyle/>
            <a:p>
              <a:pPr algn="ctr"/>
              <a:r>
                <a:rPr lang="en-GB" dirty="0" smtClean="0"/>
                <a:t>51%</a:t>
              </a:r>
              <a:endParaRPr lang="en-GB" dirty="0"/>
            </a:p>
          </p:txBody>
        </p:sp>
        <p:sp>
          <p:nvSpPr>
            <p:cNvPr id="126" name="TextBox 125"/>
            <p:cNvSpPr txBox="1"/>
            <p:nvPr/>
          </p:nvSpPr>
          <p:spPr>
            <a:xfrm>
              <a:off x="9304759" y="2007647"/>
              <a:ext cx="504056" cy="261610"/>
            </a:xfrm>
            <a:prstGeom prst="rect">
              <a:avLst/>
            </a:prstGeom>
            <a:noFill/>
          </p:spPr>
          <p:txBody>
            <a:bodyPr wrap="square" lIns="91428" tIns="45715" rIns="91428" bIns="45715" rtlCol="0" anchor="ctr">
              <a:spAutoFit/>
            </a:bodyPr>
            <a:lstStyle/>
            <a:p>
              <a:pPr algn="ctr"/>
              <a:r>
                <a:rPr lang="en-GB" dirty="0" smtClean="0"/>
                <a:t>24%</a:t>
              </a:r>
              <a:endParaRPr lang="en-GB" dirty="0"/>
            </a:p>
          </p:txBody>
        </p:sp>
        <p:sp>
          <p:nvSpPr>
            <p:cNvPr id="127" name="TextBox 126"/>
            <p:cNvSpPr txBox="1"/>
            <p:nvPr/>
          </p:nvSpPr>
          <p:spPr>
            <a:xfrm>
              <a:off x="7965789" y="2007647"/>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46%</a:t>
              </a:r>
              <a:endParaRPr lang="en-GB" b="1" dirty="0">
                <a:solidFill>
                  <a:schemeClr val="bg1"/>
                </a:solidFill>
              </a:endParaRPr>
            </a:p>
          </p:txBody>
        </p:sp>
        <p:sp>
          <p:nvSpPr>
            <p:cNvPr id="128" name="TextBox 127"/>
            <p:cNvSpPr txBox="1"/>
            <p:nvPr/>
          </p:nvSpPr>
          <p:spPr>
            <a:xfrm>
              <a:off x="9808815" y="2007647"/>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27%</a:t>
              </a:r>
              <a:endParaRPr lang="en-GB" b="1" dirty="0">
                <a:solidFill>
                  <a:schemeClr val="bg1"/>
                </a:solidFill>
              </a:endParaRPr>
            </a:p>
          </p:txBody>
        </p:sp>
        <p:sp>
          <p:nvSpPr>
            <p:cNvPr id="129" name="TextBox 128"/>
            <p:cNvSpPr txBox="1"/>
            <p:nvPr/>
          </p:nvSpPr>
          <p:spPr>
            <a:xfrm>
              <a:off x="6964499" y="2007647"/>
              <a:ext cx="576064" cy="261610"/>
            </a:xfrm>
            <a:prstGeom prst="rect">
              <a:avLst/>
            </a:prstGeom>
            <a:noFill/>
          </p:spPr>
          <p:txBody>
            <a:bodyPr wrap="square" lIns="91428" tIns="45715" rIns="91428" bIns="45715" rtlCol="0" anchor="ctr">
              <a:spAutoFit/>
            </a:bodyPr>
            <a:lstStyle/>
            <a:p>
              <a:pPr algn="ctr"/>
              <a:r>
                <a:rPr lang="en-GB" dirty="0" smtClean="0"/>
                <a:t>51%</a:t>
              </a:r>
              <a:endParaRPr lang="en-GB" dirty="0"/>
            </a:p>
          </p:txBody>
        </p:sp>
        <p:sp>
          <p:nvSpPr>
            <p:cNvPr id="130" name="TextBox 129"/>
            <p:cNvSpPr txBox="1"/>
            <p:nvPr/>
          </p:nvSpPr>
          <p:spPr>
            <a:xfrm>
              <a:off x="8800702" y="2007647"/>
              <a:ext cx="504056" cy="261610"/>
            </a:xfrm>
            <a:prstGeom prst="rect">
              <a:avLst/>
            </a:prstGeom>
            <a:noFill/>
          </p:spPr>
          <p:txBody>
            <a:bodyPr wrap="square" lIns="91428" tIns="45715" rIns="91428" bIns="45715" rtlCol="0" anchor="ctr">
              <a:spAutoFit/>
            </a:bodyPr>
            <a:lstStyle/>
            <a:p>
              <a:pPr algn="ctr"/>
              <a:r>
                <a:rPr lang="en-GB" dirty="0" smtClean="0"/>
                <a:t>24%</a:t>
              </a:r>
              <a:endParaRPr lang="en-GB" dirty="0"/>
            </a:p>
          </p:txBody>
        </p:sp>
      </p:grpSp>
      <p:grpSp>
        <p:nvGrpSpPr>
          <p:cNvPr id="19" name="Group 130"/>
          <p:cNvGrpSpPr/>
          <p:nvPr/>
        </p:nvGrpSpPr>
        <p:grpSpPr>
          <a:xfrm>
            <a:off x="6971762" y="5447129"/>
            <a:ext cx="3384376" cy="261610"/>
            <a:chOff x="6964499" y="5164091"/>
            <a:chExt cx="3384376" cy="261610"/>
          </a:xfrm>
        </p:grpSpPr>
        <p:sp>
          <p:nvSpPr>
            <p:cNvPr id="132" name="TextBox 131"/>
            <p:cNvSpPr txBox="1"/>
            <p:nvPr/>
          </p:nvSpPr>
          <p:spPr>
            <a:xfrm>
              <a:off x="7468555" y="5164091"/>
              <a:ext cx="576064" cy="261610"/>
            </a:xfrm>
            <a:prstGeom prst="rect">
              <a:avLst/>
            </a:prstGeom>
            <a:noFill/>
          </p:spPr>
          <p:txBody>
            <a:bodyPr wrap="square" lIns="91428" tIns="45715" rIns="91428" bIns="45715" rtlCol="0" anchor="ctr">
              <a:spAutoFit/>
            </a:bodyPr>
            <a:lstStyle/>
            <a:p>
              <a:pPr algn="ctr"/>
              <a:r>
                <a:rPr lang="en-GB" dirty="0" smtClean="0"/>
                <a:t>16%</a:t>
              </a:r>
              <a:endParaRPr lang="en-GB" dirty="0"/>
            </a:p>
          </p:txBody>
        </p:sp>
        <p:sp>
          <p:nvSpPr>
            <p:cNvPr id="133" name="TextBox 132"/>
            <p:cNvSpPr txBox="1"/>
            <p:nvPr/>
          </p:nvSpPr>
          <p:spPr>
            <a:xfrm>
              <a:off x="9304759" y="5164091"/>
              <a:ext cx="504056" cy="261610"/>
            </a:xfrm>
            <a:prstGeom prst="rect">
              <a:avLst/>
            </a:prstGeom>
            <a:noFill/>
          </p:spPr>
          <p:txBody>
            <a:bodyPr wrap="square" lIns="91428" tIns="45715" rIns="91428" bIns="45715" rtlCol="0" anchor="ctr">
              <a:spAutoFit/>
            </a:bodyPr>
            <a:lstStyle/>
            <a:p>
              <a:pPr algn="ctr"/>
              <a:r>
                <a:rPr lang="en-GB" dirty="0" smtClean="0"/>
                <a:t>62%</a:t>
              </a:r>
              <a:endParaRPr lang="en-GB" dirty="0"/>
            </a:p>
          </p:txBody>
        </p:sp>
        <p:sp>
          <p:nvSpPr>
            <p:cNvPr id="134" name="TextBox 133"/>
            <p:cNvSpPr txBox="1"/>
            <p:nvPr/>
          </p:nvSpPr>
          <p:spPr>
            <a:xfrm>
              <a:off x="7965789" y="5164091"/>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13%</a:t>
              </a:r>
              <a:endParaRPr lang="en-GB" b="1" dirty="0">
                <a:solidFill>
                  <a:schemeClr val="bg1"/>
                </a:solidFill>
              </a:endParaRPr>
            </a:p>
          </p:txBody>
        </p:sp>
        <p:sp>
          <p:nvSpPr>
            <p:cNvPr id="135" name="TextBox 134"/>
            <p:cNvSpPr txBox="1"/>
            <p:nvPr/>
          </p:nvSpPr>
          <p:spPr>
            <a:xfrm>
              <a:off x="9772811" y="5164091"/>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61%</a:t>
              </a:r>
              <a:endParaRPr lang="en-GB" b="1" dirty="0">
                <a:solidFill>
                  <a:schemeClr val="bg1"/>
                </a:solidFill>
              </a:endParaRPr>
            </a:p>
          </p:txBody>
        </p:sp>
        <p:sp>
          <p:nvSpPr>
            <p:cNvPr id="136" name="TextBox 135"/>
            <p:cNvSpPr txBox="1"/>
            <p:nvPr/>
          </p:nvSpPr>
          <p:spPr>
            <a:xfrm>
              <a:off x="6964499" y="5164091"/>
              <a:ext cx="576064" cy="261610"/>
            </a:xfrm>
            <a:prstGeom prst="rect">
              <a:avLst/>
            </a:prstGeom>
            <a:noFill/>
          </p:spPr>
          <p:txBody>
            <a:bodyPr wrap="square" lIns="91428" tIns="45715" rIns="91428" bIns="45715" rtlCol="0" anchor="ctr">
              <a:spAutoFit/>
            </a:bodyPr>
            <a:lstStyle/>
            <a:p>
              <a:pPr algn="ctr"/>
              <a:r>
                <a:rPr lang="en-GB" dirty="0" smtClean="0"/>
                <a:t>13%</a:t>
              </a:r>
              <a:endParaRPr lang="en-GB" dirty="0"/>
            </a:p>
          </p:txBody>
        </p:sp>
        <p:sp>
          <p:nvSpPr>
            <p:cNvPr id="137" name="TextBox 136"/>
            <p:cNvSpPr txBox="1"/>
            <p:nvPr/>
          </p:nvSpPr>
          <p:spPr>
            <a:xfrm>
              <a:off x="8764698" y="5164091"/>
              <a:ext cx="576064" cy="261610"/>
            </a:xfrm>
            <a:prstGeom prst="rect">
              <a:avLst/>
            </a:prstGeom>
            <a:noFill/>
          </p:spPr>
          <p:txBody>
            <a:bodyPr wrap="square" lIns="91428" tIns="45715" rIns="91428" bIns="45715" rtlCol="0" anchor="ctr">
              <a:spAutoFit/>
            </a:bodyPr>
            <a:lstStyle/>
            <a:p>
              <a:pPr algn="ctr"/>
              <a:r>
                <a:rPr lang="en-GB" dirty="0" smtClean="0"/>
                <a:t>60%</a:t>
              </a:r>
              <a:endParaRPr lang="en-GB" dirty="0"/>
            </a:p>
          </p:txBody>
        </p:sp>
      </p:grpSp>
      <p:grpSp>
        <p:nvGrpSpPr>
          <p:cNvPr id="20" name="Group 130"/>
          <p:cNvGrpSpPr/>
          <p:nvPr/>
        </p:nvGrpSpPr>
        <p:grpSpPr>
          <a:xfrm>
            <a:off x="6979787" y="6321404"/>
            <a:ext cx="3524371" cy="261610"/>
            <a:chOff x="6964499" y="5164091"/>
            <a:chExt cx="3524371" cy="261610"/>
          </a:xfrm>
        </p:grpSpPr>
        <p:sp>
          <p:nvSpPr>
            <p:cNvPr id="61" name="TextBox 60"/>
            <p:cNvSpPr txBox="1"/>
            <p:nvPr/>
          </p:nvSpPr>
          <p:spPr>
            <a:xfrm>
              <a:off x="7468555" y="5164091"/>
              <a:ext cx="576064" cy="261610"/>
            </a:xfrm>
            <a:prstGeom prst="rect">
              <a:avLst/>
            </a:prstGeom>
            <a:noFill/>
          </p:spPr>
          <p:txBody>
            <a:bodyPr wrap="square" lIns="91428" tIns="45715" rIns="91428" bIns="45715" rtlCol="0" anchor="ctr">
              <a:spAutoFit/>
            </a:bodyPr>
            <a:lstStyle/>
            <a:p>
              <a:pPr algn="ctr"/>
              <a:r>
                <a:rPr lang="en-GB" dirty="0" smtClean="0"/>
                <a:t>30%</a:t>
              </a:r>
              <a:endParaRPr lang="en-GB" dirty="0"/>
            </a:p>
          </p:txBody>
        </p:sp>
        <p:sp>
          <p:nvSpPr>
            <p:cNvPr id="62" name="TextBox 61"/>
            <p:cNvSpPr txBox="1"/>
            <p:nvPr/>
          </p:nvSpPr>
          <p:spPr>
            <a:xfrm>
              <a:off x="9304759" y="5164091"/>
              <a:ext cx="504056" cy="261610"/>
            </a:xfrm>
            <a:prstGeom prst="rect">
              <a:avLst/>
            </a:prstGeom>
            <a:noFill/>
          </p:spPr>
          <p:txBody>
            <a:bodyPr wrap="square" lIns="91428" tIns="45715" rIns="91428" bIns="45715" rtlCol="0" anchor="ctr">
              <a:spAutoFit/>
            </a:bodyPr>
            <a:lstStyle/>
            <a:p>
              <a:pPr algn="ctr"/>
              <a:r>
                <a:rPr lang="en-GB" dirty="0" smtClean="0"/>
                <a:t>47%</a:t>
              </a:r>
              <a:endParaRPr lang="en-GB" dirty="0"/>
            </a:p>
          </p:txBody>
        </p:sp>
        <p:sp>
          <p:nvSpPr>
            <p:cNvPr id="63" name="TextBox 62"/>
            <p:cNvSpPr txBox="1"/>
            <p:nvPr/>
          </p:nvSpPr>
          <p:spPr>
            <a:xfrm>
              <a:off x="7965789" y="5164091"/>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30%</a:t>
              </a:r>
              <a:endParaRPr lang="en-GB" b="1" dirty="0">
                <a:solidFill>
                  <a:schemeClr val="bg1"/>
                </a:solidFill>
              </a:endParaRPr>
            </a:p>
          </p:txBody>
        </p:sp>
        <p:sp>
          <p:nvSpPr>
            <p:cNvPr id="64" name="TextBox 63"/>
            <p:cNvSpPr txBox="1"/>
            <p:nvPr/>
          </p:nvSpPr>
          <p:spPr>
            <a:xfrm>
              <a:off x="9772811" y="5164091"/>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43%</a:t>
              </a:r>
              <a:endParaRPr lang="en-GB" b="1" dirty="0">
                <a:solidFill>
                  <a:schemeClr val="bg1"/>
                </a:solidFill>
              </a:endParaRPr>
            </a:p>
          </p:txBody>
        </p:sp>
        <p:sp>
          <p:nvSpPr>
            <p:cNvPr id="65" name="TextBox 64"/>
            <p:cNvSpPr txBox="1"/>
            <p:nvPr/>
          </p:nvSpPr>
          <p:spPr>
            <a:xfrm>
              <a:off x="6964499" y="5164091"/>
              <a:ext cx="576064" cy="261610"/>
            </a:xfrm>
            <a:prstGeom prst="rect">
              <a:avLst/>
            </a:prstGeom>
            <a:noFill/>
          </p:spPr>
          <p:txBody>
            <a:bodyPr wrap="square" lIns="91428" tIns="45715" rIns="91428" bIns="45715" rtlCol="0" anchor="ctr">
              <a:spAutoFit/>
            </a:bodyPr>
            <a:lstStyle/>
            <a:p>
              <a:pPr algn="ctr"/>
              <a:r>
                <a:rPr lang="en-GB" dirty="0" smtClean="0"/>
                <a:t>22%</a:t>
              </a:r>
              <a:endParaRPr lang="en-GB" dirty="0"/>
            </a:p>
          </p:txBody>
        </p:sp>
        <p:sp>
          <p:nvSpPr>
            <p:cNvPr id="66" name="TextBox 65"/>
            <p:cNvSpPr txBox="1"/>
            <p:nvPr/>
          </p:nvSpPr>
          <p:spPr>
            <a:xfrm>
              <a:off x="8764698" y="5164091"/>
              <a:ext cx="576064" cy="261610"/>
            </a:xfrm>
            <a:prstGeom prst="rect">
              <a:avLst/>
            </a:prstGeom>
            <a:noFill/>
          </p:spPr>
          <p:txBody>
            <a:bodyPr wrap="square" lIns="91428" tIns="45715" rIns="91428" bIns="45715" rtlCol="0" anchor="ctr">
              <a:spAutoFit/>
            </a:bodyPr>
            <a:lstStyle/>
            <a:p>
              <a:pPr algn="ctr"/>
              <a:r>
                <a:rPr lang="en-GB" dirty="0" smtClean="0"/>
                <a:t>52%</a:t>
              </a:r>
              <a:endParaRPr lang="en-GB" dirty="0"/>
            </a:p>
          </p:txBody>
        </p:sp>
        <p:sp>
          <p:nvSpPr>
            <p:cNvPr id="67" name="Isosceles Triangle 66"/>
            <p:cNvSpPr/>
            <p:nvPr/>
          </p:nvSpPr>
          <p:spPr bwMode="auto">
            <a:xfrm flipV="1">
              <a:off x="10302440" y="5224418"/>
              <a:ext cx="186430" cy="1409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pSp>
      <p:sp>
        <p:nvSpPr>
          <p:cNvPr id="68" name="Isosceles Triangle 67"/>
          <p:cNvSpPr/>
          <p:nvPr/>
        </p:nvSpPr>
        <p:spPr bwMode="auto">
          <a:xfrm>
            <a:off x="10315043" y="4619890"/>
            <a:ext cx="144000" cy="14400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9" name="Isosceles Triangle 68"/>
          <p:cNvSpPr/>
          <p:nvPr/>
        </p:nvSpPr>
        <p:spPr bwMode="auto">
          <a:xfrm flipV="1">
            <a:off x="8491351" y="4629039"/>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0" name="Isosceles Triangle 69"/>
          <p:cNvSpPr/>
          <p:nvPr/>
        </p:nvSpPr>
        <p:spPr bwMode="auto">
          <a:xfrm flipV="1">
            <a:off x="8522279" y="5525179"/>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5" name="Title 1"/>
          <p:cNvSpPr>
            <a:spLocks noGrp="1"/>
          </p:cNvSpPr>
          <p:nvPr>
            <p:ph type="title"/>
          </p:nvPr>
        </p:nvSpPr>
        <p:spPr>
          <a:xfrm>
            <a:off x="715963" y="834750"/>
            <a:ext cx="9252000" cy="576263"/>
          </a:xfrm>
        </p:spPr>
        <p:txBody>
          <a:bodyPr/>
          <a:lstStyle/>
          <a:p>
            <a:r>
              <a:rPr lang="en-GB" dirty="0" smtClean="0"/>
              <a:t>Motoring issues (2)</a:t>
            </a:r>
            <a:endParaRPr lang="en-GB" dirty="0"/>
          </a:p>
        </p:txBody>
      </p:sp>
      <p:graphicFrame>
        <p:nvGraphicFramePr>
          <p:cNvPr id="9" name="Chart 11"/>
          <p:cNvGraphicFramePr>
            <a:graphicFrameLocks/>
          </p:cNvGraphicFramePr>
          <p:nvPr/>
        </p:nvGraphicFramePr>
        <p:xfrm>
          <a:off x="236746" y="996996"/>
          <a:ext cx="6696744" cy="5976938"/>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6819900" y="986831"/>
            <a:ext cx="1687438" cy="276989"/>
          </a:xfrm>
          <a:prstGeom prst="rect">
            <a:avLst/>
          </a:prstGeom>
          <a:noFill/>
        </p:spPr>
        <p:txBody>
          <a:bodyPr wrap="square" lIns="91428" tIns="45715" rIns="91428" bIns="45715" rtlCol="0">
            <a:spAutoFit/>
          </a:bodyPr>
          <a:lstStyle/>
          <a:p>
            <a:pPr algn="ctr"/>
            <a:r>
              <a:rPr lang="en-GB" sz="1200" b="1" dirty="0" smtClean="0"/>
              <a:t>Total Disagreement</a:t>
            </a:r>
            <a:endParaRPr lang="en-GB" sz="1200" b="1" dirty="0"/>
          </a:p>
        </p:txBody>
      </p:sp>
      <p:sp>
        <p:nvSpPr>
          <p:cNvPr id="13" name="TextBox 12"/>
          <p:cNvSpPr txBox="1"/>
          <p:nvPr/>
        </p:nvSpPr>
        <p:spPr>
          <a:xfrm>
            <a:off x="8582026" y="987992"/>
            <a:ext cx="1952624" cy="276989"/>
          </a:xfrm>
          <a:prstGeom prst="rect">
            <a:avLst/>
          </a:prstGeom>
          <a:noFill/>
        </p:spPr>
        <p:txBody>
          <a:bodyPr wrap="square" lIns="91428" tIns="45715" rIns="91428" bIns="45715" rtlCol="0">
            <a:spAutoFit/>
          </a:bodyPr>
          <a:lstStyle/>
          <a:p>
            <a:pPr algn="ctr"/>
            <a:r>
              <a:rPr lang="en-GB" sz="1200" b="1" dirty="0" smtClean="0"/>
              <a:t>Total Agreement</a:t>
            </a:r>
            <a:endParaRPr lang="en-GB" sz="1200" b="1" dirty="0"/>
          </a:p>
        </p:txBody>
      </p:sp>
      <p:sp>
        <p:nvSpPr>
          <p:cNvPr id="7" name="Rectangle 6"/>
          <p:cNvSpPr/>
          <p:nvPr/>
        </p:nvSpPr>
        <p:spPr bwMode="auto">
          <a:xfrm>
            <a:off x="7540563" y="1621185"/>
            <a:ext cx="432048" cy="5184576"/>
          </a:xfrm>
          <a:prstGeom prst="rect">
            <a:avLst/>
          </a:prstGeom>
          <a:solidFill>
            <a:schemeClr val="accent6">
              <a:lumMod val="25000"/>
              <a:lumOff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5" name="TextBox 14"/>
          <p:cNvSpPr txBox="1"/>
          <p:nvPr/>
        </p:nvSpPr>
        <p:spPr>
          <a:xfrm>
            <a:off x="7432551" y="1359575"/>
            <a:ext cx="648072" cy="261610"/>
          </a:xfrm>
          <a:prstGeom prst="rect">
            <a:avLst/>
          </a:prstGeom>
          <a:noFill/>
        </p:spPr>
        <p:txBody>
          <a:bodyPr wrap="square" lIns="91428" tIns="45715" rIns="91428" bIns="45715" rtlCol="0">
            <a:spAutoFit/>
          </a:bodyPr>
          <a:lstStyle/>
          <a:p>
            <a:pPr algn="ctr"/>
            <a:r>
              <a:rPr lang="en-GB" b="1" dirty="0" smtClean="0"/>
              <a:t>2015</a:t>
            </a:r>
            <a:endParaRPr lang="en-GB" b="1" dirty="0"/>
          </a:p>
        </p:txBody>
      </p:sp>
      <p:sp>
        <p:nvSpPr>
          <p:cNvPr id="6" name="Rectangle 5"/>
          <p:cNvSpPr/>
          <p:nvPr/>
        </p:nvSpPr>
        <p:spPr bwMode="auto">
          <a:xfrm>
            <a:off x="9340763" y="1621185"/>
            <a:ext cx="432048" cy="5184576"/>
          </a:xfrm>
          <a:prstGeom prst="rect">
            <a:avLst/>
          </a:prstGeom>
          <a:solidFill>
            <a:srgbClr val="77943E">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7" name="TextBox 16"/>
          <p:cNvSpPr txBox="1"/>
          <p:nvPr/>
        </p:nvSpPr>
        <p:spPr>
          <a:xfrm>
            <a:off x="9232751" y="1359575"/>
            <a:ext cx="648072" cy="261610"/>
          </a:xfrm>
          <a:prstGeom prst="rect">
            <a:avLst/>
          </a:prstGeom>
          <a:noFill/>
        </p:spPr>
        <p:txBody>
          <a:bodyPr wrap="square" lIns="91428" tIns="45715" rIns="91428" bIns="45715" rtlCol="0">
            <a:spAutoFit/>
          </a:bodyPr>
          <a:lstStyle/>
          <a:p>
            <a:pPr algn="ctr"/>
            <a:r>
              <a:rPr lang="en-GB" b="1" dirty="0" smtClean="0"/>
              <a:t>2015</a:t>
            </a:r>
            <a:endParaRPr lang="en-GB" b="1" dirty="0"/>
          </a:p>
        </p:txBody>
      </p:sp>
      <p:sp>
        <p:nvSpPr>
          <p:cNvPr id="10" name="Rectangle 9"/>
          <p:cNvSpPr/>
          <p:nvPr/>
        </p:nvSpPr>
        <p:spPr bwMode="auto">
          <a:xfrm>
            <a:off x="8037797" y="1621185"/>
            <a:ext cx="432048" cy="5184576"/>
          </a:xfrm>
          <a:prstGeom prst="rect">
            <a:avLst/>
          </a:prstGeom>
          <a:solidFill>
            <a:schemeClr val="accent6">
              <a:lumMod val="50000"/>
              <a:lumOff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4" name="TextBox 13"/>
          <p:cNvSpPr txBox="1"/>
          <p:nvPr/>
        </p:nvSpPr>
        <p:spPr>
          <a:xfrm>
            <a:off x="7929785" y="1359575"/>
            <a:ext cx="648072" cy="261610"/>
          </a:xfrm>
          <a:prstGeom prst="rect">
            <a:avLst/>
          </a:prstGeom>
          <a:noFill/>
        </p:spPr>
        <p:txBody>
          <a:bodyPr wrap="square" lIns="91428" tIns="45715" rIns="91428" bIns="45715" rtlCol="0">
            <a:spAutoFit/>
          </a:bodyPr>
          <a:lstStyle/>
          <a:p>
            <a:pPr algn="ctr"/>
            <a:r>
              <a:rPr lang="en-GB" b="1" dirty="0" smtClean="0"/>
              <a:t>2016</a:t>
            </a:r>
            <a:endParaRPr lang="en-GB" b="1" dirty="0"/>
          </a:p>
        </p:txBody>
      </p:sp>
      <p:sp>
        <p:nvSpPr>
          <p:cNvPr id="11" name="Rectangle 10"/>
          <p:cNvSpPr/>
          <p:nvPr/>
        </p:nvSpPr>
        <p:spPr bwMode="auto">
          <a:xfrm>
            <a:off x="9844819" y="1621185"/>
            <a:ext cx="432048" cy="5184576"/>
          </a:xfrm>
          <a:prstGeom prst="rect">
            <a:avLst/>
          </a:prstGeom>
          <a:solidFill>
            <a:srgbClr val="404F21">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6" name="TextBox 15"/>
          <p:cNvSpPr txBox="1"/>
          <p:nvPr/>
        </p:nvSpPr>
        <p:spPr>
          <a:xfrm>
            <a:off x="9736807" y="1359575"/>
            <a:ext cx="648072" cy="261610"/>
          </a:xfrm>
          <a:prstGeom prst="rect">
            <a:avLst/>
          </a:prstGeom>
          <a:noFill/>
        </p:spPr>
        <p:txBody>
          <a:bodyPr wrap="square" lIns="91428" tIns="45715" rIns="91428" bIns="45715" rtlCol="0">
            <a:spAutoFit/>
          </a:bodyPr>
          <a:lstStyle/>
          <a:p>
            <a:pPr algn="ctr"/>
            <a:r>
              <a:rPr lang="en-GB" b="1" dirty="0" smtClean="0"/>
              <a:t>2016</a:t>
            </a:r>
            <a:endParaRPr lang="en-GB" b="1" dirty="0"/>
          </a:p>
        </p:txBody>
      </p:sp>
      <p:sp>
        <p:nvSpPr>
          <p:cNvPr id="38" name="Rectangle 37"/>
          <p:cNvSpPr/>
          <p:nvPr/>
        </p:nvSpPr>
        <p:spPr bwMode="auto">
          <a:xfrm>
            <a:off x="7036507" y="1621185"/>
            <a:ext cx="432048" cy="5184576"/>
          </a:xfrm>
          <a:prstGeom prst="rect">
            <a:avLst/>
          </a:prstGeom>
          <a:solidFill>
            <a:schemeClr val="accent6">
              <a:lumMod val="10000"/>
              <a:lumOff val="9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4" name="TextBox 43"/>
          <p:cNvSpPr txBox="1"/>
          <p:nvPr/>
        </p:nvSpPr>
        <p:spPr>
          <a:xfrm>
            <a:off x="6928495" y="1359575"/>
            <a:ext cx="648072" cy="261610"/>
          </a:xfrm>
          <a:prstGeom prst="rect">
            <a:avLst/>
          </a:prstGeom>
          <a:noFill/>
        </p:spPr>
        <p:txBody>
          <a:bodyPr wrap="square" lIns="91428" tIns="45715" rIns="91428" bIns="45715" rtlCol="0">
            <a:spAutoFit/>
          </a:bodyPr>
          <a:lstStyle/>
          <a:p>
            <a:pPr algn="ctr"/>
            <a:r>
              <a:rPr lang="en-GB" b="1" dirty="0" smtClean="0"/>
              <a:t>2014</a:t>
            </a:r>
            <a:endParaRPr lang="en-GB" b="1" dirty="0"/>
          </a:p>
        </p:txBody>
      </p:sp>
      <p:sp>
        <p:nvSpPr>
          <p:cNvPr id="45" name="Rectangle 44"/>
          <p:cNvSpPr/>
          <p:nvPr/>
        </p:nvSpPr>
        <p:spPr bwMode="auto">
          <a:xfrm>
            <a:off x="8836706" y="1621185"/>
            <a:ext cx="432048" cy="5184576"/>
          </a:xfrm>
          <a:prstGeom prst="rect">
            <a:avLst/>
          </a:prstGeom>
          <a:solidFill>
            <a:srgbClr val="BBD090">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8" name="TextBox 47"/>
          <p:cNvSpPr txBox="1"/>
          <p:nvPr/>
        </p:nvSpPr>
        <p:spPr>
          <a:xfrm>
            <a:off x="8728694" y="1359575"/>
            <a:ext cx="648072" cy="261610"/>
          </a:xfrm>
          <a:prstGeom prst="rect">
            <a:avLst/>
          </a:prstGeom>
          <a:noFill/>
        </p:spPr>
        <p:txBody>
          <a:bodyPr wrap="square" lIns="91428" tIns="45715" rIns="91428" bIns="45715" rtlCol="0">
            <a:spAutoFit/>
          </a:bodyPr>
          <a:lstStyle/>
          <a:p>
            <a:pPr algn="ctr"/>
            <a:r>
              <a:rPr lang="en-GB" b="1" dirty="0" smtClean="0"/>
              <a:t>2014</a:t>
            </a:r>
            <a:endParaRPr lang="en-GB" b="1" dirty="0"/>
          </a:p>
        </p:txBody>
      </p:sp>
      <p:sp>
        <p:nvSpPr>
          <p:cNvPr id="54" name="Rectangle 4"/>
          <p:cNvSpPr>
            <a:spLocks noChangeArrowheads="1"/>
          </p:cNvSpPr>
          <p:nvPr/>
        </p:nvSpPr>
        <p:spPr bwMode="auto">
          <a:xfrm>
            <a:off x="961901" y="6823095"/>
            <a:ext cx="7576457"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bg2"/>
                </a:solidFill>
                <a:latin typeface="Arial" pitchFamily="34" charset="0"/>
                <a:cs typeface="Arial" pitchFamily="34" charset="0"/>
              </a:rPr>
              <a:t>QL2. </a:t>
            </a:r>
            <a:r>
              <a:rPr lang="en-GB" sz="800" dirty="0">
                <a:solidFill>
                  <a:schemeClr val="bg2"/>
                </a:solidFill>
                <a:latin typeface="Arial" pitchFamily="34" charset="0"/>
                <a:cs typeface="Arial" pitchFamily="34" charset="0"/>
              </a:rPr>
              <a:t>Thinking broadly about a wide range of motoring issues, how strongly do you agree or disagree with the following </a:t>
            </a:r>
            <a:r>
              <a:rPr lang="en-GB" sz="800" dirty="0" smtClean="0">
                <a:solidFill>
                  <a:schemeClr val="bg2"/>
                </a:solidFill>
                <a:latin typeface="Arial" pitchFamily="34" charset="0"/>
                <a:cs typeface="Arial" pitchFamily="34" charset="0"/>
              </a:rPr>
              <a:t>statements? </a:t>
            </a:r>
            <a:r>
              <a:rPr lang="en-GB" sz="800" dirty="0" smtClean="0">
                <a:solidFill>
                  <a:schemeClr val="bg2"/>
                </a:solidFill>
              </a:rPr>
              <a:t>QL7. And thinking about a few more motoring issues, how strongly do you agree or disagree with the following statements</a:t>
            </a:r>
            <a:r>
              <a:rPr lang="en-GB" sz="800" dirty="0" smtClean="0">
                <a:solidFill>
                  <a:schemeClr val="bg2"/>
                </a:solidFill>
                <a:latin typeface="Arial" pitchFamily="34" charset="0"/>
                <a:cs typeface="Arial" pitchFamily="34" charset="0"/>
              </a:rPr>
              <a:t>? </a:t>
            </a:r>
            <a:r>
              <a:rPr lang="en-GB" sz="800" dirty="0" smtClean="0">
                <a:solidFill>
                  <a:schemeClr val="bg2"/>
                </a:solidFill>
              </a:rPr>
              <a:t>Bases: All respondents – 2016 (1714), 2015 (1555), 2014 (1526).</a:t>
            </a:r>
            <a:endParaRPr lang="en-GB" sz="800" dirty="0">
              <a:solidFill>
                <a:schemeClr val="bg2"/>
              </a:solidFill>
              <a:latin typeface="Arial" pitchFamily="34" charset="0"/>
              <a:cs typeface="Arial" pitchFamily="34" charset="0"/>
            </a:endParaRPr>
          </a:p>
        </p:txBody>
      </p:sp>
      <p:grpSp>
        <p:nvGrpSpPr>
          <p:cNvPr id="2" name="Group 100"/>
          <p:cNvGrpSpPr/>
          <p:nvPr/>
        </p:nvGrpSpPr>
        <p:grpSpPr>
          <a:xfrm>
            <a:off x="6986485" y="2022466"/>
            <a:ext cx="3348372" cy="261610"/>
            <a:chOff x="6964499" y="3087767"/>
            <a:chExt cx="3348372" cy="261610"/>
          </a:xfrm>
        </p:grpSpPr>
        <p:sp>
          <p:nvSpPr>
            <p:cNvPr id="102" name="TextBox 101"/>
            <p:cNvSpPr txBox="1"/>
            <p:nvPr/>
          </p:nvSpPr>
          <p:spPr>
            <a:xfrm>
              <a:off x="7468555" y="3087767"/>
              <a:ext cx="576064" cy="261610"/>
            </a:xfrm>
            <a:prstGeom prst="rect">
              <a:avLst/>
            </a:prstGeom>
            <a:noFill/>
          </p:spPr>
          <p:txBody>
            <a:bodyPr wrap="square" lIns="91428" tIns="45715" rIns="91428" bIns="45715" rtlCol="0" anchor="ctr">
              <a:spAutoFit/>
            </a:bodyPr>
            <a:lstStyle/>
            <a:p>
              <a:pPr algn="ctr"/>
              <a:r>
                <a:rPr lang="en-GB" dirty="0" smtClean="0"/>
                <a:t>7%</a:t>
              </a:r>
              <a:endParaRPr lang="en-GB" dirty="0"/>
            </a:p>
          </p:txBody>
        </p:sp>
        <p:sp>
          <p:nvSpPr>
            <p:cNvPr id="103" name="TextBox 102"/>
            <p:cNvSpPr txBox="1"/>
            <p:nvPr/>
          </p:nvSpPr>
          <p:spPr>
            <a:xfrm>
              <a:off x="9304759" y="3087767"/>
              <a:ext cx="504056" cy="261610"/>
            </a:xfrm>
            <a:prstGeom prst="rect">
              <a:avLst/>
            </a:prstGeom>
            <a:noFill/>
          </p:spPr>
          <p:txBody>
            <a:bodyPr wrap="square" lIns="91428" tIns="45715" rIns="91428" bIns="45715" rtlCol="0" anchor="ctr">
              <a:spAutoFit/>
            </a:bodyPr>
            <a:lstStyle/>
            <a:p>
              <a:pPr algn="ctr"/>
              <a:r>
                <a:rPr lang="en-GB" dirty="0" smtClean="0"/>
                <a:t>83%</a:t>
              </a:r>
              <a:endParaRPr lang="en-GB" dirty="0"/>
            </a:p>
          </p:txBody>
        </p:sp>
        <p:sp>
          <p:nvSpPr>
            <p:cNvPr id="104" name="TextBox 103"/>
            <p:cNvSpPr txBox="1"/>
            <p:nvPr/>
          </p:nvSpPr>
          <p:spPr>
            <a:xfrm>
              <a:off x="7965789" y="3087767"/>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5%</a:t>
              </a:r>
              <a:endParaRPr lang="en-GB" b="1" dirty="0">
                <a:solidFill>
                  <a:schemeClr val="bg1"/>
                </a:solidFill>
              </a:endParaRPr>
            </a:p>
          </p:txBody>
        </p:sp>
        <p:sp>
          <p:nvSpPr>
            <p:cNvPr id="105" name="TextBox 104"/>
            <p:cNvSpPr txBox="1"/>
            <p:nvPr/>
          </p:nvSpPr>
          <p:spPr>
            <a:xfrm>
              <a:off x="9808815" y="3087767"/>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84%</a:t>
              </a:r>
              <a:endParaRPr lang="en-GB" b="1" dirty="0">
                <a:solidFill>
                  <a:schemeClr val="bg1"/>
                </a:solidFill>
              </a:endParaRPr>
            </a:p>
          </p:txBody>
        </p:sp>
        <p:sp>
          <p:nvSpPr>
            <p:cNvPr id="106" name="TextBox 105"/>
            <p:cNvSpPr txBox="1"/>
            <p:nvPr/>
          </p:nvSpPr>
          <p:spPr>
            <a:xfrm>
              <a:off x="6964499" y="3087767"/>
              <a:ext cx="576064" cy="261610"/>
            </a:xfrm>
            <a:prstGeom prst="rect">
              <a:avLst/>
            </a:prstGeom>
            <a:noFill/>
          </p:spPr>
          <p:txBody>
            <a:bodyPr wrap="square" lIns="91428" tIns="45715" rIns="91428" bIns="45715" rtlCol="0" anchor="ctr">
              <a:spAutoFit/>
            </a:bodyPr>
            <a:lstStyle/>
            <a:p>
              <a:pPr algn="ctr"/>
              <a:r>
                <a:rPr lang="en-GB" dirty="0" smtClean="0"/>
                <a:t>5%</a:t>
              </a:r>
              <a:endParaRPr lang="en-GB" dirty="0"/>
            </a:p>
          </p:txBody>
        </p:sp>
        <p:sp>
          <p:nvSpPr>
            <p:cNvPr id="107" name="TextBox 106"/>
            <p:cNvSpPr txBox="1"/>
            <p:nvPr/>
          </p:nvSpPr>
          <p:spPr>
            <a:xfrm>
              <a:off x="8800702" y="3087767"/>
              <a:ext cx="504056" cy="261610"/>
            </a:xfrm>
            <a:prstGeom prst="rect">
              <a:avLst/>
            </a:prstGeom>
            <a:noFill/>
          </p:spPr>
          <p:txBody>
            <a:bodyPr wrap="square" lIns="91428" tIns="45715" rIns="91428" bIns="45715" rtlCol="0" anchor="ctr">
              <a:spAutoFit/>
            </a:bodyPr>
            <a:lstStyle/>
            <a:p>
              <a:pPr algn="ctr"/>
              <a:r>
                <a:rPr lang="en-GB" dirty="0" smtClean="0"/>
                <a:t>87%</a:t>
              </a:r>
              <a:endParaRPr lang="en-GB" dirty="0"/>
            </a:p>
          </p:txBody>
        </p:sp>
        <p:sp>
          <p:nvSpPr>
            <p:cNvPr id="108" name="Isosceles Triangle 107"/>
            <p:cNvSpPr/>
            <p:nvPr/>
          </p:nvSpPr>
          <p:spPr bwMode="auto">
            <a:xfrm flipV="1">
              <a:off x="8489733" y="3148094"/>
              <a:ext cx="186430" cy="1409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pSp>
      <p:grpSp>
        <p:nvGrpSpPr>
          <p:cNvPr id="3" name="Group 108"/>
          <p:cNvGrpSpPr/>
          <p:nvPr/>
        </p:nvGrpSpPr>
        <p:grpSpPr>
          <a:xfrm>
            <a:off x="6971245" y="3426674"/>
            <a:ext cx="3348372" cy="261610"/>
            <a:chOff x="6964499" y="4141465"/>
            <a:chExt cx="3348372" cy="261610"/>
          </a:xfrm>
        </p:grpSpPr>
        <p:sp>
          <p:nvSpPr>
            <p:cNvPr id="110" name="TextBox 109"/>
            <p:cNvSpPr txBox="1"/>
            <p:nvPr/>
          </p:nvSpPr>
          <p:spPr>
            <a:xfrm>
              <a:off x="7468555" y="4141465"/>
              <a:ext cx="576064" cy="261610"/>
            </a:xfrm>
            <a:prstGeom prst="rect">
              <a:avLst/>
            </a:prstGeom>
            <a:noFill/>
          </p:spPr>
          <p:txBody>
            <a:bodyPr wrap="square" lIns="91428" tIns="45715" rIns="91428" bIns="45715" rtlCol="0" anchor="ctr">
              <a:spAutoFit/>
            </a:bodyPr>
            <a:lstStyle/>
            <a:p>
              <a:pPr algn="ctr"/>
              <a:r>
                <a:rPr lang="en-GB" dirty="0" smtClean="0"/>
                <a:t>7%</a:t>
              </a:r>
              <a:endParaRPr lang="en-GB" dirty="0"/>
            </a:p>
          </p:txBody>
        </p:sp>
        <p:sp>
          <p:nvSpPr>
            <p:cNvPr id="111" name="TextBox 110"/>
            <p:cNvSpPr txBox="1"/>
            <p:nvPr/>
          </p:nvSpPr>
          <p:spPr>
            <a:xfrm>
              <a:off x="9304759" y="4141465"/>
              <a:ext cx="504056" cy="261610"/>
            </a:xfrm>
            <a:prstGeom prst="rect">
              <a:avLst/>
            </a:prstGeom>
            <a:noFill/>
          </p:spPr>
          <p:txBody>
            <a:bodyPr wrap="square" lIns="91428" tIns="45715" rIns="91428" bIns="45715" rtlCol="0" anchor="ctr">
              <a:spAutoFit/>
            </a:bodyPr>
            <a:lstStyle/>
            <a:p>
              <a:pPr algn="ctr"/>
              <a:r>
                <a:rPr lang="en-GB" dirty="0" smtClean="0"/>
                <a:t>80%</a:t>
              </a:r>
              <a:endParaRPr lang="en-GB" dirty="0"/>
            </a:p>
          </p:txBody>
        </p:sp>
        <p:sp>
          <p:nvSpPr>
            <p:cNvPr id="112" name="TextBox 111"/>
            <p:cNvSpPr txBox="1"/>
            <p:nvPr/>
          </p:nvSpPr>
          <p:spPr>
            <a:xfrm>
              <a:off x="7965789" y="4141465"/>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6%</a:t>
              </a:r>
              <a:endParaRPr lang="en-GB" b="1" dirty="0">
                <a:solidFill>
                  <a:schemeClr val="bg1"/>
                </a:solidFill>
              </a:endParaRPr>
            </a:p>
          </p:txBody>
        </p:sp>
        <p:sp>
          <p:nvSpPr>
            <p:cNvPr id="113" name="TextBox 112"/>
            <p:cNvSpPr txBox="1"/>
            <p:nvPr/>
          </p:nvSpPr>
          <p:spPr>
            <a:xfrm>
              <a:off x="9808815" y="4141465"/>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80%</a:t>
              </a:r>
              <a:endParaRPr lang="en-GB" b="1" dirty="0">
                <a:solidFill>
                  <a:schemeClr val="bg1"/>
                </a:solidFill>
              </a:endParaRPr>
            </a:p>
          </p:txBody>
        </p:sp>
        <p:sp>
          <p:nvSpPr>
            <p:cNvPr id="114" name="TextBox 113"/>
            <p:cNvSpPr txBox="1"/>
            <p:nvPr/>
          </p:nvSpPr>
          <p:spPr>
            <a:xfrm>
              <a:off x="6964499" y="4141465"/>
              <a:ext cx="576064" cy="261610"/>
            </a:xfrm>
            <a:prstGeom prst="rect">
              <a:avLst/>
            </a:prstGeom>
            <a:noFill/>
          </p:spPr>
          <p:txBody>
            <a:bodyPr wrap="square" lIns="91428" tIns="45715" rIns="91428" bIns="45715" rtlCol="0" anchor="ctr">
              <a:spAutoFit/>
            </a:bodyPr>
            <a:lstStyle/>
            <a:p>
              <a:pPr algn="ctr"/>
              <a:r>
                <a:rPr lang="en-GB" dirty="0" smtClean="0"/>
                <a:t>4%</a:t>
              </a:r>
              <a:endParaRPr lang="en-GB" dirty="0"/>
            </a:p>
          </p:txBody>
        </p:sp>
        <p:sp>
          <p:nvSpPr>
            <p:cNvPr id="115" name="TextBox 114"/>
            <p:cNvSpPr txBox="1"/>
            <p:nvPr/>
          </p:nvSpPr>
          <p:spPr>
            <a:xfrm>
              <a:off x="8800702" y="4141465"/>
              <a:ext cx="504056" cy="261610"/>
            </a:xfrm>
            <a:prstGeom prst="rect">
              <a:avLst/>
            </a:prstGeom>
            <a:noFill/>
          </p:spPr>
          <p:txBody>
            <a:bodyPr wrap="square" lIns="91428" tIns="45715" rIns="91428" bIns="45715" rtlCol="0" anchor="ctr">
              <a:spAutoFit/>
            </a:bodyPr>
            <a:lstStyle/>
            <a:p>
              <a:pPr algn="ctr"/>
              <a:r>
                <a:rPr lang="en-GB" dirty="0" smtClean="0"/>
                <a:t>86%</a:t>
              </a:r>
              <a:endParaRPr lang="en-GB" dirty="0"/>
            </a:p>
          </p:txBody>
        </p:sp>
      </p:grpSp>
      <p:grpSp>
        <p:nvGrpSpPr>
          <p:cNvPr id="8" name="Group 115"/>
          <p:cNvGrpSpPr/>
          <p:nvPr/>
        </p:nvGrpSpPr>
        <p:grpSpPr>
          <a:xfrm>
            <a:off x="6986485" y="4750877"/>
            <a:ext cx="3348372" cy="261610"/>
            <a:chOff x="6964499" y="6215643"/>
            <a:chExt cx="3348372" cy="261610"/>
          </a:xfrm>
        </p:grpSpPr>
        <p:sp>
          <p:nvSpPr>
            <p:cNvPr id="117" name="TextBox 116"/>
            <p:cNvSpPr txBox="1"/>
            <p:nvPr/>
          </p:nvSpPr>
          <p:spPr>
            <a:xfrm>
              <a:off x="7468555" y="6215643"/>
              <a:ext cx="576064" cy="261610"/>
            </a:xfrm>
            <a:prstGeom prst="rect">
              <a:avLst/>
            </a:prstGeom>
            <a:noFill/>
          </p:spPr>
          <p:txBody>
            <a:bodyPr wrap="square" lIns="91428" tIns="45715" rIns="91428" bIns="45715" rtlCol="0" anchor="ctr">
              <a:spAutoFit/>
            </a:bodyPr>
            <a:lstStyle/>
            <a:p>
              <a:pPr algn="ctr"/>
              <a:r>
                <a:rPr lang="en-GB" dirty="0" smtClean="0"/>
                <a:t>26%</a:t>
              </a:r>
              <a:endParaRPr lang="en-GB" dirty="0"/>
            </a:p>
          </p:txBody>
        </p:sp>
        <p:sp>
          <p:nvSpPr>
            <p:cNvPr id="118" name="TextBox 117"/>
            <p:cNvSpPr txBox="1"/>
            <p:nvPr/>
          </p:nvSpPr>
          <p:spPr>
            <a:xfrm>
              <a:off x="9304759" y="6215643"/>
              <a:ext cx="504056" cy="261610"/>
            </a:xfrm>
            <a:prstGeom prst="rect">
              <a:avLst/>
            </a:prstGeom>
            <a:noFill/>
          </p:spPr>
          <p:txBody>
            <a:bodyPr wrap="square" lIns="91428" tIns="45715" rIns="91428" bIns="45715" rtlCol="0" anchor="ctr">
              <a:spAutoFit/>
            </a:bodyPr>
            <a:lstStyle/>
            <a:p>
              <a:pPr algn="ctr"/>
              <a:r>
                <a:rPr lang="en-GB" dirty="0" smtClean="0"/>
                <a:t>47%</a:t>
              </a:r>
              <a:endParaRPr lang="en-GB" dirty="0"/>
            </a:p>
          </p:txBody>
        </p:sp>
        <p:sp>
          <p:nvSpPr>
            <p:cNvPr id="119" name="TextBox 118"/>
            <p:cNvSpPr txBox="1"/>
            <p:nvPr/>
          </p:nvSpPr>
          <p:spPr>
            <a:xfrm>
              <a:off x="7965789" y="6215643"/>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20%</a:t>
              </a:r>
              <a:endParaRPr lang="en-GB" b="1" dirty="0">
                <a:solidFill>
                  <a:schemeClr val="bg1"/>
                </a:solidFill>
              </a:endParaRPr>
            </a:p>
          </p:txBody>
        </p:sp>
        <p:sp>
          <p:nvSpPr>
            <p:cNvPr id="120" name="TextBox 119"/>
            <p:cNvSpPr txBox="1"/>
            <p:nvPr/>
          </p:nvSpPr>
          <p:spPr>
            <a:xfrm>
              <a:off x="9808815" y="6215643"/>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50%</a:t>
              </a:r>
              <a:endParaRPr lang="en-GB" b="1" dirty="0">
                <a:solidFill>
                  <a:schemeClr val="bg1"/>
                </a:solidFill>
              </a:endParaRPr>
            </a:p>
          </p:txBody>
        </p:sp>
        <p:sp>
          <p:nvSpPr>
            <p:cNvPr id="121" name="TextBox 120"/>
            <p:cNvSpPr txBox="1"/>
            <p:nvPr/>
          </p:nvSpPr>
          <p:spPr>
            <a:xfrm>
              <a:off x="6964499" y="6215643"/>
              <a:ext cx="576064" cy="261610"/>
            </a:xfrm>
            <a:prstGeom prst="rect">
              <a:avLst/>
            </a:prstGeom>
            <a:noFill/>
          </p:spPr>
          <p:txBody>
            <a:bodyPr wrap="square" lIns="91428" tIns="45715" rIns="91428" bIns="45715" rtlCol="0" anchor="ctr">
              <a:spAutoFit/>
            </a:bodyPr>
            <a:lstStyle/>
            <a:p>
              <a:pPr algn="ctr"/>
              <a:r>
                <a:rPr lang="en-GB" dirty="0" smtClean="0"/>
                <a:t>21%</a:t>
              </a:r>
              <a:endParaRPr lang="en-GB" dirty="0"/>
            </a:p>
          </p:txBody>
        </p:sp>
        <p:sp>
          <p:nvSpPr>
            <p:cNvPr id="122" name="TextBox 121"/>
            <p:cNvSpPr txBox="1"/>
            <p:nvPr/>
          </p:nvSpPr>
          <p:spPr>
            <a:xfrm>
              <a:off x="8800702" y="6215643"/>
              <a:ext cx="504056" cy="261610"/>
            </a:xfrm>
            <a:prstGeom prst="rect">
              <a:avLst/>
            </a:prstGeom>
            <a:noFill/>
          </p:spPr>
          <p:txBody>
            <a:bodyPr wrap="square" lIns="91428" tIns="45715" rIns="91428" bIns="45715" rtlCol="0" anchor="ctr">
              <a:spAutoFit/>
            </a:bodyPr>
            <a:lstStyle/>
            <a:p>
              <a:pPr algn="ctr"/>
              <a:r>
                <a:rPr lang="en-GB" dirty="0" smtClean="0"/>
                <a:t>51%</a:t>
              </a:r>
              <a:endParaRPr lang="en-GB" dirty="0"/>
            </a:p>
          </p:txBody>
        </p:sp>
        <p:sp>
          <p:nvSpPr>
            <p:cNvPr id="123" name="Isosceles Triangle 122"/>
            <p:cNvSpPr/>
            <p:nvPr/>
          </p:nvSpPr>
          <p:spPr bwMode="auto">
            <a:xfrm flipV="1">
              <a:off x="8489733" y="6275970"/>
              <a:ext cx="186430" cy="1409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pSp>
      <p:grpSp>
        <p:nvGrpSpPr>
          <p:cNvPr id="18" name="Group 123"/>
          <p:cNvGrpSpPr/>
          <p:nvPr/>
        </p:nvGrpSpPr>
        <p:grpSpPr>
          <a:xfrm>
            <a:off x="6986485" y="6041306"/>
            <a:ext cx="3348372" cy="261610"/>
            <a:chOff x="6964499" y="2007647"/>
            <a:chExt cx="3348372" cy="261610"/>
          </a:xfrm>
        </p:grpSpPr>
        <p:sp>
          <p:nvSpPr>
            <p:cNvPr id="125" name="TextBox 124"/>
            <p:cNvSpPr txBox="1"/>
            <p:nvPr/>
          </p:nvSpPr>
          <p:spPr>
            <a:xfrm>
              <a:off x="7468555" y="2007647"/>
              <a:ext cx="576064" cy="261610"/>
            </a:xfrm>
            <a:prstGeom prst="rect">
              <a:avLst/>
            </a:prstGeom>
            <a:noFill/>
          </p:spPr>
          <p:txBody>
            <a:bodyPr wrap="square" lIns="91428" tIns="45715" rIns="91428" bIns="45715" rtlCol="0" anchor="ctr">
              <a:spAutoFit/>
            </a:bodyPr>
            <a:lstStyle/>
            <a:p>
              <a:pPr algn="ctr"/>
              <a:r>
                <a:rPr lang="en-GB" dirty="0" smtClean="0"/>
                <a:t>33%</a:t>
              </a:r>
              <a:endParaRPr lang="en-GB" dirty="0"/>
            </a:p>
          </p:txBody>
        </p:sp>
        <p:sp>
          <p:nvSpPr>
            <p:cNvPr id="126" name="TextBox 125"/>
            <p:cNvSpPr txBox="1"/>
            <p:nvPr/>
          </p:nvSpPr>
          <p:spPr>
            <a:xfrm>
              <a:off x="9304759" y="2007647"/>
              <a:ext cx="504056" cy="261610"/>
            </a:xfrm>
            <a:prstGeom prst="rect">
              <a:avLst/>
            </a:prstGeom>
            <a:noFill/>
          </p:spPr>
          <p:txBody>
            <a:bodyPr wrap="square" lIns="91428" tIns="45715" rIns="91428" bIns="45715" rtlCol="0" anchor="ctr">
              <a:spAutoFit/>
            </a:bodyPr>
            <a:lstStyle/>
            <a:p>
              <a:pPr algn="ctr"/>
              <a:r>
                <a:rPr lang="en-GB" dirty="0" smtClean="0"/>
                <a:t>42%</a:t>
              </a:r>
              <a:endParaRPr lang="en-GB" dirty="0"/>
            </a:p>
          </p:txBody>
        </p:sp>
        <p:sp>
          <p:nvSpPr>
            <p:cNvPr id="127" name="TextBox 126"/>
            <p:cNvSpPr txBox="1"/>
            <p:nvPr/>
          </p:nvSpPr>
          <p:spPr>
            <a:xfrm>
              <a:off x="7965789" y="2007647"/>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32%</a:t>
              </a:r>
              <a:endParaRPr lang="en-GB" b="1" dirty="0">
                <a:solidFill>
                  <a:schemeClr val="bg1"/>
                </a:solidFill>
              </a:endParaRPr>
            </a:p>
          </p:txBody>
        </p:sp>
        <p:sp>
          <p:nvSpPr>
            <p:cNvPr id="128" name="TextBox 127"/>
            <p:cNvSpPr txBox="1"/>
            <p:nvPr/>
          </p:nvSpPr>
          <p:spPr>
            <a:xfrm>
              <a:off x="9808815" y="2007647"/>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40%</a:t>
              </a:r>
              <a:endParaRPr lang="en-GB" b="1" dirty="0">
                <a:solidFill>
                  <a:schemeClr val="bg1"/>
                </a:solidFill>
              </a:endParaRPr>
            </a:p>
          </p:txBody>
        </p:sp>
        <p:sp>
          <p:nvSpPr>
            <p:cNvPr id="129" name="TextBox 128"/>
            <p:cNvSpPr txBox="1"/>
            <p:nvPr/>
          </p:nvSpPr>
          <p:spPr>
            <a:xfrm>
              <a:off x="6964499" y="2007647"/>
              <a:ext cx="576064" cy="261610"/>
            </a:xfrm>
            <a:prstGeom prst="rect">
              <a:avLst/>
            </a:prstGeom>
            <a:noFill/>
          </p:spPr>
          <p:txBody>
            <a:bodyPr wrap="square" lIns="91428" tIns="45715" rIns="91428" bIns="45715" rtlCol="0" anchor="ctr">
              <a:spAutoFit/>
            </a:bodyPr>
            <a:lstStyle/>
            <a:p>
              <a:pPr algn="ctr"/>
              <a:r>
                <a:rPr lang="en-GB" dirty="0" smtClean="0"/>
                <a:t>24%</a:t>
              </a:r>
              <a:endParaRPr lang="en-GB" dirty="0"/>
            </a:p>
          </p:txBody>
        </p:sp>
        <p:sp>
          <p:nvSpPr>
            <p:cNvPr id="130" name="TextBox 129"/>
            <p:cNvSpPr txBox="1"/>
            <p:nvPr/>
          </p:nvSpPr>
          <p:spPr>
            <a:xfrm>
              <a:off x="8800702" y="2007647"/>
              <a:ext cx="504056" cy="261610"/>
            </a:xfrm>
            <a:prstGeom prst="rect">
              <a:avLst/>
            </a:prstGeom>
            <a:noFill/>
          </p:spPr>
          <p:txBody>
            <a:bodyPr wrap="square" lIns="91428" tIns="45715" rIns="91428" bIns="45715" rtlCol="0" anchor="ctr">
              <a:spAutoFit/>
            </a:bodyPr>
            <a:lstStyle/>
            <a:p>
              <a:pPr algn="ctr"/>
              <a:r>
                <a:rPr lang="en-GB" dirty="0" smtClean="0"/>
                <a:t>50%</a:t>
              </a:r>
              <a:endParaRPr lang="en-GB" dirty="0"/>
            </a:p>
          </p:txBody>
        </p:sp>
      </p:gr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5" name="Title 1"/>
          <p:cNvSpPr>
            <a:spLocks noGrp="1"/>
          </p:cNvSpPr>
          <p:nvPr>
            <p:ph type="title"/>
          </p:nvPr>
        </p:nvSpPr>
        <p:spPr>
          <a:xfrm>
            <a:off x="715963" y="834750"/>
            <a:ext cx="9252000" cy="576263"/>
          </a:xfrm>
        </p:spPr>
        <p:txBody>
          <a:bodyPr/>
          <a:lstStyle/>
          <a:p>
            <a:r>
              <a:rPr lang="en-GB" dirty="0" smtClean="0"/>
              <a:t>Motoring issues (3)</a:t>
            </a:r>
            <a:endParaRPr lang="en-GB" dirty="0"/>
          </a:p>
        </p:txBody>
      </p:sp>
      <p:graphicFrame>
        <p:nvGraphicFramePr>
          <p:cNvPr id="62" name="Chart 11"/>
          <p:cNvGraphicFramePr>
            <a:graphicFrameLocks/>
          </p:cNvGraphicFramePr>
          <p:nvPr/>
        </p:nvGraphicFramePr>
        <p:xfrm>
          <a:off x="159744" y="1045122"/>
          <a:ext cx="6696744" cy="5976938"/>
        </p:xfrm>
        <a:graphic>
          <a:graphicData uri="http://schemas.openxmlformats.org/drawingml/2006/chart">
            <c:chart xmlns:c="http://schemas.openxmlformats.org/drawingml/2006/chart" xmlns:r="http://schemas.openxmlformats.org/officeDocument/2006/relationships" r:id="rId3"/>
          </a:graphicData>
        </a:graphic>
      </p:graphicFrame>
      <p:sp>
        <p:nvSpPr>
          <p:cNvPr id="75" name="Rectangle 74"/>
          <p:cNvSpPr/>
          <p:nvPr/>
        </p:nvSpPr>
        <p:spPr bwMode="auto">
          <a:xfrm>
            <a:off x="9411634" y="1621185"/>
            <a:ext cx="432048" cy="5184576"/>
          </a:xfrm>
          <a:prstGeom prst="rect">
            <a:avLst/>
          </a:prstGeom>
          <a:solidFill>
            <a:schemeClr val="accent5">
              <a:lumMod val="50000"/>
              <a:lumOff val="50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76" name="Rectangle 75"/>
          <p:cNvSpPr/>
          <p:nvPr/>
        </p:nvSpPr>
        <p:spPr bwMode="auto">
          <a:xfrm>
            <a:off x="7457059" y="1621185"/>
            <a:ext cx="432048" cy="5184576"/>
          </a:xfrm>
          <a:prstGeom prst="rect">
            <a:avLst/>
          </a:prstGeom>
          <a:solidFill>
            <a:schemeClr val="accent6">
              <a:lumMod val="25000"/>
              <a:lumOff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7" name="Rectangle 76"/>
          <p:cNvSpPr/>
          <p:nvPr/>
        </p:nvSpPr>
        <p:spPr bwMode="auto">
          <a:xfrm>
            <a:off x="7961115" y="1621185"/>
            <a:ext cx="432048" cy="5184576"/>
          </a:xfrm>
          <a:prstGeom prst="rect">
            <a:avLst/>
          </a:prstGeom>
          <a:solidFill>
            <a:schemeClr val="accent6">
              <a:lumMod val="50000"/>
              <a:lumOff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8" name="Rectangle 77"/>
          <p:cNvSpPr/>
          <p:nvPr/>
        </p:nvSpPr>
        <p:spPr bwMode="auto">
          <a:xfrm>
            <a:off x="9915690" y="1621185"/>
            <a:ext cx="432048" cy="5184576"/>
          </a:xfrm>
          <a:prstGeom prst="rect">
            <a:avLst/>
          </a:prstGeom>
          <a:solidFill>
            <a:schemeClr val="accent5">
              <a:lumMod val="75000"/>
              <a:lumOff val="25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79" name="Rectangle 78"/>
          <p:cNvSpPr/>
          <p:nvPr/>
        </p:nvSpPr>
        <p:spPr bwMode="auto">
          <a:xfrm>
            <a:off x="6953003" y="1621185"/>
            <a:ext cx="432048" cy="5184576"/>
          </a:xfrm>
          <a:prstGeom prst="rect">
            <a:avLst/>
          </a:prstGeom>
          <a:solidFill>
            <a:schemeClr val="accent6">
              <a:lumMod val="10000"/>
              <a:lumOff val="9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80" name="Rectangle 79"/>
          <p:cNvSpPr/>
          <p:nvPr/>
        </p:nvSpPr>
        <p:spPr bwMode="auto">
          <a:xfrm>
            <a:off x="8907577" y="1621185"/>
            <a:ext cx="432048" cy="5184576"/>
          </a:xfrm>
          <a:prstGeom prst="rect">
            <a:avLst/>
          </a:prstGeom>
          <a:solidFill>
            <a:schemeClr val="accent5">
              <a:lumMod val="25000"/>
              <a:lumOff val="75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graphicFrame>
        <p:nvGraphicFramePr>
          <p:cNvPr id="63" name="Table 62"/>
          <p:cNvGraphicFramePr>
            <a:graphicFrameLocks noGrp="1"/>
          </p:cNvGraphicFramePr>
          <p:nvPr/>
        </p:nvGraphicFramePr>
        <p:xfrm>
          <a:off x="6936036" y="923925"/>
          <a:ext cx="3456382" cy="5867400"/>
        </p:xfrm>
        <a:graphic>
          <a:graphicData uri="http://schemas.openxmlformats.org/drawingml/2006/table">
            <a:tbl>
              <a:tblPr firstRow="1" bandRow="1">
                <a:tableStyleId>{5940675A-B579-460E-94D1-54222C63F5DA}</a:tableStyleId>
              </a:tblPr>
              <a:tblGrid>
                <a:gridCol w="493769"/>
                <a:gridCol w="493769"/>
                <a:gridCol w="515236"/>
                <a:gridCol w="472301"/>
                <a:gridCol w="493769"/>
                <a:gridCol w="493769"/>
                <a:gridCol w="493769"/>
              </a:tblGrid>
              <a:tr h="383686">
                <a:tc gridSpan="3">
                  <a:txBody>
                    <a:bodyPr/>
                    <a:lstStyle/>
                    <a:p>
                      <a:pPr algn="ctr"/>
                      <a:r>
                        <a:rPr lang="en-GB" sz="1200" b="1" dirty="0" smtClean="0">
                          <a:solidFill>
                            <a:srgbClr val="000000"/>
                          </a:solidFill>
                          <a:latin typeface="Arial" pitchFamily="34" charset="0"/>
                          <a:cs typeface="Arial" pitchFamily="34" charset="0"/>
                        </a:rPr>
                        <a:t>Total Disagreement</a:t>
                      </a:r>
                      <a:endParaRPr lang="en-GB" sz="12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a:txBody>
                    <a:bodyPr/>
                    <a:lstStyle/>
                    <a:p>
                      <a:pPr algn="ctr"/>
                      <a:endParaRPr lang="en-GB" sz="12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gn="ctr"/>
                      <a:r>
                        <a:rPr lang="en-GB" sz="1200" b="1" dirty="0" smtClean="0">
                          <a:solidFill>
                            <a:srgbClr val="000000"/>
                          </a:solidFill>
                          <a:latin typeface="Arial" pitchFamily="34" charset="0"/>
                          <a:cs typeface="Arial" pitchFamily="34" charset="0"/>
                        </a:rPr>
                        <a:t>Total Agreement</a:t>
                      </a:r>
                      <a:endParaRPr lang="en-GB" sz="12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dirty="0"/>
                    </a:p>
                  </a:txBody>
                  <a:tcPr/>
                </a:tc>
                <a:tc hMerge="1">
                  <a:txBody>
                    <a:bodyPr/>
                    <a:lstStyle/>
                    <a:p>
                      <a:endParaRPr lang="en-GB" dirty="0"/>
                    </a:p>
                  </a:txBody>
                  <a:tcPr/>
                </a:tc>
              </a:tr>
              <a:tr h="438994">
                <a:tc>
                  <a:txBody>
                    <a:bodyPr/>
                    <a:lstStyle/>
                    <a:p>
                      <a:pPr algn="ctr"/>
                      <a:r>
                        <a:rPr lang="en-GB" sz="1100" b="1" dirty="0" smtClean="0">
                          <a:solidFill>
                            <a:srgbClr val="000000"/>
                          </a:solidFill>
                          <a:latin typeface="Arial" pitchFamily="34" charset="0"/>
                          <a:cs typeface="Arial" pitchFamily="34" charset="0"/>
                        </a:rPr>
                        <a:t>2014</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2015</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2016</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b="1">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2014</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2015</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2016</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261180">
                <a:tc>
                  <a:txBody>
                    <a:bodyPr/>
                    <a:lstStyle/>
                    <a:p>
                      <a:pPr algn="ctr"/>
                      <a:r>
                        <a:rPr lang="en-GB" sz="1100" dirty="0" smtClean="0">
                          <a:solidFill>
                            <a:srgbClr val="4D4D4D"/>
                          </a:solidFill>
                          <a:latin typeface="Arial" pitchFamily="34" charset="0"/>
                          <a:cs typeface="Arial" pitchFamily="34" charset="0"/>
                        </a:rPr>
                        <a:t>12%</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13%</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13%</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73%</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74%</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72%</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261180">
                <a:tc>
                  <a:txBody>
                    <a:bodyPr/>
                    <a:lstStyle/>
                    <a:p>
                      <a:pPr algn="ctr"/>
                      <a:r>
                        <a:rPr lang="en-GB" sz="1100" dirty="0" smtClean="0">
                          <a:solidFill>
                            <a:srgbClr val="4D4D4D"/>
                          </a:solidFill>
                          <a:latin typeface="Arial" pitchFamily="34" charset="0"/>
                          <a:cs typeface="Arial" pitchFamily="34" charset="0"/>
                        </a:rPr>
                        <a:t>4%</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4%</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4%</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80%</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79%</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80%</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261180">
                <a:tc>
                  <a:txBody>
                    <a:bodyPr/>
                    <a:lstStyle/>
                    <a:p>
                      <a:pPr algn="ctr"/>
                      <a:r>
                        <a:rPr lang="en-GB" sz="1100" dirty="0" smtClean="0">
                          <a:solidFill>
                            <a:srgbClr val="4D4D4D"/>
                          </a:solidFill>
                          <a:latin typeface="Arial" pitchFamily="34" charset="0"/>
                          <a:cs typeface="Arial" pitchFamily="34" charset="0"/>
                        </a:rPr>
                        <a:t>22%</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25%</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24%</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58%</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56%</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54%</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261180">
                <a:tc>
                  <a:txBody>
                    <a:bodyPr/>
                    <a:lstStyle/>
                    <a:p>
                      <a:pPr algn="ctr"/>
                      <a:r>
                        <a:rPr lang="en-GB" sz="1100" dirty="0" smtClean="0">
                          <a:solidFill>
                            <a:srgbClr val="4D4D4D"/>
                          </a:solidFill>
                          <a:latin typeface="Arial" pitchFamily="34" charset="0"/>
                          <a:cs typeface="Arial" pitchFamily="34" charset="0"/>
                        </a:rPr>
                        <a:t>38%</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34%</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32%</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32%</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rgbClr val="4D4D4D"/>
                          </a:solidFill>
                          <a:latin typeface="Arial" pitchFamily="34" charset="0"/>
                          <a:cs typeface="Arial" pitchFamily="34" charset="0"/>
                        </a:rPr>
                        <a:t>37%</a:t>
                      </a:r>
                      <a:endParaRPr lang="en-GB" sz="1100" dirty="0">
                        <a:solidFill>
                          <a:srgbClr val="4D4D4D"/>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37%</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23" name="Rectangle 4"/>
          <p:cNvSpPr>
            <a:spLocks noChangeArrowheads="1"/>
          </p:cNvSpPr>
          <p:nvPr/>
        </p:nvSpPr>
        <p:spPr bwMode="auto">
          <a:xfrm>
            <a:off x="961901" y="6823095"/>
            <a:ext cx="7576457"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bg2"/>
                </a:solidFill>
                <a:latin typeface="Arial" pitchFamily="34" charset="0"/>
                <a:cs typeface="Arial" pitchFamily="34" charset="0"/>
              </a:rPr>
              <a:t>QL2. </a:t>
            </a:r>
            <a:r>
              <a:rPr lang="en-GB" sz="800" dirty="0">
                <a:solidFill>
                  <a:schemeClr val="bg2"/>
                </a:solidFill>
                <a:latin typeface="Arial" pitchFamily="34" charset="0"/>
                <a:cs typeface="Arial" pitchFamily="34" charset="0"/>
              </a:rPr>
              <a:t>Thinking broadly about a wide range of motoring issues, how strongly do you agree or disagree with the following </a:t>
            </a:r>
            <a:r>
              <a:rPr lang="en-GB" sz="800" dirty="0" smtClean="0">
                <a:solidFill>
                  <a:schemeClr val="bg2"/>
                </a:solidFill>
                <a:latin typeface="Arial" pitchFamily="34" charset="0"/>
                <a:cs typeface="Arial" pitchFamily="34" charset="0"/>
              </a:rPr>
              <a:t>statements? </a:t>
            </a:r>
            <a:r>
              <a:rPr lang="en-GB" sz="800" dirty="0" smtClean="0">
                <a:solidFill>
                  <a:schemeClr val="bg2"/>
                </a:solidFill>
              </a:rPr>
              <a:t>QL7. And thinking about a few more motoring issues, how strongly do you agree or disagree with the following statements</a:t>
            </a:r>
            <a:r>
              <a:rPr lang="en-GB" sz="800" dirty="0" smtClean="0">
                <a:solidFill>
                  <a:schemeClr val="bg2"/>
                </a:solidFill>
                <a:latin typeface="Arial" pitchFamily="34" charset="0"/>
                <a:cs typeface="Arial" pitchFamily="34" charset="0"/>
              </a:rPr>
              <a:t>? </a:t>
            </a:r>
            <a:r>
              <a:rPr lang="en-GB" sz="800" dirty="0" smtClean="0">
                <a:solidFill>
                  <a:schemeClr val="bg2"/>
                </a:solidFill>
              </a:rPr>
              <a:t>Bases: All respondents – 2016 (1714), 2015 (1555), 2014 (1526).</a:t>
            </a:r>
            <a:endParaRPr lang="en-GB" sz="800" dirty="0">
              <a:solidFill>
                <a:schemeClr val="bg2"/>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66"/>
          <p:cNvSpPr/>
          <p:nvPr/>
        </p:nvSpPr>
        <p:spPr bwMode="auto">
          <a:xfrm>
            <a:off x="9411634" y="1621185"/>
            <a:ext cx="432048" cy="5184576"/>
          </a:xfrm>
          <a:prstGeom prst="rect">
            <a:avLst/>
          </a:prstGeom>
          <a:solidFill>
            <a:schemeClr val="accent5">
              <a:lumMod val="50000"/>
              <a:lumOff val="50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68" name="Rectangle 67"/>
          <p:cNvSpPr/>
          <p:nvPr/>
        </p:nvSpPr>
        <p:spPr bwMode="auto">
          <a:xfrm>
            <a:off x="7457059" y="1621185"/>
            <a:ext cx="432048" cy="5184576"/>
          </a:xfrm>
          <a:prstGeom prst="rect">
            <a:avLst/>
          </a:prstGeom>
          <a:solidFill>
            <a:schemeClr val="accent6">
              <a:lumMod val="25000"/>
              <a:lumOff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9" name="Rectangle 68"/>
          <p:cNvSpPr/>
          <p:nvPr/>
        </p:nvSpPr>
        <p:spPr bwMode="auto">
          <a:xfrm>
            <a:off x="7961115" y="1621185"/>
            <a:ext cx="432048" cy="5184576"/>
          </a:xfrm>
          <a:prstGeom prst="rect">
            <a:avLst/>
          </a:prstGeom>
          <a:solidFill>
            <a:schemeClr val="accent6">
              <a:lumMod val="50000"/>
              <a:lumOff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0" name="Rectangle 69"/>
          <p:cNvSpPr/>
          <p:nvPr/>
        </p:nvSpPr>
        <p:spPr bwMode="auto">
          <a:xfrm>
            <a:off x="9915690" y="1621185"/>
            <a:ext cx="432048" cy="5184576"/>
          </a:xfrm>
          <a:prstGeom prst="rect">
            <a:avLst/>
          </a:prstGeom>
          <a:solidFill>
            <a:schemeClr val="accent5">
              <a:lumMod val="75000"/>
              <a:lumOff val="25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71" name="Rectangle 70"/>
          <p:cNvSpPr/>
          <p:nvPr/>
        </p:nvSpPr>
        <p:spPr bwMode="auto">
          <a:xfrm>
            <a:off x="6953003" y="1621185"/>
            <a:ext cx="432048" cy="5184576"/>
          </a:xfrm>
          <a:prstGeom prst="rect">
            <a:avLst/>
          </a:prstGeom>
          <a:solidFill>
            <a:schemeClr val="accent6">
              <a:lumMod val="10000"/>
              <a:lumOff val="9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2" name="Rectangle 71"/>
          <p:cNvSpPr/>
          <p:nvPr/>
        </p:nvSpPr>
        <p:spPr bwMode="auto">
          <a:xfrm>
            <a:off x="8907577" y="1621185"/>
            <a:ext cx="432048" cy="5184576"/>
          </a:xfrm>
          <a:prstGeom prst="rect">
            <a:avLst/>
          </a:prstGeom>
          <a:solidFill>
            <a:schemeClr val="accent5">
              <a:lumMod val="25000"/>
              <a:lumOff val="75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 name="TextBox 3"/>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5" name="Title 1"/>
          <p:cNvSpPr>
            <a:spLocks noGrp="1"/>
          </p:cNvSpPr>
          <p:nvPr>
            <p:ph type="title"/>
          </p:nvPr>
        </p:nvSpPr>
        <p:spPr>
          <a:xfrm>
            <a:off x="715963" y="834750"/>
            <a:ext cx="9252000" cy="576263"/>
          </a:xfrm>
        </p:spPr>
        <p:txBody>
          <a:bodyPr/>
          <a:lstStyle/>
          <a:p>
            <a:r>
              <a:rPr lang="en-GB" dirty="0" smtClean="0"/>
              <a:t>Motoring issues (5)</a:t>
            </a:r>
            <a:endParaRPr lang="en-GB" dirty="0"/>
          </a:p>
        </p:txBody>
      </p:sp>
      <p:graphicFrame>
        <p:nvGraphicFramePr>
          <p:cNvPr id="62" name="Chart 11"/>
          <p:cNvGraphicFramePr>
            <a:graphicFrameLocks/>
          </p:cNvGraphicFramePr>
          <p:nvPr/>
        </p:nvGraphicFramePr>
        <p:xfrm>
          <a:off x="159744" y="1045122"/>
          <a:ext cx="6696744" cy="59769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3" name="Table 62"/>
          <p:cNvGraphicFramePr>
            <a:graphicFrameLocks noGrp="1"/>
          </p:cNvGraphicFramePr>
          <p:nvPr/>
        </p:nvGraphicFramePr>
        <p:xfrm>
          <a:off x="6928497" y="901108"/>
          <a:ext cx="3456382" cy="5944191"/>
        </p:xfrm>
        <a:graphic>
          <a:graphicData uri="http://schemas.openxmlformats.org/drawingml/2006/table">
            <a:tbl>
              <a:tblPr firstRow="1" bandRow="1">
                <a:tableStyleId>{5940675A-B579-460E-94D1-54222C63F5DA}</a:tableStyleId>
              </a:tblPr>
              <a:tblGrid>
                <a:gridCol w="493769"/>
                <a:gridCol w="493769"/>
                <a:gridCol w="515236"/>
                <a:gridCol w="472301"/>
                <a:gridCol w="493769"/>
                <a:gridCol w="493769"/>
                <a:gridCol w="493769"/>
              </a:tblGrid>
              <a:tr h="481921">
                <a:tc gridSpan="3">
                  <a:txBody>
                    <a:bodyPr/>
                    <a:lstStyle/>
                    <a:p>
                      <a:pPr algn="ctr"/>
                      <a:r>
                        <a:rPr lang="en-GB" sz="1200" b="1" dirty="0" smtClean="0">
                          <a:solidFill>
                            <a:srgbClr val="000000"/>
                          </a:solidFill>
                          <a:latin typeface="Arial" pitchFamily="34" charset="0"/>
                          <a:cs typeface="Arial" pitchFamily="34" charset="0"/>
                        </a:rPr>
                        <a:t>Total Disagreement</a:t>
                      </a:r>
                      <a:endParaRPr lang="en-GB" sz="12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a:txBody>
                    <a:bodyPr/>
                    <a:lstStyle/>
                    <a:p>
                      <a:pPr algn="ctr"/>
                      <a:endParaRPr lang="en-GB" sz="12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gn="ctr"/>
                      <a:r>
                        <a:rPr lang="en-GB" sz="1200" b="1" dirty="0" smtClean="0">
                          <a:solidFill>
                            <a:srgbClr val="000000"/>
                          </a:solidFill>
                          <a:latin typeface="Arial" pitchFamily="34" charset="0"/>
                          <a:cs typeface="Arial" pitchFamily="34" charset="0"/>
                        </a:rPr>
                        <a:t>Total Agreement</a:t>
                      </a:r>
                      <a:endParaRPr lang="en-GB" sz="12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dirty="0"/>
                    </a:p>
                  </a:txBody>
                  <a:tcPr/>
                </a:tc>
                <a:tc hMerge="1">
                  <a:txBody>
                    <a:bodyPr/>
                    <a:lstStyle/>
                    <a:p>
                      <a:endParaRPr lang="en-GB" dirty="0"/>
                    </a:p>
                  </a:txBody>
                  <a:tcPr/>
                </a:tc>
              </a:tr>
              <a:tr h="270365">
                <a:tc>
                  <a:txBody>
                    <a:bodyPr/>
                    <a:lstStyle/>
                    <a:p>
                      <a:pPr algn="ctr"/>
                      <a:r>
                        <a:rPr lang="en-GB" sz="1100" b="1" dirty="0" smtClean="0">
                          <a:solidFill>
                            <a:srgbClr val="000000"/>
                          </a:solidFill>
                          <a:latin typeface="Arial" pitchFamily="34" charset="0"/>
                          <a:cs typeface="Arial" pitchFamily="34" charset="0"/>
                        </a:rPr>
                        <a:t>2014</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2015</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2016</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2014</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2015</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rgbClr val="000000"/>
                          </a:solidFill>
                          <a:latin typeface="Arial" pitchFamily="34" charset="0"/>
                          <a:cs typeface="Arial" pitchFamily="34" charset="0"/>
                        </a:rPr>
                        <a:t>2016</a:t>
                      </a:r>
                      <a:endParaRPr lang="en-GB" sz="1100" b="1" dirty="0">
                        <a:solidFill>
                          <a:srgbClr val="000000"/>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730635">
                <a:tc>
                  <a:txBody>
                    <a:bodyPr/>
                    <a:lstStyle/>
                    <a:p>
                      <a:pPr algn="ctr"/>
                      <a:r>
                        <a:rPr lang="en-GB" sz="1100" dirty="0" smtClean="0">
                          <a:latin typeface="Arial" pitchFamily="34" charset="0"/>
                          <a:cs typeface="Arial" pitchFamily="34" charset="0"/>
                        </a:rPr>
                        <a:t>2%</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latin typeface="Arial" pitchFamily="34" charset="0"/>
                          <a:cs typeface="Arial" pitchFamily="34" charset="0"/>
                        </a:rPr>
                        <a:t>3%</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2%</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latin typeface="Arial" pitchFamily="34" charset="0"/>
                          <a:cs typeface="Arial" pitchFamily="34" charset="0"/>
                        </a:rPr>
                        <a:t>91%</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latin typeface="Arial" pitchFamily="34" charset="0"/>
                          <a:cs typeface="Arial" pitchFamily="34" charset="0"/>
                        </a:rPr>
                        <a:t>91%</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89%</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730635">
                <a:tc>
                  <a:txBody>
                    <a:bodyPr/>
                    <a:lstStyle/>
                    <a:p>
                      <a:pPr algn="ctr"/>
                      <a:r>
                        <a:rPr lang="en-GB" sz="1100" dirty="0" smtClean="0">
                          <a:latin typeface="Arial" pitchFamily="34" charset="0"/>
                          <a:cs typeface="Arial" pitchFamily="34" charset="0"/>
                        </a:rPr>
                        <a:t>2%</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latin typeface="Arial" pitchFamily="34" charset="0"/>
                          <a:cs typeface="Arial" pitchFamily="34" charset="0"/>
                        </a:rPr>
                        <a:t>3%</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3%</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latin typeface="Arial" pitchFamily="34" charset="0"/>
                          <a:cs typeface="Arial" pitchFamily="34" charset="0"/>
                        </a:rPr>
                        <a:t>94%</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latin typeface="Arial" pitchFamily="34" charset="0"/>
                          <a:cs typeface="Arial" pitchFamily="34" charset="0"/>
                        </a:rPr>
                        <a:t>92%</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92%</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730635">
                <a:tc>
                  <a:txBody>
                    <a:bodyPr/>
                    <a:lstStyle/>
                    <a:p>
                      <a:pPr algn="ctr"/>
                      <a:r>
                        <a:rPr lang="en-GB" sz="1100" dirty="0" smtClean="0">
                          <a:latin typeface="Arial" pitchFamily="34" charset="0"/>
                          <a:cs typeface="Arial" pitchFamily="34" charset="0"/>
                        </a:rPr>
                        <a:t>10%</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latin typeface="Arial" pitchFamily="34" charset="0"/>
                          <a:cs typeface="Arial" pitchFamily="34" charset="0"/>
                        </a:rPr>
                        <a:t>10%</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11%</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latin typeface="Arial" pitchFamily="34" charset="0"/>
                          <a:cs typeface="Arial" pitchFamily="34" charset="0"/>
                        </a:rPr>
                        <a:t>80%</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latin typeface="Arial" pitchFamily="34" charset="0"/>
                          <a:cs typeface="Arial" pitchFamily="34" charset="0"/>
                        </a:rPr>
                        <a:t>80%</a:t>
                      </a:r>
                      <a:endParaRPr lang="en-GB" sz="1100" dirty="0">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solidFill>
                            <a:schemeClr val="bg1"/>
                          </a:solidFill>
                          <a:latin typeface="Arial" pitchFamily="34" charset="0"/>
                          <a:cs typeface="Arial" pitchFamily="34" charset="0"/>
                        </a:rPr>
                        <a:t>77%</a:t>
                      </a:r>
                      <a:endParaRPr lang="en-GB" sz="1100" b="1" dirty="0">
                        <a:solidFill>
                          <a:schemeClr val="bg1"/>
                        </a:solidFill>
                        <a:latin typeface="Arial" pitchFamily="34" charset="0"/>
                        <a:cs typeface="Arial" pitchFamily="34" charset="0"/>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17" name="Rectangle 4"/>
          <p:cNvSpPr>
            <a:spLocks noChangeArrowheads="1"/>
          </p:cNvSpPr>
          <p:nvPr/>
        </p:nvSpPr>
        <p:spPr bwMode="auto">
          <a:xfrm>
            <a:off x="961901" y="6823095"/>
            <a:ext cx="7576457"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bg2"/>
                </a:solidFill>
                <a:latin typeface="Arial" pitchFamily="34" charset="0"/>
                <a:cs typeface="Arial" pitchFamily="34" charset="0"/>
              </a:rPr>
              <a:t>QL2. </a:t>
            </a:r>
            <a:r>
              <a:rPr lang="en-GB" sz="800" dirty="0">
                <a:solidFill>
                  <a:schemeClr val="bg2"/>
                </a:solidFill>
                <a:latin typeface="Arial" pitchFamily="34" charset="0"/>
                <a:cs typeface="Arial" pitchFamily="34" charset="0"/>
              </a:rPr>
              <a:t>Thinking broadly about a wide range of motoring issues, how strongly do you agree or disagree with the following </a:t>
            </a:r>
            <a:r>
              <a:rPr lang="en-GB" sz="800" dirty="0" smtClean="0">
                <a:solidFill>
                  <a:schemeClr val="bg2"/>
                </a:solidFill>
                <a:latin typeface="Arial" pitchFamily="34" charset="0"/>
                <a:cs typeface="Arial" pitchFamily="34" charset="0"/>
              </a:rPr>
              <a:t>statements? </a:t>
            </a:r>
            <a:r>
              <a:rPr lang="en-GB" sz="800" dirty="0" smtClean="0">
                <a:solidFill>
                  <a:schemeClr val="bg2"/>
                </a:solidFill>
              </a:rPr>
              <a:t>QL7. And thinking about a few more motoring issues, how strongly do you agree or disagree with the following statements</a:t>
            </a:r>
            <a:r>
              <a:rPr lang="en-GB" sz="800" dirty="0" smtClean="0">
                <a:solidFill>
                  <a:schemeClr val="bg2"/>
                </a:solidFill>
                <a:latin typeface="Arial" pitchFamily="34" charset="0"/>
                <a:cs typeface="Arial" pitchFamily="34" charset="0"/>
              </a:rPr>
              <a:t>? </a:t>
            </a:r>
            <a:r>
              <a:rPr lang="en-GB" sz="800" dirty="0" smtClean="0">
                <a:solidFill>
                  <a:schemeClr val="bg2"/>
                </a:solidFill>
              </a:rPr>
              <a:t>Bases: All respondents – 2016 (1714), 2015 (1555), 2014 (1526).</a:t>
            </a:r>
            <a:endParaRPr lang="en-GB" sz="800" dirty="0">
              <a:solidFill>
                <a:schemeClr val="bg2"/>
              </a:solidFill>
              <a:latin typeface="Arial" pitchFamily="34" charset="0"/>
              <a:cs typeface="Arial" pitchFamily="34" charset="0"/>
            </a:endParaRPr>
          </a:p>
        </p:txBody>
      </p:sp>
      <p:sp>
        <p:nvSpPr>
          <p:cNvPr id="14" name="Isosceles Triangle 13"/>
          <p:cNvSpPr/>
          <p:nvPr/>
        </p:nvSpPr>
        <p:spPr bwMode="auto">
          <a:xfrm flipV="1">
            <a:off x="10340519" y="5915609"/>
            <a:ext cx="186430" cy="1409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3"/>
          <p:cNvSpPr>
            <a:spLocks noChangeArrowheads="1"/>
          </p:cNvSpPr>
          <p:nvPr/>
        </p:nvSpPr>
        <p:spPr bwMode="auto">
          <a:xfrm>
            <a:off x="938151" y="6838377"/>
            <a:ext cx="7631691" cy="508721"/>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QL2. Thinking broadly about a wide range of motoring issues, how strongly do you agree or disagree with the following statements? Bases: All respondents – 2016 (1714), 2015 (1555).  </a:t>
            </a:r>
            <a:r>
              <a:rPr lang="en-GB" sz="800" dirty="0" smtClean="0">
                <a:solidFill>
                  <a:schemeClr val="bg2"/>
                </a:solidFill>
              </a:rPr>
              <a:t>QL3. You said that you would use your car less if public transport was better. Please can you tell us why you don’t currently use public transport more? Bases: Those who would use their car less is public transport was better – 2016 (931), 2015 (876).</a:t>
            </a:r>
            <a:endParaRPr lang="en-GB" sz="800" dirty="0">
              <a:solidFill>
                <a:schemeClr val="bg2"/>
              </a:solidFill>
              <a:latin typeface="+mn-lt"/>
            </a:endParaRPr>
          </a:p>
        </p:txBody>
      </p:sp>
      <p:graphicFrame>
        <p:nvGraphicFramePr>
          <p:cNvPr id="5" name="Chart 4"/>
          <p:cNvGraphicFramePr/>
          <p:nvPr/>
        </p:nvGraphicFramePr>
        <p:xfrm>
          <a:off x="5837938" y="1940707"/>
          <a:ext cx="4092894" cy="2879309"/>
        </p:xfrm>
        <a:graphic>
          <a:graphicData uri="http://schemas.openxmlformats.org/drawingml/2006/chart">
            <c:chart xmlns:c="http://schemas.openxmlformats.org/drawingml/2006/chart" xmlns:r="http://schemas.openxmlformats.org/officeDocument/2006/relationships" r:id="rId2"/>
          </a:graphicData>
        </a:graphic>
      </p:graphicFrame>
      <p:sp>
        <p:nvSpPr>
          <p:cNvPr id="7" name="Striped Right Arrow 6"/>
          <p:cNvSpPr/>
          <p:nvPr/>
        </p:nvSpPr>
        <p:spPr bwMode="auto">
          <a:xfrm>
            <a:off x="4508514" y="2415178"/>
            <a:ext cx="1008112" cy="720080"/>
          </a:xfrm>
          <a:prstGeom prst="stripedRightArrow">
            <a:avLst/>
          </a:prstGeom>
          <a:solidFill>
            <a:srgbClr val="FF66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8" name="TextBox 7"/>
          <p:cNvSpPr txBox="1"/>
          <p:nvPr/>
        </p:nvSpPr>
        <p:spPr>
          <a:xfrm>
            <a:off x="4393684" y="3207265"/>
            <a:ext cx="1148618" cy="692487"/>
          </a:xfrm>
          <a:prstGeom prst="rect">
            <a:avLst/>
          </a:prstGeom>
          <a:noFill/>
        </p:spPr>
        <p:txBody>
          <a:bodyPr wrap="square" lIns="91428" tIns="45715" rIns="91428" bIns="45715" rtlCol="0">
            <a:spAutoFit/>
          </a:bodyPr>
          <a:lstStyle/>
          <a:p>
            <a:pPr algn="ctr"/>
            <a:r>
              <a:rPr lang="en-GB" sz="1300" dirty="0" smtClean="0">
                <a:solidFill>
                  <a:srgbClr val="000000"/>
                </a:solidFill>
              </a:rPr>
              <a:t>But don’t use it more because...</a:t>
            </a:r>
            <a:endParaRPr lang="en-GB" sz="1300" dirty="0">
              <a:solidFill>
                <a:srgbClr val="000000"/>
              </a:solidFill>
            </a:endParaRPr>
          </a:p>
        </p:txBody>
      </p:sp>
      <p:graphicFrame>
        <p:nvGraphicFramePr>
          <p:cNvPr id="9" name="Chart 8"/>
          <p:cNvGraphicFramePr/>
          <p:nvPr/>
        </p:nvGraphicFramePr>
        <p:xfrm>
          <a:off x="1985076" y="1839113"/>
          <a:ext cx="1944216" cy="17281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p:nvPr/>
        </p:nvGraphicFramePr>
        <p:xfrm>
          <a:off x="5683399" y="5390753"/>
          <a:ext cx="4104456" cy="1152128"/>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1383880" y="5266631"/>
            <a:ext cx="2880320" cy="1400373"/>
          </a:xfrm>
          <a:prstGeom prst="rect">
            <a:avLst/>
          </a:prstGeom>
          <a:noFill/>
        </p:spPr>
        <p:txBody>
          <a:bodyPr wrap="square" lIns="91428" tIns="45715" rIns="91428" bIns="45715" rtlCol="0">
            <a:spAutoFit/>
          </a:bodyPr>
          <a:lstStyle/>
          <a:p>
            <a:pPr algn="ctr"/>
            <a:r>
              <a:rPr lang="en-US" sz="2000" b="1" dirty="0" smtClean="0">
                <a:solidFill>
                  <a:srgbClr val="000000"/>
                </a:solidFill>
              </a:rPr>
              <a:t>56% </a:t>
            </a:r>
            <a:r>
              <a:rPr lang="en-GB" sz="1400" dirty="0" smtClean="0">
                <a:solidFill>
                  <a:srgbClr val="000000"/>
                </a:solidFill>
              </a:rPr>
              <a:t>agreed that they </a:t>
            </a:r>
            <a:r>
              <a:rPr lang="en-GB" sz="1400" b="1" dirty="0" smtClean="0">
                <a:solidFill>
                  <a:srgbClr val="000000"/>
                </a:solidFill>
              </a:rPr>
              <a:t>would drive less if public transport was better</a:t>
            </a:r>
          </a:p>
          <a:p>
            <a:pPr algn="ctr"/>
            <a:endParaRPr lang="en-GB" dirty="0" smtClean="0">
              <a:solidFill>
                <a:srgbClr val="000000"/>
              </a:solidFill>
            </a:endParaRPr>
          </a:p>
          <a:p>
            <a:pPr algn="ctr"/>
            <a:r>
              <a:rPr lang="en-GB" sz="1300" dirty="0" smtClean="0">
                <a:solidFill>
                  <a:srgbClr val="000000"/>
                </a:solidFill>
              </a:rPr>
              <a:t>(25% disagreed and 17% neither agreed nor disagreed)</a:t>
            </a:r>
          </a:p>
        </p:txBody>
      </p:sp>
      <p:sp>
        <p:nvSpPr>
          <p:cNvPr id="12" name="Rectangle 11"/>
          <p:cNvSpPr/>
          <p:nvPr/>
        </p:nvSpPr>
        <p:spPr bwMode="auto">
          <a:xfrm>
            <a:off x="861891" y="5221585"/>
            <a:ext cx="9018932" cy="1490464"/>
          </a:xfrm>
          <a:prstGeom prst="rect">
            <a:avLst/>
          </a:prstGeom>
          <a:noFill/>
          <a:ln w="9525" cap="flat" cmpd="sng" algn="ctr">
            <a:solidFill>
              <a:schemeClr val="bg1">
                <a:lumMod val="65000"/>
              </a:schemeClr>
            </a:solidFill>
            <a:prstDash val="dash"/>
            <a:round/>
            <a:headEnd type="none" w="med" len="med"/>
            <a:tailEnd type="none" w="med" len="med"/>
          </a:ln>
          <a:effectLst/>
        </p:spPr>
        <p:txBody>
          <a:bodyPr vert="vert270" wrap="square" lIns="91428" tIns="45715" rIns="91428" bIns="45715" numCol="1" rtlCol="0" anchor="t" anchorCtr="0" compatLnSpc="1">
            <a:prstTxWarp prst="textNoShape">
              <a:avLst/>
            </a:prstTxWarp>
          </a:bodyPr>
          <a:lstStyle/>
          <a:p>
            <a:pPr algn="ctr" defTabSz="914286" eaLnBrk="0" hangingPunct="0"/>
            <a:r>
              <a:rPr lang="en-GB" sz="2100" b="1" dirty="0" smtClean="0">
                <a:solidFill>
                  <a:schemeClr val="accent5">
                    <a:lumMod val="75000"/>
                  </a:schemeClr>
                </a:solidFill>
              </a:rPr>
              <a:t>2015</a:t>
            </a:r>
          </a:p>
        </p:txBody>
      </p:sp>
      <p:sp>
        <p:nvSpPr>
          <p:cNvPr id="13" name="Striped Right Arrow 12"/>
          <p:cNvSpPr/>
          <p:nvPr/>
        </p:nvSpPr>
        <p:spPr bwMode="auto">
          <a:xfrm>
            <a:off x="4637879" y="5606777"/>
            <a:ext cx="1008112" cy="720080"/>
          </a:xfrm>
          <a:prstGeom prst="stripedRightArrow">
            <a:avLst/>
          </a:prstGeom>
          <a:solidFill>
            <a:schemeClr val="tx1">
              <a:lumMod val="50000"/>
              <a:lumOff val="5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grpSp>
        <p:nvGrpSpPr>
          <p:cNvPr id="2" name="Group 26"/>
          <p:cNvGrpSpPr/>
          <p:nvPr/>
        </p:nvGrpSpPr>
        <p:grpSpPr>
          <a:xfrm>
            <a:off x="951184" y="2271162"/>
            <a:ext cx="1411483" cy="902558"/>
            <a:chOff x="653460" y="2193338"/>
            <a:chExt cx="1411483" cy="902558"/>
          </a:xfrm>
        </p:grpSpPr>
        <p:grpSp>
          <p:nvGrpSpPr>
            <p:cNvPr id="6" name="Group 21"/>
            <p:cNvGrpSpPr/>
            <p:nvPr/>
          </p:nvGrpSpPr>
          <p:grpSpPr>
            <a:xfrm>
              <a:off x="653460" y="2193338"/>
              <a:ext cx="1251742" cy="253906"/>
              <a:chOff x="264340" y="2125242"/>
              <a:chExt cx="1251742" cy="253906"/>
            </a:xfrm>
          </p:grpSpPr>
          <p:sp>
            <p:nvSpPr>
              <p:cNvPr id="14" name="Rectangle 13"/>
              <p:cNvSpPr/>
              <p:nvPr/>
            </p:nvSpPr>
            <p:spPr bwMode="auto">
              <a:xfrm>
                <a:off x="264340" y="2200192"/>
                <a:ext cx="115341" cy="104006"/>
              </a:xfrm>
              <a:prstGeom prst="rect">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rgbClr val="000000"/>
                  </a:solidFill>
                </a:endParaRPr>
              </a:p>
            </p:txBody>
          </p:sp>
          <p:sp>
            <p:nvSpPr>
              <p:cNvPr id="17" name="TextBox 16"/>
              <p:cNvSpPr txBox="1"/>
              <p:nvPr/>
            </p:nvSpPr>
            <p:spPr>
              <a:xfrm>
                <a:off x="379681" y="2125242"/>
                <a:ext cx="1136401" cy="253906"/>
              </a:xfrm>
              <a:prstGeom prst="rect">
                <a:avLst/>
              </a:prstGeom>
              <a:noFill/>
            </p:spPr>
            <p:txBody>
              <a:bodyPr wrap="square" lIns="91428" tIns="45715" rIns="91428" bIns="45715" rtlCol="0">
                <a:spAutoFit/>
              </a:bodyPr>
              <a:lstStyle/>
              <a:p>
                <a:r>
                  <a:rPr lang="en-GB" sz="1000" dirty="0" smtClean="0">
                    <a:solidFill>
                      <a:srgbClr val="000000"/>
                    </a:solidFill>
                  </a:rPr>
                  <a:t>Disagree</a:t>
                </a:r>
                <a:endParaRPr lang="en-GB" sz="1000" dirty="0">
                  <a:solidFill>
                    <a:srgbClr val="000000"/>
                  </a:solidFill>
                </a:endParaRPr>
              </a:p>
            </p:txBody>
          </p:sp>
        </p:grpSp>
        <p:grpSp>
          <p:nvGrpSpPr>
            <p:cNvPr id="21" name="Group 23"/>
            <p:cNvGrpSpPr/>
            <p:nvPr/>
          </p:nvGrpSpPr>
          <p:grpSpPr>
            <a:xfrm>
              <a:off x="653460" y="2448414"/>
              <a:ext cx="1411483" cy="415488"/>
              <a:chOff x="264340" y="2413272"/>
              <a:chExt cx="1411483" cy="415488"/>
            </a:xfrm>
          </p:grpSpPr>
          <p:sp>
            <p:nvSpPr>
              <p:cNvPr id="15" name="Rectangle 14"/>
              <p:cNvSpPr/>
              <p:nvPr/>
            </p:nvSpPr>
            <p:spPr bwMode="auto">
              <a:xfrm>
                <a:off x="264340" y="2569013"/>
                <a:ext cx="115341" cy="104006"/>
              </a:xfrm>
              <a:prstGeom prst="rect">
                <a:avLst/>
              </a:prstGeom>
              <a:solidFill>
                <a:schemeClr val="tx1">
                  <a:lumMod val="25000"/>
                  <a:lumOff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rgbClr val="000000"/>
                  </a:solidFill>
                </a:endParaRPr>
              </a:p>
            </p:txBody>
          </p:sp>
          <p:sp>
            <p:nvSpPr>
              <p:cNvPr id="18" name="TextBox 17"/>
              <p:cNvSpPr txBox="1"/>
              <p:nvPr/>
            </p:nvSpPr>
            <p:spPr>
              <a:xfrm>
                <a:off x="379680" y="2413272"/>
                <a:ext cx="1296143" cy="415488"/>
              </a:xfrm>
              <a:prstGeom prst="rect">
                <a:avLst/>
              </a:prstGeom>
              <a:noFill/>
            </p:spPr>
            <p:txBody>
              <a:bodyPr wrap="square" lIns="91428" tIns="45715" rIns="91428" bIns="45715" rtlCol="0">
                <a:spAutoFit/>
              </a:bodyPr>
              <a:lstStyle/>
              <a:p>
                <a:r>
                  <a:rPr lang="en-GB" sz="1000" dirty="0" smtClean="0">
                    <a:solidFill>
                      <a:srgbClr val="000000"/>
                    </a:solidFill>
                  </a:rPr>
                  <a:t>Neither agree/</a:t>
                </a:r>
              </a:p>
              <a:p>
                <a:r>
                  <a:rPr lang="en-GB" sz="1000" dirty="0" smtClean="0">
                    <a:solidFill>
                      <a:srgbClr val="000000"/>
                    </a:solidFill>
                  </a:rPr>
                  <a:t>disagree</a:t>
                </a:r>
                <a:endParaRPr lang="en-GB" sz="1000" dirty="0">
                  <a:solidFill>
                    <a:srgbClr val="000000"/>
                  </a:solidFill>
                </a:endParaRPr>
              </a:p>
            </p:txBody>
          </p:sp>
        </p:grpSp>
        <p:grpSp>
          <p:nvGrpSpPr>
            <p:cNvPr id="22" name="Group 25"/>
            <p:cNvGrpSpPr/>
            <p:nvPr/>
          </p:nvGrpSpPr>
          <p:grpSpPr>
            <a:xfrm>
              <a:off x="653460" y="2841990"/>
              <a:ext cx="1411483" cy="253906"/>
              <a:chOff x="264340" y="2773894"/>
              <a:chExt cx="1411483" cy="253906"/>
            </a:xfrm>
          </p:grpSpPr>
          <p:sp>
            <p:nvSpPr>
              <p:cNvPr id="16" name="Rectangle 15"/>
              <p:cNvSpPr/>
              <p:nvPr/>
            </p:nvSpPr>
            <p:spPr bwMode="auto">
              <a:xfrm>
                <a:off x="264340" y="2848844"/>
                <a:ext cx="115341" cy="104006"/>
              </a:xfrm>
              <a:prstGeom prst="rect">
                <a:avLst/>
              </a:prstGeom>
              <a:solidFill>
                <a:srgbClr val="70AC2E"/>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rgbClr val="000000"/>
                  </a:solidFill>
                </a:endParaRPr>
              </a:p>
            </p:txBody>
          </p:sp>
          <p:sp>
            <p:nvSpPr>
              <p:cNvPr id="19" name="TextBox 18"/>
              <p:cNvSpPr txBox="1"/>
              <p:nvPr/>
            </p:nvSpPr>
            <p:spPr>
              <a:xfrm>
                <a:off x="379680" y="2773894"/>
                <a:ext cx="1296143" cy="253906"/>
              </a:xfrm>
              <a:prstGeom prst="rect">
                <a:avLst/>
              </a:prstGeom>
              <a:noFill/>
            </p:spPr>
            <p:txBody>
              <a:bodyPr wrap="square" lIns="91428" tIns="45715" rIns="91428" bIns="45715" rtlCol="0">
                <a:spAutoFit/>
              </a:bodyPr>
              <a:lstStyle/>
              <a:p>
                <a:r>
                  <a:rPr lang="en-GB" sz="1000" dirty="0" smtClean="0">
                    <a:solidFill>
                      <a:srgbClr val="000000"/>
                    </a:solidFill>
                  </a:rPr>
                  <a:t>Agree</a:t>
                </a:r>
                <a:endParaRPr lang="en-GB" sz="1000" dirty="0">
                  <a:solidFill>
                    <a:srgbClr val="000000"/>
                  </a:solidFill>
                </a:endParaRPr>
              </a:p>
            </p:txBody>
          </p:sp>
        </p:grpSp>
      </p:grpSp>
      <p:sp>
        <p:nvSpPr>
          <p:cNvPr id="20" name="Title 1"/>
          <p:cNvSpPr>
            <a:spLocks noGrp="1"/>
          </p:cNvSpPr>
          <p:nvPr>
            <p:ph type="title"/>
          </p:nvPr>
        </p:nvSpPr>
        <p:spPr>
          <a:xfrm>
            <a:off x="715963" y="834750"/>
            <a:ext cx="9252000" cy="576263"/>
          </a:xfrm>
        </p:spPr>
        <p:txBody>
          <a:bodyPr/>
          <a:lstStyle/>
          <a:p>
            <a:r>
              <a:rPr lang="en-GB" dirty="0" smtClean="0"/>
              <a:t>Reasons for not using public transport</a:t>
            </a:r>
            <a:endParaRPr lang="en-GB" dirty="0"/>
          </a:p>
        </p:txBody>
      </p:sp>
      <p:sp>
        <p:nvSpPr>
          <p:cNvPr id="23" name="TextBox 22"/>
          <p:cNvSpPr txBox="1"/>
          <p:nvPr/>
        </p:nvSpPr>
        <p:spPr>
          <a:xfrm>
            <a:off x="2162189" y="3600606"/>
            <a:ext cx="1512168" cy="1092597"/>
          </a:xfrm>
          <a:prstGeom prst="rect">
            <a:avLst/>
          </a:prstGeom>
          <a:noFill/>
        </p:spPr>
        <p:txBody>
          <a:bodyPr wrap="square" lIns="91428" tIns="45715" rIns="91428" bIns="45715" rtlCol="0">
            <a:spAutoFit/>
          </a:bodyPr>
          <a:lstStyle/>
          <a:p>
            <a:pPr algn="ctr"/>
            <a:r>
              <a:rPr lang="en-GB" sz="1300" dirty="0" smtClean="0">
                <a:solidFill>
                  <a:srgbClr val="000000"/>
                </a:solidFill>
              </a:rPr>
              <a:t>54% agree that they </a:t>
            </a:r>
            <a:r>
              <a:rPr lang="en-GB" sz="1300" b="1" dirty="0" smtClean="0">
                <a:solidFill>
                  <a:srgbClr val="000000"/>
                </a:solidFill>
              </a:rPr>
              <a:t>would drive less if public transport was better</a:t>
            </a:r>
          </a:p>
        </p:txBody>
      </p:sp>
      <p:sp>
        <p:nvSpPr>
          <p:cNvPr id="25" name="Isosceles Triangle 24"/>
          <p:cNvSpPr/>
          <p:nvPr/>
        </p:nvSpPr>
        <p:spPr bwMode="auto">
          <a:xfrm>
            <a:off x="2585672" y="2891048"/>
            <a:ext cx="144000" cy="1440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6" name="TextBox 25"/>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auto">
          <a:xfrm>
            <a:off x="663800" y="2310785"/>
            <a:ext cx="5112568" cy="678552"/>
          </a:xfrm>
          <a:prstGeom prst="rect">
            <a:avLst/>
          </a:prstGeom>
          <a:solidFill>
            <a:schemeClr val="accent1">
              <a:lumMod val="60000"/>
              <a:lumOff val="40000"/>
              <a:alpha val="29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 name="Title 1"/>
          <p:cNvSpPr>
            <a:spLocks noGrp="1"/>
          </p:cNvSpPr>
          <p:nvPr>
            <p:ph type="title"/>
          </p:nvPr>
        </p:nvSpPr>
        <p:spPr>
          <a:xfrm>
            <a:off x="715963" y="834750"/>
            <a:ext cx="9252000" cy="576263"/>
          </a:xfrm>
        </p:spPr>
        <p:txBody>
          <a:bodyPr/>
          <a:lstStyle/>
          <a:p>
            <a:r>
              <a:rPr lang="en-GB" dirty="0" smtClean="0"/>
              <a:t>Motor vehicle usage</a:t>
            </a:r>
            <a:endParaRPr lang="en-GB" dirty="0"/>
          </a:p>
        </p:txBody>
      </p:sp>
      <p:graphicFrame>
        <p:nvGraphicFramePr>
          <p:cNvPr id="5" name="Chart 59"/>
          <p:cNvGraphicFramePr>
            <a:graphicFrameLocks/>
          </p:cNvGraphicFramePr>
          <p:nvPr/>
        </p:nvGraphicFramePr>
        <p:xfrm>
          <a:off x="-1124073" y="1628800"/>
          <a:ext cx="4793208" cy="4171964"/>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2931724" y="1920265"/>
            <a:ext cx="857256" cy="430887"/>
          </a:xfrm>
          <a:prstGeom prst="rect">
            <a:avLst/>
          </a:prstGeom>
        </p:spPr>
        <p:txBody>
          <a:bodyPr wrap="square">
            <a:spAutoFit/>
          </a:bodyPr>
          <a:lstStyle/>
          <a:p>
            <a:pPr algn="ctr"/>
            <a:r>
              <a:rPr lang="en-GB" dirty="0" smtClean="0"/>
              <a:t>No change</a:t>
            </a:r>
            <a:endParaRPr lang="en-GB" dirty="0"/>
          </a:p>
        </p:txBody>
      </p:sp>
      <p:sp>
        <p:nvSpPr>
          <p:cNvPr id="7" name="Rectangle 6"/>
          <p:cNvSpPr/>
          <p:nvPr/>
        </p:nvSpPr>
        <p:spPr>
          <a:xfrm>
            <a:off x="3116569" y="2505431"/>
            <a:ext cx="490840" cy="276999"/>
          </a:xfrm>
          <a:prstGeom prst="rect">
            <a:avLst/>
          </a:prstGeom>
        </p:spPr>
        <p:txBody>
          <a:bodyPr wrap="none">
            <a:spAutoFit/>
          </a:bodyPr>
          <a:lstStyle/>
          <a:p>
            <a:r>
              <a:rPr lang="en-GB" sz="1200" dirty="0" smtClean="0"/>
              <a:t>53%</a:t>
            </a:r>
            <a:endParaRPr lang="en-GB" sz="1200" dirty="0"/>
          </a:p>
        </p:txBody>
      </p:sp>
      <p:sp>
        <p:nvSpPr>
          <p:cNvPr id="8" name="Rectangle 7"/>
          <p:cNvSpPr/>
          <p:nvPr/>
        </p:nvSpPr>
        <p:spPr>
          <a:xfrm>
            <a:off x="3116569" y="3521329"/>
            <a:ext cx="490840" cy="276999"/>
          </a:xfrm>
          <a:prstGeom prst="rect">
            <a:avLst/>
          </a:prstGeom>
        </p:spPr>
        <p:txBody>
          <a:bodyPr wrap="none">
            <a:spAutoFit/>
          </a:bodyPr>
          <a:lstStyle/>
          <a:p>
            <a:r>
              <a:rPr lang="en-GB" sz="1200" dirty="0" smtClean="0"/>
              <a:t>57%</a:t>
            </a:r>
            <a:endParaRPr lang="en-GB" sz="1200" dirty="0"/>
          </a:p>
        </p:txBody>
      </p:sp>
      <p:sp>
        <p:nvSpPr>
          <p:cNvPr id="9" name="Rectangle 4"/>
          <p:cNvSpPr>
            <a:spLocks noChangeArrowheads="1"/>
          </p:cNvSpPr>
          <p:nvPr/>
        </p:nvSpPr>
        <p:spPr bwMode="auto">
          <a:xfrm>
            <a:off x="938151" y="6872124"/>
            <a:ext cx="7588333" cy="488046"/>
          </a:xfrm>
          <a:prstGeom prst="rect">
            <a:avLst/>
          </a:prstGeom>
          <a:noFill/>
          <a:ln w="9525">
            <a:noFill/>
            <a:miter lim="800000"/>
            <a:headEnd/>
            <a:tailEnd/>
          </a:ln>
        </p:spPr>
        <p:txBody>
          <a:bodyPr lIns="104287" tIns="52144" rIns="104287" bIns="52144"/>
          <a:lstStyle/>
          <a:p>
            <a:pPr eaLnBrk="0" hangingPunct="0">
              <a:spcBef>
                <a:spcPct val="70000"/>
              </a:spcBef>
              <a:tabLst>
                <a:tab pos="509588" algn="l"/>
              </a:tabLst>
              <a:defRPr/>
            </a:pPr>
            <a:r>
              <a:rPr lang="en-GB" sz="800" dirty="0" smtClean="0">
                <a:solidFill>
                  <a:schemeClr val="bg2"/>
                </a:solidFill>
              </a:rPr>
              <a:t>QBH3. Thinking about everything you use your vehicle for, do you feel more or less dependent on your vehicle compared to this time a year ago? Bases: All respondents (1714). QBH4. And overall, how  has your vehicle usage changed compared to this time a year ago? Bases: All respondents – 2016 (1714), 2015 (1555). QBH5. Which of the following reasons affected this? Bases: Those who use their motor vehicle less or never - 2016 (437), 2015 (339).</a:t>
            </a:r>
          </a:p>
          <a:p>
            <a:pPr eaLnBrk="0" hangingPunct="0">
              <a:spcBef>
                <a:spcPct val="70000"/>
              </a:spcBef>
              <a:tabLst>
                <a:tab pos="509588" algn="l"/>
              </a:tabLst>
              <a:defRPr/>
            </a:pPr>
            <a:endParaRPr lang="en-GB" sz="800" dirty="0">
              <a:solidFill>
                <a:schemeClr val="bg2"/>
              </a:solidFill>
            </a:endParaRPr>
          </a:p>
        </p:txBody>
      </p:sp>
      <p:sp>
        <p:nvSpPr>
          <p:cNvPr id="10" name="TextBox 9"/>
          <p:cNvSpPr txBox="1"/>
          <p:nvPr/>
        </p:nvSpPr>
        <p:spPr>
          <a:xfrm>
            <a:off x="659607" y="1524794"/>
            <a:ext cx="2826415" cy="276999"/>
          </a:xfrm>
          <a:prstGeom prst="rect">
            <a:avLst/>
          </a:prstGeom>
          <a:noFill/>
        </p:spPr>
        <p:txBody>
          <a:bodyPr wrap="none" rtlCol="0">
            <a:spAutoFit/>
          </a:bodyPr>
          <a:lstStyle/>
          <a:p>
            <a:r>
              <a:rPr lang="en-GB" sz="1200" b="1" dirty="0" smtClean="0">
                <a:solidFill>
                  <a:srgbClr val="000000"/>
                </a:solidFill>
              </a:rPr>
              <a:t>Car usage compared to a year ago...</a:t>
            </a:r>
            <a:endParaRPr lang="en-GB" sz="1200" b="1" dirty="0">
              <a:solidFill>
                <a:srgbClr val="000000"/>
              </a:solidFill>
            </a:endParaRPr>
          </a:p>
        </p:txBody>
      </p:sp>
      <p:sp>
        <p:nvSpPr>
          <p:cNvPr id="11" name="Rectangle 10"/>
          <p:cNvSpPr/>
          <p:nvPr/>
        </p:nvSpPr>
        <p:spPr>
          <a:xfrm>
            <a:off x="3116569" y="4563517"/>
            <a:ext cx="490840" cy="276999"/>
          </a:xfrm>
          <a:prstGeom prst="rect">
            <a:avLst/>
          </a:prstGeom>
        </p:spPr>
        <p:txBody>
          <a:bodyPr wrap="none">
            <a:spAutoFit/>
          </a:bodyPr>
          <a:lstStyle/>
          <a:p>
            <a:r>
              <a:rPr lang="en-GB" sz="1200" dirty="0" smtClean="0"/>
              <a:t>56%</a:t>
            </a:r>
            <a:endParaRPr lang="en-GB" sz="1200" dirty="0"/>
          </a:p>
        </p:txBody>
      </p:sp>
      <p:graphicFrame>
        <p:nvGraphicFramePr>
          <p:cNvPr id="12" name="Chart 58"/>
          <p:cNvGraphicFramePr>
            <a:graphicFrameLocks/>
          </p:cNvGraphicFramePr>
          <p:nvPr/>
        </p:nvGraphicFramePr>
        <p:xfrm>
          <a:off x="3472111" y="1995739"/>
          <a:ext cx="4752527" cy="4521990"/>
        </p:xfrm>
        <a:graphic>
          <a:graphicData uri="http://schemas.openxmlformats.org/drawingml/2006/chart">
            <c:chart xmlns:c="http://schemas.openxmlformats.org/drawingml/2006/chart" xmlns:r="http://schemas.openxmlformats.org/officeDocument/2006/relationships" r:id="rId3"/>
          </a:graphicData>
        </a:graphic>
      </p:graphicFrame>
      <p:cxnSp>
        <p:nvCxnSpPr>
          <p:cNvPr id="13" name="Shape 12"/>
          <p:cNvCxnSpPr>
            <a:stCxn id="24" idx="0"/>
            <a:endCxn id="14" idx="0"/>
          </p:cNvCxnSpPr>
          <p:nvPr/>
        </p:nvCxnSpPr>
        <p:spPr bwMode="auto">
          <a:xfrm rot="16200000" flipH="1">
            <a:off x="6238707" y="535354"/>
            <a:ext cx="72008" cy="3827847"/>
          </a:xfrm>
          <a:prstGeom prst="bentConnector3">
            <a:avLst>
              <a:gd name="adj1" fmla="val -317465"/>
            </a:avLst>
          </a:prstGeom>
          <a:noFill/>
          <a:ln w="19050" cap="flat" cmpd="sng" algn="ctr">
            <a:solidFill>
              <a:srgbClr val="FFC000"/>
            </a:solidFill>
            <a:prstDash val="dash"/>
            <a:round/>
            <a:headEnd type="none" w="med" len="med"/>
            <a:tailEnd type="triangle" w="lg" len="med"/>
          </a:ln>
          <a:effectLst/>
        </p:spPr>
      </p:cxnSp>
      <p:sp>
        <p:nvSpPr>
          <p:cNvPr id="14" name="Rectangle 13"/>
          <p:cNvSpPr/>
          <p:nvPr/>
        </p:nvSpPr>
        <p:spPr bwMode="auto">
          <a:xfrm flipH="1">
            <a:off x="5992391" y="2485281"/>
            <a:ext cx="4392488" cy="3309877"/>
          </a:xfrm>
          <a:prstGeom prst="rect">
            <a:avLst/>
          </a:prstGeom>
          <a:noFill/>
          <a:ln w="19050"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r>
              <a:rPr lang="en-GB" sz="1400" b="1" dirty="0" smtClean="0"/>
              <a:t>They use their motor vehicle less because...</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050" b="1" i="0" u="none" strike="noStrike" cap="none" normalizeH="0" baseline="0" dirty="0" smtClean="0">
              <a:ln>
                <a:noFill/>
              </a:ln>
              <a:effectLst/>
              <a:latin typeface="Arial" pitchFamily="34" charset="0"/>
            </a:endParaRPr>
          </a:p>
        </p:txBody>
      </p:sp>
      <p:graphicFrame>
        <p:nvGraphicFramePr>
          <p:cNvPr id="15" name="Chart 17"/>
          <p:cNvGraphicFramePr>
            <a:graphicFrameLocks/>
          </p:cNvGraphicFramePr>
          <p:nvPr/>
        </p:nvGraphicFramePr>
        <p:xfrm>
          <a:off x="6064399" y="2881465"/>
          <a:ext cx="3471487" cy="2698187"/>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p:cNvSpPr txBox="1"/>
          <p:nvPr/>
        </p:nvSpPr>
        <p:spPr>
          <a:xfrm>
            <a:off x="8923231" y="4272239"/>
            <a:ext cx="1312213" cy="430887"/>
          </a:xfrm>
          <a:prstGeom prst="rect">
            <a:avLst/>
          </a:prstGeom>
          <a:noFill/>
        </p:spPr>
        <p:txBody>
          <a:bodyPr wrap="square" rtlCol="0">
            <a:spAutoFit/>
          </a:bodyPr>
          <a:lstStyle/>
          <a:p>
            <a:r>
              <a:rPr lang="en-GB" dirty="0" smtClean="0">
                <a:solidFill>
                  <a:srgbClr val="000000"/>
                </a:solidFill>
              </a:rPr>
              <a:t>#2 reason in 2015: </a:t>
            </a:r>
            <a:r>
              <a:rPr lang="en-GB" b="1" dirty="0" smtClean="0">
                <a:solidFill>
                  <a:srgbClr val="000000"/>
                </a:solidFill>
              </a:rPr>
              <a:t>19%</a:t>
            </a:r>
            <a:endParaRPr lang="en-GB" b="1" dirty="0">
              <a:solidFill>
                <a:srgbClr val="000000"/>
              </a:solidFill>
            </a:endParaRPr>
          </a:p>
        </p:txBody>
      </p:sp>
      <p:sp>
        <p:nvSpPr>
          <p:cNvPr id="17" name="TextBox 16"/>
          <p:cNvSpPr txBox="1"/>
          <p:nvPr/>
        </p:nvSpPr>
        <p:spPr>
          <a:xfrm>
            <a:off x="9414774" y="3340621"/>
            <a:ext cx="1024181" cy="430887"/>
          </a:xfrm>
          <a:prstGeom prst="rect">
            <a:avLst/>
          </a:prstGeom>
          <a:noFill/>
        </p:spPr>
        <p:txBody>
          <a:bodyPr wrap="square" rtlCol="0">
            <a:spAutoFit/>
          </a:bodyPr>
          <a:lstStyle/>
          <a:p>
            <a:r>
              <a:rPr lang="en-GB" dirty="0" smtClean="0">
                <a:solidFill>
                  <a:srgbClr val="000000"/>
                </a:solidFill>
              </a:rPr>
              <a:t>#1 reason in 2015: </a:t>
            </a:r>
            <a:r>
              <a:rPr lang="en-GB" b="1" dirty="0" smtClean="0">
                <a:solidFill>
                  <a:srgbClr val="000000"/>
                </a:solidFill>
              </a:rPr>
              <a:t>24%</a:t>
            </a:r>
            <a:endParaRPr lang="en-GB" b="1" dirty="0">
              <a:solidFill>
                <a:srgbClr val="000000"/>
              </a:solidFill>
            </a:endParaRPr>
          </a:p>
        </p:txBody>
      </p:sp>
      <p:sp>
        <p:nvSpPr>
          <p:cNvPr id="18" name="TextBox 17"/>
          <p:cNvSpPr txBox="1"/>
          <p:nvPr/>
        </p:nvSpPr>
        <p:spPr>
          <a:xfrm>
            <a:off x="8836928" y="4852517"/>
            <a:ext cx="1312213" cy="430887"/>
          </a:xfrm>
          <a:prstGeom prst="rect">
            <a:avLst/>
          </a:prstGeom>
          <a:noFill/>
        </p:spPr>
        <p:txBody>
          <a:bodyPr wrap="square" rtlCol="0">
            <a:spAutoFit/>
          </a:bodyPr>
          <a:lstStyle/>
          <a:p>
            <a:r>
              <a:rPr lang="en-GB" dirty="0" smtClean="0">
                <a:solidFill>
                  <a:srgbClr val="000000"/>
                </a:solidFill>
              </a:rPr>
              <a:t>#3 reason in 2015: </a:t>
            </a:r>
            <a:r>
              <a:rPr lang="en-GB" b="1" dirty="0" smtClean="0">
                <a:solidFill>
                  <a:srgbClr val="000000"/>
                </a:solidFill>
              </a:rPr>
              <a:t>18%</a:t>
            </a:r>
            <a:endParaRPr lang="en-GB" b="1" dirty="0">
              <a:solidFill>
                <a:srgbClr val="000000"/>
              </a:solidFill>
            </a:endParaRPr>
          </a:p>
        </p:txBody>
      </p:sp>
      <p:cxnSp>
        <p:nvCxnSpPr>
          <p:cNvPr id="19" name="Straight Arrow Connector 18"/>
          <p:cNvCxnSpPr/>
          <p:nvPr/>
        </p:nvCxnSpPr>
        <p:spPr bwMode="auto">
          <a:xfrm flipH="1">
            <a:off x="9232751" y="3479606"/>
            <a:ext cx="234000" cy="0"/>
          </a:xfrm>
          <a:prstGeom prst="straightConnector1">
            <a:avLst/>
          </a:prstGeom>
          <a:solidFill>
            <a:schemeClr val="accent1"/>
          </a:solidFill>
          <a:ln w="9525" cap="flat" cmpd="sng" algn="ctr">
            <a:solidFill>
              <a:schemeClr val="tx1">
                <a:lumMod val="50000"/>
                <a:lumOff val="50000"/>
              </a:schemeClr>
            </a:solidFill>
            <a:prstDash val="solid"/>
            <a:round/>
            <a:headEnd type="none" w="med" len="med"/>
            <a:tailEnd type="triangle"/>
          </a:ln>
          <a:effectLst/>
        </p:spPr>
      </p:cxnSp>
      <p:cxnSp>
        <p:nvCxnSpPr>
          <p:cNvPr id="20" name="Straight Arrow Connector 19"/>
          <p:cNvCxnSpPr/>
          <p:nvPr/>
        </p:nvCxnSpPr>
        <p:spPr bwMode="auto">
          <a:xfrm flipH="1">
            <a:off x="8726035" y="4394310"/>
            <a:ext cx="234000" cy="0"/>
          </a:xfrm>
          <a:prstGeom prst="straightConnector1">
            <a:avLst/>
          </a:prstGeom>
          <a:solidFill>
            <a:schemeClr val="accent1"/>
          </a:solidFill>
          <a:ln w="9525" cap="flat" cmpd="sng" algn="ctr">
            <a:solidFill>
              <a:schemeClr val="tx1">
                <a:lumMod val="50000"/>
                <a:lumOff val="50000"/>
              </a:schemeClr>
            </a:solidFill>
            <a:prstDash val="solid"/>
            <a:round/>
            <a:headEnd type="none" w="med" len="med"/>
            <a:tailEnd type="triangle"/>
          </a:ln>
          <a:effectLst/>
        </p:spPr>
      </p:cxnSp>
      <p:cxnSp>
        <p:nvCxnSpPr>
          <p:cNvPr id="21" name="Straight Arrow Connector 20"/>
          <p:cNvCxnSpPr/>
          <p:nvPr/>
        </p:nvCxnSpPr>
        <p:spPr bwMode="auto">
          <a:xfrm flipH="1">
            <a:off x="8652745" y="4974228"/>
            <a:ext cx="234000" cy="0"/>
          </a:xfrm>
          <a:prstGeom prst="straightConnector1">
            <a:avLst/>
          </a:prstGeom>
          <a:solidFill>
            <a:schemeClr val="accent1"/>
          </a:solidFill>
          <a:ln w="9525" cap="flat" cmpd="sng" algn="ctr">
            <a:solidFill>
              <a:schemeClr val="tx1">
                <a:lumMod val="50000"/>
                <a:lumOff val="50000"/>
              </a:schemeClr>
            </a:solidFill>
            <a:prstDash val="solid"/>
            <a:round/>
            <a:headEnd type="none" w="med" len="med"/>
            <a:tailEnd type="triangle"/>
          </a:ln>
          <a:effectLst/>
        </p:spPr>
      </p:cxnSp>
      <p:cxnSp>
        <p:nvCxnSpPr>
          <p:cNvPr id="23" name="Straight Connector 131"/>
          <p:cNvCxnSpPr>
            <a:cxnSpLocks noChangeShapeType="1"/>
          </p:cNvCxnSpPr>
          <p:nvPr/>
        </p:nvCxnSpPr>
        <p:spPr bwMode="auto">
          <a:xfrm rot="5400000">
            <a:off x="1527559" y="3742580"/>
            <a:ext cx="2952000" cy="794"/>
          </a:xfrm>
          <a:prstGeom prst="line">
            <a:avLst/>
          </a:prstGeom>
          <a:noFill/>
          <a:ln w="9525" algn="ctr">
            <a:solidFill>
              <a:schemeClr val="tx1"/>
            </a:solidFill>
            <a:round/>
            <a:headEnd/>
            <a:tailEnd/>
          </a:ln>
        </p:spPr>
      </p:cxnSp>
      <p:sp>
        <p:nvSpPr>
          <p:cNvPr id="24" name="Oval 23"/>
          <p:cNvSpPr/>
          <p:nvPr/>
        </p:nvSpPr>
        <p:spPr bwMode="auto">
          <a:xfrm>
            <a:off x="3737297" y="2413273"/>
            <a:ext cx="1246982" cy="432048"/>
          </a:xfrm>
          <a:prstGeom prst="ellipse">
            <a:avLst/>
          </a:prstGeom>
          <a:noFill/>
          <a:ln w="19050"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1200" smtClean="0"/>
          </a:p>
        </p:txBody>
      </p:sp>
      <p:cxnSp>
        <p:nvCxnSpPr>
          <p:cNvPr id="25" name="Straight Connector 131"/>
          <p:cNvCxnSpPr>
            <a:cxnSpLocks noChangeShapeType="1"/>
          </p:cNvCxnSpPr>
          <p:nvPr/>
        </p:nvCxnSpPr>
        <p:spPr bwMode="auto">
          <a:xfrm rot="5400000">
            <a:off x="2213248" y="3743374"/>
            <a:ext cx="2952000" cy="794"/>
          </a:xfrm>
          <a:prstGeom prst="line">
            <a:avLst/>
          </a:prstGeom>
          <a:noFill/>
          <a:ln w="9525" algn="ctr">
            <a:solidFill>
              <a:schemeClr val="tx1"/>
            </a:solidFill>
            <a:round/>
            <a:headEnd/>
            <a:tailEnd/>
          </a:ln>
        </p:spPr>
      </p:cxnSp>
      <p:grpSp>
        <p:nvGrpSpPr>
          <p:cNvPr id="2" name="Group 31"/>
          <p:cNvGrpSpPr/>
          <p:nvPr/>
        </p:nvGrpSpPr>
        <p:grpSpPr>
          <a:xfrm>
            <a:off x="1195387" y="5295900"/>
            <a:ext cx="1795463" cy="505599"/>
            <a:chOff x="1338262" y="6048375"/>
            <a:chExt cx="1795463" cy="505599"/>
          </a:xfrm>
        </p:grpSpPr>
        <p:sp>
          <p:nvSpPr>
            <p:cNvPr id="28" name="TextBox 27"/>
            <p:cNvSpPr txBox="1"/>
            <p:nvPr/>
          </p:nvSpPr>
          <p:spPr>
            <a:xfrm>
              <a:off x="1338262" y="6048375"/>
              <a:ext cx="1737976" cy="276999"/>
            </a:xfrm>
            <a:prstGeom prst="rect">
              <a:avLst/>
            </a:prstGeom>
            <a:noFill/>
          </p:spPr>
          <p:txBody>
            <a:bodyPr wrap="none" rtlCol="0">
              <a:spAutoFit/>
            </a:bodyPr>
            <a:lstStyle/>
            <a:p>
              <a:r>
                <a:rPr lang="en-US" sz="1200" dirty="0" smtClean="0">
                  <a:solidFill>
                    <a:srgbClr val="000000"/>
                  </a:solidFill>
                </a:rPr>
                <a:t>Use it a little more now</a:t>
              </a:r>
            </a:p>
          </p:txBody>
        </p:sp>
        <p:sp>
          <p:nvSpPr>
            <p:cNvPr id="29" name="TextBox 28"/>
            <p:cNvSpPr txBox="1"/>
            <p:nvPr/>
          </p:nvSpPr>
          <p:spPr>
            <a:xfrm>
              <a:off x="1448869" y="6276975"/>
              <a:ext cx="1627369" cy="276999"/>
            </a:xfrm>
            <a:prstGeom prst="rect">
              <a:avLst/>
            </a:prstGeom>
            <a:noFill/>
          </p:spPr>
          <p:txBody>
            <a:bodyPr wrap="none" rtlCol="0">
              <a:spAutoFit/>
            </a:bodyPr>
            <a:lstStyle/>
            <a:p>
              <a:r>
                <a:rPr lang="en-US" sz="1200" dirty="0" smtClean="0">
                  <a:solidFill>
                    <a:srgbClr val="000000"/>
                  </a:solidFill>
                </a:rPr>
                <a:t>Use it a lot more now</a:t>
              </a:r>
            </a:p>
          </p:txBody>
        </p:sp>
        <p:sp>
          <p:nvSpPr>
            <p:cNvPr id="30" name="Rectangle 29"/>
            <p:cNvSpPr/>
            <p:nvPr/>
          </p:nvSpPr>
          <p:spPr>
            <a:xfrm>
              <a:off x="3038475" y="6369754"/>
              <a:ext cx="95250" cy="91440"/>
            </a:xfrm>
            <a:prstGeom prst="rect">
              <a:avLst/>
            </a:prstGeom>
            <a:solidFill>
              <a:srgbClr val="424E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solidFill>
                  <a:srgbClr val="000000"/>
                </a:solidFill>
                <a:latin typeface="Arial" pitchFamily="34" charset="0"/>
                <a:cs typeface="Arial" pitchFamily="34" charset="0"/>
              </a:endParaRPr>
            </a:p>
          </p:txBody>
        </p:sp>
        <p:sp>
          <p:nvSpPr>
            <p:cNvPr id="31" name="Rectangle 30"/>
            <p:cNvSpPr/>
            <p:nvPr/>
          </p:nvSpPr>
          <p:spPr>
            <a:xfrm>
              <a:off x="3038475" y="6141154"/>
              <a:ext cx="95250" cy="91440"/>
            </a:xfrm>
            <a:prstGeom prst="rect">
              <a:avLst/>
            </a:prstGeom>
            <a:solidFill>
              <a:srgbClr val="92A3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solidFill>
                  <a:srgbClr val="000000"/>
                </a:solidFill>
                <a:latin typeface="Arial" pitchFamily="34" charset="0"/>
                <a:cs typeface="Arial" pitchFamily="34" charset="0"/>
              </a:endParaRPr>
            </a:p>
          </p:txBody>
        </p:sp>
      </p:grpSp>
      <p:sp>
        <p:nvSpPr>
          <p:cNvPr id="34" name="TextBox 33"/>
          <p:cNvSpPr txBox="1"/>
          <p:nvPr/>
        </p:nvSpPr>
        <p:spPr>
          <a:xfrm>
            <a:off x="740979" y="2412125"/>
            <a:ext cx="870751" cy="461665"/>
          </a:xfrm>
          <a:prstGeom prst="rect">
            <a:avLst/>
          </a:prstGeom>
          <a:noFill/>
        </p:spPr>
        <p:txBody>
          <a:bodyPr wrap="none" rtlCol="0">
            <a:spAutoFit/>
          </a:bodyPr>
          <a:lstStyle/>
          <a:p>
            <a:r>
              <a:rPr lang="en-GB" sz="2400" b="1" dirty="0" smtClean="0">
                <a:solidFill>
                  <a:srgbClr val="000000"/>
                </a:solidFill>
              </a:rPr>
              <a:t>2016</a:t>
            </a:r>
          </a:p>
        </p:txBody>
      </p:sp>
      <p:sp>
        <p:nvSpPr>
          <p:cNvPr id="36" name="TextBox 35"/>
          <p:cNvSpPr txBox="1"/>
          <p:nvPr/>
        </p:nvSpPr>
        <p:spPr>
          <a:xfrm>
            <a:off x="740979" y="3368565"/>
            <a:ext cx="870751" cy="461665"/>
          </a:xfrm>
          <a:prstGeom prst="rect">
            <a:avLst/>
          </a:prstGeom>
          <a:noFill/>
        </p:spPr>
        <p:txBody>
          <a:bodyPr wrap="none" rtlCol="0">
            <a:spAutoFit/>
          </a:bodyPr>
          <a:lstStyle/>
          <a:p>
            <a:r>
              <a:rPr lang="en-GB" sz="2400" b="1" dirty="0" smtClean="0">
                <a:solidFill>
                  <a:srgbClr val="000000"/>
                </a:solidFill>
              </a:rPr>
              <a:t>2015</a:t>
            </a:r>
          </a:p>
        </p:txBody>
      </p:sp>
      <p:sp>
        <p:nvSpPr>
          <p:cNvPr id="37" name="TextBox 36"/>
          <p:cNvSpPr txBox="1"/>
          <p:nvPr/>
        </p:nvSpPr>
        <p:spPr>
          <a:xfrm>
            <a:off x="740979" y="4403839"/>
            <a:ext cx="870751" cy="461665"/>
          </a:xfrm>
          <a:prstGeom prst="rect">
            <a:avLst/>
          </a:prstGeom>
          <a:noFill/>
        </p:spPr>
        <p:txBody>
          <a:bodyPr wrap="none" rtlCol="0">
            <a:spAutoFit/>
          </a:bodyPr>
          <a:lstStyle/>
          <a:p>
            <a:r>
              <a:rPr lang="en-GB" sz="2400" b="1" dirty="0" smtClean="0">
                <a:solidFill>
                  <a:srgbClr val="000000"/>
                </a:solidFill>
              </a:rPr>
              <a:t>2014</a:t>
            </a:r>
          </a:p>
        </p:txBody>
      </p:sp>
      <p:sp>
        <p:nvSpPr>
          <p:cNvPr id="40" name="TextBox 39"/>
          <p:cNvSpPr txBox="1"/>
          <p:nvPr/>
        </p:nvSpPr>
        <p:spPr>
          <a:xfrm>
            <a:off x="8576319" y="5552203"/>
            <a:ext cx="1901805" cy="246221"/>
          </a:xfrm>
          <a:prstGeom prst="rect">
            <a:avLst/>
          </a:prstGeom>
          <a:noFill/>
        </p:spPr>
        <p:txBody>
          <a:bodyPr wrap="square" rtlCol="0">
            <a:spAutoFit/>
          </a:bodyPr>
          <a:lstStyle/>
          <a:p>
            <a:r>
              <a:rPr lang="en-GB" sz="1000" dirty="0" smtClean="0">
                <a:solidFill>
                  <a:srgbClr val="4D4D4D"/>
                </a:solidFill>
              </a:rPr>
              <a:t>Statements above 10% shown</a:t>
            </a:r>
          </a:p>
        </p:txBody>
      </p:sp>
      <p:sp>
        <p:nvSpPr>
          <p:cNvPr id="42" name="Isosceles Triangle 41"/>
          <p:cNvSpPr/>
          <p:nvPr/>
        </p:nvSpPr>
        <p:spPr bwMode="auto">
          <a:xfrm flipV="1">
            <a:off x="1876950" y="2547997"/>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4" name="Isosceles Triangle 43"/>
          <p:cNvSpPr/>
          <p:nvPr/>
        </p:nvSpPr>
        <p:spPr bwMode="auto">
          <a:xfrm flipV="1">
            <a:off x="3256131" y="2759773"/>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1" name="TextBox 40"/>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38" name="TextBox 37"/>
          <p:cNvSpPr txBox="1"/>
          <p:nvPr/>
        </p:nvSpPr>
        <p:spPr>
          <a:xfrm>
            <a:off x="1004339" y="6205928"/>
            <a:ext cx="7120860" cy="523220"/>
          </a:xfrm>
          <a:prstGeom prst="rect">
            <a:avLst/>
          </a:prstGeom>
          <a:noFill/>
        </p:spPr>
        <p:txBody>
          <a:bodyPr wrap="none" rtlCol="0">
            <a:spAutoFit/>
          </a:bodyPr>
          <a:lstStyle/>
          <a:p>
            <a:r>
              <a:rPr lang="en-GB" sz="1400" b="1" dirty="0" smtClean="0">
                <a:solidFill>
                  <a:srgbClr val="B24340"/>
                </a:solidFill>
              </a:rPr>
              <a:t>14% </a:t>
            </a:r>
            <a:r>
              <a:rPr lang="en-GB" sz="1400" dirty="0" smtClean="0">
                <a:solidFill>
                  <a:srgbClr val="B24340"/>
                </a:solidFill>
              </a:rPr>
              <a:t>feel that they are </a:t>
            </a:r>
            <a:r>
              <a:rPr lang="en-GB" sz="1400" b="1" dirty="0" smtClean="0">
                <a:solidFill>
                  <a:srgbClr val="B24340"/>
                </a:solidFill>
              </a:rPr>
              <a:t>less dependant on their vehicle compared to 12 months ago</a:t>
            </a:r>
            <a:r>
              <a:rPr lang="en-GB" sz="1400" dirty="0" smtClean="0">
                <a:solidFill>
                  <a:srgbClr val="B24340"/>
                </a:solidFill>
              </a:rPr>
              <a:t>.</a:t>
            </a:r>
          </a:p>
          <a:p>
            <a:r>
              <a:rPr lang="en-GB" sz="1400" dirty="0" smtClean="0">
                <a:solidFill>
                  <a:srgbClr val="B24340"/>
                </a:solidFill>
              </a:rPr>
              <a:t>This is a significant increase since 2015 (9%)</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we’ll cover.</a:t>
            </a:r>
            <a:endParaRPr lang="en-GB" dirty="0"/>
          </a:p>
        </p:txBody>
      </p:sp>
      <p:sp>
        <p:nvSpPr>
          <p:cNvPr id="4" name="Content Placeholder 3"/>
          <p:cNvSpPr>
            <a:spLocks noGrp="1"/>
          </p:cNvSpPr>
          <p:nvPr>
            <p:ph sz="quarter" idx="12"/>
          </p:nvPr>
        </p:nvSpPr>
        <p:spPr>
          <a:xfrm>
            <a:off x="2285870" y="4177876"/>
            <a:ext cx="1404000" cy="805604"/>
          </a:xfrm>
        </p:spPr>
        <p:txBody>
          <a:bodyPr/>
          <a:lstStyle/>
          <a:p>
            <a:r>
              <a:rPr lang="en-GB" dirty="0" smtClean="0"/>
              <a:t>What’s on motorists’ minds</a:t>
            </a:r>
          </a:p>
        </p:txBody>
      </p:sp>
      <p:sp>
        <p:nvSpPr>
          <p:cNvPr id="5" name="Content Placeholder 4"/>
          <p:cNvSpPr>
            <a:spLocks noGrp="1"/>
          </p:cNvSpPr>
          <p:nvPr>
            <p:ph sz="quarter" idx="13"/>
          </p:nvPr>
        </p:nvSpPr>
        <p:spPr>
          <a:xfrm>
            <a:off x="715962" y="4177876"/>
            <a:ext cx="1404000" cy="805604"/>
          </a:xfrm>
        </p:spPr>
        <p:txBody>
          <a:bodyPr/>
          <a:lstStyle/>
          <a:p>
            <a:r>
              <a:rPr lang="en-GB" dirty="0" smtClean="0"/>
              <a:t>Introduction</a:t>
            </a:r>
          </a:p>
          <a:p>
            <a:endParaRPr lang="en-GB" dirty="0"/>
          </a:p>
        </p:txBody>
      </p:sp>
      <p:sp>
        <p:nvSpPr>
          <p:cNvPr id="6" name="Content Placeholder 5"/>
          <p:cNvSpPr>
            <a:spLocks noGrp="1"/>
          </p:cNvSpPr>
          <p:nvPr>
            <p:ph sz="quarter" idx="14"/>
          </p:nvPr>
        </p:nvSpPr>
        <p:spPr>
          <a:xfrm>
            <a:off x="3855778" y="4177876"/>
            <a:ext cx="1404000" cy="805604"/>
          </a:xfrm>
        </p:spPr>
        <p:txBody>
          <a:bodyPr/>
          <a:lstStyle/>
          <a:p>
            <a:r>
              <a:rPr lang="en-GB" dirty="0" smtClean="0"/>
              <a:t>Car and the environment</a:t>
            </a:r>
            <a:endParaRPr lang="en-GB" dirty="0"/>
          </a:p>
        </p:txBody>
      </p:sp>
      <p:sp>
        <p:nvSpPr>
          <p:cNvPr id="7" name="Content Placeholder 6"/>
          <p:cNvSpPr>
            <a:spLocks noGrp="1"/>
          </p:cNvSpPr>
          <p:nvPr>
            <p:ph sz="quarter" idx="15"/>
          </p:nvPr>
        </p:nvSpPr>
        <p:spPr>
          <a:xfrm>
            <a:off x="5425686" y="4177876"/>
            <a:ext cx="1404000" cy="805604"/>
          </a:xfrm>
        </p:spPr>
        <p:txBody>
          <a:bodyPr/>
          <a:lstStyle/>
          <a:p>
            <a:r>
              <a:rPr lang="en-GB" dirty="0" smtClean="0"/>
              <a:t>Cars of the future</a:t>
            </a:r>
            <a:endParaRPr lang="en-GB" dirty="0"/>
          </a:p>
        </p:txBody>
      </p:sp>
      <p:sp>
        <p:nvSpPr>
          <p:cNvPr id="8" name="Content Placeholder 7"/>
          <p:cNvSpPr>
            <a:spLocks noGrp="1"/>
          </p:cNvSpPr>
          <p:nvPr>
            <p:ph sz="quarter" idx="16"/>
          </p:nvPr>
        </p:nvSpPr>
        <p:spPr>
          <a:xfrm>
            <a:off x="6995594" y="4177876"/>
            <a:ext cx="1404000" cy="805604"/>
          </a:xfrm>
        </p:spPr>
        <p:txBody>
          <a:bodyPr/>
          <a:lstStyle/>
          <a:p>
            <a:r>
              <a:rPr lang="en-GB" dirty="0" smtClean="0"/>
              <a:t>Motorways and major roads: A focus on major incidents</a:t>
            </a:r>
          </a:p>
        </p:txBody>
      </p:sp>
      <p:sp>
        <p:nvSpPr>
          <p:cNvPr id="9" name="Content Placeholder 8"/>
          <p:cNvSpPr>
            <a:spLocks noGrp="1"/>
          </p:cNvSpPr>
          <p:nvPr>
            <p:ph sz="quarter" idx="17"/>
          </p:nvPr>
        </p:nvSpPr>
        <p:spPr>
          <a:xfrm>
            <a:off x="8565500" y="4177876"/>
            <a:ext cx="1404000" cy="805604"/>
          </a:xfrm>
        </p:spPr>
        <p:txBody>
          <a:bodyPr/>
          <a:lstStyle/>
          <a:p>
            <a:r>
              <a:rPr lang="en-GB" dirty="0" smtClean="0"/>
              <a:t>Safety and rules</a:t>
            </a:r>
            <a:endParaRPr lang="en-GB" dirty="0"/>
          </a:p>
        </p:txBody>
      </p:sp>
      <p:sp>
        <p:nvSpPr>
          <p:cNvPr id="10" name="Text Placeholder 9"/>
          <p:cNvSpPr>
            <a:spLocks noGrp="1"/>
          </p:cNvSpPr>
          <p:nvPr>
            <p:ph type="body" sz="quarter" idx="18"/>
          </p:nvPr>
        </p:nvSpPr>
        <p:spPr/>
        <p:txBody>
          <a:bodyPr/>
          <a:lstStyle/>
          <a:p>
            <a:r>
              <a:rPr lang="en-GB" dirty="0" smtClean="0"/>
              <a:t>1</a:t>
            </a:r>
            <a:endParaRPr lang="en-GB" dirty="0"/>
          </a:p>
        </p:txBody>
      </p:sp>
      <p:sp>
        <p:nvSpPr>
          <p:cNvPr id="11" name="Text Placeholder 10"/>
          <p:cNvSpPr>
            <a:spLocks noGrp="1"/>
          </p:cNvSpPr>
          <p:nvPr>
            <p:ph type="body" sz="quarter" idx="19"/>
          </p:nvPr>
        </p:nvSpPr>
        <p:spPr/>
        <p:txBody>
          <a:bodyPr/>
          <a:lstStyle/>
          <a:p>
            <a:r>
              <a:rPr lang="en-GB" dirty="0" smtClean="0"/>
              <a:t>2</a:t>
            </a:r>
            <a:endParaRPr lang="en-GB" dirty="0"/>
          </a:p>
        </p:txBody>
      </p:sp>
      <p:sp>
        <p:nvSpPr>
          <p:cNvPr id="12" name="Text Placeholder 11"/>
          <p:cNvSpPr>
            <a:spLocks noGrp="1"/>
          </p:cNvSpPr>
          <p:nvPr>
            <p:ph type="body" sz="quarter" idx="20"/>
          </p:nvPr>
        </p:nvSpPr>
        <p:spPr>
          <a:solidFill>
            <a:schemeClr val="tx2">
              <a:lumMod val="75000"/>
            </a:schemeClr>
          </a:solidFill>
          <a:ln w="9525" cap="flat" cmpd="sng" algn="ctr">
            <a:noFill/>
            <a:prstDash val="solid"/>
          </a:ln>
          <a:effectLst/>
        </p:spPr>
        <p:txBody>
          <a:bodyPr vert="horz" lIns="0" tIns="0" rIns="0" bIns="0" rtlCol="0" anchor="ctr">
            <a:noAutofit/>
          </a:bodyPr>
          <a:lstStyle/>
          <a:p>
            <a:r>
              <a:rPr lang="en-GB" dirty="0"/>
              <a:t>3</a:t>
            </a:r>
          </a:p>
        </p:txBody>
      </p:sp>
      <p:sp>
        <p:nvSpPr>
          <p:cNvPr id="13" name="Text Placeholder 12"/>
          <p:cNvSpPr>
            <a:spLocks noGrp="1"/>
          </p:cNvSpPr>
          <p:nvPr>
            <p:ph type="body" sz="quarter" idx="21"/>
          </p:nvPr>
        </p:nvSpPr>
        <p:spPr>
          <a:solidFill>
            <a:schemeClr val="accent4"/>
          </a:solidFill>
          <a:ln w="9525" cap="flat" cmpd="sng" algn="ctr">
            <a:noFill/>
            <a:prstDash val="solid"/>
          </a:ln>
          <a:effectLst/>
        </p:spPr>
        <p:txBody>
          <a:bodyPr vert="horz" lIns="0" tIns="0" rIns="0" bIns="0" rtlCol="0" anchor="ctr">
            <a:noAutofit/>
          </a:bodyPr>
          <a:lstStyle/>
          <a:p>
            <a:r>
              <a:rPr lang="en-GB" dirty="0"/>
              <a:t>4</a:t>
            </a:r>
          </a:p>
        </p:txBody>
      </p:sp>
      <p:sp>
        <p:nvSpPr>
          <p:cNvPr id="14" name="Text Placeholder 13"/>
          <p:cNvSpPr>
            <a:spLocks noGrp="1"/>
          </p:cNvSpPr>
          <p:nvPr>
            <p:ph type="body" sz="quarter" idx="22"/>
          </p:nvPr>
        </p:nvSpPr>
        <p:spPr/>
        <p:txBody>
          <a:bodyPr/>
          <a:lstStyle/>
          <a:p>
            <a:r>
              <a:rPr lang="en-GB" dirty="0" smtClean="0"/>
              <a:t>5</a:t>
            </a:r>
            <a:endParaRPr lang="en-GB" dirty="0"/>
          </a:p>
        </p:txBody>
      </p:sp>
      <p:sp>
        <p:nvSpPr>
          <p:cNvPr id="15" name="Text Placeholder 14"/>
          <p:cNvSpPr>
            <a:spLocks noGrp="1"/>
          </p:cNvSpPr>
          <p:nvPr>
            <p:ph type="body" sz="quarter" idx="23"/>
          </p:nvPr>
        </p:nvSpPr>
        <p:spPr/>
        <p:txBody>
          <a:bodyPr/>
          <a:lstStyle/>
          <a:p>
            <a:r>
              <a:rPr lang="en-GB" dirty="0" smtClean="0"/>
              <a:t>6</a:t>
            </a:r>
            <a:endParaRPr lang="en-GB" dirty="0"/>
          </a:p>
        </p:txBody>
      </p:sp>
      <p:sp>
        <p:nvSpPr>
          <p:cNvPr id="16" name="Content Placeholder 3"/>
          <p:cNvSpPr txBox="1">
            <a:spLocks/>
          </p:cNvSpPr>
          <p:nvPr/>
        </p:nvSpPr>
        <p:spPr>
          <a:xfrm>
            <a:off x="2285870" y="6156496"/>
            <a:ext cx="1404000" cy="516044"/>
          </a:xfrm>
          <a:prstGeom prst="rect">
            <a:avLst/>
          </a:prstGeom>
        </p:spPr>
        <p:txBody>
          <a:bodyPr vert="horz" lIns="0" tIns="0" rIns="72000" bIns="36000" rtlCol="0">
            <a:noAutofit/>
          </a:body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lang="en-GB" sz="1200" dirty="0" smtClean="0">
                <a:solidFill>
                  <a:srgbClr val="292929"/>
                </a:solidFill>
                <a:latin typeface="Arial"/>
                <a:ea typeface="+mn-ea"/>
                <a:cs typeface="Arial"/>
              </a:rPr>
              <a:t>Hand-held mobile </a:t>
            </a:r>
            <a:r>
              <a:rPr kumimoji="0" lang="en-GB" sz="1200" b="0" i="0" u="none" strike="noStrike" kern="1200" cap="none" spc="0" normalizeH="0" baseline="0" noProof="0" dirty="0" smtClean="0">
                <a:ln>
                  <a:noFill/>
                </a:ln>
                <a:solidFill>
                  <a:srgbClr val="292929"/>
                </a:solidFill>
                <a:effectLst/>
                <a:uLnTx/>
                <a:uFillTx/>
                <a:latin typeface="Arial"/>
                <a:ea typeface="+mn-ea"/>
                <a:cs typeface="Arial"/>
              </a:rPr>
              <a:t>phone usage on the roads</a:t>
            </a:r>
            <a:endParaRPr kumimoji="0" lang="en-GB" sz="1200" b="0" i="0" u="none" strike="noStrike" kern="1200" cap="none" spc="0" normalizeH="0" baseline="0" noProof="0" dirty="0">
              <a:ln>
                <a:noFill/>
              </a:ln>
              <a:solidFill>
                <a:srgbClr val="292929"/>
              </a:solidFill>
              <a:effectLst/>
              <a:uLnTx/>
              <a:uFillTx/>
              <a:latin typeface="Arial"/>
              <a:ea typeface="+mn-ea"/>
              <a:cs typeface="Arial"/>
            </a:endParaRPr>
          </a:p>
        </p:txBody>
      </p:sp>
      <p:sp>
        <p:nvSpPr>
          <p:cNvPr id="17" name="Content Placeholder 4"/>
          <p:cNvSpPr txBox="1">
            <a:spLocks/>
          </p:cNvSpPr>
          <p:nvPr/>
        </p:nvSpPr>
        <p:spPr>
          <a:xfrm>
            <a:off x="715962" y="6156496"/>
            <a:ext cx="1404000" cy="516044"/>
          </a:xfrm>
          <a:prstGeom prst="rect">
            <a:avLst/>
          </a:prstGeom>
        </p:spPr>
        <p:txBody>
          <a:bodyPr vert="horz" lIns="0" tIns="0" rIns="72000" bIns="36000" rtlCol="0">
            <a:noAutofit/>
          </a:body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kumimoji="0" lang="en-GB" sz="1200" b="0" i="0" u="none" strike="noStrike" kern="1200" cap="none" spc="0" normalizeH="0" baseline="0" noProof="0" smtClean="0">
                <a:ln>
                  <a:noFill/>
                </a:ln>
                <a:solidFill>
                  <a:srgbClr val="292929"/>
                </a:solidFill>
                <a:effectLst/>
                <a:uLnTx/>
                <a:uFillTx/>
                <a:latin typeface="Arial"/>
                <a:ea typeface="+mn-ea"/>
                <a:cs typeface="Arial"/>
              </a:rPr>
              <a:t>Drink and drug driving</a:t>
            </a:r>
            <a:endParaRPr kumimoji="0" lang="en-GB" sz="1200" b="0" i="0" u="none" strike="noStrike" kern="1200" cap="none" spc="0" normalizeH="0" baseline="0" noProof="0" dirty="0">
              <a:ln>
                <a:noFill/>
              </a:ln>
              <a:solidFill>
                <a:srgbClr val="292929"/>
              </a:solidFill>
              <a:effectLst/>
              <a:uLnTx/>
              <a:uFillTx/>
              <a:latin typeface="Arial"/>
              <a:ea typeface="+mn-ea"/>
              <a:cs typeface="Arial"/>
            </a:endParaRPr>
          </a:p>
        </p:txBody>
      </p:sp>
      <p:sp>
        <p:nvSpPr>
          <p:cNvPr id="19" name="Text Placeholder 21"/>
          <p:cNvSpPr txBox="1">
            <a:spLocks/>
          </p:cNvSpPr>
          <p:nvPr/>
        </p:nvSpPr>
        <p:spPr>
          <a:xfrm>
            <a:off x="715962" y="5009158"/>
            <a:ext cx="900000" cy="900000"/>
          </a:xfrm>
          <a:prstGeom prst="rect">
            <a:avLst/>
          </a:prstGeom>
          <a:solidFill>
            <a:schemeClr val="tx2">
              <a:alpha val="80000"/>
            </a:schemeClr>
          </a:solidFill>
          <a:ln>
            <a:noFill/>
          </a:ln>
          <a:effectLst/>
        </p:spPr>
        <p:txBody>
          <a:bodyPr vert="horz" lIns="0" tIns="0" rIns="0" bIns="0" rtlCol="0" anchor="ctr">
            <a:noAutofit/>
          </a:bodyPr>
          <a:lstStyle/>
          <a:p>
            <a:pPr marR="0" lvl="0" algn="ctr" defTabSz="457200">
              <a:buClrTx/>
              <a:buSzTx/>
              <a:tabLst/>
              <a:defRPr/>
            </a:pPr>
            <a:r>
              <a:rPr lang="en-GB" sz="2000" smtClean="0">
                <a:solidFill>
                  <a:schemeClr val="bg1"/>
                </a:solidFill>
                <a:latin typeface="Arial" pitchFamily="34" charset="0"/>
                <a:ea typeface="+mn-ea"/>
                <a:cs typeface="Arial" pitchFamily="34" charset="0"/>
              </a:rPr>
              <a:t>7</a:t>
            </a:r>
            <a:endParaRPr lang="en-GB" sz="2000" dirty="0">
              <a:solidFill>
                <a:schemeClr val="bg1"/>
              </a:solidFill>
              <a:latin typeface="Arial" pitchFamily="34" charset="0"/>
              <a:ea typeface="+mn-ea"/>
              <a:cs typeface="Arial" pitchFamily="34" charset="0"/>
            </a:endParaRPr>
          </a:p>
        </p:txBody>
      </p:sp>
      <p:sp>
        <p:nvSpPr>
          <p:cNvPr id="20" name="Text Placeholder 10"/>
          <p:cNvSpPr txBox="1">
            <a:spLocks/>
          </p:cNvSpPr>
          <p:nvPr/>
        </p:nvSpPr>
        <p:spPr>
          <a:xfrm>
            <a:off x="2285870" y="5009158"/>
            <a:ext cx="900000" cy="900000"/>
          </a:xfrm>
          <a:prstGeom prst="rect">
            <a:avLst/>
          </a:prstGeom>
          <a:solidFill>
            <a:schemeClr val="accent4">
              <a:alpha val="80000"/>
            </a:schemeClr>
          </a:solidFill>
          <a:ln w="9525" cap="flat" cmpd="sng" algn="ctr">
            <a:noFill/>
            <a:prstDash val="solid"/>
          </a:ln>
          <a:effectLst/>
        </p:spPr>
        <p:txBody>
          <a:bodyPr vert="horz" lIns="0" tIns="0" rIns="0" bIns="0" rtlCol="0" anchor="ctr">
            <a:noAutofit/>
          </a:bodyPr>
          <a:lstStyle/>
          <a:p>
            <a:pPr marR="0" lvl="0" algn="ctr" defTabSz="457200">
              <a:buClrTx/>
              <a:buSzTx/>
              <a:tabLst/>
              <a:defRPr/>
            </a:pPr>
            <a:r>
              <a:rPr lang="en-GB" sz="2000" smtClean="0">
                <a:solidFill>
                  <a:schemeClr val="bg1"/>
                </a:solidFill>
                <a:latin typeface="Arial" pitchFamily="34" charset="0"/>
                <a:ea typeface="+mn-ea"/>
                <a:cs typeface="Arial" pitchFamily="34" charset="0"/>
              </a:rPr>
              <a:t>8</a:t>
            </a:r>
            <a:endParaRPr lang="en-GB" sz="2000" dirty="0">
              <a:solidFill>
                <a:schemeClr val="bg1"/>
              </a:solidFill>
              <a:latin typeface="Arial" pitchFamily="34" charset="0"/>
              <a:ea typeface="+mn-ea"/>
              <a:cs typeface="Arial" pitchFamily="34" charset="0"/>
            </a:endParaRPr>
          </a:p>
        </p:txBody>
      </p:sp>
      <p:sp>
        <p:nvSpPr>
          <p:cNvPr id="22" name="Content Placeholder 6"/>
          <p:cNvSpPr txBox="1">
            <a:spLocks/>
          </p:cNvSpPr>
          <p:nvPr/>
        </p:nvSpPr>
        <p:spPr>
          <a:xfrm>
            <a:off x="3798811" y="6156496"/>
            <a:ext cx="1404000" cy="516044"/>
          </a:xfrm>
          <a:prstGeom prst="rect">
            <a:avLst/>
          </a:prstGeom>
        </p:spPr>
        <p:txBody>
          <a:bodyPr vert="horz" lIns="0" tIns="0" rIns="72000" bIns="36000" rtlCol="0">
            <a:noAutofit/>
          </a:body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kumimoji="0" lang="en-GB" sz="1200" b="0" i="0" u="none" strike="noStrike" kern="1200" cap="none" spc="0" normalizeH="0" baseline="0" noProof="0" dirty="0" smtClean="0">
                <a:ln>
                  <a:noFill/>
                </a:ln>
                <a:solidFill>
                  <a:srgbClr val="292929"/>
                </a:solidFill>
                <a:effectLst/>
                <a:uLnTx/>
                <a:uFillTx/>
                <a:latin typeface="Arial"/>
                <a:ea typeface="+mn-ea"/>
                <a:cs typeface="Arial"/>
              </a:rPr>
              <a:t>Trust in the motor industry</a:t>
            </a:r>
            <a:endParaRPr kumimoji="0" lang="en-GB" sz="1200" b="0" i="0" u="none" strike="noStrike" kern="1200" cap="none" spc="0" normalizeH="0" baseline="0" noProof="0" dirty="0">
              <a:ln>
                <a:noFill/>
              </a:ln>
              <a:solidFill>
                <a:srgbClr val="292929"/>
              </a:solidFill>
              <a:effectLst/>
              <a:uLnTx/>
              <a:uFillTx/>
              <a:latin typeface="Arial"/>
              <a:ea typeface="+mn-ea"/>
              <a:cs typeface="Arial"/>
            </a:endParaRPr>
          </a:p>
        </p:txBody>
      </p:sp>
      <p:sp>
        <p:nvSpPr>
          <p:cNvPr id="23" name="Text Placeholder 12"/>
          <p:cNvSpPr txBox="1">
            <a:spLocks/>
          </p:cNvSpPr>
          <p:nvPr/>
        </p:nvSpPr>
        <p:spPr>
          <a:xfrm>
            <a:off x="3798811" y="5018683"/>
            <a:ext cx="900000" cy="900000"/>
          </a:xfrm>
          <a:prstGeom prst="rect">
            <a:avLst/>
          </a:prstGeom>
          <a:solidFill>
            <a:srgbClr val="08103A"/>
          </a:solidFill>
          <a:ln w="9525" cap="flat" cmpd="sng" algn="ctr">
            <a:noFill/>
            <a:prstDash val="solid"/>
          </a:ln>
          <a:effectLst/>
        </p:spPr>
        <p:txBody>
          <a:bodyPr vert="horz" lIns="0" tIns="0" rIns="0" bIns="0" rtlCol="0" anchor="ctr">
            <a:noAutofit/>
          </a:bodyPr>
          <a:lstStyle/>
          <a:p>
            <a:pPr marR="0" lvl="0" algn="ctr" defTabSz="457200">
              <a:buClrTx/>
              <a:buSzTx/>
              <a:tabLst/>
              <a:defRPr/>
            </a:pPr>
            <a:r>
              <a:rPr lang="en-GB" sz="2000" smtClean="0">
                <a:solidFill>
                  <a:schemeClr val="bg1"/>
                </a:solidFill>
                <a:latin typeface="Arial" pitchFamily="34" charset="0"/>
                <a:ea typeface="+mn-ea"/>
                <a:cs typeface="Arial" pitchFamily="34" charset="0"/>
              </a:rPr>
              <a:t>9</a:t>
            </a:r>
            <a:endParaRPr lang="en-GB" sz="2000" dirty="0">
              <a:solidFill>
                <a:schemeClr val="bg1"/>
              </a:solidFill>
              <a:latin typeface="Arial" pitchFamily="34" charset="0"/>
              <a:ea typeface="+mn-ea"/>
              <a:cs typeface="Arial" pitchFamily="34" charset="0"/>
            </a:endParaRPr>
          </a:p>
        </p:txBody>
      </p:sp>
      <p:sp>
        <p:nvSpPr>
          <p:cNvPr id="21" name="Content Placeholder 6"/>
          <p:cNvSpPr txBox="1">
            <a:spLocks/>
          </p:cNvSpPr>
          <p:nvPr/>
        </p:nvSpPr>
        <p:spPr>
          <a:xfrm>
            <a:off x="5438604" y="6156496"/>
            <a:ext cx="1404000" cy="805604"/>
          </a:xfrm>
          <a:prstGeom prst="rect">
            <a:avLst/>
          </a:prstGeom>
        </p:spPr>
        <p:txBody>
          <a:bodyPr vert="horz" lIns="0" tIns="0" rIns="72000" bIns="36000" rtlCol="0">
            <a:noAutofit/>
          </a:body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lang="en-GB" sz="1200" dirty="0" smtClean="0">
                <a:solidFill>
                  <a:srgbClr val="292929"/>
                </a:solidFill>
                <a:latin typeface="Arial"/>
                <a:ea typeface="+mn-ea"/>
                <a:cs typeface="Arial"/>
              </a:rPr>
              <a:t>Emerging themes</a:t>
            </a:r>
            <a:endParaRPr kumimoji="0" lang="en-GB" sz="1200" b="0" i="0" u="none" strike="noStrike" kern="1200" cap="none" spc="0" normalizeH="0" baseline="0" noProof="0" dirty="0">
              <a:ln>
                <a:noFill/>
              </a:ln>
              <a:solidFill>
                <a:srgbClr val="292929"/>
              </a:solidFill>
              <a:effectLst/>
              <a:uLnTx/>
              <a:uFillTx/>
              <a:latin typeface="Arial"/>
              <a:ea typeface="+mn-ea"/>
              <a:cs typeface="Arial"/>
            </a:endParaRPr>
          </a:p>
        </p:txBody>
      </p:sp>
      <p:sp>
        <p:nvSpPr>
          <p:cNvPr id="24" name="Content Placeholder 7"/>
          <p:cNvSpPr txBox="1">
            <a:spLocks/>
          </p:cNvSpPr>
          <p:nvPr/>
        </p:nvSpPr>
        <p:spPr>
          <a:xfrm>
            <a:off x="7008512" y="6156496"/>
            <a:ext cx="1404000" cy="805604"/>
          </a:xfrm>
          <a:prstGeom prst="rect">
            <a:avLst/>
          </a:prstGeom>
        </p:spPr>
        <p:txBody>
          <a:bodyPr vert="horz" lIns="0" tIns="0" rIns="72000" bIns="36000" rtlCol="0">
            <a:noAutofit/>
          </a:bodyPr>
          <a:lstStyle/>
          <a:p>
            <a:pPr marL="0" marR="0" lvl="0" indent="0" algn="l" defTabSz="457200" rtl="0" eaLnBrk="1" fontAlgn="auto" latinLnBrk="0" hangingPunct="1">
              <a:lnSpc>
                <a:spcPct val="100000"/>
              </a:lnSpc>
              <a:spcBef>
                <a:spcPts val="0"/>
              </a:spcBef>
              <a:spcAft>
                <a:spcPts val="600"/>
              </a:spcAft>
              <a:buClrTx/>
              <a:buSzTx/>
              <a:buFont typeface="Arial"/>
              <a:buNone/>
              <a:tabLst/>
              <a:defRPr/>
            </a:pPr>
            <a:r>
              <a:rPr kumimoji="0" lang="en-GB" sz="1200" b="0" i="0" u="none" strike="noStrike" kern="1200" cap="none" spc="0" normalizeH="0" baseline="0" noProof="0" dirty="0" smtClean="0">
                <a:ln>
                  <a:noFill/>
                </a:ln>
                <a:solidFill>
                  <a:srgbClr val="292929"/>
                </a:solidFill>
                <a:effectLst/>
                <a:uLnTx/>
                <a:uFillTx/>
                <a:latin typeface="Arial"/>
                <a:ea typeface="+mn-ea"/>
                <a:cs typeface="Arial"/>
              </a:rPr>
              <a:t>Appendix</a:t>
            </a:r>
          </a:p>
        </p:txBody>
      </p:sp>
      <p:sp>
        <p:nvSpPr>
          <p:cNvPr id="26" name="Text Placeholder 12"/>
          <p:cNvSpPr>
            <a:spLocks noGrp="1"/>
          </p:cNvSpPr>
          <p:nvPr>
            <p:ph type="body" sz="quarter" idx="21"/>
          </p:nvPr>
        </p:nvSpPr>
        <p:spPr>
          <a:xfrm>
            <a:off x="5438604" y="5018683"/>
            <a:ext cx="900000" cy="900000"/>
          </a:xfrm>
          <a:solidFill>
            <a:srgbClr val="F9A307">
              <a:alpha val="80000"/>
            </a:srgbClr>
          </a:solidFill>
          <a:ln>
            <a:noFill/>
          </a:ln>
          <a:effectLst/>
        </p:spPr>
        <p:txBody>
          <a:bodyPr vert="horz" lIns="0" tIns="0" rIns="0" bIns="0" rtlCol="0" anchor="ctr">
            <a:noAutofit/>
          </a:bodyPr>
          <a:lstStyle/>
          <a:p>
            <a:r>
              <a:rPr lang="en-GB" dirty="0"/>
              <a:t>10</a:t>
            </a:r>
          </a:p>
        </p:txBody>
      </p:sp>
      <p:sp>
        <p:nvSpPr>
          <p:cNvPr id="27" name="Text Placeholder 13"/>
          <p:cNvSpPr>
            <a:spLocks noGrp="1"/>
          </p:cNvSpPr>
          <p:nvPr>
            <p:ph type="body" sz="quarter" idx="22"/>
          </p:nvPr>
        </p:nvSpPr>
        <p:spPr>
          <a:xfrm>
            <a:off x="7008512" y="5018683"/>
            <a:ext cx="900000" cy="900000"/>
          </a:xfrm>
          <a:solidFill>
            <a:schemeClr val="bg2"/>
          </a:solidFill>
        </p:spPr>
        <p:txBody>
          <a:bodyPr/>
          <a:lstStyle/>
          <a:p>
            <a:r>
              <a:rPr lang="en-GB" dirty="0" smtClean="0"/>
              <a:t>11</a:t>
            </a:r>
            <a:endParaRPr lang="en-GB" dirty="0"/>
          </a:p>
        </p:txBody>
      </p:sp>
      <p:sp>
        <p:nvSpPr>
          <p:cNvPr id="29" name="Text Placeholder 28"/>
          <p:cNvSpPr>
            <a:spLocks noGrp="1"/>
          </p:cNvSpPr>
          <p:nvPr>
            <p:ph type="body" sz="quarter" idx="23"/>
          </p:nvPr>
        </p:nvSpPr>
        <p:spPr>
          <a:solidFill>
            <a:schemeClr val="accent1"/>
          </a:solidFill>
          <a:ln>
            <a:noFill/>
          </a:ln>
          <a:effectLst/>
        </p:spPr>
        <p:txBody>
          <a:bodyPr vert="horz" lIns="0" tIns="0" rIns="0" bIns="0" rtlCol="0" anchor="ctr">
            <a:noAutofit/>
          </a:bodyPr>
          <a:lstStyle/>
          <a:p>
            <a:r>
              <a:rPr lang="en-GB" dirty="0" smtClean="0"/>
              <a:t>6</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879823" y="1693193"/>
          <a:ext cx="9073008"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a:spLocks noChangeArrowheads="1"/>
          </p:cNvSpPr>
          <p:nvPr/>
        </p:nvSpPr>
        <p:spPr bwMode="auto">
          <a:xfrm>
            <a:off x="942678" y="6858000"/>
            <a:ext cx="7505997" cy="514350"/>
          </a:xfrm>
          <a:prstGeom prst="rect">
            <a:avLst/>
          </a:prstGeom>
          <a:noFill/>
          <a:ln w="9525">
            <a:noFill/>
            <a:miter lim="800000"/>
            <a:headEnd/>
            <a:tailEnd/>
          </a:ln>
        </p:spPr>
        <p:txBody>
          <a:bodyPr lIns="104287" tIns="52144" rIns="104287" bIns="52144"/>
          <a:lstStyle/>
          <a:p>
            <a:pPr eaLnBrk="0" hangingPunct="0">
              <a:tabLst>
                <a:tab pos="358775" algn="l"/>
              </a:tabLst>
            </a:pPr>
            <a:r>
              <a:rPr lang="en-GB" sz="800" dirty="0" smtClean="0">
                <a:solidFill>
                  <a:srgbClr val="4D4D4D"/>
                </a:solidFill>
              </a:rPr>
              <a:t>QBH1. Please </a:t>
            </a:r>
            <a:r>
              <a:rPr lang="en-GB" sz="800" dirty="0" smtClean="0">
                <a:solidFill>
                  <a:schemeClr val="bg2"/>
                </a:solidFill>
              </a:rPr>
              <a:t>can</a:t>
            </a:r>
            <a:r>
              <a:rPr lang="en-GB" sz="800" dirty="0" smtClean="0">
                <a:solidFill>
                  <a:srgbClr val="4D4D4D"/>
                </a:solidFill>
              </a:rPr>
              <a:t> you indicate which of the following, if any, you have done in the past 12 months, and if you have, whether you are doing them more often, less often or the same amount as 12 months ago? Bases: All respondents – 2016 (1714), 2015 (1555).</a:t>
            </a:r>
            <a:endParaRPr lang="en-GB" sz="800" dirty="0">
              <a:solidFill>
                <a:srgbClr val="4D4D4D"/>
              </a:solidFill>
            </a:endParaRPr>
          </a:p>
        </p:txBody>
      </p:sp>
      <p:sp>
        <p:nvSpPr>
          <p:cNvPr id="6" name="Title 1"/>
          <p:cNvSpPr>
            <a:spLocks noGrp="1"/>
          </p:cNvSpPr>
          <p:nvPr>
            <p:ph type="title"/>
          </p:nvPr>
        </p:nvSpPr>
        <p:spPr>
          <a:xfrm>
            <a:off x="715963" y="834750"/>
            <a:ext cx="9252000" cy="576263"/>
          </a:xfrm>
        </p:spPr>
        <p:txBody>
          <a:bodyPr/>
          <a:lstStyle/>
          <a:p>
            <a:r>
              <a:rPr lang="en-GB" dirty="0" smtClean="0"/>
              <a:t>Recent changes in motoring behaviour - over time</a:t>
            </a:r>
            <a:endParaRPr lang="en-GB" dirty="0"/>
          </a:p>
        </p:txBody>
      </p:sp>
      <p:sp>
        <p:nvSpPr>
          <p:cNvPr id="7" name="TextBox 6"/>
          <p:cNvSpPr txBox="1"/>
          <p:nvPr/>
        </p:nvSpPr>
        <p:spPr>
          <a:xfrm>
            <a:off x="1023839" y="5496986"/>
            <a:ext cx="1152128" cy="600164"/>
          </a:xfrm>
          <a:prstGeom prst="rect">
            <a:avLst/>
          </a:prstGeom>
          <a:noFill/>
        </p:spPr>
        <p:txBody>
          <a:bodyPr wrap="square" rtlCol="0">
            <a:spAutoFit/>
          </a:bodyPr>
          <a:lstStyle/>
          <a:p>
            <a:pPr algn="ctr"/>
            <a:r>
              <a:rPr lang="en-GB" b="1" dirty="0" smtClean="0">
                <a:solidFill>
                  <a:srgbClr val="000000"/>
                </a:solidFill>
              </a:rPr>
              <a:t>Left car at home and walked</a:t>
            </a:r>
            <a:endParaRPr lang="en-GB" b="1" dirty="0">
              <a:solidFill>
                <a:srgbClr val="000000"/>
              </a:solidFill>
            </a:endParaRPr>
          </a:p>
        </p:txBody>
      </p:sp>
      <p:sp>
        <p:nvSpPr>
          <p:cNvPr id="8" name="TextBox 7"/>
          <p:cNvSpPr txBox="1"/>
          <p:nvPr/>
        </p:nvSpPr>
        <p:spPr>
          <a:xfrm>
            <a:off x="6899033" y="5496986"/>
            <a:ext cx="1152000" cy="600164"/>
          </a:xfrm>
          <a:prstGeom prst="rect">
            <a:avLst/>
          </a:prstGeom>
          <a:noFill/>
        </p:spPr>
        <p:txBody>
          <a:bodyPr wrap="square" rtlCol="0">
            <a:spAutoFit/>
          </a:bodyPr>
          <a:lstStyle/>
          <a:p>
            <a:pPr algn="ctr"/>
            <a:r>
              <a:rPr lang="en-GB" b="1" dirty="0" smtClean="0">
                <a:solidFill>
                  <a:srgbClr val="000000"/>
                </a:solidFill>
              </a:rPr>
              <a:t>Left car at home and cycled</a:t>
            </a:r>
            <a:endParaRPr lang="en-GB" b="1" dirty="0">
              <a:solidFill>
                <a:srgbClr val="000000"/>
              </a:solidFill>
            </a:endParaRPr>
          </a:p>
        </p:txBody>
      </p:sp>
      <p:sp>
        <p:nvSpPr>
          <p:cNvPr id="9" name="TextBox 8"/>
          <p:cNvSpPr txBox="1"/>
          <p:nvPr/>
        </p:nvSpPr>
        <p:spPr>
          <a:xfrm>
            <a:off x="2507541" y="5496986"/>
            <a:ext cx="1152000" cy="1107996"/>
          </a:xfrm>
          <a:prstGeom prst="rect">
            <a:avLst/>
          </a:prstGeom>
          <a:noFill/>
        </p:spPr>
        <p:txBody>
          <a:bodyPr wrap="square" rtlCol="0">
            <a:spAutoFit/>
          </a:bodyPr>
          <a:lstStyle/>
          <a:p>
            <a:pPr algn="ctr"/>
            <a:r>
              <a:rPr lang="en-GB" b="1" dirty="0" smtClean="0">
                <a:solidFill>
                  <a:srgbClr val="000000"/>
                </a:solidFill>
              </a:rPr>
              <a:t>Left car at home and used public transport for </a:t>
            </a:r>
            <a:r>
              <a:rPr lang="en-GB" b="1" u="sng" dirty="0" smtClean="0">
                <a:solidFill>
                  <a:srgbClr val="000000"/>
                </a:solidFill>
              </a:rPr>
              <a:t>SHORT </a:t>
            </a:r>
            <a:r>
              <a:rPr lang="en-GB" b="1" dirty="0" smtClean="0">
                <a:solidFill>
                  <a:srgbClr val="000000"/>
                </a:solidFill>
              </a:rPr>
              <a:t>journeys</a:t>
            </a:r>
            <a:endParaRPr lang="en-GB" b="1" dirty="0">
              <a:solidFill>
                <a:srgbClr val="000000"/>
              </a:solidFill>
            </a:endParaRPr>
          </a:p>
        </p:txBody>
      </p:sp>
      <p:sp>
        <p:nvSpPr>
          <p:cNvPr id="10" name="TextBox 9"/>
          <p:cNvSpPr txBox="1"/>
          <p:nvPr/>
        </p:nvSpPr>
        <p:spPr>
          <a:xfrm>
            <a:off x="8368655" y="5496986"/>
            <a:ext cx="1152000" cy="430887"/>
          </a:xfrm>
          <a:prstGeom prst="rect">
            <a:avLst/>
          </a:prstGeom>
          <a:noFill/>
        </p:spPr>
        <p:txBody>
          <a:bodyPr wrap="square" rtlCol="0">
            <a:spAutoFit/>
          </a:bodyPr>
          <a:lstStyle/>
          <a:p>
            <a:pPr algn="ctr"/>
            <a:r>
              <a:rPr lang="en-GB" b="1" dirty="0" smtClean="0">
                <a:solidFill>
                  <a:srgbClr val="000000"/>
                </a:solidFill>
              </a:rPr>
              <a:t>Used a car club</a:t>
            </a:r>
            <a:endParaRPr lang="en-GB" b="1" dirty="0">
              <a:solidFill>
                <a:srgbClr val="000000"/>
              </a:solidFill>
            </a:endParaRPr>
          </a:p>
        </p:txBody>
      </p:sp>
      <p:sp>
        <p:nvSpPr>
          <p:cNvPr id="11" name="TextBox 10"/>
          <p:cNvSpPr txBox="1"/>
          <p:nvPr/>
        </p:nvSpPr>
        <p:spPr>
          <a:xfrm>
            <a:off x="5430841" y="5496986"/>
            <a:ext cx="1152000" cy="600164"/>
          </a:xfrm>
          <a:prstGeom prst="rect">
            <a:avLst/>
          </a:prstGeom>
          <a:noFill/>
        </p:spPr>
        <p:txBody>
          <a:bodyPr wrap="square" rtlCol="0">
            <a:spAutoFit/>
          </a:bodyPr>
          <a:lstStyle/>
          <a:p>
            <a:pPr algn="ctr"/>
            <a:r>
              <a:rPr lang="en-GB" b="1" dirty="0" smtClean="0">
                <a:solidFill>
                  <a:srgbClr val="000000"/>
                </a:solidFill>
              </a:rPr>
              <a:t>Car sharing with colleagues</a:t>
            </a:r>
            <a:endParaRPr lang="en-GB" b="1" dirty="0">
              <a:solidFill>
                <a:srgbClr val="000000"/>
              </a:solidFill>
            </a:endParaRPr>
          </a:p>
        </p:txBody>
      </p:sp>
      <p:sp>
        <p:nvSpPr>
          <p:cNvPr id="12" name="TextBox 11"/>
          <p:cNvSpPr txBox="1"/>
          <p:nvPr/>
        </p:nvSpPr>
        <p:spPr>
          <a:xfrm>
            <a:off x="3961091" y="5496986"/>
            <a:ext cx="1152000" cy="1107996"/>
          </a:xfrm>
          <a:prstGeom prst="rect">
            <a:avLst/>
          </a:prstGeom>
          <a:noFill/>
        </p:spPr>
        <p:txBody>
          <a:bodyPr wrap="square" rtlCol="0">
            <a:spAutoFit/>
          </a:bodyPr>
          <a:lstStyle/>
          <a:p>
            <a:pPr algn="ctr"/>
            <a:r>
              <a:rPr lang="en-GB" b="1" dirty="0" smtClean="0">
                <a:solidFill>
                  <a:srgbClr val="000000"/>
                </a:solidFill>
              </a:rPr>
              <a:t>Left car at home and used public transport for </a:t>
            </a:r>
            <a:r>
              <a:rPr lang="en-GB" b="1" u="sng" dirty="0" smtClean="0">
                <a:solidFill>
                  <a:srgbClr val="000000"/>
                </a:solidFill>
              </a:rPr>
              <a:t>LONG</a:t>
            </a:r>
            <a:r>
              <a:rPr lang="en-GB" b="1" dirty="0" smtClean="0">
                <a:solidFill>
                  <a:srgbClr val="000000"/>
                </a:solidFill>
              </a:rPr>
              <a:t> journeys</a:t>
            </a:r>
            <a:endParaRPr lang="en-GB" b="1" dirty="0">
              <a:solidFill>
                <a:srgbClr val="000000"/>
              </a:solidFill>
            </a:endParaRPr>
          </a:p>
        </p:txBody>
      </p:sp>
      <p:cxnSp>
        <p:nvCxnSpPr>
          <p:cNvPr id="13" name="Straight Connector 12"/>
          <p:cNvCxnSpPr/>
          <p:nvPr/>
        </p:nvCxnSpPr>
        <p:spPr bwMode="auto">
          <a:xfrm>
            <a:off x="2319983" y="2238543"/>
            <a:ext cx="0" cy="4392000"/>
          </a:xfrm>
          <a:prstGeom prst="line">
            <a:avLst/>
          </a:prstGeom>
          <a:noFill/>
          <a:ln w="9525" cap="flat" cmpd="sng" algn="ctr">
            <a:solidFill>
              <a:schemeClr val="bg2">
                <a:lumMod val="75000"/>
              </a:schemeClr>
            </a:solidFill>
            <a:prstDash val="dash"/>
            <a:round/>
            <a:headEnd type="none" w="med" len="med"/>
            <a:tailEnd type="none" w="med" len="med"/>
          </a:ln>
          <a:effectLst/>
        </p:spPr>
      </p:cxnSp>
      <p:cxnSp>
        <p:nvCxnSpPr>
          <p:cNvPr id="14" name="Straight Connector 13"/>
          <p:cNvCxnSpPr/>
          <p:nvPr/>
        </p:nvCxnSpPr>
        <p:spPr bwMode="auto">
          <a:xfrm>
            <a:off x="8196173" y="2238543"/>
            <a:ext cx="0" cy="4392000"/>
          </a:xfrm>
          <a:prstGeom prst="line">
            <a:avLst/>
          </a:prstGeom>
          <a:noFill/>
          <a:ln w="9525" cap="flat" cmpd="sng" algn="ctr">
            <a:solidFill>
              <a:schemeClr val="bg2">
                <a:lumMod val="75000"/>
              </a:schemeClr>
            </a:solidFill>
            <a:prstDash val="dash"/>
            <a:round/>
            <a:headEnd type="none" w="med" len="med"/>
            <a:tailEnd type="none" w="med" len="med"/>
          </a:ln>
          <a:effectLst/>
        </p:spPr>
      </p:cxnSp>
      <p:cxnSp>
        <p:nvCxnSpPr>
          <p:cNvPr id="15" name="Straight Connector 14"/>
          <p:cNvCxnSpPr/>
          <p:nvPr/>
        </p:nvCxnSpPr>
        <p:spPr bwMode="auto">
          <a:xfrm>
            <a:off x="3832151" y="2238543"/>
            <a:ext cx="0" cy="4392000"/>
          </a:xfrm>
          <a:prstGeom prst="line">
            <a:avLst/>
          </a:prstGeom>
          <a:noFill/>
          <a:ln w="9525" cap="flat" cmpd="sng" algn="ctr">
            <a:solidFill>
              <a:schemeClr val="bg2">
                <a:lumMod val="75000"/>
              </a:schemeClr>
            </a:solidFill>
            <a:prstDash val="dash"/>
            <a:round/>
            <a:headEnd type="none" w="med" len="med"/>
            <a:tailEnd type="none" w="med" len="med"/>
          </a:ln>
          <a:effectLst/>
        </p:spPr>
      </p:cxnSp>
      <p:cxnSp>
        <p:nvCxnSpPr>
          <p:cNvPr id="16" name="Straight Connector 15"/>
          <p:cNvCxnSpPr/>
          <p:nvPr/>
        </p:nvCxnSpPr>
        <p:spPr bwMode="auto">
          <a:xfrm>
            <a:off x="5272311" y="2238543"/>
            <a:ext cx="0" cy="4392000"/>
          </a:xfrm>
          <a:prstGeom prst="line">
            <a:avLst/>
          </a:prstGeom>
          <a:noFill/>
          <a:ln w="9525" cap="flat" cmpd="sng" algn="ctr">
            <a:solidFill>
              <a:schemeClr val="bg2">
                <a:lumMod val="75000"/>
              </a:schemeClr>
            </a:solidFill>
            <a:prstDash val="dash"/>
            <a:round/>
            <a:headEnd type="none" w="med" len="med"/>
            <a:tailEnd type="none" w="med" len="med"/>
          </a:ln>
          <a:effectLst/>
        </p:spPr>
      </p:cxnSp>
      <p:cxnSp>
        <p:nvCxnSpPr>
          <p:cNvPr id="17" name="Straight Connector 16"/>
          <p:cNvCxnSpPr/>
          <p:nvPr/>
        </p:nvCxnSpPr>
        <p:spPr bwMode="auto">
          <a:xfrm>
            <a:off x="6712471" y="2238543"/>
            <a:ext cx="0" cy="4392000"/>
          </a:xfrm>
          <a:prstGeom prst="line">
            <a:avLst/>
          </a:prstGeom>
          <a:noFill/>
          <a:ln w="9525" cap="flat" cmpd="sng" algn="ctr">
            <a:solidFill>
              <a:schemeClr val="bg2">
                <a:lumMod val="75000"/>
              </a:schemeClr>
            </a:solidFill>
            <a:prstDash val="dash"/>
            <a:round/>
            <a:headEnd type="none" w="med" len="med"/>
            <a:tailEnd type="none" w="med" len="med"/>
          </a:ln>
          <a:effectLst/>
        </p:spPr>
      </p:cxnSp>
      <p:sp>
        <p:nvSpPr>
          <p:cNvPr id="18" name="Isosceles Triangle 17"/>
          <p:cNvSpPr/>
          <p:nvPr/>
        </p:nvSpPr>
        <p:spPr bwMode="auto">
          <a:xfrm>
            <a:off x="5097778" y="2627504"/>
            <a:ext cx="144000" cy="1440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9" name="Isosceles Triangle 18"/>
          <p:cNvSpPr/>
          <p:nvPr/>
        </p:nvSpPr>
        <p:spPr bwMode="auto">
          <a:xfrm>
            <a:off x="6515452" y="3084332"/>
            <a:ext cx="144000" cy="1440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1" name="Isosceles Triangle 20"/>
          <p:cNvSpPr/>
          <p:nvPr/>
        </p:nvSpPr>
        <p:spPr bwMode="auto">
          <a:xfrm flipV="1">
            <a:off x="3626039" y="3925998"/>
            <a:ext cx="144000" cy="1440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0" name="TextBox 19"/>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hape 13"/>
          <p:cNvCxnSpPr>
            <a:stCxn id="49" idx="1"/>
            <a:endCxn id="51" idx="1"/>
          </p:cNvCxnSpPr>
          <p:nvPr/>
        </p:nvCxnSpPr>
        <p:spPr bwMode="auto">
          <a:xfrm rot="10800000" flipV="1">
            <a:off x="795648" y="2262248"/>
            <a:ext cx="1223157" cy="2980707"/>
          </a:xfrm>
          <a:prstGeom prst="bentConnector3">
            <a:avLst>
              <a:gd name="adj1" fmla="val 118689"/>
            </a:avLst>
          </a:prstGeom>
          <a:noFill/>
          <a:ln w="3175" cap="flat" cmpd="sng" algn="ctr">
            <a:solidFill>
              <a:srgbClr val="00B050"/>
            </a:solidFill>
            <a:prstDash val="dash"/>
            <a:round/>
            <a:headEnd type="none" w="med" len="med"/>
            <a:tailEnd type="triangle" w="lg" len="med"/>
          </a:ln>
          <a:effectLst/>
        </p:spPr>
      </p:cxnSp>
      <p:sp>
        <p:nvSpPr>
          <p:cNvPr id="49" name="Rectangle 48"/>
          <p:cNvSpPr/>
          <p:nvPr/>
        </p:nvSpPr>
        <p:spPr>
          <a:xfrm>
            <a:off x="2018804" y="2196935"/>
            <a:ext cx="439387" cy="13062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graphicFrame>
        <p:nvGraphicFramePr>
          <p:cNvPr id="11" name="Chart 10"/>
          <p:cNvGraphicFramePr/>
          <p:nvPr/>
        </p:nvGraphicFramePr>
        <p:xfrm>
          <a:off x="8476149" y="4162423"/>
          <a:ext cx="1911102" cy="24640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p:nvPr/>
        </p:nvGraphicFramePr>
        <p:xfrm>
          <a:off x="5811174" y="4162423"/>
          <a:ext cx="1911102" cy="24640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nvGraphicFramePr>
        <p:xfrm>
          <a:off x="7035175" y="4162423"/>
          <a:ext cx="1911102" cy="2464008"/>
        </p:xfrm>
        <a:graphic>
          <a:graphicData uri="http://schemas.openxmlformats.org/drawingml/2006/chart">
            <c:chart xmlns:c="http://schemas.openxmlformats.org/drawingml/2006/chart" xmlns:r="http://schemas.openxmlformats.org/officeDocument/2006/relationships" r:id="rId4"/>
          </a:graphicData>
        </a:graphic>
      </p:graphicFrame>
      <p:sp>
        <p:nvSpPr>
          <p:cNvPr id="4" name="Title 1"/>
          <p:cNvSpPr>
            <a:spLocks noGrp="1"/>
          </p:cNvSpPr>
          <p:nvPr>
            <p:ph type="title"/>
          </p:nvPr>
        </p:nvSpPr>
        <p:spPr>
          <a:xfrm>
            <a:off x="715963" y="834750"/>
            <a:ext cx="9252000" cy="576263"/>
          </a:xfrm>
        </p:spPr>
        <p:txBody>
          <a:bodyPr/>
          <a:lstStyle/>
          <a:p>
            <a:r>
              <a:rPr lang="en-GB" dirty="0" smtClean="0"/>
              <a:t>Reasons for changes in motoring behaviour</a:t>
            </a:r>
            <a:br>
              <a:rPr lang="en-GB" dirty="0" smtClean="0"/>
            </a:br>
            <a:r>
              <a:rPr lang="en-GB" sz="1600" dirty="0" smtClean="0"/>
              <a:t>Personal choice remains the number 1 reason for changes in motoring behaviour.</a:t>
            </a:r>
            <a:endParaRPr lang="en-GB" sz="1600" dirty="0"/>
          </a:p>
        </p:txBody>
      </p:sp>
      <p:sp>
        <p:nvSpPr>
          <p:cNvPr id="5" name="Rectangle 4"/>
          <p:cNvSpPr>
            <a:spLocks noChangeArrowheads="1"/>
          </p:cNvSpPr>
          <p:nvPr/>
        </p:nvSpPr>
        <p:spPr bwMode="auto">
          <a:xfrm>
            <a:off x="914400" y="6813750"/>
            <a:ext cx="7659583" cy="633412"/>
          </a:xfrm>
          <a:prstGeom prst="rect">
            <a:avLst/>
          </a:prstGeom>
          <a:noFill/>
          <a:ln w="9525">
            <a:noFill/>
            <a:miter lim="800000"/>
            <a:headEnd/>
            <a:tailEnd/>
          </a:ln>
        </p:spPr>
        <p:txBody>
          <a:bodyPr lIns="104274" tIns="52138" rIns="104274" bIns="52138"/>
          <a:lstStyle/>
          <a:p>
            <a:pPr eaLnBrk="0" hangingPunct="0">
              <a:tabLst>
                <a:tab pos="358731" algn="l"/>
              </a:tabLst>
            </a:pPr>
            <a:r>
              <a:rPr lang="en-GB" sz="800" dirty="0" smtClean="0">
                <a:solidFill>
                  <a:schemeClr val="bg2"/>
                </a:solidFill>
              </a:rPr>
              <a:t>QBH1. Please can you indicate which of the following, if any, you have done in the past 12 months, and if you have, whether this behaviour has changed? Base: All respondents – 2016 (1714).  QBH2</a:t>
            </a:r>
            <a:r>
              <a:rPr lang="en-GB" sz="800" dirty="0">
                <a:solidFill>
                  <a:schemeClr val="bg2"/>
                </a:solidFill>
              </a:rPr>
              <a:t>. Please can you indicate the reasons for which you have done </a:t>
            </a:r>
            <a:r>
              <a:rPr lang="en-GB" sz="800" dirty="0" smtClean="0">
                <a:solidFill>
                  <a:schemeClr val="bg2"/>
                </a:solidFill>
              </a:rPr>
              <a:t> more of the </a:t>
            </a:r>
            <a:r>
              <a:rPr lang="en-GB" sz="800" dirty="0">
                <a:solidFill>
                  <a:schemeClr val="bg2"/>
                </a:solidFill>
              </a:rPr>
              <a:t>following</a:t>
            </a:r>
            <a:r>
              <a:rPr lang="en-GB" sz="800" dirty="0" smtClean="0">
                <a:solidFill>
                  <a:schemeClr val="bg2"/>
                </a:solidFill>
              </a:rPr>
              <a:t>?  Car sharing (117), Car club (38), Public transport for long journeys (302), Public transport for short journeys (328), Left car at home and walked (476), Left car at home and cycled (129), Used a taxi (124).</a:t>
            </a:r>
            <a:endParaRPr lang="en-GB" sz="800" dirty="0">
              <a:solidFill>
                <a:schemeClr val="bg2"/>
              </a:solidFill>
            </a:endParaRPr>
          </a:p>
        </p:txBody>
      </p:sp>
      <p:graphicFrame>
        <p:nvGraphicFramePr>
          <p:cNvPr id="6" name="Chart 5"/>
          <p:cNvGraphicFramePr/>
          <p:nvPr/>
        </p:nvGraphicFramePr>
        <p:xfrm>
          <a:off x="1615044" y="1698526"/>
          <a:ext cx="9073594" cy="2387699"/>
        </p:xfrm>
        <a:graphic>
          <a:graphicData uri="http://schemas.openxmlformats.org/drawingml/2006/chart">
            <c:chart xmlns:c="http://schemas.openxmlformats.org/drawingml/2006/chart" xmlns:r="http://schemas.openxmlformats.org/officeDocument/2006/relationships" r:id="rId5"/>
          </a:graphicData>
        </a:graphic>
      </p:graphicFrame>
      <p:sp>
        <p:nvSpPr>
          <p:cNvPr id="7" name="TextBox 6"/>
          <p:cNvSpPr txBox="1"/>
          <p:nvPr/>
        </p:nvSpPr>
        <p:spPr>
          <a:xfrm rot="16200000">
            <a:off x="-1054160" y="3388954"/>
            <a:ext cx="2824913" cy="461655"/>
          </a:xfrm>
          <a:prstGeom prst="rect">
            <a:avLst/>
          </a:prstGeom>
          <a:noFill/>
        </p:spPr>
        <p:txBody>
          <a:bodyPr wrap="square" lIns="91428" tIns="45715" rIns="91428" bIns="45715" rtlCol="0">
            <a:spAutoFit/>
          </a:bodyPr>
          <a:lstStyle/>
          <a:p>
            <a:pPr algn="ctr">
              <a:tabLst>
                <a:tab pos="571500" algn="l"/>
              </a:tabLst>
            </a:pPr>
            <a:r>
              <a:rPr lang="en-GB" sz="1200" dirty="0" smtClean="0"/>
              <a:t>Reasons for changed  behaviour </a:t>
            </a:r>
            <a:r>
              <a:rPr lang="en-GB" sz="1200" b="1" dirty="0" smtClean="0">
                <a:solidFill>
                  <a:srgbClr val="00B050"/>
                </a:solidFill>
              </a:rPr>
              <a:t>INCREASE</a:t>
            </a:r>
            <a:endParaRPr lang="en-GB" sz="1200" b="1" dirty="0">
              <a:solidFill>
                <a:srgbClr val="00B050"/>
              </a:solidFill>
            </a:endParaRPr>
          </a:p>
        </p:txBody>
      </p:sp>
      <p:graphicFrame>
        <p:nvGraphicFramePr>
          <p:cNvPr id="14" name="Chart 13"/>
          <p:cNvGraphicFramePr/>
          <p:nvPr/>
        </p:nvGraphicFramePr>
        <p:xfrm>
          <a:off x="4525181" y="4162423"/>
          <a:ext cx="1911102" cy="246400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0" name="Chart 29"/>
          <p:cNvGraphicFramePr/>
          <p:nvPr/>
        </p:nvGraphicFramePr>
        <p:xfrm>
          <a:off x="2015187" y="4162423"/>
          <a:ext cx="1911102" cy="246400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Chart 14"/>
          <p:cNvGraphicFramePr/>
          <p:nvPr/>
        </p:nvGraphicFramePr>
        <p:xfrm>
          <a:off x="3270184" y="4162423"/>
          <a:ext cx="1911102" cy="2464008"/>
        </p:xfrm>
        <a:graphic>
          <a:graphicData uri="http://schemas.openxmlformats.org/drawingml/2006/chart">
            <c:chart xmlns:c="http://schemas.openxmlformats.org/drawingml/2006/chart" xmlns:r="http://schemas.openxmlformats.org/officeDocument/2006/relationships" r:id="rId8"/>
          </a:graphicData>
        </a:graphic>
      </p:graphicFrame>
      <p:sp>
        <p:nvSpPr>
          <p:cNvPr id="21" name="Rectangle 20"/>
          <p:cNvSpPr/>
          <p:nvPr/>
        </p:nvSpPr>
        <p:spPr>
          <a:xfrm>
            <a:off x="1852549" y="4286991"/>
            <a:ext cx="932221" cy="617518"/>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3" name="Rectangle 22"/>
          <p:cNvSpPr/>
          <p:nvPr/>
        </p:nvSpPr>
        <p:spPr>
          <a:xfrm>
            <a:off x="2941121" y="4286991"/>
            <a:ext cx="1084613" cy="621489"/>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4" name="Rectangle 23"/>
          <p:cNvSpPr/>
          <p:nvPr/>
        </p:nvSpPr>
        <p:spPr>
          <a:xfrm>
            <a:off x="4188036" y="4286991"/>
            <a:ext cx="1085706" cy="621488"/>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6" name="Rectangle 25"/>
          <p:cNvSpPr/>
          <p:nvPr/>
        </p:nvSpPr>
        <p:spPr>
          <a:xfrm>
            <a:off x="5444839" y="4286991"/>
            <a:ext cx="1085706" cy="320635"/>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7" name="Rectangle 26"/>
          <p:cNvSpPr/>
          <p:nvPr/>
        </p:nvSpPr>
        <p:spPr>
          <a:xfrm>
            <a:off x="6715500" y="4286991"/>
            <a:ext cx="1085706" cy="332510"/>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5" name="Rectangle 34"/>
          <p:cNvSpPr/>
          <p:nvPr/>
        </p:nvSpPr>
        <p:spPr>
          <a:xfrm>
            <a:off x="9383418" y="4286991"/>
            <a:ext cx="1085706" cy="621488"/>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6" name="Rectangle 35"/>
          <p:cNvSpPr/>
          <p:nvPr/>
        </p:nvSpPr>
        <p:spPr>
          <a:xfrm>
            <a:off x="7954492" y="4286991"/>
            <a:ext cx="1047008" cy="629393"/>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graphicFrame>
        <p:nvGraphicFramePr>
          <p:cNvPr id="16" name="Chart 15"/>
          <p:cNvGraphicFramePr/>
          <p:nvPr/>
        </p:nvGraphicFramePr>
        <p:xfrm>
          <a:off x="779240" y="4198048"/>
          <a:ext cx="1911600" cy="2408400"/>
        </p:xfrm>
        <a:graphic>
          <a:graphicData uri="http://schemas.openxmlformats.org/drawingml/2006/chart">
            <c:chart xmlns:c="http://schemas.openxmlformats.org/drawingml/2006/chart" xmlns:r="http://schemas.openxmlformats.org/officeDocument/2006/relationships" r:id="rId9"/>
          </a:graphicData>
        </a:graphic>
      </p:graphicFrame>
      <p:sp>
        <p:nvSpPr>
          <p:cNvPr id="43" name="Rectangle 42"/>
          <p:cNvSpPr/>
          <p:nvPr/>
        </p:nvSpPr>
        <p:spPr>
          <a:xfrm>
            <a:off x="6725400" y="4914391"/>
            <a:ext cx="1085706" cy="332510"/>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44" name="Rectangle 43"/>
          <p:cNvSpPr/>
          <p:nvPr/>
        </p:nvSpPr>
        <p:spPr>
          <a:xfrm>
            <a:off x="5454739" y="5222929"/>
            <a:ext cx="1085706" cy="322848"/>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51" name="Rectangle 50"/>
          <p:cNvSpPr/>
          <p:nvPr/>
        </p:nvSpPr>
        <p:spPr>
          <a:xfrm>
            <a:off x="795647" y="4785756"/>
            <a:ext cx="285008" cy="914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55" name="Rectangle 54"/>
          <p:cNvSpPr/>
          <p:nvPr/>
        </p:nvSpPr>
        <p:spPr>
          <a:xfrm>
            <a:off x="1205993" y="6677245"/>
            <a:ext cx="484584" cy="85061"/>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wrap="none" rtlCol="0" anchor="ctr"/>
          <a:lstStyle/>
          <a:p>
            <a:r>
              <a:rPr lang="en-GB" sz="900" dirty="0" smtClean="0">
                <a:solidFill>
                  <a:srgbClr val="7F7F7F"/>
                </a:solidFill>
                <a:latin typeface="Arial" pitchFamily="34" charset="0"/>
                <a:cs typeface="Arial" pitchFamily="34" charset="0"/>
              </a:rPr>
              <a:t>                Top reasons highlighted in this way</a:t>
            </a:r>
            <a:endParaRPr lang="en-GB" sz="900" dirty="0">
              <a:solidFill>
                <a:srgbClr val="7F7F7F"/>
              </a:solidFill>
              <a:latin typeface="Arial" pitchFamily="34" charset="0"/>
              <a:cs typeface="Arial" pitchFamily="34" charset="0"/>
            </a:endParaRPr>
          </a:p>
        </p:txBody>
      </p:sp>
      <p:sp>
        <p:nvSpPr>
          <p:cNvPr id="29" name="Rectangle 28"/>
          <p:cNvSpPr/>
          <p:nvPr/>
        </p:nvSpPr>
        <p:spPr>
          <a:xfrm>
            <a:off x="2943393" y="6155140"/>
            <a:ext cx="1084613" cy="325132"/>
          </a:xfrm>
          <a:prstGeom prst="rect">
            <a:avLst/>
          </a:prstGeom>
          <a:no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8" name="TextBox 27"/>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 and the environment</a:t>
            </a:r>
            <a:endParaRPr lang="en-GB" dirty="0"/>
          </a:p>
        </p:txBody>
      </p:sp>
      <p:sp>
        <p:nvSpPr>
          <p:cNvPr id="4" name="Text Placeholder 3"/>
          <p:cNvSpPr>
            <a:spLocks noGrp="1"/>
          </p:cNvSpPr>
          <p:nvPr>
            <p:ph type="body" sz="quarter" idx="12"/>
          </p:nvPr>
        </p:nvSpPr>
        <p:spPr/>
        <p:txBody>
          <a:bodyPr/>
          <a:lstStyle/>
          <a:p>
            <a:pPr lvl="2">
              <a:buFont typeface="Arial" pitchFamily="34" charset="0"/>
              <a:buChar char="•"/>
            </a:pPr>
            <a:r>
              <a:rPr lang="en-GB" sz="1400" dirty="0" smtClean="0"/>
              <a:t>The local environment</a:t>
            </a:r>
            <a:endParaRPr lang="en-GB" sz="1400" dirty="0"/>
          </a:p>
          <a:p>
            <a:pPr lvl="2">
              <a:buFont typeface="Arial" pitchFamily="34" charset="0"/>
              <a:buChar char="•"/>
            </a:pPr>
            <a:r>
              <a:rPr lang="en-GB" sz="1400" dirty="0" smtClean="0"/>
              <a:t>Choice of next car</a:t>
            </a:r>
          </a:p>
          <a:p>
            <a:pPr lvl="2">
              <a:buFont typeface="Arial" pitchFamily="34" charset="0"/>
              <a:buChar char="•"/>
            </a:pPr>
            <a:r>
              <a:rPr lang="en-GB" sz="1400" dirty="0" smtClean="0"/>
              <a:t>Cars of the future</a:t>
            </a:r>
          </a:p>
        </p:txBody>
      </p:sp>
      <p:sp>
        <p:nvSpPr>
          <p:cNvPr id="6" name="Text Placeholder 5"/>
          <p:cNvSpPr>
            <a:spLocks noGrp="1"/>
          </p:cNvSpPr>
          <p:nvPr>
            <p:ph type="body" sz="quarter" idx="13"/>
          </p:nvPr>
        </p:nvSpPr>
        <p:spPr/>
        <p:txBody>
          <a:bodyPr/>
          <a:lstStyle/>
          <a:p>
            <a:r>
              <a:rPr lang="en-GB" dirty="0" smtClean="0"/>
              <a:t>3</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34750"/>
            <a:ext cx="9252000" cy="576263"/>
          </a:xfrm>
        </p:spPr>
        <p:txBody>
          <a:bodyPr/>
          <a:lstStyle/>
          <a:p>
            <a:r>
              <a:rPr lang="en-GB" dirty="0" smtClean="0"/>
              <a:t>The local environment (1)</a:t>
            </a:r>
            <a:endParaRPr lang="en-GB" dirty="0"/>
          </a:p>
        </p:txBody>
      </p:sp>
      <p:graphicFrame>
        <p:nvGraphicFramePr>
          <p:cNvPr id="6" name="Chart 5"/>
          <p:cNvGraphicFramePr/>
          <p:nvPr/>
        </p:nvGraphicFramePr>
        <p:xfrm>
          <a:off x="476738" y="1292772"/>
          <a:ext cx="9565895" cy="55377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a:spLocks noChangeArrowheads="1"/>
          </p:cNvSpPr>
          <p:nvPr/>
        </p:nvSpPr>
        <p:spPr bwMode="auto">
          <a:xfrm>
            <a:off x="950026" y="6845487"/>
            <a:ext cx="7564582" cy="485479"/>
          </a:xfrm>
          <a:prstGeom prst="rect">
            <a:avLst/>
          </a:prstGeom>
          <a:noFill/>
          <a:ln w="9525">
            <a:noFill/>
            <a:miter lim="800000"/>
            <a:headEnd/>
            <a:tailEnd/>
          </a:ln>
        </p:spPr>
        <p:txBody>
          <a:bodyPr lIns="104274" tIns="52138" rIns="104274" bIns="52138"/>
          <a:lstStyle/>
          <a:p>
            <a:pPr marL="391028" indent="-391028" eaLnBrk="0" hangingPunct="0">
              <a:defRPr/>
            </a:pPr>
            <a:r>
              <a:rPr lang="en-GB" sz="800" dirty="0" smtClean="0">
                <a:solidFill>
                  <a:schemeClr val="bg2"/>
                </a:solidFill>
              </a:rPr>
              <a:t>QR1. To what extent do you agree or disagree with the following statements? Bases: All respondents (1714).</a:t>
            </a:r>
            <a:endParaRPr lang="en-GB" sz="800" dirty="0">
              <a:solidFill>
                <a:schemeClr val="bg2"/>
              </a:solidFill>
              <a:latin typeface="+mn-lt"/>
            </a:endParaRPr>
          </a:p>
        </p:txBody>
      </p:sp>
      <p:cxnSp>
        <p:nvCxnSpPr>
          <p:cNvPr id="10" name="Straight Connector 9"/>
          <p:cNvCxnSpPr/>
          <p:nvPr/>
        </p:nvCxnSpPr>
        <p:spPr>
          <a:xfrm>
            <a:off x="427512" y="1971300"/>
            <a:ext cx="9797143" cy="0"/>
          </a:xfrm>
          <a:prstGeom prst="line">
            <a:avLst/>
          </a:prstGeom>
          <a:ln w="12700">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44349" y="302278"/>
            <a:ext cx="1997075" cy="287338"/>
          </a:xfrm>
          <a:prstGeom prst="rect">
            <a:avLst/>
          </a:prstGeom>
          <a:solidFill>
            <a:schemeClr val="tx2">
              <a:lumMod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Car and the environment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34750"/>
            <a:ext cx="9252000" cy="576263"/>
          </a:xfrm>
        </p:spPr>
        <p:txBody>
          <a:bodyPr/>
          <a:lstStyle/>
          <a:p>
            <a:r>
              <a:rPr lang="en-GB" dirty="0" smtClean="0"/>
              <a:t>The local environment (2)</a:t>
            </a:r>
            <a:endParaRPr lang="en-GB" dirty="0"/>
          </a:p>
        </p:txBody>
      </p:sp>
      <p:sp>
        <p:nvSpPr>
          <p:cNvPr id="7" name="Rectangle 6"/>
          <p:cNvSpPr>
            <a:spLocks noChangeArrowheads="1"/>
          </p:cNvSpPr>
          <p:nvPr/>
        </p:nvSpPr>
        <p:spPr bwMode="auto">
          <a:xfrm>
            <a:off x="950026" y="6845487"/>
            <a:ext cx="7564582" cy="485479"/>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rPr>
              <a:t>QR1. To what extent do you agree or disagree with the following statements? Bases: All respondents (1714), Those who have concerns about air quality near where they live (571).</a:t>
            </a:r>
            <a:endParaRPr lang="en-GB" sz="800" dirty="0">
              <a:solidFill>
                <a:schemeClr val="bg2"/>
              </a:solidFill>
              <a:latin typeface="+mn-lt"/>
            </a:endParaRPr>
          </a:p>
        </p:txBody>
      </p:sp>
      <p:cxnSp>
        <p:nvCxnSpPr>
          <p:cNvPr id="10" name="Straight Connector 9"/>
          <p:cNvCxnSpPr/>
          <p:nvPr/>
        </p:nvCxnSpPr>
        <p:spPr>
          <a:xfrm>
            <a:off x="427512" y="1971300"/>
            <a:ext cx="9797143" cy="0"/>
          </a:xfrm>
          <a:prstGeom prst="line">
            <a:avLst/>
          </a:prstGeom>
          <a:ln w="12700">
            <a:solidFill>
              <a:srgbClr val="000000"/>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Right Brace 7"/>
          <p:cNvSpPr/>
          <p:nvPr/>
        </p:nvSpPr>
        <p:spPr>
          <a:xfrm rot="16200000">
            <a:off x="9060873" y="617508"/>
            <a:ext cx="166254" cy="1520042"/>
          </a:xfrm>
          <a:prstGeom prst="rightBrace">
            <a:avLst>
              <a:gd name="adj1" fmla="val 69697"/>
              <a:gd name="adj2" fmla="val 50000"/>
            </a:avLst>
          </a:prstGeom>
          <a:ln w="12700">
            <a:solidFill>
              <a:srgbClr val="00CC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9" name="TextBox 8"/>
          <p:cNvSpPr txBox="1"/>
          <p:nvPr/>
        </p:nvSpPr>
        <p:spPr>
          <a:xfrm>
            <a:off x="8894620" y="1045031"/>
            <a:ext cx="543739" cy="307777"/>
          </a:xfrm>
          <a:prstGeom prst="rect">
            <a:avLst/>
          </a:prstGeom>
          <a:noFill/>
        </p:spPr>
        <p:txBody>
          <a:bodyPr wrap="none" rtlCol="0">
            <a:spAutoFit/>
          </a:bodyPr>
          <a:lstStyle/>
          <a:p>
            <a:r>
              <a:rPr lang="en-GB" sz="1400" b="1" dirty="0" smtClean="0">
                <a:solidFill>
                  <a:srgbClr val="00CC00"/>
                </a:solidFill>
              </a:rPr>
              <a:t>34%</a:t>
            </a:r>
          </a:p>
        </p:txBody>
      </p:sp>
      <p:sp>
        <p:nvSpPr>
          <p:cNvPr id="12" name="Right Bracket 11"/>
          <p:cNvSpPr/>
          <p:nvPr/>
        </p:nvSpPr>
        <p:spPr>
          <a:xfrm>
            <a:off x="10013430" y="2090057"/>
            <a:ext cx="175599" cy="4191990"/>
          </a:xfrm>
          <a:prstGeom prst="rightBracket">
            <a:avLst>
              <a:gd name="adj" fmla="val 72525"/>
            </a:avLst>
          </a:prstGeom>
          <a:ln w="12700">
            <a:solidFill>
              <a:srgbClr val="00CC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4" name="Shape 13"/>
          <p:cNvCxnSpPr>
            <a:stCxn id="9" idx="0"/>
            <a:endCxn id="12" idx="2"/>
          </p:cNvCxnSpPr>
          <p:nvPr/>
        </p:nvCxnSpPr>
        <p:spPr>
          <a:xfrm rot="16200000" flipH="1">
            <a:off x="8107248" y="2104272"/>
            <a:ext cx="3141021" cy="1022539"/>
          </a:xfrm>
          <a:prstGeom prst="bentConnector4">
            <a:avLst>
              <a:gd name="adj1" fmla="val -5369"/>
              <a:gd name="adj2" fmla="val 125074"/>
            </a:avLst>
          </a:prstGeom>
          <a:ln w="12700">
            <a:solidFill>
              <a:srgbClr val="00CC0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graphicFrame>
        <p:nvGraphicFramePr>
          <p:cNvPr id="13" name="Chart 12"/>
          <p:cNvGraphicFramePr/>
          <p:nvPr/>
        </p:nvGraphicFramePr>
        <p:xfrm>
          <a:off x="476738" y="1292772"/>
          <a:ext cx="9565895" cy="5537700"/>
        </p:xfrm>
        <a:graphic>
          <a:graphicData uri="http://schemas.openxmlformats.org/drawingml/2006/chart">
            <c:chart xmlns:c="http://schemas.openxmlformats.org/drawingml/2006/chart" xmlns:r="http://schemas.openxmlformats.org/officeDocument/2006/relationships" r:id="rId2"/>
          </a:graphicData>
        </a:graphic>
      </p:graphicFrame>
      <p:sp>
        <p:nvSpPr>
          <p:cNvPr id="22" name="Rectangle 21"/>
          <p:cNvSpPr/>
          <p:nvPr/>
        </p:nvSpPr>
        <p:spPr>
          <a:xfrm>
            <a:off x="5291528" y="1469036"/>
            <a:ext cx="3072983" cy="44970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4" name="TextBox 23"/>
          <p:cNvSpPr txBox="1"/>
          <p:nvPr/>
        </p:nvSpPr>
        <p:spPr>
          <a:xfrm>
            <a:off x="644349" y="302278"/>
            <a:ext cx="1997075" cy="287338"/>
          </a:xfrm>
          <a:prstGeom prst="rect">
            <a:avLst/>
          </a:prstGeom>
          <a:solidFill>
            <a:schemeClr val="tx2">
              <a:lumMod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Car and the environment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Cars of the future</a:t>
            </a:r>
            <a:endParaRPr lang="en-GB" dirty="0"/>
          </a:p>
        </p:txBody>
      </p:sp>
      <p:sp>
        <p:nvSpPr>
          <p:cNvPr id="4" name="Text Placeholder 3"/>
          <p:cNvSpPr>
            <a:spLocks noGrp="1"/>
          </p:cNvSpPr>
          <p:nvPr>
            <p:ph type="body" sz="quarter" idx="12"/>
          </p:nvPr>
        </p:nvSpPr>
        <p:spPr/>
        <p:txBody>
          <a:bodyPr/>
          <a:lstStyle/>
          <a:p>
            <a:pPr lvl="2">
              <a:buFont typeface="Arial" pitchFamily="34" charset="0"/>
              <a:buChar char="•"/>
            </a:pPr>
            <a:r>
              <a:rPr lang="en-GB" sz="1400" dirty="0" smtClean="0"/>
              <a:t>Choice of next car</a:t>
            </a:r>
          </a:p>
          <a:p>
            <a:pPr lvl="2">
              <a:buFont typeface="Arial" pitchFamily="34" charset="0"/>
              <a:buChar char="•"/>
            </a:pPr>
            <a:r>
              <a:rPr lang="en-GB" sz="1400" dirty="0" smtClean="0"/>
              <a:t>New car technology</a:t>
            </a:r>
          </a:p>
          <a:p>
            <a:pPr lvl="2">
              <a:buFont typeface="Arial" pitchFamily="34" charset="0"/>
              <a:buChar char="•"/>
            </a:pPr>
            <a:r>
              <a:rPr lang="en-GB" sz="1400" dirty="0" smtClean="0"/>
              <a:t>Driverless cars</a:t>
            </a:r>
          </a:p>
        </p:txBody>
      </p:sp>
      <p:sp>
        <p:nvSpPr>
          <p:cNvPr id="6" name="Text Placeholder 5"/>
          <p:cNvSpPr>
            <a:spLocks noGrp="1"/>
          </p:cNvSpPr>
          <p:nvPr>
            <p:ph type="body" sz="quarter" idx="13"/>
          </p:nvPr>
        </p:nvSpPr>
        <p:spPr/>
        <p:txBody>
          <a:bodyPr/>
          <a:lstStyle/>
          <a:p>
            <a:r>
              <a:rPr lang="en-GB" dirty="0" smtClean="0"/>
              <a:t>4</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171450" y="4432930"/>
            <a:ext cx="10287000" cy="377603"/>
          </a:xfrm>
          <a:prstGeom prst="rect">
            <a:avLst/>
          </a:prstGeom>
          <a:solidFill>
            <a:srgbClr val="009999">
              <a:alpha val="32000"/>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latin typeface="Arial" pitchFamily="34" charset="0"/>
              <a:cs typeface="Arial" pitchFamily="34" charset="0"/>
            </a:endParaRPr>
          </a:p>
        </p:txBody>
      </p:sp>
      <p:sp>
        <p:nvSpPr>
          <p:cNvPr id="5" name="Title 1"/>
          <p:cNvSpPr>
            <a:spLocks noGrp="1"/>
          </p:cNvSpPr>
          <p:nvPr>
            <p:ph type="title"/>
          </p:nvPr>
        </p:nvSpPr>
        <p:spPr>
          <a:xfrm>
            <a:off x="644711" y="834750"/>
            <a:ext cx="9252000" cy="576263"/>
          </a:xfrm>
        </p:spPr>
        <p:txBody>
          <a:bodyPr/>
          <a:lstStyle/>
          <a:p>
            <a:r>
              <a:rPr lang="en-GB" dirty="0" smtClean="0"/>
              <a:t>Choice of next car</a:t>
            </a:r>
            <a:br>
              <a:rPr lang="en-GB" dirty="0" smtClean="0"/>
            </a:br>
            <a:r>
              <a:rPr lang="en-GB" sz="1600" dirty="0" smtClean="0"/>
              <a:t>Motorists continue to foresee buying traditionally fuelled cars.</a:t>
            </a:r>
            <a:endParaRPr lang="en-GB" dirty="0"/>
          </a:p>
        </p:txBody>
      </p:sp>
      <p:sp>
        <p:nvSpPr>
          <p:cNvPr id="6" name="Rectangle 4"/>
          <p:cNvSpPr>
            <a:spLocks noChangeArrowheads="1"/>
          </p:cNvSpPr>
          <p:nvPr/>
        </p:nvSpPr>
        <p:spPr bwMode="auto">
          <a:xfrm>
            <a:off x="970510" y="6822325"/>
            <a:ext cx="7544098" cy="560708"/>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bg2"/>
                </a:solidFill>
              </a:rPr>
              <a:t>QH1. Next time you change your car, which of the following types of car are you most likely to buy? QH2. (Not asked 2014 / 2015) Imagine you are about to purchase or acquire another car to replace the vehicle you drive most often. Would you prefer a used or a new car? Bases: All respondents – 2016 (1714), 2015 (1555), 2014 (1526).</a:t>
            </a:r>
            <a:endParaRPr lang="en-GB" sz="800" dirty="0" smtClean="0">
              <a:solidFill>
                <a:schemeClr val="bg2"/>
              </a:solidFill>
              <a:latin typeface="Arial" pitchFamily="34" charset="0"/>
              <a:cs typeface="Arial" pitchFamily="34" charset="0"/>
            </a:endParaRPr>
          </a:p>
        </p:txBody>
      </p:sp>
      <p:graphicFrame>
        <p:nvGraphicFramePr>
          <p:cNvPr id="7" name="Chart 6"/>
          <p:cNvGraphicFramePr/>
          <p:nvPr/>
        </p:nvGraphicFramePr>
        <p:xfrm>
          <a:off x="1086322" y="2217510"/>
          <a:ext cx="9073008" cy="2448273"/>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Box 17"/>
          <p:cNvSpPr txBox="1">
            <a:spLocks noChangeArrowheads="1"/>
          </p:cNvSpPr>
          <p:nvPr/>
        </p:nvSpPr>
        <p:spPr bwMode="auto">
          <a:xfrm rot="5400000">
            <a:off x="303658" y="4207602"/>
            <a:ext cx="487584" cy="828258"/>
          </a:xfrm>
          <a:prstGeom prst="rect">
            <a:avLst/>
          </a:prstGeom>
          <a:noFill/>
          <a:ln w="9525">
            <a:noFill/>
            <a:miter lim="800000"/>
            <a:headEnd/>
            <a:tailEnd/>
          </a:ln>
        </p:spPr>
        <p:txBody>
          <a:bodyPr vert="vert270" wrap="square" lIns="104274" tIns="52138" rIns="104274" bIns="52138">
            <a:spAutoFit/>
          </a:bodyPr>
          <a:lstStyle/>
          <a:p>
            <a:pPr algn="ctr" eaLnBrk="0" hangingPunct="0">
              <a:tabLst>
                <a:tab pos="0" algn="l"/>
                <a:tab pos="715875" algn="l"/>
              </a:tabLst>
              <a:defRPr/>
            </a:pPr>
            <a:r>
              <a:rPr lang="en-US" sz="1800" b="1" dirty="0" smtClean="0">
                <a:solidFill>
                  <a:schemeClr val="bg2">
                    <a:lumMod val="75000"/>
                  </a:schemeClr>
                </a:solidFill>
                <a:latin typeface="Arial" pitchFamily="34" charset="0"/>
                <a:cs typeface="Arial" pitchFamily="34" charset="0"/>
              </a:rPr>
              <a:t>2015</a:t>
            </a:r>
            <a:endParaRPr lang="en-GB" sz="1800" b="1" dirty="0">
              <a:solidFill>
                <a:schemeClr val="bg2">
                  <a:lumMod val="75000"/>
                </a:schemeClr>
              </a:solidFill>
              <a:latin typeface="Arial" pitchFamily="34" charset="0"/>
              <a:cs typeface="Arial" pitchFamily="34" charset="0"/>
            </a:endParaRPr>
          </a:p>
        </p:txBody>
      </p:sp>
      <p:sp>
        <p:nvSpPr>
          <p:cNvPr id="16" name="Text Box 17"/>
          <p:cNvSpPr txBox="1">
            <a:spLocks noChangeArrowheads="1"/>
          </p:cNvSpPr>
          <p:nvPr/>
        </p:nvSpPr>
        <p:spPr bwMode="auto">
          <a:xfrm>
            <a:off x="1680981" y="446136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000000"/>
                </a:solidFill>
                <a:latin typeface="Arial" pitchFamily="34" charset="0"/>
                <a:cs typeface="Arial" pitchFamily="34" charset="0"/>
              </a:rPr>
              <a:t>28%</a:t>
            </a:r>
            <a:endParaRPr lang="en-GB" sz="1400" b="1" dirty="0">
              <a:solidFill>
                <a:srgbClr val="000000"/>
              </a:solidFill>
              <a:latin typeface="Arial" pitchFamily="34" charset="0"/>
              <a:cs typeface="Arial" pitchFamily="34" charset="0"/>
            </a:endParaRPr>
          </a:p>
        </p:txBody>
      </p:sp>
      <p:sp>
        <p:nvSpPr>
          <p:cNvPr id="19" name="Text Box 17"/>
          <p:cNvSpPr txBox="1">
            <a:spLocks noChangeArrowheads="1"/>
          </p:cNvSpPr>
          <p:nvPr/>
        </p:nvSpPr>
        <p:spPr bwMode="auto">
          <a:xfrm>
            <a:off x="3475503" y="446136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000000"/>
                </a:solidFill>
                <a:latin typeface="Arial" pitchFamily="34" charset="0"/>
                <a:cs typeface="Arial" pitchFamily="34" charset="0"/>
              </a:rPr>
              <a:t>53%</a:t>
            </a:r>
          </a:p>
        </p:txBody>
      </p:sp>
      <p:sp>
        <p:nvSpPr>
          <p:cNvPr id="20" name="Text Box 17"/>
          <p:cNvSpPr txBox="1">
            <a:spLocks noChangeArrowheads="1"/>
          </p:cNvSpPr>
          <p:nvPr/>
        </p:nvSpPr>
        <p:spPr bwMode="auto">
          <a:xfrm>
            <a:off x="5315743" y="446136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000000"/>
                </a:solidFill>
                <a:latin typeface="Arial" pitchFamily="34" charset="0"/>
                <a:cs typeface="Arial" pitchFamily="34" charset="0"/>
              </a:rPr>
              <a:t>14%</a:t>
            </a:r>
          </a:p>
        </p:txBody>
      </p:sp>
      <p:sp>
        <p:nvSpPr>
          <p:cNvPr id="22" name="Text Box 17"/>
          <p:cNvSpPr txBox="1">
            <a:spLocks noChangeArrowheads="1"/>
          </p:cNvSpPr>
          <p:nvPr/>
        </p:nvSpPr>
        <p:spPr bwMode="auto">
          <a:xfrm>
            <a:off x="8908595" y="446136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000000"/>
                </a:solidFill>
                <a:latin typeface="Arial" pitchFamily="34" charset="0"/>
                <a:cs typeface="Arial" pitchFamily="34" charset="0"/>
              </a:rPr>
              <a:t>1%</a:t>
            </a:r>
          </a:p>
        </p:txBody>
      </p:sp>
      <p:sp>
        <p:nvSpPr>
          <p:cNvPr id="23" name="Oval 22"/>
          <p:cNvSpPr/>
          <p:nvPr/>
        </p:nvSpPr>
        <p:spPr>
          <a:xfrm>
            <a:off x="2783996" y="5525622"/>
            <a:ext cx="933450" cy="9144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GB" sz="1400" b="1" dirty="0" smtClean="0">
                <a:latin typeface="Arial" pitchFamily="34" charset="0"/>
                <a:cs typeface="Arial" pitchFamily="34" charset="0"/>
              </a:rPr>
              <a:t>59%</a:t>
            </a:r>
            <a:r>
              <a:rPr lang="en-GB" sz="1400" dirty="0" smtClean="0">
                <a:latin typeface="Arial" pitchFamily="34" charset="0"/>
                <a:cs typeface="Arial" pitchFamily="34" charset="0"/>
              </a:rPr>
              <a:t> </a:t>
            </a:r>
            <a:r>
              <a:rPr lang="en-GB" sz="1000" dirty="0" smtClean="0">
                <a:latin typeface="Arial" pitchFamily="34" charset="0"/>
                <a:cs typeface="Arial" pitchFamily="34" charset="0"/>
              </a:rPr>
              <a:t>would prefer a </a:t>
            </a:r>
            <a:r>
              <a:rPr lang="en-GB" sz="1000" u="sng" dirty="0" smtClean="0">
                <a:latin typeface="Arial" pitchFamily="34" charset="0"/>
                <a:cs typeface="Arial" pitchFamily="34" charset="0"/>
              </a:rPr>
              <a:t>new</a:t>
            </a:r>
            <a:r>
              <a:rPr lang="en-GB" sz="1000" dirty="0" smtClean="0">
                <a:latin typeface="Arial" pitchFamily="34" charset="0"/>
                <a:cs typeface="Arial" pitchFamily="34" charset="0"/>
              </a:rPr>
              <a:t> car</a:t>
            </a:r>
            <a:endParaRPr lang="en-GB" sz="1000" dirty="0">
              <a:latin typeface="Arial" pitchFamily="34" charset="0"/>
              <a:cs typeface="Arial" pitchFamily="34" charset="0"/>
            </a:endParaRPr>
          </a:p>
        </p:txBody>
      </p:sp>
      <p:sp>
        <p:nvSpPr>
          <p:cNvPr id="24" name="Oval 23"/>
          <p:cNvSpPr/>
          <p:nvPr/>
        </p:nvSpPr>
        <p:spPr>
          <a:xfrm>
            <a:off x="7787621" y="5525622"/>
            <a:ext cx="933450" cy="914400"/>
          </a:xfrm>
          <a:prstGeom prst="ellipse">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GB" sz="1400" b="1" dirty="0" smtClean="0">
                <a:latin typeface="Arial" pitchFamily="34" charset="0"/>
                <a:cs typeface="Arial" pitchFamily="34" charset="0"/>
              </a:rPr>
              <a:t>41%</a:t>
            </a:r>
            <a:r>
              <a:rPr lang="en-GB" sz="1400" dirty="0" smtClean="0">
                <a:latin typeface="Arial" pitchFamily="34" charset="0"/>
                <a:cs typeface="Arial" pitchFamily="34" charset="0"/>
              </a:rPr>
              <a:t> </a:t>
            </a:r>
            <a:r>
              <a:rPr lang="en-GB" sz="1000" dirty="0" smtClean="0">
                <a:latin typeface="Arial" pitchFamily="34" charset="0"/>
                <a:cs typeface="Arial" pitchFamily="34" charset="0"/>
              </a:rPr>
              <a:t>would prefer a </a:t>
            </a:r>
            <a:r>
              <a:rPr lang="en-GB" sz="1000" u="sng" dirty="0" smtClean="0">
                <a:latin typeface="Arial" pitchFamily="34" charset="0"/>
                <a:cs typeface="Arial" pitchFamily="34" charset="0"/>
              </a:rPr>
              <a:t>used</a:t>
            </a:r>
            <a:r>
              <a:rPr lang="en-GB" sz="1000" dirty="0" smtClean="0">
                <a:latin typeface="Arial" pitchFamily="34" charset="0"/>
                <a:cs typeface="Arial" pitchFamily="34" charset="0"/>
              </a:rPr>
              <a:t> car</a:t>
            </a:r>
            <a:endParaRPr lang="en-GB" sz="1000" dirty="0">
              <a:latin typeface="Arial" pitchFamily="34" charset="0"/>
              <a:cs typeface="Arial" pitchFamily="34" charset="0"/>
            </a:endParaRPr>
          </a:p>
        </p:txBody>
      </p:sp>
      <p:sp>
        <p:nvSpPr>
          <p:cNvPr id="30" name="TextBox 29"/>
          <p:cNvSpPr txBox="1"/>
          <p:nvPr/>
        </p:nvSpPr>
        <p:spPr>
          <a:xfrm>
            <a:off x="8866111" y="5859712"/>
            <a:ext cx="1596785" cy="553998"/>
          </a:xfrm>
          <a:prstGeom prst="rect">
            <a:avLst/>
          </a:prstGeom>
          <a:noFill/>
        </p:spPr>
        <p:txBody>
          <a:bodyPr wrap="square" rtlCol="0">
            <a:spAutoFit/>
          </a:bodyPr>
          <a:lstStyle/>
          <a:p>
            <a:pPr marL="85725" indent="-85725">
              <a:buFont typeface="Arial" pitchFamily="34" charset="0"/>
              <a:buChar char="•"/>
            </a:pPr>
            <a:r>
              <a:rPr lang="en-GB" sz="1000" b="1" dirty="0" smtClean="0">
                <a:solidFill>
                  <a:srgbClr val="4D4D4D"/>
                </a:solidFill>
              </a:rPr>
              <a:t>Aged 17-24 </a:t>
            </a:r>
            <a:r>
              <a:rPr lang="en-GB" sz="1000" dirty="0" smtClean="0">
                <a:solidFill>
                  <a:srgbClr val="4D4D4D"/>
                </a:solidFill>
              </a:rPr>
              <a:t>(52%)</a:t>
            </a:r>
          </a:p>
          <a:p>
            <a:pPr marL="85725" indent="-85725">
              <a:buFont typeface="Arial" pitchFamily="34" charset="0"/>
              <a:buChar char="•"/>
            </a:pPr>
            <a:r>
              <a:rPr lang="en-GB" sz="1000" b="1" dirty="0" smtClean="0">
                <a:solidFill>
                  <a:srgbClr val="4D4D4D"/>
                </a:solidFill>
              </a:rPr>
              <a:t>Female</a:t>
            </a:r>
            <a:r>
              <a:rPr lang="en-GB" sz="1000" dirty="0" smtClean="0">
                <a:solidFill>
                  <a:srgbClr val="4D4D4D"/>
                </a:solidFill>
              </a:rPr>
              <a:t> (45%)</a:t>
            </a:r>
          </a:p>
          <a:p>
            <a:pPr marL="85725" indent="-85725">
              <a:buFont typeface="Arial" pitchFamily="34" charset="0"/>
              <a:buChar char="•"/>
            </a:pPr>
            <a:r>
              <a:rPr lang="en-GB" sz="1000" b="1" dirty="0" smtClean="0">
                <a:solidFill>
                  <a:srgbClr val="4D4D4D"/>
                </a:solidFill>
              </a:rPr>
              <a:t>C2DE</a:t>
            </a:r>
            <a:r>
              <a:rPr lang="en-GB" sz="1000" dirty="0" smtClean="0">
                <a:solidFill>
                  <a:srgbClr val="4D4D4D"/>
                </a:solidFill>
              </a:rPr>
              <a:t> (47%)</a:t>
            </a:r>
          </a:p>
        </p:txBody>
      </p:sp>
      <p:sp>
        <p:nvSpPr>
          <p:cNvPr id="34" name="TextBox 33"/>
          <p:cNvSpPr txBox="1"/>
          <p:nvPr/>
        </p:nvSpPr>
        <p:spPr>
          <a:xfrm>
            <a:off x="3737296" y="5705823"/>
            <a:ext cx="2324099" cy="861774"/>
          </a:xfrm>
          <a:prstGeom prst="rect">
            <a:avLst/>
          </a:prstGeom>
          <a:noFill/>
        </p:spPr>
        <p:txBody>
          <a:bodyPr wrap="square" rtlCol="0">
            <a:spAutoFit/>
          </a:bodyPr>
          <a:lstStyle/>
          <a:p>
            <a:pPr marL="85725" indent="-85725">
              <a:buFont typeface="Arial" pitchFamily="34" charset="0"/>
              <a:buChar char="•"/>
            </a:pPr>
            <a:r>
              <a:rPr lang="en-GB" sz="1000" b="1" dirty="0" smtClean="0">
                <a:solidFill>
                  <a:srgbClr val="4D4D4D"/>
                </a:solidFill>
              </a:rPr>
              <a:t>Company vehicle </a:t>
            </a:r>
            <a:r>
              <a:rPr lang="en-GB" sz="1000" dirty="0" smtClean="0">
                <a:solidFill>
                  <a:srgbClr val="4D4D4D"/>
                </a:solidFill>
              </a:rPr>
              <a:t>(86%)</a:t>
            </a:r>
          </a:p>
          <a:p>
            <a:pPr marL="85725" indent="-85725">
              <a:buFont typeface="Arial" pitchFamily="34" charset="0"/>
              <a:buChar char="•"/>
            </a:pPr>
            <a:r>
              <a:rPr lang="en-GB" sz="1000" b="1" dirty="0" smtClean="0">
                <a:solidFill>
                  <a:srgbClr val="4D4D4D"/>
                </a:solidFill>
              </a:rPr>
              <a:t>Annual mileage over 10,000 </a:t>
            </a:r>
            <a:r>
              <a:rPr lang="en-GB" sz="1000" dirty="0" smtClean="0">
                <a:solidFill>
                  <a:srgbClr val="4D4D4D"/>
                </a:solidFill>
              </a:rPr>
              <a:t>(73%)</a:t>
            </a:r>
          </a:p>
          <a:p>
            <a:pPr marL="85725" indent="-85725">
              <a:buFont typeface="Arial" pitchFamily="34" charset="0"/>
              <a:buChar char="•"/>
            </a:pPr>
            <a:r>
              <a:rPr lang="en-GB" sz="1000" b="1" dirty="0" smtClean="0">
                <a:solidFill>
                  <a:srgbClr val="4D4D4D"/>
                </a:solidFill>
              </a:rPr>
              <a:t>Aged 45-64 years </a:t>
            </a:r>
            <a:r>
              <a:rPr lang="en-GB" sz="1000" dirty="0" smtClean="0">
                <a:solidFill>
                  <a:srgbClr val="4D4D4D"/>
                </a:solidFill>
              </a:rPr>
              <a:t>(64%)</a:t>
            </a:r>
          </a:p>
          <a:p>
            <a:pPr marL="85725" indent="-85725">
              <a:buFont typeface="Arial" pitchFamily="34" charset="0"/>
              <a:buChar char="•"/>
            </a:pPr>
            <a:r>
              <a:rPr lang="en-GB" sz="1000" b="1" dirty="0" smtClean="0">
                <a:solidFill>
                  <a:srgbClr val="4D4D4D"/>
                </a:solidFill>
              </a:rPr>
              <a:t>Male</a:t>
            </a:r>
            <a:r>
              <a:rPr lang="en-GB" sz="1000" dirty="0" smtClean="0">
                <a:solidFill>
                  <a:srgbClr val="4D4D4D"/>
                </a:solidFill>
              </a:rPr>
              <a:t> (63%)</a:t>
            </a:r>
          </a:p>
          <a:p>
            <a:pPr marL="85725" indent="-85725">
              <a:buFont typeface="Arial" pitchFamily="34" charset="0"/>
              <a:buChar char="•"/>
            </a:pPr>
            <a:r>
              <a:rPr lang="en-GB" sz="1000" b="1" dirty="0" smtClean="0">
                <a:solidFill>
                  <a:srgbClr val="4D4D4D"/>
                </a:solidFill>
              </a:rPr>
              <a:t>ABC1</a:t>
            </a:r>
            <a:r>
              <a:rPr lang="en-GB" sz="1000" dirty="0" smtClean="0">
                <a:solidFill>
                  <a:srgbClr val="4D4D4D"/>
                </a:solidFill>
              </a:rPr>
              <a:t> (64%)</a:t>
            </a:r>
          </a:p>
        </p:txBody>
      </p:sp>
      <p:sp>
        <p:nvSpPr>
          <p:cNvPr id="37" name="TextBox 36"/>
          <p:cNvSpPr txBox="1"/>
          <p:nvPr/>
        </p:nvSpPr>
        <p:spPr>
          <a:xfrm>
            <a:off x="1304926" y="2131765"/>
            <a:ext cx="1866900" cy="784830"/>
          </a:xfrm>
          <a:prstGeom prst="rect">
            <a:avLst/>
          </a:prstGeom>
          <a:noFill/>
        </p:spPr>
        <p:txBody>
          <a:bodyPr wrap="square" rtlCol="0">
            <a:spAutoFit/>
          </a:bodyPr>
          <a:lstStyle/>
          <a:p>
            <a:pPr>
              <a:buFont typeface="Arial" pitchFamily="34" charset="0"/>
              <a:buChar char="•"/>
            </a:pPr>
            <a:r>
              <a:rPr lang="en-GB" sz="900" b="1" dirty="0" smtClean="0">
                <a:solidFill>
                  <a:srgbClr val="4D4D4D"/>
                </a:solidFill>
              </a:rPr>
              <a:t> Aged 45-64 </a:t>
            </a:r>
            <a:r>
              <a:rPr lang="en-GB" sz="900" dirty="0" smtClean="0">
                <a:solidFill>
                  <a:srgbClr val="4D4D4D"/>
                </a:solidFill>
              </a:rPr>
              <a:t>(35%)</a:t>
            </a:r>
          </a:p>
          <a:p>
            <a:pPr>
              <a:buFont typeface="Arial" pitchFamily="34" charset="0"/>
              <a:buChar char="•"/>
            </a:pPr>
            <a:r>
              <a:rPr lang="en-GB" sz="900" b="1" dirty="0" smtClean="0">
                <a:solidFill>
                  <a:srgbClr val="4D4D4D"/>
                </a:solidFill>
              </a:rPr>
              <a:t> Mercedes-Benz owners </a:t>
            </a:r>
            <a:r>
              <a:rPr lang="en-GB" sz="900" dirty="0" smtClean="0">
                <a:solidFill>
                  <a:srgbClr val="4D4D4D"/>
                </a:solidFill>
              </a:rPr>
              <a:t>(46%)</a:t>
            </a:r>
          </a:p>
          <a:p>
            <a:pPr>
              <a:buFont typeface="Arial" pitchFamily="34" charset="0"/>
              <a:buChar char="•"/>
            </a:pPr>
            <a:r>
              <a:rPr lang="en-GB" sz="900" b="1" dirty="0" smtClean="0">
                <a:solidFill>
                  <a:srgbClr val="4D4D4D"/>
                </a:solidFill>
              </a:rPr>
              <a:t> East England </a:t>
            </a:r>
            <a:r>
              <a:rPr lang="en-GB" sz="900" dirty="0" smtClean="0">
                <a:solidFill>
                  <a:srgbClr val="4D4D4D"/>
                </a:solidFill>
              </a:rPr>
              <a:t>(35%)</a:t>
            </a:r>
          </a:p>
          <a:p>
            <a:pPr>
              <a:buFont typeface="Arial" pitchFamily="34" charset="0"/>
              <a:buChar char="•"/>
            </a:pPr>
            <a:r>
              <a:rPr lang="en-GB" sz="900" dirty="0" smtClean="0">
                <a:solidFill>
                  <a:srgbClr val="4D4D4D"/>
                </a:solidFill>
              </a:rPr>
              <a:t> </a:t>
            </a:r>
            <a:r>
              <a:rPr lang="en-GB" sz="900" b="1" dirty="0" smtClean="0">
                <a:solidFill>
                  <a:srgbClr val="4D4D4D"/>
                </a:solidFill>
              </a:rPr>
              <a:t>Rural</a:t>
            </a:r>
            <a:r>
              <a:rPr lang="en-GB" sz="900" dirty="0" smtClean="0">
                <a:solidFill>
                  <a:srgbClr val="4D4D4D"/>
                </a:solidFill>
              </a:rPr>
              <a:t> (32%)</a:t>
            </a:r>
          </a:p>
          <a:p>
            <a:endParaRPr lang="en-GB" sz="900" dirty="0" smtClean="0">
              <a:solidFill>
                <a:srgbClr val="4D4D4D"/>
              </a:solidFill>
            </a:endParaRPr>
          </a:p>
        </p:txBody>
      </p:sp>
      <p:sp>
        <p:nvSpPr>
          <p:cNvPr id="38" name="TextBox 37"/>
          <p:cNvSpPr txBox="1"/>
          <p:nvPr/>
        </p:nvSpPr>
        <p:spPr>
          <a:xfrm>
            <a:off x="4972051" y="2232730"/>
            <a:ext cx="1590674" cy="923330"/>
          </a:xfrm>
          <a:prstGeom prst="rect">
            <a:avLst/>
          </a:prstGeom>
          <a:noFill/>
        </p:spPr>
        <p:txBody>
          <a:bodyPr wrap="square" rtlCol="0">
            <a:spAutoFit/>
          </a:bodyPr>
          <a:lstStyle/>
          <a:p>
            <a:pPr>
              <a:buFont typeface="Arial" pitchFamily="34" charset="0"/>
              <a:buChar char="•"/>
            </a:pPr>
            <a:r>
              <a:rPr lang="en-GB" sz="900" b="1" dirty="0" smtClean="0">
                <a:solidFill>
                  <a:srgbClr val="4D4D4D"/>
                </a:solidFill>
              </a:rPr>
              <a:t> Aged 17-24 </a:t>
            </a:r>
            <a:r>
              <a:rPr lang="en-GB" sz="900" dirty="0" smtClean="0">
                <a:solidFill>
                  <a:srgbClr val="4D4D4D"/>
                </a:solidFill>
              </a:rPr>
              <a:t>(22%)</a:t>
            </a:r>
          </a:p>
          <a:p>
            <a:pPr>
              <a:buFont typeface="Arial" pitchFamily="34" charset="0"/>
              <a:buChar char="•"/>
              <a:tabLst>
                <a:tab pos="1485900" algn="r"/>
              </a:tabLst>
            </a:pPr>
            <a:r>
              <a:rPr lang="en-GB" sz="900" b="1" dirty="0" smtClean="0">
                <a:solidFill>
                  <a:srgbClr val="4D4D4D"/>
                </a:solidFill>
              </a:rPr>
              <a:t> London </a:t>
            </a:r>
            <a:r>
              <a:rPr lang="en-GB" sz="900" dirty="0" smtClean="0">
                <a:solidFill>
                  <a:srgbClr val="4D4D4D"/>
                </a:solidFill>
              </a:rPr>
              <a:t>(23%)</a:t>
            </a:r>
          </a:p>
          <a:p>
            <a:pPr>
              <a:buFont typeface="Arial" pitchFamily="34" charset="0"/>
              <a:buChar char="•"/>
            </a:pPr>
            <a:r>
              <a:rPr lang="en-GB" sz="900" b="1" dirty="0" smtClean="0">
                <a:solidFill>
                  <a:srgbClr val="4D4D4D"/>
                </a:solidFill>
              </a:rPr>
              <a:t> Northern Ireland </a:t>
            </a:r>
            <a:r>
              <a:rPr lang="en-GB" sz="900" dirty="0" smtClean="0">
                <a:solidFill>
                  <a:srgbClr val="4D4D4D"/>
                </a:solidFill>
              </a:rPr>
              <a:t>(21%)</a:t>
            </a:r>
          </a:p>
          <a:p>
            <a:pPr marL="58738" indent="-58738">
              <a:buFont typeface="Arial" pitchFamily="34" charset="0"/>
              <a:buChar char="•"/>
            </a:pPr>
            <a:r>
              <a:rPr lang="en-GB" sz="900" b="1" dirty="0" smtClean="0">
                <a:solidFill>
                  <a:srgbClr val="4D4D4D"/>
                </a:solidFill>
              </a:rPr>
              <a:t>Those less dependent on their car </a:t>
            </a:r>
            <a:r>
              <a:rPr lang="en-GB" sz="900" dirty="0" smtClean="0">
                <a:solidFill>
                  <a:srgbClr val="4D4D4D"/>
                </a:solidFill>
              </a:rPr>
              <a:t>(21%)</a:t>
            </a:r>
          </a:p>
          <a:p>
            <a:endParaRPr lang="en-GB" sz="900" dirty="0" smtClean="0">
              <a:solidFill>
                <a:srgbClr val="4D4D4D"/>
              </a:solidFill>
            </a:endParaRPr>
          </a:p>
        </p:txBody>
      </p:sp>
      <p:sp>
        <p:nvSpPr>
          <p:cNvPr id="40" name="TextBox 39"/>
          <p:cNvSpPr txBox="1"/>
          <p:nvPr/>
        </p:nvSpPr>
        <p:spPr>
          <a:xfrm>
            <a:off x="3162301" y="1802200"/>
            <a:ext cx="1866900" cy="646331"/>
          </a:xfrm>
          <a:prstGeom prst="rect">
            <a:avLst/>
          </a:prstGeom>
          <a:noFill/>
        </p:spPr>
        <p:txBody>
          <a:bodyPr wrap="square" rtlCol="0">
            <a:spAutoFit/>
          </a:bodyPr>
          <a:lstStyle/>
          <a:p>
            <a:pPr>
              <a:buFont typeface="Arial" pitchFamily="34" charset="0"/>
              <a:buChar char="•"/>
            </a:pPr>
            <a:r>
              <a:rPr lang="en-GB" sz="900" b="1" dirty="0" smtClean="0">
                <a:solidFill>
                  <a:srgbClr val="4D4D4D"/>
                </a:solidFill>
              </a:rPr>
              <a:t> Aged 65+ </a:t>
            </a:r>
            <a:r>
              <a:rPr lang="en-GB" sz="900" dirty="0" smtClean="0">
                <a:solidFill>
                  <a:srgbClr val="4D4D4D"/>
                </a:solidFill>
              </a:rPr>
              <a:t>(65%)</a:t>
            </a:r>
          </a:p>
          <a:p>
            <a:pPr>
              <a:buFont typeface="Arial" pitchFamily="34" charset="0"/>
              <a:buChar char="•"/>
            </a:pPr>
            <a:r>
              <a:rPr lang="en-GB" sz="900" b="1" dirty="0" smtClean="0">
                <a:solidFill>
                  <a:srgbClr val="4D4D4D"/>
                </a:solidFill>
              </a:rPr>
              <a:t> Annual mileage &lt;5000 </a:t>
            </a:r>
            <a:r>
              <a:rPr lang="en-GB" sz="900" dirty="0" smtClean="0">
                <a:solidFill>
                  <a:srgbClr val="4D4D4D"/>
                </a:solidFill>
              </a:rPr>
              <a:t>(61%)</a:t>
            </a:r>
          </a:p>
          <a:p>
            <a:pPr>
              <a:buFont typeface="Arial" pitchFamily="34" charset="0"/>
              <a:buChar char="•"/>
            </a:pPr>
            <a:r>
              <a:rPr lang="en-GB" sz="900" b="1" dirty="0" smtClean="0">
                <a:solidFill>
                  <a:srgbClr val="4D4D4D"/>
                </a:solidFill>
              </a:rPr>
              <a:t> Scotland </a:t>
            </a:r>
            <a:r>
              <a:rPr lang="en-GB" sz="900" dirty="0" smtClean="0">
                <a:solidFill>
                  <a:srgbClr val="4D4D4D"/>
                </a:solidFill>
              </a:rPr>
              <a:t>(57%)</a:t>
            </a:r>
            <a:endParaRPr lang="en-GB" sz="900" b="1" dirty="0" smtClean="0">
              <a:solidFill>
                <a:srgbClr val="4D4D4D"/>
              </a:solidFill>
            </a:endParaRPr>
          </a:p>
          <a:p>
            <a:pPr>
              <a:buFont typeface="Arial" pitchFamily="34" charset="0"/>
              <a:buChar char="•"/>
            </a:pPr>
            <a:r>
              <a:rPr lang="en-GB" sz="900" b="1" dirty="0" smtClean="0">
                <a:solidFill>
                  <a:srgbClr val="4D4D4D"/>
                </a:solidFill>
              </a:rPr>
              <a:t> North East </a:t>
            </a:r>
            <a:r>
              <a:rPr lang="en-GB" sz="900" dirty="0" smtClean="0">
                <a:solidFill>
                  <a:srgbClr val="4D4D4D"/>
                </a:solidFill>
              </a:rPr>
              <a:t>(56%)</a:t>
            </a:r>
          </a:p>
        </p:txBody>
      </p:sp>
      <p:sp>
        <p:nvSpPr>
          <p:cNvPr id="41" name="TextBox 40"/>
          <p:cNvSpPr txBox="1"/>
          <p:nvPr/>
        </p:nvSpPr>
        <p:spPr>
          <a:xfrm>
            <a:off x="6677026" y="2956630"/>
            <a:ext cx="1590674" cy="230832"/>
          </a:xfrm>
          <a:prstGeom prst="rect">
            <a:avLst/>
          </a:prstGeom>
          <a:noFill/>
        </p:spPr>
        <p:txBody>
          <a:bodyPr wrap="square" rtlCol="0">
            <a:spAutoFit/>
          </a:bodyPr>
          <a:lstStyle/>
          <a:p>
            <a:pPr>
              <a:buFont typeface="Arial" pitchFamily="34" charset="0"/>
              <a:buChar char="•"/>
            </a:pPr>
            <a:r>
              <a:rPr lang="en-GB" sz="900" b="1" dirty="0" smtClean="0">
                <a:solidFill>
                  <a:srgbClr val="4D4D4D"/>
                </a:solidFill>
              </a:rPr>
              <a:t> Company vehicle </a:t>
            </a:r>
            <a:r>
              <a:rPr lang="en-GB" sz="900" dirty="0" smtClean="0">
                <a:solidFill>
                  <a:srgbClr val="4D4D4D"/>
                </a:solidFill>
              </a:rPr>
              <a:t>(12%)</a:t>
            </a:r>
          </a:p>
        </p:txBody>
      </p:sp>
      <p:sp>
        <p:nvSpPr>
          <p:cNvPr id="21" name="Text Box 17"/>
          <p:cNvSpPr txBox="1">
            <a:spLocks noChangeArrowheads="1"/>
          </p:cNvSpPr>
          <p:nvPr/>
        </p:nvSpPr>
        <p:spPr bwMode="auto">
          <a:xfrm>
            <a:off x="7145507" y="446136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000000"/>
                </a:solidFill>
                <a:latin typeface="Arial" pitchFamily="34" charset="0"/>
                <a:cs typeface="Arial" pitchFamily="34" charset="0"/>
              </a:rPr>
              <a:t>4%</a:t>
            </a:r>
          </a:p>
        </p:txBody>
      </p:sp>
      <p:grpSp>
        <p:nvGrpSpPr>
          <p:cNvPr id="2" name="Group 83"/>
          <p:cNvGrpSpPr/>
          <p:nvPr/>
        </p:nvGrpSpPr>
        <p:grpSpPr>
          <a:xfrm>
            <a:off x="1356624" y="5096990"/>
            <a:ext cx="1150311" cy="1351945"/>
            <a:chOff x="1371614" y="5107383"/>
            <a:chExt cx="1150311" cy="1351945"/>
          </a:xfrm>
        </p:grpSpPr>
        <p:grpSp>
          <p:nvGrpSpPr>
            <p:cNvPr id="3" name="Group 25"/>
            <p:cNvGrpSpPr>
              <a:grpSpLocks/>
            </p:cNvGrpSpPr>
            <p:nvPr/>
          </p:nvGrpSpPr>
          <p:grpSpPr bwMode="auto">
            <a:xfrm>
              <a:off x="1371614" y="5107383"/>
              <a:ext cx="1150311" cy="1351945"/>
              <a:chOff x="2190" y="801"/>
              <a:chExt cx="274" cy="329"/>
            </a:xfrm>
            <a:solidFill>
              <a:schemeClr val="accent1"/>
            </a:solidFill>
          </p:grpSpPr>
          <p:sp>
            <p:nvSpPr>
              <p:cNvPr id="70" name="Rectangle 27"/>
              <p:cNvSpPr>
                <a:spLocks noChangeArrowheads="1"/>
              </p:cNvSpPr>
              <p:nvPr/>
            </p:nvSpPr>
            <p:spPr bwMode="auto">
              <a:xfrm>
                <a:off x="2190" y="930"/>
                <a:ext cx="273" cy="200"/>
              </a:xfrm>
              <a:prstGeom prst="rect">
                <a:avLst/>
              </a:prstGeom>
              <a:grpFill/>
              <a:ln w="9525">
                <a:noFill/>
                <a:round/>
                <a:headEnd/>
                <a:tailEnd/>
              </a:ln>
            </p:spPr>
            <p:txBody>
              <a:bodyPr wrap="none" anchor="ctr"/>
              <a:lstStyle/>
              <a:p>
                <a:pPr>
                  <a:spcBef>
                    <a:spcPts val="1000"/>
                  </a:spcBef>
                  <a:buClr>
                    <a:srgbClr val="000000"/>
                  </a:buClr>
                  <a:buSzPct val="100000"/>
                  <a:buFont typeface="Times New Roman" pitchFamily="18" charset="0"/>
                  <a:buNone/>
                </a:pPr>
                <a:endParaRPr lang="en-US"/>
              </a:p>
            </p:txBody>
          </p:sp>
          <p:sp>
            <p:nvSpPr>
              <p:cNvPr id="73" name="Freeform 30"/>
              <p:cNvSpPr>
                <a:spLocks noChangeArrowheads="1"/>
              </p:cNvSpPr>
              <p:nvPr/>
            </p:nvSpPr>
            <p:spPr bwMode="auto">
              <a:xfrm>
                <a:off x="2190" y="801"/>
                <a:ext cx="274" cy="121"/>
              </a:xfrm>
              <a:custGeom>
                <a:avLst/>
                <a:gdLst>
                  <a:gd name="T0" fmla="*/ 0 w 2001"/>
                  <a:gd name="T1" fmla="*/ 0 h 863"/>
                  <a:gd name="T2" fmla="*/ 0 w 2001"/>
                  <a:gd name="T3" fmla="*/ 0 h 863"/>
                  <a:gd name="T4" fmla="*/ 0 w 2001"/>
                  <a:gd name="T5" fmla="*/ 0 h 863"/>
                  <a:gd name="T6" fmla="*/ 0 w 2001"/>
                  <a:gd name="T7" fmla="*/ 0 h 863"/>
                  <a:gd name="T8" fmla="*/ 0 w 2001"/>
                  <a:gd name="T9" fmla="*/ 0 h 863"/>
                  <a:gd name="T10" fmla="*/ 0 w 2001"/>
                  <a:gd name="T11" fmla="*/ 0 h 863"/>
                  <a:gd name="T12" fmla="*/ 0 w 2001"/>
                  <a:gd name="T13" fmla="*/ 0 h 863"/>
                  <a:gd name="T14" fmla="*/ 0 w 2001"/>
                  <a:gd name="T15" fmla="*/ 0 h 863"/>
                  <a:gd name="T16" fmla="*/ 0 w 2001"/>
                  <a:gd name="T17" fmla="*/ 0 h 863"/>
                  <a:gd name="T18" fmla="*/ 0 w 2001"/>
                  <a:gd name="T19" fmla="*/ 0 h 863"/>
                  <a:gd name="T20" fmla="*/ 0 w 2001"/>
                  <a:gd name="T21" fmla="*/ 0 h 863"/>
                  <a:gd name="T22" fmla="*/ 0 w 2001"/>
                  <a:gd name="T23" fmla="*/ 0 h 863"/>
                  <a:gd name="T24" fmla="*/ 0 w 2001"/>
                  <a:gd name="T25" fmla="*/ 0 h 863"/>
                  <a:gd name="T26" fmla="*/ 0 w 2001"/>
                  <a:gd name="T27" fmla="*/ 0 h 863"/>
                  <a:gd name="T28" fmla="*/ 0 w 2001"/>
                  <a:gd name="T29" fmla="*/ 0 h 863"/>
                  <a:gd name="T30" fmla="*/ 0 w 2001"/>
                  <a:gd name="T31" fmla="*/ 0 h 863"/>
                  <a:gd name="T32" fmla="*/ 0 w 2001"/>
                  <a:gd name="T33" fmla="*/ 0 h 863"/>
                  <a:gd name="T34" fmla="*/ 0 w 2001"/>
                  <a:gd name="T35" fmla="*/ 0 h 863"/>
                  <a:gd name="T36" fmla="*/ 0 w 2001"/>
                  <a:gd name="T37" fmla="*/ 0 h 863"/>
                  <a:gd name="T38" fmla="*/ 0 w 2001"/>
                  <a:gd name="T39" fmla="*/ 0 h 863"/>
                  <a:gd name="T40" fmla="*/ 0 w 2001"/>
                  <a:gd name="T41" fmla="*/ 0 h 863"/>
                  <a:gd name="T42" fmla="*/ 0 w 2001"/>
                  <a:gd name="T43" fmla="*/ 0 h 863"/>
                  <a:gd name="T44" fmla="*/ 0 w 2001"/>
                  <a:gd name="T45" fmla="*/ 0 h 863"/>
                  <a:gd name="T46" fmla="*/ 0 w 2001"/>
                  <a:gd name="T47" fmla="*/ 0 h 863"/>
                  <a:gd name="T48" fmla="*/ 0 w 2001"/>
                  <a:gd name="T49" fmla="*/ 0 h 863"/>
                  <a:gd name="T50" fmla="*/ 0 w 2001"/>
                  <a:gd name="T51" fmla="*/ 0 h 863"/>
                  <a:gd name="T52" fmla="*/ 0 w 2001"/>
                  <a:gd name="T53" fmla="*/ 0 h 863"/>
                  <a:gd name="T54" fmla="*/ 0 w 2001"/>
                  <a:gd name="T55" fmla="*/ 0 h 863"/>
                  <a:gd name="T56" fmla="*/ 0 w 2001"/>
                  <a:gd name="T57" fmla="*/ 0 h 863"/>
                  <a:gd name="T58" fmla="*/ 0 w 2001"/>
                  <a:gd name="T59" fmla="*/ 0 h 863"/>
                  <a:gd name="T60" fmla="*/ 0 w 2001"/>
                  <a:gd name="T61" fmla="*/ 0 h 863"/>
                  <a:gd name="T62" fmla="*/ 0 w 2001"/>
                  <a:gd name="T63" fmla="*/ 0 h 863"/>
                  <a:gd name="T64" fmla="*/ 0 w 2001"/>
                  <a:gd name="T65" fmla="*/ 0 h 863"/>
                  <a:gd name="T66" fmla="*/ 0 w 2001"/>
                  <a:gd name="T67" fmla="*/ 0 h 863"/>
                  <a:gd name="T68" fmla="*/ 0 w 2001"/>
                  <a:gd name="T69" fmla="*/ 0 h 863"/>
                  <a:gd name="T70" fmla="*/ 0 w 2001"/>
                  <a:gd name="T71" fmla="*/ 0 h 863"/>
                  <a:gd name="T72" fmla="*/ 0 w 2001"/>
                  <a:gd name="T73" fmla="*/ 0 h 863"/>
                  <a:gd name="T74" fmla="*/ 0 w 2001"/>
                  <a:gd name="T75" fmla="*/ 0 h 863"/>
                  <a:gd name="T76" fmla="*/ 0 w 2001"/>
                  <a:gd name="T77" fmla="*/ 0 h 863"/>
                  <a:gd name="T78" fmla="*/ 0 w 2001"/>
                  <a:gd name="T79" fmla="*/ 0 h 863"/>
                  <a:gd name="T80" fmla="*/ 0 w 2001"/>
                  <a:gd name="T81" fmla="*/ 0 h 863"/>
                  <a:gd name="T82" fmla="*/ 0 w 2001"/>
                  <a:gd name="T83" fmla="*/ 0 h 863"/>
                  <a:gd name="T84" fmla="*/ 0 w 2001"/>
                  <a:gd name="T85" fmla="*/ 0 h 863"/>
                  <a:gd name="T86" fmla="*/ 0 w 2001"/>
                  <a:gd name="T87" fmla="*/ 0 h 863"/>
                  <a:gd name="T88" fmla="*/ 0 w 2001"/>
                  <a:gd name="T89" fmla="*/ 0 h 863"/>
                  <a:gd name="T90" fmla="*/ 0 w 2001"/>
                  <a:gd name="T91" fmla="*/ 0 h 863"/>
                  <a:gd name="T92" fmla="*/ 0 w 2001"/>
                  <a:gd name="T93" fmla="*/ 0 h 863"/>
                  <a:gd name="T94" fmla="*/ 0 w 2001"/>
                  <a:gd name="T95" fmla="*/ 0 h 863"/>
                  <a:gd name="T96" fmla="*/ 0 w 2001"/>
                  <a:gd name="T97" fmla="*/ 0 h 863"/>
                  <a:gd name="T98" fmla="*/ 0 w 2001"/>
                  <a:gd name="T99" fmla="*/ 0 h 863"/>
                  <a:gd name="T100" fmla="*/ 0 w 2001"/>
                  <a:gd name="T101" fmla="*/ 0 h 863"/>
                  <a:gd name="T102" fmla="*/ 0 w 2001"/>
                  <a:gd name="T103" fmla="*/ 0 h 863"/>
                  <a:gd name="T104" fmla="*/ 0 w 2001"/>
                  <a:gd name="T105" fmla="*/ 0 h 863"/>
                  <a:gd name="T106" fmla="*/ 0 w 2001"/>
                  <a:gd name="T107" fmla="*/ 0 h 863"/>
                  <a:gd name="T108" fmla="*/ 0 w 2001"/>
                  <a:gd name="T109" fmla="*/ 0 h 863"/>
                  <a:gd name="T110" fmla="*/ 0 w 2001"/>
                  <a:gd name="T111" fmla="*/ 0 h 863"/>
                  <a:gd name="T112" fmla="*/ 0 w 2001"/>
                  <a:gd name="T113" fmla="*/ 0 h 863"/>
                  <a:gd name="T114" fmla="*/ 0 w 2001"/>
                  <a:gd name="T115" fmla="*/ 0 h 863"/>
                  <a:gd name="T116" fmla="*/ 0 w 2001"/>
                  <a:gd name="T117" fmla="*/ 0 h 863"/>
                  <a:gd name="T118" fmla="*/ 0 w 2001"/>
                  <a:gd name="T119" fmla="*/ 0 h 863"/>
                  <a:gd name="T120" fmla="*/ 0 w 2001"/>
                  <a:gd name="T121" fmla="*/ 0 h 86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001"/>
                  <a:gd name="T184" fmla="*/ 0 h 863"/>
                  <a:gd name="T185" fmla="*/ 2001 w 2001"/>
                  <a:gd name="T186" fmla="*/ 863 h 86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001" h="863">
                    <a:moveTo>
                      <a:pt x="1468" y="130"/>
                    </a:moveTo>
                    <a:lnTo>
                      <a:pt x="1434" y="132"/>
                    </a:lnTo>
                    <a:lnTo>
                      <a:pt x="1410" y="137"/>
                    </a:lnTo>
                    <a:lnTo>
                      <a:pt x="1385" y="145"/>
                    </a:lnTo>
                    <a:lnTo>
                      <a:pt x="1359" y="155"/>
                    </a:lnTo>
                    <a:lnTo>
                      <a:pt x="1329" y="173"/>
                    </a:lnTo>
                    <a:lnTo>
                      <a:pt x="1301" y="198"/>
                    </a:lnTo>
                    <a:lnTo>
                      <a:pt x="1271" y="230"/>
                    </a:lnTo>
                    <a:lnTo>
                      <a:pt x="1244" y="267"/>
                    </a:lnTo>
                    <a:lnTo>
                      <a:pt x="1216" y="309"/>
                    </a:lnTo>
                    <a:lnTo>
                      <a:pt x="1192" y="355"/>
                    </a:lnTo>
                    <a:lnTo>
                      <a:pt x="1168" y="404"/>
                    </a:lnTo>
                    <a:lnTo>
                      <a:pt x="1146" y="457"/>
                    </a:lnTo>
                    <a:lnTo>
                      <a:pt x="1126" y="511"/>
                    </a:lnTo>
                    <a:lnTo>
                      <a:pt x="1109" y="563"/>
                    </a:lnTo>
                    <a:lnTo>
                      <a:pt x="1094" y="613"/>
                    </a:lnTo>
                    <a:lnTo>
                      <a:pt x="1082" y="658"/>
                    </a:lnTo>
                    <a:lnTo>
                      <a:pt x="1072" y="701"/>
                    </a:lnTo>
                    <a:lnTo>
                      <a:pt x="1102" y="691"/>
                    </a:lnTo>
                    <a:lnTo>
                      <a:pt x="1135" y="682"/>
                    </a:lnTo>
                    <a:lnTo>
                      <a:pt x="1170" y="670"/>
                    </a:lnTo>
                    <a:lnTo>
                      <a:pt x="1207" y="657"/>
                    </a:lnTo>
                    <a:lnTo>
                      <a:pt x="1248" y="641"/>
                    </a:lnTo>
                    <a:lnTo>
                      <a:pt x="1293" y="623"/>
                    </a:lnTo>
                    <a:lnTo>
                      <a:pt x="1340" y="602"/>
                    </a:lnTo>
                    <a:lnTo>
                      <a:pt x="1386" y="580"/>
                    </a:lnTo>
                    <a:lnTo>
                      <a:pt x="1430" y="556"/>
                    </a:lnTo>
                    <a:lnTo>
                      <a:pt x="1471" y="532"/>
                    </a:lnTo>
                    <a:lnTo>
                      <a:pt x="1509" y="507"/>
                    </a:lnTo>
                    <a:lnTo>
                      <a:pt x="1542" y="481"/>
                    </a:lnTo>
                    <a:lnTo>
                      <a:pt x="1570" y="456"/>
                    </a:lnTo>
                    <a:lnTo>
                      <a:pt x="1592" y="431"/>
                    </a:lnTo>
                    <a:lnTo>
                      <a:pt x="1613" y="398"/>
                    </a:lnTo>
                    <a:lnTo>
                      <a:pt x="1628" y="368"/>
                    </a:lnTo>
                    <a:lnTo>
                      <a:pt x="1638" y="338"/>
                    </a:lnTo>
                    <a:lnTo>
                      <a:pt x="1642" y="309"/>
                    </a:lnTo>
                    <a:lnTo>
                      <a:pt x="1641" y="283"/>
                    </a:lnTo>
                    <a:lnTo>
                      <a:pt x="1637" y="257"/>
                    </a:lnTo>
                    <a:lnTo>
                      <a:pt x="1627" y="234"/>
                    </a:lnTo>
                    <a:lnTo>
                      <a:pt x="1615" y="212"/>
                    </a:lnTo>
                    <a:lnTo>
                      <a:pt x="1600" y="191"/>
                    </a:lnTo>
                    <a:lnTo>
                      <a:pt x="1579" y="171"/>
                    </a:lnTo>
                    <a:lnTo>
                      <a:pt x="1556" y="155"/>
                    </a:lnTo>
                    <a:lnTo>
                      <a:pt x="1530" y="143"/>
                    </a:lnTo>
                    <a:lnTo>
                      <a:pt x="1500" y="134"/>
                    </a:lnTo>
                    <a:lnTo>
                      <a:pt x="1468" y="130"/>
                    </a:lnTo>
                    <a:close/>
                    <a:moveTo>
                      <a:pt x="534" y="130"/>
                    </a:moveTo>
                    <a:lnTo>
                      <a:pt x="499" y="134"/>
                    </a:lnTo>
                    <a:lnTo>
                      <a:pt x="468" y="144"/>
                    </a:lnTo>
                    <a:lnTo>
                      <a:pt x="440" y="159"/>
                    </a:lnTo>
                    <a:lnTo>
                      <a:pt x="414" y="178"/>
                    </a:lnTo>
                    <a:lnTo>
                      <a:pt x="394" y="200"/>
                    </a:lnTo>
                    <a:lnTo>
                      <a:pt x="378" y="225"/>
                    </a:lnTo>
                    <a:lnTo>
                      <a:pt x="369" y="250"/>
                    </a:lnTo>
                    <a:lnTo>
                      <a:pt x="362" y="276"/>
                    </a:lnTo>
                    <a:lnTo>
                      <a:pt x="360" y="304"/>
                    </a:lnTo>
                    <a:lnTo>
                      <a:pt x="364" y="334"/>
                    </a:lnTo>
                    <a:lnTo>
                      <a:pt x="373" y="364"/>
                    </a:lnTo>
                    <a:lnTo>
                      <a:pt x="388" y="397"/>
                    </a:lnTo>
                    <a:lnTo>
                      <a:pt x="410" y="431"/>
                    </a:lnTo>
                    <a:lnTo>
                      <a:pt x="432" y="456"/>
                    </a:lnTo>
                    <a:lnTo>
                      <a:pt x="460" y="481"/>
                    </a:lnTo>
                    <a:lnTo>
                      <a:pt x="494" y="507"/>
                    </a:lnTo>
                    <a:lnTo>
                      <a:pt x="532" y="532"/>
                    </a:lnTo>
                    <a:lnTo>
                      <a:pt x="573" y="556"/>
                    </a:lnTo>
                    <a:lnTo>
                      <a:pt x="618" y="580"/>
                    </a:lnTo>
                    <a:lnTo>
                      <a:pt x="663" y="602"/>
                    </a:lnTo>
                    <a:lnTo>
                      <a:pt x="710" y="623"/>
                    </a:lnTo>
                    <a:lnTo>
                      <a:pt x="755" y="641"/>
                    </a:lnTo>
                    <a:lnTo>
                      <a:pt x="797" y="657"/>
                    </a:lnTo>
                    <a:lnTo>
                      <a:pt x="834" y="670"/>
                    </a:lnTo>
                    <a:lnTo>
                      <a:pt x="869" y="681"/>
                    </a:lnTo>
                    <a:lnTo>
                      <a:pt x="900" y="690"/>
                    </a:lnTo>
                    <a:lnTo>
                      <a:pt x="931" y="700"/>
                    </a:lnTo>
                    <a:lnTo>
                      <a:pt x="920" y="657"/>
                    </a:lnTo>
                    <a:lnTo>
                      <a:pt x="907" y="612"/>
                    </a:lnTo>
                    <a:lnTo>
                      <a:pt x="892" y="562"/>
                    </a:lnTo>
                    <a:lnTo>
                      <a:pt x="875" y="510"/>
                    </a:lnTo>
                    <a:lnTo>
                      <a:pt x="855" y="457"/>
                    </a:lnTo>
                    <a:lnTo>
                      <a:pt x="833" y="404"/>
                    </a:lnTo>
                    <a:lnTo>
                      <a:pt x="809" y="355"/>
                    </a:lnTo>
                    <a:lnTo>
                      <a:pt x="784" y="309"/>
                    </a:lnTo>
                    <a:lnTo>
                      <a:pt x="757" y="267"/>
                    </a:lnTo>
                    <a:lnTo>
                      <a:pt x="730" y="230"/>
                    </a:lnTo>
                    <a:lnTo>
                      <a:pt x="700" y="198"/>
                    </a:lnTo>
                    <a:lnTo>
                      <a:pt x="672" y="173"/>
                    </a:lnTo>
                    <a:lnTo>
                      <a:pt x="642" y="155"/>
                    </a:lnTo>
                    <a:lnTo>
                      <a:pt x="613" y="144"/>
                    </a:lnTo>
                    <a:lnTo>
                      <a:pt x="586" y="135"/>
                    </a:lnTo>
                    <a:lnTo>
                      <a:pt x="559" y="131"/>
                    </a:lnTo>
                    <a:lnTo>
                      <a:pt x="534" y="130"/>
                    </a:lnTo>
                    <a:close/>
                    <a:moveTo>
                      <a:pt x="530" y="0"/>
                    </a:moveTo>
                    <a:lnTo>
                      <a:pt x="571" y="2"/>
                    </a:lnTo>
                    <a:lnTo>
                      <a:pt x="612" y="8"/>
                    </a:lnTo>
                    <a:lnTo>
                      <a:pt x="655" y="20"/>
                    </a:lnTo>
                    <a:lnTo>
                      <a:pt x="696" y="37"/>
                    </a:lnTo>
                    <a:lnTo>
                      <a:pt x="732" y="56"/>
                    </a:lnTo>
                    <a:lnTo>
                      <a:pt x="764" y="79"/>
                    </a:lnTo>
                    <a:lnTo>
                      <a:pt x="795" y="106"/>
                    </a:lnTo>
                    <a:lnTo>
                      <a:pt x="822" y="135"/>
                    </a:lnTo>
                    <a:lnTo>
                      <a:pt x="849" y="167"/>
                    </a:lnTo>
                    <a:lnTo>
                      <a:pt x="873" y="201"/>
                    </a:lnTo>
                    <a:lnTo>
                      <a:pt x="895" y="237"/>
                    </a:lnTo>
                    <a:lnTo>
                      <a:pt x="915" y="274"/>
                    </a:lnTo>
                    <a:lnTo>
                      <a:pt x="934" y="312"/>
                    </a:lnTo>
                    <a:lnTo>
                      <a:pt x="952" y="351"/>
                    </a:lnTo>
                    <a:lnTo>
                      <a:pt x="970" y="395"/>
                    </a:lnTo>
                    <a:lnTo>
                      <a:pt x="986" y="440"/>
                    </a:lnTo>
                    <a:lnTo>
                      <a:pt x="1001" y="483"/>
                    </a:lnTo>
                    <a:lnTo>
                      <a:pt x="1016" y="440"/>
                    </a:lnTo>
                    <a:lnTo>
                      <a:pt x="1032" y="395"/>
                    </a:lnTo>
                    <a:lnTo>
                      <a:pt x="1050" y="351"/>
                    </a:lnTo>
                    <a:lnTo>
                      <a:pt x="1068" y="312"/>
                    </a:lnTo>
                    <a:lnTo>
                      <a:pt x="1087" y="274"/>
                    </a:lnTo>
                    <a:lnTo>
                      <a:pt x="1107" y="237"/>
                    </a:lnTo>
                    <a:lnTo>
                      <a:pt x="1129" y="201"/>
                    </a:lnTo>
                    <a:lnTo>
                      <a:pt x="1153" y="167"/>
                    </a:lnTo>
                    <a:lnTo>
                      <a:pt x="1179" y="135"/>
                    </a:lnTo>
                    <a:lnTo>
                      <a:pt x="1207" y="106"/>
                    </a:lnTo>
                    <a:lnTo>
                      <a:pt x="1237" y="79"/>
                    </a:lnTo>
                    <a:lnTo>
                      <a:pt x="1269" y="56"/>
                    </a:lnTo>
                    <a:lnTo>
                      <a:pt x="1304" y="37"/>
                    </a:lnTo>
                    <a:lnTo>
                      <a:pt x="1350" y="19"/>
                    </a:lnTo>
                    <a:lnTo>
                      <a:pt x="1394" y="7"/>
                    </a:lnTo>
                    <a:lnTo>
                      <a:pt x="1439" y="2"/>
                    </a:lnTo>
                    <a:lnTo>
                      <a:pt x="1482" y="2"/>
                    </a:lnTo>
                    <a:lnTo>
                      <a:pt x="1524" y="7"/>
                    </a:lnTo>
                    <a:lnTo>
                      <a:pt x="1565" y="17"/>
                    </a:lnTo>
                    <a:lnTo>
                      <a:pt x="1603" y="33"/>
                    </a:lnTo>
                    <a:lnTo>
                      <a:pt x="1638" y="54"/>
                    </a:lnTo>
                    <a:lnTo>
                      <a:pt x="1670" y="78"/>
                    </a:lnTo>
                    <a:lnTo>
                      <a:pt x="1698" y="107"/>
                    </a:lnTo>
                    <a:lnTo>
                      <a:pt x="1720" y="135"/>
                    </a:lnTo>
                    <a:lnTo>
                      <a:pt x="1738" y="167"/>
                    </a:lnTo>
                    <a:lnTo>
                      <a:pt x="1752" y="201"/>
                    </a:lnTo>
                    <a:lnTo>
                      <a:pt x="1763" y="236"/>
                    </a:lnTo>
                    <a:lnTo>
                      <a:pt x="1768" y="274"/>
                    </a:lnTo>
                    <a:lnTo>
                      <a:pt x="1769" y="312"/>
                    </a:lnTo>
                    <a:lnTo>
                      <a:pt x="1765" y="352"/>
                    </a:lnTo>
                    <a:lnTo>
                      <a:pt x="1756" y="391"/>
                    </a:lnTo>
                    <a:lnTo>
                      <a:pt x="1742" y="430"/>
                    </a:lnTo>
                    <a:lnTo>
                      <a:pt x="1722" y="469"/>
                    </a:lnTo>
                    <a:lnTo>
                      <a:pt x="1697" y="508"/>
                    </a:lnTo>
                    <a:lnTo>
                      <a:pt x="1667" y="544"/>
                    </a:lnTo>
                    <a:lnTo>
                      <a:pt x="1633" y="577"/>
                    </a:lnTo>
                    <a:lnTo>
                      <a:pt x="1595" y="606"/>
                    </a:lnTo>
                    <a:lnTo>
                      <a:pt x="1555" y="634"/>
                    </a:lnTo>
                    <a:lnTo>
                      <a:pt x="1512" y="659"/>
                    </a:lnTo>
                    <a:lnTo>
                      <a:pt x="1467" y="684"/>
                    </a:lnTo>
                    <a:lnTo>
                      <a:pt x="1422" y="706"/>
                    </a:lnTo>
                    <a:lnTo>
                      <a:pt x="1375" y="727"/>
                    </a:lnTo>
                    <a:lnTo>
                      <a:pt x="2000" y="734"/>
                    </a:lnTo>
                    <a:lnTo>
                      <a:pt x="2001" y="734"/>
                    </a:lnTo>
                    <a:lnTo>
                      <a:pt x="2000" y="798"/>
                    </a:lnTo>
                    <a:lnTo>
                      <a:pt x="2000" y="863"/>
                    </a:lnTo>
                    <a:lnTo>
                      <a:pt x="1" y="863"/>
                    </a:lnTo>
                    <a:lnTo>
                      <a:pt x="1" y="798"/>
                    </a:lnTo>
                    <a:lnTo>
                      <a:pt x="0" y="734"/>
                    </a:lnTo>
                    <a:lnTo>
                      <a:pt x="1" y="734"/>
                    </a:lnTo>
                    <a:lnTo>
                      <a:pt x="626" y="727"/>
                    </a:lnTo>
                    <a:lnTo>
                      <a:pt x="580" y="706"/>
                    </a:lnTo>
                    <a:lnTo>
                      <a:pt x="534" y="684"/>
                    </a:lnTo>
                    <a:lnTo>
                      <a:pt x="489" y="659"/>
                    </a:lnTo>
                    <a:lnTo>
                      <a:pt x="447" y="634"/>
                    </a:lnTo>
                    <a:lnTo>
                      <a:pt x="407" y="606"/>
                    </a:lnTo>
                    <a:lnTo>
                      <a:pt x="369" y="576"/>
                    </a:lnTo>
                    <a:lnTo>
                      <a:pt x="335" y="544"/>
                    </a:lnTo>
                    <a:lnTo>
                      <a:pt x="305" y="508"/>
                    </a:lnTo>
                    <a:lnTo>
                      <a:pt x="281" y="470"/>
                    </a:lnTo>
                    <a:lnTo>
                      <a:pt x="261" y="431"/>
                    </a:lnTo>
                    <a:lnTo>
                      <a:pt x="246" y="392"/>
                    </a:lnTo>
                    <a:lnTo>
                      <a:pt x="237" y="353"/>
                    </a:lnTo>
                    <a:lnTo>
                      <a:pt x="233" y="313"/>
                    </a:lnTo>
                    <a:lnTo>
                      <a:pt x="233" y="275"/>
                    </a:lnTo>
                    <a:lnTo>
                      <a:pt x="238" y="238"/>
                    </a:lnTo>
                    <a:lnTo>
                      <a:pt x="248" y="203"/>
                    </a:lnTo>
                    <a:lnTo>
                      <a:pt x="263" y="169"/>
                    </a:lnTo>
                    <a:lnTo>
                      <a:pt x="283" y="134"/>
                    </a:lnTo>
                    <a:lnTo>
                      <a:pt x="308" y="101"/>
                    </a:lnTo>
                    <a:lnTo>
                      <a:pt x="337" y="74"/>
                    </a:lnTo>
                    <a:lnTo>
                      <a:pt x="370" y="49"/>
                    </a:lnTo>
                    <a:lnTo>
                      <a:pt x="406" y="29"/>
                    </a:lnTo>
                    <a:lnTo>
                      <a:pt x="445" y="14"/>
                    </a:lnTo>
                    <a:lnTo>
                      <a:pt x="486" y="5"/>
                    </a:lnTo>
                    <a:lnTo>
                      <a:pt x="530" y="0"/>
                    </a:lnTo>
                    <a:close/>
                  </a:path>
                </a:pathLst>
              </a:custGeom>
              <a:grpFill/>
              <a:ln w="9525">
                <a:noFill/>
                <a:round/>
                <a:headEnd/>
                <a:tailEnd/>
              </a:ln>
            </p:spPr>
            <p:txBody>
              <a:bodyPr wrap="none" anchor="ctr"/>
              <a:lstStyle/>
              <a:p>
                <a:endParaRPr lang="en-GB"/>
              </a:p>
            </p:txBody>
          </p:sp>
        </p:grpSp>
        <p:grpSp>
          <p:nvGrpSpPr>
            <p:cNvPr id="4" name="Group 182"/>
            <p:cNvGrpSpPr>
              <a:grpSpLocks/>
            </p:cNvGrpSpPr>
            <p:nvPr/>
          </p:nvGrpSpPr>
          <p:grpSpPr bwMode="auto">
            <a:xfrm>
              <a:off x="1489679" y="5891195"/>
              <a:ext cx="893438" cy="321341"/>
              <a:chOff x="2860" y="3059"/>
              <a:chExt cx="381" cy="140"/>
            </a:xfrm>
            <a:solidFill>
              <a:schemeClr val="bg1"/>
            </a:solidFill>
          </p:grpSpPr>
          <p:sp>
            <p:nvSpPr>
              <p:cNvPr id="63" name="Freeform 183"/>
              <p:cNvSpPr>
                <a:spLocks noChangeArrowheads="1"/>
              </p:cNvSpPr>
              <p:nvPr/>
            </p:nvSpPr>
            <p:spPr bwMode="auto">
              <a:xfrm>
                <a:off x="2889" y="3142"/>
                <a:ext cx="58" cy="57"/>
              </a:xfrm>
              <a:custGeom>
                <a:avLst/>
                <a:gdLst>
                  <a:gd name="T0" fmla="*/ 0 w 527"/>
                  <a:gd name="T1" fmla="*/ 0 h 528"/>
                  <a:gd name="T2" fmla="*/ 0 w 527"/>
                  <a:gd name="T3" fmla="*/ 0 h 528"/>
                  <a:gd name="T4" fmla="*/ 0 w 527"/>
                  <a:gd name="T5" fmla="*/ 0 h 528"/>
                  <a:gd name="T6" fmla="*/ 0 w 527"/>
                  <a:gd name="T7" fmla="*/ 0 h 528"/>
                  <a:gd name="T8" fmla="*/ 0 w 527"/>
                  <a:gd name="T9" fmla="*/ 0 h 528"/>
                  <a:gd name="T10" fmla="*/ 0 w 527"/>
                  <a:gd name="T11" fmla="*/ 0 h 528"/>
                  <a:gd name="T12" fmla="*/ 0 w 527"/>
                  <a:gd name="T13" fmla="*/ 0 h 528"/>
                  <a:gd name="T14" fmla="*/ 0 w 527"/>
                  <a:gd name="T15" fmla="*/ 0 h 528"/>
                  <a:gd name="T16" fmla="*/ 0 w 527"/>
                  <a:gd name="T17" fmla="*/ 0 h 528"/>
                  <a:gd name="T18" fmla="*/ 0 w 527"/>
                  <a:gd name="T19" fmla="*/ 0 h 528"/>
                  <a:gd name="T20" fmla="*/ 0 w 527"/>
                  <a:gd name="T21" fmla="*/ 0 h 528"/>
                  <a:gd name="T22" fmla="*/ 0 w 527"/>
                  <a:gd name="T23" fmla="*/ 0 h 528"/>
                  <a:gd name="T24" fmla="*/ 0 w 527"/>
                  <a:gd name="T25" fmla="*/ 0 h 528"/>
                  <a:gd name="T26" fmla="*/ 0 w 527"/>
                  <a:gd name="T27" fmla="*/ 0 h 528"/>
                  <a:gd name="T28" fmla="*/ 0 w 527"/>
                  <a:gd name="T29" fmla="*/ 0 h 528"/>
                  <a:gd name="T30" fmla="*/ 0 w 527"/>
                  <a:gd name="T31" fmla="*/ 0 h 528"/>
                  <a:gd name="T32" fmla="*/ 0 w 527"/>
                  <a:gd name="T33" fmla="*/ 0 h 528"/>
                  <a:gd name="T34" fmla="*/ 0 w 527"/>
                  <a:gd name="T35" fmla="*/ 0 h 528"/>
                  <a:gd name="T36" fmla="*/ 0 w 527"/>
                  <a:gd name="T37" fmla="*/ 0 h 528"/>
                  <a:gd name="T38" fmla="*/ 0 w 527"/>
                  <a:gd name="T39" fmla="*/ 0 h 528"/>
                  <a:gd name="T40" fmla="*/ 0 w 527"/>
                  <a:gd name="T41" fmla="*/ 0 h 528"/>
                  <a:gd name="T42" fmla="*/ 0 w 527"/>
                  <a:gd name="T43" fmla="*/ 0 h 528"/>
                  <a:gd name="T44" fmla="*/ 0 w 527"/>
                  <a:gd name="T45" fmla="*/ 0 h 528"/>
                  <a:gd name="T46" fmla="*/ 0 w 527"/>
                  <a:gd name="T47" fmla="*/ 0 h 528"/>
                  <a:gd name="T48" fmla="*/ 0 w 527"/>
                  <a:gd name="T49" fmla="*/ 0 h 528"/>
                  <a:gd name="T50" fmla="*/ 0 w 527"/>
                  <a:gd name="T51" fmla="*/ 0 h 528"/>
                  <a:gd name="T52" fmla="*/ 0 w 527"/>
                  <a:gd name="T53" fmla="*/ 0 h 528"/>
                  <a:gd name="T54" fmla="*/ 0 w 527"/>
                  <a:gd name="T55" fmla="*/ 0 h 528"/>
                  <a:gd name="T56" fmla="*/ 0 w 527"/>
                  <a:gd name="T57" fmla="*/ 0 h 528"/>
                  <a:gd name="T58" fmla="*/ 0 w 527"/>
                  <a:gd name="T59" fmla="*/ 0 h 528"/>
                  <a:gd name="T60" fmla="*/ 0 w 527"/>
                  <a:gd name="T61" fmla="*/ 0 h 528"/>
                  <a:gd name="T62" fmla="*/ 0 w 527"/>
                  <a:gd name="T63" fmla="*/ 0 h 528"/>
                  <a:gd name="T64" fmla="*/ 0 w 527"/>
                  <a:gd name="T65" fmla="*/ 0 h 528"/>
                  <a:gd name="T66" fmla="*/ 0 w 527"/>
                  <a:gd name="T67" fmla="*/ 0 h 528"/>
                  <a:gd name="T68" fmla="*/ 0 w 527"/>
                  <a:gd name="T69" fmla="*/ 0 h 528"/>
                  <a:gd name="T70" fmla="*/ 0 w 527"/>
                  <a:gd name="T71" fmla="*/ 0 h 528"/>
                  <a:gd name="T72" fmla="*/ 0 w 527"/>
                  <a:gd name="T73" fmla="*/ 0 h 5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7"/>
                  <a:gd name="T112" fmla="*/ 0 h 528"/>
                  <a:gd name="T113" fmla="*/ 527 w 527"/>
                  <a:gd name="T114" fmla="*/ 528 h 52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7" h="528">
                    <a:moveTo>
                      <a:pt x="264" y="151"/>
                    </a:moveTo>
                    <a:lnTo>
                      <a:pt x="238" y="154"/>
                    </a:lnTo>
                    <a:lnTo>
                      <a:pt x="215" y="163"/>
                    </a:lnTo>
                    <a:lnTo>
                      <a:pt x="194" y="176"/>
                    </a:lnTo>
                    <a:lnTo>
                      <a:pt x="177" y="193"/>
                    </a:lnTo>
                    <a:lnTo>
                      <a:pt x="163" y="214"/>
                    </a:lnTo>
                    <a:lnTo>
                      <a:pt x="155" y="237"/>
                    </a:lnTo>
                    <a:lnTo>
                      <a:pt x="152" y="264"/>
                    </a:lnTo>
                    <a:lnTo>
                      <a:pt x="155" y="289"/>
                    </a:lnTo>
                    <a:lnTo>
                      <a:pt x="163" y="312"/>
                    </a:lnTo>
                    <a:lnTo>
                      <a:pt x="177" y="333"/>
                    </a:lnTo>
                    <a:lnTo>
                      <a:pt x="194" y="351"/>
                    </a:lnTo>
                    <a:lnTo>
                      <a:pt x="215" y="363"/>
                    </a:lnTo>
                    <a:lnTo>
                      <a:pt x="238" y="372"/>
                    </a:lnTo>
                    <a:lnTo>
                      <a:pt x="264" y="375"/>
                    </a:lnTo>
                    <a:lnTo>
                      <a:pt x="289" y="372"/>
                    </a:lnTo>
                    <a:lnTo>
                      <a:pt x="312" y="363"/>
                    </a:lnTo>
                    <a:lnTo>
                      <a:pt x="333" y="351"/>
                    </a:lnTo>
                    <a:lnTo>
                      <a:pt x="350" y="333"/>
                    </a:lnTo>
                    <a:lnTo>
                      <a:pt x="363" y="312"/>
                    </a:lnTo>
                    <a:lnTo>
                      <a:pt x="372" y="289"/>
                    </a:lnTo>
                    <a:lnTo>
                      <a:pt x="375" y="264"/>
                    </a:lnTo>
                    <a:lnTo>
                      <a:pt x="372" y="237"/>
                    </a:lnTo>
                    <a:lnTo>
                      <a:pt x="363" y="214"/>
                    </a:lnTo>
                    <a:lnTo>
                      <a:pt x="350" y="193"/>
                    </a:lnTo>
                    <a:lnTo>
                      <a:pt x="333" y="176"/>
                    </a:lnTo>
                    <a:lnTo>
                      <a:pt x="312" y="163"/>
                    </a:lnTo>
                    <a:lnTo>
                      <a:pt x="289" y="154"/>
                    </a:lnTo>
                    <a:lnTo>
                      <a:pt x="264" y="151"/>
                    </a:lnTo>
                    <a:close/>
                    <a:moveTo>
                      <a:pt x="264" y="0"/>
                    </a:moveTo>
                    <a:lnTo>
                      <a:pt x="303" y="2"/>
                    </a:lnTo>
                    <a:lnTo>
                      <a:pt x="339" y="11"/>
                    </a:lnTo>
                    <a:lnTo>
                      <a:pt x="375" y="24"/>
                    </a:lnTo>
                    <a:lnTo>
                      <a:pt x="407" y="42"/>
                    </a:lnTo>
                    <a:lnTo>
                      <a:pt x="437" y="64"/>
                    </a:lnTo>
                    <a:lnTo>
                      <a:pt x="463" y="90"/>
                    </a:lnTo>
                    <a:lnTo>
                      <a:pt x="485" y="120"/>
                    </a:lnTo>
                    <a:lnTo>
                      <a:pt x="503" y="152"/>
                    </a:lnTo>
                    <a:lnTo>
                      <a:pt x="516" y="188"/>
                    </a:lnTo>
                    <a:lnTo>
                      <a:pt x="525" y="225"/>
                    </a:lnTo>
                    <a:lnTo>
                      <a:pt x="527" y="264"/>
                    </a:lnTo>
                    <a:lnTo>
                      <a:pt x="525" y="303"/>
                    </a:lnTo>
                    <a:lnTo>
                      <a:pt x="516" y="340"/>
                    </a:lnTo>
                    <a:lnTo>
                      <a:pt x="503" y="375"/>
                    </a:lnTo>
                    <a:lnTo>
                      <a:pt x="485" y="407"/>
                    </a:lnTo>
                    <a:lnTo>
                      <a:pt x="463" y="437"/>
                    </a:lnTo>
                    <a:lnTo>
                      <a:pt x="437" y="463"/>
                    </a:lnTo>
                    <a:lnTo>
                      <a:pt x="407" y="486"/>
                    </a:lnTo>
                    <a:lnTo>
                      <a:pt x="375" y="504"/>
                    </a:lnTo>
                    <a:lnTo>
                      <a:pt x="339" y="516"/>
                    </a:lnTo>
                    <a:lnTo>
                      <a:pt x="303" y="525"/>
                    </a:lnTo>
                    <a:lnTo>
                      <a:pt x="264" y="528"/>
                    </a:lnTo>
                    <a:lnTo>
                      <a:pt x="224" y="525"/>
                    </a:lnTo>
                    <a:lnTo>
                      <a:pt x="187" y="516"/>
                    </a:lnTo>
                    <a:lnTo>
                      <a:pt x="152" y="504"/>
                    </a:lnTo>
                    <a:lnTo>
                      <a:pt x="119" y="486"/>
                    </a:lnTo>
                    <a:lnTo>
                      <a:pt x="90" y="463"/>
                    </a:lnTo>
                    <a:lnTo>
                      <a:pt x="65" y="437"/>
                    </a:lnTo>
                    <a:lnTo>
                      <a:pt x="42" y="407"/>
                    </a:lnTo>
                    <a:lnTo>
                      <a:pt x="24" y="375"/>
                    </a:lnTo>
                    <a:lnTo>
                      <a:pt x="10" y="340"/>
                    </a:lnTo>
                    <a:lnTo>
                      <a:pt x="2" y="303"/>
                    </a:lnTo>
                    <a:lnTo>
                      <a:pt x="0" y="264"/>
                    </a:lnTo>
                    <a:lnTo>
                      <a:pt x="2" y="225"/>
                    </a:lnTo>
                    <a:lnTo>
                      <a:pt x="10" y="188"/>
                    </a:lnTo>
                    <a:lnTo>
                      <a:pt x="24" y="152"/>
                    </a:lnTo>
                    <a:lnTo>
                      <a:pt x="42" y="120"/>
                    </a:lnTo>
                    <a:lnTo>
                      <a:pt x="65" y="90"/>
                    </a:lnTo>
                    <a:lnTo>
                      <a:pt x="90" y="64"/>
                    </a:lnTo>
                    <a:lnTo>
                      <a:pt x="119" y="42"/>
                    </a:lnTo>
                    <a:lnTo>
                      <a:pt x="152" y="24"/>
                    </a:lnTo>
                    <a:lnTo>
                      <a:pt x="187" y="11"/>
                    </a:lnTo>
                    <a:lnTo>
                      <a:pt x="224" y="2"/>
                    </a:lnTo>
                    <a:lnTo>
                      <a:pt x="264" y="0"/>
                    </a:lnTo>
                    <a:close/>
                  </a:path>
                </a:pathLst>
              </a:custGeom>
              <a:grpFill/>
              <a:ln w="9525">
                <a:noFill/>
                <a:round/>
                <a:headEnd/>
                <a:tailEnd/>
              </a:ln>
            </p:spPr>
            <p:txBody>
              <a:bodyPr wrap="none" anchor="ctr"/>
              <a:lstStyle/>
              <a:p>
                <a:endParaRPr lang="en-GB"/>
              </a:p>
            </p:txBody>
          </p:sp>
          <p:sp>
            <p:nvSpPr>
              <p:cNvPr id="64" name="Freeform 184"/>
              <p:cNvSpPr>
                <a:spLocks noChangeArrowheads="1"/>
              </p:cNvSpPr>
              <p:nvPr/>
            </p:nvSpPr>
            <p:spPr bwMode="auto">
              <a:xfrm>
                <a:off x="3146" y="3141"/>
                <a:ext cx="58" cy="58"/>
              </a:xfrm>
              <a:custGeom>
                <a:avLst/>
                <a:gdLst>
                  <a:gd name="T0" fmla="*/ 0 w 528"/>
                  <a:gd name="T1" fmla="*/ 0 h 529"/>
                  <a:gd name="T2" fmla="*/ 0 w 528"/>
                  <a:gd name="T3" fmla="*/ 0 h 529"/>
                  <a:gd name="T4" fmla="*/ 0 w 528"/>
                  <a:gd name="T5" fmla="*/ 0 h 529"/>
                  <a:gd name="T6" fmla="*/ 0 w 528"/>
                  <a:gd name="T7" fmla="*/ 0 h 529"/>
                  <a:gd name="T8" fmla="*/ 0 w 528"/>
                  <a:gd name="T9" fmla="*/ 0 h 529"/>
                  <a:gd name="T10" fmla="*/ 0 w 528"/>
                  <a:gd name="T11" fmla="*/ 0 h 529"/>
                  <a:gd name="T12" fmla="*/ 0 w 528"/>
                  <a:gd name="T13" fmla="*/ 0 h 529"/>
                  <a:gd name="T14" fmla="*/ 0 w 528"/>
                  <a:gd name="T15" fmla="*/ 0 h 529"/>
                  <a:gd name="T16" fmla="*/ 0 w 528"/>
                  <a:gd name="T17" fmla="*/ 0 h 529"/>
                  <a:gd name="T18" fmla="*/ 0 w 528"/>
                  <a:gd name="T19" fmla="*/ 0 h 529"/>
                  <a:gd name="T20" fmla="*/ 0 w 528"/>
                  <a:gd name="T21" fmla="*/ 0 h 529"/>
                  <a:gd name="T22" fmla="*/ 0 w 528"/>
                  <a:gd name="T23" fmla="*/ 0 h 529"/>
                  <a:gd name="T24" fmla="*/ 0 w 528"/>
                  <a:gd name="T25" fmla="*/ 0 h 529"/>
                  <a:gd name="T26" fmla="*/ 0 w 528"/>
                  <a:gd name="T27" fmla="*/ 0 h 529"/>
                  <a:gd name="T28" fmla="*/ 0 w 528"/>
                  <a:gd name="T29" fmla="*/ 0 h 529"/>
                  <a:gd name="T30" fmla="*/ 0 w 528"/>
                  <a:gd name="T31" fmla="*/ 0 h 529"/>
                  <a:gd name="T32" fmla="*/ 0 w 528"/>
                  <a:gd name="T33" fmla="*/ 0 h 529"/>
                  <a:gd name="T34" fmla="*/ 0 w 528"/>
                  <a:gd name="T35" fmla="*/ 0 h 529"/>
                  <a:gd name="T36" fmla="*/ 0 w 528"/>
                  <a:gd name="T37" fmla="*/ 0 h 529"/>
                  <a:gd name="T38" fmla="*/ 0 w 528"/>
                  <a:gd name="T39" fmla="*/ 0 h 529"/>
                  <a:gd name="T40" fmla="*/ 0 w 528"/>
                  <a:gd name="T41" fmla="*/ 0 h 529"/>
                  <a:gd name="T42" fmla="*/ 0 w 528"/>
                  <a:gd name="T43" fmla="*/ 0 h 529"/>
                  <a:gd name="T44" fmla="*/ 0 w 528"/>
                  <a:gd name="T45" fmla="*/ 0 h 529"/>
                  <a:gd name="T46" fmla="*/ 0 w 528"/>
                  <a:gd name="T47" fmla="*/ 0 h 529"/>
                  <a:gd name="T48" fmla="*/ 0 w 528"/>
                  <a:gd name="T49" fmla="*/ 0 h 529"/>
                  <a:gd name="T50" fmla="*/ 0 w 528"/>
                  <a:gd name="T51" fmla="*/ 0 h 529"/>
                  <a:gd name="T52" fmla="*/ 0 w 528"/>
                  <a:gd name="T53" fmla="*/ 0 h 529"/>
                  <a:gd name="T54" fmla="*/ 0 w 528"/>
                  <a:gd name="T55" fmla="*/ 0 h 529"/>
                  <a:gd name="T56" fmla="*/ 0 w 528"/>
                  <a:gd name="T57" fmla="*/ 0 h 529"/>
                  <a:gd name="T58" fmla="*/ 0 w 528"/>
                  <a:gd name="T59" fmla="*/ 0 h 529"/>
                  <a:gd name="T60" fmla="*/ 0 w 528"/>
                  <a:gd name="T61" fmla="*/ 0 h 529"/>
                  <a:gd name="T62" fmla="*/ 0 w 528"/>
                  <a:gd name="T63" fmla="*/ 0 h 529"/>
                  <a:gd name="T64" fmla="*/ 0 w 528"/>
                  <a:gd name="T65" fmla="*/ 0 h 529"/>
                  <a:gd name="T66" fmla="*/ 0 w 528"/>
                  <a:gd name="T67" fmla="*/ 0 h 529"/>
                  <a:gd name="T68" fmla="*/ 0 w 528"/>
                  <a:gd name="T69" fmla="*/ 0 h 529"/>
                  <a:gd name="T70" fmla="*/ 0 w 528"/>
                  <a:gd name="T71" fmla="*/ 0 h 529"/>
                  <a:gd name="T72" fmla="*/ 0 w 528"/>
                  <a:gd name="T73" fmla="*/ 0 h 5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8"/>
                  <a:gd name="T112" fmla="*/ 0 h 529"/>
                  <a:gd name="T113" fmla="*/ 528 w 528"/>
                  <a:gd name="T114" fmla="*/ 529 h 5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8" h="529">
                    <a:moveTo>
                      <a:pt x="264" y="152"/>
                    </a:moveTo>
                    <a:lnTo>
                      <a:pt x="238" y="155"/>
                    </a:lnTo>
                    <a:lnTo>
                      <a:pt x="215" y="164"/>
                    </a:lnTo>
                    <a:lnTo>
                      <a:pt x="194" y="177"/>
                    </a:lnTo>
                    <a:lnTo>
                      <a:pt x="177" y="194"/>
                    </a:lnTo>
                    <a:lnTo>
                      <a:pt x="164" y="215"/>
                    </a:lnTo>
                    <a:lnTo>
                      <a:pt x="155" y="238"/>
                    </a:lnTo>
                    <a:lnTo>
                      <a:pt x="152" y="265"/>
                    </a:lnTo>
                    <a:lnTo>
                      <a:pt x="155" y="290"/>
                    </a:lnTo>
                    <a:lnTo>
                      <a:pt x="164" y="313"/>
                    </a:lnTo>
                    <a:lnTo>
                      <a:pt x="177" y="334"/>
                    </a:lnTo>
                    <a:lnTo>
                      <a:pt x="194" y="352"/>
                    </a:lnTo>
                    <a:lnTo>
                      <a:pt x="215" y="364"/>
                    </a:lnTo>
                    <a:lnTo>
                      <a:pt x="238" y="373"/>
                    </a:lnTo>
                    <a:lnTo>
                      <a:pt x="264" y="376"/>
                    </a:lnTo>
                    <a:lnTo>
                      <a:pt x="289" y="373"/>
                    </a:lnTo>
                    <a:lnTo>
                      <a:pt x="312" y="364"/>
                    </a:lnTo>
                    <a:lnTo>
                      <a:pt x="333" y="352"/>
                    </a:lnTo>
                    <a:lnTo>
                      <a:pt x="351" y="334"/>
                    </a:lnTo>
                    <a:lnTo>
                      <a:pt x="364" y="313"/>
                    </a:lnTo>
                    <a:lnTo>
                      <a:pt x="372" y="290"/>
                    </a:lnTo>
                    <a:lnTo>
                      <a:pt x="375" y="265"/>
                    </a:lnTo>
                    <a:lnTo>
                      <a:pt x="372" y="238"/>
                    </a:lnTo>
                    <a:lnTo>
                      <a:pt x="364" y="215"/>
                    </a:lnTo>
                    <a:lnTo>
                      <a:pt x="351" y="194"/>
                    </a:lnTo>
                    <a:lnTo>
                      <a:pt x="333" y="177"/>
                    </a:lnTo>
                    <a:lnTo>
                      <a:pt x="312" y="164"/>
                    </a:lnTo>
                    <a:lnTo>
                      <a:pt x="289" y="155"/>
                    </a:lnTo>
                    <a:lnTo>
                      <a:pt x="264" y="152"/>
                    </a:lnTo>
                    <a:close/>
                    <a:moveTo>
                      <a:pt x="264" y="0"/>
                    </a:moveTo>
                    <a:lnTo>
                      <a:pt x="303" y="3"/>
                    </a:lnTo>
                    <a:lnTo>
                      <a:pt x="340" y="12"/>
                    </a:lnTo>
                    <a:lnTo>
                      <a:pt x="375" y="25"/>
                    </a:lnTo>
                    <a:lnTo>
                      <a:pt x="408" y="43"/>
                    </a:lnTo>
                    <a:lnTo>
                      <a:pt x="437" y="65"/>
                    </a:lnTo>
                    <a:lnTo>
                      <a:pt x="463" y="91"/>
                    </a:lnTo>
                    <a:lnTo>
                      <a:pt x="485" y="121"/>
                    </a:lnTo>
                    <a:lnTo>
                      <a:pt x="503" y="153"/>
                    </a:lnTo>
                    <a:lnTo>
                      <a:pt x="517" y="189"/>
                    </a:lnTo>
                    <a:lnTo>
                      <a:pt x="525" y="226"/>
                    </a:lnTo>
                    <a:lnTo>
                      <a:pt x="528" y="265"/>
                    </a:lnTo>
                    <a:lnTo>
                      <a:pt x="525" y="303"/>
                    </a:lnTo>
                    <a:lnTo>
                      <a:pt x="517" y="341"/>
                    </a:lnTo>
                    <a:lnTo>
                      <a:pt x="503" y="376"/>
                    </a:lnTo>
                    <a:lnTo>
                      <a:pt x="485" y="408"/>
                    </a:lnTo>
                    <a:lnTo>
                      <a:pt x="463" y="438"/>
                    </a:lnTo>
                    <a:lnTo>
                      <a:pt x="437" y="464"/>
                    </a:lnTo>
                    <a:lnTo>
                      <a:pt x="408" y="487"/>
                    </a:lnTo>
                    <a:lnTo>
                      <a:pt x="375" y="505"/>
                    </a:lnTo>
                    <a:lnTo>
                      <a:pt x="340" y="517"/>
                    </a:lnTo>
                    <a:lnTo>
                      <a:pt x="303" y="526"/>
                    </a:lnTo>
                    <a:lnTo>
                      <a:pt x="264" y="529"/>
                    </a:lnTo>
                    <a:lnTo>
                      <a:pt x="225" y="526"/>
                    </a:lnTo>
                    <a:lnTo>
                      <a:pt x="188" y="517"/>
                    </a:lnTo>
                    <a:lnTo>
                      <a:pt x="152" y="505"/>
                    </a:lnTo>
                    <a:lnTo>
                      <a:pt x="121" y="487"/>
                    </a:lnTo>
                    <a:lnTo>
                      <a:pt x="90" y="464"/>
                    </a:lnTo>
                    <a:lnTo>
                      <a:pt x="65" y="438"/>
                    </a:lnTo>
                    <a:lnTo>
                      <a:pt x="42" y="408"/>
                    </a:lnTo>
                    <a:lnTo>
                      <a:pt x="24" y="376"/>
                    </a:lnTo>
                    <a:lnTo>
                      <a:pt x="11" y="341"/>
                    </a:lnTo>
                    <a:lnTo>
                      <a:pt x="4" y="303"/>
                    </a:lnTo>
                    <a:lnTo>
                      <a:pt x="0" y="265"/>
                    </a:lnTo>
                    <a:lnTo>
                      <a:pt x="4" y="226"/>
                    </a:lnTo>
                    <a:lnTo>
                      <a:pt x="11" y="189"/>
                    </a:lnTo>
                    <a:lnTo>
                      <a:pt x="24" y="153"/>
                    </a:lnTo>
                    <a:lnTo>
                      <a:pt x="42" y="121"/>
                    </a:lnTo>
                    <a:lnTo>
                      <a:pt x="65" y="91"/>
                    </a:lnTo>
                    <a:lnTo>
                      <a:pt x="90" y="65"/>
                    </a:lnTo>
                    <a:lnTo>
                      <a:pt x="121" y="43"/>
                    </a:lnTo>
                    <a:lnTo>
                      <a:pt x="152" y="25"/>
                    </a:lnTo>
                    <a:lnTo>
                      <a:pt x="188" y="12"/>
                    </a:lnTo>
                    <a:lnTo>
                      <a:pt x="225" y="3"/>
                    </a:lnTo>
                    <a:lnTo>
                      <a:pt x="264" y="0"/>
                    </a:lnTo>
                    <a:close/>
                  </a:path>
                </a:pathLst>
              </a:custGeom>
              <a:grpFill/>
              <a:ln w="9525">
                <a:noFill/>
                <a:round/>
                <a:headEnd/>
                <a:tailEnd/>
              </a:ln>
            </p:spPr>
            <p:txBody>
              <a:bodyPr wrap="none" anchor="ctr"/>
              <a:lstStyle/>
              <a:p>
                <a:endParaRPr lang="en-GB"/>
              </a:p>
            </p:txBody>
          </p:sp>
          <p:sp>
            <p:nvSpPr>
              <p:cNvPr id="65" name="Freeform 185"/>
              <p:cNvSpPr>
                <a:spLocks noChangeArrowheads="1"/>
              </p:cNvSpPr>
              <p:nvPr/>
            </p:nvSpPr>
            <p:spPr bwMode="auto">
              <a:xfrm>
                <a:off x="2860" y="3059"/>
                <a:ext cx="381" cy="120"/>
              </a:xfrm>
              <a:custGeom>
                <a:avLst/>
                <a:gdLst>
                  <a:gd name="T0" fmla="*/ 0 w 3435"/>
                  <a:gd name="T1" fmla="*/ 0 h 1084"/>
                  <a:gd name="T2" fmla="*/ 0 w 3435"/>
                  <a:gd name="T3" fmla="*/ 0 h 1084"/>
                  <a:gd name="T4" fmla="*/ 0 w 3435"/>
                  <a:gd name="T5" fmla="*/ 0 h 1084"/>
                  <a:gd name="T6" fmla="*/ 0 w 3435"/>
                  <a:gd name="T7" fmla="*/ 0 h 1084"/>
                  <a:gd name="T8" fmla="*/ 0 w 3435"/>
                  <a:gd name="T9" fmla="*/ 0 h 1084"/>
                  <a:gd name="T10" fmla="*/ 0 w 3435"/>
                  <a:gd name="T11" fmla="*/ 0 h 1084"/>
                  <a:gd name="T12" fmla="*/ 0 w 3435"/>
                  <a:gd name="T13" fmla="*/ 0 h 1084"/>
                  <a:gd name="T14" fmla="*/ 0 w 3435"/>
                  <a:gd name="T15" fmla="*/ 0 h 1084"/>
                  <a:gd name="T16" fmla="*/ 0 w 3435"/>
                  <a:gd name="T17" fmla="*/ 0 h 1084"/>
                  <a:gd name="T18" fmla="*/ 0 w 3435"/>
                  <a:gd name="T19" fmla="*/ 0 h 1084"/>
                  <a:gd name="T20" fmla="*/ 0 w 3435"/>
                  <a:gd name="T21" fmla="*/ 0 h 1084"/>
                  <a:gd name="T22" fmla="*/ 0 w 3435"/>
                  <a:gd name="T23" fmla="*/ 0 h 1084"/>
                  <a:gd name="T24" fmla="*/ 0 w 3435"/>
                  <a:gd name="T25" fmla="*/ 0 h 1084"/>
                  <a:gd name="T26" fmla="*/ 0 w 3435"/>
                  <a:gd name="T27" fmla="*/ 0 h 1084"/>
                  <a:gd name="T28" fmla="*/ 0 w 3435"/>
                  <a:gd name="T29" fmla="*/ 0 h 1084"/>
                  <a:gd name="T30" fmla="*/ 0 w 3435"/>
                  <a:gd name="T31" fmla="*/ 0 h 1084"/>
                  <a:gd name="T32" fmla="*/ 0 w 3435"/>
                  <a:gd name="T33" fmla="*/ 0 h 1084"/>
                  <a:gd name="T34" fmla="*/ 0 w 3435"/>
                  <a:gd name="T35" fmla="*/ 0 h 1084"/>
                  <a:gd name="T36" fmla="*/ 0 w 3435"/>
                  <a:gd name="T37" fmla="*/ 0 h 1084"/>
                  <a:gd name="T38" fmla="*/ 0 w 3435"/>
                  <a:gd name="T39" fmla="*/ 0 h 1084"/>
                  <a:gd name="T40" fmla="*/ 0 w 3435"/>
                  <a:gd name="T41" fmla="*/ 0 h 1084"/>
                  <a:gd name="T42" fmla="*/ 0 w 3435"/>
                  <a:gd name="T43" fmla="*/ 0 h 1084"/>
                  <a:gd name="T44" fmla="*/ 0 w 3435"/>
                  <a:gd name="T45" fmla="*/ 0 h 1084"/>
                  <a:gd name="T46" fmla="*/ 0 w 3435"/>
                  <a:gd name="T47" fmla="*/ 0 h 1084"/>
                  <a:gd name="T48" fmla="*/ 0 w 3435"/>
                  <a:gd name="T49" fmla="*/ 0 h 1084"/>
                  <a:gd name="T50" fmla="*/ 0 w 3435"/>
                  <a:gd name="T51" fmla="*/ 0 h 1084"/>
                  <a:gd name="T52" fmla="*/ 0 w 3435"/>
                  <a:gd name="T53" fmla="*/ 0 h 1084"/>
                  <a:gd name="T54" fmla="*/ 0 w 3435"/>
                  <a:gd name="T55" fmla="*/ 0 h 1084"/>
                  <a:gd name="T56" fmla="*/ 0 w 3435"/>
                  <a:gd name="T57" fmla="*/ 0 h 1084"/>
                  <a:gd name="T58" fmla="*/ 0 w 3435"/>
                  <a:gd name="T59" fmla="*/ 0 h 1084"/>
                  <a:gd name="T60" fmla="*/ 0 w 3435"/>
                  <a:gd name="T61" fmla="*/ 0 h 1084"/>
                  <a:gd name="T62" fmla="*/ 0 w 3435"/>
                  <a:gd name="T63" fmla="*/ 0 h 1084"/>
                  <a:gd name="T64" fmla="*/ 0 w 3435"/>
                  <a:gd name="T65" fmla="*/ 0 h 1084"/>
                  <a:gd name="T66" fmla="*/ 0 w 3435"/>
                  <a:gd name="T67" fmla="*/ 0 h 1084"/>
                  <a:gd name="T68" fmla="*/ 0 w 3435"/>
                  <a:gd name="T69" fmla="*/ 0 h 1084"/>
                  <a:gd name="T70" fmla="*/ 0 w 3435"/>
                  <a:gd name="T71" fmla="*/ 0 h 1084"/>
                  <a:gd name="T72" fmla="*/ 0 w 3435"/>
                  <a:gd name="T73" fmla="*/ 0 h 1084"/>
                  <a:gd name="T74" fmla="*/ 0 w 3435"/>
                  <a:gd name="T75" fmla="*/ 0 h 1084"/>
                  <a:gd name="T76" fmla="*/ 0 w 3435"/>
                  <a:gd name="T77" fmla="*/ 0 h 1084"/>
                  <a:gd name="T78" fmla="*/ 0 w 3435"/>
                  <a:gd name="T79" fmla="*/ 0 h 1084"/>
                  <a:gd name="T80" fmla="*/ 0 w 3435"/>
                  <a:gd name="T81" fmla="*/ 0 h 1084"/>
                  <a:gd name="T82" fmla="*/ 0 w 3435"/>
                  <a:gd name="T83" fmla="*/ 0 h 1084"/>
                  <a:gd name="T84" fmla="*/ 0 w 3435"/>
                  <a:gd name="T85" fmla="*/ 0 h 1084"/>
                  <a:gd name="T86" fmla="*/ 0 w 3435"/>
                  <a:gd name="T87" fmla="*/ 0 h 1084"/>
                  <a:gd name="T88" fmla="*/ 0 w 3435"/>
                  <a:gd name="T89" fmla="*/ 0 h 1084"/>
                  <a:gd name="T90" fmla="*/ 0 w 3435"/>
                  <a:gd name="T91" fmla="*/ 0 h 1084"/>
                  <a:gd name="T92" fmla="*/ 0 w 3435"/>
                  <a:gd name="T93" fmla="*/ 0 h 1084"/>
                  <a:gd name="T94" fmla="*/ 0 w 3435"/>
                  <a:gd name="T95" fmla="*/ 0 h 1084"/>
                  <a:gd name="T96" fmla="*/ 0 w 3435"/>
                  <a:gd name="T97" fmla="*/ 0 h 1084"/>
                  <a:gd name="T98" fmla="*/ 0 w 3435"/>
                  <a:gd name="T99" fmla="*/ 0 h 1084"/>
                  <a:gd name="T100" fmla="*/ 0 w 3435"/>
                  <a:gd name="T101" fmla="*/ 0 h 1084"/>
                  <a:gd name="T102" fmla="*/ 0 w 3435"/>
                  <a:gd name="T103" fmla="*/ 0 h 1084"/>
                  <a:gd name="T104" fmla="*/ 0 w 3435"/>
                  <a:gd name="T105" fmla="*/ 0 h 1084"/>
                  <a:gd name="T106" fmla="*/ 0 w 3435"/>
                  <a:gd name="T107" fmla="*/ 0 h 1084"/>
                  <a:gd name="T108" fmla="*/ 0 w 3435"/>
                  <a:gd name="T109" fmla="*/ 0 h 1084"/>
                  <a:gd name="T110" fmla="*/ 0 w 3435"/>
                  <a:gd name="T111" fmla="*/ 0 h 1084"/>
                  <a:gd name="T112" fmla="*/ 0 w 3435"/>
                  <a:gd name="T113" fmla="*/ 0 h 108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35"/>
                  <a:gd name="T172" fmla="*/ 0 h 1084"/>
                  <a:gd name="T173" fmla="*/ 3435 w 3435"/>
                  <a:gd name="T174" fmla="*/ 1084 h 108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35" h="1084">
                    <a:moveTo>
                      <a:pt x="1484" y="120"/>
                    </a:moveTo>
                    <a:lnTo>
                      <a:pt x="1474" y="120"/>
                    </a:lnTo>
                    <a:lnTo>
                      <a:pt x="1458" y="120"/>
                    </a:lnTo>
                    <a:lnTo>
                      <a:pt x="1436" y="120"/>
                    </a:lnTo>
                    <a:lnTo>
                      <a:pt x="1410" y="121"/>
                    </a:lnTo>
                    <a:lnTo>
                      <a:pt x="1380" y="122"/>
                    </a:lnTo>
                    <a:lnTo>
                      <a:pt x="1349" y="123"/>
                    </a:lnTo>
                    <a:lnTo>
                      <a:pt x="1315" y="125"/>
                    </a:lnTo>
                    <a:lnTo>
                      <a:pt x="1280" y="127"/>
                    </a:lnTo>
                    <a:lnTo>
                      <a:pt x="1244" y="130"/>
                    </a:lnTo>
                    <a:lnTo>
                      <a:pt x="1210" y="134"/>
                    </a:lnTo>
                    <a:lnTo>
                      <a:pt x="1176" y="138"/>
                    </a:lnTo>
                    <a:lnTo>
                      <a:pt x="1145" y="143"/>
                    </a:lnTo>
                    <a:lnTo>
                      <a:pt x="1116" y="149"/>
                    </a:lnTo>
                    <a:lnTo>
                      <a:pt x="1092" y="157"/>
                    </a:lnTo>
                    <a:lnTo>
                      <a:pt x="1072" y="165"/>
                    </a:lnTo>
                    <a:lnTo>
                      <a:pt x="1058" y="175"/>
                    </a:lnTo>
                    <a:lnTo>
                      <a:pt x="1039" y="190"/>
                    </a:lnTo>
                    <a:lnTo>
                      <a:pt x="1020" y="208"/>
                    </a:lnTo>
                    <a:lnTo>
                      <a:pt x="1002" y="229"/>
                    </a:lnTo>
                    <a:lnTo>
                      <a:pt x="984" y="251"/>
                    </a:lnTo>
                    <a:lnTo>
                      <a:pt x="969" y="273"/>
                    </a:lnTo>
                    <a:lnTo>
                      <a:pt x="953" y="296"/>
                    </a:lnTo>
                    <a:lnTo>
                      <a:pt x="938" y="319"/>
                    </a:lnTo>
                    <a:lnTo>
                      <a:pt x="926" y="340"/>
                    </a:lnTo>
                    <a:lnTo>
                      <a:pt x="914" y="360"/>
                    </a:lnTo>
                    <a:lnTo>
                      <a:pt x="905" y="378"/>
                    </a:lnTo>
                    <a:lnTo>
                      <a:pt x="898" y="393"/>
                    </a:lnTo>
                    <a:lnTo>
                      <a:pt x="891" y="404"/>
                    </a:lnTo>
                    <a:lnTo>
                      <a:pt x="888" y="412"/>
                    </a:lnTo>
                    <a:lnTo>
                      <a:pt x="887" y="414"/>
                    </a:lnTo>
                    <a:lnTo>
                      <a:pt x="1501" y="456"/>
                    </a:lnTo>
                    <a:lnTo>
                      <a:pt x="1488" y="120"/>
                    </a:lnTo>
                    <a:lnTo>
                      <a:pt x="1484" y="120"/>
                    </a:lnTo>
                    <a:close/>
                    <a:moveTo>
                      <a:pt x="1591" y="119"/>
                    </a:moveTo>
                    <a:lnTo>
                      <a:pt x="1612" y="460"/>
                    </a:lnTo>
                    <a:lnTo>
                      <a:pt x="2465" y="494"/>
                    </a:lnTo>
                    <a:lnTo>
                      <a:pt x="2466" y="494"/>
                    </a:lnTo>
                    <a:lnTo>
                      <a:pt x="2471" y="495"/>
                    </a:lnTo>
                    <a:lnTo>
                      <a:pt x="2476" y="495"/>
                    </a:lnTo>
                    <a:lnTo>
                      <a:pt x="2484" y="496"/>
                    </a:lnTo>
                    <a:lnTo>
                      <a:pt x="2493" y="496"/>
                    </a:lnTo>
                    <a:lnTo>
                      <a:pt x="2503" y="496"/>
                    </a:lnTo>
                    <a:lnTo>
                      <a:pt x="2513" y="496"/>
                    </a:lnTo>
                    <a:lnTo>
                      <a:pt x="2524" y="496"/>
                    </a:lnTo>
                    <a:lnTo>
                      <a:pt x="2533" y="495"/>
                    </a:lnTo>
                    <a:lnTo>
                      <a:pt x="2543" y="492"/>
                    </a:lnTo>
                    <a:lnTo>
                      <a:pt x="2551" y="490"/>
                    </a:lnTo>
                    <a:lnTo>
                      <a:pt x="2557" y="487"/>
                    </a:lnTo>
                    <a:lnTo>
                      <a:pt x="2562" y="482"/>
                    </a:lnTo>
                    <a:lnTo>
                      <a:pt x="2564" y="477"/>
                    </a:lnTo>
                    <a:lnTo>
                      <a:pt x="2564" y="470"/>
                    </a:lnTo>
                    <a:lnTo>
                      <a:pt x="2560" y="462"/>
                    </a:lnTo>
                    <a:lnTo>
                      <a:pt x="2551" y="453"/>
                    </a:lnTo>
                    <a:lnTo>
                      <a:pt x="2540" y="442"/>
                    </a:lnTo>
                    <a:lnTo>
                      <a:pt x="2523" y="429"/>
                    </a:lnTo>
                    <a:lnTo>
                      <a:pt x="2502" y="415"/>
                    </a:lnTo>
                    <a:lnTo>
                      <a:pt x="2475" y="398"/>
                    </a:lnTo>
                    <a:lnTo>
                      <a:pt x="2424" y="370"/>
                    </a:lnTo>
                    <a:lnTo>
                      <a:pt x="2369" y="339"/>
                    </a:lnTo>
                    <a:lnTo>
                      <a:pt x="2309" y="309"/>
                    </a:lnTo>
                    <a:lnTo>
                      <a:pt x="2246" y="279"/>
                    </a:lnTo>
                    <a:lnTo>
                      <a:pt x="2179" y="250"/>
                    </a:lnTo>
                    <a:lnTo>
                      <a:pt x="2109" y="222"/>
                    </a:lnTo>
                    <a:lnTo>
                      <a:pt x="2038" y="196"/>
                    </a:lnTo>
                    <a:lnTo>
                      <a:pt x="1965" y="172"/>
                    </a:lnTo>
                    <a:lnTo>
                      <a:pt x="1890" y="152"/>
                    </a:lnTo>
                    <a:lnTo>
                      <a:pt x="1815" y="137"/>
                    </a:lnTo>
                    <a:lnTo>
                      <a:pt x="1740" y="125"/>
                    </a:lnTo>
                    <a:lnTo>
                      <a:pt x="1665" y="119"/>
                    </a:lnTo>
                    <a:lnTo>
                      <a:pt x="1591" y="119"/>
                    </a:lnTo>
                    <a:close/>
                    <a:moveTo>
                      <a:pt x="1524" y="0"/>
                    </a:moveTo>
                    <a:lnTo>
                      <a:pt x="1579" y="0"/>
                    </a:lnTo>
                    <a:lnTo>
                      <a:pt x="1632" y="1"/>
                    </a:lnTo>
                    <a:lnTo>
                      <a:pt x="1682" y="3"/>
                    </a:lnTo>
                    <a:lnTo>
                      <a:pt x="1727" y="6"/>
                    </a:lnTo>
                    <a:lnTo>
                      <a:pt x="1770" y="10"/>
                    </a:lnTo>
                    <a:lnTo>
                      <a:pt x="1807" y="14"/>
                    </a:lnTo>
                    <a:lnTo>
                      <a:pt x="1838" y="19"/>
                    </a:lnTo>
                    <a:lnTo>
                      <a:pt x="1863" y="26"/>
                    </a:lnTo>
                    <a:lnTo>
                      <a:pt x="1890" y="33"/>
                    </a:lnTo>
                    <a:lnTo>
                      <a:pt x="1922" y="43"/>
                    </a:lnTo>
                    <a:lnTo>
                      <a:pt x="1955" y="54"/>
                    </a:lnTo>
                    <a:lnTo>
                      <a:pt x="1991" y="66"/>
                    </a:lnTo>
                    <a:lnTo>
                      <a:pt x="2030" y="81"/>
                    </a:lnTo>
                    <a:lnTo>
                      <a:pt x="2069" y="96"/>
                    </a:lnTo>
                    <a:lnTo>
                      <a:pt x="2110" y="112"/>
                    </a:lnTo>
                    <a:lnTo>
                      <a:pt x="2152" y="128"/>
                    </a:lnTo>
                    <a:lnTo>
                      <a:pt x="2194" y="146"/>
                    </a:lnTo>
                    <a:lnTo>
                      <a:pt x="2237" y="164"/>
                    </a:lnTo>
                    <a:lnTo>
                      <a:pt x="2280" y="182"/>
                    </a:lnTo>
                    <a:lnTo>
                      <a:pt x="2322" y="200"/>
                    </a:lnTo>
                    <a:lnTo>
                      <a:pt x="2364" y="219"/>
                    </a:lnTo>
                    <a:lnTo>
                      <a:pt x="2405" y="236"/>
                    </a:lnTo>
                    <a:lnTo>
                      <a:pt x="2444" y="253"/>
                    </a:lnTo>
                    <a:lnTo>
                      <a:pt x="2482" y="270"/>
                    </a:lnTo>
                    <a:lnTo>
                      <a:pt x="2518" y="286"/>
                    </a:lnTo>
                    <a:lnTo>
                      <a:pt x="2551" y="301"/>
                    </a:lnTo>
                    <a:lnTo>
                      <a:pt x="2582" y="315"/>
                    </a:lnTo>
                    <a:lnTo>
                      <a:pt x="2610" y="328"/>
                    </a:lnTo>
                    <a:lnTo>
                      <a:pt x="2634" y="338"/>
                    </a:lnTo>
                    <a:lnTo>
                      <a:pt x="2654" y="348"/>
                    </a:lnTo>
                    <a:lnTo>
                      <a:pt x="2671" y="356"/>
                    </a:lnTo>
                    <a:lnTo>
                      <a:pt x="2683" y="361"/>
                    </a:lnTo>
                    <a:lnTo>
                      <a:pt x="2690" y="364"/>
                    </a:lnTo>
                    <a:lnTo>
                      <a:pt x="2694" y="367"/>
                    </a:lnTo>
                    <a:lnTo>
                      <a:pt x="2776" y="384"/>
                    </a:lnTo>
                    <a:lnTo>
                      <a:pt x="2854" y="402"/>
                    </a:lnTo>
                    <a:lnTo>
                      <a:pt x="2927" y="421"/>
                    </a:lnTo>
                    <a:lnTo>
                      <a:pt x="2995" y="440"/>
                    </a:lnTo>
                    <a:lnTo>
                      <a:pt x="3059" y="460"/>
                    </a:lnTo>
                    <a:lnTo>
                      <a:pt x="3118" y="480"/>
                    </a:lnTo>
                    <a:lnTo>
                      <a:pt x="3171" y="502"/>
                    </a:lnTo>
                    <a:lnTo>
                      <a:pt x="3220" y="524"/>
                    </a:lnTo>
                    <a:lnTo>
                      <a:pt x="3263" y="548"/>
                    </a:lnTo>
                    <a:lnTo>
                      <a:pt x="3302" y="574"/>
                    </a:lnTo>
                    <a:lnTo>
                      <a:pt x="3335" y="602"/>
                    </a:lnTo>
                    <a:lnTo>
                      <a:pt x="3354" y="626"/>
                    </a:lnTo>
                    <a:lnTo>
                      <a:pt x="3372" y="653"/>
                    </a:lnTo>
                    <a:lnTo>
                      <a:pt x="3387" y="683"/>
                    </a:lnTo>
                    <a:lnTo>
                      <a:pt x="3399" y="717"/>
                    </a:lnTo>
                    <a:lnTo>
                      <a:pt x="3409" y="753"/>
                    </a:lnTo>
                    <a:lnTo>
                      <a:pt x="3417" y="788"/>
                    </a:lnTo>
                    <a:lnTo>
                      <a:pt x="3424" y="825"/>
                    </a:lnTo>
                    <a:lnTo>
                      <a:pt x="3429" y="861"/>
                    </a:lnTo>
                    <a:lnTo>
                      <a:pt x="3432" y="896"/>
                    </a:lnTo>
                    <a:lnTo>
                      <a:pt x="3434" y="930"/>
                    </a:lnTo>
                    <a:lnTo>
                      <a:pt x="3435" y="961"/>
                    </a:lnTo>
                    <a:lnTo>
                      <a:pt x="3435" y="990"/>
                    </a:lnTo>
                    <a:lnTo>
                      <a:pt x="3435" y="1015"/>
                    </a:lnTo>
                    <a:lnTo>
                      <a:pt x="3435" y="1035"/>
                    </a:lnTo>
                    <a:lnTo>
                      <a:pt x="3434" y="1051"/>
                    </a:lnTo>
                    <a:lnTo>
                      <a:pt x="3434" y="1060"/>
                    </a:lnTo>
                    <a:lnTo>
                      <a:pt x="3434" y="1064"/>
                    </a:lnTo>
                    <a:lnTo>
                      <a:pt x="3416" y="1069"/>
                    </a:lnTo>
                    <a:lnTo>
                      <a:pt x="3395" y="1073"/>
                    </a:lnTo>
                    <a:lnTo>
                      <a:pt x="3371" y="1076"/>
                    </a:lnTo>
                    <a:lnTo>
                      <a:pt x="3345" y="1077"/>
                    </a:lnTo>
                    <a:lnTo>
                      <a:pt x="3318" y="1079"/>
                    </a:lnTo>
                    <a:lnTo>
                      <a:pt x="3291" y="1079"/>
                    </a:lnTo>
                    <a:lnTo>
                      <a:pt x="3263" y="1079"/>
                    </a:lnTo>
                    <a:lnTo>
                      <a:pt x="3238" y="1079"/>
                    </a:lnTo>
                    <a:lnTo>
                      <a:pt x="3215" y="1078"/>
                    </a:lnTo>
                    <a:lnTo>
                      <a:pt x="3196" y="1078"/>
                    </a:lnTo>
                    <a:lnTo>
                      <a:pt x="3181" y="1077"/>
                    </a:lnTo>
                    <a:lnTo>
                      <a:pt x="3171" y="1077"/>
                    </a:lnTo>
                    <a:lnTo>
                      <a:pt x="3168" y="1077"/>
                    </a:lnTo>
                    <a:lnTo>
                      <a:pt x="3162" y="986"/>
                    </a:lnTo>
                    <a:lnTo>
                      <a:pt x="3159" y="943"/>
                    </a:lnTo>
                    <a:lnTo>
                      <a:pt x="3149" y="902"/>
                    </a:lnTo>
                    <a:lnTo>
                      <a:pt x="3134" y="863"/>
                    </a:lnTo>
                    <a:lnTo>
                      <a:pt x="3116" y="827"/>
                    </a:lnTo>
                    <a:lnTo>
                      <a:pt x="3092" y="795"/>
                    </a:lnTo>
                    <a:lnTo>
                      <a:pt x="3063" y="766"/>
                    </a:lnTo>
                    <a:lnTo>
                      <a:pt x="3031" y="740"/>
                    </a:lnTo>
                    <a:lnTo>
                      <a:pt x="2996" y="719"/>
                    </a:lnTo>
                    <a:lnTo>
                      <a:pt x="2959" y="702"/>
                    </a:lnTo>
                    <a:lnTo>
                      <a:pt x="2918" y="689"/>
                    </a:lnTo>
                    <a:lnTo>
                      <a:pt x="2876" y="681"/>
                    </a:lnTo>
                    <a:lnTo>
                      <a:pt x="2832" y="678"/>
                    </a:lnTo>
                    <a:lnTo>
                      <a:pt x="2789" y="681"/>
                    </a:lnTo>
                    <a:lnTo>
                      <a:pt x="2748" y="689"/>
                    </a:lnTo>
                    <a:lnTo>
                      <a:pt x="2709" y="702"/>
                    </a:lnTo>
                    <a:lnTo>
                      <a:pt x="2674" y="719"/>
                    </a:lnTo>
                    <a:lnTo>
                      <a:pt x="2641" y="740"/>
                    </a:lnTo>
                    <a:lnTo>
                      <a:pt x="2611" y="766"/>
                    </a:lnTo>
                    <a:lnTo>
                      <a:pt x="2586" y="795"/>
                    </a:lnTo>
                    <a:lnTo>
                      <a:pt x="2564" y="827"/>
                    </a:lnTo>
                    <a:lnTo>
                      <a:pt x="2546" y="863"/>
                    </a:lnTo>
                    <a:lnTo>
                      <a:pt x="2533" y="902"/>
                    </a:lnTo>
                    <a:lnTo>
                      <a:pt x="2525" y="943"/>
                    </a:lnTo>
                    <a:lnTo>
                      <a:pt x="2523" y="986"/>
                    </a:lnTo>
                    <a:lnTo>
                      <a:pt x="2522" y="1084"/>
                    </a:lnTo>
                    <a:lnTo>
                      <a:pt x="851" y="1084"/>
                    </a:lnTo>
                    <a:lnTo>
                      <a:pt x="845" y="1006"/>
                    </a:lnTo>
                    <a:lnTo>
                      <a:pt x="843" y="963"/>
                    </a:lnTo>
                    <a:lnTo>
                      <a:pt x="835" y="921"/>
                    </a:lnTo>
                    <a:lnTo>
                      <a:pt x="820" y="882"/>
                    </a:lnTo>
                    <a:lnTo>
                      <a:pt x="802" y="844"/>
                    </a:lnTo>
                    <a:lnTo>
                      <a:pt x="779" y="810"/>
                    </a:lnTo>
                    <a:lnTo>
                      <a:pt x="752" y="780"/>
                    </a:lnTo>
                    <a:lnTo>
                      <a:pt x="722" y="753"/>
                    </a:lnTo>
                    <a:lnTo>
                      <a:pt x="687" y="730"/>
                    </a:lnTo>
                    <a:lnTo>
                      <a:pt x="650" y="711"/>
                    </a:lnTo>
                    <a:lnTo>
                      <a:pt x="612" y="697"/>
                    </a:lnTo>
                    <a:lnTo>
                      <a:pt x="570" y="689"/>
                    </a:lnTo>
                    <a:lnTo>
                      <a:pt x="527" y="686"/>
                    </a:lnTo>
                    <a:lnTo>
                      <a:pt x="483" y="689"/>
                    </a:lnTo>
                    <a:lnTo>
                      <a:pt x="442" y="697"/>
                    </a:lnTo>
                    <a:lnTo>
                      <a:pt x="402" y="711"/>
                    </a:lnTo>
                    <a:lnTo>
                      <a:pt x="365" y="730"/>
                    </a:lnTo>
                    <a:lnTo>
                      <a:pt x="331" y="753"/>
                    </a:lnTo>
                    <a:lnTo>
                      <a:pt x="301" y="780"/>
                    </a:lnTo>
                    <a:lnTo>
                      <a:pt x="273" y="810"/>
                    </a:lnTo>
                    <a:lnTo>
                      <a:pt x="250" y="844"/>
                    </a:lnTo>
                    <a:lnTo>
                      <a:pt x="232" y="882"/>
                    </a:lnTo>
                    <a:lnTo>
                      <a:pt x="218" y="921"/>
                    </a:lnTo>
                    <a:lnTo>
                      <a:pt x="209" y="963"/>
                    </a:lnTo>
                    <a:lnTo>
                      <a:pt x="207" y="1006"/>
                    </a:lnTo>
                    <a:lnTo>
                      <a:pt x="204" y="1084"/>
                    </a:lnTo>
                    <a:lnTo>
                      <a:pt x="14" y="1084"/>
                    </a:lnTo>
                    <a:lnTo>
                      <a:pt x="10" y="1070"/>
                    </a:lnTo>
                    <a:lnTo>
                      <a:pt x="7" y="1050"/>
                    </a:lnTo>
                    <a:lnTo>
                      <a:pt x="5" y="1027"/>
                    </a:lnTo>
                    <a:lnTo>
                      <a:pt x="4" y="1000"/>
                    </a:lnTo>
                    <a:lnTo>
                      <a:pt x="2" y="973"/>
                    </a:lnTo>
                    <a:lnTo>
                      <a:pt x="1" y="945"/>
                    </a:lnTo>
                    <a:lnTo>
                      <a:pt x="1" y="916"/>
                    </a:lnTo>
                    <a:lnTo>
                      <a:pt x="0" y="890"/>
                    </a:lnTo>
                    <a:lnTo>
                      <a:pt x="0" y="866"/>
                    </a:lnTo>
                    <a:lnTo>
                      <a:pt x="0" y="853"/>
                    </a:lnTo>
                    <a:lnTo>
                      <a:pt x="0" y="815"/>
                    </a:lnTo>
                    <a:lnTo>
                      <a:pt x="63" y="446"/>
                    </a:lnTo>
                    <a:lnTo>
                      <a:pt x="453" y="254"/>
                    </a:lnTo>
                    <a:lnTo>
                      <a:pt x="851" y="59"/>
                    </a:lnTo>
                    <a:lnTo>
                      <a:pt x="864" y="53"/>
                    </a:lnTo>
                    <a:lnTo>
                      <a:pt x="885" y="48"/>
                    </a:lnTo>
                    <a:lnTo>
                      <a:pt x="912" y="41"/>
                    </a:lnTo>
                    <a:lnTo>
                      <a:pt x="945" y="36"/>
                    </a:lnTo>
                    <a:lnTo>
                      <a:pt x="983" y="31"/>
                    </a:lnTo>
                    <a:lnTo>
                      <a:pt x="1027" y="26"/>
                    </a:lnTo>
                    <a:lnTo>
                      <a:pt x="1075" y="21"/>
                    </a:lnTo>
                    <a:lnTo>
                      <a:pt x="1125" y="17"/>
                    </a:lnTo>
                    <a:lnTo>
                      <a:pt x="1179" y="13"/>
                    </a:lnTo>
                    <a:lnTo>
                      <a:pt x="1235" y="10"/>
                    </a:lnTo>
                    <a:lnTo>
                      <a:pt x="1292" y="7"/>
                    </a:lnTo>
                    <a:lnTo>
                      <a:pt x="1351" y="3"/>
                    </a:lnTo>
                    <a:lnTo>
                      <a:pt x="1409" y="2"/>
                    </a:lnTo>
                    <a:lnTo>
                      <a:pt x="1467" y="1"/>
                    </a:lnTo>
                    <a:lnTo>
                      <a:pt x="1524" y="0"/>
                    </a:lnTo>
                    <a:close/>
                  </a:path>
                </a:pathLst>
              </a:custGeom>
              <a:grpFill/>
              <a:ln w="9525">
                <a:noFill/>
                <a:round/>
                <a:headEnd/>
                <a:tailEnd/>
              </a:ln>
            </p:spPr>
            <p:txBody>
              <a:bodyPr wrap="none" anchor="ctr"/>
              <a:lstStyle/>
              <a:p>
                <a:endParaRPr lang="en-GB"/>
              </a:p>
            </p:txBody>
          </p:sp>
        </p:grpSp>
      </p:grpSp>
      <p:sp>
        <p:nvSpPr>
          <p:cNvPr id="66" name="Freeform 17"/>
          <p:cNvSpPr>
            <a:spLocks noChangeArrowheads="1"/>
          </p:cNvSpPr>
          <p:nvPr/>
        </p:nvSpPr>
        <p:spPr bwMode="auto">
          <a:xfrm>
            <a:off x="6198555" y="5716646"/>
            <a:ext cx="1476593" cy="532352"/>
          </a:xfrm>
          <a:custGeom>
            <a:avLst/>
            <a:gdLst>
              <a:gd name="T0" fmla="*/ 2147483647 w 3421"/>
              <a:gd name="T1" fmla="*/ 2147483647 h 1233"/>
              <a:gd name="T2" fmla="*/ 2147483647 w 3421"/>
              <a:gd name="T3" fmla="*/ 2147483647 h 1233"/>
              <a:gd name="T4" fmla="*/ 2147483647 w 3421"/>
              <a:gd name="T5" fmla="*/ 2147483647 h 1233"/>
              <a:gd name="T6" fmla="*/ 2147483647 w 3421"/>
              <a:gd name="T7" fmla="*/ 2147483647 h 1233"/>
              <a:gd name="T8" fmla="*/ 2147483647 w 3421"/>
              <a:gd name="T9" fmla="*/ 2147483647 h 1233"/>
              <a:gd name="T10" fmla="*/ 2147483647 w 3421"/>
              <a:gd name="T11" fmla="*/ 2147483647 h 1233"/>
              <a:gd name="T12" fmla="*/ 2147483647 w 3421"/>
              <a:gd name="T13" fmla="*/ 2147483647 h 1233"/>
              <a:gd name="T14" fmla="*/ 2147483647 w 3421"/>
              <a:gd name="T15" fmla="*/ 2147483647 h 1233"/>
              <a:gd name="T16" fmla="*/ 2147483647 w 3421"/>
              <a:gd name="T17" fmla="*/ 2147483647 h 1233"/>
              <a:gd name="T18" fmla="*/ 2147483647 w 3421"/>
              <a:gd name="T19" fmla="*/ 2147483647 h 1233"/>
              <a:gd name="T20" fmla="*/ 2147483647 w 3421"/>
              <a:gd name="T21" fmla="*/ 2147483647 h 1233"/>
              <a:gd name="T22" fmla="*/ 2147483647 w 3421"/>
              <a:gd name="T23" fmla="*/ 2147483647 h 1233"/>
              <a:gd name="T24" fmla="*/ 2147483647 w 3421"/>
              <a:gd name="T25" fmla="*/ 2147483647 h 1233"/>
              <a:gd name="T26" fmla="*/ 2147483647 w 3421"/>
              <a:gd name="T27" fmla="*/ 2147483647 h 1233"/>
              <a:gd name="T28" fmla="*/ 2147483647 w 3421"/>
              <a:gd name="T29" fmla="*/ 2147483647 h 1233"/>
              <a:gd name="T30" fmla="*/ 2147483647 w 3421"/>
              <a:gd name="T31" fmla="*/ 2147483647 h 1233"/>
              <a:gd name="T32" fmla="*/ 2147483647 w 3421"/>
              <a:gd name="T33" fmla="*/ 2147483647 h 1233"/>
              <a:gd name="T34" fmla="*/ 2147483647 w 3421"/>
              <a:gd name="T35" fmla="*/ 2147483647 h 1233"/>
              <a:gd name="T36" fmla="*/ 2147483647 w 3421"/>
              <a:gd name="T37" fmla="*/ 2147483647 h 1233"/>
              <a:gd name="T38" fmla="*/ 2147483647 w 3421"/>
              <a:gd name="T39" fmla="*/ 2147483647 h 1233"/>
              <a:gd name="T40" fmla="*/ 2147483647 w 3421"/>
              <a:gd name="T41" fmla="*/ 2147483647 h 1233"/>
              <a:gd name="T42" fmla="*/ 2147483647 w 3421"/>
              <a:gd name="T43" fmla="*/ 2147483647 h 1233"/>
              <a:gd name="T44" fmla="*/ 2147483647 w 3421"/>
              <a:gd name="T45" fmla="*/ 2147483647 h 1233"/>
              <a:gd name="T46" fmla="*/ 2147483647 w 3421"/>
              <a:gd name="T47" fmla="*/ 2147483647 h 1233"/>
              <a:gd name="T48" fmla="*/ 2147483647 w 3421"/>
              <a:gd name="T49" fmla="*/ 2147483647 h 1233"/>
              <a:gd name="T50" fmla="*/ 2147483647 w 3421"/>
              <a:gd name="T51" fmla="*/ 2147483647 h 1233"/>
              <a:gd name="T52" fmla="*/ 2147483647 w 3421"/>
              <a:gd name="T53" fmla="*/ 2147483647 h 1233"/>
              <a:gd name="T54" fmla="*/ 2147483647 w 3421"/>
              <a:gd name="T55" fmla="*/ 2147483647 h 1233"/>
              <a:gd name="T56" fmla="*/ 2147483647 w 3421"/>
              <a:gd name="T57" fmla="*/ 2147483647 h 1233"/>
              <a:gd name="T58" fmla="*/ 2147483647 w 3421"/>
              <a:gd name="T59" fmla="*/ 2147483647 h 1233"/>
              <a:gd name="T60" fmla="*/ 2147483647 w 3421"/>
              <a:gd name="T61" fmla="*/ 2147483647 h 1233"/>
              <a:gd name="T62" fmla="*/ 2147483647 w 3421"/>
              <a:gd name="T63" fmla="*/ 2147483647 h 1233"/>
              <a:gd name="T64" fmla="*/ 2147483647 w 3421"/>
              <a:gd name="T65" fmla="*/ 2147483647 h 1233"/>
              <a:gd name="T66" fmla="*/ 2147483647 w 3421"/>
              <a:gd name="T67" fmla="*/ 2147483647 h 1233"/>
              <a:gd name="T68" fmla="*/ 2147483647 w 3421"/>
              <a:gd name="T69" fmla="*/ 2147483647 h 1233"/>
              <a:gd name="T70" fmla="*/ 2147483647 w 3421"/>
              <a:gd name="T71" fmla="*/ 2147483647 h 1233"/>
              <a:gd name="T72" fmla="*/ 2147483647 w 3421"/>
              <a:gd name="T73" fmla="*/ 2147483647 h 1233"/>
              <a:gd name="T74" fmla="*/ 2147483647 w 3421"/>
              <a:gd name="T75" fmla="*/ 2147483647 h 1233"/>
              <a:gd name="T76" fmla="*/ 2147483647 w 3421"/>
              <a:gd name="T77" fmla="*/ 2147483647 h 1233"/>
              <a:gd name="T78" fmla="*/ 2147483647 w 3421"/>
              <a:gd name="T79" fmla="*/ 2147483647 h 1233"/>
              <a:gd name="T80" fmla="*/ 2147483647 w 3421"/>
              <a:gd name="T81" fmla="*/ 2147483647 h 1233"/>
              <a:gd name="T82" fmla="*/ 2147483647 w 3421"/>
              <a:gd name="T83" fmla="*/ 2147483647 h 1233"/>
              <a:gd name="T84" fmla="*/ 2147483647 w 3421"/>
              <a:gd name="T85" fmla="*/ 2147483647 h 1233"/>
              <a:gd name="T86" fmla="*/ 2147483647 w 3421"/>
              <a:gd name="T87" fmla="*/ 2147483647 h 1233"/>
              <a:gd name="T88" fmla="*/ 2147483647 w 3421"/>
              <a:gd name="T89" fmla="*/ 2147483647 h 1233"/>
              <a:gd name="T90" fmla="*/ 2147483647 w 3421"/>
              <a:gd name="T91" fmla="*/ 2147483647 h 1233"/>
              <a:gd name="T92" fmla="*/ 2147483647 w 3421"/>
              <a:gd name="T93" fmla="*/ 2147483647 h 1233"/>
              <a:gd name="T94" fmla="*/ 2147483647 w 3421"/>
              <a:gd name="T95" fmla="*/ 2147483647 h 1233"/>
              <a:gd name="T96" fmla="*/ 2147483647 w 3421"/>
              <a:gd name="T97" fmla="*/ 2147483647 h 1233"/>
              <a:gd name="T98" fmla="*/ 2147483647 w 3421"/>
              <a:gd name="T99" fmla="*/ 2147483647 h 1233"/>
              <a:gd name="T100" fmla="*/ 2147483647 w 3421"/>
              <a:gd name="T101" fmla="*/ 2147483647 h 1233"/>
              <a:gd name="T102" fmla="*/ 2147483647 w 3421"/>
              <a:gd name="T103" fmla="*/ 2147483647 h 1233"/>
              <a:gd name="T104" fmla="*/ 2147483647 w 3421"/>
              <a:gd name="T105" fmla="*/ 2147483647 h 1233"/>
              <a:gd name="T106" fmla="*/ 2147483647 w 3421"/>
              <a:gd name="T107" fmla="*/ 2147483647 h 1233"/>
              <a:gd name="T108" fmla="*/ 0 w 3421"/>
              <a:gd name="T109" fmla="*/ 2147483647 h 1233"/>
              <a:gd name="T110" fmla="*/ 2147483647 w 3421"/>
              <a:gd name="T111" fmla="*/ 2147483647 h 1233"/>
              <a:gd name="T112" fmla="*/ 2147483647 w 3421"/>
              <a:gd name="T113" fmla="*/ 2147483647 h 1233"/>
              <a:gd name="T114" fmla="*/ 2147483647 w 3421"/>
              <a:gd name="T115" fmla="*/ 2147483647 h 1233"/>
              <a:gd name="T116" fmla="*/ 2147483647 w 3421"/>
              <a:gd name="T117" fmla="*/ 2147483647 h 1233"/>
              <a:gd name="T118" fmla="*/ 2147483647 w 3421"/>
              <a:gd name="T119" fmla="*/ 2147483647 h 1233"/>
              <a:gd name="T120" fmla="*/ 2147483647 w 3421"/>
              <a:gd name="T121" fmla="*/ 2147483647 h 1233"/>
              <a:gd name="T122" fmla="*/ 2147483647 w 3421"/>
              <a:gd name="T123" fmla="*/ 2147483647 h 12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421"/>
              <a:gd name="T187" fmla="*/ 0 h 1233"/>
              <a:gd name="T188" fmla="*/ 3421 w 3421"/>
              <a:gd name="T189" fmla="*/ 1233 h 12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421" h="1233">
                <a:moveTo>
                  <a:pt x="2807" y="705"/>
                </a:moveTo>
                <a:lnTo>
                  <a:pt x="2845" y="708"/>
                </a:lnTo>
                <a:lnTo>
                  <a:pt x="2883" y="717"/>
                </a:lnTo>
                <a:lnTo>
                  <a:pt x="2918" y="729"/>
                </a:lnTo>
                <a:lnTo>
                  <a:pt x="2950" y="748"/>
                </a:lnTo>
                <a:lnTo>
                  <a:pt x="2979" y="770"/>
                </a:lnTo>
                <a:lnTo>
                  <a:pt x="3006" y="796"/>
                </a:lnTo>
                <a:lnTo>
                  <a:pt x="3028" y="825"/>
                </a:lnTo>
                <a:lnTo>
                  <a:pt x="3045" y="858"/>
                </a:lnTo>
                <a:lnTo>
                  <a:pt x="3059" y="893"/>
                </a:lnTo>
                <a:lnTo>
                  <a:pt x="3067" y="930"/>
                </a:lnTo>
                <a:lnTo>
                  <a:pt x="3071" y="969"/>
                </a:lnTo>
                <a:lnTo>
                  <a:pt x="3067" y="1008"/>
                </a:lnTo>
                <a:lnTo>
                  <a:pt x="3059" y="1044"/>
                </a:lnTo>
                <a:lnTo>
                  <a:pt x="3045" y="1080"/>
                </a:lnTo>
                <a:lnTo>
                  <a:pt x="3028" y="1113"/>
                </a:lnTo>
                <a:lnTo>
                  <a:pt x="3006" y="1142"/>
                </a:lnTo>
                <a:lnTo>
                  <a:pt x="2979" y="1168"/>
                </a:lnTo>
                <a:lnTo>
                  <a:pt x="2950" y="1190"/>
                </a:lnTo>
                <a:lnTo>
                  <a:pt x="2918" y="1208"/>
                </a:lnTo>
                <a:lnTo>
                  <a:pt x="2883" y="1222"/>
                </a:lnTo>
                <a:lnTo>
                  <a:pt x="2845" y="1230"/>
                </a:lnTo>
                <a:lnTo>
                  <a:pt x="2807" y="1233"/>
                </a:lnTo>
                <a:lnTo>
                  <a:pt x="2768" y="1230"/>
                </a:lnTo>
                <a:lnTo>
                  <a:pt x="2730" y="1222"/>
                </a:lnTo>
                <a:lnTo>
                  <a:pt x="2696" y="1208"/>
                </a:lnTo>
                <a:lnTo>
                  <a:pt x="2663" y="1190"/>
                </a:lnTo>
                <a:lnTo>
                  <a:pt x="2634" y="1168"/>
                </a:lnTo>
                <a:lnTo>
                  <a:pt x="2608" y="1142"/>
                </a:lnTo>
                <a:lnTo>
                  <a:pt x="2586" y="1113"/>
                </a:lnTo>
                <a:lnTo>
                  <a:pt x="2567" y="1080"/>
                </a:lnTo>
                <a:lnTo>
                  <a:pt x="2554" y="1044"/>
                </a:lnTo>
                <a:lnTo>
                  <a:pt x="2546" y="1008"/>
                </a:lnTo>
                <a:lnTo>
                  <a:pt x="2543" y="969"/>
                </a:lnTo>
                <a:lnTo>
                  <a:pt x="2546" y="930"/>
                </a:lnTo>
                <a:lnTo>
                  <a:pt x="2554" y="893"/>
                </a:lnTo>
                <a:lnTo>
                  <a:pt x="2567" y="858"/>
                </a:lnTo>
                <a:lnTo>
                  <a:pt x="2586" y="825"/>
                </a:lnTo>
                <a:lnTo>
                  <a:pt x="2608" y="796"/>
                </a:lnTo>
                <a:lnTo>
                  <a:pt x="2634" y="770"/>
                </a:lnTo>
                <a:lnTo>
                  <a:pt x="2663" y="748"/>
                </a:lnTo>
                <a:lnTo>
                  <a:pt x="2696" y="729"/>
                </a:lnTo>
                <a:lnTo>
                  <a:pt x="2730" y="717"/>
                </a:lnTo>
                <a:lnTo>
                  <a:pt x="2768" y="708"/>
                </a:lnTo>
                <a:lnTo>
                  <a:pt x="2807" y="705"/>
                </a:lnTo>
                <a:close/>
                <a:moveTo>
                  <a:pt x="760" y="705"/>
                </a:moveTo>
                <a:lnTo>
                  <a:pt x="799" y="708"/>
                </a:lnTo>
                <a:lnTo>
                  <a:pt x="837" y="717"/>
                </a:lnTo>
                <a:lnTo>
                  <a:pt x="871" y="729"/>
                </a:lnTo>
                <a:lnTo>
                  <a:pt x="904" y="748"/>
                </a:lnTo>
                <a:lnTo>
                  <a:pt x="933" y="770"/>
                </a:lnTo>
                <a:lnTo>
                  <a:pt x="959" y="796"/>
                </a:lnTo>
                <a:lnTo>
                  <a:pt x="981" y="825"/>
                </a:lnTo>
                <a:lnTo>
                  <a:pt x="999" y="858"/>
                </a:lnTo>
                <a:lnTo>
                  <a:pt x="1013" y="893"/>
                </a:lnTo>
                <a:lnTo>
                  <a:pt x="1021" y="930"/>
                </a:lnTo>
                <a:lnTo>
                  <a:pt x="1024" y="969"/>
                </a:lnTo>
                <a:lnTo>
                  <a:pt x="1021" y="1008"/>
                </a:lnTo>
                <a:lnTo>
                  <a:pt x="1013" y="1044"/>
                </a:lnTo>
                <a:lnTo>
                  <a:pt x="999" y="1080"/>
                </a:lnTo>
                <a:lnTo>
                  <a:pt x="981" y="1113"/>
                </a:lnTo>
                <a:lnTo>
                  <a:pt x="959" y="1142"/>
                </a:lnTo>
                <a:lnTo>
                  <a:pt x="933" y="1168"/>
                </a:lnTo>
                <a:lnTo>
                  <a:pt x="904" y="1190"/>
                </a:lnTo>
                <a:lnTo>
                  <a:pt x="871" y="1208"/>
                </a:lnTo>
                <a:lnTo>
                  <a:pt x="837" y="1222"/>
                </a:lnTo>
                <a:lnTo>
                  <a:pt x="799" y="1230"/>
                </a:lnTo>
                <a:lnTo>
                  <a:pt x="760" y="1233"/>
                </a:lnTo>
                <a:lnTo>
                  <a:pt x="722" y="1230"/>
                </a:lnTo>
                <a:lnTo>
                  <a:pt x="684" y="1222"/>
                </a:lnTo>
                <a:lnTo>
                  <a:pt x="649" y="1208"/>
                </a:lnTo>
                <a:lnTo>
                  <a:pt x="617" y="1190"/>
                </a:lnTo>
                <a:lnTo>
                  <a:pt x="588" y="1168"/>
                </a:lnTo>
                <a:lnTo>
                  <a:pt x="561" y="1142"/>
                </a:lnTo>
                <a:lnTo>
                  <a:pt x="539" y="1113"/>
                </a:lnTo>
                <a:lnTo>
                  <a:pt x="520" y="1080"/>
                </a:lnTo>
                <a:lnTo>
                  <a:pt x="508" y="1044"/>
                </a:lnTo>
                <a:lnTo>
                  <a:pt x="500" y="1008"/>
                </a:lnTo>
                <a:lnTo>
                  <a:pt x="496" y="969"/>
                </a:lnTo>
                <a:lnTo>
                  <a:pt x="500" y="930"/>
                </a:lnTo>
                <a:lnTo>
                  <a:pt x="508" y="893"/>
                </a:lnTo>
                <a:lnTo>
                  <a:pt x="520" y="858"/>
                </a:lnTo>
                <a:lnTo>
                  <a:pt x="539" y="825"/>
                </a:lnTo>
                <a:lnTo>
                  <a:pt x="561" y="796"/>
                </a:lnTo>
                <a:lnTo>
                  <a:pt x="588" y="770"/>
                </a:lnTo>
                <a:lnTo>
                  <a:pt x="617" y="748"/>
                </a:lnTo>
                <a:lnTo>
                  <a:pt x="649" y="729"/>
                </a:lnTo>
                <a:lnTo>
                  <a:pt x="684" y="717"/>
                </a:lnTo>
                <a:lnTo>
                  <a:pt x="722" y="708"/>
                </a:lnTo>
                <a:lnTo>
                  <a:pt x="760" y="705"/>
                </a:lnTo>
                <a:close/>
                <a:moveTo>
                  <a:pt x="1396" y="149"/>
                </a:moveTo>
                <a:lnTo>
                  <a:pt x="1360" y="151"/>
                </a:lnTo>
                <a:lnTo>
                  <a:pt x="1328" y="152"/>
                </a:lnTo>
                <a:lnTo>
                  <a:pt x="1298" y="153"/>
                </a:lnTo>
                <a:lnTo>
                  <a:pt x="1269" y="155"/>
                </a:lnTo>
                <a:lnTo>
                  <a:pt x="1241" y="157"/>
                </a:lnTo>
                <a:lnTo>
                  <a:pt x="1215" y="160"/>
                </a:lnTo>
                <a:lnTo>
                  <a:pt x="1188" y="165"/>
                </a:lnTo>
                <a:lnTo>
                  <a:pt x="1160" y="172"/>
                </a:lnTo>
                <a:lnTo>
                  <a:pt x="1132" y="180"/>
                </a:lnTo>
                <a:lnTo>
                  <a:pt x="1102" y="191"/>
                </a:lnTo>
                <a:lnTo>
                  <a:pt x="1069" y="203"/>
                </a:lnTo>
                <a:lnTo>
                  <a:pt x="1034" y="219"/>
                </a:lnTo>
                <a:lnTo>
                  <a:pt x="995" y="238"/>
                </a:lnTo>
                <a:lnTo>
                  <a:pt x="952" y="261"/>
                </a:lnTo>
                <a:lnTo>
                  <a:pt x="932" y="272"/>
                </a:lnTo>
                <a:lnTo>
                  <a:pt x="914" y="286"/>
                </a:lnTo>
                <a:lnTo>
                  <a:pt x="898" y="300"/>
                </a:lnTo>
                <a:lnTo>
                  <a:pt x="885" y="315"/>
                </a:lnTo>
                <a:lnTo>
                  <a:pt x="874" y="330"/>
                </a:lnTo>
                <a:lnTo>
                  <a:pt x="867" y="346"/>
                </a:lnTo>
                <a:lnTo>
                  <a:pt x="865" y="362"/>
                </a:lnTo>
                <a:lnTo>
                  <a:pt x="866" y="377"/>
                </a:lnTo>
                <a:lnTo>
                  <a:pt x="871" y="393"/>
                </a:lnTo>
                <a:lnTo>
                  <a:pt x="882" y="407"/>
                </a:lnTo>
                <a:lnTo>
                  <a:pt x="898" y="421"/>
                </a:lnTo>
                <a:lnTo>
                  <a:pt x="918" y="434"/>
                </a:lnTo>
                <a:lnTo>
                  <a:pt x="1396" y="418"/>
                </a:lnTo>
                <a:lnTo>
                  <a:pt x="1409" y="415"/>
                </a:lnTo>
                <a:lnTo>
                  <a:pt x="1420" y="407"/>
                </a:lnTo>
                <a:lnTo>
                  <a:pt x="1427" y="397"/>
                </a:lnTo>
                <a:lnTo>
                  <a:pt x="1431" y="383"/>
                </a:lnTo>
                <a:lnTo>
                  <a:pt x="1431" y="184"/>
                </a:lnTo>
                <a:lnTo>
                  <a:pt x="1427" y="171"/>
                </a:lnTo>
                <a:lnTo>
                  <a:pt x="1420" y="159"/>
                </a:lnTo>
                <a:lnTo>
                  <a:pt x="1409" y="152"/>
                </a:lnTo>
                <a:lnTo>
                  <a:pt x="1396" y="149"/>
                </a:lnTo>
                <a:close/>
                <a:moveTo>
                  <a:pt x="1534" y="0"/>
                </a:moveTo>
                <a:lnTo>
                  <a:pt x="1609" y="2"/>
                </a:lnTo>
                <a:lnTo>
                  <a:pt x="1684" y="8"/>
                </a:lnTo>
                <a:lnTo>
                  <a:pt x="1759" y="17"/>
                </a:lnTo>
                <a:lnTo>
                  <a:pt x="1836" y="27"/>
                </a:lnTo>
                <a:lnTo>
                  <a:pt x="1911" y="40"/>
                </a:lnTo>
                <a:lnTo>
                  <a:pt x="1989" y="55"/>
                </a:lnTo>
                <a:lnTo>
                  <a:pt x="2065" y="72"/>
                </a:lnTo>
                <a:lnTo>
                  <a:pt x="2080" y="98"/>
                </a:lnTo>
                <a:lnTo>
                  <a:pt x="2095" y="122"/>
                </a:lnTo>
                <a:lnTo>
                  <a:pt x="2108" y="147"/>
                </a:lnTo>
                <a:lnTo>
                  <a:pt x="2122" y="171"/>
                </a:lnTo>
                <a:lnTo>
                  <a:pt x="2135" y="194"/>
                </a:lnTo>
                <a:lnTo>
                  <a:pt x="2151" y="218"/>
                </a:lnTo>
                <a:lnTo>
                  <a:pt x="2167" y="243"/>
                </a:lnTo>
                <a:lnTo>
                  <a:pt x="2185" y="270"/>
                </a:lnTo>
                <a:lnTo>
                  <a:pt x="2206" y="298"/>
                </a:lnTo>
                <a:lnTo>
                  <a:pt x="2229" y="331"/>
                </a:lnTo>
                <a:lnTo>
                  <a:pt x="2255" y="366"/>
                </a:lnTo>
                <a:lnTo>
                  <a:pt x="2344" y="365"/>
                </a:lnTo>
                <a:lnTo>
                  <a:pt x="2429" y="367"/>
                </a:lnTo>
                <a:lnTo>
                  <a:pt x="2510" y="370"/>
                </a:lnTo>
                <a:lnTo>
                  <a:pt x="2588" y="375"/>
                </a:lnTo>
                <a:lnTo>
                  <a:pt x="2662" y="382"/>
                </a:lnTo>
                <a:lnTo>
                  <a:pt x="2731" y="392"/>
                </a:lnTo>
                <a:lnTo>
                  <a:pt x="2798" y="404"/>
                </a:lnTo>
                <a:lnTo>
                  <a:pt x="2860" y="419"/>
                </a:lnTo>
                <a:lnTo>
                  <a:pt x="2919" y="437"/>
                </a:lnTo>
                <a:lnTo>
                  <a:pt x="2973" y="457"/>
                </a:lnTo>
                <a:lnTo>
                  <a:pt x="3023" y="481"/>
                </a:lnTo>
                <a:lnTo>
                  <a:pt x="3070" y="506"/>
                </a:lnTo>
                <a:lnTo>
                  <a:pt x="3112" y="535"/>
                </a:lnTo>
                <a:lnTo>
                  <a:pt x="3150" y="568"/>
                </a:lnTo>
                <a:lnTo>
                  <a:pt x="3185" y="603"/>
                </a:lnTo>
                <a:lnTo>
                  <a:pt x="3215" y="642"/>
                </a:lnTo>
                <a:lnTo>
                  <a:pt x="3241" y="684"/>
                </a:lnTo>
                <a:lnTo>
                  <a:pt x="3263" y="730"/>
                </a:lnTo>
                <a:lnTo>
                  <a:pt x="3281" y="779"/>
                </a:lnTo>
                <a:lnTo>
                  <a:pt x="3295" y="832"/>
                </a:lnTo>
                <a:lnTo>
                  <a:pt x="3380" y="833"/>
                </a:lnTo>
                <a:lnTo>
                  <a:pt x="3377" y="816"/>
                </a:lnTo>
                <a:lnTo>
                  <a:pt x="3376" y="799"/>
                </a:lnTo>
                <a:lnTo>
                  <a:pt x="3375" y="784"/>
                </a:lnTo>
                <a:lnTo>
                  <a:pt x="3374" y="770"/>
                </a:lnTo>
                <a:lnTo>
                  <a:pt x="3375" y="759"/>
                </a:lnTo>
                <a:lnTo>
                  <a:pt x="3377" y="752"/>
                </a:lnTo>
                <a:lnTo>
                  <a:pt x="3384" y="747"/>
                </a:lnTo>
                <a:lnTo>
                  <a:pt x="3391" y="746"/>
                </a:lnTo>
                <a:lnTo>
                  <a:pt x="3399" y="747"/>
                </a:lnTo>
                <a:lnTo>
                  <a:pt x="3407" y="750"/>
                </a:lnTo>
                <a:lnTo>
                  <a:pt x="3411" y="754"/>
                </a:lnTo>
                <a:lnTo>
                  <a:pt x="3413" y="761"/>
                </a:lnTo>
                <a:lnTo>
                  <a:pt x="3413" y="775"/>
                </a:lnTo>
                <a:lnTo>
                  <a:pt x="3414" y="794"/>
                </a:lnTo>
                <a:lnTo>
                  <a:pt x="3416" y="814"/>
                </a:lnTo>
                <a:lnTo>
                  <a:pt x="3418" y="835"/>
                </a:lnTo>
                <a:lnTo>
                  <a:pt x="3420" y="856"/>
                </a:lnTo>
                <a:lnTo>
                  <a:pt x="3421" y="876"/>
                </a:lnTo>
                <a:lnTo>
                  <a:pt x="3420" y="893"/>
                </a:lnTo>
                <a:lnTo>
                  <a:pt x="3416" y="906"/>
                </a:lnTo>
                <a:lnTo>
                  <a:pt x="3407" y="911"/>
                </a:lnTo>
                <a:lnTo>
                  <a:pt x="3396" y="915"/>
                </a:lnTo>
                <a:lnTo>
                  <a:pt x="3388" y="915"/>
                </a:lnTo>
                <a:lnTo>
                  <a:pt x="3377" y="911"/>
                </a:lnTo>
                <a:lnTo>
                  <a:pt x="3367" y="904"/>
                </a:lnTo>
                <a:lnTo>
                  <a:pt x="3241" y="903"/>
                </a:lnTo>
                <a:lnTo>
                  <a:pt x="3220" y="902"/>
                </a:lnTo>
                <a:lnTo>
                  <a:pt x="3202" y="896"/>
                </a:lnTo>
                <a:lnTo>
                  <a:pt x="3184" y="885"/>
                </a:lnTo>
                <a:lnTo>
                  <a:pt x="3166" y="871"/>
                </a:lnTo>
                <a:lnTo>
                  <a:pt x="3149" y="853"/>
                </a:lnTo>
                <a:lnTo>
                  <a:pt x="3132" y="833"/>
                </a:lnTo>
                <a:lnTo>
                  <a:pt x="3116" y="810"/>
                </a:lnTo>
                <a:lnTo>
                  <a:pt x="3098" y="787"/>
                </a:lnTo>
                <a:lnTo>
                  <a:pt x="3080" y="762"/>
                </a:lnTo>
                <a:lnTo>
                  <a:pt x="3060" y="737"/>
                </a:lnTo>
                <a:lnTo>
                  <a:pt x="3039" y="714"/>
                </a:lnTo>
                <a:lnTo>
                  <a:pt x="3021" y="698"/>
                </a:lnTo>
                <a:lnTo>
                  <a:pt x="2999" y="682"/>
                </a:lnTo>
                <a:lnTo>
                  <a:pt x="2976" y="669"/>
                </a:lnTo>
                <a:lnTo>
                  <a:pt x="2950" y="659"/>
                </a:lnTo>
                <a:lnTo>
                  <a:pt x="2922" y="651"/>
                </a:lnTo>
                <a:lnTo>
                  <a:pt x="2892" y="644"/>
                </a:lnTo>
                <a:lnTo>
                  <a:pt x="2860" y="640"/>
                </a:lnTo>
                <a:lnTo>
                  <a:pt x="2828" y="640"/>
                </a:lnTo>
                <a:lnTo>
                  <a:pt x="2794" y="642"/>
                </a:lnTo>
                <a:lnTo>
                  <a:pt x="2760" y="647"/>
                </a:lnTo>
                <a:lnTo>
                  <a:pt x="2725" y="656"/>
                </a:lnTo>
                <a:lnTo>
                  <a:pt x="2689" y="667"/>
                </a:lnTo>
                <a:lnTo>
                  <a:pt x="2655" y="683"/>
                </a:lnTo>
                <a:lnTo>
                  <a:pt x="2619" y="702"/>
                </a:lnTo>
                <a:lnTo>
                  <a:pt x="2586" y="725"/>
                </a:lnTo>
                <a:lnTo>
                  <a:pt x="2552" y="752"/>
                </a:lnTo>
                <a:lnTo>
                  <a:pt x="2520" y="784"/>
                </a:lnTo>
                <a:lnTo>
                  <a:pt x="2488" y="819"/>
                </a:lnTo>
                <a:lnTo>
                  <a:pt x="2459" y="860"/>
                </a:lnTo>
                <a:lnTo>
                  <a:pt x="2432" y="905"/>
                </a:lnTo>
                <a:lnTo>
                  <a:pt x="2407" y="954"/>
                </a:lnTo>
                <a:lnTo>
                  <a:pt x="2384" y="1010"/>
                </a:lnTo>
                <a:lnTo>
                  <a:pt x="1108" y="1016"/>
                </a:lnTo>
                <a:lnTo>
                  <a:pt x="1095" y="966"/>
                </a:lnTo>
                <a:lnTo>
                  <a:pt x="1081" y="920"/>
                </a:lnTo>
                <a:lnTo>
                  <a:pt x="1062" y="878"/>
                </a:lnTo>
                <a:lnTo>
                  <a:pt x="1041" y="840"/>
                </a:lnTo>
                <a:lnTo>
                  <a:pt x="1018" y="808"/>
                </a:lnTo>
                <a:lnTo>
                  <a:pt x="993" y="778"/>
                </a:lnTo>
                <a:lnTo>
                  <a:pt x="967" y="752"/>
                </a:lnTo>
                <a:lnTo>
                  <a:pt x="938" y="731"/>
                </a:lnTo>
                <a:lnTo>
                  <a:pt x="908" y="713"/>
                </a:lnTo>
                <a:lnTo>
                  <a:pt x="878" y="699"/>
                </a:lnTo>
                <a:lnTo>
                  <a:pt x="847" y="687"/>
                </a:lnTo>
                <a:lnTo>
                  <a:pt x="816" y="679"/>
                </a:lnTo>
                <a:lnTo>
                  <a:pt x="784" y="674"/>
                </a:lnTo>
                <a:lnTo>
                  <a:pt x="753" y="671"/>
                </a:lnTo>
                <a:lnTo>
                  <a:pt x="723" y="673"/>
                </a:lnTo>
                <a:lnTo>
                  <a:pt x="692" y="676"/>
                </a:lnTo>
                <a:lnTo>
                  <a:pt x="664" y="682"/>
                </a:lnTo>
                <a:lnTo>
                  <a:pt x="637" y="690"/>
                </a:lnTo>
                <a:lnTo>
                  <a:pt x="612" y="701"/>
                </a:lnTo>
                <a:lnTo>
                  <a:pt x="588" y="713"/>
                </a:lnTo>
                <a:lnTo>
                  <a:pt x="567" y="727"/>
                </a:lnTo>
                <a:lnTo>
                  <a:pt x="548" y="744"/>
                </a:lnTo>
                <a:lnTo>
                  <a:pt x="532" y="762"/>
                </a:lnTo>
                <a:lnTo>
                  <a:pt x="519" y="781"/>
                </a:lnTo>
                <a:lnTo>
                  <a:pt x="502" y="813"/>
                </a:lnTo>
                <a:lnTo>
                  <a:pt x="483" y="843"/>
                </a:lnTo>
                <a:lnTo>
                  <a:pt x="461" y="874"/>
                </a:lnTo>
                <a:lnTo>
                  <a:pt x="438" y="901"/>
                </a:lnTo>
                <a:lnTo>
                  <a:pt x="411" y="928"/>
                </a:lnTo>
                <a:lnTo>
                  <a:pt x="381" y="952"/>
                </a:lnTo>
                <a:lnTo>
                  <a:pt x="348" y="974"/>
                </a:lnTo>
                <a:lnTo>
                  <a:pt x="311" y="994"/>
                </a:lnTo>
                <a:lnTo>
                  <a:pt x="284" y="995"/>
                </a:lnTo>
                <a:lnTo>
                  <a:pt x="263" y="995"/>
                </a:lnTo>
                <a:lnTo>
                  <a:pt x="246" y="995"/>
                </a:lnTo>
                <a:lnTo>
                  <a:pt x="230" y="995"/>
                </a:lnTo>
                <a:lnTo>
                  <a:pt x="216" y="995"/>
                </a:lnTo>
                <a:lnTo>
                  <a:pt x="198" y="994"/>
                </a:lnTo>
                <a:lnTo>
                  <a:pt x="177" y="993"/>
                </a:lnTo>
                <a:lnTo>
                  <a:pt x="149" y="993"/>
                </a:lnTo>
                <a:lnTo>
                  <a:pt x="147" y="964"/>
                </a:lnTo>
                <a:lnTo>
                  <a:pt x="119" y="959"/>
                </a:lnTo>
                <a:lnTo>
                  <a:pt x="91" y="956"/>
                </a:lnTo>
                <a:lnTo>
                  <a:pt x="61" y="956"/>
                </a:lnTo>
                <a:lnTo>
                  <a:pt x="31" y="958"/>
                </a:lnTo>
                <a:lnTo>
                  <a:pt x="3" y="959"/>
                </a:lnTo>
                <a:lnTo>
                  <a:pt x="1" y="913"/>
                </a:lnTo>
                <a:lnTo>
                  <a:pt x="0" y="876"/>
                </a:lnTo>
                <a:lnTo>
                  <a:pt x="1" y="842"/>
                </a:lnTo>
                <a:lnTo>
                  <a:pt x="3" y="816"/>
                </a:lnTo>
                <a:lnTo>
                  <a:pt x="6" y="794"/>
                </a:lnTo>
                <a:lnTo>
                  <a:pt x="10" y="776"/>
                </a:lnTo>
                <a:lnTo>
                  <a:pt x="16" y="765"/>
                </a:lnTo>
                <a:lnTo>
                  <a:pt x="21" y="756"/>
                </a:lnTo>
                <a:lnTo>
                  <a:pt x="26" y="753"/>
                </a:lnTo>
                <a:lnTo>
                  <a:pt x="32" y="753"/>
                </a:lnTo>
                <a:lnTo>
                  <a:pt x="39" y="757"/>
                </a:lnTo>
                <a:lnTo>
                  <a:pt x="44" y="765"/>
                </a:lnTo>
                <a:lnTo>
                  <a:pt x="49" y="775"/>
                </a:lnTo>
                <a:lnTo>
                  <a:pt x="53" y="788"/>
                </a:lnTo>
                <a:lnTo>
                  <a:pt x="58" y="803"/>
                </a:lnTo>
                <a:lnTo>
                  <a:pt x="60" y="822"/>
                </a:lnTo>
                <a:lnTo>
                  <a:pt x="61" y="842"/>
                </a:lnTo>
                <a:lnTo>
                  <a:pt x="61" y="864"/>
                </a:lnTo>
                <a:lnTo>
                  <a:pt x="59" y="887"/>
                </a:lnTo>
                <a:lnTo>
                  <a:pt x="156" y="888"/>
                </a:lnTo>
                <a:lnTo>
                  <a:pt x="211" y="793"/>
                </a:lnTo>
                <a:lnTo>
                  <a:pt x="266" y="704"/>
                </a:lnTo>
                <a:lnTo>
                  <a:pt x="323" y="620"/>
                </a:lnTo>
                <a:lnTo>
                  <a:pt x="381" y="544"/>
                </a:lnTo>
                <a:lnTo>
                  <a:pt x="441" y="472"/>
                </a:lnTo>
                <a:lnTo>
                  <a:pt x="502" y="407"/>
                </a:lnTo>
                <a:lnTo>
                  <a:pt x="563" y="348"/>
                </a:lnTo>
                <a:lnTo>
                  <a:pt x="627" y="293"/>
                </a:lnTo>
                <a:lnTo>
                  <a:pt x="691" y="244"/>
                </a:lnTo>
                <a:lnTo>
                  <a:pt x="757" y="200"/>
                </a:lnTo>
                <a:lnTo>
                  <a:pt x="823" y="161"/>
                </a:lnTo>
                <a:lnTo>
                  <a:pt x="891" y="127"/>
                </a:lnTo>
                <a:lnTo>
                  <a:pt x="959" y="97"/>
                </a:lnTo>
                <a:lnTo>
                  <a:pt x="1028" y="71"/>
                </a:lnTo>
                <a:lnTo>
                  <a:pt x="1099" y="50"/>
                </a:lnTo>
                <a:lnTo>
                  <a:pt x="1170" y="32"/>
                </a:lnTo>
                <a:lnTo>
                  <a:pt x="1241" y="19"/>
                </a:lnTo>
                <a:lnTo>
                  <a:pt x="1313" y="9"/>
                </a:lnTo>
                <a:lnTo>
                  <a:pt x="1387" y="3"/>
                </a:lnTo>
                <a:lnTo>
                  <a:pt x="1460" y="0"/>
                </a:lnTo>
                <a:lnTo>
                  <a:pt x="1534" y="0"/>
                </a:lnTo>
                <a:close/>
              </a:path>
            </a:pathLst>
          </a:custGeom>
          <a:solidFill>
            <a:schemeClr val="accent1">
              <a:lumMod val="75000"/>
            </a:schemeClr>
          </a:solidFill>
          <a:ln w="9525">
            <a:noFill/>
            <a:round/>
            <a:headEnd/>
            <a:tailEnd/>
          </a:ln>
        </p:spPr>
        <p:txBody>
          <a:bodyPr wrap="none" anchor="ctr"/>
          <a:lstStyle/>
          <a:p>
            <a:endParaRPr lang="en-GB" dirty="0"/>
          </a:p>
        </p:txBody>
      </p:sp>
      <p:cxnSp>
        <p:nvCxnSpPr>
          <p:cNvPr id="83" name="Straight Connector 82"/>
          <p:cNvCxnSpPr/>
          <p:nvPr/>
        </p:nvCxnSpPr>
        <p:spPr>
          <a:xfrm>
            <a:off x="6011057" y="5240809"/>
            <a:ext cx="0" cy="1484026"/>
          </a:xfrm>
          <a:prstGeom prst="line">
            <a:avLst/>
          </a:prstGeom>
          <a:ln w="12700">
            <a:solidFill>
              <a:schemeClr val="bg1">
                <a:lumMod val="50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Cars of the future</a:t>
            </a:r>
          </a:p>
        </p:txBody>
      </p:sp>
      <p:sp>
        <p:nvSpPr>
          <p:cNvPr id="35" name="TextBox 34"/>
          <p:cNvSpPr txBox="1"/>
          <p:nvPr/>
        </p:nvSpPr>
        <p:spPr>
          <a:xfrm>
            <a:off x="8534114" y="2779206"/>
            <a:ext cx="1701707" cy="507831"/>
          </a:xfrm>
          <a:prstGeom prst="rect">
            <a:avLst/>
          </a:prstGeom>
          <a:noFill/>
        </p:spPr>
        <p:txBody>
          <a:bodyPr wrap="square" rtlCol="0">
            <a:spAutoFit/>
          </a:bodyPr>
          <a:lstStyle/>
          <a:p>
            <a:pPr marL="95250" indent="-95250">
              <a:buFont typeface="Arial" pitchFamily="34" charset="0"/>
              <a:buChar char="•"/>
            </a:pPr>
            <a:r>
              <a:rPr lang="en-GB" sz="900" b="1" dirty="0" smtClean="0">
                <a:solidFill>
                  <a:srgbClr val="4D4D4D"/>
                </a:solidFill>
              </a:rPr>
              <a:t> London </a:t>
            </a:r>
            <a:r>
              <a:rPr lang="en-GB" sz="900" dirty="0" smtClean="0">
                <a:solidFill>
                  <a:srgbClr val="4D4D4D"/>
                </a:solidFill>
              </a:rPr>
              <a:t>(5%) </a:t>
            </a:r>
          </a:p>
          <a:p>
            <a:pPr marL="95250"/>
            <a:r>
              <a:rPr lang="en-GB" sz="900" dirty="0" smtClean="0">
                <a:solidFill>
                  <a:srgbClr val="4D4D4D"/>
                </a:solidFill>
              </a:rPr>
              <a:t>[2015:1% - significant change]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34750"/>
            <a:ext cx="9252000" cy="576263"/>
          </a:xfrm>
        </p:spPr>
        <p:txBody>
          <a:bodyPr/>
          <a:lstStyle/>
          <a:p>
            <a:r>
              <a:rPr lang="en-GB" dirty="0" smtClean="0"/>
              <a:t>Next vehicle purchase: considerations and concerns</a:t>
            </a:r>
            <a:endParaRPr lang="en-GB" dirty="0"/>
          </a:p>
        </p:txBody>
      </p:sp>
      <p:sp>
        <p:nvSpPr>
          <p:cNvPr id="6" name="Rectangle 4"/>
          <p:cNvSpPr>
            <a:spLocks noChangeArrowheads="1"/>
          </p:cNvSpPr>
          <p:nvPr/>
        </p:nvSpPr>
        <p:spPr bwMode="auto">
          <a:xfrm>
            <a:off x="970510" y="6801870"/>
            <a:ext cx="7544098" cy="560708"/>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bg2"/>
                </a:solidFill>
              </a:rPr>
              <a:t>QH3/4. Please rank the following considerations, from most to least important, with 1 being the most important, in terms of how important they are to you in purchasing any car.  Bases: Those who would prefer to purchase a new car (1020), Those who would prefer to purchase a used car (694). QH5. What would your </a:t>
            </a:r>
            <a:r>
              <a:rPr lang="en-GB" sz="800" u="sng" dirty="0" smtClean="0">
                <a:solidFill>
                  <a:schemeClr val="bg2"/>
                </a:solidFill>
              </a:rPr>
              <a:t>3 biggest concerns</a:t>
            </a:r>
            <a:r>
              <a:rPr lang="en-GB" sz="800" dirty="0" smtClean="0">
                <a:solidFill>
                  <a:schemeClr val="bg2"/>
                </a:solidFill>
              </a:rPr>
              <a:t> be when it comes to purchasing a used vehicle? Those who would prefer to purchase a used car (694).</a:t>
            </a:r>
          </a:p>
        </p:txBody>
      </p:sp>
      <p:sp>
        <p:nvSpPr>
          <p:cNvPr id="29" name="TextBox 28"/>
          <p:cNvSpPr txBox="1"/>
          <p:nvPr/>
        </p:nvSpPr>
        <p:spPr>
          <a:xfrm>
            <a:off x="236094" y="3542285"/>
            <a:ext cx="4656539" cy="276999"/>
          </a:xfrm>
          <a:prstGeom prst="rect">
            <a:avLst/>
          </a:prstGeom>
          <a:noFill/>
        </p:spPr>
        <p:txBody>
          <a:bodyPr wrap="square" rtlCol="0">
            <a:spAutoFit/>
          </a:bodyPr>
          <a:lstStyle/>
          <a:p>
            <a:r>
              <a:rPr lang="en-GB" sz="1200" b="1" dirty="0" smtClean="0">
                <a:solidFill>
                  <a:schemeClr val="bg2"/>
                </a:solidFill>
                <a:latin typeface="Arial" pitchFamily="34" charset="0"/>
                <a:cs typeface="Arial" pitchFamily="34" charset="0"/>
              </a:rPr>
              <a:t>Top </a:t>
            </a:r>
            <a:r>
              <a:rPr lang="en-GB" sz="1200" b="1" u="sng" dirty="0" smtClean="0">
                <a:solidFill>
                  <a:schemeClr val="bg2"/>
                </a:solidFill>
                <a:latin typeface="Arial" pitchFamily="34" charset="0"/>
                <a:cs typeface="Arial" pitchFamily="34" charset="0"/>
              </a:rPr>
              <a:t>considerations</a:t>
            </a:r>
            <a:r>
              <a:rPr lang="en-GB" sz="1200" b="1" dirty="0" smtClean="0">
                <a:solidFill>
                  <a:schemeClr val="bg2"/>
                </a:solidFill>
                <a:latin typeface="Arial" pitchFamily="34" charset="0"/>
                <a:cs typeface="Arial" pitchFamily="34" charset="0"/>
              </a:rPr>
              <a:t> when purchasing a car (Ranked 1):</a:t>
            </a:r>
          </a:p>
        </p:txBody>
      </p:sp>
      <p:sp>
        <p:nvSpPr>
          <p:cNvPr id="31" name="TextBox 30"/>
          <p:cNvSpPr txBox="1"/>
          <p:nvPr/>
        </p:nvSpPr>
        <p:spPr>
          <a:xfrm>
            <a:off x="6786672" y="3542285"/>
            <a:ext cx="3509234" cy="461665"/>
          </a:xfrm>
          <a:prstGeom prst="rect">
            <a:avLst/>
          </a:prstGeom>
          <a:noFill/>
        </p:spPr>
        <p:txBody>
          <a:bodyPr wrap="square" rtlCol="0">
            <a:spAutoFit/>
          </a:bodyPr>
          <a:lstStyle/>
          <a:p>
            <a:r>
              <a:rPr lang="en-GB" sz="1200" b="1" dirty="0" smtClean="0">
                <a:solidFill>
                  <a:schemeClr val="bg2"/>
                </a:solidFill>
                <a:latin typeface="Arial" pitchFamily="34" charset="0"/>
                <a:cs typeface="Arial" pitchFamily="34" charset="0"/>
              </a:rPr>
              <a:t>Three biggest </a:t>
            </a:r>
            <a:r>
              <a:rPr lang="en-GB" sz="1200" b="1" u="sng" dirty="0" smtClean="0">
                <a:solidFill>
                  <a:schemeClr val="bg2"/>
                </a:solidFill>
                <a:latin typeface="Arial" pitchFamily="34" charset="0"/>
                <a:cs typeface="Arial" pitchFamily="34" charset="0"/>
              </a:rPr>
              <a:t>concerns</a:t>
            </a:r>
            <a:r>
              <a:rPr lang="en-GB" sz="1200" b="1" dirty="0" smtClean="0">
                <a:solidFill>
                  <a:schemeClr val="bg2"/>
                </a:solidFill>
                <a:latin typeface="Arial" pitchFamily="34" charset="0"/>
                <a:cs typeface="Arial" pitchFamily="34" charset="0"/>
              </a:rPr>
              <a:t> when purchasing a used car:</a:t>
            </a:r>
          </a:p>
        </p:txBody>
      </p:sp>
      <p:sp>
        <p:nvSpPr>
          <p:cNvPr id="72" name="Down Arrow Callout 71"/>
          <p:cNvSpPr/>
          <p:nvPr/>
        </p:nvSpPr>
        <p:spPr>
          <a:xfrm>
            <a:off x="581026" y="1652588"/>
            <a:ext cx="2524124" cy="371475"/>
          </a:xfrm>
          <a:prstGeom prst="downArrowCallout">
            <a:avLst>
              <a:gd name="adj1" fmla="val 25000"/>
              <a:gd name="adj2" fmla="val 25000"/>
              <a:gd name="adj3" fmla="val 25000"/>
              <a:gd name="adj4" fmla="val 75000"/>
            </a:avLst>
          </a:prstGeom>
          <a:solidFill>
            <a:schemeClr val="bg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Arial" pitchFamily="34" charset="0"/>
                <a:cs typeface="Arial" pitchFamily="34" charset="0"/>
              </a:rPr>
              <a:t>NEW CAR</a:t>
            </a:r>
            <a:endParaRPr lang="en-US" sz="1400" b="1" dirty="0">
              <a:solidFill>
                <a:srgbClr val="000000"/>
              </a:solidFill>
              <a:latin typeface="Arial" pitchFamily="34" charset="0"/>
              <a:cs typeface="Arial" pitchFamily="34" charset="0"/>
            </a:endParaRPr>
          </a:p>
        </p:txBody>
      </p:sp>
      <p:sp>
        <p:nvSpPr>
          <p:cNvPr id="81" name="Down Arrow Callout 80"/>
          <p:cNvSpPr/>
          <p:nvPr/>
        </p:nvSpPr>
        <p:spPr>
          <a:xfrm>
            <a:off x="3710340" y="1652588"/>
            <a:ext cx="2523744" cy="371475"/>
          </a:xfrm>
          <a:prstGeom prst="downArrowCallout">
            <a:avLst>
              <a:gd name="adj1" fmla="val 25000"/>
              <a:gd name="adj2" fmla="val 25000"/>
              <a:gd name="adj3" fmla="val 25000"/>
              <a:gd name="adj4" fmla="val 75000"/>
            </a:avLst>
          </a:prstGeom>
          <a:solidFill>
            <a:schemeClr val="bg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Arial" pitchFamily="34" charset="0"/>
                <a:cs typeface="Arial" pitchFamily="34" charset="0"/>
              </a:rPr>
              <a:t>USED CAR</a:t>
            </a:r>
            <a:endParaRPr lang="en-US" sz="1400" b="1" dirty="0">
              <a:solidFill>
                <a:srgbClr val="000000"/>
              </a:solidFill>
              <a:latin typeface="Arial" pitchFamily="34" charset="0"/>
              <a:cs typeface="Arial" pitchFamily="34" charset="0"/>
            </a:endParaRPr>
          </a:p>
        </p:txBody>
      </p:sp>
      <p:sp>
        <p:nvSpPr>
          <p:cNvPr id="87" name="Down Arrow Callout 86"/>
          <p:cNvSpPr/>
          <p:nvPr/>
        </p:nvSpPr>
        <p:spPr>
          <a:xfrm>
            <a:off x="7358415" y="1652588"/>
            <a:ext cx="2523744" cy="371475"/>
          </a:xfrm>
          <a:prstGeom prst="downArrowCallout">
            <a:avLst>
              <a:gd name="adj1" fmla="val 25000"/>
              <a:gd name="adj2" fmla="val 25000"/>
              <a:gd name="adj3" fmla="val 25000"/>
              <a:gd name="adj4" fmla="val 75000"/>
            </a:avLst>
          </a:prstGeom>
          <a:solidFill>
            <a:schemeClr val="bg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rgbClr val="000000"/>
                </a:solidFill>
                <a:latin typeface="Arial" pitchFamily="34" charset="0"/>
                <a:cs typeface="Arial" pitchFamily="34" charset="0"/>
              </a:rPr>
              <a:t>USED CAR</a:t>
            </a:r>
            <a:endParaRPr lang="en-US" sz="1400" b="1" dirty="0">
              <a:solidFill>
                <a:srgbClr val="000000"/>
              </a:solidFill>
              <a:latin typeface="Arial" pitchFamily="34" charset="0"/>
              <a:cs typeface="Arial" pitchFamily="34" charset="0"/>
            </a:endParaRPr>
          </a:p>
        </p:txBody>
      </p:sp>
      <p:grpSp>
        <p:nvGrpSpPr>
          <p:cNvPr id="2" name="Group 47"/>
          <p:cNvGrpSpPr/>
          <p:nvPr/>
        </p:nvGrpSpPr>
        <p:grpSpPr>
          <a:xfrm>
            <a:off x="1296663" y="2035118"/>
            <a:ext cx="1150311" cy="1351945"/>
            <a:chOff x="1296663" y="2035118"/>
            <a:chExt cx="1150311" cy="1351945"/>
          </a:xfrm>
        </p:grpSpPr>
        <p:grpSp>
          <p:nvGrpSpPr>
            <p:cNvPr id="3" name="Group 25"/>
            <p:cNvGrpSpPr>
              <a:grpSpLocks/>
            </p:cNvGrpSpPr>
            <p:nvPr/>
          </p:nvGrpSpPr>
          <p:grpSpPr bwMode="auto">
            <a:xfrm>
              <a:off x="1296663" y="2035118"/>
              <a:ext cx="1150311" cy="1351945"/>
              <a:chOff x="2190" y="801"/>
              <a:chExt cx="274" cy="329"/>
            </a:xfrm>
            <a:solidFill>
              <a:schemeClr val="accent1"/>
            </a:solidFill>
          </p:grpSpPr>
          <p:sp>
            <p:nvSpPr>
              <p:cNvPr id="44" name="Rectangle 27"/>
              <p:cNvSpPr>
                <a:spLocks noChangeArrowheads="1"/>
              </p:cNvSpPr>
              <p:nvPr/>
            </p:nvSpPr>
            <p:spPr bwMode="auto">
              <a:xfrm>
                <a:off x="2190" y="930"/>
                <a:ext cx="273" cy="200"/>
              </a:xfrm>
              <a:prstGeom prst="rect">
                <a:avLst/>
              </a:prstGeom>
              <a:grpFill/>
              <a:ln w="9525">
                <a:noFill/>
                <a:round/>
                <a:headEnd/>
                <a:tailEnd/>
              </a:ln>
            </p:spPr>
            <p:txBody>
              <a:bodyPr wrap="none" anchor="ctr"/>
              <a:lstStyle/>
              <a:p>
                <a:pPr>
                  <a:spcBef>
                    <a:spcPts val="1000"/>
                  </a:spcBef>
                  <a:buClr>
                    <a:srgbClr val="000000"/>
                  </a:buClr>
                  <a:buSzPct val="100000"/>
                  <a:buFont typeface="Times New Roman" pitchFamily="18" charset="0"/>
                  <a:buNone/>
                </a:pPr>
                <a:endParaRPr lang="en-US"/>
              </a:p>
            </p:txBody>
          </p:sp>
          <p:sp>
            <p:nvSpPr>
              <p:cNvPr id="45" name="Freeform 30"/>
              <p:cNvSpPr>
                <a:spLocks noChangeArrowheads="1"/>
              </p:cNvSpPr>
              <p:nvPr/>
            </p:nvSpPr>
            <p:spPr bwMode="auto">
              <a:xfrm>
                <a:off x="2190" y="801"/>
                <a:ext cx="274" cy="121"/>
              </a:xfrm>
              <a:custGeom>
                <a:avLst/>
                <a:gdLst>
                  <a:gd name="T0" fmla="*/ 0 w 2001"/>
                  <a:gd name="T1" fmla="*/ 0 h 863"/>
                  <a:gd name="T2" fmla="*/ 0 w 2001"/>
                  <a:gd name="T3" fmla="*/ 0 h 863"/>
                  <a:gd name="T4" fmla="*/ 0 w 2001"/>
                  <a:gd name="T5" fmla="*/ 0 h 863"/>
                  <a:gd name="T6" fmla="*/ 0 w 2001"/>
                  <a:gd name="T7" fmla="*/ 0 h 863"/>
                  <a:gd name="T8" fmla="*/ 0 w 2001"/>
                  <a:gd name="T9" fmla="*/ 0 h 863"/>
                  <a:gd name="T10" fmla="*/ 0 w 2001"/>
                  <a:gd name="T11" fmla="*/ 0 h 863"/>
                  <a:gd name="T12" fmla="*/ 0 w 2001"/>
                  <a:gd name="T13" fmla="*/ 0 h 863"/>
                  <a:gd name="T14" fmla="*/ 0 w 2001"/>
                  <a:gd name="T15" fmla="*/ 0 h 863"/>
                  <a:gd name="T16" fmla="*/ 0 w 2001"/>
                  <a:gd name="T17" fmla="*/ 0 h 863"/>
                  <a:gd name="T18" fmla="*/ 0 w 2001"/>
                  <a:gd name="T19" fmla="*/ 0 h 863"/>
                  <a:gd name="T20" fmla="*/ 0 w 2001"/>
                  <a:gd name="T21" fmla="*/ 0 h 863"/>
                  <a:gd name="T22" fmla="*/ 0 w 2001"/>
                  <a:gd name="T23" fmla="*/ 0 h 863"/>
                  <a:gd name="T24" fmla="*/ 0 w 2001"/>
                  <a:gd name="T25" fmla="*/ 0 h 863"/>
                  <a:gd name="T26" fmla="*/ 0 w 2001"/>
                  <a:gd name="T27" fmla="*/ 0 h 863"/>
                  <a:gd name="T28" fmla="*/ 0 w 2001"/>
                  <a:gd name="T29" fmla="*/ 0 h 863"/>
                  <a:gd name="T30" fmla="*/ 0 w 2001"/>
                  <a:gd name="T31" fmla="*/ 0 h 863"/>
                  <a:gd name="T32" fmla="*/ 0 w 2001"/>
                  <a:gd name="T33" fmla="*/ 0 h 863"/>
                  <a:gd name="T34" fmla="*/ 0 w 2001"/>
                  <a:gd name="T35" fmla="*/ 0 h 863"/>
                  <a:gd name="T36" fmla="*/ 0 w 2001"/>
                  <a:gd name="T37" fmla="*/ 0 h 863"/>
                  <a:gd name="T38" fmla="*/ 0 w 2001"/>
                  <a:gd name="T39" fmla="*/ 0 h 863"/>
                  <a:gd name="T40" fmla="*/ 0 w 2001"/>
                  <a:gd name="T41" fmla="*/ 0 h 863"/>
                  <a:gd name="T42" fmla="*/ 0 w 2001"/>
                  <a:gd name="T43" fmla="*/ 0 h 863"/>
                  <a:gd name="T44" fmla="*/ 0 w 2001"/>
                  <a:gd name="T45" fmla="*/ 0 h 863"/>
                  <a:gd name="T46" fmla="*/ 0 w 2001"/>
                  <a:gd name="T47" fmla="*/ 0 h 863"/>
                  <a:gd name="T48" fmla="*/ 0 w 2001"/>
                  <a:gd name="T49" fmla="*/ 0 h 863"/>
                  <a:gd name="T50" fmla="*/ 0 w 2001"/>
                  <a:gd name="T51" fmla="*/ 0 h 863"/>
                  <a:gd name="T52" fmla="*/ 0 w 2001"/>
                  <a:gd name="T53" fmla="*/ 0 h 863"/>
                  <a:gd name="T54" fmla="*/ 0 w 2001"/>
                  <a:gd name="T55" fmla="*/ 0 h 863"/>
                  <a:gd name="T56" fmla="*/ 0 w 2001"/>
                  <a:gd name="T57" fmla="*/ 0 h 863"/>
                  <a:gd name="T58" fmla="*/ 0 w 2001"/>
                  <a:gd name="T59" fmla="*/ 0 h 863"/>
                  <a:gd name="T60" fmla="*/ 0 w 2001"/>
                  <a:gd name="T61" fmla="*/ 0 h 863"/>
                  <a:gd name="T62" fmla="*/ 0 w 2001"/>
                  <a:gd name="T63" fmla="*/ 0 h 863"/>
                  <a:gd name="T64" fmla="*/ 0 w 2001"/>
                  <a:gd name="T65" fmla="*/ 0 h 863"/>
                  <a:gd name="T66" fmla="*/ 0 w 2001"/>
                  <a:gd name="T67" fmla="*/ 0 h 863"/>
                  <a:gd name="T68" fmla="*/ 0 w 2001"/>
                  <a:gd name="T69" fmla="*/ 0 h 863"/>
                  <a:gd name="T70" fmla="*/ 0 w 2001"/>
                  <a:gd name="T71" fmla="*/ 0 h 863"/>
                  <a:gd name="T72" fmla="*/ 0 w 2001"/>
                  <a:gd name="T73" fmla="*/ 0 h 863"/>
                  <a:gd name="T74" fmla="*/ 0 w 2001"/>
                  <a:gd name="T75" fmla="*/ 0 h 863"/>
                  <a:gd name="T76" fmla="*/ 0 w 2001"/>
                  <a:gd name="T77" fmla="*/ 0 h 863"/>
                  <a:gd name="T78" fmla="*/ 0 w 2001"/>
                  <a:gd name="T79" fmla="*/ 0 h 863"/>
                  <a:gd name="T80" fmla="*/ 0 w 2001"/>
                  <a:gd name="T81" fmla="*/ 0 h 863"/>
                  <a:gd name="T82" fmla="*/ 0 w 2001"/>
                  <a:gd name="T83" fmla="*/ 0 h 863"/>
                  <a:gd name="T84" fmla="*/ 0 w 2001"/>
                  <a:gd name="T85" fmla="*/ 0 h 863"/>
                  <a:gd name="T86" fmla="*/ 0 w 2001"/>
                  <a:gd name="T87" fmla="*/ 0 h 863"/>
                  <a:gd name="T88" fmla="*/ 0 w 2001"/>
                  <a:gd name="T89" fmla="*/ 0 h 863"/>
                  <a:gd name="T90" fmla="*/ 0 w 2001"/>
                  <a:gd name="T91" fmla="*/ 0 h 863"/>
                  <a:gd name="T92" fmla="*/ 0 w 2001"/>
                  <a:gd name="T93" fmla="*/ 0 h 863"/>
                  <a:gd name="T94" fmla="*/ 0 w 2001"/>
                  <a:gd name="T95" fmla="*/ 0 h 863"/>
                  <a:gd name="T96" fmla="*/ 0 w 2001"/>
                  <a:gd name="T97" fmla="*/ 0 h 863"/>
                  <a:gd name="T98" fmla="*/ 0 w 2001"/>
                  <a:gd name="T99" fmla="*/ 0 h 863"/>
                  <a:gd name="T100" fmla="*/ 0 w 2001"/>
                  <a:gd name="T101" fmla="*/ 0 h 863"/>
                  <a:gd name="T102" fmla="*/ 0 w 2001"/>
                  <a:gd name="T103" fmla="*/ 0 h 863"/>
                  <a:gd name="T104" fmla="*/ 0 w 2001"/>
                  <a:gd name="T105" fmla="*/ 0 h 863"/>
                  <a:gd name="T106" fmla="*/ 0 w 2001"/>
                  <a:gd name="T107" fmla="*/ 0 h 863"/>
                  <a:gd name="T108" fmla="*/ 0 w 2001"/>
                  <a:gd name="T109" fmla="*/ 0 h 863"/>
                  <a:gd name="T110" fmla="*/ 0 w 2001"/>
                  <a:gd name="T111" fmla="*/ 0 h 863"/>
                  <a:gd name="T112" fmla="*/ 0 w 2001"/>
                  <a:gd name="T113" fmla="*/ 0 h 863"/>
                  <a:gd name="T114" fmla="*/ 0 w 2001"/>
                  <a:gd name="T115" fmla="*/ 0 h 863"/>
                  <a:gd name="T116" fmla="*/ 0 w 2001"/>
                  <a:gd name="T117" fmla="*/ 0 h 863"/>
                  <a:gd name="T118" fmla="*/ 0 w 2001"/>
                  <a:gd name="T119" fmla="*/ 0 h 863"/>
                  <a:gd name="T120" fmla="*/ 0 w 2001"/>
                  <a:gd name="T121" fmla="*/ 0 h 86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001"/>
                  <a:gd name="T184" fmla="*/ 0 h 863"/>
                  <a:gd name="T185" fmla="*/ 2001 w 2001"/>
                  <a:gd name="T186" fmla="*/ 863 h 86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001" h="863">
                    <a:moveTo>
                      <a:pt x="1468" y="130"/>
                    </a:moveTo>
                    <a:lnTo>
                      <a:pt x="1434" y="132"/>
                    </a:lnTo>
                    <a:lnTo>
                      <a:pt x="1410" y="137"/>
                    </a:lnTo>
                    <a:lnTo>
                      <a:pt x="1385" y="145"/>
                    </a:lnTo>
                    <a:lnTo>
                      <a:pt x="1359" y="155"/>
                    </a:lnTo>
                    <a:lnTo>
                      <a:pt x="1329" y="173"/>
                    </a:lnTo>
                    <a:lnTo>
                      <a:pt x="1301" y="198"/>
                    </a:lnTo>
                    <a:lnTo>
                      <a:pt x="1271" y="230"/>
                    </a:lnTo>
                    <a:lnTo>
                      <a:pt x="1244" y="267"/>
                    </a:lnTo>
                    <a:lnTo>
                      <a:pt x="1216" y="309"/>
                    </a:lnTo>
                    <a:lnTo>
                      <a:pt x="1192" y="355"/>
                    </a:lnTo>
                    <a:lnTo>
                      <a:pt x="1168" y="404"/>
                    </a:lnTo>
                    <a:lnTo>
                      <a:pt x="1146" y="457"/>
                    </a:lnTo>
                    <a:lnTo>
                      <a:pt x="1126" y="511"/>
                    </a:lnTo>
                    <a:lnTo>
                      <a:pt x="1109" y="563"/>
                    </a:lnTo>
                    <a:lnTo>
                      <a:pt x="1094" y="613"/>
                    </a:lnTo>
                    <a:lnTo>
                      <a:pt x="1082" y="658"/>
                    </a:lnTo>
                    <a:lnTo>
                      <a:pt x="1072" y="701"/>
                    </a:lnTo>
                    <a:lnTo>
                      <a:pt x="1102" y="691"/>
                    </a:lnTo>
                    <a:lnTo>
                      <a:pt x="1135" y="682"/>
                    </a:lnTo>
                    <a:lnTo>
                      <a:pt x="1170" y="670"/>
                    </a:lnTo>
                    <a:lnTo>
                      <a:pt x="1207" y="657"/>
                    </a:lnTo>
                    <a:lnTo>
                      <a:pt x="1248" y="641"/>
                    </a:lnTo>
                    <a:lnTo>
                      <a:pt x="1293" y="623"/>
                    </a:lnTo>
                    <a:lnTo>
                      <a:pt x="1340" y="602"/>
                    </a:lnTo>
                    <a:lnTo>
                      <a:pt x="1386" y="580"/>
                    </a:lnTo>
                    <a:lnTo>
                      <a:pt x="1430" y="556"/>
                    </a:lnTo>
                    <a:lnTo>
                      <a:pt x="1471" y="532"/>
                    </a:lnTo>
                    <a:lnTo>
                      <a:pt x="1509" y="507"/>
                    </a:lnTo>
                    <a:lnTo>
                      <a:pt x="1542" y="481"/>
                    </a:lnTo>
                    <a:lnTo>
                      <a:pt x="1570" y="456"/>
                    </a:lnTo>
                    <a:lnTo>
                      <a:pt x="1592" y="431"/>
                    </a:lnTo>
                    <a:lnTo>
                      <a:pt x="1613" y="398"/>
                    </a:lnTo>
                    <a:lnTo>
                      <a:pt x="1628" y="368"/>
                    </a:lnTo>
                    <a:lnTo>
                      <a:pt x="1638" y="338"/>
                    </a:lnTo>
                    <a:lnTo>
                      <a:pt x="1642" y="309"/>
                    </a:lnTo>
                    <a:lnTo>
                      <a:pt x="1641" y="283"/>
                    </a:lnTo>
                    <a:lnTo>
                      <a:pt x="1637" y="257"/>
                    </a:lnTo>
                    <a:lnTo>
                      <a:pt x="1627" y="234"/>
                    </a:lnTo>
                    <a:lnTo>
                      <a:pt x="1615" y="212"/>
                    </a:lnTo>
                    <a:lnTo>
                      <a:pt x="1600" y="191"/>
                    </a:lnTo>
                    <a:lnTo>
                      <a:pt x="1579" y="171"/>
                    </a:lnTo>
                    <a:lnTo>
                      <a:pt x="1556" y="155"/>
                    </a:lnTo>
                    <a:lnTo>
                      <a:pt x="1530" y="143"/>
                    </a:lnTo>
                    <a:lnTo>
                      <a:pt x="1500" y="134"/>
                    </a:lnTo>
                    <a:lnTo>
                      <a:pt x="1468" y="130"/>
                    </a:lnTo>
                    <a:close/>
                    <a:moveTo>
                      <a:pt x="534" y="130"/>
                    </a:moveTo>
                    <a:lnTo>
                      <a:pt x="499" y="134"/>
                    </a:lnTo>
                    <a:lnTo>
                      <a:pt x="468" y="144"/>
                    </a:lnTo>
                    <a:lnTo>
                      <a:pt x="440" y="159"/>
                    </a:lnTo>
                    <a:lnTo>
                      <a:pt x="414" y="178"/>
                    </a:lnTo>
                    <a:lnTo>
                      <a:pt x="394" y="200"/>
                    </a:lnTo>
                    <a:lnTo>
                      <a:pt x="378" y="225"/>
                    </a:lnTo>
                    <a:lnTo>
                      <a:pt x="369" y="250"/>
                    </a:lnTo>
                    <a:lnTo>
                      <a:pt x="362" y="276"/>
                    </a:lnTo>
                    <a:lnTo>
                      <a:pt x="360" y="304"/>
                    </a:lnTo>
                    <a:lnTo>
                      <a:pt x="364" y="334"/>
                    </a:lnTo>
                    <a:lnTo>
                      <a:pt x="373" y="364"/>
                    </a:lnTo>
                    <a:lnTo>
                      <a:pt x="388" y="397"/>
                    </a:lnTo>
                    <a:lnTo>
                      <a:pt x="410" y="431"/>
                    </a:lnTo>
                    <a:lnTo>
                      <a:pt x="432" y="456"/>
                    </a:lnTo>
                    <a:lnTo>
                      <a:pt x="460" y="481"/>
                    </a:lnTo>
                    <a:lnTo>
                      <a:pt x="494" y="507"/>
                    </a:lnTo>
                    <a:lnTo>
                      <a:pt x="532" y="532"/>
                    </a:lnTo>
                    <a:lnTo>
                      <a:pt x="573" y="556"/>
                    </a:lnTo>
                    <a:lnTo>
                      <a:pt x="618" y="580"/>
                    </a:lnTo>
                    <a:lnTo>
                      <a:pt x="663" y="602"/>
                    </a:lnTo>
                    <a:lnTo>
                      <a:pt x="710" y="623"/>
                    </a:lnTo>
                    <a:lnTo>
                      <a:pt x="755" y="641"/>
                    </a:lnTo>
                    <a:lnTo>
                      <a:pt x="797" y="657"/>
                    </a:lnTo>
                    <a:lnTo>
                      <a:pt x="834" y="670"/>
                    </a:lnTo>
                    <a:lnTo>
                      <a:pt x="869" y="681"/>
                    </a:lnTo>
                    <a:lnTo>
                      <a:pt x="900" y="690"/>
                    </a:lnTo>
                    <a:lnTo>
                      <a:pt x="931" y="700"/>
                    </a:lnTo>
                    <a:lnTo>
                      <a:pt x="920" y="657"/>
                    </a:lnTo>
                    <a:lnTo>
                      <a:pt x="907" y="612"/>
                    </a:lnTo>
                    <a:lnTo>
                      <a:pt x="892" y="562"/>
                    </a:lnTo>
                    <a:lnTo>
                      <a:pt x="875" y="510"/>
                    </a:lnTo>
                    <a:lnTo>
                      <a:pt x="855" y="457"/>
                    </a:lnTo>
                    <a:lnTo>
                      <a:pt x="833" y="404"/>
                    </a:lnTo>
                    <a:lnTo>
                      <a:pt x="809" y="355"/>
                    </a:lnTo>
                    <a:lnTo>
                      <a:pt x="784" y="309"/>
                    </a:lnTo>
                    <a:lnTo>
                      <a:pt x="757" y="267"/>
                    </a:lnTo>
                    <a:lnTo>
                      <a:pt x="730" y="230"/>
                    </a:lnTo>
                    <a:lnTo>
                      <a:pt x="700" y="198"/>
                    </a:lnTo>
                    <a:lnTo>
                      <a:pt x="672" y="173"/>
                    </a:lnTo>
                    <a:lnTo>
                      <a:pt x="642" y="155"/>
                    </a:lnTo>
                    <a:lnTo>
                      <a:pt x="613" y="144"/>
                    </a:lnTo>
                    <a:lnTo>
                      <a:pt x="586" y="135"/>
                    </a:lnTo>
                    <a:lnTo>
                      <a:pt x="559" y="131"/>
                    </a:lnTo>
                    <a:lnTo>
                      <a:pt x="534" y="130"/>
                    </a:lnTo>
                    <a:close/>
                    <a:moveTo>
                      <a:pt x="530" y="0"/>
                    </a:moveTo>
                    <a:lnTo>
                      <a:pt x="571" y="2"/>
                    </a:lnTo>
                    <a:lnTo>
                      <a:pt x="612" y="8"/>
                    </a:lnTo>
                    <a:lnTo>
                      <a:pt x="655" y="20"/>
                    </a:lnTo>
                    <a:lnTo>
                      <a:pt x="696" y="37"/>
                    </a:lnTo>
                    <a:lnTo>
                      <a:pt x="732" y="56"/>
                    </a:lnTo>
                    <a:lnTo>
                      <a:pt x="764" y="79"/>
                    </a:lnTo>
                    <a:lnTo>
                      <a:pt x="795" y="106"/>
                    </a:lnTo>
                    <a:lnTo>
                      <a:pt x="822" y="135"/>
                    </a:lnTo>
                    <a:lnTo>
                      <a:pt x="849" y="167"/>
                    </a:lnTo>
                    <a:lnTo>
                      <a:pt x="873" y="201"/>
                    </a:lnTo>
                    <a:lnTo>
                      <a:pt x="895" y="237"/>
                    </a:lnTo>
                    <a:lnTo>
                      <a:pt x="915" y="274"/>
                    </a:lnTo>
                    <a:lnTo>
                      <a:pt x="934" y="312"/>
                    </a:lnTo>
                    <a:lnTo>
                      <a:pt x="952" y="351"/>
                    </a:lnTo>
                    <a:lnTo>
                      <a:pt x="970" y="395"/>
                    </a:lnTo>
                    <a:lnTo>
                      <a:pt x="986" y="440"/>
                    </a:lnTo>
                    <a:lnTo>
                      <a:pt x="1001" y="483"/>
                    </a:lnTo>
                    <a:lnTo>
                      <a:pt x="1016" y="440"/>
                    </a:lnTo>
                    <a:lnTo>
                      <a:pt x="1032" y="395"/>
                    </a:lnTo>
                    <a:lnTo>
                      <a:pt x="1050" y="351"/>
                    </a:lnTo>
                    <a:lnTo>
                      <a:pt x="1068" y="312"/>
                    </a:lnTo>
                    <a:lnTo>
                      <a:pt x="1087" y="274"/>
                    </a:lnTo>
                    <a:lnTo>
                      <a:pt x="1107" y="237"/>
                    </a:lnTo>
                    <a:lnTo>
                      <a:pt x="1129" y="201"/>
                    </a:lnTo>
                    <a:lnTo>
                      <a:pt x="1153" y="167"/>
                    </a:lnTo>
                    <a:lnTo>
                      <a:pt x="1179" y="135"/>
                    </a:lnTo>
                    <a:lnTo>
                      <a:pt x="1207" y="106"/>
                    </a:lnTo>
                    <a:lnTo>
                      <a:pt x="1237" y="79"/>
                    </a:lnTo>
                    <a:lnTo>
                      <a:pt x="1269" y="56"/>
                    </a:lnTo>
                    <a:lnTo>
                      <a:pt x="1304" y="37"/>
                    </a:lnTo>
                    <a:lnTo>
                      <a:pt x="1350" y="19"/>
                    </a:lnTo>
                    <a:lnTo>
                      <a:pt x="1394" y="7"/>
                    </a:lnTo>
                    <a:lnTo>
                      <a:pt x="1439" y="2"/>
                    </a:lnTo>
                    <a:lnTo>
                      <a:pt x="1482" y="2"/>
                    </a:lnTo>
                    <a:lnTo>
                      <a:pt x="1524" y="7"/>
                    </a:lnTo>
                    <a:lnTo>
                      <a:pt x="1565" y="17"/>
                    </a:lnTo>
                    <a:lnTo>
                      <a:pt x="1603" y="33"/>
                    </a:lnTo>
                    <a:lnTo>
                      <a:pt x="1638" y="54"/>
                    </a:lnTo>
                    <a:lnTo>
                      <a:pt x="1670" y="78"/>
                    </a:lnTo>
                    <a:lnTo>
                      <a:pt x="1698" y="107"/>
                    </a:lnTo>
                    <a:lnTo>
                      <a:pt x="1720" y="135"/>
                    </a:lnTo>
                    <a:lnTo>
                      <a:pt x="1738" y="167"/>
                    </a:lnTo>
                    <a:lnTo>
                      <a:pt x="1752" y="201"/>
                    </a:lnTo>
                    <a:lnTo>
                      <a:pt x="1763" y="236"/>
                    </a:lnTo>
                    <a:lnTo>
                      <a:pt x="1768" y="274"/>
                    </a:lnTo>
                    <a:lnTo>
                      <a:pt x="1769" y="312"/>
                    </a:lnTo>
                    <a:lnTo>
                      <a:pt x="1765" y="352"/>
                    </a:lnTo>
                    <a:lnTo>
                      <a:pt x="1756" y="391"/>
                    </a:lnTo>
                    <a:lnTo>
                      <a:pt x="1742" y="430"/>
                    </a:lnTo>
                    <a:lnTo>
                      <a:pt x="1722" y="469"/>
                    </a:lnTo>
                    <a:lnTo>
                      <a:pt x="1697" y="508"/>
                    </a:lnTo>
                    <a:lnTo>
                      <a:pt x="1667" y="544"/>
                    </a:lnTo>
                    <a:lnTo>
                      <a:pt x="1633" y="577"/>
                    </a:lnTo>
                    <a:lnTo>
                      <a:pt x="1595" y="606"/>
                    </a:lnTo>
                    <a:lnTo>
                      <a:pt x="1555" y="634"/>
                    </a:lnTo>
                    <a:lnTo>
                      <a:pt x="1512" y="659"/>
                    </a:lnTo>
                    <a:lnTo>
                      <a:pt x="1467" y="684"/>
                    </a:lnTo>
                    <a:lnTo>
                      <a:pt x="1422" y="706"/>
                    </a:lnTo>
                    <a:lnTo>
                      <a:pt x="1375" y="727"/>
                    </a:lnTo>
                    <a:lnTo>
                      <a:pt x="2000" y="734"/>
                    </a:lnTo>
                    <a:lnTo>
                      <a:pt x="2001" y="734"/>
                    </a:lnTo>
                    <a:lnTo>
                      <a:pt x="2000" y="798"/>
                    </a:lnTo>
                    <a:lnTo>
                      <a:pt x="2000" y="863"/>
                    </a:lnTo>
                    <a:lnTo>
                      <a:pt x="1" y="863"/>
                    </a:lnTo>
                    <a:lnTo>
                      <a:pt x="1" y="798"/>
                    </a:lnTo>
                    <a:lnTo>
                      <a:pt x="0" y="734"/>
                    </a:lnTo>
                    <a:lnTo>
                      <a:pt x="1" y="734"/>
                    </a:lnTo>
                    <a:lnTo>
                      <a:pt x="626" y="727"/>
                    </a:lnTo>
                    <a:lnTo>
                      <a:pt x="580" y="706"/>
                    </a:lnTo>
                    <a:lnTo>
                      <a:pt x="534" y="684"/>
                    </a:lnTo>
                    <a:lnTo>
                      <a:pt x="489" y="659"/>
                    </a:lnTo>
                    <a:lnTo>
                      <a:pt x="447" y="634"/>
                    </a:lnTo>
                    <a:lnTo>
                      <a:pt x="407" y="606"/>
                    </a:lnTo>
                    <a:lnTo>
                      <a:pt x="369" y="576"/>
                    </a:lnTo>
                    <a:lnTo>
                      <a:pt x="335" y="544"/>
                    </a:lnTo>
                    <a:lnTo>
                      <a:pt x="305" y="508"/>
                    </a:lnTo>
                    <a:lnTo>
                      <a:pt x="281" y="470"/>
                    </a:lnTo>
                    <a:lnTo>
                      <a:pt x="261" y="431"/>
                    </a:lnTo>
                    <a:lnTo>
                      <a:pt x="246" y="392"/>
                    </a:lnTo>
                    <a:lnTo>
                      <a:pt x="237" y="353"/>
                    </a:lnTo>
                    <a:lnTo>
                      <a:pt x="233" y="313"/>
                    </a:lnTo>
                    <a:lnTo>
                      <a:pt x="233" y="275"/>
                    </a:lnTo>
                    <a:lnTo>
                      <a:pt x="238" y="238"/>
                    </a:lnTo>
                    <a:lnTo>
                      <a:pt x="248" y="203"/>
                    </a:lnTo>
                    <a:lnTo>
                      <a:pt x="263" y="169"/>
                    </a:lnTo>
                    <a:lnTo>
                      <a:pt x="283" y="134"/>
                    </a:lnTo>
                    <a:lnTo>
                      <a:pt x="308" y="101"/>
                    </a:lnTo>
                    <a:lnTo>
                      <a:pt x="337" y="74"/>
                    </a:lnTo>
                    <a:lnTo>
                      <a:pt x="370" y="49"/>
                    </a:lnTo>
                    <a:lnTo>
                      <a:pt x="406" y="29"/>
                    </a:lnTo>
                    <a:lnTo>
                      <a:pt x="445" y="14"/>
                    </a:lnTo>
                    <a:lnTo>
                      <a:pt x="486" y="5"/>
                    </a:lnTo>
                    <a:lnTo>
                      <a:pt x="530" y="0"/>
                    </a:lnTo>
                    <a:close/>
                  </a:path>
                </a:pathLst>
              </a:custGeom>
              <a:grpFill/>
              <a:ln w="9525">
                <a:noFill/>
                <a:round/>
                <a:headEnd/>
                <a:tailEnd/>
              </a:ln>
            </p:spPr>
            <p:txBody>
              <a:bodyPr wrap="none" anchor="ctr"/>
              <a:lstStyle/>
              <a:p>
                <a:endParaRPr lang="en-GB"/>
              </a:p>
            </p:txBody>
          </p:sp>
        </p:grpSp>
        <p:grpSp>
          <p:nvGrpSpPr>
            <p:cNvPr id="4" name="Group 182"/>
            <p:cNvGrpSpPr>
              <a:grpSpLocks/>
            </p:cNvGrpSpPr>
            <p:nvPr/>
          </p:nvGrpSpPr>
          <p:grpSpPr bwMode="auto">
            <a:xfrm>
              <a:off x="1414728" y="2806499"/>
              <a:ext cx="893438" cy="321341"/>
              <a:chOff x="2860" y="3059"/>
              <a:chExt cx="381" cy="140"/>
            </a:xfrm>
            <a:solidFill>
              <a:schemeClr val="bg1"/>
            </a:solidFill>
          </p:grpSpPr>
          <p:sp>
            <p:nvSpPr>
              <p:cNvPr id="41" name="Freeform 183"/>
              <p:cNvSpPr>
                <a:spLocks noChangeArrowheads="1"/>
              </p:cNvSpPr>
              <p:nvPr/>
            </p:nvSpPr>
            <p:spPr bwMode="auto">
              <a:xfrm>
                <a:off x="2889" y="3142"/>
                <a:ext cx="58" cy="57"/>
              </a:xfrm>
              <a:custGeom>
                <a:avLst/>
                <a:gdLst>
                  <a:gd name="T0" fmla="*/ 0 w 527"/>
                  <a:gd name="T1" fmla="*/ 0 h 528"/>
                  <a:gd name="T2" fmla="*/ 0 w 527"/>
                  <a:gd name="T3" fmla="*/ 0 h 528"/>
                  <a:gd name="T4" fmla="*/ 0 w 527"/>
                  <a:gd name="T5" fmla="*/ 0 h 528"/>
                  <a:gd name="T6" fmla="*/ 0 w 527"/>
                  <a:gd name="T7" fmla="*/ 0 h 528"/>
                  <a:gd name="T8" fmla="*/ 0 w 527"/>
                  <a:gd name="T9" fmla="*/ 0 h 528"/>
                  <a:gd name="T10" fmla="*/ 0 w 527"/>
                  <a:gd name="T11" fmla="*/ 0 h 528"/>
                  <a:gd name="T12" fmla="*/ 0 w 527"/>
                  <a:gd name="T13" fmla="*/ 0 h 528"/>
                  <a:gd name="T14" fmla="*/ 0 w 527"/>
                  <a:gd name="T15" fmla="*/ 0 h 528"/>
                  <a:gd name="T16" fmla="*/ 0 w 527"/>
                  <a:gd name="T17" fmla="*/ 0 h 528"/>
                  <a:gd name="T18" fmla="*/ 0 w 527"/>
                  <a:gd name="T19" fmla="*/ 0 h 528"/>
                  <a:gd name="T20" fmla="*/ 0 w 527"/>
                  <a:gd name="T21" fmla="*/ 0 h 528"/>
                  <a:gd name="T22" fmla="*/ 0 w 527"/>
                  <a:gd name="T23" fmla="*/ 0 h 528"/>
                  <a:gd name="T24" fmla="*/ 0 w 527"/>
                  <a:gd name="T25" fmla="*/ 0 h 528"/>
                  <a:gd name="T26" fmla="*/ 0 w 527"/>
                  <a:gd name="T27" fmla="*/ 0 h 528"/>
                  <a:gd name="T28" fmla="*/ 0 w 527"/>
                  <a:gd name="T29" fmla="*/ 0 h 528"/>
                  <a:gd name="T30" fmla="*/ 0 w 527"/>
                  <a:gd name="T31" fmla="*/ 0 h 528"/>
                  <a:gd name="T32" fmla="*/ 0 w 527"/>
                  <a:gd name="T33" fmla="*/ 0 h 528"/>
                  <a:gd name="T34" fmla="*/ 0 w 527"/>
                  <a:gd name="T35" fmla="*/ 0 h 528"/>
                  <a:gd name="T36" fmla="*/ 0 w 527"/>
                  <a:gd name="T37" fmla="*/ 0 h 528"/>
                  <a:gd name="T38" fmla="*/ 0 w 527"/>
                  <a:gd name="T39" fmla="*/ 0 h 528"/>
                  <a:gd name="T40" fmla="*/ 0 w 527"/>
                  <a:gd name="T41" fmla="*/ 0 h 528"/>
                  <a:gd name="T42" fmla="*/ 0 w 527"/>
                  <a:gd name="T43" fmla="*/ 0 h 528"/>
                  <a:gd name="T44" fmla="*/ 0 w 527"/>
                  <a:gd name="T45" fmla="*/ 0 h 528"/>
                  <a:gd name="T46" fmla="*/ 0 w 527"/>
                  <a:gd name="T47" fmla="*/ 0 h 528"/>
                  <a:gd name="T48" fmla="*/ 0 w 527"/>
                  <a:gd name="T49" fmla="*/ 0 h 528"/>
                  <a:gd name="T50" fmla="*/ 0 w 527"/>
                  <a:gd name="T51" fmla="*/ 0 h 528"/>
                  <a:gd name="T52" fmla="*/ 0 w 527"/>
                  <a:gd name="T53" fmla="*/ 0 h 528"/>
                  <a:gd name="T54" fmla="*/ 0 w 527"/>
                  <a:gd name="T55" fmla="*/ 0 h 528"/>
                  <a:gd name="T56" fmla="*/ 0 w 527"/>
                  <a:gd name="T57" fmla="*/ 0 h 528"/>
                  <a:gd name="T58" fmla="*/ 0 w 527"/>
                  <a:gd name="T59" fmla="*/ 0 h 528"/>
                  <a:gd name="T60" fmla="*/ 0 w 527"/>
                  <a:gd name="T61" fmla="*/ 0 h 528"/>
                  <a:gd name="T62" fmla="*/ 0 w 527"/>
                  <a:gd name="T63" fmla="*/ 0 h 528"/>
                  <a:gd name="T64" fmla="*/ 0 w 527"/>
                  <a:gd name="T65" fmla="*/ 0 h 528"/>
                  <a:gd name="T66" fmla="*/ 0 w 527"/>
                  <a:gd name="T67" fmla="*/ 0 h 528"/>
                  <a:gd name="T68" fmla="*/ 0 w 527"/>
                  <a:gd name="T69" fmla="*/ 0 h 528"/>
                  <a:gd name="T70" fmla="*/ 0 w 527"/>
                  <a:gd name="T71" fmla="*/ 0 h 528"/>
                  <a:gd name="T72" fmla="*/ 0 w 527"/>
                  <a:gd name="T73" fmla="*/ 0 h 5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7"/>
                  <a:gd name="T112" fmla="*/ 0 h 528"/>
                  <a:gd name="T113" fmla="*/ 527 w 527"/>
                  <a:gd name="T114" fmla="*/ 528 h 52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7" h="528">
                    <a:moveTo>
                      <a:pt x="264" y="151"/>
                    </a:moveTo>
                    <a:lnTo>
                      <a:pt x="238" y="154"/>
                    </a:lnTo>
                    <a:lnTo>
                      <a:pt x="215" y="163"/>
                    </a:lnTo>
                    <a:lnTo>
                      <a:pt x="194" y="176"/>
                    </a:lnTo>
                    <a:lnTo>
                      <a:pt x="177" y="193"/>
                    </a:lnTo>
                    <a:lnTo>
                      <a:pt x="163" y="214"/>
                    </a:lnTo>
                    <a:lnTo>
                      <a:pt x="155" y="237"/>
                    </a:lnTo>
                    <a:lnTo>
                      <a:pt x="152" y="264"/>
                    </a:lnTo>
                    <a:lnTo>
                      <a:pt x="155" y="289"/>
                    </a:lnTo>
                    <a:lnTo>
                      <a:pt x="163" y="312"/>
                    </a:lnTo>
                    <a:lnTo>
                      <a:pt x="177" y="333"/>
                    </a:lnTo>
                    <a:lnTo>
                      <a:pt x="194" y="351"/>
                    </a:lnTo>
                    <a:lnTo>
                      <a:pt x="215" y="363"/>
                    </a:lnTo>
                    <a:lnTo>
                      <a:pt x="238" y="372"/>
                    </a:lnTo>
                    <a:lnTo>
                      <a:pt x="264" y="375"/>
                    </a:lnTo>
                    <a:lnTo>
                      <a:pt x="289" y="372"/>
                    </a:lnTo>
                    <a:lnTo>
                      <a:pt x="312" y="363"/>
                    </a:lnTo>
                    <a:lnTo>
                      <a:pt x="333" y="351"/>
                    </a:lnTo>
                    <a:lnTo>
                      <a:pt x="350" y="333"/>
                    </a:lnTo>
                    <a:lnTo>
                      <a:pt x="363" y="312"/>
                    </a:lnTo>
                    <a:lnTo>
                      <a:pt x="372" y="289"/>
                    </a:lnTo>
                    <a:lnTo>
                      <a:pt x="375" y="264"/>
                    </a:lnTo>
                    <a:lnTo>
                      <a:pt x="372" y="237"/>
                    </a:lnTo>
                    <a:lnTo>
                      <a:pt x="363" y="214"/>
                    </a:lnTo>
                    <a:lnTo>
                      <a:pt x="350" y="193"/>
                    </a:lnTo>
                    <a:lnTo>
                      <a:pt x="333" y="176"/>
                    </a:lnTo>
                    <a:lnTo>
                      <a:pt x="312" y="163"/>
                    </a:lnTo>
                    <a:lnTo>
                      <a:pt x="289" y="154"/>
                    </a:lnTo>
                    <a:lnTo>
                      <a:pt x="264" y="151"/>
                    </a:lnTo>
                    <a:close/>
                    <a:moveTo>
                      <a:pt x="264" y="0"/>
                    </a:moveTo>
                    <a:lnTo>
                      <a:pt x="303" y="2"/>
                    </a:lnTo>
                    <a:lnTo>
                      <a:pt x="339" y="11"/>
                    </a:lnTo>
                    <a:lnTo>
                      <a:pt x="375" y="24"/>
                    </a:lnTo>
                    <a:lnTo>
                      <a:pt x="407" y="42"/>
                    </a:lnTo>
                    <a:lnTo>
                      <a:pt x="437" y="64"/>
                    </a:lnTo>
                    <a:lnTo>
                      <a:pt x="463" y="90"/>
                    </a:lnTo>
                    <a:lnTo>
                      <a:pt x="485" y="120"/>
                    </a:lnTo>
                    <a:lnTo>
                      <a:pt x="503" y="152"/>
                    </a:lnTo>
                    <a:lnTo>
                      <a:pt x="516" y="188"/>
                    </a:lnTo>
                    <a:lnTo>
                      <a:pt x="525" y="225"/>
                    </a:lnTo>
                    <a:lnTo>
                      <a:pt x="527" y="264"/>
                    </a:lnTo>
                    <a:lnTo>
                      <a:pt x="525" y="303"/>
                    </a:lnTo>
                    <a:lnTo>
                      <a:pt x="516" y="340"/>
                    </a:lnTo>
                    <a:lnTo>
                      <a:pt x="503" y="375"/>
                    </a:lnTo>
                    <a:lnTo>
                      <a:pt x="485" y="407"/>
                    </a:lnTo>
                    <a:lnTo>
                      <a:pt x="463" y="437"/>
                    </a:lnTo>
                    <a:lnTo>
                      <a:pt x="437" y="463"/>
                    </a:lnTo>
                    <a:lnTo>
                      <a:pt x="407" y="486"/>
                    </a:lnTo>
                    <a:lnTo>
                      <a:pt x="375" y="504"/>
                    </a:lnTo>
                    <a:lnTo>
                      <a:pt x="339" y="516"/>
                    </a:lnTo>
                    <a:lnTo>
                      <a:pt x="303" y="525"/>
                    </a:lnTo>
                    <a:lnTo>
                      <a:pt x="264" y="528"/>
                    </a:lnTo>
                    <a:lnTo>
                      <a:pt x="224" y="525"/>
                    </a:lnTo>
                    <a:lnTo>
                      <a:pt x="187" y="516"/>
                    </a:lnTo>
                    <a:lnTo>
                      <a:pt x="152" y="504"/>
                    </a:lnTo>
                    <a:lnTo>
                      <a:pt x="119" y="486"/>
                    </a:lnTo>
                    <a:lnTo>
                      <a:pt x="90" y="463"/>
                    </a:lnTo>
                    <a:lnTo>
                      <a:pt x="65" y="437"/>
                    </a:lnTo>
                    <a:lnTo>
                      <a:pt x="42" y="407"/>
                    </a:lnTo>
                    <a:lnTo>
                      <a:pt x="24" y="375"/>
                    </a:lnTo>
                    <a:lnTo>
                      <a:pt x="10" y="340"/>
                    </a:lnTo>
                    <a:lnTo>
                      <a:pt x="2" y="303"/>
                    </a:lnTo>
                    <a:lnTo>
                      <a:pt x="0" y="264"/>
                    </a:lnTo>
                    <a:lnTo>
                      <a:pt x="2" y="225"/>
                    </a:lnTo>
                    <a:lnTo>
                      <a:pt x="10" y="188"/>
                    </a:lnTo>
                    <a:lnTo>
                      <a:pt x="24" y="152"/>
                    </a:lnTo>
                    <a:lnTo>
                      <a:pt x="42" y="120"/>
                    </a:lnTo>
                    <a:lnTo>
                      <a:pt x="65" y="90"/>
                    </a:lnTo>
                    <a:lnTo>
                      <a:pt x="90" y="64"/>
                    </a:lnTo>
                    <a:lnTo>
                      <a:pt x="119" y="42"/>
                    </a:lnTo>
                    <a:lnTo>
                      <a:pt x="152" y="24"/>
                    </a:lnTo>
                    <a:lnTo>
                      <a:pt x="187" y="11"/>
                    </a:lnTo>
                    <a:lnTo>
                      <a:pt x="224" y="2"/>
                    </a:lnTo>
                    <a:lnTo>
                      <a:pt x="264" y="0"/>
                    </a:lnTo>
                    <a:close/>
                  </a:path>
                </a:pathLst>
              </a:custGeom>
              <a:grpFill/>
              <a:ln w="9525">
                <a:noFill/>
                <a:round/>
                <a:headEnd/>
                <a:tailEnd/>
              </a:ln>
            </p:spPr>
            <p:txBody>
              <a:bodyPr wrap="none" anchor="ctr"/>
              <a:lstStyle/>
              <a:p>
                <a:endParaRPr lang="en-GB"/>
              </a:p>
            </p:txBody>
          </p:sp>
          <p:sp>
            <p:nvSpPr>
              <p:cNvPr id="42" name="Freeform 184"/>
              <p:cNvSpPr>
                <a:spLocks noChangeArrowheads="1"/>
              </p:cNvSpPr>
              <p:nvPr/>
            </p:nvSpPr>
            <p:spPr bwMode="auto">
              <a:xfrm>
                <a:off x="3146" y="3141"/>
                <a:ext cx="58" cy="58"/>
              </a:xfrm>
              <a:custGeom>
                <a:avLst/>
                <a:gdLst>
                  <a:gd name="T0" fmla="*/ 0 w 528"/>
                  <a:gd name="T1" fmla="*/ 0 h 529"/>
                  <a:gd name="T2" fmla="*/ 0 w 528"/>
                  <a:gd name="T3" fmla="*/ 0 h 529"/>
                  <a:gd name="T4" fmla="*/ 0 w 528"/>
                  <a:gd name="T5" fmla="*/ 0 h 529"/>
                  <a:gd name="T6" fmla="*/ 0 w 528"/>
                  <a:gd name="T7" fmla="*/ 0 h 529"/>
                  <a:gd name="T8" fmla="*/ 0 w 528"/>
                  <a:gd name="T9" fmla="*/ 0 h 529"/>
                  <a:gd name="T10" fmla="*/ 0 w 528"/>
                  <a:gd name="T11" fmla="*/ 0 h 529"/>
                  <a:gd name="T12" fmla="*/ 0 w 528"/>
                  <a:gd name="T13" fmla="*/ 0 h 529"/>
                  <a:gd name="T14" fmla="*/ 0 w 528"/>
                  <a:gd name="T15" fmla="*/ 0 h 529"/>
                  <a:gd name="T16" fmla="*/ 0 w 528"/>
                  <a:gd name="T17" fmla="*/ 0 h 529"/>
                  <a:gd name="T18" fmla="*/ 0 w 528"/>
                  <a:gd name="T19" fmla="*/ 0 h 529"/>
                  <a:gd name="T20" fmla="*/ 0 w 528"/>
                  <a:gd name="T21" fmla="*/ 0 h 529"/>
                  <a:gd name="T22" fmla="*/ 0 w 528"/>
                  <a:gd name="T23" fmla="*/ 0 h 529"/>
                  <a:gd name="T24" fmla="*/ 0 w 528"/>
                  <a:gd name="T25" fmla="*/ 0 h 529"/>
                  <a:gd name="T26" fmla="*/ 0 w 528"/>
                  <a:gd name="T27" fmla="*/ 0 h 529"/>
                  <a:gd name="T28" fmla="*/ 0 w 528"/>
                  <a:gd name="T29" fmla="*/ 0 h 529"/>
                  <a:gd name="T30" fmla="*/ 0 w 528"/>
                  <a:gd name="T31" fmla="*/ 0 h 529"/>
                  <a:gd name="T32" fmla="*/ 0 w 528"/>
                  <a:gd name="T33" fmla="*/ 0 h 529"/>
                  <a:gd name="T34" fmla="*/ 0 w 528"/>
                  <a:gd name="T35" fmla="*/ 0 h 529"/>
                  <a:gd name="T36" fmla="*/ 0 w 528"/>
                  <a:gd name="T37" fmla="*/ 0 h 529"/>
                  <a:gd name="T38" fmla="*/ 0 w 528"/>
                  <a:gd name="T39" fmla="*/ 0 h 529"/>
                  <a:gd name="T40" fmla="*/ 0 w 528"/>
                  <a:gd name="T41" fmla="*/ 0 h 529"/>
                  <a:gd name="T42" fmla="*/ 0 w 528"/>
                  <a:gd name="T43" fmla="*/ 0 h 529"/>
                  <a:gd name="T44" fmla="*/ 0 w 528"/>
                  <a:gd name="T45" fmla="*/ 0 h 529"/>
                  <a:gd name="T46" fmla="*/ 0 w 528"/>
                  <a:gd name="T47" fmla="*/ 0 h 529"/>
                  <a:gd name="T48" fmla="*/ 0 w 528"/>
                  <a:gd name="T49" fmla="*/ 0 h 529"/>
                  <a:gd name="T50" fmla="*/ 0 w 528"/>
                  <a:gd name="T51" fmla="*/ 0 h 529"/>
                  <a:gd name="T52" fmla="*/ 0 w 528"/>
                  <a:gd name="T53" fmla="*/ 0 h 529"/>
                  <a:gd name="T54" fmla="*/ 0 w 528"/>
                  <a:gd name="T55" fmla="*/ 0 h 529"/>
                  <a:gd name="T56" fmla="*/ 0 w 528"/>
                  <a:gd name="T57" fmla="*/ 0 h 529"/>
                  <a:gd name="T58" fmla="*/ 0 w 528"/>
                  <a:gd name="T59" fmla="*/ 0 h 529"/>
                  <a:gd name="T60" fmla="*/ 0 w 528"/>
                  <a:gd name="T61" fmla="*/ 0 h 529"/>
                  <a:gd name="T62" fmla="*/ 0 w 528"/>
                  <a:gd name="T63" fmla="*/ 0 h 529"/>
                  <a:gd name="T64" fmla="*/ 0 w 528"/>
                  <a:gd name="T65" fmla="*/ 0 h 529"/>
                  <a:gd name="T66" fmla="*/ 0 w 528"/>
                  <a:gd name="T67" fmla="*/ 0 h 529"/>
                  <a:gd name="T68" fmla="*/ 0 w 528"/>
                  <a:gd name="T69" fmla="*/ 0 h 529"/>
                  <a:gd name="T70" fmla="*/ 0 w 528"/>
                  <a:gd name="T71" fmla="*/ 0 h 529"/>
                  <a:gd name="T72" fmla="*/ 0 w 528"/>
                  <a:gd name="T73" fmla="*/ 0 h 5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8"/>
                  <a:gd name="T112" fmla="*/ 0 h 529"/>
                  <a:gd name="T113" fmla="*/ 528 w 528"/>
                  <a:gd name="T114" fmla="*/ 529 h 5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8" h="529">
                    <a:moveTo>
                      <a:pt x="264" y="152"/>
                    </a:moveTo>
                    <a:lnTo>
                      <a:pt x="238" y="155"/>
                    </a:lnTo>
                    <a:lnTo>
                      <a:pt x="215" y="164"/>
                    </a:lnTo>
                    <a:lnTo>
                      <a:pt x="194" y="177"/>
                    </a:lnTo>
                    <a:lnTo>
                      <a:pt x="177" y="194"/>
                    </a:lnTo>
                    <a:lnTo>
                      <a:pt x="164" y="215"/>
                    </a:lnTo>
                    <a:lnTo>
                      <a:pt x="155" y="238"/>
                    </a:lnTo>
                    <a:lnTo>
                      <a:pt x="152" y="265"/>
                    </a:lnTo>
                    <a:lnTo>
                      <a:pt x="155" y="290"/>
                    </a:lnTo>
                    <a:lnTo>
                      <a:pt x="164" y="313"/>
                    </a:lnTo>
                    <a:lnTo>
                      <a:pt x="177" y="334"/>
                    </a:lnTo>
                    <a:lnTo>
                      <a:pt x="194" y="352"/>
                    </a:lnTo>
                    <a:lnTo>
                      <a:pt x="215" y="364"/>
                    </a:lnTo>
                    <a:lnTo>
                      <a:pt x="238" y="373"/>
                    </a:lnTo>
                    <a:lnTo>
                      <a:pt x="264" y="376"/>
                    </a:lnTo>
                    <a:lnTo>
                      <a:pt x="289" y="373"/>
                    </a:lnTo>
                    <a:lnTo>
                      <a:pt x="312" y="364"/>
                    </a:lnTo>
                    <a:lnTo>
                      <a:pt x="333" y="352"/>
                    </a:lnTo>
                    <a:lnTo>
                      <a:pt x="351" y="334"/>
                    </a:lnTo>
                    <a:lnTo>
                      <a:pt x="364" y="313"/>
                    </a:lnTo>
                    <a:lnTo>
                      <a:pt x="372" y="290"/>
                    </a:lnTo>
                    <a:lnTo>
                      <a:pt x="375" y="265"/>
                    </a:lnTo>
                    <a:lnTo>
                      <a:pt x="372" y="238"/>
                    </a:lnTo>
                    <a:lnTo>
                      <a:pt x="364" y="215"/>
                    </a:lnTo>
                    <a:lnTo>
                      <a:pt x="351" y="194"/>
                    </a:lnTo>
                    <a:lnTo>
                      <a:pt x="333" y="177"/>
                    </a:lnTo>
                    <a:lnTo>
                      <a:pt x="312" y="164"/>
                    </a:lnTo>
                    <a:lnTo>
                      <a:pt x="289" y="155"/>
                    </a:lnTo>
                    <a:lnTo>
                      <a:pt x="264" y="152"/>
                    </a:lnTo>
                    <a:close/>
                    <a:moveTo>
                      <a:pt x="264" y="0"/>
                    </a:moveTo>
                    <a:lnTo>
                      <a:pt x="303" y="3"/>
                    </a:lnTo>
                    <a:lnTo>
                      <a:pt x="340" y="12"/>
                    </a:lnTo>
                    <a:lnTo>
                      <a:pt x="375" y="25"/>
                    </a:lnTo>
                    <a:lnTo>
                      <a:pt x="408" y="43"/>
                    </a:lnTo>
                    <a:lnTo>
                      <a:pt x="437" y="65"/>
                    </a:lnTo>
                    <a:lnTo>
                      <a:pt x="463" y="91"/>
                    </a:lnTo>
                    <a:lnTo>
                      <a:pt x="485" y="121"/>
                    </a:lnTo>
                    <a:lnTo>
                      <a:pt x="503" y="153"/>
                    </a:lnTo>
                    <a:lnTo>
                      <a:pt x="517" y="189"/>
                    </a:lnTo>
                    <a:lnTo>
                      <a:pt x="525" y="226"/>
                    </a:lnTo>
                    <a:lnTo>
                      <a:pt x="528" y="265"/>
                    </a:lnTo>
                    <a:lnTo>
                      <a:pt x="525" y="303"/>
                    </a:lnTo>
                    <a:lnTo>
                      <a:pt x="517" y="341"/>
                    </a:lnTo>
                    <a:lnTo>
                      <a:pt x="503" y="376"/>
                    </a:lnTo>
                    <a:lnTo>
                      <a:pt x="485" y="408"/>
                    </a:lnTo>
                    <a:lnTo>
                      <a:pt x="463" y="438"/>
                    </a:lnTo>
                    <a:lnTo>
                      <a:pt x="437" y="464"/>
                    </a:lnTo>
                    <a:lnTo>
                      <a:pt x="408" y="487"/>
                    </a:lnTo>
                    <a:lnTo>
                      <a:pt x="375" y="505"/>
                    </a:lnTo>
                    <a:lnTo>
                      <a:pt x="340" y="517"/>
                    </a:lnTo>
                    <a:lnTo>
                      <a:pt x="303" y="526"/>
                    </a:lnTo>
                    <a:lnTo>
                      <a:pt x="264" y="529"/>
                    </a:lnTo>
                    <a:lnTo>
                      <a:pt x="225" y="526"/>
                    </a:lnTo>
                    <a:lnTo>
                      <a:pt x="188" y="517"/>
                    </a:lnTo>
                    <a:lnTo>
                      <a:pt x="152" y="505"/>
                    </a:lnTo>
                    <a:lnTo>
                      <a:pt x="121" y="487"/>
                    </a:lnTo>
                    <a:lnTo>
                      <a:pt x="90" y="464"/>
                    </a:lnTo>
                    <a:lnTo>
                      <a:pt x="65" y="438"/>
                    </a:lnTo>
                    <a:lnTo>
                      <a:pt x="42" y="408"/>
                    </a:lnTo>
                    <a:lnTo>
                      <a:pt x="24" y="376"/>
                    </a:lnTo>
                    <a:lnTo>
                      <a:pt x="11" y="341"/>
                    </a:lnTo>
                    <a:lnTo>
                      <a:pt x="4" y="303"/>
                    </a:lnTo>
                    <a:lnTo>
                      <a:pt x="0" y="265"/>
                    </a:lnTo>
                    <a:lnTo>
                      <a:pt x="4" y="226"/>
                    </a:lnTo>
                    <a:lnTo>
                      <a:pt x="11" y="189"/>
                    </a:lnTo>
                    <a:lnTo>
                      <a:pt x="24" y="153"/>
                    </a:lnTo>
                    <a:lnTo>
                      <a:pt x="42" y="121"/>
                    </a:lnTo>
                    <a:lnTo>
                      <a:pt x="65" y="91"/>
                    </a:lnTo>
                    <a:lnTo>
                      <a:pt x="90" y="65"/>
                    </a:lnTo>
                    <a:lnTo>
                      <a:pt x="121" y="43"/>
                    </a:lnTo>
                    <a:lnTo>
                      <a:pt x="152" y="25"/>
                    </a:lnTo>
                    <a:lnTo>
                      <a:pt x="188" y="12"/>
                    </a:lnTo>
                    <a:lnTo>
                      <a:pt x="225" y="3"/>
                    </a:lnTo>
                    <a:lnTo>
                      <a:pt x="264" y="0"/>
                    </a:lnTo>
                    <a:close/>
                  </a:path>
                </a:pathLst>
              </a:custGeom>
              <a:grpFill/>
              <a:ln w="9525">
                <a:noFill/>
                <a:round/>
                <a:headEnd/>
                <a:tailEnd/>
              </a:ln>
            </p:spPr>
            <p:txBody>
              <a:bodyPr wrap="none" anchor="ctr"/>
              <a:lstStyle/>
              <a:p>
                <a:endParaRPr lang="en-GB"/>
              </a:p>
            </p:txBody>
          </p:sp>
          <p:sp>
            <p:nvSpPr>
              <p:cNvPr id="43" name="Freeform 185"/>
              <p:cNvSpPr>
                <a:spLocks noChangeArrowheads="1"/>
              </p:cNvSpPr>
              <p:nvPr/>
            </p:nvSpPr>
            <p:spPr bwMode="auto">
              <a:xfrm>
                <a:off x="2860" y="3059"/>
                <a:ext cx="381" cy="120"/>
              </a:xfrm>
              <a:custGeom>
                <a:avLst/>
                <a:gdLst>
                  <a:gd name="T0" fmla="*/ 0 w 3435"/>
                  <a:gd name="T1" fmla="*/ 0 h 1084"/>
                  <a:gd name="T2" fmla="*/ 0 w 3435"/>
                  <a:gd name="T3" fmla="*/ 0 h 1084"/>
                  <a:gd name="T4" fmla="*/ 0 w 3435"/>
                  <a:gd name="T5" fmla="*/ 0 h 1084"/>
                  <a:gd name="T6" fmla="*/ 0 w 3435"/>
                  <a:gd name="T7" fmla="*/ 0 h 1084"/>
                  <a:gd name="T8" fmla="*/ 0 w 3435"/>
                  <a:gd name="T9" fmla="*/ 0 h 1084"/>
                  <a:gd name="T10" fmla="*/ 0 w 3435"/>
                  <a:gd name="T11" fmla="*/ 0 h 1084"/>
                  <a:gd name="T12" fmla="*/ 0 w 3435"/>
                  <a:gd name="T13" fmla="*/ 0 h 1084"/>
                  <a:gd name="T14" fmla="*/ 0 w 3435"/>
                  <a:gd name="T15" fmla="*/ 0 h 1084"/>
                  <a:gd name="T16" fmla="*/ 0 w 3435"/>
                  <a:gd name="T17" fmla="*/ 0 h 1084"/>
                  <a:gd name="T18" fmla="*/ 0 w 3435"/>
                  <a:gd name="T19" fmla="*/ 0 h 1084"/>
                  <a:gd name="T20" fmla="*/ 0 w 3435"/>
                  <a:gd name="T21" fmla="*/ 0 h 1084"/>
                  <a:gd name="T22" fmla="*/ 0 w 3435"/>
                  <a:gd name="T23" fmla="*/ 0 h 1084"/>
                  <a:gd name="T24" fmla="*/ 0 w 3435"/>
                  <a:gd name="T25" fmla="*/ 0 h 1084"/>
                  <a:gd name="T26" fmla="*/ 0 w 3435"/>
                  <a:gd name="T27" fmla="*/ 0 h 1084"/>
                  <a:gd name="T28" fmla="*/ 0 w 3435"/>
                  <a:gd name="T29" fmla="*/ 0 h 1084"/>
                  <a:gd name="T30" fmla="*/ 0 w 3435"/>
                  <a:gd name="T31" fmla="*/ 0 h 1084"/>
                  <a:gd name="T32" fmla="*/ 0 w 3435"/>
                  <a:gd name="T33" fmla="*/ 0 h 1084"/>
                  <a:gd name="T34" fmla="*/ 0 w 3435"/>
                  <a:gd name="T35" fmla="*/ 0 h 1084"/>
                  <a:gd name="T36" fmla="*/ 0 w 3435"/>
                  <a:gd name="T37" fmla="*/ 0 h 1084"/>
                  <a:gd name="T38" fmla="*/ 0 w 3435"/>
                  <a:gd name="T39" fmla="*/ 0 h 1084"/>
                  <a:gd name="T40" fmla="*/ 0 w 3435"/>
                  <a:gd name="T41" fmla="*/ 0 h 1084"/>
                  <a:gd name="T42" fmla="*/ 0 w 3435"/>
                  <a:gd name="T43" fmla="*/ 0 h 1084"/>
                  <a:gd name="T44" fmla="*/ 0 w 3435"/>
                  <a:gd name="T45" fmla="*/ 0 h 1084"/>
                  <a:gd name="T46" fmla="*/ 0 w 3435"/>
                  <a:gd name="T47" fmla="*/ 0 h 1084"/>
                  <a:gd name="T48" fmla="*/ 0 w 3435"/>
                  <a:gd name="T49" fmla="*/ 0 h 1084"/>
                  <a:gd name="T50" fmla="*/ 0 w 3435"/>
                  <a:gd name="T51" fmla="*/ 0 h 1084"/>
                  <a:gd name="T52" fmla="*/ 0 w 3435"/>
                  <a:gd name="T53" fmla="*/ 0 h 1084"/>
                  <a:gd name="T54" fmla="*/ 0 w 3435"/>
                  <a:gd name="T55" fmla="*/ 0 h 1084"/>
                  <a:gd name="T56" fmla="*/ 0 w 3435"/>
                  <a:gd name="T57" fmla="*/ 0 h 1084"/>
                  <a:gd name="T58" fmla="*/ 0 w 3435"/>
                  <a:gd name="T59" fmla="*/ 0 h 1084"/>
                  <a:gd name="T60" fmla="*/ 0 w 3435"/>
                  <a:gd name="T61" fmla="*/ 0 h 1084"/>
                  <a:gd name="T62" fmla="*/ 0 w 3435"/>
                  <a:gd name="T63" fmla="*/ 0 h 1084"/>
                  <a:gd name="T64" fmla="*/ 0 w 3435"/>
                  <a:gd name="T65" fmla="*/ 0 h 1084"/>
                  <a:gd name="T66" fmla="*/ 0 w 3435"/>
                  <a:gd name="T67" fmla="*/ 0 h 1084"/>
                  <a:gd name="T68" fmla="*/ 0 w 3435"/>
                  <a:gd name="T69" fmla="*/ 0 h 1084"/>
                  <a:gd name="T70" fmla="*/ 0 w 3435"/>
                  <a:gd name="T71" fmla="*/ 0 h 1084"/>
                  <a:gd name="T72" fmla="*/ 0 w 3435"/>
                  <a:gd name="T73" fmla="*/ 0 h 1084"/>
                  <a:gd name="T74" fmla="*/ 0 w 3435"/>
                  <a:gd name="T75" fmla="*/ 0 h 1084"/>
                  <a:gd name="T76" fmla="*/ 0 w 3435"/>
                  <a:gd name="T77" fmla="*/ 0 h 1084"/>
                  <a:gd name="T78" fmla="*/ 0 w 3435"/>
                  <a:gd name="T79" fmla="*/ 0 h 1084"/>
                  <a:gd name="T80" fmla="*/ 0 w 3435"/>
                  <a:gd name="T81" fmla="*/ 0 h 1084"/>
                  <a:gd name="T82" fmla="*/ 0 w 3435"/>
                  <a:gd name="T83" fmla="*/ 0 h 1084"/>
                  <a:gd name="T84" fmla="*/ 0 w 3435"/>
                  <a:gd name="T85" fmla="*/ 0 h 1084"/>
                  <a:gd name="T86" fmla="*/ 0 w 3435"/>
                  <a:gd name="T87" fmla="*/ 0 h 1084"/>
                  <a:gd name="T88" fmla="*/ 0 w 3435"/>
                  <a:gd name="T89" fmla="*/ 0 h 1084"/>
                  <a:gd name="T90" fmla="*/ 0 w 3435"/>
                  <a:gd name="T91" fmla="*/ 0 h 1084"/>
                  <a:gd name="T92" fmla="*/ 0 w 3435"/>
                  <a:gd name="T93" fmla="*/ 0 h 1084"/>
                  <a:gd name="T94" fmla="*/ 0 w 3435"/>
                  <a:gd name="T95" fmla="*/ 0 h 1084"/>
                  <a:gd name="T96" fmla="*/ 0 w 3435"/>
                  <a:gd name="T97" fmla="*/ 0 h 1084"/>
                  <a:gd name="T98" fmla="*/ 0 w 3435"/>
                  <a:gd name="T99" fmla="*/ 0 h 1084"/>
                  <a:gd name="T100" fmla="*/ 0 w 3435"/>
                  <a:gd name="T101" fmla="*/ 0 h 1084"/>
                  <a:gd name="T102" fmla="*/ 0 w 3435"/>
                  <a:gd name="T103" fmla="*/ 0 h 1084"/>
                  <a:gd name="T104" fmla="*/ 0 w 3435"/>
                  <a:gd name="T105" fmla="*/ 0 h 1084"/>
                  <a:gd name="T106" fmla="*/ 0 w 3435"/>
                  <a:gd name="T107" fmla="*/ 0 h 1084"/>
                  <a:gd name="T108" fmla="*/ 0 w 3435"/>
                  <a:gd name="T109" fmla="*/ 0 h 1084"/>
                  <a:gd name="T110" fmla="*/ 0 w 3435"/>
                  <a:gd name="T111" fmla="*/ 0 h 1084"/>
                  <a:gd name="T112" fmla="*/ 0 w 3435"/>
                  <a:gd name="T113" fmla="*/ 0 h 108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35"/>
                  <a:gd name="T172" fmla="*/ 0 h 1084"/>
                  <a:gd name="T173" fmla="*/ 3435 w 3435"/>
                  <a:gd name="T174" fmla="*/ 1084 h 108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35" h="1084">
                    <a:moveTo>
                      <a:pt x="1484" y="120"/>
                    </a:moveTo>
                    <a:lnTo>
                      <a:pt x="1474" y="120"/>
                    </a:lnTo>
                    <a:lnTo>
                      <a:pt x="1458" y="120"/>
                    </a:lnTo>
                    <a:lnTo>
                      <a:pt x="1436" y="120"/>
                    </a:lnTo>
                    <a:lnTo>
                      <a:pt x="1410" y="121"/>
                    </a:lnTo>
                    <a:lnTo>
                      <a:pt x="1380" y="122"/>
                    </a:lnTo>
                    <a:lnTo>
                      <a:pt x="1349" y="123"/>
                    </a:lnTo>
                    <a:lnTo>
                      <a:pt x="1315" y="125"/>
                    </a:lnTo>
                    <a:lnTo>
                      <a:pt x="1280" y="127"/>
                    </a:lnTo>
                    <a:lnTo>
                      <a:pt x="1244" y="130"/>
                    </a:lnTo>
                    <a:lnTo>
                      <a:pt x="1210" y="134"/>
                    </a:lnTo>
                    <a:lnTo>
                      <a:pt x="1176" y="138"/>
                    </a:lnTo>
                    <a:lnTo>
                      <a:pt x="1145" y="143"/>
                    </a:lnTo>
                    <a:lnTo>
                      <a:pt x="1116" y="149"/>
                    </a:lnTo>
                    <a:lnTo>
                      <a:pt x="1092" y="157"/>
                    </a:lnTo>
                    <a:lnTo>
                      <a:pt x="1072" y="165"/>
                    </a:lnTo>
                    <a:lnTo>
                      <a:pt x="1058" y="175"/>
                    </a:lnTo>
                    <a:lnTo>
                      <a:pt x="1039" y="190"/>
                    </a:lnTo>
                    <a:lnTo>
                      <a:pt x="1020" y="208"/>
                    </a:lnTo>
                    <a:lnTo>
                      <a:pt x="1002" y="229"/>
                    </a:lnTo>
                    <a:lnTo>
                      <a:pt x="984" y="251"/>
                    </a:lnTo>
                    <a:lnTo>
                      <a:pt x="969" y="273"/>
                    </a:lnTo>
                    <a:lnTo>
                      <a:pt x="953" y="296"/>
                    </a:lnTo>
                    <a:lnTo>
                      <a:pt x="938" y="319"/>
                    </a:lnTo>
                    <a:lnTo>
                      <a:pt x="926" y="340"/>
                    </a:lnTo>
                    <a:lnTo>
                      <a:pt x="914" y="360"/>
                    </a:lnTo>
                    <a:lnTo>
                      <a:pt x="905" y="378"/>
                    </a:lnTo>
                    <a:lnTo>
                      <a:pt x="898" y="393"/>
                    </a:lnTo>
                    <a:lnTo>
                      <a:pt x="891" y="404"/>
                    </a:lnTo>
                    <a:lnTo>
                      <a:pt x="888" y="412"/>
                    </a:lnTo>
                    <a:lnTo>
                      <a:pt x="887" y="414"/>
                    </a:lnTo>
                    <a:lnTo>
                      <a:pt x="1501" y="456"/>
                    </a:lnTo>
                    <a:lnTo>
                      <a:pt x="1488" y="120"/>
                    </a:lnTo>
                    <a:lnTo>
                      <a:pt x="1484" y="120"/>
                    </a:lnTo>
                    <a:close/>
                    <a:moveTo>
                      <a:pt x="1591" y="119"/>
                    </a:moveTo>
                    <a:lnTo>
                      <a:pt x="1612" y="460"/>
                    </a:lnTo>
                    <a:lnTo>
                      <a:pt x="2465" y="494"/>
                    </a:lnTo>
                    <a:lnTo>
                      <a:pt x="2466" y="494"/>
                    </a:lnTo>
                    <a:lnTo>
                      <a:pt x="2471" y="495"/>
                    </a:lnTo>
                    <a:lnTo>
                      <a:pt x="2476" y="495"/>
                    </a:lnTo>
                    <a:lnTo>
                      <a:pt x="2484" y="496"/>
                    </a:lnTo>
                    <a:lnTo>
                      <a:pt x="2493" y="496"/>
                    </a:lnTo>
                    <a:lnTo>
                      <a:pt x="2503" y="496"/>
                    </a:lnTo>
                    <a:lnTo>
                      <a:pt x="2513" y="496"/>
                    </a:lnTo>
                    <a:lnTo>
                      <a:pt x="2524" y="496"/>
                    </a:lnTo>
                    <a:lnTo>
                      <a:pt x="2533" y="495"/>
                    </a:lnTo>
                    <a:lnTo>
                      <a:pt x="2543" y="492"/>
                    </a:lnTo>
                    <a:lnTo>
                      <a:pt x="2551" y="490"/>
                    </a:lnTo>
                    <a:lnTo>
                      <a:pt x="2557" y="487"/>
                    </a:lnTo>
                    <a:lnTo>
                      <a:pt x="2562" y="482"/>
                    </a:lnTo>
                    <a:lnTo>
                      <a:pt x="2564" y="477"/>
                    </a:lnTo>
                    <a:lnTo>
                      <a:pt x="2564" y="470"/>
                    </a:lnTo>
                    <a:lnTo>
                      <a:pt x="2560" y="462"/>
                    </a:lnTo>
                    <a:lnTo>
                      <a:pt x="2551" y="453"/>
                    </a:lnTo>
                    <a:lnTo>
                      <a:pt x="2540" y="442"/>
                    </a:lnTo>
                    <a:lnTo>
                      <a:pt x="2523" y="429"/>
                    </a:lnTo>
                    <a:lnTo>
                      <a:pt x="2502" y="415"/>
                    </a:lnTo>
                    <a:lnTo>
                      <a:pt x="2475" y="398"/>
                    </a:lnTo>
                    <a:lnTo>
                      <a:pt x="2424" y="370"/>
                    </a:lnTo>
                    <a:lnTo>
                      <a:pt x="2369" y="339"/>
                    </a:lnTo>
                    <a:lnTo>
                      <a:pt x="2309" y="309"/>
                    </a:lnTo>
                    <a:lnTo>
                      <a:pt x="2246" y="279"/>
                    </a:lnTo>
                    <a:lnTo>
                      <a:pt x="2179" y="250"/>
                    </a:lnTo>
                    <a:lnTo>
                      <a:pt x="2109" y="222"/>
                    </a:lnTo>
                    <a:lnTo>
                      <a:pt x="2038" y="196"/>
                    </a:lnTo>
                    <a:lnTo>
                      <a:pt x="1965" y="172"/>
                    </a:lnTo>
                    <a:lnTo>
                      <a:pt x="1890" y="152"/>
                    </a:lnTo>
                    <a:lnTo>
                      <a:pt x="1815" y="137"/>
                    </a:lnTo>
                    <a:lnTo>
                      <a:pt x="1740" y="125"/>
                    </a:lnTo>
                    <a:lnTo>
                      <a:pt x="1665" y="119"/>
                    </a:lnTo>
                    <a:lnTo>
                      <a:pt x="1591" y="119"/>
                    </a:lnTo>
                    <a:close/>
                    <a:moveTo>
                      <a:pt x="1524" y="0"/>
                    </a:moveTo>
                    <a:lnTo>
                      <a:pt x="1579" y="0"/>
                    </a:lnTo>
                    <a:lnTo>
                      <a:pt x="1632" y="1"/>
                    </a:lnTo>
                    <a:lnTo>
                      <a:pt x="1682" y="3"/>
                    </a:lnTo>
                    <a:lnTo>
                      <a:pt x="1727" y="6"/>
                    </a:lnTo>
                    <a:lnTo>
                      <a:pt x="1770" y="10"/>
                    </a:lnTo>
                    <a:lnTo>
                      <a:pt x="1807" y="14"/>
                    </a:lnTo>
                    <a:lnTo>
                      <a:pt x="1838" y="19"/>
                    </a:lnTo>
                    <a:lnTo>
                      <a:pt x="1863" y="26"/>
                    </a:lnTo>
                    <a:lnTo>
                      <a:pt x="1890" y="33"/>
                    </a:lnTo>
                    <a:lnTo>
                      <a:pt x="1922" y="43"/>
                    </a:lnTo>
                    <a:lnTo>
                      <a:pt x="1955" y="54"/>
                    </a:lnTo>
                    <a:lnTo>
                      <a:pt x="1991" y="66"/>
                    </a:lnTo>
                    <a:lnTo>
                      <a:pt x="2030" y="81"/>
                    </a:lnTo>
                    <a:lnTo>
                      <a:pt x="2069" y="96"/>
                    </a:lnTo>
                    <a:lnTo>
                      <a:pt x="2110" y="112"/>
                    </a:lnTo>
                    <a:lnTo>
                      <a:pt x="2152" y="128"/>
                    </a:lnTo>
                    <a:lnTo>
                      <a:pt x="2194" y="146"/>
                    </a:lnTo>
                    <a:lnTo>
                      <a:pt x="2237" y="164"/>
                    </a:lnTo>
                    <a:lnTo>
                      <a:pt x="2280" y="182"/>
                    </a:lnTo>
                    <a:lnTo>
                      <a:pt x="2322" y="200"/>
                    </a:lnTo>
                    <a:lnTo>
                      <a:pt x="2364" y="219"/>
                    </a:lnTo>
                    <a:lnTo>
                      <a:pt x="2405" y="236"/>
                    </a:lnTo>
                    <a:lnTo>
                      <a:pt x="2444" y="253"/>
                    </a:lnTo>
                    <a:lnTo>
                      <a:pt x="2482" y="270"/>
                    </a:lnTo>
                    <a:lnTo>
                      <a:pt x="2518" y="286"/>
                    </a:lnTo>
                    <a:lnTo>
                      <a:pt x="2551" y="301"/>
                    </a:lnTo>
                    <a:lnTo>
                      <a:pt x="2582" y="315"/>
                    </a:lnTo>
                    <a:lnTo>
                      <a:pt x="2610" y="328"/>
                    </a:lnTo>
                    <a:lnTo>
                      <a:pt x="2634" y="338"/>
                    </a:lnTo>
                    <a:lnTo>
                      <a:pt x="2654" y="348"/>
                    </a:lnTo>
                    <a:lnTo>
                      <a:pt x="2671" y="356"/>
                    </a:lnTo>
                    <a:lnTo>
                      <a:pt x="2683" y="361"/>
                    </a:lnTo>
                    <a:lnTo>
                      <a:pt x="2690" y="364"/>
                    </a:lnTo>
                    <a:lnTo>
                      <a:pt x="2694" y="367"/>
                    </a:lnTo>
                    <a:lnTo>
                      <a:pt x="2776" y="384"/>
                    </a:lnTo>
                    <a:lnTo>
                      <a:pt x="2854" y="402"/>
                    </a:lnTo>
                    <a:lnTo>
                      <a:pt x="2927" y="421"/>
                    </a:lnTo>
                    <a:lnTo>
                      <a:pt x="2995" y="440"/>
                    </a:lnTo>
                    <a:lnTo>
                      <a:pt x="3059" y="460"/>
                    </a:lnTo>
                    <a:lnTo>
                      <a:pt x="3118" y="480"/>
                    </a:lnTo>
                    <a:lnTo>
                      <a:pt x="3171" y="502"/>
                    </a:lnTo>
                    <a:lnTo>
                      <a:pt x="3220" y="524"/>
                    </a:lnTo>
                    <a:lnTo>
                      <a:pt x="3263" y="548"/>
                    </a:lnTo>
                    <a:lnTo>
                      <a:pt x="3302" y="574"/>
                    </a:lnTo>
                    <a:lnTo>
                      <a:pt x="3335" y="602"/>
                    </a:lnTo>
                    <a:lnTo>
                      <a:pt x="3354" y="626"/>
                    </a:lnTo>
                    <a:lnTo>
                      <a:pt x="3372" y="653"/>
                    </a:lnTo>
                    <a:lnTo>
                      <a:pt x="3387" y="683"/>
                    </a:lnTo>
                    <a:lnTo>
                      <a:pt x="3399" y="717"/>
                    </a:lnTo>
                    <a:lnTo>
                      <a:pt x="3409" y="753"/>
                    </a:lnTo>
                    <a:lnTo>
                      <a:pt x="3417" y="788"/>
                    </a:lnTo>
                    <a:lnTo>
                      <a:pt x="3424" y="825"/>
                    </a:lnTo>
                    <a:lnTo>
                      <a:pt x="3429" y="861"/>
                    </a:lnTo>
                    <a:lnTo>
                      <a:pt x="3432" y="896"/>
                    </a:lnTo>
                    <a:lnTo>
                      <a:pt x="3434" y="930"/>
                    </a:lnTo>
                    <a:lnTo>
                      <a:pt x="3435" y="961"/>
                    </a:lnTo>
                    <a:lnTo>
                      <a:pt x="3435" y="990"/>
                    </a:lnTo>
                    <a:lnTo>
                      <a:pt x="3435" y="1015"/>
                    </a:lnTo>
                    <a:lnTo>
                      <a:pt x="3435" y="1035"/>
                    </a:lnTo>
                    <a:lnTo>
                      <a:pt x="3434" y="1051"/>
                    </a:lnTo>
                    <a:lnTo>
                      <a:pt x="3434" y="1060"/>
                    </a:lnTo>
                    <a:lnTo>
                      <a:pt x="3434" y="1064"/>
                    </a:lnTo>
                    <a:lnTo>
                      <a:pt x="3416" y="1069"/>
                    </a:lnTo>
                    <a:lnTo>
                      <a:pt x="3395" y="1073"/>
                    </a:lnTo>
                    <a:lnTo>
                      <a:pt x="3371" y="1076"/>
                    </a:lnTo>
                    <a:lnTo>
                      <a:pt x="3345" y="1077"/>
                    </a:lnTo>
                    <a:lnTo>
                      <a:pt x="3318" y="1079"/>
                    </a:lnTo>
                    <a:lnTo>
                      <a:pt x="3291" y="1079"/>
                    </a:lnTo>
                    <a:lnTo>
                      <a:pt x="3263" y="1079"/>
                    </a:lnTo>
                    <a:lnTo>
                      <a:pt x="3238" y="1079"/>
                    </a:lnTo>
                    <a:lnTo>
                      <a:pt x="3215" y="1078"/>
                    </a:lnTo>
                    <a:lnTo>
                      <a:pt x="3196" y="1078"/>
                    </a:lnTo>
                    <a:lnTo>
                      <a:pt x="3181" y="1077"/>
                    </a:lnTo>
                    <a:lnTo>
                      <a:pt x="3171" y="1077"/>
                    </a:lnTo>
                    <a:lnTo>
                      <a:pt x="3168" y="1077"/>
                    </a:lnTo>
                    <a:lnTo>
                      <a:pt x="3162" y="986"/>
                    </a:lnTo>
                    <a:lnTo>
                      <a:pt x="3159" y="943"/>
                    </a:lnTo>
                    <a:lnTo>
                      <a:pt x="3149" y="902"/>
                    </a:lnTo>
                    <a:lnTo>
                      <a:pt x="3134" y="863"/>
                    </a:lnTo>
                    <a:lnTo>
                      <a:pt x="3116" y="827"/>
                    </a:lnTo>
                    <a:lnTo>
                      <a:pt x="3092" y="795"/>
                    </a:lnTo>
                    <a:lnTo>
                      <a:pt x="3063" y="766"/>
                    </a:lnTo>
                    <a:lnTo>
                      <a:pt x="3031" y="740"/>
                    </a:lnTo>
                    <a:lnTo>
                      <a:pt x="2996" y="719"/>
                    </a:lnTo>
                    <a:lnTo>
                      <a:pt x="2959" y="702"/>
                    </a:lnTo>
                    <a:lnTo>
                      <a:pt x="2918" y="689"/>
                    </a:lnTo>
                    <a:lnTo>
                      <a:pt x="2876" y="681"/>
                    </a:lnTo>
                    <a:lnTo>
                      <a:pt x="2832" y="678"/>
                    </a:lnTo>
                    <a:lnTo>
                      <a:pt x="2789" y="681"/>
                    </a:lnTo>
                    <a:lnTo>
                      <a:pt x="2748" y="689"/>
                    </a:lnTo>
                    <a:lnTo>
                      <a:pt x="2709" y="702"/>
                    </a:lnTo>
                    <a:lnTo>
                      <a:pt x="2674" y="719"/>
                    </a:lnTo>
                    <a:lnTo>
                      <a:pt x="2641" y="740"/>
                    </a:lnTo>
                    <a:lnTo>
                      <a:pt x="2611" y="766"/>
                    </a:lnTo>
                    <a:lnTo>
                      <a:pt x="2586" y="795"/>
                    </a:lnTo>
                    <a:lnTo>
                      <a:pt x="2564" y="827"/>
                    </a:lnTo>
                    <a:lnTo>
                      <a:pt x="2546" y="863"/>
                    </a:lnTo>
                    <a:lnTo>
                      <a:pt x="2533" y="902"/>
                    </a:lnTo>
                    <a:lnTo>
                      <a:pt x="2525" y="943"/>
                    </a:lnTo>
                    <a:lnTo>
                      <a:pt x="2523" y="986"/>
                    </a:lnTo>
                    <a:lnTo>
                      <a:pt x="2522" y="1084"/>
                    </a:lnTo>
                    <a:lnTo>
                      <a:pt x="851" y="1084"/>
                    </a:lnTo>
                    <a:lnTo>
                      <a:pt x="845" y="1006"/>
                    </a:lnTo>
                    <a:lnTo>
                      <a:pt x="843" y="963"/>
                    </a:lnTo>
                    <a:lnTo>
                      <a:pt x="835" y="921"/>
                    </a:lnTo>
                    <a:lnTo>
                      <a:pt x="820" y="882"/>
                    </a:lnTo>
                    <a:lnTo>
                      <a:pt x="802" y="844"/>
                    </a:lnTo>
                    <a:lnTo>
                      <a:pt x="779" y="810"/>
                    </a:lnTo>
                    <a:lnTo>
                      <a:pt x="752" y="780"/>
                    </a:lnTo>
                    <a:lnTo>
                      <a:pt x="722" y="753"/>
                    </a:lnTo>
                    <a:lnTo>
                      <a:pt x="687" y="730"/>
                    </a:lnTo>
                    <a:lnTo>
                      <a:pt x="650" y="711"/>
                    </a:lnTo>
                    <a:lnTo>
                      <a:pt x="612" y="697"/>
                    </a:lnTo>
                    <a:lnTo>
                      <a:pt x="570" y="689"/>
                    </a:lnTo>
                    <a:lnTo>
                      <a:pt x="527" y="686"/>
                    </a:lnTo>
                    <a:lnTo>
                      <a:pt x="483" y="689"/>
                    </a:lnTo>
                    <a:lnTo>
                      <a:pt x="442" y="697"/>
                    </a:lnTo>
                    <a:lnTo>
                      <a:pt x="402" y="711"/>
                    </a:lnTo>
                    <a:lnTo>
                      <a:pt x="365" y="730"/>
                    </a:lnTo>
                    <a:lnTo>
                      <a:pt x="331" y="753"/>
                    </a:lnTo>
                    <a:lnTo>
                      <a:pt x="301" y="780"/>
                    </a:lnTo>
                    <a:lnTo>
                      <a:pt x="273" y="810"/>
                    </a:lnTo>
                    <a:lnTo>
                      <a:pt x="250" y="844"/>
                    </a:lnTo>
                    <a:lnTo>
                      <a:pt x="232" y="882"/>
                    </a:lnTo>
                    <a:lnTo>
                      <a:pt x="218" y="921"/>
                    </a:lnTo>
                    <a:lnTo>
                      <a:pt x="209" y="963"/>
                    </a:lnTo>
                    <a:lnTo>
                      <a:pt x="207" y="1006"/>
                    </a:lnTo>
                    <a:lnTo>
                      <a:pt x="204" y="1084"/>
                    </a:lnTo>
                    <a:lnTo>
                      <a:pt x="14" y="1084"/>
                    </a:lnTo>
                    <a:lnTo>
                      <a:pt x="10" y="1070"/>
                    </a:lnTo>
                    <a:lnTo>
                      <a:pt x="7" y="1050"/>
                    </a:lnTo>
                    <a:lnTo>
                      <a:pt x="5" y="1027"/>
                    </a:lnTo>
                    <a:lnTo>
                      <a:pt x="4" y="1000"/>
                    </a:lnTo>
                    <a:lnTo>
                      <a:pt x="2" y="973"/>
                    </a:lnTo>
                    <a:lnTo>
                      <a:pt x="1" y="945"/>
                    </a:lnTo>
                    <a:lnTo>
                      <a:pt x="1" y="916"/>
                    </a:lnTo>
                    <a:lnTo>
                      <a:pt x="0" y="890"/>
                    </a:lnTo>
                    <a:lnTo>
                      <a:pt x="0" y="866"/>
                    </a:lnTo>
                    <a:lnTo>
                      <a:pt x="0" y="853"/>
                    </a:lnTo>
                    <a:lnTo>
                      <a:pt x="0" y="815"/>
                    </a:lnTo>
                    <a:lnTo>
                      <a:pt x="63" y="446"/>
                    </a:lnTo>
                    <a:lnTo>
                      <a:pt x="453" y="254"/>
                    </a:lnTo>
                    <a:lnTo>
                      <a:pt x="851" y="59"/>
                    </a:lnTo>
                    <a:lnTo>
                      <a:pt x="864" y="53"/>
                    </a:lnTo>
                    <a:lnTo>
                      <a:pt x="885" y="48"/>
                    </a:lnTo>
                    <a:lnTo>
                      <a:pt x="912" y="41"/>
                    </a:lnTo>
                    <a:lnTo>
                      <a:pt x="945" y="36"/>
                    </a:lnTo>
                    <a:lnTo>
                      <a:pt x="983" y="31"/>
                    </a:lnTo>
                    <a:lnTo>
                      <a:pt x="1027" y="26"/>
                    </a:lnTo>
                    <a:lnTo>
                      <a:pt x="1075" y="21"/>
                    </a:lnTo>
                    <a:lnTo>
                      <a:pt x="1125" y="17"/>
                    </a:lnTo>
                    <a:lnTo>
                      <a:pt x="1179" y="13"/>
                    </a:lnTo>
                    <a:lnTo>
                      <a:pt x="1235" y="10"/>
                    </a:lnTo>
                    <a:lnTo>
                      <a:pt x="1292" y="7"/>
                    </a:lnTo>
                    <a:lnTo>
                      <a:pt x="1351" y="3"/>
                    </a:lnTo>
                    <a:lnTo>
                      <a:pt x="1409" y="2"/>
                    </a:lnTo>
                    <a:lnTo>
                      <a:pt x="1467" y="1"/>
                    </a:lnTo>
                    <a:lnTo>
                      <a:pt x="1524" y="0"/>
                    </a:lnTo>
                    <a:close/>
                  </a:path>
                </a:pathLst>
              </a:custGeom>
              <a:grpFill/>
              <a:ln w="9525">
                <a:noFill/>
                <a:round/>
                <a:headEnd/>
                <a:tailEnd/>
              </a:ln>
            </p:spPr>
            <p:txBody>
              <a:bodyPr wrap="none" anchor="ctr"/>
              <a:lstStyle/>
              <a:p>
                <a:endParaRPr lang="en-GB"/>
              </a:p>
            </p:txBody>
          </p:sp>
        </p:grpSp>
      </p:grpSp>
      <p:sp>
        <p:nvSpPr>
          <p:cNvPr id="46" name="Freeform 17"/>
          <p:cNvSpPr>
            <a:spLocks noChangeArrowheads="1"/>
          </p:cNvSpPr>
          <p:nvPr/>
        </p:nvSpPr>
        <p:spPr bwMode="auto">
          <a:xfrm>
            <a:off x="4099931" y="2700993"/>
            <a:ext cx="1476593" cy="532352"/>
          </a:xfrm>
          <a:custGeom>
            <a:avLst/>
            <a:gdLst>
              <a:gd name="T0" fmla="*/ 2147483647 w 3421"/>
              <a:gd name="T1" fmla="*/ 2147483647 h 1233"/>
              <a:gd name="T2" fmla="*/ 2147483647 w 3421"/>
              <a:gd name="T3" fmla="*/ 2147483647 h 1233"/>
              <a:gd name="T4" fmla="*/ 2147483647 w 3421"/>
              <a:gd name="T5" fmla="*/ 2147483647 h 1233"/>
              <a:gd name="T6" fmla="*/ 2147483647 w 3421"/>
              <a:gd name="T7" fmla="*/ 2147483647 h 1233"/>
              <a:gd name="T8" fmla="*/ 2147483647 w 3421"/>
              <a:gd name="T9" fmla="*/ 2147483647 h 1233"/>
              <a:gd name="T10" fmla="*/ 2147483647 w 3421"/>
              <a:gd name="T11" fmla="*/ 2147483647 h 1233"/>
              <a:gd name="T12" fmla="*/ 2147483647 w 3421"/>
              <a:gd name="T13" fmla="*/ 2147483647 h 1233"/>
              <a:gd name="T14" fmla="*/ 2147483647 w 3421"/>
              <a:gd name="T15" fmla="*/ 2147483647 h 1233"/>
              <a:gd name="T16" fmla="*/ 2147483647 w 3421"/>
              <a:gd name="T17" fmla="*/ 2147483647 h 1233"/>
              <a:gd name="T18" fmla="*/ 2147483647 w 3421"/>
              <a:gd name="T19" fmla="*/ 2147483647 h 1233"/>
              <a:gd name="T20" fmla="*/ 2147483647 w 3421"/>
              <a:gd name="T21" fmla="*/ 2147483647 h 1233"/>
              <a:gd name="T22" fmla="*/ 2147483647 w 3421"/>
              <a:gd name="T23" fmla="*/ 2147483647 h 1233"/>
              <a:gd name="T24" fmla="*/ 2147483647 w 3421"/>
              <a:gd name="T25" fmla="*/ 2147483647 h 1233"/>
              <a:gd name="T26" fmla="*/ 2147483647 w 3421"/>
              <a:gd name="T27" fmla="*/ 2147483647 h 1233"/>
              <a:gd name="T28" fmla="*/ 2147483647 w 3421"/>
              <a:gd name="T29" fmla="*/ 2147483647 h 1233"/>
              <a:gd name="T30" fmla="*/ 2147483647 w 3421"/>
              <a:gd name="T31" fmla="*/ 2147483647 h 1233"/>
              <a:gd name="T32" fmla="*/ 2147483647 w 3421"/>
              <a:gd name="T33" fmla="*/ 2147483647 h 1233"/>
              <a:gd name="T34" fmla="*/ 2147483647 w 3421"/>
              <a:gd name="T35" fmla="*/ 2147483647 h 1233"/>
              <a:gd name="T36" fmla="*/ 2147483647 w 3421"/>
              <a:gd name="T37" fmla="*/ 2147483647 h 1233"/>
              <a:gd name="T38" fmla="*/ 2147483647 w 3421"/>
              <a:gd name="T39" fmla="*/ 2147483647 h 1233"/>
              <a:gd name="T40" fmla="*/ 2147483647 w 3421"/>
              <a:gd name="T41" fmla="*/ 2147483647 h 1233"/>
              <a:gd name="T42" fmla="*/ 2147483647 w 3421"/>
              <a:gd name="T43" fmla="*/ 2147483647 h 1233"/>
              <a:gd name="T44" fmla="*/ 2147483647 w 3421"/>
              <a:gd name="T45" fmla="*/ 2147483647 h 1233"/>
              <a:gd name="T46" fmla="*/ 2147483647 w 3421"/>
              <a:gd name="T47" fmla="*/ 2147483647 h 1233"/>
              <a:gd name="T48" fmla="*/ 2147483647 w 3421"/>
              <a:gd name="T49" fmla="*/ 2147483647 h 1233"/>
              <a:gd name="T50" fmla="*/ 2147483647 w 3421"/>
              <a:gd name="T51" fmla="*/ 2147483647 h 1233"/>
              <a:gd name="T52" fmla="*/ 2147483647 w 3421"/>
              <a:gd name="T53" fmla="*/ 2147483647 h 1233"/>
              <a:gd name="T54" fmla="*/ 2147483647 w 3421"/>
              <a:gd name="T55" fmla="*/ 2147483647 h 1233"/>
              <a:gd name="T56" fmla="*/ 2147483647 w 3421"/>
              <a:gd name="T57" fmla="*/ 2147483647 h 1233"/>
              <a:gd name="T58" fmla="*/ 2147483647 w 3421"/>
              <a:gd name="T59" fmla="*/ 2147483647 h 1233"/>
              <a:gd name="T60" fmla="*/ 2147483647 w 3421"/>
              <a:gd name="T61" fmla="*/ 2147483647 h 1233"/>
              <a:gd name="T62" fmla="*/ 2147483647 w 3421"/>
              <a:gd name="T63" fmla="*/ 2147483647 h 1233"/>
              <a:gd name="T64" fmla="*/ 2147483647 w 3421"/>
              <a:gd name="T65" fmla="*/ 2147483647 h 1233"/>
              <a:gd name="T66" fmla="*/ 2147483647 w 3421"/>
              <a:gd name="T67" fmla="*/ 2147483647 h 1233"/>
              <a:gd name="T68" fmla="*/ 2147483647 w 3421"/>
              <a:gd name="T69" fmla="*/ 2147483647 h 1233"/>
              <a:gd name="T70" fmla="*/ 2147483647 w 3421"/>
              <a:gd name="T71" fmla="*/ 2147483647 h 1233"/>
              <a:gd name="T72" fmla="*/ 2147483647 w 3421"/>
              <a:gd name="T73" fmla="*/ 2147483647 h 1233"/>
              <a:gd name="T74" fmla="*/ 2147483647 w 3421"/>
              <a:gd name="T75" fmla="*/ 2147483647 h 1233"/>
              <a:gd name="T76" fmla="*/ 2147483647 w 3421"/>
              <a:gd name="T77" fmla="*/ 2147483647 h 1233"/>
              <a:gd name="T78" fmla="*/ 2147483647 w 3421"/>
              <a:gd name="T79" fmla="*/ 2147483647 h 1233"/>
              <a:gd name="T80" fmla="*/ 2147483647 w 3421"/>
              <a:gd name="T81" fmla="*/ 2147483647 h 1233"/>
              <a:gd name="T82" fmla="*/ 2147483647 w 3421"/>
              <a:gd name="T83" fmla="*/ 2147483647 h 1233"/>
              <a:gd name="T84" fmla="*/ 2147483647 w 3421"/>
              <a:gd name="T85" fmla="*/ 2147483647 h 1233"/>
              <a:gd name="T86" fmla="*/ 2147483647 w 3421"/>
              <a:gd name="T87" fmla="*/ 2147483647 h 1233"/>
              <a:gd name="T88" fmla="*/ 2147483647 w 3421"/>
              <a:gd name="T89" fmla="*/ 2147483647 h 1233"/>
              <a:gd name="T90" fmla="*/ 2147483647 w 3421"/>
              <a:gd name="T91" fmla="*/ 2147483647 h 1233"/>
              <a:gd name="T92" fmla="*/ 2147483647 w 3421"/>
              <a:gd name="T93" fmla="*/ 2147483647 h 1233"/>
              <a:gd name="T94" fmla="*/ 2147483647 w 3421"/>
              <a:gd name="T95" fmla="*/ 2147483647 h 1233"/>
              <a:gd name="T96" fmla="*/ 2147483647 w 3421"/>
              <a:gd name="T97" fmla="*/ 2147483647 h 1233"/>
              <a:gd name="T98" fmla="*/ 2147483647 w 3421"/>
              <a:gd name="T99" fmla="*/ 2147483647 h 1233"/>
              <a:gd name="T100" fmla="*/ 2147483647 w 3421"/>
              <a:gd name="T101" fmla="*/ 2147483647 h 1233"/>
              <a:gd name="T102" fmla="*/ 2147483647 w 3421"/>
              <a:gd name="T103" fmla="*/ 2147483647 h 1233"/>
              <a:gd name="T104" fmla="*/ 2147483647 w 3421"/>
              <a:gd name="T105" fmla="*/ 2147483647 h 1233"/>
              <a:gd name="T106" fmla="*/ 2147483647 w 3421"/>
              <a:gd name="T107" fmla="*/ 2147483647 h 1233"/>
              <a:gd name="T108" fmla="*/ 0 w 3421"/>
              <a:gd name="T109" fmla="*/ 2147483647 h 1233"/>
              <a:gd name="T110" fmla="*/ 2147483647 w 3421"/>
              <a:gd name="T111" fmla="*/ 2147483647 h 1233"/>
              <a:gd name="T112" fmla="*/ 2147483647 w 3421"/>
              <a:gd name="T113" fmla="*/ 2147483647 h 1233"/>
              <a:gd name="T114" fmla="*/ 2147483647 w 3421"/>
              <a:gd name="T115" fmla="*/ 2147483647 h 1233"/>
              <a:gd name="T116" fmla="*/ 2147483647 w 3421"/>
              <a:gd name="T117" fmla="*/ 2147483647 h 1233"/>
              <a:gd name="T118" fmla="*/ 2147483647 w 3421"/>
              <a:gd name="T119" fmla="*/ 2147483647 h 1233"/>
              <a:gd name="T120" fmla="*/ 2147483647 w 3421"/>
              <a:gd name="T121" fmla="*/ 2147483647 h 1233"/>
              <a:gd name="T122" fmla="*/ 2147483647 w 3421"/>
              <a:gd name="T123" fmla="*/ 2147483647 h 12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421"/>
              <a:gd name="T187" fmla="*/ 0 h 1233"/>
              <a:gd name="T188" fmla="*/ 3421 w 3421"/>
              <a:gd name="T189" fmla="*/ 1233 h 12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421" h="1233">
                <a:moveTo>
                  <a:pt x="2807" y="705"/>
                </a:moveTo>
                <a:lnTo>
                  <a:pt x="2845" y="708"/>
                </a:lnTo>
                <a:lnTo>
                  <a:pt x="2883" y="717"/>
                </a:lnTo>
                <a:lnTo>
                  <a:pt x="2918" y="729"/>
                </a:lnTo>
                <a:lnTo>
                  <a:pt x="2950" y="748"/>
                </a:lnTo>
                <a:lnTo>
                  <a:pt x="2979" y="770"/>
                </a:lnTo>
                <a:lnTo>
                  <a:pt x="3006" y="796"/>
                </a:lnTo>
                <a:lnTo>
                  <a:pt x="3028" y="825"/>
                </a:lnTo>
                <a:lnTo>
                  <a:pt x="3045" y="858"/>
                </a:lnTo>
                <a:lnTo>
                  <a:pt x="3059" y="893"/>
                </a:lnTo>
                <a:lnTo>
                  <a:pt x="3067" y="930"/>
                </a:lnTo>
                <a:lnTo>
                  <a:pt x="3071" y="969"/>
                </a:lnTo>
                <a:lnTo>
                  <a:pt x="3067" y="1008"/>
                </a:lnTo>
                <a:lnTo>
                  <a:pt x="3059" y="1044"/>
                </a:lnTo>
                <a:lnTo>
                  <a:pt x="3045" y="1080"/>
                </a:lnTo>
                <a:lnTo>
                  <a:pt x="3028" y="1113"/>
                </a:lnTo>
                <a:lnTo>
                  <a:pt x="3006" y="1142"/>
                </a:lnTo>
                <a:lnTo>
                  <a:pt x="2979" y="1168"/>
                </a:lnTo>
                <a:lnTo>
                  <a:pt x="2950" y="1190"/>
                </a:lnTo>
                <a:lnTo>
                  <a:pt x="2918" y="1208"/>
                </a:lnTo>
                <a:lnTo>
                  <a:pt x="2883" y="1222"/>
                </a:lnTo>
                <a:lnTo>
                  <a:pt x="2845" y="1230"/>
                </a:lnTo>
                <a:lnTo>
                  <a:pt x="2807" y="1233"/>
                </a:lnTo>
                <a:lnTo>
                  <a:pt x="2768" y="1230"/>
                </a:lnTo>
                <a:lnTo>
                  <a:pt x="2730" y="1222"/>
                </a:lnTo>
                <a:lnTo>
                  <a:pt x="2696" y="1208"/>
                </a:lnTo>
                <a:lnTo>
                  <a:pt x="2663" y="1190"/>
                </a:lnTo>
                <a:lnTo>
                  <a:pt x="2634" y="1168"/>
                </a:lnTo>
                <a:lnTo>
                  <a:pt x="2608" y="1142"/>
                </a:lnTo>
                <a:lnTo>
                  <a:pt x="2586" y="1113"/>
                </a:lnTo>
                <a:lnTo>
                  <a:pt x="2567" y="1080"/>
                </a:lnTo>
                <a:lnTo>
                  <a:pt x="2554" y="1044"/>
                </a:lnTo>
                <a:lnTo>
                  <a:pt x="2546" y="1008"/>
                </a:lnTo>
                <a:lnTo>
                  <a:pt x="2543" y="969"/>
                </a:lnTo>
                <a:lnTo>
                  <a:pt x="2546" y="930"/>
                </a:lnTo>
                <a:lnTo>
                  <a:pt x="2554" y="893"/>
                </a:lnTo>
                <a:lnTo>
                  <a:pt x="2567" y="858"/>
                </a:lnTo>
                <a:lnTo>
                  <a:pt x="2586" y="825"/>
                </a:lnTo>
                <a:lnTo>
                  <a:pt x="2608" y="796"/>
                </a:lnTo>
                <a:lnTo>
                  <a:pt x="2634" y="770"/>
                </a:lnTo>
                <a:lnTo>
                  <a:pt x="2663" y="748"/>
                </a:lnTo>
                <a:lnTo>
                  <a:pt x="2696" y="729"/>
                </a:lnTo>
                <a:lnTo>
                  <a:pt x="2730" y="717"/>
                </a:lnTo>
                <a:lnTo>
                  <a:pt x="2768" y="708"/>
                </a:lnTo>
                <a:lnTo>
                  <a:pt x="2807" y="705"/>
                </a:lnTo>
                <a:close/>
                <a:moveTo>
                  <a:pt x="760" y="705"/>
                </a:moveTo>
                <a:lnTo>
                  <a:pt x="799" y="708"/>
                </a:lnTo>
                <a:lnTo>
                  <a:pt x="837" y="717"/>
                </a:lnTo>
                <a:lnTo>
                  <a:pt x="871" y="729"/>
                </a:lnTo>
                <a:lnTo>
                  <a:pt x="904" y="748"/>
                </a:lnTo>
                <a:lnTo>
                  <a:pt x="933" y="770"/>
                </a:lnTo>
                <a:lnTo>
                  <a:pt x="959" y="796"/>
                </a:lnTo>
                <a:lnTo>
                  <a:pt x="981" y="825"/>
                </a:lnTo>
                <a:lnTo>
                  <a:pt x="999" y="858"/>
                </a:lnTo>
                <a:lnTo>
                  <a:pt x="1013" y="893"/>
                </a:lnTo>
                <a:lnTo>
                  <a:pt x="1021" y="930"/>
                </a:lnTo>
                <a:lnTo>
                  <a:pt x="1024" y="969"/>
                </a:lnTo>
                <a:lnTo>
                  <a:pt x="1021" y="1008"/>
                </a:lnTo>
                <a:lnTo>
                  <a:pt x="1013" y="1044"/>
                </a:lnTo>
                <a:lnTo>
                  <a:pt x="999" y="1080"/>
                </a:lnTo>
                <a:lnTo>
                  <a:pt x="981" y="1113"/>
                </a:lnTo>
                <a:lnTo>
                  <a:pt x="959" y="1142"/>
                </a:lnTo>
                <a:lnTo>
                  <a:pt x="933" y="1168"/>
                </a:lnTo>
                <a:lnTo>
                  <a:pt x="904" y="1190"/>
                </a:lnTo>
                <a:lnTo>
                  <a:pt x="871" y="1208"/>
                </a:lnTo>
                <a:lnTo>
                  <a:pt x="837" y="1222"/>
                </a:lnTo>
                <a:lnTo>
                  <a:pt x="799" y="1230"/>
                </a:lnTo>
                <a:lnTo>
                  <a:pt x="760" y="1233"/>
                </a:lnTo>
                <a:lnTo>
                  <a:pt x="722" y="1230"/>
                </a:lnTo>
                <a:lnTo>
                  <a:pt x="684" y="1222"/>
                </a:lnTo>
                <a:lnTo>
                  <a:pt x="649" y="1208"/>
                </a:lnTo>
                <a:lnTo>
                  <a:pt x="617" y="1190"/>
                </a:lnTo>
                <a:lnTo>
                  <a:pt x="588" y="1168"/>
                </a:lnTo>
                <a:lnTo>
                  <a:pt x="561" y="1142"/>
                </a:lnTo>
                <a:lnTo>
                  <a:pt x="539" y="1113"/>
                </a:lnTo>
                <a:lnTo>
                  <a:pt x="520" y="1080"/>
                </a:lnTo>
                <a:lnTo>
                  <a:pt x="508" y="1044"/>
                </a:lnTo>
                <a:lnTo>
                  <a:pt x="500" y="1008"/>
                </a:lnTo>
                <a:lnTo>
                  <a:pt x="496" y="969"/>
                </a:lnTo>
                <a:lnTo>
                  <a:pt x="500" y="930"/>
                </a:lnTo>
                <a:lnTo>
                  <a:pt x="508" y="893"/>
                </a:lnTo>
                <a:lnTo>
                  <a:pt x="520" y="858"/>
                </a:lnTo>
                <a:lnTo>
                  <a:pt x="539" y="825"/>
                </a:lnTo>
                <a:lnTo>
                  <a:pt x="561" y="796"/>
                </a:lnTo>
                <a:lnTo>
                  <a:pt x="588" y="770"/>
                </a:lnTo>
                <a:lnTo>
                  <a:pt x="617" y="748"/>
                </a:lnTo>
                <a:lnTo>
                  <a:pt x="649" y="729"/>
                </a:lnTo>
                <a:lnTo>
                  <a:pt x="684" y="717"/>
                </a:lnTo>
                <a:lnTo>
                  <a:pt x="722" y="708"/>
                </a:lnTo>
                <a:lnTo>
                  <a:pt x="760" y="705"/>
                </a:lnTo>
                <a:close/>
                <a:moveTo>
                  <a:pt x="1396" y="149"/>
                </a:moveTo>
                <a:lnTo>
                  <a:pt x="1360" y="151"/>
                </a:lnTo>
                <a:lnTo>
                  <a:pt x="1328" y="152"/>
                </a:lnTo>
                <a:lnTo>
                  <a:pt x="1298" y="153"/>
                </a:lnTo>
                <a:lnTo>
                  <a:pt x="1269" y="155"/>
                </a:lnTo>
                <a:lnTo>
                  <a:pt x="1241" y="157"/>
                </a:lnTo>
                <a:lnTo>
                  <a:pt x="1215" y="160"/>
                </a:lnTo>
                <a:lnTo>
                  <a:pt x="1188" y="165"/>
                </a:lnTo>
                <a:lnTo>
                  <a:pt x="1160" y="172"/>
                </a:lnTo>
                <a:lnTo>
                  <a:pt x="1132" y="180"/>
                </a:lnTo>
                <a:lnTo>
                  <a:pt x="1102" y="191"/>
                </a:lnTo>
                <a:lnTo>
                  <a:pt x="1069" y="203"/>
                </a:lnTo>
                <a:lnTo>
                  <a:pt x="1034" y="219"/>
                </a:lnTo>
                <a:lnTo>
                  <a:pt x="995" y="238"/>
                </a:lnTo>
                <a:lnTo>
                  <a:pt x="952" y="261"/>
                </a:lnTo>
                <a:lnTo>
                  <a:pt x="932" y="272"/>
                </a:lnTo>
                <a:lnTo>
                  <a:pt x="914" y="286"/>
                </a:lnTo>
                <a:lnTo>
                  <a:pt x="898" y="300"/>
                </a:lnTo>
                <a:lnTo>
                  <a:pt x="885" y="315"/>
                </a:lnTo>
                <a:lnTo>
                  <a:pt x="874" y="330"/>
                </a:lnTo>
                <a:lnTo>
                  <a:pt x="867" y="346"/>
                </a:lnTo>
                <a:lnTo>
                  <a:pt x="865" y="362"/>
                </a:lnTo>
                <a:lnTo>
                  <a:pt x="866" y="377"/>
                </a:lnTo>
                <a:lnTo>
                  <a:pt x="871" y="393"/>
                </a:lnTo>
                <a:lnTo>
                  <a:pt x="882" y="407"/>
                </a:lnTo>
                <a:lnTo>
                  <a:pt x="898" y="421"/>
                </a:lnTo>
                <a:lnTo>
                  <a:pt x="918" y="434"/>
                </a:lnTo>
                <a:lnTo>
                  <a:pt x="1396" y="418"/>
                </a:lnTo>
                <a:lnTo>
                  <a:pt x="1409" y="415"/>
                </a:lnTo>
                <a:lnTo>
                  <a:pt x="1420" y="407"/>
                </a:lnTo>
                <a:lnTo>
                  <a:pt x="1427" y="397"/>
                </a:lnTo>
                <a:lnTo>
                  <a:pt x="1431" y="383"/>
                </a:lnTo>
                <a:lnTo>
                  <a:pt x="1431" y="184"/>
                </a:lnTo>
                <a:lnTo>
                  <a:pt x="1427" y="171"/>
                </a:lnTo>
                <a:lnTo>
                  <a:pt x="1420" y="159"/>
                </a:lnTo>
                <a:lnTo>
                  <a:pt x="1409" y="152"/>
                </a:lnTo>
                <a:lnTo>
                  <a:pt x="1396" y="149"/>
                </a:lnTo>
                <a:close/>
                <a:moveTo>
                  <a:pt x="1534" y="0"/>
                </a:moveTo>
                <a:lnTo>
                  <a:pt x="1609" y="2"/>
                </a:lnTo>
                <a:lnTo>
                  <a:pt x="1684" y="8"/>
                </a:lnTo>
                <a:lnTo>
                  <a:pt x="1759" y="17"/>
                </a:lnTo>
                <a:lnTo>
                  <a:pt x="1836" y="27"/>
                </a:lnTo>
                <a:lnTo>
                  <a:pt x="1911" y="40"/>
                </a:lnTo>
                <a:lnTo>
                  <a:pt x="1989" y="55"/>
                </a:lnTo>
                <a:lnTo>
                  <a:pt x="2065" y="72"/>
                </a:lnTo>
                <a:lnTo>
                  <a:pt x="2080" y="98"/>
                </a:lnTo>
                <a:lnTo>
                  <a:pt x="2095" y="122"/>
                </a:lnTo>
                <a:lnTo>
                  <a:pt x="2108" y="147"/>
                </a:lnTo>
                <a:lnTo>
                  <a:pt x="2122" y="171"/>
                </a:lnTo>
                <a:lnTo>
                  <a:pt x="2135" y="194"/>
                </a:lnTo>
                <a:lnTo>
                  <a:pt x="2151" y="218"/>
                </a:lnTo>
                <a:lnTo>
                  <a:pt x="2167" y="243"/>
                </a:lnTo>
                <a:lnTo>
                  <a:pt x="2185" y="270"/>
                </a:lnTo>
                <a:lnTo>
                  <a:pt x="2206" y="298"/>
                </a:lnTo>
                <a:lnTo>
                  <a:pt x="2229" y="331"/>
                </a:lnTo>
                <a:lnTo>
                  <a:pt x="2255" y="366"/>
                </a:lnTo>
                <a:lnTo>
                  <a:pt x="2344" y="365"/>
                </a:lnTo>
                <a:lnTo>
                  <a:pt x="2429" y="367"/>
                </a:lnTo>
                <a:lnTo>
                  <a:pt x="2510" y="370"/>
                </a:lnTo>
                <a:lnTo>
                  <a:pt x="2588" y="375"/>
                </a:lnTo>
                <a:lnTo>
                  <a:pt x="2662" y="382"/>
                </a:lnTo>
                <a:lnTo>
                  <a:pt x="2731" y="392"/>
                </a:lnTo>
                <a:lnTo>
                  <a:pt x="2798" y="404"/>
                </a:lnTo>
                <a:lnTo>
                  <a:pt x="2860" y="419"/>
                </a:lnTo>
                <a:lnTo>
                  <a:pt x="2919" y="437"/>
                </a:lnTo>
                <a:lnTo>
                  <a:pt x="2973" y="457"/>
                </a:lnTo>
                <a:lnTo>
                  <a:pt x="3023" y="481"/>
                </a:lnTo>
                <a:lnTo>
                  <a:pt x="3070" y="506"/>
                </a:lnTo>
                <a:lnTo>
                  <a:pt x="3112" y="535"/>
                </a:lnTo>
                <a:lnTo>
                  <a:pt x="3150" y="568"/>
                </a:lnTo>
                <a:lnTo>
                  <a:pt x="3185" y="603"/>
                </a:lnTo>
                <a:lnTo>
                  <a:pt x="3215" y="642"/>
                </a:lnTo>
                <a:lnTo>
                  <a:pt x="3241" y="684"/>
                </a:lnTo>
                <a:lnTo>
                  <a:pt x="3263" y="730"/>
                </a:lnTo>
                <a:lnTo>
                  <a:pt x="3281" y="779"/>
                </a:lnTo>
                <a:lnTo>
                  <a:pt x="3295" y="832"/>
                </a:lnTo>
                <a:lnTo>
                  <a:pt x="3380" y="833"/>
                </a:lnTo>
                <a:lnTo>
                  <a:pt x="3377" y="816"/>
                </a:lnTo>
                <a:lnTo>
                  <a:pt x="3376" y="799"/>
                </a:lnTo>
                <a:lnTo>
                  <a:pt x="3375" y="784"/>
                </a:lnTo>
                <a:lnTo>
                  <a:pt x="3374" y="770"/>
                </a:lnTo>
                <a:lnTo>
                  <a:pt x="3375" y="759"/>
                </a:lnTo>
                <a:lnTo>
                  <a:pt x="3377" y="752"/>
                </a:lnTo>
                <a:lnTo>
                  <a:pt x="3384" y="747"/>
                </a:lnTo>
                <a:lnTo>
                  <a:pt x="3391" y="746"/>
                </a:lnTo>
                <a:lnTo>
                  <a:pt x="3399" y="747"/>
                </a:lnTo>
                <a:lnTo>
                  <a:pt x="3407" y="750"/>
                </a:lnTo>
                <a:lnTo>
                  <a:pt x="3411" y="754"/>
                </a:lnTo>
                <a:lnTo>
                  <a:pt x="3413" y="761"/>
                </a:lnTo>
                <a:lnTo>
                  <a:pt x="3413" y="775"/>
                </a:lnTo>
                <a:lnTo>
                  <a:pt x="3414" y="794"/>
                </a:lnTo>
                <a:lnTo>
                  <a:pt x="3416" y="814"/>
                </a:lnTo>
                <a:lnTo>
                  <a:pt x="3418" y="835"/>
                </a:lnTo>
                <a:lnTo>
                  <a:pt x="3420" y="856"/>
                </a:lnTo>
                <a:lnTo>
                  <a:pt x="3421" y="876"/>
                </a:lnTo>
                <a:lnTo>
                  <a:pt x="3420" y="893"/>
                </a:lnTo>
                <a:lnTo>
                  <a:pt x="3416" y="906"/>
                </a:lnTo>
                <a:lnTo>
                  <a:pt x="3407" y="911"/>
                </a:lnTo>
                <a:lnTo>
                  <a:pt x="3396" y="915"/>
                </a:lnTo>
                <a:lnTo>
                  <a:pt x="3388" y="915"/>
                </a:lnTo>
                <a:lnTo>
                  <a:pt x="3377" y="911"/>
                </a:lnTo>
                <a:lnTo>
                  <a:pt x="3367" y="904"/>
                </a:lnTo>
                <a:lnTo>
                  <a:pt x="3241" y="903"/>
                </a:lnTo>
                <a:lnTo>
                  <a:pt x="3220" y="902"/>
                </a:lnTo>
                <a:lnTo>
                  <a:pt x="3202" y="896"/>
                </a:lnTo>
                <a:lnTo>
                  <a:pt x="3184" y="885"/>
                </a:lnTo>
                <a:lnTo>
                  <a:pt x="3166" y="871"/>
                </a:lnTo>
                <a:lnTo>
                  <a:pt x="3149" y="853"/>
                </a:lnTo>
                <a:lnTo>
                  <a:pt x="3132" y="833"/>
                </a:lnTo>
                <a:lnTo>
                  <a:pt x="3116" y="810"/>
                </a:lnTo>
                <a:lnTo>
                  <a:pt x="3098" y="787"/>
                </a:lnTo>
                <a:lnTo>
                  <a:pt x="3080" y="762"/>
                </a:lnTo>
                <a:lnTo>
                  <a:pt x="3060" y="737"/>
                </a:lnTo>
                <a:lnTo>
                  <a:pt x="3039" y="714"/>
                </a:lnTo>
                <a:lnTo>
                  <a:pt x="3021" y="698"/>
                </a:lnTo>
                <a:lnTo>
                  <a:pt x="2999" y="682"/>
                </a:lnTo>
                <a:lnTo>
                  <a:pt x="2976" y="669"/>
                </a:lnTo>
                <a:lnTo>
                  <a:pt x="2950" y="659"/>
                </a:lnTo>
                <a:lnTo>
                  <a:pt x="2922" y="651"/>
                </a:lnTo>
                <a:lnTo>
                  <a:pt x="2892" y="644"/>
                </a:lnTo>
                <a:lnTo>
                  <a:pt x="2860" y="640"/>
                </a:lnTo>
                <a:lnTo>
                  <a:pt x="2828" y="640"/>
                </a:lnTo>
                <a:lnTo>
                  <a:pt x="2794" y="642"/>
                </a:lnTo>
                <a:lnTo>
                  <a:pt x="2760" y="647"/>
                </a:lnTo>
                <a:lnTo>
                  <a:pt x="2725" y="656"/>
                </a:lnTo>
                <a:lnTo>
                  <a:pt x="2689" y="667"/>
                </a:lnTo>
                <a:lnTo>
                  <a:pt x="2655" y="683"/>
                </a:lnTo>
                <a:lnTo>
                  <a:pt x="2619" y="702"/>
                </a:lnTo>
                <a:lnTo>
                  <a:pt x="2586" y="725"/>
                </a:lnTo>
                <a:lnTo>
                  <a:pt x="2552" y="752"/>
                </a:lnTo>
                <a:lnTo>
                  <a:pt x="2520" y="784"/>
                </a:lnTo>
                <a:lnTo>
                  <a:pt x="2488" y="819"/>
                </a:lnTo>
                <a:lnTo>
                  <a:pt x="2459" y="860"/>
                </a:lnTo>
                <a:lnTo>
                  <a:pt x="2432" y="905"/>
                </a:lnTo>
                <a:lnTo>
                  <a:pt x="2407" y="954"/>
                </a:lnTo>
                <a:lnTo>
                  <a:pt x="2384" y="1010"/>
                </a:lnTo>
                <a:lnTo>
                  <a:pt x="1108" y="1016"/>
                </a:lnTo>
                <a:lnTo>
                  <a:pt x="1095" y="966"/>
                </a:lnTo>
                <a:lnTo>
                  <a:pt x="1081" y="920"/>
                </a:lnTo>
                <a:lnTo>
                  <a:pt x="1062" y="878"/>
                </a:lnTo>
                <a:lnTo>
                  <a:pt x="1041" y="840"/>
                </a:lnTo>
                <a:lnTo>
                  <a:pt x="1018" y="808"/>
                </a:lnTo>
                <a:lnTo>
                  <a:pt x="993" y="778"/>
                </a:lnTo>
                <a:lnTo>
                  <a:pt x="967" y="752"/>
                </a:lnTo>
                <a:lnTo>
                  <a:pt x="938" y="731"/>
                </a:lnTo>
                <a:lnTo>
                  <a:pt x="908" y="713"/>
                </a:lnTo>
                <a:lnTo>
                  <a:pt x="878" y="699"/>
                </a:lnTo>
                <a:lnTo>
                  <a:pt x="847" y="687"/>
                </a:lnTo>
                <a:lnTo>
                  <a:pt x="816" y="679"/>
                </a:lnTo>
                <a:lnTo>
                  <a:pt x="784" y="674"/>
                </a:lnTo>
                <a:lnTo>
                  <a:pt x="753" y="671"/>
                </a:lnTo>
                <a:lnTo>
                  <a:pt x="723" y="673"/>
                </a:lnTo>
                <a:lnTo>
                  <a:pt x="692" y="676"/>
                </a:lnTo>
                <a:lnTo>
                  <a:pt x="664" y="682"/>
                </a:lnTo>
                <a:lnTo>
                  <a:pt x="637" y="690"/>
                </a:lnTo>
                <a:lnTo>
                  <a:pt x="612" y="701"/>
                </a:lnTo>
                <a:lnTo>
                  <a:pt x="588" y="713"/>
                </a:lnTo>
                <a:lnTo>
                  <a:pt x="567" y="727"/>
                </a:lnTo>
                <a:lnTo>
                  <a:pt x="548" y="744"/>
                </a:lnTo>
                <a:lnTo>
                  <a:pt x="532" y="762"/>
                </a:lnTo>
                <a:lnTo>
                  <a:pt x="519" y="781"/>
                </a:lnTo>
                <a:lnTo>
                  <a:pt x="502" y="813"/>
                </a:lnTo>
                <a:lnTo>
                  <a:pt x="483" y="843"/>
                </a:lnTo>
                <a:lnTo>
                  <a:pt x="461" y="874"/>
                </a:lnTo>
                <a:lnTo>
                  <a:pt x="438" y="901"/>
                </a:lnTo>
                <a:lnTo>
                  <a:pt x="411" y="928"/>
                </a:lnTo>
                <a:lnTo>
                  <a:pt x="381" y="952"/>
                </a:lnTo>
                <a:lnTo>
                  <a:pt x="348" y="974"/>
                </a:lnTo>
                <a:lnTo>
                  <a:pt x="311" y="994"/>
                </a:lnTo>
                <a:lnTo>
                  <a:pt x="284" y="995"/>
                </a:lnTo>
                <a:lnTo>
                  <a:pt x="263" y="995"/>
                </a:lnTo>
                <a:lnTo>
                  <a:pt x="246" y="995"/>
                </a:lnTo>
                <a:lnTo>
                  <a:pt x="230" y="995"/>
                </a:lnTo>
                <a:lnTo>
                  <a:pt x="216" y="995"/>
                </a:lnTo>
                <a:lnTo>
                  <a:pt x="198" y="994"/>
                </a:lnTo>
                <a:lnTo>
                  <a:pt x="177" y="993"/>
                </a:lnTo>
                <a:lnTo>
                  <a:pt x="149" y="993"/>
                </a:lnTo>
                <a:lnTo>
                  <a:pt x="147" y="964"/>
                </a:lnTo>
                <a:lnTo>
                  <a:pt x="119" y="959"/>
                </a:lnTo>
                <a:lnTo>
                  <a:pt x="91" y="956"/>
                </a:lnTo>
                <a:lnTo>
                  <a:pt x="61" y="956"/>
                </a:lnTo>
                <a:lnTo>
                  <a:pt x="31" y="958"/>
                </a:lnTo>
                <a:lnTo>
                  <a:pt x="3" y="959"/>
                </a:lnTo>
                <a:lnTo>
                  <a:pt x="1" y="913"/>
                </a:lnTo>
                <a:lnTo>
                  <a:pt x="0" y="876"/>
                </a:lnTo>
                <a:lnTo>
                  <a:pt x="1" y="842"/>
                </a:lnTo>
                <a:lnTo>
                  <a:pt x="3" y="816"/>
                </a:lnTo>
                <a:lnTo>
                  <a:pt x="6" y="794"/>
                </a:lnTo>
                <a:lnTo>
                  <a:pt x="10" y="776"/>
                </a:lnTo>
                <a:lnTo>
                  <a:pt x="16" y="765"/>
                </a:lnTo>
                <a:lnTo>
                  <a:pt x="21" y="756"/>
                </a:lnTo>
                <a:lnTo>
                  <a:pt x="26" y="753"/>
                </a:lnTo>
                <a:lnTo>
                  <a:pt x="32" y="753"/>
                </a:lnTo>
                <a:lnTo>
                  <a:pt x="39" y="757"/>
                </a:lnTo>
                <a:lnTo>
                  <a:pt x="44" y="765"/>
                </a:lnTo>
                <a:lnTo>
                  <a:pt x="49" y="775"/>
                </a:lnTo>
                <a:lnTo>
                  <a:pt x="53" y="788"/>
                </a:lnTo>
                <a:lnTo>
                  <a:pt x="58" y="803"/>
                </a:lnTo>
                <a:lnTo>
                  <a:pt x="60" y="822"/>
                </a:lnTo>
                <a:lnTo>
                  <a:pt x="61" y="842"/>
                </a:lnTo>
                <a:lnTo>
                  <a:pt x="61" y="864"/>
                </a:lnTo>
                <a:lnTo>
                  <a:pt x="59" y="887"/>
                </a:lnTo>
                <a:lnTo>
                  <a:pt x="156" y="888"/>
                </a:lnTo>
                <a:lnTo>
                  <a:pt x="211" y="793"/>
                </a:lnTo>
                <a:lnTo>
                  <a:pt x="266" y="704"/>
                </a:lnTo>
                <a:lnTo>
                  <a:pt x="323" y="620"/>
                </a:lnTo>
                <a:lnTo>
                  <a:pt x="381" y="544"/>
                </a:lnTo>
                <a:lnTo>
                  <a:pt x="441" y="472"/>
                </a:lnTo>
                <a:lnTo>
                  <a:pt x="502" y="407"/>
                </a:lnTo>
                <a:lnTo>
                  <a:pt x="563" y="348"/>
                </a:lnTo>
                <a:lnTo>
                  <a:pt x="627" y="293"/>
                </a:lnTo>
                <a:lnTo>
                  <a:pt x="691" y="244"/>
                </a:lnTo>
                <a:lnTo>
                  <a:pt x="757" y="200"/>
                </a:lnTo>
                <a:lnTo>
                  <a:pt x="823" y="161"/>
                </a:lnTo>
                <a:lnTo>
                  <a:pt x="891" y="127"/>
                </a:lnTo>
                <a:lnTo>
                  <a:pt x="959" y="97"/>
                </a:lnTo>
                <a:lnTo>
                  <a:pt x="1028" y="71"/>
                </a:lnTo>
                <a:lnTo>
                  <a:pt x="1099" y="50"/>
                </a:lnTo>
                <a:lnTo>
                  <a:pt x="1170" y="32"/>
                </a:lnTo>
                <a:lnTo>
                  <a:pt x="1241" y="19"/>
                </a:lnTo>
                <a:lnTo>
                  <a:pt x="1313" y="9"/>
                </a:lnTo>
                <a:lnTo>
                  <a:pt x="1387" y="3"/>
                </a:lnTo>
                <a:lnTo>
                  <a:pt x="1460" y="0"/>
                </a:lnTo>
                <a:lnTo>
                  <a:pt x="1534" y="0"/>
                </a:lnTo>
                <a:close/>
              </a:path>
            </a:pathLst>
          </a:custGeom>
          <a:solidFill>
            <a:schemeClr val="accent1">
              <a:lumMod val="75000"/>
            </a:schemeClr>
          </a:solidFill>
          <a:ln w="9525">
            <a:noFill/>
            <a:round/>
            <a:headEnd/>
            <a:tailEnd/>
          </a:ln>
        </p:spPr>
        <p:txBody>
          <a:bodyPr wrap="none" anchor="ctr"/>
          <a:lstStyle/>
          <a:p>
            <a:endParaRPr lang="en-GB" dirty="0"/>
          </a:p>
        </p:txBody>
      </p:sp>
      <p:sp>
        <p:nvSpPr>
          <p:cNvPr id="47" name="Freeform 17"/>
          <p:cNvSpPr>
            <a:spLocks noChangeArrowheads="1"/>
          </p:cNvSpPr>
          <p:nvPr/>
        </p:nvSpPr>
        <p:spPr bwMode="auto">
          <a:xfrm>
            <a:off x="7834981" y="2700993"/>
            <a:ext cx="1476593" cy="532352"/>
          </a:xfrm>
          <a:custGeom>
            <a:avLst/>
            <a:gdLst>
              <a:gd name="T0" fmla="*/ 2147483647 w 3421"/>
              <a:gd name="T1" fmla="*/ 2147483647 h 1233"/>
              <a:gd name="T2" fmla="*/ 2147483647 w 3421"/>
              <a:gd name="T3" fmla="*/ 2147483647 h 1233"/>
              <a:gd name="T4" fmla="*/ 2147483647 w 3421"/>
              <a:gd name="T5" fmla="*/ 2147483647 h 1233"/>
              <a:gd name="T6" fmla="*/ 2147483647 w 3421"/>
              <a:gd name="T7" fmla="*/ 2147483647 h 1233"/>
              <a:gd name="T8" fmla="*/ 2147483647 w 3421"/>
              <a:gd name="T9" fmla="*/ 2147483647 h 1233"/>
              <a:gd name="T10" fmla="*/ 2147483647 w 3421"/>
              <a:gd name="T11" fmla="*/ 2147483647 h 1233"/>
              <a:gd name="T12" fmla="*/ 2147483647 w 3421"/>
              <a:gd name="T13" fmla="*/ 2147483647 h 1233"/>
              <a:gd name="T14" fmla="*/ 2147483647 w 3421"/>
              <a:gd name="T15" fmla="*/ 2147483647 h 1233"/>
              <a:gd name="T16" fmla="*/ 2147483647 w 3421"/>
              <a:gd name="T17" fmla="*/ 2147483647 h 1233"/>
              <a:gd name="T18" fmla="*/ 2147483647 w 3421"/>
              <a:gd name="T19" fmla="*/ 2147483647 h 1233"/>
              <a:gd name="T20" fmla="*/ 2147483647 w 3421"/>
              <a:gd name="T21" fmla="*/ 2147483647 h 1233"/>
              <a:gd name="T22" fmla="*/ 2147483647 w 3421"/>
              <a:gd name="T23" fmla="*/ 2147483647 h 1233"/>
              <a:gd name="T24" fmla="*/ 2147483647 w 3421"/>
              <a:gd name="T25" fmla="*/ 2147483647 h 1233"/>
              <a:gd name="T26" fmla="*/ 2147483647 w 3421"/>
              <a:gd name="T27" fmla="*/ 2147483647 h 1233"/>
              <a:gd name="T28" fmla="*/ 2147483647 w 3421"/>
              <a:gd name="T29" fmla="*/ 2147483647 h 1233"/>
              <a:gd name="T30" fmla="*/ 2147483647 w 3421"/>
              <a:gd name="T31" fmla="*/ 2147483647 h 1233"/>
              <a:gd name="T32" fmla="*/ 2147483647 w 3421"/>
              <a:gd name="T33" fmla="*/ 2147483647 h 1233"/>
              <a:gd name="T34" fmla="*/ 2147483647 w 3421"/>
              <a:gd name="T35" fmla="*/ 2147483647 h 1233"/>
              <a:gd name="T36" fmla="*/ 2147483647 w 3421"/>
              <a:gd name="T37" fmla="*/ 2147483647 h 1233"/>
              <a:gd name="T38" fmla="*/ 2147483647 w 3421"/>
              <a:gd name="T39" fmla="*/ 2147483647 h 1233"/>
              <a:gd name="T40" fmla="*/ 2147483647 w 3421"/>
              <a:gd name="T41" fmla="*/ 2147483647 h 1233"/>
              <a:gd name="T42" fmla="*/ 2147483647 w 3421"/>
              <a:gd name="T43" fmla="*/ 2147483647 h 1233"/>
              <a:gd name="T44" fmla="*/ 2147483647 w 3421"/>
              <a:gd name="T45" fmla="*/ 2147483647 h 1233"/>
              <a:gd name="T46" fmla="*/ 2147483647 w 3421"/>
              <a:gd name="T47" fmla="*/ 2147483647 h 1233"/>
              <a:gd name="T48" fmla="*/ 2147483647 w 3421"/>
              <a:gd name="T49" fmla="*/ 2147483647 h 1233"/>
              <a:gd name="T50" fmla="*/ 2147483647 w 3421"/>
              <a:gd name="T51" fmla="*/ 2147483647 h 1233"/>
              <a:gd name="T52" fmla="*/ 2147483647 w 3421"/>
              <a:gd name="T53" fmla="*/ 2147483647 h 1233"/>
              <a:gd name="T54" fmla="*/ 2147483647 w 3421"/>
              <a:gd name="T55" fmla="*/ 2147483647 h 1233"/>
              <a:gd name="T56" fmla="*/ 2147483647 w 3421"/>
              <a:gd name="T57" fmla="*/ 2147483647 h 1233"/>
              <a:gd name="T58" fmla="*/ 2147483647 w 3421"/>
              <a:gd name="T59" fmla="*/ 2147483647 h 1233"/>
              <a:gd name="T60" fmla="*/ 2147483647 w 3421"/>
              <a:gd name="T61" fmla="*/ 2147483647 h 1233"/>
              <a:gd name="T62" fmla="*/ 2147483647 w 3421"/>
              <a:gd name="T63" fmla="*/ 2147483647 h 1233"/>
              <a:gd name="T64" fmla="*/ 2147483647 w 3421"/>
              <a:gd name="T65" fmla="*/ 2147483647 h 1233"/>
              <a:gd name="T66" fmla="*/ 2147483647 w 3421"/>
              <a:gd name="T67" fmla="*/ 2147483647 h 1233"/>
              <a:gd name="T68" fmla="*/ 2147483647 w 3421"/>
              <a:gd name="T69" fmla="*/ 2147483647 h 1233"/>
              <a:gd name="T70" fmla="*/ 2147483647 w 3421"/>
              <a:gd name="T71" fmla="*/ 2147483647 h 1233"/>
              <a:gd name="T72" fmla="*/ 2147483647 w 3421"/>
              <a:gd name="T73" fmla="*/ 2147483647 h 1233"/>
              <a:gd name="T74" fmla="*/ 2147483647 w 3421"/>
              <a:gd name="T75" fmla="*/ 2147483647 h 1233"/>
              <a:gd name="T76" fmla="*/ 2147483647 w 3421"/>
              <a:gd name="T77" fmla="*/ 2147483647 h 1233"/>
              <a:gd name="T78" fmla="*/ 2147483647 w 3421"/>
              <a:gd name="T79" fmla="*/ 2147483647 h 1233"/>
              <a:gd name="T80" fmla="*/ 2147483647 w 3421"/>
              <a:gd name="T81" fmla="*/ 2147483647 h 1233"/>
              <a:gd name="T82" fmla="*/ 2147483647 w 3421"/>
              <a:gd name="T83" fmla="*/ 2147483647 h 1233"/>
              <a:gd name="T84" fmla="*/ 2147483647 w 3421"/>
              <a:gd name="T85" fmla="*/ 2147483647 h 1233"/>
              <a:gd name="T86" fmla="*/ 2147483647 w 3421"/>
              <a:gd name="T87" fmla="*/ 2147483647 h 1233"/>
              <a:gd name="T88" fmla="*/ 2147483647 w 3421"/>
              <a:gd name="T89" fmla="*/ 2147483647 h 1233"/>
              <a:gd name="T90" fmla="*/ 2147483647 w 3421"/>
              <a:gd name="T91" fmla="*/ 2147483647 h 1233"/>
              <a:gd name="T92" fmla="*/ 2147483647 w 3421"/>
              <a:gd name="T93" fmla="*/ 2147483647 h 1233"/>
              <a:gd name="T94" fmla="*/ 2147483647 w 3421"/>
              <a:gd name="T95" fmla="*/ 2147483647 h 1233"/>
              <a:gd name="T96" fmla="*/ 2147483647 w 3421"/>
              <a:gd name="T97" fmla="*/ 2147483647 h 1233"/>
              <a:gd name="T98" fmla="*/ 2147483647 w 3421"/>
              <a:gd name="T99" fmla="*/ 2147483647 h 1233"/>
              <a:gd name="T100" fmla="*/ 2147483647 w 3421"/>
              <a:gd name="T101" fmla="*/ 2147483647 h 1233"/>
              <a:gd name="T102" fmla="*/ 2147483647 w 3421"/>
              <a:gd name="T103" fmla="*/ 2147483647 h 1233"/>
              <a:gd name="T104" fmla="*/ 2147483647 w 3421"/>
              <a:gd name="T105" fmla="*/ 2147483647 h 1233"/>
              <a:gd name="T106" fmla="*/ 2147483647 w 3421"/>
              <a:gd name="T107" fmla="*/ 2147483647 h 1233"/>
              <a:gd name="T108" fmla="*/ 0 w 3421"/>
              <a:gd name="T109" fmla="*/ 2147483647 h 1233"/>
              <a:gd name="T110" fmla="*/ 2147483647 w 3421"/>
              <a:gd name="T111" fmla="*/ 2147483647 h 1233"/>
              <a:gd name="T112" fmla="*/ 2147483647 w 3421"/>
              <a:gd name="T113" fmla="*/ 2147483647 h 1233"/>
              <a:gd name="T114" fmla="*/ 2147483647 w 3421"/>
              <a:gd name="T115" fmla="*/ 2147483647 h 1233"/>
              <a:gd name="T116" fmla="*/ 2147483647 w 3421"/>
              <a:gd name="T117" fmla="*/ 2147483647 h 1233"/>
              <a:gd name="T118" fmla="*/ 2147483647 w 3421"/>
              <a:gd name="T119" fmla="*/ 2147483647 h 1233"/>
              <a:gd name="T120" fmla="*/ 2147483647 w 3421"/>
              <a:gd name="T121" fmla="*/ 2147483647 h 1233"/>
              <a:gd name="T122" fmla="*/ 2147483647 w 3421"/>
              <a:gd name="T123" fmla="*/ 2147483647 h 12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421"/>
              <a:gd name="T187" fmla="*/ 0 h 1233"/>
              <a:gd name="T188" fmla="*/ 3421 w 3421"/>
              <a:gd name="T189" fmla="*/ 1233 h 12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421" h="1233">
                <a:moveTo>
                  <a:pt x="2807" y="705"/>
                </a:moveTo>
                <a:lnTo>
                  <a:pt x="2845" y="708"/>
                </a:lnTo>
                <a:lnTo>
                  <a:pt x="2883" y="717"/>
                </a:lnTo>
                <a:lnTo>
                  <a:pt x="2918" y="729"/>
                </a:lnTo>
                <a:lnTo>
                  <a:pt x="2950" y="748"/>
                </a:lnTo>
                <a:lnTo>
                  <a:pt x="2979" y="770"/>
                </a:lnTo>
                <a:lnTo>
                  <a:pt x="3006" y="796"/>
                </a:lnTo>
                <a:lnTo>
                  <a:pt x="3028" y="825"/>
                </a:lnTo>
                <a:lnTo>
                  <a:pt x="3045" y="858"/>
                </a:lnTo>
                <a:lnTo>
                  <a:pt x="3059" y="893"/>
                </a:lnTo>
                <a:lnTo>
                  <a:pt x="3067" y="930"/>
                </a:lnTo>
                <a:lnTo>
                  <a:pt x="3071" y="969"/>
                </a:lnTo>
                <a:lnTo>
                  <a:pt x="3067" y="1008"/>
                </a:lnTo>
                <a:lnTo>
                  <a:pt x="3059" y="1044"/>
                </a:lnTo>
                <a:lnTo>
                  <a:pt x="3045" y="1080"/>
                </a:lnTo>
                <a:lnTo>
                  <a:pt x="3028" y="1113"/>
                </a:lnTo>
                <a:lnTo>
                  <a:pt x="3006" y="1142"/>
                </a:lnTo>
                <a:lnTo>
                  <a:pt x="2979" y="1168"/>
                </a:lnTo>
                <a:lnTo>
                  <a:pt x="2950" y="1190"/>
                </a:lnTo>
                <a:lnTo>
                  <a:pt x="2918" y="1208"/>
                </a:lnTo>
                <a:lnTo>
                  <a:pt x="2883" y="1222"/>
                </a:lnTo>
                <a:lnTo>
                  <a:pt x="2845" y="1230"/>
                </a:lnTo>
                <a:lnTo>
                  <a:pt x="2807" y="1233"/>
                </a:lnTo>
                <a:lnTo>
                  <a:pt x="2768" y="1230"/>
                </a:lnTo>
                <a:lnTo>
                  <a:pt x="2730" y="1222"/>
                </a:lnTo>
                <a:lnTo>
                  <a:pt x="2696" y="1208"/>
                </a:lnTo>
                <a:lnTo>
                  <a:pt x="2663" y="1190"/>
                </a:lnTo>
                <a:lnTo>
                  <a:pt x="2634" y="1168"/>
                </a:lnTo>
                <a:lnTo>
                  <a:pt x="2608" y="1142"/>
                </a:lnTo>
                <a:lnTo>
                  <a:pt x="2586" y="1113"/>
                </a:lnTo>
                <a:lnTo>
                  <a:pt x="2567" y="1080"/>
                </a:lnTo>
                <a:lnTo>
                  <a:pt x="2554" y="1044"/>
                </a:lnTo>
                <a:lnTo>
                  <a:pt x="2546" y="1008"/>
                </a:lnTo>
                <a:lnTo>
                  <a:pt x="2543" y="969"/>
                </a:lnTo>
                <a:lnTo>
                  <a:pt x="2546" y="930"/>
                </a:lnTo>
                <a:lnTo>
                  <a:pt x="2554" y="893"/>
                </a:lnTo>
                <a:lnTo>
                  <a:pt x="2567" y="858"/>
                </a:lnTo>
                <a:lnTo>
                  <a:pt x="2586" y="825"/>
                </a:lnTo>
                <a:lnTo>
                  <a:pt x="2608" y="796"/>
                </a:lnTo>
                <a:lnTo>
                  <a:pt x="2634" y="770"/>
                </a:lnTo>
                <a:lnTo>
                  <a:pt x="2663" y="748"/>
                </a:lnTo>
                <a:lnTo>
                  <a:pt x="2696" y="729"/>
                </a:lnTo>
                <a:lnTo>
                  <a:pt x="2730" y="717"/>
                </a:lnTo>
                <a:lnTo>
                  <a:pt x="2768" y="708"/>
                </a:lnTo>
                <a:lnTo>
                  <a:pt x="2807" y="705"/>
                </a:lnTo>
                <a:close/>
                <a:moveTo>
                  <a:pt x="760" y="705"/>
                </a:moveTo>
                <a:lnTo>
                  <a:pt x="799" y="708"/>
                </a:lnTo>
                <a:lnTo>
                  <a:pt x="837" y="717"/>
                </a:lnTo>
                <a:lnTo>
                  <a:pt x="871" y="729"/>
                </a:lnTo>
                <a:lnTo>
                  <a:pt x="904" y="748"/>
                </a:lnTo>
                <a:lnTo>
                  <a:pt x="933" y="770"/>
                </a:lnTo>
                <a:lnTo>
                  <a:pt x="959" y="796"/>
                </a:lnTo>
                <a:lnTo>
                  <a:pt x="981" y="825"/>
                </a:lnTo>
                <a:lnTo>
                  <a:pt x="999" y="858"/>
                </a:lnTo>
                <a:lnTo>
                  <a:pt x="1013" y="893"/>
                </a:lnTo>
                <a:lnTo>
                  <a:pt x="1021" y="930"/>
                </a:lnTo>
                <a:lnTo>
                  <a:pt x="1024" y="969"/>
                </a:lnTo>
                <a:lnTo>
                  <a:pt x="1021" y="1008"/>
                </a:lnTo>
                <a:lnTo>
                  <a:pt x="1013" y="1044"/>
                </a:lnTo>
                <a:lnTo>
                  <a:pt x="999" y="1080"/>
                </a:lnTo>
                <a:lnTo>
                  <a:pt x="981" y="1113"/>
                </a:lnTo>
                <a:lnTo>
                  <a:pt x="959" y="1142"/>
                </a:lnTo>
                <a:lnTo>
                  <a:pt x="933" y="1168"/>
                </a:lnTo>
                <a:lnTo>
                  <a:pt x="904" y="1190"/>
                </a:lnTo>
                <a:lnTo>
                  <a:pt x="871" y="1208"/>
                </a:lnTo>
                <a:lnTo>
                  <a:pt x="837" y="1222"/>
                </a:lnTo>
                <a:lnTo>
                  <a:pt x="799" y="1230"/>
                </a:lnTo>
                <a:lnTo>
                  <a:pt x="760" y="1233"/>
                </a:lnTo>
                <a:lnTo>
                  <a:pt x="722" y="1230"/>
                </a:lnTo>
                <a:lnTo>
                  <a:pt x="684" y="1222"/>
                </a:lnTo>
                <a:lnTo>
                  <a:pt x="649" y="1208"/>
                </a:lnTo>
                <a:lnTo>
                  <a:pt x="617" y="1190"/>
                </a:lnTo>
                <a:lnTo>
                  <a:pt x="588" y="1168"/>
                </a:lnTo>
                <a:lnTo>
                  <a:pt x="561" y="1142"/>
                </a:lnTo>
                <a:lnTo>
                  <a:pt x="539" y="1113"/>
                </a:lnTo>
                <a:lnTo>
                  <a:pt x="520" y="1080"/>
                </a:lnTo>
                <a:lnTo>
                  <a:pt x="508" y="1044"/>
                </a:lnTo>
                <a:lnTo>
                  <a:pt x="500" y="1008"/>
                </a:lnTo>
                <a:lnTo>
                  <a:pt x="496" y="969"/>
                </a:lnTo>
                <a:lnTo>
                  <a:pt x="500" y="930"/>
                </a:lnTo>
                <a:lnTo>
                  <a:pt x="508" y="893"/>
                </a:lnTo>
                <a:lnTo>
                  <a:pt x="520" y="858"/>
                </a:lnTo>
                <a:lnTo>
                  <a:pt x="539" y="825"/>
                </a:lnTo>
                <a:lnTo>
                  <a:pt x="561" y="796"/>
                </a:lnTo>
                <a:lnTo>
                  <a:pt x="588" y="770"/>
                </a:lnTo>
                <a:lnTo>
                  <a:pt x="617" y="748"/>
                </a:lnTo>
                <a:lnTo>
                  <a:pt x="649" y="729"/>
                </a:lnTo>
                <a:lnTo>
                  <a:pt x="684" y="717"/>
                </a:lnTo>
                <a:lnTo>
                  <a:pt x="722" y="708"/>
                </a:lnTo>
                <a:lnTo>
                  <a:pt x="760" y="705"/>
                </a:lnTo>
                <a:close/>
                <a:moveTo>
                  <a:pt x="1396" y="149"/>
                </a:moveTo>
                <a:lnTo>
                  <a:pt x="1360" y="151"/>
                </a:lnTo>
                <a:lnTo>
                  <a:pt x="1328" y="152"/>
                </a:lnTo>
                <a:lnTo>
                  <a:pt x="1298" y="153"/>
                </a:lnTo>
                <a:lnTo>
                  <a:pt x="1269" y="155"/>
                </a:lnTo>
                <a:lnTo>
                  <a:pt x="1241" y="157"/>
                </a:lnTo>
                <a:lnTo>
                  <a:pt x="1215" y="160"/>
                </a:lnTo>
                <a:lnTo>
                  <a:pt x="1188" y="165"/>
                </a:lnTo>
                <a:lnTo>
                  <a:pt x="1160" y="172"/>
                </a:lnTo>
                <a:lnTo>
                  <a:pt x="1132" y="180"/>
                </a:lnTo>
                <a:lnTo>
                  <a:pt x="1102" y="191"/>
                </a:lnTo>
                <a:lnTo>
                  <a:pt x="1069" y="203"/>
                </a:lnTo>
                <a:lnTo>
                  <a:pt x="1034" y="219"/>
                </a:lnTo>
                <a:lnTo>
                  <a:pt x="995" y="238"/>
                </a:lnTo>
                <a:lnTo>
                  <a:pt x="952" y="261"/>
                </a:lnTo>
                <a:lnTo>
                  <a:pt x="932" y="272"/>
                </a:lnTo>
                <a:lnTo>
                  <a:pt x="914" y="286"/>
                </a:lnTo>
                <a:lnTo>
                  <a:pt x="898" y="300"/>
                </a:lnTo>
                <a:lnTo>
                  <a:pt x="885" y="315"/>
                </a:lnTo>
                <a:lnTo>
                  <a:pt x="874" y="330"/>
                </a:lnTo>
                <a:lnTo>
                  <a:pt x="867" y="346"/>
                </a:lnTo>
                <a:lnTo>
                  <a:pt x="865" y="362"/>
                </a:lnTo>
                <a:lnTo>
                  <a:pt x="866" y="377"/>
                </a:lnTo>
                <a:lnTo>
                  <a:pt x="871" y="393"/>
                </a:lnTo>
                <a:lnTo>
                  <a:pt x="882" y="407"/>
                </a:lnTo>
                <a:lnTo>
                  <a:pt x="898" y="421"/>
                </a:lnTo>
                <a:lnTo>
                  <a:pt x="918" y="434"/>
                </a:lnTo>
                <a:lnTo>
                  <a:pt x="1396" y="418"/>
                </a:lnTo>
                <a:lnTo>
                  <a:pt x="1409" y="415"/>
                </a:lnTo>
                <a:lnTo>
                  <a:pt x="1420" y="407"/>
                </a:lnTo>
                <a:lnTo>
                  <a:pt x="1427" y="397"/>
                </a:lnTo>
                <a:lnTo>
                  <a:pt x="1431" y="383"/>
                </a:lnTo>
                <a:lnTo>
                  <a:pt x="1431" y="184"/>
                </a:lnTo>
                <a:lnTo>
                  <a:pt x="1427" y="171"/>
                </a:lnTo>
                <a:lnTo>
                  <a:pt x="1420" y="159"/>
                </a:lnTo>
                <a:lnTo>
                  <a:pt x="1409" y="152"/>
                </a:lnTo>
                <a:lnTo>
                  <a:pt x="1396" y="149"/>
                </a:lnTo>
                <a:close/>
                <a:moveTo>
                  <a:pt x="1534" y="0"/>
                </a:moveTo>
                <a:lnTo>
                  <a:pt x="1609" y="2"/>
                </a:lnTo>
                <a:lnTo>
                  <a:pt x="1684" y="8"/>
                </a:lnTo>
                <a:lnTo>
                  <a:pt x="1759" y="17"/>
                </a:lnTo>
                <a:lnTo>
                  <a:pt x="1836" y="27"/>
                </a:lnTo>
                <a:lnTo>
                  <a:pt x="1911" y="40"/>
                </a:lnTo>
                <a:lnTo>
                  <a:pt x="1989" y="55"/>
                </a:lnTo>
                <a:lnTo>
                  <a:pt x="2065" y="72"/>
                </a:lnTo>
                <a:lnTo>
                  <a:pt x="2080" y="98"/>
                </a:lnTo>
                <a:lnTo>
                  <a:pt x="2095" y="122"/>
                </a:lnTo>
                <a:lnTo>
                  <a:pt x="2108" y="147"/>
                </a:lnTo>
                <a:lnTo>
                  <a:pt x="2122" y="171"/>
                </a:lnTo>
                <a:lnTo>
                  <a:pt x="2135" y="194"/>
                </a:lnTo>
                <a:lnTo>
                  <a:pt x="2151" y="218"/>
                </a:lnTo>
                <a:lnTo>
                  <a:pt x="2167" y="243"/>
                </a:lnTo>
                <a:lnTo>
                  <a:pt x="2185" y="270"/>
                </a:lnTo>
                <a:lnTo>
                  <a:pt x="2206" y="298"/>
                </a:lnTo>
                <a:lnTo>
                  <a:pt x="2229" y="331"/>
                </a:lnTo>
                <a:lnTo>
                  <a:pt x="2255" y="366"/>
                </a:lnTo>
                <a:lnTo>
                  <a:pt x="2344" y="365"/>
                </a:lnTo>
                <a:lnTo>
                  <a:pt x="2429" y="367"/>
                </a:lnTo>
                <a:lnTo>
                  <a:pt x="2510" y="370"/>
                </a:lnTo>
                <a:lnTo>
                  <a:pt x="2588" y="375"/>
                </a:lnTo>
                <a:lnTo>
                  <a:pt x="2662" y="382"/>
                </a:lnTo>
                <a:lnTo>
                  <a:pt x="2731" y="392"/>
                </a:lnTo>
                <a:lnTo>
                  <a:pt x="2798" y="404"/>
                </a:lnTo>
                <a:lnTo>
                  <a:pt x="2860" y="419"/>
                </a:lnTo>
                <a:lnTo>
                  <a:pt x="2919" y="437"/>
                </a:lnTo>
                <a:lnTo>
                  <a:pt x="2973" y="457"/>
                </a:lnTo>
                <a:lnTo>
                  <a:pt x="3023" y="481"/>
                </a:lnTo>
                <a:lnTo>
                  <a:pt x="3070" y="506"/>
                </a:lnTo>
                <a:lnTo>
                  <a:pt x="3112" y="535"/>
                </a:lnTo>
                <a:lnTo>
                  <a:pt x="3150" y="568"/>
                </a:lnTo>
                <a:lnTo>
                  <a:pt x="3185" y="603"/>
                </a:lnTo>
                <a:lnTo>
                  <a:pt x="3215" y="642"/>
                </a:lnTo>
                <a:lnTo>
                  <a:pt x="3241" y="684"/>
                </a:lnTo>
                <a:lnTo>
                  <a:pt x="3263" y="730"/>
                </a:lnTo>
                <a:lnTo>
                  <a:pt x="3281" y="779"/>
                </a:lnTo>
                <a:lnTo>
                  <a:pt x="3295" y="832"/>
                </a:lnTo>
                <a:lnTo>
                  <a:pt x="3380" y="833"/>
                </a:lnTo>
                <a:lnTo>
                  <a:pt x="3377" y="816"/>
                </a:lnTo>
                <a:lnTo>
                  <a:pt x="3376" y="799"/>
                </a:lnTo>
                <a:lnTo>
                  <a:pt x="3375" y="784"/>
                </a:lnTo>
                <a:lnTo>
                  <a:pt x="3374" y="770"/>
                </a:lnTo>
                <a:lnTo>
                  <a:pt x="3375" y="759"/>
                </a:lnTo>
                <a:lnTo>
                  <a:pt x="3377" y="752"/>
                </a:lnTo>
                <a:lnTo>
                  <a:pt x="3384" y="747"/>
                </a:lnTo>
                <a:lnTo>
                  <a:pt x="3391" y="746"/>
                </a:lnTo>
                <a:lnTo>
                  <a:pt x="3399" y="747"/>
                </a:lnTo>
                <a:lnTo>
                  <a:pt x="3407" y="750"/>
                </a:lnTo>
                <a:lnTo>
                  <a:pt x="3411" y="754"/>
                </a:lnTo>
                <a:lnTo>
                  <a:pt x="3413" y="761"/>
                </a:lnTo>
                <a:lnTo>
                  <a:pt x="3413" y="775"/>
                </a:lnTo>
                <a:lnTo>
                  <a:pt x="3414" y="794"/>
                </a:lnTo>
                <a:lnTo>
                  <a:pt x="3416" y="814"/>
                </a:lnTo>
                <a:lnTo>
                  <a:pt x="3418" y="835"/>
                </a:lnTo>
                <a:lnTo>
                  <a:pt x="3420" y="856"/>
                </a:lnTo>
                <a:lnTo>
                  <a:pt x="3421" y="876"/>
                </a:lnTo>
                <a:lnTo>
                  <a:pt x="3420" y="893"/>
                </a:lnTo>
                <a:lnTo>
                  <a:pt x="3416" y="906"/>
                </a:lnTo>
                <a:lnTo>
                  <a:pt x="3407" y="911"/>
                </a:lnTo>
                <a:lnTo>
                  <a:pt x="3396" y="915"/>
                </a:lnTo>
                <a:lnTo>
                  <a:pt x="3388" y="915"/>
                </a:lnTo>
                <a:lnTo>
                  <a:pt x="3377" y="911"/>
                </a:lnTo>
                <a:lnTo>
                  <a:pt x="3367" y="904"/>
                </a:lnTo>
                <a:lnTo>
                  <a:pt x="3241" y="903"/>
                </a:lnTo>
                <a:lnTo>
                  <a:pt x="3220" y="902"/>
                </a:lnTo>
                <a:lnTo>
                  <a:pt x="3202" y="896"/>
                </a:lnTo>
                <a:lnTo>
                  <a:pt x="3184" y="885"/>
                </a:lnTo>
                <a:lnTo>
                  <a:pt x="3166" y="871"/>
                </a:lnTo>
                <a:lnTo>
                  <a:pt x="3149" y="853"/>
                </a:lnTo>
                <a:lnTo>
                  <a:pt x="3132" y="833"/>
                </a:lnTo>
                <a:lnTo>
                  <a:pt x="3116" y="810"/>
                </a:lnTo>
                <a:lnTo>
                  <a:pt x="3098" y="787"/>
                </a:lnTo>
                <a:lnTo>
                  <a:pt x="3080" y="762"/>
                </a:lnTo>
                <a:lnTo>
                  <a:pt x="3060" y="737"/>
                </a:lnTo>
                <a:lnTo>
                  <a:pt x="3039" y="714"/>
                </a:lnTo>
                <a:lnTo>
                  <a:pt x="3021" y="698"/>
                </a:lnTo>
                <a:lnTo>
                  <a:pt x="2999" y="682"/>
                </a:lnTo>
                <a:lnTo>
                  <a:pt x="2976" y="669"/>
                </a:lnTo>
                <a:lnTo>
                  <a:pt x="2950" y="659"/>
                </a:lnTo>
                <a:lnTo>
                  <a:pt x="2922" y="651"/>
                </a:lnTo>
                <a:lnTo>
                  <a:pt x="2892" y="644"/>
                </a:lnTo>
                <a:lnTo>
                  <a:pt x="2860" y="640"/>
                </a:lnTo>
                <a:lnTo>
                  <a:pt x="2828" y="640"/>
                </a:lnTo>
                <a:lnTo>
                  <a:pt x="2794" y="642"/>
                </a:lnTo>
                <a:lnTo>
                  <a:pt x="2760" y="647"/>
                </a:lnTo>
                <a:lnTo>
                  <a:pt x="2725" y="656"/>
                </a:lnTo>
                <a:lnTo>
                  <a:pt x="2689" y="667"/>
                </a:lnTo>
                <a:lnTo>
                  <a:pt x="2655" y="683"/>
                </a:lnTo>
                <a:lnTo>
                  <a:pt x="2619" y="702"/>
                </a:lnTo>
                <a:lnTo>
                  <a:pt x="2586" y="725"/>
                </a:lnTo>
                <a:lnTo>
                  <a:pt x="2552" y="752"/>
                </a:lnTo>
                <a:lnTo>
                  <a:pt x="2520" y="784"/>
                </a:lnTo>
                <a:lnTo>
                  <a:pt x="2488" y="819"/>
                </a:lnTo>
                <a:lnTo>
                  <a:pt x="2459" y="860"/>
                </a:lnTo>
                <a:lnTo>
                  <a:pt x="2432" y="905"/>
                </a:lnTo>
                <a:lnTo>
                  <a:pt x="2407" y="954"/>
                </a:lnTo>
                <a:lnTo>
                  <a:pt x="2384" y="1010"/>
                </a:lnTo>
                <a:lnTo>
                  <a:pt x="1108" y="1016"/>
                </a:lnTo>
                <a:lnTo>
                  <a:pt x="1095" y="966"/>
                </a:lnTo>
                <a:lnTo>
                  <a:pt x="1081" y="920"/>
                </a:lnTo>
                <a:lnTo>
                  <a:pt x="1062" y="878"/>
                </a:lnTo>
                <a:lnTo>
                  <a:pt x="1041" y="840"/>
                </a:lnTo>
                <a:lnTo>
                  <a:pt x="1018" y="808"/>
                </a:lnTo>
                <a:lnTo>
                  <a:pt x="993" y="778"/>
                </a:lnTo>
                <a:lnTo>
                  <a:pt x="967" y="752"/>
                </a:lnTo>
                <a:lnTo>
                  <a:pt x="938" y="731"/>
                </a:lnTo>
                <a:lnTo>
                  <a:pt x="908" y="713"/>
                </a:lnTo>
                <a:lnTo>
                  <a:pt x="878" y="699"/>
                </a:lnTo>
                <a:lnTo>
                  <a:pt x="847" y="687"/>
                </a:lnTo>
                <a:lnTo>
                  <a:pt x="816" y="679"/>
                </a:lnTo>
                <a:lnTo>
                  <a:pt x="784" y="674"/>
                </a:lnTo>
                <a:lnTo>
                  <a:pt x="753" y="671"/>
                </a:lnTo>
                <a:lnTo>
                  <a:pt x="723" y="673"/>
                </a:lnTo>
                <a:lnTo>
                  <a:pt x="692" y="676"/>
                </a:lnTo>
                <a:lnTo>
                  <a:pt x="664" y="682"/>
                </a:lnTo>
                <a:lnTo>
                  <a:pt x="637" y="690"/>
                </a:lnTo>
                <a:lnTo>
                  <a:pt x="612" y="701"/>
                </a:lnTo>
                <a:lnTo>
                  <a:pt x="588" y="713"/>
                </a:lnTo>
                <a:lnTo>
                  <a:pt x="567" y="727"/>
                </a:lnTo>
                <a:lnTo>
                  <a:pt x="548" y="744"/>
                </a:lnTo>
                <a:lnTo>
                  <a:pt x="532" y="762"/>
                </a:lnTo>
                <a:lnTo>
                  <a:pt x="519" y="781"/>
                </a:lnTo>
                <a:lnTo>
                  <a:pt x="502" y="813"/>
                </a:lnTo>
                <a:lnTo>
                  <a:pt x="483" y="843"/>
                </a:lnTo>
                <a:lnTo>
                  <a:pt x="461" y="874"/>
                </a:lnTo>
                <a:lnTo>
                  <a:pt x="438" y="901"/>
                </a:lnTo>
                <a:lnTo>
                  <a:pt x="411" y="928"/>
                </a:lnTo>
                <a:lnTo>
                  <a:pt x="381" y="952"/>
                </a:lnTo>
                <a:lnTo>
                  <a:pt x="348" y="974"/>
                </a:lnTo>
                <a:lnTo>
                  <a:pt x="311" y="994"/>
                </a:lnTo>
                <a:lnTo>
                  <a:pt x="284" y="995"/>
                </a:lnTo>
                <a:lnTo>
                  <a:pt x="263" y="995"/>
                </a:lnTo>
                <a:lnTo>
                  <a:pt x="246" y="995"/>
                </a:lnTo>
                <a:lnTo>
                  <a:pt x="230" y="995"/>
                </a:lnTo>
                <a:lnTo>
                  <a:pt x="216" y="995"/>
                </a:lnTo>
                <a:lnTo>
                  <a:pt x="198" y="994"/>
                </a:lnTo>
                <a:lnTo>
                  <a:pt x="177" y="993"/>
                </a:lnTo>
                <a:lnTo>
                  <a:pt x="149" y="993"/>
                </a:lnTo>
                <a:lnTo>
                  <a:pt x="147" y="964"/>
                </a:lnTo>
                <a:lnTo>
                  <a:pt x="119" y="959"/>
                </a:lnTo>
                <a:lnTo>
                  <a:pt x="91" y="956"/>
                </a:lnTo>
                <a:lnTo>
                  <a:pt x="61" y="956"/>
                </a:lnTo>
                <a:lnTo>
                  <a:pt x="31" y="958"/>
                </a:lnTo>
                <a:lnTo>
                  <a:pt x="3" y="959"/>
                </a:lnTo>
                <a:lnTo>
                  <a:pt x="1" y="913"/>
                </a:lnTo>
                <a:lnTo>
                  <a:pt x="0" y="876"/>
                </a:lnTo>
                <a:lnTo>
                  <a:pt x="1" y="842"/>
                </a:lnTo>
                <a:lnTo>
                  <a:pt x="3" y="816"/>
                </a:lnTo>
                <a:lnTo>
                  <a:pt x="6" y="794"/>
                </a:lnTo>
                <a:lnTo>
                  <a:pt x="10" y="776"/>
                </a:lnTo>
                <a:lnTo>
                  <a:pt x="16" y="765"/>
                </a:lnTo>
                <a:lnTo>
                  <a:pt x="21" y="756"/>
                </a:lnTo>
                <a:lnTo>
                  <a:pt x="26" y="753"/>
                </a:lnTo>
                <a:lnTo>
                  <a:pt x="32" y="753"/>
                </a:lnTo>
                <a:lnTo>
                  <a:pt x="39" y="757"/>
                </a:lnTo>
                <a:lnTo>
                  <a:pt x="44" y="765"/>
                </a:lnTo>
                <a:lnTo>
                  <a:pt x="49" y="775"/>
                </a:lnTo>
                <a:lnTo>
                  <a:pt x="53" y="788"/>
                </a:lnTo>
                <a:lnTo>
                  <a:pt x="58" y="803"/>
                </a:lnTo>
                <a:lnTo>
                  <a:pt x="60" y="822"/>
                </a:lnTo>
                <a:lnTo>
                  <a:pt x="61" y="842"/>
                </a:lnTo>
                <a:lnTo>
                  <a:pt x="61" y="864"/>
                </a:lnTo>
                <a:lnTo>
                  <a:pt x="59" y="887"/>
                </a:lnTo>
                <a:lnTo>
                  <a:pt x="156" y="888"/>
                </a:lnTo>
                <a:lnTo>
                  <a:pt x="211" y="793"/>
                </a:lnTo>
                <a:lnTo>
                  <a:pt x="266" y="704"/>
                </a:lnTo>
                <a:lnTo>
                  <a:pt x="323" y="620"/>
                </a:lnTo>
                <a:lnTo>
                  <a:pt x="381" y="544"/>
                </a:lnTo>
                <a:lnTo>
                  <a:pt x="441" y="472"/>
                </a:lnTo>
                <a:lnTo>
                  <a:pt x="502" y="407"/>
                </a:lnTo>
                <a:lnTo>
                  <a:pt x="563" y="348"/>
                </a:lnTo>
                <a:lnTo>
                  <a:pt x="627" y="293"/>
                </a:lnTo>
                <a:lnTo>
                  <a:pt x="691" y="244"/>
                </a:lnTo>
                <a:lnTo>
                  <a:pt x="757" y="200"/>
                </a:lnTo>
                <a:lnTo>
                  <a:pt x="823" y="161"/>
                </a:lnTo>
                <a:lnTo>
                  <a:pt x="891" y="127"/>
                </a:lnTo>
                <a:lnTo>
                  <a:pt x="959" y="97"/>
                </a:lnTo>
                <a:lnTo>
                  <a:pt x="1028" y="71"/>
                </a:lnTo>
                <a:lnTo>
                  <a:pt x="1099" y="50"/>
                </a:lnTo>
                <a:lnTo>
                  <a:pt x="1170" y="32"/>
                </a:lnTo>
                <a:lnTo>
                  <a:pt x="1241" y="19"/>
                </a:lnTo>
                <a:lnTo>
                  <a:pt x="1313" y="9"/>
                </a:lnTo>
                <a:lnTo>
                  <a:pt x="1387" y="3"/>
                </a:lnTo>
                <a:lnTo>
                  <a:pt x="1460" y="0"/>
                </a:lnTo>
                <a:lnTo>
                  <a:pt x="1534" y="0"/>
                </a:lnTo>
                <a:close/>
              </a:path>
            </a:pathLst>
          </a:custGeom>
          <a:solidFill>
            <a:schemeClr val="accent1">
              <a:lumMod val="75000"/>
            </a:schemeClr>
          </a:solidFill>
          <a:ln w="9525">
            <a:noFill/>
            <a:round/>
            <a:headEnd/>
            <a:tailEnd/>
          </a:ln>
        </p:spPr>
        <p:txBody>
          <a:bodyPr wrap="none" anchor="ctr"/>
          <a:lstStyle/>
          <a:p>
            <a:endParaRPr lang="en-GB" dirty="0"/>
          </a:p>
        </p:txBody>
      </p:sp>
      <p:sp>
        <p:nvSpPr>
          <p:cNvPr id="55" name="Rectangle 54"/>
          <p:cNvSpPr/>
          <p:nvPr/>
        </p:nvSpPr>
        <p:spPr>
          <a:xfrm>
            <a:off x="2602992" y="4054836"/>
            <a:ext cx="564204" cy="597600"/>
          </a:xfrm>
          <a:prstGeom prst="rect">
            <a:avLst/>
          </a:prstGeom>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27%</a:t>
            </a:r>
            <a:endParaRPr lang="en-US" sz="1400" dirty="0">
              <a:latin typeface="Arial" pitchFamily="34" charset="0"/>
              <a:cs typeface="Arial" pitchFamily="34" charset="0"/>
            </a:endParaRPr>
          </a:p>
        </p:txBody>
      </p:sp>
      <p:grpSp>
        <p:nvGrpSpPr>
          <p:cNvPr id="7" name="Group 48"/>
          <p:cNvGrpSpPr/>
          <p:nvPr/>
        </p:nvGrpSpPr>
        <p:grpSpPr>
          <a:xfrm>
            <a:off x="567992" y="4055173"/>
            <a:ext cx="1992419" cy="596926"/>
            <a:chOff x="651081" y="1328"/>
            <a:chExt cx="1992419" cy="596926"/>
          </a:xfrm>
        </p:grpSpPr>
        <p:sp>
          <p:nvSpPr>
            <p:cNvPr id="83" name="Pentagon 82"/>
            <p:cNvSpPr/>
            <p:nvPr/>
          </p:nvSpPr>
          <p:spPr>
            <a:xfrm rot="10800000">
              <a:off x="651081" y="1328"/>
              <a:ext cx="1992419" cy="596926"/>
            </a:xfrm>
            <a:prstGeom prst="homePlate">
              <a:avLst/>
            </a:prstGeom>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sp>
        <p:sp>
          <p:nvSpPr>
            <p:cNvPr id="84" name="Pentagon 4"/>
            <p:cNvSpPr/>
            <p:nvPr/>
          </p:nvSpPr>
          <p:spPr>
            <a:xfrm rot="21600000">
              <a:off x="800313" y="1328"/>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lvl="0" algn="ctr" defTabSz="711200">
                <a:lnSpc>
                  <a:spcPct val="90000"/>
                </a:lnSpc>
                <a:spcBef>
                  <a:spcPct val="0"/>
                </a:spcBef>
                <a:spcAft>
                  <a:spcPct val="35000"/>
                </a:spcAft>
              </a:pPr>
              <a:r>
                <a:rPr lang="en-US" sz="1400" kern="1200" dirty="0" smtClean="0">
                  <a:latin typeface="Arial" pitchFamily="34" charset="0"/>
                  <a:cs typeface="Arial" pitchFamily="34" charset="0"/>
                </a:rPr>
                <a:t>Low running cost</a:t>
              </a:r>
              <a:endParaRPr lang="en-US" sz="1400" kern="1200" dirty="0">
                <a:latin typeface="Arial" pitchFamily="34" charset="0"/>
                <a:cs typeface="Arial" pitchFamily="34" charset="0"/>
              </a:endParaRPr>
            </a:p>
          </p:txBody>
        </p:sp>
      </p:grpSp>
      <p:sp>
        <p:nvSpPr>
          <p:cNvPr id="51" name="Oval 50"/>
          <p:cNvSpPr/>
          <p:nvPr/>
        </p:nvSpPr>
        <p:spPr>
          <a:xfrm>
            <a:off x="269529" y="4055173"/>
            <a:ext cx="596926" cy="596926"/>
          </a:xfrm>
          <a:prstGeom prst="ellipse">
            <a:avLst/>
          </a:prstGeom>
          <a:blipFill rotWithShape="0">
            <a:blip r:embed="rId2" cstate="print"/>
            <a:stretch>
              <a:fillRect/>
            </a:stretch>
          </a:blipFill>
        </p:spPr>
        <p:style>
          <a:lnRef idx="2">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sp>
      <p:grpSp>
        <p:nvGrpSpPr>
          <p:cNvPr id="8" name="Group 51"/>
          <p:cNvGrpSpPr/>
          <p:nvPr/>
        </p:nvGrpSpPr>
        <p:grpSpPr>
          <a:xfrm>
            <a:off x="567992" y="4742955"/>
            <a:ext cx="1992419" cy="596926"/>
            <a:chOff x="651081" y="776443"/>
            <a:chExt cx="1992419" cy="596926"/>
          </a:xfrm>
        </p:grpSpPr>
        <p:sp>
          <p:nvSpPr>
            <p:cNvPr id="78" name="Pentagon 77"/>
            <p:cNvSpPr/>
            <p:nvPr/>
          </p:nvSpPr>
          <p:spPr>
            <a:xfrm rot="10800000">
              <a:off x="651081" y="776443"/>
              <a:ext cx="1992419" cy="596926"/>
            </a:xfrm>
            <a:prstGeom prst="homePlate">
              <a:avLst/>
            </a:prstGeom>
          </p:spPr>
          <p:style>
            <a:lnRef idx="2">
              <a:schemeClr val="lt1">
                <a:hueOff val="0"/>
                <a:satOff val="0"/>
                <a:lumOff val="0"/>
                <a:alphaOff val="0"/>
              </a:schemeClr>
            </a:lnRef>
            <a:fillRef idx="1">
              <a:schemeClr val="accent5">
                <a:shade val="80000"/>
                <a:hueOff val="29370"/>
                <a:satOff val="-4692"/>
                <a:lumOff val="21482"/>
                <a:alphaOff val="0"/>
              </a:schemeClr>
            </a:fillRef>
            <a:effectRef idx="0">
              <a:schemeClr val="accent5">
                <a:shade val="80000"/>
                <a:hueOff val="29370"/>
                <a:satOff val="-4692"/>
                <a:lumOff val="21482"/>
                <a:alphaOff val="0"/>
              </a:schemeClr>
            </a:effectRef>
            <a:fontRef idx="minor">
              <a:schemeClr val="lt1"/>
            </a:fontRef>
          </p:style>
        </p:sp>
        <p:sp>
          <p:nvSpPr>
            <p:cNvPr id="82" name="Pentagon 7"/>
            <p:cNvSpPr/>
            <p:nvPr/>
          </p:nvSpPr>
          <p:spPr>
            <a:xfrm rot="21600000">
              <a:off x="800313" y="776443"/>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lvl="0" algn="ctr" defTabSz="711200">
                <a:lnSpc>
                  <a:spcPct val="90000"/>
                </a:lnSpc>
                <a:spcBef>
                  <a:spcPct val="0"/>
                </a:spcBef>
                <a:spcAft>
                  <a:spcPct val="35000"/>
                </a:spcAft>
              </a:pPr>
              <a:r>
                <a:rPr lang="en-US" sz="1400" kern="1200" dirty="0" smtClean="0">
                  <a:latin typeface="Arial" pitchFamily="34" charset="0"/>
                  <a:cs typeface="Arial" pitchFamily="34" charset="0"/>
                </a:rPr>
                <a:t>Low purchase price</a:t>
              </a:r>
              <a:endParaRPr lang="en-US" sz="1400" kern="1200" dirty="0">
                <a:latin typeface="Arial" pitchFamily="34" charset="0"/>
                <a:cs typeface="Arial" pitchFamily="34" charset="0"/>
              </a:endParaRPr>
            </a:p>
          </p:txBody>
        </p:sp>
      </p:grpSp>
      <p:sp>
        <p:nvSpPr>
          <p:cNvPr id="56" name="Rectangle 55"/>
          <p:cNvSpPr/>
          <p:nvPr/>
        </p:nvSpPr>
        <p:spPr>
          <a:xfrm>
            <a:off x="2602992" y="4742618"/>
            <a:ext cx="564204" cy="597600"/>
          </a:xfrm>
          <a:prstGeom prst="rect">
            <a:avLst/>
          </a:prstGeom>
        </p:spPr>
        <p:style>
          <a:lnRef idx="2">
            <a:schemeClr val="lt1">
              <a:hueOff val="0"/>
              <a:satOff val="0"/>
              <a:lumOff val="0"/>
              <a:alphaOff val="0"/>
            </a:schemeClr>
          </a:lnRef>
          <a:fillRef idx="1">
            <a:schemeClr val="accent5">
              <a:shade val="80000"/>
              <a:hueOff val="29370"/>
              <a:satOff val="-4692"/>
              <a:lumOff val="21482"/>
              <a:alphaOff val="0"/>
            </a:schemeClr>
          </a:fillRef>
          <a:effectRef idx="0">
            <a:schemeClr val="accent5">
              <a:shade val="80000"/>
              <a:hueOff val="29370"/>
              <a:satOff val="-4692"/>
              <a:lumOff val="21482"/>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26%</a:t>
            </a:r>
            <a:endParaRPr lang="en-US" sz="1400" dirty="0">
              <a:latin typeface="Arial" pitchFamily="34" charset="0"/>
              <a:cs typeface="Arial" pitchFamily="34" charset="0"/>
            </a:endParaRPr>
          </a:p>
        </p:txBody>
      </p:sp>
      <p:sp>
        <p:nvSpPr>
          <p:cNvPr id="53" name="Oval 52"/>
          <p:cNvSpPr/>
          <p:nvPr/>
        </p:nvSpPr>
        <p:spPr>
          <a:xfrm>
            <a:off x="269529" y="4742955"/>
            <a:ext cx="596926" cy="596926"/>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5">
              <a:tint val="50000"/>
              <a:hueOff val="-2623"/>
              <a:satOff val="-52"/>
              <a:lumOff val="8184"/>
              <a:alphaOff val="0"/>
            </a:schemeClr>
          </a:effectRef>
          <a:fontRef idx="minor">
            <a:schemeClr val="lt1">
              <a:hueOff val="0"/>
              <a:satOff val="0"/>
              <a:lumOff val="0"/>
              <a:alphaOff val="0"/>
            </a:schemeClr>
          </a:fontRef>
        </p:style>
      </p:sp>
      <p:sp>
        <p:nvSpPr>
          <p:cNvPr id="62" name="Rectangle 61"/>
          <p:cNvSpPr/>
          <p:nvPr/>
        </p:nvSpPr>
        <p:spPr>
          <a:xfrm>
            <a:off x="5634121" y="4751119"/>
            <a:ext cx="564204" cy="597600"/>
          </a:xfrm>
          <a:prstGeom prst="rect">
            <a:avLst/>
          </a:prstGeom>
        </p:spPr>
        <p:style>
          <a:lnRef idx="2">
            <a:schemeClr val="lt1">
              <a:hueOff val="0"/>
              <a:satOff val="0"/>
              <a:lumOff val="0"/>
              <a:alphaOff val="0"/>
            </a:schemeClr>
          </a:lnRef>
          <a:fillRef idx="1">
            <a:schemeClr val="accent5">
              <a:shade val="80000"/>
              <a:hueOff val="29370"/>
              <a:satOff val="-4692"/>
              <a:lumOff val="21482"/>
              <a:alphaOff val="0"/>
            </a:schemeClr>
          </a:fillRef>
          <a:effectRef idx="0">
            <a:schemeClr val="accent5">
              <a:shade val="80000"/>
              <a:hueOff val="29370"/>
              <a:satOff val="-4692"/>
              <a:lumOff val="21482"/>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27%</a:t>
            </a:r>
            <a:endParaRPr lang="en-US" sz="1400" dirty="0">
              <a:latin typeface="Arial" pitchFamily="34" charset="0"/>
              <a:cs typeface="Arial" pitchFamily="34" charset="0"/>
            </a:endParaRPr>
          </a:p>
        </p:txBody>
      </p:sp>
      <p:grpSp>
        <p:nvGrpSpPr>
          <p:cNvPr id="9" name="Group 91"/>
          <p:cNvGrpSpPr/>
          <p:nvPr/>
        </p:nvGrpSpPr>
        <p:grpSpPr>
          <a:xfrm>
            <a:off x="3594221" y="4751456"/>
            <a:ext cx="1992419" cy="596926"/>
            <a:chOff x="651081" y="776443"/>
            <a:chExt cx="1992419" cy="596926"/>
          </a:xfrm>
        </p:grpSpPr>
        <p:sp>
          <p:nvSpPr>
            <p:cNvPr id="98" name="Pentagon 97"/>
            <p:cNvSpPr/>
            <p:nvPr/>
          </p:nvSpPr>
          <p:spPr>
            <a:xfrm rot="10800000">
              <a:off x="651081" y="776443"/>
              <a:ext cx="1992419" cy="596926"/>
            </a:xfrm>
            <a:prstGeom prst="homePlate">
              <a:avLst/>
            </a:prstGeom>
          </p:spPr>
          <p:style>
            <a:lnRef idx="2">
              <a:schemeClr val="lt1">
                <a:hueOff val="0"/>
                <a:satOff val="0"/>
                <a:lumOff val="0"/>
                <a:alphaOff val="0"/>
              </a:schemeClr>
            </a:lnRef>
            <a:fillRef idx="1">
              <a:schemeClr val="accent5">
                <a:shade val="80000"/>
                <a:hueOff val="29370"/>
                <a:satOff val="-4692"/>
                <a:lumOff val="21482"/>
                <a:alphaOff val="0"/>
              </a:schemeClr>
            </a:fillRef>
            <a:effectRef idx="0">
              <a:schemeClr val="accent5">
                <a:shade val="80000"/>
                <a:hueOff val="29370"/>
                <a:satOff val="-4692"/>
                <a:lumOff val="21482"/>
                <a:alphaOff val="0"/>
              </a:schemeClr>
            </a:effectRef>
            <a:fontRef idx="minor">
              <a:schemeClr val="lt1"/>
            </a:fontRef>
          </p:style>
        </p:sp>
        <p:sp>
          <p:nvSpPr>
            <p:cNvPr id="99" name="Pentagon 7"/>
            <p:cNvSpPr/>
            <p:nvPr/>
          </p:nvSpPr>
          <p:spPr>
            <a:xfrm rot="21600000">
              <a:off x="800313" y="776443"/>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lvl="0" algn="ctr" defTabSz="711200">
                <a:lnSpc>
                  <a:spcPct val="90000"/>
                </a:lnSpc>
                <a:spcBef>
                  <a:spcPct val="0"/>
                </a:spcBef>
                <a:spcAft>
                  <a:spcPct val="35000"/>
                </a:spcAft>
              </a:pPr>
              <a:r>
                <a:rPr lang="en-US" sz="1400" kern="1200" dirty="0" smtClean="0">
                  <a:latin typeface="Arial" pitchFamily="34" charset="0"/>
                  <a:cs typeface="Arial" pitchFamily="34" charset="0"/>
                </a:rPr>
                <a:t>Styling</a:t>
              </a:r>
              <a:endParaRPr lang="en-US" sz="1400" kern="1200" dirty="0">
                <a:latin typeface="Arial" pitchFamily="34" charset="0"/>
                <a:cs typeface="Arial" pitchFamily="34" charset="0"/>
              </a:endParaRPr>
            </a:p>
          </p:txBody>
        </p:sp>
      </p:grpSp>
      <p:sp>
        <p:nvSpPr>
          <p:cNvPr id="93" name="Oval 92"/>
          <p:cNvSpPr/>
          <p:nvPr/>
        </p:nvSpPr>
        <p:spPr>
          <a:xfrm>
            <a:off x="3299718" y="4751456"/>
            <a:ext cx="596926" cy="596926"/>
          </a:xfrm>
          <a:prstGeom prst="ellipse">
            <a:avLst/>
          </a:prstGeom>
          <a:blipFill rotWithShape="0">
            <a:blip r:embed="rId4" cstate="print"/>
            <a:stretch>
              <a:fillRect/>
            </a:stretch>
          </a:blipFill>
        </p:spPr>
        <p:style>
          <a:lnRef idx="2">
            <a:schemeClr val="lt1">
              <a:hueOff val="0"/>
              <a:satOff val="0"/>
              <a:lumOff val="0"/>
              <a:alphaOff val="0"/>
            </a:schemeClr>
          </a:lnRef>
          <a:fillRef idx="1">
            <a:scrgbClr r="0" g="0" b="0"/>
          </a:fillRef>
          <a:effectRef idx="0">
            <a:schemeClr val="accent5">
              <a:tint val="50000"/>
              <a:hueOff val="-2623"/>
              <a:satOff val="-52"/>
              <a:lumOff val="8184"/>
              <a:alphaOff val="0"/>
            </a:schemeClr>
          </a:effectRef>
          <a:fontRef idx="minor">
            <a:schemeClr val="lt1">
              <a:hueOff val="0"/>
              <a:satOff val="0"/>
              <a:lumOff val="0"/>
              <a:alphaOff val="0"/>
            </a:schemeClr>
          </a:fontRef>
        </p:style>
      </p:sp>
      <p:sp>
        <p:nvSpPr>
          <p:cNvPr id="63" name="Rectangle 62"/>
          <p:cNvSpPr/>
          <p:nvPr/>
        </p:nvSpPr>
        <p:spPr>
          <a:xfrm>
            <a:off x="5634121" y="5447183"/>
            <a:ext cx="564204" cy="597600"/>
          </a:xfrm>
          <a:prstGeom prst="rect">
            <a:avLst/>
          </a:prstGeom>
        </p:spPr>
        <p:style>
          <a:lnRef idx="2">
            <a:schemeClr val="lt1">
              <a:hueOff val="0"/>
              <a:satOff val="0"/>
              <a:lumOff val="0"/>
              <a:alphaOff val="0"/>
            </a:schemeClr>
          </a:lnRef>
          <a:fillRef idx="1">
            <a:schemeClr val="accent5">
              <a:shade val="80000"/>
              <a:hueOff val="58740"/>
              <a:satOff val="-9384"/>
              <a:lumOff val="42964"/>
              <a:alphaOff val="0"/>
            </a:schemeClr>
          </a:fillRef>
          <a:effectRef idx="0">
            <a:schemeClr val="accent5">
              <a:shade val="80000"/>
              <a:hueOff val="58740"/>
              <a:satOff val="-9384"/>
              <a:lumOff val="42964"/>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26%</a:t>
            </a:r>
            <a:endParaRPr lang="en-US" sz="1400" dirty="0">
              <a:latin typeface="Arial" pitchFamily="34" charset="0"/>
              <a:cs typeface="Arial" pitchFamily="34" charset="0"/>
            </a:endParaRPr>
          </a:p>
        </p:txBody>
      </p:sp>
      <p:grpSp>
        <p:nvGrpSpPr>
          <p:cNvPr id="10" name="Group 93"/>
          <p:cNvGrpSpPr/>
          <p:nvPr/>
        </p:nvGrpSpPr>
        <p:grpSpPr>
          <a:xfrm>
            <a:off x="3594221" y="5447520"/>
            <a:ext cx="1992419" cy="596926"/>
            <a:chOff x="651081" y="1551557"/>
            <a:chExt cx="1992419" cy="596926"/>
          </a:xfrm>
        </p:grpSpPr>
        <p:sp>
          <p:nvSpPr>
            <p:cNvPr id="96" name="Pentagon 95"/>
            <p:cNvSpPr/>
            <p:nvPr/>
          </p:nvSpPr>
          <p:spPr>
            <a:xfrm rot="10800000">
              <a:off x="651081" y="1551557"/>
              <a:ext cx="1992419" cy="596926"/>
            </a:xfrm>
            <a:prstGeom prst="homePlate">
              <a:avLst/>
            </a:prstGeom>
          </p:spPr>
          <p:style>
            <a:lnRef idx="2">
              <a:schemeClr val="lt1">
                <a:hueOff val="0"/>
                <a:satOff val="0"/>
                <a:lumOff val="0"/>
                <a:alphaOff val="0"/>
              </a:schemeClr>
            </a:lnRef>
            <a:fillRef idx="1">
              <a:schemeClr val="accent5">
                <a:shade val="80000"/>
                <a:hueOff val="58740"/>
                <a:satOff val="-9384"/>
                <a:lumOff val="42964"/>
                <a:alphaOff val="0"/>
              </a:schemeClr>
            </a:fillRef>
            <a:effectRef idx="0">
              <a:schemeClr val="accent5">
                <a:shade val="80000"/>
                <a:hueOff val="58740"/>
                <a:satOff val="-9384"/>
                <a:lumOff val="42964"/>
                <a:alphaOff val="0"/>
              </a:schemeClr>
            </a:effectRef>
            <a:fontRef idx="minor">
              <a:schemeClr val="lt1"/>
            </a:fontRef>
          </p:style>
        </p:sp>
        <p:sp>
          <p:nvSpPr>
            <p:cNvPr id="97" name="Pentagon 10"/>
            <p:cNvSpPr/>
            <p:nvPr/>
          </p:nvSpPr>
          <p:spPr>
            <a:xfrm rot="21600000">
              <a:off x="800313" y="1551557"/>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algn="ctr" defTabSz="711200">
                <a:lnSpc>
                  <a:spcPct val="90000"/>
                </a:lnSpc>
                <a:spcAft>
                  <a:spcPct val="35000"/>
                </a:spcAft>
              </a:pPr>
              <a:r>
                <a:rPr lang="en-US" sz="1400" dirty="0" smtClean="0">
                  <a:latin typeface="Arial" pitchFamily="34" charset="0"/>
                  <a:cs typeface="Arial" pitchFamily="34" charset="0"/>
                </a:rPr>
                <a:t>Low purchase price</a:t>
              </a:r>
            </a:p>
          </p:txBody>
        </p:sp>
      </p:grpSp>
      <p:sp>
        <p:nvSpPr>
          <p:cNvPr id="95" name="Oval 94"/>
          <p:cNvSpPr/>
          <p:nvPr/>
        </p:nvSpPr>
        <p:spPr>
          <a:xfrm>
            <a:off x="3299718" y="5447520"/>
            <a:ext cx="596926" cy="596926"/>
          </a:xfrm>
          <a:prstGeom prst="ellipse">
            <a:avLst/>
          </a:prstGeom>
          <a:blipFill rotWithShape="0">
            <a:blip r:embed="rId5" cstate="print"/>
            <a:stretch>
              <a:fillRect/>
            </a:stretch>
          </a:blipFill>
        </p:spPr>
        <p:style>
          <a:lnRef idx="2">
            <a:schemeClr val="lt1">
              <a:hueOff val="0"/>
              <a:satOff val="0"/>
              <a:lumOff val="0"/>
              <a:alphaOff val="0"/>
            </a:schemeClr>
          </a:lnRef>
          <a:fillRef idx="1">
            <a:scrgbClr r="0" g="0" b="0"/>
          </a:fillRef>
          <a:effectRef idx="0">
            <a:schemeClr val="accent5">
              <a:tint val="50000"/>
              <a:hueOff val="-5246"/>
              <a:satOff val="-103"/>
              <a:lumOff val="16368"/>
              <a:alphaOff val="0"/>
            </a:schemeClr>
          </a:effectRef>
          <a:fontRef idx="minor">
            <a:schemeClr val="lt1">
              <a:hueOff val="0"/>
              <a:satOff val="0"/>
              <a:lumOff val="0"/>
              <a:alphaOff val="0"/>
            </a:schemeClr>
          </a:fontRef>
        </p:style>
      </p:sp>
      <p:sp>
        <p:nvSpPr>
          <p:cNvPr id="66" name="Rectangle 65"/>
          <p:cNvSpPr/>
          <p:nvPr/>
        </p:nvSpPr>
        <p:spPr>
          <a:xfrm>
            <a:off x="9195656" y="4054836"/>
            <a:ext cx="564204" cy="597600"/>
          </a:xfrm>
          <a:prstGeom prst="rect">
            <a:avLst/>
          </a:prstGeom>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57%</a:t>
            </a:r>
          </a:p>
        </p:txBody>
      </p:sp>
      <p:grpSp>
        <p:nvGrpSpPr>
          <p:cNvPr id="11" name="Group 101"/>
          <p:cNvGrpSpPr/>
          <p:nvPr/>
        </p:nvGrpSpPr>
        <p:grpSpPr>
          <a:xfrm>
            <a:off x="7149101" y="4054836"/>
            <a:ext cx="1992419" cy="596926"/>
            <a:chOff x="651081" y="1328"/>
            <a:chExt cx="1992419" cy="596926"/>
          </a:xfrm>
        </p:grpSpPr>
        <p:sp>
          <p:nvSpPr>
            <p:cNvPr id="112" name="Pentagon 111"/>
            <p:cNvSpPr/>
            <p:nvPr/>
          </p:nvSpPr>
          <p:spPr>
            <a:xfrm rot="10800000">
              <a:off x="651081" y="1328"/>
              <a:ext cx="1992419" cy="596926"/>
            </a:xfrm>
            <a:prstGeom prst="homePlate">
              <a:avLst/>
            </a:prstGeom>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sp>
        <p:sp>
          <p:nvSpPr>
            <p:cNvPr id="113" name="Pentagon 4"/>
            <p:cNvSpPr/>
            <p:nvPr/>
          </p:nvSpPr>
          <p:spPr>
            <a:xfrm rot="21600000">
              <a:off x="800313" y="1328"/>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lvl="0" algn="ctr" defTabSz="711200">
                <a:lnSpc>
                  <a:spcPct val="90000"/>
                </a:lnSpc>
                <a:spcBef>
                  <a:spcPct val="0"/>
                </a:spcBef>
                <a:spcAft>
                  <a:spcPct val="35000"/>
                </a:spcAft>
              </a:pPr>
              <a:r>
                <a:rPr lang="en-US" sz="1400" kern="1200" dirty="0" smtClean="0">
                  <a:latin typeface="Arial" pitchFamily="34" charset="0"/>
                  <a:cs typeface="Arial" pitchFamily="34" charset="0"/>
                </a:rPr>
                <a:t>A hidden mechanical fault</a:t>
              </a:r>
              <a:endParaRPr lang="en-US" sz="1400" kern="1200" dirty="0">
                <a:latin typeface="Arial" pitchFamily="34" charset="0"/>
                <a:cs typeface="Arial" pitchFamily="34" charset="0"/>
              </a:endParaRPr>
            </a:p>
          </p:txBody>
        </p:sp>
      </p:grpSp>
      <p:sp>
        <p:nvSpPr>
          <p:cNvPr id="103" name="Oval 102"/>
          <p:cNvSpPr/>
          <p:nvPr/>
        </p:nvSpPr>
        <p:spPr>
          <a:xfrm>
            <a:off x="6850638" y="4054836"/>
            <a:ext cx="596926" cy="596926"/>
          </a:xfrm>
          <a:prstGeom prst="ellipse">
            <a:avLst/>
          </a:prstGeom>
          <a:blipFill rotWithShape="0">
            <a:blip r:embed="rId6" cstate="print"/>
            <a:stretch>
              <a:fillRect/>
            </a:stretch>
          </a:blipFill>
        </p:spPr>
        <p:style>
          <a:lnRef idx="2">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sp>
      <p:sp>
        <p:nvSpPr>
          <p:cNvPr id="67" name="Rectangle 66"/>
          <p:cNvSpPr/>
          <p:nvPr/>
        </p:nvSpPr>
        <p:spPr>
          <a:xfrm>
            <a:off x="9195656" y="4750973"/>
            <a:ext cx="564204" cy="597600"/>
          </a:xfrm>
          <a:prstGeom prst="rect">
            <a:avLst/>
          </a:prstGeom>
        </p:spPr>
        <p:style>
          <a:lnRef idx="2">
            <a:schemeClr val="lt1">
              <a:hueOff val="0"/>
              <a:satOff val="0"/>
              <a:lumOff val="0"/>
              <a:alphaOff val="0"/>
            </a:schemeClr>
          </a:lnRef>
          <a:fillRef idx="1">
            <a:schemeClr val="accent5">
              <a:shade val="80000"/>
              <a:hueOff val="29370"/>
              <a:satOff val="-4692"/>
              <a:lumOff val="21482"/>
              <a:alphaOff val="0"/>
            </a:schemeClr>
          </a:fillRef>
          <a:effectRef idx="0">
            <a:schemeClr val="accent5">
              <a:shade val="80000"/>
              <a:hueOff val="29370"/>
              <a:satOff val="-4692"/>
              <a:lumOff val="21482"/>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41%</a:t>
            </a:r>
            <a:endParaRPr lang="en-US" sz="1400" dirty="0">
              <a:latin typeface="Arial" pitchFamily="34" charset="0"/>
              <a:cs typeface="Arial" pitchFamily="34" charset="0"/>
            </a:endParaRPr>
          </a:p>
        </p:txBody>
      </p:sp>
      <p:grpSp>
        <p:nvGrpSpPr>
          <p:cNvPr id="12" name="Group 103"/>
          <p:cNvGrpSpPr/>
          <p:nvPr/>
        </p:nvGrpSpPr>
        <p:grpSpPr>
          <a:xfrm>
            <a:off x="7149101" y="4750973"/>
            <a:ext cx="1992419" cy="596926"/>
            <a:chOff x="651081" y="776443"/>
            <a:chExt cx="1992419" cy="596926"/>
          </a:xfrm>
        </p:grpSpPr>
        <p:sp>
          <p:nvSpPr>
            <p:cNvPr id="110" name="Pentagon 109"/>
            <p:cNvSpPr/>
            <p:nvPr/>
          </p:nvSpPr>
          <p:spPr>
            <a:xfrm rot="10800000">
              <a:off x="651081" y="776443"/>
              <a:ext cx="1992419" cy="596926"/>
            </a:xfrm>
            <a:prstGeom prst="homePlate">
              <a:avLst/>
            </a:prstGeom>
          </p:spPr>
          <p:style>
            <a:lnRef idx="2">
              <a:schemeClr val="lt1">
                <a:hueOff val="0"/>
                <a:satOff val="0"/>
                <a:lumOff val="0"/>
                <a:alphaOff val="0"/>
              </a:schemeClr>
            </a:lnRef>
            <a:fillRef idx="1">
              <a:schemeClr val="accent5">
                <a:shade val="80000"/>
                <a:hueOff val="29370"/>
                <a:satOff val="-4692"/>
                <a:lumOff val="21482"/>
                <a:alphaOff val="0"/>
              </a:schemeClr>
            </a:fillRef>
            <a:effectRef idx="0">
              <a:schemeClr val="accent5">
                <a:shade val="80000"/>
                <a:hueOff val="29370"/>
                <a:satOff val="-4692"/>
                <a:lumOff val="21482"/>
                <a:alphaOff val="0"/>
              </a:schemeClr>
            </a:effectRef>
            <a:fontRef idx="minor">
              <a:schemeClr val="lt1"/>
            </a:fontRef>
          </p:style>
        </p:sp>
        <p:sp>
          <p:nvSpPr>
            <p:cNvPr id="111" name="Pentagon 7"/>
            <p:cNvSpPr/>
            <p:nvPr/>
          </p:nvSpPr>
          <p:spPr>
            <a:xfrm rot="21600000">
              <a:off x="800313" y="776443"/>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lvl="0" algn="ctr" defTabSz="711200">
                <a:lnSpc>
                  <a:spcPct val="90000"/>
                </a:lnSpc>
                <a:spcBef>
                  <a:spcPct val="0"/>
                </a:spcBef>
                <a:spcAft>
                  <a:spcPct val="35000"/>
                </a:spcAft>
              </a:pPr>
              <a:r>
                <a:rPr lang="en-US" sz="1400" kern="1200" dirty="0" smtClean="0">
                  <a:latin typeface="Arial" pitchFamily="34" charset="0"/>
                  <a:cs typeface="Arial" pitchFamily="34" charset="0"/>
                </a:rPr>
                <a:t>Finding it is stolen</a:t>
              </a:r>
              <a:endParaRPr lang="en-US" sz="1400" kern="1200" dirty="0">
                <a:latin typeface="Arial" pitchFamily="34" charset="0"/>
                <a:cs typeface="Arial" pitchFamily="34" charset="0"/>
              </a:endParaRPr>
            </a:p>
          </p:txBody>
        </p:sp>
      </p:grpSp>
      <p:sp>
        <p:nvSpPr>
          <p:cNvPr id="105" name="Oval 104"/>
          <p:cNvSpPr/>
          <p:nvPr/>
        </p:nvSpPr>
        <p:spPr>
          <a:xfrm>
            <a:off x="6850638" y="4750973"/>
            <a:ext cx="596926" cy="596926"/>
          </a:xfrm>
          <a:prstGeom prst="ellipse">
            <a:avLst/>
          </a:prstGeom>
          <a:blipFill rotWithShape="0">
            <a:blip r:embed="rId7" cstate="print"/>
            <a:stretch>
              <a:fillRect/>
            </a:stretch>
          </a:blipFill>
        </p:spPr>
        <p:style>
          <a:lnRef idx="2">
            <a:schemeClr val="lt1">
              <a:hueOff val="0"/>
              <a:satOff val="0"/>
              <a:lumOff val="0"/>
              <a:alphaOff val="0"/>
            </a:schemeClr>
          </a:lnRef>
          <a:fillRef idx="1">
            <a:scrgbClr r="0" g="0" b="0"/>
          </a:fillRef>
          <a:effectRef idx="0">
            <a:schemeClr val="accent5">
              <a:tint val="50000"/>
              <a:hueOff val="-2623"/>
              <a:satOff val="-52"/>
              <a:lumOff val="8184"/>
              <a:alphaOff val="0"/>
            </a:schemeClr>
          </a:effectRef>
          <a:fontRef idx="minor">
            <a:schemeClr val="lt1">
              <a:hueOff val="0"/>
              <a:satOff val="0"/>
              <a:lumOff val="0"/>
              <a:alphaOff val="0"/>
            </a:schemeClr>
          </a:fontRef>
        </p:style>
      </p:sp>
      <p:sp>
        <p:nvSpPr>
          <p:cNvPr id="68" name="Rectangle 67"/>
          <p:cNvSpPr/>
          <p:nvPr/>
        </p:nvSpPr>
        <p:spPr>
          <a:xfrm>
            <a:off x="9195656" y="5447110"/>
            <a:ext cx="564204" cy="597600"/>
          </a:xfrm>
          <a:prstGeom prst="rect">
            <a:avLst/>
          </a:prstGeom>
        </p:spPr>
        <p:style>
          <a:lnRef idx="2">
            <a:schemeClr val="lt1">
              <a:hueOff val="0"/>
              <a:satOff val="0"/>
              <a:lumOff val="0"/>
              <a:alphaOff val="0"/>
            </a:schemeClr>
          </a:lnRef>
          <a:fillRef idx="1">
            <a:schemeClr val="accent5">
              <a:shade val="80000"/>
              <a:hueOff val="58740"/>
              <a:satOff val="-9384"/>
              <a:lumOff val="42964"/>
              <a:alphaOff val="0"/>
            </a:schemeClr>
          </a:fillRef>
          <a:effectRef idx="0">
            <a:schemeClr val="accent5">
              <a:shade val="80000"/>
              <a:hueOff val="58740"/>
              <a:satOff val="-9384"/>
              <a:lumOff val="42964"/>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40%</a:t>
            </a:r>
            <a:endParaRPr lang="en-US" sz="1400" dirty="0">
              <a:latin typeface="Arial" pitchFamily="34" charset="0"/>
              <a:cs typeface="Arial" pitchFamily="34" charset="0"/>
            </a:endParaRPr>
          </a:p>
        </p:txBody>
      </p:sp>
      <p:grpSp>
        <p:nvGrpSpPr>
          <p:cNvPr id="13" name="Group 105"/>
          <p:cNvGrpSpPr/>
          <p:nvPr/>
        </p:nvGrpSpPr>
        <p:grpSpPr>
          <a:xfrm>
            <a:off x="7149101" y="5447110"/>
            <a:ext cx="1992419" cy="596926"/>
            <a:chOff x="651081" y="1551557"/>
            <a:chExt cx="1992419" cy="596926"/>
          </a:xfrm>
        </p:grpSpPr>
        <p:sp>
          <p:nvSpPr>
            <p:cNvPr id="108" name="Pentagon 107"/>
            <p:cNvSpPr/>
            <p:nvPr/>
          </p:nvSpPr>
          <p:spPr>
            <a:xfrm rot="10800000">
              <a:off x="651081" y="1551557"/>
              <a:ext cx="1992419" cy="596926"/>
            </a:xfrm>
            <a:prstGeom prst="homePlate">
              <a:avLst/>
            </a:prstGeom>
          </p:spPr>
          <p:style>
            <a:lnRef idx="2">
              <a:schemeClr val="lt1">
                <a:hueOff val="0"/>
                <a:satOff val="0"/>
                <a:lumOff val="0"/>
                <a:alphaOff val="0"/>
              </a:schemeClr>
            </a:lnRef>
            <a:fillRef idx="1">
              <a:schemeClr val="accent5">
                <a:shade val="80000"/>
                <a:hueOff val="58740"/>
                <a:satOff val="-9384"/>
                <a:lumOff val="42964"/>
                <a:alphaOff val="0"/>
              </a:schemeClr>
            </a:fillRef>
            <a:effectRef idx="0">
              <a:schemeClr val="accent5">
                <a:shade val="80000"/>
                <a:hueOff val="58740"/>
                <a:satOff val="-9384"/>
                <a:lumOff val="42964"/>
                <a:alphaOff val="0"/>
              </a:schemeClr>
            </a:effectRef>
            <a:fontRef idx="minor">
              <a:schemeClr val="lt1"/>
            </a:fontRef>
          </p:style>
        </p:sp>
        <p:sp>
          <p:nvSpPr>
            <p:cNvPr id="109" name="Pentagon 10"/>
            <p:cNvSpPr/>
            <p:nvPr/>
          </p:nvSpPr>
          <p:spPr>
            <a:xfrm rot="21600000">
              <a:off x="800313" y="1551557"/>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45720" rIns="85344" bIns="45720" numCol="1" spcCol="1270" anchor="ctr" anchorCtr="0">
              <a:noAutofit/>
            </a:bodyPr>
            <a:lstStyle/>
            <a:p>
              <a:pPr lvl="0" algn="ctr" defTabSz="533400">
                <a:lnSpc>
                  <a:spcPct val="90000"/>
                </a:lnSpc>
                <a:spcBef>
                  <a:spcPct val="0"/>
                </a:spcBef>
                <a:spcAft>
                  <a:spcPct val="35000"/>
                </a:spcAft>
              </a:pPr>
              <a:r>
                <a:rPr lang="en-US" sz="1200" kern="1200" dirty="0" smtClean="0">
                  <a:latin typeface="Arial" pitchFamily="34" charset="0"/>
                  <a:cs typeface="Arial" pitchFamily="34" charset="0"/>
                </a:rPr>
                <a:t>Finding it needs more maintenance than expected</a:t>
              </a:r>
              <a:endParaRPr lang="en-US" sz="1200" kern="1200" dirty="0">
                <a:latin typeface="Arial" pitchFamily="34" charset="0"/>
                <a:cs typeface="Arial" pitchFamily="34" charset="0"/>
              </a:endParaRPr>
            </a:p>
          </p:txBody>
        </p:sp>
      </p:grpSp>
      <p:sp>
        <p:nvSpPr>
          <p:cNvPr id="107" name="Oval 106"/>
          <p:cNvSpPr/>
          <p:nvPr/>
        </p:nvSpPr>
        <p:spPr>
          <a:xfrm>
            <a:off x="6850638" y="5447110"/>
            <a:ext cx="596926" cy="596926"/>
          </a:xfrm>
          <a:prstGeom prst="ellipse">
            <a:avLst/>
          </a:prstGeom>
          <a:blipFill rotWithShape="0">
            <a:blip r:embed="rId8" cstate="print"/>
            <a:stretch>
              <a:fillRect/>
            </a:stretch>
          </a:blipFill>
        </p:spPr>
        <p:style>
          <a:lnRef idx="2">
            <a:schemeClr val="lt1">
              <a:hueOff val="0"/>
              <a:satOff val="0"/>
              <a:lumOff val="0"/>
              <a:alphaOff val="0"/>
            </a:schemeClr>
          </a:lnRef>
          <a:fillRef idx="1">
            <a:scrgbClr r="0" g="0" b="0"/>
          </a:fillRef>
          <a:effectRef idx="0">
            <a:schemeClr val="accent5">
              <a:tint val="50000"/>
              <a:hueOff val="-5246"/>
              <a:satOff val="-103"/>
              <a:lumOff val="16368"/>
              <a:alphaOff val="0"/>
            </a:schemeClr>
          </a:effectRef>
          <a:fontRef idx="minor">
            <a:schemeClr val="lt1">
              <a:hueOff val="0"/>
              <a:satOff val="0"/>
              <a:lumOff val="0"/>
              <a:alphaOff val="0"/>
            </a:schemeClr>
          </a:fontRef>
        </p:style>
      </p:sp>
      <p:sp>
        <p:nvSpPr>
          <p:cNvPr id="57" name="Rectangle 56"/>
          <p:cNvSpPr/>
          <p:nvPr/>
        </p:nvSpPr>
        <p:spPr>
          <a:xfrm>
            <a:off x="2602992" y="5443813"/>
            <a:ext cx="564204" cy="597600"/>
          </a:xfrm>
          <a:prstGeom prst="rect">
            <a:avLst/>
          </a:prstGeom>
        </p:spPr>
        <p:style>
          <a:lnRef idx="2">
            <a:schemeClr val="lt1">
              <a:hueOff val="0"/>
              <a:satOff val="0"/>
              <a:lumOff val="0"/>
              <a:alphaOff val="0"/>
            </a:schemeClr>
          </a:lnRef>
          <a:fillRef idx="1">
            <a:schemeClr val="accent5">
              <a:shade val="80000"/>
              <a:hueOff val="58740"/>
              <a:satOff val="-9384"/>
              <a:lumOff val="42964"/>
              <a:alphaOff val="0"/>
            </a:schemeClr>
          </a:fillRef>
          <a:effectRef idx="0">
            <a:schemeClr val="accent5">
              <a:shade val="80000"/>
              <a:hueOff val="58740"/>
              <a:satOff val="-9384"/>
              <a:lumOff val="42964"/>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26%</a:t>
            </a:r>
            <a:endParaRPr lang="en-US" sz="1400" dirty="0">
              <a:latin typeface="Arial" pitchFamily="34" charset="0"/>
              <a:cs typeface="Arial" pitchFamily="34" charset="0"/>
            </a:endParaRPr>
          </a:p>
        </p:txBody>
      </p:sp>
      <p:grpSp>
        <p:nvGrpSpPr>
          <p:cNvPr id="14" name="Group 72"/>
          <p:cNvGrpSpPr/>
          <p:nvPr/>
        </p:nvGrpSpPr>
        <p:grpSpPr>
          <a:xfrm>
            <a:off x="567992" y="5444150"/>
            <a:ext cx="1992419" cy="596926"/>
            <a:chOff x="651081" y="1551557"/>
            <a:chExt cx="1992419" cy="596926"/>
          </a:xfrm>
        </p:grpSpPr>
        <p:sp>
          <p:nvSpPr>
            <p:cNvPr id="76" name="Pentagon 75"/>
            <p:cNvSpPr/>
            <p:nvPr/>
          </p:nvSpPr>
          <p:spPr>
            <a:xfrm rot="10800000">
              <a:off x="651081" y="1551557"/>
              <a:ext cx="1992419" cy="596926"/>
            </a:xfrm>
            <a:prstGeom prst="homePlate">
              <a:avLst/>
            </a:prstGeom>
          </p:spPr>
          <p:style>
            <a:lnRef idx="2">
              <a:schemeClr val="lt1">
                <a:hueOff val="0"/>
                <a:satOff val="0"/>
                <a:lumOff val="0"/>
                <a:alphaOff val="0"/>
              </a:schemeClr>
            </a:lnRef>
            <a:fillRef idx="1">
              <a:schemeClr val="accent5">
                <a:shade val="80000"/>
                <a:hueOff val="58740"/>
                <a:satOff val="-9384"/>
                <a:lumOff val="42964"/>
                <a:alphaOff val="0"/>
              </a:schemeClr>
            </a:fillRef>
            <a:effectRef idx="0">
              <a:schemeClr val="accent5">
                <a:shade val="80000"/>
                <a:hueOff val="58740"/>
                <a:satOff val="-9384"/>
                <a:lumOff val="42964"/>
                <a:alphaOff val="0"/>
              </a:schemeClr>
            </a:effectRef>
            <a:fontRef idx="minor">
              <a:schemeClr val="lt1"/>
            </a:fontRef>
          </p:style>
        </p:sp>
        <p:sp>
          <p:nvSpPr>
            <p:cNvPr id="77" name="Pentagon 10"/>
            <p:cNvSpPr/>
            <p:nvPr/>
          </p:nvSpPr>
          <p:spPr>
            <a:xfrm rot="21600000">
              <a:off x="800313" y="1551557"/>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lvl="0" algn="ctr" defTabSz="711200">
                <a:lnSpc>
                  <a:spcPct val="90000"/>
                </a:lnSpc>
                <a:spcBef>
                  <a:spcPct val="0"/>
                </a:spcBef>
                <a:spcAft>
                  <a:spcPct val="35000"/>
                </a:spcAft>
              </a:pPr>
              <a:r>
                <a:rPr lang="en-US" sz="1400" kern="1200" dirty="0" smtClean="0">
                  <a:latin typeface="Arial" pitchFamily="34" charset="0"/>
                  <a:cs typeface="Arial" pitchFamily="34" charset="0"/>
                </a:rPr>
                <a:t>The model / specification</a:t>
              </a:r>
              <a:endParaRPr lang="en-US" sz="1400" kern="1200" dirty="0">
                <a:latin typeface="Arial" pitchFamily="34" charset="0"/>
                <a:cs typeface="Arial" pitchFamily="34" charset="0"/>
              </a:endParaRPr>
            </a:p>
          </p:txBody>
        </p:sp>
      </p:grpSp>
      <p:sp>
        <p:nvSpPr>
          <p:cNvPr id="75" name="Oval 74"/>
          <p:cNvSpPr/>
          <p:nvPr/>
        </p:nvSpPr>
        <p:spPr>
          <a:xfrm>
            <a:off x="280612" y="5444150"/>
            <a:ext cx="596926" cy="596926"/>
          </a:xfrm>
          <a:prstGeom prst="ellipse">
            <a:avLst/>
          </a:prstGeom>
          <a:blipFill rotWithShape="0">
            <a:blip r:embed="rId9" cstate="print"/>
            <a:stretch>
              <a:fillRect/>
            </a:stretch>
          </a:blipFill>
        </p:spPr>
        <p:style>
          <a:lnRef idx="2">
            <a:schemeClr val="lt1">
              <a:hueOff val="0"/>
              <a:satOff val="0"/>
              <a:lumOff val="0"/>
              <a:alphaOff val="0"/>
            </a:schemeClr>
          </a:lnRef>
          <a:fillRef idx="1">
            <a:scrgbClr r="0" g="0" b="0"/>
          </a:fillRef>
          <a:effectRef idx="0">
            <a:schemeClr val="accent5">
              <a:tint val="50000"/>
              <a:hueOff val="-5246"/>
              <a:satOff val="-103"/>
              <a:lumOff val="16368"/>
              <a:alphaOff val="0"/>
            </a:schemeClr>
          </a:effectRef>
          <a:fontRef idx="minor">
            <a:schemeClr val="lt1">
              <a:hueOff val="0"/>
              <a:satOff val="0"/>
              <a:lumOff val="0"/>
              <a:alphaOff val="0"/>
            </a:schemeClr>
          </a:fontRef>
        </p:style>
      </p:sp>
      <p:sp>
        <p:nvSpPr>
          <p:cNvPr id="114" name="Oval 113"/>
          <p:cNvSpPr/>
          <p:nvPr/>
        </p:nvSpPr>
        <p:spPr>
          <a:xfrm>
            <a:off x="269529" y="5430181"/>
            <a:ext cx="596926" cy="596926"/>
          </a:xfrm>
          <a:prstGeom prst="ellipse">
            <a:avLst/>
          </a:prstGeom>
          <a:blipFill rotWithShape="0">
            <a:blip r:embed="rId10" cstate="print"/>
            <a:stretch>
              <a:fillRect/>
            </a:stretch>
          </a:blipFill>
        </p:spPr>
        <p:style>
          <a:lnRef idx="2">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sp>
      <p:sp>
        <p:nvSpPr>
          <p:cNvPr id="133" name="Rectangle 132"/>
          <p:cNvSpPr/>
          <p:nvPr/>
        </p:nvSpPr>
        <p:spPr>
          <a:xfrm>
            <a:off x="2602992" y="6143247"/>
            <a:ext cx="564204" cy="597600"/>
          </a:xfrm>
          <a:prstGeom prst="rect">
            <a:avLst/>
          </a:prstGeom>
          <a:solidFill>
            <a:srgbClr val="C6C8C6"/>
          </a:solidFill>
        </p:spPr>
        <p:style>
          <a:lnRef idx="2">
            <a:schemeClr val="lt1">
              <a:hueOff val="0"/>
              <a:satOff val="0"/>
              <a:lumOff val="0"/>
              <a:alphaOff val="0"/>
            </a:schemeClr>
          </a:lnRef>
          <a:fillRef idx="1">
            <a:schemeClr val="accent5">
              <a:shade val="80000"/>
              <a:hueOff val="58740"/>
              <a:satOff val="-9384"/>
              <a:lumOff val="42964"/>
              <a:alphaOff val="0"/>
            </a:schemeClr>
          </a:fillRef>
          <a:effectRef idx="0">
            <a:schemeClr val="accent5">
              <a:shade val="80000"/>
              <a:hueOff val="58740"/>
              <a:satOff val="-9384"/>
              <a:lumOff val="42964"/>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24%</a:t>
            </a:r>
            <a:endParaRPr lang="en-US" sz="1400" dirty="0">
              <a:latin typeface="Arial" pitchFamily="34" charset="0"/>
              <a:cs typeface="Arial" pitchFamily="34" charset="0"/>
            </a:endParaRPr>
          </a:p>
        </p:txBody>
      </p:sp>
      <p:grpSp>
        <p:nvGrpSpPr>
          <p:cNvPr id="15" name="Group 93"/>
          <p:cNvGrpSpPr/>
          <p:nvPr/>
        </p:nvGrpSpPr>
        <p:grpSpPr>
          <a:xfrm>
            <a:off x="567992" y="6143584"/>
            <a:ext cx="1992419" cy="596926"/>
            <a:chOff x="651081" y="1551557"/>
            <a:chExt cx="1992419" cy="596926"/>
          </a:xfrm>
        </p:grpSpPr>
        <p:sp>
          <p:nvSpPr>
            <p:cNvPr id="136" name="Pentagon 135"/>
            <p:cNvSpPr/>
            <p:nvPr/>
          </p:nvSpPr>
          <p:spPr>
            <a:xfrm rot="10800000">
              <a:off x="651081" y="1551557"/>
              <a:ext cx="1992419" cy="596926"/>
            </a:xfrm>
            <a:prstGeom prst="homePlate">
              <a:avLst/>
            </a:prstGeom>
            <a:solidFill>
              <a:srgbClr val="C6C8C6"/>
            </a:solidFill>
          </p:spPr>
          <p:style>
            <a:lnRef idx="2">
              <a:schemeClr val="lt1">
                <a:hueOff val="0"/>
                <a:satOff val="0"/>
                <a:lumOff val="0"/>
                <a:alphaOff val="0"/>
              </a:schemeClr>
            </a:lnRef>
            <a:fillRef idx="1">
              <a:schemeClr val="accent5">
                <a:shade val="80000"/>
                <a:hueOff val="58740"/>
                <a:satOff val="-9384"/>
                <a:lumOff val="42964"/>
                <a:alphaOff val="0"/>
              </a:schemeClr>
            </a:fillRef>
            <a:effectRef idx="0">
              <a:schemeClr val="accent5">
                <a:shade val="80000"/>
                <a:hueOff val="58740"/>
                <a:satOff val="-9384"/>
                <a:lumOff val="42964"/>
                <a:alphaOff val="0"/>
              </a:schemeClr>
            </a:effectRef>
            <a:fontRef idx="minor">
              <a:schemeClr val="lt1"/>
            </a:fontRef>
          </p:style>
        </p:sp>
        <p:sp>
          <p:nvSpPr>
            <p:cNvPr id="137" name="Pentagon 10"/>
            <p:cNvSpPr/>
            <p:nvPr/>
          </p:nvSpPr>
          <p:spPr>
            <a:xfrm rot="21600000">
              <a:off x="800313" y="1551557"/>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lvl="0" algn="ctr" defTabSz="711200">
                <a:lnSpc>
                  <a:spcPct val="90000"/>
                </a:lnSpc>
                <a:spcBef>
                  <a:spcPct val="0"/>
                </a:spcBef>
                <a:spcAft>
                  <a:spcPct val="35000"/>
                </a:spcAft>
              </a:pPr>
              <a:r>
                <a:rPr lang="en-US" sz="1400" kern="1200" dirty="0" smtClean="0">
                  <a:latin typeface="Arial" pitchFamily="34" charset="0"/>
                  <a:cs typeface="Arial" pitchFamily="34" charset="0"/>
                </a:rPr>
                <a:t>Best fit with my lifestyle</a:t>
              </a:r>
              <a:endParaRPr lang="en-US" sz="1400" kern="1200" dirty="0">
                <a:latin typeface="Arial" pitchFamily="34" charset="0"/>
                <a:cs typeface="Arial" pitchFamily="34" charset="0"/>
              </a:endParaRPr>
            </a:p>
          </p:txBody>
        </p:sp>
      </p:grpSp>
      <p:sp>
        <p:nvSpPr>
          <p:cNvPr id="135" name="Oval 134"/>
          <p:cNvSpPr/>
          <p:nvPr/>
        </p:nvSpPr>
        <p:spPr>
          <a:xfrm>
            <a:off x="269529" y="6143584"/>
            <a:ext cx="596926" cy="596926"/>
          </a:xfrm>
          <a:prstGeom prst="ellipse">
            <a:avLst/>
          </a:prstGeom>
          <a:blipFill rotWithShape="0">
            <a:blip r:embed="rId5" cstate="print"/>
            <a:stretch>
              <a:fillRect/>
            </a:stretch>
          </a:blipFill>
        </p:spPr>
        <p:style>
          <a:lnRef idx="2">
            <a:schemeClr val="lt1">
              <a:hueOff val="0"/>
              <a:satOff val="0"/>
              <a:lumOff val="0"/>
              <a:alphaOff val="0"/>
            </a:schemeClr>
          </a:lnRef>
          <a:fillRef idx="1">
            <a:scrgbClr r="0" g="0" b="0"/>
          </a:fillRef>
          <a:effectRef idx="0">
            <a:schemeClr val="accent5">
              <a:tint val="50000"/>
              <a:hueOff val="-5246"/>
              <a:satOff val="-103"/>
              <a:lumOff val="16368"/>
              <a:alphaOff val="0"/>
            </a:schemeClr>
          </a:effectRef>
          <a:fontRef idx="minor">
            <a:schemeClr val="lt1">
              <a:hueOff val="0"/>
              <a:satOff val="0"/>
              <a:lumOff val="0"/>
              <a:alphaOff val="0"/>
            </a:schemeClr>
          </a:fontRef>
        </p:style>
      </p:sp>
      <p:sp>
        <p:nvSpPr>
          <p:cNvPr id="61" name="Rectangle 60"/>
          <p:cNvSpPr/>
          <p:nvPr/>
        </p:nvSpPr>
        <p:spPr>
          <a:xfrm>
            <a:off x="5634121" y="4055055"/>
            <a:ext cx="564204" cy="597600"/>
          </a:xfrm>
          <a:prstGeom prst="rect">
            <a:avLst/>
          </a:prstGeom>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32%</a:t>
            </a:r>
            <a:endParaRPr lang="en-US" sz="1400" dirty="0">
              <a:latin typeface="Arial" pitchFamily="34" charset="0"/>
              <a:cs typeface="Arial" pitchFamily="34" charset="0"/>
            </a:endParaRPr>
          </a:p>
        </p:txBody>
      </p:sp>
      <p:grpSp>
        <p:nvGrpSpPr>
          <p:cNvPr id="16" name="Group 89"/>
          <p:cNvGrpSpPr/>
          <p:nvPr/>
        </p:nvGrpSpPr>
        <p:grpSpPr>
          <a:xfrm>
            <a:off x="3594221" y="4055392"/>
            <a:ext cx="1992419" cy="596926"/>
            <a:chOff x="651081" y="1328"/>
            <a:chExt cx="1992419" cy="596926"/>
          </a:xfrm>
        </p:grpSpPr>
        <p:sp>
          <p:nvSpPr>
            <p:cNvPr id="100" name="Pentagon 99"/>
            <p:cNvSpPr/>
            <p:nvPr/>
          </p:nvSpPr>
          <p:spPr>
            <a:xfrm rot="10800000">
              <a:off x="651081" y="1328"/>
              <a:ext cx="1992419" cy="596926"/>
            </a:xfrm>
            <a:prstGeom prst="homePlate">
              <a:avLst/>
            </a:prstGeom>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sp>
        <p:sp>
          <p:nvSpPr>
            <p:cNvPr id="101" name="Pentagon 4"/>
            <p:cNvSpPr/>
            <p:nvPr/>
          </p:nvSpPr>
          <p:spPr>
            <a:xfrm rot="21600000">
              <a:off x="800313" y="1328"/>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lvl="0" algn="ctr" defTabSz="711200">
                <a:lnSpc>
                  <a:spcPct val="90000"/>
                </a:lnSpc>
                <a:spcBef>
                  <a:spcPct val="0"/>
                </a:spcBef>
                <a:spcAft>
                  <a:spcPct val="35000"/>
                </a:spcAft>
              </a:pPr>
              <a:r>
                <a:rPr lang="en-US" sz="1400" kern="1200" dirty="0" smtClean="0">
                  <a:latin typeface="Arial" pitchFamily="34" charset="0"/>
                  <a:cs typeface="Arial" pitchFamily="34" charset="0"/>
                </a:rPr>
                <a:t>The brand</a:t>
              </a:r>
              <a:endParaRPr lang="en-US" sz="1400" kern="1200" dirty="0">
                <a:latin typeface="Arial" pitchFamily="34" charset="0"/>
                <a:cs typeface="Arial" pitchFamily="34" charset="0"/>
              </a:endParaRPr>
            </a:p>
          </p:txBody>
        </p:sp>
      </p:grpSp>
      <p:sp>
        <p:nvSpPr>
          <p:cNvPr id="91" name="Oval 90"/>
          <p:cNvSpPr/>
          <p:nvPr/>
        </p:nvSpPr>
        <p:spPr>
          <a:xfrm>
            <a:off x="3299718" y="4054836"/>
            <a:ext cx="596926" cy="596926"/>
          </a:xfrm>
          <a:prstGeom prst="ellipse">
            <a:avLst/>
          </a:prstGeom>
          <a:blipFill rotWithShape="0">
            <a:blip r:embed="rId10" cstate="print"/>
            <a:stretch>
              <a:fillRect/>
            </a:stretch>
          </a:blipFill>
        </p:spPr>
        <p:style>
          <a:lnRef idx="2">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sp>
      <p:sp>
        <p:nvSpPr>
          <p:cNvPr id="138" name="Oval 137"/>
          <p:cNvSpPr/>
          <p:nvPr/>
        </p:nvSpPr>
        <p:spPr>
          <a:xfrm>
            <a:off x="3299718" y="4054836"/>
            <a:ext cx="596926" cy="596926"/>
          </a:xfrm>
          <a:prstGeom prst="ellipse">
            <a:avLst/>
          </a:prstGeom>
          <a:blipFill rotWithShape="0">
            <a:blip r:embed="rId4" cstate="print"/>
            <a:stretch>
              <a:fillRect/>
            </a:stretch>
          </a:blipFill>
        </p:spPr>
        <p:style>
          <a:lnRef idx="2">
            <a:schemeClr val="lt1">
              <a:hueOff val="0"/>
              <a:satOff val="0"/>
              <a:lumOff val="0"/>
              <a:alphaOff val="0"/>
            </a:schemeClr>
          </a:lnRef>
          <a:fillRef idx="1">
            <a:scrgbClr r="0" g="0" b="0"/>
          </a:fillRef>
          <a:effectRef idx="0">
            <a:schemeClr val="accent5">
              <a:tint val="50000"/>
              <a:hueOff val="-2623"/>
              <a:satOff val="-52"/>
              <a:lumOff val="8184"/>
              <a:alphaOff val="0"/>
            </a:schemeClr>
          </a:effectRef>
          <a:fontRef idx="minor">
            <a:schemeClr val="lt1">
              <a:hueOff val="0"/>
              <a:satOff val="0"/>
              <a:lumOff val="0"/>
              <a:alphaOff val="0"/>
            </a:schemeClr>
          </a:fontRef>
        </p:style>
      </p:sp>
      <p:grpSp>
        <p:nvGrpSpPr>
          <p:cNvPr id="17" name="Group 139"/>
          <p:cNvGrpSpPr/>
          <p:nvPr/>
        </p:nvGrpSpPr>
        <p:grpSpPr>
          <a:xfrm>
            <a:off x="3594221" y="6143584"/>
            <a:ext cx="1992419" cy="596926"/>
            <a:chOff x="651081" y="776443"/>
            <a:chExt cx="1992419" cy="596926"/>
          </a:xfrm>
        </p:grpSpPr>
        <p:sp>
          <p:nvSpPr>
            <p:cNvPr id="141" name="Pentagon 140"/>
            <p:cNvSpPr/>
            <p:nvPr/>
          </p:nvSpPr>
          <p:spPr>
            <a:xfrm rot="10800000">
              <a:off x="651081" y="776443"/>
              <a:ext cx="1992419" cy="596926"/>
            </a:xfrm>
            <a:prstGeom prst="homePlate">
              <a:avLst/>
            </a:prstGeom>
            <a:solidFill>
              <a:srgbClr val="C6C8C6"/>
            </a:solidFill>
          </p:spPr>
          <p:style>
            <a:lnRef idx="2">
              <a:schemeClr val="lt1">
                <a:hueOff val="0"/>
                <a:satOff val="0"/>
                <a:lumOff val="0"/>
                <a:alphaOff val="0"/>
              </a:schemeClr>
            </a:lnRef>
            <a:fillRef idx="1">
              <a:schemeClr val="accent5">
                <a:shade val="80000"/>
                <a:hueOff val="29370"/>
                <a:satOff val="-4692"/>
                <a:lumOff val="21482"/>
                <a:alphaOff val="0"/>
              </a:schemeClr>
            </a:fillRef>
            <a:effectRef idx="0">
              <a:schemeClr val="accent5">
                <a:shade val="80000"/>
                <a:hueOff val="29370"/>
                <a:satOff val="-4692"/>
                <a:lumOff val="21482"/>
                <a:alphaOff val="0"/>
              </a:schemeClr>
            </a:effectRef>
            <a:fontRef idx="minor">
              <a:schemeClr val="lt1"/>
            </a:fontRef>
          </p:style>
        </p:sp>
        <p:sp>
          <p:nvSpPr>
            <p:cNvPr id="142" name="Pentagon 7"/>
            <p:cNvSpPr/>
            <p:nvPr/>
          </p:nvSpPr>
          <p:spPr>
            <a:xfrm rot="21600000">
              <a:off x="800313" y="776443"/>
              <a:ext cx="1843187" cy="5969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3228" tIns="60960" rIns="113792" bIns="60960" numCol="1" spcCol="1270" anchor="ctr" anchorCtr="0">
              <a:noAutofit/>
            </a:bodyPr>
            <a:lstStyle/>
            <a:p>
              <a:pPr lvl="0" algn="ctr" defTabSz="711200">
                <a:lnSpc>
                  <a:spcPct val="90000"/>
                </a:lnSpc>
                <a:spcAft>
                  <a:spcPct val="35000"/>
                </a:spcAft>
              </a:pPr>
              <a:r>
                <a:rPr lang="en-US" sz="1400" dirty="0" smtClean="0">
                  <a:latin typeface="Arial" pitchFamily="34" charset="0"/>
                  <a:cs typeface="Arial" pitchFamily="34" charset="0"/>
                </a:rPr>
                <a:t>The model / specification</a:t>
              </a:r>
              <a:endParaRPr lang="en-US" sz="1400" dirty="0">
                <a:latin typeface="Arial" pitchFamily="34" charset="0"/>
                <a:cs typeface="Arial" pitchFamily="34" charset="0"/>
              </a:endParaRPr>
            </a:p>
          </p:txBody>
        </p:sp>
      </p:grpSp>
      <p:sp>
        <p:nvSpPr>
          <p:cNvPr id="143" name="Rectangle 142"/>
          <p:cNvSpPr/>
          <p:nvPr/>
        </p:nvSpPr>
        <p:spPr>
          <a:xfrm>
            <a:off x="5634121" y="6143247"/>
            <a:ext cx="564204" cy="597600"/>
          </a:xfrm>
          <a:prstGeom prst="rect">
            <a:avLst/>
          </a:prstGeom>
          <a:solidFill>
            <a:srgbClr val="C6C8C6"/>
          </a:solidFill>
        </p:spPr>
        <p:style>
          <a:lnRef idx="2">
            <a:schemeClr val="lt1">
              <a:hueOff val="0"/>
              <a:satOff val="0"/>
              <a:lumOff val="0"/>
              <a:alphaOff val="0"/>
            </a:schemeClr>
          </a:lnRef>
          <a:fillRef idx="1">
            <a:schemeClr val="accent5">
              <a:shade val="80000"/>
              <a:hueOff val="29370"/>
              <a:satOff val="-4692"/>
              <a:lumOff val="21482"/>
              <a:alphaOff val="0"/>
            </a:schemeClr>
          </a:fillRef>
          <a:effectRef idx="0">
            <a:schemeClr val="accent5">
              <a:shade val="80000"/>
              <a:hueOff val="29370"/>
              <a:satOff val="-4692"/>
              <a:lumOff val="21482"/>
              <a:alphaOff val="0"/>
            </a:schemeClr>
          </a:effectRef>
          <a:fontRef idx="minor">
            <a:schemeClr val="lt1"/>
          </a:fontRef>
        </p:style>
        <p:txBody>
          <a:bodyPr rtlCol="0" anchor="ctr"/>
          <a:lstStyle/>
          <a:p>
            <a:pPr algn="ctr"/>
            <a:r>
              <a:rPr lang="en-US" sz="1400" dirty="0" smtClean="0">
                <a:latin typeface="Arial" pitchFamily="34" charset="0"/>
                <a:cs typeface="Arial" pitchFamily="34" charset="0"/>
              </a:rPr>
              <a:t>24%</a:t>
            </a:r>
            <a:endParaRPr lang="en-US" sz="1400" dirty="0">
              <a:latin typeface="Arial" pitchFamily="34" charset="0"/>
              <a:cs typeface="Arial" pitchFamily="34" charset="0"/>
            </a:endParaRPr>
          </a:p>
        </p:txBody>
      </p:sp>
      <p:sp>
        <p:nvSpPr>
          <p:cNvPr id="144" name="Oval 143"/>
          <p:cNvSpPr/>
          <p:nvPr/>
        </p:nvSpPr>
        <p:spPr>
          <a:xfrm>
            <a:off x="3290325" y="5472376"/>
            <a:ext cx="596926" cy="596926"/>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5">
              <a:tint val="50000"/>
              <a:hueOff val="-2623"/>
              <a:satOff val="-52"/>
              <a:lumOff val="8184"/>
              <a:alphaOff val="0"/>
            </a:schemeClr>
          </a:effectRef>
          <a:fontRef idx="minor">
            <a:schemeClr val="lt1">
              <a:hueOff val="0"/>
              <a:satOff val="0"/>
              <a:lumOff val="0"/>
              <a:alphaOff val="0"/>
            </a:schemeClr>
          </a:fontRef>
        </p:style>
      </p:sp>
      <p:grpSp>
        <p:nvGrpSpPr>
          <p:cNvPr id="18" name="Group 178"/>
          <p:cNvGrpSpPr/>
          <p:nvPr/>
        </p:nvGrpSpPr>
        <p:grpSpPr>
          <a:xfrm>
            <a:off x="3299044" y="4750782"/>
            <a:ext cx="597600" cy="597600"/>
            <a:chOff x="-3026979" y="488731"/>
            <a:chExt cx="597600" cy="597600"/>
          </a:xfrm>
        </p:grpSpPr>
        <p:sp>
          <p:nvSpPr>
            <p:cNvPr id="178" name="Oval 177"/>
            <p:cNvSpPr/>
            <p:nvPr/>
          </p:nvSpPr>
          <p:spPr>
            <a:xfrm>
              <a:off x="-3026979" y="488731"/>
              <a:ext cx="597600" cy="5976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177" name="Freeform 18"/>
            <p:cNvSpPr>
              <a:spLocks noChangeArrowheads="1"/>
            </p:cNvSpPr>
            <p:nvPr/>
          </p:nvSpPr>
          <p:spPr bwMode="auto">
            <a:xfrm>
              <a:off x="-2939227" y="650130"/>
              <a:ext cx="422096" cy="274802"/>
            </a:xfrm>
            <a:custGeom>
              <a:avLst/>
              <a:gdLst>
                <a:gd name="T0" fmla="*/ 2147483647 w 3456"/>
                <a:gd name="T1" fmla="*/ 2147483647 h 2255"/>
                <a:gd name="T2" fmla="*/ 2147483647 w 3456"/>
                <a:gd name="T3" fmla="*/ 2147483647 h 2255"/>
                <a:gd name="T4" fmla="*/ 2147483647 w 3456"/>
                <a:gd name="T5" fmla="*/ 2147483647 h 2255"/>
                <a:gd name="T6" fmla="*/ 2147483647 w 3456"/>
                <a:gd name="T7" fmla="*/ 2147483647 h 2255"/>
                <a:gd name="T8" fmla="*/ 2147483647 w 3456"/>
                <a:gd name="T9" fmla="*/ 2147483647 h 2255"/>
                <a:gd name="T10" fmla="*/ 2147483647 w 3456"/>
                <a:gd name="T11" fmla="*/ 2147483647 h 2255"/>
                <a:gd name="T12" fmla="*/ 2147483647 w 3456"/>
                <a:gd name="T13" fmla="*/ 2147483647 h 2255"/>
                <a:gd name="T14" fmla="*/ 2147483647 w 3456"/>
                <a:gd name="T15" fmla="*/ 2147483647 h 2255"/>
                <a:gd name="T16" fmla="*/ 2147483647 w 3456"/>
                <a:gd name="T17" fmla="*/ 2147483647 h 2255"/>
                <a:gd name="T18" fmla="*/ 2147483647 w 3456"/>
                <a:gd name="T19" fmla="*/ 2147483647 h 2255"/>
                <a:gd name="T20" fmla="*/ 2147483647 w 3456"/>
                <a:gd name="T21" fmla="*/ 2147483647 h 2255"/>
                <a:gd name="T22" fmla="*/ 2147483647 w 3456"/>
                <a:gd name="T23" fmla="*/ 2147483647 h 2255"/>
                <a:gd name="T24" fmla="*/ 2147483647 w 3456"/>
                <a:gd name="T25" fmla="*/ 2147483647 h 2255"/>
                <a:gd name="T26" fmla="*/ 2147483647 w 3456"/>
                <a:gd name="T27" fmla="*/ 2147483647 h 2255"/>
                <a:gd name="T28" fmla="*/ 2147483647 w 3456"/>
                <a:gd name="T29" fmla="*/ 2147483647 h 2255"/>
                <a:gd name="T30" fmla="*/ 2147483647 w 3456"/>
                <a:gd name="T31" fmla="*/ 2147483647 h 2255"/>
                <a:gd name="T32" fmla="*/ 2147483647 w 3456"/>
                <a:gd name="T33" fmla="*/ 2147483647 h 2255"/>
                <a:gd name="T34" fmla="*/ 2147483647 w 3456"/>
                <a:gd name="T35" fmla="*/ 2147483647 h 2255"/>
                <a:gd name="T36" fmla="*/ 2147483647 w 3456"/>
                <a:gd name="T37" fmla="*/ 2147483647 h 2255"/>
                <a:gd name="T38" fmla="*/ 2147483647 w 3456"/>
                <a:gd name="T39" fmla="*/ 2147483647 h 2255"/>
                <a:gd name="T40" fmla="*/ 2147483647 w 3456"/>
                <a:gd name="T41" fmla="*/ 2147483647 h 2255"/>
                <a:gd name="T42" fmla="*/ 2147483647 w 3456"/>
                <a:gd name="T43" fmla="*/ 2147483647 h 2255"/>
                <a:gd name="T44" fmla="*/ 2147483647 w 3456"/>
                <a:gd name="T45" fmla="*/ 2147483647 h 2255"/>
                <a:gd name="T46" fmla="*/ 2147483647 w 3456"/>
                <a:gd name="T47" fmla="*/ 2147483647 h 2255"/>
                <a:gd name="T48" fmla="*/ 2147483647 w 3456"/>
                <a:gd name="T49" fmla="*/ 2147483647 h 2255"/>
                <a:gd name="T50" fmla="*/ 2147483647 w 3456"/>
                <a:gd name="T51" fmla="*/ 2147483647 h 2255"/>
                <a:gd name="T52" fmla="*/ 2147483647 w 3456"/>
                <a:gd name="T53" fmla="*/ 2147483647 h 2255"/>
                <a:gd name="T54" fmla="*/ 2147483647 w 3456"/>
                <a:gd name="T55" fmla="*/ 2147483647 h 2255"/>
                <a:gd name="T56" fmla="*/ 2147483647 w 3456"/>
                <a:gd name="T57" fmla="*/ 2147483647 h 2255"/>
                <a:gd name="T58" fmla="*/ 2147483647 w 3456"/>
                <a:gd name="T59" fmla="*/ 2147483647 h 2255"/>
                <a:gd name="T60" fmla="*/ 2147483647 w 3456"/>
                <a:gd name="T61" fmla="*/ 2147483647 h 2255"/>
                <a:gd name="T62" fmla="*/ 2147483647 w 3456"/>
                <a:gd name="T63" fmla="*/ 2147483647 h 2255"/>
                <a:gd name="T64" fmla="*/ 2147483647 w 3456"/>
                <a:gd name="T65" fmla="*/ 2147483647 h 2255"/>
                <a:gd name="T66" fmla="*/ 2147483647 w 3456"/>
                <a:gd name="T67" fmla="*/ 2147483647 h 2255"/>
                <a:gd name="T68" fmla="*/ 2147483647 w 3456"/>
                <a:gd name="T69" fmla="*/ 2147483647 h 2255"/>
                <a:gd name="T70" fmla="*/ 2147483647 w 3456"/>
                <a:gd name="T71" fmla="*/ 2147483647 h 2255"/>
                <a:gd name="T72" fmla="*/ 2147483647 w 3456"/>
                <a:gd name="T73" fmla="*/ 2147483647 h 2255"/>
                <a:gd name="T74" fmla="*/ 2147483647 w 3456"/>
                <a:gd name="T75" fmla="*/ 2147483647 h 2255"/>
                <a:gd name="T76" fmla="*/ 2147483647 w 3456"/>
                <a:gd name="T77" fmla="*/ 2147483647 h 2255"/>
                <a:gd name="T78" fmla="*/ 2147483647 w 3456"/>
                <a:gd name="T79" fmla="*/ 2147483647 h 2255"/>
                <a:gd name="T80" fmla="*/ 2147483647 w 3456"/>
                <a:gd name="T81" fmla="*/ 2147483647 h 2255"/>
                <a:gd name="T82" fmla="*/ 2147483647 w 3456"/>
                <a:gd name="T83" fmla="*/ 2147483647 h 2255"/>
                <a:gd name="T84" fmla="*/ 2147483647 w 3456"/>
                <a:gd name="T85" fmla="*/ 2147483647 h 2255"/>
                <a:gd name="T86" fmla="*/ 2147483647 w 3456"/>
                <a:gd name="T87" fmla="*/ 2147483647 h 2255"/>
                <a:gd name="T88" fmla="*/ 2147483647 w 3456"/>
                <a:gd name="T89" fmla="*/ 2147483647 h 2255"/>
                <a:gd name="T90" fmla="*/ 2147483647 w 3456"/>
                <a:gd name="T91" fmla="*/ 2147483647 h 2255"/>
                <a:gd name="T92" fmla="*/ 2147483647 w 3456"/>
                <a:gd name="T93" fmla="*/ 2147483647 h 2255"/>
                <a:gd name="T94" fmla="*/ 2147483647 w 3456"/>
                <a:gd name="T95" fmla="*/ 2147483647 h 2255"/>
                <a:gd name="T96" fmla="*/ 2147483647 w 3456"/>
                <a:gd name="T97" fmla="*/ 2147483647 h 2255"/>
                <a:gd name="T98" fmla="*/ 2147483647 w 3456"/>
                <a:gd name="T99" fmla="*/ 2147483647 h 2255"/>
                <a:gd name="T100" fmla="*/ 2147483647 w 3456"/>
                <a:gd name="T101" fmla="*/ 2147483647 h 2255"/>
                <a:gd name="T102" fmla="*/ 2147483647 w 3456"/>
                <a:gd name="T103" fmla="*/ 2147483647 h 2255"/>
                <a:gd name="T104" fmla="*/ 2147483647 w 3456"/>
                <a:gd name="T105" fmla="*/ 2147483647 h 2255"/>
                <a:gd name="T106" fmla="*/ 2147483647 w 3456"/>
                <a:gd name="T107" fmla="*/ 2147483647 h 2255"/>
                <a:gd name="T108" fmla="*/ 2147483647 w 3456"/>
                <a:gd name="T109" fmla="*/ 2147483647 h 2255"/>
                <a:gd name="T110" fmla="*/ 2147483647 w 3456"/>
                <a:gd name="T111" fmla="*/ 2147483647 h 2255"/>
                <a:gd name="T112" fmla="*/ 2147483647 w 3456"/>
                <a:gd name="T113" fmla="*/ 2147483647 h 2255"/>
                <a:gd name="T114" fmla="*/ 2147483647 w 3456"/>
                <a:gd name="T115" fmla="*/ 2147483647 h 2255"/>
                <a:gd name="T116" fmla="*/ 2147483647 w 3456"/>
                <a:gd name="T117" fmla="*/ 2147483647 h 2255"/>
                <a:gd name="T118" fmla="*/ 2147483647 w 3456"/>
                <a:gd name="T119" fmla="*/ 2147483647 h 2255"/>
                <a:gd name="T120" fmla="*/ 2147483647 w 3456"/>
                <a:gd name="T121" fmla="*/ 2147483647 h 2255"/>
                <a:gd name="T122" fmla="*/ 2147483647 w 3456"/>
                <a:gd name="T123" fmla="*/ 2147483647 h 2255"/>
                <a:gd name="T124" fmla="*/ 2147483647 w 3456"/>
                <a:gd name="T125" fmla="*/ 2147483647 h 225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6"/>
                <a:gd name="T190" fmla="*/ 0 h 2255"/>
                <a:gd name="T191" fmla="*/ 3456 w 3456"/>
                <a:gd name="T192" fmla="*/ 2255 h 225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6" h="2255">
                  <a:moveTo>
                    <a:pt x="198" y="0"/>
                  </a:moveTo>
                  <a:lnTo>
                    <a:pt x="250" y="1"/>
                  </a:lnTo>
                  <a:lnTo>
                    <a:pt x="305" y="7"/>
                  </a:lnTo>
                  <a:lnTo>
                    <a:pt x="359" y="18"/>
                  </a:lnTo>
                  <a:lnTo>
                    <a:pt x="415" y="34"/>
                  </a:lnTo>
                  <a:lnTo>
                    <a:pt x="472" y="54"/>
                  </a:lnTo>
                  <a:lnTo>
                    <a:pt x="529" y="77"/>
                  </a:lnTo>
                  <a:lnTo>
                    <a:pt x="586" y="105"/>
                  </a:lnTo>
                  <a:lnTo>
                    <a:pt x="645" y="137"/>
                  </a:lnTo>
                  <a:lnTo>
                    <a:pt x="703" y="170"/>
                  </a:lnTo>
                  <a:lnTo>
                    <a:pt x="761" y="207"/>
                  </a:lnTo>
                  <a:lnTo>
                    <a:pt x="819" y="246"/>
                  </a:lnTo>
                  <a:lnTo>
                    <a:pt x="876" y="287"/>
                  </a:lnTo>
                  <a:lnTo>
                    <a:pt x="932" y="330"/>
                  </a:lnTo>
                  <a:lnTo>
                    <a:pt x="989" y="374"/>
                  </a:lnTo>
                  <a:lnTo>
                    <a:pt x="1043" y="420"/>
                  </a:lnTo>
                  <a:lnTo>
                    <a:pt x="1096" y="466"/>
                  </a:lnTo>
                  <a:lnTo>
                    <a:pt x="1149" y="513"/>
                  </a:lnTo>
                  <a:lnTo>
                    <a:pt x="1200" y="559"/>
                  </a:lnTo>
                  <a:lnTo>
                    <a:pt x="1249" y="606"/>
                  </a:lnTo>
                  <a:lnTo>
                    <a:pt x="1297" y="653"/>
                  </a:lnTo>
                  <a:lnTo>
                    <a:pt x="1343" y="698"/>
                  </a:lnTo>
                  <a:lnTo>
                    <a:pt x="1386" y="742"/>
                  </a:lnTo>
                  <a:lnTo>
                    <a:pt x="1426" y="783"/>
                  </a:lnTo>
                  <a:lnTo>
                    <a:pt x="1465" y="824"/>
                  </a:lnTo>
                  <a:lnTo>
                    <a:pt x="1501" y="863"/>
                  </a:lnTo>
                  <a:lnTo>
                    <a:pt x="1533" y="899"/>
                  </a:lnTo>
                  <a:lnTo>
                    <a:pt x="1563" y="932"/>
                  </a:lnTo>
                  <a:lnTo>
                    <a:pt x="1589" y="961"/>
                  </a:lnTo>
                  <a:lnTo>
                    <a:pt x="1612" y="987"/>
                  </a:lnTo>
                  <a:lnTo>
                    <a:pt x="1632" y="1011"/>
                  </a:lnTo>
                  <a:lnTo>
                    <a:pt x="1632" y="1001"/>
                  </a:lnTo>
                  <a:lnTo>
                    <a:pt x="1631" y="996"/>
                  </a:lnTo>
                  <a:lnTo>
                    <a:pt x="1631" y="991"/>
                  </a:lnTo>
                  <a:lnTo>
                    <a:pt x="1633" y="969"/>
                  </a:lnTo>
                  <a:lnTo>
                    <a:pt x="1640" y="948"/>
                  </a:lnTo>
                  <a:lnTo>
                    <a:pt x="1652" y="930"/>
                  </a:lnTo>
                  <a:lnTo>
                    <a:pt x="1667" y="914"/>
                  </a:lnTo>
                  <a:lnTo>
                    <a:pt x="1685" y="903"/>
                  </a:lnTo>
                  <a:lnTo>
                    <a:pt x="1706" y="895"/>
                  </a:lnTo>
                  <a:lnTo>
                    <a:pt x="1728" y="893"/>
                  </a:lnTo>
                  <a:lnTo>
                    <a:pt x="1750" y="895"/>
                  </a:lnTo>
                  <a:lnTo>
                    <a:pt x="1771" y="903"/>
                  </a:lnTo>
                  <a:lnTo>
                    <a:pt x="1789" y="914"/>
                  </a:lnTo>
                  <a:lnTo>
                    <a:pt x="1804" y="930"/>
                  </a:lnTo>
                  <a:lnTo>
                    <a:pt x="1816" y="948"/>
                  </a:lnTo>
                  <a:lnTo>
                    <a:pt x="1823" y="969"/>
                  </a:lnTo>
                  <a:lnTo>
                    <a:pt x="1825" y="991"/>
                  </a:lnTo>
                  <a:lnTo>
                    <a:pt x="1825" y="996"/>
                  </a:lnTo>
                  <a:lnTo>
                    <a:pt x="1824" y="1001"/>
                  </a:lnTo>
                  <a:lnTo>
                    <a:pt x="1824" y="1011"/>
                  </a:lnTo>
                  <a:lnTo>
                    <a:pt x="1844" y="987"/>
                  </a:lnTo>
                  <a:lnTo>
                    <a:pt x="1867" y="961"/>
                  </a:lnTo>
                  <a:lnTo>
                    <a:pt x="1893" y="932"/>
                  </a:lnTo>
                  <a:lnTo>
                    <a:pt x="1923" y="899"/>
                  </a:lnTo>
                  <a:lnTo>
                    <a:pt x="1955" y="863"/>
                  </a:lnTo>
                  <a:lnTo>
                    <a:pt x="1991" y="824"/>
                  </a:lnTo>
                  <a:lnTo>
                    <a:pt x="2030" y="783"/>
                  </a:lnTo>
                  <a:lnTo>
                    <a:pt x="2070" y="742"/>
                  </a:lnTo>
                  <a:lnTo>
                    <a:pt x="2113" y="698"/>
                  </a:lnTo>
                  <a:lnTo>
                    <a:pt x="2159" y="653"/>
                  </a:lnTo>
                  <a:lnTo>
                    <a:pt x="2207" y="606"/>
                  </a:lnTo>
                  <a:lnTo>
                    <a:pt x="2256" y="559"/>
                  </a:lnTo>
                  <a:lnTo>
                    <a:pt x="2307" y="513"/>
                  </a:lnTo>
                  <a:lnTo>
                    <a:pt x="2360" y="466"/>
                  </a:lnTo>
                  <a:lnTo>
                    <a:pt x="2413" y="420"/>
                  </a:lnTo>
                  <a:lnTo>
                    <a:pt x="2467" y="374"/>
                  </a:lnTo>
                  <a:lnTo>
                    <a:pt x="2524" y="330"/>
                  </a:lnTo>
                  <a:lnTo>
                    <a:pt x="2580" y="287"/>
                  </a:lnTo>
                  <a:lnTo>
                    <a:pt x="2637" y="246"/>
                  </a:lnTo>
                  <a:lnTo>
                    <a:pt x="2695" y="207"/>
                  </a:lnTo>
                  <a:lnTo>
                    <a:pt x="2753" y="170"/>
                  </a:lnTo>
                  <a:lnTo>
                    <a:pt x="2811" y="137"/>
                  </a:lnTo>
                  <a:lnTo>
                    <a:pt x="2870" y="105"/>
                  </a:lnTo>
                  <a:lnTo>
                    <a:pt x="2927" y="77"/>
                  </a:lnTo>
                  <a:lnTo>
                    <a:pt x="2984" y="54"/>
                  </a:lnTo>
                  <a:lnTo>
                    <a:pt x="3041" y="34"/>
                  </a:lnTo>
                  <a:lnTo>
                    <a:pt x="3097" y="18"/>
                  </a:lnTo>
                  <a:lnTo>
                    <a:pt x="3152" y="7"/>
                  </a:lnTo>
                  <a:lnTo>
                    <a:pt x="3206" y="1"/>
                  </a:lnTo>
                  <a:lnTo>
                    <a:pt x="3258" y="0"/>
                  </a:lnTo>
                  <a:lnTo>
                    <a:pt x="3309" y="6"/>
                  </a:lnTo>
                  <a:lnTo>
                    <a:pt x="3359" y="16"/>
                  </a:lnTo>
                  <a:lnTo>
                    <a:pt x="3373" y="22"/>
                  </a:lnTo>
                  <a:lnTo>
                    <a:pt x="3390" y="31"/>
                  </a:lnTo>
                  <a:lnTo>
                    <a:pt x="3408" y="41"/>
                  </a:lnTo>
                  <a:lnTo>
                    <a:pt x="3425" y="55"/>
                  </a:lnTo>
                  <a:lnTo>
                    <a:pt x="3439" y="71"/>
                  </a:lnTo>
                  <a:lnTo>
                    <a:pt x="3450" y="87"/>
                  </a:lnTo>
                  <a:lnTo>
                    <a:pt x="3455" y="106"/>
                  </a:lnTo>
                  <a:lnTo>
                    <a:pt x="3456" y="151"/>
                  </a:lnTo>
                  <a:lnTo>
                    <a:pt x="3451" y="193"/>
                  </a:lnTo>
                  <a:lnTo>
                    <a:pt x="3441" y="233"/>
                  </a:lnTo>
                  <a:lnTo>
                    <a:pt x="3427" y="270"/>
                  </a:lnTo>
                  <a:lnTo>
                    <a:pt x="3407" y="306"/>
                  </a:lnTo>
                  <a:lnTo>
                    <a:pt x="3384" y="339"/>
                  </a:lnTo>
                  <a:lnTo>
                    <a:pt x="3355" y="369"/>
                  </a:lnTo>
                  <a:lnTo>
                    <a:pt x="3310" y="417"/>
                  </a:lnTo>
                  <a:lnTo>
                    <a:pt x="3272" y="465"/>
                  </a:lnTo>
                  <a:lnTo>
                    <a:pt x="3240" y="512"/>
                  </a:lnTo>
                  <a:lnTo>
                    <a:pt x="3214" y="559"/>
                  </a:lnTo>
                  <a:lnTo>
                    <a:pt x="3192" y="606"/>
                  </a:lnTo>
                  <a:lnTo>
                    <a:pt x="3175" y="653"/>
                  </a:lnTo>
                  <a:lnTo>
                    <a:pt x="3162" y="698"/>
                  </a:lnTo>
                  <a:lnTo>
                    <a:pt x="3152" y="742"/>
                  </a:lnTo>
                  <a:lnTo>
                    <a:pt x="3144" y="785"/>
                  </a:lnTo>
                  <a:lnTo>
                    <a:pt x="3138" y="827"/>
                  </a:lnTo>
                  <a:lnTo>
                    <a:pt x="3133" y="869"/>
                  </a:lnTo>
                  <a:lnTo>
                    <a:pt x="3128" y="909"/>
                  </a:lnTo>
                  <a:lnTo>
                    <a:pt x="3124" y="948"/>
                  </a:lnTo>
                  <a:lnTo>
                    <a:pt x="3118" y="984"/>
                  </a:lnTo>
                  <a:lnTo>
                    <a:pt x="3111" y="1020"/>
                  </a:lnTo>
                  <a:lnTo>
                    <a:pt x="3102" y="1053"/>
                  </a:lnTo>
                  <a:lnTo>
                    <a:pt x="3089" y="1085"/>
                  </a:lnTo>
                  <a:lnTo>
                    <a:pt x="3079" y="1102"/>
                  </a:lnTo>
                  <a:lnTo>
                    <a:pt x="3064" y="1116"/>
                  </a:lnTo>
                  <a:lnTo>
                    <a:pt x="3045" y="1130"/>
                  </a:lnTo>
                  <a:lnTo>
                    <a:pt x="3023" y="1142"/>
                  </a:lnTo>
                  <a:lnTo>
                    <a:pt x="2999" y="1154"/>
                  </a:lnTo>
                  <a:lnTo>
                    <a:pt x="2973" y="1164"/>
                  </a:lnTo>
                  <a:lnTo>
                    <a:pt x="2946" y="1174"/>
                  </a:lnTo>
                  <a:lnTo>
                    <a:pt x="2918" y="1182"/>
                  </a:lnTo>
                  <a:lnTo>
                    <a:pt x="2890" y="1191"/>
                  </a:lnTo>
                  <a:lnTo>
                    <a:pt x="2864" y="1197"/>
                  </a:lnTo>
                  <a:lnTo>
                    <a:pt x="2840" y="1204"/>
                  </a:lnTo>
                  <a:lnTo>
                    <a:pt x="2818" y="1209"/>
                  </a:lnTo>
                  <a:lnTo>
                    <a:pt x="2800" y="1216"/>
                  </a:lnTo>
                  <a:lnTo>
                    <a:pt x="2786" y="1220"/>
                  </a:lnTo>
                  <a:lnTo>
                    <a:pt x="2775" y="1225"/>
                  </a:lnTo>
                  <a:lnTo>
                    <a:pt x="2771" y="1230"/>
                  </a:lnTo>
                  <a:lnTo>
                    <a:pt x="2773" y="1235"/>
                  </a:lnTo>
                  <a:lnTo>
                    <a:pt x="2783" y="1239"/>
                  </a:lnTo>
                  <a:lnTo>
                    <a:pt x="2832" y="1259"/>
                  </a:lnTo>
                  <a:lnTo>
                    <a:pt x="2876" y="1282"/>
                  </a:lnTo>
                  <a:lnTo>
                    <a:pt x="2915" y="1306"/>
                  </a:lnTo>
                  <a:lnTo>
                    <a:pt x="2948" y="1332"/>
                  </a:lnTo>
                  <a:lnTo>
                    <a:pt x="2976" y="1360"/>
                  </a:lnTo>
                  <a:lnTo>
                    <a:pt x="3000" y="1390"/>
                  </a:lnTo>
                  <a:lnTo>
                    <a:pt x="3020" y="1422"/>
                  </a:lnTo>
                  <a:lnTo>
                    <a:pt x="3035" y="1455"/>
                  </a:lnTo>
                  <a:lnTo>
                    <a:pt x="3045" y="1489"/>
                  </a:lnTo>
                  <a:lnTo>
                    <a:pt x="3053" y="1524"/>
                  </a:lnTo>
                  <a:lnTo>
                    <a:pt x="3056" y="1561"/>
                  </a:lnTo>
                  <a:lnTo>
                    <a:pt x="3056" y="1598"/>
                  </a:lnTo>
                  <a:lnTo>
                    <a:pt x="3052" y="1634"/>
                  </a:lnTo>
                  <a:lnTo>
                    <a:pt x="3044" y="1672"/>
                  </a:lnTo>
                  <a:lnTo>
                    <a:pt x="3034" y="1710"/>
                  </a:lnTo>
                  <a:lnTo>
                    <a:pt x="3020" y="1747"/>
                  </a:lnTo>
                  <a:lnTo>
                    <a:pt x="3004" y="1785"/>
                  </a:lnTo>
                  <a:lnTo>
                    <a:pt x="2986" y="1823"/>
                  </a:lnTo>
                  <a:lnTo>
                    <a:pt x="2964" y="1859"/>
                  </a:lnTo>
                  <a:lnTo>
                    <a:pt x="2941" y="1896"/>
                  </a:lnTo>
                  <a:lnTo>
                    <a:pt x="2916" y="1932"/>
                  </a:lnTo>
                  <a:lnTo>
                    <a:pt x="2887" y="1966"/>
                  </a:lnTo>
                  <a:lnTo>
                    <a:pt x="2859" y="2000"/>
                  </a:lnTo>
                  <a:lnTo>
                    <a:pt x="2828" y="2032"/>
                  </a:lnTo>
                  <a:lnTo>
                    <a:pt x="2796" y="2062"/>
                  </a:lnTo>
                  <a:lnTo>
                    <a:pt x="2763" y="2092"/>
                  </a:lnTo>
                  <a:lnTo>
                    <a:pt x="2728" y="2119"/>
                  </a:lnTo>
                  <a:lnTo>
                    <a:pt x="2694" y="2144"/>
                  </a:lnTo>
                  <a:lnTo>
                    <a:pt x="2658" y="2167"/>
                  </a:lnTo>
                  <a:lnTo>
                    <a:pt x="2621" y="2188"/>
                  </a:lnTo>
                  <a:lnTo>
                    <a:pt x="2585" y="2206"/>
                  </a:lnTo>
                  <a:lnTo>
                    <a:pt x="2548" y="2222"/>
                  </a:lnTo>
                  <a:lnTo>
                    <a:pt x="2511" y="2235"/>
                  </a:lnTo>
                  <a:lnTo>
                    <a:pt x="2475" y="2245"/>
                  </a:lnTo>
                  <a:lnTo>
                    <a:pt x="2439" y="2252"/>
                  </a:lnTo>
                  <a:lnTo>
                    <a:pt x="2403" y="2255"/>
                  </a:lnTo>
                  <a:lnTo>
                    <a:pt x="2369" y="2255"/>
                  </a:lnTo>
                  <a:lnTo>
                    <a:pt x="2335" y="2252"/>
                  </a:lnTo>
                  <a:lnTo>
                    <a:pt x="2303" y="2245"/>
                  </a:lnTo>
                  <a:lnTo>
                    <a:pt x="2272" y="2233"/>
                  </a:lnTo>
                  <a:lnTo>
                    <a:pt x="2241" y="2217"/>
                  </a:lnTo>
                  <a:lnTo>
                    <a:pt x="2219" y="2203"/>
                  </a:lnTo>
                  <a:lnTo>
                    <a:pt x="2195" y="2183"/>
                  </a:lnTo>
                  <a:lnTo>
                    <a:pt x="2171" y="2159"/>
                  </a:lnTo>
                  <a:lnTo>
                    <a:pt x="2145" y="2133"/>
                  </a:lnTo>
                  <a:lnTo>
                    <a:pt x="2119" y="2102"/>
                  </a:lnTo>
                  <a:lnTo>
                    <a:pt x="2092" y="2070"/>
                  </a:lnTo>
                  <a:lnTo>
                    <a:pt x="2065" y="2036"/>
                  </a:lnTo>
                  <a:lnTo>
                    <a:pt x="2038" y="2000"/>
                  </a:lnTo>
                  <a:lnTo>
                    <a:pt x="2012" y="1963"/>
                  </a:lnTo>
                  <a:lnTo>
                    <a:pt x="1986" y="1925"/>
                  </a:lnTo>
                  <a:lnTo>
                    <a:pt x="1960" y="1889"/>
                  </a:lnTo>
                  <a:lnTo>
                    <a:pt x="1935" y="1851"/>
                  </a:lnTo>
                  <a:lnTo>
                    <a:pt x="1912" y="1815"/>
                  </a:lnTo>
                  <a:lnTo>
                    <a:pt x="1890" y="1781"/>
                  </a:lnTo>
                  <a:lnTo>
                    <a:pt x="1869" y="1747"/>
                  </a:lnTo>
                  <a:lnTo>
                    <a:pt x="1851" y="1717"/>
                  </a:lnTo>
                  <a:lnTo>
                    <a:pt x="1834" y="1690"/>
                  </a:lnTo>
                  <a:lnTo>
                    <a:pt x="1819" y="1665"/>
                  </a:lnTo>
                  <a:lnTo>
                    <a:pt x="1807" y="1645"/>
                  </a:lnTo>
                  <a:lnTo>
                    <a:pt x="1797" y="1628"/>
                  </a:lnTo>
                  <a:lnTo>
                    <a:pt x="1790" y="1617"/>
                  </a:lnTo>
                  <a:lnTo>
                    <a:pt x="1772" y="1933"/>
                  </a:lnTo>
                  <a:lnTo>
                    <a:pt x="1770" y="1946"/>
                  </a:lnTo>
                  <a:lnTo>
                    <a:pt x="1764" y="1959"/>
                  </a:lnTo>
                  <a:lnTo>
                    <a:pt x="1754" y="1968"/>
                  </a:lnTo>
                  <a:lnTo>
                    <a:pt x="1742" y="1975"/>
                  </a:lnTo>
                  <a:lnTo>
                    <a:pt x="1728" y="1977"/>
                  </a:lnTo>
                  <a:lnTo>
                    <a:pt x="1714" y="1975"/>
                  </a:lnTo>
                  <a:lnTo>
                    <a:pt x="1702" y="1968"/>
                  </a:lnTo>
                  <a:lnTo>
                    <a:pt x="1692" y="1959"/>
                  </a:lnTo>
                  <a:lnTo>
                    <a:pt x="1686" y="1946"/>
                  </a:lnTo>
                  <a:lnTo>
                    <a:pt x="1684" y="1933"/>
                  </a:lnTo>
                  <a:lnTo>
                    <a:pt x="1666" y="1617"/>
                  </a:lnTo>
                  <a:lnTo>
                    <a:pt x="1659" y="1628"/>
                  </a:lnTo>
                  <a:lnTo>
                    <a:pt x="1649" y="1645"/>
                  </a:lnTo>
                  <a:lnTo>
                    <a:pt x="1637" y="1665"/>
                  </a:lnTo>
                  <a:lnTo>
                    <a:pt x="1622" y="1690"/>
                  </a:lnTo>
                  <a:lnTo>
                    <a:pt x="1605" y="1717"/>
                  </a:lnTo>
                  <a:lnTo>
                    <a:pt x="1587" y="1747"/>
                  </a:lnTo>
                  <a:lnTo>
                    <a:pt x="1566" y="1781"/>
                  </a:lnTo>
                  <a:lnTo>
                    <a:pt x="1544" y="1815"/>
                  </a:lnTo>
                  <a:lnTo>
                    <a:pt x="1521" y="1851"/>
                  </a:lnTo>
                  <a:lnTo>
                    <a:pt x="1496" y="1889"/>
                  </a:lnTo>
                  <a:lnTo>
                    <a:pt x="1470" y="1925"/>
                  </a:lnTo>
                  <a:lnTo>
                    <a:pt x="1444" y="1963"/>
                  </a:lnTo>
                  <a:lnTo>
                    <a:pt x="1418" y="2000"/>
                  </a:lnTo>
                  <a:lnTo>
                    <a:pt x="1391" y="2036"/>
                  </a:lnTo>
                  <a:lnTo>
                    <a:pt x="1364" y="2070"/>
                  </a:lnTo>
                  <a:lnTo>
                    <a:pt x="1337" y="2102"/>
                  </a:lnTo>
                  <a:lnTo>
                    <a:pt x="1311" y="2133"/>
                  </a:lnTo>
                  <a:lnTo>
                    <a:pt x="1285" y="2159"/>
                  </a:lnTo>
                  <a:lnTo>
                    <a:pt x="1261" y="2183"/>
                  </a:lnTo>
                  <a:lnTo>
                    <a:pt x="1237" y="2203"/>
                  </a:lnTo>
                  <a:lnTo>
                    <a:pt x="1215" y="2217"/>
                  </a:lnTo>
                  <a:lnTo>
                    <a:pt x="1184" y="2233"/>
                  </a:lnTo>
                  <a:lnTo>
                    <a:pt x="1153" y="2245"/>
                  </a:lnTo>
                  <a:lnTo>
                    <a:pt x="1121" y="2252"/>
                  </a:lnTo>
                  <a:lnTo>
                    <a:pt x="1087" y="2255"/>
                  </a:lnTo>
                  <a:lnTo>
                    <a:pt x="1053" y="2255"/>
                  </a:lnTo>
                  <a:lnTo>
                    <a:pt x="1017" y="2252"/>
                  </a:lnTo>
                  <a:lnTo>
                    <a:pt x="981" y="2245"/>
                  </a:lnTo>
                  <a:lnTo>
                    <a:pt x="945" y="2235"/>
                  </a:lnTo>
                  <a:lnTo>
                    <a:pt x="908" y="2222"/>
                  </a:lnTo>
                  <a:lnTo>
                    <a:pt x="871" y="2206"/>
                  </a:lnTo>
                  <a:lnTo>
                    <a:pt x="835" y="2188"/>
                  </a:lnTo>
                  <a:lnTo>
                    <a:pt x="798" y="2167"/>
                  </a:lnTo>
                  <a:lnTo>
                    <a:pt x="762" y="2144"/>
                  </a:lnTo>
                  <a:lnTo>
                    <a:pt x="728" y="2119"/>
                  </a:lnTo>
                  <a:lnTo>
                    <a:pt x="693" y="2092"/>
                  </a:lnTo>
                  <a:lnTo>
                    <a:pt x="660" y="2062"/>
                  </a:lnTo>
                  <a:lnTo>
                    <a:pt x="628" y="2032"/>
                  </a:lnTo>
                  <a:lnTo>
                    <a:pt x="598" y="2000"/>
                  </a:lnTo>
                  <a:lnTo>
                    <a:pt x="569" y="1966"/>
                  </a:lnTo>
                  <a:lnTo>
                    <a:pt x="541" y="1932"/>
                  </a:lnTo>
                  <a:lnTo>
                    <a:pt x="515" y="1896"/>
                  </a:lnTo>
                  <a:lnTo>
                    <a:pt x="492" y="1859"/>
                  </a:lnTo>
                  <a:lnTo>
                    <a:pt x="471" y="1823"/>
                  </a:lnTo>
                  <a:lnTo>
                    <a:pt x="452" y="1785"/>
                  </a:lnTo>
                  <a:lnTo>
                    <a:pt x="436" y="1747"/>
                  </a:lnTo>
                  <a:lnTo>
                    <a:pt x="422" y="1710"/>
                  </a:lnTo>
                  <a:lnTo>
                    <a:pt x="412" y="1672"/>
                  </a:lnTo>
                  <a:lnTo>
                    <a:pt x="404" y="1634"/>
                  </a:lnTo>
                  <a:lnTo>
                    <a:pt x="401" y="1598"/>
                  </a:lnTo>
                  <a:lnTo>
                    <a:pt x="400" y="1561"/>
                  </a:lnTo>
                  <a:lnTo>
                    <a:pt x="403" y="1524"/>
                  </a:lnTo>
                  <a:lnTo>
                    <a:pt x="411" y="1489"/>
                  </a:lnTo>
                  <a:lnTo>
                    <a:pt x="421" y="1455"/>
                  </a:lnTo>
                  <a:lnTo>
                    <a:pt x="436" y="1422"/>
                  </a:lnTo>
                  <a:lnTo>
                    <a:pt x="456" y="1390"/>
                  </a:lnTo>
                  <a:lnTo>
                    <a:pt x="480" y="1360"/>
                  </a:lnTo>
                  <a:lnTo>
                    <a:pt x="508" y="1332"/>
                  </a:lnTo>
                  <a:lnTo>
                    <a:pt x="541" y="1306"/>
                  </a:lnTo>
                  <a:lnTo>
                    <a:pt x="580" y="1282"/>
                  </a:lnTo>
                  <a:lnTo>
                    <a:pt x="624" y="1259"/>
                  </a:lnTo>
                  <a:lnTo>
                    <a:pt x="673" y="1239"/>
                  </a:lnTo>
                  <a:lnTo>
                    <a:pt x="683" y="1235"/>
                  </a:lnTo>
                  <a:lnTo>
                    <a:pt x="685" y="1230"/>
                  </a:lnTo>
                  <a:lnTo>
                    <a:pt x="681" y="1225"/>
                  </a:lnTo>
                  <a:lnTo>
                    <a:pt x="670" y="1220"/>
                  </a:lnTo>
                  <a:lnTo>
                    <a:pt x="656" y="1216"/>
                  </a:lnTo>
                  <a:lnTo>
                    <a:pt x="638" y="1209"/>
                  </a:lnTo>
                  <a:lnTo>
                    <a:pt x="616" y="1204"/>
                  </a:lnTo>
                  <a:lnTo>
                    <a:pt x="592" y="1197"/>
                  </a:lnTo>
                  <a:lnTo>
                    <a:pt x="566" y="1191"/>
                  </a:lnTo>
                  <a:lnTo>
                    <a:pt x="538" y="1182"/>
                  </a:lnTo>
                  <a:lnTo>
                    <a:pt x="510" y="1174"/>
                  </a:lnTo>
                  <a:lnTo>
                    <a:pt x="483" y="1164"/>
                  </a:lnTo>
                  <a:lnTo>
                    <a:pt x="457" y="1154"/>
                  </a:lnTo>
                  <a:lnTo>
                    <a:pt x="433" y="1142"/>
                  </a:lnTo>
                  <a:lnTo>
                    <a:pt x="411" y="1130"/>
                  </a:lnTo>
                  <a:lnTo>
                    <a:pt x="392" y="1116"/>
                  </a:lnTo>
                  <a:lnTo>
                    <a:pt x="377" y="1102"/>
                  </a:lnTo>
                  <a:lnTo>
                    <a:pt x="367" y="1085"/>
                  </a:lnTo>
                  <a:lnTo>
                    <a:pt x="354" y="1053"/>
                  </a:lnTo>
                  <a:lnTo>
                    <a:pt x="345" y="1020"/>
                  </a:lnTo>
                  <a:lnTo>
                    <a:pt x="338" y="984"/>
                  </a:lnTo>
                  <a:lnTo>
                    <a:pt x="332" y="948"/>
                  </a:lnTo>
                  <a:lnTo>
                    <a:pt x="328" y="909"/>
                  </a:lnTo>
                  <a:lnTo>
                    <a:pt x="323" y="869"/>
                  </a:lnTo>
                  <a:lnTo>
                    <a:pt x="318" y="827"/>
                  </a:lnTo>
                  <a:lnTo>
                    <a:pt x="312" y="785"/>
                  </a:lnTo>
                  <a:lnTo>
                    <a:pt x="304" y="742"/>
                  </a:lnTo>
                  <a:lnTo>
                    <a:pt x="294" y="698"/>
                  </a:lnTo>
                  <a:lnTo>
                    <a:pt x="281" y="653"/>
                  </a:lnTo>
                  <a:lnTo>
                    <a:pt x="264" y="606"/>
                  </a:lnTo>
                  <a:lnTo>
                    <a:pt x="242" y="559"/>
                  </a:lnTo>
                  <a:lnTo>
                    <a:pt x="216" y="512"/>
                  </a:lnTo>
                  <a:lnTo>
                    <a:pt x="184" y="465"/>
                  </a:lnTo>
                  <a:lnTo>
                    <a:pt x="146" y="417"/>
                  </a:lnTo>
                  <a:lnTo>
                    <a:pt x="101" y="369"/>
                  </a:lnTo>
                  <a:lnTo>
                    <a:pt x="72" y="339"/>
                  </a:lnTo>
                  <a:lnTo>
                    <a:pt x="49" y="306"/>
                  </a:lnTo>
                  <a:lnTo>
                    <a:pt x="29" y="270"/>
                  </a:lnTo>
                  <a:lnTo>
                    <a:pt x="15" y="233"/>
                  </a:lnTo>
                  <a:lnTo>
                    <a:pt x="5" y="193"/>
                  </a:lnTo>
                  <a:lnTo>
                    <a:pt x="0" y="151"/>
                  </a:lnTo>
                  <a:lnTo>
                    <a:pt x="1" y="106"/>
                  </a:lnTo>
                  <a:lnTo>
                    <a:pt x="6" y="87"/>
                  </a:lnTo>
                  <a:lnTo>
                    <a:pt x="17" y="71"/>
                  </a:lnTo>
                  <a:lnTo>
                    <a:pt x="31" y="55"/>
                  </a:lnTo>
                  <a:lnTo>
                    <a:pt x="48" y="41"/>
                  </a:lnTo>
                  <a:lnTo>
                    <a:pt x="66" y="31"/>
                  </a:lnTo>
                  <a:lnTo>
                    <a:pt x="83" y="22"/>
                  </a:lnTo>
                  <a:lnTo>
                    <a:pt x="97" y="16"/>
                  </a:lnTo>
                  <a:lnTo>
                    <a:pt x="147" y="6"/>
                  </a:lnTo>
                  <a:lnTo>
                    <a:pt x="198" y="0"/>
                  </a:lnTo>
                  <a:close/>
                </a:path>
              </a:pathLst>
            </a:custGeom>
            <a:solidFill>
              <a:srgbClr val="000000"/>
            </a:solidFill>
            <a:ln w="9525">
              <a:noFill/>
              <a:round/>
              <a:headEnd/>
              <a:tailEnd/>
            </a:ln>
          </p:spPr>
          <p:txBody>
            <a:bodyPr wrap="none" anchor="ctr"/>
            <a:lstStyle/>
            <a:p>
              <a:endParaRPr lang="en-GB"/>
            </a:p>
          </p:txBody>
        </p:sp>
      </p:grpSp>
      <p:cxnSp>
        <p:nvCxnSpPr>
          <p:cNvPr id="181" name="Straight Connector 180"/>
          <p:cNvCxnSpPr/>
          <p:nvPr/>
        </p:nvCxnSpPr>
        <p:spPr>
          <a:xfrm>
            <a:off x="6463862" y="1639614"/>
            <a:ext cx="0" cy="5060731"/>
          </a:xfrm>
          <a:prstGeom prst="line">
            <a:avLst/>
          </a:prstGeom>
          <a:ln w="12700">
            <a:solidFill>
              <a:schemeClr val="bg2"/>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6" name="TextBox 85"/>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Cars of the future</a:t>
            </a:r>
          </a:p>
        </p:txBody>
      </p:sp>
      <p:sp>
        <p:nvSpPr>
          <p:cNvPr id="139" name="Oval 138"/>
          <p:cNvSpPr/>
          <p:nvPr/>
        </p:nvSpPr>
        <p:spPr>
          <a:xfrm>
            <a:off x="3310661" y="6138185"/>
            <a:ext cx="596926" cy="596926"/>
          </a:xfrm>
          <a:prstGeom prst="ellipse">
            <a:avLst/>
          </a:prstGeom>
          <a:blipFill rotWithShape="0">
            <a:blip r:embed="rId10" cstate="print"/>
            <a:stretch>
              <a:fillRect/>
            </a:stretch>
          </a:blipFill>
        </p:spPr>
        <p:style>
          <a:lnRef idx="2">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34750"/>
            <a:ext cx="9252000" cy="576263"/>
          </a:xfrm>
        </p:spPr>
        <p:txBody>
          <a:bodyPr/>
          <a:lstStyle/>
          <a:p>
            <a:r>
              <a:rPr lang="en-GB" dirty="0" smtClean="0"/>
              <a:t>Cars of the future (1)</a:t>
            </a:r>
            <a:endParaRPr lang="en-GB" dirty="0"/>
          </a:p>
        </p:txBody>
      </p:sp>
      <p:graphicFrame>
        <p:nvGraphicFramePr>
          <p:cNvPr id="9" name="Chart 11"/>
          <p:cNvGraphicFramePr>
            <a:graphicFrameLocks/>
          </p:cNvGraphicFramePr>
          <p:nvPr/>
        </p:nvGraphicFramePr>
        <p:xfrm>
          <a:off x="159744" y="1171250"/>
          <a:ext cx="7407704" cy="5592161"/>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7630522" y="1018364"/>
            <a:ext cx="1286731" cy="461655"/>
          </a:xfrm>
          <a:prstGeom prst="rect">
            <a:avLst/>
          </a:prstGeom>
          <a:noFill/>
        </p:spPr>
        <p:txBody>
          <a:bodyPr wrap="square" lIns="91428" tIns="45715" rIns="91428" bIns="45715" rtlCol="0">
            <a:spAutoFit/>
          </a:bodyPr>
          <a:lstStyle/>
          <a:p>
            <a:pPr algn="ctr"/>
            <a:r>
              <a:rPr lang="en-GB" sz="1200" b="1" dirty="0" smtClean="0">
                <a:solidFill>
                  <a:srgbClr val="000000"/>
                </a:solidFill>
              </a:rPr>
              <a:t>Total Disagreement</a:t>
            </a:r>
            <a:endParaRPr lang="en-GB" sz="1200" b="1" dirty="0">
              <a:solidFill>
                <a:srgbClr val="000000"/>
              </a:solidFill>
            </a:endParaRPr>
          </a:p>
        </p:txBody>
      </p:sp>
      <p:sp>
        <p:nvSpPr>
          <p:cNvPr id="13" name="TextBox 12"/>
          <p:cNvSpPr txBox="1"/>
          <p:nvPr/>
        </p:nvSpPr>
        <p:spPr>
          <a:xfrm>
            <a:off x="9143998" y="1018364"/>
            <a:ext cx="1311821" cy="461655"/>
          </a:xfrm>
          <a:prstGeom prst="rect">
            <a:avLst/>
          </a:prstGeom>
          <a:noFill/>
        </p:spPr>
        <p:txBody>
          <a:bodyPr wrap="square" lIns="91428" tIns="45715" rIns="91428" bIns="45715" rtlCol="0">
            <a:spAutoFit/>
          </a:bodyPr>
          <a:lstStyle/>
          <a:p>
            <a:pPr algn="ctr"/>
            <a:r>
              <a:rPr lang="en-GB" sz="1200" b="1" dirty="0" smtClean="0">
                <a:solidFill>
                  <a:srgbClr val="000000"/>
                </a:solidFill>
              </a:rPr>
              <a:t>Total Agreement</a:t>
            </a:r>
            <a:endParaRPr lang="en-GB" sz="1200" b="1" dirty="0">
              <a:solidFill>
                <a:srgbClr val="000000"/>
              </a:solidFill>
            </a:endParaRPr>
          </a:p>
        </p:txBody>
      </p:sp>
      <p:sp>
        <p:nvSpPr>
          <p:cNvPr id="7" name="Rectangle 6"/>
          <p:cNvSpPr/>
          <p:nvPr/>
        </p:nvSpPr>
        <p:spPr bwMode="auto">
          <a:xfrm>
            <a:off x="7792819" y="1747313"/>
            <a:ext cx="432048" cy="4874208"/>
          </a:xfrm>
          <a:prstGeom prst="rect">
            <a:avLst/>
          </a:prstGeom>
          <a:solidFill>
            <a:schemeClr val="accent6">
              <a:lumMod val="25000"/>
              <a:lumOff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5" name="TextBox 14"/>
          <p:cNvSpPr txBox="1"/>
          <p:nvPr/>
        </p:nvSpPr>
        <p:spPr>
          <a:xfrm>
            <a:off x="7684807" y="1485703"/>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2015</a:t>
            </a:r>
            <a:endParaRPr lang="en-GB" b="1" dirty="0">
              <a:solidFill>
                <a:srgbClr val="000000"/>
              </a:solidFill>
            </a:endParaRPr>
          </a:p>
        </p:txBody>
      </p:sp>
      <p:sp>
        <p:nvSpPr>
          <p:cNvPr id="18" name="TextBox 17"/>
          <p:cNvSpPr txBox="1"/>
          <p:nvPr/>
        </p:nvSpPr>
        <p:spPr>
          <a:xfrm>
            <a:off x="7720811" y="2023413"/>
            <a:ext cx="576064" cy="261610"/>
          </a:xfrm>
          <a:prstGeom prst="rect">
            <a:avLst/>
          </a:prstGeom>
          <a:noFill/>
        </p:spPr>
        <p:txBody>
          <a:bodyPr wrap="square" lIns="91428" tIns="45715" rIns="91428" bIns="45715" rtlCol="0" anchor="ctr">
            <a:spAutoFit/>
          </a:bodyPr>
          <a:lstStyle/>
          <a:p>
            <a:pPr algn="ctr"/>
            <a:r>
              <a:rPr lang="en-GB" dirty="0" smtClean="0"/>
              <a:t>9%</a:t>
            </a:r>
            <a:endParaRPr lang="en-GB" dirty="0"/>
          </a:p>
        </p:txBody>
      </p:sp>
      <p:sp>
        <p:nvSpPr>
          <p:cNvPr id="19" name="TextBox 18"/>
          <p:cNvSpPr txBox="1"/>
          <p:nvPr/>
        </p:nvSpPr>
        <p:spPr>
          <a:xfrm>
            <a:off x="7720811" y="2851277"/>
            <a:ext cx="576064" cy="261610"/>
          </a:xfrm>
          <a:prstGeom prst="rect">
            <a:avLst/>
          </a:prstGeom>
          <a:noFill/>
        </p:spPr>
        <p:txBody>
          <a:bodyPr wrap="square" lIns="91428" tIns="45715" rIns="91428" bIns="45715" rtlCol="0" anchor="ctr">
            <a:spAutoFit/>
          </a:bodyPr>
          <a:lstStyle/>
          <a:p>
            <a:pPr algn="ctr"/>
            <a:r>
              <a:rPr lang="en-GB" dirty="0" smtClean="0"/>
              <a:t>12%</a:t>
            </a:r>
            <a:endParaRPr lang="en-GB" dirty="0"/>
          </a:p>
        </p:txBody>
      </p:sp>
      <p:sp>
        <p:nvSpPr>
          <p:cNvPr id="20" name="TextBox 19"/>
          <p:cNvSpPr txBox="1"/>
          <p:nvPr/>
        </p:nvSpPr>
        <p:spPr>
          <a:xfrm>
            <a:off x="7720811" y="6121047"/>
            <a:ext cx="576064" cy="261610"/>
          </a:xfrm>
          <a:prstGeom prst="rect">
            <a:avLst/>
          </a:prstGeom>
          <a:noFill/>
        </p:spPr>
        <p:txBody>
          <a:bodyPr wrap="square" lIns="91428" tIns="45715" rIns="91428" bIns="45715" rtlCol="0" anchor="ctr">
            <a:spAutoFit/>
          </a:bodyPr>
          <a:lstStyle/>
          <a:p>
            <a:pPr algn="ctr"/>
            <a:r>
              <a:rPr lang="en-GB" dirty="0" smtClean="0"/>
              <a:t>34%</a:t>
            </a:r>
            <a:endParaRPr lang="en-GB" dirty="0"/>
          </a:p>
        </p:txBody>
      </p:sp>
      <p:sp>
        <p:nvSpPr>
          <p:cNvPr id="21" name="TextBox 20"/>
          <p:cNvSpPr txBox="1"/>
          <p:nvPr/>
        </p:nvSpPr>
        <p:spPr>
          <a:xfrm>
            <a:off x="7720811" y="4472551"/>
            <a:ext cx="576064" cy="261610"/>
          </a:xfrm>
          <a:prstGeom prst="rect">
            <a:avLst/>
          </a:prstGeom>
          <a:noFill/>
        </p:spPr>
        <p:txBody>
          <a:bodyPr wrap="square" lIns="91428" tIns="45715" rIns="91428" bIns="45715" rtlCol="0" anchor="ctr">
            <a:spAutoFit/>
          </a:bodyPr>
          <a:lstStyle/>
          <a:p>
            <a:pPr algn="ctr"/>
            <a:r>
              <a:rPr lang="en-GB" dirty="0" smtClean="0"/>
              <a:t>45%</a:t>
            </a:r>
            <a:endParaRPr lang="en-GB" dirty="0"/>
          </a:p>
        </p:txBody>
      </p:sp>
      <p:sp>
        <p:nvSpPr>
          <p:cNvPr id="22" name="TextBox 21"/>
          <p:cNvSpPr txBox="1"/>
          <p:nvPr/>
        </p:nvSpPr>
        <p:spPr>
          <a:xfrm>
            <a:off x="7720811" y="5305985"/>
            <a:ext cx="576064" cy="261610"/>
          </a:xfrm>
          <a:prstGeom prst="rect">
            <a:avLst/>
          </a:prstGeom>
          <a:noFill/>
        </p:spPr>
        <p:txBody>
          <a:bodyPr wrap="square" lIns="91428" tIns="45715" rIns="91428" bIns="45715" rtlCol="0" anchor="ctr">
            <a:spAutoFit/>
          </a:bodyPr>
          <a:lstStyle/>
          <a:p>
            <a:pPr algn="ctr"/>
            <a:r>
              <a:rPr lang="en-GB" dirty="0" smtClean="0"/>
              <a:t>17%</a:t>
            </a:r>
            <a:endParaRPr lang="en-GB" dirty="0"/>
          </a:p>
        </p:txBody>
      </p:sp>
      <p:sp>
        <p:nvSpPr>
          <p:cNvPr id="6" name="Rectangle 5"/>
          <p:cNvSpPr/>
          <p:nvPr/>
        </p:nvSpPr>
        <p:spPr bwMode="auto">
          <a:xfrm>
            <a:off x="9340763" y="1747313"/>
            <a:ext cx="432048" cy="4874208"/>
          </a:xfrm>
          <a:prstGeom prst="rect">
            <a:avLst/>
          </a:prstGeom>
          <a:solidFill>
            <a:srgbClr val="77943E">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7" name="TextBox 16"/>
          <p:cNvSpPr txBox="1"/>
          <p:nvPr/>
        </p:nvSpPr>
        <p:spPr>
          <a:xfrm>
            <a:off x="9232751" y="1485703"/>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2015</a:t>
            </a:r>
            <a:endParaRPr lang="en-GB" b="1" dirty="0">
              <a:solidFill>
                <a:srgbClr val="000000"/>
              </a:solidFill>
            </a:endParaRPr>
          </a:p>
        </p:txBody>
      </p:sp>
      <p:sp>
        <p:nvSpPr>
          <p:cNvPr id="23" name="TextBox 22"/>
          <p:cNvSpPr txBox="1"/>
          <p:nvPr/>
        </p:nvSpPr>
        <p:spPr>
          <a:xfrm>
            <a:off x="9304759" y="2023413"/>
            <a:ext cx="504056" cy="261610"/>
          </a:xfrm>
          <a:prstGeom prst="rect">
            <a:avLst/>
          </a:prstGeom>
          <a:noFill/>
        </p:spPr>
        <p:txBody>
          <a:bodyPr wrap="square" lIns="91428" tIns="45715" rIns="91428" bIns="45715" rtlCol="0" anchor="ctr">
            <a:spAutoFit/>
          </a:bodyPr>
          <a:lstStyle/>
          <a:p>
            <a:pPr algn="ctr"/>
            <a:r>
              <a:rPr lang="en-GB" dirty="0" smtClean="0"/>
              <a:t>75%</a:t>
            </a:r>
            <a:endParaRPr lang="en-GB" dirty="0"/>
          </a:p>
        </p:txBody>
      </p:sp>
      <p:sp>
        <p:nvSpPr>
          <p:cNvPr id="24" name="TextBox 23"/>
          <p:cNvSpPr txBox="1"/>
          <p:nvPr/>
        </p:nvSpPr>
        <p:spPr>
          <a:xfrm>
            <a:off x="9304759" y="2851277"/>
            <a:ext cx="504056" cy="261610"/>
          </a:xfrm>
          <a:prstGeom prst="rect">
            <a:avLst/>
          </a:prstGeom>
          <a:noFill/>
        </p:spPr>
        <p:txBody>
          <a:bodyPr wrap="square" lIns="91428" tIns="45715" rIns="91428" bIns="45715" rtlCol="0" anchor="ctr">
            <a:spAutoFit/>
          </a:bodyPr>
          <a:lstStyle/>
          <a:p>
            <a:pPr algn="ctr"/>
            <a:r>
              <a:rPr lang="en-GB" dirty="0" smtClean="0"/>
              <a:t>59%</a:t>
            </a:r>
            <a:endParaRPr lang="en-GB" dirty="0"/>
          </a:p>
        </p:txBody>
      </p:sp>
      <p:sp>
        <p:nvSpPr>
          <p:cNvPr id="25" name="TextBox 24"/>
          <p:cNvSpPr txBox="1"/>
          <p:nvPr/>
        </p:nvSpPr>
        <p:spPr>
          <a:xfrm>
            <a:off x="9304759" y="4472551"/>
            <a:ext cx="504056" cy="261610"/>
          </a:xfrm>
          <a:prstGeom prst="rect">
            <a:avLst/>
          </a:prstGeom>
          <a:noFill/>
        </p:spPr>
        <p:txBody>
          <a:bodyPr wrap="square" lIns="91428" tIns="45715" rIns="91428" bIns="45715" rtlCol="0" anchor="ctr">
            <a:spAutoFit/>
          </a:bodyPr>
          <a:lstStyle/>
          <a:p>
            <a:pPr algn="ctr"/>
            <a:r>
              <a:rPr lang="en-GB" dirty="0" smtClean="0"/>
              <a:t>21%</a:t>
            </a:r>
            <a:endParaRPr lang="en-GB" dirty="0"/>
          </a:p>
        </p:txBody>
      </p:sp>
      <p:sp>
        <p:nvSpPr>
          <p:cNvPr id="26" name="TextBox 25"/>
          <p:cNvSpPr txBox="1"/>
          <p:nvPr/>
        </p:nvSpPr>
        <p:spPr>
          <a:xfrm>
            <a:off x="9304759" y="6121047"/>
            <a:ext cx="504056" cy="261610"/>
          </a:xfrm>
          <a:prstGeom prst="rect">
            <a:avLst/>
          </a:prstGeom>
          <a:noFill/>
        </p:spPr>
        <p:txBody>
          <a:bodyPr wrap="square" lIns="91428" tIns="45715" rIns="91428" bIns="45715" rtlCol="0" anchor="ctr">
            <a:spAutoFit/>
          </a:bodyPr>
          <a:lstStyle/>
          <a:p>
            <a:pPr algn="ctr"/>
            <a:r>
              <a:rPr lang="en-GB" dirty="0" smtClean="0"/>
              <a:t>27%</a:t>
            </a:r>
            <a:endParaRPr lang="en-GB" dirty="0"/>
          </a:p>
        </p:txBody>
      </p:sp>
      <p:sp>
        <p:nvSpPr>
          <p:cNvPr id="27" name="TextBox 26"/>
          <p:cNvSpPr txBox="1"/>
          <p:nvPr/>
        </p:nvSpPr>
        <p:spPr>
          <a:xfrm>
            <a:off x="9304759" y="5305985"/>
            <a:ext cx="504056" cy="261610"/>
          </a:xfrm>
          <a:prstGeom prst="rect">
            <a:avLst/>
          </a:prstGeom>
          <a:noFill/>
        </p:spPr>
        <p:txBody>
          <a:bodyPr wrap="square" lIns="91428" tIns="45715" rIns="91428" bIns="45715" rtlCol="0" anchor="ctr">
            <a:spAutoFit/>
          </a:bodyPr>
          <a:lstStyle/>
          <a:p>
            <a:pPr algn="ctr"/>
            <a:r>
              <a:rPr lang="en-GB" dirty="0" smtClean="0"/>
              <a:t>52%</a:t>
            </a:r>
            <a:endParaRPr lang="en-GB" dirty="0"/>
          </a:p>
        </p:txBody>
      </p:sp>
      <p:sp>
        <p:nvSpPr>
          <p:cNvPr id="10" name="Rectangle 9"/>
          <p:cNvSpPr/>
          <p:nvPr/>
        </p:nvSpPr>
        <p:spPr bwMode="auto">
          <a:xfrm>
            <a:off x="8290053" y="1747313"/>
            <a:ext cx="432048" cy="4874208"/>
          </a:xfrm>
          <a:prstGeom prst="rect">
            <a:avLst/>
          </a:prstGeom>
          <a:solidFill>
            <a:schemeClr val="accent6">
              <a:lumMod val="50000"/>
              <a:lumOff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4" name="TextBox 13"/>
          <p:cNvSpPr txBox="1"/>
          <p:nvPr/>
        </p:nvSpPr>
        <p:spPr>
          <a:xfrm>
            <a:off x="8182041" y="1485703"/>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2016</a:t>
            </a:r>
            <a:endParaRPr lang="en-GB" b="1" dirty="0">
              <a:solidFill>
                <a:srgbClr val="000000"/>
              </a:solidFill>
            </a:endParaRPr>
          </a:p>
        </p:txBody>
      </p:sp>
      <p:sp>
        <p:nvSpPr>
          <p:cNvPr id="28" name="TextBox 27"/>
          <p:cNvSpPr txBox="1"/>
          <p:nvPr/>
        </p:nvSpPr>
        <p:spPr>
          <a:xfrm>
            <a:off x="8218045" y="2023413"/>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8%</a:t>
            </a:r>
            <a:endParaRPr lang="en-GB" b="1" dirty="0">
              <a:solidFill>
                <a:schemeClr val="bg1"/>
              </a:solidFill>
            </a:endParaRPr>
          </a:p>
        </p:txBody>
      </p:sp>
      <p:sp>
        <p:nvSpPr>
          <p:cNvPr id="29" name="TextBox 28"/>
          <p:cNvSpPr txBox="1"/>
          <p:nvPr/>
        </p:nvSpPr>
        <p:spPr>
          <a:xfrm>
            <a:off x="8218045" y="2851277"/>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11%</a:t>
            </a:r>
            <a:endParaRPr lang="en-GB" b="1" dirty="0">
              <a:solidFill>
                <a:schemeClr val="bg1"/>
              </a:solidFill>
            </a:endParaRPr>
          </a:p>
        </p:txBody>
      </p:sp>
      <p:sp>
        <p:nvSpPr>
          <p:cNvPr id="30" name="TextBox 29"/>
          <p:cNvSpPr txBox="1"/>
          <p:nvPr/>
        </p:nvSpPr>
        <p:spPr>
          <a:xfrm>
            <a:off x="8218045" y="6121047"/>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33%</a:t>
            </a:r>
            <a:endParaRPr lang="en-GB" b="1" dirty="0">
              <a:solidFill>
                <a:schemeClr val="bg1"/>
              </a:solidFill>
            </a:endParaRPr>
          </a:p>
        </p:txBody>
      </p:sp>
      <p:sp>
        <p:nvSpPr>
          <p:cNvPr id="31" name="TextBox 30"/>
          <p:cNvSpPr txBox="1"/>
          <p:nvPr/>
        </p:nvSpPr>
        <p:spPr>
          <a:xfrm>
            <a:off x="8218045" y="4472551"/>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41%</a:t>
            </a:r>
            <a:endParaRPr lang="en-GB" b="1" dirty="0">
              <a:solidFill>
                <a:schemeClr val="bg1"/>
              </a:solidFill>
            </a:endParaRPr>
          </a:p>
        </p:txBody>
      </p:sp>
      <p:sp>
        <p:nvSpPr>
          <p:cNvPr id="32" name="TextBox 31"/>
          <p:cNvSpPr txBox="1"/>
          <p:nvPr/>
        </p:nvSpPr>
        <p:spPr>
          <a:xfrm>
            <a:off x="8218045" y="5305985"/>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11%</a:t>
            </a:r>
            <a:endParaRPr lang="en-GB" b="1" dirty="0">
              <a:solidFill>
                <a:schemeClr val="bg1"/>
              </a:solidFill>
            </a:endParaRPr>
          </a:p>
        </p:txBody>
      </p:sp>
      <p:sp>
        <p:nvSpPr>
          <p:cNvPr id="11" name="Rectangle 10"/>
          <p:cNvSpPr/>
          <p:nvPr/>
        </p:nvSpPr>
        <p:spPr bwMode="auto">
          <a:xfrm>
            <a:off x="9844819" y="1747313"/>
            <a:ext cx="432048" cy="4874208"/>
          </a:xfrm>
          <a:prstGeom prst="rect">
            <a:avLst/>
          </a:prstGeom>
          <a:solidFill>
            <a:srgbClr val="404F21">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6" name="TextBox 15"/>
          <p:cNvSpPr txBox="1"/>
          <p:nvPr/>
        </p:nvSpPr>
        <p:spPr>
          <a:xfrm>
            <a:off x="9736807" y="1485703"/>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2016</a:t>
            </a:r>
            <a:endParaRPr lang="en-GB" b="1" dirty="0">
              <a:solidFill>
                <a:srgbClr val="000000"/>
              </a:solidFill>
            </a:endParaRPr>
          </a:p>
        </p:txBody>
      </p:sp>
      <p:sp>
        <p:nvSpPr>
          <p:cNvPr id="33" name="TextBox 32"/>
          <p:cNvSpPr txBox="1"/>
          <p:nvPr/>
        </p:nvSpPr>
        <p:spPr>
          <a:xfrm>
            <a:off x="9808815" y="2023418"/>
            <a:ext cx="504056" cy="261600"/>
          </a:xfrm>
          <a:prstGeom prst="rect">
            <a:avLst/>
          </a:prstGeom>
          <a:noFill/>
        </p:spPr>
        <p:txBody>
          <a:bodyPr wrap="square" lIns="91428" tIns="45715" rIns="91428" bIns="45715" rtlCol="0" anchor="ctr">
            <a:spAutoFit/>
          </a:bodyPr>
          <a:lstStyle/>
          <a:p>
            <a:pPr algn="ctr"/>
            <a:r>
              <a:rPr lang="en-GB" b="1" dirty="0" smtClean="0">
                <a:solidFill>
                  <a:schemeClr val="bg1"/>
                </a:solidFill>
              </a:rPr>
              <a:t>69%</a:t>
            </a:r>
            <a:endParaRPr lang="en-GB" b="1" dirty="0">
              <a:solidFill>
                <a:schemeClr val="bg1"/>
              </a:solidFill>
            </a:endParaRPr>
          </a:p>
        </p:txBody>
      </p:sp>
      <p:sp>
        <p:nvSpPr>
          <p:cNvPr id="34" name="TextBox 33"/>
          <p:cNvSpPr txBox="1"/>
          <p:nvPr/>
        </p:nvSpPr>
        <p:spPr>
          <a:xfrm>
            <a:off x="9808815" y="2851277"/>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51%</a:t>
            </a:r>
            <a:endParaRPr lang="en-GB" b="1" dirty="0">
              <a:solidFill>
                <a:schemeClr val="bg1"/>
              </a:solidFill>
            </a:endParaRPr>
          </a:p>
        </p:txBody>
      </p:sp>
      <p:sp>
        <p:nvSpPr>
          <p:cNvPr id="35" name="TextBox 34"/>
          <p:cNvSpPr txBox="1"/>
          <p:nvPr/>
        </p:nvSpPr>
        <p:spPr>
          <a:xfrm>
            <a:off x="9808815" y="4472551"/>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23%</a:t>
            </a:r>
            <a:endParaRPr lang="en-GB" b="1" dirty="0">
              <a:solidFill>
                <a:schemeClr val="bg1"/>
              </a:solidFill>
            </a:endParaRPr>
          </a:p>
        </p:txBody>
      </p:sp>
      <p:sp>
        <p:nvSpPr>
          <p:cNvPr id="36" name="TextBox 35"/>
          <p:cNvSpPr txBox="1"/>
          <p:nvPr/>
        </p:nvSpPr>
        <p:spPr>
          <a:xfrm>
            <a:off x="9772811" y="5305985"/>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62%</a:t>
            </a:r>
            <a:endParaRPr lang="en-GB" b="1" dirty="0">
              <a:solidFill>
                <a:schemeClr val="bg1"/>
              </a:solidFill>
            </a:endParaRPr>
          </a:p>
        </p:txBody>
      </p:sp>
      <p:sp>
        <p:nvSpPr>
          <p:cNvPr id="37" name="TextBox 36"/>
          <p:cNvSpPr txBox="1"/>
          <p:nvPr/>
        </p:nvSpPr>
        <p:spPr>
          <a:xfrm>
            <a:off x="9808815" y="6121047"/>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27%</a:t>
            </a:r>
            <a:endParaRPr lang="en-GB" b="1" dirty="0">
              <a:solidFill>
                <a:schemeClr val="bg1"/>
              </a:solidFill>
            </a:endParaRPr>
          </a:p>
        </p:txBody>
      </p:sp>
      <p:sp>
        <p:nvSpPr>
          <p:cNvPr id="56" name="Isosceles Triangle 55"/>
          <p:cNvSpPr/>
          <p:nvPr/>
        </p:nvSpPr>
        <p:spPr bwMode="auto">
          <a:xfrm flipV="1">
            <a:off x="8741989" y="5368475"/>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9" name="Isosceles Triangle 58"/>
          <p:cNvSpPr/>
          <p:nvPr/>
        </p:nvSpPr>
        <p:spPr bwMode="auto">
          <a:xfrm flipV="1">
            <a:off x="10318206" y="2906343"/>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4" name="Rectangle 4"/>
          <p:cNvSpPr>
            <a:spLocks noChangeArrowheads="1"/>
          </p:cNvSpPr>
          <p:nvPr/>
        </p:nvSpPr>
        <p:spPr bwMode="auto">
          <a:xfrm>
            <a:off x="961901" y="6823095"/>
            <a:ext cx="7576457"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bg2"/>
                </a:solidFill>
                <a:latin typeface="Arial" pitchFamily="34" charset="0"/>
                <a:cs typeface="Arial" pitchFamily="34" charset="0"/>
              </a:rPr>
              <a:t>QN3/4 To what extent do you agree or disagree with the following statements? </a:t>
            </a:r>
            <a:r>
              <a:rPr lang="en-GB" sz="800" dirty="0" smtClean="0">
                <a:solidFill>
                  <a:schemeClr val="bg2"/>
                </a:solidFill>
              </a:rPr>
              <a:t>Bases: All respondents – 2016 (1714), 2015 (1555).</a:t>
            </a:r>
            <a:endParaRPr lang="en-GB" sz="800" dirty="0">
              <a:solidFill>
                <a:schemeClr val="bg2"/>
              </a:solidFill>
              <a:latin typeface="Arial" pitchFamily="34" charset="0"/>
              <a:cs typeface="Arial" pitchFamily="34" charset="0"/>
            </a:endParaRPr>
          </a:p>
        </p:txBody>
      </p:sp>
      <p:sp>
        <p:nvSpPr>
          <p:cNvPr id="55" name="TextBox 54"/>
          <p:cNvSpPr txBox="1"/>
          <p:nvPr/>
        </p:nvSpPr>
        <p:spPr>
          <a:xfrm>
            <a:off x="7747083" y="3634317"/>
            <a:ext cx="576064" cy="261610"/>
          </a:xfrm>
          <a:prstGeom prst="rect">
            <a:avLst/>
          </a:prstGeom>
          <a:noFill/>
        </p:spPr>
        <p:txBody>
          <a:bodyPr wrap="square" lIns="91428" tIns="45715" rIns="91428" bIns="45715" rtlCol="0" anchor="ctr">
            <a:spAutoFit/>
          </a:bodyPr>
          <a:lstStyle/>
          <a:p>
            <a:pPr algn="ctr"/>
            <a:r>
              <a:rPr lang="en-GB" dirty="0" smtClean="0"/>
              <a:t>36%</a:t>
            </a:r>
            <a:endParaRPr lang="en-GB" dirty="0"/>
          </a:p>
        </p:txBody>
      </p:sp>
      <p:sp>
        <p:nvSpPr>
          <p:cNvPr id="57" name="TextBox 56"/>
          <p:cNvSpPr txBox="1"/>
          <p:nvPr/>
        </p:nvSpPr>
        <p:spPr>
          <a:xfrm>
            <a:off x="9331031" y="3634317"/>
            <a:ext cx="504056" cy="261610"/>
          </a:xfrm>
          <a:prstGeom prst="rect">
            <a:avLst/>
          </a:prstGeom>
          <a:noFill/>
        </p:spPr>
        <p:txBody>
          <a:bodyPr wrap="square" lIns="91428" tIns="45715" rIns="91428" bIns="45715" rtlCol="0" anchor="ctr">
            <a:spAutoFit/>
          </a:bodyPr>
          <a:lstStyle/>
          <a:p>
            <a:pPr algn="ctr"/>
            <a:r>
              <a:rPr lang="en-GB" dirty="0" smtClean="0"/>
              <a:t>30%</a:t>
            </a:r>
            <a:endParaRPr lang="en-GB" dirty="0"/>
          </a:p>
        </p:txBody>
      </p:sp>
      <p:sp>
        <p:nvSpPr>
          <p:cNvPr id="60" name="TextBox 59"/>
          <p:cNvSpPr txBox="1"/>
          <p:nvPr/>
        </p:nvSpPr>
        <p:spPr>
          <a:xfrm>
            <a:off x="8244317" y="3634317"/>
            <a:ext cx="576064"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30%</a:t>
            </a:r>
            <a:endParaRPr lang="en-GB" b="1" dirty="0">
              <a:solidFill>
                <a:schemeClr val="bg1"/>
              </a:solidFill>
            </a:endParaRPr>
          </a:p>
        </p:txBody>
      </p:sp>
      <p:sp>
        <p:nvSpPr>
          <p:cNvPr id="61" name="TextBox 60"/>
          <p:cNvSpPr txBox="1"/>
          <p:nvPr/>
        </p:nvSpPr>
        <p:spPr>
          <a:xfrm>
            <a:off x="9835087" y="3634317"/>
            <a:ext cx="504056" cy="261610"/>
          </a:xfrm>
          <a:prstGeom prst="rect">
            <a:avLst/>
          </a:prstGeom>
          <a:noFill/>
        </p:spPr>
        <p:txBody>
          <a:bodyPr wrap="square" lIns="91428" tIns="45715" rIns="91428" bIns="45715" rtlCol="0" anchor="ctr">
            <a:spAutoFit/>
          </a:bodyPr>
          <a:lstStyle/>
          <a:p>
            <a:pPr algn="ctr"/>
            <a:r>
              <a:rPr lang="en-GB" b="1" dirty="0" smtClean="0">
                <a:solidFill>
                  <a:schemeClr val="bg1"/>
                </a:solidFill>
              </a:rPr>
              <a:t>33%</a:t>
            </a:r>
            <a:endParaRPr lang="en-GB" b="1" dirty="0">
              <a:solidFill>
                <a:schemeClr val="bg1"/>
              </a:solidFill>
            </a:endParaRPr>
          </a:p>
        </p:txBody>
      </p:sp>
      <p:sp>
        <p:nvSpPr>
          <p:cNvPr id="64" name="Isosceles Triangle 63"/>
          <p:cNvSpPr/>
          <p:nvPr/>
        </p:nvSpPr>
        <p:spPr bwMode="auto">
          <a:xfrm flipV="1">
            <a:off x="8768261" y="3699903"/>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7" name="Isosceles Triangle 66"/>
          <p:cNvSpPr/>
          <p:nvPr/>
        </p:nvSpPr>
        <p:spPr bwMode="auto">
          <a:xfrm>
            <a:off x="10318206" y="5371099"/>
            <a:ext cx="144000" cy="14400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8" name="Isosceles Triangle 67"/>
          <p:cNvSpPr/>
          <p:nvPr/>
        </p:nvSpPr>
        <p:spPr bwMode="auto">
          <a:xfrm flipV="1">
            <a:off x="10318206" y="2092313"/>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9" name="TextBox 68"/>
          <p:cNvSpPr txBox="1"/>
          <p:nvPr/>
        </p:nvSpPr>
        <p:spPr>
          <a:xfrm>
            <a:off x="7995711" y="6629531"/>
            <a:ext cx="2645276" cy="253916"/>
          </a:xfrm>
          <a:prstGeom prst="rect">
            <a:avLst/>
          </a:prstGeom>
          <a:noFill/>
        </p:spPr>
        <p:txBody>
          <a:bodyPr wrap="none" rtlCol="0">
            <a:spAutoFit/>
          </a:bodyPr>
          <a:lstStyle/>
          <a:p>
            <a:r>
              <a:rPr lang="en-GB" sz="1050" dirty="0" smtClean="0">
                <a:solidFill>
                  <a:srgbClr val="4D4D4D"/>
                </a:solidFill>
              </a:rPr>
              <a:t>* Statement wording amended from 2015</a:t>
            </a:r>
          </a:p>
        </p:txBody>
      </p:sp>
      <p:cxnSp>
        <p:nvCxnSpPr>
          <p:cNvPr id="74" name="Straight Connector 73"/>
          <p:cNvCxnSpPr/>
          <p:nvPr/>
        </p:nvCxnSpPr>
        <p:spPr>
          <a:xfrm>
            <a:off x="362607" y="4981904"/>
            <a:ext cx="10074165" cy="0"/>
          </a:xfrm>
          <a:prstGeom prst="line">
            <a:avLst/>
          </a:prstGeom>
          <a:ln w="12700">
            <a:solidFill>
              <a:schemeClr val="bg2"/>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Cars of the future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34750"/>
            <a:ext cx="9252000" cy="576263"/>
          </a:xfrm>
        </p:spPr>
        <p:txBody>
          <a:bodyPr/>
          <a:lstStyle/>
          <a:p>
            <a:r>
              <a:rPr lang="en-GB" dirty="0" smtClean="0"/>
              <a:t>Cars of the future (2) – focus on driverless cars</a:t>
            </a:r>
            <a:br>
              <a:rPr lang="en-GB" dirty="0" smtClean="0"/>
            </a:br>
            <a:r>
              <a:rPr lang="en-GB" sz="1600" dirty="0" smtClean="0"/>
              <a:t>There is some confidence that driverless cars will become available for purchase in the next 5 to 15 years, however, motorists are less certain about their future beyond availability.</a:t>
            </a:r>
            <a:endParaRPr lang="en-GB" sz="1600" dirty="0"/>
          </a:p>
        </p:txBody>
      </p:sp>
      <p:sp>
        <p:nvSpPr>
          <p:cNvPr id="7" name="Rectangle 4"/>
          <p:cNvSpPr>
            <a:spLocks noChangeArrowheads="1"/>
          </p:cNvSpPr>
          <p:nvPr/>
        </p:nvSpPr>
        <p:spPr bwMode="auto">
          <a:xfrm>
            <a:off x="926275" y="6842934"/>
            <a:ext cx="7564582" cy="520905"/>
          </a:xfrm>
          <a:prstGeom prst="rect">
            <a:avLst/>
          </a:prstGeom>
          <a:noFill/>
          <a:ln w="9525">
            <a:noFill/>
            <a:miter lim="800000"/>
            <a:headEnd/>
            <a:tailEnd/>
          </a:ln>
        </p:spPr>
        <p:txBody>
          <a:bodyPr lIns="104274" tIns="52138" rIns="104274" bIns="52138"/>
          <a:lstStyle/>
          <a:p>
            <a:pPr eaLnBrk="0" hangingPunct="0">
              <a:tabLst>
                <a:tab pos="358731" algn="l"/>
              </a:tabLst>
            </a:pPr>
            <a:r>
              <a:rPr lang="en-GB" sz="800" dirty="0" smtClean="0">
                <a:solidFill>
                  <a:schemeClr val="bg2"/>
                </a:solidFill>
              </a:rPr>
              <a:t>QN1 By when do you think the </a:t>
            </a:r>
            <a:r>
              <a:rPr lang="en-GB" sz="800" u="sng" dirty="0" smtClean="0">
                <a:solidFill>
                  <a:schemeClr val="bg2"/>
                </a:solidFill>
              </a:rPr>
              <a:t>first</a:t>
            </a:r>
            <a:r>
              <a:rPr lang="en-GB" sz="800" dirty="0" smtClean="0">
                <a:solidFill>
                  <a:schemeClr val="bg2"/>
                </a:solidFill>
              </a:rPr>
              <a:t> driverless cars will be available on the market for consumers to buy or hire in the UK? All respondents -1714. QN2 By when do you think fully-driverless vehicles will outnumber conventional vehicles in terms of the number of new vehicles bought annually? Bases: All respondents (1714).</a:t>
            </a:r>
          </a:p>
          <a:p>
            <a:pPr eaLnBrk="0" hangingPunct="0">
              <a:tabLst>
                <a:tab pos="358731" algn="l"/>
              </a:tabLst>
            </a:pPr>
            <a:r>
              <a:rPr lang="en-GB" sz="800" dirty="0" smtClean="0">
                <a:solidFill>
                  <a:schemeClr val="bg2"/>
                </a:solidFill>
              </a:rPr>
              <a:t>   </a:t>
            </a:r>
            <a:endParaRPr lang="en-GB" sz="800" dirty="0">
              <a:solidFill>
                <a:schemeClr val="bg2"/>
              </a:solidFill>
            </a:endParaRPr>
          </a:p>
        </p:txBody>
      </p:sp>
      <p:graphicFrame>
        <p:nvGraphicFramePr>
          <p:cNvPr id="44" name="Chart 43"/>
          <p:cNvGraphicFramePr/>
          <p:nvPr/>
        </p:nvGraphicFramePr>
        <p:xfrm>
          <a:off x="781315" y="3360206"/>
          <a:ext cx="3733536" cy="3070578"/>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103"/>
          <p:cNvGrpSpPr>
            <a:grpSpLocks/>
          </p:cNvGrpSpPr>
          <p:nvPr/>
        </p:nvGrpSpPr>
        <p:grpSpPr bwMode="auto">
          <a:xfrm>
            <a:off x="4797425" y="4403194"/>
            <a:ext cx="1050925" cy="1024907"/>
            <a:chOff x="178" y="1941"/>
            <a:chExt cx="379" cy="383"/>
          </a:xfrm>
          <a:solidFill>
            <a:schemeClr val="bg1">
              <a:lumMod val="75000"/>
            </a:schemeClr>
          </a:solidFill>
        </p:grpSpPr>
        <p:sp>
          <p:nvSpPr>
            <p:cNvPr id="50" name="Freeform 104"/>
            <p:cNvSpPr>
              <a:spLocks noChangeArrowheads="1"/>
            </p:cNvSpPr>
            <p:nvPr/>
          </p:nvSpPr>
          <p:spPr bwMode="auto">
            <a:xfrm>
              <a:off x="178" y="1941"/>
              <a:ext cx="379" cy="383"/>
            </a:xfrm>
            <a:custGeom>
              <a:avLst/>
              <a:gdLst>
                <a:gd name="T0" fmla="*/ 0 w 3425"/>
                <a:gd name="T1" fmla="*/ 0 h 3458"/>
                <a:gd name="T2" fmla="*/ 0 w 3425"/>
                <a:gd name="T3" fmla="*/ 0 h 3458"/>
                <a:gd name="T4" fmla="*/ 0 w 3425"/>
                <a:gd name="T5" fmla="*/ 0 h 3458"/>
                <a:gd name="T6" fmla="*/ 0 w 3425"/>
                <a:gd name="T7" fmla="*/ 0 h 3458"/>
                <a:gd name="T8" fmla="*/ 0 w 3425"/>
                <a:gd name="T9" fmla="*/ 0 h 3458"/>
                <a:gd name="T10" fmla="*/ 0 w 3425"/>
                <a:gd name="T11" fmla="*/ 0 h 3458"/>
                <a:gd name="T12" fmla="*/ 0 w 3425"/>
                <a:gd name="T13" fmla="*/ 0 h 3458"/>
                <a:gd name="T14" fmla="*/ 0 w 3425"/>
                <a:gd name="T15" fmla="*/ 0 h 3458"/>
                <a:gd name="T16" fmla="*/ 0 w 3425"/>
                <a:gd name="T17" fmla="*/ 0 h 3458"/>
                <a:gd name="T18" fmla="*/ 0 w 3425"/>
                <a:gd name="T19" fmla="*/ 0 h 3458"/>
                <a:gd name="T20" fmla="*/ 0 w 3425"/>
                <a:gd name="T21" fmla="*/ 0 h 3458"/>
                <a:gd name="T22" fmla="*/ 0 w 3425"/>
                <a:gd name="T23" fmla="*/ 0 h 3458"/>
                <a:gd name="T24" fmla="*/ 0 w 3425"/>
                <a:gd name="T25" fmla="*/ 0 h 3458"/>
                <a:gd name="T26" fmla="*/ 0 w 3425"/>
                <a:gd name="T27" fmla="*/ 0 h 3458"/>
                <a:gd name="T28" fmla="*/ 0 w 3425"/>
                <a:gd name="T29" fmla="*/ 0 h 3458"/>
                <a:gd name="T30" fmla="*/ 0 w 3425"/>
                <a:gd name="T31" fmla="*/ 0 h 3458"/>
                <a:gd name="T32" fmla="*/ 0 w 3425"/>
                <a:gd name="T33" fmla="*/ 0 h 3458"/>
                <a:gd name="T34" fmla="*/ 0 w 3425"/>
                <a:gd name="T35" fmla="*/ 0 h 3458"/>
                <a:gd name="T36" fmla="*/ 0 w 3425"/>
                <a:gd name="T37" fmla="*/ 0 h 3458"/>
                <a:gd name="T38" fmla="*/ 0 w 3425"/>
                <a:gd name="T39" fmla="*/ 0 h 3458"/>
                <a:gd name="T40" fmla="*/ 0 w 3425"/>
                <a:gd name="T41" fmla="*/ 0 h 3458"/>
                <a:gd name="T42" fmla="*/ 0 w 3425"/>
                <a:gd name="T43" fmla="*/ 0 h 3458"/>
                <a:gd name="T44" fmla="*/ 0 w 3425"/>
                <a:gd name="T45" fmla="*/ 0 h 3458"/>
                <a:gd name="T46" fmla="*/ 0 w 3425"/>
                <a:gd name="T47" fmla="*/ 0 h 3458"/>
                <a:gd name="T48" fmla="*/ 0 w 3425"/>
                <a:gd name="T49" fmla="*/ 0 h 3458"/>
                <a:gd name="T50" fmla="*/ 0 w 3425"/>
                <a:gd name="T51" fmla="*/ 0 h 3458"/>
                <a:gd name="T52" fmla="*/ 0 w 3425"/>
                <a:gd name="T53" fmla="*/ 0 h 3458"/>
                <a:gd name="T54" fmla="*/ 0 w 3425"/>
                <a:gd name="T55" fmla="*/ 0 h 3458"/>
                <a:gd name="T56" fmla="*/ 0 w 3425"/>
                <a:gd name="T57" fmla="*/ 0 h 3458"/>
                <a:gd name="T58" fmla="*/ 0 w 3425"/>
                <a:gd name="T59" fmla="*/ 0 h 3458"/>
                <a:gd name="T60" fmla="*/ 0 w 3425"/>
                <a:gd name="T61" fmla="*/ 0 h 3458"/>
                <a:gd name="T62" fmla="*/ 0 w 3425"/>
                <a:gd name="T63" fmla="*/ 0 h 3458"/>
                <a:gd name="T64" fmla="*/ 0 w 3425"/>
                <a:gd name="T65" fmla="*/ 0 h 3458"/>
                <a:gd name="T66" fmla="*/ 0 w 3425"/>
                <a:gd name="T67" fmla="*/ 0 h 3458"/>
                <a:gd name="T68" fmla="*/ 0 w 3425"/>
                <a:gd name="T69" fmla="*/ 0 h 3458"/>
                <a:gd name="T70" fmla="*/ 0 w 3425"/>
                <a:gd name="T71" fmla="*/ 0 h 3458"/>
                <a:gd name="T72" fmla="*/ 0 w 3425"/>
                <a:gd name="T73" fmla="*/ 0 h 3458"/>
                <a:gd name="T74" fmla="*/ 0 w 3425"/>
                <a:gd name="T75" fmla="*/ 0 h 3458"/>
                <a:gd name="T76" fmla="*/ 0 w 3425"/>
                <a:gd name="T77" fmla="*/ 0 h 3458"/>
                <a:gd name="T78" fmla="*/ 0 w 3425"/>
                <a:gd name="T79" fmla="*/ 0 h 3458"/>
                <a:gd name="T80" fmla="*/ 0 w 3425"/>
                <a:gd name="T81" fmla="*/ 0 h 3458"/>
                <a:gd name="T82" fmla="*/ 0 w 3425"/>
                <a:gd name="T83" fmla="*/ 0 h 3458"/>
                <a:gd name="T84" fmla="*/ 0 w 3425"/>
                <a:gd name="T85" fmla="*/ 0 h 3458"/>
                <a:gd name="T86" fmla="*/ 0 w 3425"/>
                <a:gd name="T87" fmla="*/ 0 h 3458"/>
                <a:gd name="T88" fmla="*/ 0 w 3425"/>
                <a:gd name="T89" fmla="*/ 0 h 3458"/>
                <a:gd name="T90" fmla="*/ 0 w 3425"/>
                <a:gd name="T91" fmla="*/ 0 h 3458"/>
                <a:gd name="T92" fmla="*/ 0 w 3425"/>
                <a:gd name="T93" fmla="*/ 0 h 3458"/>
                <a:gd name="T94" fmla="*/ 0 w 3425"/>
                <a:gd name="T95" fmla="*/ 0 h 3458"/>
                <a:gd name="T96" fmla="*/ 0 w 3425"/>
                <a:gd name="T97" fmla="*/ 0 h 345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425"/>
                <a:gd name="T148" fmla="*/ 0 h 3458"/>
                <a:gd name="T149" fmla="*/ 3425 w 3425"/>
                <a:gd name="T150" fmla="*/ 3458 h 345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425" h="3458">
                  <a:moveTo>
                    <a:pt x="1713" y="398"/>
                  </a:moveTo>
                  <a:lnTo>
                    <a:pt x="1618" y="402"/>
                  </a:lnTo>
                  <a:lnTo>
                    <a:pt x="1526" y="412"/>
                  </a:lnTo>
                  <a:lnTo>
                    <a:pt x="1436" y="428"/>
                  </a:lnTo>
                  <a:lnTo>
                    <a:pt x="1348" y="450"/>
                  </a:lnTo>
                  <a:lnTo>
                    <a:pt x="1263" y="478"/>
                  </a:lnTo>
                  <a:lnTo>
                    <a:pt x="1179" y="512"/>
                  </a:lnTo>
                  <a:lnTo>
                    <a:pt x="1100" y="551"/>
                  </a:lnTo>
                  <a:lnTo>
                    <a:pt x="1023" y="596"/>
                  </a:lnTo>
                  <a:lnTo>
                    <a:pt x="949" y="644"/>
                  </a:lnTo>
                  <a:lnTo>
                    <a:pt x="879" y="699"/>
                  </a:lnTo>
                  <a:lnTo>
                    <a:pt x="813" y="757"/>
                  </a:lnTo>
                  <a:lnTo>
                    <a:pt x="751" y="820"/>
                  </a:lnTo>
                  <a:lnTo>
                    <a:pt x="693" y="886"/>
                  </a:lnTo>
                  <a:lnTo>
                    <a:pt x="639" y="957"/>
                  </a:lnTo>
                  <a:lnTo>
                    <a:pt x="591" y="1032"/>
                  </a:lnTo>
                  <a:lnTo>
                    <a:pt x="547" y="1109"/>
                  </a:lnTo>
                  <a:lnTo>
                    <a:pt x="509" y="1190"/>
                  </a:lnTo>
                  <a:lnTo>
                    <a:pt x="475" y="1274"/>
                  </a:lnTo>
                  <a:lnTo>
                    <a:pt x="447" y="1361"/>
                  </a:lnTo>
                  <a:lnTo>
                    <a:pt x="425" y="1449"/>
                  </a:lnTo>
                  <a:lnTo>
                    <a:pt x="409" y="1540"/>
                  </a:lnTo>
                  <a:lnTo>
                    <a:pt x="400" y="1633"/>
                  </a:lnTo>
                  <a:lnTo>
                    <a:pt x="397" y="1728"/>
                  </a:lnTo>
                  <a:lnTo>
                    <a:pt x="400" y="1823"/>
                  </a:lnTo>
                  <a:lnTo>
                    <a:pt x="409" y="1916"/>
                  </a:lnTo>
                  <a:lnTo>
                    <a:pt x="425" y="2008"/>
                  </a:lnTo>
                  <a:lnTo>
                    <a:pt x="447" y="2097"/>
                  </a:lnTo>
                  <a:lnTo>
                    <a:pt x="475" y="2184"/>
                  </a:lnTo>
                  <a:lnTo>
                    <a:pt x="509" y="2268"/>
                  </a:lnTo>
                  <a:lnTo>
                    <a:pt x="547" y="2348"/>
                  </a:lnTo>
                  <a:lnTo>
                    <a:pt x="591" y="2426"/>
                  </a:lnTo>
                  <a:lnTo>
                    <a:pt x="639" y="2500"/>
                  </a:lnTo>
                  <a:lnTo>
                    <a:pt x="693" y="2571"/>
                  </a:lnTo>
                  <a:lnTo>
                    <a:pt x="751" y="2638"/>
                  </a:lnTo>
                  <a:lnTo>
                    <a:pt x="813" y="2701"/>
                  </a:lnTo>
                  <a:lnTo>
                    <a:pt x="879" y="2759"/>
                  </a:lnTo>
                  <a:lnTo>
                    <a:pt x="949" y="2813"/>
                  </a:lnTo>
                  <a:lnTo>
                    <a:pt x="1023" y="2863"/>
                  </a:lnTo>
                  <a:lnTo>
                    <a:pt x="1100" y="2907"/>
                  </a:lnTo>
                  <a:lnTo>
                    <a:pt x="1179" y="2947"/>
                  </a:lnTo>
                  <a:lnTo>
                    <a:pt x="1263" y="2980"/>
                  </a:lnTo>
                  <a:lnTo>
                    <a:pt x="1348" y="3008"/>
                  </a:lnTo>
                  <a:lnTo>
                    <a:pt x="1436" y="3030"/>
                  </a:lnTo>
                  <a:lnTo>
                    <a:pt x="1526" y="3046"/>
                  </a:lnTo>
                  <a:lnTo>
                    <a:pt x="1618" y="3056"/>
                  </a:lnTo>
                  <a:lnTo>
                    <a:pt x="1713" y="3060"/>
                  </a:lnTo>
                  <a:lnTo>
                    <a:pt x="1807" y="3056"/>
                  </a:lnTo>
                  <a:lnTo>
                    <a:pt x="1899" y="3046"/>
                  </a:lnTo>
                  <a:lnTo>
                    <a:pt x="1989" y="3030"/>
                  </a:lnTo>
                  <a:lnTo>
                    <a:pt x="2077" y="3008"/>
                  </a:lnTo>
                  <a:lnTo>
                    <a:pt x="2163" y="2980"/>
                  </a:lnTo>
                  <a:lnTo>
                    <a:pt x="2246" y="2947"/>
                  </a:lnTo>
                  <a:lnTo>
                    <a:pt x="2326" y="2907"/>
                  </a:lnTo>
                  <a:lnTo>
                    <a:pt x="2403" y="2863"/>
                  </a:lnTo>
                  <a:lnTo>
                    <a:pt x="2476" y="2813"/>
                  </a:lnTo>
                  <a:lnTo>
                    <a:pt x="2546" y="2759"/>
                  </a:lnTo>
                  <a:lnTo>
                    <a:pt x="2613" y="2701"/>
                  </a:lnTo>
                  <a:lnTo>
                    <a:pt x="2674" y="2638"/>
                  </a:lnTo>
                  <a:lnTo>
                    <a:pt x="2733" y="2571"/>
                  </a:lnTo>
                  <a:lnTo>
                    <a:pt x="2786" y="2500"/>
                  </a:lnTo>
                  <a:lnTo>
                    <a:pt x="2835" y="2426"/>
                  </a:lnTo>
                  <a:lnTo>
                    <a:pt x="2879" y="2348"/>
                  </a:lnTo>
                  <a:lnTo>
                    <a:pt x="2917" y="2268"/>
                  </a:lnTo>
                  <a:lnTo>
                    <a:pt x="2951" y="2184"/>
                  </a:lnTo>
                  <a:lnTo>
                    <a:pt x="2979" y="2097"/>
                  </a:lnTo>
                  <a:lnTo>
                    <a:pt x="3001" y="2008"/>
                  </a:lnTo>
                  <a:lnTo>
                    <a:pt x="3017" y="1916"/>
                  </a:lnTo>
                  <a:lnTo>
                    <a:pt x="3028" y="1823"/>
                  </a:lnTo>
                  <a:lnTo>
                    <a:pt x="3031" y="1729"/>
                  </a:lnTo>
                  <a:lnTo>
                    <a:pt x="3028" y="1633"/>
                  </a:lnTo>
                  <a:lnTo>
                    <a:pt x="3017" y="1540"/>
                  </a:lnTo>
                  <a:lnTo>
                    <a:pt x="3001" y="1449"/>
                  </a:lnTo>
                  <a:lnTo>
                    <a:pt x="2979" y="1361"/>
                  </a:lnTo>
                  <a:lnTo>
                    <a:pt x="2951" y="1274"/>
                  </a:lnTo>
                  <a:lnTo>
                    <a:pt x="2917" y="1190"/>
                  </a:lnTo>
                  <a:lnTo>
                    <a:pt x="2879" y="1109"/>
                  </a:lnTo>
                  <a:lnTo>
                    <a:pt x="2835" y="1032"/>
                  </a:lnTo>
                  <a:lnTo>
                    <a:pt x="2786" y="957"/>
                  </a:lnTo>
                  <a:lnTo>
                    <a:pt x="2733" y="886"/>
                  </a:lnTo>
                  <a:lnTo>
                    <a:pt x="2674" y="820"/>
                  </a:lnTo>
                  <a:lnTo>
                    <a:pt x="2613" y="757"/>
                  </a:lnTo>
                  <a:lnTo>
                    <a:pt x="2546" y="699"/>
                  </a:lnTo>
                  <a:lnTo>
                    <a:pt x="2476" y="644"/>
                  </a:lnTo>
                  <a:lnTo>
                    <a:pt x="2403" y="596"/>
                  </a:lnTo>
                  <a:lnTo>
                    <a:pt x="2326" y="551"/>
                  </a:lnTo>
                  <a:lnTo>
                    <a:pt x="2246" y="512"/>
                  </a:lnTo>
                  <a:lnTo>
                    <a:pt x="2163" y="478"/>
                  </a:lnTo>
                  <a:lnTo>
                    <a:pt x="2077" y="450"/>
                  </a:lnTo>
                  <a:lnTo>
                    <a:pt x="1989" y="428"/>
                  </a:lnTo>
                  <a:lnTo>
                    <a:pt x="1899" y="412"/>
                  </a:lnTo>
                  <a:lnTo>
                    <a:pt x="1807" y="402"/>
                  </a:lnTo>
                  <a:lnTo>
                    <a:pt x="1713" y="398"/>
                  </a:lnTo>
                  <a:close/>
                  <a:moveTo>
                    <a:pt x="1713" y="0"/>
                  </a:moveTo>
                  <a:lnTo>
                    <a:pt x="1821" y="4"/>
                  </a:lnTo>
                  <a:lnTo>
                    <a:pt x="1928" y="13"/>
                  </a:lnTo>
                  <a:lnTo>
                    <a:pt x="2032" y="30"/>
                  </a:lnTo>
                  <a:lnTo>
                    <a:pt x="2135" y="52"/>
                  </a:lnTo>
                  <a:lnTo>
                    <a:pt x="2234" y="81"/>
                  </a:lnTo>
                  <a:lnTo>
                    <a:pt x="2331" y="116"/>
                  </a:lnTo>
                  <a:lnTo>
                    <a:pt x="2426" y="156"/>
                  </a:lnTo>
                  <a:lnTo>
                    <a:pt x="2517" y="202"/>
                  </a:lnTo>
                  <a:lnTo>
                    <a:pt x="2605" y="253"/>
                  </a:lnTo>
                  <a:lnTo>
                    <a:pt x="2690" y="309"/>
                  </a:lnTo>
                  <a:lnTo>
                    <a:pt x="2772" y="371"/>
                  </a:lnTo>
                  <a:lnTo>
                    <a:pt x="2849" y="437"/>
                  </a:lnTo>
                  <a:lnTo>
                    <a:pt x="2923" y="507"/>
                  </a:lnTo>
                  <a:lnTo>
                    <a:pt x="2993" y="581"/>
                  </a:lnTo>
                  <a:lnTo>
                    <a:pt x="3057" y="658"/>
                  </a:lnTo>
                  <a:lnTo>
                    <a:pt x="3118" y="741"/>
                  </a:lnTo>
                  <a:lnTo>
                    <a:pt x="3173" y="827"/>
                  </a:lnTo>
                  <a:lnTo>
                    <a:pt x="3224" y="916"/>
                  </a:lnTo>
                  <a:lnTo>
                    <a:pt x="3269" y="1008"/>
                  </a:lnTo>
                  <a:lnTo>
                    <a:pt x="3310" y="1104"/>
                  </a:lnTo>
                  <a:lnTo>
                    <a:pt x="3344" y="1201"/>
                  </a:lnTo>
                  <a:lnTo>
                    <a:pt x="3372" y="1302"/>
                  </a:lnTo>
                  <a:lnTo>
                    <a:pt x="3395" y="1406"/>
                  </a:lnTo>
                  <a:lnTo>
                    <a:pt x="3411" y="1511"/>
                  </a:lnTo>
                  <a:lnTo>
                    <a:pt x="3421" y="1619"/>
                  </a:lnTo>
                  <a:lnTo>
                    <a:pt x="3425" y="1729"/>
                  </a:lnTo>
                  <a:lnTo>
                    <a:pt x="3421" y="1838"/>
                  </a:lnTo>
                  <a:lnTo>
                    <a:pt x="3411" y="1945"/>
                  </a:lnTo>
                  <a:lnTo>
                    <a:pt x="3395" y="2051"/>
                  </a:lnTo>
                  <a:lnTo>
                    <a:pt x="3372" y="2154"/>
                  </a:lnTo>
                  <a:lnTo>
                    <a:pt x="3344" y="2255"/>
                  </a:lnTo>
                  <a:lnTo>
                    <a:pt x="3310" y="2354"/>
                  </a:lnTo>
                  <a:lnTo>
                    <a:pt x="3269" y="2449"/>
                  </a:lnTo>
                  <a:lnTo>
                    <a:pt x="3224" y="2541"/>
                  </a:lnTo>
                  <a:lnTo>
                    <a:pt x="3173" y="2630"/>
                  </a:lnTo>
                  <a:lnTo>
                    <a:pt x="3118" y="2716"/>
                  </a:lnTo>
                  <a:lnTo>
                    <a:pt x="3057" y="2799"/>
                  </a:lnTo>
                  <a:lnTo>
                    <a:pt x="2993" y="2878"/>
                  </a:lnTo>
                  <a:lnTo>
                    <a:pt x="2923" y="2952"/>
                  </a:lnTo>
                  <a:lnTo>
                    <a:pt x="2849" y="3022"/>
                  </a:lnTo>
                  <a:lnTo>
                    <a:pt x="2772" y="3088"/>
                  </a:lnTo>
                  <a:lnTo>
                    <a:pt x="2690" y="3148"/>
                  </a:lnTo>
                  <a:lnTo>
                    <a:pt x="2605" y="3204"/>
                  </a:lnTo>
                  <a:lnTo>
                    <a:pt x="2517" y="3255"/>
                  </a:lnTo>
                  <a:lnTo>
                    <a:pt x="2426" y="3301"/>
                  </a:lnTo>
                  <a:lnTo>
                    <a:pt x="2331" y="3341"/>
                  </a:lnTo>
                  <a:lnTo>
                    <a:pt x="2234" y="3376"/>
                  </a:lnTo>
                  <a:lnTo>
                    <a:pt x="2135" y="3405"/>
                  </a:lnTo>
                  <a:lnTo>
                    <a:pt x="2032" y="3428"/>
                  </a:lnTo>
                  <a:lnTo>
                    <a:pt x="1928" y="3444"/>
                  </a:lnTo>
                  <a:lnTo>
                    <a:pt x="1821" y="3455"/>
                  </a:lnTo>
                  <a:lnTo>
                    <a:pt x="1713" y="3458"/>
                  </a:lnTo>
                  <a:lnTo>
                    <a:pt x="1604" y="3455"/>
                  </a:lnTo>
                  <a:lnTo>
                    <a:pt x="1498" y="3444"/>
                  </a:lnTo>
                  <a:lnTo>
                    <a:pt x="1393" y="3428"/>
                  </a:lnTo>
                  <a:lnTo>
                    <a:pt x="1292" y="3405"/>
                  </a:lnTo>
                  <a:lnTo>
                    <a:pt x="1192" y="3376"/>
                  </a:lnTo>
                  <a:lnTo>
                    <a:pt x="1094" y="3341"/>
                  </a:lnTo>
                  <a:lnTo>
                    <a:pt x="1000" y="3301"/>
                  </a:lnTo>
                  <a:lnTo>
                    <a:pt x="908" y="3255"/>
                  </a:lnTo>
                  <a:lnTo>
                    <a:pt x="820" y="3204"/>
                  </a:lnTo>
                  <a:lnTo>
                    <a:pt x="735" y="3148"/>
                  </a:lnTo>
                  <a:lnTo>
                    <a:pt x="653" y="3088"/>
                  </a:lnTo>
                  <a:lnTo>
                    <a:pt x="576" y="3022"/>
                  </a:lnTo>
                  <a:lnTo>
                    <a:pt x="503" y="2952"/>
                  </a:lnTo>
                  <a:lnTo>
                    <a:pt x="433" y="2878"/>
                  </a:lnTo>
                  <a:lnTo>
                    <a:pt x="368" y="2799"/>
                  </a:lnTo>
                  <a:lnTo>
                    <a:pt x="307" y="2716"/>
                  </a:lnTo>
                  <a:lnTo>
                    <a:pt x="252" y="2630"/>
                  </a:lnTo>
                  <a:lnTo>
                    <a:pt x="201" y="2541"/>
                  </a:lnTo>
                  <a:lnTo>
                    <a:pt x="156" y="2449"/>
                  </a:lnTo>
                  <a:lnTo>
                    <a:pt x="116" y="2354"/>
                  </a:lnTo>
                  <a:lnTo>
                    <a:pt x="82" y="2255"/>
                  </a:lnTo>
                  <a:lnTo>
                    <a:pt x="53" y="2154"/>
                  </a:lnTo>
                  <a:lnTo>
                    <a:pt x="31" y="2051"/>
                  </a:lnTo>
                  <a:lnTo>
                    <a:pt x="14" y="1945"/>
                  </a:lnTo>
                  <a:lnTo>
                    <a:pt x="4" y="1838"/>
                  </a:lnTo>
                  <a:lnTo>
                    <a:pt x="0" y="1729"/>
                  </a:lnTo>
                  <a:lnTo>
                    <a:pt x="4" y="1619"/>
                  </a:lnTo>
                  <a:lnTo>
                    <a:pt x="14" y="1511"/>
                  </a:lnTo>
                  <a:lnTo>
                    <a:pt x="31" y="1406"/>
                  </a:lnTo>
                  <a:lnTo>
                    <a:pt x="53" y="1302"/>
                  </a:lnTo>
                  <a:lnTo>
                    <a:pt x="82" y="1201"/>
                  </a:lnTo>
                  <a:lnTo>
                    <a:pt x="116" y="1104"/>
                  </a:lnTo>
                  <a:lnTo>
                    <a:pt x="156" y="1008"/>
                  </a:lnTo>
                  <a:lnTo>
                    <a:pt x="201" y="916"/>
                  </a:lnTo>
                  <a:lnTo>
                    <a:pt x="252" y="827"/>
                  </a:lnTo>
                  <a:lnTo>
                    <a:pt x="307" y="741"/>
                  </a:lnTo>
                  <a:lnTo>
                    <a:pt x="368" y="658"/>
                  </a:lnTo>
                  <a:lnTo>
                    <a:pt x="433" y="581"/>
                  </a:lnTo>
                  <a:lnTo>
                    <a:pt x="503" y="507"/>
                  </a:lnTo>
                  <a:lnTo>
                    <a:pt x="576" y="437"/>
                  </a:lnTo>
                  <a:lnTo>
                    <a:pt x="653" y="371"/>
                  </a:lnTo>
                  <a:lnTo>
                    <a:pt x="735" y="309"/>
                  </a:lnTo>
                  <a:lnTo>
                    <a:pt x="820" y="253"/>
                  </a:lnTo>
                  <a:lnTo>
                    <a:pt x="908" y="202"/>
                  </a:lnTo>
                  <a:lnTo>
                    <a:pt x="1000" y="156"/>
                  </a:lnTo>
                  <a:lnTo>
                    <a:pt x="1094" y="116"/>
                  </a:lnTo>
                  <a:lnTo>
                    <a:pt x="1192" y="81"/>
                  </a:lnTo>
                  <a:lnTo>
                    <a:pt x="1292" y="52"/>
                  </a:lnTo>
                  <a:lnTo>
                    <a:pt x="1393" y="30"/>
                  </a:lnTo>
                  <a:lnTo>
                    <a:pt x="1498" y="13"/>
                  </a:lnTo>
                  <a:lnTo>
                    <a:pt x="1604" y="4"/>
                  </a:lnTo>
                  <a:lnTo>
                    <a:pt x="1713" y="0"/>
                  </a:lnTo>
                  <a:close/>
                </a:path>
              </a:pathLst>
            </a:custGeom>
            <a:grpFill/>
            <a:ln w="9525">
              <a:noFill/>
              <a:round/>
              <a:headEnd/>
              <a:tailEnd/>
            </a:ln>
          </p:spPr>
          <p:txBody>
            <a:bodyPr wrap="none" anchor="ctr"/>
            <a:lstStyle/>
            <a:p>
              <a:endParaRPr lang="en-GB"/>
            </a:p>
          </p:txBody>
        </p:sp>
        <p:sp>
          <p:nvSpPr>
            <p:cNvPr id="51" name="Freeform 105"/>
            <p:cNvSpPr>
              <a:spLocks noChangeArrowheads="1"/>
            </p:cNvSpPr>
            <p:nvPr/>
          </p:nvSpPr>
          <p:spPr bwMode="auto">
            <a:xfrm>
              <a:off x="286" y="2006"/>
              <a:ext cx="163" cy="194"/>
            </a:xfrm>
            <a:custGeom>
              <a:avLst/>
              <a:gdLst>
                <a:gd name="T0" fmla="*/ 0 w 1468"/>
                <a:gd name="T1" fmla="*/ 0 h 1755"/>
                <a:gd name="T2" fmla="*/ 0 w 1468"/>
                <a:gd name="T3" fmla="*/ 0 h 1755"/>
                <a:gd name="T4" fmla="*/ 0 w 1468"/>
                <a:gd name="T5" fmla="*/ 0 h 1755"/>
                <a:gd name="T6" fmla="*/ 0 w 1468"/>
                <a:gd name="T7" fmla="*/ 0 h 1755"/>
                <a:gd name="T8" fmla="*/ 0 w 1468"/>
                <a:gd name="T9" fmla="*/ 0 h 1755"/>
                <a:gd name="T10" fmla="*/ 0 w 1468"/>
                <a:gd name="T11" fmla="*/ 0 h 1755"/>
                <a:gd name="T12" fmla="*/ 0 w 1468"/>
                <a:gd name="T13" fmla="*/ 0 h 1755"/>
                <a:gd name="T14" fmla="*/ 0 w 1468"/>
                <a:gd name="T15" fmla="*/ 0 h 1755"/>
                <a:gd name="T16" fmla="*/ 0 w 1468"/>
                <a:gd name="T17" fmla="*/ 0 h 1755"/>
                <a:gd name="T18" fmla="*/ 0 w 1468"/>
                <a:gd name="T19" fmla="*/ 0 h 1755"/>
                <a:gd name="T20" fmla="*/ 0 w 1468"/>
                <a:gd name="T21" fmla="*/ 0 h 1755"/>
                <a:gd name="T22" fmla="*/ 0 w 1468"/>
                <a:gd name="T23" fmla="*/ 0 h 1755"/>
                <a:gd name="T24" fmla="*/ 0 w 1468"/>
                <a:gd name="T25" fmla="*/ 0 h 1755"/>
                <a:gd name="T26" fmla="*/ 0 w 1468"/>
                <a:gd name="T27" fmla="*/ 0 h 1755"/>
                <a:gd name="T28" fmla="*/ 0 w 1468"/>
                <a:gd name="T29" fmla="*/ 0 h 1755"/>
                <a:gd name="T30" fmla="*/ 0 w 1468"/>
                <a:gd name="T31" fmla="*/ 0 h 1755"/>
                <a:gd name="T32" fmla="*/ 0 w 1468"/>
                <a:gd name="T33" fmla="*/ 0 h 1755"/>
                <a:gd name="T34" fmla="*/ 0 w 1468"/>
                <a:gd name="T35" fmla="*/ 0 h 1755"/>
                <a:gd name="T36" fmla="*/ 0 w 1468"/>
                <a:gd name="T37" fmla="*/ 0 h 1755"/>
                <a:gd name="T38" fmla="*/ 0 w 1468"/>
                <a:gd name="T39" fmla="*/ 0 h 1755"/>
                <a:gd name="T40" fmla="*/ 0 w 1468"/>
                <a:gd name="T41" fmla="*/ 0 h 1755"/>
                <a:gd name="T42" fmla="*/ 0 w 1468"/>
                <a:gd name="T43" fmla="*/ 0 h 1755"/>
                <a:gd name="T44" fmla="*/ 0 w 1468"/>
                <a:gd name="T45" fmla="*/ 0 h 1755"/>
                <a:gd name="T46" fmla="*/ 0 w 1468"/>
                <a:gd name="T47" fmla="*/ 0 h 1755"/>
                <a:gd name="T48" fmla="*/ 0 w 1468"/>
                <a:gd name="T49" fmla="*/ 0 h 1755"/>
                <a:gd name="T50" fmla="*/ 0 w 1468"/>
                <a:gd name="T51" fmla="*/ 0 h 1755"/>
                <a:gd name="T52" fmla="*/ 0 w 1468"/>
                <a:gd name="T53" fmla="*/ 0 h 1755"/>
                <a:gd name="T54" fmla="*/ 0 w 1468"/>
                <a:gd name="T55" fmla="*/ 0 h 1755"/>
                <a:gd name="T56" fmla="*/ 0 w 1468"/>
                <a:gd name="T57" fmla="*/ 0 h 1755"/>
                <a:gd name="T58" fmla="*/ 0 w 1468"/>
                <a:gd name="T59" fmla="*/ 0 h 1755"/>
                <a:gd name="T60" fmla="*/ 0 w 1468"/>
                <a:gd name="T61" fmla="*/ 0 h 1755"/>
                <a:gd name="T62" fmla="*/ 0 w 1468"/>
                <a:gd name="T63" fmla="*/ 0 h 1755"/>
                <a:gd name="T64" fmla="*/ 0 w 1468"/>
                <a:gd name="T65" fmla="*/ 0 h 1755"/>
                <a:gd name="T66" fmla="*/ 0 w 1468"/>
                <a:gd name="T67" fmla="*/ 0 h 1755"/>
                <a:gd name="T68" fmla="*/ 0 w 1468"/>
                <a:gd name="T69" fmla="*/ 0 h 1755"/>
                <a:gd name="T70" fmla="*/ 0 w 1468"/>
                <a:gd name="T71" fmla="*/ 0 h 1755"/>
                <a:gd name="T72" fmla="*/ 0 w 1468"/>
                <a:gd name="T73" fmla="*/ 0 h 1755"/>
                <a:gd name="T74" fmla="*/ 0 w 1468"/>
                <a:gd name="T75" fmla="*/ 0 h 1755"/>
                <a:gd name="T76" fmla="*/ 0 w 1468"/>
                <a:gd name="T77" fmla="*/ 0 h 1755"/>
                <a:gd name="T78" fmla="*/ 0 w 1468"/>
                <a:gd name="T79" fmla="*/ 0 h 1755"/>
                <a:gd name="T80" fmla="*/ 0 w 1468"/>
                <a:gd name="T81" fmla="*/ 0 h 1755"/>
                <a:gd name="T82" fmla="*/ 0 w 1468"/>
                <a:gd name="T83" fmla="*/ 0 h 1755"/>
                <a:gd name="T84" fmla="*/ 0 w 1468"/>
                <a:gd name="T85" fmla="*/ 0 h 1755"/>
                <a:gd name="T86" fmla="*/ 0 w 1468"/>
                <a:gd name="T87" fmla="*/ 0 h 1755"/>
                <a:gd name="T88" fmla="*/ 0 w 1468"/>
                <a:gd name="T89" fmla="*/ 0 h 1755"/>
                <a:gd name="T90" fmla="*/ 0 w 1468"/>
                <a:gd name="T91" fmla="*/ 0 h 1755"/>
                <a:gd name="T92" fmla="*/ 0 w 1468"/>
                <a:gd name="T93" fmla="*/ 0 h 1755"/>
                <a:gd name="T94" fmla="*/ 0 w 1468"/>
                <a:gd name="T95" fmla="*/ 0 h 1755"/>
                <a:gd name="T96" fmla="*/ 0 w 1468"/>
                <a:gd name="T97" fmla="*/ 0 h 1755"/>
                <a:gd name="T98" fmla="*/ 0 w 1468"/>
                <a:gd name="T99" fmla="*/ 0 h 1755"/>
                <a:gd name="T100" fmla="*/ 0 w 1468"/>
                <a:gd name="T101" fmla="*/ 0 h 1755"/>
                <a:gd name="T102" fmla="*/ 0 w 1468"/>
                <a:gd name="T103" fmla="*/ 0 h 1755"/>
                <a:gd name="T104" fmla="*/ 0 w 1468"/>
                <a:gd name="T105" fmla="*/ 0 h 1755"/>
                <a:gd name="T106" fmla="*/ 0 w 1468"/>
                <a:gd name="T107" fmla="*/ 0 h 1755"/>
                <a:gd name="T108" fmla="*/ 0 w 1468"/>
                <a:gd name="T109" fmla="*/ 0 h 1755"/>
                <a:gd name="T110" fmla="*/ 0 w 1468"/>
                <a:gd name="T111" fmla="*/ 0 h 1755"/>
                <a:gd name="T112" fmla="*/ 0 w 1468"/>
                <a:gd name="T113" fmla="*/ 0 h 1755"/>
                <a:gd name="T114" fmla="*/ 0 w 1468"/>
                <a:gd name="T115" fmla="*/ 0 h 1755"/>
                <a:gd name="T116" fmla="*/ 0 w 1468"/>
                <a:gd name="T117" fmla="*/ 0 h 1755"/>
                <a:gd name="T118" fmla="*/ 0 w 1468"/>
                <a:gd name="T119" fmla="*/ 0 h 1755"/>
                <a:gd name="T120" fmla="*/ 0 w 1468"/>
                <a:gd name="T121" fmla="*/ 0 h 1755"/>
                <a:gd name="T122" fmla="*/ 0 w 1468"/>
                <a:gd name="T123" fmla="*/ 0 h 175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68"/>
                <a:gd name="T187" fmla="*/ 0 h 1755"/>
                <a:gd name="T188" fmla="*/ 1468 w 1468"/>
                <a:gd name="T189" fmla="*/ 1755 h 175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68" h="1755">
                  <a:moveTo>
                    <a:pt x="704" y="0"/>
                  </a:moveTo>
                  <a:lnTo>
                    <a:pt x="758" y="1"/>
                  </a:lnTo>
                  <a:lnTo>
                    <a:pt x="813" y="4"/>
                  </a:lnTo>
                  <a:lnTo>
                    <a:pt x="867" y="12"/>
                  </a:lnTo>
                  <a:lnTo>
                    <a:pt x="920" y="21"/>
                  </a:lnTo>
                  <a:lnTo>
                    <a:pt x="965" y="33"/>
                  </a:lnTo>
                  <a:lnTo>
                    <a:pt x="1010" y="48"/>
                  </a:lnTo>
                  <a:lnTo>
                    <a:pt x="1056" y="67"/>
                  </a:lnTo>
                  <a:lnTo>
                    <a:pt x="1100" y="89"/>
                  </a:lnTo>
                  <a:lnTo>
                    <a:pt x="1145" y="115"/>
                  </a:lnTo>
                  <a:lnTo>
                    <a:pt x="1188" y="144"/>
                  </a:lnTo>
                  <a:lnTo>
                    <a:pt x="1230" y="177"/>
                  </a:lnTo>
                  <a:lnTo>
                    <a:pt x="1269" y="214"/>
                  </a:lnTo>
                  <a:lnTo>
                    <a:pt x="1306" y="254"/>
                  </a:lnTo>
                  <a:lnTo>
                    <a:pt x="1341" y="296"/>
                  </a:lnTo>
                  <a:lnTo>
                    <a:pt x="1372" y="342"/>
                  </a:lnTo>
                  <a:lnTo>
                    <a:pt x="1399" y="390"/>
                  </a:lnTo>
                  <a:lnTo>
                    <a:pt x="1424" y="441"/>
                  </a:lnTo>
                  <a:lnTo>
                    <a:pt x="1442" y="496"/>
                  </a:lnTo>
                  <a:lnTo>
                    <a:pt x="1457" y="552"/>
                  </a:lnTo>
                  <a:lnTo>
                    <a:pt x="1465" y="610"/>
                  </a:lnTo>
                  <a:lnTo>
                    <a:pt x="1468" y="672"/>
                  </a:lnTo>
                  <a:lnTo>
                    <a:pt x="1466" y="726"/>
                  </a:lnTo>
                  <a:lnTo>
                    <a:pt x="1460" y="777"/>
                  </a:lnTo>
                  <a:lnTo>
                    <a:pt x="1449" y="824"/>
                  </a:lnTo>
                  <a:lnTo>
                    <a:pt x="1434" y="869"/>
                  </a:lnTo>
                  <a:lnTo>
                    <a:pt x="1417" y="909"/>
                  </a:lnTo>
                  <a:lnTo>
                    <a:pt x="1398" y="947"/>
                  </a:lnTo>
                  <a:lnTo>
                    <a:pt x="1376" y="982"/>
                  </a:lnTo>
                  <a:lnTo>
                    <a:pt x="1352" y="1015"/>
                  </a:lnTo>
                  <a:lnTo>
                    <a:pt x="1327" y="1045"/>
                  </a:lnTo>
                  <a:lnTo>
                    <a:pt x="1301" y="1073"/>
                  </a:lnTo>
                  <a:lnTo>
                    <a:pt x="1273" y="1097"/>
                  </a:lnTo>
                  <a:lnTo>
                    <a:pt x="1247" y="1120"/>
                  </a:lnTo>
                  <a:lnTo>
                    <a:pt x="1219" y="1141"/>
                  </a:lnTo>
                  <a:lnTo>
                    <a:pt x="1193" y="1160"/>
                  </a:lnTo>
                  <a:lnTo>
                    <a:pt x="1167" y="1177"/>
                  </a:lnTo>
                  <a:lnTo>
                    <a:pt x="1143" y="1191"/>
                  </a:lnTo>
                  <a:lnTo>
                    <a:pt x="1121" y="1205"/>
                  </a:lnTo>
                  <a:lnTo>
                    <a:pt x="1100" y="1218"/>
                  </a:lnTo>
                  <a:lnTo>
                    <a:pt x="1083" y="1230"/>
                  </a:lnTo>
                  <a:lnTo>
                    <a:pt x="1048" y="1254"/>
                  </a:lnTo>
                  <a:lnTo>
                    <a:pt x="1019" y="1281"/>
                  </a:lnTo>
                  <a:lnTo>
                    <a:pt x="994" y="1308"/>
                  </a:lnTo>
                  <a:lnTo>
                    <a:pt x="976" y="1336"/>
                  </a:lnTo>
                  <a:lnTo>
                    <a:pt x="961" y="1364"/>
                  </a:lnTo>
                  <a:lnTo>
                    <a:pt x="952" y="1393"/>
                  </a:lnTo>
                  <a:lnTo>
                    <a:pt x="947" y="1424"/>
                  </a:lnTo>
                  <a:lnTo>
                    <a:pt x="946" y="1454"/>
                  </a:lnTo>
                  <a:lnTo>
                    <a:pt x="946" y="1753"/>
                  </a:lnTo>
                  <a:lnTo>
                    <a:pt x="558" y="1755"/>
                  </a:lnTo>
                  <a:lnTo>
                    <a:pt x="558" y="1308"/>
                  </a:lnTo>
                  <a:lnTo>
                    <a:pt x="560" y="1265"/>
                  </a:lnTo>
                  <a:lnTo>
                    <a:pt x="565" y="1225"/>
                  </a:lnTo>
                  <a:lnTo>
                    <a:pt x="574" y="1188"/>
                  </a:lnTo>
                  <a:lnTo>
                    <a:pt x="587" y="1153"/>
                  </a:lnTo>
                  <a:lnTo>
                    <a:pt x="605" y="1120"/>
                  </a:lnTo>
                  <a:lnTo>
                    <a:pt x="628" y="1089"/>
                  </a:lnTo>
                  <a:lnTo>
                    <a:pt x="656" y="1059"/>
                  </a:lnTo>
                  <a:lnTo>
                    <a:pt x="689" y="1030"/>
                  </a:lnTo>
                  <a:lnTo>
                    <a:pt x="728" y="1003"/>
                  </a:lnTo>
                  <a:lnTo>
                    <a:pt x="946" y="855"/>
                  </a:lnTo>
                  <a:lnTo>
                    <a:pt x="975" y="832"/>
                  </a:lnTo>
                  <a:lnTo>
                    <a:pt x="1000" y="805"/>
                  </a:lnTo>
                  <a:lnTo>
                    <a:pt x="1020" y="777"/>
                  </a:lnTo>
                  <a:lnTo>
                    <a:pt x="1036" y="746"/>
                  </a:lnTo>
                  <a:lnTo>
                    <a:pt x="1046" y="714"/>
                  </a:lnTo>
                  <a:lnTo>
                    <a:pt x="1054" y="682"/>
                  </a:lnTo>
                  <a:lnTo>
                    <a:pt x="1057" y="649"/>
                  </a:lnTo>
                  <a:lnTo>
                    <a:pt x="1056" y="618"/>
                  </a:lnTo>
                  <a:lnTo>
                    <a:pt x="1052" y="587"/>
                  </a:lnTo>
                  <a:lnTo>
                    <a:pt x="1043" y="557"/>
                  </a:lnTo>
                  <a:lnTo>
                    <a:pt x="1030" y="529"/>
                  </a:lnTo>
                  <a:lnTo>
                    <a:pt x="1016" y="505"/>
                  </a:lnTo>
                  <a:lnTo>
                    <a:pt x="997" y="483"/>
                  </a:lnTo>
                  <a:lnTo>
                    <a:pt x="967" y="457"/>
                  </a:lnTo>
                  <a:lnTo>
                    <a:pt x="931" y="434"/>
                  </a:lnTo>
                  <a:lnTo>
                    <a:pt x="891" y="415"/>
                  </a:lnTo>
                  <a:lnTo>
                    <a:pt x="849" y="400"/>
                  </a:lnTo>
                  <a:lnTo>
                    <a:pt x="803" y="390"/>
                  </a:lnTo>
                  <a:lnTo>
                    <a:pt x="756" y="385"/>
                  </a:lnTo>
                  <a:lnTo>
                    <a:pt x="706" y="386"/>
                  </a:lnTo>
                  <a:lnTo>
                    <a:pt x="655" y="394"/>
                  </a:lnTo>
                  <a:lnTo>
                    <a:pt x="614" y="403"/>
                  </a:lnTo>
                  <a:lnTo>
                    <a:pt x="576" y="417"/>
                  </a:lnTo>
                  <a:lnTo>
                    <a:pt x="544" y="432"/>
                  </a:lnTo>
                  <a:lnTo>
                    <a:pt x="514" y="450"/>
                  </a:lnTo>
                  <a:lnTo>
                    <a:pt x="490" y="470"/>
                  </a:lnTo>
                  <a:lnTo>
                    <a:pt x="467" y="491"/>
                  </a:lnTo>
                  <a:lnTo>
                    <a:pt x="449" y="515"/>
                  </a:lnTo>
                  <a:lnTo>
                    <a:pt x="433" y="540"/>
                  </a:lnTo>
                  <a:lnTo>
                    <a:pt x="421" y="566"/>
                  </a:lnTo>
                  <a:lnTo>
                    <a:pt x="410" y="593"/>
                  </a:lnTo>
                  <a:lnTo>
                    <a:pt x="403" y="622"/>
                  </a:lnTo>
                  <a:lnTo>
                    <a:pt x="396" y="651"/>
                  </a:lnTo>
                  <a:lnTo>
                    <a:pt x="392" y="681"/>
                  </a:lnTo>
                  <a:lnTo>
                    <a:pt x="389" y="712"/>
                  </a:lnTo>
                  <a:lnTo>
                    <a:pt x="387" y="743"/>
                  </a:lnTo>
                  <a:lnTo>
                    <a:pt x="387" y="773"/>
                  </a:lnTo>
                  <a:lnTo>
                    <a:pt x="386" y="804"/>
                  </a:lnTo>
                  <a:lnTo>
                    <a:pt x="386" y="882"/>
                  </a:lnTo>
                  <a:lnTo>
                    <a:pt x="0" y="882"/>
                  </a:lnTo>
                  <a:lnTo>
                    <a:pt x="0" y="808"/>
                  </a:lnTo>
                  <a:lnTo>
                    <a:pt x="3" y="742"/>
                  </a:lnTo>
                  <a:lnTo>
                    <a:pt x="7" y="680"/>
                  </a:lnTo>
                  <a:lnTo>
                    <a:pt x="12" y="623"/>
                  </a:lnTo>
                  <a:lnTo>
                    <a:pt x="22" y="569"/>
                  </a:lnTo>
                  <a:lnTo>
                    <a:pt x="32" y="519"/>
                  </a:lnTo>
                  <a:lnTo>
                    <a:pt x="47" y="472"/>
                  </a:lnTo>
                  <a:lnTo>
                    <a:pt x="64" y="428"/>
                  </a:lnTo>
                  <a:lnTo>
                    <a:pt x="86" y="384"/>
                  </a:lnTo>
                  <a:lnTo>
                    <a:pt x="110" y="342"/>
                  </a:lnTo>
                  <a:lnTo>
                    <a:pt x="139" y="300"/>
                  </a:lnTo>
                  <a:lnTo>
                    <a:pt x="171" y="259"/>
                  </a:lnTo>
                  <a:lnTo>
                    <a:pt x="209" y="215"/>
                  </a:lnTo>
                  <a:lnTo>
                    <a:pt x="251" y="173"/>
                  </a:lnTo>
                  <a:lnTo>
                    <a:pt x="295" y="136"/>
                  </a:lnTo>
                  <a:lnTo>
                    <a:pt x="341" y="103"/>
                  </a:lnTo>
                  <a:lnTo>
                    <a:pt x="390" y="75"/>
                  </a:lnTo>
                  <a:lnTo>
                    <a:pt x="440" y="53"/>
                  </a:lnTo>
                  <a:lnTo>
                    <a:pt x="491" y="34"/>
                  </a:lnTo>
                  <a:lnTo>
                    <a:pt x="543" y="20"/>
                  </a:lnTo>
                  <a:lnTo>
                    <a:pt x="596" y="10"/>
                  </a:lnTo>
                  <a:lnTo>
                    <a:pt x="650" y="3"/>
                  </a:lnTo>
                  <a:lnTo>
                    <a:pt x="704" y="0"/>
                  </a:lnTo>
                  <a:close/>
                </a:path>
              </a:pathLst>
            </a:custGeom>
            <a:grpFill/>
            <a:ln w="9525">
              <a:noFill/>
              <a:round/>
              <a:headEnd/>
              <a:tailEnd/>
            </a:ln>
          </p:spPr>
          <p:txBody>
            <a:bodyPr wrap="none" anchor="ctr"/>
            <a:lstStyle/>
            <a:p>
              <a:endParaRPr lang="en-GB"/>
            </a:p>
          </p:txBody>
        </p:sp>
        <p:sp>
          <p:nvSpPr>
            <p:cNvPr id="52" name="Rectangle 106"/>
            <p:cNvSpPr>
              <a:spLocks noChangeArrowheads="1"/>
            </p:cNvSpPr>
            <p:nvPr/>
          </p:nvSpPr>
          <p:spPr bwMode="auto">
            <a:xfrm>
              <a:off x="348" y="2218"/>
              <a:ext cx="43" cy="43"/>
            </a:xfrm>
            <a:prstGeom prst="rect">
              <a:avLst/>
            </a:prstGeom>
            <a:grpFill/>
            <a:ln w="9525">
              <a:noFill/>
              <a:round/>
              <a:headEnd/>
              <a:tailEnd/>
            </a:ln>
          </p:spPr>
          <p:txBody>
            <a:bodyPr wrap="none" anchor="ctr"/>
            <a:lstStyle/>
            <a:p>
              <a:endParaRPr lang="en-US"/>
            </a:p>
          </p:txBody>
        </p:sp>
      </p:grpSp>
      <p:graphicFrame>
        <p:nvGraphicFramePr>
          <p:cNvPr id="53" name="Chart 52"/>
          <p:cNvGraphicFramePr/>
          <p:nvPr/>
        </p:nvGraphicFramePr>
        <p:xfrm>
          <a:off x="5886450" y="3164945"/>
          <a:ext cx="4019551" cy="3381374"/>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Group 28"/>
          <p:cNvGrpSpPr/>
          <p:nvPr/>
        </p:nvGrpSpPr>
        <p:grpSpPr>
          <a:xfrm>
            <a:off x="638176" y="2460112"/>
            <a:ext cx="3914774" cy="600075"/>
            <a:chOff x="638176" y="2270920"/>
            <a:chExt cx="3914774" cy="600075"/>
          </a:xfrm>
        </p:grpSpPr>
        <p:sp>
          <p:nvSpPr>
            <p:cNvPr id="28" name="Rectangular Callout 27"/>
            <p:cNvSpPr/>
            <p:nvPr/>
          </p:nvSpPr>
          <p:spPr>
            <a:xfrm>
              <a:off x="638176" y="2270920"/>
              <a:ext cx="828674" cy="600075"/>
            </a:xfrm>
            <a:prstGeom prst="wedgeRectCallout">
              <a:avLst>
                <a:gd name="adj1" fmla="val 54591"/>
                <a:gd name="adj2" fmla="val 79209"/>
              </a:avLst>
            </a:prstGeom>
            <a:solidFill>
              <a:schemeClr val="accent5">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46" name="TextBox 45"/>
            <p:cNvSpPr txBox="1"/>
            <p:nvPr/>
          </p:nvSpPr>
          <p:spPr>
            <a:xfrm>
              <a:off x="1457324" y="2278570"/>
              <a:ext cx="3095626" cy="584775"/>
            </a:xfrm>
            <a:prstGeom prst="rect">
              <a:avLst/>
            </a:prstGeom>
            <a:noFill/>
            <a:ln>
              <a:noFill/>
              <a:prstDash val="dash"/>
            </a:ln>
          </p:spPr>
          <p:txBody>
            <a:bodyPr wrap="square" rtlCol="0">
              <a:spAutoFit/>
            </a:bodyPr>
            <a:lstStyle/>
            <a:p>
              <a:r>
                <a:rPr lang="en-GB" sz="1600" b="1" dirty="0" smtClean="0">
                  <a:solidFill>
                    <a:srgbClr val="4D4D4D"/>
                  </a:solidFill>
                </a:rPr>
                <a:t>When driverless cars will first be available</a:t>
              </a:r>
            </a:p>
          </p:txBody>
        </p:sp>
        <p:pic>
          <p:nvPicPr>
            <p:cNvPr id="56322" name="Picture 2" descr="http://cdn2.hubspot.net/hub/35590/file-1377129992-png/basic1-174_ok_success_check-512.png"/>
            <p:cNvPicPr>
              <a:picLocks noChangeAspect="1" noChangeArrowheads="1"/>
            </p:cNvPicPr>
            <p:nvPr/>
          </p:nvPicPr>
          <p:blipFill>
            <a:blip r:embed="rId5" cstate="print">
              <a:lum bright="70000" contrast="-70000"/>
            </a:blip>
            <a:srcRect/>
            <a:stretch>
              <a:fillRect/>
            </a:stretch>
          </p:blipFill>
          <p:spPr bwMode="auto">
            <a:xfrm>
              <a:off x="782638" y="2301082"/>
              <a:ext cx="539750" cy="539750"/>
            </a:xfrm>
            <a:prstGeom prst="rect">
              <a:avLst/>
            </a:prstGeom>
            <a:noFill/>
          </p:spPr>
        </p:pic>
      </p:grpSp>
      <p:grpSp>
        <p:nvGrpSpPr>
          <p:cNvPr id="4" name="Group 30"/>
          <p:cNvGrpSpPr/>
          <p:nvPr/>
        </p:nvGrpSpPr>
        <p:grpSpPr>
          <a:xfrm>
            <a:off x="5705476" y="2460112"/>
            <a:ext cx="4286249" cy="600075"/>
            <a:chOff x="5705476" y="2270920"/>
            <a:chExt cx="4286249" cy="600075"/>
          </a:xfrm>
        </p:grpSpPr>
        <p:sp>
          <p:nvSpPr>
            <p:cNvPr id="47" name="TextBox 46"/>
            <p:cNvSpPr txBox="1"/>
            <p:nvPr/>
          </p:nvSpPr>
          <p:spPr>
            <a:xfrm>
              <a:off x="6505575" y="2278570"/>
              <a:ext cx="3486150" cy="584775"/>
            </a:xfrm>
            <a:prstGeom prst="rect">
              <a:avLst/>
            </a:prstGeom>
            <a:noFill/>
            <a:ln>
              <a:noFill/>
              <a:prstDash val="dash"/>
            </a:ln>
          </p:spPr>
          <p:txBody>
            <a:bodyPr wrap="square" rtlCol="0">
              <a:spAutoFit/>
            </a:bodyPr>
            <a:lstStyle/>
            <a:p>
              <a:r>
                <a:rPr lang="en-GB" sz="1600" b="1" dirty="0" smtClean="0">
                  <a:solidFill>
                    <a:srgbClr val="4D4D4D"/>
                  </a:solidFill>
                </a:rPr>
                <a:t>When driverless cars will outnumber conventional vehicles</a:t>
              </a:r>
            </a:p>
          </p:txBody>
        </p:sp>
        <p:sp>
          <p:nvSpPr>
            <p:cNvPr id="26" name="Rectangular Callout 25"/>
            <p:cNvSpPr/>
            <p:nvPr/>
          </p:nvSpPr>
          <p:spPr>
            <a:xfrm>
              <a:off x="5705476" y="2270920"/>
              <a:ext cx="828674" cy="600075"/>
            </a:xfrm>
            <a:prstGeom prst="wedgeRectCallout">
              <a:avLst>
                <a:gd name="adj1" fmla="val 54591"/>
                <a:gd name="adj2" fmla="val 79209"/>
              </a:avLst>
            </a:prstGeom>
            <a:solidFill>
              <a:schemeClr val="accent5">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pic>
          <p:nvPicPr>
            <p:cNvPr id="56328" name="Picture 8" descr="https://cdn1.iconfinder.com/data/icons/big-business/512/Arrow_Graph-512.png"/>
            <p:cNvPicPr>
              <a:picLocks noChangeAspect="1" noChangeArrowheads="1"/>
            </p:cNvPicPr>
            <p:nvPr/>
          </p:nvPicPr>
          <p:blipFill>
            <a:blip r:embed="rId6" cstate="print">
              <a:lum bright="70000" contrast="-70000"/>
            </a:blip>
            <a:srcRect/>
            <a:stretch>
              <a:fillRect/>
            </a:stretch>
          </p:blipFill>
          <p:spPr bwMode="auto">
            <a:xfrm>
              <a:off x="5826126" y="2277270"/>
              <a:ext cx="587374" cy="587374"/>
            </a:xfrm>
            <a:prstGeom prst="rect">
              <a:avLst/>
            </a:prstGeom>
            <a:noFill/>
          </p:spPr>
        </p:pic>
      </p:grpSp>
      <p:sp>
        <p:nvSpPr>
          <p:cNvPr id="24" name="Arc 23"/>
          <p:cNvSpPr/>
          <p:nvPr/>
        </p:nvSpPr>
        <p:spPr bwMode="auto">
          <a:xfrm>
            <a:off x="5936033" y="3417165"/>
            <a:ext cx="2880000" cy="2880000"/>
          </a:xfrm>
          <a:prstGeom prst="arc">
            <a:avLst>
              <a:gd name="adj1" fmla="val 16115424"/>
              <a:gd name="adj2" fmla="val 7172164"/>
            </a:avLst>
          </a:prstGeom>
          <a:solidFill>
            <a:schemeClr val="accent1">
              <a:alpha val="0"/>
            </a:schemeClr>
          </a:solidFill>
          <a:ln w="9525" cap="flat" cmpd="sng" algn="ctr">
            <a:solidFill>
              <a:schemeClr val="accent4"/>
            </a:solidFill>
            <a:prstDash val="solid"/>
            <a:round/>
            <a:headEnd type="triangle" w="med" len="med"/>
            <a:tailEnd type="triangl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25" name="Straight Connector 24"/>
          <p:cNvCxnSpPr>
            <a:stCxn id="24" idx="1"/>
          </p:cNvCxnSpPr>
          <p:nvPr/>
        </p:nvCxnSpPr>
        <p:spPr bwMode="auto">
          <a:xfrm flipH="1">
            <a:off x="6616387" y="4857165"/>
            <a:ext cx="759646" cy="13493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Straight Connector 26"/>
          <p:cNvCxnSpPr>
            <a:endCxn id="24" idx="1"/>
          </p:cNvCxnSpPr>
          <p:nvPr/>
        </p:nvCxnSpPr>
        <p:spPr bwMode="auto">
          <a:xfrm>
            <a:off x="7360170" y="3132944"/>
            <a:ext cx="15863" cy="172422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4" name="Rectangle 33"/>
          <p:cNvSpPr/>
          <p:nvPr/>
        </p:nvSpPr>
        <p:spPr>
          <a:xfrm>
            <a:off x="7457089" y="6148565"/>
            <a:ext cx="914400" cy="44143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latin typeface="Arial" pitchFamily="34" charset="0"/>
                <a:cs typeface="Arial" pitchFamily="34" charset="0"/>
              </a:rPr>
              <a:t>58%</a:t>
            </a:r>
            <a:endParaRPr lang="en-GB" sz="1400" dirty="0">
              <a:latin typeface="Arial" pitchFamily="34" charset="0"/>
              <a:cs typeface="Arial" pitchFamily="34" charset="0"/>
            </a:endParaRPr>
          </a:p>
        </p:txBody>
      </p:sp>
      <p:sp>
        <p:nvSpPr>
          <p:cNvPr id="37" name="Arc 36"/>
          <p:cNvSpPr/>
          <p:nvPr/>
        </p:nvSpPr>
        <p:spPr bwMode="auto">
          <a:xfrm>
            <a:off x="749055" y="3448576"/>
            <a:ext cx="2880000" cy="2880000"/>
          </a:xfrm>
          <a:prstGeom prst="arc">
            <a:avLst>
              <a:gd name="adj1" fmla="val 16292616"/>
              <a:gd name="adj2" fmla="val 10161698"/>
            </a:avLst>
          </a:prstGeom>
          <a:solidFill>
            <a:schemeClr val="accent1">
              <a:alpha val="0"/>
            </a:schemeClr>
          </a:solidFill>
          <a:ln w="9525" cap="flat" cmpd="sng" algn="ctr">
            <a:solidFill>
              <a:schemeClr val="accent4"/>
            </a:solidFill>
            <a:prstDash val="solid"/>
            <a:round/>
            <a:headEnd type="triangle" w="med" len="med"/>
            <a:tailEnd type="triangl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38" name="Straight Connector 37"/>
          <p:cNvCxnSpPr>
            <a:stCxn id="37" idx="1"/>
          </p:cNvCxnSpPr>
          <p:nvPr/>
        </p:nvCxnSpPr>
        <p:spPr bwMode="auto">
          <a:xfrm flipH="1">
            <a:off x="693683" y="4888576"/>
            <a:ext cx="1495372" cy="26674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Straight Connector 38"/>
          <p:cNvCxnSpPr>
            <a:endCxn id="37" idx="1"/>
          </p:cNvCxnSpPr>
          <p:nvPr/>
        </p:nvCxnSpPr>
        <p:spPr bwMode="auto">
          <a:xfrm flipH="1">
            <a:off x="2189055" y="3273975"/>
            <a:ext cx="27940" cy="161460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0" name="Rectangle 39"/>
          <p:cNvSpPr/>
          <p:nvPr/>
        </p:nvSpPr>
        <p:spPr>
          <a:xfrm>
            <a:off x="2264978" y="6111779"/>
            <a:ext cx="914400" cy="44143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latin typeface="Arial" pitchFamily="34" charset="0"/>
                <a:cs typeface="Arial" pitchFamily="34" charset="0"/>
              </a:rPr>
              <a:t>72%</a:t>
            </a:r>
            <a:endParaRPr lang="en-GB" sz="1400" dirty="0">
              <a:latin typeface="Arial" pitchFamily="34" charset="0"/>
              <a:cs typeface="Arial" pitchFamily="34" charset="0"/>
            </a:endParaRPr>
          </a:p>
        </p:txBody>
      </p:sp>
      <p:sp>
        <p:nvSpPr>
          <p:cNvPr id="29" name="TextBox 28"/>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Cars of the future</a:t>
            </a:r>
          </a:p>
        </p:txBody>
      </p:sp>
      <p:sp>
        <p:nvSpPr>
          <p:cNvPr id="31" name="TextBox 30"/>
          <p:cNvSpPr txBox="1"/>
          <p:nvPr/>
        </p:nvSpPr>
        <p:spPr>
          <a:xfrm>
            <a:off x="3282846" y="6086007"/>
            <a:ext cx="1927835" cy="461665"/>
          </a:xfrm>
          <a:prstGeom prst="rect">
            <a:avLst/>
          </a:prstGeom>
          <a:noFill/>
        </p:spPr>
        <p:txBody>
          <a:bodyPr wrap="none" rtlCol="0">
            <a:spAutoFit/>
          </a:bodyPr>
          <a:lstStyle/>
          <a:p>
            <a:r>
              <a:rPr lang="en-GB" sz="1200" b="1" dirty="0" smtClean="0">
                <a:solidFill>
                  <a:srgbClr val="4D4D4D"/>
                </a:solidFill>
              </a:rPr>
              <a:t>Average predicted year:</a:t>
            </a:r>
          </a:p>
          <a:p>
            <a:r>
              <a:rPr lang="en-GB" sz="1200" dirty="0" smtClean="0">
                <a:solidFill>
                  <a:srgbClr val="4D4D4D"/>
                </a:solidFill>
              </a:rPr>
              <a:t>2029</a:t>
            </a:r>
          </a:p>
        </p:txBody>
      </p:sp>
      <p:sp>
        <p:nvSpPr>
          <p:cNvPr id="32" name="TextBox 31"/>
          <p:cNvSpPr txBox="1"/>
          <p:nvPr/>
        </p:nvSpPr>
        <p:spPr>
          <a:xfrm>
            <a:off x="8501920" y="6118486"/>
            <a:ext cx="1927835" cy="461665"/>
          </a:xfrm>
          <a:prstGeom prst="rect">
            <a:avLst/>
          </a:prstGeom>
          <a:noFill/>
        </p:spPr>
        <p:txBody>
          <a:bodyPr wrap="none" rtlCol="0">
            <a:spAutoFit/>
          </a:bodyPr>
          <a:lstStyle/>
          <a:p>
            <a:r>
              <a:rPr lang="en-GB" sz="1200" b="1" dirty="0" smtClean="0">
                <a:solidFill>
                  <a:srgbClr val="4D4D4D"/>
                </a:solidFill>
              </a:rPr>
              <a:t>Average predicted year:</a:t>
            </a:r>
          </a:p>
          <a:p>
            <a:r>
              <a:rPr lang="en-GB" sz="1200" dirty="0" smtClean="0">
                <a:solidFill>
                  <a:srgbClr val="4D4D4D"/>
                </a:solidFill>
              </a:rPr>
              <a:t>2050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5" name="Text Placeholder 4"/>
          <p:cNvSpPr>
            <a:spLocks noGrp="1"/>
          </p:cNvSpPr>
          <p:nvPr>
            <p:ph type="body" sz="quarter" idx="13"/>
          </p:nvPr>
        </p:nvSpPr>
        <p:spPr/>
        <p:txBody>
          <a:bodyPr/>
          <a:lstStyle/>
          <a:p>
            <a:r>
              <a:rPr lang="en-GB" dirty="0" smtClean="0"/>
              <a:t>1</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34750"/>
            <a:ext cx="9252000" cy="576263"/>
          </a:xfrm>
        </p:spPr>
        <p:txBody>
          <a:bodyPr/>
          <a:lstStyle/>
          <a:p>
            <a:r>
              <a:rPr lang="en-GB" dirty="0" smtClean="0"/>
              <a:t>Cars of the future (3) – focus on driverless cars</a:t>
            </a:r>
            <a:endParaRPr lang="en-GB" dirty="0"/>
          </a:p>
        </p:txBody>
      </p:sp>
      <p:graphicFrame>
        <p:nvGraphicFramePr>
          <p:cNvPr id="6" name="Chart 5"/>
          <p:cNvGraphicFramePr/>
          <p:nvPr/>
        </p:nvGraphicFramePr>
        <p:xfrm>
          <a:off x="807815" y="1765201"/>
          <a:ext cx="9073008" cy="5112568"/>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4"/>
          <p:cNvSpPr>
            <a:spLocks noChangeArrowheads="1"/>
          </p:cNvSpPr>
          <p:nvPr/>
        </p:nvSpPr>
        <p:spPr bwMode="auto">
          <a:xfrm>
            <a:off x="926275" y="6861375"/>
            <a:ext cx="7564582"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bg2"/>
                </a:solidFill>
                <a:latin typeface="Arial" pitchFamily="34" charset="0"/>
                <a:cs typeface="Arial" pitchFamily="34" charset="0"/>
              </a:rPr>
              <a:t>QN3/4 To what extent do you agree or disagree with the following statements? Bases: All respondents (1714).  </a:t>
            </a:r>
          </a:p>
          <a:p>
            <a:pPr eaLnBrk="0" hangingPunct="0">
              <a:tabLst>
                <a:tab pos="358731" algn="l"/>
              </a:tabLst>
            </a:pPr>
            <a:endParaRPr lang="en-GB" sz="700" dirty="0">
              <a:solidFill>
                <a:schemeClr val="bg2"/>
              </a:solidFill>
            </a:endParaRPr>
          </a:p>
        </p:txBody>
      </p:sp>
      <p:sp>
        <p:nvSpPr>
          <p:cNvPr id="7" name="TextBox 6"/>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Cars of the future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34750"/>
            <a:ext cx="9252000" cy="576263"/>
          </a:xfrm>
        </p:spPr>
        <p:txBody>
          <a:bodyPr/>
          <a:lstStyle/>
          <a:p>
            <a:r>
              <a:rPr lang="en-GB" dirty="0" smtClean="0"/>
              <a:t>Cars of the future (4) – focus on driverless cars</a:t>
            </a:r>
            <a:endParaRPr lang="en-GB" dirty="0"/>
          </a:p>
        </p:txBody>
      </p:sp>
      <p:sp>
        <p:nvSpPr>
          <p:cNvPr id="7" name="Rectangle 4"/>
          <p:cNvSpPr>
            <a:spLocks noChangeArrowheads="1"/>
          </p:cNvSpPr>
          <p:nvPr/>
        </p:nvSpPr>
        <p:spPr bwMode="auto">
          <a:xfrm>
            <a:off x="926275" y="6861375"/>
            <a:ext cx="7564582"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bg2"/>
                </a:solidFill>
                <a:latin typeface="Arial" pitchFamily="34" charset="0"/>
                <a:cs typeface="Arial" pitchFamily="34" charset="0"/>
              </a:rPr>
              <a:t>QN3/4 To what extent do you agree or disagree with the following statements? Bases: All respondents (1714).  </a:t>
            </a:r>
          </a:p>
          <a:p>
            <a:pPr eaLnBrk="0" hangingPunct="0">
              <a:tabLst>
                <a:tab pos="358731" algn="l"/>
              </a:tabLst>
            </a:pPr>
            <a:endParaRPr lang="en-GB" sz="800" dirty="0">
              <a:solidFill>
                <a:schemeClr val="bg2"/>
              </a:solidFill>
            </a:endParaRPr>
          </a:p>
        </p:txBody>
      </p:sp>
      <p:graphicFrame>
        <p:nvGraphicFramePr>
          <p:cNvPr id="10" name="Chart 9"/>
          <p:cNvGraphicFramePr/>
          <p:nvPr/>
        </p:nvGraphicFramePr>
        <p:xfrm>
          <a:off x="807815" y="1765201"/>
          <a:ext cx="9073008" cy="5112568"/>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Cars of the future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Motorways and major roads</a:t>
            </a:r>
            <a:endParaRPr lang="en-GB" dirty="0"/>
          </a:p>
        </p:txBody>
      </p:sp>
      <p:sp>
        <p:nvSpPr>
          <p:cNvPr id="3" name="Text Placeholder 2"/>
          <p:cNvSpPr>
            <a:spLocks noGrp="1"/>
          </p:cNvSpPr>
          <p:nvPr>
            <p:ph type="body" sz="quarter" idx="11"/>
          </p:nvPr>
        </p:nvSpPr>
        <p:spPr/>
        <p:txBody>
          <a:bodyPr/>
          <a:lstStyle/>
          <a:p>
            <a:r>
              <a:rPr lang="en-GB" dirty="0" smtClean="0"/>
              <a:t>A focus on major incidents</a:t>
            </a:r>
            <a:endParaRPr lang="en-GB" dirty="0"/>
          </a:p>
        </p:txBody>
      </p:sp>
      <p:sp>
        <p:nvSpPr>
          <p:cNvPr id="4" name="Text Placeholder 3"/>
          <p:cNvSpPr>
            <a:spLocks noGrp="1"/>
          </p:cNvSpPr>
          <p:nvPr>
            <p:ph type="body" sz="quarter" idx="12"/>
          </p:nvPr>
        </p:nvSpPr>
        <p:spPr/>
        <p:txBody>
          <a:bodyPr/>
          <a:lstStyle/>
          <a:p>
            <a:pPr lvl="2">
              <a:buFont typeface="Arial" pitchFamily="34" charset="0"/>
              <a:buChar char="•"/>
            </a:pPr>
            <a:r>
              <a:rPr lang="en-GB" sz="1400" dirty="0" smtClean="0"/>
              <a:t>Variable Message Signs</a:t>
            </a:r>
          </a:p>
          <a:p>
            <a:pPr lvl="2">
              <a:buFont typeface="Arial" pitchFamily="34" charset="0"/>
              <a:buChar char="•"/>
            </a:pPr>
            <a:r>
              <a:rPr lang="en-GB" sz="1400" dirty="0" smtClean="0"/>
              <a:t>Major incidents</a:t>
            </a:r>
          </a:p>
        </p:txBody>
      </p:sp>
      <p:sp>
        <p:nvSpPr>
          <p:cNvPr id="5" name="Text Placeholder 4"/>
          <p:cNvSpPr>
            <a:spLocks noGrp="1"/>
          </p:cNvSpPr>
          <p:nvPr>
            <p:ph type="body" sz="quarter" idx="13"/>
          </p:nvPr>
        </p:nvSpPr>
        <p:spPr/>
        <p:txBody>
          <a:bodyPr/>
          <a:lstStyle/>
          <a:p>
            <a:r>
              <a:rPr lang="en-GB" dirty="0" smtClean="0"/>
              <a:t>5</a:t>
            </a:r>
            <a:endParaRPr lang="en-GB"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349" y="302278"/>
            <a:ext cx="1997075" cy="287338"/>
          </a:xfrm>
          <a:prstGeom prst="rect">
            <a:avLst/>
          </a:prstGeom>
          <a:solidFill>
            <a:schemeClr val="accent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Major roads</a:t>
            </a:r>
          </a:p>
        </p:txBody>
      </p:sp>
      <p:sp>
        <p:nvSpPr>
          <p:cNvPr id="3"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Variable </a:t>
            </a:r>
            <a:r>
              <a:rPr lang="en-GB" sz="2800" dirty="0" smtClean="0">
                <a:solidFill>
                  <a:srgbClr val="292929"/>
                </a:solidFill>
                <a:latin typeface="Arial"/>
                <a:ea typeface="+mj-ea"/>
                <a:cs typeface="+mj-cs"/>
              </a:rPr>
              <a:t>Message </a:t>
            </a:r>
            <a:r>
              <a:rPr kumimoji="0" lang="en-GB" sz="2800" b="0" i="0" u="none" strike="noStrike" kern="1200" cap="none" spc="0" normalizeH="0" baseline="0" noProof="0" dirty="0" smtClean="0">
                <a:ln>
                  <a:noFill/>
                </a:ln>
                <a:solidFill>
                  <a:srgbClr val="292929"/>
                </a:solidFill>
                <a:effectLst/>
                <a:uLnTx/>
                <a:uFillTx/>
                <a:latin typeface="Arial"/>
                <a:ea typeface="+mj-ea"/>
                <a:cs typeface="+mj-cs"/>
              </a:rPr>
              <a:t>Signs</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4" name="Rectangle 3"/>
          <p:cNvSpPr>
            <a:spLocks noChangeArrowheads="1"/>
          </p:cNvSpPr>
          <p:nvPr/>
        </p:nvSpPr>
        <p:spPr bwMode="auto">
          <a:xfrm>
            <a:off x="950025" y="6838377"/>
            <a:ext cx="7639339" cy="491814"/>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rPr>
              <a:t>QM1</a:t>
            </a:r>
            <a:r>
              <a:rPr lang="en-GB" sz="800" dirty="0">
                <a:solidFill>
                  <a:schemeClr val="bg2"/>
                </a:solidFill>
              </a:rPr>
              <a:t>. </a:t>
            </a:r>
            <a:r>
              <a:rPr lang="en-GB" sz="800" dirty="0" smtClean="0">
                <a:solidFill>
                  <a:schemeClr val="bg2"/>
                </a:solidFill>
              </a:rPr>
              <a:t>Thinking about </a:t>
            </a:r>
            <a:r>
              <a:rPr lang="en-GB" sz="800" b="1" dirty="0" smtClean="0">
                <a:solidFill>
                  <a:schemeClr val="bg2"/>
                </a:solidFill>
              </a:rPr>
              <a:t>variable message signs</a:t>
            </a:r>
            <a:r>
              <a:rPr lang="en-GB" sz="800" dirty="0" smtClean="0">
                <a:solidFill>
                  <a:schemeClr val="bg2"/>
                </a:solidFill>
              </a:rPr>
              <a:t>, please indicate the extent to which you agree or disagree with the following statements. Bases: Those who drive on motorways (1638).</a:t>
            </a:r>
            <a:endParaRPr lang="en-GB" sz="800" dirty="0">
              <a:solidFill>
                <a:schemeClr val="bg2"/>
              </a:solidFill>
              <a:latin typeface="+mn-lt"/>
            </a:endParaRPr>
          </a:p>
        </p:txBody>
      </p:sp>
      <p:graphicFrame>
        <p:nvGraphicFramePr>
          <p:cNvPr id="11" name="Chart 10"/>
          <p:cNvGraphicFramePr/>
          <p:nvPr/>
        </p:nvGraphicFramePr>
        <p:xfrm>
          <a:off x="146958" y="1292772"/>
          <a:ext cx="8592311" cy="5537700"/>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p:cNvSpPr/>
          <p:nvPr/>
        </p:nvSpPr>
        <p:spPr>
          <a:xfrm>
            <a:off x="8624038" y="5902195"/>
            <a:ext cx="1910437" cy="230822"/>
          </a:xfrm>
          <a:prstGeom prst="rect">
            <a:avLst/>
          </a:prstGeom>
          <a:noFill/>
          <a:ln w="22225">
            <a:solidFill>
              <a:schemeClr val="bg1">
                <a:lumMod val="50000"/>
              </a:schemeClr>
            </a:solidFill>
            <a:prstDash val="solid"/>
          </a:ln>
        </p:spPr>
        <p:txBody>
          <a:bodyPr wrap="square" lIns="91428" tIns="45715" rIns="91428" bIns="45715">
            <a:spAutoFit/>
          </a:bodyPr>
          <a:lstStyle/>
          <a:p>
            <a:pPr marL="88889" indent="-88889">
              <a:buFont typeface="Arial" pitchFamily="34" charset="0"/>
              <a:buChar char="•"/>
            </a:pPr>
            <a:r>
              <a:rPr lang="en-GB" sz="900" b="1" dirty="0" smtClean="0"/>
              <a:t>Aged 17-24 </a:t>
            </a:r>
            <a:r>
              <a:rPr lang="en-GB" sz="900" dirty="0" smtClean="0"/>
              <a:t>(55% agree)</a:t>
            </a:r>
          </a:p>
        </p:txBody>
      </p:sp>
      <p:sp>
        <p:nvSpPr>
          <p:cNvPr id="13" name="Rectangle 12"/>
          <p:cNvSpPr/>
          <p:nvPr/>
        </p:nvSpPr>
        <p:spPr>
          <a:xfrm>
            <a:off x="8624038" y="1559297"/>
            <a:ext cx="1910437" cy="230822"/>
          </a:xfrm>
          <a:prstGeom prst="rect">
            <a:avLst/>
          </a:prstGeom>
          <a:noFill/>
          <a:ln w="22225">
            <a:solidFill>
              <a:schemeClr val="bg1">
                <a:lumMod val="50000"/>
              </a:schemeClr>
            </a:solidFill>
            <a:prstDash val="solid"/>
          </a:ln>
        </p:spPr>
        <p:txBody>
          <a:bodyPr wrap="square" lIns="91428" tIns="45715" rIns="91428" bIns="45715">
            <a:spAutoFit/>
          </a:bodyPr>
          <a:lstStyle/>
          <a:p>
            <a:pPr marL="88889" indent="-88889">
              <a:buFont typeface="Arial" pitchFamily="34" charset="0"/>
              <a:buChar char="•"/>
            </a:pPr>
            <a:r>
              <a:rPr lang="en-GB" sz="900" b="1" dirty="0" smtClean="0"/>
              <a:t>Aged 65+ </a:t>
            </a:r>
            <a:r>
              <a:rPr lang="en-GB" sz="900" dirty="0" smtClean="0"/>
              <a:t>(95% agree)</a:t>
            </a:r>
          </a:p>
        </p:txBody>
      </p:sp>
      <p:sp>
        <p:nvSpPr>
          <p:cNvPr id="14" name="Rectangle 13"/>
          <p:cNvSpPr/>
          <p:nvPr/>
        </p:nvSpPr>
        <p:spPr>
          <a:xfrm>
            <a:off x="8624038" y="4655503"/>
            <a:ext cx="1914696" cy="369322"/>
          </a:xfrm>
          <a:prstGeom prst="rect">
            <a:avLst/>
          </a:prstGeom>
          <a:noFill/>
          <a:ln w="22225">
            <a:solidFill>
              <a:schemeClr val="bg1">
                <a:lumMod val="50000"/>
              </a:schemeClr>
            </a:solidFill>
            <a:prstDash val="solid"/>
          </a:ln>
        </p:spPr>
        <p:txBody>
          <a:bodyPr wrap="square" lIns="91428" tIns="45715" rIns="91428" bIns="45715">
            <a:spAutoFit/>
          </a:bodyPr>
          <a:lstStyle/>
          <a:p>
            <a:pPr marL="88889" indent="-88889">
              <a:buFont typeface="Arial" pitchFamily="34" charset="0"/>
              <a:buChar char="•"/>
            </a:pPr>
            <a:r>
              <a:rPr lang="en-GB" sz="900" b="1" dirty="0" smtClean="0"/>
              <a:t>Younger drivers more likely to agree</a:t>
            </a:r>
          </a:p>
        </p:txBody>
      </p:sp>
      <p:sp>
        <p:nvSpPr>
          <p:cNvPr id="15" name="Rectangle 14"/>
          <p:cNvSpPr/>
          <p:nvPr/>
        </p:nvSpPr>
        <p:spPr>
          <a:xfrm>
            <a:off x="8624038" y="4038320"/>
            <a:ext cx="1914696" cy="369322"/>
          </a:xfrm>
          <a:prstGeom prst="rect">
            <a:avLst/>
          </a:prstGeom>
          <a:noFill/>
          <a:ln w="22225">
            <a:solidFill>
              <a:schemeClr val="bg1">
                <a:lumMod val="50000"/>
              </a:schemeClr>
            </a:solidFill>
            <a:prstDash val="solid"/>
          </a:ln>
        </p:spPr>
        <p:txBody>
          <a:bodyPr wrap="square" lIns="91428" tIns="45715" rIns="91428" bIns="45715">
            <a:spAutoFit/>
          </a:bodyPr>
          <a:lstStyle/>
          <a:p>
            <a:pPr marL="88889" indent="-88889">
              <a:buFont typeface="Arial" pitchFamily="34" charset="0"/>
              <a:buChar char="•"/>
            </a:pPr>
            <a:r>
              <a:rPr lang="en-GB" sz="900" b="1" dirty="0" smtClean="0"/>
              <a:t>Northern Ireland </a:t>
            </a:r>
            <a:r>
              <a:rPr lang="en-GB" sz="900" dirty="0" smtClean="0"/>
              <a:t>(85% agree)</a:t>
            </a:r>
          </a:p>
          <a:p>
            <a:pPr marL="88889" indent="-88889">
              <a:buFont typeface="Arial" pitchFamily="34" charset="0"/>
              <a:buChar char="•"/>
            </a:pPr>
            <a:r>
              <a:rPr lang="en-GB" sz="900" b="1" dirty="0" smtClean="0"/>
              <a:t>Scotland</a:t>
            </a:r>
            <a:r>
              <a:rPr lang="en-GB" sz="900" dirty="0" smtClean="0"/>
              <a:t> (79% agree)</a:t>
            </a:r>
          </a:p>
        </p:txBody>
      </p:sp>
      <p:sp>
        <p:nvSpPr>
          <p:cNvPr id="17" name="Rectangle 16"/>
          <p:cNvSpPr/>
          <p:nvPr/>
        </p:nvSpPr>
        <p:spPr>
          <a:xfrm>
            <a:off x="8624038" y="3419470"/>
            <a:ext cx="1910437" cy="230822"/>
          </a:xfrm>
          <a:prstGeom prst="rect">
            <a:avLst/>
          </a:prstGeom>
          <a:noFill/>
          <a:ln w="22225">
            <a:solidFill>
              <a:schemeClr val="bg1">
                <a:lumMod val="50000"/>
              </a:schemeClr>
            </a:solidFill>
            <a:prstDash val="solid"/>
          </a:ln>
        </p:spPr>
        <p:txBody>
          <a:bodyPr wrap="square" lIns="91428" tIns="45715" rIns="91428" bIns="45715">
            <a:spAutoFit/>
          </a:bodyPr>
          <a:lstStyle/>
          <a:p>
            <a:pPr marL="88889" indent="-88889">
              <a:buFont typeface="Arial" pitchFamily="34" charset="0"/>
              <a:buChar char="•"/>
            </a:pPr>
            <a:r>
              <a:rPr lang="en-GB" sz="900" b="1" dirty="0" smtClean="0"/>
              <a:t>North West </a:t>
            </a:r>
            <a:r>
              <a:rPr lang="en-GB" sz="900" dirty="0" smtClean="0"/>
              <a:t>(73% agree)</a:t>
            </a:r>
          </a:p>
        </p:txBody>
      </p:sp>
      <p:sp>
        <p:nvSpPr>
          <p:cNvPr id="18" name="Rectangle 17"/>
          <p:cNvSpPr/>
          <p:nvPr/>
        </p:nvSpPr>
        <p:spPr>
          <a:xfrm>
            <a:off x="8624038" y="2041505"/>
            <a:ext cx="1914696" cy="646321"/>
          </a:xfrm>
          <a:prstGeom prst="rect">
            <a:avLst/>
          </a:prstGeom>
          <a:noFill/>
          <a:ln w="22225">
            <a:solidFill>
              <a:schemeClr val="bg1">
                <a:lumMod val="50000"/>
              </a:schemeClr>
            </a:solidFill>
            <a:prstDash val="solid"/>
          </a:ln>
        </p:spPr>
        <p:txBody>
          <a:bodyPr wrap="square" lIns="91428" tIns="45715" rIns="91428" bIns="45715">
            <a:spAutoFit/>
          </a:bodyPr>
          <a:lstStyle/>
          <a:p>
            <a:pPr marL="88889" indent="-88889">
              <a:buFont typeface="Arial" pitchFamily="34" charset="0"/>
              <a:buChar char="•"/>
            </a:pPr>
            <a:r>
              <a:rPr lang="en-GB" sz="900" b="1" dirty="0" smtClean="0"/>
              <a:t>Older drivers more likely to agree</a:t>
            </a:r>
          </a:p>
          <a:p>
            <a:pPr marL="88889" indent="-88889">
              <a:buFont typeface="Arial" pitchFamily="34" charset="0"/>
              <a:buChar char="•"/>
            </a:pPr>
            <a:r>
              <a:rPr lang="en-GB" sz="900" b="1" dirty="0" smtClean="0"/>
              <a:t>Northern Ireland</a:t>
            </a:r>
            <a:r>
              <a:rPr lang="en-GB" sz="900" dirty="0" smtClean="0"/>
              <a:t> (91% agree)</a:t>
            </a:r>
          </a:p>
          <a:p>
            <a:pPr marL="88889" indent="-88889">
              <a:buFont typeface="Arial" pitchFamily="34" charset="0"/>
              <a:buChar char="•"/>
            </a:pPr>
            <a:r>
              <a:rPr lang="en-GB" sz="900" b="1" dirty="0" smtClean="0"/>
              <a:t>North East </a:t>
            </a:r>
            <a:r>
              <a:rPr lang="en-GB" sz="900" dirty="0" smtClean="0"/>
              <a:t>(89% agree)</a:t>
            </a:r>
          </a:p>
        </p:txBody>
      </p:sp>
      <p:sp>
        <p:nvSpPr>
          <p:cNvPr id="19" name="Rectangle 18"/>
          <p:cNvSpPr/>
          <p:nvPr/>
        </p:nvSpPr>
        <p:spPr>
          <a:xfrm>
            <a:off x="8624038" y="5138497"/>
            <a:ext cx="1914696" cy="646321"/>
          </a:xfrm>
          <a:prstGeom prst="rect">
            <a:avLst/>
          </a:prstGeom>
          <a:noFill/>
          <a:ln w="22225">
            <a:solidFill>
              <a:schemeClr val="bg1">
                <a:lumMod val="50000"/>
              </a:schemeClr>
            </a:solidFill>
            <a:prstDash val="solid"/>
          </a:ln>
        </p:spPr>
        <p:txBody>
          <a:bodyPr wrap="square" lIns="91428" tIns="45715" rIns="91428" bIns="45715">
            <a:spAutoFit/>
          </a:bodyPr>
          <a:lstStyle/>
          <a:p>
            <a:pPr marL="88889" indent="-88889">
              <a:buFont typeface="Arial" pitchFamily="34" charset="0"/>
              <a:buChar char="•"/>
            </a:pPr>
            <a:r>
              <a:rPr lang="en-GB" sz="900" b="1" dirty="0" smtClean="0"/>
              <a:t>Younger drivers more likely to agree</a:t>
            </a:r>
          </a:p>
          <a:p>
            <a:pPr marL="88889" indent="-88889">
              <a:buFont typeface="Arial" pitchFamily="34" charset="0"/>
              <a:buChar char="•"/>
            </a:pPr>
            <a:r>
              <a:rPr lang="en-GB" sz="900" b="1" dirty="0" smtClean="0"/>
              <a:t>Northern Ireland </a:t>
            </a:r>
            <a:r>
              <a:rPr lang="en-GB" sz="900" dirty="0" smtClean="0"/>
              <a:t>(70% agree)</a:t>
            </a:r>
          </a:p>
          <a:p>
            <a:pPr marL="88889" indent="-88889">
              <a:buFont typeface="Arial" pitchFamily="34" charset="0"/>
              <a:buChar char="•"/>
            </a:pPr>
            <a:r>
              <a:rPr lang="en-GB" sz="900" b="1" dirty="0" smtClean="0"/>
              <a:t>South West </a:t>
            </a:r>
            <a:r>
              <a:rPr lang="en-GB" sz="900" dirty="0" smtClean="0"/>
              <a:t>(67% agree)</a:t>
            </a:r>
          </a:p>
        </p:txBody>
      </p:sp>
      <p:sp>
        <p:nvSpPr>
          <p:cNvPr id="20" name="Rectangle 19"/>
          <p:cNvSpPr/>
          <p:nvPr/>
        </p:nvSpPr>
        <p:spPr>
          <a:xfrm>
            <a:off x="8624038" y="2800345"/>
            <a:ext cx="1910437" cy="369322"/>
          </a:xfrm>
          <a:prstGeom prst="rect">
            <a:avLst/>
          </a:prstGeom>
          <a:noFill/>
          <a:ln w="22225">
            <a:solidFill>
              <a:schemeClr val="bg1">
                <a:lumMod val="50000"/>
              </a:schemeClr>
            </a:solidFill>
            <a:prstDash val="solid"/>
          </a:ln>
        </p:spPr>
        <p:txBody>
          <a:bodyPr wrap="square" lIns="91428" tIns="45715" rIns="91428" bIns="45715">
            <a:spAutoFit/>
          </a:bodyPr>
          <a:lstStyle/>
          <a:p>
            <a:pPr marL="88889" indent="-88889">
              <a:buFont typeface="Arial" pitchFamily="34" charset="0"/>
              <a:buChar char="•"/>
            </a:pPr>
            <a:r>
              <a:rPr lang="en-GB" sz="900" b="1" dirty="0" smtClean="0"/>
              <a:t>Yorkshire &amp; The Humber </a:t>
            </a:r>
            <a:r>
              <a:rPr lang="en-GB" sz="900" dirty="0" smtClean="0"/>
              <a:t>(78% agree)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349" y="302278"/>
            <a:ext cx="1997075" cy="287338"/>
          </a:xfrm>
          <a:prstGeom prst="rect">
            <a:avLst/>
          </a:prstGeom>
          <a:solidFill>
            <a:schemeClr val="accent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Major roads</a:t>
            </a:r>
          </a:p>
        </p:txBody>
      </p:sp>
      <p:sp>
        <p:nvSpPr>
          <p:cNvPr id="3"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Major</a:t>
            </a:r>
            <a:r>
              <a:rPr kumimoji="0" lang="en-GB" sz="2800" b="0" i="0" u="none" strike="noStrike" kern="1200" cap="none" spc="0" normalizeH="0" noProof="0" dirty="0" smtClean="0">
                <a:ln>
                  <a:noFill/>
                </a:ln>
                <a:solidFill>
                  <a:srgbClr val="292929"/>
                </a:solidFill>
                <a:effectLst/>
                <a:uLnTx/>
                <a:uFillTx/>
                <a:latin typeface="Arial"/>
                <a:ea typeface="+mj-ea"/>
                <a:cs typeface="+mj-cs"/>
              </a:rPr>
              <a:t> incidents and how they are dealt with</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4" name="Rectangle 3"/>
          <p:cNvSpPr>
            <a:spLocks noChangeArrowheads="1"/>
          </p:cNvSpPr>
          <p:nvPr/>
        </p:nvSpPr>
        <p:spPr bwMode="auto">
          <a:xfrm>
            <a:off x="950025" y="6838377"/>
            <a:ext cx="7576457" cy="491814"/>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rPr>
              <a:t>QM6. To what extent do you agree or disagree with the following statements? Bases: All respondents (1714). </a:t>
            </a:r>
            <a:endParaRPr lang="en-GB" sz="800" dirty="0">
              <a:solidFill>
                <a:schemeClr val="bg2"/>
              </a:solidFill>
              <a:latin typeface="+mn-lt"/>
            </a:endParaRPr>
          </a:p>
        </p:txBody>
      </p:sp>
      <p:graphicFrame>
        <p:nvGraphicFramePr>
          <p:cNvPr id="5" name="Chart 2"/>
          <p:cNvGraphicFramePr>
            <a:graphicFrameLocks/>
          </p:cNvGraphicFramePr>
          <p:nvPr/>
        </p:nvGraphicFramePr>
        <p:xfrm>
          <a:off x="591792" y="1701800"/>
          <a:ext cx="9289033" cy="4112617"/>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807816" y="5766127"/>
            <a:ext cx="2736304" cy="600154"/>
          </a:xfrm>
          <a:prstGeom prst="rect">
            <a:avLst/>
          </a:prstGeom>
        </p:spPr>
        <p:txBody>
          <a:bodyPr wrap="square" lIns="91428" tIns="45715" rIns="91428" bIns="45715">
            <a:spAutoFit/>
          </a:bodyPr>
          <a:lstStyle/>
          <a:p>
            <a:pPr algn="ctr"/>
            <a:r>
              <a:rPr lang="en-GB" b="1" dirty="0" smtClean="0">
                <a:solidFill>
                  <a:srgbClr val="000000"/>
                </a:solidFill>
              </a:rPr>
              <a:t>Major incidents will occur from time to time and therefore major hold-ups are inevitable</a:t>
            </a:r>
          </a:p>
        </p:txBody>
      </p:sp>
      <p:sp>
        <p:nvSpPr>
          <p:cNvPr id="7" name="Rectangle 6"/>
          <p:cNvSpPr/>
          <p:nvPr/>
        </p:nvSpPr>
        <p:spPr>
          <a:xfrm>
            <a:off x="3832152" y="5766127"/>
            <a:ext cx="2808312" cy="769431"/>
          </a:xfrm>
          <a:prstGeom prst="rect">
            <a:avLst/>
          </a:prstGeom>
        </p:spPr>
        <p:txBody>
          <a:bodyPr wrap="square" lIns="91428" tIns="45715" rIns="91428" bIns="45715">
            <a:spAutoFit/>
          </a:bodyPr>
          <a:lstStyle/>
          <a:p>
            <a:pPr algn="ctr"/>
            <a:r>
              <a:rPr lang="en-GB" b="1" dirty="0" smtClean="0">
                <a:solidFill>
                  <a:srgbClr val="000000"/>
                </a:solidFill>
              </a:rPr>
              <a:t>Highways England/Transport Scotland/ Transport NI and emergency services do their best to minimise delays when major incidents occur</a:t>
            </a:r>
          </a:p>
        </p:txBody>
      </p:sp>
      <p:sp>
        <p:nvSpPr>
          <p:cNvPr id="8" name="Rectangle 7"/>
          <p:cNvSpPr/>
          <p:nvPr/>
        </p:nvSpPr>
        <p:spPr>
          <a:xfrm>
            <a:off x="6928495" y="5766127"/>
            <a:ext cx="2664296" cy="769431"/>
          </a:xfrm>
          <a:prstGeom prst="rect">
            <a:avLst/>
          </a:prstGeom>
        </p:spPr>
        <p:txBody>
          <a:bodyPr wrap="square" lIns="91428" tIns="45715" rIns="91428" bIns="45715">
            <a:spAutoFit/>
          </a:bodyPr>
          <a:lstStyle/>
          <a:p>
            <a:pPr algn="ctr"/>
            <a:r>
              <a:rPr lang="en-GB" b="1" dirty="0" smtClean="0">
                <a:solidFill>
                  <a:srgbClr val="000000"/>
                </a:solidFill>
              </a:rPr>
              <a:t>Highways England/Transport Scotland/ Transport NI and emergency services do their best to keep me informed of what’s going on</a:t>
            </a:r>
          </a:p>
        </p:txBody>
      </p:sp>
      <p:cxnSp>
        <p:nvCxnSpPr>
          <p:cNvPr id="9" name="Straight Connector 8"/>
          <p:cNvCxnSpPr/>
          <p:nvPr/>
        </p:nvCxnSpPr>
        <p:spPr bwMode="auto">
          <a:xfrm>
            <a:off x="6784479" y="1959737"/>
            <a:ext cx="0" cy="4340826"/>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cxnSp>
        <p:nvCxnSpPr>
          <p:cNvPr id="10" name="Straight Connector 9"/>
          <p:cNvCxnSpPr/>
          <p:nvPr/>
        </p:nvCxnSpPr>
        <p:spPr bwMode="auto">
          <a:xfrm>
            <a:off x="3688135" y="1959737"/>
            <a:ext cx="0" cy="4412834"/>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27" name="Picture 19"/>
          <p:cNvPicPr>
            <a:picLocks noChangeAspect="1" noChangeArrowheads="1"/>
          </p:cNvPicPr>
          <p:nvPr/>
        </p:nvPicPr>
        <p:blipFill>
          <a:blip r:embed="rId2" cstate="print">
            <a:lum bright="20000"/>
          </a:blip>
          <a:srcRect/>
          <a:stretch>
            <a:fillRect/>
          </a:stretch>
        </p:blipFill>
        <p:spPr bwMode="auto">
          <a:xfrm>
            <a:off x="7616721" y="3526565"/>
            <a:ext cx="2816433" cy="1021163"/>
          </a:xfrm>
          <a:prstGeom prst="rect">
            <a:avLst/>
          </a:prstGeom>
          <a:noFill/>
          <a:ln w="9525">
            <a:noFill/>
            <a:miter lim="800000"/>
            <a:headEnd/>
            <a:tailEnd/>
          </a:ln>
        </p:spPr>
      </p:pic>
      <p:pic>
        <p:nvPicPr>
          <p:cNvPr id="43010" name="Picture 2" descr="http://www.ukcampsitesearch.co.uk/_layouts/images/northwest-england.png"/>
          <p:cNvPicPr>
            <a:picLocks noChangeAspect="1" noChangeArrowheads="1"/>
          </p:cNvPicPr>
          <p:nvPr/>
        </p:nvPicPr>
        <p:blipFill>
          <a:blip r:embed="rId3" cstate="print"/>
          <a:srcRect/>
          <a:stretch>
            <a:fillRect/>
          </a:stretch>
        </p:blipFill>
        <p:spPr bwMode="auto">
          <a:xfrm>
            <a:off x="8423937" y="1568502"/>
            <a:ext cx="1861151" cy="1861151"/>
          </a:xfrm>
          <a:prstGeom prst="rect">
            <a:avLst/>
          </a:prstGeom>
          <a:noFill/>
        </p:spPr>
      </p:pic>
      <p:sp>
        <p:nvSpPr>
          <p:cNvPr id="69" name="Rectangle 68"/>
          <p:cNvSpPr/>
          <p:nvPr/>
        </p:nvSpPr>
        <p:spPr>
          <a:xfrm>
            <a:off x="2967990" y="4292096"/>
            <a:ext cx="1714500" cy="895350"/>
          </a:xfrm>
          <a:prstGeom prst="rect">
            <a:avLst/>
          </a:prstGeom>
          <a:solidFill>
            <a:schemeClr val="accent3">
              <a:lumMod val="60000"/>
              <a:lumOff val="40000"/>
              <a:alpha val="3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latin typeface="Arial" pitchFamily="34" charset="0"/>
                <a:cs typeface="Arial" pitchFamily="34" charset="0"/>
              </a:rPr>
              <a:t>30%</a:t>
            </a:r>
            <a:endParaRPr lang="en-US" sz="2000" b="1" dirty="0">
              <a:solidFill>
                <a:schemeClr val="tx1"/>
              </a:solidFill>
              <a:latin typeface="Arial" pitchFamily="34" charset="0"/>
              <a:cs typeface="Arial" pitchFamily="34" charset="0"/>
            </a:endParaRPr>
          </a:p>
        </p:txBody>
      </p:sp>
      <p:sp>
        <p:nvSpPr>
          <p:cNvPr id="68" name="Rectangle 67"/>
          <p:cNvSpPr/>
          <p:nvPr/>
        </p:nvSpPr>
        <p:spPr>
          <a:xfrm>
            <a:off x="3749040" y="3346482"/>
            <a:ext cx="1714500" cy="914400"/>
          </a:xfrm>
          <a:prstGeom prst="rect">
            <a:avLst/>
          </a:prstGeom>
          <a:solidFill>
            <a:schemeClr val="accent3">
              <a:alpha val="49804"/>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latin typeface="Arial" pitchFamily="34" charset="0"/>
                <a:cs typeface="Arial" pitchFamily="34" charset="0"/>
              </a:rPr>
              <a:t>16%</a:t>
            </a:r>
            <a:endParaRPr lang="en-US" sz="2000" b="1" dirty="0">
              <a:solidFill>
                <a:schemeClr val="tx1"/>
              </a:solidFill>
              <a:latin typeface="Arial" pitchFamily="34" charset="0"/>
              <a:cs typeface="Arial" pitchFamily="34" charset="0"/>
            </a:endParaRPr>
          </a:p>
        </p:txBody>
      </p:sp>
      <p:sp>
        <p:nvSpPr>
          <p:cNvPr id="67" name="Rectangle 66"/>
          <p:cNvSpPr/>
          <p:nvPr/>
        </p:nvSpPr>
        <p:spPr>
          <a:xfrm>
            <a:off x="4463415" y="2410393"/>
            <a:ext cx="1714500" cy="904875"/>
          </a:xfrm>
          <a:prstGeom prst="rect">
            <a:avLst/>
          </a:prstGeom>
          <a:solidFill>
            <a:schemeClr val="accent3">
              <a:lumMod val="75000"/>
              <a:alpha val="50196"/>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latin typeface="Arial" pitchFamily="34" charset="0"/>
                <a:cs typeface="Arial" pitchFamily="34" charset="0"/>
              </a:rPr>
              <a:t>25%</a:t>
            </a:r>
            <a:endParaRPr lang="en-US" sz="2000" b="1" dirty="0">
              <a:solidFill>
                <a:schemeClr val="tx1"/>
              </a:solidFill>
              <a:latin typeface="Arial" pitchFamily="34" charset="0"/>
              <a:cs typeface="Arial" pitchFamily="34" charset="0"/>
            </a:endParaRPr>
          </a:p>
        </p:txBody>
      </p:sp>
      <p:sp>
        <p:nvSpPr>
          <p:cNvPr id="2" name="TextBox 1"/>
          <p:cNvSpPr txBox="1"/>
          <p:nvPr/>
        </p:nvSpPr>
        <p:spPr>
          <a:xfrm>
            <a:off x="644349" y="302278"/>
            <a:ext cx="1997075" cy="287338"/>
          </a:xfrm>
          <a:prstGeom prst="rect">
            <a:avLst/>
          </a:prstGeom>
          <a:solidFill>
            <a:schemeClr val="accent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Major roads</a:t>
            </a:r>
          </a:p>
        </p:txBody>
      </p:sp>
      <p:sp>
        <p:nvSpPr>
          <p:cNvPr id="3"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GB" sz="2800" dirty="0" smtClean="0">
                <a:solidFill>
                  <a:srgbClr val="292929"/>
                </a:solidFill>
                <a:latin typeface="Arial"/>
                <a:ea typeface="+mj-ea"/>
                <a:cs typeface="+mj-cs"/>
              </a:rPr>
              <a:t>Occurrence and impact of major incidents</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47" name="TextBox 46"/>
          <p:cNvSpPr txBox="1"/>
          <p:nvPr/>
        </p:nvSpPr>
        <p:spPr>
          <a:xfrm>
            <a:off x="755650" y="1836645"/>
            <a:ext cx="4394200" cy="400110"/>
          </a:xfrm>
          <a:prstGeom prst="rect">
            <a:avLst/>
          </a:prstGeom>
          <a:noFill/>
        </p:spPr>
        <p:txBody>
          <a:bodyPr wrap="square" rtlCol="0">
            <a:spAutoFit/>
          </a:bodyPr>
          <a:lstStyle/>
          <a:p>
            <a:r>
              <a:rPr lang="en-US" sz="2000" b="1" dirty="0" smtClean="0">
                <a:solidFill>
                  <a:srgbClr val="4D4D4D"/>
                </a:solidFill>
              </a:rPr>
              <a:t>Delayed by a major incident…</a:t>
            </a:r>
          </a:p>
        </p:txBody>
      </p:sp>
      <p:sp>
        <p:nvSpPr>
          <p:cNvPr id="49" name="TextBox 48"/>
          <p:cNvSpPr txBox="1"/>
          <p:nvPr/>
        </p:nvSpPr>
        <p:spPr>
          <a:xfrm>
            <a:off x="6700447" y="2388119"/>
            <a:ext cx="1647826" cy="523220"/>
          </a:xfrm>
          <a:prstGeom prst="rect">
            <a:avLst/>
          </a:prstGeom>
          <a:noFill/>
        </p:spPr>
        <p:txBody>
          <a:bodyPr wrap="square" rtlCol="0">
            <a:spAutoFit/>
          </a:bodyPr>
          <a:lstStyle/>
          <a:p>
            <a:pPr algn="ctr"/>
            <a:r>
              <a:rPr lang="en-GB" sz="1400" b="1" dirty="0" smtClean="0">
                <a:solidFill>
                  <a:srgbClr val="000000"/>
                </a:solidFill>
              </a:rPr>
              <a:t>North West </a:t>
            </a:r>
            <a:r>
              <a:rPr lang="en-GB" sz="1400" dirty="0" smtClean="0">
                <a:solidFill>
                  <a:srgbClr val="000000"/>
                </a:solidFill>
              </a:rPr>
              <a:t>(34%)</a:t>
            </a:r>
          </a:p>
        </p:txBody>
      </p:sp>
      <p:sp>
        <p:nvSpPr>
          <p:cNvPr id="56" name="TextBox 55"/>
          <p:cNvSpPr txBox="1"/>
          <p:nvPr/>
        </p:nvSpPr>
        <p:spPr>
          <a:xfrm>
            <a:off x="5961711" y="3775536"/>
            <a:ext cx="3190877" cy="523220"/>
          </a:xfrm>
          <a:prstGeom prst="rect">
            <a:avLst/>
          </a:prstGeom>
          <a:noFill/>
        </p:spPr>
        <p:txBody>
          <a:bodyPr wrap="square" rtlCol="0">
            <a:spAutoFit/>
          </a:bodyPr>
          <a:lstStyle/>
          <a:p>
            <a:pPr algn="ctr"/>
            <a:r>
              <a:rPr lang="en-GB" sz="1400" b="1" dirty="0" smtClean="0">
                <a:solidFill>
                  <a:srgbClr val="000000"/>
                </a:solidFill>
              </a:rPr>
              <a:t>Drive 10,000+ miles per year </a:t>
            </a:r>
          </a:p>
          <a:p>
            <a:pPr algn="ctr"/>
            <a:r>
              <a:rPr lang="en-GB" sz="1400" dirty="0" smtClean="0">
                <a:solidFill>
                  <a:srgbClr val="000000"/>
                </a:solidFill>
              </a:rPr>
              <a:t>(41%)</a:t>
            </a:r>
          </a:p>
        </p:txBody>
      </p:sp>
      <p:sp>
        <p:nvSpPr>
          <p:cNvPr id="89" name="TextBox 88"/>
          <p:cNvSpPr txBox="1"/>
          <p:nvPr/>
        </p:nvSpPr>
        <p:spPr>
          <a:xfrm>
            <a:off x="2555868" y="6085486"/>
            <a:ext cx="3320271" cy="600164"/>
          </a:xfrm>
          <a:prstGeom prst="rect">
            <a:avLst/>
          </a:prstGeom>
          <a:noFill/>
        </p:spPr>
        <p:txBody>
          <a:bodyPr wrap="square" rtlCol="0">
            <a:spAutoFit/>
          </a:bodyPr>
          <a:lstStyle/>
          <a:p>
            <a:pPr marL="90488" indent="-90488">
              <a:buFont typeface="Arial" pitchFamily="34" charset="0"/>
              <a:buChar char="•"/>
            </a:pPr>
            <a:r>
              <a:rPr lang="en-US" b="1" dirty="0" smtClean="0">
                <a:solidFill>
                  <a:schemeClr val="accent3">
                    <a:lumMod val="50000"/>
                  </a:schemeClr>
                </a:solidFill>
              </a:rPr>
              <a:t>16% delayed by up to 45 mins</a:t>
            </a:r>
          </a:p>
          <a:p>
            <a:pPr marL="90488" indent="-90488">
              <a:buFont typeface="Arial" pitchFamily="34" charset="0"/>
              <a:buChar char="•"/>
            </a:pPr>
            <a:r>
              <a:rPr lang="en-US" b="1" dirty="0" smtClean="0">
                <a:solidFill>
                  <a:schemeClr val="accent3">
                    <a:lumMod val="50000"/>
                  </a:schemeClr>
                </a:solidFill>
              </a:rPr>
              <a:t>33% delayed by 45 mins to an hour</a:t>
            </a:r>
          </a:p>
          <a:p>
            <a:pPr marL="90488" indent="-90488">
              <a:buFont typeface="Arial" pitchFamily="34" charset="0"/>
              <a:buChar char="•"/>
            </a:pPr>
            <a:r>
              <a:rPr lang="en-US" b="1" dirty="0" smtClean="0">
                <a:solidFill>
                  <a:schemeClr val="accent3">
                    <a:lumMod val="50000"/>
                  </a:schemeClr>
                </a:solidFill>
              </a:rPr>
              <a:t>47% delayed by more than an hour</a:t>
            </a:r>
          </a:p>
        </p:txBody>
      </p:sp>
      <p:grpSp>
        <p:nvGrpSpPr>
          <p:cNvPr id="4" name="Group 38"/>
          <p:cNvGrpSpPr/>
          <p:nvPr/>
        </p:nvGrpSpPr>
        <p:grpSpPr>
          <a:xfrm>
            <a:off x="770414" y="2365423"/>
            <a:ext cx="4514849" cy="950501"/>
            <a:chOff x="0" y="0"/>
            <a:chExt cx="4514849" cy="950501"/>
          </a:xfrm>
        </p:grpSpPr>
        <p:sp>
          <p:nvSpPr>
            <p:cNvPr id="48" name="Trapezoid 47"/>
            <p:cNvSpPr/>
            <p:nvPr/>
          </p:nvSpPr>
          <p:spPr>
            <a:xfrm rot="10800000">
              <a:off x="0" y="0"/>
              <a:ext cx="4514849" cy="950501"/>
            </a:xfrm>
            <a:prstGeom prst="trapezoid">
              <a:avLst>
                <a:gd name="adj" fmla="val 79166"/>
              </a:avLst>
            </a:prstGeom>
            <a:solidFill>
              <a:schemeClr val="accent3">
                <a:lumMod val="75000"/>
              </a:schemeClr>
            </a:solidFill>
          </p:spPr>
          <p:style>
            <a:lnRef idx="3">
              <a:schemeClr val="lt1">
                <a:hueOff val="0"/>
                <a:satOff val="0"/>
                <a:lumOff val="0"/>
                <a:alphaOff val="0"/>
              </a:schemeClr>
            </a:lnRef>
            <a:fillRef idx="1">
              <a:schemeClr val="accent2">
                <a:shade val="80000"/>
                <a:hueOff val="0"/>
                <a:satOff val="0"/>
                <a:lumOff val="0"/>
                <a:alphaOff val="0"/>
              </a:schemeClr>
            </a:fillRef>
            <a:effectRef idx="1">
              <a:schemeClr val="accent2">
                <a:shade val="80000"/>
                <a:hueOff val="0"/>
                <a:satOff val="0"/>
                <a:lumOff val="0"/>
                <a:alphaOff val="0"/>
              </a:schemeClr>
            </a:effectRef>
            <a:fontRef idx="minor">
              <a:schemeClr val="lt1"/>
            </a:fontRef>
          </p:style>
        </p:sp>
        <p:sp>
          <p:nvSpPr>
            <p:cNvPr id="50" name="Trapezoid 4"/>
            <p:cNvSpPr/>
            <p:nvPr/>
          </p:nvSpPr>
          <p:spPr>
            <a:xfrm>
              <a:off x="790098" y="0"/>
              <a:ext cx="2934652" cy="9505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bg1"/>
                  </a:solidFill>
                  <a:latin typeface="Arial" pitchFamily="34" charset="0"/>
                  <a:cs typeface="Arial" pitchFamily="34" charset="0"/>
                </a:rPr>
                <a:t>Within the last 6 months</a:t>
              </a:r>
              <a:endParaRPr lang="en-US" sz="2800" b="1" kern="1200" dirty="0">
                <a:solidFill>
                  <a:schemeClr val="bg1"/>
                </a:solidFill>
                <a:latin typeface="Arial" pitchFamily="34" charset="0"/>
                <a:cs typeface="Arial" pitchFamily="34" charset="0"/>
              </a:endParaRPr>
            </a:p>
          </p:txBody>
        </p:sp>
      </p:grpSp>
      <p:grpSp>
        <p:nvGrpSpPr>
          <p:cNvPr id="5" name="Group 40"/>
          <p:cNvGrpSpPr/>
          <p:nvPr/>
        </p:nvGrpSpPr>
        <p:grpSpPr>
          <a:xfrm>
            <a:off x="1522888" y="3315923"/>
            <a:ext cx="3009900" cy="950501"/>
            <a:chOff x="752474" y="950500"/>
            <a:chExt cx="3009900" cy="950501"/>
          </a:xfrm>
        </p:grpSpPr>
        <p:sp>
          <p:nvSpPr>
            <p:cNvPr id="45" name="Trapezoid 44"/>
            <p:cNvSpPr/>
            <p:nvPr/>
          </p:nvSpPr>
          <p:spPr>
            <a:xfrm rot="10800000">
              <a:off x="752474" y="950500"/>
              <a:ext cx="3009900" cy="950501"/>
            </a:xfrm>
            <a:prstGeom prst="trapezoid">
              <a:avLst>
                <a:gd name="adj" fmla="val 79166"/>
              </a:avLst>
            </a:prstGeom>
            <a:solidFill>
              <a:schemeClr val="accent3"/>
            </a:solidFill>
          </p:spPr>
          <p:style>
            <a:lnRef idx="3">
              <a:schemeClr val="lt1">
                <a:hueOff val="0"/>
                <a:satOff val="0"/>
                <a:lumOff val="0"/>
                <a:alphaOff val="0"/>
              </a:schemeClr>
            </a:lnRef>
            <a:fillRef idx="1">
              <a:schemeClr val="accent2">
                <a:shade val="80000"/>
                <a:hueOff val="409412"/>
                <a:satOff val="-24292"/>
                <a:lumOff val="18155"/>
                <a:alphaOff val="0"/>
              </a:schemeClr>
            </a:fillRef>
            <a:effectRef idx="1">
              <a:schemeClr val="accent2">
                <a:shade val="80000"/>
                <a:hueOff val="409412"/>
                <a:satOff val="-24292"/>
                <a:lumOff val="18155"/>
                <a:alphaOff val="0"/>
              </a:schemeClr>
            </a:effectRef>
            <a:fontRef idx="minor">
              <a:schemeClr val="lt1"/>
            </a:fontRef>
          </p:style>
        </p:sp>
        <p:sp>
          <p:nvSpPr>
            <p:cNvPr id="46" name="Trapezoid 6"/>
            <p:cNvSpPr/>
            <p:nvPr/>
          </p:nvSpPr>
          <p:spPr>
            <a:xfrm>
              <a:off x="1279207" y="950500"/>
              <a:ext cx="1956435" cy="9505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Arial" pitchFamily="34" charset="0"/>
                  <a:cs typeface="Arial" pitchFamily="34" charset="0"/>
                </a:rPr>
                <a:t>6 months to 1 year ago</a:t>
              </a:r>
              <a:endParaRPr lang="en-US" sz="2400" b="1" kern="1200" dirty="0">
                <a:latin typeface="Arial" pitchFamily="34" charset="0"/>
                <a:cs typeface="Arial" pitchFamily="34" charset="0"/>
              </a:endParaRPr>
            </a:p>
          </p:txBody>
        </p:sp>
      </p:grpSp>
      <p:grpSp>
        <p:nvGrpSpPr>
          <p:cNvPr id="6" name="Group 41"/>
          <p:cNvGrpSpPr/>
          <p:nvPr/>
        </p:nvGrpSpPr>
        <p:grpSpPr>
          <a:xfrm>
            <a:off x="2275363" y="4266425"/>
            <a:ext cx="1504950" cy="980981"/>
            <a:chOff x="1504949" y="1901002"/>
            <a:chExt cx="1504950" cy="980981"/>
          </a:xfrm>
        </p:grpSpPr>
        <p:sp>
          <p:nvSpPr>
            <p:cNvPr id="43" name="Trapezoid 42"/>
            <p:cNvSpPr/>
            <p:nvPr/>
          </p:nvSpPr>
          <p:spPr>
            <a:xfrm rot="10800000">
              <a:off x="1504949" y="1901002"/>
              <a:ext cx="1504950" cy="950501"/>
            </a:xfrm>
            <a:prstGeom prst="trapezoid">
              <a:avLst>
                <a:gd name="adj" fmla="val 79166"/>
              </a:avLst>
            </a:prstGeom>
            <a:solidFill>
              <a:schemeClr val="accent3">
                <a:lumMod val="60000"/>
                <a:lumOff val="40000"/>
              </a:schemeClr>
            </a:solidFill>
          </p:spPr>
          <p:style>
            <a:lnRef idx="3">
              <a:schemeClr val="lt1">
                <a:hueOff val="0"/>
                <a:satOff val="0"/>
                <a:lumOff val="0"/>
                <a:alphaOff val="0"/>
              </a:schemeClr>
            </a:lnRef>
            <a:fillRef idx="1">
              <a:schemeClr val="accent2">
                <a:shade val="80000"/>
                <a:hueOff val="818824"/>
                <a:satOff val="-48584"/>
                <a:lumOff val="36311"/>
                <a:alphaOff val="0"/>
              </a:schemeClr>
            </a:fillRef>
            <a:effectRef idx="1">
              <a:schemeClr val="accent2">
                <a:shade val="80000"/>
                <a:hueOff val="818824"/>
                <a:satOff val="-48584"/>
                <a:lumOff val="36311"/>
                <a:alphaOff val="0"/>
              </a:schemeClr>
            </a:effectRef>
            <a:fontRef idx="minor">
              <a:schemeClr val="lt1"/>
            </a:fontRef>
          </p:style>
        </p:sp>
        <p:sp>
          <p:nvSpPr>
            <p:cNvPr id="44" name="Trapezoid 8"/>
            <p:cNvSpPr/>
            <p:nvPr/>
          </p:nvSpPr>
          <p:spPr>
            <a:xfrm>
              <a:off x="1504949" y="1931482"/>
              <a:ext cx="1504950" cy="9505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t" anchorCtr="0">
              <a:noAutofit/>
            </a:bodyPr>
            <a:lstStyle/>
            <a:p>
              <a:pPr lvl="0" algn="ctr" defTabSz="622300">
                <a:lnSpc>
                  <a:spcPct val="100000"/>
                </a:lnSpc>
                <a:spcBef>
                  <a:spcPct val="0"/>
                </a:spcBef>
                <a:spcAft>
                  <a:spcPts val="0"/>
                </a:spcAft>
              </a:pPr>
              <a:r>
                <a:rPr lang="en-US" sz="1400" b="1" kern="1200" dirty="0" smtClean="0">
                  <a:latin typeface="Arial" pitchFamily="34" charset="0"/>
                  <a:cs typeface="Arial" pitchFamily="34" charset="0"/>
                </a:rPr>
                <a:t>A year to</a:t>
              </a:r>
            </a:p>
            <a:p>
              <a:pPr lvl="0" algn="ctr" defTabSz="622300">
                <a:lnSpc>
                  <a:spcPct val="100000"/>
                </a:lnSpc>
                <a:spcBef>
                  <a:spcPct val="0"/>
                </a:spcBef>
                <a:spcAft>
                  <a:spcPts val="0"/>
                </a:spcAft>
              </a:pPr>
              <a:r>
                <a:rPr lang="en-US" sz="1400" b="1" kern="1200" dirty="0" smtClean="0">
                  <a:latin typeface="Arial" pitchFamily="34" charset="0"/>
                  <a:cs typeface="Arial" pitchFamily="34" charset="0"/>
                </a:rPr>
                <a:t>5 years </a:t>
              </a:r>
            </a:p>
            <a:p>
              <a:pPr lvl="0" algn="ctr" defTabSz="622300">
                <a:lnSpc>
                  <a:spcPct val="100000"/>
                </a:lnSpc>
                <a:spcBef>
                  <a:spcPct val="0"/>
                </a:spcBef>
                <a:spcAft>
                  <a:spcPts val="0"/>
                </a:spcAft>
              </a:pPr>
              <a:r>
                <a:rPr lang="en-US" sz="1400" b="1" kern="1200" dirty="0" smtClean="0">
                  <a:latin typeface="Arial" pitchFamily="34" charset="0"/>
                  <a:cs typeface="Arial" pitchFamily="34" charset="0"/>
                </a:rPr>
                <a:t>ago</a:t>
              </a:r>
              <a:endParaRPr lang="en-US" sz="1400" b="1" kern="1200" dirty="0">
                <a:latin typeface="Arial" pitchFamily="34" charset="0"/>
                <a:cs typeface="Arial" pitchFamily="34" charset="0"/>
              </a:endParaRPr>
            </a:p>
          </p:txBody>
        </p:sp>
      </p:grpSp>
      <p:grpSp>
        <p:nvGrpSpPr>
          <p:cNvPr id="7" name="Group 71"/>
          <p:cNvGrpSpPr/>
          <p:nvPr/>
        </p:nvGrpSpPr>
        <p:grpSpPr>
          <a:xfrm>
            <a:off x="965455" y="5202677"/>
            <a:ext cx="1514881" cy="1519880"/>
            <a:chOff x="965455" y="5202677"/>
            <a:chExt cx="1514881" cy="1519880"/>
          </a:xfrm>
        </p:grpSpPr>
        <p:sp>
          <p:nvSpPr>
            <p:cNvPr id="71" name="Pie 70"/>
            <p:cNvSpPr/>
            <p:nvPr/>
          </p:nvSpPr>
          <p:spPr>
            <a:xfrm>
              <a:off x="1004336" y="5246557"/>
              <a:ext cx="1476000" cy="1476000"/>
            </a:xfrm>
            <a:prstGeom prst="pie">
              <a:avLst/>
            </a:prstGeom>
            <a:solidFill>
              <a:schemeClr val="accent3">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chemeClr val="tx1"/>
                </a:solidFill>
                <a:latin typeface="Arial" pitchFamily="34" charset="0"/>
                <a:cs typeface="Arial" pitchFamily="34" charset="0"/>
              </a:endParaRPr>
            </a:p>
          </p:txBody>
        </p:sp>
        <p:grpSp>
          <p:nvGrpSpPr>
            <p:cNvPr id="8" name="Group 69"/>
            <p:cNvGrpSpPr/>
            <p:nvPr/>
          </p:nvGrpSpPr>
          <p:grpSpPr>
            <a:xfrm>
              <a:off x="965455" y="5202677"/>
              <a:ext cx="1512000" cy="1512000"/>
              <a:chOff x="485775" y="4917867"/>
              <a:chExt cx="1619250" cy="1523999"/>
            </a:xfrm>
          </p:grpSpPr>
          <p:grpSp>
            <p:nvGrpSpPr>
              <p:cNvPr id="9" name="Group 15"/>
              <p:cNvGrpSpPr>
                <a:grpSpLocks/>
              </p:cNvGrpSpPr>
              <p:nvPr/>
            </p:nvGrpSpPr>
            <p:grpSpPr bwMode="auto">
              <a:xfrm>
                <a:off x="485775" y="4917867"/>
                <a:ext cx="1619250" cy="1523999"/>
                <a:chOff x="2248" y="545"/>
                <a:chExt cx="324" cy="324"/>
              </a:xfrm>
              <a:solidFill>
                <a:schemeClr val="accent3">
                  <a:lumMod val="75000"/>
                </a:schemeClr>
              </a:solidFill>
            </p:grpSpPr>
            <p:sp>
              <p:nvSpPr>
                <p:cNvPr id="91" name="Freeform 16"/>
                <p:cNvSpPr>
                  <a:spLocks noChangeArrowheads="1"/>
                </p:cNvSpPr>
                <p:nvPr/>
              </p:nvSpPr>
              <p:spPr bwMode="auto">
                <a:xfrm>
                  <a:off x="2248" y="545"/>
                  <a:ext cx="324" cy="324"/>
                </a:xfrm>
                <a:custGeom>
                  <a:avLst/>
                  <a:gdLst>
                    <a:gd name="T0" fmla="*/ 0 w 3254"/>
                    <a:gd name="T1" fmla="*/ 0 h 3256"/>
                    <a:gd name="T2" fmla="*/ 0 w 3254"/>
                    <a:gd name="T3" fmla="*/ 0 h 3256"/>
                    <a:gd name="T4" fmla="*/ 0 w 3254"/>
                    <a:gd name="T5" fmla="*/ 0 h 3256"/>
                    <a:gd name="T6" fmla="*/ 0 w 3254"/>
                    <a:gd name="T7" fmla="*/ 0 h 3256"/>
                    <a:gd name="T8" fmla="*/ 0 w 3254"/>
                    <a:gd name="T9" fmla="*/ 0 h 3256"/>
                    <a:gd name="T10" fmla="*/ 0 w 3254"/>
                    <a:gd name="T11" fmla="*/ 0 h 3256"/>
                    <a:gd name="T12" fmla="*/ 0 w 3254"/>
                    <a:gd name="T13" fmla="*/ 0 h 3256"/>
                    <a:gd name="T14" fmla="*/ 0 w 3254"/>
                    <a:gd name="T15" fmla="*/ 0 h 3256"/>
                    <a:gd name="T16" fmla="*/ 0 w 3254"/>
                    <a:gd name="T17" fmla="*/ 0 h 3256"/>
                    <a:gd name="T18" fmla="*/ 0 w 3254"/>
                    <a:gd name="T19" fmla="*/ 0 h 3256"/>
                    <a:gd name="T20" fmla="*/ 0 w 3254"/>
                    <a:gd name="T21" fmla="*/ 0 h 3256"/>
                    <a:gd name="T22" fmla="*/ 0 w 3254"/>
                    <a:gd name="T23" fmla="*/ 0 h 3256"/>
                    <a:gd name="T24" fmla="*/ 0 w 3254"/>
                    <a:gd name="T25" fmla="*/ 0 h 3256"/>
                    <a:gd name="T26" fmla="*/ 0 w 3254"/>
                    <a:gd name="T27" fmla="*/ 0 h 3256"/>
                    <a:gd name="T28" fmla="*/ 0 w 3254"/>
                    <a:gd name="T29" fmla="*/ 0 h 3256"/>
                    <a:gd name="T30" fmla="*/ 0 w 3254"/>
                    <a:gd name="T31" fmla="*/ 0 h 3256"/>
                    <a:gd name="T32" fmla="*/ 0 w 3254"/>
                    <a:gd name="T33" fmla="*/ 0 h 3256"/>
                    <a:gd name="T34" fmla="*/ 0 w 3254"/>
                    <a:gd name="T35" fmla="*/ 0 h 3256"/>
                    <a:gd name="T36" fmla="*/ 0 w 3254"/>
                    <a:gd name="T37" fmla="*/ 0 h 3256"/>
                    <a:gd name="T38" fmla="*/ 0 w 3254"/>
                    <a:gd name="T39" fmla="*/ 0 h 3256"/>
                    <a:gd name="T40" fmla="*/ 0 w 3254"/>
                    <a:gd name="T41" fmla="*/ 0 h 3256"/>
                    <a:gd name="T42" fmla="*/ 0 w 3254"/>
                    <a:gd name="T43" fmla="*/ 0 h 3256"/>
                    <a:gd name="T44" fmla="*/ 0 w 3254"/>
                    <a:gd name="T45" fmla="*/ 0 h 3256"/>
                    <a:gd name="T46" fmla="*/ 0 w 3254"/>
                    <a:gd name="T47" fmla="*/ 0 h 3256"/>
                    <a:gd name="T48" fmla="*/ 0 w 3254"/>
                    <a:gd name="T49" fmla="*/ 0 h 3256"/>
                    <a:gd name="T50" fmla="*/ 0 w 3254"/>
                    <a:gd name="T51" fmla="*/ 0 h 3256"/>
                    <a:gd name="T52" fmla="*/ 0 w 3254"/>
                    <a:gd name="T53" fmla="*/ 0 h 3256"/>
                    <a:gd name="T54" fmla="*/ 0 w 3254"/>
                    <a:gd name="T55" fmla="*/ 0 h 3256"/>
                    <a:gd name="T56" fmla="*/ 0 w 3254"/>
                    <a:gd name="T57" fmla="*/ 0 h 3256"/>
                    <a:gd name="T58" fmla="*/ 0 w 3254"/>
                    <a:gd name="T59" fmla="*/ 0 h 3256"/>
                    <a:gd name="T60" fmla="*/ 0 w 3254"/>
                    <a:gd name="T61" fmla="*/ 0 h 3256"/>
                    <a:gd name="T62" fmla="*/ 0 w 3254"/>
                    <a:gd name="T63" fmla="*/ 0 h 3256"/>
                    <a:gd name="T64" fmla="*/ 0 w 3254"/>
                    <a:gd name="T65" fmla="*/ 0 h 3256"/>
                    <a:gd name="T66" fmla="*/ 0 w 3254"/>
                    <a:gd name="T67" fmla="*/ 0 h 3256"/>
                    <a:gd name="T68" fmla="*/ 0 w 3254"/>
                    <a:gd name="T69" fmla="*/ 0 h 3256"/>
                    <a:gd name="T70" fmla="*/ 0 w 3254"/>
                    <a:gd name="T71" fmla="*/ 0 h 3256"/>
                    <a:gd name="T72" fmla="*/ 0 w 3254"/>
                    <a:gd name="T73" fmla="*/ 0 h 3256"/>
                    <a:gd name="T74" fmla="*/ 0 w 3254"/>
                    <a:gd name="T75" fmla="*/ 0 h 3256"/>
                    <a:gd name="T76" fmla="*/ 0 w 3254"/>
                    <a:gd name="T77" fmla="*/ 0 h 3256"/>
                    <a:gd name="T78" fmla="*/ 0 w 3254"/>
                    <a:gd name="T79" fmla="*/ 0 h 3256"/>
                    <a:gd name="T80" fmla="*/ 0 w 3254"/>
                    <a:gd name="T81" fmla="*/ 0 h 3256"/>
                    <a:gd name="T82" fmla="*/ 0 w 3254"/>
                    <a:gd name="T83" fmla="*/ 0 h 3256"/>
                    <a:gd name="T84" fmla="*/ 0 w 3254"/>
                    <a:gd name="T85" fmla="*/ 0 h 3256"/>
                    <a:gd name="T86" fmla="*/ 0 w 3254"/>
                    <a:gd name="T87" fmla="*/ 0 h 3256"/>
                    <a:gd name="T88" fmla="*/ 0 w 3254"/>
                    <a:gd name="T89" fmla="*/ 0 h 3256"/>
                    <a:gd name="T90" fmla="*/ 0 w 3254"/>
                    <a:gd name="T91" fmla="*/ 0 h 3256"/>
                    <a:gd name="T92" fmla="*/ 0 w 3254"/>
                    <a:gd name="T93" fmla="*/ 0 h 3256"/>
                    <a:gd name="T94" fmla="*/ 0 w 3254"/>
                    <a:gd name="T95" fmla="*/ 0 h 3256"/>
                    <a:gd name="T96" fmla="*/ 0 w 3254"/>
                    <a:gd name="T97" fmla="*/ 0 h 3256"/>
                    <a:gd name="T98" fmla="*/ 0 w 3254"/>
                    <a:gd name="T99" fmla="*/ 0 h 3256"/>
                    <a:gd name="T100" fmla="*/ 0 w 3254"/>
                    <a:gd name="T101" fmla="*/ 0 h 325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254"/>
                    <a:gd name="T154" fmla="*/ 0 h 3256"/>
                    <a:gd name="T155" fmla="*/ 3254 w 3254"/>
                    <a:gd name="T156" fmla="*/ 3256 h 325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254" h="3256">
                      <a:moveTo>
                        <a:pt x="1627" y="189"/>
                      </a:moveTo>
                      <a:lnTo>
                        <a:pt x="1533" y="192"/>
                      </a:lnTo>
                      <a:lnTo>
                        <a:pt x="1440" y="201"/>
                      </a:lnTo>
                      <a:lnTo>
                        <a:pt x="1348" y="216"/>
                      </a:lnTo>
                      <a:lnTo>
                        <a:pt x="1259" y="237"/>
                      </a:lnTo>
                      <a:lnTo>
                        <a:pt x="1173" y="263"/>
                      </a:lnTo>
                      <a:lnTo>
                        <a:pt x="1089" y="294"/>
                      </a:lnTo>
                      <a:lnTo>
                        <a:pt x="1006" y="330"/>
                      </a:lnTo>
                      <a:lnTo>
                        <a:pt x="927" y="371"/>
                      </a:lnTo>
                      <a:lnTo>
                        <a:pt x="851" y="416"/>
                      </a:lnTo>
                      <a:lnTo>
                        <a:pt x="778" y="466"/>
                      </a:lnTo>
                      <a:lnTo>
                        <a:pt x="708" y="522"/>
                      </a:lnTo>
                      <a:lnTo>
                        <a:pt x="642" y="580"/>
                      </a:lnTo>
                      <a:lnTo>
                        <a:pt x="579" y="643"/>
                      </a:lnTo>
                      <a:lnTo>
                        <a:pt x="520" y="709"/>
                      </a:lnTo>
                      <a:lnTo>
                        <a:pt x="466" y="778"/>
                      </a:lnTo>
                      <a:lnTo>
                        <a:pt x="416" y="852"/>
                      </a:lnTo>
                      <a:lnTo>
                        <a:pt x="370" y="928"/>
                      </a:lnTo>
                      <a:lnTo>
                        <a:pt x="329" y="1007"/>
                      </a:lnTo>
                      <a:lnTo>
                        <a:pt x="293" y="1089"/>
                      </a:lnTo>
                      <a:lnTo>
                        <a:pt x="262" y="1174"/>
                      </a:lnTo>
                      <a:lnTo>
                        <a:pt x="236" y="1261"/>
                      </a:lnTo>
                      <a:lnTo>
                        <a:pt x="216" y="1350"/>
                      </a:lnTo>
                      <a:lnTo>
                        <a:pt x="200" y="1441"/>
                      </a:lnTo>
                      <a:lnTo>
                        <a:pt x="191" y="1534"/>
                      </a:lnTo>
                      <a:lnTo>
                        <a:pt x="188" y="1628"/>
                      </a:lnTo>
                      <a:lnTo>
                        <a:pt x="191" y="1723"/>
                      </a:lnTo>
                      <a:lnTo>
                        <a:pt x="200" y="1816"/>
                      </a:lnTo>
                      <a:lnTo>
                        <a:pt x="216" y="1907"/>
                      </a:lnTo>
                      <a:lnTo>
                        <a:pt x="236" y="1996"/>
                      </a:lnTo>
                      <a:lnTo>
                        <a:pt x="262" y="2082"/>
                      </a:lnTo>
                      <a:lnTo>
                        <a:pt x="293" y="2168"/>
                      </a:lnTo>
                      <a:lnTo>
                        <a:pt x="329" y="2249"/>
                      </a:lnTo>
                      <a:lnTo>
                        <a:pt x="370" y="2328"/>
                      </a:lnTo>
                      <a:lnTo>
                        <a:pt x="416" y="2404"/>
                      </a:lnTo>
                      <a:lnTo>
                        <a:pt x="466" y="2478"/>
                      </a:lnTo>
                      <a:lnTo>
                        <a:pt x="520" y="2548"/>
                      </a:lnTo>
                      <a:lnTo>
                        <a:pt x="579" y="2614"/>
                      </a:lnTo>
                      <a:lnTo>
                        <a:pt x="642" y="2676"/>
                      </a:lnTo>
                      <a:lnTo>
                        <a:pt x="708" y="2735"/>
                      </a:lnTo>
                      <a:lnTo>
                        <a:pt x="778" y="2789"/>
                      </a:lnTo>
                      <a:lnTo>
                        <a:pt x="851" y="2840"/>
                      </a:lnTo>
                      <a:lnTo>
                        <a:pt x="927" y="2886"/>
                      </a:lnTo>
                      <a:lnTo>
                        <a:pt x="1006" y="2927"/>
                      </a:lnTo>
                      <a:lnTo>
                        <a:pt x="1089" y="2963"/>
                      </a:lnTo>
                      <a:lnTo>
                        <a:pt x="1173" y="2994"/>
                      </a:lnTo>
                      <a:lnTo>
                        <a:pt x="1259" y="3020"/>
                      </a:lnTo>
                      <a:lnTo>
                        <a:pt x="1348" y="3040"/>
                      </a:lnTo>
                      <a:lnTo>
                        <a:pt x="1440" y="3055"/>
                      </a:lnTo>
                      <a:lnTo>
                        <a:pt x="1533" y="3064"/>
                      </a:lnTo>
                      <a:lnTo>
                        <a:pt x="1627" y="3067"/>
                      </a:lnTo>
                      <a:lnTo>
                        <a:pt x="1721" y="3064"/>
                      </a:lnTo>
                      <a:lnTo>
                        <a:pt x="1814" y="3055"/>
                      </a:lnTo>
                      <a:lnTo>
                        <a:pt x="1905" y="3040"/>
                      </a:lnTo>
                      <a:lnTo>
                        <a:pt x="1994" y="3020"/>
                      </a:lnTo>
                      <a:lnTo>
                        <a:pt x="2081" y="2994"/>
                      </a:lnTo>
                      <a:lnTo>
                        <a:pt x="2165" y="2963"/>
                      </a:lnTo>
                      <a:lnTo>
                        <a:pt x="2248" y="2927"/>
                      </a:lnTo>
                      <a:lnTo>
                        <a:pt x="2327" y="2886"/>
                      </a:lnTo>
                      <a:lnTo>
                        <a:pt x="2403" y="2840"/>
                      </a:lnTo>
                      <a:lnTo>
                        <a:pt x="2476" y="2789"/>
                      </a:lnTo>
                      <a:lnTo>
                        <a:pt x="2545" y="2735"/>
                      </a:lnTo>
                      <a:lnTo>
                        <a:pt x="2611" y="2676"/>
                      </a:lnTo>
                      <a:lnTo>
                        <a:pt x="2675" y="2614"/>
                      </a:lnTo>
                      <a:lnTo>
                        <a:pt x="2733" y="2548"/>
                      </a:lnTo>
                      <a:lnTo>
                        <a:pt x="2788" y="2478"/>
                      </a:lnTo>
                      <a:lnTo>
                        <a:pt x="2838" y="2404"/>
                      </a:lnTo>
                      <a:lnTo>
                        <a:pt x="2883" y="2328"/>
                      </a:lnTo>
                      <a:lnTo>
                        <a:pt x="2924" y="2249"/>
                      </a:lnTo>
                      <a:lnTo>
                        <a:pt x="2961" y="2168"/>
                      </a:lnTo>
                      <a:lnTo>
                        <a:pt x="2992" y="2082"/>
                      </a:lnTo>
                      <a:lnTo>
                        <a:pt x="3018" y="1996"/>
                      </a:lnTo>
                      <a:lnTo>
                        <a:pt x="3038" y="1907"/>
                      </a:lnTo>
                      <a:lnTo>
                        <a:pt x="3053" y="1816"/>
                      </a:lnTo>
                      <a:lnTo>
                        <a:pt x="3063" y="1723"/>
                      </a:lnTo>
                      <a:lnTo>
                        <a:pt x="3066" y="1628"/>
                      </a:lnTo>
                      <a:lnTo>
                        <a:pt x="3063" y="1534"/>
                      </a:lnTo>
                      <a:lnTo>
                        <a:pt x="3053" y="1441"/>
                      </a:lnTo>
                      <a:lnTo>
                        <a:pt x="3038" y="1350"/>
                      </a:lnTo>
                      <a:lnTo>
                        <a:pt x="3018" y="1261"/>
                      </a:lnTo>
                      <a:lnTo>
                        <a:pt x="2992" y="1174"/>
                      </a:lnTo>
                      <a:lnTo>
                        <a:pt x="2961" y="1089"/>
                      </a:lnTo>
                      <a:lnTo>
                        <a:pt x="2924" y="1007"/>
                      </a:lnTo>
                      <a:lnTo>
                        <a:pt x="2883" y="928"/>
                      </a:lnTo>
                      <a:lnTo>
                        <a:pt x="2838" y="852"/>
                      </a:lnTo>
                      <a:lnTo>
                        <a:pt x="2788" y="778"/>
                      </a:lnTo>
                      <a:lnTo>
                        <a:pt x="2733" y="709"/>
                      </a:lnTo>
                      <a:lnTo>
                        <a:pt x="2675" y="643"/>
                      </a:lnTo>
                      <a:lnTo>
                        <a:pt x="2611" y="580"/>
                      </a:lnTo>
                      <a:lnTo>
                        <a:pt x="2545" y="522"/>
                      </a:lnTo>
                      <a:lnTo>
                        <a:pt x="2476" y="466"/>
                      </a:lnTo>
                      <a:lnTo>
                        <a:pt x="2403" y="416"/>
                      </a:lnTo>
                      <a:lnTo>
                        <a:pt x="2327" y="371"/>
                      </a:lnTo>
                      <a:lnTo>
                        <a:pt x="2248" y="330"/>
                      </a:lnTo>
                      <a:lnTo>
                        <a:pt x="2165" y="294"/>
                      </a:lnTo>
                      <a:lnTo>
                        <a:pt x="2081" y="263"/>
                      </a:lnTo>
                      <a:lnTo>
                        <a:pt x="1994" y="237"/>
                      </a:lnTo>
                      <a:lnTo>
                        <a:pt x="1905" y="216"/>
                      </a:lnTo>
                      <a:lnTo>
                        <a:pt x="1814" y="201"/>
                      </a:lnTo>
                      <a:lnTo>
                        <a:pt x="1721" y="192"/>
                      </a:lnTo>
                      <a:lnTo>
                        <a:pt x="1627" y="189"/>
                      </a:lnTo>
                      <a:close/>
                      <a:moveTo>
                        <a:pt x="1627" y="0"/>
                      </a:moveTo>
                      <a:lnTo>
                        <a:pt x="1729" y="3"/>
                      </a:lnTo>
                      <a:lnTo>
                        <a:pt x="1830" y="13"/>
                      </a:lnTo>
                      <a:lnTo>
                        <a:pt x="1930" y="28"/>
                      </a:lnTo>
                      <a:lnTo>
                        <a:pt x="2027" y="50"/>
                      </a:lnTo>
                      <a:lnTo>
                        <a:pt x="2122" y="77"/>
                      </a:lnTo>
                      <a:lnTo>
                        <a:pt x="2214" y="110"/>
                      </a:lnTo>
                      <a:lnTo>
                        <a:pt x="2304" y="148"/>
                      </a:lnTo>
                      <a:lnTo>
                        <a:pt x="2391" y="192"/>
                      </a:lnTo>
                      <a:lnTo>
                        <a:pt x="2475" y="240"/>
                      </a:lnTo>
                      <a:lnTo>
                        <a:pt x="2555" y="292"/>
                      </a:lnTo>
                      <a:lnTo>
                        <a:pt x="2633" y="350"/>
                      </a:lnTo>
                      <a:lnTo>
                        <a:pt x="2707" y="411"/>
                      </a:lnTo>
                      <a:lnTo>
                        <a:pt x="2777" y="477"/>
                      </a:lnTo>
                      <a:lnTo>
                        <a:pt x="2843" y="548"/>
                      </a:lnTo>
                      <a:lnTo>
                        <a:pt x="2904" y="621"/>
                      </a:lnTo>
                      <a:lnTo>
                        <a:pt x="2962" y="699"/>
                      </a:lnTo>
                      <a:lnTo>
                        <a:pt x="3014" y="779"/>
                      </a:lnTo>
                      <a:lnTo>
                        <a:pt x="3063" y="864"/>
                      </a:lnTo>
                      <a:lnTo>
                        <a:pt x="3106" y="951"/>
                      </a:lnTo>
                      <a:lnTo>
                        <a:pt x="3144" y="1040"/>
                      </a:lnTo>
                      <a:lnTo>
                        <a:pt x="3177" y="1132"/>
                      </a:lnTo>
                      <a:lnTo>
                        <a:pt x="3204" y="1228"/>
                      </a:lnTo>
                      <a:lnTo>
                        <a:pt x="3226" y="1325"/>
                      </a:lnTo>
                      <a:lnTo>
                        <a:pt x="3241" y="1424"/>
                      </a:lnTo>
                      <a:lnTo>
                        <a:pt x="3251" y="1526"/>
                      </a:lnTo>
                      <a:lnTo>
                        <a:pt x="3254" y="1628"/>
                      </a:lnTo>
                      <a:lnTo>
                        <a:pt x="3251" y="1731"/>
                      </a:lnTo>
                      <a:lnTo>
                        <a:pt x="3241" y="1833"/>
                      </a:lnTo>
                      <a:lnTo>
                        <a:pt x="3226" y="1931"/>
                      </a:lnTo>
                      <a:lnTo>
                        <a:pt x="3204" y="2028"/>
                      </a:lnTo>
                      <a:lnTo>
                        <a:pt x="3177" y="2123"/>
                      </a:lnTo>
                      <a:lnTo>
                        <a:pt x="3144" y="2216"/>
                      </a:lnTo>
                      <a:lnTo>
                        <a:pt x="3106" y="2306"/>
                      </a:lnTo>
                      <a:lnTo>
                        <a:pt x="3063" y="2393"/>
                      </a:lnTo>
                      <a:lnTo>
                        <a:pt x="3014" y="2477"/>
                      </a:lnTo>
                      <a:lnTo>
                        <a:pt x="2962" y="2558"/>
                      </a:lnTo>
                      <a:lnTo>
                        <a:pt x="2904" y="2635"/>
                      </a:lnTo>
                      <a:lnTo>
                        <a:pt x="2843" y="2709"/>
                      </a:lnTo>
                      <a:lnTo>
                        <a:pt x="2777" y="2778"/>
                      </a:lnTo>
                      <a:lnTo>
                        <a:pt x="2707" y="2845"/>
                      </a:lnTo>
                      <a:lnTo>
                        <a:pt x="2633" y="2907"/>
                      </a:lnTo>
                      <a:lnTo>
                        <a:pt x="2555" y="2964"/>
                      </a:lnTo>
                      <a:lnTo>
                        <a:pt x="2475" y="3017"/>
                      </a:lnTo>
                      <a:lnTo>
                        <a:pt x="2391" y="3065"/>
                      </a:lnTo>
                      <a:lnTo>
                        <a:pt x="2304" y="3108"/>
                      </a:lnTo>
                      <a:lnTo>
                        <a:pt x="2214" y="3147"/>
                      </a:lnTo>
                      <a:lnTo>
                        <a:pt x="2122" y="3179"/>
                      </a:lnTo>
                      <a:lnTo>
                        <a:pt x="2027" y="3206"/>
                      </a:lnTo>
                      <a:lnTo>
                        <a:pt x="1930" y="3228"/>
                      </a:lnTo>
                      <a:lnTo>
                        <a:pt x="1830" y="3243"/>
                      </a:lnTo>
                      <a:lnTo>
                        <a:pt x="1729" y="3253"/>
                      </a:lnTo>
                      <a:lnTo>
                        <a:pt x="1627" y="3256"/>
                      </a:lnTo>
                      <a:lnTo>
                        <a:pt x="1524" y="3253"/>
                      </a:lnTo>
                      <a:lnTo>
                        <a:pt x="1423" y="3243"/>
                      </a:lnTo>
                      <a:lnTo>
                        <a:pt x="1324" y="3228"/>
                      </a:lnTo>
                      <a:lnTo>
                        <a:pt x="1227" y="3206"/>
                      </a:lnTo>
                      <a:lnTo>
                        <a:pt x="1132" y="3179"/>
                      </a:lnTo>
                      <a:lnTo>
                        <a:pt x="1040" y="3147"/>
                      </a:lnTo>
                      <a:lnTo>
                        <a:pt x="949" y="3108"/>
                      </a:lnTo>
                      <a:lnTo>
                        <a:pt x="863" y="3065"/>
                      </a:lnTo>
                      <a:lnTo>
                        <a:pt x="779" y="3017"/>
                      </a:lnTo>
                      <a:lnTo>
                        <a:pt x="698" y="2964"/>
                      </a:lnTo>
                      <a:lnTo>
                        <a:pt x="621" y="2907"/>
                      </a:lnTo>
                      <a:lnTo>
                        <a:pt x="547" y="2845"/>
                      </a:lnTo>
                      <a:lnTo>
                        <a:pt x="477" y="2778"/>
                      </a:lnTo>
                      <a:lnTo>
                        <a:pt x="411" y="2709"/>
                      </a:lnTo>
                      <a:lnTo>
                        <a:pt x="349" y="2635"/>
                      </a:lnTo>
                      <a:lnTo>
                        <a:pt x="292" y="2558"/>
                      </a:lnTo>
                      <a:lnTo>
                        <a:pt x="239" y="2477"/>
                      </a:lnTo>
                      <a:lnTo>
                        <a:pt x="190" y="2393"/>
                      </a:lnTo>
                      <a:lnTo>
                        <a:pt x="147" y="2306"/>
                      </a:lnTo>
                      <a:lnTo>
                        <a:pt x="109" y="2216"/>
                      </a:lnTo>
                      <a:lnTo>
                        <a:pt x="77" y="2123"/>
                      </a:lnTo>
                      <a:lnTo>
                        <a:pt x="50" y="2028"/>
                      </a:lnTo>
                      <a:lnTo>
                        <a:pt x="28" y="1931"/>
                      </a:lnTo>
                      <a:lnTo>
                        <a:pt x="13" y="1833"/>
                      </a:lnTo>
                      <a:lnTo>
                        <a:pt x="3" y="1731"/>
                      </a:lnTo>
                      <a:lnTo>
                        <a:pt x="0" y="1628"/>
                      </a:lnTo>
                      <a:lnTo>
                        <a:pt x="3" y="1526"/>
                      </a:lnTo>
                      <a:lnTo>
                        <a:pt x="13" y="1424"/>
                      </a:lnTo>
                      <a:lnTo>
                        <a:pt x="28" y="1325"/>
                      </a:lnTo>
                      <a:lnTo>
                        <a:pt x="50" y="1228"/>
                      </a:lnTo>
                      <a:lnTo>
                        <a:pt x="77" y="1132"/>
                      </a:lnTo>
                      <a:lnTo>
                        <a:pt x="109" y="1040"/>
                      </a:lnTo>
                      <a:lnTo>
                        <a:pt x="147" y="951"/>
                      </a:lnTo>
                      <a:lnTo>
                        <a:pt x="190" y="864"/>
                      </a:lnTo>
                      <a:lnTo>
                        <a:pt x="239" y="779"/>
                      </a:lnTo>
                      <a:lnTo>
                        <a:pt x="292" y="699"/>
                      </a:lnTo>
                      <a:lnTo>
                        <a:pt x="349" y="621"/>
                      </a:lnTo>
                      <a:lnTo>
                        <a:pt x="411" y="548"/>
                      </a:lnTo>
                      <a:lnTo>
                        <a:pt x="477" y="477"/>
                      </a:lnTo>
                      <a:lnTo>
                        <a:pt x="547" y="411"/>
                      </a:lnTo>
                      <a:lnTo>
                        <a:pt x="621" y="350"/>
                      </a:lnTo>
                      <a:lnTo>
                        <a:pt x="698" y="292"/>
                      </a:lnTo>
                      <a:lnTo>
                        <a:pt x="779" y="240"/>
                      </a:lnTo>
                      <a:lnTo>
                        <a:pt x="863" y="192"/>
                      </a:lnTo>
                      <a:lnTo>
                        <a:pt x="949" y="148"/>
                      </a:lnTo>
                      <a:lnTo>
                        <a:pt x="1040" y="110"/>
                      </a:lnTo>
                      <a:lnTo>
                        <a:pt x="1132" y="77"/>
                      </a:lnTo>
                      <a:lnTo>
                        <a:pt x="1227" y="50"/>
                      </a:lnTo>
                      <a:lnTo>
                        <a:pt x="1324" y="28"/>
                      </a:lnTo>
                      <a:lnTo>
                        <a:pt x="1423" y="13"/>
                      </a:lnTo>
                      <a:lnTo>
                        <a:pt x="1524" y="3"/>
                      </a:lnTo>
                      <a:lnTo>
                        <a:pt x="1627" y="0"/>
                      </a:lnTo>
                      <a:close/>
                    </a:path>
                  </a:pathLst>
                </a:custGeom>
                <a:grpFill/>
                <a:ln w="9525">
                  <a:noFill/>
                  <a:round/>
                  <a:headEnd/>
                  <a:tailEnd/>
                </a:ln>
              </p:spPr>
              <p:txBody>
                <a:bodyPr wrap="none" anchor="ctr"/>
                <a:lstStyle/>
                <a:p>
                  <a:endParaRPr lang="en-GB"/>
                </a:p>
              </p:txBody>
            </p:sp>
            <p:sp>
              <p:nvSpPr>
                <p:cNvPr id="93" name="Freeform 18"/>
                <p:cNvSpPr>
                  <a:spLocks noChangeArrowheads="1"/>
                </p:cNvSpPr>
                <p:nvPr/>
              </p:nvSpPr>
              <p:spPr bwMode="auto">
                <a:xfrm>
                  <a:off x="2404" y="569"/>
                  <a:ext cx="12" cy="11"/>
                </a:xfrm>
                <a:custGeom>
                  <a:avLst/>
                  <a:gdLst>
                    <a:gd name="T0" fmla="*/ 0 w 124"/>
                    <a:gd name="T1" fmla="*/ 0 h 124"/>
                    <a:gd name="T2" fmla="*/ 0 w 124"/>
                    <a:gd name="T3" fmla="*/ 0 h 124"/>
                    <a:gd name="T4" fmla="*/ 0 w 124"/>
                    <a:gd name="T5" fmla="*/ 0 h 124"/>
                    <a:gd name="T6" fmla="*/ 0 w 124"/>
                    <a:gd name="T7" fmla="*/ 0 h 124"/>
                    <a:gd name="T8" fmla="*/ 0 w 124"/>
                    <a:gd name="T9" fmla="*/ 0 h 124"/>
                    <a:gd name="T10" fmla="*/ 0 w 124"/>
                    <a:gd name="T11" fmla="*/ 0 h 124"/>
                    <a:gd name="T12" fmla="*/ 0 w 124"/>
                    <a:gd name="T13" fmla="*/ 0 h 124"/>
                    <a:gd name="T14" fmla="*/ 0 w 124"/>
                    <a:gd name="T15" fmla="*/ 0 h 124"/>
                    <a:gd name="T16" fmla="*/ 0 w 124"/>
                    <a:gd name="T17" fmla="*/ 0 h 124"/>
                    <a:gd name="T18" fmla="*/ 0 w 124"/>
                    <a:gd name="T19" fmla="*/ 0 h 124"/>
                    <a:gd name="T20" fmla="*/ 0 w 124"/>
                    <a:gd name="T21" fmla="*/ 0 h 124"/>
                    <a:gd name="T22" fmla="*/ 0 w 124"/>
                    <a:gd name="T23" fmla="*/ 0 h 124"/>
                    <a:gd name="T24" fmla="*/ 0 w 124"/>
                    <a:gd name="T25" fmla="*/ 0 h 124"/>
                    <a:gd name="T26" fmla="*/ 0 w 124"/>
                    <a:gd name="T27" fmla="*/ 0 h 124"/>
                    <a:gd name="T28" fmla="*/ 0 w 124"/>
                    <a:gd name="T29" fmla="*/ 0 h 124"/>
                    <a:gd name="T30" fmla="*/ 0 w 124"/>
                    <a:gd name="T31" fmla="*/ 0 h 124"/>
                    <a:gd name="T32" fmla="*/ 0 w 124"/>
                    <a:gd name="T33" fmla="*/ 0 h 124"/>
                    <a:gd name="T34" fmla="*/ 0 w 124"/>
                    <a:gd name="T35" fmla="*/ 0 h 124"/>
                    <a:gd name="T36" fmla="*/ 0 w 124"/>
                    <a:gd name="T37" fmla="*/ 0 h 124"/>
                    <a:gd name="T38" fmla="*/ 0 w 124"/>
                    <a:gd name="T39" fmla="*/ 0 h 124"/>
                    <a:gd name="T40" fmla="*/ 0 w 124"/>
                    <a:gd name="T41" fmla="*/ 0 h 124"/>
                    <a:gd name="T42" fmla="*/ 0 w 124"/>
                    <a:gd name="T43" fmla="*/ 0 h 124"/>
                    <a:gd name="T44" fmla="*/ 0 w 124"/>
                    <a:gd name="T45" fmla="*/ 0 h 124"/>
                    <a:gd name="T46" fmla="*/ 0 w 124"/>
                    <a:gd name="T47" fmla="*/ 0 h 124"/>
                    <a:gd name="T48" fmla="*/ 0 w 124"/>
                    <a:gd name="T49" fmla="*/ 0 h 1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4"/>
                    <a:gd name="T76" fmla="*/ 0 h 124"/>
                    <a:gd name="T77" fmla="*/ 124 w 124"/>
                    <a:gd name="T78" fmla="*/ 124 h 1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4" h="124">
                      <a:moveTo>
                        <a:pt x="62" y="0"/>
                      </a:moveTo>
                      <a:lnTo>
                        <a:pt x="78" y="2"/>
                      </a:lnTo>
                      <a:lnTo>
                        <a:pt x="93" y="8"/>
                      </a:lnTo>
                      <a:lnTo>
                        <a:pt x="106" y="18"/>
                      </a:lnTo>
                      <a:lnTo>
                        <a:pt x="115" y="30"/>
                      </a:lnTo>
                      <a:lnTo>
                        <a:pt x="121" y="45"/>
                      </a:lnTo>
                      <a:lnTo>
                        <a:pt x="124" y="62"/>
                      </a:lnTo>
                      <a:lnTo>
                        <a:pt x="121" y="78"/>
                      </a:lnTo>
                      <a:lnTo>
                        <a:pt x="115" y="93"/>
                      </a:lnTo>
                      <a:lnTo>
                        <a:pt x="106" y="105"/>
                      </a:lnTo>
                      <a:lnTo>
                        <a:pt x="93" y="115"/>
                      </a:lnTo>
                      <a:lnTo>
                        <a:pt x="78" y="121"/>
                      </a:lnTo>
                      <a:lnTo>
                        <a:pt x="62" y="124"/>
                      </a:lnTo>
                      <a:lnTo>
                        <a:pt x="45" y="121"/>
                      </a:lnTo>
                      <a:lnTo>
                        <a:pt x="31" y="115"/>
                      </a:lnTo>
                      <a:lnTo>
                        <a:pt x="18" y="105"/>
                      </a:lnTo>
                      <a:lnTo>
                        <a:pt x="8" y="93"/>
                      </a:lnTo>
                      <a:lnTo>
                        <a:pt x="2" y="78"/>
                      </a:lnTo>
                      <a:lnTo>
                        <a:pt x="0" y="62"/>
                      </a:lnTo>
                      <a:lnTo>
                        <a:pt x="2" y="45"/>
                      </a:lnTo>
                      <a:lnTo>
                        <a:pt x="8" y="30"/>
                      </a:lnTo>
                      <a:lnTo>
                        <a:pt x="18" y="18"/>
                      </a:lnTo>
                      <a:lnTo>
                        <a:pt x="31" y="8"/>
                      </a:lnTo>
                      <a:lnTo>
                        <a:pt x="45" y="2"/>
                      </a:lnTo>
                      <a:lnTo>
                        <a:pt x="62" y="0"/>
                      </a:lnTo>
                      <a:close/>
                    </a:path>
                  </a:pathLst>
                </a:custGeom>
                <a:grpFill/>
                <a:ln w="9525">
                  <a:noFill/>
                  <a:round/>
                  <a:headEnd/>
                  <a:tailEnd/>
                </a:ln>
              </p:spPr>
              <p:txBody>
                <a:bodyPr wrap="none" anchor="ctr"/>
                <a:lstStyle/>
                <a:p>
                  <a:endParaRPr lang="en-GB"/>
                </a:p>
              </p:txBody>
            </p:sp>
            <p:sp>
              <p:nvSpPr>
                <p:cNvPr id="94" name="Freeform 19"/>
                <p:cNvSpPr>
                  <a:spLocks noChangeArrowheads="1"/>
                </p:cNvSpPr>
                <p:nvPr/>
              </p:nvSpPr>
              <p:spPr bwMode="auto">
                <a:xfrm>
                  <a:off x="2404" y="568"/>
                  <a:ext cx="13" cy="13"/>
                </a:xfrm>
                <a:custGeom>
                  <a:avLst/>
                  <a:gdLst>
                    <a:gd name="T0" fmla="*/ 0 w 140"/>
                    <a:gd name="T1" fmla="*/ 0 h 139"/>
                    <a:gd name="T2" fmla="*/ 0 w 140"/>
                    <a:gd name="T3" fmla="*/ 0 h 139"/>
                    <a:gd name="T4" fmla="*/ 0 w 140"/>
                    <a:gd name="T5" fmla="*/ 0 h 139"/>
                    <a:gd name="T6" fmla="*/ 0 w 140"/>
                    <a:gd name="T7" fmla="*/ 0 h 139"/>
                    <a:gd name="T8" fmla="*/ 0 w 140"/>
                    <a:gd name="T9" fmla="*/ 0 h 139"/>
                    <a:gd name="T10" fmla="*/ 0 w 140"/>
                    <a:gd name="T11" fmla="*/ 0 h 139"/>
                    <a:gd name="T12" fmla="*/ 0 w 140"/>
                    <a:gd name="T13" fmla="*/ 0 h 139"/>
                    <a:gd name="T14" fmla="*/ 0 w 140"/>
                    <a:gd name="T15" fmla="*/ 0 h 139"/>
                    <a:gd name="T16" fmla="*/ 0 w 140"/>
                    <a:gd name="T17" fmla="*/ 0 h 139"/>
                    <a:gd name="T18" fmla="*/ 0 w 140"/>
                    <a:gd name="T19" fmla="*/ 0 h 139"/>
                    <a:gd name="T20" fmla="*/ 0 w 140"/>
                    <a:gd name="T21" fmla="*/ 0 h 139"/>
                    <a:gd name="T22" fmla="*/ 0 w 140"/>
                    <a:gd name="T23" fmla="*/ 0 h 139"/>
                    <a:gd name="T24" fmla="*/ 0 w 140"/>
                    <a:gd name="T25" fmla="*/ 0 h 139"/>
                    <a:gd name="T26" fmla="*/ 0 w 140"/>
                    <a:gd name="T27" fmla="*/ 0 h 139"/>
                    <a:gd name="T28" fmla="*/ 0 w 140"/>
                    <a:gd name="T29" fmla="*/ 0 h 139"/>
                    <a:gd name="T30" fmla="*/ 0 w 140"/>
                    <a:gd name="T31" fmla="*/ 0 h 139"/>
                    <a:gd name="T32" fmla="*/ 0 w 140"/>
                    <a:gd name="T33" fmla="*/ 0 h 139"/>
                    <a:gd name="T34" fmla="*/ 0 w 140"/>
                    <a:gd name="T35" fmla="*/ 0 h 139"/>
                    <a:gd name="T36" fmla="*/ 0 w 140"/>
                    <a:gd name="T37" fmla="*/ 0 h 139"/>
                    <a:gd name="T38" fmla="*/ 0 w 140"/>
                    <a:gd name="T39" fmla="*/ 0 h 139"/>
                    <a:gd name="T40" fmla="*/ 0 w 140"/>
                    <a:gd name="T41" fmla="*/ 0 h 139"/>
                    <a:gd name="T42" fmla="*/ 0 w 140"/>
                    <a:gd name="T43" fmla="*/ 0 h 139"/>
                    <a:gd name="T44" fmla="*/ 0 w 140"/>
                    <a:gd name="T45" fmla="*/ 0 h 139"/>
                    <a:gd name="T46" fmla="*/ 0 w 140"/>
                    <a:gd name="T47" fmla="*/ 0 h 139"/>
                    <a:gd name="T48" fmla="*/ 0 w 140"/>
                    <a:gd name="T49" fmla="*/ 0 h 139"/>
                    <a:gd name="T50" fmla="*/ 0 w 140"/>
                    <a:gd name="T51" fmla="*/ 0 h 139"/>
                    <a:gd name="T52" fmla="*/ 0 w 140"/>
                    <a:gd name="T53" fmla="*/ 0 h 139"/>
                    <a:gd name="T54" fmla="*/ 0 w 140"/>
                    <a:gd name="T55" fmla="*/ 0 h 139"/>
                    <a:gd name="T56" fmla="*/ 0 w 140"/>
                    <a:gd name="T57" fmla="*/ 0 h 139"/>
                    <a:gd name="T58" fmla="*/ 0 w 140"/>
                    <a:gd name="T59" fmla="*/ 0 h 139"/>
                    <a:gd name="T60" fmla="*/ 0 w 140"/>
                    <a:gd name="T61" fmla="*/ 0 h 139"/>
                    <a:gd name="T62" fmla="*/ 0 w 140"/>
                    <a:gd name="T63" fmla="*/ 0 h 139"/>
                    <a:gd name="T64" fmla="*/ 0 w 140"/>
                    <a:gd name="T65" fmla="*/ 0 h 139"/>
                    <a:gd name="T66" fmla="*/ 0 w 140"/>
                    <a:gd name="T67" fmla="*/ 0 h 139"/>
                    <a:gd name="T68" fmla="*/ 0 w 140"/>
                    <a:gd name="T69" fmla="*/ 0 h 139"/>
                    <a:gd name="T70" fmla="*/ 0 w 140"/>
                    <a:gd name="T71" fmla="*/ 0 h 139"/>
                    <a:gd name="T72" fmla="*/ 0 w 140"/>
                    <a:gd name="T73" fmla="*/ 0 h 139"/>
                    <a:gd name="T74" fmla="*/ 0 w 140"/>
                    <a:gd name="T75" fmla="*/ 0 h 139"/>
                    <a:gd name="T76" fmla="*/ 0 w 140"/>
                    <a:gd name="T77" fmla="*/ 0 h 139"/>
                    <a:gd name="T78" fmla="*/ 0 w 140"/>
                    <a:gd name="T79" fmla="*/ 0 h 139"/>
                    <a:gd name="T80" fmla="*/ 0 w 140"/>
                    <a:gd name="T81" fmla="*/ 0 h 139"/>
                    <a:gd name="T82" fmla="*/ 0 w 140"/>
                    <a:gd name="T83" fmla="*/ 0 h 139"/>
                    <a:gd name="T84" fmla="*/ 0 w 140"/>
                    <a:gd name="T85" fmla="*/ 0 h 139"/>
                    <a:gd name="T86" fmla="*/ 0 w 140"/>
                    <a:gd name="T87" fmla="*/ 0 h 139"/>
                    <a:gd name="T88" fmla="*/ 0 w 140"/>
                    <a:gd name="T89" fmla="*/ 0 h 139"/>
                    <a:gd name="T90" fmla="*/ 0 w 140"/>
                    <a:gd name="T91" fmla="*/ 0 h 1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0"/>
                    <a:gd name="T139" fmla="*/ 0 h 139"/>
                    <a:gd name="T140" fmla="*/ 140 w 140"/>
                    <a:gd name="T141" fmla="*/ 139 h 13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0" h="139">
                      <a:moveTo>
                        <a:pt x="70" y="16"/>
                      </a:moveTo>
                      <a:lnTo>
                        <a:pt x="53" y="18"/>
                      </a:lnTo>
                      <a:lnTo>
                        <a:pt x="38" y="26"/>
                      </a:lnTo>
                      <a:lnTo>
                        <a:pt x="26" y="38"/>
                      </a:lnTo>
                      <a:lnTo>
                        <a:pt x="19" y="53"/>
                      </a:lnTo>
                      <a:lnTo>
                        <a:pt x="16" y="70"/>
                      </a:lnTo>
                      <a:lnTo>
                        <a:pt x="19" y="87"/>
                      </a:lnTo>
                      <a:lnTo>
                        <a:pt x="26" y="102"/>
                      </a:lnTo>
                      <a:lnTo>
                        <a:pt x="38" y="113"/>
                      </a:lnTo>
                      <a:lnTo>
                        <a:pt x="53" y="121"/>
                      </a:lnTo>
                      <a:lnTo>
                        <a:pt x="70" y="124"/>
                      </a:lnTo>
                      <a:lnTo>
                        <a:pt x="87" y="121"/>
                      </a:lnTo>
                      <a:lnTo>
                        <a:pt x="102" y="113"/>
                      </a:lnTo>
                      <a:lnTo>
                        <a:pt x="113" y="102"/>
                      </a:lnTo>
                      <a:lnTo>
                        <a:pt x="121" y="87"/>
                      </a:lnTo>
                      <a:lnTo>
                        <a:pt x="124" y="70"/>
                      </a:lnTo>
                      <a:lnTo>
                        <a:pt x="121" y="53"/>
                      </a:lnTo>
                      <a:lnTo>
                        <a:pt x="113" y="38"/>
                      </a:lnTo>
                      <a:lnTo>
                        <a:pt x="102" y="26"/>
                      </a:lnTo>
                      <a:lnTo>
                        <a:pt x="87" y="18"/>
                      </a:lnTo>
                      <a:lnTo>
                        <a:pt x="70" y="16"/>
                      </a:lnTo>
                      <a:close/>
                      <a:moveTo>
                        <a:pt x="70" y="0"/>
                      </a:moveTo>
                      <a:lnTo>
                        <a:pt x="88" y="2"/>
                      </a:lnTo>
                      <a:lnTo>
                        <a:pt x="105" y="9"/>
                      </a:lnTo>
                      <a:lnTo>
                        <a:pt x="119" y="20"/>
                      </a:lnTo>
                      <a:lnTo>
                        <a:pt x="130" y="34"/>
                      </a:lnTo>
                      <a:lnTo>
                        <a:pt x="137" y="51"/>
                      </a:lnTo>
                      <a:lnTo>
                        <a:pt x="140" y="70"/>
                      </a:lnTo>
                      <a:lnTo>
                        <a:pt x="137" y="88"/>
                      </a:lnTo>
                      <a:lnTo>
                        <a:pt x="130" y="105"/>
                      </a:lnTo>
                      <a:lnTo>
                        <a:pt x="119" y="119"/>
                      </a:lnTo>
                      <a:lnTo>
                        <a:pt x="105" y="130"/>
                      </a:lnTo>
                      <a:lnTo>
                        <a:pt x="88" y="137"/>
                      </a:lnTo>
                      <a:lnTo>
                        <a:pt x="70" y="139"/>
                      </a:lnTo>
                      <a:lnTo>
                        <a:pt x="51" y="137"/>
                      </a:lnTo>
                      <a:lnTo>
                        <a:pt x="35" y="130"/>
                      </a:lnTo>
                      <a:lnTo>
                        <a:pt x="21" y="119"/>
                      </a:lnTo>
                      <a:lnTo>
                        <a:pt x="10" y="105"/>
                      </a:lnTo>
                      <a:lnTo>
                        <a:pt x="3" y="88"/>
                      </a:lnTo>
                      <a:lnTo>
                        <a:pt x="0" y="70"/>
                      </a:lnTo>
                      <a:lnTo>
                        <a:pt x="3" y="51"/>
                      </a:lnTo>
                      <a:lnTo>
                        <a:pt x="10" y="34"/>
                      </a:lnTo>
                      <a:lnTo>
                        <a:pt x="21" y="20"/>
                      </a:lnTo>
                      <a:lnTo>
                        <a:pt x="35" y="9"/>
                      </a:lnTo>
                      <a:lnTo>
                        <a:pt x="51" y="2"/>
                      </a:lnTo>
                      <a:lnTo>
                        <a:pt x="70" y="0"/>
                      </a:lnTo>
                      <a:close/>
                    </a:path>
                  </a:pathLst>
                </a:custGeom>
                <a:grpFill/>
                <a:ln w="9525">
                  <a:noFill/>
                  <a:round/>
                  <a:headEnd/>
                  <a:tailEnd/>
                </a:ln>
              </p:spPr>
              <p:txBody>
                <a:bodyPr wrap="none" anchor="ctr"/>
                <a:lstStyle/>
                <a:p>
                  <a:endParaRPr lang="en-GB"/>
                </a:p>
              </p:txBody>
            </p:sp>
            <p:sp>
              <p:nvSpPr>
                <p:cNvPr id="95" name="Freeform 20"/>
                <p:cNvSpPr>
                  <a:spLocks noChangeArrowheads="1"/>
                </p:cNvSpPr>
                <p:nvPr/>
              </p:nvSpPr>
              <p:spPr bwMode="auto">
                <a:xfrm>
                  <a:off x="2345" y="598"/>
                  <a:ext cx="10" cy="10"/>
                </a:xfrm>
                <a:custGeom>
                  <a:avLst/>
                  <a:gdLst>
                    <a:gd name="T0" fmla="*/ 0 w 113"/>
                    <a:gd name="T1" fmla="*/ 0 h 112"/>
                    <a:gd name="T2" fmla="*/ 0 w 113"/>
                    <a:gd name="T3" fmla="*/ 0 h 112"/>
                    <a:gd name="T4" fmla="*/ 0 w 113"/>
                    <a:gd name="T5" fmla="*/ 0 h 112"/>
                    <a:gd name="T6" fmla="*/ 0 w 113"/>
                    <a:gd name="T7" fmla="*/ 0 h 112"/>
                    <a:gd name="T8" fmla="*/ 0 w 113"/>
                    <a:gd name="T9" fmla="*/ 0 h 112"/>
                    <a:gd name="T10" fmla="*/ 0 w 113"/>
                    <a:gd name="T11" fmla="*/ 0 h 112"/>
                    <a:gd name="T12" fmla="*/ 0 w 113"/>
                    <a:gd name="T13" fmla="*/ 0 h 112"/>
                    <a:gd name="T14" fmla="*/ 0 w 113"/>
                    <a:gd name="T15" fmla="*/ 0 h 112"/>
                    <a:gd name="T16" fmla="*/ 0 w 113"/>
                    <a:gd name="T17" fmla="*/ 0 h 112"/>
                    <a:gd name="T18" fmla="*/ 0 w 113"/>
                    <a:gd name="T19" fmla="*/ 0 h 112"/>
                    <a:gd name="T20" fmla="*/ 0 w 113"/>
                    <a:gd name="T21" fmla="*/ 0 h 112"/>
                    <a:gd name="T22" fmla="*/ 0 w 113"/>
                    <a:gd name="T23" fmla="*/ 0 h 112"/>
                    <a:gd name="T24" fmla="*/ 0 w 113"/>
                    <a:gd name="T25" fmla="*/ 0 h 112"/>
                    <a:gd name="T26" fmla="*/ 0 w 113"/>
                    <a:gd name="T27" fmla="*/ 0 h 112"/>
                    <a:gd name="T28" fmla="*/ 0 w 113"/>
                    <a:gd name="T29" fmla="*/ 0 h 112"/>
                    <a:gd name="T30" fmla="*/ 0 w 113"/>
                    <a:gd name="T31" fmla="*/ 0 h 112"/>
                    <a:gd name="T32" fmla="*/ 0 w 113"/>
                    <a:gd name="T33" fmla="*/ 0 h 112"/>
                    <a:gd name="T34" fmla="*/ 0 w 113"/>
                    <a:gd name="T35" fmla="*/ 0 h 112"/>
                    <a:gd name="T36" fmla="*/ 0 w 113"/>
                    <a:gd name="T37" fmla="*/ 0 h 112"/>
                    <a:gd name="T38" fmla="*/ 0 w 113"/>
                    <a:gd name="T39" fmla="*/ 0 h 112"/>
                    <a:gd name="T40" fmla="*/ 0 w 113"/>
                    <a:gd name="T41" fmla="*/ 0 h 1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3"/>
                    <a:gd name="T64" fmla="*/ 0 h 112"/>
                    <a:gd name="T65" fmla="*/ 113 w 113"/>
                    <a:gd name="T66" fmla="*/ 112 h 11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3" h="112">
                      <a:moveTo>
                        <a:pt x="57" y="0"/>
                      </a:moveTo>
                      <a:lnTo>
                        <a:pt x="75" y="2"/>
                      </a:lnTo>
                      <a:lnTo>
                        <a:pt x="90" y="10"/>
                      </a:lnTo>
                      <a:lnTo>
                        <a:pt x="102" y="23"/>
                      </a:lnTo>
                      <a:lnTo>
                        <a:pt x="110" y="38"/>
                      </a:lnTo>
                      <a:lnTo>
                        <a:pt x="113" y="56"/>
                      </a:lnTo>
                      <a:lnTo>
                        <a:pt x="110" y="74"/>
                      </a:lnTo>
                      <a:lnTo>
                        <a:pt x="102" y="89"/>
                      </a:lnTo>
                      <a:lnTo>
                        <a:pt x="90" y="101"/>
                      </a:lnTo>
                      <a:lnTo>
                        <a:pt x="75" y="109"/>
                      </a:lnTo>
                      <a:lnTo>
                        <a:pt x="57" y="112"/>
                      </a:lnTo>
                      <a:lnTo>
                        <a:pt x="38" y="109"/>
                      </a:lnTo>
                      <a:lnTo>
                        <a:pt x="23" y="101"/>
                      </a:lnTo>
                      <a:lnTo>
                        <a:pt x="10" y="89"/>
                      </a:lnTo>
                      <a:lnTo>
                        <a:pt x="2" y="74"/>
                      </a:lnTo>
                      <a:lnTo>
                        <a:pt x="0" y="56"/>
                      </a:lnTo>
                      <a:lnTo>
                        <a:pt x="2" y="38"/>
                      </a:lnTo>
                      <a:lnTo>
                        <a:pt x="10" y="23"/>
                      </a:lnTo>
                      <a:lnTo>
                        <a:pt x="23" y="10"/>
                      </a:lnTo>
                      <a:lnTo>
                        <a:pt x="38" y="2"/>
                      </a:lnTo>
                      <a:lnTo>
                        <a:pt x="57" y="0"/>
                      </a:lnTo>
                      <a:close/>
                    </a:path>
                  </a:pathLst>
                </a:custGeom>
                <a:grpFill/>
                <a:ln w="9525">
                  <a:noFill/>
                  <a:round/>
                  <a:headEnd/>
                  <a:tailEnd/>
                </a:ln>
              </p:spPr>
              <p:txBody>
                <a:bodyPr wrap="none" anchor="ctr"/>
                <a:lstStyle/>
                <a:p>
                  <a:endParaRPr lang="en-GB"/>
                </a:p>
              </p:txBody>
            </p:sp>
            <p:sp>
              <p:nvSpPr>
                <p:cNvPr id="96" name="Freeform 21"/>
                <p:cNvSpPr>
                  <a:spLocks noChangeArrowheads="1"/>
                </p:cNvSpPr>
                <p:nvPr/>
              </p:nvSpPr>
              <p:spPr bwMode="auto">
                <a:xfrm>
                  <a:off x="2301" y="642"/>
                  <a:ext cx="10" cy="10"/>
                </a:xfrm>
                <a:custGeom>
                  <a:avLst/>
                  <a:gdLst>
                    <a:gd name="T0" fmla="*/ 0 w 114"/>
                    <a:gd name="T1" fmla="*/ 0 h 112"/>
                    <a:gd name="T2" fmla="*/ 0 w 114"/>
                    <a:gd name="T3" fmla="*/ 0 h 112"/>
                    <a:gd name="T4" fmla="*/ 0 w 114"/>
                    <a:gd name="T5" fmla="*/ 0 h 112"/>
                    <a:gd name="T6" fmla="*/ 0 w 114"/>
                    <a:gd name="T7" fmla="*/ 0 h 112"/>
                    <a:gd name="T8" fmla="*/ 0 w 114"/>
                    <a:gd name="T9" fmla="*/ 0 h 112"/>
                    <a:gd name="T10" fmla="*/ 0 w 114"/>
                    <a:gd name="T11" fmla="*/ 0 h 112"/>
                    <a:gd name="T12" fmla="*/ 0 w 114"/>
                    <a:gd name="T13" fmla="*/ 0 h 112"/>
                    <a:gd name="T14" fmla="*/ 0 w 114"/>
                    <a:gd name="T15" fmla="*/ 0 h 112"/>
                    <a:gd name="T16" fmla="*/ 0 w 114"/>
                    <a:gd name="T17" fmla="*/ 0 h 112"/>
                    <a:gd name="T18" fmla="*/ 0 w 114"/>
                    <a:gd name="T19" fmla="*/ 0 h 112"/>
                    <a:gd name="T20" fmla="*/ 0 w 114"/>
                    <a:gd name="T21" fmla="*/ 0 h 112"/>
                    <a:gd name="T22" fmla="*/ 0 w 114"/>
                    <a:gd name="T23" fmla="*/ 0 h 112"/>
                    <a:gd name="T24" fmla="*/ 0 w 114"/>
                    <a:gd name="T25" fmla="*/ 0 h 112"/>
                    <a:gd name="T26" fmla="*/ 0 w 114"/>
                    <a:gd name="T27" fmla="*/ 0 h 112"/>
                    <a:gd name="T28" fmla="*/ 0 w 114"/>
                    <a:gd name="T29" fmla="*/ 0 h 112"/>
                    <a:gd name="T30" fmla="*/ 0 w 114"/>
                    <a:gd name="T31" fmla="*/ 0 h 112"/>
                    <a:gd name="T32" fmla="*/ 0 w 114"/>
                    <a:gd name="T33" fmla="*/ 0 h 112"/>
                    <a:gd name="T34" fmla="*/ 0 w 114"/>
                    <a:gd name="T35" fmla="*/ 0 h 112"/>
                    <a:gd name="T36" fmla="*/ 0 w 114"/>
                    <a:gd name="T37" fmla="*/ 0 h 112"/>
                    <a:gd name="T38" fmla="*/ 0 w 114"/>
                    <a:gd name="T39" fmla="*/ 0 h 112"/>
                    <a:gd name="T40" fmla="*/ 0 w 114"/>
                    <a:gd name="T41" fmla="*/ 0 h 112"/>
                    <a:gd name="T42" fmla="*/ 0 w 114"/>
                    <a:gd name="T43" fmla="*/ 0 h 112"/>
                    <a:gd name="T44" fmla="*/ 0 w 114"/>
                    <a:gd name="T45" fmla="*/ 0 h 112"/>
                    <a:gd name="T46" fmla="*/ 0 w 114"/>
                    <a:gd name="T47" fmla="*/ 0 h 112"/>
                    <a:gd name="T48" fmla="*/ 0 w 114"/>
                    <a:gd name="T49" fmla="*/ 0 h 1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4"/>
                    <a:gd name="T76" fmla="*/ 0 h 112"/>
                    <a:gd name="T77" fmla="*/ 114 w 114"/>
                    <a:gd name="T78" fmla="*/ 112 h 11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4" h="112">
                      <a:moveTo>
                        <a:pt x="56" y="0"/>
                      </a:moveTo>
                      <a:lnTo>
                        <a:pt x="70" y="2"/>
                      </a:lnTo>
                      <a:lnTo>
                        <a:pt x="85" y="7"/>
                      </a:lnTo>
                      <a:lnTo>
                        <a:pt x="97" y="17"/>
                      </a:lnTo>
                      <a:lnTo>
                        <a:pt x="106" y="28"/>
                      </a:lnTo>
                      <a:lnTo>
                        <a:pt x="112" y="42"/>
                      </a:lnTo>
                      <a:lnTo>
                        <a:pt x="114" y="56"/>
                      </a:lnTo>
                      <a:lnTo>
                        <a:pt x="112" y="70"/>
                      </a:lnTo>
                      <a:lnTo>
                        <a:pt x="106" y="84"/>
                      </a:lnTo>
                      <a:lnTo>
                        <a:pt x="97" y="96"/>
                      </a:lnTo>
                      <a:lnTo>
                        <a:pt x="85" y="105"/>
                      </a:lnTo>
                      <a:lnTo>
                        <a:pt x="71" y="111"/>
                      </a:lnTo>
                      <a:lnTo>
                        <a:pt x="57" y="112"/>
                      </a:lnTo>
                      <a:lnTo>
                        <a:pt x="42" y="111"/>
                      </a:lnTo>
                      <a:lnTo>
                        <a:pt x="28" y="105"/>
                      </a:lnTo>
                      <a:lnTo>
                        <a:pt x="16" y="96"/>
                      </a:lnTo>
                      <a:lnTo>
                        <a:pt x="7" y="84"/>
                      </a:lnTo>
                      <a:lnTo>
                        <a:pt x="2" y="71"/>
                      </a:lnTo>
                      <a:lnTo>
                        <a:pt x="0" y="56"/>
                      </a:lnTo>
                      <a:lnTo>
                        <a:pt x="2" y="42"/>
                      </a:lnTo>
                      <a:lnTo>
                        <a:pt x="8" y="28"/>
                      </a:lnTo>
                      <a:lnTo>
                        <a:pt x="17" y="16"/>
                      </a:lnTo>
                      <a:lnTo>
                        <a:pt x="28" y="7"/>
                      </a:lnTo>
                      <a:lnTo>
                        <a:pt x="42" y="2"/>
                      </a:lnTo>
                      <a:lnTo>
                        <a:pt x="56" y="0"/>
                      </a:lnTo>
                      <a:close/>
                    </a:path>
                  </a:pathLst>
                </a:custGeom>
                <a:grpFill/>
                <a:ln w="9525">
                  <a:noFill/>
                  <a:round/>
                  <a:headEnd/>
                  <a:tailEnd/>
                </a:ln>
              </p:spPr>
              <p:txBody>
                <a:bodyPr wrap="none" anchor="ctr"/>
                <a:lstStyle/>
                <a:p>
                  <a:endParaRPr lang="en-GB"/>
                </a:p>
              </p:txBody>
            </p:sp>
            <p:sp>
              <p:nvSpPr>
                <p:cNvPr id="97" name="Freeform 22"/>
                <p:cNvSpPr>
                  <a:spLocks noChangeArrowheads="1"/>
                </p:cNvSpPr>
                <p:nvPr/>
              </p:nvSpPr>
              <p:spPr bwMode="auto">
                <a:xfrm>
                  <a:off x="2272" y="701"/>
                  <a:ext cx="12" cy="12"/>
                </a:xfrm>
                <a:custGeom>
                  <a:avLst/>
                  <a:gdLst>
                    <a:gd name="T0" fmla="*/ 0 w 124"/>
                    <a:gd name="T1" fmla="*/ 0 h 124"/>
                    <a:gd name="T2" fmla="*/ 0 w 124"/>
                    <a:gd name="T3" fmla="*/ 0 h 124"/>
                    <a:gd name="T4" fmla="*/ 0 w 124"/>
                    <a:gd name="T5" fmla="*/ 0 h 124"/>
                    <a:gd name="T6" fmla="*/ 0 w 124"/>
                    <a:gd name="T7" fmla="*/ 0 h 124"/>
                    <a:gd name="T8" fmla="*/ 0 w 124"/>
                    <a:gd name="T9" fmla="*/ 0 h 124"/>
                    <a:gd name="T10" fmla="*/ 0 w 124"/>
                    <a:gd name="T11" fmla="*/ 0 h 124"/>
                    <a:gd name="T12" fmla="*/ 0 w 124"/>
                    <a:gd name="T13" fmla="*/ 0 h 124"/>
                    <a:gd name="T14" fmla="*/ 0 w 124"/>
                    <a:gd name="T15" fmla="*/ 0 h 124"/>
                    <a:gd name="T16" fmla="*/ 0 w 124"/>
                    <a:gd name="T17" fmla="*/ 0 h 124"/>
                    <a:gd name="T18" fmla="*/ 0 w 124"/>
                    <a:gd name="T19" fmla="*/ 0 h 124"/>
                    <a:gd name="T20" fmla="*/ 0 w 124"/>
                    <a:gd name="T21" fmla="*/ 0 h 124"/>
                    <a:gd name="T22" fmla="*/ 0 w 124"/>
                    <a:gd name="T23" fmla="*/ 0 h 124"/>
                    <a:gd name="T24" fmla="*/ 0 w 124"/>
                    <a:gd name="T25" fmla="*/ 0 h 124"/>
                    <a:gd name="T26" fmla="*/ 0 w 124"/>
                    <a:gd name="T27" fmla="*/ 0 h 124"/>
                    <a:gd name="T28" fmla="*/ 0 w 124"/>
                    <a:gd name="T29" fmla="*/ 0 h 124"/>
                    <a:gd name="T30" fmla="*/ 0 w 124"/>
                    <a:gd name="T31" fmla="*/ 0 h 124"/>
                    <a:gd name="T32" fmla="*/ 0 w 124"/>
                    <a:gd name="T33" fmla="*/ 0 h 124"/>
                    <a:gd name="T34" fmla="*/ 0 w 124"/>
                    <a:gd name="T35" fmla="*/ 0 h 124"/>
                    <a:gd name="T36" fmla="*/ 0 w 124"/>
                    <a:gd name="T37" fmla="*/ 0 h 124"/>
                    <a:gd name="T38" fmla="*/ 0 w 124"/>
                    <a:gd name="T39" fmla="*/ 0 h 124"/>
                    <a:gd name="T40" fmla="*/ 0 w 124"/>
                    <a:gd name="T41" fmla="*/ 0 h 124"/>
                    <a:gd name="T42" fmla="*/ 0 w 124"/>
                    <a:gd name="T43" fmla="*/ 0 h 124"/>
                    <a:gd name="T44" fmla="*/ 0 w 124"/>
                    <a:gd name="T45" fmla="*/ 0 h 124"/>
                    <a:gd name="T46" fmla="*/ 0 w 124"/>
                    <a:gd name="T47" fmla="*/ 0 h 124"/>
                    <a:gd name="T48" fmla="*/ 0 w 124"/>
                    <a:gd name="T49" fmla="*/ 0 h 1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4"/>
                    <a:gd name="T76" fmla="*/ 0 h 124"/>
                    <a:gd name="T77" fmla="*/ 124 w 124"/>
                    <a:gd name="T78" fmla="*/ 124 h 1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4" h="124">
                      <a:moveTo>
                        <a:pt x="62" y="0"/>
                      </a:moveTo>
                      <a:lnTo>
                        <a:pt x="79" y="3"/>
                      </a:lnTo>
                      <a:lnTo>
                        <a:pt x="93" y="9"/>
                      </a:lnTo>
                      <a:lnTo>
                        <a:pt x="106" y="19"/>
                      </a:lnTo>
                      <a:lnTo>
                        <a:pt x="116" y="31"/>
                      </a:lnTo>
                      <a:lnTo>
                        <a:pt x="122" y="46"/>
                      </a:lnTo>
                      <a:lnTo>
                        <a:pt x="124" y="62"/>
                      </a:lnTo>
                      <a:lnTo>
                        <a:pt x="122" y="79"/>
                      </a:lnTo>
                      <a:lnTo>
                        <a:pt x="116" y="94"/>
                      </a:lnTo>
                      <a:lnTo>
                        <a:pt x="106" y="106"/>
                      </a:lnTo>
                      <a:lnTo>
                        <a:pt x="93" y="116"/>
                      </a:lnTo>
                      <a:lnTo>
                        <a:pt x="79" y="122"/>
                      </a:lnTo>
                      <a:lnTo>
                        <a:pt x="62" y="124"/>
                      </a:lnTo>
                      <a:lnTo>
                        <a:pt x="46" y="122"/>
                      </a:lnTo>
                      <a:lnTo>
                        <a:pt x="31" y="116"/>
                      </a:lnTo>
                      <a:lnTo>
                        <a:pt x="18" y="106"/>
                      </a:lnTo>
                      <a:lnTo>
                        <a:pt x="9" y="94"/>
                      </a:lnTo>
                      <a:lnTo>
                        <a:pt x="3" y="79"/>
                      </a:lnTo>
                      <a:lnTo>
                        <a:pt x="0" y="62"/>
                      </a:lnTo>
                      <a:lnTo>
                        <a:pt x="3" y="46"/>
                      </a:lnTo>
                      <a:lnTo>
                        <a:pt x="9" y="31"/>
                      </a:lnTo>
                      <a:lnTo>
                        <a:pt x="18" y="19"/>
                      </a:lnTo>
                      <a:lnTo>
                        <a:pt x="31" y="9"/>
                      </a:lnTo>
                      <a:lnTo>
                        <a:pt x="46" y="3"/>
                      </a:lnTo>
                      <a:lnTo>
                        <a:pt x="62" y="0"/>
                      </a:lnTo>
                      <a:close/>
                    </a:path>
                  </a:pathLst>
                </a:custGeom>
                <a:grpFill/>
                <a:ln w="9525">
                  <a:noFill/>
                  <a:round/>
                  <a:headEnd/>
                  <a:tailEnd/>
                </a:ln>
              </p:spPr>
              <p:txBody>
                <a:bodyPr wrap="none" anchor="ctr"/>
                <a:lstStyle/>
                <a:p>
                  <a:endParaRPr lang="en-GB"/>
                </a:p>
              </p:txBody>
            </p:sp>
            <p:sp>
              <p:nvSpPr>
                <p:cNvPr id="98" name="Freeform 23"/>
                <p:cNvSpPr>
                  <a:spLocks noChangeArrowheads="1"/>
                </p:cNvSpPr>
                <p:nvPr/>
              </p:nvSpPr>
              <p:spPr bwMode="auto">
                <a:xfrm>
                  <a:off x="2272" y="700"/>
                  <a:ext cx="12" cy="13"/>
                </a:xfrm>
                <a:custGeom>
                  <a:avLst/>
                  <a:gdLst>
                    <a:gd name="T0" fmla="*/ 0 w 139"/>
                    <a:gd name="T1" fmla="*/ 0 h 139"/>
                    <a:gd name="T2" fmla="*/ 0 w 139"/>
                    <a:gd name="T3" fmla="*/ 0 h 139"/>
                    <a:gd name="T4" fmla="*/ 0 w 139"/>
                    <a:gd name="T5" fmla="*/ 0 h 139"/>
                    <a:gd name="T6" fmla="*/ 0 w 139"/>
                    <a:gd name="T7" fmla="*/ 0 h 139"/>
                    <a:gd name="T8" fmla="*/ 0 w 139"/>
                    <a:gd name="T9" fmla="*/ 0 h 139"/>
                    <a:gd name="T10" fmla="*/ 0 w 139"/>
                    <a:gd name="T11" fmla="*/ 0 h 139"/>
                    <a:gd name="T12" fmla="*/ 0 w 139"/>
                    <a:gd name="T13" fmla="*/ 0 h 139"/>
                    <a:gd name="T14" fmla="*/ 0 w 139"/>
                    <a:gd name="T15" fmla="*/ 0 h 139"/>
                    <a:gd name="T16" fmla="*/ 0 w 139"/>
                    <a:gd name="T17" fmla="*/ 0 h 139"/>
                    <a:gd name="T18" fmla="*/ 0 w 139"/>
                    <a:gd name="T19" fmla="*/ 0 h 139"/>
                    <a:gd name="T20" fmla="*/ 0 w 139"/>
                    <a:gd name="T21" fmla="*/ 0 h 139"/>
                    <a:gd name="T22" fmla="*/ 0 w 139"/>
                    <a:gd name="T23" fmla="*/ 0 h 139"/>
                    <a:gd name="T24" fmla="*/ 0 w 139"/>
                    <a:gd name="T25" fmla="*/ 0 h 139"/>
                    <a:gd name="T26" fmla="*/ 0 w 139"/>
                    <a:gd name="T27" fmla="*/ 0 h 139"/>
                    <a:gd name="T28" fmla="*/ 0 w 139"/>
                    <a:gd name="T29" fmla="*/ 0 h 139"/>
                    <a:gd name="T30" fmla="*/ 0 w 139"/>
                    <a:gd name="T31" fmla="*/ 0 h 139"/>
                    <a:gd name="T32" fmla="*/ 0 w 139"/>
                    <a:gd name="T33" fmla="*/ 0 h 139"/>
                    <a:gd name="T34" fmla="*/ 0 w 139"/>
                    <a:gd name="T35" fmla="*/ 0 h 139"/>
                    <a:gd name="T36" fmla="*/ 0 w 139"/>
                    <a:gd name="T37" fmla="*/ 0 h 139"/>
                    <a:gd name="T38" fmla="*/ 0 w 139"/>
                    <a:gd name="T39" fmla="*/ 0 h 139"/>
                    <a:gd name="T40" fmla="*/ 0 w 139"/>
                    <a:gd name="T41" fmla="*/ 0 h 139"/>
                    <a:gd name="T42" fmla="*/ 0 w 139"/>
                    <a:gd name="T43" fmla="*/ 0 h 139"/>
                    <a:gd name="T44" fmla="*/ 0 w 139"/>
                    <a:gd name="T45" fmla="*/ 0 h 139"/>
                    <a:gd name="T46" fmla="*/ 0 w 139"/>
                    <a:gd name="T47" fmla="*/ 0 h 139"/>
                    <a:gd name="T48" fmla="*/ 0 w 139"/>
                    <a:gd name="T49" fmla="*/ 0 h 139"/>
                    <a:gd name="T50" fmla="*/ 0 w 139"/>
                    <a:gd name="T51" fmla="*/ 0 h 139"/>
                    <a:gd name="T52" fmla="*/ 0 w 139"/>
                    <a:gd name="T53" fmla="*/ 0 h 139"/>
                    <a:gd name="T54" fmla="*/ 0 w 139"/>
                    <a:gd name="T55" fmla="*/ 0 h 139"/>
                    <a:gd name="T56" fmla="*/ 0 w 139"/>
                    <a:gd name="T57" fmla="*/ 0 h 139"/>
                    <a:gd name="T58" fmla="*/ 0 w 139"/>
                    <a:gd name="T59" fmla="*/ 0 h 139"/>
                    <a:gd name="T60" fmla="*/ 0 w 139"/>
                    <a:gd name="T61" fmla="*/ 0 h 139"/>
                    <a:gd name="T62" fmla="*/ 0 w 139"/>
                    <a:gd name="T63" fmla="*/ 0 h 139"/>
                    <a:gd name="T64" fmla="*/ 0 w 139"/>
                    <a:gd name="T65" fmla="*/ 0 h 139"/>
                    <a:gd name="T66" fmla="*/ 0 w 139"/>
                    <a:gd name="T67" fmla="*/ 0 h 139"/>
                    <a:gd name="T68" fmla="*/ 0 w 139"/>
                    <a:gd name="T69" fmla="*/ 0 h 139"/>
                    <a:gd name="T70" fmla="*/ 0 w 139"/>
                    <a:gd name="T71" fmla="*/ 0 h 139"/>
                    <a:gd name="T72" fmla="*/ 0 w 139"/>
                    <a:gd name="T73" fmla="*/ 0 h 139"/>
                    <a:gd name="T74" fmla="*/ 0 w 139"/>
                    <a:gd name="T75" fmla="*/ 0 h 139"/>
                    <a:gd name="T76" fmla="*/ 0 w 139"/>
                    <a:gd name="T77" fmla="*/ 0 h 139"/>
                    <a:gd name="T78" fmla="*/ 0 w 139"/>
                    <a:gd name="T79" fmla="*/ 0 h 139"/>
                    <a:gd name="T80" fmla="*/ 0 w 139"/>
                    <a:gd name="T81" fmla="*/ 0 h 139"/>
                    <a:gd name="T82" fmla="*/ 0 w 139"/>
                    <a:gd name="T83" fmla="*/ 0 h 139"/>
                    <a:gd name="T84" fmla="*/ 0 w 139"/>
                    <a:gd name="T85" fmla="*/ 0 h 139"/>
                    <a:gd name="T86" fmla="*/ 0 w 139"/>
                    <a:gd name="T87" fmla="*/ 0 h 139"/>
                    <a:gd name="T88" fmla="*/ 0 w 139"/>
                    <a:gd name="T89" fmla="*/ 0 h 139"/>
                    <a:gd name="T90" fmla="*/ 0 w 139"/>
                    <a:gd name="T91" fmla="*/ 0 h 1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9"/>
                    <a:gd name="T139" fmla="*/ 0 h 139"/>
                    <a:gd name="T140" fmla="*/ 139 w 139"/>
                    <a:gd name="T141" fmla="*/ 139 h 13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9" h="139">
                      <a:moveTo>
                        <a:pt x="69" y="15"/>
                      </a:moveTo>
                      <a:lnTo>
                        <a:pt x="52" y="18"/>
                      </a:lnTo>
                      <a:lnTo>
                        <a:pt x="37" y="26"/>
                      </a:lnTo>
                      <a:lnTo>
                        <a:pt x="26" y="37"/>
                      </a:lnTo>
                      <a:lnTo>
                        <a:pt x="18" y="52"/>
                      </a:lnTo>
                      <a:lnTo>
                        <a:pt x="15" y="69"/>
                      </a:lnTo>
                      <a:lnTo>
                        <a:pt x="18" y="86"/>
                      </a:lnTo>
                      <a:lnTo>
                        <a:pt x="26" y="101"/>
                      </a:lnTo>
                      <a:lnTo>
                        <a:pt x="37" y="113"/>
                      </a:lnTo>
                      <a:lnTo>
                        <a:pt x="52" y="121"/>
                      </a:lnTo>
                      <a:lnTo>
                        <a:pt x="69" y="123"/>
                      </a:lnTo>
                      <a:lnTo>
                        <a:pt x="86" y="121"/>
                      </a:lnTo>
                      <a:lnTo>
                        <a:pt x="101" y="113"/>
                      </a:lnTo>
                      <a:lnTo>
                        <a:pt x="113" y="101"/>
                      </a:lnTo>
                      <a:lnTo>
                        <a:pt x="120" y="86"/>
                      </a:lnTo>
                      <a:lnTo>
                        <a:pt x="123" y="69"/>
                      </a:lnTo>
                      <a:lnTo>
                        <a:pt x="120" y="52"/>
                      </a:lnTo>
                      <a:lnTo>
                        <a:pt x="113" y="37"/>
                      </a:lnTo>
                      <a:lnTo>
                        <a:pt x="101" y="26"/>
                      </a:lnTo>
                      <a:lnTo>
                        <a:pt x="86" y="18"/>
                      </a:lnTo>
                      <a:lnTo>
                        <a:pt x="69" y="15"/>
                      </a:lnTo>
                      <a:close/>
                      <a:moveTo>
                        <a:pt x="69" y="0"/>
                      </a:moveTo>
                      <a:lnTo>
                        <a:pt x="88" y="2"/>
                      </a:lnTo>
                      <a:lnTo>
                        <a:pt x="104" y="9"/>
                      </a:lnTo>
                      <a:lnTo>
                        <a:pt x="119" y="20"/>
                      </a:lnTo>
                      <a:lnTo>
                        <a:pt x="129" y="34"/>
                      </a:lnTo>
                      <a:lnTo>
                        <a:pt x="136" y="51"/>
                      </a:lnTo>
                      <a:lnTo>
                        <a:pt x="139" y="69"/>
                      </a:lnTo>
                      <a:lnTo>
                        <a:pt x="136" y="88"/>
                      </a:lnTo>
                      <a:lnTo>
                        <a:pt x="129" y="104"/>
                      </a:lnTo>
                      <a:lnTo>
                        <a:pt x="119" y="119"/>
                      </a:lnTo>
                      <a:lnTo>
                        <a:pt x="104" y="129"/>
                      </a:lnTo>
                      <a:lnTo>
                        <a:pt x="88" y="137"/>
                      </a:lnTo>
                      <a:lnTo>
                        <a:pt x="69" y="139"/>
                      </a:lnTo>
                      <a:lnTo>
                        <a:pt x="51" y="137"/>
                      </a:lnTo>
                      <a:lnTo>
                        <a:pt x="34" y="129"/>
                      </a:lnTo>
                      <a:lnTo>
                        <a:pt x="20" y="119"/>
                      </a:lnTo>
                      <a:lnTo>
                        <a:pt x="9" y="104"/>
                      </a:lnTo>
                      <a:lnTo>
                        <a:pt x="2" y="88"/>
                      </a:lnTo>
                      <a:lnTo>
                        <a:pt x="0" y="69"/>
                      </a:lnTo>
                      <a:lnTo>
                        <a:pt x="2" y="51"/>
                      </a:lnTo>
                      <a:lnTo>
                        <a:pt x="9" y="34"/>
                      </a:lnTo>
                      <a:lnTo>
                        <a:pt x="20" y="20"/>
                      </a:lnTo>
                      <a:lnTo>
                        <a:pt x="34" y="9"/>
                      </a:lnTo>
                      <a:lnTo>
                        <a:pt x="51" y="2"/>
                      </a:lnTo>
                      <a:lnTo>
                        <a:pt x="69" y="0"/>
                      </a:lnTo>
                      <a:close/>
                    </a:path>
                  </a:pathLst>
                </a:custGeom>
                <a:grpFill/>
                <a:ln w="9525">
                  <a:noFill/>
                  <a:round/>
                  <a:headEnd/>
                  <a:tailEnd/>
                </a:ln>
              </p:spPr>
              <p:txBody>
                <a:bodyPr wrap="none" anchor="ctr"/>
                <a:lstStyle/>
                <a:p>
                  <a:endParaRPr lang="en-GB"/>
                </a:p>
              </p:txBody>
            </p:sp>
            <p:sp>
              <p:nvSpPr>
                <p:cNvPr id="99" name="Freeform 24"/>
                <p:cNvSpPr>
                  <a:spLocks noChangeArrowheads="1"/>
                </p:cNvSpPr>
                <p:nvPr/>
              </p:nvSpPr>
              <p:spPr bwMode="auto">
                <a:xfrm>
                  <a:off x="2301" y="762"/>
                  <a:ext cx="10" cy="10"/>
                </a:xfrm>
                <a:custGeom>
                  <a:avLst/>
                  <a:gdLst>
                    <a:gd name="T0" fmla="*/ 0 w 114"/>
                    <a:gd name="T1" fmla="*/ 0 h 113"/>
                    <a:gd name="T2" fmla="*/ 0 w 114"/>
                    <a:gd name="T3" fmla="*/ 0 h 113"/>
                    <a:gd name="T4" fmla="*/ 0 w 114"/>
                    <a:gd name="T5" fmla="*/ 0 h 113"/>
                    <a:gd name="T6" fmla="*/ 0 w 114"/>
                    <a:gd name="T7" fmla="*/ 0 h 113"/>
                    <a:gd name="T8" fmla="*/ 0 w 114"/>
                    <a:gd name="T9" fmla="*/ 0 h 113"/>
                    <a:gd name="T10" fmla="*/ 0 w 114"/>
                    <a:gd name="T11" fmla="*/ 0 h 113"/>
                    <a:gd name="T12" fmla="*/ 0 w 114"/>
                    <a:gd name="T13" fmla="*/ 0 h 113"/>
                    <a:gd name="T14" fmla="*/ 0 w 114"/>
                    <a:gd name="T15" fmla="*/ 0 h 113"/>
                    <a:gd name="T16" fmla="*/ 0 w 114"/>
                    <a:gd name="T17" fmla="*/ 0 h 113"/>
                    <a:gd name="T18" fmla="*/ 0 w 114"/>
                    <a:gd name="T19" fmla="*/ 0 h 113"/>
                    <a:gd name="T20" fmla="*/ 0 w 114"/>
                    <a:gd name="T21" fmla="*/ 0 h 113"/>
                    <a:gd name="T22" fmla="*/ 0 w 114"/>
                    <a:gd name="T23" fmla="*/ 0 h 113"/>
                    <a:gd name="T24" fmla="*/ 0 w 114"/>
                    <a:gd name="T25" fmla="*/ 0 h 113"/>
                    <a:gd name="T26" fmla="*/ 0 w 114"/>
                    <a:gd name="T27" fmla="*/ 0 h 113"/>
                    <a:gd name="T28" fmla="*/ 0 w 114"/>
                    <a:gd name="T29" fmla="*/ 0 h 113"/>
                    <a:gd name="T30" fmla="*/ 0 w 114"/>
                    <a:gd name="T31" fmla="*/ 0 h 113"/>
                    <a:gd name="T32" fmla="*/ 0 w 114"/>
                    <a:gd name="T33" fmla="*/ 0 h 113"/>
                    <a:gd name="T34" fmla="*/ 0 w 114"/>
                    <a:gd name="T35" fmla="*/ 0 h 113"/>
                    <a:gd name="T36" fmla="*/ 0 w 114"/>
                    <a:gd name="T37" fmla="*/ 0 h 113"/>
                    <a:gd name="T38" fmla="*/ 0 w 114"/>
                    <a:gd name="T39" fmla="*/ 0 h 113"/>
                    <a:gd name="T40" fmla="*/ 0 w 114"/>
                    <a:gd name="T41" fmla="*/ 0 h 113"/>
                    <a:gd name="T42" fmla="*/ 0 w 114"/>
                    <a:gd name="T43" fmla="*/ 0 h 113"/>
                    <a:gd name="T44" fmla="*/ 0 w 114"/>
                    <a:gd name="T45" fmla="*/ 0 h 113"/>
                    <a:gd name="T46" fmla="*/ 0 w 114"/>
                    <a:gd name="T47" fmla="*/ 0 h 113"/>
                    <a:gd name="T48" fmla="*/ 0 w 114"/>
                    <a:gd name="T49" fmla="*/ 0 h 1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4"/>
                    <a:gd name="T76" fmla="*/ 0 h 113"/>
                    <a:gd name="T77" fmla="*/ 114 w 114"/>
                    <a:gd name="T78" fmla="*/ 113 h 11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4" h="113">
                      <a:moveTo>
                        <a:pt x="57" y="0"/>
                      </a:moveTo>
                      <a:lnTo>
                        <a:pt x="71" y="2"/>
                      </a:lnTo>
                      <a:lnTo>
                        <a:pt x="85" y="7"/>
                      </a:lnTo>
                      <a:lnTo>
                        <a:pt x="97" y="16"/>
                      </a:lnTo>
                      <a:lnTo>
                        <a:pt x="106" y="28"/>
                      </a:lnTo>
                      <a:lnTo>
                        <a:pt x="112" y="42"/>
                      </a:lnTo>
                      <a:lnTo>
                        <a:pt x="114" y="57"/>
                      </a:lnTo>
                      <a:lnTo>
                        <a:pt x="112" y="71"/>
                      </a:lnTo>
                      <a:lnTo>
                        <a:pt x="106" y="84"/>
                      </a:lnTo>
                      <a:lnTo>
                        <a:pt x="97" y="96"/>
                      </a:lnTo>
                      <a:lnTo>
                        <a:pt x="85" y="105"/>
                      </a:lnTo>
                      <a:lnTo>
                        <a:pt x="70" y="111"/>
                      </a:lnTo>
                      <a:lnTo>
                        <a:pt x="56" y="113"/>
                      </a:lnTo>
                      <a:lnTo>
                        <a:pt x="42" y="111"/>
                      </a:lnTo>
                      <a:lnTo>
                        <a:pt x="28" y="105"/>
                      </a:lnTo>
                      <a:lnTo>
                        <a:pt x="17" y="96"/>
                      </a:lnTo>
                      <a:lnTo>
                        <a:pt x="8" y="84"/>
                      </a:lnTo>
                      <a:lnTo>
                        <a:pt x="2" y="70"/>
                      </a:lnTo>
                      <a:lnTo>
                        <a:pt x="0" y="56"/>
                      </a:lnTo>
                      <a:lnTo>
                        <a:pt x="2" y="42"/>
                      </a:lnTo>
                      <a:lnTo>
                        <a:pt x="8" y="28"/>
                      </a:lnTo>
                      <a:lnTo>
                        <a:pt x="16" y="17"/>
                      </a:lnTo>
                      <a:lnTo>
                        <a:pt x="28" y="8"/>
                      </a:lnTo>
                      <a:lnTo>
                        <a:pt x="42" y="2"/>
                      </a:lnTo>
                      <a:lnTo>
                        <a:pt x="57" y="0"/>
                      </a:lnTo>
                      <a:close/>
                    </a:path>
                  </a:pathLst>
                </a:custGeom>
                <a:grpFill/>
                <a:ln w="9525">
                  <a:noFill/>
                  <a:round/>
                  <a:headEnd/>
                  <a:tailEnd/>
                </a:ln>
              </p:spPr>
              <p:txBody>
                <a:bodyPr wrap="none" anchor="ctr"/>
                <a:lstStyle/>
                <a:p>
                  <a:endParaRPr lang="en-GB"/>
                </a:p>
              </p:txBody>
            </p:sp>
            <p:sp>
              <p:nvSpPr>
                <p:cNvPr id="100" name="Freeform 25"/>
                <p:cNvSpPr>
                  <a:spLocks noChangeArrowheads="1"/>
                </p:cNvSpPr>
                <p:nvPr/>
              </p:nvSpPr>
              <p:spPr bwMode="auto">
                <a:xfrm>
                  <a:off x="2345" y="806"/>
                  <a:ext cx="10" cy="10"/>
                </a:xfrm>
                <a:custGeom>
                  <a:avLst/>
                  <a:gdLst>
                    <a:gd name="T0" fmla="*/ 0 w 113"/>
                    <a:gd name="T1" fmla="*/ 0 h 112"/>
                    <a:gd name="T2" fmla="*/ 0 w 113"/>
                    <a:gd name="T3" fmla="*/ 0 h 112"/>
                    <a:gd name="T4" fmla="*/ 0 w 113"/>
                    <a:gd name="T5" fmla="*/ 0 h 112"/>
                    <a:gd name="T6" fmla="*/ 0 w 113"/>
                    <a:gd name="T7" fmla="*/ 0 h 112"/>
                    <a:gd name="T8" fmla="*/ 0 w 113"/>
                    <a:gd name="T9" fmla="*/ 0 h 112"/>
                    <a:gd name="T10" fmla="*/ 0 w 113"/>
                    <a:gd name="T11" fmla="*/ 0 h 112"/>
                    <a:gd name="T12" fmla="*/ 0 w 113"/>
                    <a:gd name="T13" fmla="*/ 0 h 112"/>
                    <a:gd name="T14" fmla="*/ 0 w 113"/>
                    <a:gd name="T15" fmla="*/ 0 h 112"/>
                    <a:gd name="T16" fmla="*/ 0 w 113"/>
                    <a:gd name="T17" fmla="*/ 0 h 112"/>
                    <a:gd name="T18" fmla="*/ 0 w 113"/>
                    <a:gd name="T19" fmla="*/ 0 h 112"/>
                    <a:gd name="T20" fmla="*/ 0 w 113"/>
                    <a:gd name="T21" fmla="*/ 0 h 112"/>
                    <a:gd name="T22" fmla="*/ 0 w 113"/>
                    <a:gd name="T23" fmla="*/ 0 h 112"/>
                    <a:gd name="T24" fmla="*/ 0 w 113"/>
                    <a:gd name="T25" fmla="*/ 0 h 112"/>
                    <a:gd name="T26" fmla="*/ 0 w 113"/>
                    <a:gd name="T27" fmla="*/ 0 h 112"/>
                    <a:gd name="T28" fmla="*/ 0 w 113"/>
                    <a:gd name="T29" fmla="*/ 0 h 112"/>
                    <a:gd name="T30" fmla="*/ 0 w 113"/>
                    <a:gd name="T31" fmla="*/ 0 h 112"/>
                    <a:gd name="T32" fmla="*/ 0 w 113"/>
                    <a:gd name="T33" fmla="*/ 0 h 112"/>
                    <a:gd name="T34" fmla="*/ 0 w 113"/>
                    <a:gd name="T35" fmla="*/ 0 h 112"/>
                    <a:gd name="T36" fmla="*/ 0 w 113"/>
                    <a:gd name="T37" fmla="*/ 0 h 112"/>
                    <a:gd name="T38" fmla="*/ 0 w 113"/>
                    <a:gd name="T39" fmla="*/ 0 h 112"/>
                    <a:gd name="T40" fmla="*/ 0 w 113"/>
                    <a:gd name="T41" fmla="*/ 0 h 112"/>
                    <a:gd name="T42" fmla="*/ 0 w 113"/>
                    <a:gd name="T43" fmla="*/ 0 h 112"/>
                    <a:gd name="T44" fmla="*/ 0 w 113"/>
                    <a:gd name="T45" fmla="*/ 0 h 112"/>
                    <a:gd name="T46" fmla="*/ 0 w 113"/>
                    <a:gd name="T47" fmla="*/ 0 h 112"/>
                    <a:gd name="T48" fmla="*/ 0 w 113"/>
                    <a:gd name="T49" fmla="*/ 0 h 1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3"/>
                    <a:gd name="T76" fmla="*/ 0 h 112"/>
                    <a:gd name="T77" fmla="*/ 113 w 113"/>
                    <a:gd name="T78" fmla="*/ 112 h 11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3" h="112">
                      <a:moveTo>
                        <a:pt x="57" y="0"/>
                      </a:moveTo>
                      <a:lnTo>
                        <a:pt x="71" y="1"/>
                      </a:lnTo>
                      <a:lnTo>
                        <a:pt x="85" y="7"/>
                      </a:lnTo>
                      <a:lnTo>
                        <a:pt x="97" y="16"/>
                      </a:lnTo>
                      <a:lnTo>
                        <a:pt x="106" y="28"/>
                      </a:lnTo>
                      <a:lnTo>
                        <a:pt x="111" y="41"/>
                      </a:lnTo>
                      <a:lnTo>
                        <a:pt x="113" y="56"/>
                      </a:lnTo>
                      <a:lnTo>
                        <a:pt x="111" y="70"/>
                      </a:lnTo>
                      <a:lnTo>
                        <a:pt x="105" y="84"/>
                      </a:lnTo>
                      <a:lnTo>
                        <a:pt x="96" y="96"/>
                      </a:lnTo>
                      <a:lnTo>
                        <a:pt x="85" y="105"/>
                      </a:lnTo>
                      <a:lnTo>
                        <a:pt x="71" y="110"/>
                      </a:lnTo>
                      <a:lnTo>
                        <a:pt x="57" y="112"/>
                      </a:lnTo>
                      <a:lnTo>
                        <a:pt x="42" y="110"/>
                      </a:lnTo>
                      <a:lnTo>
                        <a:pt x="28" y="104"/>
                      </a:lnTo>
                      <a:lnTo>
                        <a:pt x="16" y="95"/>
                      </a:lnTo>
                      <a:lnTo>
                        <a:pt x="7" y="84"/>
                      </a:lnTo>
                      <a:lnTo>
                        <a:pt x="1" y="70"/>
                      </a:lnTo>
                      <a:lnTo>
                        <a:pt x="0" y="56"/>
                      </a:lnTo>
                      <a:lnTo>
                        <a:pt x="1" y="42"/>
                      </a:lnTo>
                      <a:lnTo>
                        <a:pt x="7" y="28"/>
                      </a:lnTo>
                      <a:lnTo>
                        <a:pt x="16" y="16"/>
                      </a:lnTo>
                      <a:lnTo>
                        <a:pt x="28" y="7"/>
                      </a:lnTo>
                      <a:lnTo>
                        <a:pt x="41" y="1"/>
                      </a:lnTo>
                      <a:lnTo>
                        <a:pt x="57" y="0"/>
                      </a:lnTo>
                      <a:close/>
                    </a:path>
                  </a:pathLst>
                </a:custGeom>
                <a:grpFill/>
                <a:ln w="9525">
                  <a:noFill/>
                  <a:round/>
                  <a:headEnd/>
                  <a:tailEnd/>
                </a:ln>
              </p:spPr>
              <p:txBody>
                <a:bodyPr wrap="none" anchor="ctr"/>
                <a:lstStyle/>
                <a:p>
                  <a:endParaRPr lang="en-GB"/>
                </a:p>
              </p:txBody>
            </p:sp>
            <p:sp>
              <p:nvSpPr>
                <p:cNvPr id="101" name="Freeform 26"/>
                <p:cNvSpPr>
                  <a:spLocks noChangeArrowheads="1"/>
                </p:cNvSpPr>
                <p:nvPr/>
              </p:nvSpPr>
              <p:spPr bwMode="auto">
                <a:xfrm>
                  <a:off x="2404" y="833"/>
                  <a:ext cx="12" cy="12"/>
                </a:xfrm>
                <a:custGeom>
                  <a:avLst/>
                  <a:gdLst>
                    <a:gd name="T0" fmla="*/ 0 w 124"/>
                    <a:gd name="T1" fmla="*/ 0 h 124"/>
                    <a:gd name="T2" fmla="*/ 0 w 124"/>
                    <a:gd name="T3" fmla="*/ 0 h 124"/>
                    <a:gd name="T4" fmla="*/ 0 w 124"/>
                    <a:gd name="T5" fmla="*/ 0 h 124"/>
                    <a:gd name="T6" fmla="*/ 0 w 124"/>
                    <a:gd name="T7" fmla="*/ 0 h 124"/>
                    <a:gd name="T8" fmla="*/ 0 w 124"/>
                    <a:gd name="T9" fmla="*/ 0 h 124"/>
                    <a:gd name="T10" fmla="*/ 0 w 124"/>
                    <a:gd name="T11" fmla="*/ 0 h 124"/>
                    <a:gd name="T12" fmla="*/ 0 w 124"/>
                    <a:gd name="T13" fmla="*/ 0 h 124"/>
                    <a:gd name="T14" fmla="*/ 0 w 124"/>
                    <a:gd name="T15" fmla="*/ 0 h 124"/>
                    <a:gd name="T16" fmla="*/ 0 w 124"/>
                    <a:gd name="T17" fmla="*/ 0 h 124"/>
                    <a:gd name="T18" fmla="*/ 0 w 124"/>
                    <a:gd name="T19" fmla="*/ 0 h 124"/>
                    <a:gd name="T20" fmla="*/ 0 w 124"/>
                    <a:gd name="T21" fmla="*/ 0 h 124"/>
                    <a:gd name="T22" fmla="*/ 0 w 124"/>
                    <a:gd name="T23" fmla="*/ 0 h 124"/>
                    <a:gd name="T24" fmla="*/ 0 w 124"/>
                    <a:gd name="T25" fmla="*/ 0 h 124"/>
                    <a:gd name="T26" fmla="*/ 0 w 124"/>
                    <a:gd name="T27" fmla="*/ 0 h 124"/>
                    <a:gd name="T28" fmla="*/ 0 w 124"/>
                    <a:gd name="T29" fmla="*/ 0 h 124"/>
                    <a:gd name="T30" fmla="*/ 0 w 124"/>
                    <a:gd name="T31" fmla="*/ 0 h 124"/>
                    <a:gd name="T32" fmla="*/ 0 w 124"/>
                    <a:gd name="T33" fmla="*/ 0 h 124"/>
                    <a:gd name="T34" fmla="*/ 0 w 124"/>
                    <a:gd name="T35" fmla="*/ 0 h 124"/>
                    <a:gd name="T36" fmla="*/ 0 w 124"/>
                    <a:gd name="T37" fmla="*/ 0 h 124"/>
                    <a:gd name="T38" fmla="*/ 0 w 124"/>
                    <a:gd name="T39" fmla="*/ 0 h 124"/>
                    <a:gd name="T40" fmla="*/ 0 w 124"/>
                    <a:gd name="T41" fmla="*/ 0 h 124"/>
                    <a:gd name="T42" fmla="*/ 0 w 124"/>
                    <a:gd name="T43" fmla="*/ 0 h 124"/>
                    <a:gd name="T44" fmla="*/ 0 w 124"/>
                    <a:gd name="T45" fmla="*/ 0 h 124"/>
                    <a:gd name="T46" fmla="*/ 0 w 124"/>
                    <a:gd name="T47" fmla="*/ 0 h 124"/>
                    <a:gd name="T48" fmla="*/ 0 w 124"/>
                    <a:gd name="T49" fmla="*/ 0 h 1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4"/>
                    <a:gd name="T76" fmla="*/ 0 h 124"/>
                    <a:gd name="T77" fmla="*/ 124 w 124"/>
                    <a:gd name="T78" fmla="*/ 124 h 1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4" h="124">
                      <a:moveTo>
                        <a:pt x="62" y="0"/>
                      </a:moveTo>
                      <a:lnTo>
                        <a:pt x="78" y="2"/>
                      </a:lnTo>
                      <a:lnTo>
                        <a:pt x="93" y="8"/>
                      </a:lnTo>
                      <a:lnTo>
                        <a:pt x="106" y="18"/>
                      </a:lnTo>
                      <a:lnTo>
                        <a:pt x="115" y="31"/>
                      </a:lnTo>
                      <a:lnTo>
                        <a:pt x="122" y="45"/>
                      </a:lnTo>
                      <a:lnTo>
                        <a:pt x="124" y="62"/>
                      </a:lnTo>
                      <a:lnTo>
                        <a:pt x="122" y="78"/>
                      </a:lnTo>
                      <a:lnTo>
                        <a:pt x="115" y="93"/>
                      </a:lnTo>
                      <a:lnTo>
                        <a:pt x="106" y="106"/>
                      </a:lnTo>
                      <a:lnTo>
                        <a:pt x="93" y="115"/>
                      </a:lnTo>
                      <a:lnTo>
                        <a:pt x="78" y="122"/>
                      </a:lnTo>
                      <a:lnTo>
                        <a:pt x="62" y="124"/>
                      </a:lnTo>
                      <a:lnTo>
                        <a:pt x="45" y="122"/>
                      </a:lnTo>
                      <a:lnTo>
                        <a:pt x="31" y="115"/>
                      </a:lnTo>
                      <a:lnTo>
                        <a:pt x="18" y="106"/>
                      </a:lnTo>
                      <a:lnTo>
                        <a:pt x="8" y="93"/>
                      </a:lnTo>
                      <a:lnTo>
                        <a:pt x="2" y="78"/>
                      </a:lnTo>
                      <a:lnTo>
                        <a:pt x="0" y="62"/>
                      </a:lnTo>
                      <a:lnTo>
                        <a:pt x="2" y="45"/>
                      </a:lnTo>
                      <a:lnTo>
                        <a:pt x="8" y="31"/>
                      </a:lnTo>
                      <a:lnTo>
                        <a:pt x="18" y="18"/>
                      </a:lnTo>
                      <a:lnTo>
                        <a:pt x="31" y="8"/>
                      </a:lnTo>
                      <a:lnTo>
                        <a:pt x="45" y="2"/>
                      </a:lnTo>
                      <a:lnTo>
                        <a:pt x="62" y="0"/>
                      </a:lnTo>
                      <a:close/>
                    </a:path>
                  </a:pathLst>
                </a:custGeom>
                <a:grpFill/>
                <a:ln w="9525">
                  <a:noFill/>
                  <a:round/>
                  <a:headEnd/>
                  <a:tailEnd/>
                </a:ln>
              </p:spPr>
              <p:txBody>
                <a:bodyPr wrap="none" anchor="ctr"/>
                <a:lstStyle/>
                <a:p>
                  <a:endParaRPr lang="en-GB"/>
                </a:p>
              </p:txBody>
            </p:sp>
            <p:sp>
              <p:nvSpPr>
                <p:cNvPr id="102" name="Freeform 27"/>
                <p:cNvSpPr>
                  <a:spLocks noChangeArrowheads="1"/>
                </p:cNvSpPr>
                <p:nvPr/>
              </p:nvSpPr>
              <p:spPr bwMode="auto">
                <a:xfrm>
                  <a:off x="2404" y="833"/>
                  <a:ext cx="13" cy="13"/>
                </a:xfrm>
                <a:custGeom>
                  <a:avLst/>
                  <a:gdLst>
                    <a:gd name="T0" fmla="*/ 0 w 140"/>
                    <a:gd name="T1" fmla="*/ 0 h 140"/>
                    <a:gd name="T2" fmla="*/ 0 w 140"/>
                    <a:gd name="T3" fmla="*/ 0 h 140"/>
                    <a:gd name="T4" fmla="*/ 0 w 140"/>
                    <a:gd name="T5" fmla="*/ 0 h 140"/>
                    <a:gd name="T6" fmla="*/ 0 w 140"/>
                    <a:gd name="T7" fmla="*/ 0 h 140"/>
                    <a:gd name="T8" fmla="*/ 0 w 140"/>
                    <a:gd name="T9" fmla="*/ 0 h 140"/>
                    <a:gd name="T10" fmla="*/ 0 w 140"/>
                    <a:gd name="T11" fmla="*/ 0 h 140"/>
                    <a:gd name="T12" fmla="*/ 0 w 140"/>
                    <a:gd name="T13" fmla="*/ 0 h 140"/>
                    <a:gd name="T14" fmla="*/ 0 w 140"/>
                    <a:gd name="T15" fmla="*/ 0 h 140"/>
                    <a:gd name="T16" fmla="*/ 0 w 140"/>
                    <a:gd name="T17" fmla="*/ 0 h 140"/>
                    <a:gd name="T18" fmla="*/ 0 w 140"/>
                    <a:gd name="T19" fmla="*/ 0 h 140"/>
                    <a:gd name="T20" fmla="*/ 0 w 140"/>
                    <a:gd name="T21" fmla="*/ 0 h 140"/>
                    <a:gd name="T22" fmla="*/ 0 w 140"/>
                    <a:gd name="T23" fmla="*/ 0 h 140"/>
                    <a:gd name="T24" fmla="*/ 0 w 140"/>
                    <a:gd name="T25" fmla="*/ 0 h 140"/>
                    <a:gd name="T26" fmla="*/ 0 w 140"/>
                    <a:gd name="T27" fmla="*/ 0 h 140"/>
                    <a:gd name="T28" fmla="*/ 0 w 140"/>
                    <a:gd name="T29" fmla="*/ 0 h 140"/>
                    <a:gd name="T30" fmla="*/ 0 w 140"/>
                    <a:gd name="T31" fmla="*/ 0 h 140"/>
                    <a:gd name="T32" fmla="*/ 0 w 140"/>
                    <a:gd name="T33" fmla="*/ 0 h 140"/>
                    <a:gd name="T34" fmla="*/ 0 w 140"/>
                    <a:gd name="T35" fmla="*/ 0 h 140"/>
                    <a:gd name="T36" fmla="*/ 0 w 140"/>
                    <a:gd name="T37" fmla="*/ 0 h 140"/>
                    <a:gd name="T38" fmla="*/ 0 w 140"/>
                    <a:gd name="T39" fmla="*/ 0 h 140"/>
                    <a:gd name="T40" fmla="*/ 0 w 140"/>
                    <a:gd name="T41" fmla="*/ 0 h 140"/>
                    <a:gd name="T42" fmla="*/ 0 w 140"/>
                    <a:gd name="T43" fmla="*/ 0 h 140"/>
                    <a:gd name="T44" fmla="*/ 0 w 140"/>
                    <a:gd name="T45" fmla="*/ 0 h 140"/>
                    <a:gd name="T46" fmla="*/ 0 w 140"/>
                    <a:gd name="T47" fmla="*/ 0 h 140"/>
                    <a:gd name="T48" fmla="*/ 0 w 140"/>
                    <a:gd name="T49" fmla="*/ 0 h 140"/>
                    <a:gd name="T50" fmla="*/ 0 w 140"/>
                    <a:gd name="T51" fmla="*/ 0 h 140"/>
                    <a:gd name="T52" fmla="*/ 0 w 140"/>
                    <a:gd name="T53" fmla="*/ 0 h 140"/>
                    <a:gd name="T54" fmla="*/ 0 w 140"/>
                    <a:gd name="T55" fmla="*/ 0 h 140"/>
                    <a:gd name="T56" fmla="*/ 0 w 140"/>
                    <a:gd name="T57" fmla="*/ 0 h 140"/>
                    <a:gd name="T58" fmla="*/ 0 w 140"/>
                    <a:gd name="T59" fmla="*/ 0 h 140"/>
                    <a:gd name="T60" fmla="*/ 0 w 140"/>
                    <a:gd name="T61" fmla="*/ 0 h 140"/>
                    <a:gd name="T62" fmla="*/ 0 w 140"/>
                    <a:gd name="T63" fmla="*/ 0 h 140"/>
                    <a:gd name="T64" fmla="*/ 0 w 140"/>
                    <a:gd name="T65" fmla="*/ 0 h 140"/>
                    <a:gd name="T66" fmla="*/ 0 w 140"/>
                    <a:gd name="T67" fmla="*/ 0 h 140"/>
                    <a:gd name="T68" fmla="*/ 0 w 140"/>
                    <a:gd name="T69" fmla="*/ 0 h 140"/>
                    <a:gd name="T70" fmla="*/ 0 w 140"/>
                    <a:gd name="T71" fmla="*/ 0 h 140"/>
                    <a:gd name="T72" fmla="*/ 0 w 140"/>
                    <a:gd name="T73" fmla="*/ 0 h 140"/>
                    <a:gd name="T74" fmla="*/ 0 w 140"/>
                    <a:gd name="T75" fmla="*/ 0 h 140"/>
                    <a:gd name="T76" fmla="*/ 0 w 140"/>
                    <a:gd name="T77" fmla="*/ 0 h 140"/>
                    <a:gd name="T78" fmla="*/ 0 w 140"/>
                    <a:gd name="T79" fmla="*/ 0 h 140"/>
                    <a:gd name="T80" fmla="*/ 0 w 140"/>
                    <a:gd name="T81" fmla="*/ 0 h 140"/>
                    <a:gd name="T82" fmla="*/ 0 w 140"/>
                    <a:gd name="T83" fmla="*/ 0 h 140"/>
                    <a:gd name="T84" fmla="*/ 0 w 140"/>
                    <a:gd name="T85" fmla="*/ 0 h 140"/>
                    <a:gd name="T86" fmla="*/ 0 w 140"/>
                    <a:gd name="T87" fmla="*/ 0 h 140"/>
                    <a:gd name="T88" fmla="*/ 0 w 140"/>
                    <a:gd name="T89" fmla="*/ 0 h 140"/>
                    <a:gd name="T90" fmla="*/ 0 w 140"/>
                    <a:gd name="T91" fmla="*/ 0 h 1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0"/>
                    <a:gd name="T139" fmla="*/ 0 h 140"/>
                    <a:gd name="T140" fmla="*/ 140 w 140"/>
                    <a:gd name="T141" fmla="*/ 140 h 14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0" h="140">
                      <a:moveTo>
                        <a:pt x="70" y="16"/>
                      </a:moveTo>
                      <a:lnTo>
                        <a:pt x="53" y="19"/>
                      </a:lnTo>
                      <a:lnTo>
                        <a:pt x="38" y="26"/>
                      </a:lnTo>
                      <a:lnTo>
                        <a:pt x="26" y="38"/>
                      </a:lnTo>
                      <a:lnTo>
                        <a:pt x="19" y="53"/>
                      </a:lnTo>
                      <a:lnTo>
                        <a:pt x="16" y="70"/>
                      </a:lnTo>
                      <a:lnTo>
                        <a:pt x="19" y="87"/>
                      </a:lnTo>
                      <a:lnTo>
                        <a:pt x="26" y="102"/>
                      </a:lnTo>
                      <a:lnTo>
                        <a:pt x="38" y="113"/>
                      </a:lnTo>
                      <a:lnTo>
                        <a:pt x="53" y="121"/>
                      </a:lnTo>
                      <a:lnTo>
                        <a:pt x="70" y="124"/>
                      </a:lnTo>
                      <a:lnTo>
                        <a:pt x="87" y="121"/>
                      </a:lnTo>
                      <a:lnTo>
                        <a:pt x="102" y="113"/>
                      </a:lnTo>
                      <a:lnTo>
                        <a:pt x="114" y="102"/>
                      </a:lnTo>
                      <a:lnTo>
                        <a:pt x="121" y="87"/>
                      </a:lnTo>
                      <a:lnTo>
                        <a:pt x="124" y="70"/>
                      </a:lnTo>
                      <a:lnTo>
                        <a:pt x="121" y="53"/>
                      </a:lnTo>
                      <a:lnTo>
                        <a:pt x="114" y="38"/>
                      </a:lnTo>
                      <a:lnTo>
                        <a:pt x="102" y="26"/>
                      </a:lnTo>
                      <a:lnTo>
                        <a:pt x="87" y="19"/>
                      </a:lnTo>
                      <a:lnTo>
                        <a:pt x="70" y="16"/>
                      </a:lnTo>
                      <a:close/>
                      <a:moveTo>
                        <a:pt x="70" y="0"/>
                      </a:moveTo>
                      <a:lnTo>
                        <a:pt x="88" y="3"/>
                      </a:lnTo>
                      <a:lnTo>
                        <a:pt x="105" y="10"/>
                      </a:lnTo>
                      <a:lnTo>
                        <a:pt x="119" y="21"/>
                      </a:lnTo>
                      <a:lnTo>
                        <a:pt x="130" y="35"/>
                      </a:lnTo>
                      <a:lnTo>
                        <a:pt x="137" y="51"/>
                      </a:lnTo>
                      <a:lnTo>
                        <a:pt x="140" y="70"/>
                      </a:lnTo>
                      <a:lnTo>
                        <a:pt x="137" y="88"/>
                      </a:lnTo>
                      <a:lnTo>
                        <a:pt x="130" y="105"/>
                      </a:lnTo>
                      <a:lnTo>
                        <a:pt x="119" y="119"/>
                      </a:lnTo>
                      <a:lnTo>
                        <a:pt x="105" y="130"/>
                      </a:lnTo>
                      <a:lnTo>
                        <a:pt x="88" y="137"/>
                      </a:lnTo>
                      <a:lnTo>
                        <a:pt x="70" y="140"/>
                      </a:lnTo>
                      <a:lnTo>
                        <a:pt x="51" y="137"/>
                      </a:lnTo>
                      <a:lnTo>
                        <a:pt x="35" y="130"/>
                      </a:lnTo>
                      <a:lnTo>
                        <a:pt x="21" y="119"/>
                      </a:lnTo>
                      <a:lnTo>
                        <a:pt x="10" y="105"/>
                      </a:lnTo>
                      <a:lnTo>
                        <a:pt x="3" y="88"/>
                      </a:lnTo>
                      <a:lnTo>
                        <a:pt x="0" y="70"/>
                      </a:lnTo>
                      <a:lnTo>
                        <a:pt x="3" y="51"/>
                      </a:lnTo>
                      <a:lnTo>
                        <a:pt x="10" y="35"/>
                      </a:lnTo>
                      <a:lnTo>
                        <a:pt x="21" y="21"/>
                      </a:lnTo>
                      <a:lnTo>
                        <a:pt x="35" y="10"/>
                      </a:lnTo>
                      <a:lnTo>
                        <a:pt x="51" y="3"/>
                      </a:lnTo>
                      <a:lnTo>
                        <a:pt x="70" y="0"/>
                      </a:lnTo>
                      <a:close/>
                    </a:path>
                  </a:pathLst>
                </a:custGeom>
                <a:grpFill/>
                <a:ln w="9525">
                  <a:noFill/>
                  <a:round/>
                  <a:headEnd/>
                  <a:tailEnd/>
                </a:ln>
              </p:spPr>
              <p:txBody>
                <a:bodyPr wrap="none" anchor="ctr"/>
                <a:lstStyle/>
                <a:p>
                  <a:endParaRPr lang="en-GB"/>
                </a:p>
              </p:txBody>
            </p:sp>
            <p:sp>
              <p:nvSpPr>
                <p:cNvPr id="103" name="Freeform 28"/>
                <p:cNvSpPr>
                  <a:spLocks noChangeArrowheads="1"/>
                </p:cNvSpPr>
                <p:nvPr/>
              </p:nvSpPr>
              <p:spPr bwMode="auto">
                <a:xfrm>
                  <a:off x="2465" y="806"/>
                  <a:ext cx="10" cy="10"/>
                </a:xfrm>
                <a:custGeom>
                  <a:avLst/>
                  <a:gdLst>
                    <a:gd name="T0" fmla="*/ 0 w 113"/>
                    <a:gd name="T1" fmla="*/ 0 h 112"/>
                    <a:gd name="T2" fmla="*/ 0 w 113"/>
                    <a:gd name="T3" fmla="*/ 0 h 112"/>
                    <a:gd name="T4" fmla="*/ 0 w 113"/>
                    <a:gd name="T5" fmla="*/ 0 h 112"/>
                    <a:gd name="T6" fmla="*/ 0 w 113"/>
                    <a:gd name="T7" fmla="*/ 0 h 112"/>
                    <a:gd name="T8" fmla="*/ 0 w 113"/>
                    <a:gd name="T9" fmla="*/ 0 h 112"/>
                    <a:gd name="T10" fmla="*/ 0 w 113"/>
                    <a:gd name="T11" fmla="*/ 0 h 112"/>
                    <a:gd name="T12" fmla="*/ 0 w 113"/>
                    <a:gd name="T13" fmla="*/ 0 h 112"/>
                    <a:gd name="T14" fmla="*/ 0 w 113"/>
                    <a:gd name="T15" fmla="*/ 0 h 112"/>
                    <a:gd name="T16" fmla="*/ 0 w 113"/>
                    <a:gd name="T17" fmla="*/ 0 h 112"/>
                    <a:gd name="T18" fmla="*/ 0 w 113"/>
                    <a:gd name="T19" fmla="*/ 0 h 112"/>
                    <a:gd name="T20" fmla="*/ 0 w 113"/>
                    <a:gd name="T21" fmla="*/ 0 h 112"/>
                    <a:gd name="T22" fmla="*/ 0 w 113"/>
                    <a:gd name="T23" fmla="*/ 0 h 112"/>
                    <a:gd name="T24" fmla="*/ 0 w 113"/>
                    <a:gd name="T25" fmla="*/ 0 h 112"/>
                    <a:gd name="T26" fmla="*/ 0 w 113"/>
                    <a:gd name="T27" fmla="*/ 0 h 112"/>
                    <a:gd name="T28" fmla="*/ 0 w 113"/>
                    <a:gd name="T29" fmla="*/ 0 h 112"/>
                    <a:gd name="T30" fmla="*/ 0 w 113"/>
                    <a:gd name="T31" fmla="*/ 0 h 112"/>
                    <a:gd name="T32" fmla="*/ 0 w 113"/>
                    <a:gd name="T33" fmla="*/ 0 h 112"/>
                    <a:gd name="T34" fmla="*/ 0 w 113"/>
                    <a:gd name="T35" fmla="*/ 0 h 112"/>
                    <a:gd name="T36" fmla="*/ 0 w 113"/>
                    <a:gd name="T37" fmla="*/ 0 h 112"/>
                    <a:gd name="T38" fmla="*/ 0 w 113"/>
                    <a:gd name="T39" fmla="*/ 0 h 112"/>
                    <a:gd name="T40" fmla="*/ 0 w 113"/>
                    <a:gd name="T41" fmla="*/ 0 h 112"/>
                    <a:gd name="T42" fmla="*/ 0 w 113"/>
                    <a:gd name="T43" fmla="*/ 0 h 112"/>
                    <a:gd name="T44" fmla="*/ 0 w 113"/>
                    <a:gd name="T45" fmla="*/ 0 h 112"/>
                    <a:gd name="T46" fmla="*/ 0 w 113"/>
                    <a:gd name="T47" fmla="*/ 0 h 112"/>
                    <a:gd name="T48" fmla="*/ 0 w 113"/>
                    <a:gd name="T49" fmla="*/ 0 h 1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3"/>
                    <a:gd name="T76" fmla="*/ 0 h 112"/>
                    <a:gd name="T77" fmla="*/ 113 w 113"/>
                    <a:gd name="T78" fmla="*/ 112 h 11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3" h="112">
                      <a:moveTo>
                        <a:pt x="56" y="0"/>
                      </a:moveTo>
                      <a:lnTo>
                        <a:pt x="71" y="1"/>
                      </a:lnTo>
                      <a:lnTo>
                        <a:pt x="85" y="7"/>
                      </a:lnTo>
                      <a:lnTo>
                        <a:pt x="96" y="16"/>
                      </a:lnTo>
                      <a:lnTo>
                        <a:pt x="106" y="28"/>
                      </a:lnTo>
                      <a:lnTo>
                        <a:pt x="111" y="42"/>
                      </a:lnTo>
                      <a:lnTo>
                        <a:pt x="113" y="56"/>
                      </a:lnTo>
                      <a:lnTo>
                        <a:pt x="111" y="70"/>
                      </a:lnTo>
                      <a:lnTo>
                        <a:pt x="106" y="84"/>
                      </a:lnTo>
                      <a:lnTo>
                        <a:pt x="97" y="95"/>
                      </a:lnTo>
                      <a:lnTo>
                        <a:pt x="85" y="104"/>
                      </a:lnTo>
                      <a:lnTo>
                        <a:pt x="71" y="110"/>
                      </a:lnTo>
                      <a:lnTo>
                        <a:pt x="56" y="112"/>
                      </a:lnTo>
                      <a:lnTo>
                        <a:pt x="41" y="110"/>
                      </a:lnTo>
                      <a:lnTo>
                        <a:pt x="28" y="105"/>
                      </a:lnTo>
                      <a:lnTo>
                        <a:pt x="16" y="96"/>
                      </a:lnTo>
                      <a:lnTo>
                        <a:pt x="7" y="84"/>
                      </a:lnTo>
                      <a:lnTo>
                        <a:pt x="1" y="70"/>
                      </a:lnTo>
                      <a:lnTo>
                        <a:pt x="0" y="56"/>
                      </a:lnTo>
                      <a:lnTo>
                        <a:pt x="2" y="41"/>
                      </a:lnTo>
                      <a:lnTo>
                        <a:pt x="7" y="28"/>
                      </a:lnTo>
                      <a:lnTo>
                        <a:pt x="16" y="16"/>
                      </a:lnTo>
                      <a:lnTo>
                        <a:pt x="28" y="7"/>
                      </a:lnTo>
                      <a:lnTo>
                        <a:pt x="42" y="1"/>
                      </a:lnTo>
                      <a:lnTo>
                        <a:pt x="56" y="0"/>
                      </a:lnTo>
                      <a:close/>
                    </a:path>
                  </a:pathLst>
                </a:custGeom>
                <a:grpFill/>
                <a:ln w="9525">
                  <a:noFill/>
                  <a:round/>
                  <a:headEnd/>
                  <a:tailEnd/>
                </a:ln>
              </p:spPr>
              <p:txBody>
                <a:bodyPr wrap="none" anchor="ctr"/>
                <a:lstStyle/>
                <a:p>
                  <a:endParaRPr lang="en-GB"/>
                </a:p>
              </p:txBody>
            </p:sp>
            <p:sp>
              <p:nvSpPr>
                <p:cNvPr id="104" name="Freeform 29"/>
                <p:cNvSpPr>
                  <a:spLocks noChangeArrowheads="1"/>
                </p:cNvSpPr>
                <p:nvPr/>
              </p:nvSpPr>
              <p:spPr bwMode="auto">
                <a:xfrm>
                  <a:off x="2509" y="762"/>
                  <a:ext cx="10" cy="10"/>
                </a:xfrm>
                <a:custGeom>
                  <a:avLst/>
                  <a:gdLst>
                    <a:gd name="T0" fmla="*/ 0 w 114"/>
                    <a:gd name="T1" fmla="*/ 0 h 112"/>
                    <a:gd name="T2" fmla="*/ 0 w 114"/>
                    <a:gd name="T3" fmla="*/ 0 h 112"/>
                    <a:gd name="T4" fmla="*/ 0 w 114"/>
                    <a:gd name="T5" fmla="*/ 0 h 112"/>
                    <a:gd name="T6" fmla="*/ 0 w 114"/>
                    <a:gd name="T7" fmla="*/ 0 h 112"/>
                    <a:gd name="T8" fmla="*/ 0 w 114"/>
                    <a:gd name="T9" fmla="*/ 0 h 112"/>
                    <a:gd name="T10" fmla="*/ 0 w 114"/>
                    <a:gd name="T11" fmla="*/ 0 h 112"/>
                    <a:gd name="T12" fmla="*/ 0 w 114"/>
                    <a:gd name="T13" fmla="*/ 0 h 112"/>
                    <a:gd name="T14" fmla="*/ 0 w 114"/>
                    <a:gd name="T15" fmla="*/ 0 h 112"/>
                    <a:gd name="T16" fmla="*/ 0 w 114"/>
                    <a:gd name="T17" fmla="*/ 0 h 112"/>
                    <a:gd name="T18" fmla="*/ 0 w 114"/>
                    <a:gd name="T19" fmla="*/ 0 h 112"/>
                    <a:gd name="T20" fmla="*/ 0 w 114"/>
                    <a:gd name="T21" fmla="*/ 0 h 112"/>
                    <a:gd name="T22" fmla="*/ 0 w 114"/>
                    <a:gd name="T23" fmla="*/ 0 h 112"/>
                    <a:gd name="T24" fmla="*/ 0 w 114"/>
                    <a:gd name="T25" fmla="*/ 0 h 112"/>
                    <a:gd name="T26" fmla="*/ 0 w 114"/>
                    <a:gd name="T27" fmla="*/ 0 h 112"/>
                    <a:gd name="T28" fmla="*/ 0 w 114"/>
                    <a:gd name="T29" fmla="*/ 0 h 112"/>
                    <a:gd name="T30" fmla="*/ 0 w 114"/>
                    <a:gd name="T31" fmla="*/ 0 h 112"/>
                    <a:gd name="T32" fmla="*/ 0 w 114"/>
                    <a:gd name="T33" fmla="*/ 0 h 112"/>
                    <a:gd name="T34" fmla="*/ 0 w 114"/>
                    <a:gd name="T35" fmla="*/ 0 h 112"/>
                    <a:gd name="T36" fmla="*/ 0 w 114"/>
                    <a:gd name="T37" fmla="*/ 0 h 112"/>
                    <a:gd name="T38" fmla="*/ 0 w 114"/>
                    <a:gd name="T39" fmla="*/ 0 h 112"/>
                    <a:gd name="T40" fmla="*/ 0 w 114"/>
                    <a:gd name="T41" fmla="*/ 0 h 112"/>
                    <a:gd name="T42" fmla="*/ 0 w 114"/>
                    <a:gd name="T43" fmla="*/ 0 h 112"/>
                    <a:gd name="T44" fmla="*/ 0 w 114"/>
                    <a:gd name="T45" fmla="*/ 0 h 112"/>
                    <a:gd name="T46" fmla="*/ 0 w 114"/>
                    <a:gd name="T47" fmla="*/ 0 h 112"/>
                    <a:gd name="T48" fmla="*/ 0 w 114"/>
                    <a:gd name="T49" fmla="*/ 0 h 1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4"/>
                    <a:gd name="T76" fmla="*/ 0 h 112"/>
                    <a:gd name="T77" fmla="*/ 114 w 114"/>
                    <a:gd name="T78" fmla="*/ 112 h 11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4" h="112">
                      <a:moveTo>
                        <a:pt x="57" y="0"/>
                      </a:moveTo>
                      <a:lnTo>
                        <a:pt x="72" y="2"/>
                      </a:lnTo>
                      <a:lnTo>
                        <a:pt x="86" y="8"/>
                      </a:lnTo>
                      <a:lnTo>
                        <a:pt x="98" y="17"/>
                      </a:lnTo>
                      <a:lnTo>
                        <a:pt x="106" y="28"/>
                      </a:lnTo>
                      <a:lnTo>
                        <a:pt x="112" y="42"/>
                      </a:lnTo>
                      <a:lnTo>
                        <a:pt x="114" y="56"/>
                      </a:lnTo>
                      <a:lnTo>
                        <a:pt x="112" y="70"/>
                      </a:lnTo>
                      <a:lnTo>
                        <a:pt x="106" y="84"/>
                      </a:lnTo>
                      <a:lnTo>
                        <a:pt x="97" y="96"/>
                      </a:lnTo>
                      <a:lnTo>
                        <a:pt x="85" y="105"/>
                      </a:lnTo>
                      <a:lnTo>
                        <a:pt x="72" y="111"/>
                      </a:lnTo>
                      <a:lnTo>
                        <a:pt x="58" y="112"/>
                      </a:lnTo>
                      <a:lnTo>
                        <a:pt x="43" y="111"/>
                      </a:lnTo>
                      <a:lnTo>
                        <a:pt x="28" y="105"/>
                      </a:lnTo>
                      <a:lnTo>
                        <a:pt x="16" y="96"/>
                      </a:lnTo>
                      <a:lnTo>
                        <a:pt x="8" y="84"/>
                      </a:lnTo>
                      <a:lnTo>
                        <a:pt x="2" y="71"/>
                      </a:lnTo>
                      <a:lnTo>
                        <a:pt x="0" y="57"/>
                      </a:lnTo>
                      <a:lnTo>
                        <a:pt x="2" y="42"/>
                      </a:lnTo>
                      <a:lnTo>
                        <a:pt x="8" y="28"/>
                      </a:lnTo>
                      <a:lnTo>
                        <a:pt x="17" y="16"/>
                      </a:lnTo>
                      <a:lnTo>
                        <a:pt x="29" y="7"/>
                      </a:lnTo>
                      <a:lnTo>
                        <a:pt x="43" y="2"/>
                      </a:lnTo>
                      <a:lnTo>
                        <a:pt x="57" y="0"/>
                      </a:lnTo>
                      <a:close/>
                    </a:path>
                  </a:pathLst>
                </a:custGeom>
                <a:grpFill/>
                <a:ln w="9525">
                  <a:noFill/>
                  <a:round/>
                  <a:headEnd/>
                  <a:tailEnd/>
                </a:ln>
              </p:spPr>
              <p:txBody>
                <a:bodyPr wrap="none" anchor="ctr"/>
                <a:lstStyle/>
                <a:p>
                  <a:endParaRPr lang="en-GB"/>
                </a:p>
              </p:txBody>
            </p:sp>
            <p:sp>
              <p:nvSpPr>
                <p:cNvPr id="105" name="Freeform 30"/>
                <p:cNvSpPr>
                  <a:spLocks noChangeArrowheads="1"/>
                </p:cNvSpPr>
                <p:nvPr/>
              </p:nvSpPr>
              <p:spPr bwMode="auto">
                <a:xfrm>
                  <a:off x="2537" y="701"/>
                  <a:ext cx="11" cy="12"/>
                </a:xfrm>
                <a:custGeom>
                  <a:avLst/>
                  <a:gdLst>
                    <a:gd name="T0" fmla="*/ 0 w 123"/>
                    <a:gd name="T1" fmla="*/ 0 h 124"/>
                    <a:gd name="T2" fmla="*/ 0 w 123"/>
                    <a:gd name="T3" fmla="*/ 0 h 124"/>
                    <a:gd name="T4" fmla="*/ 0 w 123"/>
                    <a:gd name="T5" fmla="*/ 0 h 124"/>
                    <a:gd name="T6" fmla="*/ 0 w 123"/>
                    <a:gd name="T7" fmla="*/ 0 h 124"/>
                    <a:gd name="T8" fmla="*/ 0 w 123"/>
                    <a:gd name="T9" fmla="*/ 0 h 124"/>
                    <a:gd name="T10" fmla="*/ 0 w 123"/>
                    <a:gd name="T11" fmla="*/ 0 h 124"/>
                    <a:gd name="T12" fmla="*/ 0 w 123"/>
                    <a:gd name="T13" fmla="*/ 0 h 124"/>
                    <a:gd name="T14" fmla="*/ 0 w 123"/>
                    <a:gd name="T15" fmla="*/ 0 h 124"/>
                    <a:gd name="T16" fmla="*/ 0 w 123"/>
                    <a:gd name="T17" fmla="*/ 0 h 124"/>
                    <a:gd name="T18" fmla="*/ 0 w 123"/>
                    <a:gd name="T19" fmla="*/ 0 h 124"/>
                    <a:gd name="T20" fmla="*/ 0 w 123"/>
                    <a:gd name="T21" fmla="*/ 0 h 124"/>
                    <a:gd name="T22" fmla="*/ 0 w 123"/>
                    <a:gd name="T23" fmla="*/ 0 h 124"/>
                    <a:gd name="T24" fmla="*/ 0 w 123"/>
                    <a:gd name="T25" fmla="*/ 0 h 124"/>
                    <a:gd name="T26" fmla="*/ 0 w 123"/>
                    <a:gd name="T27" fmla="*/ 0 h 124"/>
                    <a:gd name="T28" fmla="*/ 0 w 123"/>
                    <a:gd name="T29" fmla="*/ 0 h 124"/>
                    <a:gd name="T30" fmla="*/ 0 w 123"/>
                    <a:gd name="T31" fmla="*/ 0 h 124"/>
                    <a:gd name="T32" fmla="*/ 0 w 123"/>
                    <a:gd name="T33" fmla="*/ 0 h 124"/>
                    <a:gd name="T34" fmla="*/ 0 w 123"/>
                    <a:gd name="T35" fmla="*/ 0 h 124"/>
                    <a:gd name="T36" fmla="*/ 0 w 123"/>
                    <a:gd name="T37" fmla="*/ 0 h 124"/>
                    <a:gd name="T38" fmla="*/ 0 w 123"/>
                    <a:gd name="T39" fmla="*/ 0 h 124"/>
                    <a:gd name="T40" fmla="*/ 0 w 123"/>
                    <a:gd name="T41" fmla="*/ 0 h 124"/>
                    <a:gd name="T42" fmla="*/ 0 w 123"/>
                    <a:gd name="T43" fmla="*/ 0 h 124"/>
                    <a:gd name="T44" fmla="*/ 0 w 123"/>
                    <a:gd name="T45" fmla="*/ 0 h 124"/>
                    <a:gd name="T46" fmla="*/ 0 w 123"/>
                    <a:gd name="T47" fmla="*/ 0 h 124"/>
                    <a:gd name="T48" fmla="*/ 0 w 123"/>
                    <a:gd name="T49" fmla="*/ 0 h 1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3"/>
                    <a:gd name="T76" fmla="*/ 0 h 124"/>
                    <a:gd name="T77" fmla="*/ 123 w 123"/>
                    <a:gd name="T78" fmla="*/ 124 h 1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3" h="124">
                      <a:moveTo>
                        <a:pt x="61" y="0"/>
                      </a:moveTo>
                      <a:lnTo>
                        <a:pt x="78" y="3"/>
                      </a:lnTo>
                      <a:lnTo>
                        <a:pt x="93" y="9"/>
                      </a:lnTo>
                      <a:lnTo>
                        <a:pt x="105" y="19"/>
                      </a:lnTo>
                      <a:lnTo>
                        <a:pt x="115" y="31"/>
                      </a:lnTo>
                      <a:lnTo>
                        <a:pt x="121" y="46"/>
                      </a:lnTo>
                      <a:lnTo>
                        <a:pt x="123" y="62"/>
                      </a:lnTo>
                      <a:lnTo>
                        <a:pt x="121" y="79"/>
                      </a:lnTo>
                      <a:lnTo>
                        <a:pt x="115" y="94"/>
                      </a:lnTo>
                      <a:lnTo>
                        <a:pt x="105" y="106"/>
                      </a:lnTo>
                      <a:lnTo>
                        <a:pt x="93" y="116"/>
                      </a:lnTo>
                      <a:lnTo>
                        <a:pt x="78" y="122"/>
                      </a:lnTo>
                      <a:lnTo>
                        <a:pt x="61" y="124"/>
                      </a:lnTo>
                      <a:lnTo>
                        <a:pt x="45" y="122"/>
                      </a:lnTo>
                      <a:lnTo>
                        <a:pt x="30" y="116"/>
                      </a:lnTo>
                      <a:lnTo>
                        <a:pt x="18" y="106"/>
                      </a:lnTo>
                      <a:lnTo>
                        <a:pt x="8" y="93"/>
                      </a:lnTo>
                      <a:lnTo>
                        <a:pt x="2" y="79"/>
                      </a:lnTo>
                      <a:lnTo>
                        <a:pt x="0" y="62"/>
                      </a:lnTo>
                      <a:lnTo>
                        <a:pt x="2" y="46"/>
                      </a:lnTo>
                      <a:lnTo>
                        <a:pt x="8" y="31"/>
                      </a:lnTo>
                      <a:lnTo>
                        <a:pt x="18" y="19"/>
                      </a:lnTo>
                      <a:lnTo>
                        <a:pt x="30" y="9"/>
                      </a:lnTo>
                      <a:lnTo>
                        <a:pt x="45" y="3"/>
                      </a:lnTo>
                      <a:lnTo>
                        <a:pt x="61" y="0"/>
                      </a:lnTo>
                      <a:close/>
                    </a:path>
                  </a:pathLst>
                </a:custGeom>
                <a:grpFill/>
                <a:ln w="9525">
                  <a:noFill/>
                  <a:round/>
                  <a:headEnd/>
                  <a:tailEnd/>
                </a:ln>
              </p:spPr>
              <p:txBody>
                <a:bodyPr wrap="none" anchor="ctr"/>
                <a:lstStyle/>
                <a:p>
                  <a:endParaRPr lang="en-GB"/>
                </a:p>
              </p:txBody>
            </p:sp>
            <p:sp>
              <p:nvSpPr>
                <p:cNvPr id="106" name="Freeform 31"/>
                <p:cNvSpPr>
                  <a:spLocks noChangeArrowheads="1"/>
                </p:cNvSpPr>
                <p:nvPr/>
              </p:nvSpPr>
              <p:spPr bwMode="auto">
                <a:xfrm>
                  <a:off x="2536" y="700"/>
                  <a:ext cx="13" cy="13"/>
                </a:xfrm>
                <a:custGeom>
                  <a:avLst/>
                  <a:gdLst>
                    <a:gd name="T0" fmla="*/ 0 w 139"/>
                    <a:gd name="T1" fmla="*/ 0 h 139"/>
                    <a:gd name="T2" fmla="*/ 0 w 139"/>
                    <a:gd name="T3" fmla="*/ 0 h 139"/>
                    <a:gd name="T4" fmla="*/ 0 w 139"/>
                    <a:gd name="T5" fmla="*/ 0 h 139"/>
                    <a:gd name="T6" fmla="*/ 0 w 139"/>
                    <a:gd name="T7" fmla="*/ 0 h 139"/>
                    <a:gd name="T8" fmla="*/ 0 w 139"/>
                    <a:gd name="T9" fmla="*/ 0 h 139"/>
                    <a:gd name="T10" fmla="*/ 0 w 139"/>
                    <a:gd name="T11" fmla="*/ 0 h 139"/>
                    <a:gd name="T12" fmla="*/ 0 w 139"/>
                    <a:gd name="T13" fmla="*/ 0 h 139"/>
                    <a:gd name="T14" fmla="*/ 0 w 139"/>
                    <a:gd name="T15" fmla="*/ 0 h 139"/>
                    <a:gd name="T16" fmla="*/ 0 w 139"/>
                    <a:gd name="T17" fmla="*/ 0 h 139"/>
                    <a:gd name="T18" fmla="*/ 0 w 139"/>
                    <a:gd name="T19" fmla="*/ 0 h 139"/>
                    <a:gd name="T20" fmla="*/ 0 w 139"/>
                    <a:gd name="T21" fmla="*/ 0 h 139"/>
                    <a:gd name="T22" fmla="*/ 0 w 139"/>
                    <a:gd name="T23" fmla="*/ 0 h 139"/>
                    <a:gd name="T24" fmla="*/ 0 w 139"/>
                    <a:gd name="T25" fmla="*/ 0 h 139"/>
                    <a:gd name="T26" fmla="*/ 0 w 139"/>
                    <a:gd name="T27" fmla="*/ 0 h 139"/>
                    <a:gd name="T28" fmla="*/ 0 w 139"/>
                    <a:gd name="T29" fmla="*/ 0 h 139"/>
                    <a:gd name="T30" fmla="*/ 0 w 139"/>
                    <a:gd name="T31" fmla="*/ 0 h 139"/>
                    <a:gd name="T32" fmla="*/ 0 w 139"/>
                    <a:gd name="T33" fmla="*/ 0 h 139"/>
                    <a:gd name="T34" fmla="*/ 0 w 139"/>
                    <a:gd name="T35" fmla="*/ 0 h 139"/>
                    <a:gd name="T36" fmla="*/ 0 w 139"/>
                    <a:gd name="T37" fmla="*/ 0 h 139"/>
                    <a:gd name="T38" fmla="*/ 0 w 139"/>
                    <a:gd name="T39" fmla="*/ 0 h 139"/>
                    <a:gd name="T40" fmla="*/ 0 w 139"/>
                    <a:gd name="T41" fmla="*/ 0 h 139"/>
                    <a:gd name="T42" fmla="*/ 0 w 139"/>
                    <a:gd name="T43" fmla="*/ 0 h 139"/>
                    <a:gd name="T44" fmla="*/ 0 w 139"/>
                    <a:gd name="T45" fmla="*/ 0 h 139"/>
                    <a:gd name="T46" fmla="*/ 0 w 139"/>
                    <a:gd name="T47" fmla="*/ 0 h 139"/>
                    <a:gd name="T48" fmla="*/ 0 w 139"/>
                    <a:gd name="T49" fmla="*/ 0 h 139"/>
                    <a:gd name="T50" fmla="*/ 0 w 139"/>
                    <a:gd name="T51" fmla="*/ 0 h 139"/>
                    <a:gd name="T52" fmla="*/ 0 w 139"/>
                    <a:gd name="T53" fmla="*/ 0 h 139"/>
                    <a:gd name="T54" fmla="*/ 0 w 139"/>
                    <a:gd name="T55" fmla="*/ 0 h 139"/>
                    <a:gd name="T56" fmla="*/ 0 w 139"/>
                    <a:gd name="T57" fmla="*/ 0 h 139"/>
                    <a:gd name="T58" fmla="*/ 0 w 139"/>
                    <a:gd name="T59" fmla="*/ 0 h 139"/>
                    <a:gd name="T60" fmla="*/ 0 w 139"/>
                    <a:gd name="T61" fmla="*/ 0 h 139"/>
                    <a:gd name="T62" fmla="*/ 0 w 139"/>
                    <a:gd name="T63" fmla="*/ 0 h 139"/>
                    <a:gd name="T64" fmla="*/ 0 w 139"/>
                    <a:gd name="T65" fmla="*/ 0 h 139"/>
                    <a:gd name="T66" fmla="*/ 0 w 139"/>
                    <a:gd name="T67" fmla="*/ 0 h 139"/>
                    <a:gd name="T68" fmla="*/ 0 w 139"/>
                    <a:gd name="T69" fmla="*/ 0 h 139"/>
                    <a:gd name="T70" fmla="*/ 0 w 139"/>
                    <a:gd name="T71" fmla="*/ 0 h 139"/>
                    <a:gd name="T72" fmla="*/ 0 w 139"/>
                    <a:gd name="T73" fmla="*/ 0 h 139"/>
                    <a:gd name="T74" fmla="*/ 0 w 139"/>
                    <a:gd name="T75" fmla="*/ 0 h 139"/>
                    <a:gd name="T76" fmla="*/ 0 w 139"/>
                    <a:gd name="T77" fmla="*/ 0 h 139"/>
                    <a:gd name="T78" fmla="*/ 0 w 139"/>
                    <a:gd name="T79" fmla="*/ 0 h 139"/>
                    <a:gd name="T80" fmla="*/ 0 w 139"/>
                    <a:gd name="T81" fmla="*/ 0 h 139"/>
                    <a:gd name="T82" fmla="*/ 0 w 139"/>
                    <a:gd name="T83" fmla="*/ 0 h 139"/>
                    <a:gd name="T84" fmla="*/ 0 w 139"/>
                    <a:gd name="T85" fmla="*/ 0 h 139"/>
                    <a:gd name="T86" fmla="*/ 0 w 139"/>
                    <a:gd name="T87" fmla="*/ 0 h 139"/>
                    <a:gd name="T88" fmla="*/ 0 w 139"/>
                    <a:gd name="T89" fmla="*/ 0 h 139"/>
                    <a:gd name="T90" fmla="*/ 0 w 139"/>
                    <a:gd name="T91" fmla="*/ 0 h 139"/>
                    <a:gd name="T92" fmla="*/ 0 w 139"/>
                    <a:gd name="T93" fmla="*/ 0 h 13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9"/>
                    <a:gd name="T142" fmla="*/ 0 h 139"/>
                    <a:gd name="T143" fmla="*/ 139 w 139"/>
                    <a:gd name="T144" fmla="*/ 139 h 13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9" h="139">
                      <a:moveTo>
                        <a:pt x="70" y="15"/>
                      </a:moveTo>
                      <a:lnTo>
                        <a:pt x="55" y="17"/>
                      </a:lnTo>
                      <a:lnTo>
                        <a:pt x="42" y="22"/>
                      </a:lnTo>
                      <a:lnTo>
                        <a:pt x="31" y="31"/>
                      </a:lnTo>
                      <a:lnTo>
                        <a:pt x="23" y="42"/>
                      </a:lnTo>
                      <a:lnTo>
                        <a:pt x="17" y="55"/>
                      </a:lnTo>
                      <a:lnTo>
                        <a:pt x="15" y="69"/>
                      </a:lnTo>
                      <a:lnTo>
                        <a:pt x="18" y="86"/>
                      </a:lnTo>
                      <a:lnTo>
                        <a:pt x="26" y="101"/>
                      </a:lnTo>
                      <a:lnTo>
                        <a:pt x="38" y="113"/>
                      </a:lnTo>
                      <a:lnTo>
                        <a:pt x="52" y="121"/>
                      </a:lnTo>
                      <a:lnTo>
                        <a:pt x="69" y="123"/>
                      </a:lnTo>
                      <a:lnTo>
                        <a:pt x="86" y="121"/>
                      </a:lnTo>
                      <a:lnTo>
                        <a:pt x="101" y="113"/>
                      </a:lnTo>
                      <a:lnTo>
                        <a:pt x="113" y="101"/>
                      </a:lnTo>
                      <a:lnTo>
                        <a:pt x="121" y="86"/>
                      </a:lnTo>
                      <a:lnTo>
                        <a:pt x="124" y="69"/>
                      </a:lnTo>
                      <a:lnTo>
                        <a:pt x="121" y="52"/>
                      </a:lnTo>
                      <a:lnTo>
                        <a:pt x="113" y="37"/>
                      </a:lnTo>
                      <a:lnTo>
                        <a:pt x="102" y="26"/>
                      </a:lnTo>
                      <a:lnTo>
                        <a:pt x="87" y="18"/>
                      </a:lnTo>
                      <a:lnTo>
                        <a:pt x="70" y="15"/>
                      </a:lnTo>
                      <a:close/>
                      <a:moveTo>
                        <a:pt x="69" y="0"/>
                      </a:moveTo>
                      <a:lnTo>
                        <a:pt x="88" y="2"/>
                      </a:lnTo>
                      <a:lnTo>
                        <a:pt x="105" y="9"/>
                      </a:lnTo>
                      <a:lnTo>
                        <a:pt x="119" y="20"/>
                      </a:lnTo>
                      <a:lnTo>
                        <a:pt x="130" y="34"/>
                      </a:lnTo>
                      <a:lnTo>
                        <a:pt x="137" y="51"/>
                      </a:lnTo>
                      <a:lnTo>
                        <a:pt x="139" y="69"/>
                      </a:lnTo>
                      <a:lnTo>
                        <a:pt x="137" y="88"/>
                      </a:lnTo>
                      <a:lnTo>
                        <a:pt x="130" y="104"/>
                      </a:lnTo>
                      <a:lnTo>
                        <a:pt x="119" y="118"/>
                      </a:lnTo>
                      <a:lnTo>
                        <a:pt x="105" y="129"/>
                      </a:lnTo>
                      <a:lnTo>
                        <a:pt x="88" y="136"/>
                      </a:lnTo>
                      <a:lnTo>
                        <a:pt x="69" y="139"/>
                      </a:lnTo>
                      <a:lnTo>
                        <a:pt x="51" y="136"/>
                      </a:lnTo>
                      <a:lnTo>
                        <a:pt x="34" y="129"/>
                      </a:lnTo>
                      <a:lnTo>
                        <a:pt x="20" y="118"/>
                      </a:lnTo>
                      <a:lnTo>
                        <a:pt x="9" y="104"/>
                      </a:lnTo>
                      <a:lnTo>
                        <a:pt x="2" y="88"/>
                      </a:lnTo>
                      <a:lnTo>
                        <a:pt x="0" y="69"/>
                      </a:lnTo>
                      <a:lnTo>
                        <a:pt x="2" y="51"/>
                      </a:lnTo>
                      <a:lnTo>
                        <a:pt x="9" y="34"/>
                      </a:lnTo>
                      <a:lnTo>
                        <a:pt x="20" y="20"/>
                      </a:lnTo>
                      <a:lnTo>
                        <a:pt x="35" y="9"/>
                      </a:lnTo>
                      <a:lnTo>
                        <a:pt x="51" y="2"/>
                      </a:lnTo>
                      <a:lnTo>
                        <a:pt x="69" y="0"/>
                      </a:lnTo>
                      <a:close/>
                    </a:path>
                  </a:pathLst>
                </a:custGeom>
                <a:grpFill/>
                <a:ln w="9525">
                  <a:noFill/>
                  <a:round/>
                  <a:headEnd/>
                  <a:tailEnd/>
                </a:ln>
              </p:spPr>
              <p:txBody>
                <a:bodyPr wrap="none" anchor="ctr"/>
                <a:lstStyle/>
                <a:p>
                  <a:endParaRPr lang="en-GB"/>
                </a:p>
              </p:txBody>
            </p:sp>
            <p:sp>
              <p:nvSpPr>
                <p:cNvPr id="107" name="Freeform 32"/>
                <p:cNvSpPr>
                  <a:spLocks noChangeArrowheads="1"/>
                </p:cNvSpPr>
                <p:nvPr/>
              </p:nvSpPr>
              <p:spPr bwMode="auto">
                <a:xfrm>
                  <a:off x="2509" y="642"/>
                  <a:ext cx="10" cy="10"/>
                </a:xfrm>
                <a:custGeom>
                  <a:avLst/>
                  <a:gdLst>
                    <a:gd name="T0" fmla="*/ 0 w 114"/>
                    <a:gd name="T1" fmla="*/ 0 h 112"/>
                    <a:gd name="T2" fmla="*/ 0 w 114"/>
                    <a:gd name="T3" fmla="*/ 0 h 112"/>
                    <a:gd name="T4" fmla="*/ 0 w 114"/>
                    <a:gd name="T5" fmla="*/ 0 h 112"/>
                    <a:gd name="T6" fmla="*/ 0 w 114"/>
                    <a:gd name="T7" fmla="*/ 0 h 112"/>
                    <a:gd name="T8" fmla="*/ 0 w 114"/>
                    <a:gd name="T9" fmla="*/ 0 h 112"/>
                    <a:gd name="T10" fmla="*/ 0 w 114"/>
                    <a:gd name="T11" fmla="*/ 0 h 112"/>
                    <a:gd name="T12" fmla="*/ 0 w 114"/>
                    <a:gd name="T13" fmla="*/ 0 h 112"/>
                    <a:gd name="T14" fmla="*/ 0 w 114"/>
                    <a:gd name="T15" fmla="*/ 0 h 112"/>
                    <a:gd name="T16" fmla="*/ 0 w 114"/>
                    <a:gd name="T17" fmla="*/ 0 h 112"/>
                    <a:gd name="T18" fmla="*/ 0 w 114"/>
                    <a:gd name="T19" fmla="*/ 0 h 112"/>
                    <a:gd name="T20" fmla="*/ 0 w 114"/>
                    <a:gd name="T21" fmla="*/ 0 h 112"/>
                    <a:gd name="T22" fmla="*/ 0 w 114"/>
                    <a:gd name="T23" fmla="*/ 0 h 112"/>
                    <a:gd name="T24" fmla="*/ 0 w 114"/>
                    <a:gd name="T25" fmla="*/ 0 h 112"/>
                    <a:gd name="T26" fmla="*/ 0 w 114"/>
                    <a:gd name="T27" fmla="*/ 0 h 112"/>
                    <a:gd name="T28" fmla="*/ 0 w 114"/>
                    <a:gd name="T29" fmla="*/ 0 h 112"/>
                    <a:gd name="T30" fmla="*/ 0 w 114"/>
                    <a:gd name="T31" fmla="*/ 0 h 112"/>
                    <a:gd name="T32" fmla="*/ 0 w 114"/>
                    <a:gd name="T33" fmla="*/ 0 h 112"/>
                    <a:gd name="T34" fmla="*/ 0 w 114"/>
                    <a:gd name="T35" fmla="*/ 0 h 112"/>
                    <a:gd name="T36" fmla="*/ 0 w 114"/>
                    <a:gd name="T37" fmla="*/ 0 h 112"/>
                    <a:gd name="T38" fmla="*/ 0 w 114"/>
                    <a:gd name="T39" fmla="*/ 0 h 112"/>
                    <a:gd name="T40" fmla="*/ 0 w 114"/>
                    <a:gd name="T41" fmla="*/ 0 h 112"/>
                    <a:gd name="T42" fmla="*/ 0 w 114"/>
                    <a:gd name="T43" fmla="*/ 0 h 112"/>
                    <a:gd name="T44" fmla="*/ 0 w 114"/>
                    <a:gd name="T45" fmla="*/ 0 h 112"/>
                    <a:gd name="T46" fmla="*/ 0 w 114"/>
                    <a:gd name="T47" fmla="*/ 0 h 112"/>
                    <a:gd name="T48" fmla="*/ 0 w 114"/>
                    <a:gd name="T49" fmla="*/ 0 h 1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4"/>
                    <a:gd name="T76" fmla="*/ 0 h 112"/>
                    <a:gd name="T77" fmla="*/ 114 w 114"/>
                    <a:gd name="T78" fmla="*/ 112 h 11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4" h="112">
                      <a:moveTo>
                        <a:pt x="58" y="0"/>
                      </a:moveTo>
                      <a:lnTo>
                        <a:pt x="72" y="2"/>
                      </a:lnTo>
                      <a:lnTo>
                        <a:pt x="85" y="7"/>
                      </a:lnTo>
                      <a:lnTo>
                        <a:pt x="97" y="16"/>
                      </a:lnTo>
                      <a:lnTo>
                        <a:pt x="106" y="28"/>
                      </a:lnTo>
                      <a:lnTo>
                        <a:pt x="112" y="42"/>
                      </a:lnTo>
                      <a:lnTo>
                        <a:pt x="114" y="57"/>
                      </a:lnTo>
                      <a:lnTo>
                        <a:pt x="112" y="71"/>
                      </a:lnTo>
                      <a:lnTo>
                        <a:pt x="106" y="84"/>
                      </a:lnTo>
                      <a:lnTo>
                        <a:pt x="98" y="96"/>
                      </a:lnTo>
                      <a:lnTo>
                        <a:pt x="86" y="105"/>
                      </a:lnTo>
                      <a:lnTo>
                        <a:pt x="72" y="111"/>
                      </a:lnTo>
                      <a:lnTo>
                        <a:pt x="57" y="112"/>
                      </a:lnTo>
                      <a:lnTo>
                        <a:pt x="43" y="111"/>
                      </a:lnTo>
                      <a:lnTo>
                        <a:pt x="29" y="105"/>
                      </a:lnTo>
                      <a:lnTo>
                        <a:pt x="17" y="96"/>
                      </a:lnTo>
                      <a:lnTo>
                        <a:pt x="8" y="84"/>
                      </a:lnTo>
                      <a:lnTo>
                        <a:pt x="2" y="70"/>
                      </a:lnTo>
                      <a:lnTo>
                        <a:pt x="0" y="56"/>
                      </a:lnTo>
                      <a:lnTo>
                        <a:pt x="2" y="42"/>
                      </a:lnTo>
                      <a:lnTo>
                        <a:pt x="8" y="28"/>
                      </a:lnTo>
                      <a:lnTo>
                        <a:pt x="16" y="17"/>
                      </a:lnTo>
                      <a:lnTo>
                        <a:pt x="28" y="7"/>
                      </a:lnTo>
                      <a:lnTo>
                        <a:pt x="43" y="2"/>
                      </a:lnTo>
                      <a:lnTo>
                        <a:pt x="58" y="0"/>
                      </a:lnTo>
                      <a:close/>
                    </a:path>
                  </a:pathLst>
                </a:custGeom>
                <a:grpFill/>
                <a:ln w="9525">
                  <a:noFill/>
                  <a:round/>
                  <a:headEnd/>
                  <a:tailEnd/>
                </a:ln>
              </p:spPr>
              <p:txBody>
                <a:bodyPr wrap="none" anchor="ctr"/>
                <a:lstStyle/>
                <a:p>
                  <a:endParaRPr lang="en-GB"/>
                </a:p>
              </p:txBody>
            </p:sp>
            <p:sp>
              <p:nvSpPr>
                <p:cNvPr id="108" name="Freeform 33"/>
                <p:cNvSpPr>
                  <a:spLocks noChangeArrowheads="1"/>
                </p:cNvSpPr>
                <p:nvPr/>
              </p:nvSpPr>
              <p:spPr bwMode="auto">
                <a:xfrm>
                  <a:off x="2465" y="598"/>
                  <a:ext cx="10" cy="10"/>
                </a:xfrm>
                <a:custGeom>
                  <a:avLst/>
                  <a:gdLst>
                    <a:gd name="T0" fmla="*/ 0 w 113"/>
                    <a:gd name="T1" fmla="*/ 0 h 113"/>
                    <a:gd name="T2" fmla="*/ 0 w 113"/>
                    <a:gd name="T3" fmla="*/ 0 h 113"/>
                    <a:gd name="T4" fmla="*/ 0 w 113"/>
                    <a:gd name="T5" fmla="*/ 0 h 113"/>
                    <a:gd name="T6" fmla="*/ 0 w 113"/>
                    <a:gd name="T7" fmla="*/ 0 h 113"/>
                    <a:gd name="T8" fmla="*/ 0 w 113"/>
                    <a:gd name="T9" fmla="*/ 0 h 113"/>
                    <a:gd name="T10" fmla="*/ 0 w 113"/>
                    <a:gd name="T11" fmla="*/ 0 h 113"/>
                    <a:gd name="T12" fmla="*/ 0 w 113"/>
                    <a:gd name="T13" fmla="*/ 0 h 113"/>
                    <a:gd name="T14" fmla="*/ 0 w 113"/>
                    <a:gd name="T15" fmla="*/ 0 h 113"/>
                    <a:gd name="T16" fmla="*/ 0 w 113"/>
                    <a:gd name="T17" fmla="*/ 0 h 113"/>
                    <a:gd name="T18" fmla="*/ 0 w 113"/>
                    <a:gd name="T19" fmla="*/ 0 h 113"/>
                    <a:gd name="T20" fmla="*/ 0 w 113"/>
                    <a:gd name="T21" fmla="*/ 0 h 113"/>
                    <a:gd name="T22" fmla="*/ 0 w 113"/>
                    <a:gd name="T23" fmla="*/ 0 h 113"/>
                    <a:gd name="T24" fmla="*/ 0 w 113"/>
                    <a:gd name="T25" fmla="*/ 0 h 113"/>
                    <a:gd name="T26" fmla="*/ 0 w 113"/>
                    <a:gd name="T27" fmla="*/ 0 h 113"/>
                    <a:gd name="T28" fmla="*/ 0 w 113"/>
                    <a:gd name="T29" fmla="*/ 0 h 113"/>
                    <a:gd name="T30" fmla="*/ 0 w 113"/>
                    <a:gd name="T31" fmla="*/ 0 h 113"/>
                    <a:gd name="T32" fmla="*/ 0 w 113"/>
                    <a:gd name="T33" fmla="*/ 0 h 113"/>
                    <a:gd name="T34" fmla="*/ 0 w 113"/>
                    <a:gd name="T35" fmla="*/ 0 h 113"/>
                    <a:gd name="T36" fmla="*/ 0 w 113"/>
                    <a:gd name="T37" fmla="*/ 0 h 113"/>
                    <a:gd name="T38" fmla="*/ 0 w 113"/>
                    <a:gd name="T39" fmla="*/ 0 h 113"/>
                    <a:gd name="T40" fmla="*/ 0 w 113"/>
                    <a:gd name="T41" fmla="*/ 0 h 113"/>
                    <a:gd name="T42" fmla="*/ 0 w 113"/>
                    <a:gd name="T43" fmla="*/ 0 h 113"/>
                    <a:gd name="T44" fmla="*/ 0 w 113"/>
                    <a:gd name="T45" fmla="*/ 0 h 113"/>
                    <a:gd name="T46" fmla="*/ 0 w 113"/>
                    <a:gd name="T47" fmla="*/ 0 h 113"/>
                    <a:gd name="T48" fmla="*/ 0 w 113"/>
                    <a:gd name="T49" fmla="*/ 0 h 1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3"/>
                    <a:gd name="T76" fmla="*/ 0 h 113"/>
                    <a:gd name="T77" fmla="*/ 113 w 113"/>
                    <a:gd name="T78" fmla="*/ 113 h 11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3" h="113">
                      <a:moveTo>
                        <a:pt x="56" y="0"/>
                      </a:moveTo>
                      <a:lnTo>
                        <a:pt x="71" y="2"/>
                      </a:lnTo>
                      <a:lnTo>
                        <a:pt x="85" y="8"/>
                      </a:lnTo>
                      <a:lnTo>
                        <a:pt x="97" y="17"/>
                      </a:lnTo>
                      <a:lnTo>
                        <a:pt x="106" y="29"/>
                      </a:lnTo>
                      <a:lnTo>
                        <a:pt x="111" y="42"/>
                      </a:lnTo>
                      <a:lnTo>
                        <a:pt x="113" y="56"/>
                      </a:lnTo>
                      <a:lnTo>
                        <a:pt x="111" y="71"/>
                      </a:lnTo>
                      <a:lnTo>
                        <a:pt x="106" y="85"/>
                      </a:lnTo>
                      <a:lnTo>
                        <a:pt x="96" y="97"/>
                      </a:lnTo>
                      <a:lnTo>
                        <a:pt x="85" y="106"/>
                      </a:lnTo>
                      <a:lnTo>
                        <a:pt x="71" y="111"/>
                      </a:lnTo>
                      <a:lnTo>
                        <a:pt x="56" y="113"/>
                      </a:lnTo>
                      <a:lnTo>
                        <a:pt x="42" y="111"/>
                      </a:lnTo>
                      <a:lnTo>
                        <a:pt x="28" y="105"/>
                      </a:lnTo>
                      <a:lnTo>
                        <a:pt x="16" y="96"/>
                      </a:lnTo>
                      <a:lnTo>
                        <a:pt x="7" y="85"/>
                      </a:lnTo>
                      <a:lnTo>
                        <a:pt x="2" y="71"/>
                      </a:lnTo>
                      <a:lnTo>
                        <a:pt x="0" y="57"/>
                      </a:lnTo>
                      <a:lnTo>
                        <a:pt x="1" y="43"/>
                      </a:lnTo>
                      <a:lnTo>
                        <a:pt x="7" y="29"/>
                      </a:lnTo>
                      <a:lnTo>
                        <a:pt x="16" y="17"/>
                      </a:lnTo>
                      <a:lnTo>
                        <a:pt x="28" y="8"/>
                      </a:lnTo>
                      <a:lnTo>
                        <a:pt x="41" y="2"/>
                      </a:lnTo>
                      <a:lnTo>
                        <a:pt x="56" y="0"/>
                      </a:lnTo>
                      <a:close/>
                    </a:path>
                  </a:pathLst>
                </a:custGeom>
                <a:grpFill/>
                <a:ln w="9525">
                  <a:noFill/>
                  <a:round/>
                  <a:headEnd/>
                  <a:tailEnd/>
                </a:ln>
              </p:spPr>
              <p:txBody>
                <a:bodyPr wrap="none" anchor="ctr"/>
                <a:lstStyle/>
                <a:p>
                  <a:endParaRPr lang="en-GB"/>
                </a:p>
              </p:txBody>
            </p:sp>
          </p:grpSp>
          <p:cxnSp>
            <p:nvCxnSpPr>
              <p:cNvPr id="61" name="Straight Connector 60"/>
              <p:cNvCxnSpPr/>
              <p:nvPr/>
            </p:nvCxnSpPr>
            <p:spPr>
              <a:xfrm>
                <a:off x="1295394" y="5150677"/>
                <a:ext cx="0" cy="530595"/>
              </a:xfrm>
              <a:prstGeom prst="line">
                <a:avLst/>
              </a:prstGeom>
              <a:ln w="50800">
                <a:solidFill>
                  <a:schemeClr val="accent3">
                    <a:lumMod val="75000"/>
                  </a:schemeClr>
                </a:solidFill>
                <a:headEnd type="none"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274164" y="5681272"/>
                <a:ext cx="464695" cy="0"/>
              </a:xfrm>
              <a:prstGeom prst="line">
                <a:avLst/>
              </a:prstGeom>
              <a:ln w="50800">
                <a:solidFill>
                  <a:schemeClr val="accent3">
                    <a:lumMod val="75000"/>
                  </a:schemeClr>
                </a:solidFill>
                <a:headEnd type="oval"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sp>
        <p:nvSpPr>
          <p:cNvPr id="73" name="Rectangle 72"/>
          <p:cNvSpPr>
            <a:spLocks noChangeArrowheads="1"/>
          </p:cNvSpPr>
          <p:nvPr/>
        </p:nvSpPr>
        <p:spPr bwMode="auto">
          <a:xfrm>
            <a:off x="950025" y="6838377"/>
            <a:ext cx="7639339" cy="491814"/>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rPr>
              <a:t>QM2a. When was the last time that you can recall being delayed by at least 45 minutes as a result of a major incident as described above? Was it ... Bases: Those who drive on motorways (1638). QM3 .By how long was your journey delayed on that occasion? Bases: Those who were delayed by a major incident (1127).</a:t>
            </a:r>
            <a:endParaRPr lang="en-GB" sz="800" dirty="0">
              <a:solidFill>
                <a:schemeClr val="bg2"/>
              </a:solidFill>
              <a:latin typeface="+mn-lt"/>
            </a:endParaRPr>
          </a:p>
        </p:txBody>
      </p:sp>
      <p:sp>
        <p:nvSpPr>
          <p:cNvPr id="76" name="TextBox 75"/>
          <p:cNvSpPr txBox="1"/>
          <p:nvPr/>
        </p:nvSpPr>
        <p:spPr>
          <a:xfrm>
            <a:off x="6220918" y="6115987"/>
            <a:ext cx="3477719" cy="461665"/>
          </a:xfrm>
          <a:prstGeom prst="rect">
            <a:avLst/>
          </a:prstGeom>
          <a:solidFill>
            <a:schemeClr val="accent3">
              <a:lumMod val="40000"/>
              <a:lumOff val="60000"/>
            </a:schemeClr>
          </a:solidFill>
        </p:spPr>
        <p:txBody>
          <a:bodyPr wrap="square" rtlCol="0">
            <a:spAutoFit/>
          </a:bodyPr>
          <a:lstStyle/>
          <a:p>
            <a:r>
              <a:rPr lang="en-GB" sz="1200" b="1" dirty="0" smtClean="0">
                <a:solidFill>
                  <a:schemeClr val="tx1">
                    <a:lumMod val="90000"/>
                    <a:lumOff val="10000"/>
                  </a:schemeClr>
                </a:solidFill>
              </a:rPr>
              <a:t>Includes 2% who avoided getting delayed by a major incident in the last 5 years</a:t>
            </a:r>
          </a:p>
        </p:txBody>
      </p:sp>
      <p:cxnSp>
        <p:nvCxnSpPr>
          <p:cNvPr id="78" name="Shape 77"/>
          <p:cNvCxnSpPr>
            <a:stCxn id="55" idx="3"/>
            <a:endCxn id="76" idx="0"/>
          </p:cNvCxnSpPr>
          <p:nvPr/>
        </p:nvCxnSpPr>
        <p:spPr>
          <a:xfrm>
            <a:off x="6672094" y="5655278"/>
            <a:ext cx="1287684" cy="460709"/>
          </a:xfrm>
          <a:prstGeom prst="bentConnector2">
            <a:avLst/>
          </a:prstGeom>
          <a:ln w="12700">
            <a:headEnd type="none" w="med" len="med"/>
            <a:tailEnd type="triangle" w="med" len="lg"/>
          </a:ln>
          <a:effectLst/>
        </p:spPr>
        <p:style>
          <a:lnRef idx="2">
            <a:schemeClr val="accent1"/>
          </a:lnRef>
          <a:fillRef idx="0">
            <a:schemeClr val="accent1"/>
          </a:fillRef>
          <a:effectRef idx="1">
            <a:schemeClr val="accent1"/>
          </a:effectRef>
          <a:fontRef idx="minor">
            <a:schemeClr val="tx1"/>
          </a:fontRef>
        </p:style>
      </p:cxnSp>
      <p:sp>
        <p:nvSpPr>
          <p:cNvPr id="79" name="Left Brace 78"/>
          <p:cNvSpPr/>
          <p:nvPr/>
        </p:nvSpPr>
        <p:spPr>
          <a:xfrm rot="19310362">
            <a:off x="1476421" y="2187789"/>
            <a:ext cx="411845" cy="3615884"/>
          </a:xfrm>
          <a:prstGeom prst="leftBrace">
            <a:avLst>
              <a:gd name="adj1" fmla="val 60096"/>
              <a:gd name="adj2" fmla="val 50000"/>
            </a:avLst>
          </a:prstGeom>
          <a:ln w="12700">
            <a:solidFill>
              <a:schemeClr val="accent3">
                <a:lumMod val="50000"/>
              </a:schemeClr>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81" name="Shape 80"/>
          <p:cNvCxnSpPr>
            <a:stCxn id="79" idx="1"/>
            <a:endCxn id="87" idx="1"/>
          </p:cNvCxnSpPr>
          <p:nvPr/>
        </p:nvCxnSpPr>
        <p:spPr>
          <a:xfrm rot="10800000" flipV="1">
            <a:off x="869428" y="4122964"/>
            <a:ext cx="651002" cy="1835628"/>
          </a:xfrm>
          <a:prstGeom prst="bentConnector3">
            <a:avLst>
              <a:gd name="adj1" fmla="val 135115"/>
            </a:avLst>
          </a:prstGeom>
          <a:ln w="12700">
            <a:headEnd type="none" w="med" len="med"/>
            <a:tailEnd type="triangle" w="med" len="lg"/>
          </a:ln>
          <a:effectLst/>
        </p:spPr>
        <p:style>
          <a:lnRef idx="2">
            <a:schemeClr val="accent1"/>
          </a:lnRef>
          <a:fillRef idx="0">
            <a:schemeClr val="accent1"/>
          </a:fillRef>
          <a:effectRef idx="1">
            <a:schemeClr val="accent1"/>
          </a:effectRef>
          <a:fontRef idx="minor">
            <a:schemeClr val="tx1"/>
          </a:fontRef>
        </p:style>
      </p:cxnSp>
      <p:sp>
        <p:nvSpPr>
          <p:cNvPr id="87" name="Rectangle 86"/>
          <p:cNvSpPr/>
          <p:nvPr/>
        </p:nvSpPr>
        <p:spPr>
          <a:xfrm>
            <a:off x="869428" y="5501392"/>
            <a:ext cx="914400" cy="9144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114" name="TextBox 113"/>
          <p:cNvSpPr txBox="1"/>
          <p:nvPr/>
        </p:nvSpPr>
        <p:spPr>
          <a:xfrm>
            <a:off x="2911361" y="5249055"/>
            <a:ext cx="3567002" cy="307777"/>
          </a:xfrm>
          <a:prstGeom prst="rect">
            <a:avLst/>
          </a:prstGeom>
          <a:noFill/>
        </p:spPr>
        <p:txBody>
          <a:bodyPr wrap="none" rtlCol="0">
            <a:spAutoFit/>
          </a:bodyPr>
          <a:lstStyle/>
          <a:p>
            <a:pPr algn="r"/>
            <a:r>
              <a:rPr lang="en-GB" sz="1400" b="1" dirty="0" smtClean="0">
                <a:solidFill>
                  <a:srgbClr val="4D4D4D"/>
                </a:solidFill>
              </a:rPr>
              <a:t>6% were delayed more than 5 years ago</a:t>
            </a:r>
          </a:p>
        </p:txBody>
      </p:sp>
      <p:sp>
        <p:nvSpPr>
          <p:cNvPr id="57" name="Freeform 56"/>
          <p:cNvSpPr/>
          <p:nvPr/>
        </p:nvSpPr>
        <p:spPr>
          <a:xfrm>
            <a:off x="5921115" y="1973705"/>
            <a:ext cx="1603947" cy="754505"/>
          </a:xfrm>
          <a:custGeom>
            <a:avLst/>
            <a:gdLst>
              <a:gd name="connsiteX0" fmla="*/ 1603947 w 1603947"/>
              <a:gd name="connsiteY0" fmla="*/ 364761 h 754505"/>
              <a:gd name="connsiteX1" fmla="*/ 1019331 w 1603947"/>
              <a:gd name="connsiteY1" fmla="*/ 64957 h 754505"/>
              <a:gd name="connsiteX2" fmla="*/ 0 w 1603947"/>
              <a:gd name="connsiteY2" fmla="*/ 754505 h 754505"/>
            </a:gdLst>
            <a:ahLst/>
            <a:cxnLst>
              <a:cxn ang="0">
                <a:pos x="connsiteX0" y="connsiteY0"/>
              </a:cxn>
              <a:cxn ang="0">
                <a:pos x="connsiteX1" y="connsiteY1"/>
              </a:cxn>
              <a:cxn ang="0">
                <a:pos x="connsiteX2" y="connsiteY2"/>
              </a:cxn>
            </a:cxnLst>
            <a:rect l="l" t="t" r="r" b="b"/>
            <a:pathLst>
              <a:path w="1603947" h="754505">
                <a:moveTo>
                  <a:pt x="1603947" y="364761"/>
                </a:moveTo>
                <a:cubicBezTo>
                  <a:pt x="1445301" y="182380"/>
                  <a:pt x="1286656" y="0"/>
                  <a:pt x="1019331" y="64957"/>
                </a:cubicBezTo>
                <a:cubicBezTo>
                  <a:pt x="752007" y="129914"/>
                  <a:pt x="0" y="754505"/>
                  <a:pt x="0" y="754505"/>
                </a:cubicBezTo>
              </a:path>
            </a:pathLst>
          </a:custGeom>
          <a:ln w="12700">
            <a:headEnd type="none" w="med" len="med"/>
            <a:tailEnd type="triangle" w="med"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8" name="Freeform 57"/>
          <p:cNvSpPr/>
          <p:nvPr/>
        </p:nvSpPr>
        <p:spPr>
          <a:xfrm>
            <a:off x="6026046" y="2853128"/>
            <a:ext cx="1528997" cy="879423"/>
          </a:xfrm>
          <a:custGeom>
            <a:avLst/>
            <a:gdLst>
              <a:gd name="connsiteX0" fmla="*/ 1573967 w 1573967"/>
              <a:gd name="connsiteY0" fmla="*/ 744511 h 744511"/>
              <a:gd name="connsiteX1" fmla="*/ 869429 w 1573967"/>
              <a:gd name="connsiteY1" fmla="*/ 114924 h 744511"/>
              <a:gd name="connsiteX2" fmla="*/ 0 w 1573967"/>
              <a:gd name="connsiteY2" fmla="*/ 54964 h 744511"/>
            </a:gdLst>
            <a:ahLst/>
            <a:cxnLst>
              <a:cxn ang="0">
                <a:pos x="connsiteX0" y="connsiteY0"/>
              </a:cxn>
              <a:cxn ang="0">
                <a:pos x="connsiteX1" y="connsiteY1"/>
              </a:cxn>
              <a:cxn ang="0">
                <a:pos x="connsiteX2" y="connsiteY2"/>
              </a:cxn>
            </a:cxnLst>
            <a:rect l="l" t="t" r="r" b="b"/>
            <a:pathLst>
              <a:path w="1573967" h="744511">
                <a:moveTo>
                  <a:pt x="1573967" y="744511"/>
                </a:moveTo>
                <a:cubicBezTo>
                  <a:pt x="1352862" y="487179"/>
                  <a:pt x="1131757" y="229848"/>
                  <a:pt x="869429" y="114924"/>
                </a:cubicBezTo>
                <a:cubicBezTo>
                  <a:pt x="607101" y="0"/>
                  <a:pt x="303550" y="27482"/>
                  <a:pt x="0" y="54964"/>
                </a:cubicBezTo>
              </a:path>
            </a:pathLst>
          </a:custGeom>
          <a:ln w="12700">
            <a:headEnd type="none" w="med" len="med"/>
            <a:tailEnd type="triangle" w="med"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5" name="TextBox 54"/>
          <p:cNvSpPr txBox="1"/>
          <p:nvPr/>
        </p:nvSpPr>
        <p:spPr>
          <a:xfrm>
            <a:off x="2850214" y="5501389"/>
            <a:ext cx="3821880" cy="307777"/>
          </a:xfrm>
          <a:prstGeom prst="rect">
            <a:avLst/>
          </a:prstGeom>
          <a:noFill/>
        </p:spPr>
        <p:txBody>
          <a:bodyPr wrap="none" rtlCol="0">
            <a:spAutoFit/>
          </a:bodyPr>
          <a:lstStyle/>
          <a:p>
            <a:pPr algn="r"/>
            <a:r>
              <a:rPr lang="en-GB" sz="1400" b="1" dirty="0" smtClean="0">
                <a:solidFill>
                  <a:srgbClr val="4D4D4D"/>
                </a:solidFill>
              </a:rPr>
              <a:t>22% can’t recall or have not been delayed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 name="Chart 55"/>
          <p:cNvGraphicFramePr/>
          <p:nvPr/>
        </p:nvGraphicFramePr>
        <p:xfrm>
          <a:off x="1216141" y="3046000"/>
          <a:ext cx="4539777" cy="15354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2" name="Chart 51"/>
          <p:cNvGraphicFramePr/>
          <p:nvPr/>
        </p:nvGraphicFramePr>
        <p:xfrm>
          <a:off x="1218681" y="5126990"/>
          <a:ext cx="4539777" cy="1535430"/>
        </p:xfrm>
        <a:graphic>
          <a:graphicData uri="http://schemas.openxmlformats.org/drawingml/2006/chart">
            <c:chart xmlns:c="http://schemas.openxmlformats.org/drawingml/2006/chart" xmlns:r="http://schemas.openxmlformats.org/officeDocument/2006/relationships" r:id="rId3"/>
          </a:graphicData>
        </a:graphic>
      </p:graphicFrame>
      <p:sp>
        <p:nvSpPr>
          <p:cNvPr id="54" name="TextBox 53"/>
          <p:cNvSpPr txBox="1"/>
          <p:nvPr/>
        </p:nvSpPr>
        <p:spPr>
          <a:xfrm>
            <a:off x="1286262" y="4687397"/>
            <a:ext cx="4679823" cy="523220"/>
          </a:xfrm>
          <a:prstGeom prst="rect">
            <a:avLst/>
          </a:prstGeom>
          <a:noFill/>
          <a:ln>
            <a:noFill/>
          </a:ln>
        </p:spPr>
        <p:txBody>
          <a:bodyPr wrap="square" rtlCol="0">
            <a:spAutoFit/>
          </a:bodyPr>
          <a:lstStyle/>
          <a:p>
            <a:r>
              <a:rPr lang="en-GB" sz="1400" b="1" dirty="0" smtClean="0">
                <a:solidFill>
                  <a:srgbClr val="4D4D4D"/>
                </a:solidFill>
              </a:rPr>
              <a:t>How found out information about the </a:t>
            </a:r>
            <a:r>
              <a:rPr lang="en-GB" sz="1400" b="1" dirty="0" smtClean="0">
                <a:solidFill>
                  <a:srgbClr val="298F5A"/>
                </a:solidFill>
              </a:rPr>
              <a:t>duration of the delay</a:t>
            </a:r>
          </a:p>
        </p:txBody>
      </p:sp>
      <p:sp>
        <p:nvSpPr>
          <p:cNvPr id="58" name="TextBox 57"/>
          <p:cNvSpPr txBox="1"/>
          <p:nvPr/>
        </p:nvSpPr>
        <p:spPr>
          <a:xfrm>
            <a:off x="1271271" y="2513662"/>
            <a:ext cx="4529921" cy="307777"/>
          </a:xfrm>
          <a:prstGeom prst="rect">
            <a:avLst/>
          </a:prstGeom>
          <a:noFill/>
          <a:ln>
            <a:noFill/>
          </a:ln>
        </p:spPr>
        <p:txBody>
          <a:bodyPr wrap="square" rtlCol="0">
            <a:spAutoFit/>
          </a:bodyPr>
          <a:lstStyle/>
          <a:p>
            <a:r>
              <a:rPr lang="en-GB" sz="1400" b="1" dirty="0" smtClean="0">
                <a:solidFill>
                  <a:srgbClr val="4D4D4D"/>
                </a:solidFill>
              </a:rPr>
              <a:t>How, if at all, found out </a:t>
            </a:r>
            <a:r>
              <a:rPr lang="en-GB" sz="1400" b="1" dirty="0" smtClean="0">
                <a:solidFill>
                  <a:srgbClr val="298F5A"/>
                </a:solidFill>
              </a:rPr>
              <a:t>reasons for the hold up</a:t>
            </a:r>
          </a:p>
        </p:txBody>
      </p:sp>
      <p:sp>
        <p:nvSpPr>
          <p:cNvPr id="2" name="TextBox 1"/>
          <p:cNvSpPr txBox="1"/>
          <p:nvPr/>
        </p:nvSpPr>
        <p:spPr>
          <a:xfrm>
            <a:off x="644349" y="302278"/>
            <a:ext cx="1997075" cy="287338"/>
          </a:xfrm>
          <a:prstGeom prst="rect">
            <a:avLst/>
          </a:prstGeom>
          <a:solidFill>
            <a:schemeClr val="accent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Major roads</a:t>
            </a:r>
          </a:p>
        </p:txBody>
      </p:sp>
      <p:sp>
        <p:nvSpPr>
          <p:cNvPr id="3"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GB" sz="2800" dirty="0" smtClean="0">
                <a:solidFill>
                  <a:srgbClr val="292929"/>
                </a:solidFill>
                <a:latin typeface="Arial"/>
                <a:ea typeface="+mj-ea"/>
                <a:cs typeface="+mj-cs"/>
              </a:rPr>
              <a:t>Information about major incidents</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66" name="TextBox 65"/>
          <p:cNvSpPr txBox="1"/>
          <p:nvPr/>
        </p:nvSpPr>
        <p:spPr>
          <a:xfrm>
            <a:off x="3432405" y="5188627"/>
            <a:ext cx="1257300" cy="369332"/>
          </a:xfrm>
          <a:prstGeom prst="rect">
            <a:avLst/>
          </a:prstGeom>
          <a:noFill/>
          <a:ln>
            <a:solidFill>
              <a:schemeClr val="bg1">
                <a:lumMod val="50000"/>
              </a:schemeClr>
            </a:solidFill>
            <a:prstDash val="dash"/>
          </a:ln>
        </p:spPr>
        <p:txBody>
          <a:bodyPr wrap="square" rtlCol="0">
            <a:spAutoFit/>
          </a:bodyPr>
          <a:lstStyle/>
          <a:p>
            <a:pPr marL="90488" indent="-90488">
              <a:buFont typeface="Arial" pitchFamily="34" charset="0"/>
              <a:buChar char="•"/>
            </a:pPr>
            <a:r>
              <a:rPr lang="en-GB" sz="900" b="1" dirty="0" smtClean="0">
                <a:solidFill>
                  <a:srgbClr val="000000"/>
                </a:solidFill>
              </a:rPr>
              <a:t>Aged 17-24 </a:t>
            </a:r>
            <a:r>
              <a:rPr lang="en-GB" sz="900" dirty="0" smtClean="0">
                <a:solidFill>
                  <a:srgbClr val="000000"/>
                </a:solidFill>
              </a:rPr>
              <a:t>(33%)</a:t>
            </a:r>
          </a:p>
          <a:p>
            <a:pPr marL="90488" indent="-90488">
              <a:buFont typeface="Arial" pitchFamily="34" charset="0"/>
              <a:buChar char="•"/>
            </a:pPr>
            <a:r>
              <a:rPr lang="en-GB" sz="900" b="1" dirty="0" smtClean="0">
                <a:solidFill>
                  <a:srgbClr val="000000"/>
                </a:solidFill>
              </a:rPr>
              <a:t>North West </a:t>
            </a:r>
            <a:r>
              <a:rPr lang="en-GB" sz="900" dirty="0" smtClean="0">
                <a:solidFill>
                  <a:srgbClr val="000000"/>
                </a:solidFill>
              </a:rPr>
              <a:t>(30%)</a:t>
            </a:r>
          </a:p>
        </p:txBody>
      </p:sp>
      <p:sp>
        <p:nvSpPr>
          <p:cNvPr id="68" name="TextBox 67"/>
          <p:cNvSpPr txBox="1"/>
          <p:nvPr/>
        </p:nvSpPr>
        <p:spPr>
          <a:xfrm>
            <a:off x="2321164" y="5188627"/>
            <a:ext cx="1052657" cy="369332"/>
          </a:xfrm>
          <a:prstGeom prst="rect">
            <a:avLst/>
          </a:prstGeom>
          <a:noFill/>
          <a:ln>
            <a:solidFill>
              <a:schemeClr val="bg1">
                <a:lumMod val="50000"/>
              </a:schemeClr>
            </a:solidFill>
            <a:prstDash val="dash"/>
          </a:ln>
        </p:spPr>
        <p:txBody>
          <a:bodyPr wrap="square" rtlCol="0">
            <a:spAutoFit/>
          </a:bodyPr>
          <a:lstStyle/>
          <a:p>
            <a:pPr marL="90488" indent="-90488">
              <a:buFont typeface="Arial" pitchFamily="34" charset="0"/>
              <a:buChar char="•"/>
            </a:pPr>
            <a:r>
              <a:rPr lang="en-GB" sz="900" b="1" dirty="0" smtClean="0">
                <a:solidFill>
                  <a:srgbClr val="000000"/>
                </a:solidFill>
              </a:rPr>
              <a:t>London </a:t>
            </a:r>
            <a:r>
              <a:rPr lang="en-GB" sz="900" dirty="0" smtClean="0">
                <a:solidFill>
                  <a:srgbClr val="000000"/>
                </a:solidFill>
              </a:rPr>
              <a:t>(34%)</a:t>
            </a:r>
          </a:p>
          <a:p>
            <a:pPr marL="90488" indent="-90488">
              <a:buFont typeface="Arial" pitchFamily="34" charset="0"/>
              <a:buChar char="•"/>
            </a:pPr>
            <a:r>
              <a:rPr lang="en-GB" sz="900" b="1" dirty="0" smtClean="0">
                <a:solidFill>
                  <a:srgbClr val="000000"/>
                </a:solidFill>
              </a:rPr>
              <a:t>Men</a:t>
            </a:r>
            <a:r>
              <a:rPr lang="en-GB" sz="900" dirty="0" smtClean="0">
                <a:solidFill>
                  <a:srgbClr val="000000"/>
                </a:solidFill>
              </a:rPr>
              <a:t> (30%)</a:t>
            </a:r>
          </a:p>
        </p:txBody>
      </p:sp>
      <p:sp>
        <p:nvSpPr>
          <p:cNvPr id="69" name="TextBox 68"/>
          <p:cNvSpPr txBox="1"/>
          <p:nvPr/>
        </p:nvSpPr>
        <p:spPr>
          <a:xfrm>
            <a:off x="2342434" y="3376972"/>
            <a:ext cx="1200150" cy="228600"/>
          </a:xfrm>
          <a:prstGeom prst="rect">
            <a:avLst/>
          </a:prstGeom>
          <a:noFill/>
          <a:ln>
            <a:solidFill>
              <a:schemeClr val="bg1">
                <a:lumMod val="50000"/>
              </a:schemeClr>
            </a:solidFill>
            <a:prstDash val="dash"/>
          </a:ln>
        </p:spPr>
        <p:txBody>
          <a:bodyPr wrap="square" rtlCol="0">
            <a:spAutoFit/>
          </a:bodyPr>
          <a:lstStyle/>
          <a:p>
            <a:pPr algn="ctr"/>
            <a:r>
              <a:rPr lang="en-GB" sz="900" b="1" dirty="0" smtClean="0">
                <a:solidFill>
                  <a:srgbClr val="000000"/>
                </a:solidFill>
              </a:rPr>
              <a:t>North West </a:t>
            </a:r>
            <a:r>
              <a:rPr lang="en-GB" sz="900" dirty="0" smtClean="0">
                <a:solidFill>
                  <a:srgbClr val="000000"/>
                </a:solidFill>
              </a:rPr>
              <a:t>(26%)</a:t>
            </a:r>
          </a:p>
        </p:txBody>
      </p:sp>
      <p:sp>
        <p:nvSpPr>
          <p:cNvPr id="70" name="TextBox 69"/>
          <p:cNvSpPr txBox="1"/>
          <p:nvPr/>
        </p:nvSpPr>
        <p:spPr>
          <a:xfrm>
            <a:off x="3961371" y="2865589"/>
            <a:ext cx="1776610" cy="507831"/>
          </a:xfrm>
          <a:prstGeom prst="rect">
            <a:avLst/>
          </a:prstGeom>
          <a:noFill/>
          <a:ln>
            <a:solidFill>
              <a:schemeClr val="bg1">
                <a:lumMod val="50000"/>
              </a:schemeClr>
            </a:solidFill>
            <a:prstDash val="dash"/>
          </a:ln>
        </p:spPr>
        <p:txBody>
          <a:bodyPr wrap="square" rtlCol="0">
            <a:spAutoFit/>
          </a:bodyPr>
          <a:lstStyle/>
          <a:p>
            <a:pPr marL="90488" indent="-90488">
              <a:buFont typeface="Arial" pitchFamily="34" charset="0"/>
              <a:buChar char="•"/>
            </a:pPr>
            <a:r>
              <a:rPr lang="en-GB" sz="900" b="1" dirty="0" smtClean="0">
                <a:solidFill>
                  <a:srgbClr val="000000"/>
                </a:solidFill>
              </a:rPr>
              <a:t>Aged 25-44 </a:t>
            </a:r>
            <a:r>
              <a:rPr lang="en-GB" sz="900" dirty="0" smtClean="0">
                <a:solidFill>
                  <a:srgbClr val="000000"/>
                </a:solidFill>
              </a:rPr>
              <a:t>(35%)</a:t>
            </a:r>
          </a:p>
          <a:p>
            <a:pPr marL="90488" indent="-90488">
              <a:buFont typeface="Arial" pitchFamily="34" charset="0"/>
              <a:buChar char="•"/>
            </a:pPr>
            <a:r>
              <a:rPr lang="en-GB" sz="900" b="1" dirty="0" smtClean="0">
                <a:solidFill>
                  <a:srgbClr val="000000"/>
                </a:solidFill>
              </a:rPr>
              <a:t>25-40 years driving </a:t>
            </a:r>
            <a:r>
              <a:rPr lang="en-GB" sz="900" dirty="0" smtClean="0">
                <a:solidFill>
                  <a:srgbClr val="000000"/>
                </a:solidFill>
              </a:rPr>
              <a:t>(45%)</a:t>
            </a:r>
          </a:p>
          <a:p>
            <a:pPr marL="90488" indent="-90488">
              <a:buFont typeface="Arial" pitchFamily="34" charset="0"/>
              <a:buChar char="•"/>
            </a:pPr>
            <a:r>
              <a:rPr lang="en-GB" sz="900" b="1" dirty="0" smtClean="0">
                <a:solidFill>
                  <a:srgbClr val="000000"/>
                </a:solidFill>
              </a:rPr>
              <a:t>Scotland </a:t>
            </a:r>
            <a:r>
              <a:rPr lang="en-GB" sz="900" dirty="0" smtClean="0">
                <a:solidFill>
                  <a:srgbClr val="000000"/>
                </a:solidFill>
              </a:rPr>
              <a:t>(51%)</a:t>
            </a:r>
          </a:p>
        </p:txBody>
      </p:sp>
      <p:cxnSp>
        <p:nvCxnSpPr>
          <p:cNvPr id="85" name="Straight Connector 84"/>
          <p:cNvCxnSpPr/>
          <p:nvPr/>
        </p:nvCxnSpPr>
        <p:spPr>
          <a:xfrm flipH="1">
            <a:off x="5966090" y="1783080"/>
            <a:ext cx="1" cy="3283595"/>
          </a:xfrm>
          <a:prstGeom prst="line">
            <a:avLst/>
          </a:prstGeom>
          <a:ln w="12700">
            <a:solidFill>
              <a:schemeClr val="bg1">
                <a:lumMod val="50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3" name="Rectangle 92"/>
          <p:cNvSpPr/>
          <p:nvPr/>
        </p:nvSpPr>
        <p:spPr>
          <a:xfrm>
            <a:off x="1546237" y="3283091"/>
            <a:ext cx="381000" cy="2590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94" name="Shape 93"/>
          <p:cNvCxnSpPr>
            <a:stCxn id="93" idx="0"/>
            <a:endCxn id="70" idx="1"/>
          </p:cNvCxnSpPr>
          <p:nvPr/>
        </p:nvCxnSpPr>
        <p:spPr>
          <a:xfrm rot="5400000" flipH="1" flipV="1">
            <a:off x="2767261" y="2088981"/>
            <a:ext cx="163586" cy="2224634"/>
          </a:xfrm>
          <a:prstGeom prst="bentConnector2">
            <a:avLst/>
          </a:prstGeom>
          <a:noFill/>
          <a:ln>
            <a:solidFill>
              <a:schemeClr val="bg1">
                <a:lumMod val="50000"/>
              </a:schemeClr>
            </a:solidFill>
            <a:prstDash val="dash"/>
            <a:tailEnd type="triangle"/>
          </a:ln>
        </p:spPr>
      </p:cxnSp>
      <p:sp>
        <p:nvSpPr>
          <p:cNvPr id="16" name="TextBox 15"/>
          <p:cNvSpPr txBox="1"/>
          <p:nvPr/>
        </p:nvSpPr>
        <p:spPr>
          <a:xfrm>
            <a:off x="6239458" y="3087042"/>
            <a:ext cx="4044950" cy="523220"/>
          </a:xfrm>
          <a:prstGeom prst="rect">
            <a:avLst/>
          </a:prstGeom>
          <a:noFill/>
          <a:ln>
            <a:noFill/>
          </a:ln>
        </p:spPr>
        <p:txBody>
          <a:bodyPr wrap="square" rtlCol="0">
            <a:spAutoFit/>
          </a:bodyPr>
          <a:lstStyle/>
          <a:p>
            <a:r>
              <a:rPr lang="en-GB" sz="1400" b="1" dirty="0" smtClean="0">
                <a:solidFill>
                  <a:srgbClr val="4D4D4D"/>
                </a:solidFill>
              </a:rPr>
              <a:t>How, if at all, did you receive an advance warning about the delay? *</a:t>
            </a:r>
          </a:p>
        </p:txBody>
      </p:sp>
      <p:sp>
        <p:nvSpPr>
          <p:cNvPr id="103" name="Rectangle 102"/>
          <p:cNvSpPr>
            <a:spLocks noChangeArrowheads="1"/>
          </p:cNvSpPr>
          <p:nvPr/>
        </p:nvSpPr>
        <p:spPr bwMode="auto">
          <a:xfrm>
            <a:off x="914401" y="6829751"/>
            <a:ext cx="7746520" cy="491814"/>
          </a:xfrm>
          <a:prstGeom prst="rect">
            <a:avLst/>
          </a:prstGeom>
          <a:noFill/>
          <a:ln w="9525">
            <a:noFill/>
            <a:miter lim="800000"/>
            <a:headEnd/>
            <a:tailEnd/>
          </a:ln>
        </p:spPr>
        <p:txBody>
          <a:bodyPr lIns="104274" tIns="52138" rIns="104274" bIns="52138"/>
          <a:lstStyle/>
          <a:p>
            <a:pPr eaLnBrk="0" hangingPunct="0">
              <a:defRPr/>
            </a:pPr>
            <a:r>
              <a:rPr lang="en-GB" sz="700" b="1" dirty="0" smtClean="0">
                <a:solidFill>
                  <a:schemeClr val="bg2"/>
                </a:solidFill>
              </a:rPr>
              <a:t>QM4. </a:t>
            </a:r>
            <a:r>
              <a:rPr lang="en-GB" sz="700" dirty="0" smtClean="0">
                <a:solidFill>
                  <a:schemeClr val="bg2"/>
                </a:solidFill>
              </a:rPr>
              <a:t>On that occasion, do you remember acquiring, receiving or coming across any of the following types of information in any of the following ways? Please select all that apply. Base: Those who were delayed by a major incident  in the last 5 years (1091). </a:t>
            </a:r>
            <a:r>
              <a:rPr lang="en-GB" sz="700" b="1" dirty="0" smtClean="0">
                <a:solidFill>
                  <a:schemeClr val="bg2"/>
                </a:solidFill>
              </a:rPr>
              <a:t>QM5.</a:t>
            </a:r>
            <a:r>
              <a:rPr lang="en-GB" sz="700" dirty="0" smtClean="0">
                <a:solidFill>
                  <a:schemeClr val="bg2"/>
                </a:solidFill>
              </a:rPr>
              <a:t> How did you receive the advance warning about the possible major delay? Base: All who were able to avoid a delay in the last 5 years (36 – </a:t>
            </a:r>
            <a:r>
              <a:rPr lang="en-GB" sz="700" dirty="0" smtClean="0">
                <a:solidFill>
                  <a:srgbClr val="FF0000"/>
                </a:solidFill>
              </a:rPr>
              <a:t>LOW BASE</a:t>
            </a:r>
            <a:r>
              <a:rPr lang="en-GB" sz="700" dirty="0" smtClean="0">
                <a:solidFill>
                  <a:schemeClr val="bg2"/>
                </a:solidFill>
              </a:rPr>
              <a:t>). </a:t>
            </a:r>
            <a:r>
              <a:rPr lang="en-GB" sz="700" b="1" dirty="0" smtClean="0">
                <a:solidFill>
                  <a:schemeClr val="bg2"/>
                </a:solidFill>
              </a:rPr>
              <a:t>QM7.</a:t>
            </a:r>
            <a:r>
              <a:rPr lang="en-GB" sz="700" dirty="0" smtClean="0">
                <a:solidFill>
                  <a:schemeClr val="bg2"/>
                </a:solidFill>
              </a:rPr>
              <a:t> Should a major incident (i.e. caused not by congestion due to traffic volume, but by a collision or other incident, for example) cause a delay to your journey, how would you expect to find out more information about the hold-up and how it affects your journey? Base: All respondents (1714).</a:t>
            </a:r>
            <a:endParaRPr lang="en-GB" sz="700" dirty="0">
              <a:solidFill>
                <a:schemeClr val="bg2"/>
              </a:solidFill>
              <a:latin typeface="+mn-lt"/>
            </a:endParaRPr>
          </a:p>
        </p:txBody>
      </p:sp>
      <p:graphicFrame>
        <p:nvGraphicFramePr>
          <p:cNvPr id="113" name="Chart 112"/>
          <p:cNvGraphicFramePr/>
          <p:nvPr/>
        </p:nvGraphicFramePr>
        <p:xfrm>
          <a:off x="6255541" y="3468370"/>
          <a:ext cx="4000979" cy="1739900"/>
        </p:xfrm>
        <a:graphic>
          <a:graphicData uri="http://schemas.openxmlformats.org/drawingml/2006/chart">
            <c:chart xmlns:c="http://schemas.openxmlformats.org/drawingml/2006/chart" xmlns:r="http://schemas.openxmlformats.org/officeDocument/2006/relationships" r:id="rId4"/>
          </a:graphicData>
        </a:graphic>
      </p:graphicFrame>
      <p:sp>
        <p:nvSpPr>
          <p:cNvPr id="115" name="Oval 114"/>
          <p:cNvSpPr/>
          <p:nvPr/>
        </p:nvSpPr>
        <p:spPr>
          <a:xfrm>
            <a:off x="6203541" y="1653027"/>
            <a:ext cx="730409" cy="730409"/>
          </a:xfrm>
          <a:prstGeom prst="ellipse">
            <a:avLst/>
          </a:prstGeom>
          <a:solidFill>
            <a:schemeClr val="tx1">
              <a:lumMod val="90000"/>
              <a:lumOff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latin typeface="Arial" pitchFamily="34" charset="0"/>
                <a:cs typeface="Arial" pitchFamily="34" charset="0"/>
              </a:rPr>
              <a:t>2%</a:t>
            </a:r>
            <a:endParaRPr lang="en-GB" sz="1400" b="1" dirty="0">
              <a:latin typeface="Arial" pitchFamily="34" charset="0"/>
              <a:cs typeface="Arial" pitchFamily="34" charset="0"/>
            </a:endParaRPr>
          </a:p>
        </p:txBody>
      </p:sp>
      <p:sp>
        <p:nvSpPr>
          <p:cNvPr id="116" name="TextBox 115"/>
          <p:cNvSpPr txBox="1"/>
          <p:nvPr/>
        </p:nvSpPr>
        <p:spPr>
          <a:xfrm>
            <a:off x="7040629" y="1756621"/>
            <a:ext cx="3347554" cy="523220"/>
          </a:xfrm>
          <a:prstGeom prst="rect">
            <a:avLst/>
          </a:prstGeom>
          <a:noFill/>
        </p:spPr>
        <p:txBody>
          <a:bodyPr wrap="square" rtlCol="0">
            <a:spAutoFit/>
          </a:bodyPr>
          <a:lstStyle/>
          <a:p>
            <a:r>
              <a:rPr lang="en-GB" sz="1400" b="1" u="sng" dirty="0" smtClean="0">
                <a:solidFill>
                  <a:srgbClr val="000000"/>
                </a:solidFill>
              </a:rPr>
              <a:t>Were able to avoid a delay caused by a major incident in the last 5 years</a:t>
            </a:r>
          </a:p>
        </p:txBody>
      </p:sp>
      <p:sp>
        <p:nvSpPr>
          <p:cNvPr id="117" name="Down Arrow 116"/>
          <p:cNvSpPr/>
          <p:nvPr/>
        </p:nvSpPr>
        <p:spPr>
          <a:xfrm>
            <a:off x="6497854" y="2499360"/>
            <a:ext cx="141782" cy="553816"/>
          </a:xfrm>
          <a:prstGeom prst="downArrow">
            <a:avLst/>
          </a:prstGeom>
          <a:solidFill>
            <a:schemeClr val="tx1">
              <a:lumMod val="90000"/>
              <a:lumOff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118" name="Oval 117"/>
          <p:cNvSpPr/>
          <p:nvPr/>
        </p:nvSpPr>
        <p:spPr>
          <a:xfrm>
            <a:off x="687911" y="1653027"/>
            <a:ext cx="730409" cy="730409"/>
          </a:xfrm>
          <a:prstGeom prst="ellipse">
            <a:avLst/>
          </a:prstGeom>
          <a:solidFill>
            <a:schemeClr val="tx1">
              <a:lumMod val="90000"/>
              <a:lumOff val="1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GB" sz="1400" b="1" dirty="0" smtClean="0">
                <a:latin typeface="Arial" pitchFamily="34" charset="0"/>
                <a:cs typeface="Arial" pitchFamily="34" charset="0"/>
              </a:rPr>
              <a:t>72%</a:t>
            </a:r>
            <a:endParaRPr lang="en-GB" sz="1400" b="1" dirty="0">
              <a:latin typeface="Arial" pitchFamily="34" charset="0"/>
              <a:cs typeface="Arial" pitchFamily="34" charset="0"/>
            </a:endParaRPr>
          </a:p>
        </p:txBody>
      </p:sp>
      <p:sp>
        <p:nvSpPr>
          <p:cNvPr id="119" name="TextBox 118"/>
          <p:cNvSpPr txBox="1"/>
          <p:nvPr/>
        </p:nvSpPr>
        <p:spPr>
          <a:xfrm>
            <a:off x="1525000" y="1756621"/>
            <a:ext cx="3215640" cy="523220"/>
          </a:xfrm>
          <a:prstGeom prst="rect">
            <a:avLst/>
          </a:prstGeom>
          <a:noFill/>
        </p:spPr>
        <p:txBody>
          <a:bodyPr wrap="square" rtlCol="0">
            <a:spAutoFit/>
          </a:bodyPr>
          <a:lstStyle/>
          <a:p>
            <a:r>
              <a:rPr lang="en-GB" sz="1400" b="1" u="sng" dirty="0" smtClean="0">
                <a:solidFill>
                  <a:srgbClr val="000000"/>
                </a:solidFill>
              </a:rPr>
              <a:t>Were delayed by a major incident in the last 5 years</a:t>
            </a:r>
          </a:p>
        </p:txBody>
      </p:sp>
      <p:sp>
        <p:nvSpPr>
          <p:cNvPr id="125" name="Bent-Up Arrow 124"/>
          <p:cNvSpPr/>
          <p:nvPr/>
        </p:nvSpPr>
        <p:spPr>
          <a:xfrm rot="5400000">
            <a:off x="-55032" y="3547736"/>
            <a:ext cx="2448000" cy="300329"/>
          </a:xfrm>
          <a:prstGeom prst="bentUpArrow">
            <a:avLst/>
          </a:prstGeom>
          <a:solidFill>
            <a:schemeClr val="tx1">
              <a:lumMod val="90000"/>
              <a:lumOff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127" name="Bent-Up Arrow 126"/>
          <p:cNvSpPr/>
          <p:nvPr/>
        </p:nvSpPr>
        <p:spPr>
          <a:xfrm rot="5400000">
            <a:off x="1006837" y="2445895"/>
            <a:ext cx="329259" cy="300329"/>
          </a:xfrm>
          <a:prstGeom prst="bentUpArrow">
            <a:avLst/>
          </a:prstGeom>
          <a:solidFill>
            <a:schemeClr val="tx1">
              <a:lumMod val="90000"/>
              <a:lumOff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6" name="Rectangle 25"/>
          <p:cNvSpPr/>
          <p:nvPr/>
        </p:nvSpPr>
        <p:spPr>
          <a:xfrm>
            <a:off x="5966085" y="5186597"/>
            <a:ext cx="4542020" cy="1543987"/>
          </a:xfrm>
          <a:prstGeom prst="rect">
            <a:avLst/>
          </a:prstGeom>
          <a:solidFill>
            <a:schemeClr val="accent3">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vert="vert270" rtlCol="0" anchor="t" anchorCtr="0"/>
          <a:lstStyle/>
          <a:p>
            <a:pPr algn="ctr"/>
            <a:r>
              <a:rPr lang="en-GB" sz="1400" b="1" dirty="0" smtClean="0">
                <a:solidFill>
                  <a:srgbClr val="000000"/>
                </a:solidFill>
                <a:latin typeface="Arial" pitchFamily="34" charset="0"/>
                <a:cs typeface="Arial" pitchFamily="34" charset="0"/>
              </a:rPr>
              <a:t>EXPECTATIONS</a:t>
            </a:r>
            <a:endParaRPr lang="en-GB" sz="1400" b="1" dirty="0">
              <a:solidFill>
                <a:srgbClr val="000000"/>
              </a:solidFill>
              <a:latin typeface="Arial" pitchFamily="34" charset="0"/>
              <a:cs typeface="Arial" pitchFamily="34" charset="0"/>
            </a:endParaRPr>
          </a:p>
        </p:txBody>
      </p:sp>
      <p:graphicFrame>
        <p:nvGraphicFramePr>
          <p:cNvPr id="28" name="Chart 27"/>
          <p:cNvGraphicFramePr/>
          <p:nvPr/>
        </p:nvGraphicFramePr>
        <p:xfrm>
          <a:off x="6453661" y="5144770"/>
          <a:ext cx="4000979" cy="1739900"/>
        </p:xfrm>
        <a:graphic>
          <a:graphicData uri="http://schemas.openxmlformats.org/drawingml/2006/chart">
            <c:chart xmlns:c="http://schemas.openxmlformats.org/drawingml/2006/chart" xmlns:r="http://schemas.openxmlformats.org/officeDocument/2006/relationships" r:id="rId5"/>
          </a:graphicData>
        </a:graphic>
      </p:graphicFrame>
      <p:cxnSp>
        <p:nvCxnSpPr>
          <p:cNvPr id="35" name="Straight Connector 34"/>
          <p:cNvCxnSpPr/>
          <p:nvPr/>
        </p:nvCxnSpPr>
        <p:spPr>
          <a:xfrm>
            <a:off x="5966089" y="5066675"/>
            <a:ext cx="4572000" cy="0"/>
          </a:xfrm>
          <a:prstGeom prst="line">
            <a:avLst/>
          </a:prstGeom>
          <a:ln w="12700">
            <a:solidFill>
              <a:schemeClr val="bg1">
                <a:lumMod val="50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9706540" y="3600729"/>
            <a:ext cx="936475" cy="246221"/>
          </a:xfrm>
          <a:prstGeom prst="rect">
            <a:avLst/>
          </a:prstGeom>
          <a:noFill/>
        </p:spPr>
        <p:txBody>
          <a:bodyPr wrap="none" rtlCol="0">
            <a:spAutoFit/>
          </a:bodyPr>
          <a:lstStyle/>
          <a:p>
            <a:r>
              <a:rPr lang="en-GB" sz="1000" dirty="0" smtClean="0">
                <a:solidFill>
                  <a:srgbClr val="FF0000"/>
                </a:solidFill>
              </a:rPr>
              <a:t>* LOW BASE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349" y="302278"/>
            <a:ext cx="1997075" cy="287338"/>
          </a:xfrm>
          <a:prstGeom prst="rect">
            <a:avLst/>
          </a:prstGeom>
          <a:solidFill>
            <a:schemeClr val="accent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Major roads</a:t>
            </a:r>
          </a:p>
        </p:txBody>
      </p:sp>
      <p:sp>
        <p:nvSpPr>
          <p:cNvPr id="3"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Importance of</a:t>
            </a:r>
            <a:r>
              <a:rPr lang="en-GB" sz="2800" dirty="0" smtClean="0">
                <a:solidFill>
                  <a:srgbClr val="292929"/>
                </a:solidFill>
                <a:latin typeface="Arial"/>
                <a:ea typeface="+mj-ea"/>
                <a:cs typeface="+mj-cs"/>
              </a:rPr>
              <a:t> information during a major incident</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4" name="Rectangle 3"/>
          <p:cNvSpPr>
            <a:spLocks noChangeArrowheads="1"/>
          </p:cNvSpPr>
          <p:nvPr/>
        </p:nvSpPr>
        <p:spPr bwMode="auto">
          <a:xfrm>
            <a:off x="950025" y="6838376"/>
            <a:ext cx="7576457"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rPr>
              <a:t>QM8 When receiving information about a major incident which is likely to disrupt your journey, please can you rank the importance of the following pieces of information you might receive, with rank 1 being most important? Bases: All respondents (1714).</a:t>
            </a:r>
            <a:endParaRPr lang="en-GB" sz="800" i="1" dirty="0" smtClean="0">
              <a:solidFill>
                <a:schemeClr val="bg2"/>
              </a:solidFill>
            </a:endParaRPr>
          </a:p>
        </p:txBody>
      </p:sp>
      <p:graphicFrame>
        <p:nvGraphicFramePr>
          <p:cNvPr id="6" name="Chart 5"/>
          <p:cNvGraphicFramePr/>
          <p:nvPr/>
        </p:nvGraphicFramePr>
        <p:xfrm>
          <a:off x="396326" y="1592317"/>
          <a:ext cx="9503060" cy="4887312"/>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788276" y="1749972"/>
            <a:ext cx="7535917" cy="1939159"/>
          </a:xfrm>
          <a:prstGeom prst="rect">
            <a:avLst/>
          </a:prstGeom>
          <a:noFill/>
          <a:ln>
            <a:solidFill>
              <a:schemeClr val="bg1">
                <a:lumMod val="6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Safety and rules</a:t>
            </a:r>
            <a:endParaRPr lang="en-GB" dirty="0"/>
          </a:p>
        </p:txBody>
      </p:sp>
      <p:sp>
        <p:nvSpPr>
          <p:cNvPr id="4" name="Text Placeholder 3"/>
          <p:cNvSpPr>
            <a:spLocks noGrp="1"/>
          </p:cNvSpPr>
          <p:nvPr>
            <p:ph type="body" sz="quarter" idx="12"/>
          </p:nvPr>
        </p:nvSpPr>
        <p:spPr/>
        <p:txBody>
          <a:bodyPr/>
          <a:lstStyle/>
          <a:p>
            <a:pPr lvl="2">
              <a:buFont typeface="Arial" pitchFamily="34" charset="0"/>
              <a:buChar char="•"/>
            </a:pPr>
            <a:r>
              <a:rPr lang="en-GB" sz="1400" dirty="0" smtClean="0"/>
              <a:t>Speed limits and speeding</a:t>
            </a:r>
          </a:p>
          <a:p>
            <a:pPr lvl="2">
              <a:buFont typeface="Arial" pitchFamily="34" charset="0"/>
              <a:buChar char="•"/>
            </a:pPr>
            <a:r>
              <a:rPr lang="en-GB" sz="1400" dirty="0" smtClean="0"/>
              <a:t>Distractions while driving</a:t>
            </a:r>
          </a:p>
          <a:p>
            <a:pPr lvl="2">
              <a:buFont typeface="Arial" pitchFamily="34" charset="0"/>
              <a:buChar char="•"/>
            </a:pPr>
            <a:r>
              <a:rPr lang="en-GB" sz="1400" dirty="0" smtClean="0"/>
              <a:t>Road safety</a:t>
            </a:r>
          </a:p>
          <a:p>
            <a:pPr>
              <a:buFont typeface="Arial" pitchFamily="34" charset="0"/>
              <a:buChar char="•"/>
            </a:pPr>
            <a:endParaRPr lang="en-GB" sz="1400" dirty="0"/>
          </a:p>
        </p:txBody>
      </p:sp>
      <p:sp>
        <p:nvSpPr>
          <p:cNvPr id="6" name="Text Placeholder 5"/>
          <p:cNvSpPr>
            <a:spLocks noGrp="1"/>
          </p:cNvSpPr>
          <p:nvPr>
            <p:ph type="body" sz="quarter" idx="13"/>
          </p:nvPr>
        </p:nvSpPr>
        <p:spPr/>
        <p:txBody>
          <a:bodyPr/>
          <a:lstStyle/>
          <a:p>
            <a:r>
              <a:rPr lang="en-GB" dirty="0" smtClean="0"/>
              <a:t>6</a:t>
            </a:r>
            <a:endParaRPr lang="en-GB"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Breaking the speed limit</a:t>
            </a:r>
          </a:p>
          <a:p>
            <a:pPr lvl="0" defTabSz="457200" fontAlgn="auto">
              <a:spcAft>
                <a:spcPts val="0"/>
              </a:spcAft>
              <a:defRPr/>
            </a:pPr>
            <a:r>
              <a:rPr lang="en-GB" sz="1600" dirty="0" smtClean="0">
                <a:solidFill>
                  <a:srgbClr val="292929"/>
                </a:solidFill>
                <a:latin typeface="Arial"/>
                <a:ea typeface="+mj-ea"/>
                <a:cs typeface="+mj-cs"/>
              </a:rPr>
              <a:t>Tendency to break the speed limit increases gradually year on year. </a:t>
            </a:r>
            <a:endParaRPr kumimoji="0" lang="en-GB" sz="16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sp>
        <p:nvSpPr>
          <p:cNvPr id="6" name="Text Box 17"/>
          <p:cNvSpPr txBox="1">
            <a:spLocks noChangeArrowheads="1"/>
          </p:cNvSpPr>
          <p:nvPr/>
        </p:nvSpPr>
        <p:spPr bwMode="auto">
          <a:xfrm>
            <a:off x="1643858" y="2926450"/>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Motorways</a:t>
            </a:r>
            <a:endParaRPr lang="en-GB" sz="1400" b="1" dirty="0">
              <a:solidFill>
                <a:srgbClr val="000000"/>
              </a:solidFill>
              <a:latin typeface="Arial" pitchFamily="34" charset="0"/>
              <a:cs typeface="Arial" pitchFamily="34" charset="0"/>
            </a:endParaRPr>
          </a:p>
        </p:txBody>
      </p:sp>
      <p:sp>
        <p:nvSpPr>
          <p:cNvPr id="7" name="Text Box 17"/>
          <p:cNvSpPr txBox="1">
            <a:spLocks noChangeArrowheads="1"/>
          </p:cNvSpPr>
          <p:nvPr/>
        </p:nvSpPr>
        <p:spPr bwMode="auto">
          <a:xfrm>
            <a:off x="1643858" y="3888482"/>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Urban roads</a:t>
            </a:r>
            <a:endParaRPr lang="en-GB" sz="1400" b="1" dirty="0">
              <a:solidFill>
                <a:srgbClr val="000000"/>
              </a:solidFill>
              <a:latin typeface="Arial" pitchFamily="34" charset="0"/>
              <a:cs typeface="Arial" pitchFamily="34" charset="0"/>
            </a:endParaRPr>
          </a:p>
        </p:txBody>
      </p:sp>
      <p:sp>
        <p:nvSpPr>
          <p:cNvPr id="8" name="Text Box 17"/>
          <p:cNvSpPr txBox="1">
            <a:spLocks noChangeArrowheads="1"/>
          </p:cNvSpPr>
          <p:nvPr/>
        </p:nvSpPr>
        <p:spPr bwMode="auto">
          <a:xfrm>
            <a:off x="1643858" y="492505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Country roads</a:t>
            </a:r>
            <a:endParaRPr lang="en-GB" sz="1400" b="1" dirty="0">
              <a:solidFill>
                <a:srgbClr val="000000"/>
              </a:solidFill>
              <a:latin typeface="Arial" pitchFamily="34" charset="0"/>
              <a:cs typeface="Arial" pitchFamily="34" charset="0"/>
            </a:endParaRPr>
          </a:p>
        </p:txBody>
      </p:sp>
      <p:sp>
        <p:nvSpPr>
          <p:cNvPr id="9" name="Text Box 17"/>
          <p:cNvSpPr txBox="1">
            <a:spLocks noChangeArrowheads="1"/>
          </p:cNvSpPr>
          <p:nvPr/>
        </p:nvSpPr>
        <p:spPr bwMode="auto">
          <a:xfrm>
            <a:off x="2135214" y="5996624"/>
            <a:ext cx="1857388"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Urban area zones</a:t>
            </a:r>
            <a:endParaRPr lang="en-GB" sz="1400" b="1" dirty="0">
              <a:solidFill>
                <a:srgbClr val="000000"/>
              </a:solidFill>
              <a:latin typeface="Arial" pitchFamily="34" charset="0"/>
              <a:cs typeface="Arial" pitchFamily="34" charset="0"/>
            </a:endParaRPr>
          </a:p>
        </p:txBody>
      </p:sp>
      <p:sp>
        <p:nvSpPr>
          <p:cNvPr id="10" name="Oval 45"/>
          <p:cNvSpPr>
            <a:spLocks noChangeArrowheads="1"/>
          </p:cNvSpPr>
          <p:nvPr/>
        </p:nvSpPr>
        <p:spPr bwMode="auto">
          <a:xfrm>
            <a:off x="2778156" y="249782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70</a:t>
            </a:r>
          </a:p>
        </p:txBody>
      </p:sp>
      <p:sp>
        <p:nvSpPr>
          <p:cNvPr id="11" name="Oval 46"/>
          <p:cNvSpPr>
            <a:spLocks noChangeArrowheads="1"/>
          </p:cNvSpPr>
          <p:nvPr/>
        </p:nvSpPr>
        <p:spPr bwMode="auto">
          <a:xfrm>
            <a:off x="2778156" y="349795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30</a:t>
            </a:r>
          </a:p>
        </p:txBody>
      </p:sp>
      <p:sp>
        <p:nvSpPr>
          <p:cNvPr id="12" name="Oval 47"/>
          <p:cNvSpPr>
            <a:spLocks noChangeArrowheads="1"/>
          </p:cNvSpPr>
          <p:nvPr/>
        </p:nvSpPr>
        <p:spPr bwMode="auto">
          <a:xfrm>
            <a:off x="2563846" y="4459989"/>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50</a:t>
            </a:r>
          </a:p>
        </p:txBody>
      </p:sp>
      <p:sp>
        <p:nvSpPr>
          <p:cNvPr id="13" name="Oval 47"/>
          <p:cNvSpPr>
            <a:spLocks noChangeArrowheads="1"/>
          </p:cNvSpPr>
          <p:nvPr/>
        </p:nvSpPr>
        <p:spPr bwMode="auto">
          <a:xfrm>
            <a:off x="2778156" y="5531559"/>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20</a:t>
            </a:r>
          </a:p>
        </p:txBody>
      </p:sp>
      <p:sp>
        <p:nvSpPr>
          <p:cNvPr id="14" name="Oval 47"/>
          <p:cNvSpPr>
            <a:spLocks noChangeArrowheads="1"/>
          </p:cNvSpPr>
          <p:nvPr/>
        </p:nvSpPr>
        <p:spPr bwMode="auto">
          <a:xfrm>
            <a:off x="3002731" y="4459989"/>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6</a:t>
            </a:r>
            <a:r>
              <a:rPr lang="en-GB" sz="1600" b="1" dirty="0" smtClean="0">
                <a:latin typeface="Arial" pitchFamily="34" charset="0"/>
                <a:cs typeface="Arial" pitchFamily="34" charset="0"/>
              </a:rPr>
              <a:t>0</a:t>
            </a:r>
            <a:endParaRPr lang="en-GB" sz="1600" b="1" dirty="0">
              <a:latin typeface="Arial" pitchFamily="34" charset="0"/>
              <a:cs typeface="Arial" pitchFamily="34" charset="0"/>
            </a:endParaRPr>
          </a:p>
        </p:txBody>
      </p:sp>
      <p:sp>
        <p:nvSpPr>
          <p:cNvPr id="15" name="Text Box 17"/>
          <p:cNvSpPr txBox="1">
            <a:spLocks noChangeArrowheads="1"/>
          </p:cNvSpPr>
          <p:nvPr/>
        </p:nvSpPr>
        <p:spPr bwMode="auto">
          <a:xfrm>
            <a:off x="762689" y="1841278"/>
            <a:ext cx="3326232" cy="536182"/>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rgbClr val="000000"/>
                </a:solidFill>
                <a:latin typeface="Arial" pitchFamily="34" charset="0"/>
                <a:cs typeface="Arial" pitchFamily="34" charset="0"/>
              </a:rPr>
              <a:t>Proportion who frequently or occasionally speed</a:t>
            </a:r>
            <a:endParaRPr lang="en-GB" sz="1400" b="1" dirty="0">
              <a:solidFill>
                <a:srgbClr val="000000"/>
              </a:solidFill>
              <a:latin typeface="Arial" pitchFamily="34" charset="0"/>
              <a:cs typeface="Arial" pitchFamily="34" charset="0"/>
            </a:endParaRPr>
          </a:p>
        </p:txBody>
      </p:sp>
      <p:grpSp>
        <p:nvGrpSpPr>
          <p:cNvPr id="22" name="Group 68"/>
          <p:cNvGrpSpPr/>
          <p:nvPr/>
        </p:nvGrpSpPr>
        <p:grpSpPr>
          <a:xfrm>
            <a:off x="4077314" y="1916058"/>
            <a:ext cx="928693" cy="4594831"/>
            <a:chOff x="4077314" y="1922898"/>
            <a:chExt cx="928693" cy="4594831"/>
          </a:xfrm>
        </p:grpSpPr>
        <p:sp>
          <p:nvSpPr>
            <p:cNvPr id="16" name="Rectangle 15"/>
            <p:cNvSpPr/>
            <p:nvPr/>
          </p:nvSpPr>
          <p:spPr bwMode="auto">
            <a:xfrm>
              <a:off x="4291627" y="2210929"/>
              <a:ext cx="500066" cy="4306800"/>
            </a:xfrm>
            <a:prstGeom prst="rect">
              <a:avLst/>
            </a:prstGeom>
            <a:solidFill>
              <a:schemeClr val="accent6">
                <a:lumMod val="10000"/>
                <a:lumOff val="9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8" name="Text Box 17"/>
            <p:cNvSpPr txBox="1">
              <a:spLocks noChangeArrowheads="1"/>
            </p:cNvSpPr>
            <p:nvPr/>
          </p:nvSpPr>
          <p:spPr bwMode="auto">
            <a:xfrm>
              <a:off x="4077314" y="1922898"/>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2011</a:t>
              </a:r>
              <a:endParaRPr lang="en-GB" sz="1400" b="1" dirty="0">
                <a:latin typeface="Arial" pitchFamily="34" charset="0"/>
                <a:cs typeface="Arial" pitchFamily="34" charset="0"/>
              </a:endParaRPr>
            </a:p>
          </p:txBody>
        </p:sp>
        <p:sp>
          <p:nvSpPr>
            <p:cNvPr id="24" name="Text Box 17"/>
            <p:cNvSpPr txBox="1">
              <a:spLocks noChangeArrowheads="1"/>
            </p:cNvSpPr>
            <p:nvPr/>
          </p:nvSpPr>
          <p:spPr bwMode="auto">
            <a:xfrm>
              <a:off x="4249333" y="2438924"/>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latin typeface="Arial" pitchFamily="34" charset="0"/>
                  <a:cs typeface="Arial" pitchFamily="34" charset="0"/>
                </a:rPr>
                <a:t>67%</a:t>
              </a:r>
              <a:endParaRPr lang="en-GB" sz="1400" b="1" dirty="0">
                <a:latin typeface="Arial" pitchFamily="34" charset="0"/>
                <a:cs typeface="Arial" pitchFamily="34" charset="0"/>
              </a:endParaRPr>
            </a:p>
          </p:txBody>
        </p:sp>
        <p:sp>
          <p:nvSpPr>
            <p:cNvPr id="25" name="Text Box 17"/>
            <p:cNvSpPr txBox="1">
              <a:spLocks noChangeArrowheads="1"/>
            </p:cNvSpPr>
            <p:nvPr/>
          </p:nvSpPr>
          <p:spPr bwMode="auto">
            <a:xfrm>
              <a:off x="4249333" y="577861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latin typeface="Arial" pitchFamily="34" charset="0"/>
                  <a:cs typeface="Arial" pitchFamily="34" charset="0"/>
                </a:rPr>
                <a:t>38%</a:t>
              </a:r>
              <a:endParaRPr lang="en-GB" sz="1400" b="1" dirty="0">
                <a:latin typeface="Arial" pitchFamily="34" charset="0"/>
                <a:cs typeface="Arial" pitchFamily="34" charset="0"/>
              </a:endParaRPr>
            </a:p>
          </p:txBody>
        </p:sp>
        <p:sp>
          <p:nvSpPr>
            <p:cNvPr id="26" name="Text Box 17"/>
            <p:cNvSpPr txBox="1">
              <a:spLocks noChangeArrowheads="1"/>
            </p:cNvSpPr>
            <p:nvPr/>
          </p:nvSpPr>
          <p:spPr bwMode="auto">
            <a:xfrm>
              <a:off x="4249333" y="347549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latin typeface="Arial" pitchFamily="34" charset="0"/>
                  <a:cs typeface="Arial" pitchFamily="34" charset="0"/>
                </a:rPr>
                <a:t>50%</a:t>
              </a:r>
              <a:endParaRPr lang="en-GB" sz="1400" b="1" dirty="0">
                <a:latin typeface="Arial" pitchFamily="34" charset="0"/>
                <a:cs typeface="Arial" pitchFamily="34" charset="0"/>
              </a:endParaRPr>
            </a:p>
          </p:txBody>
        </p:sp>
        <p:sp>
          <p:nvSpPr>
            <p:cNvPr id="29" name="Text Box 17"/>
            <p:cNvSpPr txBox="1">
              <a:spLocks noChangeArrowheads="1"/>
            </p:cNvSpPr>
            <p:nvPr/>
          </p:nvSpPr>
          <p:spPr bwMode="auto">
            <a:xfrm>
              <a:off x="4249333" y="454706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latin typeface="Arial" pitchFamily="34" charset="0"/>
                  <a:cs typeface="Arial" pitchFamily="34" charset="0"/>
                </a:rPr>
                <a:t>38%</a:t>
              </a:r>
              <a:endParaRPr lang="en-GB" sz="1400" b="1" dirty="0">
                <a:latin typeface="Arial" pitchFamily="34" charset="0"/>
                <a:cs typeface="Arial" pitchFamily="34" charset="0"/>
              </a:endParaRPr>
            </a:p>
          </p:txBody>
        </p:sp>
      </p:grpSp>
      <p:grpSp>
        <p:nvGrpSpPr>
          <p:cNvPr id="23" name="Group 70"/>
          <p:cNvGrpSpPr/>
          <p:nvPr/>
        </p:nvGrpSpPr>
        <p:grpSpPr>
          <a:xfrm>
            <a:off x="5679932" y="1916058"/>
            <a:ext cx="928693" cy="4594831"/>
            <a:chOff x="5670080" y="1913373"/>
            <a:chExt cx="928693" cy="4594831"/>
          </a:xfrm>
        </p:grpSpPr>
        <p:sp>
          <p:nvSpPr>
            <p:cNvPr id="17" name="Rectangle 16"/>
            <p:cNvSpPr/>
            <p:nvPr/>
          </p:nvSpPr>
          <p:spPr bwMode="auto">
            <a:xfrm>
              <a:off x="5884393" y="2201404"/>
              <a:ext cx="500066" cy="4306800"/>
            </a:xfrm>
            <a:prstGeom prst="rect">
              <a:avLst/>
            </a:prstGeom>
            <a:solidFill>
              <a:schemeClr val="tx2">
                <a:lumMod val="60000"/>
                <a:lumOff val="4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0" name="Text Box 17"/>
            <p:cNvSpPr txBox="1">
              <a:spLocks noChangeArrowheads="1"/>
            </p:cNvSpPr>
            <p:nvPr/>
          </p:nvSpPr>
          <p:spPr bwMode="auto">
            <a:xfrm>
              <a:off x="5842099" y="2429399"/>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65%</a:t>
              </a:r>
              <a:endParaRPr lang="en-GB" sz="1400" b="1" dirty="0">
                <a:solidFill>
                  <a:schemeClr val="bg1"/>
                </a:solidFill>
                <a:latin typeface="Arial" pitchFamily="34" charset="0"/>
                <a:cs typeface="Arial" pitchFamily="34" charset="0"/>
              </a:endParaRPr>
            </a:p>
          </p:txBody>
        </p:sp>
        <p:sp>
          <p:nvSpPr>
            <p:cNvPr id="21" name="Text Box 17"/>
            <p:cNvSpPr txBox="1">
              <a:spLocks noChangeArrowheads="1"/>
            </p:cNvSpPr>
            <p:nvPr/>
          </p:nvSpPr>
          <p:spPr bwMode="auto">
            <a:xfrm>
              <a:off x="5842099" y="5769087"/>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36%</a:t>
              </a:r>
              <a:endParaRPr lang="en-GB" sz="1400" b="1" dirty="0">
                <a:solidFill>
                  <a:schemeClr val="bg1"/>
                </a:solidFill>
                <a:latin typeface="Arial" pitchFamily="34" charset="0"/>
                <a:cs typeface="Arial" pitchFamily="34" charset="0"/>
              </a:endParaRPr>
            </a:p>
          </p:txBody>
        </p:sp>
        <p:sp>
          <p:nvSpPr>
            <p:cNvPr id="28" name="Text Box 17"/>
            <p:cNvSpPr txBox="1">
              <a:spLocks noChangeArrowheads="1"/>
            </p:cNvSpPr>
            <p:nvPr/>
          </p:nvSpPr>
          <p:spPr bwMode="auto">
            <a:xfrm>
              <a:off x="5842099" y="346597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41%</a:t>
              </a:r>
              <a:endParaRPr lang="en-GB" sz="1400" b="1" dirty="0">
                <a:solidFill>
                  <a:schemeClr val="bg1"/>
                </a:solidFill>
                <a:latin typeface="Arial" pitchFamily="34" charset="0"/>
                <a:cs typeface="Arial" pitchFamily="34" charset="0"/>
              </a:endParaRPr>
            </a:p>
          </p:txBody>
        </p:sp>
        <p:sp>
          <p:nvSpPr>
            <p:cNvPr id="31" name="Text Box 17"/>
            <p:cNvSpPr txBox="1">
              <a:spLocks noChangeArrowheads="1"/>
            </p:cNvSpPr>
            <p:nvPr/>
          </p:nvSpPr>
          <p:spPr bwMode="auto">
            <a:xfrm>
              <a:off x="5842099" y="453754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40%</a:t>
              </a:r>
              <a:endParaRPr lang="en-GB" sz="1400" b="1" dirty="0">
                <a:solidFill>
                  <a:schemeClr val="bg1"/>
                </a:solidFill>
                <a:latin typeface="Arial" pitchFamily="34" charset="0"/>
                <a:cs typeface="Arial" pitchFamily="34" charset="0"/>
              </a:endParaRPr>
            </a:p>
          </p:txBody>
        </p:sp>
        <p:sp>
          <p:nvSpPr>
            <p:cNvPr id="32" name="Text Box 17"/>
            <p:cNvSpPr txBox="1">
              <a:spLocks noChangeArrowheads="1"/>
            </p:cNvSpPr>
            <p:nvPr/>
          </p:nvSpPr>
          <p:spPr bwMode="auto">
            <a:xfrm>
              <a:off x="5670080" y="1913373"/>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2013</a:t>
              </a:r>
              <a:endParaRPr lang="en-GB" sz="1400" b="1" dirty="0">
                <a:latin typeface="Arial" pitchFamily="34" charset="0"/>
                <a:cs typeface="Arial" pitchFamily="34" charset="0"/>
              </a:endParaRPr>
            </a:p>
          </p:txBody>
        </p:sp>
      </p:grpSp>
      <p:grpSp>
        <p:nvGrpSpPr>
          <p:cNvPr id="27" name="Group 80"/>
          <p:cNvGrpSpPr/>
          <p:nvPr/>
        </p:nvGrpSpPr>
        <p:grpSpPr>
          <a:xfrm>
            <a:off x="8137402" y="1916058"/>
            <a:ext cx="928693" cy="4594831"/>
            <a:chOff x="8118352" y="1909218"/>
            <a:chExt cx="928693" cy="4594831"/>
          </a:xfrm>
        </p:grpSpPr>
        <p:sp>
          <p:nvSpPr>
            <p:cNvPr id="4" name="Rectangle 3"/>
            <p:cNvSpPr/>
            <p:nvPr/>
          </p:nvSpPr>
          <p:spPr bwMode="auto">
            <a:xfrm>
              <a:off x="8332665" y="2197249"/>
              <a:ext cx="500066" cy="4306800"/>
            </a:xfrm>
            <a:prstGeom prst="rect">
              <a:avLst/>
            </a:prstGeom>
            <a:solidFill>
              <a:schemeClr val="tx1">
                <a:lumMod val="50000"/>
                <a:lumOff val="5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 name="Text Box 17"/>
            <p:cNvSpPr txBox="1">
              <a:spLocks noChangeArrowheads="1"/>
            </p:cNvSpPr>
            <p:nvPr/>
          </p:nvSpPr>
          <p:spPr bwMode="auto">
            <a:xfrm>
              <a:off x="8290371" y="575125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46%</a:t>
              </a:r>
              <a:endParaRPr lang="en-GB" sz="1400" b="1" dirty="0">
                <a:solidFill>
                  <a:schemeClr val="bg1"/>
                </a:solidFill>
                <a:latin typeface="Arial" pitchFamily="34" charset="0"/>
                <a:cs typeface="Arial" pitchFamily="34" charset="0"/>
              </a:endParaRPr>
            </a:p>
          </p:txBody>
        </p:sp>
        <p:sp>
          <p:nvSpPr>
            <p:cNvPr id="33" name="Text Box 17"/>
            <p:cNvSpPr txBox="1">
              <a:spLocks noChangeArrowheads="1"/>
            </p:cNvSpPr>
            <p:nvPr/>
          </p:nvSpPr>
          <p:spPr bwMode="auto">
            <a:xfrm>
              <a:off x="8290371" y="2411564"/>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70%</a:t>
              </a:r>
              <a:endParaRPr lang="en-GB" sz="1400" b="1" dirty="0">
                <a:solidFill>
                  <a:schemeClr val="bg1"/>
                </a:solidFill>
                <a:latin typeface="Arial" pitchFamily="34" charset="0"/>
                <a:cs typeface="Arial" pitchFamily="34" charset="0"/>
              </a:endParaRPr>
            </a:p>
          </p:txBody>
        </p:sp>
        <p:sp>
          <p:nvSpPr>
            <p:cNvPr id="34" name="Text Box 17"/>
            <p:cNvSpPr txBox="1">
              <a:spLocks noChangeArrowheads="1"/>
            </p:cNvSpPr>
            <p:nvPr/>
          </p:nvSpPr>
          <p:spPr bwMode="auto">
            <a:xfrm>
              <a:off x="8290371" y="344813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44%</a:t>
              </a:r>
              <a:endParaRPr lang="en-GB" sz="1400" b="1" dirty="0">
                <a:solidFill>
                  <a:schemeClr val="bg1"/>
                </a:solidFill>
                <a:latin typeface="Arial" pitchFamily="34" charset="0"/>
                <a:cs typeface="Arial" pitchFamily="34" charset="0"/>
              </a:endParaRPr>
            </a:p>
          </p:txBody>
        </p:sp>
        <p:sp>
          <p:nvSpPr>
            <p:cNvPr id="35" name="Text Box 17"/>
            <p:cNvSpPr txBox="1">
              <a:spLocks noChangeArrowheads="1"/>
            </p:cNvSpPr>
            <p:nvPr/>
          </p:nvSpPr>
          <p:spPr bwMode="auto">
            <a:xfrm>
              <a:off x="8290371" y="451970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48%</a:t>
              </a:r>
              <a:endParaRPr lang="en-GB" sz="1400" b="1" dirty="0">
                <a:solidFill>
                  <a:schemeClr val="bg1"/>
                </a:solidFill>
                <a:latin typeface="Arial" pitchFamily="34" charset="0"/>
                <a:cs typeface="Arial" pitchFamily="34" charset="0"/>
              </a:endParaRPr>
            </a:p>
          </p:txBody>
        </p:sp>
        <p:sp>
          <p:nvSpPr>
            <p:cNvPr id="36" name="Text Box 17"/>
            <p:cNvSpPr txBox="1">
              <a:spLocks noChangeArrowheads="1"/>
            </p:cNvSpPr>
            <p:nvPr/>
          </p:nvSpPr>
          <p:spPr bwMode="auto">
            <a:xfrm>
              <a:off x="8118352" y="1909218"/>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2016</a:t>
              </a:r>
              <a:endParaRPr lang="en-GB" sz="1400" b="1" dirty="0">
                <a:latin typeface="Arial" pitchFamily="34" charset="0"/>
                <a:cs typeface="Arial" pitchFamily="34" charset="0"/>
              </a:endParaRPr>
            </a:p>
          </p:txBody>
        </p:sp>
      </p:grpSp>
      <p:sp>
        <p:nvSpPr>
          <p:cNvPr id="37" name="Rectangle 23"/>
          <p:cNvSpPr>
            <a:spLocks noChangeArrowheads="1"/>
          </p:cNvSpPr>
          <p:nvPr/>
        </p:nvSpPr>
        <p:spPr bwMode="auto">
          <a:xfrm>
            <a:off x="938150" y="6845489"/>
            <a:ext cx="7647709" cy="646111"/>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rPr>
              <a:t>QSI10 </a:t>
            </a:r>
            <a:r>
              <a:rPr lang="en-GB" sz="800" dirty="0">
                <a:solidFill>
                  <a:schemeClr val="bg2"/>
                </a:solidFill>
              </a:rPr>
              <a:t>And how often do you break the speed limit?</a:t>
            </a:r>
            <a:r>
              <a:rPr lang="en-GB" sz="800" dirty="0" smtClean="0">
                <a:solidFill>
                  <a:schemeClr val="bg2"/>
                </a:solidFill>
              </a:rPr>
              <a:t> 2016, all respondents- 1714; 2015 (1555); 2014 (1526); 2013 (1542); 2012 (1002); 2011 (1002). Bases vary marginally for each road type. Please refer to the tables for exact figures.</a:t>
            </a:r>
            <a:endParaRPr lang="en-GB" sz="800" dirty="0">
              <a:solidFill>
                <a:schemeClr val="bg2"/>
              </a:solidFill>
              <a:latin typeface="+mn-lt"/>
            </a:endParaRPr>
          </a:p>
        </p:txBody>
      </p:sp>
      <p:grpSp>
        <p:nvGrpSpPr>
          <p:cNvPr id="30" name="Group 71"/>
          <p:cNvGrpSpPr/>
          <p:nvPr/>
        </p:nvGrpSpPr>
        <p:grpSpPr>
          <a:xfrm>
            <a:off x="6633641" y="1916658"/>
            <a:ext cx="582186" cy="4593630"/>
            <a:chOff x="6761878" y="1909219"/>
            <a:chExt cx="582186" cy="4593630"/>
          </a:xfrm>
        </p:grpSpPr>
        <p:sp>
          <p:nvSpPr>
            <p:cNvPr id="38" name="Rectangle 37"/>
            <p:cNvSpPr/>
            <p:nvPr/>
          </p:nvSpPr>
          <p:spPr bwMode="auto">
            <a:xfrm>
              <a:off x="6802938" y="2197249"/>
              <a:ext cx="500066" cy="4305600"/>
            </a:xfrm>
            <a:prstGeom prst="rect">
              <a:avLst/>
            </a:prstGeom>
            <a:solidFill>
              <a:schemeClr val="accent6">
                <a:lumMod val="75000"/>
                <a:lumOff val="2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9" name="TextBox 38"/>
            <p:cNvSpPr txBox="1"/>
            <p:nvPr/>
          </p:nvSpPr>
          <p:spPr>
            <a:xfrm>
              <a:off x="6761878" y="1909219"/>
              <a:ext cx="582186" cy="307766"/>
            </a:xfrm>
            <a:prstGeom prst="rect">
              <a:avLst/>
            </a:prstGeom>
            <a:noFill/>
          </p:spPr>
          <p:txBody>
            <a:bodyPr wrap="none" lIns="91428" tIns="45715" rIns="91428" bIns="45715" rtlCol="0">
              <a:spAutoFit/>
            </a:bodyPr>
            <a:lstStyle/>
            <a:p>
              <a:pPr algn="ctr"/>
              <a:r>
                <a:rPr lang="en-GB" sz="1400" b="1" dirty="0" smtClean="0">
                  <a:latin typeface="Arial" pitchFamily="34" charset="0"/>
                  <a:cs typeface="Arial" pitchFamily="34" charset="0"/>
                </a:rPr>
                <a:t>2014</a:t>
              </a:r>
              <a:endParaRPr lang="en-GB" sz="1400" b="1" dirty="0">
                <a:latin typeface="Arial" pitchFamily="34" charset="0"/>
                <a:cs typeface="Arial" pitchFamily="34" charset="0"/>
              </a:endParaRPr>
            </a:p>
          </p:txBody>
        </p:sp>
        <p:sp>
          <p:nvSpPr>
            <p:cNvPr id="40" name="TextBox 39"/>
            <p:cNvSpPr txBox="1"/>
            <p:nvPr/>
          </p:nvSpPr>
          <p:spPr>
            <a:xfrm>
              <a:off x="6781114" y="2411564"/>
              <a:ext cx="543714" cy="307766"/>
            </a:xfrm>
            <a:prstGeom prst="rect">
              <a:avLst/>
            </a:prstGeom>
            <a:noFill/>
          </p:spPr>
          <p:txBody>
            <a:bodyPr wrap="none" lIns="91428" tIns="45715" rIns="91428" bIns="45715" rtlCol="0">
              <a:spAutoFit/>
            </a:bodyPr>
            <a:lstStyle/>
            <a:p>
              <a:r>
                <a:rPr lang="en-GB" sz="1400" b="1" dirty="0" smtClean="0">
                  <a:solidFill>
                    <a:schemeClr val="bg1"/>
                  </a:solidFill>
                  <a:latin typeface="Arial" pitchFamily="34" charset="0"/>
                  <a:cs typeface="Arial" pitchFamily="34" charset="0"/>
                </a:rPr>
                <a:t>67%</a:t>
              </a:r>
              <a:endParaRPr lang="en-GB" sz="1400" b="1" dirty="0">
                <a:solidFill>
                  <a:schemeClr val="bg1"/>
                </a:solidFill>
                <a:latin typeface="Arial" pitchFamily="34" charset="0"/>
                <a:cs typeface="Arial" pitchFamily="34" charset="0"/>
              </a:endParaRPr>
            </a:p>
          </p:txBody>
        </p:sp>
        <p:sp>
          <p:nvSpPr>
            <p:cNvPr id="41" name="TextBox 40"/>
            <p:cNvSpPr txBox="1"/>
            <p:nvPr/>
          </p:nvSpPr>
          <p:spPr>
            <a:xfrm>
              <a:off x="6781114" y="3448136"/>
              <a:ext cx="543714" cy="307766"/>
            </a:xfrm>
            <a:prstGeom prst="rect">
              <a:avLst/>
            </a:prstGeom>
            <a:noFill/>
          </p:spPr>
          <p:txBody>
            <a:bodyPr wrap="none" lIns="91428" tIns="45715" rIns="91428" bIns="45715" rtlCol="0">
              <a:spAutoFit/>
            </a:bodyPr>
            <a:lstStyle/>
            <a:p>
              <a:r>
                <a:rPr lang="en-GB" sz="1400" b="1" dirty="0" smtClean="0">
                  <a:solidFill>
                    <a:schemeClr val="bg1"/>
                  </a:solidFill>
                  <a:latin typeface="Arial" pitchFamily="34" charset="0"/>
                  <a:cs typeface="Arial" pitchFamily="34" charset="0"/>
                </a:rPr>
                <a:t>42%</a:t>
              </a:r>
              <a:endParaRPr lang="en-GB" sz="1400" b="1" dirty="0">
                <a:solidFill>
                  <a:schemeClr val="bg1"/>
                </a:solidFill>
                <a:latin typeface="Arial" pitchFamily="34" charset="0"/>
                <a:cs typeface="Arial" pitchFamily="34" charset="0"/>
              </a:endParaRPr>
            </a:p>
          </p:txBody>
        </p:sp>
        <p:sp>
          <p:nvSpPr>
            <p:cNvPr id="42" name="TextBox 41"/>
            <p:cNvSpPr txBox="1"/>
            <p:nvPr/>
          </p:nvSpPr>
          <p:spPr>
            <a:xfrm>
              <a:off x="6781114" y="4519707"/>
              <a:ext cx="543714" cy="307766"/>
            </a:xfrm>
            <a:prstGeom prst="rect">
              <a:avLst/>
            </a:prstGeom>
            <a:noFill/>
          </p:spPr>
          <p:txBody>
            <a:bodyPr wrap="none" lIns="91428" tIns="45715" rIns="91428" bIns="45715" rtlCol="0">
              <a:spAutoFit/>
            </a:bodyPr>
            <a:lstStyle/>
            <a:p>
              <a:r>
                <a:rPr lang="en-GB" sz="1400" b="1" dirty="0" smtClean="0">
                  <a:solidFill>
                    <a:schemeClr val="bg1"/>
                  </a:solidFill>
                  <a:latin typeface="Arial" pitchFamily="34" charset="0"/>
                  <a:cs typeface="Arial" pitchFamily="34" charset="0"/>
                </a:rPr>
                <a:t>43%</a:t>
              </a:r>
              <a:endParaRPr lang="en-GB" sz="1400" b="1" dirty="0">
                <a:solidFill>
                  <a:schemeClr val="bg1"/>
                </a:solidFill>
                <a:latin typeface="Arial" pitchFamily="34" charset="0"/>
                <a:cs typeface="Arial" pitchFamily="34" charset="0"/>
              </a:endParaRPr>
            </a:p>
          </p:txBody>
        </p:sp>
        <p:sp>
          <p:nvSpPr>
            <p:cNvPr id="43" name="TextBox 42"/>
            <p:cNvSpPr txBox="1"/>
            <p:nvPr/>
          </p:nvSpPr>
          <p:spPr>
            <a:xfrm>
              <a:off x="6781114" y="5751253"/>
              <a:ext cx="543714" cy="307766"/>
            </a:xfrm>
            <a:prstGeom prst="rect">
              <a:avLst/>
            </a:prstGeom>
            <a:noFill/>
          </p:spPr>
          <p:txBody>
            <a:bodyPr wrap="none" lIns="91428" tIns="45715" rIns="91428" bIns="45715" rtlCol="0">
              <a:spAutoFit/>
            </a:bodyPr>
            <a:lstStyle/>
            <a:p>
              <a:r>
                <a:rPr lang="en-GB" sz="1400" b="1" dirty="0" smtClean="0">
                  <a:solidFill>
                    <a:schemeClr val="bg1"/>
                  </a:solidFill>
                  <a:latin typeface="Arial" pitchFamily="34" charset="0"/>
                  <a:cs typeface="Arial" pitchFamily="34" charset="0"/>
                </a:rPr>
                <a:t>44%</a:t>
              </a:r>
              <a:endParaRPr lang="en-GB" sz="1400" b="1" dirty="0">
                <a:solidFill>
                  <a:schemeClr val="bg1"/>
                </a:solidFill>
                <a:latin typeface="Arial" pitchFamily="34" charset="0"/>
                <a:cs typeface="Arial" pitchFamily="34" charset="0"/>
              </a:endParaRPr>
            </a:p>
          </p:txBody>
        </p:sp>
      </p:grpSp>
      <p:grpSp>
        <p:nvGrpSpPr>
          <p:cNvPr id="50" name="Group 79"/>
          <p:cNvGrpSpPr/>
          <p:nvPr/>
        </p:nvGrpSpPr>
        <p:grpSpPr>
          <a:xfrm>
            <a:off x="7221793" y="1916058"/>
            <a:ext cx="928693" cy="4594831"/>
            <a:chOff x="7254257" y="1909218"/>
            <a:chExt cx="928693" cy="4594831"/>
          </a:xfrm>
        </p:grpSpPr>
        <p:sp>
          <p:nvSpPr>
            <p:cNvPr id="44" name="Rectangle 43"/>
            <p:cNvSpPr/>
            <p:nvPr/>
          </p:nvSpPr>
          <p:spPr bwMode="auto">
            <a:xfrm>
              <a:off x="7521848" y="2197249"/>
              <a:ext cx="500066" cy="4306800"/>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5" name="Text Box 17"/>
            <p:cNvSpPr txBox="1">
              <a:spLocks noChangeArrowheads="1"/>
            </p:cNvSpPr>
            <p:nvPr/>
          </p:nvSpPr>
          <p:spPr bwMode="auto">
            <a:xfrm>
              <a:off x="7479554" y="2411564"/>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70%</a:t>
              </a:r>
              <a:endParaRPr lang="en-GB" sz="1400" b="1" dirty="0">
                <a:solidFill>
                  <a:schemeClr val="bg1"/>
                </a:solidFill>
                <a:latin typeface="Arial" pitchFamily="34" charset="0"/>
                <a:cs typeface="Arial" pitchFamily="34" charset="0"/>
              </a:endParaRPr>
            </a:p>
          </p:txBody>
        </p:sp>
        <p:sp>
          <p:nvSpPr>
            <p:cNvPr id="46" name="Text Box 17"/>
            <p:cNvSpPr txBox="1">
              <a:spLocks noChangeArrowheads="1"/>
            </p:cNvSpPr>
            <p:nvPr/>
          </p:nvSpPr>
          <p:spPr bwMode="auto">
            <a:xfrm>
              <a:off x="7479554" y="575125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44%</a:t>
              </a:r>
              <a:endParaRPr lang="en-GB" sz="1400" b="1" dirty="0">
                <a:solidFill>
                  <a:schemeClr val="bg1"/>
                </a:solidFill>
                <a:latin typeface="Arial" pitchFamily="34" charset="0"/>
                <a:cs typeface="Arial" pitchFamily="34" charset="0"/>
              </a:endParaRPr>
            </a:p>
          </p:txBody>
        </p:sp>
        <p:sp>
          <p:nvSpPr>
            <p:cNvPr id="47" name="Text Box 17"/>
            <p:cNvSpPr txBox="1">
              <a:spLocks noChangeArrowheads="1"/>
            </p:cNvSpPr>
            <p:nvPr/>
          </p:nvSpPr>
          <p:spPr bwMode="auto">
            <a:xfrm>
              <a:off x="7479554" y="344813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44%</a:t>
              </a:r>
              <a:endParaRPr lang="en-GB" sz="1400" b="1" dirty="0">
                <a:solidFill>
                  <a:schemeClr val="bg1"/>
                </a:solidFill>
                <a:latin typeface="Arial" pitchFamily="34" charset="0"/>
                <a:cs typeface="Arial" pitchFamily="34" charset="0"/>
              </a:endParaRPr>
            </a:p>
          </p:txBody>
        </p:sp>
        <p:sp>
          <p:nvSpPr>
            <p:cNvPr id="48" name="Text Box 17"/>
            <p:cNvSpPr txBox="1">
              <a:spLocks noChangeArrowheads="1"/>
            </p:cNvSpPr>
            <p:nvPr/>
          </p:nvSpPr>
          <p:spPr bwMode="auto">
            <a:xfrm>
              <a:off x="7479554" y="451970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46%</a:t>
              </a:r>
              <a:endParaRPr lang="en-GB" sz="1400" b="1" dirty="0">
                <a:solidFill>
                  <a:schemeClr val="bg1"/>
                </a:solidFill>
                <a:latin typeface="Arial" pitchFamily="34" charset="0"/>
                <a:cs typeface="Arial" pitchFamily="34" charset="0"/>
              </a:endParaRPr>
            </a:p>
          </p:txBody>
        </p:sp>
        <p:sp>
          <p:nvSpPr>
            <p:cNvPr id="49" name="Text Box 17"/>
            <p:cNvSpPr txBox="1">
              <a:spLocks noChangeArrowheads="1"/>
            </p:cNvSpPr>
            <p:nvPr/>
          </p:nvSpPr>
          <p:spPr bwMode="auto">
            <a:xfrm>
              <a:off x="7254257" y="1909218"/>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2015</a:t>
              </a:r>
              <a:endParaRPr lang="en-GB" sz="1400" b="1" dirty="0">
                <a:latin typeface="Arial" pitchFamily="34" charset="0"/>
                <a:cs typeface="Arial" pitchFamily="34" charset="0"/>
              </a:endParaRPr>
            </a:p>
          </p:txBody>
        </p:sp>
      </p:grpSp>
      <p:grpSp>
        <p:nvGrpSpPr>
          <p:cNvPr id="52" name="Group 69"/>
          <p:cNvGrpSpPr/>
          <p:nvPr/>
        </p:nvGrpSpPr>
        <p:grpSpPr>
          <a:xfrm>
            <a:off x="4878623" y="1916058"/>
            <a:ext cx="928693" cy="4594831"/>
            <a:chOff x="4941411" y="1909218"/>
            <a:chExt cx="928693" cy="4594831"/>
          </a:xfrm>
        </p:grpSpPr>
        <p:sp>
          <p:nvSpPr>
            <p:cNvPr id="19" name="Text Box 17"/>
            <p:cNvSpPr txBox="1">
              <a:spLocks noChangeArrowheads="1"/>
            </p:cNvSpPr>
            <p:nvPr/>
          </p:nvSpPr>
          <p:spPr bwMode="auto">
            <a:xfrm>
              <a:off x="4941411" y="1909218"/>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2012</a:t>
              </a:r>
              <a:endParaRPr lang="en-GB" sz="1400" b="1" dirty="0">
                <a:latin typeface="Arial" pitchFamily="34" charset="0"/>
                <a:cs typeface="Arial" pitchFamily="34" charset="0"/>
              </a:endParaRPr>
            </a:p>
          </p:txBody>
        </p:sp>
        <p:sp>
          <p:nvSpPr>
            <p:cNvPr id="51" name="Rectangle 50"/>
            <p:cNvSpPr/>
            <p:nvPr/>
          </p:nvSpPr>
          <p:spPr bwMode="auto">
            <a:xfrm>
              <a:off x="5155724" y="2197249"/>
              <a:ext cx="500066" cy="4306800"/>
            </a:xfrm>
            <a:prstGeom prst="rect">
              <a:avLst/>
            </a:prstGeom>
            <a:solidFill>
              <a:schemeClr val="accent6">
                <a:lumMod val="25000"/>
                <a:lumOff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3" name="Text Box 17"/>
            <p:cNvSpPr txBox="1">
              <a:spLocks noChangeArrowheads="1"/>
            </p:cNvSpPr>
            <p:nvPr/>
          </p:nvSpPr>
          <p:spPr bwMode="auto">
            <a:xfrm>
              <a:off x="5113430" y="2447019"/>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63%</a:t>
              </a:r>
              <a:endParaRPr lang="en-GB" sz="1400" b="1" dirty="0">
                <a:solidFill>
                  <a:schemeClr val="bg1"/>
                </a:solidFill>
                <a:latin typeface="Arial" pitchFamily="34" charset="0"/>
                <a:cs typeface="Arial" pitchFamily="34" charset="0"/>
              </a:endParaRPr>
            </a:p>
          </p:txBody>
        </p:sp>
        <p:sp>
          <p:nvSpPr>
            <p:cNvPr id="54" name="Text Box 17"/>
            <p:cNvSpPr txBox="1">
              <a:spLocks noChangeArrowheads="1"/>
            </p:cNvSpPr>
            <p:nvPr/>
          </p:nvSpPr>
          <p:spPr bwMode="auto">
            <a:xfrm>
              <a:off x="5113430" y="578670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36%</a:t>
              </a:r>
              <a:endParaRPr lang="en-GB" sz="1400" b="1" dirty="0">
                <a:solidFill>
                  <a:schemeClr val="bg1"/>
                </a:solidFill>
                <a:latin typeface="Arial" pitchFamily="34" charset="0"/>
                <a:cs typeface="Arial" pitchFamily="34" charset="0"/>
              </a:endParaRPr>
            </a:p>
          </p:txBody>
        </p:sp>
        <p:sp>
          <p:nvSpPr>
            <p:cNvPr id="55" name="Text Box 17"/>
            <p:cNvSpPr txBox="1">
              <a:spLocks noChangeArrowheads="1"/>
            </p:cNvSpPr>
            <p:nvPr/>
          </p:nvSpPr>
          <p:spPr bwMode="auto">
            <a:xfrm>
              <a:off x="5113430" y="348359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46%</a:t>
              </a:r>
              <a:endParaRPr lang="en-GB" sz="1400" b="1" dirty="0">
                <a:solidFill>
                  <a:schemeClr val="bg1"/>
                </a:solidFill>
                <a:latin typeface="Arial" pitchFamily="34" charset="0"/>
                <a:cs typeface="Arial" pitchFamily="34" charset="0"/>
              </a:endParaRPr>
            </a:p>
          </p:txBody>
        </p:sp>
        <p:sp>
          <p:nvSpPr>
            <p:cNvPr id="56" name="Text Box 17"/>
            <p:cNvSpPr txBox="1">
              <a:spLocks noChangeArrowheads="1"/>
            </p:cNvSpPr>
            <p:nvPr/>
          </p:nvSpPr>
          <p:spPr bwMode="auto">
            <a:xfrm>
              <a:off x="5113430" y="455516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Arial" pitchFamily="34" charset="0"/>
                  <a:cs typeface="Arial" pitchFamily="34" charset="0"/>
                </a:rPr>
                <a:t>37%</a:t>
              </a:r>
              <a:endParaRPr lang="en-GB" sz="1400" b="1" dirty="0">
                <a:solidFill>
                  <a:schemeClr val="bg1"/>
                </a:solidFill>
                <a:latin typeface="Arial" pitchFamily="34" charset="0"/>
                <a:cs typeface="Arial" pitchFamily="34" charset="0"/>
              </a:endParaRPr>
            </a:p>
          </p:txBody>
        </p:sp>
      </p:grpSp>
      <p:grpSp>
        <p:nvGrpSpPr>
          <p:cNvPr id="57" name="Group 219"/>
          <p:cNvGrpSpPr>
            <a:grpSpLocks/>
          </p:cNvGrpSpPr>
          <p:nvPr/>
        </p:nvGrpSpPr>
        <p:grpSpPr bwMode="auto">
          <a:xfrm>
            <a:off x="1666875" y="3556000"/>
            <a:ext cx="577850" cy="577850"/>
            <a:chOff x="1266" y="3176"/>
            <a:chExt cx="364" cy="364"/>
          </a:xfrm>
          <a:solidFill>
            <a:schemeClr val="bg2">
              <a:lumMod val="40000"/>
              <a:lumOff val="60000"/>
            </a:schemeClr>
          </a:solidFill>
        </p:grpSpPr>
        <p:sp>
          <p:nvSpPr>
            <p:cNvPr id="61" name="Freeform 220"/>
            <p:cNvSpPr>
              <a:spLocks noChangeArrowheads="1"/>
            </p:cNvSpPr>
            <p:nvPr/>
          </p:nvSpPr>
          <p:spPr bwMode="auto">
            <a:xfrm>
              <a:off x="1356" y="3266"/>
              <a:ext cx="274" cy="274"/>
            </a:xfrm>
            <a:custGeom>
              <a:avLst/>
              <a:gdLst>
                <a:gd name="T0" fmla="*/ 0 w 2474"/>
                <a:gd name="T1" fmla="*/ 0 h 2473"/>
                <a:gd name="T2" fmla="*/ 0 w 2474"/>
                <a:gd name="T3" fmla="*/ 0 h 2473"/>
                <a:gd name="T4" fmla="*/ 0 w 2474"/>
                <a:gd name="T5" fmla="*/ 0 h 2473"/>
                <a:gd name="T6" fmla="*/ 0 w 2474"/>
                <a:gd name="T7" fmla="*/ 0 h 2473"/>
                <a:gd name="T8" fmla="*/ 0 w 2474"/>
                <a:gd name="T9" fmla="*/ 0 h 2473"/>
                <a:gd name="T10" fmla="*/ 0 60000 65536"/>
                <a:gd name="T11" fmla="*/ 0 60000 65536"/>
                <a:gd name="T12" fmla="*/ 0 60000 65536"/>
                <a:gd name="T13" fmla="*/ 0 60000 65536"/>
                <a:gd name="T14" fmla="*/ 0 60000 65536"/>
                <a:gd name="T15" fmla="*/ 0 w 2474"/>
                <a:gd name="T16" fmla="*/ 0 h 2473"/>
                <a:gd name="T17" fmla="*/ 2474 w 2474"/>
                <a:gd name="T18" fmla="*/ 2473 h 2473"/>
              </a:gdLst>
              <a:ahLst/>
              <a:cxnLst>
                <a:cxn ang="T10">
                  <a:pos x="T0" y="T1"/>
                </a:cxn>
                <a:cxn ang="T11">
                  <a:pos x="T2" y="T3"/>
                </a:cxn>
                <a:cxn ang="T12">
                  <a:pos x="T4" y="T5"/>
                </a:cxn>
                <a:cxn ang="T13">
                  <a:pos x="T6" y="T7"/>
                </a:cxn>
                <a:cxn ang="T14">
                  <a:pos x="T8" y="T9"/>
                </a:cxn>
              </a:cxnLst>
              <a:rect l="T15" t="T16" r="T17" b="T18"/>
              <a:pathLst>
                <a:path w="2474" h="2473">
                  <a:moveTo>
                    <a:pt x="2457" y="0"/>
                  </a:moveTo>
                  <a:lnTo>
                    <a:pt x="2474" y="15"/>
                  </a:lnTo>
                  <a:lnTo>
                    <a:pt x="16" y="2473"/>
                  </a:lnTo>
                  <a:lnTo>
                    <a:pt x="0" y="2456"/>
                  </a:lnTo>
                  <a:lnTo>
                    <a:pt x="2457" y="0"/>
                  </a:lnTo>
                  <a:close/>
                </a:path>
              </a:pathLst>
            </a:custGeom>
            <a:grpFill/>
            <a:ln w="9525">
              <a:noFill/>
              <a:round/>
              <a:headEnd/>
              <a:tailEnd/>
            </a:ln>
          </p:spPr>
          <p:txBody>
            <a:bodyPr wrap="none" anchor="ctr"/>
            <a:lstStyle/>
            <a:p>
              <a:endParaRPr lang="en-GB"/>
            </a:p>
          </p:txBody>
        </p:sp>
        <p:sp>
          <p:nvSpPr>
            <p:cNvPr id="62" name="Freeform 221"/>
            <p:cNvSpPr>
              <a:spLocks noChangeArrowheads="1"/>
            </p:cNvSpPr>
            <p:nvPr/>
          </p:nvSpPr>
          <p:spPr bwMode="auto">
            <a:xfrm>
              <a:off x="1266" y="3176"/>
              <a:ext cx="274" cy="274"/>
            </a:xfrm>
            <a:custGeom>
              <a:avLst/>
              <a:gdLst>
                <a:gd name="T0" fmla="*/ 0 w 2475"/>
                <a:gd name="T1" fmla="*/ 0 h 2473"/>
                <a:gd name="T2" fmla="*/ 0 w 2475"/>
                <a:gd name="T3" fmla="*/ 0 h 2473"/>
                <a:gd name="T4" fmla="*/ 0 w 2475"/>
                <a:gd name="T5" fmla="*/ 0 h 2473"/>
                <a:gd name="T6" fmla="*/ 0 w 2475"/>
                <a:gd name="T7" fmla="*/ 0 h 2473"/>
                <a:gd name="T8" fmla="*/ 0 w 2475"/>
                <a:gd name="T9" fmla="*/ 0 h 2473"/>
                <a:gd name="T10" fmla="*/ 0 60000 65536"/>
                <a:gd name="T11" fmla="*/ 0 60000 65536"/>
                <a:gd name="T12" fmla="*/ 0 60000 65536"/>
                <a:gd name="T13" fmla="*/ 0 60000 65536"/>
                <a:gd name="T14" fmla="*/ 0 60000 65536"/>
                <a:gd name="T15" fmla="*/ 0 w 2475"/>
                <a:gd name="T16" fmla="*/ 0 h 2473"/>
                <a:gd name="T17" fmla="*/ 2475 w 2475"/>
                <a:gd name="T18" fmla="*/ 2473 h 2473"/>
              </a:gdLst>
              <a:ahLst/>
              <a:cxnLst>
                <a:cxn ang="T10">
                  <a:pos x="T0" y="T1"/>
                </a:cxn>
                <a:cxn ang="T11">
                  <a:pos x="T2" y="T3"/>
                </a:cxn>
                <a:cxn ang="T12">
                  <a:pos x="T4" y="T5"/>
                </a:cxn>
                <a:cxn ang="T13">
                  <a:pos x="T6" y="T7"/>
                </a:cxn>
                <a:cxn ang="T14">
                  <a:pos x="T8" y="T9"/>
                </a:cxn>
              </a:cxnLst>
              <a:rect l="T15" t="T16" r="T17" b="T18"/>
              <a:pathLst>
                <a:path w="2475" h="2473">
                  <a:moveTo>
                    <a:pt x="2458" y="0"/>
                  </a:moveTo>
                  <a:lnTo>
                    <a:pt x="2475" y="17"/>
                  </a:lnTo>
                  <a:lnTo>
                    <a:pt x="17" y="2473"/>
                  </a:lnTo>
                  <a:lnTo>
                    <a:pt x="0" y="2455"/>
                  </a:lnTo>
                  <a:lnTo>
                    <a:pt x="2458" y="0"/>
                  </a:lnTo>
                  <a:close/>
                </a:path>
              </a:pathLst>
            </a:custGeom>
            <a:grpFill/>
            <a:ln w="9525">
              <a:noFill/>
              <a:round/>
              <a:headEnd/>
              <a:tailEnd/>
            </a:ln>
          </p:spPr>
          <p:txBody>
            <a:bodyPr wrap="none" anchor="ctr"/>
            <a:lstStyle/>
            <a:p>
              <a:endParaRPr lang="en-GB"/>
            </a:p>
          </p:txBody>
        </p:sp>
        <p:sp>
          <p:nvSpPr>
            <p:cNvPr id="63" name="Freeform 222"/>
            <p:cNvSpPr>
              <a:spLocks noChangeArrowheads="1"/>
            </p:cNvSpPr>
            <p:nvPr/>
          </p:nvSpPr>
          <p:spPr bwMode="auto">
            <a:xfrm>
              <a:off x="1270" y="3180"/>
              <a:ext cx="356" cy="356"/>
            </a:xfrm>
            <a:custGeom>
              <a:avLst/>
              <a:gdLst>
                <a:gd name="T0" fmla="*/ 0 w 3213"/>
                <a:gd name="T1" fmla="*/ 0 h 3213"/>
                <a:gd name="T2" fmla="*/ 0 w 3213"/>
                <a:gd name="T3" fmla="*/ 0 h 3213"/>
                <a:gd name="T4" fmla="*/ 0 w 3213"/>
                <a:gd name="T5" fmla="*/ 0 h 3213"/>
                <a:gd name="T6" fmla="*/ 0 w 3213"/>
                <a:gd name="T7" fmla="*/ 0 h 3213"/>
                <a:gd name="T8" fmla="*/ 0 w 3213"/>
                <a:gd name="T9" fmla="*/ 0 h 3213"/>
                <a:gd name="T10" fmla="*/ 0 w 3213"/>
                <a:gd name="T11" fmla="*/ 0 h 3213"/>
                <a:gd name="T12" fmla="*/ 0 w 3213"/>
                <a:gd name="T13" fmla="*/ 0 h 3213"/>
                <a:gd name="T14" fmla="*/ 0 w 3213"/>
                <a:gd name="T15" fmla="*/ 0 h 3213"/>
                <a:gd name="T16" fmla="*/ 0 w 3213"/>
                <a:gd name="T17" fmla="*/ 0 h 3213"/>
                <a:gd name="T18" fmla="*/ 0 w 3213"/>
                <a:gd name="T19" fmla="*/ 0 h 3213"/>
                <a:gd name="T20" fmla="*/ 0 w 3213"/>
                <a:gd name="T21" fmla="*/ 0 h 3213"/>
                <a:gd name="T22" fmla="*/ 0 w 3213"/>
                <a:gd name="T23" fmla="*/ 0 h 3213"/>
                <a:gd name="T24" fmla="*/ 0 w 3213"/>
                <a:gd name="T25" fmla="*/ 0 h 3213"/>
                <a:gd name="T26" fmla="*/ 0 w 3213"/>
                <a:gd name="T27" fmla="*/ 0 h 3213"/>
                <a:gd name="T28" fmla="*/ 0 w 3213"/>
                <a:gd name="T29" fmla="*/ 0 h 3213"/>
                <a:gd name="T30" fmla="*/ 0 w 3213"/>
                <a:gd name="T31" fmla="*/ 0 h 3213"/>
                <a:gd name="T32" fmla="*/ 0 w 3213"/>
                <a:gd name="T33" fmla="*/ 0 h 3213"/>
                <a:gd name="T34" fmla="*/ 0 w 3213"/>
                <a:gd name="T35" fmla="*/ 0 h 3213"/>
                <a:gd name="T36" fmla="*/ 0 w 3213"/>
                <a:gd name="T37" fmla="*/ 0 h 3213"/>
                <a:gd name="T38" fmla="*/ 0 w 3213"/>
                <a:gd name="T39" fmla="*/ 0 h 3213"/>
                <a:gd name="T40" fmla="*/ 0 w 3213"/>
                <a:gd name="T41" fmla="*/ 0 h 3213"/>
                <a:gd name="T42" fmla="*/ 0 w 3213"/>
                <a:gd name="T43" fmla="*/ 0 h 3213"/>
                <a:gd name="T44" fmla="*/ 0 w 3213"/>
                <a:gd name="T45" fmla="*/ 0 h 3213"/>
                <a:gd name="T46" fmla="*/ 0 w 3213"/>
                <a:gd name="T47" fmla="*/ 0 h 3213"/>
                <a:gd name="T48" fmla="*/ 0 w 3213"/>
                <a:gd name="T49" fmla="*/ 0 h 3213"/>
                <a:gd name="T50" fmla="*/ 0 w 3213"/>
                <a:gd name="T51" fmla="*/ 0 h 3213"/>
                <a:gd name="T52" fmla="*/ 0 w 3213"/>
                <a:gd name="T53" fmla="*/ 0 h 3213"/>
                <a:gd name="T54" fmla="*/ 0 w 3213"/>
                <a:gd name="T55" fmla="*/ 0 h 3213"/>
                <a:gd name="T56" fmla="*/ 0 w 3213"/>
                <a:gd name="T57" fmla="*/ 0 h 3213"/>
                <a:gd name="T58" fmla="*/ 0 w 3213"/>
                <a:gd name="T59" fmla="*/ 0 h 32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13"/>
                <a:gd name="T91" fmla="*/ 0 h 3213"/>
                <a:gd name="T92" fmla="*/ 3213 w 3213"/>
                <a:gd name="T93" fmla="*/ 3213 h 321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13" h="3213">
                  <a:moveTo>
                    <a:pt x="791" y="2346"/>
                  </a:moveTo>
                  <a:lnTo>
                    <a:pt x="570" y="2568"/>
                  </a:lnTo>
                  <a:lnTo>
                    <a:pt x="644" y="2642"/>
                  </a:lnTo>
                  <a:lnTo>
                    <a:pt x="866" y="2420"/>
                  </a:lnTo>
                  <a:lnTo>
                    <a:pt x="791" y="2346"/>
                  </a:lnTo>
                  <a:close/>
                  <a:moveTo>
                    <a:pt x="1236" y="1902"/>
                  </a:moveTo>
                  <a:lnTo>
                    <a:pt x="1014" y="2124"/>
                  </a:lnTo>
                  <a:lnTo>
                    <a:pt x="1088" y="2198"/>
                  </a:lnTo>
                  <a:lnTo>
                    <a:pt x="1310" y="1976"/>
                  </a:lnTo>
                  <a:lnTo>
                    <a:pt x="1236" y="1902"/>
                  </a:lnTo>
                  <a:close/>
                  <a:moveTo>
                    <a:pt x="1680" y="1458"/>
                  </a:moveTo>
                  <a:lnTo>
                    <a:pt x="1458" y="1680"/>
                  </a:lnTo>
                  <a:lnTo>
                    <a:pt x="1532" y="1754"/>
                  </a:lnTo>
                  <a:lnTo>
                    <a:pt x="1754" y="1532"/>
                  </a:lnTo>
                  <a:lnTo>
                    <a:pt x="1680" y="1458"/>
                  </a:lnTo>
                  <a:close/>
                  <a:moveTo>
                    <a:pt x="2124" y="1014"/>
                  </a:moveTo>
                  <a:lnTo>
                    <a:pt x="1902" y="1236"/>
                  </a:lnTo>
                  <a:lnTo>
                    <a:pt x="1976" y="1310"/>
                  </a:lnTo>
                  <a:lnTo>
                    <a:pt x="2198" y="1088"/>
                  </a:lnTo>
                  <a:lnTo>
                    <a:pt x="2124" y="1014"/>
                  </a:lnTo>
                  <a:close/>
                  <a:moveTo>
                    <a:pt x="2568" y="570"/>
                  </a:moveTo>
                  <a:lnTo>
                    <a:pt x="2346" y="792"/>
                  </a:lnTo>
                  <a:lnTo>
                    <a:pt x="2420" y="866"/>
                  </a:lnTo>
                  <a:lnTo>
                    <a:pt x="2642" y="644"/>
                  </a:lnTo>
                  <a:lnTo>
                    <a:pt x="2568" y="570"/>
                  </a:lnTo>
                  <a:close/>
                  <a:moveTo>
                    <a:pt x="2457" y="0"/>
                  </a:moveTo>
                  <a:lnTo>
                    <a:pt x="3213" y="756"/>
                  </a:lnTo>
                  <a:lnTo>
                    <a:pt x="756" y="3213"/>
                  </a:lnTo>
                  <a:lnTo>
                    <a:pt x="0" y="2458"/>
                  </a:lnTo>
                  <a:lnTo>
                    <a:pt x="2457" y="0"/>
                  </a:lnTo>
                  <a:close/>
                </a:path>
              </a:pathLst>
            </a:custGeom>
            <a:grpFill/>
            <a:ln w="9525">
              <a:noFill/>
              <a:round/>
              <a:headEnd/>
              <a:tailEnd/>
            </a:ln>
          </p:spPr>
          <p:txBody>
            <a:bodyPr wrap="none" anchor="ctr"/>
            <a:lstStyle/>
            <a:p>
              <a:endParaRPr lang="en-GB"/>
            </a:p>
          </p:txBody>
        </p:sp>
      </p:grpSp>
      <p:grpSp>
        <p:nvGrpSpPr>
          <p:cNvPr id="58" name="Group 132"/>
          <p:cNvGrpSpPr>
            <a:grpSpLocks/>
          </p:cNvGrpSpPr>
          <p:nvPr/>
        </p:nvGrpSpPr>
        <p:grpSpPr bwMode="auto">
          <a:xfrm>
            <a:off x="1730375" y="5619750"/>
            <a:ext cx="420688" cy="608013"/>
            <a:chOff x="2110" y="2496"/>
            <a:chExt cx="265" cy="383"/>
          </a:xfrm>
          <a:solidFill>
            <a:schemeClr val="bg2">
              <a:lumMod val="40000"/>
              <a:lumOff val="60000"/>
            </a:schemeClr>
          </a:solidFill>
        </p:grpSpPr>
        <p:sp>
          <p:nvSpPr>
            <p:cNvPr id="65" name="Freeform 133"/>
            <p:cNvSpPr>
              <a:spLocks noChangeArrowheads="1"/>
            </p:cNvSpPr>
            <p:nvPr/>
          </p:nvSpPr>
          <p:spPr bwMode="auto">
            <a:xfrm>
              <a:off x="2110" y="2496"/>
              <a:ext cx="265" cy="383"/>
            </a:xfrm>
            <a:custGeom>
              <a:avLst/>
              <a:gdLst>
                <a:gd name="T0" fmla="*/ 0 w 2391"/>
                <a:gd name="T1" fmla="*/ 0 h 3456"/>
                <a:gd name="T2" fmla="*/ 0 w 2391"/>
                <a:gd name="T3" fmla="*/ 0 h 3456"/>
                <a:gd name="T4" fmla="*/ 0 w 2391"/>
                <a:gd name="T5" fmla="*/ 0 h 3456"/>
                <a:gd name="T6" fmla="*/ 0 w 2391"/>
                <a:gd name="T7" fmla="*/ 0 h 3456"/>
                <a:gd name="T8" fmla="*/ 0 w 2391"/>
                <a:gd name="T9" fmla="*/ 0 h 3456"/>
                <a:gd name="T10" fmla="*/ 0 w 2391"/>
                <a:gd name="T11" fmla="*/ 0 h 3456"/>
                <a:gd name="T12" fmla="*/ 0 w 2391"/>
                <a:gd name="T13" fmla="*/ 0 h 3456"/>
                <a:gd name="T14" fmla="*/ 0 w 2391"/>
                <a:gd name="T15" fmla="*/ 0 h 3456"/>
                <a:gd name="T16" fmla="*/ 0 w 2391"/>
                <a:gd name="T17" fmla="*/ 0 h 3456"/>
                <a:gd name="T18" fmla="*/ 0 w 2391"/>
                <a:gd name="T19" fmla="*/ 0 h 3456"/>
                <a:gd name="T20" fmla="*/ 0 w 2391"/>
                <a:gd name="T21" fmla="*/ 0 h 3456"/>
                <a:gd name="T22" fmla="*/ 0 w 2391"/>
                <a:gd name="T23" fmla="*/ 0 h 3456"/>
                <a:gd name="T24" fmla="*/ 0 w 2391"/>
                <a:gd name="T25" fmla="*/ 0 h 3456"/>
                <a:gd name="T26" fmla="*/ 0 w 2391"/>
                <a:gd name="T27" fmla="*/ 0 h 3456"/>
                <a:gd name="T28" fmla="*/ 0 w 2391"/>
                <a:gd name="T29" fmla="*/ 0 h 3456"/>
                <a:gd name="T30" fmla="*/ 0 w 2391"/>
                <a:gd name="T31" fmla="*/ 0 h 3456"/>
                <a:gd name="T32" fmla="*/ 0 w 2391"/>
                <a:gd name="T33" fmla="*/ 0 h 3456"/>
                <a:gd name="T34" fmla="*/ 0 w 2391"/>
                <a:gd name="T35" fmla="*/ 0 h 3456"/>
                <a:gd name="T36" fmla="*/ 0 w 2391"/>
                <a:gd name="T37" fmla="*/ 0 h 3456"/>
                <a:gd name="T38" fmla="*/ 0 w 2391"/>
                <a:gd name="T39" fmla="*/ 0 h 3456"/>
                <a:gd name="T40" fmla="*/ 0 w 2391"/>
                <a:gd name="T41" fmla="*/ 0 h 3456"/>
                <a:gd name="T42" fmla="*/ 0 w 2391"/>
                <a:gd name="T43" fmla="*/ 0 h 3456"/>
                <a:gd name="T44" fmla="*/ 0 w 2391"/>
                <a:gd name="T45" fmla="*/ 0 h 3456"/>
                <a:gd name="T46" fmla="*/ 0 w 2391"/>
                <a:gd name="T47" fmla="*/ 0 h 3456"/>
                <a:gd name="T48" fmla="*/ 0 w 2391"/>
                <a:gd name="T49" fmla="*/ 0 h 3456"/>
                <a:gd name="T50" fmla="*/ 0 w 2391"/>
                <a:gd name="T51" fmla="*/ 0 h 3456"/>
                <a:gd name="T52" fmla="*/ 0 w 2391"/>
                <a:gd name="T53" fmla="*/ 0 h 3456"/>
                <a:gd name="T54" fmla="*/ 0 w 2391"/>
                <a:gd name="T55" fmla="*/ 0 h 3456"/>
                <a:gd name="T56" fmla="*/ 0 w 2391"/>
                <a:gd name="T57" fmla="*/ 0 h 3456"/>
                <a:gd name="T58" fmla="*/ 0 w 2391"/>
                <a:gd name="T59" fmla="*/ 0 h 3456"/>
                <a:gd name="T60" fmla="*/ 0 w 2391"/>
                <a:gd name="T61" fmla="*/ 0 h 3456"/>
                <a:gd name="T62" fmla="*/ 0 w 2391"/>
                <a:gd name="T63" fmla="*/ 0 h 3456"/>
                <a:gd name="T64" fmla="*/ 0 w 2391"/>
                <a:gd name="T65" fmla="*/ 0 h 3456"/>
                <a:gd name="T66" fmla="*/ 0 w 2391"/>
                <a:gd name="T67" fmla="*/ 0 h 3456"/>
                <a:gd name="T68" fmla="*/ 0 w 2391"/>
                <a:gd name="T69" fmla="*/ 0 h 3456"/>
                <a:gd name="T70" fmla="*/ 0 w 2391"/>
                <a:gd name="T71" fmla="*/ 0 h 3456"/>
                <a:gd name="T72" fmla="*/ 0 w 2391"/>
                <a:gd name="T73" fmla="*/ 0 h 3456"/>
                <a:gd name="T74" fmla="*/ 0 w 2391"/>
                <a:gd name="T75" fmla="*/ 0 h 3456"/>
                <a:gd name="T76" fmla="*/ 0 w 2391"/>
                <a:gd name="T77" fmla="*/ 0 h 3456"/>
                <a:gd name="T78" fmla="*/ 0 w 2391"/>
                <a:gd name="T79" fmla="*/ 0 h 3456"/>
                <a:gd name="T80" fmla="*/ 0 w 2391"/>
                <a:gd name="T81" fmla="*/ 0 h 3456"/>
                <a:gd name="T82" fmla="*/ 0 w 2391"/>
                <a:gd name="T83" fmla="*/ 0 h 3456"/>
                <a:gd name="T84" fmla="*/ 0 w 2391"/>
                <a:gd name="T85" fmla="*/ 0 h 3456"/>
                <a:gd name="T86" fmla="*/ 0 w 2391"/>
                <a:gd name="T87" fmla="*/ 0 h 3456"/>
                <a:gd name="T88" fmla="*/ 0 w 2391"/>
                <a:gd name="T89" fmla="*/ 0 h 3456"/>
                <a:gd name="T90" fmla="*/ 0 w 2391"/>
                <a:gd name="T91" fmla="*/ 0 h 3456"/>
                <a:gd name="T92" fmla="*/ 0 w 2391"/>
                <a:gd name="T93" fmla="*/ 0 h 3456"/>
                <a:gd name="T94" fmla="*/ 0 w 2391"/>
                <a:gd name="T95" fmla="*/ 0 h 3456"/>
                <a:gd name="T96" fmla="*/ 0 w 2391"/>
                <a:gd name="T97" fmla="*/ 0 h 3456"/>
                <a:gd name="T98" fmla="*/ 0 w 2391"/>
                <a:gd name="T99" fmla="*/ 0 h 3456"/>
                <a:gd name="T100" fmla="*/ 0 w 2391"/>
                <a:gd name="T101" fmla="*/ 0 h 3456"/>
                <a:gd name="T102" fmla="*/ 0 w 2391"/>
                <a:gd name="T103" fmla="*/ 0 h 3456"/>
                <a:gd name="T104" fmla="*/ 0 w 2391"/>
                <a:gd name="T105" fmla="*/ 0 h 3456"/>
                <a:gd name="T106" fmla="*/ 0 w 2391"/>
                <a:gd name="T107" fmla="*/ 0 h 3456"/>
                <a:gd name="T108" fmla="*/ 0 w 2391"/>
                <a:gd name="T109" fmla="*/ 0 h 3456"/>
                <a:gd name="T110" fmla="*/ 0 w 2391"/>
                <a:gd name="T111" fmla="*/ 0 h 3456"/>
                <a:gd name="T112" fmla="*/ 0 w 2391"/>
                <a:gd name="T113" fmla="*/ 0 h 3456"/>
                <a:gd name="T114" fmla="*/ 0 w 2391"/>
                <a:gd name="T115" fmla="*/ 0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91"/>
                <a:gd name="T175" fmla="*/ 0 h 3456"/>
                <a:gd name="T176" fmla="*/ 2391 w 2391"/>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91" h="3456">
                  <a:moveTo>
                    <a:pt x="1196" y="98"/>
                  </a:moveTo>
                  <a:lnTo>
                    <a:pt x="1134" y="103"/>
                  </a:lnTo>
                  <a:lnTo>
                    <a:pt x="1074" y="112"/>
                  </a:lnTo>
                  <a:lnTo>
                    <a:pt x="1017" y="128"/>
                  </a:lnTo>
                  <a:lnTo>
                    <a:pt x="962" y="149"/>
                  </a:lnTo>
                  <a:lnTo>
                    <a:pt x="910" y="176"/>
                  </a:lnTo>
                  <a:lnTo>
                    <a:pt x="861" y="208"/>
                  </a:lnTo>
                  <a:lnTo>
                    <a:pt x="816" y="245"/>
                  </a:lnTo>
                  <a:lnTo>
                    <a:pt x="776" y="286"/>
                  </a:lnTo>
                  <a:lnTo>
                    <a:pt x="739" y="331"/>
                  </a:lnTo>
                  <a:lnTo>
                    <a:pt x="706" y="379"/>
                  </a:lnTo>
                  <a:lnTo>
                    <a:pt x="680" y="430"/>
                  </a:lnTo>
                  <a:lnTo>
                    <a:pt x="658" y="486"/>
                  </a:lnTo>
                  <a:lnTo>
                    <a:pt x="642" y="544"/>
                  </a:lnTo>
                  <a:lnTo>
                    <a:pt x="633" y="603"/>
                  </a:lnTo>
                  <a:lnTo>
                    <a:pt x="630" y="665"/>
                  </a:lnTo>
                  <a:lnTo>
                    <a:pt x="630" y="2791"/>
                  </a:lnTo>
                  <a:lnTo>
                    <a:pt x="633" y="2853"/>
                  </a:lnTo>
                  <a:lnTo>
                    <a:pt x="642" y="2912"/>
                  </a:lnTo>
                  <a:lnTo>
                    <a:pt x="658" y="2970"/>
                  </a:lnTo>
                  <a:lnTo>
                    <a:pt x="680" y="3026"/>
                  </a:lnTo>
                  <a:lnTo>
                    <a:pt x="706" y="3077"/>
                  </a:lnTo>
                  <a:lnTo>
                    <a:pt x="739" y="3125"/>
                  </a:lnTo>
                  <a:lnTo>
                    <a:pt x="776" y="3170"/>
                  </a:lnTo>
                  <a:lnTo>
                    <a:pt x="816" y="3211"/>
                  </a:lnTo>
                  <a:lnTo>
                    <a:pt x="861" y="3248"/>
                  </a:lnTo>
                  <a:lnTo>
                    <a:pt x="910" y="3280"/>
                  </a:lnTo>
                  <a:lnTo>
                    <a:pt x="962" y="3307"/>
                  </a:lnTo>
                  <a:lnTo>
                    <a:pt x="1017" y="3328"/>
                  </a:lnTo>
                  <a:lnTo>
                    <a:pt x="1074" y="3344"/>
                  </a:lnTo>
                  <a:lnTo>
                    <a:pt x="1134" y="3353"/>
                  </a:lnTo>
                  <a:lnTo>
                    <a:pt x="1196" y="3358"/>
                  </a:lnTo>
                  <a:lnTo>
                    <a:pt x="1258" y="3353"/>
                  </a:lnTo>
                  <a:lnTo>
                    <a:pt x="1317" y="3344"/>
                  </a:lnTo>
                  <a:lnTo>
                    <a:pt x="1374" y="3328"/>
                  </a:lnTo>
                  <a:lnTo>
                    <a:pt x="1430" y="3307"/>
                  </a:lnTo>
                  <a:lnTo>
                    <a:pt x="1481" y="3280"/>
                  </a:lnTo>
                  <a:lnTo>
                    <a:pt x="1530" y="3248"/>
                  </a:lnTo>
                  <a:lnTo>
                    <a:pt x="1575" y="3211"/>
                  </a:lnTo>
                  <a:lnTo>
                    <a:pt x="1616" y="3170"/>
                  </a:lnTo>
                  <a:lnTo>
                    <a:pt x="1653" y="3125"/>
                  </a:lnTo>
                  <a:lnTo>
                    <a:pt x="1684" y="3077"/>
                  </a:lnTo>
                  <a:lnTo>
                    <a:pt x="1711" y="3026"/>
                  </a:lnTo>
                  <a:lnTo>
                    <a:pt x="1732" y="2970"/>
                  </a:lnTo>
                  <a:lnTo>
                    <a:pt x="1748" y="2912"/>
                  </a:lnTo>
                  <a:lnTo>
                    <a:pt x="1759" y="2853"/>
                  </a:lnTo>
                  <a:lnTo>
                    <a:pt x="1762" y="2791"/>
                  </a:lnTo>
                  <a:lnTo>
                    <a:pt x="1762" y="665"/>
                  </a:lnTo>
                  <a:lnTo>
                    <a:pt x="1759" y="603"/>
                  </a:lnTo>
                  <a:lnTo>
                    <a:pt x="1748" y="544"/>
                  </a:lnTo>
                  <a:lnTo>
                    <a:pt x="1732" y="486"/>
                  </a:lnTo>
                  <a:lnTo>
                    <a:pt x="1711" y="430"/>
                  </a:lnTo>
                  <a:lnTo>
                    <a:pt x="1684" y="379"/>
                  </a:lnTo>
                  <a:lnTo>
                    <a:pt x="1653" y="331"/>
                  </a:lnTo>
                  <a:lnTo>
                    <a:pt x="1616" y="286"/>
                  </a:lnTo>
                  <a:lnTo>
                    <a:pt x="1575" y="245"/>
                  </a:lnTo>
                  <a:lnTo>
                    <a:pt x="1530" y="208"/>
                  </a:lnTo>
                  <a:lnTo>
                    <a:pt x="1481" y="176"/>
                  </a:lnTo>
                  <a:lnTo>
                    <a:pt x="1430" y="149"/>
                  </a:lnTo>
                  <a:lnTo>
                    <a:pt x="1374" y="128"/>
                  </a:lnTo>
                  <a:lnTo>
                    <a:pt x="1317" y="112"/>
                  </a:lnTo>
                  <a:lnTo>
                    <a:pt x="1258" y="103"/>
                  </a:lnTo>
                  <a:lnTo>
                    <a:pt x="1196" y="98"/>
                  </a:lnTo>
                  <a:close/>
                  <a:moveTo>
                    <a:pt x="697" y="0"/>
                  </a:moveTo>
                  <a:lnTo>
                    <a:pt x="1694" y="0"/>
                  </a:lnTo>
                  <a:lnTo>
                    <a:pt x="1727" y="3"/>
                  </a:lnTo>
                  <a:lnTo>
                    <a:pt x="1760" y="12"/>
                  </a:lnTo>
                  <a:lnTo>
                    <a:pt x="1788" y="25"/>
                  </a:lnTo>
                  <a:lnTo>
                    <a:pt x="1814" y="44"/>
                  </a:lnTo>
                  <a:lnTo>
                    <a:pt x="1837" y="66"/>
                  </a:lnTo>
                  <a:lnTo>
                    <a:pt x="1855" y="92"/>
                  </a:lnTo>
                  <a:lnTo>
                    <a:pt x="1870" y="121"/>
                  </a:lnTo>
                  <a:lnTo>
                    <a:pt x="1878" y="153"/>
                  </a:lnTo>
                  <a:lnTo>
                    <a:pt x="1881" y="186"/>
                  </a:lnTo>
                  <a:lnTo>
                    <a:pt x="1881" y="306"/>
                  </a:lnTo>
                  <a:lnTo>
                    <a:pt x="2379" y="306"/>
                  </a:lnTo>
                  <a:lnTo>
                    <a:pt x="2387" y="327"/>
                  </a:lnTo>
                  <a:lnTo>
                    <a:pt x="2391" y="351"/>
                  </a:lnTo>
                  <a:lnTo>
                    <a:pt x="2390" y="376"/>
                  </a:lnTo>
                  <a:lnTo>
                    <a:pt x="2384" y="403"/>
                  </a:lnTo>
                  <a:lnTo>
                    <a:pt x="2376" y="431"/>
                  </a:lnTo>
                  <a:lnTo>
                    <a:pt x="2363" y="461"/>
                  </a:lnTo>
                  <a:lnTo>
                    <a:pt x="2349" y="492"/>
                  </a:lnTo>
                  <a:lnTo>
                    <a:pt x="2331" y="524"/>
                  </a:lnTo>
                  <a:lnTo>
                    <a:pt x="2310" y="556"/>
                  </a:lnTo>
                  <a:lnTo>
                    <a:pt x="2288" y="589"/>
                  </a:lnTo>
                  <a:lnTo>
                    <a:pt x="2263" y="622"/>
                  </a:lnTo>
                  <a:lnTo>
                    <a:pt x="2238" y="655"/>
                  </a:lnTo>
                  <a:lnTo>
                    <a:pt x="2210" y="688"/>
                  </a:lnTo>
                  <a:lnTo>
                    <a:pt x="2182" y="721"/>
                  </a:lnTo>
                  <a:lnTo>
                    <a:pt x="2154" y="753"/>
                  </a:lnTo>
                  <a:lnTo>
                    <a:pt x="2125" y="783"/>
                  </a:lnTo>
                  <a:lnTo>
                    <a:pt x="2097" y="814"/>
                  </a:lnTo>
                  <a:lnTo>
                    <a:pt x="2069" y="843"/>
                  </a:lnTo>
                  <a:lnTo>
                    <a:pt x="2042" y="870"/>
                  </a:lnTo>
                  <a:lnTo>
                    <a:pt x="2015" y="896"/>
                  </a:lnTo>
                  <a:lnTo>
                    <a:pt x="1990" y="921"/>
                  </a:lnTo>
                  <a:lnTo>
                    <a:pt x="1967" y="943"/>
                  </a:lnTo>
                  <a:lnTo>
                    <a:pt x="1946" y="962"/>
                  </a:lnTo>
                  <a:lnTo>
                    <a:pt x="1927" y="980"/>
                  </a:lnTo>
                  <a:lnTo>
                    <a:pt x="1912" y="995"/>
                  </a:lnTo>
                  <a:lnTo>
                    <a:pt x="1899" y="1006"/>
                  </a:lnTo>
                  <a:lnTo>
                    <a:pt x="1889" y="1015"/>
                  </a:lnTo>
                  <a:lnTo>
                    <a:pt x="1883" y="1020"/>
                  </a:lnTo>
                  <a:lnTo>
                    <a:pt x="1881" y="1022"/>
                  </a:lnTo>
                  <a:lnTo>
                    <a:pt x="1881" y="1370"/>
                  </a:lnTo>
                  <a:lnTo>
                    <a:pt x="2379" y="1370"/>
                  </a:lnTo>
                  <a:lnTo>
                    <a:pt x="2387" y="1391"/>
                  </a:lnTo>
                  <a:lnTo>
                    <a:pt x="2391" y="1415"/>
                  </a:lnTo>
                  <a:lnTo>
                    <a:pt x="2390" y="1440"/>
                  </a:lnTo>
                  <a:lnTo>
                    <a:pt x="2384" y="1466"/>
                  </a:lnTo>
                  <a:lnTo>
                    <a:pt x="2376" y="1494"/>
                  </a:lnTo>
                  <a:lnTo>
                    <a:pt x="2363" y="1525"/>
                  </a:lnTo>
                  <a:lnTo>
                    <a:pt x="2349" y="1555"/>
                  </a:lnTo>
                  <a:lnTo>
                    <a:pt x="2331" y="1588"/>
                  </a:lnTo>
                  <a:lnTo>
                    <a:pt x="2310" y="1620"/>
                  </a:lnTo>
                  <a:lnTo>
                    <a:pt x="2288" y="1653"/>
                  </a:lnTo>
                  <a:lnTo>
                    <a:pt x="2263" y="1686"/>
                  </a:lnTo>
                  <a:lnTo>
                    <a:pt x="2238" y="1719"/>
                  </a:lnTo>
                  <a:lnTo>
                    <a:pt x="2210" y="1752"/>
                  </a:lnTo>
                  <a:lnTo>
                    <a:pt x="2182" y="1785"/>
                  </a:lnTo>
                  <a:lnTo>
                    <a:pt x="2154" y="1816"/>
                  </a:lnTo>
                  <a:lnTo>
                    <a:pt x="2125" y="1847"/>
                  </a:lnTo>
                  <a:lnTo>
                    <a:pt x="2097" y="1878"/>
                  </a:lnTo>
                  <a:lnTo>
                    <a:pt x="2069" y="1907"/>
                  </a:lnTo>
                  <a:lnTo>
                    <a:pt x="2042" y="1934"/>
                  </a:lnTo>
                  <a:lnTo>
                    <a:pt x="2015" y="1960"/>
                  </a:lnTo>
                  <a:lnTo>
                    <a:pt x="1990" y="1985"/>
                  </a:lnTo>
                  <a:lnTo>
                    <a:pt x="1967" y="2007"/>
                  </a:lnTo>
                  <a:lnTo>
                    <a:pt x="1946" y="2026"/>
                  </a:lnTo>
                  <a:lnTo>
                    <a:pt x="1927" y="2044"/>
                  </a:lnTo>
                  <a:lnTo>
                    <a:pt x="1912" y="2059"/>
                  </a:lnTo>
                  <a:lnTo>
                    <a:pt x="1899" y="2070"/>
                  </a:lnTo>
                  <a:lnTo>
                    <a:pt x="1889" y="2079"/>
                  </a:lnTo>
                  <a:lnTo>
                    <a:pt x="1883" y="2084"/>
                  </a:lnTo>
                  <a:lnTo>
                    <a:pt x="1881" y="2086"/>
                  </a:lnTo>
                  <a:lnTo>
                    <a:pt x="1881" y="2434"/>
                  </a:lnTo>
                  <a:lnTo>
                    <a:pt x="2379" y="2434"/>
                  </a:lnTo>
                  <a:lnTo>
                    <a:pt x="2387" y="2455"/>
                  </a:lnTo>
                  <a:lnTo>
                    <a:pt x="2391" y="2478"/>
                  </a:lnTo>
                  <a:lnTo>
                    <a:pt x="2390" y="2503"/>
                  </a:lnTo>
                  <a:lnTo>
                    <a:pt x="2384" y="2530"/>
                  </a:lnTo>
                  <a:lnTo>
                    <a:pt x="2376" y="2558"/>
                  </a:lnTo>
                  <a:lnTo>
                    <a:pt x="2363" y="2589"/>
                  </a:lnTo>
                  <a:lnTo>
                    <a:pt x="2349" y="2619"/>
                  </a:lnTo>
                  <a:lnTo>
                    <a:pt x="2331" y="2651"/>
                  </a:lnTo>
                  <a:lnTo>
                    <a:pt x="2310" y="2683"/>
                  </a:lnTo>
                  <a:lnTo>
                    <a:pt x="2288" y="2717"/>
                  </a:lnTo>
                  <a:lnTo>
                    <a:pt x="2263" y="2749"/>
                  </a:lnTo>
                  <a:lnTo>
                    <a:pt x="2238" y="2783"/>
                  </a:lnTo>
                  <a:lnTo>
                    <a:pt x="2210" y="2815"/>
                  </a:lnTo>
                  <a:lnTo>
                    <a:pt x="2182" y="2849"/>
                  </a:lnTo>
                  <a:lnTo>
                    <a:pt x="2154" y="2880"/>
                  </a:lnTo>
                  <a:lnTo>
                    <a:pt x="2125" y="2911"/>
                  </a:lnTo>
                  <a:lnTo>
                    <a:pt x="2097" y="2942"/>
                  </a:lnTo>
                  <a:lnTo>
                    <a:pt x="2069" y="2971"/>
                  </a:lnTo>
                  <a:lnTo>
                    <a:pt x="2042" y="2998"/>
                  </a:lnTo>
                  <a:lnTo>
                    <a:pt x="2015" y="3025"/>
                  </a:lnTo>
                  <a:lnTo>
                    <a:pt x="1990" y="3049"/>
                  </a:lnTo>
                  <a:lnTo>
                    <a:pt x="1967" y="3071"/>
                  </a:lnTo>
                  <a:lnTo>
                    <a:pt x="1946" y="3091"/>
                  </a:lnTo>
                  <a:lnTo>
                    <a:pt x="1927" y="3107"/>
                  </a:lnTo>
                  <a:lnTo>
                    <a:pt x="1912" y="3122"/>
                  </a:lnTo>
                  <a:lnTo>
                    <a:pt x="1899" y="3134"/>
                  </a:lnTo>
                  <a:lnTo>
                    <a:pt x="1889" y="3143"/>
                  </a:lnTo>
                  <a:lnTo>
                    <a:pt x="1883" y="3148"/>
                  </a:lnTo>
                  <a:lnTo>
                    <a:pt x="1881" y="3150"/>
                  </a:lnTo>
                  <a:lnTo>
                    <a:pt x="1881" y="3270"/>
                  </a:lnTo>
                  <a:lnTo>
                    <a:pt x="1878" y="3303"/>
                  </a:lnTo>
                  <a:lnTo>
                    <a:pt x="1870" y="3335"/>
                  </a:lnTo>
                  <a:lnTo>
                    <a:pt x="1855" y="3364"/>
                  </a:lnTo>
                  <a:lnTo>
                    <a:pt x="1837" y="3390"/>
                  </a:lnTo>
                  <a:lnTo>
                    <a:pt x="1814" y="3412"/>
                  </a:lnTo>
                  <a:lnTo>
                    <a:pt x="1788" y="3431"/>
                  </a:lnTo>
                  <a:lnTo>
                    <a:pt x="1760" y="3444"/>
                  </a:lnTo>
                  <a:lnTo>
                    <a:pt x="1727" y="3453"/>
                  </a:lnTo>
                  <a:lnTo>
                    <a:pt x="1694" y="3456"/>
                  </a:lnTo>
                  <a:lnTo>
                    <a:pt x="697" y="3456"/>
                  </a:lnTo>
                  <a:lnTo>
                    <a:pt x="663" y="3453"/>
                  </a:lnTo>
                  <a:lnTo>
                    <a:pt x="632" y="3444"/>
                  </a:lnTo>
                  <a:lnTo>
                    <a:pt x="603" y="3431"/>
                  </a:lnTo>
                  <a:lnTo>
                    <a:pt x="576" y="3412"/>
                  </a:lnTo>
                  <a:lnTo>
                    <a:pt x="554" y="3390"/>
                  </a:lnTo>
                  <a:lnTo>
                    <a:pt x="536" y="3364"/>
                  </a:lnTo>
                  <a:lnTo>
                    <a:pt x="522" y="3335"/>
                  </a:lnTo>
                  <a:lnTo>
                    <a:pt x="514" y="3303"/>
                  </a:lnTo>
                  <a:lnTo>
                    <a:pt x="510" y="3270"/>
                  </a:lnTo>
                  <a:lnTo>
                    <a:pt x="510" y="3150"/>
                  </a:lnTo>
                  <a:lnTo>
                    <a:pt x="508" y="3148"/>
                  </a:lnTo>
                  <a:lnTo>
                    <a:pt x="502" y="3143"/>
                  </a:lnTo>
                  <a:lnTo>
                    <a:pt x="493" y="3134"/>
                  </a:lnTo>
                  <a:lnTo>
                    <a:pt x="479" y="3122"/>
                  </a:lnTo>
                  <a:lnTo>
                    <a:pt x="463" y="3107"/>
                  </a:lnTo>
                  <a:lnTo>
                    <a:pt x="444" y="3091"/>
                  </a:lnTo>
                  <a:lnTo>
                    <a:pt x="423" y="3071"/>
                  </a:lnTo>
                  <a:lnTo>
                    <a:pt x="400" y="3049"/>
                  </a:lnTo>
                  <a:lnTo>
                    <a:pt x="375" y="3025"/>
                  </a:lnTo>
                  <a:lnTo>
                    <a:pt x="349" y="2998"/>
                  </a:lnTo>
                  <a:lnTo>
                    <a:pt x="322" y="2971"/>
                  </a:lnTo>
                  <a:lnTo>
                    <a:pt x="295" y="2942"/>
                  </a:lnTo>
                  <a:lnTo>
                    <a:pt x="265" y="2911"/>
                  </a:lnTo>
                  <a:lnTo>
                    <a:pt x="237" y="2880"/>
                  </a:lnTo>
                  <a:lnTo>
                    <a:pt x="209" y="2849"/>
                  </a:lnTo>
                  <a:lnTo>
                    <a:pt x="181" y="2815"/>
                  </a:lnTo>
                  <a:lnTo>
                    <a:pt x="154" y="2783"/>
                  </a:lnTo>
                  <a:lnTo>
                    <a:pt x="128" y="2749"/>
                  </a:lnTo>
                  <a:lnTo>
                    <a:pt x="104" y="2717"/>
                  </a:lnTo>
                  <a:lnTo>
                    <a:pt x="81" y="2683"/>
                  </a:lnTo>
                  <a:lnTo>
                    <a:pt x="61" y="2651"/>
                  </a:lnTo>
                  <a:lnTo>
                    <a:pt x="43" y="2619"/>
                  </a:lnTo>
                  <a:lnTo>
                    <a:pt x="27" y="2589"/>
                  </a:lnTo>
                  <a:lnTo>
                    <a:pt x="15" y="2558"/>
                  </a:lnTo>
                  <a:lnTo>
                    <a:pt x="6" y="2530"/>
                  </a:lnTo>
                  <a:lnTo>
                    <a:pt x="1" y="2503"/>
                  </a:lnTo>
                  <a:lnTo>
                    <a:pt x="0" y="2478"/>
                  </a:lnTo>
                  <a:lnTo>
                    <a:pt x="3" y="2455"/>
                  </a:lnTo>
                  <a:lnTo>
                    <a:pt x="12" y="2434"/>
                  </a:lnTo>
                  <a:lnTo>
                    <a:pt x="510" y="2434"/>
                  </a:lnTo>
                  <a:lnTo>
                    <a:pt x="510" y="2086"/>
                  </a:lnTo>
                  <a:lnTo>
                    <a:pt x="508" y="2084"/>
                  </a:lnTo>
                  <a:lnTo>
                    <a:pt x="502" y="2079"/>
                  </a:lnTo>
                  <a:lnTo>
                    <a:pt x="493" y="2070"/>
                  </a:lnTo>
                  <a:lnTo>
                    <a:pt x="479" y="2059"/>
                  </a:lnTo>
                  <a:lnTo>
                    <a:pt x="463" y="2044"/>
                  </a:lnTo>
                  <a:lnTo>
                    <a:pt x="444" y="2026"/>
                  </a:lnTo>
                  <a:lnTo>
                    <a:pt x="423" y="2007"/>
                  </a:lnTo>
                  <a:lnTo>
                    <a:pt x="400" y="1985"/>
                  </a:lnTo>
                  <a:lnTo>
                    <a:pt x="375" y="1960"/>
                  </a:lnTo>
                  <a:lnTo>
                    <a:pt x="349" y="1934"/>
                  </a:lnTo>
                  <a:lnTo>
                    <a:pt x="322" y="1907"/>
                  </a:lnTo>
                  <a:lnTo>
                    <a:pt x="295" y="1878"/>
                  </a:lnTo>
                  <a:lnTo>
                    <a:pt x="265" y="1847"/>
                  </a:lnTo>
                  <a:lnTo>
                    <a:pt x="237" y="1816"/>
                  </a:lnTo>
                  <a:lnTo>
                    <a:pt x="209" y="1785"/>
                  </a:lnTo>
                  <a:lnTo>
                    <a:pt x="181" y="1752"/>
                  </a:lnTo>
                  <a:lnTo>
                    <a:pt x="154" y="1719"/>
                  </a:lnTo>
                  <a:lnTo>
                    <a:pt x="128" y="1686"/>
                  </a:lnTo>
                  <a:lnTo>
                    <a:pt x="104" y="1653"/>
                  </a:lnTo>
                  <a:lnTo>
                    <a:pt x="81" y="1620"/>
                  </a:lnTo>
                  <a:lnTo>
                    <a:pt x="61" y="1588"/>
                  </a:lnTo>
                  <a:lnTo>
                    <a:pt x="43" y="1555"/>
                  </a:lnTo>
                  <a:lnTo>
                    <a:pt x="27" y="1525"/>
                  </a:lnTo>
                  <a:lnTo>
                    <a:pt x="15" y="1494"/>
                  </a:lnTo>
                  <a:lnTo>
                    <a:pt x="6" y="1466"/>
                  </a:lnTo>
                  <a:lnTo>
                    <a:pt x="1" y="1440"/>
                  </a:lnTo>
                  <a:lnTo>
                    <a:pt x="0" y="1415"/>
                  </a:lnTo>
                  <a:lnTo>
                    <a:pt x="3" y="1391"/>
                  </a:lnTo>
                  <a:lnTo>
                    <a:pt x="12" y="1370"/>
                  </a:lnTo>
                  <a:lnTo>
                    <a:pt x="510" y="1370"/>
                  </a:lnTo>
                  <a:lnTo>
                    <a:pt x="510" y="1022"/>
                  </a:lnTo>
                  <a:lnTo>
                    <a:pt x="508" y="1020"/>
                  </a:lnTo>
                  <a:lnTo>
                    <a:pt x="502" y="1015"/>
                  </a:lnTo>
                  <a:lnTo>
                    <a:pt x="493" y="1006"/>
                  </a:lnTo>
                  <a:lnTo>
                    <a:pt x="479" y="995"/>
                  </a:lnTo>
                  <a:lnTo>
                    <a:pt x="463" y="980"/>
                  </a:lnTo>
                  <a:lnTo>
                    <a:pt x="444" y="962"/>
                  </a:lnTo>
                  <a:lnTo>
                    <a:pt x="423" y="943"/>
                  </a:lnTo>
                  <a:lnTo>
                    <a:pt x="400" y="921"/>
                  </a:lnTo>
                  <a:lnTo>
                    <a:pt x="375" y="896"/>
                  </a:lnTo>
                  <a:lnTo>
                    <a:pt x="349" y="870"/>
                  </a:lnTo>
                  <a:lnTo>
                    <a:pt x="322" y="843"/>
                  </a:lnTo>
                  <a:lnTo>
                    <a:pt x="295" y="814"/>
                  </a:lnTo>
                  <a:lnTo>
                    <a:pt x="265" y="783"/>
                  </a:lnTo>
                  <a:lnTo>
                    <a:pt x="237" y="753"/>
                  </a:lnTo>
                  <a:lnTo>
                    <a:pt x="209" y="721"/>
                  </a:lnTo>
                  <a:lnTo>
                    <a:pt x="181" y="688"/>
                  </a:lnTo>
                  <a:lnTo>
                    <a:pt x="154" y="655"/>
                  </a:lnTo>
                  <a:lnTo>
                    <a:pt x="128" y="622"/>
                  </a:lnTo>
                  <a:lnTo>
                    <a:pt x="104" y="589"/>
                  </a:lnTo>
                  <a:lnTo>
                    <a:pt x="81" y="556"/>
                  </a:lnTo>
                  <a:lnTo>
                    <a:pt x="61" y="524"/>
                  </a:lnTo>
                  <a:lnTo>
                    <a:pt x="43" y="492"/>
                  </a:lnTo>
                  <a:lnTo>
                    <a:pt x="27" y="461"/>
                  </a:lnTo>
                  <a:lnTo>
                    <a:pt x="15" y="431"/>
                  </a:lnTo>
                  <a:lnTo>
                    <a:pt x="6" y="403"/>
                  </a:lnTo>
                  <a:lnTo>
                    <a:pt x="1" y="376"/>
                  </a:lnTo>
                  <a:lnTo>
                    <a:pt x="0" y="351"/>
                  </a:lnTo>
                  <a:lnTo>
                    <a:pt x="3" y="327"/>
                  </a:lnTo>
                  <a:lnTo>
                    <a:pt x="12" y="306"/>
                  </a:lnTo>
                  <a:lnTo>
                    <a:pt x="510" y="306"/>
                  </a:lnTo>
                  <a:lnTo>
                    <a:pt x="510" y="186"/>
                  </a:lnTo>
                  <a:lnTo>
                    <a:pt x="514" y="153"/>
                  </a:lnTo>
                  <a:lnTo>
                    <a:pt x="522" y="121"/>
                  </a:lnTo>
                  <a:lnTo>
                    <a:pt x="536" y="92"/>
                  </a:lnTo>
                  <a:lnTo>
                    <a:pt x="554" y="66"/>
                  </a:lnTo>
                  <a:lnTo>
                    <a:pt x="576" y="44"/>
                  </a:lnTo>
                  <a:lnTo>
                    <a:pt x="603" y="25"/>
                  </a:lnTo>
                  <a:lnTo>
                    <a:pt x="632" y="12"/>
                  </a:lnTo>
                  <a:lnTo>
                    <a:pt x="663" y="3"/>
                  </a:lnTo>
                  <a:lnTo>
                    <a:pt x="697" y="0"/>
                  </a:lnTo>
                  <a:close/>
                </a:path>
              </a:pathLst>
            </a:custGeom>
            <a:grpFill/>
            <a:ln w="9525">
              <a:noFill/>
              <a:round/>
              <a:headEnd/>
              <a:tailEnd/>
            </a:ln>
          </p:spPr>
          <p:txBody>
            <a:bodyPr wrap="none" anchor="ctr"/>
            <a:lstStyle/>
            <a:p>
              <a:endParaRPr lang="en-GB"/>
            </a:p>
          </p:txBody>
        </p:sp>
        <p:sp>
          <p:nvSpPr>
            <p:cNvPr id="66" name="Freeform 134"/>
            <p:cNvSpPr>
              <a:spLocks noChangeArrowheads="1"/>
            </p:cNvSpPr>
            <p:nvPr/>
          </p:nvSpPr>
          <p:spPr bwMode="auto">
            <a:xfrm>
              <a:off x="2200" y="2529"/>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7"/>
                  </a:lnTo>
                  <a:lnTo>
                    <a:pt x="565" y="45"/>
                  </a:lnTo>
                  <a:lnTo>
                    <a:pt x="604" y="69"/>
                  </a:lnTo>
                  <a:lnTo>
                    <a:pt x="640" y="97"/>
                  </a:lnTo>
                  <a:lnTo>
                    <a:pt x="672" y="129"/>
                  </a:lnTo>
                  <a:lnTo>
                    <a:pt x="700" y="165"/>
                  </a:lnTo>
                  <a:lnTo>
                    <a:pt x="723" y="204"/>
                  </a:lnTo>
                  <a:lnTo>
                    <a:pt x="743" y="245"/>
                  </a:lnTo>
                  <a:lnTo>
                    <a:pt x="757" y="289"/>
                  </a:lnTo>
                  <a:lnTo>
                    <a:pt x="765" y="337"/>
                  </a:lnTo>
                  <a:lnTo>
                    <a:pt x="769" y="385"/>
                  </a:lnTo>
                  <a:lnTo>
                    <a:pt x="765" y="433"/>
                  </a:lnTo>
                  <a:lnTo>
                    <a:pt x="757" y="479"/>
                  </a:lnTo>
                  <a:lnTo>
                    <a:pt x="743" y="523"/>
                  </a:lnTo>
                  <a:lnTo>
                    <a:pt x="723" y="565"/>
                  </a:lnTo>
                  <a:lnTo>
                    <a:pt x="700" y="604"/>
                  </a:lnTo>
                  <a:lnTo>
                    <a:pt x="672" y="639"/>
                  </a:lnTo>
                  <a:lnTo>
                    <a:pt x="640" y="672"/>
                  </a:lnTo>
                  <a:lnTo>
                    <a:pt x="604" y="700"/>
                  </a:lnTo>
                  <a:lnTo>
                    <a:pt x="565" y="723"/>
                  </a:lnTo>
                  <a:lnTo>
                    <a:pt x="523" y="743"/>
                  </a:lnTo>
                  <a:lnTo>
                    <a:pt x="479" y="756"/>
                  </a:lnTo>
                  <a:lnTo>
                    <a:pt x="433" y="765"/>
                  </a:lnTo>
                  <a:lnTo>
                    <a:pt x="385" y="768"/>
                  </a:lnTo>
                  <a:lnTo>
                    <a:pt x="337" y="765"/>
                  </a:lnTo>
                  <a:lnTo>
                    <a:pt x="290" y="756"/>
                  </a:lnTo>
                  <a:lnTo>
                    <a:pt x="246" y="743"/>
                  </a:lnTo>
                  <a:lnTo>
                    <a:pt x="204" y="723"/>
                  </a:lnTo>
                  <a:lnTo>
                    <a:pt x="165" y="700"/>
                  </a:lnTo>
                  <a:lnTo>
                    <a:pt x="129" y="672"/>
                  </a:lnTo>
                  <a:lnTo>
                    <a:pt x="98" y="639"/>
                  </a:lnTo>
                  <a:lnTo>
                    <a:pt x="69" y="604"/>
                  </a:lnTo>
                  <a:lnTo>
                    <a:pt x="45" y="565"/>
                  </a:lnTo>
                  <a:lnTo>
                    <a:pt x="26" y="523"/>
                  </a:lnTo>
                  <a:lnTo>
                    <a:pt x="12" y="479"/>
                  </a:lnTo>
                  <a:lnTo>
                    <a:pt x="3" y="433"/>
                  </a:lnTo>
                  <a:lnTo>
                    <a:pt x="0" y="385"/>
                  </a:lnTo>
                  <a:lnTo>
                    <a:pt x="3" y="337"/>
                  </a:lnTo>
                  <a:lnTo>
                    <a:pt x="12" y="289"/>
                  </a:lnTo>
                  <a:lnTo>
                    <a:pt x="26" y="245"/>
                  </a:lnTo>
                  <a:lnTo>
                    <a:pt x="45" y="204"/>
                  </a:lnTo>
                  <a:lnTo>
                    <a:pt x="69" y="165"/>
                  </a:lnTo>
                  <a:lnTo>
                    <a:pt x="98" y="129"/>
                  </a:lnTo>
                  <a:lnTo>
                    <a:pt x="129" y="97"/>
                  </a:lnTo>
                  <a:lnTo>
                    <a:pt x="165" y="69"/>
                  </a:lnTo>
                  <a:lnTo>
                    <a:pt x="204" y="45"/>
                  </a:lnTo>
                  <a:lnTo>
                    <a:pt x="246" y="27"/>
                  </a:lnTo>
                  <a:lnTo>
                    <a:pt x="290" y="12"/>
                  </a:lnTo>
                  <a:lnTo>
                    <a:pt x="337" y="3"/>
                  </a:lnTo>
                  <a:lnTo>
                    <a:pt x="385" y="0"/>
                  </a:lnTo>
                  <a:close/>
                </a:path>
              </a:pathLst>
            </a:custGeom>
            <a:grpFill/>
            <a:ln w="9525">
              <a:noFill/>
              <a:round/>
              <a:headEnd/>
              <a:tailEnd/>
            </a:ln>
          </p:spPr>
          <p:txBody>
            <a:bodyPr wrap="none" anchor="ctr"/>
            <a:lstStyle/>
            <a:p>
              <a:endParaRPr lang="en-GB"/>
            </a:p>
          </p:txBody>
        </p:sp>
        <p:sp>
          <p:nvSpPr>
            <p:cNvPr id="67" name="Freeform 135"/>
            <p:cNvSpPr>
              <a:spLocks noChangeArrowheads="1"/>
            </p:cNvSpPr>
            <p:nvPr/>
          </p:nvSpPr>
          <p:spPr bwMode="auto">
            <a:xfrm>
              <a:off x="2200" y="2762"/>
              <a:ext cx="85" cy="85"/>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5"/>
                  </a:lnTo>
                  <a:lnTo>
                    <a:pt x="565" y="45"/>
                  </a:lnTo>
                  <a:lnTo>
                    <a:pt x="604" y="68"/>
                  </a:lnTo>
                  <a:lnTo>
                    <a:pt x="640" y="97"/>
                  </a:lnTo>
                  <a:lnTo>
                    <a:pt x="672" y="129"/>
                  </a:lnTo>
                  <a:lnTo>
                    <a:pt x="700" y="165"/>
                  </a:lnTo>
                  <a:lnTo>
                    <a:pt x="723" y="203"/>
                  </a:lnTo>
                  <a:lnTo>
                    <a:pt x="743" y="245"/>
                  </a:lnTo>
                  <a:lnTo>
                    <a:pt x="757" y="289"/>
                  </a:lnTo>
                  <a:lnTo>
                    <a:pt x="765" y="335"/>
                  </a:lnTo>
                  <a:lnTo>
                    <a:pt x="769" y="384"/>
                  </a:lnTo>
                  <a:lnTo>
                    <a:pt x="765" y="432"/>
                  </a:lnTo>
                  <a:lnTo>
                    <a:pt x="757" y="479"/>
                  </a:lnTo>
                  <a:lnTo>
                    <a:pt x="743" y="523"/>
                  </a:lnTo>
                  <a:lnTo>
                    <a:pt x="723" y="565"/>
                  </a:lnTo>
                  <a:lnTo>
                    <a:pt x="700" y="603"/>
                  </a:lnTo>
                  <a:lnTo>
                    <a:pt x="672" y="639"/>
                  </a:lnTo>
                  <a:lnTo>
                    <a:pt x="640" y="670"/>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0"/>
                  </a:lnTo>
                  <a:lnTo>
                    <a:pt x="98" y="639"/>
                  </a:lnTo>
                  <a:lnTo>
                    <a:pt x="69" y="603"/>
                  </a:lnTo>
                  <a:lnTo>
                    <a:pt x="45" y="565"/>
                  </a:lnTo>
                  <a:lnTo>
                    <a:pt x="26" y="523"/>
                  </a:lnTo>
                  <a:lnTo>
                    <a:pt x="12" y="479"/>
                  </a:lnTo>
                  <a:lnTo>
                    <a:pt x="3" y="432"/>
                  </a:lnTo>
                  <a:lnTo>
                    <a:pt x="0" y="384"/>
                  </a:lnTo>
                  <a:lnTo>
                    <a:pt x="3" y="335"/>
                  </a:lnTo>
                  <a:lnTo>
                    <a:pt x="12" y="289"/>
                  </a:lnTo>
                  <a:lnTo>
                    <a:pt x="26" y="245"/>
                  </a:lnTo>
                  <a:lnTo>
                    <a:pt x="45" y="203"/>
                  </a:lnTo>
                  <a:lnTo>
                    <a:pt x="69" y="165"/>
                  </a:lnTo>
                  <a:lnTo>
                    <a:pt x="98" y="129"/>
                  </a:lnTo>
                  <a:lnTo>
                    <a:pt x="129" y="97"/>
                  </a:lnTo>
                  <a:lnTo>
                    <a:pt x="165" y="68"/>
                  </a:lnTo>
                  <a:lnTo>
                    <a:pt x="204" y="45"/>
                  </a:lnTo>
                  <a:lnTo>
                    <a:pt x="246" y="25"/>
                  </a:lnTo>
                  <a:lnTo>
                    <a:pt x="290" y="12"/>
                  </a:lnTo>
                  <a:lnTo>
                    <a:pt x="337" y="3"/>
                  </a:lnTo>
                  <a:lnTo>
                    <a:pt x="385" y="0"/>
                  </a:lnTo>
                  <a:close/>
                </a:path>
              </a:pathLst>
            </a:custGeom>
            <a:grpFill/>
            <a:ln w="9525">
              <a:noFill/>
              <a:round/>
              <a:headEnd/>
              <a:tailEnd/>
            </a:ln>
          </p:spPr>
          <p:txBody>
            <a:bodyPr wrap="none" anchor="ctr"/>
            <a:lstStyle/>
            <a:p>
              <a:endParaRPr lang="en-GB"/>
            </a:p>
          </p:txBody>
        </p:sp>
        <p:sp>
          <p:nvSpPr>
            <p:cNvPr id="68" name="Freeform 136"/>
            <p:cNvSpPr>
              <a:spLocks noChangeArrowheads="1"/>
            </p:cNvSpPr>
            <p:nvPr/>
          </p:nvSpPr>
          <p:spPr bwMode="auto">
            <a:xfrm>
              <a:off x="2200" y="2646"/>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6"/>
                  </a:lnTo>
                  <a:lnTo>
                    <a:pt x="565" y="45"/>
                  </a:lnTo>
                  <a:lnTo>
                    <a:pt x="604" y="69"/>
                  </a:lnTo>
                  <a:lnTo>
                    <a:pt x="640" y="97"/>
                  </a:lnTo>
                  <a:lnTo>
                    <a:pt x="672" y="130"/>
                  </a:lnTo>
                  <a:lnTo>
                    <a:pt x="700" y="165"/>
                  </a:lnTo>
                  <a:lnTo>
                    <a:pt x="723" y="204"/>
                  </a:lnTo>
                  <a:lnTo>
                    <a:pt x="743" y="245"/>
                  </a:lnTo>
                  <a:lnTo>
                    <a:pt x="757" y="290"/>
                  </a:lnTo>
                  <a:lnTo>
                    <a:pt x="765" y="336"/>
                  </a:lnTo>
                  <a:lnTo>
                    <a:pt x="769" y="384"/>
                  </a:lnTo>
                  <a:lnTo>
                    <a:pt x="765" y="432"/>
                  </a:lnTo>
                  <a:lnTo>
                    <a:pt x="757" y="478"/>
                  </a:lnTo>
                  <a:lnTo>
                    <a:pt x="743" y="522"/>
                  </a:lnTo>
                  <a:lnTo>
                    <a:pt x="723" y="564"/>
                  </a:lnTo>
                  <a:lnTo>
                    <a:pt x="700" y="603"/>
                  </a:lnTo>
                  <a:lnTo>
                    <a:pt x="672" y="639"/>
                  </a:lnTo>
                  <a:lnTo>
                    <a:pt x="640" y="671"/>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1"/>
                  </a:lnTo>
                  <a:lnTo>
                    <a:pt x="98" y="639"/>
                  </a:lnTo>
                  <a:lnTo>
                    <a:pt x="69" y="603"/>
                  </a:lnTo>
                  <a:lnTo>
                    <a:pt x="45" y="564"/>
                  </a:lnTo>
                  <a:lnTo>
                    <a:pt x="26" y="522"/>
                  </a:lnTo>
                  <a:lnTo>
                    <a:pt x="12" y="478"/>
                  </a:lnTo>
                  <a:lnTo>
                    <a:pt x="3" y="432"/>
                  </a:lnTo>
                  <a:lnTo>
                    <a:pt x="0" y="384"/>
                  </a:lnTo>
                  <a:lnTo>
                    <a:pt x="3" y="336"/>
                  </a:lnTo>
                  <a:lnTo>
                    <a:pt x="12" y="290"/>
                  </a:lnTo>
                  <a:lnTo>
                    <a:pt x="26" y="245"/>
                  </a:lnTo>
                  <a:lnTo>
                    <a:pt x="45" y="204"/>
                  </a:lnTo>
                  <a:lnTo>
                    <a:pt x="69" y="165"/>
                  </a:lnTo>
                  <a:lnTo>
                    <a:pt x="98" y="130"/>
                  </a:lnTo>
                  <a:lnTo>
                    <a:pt x="129" y="97"/>
                  </a:lnTo>
                  <a:lnTo>
                    <a:pt x="165" y="69"/>
                  </a:lnTo>
                  <a:lnTo>
                    <a:pt x="204" y="45"/>
                  </a:lnTo>
                  <a:lnTo>
                    <a:pt x="246" y="26"/>
                  </a:lnTo>
                  <a:lnTo>
                    <a:pt x="290" y="12"/>
                  </a:lnTo>
                  <a:lnTo>
                    <a:pt x="337" y="3"/>
                  </a:lnTo>
                  <a:lnTo>
                    <a:pt x="385" y="0"/>
                  </a:lnTo>
                  <a:close/>
                </a:path>
              </a:pathLst>
            </a:custGeom>
            <a:grpFill/>
            <a:ln w="9525">
              <a:noFill/>
              <a:round/>
              <a:headEnd/>
              <a:tailEnd/>
            </a:ln>
          </p:spPr>
          <p:txBody>
            <a:bodyPr wrap="none" anchor="ctr"/>
            <a:lstStyle/>
            <a:p>
              <a:endParaRPr lang="en-GB"/>
            </a:p>
          </p:txBody>
        </p:sp>
      </p:grpSp>
      <p:sp>
        <p:nvSpPr>
          <p:cNvPr id="73" name="Freeform 115"/>
          <p:cNvSpPr>
            <a:spLocks noChangeArrowheads="1"/>
          </p:cNvSpPr>
          <p:nvPr/>
        </p:nvSpPr>
        <p:spPr bwMode="auto">
          <a:xfrm>
            <a:off x="1725613" y="4508500"/>
            <a:ext cx="447675" cy="609600"/>
          </a:xfrm>
          <a:custGeom>
            <a:avLst/>
            <a:gdLst>
              <a:gd name="T0" fmla="*/ 2147483647 w 2538"/>
              <a:gd name="T1" fmla="*/ 2147483647 h 3456"/>
              <a:gd name="T2" fmla="*/ 2147483647 w 2538"/>
              <a:gd name="T3" fmla="*/ 2147483647 h 3456"/>
              <a:gd name="T4" fmla="*/ 2147483647 w 2538"/>
              <a:gd name="T5" fmla="*/ 2147483647 h 3456"/>
              <a:gd name="T6" fmla="*/ 2147483647 w 2538"/>
              <a:gd name="T7" fmla="*/ 2147483647 h 3456"/>
              <a:gd name="T8" fmla="*/ 2147483647 w 2538"/>
              <a:gd name="T9" fmla="*/ 2147483647 h 3456"/>
              <a:gd name="T10" fmla="*/ 2147483647 w 2538"/>
              <a:gd name="T11" fmla="*/ 2147483647 h 3456"/>
              <a:gd name="T12" fmla="*/ 2147483647 w 2538"/>
              <a:gd name="T13" fmla="*/ 2147483647 h 3456"/>
              <a:gd name="T14" fmla="*/ 2147483647 w 2538"/>
              <a:gd name="T15" fmla="*/ 2147483647 h 3456"/>
              <a:gd name="T16" fmla="*/ 2147483647 w 2538"/>
              <a:gd name="T17" fmla="*/ 2147483647 h 3456"/>
              <a:gd name="T18" fmla="*/ 2147483647 w 2538"/>
              <a:gd name="T19" fmla="*/ 2147483647 h 3456"/>
              <a:gd name="T20" fmla="*/ 2147483647 w 2538"/>
              <a:gd name="T21" fmla="*/ 2147483647 h 3456"/>
              <a:gd name="T22" fmla="*/ 2147483647 w 2538"/>
              <a:gd name="T23" fmla="*/ 2147483647 h 3456"/>
              <a:gd name="T24" fmla="*/ 2147483647 w 2538"/>
              <a:gd name="T25" fmla="*/ 2147483647 h 3456"/>
              <a:gd name="T26" fmla="*/ 2147483647 w 2538"/>
              <a:gd name="T27" fmla="*/ 2147483647 h 3456"/>
              <a:gd name="T28" fmla="*/ 2147483647 w 2538"/>
              <a:gd name="T29" fmla="*/ 2147483647 h 3456"/>
              <a:gd name="T30" fmla="*/ 2147483647 w 2538"/>
              <a:gd name="T31" fmla="*/ 2147483647 h 3456"/>
              <a:gd name="T32" fmla="*/ 2147483647 w 2538"/>
              <a:gd name="T33" fmla="*/ 2147483647 h 3456"/>
              <a:gd name="T34" fmla="*/ 2147483647 w 2538"/>
              <a:gd name="T35" fmla="*/ 2147483647 h 3456"/>
              <a:gd name="T36" fmla="*/ 2147483647 w 2538"/>
              <a:gd name="T37" fmla="*/ 2147483647 h 3456"/>
              <a:gd name="T38" fmla="*/ 2147483647 w 2538"/>
              <a:gd name="T39" fmla="*/ 2147483647 h 3456"/>
              <a:gd name="T40" fmla="*/ 2147483647 w 2538"/>
              <a:gd name="T41" fmla="*/ 2147483647 h 3456"/>
              <a:gd name="T42" fmla="*/ 2147483647 w 2538"/>
              <a:gd name="T43" fmla="*/ 2147483647 h 3456"/>
              <a:gd name="T44" fmla="*/ 2147483647 w 2538"/>
              <a:gd name="T45" fmla="*/ 2147483647 h 3456"/>
              <a:gd name="T46" fmla="*/ 2147483647 w 2538"/>
              <a:gd name="T47" fmla="*/ 2147483647 h 3456"/>
              <a:gd name="T48" fmla="*/ 2147483647 w 2538"/>
              <a:gd name="T49" fmla="*/ 2147483647 h 3456"/>
              <a:gd name="T50" fmla="*/ 2147483647 w 2538"/>
              <a:gd name="T51" fmla="*/ 2147483647 h 3456"/>
              <a:gd name="T52" fmla="*/ 2147483647 w 2538"/>
              <a:gd name="T53" fmla="*/ 2147483647 h 3456"/>
              <a:gd name="T54" fmla="*/ 2147483647 w 2538"/>
              <a:gd name="T55" fmla="*/ 2147483647 h 3456"/>
              <a:gd name="T56" fmla="*/ 2147483647 w 2538"/>
              <a:gd name="T57" fmla="*/ 2147483647 h 3456"/>
              <a:gd name="T58" fmla="*/ 2147483647 w 2538"/>
              <a:gd name="T59" fmla="*/ 2147483647 h 3456"/>
              <a:gd name="T60" fmla="*/ 2147483647 w 2538"/>
              <a:gd name="T61" fmla="*/ 2147483647 h 3456"/>
              <a:gd name="T62" fmla="*/ 2147483647 w 2538"/>
              <a:gd name="T63" fmla="*/ 2147483647 h 3456"/>
              <a:gd name="T64" fmla="*/ 2147483647 w 2538"/>
              <a:gd name="T65" fmla="*/ 2147483647 h 3456"/>
              <a:gd name="T66" fmla="*/ 2147483647 w 2538"/>
              <a:gd name="T67" fmla="*/ 2147483647 h 3456"/>
              <a:gd name="T68" fmla="*/ 2147483647 w 2538"/>
              <a:gd name="T69" fmla="*/ 2147483647 h 3456"/>
              <a:gd name="T70" fmla="*/ 2147483647 w 2538"/>
              <a:gd name="T71" fmla="*/ 2147483647 h 3456"/>
              <a:gd name="T72" fmla="*/ 2147483647 w 2538"/>
              <a:gd name="T73" fmla="*/ 2147483647 h 3456"/>
              <a:gd name="T74" fmla="*/ 2147483647 w 2538"/>
              <a:gd name="T75" fmla="*/ 2147483647 h 3456"/>
              <a:gd name="T76" fmla="*/ 2147483647 w 2538"/>
              <a:gd name="T77" fmla="*/ 2147483647 h 3456"/>
              <a:gd name="T78" fmla="*/ 2147483647 w 2538"/>
              <a:gd name="T79" fmla="*/ 2147483647 h 3456"/>
              <a:gd name="T80" fmla="*/ 2147483647 w 2538"/>
              <a:gd name="T81" fmla="*/ 2147483647 h 3456"/>
              <a:gd name="T82" fmla="*/ 2147483647 w 2538"/>
              <a:gd name="T83" fmla="*/ 2147483647 h 3456"/>
              <a:gd name="T84" fmla="*/ 2147483647 w 2538"/>
              <a:gd name="T85" fmla="*/ 2147483647 h 3456"/>
              <a:gd name="T86" fmla="*/ 2147483647 w 2538"/>
              <a:gd name="T87" fmla="*/ 2147483647 h 3456"/>
              <a:gd name="T88" fmla="*/ 2147483647 w 2538"/>
              <a:gd name="T89" fmla="*/ 2147483647 h 3456"/>
              <a:gd name="T90" fmla="*/ 2147483647 w 2538"/>
              <a:gd name="T91" fmla="*/ 2147483647 h 3456"/>
              <a:gd name="T92" fmla="*/ 2147483647 w 2538"/>
              <a:gd name="T93" fmla="*/ 2147483647 h 3456"/>
              <a:gd name="T94" fmla="*/ 2147483647 w 2538"/>
              <a:gd name="T95" fmla="*/ 2147483647 h 3456"/>
              <a:gd name="T96" fmla="*/ 2147483647 w 2538"/>
              <a:gd name="T97" fmla="*/ 2147483647 h 34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38"/>
              <a:gd name="T148" fmla="*/ 0 h 3456"/>
              <a:gd name="T149" fmla="*/ 2538 w 2538"/>
              <a:gd name="T150" fmla="*/ 3456 h 34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38" h="3456">
                <a:moveTo>
                  <a:pt x="1245" y="0"/>
                </a:moveTo>
                <a:lnTo>
                  <a:pt x="1311" y="3"/>
                </a:lnTo>
                <a:lnTo>
                  <a:pt x="1374" y="13"/>
                </a:lnTo>
                <a:lnTo>
                  <a:pt x="1437" y="28"/>
                </a:lnTo>
                <a:lnTo>
                  <a:pt x="1498" y="50"/>
                </a:lnTo>
                <a:lnTo>
                  <a:pt x="1556" y="77"/>
                </a:lnTo>
                <a:lnTo>
                  <a:pt x="1612" y="110"/>
                </a:lnTo>
                <a:lnTo>
                  <a:pt x="1664" y="148"/>
                </a:lnTo>
                <a:lnTo>
                  <a:pt x="1715" y="190"/>
                </a:lnTo>
                <a:lnTo>
                  <a:pt x="1762" y="237"/>
                </a:lnTo>
                <a:lnTo>
                  <a:pt x="1806" y="287"/>
                </a:lnTo>
                <a:lnTo>
                  <a:pt x="1847" y="342"/>
                </a:lnTo>
                <a:lnTo>
                  <a:pt x="1882" y="401"/>
                </a:lnTo>
                <a:lnTo>
                  <a:pt x="1915" y="463"/>
                </a:lnTo>
                <a:lnTo>
                  <a:pt x="1943" y="528"/>
                </a:lnTo>
                <a:lnTo>
                  <a:pt x="1967" y="596"/>
                </a:lnTo>
                <a:lnTo>
                  <a:pt x="1999" y="595"/>
                </a:lnTo>
                <a:lnTo>
                  <a:pt x="2058" y="598"/>
                </a:lnTo>
                <a:lnTo>
                  <a:pt x="2115" y="606"/>
                </a:lnTo>
                <a:lnTo>
                  <a:pt x="2169" y="622"/>
                </a:lnTo>
                <a:lnTo>
                  <a:pt x="2221" y="642"/>
                </a:lnTo>
                <a:lnTo>
                  <a:pt x="2271" y="668"/>
                </a:lnTo>
                <a:lnTo>
                  <a:pt x="2318" y="699"/>
                </a:lnTo>
                <a:lnTo>
                  <a:pt x="2360" y="733"/>
                </a:lnTo>
                <a:lnTo>
                  <a:pt x="2399" y="772"/>
                </a:lnTo>
                <a:lnTo>
                  <a:pt x="2434" y="815"/>
                </a:lnTo>
                <a:lnTo>
                  <a:pt x="2464" y="861"/>
                </a:lnTo>
                <a:lnTo>
                  <a:pt x="2489" y="910"/>
                </a:lnTo>
                <a:lnTo>
                  <a:pt x="2510" y="962"/>
                </a:lnTo>
                <a:lnTo>
                  <a:pt x="2525" y="1017"/>
                </a:lnTo>
                <a:lnTo>
                  <a:pt x="2534" y="1075"/>
                </a:lnTo>
                <a:lnTo>
                  <a:pt x="2538" y="1133"/>
                </a:lnTo>
                <a:lnTo>
                  <a:pt x="2534" y="1188"/>
                </a:lnTo>
                <a:lnTo>
                  <a:pt x="2527" y="1240"/>
                </a:lnTo>
                <a:lnTo>
                  <a:pt x="2513" y="1291"/>
                </a:lnTo>
                <a:lnTo>
                  <a:pt x="2496" y="1341"/>
                </a:lnTo>
                <a:lnTo>
                  <a:pt x="2474" y="1388"/>
                </a:lnTo>
                <a:lnTo>
                  <a:pt x="2448" y="1432"/>
                </a:lnTo>
                <a:lnTo>
                  <a:pt x="2417" y="1472"/>
                </a:lnTo>
                <a:lnTo>
                  <a:pt x="2383" y="1511"/>
                </a:lnTo>
                <a:lnTo>
                  <a:pt x="2345" y="1546"/>
                </a:lnTo>
                <a:lnTo>
                  <a:pt x="2383" y="1580"/>
                </a:lnTo>
                <a:lnTo>
                  <a:pt x="2417" y="1618"/>
                </a:lnTo>
                <a:lnTo>
                  <a:pt x="2448" y="1660"/>
                </a:lnTo>
                <a:lnTo>
                  <a:pt x="2474" y="1704"/>
                </a:lnTo>
                <a:lnTo>
                  <a:pt x="2496" y="1750"/>
                </a:lnTo>
                <a:lnTo>
                  <a:pt x="2513" y="1799"/>
                </a:lnTo>
                <a:lnTo>
                  <a:pt x="2527" y="1851"/>
                </a:lnTo>
                <a:lnTo>
                  <a:pt x="2534" y="1904"/>
                </a:lnTo>
                <a:lnTo>
                  <a:pt x="2538" y="1958"/>
                </a:lnTo>
                <a:lnTo>
                  <a:pt x="2534" y="2017"/>
                </a:lnTo>
                <a:lnTo>
                  <a:pt x="2525" y="2074"/>
                </a:lnTo>
                <a:lnTo>
                  <a:pt x="2510" y="2128"/>
                </a:lnTo>
                <a:lnTo>
                  <a:pt x="2489" y="2180"/>
                </a:lnTo>
                <a:lnTo>
                  <a:pt x="2464" y="2230"/>
                </a:lnTo>
                <a:lnTo>
                  <a:pt x="2434" y="2276"/>
                </a:lnTo>
                <a:lnTo>
                  <a:pt x="2399" y="2319"/>
                </a:lnTo>
                <a:lnTo>
                  <a:pt x="2360" y="2357"/>
                </a:lnTo>
                <a:lnTo>
                  <a:pt x="2318" y="2393"/>
                </a:lnTo>
                <a:lnTo>
                  <a:pt x="2271" y="2423"/>
                </a:lnTo>
                <a:lnTo>
                  <a:pt x="2221" y="2449"/>
                </a:lnTo>
                <a:lnTo>
                  <a:pt x="2169" y="2469"/>
                </a:lnTo>
                <a:lnTo>
                  <a:pt x="2115" y="2484"/>
                </a:lnTo>
                <a:lnTo>
                  <a:pt x="2058" y="2494"/>
                </a:lnTo>
                <a:lnTo>
                  <a:pt x="1999" y="2497"/>
                </a:lnTo>
                <a:lnTo>
                  <a:pt x="1951" y="2495"/>
                </a:lnTo>
                <a:lnTo>
                  <a:pt x="1904" y="2488"/>
                </a:lnTo>
                <a:lnTo>
                  <a:pt x="1858" y="2478"/>
                </a:lnTo>
                <a:lnTo>
                  <a:pt x="1814" y="2463"/>
                </a:lnTo>
                <a:lnTo>
                  <a:pt x="1771" y="2445"/>
                </a:lnTo>
                <a:lnTo>
                  <a:pt x="1726" y="2495"/>
                </a:lnTo>
                <a:lnTo>
                  <a:pt x="1677" y="2539"/>
                </a:lnTo>
                <a:lnTo>
                  <a:pt x="1626" y="2578"/>
                </a:lnTo>
                <a:lnTo>
                  <a:pt x="1570" y="2613"/>
                </a:lnTo>
                <a:lnTo>
                  <a:pt x="1514" y="2643"/>
                </a:lnTo>
                <a:lnTo>
                  <a:pt x="1454" y="2667"/>
                </a:lnTo>
                <a:lnTo>
                  <a:pt x="1454" y="3456"/>
                </a:lnTo>
                <a:lnTo>
                  <a:pt x="1007" y="3456"/>
                </a:lnTo>
                <a:lnTo>
                  <a:pt x="1007" y="2672"/>
                </a:lnTo>
                <a:lnTo>
                  <a:pt x="962" y="2686"/>
                </a:lnTo>
                <a:lnTo>
                  <a:pt x="915" y="2698"/>
                </a:lnTo>
                <a:lnTo>
                  <a:pt x="867" y="2704"/>
                </a:lnTo>
                <a:lnTo>
                  <a:pt x="818" y="2706"/>
                </a:lnTo>
                <a:lnTo>
                  <a:pt x="759" y="2703"/>
                </a:lnTo>
                <a:lnTo>
                  <a:pt x="702" y="2694"/>
                </a:lnTo>
                <a:lnTo>
                  <a:pt x="648" y="2679"/>
                </a:lnTo>
                <a:lnTo>
                  <a:pt x="596" y="2658"/>
                </a:lnTo>
                <a:lnTo>
                  <a:pt x="546" y="2633"/>
                </a:lnTo>
                <a:lnTo>
                  <a:pt x="500" y="2602"/>
                </a:lnTo>
                <a:lnTo>
                  <a:pt x="457" y="2568"/>
                </a:lnTo>
                <a:lnTo>
                  <a:pt x="419" y="2529"/>
                </a:lnTo>
                <a:lnTo>
                  <a:pt x="384" y="2486"/>
                </a:lnTo>
                <a:lnTo>
                  <a:pt x="354" y="2440"/>
                </a:lnTo>
                <a:lnTo>
                  <a:pt x="328" y="2390"/>
                </a:lnTo>
                <a:lnTo>
                  <a:pt x="308" y="2339"/>
                </a:lnTo>
                <a:lnTo>
                  <a:pt x="292" y="2283"/>
                </a:lnTo>
                <a:lnTo>
                  <a:pt x="283" y="2227"/>
                </a:lnTo>
                <a:lnTo>
                  <a:pt x="279" y="2168"/>
                </a:lnTo>
                <a:lnTo>
                  <a:pt x="282" y="2119"/>
                </a:lnTo>
                <a:lnTo>
                  <a:pt x="289" y="2072"/>
                </a:lnTo>
                <a:lnTo>
                  <a:pt x="299" y="2025"/>
                </a:lnTo>
                <a:lnTo>
                  <a:pt x="314" y="1980"/>
                </a:lnTo>
                <a:lnTo>
                  <a:pt x="332" y="1937"/>
                </a:lnTo>
                <a:lnTo>
                  <a:pt x="285" y="1915"/>
                </a:lnTo>
                <a:lnTo>
                  <a:pt x="240" y="1888"/>
                </a:lnTo>
                <a:lnTo>
                  <a:pt x="198" y="1858"/>
                </a:lnTo>
                <a:lnTo>
                  <a:pt x="159" y="1822"/>
                </a:lnTo>
                <a:lnTo>
                  <a:pt x="125" y="1785"/>
                </a:lnTo>
                <a:lnTo>
                  <a:pt x="93" y="1743"/>
                </a:lnTo>
                <a:lnTo>
                  <a:pt x="66" y="1699"/>
                </a:lnTo>
                <a:lnTo>
                  <a:pt x="43" y="1652"/>
                </a:lnTo>
                <a:lnTo>
                  <a:pt x="24" y="1601"/>
                </a:lnTo>
                <a:lnTo>
                  <a:pt x="11" y="1550"/>
                </a:lnTo>
                <a:lnTo>
                  <a:pt x="3" y="1496"/>
                </a:lnTo>
                <a:lnTo>
                  <a:pt x="0" y="1441"/>
                </a:lnTo>
                <a:lnTo>
                  <a:pt x="3" y="1382"/>
                </a:lnTo>
                <a:lnTo>
                  <a:pt x="13" y="1326"/>
                </a:lnTo>
                <a:lnTo>
                  <a:pt x="27" y="1271"/>
                </a:lnTo>
                <a:lnTo>
                  <a:pt x="47" y="1219"/>
                </a:lnTo>
                <a:lnTo>
                  <a:pt x="73" y="1170"/>
                </a:lnTo>
                <a:lnTo>
                  <a:pt x="103" y="1124"/>
                </a:lnTo>
                <a:lnTo>
                  <a:pt x="137" y="1082"/>
                </a:lnTo>
                <a:lnTo>
                  <a:pt x="176" y="1043"/>
                </a:lnTo>
                <a:lnTo>
                  <a:pt x="219" y="1007"/>
                </a:lnTo>
                <a:lnTo>
                  <a:pt x="264" y="977"/>
                </a:lnTo>
                <a:lnTo>
                  <a:pt x="313" y="952"/>
                </a:lnTo>
                <a:lnTo>
                  <a:pt x="365" y="931"/>
                </a:lnTo>
                <a:lnTo>
                  <a:pt x="420" y="915"/>
                </a:lnTo>
                <a:lnTo>
                  <a:pt x="475" y="906"/>
                </a:lnTo>
                <a:lnTo>
                  <a:pt x="475" y="902"/>
                </a:lnTo>
                <a:lnTo>
                  <a:pt x="478" y="824"/>
                </a:lnTo>
                <a:lnTo>
                  <a:pt x="487" y="749"/>
                </a:lnTo>
                <a:lnTo>
                  <a:pt x="500" y="674"/>
                </a:lnTo>
                <a:lnTo>
                  <a:pt x="519" y="603"/>
                </a:lnTo>
                <a:lnTo>
                  <a:pt x="542" y="534"/>
                </a:lnTo>
                <a:lnTo>
                  <a:pt x="570" y="468"/>
                </a:lnTo>
                <a:lnTo>
                  <a:pt x="603" y="405"/>
                </a:lnTo>
                <a:lnTo>
                  <a:pt x="639" y="346"/>
                </a:lnTo>
                <a:lnTo>
                  <a:pt x="679" y="290"/>
                </a:lnTo>
                <a:lnTo>
                  <a:pt x="723" y="239"/>
                </a:lnTo>
                <a:lnTo>
                  <a:pt x="770" y="192"/>
                </a:lnTo>
                <a:lnTo>
                  <a:pt x="821" y="149"/>
                </a:lnTo>
                <a:lnTo>
                  <a:pt x="874" y="111"/>
                </a:lnTo>
                <a:lnTo>
                  <a:pt x="931" y="79"/>
                </a:lnTo>
                <a:lnTo>
                  <a:pt x="989" y="51"/>
                </a:lnTo>
                <a:lnTo>
                  <a:pt x="1050" y="29"/>
                </a:lnTo>
                <a:lnTo>
                  <a:pt x="1114" y="13"/>
                </a:lnTo>
                <a:lnTo>
                  <a:pt x="1178" y="3"/>
                </a:lnTo>
                <a:lnTo>
                  <a:pt x="1245" y="0"/>
                </a:lnTo>
                <a:close/>
              </a:path>
            </a:pathLst>
          </a:custGeom>
          <a:solidFill>
            <a:schemeClr val="bg2">
              <a:lumMod val="40000"/>
              <a:lumOff val="60000"/>
            </a:schemeClr>
          </a:solidFill>
          <a:ln w="9525">
            <a:noFill/>
            <a:round/>
            <a:headEnd/>
            <a:tailEnd/>
          </a:ln>
        </p:spPr>
        <p:txBody>
          <a:bodyPr wrap="none" anchor="ctr"/>
          <a:lstStyle/>
          <a:p>
            <a:endParaRPr lang="en-GB"/>
          </a:p>
        </p:txBody>
      </p:sp>
      <p:grpSp>
        <p:nvGrpSpPr>
          <p:cNvPr id="59" name="Group 12"/>
          <p:cNvGrpSpPr>
            <a:grpSpLocks/>
          </p:cNvGrpSpPr>
          <p:nvPr/>
        </p:nvGrpSpPr>
        <p:grpSpPr bwMode="auto">
          <a:xfrm>
            <a:off x="1847850" y="2428875"/>
            <a:ext cx="417513" cy="608013"/>
            <a:chOff x="684" y="816"/>
            <a:chExt cx="263" cy="383"/>
          </a:xfrm>
          <a:solidFill>
            <a:schemeClr val="bg1">
              <a:lumMod val="75000"/>
            </a:schemeClr>
          </a:solidFill>
        </p:grpSpPr>
        <p:sp>
          <p:nvSpPr>
            <p:cNvPr id="75" name="Freeform 13"/>
            <p:cNvSpPr>
              <a:spLocks noChangeArrowheads="1"/>
            </p:cNvSpPr>
            <p:nvPr/>
          </p:nvSpPr>
          <p:spPr bwMode="auto">
            <a:xfrm>
              <a:off x="776" y="816"/>
              <a:ext cx="32" cy="133"/>
            </a:xfrm>
            <a:custGeom>
              <a:avLst/>
              <a:gdLst>
                <a:gd name="T0" fmla="*/ 0 w 294"/>
                <a:gd name="T1" fmla="*/ 0 h 1206"/>
                <a:gd name="T2" fmla="*/ 0 w 294"/>
                <a:gd name="T3" fmla="*/ 0 h 1206"/>
                <a:gd name="T4" fmla="*/ 0 w 294"/>
                <a:gd name="T5" fmla="*/ 0 h 1206"/>
                <a:gd name="T6" fmla="*/ 0 w 294"/>
                <a:gd name="T7" fmla="*/ 0 h 1206"/>
                <a:gd name="T8" fmla="*/ 0 w 294"/>
                <a:gd name="T9" fmla="*/ 0 h 1206"/>
                <a:gd name="T10" fmla="*/ 0 60000 65536"/>
                <a:gd name="T11" fmla="*/ 0 60000 65536"/>
                <a:gd name="T12" fmla="*/ 0 60000 65536"/>
                <a:gd name="T13" fmla="*/ 0 60000 65536"/>
                <a:gd name="T14" fmla="*/ 0 60000 65536"/>
                <a:gd name="T15" fmla="*/ 0 w 294"/>
                <a:gd name="T16" fmla="*/ 0 h 1206"/>
                <a:gd name="T17" fmla="*/ 294 w 294"/>
                <a:gd name="T18" fmla="*/ 1206 h 1206"/>
              </a:gdLst>
              <a:ahLst/>
              <a:cxnLst>
                <a:cxn ang="T10">
                  <a:pos x="T0" y="T1"/>
                </a:cxn>
                <a:cxn ang="T11">
                  <a:pos x="T2" y="T3"/>
                </a:cxn>
                <a:cxn ang="T12">
                  <a:pos x="T4" y="T5"/>
                </a:cxn>
                <a:cxn ang="T13">
                  <a:pos x="T6" y="T7"/>
                </a:cxn>
                <a:cxn ang="T14">
                  <a:pos x="T8" y="T9"/>
                </a:cxn>
              </a:cxnLst>
              <a:rect l="T15" t="T16" r="T17" b="T18"/>
              <a:pathLst>
                <a:path w="294" h="1206">
                  <a:moveTo>
                    <a:pt x="175" y="0"/>
                  </a:moveTo>
                  <a:lnTo>
                    <a:pt x="294" y="0"/>
                  </a:lnTo>
                  <a:lnTo>
                    <a:pt x="259" y="1206"/>
                  </a:lnTo>
                  <a:lnTo>
                    <a:pt x="0" y="1206"/>
                  </a:lnTo>
                  <a:lnTo>
                    <a:pt x="175" y="0"/>
                  </a:lnTo>
                  <a:close/>
                </a:path>
              </a:pathLst>
            </a:custGeom>
            <a:grpFill/>
            <a:ln w="9525">
              <a:noFill/>
              <a:round/>
              <a:headEnd/>
              <a:tailEnd/>
            </a:ln>
          </p:spPr>
          <p:txBody>
            <a:bodyPr wrap="none" anchor="ctr"/>
            <a:lstStyle/>
            <a:p>
              <a:endParaRPr lang="en-GB"/>
            </a:p>
          </p:txBody>
        </p:sp>
        <p:sp>
          <p:nvSpPr>
            <p:cNvPr id="76" name="Freeform 14"/>
            <p:cNvSpPr>
              <a:spLocks noChangeArrowheads="1"/>
            </p:cNvSpPr>
            <p:nvPr/>
          </p:nvSpPr>
          <p:spPr bwMode="auto">
            <a:xfrm>
              <a:off x="822" y="816"/>
              <a:ext cx="32" cy="133"/>
            </a:xfrm>
            <a:custGeom>
              <a:avLst/>
              <a:gdLst>
                <a:gd name="T0" fmla="*/ 0 w 296"/>
                <a:gd name="T1" fmla="*/ 0 h 1206"/>
                <a:gd name="T2" fmla="*/ 0 w 296"/>
                <a:gd name="T3" fmla="*/ 0 h 1206"/>
                <a:gd name="T4" fmla="*/ 0 w 296"/>
                <a:gd name="T5" fmla="*/ 0 h 1206"/>
                <a:gd name="T6" fmla="*/ 0 w 296"/>
                <a:gd name="T7" fmla="*/ 0 h 1206"/>
                <a:gd name="T8" fmla="*/ 0 w 296"/>
                <a:gd name="T9" fmla="*/ 0 h 1206"/>
                <a:gd name="T10" fmla="*/ 0 60000 65536"/>
                <a:gd name="T11" fmla="*/ 0 60000 65536"/>
                <a:gd name="T12" fmla="*/ 0 60000 65536"/>
                <a:gd name="T13" fmla="*/ 0 60000 65536"/>
                <a:gd name="T14" fmla="*/ 0 60000 65536"/>
                <a:gd name="T15" fmla="*/ 0 w 296"/>
                <a:gd name="T16" fmla="*/ 0 h 1206"/>
                <a:gd name="T17" fmla="*/ 296 w 296"/>
                <a:gd name="T18" fmla="*/ 1206 h 1206"/>
              </a:gdLst>
              <a:ahLst/>
              <a:cxnLst>
                <a:cxn ang="T10">
                  <a:pos x="T0" y="T1"/>
                </a:cxn>
                <a:cxn ang="T11">
                  <a:pos x="T2" y="T3"/>
                </a:cxn>
                <a:cxn ang="T12">
                  <a:pos x="T4" y="T5"/>
                </a:cxn>
                <a:cxn ang="T13">
                  <a:pos x="T6" y="T7"/>
                </a:cxn>
                <a:cxn ang="T14">
                  <a:pos x="T8" y="T9"/>
                </a:cxn>
              </a:cxnLst>
              <a:rect l="T15" t="T16" r="T17" b="T18"/>
              <a:pathLst>
                <a:path w="296" h="1206">
                  <a:moveTo>
                    <a:pt x="0" y="0"/>
                  </a:moveTo>
                  <a:lnTo>
                    <a:pt x="120" y="0"/>
                  </a:lnTo>
                  <a:lnTo>
                    <a:pt x="296" y="1206"/>
                  </a:lnTo>
                  <a:lnTo>
                    <a:pt x="35" y="1206"/>
                  </a:lnTo>
                  <a:lnTo>
                    <a:pt x="0" y="0"/>
                  </a:lnTo>
                  <a:close/>
                </a:path>
              </a:pathLst>
            </a:custGeom>
            <a:grpFill/>
            <a:ln w="9525">
              <a:noFill/>
              <a:round/>
              <a:headEnd/>
              <a:tailEnd/>
            </a:ln>
          </p:spPr>
          <p:txBody>
            <a:bodyPr wrap="none" anchor="ctr"/>
            <a:lstStyle/>
            <a:p>
              <a:endParaRPr lang="en-GB"/>
            </a:p>
          </p:txBody>
        </p:sp>
        <p:sp>
          <p:nvSpPr>
            <p:cNvPr id="77" name="Freeform 15"/>
            <p:cNvSpPr>
              <a:spLocks noChangeArrowheads="1"/>
            </p:cNvSpPr>
            <p:nvPr/>
          </p:nvSpPr>
          <p:spPr bwMode="auto">
            <a:xfrm>
              <a:off x="828" y="992"/>
              <a:ext cx="63" cy="207"/>
            </a:xfrm>
            <a:custGeom>
              <a:avLst/>
              <a:gdLst>
                <a:gd name="T0" fmla="*/ 0 w 577"/>
                <a:gd name="T1" fmla="*/ 0 h 1870"/>
                <a:gd name="T2" fmla="*/ 0 w 577"/>
                <a:gd name="T3" fmla="*/ 0 h 1870"/>
                <a:gd name="T4" fmla="*/ 0 w 577"/>
                <a:gd name="T5" fmla="*/ 0 h 1870"/>
                <a:gd name="T6" fmla="*/ 0 w 577"/>
                <a:gd name="T7" fmla="*/ 0 h 1870"/>
                <a:gd name="T8" fmla="*/ 0 w 577"/>
                <a:gd name="T9" fmla="*/ 0 h 1870"/>
                <a:gd name="T10" fmla="*/ 0 60000 65536"/>
                <a:gd name="T11" fmla="*/ 0 60000 65536"/>
                <a:gd name="T12" fmla="*/ 0 60000 65536"/>
                <a:gd name="T13" fmla="*/ 0 60000 65536"/>
                <a:gd name="T14" fmla="*/ 0 60000 65536"/>
                <a:gd name="T15" fmla="*/ 0 w 577"/>
                <a:gd name="T16" fmla="*/ 0 h 1870"/>
                <a:gd name="T17" fmla="*/ 577 w 577"/>
                <a:gd name="T18" fmla="*/ 1870 h 1870"/>
              </a:gdLst>
              <a:ahLst/>
              <a:cxnLst>
                <a:cxn ang="T10">
                  <a:pos x="T0" y="T1"/>
                </a:cxn>
                <a:cxn ang="T11">
                  <a:pos x="T2" y="T3"/>
                </a:cxn>
                <a:cxn ang="T12">
                  <a:pos x="T4" y="T5"/>
                </a:cxn>
                <a:cxn ang="T13">
                  <a:pos x="T6" y="T7"/>
                </a:cxn>
                <a:cxn ang="T14">
                  <a:pos x="T8" y="T9"/>
                </a:cxn>
              </a:cxnLst>
              <a:rect l="T15" t="T16" r="T17" b="T18"/>
              <a:pathLst>
                <a:path w="577" h="1870">
                  <a:moveTo>
                    <a:pt x="0" y="0"/>
                  </a:moveTo>
                  <a:lnTo>
                    <a:pt x="305" y="0"/>
                  </a:lnTo>
                  <a:lnTo>
                    <a:pt x="577" y="1870"/>
                  </a:lnTo>
                  <a:lnTo>
                    <a:pt x="55" y="1870"/>
                  </a:lnTo>
                  <a:lnTo>
                    <a:pt x="0" y="0"/>
                  </a:lnTo>
                  <a:close/>
                </a:path>
              </a:pathLst>
            </a:custGeom>
            <a:grpFill/>
            <a:ln w="9525">
              <a:noFill/>
              <a:round/>
              <a:headEnd/>
              <a:tailEnd/>
            </a:ln>
          </p:spPr>
          <p:txBody>
            <a:bodyPr wrap="none" anchor="ctr"/>
            <a:lstStyle/>
            <a:p>
              <a:endParaRPr lang="en-GB"/>
            </a:p>
          </p:txBody>
        </p:sp>
        <p:sp>
          <p:nvSpPr>
            <p:cNvPr id="78" name="Freeform 16"/>
            <p:cNvSpPr>
              <a:spLocks noChangeArrowheads="1"/>
            </p:cNvSpPr>
            <p:nvPr/>
          </p:nvSpPr>
          <p:spPr bwMode="auto">
            <a:xfrm>
              <a:off x="740" y="992"/>
              <a:ext cx="63" cy="207"/>
            </a:xfrm>
            <a:custGeom>
              <a:avLst/>
              <a:gdLst>
                <a:gd name="T0" fmla="*/ 0 w 578"/>
                <a:gd name="T1" fmla="*/ 0 h 1870"/>
                <a:gd name="T2" fmla="*/ 0 w 578"/>
                <a:gd name="T3" fmla="*/ 0 h 1870"/>
                <a:gd name="T4" fmla="*/ 0 w 578"/>
                <a:gd name="T5" fmla="*/ 0 h 1870"/>
                <a:gd name="T6" fmla="*/ 0 w 578"/>
                <a:gd name="T7" fmla="*/ 0 h 1870"/>
                <a:gd name="T8" fmla="*/ 0 w 578"/>
                <a:gd name="T9" fmla="*/ 0 h 1870"/>
                <a:gd name="T10" fmla="*/ 0 60000 65536"/>
                <a:gd name="T11" fmla="*/ 0 60000 65536"/>
                <a:gd name="T12" fmla="*/ 0 60000 65536"/>
                <a:gd name="T13" fmla="*/ 0 60000 65536"/>
                <a:gd name="T14" fmla="*/ 0 60000 65536"/>
                <a:gd name="T15" fmla="*/ 0 w 578"/>
                <a:gd name="T16" fmla="*/ 0 h 1870"/>
                <a:gd name="T17" fmla="*/ 578 w 578"/>
                <a:gd name="T18" fmla="*/ 1870 h 1870"/>
              </a:gdLst>
              <a:ahLst/>
              <a:cxnLst>
                <a:cxn ang="T10">
                  <a:pos x="T0" y="T1"/>
                </a:cxn>
                <a:cxn ang="T11">
                  <a:pos x="T2" y="T3"/>
                </a:cxn>
                <a:cxn ang="T12">
                  <a:pos x="T4" y="T5"/>
                </a:cxn>
                <a:cxn ang="T13">
                  <a:pos x="T6" y="T7"/>
                </a:cxn>
                <a:cxn ang="T14">
                  <a:pos x="T8" y="T9"/>
                </a:cxn>
              </a:cxnLst>
              <a:rect l="T15" t="T16" r="T17" b="T18"/>
              <a:pathLst>
                <a:path w="578" h="1870">
                  <a:moveTo>
                    <a:pt x="272" y="0"/>
                  </a:moveTo>
                  <a:lnTo>
                    <a:pt x="578" y="0"/>
                  </a:lnTo>
                  <a:lnTo>
                    <a:pt x="523" y="1870"/>
                  </a:lnTo>
                  <a:lnTo>
                    <a:pt x="0" y="1870"/>
                  </a:lnTo>
                  <a:lnTo>
                    <a:pt x="272" y="0"/>
                  </a:lnTo>
                  <a:close/>
                </a:path>
              </a:pathLst>
            </a:custGeom>
            <a:grpFill/>
            <a:ln w="9525">
              <a:noFill/>
              <a:round/>
              <a:headEnd/>
              <a:tailEnd/>
            </a:ln>
          </p:spPr>
          <p:txBody>
            <a:bodyPr wrap="none" anchor="ctr"/>
            <a:lstStyle/>
            <a:p>
              <a:endParaRPr lang="en-GB"/>
            </a:p>
          </p:txBody>
        </p:sp>
        <p:sp>
          <p:nvSpPr>
            <p:cNvPr id="79" name="Freeform 17"/>
            <p:cNvSpPr>
              <a:spLocks noChangeArrowheads="1"/>
            </p:cNvSpPr>
            <p:nvPr/>
          </p:nvSpPr>
          <p:spPr bwMode="auto">
            <a:xfrm>
              <a:off x="684" y="961"/>
              <a:ext cx="263" cy="24"/>
            </a:xfrm>
            <a:custGeom>
              <a:avLst/>
              <a:gdLst>
                <a:gd name="T0" fmla="*/ 0 w 2373"/>
                <a:gd name="T1" fmla="*/ 0 h 221"/>
                <a:gd name="T2" fmla="*/ 0 w 2373"/>
                <a:gd name="T3" fmla="*/ 0 h 221"/>
                <a:gd name="T4" fmla="*/ 0 w 2373"/>
                <a:gd name="T5" fmla="*/ 0 h 221"/>
                <a:gd name="T6" fmla="*/ 0 w 2373"/>
                <a:gd name="T7" fmla="*/ 0 h 221"/>
                <a:gd name="T8" fmla="*/ 0 w 2373"/>
                <a:gd name="T9" fmla="*/ 0 h 221"/>
                <a:gd name="T10" fmla="*/ 0 w 2373"/>
                <a:gd name="T11" fmla="*/ 0 h 221"/>
                <a:gd name="T12" fmla="*/ 0 w 2373"/>
                <a:gd name="T13" fmla="*/ 0 h 221"/>
                <a:gd name="T14" fmla="*/ 0 w 2373"/>
                <a:gd name="T15" fmla="*/ 0 h 221"/>
                <a:gd name="T16" fmla="*/ 0 w 2373"/>
                <a:gd name="T17" fmla="*/ 0 h 221"/>
                <a:gd name="T18" fmla="*/ 0 w 2373"/>
                <a:gd name="T19" fmla="*/ 0 h 221"/>
                <a:gd name="T20" fmla="*/ 0 w 2373"/>
                <a:gd name="T21" fmla="*/ 0 h 221"/>
                <a:gd name="T22" fmla="*/ 0 w 2373"/>
                <a:gd name="T23" fmla="*/ 0 h 221"/>
                <a:gd name="T24" fmla="*/ 0 w 2373"/>
                <a:gd name="T25" fmla="*/ 0 h 2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73"/>
                <a:gd name="T40" fmla="*/ 0 h 221"/>
                <a:gd name="T41" fmla="*/ 2373 w 2373"/>
                <a:gd name="T42" fmla="*/ 221 h 2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73" h="221">
                  <a:moveTo>
                    <a:pt x="0" y="0"/>
                  </a:moveTo>
                  <a:lnTo>
                    <a:pt x="2373" y="0"/>
                  </a:lnTo>
                  <a:lnTo>
                    <a:pt x="2373" y="81"/>
                  </a:lnTo>
                  <a:lnTo>
                    <a:pt x="1849" y="81"/>
                  </a:lnTo>
                  <a:lnTo>
                    <a:pt x="1881" y="221"/>
                  </a:lnTo>
                  <a:lnTo>
                    <a:pt x="1677" y="221"/>
                  </a:lnTo>
                  <a:lnTo>
                    <a:pt x="1709" y="81"/>
                  </a:lnTo>
                  <a:lnTo>
                    <a:pt x="664" y="81"/>
                  </a:lnTo>
                  <a:lnTo>
                    <a:pt x="695" y="221"/>
                  </a:lnTo>
                  <a:lnTo>
                    <a:pt x="491" y="221"/>
                  </a:lnTo>
                  <a:lnTo>
                    <a:pt x="523" y="81"/>
                  </a:lnTo>
                  <a:lnTo>
                    <a:pt x="0" y="81"/>
                  </a:lnTo>
                  <a:lnTo>
                    <a:pt x="0" y="0"/>
                  </a:lnTo>
                  <a:close/>
                </a:path>
              </a:pathLst>
            </a:custGeom>
            <a:grpFill/>
            <a:ln w="9525">
              <a:noFill/>
              <a:round/>
              <a:headEnd/>
              <a:tailEnd/>
            </a:ln>
          </p:spPr>
          <p:txBody>
            <a:bodyPr wrap="none" anchor="ctr"/>
            <a:lstStyle/>
            <a:p>
              <a:endParaRPr lang="en-GB"/>
            </a:p>
          </p:txBody>
        </p:sp>
      </p:grpSp>
      <p:cxnSp>
        <p:nvCxnSpPr>
          <p:cNvPr id="83" name="Straight Connector 82"/>
          <p:cNvCxnSpPr/>
          <p:nvPr/>
        </p:nvCxnSpPr>
        <p:spPr>
          <a:xfrm>
            <a:off x="8160589" y="1725283"/>
            <a:ext cx="0" cy="5003321"/>
          </a:xfrm>
          <a:prstGeom prst="line">
            <a:avLst/>
          </a:prstGeom>
          <a:ln w="12700">
            <a:solidFill>
              <a:schemeClr val="bg1">
                <a:lumMod val="50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a:spLocks noGrp="1"/>
          </p:cNvSpPr>
          <p:nvPr>
            <p:ph type="title"/>
          </p:nvPr>
        </p:nvSpPr>
        <p:spPr/>
        <p:txBody>
          <a:bodyPr/>
          <a:lstStyle/>
          <a:p>
            <a:r>
              <a:rPr lang="en-GB" dirty="0" smtClean="0"/>
              <a:t>About the survey.</a:t>
            </a:r>
            <a:endParaRPr lang="en-GB" dirty="0"/>
          </a:p>
        </p:txBody>
      </p:sp>
      <p:sp>
        <p:nvSpPr>
          <p:cNvPr id="5" name="Text Placeholder 2"/>
          <p:cNvSpPr>
            <a:spLocks noGrp="1"/>
          </p:cNvSpPr>
          <p:nvPr>
            <p:ph type="body" sz="quarter" idx="11"/>
          </p:nvPr>
        </p:nvSpPr>
        <p:spPr>
          <a:xfrm>
            <a:off x="715961" y="1909763"/>
            <a:ext cx="9252000" cy="1008000"/>
          </a:xfrm>
        </p:spPr>
        <p:txBody>
          <a:bodyPr/>
          <a:lstStyle/>
          <a:p>
            <a:pPr marL="0" lvl="2" indent="0">
              <a:buClrTx/>
              <a:buNone/>
            </a:pPr>
            <a:r>
              <a:rPr lang="en-GB" sz="2000" dirty="0" smtClean="0">
                <a:cs typeface="Arial"/>
              </a:rPr>
              <a:t>The purpose of the survey is to ask UK motorists about a range of topics relevant to motoring today.</a:t>
            </a:r>
          </a:p>
          <a:p>
            <a:endParaRPr lang="en-GB" dirty="0" smtClean="0"/>
          </a:p>
          <a:p>
            <a:endParaRPr lang="en-GB" dirty="0" smtClean="0"/>
          </a:p>
          <a:p>
            <a:endParaRPr lang="en-GB" dirty="0"/>
          </a:p>
        </p:txBody>
      </p:sp>
      <p:sp>
        <p:nvSpPr>
          <p:cNvPr id="20" name="Content Placeholder 3"/>
          <p:cNvSpPr>
            <a:spLocks noGrp="1"/>
          </p:cNvSpPr>
          <p:nvPr>
            <p:ph sz="quarter" idx="12"/>
          </p:nvPr>
        </p:nvSpPr>
        <p:spPr>
          <a:xfrm>
            <a:off x="715961" y="3139440"/>
            <a:ext cx="9252000" cy="944880"/>
          </a:xfrm>
        </p:spPr>
        <p:txBody>
          <a:bodyPr/>
          <a:lstStyle/>
          <a:p>
            <a:pPr marL="446055" lvl="2" indent="-171429">
              <a:buFont typeface="Arial" pitchFamily="34" charset="0"/>
              <a:buChar char="•"/>
              <a:defRPr/>
            </a:pPr>
            <a:r>
              <a:rPr lang="en-GB" sz="1400" dirty="0" smtClean="0"/>
              <a:t>A 30 minute online survey conducted in mid-May 2016  with 1,714 motorists in the United Kingdom.</a:t>
            </a:r>
          </a:p>
          <a:p>
            <a:pPr marL="446055" lvl="2" indent="-171429">
              <a:buFont typeface="Arial" pitchFamily="34" charset="0"/>
              <a:buChar char="•"/>
              <a:defRPr/>
            </a:pPr>
            <a:r>
              <a:rPr lang="en-GB" sz="1400" dirty="0" smtClean="0"/>
              <a:t>Sample of interviewed motorists was nationally representative in terms of age, gender, socio-economic group, UK regions (including regional boosts to ensure robust bases) and car ownership (private vs. company car)</a:t>
            </a:r>
          </a:p>
          <a:p>
            <a:pPr lvl="2">
              <a:buNone/>
            </a:pPr>
            <a:endParaRPr lang="en-GB" sz="1400" dirty="0" smtClean="0"/>
          </a:p>
        </p:txBody>
      </p:sp>
      <p:sp>
        <p:nvSpPr>
          <p:cNvPr id="53" name="Content Placeholder 3"/>
          <p:cNvSpPr>
            <a:spLocks noGrp="1"/>
          </p:cNvSpPr>
          <p:nvPr>
            <p:ph sz="quarter" idx="4294967295"/>
          </p:nvPr>
        </p:nvSpPr>
        <p:spPr>
          <a:xfrm>
            <a:off x="3727450" y="4363085"/>
            <a:ext cx="5645150" cy="1260475"/>
          </a:xfrm>
        </p:spPr>
        <p:txBody>
          <a:bodyPr/>
          <a:lstStyle/>
          <a:p>
            <a:pPr marL="446055" lvl="2" indent="-171429">
              <a:buNone/>
              <a:defRPr/>
            </a:pPr>
            <a:r>
              <a:rPr lang="en-GB" sz="1400" b="1" dirty="0" smtClean="0"/>
              <a:t>Note on the analysis</a:t>
            </a:r>
          </a:p>
          <a:p>
            <a:pPr marL="446055" lvl="2" indent="-171429">
              <a:buFont typeface="Arial" pitchFamily="34" charset="0"/>
              <a:buChar char="•"/>
              <a:defRPr/>
            </a:pPr>
            <a:r>
              <a:rPr lang="en-GB" sz="1400" dirty="0" smtClean="0"/>
              <a:t>Significant differences (at 95% level) between key groups are highlighted throughout the report</a:t>
            </a:r>
          </a:p>
          <a:p>
            <a:pPr marL="446055" lvl="2" indent="-171429">
              <a:buFont typeface="Arial" pitchFamily="34" charset="0"/>
              <a:buChar char="•"/>
              <a:defRPr/>
            </a:pPr>
            <a:r>
              <a:rPr lang="en-GB" sz="1400" dirty="0" smtClean="0"/>
              <a:t>Figures may not add up to exactly 100% due to rounding or where more than a single response  was permitted</a:t>
            </a:r>
          </a:p>
          <a:p>
            <a:pPr marL="446055" lvl="2" indent="-171429">
              <a:defRPr/>
            </a:pPr>
            <a:endParaRPr lang="en-GB" sz="1400" dirty="0" smtClean="0"/>
          </a:p>
          <a:p>
            <a:pPr lvl="2">
              <a:buNone/>
            </a:pPr>
            <a:endParaRPr lang="en-GB" sz="1400" dirty="0" smtClean="0"/>
          </a:p>
        </p:txBody>
      </p:sp>
      <p:grpSp>
        <p:nvGrpSpPr>
          <p:cNvPr id="2" name="Group 49"/>
          <p:cNvGrpSpPr/>
          <p:nvPr/>
        </p:nvGrpSpPr>
        <p:grpSpPr>
          <a:xfrm>
            <a:off x="1153676" y="4310857"/>
            <a:ext cx="2697869" cy="1343182"/>
            <a:chOff x="7489705" y="4674714"/>
            <a:chExt cx="3211255" cy="1407544"/>
          </a:xfrm>
        </p:grpSpPr>
        <p:sp>
          <p:nvSpPr>
            <p:cNvPr id="39" name="Rectangle 38"/>
            <p:cNvSpPr/>
            <p:nvPr/>
          </p:nvSpPr>
          <p:spPr>
            <a:xfrm>
              <a:off x="8126811" y="4820304"/>
              <a:ext cx="2433998" cy="548281"/>
            </a:xfrm>
            <a:prstGeom prst="rect">
              <a:avLst/>
            </a:prstGeom>
          </p:spPr>
          <p:txBody>
            <a:bodyPr wrap="square" lIns="91428" tIns="45715" rIns="91428" bIns="45715">
              <a:spAutoFit/>
            </a:bodyPr>
            <a:lstStyle/>
            <a:p>
              <a:pPr marL="0" lvl="1" indent="0">
                <a:spcBef>
                  <a:spcPts val="0"/>
                </a:spcBef>
                <a:spcAft>
                  <a:spcPts val="600"/>
                </a:spcAft>
                <a:buClr>
                  <a:srgbClr val="FB6AB6"/>
                </a:buClr>
                <a:defRPr/>
              </a:pPr>
              <a:r>
                <a:rPr lang="en-GB" sz="1400" kern="0" dirty="0" smtClean="0">
                  <a:solidFill>
                    <a:srgbClr val="000000"/>
                  </a:solidFill>
                  <a:latin typeface="Arial"/>
                  <a:ea typeface="Geneva" pitchFamily="-107" charset="-128"/>
                </a:rPr>
                <a:t>Significantly higher </a:t>
              </a:r>
              <a:r>
                <a:rPr lang="en-GB" sz="1400" u="sng" kern="0" dirty="0" smtClean="0">
                  <a:solidFill>
                    <a:srgbClr val="000000"/>
                  </a:solidFill>
                  <a:latin typeface="Arial"/>
                  <a:ea typeface="Geneva" pitchFamily="-107" charset="-128"/>
                </a:rPr>
                <a:t>than last year</a:t>
              </a:r>
              <a:endParaRPr lang="en-GB" sz="1400" kern="0" dirty="0" smtClean="0">
                <a:solidFill>
                  <a:srgbClr val="000000"/>
                </a:solidFill>
                <a:latin typeface="Arial"/>
                <a:ea typeface="Geneva" pitchFamily="-107" charset="-128"/>
              </a:endParaRPr>
            </a:p>
          </p:txBody>
        </p:sp>
        <p:sp>
          <p:nvSpPr>
            <p:cNvPr id="40" name="Isosceles Triangle 39"/>
            <p:cNvSpPr/>
            <p:nvPr/>
          </p:nvSpPr>
          <p:spPr bwMode="auto">
            <a:xfrm>
              <a:off x="7698329" y="4948350"/>
              <a:ext cx="308939" cy="26632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800" dirty="0" smtClean="0"/>
            </a:p>
          </p:txBody>
        </p:sp>
        <p:sp>
          <p:nvSpPr>
            <p:cNvPr id="41" name="Isosceles Triangle 40"/>
            <p:cNvSpPr/>
            <p:nvPr/>
          </p:nvSpPr>
          <p:spPr bwMode="auto">
            <a:xfrm flipV="1">
              <a:off x="7698329" y="5545189"/>
              <a:ext cx="308939" cy="26632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800" dirty="0" smtClean="0"/>
            </a:p>
          </p:txBody>
        </p:sp>
        <p:sp>
          <p:nvSpPr>
            <p:cNvPr id="43" name="Rectangle 42"/>
            <p:cNvSpPr/>
            <p:nvPr/>
          </p:nvSpPr>
          <p:spPr>
            <a:xfrm>
              <a:off x="8126811" y="5404211"/>
              <a:ext cx="2433998" cy="548281"/>
            </a:xfrm>
            <a:prstGeom prst="rect">
              <a:avLst/>
            </a:prstGeom>
          </p:spPr>
          <p:txBody>
            <a:bodyPr wrap="square" lIns="91428" tIns="45715" rIns="91428" bIns="45715">
              <a:spAutoFit/>
            </a:bodyPr>
            <a:lstStyle/>
            <a:p>
              <a:pPr marL="0" lvl="1" indent="0">
                <a:spcBef>
                  <a:spcPts val="0"/>
                </a:spcBef>
                <a:spcAft>
                  <a:spcPts val="600"/>
                </a:spcAft>
                <a:buClr>
                  <a:srgbClr val="FB6AB6"/>
                </a:buClr>
                <a:defRPr/>
              </a:pPr>
              <a:r>
                <a:rPr lang="en-GB" sz="1400" kern="0" dirty="0" smtClean="0">
                  <a:solidFill>
                    <a:srgbClr val="000000"/>
                  </a:solidFill>
                  <a:latin typeface="Arial"/>
                  <a:ea typeface="Geneva" pitchFamily="-107" charset="-128"/>
                </a:rPr>
                <a:t>Significantly lower </a:t>
              </a:r>
              <a:r>
                <a:rPr lang="en-GB" sz="1400" u="sng" kern="0" dirty="0" smtClean="0">
                  <a:solidFill>
                    <a:srgbClr val="000000"/>
                  </a:solidFill>
                  <a:latin typeface="Arial"/>
                  <a:ea typeface="Geneva" pitchFamily="-107" charset="-128"/>
                </a:rPr>
                <a:t>than last year</a:t>
              </a:r>
              <a:endParaRPr lang="en-GB" sz="1400" kern="0" dirty="0" smtClean="0">
                <a:solidFill>
                  <a:srgbClr val="000000"/>
                </a:solidFill>
                <a:latin typeface="Arial"/>
                <a:ea typeface="Geneva" pitchFamily="-107" charset="-128"/>
              </a:endParaRPr>
            </a:p>
          </p:txBody>
        </p:sp>
        <p:sp>
          <p:nvSpPr>
            <p:cNvPr id="46" name="Rectangle 45"/>
            <p:cNvSpPr/>
            <p:nvPr/>
          </p:nvSpPr>
          <p:spPr>
            <a:xfrm>
              <a:off x="7489705" y="4674714"/>
              <a:ext cx="3211255" cy="140754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dirty="0">
                <a:latin typeface="Arial" pitchFamily="34" charset="0"/>
                <a:cs typeface="Arial" pitchFamily="34" charset="0"/>
              </a:endParaRPr>
            </a:p>
          </p:txBody>
        </p:sp>
      </p:grpSp>
      <p:grpSp>
        <p:nvGrpSpPr>
          <p:cNvPr id="3" name="Group 44"/>
          <p:cNvGrpSpPr/>
          <p:nvPr/>
        </p:nvGrpSpPr>
        <p:grpSpPr>
          <a:xfrm>
            <a:off x="715961" y="6154737"/>
            <a:ext cx="10301287" cy="400050"/>
            <a:chOff x="715961" y="6154737"/>
            <a:chExt cx="10301287" cy="400050"/>
          </a:xfrm>
        </p:grpSpPr>
        <p:grpSp>
          <p:nvGrpSpPr>
            <p:cNvPr id="4" name="Group 20"/>
            <p:cNvGrpSpPr/>
            <p:nvPr/>
          </p:nvGrpSpPr>
          <p:grpSpPr>
            <a:xfrm>
              <a:off x="4259261" y="6154737"/>
              <a:ext cx="3397250" cy="400050"/>
              <a:chOff x="5829300" y="5559425"/>
              <a:chExt cx="3397250" cy="400050"/>
            </a:xfrm>
          </p:grpSpPr>
          <p:sp>
            <p:nvSpPr>
              <p:cNvPr id="8" name="Freeform 92"/>
              <p:cNvSpPr>
                <a:spLocks noChangeArrowheads="1"/>
              </p:cNvSpPr>
              <p:nvPr/>
            </p:nvSpPr>
            <p:spPr bwMode="auto">
              <a:xfrm>
                <a:off x="5829300" y="5638800"/>
                <a:ext cx="603250" cy="320675"/>
              </a:xfrm>
              <a:custGeom>
                <a:avLst/>
                <a:gdLst>
                  <a:gd name="T0" fmla="*/ 2147483647 w 3421"/>
                  <a:gd name="T1" fmla="*/ 2147483647 h 1815"/>
                  <a:gd name="T2" fmla="*/ 2147483647 w 3421"/>
                  <a:gd name="T3" fmla="*/ 2147483647 h 1815"/>
                  <a:gd name="T4" fmla="*/ 2147483647 w 3421"/>
                  <a:gd name="T5" fmla="*/ 2147483647 h 1815"/>
                  <a:gd name="T6" fmla="*/ 2147483647 w 3421"/>
                  <a:gd name="T7" fmla="*/ 2147483647 h 1815"/>
                  <a:gd name="T8" fmla="*/ 2147483647 w 3421"/>
                  <a:gd name="T9" fmla="*/ 2147483647 h 1815"/>
                  <a:gd name="T10" fmla="*/ 2147483647 w 3421"/>
                  <a:gd name="T11" fmla="*/ 2147483647 h 1815"/>
                  <a:gd name="T12" fmla="*/ 2147483647 w 3421"/>
                  <a:gd name="T13" fmla="*/ 2147483647 h 1815"/>
                  <a:gd name="T14" fmla="*/ 2147483647 w 3421"/>
                  <a:gd name="T15" fmla="*/ 2147483647 h 1815"/>
                  <a:gd name="T16" fmla="*/ 2147483647 w 3421"/>
                  <a:gd name="T17" fmla="*/ 2147483647 h 1815"/>
                  <a:gd name="T18" fmla="*/ 2147483647 w 3421"/>
                  <a:gd name="T19" fmla="*/ 2147483647 h 1815"/>
                  <a:gd name="T20" fmla="*/ 2147483647 w 3421"/>
                  <a:gd name="T21" fmla="*/ 2147483647 h 1815"/>
                  <a:gd name="T22" fmla="*/ 2147483647 w 3421"/>
                  <a:gd name="T23" fmla="*/ 2147483647 h 1815"/>
                  <a:gd name="T24" fmla="*/ 2147483647 w 3421"/>
                  <a:gd name="T25" fmla="*/ 2147483647 h 1815"/>
                  <a:gd name="T26" fmla="*/ 2147483647 w 3421"/>
                  <a:gd name="T27" fmla="*/ 2147483647 h 1815"/>
                  <a:gd name="T28" fmla="*/ 2147483647 w 3421"/>
                  <a:gd name="T29" fmla="*/ 2147483647 h 1815"/>
                  <a:gd name="T30" fmla="*/ 2147483647 w 3421"/>
                  <a:gd name="T31" fmla="*/ 2147483647 h 1815"/>
                  <a:gd name="T32" fmla="*/ 2147483647 w 3421"/>
                  <a:gd name="T33" fmla="*/ 2147483647 h 1815"/>
                  <a:gd name="T34" fmla="*/ 2147483647 w 3421"/>
                  <a:gd name="T35" fmla="*/ 2147483647 h 1815"/>
                  <a:gd name="T36" fmla="*/ 2147483647 w 3421"/>
                  <a:gd name="T37" fmla="*/ 2147483647 h 1815"/>
                  <a:gd name="T38" fmla="*/ 2147483647 w 3421"/>
                  <a:gd name="T39" fmla="*/ 2147483647 h 1815"/>
                  <a:gd name="T40" fmla="*/ 2147483647 w 3421"/>
                  <a:gd name="T41" fmla="*/ 0 h 1815"/>
                  <a:gd name="T42" fmla="*/ 2147483647 w 3421"/>
                  <a:gd name="T43" fmla="*/ 2147483647 h 1815"/>
                  <a:gd name="T44" fmla="*/ 2147483647 w 3421"/>
                  <a:gd name="T45" fmla="*/ 2147483647 h 1815"/>
                  <a:gd name="T46" fmla="*/ 2147483647 w 3421"/>
                  <a:gd name="T47" fmla="*/ 2147483647 h 1815"/>
                  <a:gd name="T48" fmla="*/ 2147483647 w 3421"/>
                  <a:gd name="T49" fmla="*/ 2147483647 h 1815"/>
                  <a:gd name="T50" fmla="*/ 2147483647 w 3421"/>
                  <a:gd name="T51" fmla="*/ 2147483647 h 1815"/>
                  <a:gd name="T52" fmla="*/ 2147483647 w 3421"/>
                  <a:gd name="T53" fmla="*/ 2147483647 h 1815"/>
                  <a:gd name="T54" fmla="*/ 2147483647 w 3421"/>
                  <a:gd name="T55" fmla="*/ 2147483647 h 1815"/>
                  <a:gd name="T56" fmla="*/ 2147483647 w 3421"/>
                  <a:gd name="T57" fmla="*/ 2147483647 h 1815"/>
                  <a:gd name="T58" fmla="*/ 2147483647 w 3421"/>
                  <a:gd name="T59" fmla="*/ 2147483647 h 1815"/>
                  <a:gd name="T60" fmla="*/ 2147483647 w 3421"/>
                  <a:gd name="T61" fmla="*/ 2147483647 h 1815"/>
                  <a:gd name="T62" fmla="*/ 2147483647 w 3421"/>
                  <a:gd name="T63" fmla="*/ 2147483647 h 1815"/>
                  <a:gd name="T64" fmla="*/ 2147483647 w 3421"/>
                  <a:gd name="T65" fmla="*/ 2147483647 h 1815"/>
                  <a:gd name="T66" fmla="*/ 2147483647 w 3421"/>
                  <a:gd name="T67" fmla="*/ 2147483647 h 1815"/>
                  <a:gd name="T68" fmla="*/ 2147483647 w 3421"/>
                  <a:gd name="T69" fmla="*/ 2147483647 h 1815"/>
                  <a:gd name="T70" fmla="*/ 2147483647 w 3421"/>
                  <a:gd name="T71" fmla="*/ 2147483647 h 1815"/>
                  <a:gd name="T72" fmla="*/ 2147483647 w 3421"/>
                  <a:gd name="T73" fmla="*/ 2147483647 h 1815"/>
                  <a:gd name="T74" fmla="*/ 2147483647 w 3421"/>
                  <a:gd name="T75" fmla="*/ 2147483647 h 1815"/>
                  <a:gd name="T76" fmla="*/ 2147483647 w 3421"/>
                  <a:gd name="T77" fmla="*/ 2147483647 h 1815"/>
                  <a:gd name="T78" fmla="*/ 2147483647 w 3421"/>
                  <a:gd name="T79" fmla="*/ 2147483647 h 1815"/>
                  <a:gd name="T80" fmla="*/ 2147483647 w 3421"/>
                  <a:gd name="T81" fmla="*/ 2147483647 h 1815"/>
                  <a:gd name="T82" fmla="*/ 2147483647 w 3421"/>
                  <a:gd name="T83" fmla="*/ 2147483647 h 1815"/>
                  <a:gd name="T84" fmla="*/ 2147483647 w 3421"/>
                  <a:gd name="T85" fmla="*/ 2147483647 h 1815"/>
                  <a:gd name="T86" fmla="*/ 2147483647 w 3421"/>
                  <a:gd name="T87" fmla="*/ 2147483647 h 1815"/>
                  <a:gd name="T88" fmla="*/ 2147483647 w 3421"/>
                  <a:gd name="T89" fmla="*/ 2147483647 h 1815"/>
                  <a:gd name="T90" fmla="*/ 2147483647 w 3421"/>
                  <a:gd name="T91" fmla="*/ 2147483647 h 1815"/>
                  <a:gd name="T92" fmla="*/ 2147483647 w 3421"/>
                  <a:gd name="T93" fmla="*/ 2147483647 h 1815"/>
                  <a:gd name="T94" fmla="*/ 2147483647 w 3421"/>
                  <a:gd name="T95" fmla="*/ 2147483647 h 1815"/>
                  <a:gd name="T96" fmla="*/ 2147483647 w 3421"/>
                  <a:gd name="T97" fmla="*/ 2147483647 h 1815"/>
                  <a:gd name="T98" fmla="*/ 2147483647 w 3421"/>
                  <a:gd name="T99" fmla="*/ 2147483647 h 1815"/>
                  <a:gd name="T100" fmla="*/ 2147483647 w 3421"/>
                  <a:gd name="T101" fmla="*/ 2147483647 h 1815"/>
                  <a:gd name="T102" fmla="*/ 2147483647 w 3421"/>
                  <a:gd name="T103" fmla="*/ 2147483647 h 1815"/>
                  <a:gd name="T104" fmla="*/ 2147483647 w 3421"/>
                  <a:gd name="T105" fmla="*/ 2147483647 h 1815"/>
                  <a:gd name="T106" fmla="*/ 2147483647 w 3421"/>
                  <a:gd name="T107" fmla="*/ 2147483647 h 1815"/>
                  <a:gd name="T108" fmla="*/ 2147483647 w 3421"/>
                  <a:gd name="T109" fmla="*/ 2147483647 h 1815"/>
                  <a:gd name="T110" fmla="*/ 2147483647 w 3421"/>
                  <a:gd name="T111" fmla="*/ 2147483647 h 1815"/>
                  <a:gd name="T112" fmla="*/ 2147483647 w 3421"/>
                  <a:gd name="T113" fmla="*/ 2147483647 h 181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21"/>
                  <a:gd name="T172" fmla="*/ 0 h 1815"/>
                  <a:gd name="T173" fmla="*/ 3421 w 3421"/>
                  <a:gd name="T174" fmla="*/ 1815 h 181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21" h="1815">
                    <a:moveTo>
                      <a:pt x="2986" y="960"/>
                    </a:moveTo>
                    <a:lnTo>
                      <a:pt x="2990" y="1053"/>
                    </a:lnTo>
                    <a:lnTo>
                      <a:pt x="3029" y="1066"/>
                    </a:lnTo>
                    <a:lnTo>
                      <a:pt x="3064" y="1084"/>
                    </a:lnTo>
                    <a:lnTo>
                      <a:pt x="3098" y="1107"/>
                    </a:lnTo>
                    <a:lnTo>
                      <a:pt x="3127" y="1134"/>
                    </a:lnTo>
                    <a:lnTo>
                      <a:pt x="3151" y="1165"/>
                    </a:lnTo>
                    <a:lnTo>
                      <a:pt x="3172" y="1200"/>
                    </a:lnTo>
                    <a:lnTo>
                      <a:pt x="3187" y="1238"/>
                    </a:lnTo>
                    <a:lnTo>
                      <a:pt x="3196" y="1277"/>
                    </a:lnTo>
                    <a:lnTo>
                      <a:pt x="3199" y="1320"/>
                    </a:lnTo>
                    <a:lnTo>
                      <a:pt x="3196" y="1360"/>
                    </a:lnTo>
                    <a:lnTo>
                      <a:pt x="3188" y="1399"/>
                    </a:lnTo>
                    <a:lnTo>
                      <a:pt x="3174" y="1435"/>
                    </a:lnTo>
                    <a:lnTo>
                      <a:pt x="3155" y="1469"/>
                    </a:lnTo>
                    <a:lnTo>
                      <a:pt x="3132" y="1499"/>
                    </a:lnTo>
                    <a:lnTo>
                      <a:pt x="3105" y="1526"/>
                    </a:lnTo>
                    <a:lnTo>
                      <a:pt x="3075" y="1549"/>
                    </a:lnTo>
                    <a:lnTo>
                      <a:pt x="3041" y="1568"/>
                    </a:lnTo>
                    <a:lnTo>
                      <a:pt x="3005" y="1582"/>
                    </a:lnTo>
                    <a:lnTo>
                      <a:pt x="2966" y="1591"/>
                    </a:lnTo>
                    <a:lnTo>
                      <a:pt x="2926" y="1594"/>
                    </a:lnTo>
                    <a:lnTo>
                      <a:pt x="2885" y="1591"/>
                    </a:lnTo>
                    <a:lnTo>
                      <a:pt x="2846" y="1582"/>
                    </a:lnTo>
                    <a:lnTo>
                      <a:pt x="2810" y="1568"/>
                    </a:lnTo>
                    <a:lnTo>
                      <a:pt x="2776" y="1549"/>
                    </a:lnTo>
                    <a:lnTo>
                      <a:pt x="2746" y="1526"/>
                    </a:lnTo>
                    <a:lnTo>
                      <a:pt x="2719" y="1499"/>
                    </a:lnTo>
                    <a:lnTo>
                      <a:pt x="2696" y="1469"/>
                    </a:lnTo>
                    <a:lnTo>
                      <a:pt x="2677" y="1435"/>
                    </a:lnTo>
                    <a:lnTo>
                      <a:pt x="2663" y="1399"/>
                    </a:lnTo>
                    <a:lnTo>
                      <a:pt x="2655" y="1360"/>
                    </a:lnTo>
                    <a:lnTo>
                      <a:pt x="2652" y="1320"/>
                    </a:lnTo>
                    <a:lnTo>
                      <a:pt x="2655" y="1278"/>
                    </a:lnTo>
                    <a:lnTo>
                      <a:pt x="2663" y="1240"/>
                    </a:lnTo>
                    <a:lnTo>
                      <a:pt x="2678" y="1203"/>
                    </a:lnTo>
                    <a:lnTo>
                      <a:pt x="2698" y="1168"/>
                    </a:lnTo>
                    <a:lnTo>
                      <a:pt x="2721" y="1137"/>
                    </a:lnTo>
                    <a:lnTo>
                      <a:pt x="2749" y="1111"/>
                    </a:lnTo>
                    <a:lnTo>
                      <a:pt x="2781" y="1088"/>
                    </a:lnTo>
                    <a:lnTo>
                      <a:pt x="2760" y="1045"/>
                    </a:lnTo>
                    <a:lnTo>
                      <a:pt x="2739" y="1006"/>
                    </a:lnTo>
                    <a:lnTo>
                      <a:pt x="2701" y="1032"/>
                    </a:lnTo>
                    <a:lnTo>
                      <a:pt x="2665" y="1063"/>
                    </a:lnTo>
                    <a:lnTo>
                      <a:pt x="2635" y="1098"/>
                    </a:lnTo>
                    <a:lnTo>
                      <a:pt x="2610" y="1137"/>
                    </a:lnTo>
                    <a:lnTo>
                      <a:pt x="2589" y="1179"/>
                    </a:lnTo>
                    <a:lnTo>
                      <a:pt x="2573" y="1224"/>
                    </a:lnTo>
                    <a:lnTo>
                      <a:pt x="2564" y="1271"/>
                    </a:lnTo>
                    <a:lnTo>
                      <a:pt x="2561" y="1320"/>
                    </a:lnTo>
                    <a:lnTo>
                      <a:pt x="2563" y="1366"/>
                    </a:lnTo>
                    <a:lnTo>
                      <a:pt x="2571" y="1410"/>
                    </a:lnTo>
                    <a:lnTo>
                      <a:pt x="2585" y="1452"/>
                    </a:lnTo>
                    <a:lnTo>
                      <a:pt x="2602" y="1492"/>
                    </a:lnTo>
                    <a:lnTo>
                      <a:pt x="2626" y="1528"/>
                    </a:lnTo>
                    <a:lnTo>
                      <a:pt x="2653" y="1562"/>
                    </a:lnTo>
                    <a:lnTo>
                      <a:pt x="2683" y="1593"/>
                    </a:lnTo>
                    <a:lnTo>
                      <a:pt x="2717" y="1619"/>
                    </a:lnTo>
                    <a:lnTo>
                      <a:pt x="2754" y="1642"/>
                    </a:lnTo>
                    <a:lnTo>
                      <a:pt x="2793" y="1660"/>
                    </a:lnTo>
                    <a:lnTo>
                      <a:pt x="2836" y="1674"/>
                    </a:lnTo>
                    <a:lnTo>
                      <a:pt x="2880" y="1682"/>
                    </a:lnTo>
                    <a:lnTo>
                      <a:pt x="2926" y="1685"/>
                    </a:lnTo>
                    <a:lnTo>
                      <a:pt x="2971" y="1682"/>
                    </a:lnTo>
                    <a:lnTo>
                      <a:pt x="3015" y="1674"/>
                    </a:lnTo>
                    <a:lnTo>
                      <a:pt x="3058" y="1660"/>
                    </a:lnTo>
                    <a:lnTo>
                      <a:pt x="3098" y="1642"/>
                    </a:lnTo>
                    <a:lnTo>
                      <a:pt x="3134" y="1619"/>
                    </a:lnTo>
                    <a:lnTo>
                      <a:pt x="3168" y="1593"/>
                    </a:lnTo>
                    <a:lnTo>
                      <a:pt x="3198" y="1562"/>
                    </a:lnTo>
                    <a:lnTo>
                      <a:pt x="3226" y="1528"/>
                    </a:lnTo>
                    <a:lnTo>
                      <a:pt x="3249" y="1492"/>
                    </a:lnTo>
                    <a:lnTo>
                      <a:pt x="3266" y="1452"/>
                    </a:lnTo>
                    <a:lnTo>
                      <a:pt x="3280" y="1410"/>
                    </a:lnTo>
                    <a:lnTo>
                      <a:pt x="3288" y="1366"/>
                    </a:lnTo>
                    <a:lnTo>
                      <a:pt x="3291" y="1320"/>
                    </a:lnTo>
                    <a:lnTo>
                      <a:pt x="3287" y="1271"/>
                    </a:lnTo>
                    <a:lnTo>
                      <a:pt x="3278" y="1225"/>
                    </a:lnTo>
                    <a:lnTo>
                      <a:pt x="3263" y="1181"/>
                    </a:lnTo>
                    <a:lnTo>
                      <a:pt x="3243" y="1139"/>
                    </a:lnTo>
                    <a:lnTo>
                      <a:pt x="3217" y="1100"/>
                    </a:lnTo>
                    <a:lnTo>
                      <a:pt x="3188" y="1066"/>
                    </a:lnTo>
                    <a:lnTo>
                      <a:pt x="3154" y="1035"/>
                    </a:lnTo>
                    <a:lnTo>
                      <a:pt x="3117" y="1008"/>
                    </a:lnTo>
                    <a:lnTo>
                      <a:pt x="3076" y="987"/>
                    </a:lnTo>
                    <a:lnTo>
                      <a:pt x="3032" y="971"/>
                    </a:lnTo>
                    <a:lnTo>
                      <a:pt x="2986" y="960"/>
                    </a:lnTo>
                    <a:close/>
                    <a:moveTo>
                      <a:pt x="522" y="913"/>
                    </a:moveTo>
                    <a:lnTo>
                      <a:pt x="477" y="916"/>
                    </a:lnTo>
                    <a:lnTo>
                      <a:pt x="433" y="925"/>
                    </a:lnTo>
                    <a:lnTo>
                      <a:pt x="390" y="938"/>
                    </a:lnTo>
                    <a:lnTo>
                      <a:pt x="350" y="956"/>
                    </a:lnTo>
                    <a:lnTo>
                      <a:pt x="313" y="979"/>
                    </a:lnTo>
                    <a:lnTo>
                      <a:pt x="280" y="1006"/>
                    </a:lnTo>
                    <a:lnTo>
                      <a:pt x="249" y="1037"/>
                    </a:lnTo>
                    <a:lnTo>
                      <a:pt x="222" y="1070"/>
                    </a:lnTo>
                    <a:lnTo>
                      <a:pt x="199" y="1107"/>
                    </a:lnTo>
                    <a:lnTo>
                      <a:pt x="181" y="1146"/>
                    </a:lnTo>
                    <a:lnTo>
                      <a:pt x="168" y="1188"/>
                    </a:lnTo>
                    <a:lnTo>
                      <a:pt x="159" y="1233"/>
                    </a:lnTo>
                    <a:lnTo>
                      <a:pt x="157" y="1278"/>
                    </a:lnTo>
                    <a:lnTo>
                      <a:pt x="159" y="1324"/>
                    </a:lnTo>
                    <a:lnTo>
                      <a:pt x="168" y="1368"/>
                    </a:lnTo>
                    <a:lnTo>
                      <a:pt x="181" y="1410"/>
                    </a:lnTo>
                    <a:lnTo>
                      <a:pt x="199" y="1450"/>
                    </a:lnTo>
                    <a:lnTo>
                      <a:pt x="222" y="1488"/>
                    </a:lnTo>
                    <a:lnTo>
                      <a:pt x="249" y="1521"/>
                    </a:lnTo>
                    <a:lnTo>
                      <a:pt x="280" y="1551"/>
                    </a:lnTo>
                    <a:lnTo>
                      <a:pt x="313" y="1579"/>
                    </a:lnTo>
                    <a:lnTo>
                      <a:pt x="350" y="1601"/>
                    </a:lnTo>
                    <a:lnTo>
                      <a:pt x="390" y="1619"/>
                    </a:lnTo>
                    <a:lnTo>
                      <a:pt x="433" y="1633"/>
                    </a:lnTo>
                    <a:lnTo>
                      <a:pt x="477" y="1641"/>
                    </a:lnTo>
                    <a:lnTo>
                      <a:pt x="522" y="1643"/>
                    </a:lnTo>
                    <a:lnTo>
                      <a:pt x="571" y="1640"/>
                    </a:lnTo>
                    <a:lnTo>
                      <a:pt x="618" y="1631"/>
                    </a:lnTo>
                    <a:lnTo>
                      <a:pt x="663" y="1615"/>
                    </a:lnTo>
                    <a:lnTo>
                      <a:pt x="705" y="1595"/>
                    </a:lnTo>
                    <a:lnTo>
                      <a:pt x="744" y="1569"/>
                    </a:lnTo>
                    <a:lnTo>
                      <a:pt x="778" y="1539"/>
                    </a:lnTo>
                    <a:lnTo>
                      <a:pt x="810" y="1504"/>
                    </a:lnTo>
                    <a:lnTo>
                      <a:pt x="836" y="1467"/>
                    </a:lnTo>
                    <a:lnTo>
                      <a:pt x="857" y="1425"/>
                    </a:lnTo>
                    <a:lnTo>
                      <a:pt x="873" y="1381"/>
                    </a:lnTo>
                    <a:lnTo>
                      <a:pt x="883" y="1334"/>
                    </a:lnTo>
                    <a:lnTo>
                      <a:pt x="717" y="1353"/>
                    </a:lnTo>
                    <a:lnTo>
                      <a:pt x="704" y="1381"/>
                    </a:lnTo>
                    <a:lnTo>
                      <a:pt x="687" y="1407"/>
                    </a:lnTo>
                    <a:lnTo>
                      <a:pt x="666" y="1430"/>
                    </a:lnTo>
                    <a:lnTo>
                      <a:pt x="642" y="1450"/>
                    </a:lnTo>
                    <a:lnTo>
                      <a:pt x="615" y="1466"/>
                    </a:lnTo>
                    <a:lnTo>
                      <a:pt x="585" y="1477"/>
                    </a:lnTo>
                    <a:lnTo>
                      <a:pt x="555" y="1484"/>
                    </a:lnTo>
                    <a:lnTo>
                      <a:pt x="522" y="1488"/>
                    </a:lnTo>
                    <a:lnTo>
                      <a:pt x="488" y="1484"/>
                    </a:lnTo>
                    <a:lnTo>
                      <a:pt x="456" y="1477"/>
                    </a:lnTo>
                    <a:lnTo>
                      <a:pt x="426" y="1464"/>
                    </a:lnTo>
                    <a:lnTo>
                      <a:pt x="399" y="1447"/>
                    </a:lnTo>
                    <a:lnTo>
                      <a:pt x="374" y="1426"/>
                    </a:lnTo>
                    <a:lnTo>
                      <a:pt x="354" y="1402"/>
                    </a:lnTo>
                    <a:lnTo>
                      <a:pt x="336" y="1375"/>
                    </a:lnTo>
                    <a:lnTo>
                      <a:pt x="324" y="1344"/>
                    </a:lnTo>
                    <a:lnTo>
                      <a:pt x="316" y="1313"/>
                    </a:lnTo>
                    <a:lnTo>
                      <a:pt x="313" y="1278"/>
                    </a:lnTo>
                    <a:lnTo>
                      <a:pt x="316" y="1245"/>
                    </a:lnTo>
                    <a:lnTo>
                      <a:pt x="324" y="1212"/>
                    </a:lnTo>
                    <a:lnTo>
                      <a:pt x="336" y="1183"/>
                    </a:lnTo>
                    <a:lnTo>
                      <a:pt x="354" y="1156"/>
                    </a:lnTo>
                    <a:lnTo>
                      <a:pt x="374" y="1131"/>
                    </a:lnTo>
                    <a:lnTo>
                      <a:pt x="399" y="1110"/>
                    </a:lnTo>
                    <a:lnTo>
                      <a:pt x="426" y="1093"/>
                    </a:lnTo>
                    <a:lnTo>
                      <a:pt x="456" y="1081"/>
                    </a:lnTo>
                    <a:lnTo>
                      <a:pt x="488" y="1073"/>
                    </a:lnTo>
                    <a:lnTo>
                      <a:pt x="522" y="1070"/>
                    </a:lnTo>
                    <a:lnTo>
                      <a:pt x="556" y="1073"/>
                    </a:lnTo>
                    <a:lnTo>
                      <a:pt x="589" y="1081"/>
                    </a:lnTo>
                    <a:lnTo>
                      <a:pt x="619" y="1094"/>
                    </a:lnTo>
                    <a:lnTo>
                      <a:pt x="646" y="1111"/>
                    </a:lnTo>
                    <a:lnTo>
                      <a:pt x="834" y="1088"/>
                    </a:lnTo>
                    <a:lnTo>
                      <a:pt x="806" y="1050"/>
                    </a:lnTo>
                    <a:lnTo>
                      <a:pt x="776" y="1017"/>
                    </a:lnTo>
                    <a:lnTo>
                      <a:pt x="741" y="986"/>
                    </a:lnTo>
                    <a:lnTo>
                      <a:pt x="703" y="961"/>
                    </a:lnTo>
                    <a:lnTo>
                      <a:pt x="661" y="941"/>
                    </a:lnTo>
                    <a:lnTo>
                      <a:pt x="617" y="926"/>
                    </a:lnTo>
                    <a:lnTo>
                      <a:pt x="571" y="917"/>
                    </a:lnTo>
                    <a:lnTo>
                      <a:pt x="522" y="913"/>
                    </a:lnTo>
                    <a:close/>
                    <a:moveTo>
                      <a:pt x="2536" y="0"/>
                    </a:moveTo>
                    <a:lnTo>
                      <a:pt x="2556" y="4"/>
                    </a:lnTo>
                    <a:lnTo>
                      <a:pt x="2575" y="12"/>
                    </a:lnTo>
                    <a:lnTo>
                      <a:pt x="2593" y="24"/>
                    </a:lnTo>
                    <a:lnTo>
                      <a:pt x="2610" y="38"/>
                    </a:lnTo>
                    <a:lnTo>
                      <a:pt x="2624" y="55"/>
                    </a:lnTo>
                    <a:lnTo>
                      <a:pt x="2638" y="74"/>
                    </a:lnTo>
                    <a:lnTo>
                      <a:pt x="2649" y="92"/>
                    </a:lnTo>
                    <a:lnTo>
                      <a:pt x="2658" y="111"/>
                    </a:lnTo>
                    <a:lnTo>
                      <a:pt x="2664" y="128"/>
                    </a:lnTo>
                    <a:lnTo>
                      <a:pt x="2668" y="144"/>
                    </a:lnTo>
                    <a:lnTo>
                      <a:pt x="2668" y="157"/>
                    </a:lnTo>
                    <a:lnTo>
                      <a:pt x="2666" y="167"/>
                    </a:lnTo>
                    <a:lnTo>
                      <a:pt x="2742" y="200"/>
                    </a:lnTo>
                    <a:lnTo>
                      <a:pt x="2811" y="232"/>
                    </a:lnTo>
                    <a:lnTo>
                      <a:pt x="2872" y="267"/>
                    </a:lnTo>
                    <a:lnTo>
                      <a:pt x="2926" y="301"/>
                    </a:lnTo>
                    <a:lnTo>
                      <a:pt x="2972" y="338"/>
                    </a:lnTo>
                    <a:lnTo>
                      <a:pt x="3012" y="374"/>
                    </a:lnTo>
                    <a:lnTo>
                      <a:pt x="3044" y="412"/>
                    </a:lnTo>
                    <a:lnTo>
                      <a:pt x="3071" y="452"/>
                    </a:lnTo>
                    <a:lnTo>
                      <a:pt x="3088" y="492"/>
                    </a:lnTo>
                    <a:lnTo>
                      <a:pt x="3099" y="518"/>
                    </a:lnTo>
                    <a:lnTo>
                      <a:pt x="3104" y="541"/>
                    </a:lnTo>
                    <a:lnTo>
                      <a:pt x="3107" y="563"/>
                    </a:lnTo>
                    <a:lnTo>
                      <a:pt x="3106" y="581"/>
                    </a:lnTo>
                    <a:lnTo>
                      <a:pt x="3102" y="598"/>
                    </a:lnTo>
                    <a:lnTo>
                      <a:pt x="3095" y="614"/>
                    </a:lnTo>
                    <a:lnTo>
                      <a:pt x="3085" y="629"/>
                    </a:lnTo>
                    <a:lnTo>
                      <a:pt x="3075" y="641"/>
                    </a:lnTo>
                    <a:lnTo>
                      <a:pt x="3061" y="654"/>
                    </a:lnTo>
                    <a:lnTo>
                      <a:pt x="3047" y="664"/>
                    </a:lnTo>
                    <a:lnTo>
                      <a:pt x="2991" y="669"/>
                    </a:lnTo>
                    <a:lnTo>
                      <a:pt x="2960" y="693"/>
                    </a:lnTo>
                    <a:lnTo>
                      <a:pt x="2924" y="720"/>
                    </a:lnTo>
                    <a:lnTo>
                      <a:pt x="2886" y="747"/>
                    </a:lnTo>
                    <a:lnTo>
                      <a:pt x="2852" y="774"/>
                    </a:lnTo>
                    <a:lnTo>
                      <a:pt x="2827" y="797"/>
                    </a:lnTo>
                    <a:lnTo>
                      <a:pt x="2835" y="795"/>
                    </a:lnTo>
                    <a:lnTo>
                      <a:pt x="2851" y="793"/>
                    </a:lnTo>
                    <a:lnTo>
                      <a:pt x="2870" y="793"/>
                    </a:lnTo>
                    <a:lnTo>
                      <a:pt x="2893" y="793"/>
                    </a:lnTo>
                    <a:lnTo>
                      <a:pt x="2919" y="795"/>
                    </a:lnTo>
                    <a:lnTo>
                      <a:pt x="2947" y="797"/>
                    </a:lnTo>
                    <a:lnTo>
                      <a:pt x="2976" y="801"/>
                    </a:lnTo>
                    <a:lnTo>
                      <a:pt x="3007" y="805"/>
                    </a:lnTo>
                    <a:lnTo>
                      <a:pt x="3037" y="811"/>
                    </a:lnTo>
                    <a:lnTo>
                      <a:pt x="3066" y="817"/>
                    </a:lnTo>
                    <a:lnTo>
                      <a:pt x="3095" y="823"/>
                    </a:lnTo>
                    <a:lnTo>
                      <a:pt x="3121" y="831"/>
                    </a:lnTo>
                    <a:lnTo>
                      <a:pt x="3144" y="838"/>
                    </a:lnTo>
                    <a:lnTo>
                      <a:pt x="3163" y="845"/>
                    </a:lnTo>
                    <a:lnTo>
                      <a:pt x="3177" y="854"/>
                    </a:lnTo>
                    <a:lnTo>
                      <a:pt x="3187" y="862"/>
                    </a:lnTo>
                    <a:lnTo>
                      <a:pt x="3191" y="870"/>
                    </a:lnTo>
                    <a:lnTo>
                      <a:pt x="3188" y="880"/>
                    </a:lnTo>
                    <a:lnTo>
                      <a:pt x="3184" y="881"/>
                    </a:lnTo>
                    <a:lnTo>
                      <a:pt x="3174" y="883"/>
                    </a:lnTo>
                    <a:lnTo>
                      <a:pt x="3162" y="884"/>
                    </a:lnTo>
                    <a:lnTo>
                      <a:pt x="3206" y="911"/>
                    </a:lnTo>
                    <a:lnTo>
                      <a:pt x="3248" y="944"/>
                    </a:lnTo>
                    <a:lnTo>
                      <a:pt x="3285" y="979"/>
                    </a:lnTo>
                    <a:lnTo>
                      <a:pt x="3320" y="1020"/>
                    </a:lnTo>
                    <a:lnTo>
                      <a:pt x="3349" y="1063"/>
                    </a:lnTo>
                    <a:lnTo>
                      <a:pt x="3374" y="1109"/>
                    </a:lnTo>
                    <a:lnTo>
                      <a:pt x="3394" y="1159"/>
                    </a:lnTo>
                    <a:lnTo>
                      <a:pt x="3409" y="1210"/>
                    </a:lnTo>
                    <a:lnTo>
                      <a:pt x="3418" y="1265"/>
                    </a:lnTo>
                    <a:lnTo>
                      <a:pt x="3421" y="1320"/>
                    </a:lnTo>
                    <a:lnTo>
                      <a:pt x="3418" y="1374"/>
                    </a:lnTo>
                    <a:lnTo>
                      <a:pt x="3410" y="1426"/>
                    </a:lnTo>
                    <a:lnTo>
                      <a:pt x="3396" y="1476"/>
                    </a:lnTo>
                    <a:lnTo>
                      <a:pt x="3377" y="1524"/>
                    </a:lnTo>
                    <a:lnTo>
                      <a:pt x="3353" y="1570"/>
                    </a:lnTo>
                    <a:lnTo>
                      <a:pt x="3326" y="1612"/>
                    </a:lnTo>
                    <a:lnTo>
                      <a:pt x="3294" y="1652"/>
                    </a:lnTo>
                    <a:lnTo>
                      <a:pt x="3258" y="1687"/>
                    </a:lnTo>
                    <a:lnTo>
                      <a:pt x="3218" y="1720"/>
                    </a:lnTo>
                    <a:lnTo>
                      <a:pt x="3175" y="1748"/>
                    </a:lnTo>
                    <a:lnTo>
                      <a:pt x="3130" y="1771"/>
                    </a:lnTo>
                    <a:lnTo>
                      <a:pt x="3082" y="1790"/>
                    </a:lnTo>
                    <a:lnTo>
                      <a:pt x="3032" y="1804"/>
                    </a:lnTo>
                    <a:lnTo>
                      <a:pt x="2979" y="1812"/>
                    </a:lnTo>
                    <a:lnTo>
                      <a:pt x="2926" y="1815"/>
                    </a:lnTo>
                    <a:lnTo>
                      <a:pt x="2872" y="1812"/>
                    </a:lnTo>
                    <a:lnTo>
                      <a:pt x="2819" y="1804"/>
                    </a:lnTo>
                    <a:lnTo>
                      <a:pt x="2769" y="1790"/>
                    </a:lnTo>
                    <a:lnTo>
                      <a:pt x="2721" y="1771"/>
                    </a:lnTo>
                    <a:lnTo>
                      <a:pt x="2676" y="1748"/>
                    </a:lnTo>
                    <a:lnTo>
                      <a:pt x="2633" y="1720"/>
                    </a:lnTo>
                    <a:lnTo>
                      <a:pt x="2593" y="1687"/>
                    </a:lnTo>
                    <a:lnTo>
                      <a:pt x="2557" y="1652"/>
                    </a:lnTo>
                    <a:lnTo>
                      <a:pt x="2525" y="1612"/>
                    </a:lnTo>
                    <a:lnTo>
                      <a:pt x="2498" y="1570"/>
                    </a:lnTo>
                    <a:lnTo>
                      <a:pt x="2474" y="1524"/>
                    </a:lnTo>
                    <a:lnTo>
                      <a:pt x="2455" y="1476"/>
                    </a:lnTo>
                    <a:lnTo>
                      <a:pt x="2441" y="1426"/>
                    </a:lnTo>
                    <a:lnTo>
                      <a:pt x="2433" y="1374"/>
                    </a:lnTo>
                    <a:lnTo>
                      <a:pt x="2430" y="1320"/>
                    </a:lnTo>
                    <a:lnTo>
                      <a:pt x="2433" y="1264"/>
                    </a:lnTo>
                    <a:lnTo>
                      <a:pt x="2442" y="1209"/>
                    </a:lnTo>
                    <a:lnTo>
                      <a:pt x="2457" y="1158"/>
                    </a:lnTo>
                    <a:lnTo>
                      <a:pt x="2477" y="1108"/>
                    </a:lnTo>
                    <a:lnTo>
                      <a:pt x="2503" y="1062"/>
                    </a:lnTo>
                    <a:lnTo>
                      <a:pt x="2477" y="1087"/>
                    </a:lnTo>
                    <a:lnTo>
                      <a:pt x="2454" y="1111"/>
                    </a:lnTo>
                    <a:lnTo>
                      <a:pt x="2434" y="1134"/>
                    </a:lnTo>
                    <a:lnTo>
                      <a:pt x="2416" y="1156"/>
                    </a:lnTo>
                    <a:lnTo>
                      <a:pt x="2402" y="1177"/>
                    </a:lnTo>
                    <a:lnTo>
                      <a:pt x="2392" y="1197"/>
                    </a:lnTo>
                    <a:lnTo>
                      <a:pt x="2386" y="1214"/>
                    </a:lnTo>
                    <a:lnTo>
                      <a:pt x="2384" y="1231"/>
                    </a:lnTo>
                    <a:lnTo>
                      <a:pt x="2387" y="1246"/>
                    </a:lnTo>
                    <a:lnTo>
                      <a:pt x="2389" y="1272"/>
                    </a:lnTo>
                    <a:lnTo>
                      <a:pt x="2391" y="1299"/>
                    </a:lnTo>
                    <a:lnTo>
                      <a:pt x="2394" y="1329"/>
                    </a:lnTo>
                    <a:lnTo>
                      <a:pt x="2398" y="1358"/>
                    </a:lnTo>
                    <a:lnTo>
                      <a:pt x="2401" y="1387"/>
                    </a:lnTo>
                    <a:lnTo>
                      <a:pt x="2406" y="1417"/>
                    </a:lnTo>
                    <a:lnTo>
                      <a:pt x="2410" y="1447"/>
                    </a:lnTo>
                    <a:lnTo>
                      <a:pt x="2414" y="1475"/>
                    </a:lnTo>
                    <a:lnTo>
                      <a:pt x="2417" y="1501"/>
                    </a:lnTo>
                    <a:lnTo>
                      <a:pt x="2419" y="1526"/>
                    </a:lnTo>
                    <a:lnTo>
                      <a:pt x="2421" y="1549"/>
                    </a:lnTo>
                    <a:lnTo>
                      <a:pt x="2421" y="1569"/>
                    </a:lnTo>
                    <a:lnTo>
                      <a:pt x="2421" y="1587"/>
                    </a:lnTo>
                    <a:lnTo>
                      <a:pt x="2419" y="1600"/>
                    </a:lnTo>
                    <a:lnTo>
                      <a:pt x="2416" y="1609"/>
                    </a:lnTo>
                    <a:lnTo>
                      <a:pt x="2411" y="1614"/>
                    </a:lnTo>
                    <a:lnTo>
                      <a:pt x="2403" y="1614"/>
                    </a:lnTo>
                    <a:lnTo>
                      <a:pt x="1286" y="1612"/>
                    </a:lnTo>
                    <a:lnTo>
                      <a:pt x="1259" y="1585"/>
                    </a:lnTo>
                    <a:lnTo>
                      <a:pt x="1229" y="1560"/>
                    </a:lnTo>
                    <a:lnTo>
                      <a:pt x="1199" y="1535"/>
                    </a:lnTo>
                    <a:lnTo>
                      <a:pt x="1169" y="1510"/>
                    </a:lnTo>
                    <a:lnTo>
                      <a:pt x="1138" y="1484"/>
                    </a:lnTo>
                    <a:lnTo>
                      <a:pt x="1109" y="1458"/>
                    </a:lnTo>
                    <a:lnTo>
                      <a:pt x="1082" y="1431"/>
                    </a:lnTo>
                    <a:lnTo>
                      <a:pt x="1057" y="1402"/>
                    </a:lnTo>
                    <a:lnTo>
                      <a:pt x="1036" y="1370"/>
                    </a:lnTo>
                    <a:lnTo>
                      <a:pt x="1023" y="1426"/>
                    </a:lnTo>
                    <a:lnTo>
                      <a:pt x="1004" y="1479"/>
                    </a:lnTo>
                    <a:lnTo>
                      <a:pt x="980" y="1529"/>
                    </a:lnTo>
                    <a:lnTo>
                      <a:pt x="951" y="1575"/>
                    </a:lnTo>
                    <a:lnTo>
                      <a:pt x="917" y="1619"/>
                    </a:lnTo>
                    <a:lnTo>
                      <a:pt x="880" y="1659"/>
                    </a:lnTo>
                    <a:lnTo>
                      <a:pt x="838" y="1695"/>
                    </a:lnTo>
                    <a:lnTo>
                      <a:pt x="792" y="1725"/>
                    </a:lnTo>
                    <a:lnTo>
                      <a:pt x="743" y="1751"/>
                    </a:lnTo>
                    <a:lnTo>
                      <a:pt x="691" y="1772"/>
                    </a:lnTo>
                    <a:lnTo>
                      <a:pt x="637" y="1788"/>
                    </a:lnTo>
                    <a:lnTo>
                      <a:pt x="580" y="1797"/>
                    </a:lnTo>
                    <a:lnTo>
                      <a:pt x="522" y="1800"/>
                    </a:lnTo>
                    <a:lnTo>
                      <a:pt x="465" y="1797"/>
                    </a:lnTo>
                    <a:lnTo>
                      <a:pt x="409" y="1788"/>
                    </a:lnTo>
                    <a:lnTo>
                      <a:pt x="357" y="1773"/>
                    </a:lnTo>
                    <a:lnTo>
                      <a:pt x="307" y="1754"/>
                    </a:lnTo>
                    <a:lnTo>
                      <a:pt x="259" y="1729"/>
                    </a:lnTo>
                    <a:lnTo>
                      <a:pt x="214" y="1700"/>
                    </a:lnTo>
                    <a:lnTo>
                      <a:pt x="172" y="1665"/>
                    </a:lnTo>
                    <a:lnTo>
                      <a:pt x="134" y="1628"/>
                    </a:lnTo>
                    <a:lnTo>
                      <a:pt x="101" y="1587"/>
                    </a:lnTo>
                    <a:lnTo>
                      <a:pt x="71" y="1542"/>
                    </a:lnTo>
                    <a:lnTo>
                      <a:pt x="46" y="1494"/>
                    </a:lnTo>
                    <a:lnTo>
                      <a:pt x="26" y="1444"/>
                    </a:lnTo>
                    <a:lnTo>
                      <a:pt x="12" y="1390"/>
                    </a:lnTo>
                    <a:lnTo>
                      <a:pt x="3" y="1336"/>
                    </a:lnTo>
                    <a:lnTo>
                      <a:pt x="0" y="1278"/>
                    </a:lnTo>
                    <a:lnTo>
                      <a:pt x="3" y="1222"/>
                    </a:lnTo>
                    <a:lnTo>
                      <a:pt x="12" y="1166"/>
                    </a:lnTo>
                    <a:lnTo>
                      <a:pt x="26" y="1114"/>
                    </a:lnTo>
                    <a:lnTo>
                      <a:pt x="46" y="1064"/>
                    </a:lnTo>
                    <a:lnTo>
                      <a:pt x="71" y="1016"/>
                    </a:lnTo>
                    <a:lnTo>
                      <a:pt x="101" y="971"/>
                    </a:lnTo>
                    <a:lnTo>
                      <a:pt x="134" y="929"/>
                    </a:lnTo>
                    <a:lnTo>
                      <a:pt x="172" y="891"/>
                    </a:lnTo>
                    <a:lnTo>
                      <a:pt x="214" y="858"/>
                    </a:lnTo>
                    <a:lnTo>
                      <a:pt x="259" y="828"/>
                    </a:lnTo>
                    <a:lnTo>
                      <a:pt x="307" y="803"/>
                    </a:lnTo>
                    <a:lnTo>
                      <a:pt x="357" y="783"/>
                    </a:lnTo>
                    <a:lnTo>
                      <a:pt x="409" y="769"/>
                    </a:lnTo>
                    <a:lnTo>
                      <a:pt x="465" y="760"/>
                    </a:lnTo>
                    <a:lnTo>
                      <a:pt x="522" y="757"/>
                    </a:lnTo>
                    <a:lnTo>
                      <a:pt x="579" y="760"/>
                    </a:lnTo>
                    <a:lnTo>
                      <a:pt x="634" y="769"/>
                    </a:lnTo>
                    <a:lnTo>
                      <a:pt x="687" y="783"/>
                    </a:lnTo>
                    <a:lnTo>
                      <a:pt x="737" y="803"/>
                    </a:lnTo>
                    <a:lnTo>
                      <a:pt x="785" y="828"/>
                    </a:lnTo>
                    <a:lnTo>
                      <a:pt x="829" y="858"/>
                    </a:lnTo>
                    <a:lnTo>
                      <a:pt x="871" y="891"/>
                    </a:lnTo>
                    <a:lnTo>
                      <a:pt x="909" y="929"/>
                    </a:lnTo>
                    <a:lnTo>
                      <a:pt x="943" y="970"/>
                    </a:lnTo>
                    <a:lnTo>
                      <a:pt x="972" y="1015"/>
                    </a:lnTo>
                    <a:lnTo>
                      <a:pt x="997" y="1063"/>
                    </a:lnTo>
                    <a:lnTo>
                      <a:pt x="955" y="901"/>
                    </a:lnTo>
                    <a:lnTo>
                      <a:pt x="896" y="793"/>
                    </a:lnTo>
                    <a:lnTo>
                      <a:pt x="661" y="579"/>
                    </a:lnTo>
                    <a:lnTo>
                      <a:pt x="627" y="613"/>
                    </a:lnTo>
                    <a:lnTo>
                      <a:pt x="320" y="511"/>
                    </a:lnTo>
                    <a:lnTo>
                      <a:pt x="267" y="555"/>
                    </a:lnTo>
                    <a:lnTo>
                      <a:pt x="218" y="600"/>
                    </a:lnTo>
                    <a:lnTo>
                      <a:pt x="174" y="649"/>
                    </a:lnTo>
                    <a:lnTo>
                      <a:pt x="134" y="700"/>
                    </a:lnTo>
                    <a:lnTo>
                      <a:pt x="86" y="699"/>
                    </a:lnTo>
                    <a:lnTo>
                      <a:pt x="97" y="658"/>
                    </a:lnTo>
                    <a:lnTo>
                      <a:pt x="112" y="618"/>
                    </a:lnTo>
                    <a:lnTo>
                      <a:pt x="131" y="579"/>
                    </a:lnTo>
                    <a:lnTo>
                      <a:pt x="155" y="543"/>
                    </a:lnTo>
                    <a:lnTo>
                      <a:pt x="183" y="507"/>
                    </a:lnTo>
                    <a:lnTo>
                      <a:pt x="218" y="473"/>
                    </a:lnTo>
                    <a:lnTo>
                      <a:pt x="60" y="400"/>
                    </a:lnTo>
                    <a:lnTo>
                      <a:pt x="44" y="296"/>
                    </a:lnTo>
                    <a:lnTo>
                      <a:pt x="124" y="294"/>
                    </a:lnTo>
                    <a:lnTo>
                      <a:pt x="148" y="261"/>
                    </a:lnTo>
                    <a:lnTo>
                      <a:pt x="125" y="201"/>
                    </a:lnTo>
                    <a:lnTo>
                      <a:pt x="212" y="150"/>
                    </a:lnTo>
                    <a:lnTo>
                      <a:pt x="600" y="158"/>
                    </a:lnTo>
                    <a:lnTo>
                      <a:pt x="645" y="173"/>
                    </a:lnTo>
                    <a:lnTo>
                      <a:pt x="685" y="189"/>
                    </a:lnTo>
                    <a:lnTo>
                      <a:pt x="721" y="205"/>
                    </a:lnTo>
                    <a:lnTo>
                      <a:pt x="752" y="222"/>
                    </a:lnTo>
                    <a:lnTo>
                      <a:pt x="780" y="238"/>
                    </a:lnTo>
                    <a:lnTo>
                      <a:pt x="804" y="256"/>
                    </a:lnTo>
                    <a:lnTo>
                      <a:pt x="827" y="273"/>
                    </a:lnTo>
                    <a:lnTo>
                      <a:pt x="847" y="291"/>
                    </a:lnTo>
                    <a:lnTo>
                      <a:pt x="865" y="308"/>
                    </a:lnTo>
                    <a:lnTo>
                      <a:pt x="882" y="325"/>
                    </a:lnTo>
                    <a:lnTo>
                      <a:pt x="899" y="342"/>
                    </a:lnTo>
                    <a:lnTo>
                      <a:pt x="914" y="359"/>
                    </a:lnTo>
                    <a:lnTo>
                      <a:pt x="930" y="375"/>
                    </a:lnTo>
                    <a:lnTo>
                      <a:pt x="947" y="391"/>
                    </a:lnTo>
                    <a:lnTo>
                      <a:pt x="965" y="407"/>
                    </a:lnTo>
                    <a:lnTo>
                      <a:pt x="983" y="420"/>
                    </a:lnTo>
                    <a:lnTo>
                      <a:pt x="1004" y="434"/>
                    </a:lnTo>
                    <a:lnTo>
                      <a:pt x="1028" y="448"/>
                    </a:lnTo>
                    <a:lnTo>
                      <a:pt x="1055" y="459"/>
                    </a:lnTo>
                    <a:lnTo>
                      <a:pt x="1084" y="470"/>
                    </a:lnTo>
                    <a:lnTo>
                      <a:pt x="1117" y="479"/>
                    </a:lnTo>
                    <a:lnTo>
                      <a:pt x="1156" y="487"/>
                    </a:lnTo>
                    <a:lnTo>
                      <a:pt x="1198" y="495"/>
                    </a:lnTo>
                    <a:lnTo>
                      <a:pt x="1246" y="500"/>
                    </a:lnTo>
                    <a:lnTo>
                      <a:pt x="1300" y="504"/>
                    </a:lnTo>
                    <a:lnTo>
                      <a:pt x="1359" y="506"/>
                    </a:lnTo>
                    <a:lnTo>
                      <a:pt x="1364" y="459"/>
                    </a:lnTo>
                    <a:lnTo>
                      <a:pt x="1373" y="417"/>
                    </a:lnTo>
                    <a:lnTo>
                      <a:pt x="1386" y="380"/>
                    </a:lnTo>
                    <a:lnTo>
                      <a:pt x="1402" y="346"/>
                    </a:lnTo>
                    <a:lnTo>
                      <a:pt x="1423" y="316"/>
                    </a:lnTo>
                    <a:lnTo>
                      <a:pt x="1447" y="291"/>
                    </a:lnTo>
                    <a:lnTo>
                      <a:pt x="1476" y="269"/>
                    </a:lnTo>
                    <a:lnTo>
                      <a:pt x="1508" y="251"/>
                    </a:lnTo>
                    <a:lnTo>
                      <a:pt x="1545" y="237"/>
                    </a:lnTo>
                    <a:lnTo>
                      <a:pt x="1585" y="227"/>
                    </a:lnTo>
                    <a:lnTo>
                      <a:pt x="1630" y="221"/>
                    </a:lnTo>
                    <a:lnTo>
                      <a:pt x="1677" y="218"/>
                    </a:lnTo>
                    <a:lnTo>
                      <a:pt x="1729" y="219"/>
                    </a:lnTo>
                    <a:lnTo>
                      <a:pt x="1785" y="225"/>
                    </a:lnTo>
                    <a:lnTo>
                      <a:pt x="1844" y="233"/>
                    </a:lnTo>
                    <a:lnTo>
                      <a:pt x="1908" y="245"/>
                    </a:lnTo>
                    <a:lnTo>
                      <a:pt x="1975" y="260"/>
                    </a:lnTo>
                    <a:lnTo>
                      <a:pt x="2047" y="279"/>
                    </a:lnTo>
                    <a:lnTo>
                      <a:pt x="2122" y="301"/>
                    </a:lnTo>
                    <a:lnTo>
                      <a:pt x="2201" y="327"/>
                    </a:lnTo>
                    <a:lnTo>
                      <a:pt x="2228" y="338"/>
                    </a:lnTo>
                    <a:lnTo>
                      <a:pt x="2248" y="349"/>
                    </a:lnTo>
                    <a:lnTo>
                      <a:pt x="2263" y="363"/>
                    </a:lnTo>
                    <a:lnTo>
                      <a:pt x="2274" y="379"/>
                    </a:lnTo>
                    <a:lnTo>
                      <a:pt x="2278" y="395"/>
                    </a:lnTo>
                    <a:lnTo>
                      <a:pt x="2278" y="415"/>
                    </a:lnTo>
                    <a:lnTo>
                      <a:pt x="1228" y="1093"/>
                    </a:lnTo>
                    <a:lnTo>
                      <a:pt x="1244" y="1105"/>
                    </a:lnTo>
                    <a:lnTo>
                      <a:pt x="2386" y="365"/>
                    </a:lnTo>
                    <a:lnTo>
                      <a:pt x="2377" y="272"/>
                    </a:lnTo>
                    <a:lnTo>
                      <a:pt x="2424" y="236"/>
                    </a:lnTo>
                    <a:lnTo>
                      <a:pt x="2490" y="321"/>
                    </a:lnTo>
                    <a:lnTo>
                      <a:pt x="2535" y="261"/>
                    </a:lnTo>
                    <a:lnTo>
                      <a:pt x="2339" y="163"/>
                    </a:lnTo>
                    <a:lnTo>
                      <a:pt x="2298" y="94"/>
                    </a:lnTo>
                    <a:lnTo>
                      <a:pt x="2339" y="64"/>
                    </a:lnTo>
                    <a:lnTo>
                      <a:pt x="2430" y="88"/>
                    </a:lnTo>
                    <a:lnTo>
                      <a:pt x="2515" y="114"/>
                    </a:lnTo>
                    <a:lnTo>
                      <a:pt x="2517" y="111"/>
                    </a:lnTo>
                    <a:lnTo>
                      <a:pt x="2520" y="102"/>
                    </a:lnTo>
                    <a:lnTo>
                      <a:pt x="2522" y="90"/>
                    </a:lnTo>
                    <a:lnTo>
                      <a:pt x="2523" y="75"/>
                    </a:lnTo>
                    <a:lnTo>
                      <a:pt x="2525" y="57"/>
                    </a:lnTo>
                    <a:lnTo>
                      <a:pt x="2527" y="41"/>
                    </a:lnTo>
                    <a:lnTo>
                      <a:pt x="2529" y="25"/>
                    </a:lnTo>
                    <a:lnTo>
                      <a:pt x="2531" y="12"/>
                    </a:lnTo>
                    <a:lnTo>
                      <a:pt x="2533" y="3"/>
                    </a:lnTo>
                    <a:lnTo>
                      <a:pt x="2536" y="0"/>
                    </a:lnTo>
                    <a:close/>
                  </a:path>
                </a:pathLst>
              </a:custGeom>
              <a:solidFill>
                <a:schemeClr val="bg1">
                  <a:lumMod val="75000"/>
                </a:schemeClr>
              </a:solidFill>
              <a:ln w="9525">
                <a:noFill/>
                <a:round/>
                <a:headEnd/>
                <a:tailEnd/>
              </a:ln>
            </p:spPr>
            <p:txBody>
              <a:bodyPr wrap="none" anchor="ctr"/>
              <a:lstStyle/>
              <a:p>
                <a:endParaRPr lang="en-GB"/>
              </a:p>
            </p:txBody>
          </p:sp>
          <p:sp>
            <p:nvSpPr>
              <p:cNvPr id="9" name="Freeform 94"/>
              <p:cNvSpPr>
                <a:spLocks noChangeArrowheads="1"/>
              </p:cNvSpPr>
              <p:nvPr/>
            </p:nvSpPr>
            <p:spPr bwMode="auto">
              <a:xfrm>
                <a:off x="6594475" y="5576888"/>
                <a:ext cx="598488" cy="371475"/>
              </a:xfrm>
              <a:custGeom>
                <a:avLst/>
                <a:gdLst>
                  <a:gd name="T0" fmla="*/ 2147483647 w 3390"/>
                  <a:gd name="T1" fmla="*/ 2147483647 h 2110"/>
                  <a:gd name="T2" fmla="*/ 2147483647 w 3390"/>
                  <a:gd name="T3" fmla="*/ 2147483647 h 2110"/>
                  <a:gd name="T4" fmla="*/ 2147483647 w 3390"/>
                  <a:gd name="T5" fmla="*/ 2147483647 h 2110"/>
                  <a:gd name="T6" fmla="*/ 2147483647 w 3390"/>
                  <a:gd name="T7" fmla="*/ 2147483647 h 2110"/>
                  <a:gd name="T8" fmla="*/ 2147483647 w 3390"/>
                  <a:gd name="T9" fmla="*/ 2147483647 h 2110"/>
                  <a:gd name="T10" fmla="*/ 2147483647 w 3390"/>
                  <a:gd name="T11" fmla="*/ 2147483647 h 2110"/>
                  <a:gd name="T12" fmla="*/ 2147483647 w 3390"/>
                  <a:gd name="T13" fmla="*/ 2147483647 h 2110"/>
                  <a:gd name="T14" fmla="*/ 2147483647 w 3390"/>
                  <a:gd name="T15" fmla="*/ 2147483647 h 2110"/>
                  <a:gd name="T16" fmla="*/ 2147483647 w 3390"/>
                  <a:gd name="T17" fmla="*/ 2147483647 h 2110"/>
                  <a:gd name="T18" fmla="*/ 2147483647 w 3390"/>
                  <a:gd name="T19" fmla="*/ 2147483647 h 2110"/>
                  <a:gd name="T20" fmla="*/ 2147483647 w 3390"/>
                  <a:gd name="T21" fmla="*/ 2147483647 h 2110"/>
                  <a:gd name="T22" fmla="*/ 2147483647 w 3390"/>
                  <a:gd name="T23" fmla="*/ 2147483647 h 2110"/>
                  <a:gd name="T24" fmla="*/ 2147483647 w 3390"/>
                  <a:gd name="T25" fmla="*/ 2147483647 h 2110"/>
                  <a:gd name="T26" fmla="*/ 2147483647 w 3390"/>
                  <a:gd name="T27" fmla="*/ 2147483647 h 2110"/>
                  <a:gd name="T28" fmla="*/ 2147483647 w 3390"/>
                  <a:gd name="T29" fmla="*/ 2147483647 h 2110"/>
                  <a:gd name="T30" fmla="*/ 2147483647 w 3390"/>
                  <a:gd name="T31" fmla="*/ 2147483647 h 2110"/>
                  <a:gd name="T32" fmla="*/ 2147483647 w 3390"/>
                  <a:gd name="T33" fmla="*/ 2147483647 h 2110"/>
                  <a:gd name="T34" fmla="*/ 2147483647 w 3390"/>
                  <a:gd name="T35" fmla="*/ 2147483647 h 2110"/>
                  <a:gd name="T36" fmla="*/ 2147483647 w 3390"/>
                  <a:gd name="T37" fmla="*/ 2147483647 h 2110"/>
                  <a:gd name="T38" fmla="*/ 2147483647 w 3390"/>
                  <a:gd name="T39" fmla="*/ 2147483647 h 2110"/>
                  <a:gd name="T40" fmla="*/ 2147483647 w 3390"/>
                  <a:gd name="T41" fmla="*/ 2147483647 h 2110"/>
                  <a:gd name="T42" fmla="*/ 2147483647 w 3390"/>
                  <a:gd name="T43" fmla="*/ 2147483647 h 2110"/>
                  <a:gd name="T44" fmla="*/ 2147483647 w 3390"/>
                  <a:gd name="T45" fmla="*/ 2147483647 h 2110"/>
                  <a:gd name="T46" fmla="*/ 2147483647 w 3390"/>
                  <a:gd name="T47" fmla="*/ 2147483647 h 2110"/>
                  <a:gd name="T48" fmla="*/ 2147483647 w 3390"/>
                  <a:gd name="T49" fmla="*/ 2147483647 h 2110"/>
                  <a:gd name="T50" fmla="*/ 2147483647 w 3390"/>
                  <a:gd name="T51" fmla="*/ 2147483647 h 2110"/>
                  <a:gd name="T52" fmla="*/ 2147483647 w 3390"/>
                  <a:gd name="T53" fmla="*/ 2147483647 h 2110"/>
                  <a:gd name="T54" fmla="*/ 2147483647 w 3390"/>
                  <a:gd name="T55" fmla="*/ 2147483647 h 2110"/>
                  <a:gd name="T56" fmla="*/ 2147483647 w 3390"/>
                  <a:gd name="T57" fmla="*/ 2147483647 h 2110"/>
                  <a:gd name="T58" fmla="*/ 2147483647 w 3390"/>
                  <a:gd name="T59" fmla="*/ 2147483647 h 2110"/>
                  <a:gd name="T60" fmla="*/ 2147483647 w 3390"/>
                  <a:gd name="T61" fmla="*/ 2147483647 h 2110"/>
                  <a:gd name="T62" fmla="*/ 2147483647 w 3390"/>
                  <a:gd name="T63" fmla="*/ 2147483647 h 2110"/>
                  <a:gd name="T64" fmla="*/ 2147483647 w 3390"/>
                  <a:gd name="T65" fmla="*/ 2147483647 h 2110"/>
                  <a:gd name="T66" fmla="*/ 2147483647 w 3390"/>
                  <a:gd name="T67" fmla="*/ 2147483647 h 2110"/>
                  <a:gd name="T68" fmla="*/ 2147483647 w 3390"/>
                  <a:gd name="T69" fmla="*/ 2147483647 h 2110"/>
                  <a:gd name="T70" fmla="*/ 2147483647 w 3390"/>
                  <a:gd name="T71" fmla="*/ 2147483647 h 2110"/>
                  <a:gd name="T72" fmla="*/ 2147483647 w 3390"/>
                  <a:gd name="T73" fmla="*/ 2147483647 h 2110"/>
                  <a:gd name="T74" fmla="*/ 2147483647 w 3390"/>
                  <a:gd name="T75" fmla="*/ 2147483647 h 2110"/>
                  <a:gd name="T76" fmla="*/ 2147483647 w 3390"/>
                  <a:gd name="T77" fmla="*/ 2147483647 h 2110"/>
                  <a:gd name="T78" fmla="*/ 2147483647 w 3390"/>
                  <a:gd name="T79" fmla="*/ 2147483647 h 2110"/>
                  <a:gd name="T80" fmla="*/ 2147483647 w 3390"/>
                  <a:gd name="T81" fmla="*/ 2147483647 h 2110"/>
                  <a:gd name="T82" fmla="*/ 2147483647 w 3390"/>
                  <a:gd name="T83" fmla="*/ 2147483647 h 2110"/>
                  <a:gd name="T84" fmla="*/ 2147483647 w 3390"/>
                  <a:gd name="T85" fmla="*/ 2147483647 h 2110"/>
                  <a:gd name="T86" fmla="*/ 2147483647 w 3390"/>
                  <a:gd name="T87" fmla="*/ 2147483647 h 2110"/>
                  <a:gd name="T88" fmla="*/ 2147483647 w 3390"/>
                  <a:gd name="T89" fmla="*/ 2147483647 h 2110"/>
                  <a:gd name="T90" fmla="*/ 2147483647 w 3390"/>
                  <a:gd name="T91" fmla="*/ 2147483647 h 2110"/>
                  <a:gd name="T92" fmla="*/ 2147483647 w 3390"/>
                  <a:gd name="T93" fmla="*/ 2147483647 h 2110"/>
                  <a:gd name="T94" fmla="*/ 2147483647 w 3390"/>
                  <a:gd name="T95" fmla="*/ 2147483647 h 2110"/>
                  <a:gd name="T96" fmla="*/ 2147483647 w 3390"/>
                  <a:gd name="T97" fmla="*/ 2147483647 h 2110"/>
                  <a:gd name="T98" fmla="*/ 2147483647 w 3390"/>
                  <a:gd name="T99" fmla="*/ 2147483647 h 2110"/>
                  <a:gd name="T100" fmla="*/ 2147483647 w 3390"/>
                  <a:gd name="T101" fmla="*/ 2147483647 h 2110"/>
                  <a:gd name="T102" fmla="*/ 2147483647 w 3390"/>
                  <a:gd name="T103" fmla="*/ 2147483647 h 2110"/>
                  <a:gd name="T104" fmla="*/ 2147483647 w 3390"/>
                  <a:gd name="T105" fmla="*/ 2147483647 h 2110"/>
                  <a:gd name="T106" fmla="*/ 2147483647 w 3390"/>
                  <a:gd name="T107" fmla="*/ 2147483647 h 2110"/>
                  <a:gd name="T108" fmla="*/ 2147483647 w 3390"/>
                  <a:gd name="T109" fmla="*/ 2147483647 h 2110"/>
                  <a:gd name="T110" fmla="*/ 2147483647 w 3390"/>
                  <a:gd name="T111" fmla="*/ 2147483647 h 2110"/>
                  <a:gd name="T112" fmla="*/ 2147483647 w 3390"/>
                  <a:gd name="T113" fmla="*/ 2147483647 h 2110"/>
                  <a:gd name="T114" fmla="*/ 2147483647 w 3390"/>
                  <a:gd name="T115" fmla="*/ 2147483647 h 2110"/>
                  <a:gd name="T116" fmla="*/ 2147483647 w 3390"/>
                  <a:gd name="T117" fmla="*/ 2147483647 h 2110"/>
                  <a:gd name="T118" fmla="*/ 2147483647 w 3390"/>
                  <a:gd name="T119" fmla="*/ 2147483647 h 21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390"/>
                  <a:gd name="T181" fmla="*/ 0 h 2110"/>
                  <a:gd name="T182" fmla="*/ 3390 w 3390"/>
                  <a:gd name="T183" fmla="*/ 2110 h 211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390" h="2110">
                    <a:moveTo>
                      <a:pt x="2891" y="1009"/>
                    </a:moveTo>
                    <a:lnTo>
                      <a:pt x="2963" y="1020"/>
                    </a:lnTo>
                    <a:lnTo>
                      <a:pt x="2976" y="1024"/>
                    </a:lnTo>
                    <a:lnTo>
                      <a:pt x="2986" y="1034"/>
                    </a:lnTo>
                    <a:lnTo>
                      <a:pt x="2991" y="1045"/>
                    </a:lnTo>
                    <a:lnTo>
                      <a:pt x="2992" y="1060"/>
                    </a:lnTo>
                    <a:lnTo>
                      <a:pt x="2991" y="1065"/>
                    </a:lnTo>
                    <a:lnTo>
                      <a:pt x="3011" y="1071"/>
                    </a:lnTo>
                    <a:lnTo>
                      <a:pt x="3014" y="1066"/>
                    </a:lnTo>
                    <a:lnTo>
                      <a:pt x="3020" y="1056"/>
                    </a:lnTo>
                    <a:lnTo>
                      <a:pt x="3029" y="1050"/>
                    </a:lnTo>
                    <a:lnTo>
                      <a:pt x="3039" y="1047"/>
                    </a:lnTo>
                    <a:lnTo>
                      <a:pt x="3050" y="1047"/>
                    </a:lnTo>
                    <a:lnTo>
                      <a:pt x="3061" y="1051"/>
                    </a:lnTo>
                    <a:lnTo>
                      <a:pt x="3125" y="1084"/>
                    </a:lnTo>
                    <a:lnTo>
                      <a:pt x="3134" y="1092"/>
                    </a:lnTo>
                    <a:lnTo>
                      <a:pt x="3140" y="1100"/>
                    </a:lnTo>
                    <a:lnTo>
                      <a:pt x="3143" y="1110"/>
                    </a:lnTo>
                    <a:lnTo>
                      <a:pt x="3143" y="1121"/>
                    </a:lnTo>
                    <a:lnTo>
                      <a:pt x="3140" y="1131"/>
                    </a:lnTo>
                    <a:lnTo>
                      <a:pt x="3138" y="1135"/>
                    </a:lnTo>
                    <a:lnTo>
                      <a:pt x="3155" y="1146"/>
                    </a:lnTo>
                    <a:lnTo>
                      <a:pt x="3161" y="1140"/>
                    </a:lnTo>
                    <a:lnTo>
                      <a:pt x="3170" y="1134"/>
                    </a:lnTo>
                    <a:lnTo>
                      <a:pt x="3180" y="1131"/>
                    </a:lnTo>
                    <a:lnTo>
                      <a:pt x="3191" y="1131"/>
                    </a:lnTo>
                    <a:lnTo>
                      <a:pt x="3201" y="1134"/>
                    </a:lnTo>
                    <a:lnTo>
                      <a:pt x="3209" y="1140"/>
                    </a:lnTo>
                    <a:lnTo>
                      <a:pt x="3261" y="1192"/>
                    </a:lnTo>
                    <a:lnTo>
                      <a:pt x="3269" y="1203"/>
                    </a:lnTo>
                    <a:lnTo>
                      <a:pt x="3271" y="1216"/>
                    </a:lnTo>
                    <a:lnTo>
                      <a:pt x="3269" y="1229"/>
                    </a:lnTo>
                    <a:lnTo>
                      <a:pt x="3261" y="1241"/>
                    </a:lnTo>
                    <a:lnTo>
                      <a:pt x="3255" y="1247"/>
                    </a:lnTo>
                    <a:lnTo>
                      <a:pt x="3271" y="1270"/>
                    </a:lnTo>
                    <a:lnTo>
                      <a:pt x="3277" y="1266"/>
                    </a:lnTo>
                    <a:lnTo>
                      <a:pt x="3287" y="1262"/>
                    </a:lnTo>
                    <a:lnTo>
                      <a:pt x="3298" y="1262"/>
                    </a:lnTo>
                    <a:lnTo>
                      <a:pt x="3309" y="1265"/>
                    </a:lnTo>
                    <a:lnTo>
                      <a:pt x="3317" y="1272"/>
                    </a:lnTo>
                    <a:lnTo>
                      <a:pt x="3324" y="1280"/>
                    </a:lnTo>
                    <a:lnTo>
                      <a:pt x="3358" y="1344"/>
                    </a:lnTo>
                    <a:lnTo>
                      <a:pt x="3362" y="1355"/>
                    </a:lnTo>
                    <a:lnTo>
                      <a:pt x="3362" y="1366"/>
                    </a:lnTo>
                    <a:lnTo>
                      <a:pt x="3359" y="1376"/>
                    </a:lnTo>
                    <a:lnTo>
                      <a:pt x="3353" y="1384"/>
                    </a:lnTo>
                    <a:lnTo>
                      <a:pt x="3345" y="1392"/>
                    </a:lnTo>
                    <a:lnTo>
                      <a:pt x="3335" y="1397"/>
                    </a:lnTo>
                    <a:lnTo>
                      <a:pt x="3343" y="1425"/>
                    </a:lnTo>
                    <a:lnTo>
                      <a:pt x="3347" y="1424"/>
                    </a:lnTo>
                    <a:lnTo>
                      <a:pt x="3360" y="1426"/>
                    </a:lnTo>
                    <a:lnTo>
                      <a:pt x="3372" y="1432"/>
                    </a:lnTo>
                    <a:lnTo>
                      <a:pt x="3380" y="1442"/>
                    </a:lnTo>
                    <a:lnTo>
                      <a:pt x="3384" y="1456"/>
                    </a:lnTo>
                    <a:lnTo>
                      <a:pt x="3390" y="1528"/>
                    </a:lnTo>
                    <a:lnTo>
                      <a:pt x="3389" y="1542"/>
                    </a:lnTo>
                    <a:lnTo>
                      <a:pt x="3383" y="1553"/>
                    </a:lnTo>
                    <a:lnTo>
                      <a:pt x="3373" y="1561"/>
                    </a:lnTo>
                    <a:lnTo>
                      <a:pt x="3360" y="1565"/>
                    </a:lnTo>
                    <a:lnTo>
                      <a:pt x="3358" y="1601"/>
                    </a:lnTo>
                    <a:lnTo>
                      <a:pt x="3359" y="1601"/>
                    </a:lnTo>
                    <a:lnTo>
                      <a:pt x="3372" y="1607"/>
                    </a:lnTo>
                    <a:lnTo>
                      <a:pt x="3381" y="1616"/>
                    </a:lnTo>
                    <a:lnTo>
                      <a:pt x="3386" y="1629"/>
                    </a:lnTo>
                    <a:lnTo>
                      <a:pt x="3386" y="1642"/>
                    </a:lnTo>
                    <a:lnTo>
                      <a:pt x="3372" y="1713"/>
                    </a:lnTo>
                    <a:lnTo>
                      <a:pt x="3367" y="1726"/>
                    </a:lnTo>
                    <a:lnTo>
                      <a:pt x="3356" y="1735"/>
                    </a:lnTo>
                    <a:lnTo>
                      <a:pt x="3345" y="1740"/>
                    </a:lnTo>
                    <a:lnTo>
                      <a:pt x="3330" y="1740"/>
                    </a:lnTo>
                    <a:lnTo>
                      <a:pt x="3327" y="1739"/>
                    </a:lnTo>
                    <a:lnTo>
                      <a:pt x="3316" y="1767"/>
                    </a:lnTo>
                    <a:lnTo>
                      <a:pt x="3317" y="1767"/>
                    </a:lnTo>
                    <a:lnTo>
                      <a:pt x="3325" y="1774"/>
                    </a:lnTo>
                    <a:lnTo>
                      <a:pt x="3331" y="1784"/>
                    </a:lnTo>
                    <a:lnTo>
                      <a:pt x="3333" y="1794"/>
                    </a:lnTo>
                    <a:lnTo>
                      <a:pt x="3332" y="1804"/>
                    </a:lnTo>
                    <a:lnTo>
                      <a:pt x="3329" y="1815"/>
                    </a:lnTo>
                    <a:lnTo>
                      <a:pt x="3292" y="1878"/>
                    </a:lnTo>
                    <a:lnTo>
                      <a:pt x="3285" y="1886"/>
                    </a:lnTo>
                    <a:lnTo>
                      <a:pt x="3276" y="1891"/>
                    </a:lnTo>
                    <a:lnTo>
                      <a:pt x="3265" y="1894"/>
                    </a:lnTo>
                    <a:lnTo>
                      <a:pt x="3255" y="1893"/>
                    </a:lnTo>
                    <a:lnTo>
                      <a:pt x="3245" y="1890"/>
                    </a:lnTo>
                    <a:lnTo>
                      <a:pt x="3240" y="1887"/>
                    </a:lnTo>
                    <a:lnTo>
                      <a:pt x="3222" y="1909"/>
                    </a:lnTo>
                    <a:lnTo>
                      <a:pt x="3224" y="1911"/>
                    </a:lnTo>
                    <a:lnTo>
                      <a:pt x="3229" y="1920"/>
                    </a:lnTo>
                    <a:lnTo>
                      <a:pt x="3232" y="1931"/>
                    </a:lnTo>
                    <a:lnTo>
                      <a:pt x="3232" y="1941"/>
                    </a:lnTo>
                    <a:lnTo>
                      <a:pt x="3228" y="1951"/>
                    </a:lnTo>
                    <a:lnTo>
                      <a:pt x="3222" y="1960"/>
                    </a:lnTo>
                    <a:lnTo>
                      <a:pt x="3168" y="2009"/>
                    </a:lnTo>
                    <a:lnTo>
                      <a:pt x="3159" y="2015"/>
                    </a:lnTo>
                    <a:lnTo>
                      <a:pt x="3148" y="2019"/>
                    </a:lnTo>
                    <a:lnTo>
                      <a:pt x="3137" y="2018"/>
                    </a:lnTo>
                    <a:lnTo>
                      <a:pt x="3128" y="2014"/>
                    </a:lnTo>
                    <a:lnTo>
                      <a:pt x="3118" y="2007"/>
                    </a:lnTo>
                    <a:lnTo>
                      <a:pt x="3111" y="1999"/>
                    </a:lnTo>
                    <a:lnTo>
                      <a:pt x="3085" y="2012"/>
                    </a:lnTo>
                    <a:lnTo>
                      <a:pt x="3087" y="2018"/>
                    </a:lnTo>
                    <a:lnTo>
                      <a:pt x="3090" y="2031"/>
                    </a:lnTo>
                    <a:lnTo>
                      <a:pt x="3086" y="2044"/>
                    </a:lnTo>
                    <a:lnTo>
                      <a:pt x="3078" y="2055"/>
                    </a:lnTo>
                    <a:lnTo>
                      <a:pt x="3067" y="2062"/>
                    </a:lnTo>
                    <a:lnTo>
                      <a:pt x="2998" y="2086"/>
                    </a:lnTo>
                    <a:lnTo>
                      <a:pt x="2984" y="2088"/>
                    </a:lnTo>
                    <a:lnTo>
                      <a:pt x="2972" y="2085"/>
                    </a:lnTo>
                    <a:lnTo>
                      <a:pt x="2960" y="2076"/>
                    </a:lnTo>
                    <a:lnTo>
                      <a:pt x="2953" y="2064"/>
                    </a:lnTo>
                    <a:lnTo>
                      <a:pt x="2952" y="2061"/>
                    </a:lnTo>
                    <a:lnTo>
                      <a:pt x="2926" y="2065"/>
                    </a:lnTo>
                    <a:lnTo>
                      <a:pt x="2926" y="2074"/>
                    </a:lnTo>
                    <a:lnTo>
                      <a:pt x="2923" y="2088"/>
                    </a:lnTo>
                    <a:lnTo>
                      <a:pt x="2916" y="2098"/>
                    </a:lnTo>
                    <a:lnTo>
                      <a:pt x="2906" y="2105"/>
                    </a:lnTo>
                    <a:lnTo>
                      <a:pt x="2892" y="2109"/>
                    </a:lnTo>
                    <a:lnTo>
                      <a:pt x="2819" y="2110"/>
                    </a:lnTo>
                    <a:lnTo>
                      <a:pt x="2805" y="2106"/>
                    </a:lnTo>
                    <a:lnTo>
                      <a:pt x="2794" y="2099"/>
                    </a:lnTo>
                    <a:lnTo>
                      <a:pt x="2787" y="2088"/>
                    </a:lnTo>
                    <a:lnTo>
                      <a:pt x="2784" y="2074"/>
                    </a:lnTo>
                    <a:lnTo>
                      <a:pt x="2784" y="2068"/>
                    </a:lnTo>
                    <a:lnTo>
                      <a:pt x="2757" y="2064"/>
                    </a:lnTo>
                    <a:lnTo>
                      <a:pt x="2755" y="2067"/>
                    </a:lnTo>
                    <a:lnTo>
                      <a:pt x="2748" y="2080"/>
                    </a:lnTo>
                    <a:lnTo>
                      <a:pt x="2738" y="2088"/>
                    </a:lnTo>
                    <a:lnTo>
                      <a:pt x="2726" y="2092"/>
                    </a:lnTo>
                    <a:lnTo>
                      <a:pt x="2712" y="2091"/>
                    </a:lnTo>
                    <a:lnTo>
                      <a:pt x="2642" y="2070"/>
                    </a:lnTo>
                    <a:lnTo>
                      <a:pt x="2630" y="2064"/>
                    </a:lnTo>
                    <a:lnTo>
                      <a:pt x="2621" y="2054"/>
                    </a:lnTo>
                    <a:lnTo>
                      <a:pt x="2617" y="2041"/>
                    </a:lnTo>
                    <a:lnTo>
                      <a:pt x="2619" y="2027"/>
                    </a:lnTo>
                    <a:lnTo>
                      <a:pt x="2621" y="2020"/>
                    </a:lnTo>
                    <a:lnTo>
                      <a:pt x="2594" y="2005"/>
                    </a:lnTo>
                    <a:lnTo>
                      <a:pt x="2593" y="2006"/>
                    </a:lnTo>
                    <a:lnTo>
                      <a:pt x="2585" y="2013"/>
                    </a:lnTo>
                    <a:lnTo>
                      <a:pt x="2576" y="2018"/>
                    </a:lnTo>
                    <a:lnTo>
                      <a:pt x="2565" y="2019"/>
                    </a:lnTo>
                    <a:lnTo>
                      <a:pt x="2555" y="2015"/>
                    </a:lnTo>
                    <a:lnTo>
                      <a:pt x="2545" y="2010"/>
                    </a:lnTo>
                    <a:lnTo>
                      <a:pt x="2489" y="1964"/>
                    </a:lnTo>
                    <a:lnTo>
                      <a:pt x="2481" y="1954"/>
                    </a:lnTo>
                    <a:lnTo>
                      <a:pt x="2478" y="1943"/>
                    </a:lnTo>
                    <a:lnTo>
                      <a:pt x="2478" y="1931"/>
                    </a:lnTo>
                    <a:lnTo>
                      <a:pt x="2482" y="1919"/>
                    </a:lnTo>
                    <a:lnTo>
                      <a:pt x="2457" y="1892"/>
                    </a:lnTo>
                    <a:lnTo>
                      <a:pt x="2445" y="1895"/>
                    </a:lnTo>
                    <a:lnTo>
                      <a:pt x="2432" y="1894"/>
                    </a:lnTo>
                    <a:lnTo>
                      <a:pt x="2421" y="1889"/>
                    </a:lnTo>
                    <a:lnTo>
                      <a:pt x="2413" y="1880"/>
                    </a:lnTo>
                    <a:lnTo>
                      <a:pt x="2371" y="1820"/>
                    </a:lnTo>
                    <a:lnTo>
                      <a:pt x="2366" y="1808"/>
                    </a:lnTo>
                    <a:lnTo>
                      <a:pt x="2366" y="1794"/>
                    </a:lnTo>
                    <a:lnTo>
                      <a:pt x="2371" y="1782"/>
                    </a:lnTo>
                    <a:lnTo>
                      <a:pt x="2380" y="1772"/>
                    </a:lnTo>
                    <a:lnTo>
                      <a:pt x="2368" y="1743"/>
                    </a:lnTo>
                    <a:lnTo>
                      <a:pt x="2355" y="1743"/>
                    </a:lnTo>
                    <a:lnTo>
                      <a:pt x="2344" y="1738"/>
                    </a:lnTo>
                    <a:lnTo>
                      <a:pt x="2335" y="1730"/>
                    </a:lnTo>
                    <a:lnTo>
                      <a:pt x="2330" y="1718"/>
                    </a:lnTo>
                    <a:lnTo>
                      <a:pt x="2311" y="1647"/>
                    </a:lnTo>
                    <a:lnTo>
                      <a:pt x="2310" y="1634"/>
                    </a:lnTo>
                    <a:lnTo>
                      <a:pt x="2314" y="1621"/>
                    </a:lnTo>
                    <a:lnTo>
                      <a:pt x="2324" y="1611"/>
                    </a:lnTo>
                    <a:lnTo>
                      <a:pt x="2335" y="1605"/>
                    </a:lnTo>
                    <a:lnTo>
                      <a:pt x="2333" y="1575"/>
                    </a:lnTo>
                    <a:lnTo>
                      <a:pt x="2321" y="1572"/>
                    </a:lnTo>
                    <a:lnTo>
                      <a:pt x="2311" y="1563"/>
                    </a:lnTo>
                    <a:lnTo>
                      <a:pt x="2304" y="1552"/>
                    </a:lnTo>
                    <a:lnTo>
                      <a:pt x="2302" y="1540"/>
                    </a:lnTo>
                    <a:lnTo>
                      <a:pt x="2305" y="1466"/>
                    </a:lnTo>
                    <a:lnTo>
                      <a:pt x="2308" y="1453"/>
                    </a:lnTo>
                    <a:lnTo>
                      <a:pt x="2316" y="1442"/>
                    </a:lnTo>
                    <a:lnTo>
                      <a:pt x="2328" y="1435"/>
                    </a:lnTo>
                    <a:lnTo>
                      <a:pt x="2341" y="1433"/>
                    </a:lnTo>
                    <a:lnTo>
                      <a:pt x="2348" y="1433"/>
                    </a:lnTo>
                    <a:lnTo>
                      <a:pt x="2357" y="1404"/>
                    </a:lnTo>
                    <a:lnTo>
                      <a:pt x="2356" y="1404"/>
                    </a:lnTo>
                    <a:lnTo>
                      <a:pt x="2346" y="1398"/>
                    </a:lnTo>
                    <a:lnTo>
                      <a:pt x="2340" y="1389"/>
                    </a:lnTo>
                    <a:lnTo>
                      <a:pt x="2337" y="1379"/>
                    </a:lnTo>
                    <a:lnTo>
                      <a:pt x="2336" y="1368"/>
                    </a:lnTo>
                    <a:lnTo>
                      <a:pt x="2339" y="1358"/>
                    </a:lnTo>
                    <a:lnTo>
                      <a:pt x="2371" y="1291"/>
                    </a:lnTo>
                    <a:lnTo>
                      <a:pt x="2377" y="1283"/>
                    </a:lnTo>
                    <a:lnTo>
                      <a:pt x="2386" y="1276"/>
                    </a:lnTo>
                    <a:lnTo>
                      <a:pt x="2395" y="1273"/>
                    </a:lnTo>
                    <a:lnTo>
                      <a:pt x="2406" y="1273"/>
                    </a:lnTo>
                    <a:lnTo>
                      <a:pt x="2417" y="1276"/>
                    </a:lnTo>
                    <a:lnTo>
                      <a:pt x="2418" y="1276"/>
                    </a:lnTo>
                    <a:lnTo>
                      <a:pt x="2426" y="1262"/>
                    </a:lnTo>
                    <a:lnTo>
                      <a:pt x="2419" y="1253"/>
                    </a:lnTo>
                    <a:lnTo>
                      <a:pt x="2415" y="1244"/>
                    </a:lnTo>
                    <a:lnTo>
                      <a:pt x="2415" y="1232"/>
                    </a:lnTo>
                    <a:lnTo>
                      <a:pt x="2417" y="1222"/>
                    </a:lnTo>
                    <a:lnTo>
                      <a:pt x="2423" y="1213"/>
                    </a:lnTo>
                    <a:lnTo>
                      <a:pt x="2471" y="1159"/>
                    </a:lnTo>
                    <a:lnTo>
                      <a:pt x="2480" y="1152"/>
                    </a:lnTo>
                    <a:lnTo>
                      <a:pt x="2490" y="1148"/>
                    </a:lnTo>
                    <a:lnTo>
                      <a:pt x="2500" y="1148"/>
                    </a:lnTo>
                    <a:lnTo>
                      <a:pt x="2511" y="1150"/>
                    </a:lnTo>
                    <a:lnTo>
                      <a:pt x="2520" y="1156"/>
                    </a:lnTo>
                    <a:lnTo>
                      <a:pt x="2523" y="1159"/>
                    </a:lnTo>
                    <a:lnTo>
                      <a:pt x="2546" y="1141"/>
                    </a:lnTo>
                    <a:lnTo>
                      <a:pt x="2545" y="1139"/>
                    </a:lnTo>
                    <a:lnTo>
                      <a:pt x="2541" y="1129"/>
                    </a:lnTo>
                    <a:lnTo>
                      <a:pt x="2540" y="1119"/>
                    </a:lnTo>
                    <a:lnTo>
                      <a:pt x="2543" y="1108"/>
                    </a:lnTo>
                    <a:lnTo>
                      <a:pt x="2548" y="1099"/>
                    </a:lnTo>
                    <a:lnTo>
                      <a:pt x="2556" y="1092"/>
                    </a:lnTo>
                    <a:lnTo>
                      <a:pt x="2618" y="1053"/>
                    </a:lnTo>
                    <a:lnTo>
                      <a:pt x="2629" y="1049"/>
                    </a:lnTo>
                    <a:lnTo>
                      <a:pt x="2639" y="1048"/>
                    </a:lnTo>
                    <a:lnTo>
                      <a:pt x="2649" y="1051"/>
                    </a:lnTo>
                    <a:lnTo>
                      <a:pt x="2659" y="1056"/>
                    </a:lnTo>
                    <a:lnTo>
                      <a:pt x="2666" y="1065"/>
                    </a:lnTo>
                    <a:lnTo>
                      <a:pt x="2672" y="1074"/>
                    </a:lnTo>
                    <a:lnTo>
                      <a:pt x="2691" y="1068"/>
                    </a:lnTo>
                    <a:lnTo>
                      <a:pt x="2691" y="1063"/>
                    </a:lnTo>
                    <a:lnTo>
                      <a:pt x="2691" y="1049"/>
                    </a:lnTo>
                    <a:lnTo>
                      <a:pt x="2697" y="1037"/>
                    </a:lnTo>
                    <a:lnTo>
                      <a:pt x="2706" y="1028"/>
                    </a:lnTo>
                    <a:lnTo>
                      <a:pt x="2719" y="1023"/>
                    </a:lnTo>
                    <a:lnTo>
                      <a:pt x="2792" y="1013"/>
                    </a:lnTo>
                    <a:lnTo>
                      <a:pt x="2805" y="1014"/>
                    </a:lnTo>
                    <a:lnTo>
                      <a:pt x="2817" y="1019"/>
                    </a:lnTo>
                    <a:lnTo>
                      <a:pt x="2826" y="1030"/>
                    </a:lnTo>
                    <a:lnTo>
                      <a:pt x="2831" y="1042"/>
                    </a:lnTo>
                    <a:lnTo>
                      <a:pt x="2831" y="1044"/>
                    </a:lnTo>
                    <a:lnTo>
                      <a:pt x="2838" y="1044"/>
                    </a:lnTo>
                    <a:lnTo>
                      <a:pt x="2847" y="1044"/>
                    </a:lnTo>
                    <a:lnTo>
                      <a:pt x="2851" y="1044"/>
                    </a:lnTo>
                    <a:lnTo>
                      <a:pt x="2852" y="1039"/>
                    </a:lnTo>
                    <a:lnTo>
                      <a:pt x="2856" y="1025"/>
                    </a:lnTo>
                    <a:lnTo>
                      <a:pt x="2865" y="1016"/>
                    </a:lnTo>
                    <a:lnTo>
                      <a:pt x="2878" y="1010"/>
                    </a:lnTo>
                    <a:lnTo>
                      <a:pt x="2891" y="1009"/>
                    </a:lnTo>
                    <a:close/>
                    <a:moveTo>
                      <a:pt x="750" y="1009"/>
                    </a:moveTo>
                    <a:lnTo>
                      <a:pt x="823" y="1020"/>
                    </a:lnTo>
                    <a:lnTo>
                      <a:pt x="836" y="1024"/>
                    </a:lnTo>
                    <a:lnTo>
                      <a:pt x="846" y="1034"/>
                    </a:lnTo>
                    <a:lnTo>
                      <a:pt x="852" y="1045"/>
                    </a:lnTo>
                    <a:lnTo>
                      <a:pt x="852" y="1060"/>
                    </a:lnTo>
                    <a:lnTo>
                      <a:pt x="852" y="1065"/>
                    </a:lnTo>
                    <a:lnTo>
                      <a:pt x="870" y="1071"/>
                    </a:lnTo>
                    <a:lnTo>
                      <a:pt x="873" y="1066"/>
                    </a:lnTo>
                    <a:lnTo>
                      <a:pt x="881" y="1056"/>
                    </a:lnTo>
                    <a:lnTo>
                      <a:pt x="889" y="1050"/>
                    </a:lnTo>
                    <a:lnTo>
                      <a:pt x="899" y="1047"/>
                    </a:lnTo>
                    <a:lnTo>
                      <a:pt x="910" y="1047"/>
                    </a:lnTo>
                    <a:lnTo>
                      <a:pt x="920" y="1051"/>
                    </a:lnTo>
                    <a:lnTo>
                      <a:pt x="985" y="1084"/>
                    </a:lnTo>
                    <a:lnTo>
                      <a:pt x="993" y="1092"/>
                    </a:lnTo>
                    <a:lnTo>
                      <a:pt x="1000" y="1100"/>
                    </a:lnTo>
                    <a:lnTo>
                      <a:pt x="1003" y="1110"/>
                    </a:lnTo>
                    <a:lnTo>
                      <a:pt x="1003" y="1121"/>
                    </a:lnTo>
                    <a:lnTo>
                      <a:pt x="1000" y="1131"/>
                    </a:lnTo>
                    <a:lnTo>
                      <a:pt x="997" y="1135"/>
                    </a:lnTo>
                    <a:lnTo>
                      <a:pt x="1014" y="1146"/>
                    </a:lnTo>
                    <a:lnTo>
                      <a:pt x="1021" y="1140"/>
                    </a:lnTo>
                    <a:lnTo>
                      <a:pt x="1030" y="1134"/>
                    </a:lnTo>
                    <a:lnTo>
                      <a:pt x="1040" y="1131"/>
                    </a:lnTo>
                    <a:lnTo>
                      <a:pt x="1050" y="1131"/>
                    </a:lnTo>
                    <a:lnTo>
                      <a:pt x="1061" y="1134"/>
                    </a:lnTo>
                    <a:lnTo>
                      <a:pt x="1070" y="1140"/>
                    </a:lnTo>
                    <a:lnTo>
                      <a:pt x="1121" y="1192"/>
                    </a:lnTo>
                    <a:lnTo>
                      <a:pt x="1128" y="1200"/>
                    </a:lnTo>
                    <a:lnTo>
                      <a:pt x="1131" y="1211"/>
                    </a:lnTo>
                    <a:lnTo>
                      <a:pt x="1131" y="1221"/>
                    </a:lnTo>
                    <a:lnTo>
                      <a:pt x="1128" y="1231"/>
                    </a:lnTo>
                    <a:lnTo>
                      <a:pt x="1121" y="1241"/>
                    </a:lnTo>
                    <a:lnTo>
                      <a:pt x="1115" y="1247"/>
                    </a:lnTo>
                    <a:lnTo>
                      <a:pt x="1131" y="1270"/>
                    </a:lnTo>
                    <a:lnTo>
                      <a:pt x="1137" y="1266"/>
                    </a:lnTo>
                    <a:lnTo>
                      <a:pt x="1147" y="1262"/>
                    </a:lnTo>
                    <a:lnTo>
                      <a:pt x="1158" y="1262"/>
                    </a:lnTo>
                    <a:lnTo>
                      <a:pt x="1168" y="1265"/>
                    </a:lnTo>
                    <a:lnTo>
                      <a:pt x="1177" y="1272"/>
                    </a:lnTo>
                    <a:lnTo>
                      <a:pt x="1184" y="1280"/>
                    </a:lnTo>
                    <a:lnTo>
                      <a:pt x="1219" y="1344"/>
                    </a:lnTo>
                    <a:lnTo>
                      <a:pt x="1222" y="1358"/>
                    </a:lnTo>
                    <a:lnTo>
                      <a:pt x="1221" y="1371"/>
                    </a:lnTo>
                    <a:lnTo>
                      <a:pt x="1215" y="1382"/>
                    </a:lnTo>
                    <a:lnTo>
                      <a:pt x="1204" y="1392"/>
                    </a:lnTo>
                    <a:lnTo>
                      <a:pt x="1194" y="1397"/>
                    </a:lnTo>
                    <a:lnTo>
                      <a:pt x="1202" y="1425"/>
                    </a:lnTo>
                    <a:lnTo>
                      <a:pt x="1206" y="1424"/>
                    </a:lnTo>
                    <a:lnTo>
                      <a:pt x="1220" y="1426"/>
                    </a:lnTo>
                    <a:lnTo>
                      <a:pt x="1232" y="1432"/>
                    </a:lnTo>
                    <a:lnTo>
                      <a:pt x="1240" y="1442"/>
                    </a:lnTo>
                    <a:lnTo>
                      <a:pt x="1243" y="1456"/>
                    </a:lnTo>
                    <a:lnTo>
                      <a:pt x="1251" y="1528"/>
                    </a:lnTo>
                    <a:lnTo>
                      <a:pt x="1249" y="1542"/>
                    </a:lnTo>
                    <a:lnTo>
                      <a:pt x="1242" y="1553"/>
                    </a:lnTo>
                    <a:lnTo>
                      <a:pt x="1232" y="1561"/>
                    </a:lnTo>
                    <a:lnTo>
                      <a:pt x="1220" y="1565"/>
                    </a:lnTo>
                    <a:lnTo>
                      <a:pt x="1218" y="1601"/>
                    </a:lnTo>
                    <a:lnTo>
                      <a:pt x="1219" y="1601"/>
                    </a:lnTo>
                    <a:lnTo>
                      <a:pt x="1231" y="1607"/>
                    </a:lnTo>
                    <a:lnTo>
                      <a:pt x="1240" y="1616"/>
                    </a:lnTo>
                    <a:lnTo>
                      <a:pt x="1246" y="1629"/>
                    </a:lnTo>
                    <a:lnTo>
                      <a:pt x="1246" y="1642"/>
                    </a:lnTo>
                    <a:lnTo>
                      <a:pt x="1231" y="1713"/>
                    </a:lnTo>
                    <a:lnTo>
                      <a:pt x="1226" y="1726"/>
                    </a:lnTo>
                    <a:lnTo>
                      <a:pt x="1217" y="1735"/>
                    </a:lnTo>
                    <a:lnTo>
                      <a:pt x="1204" y="1740"/>
                    </a:lnTo>
                    <a:lnTo>
                      <a:pt x="1191" y="1740"/>
                    </a:lnTo>
                    <a:lnTo>
                      <a:pt x="1187" y="1739"/>
                    </a:lnTo>
                    <a:lnTo>
                      <a:pt x="1175" y="1767"/>
                    </a:lnTo>
                    <a:lnTo>
                      <a:pt x="1176" y="1767"/>
                    </a:lnTo>
                    <a:lnTo>
                      <a:pt x="1186" y="1774"/>
                    </a:lnTo>
                    <a:lnTo>
                      <a:pt x="1191" y="1784"/>
                    </a:lnTo>
                    <a:lnTo>
                      <a:pt x="1194" y="1794"/>
                    </a:lnTo>
                    <a:lnTo>
                      <a:pt x="1193" y="1804"/>
                    </a:lnTo>
                    <a:lnTo>
                      <a:pt x="1189" y="1815"/>
                    </a:lnTo>
                    <a:lnTo>
                      <a:pt x="1151" y="1878"/>
                    </a:lnTo>
                    <a:lnTo>
                      <a:pt x="1144" y="1886"/>
                    </a:lnTo>
                    <a:lnTo>
                      <a:pt x="1136" y="1891"/>
                    </a:lnTo>
                    <a:lnTo>
                      <a:pt x="1126" y="1894"/>
                    </a:lnTo>
                    <a:lnTo>
                      <a:pt x="1114" y="1893"/>
                    </a:lnTo>
                    <a:lnTo>
                      <a:pt x="1104" y="1890"/>
                    </a:lnTo>
                    <a:lnTo>
                      <a:pt x="1100" y="1887"/>
                    </a:lnTo>
                    <a:lnTo>
                      <a:pt x="1081" y="1909"/>
                    </a:lnTo>
                    <a:lnTo>
                      <a:pt x="1083" y="1911"/>
                    </a:lnTo>
                    <a:lnTo>
                      <a:pt x="1089" y="1920"/>
                    </a:lnTo>
                    <a:lnTo>
                      <a:pt x="1093" y="1931"/>
                    </a:lnTo>
                    <a:lnTo>
                      <a:pt x="1092" y="1941"/>
                    </a:lnTo>
                    <a:lnTo>
                      <a:pt x="1088" y="1951"/>
                    </a:lnTo>
                    <a:lnTo>
                      <a:pt x="1081" y="1960"/>
                    </a:lnTo>
                    <a:lnTo>
                      <a:pt x="1027" y="2009"/>
                    </a:lnTo>
                    <a:lnTo>
                      <a:pt x="1018" y="2015"/>
                    </a:lnTo>
                    <a:lnTo>
                      <a:pt x="1008" y="2019"/>
                    </a:lnTo>
                    <a:lnTo>
                      <a:pt x="997" y="2018"/>
                    </a:lnTo>
                    <a:lnTo>
                      <a:pt x="987" y="2014"/>
                    </a:lnTo>
                    <a:lnTo>
                      <a:pt x="979" y="2007"/>
                    </a:lnTo>
                    <a:lnTo>
                      <a:pt x="971" y="1999"/>
                    </a:lnTo>
                    <a:lnTo>
                      <a:pt x="946" y="2012"/>
                    </a:lnTo>
                    <a:lnTo>
                      <a:pt x="948" y="2018"/>
                    </a:lnTo>
                    <a:lnTo>
                      <a:pt x="949" y="2031"/>
                    </a:lnTo>
                    <a:lnTo>
                      <a:pt x="946" y="2044"/>
                    </a:lnTo>
                    <a:lnTo>
                      <a:pt x="939" y="2055"/>
                    </a:lnTo>
                    <a:lnTo>
                      <a:pt x="926" y="2062"/>
                    </a:lnTo>
                    <a:lnTo>
                      <a:pt x="858" y="2086"/>
                    </a:lnTo>
                    <a:lnTo>
                      <a:pt x="847" y="2088"/>
                    </a:lnTo>
                    <a:lnTo>
                      <a:pt x="836" y="2086"/>
                    </a:lnTo>
                    <a:lnTo>
                      <a:pt x="827" y="2082"/>
                    </a:lnTo>
                    <a:lnTo>
                      <a:pt x="819" y="2074"/>
                    </a:lnTo>
                    <a:lnTo>
                      <a:pt x="813" y="2065"/>
                    </a:lnTo>
                    <a:lnTo>
                      <a:pt x="812" y="2061"/>
                    </a:lnTo>
                    <a:lnTo>
                      <a:pt x="786" y="2065"/>
                    </a:lnTo>
                    <a:lnTo>
                      <a:pt x="786" y="2074"/>
                    </a:lnTo>
                    <a:lnTo>
                      <a:pt x="783" y="2088"/>
                    </a:lnTo>
                    <a:lnTo>
                      <a:pt x="776" y="2098"/>
                    </a:lnTo>
                    <a:lnTo>
                      <a:pt x="765" y="2105"/>
                    </a:lnTo>
                    <a:lnTo>
                      <a:pt x="751" y="2109"/>
                    </a:lnTo>
                    <a:lnTo>
                      <a:pt x="678" y="2110"/>
                    </a:lnTo>
                    <a:lnTo>
                      <a:pt x="665" y="2106"/>
                    </a:lnTo>
                    <a:lnTo>
                      <a:pt x="654" y="2099"/>
                    </a:lnTo>
                    <a:lnTo>
                      <a:pt x="647" y="2088"/>
                    </a:lnTo>
                    <a:lnTo>
                      <a:pt x="644" y="2074"/>
                    </a:lnTo>
                    <a:lnTo>
                      <a:pt x="644" y="2068"/>
                    </a:lnTo>
                    <a:lnTo>
                      <a:pt x="616" y="2064"/>
                    </a:lnTo>
                    <a:lnTo>
                      <a:pt x="615" y="2067"/>
                    </a:lnTo>
                    <a:lnTo>
                      <a:pt x="609" y="2080"/>
                    </a:lnTo>
                    <a:lnTo>
                      <a:pt x="598" y="2088"/>
                    </a:lnTo>
                    <a:lnTo>
                      <a:pt x="585" y="2092"/>
                    </a:lnTo>
                    <a:lnTo>
                      <a:pt x="572" y="2091"/>
                    </a:lnTo>
                    <a:lnTo>
                      <a:pt x="502" y="2070"/>
                    </a:lnTo>
                    <a:lnTo>
                      <a:pt x="490" y="2064"/>
                    </a:lnTo>
                    <a:lnTo>
                      <a:pt x="482" y="2054"/>
                    </a:lnTo>
                    <a:lnTo>
                      <a:pt x="478" y="2041"/>
                    </a:lnTo>
                    <a:lnTo>
                      <a:pt x="479" y="2028"/>
                    </a:lnTo>
                    <a:lnTo>
                      <a:pt x="481" y="2020"/>
                    </a:lnTo>
                    <a:lnTo>
                      <a:pt x="454" y="2005"/>
                    </a:lnTo>
                    <a:lnTo>
                      <a:pt x="454" y="2006"/>
                    </a:lnTo>
                    <a:lnTo>
                      <a:pt x="445" y="2013"/>
                    </a:lnTo>
                    <a:lnTo>
                      <a:pt x="435" y="2018"/>
                    </a:lnTo>
                    <a:lnTo>
                      <a:pt x="425" y="2019"/>
                    </a:lnTo>
                    <a:lnTo>
                      <a:pt x="414" y="2015"/>
                    </a:lnTo>
                    <a:lnTo>
                      <a:pt x="405" y="2010"/>
                    </a:lnTo>
                    <a:lnTo>
                      <a:pt x="349" y="1964"/>
                    </a:lnTo>
                    <a:lnTo>
                      <a:pt x="341" y="1954"/>
                    </a:lnTo>
                    <a:lnTo>
                      <a:pt x="337" y="1943"/>
                    </a:lnTo>
                    <a:lnTo>
                      <a:pt x="337" y="1931"/>
                    </a:lnTo>
                    <a:lnTo>
                      <a:pt x="341" y="1919"/>
                    </a:lnTo>
                    <a:lnTo>
                      <a:pt x="316" y="1892"/>
                    </a:lnTo>
                    <a:lnTo>
                      <a:pt x="304" y="1895"/>
                    </a:lnTo>
                    <a:lnTo>
                      <a:pt x="293" y="1894"/>
                    </a:lnTo>
                    <a:lnTo>
                      <a:pt x="281" y="1889"/>
                    </a:lnTo>
                    <a:lnTo>
                      <a:pt x="272" y="1880"/>
                    </a:lnTo>
                    <a:lnTo>
                      <a:pt x="232" y="1820"/>
                    </a:lnTo>
                    <a:lnTo>
                      <a:pt x="226" y="1808"/>
                    </a:lnTo>
                    <a:lnTo>
                      <a:pt x="226" y="1794"/>
                    </a:lnTo>
                    <a:lnTo>
                      <a:pt x="231" y="1782"/>
                    </a:lnTo>
                    <a:lnTo>
                      <a:pt x="240" y="1772"/>
                    </a:lnTo>
                    <a:lnTo>
                      <a:pt x="227" y="1743"/>
                    </a:lnTo>
                    <a:lnTo>
                      <a:pt x="215" y="1743"/>
                    </a:lnTo>
                    <a:lnTo>
                      <a:pt x="204" y="1738"/>
                    </a:lnTo>
                    <a:lnTo>
                      <a:pt x="194" y="1730"/>
                    </a:lnTo>
                    <a:lnTo>
                      <a:pt x="189" y="1718"/>
                    </a:lnTo>
                    <a:lnTo>
                      <a:pt x="171" y="1647"/>
                    </a:lnTo>
                    <a:lnTo>
                      <a:pt x="171" y="1634"/>
                    </a:lnTo>
                    <a:lnTo>
                      <a:pt x="175" y="1621"/>
                    </a:lnTo>
                    <a:lnTo>
                      <a:pt x="183" y="1611"/>
                    </a:lnTo>
                    <a:lnTo>
                      <a:pt x="195" y="1605"/>
                    </a:lnTo>
                    <a:lnTo>
                      <a:pt x="193" y="1575"/>
                    </a:lnTo>
                    <a:lnTo>
                      <a:pt x="181" y="1572"/>
                    </a:lnTo>
                    <a:lnTo>
                      <a:pt x="171" y="1563"/>
                    </a:lnTo>
                    <a:lnTo>
                      <a:pt x="164" y="1552"/>
                    </a:lnTo>
                    <a:lnTo>
                      <a:pt x="162" y="1540"/>
                    </a:lnTo>
                    <a:lnTo>
                      <a:pt x="165" y="1466"/>
                    </a:lnTo>
                    <a:lnTo>
                      <a:pt x="168" y="1453"/>
                    </a:lnTo>
                    <a:lnTo>
                      <a:pt x="176" y="1442"/>
                    </a:lnTo>
                    <a:lnTo>
                      <a:pt x="187" y="1435"/>
                    </a:lnTo>
                    <a:lnTo>
                      <a:pt x="201" y="1433"/>
                    </a:lnTo>
                    <a:lnTo>
                      <a:pt x="208" y="1433"/>
                    </a:lnTo>
                    <a:lnTo>
                      <a:pt x="216" y="1404"/>
                    </a:lnTo>
                    <a:lnTo>
                      <a:pt x="215" y="1404"/>
                    </a:lnTo>
                    <a:lnTo>
                      <a:pt x="207" y="1398"/>
                    </a:lnTo>
                    <a:lnTo>
                      <a:pt x="199" y="1389"/>
                    </a:lnTo>
                    <a:lnTo>
                      <a:pt x="196" y="1379"/>
                    </a:lnTo>
                    <a:lnTo>
                      <a:pt x="196" y="1368"/>
                    </a:lnTo>
                    <a:lnTo>
                      <a:pt x="199" y="1358"/>
                    </a:lnTo>
                    <a:lnTo>
                      <a:pt x="231" y="1291"/>
                    </a:lnTo>
                    <a:lnTo>
                      <a:pt x="237" y="1283"/>
                    </a:lnTo>
                    <a:lnTo>
                      <a:pt x="245" y="1276"/>
                    </a:lnTo>
                    <a:lnTo>
                      <a:pt x="255" y="1273"/>
                    </a:lnTo>
                    <a:lnTo>
                      <a:pt x="266" y="1273"/>
                    </a:lnTo>
                    <a:lnTo>
                      <a:pt x="277" y="1276"/>
                    </a:lnTo>
                    <a:lnTo>
                      <a:pt x="286" y="1262"/>
                    </a:lnTo>
                    <a:lnTo>
                      <a:pt x="285" y="1262"/>
                    </a:lnTo>
                    <a:lnTo>
                      <a:pt x="278" y="1253"/>
                    </a:lnTo>
                    <a:lnTo>
                      <a:pt x="275" y="1244"/>
                    </a:lnTo>
                    <a:lnTo>
                      <a:pt x="274" y="1232"/>
                    </a:lnTo>
                    <a:lnTo>
                      <a:pt x="277" y="1222"/>
                    </a:lnTo>
                    <a:lnTo>
                      <a:pt x="282" y="1213"/>
                    </a:lnTo>
                    <a:lnTo>
                      <a:pt x="331" y="1159"/>
                    </a:lnTo>
                    <a:lnTo>
                      <a:pt x="340" y="1152"/>
                    </a:lnTo>
                    <a:lnTo>
                      <a:pt x="349" y="1148"/>
                    </a:lnTo>
                    <a:lnTo>
                      <a:pt x="361" y="1148"/>
                    </a:lnTo>
                    <a:lnTo>
                      <a:pt x="371" y="1150"/>
                    </a:lnTo>
                    <a:lnTo>
                      <a:pt x="380" y="1156"/>
                    </a:lnTo>
                    <a:lnTo>
                      <a:pt x="383" y="1159"/>
                    </a:lnTo>
                    <a:lnTo>
                      <a:pt x="406" y="1141"/>
                    </a:lnTo>
                    <a:lnTo>
                      <a:pt x="404" y="1139"/>
                    </a:lnTo>
                    <a:lnTo>
                      <a:pt x="400" y="1129"/>
                    </a:lnTo>
                    <a:lnTo>
                      <a:pt x="400" y="1119"/>
                    </a:lnTo>
                    <a:lnTo>
                      <a:pt x="402" y="1108"/>
                    </a:lnTo>
                    <a:lnTo>
                      <a:pt x="407" y="1099"/>
                    </a:lnTo>
                    <a:lnTo>
                      <a:pt x="417" y="1092"/>
                    </a:lnTo>
                    <a:lnTo>
                      <a:pt x="479" y="1053"/>
                    </a:lnTo>
                    <a:lnTo>
                      <a:pt x="489" y="1049"/>
                    </a:lnTo>
                    <a:lnTo>
                      <a:pt x="499" y="1048"/>
                    </a:lnTo>
                    <a:lnTo>
                      <a:pt x="510" y="1051"/>
                    </a:lnTo>
                    <a:lnTo>
                      <a:pt x="519" y="1056"/>
                    </a:lnTo>
                    <a:lnTo>
                      <a:pt x="526" y="1065"/>
                    </a:lnTo>
                    <a:lnTo>
                      <a:pt x="531" y="1074"/>
                    </a:lnTo>
                    <a:lnTo>
                      <a:pt x="551" y="1068"/>
                    </a:lnTo>
                    <a:lnTo>
                      <a:pt x="550" y="1063"/>
                    </a:lnTo>
                    <a:lnTo>
                      <a:pt x="551" y="1049"/>
                    </a:lnTo>
                    <a:lnTo>
                      <a:pt x="556" y="1037"/>
                    </a:lnTo>
                    <a:lnTo>
                      <a:pt x="566" y="1028"/>
                    </a:lnTo>
                    <a:lnTo>
                      <a:pt x="579" y="1023"/>
                    </a:lnTo>
                    <a:lnTo>
                      <a:pt x="651" y="1013"/>
                    </a:lnTo>
                    <a:lnTo>
                      <a:pt x="665" y="1014"/>
                    </a:lnTo>
                    <a:lnTo>
                      <a:pt x="677" y="1019"/>
                    </a:lnTo>
                    <a:lnTo>
                      <a:pt x="686" y="1030"/>
                    </a:lnTo>
                    <a:lnTo>
                      <a:pt x="690" y="1042"/>
                    </a:lnTo>
                    <a:lnTo>
                      <a:pt x="690" y="1044"/>
                    </a:lnTo>
                    <a:lnTo>
                      <a:pt x="706" y="1044"/>
                    </a:lnTo>
                    <a:lnTo>
                      <a:pt x="711" y="1044"/>
                    </a:lnTo>
                    <a:lnTo>
                      <a:pt x="711" y="1039"/>
                    </a:lnTo>
                    <a:lnTo>
                      <a:pt x="716" y="1025"/>
                    </a:lnTo>
                    <a:lnTo>
                      <a:pt x="725" y="1016"/>
                    </a:lnTo>
                    <a:lnTo>
                      <a:pt x="737" y="1010"/>
                    </a:lnTo>
                    <a:lnTo>
                      <a:pt x="750" y="1009"/>
                    </a:lnTo>
                    <a:close/>
                    <a:moveTo>
                      <a:pt x="2955" y="596"/>
                    </a:moveTo>
                    <a:lnTo>
                      <a:pt x="3094" y="977"/>
                    </a:lnTo>
                    <a:lnTo>
                      <a:pt x="3057" y="989"/>
                    </a:lnTo>
                    <a:lnTo>
                      <a:pt x="2919" y="610"/>
                    </a:lnTo>
                    <a:lnTo>
                      <a:pt x="2955" y="596"/>
                    </a:lnTo>
                    <a:close/>
                    <a:moveTo>
                      <a:pt x="2718" y="596"/>
                    </a:moveTo>
                    <a:lnTo>
                      <a:pt x="2755" y="610"/>
                    </a:lnTo>
                    <a:lnTo>
                      <a:pt x="2616" y="989"/>
                    </a:lnTo>
                    <a:lnTo>
                      <a:pt x="2580" y="977"/>
                    </a:lnTo>
                    <a:lnTo>
                      <a:pt x="2718" y="596"/>
                    </a:lnTo>
                    <a:close/>
                    <a:moveTo>
                      <a:pt x="2841" y="583"/>
                    </a:moveTo>
                    <a:lnTo>
                      <a:pt x="2868" y="585"/>
                    </a:lnTo>
                    <a:lnTo>
                      <a:pt x="2895" y="592"/>
                    </a:lnTo>
                    <a:lnTo>
                      <a:pt x="2895" y="654"/>
                    </a:lnTo>
                    <a:lnTo>
                      <a:pt x="2905" y="657"/>
                    </a:lnTo>
                    <a:lnTo>
                      <a:pt x="2911" y="663"/>
                    </a:lnTo>
                    <a:lnTo>
                      <a:pt x="2914" y="673"/>
                    </a:lnTo>
                    <a:lnTo>
                      <a:pt x="2914" y="905"/>
                    </a:lnTo>
                    <a:lnTo>
                      <a:pt x="2911" y="915"/>
                    </a:lnTo>
                    <a:lnTo>
                      <a:pt x="2905" y="921"/>
                    </a:lnTo>
                    <a:lnTo>
                      <a:pt x="2895" y="923"/>
                    </a:lnTo>
                    <a:lnTo>
                      <a:pt x="2895" y="986"/>
                    </a:lnTo>
                    <a:lnTo>
                      <a:pt x="2858" y="982"/>
                    </a:lnTo>
                    <a:lnTo>
                      <a:pt x="2822" y="982"/>
                    </a:lnTo>
                    <a:lnTo>
                      <a:pt x="2784" y="986"/>
                    </a:lnTo>
                    <a:lnTo>
                      <a:pt x="2784" y="923"/>
                    </a:lnTo>
                    <a:lnTo>
                      <a:pt x="2774" y="921"/>
                    </a:lnTo>
                    <a:lnTo>
                      <a:pt x="2767" y="915"/>
                    </a:lnTo>
                    <a:lnTo>
                      <a:pt x="2765" y="905"/>
                    </a:lnTo>
                    <a:lnTo>
                      <a:pt x="2765" y="673"/>
                    </a:lnTo>
                    <a:lnTo>
                      <a:pt x="2767" y="663"/>
                    </a:lnTo>
                    <a:lnTo>
                      <a:pt x="2774" y="657"/>
                    </a:lnTo>
                    <a:lnTo>
                      <a:pt x="2784" y="654"/>
                    </a:lnTo>
                    <a:lnTo>
                      <a:pt x="2784" y="592"/>
                    </a:lnTo>
                    <a:lnTo>
                      <a:pt x="2813" y="585"/>
                    </a:lnTo>
                    <a:lnTo>
                      <a:pt x="2841" y="583"/>
                    </a:lnTo>
                    <a:close/>
                    <a:moveTo>
                      <a:pt x="823" y="566"/>
                    </a:moveTo>
                    <a:lnTo>
                      <a:pt x="961" y="946"/>
                    </a:lnTo>
                    <a:lnTo>
                      <a:pt x="925" y="959"/>
                    </a:lnTo>
                    <a:lnTo>
                      <a:pt x="787" y="580"/>
                    </a:lnTo>
                    <a:lnTo>
                      <a:pt x="823" y="566"/>
                    </a:lnTo>
                    <a:close/>
                    <a:moveTo>
                      <a:pt x="586" y="566"/>
                    </a:moveTo>
                    <a:lnTo>
                      <a:pt x="622" y="580"/>
                    </a:lnTo>
                    <a:lnTo>
                      <a:pt x="484" y="959"/>
                    </a:lnTo>
                    <a:lnTo>
                      <a:pt x="448" y="946"/>
                    </a:lnTo>
                    <a:lnTo>
                      <a:pt x="586" y="566"/>
                    </a:lnTo>
                    <a:close/>
                    <a:moveTo>
                      <a:pt x="708" y="553"/>
                    </a:moveTo>
                    <a:lnTo>
                      <a:pt x="736" y="555"/>
                    </a:lnTo>
                    <a:lnTo>
                      <a:pt x="762" y="562"/>
                    </a:lnTo>
                    <a:lnTo>
                      <a:pt x="762" y="626"/>
                    </a:lnTo>
                    <a:lnTo>
                      <a:pt x="772" y="629"/>
                    </a:lnTo>
                    <a:lnTo>
                      <a:pt x="778" y="635"/>
                    </a:lnTo>
                    <a:lnTo>
                      <a:pt x="781" y="645"/>
                    </a:lnTo>
                    <a:lnTo>
                      <a:pt x="781" y="883"/>
                    </a:lnTo>
                    <a:lnTo>
                      <a:pt x="778" y="893"/>
                    </a:lnTo>
                    <a:lnTo>
                      <a:pt x="772" y="899"/>
                    </a:lnTo>
                    <a:lnTo>
                      <a:pt x="762" y="902"/>
                    </a:lnTo>
                    <a:lnTo>
                      <a:pt x="762" y="966"/>
                    </a:lnTo>
                    <a:lnTo>
                      <a:pt x="726" y="962"/>
                    </a:lnTo>
                    <a:lnTo>
                      <a:pt x="688" y="962"/>
                    </a:lnTo>
                    <a:lnTo>
                      <a:pt x="651" y="966"/>
                    </a:lnTo>
                    <a:lnTo>
                      <a:pt x="651" y="902"/>
                    </a:lnTo>
                    <a:lnTo>
                      <a:pt x="641" y="899"/>
                    </a:lnTo>
                    <a:lnTo>
                      <a:pt x="635" y="893"/>
                    </a:lnTo>
                    <a:lnTo>
                      <a:pt x="632" y="883"/>
                    </a:lnTo>
                    <a:lnTo>
                      <a:pt x="632" y="645"/>
                    </a:lnTo>
                    <a:lnTo>
                      <a:pt x="635" y="635"/>
                    </a:lnTo>
                    <a:lnTo>
                      <a:pt x="641" y="629"/>
                    </a:lnTo>
                    <a:lnTo>
                      <a:pt x="651" y="626"/>
                    </a:lnTo>
                    <a:lnTo>
                      <a:pt x="651" y="562"/>
                    </a:lnTo>
                    <a:lnTo>
                      <a:pt x="680" y="555"/>
                    </a:lnTo>
                    <a:lnTo>
                      <a:pt x="708" y="553"/>
                    </a:lnTo>
                    <a:close/>
                    <a:moveTo>
                      <a:pt x="55" y="338"/>
                    </a:moveTo>
                    <a:lnTo>
                      <a:pt x="1416" y="338"/>
                    </a:lnTo>
                    <a:lnTo>
                      <a:pt x="1426" y="340"/>
                    </a:lnTo>
                    <a:lnTo>
                      <a:pt x="1435" y="345"/>
                    </a:lnTo>
                    <a:lnTo>
                      <a:pt x="1440" y="353"/>
                    </a:lnTo>
                    <a:lnTo>
                      <a:pt x="1442" y="363"/>
                    </a:lnTo>
                    <a:lnTo>
                      <a:pt x="1442" y="830"/>
                    </a:lnTo>
                    <a:lnTo>
                      <a:pt x="1442" y="845"/>
                    </a:lnTo>
                    <a:lnTo>
                      <a:pt x="1441" y="858"/>
                    </a:lnTo>
                    <a:lnTo>
                      <a:pt x="1439" y="867"/>
                    </a:lnTo>
                    <a:lnTo>
                      <a:pt x="1436" y="873"/>
                    </a:lnTo>
                    <a:lnTo>
                      <a:pt x="1428" y="875"/>
                    </a:lnTo>
                    <a:lnTo>
                      <a:pt x="1038" y="871"/>
                    </a:lnTo>
                    <a:lnTo>
                      <a:pt x="1037" y="825"/>
                    </a:lnTo>
                    <a:lnTo>
                      <a:pt x="1031" y="782"/>
                    </a:lnTo>
                    <a:lnTo>
                      <a:pt x="1020" y="743"/>
                    </a:lnTo>
                    <a:lnTo>
                      <a:pt x="1007" y="707"/>
                    </a:lnTo>
                    <a:lnTo>
                      <a:pt x="989" y="674"/>
                    </a:lnTo>
                    <a:lnTo>
                      <a:pt x="969" y="644"/>
                    </a:lnTo>
                    <a:lnTo>
                      <a:pt x="946" y="617"/>
                    </a:lnTo>
                    <a:lnTo>
                      <a:pt x="920" y="593"/>
                    </a:lnTo>
                    <a:lnTo>
                      <a:pt x="892" y="573"/>
                    </a:lnTo>
                    <a:lnTo>
                      <a:pt x="863" y="556"/>
                    </a:lnTo>
                    <a:lnTo>
                      <a:pt x="832" y="542"/>
                    </a:lnTo>
                    <a:lnTo>
                      <a:pt x="800" y="531"/>
                    </a:lnTo>
                    <a:lnTo>
                      <a:pt x="768" y="524"/>
                    </a:lnTo>
                    <a:lnTo>
                      <a:pt x="735" y="519"/>
                    </a:lnTo>
                    <a:lnTo>
                      <a:pt x="702" y="518"/>
                    </a:lnTo>
                    <a:lnTo>
                      <a:pt x="669" y="520"/>
                    </a:lnTo>
                    <a:lnTo>
                      <a:pt x="636" y="525"/>
                    </a:lnTo>
                    <a:lnTo>
                      <a:pt x="605" y="532"/>
                    </a:lnTo>
                    <a:lnTo>
                      <a:pt x="575" y="543"/>
                    </a:lnTo>
                    <a:lnTo>
                      <a:pt x="546" y="558"/>
                    </a:lnTo>
                    <a:lnTo>
                      <a:pt x="519" y="575"/>
                    </a:lnTo>
                    <a:lnTo>
                      <a:pt x="494" y="596"/>
                    </a:lnTo>
                    <a:lnTo>
                      <a:pt x="472" y="620"/>
                    </a:lnTo>
                    <a:lnTo>
                      <a:pt x="454" y="646"/>
                    </a:lnTo>
                    <a:lnTo>
                      <a:pt x="438" y="676"/>
                    </a:lnTo>
                    <a:lnTo>
                      <a:pt x="426" y="709"/>
                    </a:lnTo>
                    <a:lnTo>
                      <a:pt x="418" y="745"/>
                    </a:lnTo>
                    <a:lnTo>
                      <a:pt x="413" y="784"/>
                    </a:lnTo>
                    <a:lnTo>
                      <a:pt x="413" y="827"/>
                    </a:lnTo>
                    <a:lnTo>
                      <a:pt x="54" y="790"/>
                    </a:lnTo>
                    <a:lnTo>
                      <a:pt x="43" y="785"/>
                    </a:lnTo>
                    <a:lnTo>
                      <a:pt x="33" y="778"/>
                    </a:lnTo>
                    <a:lnTo>
                      <a:pt x="25" y="768"/>
                    </a:lnTo>
                    <a:lnTo>
                      <a:pt x="17" y="754"/>
                    </a:lnTo>
                    <a:lnTo>
                      <a:pt x="10" y="739"/>
                    </a:lnTo>
                    <a:lnTo>
                      <a:pt x="5" y="723"/>
                    </a:lnTo>
                    <a:lnTo>
                      <a:pt x="2" y="708"/>
                    </a:lnTo>
                    <a:lnTo>
                      <a:pt x="0" y="693"/>
                    </a:lnTo>
                    <a:lnTo>
                      <a:pt x="1" y="681"/>
                    </a:lnTo>
                    <a:lnTo>
                      <a:pt x="3" y="671"/>
                    </a:lnTo>
                    <a:lnTo>
                      <a:pt x="8" y="664"/>
                    </a:lnTo>
                    <a:lnTo>
                      <a:pt x="17" y="661"/>
                    </a:lnTo>
                    <a:lnTo>
                      <a:pt x="47" y="661"/>
                    </a:lnTo>
                    <a:lnTo>
                      <a:pt x="45" y="414"/>
                    </a:lnTo>
                    <a:lnTo>
                      <a:pt x="30" y="414"/>
                    </a:lnTo>
                    <a:lnTo>
                      <a:pt x="30" y="363"/>
                    </a:lnTo>
                    <a:lnTo>
                      <a:pt x="32" y="353"/>
                    </a:lnTo>
                    <a:lnTo>
                      <a:pt x="37" y="345"/>
                    </a:lnTo>
                    <a:lnTo>
                      <a:pt x="45" y="340"/>
                    </a:lnTo>
                    <a:lnTo>
                      <a:pt x="55" y="338"/>
                    </a:lnTo>
                    <a:close/>
                    <a:moveTo>
                      <a:pt x="2671" y="288"/>
                    </a:moveTo>
                    <a:lnTo>
                      <a:pt x="3068" y="288"/>
                    </a:lnTo>
                    <a:lnTo>
                      <a:pt x="3064" y="313"/>
                    </a:lnTo>
                    <a:lnTo>
                      <a:pt x="3056" y="335"/>
                    </a:lnTo>
                    <a:lnTo>
                      <a:pt x="3048" y="359"/>
                    </a:lnTo>
                    <a:lnTo>
                      <a:pt x="3041" y="382"/>
                    </a:lnTo>
                    <a:lnTo>
                      <a:pt x="3037" y="406"/>
                    </a:lnTo>
                    <a:lnTo>
                      <a:pt x="2955" y="399"/>
                    </a:lnTo>
                    <a:lnTo>
                      <a:pt x="2653" y="374"/>
                    </a:lnTo>
                    <a:lnTo>
                      <a:pt x="2653" y="305"/>
                    </a:lnTo>
                    <a:lnTo>
                      <a:pt x="2655" y="297"/>
                    </a:lnTo>
                    <a:lnTo>
                      <a:pt x="2662" y="290"/>
                    </a:lnTo>
                    <a:lnTo>
                      <a:pt x="2671" y="288"/>
                    </a:lnTo>
                    <a:close/>
                    <a:moveTo>
                      <a:pt x="1550" y="0"/>
                    </a:moveTo>
                    <a:lnTo>
                      <a:pt x="1950" y="1"/>
                    </a:lnTo>
                    <a:lnTo>
                      <a:pt x="1978" y="3"/>
                    </a:lnTo>
                    <a:lnTo>
                      <a:pt x="2005" y="8"/>
                    </a:lnTo>
                    <a:lnTo>
                      <a:pt x="2030" y="15"/>
                    </a:lnTo>
                    <a:lnTo>
                      <a:pt x="2054" y="26"/>
                    </a:lnTo>
                    <a:lnTo>
                      <a:pt x="2078" y="42"/>
                    </a:lnTo>
                    <a:lnTo>
                      <a:pt x="2447" y="356"/>
                    </a:lnTo>
                    <a:lnTo>
                      <a:pt x="2955" y="399"/>
                    </a:lnTo>
                    <a:lnTo>
                      <a:pt x="3037" y="406"/>
                    </a:lnTo>
                    <a:lnTo>
                      <a:pt x="3293" y="426"/>
                    </a:lnTo>
                    <a:lnTo>
                      <a:pt x="3310" y="433"/>
                    </a:lnTo>
                    <a:lnTo>
                      <a:pt x="3323" y="442"/>
                    </a:lnTo>
                    <a:lnTo>
                      <a:pt x="3331" y="454"/>
                    </a:lnTo>
                    <a:lnTo>
                      <a:pt x="3337" y="470"/>
                    </a:lnTo>
                    <a:lnTo>
                      <a:pt x="3338" y="488"/>
                    </a:lnTo>
                    <a:lnTo>
                      <a:pt x="3336" y="508"/>
                    </a:lnTo>
                    <a:lnTo>
                      <a:pt x="3295" y="508"/>
                    </a:lnTo>
                    <a:lnTo>
                      <a:pt x="3294" y="529"/>
                    </a:lnTo>
                    <a:lnTo>
                      <a:pt x="3311" y="530"/>
                    </a:lnTo>
                    <a:lnTo>
                      <a:pt x="3322" y="532"/>
                    </a:lnTo>
                    <a:lnTo>
                      <a:pt x="3329" y="536"/>
                    </a:lnTo>
                    <a:lnTo>
                      <a:pt x="3332" y="544"/>
                    </a:lnTo>
                    <a:lnTo>
                      <a:pt x="3332" y="555"/>
                    </a:lnTo>
                    <a:lnTo>
                      <a:pt x="3332" y="620"/>
                    </a:lnTo>
                    <a:lnTo>
                      <a:pt x="3331" y="630"/>
                    </a:lnTo>
                    <a:lnTo>
                      <a:pt x="3326" y="638"/>
                    </a:lnTo>
                    <a:lnTo>
                      <a:pt x="3320" y="642"/>
                    </a:lnTo>
                    <a:lnTo>
                      <a:pt x="3313" y="643"/>
                    </a:lnTo>
                    <a:lnTo>
                      <a:pt x="3304" y="643"/>
                    </a:lnTo>
                    <a:lnTo>
                      <a:pt x="3294" y="643"/>
                    </a:lnTo>
                    <a:lnTo>
                      <a:pt x="3294" y="661"/>
                    </a:lnTo>
                    <a:lnTo>
                      <a:pt x="3318" y="661"/>
                    </a:lnTo>
                    <a:lnTo>
                      <a:pt x="3319" y="707"/>
                    </a:lnTo>
                    <a:lnTo>
                      <a:pt x="3346" y="724"/>
                    </a:lnTo>
                    <a:lnTo>
                      <a:pt x="3345" y="737"/>
                    </a:lnTo>
                    <a:lnTo>
                      <a:pt x="3344" y="751"/>
                    </a:lnTo>
                    <a:lnTo>
                      <a:pt x="3342" y="769"/>
                    </a:lnTo>
                    <a:lnTo>
                      <a:pt x="3338" y="788"/>
                    </a:lnTo>
                    <a:lnTo>
                      <a:pt x="3333" y="806"/>
                    </a:lnTo>
                    <a:lnTo>
                      <a:pt x="3327" y="824"/>
                    </a:lnTo>
                    <a:lnTo>
                      <a:pt x="3321" y="839"/>
                    </a:lnTo>
                    <a:lnTo>
                      <a:pt x="3313" y="853"/>
                    </a:lnTo>
                    <a:lnTo>
                      <a:pt x="3302" y="861"/>
                    </a:lnTo>
                    <a:lnTo>
                      <a:pt x="3292" y="865"/>
                    </a:lnTo>
                    <a:lnTo>
                      <a:pt x="3149" y="870"/>
                    </a:lnTo>
                    <a:lnTo>
                      <a:pt x="3155" y="836"/>
                    </a:lnTo>
                    <a:lnTo>
                      <a:pt x="3155" y="803"/>
                    </a:lnTo>
                    <a:lnTo>
                      <a:pt x="3152" y="772"/>
                    </a:lnTo>
                    <a:lnTo>
                      <a:pt x="3143" y="742"/>
                    </a:lnTo>
                    <a:lnTo>
                      <a:pt x="3132" y="715"/>
                    </a:lnTo>
                    <a:lnTo>
                      <a:pt x="3117" y="689"/>
                    </a:lnTo>
                    <a:lnTo>
                      <a:pt x="3099" y="665"/>
                    </a:lnTo>
                    <a:lnTo>
                      <a:pt x="3078" y="644"/>
                    </a:lnTo>
                    <a:lnTo>
                      <a:pt x="3055" y="625"/>
                    </a:lnTo>
                    <a:lnTo>
                      <a:pt x="3030" y="608"/>
                    </a:lnTo>
                    <a:lnTo>
                      <a:pt x="3003" y="593"/>
                    </a:lnTo>
                    <a:lnTo>
                      <a:pt x="2974" y="581"/>
                    </a:lnTo>
                    <a:lnTo>
                      <a:pt x="2944" y="570"/>
                    </a:lnTo>
                    <a:lnTo>
                      <a:pt x="2913" y="563"/>
                    </a:lnTo>
                    <a:lnTo>
                      <a:pt x="2881" y="558"/>
                    </a:lnTo>
                    <a:lnTo>
                      <a:pt x="2849" y="556"/>
                    </a:lnTo>
                    <a:lnTo>
                      <a:pt x="2817" y="556"/>
                    </a:lnTo>
                    <a:lnTo>
                      <a:pt x="2784" y="559"/>
                    </a:lnTo>
                    <a:lnTo>
                      <a:pt x="2753" y="565"/>
                    </a:lnTo>
                    <a:lnTo>
                      <a:pt x="2722" y="573"/>
                    </a:lnTo>
                    <a:lnTo>
                      <a:pt x="2691" y="586"/>
                    </a:lnTo>
                    <a:lnTo>
                      <a:pt x="2663" y="600"/>
                    </a:lnTo>
                    <a:lnTo>
                      <a:pt x="2635" y="618"/>
                    </a:lnTo>
                    <a:lnTo>
                      <a:pt x="2610" y="640"/>
                    </a:lnTo>
                    <a:lnTo>
                      <a:pt x="2587" y="663"/>
                    </a:lnTo>
                    <a:lnTo>
                      <a:pt x="2567" y="691"/>
                    </a:lnTo>
                    <a:lnTo>
                      <a:pt x="2549" y="722"/>
                    </a:lnTo>
                    <a:lnTo>
                      <a:pt x="2534" y="756"/>
                    </a:lnTo>
                    <a:lnTo>
                      <a:pt x="2523" y="795"/>
                    </a:lnTo>
                    <a:lnTo>
                      <a:pt x="2515" y="836"/>
                    </a:lnTo>
                    <a:lnTo>
                      <a:pt x="2512" y="882"/>
                    </a:lnTo>
                    <a:lnTo>
                      <a:pt x="1487" y="882"/>
                    </a:lnTo>
                    <a:lnTo>
                      <a:pt x="1478" y="880"/>
                    </a:lnTo>
                    <a:lnTo>
                      <a:pt x="1472" y="874"/>
                    </a:lnTo>
                    <a:lnTo>
                      <a:pt x="1468" y="865"/>
                    </a:lnTo>
                    <a:lnTo>
                      <a:pt x="1468" y="852"/>
                    </a:lnTo>
                    <a:lnTo>
                      <a:pt x="1465" y="759"/>
                    </a:lnTo>
                    <a:lnTo>
                      <a:pt x="1463" y="666"/>
                    </a:lnTo>
                    <a:lnTo>
                      <a:pt x="1462" y="576"/>
                    </a:lnTo>
                    <a:lnTo>
                      <a:pt x="1463" y="488"/>
                    </a:lnTo>
                    <a:lnTo>
                      <a:pt x="1465" y="403"/>
                    </a:lnTo>
                    <a:lnTo>
                      <a:pt x="1470" y="319"/>
                    </a:lnTo>
                    <a:lnTo>
                      <a:pt x="1477" y="239"/>
                    </a:lnTo>
                    <a:lnTo>
                      <a:pt x="1487" y="163"/>
                    </a:lnTo>
                    <a:lnTo>
                      <a:pt x="1500" y="90"/>
                    </a:lnTo>
                    <a:lnTo>
                      <a:pt x="1516" y="22"/>
                    </a:lnTo>
                    <a:lnTo>
                      <a:pt x="1518" y="15"/>
                    </a:lnTo>
                    <a:lnTo>
                      <a:pt x="1523" y="8"/>
                    </a:lnTo>
                    <a:lnTo>
                      <a:pt x="1529" y="3"/>
                    </a:lnTo>
                    <a:lnTo>
                      <a:pt x="1538" y="0"/>
                    </a:lnTo>
                    <a:lnTo>
                      <a:pt x="1550" y="0"/>
                    </a:lnTo>
                    <a:close/>
                  </a:path>
                </a:pathLst>
              </a:custGeom>
              <a:solidFill>
                <a:schemeClr val="bg1">
                  <a:lumMod val="75000"/>
                </a:schemeClr>
              </a:solidFill>
              <a:ln w="9525">
                <a:noFill/>
                <a:round/>
                <a:headEnd/>
                <a:tailEnd/>
              </a:ln>
            </p:spPr>
            <p:txBody>
              <a:bodyPr wrap="none" anchor="ctr"/>
              <a:lstStyle/>
              <a:p>
                <a:endParaRPr lang="en-GB"/>
              </a:p>
            </p:txBody>
          </p:sp>
          <p:sp>
            <p:nvSpPr>
              <p:cNvPr id="10" name="Freeform 62"/>
              <p:cNvSpPr>
                <a:spLocks noChangeArrowheads="1"/>
              </p:cNvSpPr>
              <p:nvPr/>
            </p:nvSpPr>
            <p:spPr bwMode="auto">
              <a:xfrm>
                <a:off x="7392988" y="5638800"/>
                <a:ext cx="395287" cy="282575"/>
              </a:xfrm>
              <a:custGeom>
                <a:avLst/>
                <a:gdLst>
                  <a:gd name="T0" fmla="*/ 2147483647 w 3483"/>
                  <a:gd name="T1" fmla="*/ 2147483647 h 2492"/>
                  <a:gd name="T2" fmla="*/ 2147483647 w 3483"/>
                  <a:gd name="T3" fmla="*/ 2147483647 h 2492"/>
                  <a:gd name="T4" fmla="*/ 2147483647 w 3483"/>
                  <a:gd name="T5" fmla="*/ 2147483647 h 2492"/>
                  <a:gd name="T6" fmla="*/ 2147483647 w 3483"/>
                  <a:gd name="T7" fmla="*/ 2147483647 h 2492"/>
                  <a:gd name="T8" fmla="*/ 2147483647 w 3483"/>
                  <a:gd name="T9" fmla="*/ 2147483647 h 2492"/>
                  <a:gd name="T10" fmla="*/ 2147483647 w 3483"/>
                  <a:gd name="T11" fmla="*/ 2147483647 h 2492"/>
                  <a:gd name="T12" fmla="*/ 2147483647 w 3483"/>
                  <a:gd name="T13" fmla="*/ 2147483647 h 2492"/>
                  <a:gd name="T14" fmla="*/ 2147483647 w 3483"/>
                  <a:gd name="T15" fmla="*/ 2147483647 h 2492"/>
                  <a:gd name="T16" fmla="*/ 2147483647 w 3483"/>
                  <a:gd name="T17" fmla="*/ 2147483647 h 2492"/>
                  <a:gd name="T18" fmla="*/ 2147483647 w 3483"/>
                  <a:gd name="T19" fmla="*/ 2147483647 h 2492"/>
                  <a:gd name="T20" fmla="*/ 2147483647 w 3483"/>
                  <a:gd name="T21" fmla="*/ 2147483647 h 2492"/>
                  <a:gd name="T22" fmla="*/ 2147483647 w 3483"/>
                  <a:gd name="T23" fmla="*/ 2147483647 h 2492"/>
                  <a:gd name="T24" fmla="*/ 2147483647 w 3483"/>
                  <a:gd name="T25" fmla="*/ 2147483647 h 2492"/>
                  <a:gd name="T26" fmla="*/ 2147483647 w 3483"/>
                  <a:gd name="T27" fmla="*/ 2147483647 h 2492"/>
                  <a:gd name="T28" fmla="*/ 2147483647 w 3483"/>
                  <a:gd name="T29" fmla="*/ 2147483647 h 2492"/>
                  <a:gd name="T30" fmla="*/ 2147483647 w 3483"/>
                  <a:gd name="T31" fmla="*/ 2147483647 h 2492"/>
                  <a:gd name="T32" fmla="*/ 2147483647 w 3483"/>
                  <a:gd name="T33" fmla="*/ 2147483647 h 2492"/>
                  <a:gd name="T34" fmla="*/ 2147483647 w 3483"/>
                  <a:gd name="T35" fmla="*/ 2147483647 h 2492"/>
                  <a:gd name="T36" fmla="*/ 2147483647 w 3483"/>
                  <a:gd name="T37" fmla="*/ 2147483647 h 2492"/>
                  <a:gd name="T38" fmla="*/ 2147483647 w 3483"/>
                  <a:gd name="T39" fmla="*/ 2147483647 h 2492"/>
                  <a:gd name="T40" fmla="*/ 2147483647 w 3483"/>
                  <a:gd name="T41" fmla="*/ 2147483647 h 2492"/>
                  <a:gd name="T42" fmla="*/ 2147483647 w 3483"/>
                  <a:gd name="T43" fmla="*/ 2147483647 h 2492"/>
                  <a:gd name="T44" fmla="*/ 2147483647 w 3483"/>
                  <a:gd name="T45" fmla="*/ 2147483647 h 2492"/>
                  <a:gd name="T46" fmla="*/ 2147483647 w 3483"/>
                  <a:gd name="T47" fmla="*/ 2147483647 h 2492"/>
                  <a:gd name="T48" fmla="*/ 2147483647 w 3483"/>
                  <a:gd name="T49" fmla="*/ 2147483647 h 2492"/>
                  <a:gd name="T50" fmla="*/ 2147483647 w 3483"/>
                  <a:gd name="T51" fmla="*/ 2147483647 h 2492"/>
                  <a:gd name="T52" fmla="*/ 2147483647 w 3483"/>
                  <a:gd name="T53" fmla="*/ 2147483647 h 2492"/>
                  <a:gd name="T54" fmla="*/ 2147483647 w 3483"/>
                  <a:gd name="T55" fmla="*/ 2147483647 h 2492"/>
                  <a:gd name="T56" fmla="*/ 2147483647 w 3483"/>
                  <a:gd name="T57" fmla="*/ 2147483647 h 2492"/>
                  <a:gd name="T58" fmla="*/ 2147483647 w 3483"/>
                  <a:gd name="T59" fmla="*/ 2147483647 h 2492"/>
                  <a:gd name="T60" fmla="*/ 2147483647 w 3483"/>
                  <a:gd name="T61" fmla="*/ 2147483647 h 2492"/>
                  <a:gd name="T62" fmla="*/ 2147483647 w 3483"/>
                  <a:gd name="T63" fmla="*/ 2147483647 h 2492"/>
                  <a:gd name="T64" fmla="*/ 2147483647 w 3483"/>
                  <a:gd name="T65" fmla="*/ 2147483647 h 2492"/>
                  <a:gd name="T66" fmla="*/ 2147483647 w 3483"/>
                  <a:gd name="T67" fmla="*/ 2147483647 h 2492"/>
                  <a:gd name="T68" fmla="*/ 2147483647 w 3483"/>
                  <a:gd name="T69" fmla="*/ 2147483647 h 2492"/>
                  <a:gd name="T70" fmla="*/ 2147483647 w 3483"/>
                  <a:gd name="T71" fmla="*/ 2147483647 h 2492"/>
                  <a:gd name="T72" fmla="*/ 2147483647 w 3483"/>
                  <a:gd name="T73" fmla="*/ 2147483647 h 2492"/>
                  <a:gd name="T74" fmla="*/ 2147483647 w 3483"/>
                  <a:gd name="T75" fmla="*/ 2147483647 h 2492"/>
                  <a:gd name="T76" fmla="*/ 2147483647 w 3483"/>
                  <a:gd name="T77" fmla="*/ 2147483647 h 2492"/>
                  <a:gd name="T78" fmla="*/ 2147483647 w 3483"/>
                  <a:gd name="T79" fmla="*/ 2147483647 h 2492"/>
                  <a:gd name="T80" fmla="*/ 2147483647 w 3483"/>
                  <a:gd name="T81" fmla="*/ 2147483647 h 2492"/>
                  <a:gd name="T82" fmla="*/ 2147483647 w 3483"/>
                  <a:gd name="T83" fmla="*/ 2147483647 h 2492"/>
                  <a:gd name="T84" fmla="*/ 2147483647 w 3483"/>
                  <a:gd name="T85" fmla="*/ 2147483647 h 2492"/>
                  <a:gd name="T86" fmla="*/ 2147483647 w 3483"/>
                  <a:gd name="T87" fmla="*/ 2147483647 h 2492"/>
                  <a:gd name="T88" fmla="*/ 2147483647 w 3483"/>
                  <a:gd name="T89" fmla="*/ 2147483647 h 2492"/>
                  <a:gd name="T90" fmla="*/ 2147483647 w 3483"/>
                  <a:gd name="T91" fmla="*/ 2147483647 h 2492"/>
                  <a:gd name="T92" fmla="*/ 2147483647 w 3483"/>
                  <a:gd name="T93" fmla="*/ 2147483647 h 2492"/>
                  <a:gd name="T94" fmla="*/ 2147483647 w 3483"/>
                  <a:gd name="T95" fmla="*/ 2147483647 h 2492"/>
                  <a:gd name="T96" fmla="*/ 2147483647 w 3483"/>
                  <a:gd name="T97" fmla="*/ 2147483647 h 2492"/>
                  <a:gd name="T98" fmla="*/ 2147483647 w 3483"/>
                  <a:gd name="T99" fmla="*/ 2147483647 h 2492"/>
                  <a:gd name="T100" fmla="*/ 2147483647 w 3483"/>
                  <a:gd name="T101" fmla="*/ 2147483647 h 2492"/>
                  <a:gd name="T102" fmla="*/ 2147483647 w 3483"/>
                  <a:gd name="T103" fmla="*/ 2147483647 h 2492"/>
                  <a:gd name="T104" fmla="*/ 2147483647 w 3483"/>
                  <a:gd name="T105" fmla="*/ 2147483647 h 2492"/>
                  <a:gd name="T106" fmla="*/ 2147483647 w 3483"/>
                  <a:gd name="T107" fmla="*/ 2147483647 h 2492"/>
                  <a:gd name="T108" fmla="*/ 2147483647 w 3483"/>
                  <a:gd name="T109" fmla="*/ 2147483647 h 2492"/>
                  <a:gd name="T110" fmla="*/ 2147483647 w 3483"/>
                  <a:gd name="T111" fmla="*/ 2147483647 h 2492"/>
                  <a:gd name="T112" fmla="*/ 2147483647 w 3483"/>
                  <a:gd name="T113" fmla="*/ 2147483647 h 2492"/>
                  <a:gd name="T114" fmla="*/ 2147483647 w 3483"/>
                  <a:gd name="T115" fmla="*/ 2147483647 h 24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483"/>
                  <a:gd name="T175" fmla="*/ 0 h 2492"/>
                  <a:gd name="T176" fmla="*/ 3483 w 3483"/>
                  <a:gd name="T177" fmla="*/ 2492 h 24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483" h="2492">
                    <a:moveTo>
                      <a:pt x="3170" y="1894"/>
                    </a:moveTo>
                    <a:lnTo>
                      <a:pt x="3142" y="1919"/>
                    </a:lnTo>
                    <a:lnTo>
                      <a:pt x="3108" y="1942"/>
                    </a:lnTo>
                    <a:lnTo>
                      <a:pt x="3070" y="1963"/>
                    </a:lnTo>
                    <a:lnTo>
                      <a:pt x="3032" y="1982"/>
                    </a:lnTo>
                    <a:lnTo>
                      <a:pt x="3039" y="1998"/>
                    </a:lnTo>
                    <a:lnTo>
                      <a:pt x="3043" y="2015"/>
                    </a:lnTo>
                    <a:lnTo>
                      <a:pt x="3045" y="2032"/>
                    </a:lnTo>
                    <a:lnTo>
                      <a:pt x="3042" y="2060"/>
                    </a:lnTo>
                    <a:lnTo>
                      <a:pt x="3032" y="2084"/>
                    </a:lnTo>
                    <a:lnTo>
                      <a:pt x="3020" y="2105"/>
                    </a:lnTo>
                    <a:lnTo>
                      <a:pt x="3002" y="2123"/>
                    </a:lnTo>
                    <a:lnTo>
                      <a:pt x="2979" y="2137"/>
                    </a:lnTo>
                    <a:lnTo>
                      <a:pt x="2955" y="2145"/>
                    </a:lnTo>
                    <a:lnTo>
                      <a:pt x="2928" y="2149"/>
                    </a:lnTo>
                    <a:lnTo>
                      <a:pt x="2903" y="2145"/>
                    </a:lnTo>
                    <a:lnTo>
                      <a:pt x="2881" y="2138"/>
                    </a:lnTo>
                    <a:lnTo>
                      <a:pt x="2859" y="2125"/>
                    </a:lnTo>
                    <a:lnTo>
                      <a:pt x="2842" y="2109"/>
                    </a:lnTo>
                    <a:lnTo>
                      <a:pt x="2829" y="2090"/>
                    </a:lnTo>
                    <a:lnTo>
                      <a:pt x="2664" y="2112"/>
                    </a:lnTo>
                    <a:lnTo>
                      <a:pt x="2679" y="2147"/>
                    </a:lnTo>
                    <a:lnTo>
                      <a:pt x="2698" y="2180"/>
                    </a:lnTo>
                    <a:lnTo>
                      <a:pt x="2720" y="2211"/>
                    </a:lnTo>
                    <a:lnTo>
                      <a:pt x="2748" y="2237"/>
                    </a:lnTo>
                    <a:lnTo>
                      <a:pt x="2779" y="2261"/>
                    </a:lnTo>
                    <a:lnTo>
                      <a:pt x="2813" y="2280"/>
                    </a:lnTo>
                    <a:lnTo>
                      <a:pt x="2849" y="2293"/>
                    </a:lnTo>
                    <a:lnTo>
                      <a:pt x="2888" y="2302"/>
                    </a:lnTo>
                    <a:lnTo>
                      <a:pt x="2928" y="2305"/>
                    </a:lnTo>
                    <a:lnTo>
                      <a:pt x="2970" y="2302"/>
                    </a:lnTo>
                    <a:lnTo>
                      <a:pt x="3008" y="2292"/>
                    </a:lnTo>
                    <a:lnTo>
                      <a:pt x="3045" y="2279"/>
                    </a:lnTo>
                    <a:lnTo>
                      <a:pt x="3079" y="2260"/>
                    </a:lnTo>
                    <a:lnTo>
                      <a:pt x="3110" y="2236"/>
                    </a:lnTo>
                    <a:lnTo>
                      <a:pt x="3137" y="2210"/>
                    </a:lnTo>
                    <a:lnTo>
                      <a:pt x="3161" y="2178"/>
                    </a:lnTo>
                    <a:lnTo>
                      <a:pt x="3179" y="2144"/>
                    </a:lnTo>
                    <a:lnTo>
                      <a:pt x="3193" y="2108"/>
                    </a:lnTo>
                    <a:lnTo>
                      <a:pt x="3202" y="2069"/>
                    </a:lnTo>
                    <a:lnTo>
                      <a:pt x="3205" y="2028"/>
                    </a:lnTo>
                    <a:lnTo>
                      <a:pt x="3203" y="1992"/>
                    </a:lnTo>
                    <a:lnTo>
                      <a:pt x="3196" y="1958"/>
                    </a:lnTo>
                    <a:lnTo>
                      <a:pt x="3185" y="1925"/>
                    </a:lnTo>
                    <a:lnTo>
                      <a:pt x="3170" y="1894"/>
                    </a:lnTo>
                    <a:close/>
                    <a:moveTo>
                      <a:pt x="466" y="1752"/>
                    </a:moveTo>
                    <a:lnTo>
                      <a:pt x="424" y="1755"/>
                    </a:lnTo>
                    <a:lnTo>
                      <a:pt x="385" y="1765"/>
                    </a:lnTo>
                    <a:lnTo>
                      <a:pt x="349" y="1778"/>
                    </a:lnTo>
                    <a:lnTo>
                      <a:pt x="315" y="1797"/>
                    </a:lnTo>
                    <a:lnTo>
                      <a:pt x="283" y="1821"/>
                    </a:lnTo>
                    <a:lnTo>
                      <a:pt x="257" y="1847"/>
                    </a:lnTo>
                    <a:lnTo>
                      <a:pt x="233" y="1878"/>
                    </a:lnTo>
                    <a:lnTo>
                      <a:pt x="214" y="1912"/>
                    </a:lnTo>
                    <a:lnTo>
                      <a:pt x="200" y="1949"/>
                    </a:lnTo>
                    <a:lnTo>
                      <a:pt x="192" y="1988"/>
                    </a:lnTo>
                    <a:lnTo>
                      <a:pt x="189" y="2028"/>
                    </a:lnTo>
                    <a:lnTo>
                      <a:pt x="192" y="2069"/>
                    </a:lnTo>
                    <a:lnTo>
                      <a:pt x="200" y="2108"/>
                    </a:lnTo>
                    <a:lnTo>
                      <a:pt x="214" y="2144"/>
                    </a:lnTo>
                    <a:lnTo>
                      <a:pt x="233" y="2178"/>
                    </a:lnTo>
                    <a:lnTo>
                      <a:pt x="257" y="2210"/>
                    </a:lnTo>
                    <a:lnTo>
                      <a:pt x="284" y="2236"/>
                    </a:lnTo>
                    <a:lnTo>
                      <a:pt x="315" y="2260"/>
                    </a:lnTo>
                    <a:lnTo>
                      <a:pt x="349" y="2279"/>
                    </a:lnTo>
                    <a:lnTo>
                      <a:pt x="385" y="2292"/>
                    </a:lnTo>
                    <a:lnTo>
                      <a:pt x="424" y="2302"/>
                    </a:lnTo>
                    <a:lnTo>
                      <a:pt x="466" y="2305"/>
                    </a:lnTo>
                    <a:lnTo>
                      <a:pt x="506" y="2302"/>
                    </a:lnTo>
                    <a:lnTo>
                      <a:pt x="545" y="2292"/>
                    </a:lnTo>
                    <a:lnTo>
                      <a:pt x="581" y="2279"/>
                    </a:lnTo>
                    <a:lnTo>
                      <a:pt x="616" y="2260"/>
                    </a:lnTo>
                    <a:lnTo>
                      <a:pt x="647" y="2236"/>
                    </a:lnTo>
                    <a:lnTo>
                      <a:pt x="673" y="2209"/>
                    </a:lnTo>
                    <a:lnTo>
                      <a:pt x="697" y="2178"/>
                    </a:lnTo>
                    <a:lnTo>
                      <a:pt x="716" y="2144"/>
                    </a:lnTo>
                    <a:lnTo>
                      <a:pt x="730" y="2108"/>
                    </a:lnTo>
                    <a:lnTo>
                      <a:pt x="739" y="2069"/>
                    </a:lnTo>
                    <a:lnTo>
                      <a:pt x="742" y="2028"/>
                    </a:lnTo>
                    <a:lnTo>
                      <a:pt x="739" y="1990"/>
                    </a:lnTo>
                    <a:lnTo>
                      <a:pt x="731" y="1952"/>
                    </a:lnTo>
                    <a:lnTo>
                      <a:pt x="718" y="1917"/>
                    </a:lnTo>
                    <a:lnTo>
                      <a:pt x="624" y="2053"/>
                    </a:lnTo>
                    <a:lnTo>
                      <a:pt x="613" y="2065"/>
                    </a:lnTo>
                    <a:lnTo>
                      <a:pt x="600" y="2072"/>
                    </a:lnTo>
                    <a:lnTo>
                      <a:pt x="584" y="2076"/>
                    </a:lnTo>
                    <a:lnTo>
                      <a:pt x="573" y="2077"/>
                    </a:lnTo>
                    <a:lnTo>
                      <a:pt x="562" y="2097"/>
                    </a:lnTo>
                    <a:lnTo>
                      <a:pt x="547" y="2114"/>
                    </a:lnTo>
                    <a:lnTo>
                      <a:pt x="530" y="2128"/>
                    </a:lnTo>
                    <a:lnTo>
                      <a:pt x="511" y="2139"/>
                    </a:lnTo>
                    <a:lnTo>
                      <a:pt x="489" y="2146"/>
                    </a:lnTo>
                    <a:lnTo>
                      <a:pt x="466" y="2149"/>
                    </a:lnTo>
                    <a:lnTo>
                      <a:pt x="439" y="2145"/>
                    </a:lnTo>
                    <a:lnTo>
                      <a:pt x="415" y="2137"/>
                    </a:lnTo>
                    <a:lnTo>
                      <a:pt x="392" y="2123"/>
                    </a:lnTo>
                    <a:lnTo>
                      <a:pt x="374" y="2105"/>
                    </a:lnTo>
                    <a:lnTo>
                      <a:pt x="361" y="2084"/>
                    </a:lnTo>
                    <a:lnTo>
                      <a:pt x="352" y="2060"/>
                    </a:lnTo>
                    <a:lnTo>
                      <a:pt x="349" y="2032"/>
                    </a:lnTo>
                    <a:lnTo>
                      <a:pt x="352" y="2006"/>
                    </a:lnTo>
                    <a:lnTo>
                      <a:pt x="361" y="1981"/>
                    </a:lnTo>
                    <a:lnTo>
                      <a:pt x="374" y="1960"/>
                    </a:lnTo>
                    <a:lnTo>
                      <a:pt x="392" y="1942"/>
                    </a:lnTo>
                    <a:lnTo>
                      <a:pt x="415" y="1929"/>
                    </a:lnTo>
                    <a:lnTo>
                      <a:pt x="439" y="1920"/>
                    </a:lnTo>
                    <a:lnTo>
                      <a:pt x="466" y="1917"/>
                    </a:lnTo>
                    <a:lnTo>
                      <a:pt x="470" y="1917"/>
                    </a:lnTo>
                    <a:lnTo>
                      <a:pt x="474" y="1918"/>
                    </a:lnTo>
                    <a:lnTo>
                      <a:pt x="556" y="1786"/>
                    </a:lnTo>
                    <a:lnTo>
                      <a:pt x="531" y="1774"/>
                    </a:lnTo>
                    <a:lnTo>
                      <a:pt x="508" y="1763"/>
                    </a:lnTo>
                    <a:lnTo>
                      <a:pt x="477" y="1753"/>
                    </a:lnTo>
                    <a:lnTo>
                      <a:pt x="471" y="1753"/>
                    </a:lnTo>
                    <a:lnTo>
                      <a:pt x="466" y="1752"/>
                    </a:lnTo>
                    <a:close/>
                    <a:moveTo>
                      <a:pt x="836" y="1529"/>
                    </a:moveTo>
                    <a:lnTo>
                      <a:pt x="802" y="1584"/>
                    </a:lnTo>
                    <a:lnTo>
                      <a:pt x="807" y="1587"/>
                    </a:lnTo>
                    <a:lnTo>
                      <a:pt x="811" y="1590"/>
                    </a:lnTo>
                    <a:lnTo>
                      <a:pt x="816" y="1593"/>
                    </a:lnTo>
                    <a:lnTo>
                      <a:pt x="852" y="1541"/>
                    </a:lnTo>
                    <a:lnTo>
                      <a:pt x="836" y="1529"/>
                    </a:lnTo>
                    <a:close/>
                    <a:moveTo>
                      <a:pt x="1257" y="0"/>
                    </a:moveTo>
                    <a:lnTo>
                      <a:pt x="1277" y="2"/>
                    </a:lnTo>
                    <a:lnTo>
                      <a:pt x="1296" y="7"/>
                    </a:lnTo>
                    <a:lnTo>
                      <a:pt x="1313" y="16"/>
                    </a:lnTo>
                    <a:lnTo>
                      <a:pt x="1323" y="26"/>
                    </a:lnTo>
                    <a:lnTo>
                      <a:pt x="1330" y="37"/>
                    </a:lnTo>
                    <a:lnTo>
                      <a:pt x="1334" y="50"/>
                    </a:lnTo>
                    <a:lnTo>
                      <a:pt x="1335" y="62"/>
                    </a:lnTo>
                    <a:lnTo>
                      <a:pt x="1331" y="88"/>
                    </a:lnTo>
                    <a:lnTo>
                      <a:pt x="1320" y="112"/>
                    </a:lnTo>
                    <a:lnTo>
                      <a:pt x="1306" y="136"/>
                    </a:lnTo>
                    <a:lnTo>
                      <a:pt x="1287" y="157"/>
                    </a:lnTo>
                    <a:lnTo>
                      <a:pt x="1264" y="176"/>
                    </a:lnTo>
                    <a:lnTo>
                      <a:pt x="1242" y="194"/>
                    </a:lnTo>
                    <a:lnTo>
                      <a:pt x="1238" y="196"/>
                    </a:lnTo>
                    <a:lnTo>
                      <a:pt x="1233" y="197"/>
                    </a:lnTo>
                    <a:lnTo>
                      <a:pt x="1237" y="232"/>
                    </a:lnTo>
                    <a:lnTo>
                      <a:pt x="1240" y="267"/>
                    </a:lnTo>
                    <a:lnTo>
                      <a:pt x="1244" y="303"/>
                    </a:lnTo>
                    <a:lnTo>
                      <a:pt x="1248" y="338"/>
                    </a:lnTo>
                    <a:lnTo>
                      <a:pt x="1254" y="373"/>
                    </a:lnTo>
                    <a:lnTo>
                      <a:pt x="1258" y="405"/>
                    </a:lnTo>
                    <a:lnTo>
                      <a:pt x="1263" y="435"/>
                    </a:lnTo>
                    <a:lnTo>
                      <a:pt x="1267" y="462"/>
                    </a:lnTo>
                    <a:lnTo>
                      <a:pt x="1271" y="486"/>
                    </a:lnTo>
                    <a:lnTo>
                      <a:pt x="1274" y="505"/>
                    </a:lnTo>
                    <a:lnTo>
                      <a:pt x="1276" y="518"/>
                    </a:lnTo>
                    <a:lnTo>
                      <a:pt x="1278" y="527"/>
                    </a:lnTo>
                    <a:lnTo>
                      <a:pt x="1307" y="473"/>
                    </a:lnTo>
                    <a:lnTo>
                      <a:pt x="1337" y="416"/>
                    </a:lnTo>
                    <a:lnTo>
                      <a:pt x="1346" y="404"/>
                    </a:lnTo>
                    <a:lnTo>
                      <a:pt x="1358" y="396"/>
                    </a:lnTo>
                    <a:lnTo>
                      <a:pt x="1370" y="390"/>
                    </a:lnTo>
                    <a:lnTo>
                      <a:pt x="1385" y="388"/>
                    </a:lnTo>
                    <a:lnTo>
                      <a:pt x="1399" y="389"/>
                    </a:lnTo>
                    <a:lnTo>
                      <a:pt x="1413" y="396"/>
                    </a:lnTo>
                    <a:lnTo>
                      <a:pt x="1423" y="404"/>
                    </a:lnTo>
                    <a:lnTo>
                      <a:pt x="1432" y="416"/>
                    </a:lnTo>
                    <a:lnTo>
                      <a:pt x="1434" y="420"/>
                    </a:lnTo>
                    <a:lnTo>
                      <a:pt x="1438" y="428"/>
                    </a:lnTo>
                    <a:lnTo>
                      <a:pt x="1442" y="439"/>
                    </a:lnTo>
                    <a:lnTo>
                      <a:pt x="1448" y="455"/>
                    </a:lnTo>
                    <a:lnTo>
                      <a:pt x="1453" y="473"/>
                    </a:lnTo>
                    <a:lnTo>
                      <a:pt x="1457" y="495"/>
                    </a:lnTo>
                    <a:lnTo>
                      <a:pt x="1459" y="518"/>
                    </a:lnTo>
                    <a:lnTo>
                      <a:pt x="1481" y="517"/>
                    </a:lnTo>
                    <a:lnTo>
                      <a:pt x="1500" y="515"/>
                    </a:lnTo>
                    <a:lnTo>
                      <a:pt x="1513" y="514"/>
                    </a:lnTo>
                    <a:lnTo>
                      <a:pt x="1523" y="513"/>
                    </a:lnTo>
                    <a:lnTo>
                      <a:pt x="1527" y="513"/>
                    </a:lnTo>
                    <a:lnTo>
                      <a:pt x="1538" y="514"/>
                    </a:lnTo>
                    <a:lnTo>
                      <a:pt x="1546" y="520"/>
                    </a:lnTo>
                    <a:lnTo>
                      <a:pt x="1553" y="527"/>
                    </a:lnTo>
                    <a:lnTo>
                      <a:pt x="1556" y="538"/>
                    </a:lnTo>
                    <a:lnTo>
                      <a:pt x="1555" y="548"/>
                    </a:lnTo>
                    <a:lnTo>
                      <a:pt x="1550" y="558"/>
                    </a:lnTo>
                    <a:lnTo>
                      <a:pt x="1542" y="564"/>
                    </a:lnTo>
                    <a:lnTo>
                      <a:pt x="1532" y="567"/>
                    </a:lnTo>
                    <a:lnTo>
                      <a:pt x="1528" y="567"/>
                    </a:lnTo>
                    <a:lnTo>
                      <a:pt x="1521" y="568"/>
                    </a:lnTo>
                    <a:lnTo>
                      <a:pt x="1509" y="568"/>
                    </a:lnTo>
                    <a:lnTo>
                      <a:pt x="1494" y="570"/>
                    </a:lnTo>
                    <a:lnTo>
                      <a:pt x="1476" y="571"/>
                    </a:lnTo>
                    <a:lnTo>
                      <a:pt x="1456" y="572"/>
                    </a:lnTo>
                    <a:lnTo>
                      <a:pt x="1455" y="578"/>
                    </a:lnTo>
                    <a:lnTo>
                      <a:pt x="1448" y="601"/>
                    </a:lnTo>
                    <a:lnTo>
                      <a:pt x="1437" y="623"/>
                    </a:lnTo>
                    <a:lnTo>
                      <a:pt x="1439" y="641"/>
                    </a:lnTo>
                    <a:lnTo>
                      <a:pt x="1436" y="659"/>
                    </a:lnTo>
                    <a:lnTo>
                      <a:pt x="1429" y="671"/>
                    </a:lnTo>
                    <a:lnTo>
                      <a:pt x="1418" y="681"/>
                    </a:lnTo>
                    <a:lnTo>
                      <a:pt x="1406" y="688"/>
                    </a:lnTo>
                    <a:lnTo>
                      <a:pt x="1393" y="691"/>
                    </a:lnTo>
                    <a:lnTo>
                      <a:pt x="1389" y="696"/>
                    </a:lnTo>
                    <a:lnTo>
                      <a:pt x="1377" y="714"/>
                    </a:lnTo>
                    <a:lnTo>
                      <a:pt x="1364" y="732"/>
                    </a:lnTo>
                    <a:lnTo>
                      <a:pt x="1352" y="749"/>
                    </a:lnTo>
                    <a:lnTo>
                      <a:pt x="1344" y="765"/>
                    </a:lnTo>
                    <a:lnTo>
                      <a:pt x="1336" y="778"/>
                    </a:lnTo>
                    <a:lnTo>
                      <a:pt x="1332" y="786"/>
                    </a:lnTo>
                    <a:lnTo>
                      <a:pt x="1315" y="836"/>
                    </a:lnTo>
                    <a:lnTo>
                      <a:pt x="1295" y="891"/>
                    </a:lnTo>
                    <a:lnTo>
                      <a:pt x="1275" y="949"/>
                    </a:lnTo>
                    <a:lnTo>
                      <a:pt x="1254" y="1011"/>
                    </a:lnTo>
                    <a:lnTo>
                      <a:pt x="1232" y="1076"/>
                    </a:lnTo>
                    <a:lnTo>
                      <a:pt x="1212" y="1143"/>
                    </a:lnTo>
                    <a:lnTo>
                      <a:pt x="1193" y="1210"/>
                    </a:lnTo>
                    <a:lnTo>
                      <a:pt x="1184" y="1248"/>
                    </a:lnTo>
                    <a:lnTo>
                      <a:pt x="1177" y="1283"/>
                    </a:lnTo>
                    <a:lnTo>
                      <a:pt x="1172" y="1315"/>
                    </a:lnTo>
                    <a:lnTo>
                      <a:pt x="1170" y="1342"/>
                    </a:lnTo>
                    <a:lnTo>
                      <a:pt x="1169" y="1369"/>
                    </a:lnTo>
                    <a:lnTo>
                      <a:pt x="1170" y="1401"/>
                    </a:lnTo>
                    <a:lnTo>
                      <a:pt x="1174" y="1430"/>
                    </a:lnTo>
                    <a:lnTo>
                      <a:pt x="1180" y="1460"/>
                    </a:lnTo>
                    <a:lnTo>
                      <a:pt x="1189" y="1491"/>
                    </a:lnTo>
                    <a:lnTo>
                      <a:pt x="1198" y="1522"/>
                    </a:lnTo>
                    <a:lnTo>
                      <a:pt x="1210" y="1557"/>
                    </a:lnTo>
                    <a:lnTo>
                      <a:pt x="1221" y="1592"/>
                    </a:lnTo>
                    <a:lnTo>
                      <a:pt x="1232" y="1630"/>
                    </a:lnTo>
                    <a:lnTo>
                      <a:pt x="1243" y="1673"/>
                    </a:lnTo>
                    <a:lnTo>
                      <a:pt x="1255" y="1719"/>
                    </a:lnTo>
                    <a:lnTo>
                      <a:pt x="1264" y="1771"/>
                    </a:lnTo>
                    <a:lnTo>
                      <a:pt x="1273" y="1829"/>
                    </a:lnTo>
                    <a:lnTo>
                      <a:pt x="1328" y="1830"/>
                    </a:lnTo>
                    <a:lnTo>
                      <a:pt x="1388" y="1830"/>
                    </a:lnTo>
                    <a:lnTo>
                      <a:pt x="1453" y="1831"/>
                    </a:lnTo>
                    <a:lnTo>
                      <a:pt x="1521" y="1831"/>
                    </a:lnTo>
                    <a:lnTo>
                      <a:pt x="1589" y="1831"/>
                    </a:lnTo>
                    <a:lnTo>
                      <a:pt x="1659" y="1831"/>
                    </a:lnTo>
                    <a:lnTo>
                      <a:pt x="1728" y="1830"/>
                    </a:lnTo>
                    <a:lnTo>
                      <a:pt x="1792" y="1829"/>
                    </a:lnTo>
                    <a:lnTo>
                      <a:pt x="1853" y="1827"/>
                    </a:lnTo>
                    <a:lnTo>
                      <a:pt x="1887" y="1826"/>
                    </a:lnTo>
                    <a:lnTo>
                      <a:pt x="1919" y="1824"/>
                    </a:lnTo>
                    <a:lnTo>
                      <a:pt x="1947" y="1822"/>
                    </a:lnTo>
                    <a:lnTo>
                      <a:pt x="1971" y="1818"/>
                    </a:lnTo>
                    <a:lnTo>
                      <a:pt x="1991" y="1816"/>
                    </a:lnTo>
                    <a:lnTo>
                      <a:pt x="2005" y="1813"/>
                    </a:lnTo>
                    <a:lnTo>
                      <a:pt x="2006" y="1810"/>
                    </a:lnTo>
                    <a:lnTo>
                      <a:pt x="2012" y="1793"/>
                    </a:lnTo>
                    <a:lnTo>
                      <a:pt x="2019" y="1772"/>
                    </a:lnTo>
                    <a:lnTo>
                      <a:pt x="2027" y="1746"/>
                    </a:lnTo>
                    <a:lnTo>
                      <a:pt x="2036" y="1716"/>
                    </a:lnTo>
                    <a:lnTo>
                      <a:pt x="2048" y="1682"/>
                    </a:lnTo>
                    <a:lnTo>
                      <a:pt x="2061" y="1645"/>
                    </a:lnTo>
                    <a:lnTo>
                      <a:pt x="2080" y="1595"/>
                    </a:lnTo>
                    <a:lnTo>
                      <a:pt x="2104" y="1542"/>
                    </a:lnTo>
                    <a:lnTo>
                      <a:pt x="2133" y="1487"/>
                    </a:lnTo>
                    <a:lnTo>
                      <a:pt x="2167" y="1430"/>
                    </a:lnTo>
                    <a:lnTo>
                      <a:pt x="2208" y="1372"/>
                    </a:lnTo>
                    <a:lnTo>
                      <a:pt x="2256" y="1315"/>
                    </a:lnTo>
                    <a:lnTo>
                      <a:pt x="2256" y="1314"/>
                    </a:lnTo>
                    <a:lnTo>
                      <a:pt x="2241" y="1315"/>
                    </a:lnTo>
                    <a:lnTo>
                      <a:pt x="2223" y="1316"/>
                    </a:lnTo>
                    <a:lnTo>
                      <a:pt x="2200" y="1315"/>
                    </a:lnTo>
                    <a:lnTo>
                      <a:pt x="2174" y="1310"/>
                    </a:lnTo>
                    <a:lnTo>
                      <a:pt x="2149" y="1299"/>
                    </a:lnTo>
                    <a:lnTo>
                      <a:pt x="2121" y="1282"/>
                    </a:lnTo>
                    <a:lnTo>
                      <a:pt x="2095" y="1261"/>
                    </a:lnTo>
                    <a:lnTo>
                      <a:pt x="2069" y="1232"/>
                    </a:lnTo>
                    <a:lnTo>
                      <a:pt x="2061" y="1220"/>
                    </a:lnTo>
                    <a:lnTo>
                      <a:pt x="2058" y="1205"/>
                    </a:lnTo>
                    <a:lnTo>
                      <a:pt x="2044" y="1104"/>
                    </a:lnTo>
                    <a:lnTo>
                      <a:pt x="1992" y="1104"/>
                    </a:lnTo>
                    <a:lnTo>
                      <a:pt x="1982" y="1094"/>
                    </a:lnTo>
                    <a:lnTo>
                      <a:pt x="1976" y="1080"/>
                    </a:lnTo>
                    <a:lnTo>
                      <a:pt x="1973" y="1062"/>
                    </a:lnTo>
                    <a:lnTo>
                      <a:pt x="1973" y="1043"/>
                    </a:lnTo>
                    <a:lnTo>
                      <a:pt x="1974" y="1022"/>
                    </a:lnTo>
                    <a:lnTo>
                      <a:pt x="1978" y="999"/>
                    </a:lnTo>
                    <a:lnTo>
                      <a:pt x="1984" y="975"/>
                    </a:lnTo>
                    <a:lnTo>
                      <a:pt x="1992" y="953"/>
                    </a:lnTo>
                    <a:lnTo>
                      <a:pt x="2000" y="931"/>
                    </a:lnTo>
                    <a:lnTo>
                      <a:pt x="2011" y="911"/>
                    </a:lnTo>
                    <a:lnTo>
                      <a:pt x="2022" y="893"/>
                    </a:lnTo>
                    <a:lnTo>
                      <a:pt x="2033" y="877"/>
                    </a:lnTo>
                    <a:lnTo>
                      <a:pt x="2042" y="872"/>
                    </a:lnTo>
                    <a:lnTo>
                      <a:pt x="2054" y="868"/>
                    </a:lnTo>
                    <a:lnTo>
                      <a:pt x="2073" y="865"/>
                    </a:lnTo>
                    <a:lnTo>
                      <a:pt x="2096" y="864"/>
                    </a:lnTo>
                    <a:lnTo>
                      <a:pt x="2121" y="863"/>
                    </a:lnTo>
                    <a:lnTo>
                      <a:pt x="2151" y="863"/>
                    </a:lnTo>
                    <a:lnTo>
                      <a:pt x="2184" y="864"/>
                    </a:lnTo>
                    <a:lnTo>
                      <a:pt x="2218" y="865"/>
                    </a:lnTo>
                    <a:lnTo>
                      <a:pt x="2255" y="865"/>
                    </a:lnTo>
                    <a:lnTo>
                      <a:pt x="2293" y="865"/>
                    </a:lnTo>
                    <a:lnTo>
                      <a:pt x="2331" y="864"/>
                    </a:lnTo>
                    <a:lnTo>
                      <a:pt x="2370" y="863"/>
                    </a:lnTo>
                    <a:lnTo>
                      <a:pt x="2410" y="860"/>
                    </a:lnTo>
                    <a:lnTo>
                      <a:pt x="2449" y="856"/>
                    </a:lnTo>
                    <a:lnTo>
                      <a:pt x="2487" y="850"/>
                    </a:lnTo>
                    <a:lnTo>
                      <a:pt x="2523" y="841"/>
                    </a:lnTo>
                    <a:lnTo>
                      <a:pt x="2558" y="831"/>
                    </a:lnTo>
                    <a:lnTo>
                      <a:pt x="2611" y="814"/>
                    </a:lnTo>
                    <a:lnTo>
                      <a:pt x="2663" y="801"/>
                    </a:lnTo>
                    <a:lnTo>
                      <a:pt x="2714" y="790"/>
                    </a:lnTo>
                    <a:lnTo>
                      <a:pt x="2764" y="782"/>
                    </a:lnTo>
                    <a:lnTo>
                      <a:pt x="2812" y="777"/>
                    </a:lnTo>
                    <a:lnTo>
                      <a:pt x="2857" y="772"/>
                    </a:lnTo>
                    <a:lnTo>
                      <a:pt x="2900" y="768"/>
                    </a:lnTo>
                    <a:lnTo>
                      <a:pt x="2939" y="765"/>
                    </a:lnTo>
                    <a:lnTo>
                      <a:pt x="2975" y="762"/>
                    </a:lnTo>
                    <a:lnTo>
                      <a:pt x="3007" y="759"/>
                    </a:lnTo>
                    <a:lnTo>
                      <a:pt x="3034" y="754"/>
                    </a:lnTo>
                    <a:lnTo>
                      <a:pt x="3057" y="748"/>
                    </a:lnTo>
                    <a:lnTo>
                      <a:pt x="3074" y="740"/>
                    </a:lnTo>
                    <a:lnTo>
                      <a:pt x="3082" y="737"/>
                    </a:lnTo>
                    <a:lnTo>
                      <a:pt x="3092" y="741"/>
                    </a:lnTo>
                    <a:lnTo>
                      <a:pt x="3102" y="748"/>
                    </a:lnTo>
                    <a:lnTo>
                      <a:pt x="3113" y="760"/>
                    </a:lnTo>
                    <a:lnTo>
                      <a:pt x="3123" y="776"/>
                    </a:lnTo>
                    <a:lnTo>
                      <a:pt x="3134" y="795"/>
                    </a:lnTo>
                    <a:lnTo>
                      <a:pt x="3144" y="816"/>
                    </a:lnTo>
                    <a:lnTo>
                      <a:pt x="3154" y="839"/>
                    </a:lnTo>
                    <a:lnTo>
                      <a:pt x="3163" y="864"/>
                    </a:lnTo>
                    <a:lnTo>
                      <a:pt x="3191" y="864"/>
                    </a:lnTo>
                    <a:lnTo>
                      <a:pt x="3213" y="864"/>
                    </a:lnTo>
                    <a:lnTo>
                      <a:pt x="3233" y="865"/>
                    </a:lnTo>
                    <a:lnTo>
                      <a:pt x="3254" y="869"/>
                    </a:lnTo>
                    <a:lnTo>
                      <a:pt x="3275" y="874"/>
                    </a:lnTo>
                    <a:lnTo>
                      <a:pt x="3296" y="881"/>
                    </a:lnTo>
                    <a:lnTo>
                      <a:pt x="3315" y="892"/>
                    </a:lnTo>
                    <a:lnTo>
                      <a:pt x="3335" y="907"/>
                    </a:lnTo>
                    <a:lnTo>
                      <a:pt x="3352" y="925"/>
                    </a:lnTo>
                    <a:lnTo>
                      <a:pt x="3359" y="937"/>
                    </a:lnTo>
                    <a:lnTo>
                      <a:pt x="3362" y="952"/>
                    </a:lnTo>
                    <a:lnTo>
                      <a:pt x="3361" y="968"/>
                    </a:lnTo>
                    <a:lnTo>
                      <a:pt x="3361" y="971"/>
                    </a:lnTo>
                    <a:lnTo>
                      <a:pt x="3359" y="980"/>
                    </a:lnTo>
                    <a:lnTo>
                      <a:pt x="3356" y="993"/>
                    </a:lnTo>
                    <a:lnTo>
                      <a:pt x="3352" y="1011"/>
                    </a:lnTo>
                    <a:lnTo>
                      <a:pt x="3347" y="1033"/>
                    </a:lnTo>
                    <a:lnTo>
                      <a:pt x="3342" y="1056"/>
                    </a:lnTo>
                    <a:lnTo>
                      <a:pt x="3332" y="1092"/>
                    </a:lnTo>
                    <a:lnTo>
                      <a:pt x="3322" y="1127"/>
                    </a:lnTo>
                    <a:lnTo>
                      <a:pt x="3310" y="1161"/>
                    </a:lnTo>
                    <a:lnTo>
                      <a:pt x="3297" y="1190"/>
                    </a:lnTo>
                    <a:lnTo>
                      <a:pt x="3300" y="1198"/>
                    </a:lnTo>
                    <a:lnTo>
                      <a:pt x="3307" y="1217"/>
                    </a:lnTo>
                    <a:lnTo>
                      <a:pt x="3314" y="1239"/>
                    </a:lnTo>
                    <a:lnTo>
                      <a:pt x="3324" y="1264"/>
                    </a:lnTo>
                    <a:lnTo>
                      <a:pt x="3337" y="1295"/>
                    </a:lnTo>
                    <a:lnTo>
                      <a:pt x="3350" y="1326"/>
                    </a:lnTo>
                    <a:lnTo>
                      <a:pt x="3364" y="1356"/>
                    </a:lnTo>
                    <a:lnTo>
                      <a:pt x="3378" y="1384"/>
                    </a:lnTo>
                    <a:lnTo>
                      <a:pt x="3392" y="1408"/>
                    </a:lnTo>
                    <a:lnTo>
                      <a:pt x="3414" y="1433"/>
                    </a:lnTo>
                    <a:lnTo>
                      <a:pt x="3432" y="1457"/>
                    </a:lnTo>
                    <a:lnTo>
                      <a:pt x="3447" y="1479"/>
                    </a:lnTo>
                    <a:lnTo>
                      <a:pt x="3459" y="1499"/>
                    </a:lnTo>
                    <a:lnTo>
                      <a:pt x="3468" y="1515"/>
                    </a:lnTo>
                    <a:lnTo>
                      <a:pt x="3475" y="1529"/>
                    </a:lnTo>
                    <a:lnTo>
                      <a:pt x="3479" y="1537"/>
                    </a:lnTo>
                    <a:lnTo>
                      <a:pt x="3480" y="1541"/>
                    </a:lnTo>
                    <a:lnTo>
                      <a:pt x="3483" y="1557"/>
                    </a:lnTo>
                    <a:lnTo>
                      <a:pt x="3482" y="1572"/>
                    </a:lnTo>
                    <a:lnTo>
                      <a:pt x="3477" y="1587"/>
                    </a:lnTo>
                    <a:lnTo>
                      <a:pt x="3468" y="1598"/>
                    </a:lnTo>
                    <a:lnTo>
                      <a:pt x="3455" y="1608"/>
                    </a:lnTo>
                    <a:lnTo>
                      <a:pt x="3441" y="1613"/>
                    </a:lnTo>
                    <a:lnTo>
                      <a:pt x="3425" y="1614"/>
                    </a:lnTo>
                    <a:lnTo>
                      <a:pt x="3410" y="1611"/>
                    </a:lnTo>
                    <a:lnTo>
                      <a:pt x="3397" y="1604"/>
                    </a:lnTo>
                    <a:lnTo>
                      <a:pt x="3385" y="1592"/>
                    </a:lnTo>
                    <a:lnTo>
                      <a:pt x="3384" y="1590"/>
                    </a:lnTo>
                    <a:lnTo>
                      <a:pt x="3380" y="1584"/>
                    </a:lnTo>
                    <a:lnTo>
                      <a:pt x="3373" y="1574"/>
                    </a:lnTo>
                    <a:lnTo>
                      <a:pt x="3364" y="1560"/>
                    </a:lnTo>
                    <a:lnTo>
                      <a:pt x="3353" y="1543"/>
                    </a:lnTo>
                    <a:lnTo>
                      <a:pt x="3339" y="1523"/>
                    </a:lnTo>
                    <a:lnTo>
                      <a:pt x="3323" y="1499"/>
                    </a:lnTo>
                    <a:lnTo>
                      <a:pt x="3306" y="1473"/>
                    </a:lnTo>
                    <a:lnTo>
                      <a:pt x="3279" y="1442"/>
                    </a:lnTo>
                    <a:lnTo>
                      <a:pt x="3252" y="1408"/>
                    </a:lnTo>
                    <a:lnTo>
                      <a:pt x="3223" y="1372"/>
                    </a:lnTo>
                    <a:lnTo>
                      <a:pt x="3195" y="1337"/>
                    </a:lnTo>
                    <a:lnTo>
                      <a:pt x="3177" y="1314"/>
                    </a:lnTo>
                    <a:lnTo>
                      <a:pt x="3160" y="1293"/>
                    </a:lnTo>
                    <a:lnTo>
                      <a:pt x="3143" y="1273"/>
                    </a:lnTo>
                    <a:lnTo>
                      <a:pt x="3127" y="1256"/>
                    </a:lnTo>
                    <a:lnTo>
                      <a:pt x="3113" y="1241"/>
                    </a:lnTo>
                    <a:lnTo>
                      <a:pt x="3082" y="1244"/>
                    </a:lnTo>
                    <a:lnTo>
                      <a:pt x="3056" y="1248"/>
                    </a:lnTo>
                    <a:lnTo>
                      <a:pt x="3033" y="1255"/>
                    </a:lnTo>
                    <a:lnTo>
                      <a:pt x="3015" y="1263"/>
                    </a:lnTo>
                    <a:lnTo>
                      <a:pt x="3003" y="1273"/>
                    </a:lnTo>
                    <a:lnTo>
                      <a:pt x="2995" y="1280"/>
                    </a:lnTo>
                    <a:lnTo>
                      <a:pt x="2987" y="1291"/>
                    </a:lnTo>
                    <a:lnTo>
                      <a:pt x="2980" y="1304"/>
                    </a:lnTo>
                    <a:lnTo>
                      <a:pt x="2974" y="1322"/>
                    </a:lnTo>
                    <a:lnTo>
                      <a:pt x="2969" y="1344"/>
                    </a:lnTo>
                    <a:lnTo>
                      <a:pt x="2964" y="1369"/>
                    </a:lnTo>
                    <a:lnTo>
                      <a:pt x="2962" y="1400"/>
                    </a:lnTo>
                    <a:lnTo>
                      <a:pt x="2961" y="1436"/>
                    </a:lnTo>
                    <a:lnTo>
                      <a:pt x="2961" y="1446"/>
                    </a:lnTo>
                    <a:lnTo>
                      <a:pt x="2961" y="1460"/>
                    </a:lnTo>
                    <a:lnTo>
                      <a:pt x="2961" y="1466"/>
                    </a:lnTo>
                    <a:lnTo>
                      <a:pt x="3018" y="1473"/>
                    </a:lnTo>
                    <a:lnTo>
                      <a:pt x="3075" y="1483"/>
                    </a:lnTo>
                    <a:lnTo>
                      <a:pt x="3128" y="1499"/>
                    </a:lnTo>
                    <a:lnTo>
                      <a:pt x="3180" y="1520"/>
                    </a:lnTo>
                    <a:lnTo>
                      <a:pt x="3227" y="1547"/>
                    </a:lnTo>
                    <a:lnTo>
                      <a:pt x="3273" y="1577"/>
                    </a:lnTo>
                    <a:lnTo>
                      <a:pt x="3315" y="1611"/>
                    </a:lnTo>
                    <a:lnTo>
                      <a:pt x="3326" y="1625"/>
                    </a:lnTo>
                    <a:lnTo>
                      <a:pt x="3331" y="1640"/>
                    </a:lnTo>
                    <a:lnTo>
                      <a:pt x="3332" y="1656"/>
                    </a:lnTo>
                    <a:lnTo>
                      <a:pt x="3328" y="1671"/>
                    </a:lnTo>
                    <a:lnTo>
                      <a:pt x="3319" y="1685"/>
                    </a:lnTo>
                    <a:lnTo>
                      <a:pt x="3306" y="1696"/>
                    </a:lnTo>
                    <a:lnTo>
                      <a:pt x="3291" y="1701"/>
                    </a:lnTo>
                    <a:lnTo>
                      <a:pt x="3274" y="1702"/>
                    </a:lnTo>
                    <a:lnTo>
                      <a:pt x="3273" y="1702"/>
                    </a:lnTo>
                    <a:lnTo>
                      <a:pt x="3271" y="1702"/>
                    </a:lnTo>
                    <a:lnTo>
                      <a:pt x="3268" y="1701"/>
                    </a:lnTo>
                    <a:lnTo>
                      <a:pt x="3261" y="1701"/>
                    </a:lnTo>
                    <a:lnTo>
                      <a:pt x="3259" y="1701"/>
                    </a:lnTo>
                    <a:lnTo>
                      <a:pt x="3257" y="1701"/>
                    </a:lnTo>
                    <a:lnTo>
                      <a:pt x="3291" y="1738"/>
                    </a:lnTo>
                    <a:lnTo>
                      <a:pt x="3321" y="1780"/>
                    </a:lnTo>
                    <a:lnTo>
                      <a:pt x="3346" y="1825"/>
                    </a:lnTo>
                    <a:lnTo>
                      <a:pt x="3366" y="1872"/>
                    </a:lnTo>
                    <a:lnTo>
                      <a:pt x="3381" y="1922"/>
                    </a:lnTo>
                    <a:lnTo>
                      <a:pt x="3391" y="1974"/>
                    </a:lnTo>
                    <a:lnTo>
                      <a:pt x="3394" y="2028"/>
                    </a:lnTo>
                    <a:lnTo>
                      <a:pt x="3391" y="2082"/>
                    </a:lnTo>
                    <a:lnTo>
                      <a:pt x="3381" y="2135"/>
                    </a:lnTo>
                    <a:lnTo>
                      <a:pt x="3366" y="2184"/>
                    </a:lnTo>
                    <a:lnTo>
                      <a:pt x="3346" y="2232"/>
                    </a:lnTo>
                    <a:lnTo>
                      <a:pt x="3321" y="2278"/>
                    </a:lnTo>
                    <a:lnTo>
                      <a:pt x="3291" y="2319"/>
                    </a:lnTo>
                    <a:lnTo>
                      <a:pt x="3257" y="2357"/>
                    </a:lnTo>
                    <a:lnTo>
                      <a:pt x="3219" y="2391"/>
                    </a:lnTo>
                    <a:lnTo>
                      <a:pt x="3178" y="2420"/>
                    </a:lnTo>
                    <a:lnTo>
                      <a:pt x="3133" y="2445"/>
                    </a:lnTo>
                    <a:lnTo>
                      <a:pt x="3085" y="2465"/>
                    </a:lnTo>
                    <a:lnTo>
                      <a:pt x="3035" y="2480"/>
                    </a:lnTo>
                    <a:lnTo>
                      <a:pt x="2982" y="2489"/>
                    </a:lnTo>
                    <a:lnTo>
                      <a:pt x="2928" y="2492"/>
                    </a:lnTo>
                    <a:lnTo>
                      <a:pt x="2874" y="2489"/>
                    </a:lnTo>
                    <a:lnTo>
                      <a:pt x="2822" y="2480"/>
                    </a:lnTo>
                    <a:lnTo>
                      <a:pt x="2771" y="2466"/>
                    </a:lnTo>
                    <a:lnTo>
                      <a:pt x="2724" y="2446"/>
                    </a:lnTo>
                    <a:lnTo>
                      <a:pt x="2679" y="2420"/>
                    </a:lnTo>
                    <a:lnTo>
                      <a:pt x="2638" y="2391"/>
                    </a:lnTo>
                    <a:lnTo>
                      <a:pt x="2600" y="2357"/>
                    </a:lnTo>
                    <a:lnTo>
                      <a:pt x="2566" y="2319"/>
                    </a:lnTo>
                    <a:lnTo>
                      <a:pt x="2536" y="2278"/>
                    </a:lnTo>
                    <a:lnTo>
                      <a:pt x="2512" y="2233"/>
                    </a:lnTo>
                    <a:lnTo>
                      <a:pt x="2491" y="2186"/>
                    </a:lnTo>
                    <a:lnTo>
                      <a:pt x="2477" y="2136"/>
                    </a:lnTo>
                    <a:lnTo>
                      <a:pt x="2453" y="2138"/>
                    </a:lnTo>
                    <a:lnTo>
                      <a:pt x="2423" y="2139"/>
                    </a:lnTo>
                    <a:lnTo>
                      <a:pt x="2395" y="2134"/>
                    </a:lnTo>
                    <a:lnTo>
                      <a:pt x="2368" y="2123"/>
                    </a:lnTo>
                    <a:lnTo>
                      <a:pt x="2345" y="2107"/>
                    </a:lnTo>
                    <a:lnTo>
                      <a:pt x="2326" y="2087"/>
                    </a:lnTo>
                    <a:lnTo>
                      <a:pt x="2283" y="2082"/>
                    </a:lnTo>
                    <a:lnTo>
                      <a:pt x="2255" y="2079"/>
                    </a:lnTo>
                    <a:lnTo>
                      <a:pt x="2224" y="2077"/>
                    </a:lnTo>
                    <a:lnTo>
                      <a:pt x="2377" y="2128"/>
                    </a:lnTo>
                    <a:lnTo>
                      <a:pt x="2384" y="2134"/>
                    </a:lnTo>
                    <a:lnTo>
                      <a:pt x="2390" y="2140"/>
                    </a:lnTo>
                    <a:lnTo>
                      <a:pt x="2392" y="2147"/>
                    </a:lnTo>
                    <a:lnTo>
                      <a:pt x="2391" y="2156"/>
                    </a:lnTo>
                    <a:lnTo>
                      <a:pt x="2386" y="2164"/>
                    </a:lnTo>
                    <a:lnTo>
                      <a:pt x="2379" y="2170"/>
                    </a:lnTo>
                    <a:lnTo>
                      <a:pt x="2369" y="2172"/>
                    </a:lnTo>
                    <a:lnTo>
                      <a:pt x="2367" y="2172"/>
                    </a:lnTo>
                    <a:lnTo>
                      <a:pt x="2364" y="2172"/>
                    </a:lnTo>
                    <a:lnTo>
                      <a:pt x="1958" y="2070"/>
                    </a:lnTo>
                    <a:lnTo>
                      <a:pt x="1863" y="2072"/>
                    </a:lnTo>
                    <a:lnTo>
                      <a:pt x="1768" y="2076"/>
                    </a:lnTo>
                    <a:lnTo>
                      <a:pt x="1675" y="2080"/>
                    </a:lnTo>
                    <a:lnTo>
                      <a:pt x="1587" y="2085"/>
                    </a:lnTo>
                    <a:lnTo>
                      <a:pt x="1504" y="2090"/>
                    </a:lnTo>
                    <a:lnTo>
                      <a:pt x="1456" y="2094"/>
                    </a:lnTo>
                    <a:lnTo>
                      <a:pt x="1413" y="2097"/>
                    </a:lnTo>
                    <a:lnTo>
                      <a:pt x="1373" y="2100"/>
                    </a:lnTo>
                    <a:lnTo>
                      <a:pt x="1338" y="2103"/>
                    </a:lnTo>
                    <a:lnTo>
                      <a:pt x="1309" y="2105"/>
                    </a:lnTo>
                    <a:lnTo>
                      <a:pt x="1285" y="2107"/>
                    </a:lnTo>
                    <a:lnTo>
                      <a:pt x="1267" y="2109"/>
                    </a:lnTo>
                    <a:lnTo>
                      <a:pt x="1257" y="2110"/>
                    </a:lnTo>
                    <a:lnTo>
                      <a:pt x="1253" y="2110"/>
                    </a:lnTo>
                    <a:lnTo>
                      <a:pt x="1241" y="2110"/>
                    </a:lnTo>
                    <a:lnTo>
                      <a:pt x="1214" y="2106"/>
                    </a:lnTo>
                    <a:lnTo>
                      <a:pt x="1189" y="2099"/>
                    </a:lnTo>
                    <a:lnTo>
                      <a:pt x="1167" y="2088"/>
                    </a:lnTo>
                    <a:lnTo>
                      <a:pt x="1147" y="2076"/>
                    </a:lnTo>
                    <a:lnTo>
                      <a:pt x="1128" y="2060"/>
                    </a:lnTo>
                    <a:lnTo>
                      <a:pt x="1115" y="2041"/>
                    </a:lnTo>
                    <a:lnTo>
                      <a:pt x="1101" y="2018"/>
                    </a:lnTo>
                    <a:lnTo>
                      <a:pt x="1090" y="1994"/>
                    </a:lnTo>
                    <a:lnTo>
                      <a:pt x="1080" y="1969"/>
                    </a:lnTo>
                    <a:lnTo>
                      <a:pt x="1069" y="1941"/>
                    </a:lnTo>
                    <a:lnTo>
                      <a:pt x="1056" y="1909"/>
                    </a:lnTo>
                    <a:lnTo>
                      <a:pt x="1053" y="1898"/>
                    </a:lnTo>
                    <a:lnTo>
                      <a:pt x="1044" y="1847"/>
                    </a:lnTo>
                    <a:lnTo>
                      <a:pt x="1030" y="1799"/>
                    </a:lnTo>
                    <a:lnTo>
                      <a:pt x="1014" y="1756"/>
                    </a:lnTo>
                    <a:lnTo>
                      <a:pt x="996" y="1716"/>
                    </a:lnTo>
                    <a:lnTo>
                      <a:pt x="975" y="1679"/>
                    </a:lnTo>
                    <a:lnTo>
                      <a:pt x="952" y="1645"/>
                    </a:lnTo>
                    <a:lnTo>
                      <a:pt x="928" y="1614"/>
                    </a:lnTo>
                    <a:lnTo>
                      <a:pt x="891" y="1668"/>
                    </a:lnTo>
                    <a:lnTo>
                      <a:pt x="924" y="1712"/>
                    </a:lnTo>
                    <a:lnTo>
                      <a:pt x="952" y="1758"/>
                    </a:lnTo>
                    <a:lnTo>
                      <a:pt x="977" y="1808"/>
                    </a:lnTo>
                    <a:lnTo>
                      <a:pt x="996" y="1860"/>
                    </a:lnTo>
                    <a:lnTo>
                      <a:pt x="1010" y="1915"/>
                    </a:lnTo>
                    <a:lnTo>
                      <a:pt x="1019" y="1971"/>
                    </a:lnTo>
                    <a:lnTo>
                      <a:pt x="1021" y="2029"/>
                    </a:lnTo>
                    <a:lnTo>
                      <a:pt x="1021" y="2037"/>
                    </a:lnTo>
                    <a:lnTo>
                      <a:pt x="1020" y="2047"/>
                    </a:lnTo>
                    <a:lnTo>
                      <a:pt x="1017" y="2056"/>
                    </a:lnTo>
                    <a:lnTo>
                      <a:pt x="1012" y="2068"/>
                    </a:lnTo>
                    <a:lnTo>
                      <a:pt x="1003" y="2080"/>
                    </a:lnTo>
                    <a:lnTo>
                      <a:pt x="991" y="2090"/>
                    </a:lnTo>
                    <a:lnTo>
                      <a:pt x="977" y="2097"/>
                    </a:lnTo>
                    <a:lnTo>
                      <a:pt x="962" y="2099"/>
                    </a:lnTo>
                    <a:lnTo>
                      <a:pt x="960" y="2099"/>
                    </a:lnTo>
                    <a:lnTo>
                      <a:pt x="946" y="2097"/>
                    </a:lnTo>
                    <a:lnTo>
                      <a:pt x="934" y="2095"/>
                    </a:lnTo>
                    <a:lnTo>
                      <a:pt x="926" y="2090"/>
                    </a:lnTo>
                    <a:lnTo>
                      <a:pt x="916" y="2142"/>
                    </a:lnTo>
                    <a:lnTo>
                      <a:pt x="900" y="2191"/>
                    </a:lnTo>
                    <a:lnTo>
                      <a:pt x="880" y="2237"/>
                    </a:lnTo>
                    <a:lnTo>
                      <a:pt x="855" y="2282"/>
                    </a:lnTo>
                    <a:lnTo>
                      <a:pt x="825" y="2322"/>
                    </a:lnTo>
                    <a:lnTo>
                      <a:pt x="791" y="2359"/>
                    </a:lnTo>
                    <a:lnTo>
                      <a:pt x="753" y="2393"/>
                    </a:lnTo>
                    <a:lnTo>
                      <a:pt x="712" y="2421"/>
                    </a:lnTo>
                    <a:lnTo>
                      <a:pt x="667" y="2446"/>
                    </a:lnTo>
                    <a:lnTo>
                      <a:pt x="620" y="2466"/>
                    </a:lnTo>
                    <a:lnTo>
                      <a:pt x="571" y="2481"/>
                    </a:lnTo>
                    <a:lnTo>
                      <a:pt x="519" y="2489"/>
                    </a:lnTo>
                    <a:lnTo>
                      <a:pt x="466" y="2492"/>
                    </a:lnTo>
                    <a:lnTo>
                      <a:pt x="410" y="2489"/>
                    </a:lnTo>
                    <a:lnTo>
                      <a:pt x="358" y="2480"/>
                    </a:lnTo>
                    <a:lnTo>
                      <a:pt x="309" y="2465"/>
                    </a:lnTo>
                    <a:lnTo>
                      <a:pt x="261" y="2445"/>
                    </a:lnTo>
                    <a:lnTo>
                      <a:pt x="215" y="2420"/>
                    </a:lnTo>
                    <a:lnTo>
                      <a:pt x="174" y="2391"/>
                    </a:lnTo>
                    <a:lnTo>
                      <a:pt x="136" y="2356"/>
                    </a:lnTo>
                    <a:lnTo>
                      <a:pt x="102" y="2319"/>
                    </a:lnTo>
                    <a:lnTo>
                      <a:pt x="72" y="2277"/>
                    </a:lnTo>
                    <a:lnTo>
                      <a:pt x="48" y="2232"/>
                    </a:lnTo>
                    <a:lnTo>
                      <a:pt x="28" y="2184"/>
                    </a:lnTo>
                    <a:lnTo>
                      <a:pt x="13" y="2135"/>
                    </a:lnTo>
                    <a:lnTo>
                      <a:pt x="3" y="2082"/>
                    </a:lnTo>
                    <a:lnTo>
                      <a:pt x="0" y="2028"/>
                    </a:lnTo>
                    <a:lnTo>
                      <a:pt x="3" y="1974"/>
                    </a:lnTo>
                    <a:lnTo>
                      <a:pt x="13" y="1922"/>
                    </a:lnTo>
                    <a:lnTo>
                      <a:pt x="28" y="1871"/>
                    </a:lnTo>
                    <a:lnTo>
                      <a:pt x="48" y="1825"/>
                    </a:lnTo>
                    <a:lnTo>
                      <a:pt x="72" y="1779"/>
                    </a:lnTo>
                    <a:lnTo>
                      <a:pt x="102" y="1738"/>
                    </a:lnTo>
                    <a:lnTo>
                      <a:pt x="136" y="1700"/>
                    </a:lnTo>
                    <a:lnTo>
                      <a:pt x="134" y="1701"/>
                    </a:lnTo>
                    <a:lnTo>
                      <a:pt x="132" y="1701"/>
                    </a:lnTo>
                    <a:lnTo>
                      <a:pt x="126" y="1701"/>
                    </a:lnTo>
                    <a:lnTo>
                      <a:pt x="122" y="1701"/>
                    </a:lnTo>
                    <a:lnTo>
                      <a:pt x="120" y="1702"/>
                    </a:lnTo>
                    <a:lnTo>
                      <a:pt x="103" y="1701"/>
                    </a:lnTo>
                    <a:lnTo>
                      <a:pt x="88" y="1696"/>
                    </a:lnTo>
                    <a:lnTo>
                      <a:pt x="75" y="1685"/>
                    </a:lnTo>
                    <a:lnTo>
                      <a:pt x="66" y="1671"/>
                    </a:lnTo>
                    <a:lnTo>
                      <a:pt x="62" y="1656"/>
                    </a:lnTo>
                    <a:lnTo>
                      <a:pt x="63" y="1640"/>
                    </a:lnTo>
                    <a:lnTo>
                      <a:pt x="68" y="1624"/>
                    </a:lnTo>
                    <a:lnTo>
                      <a:pt x="78" y="1611"/>
                    </a:lnTo>
                    <a:lnTo>
                      <a:pt x="123" y="1575"/>
                    </a:lnTo>
                    <a:lnTo>
                      <a:pt x="172" y="1542"/>
                    </a:lnTo>
                    <a:lnTo>
                      <a:pt x="224" y="1516"/>
                    </a:lnTo>
                    <a:lnTo>
                      <a:pt x="278" y="1495"/>
                    </a:lnTo>
                    <a:lnTo>
                      <a:pt x="336" y="1479"/>
                    </a:lnTo>
                    <a:lnTo>
                      <a:pt x="396" y="1468"/>
                    </a:lnTo>
                    <a:lnTo>
                      <a:pt x="457" y="1465"/>
                    </a:lnTo>
                    <a:lnTo>
                      <a:pt x="512" y="1468"/>
                    </a:lnTo>
                    <a:lnTo>
                      <a:pt x="565" y="1476"/>
                    </a:lnTo>
                    <a:lnTo>
                      <a:pt x="617" y="1488"/>
                    </a:lnTo>
                    <a:lnTo>
                      <a:pt x="667" y="1506"/>
                    </a:lnTo>
                    <a:lnTo>
                      <a:pt x="714" y="1528"/>
                    </a:lnTo>
                    <a:lnTo>
                      <a:pt x="748" y="1473"/>
                    </a:lnTo>
                    <a:lnTo>
                      <a:pt x="715" y="1457"/>
                    </a:lnTo>
                    <a:lnTo>
                      <a:pt x="683" y="1444"/>
                    </a:lnTo>
                    <a:lnTo>
                      <a:pt x="654" y="1433"/>
                    </a:lnTo>
                    <a:lnTo>
                      <a:pt x="627" y="1424"/>
                    </a:lnTo>
                    <a:lnTo>
                      <a:pt x="603" y="1418"/>
                    </a:lnTo>
                    <a:lnTo>
                      <a:pt x="583" y="1413"/>
                    </a:lnTo>
                    <a:lnTo>
                      <a:pt x="567" y="1409"/>
                    </a:lnTo>
                    <a:lnTo>
                      <a:pt x="558" y="1408"/>
                    </a:lnTo>
                    <a:lnTo>
                      <a:pt x="553" y="1407"/>
                    </a:lnTo>
                    <a:lnTo>
                      <a:pt x="550" y="1406"/>
                    </a:lnTo>
                    <a:lnTo>
                      <a:pt x="533" y="1402"/>
                    </a:lnTo>
                    <a:lnTo>
                      <a:pt x="520" y="1391"/>
                    </a:lnTo>
                    <a:lnTo>
                      <a:pt x="509" y="1377"/>
                    </a:lnTo>
                    <a:lnTo>
                      <a:pt x="504" y="1360"/>
                    </a:lnTo>
                    <a:lnTo>
                      <a:pt x="504" y="1347"/>
                    </a:lnTo>
                    <a:lnTo>
                      <a:pt x="507" y="1333"/>
                    </a:lnTo>
                    <a:lnTo>
                      <a:pt x="514" y="1321"/>
                    </a:lnTo>
                    <a:lnTo>
                      <a:pt x="524" y="1311"/>
                    </a:lnTo>
                    <a:lnTo>
                      <a:pt x="537" y="1303"/>
                    </a:lnTo>
                    <a:lnTo>
                      <a:pt x="585" y="1283"/>
                    </a:lnTo>
                    <a:lnTo>
                      <a:pt x="629" y="1265"/>
                    </a:lnTo>
                    <a:lnTo>
                      <a:pt x="669" y="1248"/>
                    </a:lnTo>
                    <a:lnTo>
                      <a:pt x="706" y="1234"/>
                    </a:lnTo>
                    <a:lnTo>
                      <a:pt x="740" y="1219"/>
                    </a:lnTo>
                    <a:lnTo>
                      <a:pt x="771" y="1203"/>
                    </a:lnTo>
                    <a:lnTo>
                      <a:pt x="801" y="1187"/>
                    </a:lnTo>
                    <a:lnTo>
                      <a:pt x="828" y="1170"/>
                    </a:lnTo>
                    <a:lnTo>
                      <a:pt x="855" y="1151"/>
                    </a:lnTo>
                    <a:lnTo>
                      <a:pt x="881" y="1130"/>
                    </a:lnTo>
                    <a:lnTo>
                      <a:pt x="907" y="1104"/>
                    </a:lnTo>
                    <a:lnTo>
                      <a:pt x="938" y="1073"/>
                    </a:lnTo>
                    <a:lnTo>
                      <a:pt x="968" y="1035"/>
                    </a:lnTo>
                    <a:lnTo>
                      <a:pt x="972" y="1016"/>
                    </a:lnTo>
                    <a:lnTo>
                      <a:pt x="973" y="998"/>
                    </a:lnTo>
                    <a:lnTo>
                      <a:pt x="972" y="981"/>
                    </a:lnTo>
                    <a:lnTo>
                      <a:pt x="968" y="969"/>
                    </a:lnTo>
                    <a:lnTo>
                      <a:pt x="963" y="960"/>
                    </a:lnTo>
                    <a:lnTo>
                      <a:pt x="959" y="955"/>
                    </a:lnTo>
                    <a:lnTo>
                      <a:pt x="953" y="951"/>
                    </a:lnTo>
                    <a:lnTo>
                      <a:pt x="945" y="948"/>
                    </a:lnTo>
                    <a:lnTo>
                      <a:pt x="934" y="944"/>
                    </a:lnTo>
                    <a:lnTo>
                      <a:pt x="920" y="942"/>
                    </a:lnTo>
                    <a:lnTo>
                      <a:pt x="905" y="937"/>
                    </a:lnTo>
                    <a:lnTo>
                      <a:pt x="893" y="929"/>
                    </a:lnTo>
                    <a:lnTo>
                      <a:pt x="885" y="916"/>
                    </a:lnTo>
                    <a:lnTo>
                      <a:pt x="878" y="899"/>
                    </a:lnTo>
                    <a:lnTo>
                      <a:pt x="874" y="881"/>
                    </a:lnTo>
                    <a:lnTo>
                      <a:pt x="874" y="864"/>
                    </a:lnTo>
                    <a:lnTo>
                      <a:pt x="876" y="839"/>
                    </a:lnTo>
                    <a:lnTo>
                      <a:pt x="880" y="815"/>
                    </a:lnTo>
                    <a:lnTo>
                      <a:pt x="887" y="791"/>
                    </a:lnTo>
                    <a:lnTo>
                      <a:pt x="895" y="769"/>
                    </a:lnTo>
                    <a:lnTo>
                      <a:pt x="904" y="748"/>
                    </a:lnTo>
                    <a:lnTo>
                      <a:pt x="912" y="730"/>
                    </a:lnTo>
                    <a:lnTo>
                      <a:pt x="921" y="713"/>
                    </a:lnTo>
                    <a:lnTo>
                      <a:pt x="929" y="699"/>
                    </a:lnTo>
                    <a:lnTo>
                      <a:pt x="935" y="690"/>
                    </a:lnTo>
                    <a:lnTo>
                      <a:pt x="940" y="682"/>
                    </a:lnTo>
                    <a:lnTo>
                      <a:pt x="941" y="679"/>
                    </a:lnTo>
                    <a:lnTo>
                      <a:pt x="949" y="671"/>
                    </a:lnTo>
                    <a:lnTo>
                      <a:pt x="959" y="664"/>
                    </a:lnTo>
                    <a:lnTo>
                      <a:pt x="969" y="660"/>
                    </a:lnTo>
                    <a:lnTo>
                      <a:pt x="973" y="660"/>
                    </a:lnTo>
                    <a:lnTo>
                      <a:pt x="980" y="658"/>
                    </a:lnTo>
                    <a:lnTo>
                      <a:pt x="992" y="657"/>
                    </a:lnTo>
                    <a:lnTo>
                      <a:pt x="1007" y="655"/>
                    </a:lnTo>
                    <a:lnTo>
                      <a:pt x="1025" y="653"/>
                    </a:lnTo>
                    <a:lnTo>
                      <a:pt x="1045" y="652"/>
                    </a:lnTo>
                    <a:lnTo>
                      <a:pt x="1066" y="651"/>
                    </a:lnTo>
                    <a:lnTo>
                      <a:pt x="1098" y="653"/>
                    </a:lnTo>
                    <a:lnTo>
                      <a:pt x="1131" y="657"/>
                    </a:lnTo>
                    <a:lnTo>
                      <a:pt x="1163" y="668"/>
                    </a:lnTo>
                    <a:lnTo>
                      <a:pt x="1169" y="670"/>
                    </a:lnTo>
                    <a:lnTo>
                      <a:pt x="1174" y="673"/>
                    </a:lnTo>
                    <a:lnTo>
                      <a:pt x="1179" y="676"/>
                    </a:lnTo>
                    <a:lnTo>
                      <a:pt x="1179" y="671"/>
                    </a:lnTo>
                    <a:lnTo>
                      <a:pt x="1180" y="666"/>
                    </a:lnTo>
                    <a:lnTo>
                      <a:pt x="1182" y="662"/>
                    </a:lnTo>
                    <a:lnTo>
                      <a:pt x="1185" y="654"/>
                    </a:lnTo>
                    <a:lnTo>
                      <a:pt x="1190" y="642"/>
                    </a:lnTo>
                    <a:lnTo>
                      <a:pt x="1196" y="627"/>
                    </a:lnTo>
                    <a:lnTo>
                      <a:pt x="1206" y="611"/>
                    </a:lnTo>
                    <a:lnTo>
                      <a:pt x="1187" y="598"/>
                    </a:lnTo>
                    <a:lnTo>
                      <a:pt x="1170" y="585"/>
                    </a:lnTo>
                    <a:lnTo>
                      <a:pt x="1148" y="564"/>
                    </a:lnTo>
                    <a:lnTo>
                      <a:pt x="1131" y="543"/>
                    </a:lnTo>
                    <a:lnTo>
                      <a:pt x="1120" y="521"/>
                    </a:lnTo>
                    <a:lnTo>
                      <a:pt x="1116" y="498"/>
                    </a:lnTo>
                    <a:lnTo>
                      <a:pt x="1118" y="485"/>
                    </a:lnTo>
                    <a:lnTo>
                      <a:pt x="1121" y="474"/>
                    </a:lnTo>
                    <a:lnTo>
                      <a:pt x="1125" y="465"/>
                    </a:lnTo>
                    <a:lnTo>
                      <a:pt x="1136" y="452"/>
                    </a:lnTo>
                    <a:lnTo>
                      <a:pt x="1151" y="443"/>
                    </a:lnTo>
                    <a:lnTo>
                      <a:pt x="1167" y="439"/>
                    </a:lnTo>
                    <a:lnTo>
                      <a:pt x="1183" y="440"/>
                    </a:lnTo>
                    <a:lnTo>
                      <a:pt x="1198" y="448"/>
                    </a:lnTo>
                    <a:lnTo>
                      <a:pt x="1204" y="451"/>
                    </a:lnTo>
                    <a:lnTo>
                      <a:pt x="1208" y="455"/>
                    </a:lnTo>
                    <a:lnTo>
                      <a:pt x="1212" y="459"/>
                    </a:lnTo>
                    <a:lnTo>
                      <a:pt x="1206" y="421"/>
                    </a:lnTo>
                    <a:lnTo>
                      <a:pt x="1201" y="380"/>
                    </a:lnTo>
                    <a:lnTo>
                      <a:pt x="1194" y="334"/>
                    </a:lnTo>
                    <a:lnTo>
                      <a:pt x="1188" y="288"/>
                    </a:lnTo>
                    <a:lnTo>
                      <a:pt x="1184" y="241"/>
                    </a:lnTo>
                    <a:lnTo>
                      <a:pt x="1179" y="196"/>
                    </a:lnTo>
                    <a:lnTo>
                      <a:pt x="1176" y="152"/>
                    </a:lnTo>
                    <a:lnTo>
                      <a:pt x="1175" y="113"/>
                    </a:lnTo>
                    <a:lnTo>
                      <a:pt x="1176" y="85"/>
                    </a:lnTo>
                    <a:lnTo>
                      <a:pt x="1178" y="62"/>
                    </a:lnTo>
                    <a:lnTo>
                      <a:pt x="1183" y="39"/>
                    </a:lnTo>
                    <a:lnTo>
                      <a:pt x="1192" y="20"/>
                    </a:lnTo>
                    <a:lnTo>
                      <a:pt x="1200" y="12"/>
                    </a:lnTo>
                    <a:lnTo>
                      <a:pt x="1211" y="5"/>
                    </a:lnTo>
                    <a:lnTo>
                      <a:pt x="1224" y="3"/>
                    </a:lnTo>
                    <a:lnTo>
                      <a:pt x="1226" y="3"/>
                    </a:lnTo>
                    <a:lnTo>
                      <a:pt x="1242" y="1"/>
                    </a:lnTo>
                    <a:lnTo>
                      <a:pt x="1257" y="0"/>
                    </a:lnTo>
                    <a:close/>
                  </a:path>
                </a:pathLst>
              </a:custGeom>
              <a:solidFill>
                <a:schemeClr val="bg1">
                  <a:lumMod val="75000"/>
                </a:schemeClr>
              </a:solidFill>
              <a:ln w="9525">
                <a:noFill/>
                <a:round/>
                <a:headEnd/>
                <a:tailEnd/>
              </a:ln>
            </p:spPr>
            <p:txBody>
              <a:bodyPr wrap="none" anchor="ctr"/>
              <a:lstStyle/>
              <a:p>
                <a:endParaRPr lang="en-GB"/>
              </a:p>
            </p:txBody>
          </p:sp>
          <p:grpSp>
            <p:nvGrpSpPr>
              <p:cNvPr id="6" name="Group 25"/>
              <p:cNvGrpSpPr>
                <a:grpSpLocks/>
              </p:cNvGrpSpPr>
              <p:nvPr/>
            </p:nvGrpSpPr>
            <p:grpSpPr bwMode="auto">
              <a:xfrm>
                <a:off x="7918450" y="5616575"/>
                <a:ext cx="608013" cy="327025"/>
                <a:chOff x="2354" y="820"/>
                <a:chExt cx="383" cy="206"/>
              </a:xfrm>
              <a:solidFill>
                <a:schemeClr val="bg1">
                  <a:lumMod val="75000"/>
                </a:schemeClr>
              </a:solidFill>
            </p:grpSpPr>
            <p:sp>
              <p:nvSpPr>
                <p:cNvPr id="12" name="Freeform 26"/>
                <p:cNvSpPr>
                  <a:spLocks noChangeArrowheads="1"/>
                </p:cNvSpPr>
                <p:nvPr/>
              </p:nvSpPr>
              <p:spPr bwMode="auto">
                <a:xfrm>
                  <a:off x="2612" y="939"/>
                  <a:ext cx="86" cy="87"/>
                </a:xfrm>
                <a:custGeom>
                  <a:avLst/>
                  <a:gdLst>
                    <a:gd name="T0" fmla="*/ 0 w 786"/>
                    <a:gd name="T1" fmla="*/ 0 h 796"/>
                    <a:gd name="T2" fmla="*/ 0 w 786"/>
                    <a:gd name="T3" fmla="*/ 0 h 796"/>
                    <a:gd name="T4" fmla="*/ 0 w 786"/>
                    <a:gd name="T5" fmla="*/ 0 h 796"/>
                    <a:gd name="T6" fmla="*/ 0 w 786"/>
                    <a:gd name="T7" fmla="*/ 0 h 796"/>
                    <a:gd name="T8" fmla="*/ 0 w 786"/>
                    <a:gd name="T9" fmla="*/ 0 h 796"/>
                    <a:gd name="T10" fmla="*/ 0 w 786"/>
                    <a:gd name="T11" fmla="*/ 0 h 796"/>
                    <a:gd name="T12" fmla="*/ 0 w 786"/>
                    <a:gd name="T13" fmla="*/ 0 h 796"/>
                    <a:gd name="T14" fmla="*/ 0 w 786"/>
                    <a:gd name="T15" fmla="*/ 0 h 796"/>
                    <a:gd name="T16" fmla="*/ 0 w 786"/>
                    <a:gd name="T17" fmla="*/ 0 h 796"/>
                    <a:gd name="T18" fmla="*/ 0 w 786"/>
                    <a:gd name="T19" fmla="*/ 0 h 796"/>
                    <a:gd name="T20" fmla="*/ 0 w 786"/>
                    <a:gd name="T21" fmla="*/ 0 h 796"/>
                    <a:gd name="T22" fmla="*/ 0 w 786"/>
                    <a:gd name="T23" fmla="*/ 0 h 796"/>
                    <a:gd name="T24" fmla="*/ 0 w 786"/>
                    <a:gd name="T25" fmla="*/ 0 h 796"/>
                    <a:gd name="T26" fmla="*/ 0 w 786"/>
                    <a:gd name="T27" fmla="*/ 0 h 796"/>
                    <a:gd name="T28" fmla="*/ 0 w 786"/>
                    <a:gd name="T29" fmla="*/ 0 h 796"/>
                    <a:gd name="T30" fmla="*/ 0 w 786"/>
                    <a:gd name="T31" fmla="*/ 0 h 796"/>
                    <a:gd name="T32" fmla="*/ 0 w 786"/>
                    <a:gd name="T33" fmla="*/ 0 h 796"/>
                    <a:gd name="T34" fmla="*/ 0 w 786"/>
                    <a:gd name="T35" fmla="*/ 0 h 796"/>
                    <a:gd name="T36" fmla="*/ 0 w 786"/>
                    <a:gd name="T37" fmla="*/ 0 h 796"/>
                    <a:gd name="T38" fmla="*/ 0 w 786"/>
                    <a:gd name="T39" fmla="*/ 0 h 796"/>
                    <a:gd name="T40" fmla="*/ 0 w 786"/>
                    <a:gd name="T41" fmla="*/ 0 h 796"/>
                    <a:gd name="T42" fmla="*/ 0 w 786"/>
                    <a:gd name="T43" fmla="*/ 0 h 796"/>
                    <a:gd name="T44" fmla="*/ 0 w 786"/>
                    <a:gd name="T45" fmla="*/ 0 h 796"/>
                    <a:gd name="T46" fmla="*/ 0 w 786"/>
                    <a:gd name="T47" fmla="*/ 0 h 796"/>
                    <a:gd name="T48" fmla="*/ 0 w 786"/>
                    <a:gd name="T49" fmla="*/ 0 h 796"/>
                    <a:gd name="T50" fmla="*/ 0 w 786"/>
                    <a:gd name="T51" fmla="*/ 0 h 796"/>
                    <a:gd name="T52" fmla="*/ 0 w 786"/>
                    <a:gd name="T53" fmla="*/ 0 h 796"/>
                    <a:gd name="T54" fmla="*/ 0 w 786"/>
                    <a:gd name="T55" fmla="*/ 0 h 796"/>
                    <a:gd name="T56" fmla="*/ 0 w 786"/>
                    <a:gd name="T57" fmla="*/ 0 h 796"/>
                    <a:gd name="T58" fmla="*/ 0 w 786"/>
                    <a:gd name="T59" fmla="*/ 0 h 796"/>
                    <a:gd name="T60" fmla="*/ 0 w 786"/>
                    <a:gd name="T61" fmla="*/ 0 h 796"/>
                    <a:gd name="T62" fmla="*/ 0 w 786"/>
                    <a:gd name="T63" fmla="*/ 0 h 796"/>
                    <a:gd name="T64" fmla="*/ 0 w 786"/>
                    <a:gd name="T65" fmla="*/ 0 h 796"/>
                    <a:gd name="T66" fmla="*/ 0 w 786"/>
                    <a:gd name="T67" fmla="*/ 0 h 796"/>
                    <a:gd name="T68" fmla="*/ 0 w 786"/>
                    <a:gd name="T69" fmla="*/ 0 h 796"/>
                    <a:gd name="T70" fmla="*/ 0 w 786"/>
                    <a:gd name="T71" fmla="*/ 0 h 796"/>
                    <a:gd name="T72" fmla="*/ 0 w 786"/>
                    <a:gd name="T73" fmla="*/ 0 h 796"/>
                    <a:gd name="T74" fmla="*/ 0 w 786"/>
                    <a:gd name="T75" fmla="*/ 0 h 796"/>
                    <a:gd name="T76" fmla="*/ 0 w 786"/>
                    <a:gd name="T77" fmla="*/ 0 h 796"/>
                    <a:gd name="T78" fmla="*/ 0 w 786"/>
                    <a:gd name="T79" fmla="*/ 0 h 796"/>
                    <a:gd name="T80" fmla="*/ 0 w 786"/>
                    <a:gd name="T81" fmla="*/ 0 h 796"/>
                    <a:gd name="T82" fmla="*/ 0 w 786"/>
                    <a:gd name="T83" fmla="*/ 0 h 796"/>
                    <a:gd name="T84" fmla="*/ 0 w 786"/>
                    <a:gd name="T85" fmla="*/ 0 h 796"/>
                    <a:gd name="T86" fmla="*/ 0 w 786"/>
                    <a:gd name="T87" fmla="*/ 0 h 796"/>
                    <a:gd name="T88" fmla="*/ 0 w 786"/>
                    <a:gd name="T89" fmla="*/ 0 h 79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86"/>
                    <a:gd name="T136" fmla="*/ 0 h 796"/>
                    <a:gd name="T137" fmla="*/ 786 w 786"/>
                    <a:gd name="T138" fmla="*/ 796 h 79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86" h="796">
                      <a:moveTo>
                        <a:pt x="394" y="226"/>
                      </a:moveTo>
                      <a:lnTo>
                        <a:pt x="362" y="228"/>
                      </a:lnTo>
                      <a:lnTo>
                        <a:pt x="334" y="237"/>
                      </a:lnTo>
                      <a:lnTo>
                        <a:pt x="307" y="249"/>
                      </a:lnTo>
                      <a:lnTo>
                        <a:pt x="284" y="266"/>
                      </a:lnTo>
                      <a:lnTo>
                        <a:pt x="263" y="287"/>
                      </a:lnTo>
                      <a:lnTo>
                        <a:pt x="246" y="311"/>
                      </a:lnTo>
                      <a:lnTo>
                        <a:pt x="233" y="338"/>
                      </a:lnTo>
                      <a:lnTo>
                        <a:pt x="225" y="367"/>
                      </a:lnTo>
                      <a:lnTo>
                        <a:pt x="223" y="398"/>
                      </a:lnTo>
                      <a:lnTo>
                        <a:pt x="226" y="428"/>
                      </a:lnTo>
                      <a:lnTo>
                        <a:pt x="233" y="458"/>
                      </a:lnTo>
                      <a:lnTo>
                        <a:pt x="246" y="485"/>
                      </a:lnTo>
                      <a:lnTo>
                        <a:pt x="263" y="509"/>
                      </a:lnTo>
                      <a:lnTo>
                        <a:pt x="284" y="530"/>
                      </a:lnTo>
                      <a:lnTo>
                        <a:pt x="307" y="547"/>
                      </a:lnTo>
                      <a:lnTo>
                        <a:pt x="334" y="560"/>
                      </a:lnTo>
                      <a:lnTo>
                        <a:pt x="362" y="568"/>
                      </a:lnTo>
                      <a:lnTo>
                        <a:pt x="394" y="571"/>
                      </a:lnTo>
                      <a:lnTo>
                        <a:pt x="424" y="568"/>
                      </a:lnTo>
                      <a:lnTo>
                        <a:pt x="452" y="560"/>
                      </a:lnTo>
                      <a:lnTo>
                        <a:pt x="479" y="547"/>
                      </a:lnTo>
                      <a:lnTo>
                        <a:pt x="502" y="530"/>
                      </a:lnTo>
                      <a:lnTo>
                        <a:pt x="523" y="509"/>
                      </a:lnTo>
                      <a:lnTo>
                        <a:pt x="540" y="485"/>
                      </a:lnTo>
                      <a:lnTo>
                        <a:pt x="553" y="458"/>
                      </a:lnTo>
                      <a:lnTo>
                        <a:pt x="560" y="428"/>
                      </a:lnTo>
                      <a:lnTo>
                        <a:pt x="563" y="398"/>
                      </a:lnTo>
                      <a:lnTo>
                        <a:pt x="560" y="367"/>
                      </a:lnTo>
                      <a:lnTo>
                        <a:pt x="553" y="338"/>
                      </a:lnTo>
                      <a:lnTo>
                        <a:pt x="540" y="311"/>
                      </a:lnTo>
                      <a:lnTo>
                        <a:pt x="523" y="287"/>
                      </a:lnTo>
                      <a:lnTo>
                        <a:pt x="502" y="266"/>
                      </a:lnTo>
                      <a:lnTo>
                        <a:pt x="479" y="249"/>
                      </a:lnTo>
                      <a:lnTo>
                        <a:pt x="452" y="237"/>
                      </a:lnTo>
                      <a:lnTo>
                        <a:pt x="424" y="228"/>
                      </a:lnTo>
                      <a:lnTo>
                        <a:pt x="394" y="226"/>
                      </a:lnTo>
                      <a:close/>
                      <a:moveTo>
                        <a:pt x="394" y="0"/>
                      </a:moveTo>
                      <a:lnTo>
                        <a:pt x="443" y="3"/>
                      </a:lnTo>
                      <a:lnTo>
                        <a:pt x="490" y="13"/>
                      </a:lnTo>
                      <a:lnTo>
                        <a:pt x="535" y="27"/>
                      </a:lnTo>
                      <a:lnTo>
                        <a:pt x="578" y="47"/>
                      </a:lnTo>
                      <a:lnTo>
                        <a:pt x="618" y="71"/>
                      </a:lnTo>
                      <a:lnTo>
                        <a:pt x="654" y="101"/>
                      </a:lnTo>
                      <a:lnTo>
                        <a:pt x="687" y="134"/>
                      </a:lnTo>
                      <a:lnTo>
                        <a:pt x="715" y="171"/>
                      </a:lnTo>
                      <a:lnTo>
                        <a:pt x="740" y="212"/>
                      </a:lnTo>
                      <a:lnTo>
                        <a:pt x="759" y="255"/>
                      </a:lnTo>
                      <a:lnTo>
                        <a:pt x="774" y="300"/>
                      </a:lnTo>
                      <a:lnTo>
                        <a:pt x="783" y="348"/>
                      </a:lnTo>
                      <a:lnTo>
                        <a:pt x="786" y="398"/>
                      </a:lnTo>
                      <a:lnTo>
                        <a:pt x="783" y="447"/>
                      </a:lnTo>
                      <a:lnTo>
                        <a:pt x="774" y="495"/>
                      </a:lnTo>
                      <a:lnTo>
                        <a:pt x="759" y="542"/>
                      </a:lnTo>
                      <a:lnTo>
                        <a:pt x="740" y="586"/>
                      </a:lnTo>
                      <a:lnTo>
                        <a:pt x="715" y="625"/>
                      </a:lnTo>
                      <a:lnTo>
                        <a:pt x="687" y="662"/>
                      </a:lnTo>
                      <a:lnTo>
                        <a:pt x="654" y="696"/>
                      </a:lnTo>
                      <a:lnTo>
                        <a:pt x="618" y="725"/>
                      </a:lnTo>
                      <a:lnTo>
                        <a:pt x="578" y="749"/>
                      </a:lnTo>
                      <a:lnTo>
                        <a:pt x="535" y="769"/>
                      </a:lnTo>
                      <a:lnTo>
                        <a:pt x="490" y="783"/>
                      </a:lnTo>
                      <a:lnTo>
                        <a:pt x="443" y="793"/>
                      </a:lnTo>
                      <a:lnTo>
                        <a:pt x="394" y="796"/>
                      </a:lnTo>
                      <a:lnTo>
                        <a:pt x="343" y="793"/>
                      </a:lnTo>
                      <a:lnTo>
                        <a:pt x="296" y="783"/>
                      </a:lnTo>
                      <a:lnTo>
                        <a:pt x="251" y="769"/>
                      </a:lnTo>
                      <a:lnTo>
                        <a:pt x="208" y="749"/>
                      </a:lnTo>
                      <a:lnTo>
                        <a:pt x="168" y="725"/>
                      </a:lnTo>
                      <a:lnTo>
                        <a:pt x="132" y="696"/>
                      </a:lnTo>
                      <a:lnTo>
                        <a:pt x="99" y="662"/>
                      </a:lnTo>
                      <a:lnTo>
                        <a:pt x="70" y="625"/>
                      </a:lnTo>
                      <a:lnTo>
                        <a:pt x="46" y="586"/>
                      </a:lnTo>
                      <a:lnTo>
                        <a:pt x="26" y="542"/>
                      </a:lnTo>
                      <a:lnTo>
                        <a:pt x="11" y="495"/>
                      </a:lnTo>
                      <a:lnTo>
                        <a:pt x="3" y="447"/>
                      </a:lnTo>
                      <a:lnTo>
                        <a:pt x="0" y="398"/>
                      </a:lnTo>
                      <a:lnTo>
                        <a:pt x="3" y="348"/>
                      </a:lnTo>
                      <a:lnTo>
                        <a:pt x="11" y="300"/>
                      </a:lnTo>
                      <a:lnTo>
                        <a:pt x="26" y="255"/>
                      </a:lnTo>
                      <a:lnTo>
                        <a:pt x="46" y="212"/>
                      </a:lnTo>
                      <a:lnTo>
                        <a:pt x="70" y="171"/>
                      </a:lnTo>
                      <a:lnTo>
                        <a:pt x="99" y="134"/>
                      </a:lnTo>
                      <a:lnTo>
                        <a:pt x="132" y="101"/>
                      </a:lnTo>
                      <a:lnTo>
                        <a:pt x="168" y="71"/>
                      </a:lnTo>
                      <a:lnTo>
                        <a:pt x="208" y="47"/>
                      </a:lnTo>
                      <a:lnTo>
                        <a:pt x="251" y="27"/>
                      </a:lnTo>
                      <a:lnTo>
                        <a:pt x="296" y="13"/>
                      </a:lnTo>
                      <a:lnTo>
                        <a:pt x="343" y="3"/>
                      </a:lnTo>
                      <a:lnTo>
                        <a:pt x="394" y="0"/>
                      </a:lnTo>
                      <a:close/>
                    </a:path>
                  </a:pathLst>
                </a:custGeom>
                <a:grpFill/>
                <a:ln w="9525">
                  <a:noFill/>
                  <a:round/>
                  <a:headEnd/>
                  <a:tailEnd/>
                </a:ln>
              </p:spPr>
              <p:txBody>
                <a:bodyPr wrap="none" anchor="ctr"/>
                <a:lstStyle/>
                <a:p>
                  <a:endParaRPr lang="en-GB"/>
                </a:p>
              </p:txBody>
            </p:sp>
            <p:sp>
              <p:nvSpPr>
                <p:cNvPr id="13" name="Freeform 27"/>
                <p:cNvSpPr>
                  <a:spLocks noChangeArrowheads="1"/>
                </p:cNvSpPr>
                <p:nvPr/>
              </p:nvSpPr>
              <p:spPr bwMode="auto">
                <a:xfrm>
                  <a:off x="2354" y="820"/>
                  <a:ext cx="383" cy="154"/>
                </a:xfrm>
                <a:custGeom>
                  <a:avLst/>
                  <a:gdLst>
                    <a:gd name="T0" fmla="*/ 0 w 3456"/>
                    <a:gd name="T1" fmla="*/ 0 h 1389"/>
                    <a:gd name="T2" fmla="*/ 0 w 3456"/>
                    <a:gd name="T3" fmla="*/ 0 h 1389"/>
                    <a:gd name="T4" fmla="*/ 0 w 3456"/>
                    <a:gd name="T5" fmla="*/ 0 h 1389"/>
                    <a:gd name="T6" fmla="*/ 0 w 3456"/>
                    <a:gd name="T7" fmla="*/ 0 h 1389"/>
                    <a:gd name="T8" fmla="*/ 0 w 3456"/>
                    <a:gd name="T9" fmla="*/ 0 h 1389"/>
                    <a:gd name="T10" fmla="*/ 0 w 3456"/>
                    <a:gd name="T11" fmla="*/ 0 h 1389"/>
                    <a:gd name="T12" fmla="*/ 0 w 3456"/>
                    <a:gd name="T13" fmla="*/ 0 h 1389"/>
                    <a:gd name="T14" fmla="*/ 0 w 3456"/>
                    <a:gd name="T15" fmla="*/ 0 h 1389"/>
                    <a:gd name="T16" fmla="*/ 0 w 3456"/>
                    <a:gd name="T17" fmla="*/ 0 h 1389"/>
                    <a:gd name="T18" fmla="*/ 0 w 3456"/>
                    <a:gd name="T19" fmla="*/ 0 h 1389"/>
                    <a:gd name="T20" fmla="*/ 0 w 3456"/>
                    <a:gd name="T21" fmla="*/ 0 h 1389"/>
                    <a:gd name="T22" fmla="*/ 0 w 3456"/>
                    <a:gd name="T23" fmla="*/ 0 h 1389"/>
                    <a:gd name="T24" fmla="*/ 0 w 3456"/>
                    <a:gd name="T25" fmla="*/ 0 h 1389"/>
                    <a:gd name="T26" fmla="*/ 0 w 3456"/>
                    <a:gd name="T27" fmla="*/ 0 h 1389"/>
                    <a:gd name="T28" fmla="*/ 0 w 3456"/>
                    <a:gd name="T29" fmla="*/ 0 h 1389"/>
                    <a:gd name="T30" fmla="*/ 0 w 3456"/>
                    <a:gd name="T31" fmla="*/ 0 h 1389"/>
                    <a:gd name="T32" fmla="*/ 0 w 3456"/>
                    <a:gd name="T33" fmla="*/ 0 h 1389"/>
                    <a:gd name="T34" fmla="*/ 0 w 3456"/>
                    <a:gd name="T35" fmla="*/ 0 h 1389"/>
                    <a:gd name="T36" fmla="*/ 0 w 3456"/>
                    <a:gd name="T37" fmla="*/ 0 h 1389"/>
                    <a:gd name="T38" fmla="*/ 0 w 3456"/>
                    <a:gd name="T39" fmla="*/ 0 h 1389"/>
                    <a:gd name="T40" fmla="*/ 0 w 3456"/>
                    <a:gd name="T41" fmla="*/ 0 h 1389"/>
                    <a:gd name="T42" fmla="*/ 0 w 3456"/>
                    <a:gd name="T43" fmla="*/ 0 h 1389"/>
                    <a:gd name="T44" fmla="*/ 0 w 3456"/>
                    <a:gd name="T45" fmla="*/ 0 h 1389"/>
                    <a:gd name="T46" fmla="*/ 0 w 3456"/>
                    <a:gd name="T47" fmla="*/ 0 h 1389"/>
                    <a:gd name="T48" fmla="*/ 0 w 3456"/>
                    <a:gd name="T49" fmla="*/ 0 h 1389"/>
                    <a:gd name="T50" fmla="*/ 0 w 3456"/>
                    <a:gd name="T51" fmla="*/ 0 h 1389"/>
                    <a:gd name="T52" fmla="*/ 0 w 3456"/>
                    <a:gd name="T53" fmla="*/ 0 h 1389"/>
                    <a:gd name="T54" fmla="*/ 0 w 3456"/>
                    <a:gd name="T55" fmla="*/ 0 h 1389"/>
                    <a:gd name="T56" fmla="*/ 0 w 3456"/>
                    <a:gd name="T57" fmla="*/ 0 h 1389"/>
                    <a:gd name="T58" fmla="*/ 0 w 3456"/>
                    <a:gd name="T59" fmla="*/ 0 h 1389"/>
                    <a:gd name="T60" fmla="*/ 0 w 3456"/>
                    <a:gd name="T61" fmla="*/ 0 h 1389"/>
                    <a:gd name="T62" fmla="*/ 0 w 3456"/>
                    <a:gd name="T63" fmla="*/ 0 h 1389"/>
                    <a:gd name="T64" fmla="*/ 0 w 3456"/>
                    <a:gd name="T65" fmla="*/ 0 h 1389"/>
                    <a:gd name="T66" fmla="*/ 0 w 3456"/>
                    <a:gd name="T67" fmla="*/ 0 h 1389"/>
                    <a:gd name="T68" fmla="*/ 0 w 3456"/>
                    <a:gd name="T69" fmla="*/ 0 h 1389"/>
                    <a:gd name="T70" fmla="*/ 0 w 3456"/>
                    <a:gd name="T71" fmla="*/ 0 h 1389"/>
                    <a:gd name="T72" fmla="*/ 0 w 3456"/>
                    <a:gd name="T73" fmla="*/ 0 h 1389"/>
                    <a:gd name="T74" fmla="*/ 0 w 3456"/>
                    <a:gd name="T75" fmla="*/ 0 h 1389"/>
                    <a:gd name="T76" fmla="*/ 0 w 3456"/>
                    <a:gd name="T77" fmla="*/ 0 h 1389"/>
                    <a:gd name="T78" fmla="*/ 0 w 3456"/>
                    <a:gd name="T79" fmla="*/ 0 h 1389"/>
                    <a:gd name="T80" fmla="*/ 0 w 3456"/>
                    <a:gd name="T81" fmla="*/ 0 h 1389"/>
                    <a:gd name="T82" fmla="*/ 0 w 3456"/>
                    <a:gd name="T83" fmla="*/ 0 h 1389"/>
                    <a:gd name="T84" fmla="*/ 0 w 3456"/>
                    <a:gd name="T85" fmla="*/ 0 h 1389"/>
                    <a:gd name="T86" fmla="*/ 0 w 3456"/>
                    <a:gd name="T87" fmla="*/ 0 h 1389"/>
                    <a:gd name="T88" fmla="*/ 0 w 3456"/>
                    <a:gd name="T89" fmla="*/ 0 h 1389"/>
                    <a:gd name="T90" fmla="*/ 0 w 3456"/>
                    <a:gd name="T91" fmla="*/ 0 h 1389"/>
                    <a:gd name="T92" fmla="*/ 0 w 3456"/>
                    <a:gd name="T93" fmla="*/ 0 h 1389"/>
                    <a:gd name="T94" fmla="*/ 0 w 3456"/>
                    <a:gd name="T95" fmla="*/ 0 h 1389"/>
                    <a:gd name="T96" fmla="*/ 0 w 3456"/>
                    <a:gd name="T97" fmla="*/ 0 h 1389"/>
                    <a:gd name="T98" fmla="*/ 0 w 3456"/>
                    <a:gd name="T99" fmla="*/ 0 h 1389"/>
                    <a:gd name="T100" fmla="*/ 0 w 3456"/>
                    <a:gd name="T101" fmla="*/ 0 h 1389"/>
                    <a:gd name="T102" fmla="*/ 0 w 3456"/>
                    <a:gd name="T103" fmla="*/ 0 h 1389"/>
                    <a:gd name="T104" fmla="*/ 0 w 3456"/>
                    <a:gd name="T105" fmla="*/ 0 h 1389"/>
                    <a:gd name="T106" fmla="*/ 0 w 3456"/>
                    <a:gd name="T107" fmla="*/ 0 h 1389"/>
                    <a:gd name="T108" fmla="*/ 0 w 3456"/>
                    <a:gd name="T109" fmla="*/ 0 h 1389"/>
                    <a:gd name="T110" fmla="*/ 0 w 3456"/>
                    <a:gd name="T111" fmla="*/ 0 h 1389"/>
                    <a:gd name="T112" fmla="*/ 0 w 3456"/>
                    <a:gd name="T113" fmla="*/ 0 h 1389"/>
                    <a:gd name="T114" fmla="*/ 0 w 3456"/>
                    <a:gd name="T115" fmla="*/ 0 h 1389"/>
                    <a:gd name="T116" fmla="*/ 0 w 3456"/>
                    <a:gd name="T117" fmla="*/ 0 h 1389"/>
                    <a:gd name="T118" fmla="*/ 0 w 3456"/>
                    <a:gd name="T119" fmla="*/ 0 h 1389"/>
                    <a:gd name="T120" fmla="*/ 0 w 3456"/>
                    <a:gd name="T121" fmla="*/ 0 h 138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456"/>
                    <a:gd name="T184" fmla="*/ 0 h 1389"/>
                    <a:gd name="T185" fmla="*/ 3456 w 3456"/>
                    <a:gd name="T186" fmla="*/ 1389 h 138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456" h="1389">
                      <a:moveTo>
                        <a:pt x="1904" y="0"/>
                      </a:moveTo>
                      <a:lnTo>
                        <a:pt x="2075" y="0"/>
                      </a:lnTo>
                      <a:lnTo>
                        <a:pt x="2365" y="494"/>
                      </a:lnTo>
                      <a:lnTo>
                        <a:pt x="3159" y="494"/>
                      </a:lnTo>
                      <a:lnTo>
                        <a:pt x="3161" y="494"/>
                      </a:lnTo>
                      <a:lnTo>
                        <a:pt x="3165" y="494"/>
                      </a:lnTo>
                      <a:lnTo>
                        <a:pt x="3172" y="494"/>
                      </a:lnTo>
                      <a:lnTo>
                        <a:pt x="3181" y="494"/>
                      </a:lnTo>
                      <a:lnTo>
                        <a:pt x="3191" y="495"/>
                      </a:lnTo>
                      <a:lnTo>
                        <a:pt x="3204" y="497"/>
                      </a:lnTo>
                      <a:lnTo>
                        <a:pt x="3216" y="501"/>
                      </a:lnTo>
                      <a:lnTo>
                        <a:pt x="3229" y="506"/>
                      </a:lnTo>
                      <a:lnTo>
                        <a:pt x="3242" y="513"/>
                      </a:lnTo>
                      <a:lnTo>
                        <a:pt x="3255" y="522"/>
                      </a:lnTo>
                      <a:lnTo>
                        <a:pt x="3266" y="534"/>
                      </a:lnTo>
                      <a:lnTo>
                        <a:pt x="3278" y="548"/>
                      </a:lnTo>
                      <a:lnTo>
                        <a:pt x="3286" y="565"/>
                      </a:lnTo>
                      <a:lnTo>
                        <a:pt x="3294" y="585"/>
                      </a:lnTo>
                      <a:lnTo>
                        <a:pt x="3298" y="609"/>
                      </a:lnTo>
                      <a:lnTo>
                        <a:pt x="3299" y="638"/>
                      </a:lnTo>
                      <a:lnTo>
                        <a:pt x="3300" y="1039"/>
                      </a:lnTo>
                      <a:lnTo>
                        <a:pt x="3456" y="1039"/>
                      </a:lnTo>
                      <a:lnTo>
                        <a:pt x="3456" y="1284"/>
                      </a:lnTo>
                      <a:lnTo>
                        <a:pt x="3453" y="1308"/>
                      </a:lnTo>
                      <a:lnTo>
                        <a:pt x="3446" y="1330"/>
                      </a:lnTo>
                      <a:lnTo>
                        <a:pt x="3434" y="1349"/>
                      </a:lnTo>
                      <a:lnTo>
                        <a:pt x="3417" y="1366"/>
                      </a:lnTo>
                      <a:lnTo>
                        <a:pt x="3398" y="1377"/>
                      </a:lnTo>
                      <a:lnTo>
                        <a:pt x="3377" y="1385"/>
                      </a:lnTo>
                      <a:lnTo>
                        <a:pt x="3353" y="1389"/>
                      </a:lnTo>
                      <a:lnTo>
                        <a:pt x="3302" y="1388"/>
                      </a:lnTo>
                      <a:lnTo>
                        <a:pt x="3296" y="1334"/>
                      </a:lnTo>
                      <a:lnTo>
                        <a:pt x="3284" y="1282"/>
                      </a:lnTo>
                      <a:lnTo>
                        <a:pt x="3266" y="1232"/>
                      </a:lnTo>
                      <a:lnTo>
                        <a:pt x="3244" y="1183"/>
                      </a:lnTo>
                      <a:lnTo>
                        <a:pt x="3217" y="1137"/>
                      </a:lnTo>
                      <a:lnTo>
                        <a:pt x="3187" y="1094"/>
                      </a:lnTo>
                      <a:lnTo>
                        <a:pt x="3151" y="1055"/>
                      </a:lnTo>
                      <a:lnTo>
                        <a:pt x="3112" y="1018"/>
                      </a:lnTo>
                      <a:lnTo>
                        <a:pt x="3071" y="984"/>
                      </a:lnTo>
                      <a:lnTo>
                        <a:pt x="3026" y="954"/>
                      </a:lnTo>
                      <a:lnTo>
                        <a:pt x="2978" y="928"/>
                      </a:lnTo>
                      <a:lnTo>
                        <a:pt x="2929" y="907"/>
                      </a:lnTo>
                      <a:lnTo>
                        <a:pt x="2878" y="889"/>
                      </a:lnTo>
                      <a:lnTo>
                        <a:pt x="2824" y="876"/>
                      </a:lnTo>
                      <a:lnTo>
                        <a:pt x="2771" y="868"/>
                      </a:lnTo>
                      <a:lnTo>
                        <a:pt x="2717" y="866"/>
                      </a:lnTo>
                      <a:lnTo>
                        <a:pt x="2662" y="868"/>
                      </a:lnTo>
                      <a:lnTo>
                        <a:pt x="2609" y="876"/>
                      </a:lnTo>
                      <a:lnTo>
                        <a:pt x="2556" y="889"/>
                      </a:lnTo>
                      <a:lnTo>
                        <a:pt x="2505" y="907"/>
                      </a:lnTo>
                      <a:lnTo>
                        <a:pt x="2456" y="928"/>
                      </a:lnTo>
                      <a:lnTo>
                        <a:pt x="2408" y="954"/>
                      </a:lnTo>
                      <a:lnTo>
                        <a:pt x="2364" y="984"/>
                      </a:lnTo>
                      <a:lnTo>
                        <a:pt x="2322" y="1018"/>
                      </a:lnTo>
                      <a:lnTo>
                        <a:pt x="2283" y="1055"/>
                      </a:lnTo>
                      <a:lnTo>
                        <a:pt x="2247" y="1094"/>
                      </a:lnTo>
                      <a:lnTo>
                        <a:pt x="2216" y="1137"/>
                      </a:lnTo>
                      <a:lnTo>
                        <a:pt x="2189" y="1183"/>
                      </a:lnTo>
                      <a:lnTo>
                        <a:pt x="2167" y="1232"/>
                      </a:lnTo>
                      <a:lnTo>
                        <a:pt x="2150" y="1282"/>
                      </a:lnTo>
                      <a:lnTo>
                        <a:pt x="2137" y="1333"/>
                      </a:lnTo>
                      <a:lnTo>
                        <a:pt x="2131" y="1388"/>
                      </a:lnTo>
                      <a:lnTo>
                        <a:pt x="1306" y="1387"/>
                      </a:lnTo>
                      <a:lnTo>
                        <a:pt x="1300" y="1333"/>
                      </a:lnTo>
                      <a:lnTo>
                        <a:pt x="1288" y="1281"/>
                      </a:lnTo>
                      <a:lnTo>
                        <a:pt x="1270" y="1230"/>
                      </a:lnTo>
                      <a:lnTo>
                        <a:pt x="1248" y="1183"/>
                      </a:lnTo>
                      <a:lnTo>
                        <a:pt x="1221" y="1137"/>
                      </a:lnTo>
                      <a:lnTo>
                        <a:pt x="1191" y="1094"/>
                      </a:lnTo>
                      <a:lnTo>
                        <a:pt x="1155" y="1055"/>
                      </a:lnTo>
                      <a:lnTo>
                        <a:pt x="1116" y="1018"/>
                      </a:lnTo>
                      <a:lnTo>
                        <a:pt x="1075" y="984"/>
                      </a:lnTo>
                      <a:lnTo>
                        <a:pt x="1029" y="954"/>
                      </a:lnTo>
                      <a:lnTo>
                        <a:pt x="982" y="928"/>
                      </a:lnTo>
                      <a:lnTo>
                        <a:pt x="933" y="907"/>
                      </a:lnTo>
                      <a:lnTo>
                        <a:pt x="882" y="889"/>
                      </a:lnTo>
                      <a:lnTo>
                        <a:pt x="829" y="876"/>
                      </a:lnTo>
                      <a:lnTo>
                        <a:pt x="775" y="868"/>
                      </a:lnTo>
                      <a:lnTo>
                        <a:pt x="722" y="866"/>
                      </a:lnTo>
                      <a:lnTo>
                        <a:pt x="667" y="868"/>
                      </a:lnTo>
                      <a:lnTo>
                        <a:pt x="613" y="876"/>
                      </a:lnTo>
                      <a:lnTo>
                        <a:pt x="560" y="889"/>
                      </a:lnTo>
                      <a:lnTo>
                        <a:pt x="509" y="907"/>
                      </a:lnTo>
                      <a:lnTo>
                        <a:pt x="460" y="928"/>
                      </a:lnTo>
                      <a:lnTo>
                        <a:pt x="413" y="954"/>
                      </a:lnTo>
                      <a:lnTo>
                        <a:pt x="368" y="984"/>
                      </a:lnTo>
                      <a:lnTo>
                        <a:pt x="326" y="1017"/>
                      </a:lnTo>
                      <a:lnTo>
                        <a:pt x="287" y="1055"/>
                      </a:lnTo>
                      <a:lnTo>
                        <a:pt x="252" y="1094"/>
                      </a:lnTo>
                      <a:lnTo>
                        <a:pt x="221" y="1137"/>
                      </a:lnTo>
                      <a:lnTo>
                        <a:pt x="194" y="1182"/>
                      </a:lnTo>
                      <a:lnTo>
                        <a:pt x="172" y="1230"/>
                      </a:lnTo>
                      <a:lnTo>
                        <a:pt x="154" y="1281"/>
                      </a:lnTo>
                      <a:lnTo>
                        <a:pt x="142" y="1333"/>
                      </a:lnTo>
                      <a:lnTo>
                        <a:pt x="136" y="1387"/>
                      </a:lnTo>
                      <a:lnTo>
                        <a:pt x="0" y="1387"/>
                      </a:lnTo>
                      <a:lnTo>
                        <a:pt x="0" y="533"/>
                      </a:lnTo>
                      <a:lnTo>
                        <a:pt x="949" y="533"/>
                      </a:lnTo>
                      <a:lnTo>
                        <a:pt x="952" y="533"/>
                      </a:lnTo>
                      <a:lnTo>
                        <a:pt x="958" y="533"/>
                      </a:lnTo>
                      <a:lnTo>
                        <a:pt x="969" y="533"/>
                      </a:lnTo>
                      <a:lnTo>
                        <a:pt x="983" y="533"/>
                      </a:lnTo>
                      <a:lnTo>
                        <a:pt x="1002" y="535"/>
                      </a:lnTo>
                      <a:lnTo>
                        <a:pt x="1023" y="537"/>
                      </a:lnTo>
                      <a:lnTo>
                        <a:pt x="1047" y="540"/>
                      </a:lnTo>
                      <a:lnTo>
                        <a:pt x="1073" y="545"/>
                      </a:lnTo>
                      <a:lnTo>
                        <a:pt x="1101" y="553"/>
                      </a:lnTo>
                      <a:lnTo>
                        <a:pt x="1131" y="561"/>
                      </a:lnTo>
                      <a:lnTo>
                        <a:pt x="1162" y="573"/>
                      </a:lnTo>
                      <a:lnTo>
                        <a:pt x="1195" y="586"/>
                      </a:lnTo>
                      <a:lnTo>
                        <a:pt x="1227" y="603"/>
                      </a:lnTo>
                      <a:lnTo>
                        <a:pt x="1261" y="623"/>
                      </a:lnTo>
                      <a:lnTo>
                        <a:pt x="1294" y="646"/>
                      </a:lnTo>
                      <a:lnTo>
                        <a:pt x="1327" y="672"/>
                      </a:lnTo>
                      <a:lnTo>
                        <a:pt x="1359" y="703"/>
                      </a:lnTo>
                      <a:lnTo>
                        <a:pt x="1390" y="738"/>
                      </a:lnTo>
                      <a:lnTo>
                        <a:pt x="1420" y="777"/>
                      </a:lnTo>
                      <a:lnTo>
                        <a:pt x="1447" y="821"/>
                      </a:lnTo>
                      <a:lnTo>
                        <a:pt x="1474" y="869"/>
                      </a:lnTo>
                      <a:lnTo>
                        <a:pt x="1974" y="870"/>
                      </a:lnTo>
                      <a:lnTo>
                        <a:pt x="2194" y="494"/>
                      </a:lnTo>
                      <a:lnTo>
                        <a:pt x="1904" y="0"/>
                      </a:lnTo>
                      <a:close/>
                    </a:path>
                  </a:pathLst>
                </a:custGeom>
                <a:grpFill/>
                <a:ln w="9525">
                  <a:noFill/>
                  <a:round/>
                  <a:headEnd/>
                  <a:tailEnd/>
                </a:ln>
              </p:spPr>
              <p:txBody>
                <a:bodyPr wrap="none" anchor="ctr"/>
                <a:lstStyle/>
                <a:p>
                  <a:endParaRPr lang="en-GB"/>
                </a:p>
              </p:txBody>
            </p:sp>
            <p:sp>
              <p:nvSpPr>
                <p:cNvPr id="14" name="Freeform 28"/>
                <p:cNvSpPr>
                  <a:spLocks noChangeArrowheads="1"/>
                </p:cNvSpPr>
                <p:nvPr/>
              </p:nvSpPr>
              <p:spPr bwMode="auto">
                <a:xfrm>
                  <a:off x="2390" y="939"/>
                  <a:ext cx="87" cy="87"/>
                </a:xfrm>
                <a:custGeom>
                  <a:avLst/>
                  <a:gdLst>
                    <a:gd name="T0" fmla="*/ 0 w 785"/>
                    <a:gd name="T1" fmla="*/ 0 h 796"/>
                    <a:gd name="T2" fmla="*/ 0 w 785"/>
                    <a:gd name="T3" fmla="*/ 0 h 796"/>
                    <a:gd name="T4" fmla="*/ 0 w 785"/>
                    <a:gd name="T5" fmla="*/ 0 h 796"/>
                    <a:gd name="T6" fmla="*/ 0 w 785"/>
                    <a:gd name="T7" fmla="*/ 0 h 796"/>
                    <a:gd name="T8" fmla="*/ 0 w 785"/>
                    <a:gd name="T9" fmla="*/ 0 h 796"/>
                    <a:gd name="T10" fmla="*/ 0 w 785"/>
                    <a:gd name="T11" fmla="*/ 0 h 796"/>
                    <a:gd name="T12" fmla="*/ 0 w 785"/>
                    <a:gd name="T13" fmla="*/ 0 h 796"/>
                    <a:gd name="T14" fmla="*/ 0 w 785"/>
                    <a:gd name="T15" fmla="*/ 0 h 796"/>
                    <a:gd name="T16" fmla="*/ 0 w 785"/>
                    <a:gd name="T17" fmla="*/ 0 h 796"/>
                    <a:gd name="T18" fmla="*/ 0 w 785"/>
                    <a:gd name="T19" fmla="*/ 0 h 796"/>
                    <a:gd name="T20" fmla="*/ 0 w 785"/>
                    <a:gd name="T21" fmla="*/ 0 h 796"/>
                    <a:gd name="T22" fmla="*/ 0 w 785"/>
                    <a:gd name="T23" fmla="*/ 0 h 796"/>
                    <a:gd name="T24" fmla="*/ 0 w 785"/>
                    <a:gd name="T25" fmla="*/ 0 h 796"/>
                    <a:gd name="T26" fmla="*/ 0 w 785"/>
                    <a:gd name="T27" fmla="*/ 0 h 796"/>
                    <a:gd name="T28" fmla="*/ 0 w 785"/>
                    <a:gd name="T29" fmla="*/ 0 h 796"/>
                    <a:gd name="T30" fmla="*/ 0 w 785"/>
                    <a:gd name="T31" fmla="*/ 0 h 796"/>
                    <a:gd name="T32" fmla="*/ 0 w 785"/>
                    <a:gd name="T33" fmla="*/ 0 h 796"/>
                    <a:gd name="T34" fmla="*/ 0 w 785"/>
                    <a:gd name="T35" fmla="*/ 0 h 796"/>
                    <a:gd name="T36" fmla="*/ 0 w 785"/>
                    <a:gd name="T37" fmla="*/ 0 h 796"/>
                    <a:gd name="T38" fmla="*/ 0 w 785"/>
                    <a:gd name="T39" fmla="*/ 0 h 796"/>
                    <a:gd name="T40" fmla="*/ 0 w 785"/>
                    <a:gd name="T41" fmla="*/ 0 h 796"/>
                    <a:gd name="T42" fmla="*/ 0 w 785"/>
                    <a:gd name="T43" fmla="*/ 0 h 796"/>
                    <a:gd name="T44" fmla="*/ 0 w 785"/>
                    <a:gd name="T45" fmla="*/ 0 h 796"/>
                    <a:gd name="T46" fmla="*/ 0 w 785"/>
                    <a:gd name="T47" fmla="*/ 0 h 796"/>
                    <a:gd name="T48" fmla="*/ 0 w 785"/>
                    <a:gd name="T49" fmla="*/ 0 h 796"/>
                    <a:gd name="T50" fmla="*/ 0 w 785"/>
                    <a:gd name="T51" fmla="*/ 0 h 796"/>
                    <a:gd name="T52" fmla="*/ 0 w 785"/>
                    <a:gd name="T53" fmla="*/ 0 h 796"/>
                    <a:gd name="T54" fmla="*/ 0 w 785"/>
                    <a:gd name="T55" fmla="*/ 0 h 796"/>
                    <a:gd name="T56" fmla="*/ 0 w 785"/>
                    <a:gd name="T57" fmla="*/ 0 h 796"/>
                    <a:gd name="T58" fmla="*/ 0 w 785"/>
                    <a:gd name="T59" fmla="*/ 0 h 796"/>
                    <a:gd name="T60" fmla="*/ 0 w 785"/>
                    <a:gd name="T61" fmla="*/ 0 h 796"/>
                    <a:gd name="T62" fmla="*/ 0 w 785"/>
                    <a:gd name="T63" fmla="*/ 0 h 796"/>
                    <a:gd name="T64" fmla="*/ 0 w 785"/>
                    <a:gd name="T65" fmla="*/ 0 h 796"/>
                    <a:gd name="T66" fmla="*/ 0 w 785"/>
                    <a:gd name="T67" fmla="*/ 0 h 796"/>
                    <a:gd name="T68" fmla="*/ 0 w 785"/>
                    <a:gd name="T69" fmla="*/ 0 h 796"/>
                    <a:gd name="T70" fmla="*/ 0 w 785"/>
                    <a:gd name="T71" fmla="*/ 0 h 796"/>
                    <a:gd name="T72" fmla="*/ 0 w 785"/>
                    <a:gd name="T73" fmla="*/ 0 h 796"/>
                    <a:gd name="T74" fmla="*/ 0 w 785"/>
                    <a:gd name="T75" fmla="*/ 0 h 796"/>
                    <a:gd name="T76" fmla="*/ 0 w 785"/>
                    <a:gd name="T77" fmla="*/ 0 h 796"/>
                    <a:gd name="T78" fmla="*/ 0 w 785"/>
                    <a:gd name="T79" fmla="*/ 0 h 796"/>
                    <a:gd name="T80" fmla="*/ 0 w 785"/>
                    <a:gd name="T81" fmla="*/ 0 h 796"/>
                    <a:gd name="T82" fmla="*/ 0 w 785"/>
                    <a:gd name="T83" fmla="*/ 0 h 796"/>
                    <a:gd name="T84" fmla="*/ 0 w 785"/>
                    <a:gd name="T85" fmla="*/ 0 h 796"/>
                    <a:gd name="T86" fmla="*/ 0 w 785"/>
                    <a:gd name="T87" fmla="*/ 0 h 796"/>
                    <a:gd name="T88" fmla="*/ 0 w 785"/>
                    <a:gd name="T89" fmla="*/ 0 h 79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85"/>
                    <a:gd name="T136" fmla="*/ 0 h 796"/>
                    <a:gd name="T137" fmla="*/ 785 w 785"/>
                    <a:gd name="T138" fmla="*/ 796 h 79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85" h="796">
                      <a:moveTo>
                        <a:pt x="392" y="226"/>
                      </a:moveTo>
                      <a:lnTo>
                        <a:pt x="362" y="228"/>
                      </a:lnTo>
                      <a:lnTo>
                        <a:pt x="333" y="237"/>
                      </a:lnTo>
                      <a:lnTo>
                        <a:pt x="307" y="249"/>
                      </a:lnTo>
                      <a:lnTo>
                        <a:pt x="283" y="266"/>
                      </a:lnTo>
                      <a:lnTo>
                        <a:pt x="263" y="287"/>
                      </a:lnTo>
                      <a:lnTo>
                        <a:pt x="246" y="311"/>
                      </a:lnTo>
                      <a:lnTo>
                        <a:pt x="233" y="338"/>
                      </a:lnTo>
                      <a:lnTo>
                        <a:pt x="225" y="367"/>
                      </a:lnTo>
                      <a:lnTo>
                        <a:pt x="222" y="398"/>
                      </a:lnTo>
                      <a:lnTo>
                        <a:pt x="225" y="428"/>
                      </a:lnTo>
                      <a:lnTo>
                        <a:pt x="233" y="458"/>
                      </a:lnTo>
                      <a:lnTo>
                        <a:pt x="246" y="485"/>
                      </a:lnTo>
                      <a:lnTo>
                        <a:pt x="263" y="509"/>
                      </a:lnTo>
                      <a:lnTo>
                        <a:pt x="283" y="530"/>
                      </a:lnTo>
                      <a:lnTo>
                        <a:pt x="307" y="547"/>
                      </a:lnTo>
                      <a:lnTo>
                        <a:pt x="333" y="560"/>
                      </a:lnTo>
                      <a:lnTo>
                        <a:pt x="362" y="568"/>
                      </a:lnTo>
                      <a:lnTo>
                        <a:pt x="392" y="571"/>
                      </a:lnTo>
                      <a:lnTo>
                        <a:pt x="423" y="568"/>
                      </a:lnTo>
                      <a:lnTo>
                        <a:pt x="452" y="560"/>
                      </a:lnTo>
                      <a:lnTo>
                        <a:pt x="478" y="547"/>
                      </a:lnTo>
                      <a:lnTo>
                        <a:pt x="502" y="530"/>
                      </a:lnTo>
                      <a:lnTo>
                        <a:pt x="523" y="509"/>
                      </a:lnTo>
                      <a:lnTo>
                        <a:pt x="540" y="485"/>
                      </a:lnTo>
                      <a:lnTo>
                        <a:pt x="553" y="458"/>
                      </a:lnTo>
                      <a:lnTo>
                        <a:pt x="560" y="428"/>
                      </a:lnTo>
                      <a:lnTo>
                        <a:pt x="563" y="398"/>
                      </a:lnTo>
                      <a:lnTo>
                        <a:pt x="560" y="367"/>
                      </a:lnTo>
                      <a:lnTo>
                        <a:pt x="553" y="338"/>
                      </a:lnTo>
                      <a:lnTo>
                        <a:pt x="540" y="311"/>
                      </a:lnTo>
                      <a:lnTo>
                        <a:pt x="523" y="287"/>
                      </a:lnTo>
                      <a:lnTo>
                        <a:pt x="502" y="266"/>
                      </a:lnTo>
                      <a:lnTo>
                        <a:pt x="478" y="249"/>
                      </a:lnTo>
                      <a:lnTo>
                        <a:pt x="452" y="237"/>
                      </a:lnTo>
                      <a:lnTo>
                        <a:pt x="423" y="228"/>
                      </a:lnTo>
                      <a:lnTo>
                        <a:pt x="392" y="226"/>
                      </a:lnTo>
                      <a:close/>
                      <a:moveTo>
                        <a:pt x="392" y="0"/>
                      </a:moveTo>
                      <a:lnTo>
                        <a:pt x="442" y="3"/>
                      </a:lnTo>
                      <a:lnTo>
                        <a:pt x="489" y="13"/>
                      </a:lnTo>
                      <a:lnTo>
                        <a:pt x="535" y="27"/>
                      </a:lnTo>
                      <a:lnTo>
                        <a:pt x="578" y="47"/>
                      </a:lnTo>
                      <a:lnTo>
                        <a:pt x="618" y="71"/>
                      </a:lnTo>
                      <a:lnTo>
                        <a:pt x="653" y="101"/>
                      </a:lnTo>
                      <a:lnTo>
                        <a:pt x="687" y="134"/>
                      </a:lnTo>
                      <a:lnTo>
                        <a:pt x="715" y="171"/>
                      </a:lnTo>
                      <a:lnTo>
                        <a:pt x="739" y="212"/>
                      </a:lnTo>
                      <a:lnTo>
                        <a:pt x="759" y="255"/>
                      </a:lnTo>
                      <a:lnTo>
                        <a:pt x="774" y="300"/>
                      </a:lnTo>
                      <a:lnTo>
                        <a:pt x="782" y="348"/>
                      </a:lnTo>
                      <a:lnTo>
                        <a:pt x="785" y="398"/>
                      </a:lnTo>
                      <a:lnTo>
                        <a:pt x="782" y="447"/>
                      </a:lnTo>
                      <a:lnTo>
                        <a:pt x="774" y="495"/>
                      </a:lnTo>
                      <a:lnTo>
                        <a:pt x="759" y="542"/>
                      </a:lnTo>
                      <a:lnTo>
                        <a:pt x="739" y="586"/>
                      </a:lnTo>
                      <a:lnTo>
                        <a:pt x="715" y="625"/>
                      </a:lnTo>
                      <a:lnTo>
                        <a:pt x="687" y="662"/>
                      </a:lnTo>
                      <a:lnTo>
                        <a:pt x="653" y="696"/>
                      </a:lnTo>
                      <a:lnTo>
                        <a:pt x="618" y="725"/>
                      </a:lnTo>
                      <a:lnTo>
                        <a:pt x="578" y="749"/>
                      </a:lnTo>
                      <a:lnTo>
                        <a:pt x="535" y="769"/>
                      </a:lnTo>
                      <a:lnTo>
                        <a:pt x="489" y="783"/>
                      </a:lnTo>
                      <a:lnTo>
                        <a:pt x="442" y="793"/>
                      </a:lnTo>
                      <a:lnTo>
                        <a:pt x="392" y="796"/>
                      </a:lnTo>
                      <a:lnTo>
                        <a:pt x="343" y="793"/>
                      </a:lnTo>
                      <a:lnTo>
                        <a:pt x="296" y="783"/>
                      </a:lnTo>
                      <a:lnTo>
                        <a:pt x="250" y="769"/>
                      </a:lnTo>
                      <a:lnTo>
                        <a:pt x="208" y="749"/>
                      </a:lnTo>
                      <a:lnTo>
                        <a:pt x="168" y="725"/>
                      </a:lnTo>
                      <a:lnTo>
                        <a:pt x="132" y="696"/>
                      </a:lnTo>
                      <a:lnTo>
                        <a:pt x="99" y="662"/>
                      </a:lnTo>
                      <a:lnTo>
                        <a:pt x="70" y="625"/>
                      </a:lnTo>
                      <a:lnTo>
                        <a:pt x="46" y="586"/>
                      </a:lnTo>
                      <a:lnTo>
                        <a:pt x="26" y="542"/>
                      </a:lnTo>
                      <a:lnTo>
                        <a:pt x="11" y="495"/>
                      </a:lnTo>
                      <a:lnTo>
                        <a:pt x="3" y="447"/>
                      </a:lnTo>
                      <a:lnTo>
                        <a:pt x="0" y="398"/>
                      </a:lnTo>
                      <a:lnTo>
                        <a:pt x="3" y="348"/>
                      </a:lnTo>
                      <a:lnTo>
                        <a:pt x="11" y="300"/>
                      </a:lnTo>
                      <a:lnTo>
                        <a:pt x="26" y="255"/>
                      </a:lnTo>
                      <a:lnTo>
                        <a:pt x="46" y="212"/>
                      </a:lnTo>
                      <a:lnTo>
                        <a:pt x="70" y="171"/>
                      </a:lnTo>
                      <a:lnTo>
                        <a:pt x="99" y="134"/>
                      </a:lnTo>
                      <a:lnTo>
                        <a:pt x="132" y="101"/>
                      </a:lnTo>
                      <a:lnTo>
                        <a:pt x="168" y="71"/>
                      </a:lnTo>
                      <a:lnTo>
                        <a:pt x="208" y="47"/>
                      </a:lnTo>
                      <a:lnTo>
                        <a:pt x="250" y="27"/>
                      </a:lnTo>
                      <a:lnTo>
                        <a:pt x="296" y="13"/>
                      </a:lnTo>
                      <a:lnTo>
                        <a:pt x="343" y="3"/>
                      </a:lnTo>
                      <a:lnTo>
                        <a:pt x="392" y="0"/>
                      </a:lnTo>
                      <a:close/>
                    </a:path>
                  </a:pathLst>
                </a:custGeom>
                <a:grpFill/>
                <a:ln w="9525">
                  <a:noFill/>
                  <a:round/>
                  <a:headEnd/>
                  <a:tailEnd/>
                </a:ln>
              </p:spPr>
              <p:txBody>
                <a:bodyPr wrap="none" anchor="ctr"/>
                <a:lstStyle/>
                <a:p>
                  <a:endParaRPr lang="en-GB"/>
                </a:p>
              </p:txBody>
            </p:sp>
          </p:grpSp>
          <p:grpSp>
            <p:nvGrpSpPr>
              <p:cNvPr id="7" name="Group 30"/>
              <p:cNvGrpSpPr>
                <a:grpSpLocks/>
              </p:cNvGrpSpPr>
              <p:nvPr/>
            </p:nvGrpSpPr>
            <p:grpSpPr bwMode="auto">
              <a:xfrm>
                <a:off x="8618538" y="5559425"/>
                <a:ext cx="608012" cy="373063"/>
                <a:chOff x="3413" y="820"/>
                <a:chExt cx="383" cy="235"/>
              </a:xfrm>
              <a:solidFill>
                <a:schemeClr val="bg1">
                  <a:lumMod val="75000"/>
                </a:schemeClr>
              </a:solidFill>
            </p:grpSpPr>
            <p:sp>
              <p:nvSpPr>
                <p:cNvPr id="16" name="Freeform 31"/>
                <p:cNvSpPr>
                  <a:spLocks noChangeArrowheads="1"/>
                </p:cNvSpPr>
                <p:nvPr/>
              </p:nvSpPr>
              <p:spPr bwMode="auto">
                <a:xfrm>
                  <a:off x="3413" y="892"/>
                  <a:ext cx="180" cy="163"/>
                </a:xfrm>
                <a:custGeom>
                  <a:avLst/>
                  <a:gdLst>
                    <a:gd name="T0" fmla="*/ 0 w 1625"/>
                    <a:gd name="T1" fmla="*/ 0 h 1475"/>
                    <a:gd name="T2" fmla="*/ 0 w 1625"/>
                    <a:gd name="T3" fmla="*/ 0 h 1475"/>
                    <a:gd name="T4" fmla="*/ 0 w 1625"/>
                    <a:gd name="T5" fmla="*/ 0 h 1475"/>
                    <a:gd name="T6" fmla="*/ 0 w 1625"/>
                    <a:gd name="T7" fmla="*/ 0 h 1475"/>
                    <a:gd name="T8" fmla="*/ 0 w 1625"/>
                    <a:gd name="T9" fmla="*/ 0 h 1475"/>
                    <a:gd name="T10" fmla="*/ 0 w 1625"/>
                    <a:gd name="T11" fmla="*/ 0 h 1475"/>
                    <a:gd name="T12" fmla="*/ 0 w 1625"/>
                    <a:gd name="T13" fmla="*/ 0 h 1475"/>
                    <a:gd name="T14" fmla="*/ 0 w 1625"/>
                    <a:gd name="T15" fmla="*/ 0 h 1475"/>
                    <a:gd name="T16" fmla="*/ 0 w 1625"/>
                    <a:gd name="T17" fmla="*/ 0 h 1475"/>
                    <a:gd name="T18" fmla="*/ 0 w 1625"/>
                    <a:gd name="T19" fmla="*/ 0 h 1475"/>
                    <a:gd name="T20" fmla="*/ 0 w 1625"/>
                    <a:gd name="T21" fmla="*/ 0 h 1475"/>
                    <a:gd name="T22" fmla="*/ 0 w 1625"/>
                    <a:gd name="T23" fmla="*/ 0 h 1475"/>
                    <a:gd name="T24" fmla="*/ 0 w 1625"/>
                    <a:gd name="T25" fmla="*/ 0 h 1475"/>
                    <a:gd name="T26" fmla="*/ 0 w 1625"/>
                    <a:gd name="T27" fmla="*/ 0 h 1475"/>
                    <a:gd name="T28" fmla="*/ 0 w 1625"/>
                    <a:gd name="T29" fmla="*/ 0 h 1475"/>
                    <a:gd name="T30" fmla="*/ 0 w 1625"/>
                    <a:gd name="T31" fmla="*/ 0 h 1475"/>
                    <a:gd name="T32" fmla="*/ 0 w 1625"/>
                    <a:gd name="T33" fmla="*/ 0 h 1475"/>
                    <a:gd name="T34" fmla="*/ 0 w 1625"/>
                    <a:gd name="T35" fmla="*/ 0 h 1475"/>
                    <a:gd name="T36" fmla="*/ 0 w 1625"/>
                    <a:gd name="T37" fmla="*/ 0 h 1475"/>
                    <a:gd name="T38" fmla="*/ 0 w 1625"/>
                    <a:gd name="T39" fmla="*/ 0 h 1475"/>
                    <a:gd name="T40" fmla="*/ 0 w 1625"/>
                    <a:gd name="T41" fmla="*/ 0 h 1475"/>
                    <a:gd name="T42" fmla="*/ 0 w 1625"/>
                    <a:gd name="T43" fmla="*/ 0 h 1475"/>
                    <a:gd name="T44" fmla="*/ 0 w 1625"/>
                    <a:gd name="T45" fmla="*/ 0 h 1475"/>
                    <a:gd name="T46" fmla="*/ 0 w 1625"/>
                    <a:gd name="T47" fmla="*/ 0 h 1475"/>
                    <a:gd name="T48" fmla="*/ 0 w 1625"/>
                    <a:gd name="T49" fmla="*/ 0 h 1475"/>
                    <a:gd name="T50" fmla="*/ 0 w 1625"/>
                    <a:gd name="T51" fmla="*/ 0 h 1475"/>
                    <a:gd name="T52" fmla="*/ 0 w 1625"/>
                    <a:gd name="T53" fmla="*/ 0 h 1475"/>
                    <a:gd name="T54" fmla="*/ 0 w 1625"/>
                    <a:gd name="T55" fmla="*/ 0 h 1475"/>
                    <a:gd name="T56" fmla="*/ 0 w 1625"/>
                    <a:gd name="T57" fmla="*/ 0 h 1475"/>
                    <a:gd name="T58" fmla="*/ 0 w 1625"/>
                    <a:gd name="T59" fmla="*/ 0 h 1475"/>
                    <a:gd name="T60" fmla="*/ 0 w 1625"/>
                    <a:gd name="T61" fmla="*/ 0 h 1475"/>
                    <a:gd name="T62" fmla="*/ 0 w 1625"/>
                    <a:gd name="T63" fmla="*/ 0 h 1475"/>
                    <a:gd name="T64" fmla="*/ 0 w 1625"/>
                    <a:gd name="T65" fmla="*/ 0 h 1475"/>
                    <a:gd name="T66" fmla="*/ 0 w 1625"/>
                    <a:gd name="T67" fmla="*/ 0 h 1475"/>
                    <a:gd name="T68" fmla="*/ 0 w 1625"/>
                    <a:gd name="T69" fmla="*/ 0 h 1475"/>
                    <a:gd name="T70" fmla="*/ 0 w 1625"/>
                    <a:gd name="T71" fmla="*/ 0 h 1475"/>
                    <a:gd name="T72" fmla="*/ 0 w 1625"/>
                    <a:gd name="T73" fmla="*/ 0 h 1475"/>
                    <a:gd name="T74" fmla="*/ 0 w 1625"/>
                    <a:gd name="T75" fmla="*/ 0 h 1475"/>
                    <a:gd name="T76" fmla="*/ 0 w 1625"/>
                    <a:gd name="T77" fmla="*/ 0 h 1475"/>
                    <a:gd name="T78" fmla="*/ 0 w 1625"/>
                    <a:gd name="T79" fmla="*/ 0 h 1475"/>
                    <a:gd name="T80" fmla="*/ 0 w 1625"/>
                    <a:gd name="T81" fmla="*/ 0 h 1475"/>
                    <a:gd name="T82" fmla="*/ 0 w 1625"/>
                    <a:gd name="T83" fmla="*/ 0 h 1475"/>
                    <a:gd name="T84" fmla="*/ 0 w 1625"/>
                    <a:gd name="T85" fmla="*/ 0 h 1475"/>
                    <a:gd name="T86" fmla="*/ 0 w 1625"/>
                    <a:gd name="T87" fmla="*/ 0 h 1475"/>
                    <a:gd name="T88" fmla="*/ 0 w 1625"/>
                    <a:gd name="T89" fmla="*/ 0 h 1475"/>
                    <a:gd name="T90" fmla="*/ 0 w 1625"/>
                    <a:gd name="T91" fmla="*/ 0 h 1475"/>
                    <a:gd name="T92" fmla="*/ 0 w 1625"/>
                    <a:gd name="T93" fmla="*/ 0 h 1475"/>
                    <a:gd name="T94" fmla="*/ 0 w 1625"/>
                    <a:gd name="T95" fmla="*/ 0 h 1475"/>
                    <a:gd name="T96" fmla="*/ 0 w 1625"/>
                    <a:gd name="T97" fmla="*/ 0 h 1475"/>
                    <a:gd name="T98" fmla="*/ 0 w 1625"/>
                    <a:gd name="T99" fmla="*/ 0 h 1475"/>
                    <a:gd name="T100" fmla="*/ 0 w 1625"/>
                    <a:gd name="T101" fmla="*/ 0 h 1475"/>
                    <a:gd name="T102" fmla="*/ 0 w 1625"/>
                    <a:gd name="T103" fmla="*/ 0 h 1475"/>
                    <a:gd name="T104" fmla="*/ 0 w 1625"/>
                    <a:gd name="T105" fmla="*/ 0 h 1475"/>
                    <a:gd name="T106" fmla="*/ 0 w 1625"/>
                    <a:gd name="T107" fmla="*/ 0 h 1475"/>
                    <a:gd name="T108" fmla="*/ 0 w 1625"/>
                    <a:gd name="T109" fmla="*/ 0 h 1475"/>
                    <a:gd name="T110" fmla="*/ 0 w 1625"/>
                    <a:gd name="T111" fmla="*/ 0 h 1475"/>
                    <a:gd name="T112" fmla="*/ 0 w 1625"/>
                    <a:gd name="T113" fmla="*/ 0 h 1475"/>
                    <a:gd name="T114" fmla="*/ 0 w 1625"/>
                    <a:gd name="T115" fmla="*/ 0 h 1475"/>
                    <a:gd name="T116" fmla="*/ 0 w 1625"/>
                    <a:gd name="T117" fmla="*/ 0 h 1475"/>
                    <a:gd name="T118" fmla="*/ 0 w 1625"/>
                    <a:gd name="T119" fmla="*/ 0 h 14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625"/>
                    <a:gd name="T181" fmla="*/ 0 h 1475"/>
                    <a:gd name="T182" fmla="*/ 1625 w 1625"/>
                    <a:gd name="T183" fmla="*/ 1475 h 147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625" h="1475">
                      <a:moveTo>
                        <a:pt x="1368" y="720"/>
                      </a:moveTo>
                      <a:lnTo>
                        <a:pt x="1343" y="724"/>
                      </a:lnTo>
                      <a:lnTo>
                        <a:pt x="1319" y="732"/>
                      </a:lnTo>
                      <a:lnTo>
                        <a:pt x="1298" y="746"/>
                      </a:lnTo>
                      <a:lnTo>
                        <a:pt x="1281" y="764"/>
                      </a:lnTo>
                      <a:lnTo>
                        <a:pt x="1267" y="785"/>
                      </a:lnTo>
                      <a:lnTo>
                        <a:pt x="1259" y="809"/>
                      </a:lnTo>
                      <a:lnTo>
                        <a:pt x="1256" y="835"/>
                      </a:lnTo>
                      <a:lnTo>
                        <a:pt x="1259" y="861"/>
                      </a:lnTo>
                      <a:lnTo>
                        <a:pt x="1267" y="886"/>
                      </a:lnTo>
                      <a:lnTo>
                        <a:pt x="1281" y="906"/>
                      </a:lnTo>
                      <a:lnTo>
                        <a:pt x="1298" y="924"/>
                      </a:lnTo>
                      <a:lnTo>
                        <a:pt x="1319" y="938"/>
                      </a:lnTo>
                      <a:lnTo>
                        <a:pt x="1343" y="946"/>
                      </a:lnTo>
                      <a:lnTo>
                        <a:pt x="1368" y="949"/>
                      </a:lnTo>
                      <a:lnTo>
                        <a:pt x="1394" y="946"/>
                      </a:lnTo>
                      <a:lnTo>
                        <a:pt x="1418" y="938"/>
                      </a:lnTo>
                      <a:lnTo>
                        <a:pt x="1439" y="924"/>
                      </a:lnTo>
                      <a:lnTo>
                        <a:pt x="1457" y="906"/>
                      </a:lnTo>
                      <a:lnTo>
                        <a:pt x="1469" y="886"/>
                      </a:lnTo>
                      <a:lnTo>
                        <a:pt x="1478" y="861"/>
                      </a:lnTo>
                      <a:lnTo>
                        <a:pt x="1481" y="835"/>
                      </a:lnTo>
                      <a:lnTo>
                        <a:pt x="1478" y="809"/>
                      </a:lnTo>
                      <a:lnTo>
                        <a:pt x="1469" y="785"/>
                      </a:lnTo>
                      <a:lnTo>
                        <a:pt x="1457" y="764"/>
                      </a:lnTo>
                      <a:lnTo>
                        <a:pt x="1439" y="746"/>
                      </a:lnTo>
                      <a:lnTo>
                        <a:pt x="1418" y="732"/>
                      </a:lnTo>
                      <a:lnTo>
                        <a:pt x="1394" y="724"/>
                      </a:lnTo>
                      <a:lnTo>
                        <a:pt x="1368" y="720"/>
                      </a:lnTo>
                      <a:close/>
                      <a:moveTo>
                        <a:pt x="256" y="720"/>
                      </a:moveTo>
                      <a:lnTo>
                        <a:pt x="229" y="724"/>
                      </a:lnTo>
                      <a:lnTo>
                        <a:pt x="206" y="732"/>
                      </a:lnTo>
                      <a:lnTo>
                        <a:pt x="185" y="746"/>
                      </a:lnTo>
                      <a:lnTo>
                        <a:pt x="168" y="764"/>
                      </a:lnTo>
                      <a:lnTo>
                        <a:pt x="154" y="785"/>
                      </a:lnTo>
                      <a:lnTo>
                        <a:pt x="146" y="809"/>
                      </a:lnTo>
                      <a:lnTo>
                        <a:pt x="142" y="835"/>
                      </a:lnTo>
                      <a:lnTo>
                        <a:pt x="146" y="861"/>
                      </a:lnTo>
                      <a:lnTo>
                        <a:pt x="154" y="886"/>
                      </a:lnTo>
                      <a:lnTo>
                        <a:pt x="168" y="906"/>
                      </a:lnTo>
                      <a:lnTo>
                        <a:pt x="185" y="924"/>
                      </a:lnTo>
                      <a:lnTo>
                        <a:pt x="206" y="938"/>
                      </a:lnTo>
                      <a:lnTo>
                        <a:pt x="229" y="946"/>
                      </a:lnTo>
                      <a:lnTo>
                        <a:pt x="256" y="949"/>
                      </a:lnTo>
                      <a:lnTo>
                        <a:pt x="282" y="946"/>
                      </a:lnTo>
                      <a:lnTo>
                        <a:pt x="305" y="938"/>
                      </a:lnTo>
                      <a:lnTo>
                        <a:pt x="326" y="924"/>
                      </a:lnTo>
                      <a:lnTo>
                        <a:pt x="344" y="906"/>
                      </a:lnTo>
                      <a:lnTo>
                        <a:pt x="356" y="886"/>
                      </a:lnTo>
                      <a:lnTo>
                        <a:pt x="365" y="861"/>
                      </a:lnTo>
                      <a:lnTo>
                        <a:pt x="369" y="835"/>
                      </a:lnTo>
                      <a:lnTo>
                        <a:pt x="365" y="809"/>
                      </a:lnTo>
                      <a:lnTo>
                        <a:pt x="356" y="785"/>
                      </a:lnTo>
                      <a:lnTo>
                        <a:pt x="344" y="764"/>
                      </a:lnTo>
                      <a:lnTo>
                        <a:pt x="326" y="746"/>
                      </a:lnTo>
                      <a:lnTo>
                        <a:pt x="305" y="732"/>
                      </a:lnTo>
                      <a:lnTo>
                        <a:pt x="282" y="724"/>
                      </a:lnTo>
                      <a:lnTo>
                        <a:pt x="256" y="720"/>
                      </a:lnTo>
                      <a:close/>
                      <a:moveTo>
                        <a:pt x="461" y="266"/>
                      </a:moveTo>
                      <a:lnTo>
                        <a:pt x="443" y="267"/>
                      </a:lnTo>
                      <a:lnTo>
                        <a:pt x="428" y="271"/>
                      </a:lnTo>
                      <a:lnTo>
                        <a:pt x="416" y="278"/>
                      </a:lnTo>
                      <a:lnTo>
                        <a:pt x="406" y="289"/>
                      </a:lnTo>
                      <a:lnTo>
                        <a:pt x="398" y="300"/>
                      </a:lnTo>
                      <a:lnTo>
                        <a:pt x="391" y="314"/>
                      </a:lnTo>
                      <a:lnTo>
                        <a:pt x="384" y="330"/>
                      </a:lnTo>
                      <a:lnTo>
                        <a:pt x="284" y="591"/>
                      </a:lnTo>
                      <a:lnTo>
                        <a:pt x="1341" y="591"/>
                      </a:lnTo>
                      <a:lnTo>
                        <a:pt x="1239" y="330"/>
                      </a:lnTo>
                      <a:lnTo>
                        <a:pt x="1233" y="314"/>
                      </a:lnTo>
                      <a:lnTo>
                        <a:pt x="1226" y="300"/>
                      </a:lnTo>
                      <a:lnTo>
                        <a:pt x="1218" y="289"/>
                      </a:lnTo>
                      <a:lnTo>
                        <a:pt x="1208" y="278"/>
                      </a:lnTo>
                      <a:lnTo>
                        <a:pt x="1196" y="271"/>
                      </a:lnTo>
                      <a:lnTo>
                        <a:pt x="1181" y="267"/>
                      </a:lnTo>
                      <a:lnTo>
                        <a:pt x="1165" y="266"/>
                      </a:lnTo>
                      <a:lnTo>
                        <a:pt x="461" y="266"/>
                      </a:lnTo>
                      <a:close/>
                      <a:moveTo>
                        <a:pt x="703" y="0"/>
                      </a:moveTo>
                      <a:lnTo>
                        <a:pt x="924" y="0"/>
                      </a:lnTo>
                      <a:lnTo>
                        <a:pt x="938" y="2"/>
                      </a:lnTo>
                      <a:lnTo>
                        <a:pt x="950" y="6"/>
                      </a:lnTo>
                      <a:lnTo>
                        <a:pt x="960" y="13"/>
                      </a:lnTo>
                      <a:lnTo>
                        <a:pt x="968" y="24"/>
                      </a:lnTo>
                      <a:lnTo>
                        <a:pt x="972" y="37"/>
                      </a:lnTo>
                      <a:lnTo>
                        <a:pt x="974" y="53"/>
                      </a:lnTo>
                      <a:lnTo>
                        <a:pt x="974" y="141"/>
                      </a:lnTo>
                      <a:lnTo>
                        <a:pt x="1162" y="141"/>
                      </a:lnTo>
                      <a:lnTo>
                        <a:pt x="1195" y="143"/>
                      </a:lnTo>
                      <a:lnTo>
                        <a:pt x="1224" y="149"/>
                      </a:lnTo>
                      <a:lnTo>
                        <a:pt x="1249" y="158"/>
                      </a:lnTo>
                      <a:lnTo>
                        <a:pt x="1272" y="170"/>
                      </a:lnTo>
                      <a:lnTo>
                        <a:pt x="1292" y="185"/>
                      </a:lnTo>
                      <a:lnTo>
                        <a:pt x="1309" y="201"/>
                      </a:lnTo>
                      <a:lnTo>
                        <a:pt x="1324" y="220"/>
                      </a:lnTo>
                      <a:lnTo>
                        <a:pt x="1335" y="240"/>
                      </a:lnTo>
                      <a:lnTo>
                        <a:pt x="1345" y="261"/>
                      </a:lnTo>
                      <a:lnTo>
                        <a:pt x="1478" y="599"/>
                      </a:lnTo>
                      <a:lnTo>
                        <a:pt x="1493" y="602"/>
                      </a:lnTo>
                      <a:lnTo>
                        <a:pt x="1510" y="608"/>
                      </a:lnTo>
                      <a:lnTo>
                        <a:pt x="1527" y="616"/>
                      </a:lnTo>
                      <a:lnTo>
                        <a:pt x="1545" y="628"/>
                      </a:lnTo>
                      <a:lnTo>
                        <a:pt x="1563" y="641"/>
                      </a:lnTo>
                      <a:lnTo>
                        <a:pt x="1579" y="658"/>
                      </a:lnTo>
                      <a:lnTo>
                        <a:pt x="1594" y="678"/>
                      </a:lnTo>
                      <a:lnTo>
                        <a:pt x="1607" y="700"/>
                      </a:lnTo>
                      <a:lnTo>
                        <a:pt x="1616" y="724"/>
                      </a:lnTo>
                      <a:lnTo>
                        <a:pt x="1623" y="751"/>
                      </a:lnTo>
                      <a:lnTo>
                        <a:pt x="1625" y="782"/>
                      </a:lnTo>
                      <a:lnTo>
                        <a:pt x="1625" y="1212"/>
                      </a:lnTo>
                      <a:lnTo>
                        <a:pt x="1494" y="1212"/>
                      </a:lnTo>
                      <a:lnTo>
                        <a:pt x="1494" y="1350"/>
                      </a:lnTo>
                      <a:lnTo>
                        <a:pt x="1492" y="1376"/>
                      </a:lnTo>
                      <a:lnTo>
                        <a:pt x="1486" y="1399"/>
                      </a:lnTo>
                      <a:lnTo>
                        <a:pt x="1477" y="1419"/>
                      </a:lnTo>
                      <a:lnTo>
                        <a:pt x="1463" y="1437"/>
                      </a:lnTo>
                      <a:lnTo>
                        <a:pt x="1448" y="1451"/>
                      </a:lnTo>
                      <a:lnTo>
                        <a:pt x="1432" y="1461"/>
                      </a:lnTo>
                      <a:lnTo>
                        <a:pt x="1413" y="1470"/>
                      </a:lnTo>
                      <a:lnTo>
                        <a:pt x="1393" y="1474"/>
                      </a:lnTo>
                      <a:lnTo>
                        <a:pt x="1373" y="1475"/>
                      </a:lnTo>
                      <a:lnTo>
                        <a:pt x="1352" y="1474"/>
                      </a:lnTo>
                      <a:lnTo>
                        <a:pt x="1332" y="1468"/>
                      </a:lnTo>
                      <a:lnTo>
                        <a:pt x="1313" y="1461"/>
                      </a:lnTo>
                      <a:lnTo>
                        <a:pt x="1297" y="1450"/>
                      </a:lnTo>
                      <a:lnTo>
                        <a:pt x="1281" y="1436"/>
                      </a:lnTo>
                      <a:lnTo>
                        <a:pt x="1268" y="1419"/>
                      </a:lnTo>
                      <a:lnTo>
                        <a:pt x="1259" y="1399"/>
                      </a:lnTo>
                      <a:lnTo>
                        <a:pt x="1253" y="1376"/>
                      </a:lnTo>
                      <a:lnTo>
                        <a:pt x="1250" y="1350"/>
                      </a:lnTo>
                      <a:lnTo>
                        <a:pt x="1250" y="1212"/>
                      </a:lnTo>
                      <a:lnTo>
                        <a:pt x="373" y="1212"/>
                      </a:lnTo>
                      <a:lnTo>
                        <a:pt x="373" y="1350"/>
                      </a:lnTo>
                      <a:lnTo>
                        <a:pt x="371" y="1376"/>
                      </a:lnTo>
                      <a:lnTo>
                        <a:pt x="364" y="1399"/>
                      </a:lnTo>
                      <a:lnTo>
                        <a:pt x="355" y="1419"/>
                      </a:lnTo>
                      <a:lnTo>
                        <a:pt x="342" y="1436"/>
                      </a:lnTo>
                      <a:lnTo>
                        <a:pt x="328" y="1450"/>
                      </a:lnTo>
                      <a:lnTo>
                        <a:pt x="310" y="1461"/>
                      </a:lnTo>
                      <a:lnTo>
                        <a:pt x="291" y="1468"/>
                      </a:lnTo>
                      <a:lnTo>
                        <a:pt x="271" y="1474"/>
                      </a:lnTo>
                      <a:lnTo>
                        <a:pt x="251" y="1475"/>
                      </a:lnTo>
                      <a:lnTo>
                        <a:pt x="231" y="1474"/>
                      </a:lnTo>
                      <a:lnTo>
                        <a:pt x="212" y="1470"/>
                      </a:lnTo>
                      <a:lnTo>
                        <a:pt x="193" y="1461"/>
                      </a:lnTo>
                      <a:lnTo>
                        <a:pt x="176" y="1451"/>
                      </a:lnTo>
                      <a:lnTo>
                        <a:pt x="160" y="1437"/>
                      </a:lnTo>
                      <a:lnTo>
                        <a:pt x="148" y="1419"/>
                      </a:lnTo>
                      <a:lnTo>
                        <a:pt x="138" y="1399"/>
                      </a:lnTo>
                      <a:lnTo>
                        <a:pt x="132" y="1376"/>
                      </a:lnTo>
                      <a:lnTo>
                        <a:pt x="130" y="1350"/>
                      </a:lnTo>
                      <a:lnTo>
                        <a:pt x="130" y="1212"/>
                      </a:lnTo>
                      <a:lnTo>
                        <a:pt x="0" y="1212"/>
                      </a:lnTo>
                      <a:lnTo>
                        <a:pt x="0" y="782"/>
                      </a:lnTo>
                      <a:lnTo>
                        <a:pt x="2" y="751"/>
                      </a:lnTo>
                      <a:lnTo>
                        <a:pt x="8" y="724"/>
                      </a:lnTo>
                      <a:lnTo>
                        <a:pt x="18" y="700"/>
                      </a:lnTo>
                      <a:lnTo>
                        <a:pt x="30" y="678"/>
                      </a:lnTo>
                      <a:lnTo>
                        <a:pt x="45" y="658"/>
                      </a:lnTo>
                      <a:lnTo>
                        <a:pt x="62" y="641"/>
                      </a:lnTo>
                      <a:lnTo>
                        <a:pt x="79" y="628"/>
                      </a:lnTo>
                      <a:lnTo>
                        <a:pt x="96" y="616"/>
                      </a:lnTo>
                      <a:lnTo>
                        <a:pt x="114" y="608"/>
                      </a:lnTo>
                      <a:lnTo>
                        <a:pt x="131" y="602"/>
                      </a:lnTo>
                      <a:lnTo>
                        <a:pt x="146" y="599"/>
                      </a:lnTo>
                      <a:lnTo>
                        <a:pt x="281" y="261"/>
                      </a:lnTo>
                      <a:lnTo>
                        <a:pt x="290" y="240"/>
                      </a:lnTo>
                      <a:lnTo>
                        <a:pt x="302" y="220"/>
                      </a:lnTo>
                      <a:lnTo>
                        <a:pt x="315" y="201"/>
                      </a:lnTo>
                      <a:lnTo>
                        <a:pt x="332" y="185"/>
                      </a:lnTo>
                      <a:lnTo>
                        <a:pt x="352" y="170"/>
                      </a:lnTo>
                      <a:lnTo>
                        <a:pt x="374" y="158"/>
                      </a:lnTo>
                      <a:lnTo>
                        <a:pt x="400" y="149"/>
                      </a:lnTo>
                      <a:lnTo>
                        <a:pt x="428" y="143"/>
                      </a:lnTo>
                      <a:lnTo>
                        <a:pt x="461" y="141"/>
                      </a:lnTo>
                      <a:lnTo>
                        <a:pt x="651" y="141"/>
                      </a:lnTo>
                      <a:lnTo>
                        <a:pt x="651" y="53"/>
                      </a:lnTo>
                      <a:lnTo>
                        <a:pt x="653" y="37"/>
                      </a:lnTo>
                      <a:lnTo>
                        <a:pt x="659" y="24"/>
                      </a:lnTo>
                      <a:lnTo>
                        <a:pt x="666" y="13"/>
                      </a:lnTo>
                      <a:lnTo>
                        <a:pt x="677" y="6"/>
                      </a:lnTo>
                      <a:lnTo>
                        <a:pt x="689" y="2"/>
                      </a:lnTo>
                      <a:lnTo>
                        <a:pt x="703" y="0"/>
                      </a:lnTo>
                      <a:close/>
                    </a:path>
                  </a:pathLst>
                </a:custGeom>
                <a:grpFill/>
                <a:ln w="9525">
                  <a:noFill/>
                  <a:round/>
                  <a:headEnd/>
                  <a:tailEnd/>
                </a:ln>
              </p:spPr>
              <p:txBody>
                <a:bodyPr wrap="none" anchor="ctr"/>
                <a:lstStyle/>
                <a:p>
                  <a:endParaRPr lang="en-GB"/>
                </a:p>
              </p:txBody>
            </p:sp>
            <p:sp>
              <p:nvSpPr>
                <p:cNvPr id="18" name="Freeform 32"/>
                <p:cNvSpPr>
                  <a:spLocks noChangeArrowheads="1"/>
                </p:cNvSpPr>
                <p:nvPr/>
              </p:nvSpPr>
              <p:spPr bwMode="auto">
                <a:xfrm>
                  <a:off x="3698" y="820"/>
                  <a:ext cx="1" cy="0"/>
                </a:xfrm>
                <a:custGeom>
                  <a:avLst/>
                  <a:gdLst>
                    <a:gd name="T0" fmla="*/ 0 w 18"/>
                    <a:gd name="T1" fmla="*/ 0 h 1"/>
                    <a:gd name="T2" fmla="*/ 0 w 18"/>
                    <a:gd name="T3" fmla="*/ 0 h 1"/>
                    <a:gd name="T4" fmla="*/ 0 w 18"/>
                    <a:gd name="T5" fmla="*/ 0 h 1"/>
                    <a:gd name="T6" fmla="*/ 0 w 18"/>
                    <a:gd name="T7" fmla="*/ 0 h 1"/>
                    <a:gd name="T8" fmla="*/ 0 w 18"/>
                    <a:gd name="T9" fmla="*/ 0 h 1"/>
                    <a:gd name="T10" fmla="*/ 0 60000 65536"/>
                    <a:gd name="T11" fmla="*/ 0 60000 65536"/>
                    <a:gd name="T12" fmla="*/ 0 60000 65536"/>
                    <a:gd name="T13" fmla="*/ 0 60000 65536"/>
                    <a:gd name="T14" fmla="*/ 0 60000 65536"/>
                    <a:gd name="T15" fmla="*/ 0 w 18"/>
                    <a:gd name="T16" fmla="*/ 0 h 1"/>
                    <a:gd name="T17" fmla="*/ 18 w 18"/>
                    <a:gd name="T18" fmla="*/ 0 h 1"/>
                  </a:gdLst>
                  <a:ahLst/>
                  <a:cxnLst>
                    <a:cxn ang="T10">
                      <a:pos x="T0" y="T1"/>
                    </a:cxn>
                    <a:cxn ang="T11">
                      <a:pos x="T2" y="T3"/>
                    </a:cxn>
                    <a:cxn ang="T12">
                      <a:pos x="T4" y="T5"/>
                    </a:cxn>
                    <a:cxn ang="T13">
                      <a:pos x="T6" y="T7"/>
                    </a:cxn>
                    <a:cxn ang="T14">
                      <a:pos x="T8" y="T9"/>
                    </a:cxn>
                  </a:cxnLst>
                  <a:rect l="T15" t="T16" r="T17" b="T18"/>
                  <a:pathLst>
                    <a:path w="18" h="1">
                      <a:moveTo>
                        <a:pt x="0" y="0"/>
                      </a:moveTo>
                      <a:lnTo>
                        <a:pt x="18" y="0"/>
                      </a:lnTo>
                      <a:lnTo>
                        <a:pt x="14" y="1"/>
                      </a:lnTo>
                      <a:lnTo>
                        <a:pt x="9" y="1"/>
                      </a:lnTo>
                      <a:lnTo>
                        <a:pt x="0" y="0"/>
                      </a:lnTo>
                      <a:close/>
                    </a:path>
                  </a:pathLst>
                </a:custGeom>
                <a:grpFill/>
                <a:ln w="9525">
                  <a:noFill/>
                  <a:round/>
                  <a:headEnd/>
                  <a:tailEnd/>
                </a:ln>
              </p:spPr>
              <p:txBody>
                <a:bodyPr wrap="none" anchor="ctr"/>
                <a:lstStyle/>
                <a:p>
                  <a:endParaRPr lang="en-GB"/>
                </a:p>
              </p:txBody>
            </p:sp>
            <p:sp>
              <p:nvSpPr>
                <p:cNvPr id="19" name="Freeform 33"/>
                <p:cNvSpPr>
                  <a:spLocks noChangeArrowheads="1"/>
                </p:cNvSpPr>
                <p:nvPr/>
              </p:nvSpPr>
              <p:spPr bwMode="auto">
                <a:xfrm>
                  <a:off x="3602" y="820"/>
                  <a:ext cx="194" cy="235"/>
                </a:xfrm>
                <a:custGeom>
                  <a:avLst/>
                  <a:gdLst>
                    <a:gd name="T0" fmla="*/ 0 w 1756"/>
                    <a:gd name="T1" fmla="*/ 0 h 2122"/>
                    <a:gd name="T2" fmla="*/ 0 w 1756"/>
                    <a:gd name="T3" fmla="*/ 0 h 2122"/>
                    <a:gd name="T4" fmla="*/ 0 w 1756"/>
                    <a:gd name="T5" fmla="*/ 0 h 2122"/>
                    <a:gd name="T6" fmla="*/ 0 w 1756"/>
                    <a:gd name="T7" fmla="*/ 0 h 2122"/>
                    <a:gd name="T8" fmla="*/ 0 w 1756"/>
                    <a:gd name="T9" fmla="*/ 0 h 2122"/>
                    <a:gd name="T10" fmla="*/ 0 w 1756"/>
                    <a:gd name="T11" fmla="*/ 0 h 2122"/>
                    <a:gd name="T12" fmla="*/ 0 w 1756"/>
                    <a:gd name="T13" fmla="*/ 0 h 2122"/>
                    <a:gd name="T14" fmla="*/ 0 w 1756"/>
                    <a:gd name="T15" fmla="*/ 0 h 2122"/>
                    <a:gd name="T16" fmla="*/ 0 w 1756"/>
                    <a:gd name="T17" fmla="*/ 0 h 2122"/>
                    <a:gd name="T18" fmla="*/ 0 w 1756"/>
                    <a:gd name="T19" fmla="*/ 0 h 2122"/>
                    <a:gd name="T20" fmla="*/ 0 w 1756"/>
                    <a:gd name="T21" fmla="*/ 0 h 2122"/>
                    <a:gd name="T22" fmla="*/ 0 w 1756"/>
                    <a:gd name="T23" fmla="*/ 0 h 2122"/>
                    <a:gd name="T24" fmla="*/ 0 w 1756"/>
                    <a:gd name="T25" fmla="*/ 0 h 2122"/>
                    <a:gd name="T26" fmla="*/ 0 w 1756"/>
                    <a:gd name="T27" fmla="*/ 0 h 2122"/>
                    <a:gd name="T28" fmla="*/ 0 w 1756"/>
                    <a:gd name="T29" fmla="*/ 0 h 2122"/>
                    <a:gd name="T30" fmla="*/ 0 w 1756"/>
                    <a:gd name="T31" fmla="*/ 0 h 2122"/>
                    <a:gd name="T32" fmla="*/ 0 w 1756"/>
                    <a:gd name="T33" fmla="*/ 0 h 2122"/>
                    <a:gd name="T34" fmla="*/ 0 w 1756"/>
                    <a:gd name="T35" fmla="*/ 0 h 2122"/>
                    <a:gd name="T36" fmla="*/ 0 w 1756"/>
                    <a:gd name="T37" fmla="*/ 0 h 2122"/>
                    <a:gd name="T38" fmla="*/ 0 w 1756"/>
                    <a:gd name="T39" fmla="*/ 0 h 2122"/>
                    <a:gd name="T40" fmla="*/ 0 w 1756"/>
                    <a:gd name="T41" fmla="*/ 0 h 2122"/>
                    <a:gd name="T42" fmla="*/ 0 w 1756"/>
                    <a:gd name="T43" fmla="*/ 0 h 2122"/>
                    <a:gd name="T44" fmla="*/ 0 w 1756"/>
                    <a:gd name="T45" fmla="*/ 0 h 2122"/>
                    <a:gd name="T46" fmla="*/ 0 w 1756"/>
                    <a:gd name="T47" fmla="*/ 0 h 2122"/>
                    <a:gd name="T48" fmla="*/ 0 w 1756"/>
                    <a:gd name="T49" fmla="*/ 0 h 2122"/>
                    <a:gd name="T50" fmla="*/ 0 w 1756"/>
                    <a:gd name="T51" fmla="*/ 0 h 2122"/>
                    <a:gd name="T52" fmla="*/ 0 w 1756"/>
                    <a:gd name="T53" fmla="*/ 0 h 2122"/>
                    <a:gd name="T54" fmla="*/ 0 w 1756"/>
                    <a:gd name="T55" fmla="*/ 0 h 2122"/>
                    <a:gd name="T56" fmla="*/ 0 w 1756"/>
                    <a:gd name="T57" fmla="*/ 0 h 2122"/>
                    <a:gd name="T58" fmla="*/ 0 w 1756"/>
                    <a:gd name="T59" fmla="*/ 0 h 2122"/>
                    <a:gd name="T60" fmla="*/ 0 w 1756"/>
                    <a:gd name="T61" fmla="*/ 0 h 2122"/>
                    <a:gd name="T62" fmla="*/ 0 w 1756"/>
                    <a:gd name="T63" fmla="*/ 0 h 2122"/>
                    <a:gd name="T64" fmla="*/ 0 w 1756"/>
                    <a:gd name="T65" fmla="*/ 0 h 2122"/>
                    <a:gd name="T66" fmla="*/ 0 w 1756"/>
                    <a:gd name="T67" fmla="*/ 0 h 2122"/>
                    <a:gd name="T68" fmla="*/ 0 w 1756"/>
                    <a:gd name="T69" fmla="*/ 0 h 2122"/>
                    <a:gd name="T70" fmla="*/ 0 w 1756"/>
                    <a:gd name="T71" fmla="*/ 0 h 2122"/>
                    <a:gd name="T72" fmla="*/ 0 w 1756"/>
                    <a:gd name="T73" fmla="*/ 0 h 2122"/>
                    <a:gd name="T74" fmla="*/ 0 w 1756"/>
                    <a:gd name="T75" fmla="*/ 0 h 2122"/>
                    <a:gd name="T76" fmla="*/ 0 w 1756"/>
                    <a:gd name="T77" fmla="*/ 0 h 2122"/>
                    <a:gd name="T78" fmla="*/ 0 w 1756"/>
                    <a:gd name="T79" fmla="*/ 0 h 2122"/>
                    <a:gd name="T80" fmla="*/ 0 w 1756"/>
                    <a:gd name="T81" fmla="*/ 0 h 2122"/>
                    <a:gd name="T82" fmla="*/ 0 w 1756"/>
                    <a:gd name="T83" fmla="*/ 0 h 2122"/>
                    <a:gd name="T84" fmla="*/ 0 w 1756"/>
                    <a:gd name="T85" fmla="*/ 0 h 2122"/>
                    <a:gd name="T86" fmla="*/ 0 w 1756"/>
                    <a:gd name="T87" fmla="*/ 0 h 2122"/>
                    <a:gd name="T88" fmla="*/ 0 w 1756"/>
                    <a:gd name="T89" fmla="*/ 0 h 2122"/>
                    <a:gd name="T90" fmla="*/ 0 w 1756"/>
                    <a:gd name="T91" fmla="*/ 0 h 2122"/>
                    <a:gd name="T92" fmla="*/ 0 w 1756"/>
                    <a:gd name="T93" fmla="*/ 0 h 2122"/>
                    <a:gd name="T94" fmla="*/ 0 w 1756"/>
                    <a:gd name="T95" fmla="*/ 0 h 2122"/>
                    <a:gd name="T96" fmla="*/ 0 w 1756"/>
                    <a:gd name="T97" fmla="*/ 0 h 2122"/>
                    <a:gd name="T98" fmla="*/ 0 w 1756"/>
                    <a:gd name="T99" fmla="*/ 0 h 2122"/>
                    <a:gd name="T100" fmla="*/ 0 w 1756"/>
                    <a:gd name="T101" fmla="*/ 0 h 2122"/>
                    <a:gd name="T102" fmla="*/ 0 w 1756"/>
                    <a:gd name="T103" fmla="*/ 0 h 2122"/>
                    <a:gd name="T104" fmla="*/ 0 w 1756"/>
                    <a:gd name="T105" fmla="*/ 0 h 2122"/>
                    <a:gd name="T106" fmla="*/ 0 w 1756"/>
                    <a:gd name="T107" fmla="*/ 0 h 21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56"/>
                    <a:gd name="T163" fmla="*/ 0 h 2122"/>
                    <a:gd name="T164" fmla="*/ 1756 w 1756"/>
                    <a:gd name="T165" fmla="*/ 2122 h 21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56" h="2122">
                      <a:moveTo>
                        <a:pt x="1483" y="1335"/>
                      </a:moveTo>
                      <a:lnTo>
                        <a:pt x="1454" y="1338"/>
                      </a:lnTo>
                      <a:lnTo>
                        <a:pt x="1429" y="1346"/>
                      </a:lnTo>
                      <a:lnTo>
                        <a:pt x="1406" y="1361"/>
                      </a:lnTo>
                      <a:lnTo>
                        <a:pt x="1387" y="1379"/>
                      </a:lnTo>
                      <a:lnTo>
                        <a:pt x="1374" y="1401"/>
                      </a:lnTo>
                      <a:lnTo>
                        <a:pt x="1364" y="1426"/>
                      </a:lnTo>
                      <a:lnTo>
                        <a:pt x="1361" y="1453"/>
                      </a:lnTo>
                      <a:lnTo>
                        <a:pt x="1364" y="1481"/>
                      </a:lnTo>
                      <a:lnTo>
                        <a:pt x="1374" y="1507"/>
                      </a:lnTo>
                      <a:lnTo>
                        <a:pt x="1387" y="1529"/>
                      </a:lnTo>
                      <a:lnTo>
                        <a:pt x="1406" y="1547"/>
                      </a:lnTo>
                      <a:lnTo>
                        <a:pt x="1429" y="1561"/>
                      </a:lnTo>
                      <a:lnTo>
                        <a:pt x="1454" y="1570"/>
                      </a:lnTo>
                      <a:lnTo>
                        <a:pt x="1483" y="1574"/>
                      </a:lnTo>
                      <a:lnTo>
                        <a:pt x="1510" y="1570"/>
                      </a:lnTo>
                      <a:lnTo>
                        <a:pt x="1536" y="1561"/>
                      </a:lnTo>
                      <a:lnTo>
                        <a:pt x="1558" y="1547"/>
                      </a:lnTo>
                      <a:lnTo>
                        <a:pt x="1577" y="1529"/>
                      </a:lnTo>
                      <a:lnTo>
                        <a:pt x="1592" y="1507"/>
                      </a:lnTo>
                      <a:lnTo>
                        <a:pt x="1600" y="1481"/>
                      </a:lnTo>
                      <a:lnTo>
                        <a:pt x="1603" y="1453"/>
                      </a:lnTo>
                      <a:lnTo>
                        <a:pt x="1600" y="1426"/>
                      </a:lnTo>
                      <a:lnTo>
                        <a:pt x="1592" y="1401"/>
                      </a:lnTo>
                      <a:lnTo>
                        <a:pt x="1577" y="1379"/>
                      </a:lnTo>
                      <a:lnTo>
                        <a:pt x="1558" y="1361"/>
                      </a:lnTo>
                      <a:lnTo>
                        <a:pt x="1536" y="1346"/>
                      </a:lnTo>
                      <a:lnTo>
                        <a:pt x="1510" y="1338"/>
                      </a:lnTo>
                      <a:lnTo>
                        <a:pt x="1483" y="1335"/>
                      </a:lnTo>
                      <a:close/>
                      <a:moveTo>
                        <a:pt x="273" y="1335"/>
                      </a:moveTo>
                      <a:lnTo>
                        <a:pt x="246" y="1338"/>
                      </a:lnTo>
                      <a:lnTo>
                        <a:pt x="221" y="1346"/>
                      </a:lnTo>
                      <a:lnTo>
                        <a:pt x="198" y="1361"/>
                      </a:lnTo>
                      <a:lnTo>
                        <a:pt x="179" y="1379"/>
                      </a:lnTo>
                      <a:lnTo>
                        <a:pt x="164" y="1401"/>
                      </a:lnTo>
                      <a:lnTo>
                        <a:pt x="156" y="1426"/>
                      </a:lnTo>
                      <a:lnTo>
                        <a:pt x="153" y="1453"/>
                      </a:lnTo>
                      <a:lnTo>
                        <a:pt x="156" y="1481"/>
                      </a:lnTo>
                      <a:lnTo>
                        <a:pt x="164" y="1507"/>
                      </a:lnTo>
                      <a:lnTo>
                        <a:pt x="179" y="1529"/>
                      </a:lnTo>
                      <a:lnTo>
                        <a:pt x="198" y="1547"/>
                      </a:lnTo>
                      <a:lnTo>
                        <a:pt x="221" y="1561"/>
                      </a:lnTo>
                      <a:lnTo>
                        <a:pt x="246" y="1570"/>
                      </a:lnTo>
                      <a:lnTo>
                        <a:pt x="273" y="1574"/>
                      </a:lnTo>
                      <a:lnTo>
                        <a:pt x="301" y="1570"/>
                      </a:lnTo>
                      <a:lnTo>
                        <a:pt x="328" y="1561"/>
                      </a:lnTo>
                      <a:lnTo>
                        <a:pt x="350" y="1547"/>
                      </a:lnTo>
                      <a:lnTo>
                        <a:pt x="368" y="1529"/>
                      </a:lnTo>
                      <a:lnTo>
                        <a:pt x="383" y="1507"/>
                      </a:lnTo>
                      <a:lnTo>
                        <a:pt x="391" y="1481"/>
                      </a:lnTo>
                      <a:lnTo>
                        <a:pt x="395" y="1453"/>
                      </a:lnTo>
                      <a:lnTo>
                        <a:pt x="391" y="1426"/>
                      </a:lnTo>
                      <a:lnTo>
                        <a:pt x="383" y="1401"/>
                      </a:lnTo>
                      <a:lnTo>
                        <a:pt x="368" y="1379"/>
                      </a:lnTo>
                      <a:lnTo>
                        <a:pt x="350" y="1361"/>
                      </a:lnTo>
                      <a:lnTo>
                        <a:pt x="328" y="1346"/>
                      </a:lnTo>
                      <a:lnTo>
                        <a:pt x="301" y="1338"/>
                      </a:lnTo>
                      <a:lnTo>
                        <a:pt x="273" y="1335"/>
                      </a:lnTo>
                      <a:close/>
                      <a:moveTo>
                        <a:pt x="324" y="374"/>
                      </a:moveTo>
                      <a:lnTo>
                        <a:pt x="301" y="376"/>
                      </a:lnTo>
                      <a:lnTo>
                        <a:pt x="282" y="380"/>
                      </a:lnTo>
                      <a:lnTo>
                        <a:pt x="267" y="387"/>
                      </a:lnTo>
                      <a:lnTo>
                        <a:pt x="254" y="395"/>
                      </a:lnTo>
                      <a:lnTo>
                        <a:pt x="244" y="407"/>
                      </a:lnTo>
                      <a:lnTo>
                        <a:pt x="235" y="419"/>
                      </a:lnTo>
                      <a:lnTo>
                        <a:pt x="229" y="434"/>
                      </a:lnTo>
                      <a:lnTo>
                        <a:pt x="224" y="451"/>
                      </a:lnTo>
                      <a:lnTo>
                        <a:pt x="221" y="470"/>
                      </a:lnTo>
                      <a:lnTo>
                        <a:pt x="154" y="939"/>
                      </a:lnTo>
                      <a:lnTo>
                        <a:pt x="153" y="954"/>
                      </a:lnTo>
                      <a:lnTo>
                        <a:pt x="154" y="969"/>
                      </a:lnTo>
                      <a:lnTo>
                        <a:pt x="156" y="982"/>
                      </a:lnTo>
                      <a:lnTo>
                        <a:pt x="161" y="995"/>
                      </a:lnTo>
                      <a:lnTo>
                        <a:pt x="167" y="1006"/>
                      </a:lnTo>
                      <a:lnTo>
                        <a:pt x="178" y="1016"/>
                      </a:lnTo>
                      <a:lnTo>
                        <a:pt x="190" y="1023"/>
                      </a:lnTo>
                      <a:lnTo>
                        <a:pt x="206" y="1027"/>
                      </a:lnTo>
                      <a:lnTo>
                        <a:pt x="226" y="1028"/>
                      </a:lnTo>
                      <a:lnTo>
                        <a:pt x="1531" y="1028"/>
                      </a:lnTo>
                      <a:lnTo>
                        <a:pt x="1550" y="1027"/>
                      </a:lnTo>
                      <a:lnTo>
                        <a:pt x="1565" y="1023"/>
                      </a:lnTo>
                      <a:lnTo>
                        <a:pt x="1579" y="1016"/>
                      </a:lnTo>
                      <a:lnTo>
                        <a:pt x="1588" y="1006"/>
                      </a:lnTo>
                      <a:lnTo>
                        <a:pt x="1596" y="995"/>
                      </a:lnTo>
                      <a:lnTo>
                        <a:pt x="1600" y="982"/>
                      </a:lnTo>
                      <a:lnTo>
                        <a:pt x="1602" y="969"/>
                      </a:lnTo>
                      <a:lnTo>
                        <a:pt x="1603" y="954"/>
                      </a:lnTo>
                      <a:lnTo>
                        <a:pt x="1602" y="939"/>
                      </a:lnTo>
                      <a:lnTo>
                        <a:pt x="1535" y="470"/>
                      </a:lnTo>
                      <a:lnTo>
                        <a:pt x="1532" y="451"/>
                      </a:lnTo>
                      <a:lnTo>
                        <a:pt x="1527" y="434"/>
                      </a:lnTo>
                      <a:lnTo>
                        <a:pt x="1521" y="419"/>
                      </a:lnTo>
                      <a:lnTo>
                        <a:pt x="1513" y="407"/>
                      </a:lnTo>
                      <a:lnTo>
                        <a:pt x="1503" y="395"/>
                      </a:lnTo>
                      <a:lnTo>
                        <a:pt x="1489" y="387"/>
                      </a:lnTo>
                      <a:lnTo>
                        <a:pt x="1473" y="380"/>
                      </a:lnTo>
                      <a:lnTo>
                        <a:pt x="1454" y="376"/>
                      </a:lnTo>
                      <a:lnTo>
                        <a:pt x="1431" y="374"/>
                      </a:lnTo>
                      <a:lnTo>
                        <a:pt x="324" y="374"/>
                      </a:lnTo>
                      <a:close/>
                      <a:moveTo>
                        <a:pt x="517" y="163"/>
                      </a:moveTo>
                      <a:lnTo>
                        <a:pt x="500" y="166"/>
                      </a:lnTo>
                      <a:lnTo>
                        <a:pt x="488" y="172"/>
                      </a:lnTo>
                      <a:lnTo>
                        <a:pt x="477" y="180"/>
                      </a:lnTo>
                      <a:lnTo>
                        <a:pt x="470" y="191"/>
                      </a:lnTo>
                      <a:lnTo>
                        <a:pt x="465" y="203"/>
                      </a:lnTo>
                      <a:lnTo>
                        <a:pt x="464" y="216"/>
                      </a:lnTo>
                      <a:lnTo>
                        <a:pt x="465" y="229"/>
                      </a:lnTo>
                      <a:lnTo>
                        <a:pt x="470" y="241"/>
                      </a:lnTo>
                      <a:lnTo>
                        <a:pt x="477" y="251"/>
                      </a:lnTo>
                      <a:lnTo>
                        <a:pt x="488" y="261"/>
                      </a:lnTo>
                      <a:lnTo>
                        <a:pt x="500" y="266"/>
                      </a:lnTo>
                      <a:lnTo>
                        <a:pt x="517" y="268"/>
                      </a:lnTo>
                      <a:lnTo>
                        <a:pt x="1239" y="268"/>
                      </a:lnTo>
                      <a:lnTo>
                        <a:pt x="1255" y="266"/>
                      </a:lnTo>
                      <a:lnTo>
                        <a:pt x="1269" y="261"/>
                      </a:lnTo>
                      <a:lnTo>
                        <a:pt x="1279" y="251"/>
                      </a:lnTo>
                      <a:lnTo>
                        <a:pt x="1287" y="241"/>
                      </a:lnTo>
                      <a:lnTo>
                        <a:pt x="1291" y="229"/>
                      </a:lnTo>
                      <a:lnTo>
                        <a:pt x="1292" y="216"/>
                      </a:lnTo>
                      <a:lnTo>
                        <a:pt x="1291" y="203"/>
                      </a:lnTo>
                      <a:lnTo>
                        <a:pt x="1287" y="191"/>
                      </a:lnTo>
                      <a:lnTo>
                        <a:pt x="1279" y="180"/>
                      </a:lnTo>
                      <a:lnTo>
                        <a:pt x="1269" y="172"/>
                      </a:lnTo>
                      <a:lnTo>
                        <a:pt x="1255" y="166"/>
                      </a:lnTo>
                      <a:lnTo>
                        <a:pt x="1239" y="163"/>
                      </a:lnTo>
                      <a:lnTo>
                        <a:pt x="517" y="163"/>
                      </a:lnTo>
                      <a:close/>
                      <a:moveTo>
                        <a:pt x="878" y="0"/>
                      </a:moveTo>
                      <a:lnTo>
                        <a:pt x="934" y="1"/>
                      </a:lnTo>
                      <a:lnTo>
                        <a:pt x="993" y="5"/>
                      </a:lnTo>
                      <a:lnTo>
                        <a:pt x="1051" y="11"/>
                      </a:lnTo>
                      <a:lnTo>
                        <a:pt x="1112" y="20"/>
                      </a:lnTo>
                      <a:lnTo>
                        <a:pt x="1172" y="29"/>
                      </a:lnTo>
                      <a:lnTo>
                        <a:pt x="1229" y="40"/>
                      </a:lnTo>
                      <a:lnTo>
                        <a:pt x="1284" y="51"/>
                      </a:lnTo>
                      <a:lnTo>
                        <a:pt x="1335" y="64"/>
                      </a:lnTo>
                      <a:lnTo>
                        <a:pt x="1382" y="76"/>
                      </a:lnTo>
                      <a:lnTo>
                        <a:pt x="1423" y="90"/>
                      </a:lnTo>
                      <a:lnTo>
                        <a:pt x="1458" y="103"/>
                      </a:lnTo>
                      <a:lnTo>
                        <a:pt x="1490" y="116"/>
                      </a:lnTo>
                      <a:lnTo>
                        <a:pt x="1521" y="131"/>
                      </a:lnTo>
                      <a:lnTo>
                        <a:pt x="1550" y="147"/>
                      </a:lnTo>
                      <a:lnTo>
                        <a:pt x="1575" y="163"/>
                      </a:lnTo>
                      <a:lnTo>
                        <a:pt x="1598" y="181"/>
                      </a:lnTo>
                      <a:lnTo>
                        <a:pt x="1619" y="202"/>
                      </a:lnTo>
                      <a:lnTo>
                        <a:pt x="1636" y="225"/>
                      </a:lnTo>
                      <a:lnTo>
                        <a:pt x="1651" y="250"/>
                      </a:lnTo>
                      <a:lnTo>
                        <a:pt x="1663" y="280"/>
                      </a:lnTo>
                      <a:lnTo>
                        <a:pt x="1671" y="313"/>
                      </a:lnTo>
                      <a:lnTo>
                        <a:pt x="1756" y="960"/>
                      </a:lnTo>
                      <a:lnTo>
                        <a:pt x="1756" y="1854"/>
                      </a:lnTo>
                      <a:lnTo>
                        <a:pt x="1608" y="1854"/>
                      </a:lnTo>
                      <a:lnTo>
                        <a:pt x="1608" y="1993"/>
                      </a:lnTo>
                      <a:lnTo>
                        <a:pt x="1606" y="2020"/>
                      </a:lnTo>
                      <a:lnTo>
                        <a:pt x="1600" y="2044"/>
                      </a:lnTo>
                      <a:lnTo>
                        <a:pt x="1589" y="2064"/>
                      </a:lnTo>
                      <a:lnTo>
                        <a:pt x="1577" y="2082"/>
                      </a:lnTo>
                      <a:lnTo>
                        <a:pt x="1561" y="2096"/>
                      </a:lnTo>
                      <a:lnTo>
                        <a:pt x="1543" y="2107"/>
                      </a:lnTo>
                      <a:lnTo>
                        <a:pt x="1524" y="2116"/>
                      </a:lnTo>
                      <a:lnTo>
                        <a:pt x="1504" y="2120"/>
                      </a:lnTo>
                      <a:lnTo>
                        <a:pt x="1483" y="2122"/>
                      </a:lnTo>
                      <a:lnTo>
                        <a:pt x="1462" y="2120"/>
                      </a:lnTo>
                      <a:lnTo>
                        <a:pt x="1441" y="2116"/>
                      </a:lnTo>
                      <a:lnTo>
                        <a:pt x="1422" y="2107"/>
                      </a:lnTo>
                      <a:lnTo>
                        <a:pt x="1404" y="2096"/>
                      </a:lnTo>
                      <a:lnTo>
                        <a:pt x="1388" y="2082"/>
                      </a:lnTo>
                      <a:lnTo>
                        <a:pt x="1375" y="2064"/>
                      </a:lnTo>
                      <a:lnTo>
                        <a:pt x="1364" y="2044"/>
                      </a:lnTo>
                      <a:lnTo>
                        <a:pt x="1358" y="2020"/>
                      </a:lnTo>
                      <a:lnTo>
                        <a:pt x="1356" y="1993"/>
                      </a:lnTo>
                      <a:lnTo>
                        <a:pt x="1356" y="1854"/>
                      </a:lnTo>
                      <a:lnTo>
                        <a:pt x="401" y="1854"/>
                      </a:lnTo>
                      <a:lnTo>
                        <a:pt x="401" y="1993"/>
                      </a:lnTo>
                      <a:lnTo>
                        <a:pt x="399" y="2020"/>
                      </a:lnTo>
                      <a:lnTo>
                        <a:pt x="392" y="2044"/>
                      </a:lnTo>
                      <a:lnTo>
                        <a:pt x="382" y="2064"/>
                      </a:lnTo>
                      <a:lnTo>
                        <a:pt x="368" y="2082"/>
                      </a:lnTo>
                      <a:lnTo>
                        <a:pt x="353" y="2096"/>
                      </a:lnTo>
                      <a:lnTo>
                        <a:pt x="335" y="2107"/>
                      </a:lnTo>
                      <a:lnTo>
                        <a:pt x="315" y="2116"/>
                      </a:lnTo>
                      <a:lnTo>
                        <a:pt x="295" y="2120"/>
                      </a:lnTo>
                      <a:lnTo>
                        <a:pt x="274" y="2122"/>
                      </a:lnTo>
                      <a:lnTo>
                        <a:pt x="253" y="2120"/>
                      </a:lnTo>
                      <a:lnTo>
                        <a:pt x="232" y="2116"/>
                      </a:lnTo>
                      <a:lnTo>
                        <a:pt x="212" y="2107"/>
                      </a:lnTo>
                      <a:lnTo>
                        <a:pt x="195" y="2096"/>
                      </a:lnTo>
                      <a:lnTo>
                        <a:pt x="179" y="2082"/>
                      </a:lnTo>
                      <a:lnTo>
                        <a:pt x="166" y="2064"/>
                      </a:lnTo>
                      <a:lnTo>
                        <a:pt x="156" y="2044"/>
                      </a:lnTo>
                      <a:lnTo>
                        <a:pt x="149" y="2020"/>
                      </a:lnTo>
                      <a:lnTo>
                        <a:pt x="147" y="1993"/>
                      </a:lnTo>
                      <a:lnTo>
                        <a:pt x="147" y="1854"/>
                      </a:lnTo>
                      <a:lnTo>
                        <a:pt x="0" y="1854"/>
                      </a:lnTo>
                      <a:lnTo>
                        <a:pt x="0" y="960"/>
                      </a:lnTo>
                      <a:lnTo>
                        <a:pt x="86" y="313"/>
                      </a:lnTo>
                      <a:lnTo>
                        <a:pt x="95" y="280"/>
                      </a:lnTo>
                      <a:lnTo>
                        <a:pt x="107" y="250"/>
                      </a:lnTo>
                      <a:lnTo>
                        <a:pt x="120" y="225"/>
                      </a:lnTo>
                      <a:lnTo>
                        <a:pt x="138" y="202"/>
                      </a:lnTo>
                      <a:lnTo>
                        <a:pt x="158" y="181"/>
                      </a:lnTo>
                      <a:lnTo>
                        <a:pt x="181" y="163"/>
                      </a:lnTo>
                      <a:lnTo>
                        <a:pt x="207" y="147"/>
                      </a:lnTo>
                      <a:lnTo>
                        <a:pt x="235" y="131"/>
                      </a:lnTo>
                      <a:lnTo>
                        <a:pt x="266" y="116"/>
                      </a:lnTo>
                      <a:lnTo>
                        <a:pt x="298" y="103"/>
                      </a:lnTo>
                      <a:lnTo>
                        <a:pt x="333" y="90"/>
                      </a:lnTo>
                      <a:lnTo>
                        <a:pt x="374" y="76"/>
                      </a:lnTo>
                      <a:lnTo>
                        <a:pt x="421" y="64"/>
                      </a:lnTo>
                      <a:lnTo>
                        <a:pt x="472" y="51"/>
                      </a:lnTo>
                      <a:lnTo>
                        <a:pt x="528" y="40"/>
                      </a:lnTo>
                      <a:lnTo>
                        <a:pt x="585" y="29"/>
                      </a:lnTo>
                      <a:lnTo>
                        <a:pt x="645" y="20"/>
                      </a:lnTo>
                      <a:lnTo>
                        <a:pt x="705" y="11"/>
                      </a:lnTo>
                      <a:lnTo>
                        <a:pt x="764" y="5"/>
                      </a:lnTo>
                      <a:lnTo>
                        <a:pt x="822" y="1"/>
                      </a:lnTo>
                      <a:lnTo>
                        <a:pt x="878" y="0"/>
                      </a:lnTo>
                      <a:close/>
                    </a:path>
                  </a:pathLst>
                </a:custGeom>
                <a:grpFill/>
                <a:ln w="9525">
                  <a:noFill/>
                  <a:round/>
                  <a:headEnd/>
                  <a:tailEnd/>
                </a:ln>
              </p:spPr>
              <p:txBody>
                <a:bodyPr wrap="none" anchor="ctr"/>
                <a:lstStyle/>
                <a:p>
                  <a:endParaRPr lang="en-GB"/>
                </a:p>
              </p:txBody>
            </p:sp>
          </p:grpSp>
        </p:grpSp>
        <p:grpSp>
          <p:nvGrpSpPr>
            <p:cNvPr id="11" name="Group 21"/>
            <p:cNvGrpSpPr/>
            <p:nvPr/>
          </p:nvGrpSpPr>
          <p:grpSpPr>
            <a:xfrm>
              <a:off x="715961" y="6154737"/>
              <a:ext cx="3397250" cy="400050"/>
              <a:chOff x="5829300" y="5559425"/>
              <a:chExt cx="3397250" cy="400050"/>
            </a:xfrm>
          </p:grpSpPr>
          <p:sp>
            <p:nvSpPr>
              <p:cNvPr id="23" name="Freeform 92"/>
              <p:cNvSpPr>
                <a:spLocks noChangeArrowheads="1"/>
              </p:cNvSpPr>
              <p:nvPr/>
            </p:nvSpPr>
            <p:spPr bwMode="auto">
              <a:xfrm>
                <a:off x="5829300" y="5638800"/>
                <a:ext cx="603250" cy="320675"/>
              </a:xfrm>
              <a:custGeom>
                <a:avLst/>
                <a:gdLst>
                  <a:gd name="T0" fmla="*/ 2147483647 w 3421"/>
                  <a:gd name="T1" fmla="*/ 2147483647 h 1815"/>
                  <a:gd name="T2" fmla="*/ 2147483647 w 3421"/>
                  <a:gd name="T3" fmla="*/ 2147483647 h 1815"/>
                  <a:gd name="T4" fmla="*/ 2147483647 w 3421"/>
                  <a:gd name="T5" fmla="*/ 2147483647 h 1815"/>
                  <a:gd name="T6" fmla="*/ 2147483647 w 3421"/>
                  <a:gd name="T7" fmla="*/ 2147483647 h 1815"/>
                  <a:gd name="T8" fmla="*/ 2147483647 w 3421"/>
                  <a:gd name="T9" fmla="*/ 2147483647 h 1815"/>
                  <a:gd name="T10" fmla="*/ 2147483647 w 3421"/>
                  <a:gd name="T11" fmla="*/ 2147483647 h 1815"/>
                  <a:gd name="T12" fmla="*/ 2147483647 w 3421"/>
                  <a:gd name="T13" fmla="*/ 2147483647 h 1815"/>
                  <a:gd name="T14" fmla="*/ 2147483647 w 3421"/>
                  <a:gd name="T15" fmla="*/ 2147483647 h 1815"/>
                  <a:gd name="T16" fmla="*/ 2147483647 w 3421"/>
                  <a:gd name="T17" fmla="*/ 2147483647 h 1815"/>
                  <a:gd name="T18" fmla="*/ 2147483647 w 3421"/>
                  <a:gd name="T19" fmla="*/ 2147483647 h 1815"/>
                  <a:gd name="T20" fmla="*/ 2147483647 w 3421"/>
                  <a:gd name="T21" fmla="*/ 2147483647 h 1815"/>
                  <a:gd name="T22" fmla="*/ 2147483647 w 3421"/>
                  <a:gd name="T23" fmla="*/ 2147483647 h 1815"/>
                  <a:gd name="T24" fmla="*/ 2147483647 w 3421"/>
                  <a:gd name="T25" fmla="*/ 2147483647 h 1815"/>
                  <a:gd name="T26" fmla="*/ 2147483647 w 3421"/>
                  <a:gd name="T27" fmla="*/ 2147483647 h 1815"/>
                  <a:gd name="T28" fmla="*/ 2147483647 w 3421"/>
                  <a:gd name="T29" fmla="*/ 2147483647 h 1815"/>
                  <a:gd name="T30" fmla="*/ 2147483647 w 3421"/>
                  <a:gd name="T31" fmla="*/ 2147483647 h 1815"/>
                  <a:gd name="T32" fmla="*/ 2147483647 w 3421"/>
                  <a:gd name="T33" fmla="*/ 2147483647 h 1815"/>
                  <a:gd name="T34" fmla="*/ 2147483647 w 3421"/>
                  <a:gd name="T35" fmla="*/ 2147483647 h 1815"/>
                  <a:gd name="T36" fmla="*/ 2147483647 w 3421"/>
                  <a:gd name="T37" fmla="*/ 2147483647 h 1815"/>
                  <a:gd name="T38" fmla="*/ 2147483647 w 3421"/>
                  <a:gd name="T39" fmla="*/ 2147483647 h 1815"/>
                  <a:gd name="T40" fmla="*/ 2147483647 w 3421"/>
                  <a:gd name="T41" fmla="*/ 0 h 1815"/>
                  <a:gd name="T42" fmla="*/ 2147483647 w 3421"/>
                  <a:gd name="T43" fmla="*/ 2147483647 h 1815"/>
                  <a:gd name="T44" fmla="*/ 2147483647 w 3421"/>
                  <a:gd name="T45" fmla="*/ 2147483647 h 1815"/>
                  <a:gd name="T46" fmla="*/ 2147483647 w 3421"/>
                  <a:gd name="T47" fmla="*/ 2147483647 h 1815"/>
                  <a:gd name="T48" fmla="*/ 2147483647 w 3421"/>
                  <a:gd name="T49" fmla="*/ 2147483647 h 1815"/>
                  <a:gd name="T50" fmla="*/ 2147483647 w 3421"/>
                  <a:gd name="T51" fmla="*/ 2147483647 h 1815"/>
                  <a:gd name="T52" fmla="*/ 2147483647 w 3421"/>
                  <a:gd name="T53" fmla="*/ 2147483647 h 1815"/>
                  <a:gd name="T54" fmla="*/ 2147483647 w 3421"/>
                  <a:gd name="T55" fmla="*/ 2147483647 h 1815"/>
                  <a:gd name="T56" fmla="*/ 2147483647 w 3421"/>
                  <a:gd name="T57" fmla="*/ 2147483647 h 1815"/>
                  <a:gd name="T58" fmla="*/ 2147483647 w 3421"/>
                  <a:gd name="T59" fmla="*/ 2147483647 h 1815"/>
                  <a:gd name="T60" fmla="*/ 2147483647 w 3421"/>
                  <a:gd name="T61" fmla="*/ 2147483647 h 1815"/>
                  <a:gd name="T62" fmla="*/ 2147483647 w 3421"/>
                  <a:gd name="T63" fmla="*/ 2147483647 h 1815"/>
                  <a:gd name="T64" fmla="*/ 2147483647 w 3421"/>
                  <a:gd name="T65" fmla="*/ 2147483647 h 1815"/>
                  <a:gd name="T66" fmla="*/ 2147483647 w 3421"/>
                  <a:gd name="T67" fmla="*/ 2147483647 h 1815"/>
                  <a:gd name="T68" fmla="*/ 2147483647 w 3421"/>
                  <a:gd name="T69" fmla="*/ 2147483647 h 1815"/>
                  <a:gd name="T70" fmla="*/ 2147483647 w 3421"/>
                  <a:gd name="T71" fmla="*/ 2147483647 h 1815"/>
                  <a:gd name="T72" fmla="*/ 2147483647 w 3421"/>
                  <a:gd name="T73" fmla="*/ 2147483647 h 1815"/>
                  <a:gd name="T74" fmla="*/ 2147483647 w 3421"/>
                  <a:gd name="T75" fmla="*/ 2147483647 h 1815"/>
                  <a:gd name="T76" fmla="*/ 2147483647 w 3421"/>
                  <a:gd name="T77" fmla="*/ 2147483647 h 1815"/>
                  <a:gd name="T78" fmla="*/ 2147483647 w 3421"/>
                  <a:gd name="T79" fmla="*/ 2147483647 h 1815"/>
                  <a:gd name="T80" fmla="*/ 2147483647 w 3421"/>
                  <a:gd name="T81" fmla="*/ 2147483647 h 1815"/>
                  <a:gd name="T82" fmla="*/ 2147483647 w 3421"/>
                  <a:gd name="T83" fmla="*/ 2147483647 h 1815"/>
                  <a:gd name="T84" fmla="*/ 2147483647 w 3421"/>
                  <a:gd name="T85" fmla="*/ 2147483647 h 1815"/>
                  <a:gd name="T86" fmla="*/ 2147483647 w 3421"/>
                  <a:gd name="T87" fmla="*/ 2147483647 h 1815"/>
                  <a:gd name="T88" fmla="*/ 2147483647 w 3421"/>
                  <a:gd name="T89" fmla="*/ 2147483647 h 1815"/>
                  <a:gd name="T90" fmla="*/ 2147483647 w 3421"/>
                  <a:gd name="T91" fmla="*/ 2147483647 h 1815"/>
                  <a:gd name="T92" fmla="*/ 2147483647 w 3421"/>
                  <a:gd name="T93" fmla="*/ 2147483647 h 1815"/>
                  <a:gd name="T94" fmla="*/ 2147483647 w 3421"/>
                  <a:gd name="T95" fmla="*/ 2147483647 h 1815"/>
                  <a:gd name="T96" fmla="*/ 2147483647 w 3421"/>
                  <a:gd name="T97" fmla="*/ 2147483647 h 1815"/>
                  <a:gd name="T98" fmla="*/ 2147483647 w 3421"/>
                  <a:gd name="T99" fmla="*/ 2147483647 h 1815"/>
                  <a:gd name="T100" fmla="*/ 2147483647 w 3421"/>
                  <a:gd name="T101" fmla="*/ 2147483647 h 1815"/>
                  <a:gd name="T102" fmla="*/ 2147483647 w 3421"/>
                  <a:gd name="T103" fmla="*/ 2147483647 h 1815"/>
                  <a:gd name="T104" fmla="*/ 2147483647 w 3421"/>
                  <a:gd name="T105" fmla="*/ 2147483647 h 1815"/>
                  <a:gd name="T106" fmla="*/ 2147483647 w 3421"/>
                  <a:gd name="T107" fmla="*/ 2147483647 h 1815"/>
                  <a:gd name="T108" fmla="*/ 2147483647 w 3421"/>
                  <a:gd name="T109" fmla="*/ 2147483647 h 1815"/>
                  <a:gd name="T110" fmla="*/ 2147483647 w 3421"/>
                  <a:gd name="T111" fmla="*/ 2147483647 h 1815"/>
                  <a:gd name="T112" fmla="*/ 2147483647 w 3421"/>
                  <a:gd name="T113" fmla="*/ 2147483647 h 181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21"/>
                  <a:gd name="T172" fmla="*/ 0 h 1815"/>
                  <a:gd name="T173" fmla="*/ 3421 w 3421"/>
                  <a:gd name="T174" fmla="*/ 1815 h 181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21" h="1815">
                    <a:moveTo>
                      <a:pt x="2986" y="960"/>
                    </a:moveTo>
                    <a:lnTo>
                      <a:pt x="2990" y="1053"/>
                    </a:lnTo>
                    <a:lnTo>
                      <a:pt x="3029" y="1066"/>
                    </a:lnTo>
                    <a:lnTo>
                      <a:pt x="3064" y="1084"/>
                    </a:lnTo>
                    <a:lnTo>
                      <a:pt x="3098" y="1107"/>
                    </a:lnTo>
                    <a:lnTo>
                      <a:pt x="3127" y="1134"/>
                    </a:lnTo>
                    <a:lnTo>
                      <a:pt x="3151" y="1165"/>
                    </a:lnTo>
                    <a:lnTo>
                      <a:pt x="3172" y="1200"/>
                    </a:lnTo>
                    <a:lnTo>
                      <a:pt x="3187" y="1238"/>
                    </a:lnTo>
                    <a:lnTo>
                      <a:pt x="3196" y="1277"/>
                    </a:lnTo>
                    <a:lnTo>
                      <a:pt x="3199" y="1320"/>
                    </a:lnTo>
                    <a:lnTo>
                      <a:pt x="3196" y="1360"/>
                    </a:lnTo>
                    <a:lnTo>
                      <a:pt x="3188" y="1399"/>
                    </a:lnTo>
                    <a:lnTo>
                      <a:pt x="3174" y="1435"/>
                    </a:lnTo>
                    <a:lnTo>
                      <a:pt x="3155" y="1469"/>
                    </a:lnTo>
                    <a:lnTo>
                      <a:pt x="3132" y="1499"/>
                    </a:lnTo>
                    <a:lnTo>
                      <a:pt x="3105" y="1526"/>
                    </a:lnTo>
                    <a:lnTo>
                      <a:pt x="3075" y="1549"/>
                    </a:lnTo>
                    <a:lnTo>
                      <a:pt x="3041" y="1568"/>
                    </a:lnTo>
                    <a:lnTo>
                      <a:pt x="3005" y="1582"/>
                    </a:lnTo>
                    <a:lnTo>
                      <a:pt x="2966" y="1591"/>
                    </a:lnTo>
                    <a:lnTo>
                      <a:pt x="2926" y="1594"/>
                    </a:lnTo>
                    <a:lnTo>
                      <a:pt x="2885" y="1591"/>
                    </a:lnTo>
                    <a:lnTo>
                      <a:pt x="2846" y="1582"/>
                    </a:lnTo>
                    <a:lnTo>
                      <a:pt x="2810" y="1568"/>
                    </a:lnTo>
                    <a:lnTo>
                      <a:pt x="2776" y="1549"/>
                    </a:lnTo>
                    <a:lnTo>
                      <a:pt x="2746" y="1526"/>
                    </a:lnTo>
                    <a:lnTo>
                      <a:pt x="2719" y="1499"/>
                    </a:lnTo>
                    <a:lnTo>
                      <a:pt x="2696" y="1469"/>
                    </a:lnTo>
                    <a:lnTo>
                      <a:pt x="2677" y="1435"/>
                    </a:lnTo>
                    <a:lnTo>
                      <a:pt x="2663" y="1399"/>
                    </a:lnTo>
                    <a:lnTo>
                      <a:pt x="2655" y="1360"/>
                    </a:lnTo>
                    <a:lnTo>
                      <a:pt x="2652" y="1320"/>
                    </a:lnTo>
                    <a:lnTo>
                      <a:pt x="2655" y="1278"/>
                    </a:lnTo>
                    <a:lnTo>
                      <a:pt x="2663" y="1240"/>
                    </a:lnTo>
                    <a:lnTo>
                      <a:pt x="2678" y="1203"/>
                    </a:lnTo>
                    <a:lnTo>
                      <a:pt x="2698" y="1168"/>
                    </a:lnTo>
                    <a:lnTo>
                      <a:pt x="2721" y="1137"/>
                    </a:lnTo>
                    <a:lnTo>
                      <a:pt x="2749" y="1111"/>
                    </a:lnTo>
                    <a:lnTo>
                      <a:pt x="2781" y="1088"/>
                    </a:lnTo>
                    <a:lnTo>
                      <a:pt x="2760" y="1045"/>
                    </a:lnTo>
                    <a:lnTo>
                      <a:pt x="2739" y="1006"/>
                    </a:lnTo>
                    <a:lnTo>
                      <a:pt x="2701" y="1032"/>
                    </a:lnTo>
                    <a:lnTo>
                      <a:pt x="2665" y="1063"/>
                    </a:lnTo>
                    <a:lnTo>
                      <a:pt x="2635" y="1098"/>
                    </a:lnTo>
                    <a:lnTo>
                      <a:pt x="2610" y="1137"/>
                    </a:lnTo>
                    <a:lnTo>
                      <a:pt x="2589" y="1179"/>
                    </a:lnTo>
                    <a:lnTo>
                      <a:pt x="2573" y="1224"/>
                    </a:lnTo>
                    <a:lnTo>
                      <a:pt x="2564" y="1271"/>
                    </a:lnTo>
                    <a:lnTo>
                      <a:pt x="2561" y="1320"/>
                    </a:lnTo>
                    <a:lnTo>
                      <a:pt x="2563" y="1366"/>
                    </a:lnTo>
                    <a:lnTo>
                      <a:pt x="2571" y="1410"/>
                    </a:lnTo>
                    <a:lnTo>
                      <a:pt x="2585" y="1452"/>
                    </a:lnTo>
                    <a:lnTo>
                      <a:pt x="2602" y="1492"/>
                    </a:lnTo>
                    <a:lnTo>
                      <a:pt x="2626" y="1528"/>
                    </a:lnTo>
                    <a:lnTo>
                      <a:pt x="2653" y="1562"/>
                    </a:lnTo>
                    <a:lnTo>
                      <a:pt x="2683" y="1593"/>
                    </a:lnTo>
                    <a:lnTo>
                      <a:pt x="2717" y="1619"/>
                    </a:lnTo>
                    <a:lnTo>
                      <a:pt x="2754" y="1642"/>
                    </a:lnTo>
                    <a:lnTo>
                      <a:pt x="2793" y="1660"/>
                    </a:lnTo>
                    <a:lnTo>
                      <a:pt x="2836" y="1674"/>
                    </a:lnTo>
                    <a:lnTo>
                      <a:pt x="2880" y="1682"/>
                    </a:lnTo>
                    <a:lnTo>
                      <a:pt x="2926" y="1685"/>
                    </a:lnTo>
                    <a:lnTo>
                      <a:pt x="2971" y="1682"/>
                    </a:lnTo>
                    <a:lnTo>
                      <a:pt x="3015" y="1674"/>
                    </a:lnTo>
                    <a:lnTo>
                      <a:pt x="3058" y="1660"/>
                    </a:lnTo>
                    <a:lnTo>
                      <a:pt x="3098" y="1642"/>
                    </a:lnTo>
                    <a:lnTo>
                      <a:pt x="3134" y="1619"/>
                    </a:lnTo>
                    <a:lnTo>
                      <a:pt x="3168" y="1593"/>
                    </a:lnTo>
                    <a:lnTo>
                      <a:pt x="3198" y="1562"/>
                    </a:lnTo>
                    <a:lnTo>
                      <a:pt x="3226" y="1528"/>
                    </a:lnTo>
                    <a:lnTo>
                      <a:pt x="3249" y="1492"/>
                    </a:lnTo>
                    <a:lnTo>
                      <a:pt x="3266" y="1452"/>
                    </a:lnTo>
                    <a:lnTo>
                      <a:pt x="3280" y="1410"/>
                    </a:lnTo>
                    <a:lnTo>
                      <a:pt x="3288" y="1366"/>
                    </a:lnTo>
                    <a:lnTo>
                      <a:pt x="3291" y="1320"/>
                    </a:lnTo>
                    <a:lnTo>
                      <a:pt x="3287" y="1271"/>
                    </a:lnTo>
                    <a:lnTo>
                      <a:pt x="3278" y="1225"/>
                    </a:lnTo>
                    <a:lnTo>
                      <a:pt x="3263" y="1181"/>
                    </a:lnTo>
                    <a:lnTo>
                      <a:pt x="3243" y="1139"/>
                    </a:lnTo>
                    <a:lnTo>
                      <a:pt x="3217" y="1100"/>
                    </a:lnTo>
                    <a:lnTo>
                      <a:pt x="3188" y="1066"/>
                    </a:lnTo>
                    <a:lnTo>
                      <a:pt x="3154" y="1035"/>
                    </a:lnTo>
                    <a:lnTo>
                      <a:pt x="3117" y="1008"/>
                    </a:lnTo>
                    <a:lnTo>
                      <a:pt x="3076" y="987"/>
                    </a:lnTo>
                    <a:lnTo>
                      <a:pt x="3032" y="971"/>
                    </a:lnTo>
                    <a:lnTo>
                      <a:pt x="2986" y="960"/>
                    </a:lnTo>
                    <a:close/>
                    <a:moveTo>
                      <a:pt x="522" y="913"/>
                    </a:moveTo>
                    <a:lnTo>
                      <a:pt x="477" y="916"/>
                    </a:lnTo>
                    <a:lnTo>
                      <a:pt x="433" y="925"/>
                    </a:lnTo>
                    <a:lnTo>
                      <a:pt x="390" y="938"/>
                    </a:lnTo>
                    <a:lnTo>
                      <a:pt x="350" y="956"/>
                    </a:lnTo>
                    <a:lnTo>
                      <a:pt x="313" y="979"/>
                    </a:lnTo>
                    <a:lnTo>
                      <a:pt x="280" y="1006"/>
                    </a:lnTo>
                    <a:lnTo>
                      <a:pt x="249" y="1037"/>
                    </a:lnTo>
                    <a:lnTo>
                      <a:pt x="222" y="1070"/>
                    </a:lnTo>
                    <a:lnTo>
                      <a:pt x="199" y="1107"/>
                    </a:lnTo>
                    <a:lnTo>
                      <a:pt x="181" y="1146"/>
                    </a:lnTo>
                    <a:lnTo>
                      <a:pt x="168" y="1188"/>
                    </a:lnTo>
                    <a:lnTo>
                      <a:pt x="159" y="1233"/>
                    </a:lnTo>
                    <a:lnTo>
                      <a:pt x="157" y="1278"/>
                    </a:lnTo>
                    <a:lnTo>
                      <a:pt x="159" y="1324"/>
                    </a:lnTo>
                    <a:lnTo>
                      <a:pt x="168" y="1368"/>
                    </a:lnTo>
                    <a:lnTo>
                      <a:pt x="181" y="1410"/>
                    </a:lnTo>
                    <a:lnTo>
                      <a:pt x="199" y="1450"/>
                    </a:lnTo>
                    <a:lnTo>
                      <a:pt x="222" y="1488"/>
                    </a:lnTo>
                    <a:lnTo>
                      <a:pt x="249" y="1521"/>
                    </a:lnTo>
                    <a:lnTo>
                      <a:pt x="280" y="1551"/>
                    </a:lnTo>
                    <a:lnTo>
                      <a:pt x="313" y="1579"/>
                    </a:lnTo>
                    <a:lnTo>
                      <a:pt x="350" y="1601"/>
                    </a:lnTo>
                    <a:lnTo>
                      <a:pt x="390" y="1619"/>
                    </a:lnTo>
                    <a:lnTo>
                      <a:pt x="433" y="1633"/>
                    </a:lnTo>
                    <a:lnTo>
                      <a:pt x="477" y="1641"/>
                    </a:lnTo>
                    <a:lnTo>
                      <a:pt x="522" y="1643"/>
                    </a:lnTo>
                    <a:lnTo>
                      <a:pt x="571" y="1640"/>
                    </a:lnTo>
                    <a:lnTo>
                      <a:pt x="618" y="1631"/>
                    </a:lnTo>
                    <a:lnTo>
                      <a:pt x="663" y="1615"/>
                    </a:lnTo>
                    <a:lnTo>
                      <a:pt x="705" y="1595"/>
                    </a:lnTo>
                    <a:lnTo>
                      <a:pt x="744" y="1569"/>
                    </a:lnTo>
                    <a:lnTo>
                      <a:pt x="778" y="1539"/>
                    </a:lnTo>
                    <a:lnTo>
                      <a:pt x="810" y="1504"/>
                    </a:lnTo>
                    <a:lnTo>
                      <a:pt x="836" y="1467"/>
                    </a:lnTo>
                    <a:lnTo>
                      <a:pt x="857" y="1425"/>
                    </a:lnTo>
                    <a:lnTo>
                      <a:pt x="873" y="1381"/>
                    </a:lnTo>
                    <a:lnTo>
                      <a:pt x="883" y="1334"/>
                    </a:lnTo>
                    <a:lnTo>
                      <a:pt x="717" y="1353"/>
                    </a:lnTo>
                    <a:lnTo>
                      <a:pt x="704" y="1381"/>
                    </a:lnTo>
                    <a:lnTo>
                      <a:pt x="687" y="1407"/>
                    </a:lnTo>
                    <a:lnTo>
                      <a:pt x="666" y="1430"/>
                    </a:lnTo>
                    <a:lnTo>
                      <a:pt x="642" y="1450"/>
                    </a:lnTo>
                    <a:lnTo>
                      <a:pt x="615" y="1466"/>
                    </a:lnTo>
                    <a:lnTo>
                      <a:pt x="585" y="1477"/>
                    </a:lnTo>
                    <a:lnTo>
                      <a:pt x="555" y="1484"/>
                    </a:lnTo>
                    <a:lnTo>
                      <a:pt x="522" y="1488"/>
                    </a:lnTo>
                    <a:lnTo>
                      <a:pt x="488" y="1484"/>
                    </a:lnTo>
                    <a:lnTo>
                      <a:pt x="456" y="1477"/>
                    </a:lnTo>
                    <a:lnTo>
                      <a:pt x="426" y="1464"/>
                    </a:lnTo>
                    <a:lnTo>
                      <a:pt x="399" y="1447"/>
                    </a:lnTo>
                    <a:lnTo>
                      <a:pt x="374" y="1426"/>
                    </a:lnTo>
                    <a:lnTo>
                      <a:pt x="354" y="1402"/>
                    </a:lnTo>
                    <a:lnTo>
                      <a:pt x="336" y="1375"/>
                    </a:lnTo>
                    <a:lnTo>
                      <a:pt x="324" y="1344"/>
                    </a:lnTo>
                    <a:lnTo>
                      <a:pt x="316" y="1313"/>
                    </a:lnTo>
                    <a:lnTo>
                      <a:pt x="313" y="1278"/>
                    </a:lnTo>
                    <a:lnTo>
                      <a:pt x="316" y="1245"/>
                    </a:lnTo>
                    <a:lnTo>
                      <a:pt x="324" y="1212"/>
                    </a:lnTo>
                    <a:lnTo>
                      <a:pt x="336" y="1183"/>
                    </a:lnTo>
                    <a:lnTo>
                      <a:pt x="354" y="1156"/>
                    </a:lnTo>
                    <a:lnTo>
                      <a:pt x="374" y="1131"/>
                    </a:lnTo>
                    <a:lnTo>
                      <a:pt x="399" y="1110"/>
                    </a:lnTo>
                    <a:lnTo>
                      <a:pt x="426" y="1093"/>
                    </a:lnTo>
                    <a:lnTo>
                      <a:pt x="456" y="1081"/>
                    </a:lnTo>
                    <a:lnTo>
                      <a:pt x="488" y="1073"/>
                    </a:lnTo>
                    <a:lnTo>
                      <a:pt x="522" y="1070"/>
                    </a:lnTo>
                    <a:lnTo>
                      <a:pt x="556" y="1073"/>
                    </a:lnTo>
                    <a:lnTo>
                      <a:pt x="589" y="1081"/>
                    </a:lnTo>
                    <a:lnTo>
                      <a:pt x="619" y="1094"/>
                    </a:lnTo>
                    <a:lnTo>
                      <a:pt x="646" y="1111"/>
                    </a:lnTo>
                    <a:lnTo>
                      <a:pt x="834" y="1088"/>
                    </a:lnTo>
                    <a:lnTo>
                      <a:pt x="806" y="1050"/>
                    </a:lnTo>
                    <a:lnTo>
                      <a:pt x="776" y="1017"/>
                    </a:lnTo>
                    <a:lnTo>
                      <a:pt x="741" y="986"/>
                    </a:lnTo>
                    <a:lnTo>
                      <a:pt x="703" y="961"/>
                    </a:lnTo>
                    <a:lnTo>
                      <a:pt x="661" y="941"/>
                    </a:lnTo>
                    <a:lnTo>
                      <a:pt x="617" y="926"/>
                    </a:lnTo>
                    <a:lnTo>
                      <a:pt x="571" y="917"/>
                    </a:lnTo>
                    <a:lnTo>
                      <a:pt x="522" y="913"/>
                    </a:lnTo>
                    <a:close/>
                    <a:moveTo>
                      <a:pt x="2536" y="0"/>
                    </a:moveTo>
                    <a:lnTo>
                      <a:pt x="2556" y="4"/>
                    </a:lnTo>
                    <a:lnTo>
                      <a:pt x="2575" y="12"/>
                    </a:lnTo>
                    <a:lnTo>
                      <a:pt x="2593" y="24"/>
                    </a:lnTo>
                    <a:lnTo>
                      <a:pt x="2610" y="38"/>
                    </a:lnTo>
                    <a:lnTo>
                      <a:pt x="2624" y="55"/>
                    </a:lnTo>
                    <a:lnTo>
                      <a:pt x="2638" y="74"/>
                    </a:lnTo>
                    <a:lnTo>
                      <a:pt x="2649" y="92"/>
                    </a:lnTo>
                    <a:lnTo>
                      <a:pt x="2658" y="111"/>
                    </a:lnTo>
                    <a:lnTo>
                      <a:pt x="2664" y="128"/>
                    </a:lnTo>
                    <a:lnTo>
                      <a:pt x="2668" y="144"/>
                    </a:lnTo>
                    <a:lnTo>
                      <a:pt x="2668" y="157"/>
                    </a:lnTo>
                    <a:lnTo>
                      <a:pt x="2666" y="167"/>
                    </a:lnTo>
                    <a:lnTo>
                      <a:pt x="2742" y="200"/>
                    </a:lnTo>
                    <a:lnTo>
                      <a:pt x="2811" y="232"/>
                    </a:lnTo>
                    <a:lnTo>
                      <a:pt x="2872" y="267"/>
                    </a:lnTo>
                    <a:lnTo>
                      <a:pt x="2926" y="301"/>
                    </a:lnTo>
                    <a:lnTo>
                      <a:pt x="2972" y="338"/>
                    </a:lnTo>
                    <a:lnTo>
                      <a:pt x="3012" y="374"/>
                    </a:lnTo>
                    <a:lnTo>
                      <a:pt x="3044" y="412"/>
                    </a:lnTo>
                    <a:lnTo>
                      <a:pt x="3071" y="452"/>
                    </a:lnTo>
                    <a:lnTo>
                      <a:pt x="3088" y="492"/>
                    </a:lnTo>
                    <a:lnTo>
                      <a:pt x="3099" y="518"/>
                    </a:lnTo>
                    <a:lnTo>
                      <a:pt x="3104" y="541"/>
                    </a:lnTo>
                    <a:lnTo>
                      <a:pt x="3107" y="563"/>
                    </a:lnTo>
                    <a:lnTo>
                      <a:pt x="3106" y="581"/>
                    </a:lnTo>
                    <a:lnTo>
                      <a:pt x="3102" y="598"/>
                    </a:lnTo>
                    <a:lnTo>
                      <a:pt x="3095" y="614"/>
                    </a:lnTo>
                    <a:lnTo>
                      <a:pt x="3085" y="629"/>
                    </a:lnTo>
                    <a:lnTo>
                      <a:pt x="3075" y="641"/>
                    </a:lnTo>
                    <a:lnTo>
                      <a:pt x="3061" y="654"/>
                    </a:lnTo>
                    <a:lnTo>
                      <a:pt x="3047" y="664"/>
                    </a:lnTo>
                    <a:lnTo>
                      <a:pt x="2991" y="669"/>
                    </a:lnTo>
                    <a:lnTo>
                      <a:pt x="2960" y="693"/>
                    </a:lnTo>
                    <a:lnTo>
                      <a:pt x="2924" y="720"/>
                    </a:lnTo>
                    <a:lnTo>
                      <a:pt x="2886" y="747"/>
                    </a:lnTo>
                    <a:lnTo>
                      <a:pt x="2852" y="774"/>
                    </a:lnTo>
                    <a:lnTo>
                      <a:pt x="2827" y="797"/>
                    </a:lnTo>
                    <a:lnTo>
                      <a:pt x="2835" y="795"/>
                    </a:lnTo>
                    <a:lnTo>
                      <a:pt x="2851" y="793"/>
                    </a:lnTo>
                    <a:lnTo>
                      <a:pt x="2870" y="793"/>
                    </a:lnTo>
                    <a:lnTo>
                      <a:pt x="2893" y="793"/>
                    </a:lnTo>
                    <a:lnTo>
                      <a:pt x="2919" y="795"/>
                    </a:lnTo>
                    <a:lnTo>
                      <a:pt x="2947" y="797"/>
                    </a:lnTo>
                    <a:lnTo>
                      <a:pt x="2976" y="801"/>
                    </a:lnTo>
                    <a:lnTo>
                      <a:pt x="3007" y="805"/>
                    </a:lnTo>
                    <a:lnTo>
                      <a:pt x="3037" y="811"/>
                    </a:lnTo>
                    <a:lnTo>
                      <a:pt x="3066" y="817"/>
                    </a:lnTo>
                    <a:lnTo>
                      <a:pt x="3095" y="823"/>
                    </a:lnTo>
                    <a:lnTo>
                      <a:pt x="3121" y="831"/>
                    </a:lnTo>
                    <a:lnTo>
                      <a:pt x="3144" y="838"/>
                    </a:lnTo>
                    <a:lnTo>
                      <a:pt x="3163" y="845"/>
                    </a:lnTo>
                    <a:lnTo>
                      <a:pt x="3177" y="854"/>
                    </a:lnTo>
                    <a:lnTo>
                      <a:pt x="3187" y="862"/>
                    </a:lnTo>
                    <a:lnTo>
                      <a:pt x="3191" y="870"/>
                    </a:lnTo>
                    <a:lnTo>
                      <a:pt x="3188" y="880"/>
                    </a:lnTo>
                    <a:lnTo>
                      <a:pt x="3184" y="881"/>
                    </a:lnTo>
                    <a:lnTo>
                      <a:pt x="3174" y="883"/>
                    </a:lnTo>
                    <a:lnTo>
                      <a:pt x="3162" y="884"/>
                    </a:lnTo>
                    <a:lnTo>
                      <a:pt x="3206" y="911"/>
                    </a:lnTo>
                    <a:lnTo>
                      <a:pt x="3248" y="944"/>
                    </a:lnTo>
                    <a:lnTo>
                      <a:pt x="3285" y="979"/>
                    </a:lnTo>
                    <a:lnTo>
                      <a:pt x="3320" y="1020"/>
                    </a:lnTo>
                    <a:lnTo>
                      <a:pt x="3349" y="1063"/>
                    </a:lnTo>
                    <a:lnTo>
                      <a:pt x="3374" y="1109"/>
                    </a:lnTo>
                    <a:lnTo>
                      <a:pt x="3394" y="1159"/>
                    </a:lnTo>
                    <a:lnTo>
                      <a:pt x="3409" y="1210"/>
                    </a:lnTo>
                    <a:lnTo>
                      <a:pt x="3418" y="1265"/>
                    </a:lnTo>
                    <a:lnTo>
                      <a:pt x="3421" y="1320"/>
                    </a:lnTo>
                    <a:lnTo>
                      <a:pt x="3418" y="1374"/>
                    </a:lnTo>
                    <a:lnTo>
                      <a:pt x="3410" y="1426"/>
                    </a:lnTo>
                    <a:lnTo>
                      <a:pt x="3396" y="1476"/>
                    </a:lnTo>
                    <a:lnTo>
                      <a:pt x="3377" y="1524"/>
                    </a:lnTo>
                    <a:lnTo>
                      <a:pt x="3353" y="1570"/>
                    </a:lnTo>
                    <a:lnTo>
                      <a:pt x="3326" y="1612"/>
                    </a:lnTo>
                    <a:lnTo>
                      <a:pt x="3294" y="1652"/>
                    </a:lnTo>
                    <a:lnTo>
                      <a:pt x="3258" y="1687"/>
                    </a:lnTo>
                    <a:lnTo>
                      <a:pt x="3218" y="1720"/>
                    </a:lnTo>
                    <a:lnTo>
                      <a:pt x="3175" y="1748"/>
                    </a:lnTo>
                    <a:lnTo>
                      <a:pt x="3130" y="1771"/>
                    </a:lnTo>
                    <a:lnTo>
                      <a:pt x="3082" y="1790"/>
                    </a:lnTo>
                    <a:lnTo>
                      <a:pt x="3032" y="1804"/>
                    </a:lnTo>
                    <a:lnTo>
                      <a:pt x="2979" y="1812"/>
                    </a:lnTo>
                    <a:lnTo>
                      <a:pt x="2926" y="1815"/>
                    </a:lnTo>
                    <a:lnTo>
                      <a:pt x="2872" y="1812"/>
                    </a:lnTo>
                    <a:lnTo>
                      <a:pt x="2819" y="1804"/>
                    </a:lnTo>
                    <a:lnTo>
                      <a:pt x="2769" y="1790"/>
                    </a:lnTo>
                    <a:lnTo>
                      <a:pt x="2721" y="1771"/>
                    </a:lnTo>
                    <a:lnTo>
                      <a:pt x="2676" y="1748"/>
                    </a:lnTo>
                    <a:lnTo>
                      <a:pt x="2633" y="1720"/>
                    </a:lnTo>
                    <a:lnTo>
                      <a:pt x="2593" y="1687"/>
                    </a:lnTo>
                    <a:lnTo>
                      <a:pt x="2557" y="1652"/>
                    </a:lnTo>
                    <a:lnTo>
                      <a:pt x="2525" y="1612"/>
                    </a:lnTo>
                    <a:lnTo>
                      <a:pt x="2498" y="1570"/>
                    </a:lnTo>
                    <a:lnTo>
                      <a:pt x="2474" y="1524"/>
                    </a:lnTo>
                    <a:lnTo>
                      <a:pt x="2455" y="1476"/>
                    </a:lnTo>
                    <a:lnTo>
                      <a:pt x="2441" y="1426"/>
                    </a:lnTo>
                    <a:lnTo>
                      <a:pt x="2433" y="1374"/>
                    </a:lnTo>
                    <a:lnTo>
                      <a:pt x="2430" y="1320"/>
                    </a:lnTo>
                    <a:lnTo>
                      <a:pt x="2433" y="1264"/>
                    </a:lnTo>
                    <a:lnTo>
                      <a:pt x="2442" y="1209"/>
                    </a:lnTo>
                    <a:lnTo>
                      <a:pt x="2457" y="1158"/>
                    </a:lnTo>
                    <a:lnTo>
                      <a:pt x="2477" y="1108"/>
                    </a:lnTo>
                    <a:lnTo>
                      <a:pt x="2503" y="1062"/>
                    </a:lnTo>
                    <a:lnTo>
                      <a:pt x="2477" y="1087"/>
                    </a:lnTo>
                    <a:lnTo>
                      <a:pt x="2454" y="1111"/>
                    </a:lnTo>
                    <a:lnTo>
                      <a:pt x="2434" y="1134"/>
                    </a:lnTo>
                    <a:lnTo>
                      <a:pt x="2416" y="1156"/>
                    </a:lnTo>
                    <a:lnTo>
                      <a:pt x="2402" y="1177"/>
                    </a:lnTo>
                    <a:lnTo>
                      <a:pt x="2392" y="1197"/>
                    </a:lnTo>
                    <a:lnTo>
                      <a:pt x="2386" y="1214"/>
                    </a:lnTo>
                    <a:lnTo>
                      <a:pt x="2384" y="1231"/>
                    </a:lnTo>
                    <a:lnTo>
                      <a:pt x="2387" y="1246"/>
                    </a:lnTo>
                    <a:lnTo>
                      <a:pt x="2389" y="1272"/>
                    </a:lnTo>
                    <a:lnTo>
                      <a:pt x="2391" y="1299"/>
                    </a:lnTo>
                    <a:lnTo>
                      <a:pt x="2394" y="1329"/>
                    </a:lnTo>
                    <a:lnTo>
                      <a:pt x="2398" y="1358"/>
                    </a:lnTo>
                    <a:lnTo>
                      <a:pt x="2401" y="1387"/>
                    </a:lnTo>
                    <a:lnTo>
                      <a:pt x="2406" y="1417"/>
                    </a:lnTo>
                    <a:lnTo>
                      <a:pt x="2410" y="1447"/>
                    </a:lnTo>
                    <a:lnTo>
                      <a:pt x="2414" y="1475"/>
                    </a:lnTo>
                    <a:lnTo>
                      <a:pt x="2417" y="1501"/>
                    </a:lnTo>
                    <a:lnTo>
                      <a:pt x="2419" y="1526"/>
                    </a:lnTo>
                    <a:lnTo>
                      <a:pt x="2421" y="1549"/>
                    </a:lnTo>
                    <a:lnTo>
                      <a:pt x="2421" y="1569"/>
                    </a:lnTo>
                    <a:lnTo>
                      <a:pt x="2421" y="1587"/>
                    </a:lnTo>
                    <a:lnTo>
                      <a:pt x="2419" y="1600"/>
                    </a:lnTo>
                    <a:lnTo>
                      <a:pt x="2416" y="1609"/>
                    </a:lnTo>
                    <a:lnTo>
                      <a:pt x="2411" y="1614"/>
                    </a:lnTo>
                    <a:lnTo>
                      <a:pt x="2403" y="1614"/>
                    </a:lnTo>
                    <a:lnTo>
                      <a:pt x="1286" y="1612"/>
                    </a:lnTo>
                    <a:lnTo>
                      <a:pt x="1259" y="1585"/>
                    </a:lnTo>
                    <a:lnTo>
                      <a:pt x="1229" y="1560"/>
                    </a:lnTo>
                    <a:lnTo>
                      <a:pt x="1199" y="1535"/>
                    </a:lnTo>
                    <a:lnTo>
                      <a:pt x="1169" y="1510"/>
                    </a:lnTo>
                    <a:lnTo>
                      <a:pt x="1138" y="1484"/>
                    </a:lnTo>
                    <a:lnTo>
                      <a:pt x="1109" y="1458"/>
                    </a:lnTo>
                    <a:lnTo>
                      <a:pt x="1082" y="1431"/>
                    </a:lnTo>
                    <a:lnTo>
                      <a:pt x="1057" y="1402"/>
                    </a:lnTo>
                    <a:lnTo>
                      <a:pt x="1036" y="1370"/>
                    </a:lnTo>
                    <a:lnTo>
                      <a:pt x="1023" y="1426"/>
                    </a:lnTo>
                    <a:lnTo>
                      <a:pt x="1004" y="1479"/>
                    </a:lnTo>
                    <a:lnTo>
                      <a:pt x="980" y="1529"/>
                    </a:lnTo>
                    <a:lnTo>
                      <a:pt x="951" y="1575"/>
                    </a:lnTo>
                    <a:lnTo>
                      <a:pt x="917" y="1619"/>
                    </a:lnTo>
                    <a:lnTo>
                      <a:pt x="880" y="1659"/>
                    </a:lnTo>
                    <a:lnTo>
                      <a:pt x="838" y="1695"/>
                    </a:lnTo>
                    <a:lnTo>
                      <a:pt x="792" y="1725"/>
                    </a:lnTo>
                    <a:lnTo>
                      <a:pt x="743" y="1751"/>
                    </a:lnTo>
                    <a:lnTo>
                      <a:pt x="691" y="1772"/>
                    </a:lnTo>
                    <a:lnTo>
                      <a:pt x="637" y="1788"/>
                    </a:lnTo>
                    <a:lnTo>
                      <a:pt x="580" y="1797"/>
                    </a:lnTo>
                    <a:lnTo>
                      <a:pt x="522" y="1800"/>
                    </a:lnTo>
                    <a:lnTo>
                      <a:pt x="465" y="1797"/>
                    </a:lnTo>
                    <a:lnTo>
                      <a:pt x="409" y="1788"/>
                    </a:lnTo>
                    <a:lnTo>
                      <a:pt x="357" y="1773"/>
                    </a:lnTo>
                    <a:lnTo>
                      <a:pt x="307" y="1754"/>
                    </a:lnTo>
                    <a:lnTo>
                      <a:pt x="259" y="1729"/>
                    </a:lnTo>
                    <a:lnTo>
                      <a:pt x="214" y="1700"/>
                    </a:lnTo>
                    <a:lnTo>
                      <a:pt x="172" y="1665"/>
                    </a:lnTo>
                    <a:lnTo>
                      <a:pt x="134" y="1628"/>
                    </a:lnTo>
                    <a:lnTo>
                      <a:pt x="101" y="1587"/>
                    </a:lnTo>
                    <a:lnTo>
                      <a:pt x="71" y="1542"/>
                    </a:lnTo>
                    <a:lnTo>
                      <a:pt x="46" y="1494"/>
                    </a:lnTo>
                    <a:lnTo>
                      <a:pt x="26" y="1444"/>
                    </a:lnTo>
                    <a:lnTo>
                      <a:pt x="12" y="1390"/>
                    </a:lnTo>
                    <a:lnTo>
                      <a:pt x="3" y="1336"/>
                    </a:lnTo>
                    <a:lnTo>
                      <a:pt x="0" y="1278"/>
                    </a:lnTo>
                    <a:lnTo>
                      <a:pt x="3" y="1222"/>
                    </a:lnTo>
                    <a:lnTo>
                      <a:pt x="12" y="1166"/>
                    </a:lnTo>
                    <a:lnTo>
                      <a:pt x="26" y="1114"/>
                    </a:lnTo>
                    <a:lnTo>
                      <a:pt x="46" y="1064"/>
                    </a:lnTo>
                    <a:lnTo>
                      <a:pt x="71" y="1016"/>
                    </a:lnTo>
                    <a:lnTo>
                      <a:pt x="101" y="971"/>
                    </a:lnTo>
                    <a:lnTo>
                      <a:pt x="134" y="929"/>
                    </a:lnTo>
                    <a:lnTo>
                      <a:pt x="172" y="891"/>
                    </a:lnTo>
                    <a:lnTo>
                      <a:pt x="214" y="858"/>
                    </a:lnTo>
                    <a:lnTo>
                      <a:pt x="259" y="828"/>
                    </a:lnTo>
                    <a:lnTo>
                      <a:pt x="307" y="803"/>
                    </a:lnTo>
                    <a:lnTo>
                      <a:pt x="357" y="783"/>
                    </a:lnTo>
                    <a:lnTo>
                      <a:pt x="409" y="769"/>
                    </a:lnTo>
                    <a:lnTo>
                      <a:pt x="465" y="760"/>
                    </a:lnTo>
                    <a:lnTo>
                      <a:pt x="522" y="757"/>
                    </a:lnTo>
                    <a:lnTo>
                      <a:pt x="579" y="760"/>
                    </a:lnTo>
                    <a:lnTo>
                      <a:pt x="634" y="769"/>
                    </a:lnTo>
                    <a:lnTo>
                      <a:pt x="687" y="783"/>
                    </a:lnTo>
                    <a:lnTo>
                      <a:pt x="737" y="803"/>
                    </a:lnTo>
                    <a:lnTo>
                      <a:pt x="785" y="828"/>
                    </a:lnTo>
                    <a:lnTo>
                      <a:pt x="829" y="858"/>
                    </a:lnTo>
                    <a:lnTo>
                      <a:pt x="871" y="891"/>
                    </a:lnTo>
                    <a:lnTo>
                      <a:pt x="909" y="929"/>
                    </a:lnTo>
                    <a:lnTo>
                      <a:pt x="943" y="970"/>
                    </a:lnTo>
                    <a:lnTo>
                      <a:pt x="972" y="1015"/>
                    </a:lnTo>
                    <a:lnTo>
                      <a:pt x="997" y="1063"/>
                    </a:lnTo>
                    <a:lnTo>
                      <a:pt x="955" y="901"/>
                    </a:lnTo>
                    <a:lnTo>
                      <a:pt x="896" y="793"/>
                    </a:lnTo>
                    <a:lnTo>
                      <a:pt x="661" y="579"/>
                    </a:lnTo>
                    <a:lnTo>
                      <a:pt x="627" y="613"/>
                    </a:lnTo>
                    <a:lnTo>
                      <a:pt x="320" y="511"/>
                    </a:lnTo>
                    <a:lnTo>
                      <a:pt x="267" y="555"/>
                    </a:lnTo>
                    <a:lnTo>
                      <a:pt x="218" y="600"/>
                    </a:lnTo>
                    <a:lnTo>
                      <a:pt x="174" y="649"/>
                    </a:lnTo>
                    <a:lnTo>
                      <a:pt x="134" y="700"/>
                    </a:lnTo>
                    <a:lnTo>
                      <a:pt x="86" y="699"/>
                    </a:lnTo>
                    <a:lnTo>
                      <a:pt x="97" y="658"/>
                    </a:lnTo>
                    <a:lnTo>
                      <a:pt x="112" y="618"/>
                    </a:lnTo>
                    <a:lnTo>
                      <a:pt x="131" y="579"/>
                    </a:lnTo>
                    <a:lnTo>
                      <a:pt x="155" y="543"/>
                    </a:lnTo>
                    <a:lnTo>
                      <a:pt x="183" y="507"/>
                    </a:lnTo>
                    <a:lnTo>
                      <a:pt x="218" y="473"/>
                    </a:lnTo>
                    <a:lnTo>
                      <a:pt x="60" y="400"/>
                    </a:lnTo>
                    <a:lnTo>
                      <a:pt x="44" y="296"/>
                    </a:lnTo>
                    <a:lnTo>
                      <a:pt x="124" y="294"/>
                    </a:lnTo>
                    <a:lnTo>
                      <a:pt x="148" y="261"/>
                    </a:lnTo>
                    <a:lnTo>
                      <a:pt x="125" y="201"/>
                    </a:lnTo>
                    <a:lnTo>
                      <a:pt x="212" y="150"/>
                    </a:lnTo>
                    <a:lnTo>
                      <a:pt x="600" y="158"/>
                    </a:lnTo>
                    <a:lnTo>
                      <a:pt x="645" y="173"/>
                    </a:lnTo>
                    <a:lnTo>
                      <a:pt x="685" y="189"/>
                    </a:lnTo>
                    <a:lnTo>
                      <a:pt x="721" y="205"/>
                    </a:lnTo>
                    <a:lnTo>
                      <a:pt x="752" y="222"/>
                    </a:lnTo>
                    <a:lnTo>
                      <a:pt x="780" y="238"/>
                    </a:lnTo>
                    <a:lnTo>
                      <a:pt x="804" y="256"/>
                    </a:lnTo>
                    <a:lnTo>
                      <a:pt x="827" y="273"/>
                    </a:lnTo>
                    <a:lnTo>
                      <a:pt x="847" y="291"/>
                    </a:lnTo>
                    <a:lnTo>
                      <a:pt x="865" y="308"/>
                    </a:lnTo>
                    <a:lnTo>
                      <a:pt x="882" y="325"/>
                    </a:lnTo>
                    <a:lnTo>
                      <a:pt x="899" y="342"/>
                    </a:lnTo>
                    <a:lnTo>
                      <a:pt x="914" y="359"/>
                    </a:lnTo>
                    <a:lnTo>
                      <a:pt x="930" y="375"/>
                    </a:lnTo>
                    <a:lnTo>
                      <a:pt x="947" y="391"/>
                    </a:lnTo>
                    <a:lnTo>
                      <a:pt x="965" y="407"/>
                    </a:lnTo>
                    <a:lnTo>
                      <a:pt x="983" y="420"/>
                    </a:lnTo>
                    <a:lnTo>
                      <a:pt x="1004" y="434"/>
                    </a:lnTo>
                    <a:lnTo>
                      <a:pt x="1028" y="448"/>
                    </a:lnTo>
                    <a:lnTo>
                      <a:pt x="1055" y="459"/>
                    </a:lnTo>
                    <a:lnTo>
                      <a:pt x="1084" y="470"/>
                    </a:lnTo>
                    <a:lnTo>
                      <a:pt x="1117" y="479"/>
                    </a:lnTo>
                    <a:lnTo>
                      <a:pt x="1156" y="487"/>
                    </a:lnTo>
                    <a:lnTo>
                      <a:pt x="1198" y="495"/>
                    </a:lnTo>
                    <a:lnTo>
                      <a:pt x="1246" y="500"/>
                    </a:lnTo>
                    <a:lnTo>
                      <a:pt x="1300" y="504"/>
                    </a:lnTo>
                    <a:lnTo>
                      <a:pt x="1359" y="506"/>
                    </a:lnTo>
                    <a:lnTo>
                      <a:pt x="1364" y="459"/>
                    </a:lnTo>
                    <a:lnTo>
                      <a:pt x="1373" y="417"/>
                    </a:lnTo>
                    <a:lnTo>
                      <a:pt x="1386" y="380"/>
                    </a:lnTo>
                    <a:lnTo>
                      <a:pt x="1402" y="346"/>
                    </a:lnTo>
                    <a:lnTo>
                      <a:pt x="1423" y="316"/>
                    </a:lnTo>
                    <a:lnTo>
                      <a:pt x="1447" y="291"/>
                    </a:lnTo>
                    <a:lnTo>
                      <a:pt x="1476" y="269"/>
                    </a:lnTo>
                    <a:lnTo>
                      <a:pt x="1508" y="251"/>
                    </a:lnTo>
                    <a:lnTo>
                      <a:pt x="1545" y="237"/>
                    </a:lnTo>
                    <a:lnTo>
                      <a:pt x="1585" y="227"/>
                    </a:lnTo>
                    <a:lnTo>
                      <a:pt x="1630" y="221"/>
                    </a:lnTo>
                    <a:lnTo>
                      <a:pt x="1677" y="218"/>
                    </a:lnTo>
                    <a:lnTo>
                      <a:pt x="1729" y="219"/>
                    </a:lnTo>
                    <a:lnTo>
                      <a:pt x="1785" y="225"/>
                    </a:lnTo>
                    <a:lnTo>
                      <a:pt x="1844" y="233"/>
                    </a:lnTo>
                    <a:lnTo>
                      <a:pt x="1908" y="245"/>
                    </a:lnTo>
                    <a:lnTo>
                      <a:pt x="1975" y="260"/>
                    </a:lnTo>
                    <a:lnTo>
                      <a:pt x="2047" y="279"/>
                    </a:lnTo>
                    <a:lnTo>
                      <a:pt x="2122" y="301"/>
                    </a:lnTo>
                    <a:lnTo>
                      <a:pt x="2201" y="327"/>
                    </a:lnTo>
                    <a:lnTo>
                      <a:pt x="2228" y="338"/>
                    </a:lnTo>
                    <a:lnTo>
                      <a:pt x="2248" y="349"/>
                    </a:lnTo>
                    <a:lnTo>
                      <a:pt x="2263" y="363"/>
                    </a:lnTo>
                    <a:lnTo>
                      <a:pt x="2274" y="379"/>
                    </a:lnTo>
                    <a:lnTo>
                      <a:pt x="2278" y="395"/>
                    </a:lnTo>
                    <a:lnTo>
                      <a:pt x="2278" y="415"/>
                    </a:lnTo>
                    <a:lnTo>
                      <a:pt x="1228" y="1093"/>
                    </a:lnTo>
                    <a:lnTo>
                      <a:pt x="1244" y="1105"/>
                    </a:lnTo>
                    <a:lnTo>
                      <a:pt x="2386" y="365"/>
                    </a:lnTo>
                    <a:lnTo>
                      <a:pt x="2377" y="272"/>
                    </a:lnTo>
                    <a:lnTo>
                      <a:pt x="2424" y="236"/>
                    </a:lnTo>
                    <a:lnTo>
                      <a:pt x="2490" y="321"/>
                    </a:lnTo>
                    <a:lnTo>
                      <a:pt x="2535" y="261"/>
                    </a:lnTo>
                    <a:lnTo>
                      <a:pt x="2339" y="163"/>
                    </a:lnTo>
                    <a:lnTo>
                      <a:pt x="2298" y="94"/>
                    </a:lnTo>
                    <a:lnTo>
                      <a:pt x="2339" y="64"/>
                    </a:lnTo>
                    <a:lnTo>
                      <a:pt x="2430" y="88"/>
                    </a:lnTo>
                    <a:lnTo>
                      <a:pt x="2515" y="114"/>
                    </a:lnTo>
                    <a:lnTo>
                      <a:pt x="2517" y="111"/>
                    </a:lnTo>
                    <a:lnTo>
                      <a:pt x="2520" y="102"/>
                    </a:lnTo>
                    <a:lnTo>
                      <a:pt x="2522" y="90"/>
                    </a:lnTo>
                    <a:lnTo>
                      <a:pt x="2523" y="75"/>
                    </a:lnTo>
                    <a:lnTo>
                      <a:pt x="2525" y="57"/>
                    </a:lnTo>
                    <a:lnTo>
                      <a:pt x="2527" y="41"/>
                    </a:lnTo>
                    <a:lnTo>
                      <a:pt x="2529" y="25"/>
                    </a:lnTo>
                    <a:lnTo>
                      <a:pt x="2531" y="12"/>
                    </a:lnTo>
                    <a:lnTo>
                      <a:pt x="2533" y="3"/>
                    </a:lnTo>
                    <a:lnTo>
                      <a:pt x="2536" y="0"/>
                    </a:lnTo>
                    <a:close/>
                  </a:path>
                </a:pathLst>
              </a:custGeom>
              <a:solidFill>
                <a:schemeClr val="bg1">
                  <a:lumMod val="75000"/>
                </a:schemeClr>
              </a:solidFill>
              <a:ln w="9525">
                <a:noFill/>
                <a:round/>
                <a:headEnd/>
                <a:tailEnd/>
              </a:ln>
            </p:spPr>
            <p:txBody>
              <a:bodyPr wrap="none" anchor="ctr"/>
              <a:lstStyle/>
              <a:p>
                <a:endParaRPr lang="en-GB"/>
              </a:p>
            </p:txBody>
          </p:sp>
          <p:sp>
            <p:nvSpPr>
              <p:cNvPr id="24" name="Freeform 94"/>
              <p:cNvSpPr>
                <a:spLocks noChangeArrowheads="1"/>
              </p:cNvSpPr>
              <p:nvPr/>
            </p:nvSpPr>
            <p:spPr bwMode="auto">
              <a:xfrm>
                <a:off x="6594475" y="5576888"/>
                <a:ext cx="598488" cy="371475"/>
              </a:xfrm>
              <a:custGeom>
                <a:avLst/>
                <a:gdLst>
                  <a:gd name="T0" fmla="*/ 2147483647 w 3390"/>
                  <a:gd name="T1" fmla="*/ 2147483647 h 2110"/>
                  <a:gd name="T2" fmla="*/ 2147483647 w 3390"/>
                  <a:gd name="T3" fmla="*/ 2147483647 h 2110"/>
                  <a:gd name="T4" fmla="*/ 2147483647 w 3390"/>
                  <a:gd name="T5" fmla="*/ 2147483647 h 2110"/>
                  <a:gd name="T6" fmla="*/ 2147483647 w 3390"/>
                  <a:gd name="T7" fmla="*/ 2147483647 h 2110"/>
                  <a:gd name="T8" fmla="*/ 2147483647 w 3390"/>
                  <a:gd name="T9" fmla="*/ 2147483647 h 2110"/>
                  <a:gd name="T10" fmla="*/ 2147483647 w 3390"/>
                  <a:gd name="T11" fmla="*/ 2147483647 h 2110"/>
                  <a:gd name="T12" fmla="*/ 2147483647 w 3390"/>
                  <a:gd name="T13" fmla="*/ 2147483647 h 2110"/>
                  <a:gd name="T14" fmla="*/ 2147483647 w 3390"/>
                  <a:gd name="T15" fmla="*/ 2147483647 h 2110"/>
                  <a:gd name="T16" fmla="*/ 2147483647 w 3390"/>
                  <a:gd name="T17" fmla="*/ 2147483647 h 2110"/>
                  <a:gd name="T18" fmla="*/ 2147483647 w 3390"/>
                  <a:gd name="T19" fmla="*/ 2147483647 h 2110"/>
                  <a:gd name="T20" fmla="*/ 2147483647 w 3390"/>
                  <a:gd name="T21" fmla="*/ 2147483647 h 2110"/>
                  <a:gd name="T22" fmla="*/ 2147483647 w 3390"/>
                  <a:gd name="T23" fmla="*/ 2147483647 h 2110"/>
                  <a:gd name="T24" fmla="*/ 2147483647 w 3390"/>
                  <a:gd name="T25" fmla="*/ 2147483647 h 2110"/>
                  <a:gd name="T26" fmla="*/ 2147483647 w 3390"/>
                  <a:gd name="T27" fmla="*/ 2147483647 h 2110"/>
                  <a:gd name="T28" fmla="*/ 2147483647 w 3390"/>
                  <a:gd name="T29" fmla="*/ 2147483647 h 2110"/>
                  <a:gd name="T30" fmla="*/ 2147483647 w 3390"/>
                  <a:gd name="T31" fmla="*/ 2147483647 h 2110"/>
                  <a:gd name="T32" fmla="*/ 2147483647 w 3390"/>
                  <a:gd name="T33" fmla="*/ 2147483647 h 2110"/>
                  <a:gd name="T34" fmla="*/ 2147483647 w 3390"/>
                  <a:gd name="T35" fmla="*/ 2147483647 h 2110"/>
                  <a:gd name="T36" fmla="*/ 2147483647 w 3390"/>
                  <a:gd name="T37" fmla="*/ 2147483647 h 2110"/>
                  <a:gd name="T38" fmla="*/ 2147483647 w 3390"/>
                  <a:gd name="T39" fmla="*/ 2147483647 h 2110"/>
                  <a:gd name="T40" fmla="*/ 2147483647 w 3390"/>
                  <a:gd name="T41" fmla="*/ 2147483647 h 2110"/>
                  <a:gd name="T42" fmla="*/ 2147483647 w 3390"/>
                  <a:gd name="T43" fmla="*/ 2147483647 h 2110"/>
                  <a:gd name="T44" fmla="*/ 2147483647 w 3390"/>
                  <a:gd name="T45" fmla="*/ 2147483647 h 2110"/>
                  <a:gd name="T46" fmla="*/ 2147483647 w 3390"/>
                  <a:gd name="T47" fmla="*/ 2147483647 h 2110"/>
                  <a:gd name="T48" fmla="*/ 2147483647 w 3390"/>
                  <a:gd name="T49" fmla="*/ 2147483647 h 2110"/>
                  <a:gd name="T50" fmla="*/ 2147483647 w 3390"/>
                  <a:gd name="T51" fmla="*/ 2147483647 h 2110"/>
                  <a:gd name="T52" fmla="*/ 2147483647 w 3390"/>
                  <a:gd name="T53" fmla="*/ 2147483647 h 2110"/>
                  <a:gd name="T54" fmla="*/ 2147483647 w 3390"/>
                  <a:gd name="T55" fmla="*/ 2147483647 h 2110"/>
                  <a:gd name="T56" fmla="*/ 2147483647 w 3390"/>
                  <a:gd name="T57" fmla="*/ 2147483647 h 2110"/>
                  <a:gd name="T58" fmla="*/ 2147483647 w 3390"/>
                  <a:gd name="T59" fmla="*/ 2147483647 h 2110"/>
                  <a:gd name="T60" fmla="*/ 2147483647 w 3390"/>
                  <a:gd name="T61" fmla="*/ 2147483647 h 2110"/>
                  <a:gd name="T62" fmla="*/ 2147483647 w 3390"/>
                  <a:gd name="T63" fmla="*/ 2147483647 h 2110"/>
                  <a:gd name="T64" fmla="*/ 2147483647 w 3390"/>
                  <a:gd name="T65" fmla="*/ 2147483647 h 2110"/>
                  <a:gd name="T66" fmla="*/ 2147483647 w 3390"/>
                  <a:gd name="T67" fmla="*/ 2147483647 h 2110"/>
                  <a:gd name="T68" fmla="*/ 2147483647 w 3390"/>
                  <a:gd name="T69" fmla="*/ 2147483647 h 2110"/>
                  <a:gd name="T70" fmla="*/ 2147483647 w 3390"/>
                  <a:gd name="T71" fmla="*/ 2147483647 h 2110"/>
                  <a:gd name="T72" fmla="*/ 2147483647 w 3390"/>
                  <a:gd name="T73" fmla="*/ 2147483647 h 2110"/>
                  <a:gd name="T74" fmla="*/ 2147483647 w 3390"/>
                  <a:gd name="T75" fmla="*/ 2147483647 h 2110"/>
                  <a:gd name="T76" fmla="*/ 2147483647 w 3390"/>
                  <a:gd name="T77" fmla="*/ 2147483647 h 2110"/>
                  <a:gd name="T78" fmla="*/ 2147483647 w 3390"/>
                  <a:gd name="T79" fmla="*/ 2147483647 h 2110"/>
                  <a:gd name="T80" fmla="*/ 2147483647 w 3390"/>
                  <a:gd name="T81" fmla="*/ 2147483647 h 2110"/>
                  <a:gd name="T82" fmla="*/ 2147483647 w 3390"/>
                  <a:gd name="T83" fmla="*/ 2147483647 h 2110"/>
                  <a:gd name="T84" fmla="*/ 2147483647 w 3390"/>
                  <a:gd name="T85" fmla="*/ 2147483647 h 2110"/>
                  <a:gd name="T86" fmla="*/ 2147483647 w 3390"/>
                  <a:gd name="T87" fmla="*/ 2147483647 h 2110"/>
                  <a:gd name="T88" fmla="*/ 2147483647 w 3390"/>
                  <a:gd name="T89" fmla="*/ 2147483647 h 2110"/>
                  <a:gd name="T90" fmla="*/ 2147483647 w 3390"/>
                  <a:gd name="T91" fmla="*/ 2147483647 h 2110"/>
                  <a:gd name="T92" fmla="*/ 2147483647 w 3390"/>
                  <a:gd name="T93" fmla="*/ 2147483647 h 2110"/>
                  <a:gd name="T94" fmla="*/ 2147483647 w 3390"/>
                  <a:gd name="T95" fmla="*/ 2147483647 h 2110"/>
                  <a:gd name="T96" fmla="*/ 2147483647 w 3390"/>
                  <a:gd name="T97" fmla="*/ 2147483647 h 2110"/>
                  <a:gd name="T98" fmla="*/ 2147483647 w 3390"/>
                  <a:gd name="T99" fmla="*/ 2147483647 h 2110"/>
                  <a:gd name="T100" fmla="*/ 2147483647 w 3390"/>
                  <a:gd name="T101" fmla="*/ 2147483647 h 2110"/>
                  <a:gd name="T102" fmla="*/ 2147483647 w 3390"/>
                  <a:gd name="T103" fmla="*/ 2147483647 h 2110"/>
                  <a:gd name="T104" fmla="*/ 2147483647 w 3390"/>
                  <a:gd name="T105" fmla="*/ 2147483647 h 2110"/>
                  <a:gd name="T106" fmla="*/ 2147483647 w 3390"/>
                  <a:gd name="T107" fmla="*/ 2147483647 h 2110"/>
                  <a:gd name="T108" fmla="*/ 2147483647 w 3390"/>
                  <a:gd name="T109" fmla="*/ 2147483647 h 2110"/>
                  <a:gd name="T110" fmla="*/ 2147483647 w 3390"/>
                  <a:gd name="T111" fmla="*/ 2147483647 h 2110"/>
                  <a:gd name="T112" fmla="*/ 2147483647 w 3390"/>
                  <a:gd name="T113" fmla="*/ 2147483647 h 2110"/>
                  <a:gd name="T114" fmla="*/ 2147483647 w 3390"/>
                  <a:gd name="T115" fmla="*/ 2147483647 h 2110"/>
                  <a:gd name="T116" fmla="*/ 2147483647 w 3390"/>
                  <a:gd name="T117" fmla="*/ 2147483647 h 2110"/>
                  <a:gd name="T118" fmla="*/ 2147483647 w 3390"/>
                  <a:gd name="T119" fmla="*/ 2147483647 h 21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390"/>
                  <a:gd name="T181" fmla="*/ 0 h 2110"/>
                  <a:gd name="T182" fmla="*/ 3390 w 3390"/>
                  <a:gd name="T183" fmla="*/ 2110 h 211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390" h="2110">
                    <a:moveTo>
                      <a:pt x="2891" y="1009"/>
                    </a:moveTo>
                    <a:lnTo>
                      <a:pt x="2963" y="1020"/>
                    </a:lnTo>
                    <a:lnTo>
                      <a:pt x="2976" y="1024"/>
                    </a:lnTo>
                    <a:lnTo>
                      <a:pt x="2986" y="1034"/>
                    </a:lnTo>
                    <a:lnTo>
                      <a:pt x="2991" y="1045"/>
                    </a:lnTo>
                    <a:lnTo>
                      <a:pt x="2992" y="1060"/>
                    </a:lnTo>
                    <a:lnTo>
                      <a:pt x="2991" y="1065"/>
                    </a:lnTo>
                    <a:lnTo>
                      <a:pt x="3011" y="1071"/>
                    </a:lnTo>
                    <a:lnTo>
                      <a:pt x="3014" y="1066"/>
                    </a:lnTo>
                    <a:lnTo>
                      <a:pt x="3020" y="1056"/>
                    </a:lnTo>
                    <a:lnTo>
                      <a:pt x="3029" y="1050"/>
                    </a:lnTo>
                    <a:lnTo>
                      <a:pt x="3039" y="1047"/>
                    </a:lnTo>
                    <a:lnTo>
                      <a:pt x="3050" y="1047"/>
                    </a:lnTo>
                    <a:lnTo>
                      <a:pt x="3061" y="1051"/>
                    </a:lnTo>
                    <a:lnTo>
                      <a:pt x="3125" y="1084"/>
                    </a:lnTo>
                    <a:lnTo>
                      <a:pt x="3134" y="1092"/>
                    </a:lnTo>
                    <a:lnTo>
                      <a:pt x="3140" y="1100"/>
                    </a:lnTo>
                    <a:lnTo>
                      <a:pt x="3143" y="1110"/>
                    </a:lnTo>
                    <a:lnTo>
                      <a:pt x="3143" y="1121"/>
                    </a:lnTo>
                    <a:lnTo>
                      <a:pt x="3140" y="1131"/>
                    </a:lnTo>
                    <a:lnTo>
                      <a:pt x="3138" y="1135"/>
                    </a:lnTo>
                    <a:lnTo>
                      <a:pt x="3155" y="1146"/>
                    </a:lnTo>
                    <a:lnTo>
                      <a:pt x="3161" y="1140"/>
                    </a:lnTo>
                    <a:lnTo>
                      <a:pt x="3170" y="1134"/>
                    </a:lnTo>
                    <a:lnTo>
                      <a:pt x="3180" y="1131"/>
                    </a:lnTo>
                    <a:lnTo>
                      <a:pt x="3191" y="1131"/>
                    </a:lnTo>
                    <a:lnTo>
                      <a:pt x="3201" y="1134"/>
                    </a:lnTo>
                    <a:lnTo>
                      <a:pt x="3209" y="1140"/>
                    </a:lnTo>
                    <a:lnTo>
                      <a:pt x="3261" y="1192"/>
                    </a:lnTo>
                    <a:lnTo>
                      <a:pt x="3269" y="1203"/>
                    </a:lnTo>
                    <a:lnTo>
                      <a:pt x="3271" y="1216"/>
                    </a:lnTo>
                    <a:lnTo>
                      <a:pt x="3269" y="1229"/>
                    </a:lnTo>
                    <a:lnTo>
                      <a:pt x="3261" y="1241"/>
                    </a:lnTo>
                    <a:lnTo>
                      <a:pt x="3255" y="1247"/>
                    </a:lnTo>
                    <a:lnTo>
                      <a:pt x="3271" y="1270"/>
                    </a:lnTo>
                    <a:lnTo>
                      <a:pt x="3277" y="1266"/>
                    </a:lnTo>
                    <a:lnTo>
                      <a:pt x="3287" y="1262"/>
                    </a:lnTo>
                    <a:lnTo>
                      <a:pt x="3298" y="1262"/>
                    </a:lnTo>
                    <a:lnTo>
                      <a:pt x="3309" y="1265"/>
                    </a:lnTo>
                    <a:lnTo>
                      <a:pt x="3317" y="1272"/>
                    </a:lnTo>
                    <a:lnTo>
                      <a:pt x="3324" y="1280"/>
                    </a:lnTo>
                    <a:lnTo>
                      <a:pt x="3358" y="1344"/>
                    </a:lnTo>
                    <a:lnTo>
                      <a:pt x="3362" y="1355"/>
                    </a:lnTo>
                    <a:lnTo>
                      <a:pt x="3362" y="1366"/>
                    </a:lnTo>
                    <a:lnTo>
                      <a:pt x="3359" y="1376"/>
                    </a:lnTo>
                    <a:lnTo>
                      <a:pt x="3353" y="1384"/>
                    </a:lnTo>
                    <a:lnTo>
                      <a:pt x="3345" y="1392"/>
                    </a:lnTo>
                    <a:lnTo>
                      <a:pt x="3335" y="1397"/>
                    </a:lnTo>
                    <a:lnTo>
                      <a:pt x="3343" y="1425"/>
                    </a:lnTo>
                    <a:lnTo>
                      <a:pt x="3347" y="1424"/>
                    </a:lnTo>
                    <a:lnTo>
                      <a:pt x="3360" y="1426"/>
                    </a:lnTo>
                    <a:lnTo>
                      <a:pt x="3372" y="1432"/>
                    </a:lnTo>
                    <a:lnTo>
                      <a:pt x="3380" y="1442"/>
                    </a:lnTo>
                    <a:lnTo>
                      <a:pt x="3384" y="1456"/>
                    </a:lnTo>
                    <a:lnTo>
                      <a:pt x="3390" y="1528"/>
                    </a:lnTo>
                    <a:lnTo>
                      <a:pt x="3389" y="1542"/>
                    </a:lnTo>
                    <a:lnTo>
                      <a:pt x="3383" y="1553"/>
                    </a:lnTo>
                    <a:lnTo>
                      <a:pt x="3373" y="1561"/>
                    </a:lnTo>
                    <a:lnTo>
                      <a:pt x="3360" y="1565"/>
                    </a:lnTo>
                    <a:lnTo>
                      <a:pt x="3358" y="1601"/>
                    </a:lnTo>
                    <a:lnTo>
                      <a:pt x="3359" y="1601"/>
                    </a:lnTo>
                    <a:lnTo>
                      <a:pt x="3372" y="1607"/>
                    </a:lnTo>
                    <a:lnTo>
                      <a:pt x="3381" y="1616"/>
                    </a:lnTo>
                    <a:lnTo>
                      <a:pt x="3386" y="1629"/>
                    </a:lnTo>
                    <a:lnTo>
                      <a:pt x="3386" y="1642"/>
                    </a:lnTo>
                    <a:lnTo>
                      <a:pt x="3372" y="1713"/>
                    </a:lnTo>
                    <a:lnTo>
                      <a:pt x="3367" y="1726"/>
                    </a:lnTo>
                    <a:lnTo>
                      <a:pt x="3356" y="1735"/>
                    </a:lnTo>
                    <a:lnTo>
                      <a:pt x="3345" y="1740"/>
                    </a:lnTo>
                    <a:lnTo>
                      <a:pt x="3330" y="1740"/>
                    </a:lnTo>
                    <a:lnTo>
                      <a:pt x="3327" y="1739"/>
                    </a:lnTo>
                    <a:lnTo>
                      <a:pt x="3316" y="1767"/>
                    </a:lnTo>
                    <a:lnTo>
                      <a:pt x="3317" y="1767"/>
                    </a:lnTo>
                    <a:lnTo>
                      <a:pt x="3325" y="1774"/>
                    </a:lnTo>
                    <a:lnTo>
                      <a:pt x="3331" y="1784"/>
                    </a:lnTo>
                    <a:lnTo>
                      <a:pt x="3333" y="1794"/>
                    </a:lnTo>
                    <a:lnTo>
                      <a:pt x="3332" y="1804"/>
                    </a:lnTo>
                    <a:lnTo>
                      <a:pt x="3329" y="1815"/>
                    </a:lnTo>
                    <a:lnTo>
                      <a:pt x="3292" y="1878"/>
                    </a:lnTo>
                    <a:lnTo>
                      <a:pt x="3285" y="1886"/>
                    </a:lnTo>
                    <a:lnTo>
                      <a:pt x="3276" y="1891"/>
                    </a:lnTo>
                    <a:lnTo>
                      <a:pt x="3265" y="1894"/>
                    </a:lnTo>
                    <a:lnTo>
                      <a:pt x="3255" y="1893"/>
                    </a:lnTo>
                    <a:lnTo>
                      <a:pt x="3245" y="1890"/>
                    </a:lnTo>
                    <a:lnTo>
                      <a:pt x="3240" y="1887"/>
                    </a:lnTo>
                    <a:lnTo>
                      <a:pt x="3222" y="1909"/>
                    </a:lnTo>
                    <a:lnTo>
                      <a:pt x="3224" y="1911"/>
                    </a:lnTo>
                    <a:lnTo>
                      <a:pt x="3229" y="1920"/>
                    </a:lnTo>
                    <a:lnTo>
                      <a:pt x="3232" y="1931"/>
                    </a:lnTo>
                    <a:lnTo>
                      <a:pt x="3232" y="1941"/>
                    </a:lnTo>
                    <a:lnTo>
                      <a:pt x="3228" y="1951"/>
                    </a:lnTo>
                    <a:lnTo>
                      <a:pt x="3222" y="1960"/>
                    </a:lnTo>
                    <a:lnTo>
                      <a:pt x="3168" y="2009"/>
                    </a:lnTo>
                    <a:lnTo>
                      <a:pt x="3159" y="2015"/>
                    </a:lnTo>
                    <a:lnTo>
                      <a:pt x="3148" y="2019"/>
                    </a:lnTo>
                    <a:lnTo>
                      <a:pt x="3137" y="2018"/>
                    </a:lnTo>
                    <a:lnTo>
                      <a:pt x="3128" y="2014"/>
                    </a:lnTo>
                    <a:lnTo>
                      <a:pt x="3118" y="2007"/>
                    </a:lnTo>
                    <a:lnTo>
                      <a:pt x="3111" y="1999"/>
                    </a:lnTo>
                    <a:lnTo>
                      <a:pt x="3085" y="2012"/>
                    </a:lnTo>
                    <a:lnTo>
                      <a:pt x="3087" y="2018"/>
                    </a:lnTo>
                    <a:lnTo>
                      <a:pt x="3090" y="2031"/>
                    </a:lnTo>
                    <a:lnTo>
                      <a:pt x="3086" y="2044"/>
                    </a:lnTo>
                    <a:lnTo>
                      <a:pt x="3078" y="2055"/>
                    </a:lnTo>
                    <a:lnTo>
                      <a:pt x="3067" y="2062"/>
                    </a:lnTo>
                    <a:lnTo>
                      <a:pt x="2998" y="2086"/>
                    </a:lnTo>
                    <a:lnTo>
                      <a:pt x="2984" y="2088"/>
                    </a:lnTo>
                    <a:lnTo>
                      <a:pt x="2972" y="2085"/>
                    </a:lnTo>
                    <a:lnTo>
                      <a:pt x="2960" y="2076"/>
                    </a:lnTo>
                    <a:lnTo>
                      <a:pt x="2953" y="2064"/>
                    </a:lnTo>
                    <a:lnTo>
                      <a:pt x="2952" y="2061"/>
                    </a:lnTo>
                    <a:lnTo>
                      <a:pt x="2926" y="2065"/>
                    </a:lnTo>
                    <a:lnTo>
                      <a:pt x="2926" y="2074"/>
                    </a:lnTo>
                    <a:lnTo>
                      <a:pt x="2923" y="2088"/>
                    </a:lnTo>
                    <a:lnTo>
                      <a:pt x="2916" y="2098"/>
                    </a:lnTo>
                    <a:lnTo>
                      <a:pt x="2906" y="2105"/>
                    </a:lnTo>
                    <a:lnTo>
                      <a:pt x="2892" y="2109"/>
                    </a:lnTo>
                    <a:lnTo>
                      <a:pt x="2819" y="2110"/>
                    </a:lnTo>
                    <a:lnTo>
                      <a:pt x="2805" y="2106"/>
                    </a:lnTo>
                    <a:lnTo>
                      <a:pt x="2794" y="2099"/>
                    </a:lnTo>
                    <a:lnTo>
                      <a:pt x="2787" y="2088"/>
                    </a:lnTo>
                    <a:lnTo>
                      <a:pt x="2784" y="2074"/>
                    </a:lnTo>
                    <a:lnTo>
                      <a:pt x="2784" y="2068"/>
                    </a:lnTo>
                    <a:lnTo>
                      <a:pt x="2757" y="2064"/>
                    </a:lnTo>
                    <a:lnTo>
                      <a:pt x="2755" y="2067"/>
                    </a:lnTo>
                    <a:lnTo>
                      <a:pt x="2748" y="2080"/>
                    </a:lnTo>
                    <a:lnTo>
                      <a:pt x="2738" y="2088"/>
                    </a:lnTo>
                    <a:lnTo>
                      <a:pt x="2726" y="2092"/>
                    </a:lnTo>
                    <a:lnTo>
                      <a:pt x="2712" y="2091"/>
                    </a:lnTo>
                    <a:lnTo>
                      <a:pt x="2642" y="2070"/>
                    </a:lnTo>
                    <a:lnTo>
                      <a:pt x="2630" y="2064"/>
                    </a:lnTo>
                    <a:lnTo>
                      <a:pt x="2621" y="2054"/>
                    </a:lnTo>
                    <a:lnTo>
                      <a:pt x="2617" y="2041"/>
                    </a:lnTo>
                    <a:lnTo>
                      <a:pt x="2619" y="2027"/>
                    </a:lnTo>
                    <a:lnTo>
                      <a:pt x="2621" y="2020"/>
                    </a:lnTo>
                    <a:lnTo>
                      <a:pt x="2594" y="2005"/>
                    </a:lnTo>
                    <a:lnTo>
                      <a:pt x="2593" y="2006"/>
                    </a:lnTo>
                    <a:lnTo>
                      <a:pt x="2585" y="2013"/>
                    </a:lnTo>
                    <a:lnTo>
                      <a:pt x="2576" y="2018"/>
                    </a:lnTo>
                    <a:lnTo>
                      <a:pt x="2565" y="2019"/>
                    </a:lnTo>
                    <a:lnTo>
                      <a:pt x="2555" y="2015"/>
                    </a:lnTo>
                    <a:lnTo>
                      <a:pt x="2545" y="2010"/>
                    </a:lnTo>
                    <a:lnTo>
                      <a:pt x="2489" y="1964"/>
                    </a:lnTo>
                    <a:lnTo>
                      <a:pt x="2481" y="1954"/>
                    </a:lnTo>
                    <a:lnTo>
                      <a:pt x="2478" y="1943"/>
                    </a:lnTo>
                    <a:lnTo>
                      <a:pt x="2478" y="1931"/>
                    </a:lnTo>
                    <a:lnTo>
                      <a:pt x="2482" y="1919"/>
                    </a:lnTo>
                    <a:lnTo>
                      <a:pt x="2457" y="1892"/>
                    </a:lnTo>
                    <a:lnTo>
                      <a:pt x="2445" y="1895"/>
                    </a:lnTo>
                    <a:lnTo>
                      <a:pt x="2432" y="1894"/>
                    </a:lnTo>
                    <a:lnTo>
                      <a:pt x="2421" y="1889"/>
                    </a:lnTo>
                    <a:lnTo>
                      <a:pt x="2413" y="1880"/>
                    </a:lnTo>
                    <a:lnTo>
                      <a:pt x="2371" y="1820"/>
                    </a:lnTo>
                    <a:lnTo>
                      <a:pt x="2366" y="1808"/>
                    </a:lnTo>
                    <a:lnTo>
                      <a:pt x="2366" y="1794"/>
                    </a:lnTo>
                    <a:lnTo>
                      <a:pt x="2371" y="1782"/>
                    </a:lnTo>
                    <a:lnTo>
                      <a:pt x="2380" y="1772"/>
                    </a:lnTo>
                    <a:lnTo>
                      <a:pt x="2368" y="1743"/>
                    </a:lnTo>
                    <a:lnTo>
                      <a:pt x="2355" y="1743"/>
                    </a:lnTo>
                    <a:lnTo>
                      <a:pt x="2344" y="1738"/>
                    </a:lnTo>
                    <a:lnTo>
                      <a:pt x="2335" y="1730"/>
                    </a:lnTo>
                    <a:lnTo>
                      <a:pt x="2330" y="1718"/>
                    </a:lnTo>
                    <a:lnTo>
                      <a:pt x="2311" y="1647"/>
                    </a:lnTo>
                    <a:lnTo>
                      <a:pt x="2310" y="1634"/>
                    </a:lnTo>
                    <a:lnTo>
                      <a:pt x="2314" y="1621"/>
                    </a:lnTo>
                    <a:lnTo>
                      <a:pt x="2324" y="1611"/>
                    </a:lnTo>
                    <a:lnTo>
                      <a:pt x="2335" y="1605"/>
                    </a:lnTo>
                    <a:lnTo>
                      <a:pt x="2333" y="1575"/>
                    </a:lnTo>
                    <a:lnTo>
                      <a:pt x="2321" y="1572"/>
                    </a:lnTo>
                    <a:lnTo>
                      <a:pt x="2311" y="1563"/>
                    </a:lnTo>
                    <a:lnTo>
                      <a:pt x="2304" y="1552"/>
                    </a:lnTo>
                    <a:lnTo>
                      <a:pt x="2302" y="1540"/>
                    </a:lnTo>
                    <a:lnTo>
                      <a:pt x="2305" y="1466"/>
                    </a:lnTo>
                    <a:lnTo>
                      <a:pt x="2308" y="1453"/>
                    </a:lnTo>
                    <a:lnTo>
                      <a:pt x="2316" y="1442"/>
                    </a:lnTo>
                    <a:lnTo>
                      <a:pt x="2328" y="1435"/>
                    </a:lnTo>
                    <a:lnTo>
                      <a:pt x="2341" y="1433"/>
                    </a:lnTo>
                    <a:lnTo>
                      <a:pt x="2348" y="1433"/>
                    </a:lnTo>
                    <a:lnTo>
                      <a:pt x="2357" y="1404"/>
                    </a:lnTo>
                    <a:lnTo>
                      <a:pt x="2356" y="1404"/>
                    </a:lnTo>
                    <a:lnTo>
                      <a:pt x="2346" y="1398"/>
                    </a:lnTo>
                    <a:lnTo>
                      <a:pt x="2340" y="1389"/>
                    </a:lnTo>
                    <a:lnTo>
                      <a:pt x="2337" y="1379"/>
                    </a:lnTo>
                    <a:lnTo>
                      <a:pt x="2336" y="1368"/>
                    </a:lnTo>
                    <a:lnTo>
                      <a:pt x="2339" y="1358"/>
                    </a:lnTo>
                    <a:lnTo>
                      <a:pt x="2371" y="1291"/>
                    </a:lnTo>
                    <a:lnTo>
                      <a:pt x="2377" y="1283"/>
                    </a:lnTo>
                    <a:lnTo>
                      <a:pt x="2386" y="1276"/>
                    </a:lnTo>
                    <a:lnTo>
                      <a:pt x="2395" y="1273"/>
                    </a:lnTo>
                    <a:lnTo>
                      <a:pt x="2406" y="1273"/>
                    </a:lnTo>
                    <a:lnTo>
                      <a:pt x="2417" y="1276"/>
                    </a:lnTo>
                    <a:lnTo>
                      <a:pt x="2418" y="1276"/>
                    </a:lnTo>
                    <a:lnTo>
                      <a:pt x="2426" y="1262"/>
                    </a:lnTo>
                    <a:lnTo>
                      <a:pt x="2419" y="1253"/>
                    </a:lnTo>
                    <a:lnTo>
                      <a:pt x="2415" y="1244"/>
                    </a:lnTo>
                    <a:lnTo>
                      <a:pt x="2415" y="1232"/>
                    </a:lnTo>
                    <a:lnTo>
                      <a:pt x="2417" y="1222"/>
                    </a:lnTo>
                    <a:lnTo>
                      <a:pt x="2423" y="1213"/>
                    </a:lnTo>
                    <a:lnTo>
                      <a:pt x="2471" y="1159"/>
                    </a:lnTo>
                    <a:lnTo>
                      <a:pt x="2480" y="1152"/>
                    </a:lnTo>
                    <a:lnTo>
                      <a:pt x="2490" y="1148"/>
                    </a:lnTo>
                    <a:lnTo>
                      <a:pt x="2500" y="1148"/>
                    </a:lnTo>
                    <a:lnTo>
                      <a:pt x="2511" y="1150"/>
                    </a:lnTo>
                    <a:lnTo>
                      <a:pt x="2520" y="1156"/>
                    </a:lnTo>
                    <a:lnTo>
                      <a:pt x="2523" y="1159"/>
                    </a:lnTo>
                    <a:lnTo>
                      <a:pt x="2546" y="1141"/>
                    </a:lnTo>
                    <a:lnTo>
                      <a:pt x="2545" y="1139"/>
                    </a:lnTo>
                    <a:lnTo>
                      <a:pt x="2541" y="1129"/>
                    </a:lnTo>
                    <a:lnTo>
                      <a:pt x="2540" y="1119"/>
                    </a:lnTo>
                    <a:lnTo>
                      <a:pt x="2543" y="1108"/>
                    </a:lnTo>
                    <a:lnTo>
                      <a:pt x="2548" y="1099"/>
                    </a:lnTo>
                    <a:lnTo>
                      <a:pt x="2556" y="1092"/>
                    </a:lnTo>
                    <a:lnTo>
                      <a:pt x="2618" y="1053"/>
                    </a:lnTo>
                    <a:lnTo>
                      <a:pt x="2629" y="1049"/>
                    </a:lnTo>
                    <a:lnTo>
                      <a:pt x="2639" y="1048"/>
                    </a:lnTo>
                    <a:lnTo>
                      <a:pt x="2649" y="1051"/>
                    </a:lnTo>
                    <a:lnTo>
                      <a:pt x="2659" y="1056"/>
                    </a:lnTo>
                    <a:lnTo>
                      <a:pt x="2666" y="1065"/>
                    </a:lnTo>
                    <a:lnTo>
                      <a:pt x="2672" y="1074"/>
                    </a:lnTo>
                    <a:lnTo>
                      <a:pt x="2691" y="1068"/>
                    </a:lnTo>
                    <a:lnTo>
                      <a:pt x="2691" y="1063"/>
                    </a:lnTo>
                    <a:lnTo>
                      <a:pt x="2691" y="1049"/>
                    </a:lnTo>
                    <a:lnTo>
                      <a:pt x="2697" y="1037"/>
                    </a:lnTo>
                    <a:lnTo>
                      <a:pt x="2706" y="1028"/>
                    </a:lnTo>
                    <a:lnTo>
                      <a:pt x="2719" y="1023"/>
                    </a:lnTo>
                    <a:lnTo>
                      <a:pt x="2792" y="1013"/>
                    </a:lnTo>
                    <a:lnTo>
                      <a:pt x="2805" y="1014"/>
                    </a:lnTo>
                    <a:lnTo>
                      <a:pt x="2817" y="1019"/>
                    </a:lnTo>
                    <a:lnTo>
                      <a:pt x="2826" y="1030"/>
                    </a:lnTo>
                    <a:lnTo>
                      <a:pt x="2831" y="1042"/>
                    </a:lnTo>
                    <a:lnTo>
                      <a:pt x="2831" y="1044"/>
                    </a:lnTo>
                    <a:lnTo>
                      <a:pt x="2838" y="1044"/>
                    </a:lnTo>
                    <a:lnTo>
                      <a:pt x="2847" y="1044"/>
                    </a:lnTo>
                    <a:lnTo>
                      <a:pt x="2851" y="1044"/>
                    </a:lnTo>
                    <a:lnTo>
                      <a:pt x="2852" y="1039"/>
                    </a:lnTo>
                    <a:lnTo>
                      <a:pt x="2856" y="1025"/>
                    </a:lnTo>
                    <a:lnTo>
                      <a:pt x="2865" y="1016"/>
                    </a:lnTo>
                    <a:lnTo>
                      <a:pt x="2878" y="1010"/>
                    </a:lnTo>
                    <a:lnTo>
                      <a:pt x="2891" y="1009"/>
                    </a:lnTo>
                    <a:close/>
                    <a:moveTo>
                      <a:pt x="750" y="1009"/>
                    </a:moveTo>
                    <a:lnTo>
                      <a:pt x="823" y="1020"/>
                    </a:lnTo>
                    <a:lnTo>
                      <a:pt x="836" y="1024"/>
                    </a:lnTo>
                    <a:lnTo>
                      <a:pt x="846" y="1034"/>
                    </a:lnTo>
                    <a:lnTo>
                      <a:pt x="852" y="1045"/>
                    </a:lnTo>
                    <a:lnTo>
                      <a:pt x="852" y="1060"/>
                    </a:lnTo>
                    <a:lnTo>
                      <a:pt x="852" y="1065"/>
                    </a:lnTo>
                    <a:lnTo>
                      <a:pt x="870" y="1071"/>
                    </a:lnTo>
                    <a:lnTo>
                      <a:pt x="873" y="1066"/>
                    </a:lnTo>
                    <a:lnTo>
                      <a:pt x="881" y="1056"/>
                    </a:lnTo>
                    <a:lnTo>
                      <a:pt x="889" y="1050"/>
                    </a:lnTo>
                    <a:lnTo>
                      <a:pt x="899" y="1047"/>
                    </a:lnTo>
                    <a:lnTo>
                      <a:pt x="910" y="1047"/>
                    </a:lnTo>
                    <a:lnTo>
                      <a:pt x="920" y="1051"/>
                    </a:lnTo>
                    <a:lnTo>
                      <a:pt x="985" y="1084"/>
                    </a:lnTo>
                    <a:lnTo>
                      <a:pt x="993" y="1092"/>
                    </a:lnTo>
                    <a:lnTo>
                      <a:pt x="1000" y="1100"/>
                    </a:lnTo>
                    <a:lnTo>
                      <a:pt x="1003" y="1110"/>
                    </a:lnTo>
                    <a:lnTo>
                      <a:pt x="1003" y="1121"/>
                    </a:lnTo>
                    <a:lnTo>
                      <a:pt x="1000" y="1131"/>
                    </a:lnTo>
                    <a:lnTo>
                      <a:pt x="997" y="1135"/>
                    </a:lnTo>
                    <a:lnTo>
                      <a:pt x="1014" y="1146"/>
                    </a:lnTo>
                    <a:lnTo>
                      <a:pt x="1021" y="1140"/>
                    </a:lnTo>
                    <a:lnTo>
                      <a:pt x="1030" y="1134"/>
                    </a:lnTo>
                    <a:lnTo>
                      <a:pt x="1040" y="1131"/>
                    </a:lnTo>
                    <a:lnTo>
                      <a:pt x="1050" y="1131"/>
                    </a:lnTo>
                    <a:lnTo>
                      <a:pt x="1061" y="1134"/>
                    </a:lnTo>
                    <a:lnTo>
                      <a:pt x="1070" y="1140"/>
                    </a:lnTo>
                    <a:lnTo>
                      <a:pt x="1121" y="1192"/>
                    </a:lnTo>
                    <a:lnTo>
                      <a:pt x="1128" y="1200"/>
                    </a:lnTo>
                    <a:lnTo>
                      <a:pt x="1131" y="1211"/>
                    </a:lnTo>
                    <a:lnTo>
                      <a:pt x="1131" y="1221"/>
                    </a:lnTo>
                    <a:lnTo>
                      <a:pt x="1128" y="1231"/>
                    </a:lnTo>
                    <a:lnTo>
                      <a:pt x="1121" y="1241"/>
                    </a:lnTo>
                    <a:lnTo>
                      <a:pt x="1115" y="1247"/>
                    </a:lnTo>
                    <a:lnTo>
                      <a:pt x="1131" y="1270"/>
                    </a:lnTo>
                    <a:lnTo>
                      <a:pt x="1137" y="1266"/>
                    </a:lnTo>
                    <a:lnTo>
                      <a:pt x="1147" y="1262"/>
                    </a:lnTo>
                    <a:lnTo>
                      <a:pt x="1158" y="1262"/>
                    </a:lnTo>
                    <a:lnTo>
                      <a:pt x="1168" y="1265"/>
                    </a:lnTo>
                    <a:lnTo>
                      <a:pt x="1177" y="1272"/>
                    </a:lnTo>
                    <a:lnTo>
                      <a:pt x="1184" y="1280"/>
                    </a:lnTo>
                    <a:lnTo>
                      <a:pt x="1219" y="1344"/>
                    </a:lnTo>
                    <a:lnTo>
                      <a:pt x="1222" y="1358"/>
                    </a:lnTo>
                    <a:lnTo>
                      <a:pt x="1221" y="1371"/>
                    </a:lnTo>
                    <a:lnTo>
                      <a:pt x="1215" y="1382"/>
                    </a:lnTo>
                    <a:lnTo>
                      <a:pt x="1204" y="1392"/>
                    </a:lnTo>
                    <a:lnTo>
                      <a:pt x="1194" y="1397"/>
                    </a:lnTo>
                    <a:lnTo>
                      <a:pt x="1202" y="1425"/>
                    </a:lnTo>
                    <a:lnTo>
                      <a:pt x="1206" y="1424"/>
                    </a:lnTo>
                    <a:lnTo>
                      <a:pt x="1220" y="1426"/>
                    </a:lnTo>
                    <a:lnTo>
                      <a:pt x="1232" y="1432"/>
                    </a:lnTo>
                    <a:lnTo>
                      <a:pt x="1240" y="1442"/>
                    </a:lnTo>
                    <a:lnTo>
                      <a:pt x="1243" y="1456"/>
                    </a:lnTo>
                    <a:lnTo>
                      <a:pt x="1251" y="1528"/>
                    </a:lnTo>
                    <a:lnTo>
                      <a:pt x="1249" y="1542"/>
                    </a:lnTo>
                    <a:lnTo>
                      <a:pt x="1242" y="1553"/>
                    </a:lnTo>
                    <a:lnTo>
                      <a:pt x="1232" y="1561"/>
                    </a:lnTo>
                    <a:lnTo>
                      <a:pt x="1220" y="1565"/>
                    </a:lnTo>
                    <a:lnTo>
                      <a:pt x="1218" y="1601"/>
                    </a:lnTo>
                    <a:lnTo>
                      <a:pt x="1219" y="1601"/>
                    </a:lnTo>
                    <a:lnTo>
                      <a:pt x="1231" y="1607"/>
                    </a:lnTo>
                    <a:lnTo>
                      <a:pt x="1240" y="1616"/>
                    </a:lnTo>
                    <a:lnTo>
                      <a:pt x="1246" y="1629"/>
                    </a:lnTo>
                    <a:lnTo>
                      <a:pt x="1246" y="1642"/>
                    </a:lnTo>
                    <a:lnTo>
                      <a:pt x="1231" y="1713"/>
                    </a:lnTo>
                    <a:lnTo>
                      <a:pt x="1226" y="1726"/>
                    </a:lnTo>
                    <a:lnTo>
                      <a:pt x="1217" y="1735"/>
                    </a:lnTo>
                    <a:lnTo>
                      <a:pt x="1204" y="1740"/>
                    </a:lnTo>
                    <a:lnTo>
                      <a:pt x="1191" y="1740"/>
                    </a:lnTo>
                    <a:lnTo>
                      <a:pt x="1187" y="1739"/>
                    </a:lnTo>
                    <a:lnTo>
                      <a:pt x="1175" y="1767"/>
                    </a:lnTo>
                    <a:lnTo>
                      <a:pt x="1176" y="1767"/>
                    </a:lnTo>
                    <a:lnTo>
                      <a:pt x="1186" y="1774"/>
                    </a:lnTo>
                    <a:lnTo>
                      <a:pt x="1191" y="1784"/>
                    </a:lnTo>
                    <a:lnTo>
                      <a:pt x="1194" y="1794"/>
                    </a:lnTo>
                    <a:lnTo>
                      <a:pt x="1193" y="1804"/>
                    </a:lnTo>
                    <a:lnTo>
                      <a:pt x="1189" y="1815"/>
                    </a:lnTo>
                    <a:lnTo>
                      <a:pt x="1151" y="1878"/>
                    </a:lnTo>
                    <a:lnTo>
                      <a:pt x="1144" y="1886"/>
                    </a:lnTo>
                    <a:lnTo>
                      <a:pt x="1136" y="1891"/>
                    </a:lnTo>
                    <a:lnTo>
                      <a:pt x="1126" y="1894"/>
                    </a:lnTo>
                    <a:lnTo>
                      <a:pt x="1114" y="1893"/>
                    </a:lnTo>
                    <a:lnTo>
                      <a:pt x="1104" y="1890"/>
                    </a:lnTo>
                    <a:lnTo>
                      <a:pt x="1100" y="1887"/>
                    </a:lnTo>
                    <a:lnTo>
                      <a:pt x="1081" y="1909"/>
                    </a:lnTo>
                    <a:lnTo>
                      <a:pt x="1083" y="1911"/>
                    </a:lnTo>
                    <a:lnTo>
                      <a:pt x="1089" y="1920"/>
                    </a:lnTo>
                    <a:lnTo>
                      <a:pt x="1093" y="1931"/>
                    </a:lnTo>
                    <a:lnTo>
                      <a:pt x="1092" y="1941"/>
                    </a:lnTo>
                    <a:lnTo>
                      <a:pt x="1088" y="1951"/>
                    </a:lnTo>
                    <a:lnTo>
                      <a:pt x="1081" y="1960"/>
                    </a:lnTo>
                    <a:lnTo>
                      <a:pt x="1027" y="2009"/>
                    </a:lnTo>
                    <a:lnTo>
                      <a:pt x="1018" y="2015"/>
                    </a:lnTo>
                    <a:lnTo>
                      <a:pt x="1008" y="2019"/>
                    </a:lnTo>
                    <a:lnTo>
                      <a:pt x="997" y="2018"/>
                    </a:lnTo>
                    <a:lnTo>
                      <a:pt x="987" y="2014"/>
                    </a:lnTo>
                    <a:lnTo>
                      <a:pt x="979" y="2007"/>
                    </a:lnTo>
                    <a:lnTo>
                      <a:pt x="971" y="1999"/>
                    </a:lnTo>
                    <a:lnTo>
                      <a:pt x="946" y="2012"/>
                    </a:lnTo>
                    <a:lnTo>
                      <a:pt x="948" y="2018"/>
                    </a:lnTo>
                    <a:lnTo>
                      <a:pt x="949" y="2031"/>
                    </a:lnTo>
                    <a:lnTo>
                      <a:pt x="946" y="2044"/>
                    </a:lnTo>
                    <a:lnTo>
                      <a:pt x="939" y="2055"/>
                    </a:lnTo>
                    <a:lnTo>
                      <a:pt x="926" y="2062"/>
                    </a:lnTo>
                    <a:lnTo>
                      <a:pt x="858" y="2086"/>
                    </a:lnTo>
                    <a:lnTo>
                      <a:pt x="847" y="2088"/>
                    </a:lnTo>
                    <a:lnTo>
                      <a:pt x="836" y="2086"/>
                    </a:lnTo>
                    <a:lnTo>
                      <a:pt x="827" y="2082"/>
                    </a:lnTo>
                    <a:lnTo>
                      <a:pt x="819" y="2074"/>
                    </a:lnTo>
                    <a:lnTo>
                      <a:pt x="813" y="2065"/>
                    </a:lnTo>
                    <a:lnTo>
                      <a:pt x="812" y="2061"/>
                    </a:lnTo>
                    <a:lnTo>
                      <a:pt x="786" y="2065"/>
                    </a:lnTo>
                    <a:lnTo>
                      <a:pt x="786" y="2074"/>
                    </a:lnTo>
                    <a:lnTo>
                      <a:pt x="783" y="2088"/>
                    </a:lnTo>
                    <a:lnTo>
                      <a:pt x="776" y="2098"/>
                    </a:lnTo>
                    <a:lnTo>
                      <a:pt x="765" y="2105"/>
                    </a:lnTo>
                    <a:lnTo>
                      <a:pt x="751" y="2109"/>
                    </a:lnTo>
                    <a:lnTo>
                      <a:pt x="678" y="2110"/>
                    </a:lnTo>
                    <a:lnTo>
                      <a:pt x="665" y="2106"/>
                    </a:lnTo>
                    <a:lnTo>
                      <a:pt x="654" y="2099"/>
                    </a:lnTo>
                    <a:lnTo>
                      <a:pt x="647" y="2088"/>
                    </a:lnTo>
                    <a:lnTo>
                      <a:pt x="644" y="2074"/>
                    </a:lnTo>
                    <a:lnTo>
                      <a:pt x="644" y="2068"/>
                    </a:lnTo>
                    <a:lnTo>
                      <a:pt x="616" y="2064"/>
                    </a:lnTo>
                    <a:lnTo>
                      <a:pt x="615" y="2067"/>
                    </a:lnTo>
                    <a:lnTo>
                      <a:pt x="609" y="2080"/>
                    </a:lnTo>
                    <a:lnTo>
                      <a:pt x="598" y="2088"/>
                    </a:lnTo>
                    <a:lnTo>
                      <a:pt x="585" y="2092"/>
                    </a:lnTo>
                    <a:lnTo>
                      <a:pt x="572" y="2091"/>
                    </a:lnTo>
                    <a:lnTo>
                      <a:pt x="502" y="2070"/>
                    </a:lnTo>
                    <a:lnTo>
                      <a:pt x="490" y="2064"/>
                    </a:lnTo>
                    <a:lnTo>
                      <a:pt x="482" y="2054"/>
                    </a:lnTo>
                    <a:lnTo>
                      <a:pt x="478" y="2041"/>
                    </a:lnTo>
                    <a:lnTo>
                      <a:pt x="479" y="2028"/>
                    </a:lnTo>
                    <a:lnTo>
                      <a:pt x="481" y="2020"/>
                    </a:lnTo>
                    <a:lnTo>
                      <a:pt x="454" y="2005"/>
                    </a:lnTo>
                    <a:lnTo>
                      <a:pt x="454" y="2006"/>
                    </a:lnTo>
                    <a:lnTo>
                      <a:pt x="445" y="2013"/>
                    </a:lnTo>
                    <a:lnTo>
                      <a:pt x="435" y="2018"/>
                    </a:lnTo>
                    <a:lnTo>
                      <a:pt x="425" y="2019"/>
                    </a:lnTo>
                    <a:lnTo>
                      <a:pt x="414" y="2015"/>
                    </a:lnTo>
                    <a:lnTo>
                      <a:pt x="405" y="2010"/>
                    </a:lnTo>
                    <a:lnTo>
                      <a:pt x="349" y="1964"/>
                    </a:lnTo>
                    <a:lnTo>
                      <a:pt x="341" y="1954"/>
                    </a:lnTo>
                    <a:lnTo>
                      <a:pt x="337" y="1943"/>
                    </a:lnTo>
                    <a:lnTo>
                      <a:pt x="337" y="1931"/>
                    </a:lnTo>
                    <a:lnTo>
                      <a:pt x="341" y="1919"/>
                    </a:lnTo>
                    <a:lnTo>
                      <a:pt x="316" y="1892"/>
                    </a:lnTo>
                    <a:lnTo>
                      <a:pt x="304" y="1895"/>
                    </a:lnTo>
                    <a:lnTo>
                      <a:pt x="293" y="1894"/>
                    </a:lnTo>
                    <a:lnTo>
                      <a:pt x="281" y="1889"/>
                    </a:lnTo>
                    <a:lnTo>
                      <a:pt x="272" y="1880"/>
                    </a:lnTo>
                    <a:lnTo>
                      <a:pt x="232" y="1820"/>
                    </a:lnTo>
                    <a:lnTo>
                      <a:pt x="226" y="1808"/>
                    </a:lnTo>
                    <a:lnTo>
                      <a:pt x="226" y="1794"/>
                    </a:lnTo>
                    <a:lnTo>
                      <a:pt x="231" y="1782"/>
                    </a:lnTo>
                    <a:lnTo>
                      <a:pt x="240" y="1772"/>
                    </a:lnTo>
                    <a:lnTo>
                      <a:pt x="227" y="1743"/>
                    </a:lnTo>
                    <a:lnTo>
                      <a:pt x="215" y="1743"/>
                    </a:lnTo>
                    <a:lnTo>
                      <a:pt x="204" y="1738"/>
                    </a:lnTo>
                    <a:lnTo>
                      <a:pt x="194" y="1730"/>
                    </a:lnTo>
                    <a:lnTo>
                      <a:pt x="189" y="1718"/>
                    </a:lnTo>
                    <a:lnTo>
                      <a:pt x="171" y="1647"/>
                    </a:lnTo>
                    <a:lnTo>
                      <a:pt x="171" y="1634"/>
                    </a:lnTo>
                    <a:lnTo>
                      <a:pt x="175" y="1621"/>
                    </a:lnTo>
                    <a:lnTo>
                      <a:pt x="183" y="1611"/>
                    </a:lnTo>
                    <a:lnTo>
                      <a:pt x="195" y="1605"/>
                    </a:lnTo>
                    <a:lnTo>
                      <a:pt x="193" y="1575"/>
                    </a:lnTo>
                    <a:lnTo>
                      <a:pt x="181" y="1572"/>
                    </a:lnTo>
                    <a:lnTo>
                      <a:pt x="171" y="1563"/>
                    </a:lnTo>
                    <a:lnTo>
                      <a:pt x="164" y="1552"/>
                    </a:lnTo>
                    <a:lnTo>
                      <a:pt x="162" y="1540"/>
                    </a:lnTo>
                    <a:lnTo>
                      <a:pt x="165" y="1466"/>
                    </a:lnTo>
                    <a:lnTo>
                      <a:pt x="168" y="1453"/>
                    </a:lnTo>
                    <a:lnTo>
                      <a:pt x="176" y="1442"/>
                    </a:lnTo>
                    <a:lnTo>
                      <a:pt x="187" y="1435"/>
                    </a:lnTo>
                    <a:lnTo>
                      <a:pt x="201" y="1433"/>
                    </a:lnTo>
                    <a:lnTo>
                      <a:pt x="208" y="1433"/>
                    </a:lnTo>
                    <a:lnTo>
                      <a:pt x="216" y="1404"/>
                    </a:lnTo>
                    <a:lnTo>
                      <a:pt x="215" y="1404"/>
                    </a:lnTo>
                    <a:lnTo>
                      <a:pt x="207" y="1398"/>
                    </a:lnTo>
                    <a:lnTo>
                      <a:pt x="199" y="1389"/>
                    </a:lnTo>
                    <a:lnTo>
                      <a:pt x="196" y="1379"/>
                    </a:lnTo>
                    <a:lnTo>
                      <a:pt x="196" y="1368"/>
                    </a:lnTo>
                    <a:lnTo>
                      <a:pt x="199" y="1358"/>
                    </a:lnTo>
                    <a:lnTo>
                      <a:pt x="231" y="1291"/>
                    </a:lnTo>
                    <a:lnTo>
                      <a:pt x="237" y="1283"/>
                    </a:lnTo>
                    <a:lnTo>
                      <a:pt x="245" y="1276"/>
                    </a:lnTo>
                    <a:lnTo>
                      <a:pt x="255" y="1273"/>
                    </a:lnTo>
                    <a:lnTo>
                      <a:pt x="266" y="1273"/>
                    </a:lnTo>
                    <a:lnTo>
                      <a:pt x="277" y="1276"/>
                    </a:lnTo>
                    <a:lnTo>
                      <a:pt x="286" y="1262"/>
                    </a:lnTo>
                    <a:lnTo>
                      <a:pt x="285" y="1262"/>
                    </a:lnTo>
                    <a:lnTo>
                      <a:pt x="278" y="1253"/>
                    </a:lnTo>
                    <a:lnTo>
                      <a:pt x="275" y="1244"/>
                    </a:lnTo>
                    <a:lnTo>
                      <a:pt x="274" y="1232"/>
                    </a:lnTo>
                    <a:lnTo>
                      <a:pt x="277" y="1222"/>
                    </a:lnTo>
                    <a:lnTo>
                      <a:pt x="282" y="1213"/>
                    </a:lnTo>
                    <a:lnTo>
                      <a:pt x="331" y="1159"/>
                    </a:lnTo>
                    <a:lnTo>
                      <a:pt x="340" y="1152"/>
                    </a:lnTo>
                    <a:lnTo>
                      <a:pt x="349" y="1148"/>
                    </a:lnTo>
                    <a:lnTo>
                      <a:pt x="361" y="1148"/>
                    </a:lnTo>
                    <a:lnTo>
                      <a:pt x="371" y="1150"/>
                    </a:lnTo>
                    <a:lnTo>
                      <a:pt x="380" y="1156"/>
                    </a:lnTo>
                    <a:lnTo>
                      <a:pt x="383" y="1159"/>
                    </a:lnTo>
                    <a:lnTo>
                      <a:pt x="406" y="1141"/>
                    </a:lnTo>
                    <a:lnTo>
                      <a:pt x="404" y="1139"/>
                    </a:lnTo>
                    <a:lnTo>
                      <a:pt x="400" y="1129"/>
                    </a:lnTo>
                    <a:lnTo>
                      <a:pt x="400" y="1119"/>
                    </a:lnTo>
                    <a:lnTo>
                      <a:pt x="402" y="1108"/>
                    </a:lnTo>
                    <a:lnTo>
                      <a:pt x="407" y="1099"/>
                    </a:lnTo>
                    <a:lnTo>
                      <a:pt x="417" y="1092"/>
                    </a:lnTo>
                    <a:lnTo>
                      <a:pt x="479" y="1053"/>
                    </a:lnTo>
                    <a:lnTo>
                      <a:pt x="489" y="1049"/>
                    </a:lnTo>
                    <a:lnTo>
                      <a:pt x="499" y="1048"/>
                    </a:lnTo>
                    <a:lnTo>
                      <a:pt x="510" y="1051"/>
                    </a:lnTo>
                    <a:lnTo>
                      <a:pt x="519" y="1056"/>
                    </a:lnTo>
                    <a:lnTo>
                      <a:pt x="526" y="1065"/>
                    </a:lnTo>
                    <a:lnTo>
                      <a:pt x="531" y="1074"/>
                    </a:lnTo>
                    <a:lnTo>
                      <a:pt x="551" y="1068"/>
                    </a:lnTo>
                    <a:lnTo>
                      <a:pt x="550" y="1063"/>
                    </a:lnTo>
                    <a:lnTo>
                      <a:pt x="551" y="1049"/>
                    </a:lnTo>
                    <a:lnTo>
                      <a:pt x="556" y="1037"/>
                    </a:lnTo>
                    <a:lnTo>
                      <a:pt x="566" y="1028"/>
                    </a:lnTo>
                    <a:lnTo>
                      <a:pt x="579" y="1023"/>
                    </a:lnTo>
                    <a:lnTo>
                      <a:pt x="651" y="1013"/>
                    </a:lnTo>
                    <a:lnTo>
                      <a:pt x="665" y="1014"/>
                    </a:lnTo>
                    <a:lnTo>
                      <a:pt x="677" y="1019"/>
                    </a:lnTo>
                    <a:lnTo>
                      <a:pt x="686" y="1030"/>
                    </a:lnTo>
                    <a:lnTo>
                      <a:pt x="690" y="1042"/>
                    </a:lnTo>
                    <a:lnTo>
                      <a:pt x="690" y="1044"/>
                    </a:lnTo>
                    <a:lnTo>
                      <a:pt x="706" y="1044"/>
                    </a:lnTo>
                    <a:lnTo>
                      <a:pt x="711" y="1044"/>
                    </a:lnTo>
                    <a:lnTo>
                      <a:pt x="711" y="1039"/>
                    </a:lnTo>
                    <a:lnTo>
                      <a:pt x="716" y="1025"/>
                    </a:lnTo>
                    <a:lnTo>
                      <a:pt x="725" y="1016"/>
                    </a:lnTo>
                    <a:lnTo>
                      <a:pt x="737" y="1010"/>
                    </a:lnTo>
                    <a:lnTo>
                      <a:pt x="750" y="1009"/>
                    </a:lnTo>
                    <a:close/>
                    <a:moveTo>
                      <a:pt x="2955" y="596"/>
                    </a:moveTo>
                    <a:lnTo>
                      <a:pt x="3094" y="977"/>
                    </a:lnTo>
                    <a:lnTo>
                      <a:pt x="3057" y="989"/>
                    </a:lnTo>
                    <a:lnTo>
                      <a:pt x="2919" y="610"/>
                    </a:lnTo>
                    <a:lnTo>
                      <a:pt x="2955" y="596"/>
                    </a:lnTo>
                    <a:close/>
                    <a:moveTo>
                      <a:pt x="2718" y="596"/>
                    </a:moveTo>
                    <a:lnTo>
                      <a:pt x="2755" y="610"/>
                    </a:lnTo>
                    <a:lnTo>
                      <a:pt x="2616" y="989"/>
                    </a:lnTo>
                    <a:lnTo>
                      <a:pt x="2580" y="977"/>
                    </a:lnTo>
                    <a:lnTo>
                      <a:pt x="2718" y="596"/>
                    </a:lnTo>
                    <a:close/>
                    <a:moveTo>
                      <a:pt x="2841" y="583"/>
                    </a:moveTo>
                    <a:lnTo>
                      <a:pt x="2868" y="585"/>
                    </a:lnTo>
                    <a:lnTo>
                      <a:pt x="2895" y="592"/>
                    </a:lnTo>
                    <a:lnTo>
                      <a:pt x="2895" y="654"/>
                    </a:lnTo>
                    <a:lnTo>
                      <a:pt x="2905" y="657"/>
                    </a:lnTo>
                    <a:lnTo>
                      <a:pt x="2911" y="663"/>
                    </a:lnTo>
                    <a:lnTo>
                      <a:pt x="2914" y="673"/>
                    </a:lnTo>
                    <a:lnTo>
                      <a:pt x="2914" y="905"/>
                    </a:lnTo>
                    <a:lnTo>
                      <a:pt x="2911" y="915"/>
                    </a:lnTo>
                    <a:lnTo>
                      <a:pt x="2905" y="921"/>
                    </a:lnTo>
                    <a:lnTo>
                      <a:pt x="2895" y="923"/>
                    </a:lnTo>
                    <a:lnTo>
                      <a:pt x="2895" y="986"/>
                    </a:lnTo>
                    <a:lnTo>
                      <a:pt x="2858" y="982"/>
                    </a:lnTo>
                    <a:lnTo>
                      <a:pt x="2822" y="982"/>
                    </a:lnTo>
                    <a:lnTo>
                      <a:pt x="2784" y="986"/>
                    </a:lnTo>
                    <a:lnTo>
                      <a:pt x="2784" y="923"/>
                    </a:lnTo>
                    <a:lnTo>
                      <a:pt x="2774" y="921"/>
                    </a:lnTo>
                    <a:lnTo>
                      <a:pt x="2767" y="915"/>
                    </a:lnTo>
                    <a:lnTo>
                      <a:pt x="2765" y="905"/>
                    </a:lnTo>
                    <a:lnTo>
                      <a:pt x="2765" y="673"/>
                    </a:lnTo>
                    <a:lnTo>
                      <a:pt x="2767" y="663"/>
                    </a:lnTo>
                    <a:lnTo>
                      <a:pt x="2774" y="657"/>
                    </a:lnTo>
                    <a:lnTo>
                      <a:pt x="2784" y="654"/>
                    </a:lnTo>
                    <a:lnTo>
                      <a:pt x="2784" y="592"/>
                    </a:lnTo>
                    <a:lnTo>
                      <a:pt x="2813" y="585"/>
                    </a:lnTo>
                    <a:lnTo>
                      <a:pt x="2841" y="583"/>
                    </a:lnTo>
                    <a:close/>
                    <a:moveTo>
                      <a:pt x="823" y="566"/>
                    </a:moveTo>
                    <a:lnTo>
                      <a:pt x="961" y="946"/>
                    </a:lnTo>
                    <a:lnTo>
                      <a:pt x="925" y="959"/>
                    </a:lnTo>
                    <a:lnTo>
                      <a:pt x="787" y="580"/>
                    </a:lnTo>
                    <a:lnTo>
                      <a:pt x="823" y="566"/>
                    </a:lnTo>
                    <a:close/>
                    <a:moveTo>
                      <a:pt x="586" y="566"/>
                    </a:moveTo>
                    <a:lnTo>
                      <a:pt x="622" y="580"/>
                    </a:lnTo>
                    <a:lnTo>
                      <a:pt x="484" y="959"/>
                    </a:lnTo>
                    <a:lnTo>
                      <a:pt x="448" y="946"/>
                    </a:lnTo>
                    <a:lnTo>
                      <a:pt x="586" y="566"/>
                    </a:lnTo>
                    <a:close/>
                    <a:moveTo>
                      <a:pt x="708" y="553"/>
                    </a:moveTo>
                    <a:lnTo>
                      <a:pt x="736" y="555"/>
                    </a:lnTo>
                    <a:lnTo>
                      <a:pt x="762" y="562"/>
                    </a:lnTo>
                    <a:lnTo>
                      <a:pt x="762" y="626"/>
                    </a:lnTo>
                    <a:lnTo>
                      <a:pt x="772" y="629"/>
                    </a:lnTo>
                    <a:lnTo>
                      <a:pt x="778" y="635"/>
                    </a:lnTo>
                    <a:lnTo>
                      <a:pt x="781" y="645"/>
                    </a:lnTo>
                    <a:lnTo>
                      <a:pt x="781" y="883"/>
                    </a:lnTo>
                    <a:lnTo>
                      <a:pt x="778" y="893"/>
                    </a:lnTo>
                    <a:lnTo>
                      <a:pt x="772" y="899"/>
                    </a:lnTo>
                    <a:lnTo>
                      <a:pt x="762" y="902"/>
                    </a:lnTo>
                    <a:lnTo>
                      <a:pt x="762" y="966"/>
                    </a:lnTo>
                    <a:lnTo>
                      <a:pt x="726" y="962"/>
                    </a:lnTo>
                    <a:lnTo>
                      <a:pt x="688" y="962"/>
                    </a:lnTo>
                    <a:lnTo>
                      <a:pt x="651" y="966"/>
                    </a:lnTo>
                    <a:lnTo>
                      <a:pt x="651" y="902"/>
                    </a:lnTo>
                    <a:lnTo>
                      <a:pt x="641" y="899"/>
                    </a:lnTo>
                    <a:lnTo>
                      <a:pt x="635" y="893"/>
                    </a:lnTo>
                    <a:lnTo>
                      <a:pt x="632" y="883"/>
                    </a:lnTo>
                    <a:lnTo>
                      <a:pt x="632" y="645"/>
                    </a:lnTo>
                    <a:lnTo>
                      <a:pt x="635" y="635"/>
                    </a:lnTo>
                    <a:lnTo>
                      <a:pt x="641" y="629"/>
                    </a:lnTo>
                    <a:lnTo>
                      <a:pt x="651" y="626"/>
                    </a:lnTo>
                    <a:lnTo>
                      <a:pt x="651" y="562"/>
                    </a:lnTo>
                    <a:lnTo>
                      <a:pt x="680" y="555"/>
                    </a:lnTo>
                    <a:lnTo>
                      <a:pt x="708" y="553"/>
                    </a:lnTo>
                    <a:close/>
                    <a:moveTo>
                      <a:pt x="55" y="338"/>
                    </a:moveTo>
                    <a:lnTo>
                      <a:pt x="1416" y="338"/>
                    </a:lnTo>
                    <a:lnTo>
                      <a:pt x="1426" y="340"/>
                    </a:lnTo>
                    <a:lnTo>
                      <a:pt x="1435" y="345"/>
                    </a:lnTo>
                    <a:lnTo>
                      <a:pt x="1440" y="353"/>
                    </a:lnTo>
                    <a:lnTo>
                      <a:pt x="1442" y="363"/>
                    </a:lnTo>
                    <a:lnTo>
                      <a:pt x="1442" y="830"/>
                    </a:lnTo>
                    <a:lnTo>
                      <a:pt x="1442" y="845"/>
                    </a:lnTo>
                    <a:lnTo>
                      <a:pt x="1441" y="858"/>
                    </a:lnTo>
                    <a:lnTo>
                      <a:pt x="1439" y="867"/>
                    </a:lnTo>
                    <a:lnTo>
                      <a:pt x="1436" y="873"/>
                    </a:lnTo>
                    <a:lnTo>
                      <a:pt x="1428" y="875"/>
                    </a:lnTo>
                    <a:lnTo>
                      <a:pt x="1038" y="871"/>
                    </a:lnTo>
                    <a:lnTo>
                      <a:pt x="1037" y="825"/>
                    </a:lnTo>
                    <a:lnTo>
                      <a:pt x="1031" y="782"/>
                    </a:lnTo>
                    <a:lnTo>
                      <a:pt x="1020" y="743"/>
                    </a:lnTo>
                    <a:lnTo>
                      <a:pt x="1007" y="707"/>
                    </a:lnTo>
                    <a:lnTo>
                      <a:pt x="989" y="674"/>
                    </a:lnTo>
                    <a:lnTo>
                      <a:pt x="969" y="644"/>
                    </a:lnTo>
                    <a:lnTo>
                      <a:pt x="946" y="617"/>
                    </a:lnTo>
                    <a:lnTo>
                      <a:pt x="920" y="593"/>
                    </a:lnTo>
                    <a:lnTo>
                      <a:pt x="892" y="573"/>
                    </a:lnTo>
                    <a:lnTo>
                      <a:pt x="863" y="556"/>
                    </a:lnTo>
                    <a:lnTo>
                      <a:pt x="832" y="542"/>
                    </a:lnTo>
                    <a:lnTo>
                      <a:pt x="800" y="531"/>
                    </a:lnTo>
                    <a:lnTo>
                      <a:pt x="768" y="524"/>
                    </a:lnTo>
                    <a:lnTo>
                      <a:pt x="735" y="519"/>
                    </a:lnTo>
                    <a:lnTo>
                      <a:pt x="702" y="518"/>
                    </a:lnTo>
                    <a:lnTo>
                      <a:pt x="669" y="520"/>
                    </a:lnTo>
                    <a:lnTo>
                      <a:pt x="636" y="525"/>
                    </a:lnTo>
                    <a:lnTo>
                      <a:pt x="605" y="532"/>
                    </a:lnTo>
                    <a:lnTo>
                      <a:pt x="575" y="543"/>
                    </a:lnTo>
                    <a:lnTo>
                      <a:pt x="546" y="558"/>
                    </a:lnTo>
                    <a:lnTo>
                      <a:pt x="519" y="575"/>
                    </a:lnTo>
                    <a:lnTo>
                      <a:pt x="494" y="596"/>
                    </a:lnTo>
                    <a:lnTo>
                      <a:pt x="472" y="620"/>
                    </a:lnTo>
                    <a:lnTo>
                      <a:pt x="454" y="646"/>
                    </a:lnTo>
                    <a:lnTo>
                      <a:pt x="438" y="676"/>
                    </a:lnTo>
                    <a:lnTo>
                      <a:pt x="426" y="709"/>
                    </a:lnTo>
                    <a:lnTo>
                      <a:pt x="418" y="745"/>
                    </a:lnTo>
                    <a:lnTo>
                      <a:pt x="413" y="784"/>
                    </a:lnTo>
                    <a:lnTo>
                      <a:pt x="413" y="827"/>
                    </a:lnTo>
                    <a:lnTo>
                      <a:pt x="54" y="790"/>
                    </a:lnTo>
                    <a:lnTo>
                      <a:pt x="43" y="785"/>
                    </a:lnTo>
                    <a:lnTo>
                      <a:pt x="33" y="778"/>
                    </a:lnTo>
                    <a:lnTo>
                      <a:pt x="25" y="768"/>
                    </a:lnTo>
                    <a:lnTo>
                      <a:pt x="17" y="754"/>
                    </a:lnTo>
                    <a:lnTo>
                      <a:pt x="10" y="739"/>
                    </a:lnTo>
                    <a:lnTo>
                      <a:pt x="5" y="723"/>
                    </a:lnTo>
                    <a:lnTo>
                      <a:pt x="2" y="708"/>
                    </a:lnTo>
                    <a:lnTo>
                      <a:pt x="0" y="693"/>
                    </a:lnTo>
                    <a:lnTo>
                      <a:pt x="1" y="681"/>
                    </a:lnTo>
                    <a:lnTo>
                      <a:pt x="3" y="671"/>
                    </a:lnTo>
                    <a:lnTo>
                      <a:pt x="8" y="664"/>
                    </a:lnTo>
                    <a:lnTo>
                      <a:pt x="17" y="661"/>
                    </a:lnTo>
                    <a:lnTo>
                      <a:pt x="47" y="661"/>
                    </a:lnTo>
                    <a:lnTo>
                      <a:pt x="45" y="414"/>
                    </a:lnTo>
                    <a:lnTo>
                      <a:pt x="30" y="414"/>
                    </a:lnTo>
                    <a:lnTo>
                      <a:pt x="30" y="363"/>
                    </a:lnTo>
                    <a:lnTo>
                      <a:pt x="32" y="353"/>
                    </a:lnTo>
                    <a:lnTo>
                      <a:pt x="37" y="345"/>
                    </a:lnTo>
                    <a:lnTo>
                      <a:pt x="45" y="340"/>
                    </a:lnTo>
                    <a:lnTo>
                      <a:pt x="55" y="338"/>
                    </a:lnTo>
                    <a:close/>
                    <a:moveTo>
                      <a:pt x="2671" y="288"/>
                    </a:moveTo>
                    <a:lnTo>
                      <a:pt x="3068" y="288"/>
                    </a:lnTo>
                    <a:lnTo>
                      <a:pt x="3064" y="313"/>
                    </a:lnTo>
                    <a:lnTo>
                      <a:pt x="3056" y="335"/>
                    </a:lnTo>
                    <a:lnTo>
                      <a:pt x="3048" y="359"/>
                    </a:lnTo>
                    <a:lnTo>
                      <a:pt x="3041" y="382"/>
                    </a:lnTo>
                    <a:lnTo>
                      <a:pt x="3037" y="406"/>
                    </a:lnTo>
                    <a:lnTo>
                      <a:pt x="2955" y="399"/>
                    </a:lnTo>
                    <a:lnTo>
                      <a:pt x="2653" y="374"/>
                    </a:lnTo>
                    <a:lnTo>
                      <a:pt x="2653" y="305"/>
                    </a:lnTo>
                    <a:lnTo>
                      <a:pt x="2655" y="297"/>
                    </a:lnTo>
                    <a:lnTo>
                      <a:pt x="2662" y="290"/>
                    </a:lnTo>
                    <a:lnTo>
                      <a:pt x="2671" y="288"/>
                    </a:lnTo>
                    <a:close/>
                    <a:moveTo>
                      <a:pt x="1550" y="0"/>
                    </a:moveTo>
                    <a:lnTo>
                      <a:pt x="1950" y="1"/>
                    </a:lnTo>
                    <a:lnTo>
                      <a:pt x="1978" y="3"/>
                    </a:lnTo>
                    <a:lnTo>
                      <a:pt x="2005" y="8"/>
                    </a:lnTo>
                    <a:lnTo>
                      <a:pt x="2030" y="15"/>
                    </a:lnTo>
                    <a:lnTo>
                      <a:pt x="2054" y="26"/>
                    </a:lnTo>
                    <a:lnTo>
                      <a:pt x="2078" y="42"/>
                    </a:lnTo>
                    <a:lnTo>
                      <a:pt x="2447" y="356"/>
                    </a:lnTo>
                    <a:lnTo>
                      <a:pt x="2955" y="399"/>
                    </a:lnTo>
                    <a:lnTo>
                      <a:pt x="3037" y="406"/>
                    </a:lnTo>
                    <a:lnTo>
                      <a:pt x="3293" y="426"/>
                    </a:lnTo>
                    <a:lnTo>
                      <a:pt x="3310" y="433"/>
                    </a:lnTo>
                    <a:lnTo>
                      <a:pt x="3323" y="442"/>
                    </a:lnTo>
                    <a:lnTo>
                      <a:pt x="3331" y="454"/>
                    </a:lnTo>
                    <a:lnTo>
                      <a:pt x="3337" y="470"/>
                    </a:lnTo>
                    <a:lnTo>
                      <a:pt x="3338" y="488"/>
                    </a:lnTo>
                    <a:lnTo>
                      <a:pt x="3336" y="508"/>
                    </a:lnTo>
                    <a:lnTo>
                      <a:pt x="3295" y="508"/>
                    </a:lnTo>
                    <a:lnTo>
                      <a:pt x="3294" y="529"/>
                    </a:lnTo>
                    <a:lnTo>
                      <a:pt x="3311" y="530"/>
                    </a:lnTo>
                    <a:lnTo>
                      <a:pt x="3322" y="532"/>
                    </a:lnTo>
                    <a:lnTo>
                      <a:pt x="3329" y="536"/>
                    </a:lnTo>
                    <a:lnTo>
                      <a:pt x="3332" y="544"/>
                    </a:lnTo>
                    <a:lnTo>
                      <a:pt x="3332" y="555"/>
                    </a:lnTo>
                    <a:lnTo>
                      <a:pt x="3332" y="620"/>
                    </a:lnTo>
                    <a:lnTo>
                      <a:pt x="3331" y="630"/>
                    </a:lnTo>
                    <a:lnTo>
                      <a:pt x="3326" y="638"/>
                    </a:lnTo>
                    <a:lnTo>
                      <a:pt x="3320" y="642"/>
                    </a:lnTo>
                    <a:lnTo>
                      <a:pt x="3313" y="643"/>
                    </a:lnTo>
                    <a:lnTo>
                      <a:pt x="3304" y="643"/>
                    </a:lnTo>
                    <a:lnTo>
                      <a:pt x="3294" y="643"/>
                    </a:lnTo>
                    <a:lnTo>
                      <a:pt x="3294" y="661"/>
                    </a:lnTo>
                    <a:lnTo>
                      <a:pt x="3318" y="661"/>
                    </a:lnTo>
                    <a:lnTo>
                      <a:pt x="3319" y="707"/>
                    </a:lnTo>
                    <a:lnTo>
                      <a:pt x="3346" y="724"/>
                    </a:lnTo>
                    <a:lnTo>
                      <a:pt x="3345" y="737"/>
                    </a:lnTo>
                    <a:lnTo>
                      <a:pt x="3344" y="751"/>
                    </a:lnTo>
                    <a:lnTo>
                      <a:pt x="3342" y="769"/>
                    </a:lnTo>
                    <a:lnTo>
                      <a:pt x="3338" y="788"/>
                    </a:lnTo>
                    <a:lnTo>
                      <a:pt x="3333" y="806"/>
                    </a:lnTo>
                    <a:lnTo>
                      <a:pt x="3327" y="824"/>
                    </a:lnTo>
                    <a:lnTo>
                      <a:pt x="3321" y="839"/>
                    </a:lnTo>
                    <a:lnTo>
                      <a:pt x="3313" y="853"/>
                    </a:lnTo>
                    <a:lnTo>
                      <a:pt x="3302" y="861"/>
                    </a:lnTo>
                    <a:lnTo>
                      <a:pt x="3292" y="865"/>
                    </a:lnTo>
                    <a:lnTo>
                      <a:pt x="3149" y="870"/>
                    </a:lnTo>
                    <a:lnTo>
                      <a:pt x="3155" y="836"/>
                    </a:lnTo>
                    <a:lnTo>
                      <a:pt x="3155" y="803"/>
                    </a:lnTo>
                    <a:lnTo>
                      <a:pt x="3152" y="772"/>
                    </a:lnTo>
                    <a:lnTo>
                      <a:pt x="3143" y="742"/>
                    </a:lnTo>
                    <a:lnTo>
                      <a:pt x="3132" y="715"/>
                    </a:lnTo>
                    <a:lnTo>
                      <a:pt x="3117" y="689"/>
                    </a:lnTo>
                    <a:lnTo>
                      <a:pt x="3099" y="665"/>
                    </a:lnTo>
                    <a:lnTo>
                      <a:pt x="3078" y="644"/>
                    </a:lnTo>
                    <a:lnTo>
                      <a:pt x="3055" y="625"/>
                    </a:lnTo>
                    <a:lnTo>
                      <a:pt x="3030" y="608"/>
                    </a:lnTo>
                    <a:lnTo>
                      <a:pt x="3003" y="593"/>
                    </a:lnTo>
                    <a:lnTo>
                      <a:pt x="2974" y="581"/>
                    </a:lnTo>
                    <a:lnTo>
                      <a:pt x="2944" y="570"/>
                    </a:lnTo>
                    <a:lnTo>
                      <a:pt x="2913" y="563"/>
                    </a:lnTo>
                    <a:lnTo>
                      <a:pt x="2881" y="558"/>
                    </a:lnTo>
                    <a:lnTo>
                      <a:pt x="2849" y="556"/>
                    </a:lnTo>
                    <a:lnTo>
                      <a:pt x="2817" y="556"/>
                    </a:lnTo>
                    <a:lnTo>
                      <a:pt x="2784" y="559"/>
                    </a:lnTo>
                    <a:lnTo>
                      <a:pt x="2753" y="565"/>
                    </a:lnTo>
                    <a:lnTo>
                      <a:pt x="2722" y="573"/>
                    </a:lnTo>
                    <a:lnTo>
                      <a:pt x="2691" y="586"/>
                    </a:lnTo>
                    <a:lnTo>
                      <a:pt x="2663" y="600"/>
                    </a:lnTo>
                    <a:lnTo>
                      <a:pt x="2635" y="618"/>
                    </a:lnTo>
                    <a:lnTo>
                      <a:pt x="2610" y="640"/>
                    </a:lnTo>
                    <a:lnTo>
                      <a:pt x="2587" y="663"/>
                    </a:lnTo>
                    <a:lnTo>
                      <a:pt x="2567" y="691"/>
                    </a:lnTo>
                    <a:lnTo>
                      <a:pt x="2549" y="722"/>
                    </a:lnTo>
                    <a:lnTo>
                      <a:pt x="2534" y="756"/>
                    </a:lnTo>
                    <a:lnTo>
                      <a:pt x="2523" y="795"/>
                    </a:lnTo>
                    <a:lnTo>
                      <a:pt x="2515" y="836"/>
                    </a:lnTo>
                    <a:lnTo>
                      <a:pt x="2512" y="882"/>
                    </a:lnTo>
                    <a:lnTo>
                      <a:pt x="1487" y="882"/>
                    </a:lnTo>
                    <a:lnTo>
                      <a:pt x="1478" y="880"/>
                    </a:lnTo>
                    <a:lnTo>
                      <a:pt x="1472" y="874"/>
                    </a:lnTo>
                    <a:lnTo>
                      <a:pt x="1468" y="865"/>
                    </a:lnTo>
                    <a:lnTo>
                      <a:pt x="1468" y="852"/>
                    </a:lnTo>
                    <a:lnTo>
                      <a:pt x="1465" y="759"/>
                    </a:lnTo>
                    <a:lnTo>
                      <a:pt x="1463" y="666"/>
                    </a:lnTo>
                    <a:lnTo>
                      <a:pt x="1462" y="576"/>
                    </a:lnTo>
                    <a:lnTo>
                      <a:pt x="1463" y="488"/>
                    </a:lnTo>
                    <a:lnTo>
                      <a:pt x="1465" y="403"/>
                    </a:lnTo>
                    <a:lnTo>
                      <a:pt x="1470" y="319"/>
                    </a:lnTo>
                    <a:lnTo>
                      <a:pt x="1477" y="239"/>
                    </a:lnTo>
                    <a:lnTo>
                      <a:pt x="1487" y="163"/>
                    </a:lnTo>
                    <a:lnTo>
                      <a:pt x="1500" y="90"/>
                    </a:lnTo>
                    <a:lnTo>
                      <a:pt x="1516" y="22"/>
                    </a:lnTo>
                    <a:lnTo>
                      <a:pt x="1518" y="15"/>
                    </a:lnTo>
                    <a:lnTo>
                      <a:pt x="1523" y="8"/>
                    </a:lnTo>
                    <a:lnTo>
                      <a:pt x="1529" y="3"/>
                    </a:lnTo>
                    <a:lnTo>
                      <a:pt x="1538" y="0"/>
                    </a:lnTo>
                    <a:lnTo>
                      <a:pt x="1550" y="0"/>
                    </a:lnTo>
                    <a:close/>
                  </a:path>
                </a:pathLst>
              </a:custGeom>
              <a:solidFill>
                <a:schemeClr val="bg1">
                  <a:lumMod val="75000"/>
                </a:schemeClr>
              </a:solidFill>
              <a:ln w="9525">
                <a:noFill/>
                <a:round/>
                <a:headEnd/>
                <a:tailEnd/>
              </a:ln>
            </p:spPr>
            <p:txBody>
              <a:bodyPr wrap="none" anchor="ctr"/>
              <a:lstStyle/>
              <a:p>
                <a:endParaRPr lang="en-GB"/>
              </a:p>
            </p:txBody>
          </p:sp>
          <p:sp>
            <p:nvSpPr>
              <p:cNvPr id="25" name="Freeform 62"/>
              <p:cNvSpPr>
                <a:spLocks noChangeArrowheads="1"/>
              </p:cNvSpPr>
              <p:nvPr/>
            </p:nvSpPr>
            <p:spPr bwMode="auto">
              <a:xfrm>
                <a:off x="7392988" y="5638800"/>
                <a:ext cx="395287" cy="282575"/>
              </a:xfrm>
              <a:custGeom>
                <a:avLst/>
                <a:gdLst>
                  <a:gd name="T0" fmla="*/ 2147483647 w 3483"/>
                  <a:gd name="T1" fmla="*/ 2147483647 h 2492"/>
                  <a:gd name="T2" fmla="*/ 2147483647 w 3483"/>
                  <a:gd name="T3" fmla="*/ 2147483647 h 2492"/>
                  <a:gd name="T4" fmla="*/ 2147483647 w 3483"/>
                  <a:gd name="T5" fmla="*/ 2147483647 h 2492"/>
                  <a:gd name="T6" fmla="*/ 2147483647 w 3483"/>
                  <a:gd name="T7" fmla="*/ 2147483647 h 2492"/>
                  <a:gd name="T8" fmla="*/ 2147483647 w 3483"/>
                  <a:gd name="T9" fmla="*/ 2147483647 h 2492"/>
                  <a:gd name="T10" fmla="*/ 2147483647 w 3483"/>
                  <a:gd name="T11" fmla="*/ 2147483647 h 2492"/>
                  <a:gd name="T12" fmla="*/ 2147483647 w 3483"/>
                  <a:gd name="T13" fmla="*/ 2147483647 h 2492"/>
                  <a:gd name="T14" fmla="*/ 2147483647 w 3483"/>
                  <a:gd name="T15" fmla="*/ 2147483647 h 2492"/>
                  <a:gd name="T16" fmla="*/ 2147483647 w 3483"/>
                  <a:gd name="T17" fmla="*/ 2147483647 h 2492"/>
                  <a:gd name="T18" fmla="*/ 2147483647 w 3483"/>
                  <a:gd name="T19" fmla="*/ 2147483647 h 2492"/>
                  <a:gd name="T20" fmla="*/ 2147483647 w 3483"/>
                  <a:gd name="T21" fmla="*/ 2147483647 h 2492"/>
                  <a:gd name="T22" fmla="*/ 2147483647 w 3483"/>
                  <a:gd name="T23" fmla="*/ 2147483647 h 2492"/>
                  <a:gd name="T24" fmla="*/ 2147483647 w 3483"/>
                  <a:gd name="T25" fmla="*/ 2147483647 h 2492"/>
                  <a:gd name="T26" fmla="*/ 2147483647 w 3483"/>
                  <a:gd name="T27" fmla="*/ 2147483647 h 2492"/>
                  <a:gd name="T28" fmla="*/ 2147483647 w 3483"/>
                  <a:gd name="T29" fmla="*/ 2147483647 h 2492"/>
                  <a:gd name="T30" fmla="*/ 2147483647 w 3483"/>
                  <a:gd name="T31" fmla="*/ 2147483647 h 2492"/>
                  <a:gd name="T32" fmla="*/ 2147483647 w 3483"/>
                  <a:gd name="T33" fmla="*/ 2147483647 h 2492"/>
                  <a:gd name="T34" fmla="*/ 2147483647 w 3483"/>
                  <a:gd name="T35" fmla="*/ 2147483647 h 2492"/>
                  <a:gd name="T36" fmla="*/ 2147483647 w 3483"/>
                  <a:gd name="T37" fmla="*/ 2147483647 h 2492"/>
                  <a:gd name="T38" fmla="*/ 2147483647 w 3483"/>
                  <a:gd name="T39" fmla="*/ 2147483647 h 2492"/>
                  <a:gd name="T40" fmla="*/ 2147483647 w 3483"/>
                  <a:gd name="T41" fmla="*/ 2147483647 h 2492"/>
                  <a:gd name="T42" fmla="*/ 2147483647 w 3483"/>
                  <a:gd name="T43" fmla="*/ 2147483647 h 2492"/>
                  <a:gd name="T44" fmla="*/ 2147483647 w 3483"/>
                  <a:gd name="T45" fmla="*/ 2147483647 h 2492"/>
                  <a:gd name="T46" fmla="*/ 2147483647 w 3483"/>
                  <a:gd name="T47" fmla="*/ 2147483647 h 2492"/>
                  <a:gd name="T48" fmla="*/ 2147483647 w 3483"/>
                  <a:gd name="T49" fmla="*/ 2147483647 h 2492"/>
                  <a:gd name="T50" fmla="*/ 2147483647 w 3483"/>
                  <a:gd name="T51" fmla="*/ 2147483647 h 2492"/>
                  <a:gd name="T52" fmla="*/ 2147483647 w 3483"/>
                  <a:gd name="T53" fmla="*/ 2147483647 h 2492"/>
                  <a:gd name="T54" fmla="*/ 2147483647 w 3483"/>
                  <a:gd name="T55" fmla="*/ 2147483647 h 2492"/>
                  <a:gd name="T56" fmla="*/ 2147483647 w 3483"/>
                  <a:gd name="T57" fmla="*/ 2147483647 h 2492"/>
                  <a:gd name="T58" fmla="*/ 2147483647 w 3483"/>
                  <a:gd name="T59" fmla="*/ 2147483647 h 2492"/>
                  <a:gd name="T60" fmla="*/ 2147483647 w 3483"/>
                  <a:gd name="T61" fmla="*/ 2147483647 h 2492"/>
                  <a:gd name="T62" fmla="*/ 2147483647 w 3483"/>
                  <a:gd name="T63" fmla="*/ 2147483647 h 2492"/>
                  <a:gd name="T64" fmla="*/ 2147483647 w 3483"/>
                  <a:gd name="T65" fmla="*/ 2147483647 h 2492"/>
                  <a:gd name="T66" fmla="*/ 2147483647 w 3483"/>
                  <a:gd name="T67" fmla="*/ 2147483647 h 2492"/>
                  <a:gd name="T68" fmla="*/ 2147483647 w 3483"/>
                  <a:gd name="T69" fmla="*/ 2147483647 h 2492"/>
                  <a:gd name="T70" fmla="*/ 2147483647 w 3483"/>
                  <a:gd name="T71" fmla="*/ 2147483647 h 2492"/>
                  <a:gd name="T72" fmla="*/ 2147483647 w 3483"/>
                  <a:gd name="T73" fmla="*/ 2147483647 h 2492"/>
                  <a:gd name="T74" fmla="*/ 2147483647 w 3483"/>
                  <a:gd name="T75" fmla="*/ 2147483647 h 2492"/>
                  <a:gd name="T76" fmla="*/ 2147483647 w 3483"/>
                  <a:gd name="T77" fmla="*/ 2147483647 h 2492"/>
                  <a:gd name="T78" fmla="*/ 2147483647 w 3483"/>
                  <a:gd name="T79" fmla="*/ 2147483647 h 2492"/>
                  <a:gd name="T80" fmla="*/ 2147483647 w 3483"/>
                  <a:gd name="T81" fmla="*/ 2147483647 h 2492"/>
                  <a:gd name="T82" fmla="*/ 2147483647 w 3483"/>
                  <a:gd name="T83" fmla="*/ 2147483647 h 2492"/>
                  <a:gd name="T84" fmla="*/ 2147483647 w 3483"/>
                  <a:gd name="T85" fmla="*/ 2147483647 h 2492"/>
                  <a:gd name="T86" fmla="*/ 2147483647 w 3483"/>
                  <a:gd name="T87" fmla="*/ 2147483647 h 2492"/>
                  <a:gd name="T88" fmla="*/ 2147483647 w 3483"/>
                  <a:gd name="T89" fmla="*/ 2147483647 h 2492"/>
                  <a:gd name="T90" fmla="*/ 2147483647 w 3483"/>
                  <a:gd name="T91" fmla="*/ 2147483647 h 2492"/>
                  <a:gd name="T92" fmla="*/ 2147483647 w 3483"/>
                  <a:gd name="T93" fmla="*/ 2147483647 h 2492"/>
                  <a:gd name="T94" fmla="*/ 2147483647 w 3483"/>
                  <a:gd name="T95" fmla="*/ 2147483647 h 2492"/>
                  <a:gd name="T96" fmla="*/ 2147483647 w 3483"/>
                  <a:gd name="T97" fmla="*/ 2147483647 h 2492"/>
                  <a:gd name="T98" fmla="*/ 2147483647 w 3483"/>
                  <a:gd name="T99" fmla="*/ 2147483647 h 2492"/>
                  <a:gd name="T100" fmla="*/ 2147483647 w 3483"/>
                  <a:gd name="T101" fmla="*/ 2147483647 h 2492"/>
                  <a:gd name="T102" fmla="*/ 2147483647 w 3483"/>
                  <a:gd name="T103" fmla="*/ 2147483647 h 2492"/>
                  <a:gd name="T104" fmla="*/ 2147483647 w 3483"/>
                  <a:gd name="T105" fmla="*/ 2147483647 h 2492"/>
                  <a:gd name="T106" fmla="*/ 2147483647 w 3483"/>
                  <a:gd name="T107" fmla="*/ 2147483647 h 2492"/>
                  <a:gd name="T108" fmla="*/ 2147483647 w 3483"/>
                  <a:gd name="T109" fmla="*/ 2147483647 h 2492"/>
                  <a:gd name="T110" fmla="*/ 2147483647 w 3483"/>
                  <a:gd name="T111" fmla="*/ 2147483647 h 2492"/>
                  <a:gd name="T112" fmla="*/ 2147483647 w 3483"/>
                  <a:gd name="T113" fmla="*/ 2147483647 h 2492"/>
                  <a:gd name="T114" fmla="*/ 2147483647 w 3483"/>
                  <a:gd name="T115" fmla="*/ 2147483647 h 24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483"/>
                  <a:gd name="T175" fmla="*/ 0 h 2492"/>
                  <a:gd name="T176" fmla="*/ 3483 w 3483"/>
                  <a:gd name="T177" fmla="*/ 2492 h 24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483" h="2492">
                    <a:moveTo>
                      <a:pt x="3170" y="1894"/>
                    </a:moveTo>
                    <a:lnTo>
                      <a:pt x="3142" y="1919"/>
                    </a:lnTo>
                    <a:lnTo>
                      <a:pt x="3108" y="1942"/>
                    </a:lnTo>
                    <a:lnTo>
                      <a:pt x="3070" y="1963"/>
                    </a:lnTo>
                    <a:lnTo>
                      <a:pt x="3032" y="1982"/>
                    </a:lnTo>
                    <a:lnTo>
                      <a:pt x="3039" y="1998"/>
                    </a:lnTo>
                    <a:lnTo>
                      <a:pt x="3043" y="2015"/>
                    </a:lnTo>
                    <a:lnTo>
                      <a:pt x="3045" y="2032"/>
                    </a:lnTo>
                    <a:lnTo>
                      <a:pt x="3042" y="2060"/>
                    </a:lnTo>
                    <a:lnTo>
                      <a:pt x="3032" y="2084"/>
                    </a:lnTo>
                    <a:lnTo>
                      <a:pt x="3020" y="2105"/>
                    </a:lnTo>
                    <a:lnTo>
                      <a:pt x="3002" y="2123"/>
                    </a:lnTo>
                    <a:lnTo>
                      <a:pt x="2979" y="2137"/>
                    </a:lnTo>
                    <a:lnTo>
                      <a:pt x="2955" y="2145"/>
                    </a:lnTo>
                    <a:lnTo>
                      <a:pt x="2928" y="2149"/>
                    </a:lnTo>
                    <a:lnTo>
                      <a:pt x="2903" y="2145"/>
                    </a:lnTo>
                    <a:lnTo>
                      <a:pt x="2881" y="2138"/>
                    </a:lnTo>
                    <a:lnTo>
                      <a:pt x="2859" y="2125"/>
                    </a:lnTo>
                    <a:lnTo>
                      <a:pt x="2842" y="2109"/>
                    </a:lnTo>
                    <a:lnTo>
                      <a:pt x="2829" y="2090"/>
                    </a:lnTo>
                    <a:lnTo>
                      <a:pt x="2664" y="2112"/>
                    </a:lnTo>
                    <a:lnTo>
                      <a:pt x="2679" y="2147"/>
                    </a:lnTo>
                    <a:lnTo>
                      <a:pt x="2698" y="2180"/>
                    </a:lnTo>
                    <a:lnTo>
                      <a:pt x="2720" y="2211"/>
                    </a:lnTo>
                    <a:lnTo>
                      <a:pt x="2748" y="2237"/>
                    </a:lnTo>
                    <a:lnTo>
                      <a:pt x="2779" y="2261"/>
                    </a:lnTo>
                    <a:lnTo>
                      <a:pt x="2813" y="2280"/>
                    </a:lnTo>
                    <a:lnTo>
                      <a:pt x="2849" y="2293"/>
                    </a:lnTo>
                    <a:lnTo>
                      <a:pt x="2888" y="2302"/>
                    </a:lnTo>
                    <a:lnTo>
                      <a:pt x="2928" y="2305"/>
                    </a:lnTo>
                    <a:lnTo>
                      <a:pt x="2970" y="2302"/>
                    </a:lnTo>
                    <a:lnTo>
                      <a:pt x="3008" y="2292"/>
                    </a:lnTo>
                    <a:lnTo>
                      <a:pt x="3045" y="2279"/>
                    </a:lnTo>
                    <a:lnTo>
                      <a:pt x="3079" y="2260"/>
                    </a:lnTo>
                    <a:lnTo>
                      <a:pt x="3110" y="2236"/>
                    </a:lnTo>
                    <a:lnTo>
                      <a:pt x="3137" y="2210"/>
                    </a:lnTo>
                    <a:lnTo>
                      <a:pt x="3161" y="2178"/>
                    </a:lnTo>
                    <a:lnTo>
                      <a:pt x="3179" y="2144"/>
                    </a:lnTo>
                    <a:lnTo>
                      <a:pt x="3193" y="2108"/>
                    </a:lnTo>
                    <a:lnTo>
                      <a:pt x="3202" y="2069"/>
                    </a:lnTo>
                    <a:lnTo>
                      <a:pt x="3205" y="2028"/>
                    </a:lnTo>
                    <a:lnTo>
                      <a:pt x="3203" y="1992"/>
                    </a:lnTo>
                    <a:lnTo>
                      <a:pt x="3196" y="1958"/>
                    </a:lnTo>
                    <a:lnTo>
                      <a:pt x="3185" y="1925"/>
                    </a:lnTo>
                    <a:lnTo>
                      <a:pt x="3170" y="1894"/>
                    </a:lnTo>
                    <a:close/>
                    <a:moveTo>
                      <a:pt x="466" y="1752"/>
                    </a:moveTo>
                    <a:lnTo>
                      <a:pt x="424" y="1755"/>
                    </a:lnTo>
                    <a:lnTo>
                      <a:pt x="385" y="1765"/>
                    </a:lnTo>
                    <a:lnTo>
                      <a:pt x="349" y="1778"/>
                    </a:lnTo>
                    <a:lnTo>
                      <a:pt x="315" y="1797"/>
                    </a:lnTo>
                    <a:lnTo>
                      <a:pt x="283" y="1821"/>
                    </a:lnTo>
                    <a:lnTo>
                      <a:pt x="257" y="1847"/>
                    </a:lnTo>
                    <a:lnTo>
                      <a:pt x="233" y="1878"/>
                    </a:lnTo>
                    <a:lnTo>
                      <a:pt x="214" y="1912"/>
                    </a:lnTo>
                    <a:lnTo>
                      <a:pt x="200" y="1949"/>
                    </a:lnTo>
                    <a:lnTo>
                      <a:pt x="192" y="1988"/>
                    </a:lnTo>
                    <a:lnTo>
                      <a:pt x="189" y="2028"/>
                    </a:lnTo>
                    <a:lnTo>
                      <a:pt x="192" y="2069"/>
                    </a:lnTo>
                    <a:lnTo>
                      <a:pt x="200" y="2108"/>
                    </a:lnTo>
                    <a:lnTo>
                      <a:pt x="214" y="2144"/>
                    </a:lnTo>
                    <a:lnTo>
                      <a:pt x="233" y="2178"/>
                    </a:lnTo>
                    <a:lnTo>
                      <a:pt x="257" y="2210"/>
                    </a:lnTo>
                    <a:lnTo>
                      <a:pt x="284" y="2236"/>
                    </a:lnTo>
                    <a:lnTo>
                      <a:pt x="315" y="2260"/>
                    </a:lnTo>
                    <a:lnTo>
                      <a:pt x="349" y="2279"/>
                    </a:lnTo>
                    <a:lnTo>
                      <a:pt x="385" y="2292"/>
                    </a:lnTo>
                    <a:lnTo>
                      <a:pt x="424" y="2302"/>
                    </a:lnTo>
                    <a:lnTo>
                      <a:pt x="466" y="2305"/>
                    </a:lnTo>
                    <a:lnTo>
                      <a:pt x="506" y="2302"/>
                    </a:lnTo>
                    <a:lnTo>
                      <a:pt x="545" y="2292"/>
                    </a:lnTo>
                    <a:lnTo>
                      <a:pt x="581" y="2279"/>
                    </a:lnTo>
                    <a:lnTo>
                      <a:pt x="616" y="2260"/>
                    </a:lnTo>
                    <a:lnTo>
                      <a:pt x="647" y="2236"/>
                    </a:lnTo>
                    <a:lnTo>
                      <a:pt x="673" y="2209"/>
                    </a:lnTo>
                    <a:lnTo>
                      <a:pt x="697" y="2178"/>
                    </a:lnTo>
                    <a:lnTo>
                      <a:pt x="716" y="2144"/>
                    </a:lnTo>
                    <a:lnTo>
                      <a:pt x="730" y="2108"/>
                    </a:lnTo>
                    <a:lnTo>
                      <a:pt x="739" y="2069"/>
                    </a:lnTo>
                    <a:lnTo>
                      <a:pt x="742" y="2028"/>
                    </a:lnTo>
                    <a:lnTo>
                      <a:pt x="739" y="1990"/>
                    </a:lnTo>
                    <a:lnTo>
                      <a:pt x="731" y="1952"/>
                    </a:lnTo>
                    <a:lnTo>
                      <a:pt x="718" y="1917"/>
                    </a:lnTo>
                    <a:lnTo>
                      <a:pt x="624" y="2053"/>
                    </a:lnTo>
                    <a:lnTo>
                      <a:pt x="613" y="2065"/>
                    </a:lnTo>
                    <a:lnTo>
                      <a:pt x="600" y="2072"/>
                    </a:lnTo>
                    <a:lnTo>
                      <a:pt x="584" y="2076"/>
                    </a:lnTo>
                    <a:lnTo>
                      <a:pt x="573" y="2077"/>
                    </a:lnTo>
                    <a:lnTo>
                      <a:pt x="562" y="2097"/>
                    </a:lnTo>
                    <a:lnTo>
                      <a:pt x="547" y="2114"/>
                    </a:lnTo>
                    <a:lnTo>
                      <a:pt x="530" y="2128"/>
                    </a:lnTo>
                    <a:lnTo>
                      <a:pt x="511" y="2139"/>
                    </a:lnTo>
                    <a:lnTo>
                      <a:pt x="489" y="2146"/>
                    </a:lnTo>
                    <a:lnTo>
                      <a:pt x="466" y="2149"/>
                    </a:lnTo>
                    <a:lnTo>
                      <a:pt x="439" y="2145"/>
                    </a:lnTo>
                    <a:lnTo>
                      <a:pt x="415" y="2137"/>
                    </a:lnTo>
                    <a:lnTo>
                      <a:pt x="392" y="2123"/>
                    </a:lnTo>
                    <a:lnTo>
                      <a:pt x="374" y="2105"/>
                    </a:lnTo>
                    <a:lnTo>
                      <a:pt x="361" y="2084"/>
                    </a:lnTo>
                    <a:lnTo>
                      <a:pt x="352" y="2060"/>
                    </a:lnTo>
                    <a:lnTo>
                      <a:pt x="349" y="2032"/>
                    </a:lnTo>
                    <a:lnTo>
                      <a:pt x="352" y="2006"/>
                    </a:lnTo>
                    <a:lnTo>
                      <a:pt x="361" y="1981"/>
                    </a:lnTo>
                    <a:lnTo>
                      <a:pt x="374" y="1960"/>
                    </a:lnTo>
                    <a:lnTo>
                      <a:pt x="392" y="1942"/>
                    </a:lnTo>
                    <a:lnTo>
                      <a:pt x="415" y="1929"/>
                    </a:lnTo>
                    <a:lnTo>
                      <a:pt x="439" y="1920"/>
                    </a:lnTo>
                    <a:lnTo>
                      <a:pt x="466" y="1917"/>
                    </a:lnTo>
                    <a:lnTo>
                      <a:pt x="470" y="1917"/>
                    </a:lnTo>
                    <a:lnTo>
                      <a:pt x="474" y="1918"/>
                    </a:lnTo>
                    <a:lnTo>
                      <a:pt x="556" y="1786"/>
                    </a:lnTo>
                    <a:lnTo>
                      <a:pt x="531" y="1774"/>
                    </a:lnTo>
                    <a:lnTo>
                      <a:pt x="508" y="1763"/>
                    </a:lnTo>
                    <a:lnTo>
                      <a:pt x="477" y="1753"/>
                    </a:lnTo>
                    <a:lnTo>
                      <a:pt x="471" y="1753"/>
                    </a:lnTo>
                    <a:lnTo>
                      <a:pt x="466" y="1752"/>
                    </a:lnTo>
                    <a:close/>
                    <a:moveTo>
                      <a:pt x="836" y="1529"/>
                    </a:moveTo>
                    <a:lnTo>
                      <a:pt x="802" y="1584"/>
                    </a:lnTo>
                    <a:lnTo>
                      <a:pt x="807" y="1587"/>
                    </a:lnTo>
                    <a:lnTo>
                      <a:pt x="811" y="1590"/>
                    </a:lnTo>
                    <a:lnTo>
                      <a:pt x="816" y="1593"/>
                    </a:lnTo>
                    <a:lnTo>
                      <a:pt x="852" y="1541"/>
                    </a:lnTo>
                    <a:lnTo>
                      <a:pt x="836" y="1529"/>
                    </a:lnTo>
                    <a:close/>
                    <a:moveTo>
                      <a:pt x="1257" y="0"/>
                    </a:moveTo>
                    <a:lnTo>
                      <a:pt x="1277" y="2"/>
                    </a:lnTo>
                    <a:lnTo>
                      <a:pt x="1296" y="7"/>
                    </a:lnTo>
                    <a:lnTo>
                      <a:pt x="1313" y="16"/>
                    </a:lnTo>
                    <a:lnTo>
                      <a:pt x="1323" y="26"/>
                    </a:lnTo>
                    <a:lnTo>
                      <a:pt x="1330" y="37"/>
                    </a:lnTo>
                    <a:lnTo>
                      <a:pt x="1334" y="50"/>
                    </a:lnTo>
                    <a:lnTo>
                      <a:pt x="1335" y="62"/>
                    </a:lnTo>
                    <a:lnTo>
                      <a:pt x="1331" y="88"/>
                    </a:lnTo>
                    <a:lnTo>
                      <a:pt x="1320" y="112"/>
                    </a:lnTo>
                    <a:lnTo>
                      <a:pt x="1306" y="136"/>
                    </a:lnTo>
                    <a:lnTo>
                      <a:pt x="1287" y="157"/>
                    </a:lnTo>
                    <a:lnTo>
                      <a:pt x="1264" y="176"/>
                    </a:lnTo>
                    <a:lnTo>
                      <a:pt x="1242" y="194"/>
                    </a:lnTo>
                    <a:lnTo>
                      <a:pt x="1238" y="196"/>
                    </a:lnTo>
                    <a:lnTo>
                      <a:pt x="1233" y="197"/>
                    </a:lnTo>
                    <a:lnTo>
                      <a:pt x="1237" y="232"/>
                    </a:lnTo>
                    <a:lnTo>
                      <a:pt x="1240" y="267"/>
                    </a:lnTo>
                    <a:lnTo>
                      <a:pt x="1244" y="303"/>
                    </a:lnTo>
                    <a:lnTo>
                      <a:pt x="1248" y="338"/>
                    </a:lnTo>
                    <a:lnTo>
                      <a:pt x="1254" y="373"/>
                    </a:lnTo>
                    <a:lnTo>
                      <a:pt x="1258" y="405"/>
                    </a:lnTo>
                    <a:lnTo>
                      <a:pt x="1263" y="435"/>
                    </a:lnTo>
                    <a:lnTo>
                      <a:pt x="1267" y="462"/>
                    </a:lnTo>
                    <a:lnTo>
                      <a:pt x="1271" y="486"/>
                    </a:lnTo>
                    <a:lnTo>
                      <a:pt x="1274" y="505"/>
                    </a:lnTo>
                    <a:lnTo>
                      <a:pt x="1276" y="518"/>
                    </a:lnTo>
                    <a:lnTo>
                      <a:pt x="1278" y="527"/>
                    </a:lnTo>
                    <a:lnTo>
                      <a:pt x="1307" y="473"/>
                    </a:lnTo>
                    <a:lnTo>
                      <a:pt x="1337" y="416"/>
                    </a:lnTo>
                    <a:lnTo>
                      <a:pt x="1346" y="404"/>
                    </a:lnTo>
                    <a:lnTo>
                      <a:pt x="1358" y="396"/>
                    </a:lnTo>
                    <a:lnTo>
                      <a:pt x="1370" y="390"/>
                    </a:lnTo>
                    <a:lnTo>
                      <a:pt x="1385" y="388"/>
                    </a:lnTo>
                    <a:lnTo>
                      <a:pt x="1399" y="389"/>
                    </a:lnTo>
                    <a:lnTo>
                      <a:pt x="1413" y="396"/>
                    </a:lnTo>
                    <a:lnTo>
                      <a:pt x="1423" y="404"/>
                    </a:lnTo>
                    <a:lnTo>
                      <a:pt x="1432" y="416"/>
                    </a:lnTo>
                    <a:lnTo>
                      <a:pt x="1434" y="420"/>
                    </a:lnTo>
                    <a:lnTo>
                      <a:pt x="1438" y="428"/>
                    </a:lnTo>
                    <a:lnTo>
                      <a:pt x="1442" y="439"/>
                    </a:lnTo>
                    <a:lnTo>
                      <a:pt x="1448" y="455"/>
                    </a:lnTo>
                    <a:lnTo>
                      <a:pt x="1453" y="473"/>
                    </a:lnTo>
                    <a:lnTo>
                      <a:pt x="1457" y="495"/>
                    </a:lnTo>
                    <a:lnTo>
                      <a:pt x="1459" y="518"/>
                    </a:lnTo>
                    <a:lnTo>
                      <a:pt x="1481" y="517"/>
                    </a:lnTo>
                    <a:lnTo>
                      <a:pt x="1500" y="515"/>
                    </a:lnTo>
                    <a:lnTo>
                      <a:pt x="1513" y="514"/>
                    </a:lnTo>
                    <a:lnTo>
                      <a:pt x="1523" y="513"/>
                    </a:lnTo>
                    <a:lnTo>
                      <a:pt x="1527" y="513"/>
                    </a:lnTo>
                    <a:lnTo>
                      <a:pt x="1538" y="514"/>
                    </a:lnTo>
                    <a:lnTo>
                      <a:pt x="1546" y="520"/>
                    </a:lnTo>
                    <a:lnTo>
                      <a:pt x="1553" y="527"/>
                    </a:lnTo>
                    <a:lnTo>
                      <a:pt x="1556" y="538"/>
                    </a:lnTo>
                    <a:lnTo>
                      <a:pt x="1555" y="548"/>
                    </a:lnTo>
                    <a:lnTo>
                      <a:pt x="1550" y="558"/>
                    </a:lnTo>
                    <a:lnTo>
                      <a:pt x="1542" y="564"/>
                    </a:lnTo>
                    <a:lnTo>
                      <a:pt x="1532" y="567"/>
                    </a:lnTo>
                    <a:lnTo>
                      <a:pt x="1528" y="567"/>
                    </a:lnTo>
                    <a:lnTo>
                      <a:pt x="1521" y="568"/>
                    </a:lnTo>
                    <a:lnTo>
                      <a:pt x="1509" y="568"/>
                    </a:lnTo>
                    <a:lnTo>
                      <a:pt x="1494" y="570"/>
                    </a:lnTo>
                    <a:lnTo>
                      <a:pt x="1476" y="571"/>
                    </a:lnTo>
                    <a:lnTo>
                      <a:pt x="1456" y="572"/>
                    </a:lnTo>
                    <a:lnTo>
                      <a:pt x="1455" y="578"/>
                    </a:lnTo>
                    <a:lnTo>
                      <a:pt x="1448" y="601"/>
                    </a:lnTo>
                    <a:lnTo>
                      <a:pt x="1437" y="623"/>
                    </a:lnTo>
                    <a:lnTo>
                      <a:pt x="1439" y="641"/>
                    </a:lnTo>
                    <a:lnTo>
                      <a:pt x="1436" y="659"/>
                    </a:lnTo>
                    <a:lnTo>
                      <a:pt x="1429" y="671"/>
                    </a:lnTo>
                    <a:lnTo>
                      <a:pt x="1418" y="681"/>
                    </a:lnTo>
                    <a:lnTo>
                      <a:pt x="1406" y="688"/>
                    </a:lnTo>
                    <a:lnTo>
                      <a:pt x="1393" y="691"/>
                    </a:lnTo>
                    <a:lnTo>
                      <a:pt x="1389" y="696"/>
                    </a:lnTo>
                    <a:lnTo>
                      <a:pt x="1377" y="714"/>
                    </a:lnTo>
                    <a:lnTo>
                      <a:pt x="1364" y="732"/>
                    </a:lnTo>
                    <a:lnTo>
                      <a:pt x="1352" y="749"/>
                    </a:lnTo>
                    <a:lnTo>
                      <a:pt x="1344" y="765"/>
                    </a:lnTo>
                    <a:lnTo>
                      <a:pt x="1336" y="778"/>
                    </a:lnTo>
                    <a:lnTo>
                      <a:pt x="1332" y="786"/>
                    </a:lnTo>
                    <a:lnTo>
                      <a:pt x="1315" y="836"/>
                    </a:lnTo>
                    <a:lnTo>
                      <a:pt x="1295" y="891"/>
                    </a:lnTo>
                    <a:lnTo>
                      <a:pt x="1275" y="949"/>
                    </a:lnTo>
                    <a:lnTo>
                      <a:pt x="1254" y="1011"/>
                    </a:lnTo>
                    <a:lnTo>
                      <a:pt x="1232" y="1076"/>
                    </a:lnTo>
                    <a:lnTo>
                      <a:pt x="1212" y="1143"/>
                    </a:lnTo>
                    <a:lnTo>
                      <a:pt x="1193" y="1210"/>
                    </a:lnTo>
                    <a:lnTo>
                      <a:pt x="1184" y="1248"/>
                    </a:lnTo>
                    <a:lnTo>
                      <a:pt x="1177" y="1283"/>
                    </a:lnTo>
                    <a:lnTo>
                      <a:pt x="1172" y="1315"/>
                    </a:lnTo>
                    <a:lnTo>
                      <a:pt x="1170" y="1342"/>
                    </a:lnTo>
                    <a:lnTo>
                      <a:pt x="1169" y="1369"/>
                    </a:lnTo>
                    <a:lnTo>
                      <a:pt x="1170" y="1401"/>
                    </a:lnTo>
                    <a:lnTo>
                      <a:pt x="1174" y="1430"/>
                    </a:lnTo>
                    <a:lnTo>
                      <a:pt x="1180" y="1460"/>
                    </a:lnTo>
                    <a:lnTo>
                      <a:pt x="1189" y="1491"/>
                    </a:lnTo>
                    <a:lnTo>
                      <a:pt x="1198" y="1522"/>
                    </a:lnTo>
                    <a:lnTo>
                      <a:pt x="1210" y="1557"/>
                    </a:lnTo>
                    <a:lnTo>
                      <a:pt x="1221" y="1592"/>
                    </a:lnTo>
                    <a:lnTo>
                      <a:pt x="1232" y="1630"/>
                    </a:lnTo>
                    <a:lnTo>
                      <a:pt x="1243" y="1673"/>
                    </a:lnTo>
                    <a:lnTo>
                      <a:pt x="1255" y="1719"/>
                    </a:lnTo>
                    <a:lnTo>
                      <a:pt x="1264" y="1771"/>
                    </a:lnTo>
                    <a:lnTo>
                      <a:pt x="1273" y="1829"/>
                    </a:lnTo>
                    <a:lnTo>
                      <a:pt x="1328" y="1830"/>
                    </a:lnTo>
                    <a:lnTo>
                      <a:pt x="1388" y="1830"/>
                    </a:lnTo>
                    <a:lnTo>
                      <a:pt x="1453" y="1831"/>
                    </a:lnTo>
                    <a:lnTo>
                      <a:pt x="1521" y="1831"/>
                    </a:lnTo>
                    <a:lnTo>
                      <a:pt x="1589" y="1831"/>
                    </a:lnTo>
                    <a:lnTo>
                      <a:pt x="1659" y="1831"/>
                    </a:lnTo>
                    <a:lnTo>
                      <a:pt x="1728" y="1830"/>
                    </a:lnTo>
                    <a:lnTo>
                      <a:pt x="1792" y="1829"/>
                    </a:lnTo>
                    <a:lnTo>
                      <a:pt x="1853" y="1827"/>
                    </a:lnTo>
                    <a:lnTo>
                      <a:pt x="1887" y="1826"/>
                    </a:lnTo>
                    <a:lnTo>
                      <a:pt x="1919" y="1824"/>
                    </a:lnTo>
                    <a:lnTo>
                      <a:pt x="1947" y="1822"/>
                    </a:lnTo>
                    <a:lnTo>
                      <a:pt x="1971" y="1818"/>
                    </a:lnTo>
                    <a:lnTo>
                      <a:pt x="1991" y="1816"/>
                    </a:lnTo>
                    <a:lnTo>
                      <a:pt x="2005" y="1813"/>
                    </a:lnTo>
                    <a:lnTo>
                      <a:pt x="2006" y="1810"/>
                    </a:lnTo>
                    <a:lnTo>
                      <a:pt x="2012" y="1793"/>
                    </a:lnTo>
                    <a:lnTo>
                      <a:pt x="2019" y="1772"/>
                    </a:lnTo>
                    <a:lnTo>
                      <a:pt x="2027" y="1746"/>
                    </a:lnTo>
                    <a:lnTo>
                      <a:pt x="2036" y="1716"/>
                    </a:lnTo>
                    <a:lnTo>
                      <a:pt x="2048" y="1682"/>
                    </a:lnTo>
                    <a:lnTo>
                      <a:pt x="2061" y="1645"/>
                    </a:lnTo>
                    <a:lnTo>
                      <a:pt x="2080" y="1595"/>
                    </a:lnTo>
                    <a:lnTo>
                      <a:pt x="2104" y="1542"/>
                    </a:lnTo>
                    <a:lnTo>
                      <a:pt x="2133" y="1487"/>
                    </a:lnTo>
                    <a:lnTo>
                      <a:pt x="2167" y="1430"/>
                    </a:lnTo>
                    <a:lnTo>
                      <a:pt x="2208" y="1372"/>
                    </a:lnTo>
                    <a:lnTo>
                      <a:pt x="2256" y="1315"/>
                    </a:lnTo>
                    <a:lnTo>
                      <a:pt x="2256" y="1314"/>
                    </a:lnTo>
                    <a:lnTo>
                      <a:pt x="2241" y="1315"/>
                    </a:lnTo>
                    <a:lnTo>
                      <a:pt x="2223" y="1316"/>
                    </a:lnTo>
                    <a:lnTo>
                      <a:pt x="2200" y="1315"/>
                    </a:lnTo>
                    <a:lnTo>
                      <a:pt x="2174" y="1310"/>
                    </a:lnTo>
                    <a:lnTo>
                      <a:pt x="2149" y="1299"/>
                    </a:lnTo>
                    <a:lnTo>
                      <a:pt x="2121" y="1282"/>
                    </a:lnTo>
                    <a:lnTo>
                      <a:pt x="2095" y="1261"/>
                    </a:lnTo>
                    <a:lnTo>
                      <a:pt x="2069" y="1232"/>
                    </a:lnTo>
                    <a:lnTo>
                      <a:pt x="2061" y="1220"/>
                    </a:lnTo>
                    <a:lnTo>
                      <a:pt x="2058" y="1205"/>
                    </a:lnTo>
                    <a:lnTo>
                      <a:pt x="2044" y="1104"/>
                    </a:lnTo>
                    <a:lnTo>
                      <a:pt x="1992" y="1104"/>
                    </a:lnTo>
                    <a:lnTo>
                      <a:pt x="1982" y="1094"/>
                    </a:lnTo>
                    <a:lnTo>
                      <a:pt x="1976" y="1080"/>
                    </a:lnTo>
                    <a:lnTo>
                      <a:pt x="1973" y="1062"/>
                    </a:lnTo>
                    <a:lnTo>
                      <a:pt x="1973" y="1043"/>
                    </a:lnTo>
                    <a:lnTo>
                      <a:pt x="1974" y="1022"/>
                    </a:lnTo>
                    <a:lnTo>
                      <a:pt x="1978" y="999"/>
                    </a:lnTo>
                    <a:lnTo>
                      <a:pt x="1984" y="975"/>
                    </a:lnTo>
                    <a:lnTo>
                      <a:pt x="1992" y="953"/>
                    </a:lnTo>
                    <a:lnTo>
                      <a:pt x="2000" y="931"/>
                    </a:lnTo>
                    <a:lnTo>
                      <a:pt x="2011" y="911"/>
                    </a:lnTo>
                    <a:lnTo>
                      <a:pt x="2022" y="893"/>
                    </a:lnTo>
                    <a:lnTo>
                      <a:pt x="2033" y="877"/>
                    </a:lnTo>
                    <a:lnTo>
                      <a:pt x="2042" y="872"/>
                    </a:lnTo>
                    <a:lnTo>
                      <a:pt x="2054" y="868"/>
                    </a:lnTo>
                    <a:lnTo>
                      <a:pt x="2073" y="865"/>
                    </a:lnTo>
                    <a:lnTo>
                      <a:pt x="2096" y="864"/>
                    </a:lnTo>
                    <a:lnTo>
                      <a:pt x="2121" y="863"/>
                    </a:lnTo>
                    <a:lnTo>
                      <a:pt x="2151" y="863"/>
                    </a:lnTo>
                    <a:lnTo>
                      <a:pt x="2184" y="864"/>
                    </a:lnTo>
                    <a:lnTo>
                      <a:pt x="2218" y="865"/>
                    </a:lnTo>
                    <a:lnTo>
                      <a:pt x="2255" y="865"/>
                    </a:lnTo>
                    <a:lnTo>
                      <a:pt x="2293" y="865"/>
                    </a:lnTo>
                    <a:lnTo>
                      <a:pt x="2331" y="864"/>
                    </a:lnTo>
                    <a:lnTo>
                      <a:pt x="2370" y="863"/>
                    </a:lnTo>
                    <a:lnTo>
                      <a:pt x="2410" y="860"/>
                    </a:lnTo>
                    <a:lnTo>
                      <a:pt x="2449" y="856"/>
                    </a:lnTo>
                    <a:lnTo>
                      <a:pt x="2487" y="850"/>
                    </a:lnTo>
                    <a:lnTo>
                      <a:pt x="2523" y="841"/>
                    </a:lnTo>
                    <a:lnTo>
                      <a:pt x="2558" y="831"/>
                    </a:lnTo>
                    <a:lnTo>
                      <a:pt x="2611" y="814"/>
                    </a:lnTo>
                    <a:lnTo>
                      <a:pt x="2663" y="801"/>
                    </a:lnTo>
                    <a:lnTo>
                      <a:pt x="2714" y="790"/>
                    </a:lnTo>
                    <a:lnTo>
                      <a:pt x="2764" y="782"/>
                    </a:lnTo>
                    <a:lnTo>
                      <a:pt x="2812" y="777"/>
                    </a:lnTo>
                    <a:lnTo>
                      <a:pt x="2857" y="772"/>
                    </a:lnTo>
                    <a:lnTo>
                      <a:pt x="2900" y="768"/>
                    </a:lnTo>
                    <a:lnTo>
                      <a:pt x="2939" y="765"/>
                    </a:lnTo>
                    <a:lnTo>
                      <a:pt x="2975" y="762"/>
                    </a:lnTo>
                    <a:lnTo>
                      <a:pt x="3007" y="759"/>
                    </a:lnTo>
                    <a:lnTo>
                      <a:pt x="3034" y="754"/>
                    </a:lnTo>
                    <a:lnTo>
                      <a:pt x="3057" y="748"/>
                    </a:lnTo>
                    <a:lnTo>
                      <a:pt x="3074" y="740"/>
                    </a:lnTo>
                    <a:lnTo>
                      <a:pt x="3082" y="737"/>
                    </a:lnTo>
                    <a:lnTo>
                      <a:pt x="3092" y="741"/>
                    </a:lnTo>
                    <a:lnTo>
                      <a:pt x="3102" y="748"/>
                    </a:lnTo>
                    <a:lnTo>
                      <a:pt x="3113" y="760"/>
                    </a:lnTo>
                    <a:lnTo>
                      <a:pt x="3123" y="776"/>
                    </a:lnTo>
                    <a:lnTo>
                      <a:pt x="3134" y="795"/>
                    </a:lnTo>
                    <a:lnTo>
                      <a:pt x="3144" y="816"/>
                    </a:lnTo>
                    <a:lnTo>
                      <a:pt x="3154" y="839"/>
                    </a:lnTo>
                    <a:lnTo>
                      <a:pt x="3163" y="864"/>
                    </a:lnTo>
                    <a:lnTo>
                      <a:pt x="3191" y="864"/>
                    </a:lnTo>
                    <a:lnTo>
                      <a:pt x="3213" y="864"/>
                    </a:lnTo>
                    <a:lnTo>
                      <a:pt x="3233" y="865"/>
                    </a:lnTo>
                    <a:lnTo>
                      <a:pt x="3254" y="869"/>
                    </a:lnTo>
                    <a:lnTo>
                      <a:pt x="3275" y="874"/>
                    </a:lnTo>
                    <a:lnTo>
                      <a:pt x="3296" y="881"/>
                    </a:lnTo>
                    <a:lnTo>
                      <a:pt x="3315" y="892"/>
                    </a:lnTo>
                    <a:lnTo>
                      <a:pt x="3335" y="907"/>
                    </a:lnTo>
                    <a:lnTo>
                      <a:pt x="3352" y="925"/>
                    </a:lnTo>
                    <a:lnTo>
                      <a:pt x="3359" y="937"/>
                    </a:lnTo>
                    <a:lnTo>
                      <a:pt x="3362" y="952"/>
                    </a:lnTo>
                    <a:lnTo>
                      <a:pt x="3361" y="968"/>
                    </a:lnTo>
                    <a:lnTo>
                      <a:pt x="3361" y="971"/>
                    </a:lnTo>
                    <a:lnTo>
                      <a:pt x="3359" y="980"/>
                    </a:lnTo>
                    <a:lnTo>
                      <a:pt x="3356" y="993"/>
                    </a:lnTo>
                    <a:lnTo>
                      <a:pt x="3352" y="1011"/>
                    </a:lnTo>
                    <a:lnTo>
                      <a:pt x="3347" y="1033"/>
                    </a:lnTo>
                    <a:lnTo>
                      <a:pt x="3342" y="1056"/>
                    </a:lnTo>
                    <a:lnTo>
                      <a:pt x="3332" y="1092"/>
                    </a:lnTo>
                    <a:lnTo>
                      <a:pt x="3322" y="1127"/>
                    </a:lnTo>
                    <a:lnTo>
                      <a:pt x="3310" y="1161"/>
                    </a:lnTo>
                    <a:lnTo>
                      <a:pt x="3297" y="1190"/>
                    </a:lnTo>
                    <a:lnTo>
                      <a:pt x="3300" y="1198"/>
                    </a:lnTo>
                    <a:lnTo>
                      <a:pt x="3307" y="1217"/>
                    </a:lnTo>
                    <a:lnTo>
                      <a:pt x="3314" y="1239"/>
                    </a:lnTo>
                    <a:lnTo>
                      <a:pt x="3324" y="1264"/>
                    </a:lnTo>
                    <a:lnTo>
                      <a:pt x="3337" y="1295"/>
                    </a:lnTo>
                    <a:lnTo>
                      <a:pt x="3350" y="1326"/>
                    </a:lnTo>
                    <a:lnTo>
                      <a:pt x="3364" y="1356"/>
                    </a:lnTo>
                    <a:lnTo>
                      <a:pt x="3378" y="1384"/>
                    </a:lnTo>
                    <a:lnTo>
                      <a:pt x="3392" y="1408"/>
                    </a:lnTo>
                    <a:lnTo>
                      <a:pt x="3414" y="1433"/>
                    </a:lnTo>
                    <a:lnTo>
                      <a:pt x="3432" y="1457"/>
                    </a:lnTo>
                    <a:lnTo>
                      <a:pt x="3447" y="1479"/>
                    </a:lnTo>
                    <a:lnTo>
                      <a:pt x="3459" y="1499"/>
                    </a:lnTo>
                    <a:lnTo>
                      <a:pt x="3468" y="1515"/>
                    </a:lnTo>
                    <a:lnTo>
                      <a:pt x="3475" y="1529"/>
                    </a:lnTo>
                    <a:lnTo>
                      <a:pt x="3479" y="1537"/>
                    </a:lnTo>
                    <a:lnTo>
                      <a:pt x="3480" y="1541"/>
                    </a:lnTo>
                    <a:lnTo>
                      <a:pt x="3483" y="1557"/>
                    </a:lnTo>
                    <a:lnTo>
                      <a:pt x="3482" y="1572"/>
                    </a:lnTo>
                    <a:lnTo>
                      <a:pt x="3477" y="1587"/>
                    </a:lnTo>
                    <a:lnTo>
                      <a:pt x="3468" y="1598"/>
                    </a:lnTo>
                    <a:lnTo>
                      <a:pt x="3455" y="1608"/>
                    </a:lnTo>
                    <a:lnTo>
                      <a:pt x="3441" y="1613"/>
                    </a:lnTo>
                    <a:lnTo>
                      <a:pt x="3425" y="1614"/>
                    </a:lnTo>
                    <a:lnTo>
                      <a:pt x="3410" y="1611"/>
                    </a:lnTo>
                    <a:lnTo>
                      <a:pt x="3397" y="1604"/>
                    </a:lnTo>
                    <a:lnTo>
                      <a:pt x="3385" y="1592"/>
                    </a:lnTo>
                    <a:lnTo>
                      <a:pt x="3384" y="1590"/>
                    </a:lnTo>
                    <a:lnTo>
                      <a:pt x="3380" y="1584"/>
                    </a:lnTo>
                    <a:lnTo>
                      <a:pt x="3373" y="1574"/>
                    </a:lnTo>
                    <a:lnTo>
                      <a:pt x="3364" y="1560"/>
                    </a:lnTo>
                    <a:lnTo>
                      <a:pt x="3353" y="1543"/>
                    </a:lnTo>
                    <a:lnTo>
                      <a:pt x="3339" y="1523"/>
                    </a:lnTo>
                    <a:lnTo>
                      <a:pt x="3323" y="1499"/>
                    </a:lnTo>
                    <a:lnTo>
                      <a:pt x="3306" y="1473"/>
                    </a:lnTo>
                    <a:lnTo>
                      <a:pt x="3279" y="1442"/>
                    </a:lnTo>
                    <a:lnTo>
                      <a:pt x="3252" y="1408"/>
                    </a:lnTo>
                    <a:lnTo>
                      <a:pt x="3223" y="1372"/>
                    </a:lnTo>
                    <a:lnTo>
                      <a:pt x="3195" y="1337"/>
                    </a:lnTo>
                    <a:lnTo>
                      <a:pt x="3177" y="1314"/>
                    </a:lnTo>
                    <a:lnTo>
                      <a:pt x="3160" y="1293"/>
                    </a:lnTo>
                    <a:lnTo>
                      <a:pt x="3143" y="1273"/>
                    </a:lnTo>
                    <a:lnTo>
                      <a:pt x="3127" y="1256"/>
                    </a:lnTo>
                    <a:lnTo>
                      <a:pt x="3113" y="1241"/>
                    </a:lnTo>
                    <a:lnTo>
                      <a:pt x="3082" y="1244"/>
                    </a:lnTo>
                    <a:lnTo>
                      <a:pt x="3056" y="1248"/>
                    </a:lnTo>
                    <a:lnTo>
                      <a:pt x="3033" y="1255"/>
                    </a:lnTo>
                    <a:lnTo>
                      <a:pt x="3015" y="1263"/>
                    </a:lnTo>
                    <a:lnTo>
                      <a:pt x="3003" y="1273"/>
                    </a:lnTo>
                    <a:lnTo>
                      <a:pt x="2995" y="1280"/>
                    </a:lnTo>
                    <a:lnTo>
                      <a:pt x="2987" y="1291"/>
                    </a:lnTo>
                    <a:lnTo>
                      <a:pt x="2980" y="1304"/>
                    </a:lnTo>
                    <a:lnTo>
                      <a:pt x="2974" y="1322"/>
                    </a:lnTo>
                    <a:lnTo>
                      <a:pt x="2969" y="1344"/>
                    </a:lnTo>
                    <a:lnTo>
                      <a:pt x="2964" y="1369"/>
                    </a:lnTo>
                    <a:lnTo>
                      <a:pt x="2962" y="1400"/>
                    </a:lnTo>
                    <a:lnTo>
                      <a:pt x="2961" y="1436"/>
                    </a:lnTo>
                    <a:lnTo>
                      <a:pt x="2961" y="1446"/>
                    </a:lnTo>
                    <a:lnTo>
                      <a:pt x="2961" y="1460"/>
                    </a:lnTo>
                    <a:lnTo>
                      <a:pt x="2961" y="1466"/>
                    </a:lnTo>
                    <a:lnTo>
                      <a:pt x="3018" y="1473"/>
                    </a:lnTo>
                    <a:lnTo>
                      <a:pt x="3075" y="1483"/>
                    </a:lnTo>
                    <a:lnTo>
                      <a:pt x="3128" y="1499"/>
                    </a:lnTo>
                    <a:lnTo>
                      <a:pt x="3180" y="1520"/>
                    </a:lnTo>
                    <a:lnTo>
                      <a:pt x="3227" y="1547"/>
                    </a:lnTo>
                    <a:lnTo>
                      <a:pt x="3273" y="1577"/>
                    </a:lnTo>
                    <a:lnTo>
                      <a:pt x="3315" y="1611"/>
                    </a:lnTo>
                    <a:lnTo>
                      <a:pt x="3326" y="1625"/>
                    </a:lnTo>
                    <a:lnTo>
                      <a:pt x="3331" y="1640"/>
                    </a:lnTo>
                    <a:lnTo>
                      <a:pt x="3332" y="1656"/>
                    </a:lnTo>
                    <a:lnTo>
                      <a:pt x="3328" y="1671"/>
                    </a:lnTo>
                    <a:lnTo>
                      <a:pt x="3319" y="1685"/>
                    </a:lnTo>
                    <a:lnTo>
                      <a:pt x="3306" y="1696"/>
                    </a:lnTo>
                    <a:lnTo>
                      <a:pt x="3291" y="1701"/>
                    </a:lnTo>
                    <a:lnTo>
                      <a:pt x="3274" y="1702"/>
                    </a:lnTo>
                    <a:lnTo>
                      <a:pt x="3273" y="1702"/>
                    </a:lnTo>
                    <a:lnTo>
                      <a:pt x="3271" y="1702"/>
                    </a:lnTo>
                    <a:lnTo>
                      <a:pt x="3268" y="1701"/>
                    </a:lnTo>
                    <a:lnTo>
                      <a:pt x="3261" y="1701"/>
                    </a:lnTo>
                    <a:lnTo>
                      <a:pt x="3259" y="1701"/>
                    </a:lnTo>
                    <a:lnTo>
                      <a:pt x="3257" y="1701"/>
                    </a:lnTo>
                    <a:lnTo>
                      <a:pt x="3291" y="1738"/>
                    </a:lnTo>
                    <a:lnTo>
                      <a:pt x="3321" y="1780"/>
                    </a:lnTo>
                    <a:lnTo>
                      <a:pt x="3346" y="1825"/>
                    </a:lnTo>
                    <a:lnTo>
                      <a:pt x="3366" y="1872"/>
                    </a:lnTo>
                    <a:lnTo>
                      <a:pt x="3381" y="1922"/>
                    </a:lnTo>
                    <a:lnTo>
                      <a:pt x="3391" y="1974"/>
                    </a:lnTo>
                    <a:lnTo>
                      <a:pt x="3394" y="2028"/>
                    </a:lnTo>
                    <a:lnTo>
                      <a:pt x="3391" y="2082"/>
                    </a:lnTo>
                    <a:lnTo>
                      <a:pt x="3381" y="2135"/>
                    </a:lnTo>
                    <a:lnTo>
                      <a:pt x="3366" y="2184"/>
                    </a:lnTo>
                    <a:lnTo>
                      <a:pt x="3346" y="2232"/>
                    </a:lnTo>
                    <a:lnTo>
                      <a:pt x="3321" y="2278"/>
                    </a:lnTo>
                    <a:lnTo>
                      <a:pt x="3291" y="2319"/>
                    </a:lnTo>
                    <a:lnTo>
                      <a:pt x="3257" y="2357"/>
                    </a:lnTo>
                    <a:lnTo>
                      <a:pt x="3219" y="2391"/>
                    </a:lnTo>
                    <a:lnTo>
                      <a:pt x="3178" y="2420"/>
                    </a:lnTo>
                    <a:lnTo>
                      <a:pt x="3133" y="2445"/>
                    </a:lnTo>
                    <a:lnTo>
                      <a:pt x="3085" y="2465"/>
                    </a:lnTo>
                    <a:lnTo>
                      <a:pt x="3035" y="2480"/>
                    </a:lnTo>
                    <a:lnTo>
                      <a:pt x="2982" y="2489"/>
                    </a:lnTo>
                    <a:lnTo>
                      <a:pt x="2928" y="2492"/>
                    </a:lnTo>
                    <a:lnTo>
                      <a:pt x="2874" y="2489"/>
                    </a:lnTo>
                    <a:lnTo>
                      <a:pt x="2822" y="2480"/>
                    </a:lnTo>
                    <a:lnTo>
                      <a:pt x="2771" y="2466"/>
                    </a:lnTo>
                    <a:lnTo>
                      <a:pt x="2724" y="2446"/>
                    </a:lnTo>
                    <a:lnTo>
                      <a:pt x="2679" y="2420"/>
                    </a:lnTo>
                    <a:lnTo>
                      <a:pt x="2638" y="2391"/>
                    </a:lnTo>
                    <a:lnTo>
                      <a:pt x="2600" y="2357"/>
                    </a:lnTo>
                    <a:lnTo>
                      <a:pt x="2566" y="2319"/>
                    </a:lnTo>
                    <a:lnTo>
                      <a:pt x="2536" y="2278"/>
                    </a:lnTo>
                    <a:lnTo>
                      <a:pt x="2512" y="2233"/>
                    </a:lnTo>
                    <a:lnTo>
                      <a:pt x="2491" y="2186"/>
                    </a:lnTo>
                    <a:lnTo>
                      <a:pt x="2477" y="2136"/>
                    </a:lnTo>
                    <a:lnTo>
                      <a:pt x="2453" y="2138"/>
                    </a:lnTo>
                    <a:lnTo>
                      <a:pt x="2423" y="2139"/>
                    </a:lnTo>
                    <a:lnTo>
                      <a:pt x="2395" y="2134"/>
                    </a:lnTo>
                    <a:lnTo>
                      <a:pt x="2368" y="2123"/>
                    </a:lnTo>
                    <a:lnTo>
                      <a:pt x="2345" y="2107"/>
                    </a:lnTo>
                    <a:lnTo>
                      <a:pt x="2326" y="2087"/>
                    </a:lnTo>
                    <a:lnTo>
                      <a:pt x="2283" y="2082"/>
                    </a:lnTo>
                    <a:lnTo>
                      <a:pt x="2255" y="2079"/>
                    </a:lnTo>
                    <a:lnTo>
                      <a:pt x="2224" y="2077"/>
                    </a:lnTo>
                    <a:lnTo>
                      <a:pt x="2377" y="2128"/>
                    </a:lnTo>
                    <a:lnTo>
                      <a:pt x="2384" y="2134"/>
                    </a:lnTo>
                    <a:lnTo>
                      <a:pt x="2390" y="2140"/>
                    </a:lnTo>
                    <a:lnTo>
                      <a:pt x="2392" y="2147"/>
                    </a:lnTo>
                    <a:lnTo>
                      <a:pt x="2391" y="2156"/>
                    </a:lnTo>
                    <a:lnTo>
                      <a:pt x="2386" y="2164"/>
                    </a:lnTo>
                    <a:lnTo>
                      <a:pt x="2379" y="2170"/>
                    </a:lnTo>
                    <a:lnTo>
                      <a:pt x="2369" y="2172"/>
                    </a:lnTo>
                    <a:lnTo>
                      <a:pt x="2367" y="2172"/>
                    </a:lnTo>
                    <a:lnTo>
                      <a:pt x="2364" y="2172"/>
                    </a:lnTo>
                    <a:lnTo>
                      <a:pt x="1958" y="2070"/>
                    </a:lnTo>
                    <a:lnTo>
                      <a:pt x="1863" y="2072"/>
                    </a:lnTo>
                    <a:lnTo>
                      <a:pt x="1768" y="2076"/>
                    </a:lnTo>
                    <a:lnTo>
                      <a:pt x="1675" y="2080"/>
                    </a:lnTo>
                    <a:lnTo>
                      <a:pt x="1587" y="2085"/>
                    </a:lnTo>
                    <a:lnTo>
                      <a:pt x="1504" y="2090"/>
                    </a:lnTo>
                    <a:lnTo>
                      <a:pt x="1456" y="2094"/>
                    </a:lnTo>
                    <a:lnTo>
                      <a:pt x="1413" y="2097"/>
                    </a:lnTo>
                    <a:lnTo>
                      <a:pt x="1373" y="2100"/>
                    </a:lnTo>
                    <a:lnTo>
                      <a:pt x="1338" y="2103"/>
                    </a:lnTo>
                    <a:lnTo>
                      <a:pt x="1309" y="2105"/>
                    </a:lnTo>
                    <a:lnTo>
                      <a:pt x="1285" y="2107"/>
                    </a:lnTo>
                    <a:lnTo>
                      <a:pt x="1267" y="2109"/>
                    </a:lnTo>
                    <a:lnTo>
                      <a:pt x="1257" y="2110"/>
                    </a:lnTo>
                    <a:lnTo>
                      <a:pt x="1253" y="2110"/>
                    </a:lnTo>
                    <a:lnTo>
                      <a:pt x="1241" y="2110"/>
                    </a:lnTo>
                    <a:lnTo>
                      <a:pt x="1214" y="2106"/>
                    </a:lnTo>
                    <a:lnTo>
                      <a:pt x="1189" y="2099"/>
                    </a:lnTo>
                    <a:lnTo>
                      <a:pt x="1167" y="2088"/>
                    </a:lnTo>
                    <a:lnTo>
                      <a:pt x="1147" y="2076"/>
                    </a:lnTo>
                    <a:lnTo>
                      <a:pt x="1128" y="2060"/>
                    </a:lnTo>
                    <a:lnTo>
                      <a:pt x="1115" y="2041"/>
                    </a:lnTo>
                    <a:lnTo>
                      <a:pt x="1101" y="2018"/>
                    </a:lnTo>
                    <a:lnTo>
                      <a:pt x="1090" y="1994"/>
                    </a:lnTo>
                    <a:lnTo>
                      <a:pt x="1080" y="1969"/>
                    </a:lnTo>
                    <a:lnTo>
                      <a:pt x="1069" y="1941"/>
                    </a:lnTo>
                    <a:lnTo>
                      <a:pt x="1056" y="1909"/>
                    </a:lnTo>
                    <a:lnTo>
                      <a:pt x="1053" y="1898"/>
                    </a:lnTo>
                    <a:lnTo>
                      <a:pt x="1044" y="1847"/>
                    </a:lnTo>
                    <a:lnTo>
                      <a:pt x="1030" y="1799"/>
                    </a:lnTo>
                    <a:lnTo>
                      <a:pt x="1014" y="1756"/>
                    </a:lnTo>
                    <a:lnTo>
                      <a:pt x="996" y="1716"/>
                    </a:lnTo>
                    <a:lnTo>
                      <a:pt x="975" y="1679"/>
                    </a:lnTo>
                    <a:lnTo>
                      <a:pt x="952" y="1645"/>
                    </a:lnTo>
                    <a:lnTo>
                      <a:pt x="928" y="1614"/>
                    </a:lnTo>
                    <a:lnTo>
                      <a:pt x="891" y="1668"/>
                    </a:lnTo>
                    <a:lnTo>
                      <a:pt x="924" y="1712"/>
                    </a:lnTo>
                    <a:lnTo>
                      <a:pt x="952" y="1758"/>
                    </a:lnTo>
                    <a:lnTo>
                      <a:pt x="977" y="1808"/>
                    </a:lnTo>
                    <a:lnTo>
                      <a:pt x="996" y="1860"/>
                    </a:lnTo>
                    <a:lnTo>
                      <a:pt x="1010" y="1915"/>
                    </a:lnTo>
                    <a:lnTo>
                      <a:pt x="1019" y="1971"/>
                    </a:lnTo>
                    <a:lnTo>
                      <a:pt x="1021" y="2029"/>
                    </a:lnTo>
                    <a:lnTo>
                      <a:pt x="1021" y="2037"/>
                    </a:lnTo>
                    <a:lnTo>
                      <a:pt x="1020" y="2047"/>
                    </a:lnTo>
                    <a:lnTo>
                      <a:pt x="1017" y="2056"/>
                    </a:lnTo>
                    <a:lnTo>
                      <a:pt x="1012" y="2068"/>
                    </a:lnTo>
                    <a:lnTo>
                      <a:pt x="1003" y="2080"/>
                    </a:lnTo>
                    <a:lnTo>
                      <a:pt x="991" y="2090"/>
                    </a:lnTo>
                    <a:lnTo>
                      <a:pt x="977" y="2097"/>
                    </a:lnTo>
                    <a:lnTo>
                      <a:pt x="962" y="2099"/>
                    </a:lnTo>
                    <a:lnTo>
                      <a:pt x="960" y="2099"/>
                    </a:lnTo>
                    <a:lnTo>
                      <a:pt x="946" y="2097"/>
                    </a:lnTo>
                    <a:lnTo>
                      <a:pt x="934" y="2095"/>
                    </a:lnTo>
                    <a:lnTo>
                      <a:pt x="926" y="2090"/>
                    </a:lnTo>
                    <a:lnTo>
                      <a:pt x="916" y="2142"/>
                    </a:lnTo>
                    <a:lnTo>
                      <a:pt x="900" y="2191"/>
                    </a:lnTo>
                    <a:lnTo>
                      <a:pt x="880" y="2237"/>
                    </a:lnTo>
                    <a:lnTo>
                      <a:pt x="855" y="2282"/>
                    </a:lnTo>
                    <a:lnTo>
                      <a:pt x="825" y="2322"/>
                    </a:lnTo>
                    <a:lnTo>
                      <a:pt x="791" y="2359"/>
                    </a:lnTo>
                    <a:lnTo>
                      <a:pt x="753" y="2393"/>
                    </a:lnTo>
                    <a:lnTo>
                      <a:pt x="712" y="2421"/>
                    </a:lnTo>
                    <a:lnTo>
                      <a:pt x="667" y="2446"/>
                    </a:lnTo>
                    <a:lnTo>
                      <a:pt x="620" y="2466"/>
                    </a:lnTo>
                    <a:lnTo>
                      <a:pt x="571" y="2481"/>
                    </a:lnTo>
                    <a:lnTo>
                      <a:pt x="519" y="2489"/>
                    </a:lnTo>
                    <a:lnTo>
                      <a:pt x="466" y="2492"/>
                    </a:lnTo>
                    <a:lnTo>
                      <a:pt x="410" y="2489"/>
                    </a:lnTo>
                    <a:lnTo>
                      <a:pt x="358" y="2480"/>
                    </a:lnTo>
                    <a:lnTo>
                      <a:pt x="309" y="2465"/>
                    </a:lnTo>
                    <a:lnTo>
                      <a:pt x="261" y="2445"/>
                    </a:lnTo>
                    <a:lnTo>
                      <a:pt x="215" y="2420"/>
                    </a:lnTo>
                    <a:lnTo>
                      <a:pt x="174" y="2391"/>
                    </a:lnTo>
                    <a:lnTo>
                      <a:pt x="136" y="2356"/>
                    </a:lnTo>
                    <a:lnTo>
                      <a:pt x="102" y="2319"/>
                    </a:lnTo>
                    <a:lnTo>
                      <a:pt x="72" y="2277"/>
                    </a:lnTo>
                    <a:lnTo>
                      <a:pt x="48" y="2232"/>
                    </a:lnTo>
                    <a:lnTo>
                      <a:pt x="28" y="2184"/>
                    </a:lnTo>
                    <a:lnTo>
                      <a:pt x="13" y="2135"/>
                    </a:lnTo>
                    <a:lnTo>
                      <a:pt x="3" y="2082"/>
                    </a:lnTo>
                    <a:lnTo>
                      <a:pt x="0" y="2028"/>
                    </a:lnTo>
                    <a:lnTo>
                      <a:pt x="3" y="1974"/>
                    </a:lnTo>
                    <a:lnTo>
                      <a:pt x="13" y="1922"/>
                    </a:lnTo>
                    <a:lnTo>
                      <a:pt x="28" y="1871"/>
                    </a:lnTo>
                    <a:lnTo>
                      <a:pt x="48" y="1825"/>
                    </a:lnTo>
                    <a:lnTo>
                      <a:pt x="72" y="1779"/>
                    </a:lnTo>
                    <a:lnTo>
                      <a:pt x="102" y="1738"/>
                    </a:lnTo>
                    <a:lnTo>
                      <a:pt x="136" y="1700"/>
                    </a:lnTo>
                    <a:lnTo>
                      <a:pt x="134" y="1701"/>
                    </a:lnTo>
                    <a:lnTo>
                      <a:pt x="132" y="1701"/>
                    </a:lnTo>
                    <a:lnTo>
                      <a:pt x="126" y="1701"/>
                    </a:lnTo>
                    <a:lnTo>
                      <a:pt x="122" y="1701"/>
                    </a:lnTo>
                    <a:lnTo>
                      <a:pt x="120" y="1702"/>
                    </a:lnTo>
                    <a:lnTo>
                      <a:pt x="103" y="1701"/>
                    </a:lnTo>
                    <a:lnTo>
                      <a:pt x="88" y="1696"/>
                    </a:lnTo>
                    <a:lnTo>
                      <a:pt x="75" y="1685"/>
                    </a:lnTo>
                    <a:lnTo>
                      <a:pt x="66" y="1671"/>
                    </a:lnTo>
                    <a:lnTo>
                      <a:pt x="62" y="1656"/>
                    </a:lnTo>
                    <a:lnTo>
                      <a:pt x="63" y="1640"/>
                    </a:lnTo>
                    <a:lnTo>
                      <a:pt x="68" y="1624"/>
                    </a:lnTo>
                    <a:lnTo>
                      <a:pt x="78" y="1611"/>
                    </a:lnTo>
                    <a:lnTo>
                      <a:pt x="123" y="1575"/>
                    </a:lnTo>
                    <a:lnTo>
                      <a:pt x="172" y="1542"/>
                    </a:lnTo>
                    <a:lnTo>
                      <a:pt x="224" y="1516"/>
                    </a:lnTo>
                    <a:lnTo>
                      <a:pt x="278" y="1495"/>
                    </a:lnTo>
                    <a:lnTo>
                      <a:pt x="336" y="1479"/>
                    </a:lnTo>
                    <a:lnTo>
                      <a:pt x="396" y="1468"/>
                    </a:lnTo>
                    <a:lnTo>
                      <a:pt x="457" y="1465"/>
                    </a:lnTo>
                    <a:lnTo>
                      <a:pt x="512" y="1468"/>
                    </a:lnTo>
                    <a:lnTo>
                      <a:pt x="565" y="1476"/>
                    </a:lnTo>
                    <a:lnTo>
                      <a:pt x="617" y="1488"/>
                    </a:lnTo>
                    <a:lnTo>
                      <a:pt x="667" y="1506"/>
                    </a:lnTo>
                    <a:lnTo>
                      <a:pt x="714" y="1528"/>
                    </a:lnTo>
                    <a:lnTo>
                      <a:pt x="748" y="1473"/>
                    </a:lnTo>
                    <a:lnTo>
                      <a:pt x="715" y="1457"/>
                    </a:lnTo>
                    <a:lnTo>
                      <a:pt x="683" y="1444"/>
                    </a:lnTo>
                    <a:lnTo>
                      <a:pt x="654" y="1433"/>
                    </a:lnTo>
                    <a:lnTo>
                      <a:pt x="627" y="1424"/>
                    </a:lnTo>
                    <a:lnTo>
                      <a:pt x="603" y="1418"/>
                    </a:lnTo>
                    <a:lnTo>
                      <a:pt x="583" y="1413"/>
                    </a:lnTo>
                    <a:lnTo>
                      <a:pt x="567" y="1409"/>
                    </a:lnTo>
                    <a:lnTo>
                      <a:pt x="558" y="1408"/>
                    </a:lnTo>
                    <a:lnTo>
                      <a:pt x="553" y="1407"/>
                    </a:lnTo>
                    <a:lnTo>
                      <a:pt x="550" y="1406"/>
                    </a:lnTo>
                    <a:lnTo>
                      <a:pt x="533" y="1402"/>
                    </a:lnTo>
                    <a:lnTo>
                      <a:pt x="520" y="1391"/>
                    </a:lnTo>
                    <a:lnTo>
                      <a:pt x="509" y="1377"/>
                    </a:lnTo>
                    <a:lnTo>
                      <a:pt x="504" y="1360"/>
                    </a:lnTo>
                    <a:lnTo>
                      <a:pt x="504" y="1347"/>
                    </a:lnTo>
                    <a:lnTo>
                      <a:pt x="507" y="1333"/>
                    </a:lnTo>
                    <a:lnTo>
                      <a:pt x="514" y="1321"/>
                    </a:lnTo>
                    <a:lnTo>
                      <a:pt x="524" y="1311"/>
                    </a:lnTo>
                    <a:lnTo>
                      <a:pt x="537" y="1303"/>
                    </a:lnTo>
                    <a:lnTo>
                      <a:pt x="585" y="1283"/>
                    </a:lnTo>
                    <a:lnTo>
                      <a:pt x="629" y="1265"/>
                    </a:lnTo>
                    <a:lnTo>
                      <a:pt x="669" y="1248"/>
                    </a:lnTo>
                    <a:lnTo>
                      <a:pt x="706" y="1234"/>
                    </a:lnTo>
                    <a:lnTo>
                      <a:pt x="740" y="1219"/>
                    </a:lnTo>
                    <a:lnTo>
                      <a:pt x="771" y="1203"/>
                    </a:lnTo>
                    <a:lnTo>
                      <a:pt x="801" y="1187"/>
                    </a:lnTo>
                    <a:lnTo>
                      <a:pt x="828" y="1170"/>
                    </a:lnTo>
                    <a:lnTo>
                      <a:pt x="855" y="1151"/>
                    </a:lnTo>
                    <a:lnTo>
                      <a:pt x="881" y="1130"/>
                    </a:lnTo>
                    <a:lnTo>
                      <a:pt x="907" y="1104"/>
                    </a:lnTo>
                    <a:lnTo>
                      <a:pt x="938" y="1073"/>
                    </a:lnTo>
                    <a:lnTo>
                      <a:pt x="968" y="1035"/>
                    </a:lnTo>
                    <a:lnTo>
                      <a:pt x="972" y="1016"/>
                    </a:lnTo>
                    <a:lnTo>
                      <a:pt x="973" y="998"/>
                    </a:lnTo>
                    <a:lnTo>
                      <a:pt x="972" y="981"/>
                    </a:lnTo>
                    <a:lnTo>
                      <a:pt x="968" y="969"/>
                    </a:lnTo>
                    <a:lnTo>
                      <a:pt x="963" y="960"/>
                    </a:lnTo>
                    <a:lnTo>
                      <a:pt x="959" y="955"/>
                    </a:lnTo>
                    <a:lnTo>
                      <a:pt x="953" y="951"/>
                    </a:lnTo>
                    <a:lnTo>
                      <a:pt x="945" y="948"/>
                    </a:lnTo>
                    <a:lnTo>
                      <a:pt x="934" y="944"/>
                    </a:lnTo>
                    <a:lnTo>
                      <a:pt x="920" y="942"/>
                    </a:lnTo>
                    <a:lnTo>
                      <a:pt x="905" y="937"/>
                    </a:lnTo>
                    <a:lnTo>
                      <a:pt x="893" y="929"/>
                    </a:lnTo>
                    <a:lnTo>
                      <a:pt x="885" y="916"/>
                    </a:lnTo>
                    <a:lnTo>
                      <a:pt x="878" y="899"/>
                    </a:lnTo>
                    <a:lnTo>
                      <a:pt x="874" y="881"/>
                    </a:lnTo>
                    <a:lnTo>
                      <a:pt x="874" y="864"/>
                    </a:lnTo>
                    <a:lnTo>
                      <a:pt x="876" y="839"/>
                    </a:lnTo>
                    <a:lnTo>
                      <a:pt x="880" y="815"/>
                    </a:lnTo>
                    <a:lnTo>
                      <a:pt x="887" y="791"/>
                    </a:lnTo>
                    <a:lnTo>
                      <a:pt x="895" y="769"/>
                    </a:lnTo>
                    <a:lnTo>
                      <a:pt x="904" y="748"/>
                    </a:lnTo>
                    <a:lnTo>
                      <a:pt x="912" y="730"/>
                    </a:lnTo>
                    <a:lnTo>
                      <a:pt x="921" y="713"/>
                    </a:lnTo>
                    <a:lnTo>
                      <a:pt x="929" y="699"/>
                    </a:lnTo>
                    <a:lnTo>
                      <a:pt x="935" y="690"/>
                    </a:lnTo>
                    <a:lnTo>
                      <a:pt x="940" y="682"/>
                    </a:lnTo>
                    <a:lnTo>
                      <a:pt x="941" y="679"/>
                    </a:lnTo>
                    <a:lnTo>
                      <a:pt x="949" y="671"/>
                    </a:lnTo>
                    <a:lnTo>
                      <a:pt x="959" y="664"/>
                    </a:lnTo>
                    <a:lnTo>
                      <a:pt x="969" y="660"/>
                    </a:lnTo>
                    <a:lnTo>
                      <a:pt x="973" y="660"/>
                    </a:lnTo>
                    <a:lnTo>
                      <a:pt x="980" y="658"/>
                    </a:lnTo>
                    <a:lnTo>
                      <a:pt x="992" y="657"/>
                    </a:lnTo>
                    <a:lnTo>
                      <a:pt x="1007" y="655"/>
                    </a:lnTo>
                    <a:lnTo>
                      <a:pt x="1025" y="653"/>
                    </a:lnTo>
                    <a:lnTo>
                      <a:pt x="1045" y="652"/>
                    </a:lnTo>
                    <a:lnTo>
                      <a:pt x="1066" y="651"/>
                    </a:lnTo>
                    <a:lnTo>
                      <a:pt x="1098" y="653"/>
                    </a:lnTo>
                    <a:lnTo>
                      <a:pt x="1131" y="657"/>
                    </a:lnTo>
                    <a:lnTo>
                      <a:pt x="1163" y="668"/>
                    </a:lnTo>
                    <a:lnTo>
                      <a:pt x="1169" y="670"/>
                    </a:lnTo>
                    <a:lnTo>
                      <a:pt x="1174" y="673"/>
                    </a:lnTo>
                    <a:lnTo>
                      <a:pt x="1179" y="676"/>
                    </a:lnTo>
                    <a:lnTo>
                      <a:pt x="1179" y="671"/>
                    </a:lnTo>
                    <a:lnTo>
                      <a:pt x="1180" y="666"/>
                    </a:lnTo>
                    <a:lnTo>
                      <a:pt x="1182" y="662"/>
                    </a:lnTo>
                    <a:lnTo>
                      <a:pt x="1185" y="654"/>
                    </a:lnTo>
                    <a:lnTo>
                      <a:pt x="1190" y="642"/>
                    </a:lnTo>
                    <a:lnTo>
                      <a:pt x="1196" y="627"/>
                    </a:lnTo>
                    <a:lnTo>
                      <a:pt x="1206" y="611"/>
                    </a:lnTo>
                    <a:lnTo>
                      <a:pt x="1187" y="598"/>
                    </a:lnTo>
                    <a:lnTo>
                      <a:pt x="1170" y="585"/>
                    </a:lnTo>
                    <a:lnTo>
                      <a:pt x="1148" y="564"/>
                    </a:lnTo>
                    <a:lnTo>
                      <a:pt x="1131" y="543"/>
                    </a:lnTo>
                    <a:lnTo>
                      <a:pt x="1120" y="521"/>
                    </a:lnTo>
                    <a:lnTo>
                      <a:pt x="1116" y="498"/>
                    </a:lnTo>
                    <a:lnTo>
                      <a:pt x="1118" y="485"/>
                    </a:lnTo>
                    <a:lnTo>
                      <a:pt x="1121" y="474"/>
                    </a:lnTo>
                    <a:lnTo>
                      <a:pt x="1125" y="465"/>
                    </a:lnTo>
                    <a:lnTo>
                      <a:pt x="1136" y="452"/>
                    </a:lnTo>
                    <a:lnTo>
                      <a:pt x="1151" y="443"/>
                    </a:lnTo>
                    <a:lnTo>
                      <a:pt x="1167" y="439"/>
                    </a:lnTo>
                    <a:lnTo>
                      <a:pt x="1183" y="440"/>
                    </a:lnTo>
                    <a:lnTo>
                      <a:pt x="1198" y="448"/>
                    </a:lnTo>
                    <a:lnTo>
                      <a:pt x="1204" y="451"/>
                    </a:lnTo>
                    <a:lnTo>
                      <a:pt x="1208" y="455"/>
                    </a:lnTo>
                    <a:lnTo>
                      <a:pt x="1212" y="459"/>
                    </a:lnTo>
                    <a:lnTo>
                      <a:pt x="1206" y="421"/>
                    </a:lnTo>
                    <a:lnTo>
                      <a:pt x="1201" y="380"/>
                    </a:lnTo>
                    <a:lnTo>
                      <a:pt x="1194" y="334"/>
                    </a:lnTo>
                    <a:lnTo>
                      <a:pt x="1188" y="288"/>
                    </a:lnTo>
                    <a:lnTo>
                      <a:pt x="1184" y="241"/>
                    </a:lnTo>
                    <a:lnTo>
                      <a:pt x="1179" y="196"/>
                    </a:lnTo>
                    <a:lnTo>
                      <a:pt x="1176" y="152"/>
                    </a:lnTo>
                    <a:lnTo>
                      <a:pt x="1175" y="113"/>
                    </a:lnTo>
                    <a:lnTo>
                      <a:pt x="1176" y="85"/>
                    </a:lnTo>
                    <a:lnTo>
                      <a:pt x="1178" y="62"/>
                    </a:lnTo>
                    <a:lnTo>
                      <a:pt x="1183" y="39"/>
                    </a:lnTo>
                    <a:lnTo>
                      <a:pt x="1192" y="20"/>
                    </a:lnTo>
                    <a:lnTo>
                      <a:pt x="1200" y="12"/>
                    </a:lnTo>
                    <a:lnTo>
                      <a:pt x="1211" y="5"/>
                    </a:lnTo>
                    <a:lnTo>
                      <a:pt x="1224" y="3"/>
                    </a:lnTo>
                    <a:lnTo>
                      <a:pt x="1226" y="3"/>
                    </a:lnTo>
                    <a:lnTo>
                      <a:pt x="1242" y="1"/>
                    </a:lnTo>
                    <a:lnTo>
                      <a:pt x="1257" y="0"/>
                    </a:lnTo>
                    <a:close/>
                  </a:path>
                </a:pathLst>
              </a:custGeom>
              <a:solidFill>
                <a:schemeClr val="bg1">
                  <a:lumMod val="75000"/>
                </a:schemeClr>
              </a:solidFill>
              <a:ln w="9525">
                <a:noFill/>
                <a:round/>
                <a:headEnd/>
                <a:tailEnd/>
              </a:ln>
            </p:spPr>
            <p:txBody>
              <a:bodyPr wrap="none" anchor="ctr"/>
              <a:lstStyle/>
              <a:p>
                <a:endParaRPr lang="en-GB"/>
              </a:p>
            </p:txBody>
          </p:sp>
          <p:grpSp>
            <p:nvGrpSpPr>
              <p:cNvPr id="15" name="Group 25"/>
              <p:cNvGrpSpPr>
                <a:grpSpLocks/>
              </p:cNvGrpSpPr>
              <p:nvPr/>
            </p:nvGrpSpPr>
            <p:grpSpPr bwMode="auto">
              <a:xfrm>
                <a:off x="7918450" y="5616575"/>
                <a:ext cx="608013" cy="327025"/>
                <a:chOff x="2354" y="820"/>
                <a:chExt cx="383" cy="206"/>
              </a:xfrm>
              <a:solidFill>
                <a:schemeClr val="bg1">
                  <a:lumMod val="75000"/>
                </a:schemeClr>
              </a:solidFill>
            </p:grpSpPr>
            <p:sp>
              <p:nvSpPr>
                <p:cNvPr id="32" name="Freeform 26"/>
                <p:cNvSpPr>
                  <a:spLocks noChangeArrowheads="1"/>
                </p:cNvSpPr>
                <p:nvPr/>
              </p:nvSpPr>
              <p:spPr bwMode="auto">
                <a:xfrm>
                  <a:off x="2612" y="939"/>
                  <a:ext cx="86" cy="87"/>
                </a:xfrm>
                <a:custGeom>
                  <a:avLst/>
                  <a:gdLst>
                    <a:gd name="T0" fmla="*/ 0 w 786"/>
                    <a:gd name="T1" fmla="*/ 0 h 796"/>
                    <a:gd name="T2" fmla="*/ 0 w 786"/>
                    <a:gd name="T3" fmla="*/ 0 h 796"/>
                    <a:gd name="T4" fmla="*/ 0 w 786"/>
                    <a:gd name="T5" fmla="*/ 0 h 796"/>
                    <a:gd name="T6" fmla="*/ 0 w 786"/>
                    <a:gd name="T7" fmla="*/ 0 h 796"/>
                    <a:gd name="T8" fmla="*/ 0 w 786"/>
                    <a:gd name="T9" fmla="*/ 0 h 796"/>
                    <a:gd name="T10" fmla="*/ 0 w 786"/>
                    <a:gd name="T11" fmla="*/ 0 h 796"/>
                    <a:gd name="T12" fmla="*/ 0 w 786"/>
                    <a:gd name="T13" fmla="*/ 0 h 796"/>
                    <a:gd name="T14" fmla="*/ 0 w 786"/>
                    <a:gd name="T15" fmla="*/ 0 h 796"/>
                    <a:gd name="T16" fmla="*/ 0 w 786"/>
                    <a:gd name="T17" fmla="*/ 0 h 796"/>
                    <a:gd name="T18" fmla="*/ 0 w 786"/>
                    <a:gd name="T19" fmla="*/ 0 h 796"/>
                    <a:gd name="T20" fmla="*/ 0 w 786"/>
                    <a:gd name="T21" fmla="*/ 0 h 796"/>
                    <a:gd name="T22" fmla="*/ 0 w 786"/>
                    <a:gd name="T23" fmla="*/ 0 h 796"/>
                    <a:gd name="T24" fmla="*/ 0 w 786"/>
                    <a:gd name="T25" fmla="*/ 0 h 796"/>
                    <a:gd name="T26" fmla="*/ 0 w 786"/>
                    <a:gd name="T27" fmla="*/ 0 h 796"/>
                    <a:gd name="T28" fmla="*/ 0 w 786"/>
                    <a:gd name="T29" fmla="*/ 0 h 796"/>
                    <a:gd name="T30" fmla="*/ 0 w 786"/>
                    <a:gd name="T31" fmla="*/ 0 h 796"/>
                    <a:gd name="T32" fmla="*/ 0 w 786"/>
                    <a:gd name="T33" fmla="*/ 0 h 796"/>
                    <a:gd name="T34" fmla="*/ 0 w 786"/>
                    <a:gd name="T35" fmla="*/ 0 h 796"/>
                    <a:gd name="T36" fmla="*/ 0 w 786"/>
                    <a:gd name="T37" fmla="*/ 0 h 796"/>
                    <a:gd name="T38" fmla="*/ 0 w 786"/>
                    <a:gd name="T39" fmla="*/ 0 h 796"/>
                    <a:gd name="T40" fmla="*/ 0 w 786"/>
                    <a:gd name="T41" fmla="*/ 0 h 796"/>
                    <a:gd name="T42" fmla="*/ 0 w 786"/>
                    <a:gd name="T43" fmla="*/ 0 h 796"/>
                    <a:gd name="T44" fmla="*/ 0 w 786"/>
                    <a:gd name="T45" fmla="*/ 0 h 796"/>
                    <a:gd name="T46" fmla="*/ 0 w 786"/>
                    <a:gd name="T47" fmla="*/ 0 h 796"/>
                    <a:gd name="T48" fmla="*/ 0 w 786"/>
                    <a:gd name="T49" fmla="*/ 0 h 796"/>
                    <a:gd name="T50" fmla="*/ 0 w 786"/>
                    <a:gd name="T51" fmla="*/ 0 h 796"/>
                    <a:gd name="T52" fmla="*/ 0 w 786"/>
                    <a:gd name="T53" fmla="*/ 0 h 796"/>
                    <a:gd name="T54" fmla="*/ 0 w 786"/>
                    <a:gd name="T55" fmla="*/ 0 h 796"/>
                    <a:gd name="T56" fmla="*/ 0 w 786"/>
                    <a:gd name="T57" fmla="*/ 0 h 796"/>
                    <a:gd name="T58" fmla="*/ 0 w 786"/>
                    <a:gd name="T59" fmla="*/ 0 h 796"/>
                    <a:gd name="T60" fmla="*/ 0 w 786"/>
                    <a:gd name="T61" fmla="*/ 0 h 796"/>
                    <a:gd name="T62" fmla="*/ 0 w 786"/>
                    <a:gd name="T63" fmla="*/ 0 h 796"/>
                    <a:gd name="T64" fmla="*/ 0 w 786"/>
                    <a:gd name="T65" fmla="*/ 0 h 796"/>
                    <a:gd name="T66" fmla="*/ 0 w 786"/>
                    <a:gd name="T67" fmla="*/ 0 h 796"/>
                    <a:gd name="T68" fmla="*/ 0 w 786"/>
                    <a:gd name="T69" fmla="*/ 0 h 796"/>
                    <a:gd name="T70" fmla="*/ 0 w 786"/>
                    <a:gd name="T71" fmla="*/ 0 h 796"/>
                    <a:gd name="T72" fmla="*/ 0 w 786"/>
                    <a:gd name="T73" fmla="*/ 0 h 796"/>
                    <a:gd name="T74" fmla="*/ 0 w 786"/>
                    <a:gd name="T75" fmla="*/ 0 h 796"/>
                    <a:gd name="T76" fmla="*/ 0 w 786"/>
                    <a:gd name="T77" fmla="*/ 0 h 796"/>
                    <a:gd name="T78" fmla="*/ 0 w 786"/>
                    <a:gd name="T79" fmla="*/ 0 h 796"/>
                    <a:gd name="T80" fmla="*/ 0 w 786"/>
                    <a:gd name="T81" fmla="*/ 0 h 796"/>
                    <a:gd name="T82" fmla="*/ 0 w 786"/>
                    <a:gd name="T83" fmla="*/ 0 h 796"/>
                    <a:gd name="T84" fmla="*/ 0 w 786"/>
                    <a:gd name="T85" fmla="*/ 0 h 796"/>
                    <a:gd name="T86" fmla="*/ 0 w 786"/>
                    <a:gd name="T87" fmla="*/ 0 h 796"/>
                    <a:gd name="T88" fmla="*/ 0 w 786"/>
                    <a:gd name="T89" fmla="*/ 0 h 79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86"/>
                    <a:gd name="T136" fmla="*/ 0 h 796"/>
                    <a:gd name="T137" fmla="*/ 786 w 786"/>
                    <a:gd name="T138" fmla="*/ 796 h 79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86" h="796">
                      <a:moveTo>
                        <a:pt x="394" y="226"/>
                      </a:moveTo>
                      <a:lnTo>
                        <a:pt x="362" y="228"/>
                      </a:lnTo>
                      <a:lnTo>
                        <a:pt x="334" y="237"/>
                      </a:lnTo>
                      <a:lnTo>
                        <a:pt x="307" y="249"/>
                      </a:lnTo>
                      <a:lnTo>
                        <a:pt x="284" y="266"/>
                      </a:lnTo>
                      <a:lnTo>
                        <a:pt x="263" y="287"/>
                      </a:lnTo>
                      <a:lnTo>
                        <a:pt x="246" y="311"/>
                      </a:lnTo>
                      <a:lnTo>
                        <a:pt x="233" y="338"/>
                      </a:lnTo>
                      <a:lnTo>
                        <a:pt x="225" y="367"/>
                      </a:lnTo>
                      <a:lnTo>
                        <a:pt x="223" y="398"/>
                      </a:lnTo>
                      <a:lnTo>
                        <a:pt x="226" y="428"/>
                      </a:lnTo>
                      <a:lnTo>
                        <a:pt x="233" y="458"/>
                      </a:lnTo>
                      <a:lnTo>
                        <a:pt x="246" y="485"/>
                      </a:lnTo>
                      <a:lnTo>
                        <a:pt x="263" y="509"/>
                      </a:lnTo>
                      <a:lnTo>
                        <a:pt x="284" y="530"/>
                      </a:lnTo>
                      <a:lnTo>
                        <a:pt x="307" y="547"/>
                      </a:lnTo>
                      <a:lnTo>
                        <a:pt x="334" y="560"/>
                      </a:lnTo>
                      <a:lnTo>
                        <a:pt x="362" y="568"/>
                      </a:lnTo>
                      <a:lnTo>
                        <a:pt x="394" y="571"/>
                      </a:lnTo>
                      <a:lnTo>
                        <a:pt x="424" y="568"/>
                      </a:lnTo>
                      <a:lnTo>
                        <a:pt x="452" y="560"/>
                      </a:lnTo>
                      <a:lnTo>
                        <a:pt x="479" y="547"/>
                      </a:lnTo>
                      <a:lnTo>
                        <a:pt x="502" y="530"/>
                      </a:lnTo>
                      <a:lnTo>
                        <a:pt x="523" y="509"/>
                      </a:lnTo>
                      <a:lnTo>
                        <a:pt x="540" y="485"/>
                      </a:lnTo>
                      <a:lnTo>
                        <a:pt x="553" y="458"/>
                      </a:lnTo>
                      <a:lnTo>
                        <a:pt x="560" y="428"/>
                      </a:lnTo>
                      <a:lnTo>
                        <a:pt x="563" y="398"/>
                      </a:lnTo>
                      <a:lnTo>
                        <a:pt x="560" y="367"/>
                      </a:lnTo>
                      <a:lnTo>
                        <a:pt x="553" y="338"/>
                      </a:lnTo>
                      <a:lnTo>
                        <a:pt x="540" y="311"/>
                      </a:lnTo>
                      <a:lnTo>
                        <a:pt x="523" y="287"/>
                      </a:lnTo>
                      <a:lnTo>
                        <a:pt x="502" y="266"/>
                      </a:lnTo>
                      <a:lnTo>
                        <a:pt x="479" y="249"/>
                      </a:lnTo>
                      <a:lnTo>
                        <a:pt x="452" y="237"/>
                      </a:lnTo>
                      <a:lnTo>
                        <a:pt x="424" y="228"/>
                      </a:lnTo>
                      <a:lnTo>
                        <a:pt x="394" y="226"/>
                      </a:lnTo>
                      <a:close/>
                      <a:moveTo>
                        <a:pt x="394" y="0"/>
                      </a:moveTo>
                      <a:lnTo>
                        <a:pt x="443" y="3"/>
                      </a:lnTo>
                      <a:lnTo>
                        <a:pt x="490" y="13"/>
                      </a:lnTo>
                      <a:lnTo>
                        <a:pt x="535" y="27"/>
                      </a:lnTo>
                      <a:lnTo>
                        <a:pt x="578" y="47"/>
                      </a:lnTo>
                      <a:lnTo>
                        <a:pt x="618" y="71"/>
                      </a:lnTo>
                      <a:lnTo>
                        <a:pt x="654" y="101"/>
                      </a:lnTo>
                      <a:lnTo>
                        <a:pt x="687" y="134"/>
                      </a:lnTo>
                      <a:lnTo>
                        <a:pt x="715" y="171"/>
                      </a:lnTo>
                      <a:lnTo>
                        <a:pt x="740" y="212"/>
                      </a:lnTo>
                      <a:lnTo>
                        <a:pt x="759" y="255"/>
                      </a:lnTo>
                      <a:lnTo>
                        <a:pt x="774" y="300"/>
                      </a:lnTo>
                      <a:lnTo>
                        <a:pt x="783" y="348"/>
                      </a:lnTo>
                      <a:lnTo>
                        <a:pt x="786" y="398"/>
                      </a:lnTo>
                      <a:lnTo>
                        <a:pt x="783" y="447"/>
                      </a:lnTo>
                      <a:lnTo>
                        <a:pt x="774" y="495"/>
                      </a:lnTo>
                      <a:lnTo>
                        <a:pt x="759" y="542"/>
                      </a:lnTo>
                      <a:lnTo>
                        <a:pt x="740" y="586"/>
                      </a:lnTo>
                      <a:lnTo>
                        <a:pt x="715" y="625"/>
                      </a:lnTo>
                      <a:lnTo>
                        <a:pt x="687" y="662"/>
                      </a:lnTo>
                      <a:lnTo>
                        <a:pt x="654" y="696"/>
                      </a:lnTo>
                      <a:lnTo>
                        <a:pt x="618" y="725"/>
                      </a:lnTo>
                      <a:lnTo>
                        <a:pt x="578" y="749"/>
                      </a:lnTo>
                      <a:lnTo>
                        <a:pt x="535" y="769"/>
                      </a:lnTo>
                      <a:lnTo>
                        <a:pt x="490" y="783"/>
                      </a:lnTo>
                      <a:lnTo>
                        <a:pt x="443" y="793"/>
                      </a:lnTo>
                      <a:lnTo>
                        <a:pt x="394" y="796"/>
                      </a:lnTo>
                      <a:lnTo>
                        <a:pt x="343" y="793"/>
                      </a:lnTo>
                      <a:lnTo>
                        <a:pt x="296" y="783"/>
                      </a:lnTo>
                      <a:lnTo>
                        <a:pt x="251" y="769"/>
                      </a:lnTo>
                      <a:lnTo>
                        <a:pt x="208" y="749"/>
                      </a:lnTo>
                      <a:lnTo>
                        <a:pt x="168" y="725"/>
                      </a:lnTo>
                      <a:lnTo>
                        <a:pt x="132" y="696"/>
                      </a:lnTo>
                      <a:lnTo>
                        <a:pt x="99" y="662"/>
                      </a:lnTo>
                      <a:lnTo>
                        <a:pt x="70" y="625"/>
                      </a:lnTo>
                      <a:lnTo>
                        <a:pt x="46" y="586"/>
                      </a:lnTo>
                      <a:lnTo>
                        <a:pt x="26" y="542"/>
                      </a:lnTo>
                      <a:lnTo>
                        <a:pt x="11" y="495"/>
                      </a:lnTo>
                      <a:lnTo>
                        <a:pt x="3" y="447"/>
                      </a:lnTo>
                      <a:lnTo>
                        <a:pt x="0" y="398"/>
                      </a:lnTo>
                      <a:lnTo>
                        <a:pt x="3" y="348"/>
                      </a:lnTo>
                      <a:lnTo>
                        <a:pt x="11" y="300"/>
                      </a:lnTo>
                      <a:lnTo>
                        <a:pt x="26" y="255"/>
                      </a:lnTo>
                      <a:lnTo>
                        <a:pt x="46" y="212"/>
                      </a:lnTo>
                      <a:lnTo>
                        <a:pt x="70" y="171"/>
                      </a:lnTo>
                      <a:lnTo>
                        <a:pt x="99" y="134"/>
                      </a:lnTo>
                      <a:lnTo>
                        <a:pt x="132" y="101"/>
                      </a:lnTo>
                      <a:lnTo>
                        <a:pt x="168" y="71"/>
                      </a:lnTo>
                      <a:lnTo>
                        <a:pt x="208" y="47"/>
                      </a:lnTo>
                      <a:lnTo>
                        <a:pt x="251" y="27"/>
                      </a:lnTo>
                      <a:lnTo>
                        <a:pt x="296" y="13"/>
                      </a:lnTo>
                      <a:lnTo>
                        <a:pt x="343" y="3"/>
                      </a:lnTo>
                      <a:lnTo>
                        <a:pt x="394" y="0"/>
                      </a:lnTo>
                      <a:close/>
                    </a:path>
                  </a:pathLst>
                </a:custGeom>
                <a:grpFill/>
                <a:ln w="9525">
                  <a:noFill/>
                  <a:round/>
                  <a:headEnd/>
                  <a:tailEnd/>
                </a:ln>
              </p:spPr>
              <p:txBody>
                <a:bodyPr wrap="none" anchor="ctr"/>
                <a:lstStyle/>
                <a:p>
                  <a:endParaRPr lang="en-GB"/>
                </a:p>
              </p:txBody>
            </p:sp>
            <p:sp>
              <p:nvSpPr>
                <p:cNvPr id="33" name="Freeform 27"/>
                <p:cNvSpPr>
                  <a:spLocks noChangeArrowheads="1"/>
                </p:cNvSpPr>
                <p:nvPr/>
              </p:nvSpPr>
              <p:spPr bwMode="auto">
                <a:xfrm>
                  <a:off x="2354" y="820"/>
                  <a:ext cx="383" cy="154"/>
                </a:xfrm>
                <a:custGeom>
                  <a:avLst/>
                  <a:gdLst>
                    <a:gd name="T0" fmla="*/ 0 w 3456"/>
                    <a:gd name="T1" fmla="*/ 0 h 1389"/>
                    <a:gd name="T2" fmla="*/ 0 w 3456"/>
                    <a:gd name="T3" fmla="*/ 0 h 1389"/>
                    <a:gd name="T4" fmla="*/ 0 w 3456"/>
                    <a:gd name="T5" fmla="*/ 0 h 1389"/>
                    <a:gd name="T6" fmla="*/ 0 w 3456"/>
                    <a:gd name="T7" fmla="*/ 0 h 1389"/>
                    <a:gd name="T8" fmla="*/ 0 w 3456"/>
                    <a:gd name="T9" fmla="*/ 0 h 1389"/>
                    <a:gd name="T10" fmla="*/ 0 w 3456"/>
                    <a:gd name="T11" fmla="*/ 0 h 1389"/>
                    <a:gd name="T12" fmla="*/ 0 w 3456"/>
                    <a:gd name="T13" fmla="*/ 0 h 1389"/>
                    <a:gd name="T14" fmla="*/ 0 w 3456"/>
                    <a:gd name="T15" fmla="*/ 0 h 1389"/>
                    <a:gd name="T16" fmla="*/ 0 w 3456"/>
                    <a:gd name="T17" fmla="*/ 0 h 1389"/>
                    <a:gd name="T18" fmla="*/ 0 w 3456"/>
                    <a:gd name="T19" fmla="*/ 0 h 1389"/>
                    <a:gd name="T20" fmla="*/ 0 w 3456"/>
                    <a:gd name="T21" fmla="*/ 0 h 1389"/>
                    <a:gd name="T22" fmla="*/ 0 w 3456"/>
                    <a:gd name="T23" fmla="*/ 0 h 1389"/>
                    <a:gd name="T24" fmla="*/ 0 w 3456"/>
                    <a:gd name="T25" fmla="*/ 0 h 1389"/>
                    <a:gd name="T26" fmla="*/ 0 w 3456"/>
                    <a:gd name="T27" fmla="*/ 0 h 1389"/>
                    <a:gd name="T28" fmla="*/ 0 w 3456"/>
                    <a:gd name="T29" fmla="*/ 0 h 1389"/>
                    <a:gd name="T30" fmla="*/ 0 w 3456"/>
                    <a:gd name="T31" fmla="*/ 0 h 1389"/>
                    <a:gd name="T32" fmla="*/ 0 w 3456"/>
                    <a:gd name="T33" fmla="*/ 0 h 1389"/>
                    <a:gd name="T34" fmla="*/ 0 w 3456"/>
                    <a:gd name="T35" fmla="*/ 0 h 1389"/>
                    <a:gd name="T36" fmla="*/ 0 w 3456"/>
                    <a:gd name="T37" fmla="*/ 0 h 1389"/>
                    <a:gd name="T38" fmla="*/ 0 w 3456"/>
                    <a:gd name="T39" fmla="*/ 0 h 1389"/>
                    <a:gd name="T40" fmla="*/ 0 w 3456"/>
                    <a:gd name="T41" fmla="*/ 0 h 1389"/>
                    <a:gd name="T42" fmla="*/ 0 w 3456"/>
                    <a:gd name="T43" fmla="*/ 0 h 1389"/>
                    <a:gd name="T44" fmla="*/ 0 w 3456"/>
                    <a:gd name="T45" fmla="*/ 0 h 1389"/>
                    <a:gd name="T46" fmla="*/ 0 w 3456"/>
                    <a:gd name="T47" fmla="*/ 0 h 1389"/>
                    <a:gd name="T48" fmla="*/ 0 w 3456"/>
                    <a:gd name="T49" fmla="*/ 0 h 1389"/>
                    <a:gd name="T50" fmla="*/ 0 w 3456"/>
                    <a:gd name="T51" fmla="*/ 0 h 1389"/>
                    <a:gd name="T52" fmla="*/ 0 w 3456"/>
                    <a:gd name="T53" fmla="*/ 0 h 1389"/>
                    <a:gd name="T54" fmla="*/ 0 w 3456"/>
                    <a:gd name="T55" fmla="*/ 0 h 1389"/>
                    <a:gd name="T56" fmla="*/ 0 w 3456"/>
                    <a:gd name="T57" fmla="*/ 0 h 1389"/>
                    <a:gd name="T58" fmla="*/ 0 w 3456"/>
                    <a:gd name="T59" fmla="*/ 0 h 1389"/>
                    <a:gd name="T60" fmla="*/ 0 w 3456"/>
                    <a:gd name="T61" fmla="*/ 0 h 1389"/>
                    <a:gd name="T62" fmla="*/ 0 w 3456"/>
                    <a:gd name="T63" fmla="*/ 0 h 1389"/>
                    <a:gd name="T64" fmla="*/ 0 w 3456"/>
                    <a:gd name="T65" fmla="*/ 0 h 1389"/>
                    <a:gd name="T66" fmla="*/ 0 w 3456"/>
                    <a:gd name="T67" fmla="*/ 0 h 1389"/>
                    <a:gd name="T68" fmla="*/ 0 w 3456"/>
                    <a:gd name="T69" fmla="*/ 0 h 1389"/>
                    <a:gd name="T70" fmla="*/ 0 w 3456"/>
                    <a:gd name="T71" fmla="*/ 0 h 1389"/>
                    <a:gd name="T72" fmla="*/ 0 w 3456"/>
                    <a:gd name="T73" fmla="*/ 0 h 1389"/>
                    <a:gd name="T74" fmla="*/ 0 w 3456"/>
                    <a:gd name="T75" fmla="*/ 0 h 1389"/>
                    <a:gd name="T76" fmla="*/ 0 w 3456"/>
                    <a:gd name="T77" fmla="*/ 0 h 1389"/>
                    <a:gd name="T78" fmla="*/ 0 w 3456"/>
                    <a:gd name="T79" fmla="*/ 0 h 1389"/>
                    <a:gd name="T80" fmla="*/ 0 w 3456"/>
                    <a:gd name="T81" fmla="*/ 0 h 1389"/>
                    <a:gd name="T82" fmla="*/ 0 w 3456"/>
                    <a:gd name="T83" fmla="*/ 0 h 1389"/>
                    <a:gd name="T84" fmla="*/ 0 w 3456"/>
                    <a:gd name="T85" fmla="*/ 0 h 1389"/>
                    <a:gd name="T86" fmla="*/ 0 w 3456"/>
                    <a:gd name="T87" fmla="*/ 0 h 1389"/>
                    <a:gd name="T88" fmla="*/ 0 w 3456"/>
                    <a:gd name="T89" fmla="*/ 0 h 1389"/>
                    <a:gd name="T90" fmla="*/ 0 w 3456"/>
                    <a:gd name="T91" fmla="*/ 0 h 1389"/>
                    <a:gd name="T92" fmla="*/ 0 w 3456"/>
                    <a:gd name="T93" fmla="*/ 0 h 1389"/>
                    <a:gd name="T94" fmla="*/ 0 w 3456"/>
                    <a:gd name="T95" fmla="*/ 0 h 1389"/>
                    <a:gd name="T96" fmla="*/ 0 w 3456"/>
                    <a:gd name="T97" fmla="*/ 0 h 1389"/>
                    <a:gd name="T98" fmla="*/ 0 w 3456"/>
                    <a:gd name="T99" fmla="*/ 0 h 1389"/>
                    <a:gd name="T100" fmla="*/ 0 w 3456"/>
                    <a:gd name="T101" fmla="*/ 0 h 1389"/>
                    <a:gd name="T102" fmla="*/ 0 w 3456"/>
                    <a:gd name="T103" fmla="*/ 0 h 1389"/>
                    <a:gd name="T104" fmla="*/ 0 w 3456"/>
                    <a:gd name="T105" fmla="*/ 0 h 1389"/>
                    <a:gd name="T106" fmla="*/ 0 w 3456"/>
                    <a:gd name="T107" fmla="*/ 0 h 1389"/>
                    <a:gd name="T108" fmla="*/ 0 w 3456"/>
                    <a:gd name="T109" fmla="*/ 0 h 1389"/>
                    <a:gd name="T110" fmla="*/ 0 w 3456"/>
                    <a:gd name="T111" fmla="*/ 0 h 1389"/>
                    <a:gd name="T112" fmla="*/ 0 w 3456"/>
                    <a:gd name="T113" fmla="*/ 0 h 1389"/>
                    <a:gd name="T114" fmla="*/ 0 w 3456"/>
                    <a:gd name="T115" fmla="*/ 0 h 1389"/>
                    <a:gd name="T116" fmla="*/ 0 w 3456"/>
                    <a:gd name="T117" fmla="*/ 0 h 1389"/>
                    <a:gd name="T118" fmla="*/ 0 w 3456"/>
                    <a:gd name="T119" fmla="*/ 0 h 1389"/>
                    <a:gd name="T120" fmla="*/ 0 w 3456"/>
                    <a:gd name="T121" fmla="*/ 0 h 138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456"/>
                    <a:gd name="T184" fmla="*/ 0 h 1389"/>
                    <a:gd name="T185" fmla="*/ 3456 w 3456"/>
                    <a:gd name="T186" fmla="*/ 1389 h 138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456" h="1389">
                      <a:moveTo>
                        <a:pt x="1904" y="0"/>
                      </a:moveTo>
                      <a:lnTo>
                        <a:pt x="2075" y="0"/>
                      </a:lnTo>
                      <a:lnTo>
                        <a:pt x="2365" y="494"/>
                      </a:lnTo>
                      <a:lnTo>
                        <a:pt x="3159" y="494"/>
                      </a:lnTo>
                      <a:lnTo>
                        <a:pt x="3161" y="494"/>
                      </a:lnTo>
                      <a:lnTo>
                        <a:pt x="3165" y="494"/>
                      </a:lnTo>
                      <a:lnTo>
                        <a:pt x="3172" y="494"/>
                      </a:lnTo>
                      <a:lnTo>
                        <a:pt x="3181" y="494"/>
                      </a:lnTo>
                      <a:lnTo>
                        <a:pt x="3191" y="495"/>
                      </a:lnTo>
                      <a:lnTo>
                        <a:pt x="3204" y="497"/>
                      </a:lnTo>
                      <a:lnTo>
                        <a:pt x="3216" y="501"/>
                      </a:lnTo>
                      <a:lnTo>
                        <a:pt x="3229" y="506"/>
                      </a:lnTo>
                      <a:lnTo>
                        <a:pt x="3242" y="513"/>
                      </a:lnTo>
                      <a:lnTo>
                        <a:pt x="3255" y="522"/>
                      </a:lnTo>
                      <a:lnTo>
                        <a:pt x="3266" y="534"/>
                      </a:lnTo>
                      <a:lnTo>
                        <a:pt x="3278" y="548"/>
                      </a:lnTo>
                      <a:lnTo>
                        <a:pt x="3286" y="565"/>
                      </a:lnTo>
                      <a:lnTo>
                        <a:pt x="3294" y="585"/>
                      </a:lnTo>
                      <a:lnTo>
                        <a:pt x="3298" y="609"/>
                      </a:lnTo>
                      <a:lnTo>
                        <a:pt x="3299" y="638"/>
                      </a:lnTo>
                      <a:lnTo>
                        <a:pt x="3300" y="1039"/>
                      </a:lnTo>
                      <a:lnTo>
                        <a:pt x="3456" y="1039"/>
                      </a:lnTo>
                      <a:lnTo>
                        <a:pt x="3456" y="1284"/>
                      </a:lnTo>
                      <a:lnTo>
                        <a:pt x="3453" y="1308"/>
                      </a:lnTo>
                      <a:lnTo>
                        <a:pt x="3446" y="1330"/>
                      </a:lnTo>
                      <a:lnTo>
                        <a:pt x="3434" y="1349"/>
                      </a:lnTo>
                      <a:lnTo>
                        <a:pt x="3417" y="1366"/>
                      </a:lnTo>
                      <a:lnTo>
                        <a:pt x="3398" y="1377"/>
                      </a:lnTo>
                      <a:lnTo>
                        <a:pt x="3377" y="1385"/>
                      </a:lnTo>
                      <a:lnTo>
                        <a:pt x="3353" y="1389"/>
                      </a:lnTo>
                      <a:lnTo>
                        <a:pt x="3302" y="1388"/>
                      </a:lnTo>
                      <a:lnTo>
                        <a:pt x="3296" y="1334"/>
                      </a:lnTo>
                      <a:lnTo>
                        <a:pt x="3284" y="1282"/>
                      </a:lnTo>
                      <a:lnTo>
                        <a:pt x="3266" y="1232"/>
                      </a:lnTo>
                      <a:lnTo>
                        <a:pt x="3244" y="1183"/>
                      </a:lnTo>
                      <a:lnTo>
                        <a:pt x="3217" y="1137"/>
                      </a:lnTo>
                      <a:lnTo>
                        <a:pt x="3187" y="1094"/>
                      </a:lnTo>
                      <a:lnTo>
                        <a:pt x="3151" y="1055"/>
                      </a:lnTo>
                      <a:lnTo>
                        <a:pt x="3112" y="1018"/>
                      </a:lnTo>
                      <a:lnTo>
                        <a:pt x="3071" y="984"/>
                      </a:lnTo>
                      <a:lnTo>
                        <a:pt x="3026" y="954"/>
                      </a:lnTo>
                      <a:lnTo>
                        <a:pt x="2978" y="928"/>
                      </a:lnTo>
                      <a:lnTo>
                        <a:pt x="2929" y="907"/>
                      </a:lnTo>
                      <a:lnTo>
                        <a:pt x="2878" y="889"/>
                      </a:lnTo>
                      <a:lnTo>
                        <a:pt x="2824" y="876"/>
                      </a:lnTo>
                      <a:lnTo>
                        <a:pt x="2771" y="868"/>
                      </a:lnTo>
                      <a:lnTo>
                        <a:pt x="2717" y="866"/>
                      </a:lnTo>
                      <a:lnTo>
                        <a:pt x="2662" y="868"/>
                      </a:lnTo>
                      <a:lnTo>
                        <a:pt x="2609" y="876"/>
                      </a:lnTo>
                      <a:lnTo>
                        <a:pt x="2556" y="889"/>
                      </a:lnTo>
                      <a:lnTo>
                        <a:pt x="2505" y="907"/>
                      </a:lnTo>
                      <a:lnTo>
                        <a:pt x="2456" y="928"/>
                      </a:lnTo>
                      <a:lnTo>
                        <a:pt x="2408" y="954"/>
                      </a:lnTo>
                      <a:lnTo>
                        <a:pt x="2364" y="984"/>
                      </a:lnTo>
                      <a:lnTo>
                        <a:pt x="2322" y="1018"/>
                      </a:lnTo>
                      <a:lnTo>
                        <a:pt x="2283" y="1055"/>
                      </a:lnTo>
                      <a:lnTo>
                        <a:pt x="2247" y="1094"/>
                      </a:lnTo>
                      <a:lnTo>
                        <a:pt x="2216" y="1137"/>
                      </a:lnTo>
                      <a:lnTo>
                        <a:pt x="2189" y="1183"/>
                      </a:lnTo>
                      <a:lnTo>
                        <a:pt x="2167" y="1232"/>
                      </a:lnTo>
                      <a:lnTo>
                        <a:pt x="2150" y="1282"/>
                      </a:lnTo>
                      <a:lnTo>
                        <a:pt x="2137" y="1333"/>
                      </a:lnTo>
                      <a:lnTo>
                        <a:pt x="2131" y="1388"/>
                      </a:lnTo>
                      <a:lnTo>
                        <a:pt x="1306" y="1387"/>
                      </a:lnTo>
                      <a:lnTo>
                        <a:pt x="1300" y="1333"/>
                      </a:lnTo>
                      <a:lnTo>
                        <a:pt x="1288" y="1281"/>
                      </a:lnTo>
                      <a:lnTo>
                        <a:pt x="1270" y="1230"/>
                      </a:lnTo>
                      <a:lnTo>
                        <a:pt x="1248" y="1183"/>
                      </a:lnTo>
                      <a:lnTo>
                        <a:pt x="1221" y="1137"/>
                      </a:lnTo>
                      <a:lnTo>
                        <a:pt x="1191" y="1094"/>
                      </a:lnTo>
                      <a:lnTo>
                        <a:pt x="1155" y="1055"/>
                      </a:lnTo>
                      <a:lnTo>
                        <a:pt x="1116" y="1018"/>
                      </a:lnTo>
                      <a:lnTo>
                        <a:pt x="1075" y="984"/>
                      </a:lnTo>
                      <a:lnTo>
                        <a:pt x="1029" y="954"/>
                      </a:lnTo>
                      <a:lnTo>
                        <a:pt x="982" y="928"/>
                      </a:lnTo>
                      <a:lnTo>
                        <a:pt x="933" y="907"/>
                      </a:lnTo>
                      <a:lnTo>
                        <a:pt x="882" y="889"/>
                      </a:lnTo>
                      <a:lnTo>
                        <a:pt x="829" y="876"/>
                      </a:lnTo>
                      <a:lnTo>
                        <a:pt x="775" y="868"/>
                      </a:lnTo>
                      <a:lnTo>
                        <a:pt x="722" y="866"/>
                      </a:lnTo>
                      <a:lnTo>
                        <a:pt x="667" y="868"/>
                      </a:lnTo>
                      <a:lnTo>
                        <a:pt x="613" y="876"/>
                      </a:lnTo>
                      <a:lnTo>
                        <a:pt x="560" y="889"/>
                      </a:lnTo>
                      <a:lnTo>
                        <a:pt x="509" y="907"/>
                      </a:lnTo>
                      <a:lnTo>
                        <a:pt x="460" y="928"/>
                      </a:lnTo>
                      <a:lnTo>
                        <a:pt x="413" y="954"/>
                      </a:lnTo>
                      <a:lnTo>
                        <a:pt x="368" y="984"/>
                      </a:lnTo>
                      <a:lnTo>
                        <a:pt x="326" y="1017"/>
                      </a:lnTo>
                      <a:lnTo>
                        <a:pt x="287" y="1055"/>
                      </a:lnTo>
                      <a:lnTo>
                        <a:pt x="252" y="1094"/>
                      </a:lnTo>
                      <a:lnTo>
                        <a:pt x="221" y="1137"/>
                      </a:lnTo>
                      <a:lnTo>
                        <a:pt x="194" y="1182"/>
                      </a:lnTo>
                      <a:lnTo>
                        <a:pt x="172" y="1230"/>
                      </a:lnTo>
                      <a:lnTo>
                        <a:pt x="154" y="1281"/>
                      </a:lnTo>
                      <a:lnTo>
                        <a:pt x="142" y="1333"/>
                      </a:lnTo>
                      <a:lnTo>
                        <a:pt x="136" y="1387"/>
                      </a:lnTo>
                      <a:lnTo>
                        <a:pt x="0" y="1387"/>
                      </a:lnTo>
                      <a:lnTo>
                        <a:pt x="0" y="533"/>
                      </a:lnTo>
                      <a:lnTo>
                        <a:pt x="949" y="533"/>
                      </a:lnTo>
                      <a:lnTo>
                        <a:pt x="952" y="533"/>
                      </a:lnTo>
                      <a:lnTo>
                        <a:pt x="958" y="533"/>
                      </a:lnTo>
                      <a:lnTo>
                        <a:pt x="969" y="533"/>
                      </a:lnTo>
                      <a:lnTo>
                        <a:pt x="983" y="533"/>
                      </a:lnTo>
                      <a:lnTo>
                        <a:pt x="1002" y="535"/>
                      </a:lnTo>
                      <a:lnTo>
                        <a:pt x="1023" y="537"/>
                      </a:lnTo>
                      <a:lnTo>
                        <a:pt x="1047" y="540"/>
                      </a:lnTo>
                      <a:lnTo>
                        <a:pt x="1073" y="545"/>
                      </a:lnTo>
                      <a:lnTo>
                        <a:pt x="1101" y="553"/>
                      </a:lnTo>
                      <a:lnTo>
                        <a:pt x="1131" y="561"/>
                      </a:lnTo>
                      <a:lnTo>
                        <a:pt x="1162" y="573"/>
                      </a:lnTo>
                      <a:lnTo>
                        <a:pt x="1195" y="586"/>
                      </a:lnTo>
                      <a:lnTo>
                        <a:pt x="1227" y="603"/>
                      </a:lnTo>
                      <a:lnTo>
                        <a:pt x="1261" y="623"/>
                      </a:lnTo>
                      <a:lnTo>
                        <a:pt x="1294" y="646"/>
                      </a:lnTo>
                      <a:lnTo>
                        <a:pt x="1327" y="672"/>
                      </a:lnTo>
                      <a:lnTo>
                        <a:pt x="1359" y="703"/>
                      </a:lnTo>
                      <a:lnTo>
                        <a:pt x="1390" y="738"/>
                      </a:lnTo>
                      <a:lnTo>
                        <a:pt x="1420" y="777"/>
                      </a:lnTo>
                      <a:lnTo>
                        <a:pt x="1447" y="821"/>
                      </a:lnTo>
                      <a:lnTo>
                        <a:pt x="1474" y="869"/>
                      </a:lnTo>
                      <a:lnTo>
                        <a:pt x="1974" y="870"/>
                      </a:lnTo>
                      <a:lnTo>
                        <a:pt x="2194" y="494"/>
                      </a:lnTo>
                      <a:lnTo>
                        <a:pt x="1904" y="0"/>
                      </a:lnTo>
                      <a:close/>
                    </a:path>
                  </a:pathLst>
                </a:custGeom>
                <a:grpFill/>
                <a:ln w="9525">
                  <a:noFill/>
                  <a:round/>
                  <a:headEnd/>
                  <a:tailEnd/>
                </a:ln>
              </p:spPr>
              <p:txBody>
                <a:bodyPr wrap="none" anchor="ctr"/>
                <a:lstStyle/>
                <a:p>
                  <a:endParaRPr lang="en-GB"/>
                </a:p>
              </p:txBody>
            </p:sp>
            <p:sp>
              <p:nvSpPr>
                <p:cNvPr id="34" name="Freeform 28"/>
                <p:cNvSpPr>
                  <a:spLocks noChangeArrowheads="1"/>
                </p:cNvSpPr>
                <p:nvPr/>
              </p:nvSpPr>
              <p:spPr bwMode="auto">
                <a:xfrm>
                  <a:off x="2390" y="939"/>
                  <a:ext cx="87" cy="87"/>
                </a:xfrm>
                <a:custGeom>
                  <a:avLst/>
                  <a:gdLst>
                    <a:gd name="T0" fmla="*/ 0 w 785"/>
                    <a:gd name="T1" fmla="*/ 0 h 796"/>
                    <a:gd name="T2" fmla="*/ 0 w 785"/>
                    <a:gd name="T3" fmla="*/ 0 h 796"/>
                    <a:gd name="T4" fmla="*/ 0 w 785"/>
                    <a:gd name="T5" fmla="*/ 0 h 796"/>
                    <a:gd name="T6" fmla="*/ 0 w 785"/>
                    <a:gd name="T7" fmla="*/ 0 h 796"/>
                    <a:gd name="T8" fmla="*/ 0 w 785"/>
                    <a:gd name="T9" fmla="*/ 0 h 796"/>
                    <a:gd name="T10" fmla="*/ 0 w 785"/>
                    <a:gd name="T11" fmla="*/ 0 h 796"/>
                    <a:gd name="T12" fmla="*/ 0 w 785"/>
                    <a:gd name="T13" fmla="*/ 0 h 796"/>
                    <a:gd name="T14" fmla="*/ 0 w 785"/>
                    <a:gd name="T15" fmla="*/ 0 h 796"/>
                    <a:gd name="T16" fmla="*/ 0 w 785"/>
                    <a:gd name="T17" fmla="*/ 0 h 796"/>
                    <a:gd name="T18" fmla="*/ 0 w 785"/>
                    <a:gd name="T19" fmla="*/ 0 h 796"/>
                    <a:gd name="T20" fmla="*/ 0 w 785"/>
                    <a:gd name="T21" fmla="*/ 0 h 796"/>
                    <a:gd name="T22" fmla="*/ 0 w 785"/>
                    <a:gd name="T23" fmla="*/ 0 h 796"/>
                    <a:gd name="T24" fmla="*/ 0 w 785"/>
                    <a:gd name="T25" fmla="*/ 0 h 796"/>
                    <a:gd name="T26" fmla="*/ 0 w 785"/>
                    <a:gd name="T27" fmla="*/ 0 h 796"/>
                    <a:gd name="T28" fmla="*/ 0 w 785"/>
                    <a:gd name="T29" fmla="*/ 0 h 796"/>
                    <a:gd name="T30" fmla="*/ 0 w 785"/>
                    <a:gd name="T31" fmla="*/ 0 h 796"/>
                    <a:gd name="T32" fmla="*/ 0 w 785"/>
                    <a:gd name="T33" fmla="*/ 0 h 796"/>
                    <a:gd name="T34" fmla="*/ 0 w 785"/>
                    <a:gd name="T35" fmla="*/ 0 h 796"/>
                    <a:gd name="T36" fmla="*/ 0 w 785"/>
                    <a:gd name="T37" fmla="*/ 0 h 796"/>
                    <a:gd name="T38" fmla="*/ 0 w 785"/>
                    <a:gd name="T39" fmla="*/ 0 h 796"/>
                    <a:gd name="T40" fmla="*/ 0 w 785"/>
                    <a:gd name="T41" fmla="*/ 0 h 796"/>
                    <a:gd name="T42" fmla="*/ 0 w 785"/>
                    <a:gd name="T43" fmla="*/ 0 h 796"/>
                    <a:gd name="T44" fmla="*/ 0 w 785"/>
                    <a:gd name="T45" fmla="*/ 0 h 796"/>
                    <a:gd name="T46" fmla="*/ 0 w 785"/>
                    <a:gd name="T47" fmla="*/ 0 h 796"/>
                    <a:gd name="T48" fmla="*/ 0 w 785"/>
                    <a:gd name="T49" fmla="*/ 0 h 796"/>
                    <a:gd name="T50" fmla="*/ 0 w 785"/>
                    <a:gd name="T51" fmla="*/ 0 h 796"/>
                    <a:gd name="T52" fmla="*/ 0 w 785"/>
                    <a:gd name="T53" fmla="*/ 0 h 796"/>
                    <a:gd name="T54" fmla="*/ 0 w 785"/>
                    <a:gd name="T55" fmla="*/ 0 h 796"/>
                    <a:gd name="T56" fmla="*/ 0 w 785"/>
                    <a:gd name="T57" fmla="*/ 0 h 796"/>
                    <a:gd name="T58" fmla="*/ 0 w 785"/>
                    <a:gd name="T59" fmla="*/ 0 h 796"/>
                    <a:gd name="T60" fmla="*/ 0 w 785"/>
                    <a:gd name="T61" fmla="*/ 0 h 796"/>
                    <a:gd name="T62" fmla="*/ 0 w 785"/>
                    <a:gd name="T63" fmla="*/ 0 h 796"/>
                    <a:gd name="T64" fmla="*/ 0 w 785"/>
                    <a:gd name="T65" fmla="*/ 0 h 796"/>
                    <a:gd name="T66" fmla="*/ 0 w 785"/>
                    <a:gd name="T67" fmla="*/ 0 h 796"/>
                    <a:gd name="T68" fmla="*/ 0 w 785"/>
                    <a:gd name="T69" fmla="*/ 0 h 796"/>
                    <a:gd name="T70" fmla="*/ 0 w 785"/>
                    <a:gd name="T71" fmla="*/ 0 h 796"/>
                    <a:gd name="T72" fmla="*/ 0 w 785"/>
                    <a:gd name="T73" fmla="*/ 0 h 796"/>
                    <a:gd name="T74" fmla="*/ 0 w 785"/>
                    <a:gd name="T75" fmla="*/ 0 h 796"/>
                    <a:gd name="T76" fmla="*/ 0 w 785"/>
                    <a:gd name="T77" fmla="*/ 0 h 796"/>
                    <a:gd name="T78" fmla="*/ 0 w 785"/>
                    <a:gd name="T79" fmla="*/ 0 h 796"/>
                    <a:gd name="T80" fmla="*/ 0 w 785"/>
                    <a:gd name="T81" fmla="*/ 0 h 796"/>
                    <a:gd name="T82" fmla="*/ 0 w 785"/>
                    <a:gd name="T83" fmla="*/ 0 h 796"/>
                    <a:gd name="T84" fmla="*/ 0 w 785"/>
                    <a:gd name="T85" fmla="*/ 0 h 796"/>
                    <a:gd name="T86" fmla="*/ 0 w 785"/>
                    <a:gd name="T87" fmla="*/ 0 h 796"/>
                    <a:gd name="T88" fmla="*/ 0 w 785"/>
                    <a:gd name="T89" fmla="*/ 0 h 79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85"/>
                    <a:gd name="T136" fmla="*/ 0 h 796"/>
                    <a:gd name="T137" fmla="*/ 785 w 785"/>
                    <a:gd name="T138" fmla="*/ 796 h 79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85" h="796">
                      <a:moveTo>
                        <a:pt x="392" y="226"/>
                      </a:moveTo>
                      <a:lnTo>
                        <a:pt x="362" y="228"/>
                      </a:lnTo>
                      <a:lnTo>
                        <a:pt x="333" y="237"/>
                      </a:lnTo>
                      <a:lnTo>
                        <a:pt x="307" y="249"/>
                      </a:lnTo>
                      <a:lnTo>
                        <a:pt x="283" y="266"/>
                      </a:lnTo>
                      <a:lnTo>
                        <a:pt x="263" y="287"/>
                      </a:lnTo>
                      <a:lnTo>
                        <a:pt x="246" y="311"/>
                      </a:lnTo>
                      <a:lnTo>
                        <a:pt x="233" y="338"/>
                      </a:lnTo>
                      <a:lnTo>
                        <a:pt x="225" y="367"/>
                      </a:lnTo>
                      <a:lnTo>
                        <a:pt x="222" y="398"/>
                      </a:lnTo>
                      <a:lnTo>
                        <a:pt x="225" y="428"/>
                      </a:lnTo>
                      <a:lnTo>
                        <a:pt x="233" y="458"/>
                      </a:lnTo>
                      <a:lnTo>
                        <a:pt x="246" y="485"/>
                      </a:lnTo>
                      <a:lnTo>
                        <a:pt x="263" y="509"/>
                      </a:lnTo>
                      <a:lnTo>
                        <a:pt x="283" y="530"/>
                      </a:lnTo>
                      <a:lnTo>
                        <a:pt x="307" y="547"/>
                      </a:lnTo>
                      <a:lnTo>
                        <a:pt x="333" y="560"/>
                      </a:lnTo>
                      <a:lnTo>
                        <a:pt x="362" y="568"/>
                      </a:lnTo>
                      <a:lnTo>
                        <a:pt x="392" y="571"/>
                      </a:lnTo>
                      <a:lnTo>
                        <a:pt x="423" y="568"/>
                      </a:lnTo>
                      <a:lnTo>
                        <a:pt x="452" y="560"/>
                      </a:lnTo>
                      <a:lnTo>
                        <a:pt x="478" y="547"/>
                      </a:lnTo>
                      <a:lnTo>
                        <a:pt x="502" y="530"/>
                      </a:lnTo>
                      <a:lnTo>
                        <a:pt x="523" y="509"/>
                      </a:lnTo>
                      <a:lnTo>
                        <a:pt x="540" y="485"/>
                      </a:lnTo>
                      <a:lnTo>
                        <a:pt x="553" y="458"/>
                      </a:lnTo>
                      <a:lnTo>
                        <a:pt x="560" y="428"/>
                      </a:lnTo>
                      <a:lnTo>
                        <a:pt x="563" y="398"/>
                      </a:lnTo>
                      <a:lnTo>
                        <a:pt x="560" y="367"/>
                      </a:lnTo>
                      <a:lnTo>
                        <a:pt x="553" y="338"/>
                      </a:lnTo>
                      <a:lnTo>
                        <a:pt x="540" y="311"/>
                      </a:lnTo>
                      <a:lnTo>
                        <a:pt x="523" y="287"/>
                      </a:lnTo>
                      <a:lnTo>
                        <a:pt x="502" y="266"/>
                      </a:lnTo>
                      <a:lnTo>
                        <a:pt x="478" y="249"/>
                      </a:lnTo>
                      <a:lnTo>
                        <a:pt x="452" y="237"/>
                      </a:lnTo>
                      <a:lnTo>
                        <a:pt x="423" y="228"/>
                      </a:lnTo>
                      <a:lnTo>
                        <a:pt x="392" y="226"/>
                      </a:lnTo>
                      <a:close/>
                      <a:moveTo>
                        <a:pt x="392" y="0"/>
                      </a:moveTo>
                      <a:lnTo>
                        <a:pt x="442" y="3"/>
                      </a:lnTo>
                      <a:lnTo>
                        <a:pt x="489" y="13"/>
                      </a:lnTo>
                      <a:lnTo>
                        <a:pt x="535" y="27"/>
                      </a:lnTo>
                      <a:lnTo>
                        <a:pt x="578" y="47"/>
                      </a:lnTo>
                      <a:lnTo>
                        <a:pt x="618" y="71"/>
                      </a:lnTo>
                      <a:lnTo>
                        <a:pt x="653" y="101"/>
                      </a:lnTo>
                      <a:lnTo>
                        <a:pt x="687" y="134"/>
                      </a:lnTo>
                      <a:lnTo>
                        <a:pt x="715" y="171"/>
                      </a:lnTo>
                      <a:lnTo>
                        <a:pt x="739" y="212"/>
                      </a:lnTo>
                      <a:lnTo>
                        <a:pt x="759" y="255"/>
                      </a:lnTo>
                      <a:lnTo>
                        <a:pt x="774" y="300"/>
                      </a:lnTo>
                      <a:lnTo>
                        <a:pt x="782" y="348"/>
                      </a:lnTo>
                      <a:lnTo>
                        <a:pt x="785" y="398"/>
                      </a:lnTo>
                      <a:lnTo>
                        <a:pt x="782" y="447"/>
                      </a:lnTo>
                      <a:lnTo>
                        <a:pt x="774" y="495"/>
                      </a:lnTo>
                      <a:lnTo>
                        <a:pt x="759" y="542"/>
                      </a:lnTo>
                      <a:lnTo>
                        <a:pt x="739" y="586"/>
                      </a:lnTo>
                      <a:lnTo>
                        <a:pt x="715" y="625"/>
                      </a:lnTo>
                      <a:lnTo>
                        <a:pt x="687" y="662"/>
                      </a:lnTo>
                      <a:lnTo>
                        <a:pt x="653" y="696"/>
                      </a:lnTo>
                      <a:lnTo>
                        <a:pt x="618" y="725"/>
                      </a:lnTo>
                      <a:lnTo>
                        <a:pt x="578" y="749"/>
                      </a:lnTo>
                      <a:lnTo>
                        <a:pt x="535" y="769"/>
                      </a:lnTo>
                      <a:lnTo>
                        <a:pt x="489" y="783"/>
                      </a:lnTo>
                      <a:lnTo>
                        <a:pt x="442" y="793"/>
                      </a:lnTo>
                      <a:lnTo>
                        <a:pt x="392" y="796"/>
                      </a:lnTo>
                      <a:lnTo>
                        <a:pt x="343" y="793"/>
                      </a:lnTo>
                      <a:lnTo>
                        <a:pt x="296" y="783"/>
                      </a:lnTo>
                      <a:lnTo>
                        <a:pt x="250" y="769"/>
                      </a:lnTo>
                      <a:lnTo>
                        <a:pt x="208" y="749"/>
                      </a:lnTo>
                      <a:lnTo>
                        <a:pt x="168" y="725"/>
                      </a:lnTo>
                      <a:lnTo>
                        <a:pt x="132" y="696"/>
                      </a:lnTo>
                      <a:lnTo>
                        <a:pt x="99" y="662"/>
                      </a:lnTo>
                      <a:lnTo>
                        <a:pt x="70" y="625"/>
                      </a:lnTo>
                      <a:lnTo>
                        <a:pt x="46" y="586"/>
                      </a:lnTo>
                      <a:lnTo>
                        <a:pt x="26" y="542"/>
                      </a:lnTo>
                      <a:lnTo>
                        <a:pt x="11" y="495"/>
                      </a:lnTo>
                      <a:lnTo>
                        <a:pt x="3" y="447"/>
                      </a:lnTo>
                      <a:lnTo>
                        <a:pt x="0" y="398"/>
                      </a:lnTo>
                      <a:lnTo>
                        <a:pt x="3" y="348"/>
                      </a:lnTo>
                      <a:lnTo>
                        <a:pt x="11" y="300"/>
                      </a:lnTo>
                      <a:lnTo>
                        <a:pt x="26" y="255"/>
                      </a:lnTo>
                      <a:lnTo>
                        <a:pt x="46" y="212"/>
                      </a:lnTo>
                      <a:lnTo>
                        <a:pt x="70" y="171"/>
                      </a:lnTo>
                      <a:lnTo>
                        <a:pt x="99" y="134"/>
                      </a:lnTo>
                      <a:lnTo>
                        <a:pt x="132" y="101"/>
                      </a:lnTo>
                      <a:lnTo>
                        <a:pt x="168" y="71"/>
                      </a:lnTo>
                      <a:lnTo>
                        <a:pt x="208" y="47"/>
                      </a:lnTo>
                      <a:lnTo>
                        <a:pt x="250" y="27"/>
                      </a:lnTo>
                      <a:lnTo>
                        <a:pt x="296" y="13"/>
                      </a:lnTo>
                      <a:lnTo>
                        <a:pt x="343" y="3"/>
                      </a:lnTo>
                      <a:lnTo>
                        <a:pt x="392" y="0"/>
                      </a:lnTo>
                      <a:close/>
                    </a:path>
                  </a:pathLst>
                </a:custGeom>
                <a:grpFill/>
                <a:ln w="9525">
                  <a:noFill/>
                  <a:round/>
                  <a:headEnd/>
                  <a:tailEnd/>
                </a:ln>
              </p:spPr>
              <p:txBody>
                <a:bodyPr wrap="none" anchor="ctr"/>
                <a:lstStyle/>
                <a:p>
                  <a:endParaRPr lang="en-GB"/>
                </a:p>
              </p:txBody>
            </p:sp>
          </p:grpSp>
          <p:grpSp>
            <p:nvGrpSpPr>
              <p:cNvPr id="17" name="Group 30"/>
              <p:cNvGrpSpPr>
                <a:grpSpLocks/>
              </p:cNvGrpSpPr>
              <p:nvPr/>
            </p:nvGrpSpPr>
            <p:grpSpPr bwMode="auto">
              <a:xfrm>
                <a:off x="8618538" y="5559425"/>
                <a:ext cx="608012" cy="373063"/>
                <a:chOff x="3413" y="820"/>
                <a:chExt cx="383" cy="235"/>
              </a:xfrm>
              <a:solidFill>
                <a:schemeClr val="bg1">
                  <a:lumMod val="75000"/>
                </a:schemeClr>
              </a:solidFill>
            </p:grpSpPr>
            <p:sp>
              <p:nvSpPr>
                <p:cNvPr id="29" name="Freeform 31"/>
                <p:cNvSpPr>
                  <a:spLocks noChangeArrowheads="1"/>
                </p:cNvSpPr>
                <p:nvPr/>
              </p:nvSpPr>
              <p:spPr bwMode="auto">
                <a:xfrm>
                  <a:off x="3413" y="892"/>
                  <a:ext cx="180" cy="163"/>
                </a:xfrm>
                <a:custGeom>
                  <a:avLst/>
                  <a:gdLst>
                    <a:gd name="T0" fmla="*/ 0 w 1625"/>
                    <a:gd name="T1" fmla="*/ 0 h 1475"/>
                    <a:gd name="T2" fmla="*/ 0 w 1625"/>
                    <a:gd name="T3" fmla="*/ 0 h 1475"/>
                    <a:gd name="T4" fmla="*/ 0 w 1625"/>
                    <a:gd name="T5" fmla="*/ 0 h 1475"/>
                    <a:gd name="T6" fmla="*/ 0 w 1625"/>
                    <a:gd name="T7" fmla="*/ 0 h 1475"/>
                    <a:gd name="T8" fmla="*/ 0 w 1625"/>
                    <a:gd name="T9" fmla="*/ 0 h 1475"/>
                    <a:gd name="T10" fmla="*/ 0 w 1625"/>
                    <a:gd name="T11" fmla="*/ 0 h 1475"/>
                    <a:gd name="T12" fmla="*/ 0 w 1625"/>
                    <a:gd name="T13" fmla="*/ 0 h 1475"/>
                    <a:gd name="T14" fmla="*/ 0 w 1625"/>
                    <a:gd name="T15" fmla="*/ 0 h 1475"/>
                    <a:gd name="T16" fmla="*/ 0 w 1625"/>
                    <a:gd name="T17" fmla="*/ 0 h 1475"/>
                    <a:gd name="T18" fmla="*/ 0 w 1625"/>
                    <a:gd name="T19" fmla="*/ 0 h 1475"/>
                    <a:gd name="T20" fmla="*/ 0 w 1625"/>
                    <a:gd name="T21" fmla="*/ 0 h 1475"/>
                    <a:gd name="T22" fmla="*/ 0 w 1625"/>
                    <a:gd name="T23" fmla="*/ 0 h 1475"/>
                    <a:gd name="T24" fmla="*/ 0 w 1625"/>
                    <a:gd name="T25" fmla="*/ 0 h 1475"/>
                    <a:gd name="T26" fmla="*/ 0 w 1625"/>
                    <a:gd name="T27" fmla="*/ 0 h 1475"/>
                    <a:gd name="T28" fmla="*/ 0 w 1625"/>
                    <a:gd name="T29" fmla="*/ 0 h 1475"/>
                    <a:gd name="T30" fmla="*/ 0 w 1625"/>
                    <a:gd name="T31" fmla="*/ 0 h 1475"/>
                    <a:gd name="T32" fmla="*/ 0 w 1625"/>
                    <a:gd name="T33" fmla="*/ 0 h 1475"/>
                    <a:gd name="T34" fmla="*/ 0 w 1625"/>
                    <a:gd name="T35" fmla="*/ 0 h 1475"/>
                    <a:gd name="T36" fmla="*/ 0 w 1625"/>
                    <a:gd name="T37" fmla="*/ 0 h 1475"/>
                    <a:gd name="T38" fmla="*/ 0 w 1625"/>
                    <a:gd name="T39" fmla="*/ 0 h 1475"/>
                    <a:gd name="T40" fmla="*/ 0 w 1625"/>
                    <a:gd name="T41" fmla="*/ 0 h 1475"/>
                    <a:gd name="T42" fmla="*/ 0 w 1625"/>
                    <a:gd name="T43" fmla="*/ 0 h 1475"/>
                    <a:gd name="T44" fmla="*/ 0 w 1625"/>
                    <a:gd name="T45" fmla="*/ 0 h 1475"/>
                    <a:gd name="T46" fmla="*/ 0 w 1625"/>
                    <a:gd name="T47" fmla="*/ 0 h 1475"/>
                    <a:gd name="T48" fmla="*/ 0 w 1625"/>
                    <a:gd name="T49" fmla="*/ 0 h 1475"/>
                    <a:gd name="T50" fmla="*/ 0 w 1625"/>
                    <a:gd name="T51" fmla="*/ 0 h 1475"/>
                    <a:gd name="T52" fmla="*/ 0 w 1625"/>
                    <a:gd name="T53" fmla="*/ 0 h 1475"/>
                    <a:gd name="T54" fmla="*/ 0 w 1625"/>
                    <a:gd name="T55" fmla="*/ 0 h 1475"/>
                    <a:gd name="T56" fmla="*/ 0 w 1625"/>
                    <a:gd name="T57" fmla="*/ 0 h 1475"/>
                    <a:gd name="T58" fmla="*/ 0 w 1625"/>
                    <a:gd name="T59" fmla="*/ 0 h 1475"/>
                    <a:gd name="T60" fmla="*/ 0 w 1625"/>
                    <a:gd name="T61" fmla="*/ 0 h 1475"/>
                    <a:gd name="T62" fmla="*/ 0 w 1625"/>
                    <a:gd name="T63" fmla="*/ 0 h 1475"/>
                    <a:gd name="T64" fmla="*/ 0 w 1625"/>
                    <a:gd name="T65" fmla="*/ 0 h 1475"/>
                    <a:gd name="T66" fmla="*/ 0 w 1625"/>
                    <a:gd name="T67" fmla="*/ 0 h 1475"/>
                    <a:gd name="T68" fmla="*/ 0 w 1625"/>
                    <a:gd name="T69" fmla="*/ 0 h 1475"/>
                    <a:gd name="T70" fmla="*/ 0 w 1625"/>
                    <a:gd name="T71" fmla="*/ 0 h 1475"/>
                    <a:gd name="T72" fmla="*/ 0 w 1625"/>
                    <a:gd name="T73" fmla="*/ 0 h 1475"/>
                    <a:gd name="T74" fmla="*/ 0 w 1625"/>
                    <a:gd name="T75" fmla="*/ 0 h 1475"/>
                    <a:gd name="T76" fmla="*/ 0 w 1625"/>
                    <a:gd name="T77" fmla="*/ 0 h 1475"/>
                    <a:gd name="T78" fmla="*/ 0 w 1625"/>
                    <a:gd name="T79" fmla="*/ 0 h 1475"/>
                    <a:gd name="T80" fmla="*/ 0 w 1625"/>
                    <a:gd name="T81" fmla="*/ 0 h 1475"/>
                    <a:gd name="T82" fmla="*/ 0 w 1625"/>
                    <a:gd name="T83" fmla="*/ 0 h 1475"/>
                    <a:gd name="T84" fmla="*/ 0 w 1625"/>
                    <a:gd name="T85" fmla="*/ 0 h 1475"/>
                    <a:gd name="T86" fmla="*/ 0 w 1625"/>
                    <a:gd name="T87" fmla="*/ 0 h 1475"/>
                    <a:gd name="T88" fmla="*/ 0 w 1625"/>
                    <a:gd name="T89" fmla="*/ 0 h 1475"/>
                    <a:gd name="T90" fmla="*/ 0 w 1625"/>
                    <a:gd name="T91" fmla="*/ 0 h 1475"/>
                    <a:gd name="T92" fmla="*/ 0 w 1625"/>
                    <a:gd name="T93" fmla="*/ 0 h 1475"/>
                    <a:gd name="T94" fmla="*/ 0 w 1625"/>
                    <a:gd name="T95" fmla="*/ 0 h 1475"/>
                    <a:gd name="T96" fmla="*/ 0 w 1625"/>
                    <a:gd name="T97" fmla="*/ 0 h 1475"/>
                    <a:gd name="T98" fmla="*/ 0 w 1625"/>
                    <a:gd name="T99" fmla="*/ 0 h 1475"/>
                    <a:gd name="T100" fmla="*/ 0 w 1625"/>
                    <a:gd name="T101" fmla="*/ 0 h 1475"/>
                    <a:gd name="T102" fmla="*/ 0 w 1625"/>
                    <a:gd name="T103" fmla="*/ 0 h 1475"/>
                    <a:gd name="T104" fmla="*/ 0 w 1625"/>
                    <a:gd name="T105" fmla="*/ 0 h 1475"/>
                    <a:gd name="T106" fmla="*/ 0 w 1625"/>
                    <a:gd name="T107" fmla="*/ 0 h 1475"/>
                    <a:gd name="T108" fmla="*/ 0 w 1625"/>
                    <a:gd name="T109" fmla="*/ 0 h 1475"/>
                    <a:gd name="T110" fmla="*/ 0 w 1625"/>
                    <a:gd name="T111" fmla="*/ 0 h 1475"/>
                    <a:gd name="T112" fmla="*/ 0 w 1625"/>
                    <a:gd name="T113" fmla="*/ 0 h 1475"/>
                    <a:gd name="T114" fmla="*/ 0 w 1625"/>
                    <a:gd name="T115" fmla="*/ 0 h 1475"/>
                    <a:gd name="T116" fmla="*/ 0 w 1625"/>
                    <a:gd name="T117" fmla="*/ 0 h 1475"/>
                    <a:gd name="T118" fmla="*/ 0 w 1625"/>
                    <a:gd name="T119" fmla="*/ 0 h 14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625"/>
                    <a:gd name="T181" fmla="*/ 0 h 1475"/>
                    <a:gd name="T182" fmla="*/ 1625 w 1625"/>
                    <a:gd name="T183" fmla="*/ 1475 h 147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625" h="1475">
                      <a:moveTo>
                        <a:pt x="1368" y="720"/>
                      </a:moveTo>
                      <a:lnTo>
                        <a:pt x="1343" y="724"/>
                      </a:lnTo>
                      <a:lnTo>
                        <a:pt x="1319" y="732"/>
                      </a:lnTo>
                      <a:lnTo>
                        <a:pt x="1298" y="746"/>
                      </a:lnTo>
                      <a:lnTo>
                        <a:pt x="1281" y="764"/>
                      </a:lnTo>
                      <a:lnTo>
                        <a:pt x="1267" y="785"/>
                      </a:lnTo>
                      <a:lnTo>
                        <a:pt x="1259" y="809"/>
                      </a:lnTo>
                      <a:lnTo>
                        <a:pt x="1256" y="835"/>
                      </a:lnTo>
                      <a:lnTo>
                        <a:pt x="1259" y="861"/>
                      </a:lnTo>
                      <a:lnTo>
                        <a:pt x="1267" y="886"/>
                      </a:lnTo>
                      <a:lnTo>
                        <a:pt x="1281" y="906"/>
                      </a:lnTo>
                      <a:lnTo>
                        <a:pt x="1298" y="924"/>
                      </a:lnTo>
                      <a:lnTo>
                        <a:pt x="1319" y="938"/>
                      </a:lnTo>
                      <a:lnTo>
                        <a:pt x="1343" y="946"/>
                      </a:lnTo>
                      <a:lnTo>
                        <a:pt x="1368" y="949"/>
                      </a:lnTo>
                      <a:lnTo>
                        <a:pt x="1394" y="946"/>
                      </a:lnTo>
                      <a:lnTo>
                        <a:pt x="1418" y="938"/>
                      </a:lnTo>
                      <a:lnTo>
                        <a:pt x="1439" y="924"/>
                      </a:lnTo>
                      <a:lnTo>
                        <a:pt x="1457" y="906"/>
                      </a:lnTo>
                      <a:lnTo>
                        <a:pt x="1469" y="886"/>
                      </a:lnTo>
                      <a:lnTo>
                        <a:pt x="1478" y="861"/>
                      </a:lnTo>
                      <a:lnTo>
                        <a:pt x="1481" y="835"/>
                      </a:lnTo>
                      <a:lnTo>
                        <a:pt x="1478" y="809"/>
                      </a:lnTo>
                      <a:lnTo>
                        <a:pt x="1469" y="785"/>
                      </a:lnTo>
                      <a:lnTo>
                        <a:pt x="1457" y="764"/>
                      </a:lnTo>
                      <a:lnTo>
                        <a:pt x="1439" y="746"/>
                      </a:lnTo>
                      <a:lnTo>
                        <a:pt x="1418" y="732"/>
                      </a:lnTo>
                      <a:lnTo>
                        <a:pt x="1394" y="724"/>
                      </a:lnTo>
                      <a:lnTo>
                        <a:pt x="1368" y="720"/>
                      </a:lnTo>
                      <a:close/>
                      <a:moveTo>
                        <a:pt x="256" y="720"/>
                      </a:moveTo>
                      <a:lnTo>
                        <a:pt x="229" y="724"/>
                      </a:lnTo>
                      <a:lnTo>
                        <a:pt x="206" y="732"/>
                      </a:lnTo>
                      <a:lnTo>
                        <a:pt x="185" y="746"/>
                      </a:lnTo>
                      <a:lnTo>
                        <a:pt x="168" y="764"/>
                      </a:lnTo>
                      <a:lnTo>
                        <a:pt x="154" y="785"/>
                      </a:lnTo>
                      <a:lnTo>
                        <a:pt x="146" y="809"/>
                      </a:lnTo>
                      <a:lnTo>
                        <a:pt x="142" y="835"/>
                      </a:lnTo>
                      <a:lnTo>
                        <a:pt x="146" y="861"/>
                      </a:lnTo>
                      <a:lnTo>
                        <a:pt x="154" y="886"/>
                      </a:lnTo>
                      <a:lnTo>
                        <a:pt x="168" y="906"/>
                      </a:lnTo>
                      <a:lnTo>
                        <a:pt x="185" y="924"/>
                      </a:lnTo>
                      <a:lnTo>
                        <a:pt x="206" y="938"/>
                      </a:lnTo>
                      <a:lnTo>
                        <a:pt x="229" y="946"/>
                      </a:lnTo>
                      <a:lnTo>
                        <a:pt x="256" y="949"/>
                      </a:lnTo>
                      <a:lnTo>
                        <a:pt x="282" y="946"/>
                      </a:lnTo>
                      <a:lnTo>
                        <a:pt x="305" y="938"/>
                      </a:lnTo>
                      <a:lnTo>
                        <a:pt x="326" y="924"/>
                      </a:lnTo>
                      <a:lnTo>
                        <a:pt x="344" y="906"/>
                      </a:lnTo>
                      <a:lnTo>
                        <a:pt x="356" y="886"/>
                      </a:lnTo>
                      <a:lnTo>
                        <a:pt x="365" y="861"/>
                      </a:lnTo>
                      <a:lnTo>
                        <a:pt x="369" y="835"/>
                      </a:lnTo>
                      <a:lnTo>
                        <a:pt x="365" y="809"/>
                      </a:lnTo>
                      <a:lnTo>
                        <a:pt x="356" y="785"/>
                      </a:lnTo>
                      <a:lnTo>
                        <a:pt x="344" y="764"/>
                      </a:lnTo>
                      <a:lnTo>
                        <a:pt x="326" y="746"/>
                      </a:lnTo>
                      <a:lnTo>
                        <a:pt x="305" y="732"/>
                      </a:lnTo>
                      <a:lnTo>
                        <a:pt x="282" y="724"/>
                      </a:lnTo>
                      <a:lnTo>
                        <a:pt x="256" y="720"/>
                      </a:lnTo>
                      <a:close/>
                      <a:moveTo>
                        <a:pt x="461" y="266"/>
                      </a:moveTo>
                      <a:lnTo>
                        <a:pt x="443" y="267"/>
                      </a:lnTo>
                      <a:lnTo>
                        <a:pt x="428" y="271"/>
                      </a:lnTo>
                      <a:lnTo>
                        <a:pt x="416" y="278"/>
                      </a:lnTo>
                      <a:lnTo>
                        <a:pt x="406" y="289"/>
                      </a:lnTo>
                      <a:lnTo>
                        <a:pt x="398" y="300"/>
                      </a:lnTo>
                      <a:lnTo>
                        <a:pt x="391" y="314"/>
                      </a:lnTo>
                      <a:lnTo>
                        <a:pt x="384" y="330"/>
                      </a:lnTo>
                      <a:lnTo>
                        <a:pt x="284" y="591"/>
                      </a:lnTo>
                      <a:lnTo>
                        <a:pt x="1341" y="591"/>
                      </a:lnTo>
                      <a:lnTo>
                        <a:pt x="1239" y="330"/>
                      </a:lnTo>
                      <a:lnTo>
                        <a:pt x="1233" y="314"/>
                      </a:lnTo>
                      <a:lnTo>
                        <a:pt x="1226" y="300"/>
                      </a:lnTo>
                      <a:lnTo>
                        <a:pt x="1218" y="289"/>
                      </a:lnTo>
                      <a:lnTo>
                        <a:pt x="1208" y="278"/>
                      </a:lnTo>
                      <a:lnTo>
                        <a:pt x="1196" y="271"/>
                      </a:lnTo>
                      <a:lnTo>
                        <a:pt x="1181" y="267"/>
                      </a:lnTo>
                      <a:lnTo>
                        <a:pt x="1165" y="266"/>
                      </a:lnTo>
                      <a:lnTo>
                        <a:pt x="461" y="266"/>
                      </a:lnTo>
                      <a:close/>
                      <a:moveTo>
                        <a:pt x="703" y="0"/>
                      </a:moveTo>
                      <a:lnTo>
                        <a:pt x="924" y="0"/>
                      </a:lnTo>
                      <a:lnTo>
                        <a:pt x="938" y="2"/>
                      </a:lnTo>
                      <a:lnTo>
                        <a:pt x="950" y="6"/>
                      </a:lnTo>
                      <a:lnTo>
                        <a:pt x="960" y="13"/>
                      </a:lnTo>
                      <a:lnTo>
                        <a:pt x="968" y="24"/>
                      </a:lnTo>
                      <a:lnTo>
                        <a:pt x="972" y="37"/>
                      </a:lnTo>
                      <a:lnTo>
                        <a:pt x="974" y="53"/>
                      </a:lnTo>
                      <a:lnTo>
                        <a:pt x="974" y="141"/>
                      </a:lnTo>
                      <a:lnTo>
                        <a:pt x="1162" y="141"/>
                      </a:lnTo>
                      <a:lnTo>
                        <a:pt x="1195" y="143"/>
                      </a:lnTo>
                      <a:lnTo>
                        <a:pt x="1224" y="149"/>
                      </a:lnTo>
                      <a:lnTo>
                        <a:pt x="1249" y="158"/>
                      </a:lnTo>
                      <a:lnTo>
                        <a:pt x="1272" y="170"/>
                      </a:lnTo>
                      <a:lnTo>
                        <a:pt x="1292" y="185"/>
                      </a:lnTo>
                      <a:lnTo>
                        <a:pt x="1309" y="201"/>
                      </a:lnTo>
                      <a:lnTo>
                        <a:pt x="1324" y="220"/>
                      </a:lnTo>
                      <a:lnTo>
                        <a:pt x="1335" y="240"/>
                      </a:lnTo>
                      <a:lnTo>
                        <a:pt x="1345" y="261"/>
                      </a:lnTo>
                      <a:lnTo>
                        <a:pt x="1478" y="599"/>
                      </a:lnTo>
                      <a:lnTo>
                        <a:pt x="1493" y="602"/>
                      </a:lnTo>
                      <a:lnTo>
                        <a:pt x="1510" y="608"/>
                      </a:lnTo>
                      <a:lnTo>
                        <a:pt x="1527" y="616"/>
                      </a:lnTo>
                      <a:lnTo>
                        <a:pt x="1545" y="628"/>
                      </a:lnTo>
                      <a:lnTo>
                        <a:pt x="1563" y="641"/>
                      </a:lnTo>
                      <a:lnTo>
                        <a:pt x="1579" y="658"/>
                      </a:lnTo>
                      <a:lnTo>
                        <a:pt x="1594" y="678"/>
                      </a:lnTo>
                      <a:lnTo>
                        <a:pt x="1607" y="700"/>
                      </a:lnTo>
                      <a:lnTo>
                        <a:pt x="1616" y="724"/>
                      </a:lnTo>
                      <a:lnTo>
                        <a:pt x="1623" y="751"/>
                      </a:lnTo>
                      <a:lnTo>
                        <a:pt x="1625" y="782"/>
                      </a:lnTo>
                      <a:lnTo>
                        <a:pt x="1625" y="1212"/>
                      </a:lnTo>
                      <a:lnTo>
                        <a:pt x="1494" y="1212"/>
                      </a:lnTo>
                      <a:lnTo>
                        <a:pt x="1494" y="1350"/>
                      </a:lnTo>
                      <a:lnTo>
                        <a:pt x="1492" y="1376"/>
                      </a:lnTo>
                      <a:lnTo>
                        <a:pt x="1486" y="1399"/>
                      </a:lnTo>
                      <a:lnTo>
                        <a:pt x="1477" y="1419"/>
                      </a:lnTo>
                      <a:lnTo>
                        <a:pt x="1463" y="1437"/>
                      </a:lnTo>
                      <a:lnTo>
                        <a:pt x="1448" y="1451"/>
                      </a:lnTo>
                      <a:lnTo>
                        <a:pt x="1432" y="1461"/>
                      </a:lnTo>
                      <a:lnTo>
                        <a:pt x="1413" y="1470"/>
                      </a:lnTo>
                      <a:lnTo>
                        <a:pt x="1393" y="1474"/>
                      </a:lnTo>
                      <a:lnTo>
                        <a:pt x="1373" y="1475"/>
                      </a:lnTo>
                      <a:lnTo>
                        <a:pt x="1352" y="1474"/>
                      </a:lnTo>
                      <a:lnTo>
                        <a:pt x="1332" y="1468"/>
                      </a:lnTo>
                      <a:lnTo>
                        <a:pt x="1313" y="1461"/>
                      </a:lnTo>
                      <a:lnTo>
                        <a:pt x="1297" y="1450"/>
                      </a:lnTo>
                      <a:lnTo>
                        <a:pt x="1281" y="1436"/>
                      </a:lnTo>
                      <a:lnTo>
                        <a:pt x="1268" y="1419"/>
                      </a:lnTo>
                      <a:lnTo>
                        <a:pt x="1259" y="1399"/>
                      </a:lnTo>
                      <a:lnTo>
                        <a:pt x="1253" y="1376"/>
                      </a:lnTo>
                      <a:lnTo>
                        <a:pt x="1250" y="1350"/>
                      </a:lnTo>
                      <a:lnTo>
                        <a:pt x="1250" y="1212"/>
                      </a:lnTo>
                      <a:lnTo>
                        <a:pt x="373" y="1212"/>
                      </a:lnTo>
                      <a:lnTo>
                        <a:pt x="373" y="1350"/>
                      </a:lnTo>
                      <a:lnTo>
                        <a:pt x="371" y="1376"/>
                      </a:lnTo>
                      <a:lnTo>
                        <a:pt x="364" y="1399"/>
                      </a:lnTo>
                      <a:lnTo>
                        <a:pt x="355" y="1419"/>
                      </a:lnTo>
                      <a:lnTo>
                        <a:pt x="342" y="1436"/>
                      </a:lnTo>
                      <a:lnTo>
                        <a:pt x="328" y="1450"/>
                      </a:lnTo>
                      <a:lnTo>
                        <a:pt x="310" y="1461"/>
                      </a:lnTo>
                      <a:lnTo>
                        <a:pt x="291" y="1468"/>
                      </a:lnTo>
                      <a:lnTo>
                        <a:pt x="271" y="1474"/>
                      </a:lnTo>
                      <a:lnTo>
                        <a:pt x="251" y="1475"/>
                      </a:lnTo>
                      <a:lnTo>
                        <a:pt x="231" y="1474"/>
                      </a:lnTo>
                      <a:lnTo>
                        <a:pt x="212" y="1470"/>
                      </a:lnTo>
                      <a:lnTo>
                        <a:pt x="193" y="1461"/>
                      </a:lnTo>
                      <a:lnTo>
                        <a:pt x="176" y="1451"/>
                      </a:lnTo>
                      <a:lnTo>
                        <a:pt x="160" y="1437"/>
                      </a:lnTo>
                      <a:lnTo>
                        <a:pt x="148" y="1419"/>
                      </a:lnTo>
                      <a:lnTo>
                        <a:pt x="138" y="1399"/>
                      </a:lnTo>
                      <a:lnTo>
                        <a:pt x="132" y="1376"/>
                      </a:lnTo>
                      <a:lnTo>
                        <a:pt x="130" y="1350"/>
                      </a:lnTo>
                      <a:lnTo>
                        <a:pt x="130" y="1212"/>
                      </a:lnTo>
                      <a:lnTo>
                        <a:pt x="0" y="1212"/>
                      </a:lnTo>
                      <a:lnTo>
                        <a:pt x="0" y="782"/>
                      </a:lnTo>
                      <a:lnTo>
                        <a:pt x="2" y="751"/>
                      </a:lnTo>
                      <a:lnTo>
                        <a:pt x="8" y="724"/>
                      </a:lnTo>
                      <a:lnTo>
                        <a:pt x="18" y="700"/>
                      </a:lnTo>
                      <a:lnTo>
                        <a:pt x="30" y="678"/>
                      </a:lnTo>
                      <a:lnTo>
                        <a:pt x="45" y="658"/>
                      </a:lnTo>
                      <a:lnTo>
                        <a:pt x="62" y="641"/>
                      </a:lnTo>
                      <a:lnTo>
                        <a:pt x="79" y="628"/>
                      </a:lnTo>
                      <a:lnTo>
                        <a:pt x="96" y="616"/>
                      </a:lnTo>
                      <a:lnTo>
                        <a:pt x="114" y="608"/>
                      </a:lnTo>
                      <a:lnTo>
                        <a:pt x="131" y="602"/>
                      </a:lnTo>
                      <a:lnTo>
                        <a:pt x="146" y="599"/>
                      </a:lnTo>
                      <a:lnTo>
                        <a:pt x="281" y="261"/>
                      </a:lnTo>
                      <a:lnTo>
                        <a:pt x="290" y="240"/>
                      </a:lnTo>
                      <a:lnTo>
                        <a:pt x="302" y="220"/>
                      </a:lnTo>
                      <a:lnTo>
                        <a:pt x="315" y="201"/>
                      </a:lnTo>
                      <a:lnTo>
                        <a:pt x="332" y="185"/>
                      </a:lnTo>
                      <a:lnTo>
                        <a:pt x="352" y="170"/>
                      </a:lnTo>
                      <a:lnTo>
                        <a:pt x="374" y="158"/>
                      </a:lnTo>
                      <a:lnTo>
                        <a:pt x="400" y="149"/>
                      </a:lnTo>
                      <a:lnTo>
                        <a:pt x="428" y="143"/>
                      </a:lnTo>
                      <a:lnTo>
                        <a:pt x="461" y="141"/>
                      </a:lnTo>
                      <a:lnTo>
                        <a:pt x="651" y="141"/>
                      </a:lnTo>
                      <a:lnTo>
                        <a:pt x="651" y="53"/>
                      </a:lnTo>
                      <a:lnTo>
                        <a:pt x="653" y="37"/>
                      </a:lnTo>
                      <a:lnTo>
                        <a:pt x="659" y="24"/>
                      </a:lnTo>
                      <a:lnTo>
                        <a:pt x="666" y="13"/>
                      </a:lnTo>
                      <a:lnTo>
                        <a:pt x="677" y="6"/>
                      </a:lnTo>
                      <a:lnTo>
                        <a:pt x="689" y="2"/>
                      </a:lnTo>
                      <a:lnTo>
                        <a:pt x="703" y="0"/>
                      </a:lnTo>
                      <a:close/>
                    </a:path>
                  </a:pathLst>
                </a:custGeom>
                <a:grpFill/>
                <a:ln w="9525">
                  <a:noFill/>
                  <a:round/>
                  <a:headEnd/>
                  <a:tailEnd/>
                </a:ln>
              </p:spPr>
              <p:txBody>
                <a:bodyPr wrap="none" anchor="ctr"/>
                <a:lstStyle/>
                <a:p>
                  <a:endParaRPr lang="en-GB"/>
                </a:p>
              </p:txBody>
            </p:sp>
            <p:sp>
              <p:nvSpPr>
                <p:cNvPr id="30" name="Freeform 32"/>
                <p:cNvSpPr>
                  <a:spLocks noChangeArrowheads="1"/>
                </p:cNvSpPr>
                <p:nvPr/>
              </p:nvSpPr>
              <p:spPr bwMode="auto">
                <a:xfrm>
                  <a:off x="3698" y="820"/>
                  <a:ext cx="1" cy="0"/>
                </a:xfrm>
                <a:custGeom>
                  <a:avLst/>
                  <a:gdLst>
                    <a:gd name="T0" fmla="*/ 0 w 18"/>
                    <a:gd name="T1" fmla="*/ 0 h 1"/>
                    <a:gd name="T2" fmla="*/ 0 w 18"/>
                    <a:gd name="T3" fmla="*/ 0 h 1"/>
                    <a:gd name="T4" fmla="*/ 0 w 18"/>
                    <a:gd name="T5" fmla="*/ 0 h 1"/>
                    <a:gd name="T6" fmla="*/ 0 w 18"/>
                    <a:gd name="T7" fmla="*/ 0 h 1"/>
                    <a:gd name="T8" fmla="*/ 0 w 18"/>
                    <a:gd name="T9" fmla="*/ 0 h 1"/>
                    <a:gd name="T10" fmla="*/ 0 60000 65536"/>
                    <a:gd name="T11" fmla="*/ 0 60000 65536"/>
                    <a:gd name="T12" fmla="*/ 0 60000 65536"/>
                    <a:gd name="T13" fmla="*/ 0 60000 65536"/>
                    <a:gd name="T14" fmla="*/ 0 60000 65536"/>
                    <a:gd name="T15" fmla="*/ 0 w 18"/>
                    <a:gd name="T16" fmla="*/ 0 h 1"/>
                    <a:gd name="T17" fmla="*/ 18 w 18"/>
                    <a:gd name="T18" fmla="*/ 0 h 1"/>
                  </a:gdLst>
                  <a:ahLst/>
                  <a:cxnLst>
                    <a:cxn ang="T10">
                      <a:pos x="T0" y="T1"/>
                    </a:cxn>
                    <a:cxn ang="T11">
                      <a:pos x="T2" y="T3"/>
                    </a:cxn>
                    <a:cxn ang="T12">
                      <a:pos x="T4" y="T5"/>
                    </a:cxn>
                    <a:cxn ang="T13">
                      <a:pos x="T6" y="T7"/>
                    </a:cxn>
                    <a:cxn ang="T14">
                      <a:pos x="T8" y="T9"/>
                    </a:cxn>
                  </a:cxnLst>
                  <a:rect l="T15" t="T16" r="T17" b="T18"/>
                  <a:pathLst>
                    <a:path w="18" h="1">
                      <a:moveTo>
                        <a:pt x="0" y="0"/>
                      </a:moveTo>
                      <a:lnTo>
                        <a:pt x="18" y="0"/>
                      </a:lnTo>
                      <a:lnTo>
                        <a:pt x="14" y="1"/>
                      </a:lnTo>
                      <a:lnTo>
                        <a:pt x="9" y="1"/>
                      </a:lnTo>
                      <a:lnTo>
                        <a:pt x="0" y="0"/>
                      </a:lnTo>
                      <a:close/>
                    </a:path>
                  </a:pathLst>
                </a:custGeom>
                <a:grpFill/>
                <a:ln w="9525">
                  <a:noFill/>
                  <a:round/>
                  <a:headEnd/>
                  <a:tailEnd/>
                </a:ln>
              </p:spPr>
              <p:txBody>
                <a:bodyPr wrap="none" anchor="ctr"/>
                <a:lstStyle/>
                <a:p>
                  <a:endParaRPr lang="en-GB"/>
                </a:p>
              </p:txBody>
            </p:sp>
            <p:sp>
              <p:nvSpPr>
                <p:cNvPr id="31" name="Freeform 33"/>
                <p:cNvSpPr>
                  <a:spLocks noChangeArrowheads="1"/>
                </p:cNvSpPr>
                <p:nvPr/>
              </p:nvSpPr>
              <p:spPr bwMode="auto">
                <a:xfrm>
                  <a:off x="3602" y="820"/>
                  <a:ext cx="194" cy="235"/>
                </a:xfrm>
                <a:custGeom>
                  <a:avLst/>
                  <a:gdLst>
                    <a:gd name="T0" fmla="*/ 0 w 1756"/>
                    <a:gd name="T1" fmla="*/ 0 h 2122"/>
                    <a:gd name="T2" fmla="*/ 0 w 1756"/>
                    <a:gd name="T3" fmla="*/ 0 h 2122"/>
                    <a:gd name="T4" fmla="*/ 0 w 1756"/>
                    <a:gd name="T5" fmla="*/ 0 h 2122"/>
                    <a:gd name="T6" fmla="*/ 0 w 1756"/>
                    <a:gd name="T7" fmla="*/ 0 h 2122"/>
                    <a:gd name="T8" fmla="*/ 0 w 1756"/>
                    <a:gd name="T9" fmla="*/ 0 h 2122"/>
                    <a:gd name="T10" fmla="*/ 0 w 1756"/>
                    <a:gd name="T11" fmla="*/ 0 h 2122"/>
                    <a:gd name="T12" fmla="*/ 0 w 1756"/>
                    <a:gd name="T13" fmla="*/ 0 h 2122"/>
                    <a:gd name="T14" fmla="*/ 0 w 1756"/>
                    <a:gd name="T15" fmla="*/ 0 h 2122"/>
                    <a:gd name="T16" fmla="*/ 0 w 1756"/>
                    <a:gd name="T17" fmla="*/ 0 h 2122"/>
                    <a:gd name="T18" fmla="*/ 0 w 1756"/>
                    <a:gd name="T19" fmla="*/ 0 h 2122"/>
                    <a:gd name="T20" fmla="*/ 0 w 1756"/>
                    <a:gd name="T21" fmla="*/ 0 h 2122"/>
                    <a:gd name="T22" fmla="*/ 0 w 1756"/>
                    <a:gd name="T23" fmla="*/ 0 h 2122"/>
                    <a:gd name="T24" fmla="*/ 0 w 1756"/>
                    <a:gd name="T25" fmla="*/ 0 h 2122"/>
                    <a:gd name="T26" fmla="*/ 0 w 1756"/>
                    <a:gd name="T27" fmla="*/ 0 h 2122"/>
                    <a:gd name="T28" fmla="*/ 0 w 1756"/>
                    <a:gd name="T29" fmla="*/ 0 h 2122"/>
                    <a:gd name="T30" fmla="*/ 0 w 1756"/>
                    <a:gd name="T31" fmla="*/ 0 h 2122"/>
                    <a:gd name="T32" fmla="*/ 0 w 1756"/>
                    <a:gd name="T33" fmla="*/ 0 h 2122"/>
                    <a:gd name="T34" fmla="*/ 0 w 1756"/>
                    <a:gd name="T35" fmla="*/ 0 h 2122"/>
                    <a:gd name="T36" fmla="*/ 0 w 1756"/>
                    <a:gd name="T37" fmla="*/ 0 h 2122"/>
                    <a:gd name="T38" fmla="*/ 0 w 1756"/>
                    <a:gd name="T39" fmla="*/ 0 h 2122"/>
                    <a:gd name="T40" fmla="*/ 0 w 1756"/>
                    <a:gd name="T41" fmla="*/ 0 h 2122"/>
                    <a:gd name="T42" fmla="*/ 0 w 1756"/>
                    <a:gd name="T43" fmla="*/ 0 h 2122"/>
                    <a:gd name="T44" fmla="*/ 0 w 1756"/>
                    <a:gd name="T45" fmla="*/ 0 h 2122"/>
                    <a:gd name="T46" fmla="*/ 0 w 1756"/>
                    <a:gd name="T47" fmla="*/ 0 h 2122"/>
                    <a:gd name="T48" fmla="*/ 0 w 1756"/>
                    <a:gd name="T49" fmla="*/ 0 h 2122"/>
                    <a:gd name="T50" fmla="*/ 0 w 1756"/>
                    <a:gd name="T51" fmla="*/ 0 h 2122"/>
                    <a:gd name="T52" fmla="*/ 0 w 1756"/>
                    <a:gd name="T53" fmla="*/ 0 h 2122"/>
                    <a:gd name="T54" fmla="*/ 0 w 1756"/>
                    <a:gd name="T55" fmla="*/ 0 h 2122"/>
                    <a:gd name="T56" fmla="*/ 0 w 1756"/>
                    <a:gd name="T57" fmla="*/ 0 h 2122"/>
                    <a:gd name="T58" fmla="*/ 0 w 1756"/>
                    <a:gd name="T59" fmla="*/ 0 h 2122"/>
                    <a:gd name="T60" fmla="*/ 0 w 1756"/>
                    <a:gd name="T61" fmla="*/ 0 h 2122"/>
                    <a:gd name="T62" fmla="*/ 0 w 1756"/>
                    <a:gd name="T63" fmla="*/ 0 h 2122"/>
                    <a:gd name="T64" fmla="*/ 0 w 1756"/>
                    <a:gd name="T65" fmla="*/ 0 h 2122"/>
                    <a:gd name="T66" fmla="*/ 0 w 1756"/>
                    <a:gd name="T67" fmla="*/ 0 h 2122"/>
                    <a:gd name="T68" fmla="*/ 0 w 1756"/>
                    <a:gd name="T69" fmla="*/ 0 h 2122"/>
                    <a:gd name="T70" fmla="*/ 0 w 1756"/>
                    <a:gd name="T71" fmla="*/ 0 h 2122"/>
                    <a:gd name="T72" fmla="*/ 0 w 1756"/>
                    <a:gd name="T73" fmla="*/ 0 h 2122"/>
                    <a:gd name="T74" fmla="*/ 0 w 1756"/>
                    <a:gd name="T75" fmla="*/ 0 h 2122"/>
                    <a:gd name="T76" fmla="*/ 0 w 1756"/>
                    <a:gd name="T77" fmla="*/ 0 h 2122"/>
                    <a:gd name="T78" fmla="*/ 0 w 1756"/>
                    <a:gd name="T79" fmla="*/ 0 h 2122"/>
                    <a:gd name="T80" fmla="*/ 0 w 1756"/>
                    <a:gd name="T81" fmla="*/ 0 h 2122"/>
                    <a:gd name="T82" fmla="*/ 0 w 1756"/>
                    <a:gd name="T83" fmla="*/ 0 h 2122"/>
                    <a:gd name="T84" fmla="*/ 0 w 1756"/>
                    <a:gd name="T85" fmla="*/ 0 h 2122"/>
                    <a:gd name="T86" fmla="*/ 0 w 1756"/>
                    <a:gd name="T87" fmla="*/ 0 h 2122"/>
                    <a:gd name="T88" fmla="*/ 0 w 1756"/>
                    <a:gd name="T89" fmla="*/ 0 h 2122"/>
                    <a:gd name="T90" fmla="*/ 0 w 1756"/>
                    <a:gd name="T91" fmla="*/ 0 h 2122"/>
                    <a:gd name="T92" fmla="*/ 0 w 1756"/>
                    <a:gd name="T93" fmla="*/ 0 h 2122"/>
                    <a:gd name="T94" fmla="*/ 0 w 1756"/>
                    <a:gd name="T95" fmla="*/ 0 h 2122"/>
                    <a:gd name="T96" fmla="*/ 0 w 1756"/>
                    <a:gd name="T97" fmla="*/ 0 h 2122"/>
                    <a:gd name="T98" fmla="*/ 0 w 1756"/>
                    <a:gd name="T99" fmla="*/ 0 h 2122"/>
                    <a:gd name="T100" fmla="*/ 0 w 1756"/>
                    <a:gd name="T101" fmla="*/ 0 h 2122"/>
                    <a:gd name="T102" fmla="*/ 0 w 1756"/>
                    <a:gd name="T103" fmla="*/ 0 h 2122"/>
                    <a:gd name="T104" fmla="*/ 0 w 1756"/>
                    <a:gd name="T105" fmla="*/ 0 h 2122"/>
                    <a:gd name="T106" fmla="*/ 0 w 1756"/>
                    <a:gd name="T107" fmla="*/ 0 h 21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56"/>
                    <a:gd name="T163" fmla="*/ 0 h 2122"/>
                    <a:gd name="T164" fmla="*/ 1756 w 1756"/>
                    <a:gd name="T165" fmla="*/ 2122 h 21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56" h="2122">
                      <a:moveTo>
                        <a:pt x="1483" y="1335"/>
                      </a:moveTo>
                      <a:lnTo>
                        <a:pt x="1454" y="1338"/>
                      </a:lnTo>
                      <a:lnTo>
                        <a:pt x="1429" y="1346"/>
                      </a:lnTo>
                      <a:lnTo>
                        <a:pt x="1406" y="1361"/>
                      </a:lnTo>
                      <a:lnTo>
                        <a:pt x="1387" y="1379"/>
                      </a:lnTo>
                      <a:lnTo>
                        <a:pt x="1374" y="1401"/>
                      </a:lnTo>
                      <a:lnTo>
                        <a:pt x="1364" y="1426"/>
                      </a:lnTo>
                      <a:lnTo>
                        <a:pt x="1361" y="1453"/>
                      </a:lnTo>
                      <a:lnTo>
                        <a:pt x="1364" y="1481"/>
                      </a:lnTo>
                      <a:lnTo>
                        <a:pt x="1374" y="1507"/>
                      </a:lnTo>
                      <a:lnTo>
                        <a:pt x="1387" y="1529"/>
                      </a:lnTo>
                      <a:lnTo>
                        <a:pt x="1406" y="1547"/>
                      </a:lnTo>
                      <a:lnTo>
                        <a:pt x="1429" y="1561"/>
                      </a:lnTo>
                      <a:lnTo>
                        <a:pt x="1454" y="1570"/>
                      </a:lnTo>
                      <a:lnTo>
                        <a:pt x="1483" y="1574"/>
                      </a:lnTo>
                      <a:lnTo>
                        <a:pt x="1510" y="1570"/>
                      </a:lnTo>
                      <a:lnTo>
                        <a:pt x="1536" y="1561"/>
                      </a:lnTo>
                      <a:lnTo>
                        <a:pt x="1558" y="1547"/>
                      </a:lnTo>
                      <a:lnTo>
                        <a:pt x="1577" y="1529"/>
                      </a:lnTo>
                      <a:lnTo>
                        <a:pt x="1592" y="1507"/>
                      </a:lnTo>
                      <a:lnTo>
                        <a:pt x="1600" y="1481"/>
                      </a:lnTo>
                      <a:lnTo>
                        <a:pt x="1603" y="1453"/>
                      </a:lnTo>
                      <a:lnTo>
                        <a:pt x="1600" y="1426"/>
                      </a:lnTo>
                      <a:lnTo>
                        <a:pt x="1592" y="1401"/>
                      </a:lnTo>
                      <a:lnTo>
                        <a:pt x="1577" y="1379"/>
                      </a:lnTo>
                      <a:lnTo>
                        <a:pt x="1558" y="1361"/>
                      </a:lnTo>
                      <a:lnTo>
                        <a:pt x="1536" y="1346"/>
                      </a:lnTo>
                      <a:lnTo>
                        <a:pt x="1510" y="1338"/>
                      </a:lnTo>
                      <a:lnTo>
                        <a:pt x="1483" y="1335"/>
                      </a:lnTo>
                      <a:close/>
                      <a:moveTo>
                        <a:pt x="273" y="1335"/>
                      </a:moveTo>
                      <a:lnTo>
                        <a:pt x="246" y="1338"/>
                      </a:lnTo>
                      <a:lnTo>
                        <a:pt x="221" y="1346"/>
                      </a:lnTo>
                      <a:lnTo>
                        <a:pt x="198" y="1361"/>
                      </a:lnTo>
                      <a:lnTo>
                        <a:pt x="179" y="1379"/>
                      </a:lnTo>
                      <a:lnTo>
                        <a:pt x="164" y="1401"/>
                      </a:lnTo>
                      <a:lnTo>
                        <a:pt x="156" y="1426"/>
                      </a:lnTo>
                      <a:lnTo>
                        <a:pt x="153" y="1453"/>
                      </a:lnTo>
                      <a:lnTo>
                        <a:pt x="156" y="1481"/>
                      </a:lnTo>
                      <a:lnTo>
                        <a:pt x="164" y="1507"/>
                      </a:lnTo>
                      <a:lnTo>
                        <a:pt x="179" y="1529"/>
                      </a:lnTo>
                      <a:lnTo>
                        <a:pt x="198" y="1547"/>
                      </a:lnTo>
                      <a:lnTo>
                        <a:pt x="221" y="1561"/>
                      </a:lnTo>
                      <a:lnTo>
                        <a:pt x="246" y="1570"/>
                      </a:lnTo>
                      <a:lnTo>
                        <a:pt x="273" y="1574"/>
                      </a:lnTo>
                      <a:lnTo>
                        <a:pt x="301" y="1570"/>
                      </a:lnTo>
                      <a:lnTo>
                        <a:pt x="328" y="1561"/>
                      </a:lnTo>
                      <a:lnTo>
                        <a:pt x="350" y="1547"/>
                      </a:lnTo>
                      <a:lnTo>
                        <a:pt x="368" y="1529"/>
                      </a:lnTo>
                      <a:lnTo>
                        <a:pt x="383" y="1507"/>
                      </a:lnTo>
                      <a:lnTo>
                        <a:pt x="391" y="1481"/>
                      </a:lnTo>
                      <a:lnTo>
                        <a:pt x="395" y="1453"/>
                      </a:lnTo>
                      <a:lnTo>
                        <a:pt x="391" y="1426"/>
                      </a:lnTo>
                      <a:lnTo>
                        <a:pt x="383" y="1401"/>
                      </a:lnTo>
                      <a:lnTo>
                        <a:pt x="368" y="1379"/>
                      </a:lnTo>
                      <a:lnTo>
                        <a:pt x="350" y="1361"/>
                      </a:lnTo>
                      <a:lnTo>
                        <a:pt x="328" y="1346"/>
                      </a:lnTo>
                      <a:lnTo>
                        <a:pt x="301" y="1338"/>
                      </a:lnTo>
                      <a:lnTo>
                        <a:pt x="273" y="1335"/>
                      </a:lnTo>
                      <a:close/>
                      <a:moveTo>
                        <a:pt x="324" y="374"/>
                      </a:moveTo>
                      <a:lnTo>
                        <a:pt x="301" y="376"/>
                      </a:lnTo>
                      <a:lnTo>
                        <a:pt x="282" y="380"/>
                      </a:lnTo>
                      <a:lnTo>
                        <a:pt x="267" y="387"/>
                      </a:lnTo>
                      <a:lnTo>
                        <a:pt x="254" y="395"/>
                      </a:lnTo>
                      <a:lnTo>
                        <a:pt x="244" y="407"/>
                      </a:lnTo>
                      <a:lnTo>
                        <a:pt x="235" y="419"/>
                      </a:lnTo>
                      <a:lnTo>
                        <a:pt x="229" y="434"/>
                      </a:lnTo>
                      <a:lnTo>
                        <a:pt x="224" y="451"/>
                      </a:lnTo>
                      <a:lnTo>
                        <a:pt x="221" y="470"/>
                      </a:lnTo>
                      <a:lnTo>
                        <a:pt x="154" y="939"/>
                      </a:lnTo>
                      <a:lnTo>
                        <a:pt x="153" y="954"/>
                      </a:lnTo>
                      <a:lnTo>
                        <a:pt x="154" y="969"/>
                      </a:lnTo>
                      <a:lnTo>
                        <a:pt x="156" y="982"/>
                      </a:lnTo>
                      <a:lnTo>
                        <a:pt x="161" y="995"/>
                      </a:lnTo>
                      <a:lnTo>
                        <a:pt x="167" y="1006"/>
                      </a:lnTo>
                      <a:lnTo>
                        <a:pt x="178" y="1016"/>
                      </a:lnTo>
                      <a:lnTo>
                        <a:pt x="190" y="1023"/>
                      </a:lnTo>
                      <a:lnTo>
                        <a:pt x="206" y="1027"/>
                      </a:lnTo>
                      <a:lnTo>
                        <a:pt x="226" y="1028"/>
                      </a:lnTo>
                      <a:lnTo>
                        <a:pt x="1531" y="1028"/>
                      </a:lnTo>
                      <a:lnTo>
                        <a:pt x="1550" y="1027"/>
                      </a:lnTo>
                      <a:lnTo>
                        <a:pt x="1565" y="1023"/>
                      </a:lnTo>
                      <a:lnTo>
                        <a:pt x="1579" y="1016"/>
                      </a:lnTo>
                      <a:lnTo>
                        <a:pt x="1588" y="1006"/>
                      </a:lnTo>
                      <a:lnTo>
                        <a:pt x="1596" y="995"/>
                      </a:lnTo>
                      <a:lnTo>
                        <a:pt x="1600" y="982"/>
                      </a:lnTo>
                      <a:lnTo>
                        <a:pt x="1602" y="969"/>
                      </a:lnTo>
                      <a:lnTo>
                        <a:pt x="1603" y="954"/>
                      </a:lnTo>
                      <a:lnTo>
                        <a:pt x="1602" y="939"/>
                      </a:lnTo>
                      <a:lnTo>
                        <a:pt x="1535" y="470"/>
                      </a:lnTo>
                      <a:lnTo>
                        <a:pt x="1532" y="451"/>
                      </a:lnTo>
                      <a:lnTo>
                        <a:pt x="1527" y="434"/>
                      </a:lnTo>
                      <a:lnTo>
                        <a:pt x="1521" y="419"/>
                      </a:lnTo>
                      <a:lnTo>
                        <a:pt x="1513" y="407"/>
                      </a:lnTo>
                      <a:lnTo>
                        <a:pt x="1503" y="395"/>
                      </a:lnTo>
                      <a:lnTo>
                        <a:pt x="1489" y="387"/>
                      </a:lnTo>
                      <a:lnTo>
                        <a:pt x="1473" y="380"/>
                      </a:lnTo>
                      <a:lnTo>
                        <a:pt x="1454" y="376"/>
                      </a:lnTo>
                      <a:lnTo>
                        <a:pt x="1431" y="374"/>
                      </a:lnTo>
                      <a:lnTo>
                        <a:pt x="324" y="374"/>
                      </a:lnTo>
                      <a:close/>
                      <a:moveTo>
                        <a:pt x="517" y="163"/>
                      </a:moveTo>
                      <a:lnTo>
                        <a:pt x="500" y="166"/>
                      </a:lnTo>
                      <a:lnTo>
                        <a:pt x="488" y="172"/>
                      </a:lnTo>
                      <a:lnTo>
                        <a:pt x="477" y="180"/>
                      </a:lnTo>
                      <a:lnTo>
                        <a:pt x="470" y="191"/>
                      </a:lnTo>
                      <a:lnTo>
                        <a:pt x="465" y="203"/>
                      </a:lnTo>
                      <a:lnTo>
                        <a:pt x="464" y="216"/>
                      </a:lnTo>
                      <a:lnTo>
                        <a:pt x="465" y="229"/>
                      </a:lnTo>
                      <a:lnTo>
                        <a:pt x="470" y="241"/>
                      </a:lnTo>
                      <a:lnTo>
                        <a:pt x="477" y="251"/>
                      </a:lnTo>
                      <a:lnTo>
                        <a:pt x="488" y="261"/>
                      </a:lnTo>
                      <a:lnTo>
                        <a:pt x="500" y="266"/>
                      </a:lnTo>
                      <a:lnTo>
                        <a:pt x="517" y="268"/>
                      </a:lnTo>
                      <a:lnTo>
                        <a:pt x="1239" y="268"/>
                      </a:lnTo>
                      <a:lnTo>
                        <a:pt x="1255" y="266"/>
                      </a:lnTo>
                      <a:lnTo>
                        <a:pt x="1269" y="261"/>
                      </a:lnTo>
                      <a:lnTo>
                        <a:pt x="1279" y="251"/>
                      </a:lnTo>
                      <a:lnTo>
                        <a:pt x="1287" y="241"/>
                      </a:lnTo>
                      <a:lnTo>
                        <a:pt x="1291" y="229"/>
                      </a:lnTo>
                      <a:lnTo>
                        <a:pt x="1292" y="216"/>
                      </a:lnTo>
                      <a:lnTo>
                        <a:pt x="1291" y="203"/>
                      </a:lnTo>
                      <a:lnTo>
                        <a:pt x="1287" y="191"/>
                      </a:lnTo>
                      <a:lnTo>
                        <a:pt x="1279" y="180"/>
                      </a:lnTo>
                      <a:lnTo>
                        <a:pt x="1269" y="172"/>
                      </a:lnTo>
                      <a:lnTo>
                        <a:pt x="1255" y="166"/>
                      </a:lnTo>
                      <a:lnTo>
                        <a:pt x="1239" y="163"/>
                      </a:lnTo>
                      <a:lnTo>
                        <a:pt x="517" y="163"/>
                      </a:lnTo>
                      <a:close/>
                      <a:moveTo>
                        <a:pt x="878" y="0"/>
                      </a:moveTo>
                      <a:lnTo>
                        <a:pt x="934" y="1"/>
                      </a:lnTo>
                      <a:lnTo>
                        <a:pt x="993" y="5"/>
                      </a:lnTo>
                      <a:lnTo>
                        <a:pt x="1051" y="11"/>
                      </a:lnTo>
                      <a:lnTo>
                        <a:pt x="1112" y="20"/>
                      </a:lnTo>
                      <a:lnTo>
                        <a:pt x="1172" y="29"/>
                      </a:lnTo>
                      <a:lnTo>
                        <a:pt x="1229" y="40"/>
                      </a:lnTo>
                      <a:lnTo>
                        <a:pt x="1284" y="51"/>
                      </a:lnTo>
                      <a:lnTo>
                        <a:pt x="1335" y="64"/>
                      </a:lnTo>
                      <a:lnTo>
                        <a:pt x="1382" y="76"/>
                      </a:lnTo>
                      <a:lnTo>
                        <a:pt x="1423" y="90"/>
                      </a:lnTo>
                      <a:lnTo>
                        <a:pt x="1458" y="103"/>
                      </a:lnTo>
                      <a:lnTo>
                        <a:pt x="1490" y="116"/>
                      </a:lnTo>
                      <a:lnTo>
                        <a:pt x="1521" y="131"/>
                      </a:lnTo>
                      <a:lnTo>
                        <a:pt x="1550" y="147"/>
                      </a:lnTo>
                      <a:lnTo>
                        <a:pt x="1575" y="163"/>
                      </a:lnTo>
                      <a:lnTo>
                        <a:pt x="1598" y="181"/>
                      </a:lnTo>
                      <a:lnTo>
                        <a:pt x="1619" y="202"/>
                      </a:lnTo>
                      <a:lnTo>
                        <a:pt x="1636" y="225"/>
                      </a:lnTo>
                      <a:lnTo>
                        <a:pt x="1651" y="250"/>
                      </a:lnTo>
                      <a:lnTo>
                        <a:pt x="1663" y="280"/>
                      </a:lnTo>
                      <a:lnTo>
                        <a:pt x="1671" y="313"/>
                      </a:lnTo>
                      <a:lnTo>
                        <a:pt x="1756" y="960"/>
                      </a:lnTo>
                      <a:lnTo>
                        <a:pt x="1756" y="1854"/>
                      </a:lnTo>
                      <a:lnTo>
                        <a:pt x="1608" y="1854"/>
                      </a:lnTo>
                      <a:lnTo>
                        <a:pt x="1608" y="1993"/>
                      </a:lnTo>
                      <a:lnTo>
                        <a:pt x="1606" y="2020"/>
                      </a:lnTo>
                      <a:lnTo>
                        <a:pt x="1600" y="2044"/>
                      </a:lnTo>
                      <a:lnTo>
                        <a:pt x="1589" y="2064"/>
                      </a:lnTo>
                      <a:lnTo>
                        <a:pt x="1577" y="2082"/>
                      </a:lnTo>
                      <a:lnTo>
                        <a:pt x="1561" y="2096"/>
                      </a:lnTo>
                      <a:lnTo>
                        <a:pt x="1543" y="2107"/>
                      </a:lnTo>
                      <a:lnTo>
                        <a:pt x="1524" y="2116"/>
                      </a:lnTo>
                      <a:lnTo>
                        <a:pt x="1504" y="2120"/>
                      </a:lnTo>
                      <a:lnTo>
                        <a:pt x="1483" y="2122"/>
                      </a:lnTo>
                      <a:lnTo>
                        <a:pt x="1462" y="2120"/>
                      </a:lnTo>
                      <a:lnTo>
                        <a:pt x="1441" y="2116"/>
                      </a:lnTo>
                      <a:lnTo>
                        <a:pt x="1422" y="2107"/>
                      </a:lnTo>
                      <a:lnTo>
                        <a:pt x="1404" y="2096"/>
                      </a:lnTo>
                      <a:lnTo>
                        <a:pt x="1388" y="2082"/>
                      </a:lnTo>
                      <a:lnTo>
                        <a:pt x="1375" y="2064"/>
                      </a:lnTo>
                      <a:lnTo>
                        <a:pt x="1364" y="2044"/>
                      </a:lnTo>
                      <a:lnTo>
                        <a:pt x="1358" y="2020"/>
                      </a:lnTo>
                      <a:lnTo>
                        <a:pt x="1356" y="1993"/>
                      </a:lnTo>
                      <a:lnTo>
                        <a:pt x="1356" y="1854"/>
                      </a:lnTo>
                      <a:lnTo>
                        <a:pt x="401" y="1854"/>
                      </a:lnTo>
                      <a:lnTo>
                        <a:pt x="401" y="1993"/>
                      </a:lnTo>
                      <a:lnTo>
                        <a:pt x="399" y="2020"/>
                      </a:lnTo>
                      <a:lnTo>
                        <a:pt x="392" y="2044"/>
                      </a:lnTo>
                      <a:lnTo>
                        <a:pt x="382" y="2064"/>
                      </a:lnTo>
                      <a:lnTo>
                        <a:pt x="368" y="2082"/>
                      </a:lnTo>
                      <a:lnTo>
                        <a:pt x="353" y="2096"/>
                      </a:lnTo>
                      <a:lnTo>
                        <a:pt x="335" y="2107"/>
                      </a:lnTo>
                      <a:lnTo>
                        <a:pt x="315" y="2116"/>
                      </a:lnTo>
                      <a:lnTo>
                        <a:pt x="295" y="2120"/>
                      </a:lnTo>
                      <a:lnTo>
                        <a:pt x="274" y="2122"/>
                      </a:lnTo>
                      <a:lnTo>
                        <a:pt x="253" y="2120"/>
                      </a:lnTo>
                      <a:lnTo>
                        <a:pt x="232" y="2116"/>
                      </a:lnTo>
                      <a:lnTo>
                        <a:pt x="212" y="2107"/>
                      </a:lnTo>
                      <a:lnTo>
                        <a:pt x="195" y="2096"/>
                      </a:lnTo>
                      <a:lnTo>
                        <a:pt x="179" y="2082"/>
                      </a:lnTo>
                      <a:lnTo>
                        <a:pt x="166" y="2064"/>
                      </a:lnTo>
                      <a:lnTo>
                        <a:pt x="156" y="2044"/>
                      </a:lnTo>
                      <a:lnTo>
                        <a:pt x="149" y="2020"/>
                      </a:lnTo>
                      <a:lnTo>
                        <a:pt x="147" y="1993"/>
                      </a:lnTo>
                      <a:lnTo>
                        <a:pt x="147" y="1854"/>
                      </a:lnTo>
                      <a:lnTo>
                        <a:pt x="0" y="1854"/>
                      </a:lnTo>
                      <a:lnTo>
                        <a:pt x="0" y="960"/>
                      </a:lnTo>
                      <a:lnTo>
                        <a:pt x="86" y="313"/>
                      </a:lnTo>
                      <a:lnTo>
                        <a:pt x="95" y="280"/>
                      </a:lnTo>
                      <a:lnTo>
                        <a:pt x="107" y="250"/>
                      </a:lnTo>
                      <a:lnTo>
                        <a:pt x="120" y="225"/>
                      </a:lnTo>
                      <a:lnTo>
                        <a:pt x="138" y="202"/>
                      </a:lnTo>
                      <a:lnTo>
                        <a:pt x="158" y="181"/>
                      </a:lnTo>
                      <a:lnTo>
                        <a:pt x="181" y="163"/>
                      </a:lnTo>
                      <a:lnTo>
                        <a:pt x="207" y="147"/>
                      </a:lnTo>
                      <a:lnTo>
                        <a:pt x="235" y="131"/>
                      </a:lnTo>
                      <a:lnTo>
                        <a:pt x="266" y="116"/>
                      </a:lnTo>
                      <a:lnTo>
                        <a:pt x="298" y="103"/>
                      </a:lnTo>
                      <a:lnTo>
                        <a:pt x="333" y="90"/>
                      </a:lnTo>
                      <a:lnTo>
                        <a:pt x="374" y="76"/>
                      </a:lnTo>
                      <a:lnTo>
                        <a:pt x="421" y="64"/>
                      </a:lnTo>
                      <a:lnTo>
                        <a:pt x="472" y="51"/>
                      </a:lnTo>
                      <a:lnTo>
                        <a:pt x="528" y="40"/>
                      </a:lnTo>
                      <a:lnTo>
                        <a:pt x="585" y="29"/>
                      </a:lnTo>
                      <a:lnTo>
                        <a:pt x="645" y="20"/>
                      </a:lnTo>
                      <a:lnTo>
                        <a:pt x="705" y="11"/>
                      </a:lnTo>
                      <a:lnTo>
                        <a:pt x="764" y="5"/>
                      </a:lnTo>
                      <a:lnTo>
                        <a:pt x="822" y="1"/>
                      </a:lnTo>
                      <a:lnTo>
                        <a:pt x="878" y="0"/>
                      </a:lnTo>
                      <a:close/>
                    </a:path>
                  </a:pathLst>
                </a:custGeom>
                <a:grpFill/>
                <a:ln w="9525">
                  <a:noFill/>
                  <a:round/>
                  <a:headEnd/>
                  <a:tailEnd/>
                </a:ln>
              </p:spPr>
              <p:txBody>
                <a:bodyPr wrap="none" anchor="ctr"/>
                <a:lstStyle/>
                <a:p>
                  <a:endParaRPr lang="en-GB"/>
                </a:p>
              </p:txBody>
            </p:sp>
          </p:grpSp>
        </p:grpSp>
        <p:grpSp>
          <p:nvGrpSpPr>
            <p:cNvPr id="21" name="Group 34"/>
            <p:cNvGrpSpPr/>
            <p:nvPr/>
          </p:nvGrpSpPr>
          <p:grpSpPr>
            <a:xfrm>
              <a:off x="7773986" y="6154737"/>
              <a:ext cx="3243262" cy="400050"/>
              <a:chOff x="5829300" y="5559425"/>
              <a:chExt cx="3243262" cy="400050"/>
            </a:xfrm>
          </p:grpSpPr>
          <p:sp>
            <p:nvSpPr>
              <p:cNvPr id="36" name="Freeform 92"/>
              <p:cNvSpPr>
                <a:spLocks noChangeArrowheads="1"/>
              </p:cNvSpPr>
              <p:nvPr/>
            </p:nvSpPr>
            <p:spPr bwMode="auto">
              <a:xfrm>
                <a:off x="5829300" y="5638800"/>
                <a:ext cx="603250" cy="320675"/>
              </a:xfrm>
              <a:custGeom>
                <a:avLst/>
                <a:gdLst>
                  <a:gd name="T0" fmla="*/ 2147483647 w 3421"/>
                  <a:gd name="T1" fmla="*/ 2147483647 h 1815"/>
                  <a:gd name="T2" fmla="*/ 2147483647 w 3421"/>
                  <a:gd name="T3" fmla="*/ 2147483647 h 1815"/>
                  <a:gd name="T4" fmla="*/ 2147483647 w 3421"/>
                  <a:gd name="T5" fmla="*/ 2147483647 h 1815"/>
                  <a:gd name="T6" fmla="*/ 2147483647 w 3421"/>
                  <a:gd name="T7" fmla="*/ 2147483647 h 1815"/>
                  <a:gd name="T8" fmla="*/ 2147483647 w 3421"/>
                  <a:gd name="T9" fmla="*/ 2147483647 h 1815"/>
                  <a:gd name="T10" fmla="*/ 2147483647 w 3421"/>
                  <a:gd name="T11" fmla="*/ 2147483647 h 1815"/>
                  <a:gd name="T12" fmla="*/ 2147483647 w 3421"/>
                  <a:gd name="T13" fmla="*/ 2147483647 h 1815"/>
                  <a:gd name="T14" fmla="*/ 2147483647 w 3421"/>
                  <a:gd name="T15" fmla="*/ 2147483647 h 1815"/>
                  <a:gd name="T16" fmla="*/ 2147483647 w 3421"/>
                  <a:gd name="T17" fmla="*/ 2147483647 h 1815"/>
                  <a:gd name="T18" fmla="*/ 2147483647 w 3421"/>
                  <a:gd name="T19" fmla="*/ 2147483647 h 1815"/>
                  <a:gd name="T20" fmla="*/ 2147483647 w 3421"/>
                  <a:gd name="T21" fmla="*/ 2147483647 h 1815"/>
                  <a:gd name="T22" fmla="*/ 2147483647 w 3421"/>
                  <a:gd name="T23" fmla="*/ 2147483647 h 1815"/>
                  <a:gd name="T24" fmla="*/ 2147483647 w 3421"/>
                  <a:gd name="T25" fmla="*/ 2147483647 h 1815"/>
                  <a:gd name="T26" fmla="*/ 2147483647 w 3421"/>
                  <a:gd name="T27" fmla="*/ 2147483647 h 1815"/>
                  <a:gd name="T28" fmla="*/ 2147483647 w 3421"/>
                  <a:gd name="T29" fmla="*/ 2147483647 h 1815"/>
                  <a:gd name="T30" fmla="*/ 2147483647 w 3421"/>
                  <a:gd name="T31" fmla="*/ 2147483647 h 1815"/>
                  <a:gd name="T32" fmla="*/ 2147483647 w 3421"/>
                  <a:gd name="T33" fmla="*/ 2147483647 h 1815"/>
                  <a:gd name="T34" fmla="*/ 2147483647 w 3421"/>
                  <a:gd name="T35" fmla="*/ 2147483647 h 1815"/>
                  <a:gd name="T36" fmla="*/ 2147483647 w 3421"/>
                  <a:gd name="T37" fmla="*/ 2147483647 h 1815"/>
                  <a:gd name="T38" fmla="*/ 2147483647 w 3421"/>
                  <a:gd name="T39" fmla="*/ 2147483647 h 1815"/>
                  <a:gd name="T40" fmla="*/ 2147483647 w 3421"/>
                  <a:gd name="T41" fmla="*/ 0 h 1815"/>
                  <a:gd name="T42" fmla="*/ 2147483647 w 3421"/>
                  <a:gd name="T43" fmla="*/ 2147483647 h 1815"/>
                  <a:gd name="T44" fmla="*/ 2147483647 w 3421"/>
                  <a:gd name="T45" fmla="*/ 2147483647 h 1815"/>
                  <a:gd name="T46" fmla="*/ 2147483647 w 3421"/>
                  <a:gd name="T47" fmla="*/ 2147483647 h 1815"/>
                  <a:gd name="T48" fmla="*/ 2147483647 w 3421"/>
                  <a:gd name="T49" fmla="*/ 2147483647 h 1815"/>
                  <a:gd name="T50" fmla="*/ 2147483647 w 3421"/>
                  <a:gd name="T51" fmla="*/ 2147483647 h 1815"/>
                  <a:gd name="T52" fmla="*/ 2147483647 w 3421"/>
                  <a:gd name="T53" fmla="*/ 2147483647 h 1815"/>
                  <a:gd name="T54" fmla="*/ 2147483647 w 3421"/>
                  <a:gd name="T55" fmla="*/ 2147483647 h 1815"/>
                  <a:gd name="T56" fmla="*/ 2147483647 w 3421"/>
                  <a:gd name="T57" fmla="*/ 2147483647 h 1815"/>
                  <a:gd name="T58" fmla="*/ 2147483647 w 3421"/>
                  <a:gd name="T59" fmla="*/ 2147483647 h 1815"/>
                  <a:gd name="T60" fmla="*/ 2147483647 w 3421"/>
                  <a:gd name="T61" fmla="*/ 2147483647 h 1815"/>
                  <a:gd name="T62" fmla="*/ 2147483647 w 3421"/>
                  <a:gd name="T63" fmla="*/ 2147483647 h 1815"/>
                  <a:gd name="T64" fmla="*/ 2147483647 w 3421"/>
                  <a:gd name="T65" fmla="*/ 2147483647 h 1815"/>
                  <a:gd name="T66" fmla="*/ 2147483647 w 3421"/>
                  <a:gd name="T67" fmla="*/ 2147483647 h 1815"/>
                  <a:gd name="T68" fmla="*/ 2147483647 w 3421"/>
                  <a:gd name="T69" fmla="*/ 2147483647 h 1815"/>
                  <a:gd name="T70" fmla="*/ 2147483647 w 3421"/>
                  <a:gd name="T71" fmla="*/ 2147483647 h 1815"/>
                  <a:gd name="T72" fmla="*/ 2147483647 w 3421"/>
                  <a:gd name="T73" fmla="*/ 2147483647 h 1815"/>
                  <a:gd name="T74" fmla="*/ 2147483647 w 3421"/>
                  <a:gd name="T75" fmla="*/ 2147483647 h 1815"/>
                  <a:gd name="T76" fmla="*/ 2147483647 w 3421"/>
                  <a:gd name="T77" fmla="*/ 2147483647 h 1815"/>
                  <a:gd name="T78" fmla="*/ 2147483647 w 3421"/>
                  <a:gd name="T79" fmla="*/ 2147483647 h 1815"/>
                  <a:gd name="T80" fmla="*/ 2147483647 w 3421"/>
                  <a:gd name="T81" fmla="*/ 2147483647 h 1815"/>
                  <a:gd name="T82" fmla="*/ 2147483647 w 3421"/>
                  <a:gd name="T83" fmla="*/ 2147483647 h 1815"/>
                  <a:gd name="T84" fmla="*/ 2147483647 w 3421"/>
                  <a:gd name="T85" fmla="*/ 2147483647 h 1815"/>
                  <a:gd name="T86" fmla="*/ 2147483647 w 3421"/>
                  <a:gd name="T87" fmla="*/ 2147483647 h 1815"/>
                  <a:gd name="T88" fmla="*/ 2147483647 w 3421"/>
                  <a:gd name="T89" fmla="*/ 2147483647 h 1815"/>
                  <a:gd name="T90" fmla="*/ 2147483647 w 3421"/>
                  <a:gd name="T91" fmla="*/ 2147483647 h 1815"/>
                  <a:gd name="T92" fmla="*/ 2147483647 w 3421"/>
                  <a:gd name="T93" fmla="*/ 2147483647 h 1815"/>
                  <a:gd name="T94" fmla="*/ 2147483647 w 3421"/>
                  <a:gd name="T95" fmla="*/ 2147483647 h 1815"/>
                  <a:gd name="T96" fmla="*/ 2147483647 w 3421"/>
                  <a:gd name="T97" fmla="*/ 2147483647 h 1815"/>
                  <a:gd name="T98" fmla="*/ 2147483647 w 3421"/>
                  <a:gd name="T99" fmla="*/ 2147483647 h 1815"/>
                  <a:gd name="T100" fmla="*/ 2147483647 w 3421"/>
                  <a:gd name="T101" fmla="*/ 2147483647 h 1815"/>
                  <a:gd name="T102" fmla="*/ 2147483647 w 3421"/>
                  <a:gd name="T103" fmla="*/ 2147483647 h 1815"/>
                  <a:gd name="T104" fmla="*/ 2147483647 w 3421"/>
                  <a:gd name="T105" fmla="*/ 2147483647 h 1815"/>
                  <a:gd name="T106" fmla="*/ 2147483647 w 3421"/>
                  <a:gd name="T107" fmla="*/ 2147483647 h 1815"/>
                  <a:gd name="T108" fmla="*/ 2147483647 w 3421"/>
                  <a:gd name="T109" fmla="*/ 2147483647 h 1815"/>
                  <a:gd name="T110" fmla="*/ 2147483647 w 3421"/>
                  <a:gd name="T111" fmla="*/ 2147483647 h 1815"/>
                  <a:gd name="T112" fmla="*/ 2147483647 w 3421"/>
                  <a:gd name="T113" fmla="*/ 2147483647 h 181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21"/>
                  <a:gd name="T172" fmla="*/ 0 h 1815"/>
                  <a:gd name="T173" fmla="*/ 3421 w 3421"/>
                  <a:gd name="T174" fmla="*/ 1815 h 181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21" h="1815">
                    <a:moveTo>
                      <a:pt x="2986" y="960"/>
                    </a:moveTo>
                    <a:lnTo>
                      <a:pt x="2990" y="1053"/>
                    </a:lnTo>
                    <a:lnTo>
                      <a:pt x="3029" y="1066"/>
                    </a:lnTo>
                    <a:lnTo>
                      <a:pt x="3064" y="1084"/>
                    </a:lnTo>
                    <a:lnTo>
                      <a:pt x="3098" y="1107"/>
                    </a:lnTo>
                    <a:lnTo>
                      <a:pt x="3127" y="1134"/>
                    </a:lnTo>
                    <a:lnTo>
                      <a:pt x="3151" y="1165"/>
                    </a:lnTo>
                    <a:lnTo>
                      <a:pt x="3172" y="1200"/>
                    </a:lnTo>
                    <a:lnTo>
                      <a:pt x="3187" y="1238"/>
                    </a:lnTo>
                    <a:lnTo>
                      <a:pt x="3196" y="1277"/>
                    </a:lnTo>
                    <a:lnTo>
                      <a:pt x="3199" y="1320"/>
                    </a:lnTo>
                    <a:lnTo>
                      <a:pt x="3196" y="1360"/>
                    </a:lnTo>
                    <a:lnTo>
                      <a:pt x="3188" y="1399"/>
                    </a:lnTo>
                    <a:lnTo>
                      <a:pt x="3174" y="1435"/>
                    </a:lnTo>
                    <a:lnTo>
                      <a:pt x="3155" y="1469"/>
                    </a:lnTo>
                    <a:lnTo>
                      <a:pt x="3132" y="1499"/>
                    </a:lnTo>
                    <a:lnTo>
                      <a:pt x="3105" y="1526"/>
                    </a:lnTo>
                    <a:lnTo>
                      <a:pt x="3075" y="1549"/>
                    </a:lnTo>
                    <a:lnTo>
                      <a:pt x="3041" y="1568"/>
                    </a:lnTo>
                    <a:lnTo>
                      <a:pt x="3005" y="1582"/>
                    </a:lnTo>
                    <a:lnTo>
                      <a:pt x="2966" y="1591"/>
                    </a:lnTo>
                    <a:lnTo>
                      <a:pt x="2926" y="1594"/>
                    </a:lnTo>
                    <a:lnTo>
                      <a:pt x="2885" y="1591"/>
                    </a:lnTo>
                    <a:lnTo>
                      <a:pt x="2846" y="1582"/>
                    </a:lnTo>
                    <a:lnTo>
                      <a:pt x="2810" y="1568"/>
                    </a:lnTo>
                    <a:lnTo>
                      <a:pt x="2776" y="1549"/>
                    </a:lnTo>
                    <a:lnTo>
                      <a:pt x="2746" y="1526"/>
                    </a:lnTo>
                    <a:lnTo>
                      <a:pt x="2719" y="1499"/>
                    </a:lnTo>
                    <a:lnTo>
                      <a:pt x="2696" y="1469"/>
                    </a:lnTo>
                    <a:lnTo>
                      <a:pt x="2677" y="1435"/>
                    </a:lnTo>
                    <a:lnTo>
                      <a:pt x="2663" y="1399"/>
                    </a:lnTo>
                    <a:lnTo>
                      <a:pt x="2655" y="1360"/>
                    </a:lnTo>
                    <a:lnTo>
                      <a:pt x="2652" y="1320"/>
                    </a:lnTo>
                    <a:lnTo>
                      <a:pt x="2655" y="1278"/>
                    </a:lnTo>
                    <a:lnTo>
                      <a:pt x="2663" y="1240"/>
                    </a:lnTo>
                    <a:lnTo>
                      <a:pt x="2678" y="1203"/>
                    </a:lnTo>
                    <a:lnTo>
                      <a:pt x="2698" y="1168"/>
                    </a:lnTo>
                    <a:lnTo>
                      <a:pt x="2721" y="1137"/>
                    </a:lnTo>
                    <a:lnTo>
                      <a:pt x="2749" y="1111"/>
                    </a:lnTo>
                    <a:lnTo>
                      <a:pt x="2781" y="1088"/>
                    </a:lnTo>
                    <a:lnTo>
                      <a:pt x="2760" y="1045"/>
                    </a:lnTo>
                    <a:lnTo>
                      <a:pt x="2739" y="1006"/>
                    </a:lnTo>
                    <a:lnTo>
                      <a:pt x="2701" y="1032"/>
                    </a:lnTo>
                    <a:lnTo>
                      <a:pt x="2665" y="1063"/>
                    </a:lnTo>
                    <a:lnTo>
                      <a:pt x="2635" y="1098"/>
                    </a:lnTo>
                    <a:lnTo>
                      <a:pt x="2610" y="1137"/>
                    </a:lnTo>
                    <a:lnTo>
                      <a:pt x="2589" y="1179"/>
                    </a:lnTo>
                    <a:lnTo>
                      <a:pt x="2573" y="1224"/>
                    </a:lnTo>
                    <a:lnTo>
                      <a:pt x="2564" y="1271"/>
                    </a:lnTo>
                    <a:lnTo>
                      <a:pt x="2561" y="1320"/>
                    </a:lnTo>
                    <a:lnTo>
                      <a:pt x="2563" y="1366"/>
                    </a:lnTo>
                    <a:lnTo>
                      <a:pt x="2571" y="1410"/>
                    </a:lnTo>
                    <a:lnTo>
                      <a:pt x="2585" y="1452"/>
                    </a:lnTo>
                    <a:lnTo>
                      <a:pt x="2602" y="1492"/>
                    </a:lnTo>
                    <a:lnTo>
                      <a:pt x="2626" y="1528"/>
                    </a:lnTo>
                    <a:lnTo>
                      <a:pt x="2653" y="1562"/>
                    </a:lnTo>
                    <a:lnTo>
                      <a:pt x="2683" y="1593"/>
                    </a:lnTo>
                    <a:lnTo>
                      <a:pt x="2717" y="1619"/>
                    </a:lnTo>
                    <a:lnTo>
                      <a:pt x="2754" y="1642"/>
                    </a:lnTo>
                    <a:lnTo>
                      <a:pt x="2793" y="1660"/>
                    </a:lnTo>
                    <a:lnTo>
                      <a:pt x="2836" y="1674"/>
                    </a:lnTo>
                    <a:lnTo>
                      <a:pt x="2880" y="1682"/>
                    </a:lnTo>
                    <a:lnTo>
                      <a:pt x="2926" y="1685"/>
                    </a:lnTo>
                    <a:lnTo>
                      <a:pt x="2971" y="1682"/>
                    </a:lnTo>
                    <a:lnTo>
                      <a:pt x="3015" y="1674"/>
                    </a:lnTo>
                    <a:lnTo>
                      <a:pt x="3058" y="1660"/>
                    </a:lnTo>
                    <a:lnTo>
                      <a:pt x="3098" y="1642"/>
                    </a:lnTo>
                    <a:lnTo>
                      <a:pt x="3134" y="1619"/>
                    </a:lnTo>
                    <a:lnTo>
                      <a:pt x="3168" y="1593"/>
                    </a:lnTo>
                    <a:lnTo>
                      <a:pt x="3198" y="1562"/>
                    </a:lnTo>
                    <a:lnTo>
                      <a:pt x="3226" y="1528"/>
                    </a:lnTo>
                    <a:lnTo>
                      <a:pt x="3249" y="1492"/>
                    </a:lnTo>
                    <a:lnTo>
                      <a:pt x="3266" y="1452"/>
                    </a:lnTo>
                    <a:lnTo>
                      <a:pt x="3280" y="1410"/>
                    </a:lnTo>
                    <a:lnTo>
                      <a:pt x="3288" y="1366"/>
                    </a:lnTo>
                    <a:lnTo>
                      <a:pt x="3291" y="1320"/>
                    </a:lnTo>
                    <a:lnTo>
                      <a:pt x="3287" y="1271"/>
                    </a:lnTo>
                    <a:lnTo>
                      <a:pt x="3278" y="1225"/>
                    </a:lnTo>
                    <a:lnTo>
                      <a:pt x="3263" y="1181"/>
                    </a:lnTo>
                    <a:lnTo>
                      <a:pt x="3243" y="1139"/>
                    </a:lnTo>
                    <a:lnTo>
                      <a:pt x="3217" y="1100"/>
                    </a:lnTo>
                    <a:lnTo>
                      <a:pt x="3188" y="1066"/>
                    </a:lnTo>
                    <a:lnTo>
                      <a:pt x="3154" y="1035"/>
                    </a:lnTo>
                    <a:lnTo>
                      <a:pt x="3117" y="1008"/>
                    </a:lnTo>
                    <a:lnTo>
                      <a:pt x="3076" y="987"/>
                    </a:lnTo>
                    <a:lnTo>
                      <a:pt x="3032" y="971"/>
                    </a:lnTo>
                    <a:lnTo>
                      <a:pt x="2986" y="960"/>
                    </a:lnTo>
                    <a:close/>
                    <a:moveTo>
                      <a:pt x="522" y="913"/>
                    </a:moveTo>
                    <a:lnTo>
                      <a:pt x="477" y="916"/>
                    </a:lnTo>
                    <a:lnTo>
                      <a:pt x="433" y="925"/>
                    </a:lnTo>
                    <a:lnTo>
                      <a:pt x="390" y="938"/>
                    </a:lnTo>
                    <a:lnTo>
                      <a:pt x="350" y="956"/>
                    </a:lnTo>
                    <a:lnTo>
                      <a:pt x="313" y="979"/>
                    </a:lnTo>
                    <a:lnTo>
                      <a:pt x="280" y="1006"/>
                    </a:lnTo>
                    <a:lnTo>
                      <a:pt x="249" y="1037"/>
                    </a:lnTo>
                    <a:lnTo>
                      <a:pt x="222" y="1070"/>
                    </a:lnTo>
                    <a:lnTo>
                      <a:pt x="199" y="1107"/>
                    </a:lnTo>
                    <a:lnTo>
                      <a:pt x="181" y="1146"/>
                    </a:lnTo>
                    <a:lnTo>
                      <a:pt x="168" y="1188"/>
                    </a:lnTo>
                    <a:lnTo>
                      <a:pt x="159" y="1233"/>
                    </a:lnTo>
                    <a:lnTo>
                      <a:pt x="157" y="1278"/>
                    </a:lnTo>
                    <a:lnTo>
                      <a:pt x="159" y="1324"/>
                    </a:lnTo>
                    <a:lnTo>
                      <a:pt x="168" y="1368"/>
                    </a:lnTo>
                    <a:lnTo>
                      <a:pt x="181" y="1410"/>
                    </a:lnTo>
                    <a:lnTo>
                      <a:pt x="199" y="1450"/>
                    </a:lnTo>
                    <a:lnTo>
                      <a:pt x="222" y="1488"/>
                    </a:lnTo>
                    <a:lnTo>
                      <a:pt x="249" y="1521"/>
                    </a:lnTo>
                    <a:lnTo>
                      <a:pt x="280" y="1551"/>
                    </a:lnTo>
                    <a:lnTo>
                      <a:pt x="313" y="1579"/>
                    </a:lnTo>
                    <a:lnTo>
                      <a:pt x="350" y="1601"/>
                    </a:lnTo>
                    <a:lnTo>
                      <a:pt x="390" y="1619"/>
                    </a:lnTo>
                    <a:lnTo>
                      <a:pt x="433" y="1633"/>
                    </a:lnTo>
                    <a:lnTo>
                      <a:pt x="477" y="1641"/>
                    </a:lnTo>
                    <a:lnTo>
                      <a:pt x="522" y="1643"/>
                    </a:lnTo>
                    <a:lnTo>
                      <a:pt x="571" y="1640"/>
                    </a:lnTo>
                    <a:lnTo>
                      <a:pt x="618" y="1631"/>
                    </a:lnTo>
                    <a:lnTo>
                      <a:pt x="663" y="1615"/>
                    </a:lnTo>
                    <a:lnTo>
                      <a:pt x="705" y="1595"/>
                    </a:lnTo>
                    <a:lnTo>
                      <a:pt x="744" y="1569"/>
                    </a:lnTo>
                    <a:lnTo>
                      <a:pt x="778" y="1539"/>
                    </a:lnTo>
                    <a:lnTo>
                      <a:pt x="810" y="1504"/>
                    </a:lnTo>
                    <a:lnTo>
                      <a:pt x="836" y="1467"/>
                    </a:lnTo>
                    <a:lnTo>
                      <a:pt x="857" y="1425"/>
                    </a:lnTo>
                    <a:lnTo>
                      <a:pt x="873" y="1381"/>
                    </a:lnTo>
                    <a:lnTo>
                      <a:pt x="883" y="1334"/>
                    </a:lnTo>
                    <a:lnTo>
                      <a:pt x="717" y="1353"/>
                    </a:lnTo>
                    <a:lnTo>
                      <a:pt x="704" y="1381"/>
                    </a:lnTo>
                    <a:lnTo>
                      <a:pt x="687" y="1407"/>
                    </a:lnTo>
                    <a:lnTo>
                      <a:pt x="666" y="1430"/>
                    </a:lnTo>
                    <a:lnTo>
                      <a:pt x="642" y="1450"/>
                    </a:lnTo>
                    <a:lnTo>
                      <a:pt x="615" y="1466"/>
                    </a:lnTo>
                    <a:lnTo>
                      <a:pt x="585" y="1477"/>
                    </a:lnTo>
                    <a:lnTo>
                      <a:pt x="555" y="1484"/>
                    </a:lnTo>
                    <a:lnTo>
                      <a:pt x="522" y="1488"/>
                    </a:lnTo>
                    <a:lnTo>
                      <a:pt x="488" y="1484"/>
                    </a:lnTo>
                    <a:lnTo>
                      <a:pt x="456" y="1477"/>
                    </a:lnTo>
                    <a:lnTo>
                      <a:pt x="426" y="1464"/>
                    </a:lnTo>
                    <a:lnTo>
                      <a:pt x="399" y="1447"/>
                    </a:lnTo>
                    <a:lnTo>
                      <a:pt x="374" y="1426"/>
                    </a:lnTo>
                    <a:lnTo>
                      <a:pt x="354" y="1402"/>
                    </a:lnTo>
                    <a:lnTo>
                      <a:pt x="336" y="1375"/>
                    </a:lnTo>
                    <a:lnTo>
                      <a:pt x="324" y="1344"/>
                    </a:lnTo>
                    <a:lnTo>
                      <a:pt x="316" y="1313"/>
                    </a:lnTo>
                    <a:lnTo>
                      <a:pt x="313" y="1278"/>
                    </a:lnTo>
                    <a:lnTo>
                      <a:pt x="316" y="1245"/>
                    </a:lnTo>
                    <a:lnTo>
                      <a:pt x="324" y="1212"/>
                    </a:lnTo>
                    <a:lnTo>
                      <a:pt x="336" y="1183"/>
                    </a:lnTo>
                    <a:lnTo>
                      <a:pt x="354" y="1156"/>
                    </a:lnTo>
                    <a:lnTo>
                      <a:pt x="374" y="1131"/>
                    </a:lnTo>
                    <a:lnTo>
                      <a:pt x="399" y="1110"/>
                    </a:lnTo>
                    <a:lnTo>
                      <a:pt x="426" y="1093"/>
                    </a:lnTo>
                    <a:lnTo>
                      <a:pt x="456" y="1081"/>
                    </a:lnTo>
                    <a:lnTo>
                      <a:pt x="488" y="1073"/>
                    </a:lnTo>
                    <a:lnTo>
                      <a:pt x="522" y="1070"/>
                    </a:lnTo>
                    <a:lnTo>
                      <a:pt x="556" y="1073"/>
                    </a:lnTo>
                    <a:lnTo>
                      <a:pt x="589" y="1081"/>
                    </a:lnTo>
                    <a:lnTo>
                      <a:pt x="619" y="1094"/>
                    </a:lnTo>
                    <a:lnTo>
                      <a:pt x="646" y="1111"/>
                    </a:lnTo>
                    <a:lnTo>
                      <a:pt x="834" y="1088"/>
                    </a:lnTo>
                    <a:lnTo>
                      <a:pt x="806" y="1050"/>
                    </a:lnTo>
                    <a:lnTo>
                      <a:pt x="776" y="1017"/>
                    </a:lnTo>
                    <a:lnTo>
                      <a:pt x="741" y="986"/>
                    </a:lnTo>
                    <a:lnTo>
                      <a:pt x="703" y="961"/>
                    </a:lnTo>
                    <a:lnTo>
                      <a:pt x="661" y="941"/>
                    </a:lnTo>
                    <a:lnTo>
                      <a:pt x="617" y="926"/>
                    </a:lnTo>
                    <a:lnTo>
                      <a:pt x="571" y="917"/>
                    </a:lnTo>
                    <a:lnTo>
                      <a:pt x="522" y="913"/>
                    </a:lnTo>
                    <a:close/>
                    <a:moveTo>
                      <a:pt x="2536" y="0"/>
                    </a:moveTo>
                    <a:lnTo>
                      <a:pt x="2556" y="4"/>
                    </a:lnTo>
                    <a:lnTo>
                      <a:pt x="2575" y="12"/>
                    </a:lnTo>
                    <a:lnTo>
                      <a:pt x="2593" y="24"/>
                    </a:lnTo>
                    <a:lnTo>
                      <a:pt x="2610" y="38"/>
                    </a:lnTo>
                    <a:lnTo>
                      <a:pt x="2624" y="55"/>
                    </a:lnTo>
                    <a:lnTo>
                      <a:pt x="2638" y="74"/>
                    </a:lnTo>
                    <a:lnTo>
                      <a:pt x="2649" y="92"/>
                    </a:lnTo>
                    <a:lnTo>
                      <a:pt x="2658" y="111"/>
                    </a:lnTo>
                    <a:lnTo>
                      <a:pt x="2664" y="128"/>
                    </a:lnTo>
                    <a:lnTo>
                      <a:pt x="2668" y="144"/>
                    </a:lnTo>
                    <a:lnTo>
                      <a:pt x="2668" y="157"/>
                    </a:lnTo>
                    <a:lnTo>
                      <a:pt x="2666" y="167"/>
                    </a:lnTo>
                    <a:lnTo>
                      <a:pt x="2742" y="200"/>
                    </a:lnTo>
                    <a:lnTo>
                      <a:pt x="2811" y="232"/>
                    </a:lnTo>
                    <a:lnTo>
                      <a:pt x="2872" y="267"/>
                    </a:lnTo>
                    <a:lnTo>
                      <a:pt x="2926" y="301"/>
                    </a:lnTo>
                    <a:lnTo>
                      <a:pt x="2972" y="338"/>
                    </a:lnTo>
                    <a:lnTo>
                      <a:pt x="3012" y="374"/>
                    </a:lnTo>
                    <a:lnTo>
                      <a:pt x="3044" y="412"/>
                    </a:lnTo>
                    <a:lnTo>
                      <a:pt x="3071" y="452"/>
                    </a:lnTo>
                    <a:lnTo>
                      <a:pt x="3088" y="492"/>
                    </a:lnTo>
                    <a:lnTo>
                      <a:pt x="3099" y="518"/>
                    </a:lnTo>
                    <a:lnTo>
                      <a:pt x="3104" y="541"/>
                    </a:lnTo>
                    <a:lnTo>
                      <a:pt x="3107" y="563"/>
                    </a:lnTo>
                    <a:lnTo>
                      <a:pt x="3106" y="581"/>
                    </a:lnTo>
                    <a:lnTo>
                      <a:pt x="3102" y="598"/>
                    </a:lnTo>
                    <a:lnTo>
                      <a:pt x="3095" y="614"/>
                    </a:lnTo>
                    <a:lnTo>
                      <a:pt x="3085" y="629"/>
                    </a:lnTo>
                    <a:lnTo>
                      <a:pt x="3075" y="641"/>
                    </a:lnTo>
                    <a:lnTo>
                      <a:pt x="3061" y="654"/>
                    </a:lnTo>
                    <a:lnTo>
                      <a:pt x="3047" y="664"/>
                    </a:lnTo>
                    <a:lnTo>
                      <a:pt x="2991" y="669"/>
                    </a:lnTo>
                    <a:lnTo>
                      <a:pt x="2960" y="693"/>
                    </a:lnTo>
                    <a:lnTo>
                      <a:pt x="2924" y="720"/>
                    </a:lnTo>
                    <a:lnTo>
                      <a:pt x="2886" y="747"/>
                    </a:lnTo>
                    <a:lnTo>
                      <a:pt x="2852" y="774"/>
                    </a:lnTo>
                    <a:lnTo>
                      <a:pt x="2827" y="797"/>
                    </a:lnTo>
                    <a:lnTo>
                      <a:pt x="2835" y="795"/>
                    </a:lnTo>
                    <a:lnTo>
                      <a:pt x="2851" y="793"/>
                    </a:lnTo>
                    <a:lnTo>
                      <a:pt x="2870" y="793"/>
                    </a:lnTo>
                    <a:lnTo>
                      <a:pt x="2893" y="793"/>
                    </a:lnTo>
                    <a:lnTo>
                      <a:pt x="2919" y="795"/>
                    </a:lnTo>
                    <a:lnTo>
                      <a:pt x="2947" y="797"/>
                    </a:lnTo>
                    <a:lnTo>
                      <a:pt x="2976" y="801"/>
                    </a:lnTo>
                    <a:lnTo>
                      <a:pt x="3007" y="805"/>
                    </a:lnTo>
                    <a:lnTo>
                      <a:pt x="3037" y="811"/>
                    </a:lnTo>
                    <a:lnTo>
                      <a:pt x="3066" y="817"/>
                    </a:lnTo>
                    <a:lnTo>
                      <a:pt x="3095" y="823"/>
                    </a:lnTo>
                    <a:lnTo>
                      <a:pt x="3121" y="831"/>
                    </a:lnTo>
                    <a:lnTo>
                      <a:pt x="3144" y="838"/>
                    </a:lnTo>
                    <a:lnTo>
                      <a:pt x="3163" y="845"/>
                    </a:lnTo>
                    <a:lnTo>
                      <a:pt x="3177" y="854"/>
                    </a:lnTo>
                    <a:lnTo>
                      <a:pt x="3187" y="862"/>
                    </a:lnTo>
                    <a:lnTo>
                      <a:pt x="3191" y="870"/>
                    </a:lnTo>
                    <a:lnTo>
                      <a:pt x="3188" y="880"/>
                    </a:lnTo>
                    <a:lnTo>
                      <a:pt x="3184" y="881"/>
                    </a:lnTo>
                    <a:lnTo>
                      <a:pt x="3174" y="883"/>
                    </a:lnTo>
                    <a:lnTo>
                      <a:pt x="3162" y="884"/>
                    </a:lnTo>
                    <a:lnTo>
                      <a:pt x="3206" y="911"/>
                    </a:lnTo>
                    <a:lnTo>
                      <a:pt x="3248" y="944"/>
                    </a:lnTo>
                    <a:lnTo>
                      <a:pt x="3285" y="979"/>
                    </a:lnTo>
                    <a:lnTo>
                      <a:pt x="3320" y="1020"/>
                    </a:lnTo>
                    <a:lnTo>
                      <a:pt x="3349" y="1063"/>
                    </a:lnTo>
                    <a:lnTo>
                      <a:pt x="3374" y="1109"/>
                    </a:lnTo>
                    <a:lnTo>
                      <a:pt x="3394" y="1159"/>
                    </a:lnTo>
                    <a:lnTo>
                      <a:pt x="3409" y="1210"/>
                    </a:lnTo>
                    <a:lnTo>
                      <a:pt x="3418" y="1265"/>
                    </a:lnTo>
                    <a:lnTo>
                      <a:pt x="3421" y="1320"/>
                    </a:lnTo>
                    <a:lnTo>
                      <a:pt x="3418" y="1374"/>
                    </a:lnTo>
                    <a:lnTo>
                      <a:pt x="3410" y="1426"/>
                    </a:lnTo>
                    <a:lnTo>
                      <a:pt x="3396" y="1476"/>
                    </a:lnTo>
                    <a:lnTo>
                      <a:pt x="3377" y="1524"/>
                    </a:lnTo>
                    <a:lnTo>
                      <a:pt x="3353" y="1570"/>
                    </a:lnTo>
                    <a:lnTo>
                      <a:pt x="3326" y="1612"/>
                    </a:lnTo>
                    <a:lnTo>
                      <a:pt x="3294" y="1652"/>
                    </a:lnTo>
                    <a:lnTo>
                      <a:pt x="3258" y="1687"/>
                    </a:lnTo>
                    <a:lnTo>
                      <a:pt x="3218" y="1720"/>
                    </a:lnTo>
                    <a:lnTo>
                      <a:pt x="3175" y="1748"/>
                    </a:lnTo>
                    <a:lnTo>
                      <a:pt x="3130" y="1771"/>
                    </a:lnTo>
                    <a:lnTo>
                      <a:pt x="3082" y="1790"/>
                    </a:lnTo>
                    <a:lnTo>
                      <a:pt x="3032" y="1804"/>
                    </a:lnTo>
                    <a:lnTo>
                      <a:pt x="2979" y="1812"/>
                    </a:lnTo>
                    <a:lnTo>
                      <a:pt x="2926" y="1815"/>
                    </a:lnTo>
                    <a:lnTo>
                      <a:pt x="2872" y="1812"/>
                    </a:lnTo>
                    <a:lnTo>
                      <a:pt x="2819" y="1804"/>
                    </a:lnTo>
                    <a:lnTo>
                      <a:pt x="2769" y="1790"/>
                    </a:lnTo>
                    <a:lnTo>
                      <a:pt x="2721" y="1771"/>
                    </a:lnTo>
                    <a:lnTo>
                      <a:pt x="2676" y="1748"/>
                    </a:lnTo>
                    <a:lnTo>
                      <a:pt x="2633" y="1720"/>
                    </a:lnTo>
                    <a:lnTo>
                      <a:pt x="2593" y="1687"/>
                    </a:lnTo>
                    <a:lnTo>
                      <a:pt x="2557" y="1652"/>
                    </a:lnTo>
                    <a:lnTo>
                      <a:pt x="2525" y="1612"/>
                    </a:lnTo>
                    <a:lnTo>
                      <a:pt x="2498" y="1570"/>
                    </a:lnTo>
                    <a:lnTo>
                      <a:pt x="2474" y="1524"/>
                    </a:lnTo>
                    <a:lnTo>
                      <a:pt x="2455" y="1476"/>
                    </a:lnTo>
                    <a:lnTo>
                      <a:pt x="2441" y="1426"/>
                    </a:lnTo>
                    <a:lnTo>
                      <a:pt x="2433" y="1374"/>
                    </a:lnTo>
                    <a:lnTo>
                      <a:pt x="2430" y="1320"/>
                    </a:lnTo>
                    <a:lnTo>
                      <a:pt x="2433" y="1264"/>
                    </a:lnTo>
                    <a:lnTo>
                      <a:pt x="2442" y="1209"/>
                    </a:lnTo>
                    <a:lnTo>
                      <a:pt x="2457" y="1158"/>
                    </a:lnTo>
                    <a:lnTo>
                      <a:pt x="2477" y="1108"/>
                    </a:lnTo>
                    <a:lnTo>
                      <a:pt x="2503" y="1062"/>
                    </a:lnTo>
                    <a:lnTo>
                      <a:pt x="2477" y="1087"/>
                    </a:lnTo>
                    <a:lnTo>
                      <a:pt x="2454" y="1111"/>
                    </a:lnTo>
                    <a:lnTo>
                      <a:pt x="2434" y="1134"/>
                    </a:lnTo>
                    <a:lnTo>
                      <a:pt x="2416" y="1156"/>
                    </a:lnTo>
                    <a:lnTo>
                      <a:pt x="2402" y="1177"/>
                    </a:lnTo>
                    <a:lnTo>
                      <a:pt x="2392" y="1197"/>
                    </a:lnTo>
                    <a:lnTo>
                      <a:pt x="2386" y="1214"/>
                    </a:lnTo>
                    <a:lnTo>
                      <a:pt x="2384" y="1231"/>
                    </a:lnTo>
                    <a:lnTo>
                      <a:pt x="2387" y="1246"/>
                    </a:lnTo>
                    <a:lnTo>
                      <a:pt x="2389" y="1272"/>
                    </a:lnTo>
                    <a:lnTo>
                      <a:pt x="2391" y="1299"/>
                    </a:lnTo>
                    <a:lnTo>
                      <a:pt x="2394" y="1329"/>
                    </a:lnTo>
                    <a:lnTo>
                      <a:pt x="2398" y="1358"/>
                    </a:lnTo>
                    <a:lnTo>
                      <a:pt x="2401" y="1387"/>
                    </a:lnTo>
                    <a:lnTo>
                      <a:pt x="2406" y="1417"/>
                    </a:lnTo>
                    <a:lnTo>
                      <a:pt x="2410" y="1447"/>
                    </a:lnTo>
                    <a:lnTo>
                      <a:pt x="2414" y="1475"/>
                    </a:lnTo>
                    <a:lnTo>
                      <a:pt x="2417" y="1501"/>
                    </a:lnTo>
                    <a:lnTo>
                      <a:pt x="2419" y="1526"/>
                    </a:lnTo>
                    <a:lnTo>
                      <a:pt x="2421" y="1549"/>
                    </a:lnTo>
                    <a:lnTo>
                      <a:pt x="2421" y="1569"/>
                    </a:lnTo>
                    <a:lnTo>
                      <a:pt x="2421" y="1587"/>
                    </a:lnTo>
                    <a:lnTo>
                      <a:pt x="2419" y="1600"/>
                    </a:lnTo>
                    <a:lnTo>
                      <a:pt x="2416" y="1609"/>
                    </a:lnTo>
                    <a:lnTo>
                      <a:pt x="2411" y="1614"/>
                    </a:lnTo>
                    <a:lnTo>
                      <a:pt x="2403" y="1614"/>
                    </a:lnTo>
                    <a:lnTo>
                      <a:pt x="1286" y="1612"/>
                    </a:lnTo>
                    <a:lnTo>
                      <a:pt x="1259" y="1585"/>
                    </a:lnTo>
                    <a:lnTo>
                      <a:pt x="1229" y="1560"/>
                    </a:lnTo>
                    <a:lnTo>
                      <a:pt x="1199" y="1535"/>
                    </a:lnTo>
                    <a:lnTo>
                      <a:pt x="1169" y="1510"/>
                    </a:lnTo>
                    <a:lnTo>
                      <a:pt x="1138" y="1484"/>
                    </a:lnTo>
                    <a:lnTo>
                      <a:pt x="1109" y="1458"/>
                    </a:lnTo>
                    <a:lnTo>
                      <a:pt x="1082" y="1431"/>
                    </a:lnTo>
                    <a:lnTo>
                      <a:pt x="1057" y="1402"/>
                    </a:lnTo>
                    <a:lnTo>
                      <a:pt x="1036" y="1370"/>
                    </a:lnTo>
                    <a:lnTo>
                      <a:pt x="1023" y="1426"/>
                    </a:lnTo>
                    <a:lnTo>
                      <a:pt x="1004" y="1479"/>
                    </a:lnTo>
                    <a:lnTo>
                      <a:pt x="980" y="1529"/>
                    </a:lnTo>
                    <a:lnTo>
                      <a:pt x="951" y="1575"/>
                    </a:lnTo>
                    <a:lnTo>
                      <a:pt x="917" y="1619"/>
                    </a:lnTo>
                    <a:lnTo>
                      <a:pt x="880" y="1659"/>
                    </a:lnTo>
                    <a:lnTo>
                      <a:pt x="838" y="1695"/>
                    </a:lnTo>
                    <a:lnTo>
                      <a:pt x="792" y="1725"/>
                    </a:lnTo>
                    <a:lnTo>
                      <a:pt x="743" y="1751"/>
                    </a:lnTo>
                    <a:lnTo>
                      <a:pt x="691" y="1772"/>
                    </a:lnTo>
                    <a:lnTo>
                      <a:pt x="637" y="1788"/>
                    </a:lnTo>
                    <a:lnTo>
                      <a:pt x="580" y="1797"/>
                    </a:lnTo>
                    <a:lnTo>
                      <a:pt x="522" y="1800"/>
                    </a:lnTo>
                    <a:lnTo>
                      <a:pt x="465" y="1797"/>
                    </a:lnTo>
                    <a:lnTo>
                      <a:pt x="409" y="1788"/>
                    </a:lnTo>
                    <a:lnTo>
                      <a:pt x="357" y="1773"/>
                    </a:lnTo>
                    <a:lnTo>
                      <a:pt x="307" y="1754"/>
                    </a:lnTo>
                    <a:lnTo>
                      <a:pt x="259" y="1729"/>
                    </a:lnTo>
                    <a:lnTo>
                      <a:pt x="214" y="1700"/>
                    </a:lnTo>
                    <a:lnTo>
                      <a:pt x="172" y="1665"/>
                    </a:lnTo>
                    <a:lnTo>
                      <a:pt x="134" y="1628"/>
                    </a:lnTo>
                    <a:lnTo>
                      <a:pt x="101" y="1587"/>
                    </a:lnTo>
                    <a:lnTo>
                      <a:pt x="71" y="1542"/>
                    </a:lnTo>
                    <a:lnTo>
                      <a:pt x="46" y="1494"/>
                    </a:lnTo>
                    <a:lnTo>
                      <a:pt x="26" y="1444"/>
                    </a:lnTo>
                    <a:lnTo>
                      <a:pt x="12" y="1390"/>
                    </a:lnTo>
                    <a:lnTo>
                      <a:pt x="3" y="1336"/>
                    </a:lnTo>
                    <a:lnTo>
                      <a:pt x="0" y="1278"/>
                    </a:lnTo>
                    <a:lnTo>
                      <a:pt x="3" y="1222"/>
                    </a:lnTo>
                    <a:lnTo>
                      <a:pt x="12" y="1166"/>
                    </a:lnTo>
                    <a:lnTo>
                      <a:pt x="26" y="1114"/>
                    </a:lnTo>
                    <a:lnTo>
                      <a:pt x="46" y="1064"/>
                    </a:lnTo>
                    <a:lnTo>
                      <a:pt x="71" y="1016"/>
                    </a:lnTo>
                    <a:lnTo>
                      <a:pt x="101" y="971"/>
                    </a:lnTo>
                    <a:lnTo>
                      <a:pt x="134" y="929"/>
                    </a:lnTo>
                    <a:lnTo>
                      <a:pt x="172" y="891"/>
                    </a:lnTo>
                    <a:lnTo>
                      <a:pt x="214" y="858"/>
                    </a:lnTo>
                    <a:lnTo>
                      <a:pt x="259" y="828"/>
                    </a:lnTo>
                    <a:lnTo>
                      <a:pt x="307" y="803"/>
                    </a:lnTo>
                    <a:lnTo>
                      <a:pt x="357" y="783"/>
                    </a:lnTo>
                    <a:lnTo>
                      <a:pt x="409" y="769"/>
                    </a:lnTo>
                    <a:lnTo>
                      <a:pt x="465" y="760"/>
                    </a:lnTo>
                    <a:lnTo>
                      <a:pt x="522" y="757"/>
                    </a:lnTo>
                    <a:lnTo>
                      <a:pt x="579" y="760"/>
                    </a:lnTo>
                    <a:lnTo>
                      <a:pt x="634" y="769"/>
                    </a:lnTo>
                    <a:lnTo>
                      <a:pt x="687" y="783"/>
                    </a:lnTo>
                    <a:lnTo>
                      <a:pt x="737" y="803"/>
                    </a:lnTo>
                    <a:lnTo>
                      <a:pt x="785" y="828"/>
                    </a:lnTo>
                    <a:lnTo>
                      <a:pt x="829" y="858"/>
                    </a:lnTo>
                    <a:lnTo>
                      <a:pt x="871" y="891"/>
                    </a:lnTo>
                    <a:lnTo>
                      <a:pt x="909" y="929"/>
                    </a:lnTo>
                    <a:lnTo>
                      <a:pt x="943" y="970"/>
                    </a:lnTo>
                    <a:lnTo>
                      <a:pt x="972" y="1015"/>
                    </a:lnTo>
                    <a:lnTo>
                      <a:pt x="997" y="1063"/>
                    </a:lnTo>
                    <a:lnTo>
                      <a:pt x="955" y="901"/>
                    </a:lnTo>
                    <a:lnTo>
                      <a:pt x="896" y="793"/>
                    </a:lnTo>
                    <a:lnTo>
                      <a:pt x="661" y="579"/>
                    </a:lnTo>
                    <a:lnTo>
                      <a:pt x="627" y="613"/>
                    </a:lnTo>
                    <a:lnTo>
                      <a:pt x="320" y="511"/>
                    </a:lnTo>
                    <a:lnTo>
                      <a:pt x="267" y="555"/>
                    </a:lnTo>
                    <a:lnTo>
                      <a:pt x="218" y="600"/>
                    </a:lnTo>
                    <a:lnTo>
                      <a:pt x="174" y="649"/>
                    </a:lnTo>
                    <a:lnTo>
                      <a:pt x="134" y="700"/>
                    </a:lnTo>
                    <a:lnTo>
                      <a:pt x="86" y="699"/>
                    </a:lnTo>
                    <a:lnTo>
                      <a:pt x="97" y="658"/>
                    </a:lnTo>
                    <a:lnTo>
                      <a:pt x="112" y="618"/>
                    </a:lnTo>
                    <a:lnTo>
                      <a:pt x="131" y="579"/>
                    </a:lnTo>
                    <a:lnTo>
                      <a:pt x="155" y="543"/>
                    </a:lnTo>
                    <a:lnTo>
                      <a:pt x="183" y="507"/>
                    </a:lnTo>
                    <a:lnTo>
                      <a:pt x="218" y="473"/>
                    </a:lnTo>
                    <a:lnTo>
                      <a:pt x="60" y="400"/>
                    </a:lnTo>
                    <a:lnTo>
                      <a:pt x="44" y="296"/>
                    </a:lnTo>
                    <a:lnTo>
                      <a:pt x="124" y="294"/>
                    </a:lnTo>
                    <a:lnTo>
                      <a:pt x="148" y="261"/>
                    </a:lnTo>
                    <a:lnTo>
                      <a:pt x="125" y="201"/>
                    </a:lnTo>
                    <a:lnTo>
                      <a:pt x="212" y="150"/>
                    </a:lnTo>
                    <a:lnTo>
                      <a:pt x="600" y="158"/>
                    </a:lnTo>
                    <a:lnTo>
                      <a:pt x="645" y="173"/>
                    </a:lnTo>
                    <a:lnTo>
                      <a:pt x="685" y="189"/>
                    </a:lnTo>
                    <a:lnTo>
                      <a:pt x="721" y="205"/>
                    </a:lnTo>
                    <a:lnTo>
                      <a:pt x="752" y="222"/>
                    </a:lnTo>
                    <a:lnTo>
                      <a:pt x="780" y="238"/>
                    </a:lnTo>
                    <a:lnTo>
                      <a:pt x="804" y="256"/>
                    </a:lnTo>
                    <a:lnTo>
                      <a:pt x="827" y="273"/>
                    </a:lnTo>
                    <a:lnTo>
                      <a:pt x="847" y="291"/>
                    </a:lnTo>
                    <a:lnTo>
                      <a:pt x="865" y="308"/>
                    </a:lnTo>
                    <a:lnTo>
                      <a:pt x="882" y="325"/>
                    </a:lnTo>
                    <a:lnTo>
                      <a:pt x="899" y="342"/>
                    </a:lnTo>
                    <a:lnTo>
                      <a:pt x="914" y="359"/>
                    </a:lnTo>
                    <a:lnTo>
                      <a:pt x="930" y="375"/>
                    </a:lnTo>
                    <a:lnTo>
                      <a:pt x="947" y="391"/>
                    </a:lnTo>
                    <a:lnTo>
                      <a:pt x="965" y="407"/>
                    </a:lnTo>
                    <a:lnTo>
                      <a:pt x="983" y="420"/>
                    </a:lnTo>
                    <a:lnTo>
                      <a:pt x="1004" y="434"/>
                    </a:lnTo>
                    <a:lnTo>
                      <a:pt x="1028" y="448"/>
                    </a:lnTo>
                    <a:lnTo>
                      <a:pt x="1055" y="459"/>
                    </a:lnTo>
                    <a:lnTo>
                      <a:pt x="1084" y="470"/>
                    </a:lnTo>
                    <a:lnTo>
                      <a:pt x="1117" y="479"/>
                    </a:lnTo>
                    <a:lnTo>
                      <a:pt x="1156" y="487"/>
                    </a:lnTo>
                    <a:lnTo>
                      <a:pt x="1198" y="495"/>
                    </a:lnTo>
                    <a:lnTo>
                      <a:pt x="1246" y="500"/>
                    </a:lnTo>
                    <a:lnTo>
                      <a:pt x="1300" y="504"/>
                    </a:lnTo>
                    <a:lnTo>
                      <a:pt x="1359" y="506"/>
                    </a:lnTo>
                    <a:lnTo>
                      <a:pt x="1364" y="459"/>
                    </a:lnTo>
                    <a:lnTo>
                      <a:pt x="1373" y="417"/>
                    </a:lnTo>
                    <a:lnTo>
                      <a:pt x="1386" y="380"/>
                    </a:lnTo>
                    <a:lnTo>
                      <a:pt x="1402" y="346"/>
                    </a:lnTo>
                    <a:lnTo>
                      <a:pt x="1423" y="316"/>
                    </a:lnTo>
                    <a:lnTo>
                      <a:pt x="1447" y="291"/>
                    </a:lnTo>
                    <a:lnTo>
                      <a:pt x="1476" y="269"/>
                    </a:lnTo>
                    <a:lnTo>
                      <a:pt x="1508" y="251"/>
                    </a:lnTo>
                    <a:lnTo>
                      <a:pt x="1545" y="237"/>
                    </a:lnTo>
                    <a:lnTo>
                      <a:pt x="1585" y="227"/>
                    </a:lnTo>
                    <a:lnTo>
                      <a:pt x="1630" y="221"/>
                    </a:lnTo>
                    <a:lnTo>
                      <a:pt x="1677" y="218"/>
                    </a:lnTo>
                    <a:lnTo>
                      <a:pt x="1729" y="219"/>
                    </a:lnTo>
                    <a:lnTo>
                      <a:pt x="1785" y="225"/>
                    </a:lnTo>
                    <a:lnTo>
                      <a:pt x="1844" y="233"/>
                    </a:lnTo>
                    <a:lnTo>
                      <a:pt x="1908" y="245"/>
                    </a:lnTo>
                    <a:lnTo>
                      <a:pt x="1975" y="260"/>
                    </a:lnTo>
                    <a:lnTo>
                      <a:pt x="2047" y="279"/>
                    </a:lnTo>
                    <a:lnTo>
                      <a:pt x="2122" y="301"/>
                    </a:lnTo>
                    <a:lnTo>
                      <a:pt x="2201" y="327"/>
                    </a:lnTo>
                    <a:lnTo>
                      <a:pt x="2228" y="338"/>
                    </a:lnTo>
                    <a:lnTo>
                      <a:pt x="2248" y="349"/>
                    </a:lnTo>
                    <a:lnTo>
                      <a:pt x="2263" y="363"/>
                    </a:lnTo>
                    <a:lnTo>
                      <a:pt x="2274" y="379"/>
                    </a:lnTo>
                    <a:lnTo>
                      <a:pt x="2278" y="395"/>
                    </a:lnTo>
                    <a:lnTo>
                      <a:pt x="2278" y="415"/>
                    </a:lnTo>
                    <a:lnTo>
                      <a:pt x="1228" y="1093"/>
                    </a:lnTo>
                    <a:lnTo>
                      <a:pt x="1244" y="1105"/>
                    </a:lnTo>
                    <a:lnTo>
                      <a:pt x="2386" y="365"/>
                    </a:lnTo>
                    <a:lnTo>
                      <a:pt x="2377" y="272"/>
                    </a:lnTo>
                    <a:lnTo>
                      <a:pt x="2424" y="236"/>
                    </a:lnTo>
                    <a:lnTo>
                      <a:pt x="2490" y="321"/>
                    </a:lnTo>
                    <a:lnTo>
                      <a:pt x="2535" y="261"/>
                    </a:lnTo>
                    <a:lnTo>
                      <a:pt x="2339" y="163"/>
                    </a:lnTo>
                    <a:lnTo>
                      <a:pt x="2298" y="94"/>
                    </a:lnTo>
                    <a:lnTo>
                      <a:pt x="2339" y="64"/>
                    </a:lnTo>
                    <a:lnTo>
                      <a:pt x="2430" y="88"/>
                    </a:lnTo>
                    <a:lnTo>
                      <a:pt x="2515" y="114"/>
                    </a:lnTo>
                    <a:lnTo>
                      <a:pt x="2517" y="111"/>
                    </a:lnTo>
                    <a:lnTo>
                      <a:pt x="2520" y="102"/>
                    </a:lnTo>
                    <a:lnTo>
                      <a:pt x="2522" y="90"/>
                    </a:lnTo>
                    <a:lnTo>
                      <a:pt x="2523" y="75"/>
                    </a:lnTo>
                    <a:lnTo>
                      <a:pt x="2525" y="57"/>
                    </a:lnTo>
                    <a:lnTo>
                      <a:pt x="2527" y="41"/>
                    </a:lnTo>
                    <a:lnTo>
                      <a:pt x="2529" y="25"/>
                    </a:lnTo>
                    <a:lnTo>
                      <a:pt x="2531" y="12"/>
                    </a:lnTo>
                    <a:lnTo>
                      <a:pt x="2533" y="3"/>
                    </a:lnTo>
                    <a:lnTo>
                      <a:pt x="2536" y="0"/>
                    </a:lnTo>
                    <a:close/>
                  </a:path>
                </a:pathLst>
              </a:custGeom>
              <a:solidFill>
                <a:schemeClr val="bg1">
                  <a:lumMod val="75000"/>
                </a:schemeClr>
              </a:solidFill>
              <a:ln w="9525">
                <a:noFill/>
                <a:round/>
                <a:headEnd/>
                <a:tailEnd/>
              </a:ln>
            </p:spPr>
            <p:txBody>
              <a:bodyPr wrap="none" anchor="ctr"/>
              <a:lstStyle/>
              <a:p>
                <a:endParaRPr lang="en-GB"/>
              </a:p>
            </p:txBody>
          </p:sp>
          <p:sp>
            <p:nvSpPr>
              <p:cNvPr id="37" name="Freeform 94"/>
              <p:cNvSpPr>
                <a:spLocks noChangeArrowheads="1"/>
              </p:cNvSpPr>
              <p:nvPr/>
            </p:nvSpPr>
            <p:spPr bwMode="auto">
              <a:xfrm>
                <a:off x="6594475" y="5576888"/>
                <a:ext cx="598488" cy="371475"/>
              </a:xfrm>
              <a:custGeom>
                <a:avLst/>
                <a:gdLst>
                  <a:gd name="T0" fmla="*/ 2147483647 w 3390"/>
                  <a:gd name="T1" fmla="*/ 2147483647 h 2110"/>
                  <a:gd name="T2" fmla="*/ 2147483647 w 3390"/>
                  <a:gd name="T3" fmla="*/ 2147483647 h 2110"/>
                  <a:gd name="T4" fmla="*/ 2147483647 w 3390"/>
                  <a:gd name="T5" fmla="*/ 2147483647 h 2110"/>
                  <a:gd name="T6" fmla="*/ 2147483647 w 3390"/>
                  <a:gd name="T7" fmla="*/ 2147483647 h 2110"/>
                  <a:gd name="T8" fmla="*/ 2147483647 w 3390"/>
                  <a:gd name="T9" fmla="*/ 2147483647 h 2110"/>
                  <a:gd name="T10" fmla="*/ 2147483647 w 3390"/>
                  <a:gd name="T11" fmla="*/ 2147483647 h 2110"/>
                  <a:gd name="T12" fmla="*/ 2147483647 w 3390"/>
                  <a:gd name="T13" fmla="*/ 2147483647 h 2110"/>
                  <a:gd name="T14" fmla="*/ 2147483647 w 3390"/>
                  <a:gd name="T15" fmla="*/ 2147483647 h 2110"/>
                  <a:gd name="T16" fmla="*/ 2147483647 w 3390"/>
                  <a:gd name="T17" fmla="*/ 2147483647 h 2110"/>
                  <a:gd name="T18" fmla="*/ 2147483647 w 3390"/>
                  <a:gd name="T19" fmla="*/ 2147483647 h 2110"/>
                  <a:gd name="T20" fmla="*/ 2147483647 w 3390"/>
                  <a:gd name="T21" fmla="*/ 2147483647 h 2110"/>
                  <a:gd name="T22" fmla="*/ 2147483647 w 3390"/>
                  <a:gd name="T23" fmla="*/ 2147483647 h 2110"/>
                  <a:gd name="T24" fmla="*/ 2147483647 w 3390"/>
                  <a:gd name="T25" fmla="*/ 2147483647 h 2110"/>
                  <a:gd name="T26" fmla="*/ 2147483647 w 3390"/>
                  <a:gd name="T27" fmla="*/ 2147483647 h 2110"/>
                  <a:gd name="T28" fmla="*/ 2147483647 w 3390"/>
                  <a:gd name="T29" fmla="*/ 2147483647 h 2110"/>
                  <a:gd name="T30" fmla="*/ 2147483647 w 3390"/>
                  <a:gd name="T31" fmla="*/ 2147483647 h 2110"/>
                  <a:gd name="T32" fmla="*/ 2147483647 w 3390"/>
                  <a:gd name="T33" fmla="*/ 2147483647 h 2110"/>
                  <a:gd name="T34" fmla="*/ 2147483647 w 3390"/>
                  <a:gd name="T35" fmla="*/ 2147483647 h 2110"/>
                  <a:gd name="T36" fmla="*/ 2147483647 w 3390"/>
                  <a:gd name="T37" fmla="*/ 2147483647 h 2110"/>
                  <a:gd name="T38" fmla="*/ 2147483647 w 3390"/>
                  <a:gd name="T39" fmla="*/ 2147483647 h 2110"/>
                  <a:gd name="T40" fmla="*/ 2147483647 w 3390"/>
                  <a:gd name="T41" fmla="*/ 2147483647 h 2110"/>
                  <a:gd name="T42" fmla="*/ 2147483647 w 3390"/>
                  <a:gd name="T43" fmla="*/ 2147483647 h 2110"/>
                  <a:gd name="T44" fmla="*/ 2147483647 w 3390"/>
                  <a:gd name="T45" fmla="*/ 2147483647 h 2110"/>
                  <a:gd name="T46" fmla="*/ 2147483647 w 3390"/>
                  <a:gd name="T47" fmla="*/ 2147483647 h 2110"/>
                  <a:gd name="T48" fmla="*/ 2147483647 w 3390"/>
                  <a:gd name="T49" fmla="*/ 2147483647 h 2110"/>
                  <a:gd name="T50" fmla="*/ 2147483647 w 3390"/>
                  <a:gd name="T51" fmla="*/ 2147483647 h 2110"/>
                  <a:gd name="T52" fmla="*/ 2147483647 w 3390"/>
                  <a:gd name="T53" fmla="*/ 2147483647 h 2110"/>
                  <a:gd name="T54" fmla="*/ 2147483647 w 3390"/>
                  <a:gd name="T55" fmla="*/ 2147483647 h 2110"/>
                  <a:gd name="T56" fmla="*/ 2147483647 w 3390"/>
                  <a:gd name="T57" fmla="*/ 2147483647 h 2110"/>
                  <a:gd name="T58" fmla="*/ 2147483647 w 3390"/>
                  <a:gd name="T59" fmla="*/ 2147483647 h 2110"/>
                  <a:gd name="T60" fmla="*/ 2147483647 w 3390"/>
                  <a:gd name="T61" fmla="*/ 2147483647 h 2110"/>
                  <a:gd name="T62" fmla="*/ 2147483647 w 3390"/>
                  <a:gd name="T63" fmla="*/ 2147483647 h 2110"/>
                  <a:gd name="T64" fmla="*/ 2147483647 w 3390"/>
                  <a:gd name="T65" fmla="*/ 2147483647 h 2110"/>
                  <a:gd name="T66" fmla="*/ 2147483647 w 3390"/>
                  <a:gd name="T67" fmla="*/ 2147483647 h 2110"/>
                  <a:gd name="T68" fmla="*/ 2147483647 w 3390"/>
                  <a:gd name="T69" fmla="*/ 2147483647 h 2110"/>
                  <a:gd name="T70" fmla="*/ 2147483647 w 3390"/>
                  <a:gd name="T71" fmla="*/ 2147483647 h 2110"/>
                  <a:gd name="T72" fmla="*/ 2147483647 w 3390"/>
                  <a:gd name="T73" fmla="*/ 2147483647 h 2110"/>
                  <a:gd name="T74" fmla="*/ 2147483647 w 3390"/>
                  <a:gd name="T75" fmla="*/ 2147483647 h 2110"/>
                  <a:gd name="T76" fmla="*/ 2147483647 w 3390"/>
                  <a:gd name="T77" fmla="*/ 2147483647 h 2110"/>
                  <a:gd name="T78" fmla="*/ 2147483647 w 3390"/>
                  <a:gd name="T79" fmla="*/ 2147483647 h 2110"/>
                  <a:gd name="T80" fmla="*/ 2147483647 w 3390"/>
                  <a:gd name="T81" fmla="*/ 2147483647 h 2110"/>
                  <a:gd name="T82" fmla="*/ 2147483647 w 3390"/>
                  <a:gd name="T83" fmla="*/ 2147483647 h 2110"/>
                  <a:gd name="T84" fmla="*/ 2147483647 w 3390"/>
                  <a:gd name="T85" fmla="*/ 2147483647 h 2110"/>
                  <a:gd name="T86" fmla="*/ 2147483647 w 3390"/>
                  <a:gd name="T87" fmla="*/ 2147483647 h 2110"/>
                  <a:gd name="T88" fmla="*/ 2147483647 w 3390"/>
                  <a:gd name="T89" fmla="*/ 2147483647 h 2110"/>
                  <a:gd name="T90" fmla="*/ 2147483647 w 3390"/>
                  <a:gd name="T91" fmla="*/ 2147483647 h 2110"/>
                  <a:gd name="T92" fmla="*/ 2147483647 w 3390"/>
                  <a:gd name="T93" fmla="*/ 2147483647 h 2110"/>
                  <a:gd name="T94" fmla="*/ 2147483647 w 3390"/>
                  <a:gd name="T95" fmla="*/ 2147483647 h 2110"/>
                  <a:gd name="T96" fmla="*/ 2147483647 w 3390"/>
                  <a:gd name="T97" fmla="*/ 2147483647 h 2110"/>
                  <a:gd name="T98" fmla="*/ 2147483647 w 3390"/>
                  <a:gd name="T99" fmla="*/ 2147483647 h 2110"/>
                  <a:gd name="T100" fmla="*/ 2147483647 w 3390"/>
                  <a:gd name="T101" fmla="*/ 2147483647 h 2110"/>
                  <a:gd name="T102" fmla="*/ 2147483647 w 3390"/>
                  <a:gd name="T103" fmla="*/ 2147483647 h 2110"/>
                  <a:gd name="T104" fmla="*/ 2147483647 w 3390"/>
                  <a:gd name="T105" fmla="*/ 2147483647 h 2110"/>
                  <a:gd name="T106" fmla="*/ 2147483647 w 3390"/>
                  <a:gd name="T107" fmla="*/ 2147483647 h 2110"/>
                  <a:gd name="T108" fmla="*/ 2147483647 w 3390"/>
                  <a:gd name="T109" fmla="*/ 2147483647 h 2110"/>
                  <a:gd name="T110" fmla="*/ 2147483647 w 3390"/>
                  <a:gd name="T111" fmla="*/ 2147483647 h 2110"/>
                  <a:gd name="T112" fmla="*/ 2147483647 w 3390"/>
                  <a:gd name="T113" fmla="*/ 2147483647 h 2110"/>
                  <a:gd name="T114" fmla="*/ 2147483647 w 3390"/>
                  <a:gd name="T115" fmla="*/ 2147483647 h 2110"/>
                  <a:gd name="T116" fmla="*/ 2147483647 w 3390"/>
                  <a:gd name="T117" fmla="*/ 2147483647 h 2110"/>
                  <a:gd name="T118" fmla="*/ 2147483647 w 3390"/>
                  <a:gd name="T119" fmla="*/ 2147483647 h 21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390"/>
                  <a:gd name="T181" fmla="*/ 0 h 2110"/>
                  <a:gd name="T182" fmla="*/ 3390 w 3390"/>
                  <a:gd name="T183" fmla="*/ 2110 h 211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390" h="2110">
                    <a:moveTo>
                      <a:pt x="2891" y="1009"/>
                    </a:moveTo>
                    <a:lnTo>
                      <a:pt x="2963" y="1020"/>
                    </a:lnTo>
                    <a:lnTo>
                      <a:pt x="2976" y="1024"/>
                    </a:lnTo>
                    <a:lnTo>
                      <a:pt x="2986" y="1034"/>
                    </a:lnTo>
                    <a:lnTo>
                      <a:pt x="2991" y="1045"/>
                    </a:lnTo>
                    <a:lnTo>
                      <a:pt x="2992" y="1060"/>
                    </a:lnTo>
                    <a:lnTo>
                      <a:pt x="2991" y="1065"/>
                    </a:lnTo>
                    <a:lnTo>
                      <a:pt x="3011" y="1071"/>
                    </a:lnTo>
                    <a:lnTo>
                      <a:pt x="3014" y="1066"/>
                    </a:lnTo>
                    <a:lnTo>
                      <a:pt x="3020" y="1056"/>
                    </a:lnTo>
                    <a:lnTo>
                      <a:pt x="3029" y="1050"/>
                    </a:lnTo>
                    <a:lnTo>
                      <a:pt x="3039" y="1047"/>
                    </a:lnTo>
                    <a:lnTo>
                      <a:pt x="3050" y="1047"/>
                    </a:lnTo>
                    <a:lnTo>
                      <a:pt x="3061" y="1051"/>
                    </a:lnTo>
                    <a:lnTo>
                      <a:pt x="3125" y="1084"/>
                    </a:lnTo>
                    <a:lnTo>
                      <a:pt x="3134" y="1092"/>
                    </a:lnTo>
                    <a:lnTo>
                      <a:pt x="3140" y="1100"/>
                    </a:lnTo>
                    <a:lnTo>
                      <a:pt x="3143" y="1110"/>
                    </a:lnTo>
                    <a:lnTo>
                      <a:pt x="3143" y="1121"/>
                    </a:lnTo>
                    <a:lnTo>
                      <a:pt x="3140" y="1131"/>
                    </a:lnTo>
                    <a:lnTo>
                      <a:pt x="3138" y="1135"/>
                    </a:lnTo>
                    <a:lnTo>
                      <a:pt x="3155" y="1146"/>
                    </a:lnTo>
                    <a:lnTo>
                      <a:pt x="3161" y="1140"/>
                    </a:lnTo>
                    <a:lnTo>
                      <a:pt x="3170" y="1134"/>
                    </a:lnTo>
                    <a:lnTo>
                      <a:pt x="3180" y="1131"/>
                    </a:lnTo>
                    <a:lnTo>
                      <a:pt x="3191" y="1131"/>
                    </a:lnTo>
                    <a:lnTo>
                      <a:pt x="3201" y="1134"/>
                    </a:lnTo>
                    <a:lnTo>
                      <a:pt x="3209" y="1140"/>
                    </a:lnTo>
                    <a:lnTo>
                      <a:pt x="3261" y="1192"/>
                    </a:lnTo>
                    <a:lnTo>
                      <a:pt x="3269" y="1203"/>
                    </a:lnTo>
                    <a:lnTo>
                      <a:pt x="3271" y="1216"/>
                    </a:lnTo>
                    <a:lnTo>
                      <a:pt x="3269" y="1229"/>
                    </a:lnTo>
                    <a:lnTo>
                      <a:pt x="3261" y="1241"/>
                    </a:lnTo>
                    <a:lnTo>
                      <a:pt x="3255" y="1247"/>
                    </a:lnTo>
                    <a:lnTo>
                      <a:pt x="3271" y="1270"/>
                    </a:lnTo>
                    <a:lnTo>
                      <a:pt x="3277" y="1266"/>
                    </a:lnTo>
                    <a:lnTo>
                      <a:pt x="3287" y="1262"/>
                    </a:lnTo>
                    <a:lnTo>
                      <a:pt x="3298" y="1262"/>
                    </a:lnTo>
                    <a:lnTo>
                      <a:pt x="3309" y="1265"/>
                    </a:lnTo>
                    <a:lnTo>
                      <a:pt x="3317" y="1272"/>
                    </a:lnTo>
                    <a:lnTo>
                      <a:pt x="3324" y="1280"/>
                    </a:lnTo>
                    <a:lnTo>
                      <a:pt x="3358" y="1344"/>
                    </a:lnTo>
                    <a:lnTo>
                      <a:pt x="3362" y="1355"/>
                    </a:lnTo>
                    <a:lnTo>
                      <a:pt x="3362" y="1366"/>
                    </a:lnTo>
                    <a:lnTo>
                      <a:pt x="3359" y="1376"/>
                    </a:lnTo>
                    <a:lnTo>
                      <a:pt x="3353" y="1384"/>
                    </a:lnTo>
                    <a:lnTo>
                      <a:pt x="3345" y="1392"/>
                    </a:lnTo>
                    <a:lnTo>
                      <a:pt x="3335" y="1397"/>
                    </a:lnTo>
                    <a:lnTo>
                      <a:pt x="3343" y="1425"/>
                    </a:lnTo>
                    <a:lnTo>
                      <a:pt x="3347" y="1424"/>
                    </a:lnTo>
                    <a:lnTo>
                      <a:pt x="3360" y="1426"/>
                    </a:lnTo>
                    <a:lnTo>
                      <a:pt x="3372" y="1432"/>
                    </a:lnTo>
                    <a:lnTo>
                      <a:pt x="3380" y="1442"/>
                    </a:lnTo>
                    <a:lnTo>
                      <a:pt x="3384" y="1456"/>
                    </a:lnTo>
                    <a:lnTo>
                      <a:pt x="3390" y="1528"/>
                    </a:lnTo>
                    <a:lnTo>
                      <a:pt x="3389" y="1542"/>
                    </a:lnTo>
                    <a:lnTo>
                      <a:pt x="3383" y="1553"/>
                    </a:lnTo>
                    <a:lnTo>
                      <a:pt x="3373" y="1561"/>
                    </a:lnTo>
                    <a:lnTo>
                      <a:pt x="3360" y="1565"/>
                    </a:lnTo>
                    <a:lnTo>
                      <a:pt x="3358" y="1601"/>
                    </a:lnTo>
                    <a:lnTo>
                      <a:pt x="3359" y="1601"/>
                    </a:lnTo>
                    <a:lnTo>
                      <a:pt x="3372" y="1607"/>
                    </a:lnTo>
                    <a:lnTo>
                      <a:pt x="3381" y="1616"/>
                    </a:lnTo>
                    <a:lnTo>
                      <a:pt x="3386" y="1629"/>
                    </a:lnTo>
                    <a:lnTo>
                      <a:pt x="3386" y="1642"/>
                    </a:lnTo>
                    <a:lnTo>
                      <a:pt x="3372" y="1713"/>
                    </a:lnTo>
                    <a:lnTo>
                      <a:pt x="3367" y="1726"/>
                    </a:lnTo>
                    <a:lnTo>
                      <a:pt x="3356" y="1735"/>
                    </a:lnTo>
                    <a:lnTo>
                      <a:pt x="3345" y="1740"/>
                    </a:lnTo>
                    <a:lnTo>
                      <a:pt x="3330" y="1740"/>
                    </a:lnTo>
                    <a:lnTo>
                      <a:pt x="3327" y="1739"/>
                    </a:lnTo>
                    <a:lnTo>
                      <a:pt x="3316" y="1767"/>
                    </a:lnTo>
                    <a:lnTo>
                      <a:pt x="3317" y="1767"/>
                    </a:lnTo>
                    <a:lnTo>
                      <a:pt x="3325" y="1774"/>
                    </a:lnTo>
                    <a:lnTo>
                      <a:pt x="3331" y="1784"/>
                    </a:lnTo>
                    <a:lnTo>
                      <a:pt x="3333" y="1794"/>
                    </a:lnTo>
                    <a:lnTo>
                      <a:pt x="3332" y="1804"/>
                    </a:lnTo>
                    <a:lnTo>
                      <a:pt x="3329" y="1815"/>
                    </a:lnTo>
                    <a:lnTo>
                      <a:pt x="3292" y="1878"/>
                    </a:lnTo>
                    <a:lnTo>
                      <a:pt x="3285" y="1886"/>
                    </a:lnTo>
                    <a:lnTo>
                      <a:pt x="3276" y="1891"/>
                    </a:lnTo>
                    <a:lnTo>
                      <a:pt x="3265" y="1894"/>
                    </a:lnTo>
                    <a:lnTo>
                      <a:pt x="3255" y="1893"/>
                    </a:lnTo>
                    <a:lnTo>
                      <a:pt x="3245" y="1890"/>
                    </a:lnTo>
                    <a:lnTo>
                      <a:pt x="3240" y="1887"/>
                    </a:lnTo>
                    <a:lnTo>
                      <a:pt x="3222" y="1909"/>
                    </a:lnTo>
                    <a:lnTo>
                      <a:pt x="3224" y="1911"/>
                    </a:lnTo>
                    <a:lnTo>
                      <a:pt x="3229" y="1920"/>
                    </a:lnTo>
                    <a:lnTo>
                      <a:pt x="3232" y="1931"/>
                    </a:lnTo>
                    <a:lnTo>
                      <a:pt x="3232" y="1941"/>
                    </a:lnTo>
                    <a:lnTo>
                      <a:pt x="3228" y="1951"/>
                    </a:lnTo>
                    <a:lnTo>
                      <a:pt x="3222" y="1960"/>
                    </a:lnTo>
                    <a:lnTo>
                      <a:pt x="3168" y="2009"/>
                    </a:lnTo>
                    <a:lnTo>
                      <a:pt x="3159" y="2015"/>
                    </a:lnTo>
                    <a:lnTo>
                      <a:pt x="3148" y="2019"/>
                    </a:lnTo>
                    <a:lnTo>
                      <a:pt x="3137" y="2018"/>
                    </a:lnTo>
                    <a:lnTo>
                      <a:pt x="3128" y="2014"/>
                    </a:lnTo>
                    <a:lnTo>
                      <a:pt x="3118" y="2007"/>
                    </a:lnTo>
                    <a:lnTo>
                      <a:pt x="3111" y="1999"/>
                    </a:lnTo>
                    <a:lnTo>
                      <a:pt x="3085" y="2012"/>
                    </a:lnTo>
                    <a:lnTo>
                      <a:pt x="3087" y="2018"/>
                    </a:lnTo>
                    <a:lnTo>
                      <a:pt x="3090" y="2031"/>
                    </a:lnTo>
                    <a:lnTo>
                      <a:pt x="3086" y="2044"/>
                    </a:lnTo>
                    <a:lnTo>
                      <a:pt x="3078" y="2055"/>
                    </a:lnTo>
                    <a:lnTo>
                      <a:pt x="3067" y="2062"/>
                    </a:lnTo>
                    <a:lnTo>
                      <a:pt x="2998" y="2086"/>
                    </a:lnTo>
                    <a:lnTo>
                      <a:pt x="2984" y="2088"/>
                    </a:lnTo>
                    <a:lnTo>
                      <a:pt x="2972" y="2085"/>
                    </a:lnTo>
                    <a:lnTo>
                      <a:pt x="2960" y="2076"/>
                    </a:lnTo>
                    <a:lnTo>
                      <a:pt x="2953" y="2064"/>
                    </a:lnTo>
                    <a:lnTo>
                      <a:pt x="2952" y="2061"/>
                    </a:lnTo>
                    <a:lnTo>
                      <a:pt x="2926" y="2065"/>
                    </a:lnTo>
                    <a:lnTo>
                      <a:pt x="2926" y="2074"/>
                    </a:lnTo>
                    <a:lnTo>
                      <a:pt x="2923" y="2088"/>
                    </a:lnTo>
                    <a:lnTo>
                      <a:pt x="2916" y="2098"/>
                    </a:lnTo>
                    <a:lnTo>
                      <a:pt x="2906" y="2105"/>
                    </a:lnTo>
                    <a:lnTo>
                      <a:pt x="2892" y="2109"/>
                    </a:lnTo>
                    <a:lnTo>
                      <a:pt x="2819" y="2110"/>
                    </a:lnTo>
                    <a:lnTo>
                      <a:pt x="2805" y="2106"/>
                    </a:lnTo>
                    <a:lnTo>
                      <a:pt x="2794" y="2099"/>
                    </a:lnTo>
                    <a:lnTo>
                      <a:pt x="2787" y="2088"/>
                    </a:lnTo>
                    <a:lnTo>
                      <a:pt x="2784" y="2074"/>
                    </a:lnTo>
                    <a:lnTo>
                      <a:pt x="2784" y="2068"/>
                    </a:lnTo>
                    <a:lnTo>
                      <a:pt x="2757" y="2064"/>
                    </a:lnTo>
                    <a:lnTo>
                      <a:pt x="2755" y="2067"/>
                    </a:lnTo>
                    <a:lnTo>
                      <a:pt x="2748" y="2080"/>
                    </a:lnTo>
                    <a:lnTo>
                      <a:pt x="2738" y="2088"/>
                    </a:lnTo>
                    <a:lnTo>
                      <a:pt x="2726" y="2092"/>
                    </a:lnTo>
                    <a:lnTo>
                      <a:pt x="2712" y="2091"/>
                    </a:lnTo>
                    <a:lnTo>
                      <a:pt x="2642" y="2070"/>
                    </a:lnTo>
                    <a:lnTo>
                      <a:pt x="2630" y="2064"/>
                    </a:lnTo>
                    <a:lnTo>
                      <a:pt x="2621" y="2054"/>
                    </a:lnTo>
                    <a:lnTo>
                      <a:pt x="2617" y="2041"/>
                    </a:lnTo>
                    <a:lnTo>
                      <a:pt x="2619" y="2027"/>
                    </a:lnTo>
                    <a:lnTo>
                      <a:pt x="2621" y="2020"/>
                    </a:lnTo>
                    <a:lnTo>
                      <a:pt x="2594" y="2005"/>
                    </a:lnTo>
                    <a:lnTo>
                      <a:pt x="2593" y="2006"/>
                    </a:lnTo>
                    <a:lnTo>
                      <a:pt x="2585" y="2013"/>
                    </a:lnTo>
                    <a:lnTo>
                      <a:pt x="2576" y="2018"/>
                    </a:lnTo>
                    <a:lnTo>
                      <a:pt x="2565" y="2019"/>
                    </a:lnTo>
                    <a:lnTo>
                      <a:pt x="2555" y="2015"/>
                    </a:lnTo>
                    <a:lnTo>
                      <a:pt x="2545" y="2010"/>
                    </a:lnTo>
                    <a:lnTo>
                      <a:pt x="2489" y="1964"/>
                    </a:lnTo>
                    <a:lnTo>
                      <a:pt x="2481" y="1954"/>
                    </a:lnTo>
                    <a:lnTo>
                      <a:pt x="2478" y="1943"/>
                    </a:lnTo>
                    <a:lnTo>
                      <a:pt x="2478" y="1931"/>
                    </a:lnTo>
                    <a:lnTo>
                      <a:pt x="2482" y="1919"/>
                    </a:lnTo>
                    <a:lnTo>
                      <a:pt x="2457" y="1892"/>
                    </a:lnTo>
                    <a:lnTo>
                      <a:pt x="2445" y="1895"/>
                    </a:lnTo>
                    <a:lnTo>
                      <a:pt x="2432" y="1894"/>
                    </a:lnTo>
                    <a:lnTo>
                      <a:pt x="2421" y="1889"/>
                    </a:lnTo>
                    <a:lnTo>
                      <a:pt x="2413" y="1880"/>
                    </a:lnTo>
                    <a:lnTo>
                      <a:pt x="2371" y="1820"/>
                    </a:lnTo>
                    <a:lnTo>
                      <a:pt x="2366" y="1808"/>
                    </a:lnTo>
                    <a:lnTo>
                      <a:pt x="2366" y="1794"/>
                    </a:lnTo>
                    <a:lnTo>
                      <a:pt x="2371" y="1782"/>
                    </a:lnTo>
                    <a:lnTo>
                      <a:pt x="2380" y="1772"/>
                    </a:lnTo>
                    <a:lnTo>
                      <a:pt x="2368" y="1743"/>
                    </a:lnTo>
                    <a:lnTo>
                      <a:pt x="2355" y="1743"/>
                    </a:lnTo>
                    <a:lnTo>
                      <a:pt x="2344" y="1738"/>
                    </a:lnTo>
                    <a:lnTo>
                      <a:pt x="2335" y="1730"/>
                    </a:lnTo>
                    <a:lnTo>
                      <a:pt x="2330" y="1718"/>
                    </a:lnTo>
                    <a:lnTo>
                      <a:pt x="2311" y="1647"/>
                    </a:lnTo>
                    <a:lnTo>
                      <a:pt x="2310" y="1634"/>
                    </a:lnTo>
                    <a:lnTo>
                      <a:pt x="2314" y="1621"/>
                    </a:lnTo>
                    <a:lnTo>
                      <a:pt x="2324" y="1611"/>
                    </a:lnTo>
                    <a:lnTo>
                      <a:pt x="2335" y="1605"/>
                    </a:lnTo>
                    <a:lnTo>
                      <a:pt x="2333" y="1575"/>
                    </a:lnTo>
                    <a:lnTo>
                      <a:pt x="2321" y="1572"/>
                    </a:lnTo>
                    <a:lnTo>
                      <a:pt x="2311" y="1563"/>
                    </a:lnTo>
                    <a:lnTo>
                      <a:pt x="2304" y="1552"/>
                    </a:lnTo>
                    <a:lnTo>
                      <a:pt x="2302" y="1540"/>
                    </a:lnTo>
                    <a:lnTo>
                      <a:pt x="2305" y="1466"/>
                    </a:lnTo>
                    <a:lnTo>
                      <a:pt x="2308" y="1453"/>
                    </a:lnTo>
                    <a:lnTo>
                      <a:pt x="2316" y="1442"/>
                    </a:lnTo>
                    <a:lnTo>
                      <a:pt x="2328" y="1435"/>
                    </a:lnTo>
                    <a:lnTo>
                      <a:pt x="2341" y="1433"/>
                    </a:lnTo>
                    <a:lnTo>
                      <a:pt x="2348" y="1433"/>
                    </a:lnTo>
                    <a:lnTo>
                      <a:pt x="2357" y="1404"/>
                    </a:lnTo>
                    <a:lnTo>
                      <a:pt x="2356" y="1404"/>
                    </a:lnTo>
                    <a:lnTo>
                      <a:pt x="2346" y="1398"/>
                    </a:lnTo>
                    <a:lnTo>
                      <a:pt x="2340" y="1389"/>
                    </a:lnTo>
                    <a:lnTo>
                      <a:pt x="2337" y="1379"/>
                    </a:lnTo>
                    <a:lnTo>
                      <a:pt x="2336" y="1368"/>
                    </a:lnTo>
                    <a:lnTo>
                      <a:pt x="2339" y="1358"/>
                    </a:lnTo>
                    <a:lnTo>
                      <a:pt x="2371" y="1291"/>
                    </a:lnTo>
                    <a:lnTo>
                      <a:pt x="2377" y="1283"/>
                    </a:lnTo>
                    <a:lnTo>
                      <a:pt x="2386" y="1276"/>
                    </a:lnTo>
                    <a:lnTo>
                      <a:pt x="2395" y="1273"/>
                    </a:lnTo>
                    <a:lnTo>
                      <a:pt x="2406" y="1273"/>
                    </a:lnTo>
                    <a:lnTo>
                      <a:pt x="2417" y="1276"/>
                    </a:lnTo>
                    <a:lnTo>
                      <a:pt x="2418" y="1276"/>
                    </a:lnTo>
                    <a:lnTo>
                      <a:pt x="2426" y="1262"/>
                    </a:lnTo>
                    <a:lnTo>
                      <a:pt x="2419" y="1253"/>
                    </a:lnTo>
                    <a:lnTo>
                      <a:pt x="2415" y="1244"/>
                    </a:lnTo>
                    <a:lnTo>
                      <a:pt x="2415" y="1232"/>
                    </a:lnTo>
                    <a:lnTo>
                      <a:pt x="2417" y="1222"/>
                    </a:lnTo>
                    <a:lnTo>
                      <a:pt x="2423" y="1213"/>
                    </a:lnTo>
                    <a:lnTo>
                      <a:pt x="2471" y="1159"/>
                    </a:lnTo>
                    <a:lnTo>
                      <a:pt x="2480" y="1152"/>
                    </a:lnTo>
                    <a:lnTo>
                      <a:pt x="2490" y="1148"/>
                    </a:lnTo>
                    <a:lnTo>
                      <a:pt x="2500" y="1148"/>
                    </a:lnTo>
                    <a:lnTo>
                      <a:pt x="2511" y="1150"/>
                    </a:lnTo>
                    <a:lnTo>
                      <a:pt x="2520" y="1156"/>
                    </a:lnTo>
                    <a:lnTo>
                      <a:pt x="2523" y="1159"/>
                    </a:lnTo>
                    <a:lnTo>
                      <a:pt x="2546" y="1141"/>
                    </a:lnTo>
                    <a:lnTo>
                      <a:pt x="2545" y="1139"/>
                    </a:lnTo>
                    <a:lnTo>
                      <a:pt x="2541" y="1129"/>
                    </a:lnTo>
                    <a:lnTo>
                      <a:pt x="2540" y="1119"/>
                    </a:lnTo>
                    <a:lnTo>
                      <a:pt x="2543" y="1108"/>
                    </a:lnTo>
                    <a:lnTo>
                      <a:pt x="2548" y="1099"/>
                    </a:lnTo>
                    <a:lnTo>
                      <a:pt x="2556" y="1092"/>
                    </a:lnTo>
                    <a:lnTo>
                      <a:pt x="2618" y="1053"/>
                    </a:lnTo>
                    <a:lnTo>
                      <a:pt x="2629" y="1049"/>
                    </a:lnTo>
                    <a:lnTo>
                      <a:pt x="2639" y="1048"/>
                    </a:lnTo>
                    <a:lnTo>
                      <a:pt x="2649" y="1051"/>
                    </a:lnTo>
                    <a:lnTo>
                      <a:pt x="2659" y="1056"/>
                    </a:lnTo>
                    <a:lnTo>
                      <a:pt x="2666" y="1065"/>
                    </a:lnTo>
                    <a:lnTo>
                      <a:pt x="2672" y="1074"/>
                    </a:lnTo>
                    <a:lnTo>
                      <a:pt x="2691" y="1068"/>
                    </a:lnTo>
                    <a:lnTo>
                      <a:pt x="2691" y="1063"/>
                    </a:lnTo>
                    <a:lnTo>
                      <a:pt x="2691" y="1049"/>
                    </a:lnTo>
                    <a:lnTo>
                      <a:pt x="2697" y="1037"/>
                    </a:lnTo>
                    <a:lnTo>
                      <a:pt x="2706" y="1028"/>
                    </a:lnTo>
                    <a:lnTo>
                      <a:pt x="2719" y="1023"/>
                    </a:lnTo>
                    <a:lnTo>
                      <a:pt x="2792" y="1013"/>
                    </a:lnTo>
                    <a:lnTo>
                      <a:pt x="2805" y="1014"/>
                    </a:lnTo>
                    <a:lnTo>
                      <a:pt x="2817" y="1019"/>
                    </a:lnTo>
                    <a:lnTo>
                      <a:pt x="2826" y="1030"/>
                    </a:lnTo>
                    <a:lnTo>
                      <a:pt x="2831" y="1042"/>
                    </a:lnTo>
                    <a:lnTo>
                      <a:pt x="2831" y="1044"/>
                    </a:lnTo>
                    <a:lnTo>
                      <a:pt x="2838" y="1044"/>
                    </a:lnTo>
                    <a:lnTo>
                      <a:pt x="2847" y="1044"/>
                    </a:lnTo>
                    <a:lnTo>
                      <a:pt x="2851" y="1044"/>
                    </a:lnTo>
                    <a:lnTo>
                      <a:pt x="2852" y="1039"/>
                    </a:lnTo>
                    <a:lnTo>
                      <a:pt x="2856" y="1025"/>
                    </a:lnTo>
                    <a:lnTo>
                      <a:pt x="2865" y="1016"/>
                    </a:lnTo>
                    <a:lnTo>
                      <a:pt x="2878" y="1010"/>
                    </a:lnTo>
                    <a:lnTo>
                      <a:pt x="2891" y="1009"/>
                    </a:lnTo>
                    <a:close/>
                    <a:moveTo>
                      <a:pt x="750" y="1009"/>
                    </a:moveTo>
                    <a:lnTo>
                      <a:pt x="823" y="1020"/>
                    </a:lnTo>
                    <a:lnTo>
                      <a:pt x="836" y="1024"/>
                    </a:lnTo>
                    <a:lnTo>
                      <a:pt x="846" y="1034"/>
                    </a:lnTo>
                    <a:lnTo>
                      <a:pt x="852" y="1045"/>
                    </a:lnTo>
                    <a:lnTo>
                      <a:pt x="852" y="1060"/>
                    </a:lnTo>
                    <a:lnTo>
                      <a:pt x="852" y="1065"/>
                    </a:lnTo>
                    <a:lnTo>
                      <a:pt x="870" y="1071"/>
                    </a:lnTo>
                    <a:lnTo>
                      <a:pt x="873" y="1066"/>
                    </a:lnTo>
                    <a:lnTo>
                      <a:pt x="881" y="1056"/>
                    </a:lnTo>
                    <a:lnTo>
                      <a:pt x="889" y="1050"/>
                    </a:lnTo>
                    <a:lnTo>
                      <a:pt x="899" y="1047"/>
                    </a:lnTo>
                    <a:lnTo>
                      <a:pt x="910" y="1047"/>
                    </a:lnTo>
                    <a:lnTo>
                      <a:pt x="920" y="1051"/>
                    </a:lnTo>
                    <a:lnTo>
                      <a:pt x="985" y="1084"/>
                    </a:lnTo>
                    <a:lnTo>
                      <a:pt x="993" y="1092"/>
                    </a:lnTo>
                    <a:lnTo>
                      <a:pt x="1000" y="1100"/>
                    </a:lnTo>
                    <a:lnTo>
                      <a:pt x="1003" y="1110"/>
                    </a:lnTo>
                    <a:lnTo>
                      <a:pt x="1003" y="1121"/>
                    </a:lnTo>
                    <a:lnTo>
                      <a:pt x="1000" y="1131"/>
                    </a:lnTo>
                    <a:lnTo>
                      <a:pt x="997" y="1135"/>
                    </a:lnTo>
                    <a:lnTo>
                      <a:pt x="1014" y="1146"/>
                    </a:lnTo>
                    <a:lnTo>
                      <a:pt x="1021" y="1140"/>
                    </a:lnTo>
                    <a:lnTo>
                      <a:pt x="1030" y="1134"/>
                    </a:lnTo>
                    <a:lnTo>
                      <a:pt x="1040" y="1131"/>
                    </a:lnTo>
                    <a:lnTo>
                      <a:pt x="1050" y="1131"/>
                    </a:lnTo>
                    <a:lnTo>
                      <a:pt x="1061" y="1134"/>
                    </a:lnTo>
                    <a:lnTo>
                      <a:pt x="1070" y="1140"/>
                    </a:lnTo>
                    <a:lnTo>
                      <a:pt x="1121" y="1192"/>
                    </a:lnTo>
                    <a:lnTo>
                      <a:pt x="1128" y="1200"/>
                    </a:lnTo>
                    <a:lnTo>
                      <a:pt x="1131" y="1211"/>
                    </a:lnTo>
                    <a:lnTo>
                      <a:pt x="1131" y="1221"/>
                    </a:lnTo>
                    <a:lnTo>
                      <a:pt x="1128" y="1231"/>
                    </a:lnTo>
                    <a:lnTo>
                      <a:pt x="1121" y="1241"/>
                    </a:lnTo>
                    <a:lnTo>
                      <a:pt x="1115" y="1247"/>
                    </a:lnTo>
                    <a:lnTo>
                      <a:pt x="1131" y="1270"/>
                    </a:lnTo>
                    <a:lnTo>
                      <a:pt x="1137" y="1266"/>
                    </a:lnTo>
                    <a:lnTo>
                      <a:pt x="1147" y="1262"/>
                    </a:lnTo>
                    <a:lnTo>
                      <a:pt x="1158" y="1262"/>
                    </a:lnTo>
                    <a:lnTo>
                      <a:pt x="1168" y="1265"/>
                    </a:lnTo>
                    <a:lnTo>
                      <a:pt x="1177" y="1272"/>
                    </a:lnTo>
                    <a:lnTo>
                      <a:pt x="1184" y="1280"/>
                    </a:lnTo>
                    <a:lnTo>
                      <a:pt x="1219" y="1344"/>
                    </a:lnTo>
                    <a:lnTo>
                      <a:pt x="1222" y="1358"/>
                    </a:lnTo>
                    <a:lnTo>
                      <a:pt x="1221" y="1371"/>
                    </a:lnTo>
                    <a:lnTo>
                      <a:pt x="1215" y="1382"/>
                    </a:lnTo>
                    <a:lnTo>
                      <a:pt x="1204" y="1392"/>
                    </a:lnTo>
                    <a:lnTo>
                      <a:pt x="1194" y="1397"/>
                    </a:lnTo>
                    <a:lnTo>
                      <a:pt x="1202" y="1425"/>
                    </a:lnTo>
                    <a:lnTo>
                      <a:pt x="1206" y="1424"/>
                    </a:lnTo>
                    <a:lnTo>
                      <a:pt x="1220" y="1426"/>
                    </a:lnTo>
                    <a:lnTo>
                      <a:pt x="1232" y="1432"/>
                    </a:lnTo>
                    <a:lnTo>
                      <a:pt x="1240" y="1442"/>
                    </a:lnTo>
                    <a:lnTo>
                      <a:pt x="1243" y="1456"/>
                    </a:lnTo>
                    <a:lnTo>
                      <a:pt x="1251" y="1528"/>
                    </a:lnTo>
                    <a:lnTo>
                      <a:pt x="1249" y="1542"/>
                    </a:lnTo>
                    <a:lnTo>
                      <a:pt x="1242" y="1553"/>
                    </a:lnTo>
                    <a:lnTo>
                      <a:pt x="1232" y="1561"/>
                    </a:lnTo>
                    <a:lnTo>
                      <a:pt x="1220" y="1565"/>
                    </a:lnTo>
                    <a:lnTo>
                      <a:pt x="1218" y="1601"/>
                    </a:lnTo>
                    <a:lnTo>
                      <a:pt x="1219" y="1601"/>
                    </a:lnTo>
                    <a:lnTo>
                      <a:pt x="1231" y="1607"/>
                    </a:lnTo>
                    <a:lnTo>
                      <a:pt x="1240" y="1616"/>
                    </a:lnTo>
                    <a:lnTo>
                      <a:pt x="1246" y="1629"/>
                    </a:lnTo>
                    <a:lnTo>
                      <a:pt x="1246" y="1642"/>
                    </a:lnTo>
                    <a:lnTo>
                      <a:pt x="1231" y="1713"/>
                    </a:lnTo>
                    <a:lnTo>
                      <a:pt x="1226" y="1726"/>
                    </a:lnTo>
                    <a:lnTo>
                      <a:pt x="1217" y="1735"/>
                    </a:lnTo>
                    <a:lnTo>
                      <a:pt x="1204" y="1740"/>
                    </a:lnTo>
                    <a:lnTo>
                      <a:pt x="1191" y="1740"/>
                    </a:lnTo>
                    <a:lnTo>
                      <a:pt x="1187" y="1739"/>
                    </a:lnTo>
                    <a:lnTo>
                      <a:pt x="1175" y="1767"/>
                    </a:lnTo>
                    <a:lnTo>
                      <a:pt x="1176" y="1767"/>
                    </a:lnTo>
                    <a:lnTo>
                      <a:pt x="1186" y="1774"/>
                    </a:lnTo>
                    <a:lnTo>
                      <a:pt x="1191" y="1784"/>
                    </a:lnTo>
                    <a:lnTo>
                      <a:pt x="1194" y="1794"/>
                    </a:lnTo>
                    <a:lnTo>
                      <a:pt x="1193" y="1804"/>
                    </a:lnTo>
                    <a:lnTo>
                      <a:pt x="1189" y="1815"/>
                    </a:lnTo>
                    <a:lnTo>
                      <a:pt x="1151" y="1878"/>
                    </a:lnTo>
                    <a:lnTo>
                      <a:pt x="1144" y="1886"/>
                    </a:lnTo>
                    <a:lnTo>
                      <a:pt x="1136" y="1891"/>
                    </a:lnTo>
                    <a:lnTo>
                      <a:pt x="1126" y="1894"/>
                    </a:lnTo>
                    <a:lnTo>
                      <a:pt x="1114" y="1893"/>
                    </a:lnTo>
                    <a:lnTo>
                      <a:pt x="1104" y="1890"/>
                    </a:lnTo>
                    <a:lnTo>
                      <a:pt x="1100" y="1887"/>
                    </a:lnTo>
                    <a:lnTo>
                      <a:pt x="1081" y="1909"/>
                    </a:lnTo>
                    <a:lnTo>
                      <a:pt x="1083" y="1911"/>
                    </a:lnTo>
                    <a:lnTo>
                      <a:pt x="1089" y="1920"/>
                    </a:lnTo>
                    <a:lnTo>
                      <a:pt x="1093" y="1931"/>
                    </a:lnTo>
                    <a:lnTo>
                      <a:pt x="1092" y="1941"/>
                    </a:lnTo>
                    <a:lnTo>
                      <a:pt x="1088" y="1951"/>
                    </a:lnTo>
                    <a:lnTo>
                      <a:pt x="1081" y="1960"/>
                    </a:lnTo>
                    <a:lnTo>
                      <a:pt x="1027" y="2009"/>
                    </a:lnTo>
                    <a:lnTo>
                      <a:pt x="1018" y="2015"/>
                    </a:lnTo>
                    <a:lnTo>
                      <a:pt x="1008" y="2019"/>
                    </a:lnTo>
                    <a:lnTo>
                      <a:pt x="997" y="2018"/>
                    </a:lnTo>
                    <a:lnTo>
                      <a:pt x="987" y="2014"/>
                    </a:lnTo>
                    <a:lnTo>
                      <a:pt x="979" y="2007"/>
                    </a:lnTo>
                    <a:lnTo>
                      <a:pt x="971" y="1999"/>
                    </a:lnTo>
                    <a:lnTo>
                      <a:pt x="946" y="2012"/>
                    </a:lnTo>
                    <a:lnTo>
                      <a:pt x="948" y="2018"/>
                    </a:lnTo>
                    <a:lnTo>
                      <a:pt x="949" y="2031"/>
                    </a:lnTo>
                    <a:lnTo>
                      <a:pt x="946" y="2044"/>
                    </a:lnTo>
                    <a:lnTo>
                      <a:pt x="939" y="2055"/>
                    </a:lnTo>
                    <a:lnTo>
                      <a:pt x="926" y="2062"/>
                    </a:lnTo>
                    <a:lnTo>
                      <a:pt x="858" y="2086"/>
                    </a:lnTo>
                    <a:lnTo>
                      <a:pt x="847" y="2088"/>
                    </a:lnTo>
                    <a:lnTo>
                      <a:pt x="836" y="2086"/>
                    </a:lnTo>
                    <a:lnTo>
                      <a:pt x="827" y="2082"/>
                    </a:lnTo>
                    <a:lnTo>
                      <a:pt x="819" y="2074"/>
                    </a:lnTo>
                    <a:lnTo>
                      <a:pt x="813" y="2065"/>
                    </a:lnTo>
                    <a:lnTo>
                      <a:pt x="812" y="2061"/>
                    </a:lnTo>
                    <a:lnTo>
                      <a:pt x="786" y="2065"/>
                    </a:lnTo>
                    <a:lnTo>
                      <a:pt x="786" y="2074"/>
                    </a:lnTo>
                    <a:lnTo>
                      <a:pt x="783" y="2088"/>
                    </a:lnTo>
                    <a:lnTo>
                      <a:pt x="776" y="2098"/>
                    </a:lnTo>
                    <a:lnTo>
                      <a:pt x="765" y="2105"/>
                    </a:lnTo>
                    <a:lnTo>
                      <a:pt x="751" y="2109"/>
                    </a:lnTo>
                    <a:lnTo>
                      <a:pt x="678" y="2110"/>
                    </a:lnTo>
                    <a:lnTo>
                      <a:pt x="665" y="2106"/>
                    </a:lnTo>
                    <a:lnTo>
                      <a:pt x="654" y="2099"/>
                    </a:lnTo>
                    <a:lnTo>
                      <a:pt x="647" y="2088"/>
                    </a:lnTo>
                    <a:lnTo>
                      <a:pt x="644" y="2074"/>
                    </a:lnTo>
                    <a:lnTo>
                      <a:pt x="644" y="2068"/>
                    </a:lnTo>
                    <a:lnTo>
                      <a:pt x="616" y="2064"/>
                    </a:lnTo>
                    <a:lnTo>
                      <a:pt x="615" y="2067"/>
                    </a:lnTo>
                    <a:lnTo>
                      <a:pt x="609" y="2080"/>
                    </a:lnTo>
                    <a:lnTo>
                      <a:pt x="598" y="2088"/>
                    </a:lnTo>
                    <a:lnTo>
                      <a:pt x="585" y="2092"/>
                    </a:lnTo>
                    <a:lnTo>
                      <a:pt x="572" y="2091"/>
                    </a:lnTo>
                    <a:lnTo>
                      <a:pt x="502" y="2070"/>
                    </a:lnTo>
                    <a:lnTo>
                      <a:pt x="490" y="2064"/>
                    </a:lnTo>
                    <a:lnTo>
                      <a:pt x="482" y="2054"/>
                    </a:lnTo>
                    <a:lnTo>
                      <a:pt x="478" y="2041"/>
                    </a:lnTo>
                    <a:lnTo>
                      <a:pt x="479" y="2028"/>
                    </a:lnTo>
                    <a:lnTo>
                      <a:pt x="481" y="2020"/>
                    </a:lnTo>
                    <a:lnTo>
                      <a:pt x="454" y="2005"/>
                    </a:lnTo>
                    <a:lnTo>
                      <a:pt x="454" y="2006"/>
                    </a:lnTo>
                    <a:lnTo>
                      <a:pt x="445" y="2013"/>
                    </a:lnTo>
                    <a:lnTo>
                      <a:pt x="435" y="2018"/>
                    </a:lnTo>
                    <a:lnTo>
                      <a:pt x="425" y="2019"/>
                    </a:lnTo>
                    <a:lnTo>
                      <a:pt x="414" y="2015"/>
                    </a:lnTo>
                    <a:lnTo>
                      <a:pt x="405" y="2010"/>
                    </a:lnTo>
                    <a:lnTo>
                      <a:pt x="349" y="1964"/>
                    </a:lnTo>
                    <a:lnTo>
                      <a:pt x="341" y="1954"/>
                    </a:lnTo>
                    <a:lnTo>
                      <a:pt x="337" y="1943"/>
                    </a:lnTo>
                    <a:lnTo>
                      <a:pt x="337" y="1931"/>
                    </a:lnTo>
                    <a:lnTo>
                      <a:pt x="341" y="1919"/>
                    </a:lnTo>
                    <a:lnTo>
                      <a:pt x="316" y="1892"/>
                    </a:lnTo>
                    <a:lnTo>
                      <a:pt x="304" y="1895"/>
                    </a:lnTo>
                    <a:lnTo>
                      <a:pt x="293" y="1894"/>
                    </a:lnTo>
                    <a:lnTo>
                      <a:pt x="281" y="1889"/>
                    </a:lnTo>
                    <a:lnTo>
                      <a:pt x="272" y="1880"/>
                    </a:lnTo>
                    <a:lnTo>
                      <a:pt x="232" y="1820"/>
                    </a:lnTo>
                    <a:lnTo>
                      <a:pt x="226" y="1808"/>
                    </a:lnTo>
                    <a:lnTo>
                      <a:pt x="226" y="1794"/>
                    </a:lnTo>
                    <a:lnTo>
                      <a:pt x="231" y="1782"/>
                    </a:lnTo>
                    <a:lnTo>
                      <a:pt x="240" y="1772"/>
                    </a:lnTo>
                    <a:lnTo>
                      <a:pt x="227" y="1743"/>
                    </a:lnTo>
                    <a:lnTo>
                      <a:pt x="215" y="1743"/>
                    </a:lnTo>
                    <a:lnTo>
                      <a:pt x="204" y="1738"/>
                    </a:lnTo>
                    <a:lnTo>
                      <a:pt x="194" y="1730"/>
                    </a:lnTo>
                    <a:lnTo>
                      <a:pt x="189" y="1718"/>
                    </a:lnTo>
                    <a:lnTo>
                      <a:pt x="171" y="1647"/>
                    </a:lnTo>
                    <a:lnTo>
                      <a:pt x="171" y="1634"/>
                    </a:lnTo>
                    <a:lnTo>
                      <a:pt x="175" y="1621"/>
                    </a:lnTo>
                    <a:lnTo>
                      <a:pt x="183" y="1611"/>
                    </a:lnTo>
                    <a:lnTo>
                      <a:pt x="195" y="1605"/>
                    </a:lnTo>
                    <a:lnTo>
                      <a:pt x="193" y="1575"/>
                    </a:lnTo>
                    <a:lnTo>
                      <a:pt x="181" y="1572"/>
                    </a:lnTo>
                    <a:lnTo>
                      <a:pt x="171" y="1563"/>
                    </a:lnTo>
                    <a:lnTo>
                      <a:pt x="164" y="1552"/>
                    </a:lnTo>
                    <a:lnTo>
                      <a:pt x="162" y="1540"/>
                    </a:lnTo>
                    <a:lnTo>
                      <a:pt x="165" y="1466"/>
                    </a:lnTo>
                    <a:lnTo>
                      <a:pt x="168" y="1453"/>
                    </a:lnTo>
                    <a:lnTo>
                      <a:pt x="176" y="1442"/>
                    </a:lnTo>
                    <a:lnTo>
                      <a:pt x="187" y="1435"/>
                    </a:lnTo>
                    <a:lnTo>
                      <a:pt x="201" y="1433"/>
                    </a:lnTo>
                    <a:lnTo>
                      <a:pt x="208" y="1433"/>
                    </a:lnTo>
                    <a:lnTo>
                      <a:pt x="216" y="1404"/>
                    </a:lnTo>
                    <a:lnTo>
                      <a:pt x="215" y="1404"/>
                    </a:lnTo>
                    <a:lnTo>
                      <a:pt x="207" y="1398"/>
                    </a:lnTo>
                    <a:lnTo>
                      <a:pt x="199" y="1389"/>
                    </a:lnTo>
                    <a:lnTo>
                      <a:pt x="196" y="1379"/>
                    </a:lnTo>
                    <a:lnTo>
                      <a:pt x="196" y="1368"/>
                    </a:lnTo>
                    <a:lnTo>
                      <a:pt x="199" y="1358"/>
                    </a:lnTo>
                    <a:lnTo>
                      <a:pt x="231" y="1291"/>
                    </a:lnTo>
                    <a:lnTo>
                      <a:pt x="237" y="1283"/>
                    </a:lnTo>
                    <a:lnTo>
                      <a:pt x="245" y="1276"/>
                    </a:lnTo>
                    <a:lnTo>
                      <a:pt x="255" y="1273"/>
                    </a:lnTo>
                    <a:lnTo>
                      <a:pt x="266" y="1273"/>
                    </a:lnTo>
                    <a:lnTo>
                      <a:pt x="277" y="1276"/>
                    </a:lnTo>
                    <a:lnTo>
                      <a:pt x="286" y="1262"/>
                    </a:lnTo>
                    <a:lnTo>
                      <a:pt x="285" y="1262"/>
                    </a:lnTo>
                    <a:lnTo>
                      <a:pt x="278" y="1253"/>
                    </a:lnTo>
                    <a:lnTo>
                      <a:pt x="275" y="1244"/>
                    </a:lnTo>
                    <a:lnTo>
                      <a:pt x="274" y="1232"/>
                    </a:lnTo>
                    <a:lnTo>
                      <a:pt x="277" y="1222"/>
                    </a:lnTo>
                    <a:lnTo>
                      <a:pt x="282" y="1213"/>
                    </a:lnTo>
                    <a:lnTo>
                      <a:pt x="331" y="1159"/>
                    </a:lnTo>
                    <a:lnTo>
                      <a:pt x="340" y="1152"/>
                    </a:lnTo>
                    <a:lnTo>
                      <a:pt x="349" y="1148"/>
                    </a:lnTo>
                    <a:lnTo>
                      <a:pt x="361" y="1148"/>
                    </a:lnTo>
                    <a:lnTo>
                      <a:pt x="371" y="1150"/>
                    </a:lnTo>
                    <a:lnTo>
                      <a:pt x="380" y="1156"/>
                    </a:lnTo>
                    <a:lnTo>
                      <a:pt x="383" y="1159"/>
                    </a:lnTo>
                    <a:lnTo>
                      <a:pt x="406" y="1141"/>
                    </a:lnTo>
                    <a:lnTo>
                      <a:pt x="404" y="1139"/>
                    </a:lnTo>
                    <a:lnTo>
                      <a:pt x="400" y="1129"/>
                    </a:lnTo>
                    <a:lnTo>
                      <a:pt x="400" y="1119"/>
                    </a:lnTo>
                    <a:lnTo>
                      <a:pt x="402" y="1108"/>
                    </a:lnTo>
                    <a:lnTo>
                      <a:pt x="407" y="1099"/>
                    </a:lnTo>
                    <a:lnTo>
                      <a:pt x="417" y="1092"/>
                    </a:lnTo>
                    <a:lnTo>
                      <a:pt x="479" y="1053"/>
                    </a:lnTo>
                    <a:lnTo>
                      <a:pt x="489" y="1049"/>
                    </a:lnTo>
                    <a:lnTo>
                      <a:pt x="499" y="1048"/>
                    </a:lnTo>
                    <a:lnTo>
                      <a:pt x="510" y="1051"/>
                    </a:lnTo>
                    <a:lnTo>
                      <a:pt x="519" y="1056"/>
                    </a:lnTo>
                    <a:lnTo>
                      <a:pt x="526" y="1065"/>
                    </a:lnTo>
                    <a:lnTo>
                      <a:pt x="531" y="1074"/>
                    </a:lnTo>
                    <a:lnTo>
                      <a:pt x="551" y="1068"/>
                    </a:lnTo>
                    <a:lnTo>
                      <a:pt x="550" y="1063"/>
                    </a:lnTo>
                    <a:lnTo>
                      <a:pt x="551" y="1049"/>
                    </a:lnTo>
                    <a:lnTo>
                      <a:pt x="556" y="1037"/>
                    </a:lnTo>
                    <a:lnTo>
                      <a:pt x="566" y="1028"/>
                    </a:lnTo>
                    <a:lnTo>
                      <a:pt x="579" y="1023"/>
                    </a:lnTo>
                    <a:lnTo>
                      <a:pt x="651" y="1013"/>
                    </a:lnTo>
                    <a:lnTo>
                      <a:pt x="665" y="1014"/>
                    </a:lnTo>
                    <a:lnTo>
                      <a:pt x="677" y="1019"/>
                    </a:lnTo>
                    <a:lnTo>
                      <a:pt x="686" y="1030"/>
                    </a:lnTo>
                    <a:lnTo>
                      <a:pt x="690" y="1042"/>
                    </a:lnTo>
                    <a:lnTo>
                      <a:pt x="690" y="1044"/>
                    </a:lnTo>
                    <a:lnTo>
                      <a:pt x="706" y="1044"/>
                    </a:lnTo>
                    <a:lnTo>
                      <a:pt x="711" y="1044"/>
                    </a:lnTo>
                    <a:lnTo>
                      <a:pt x="711" y="1039"/>
                    </a:lnTo>
                    <a:lnTo>
                      <a:pt x="716" y="1025"/>
                    </a:lnTo>
                    <a:lnTo>
                      <a:pt x="725" y="1016"/>
                    </a:lnTo>
                    <a:lnTo>
                      <a:pt x="737" y="1010"/>
                    </a:lnTo>
                    <a:lnTo>
                      <a:pt x="750" y="1009"/>
                    </a:lnTo>
                    <a:close/>
                    <a:moveTo>
                      <a:pt x="2955" y="596"/>
                    </a:moveTo>
                    <a:lnTo>
                      <a:pt x="3094" y="977"/>
                    </a:lnTo>
                    <a:lnTo>
                      <a:pt x="3057" y="989"/>
                    </a:lnTo>
                    <a:lnTo>
                      <a:pt x="2919" y="610"/>
                    </a:lnTo>
                    <a:lnTo>
                      <a:pt x="2955" y="596"/>
                    </a:lnTo>
                    <a:close/>
                    <a:moveTo>
                      <a:pt x="2718" y="596"/>
                    </a:moveTo>
                    <a:lnTo>
                      <a:pt x="2755" y="610"/>
                    </a:lnTo>
                    <a:lnTo>
                      <a:pt x="2616" y="989"/>
                    </a:lnTo>
                    <a:lnTo>
                      <a:pt x="2580" y="977"/>
                    </a:lnTo>
                    <a:lnTo>
                      <a:pt x="2718" y="596"/>
                    </a:lnTo>
                    <a:close/>
                    <a:moveTo>
                      <a:pt x="2841" y="583"/>
                    </a:moveTo>
                    <a:lnTo>
                      <a:pt x="2868" y="585"/>
                    </a:lnTo>
                    <a:lnTo>
                      <a:pt x="2895" y="592"/>
                    </a:lnTo>
                    <a:lnTo>
                      <a:pt x="2895" y="654"/>
                    </a:lnTo>
                    <a:lnTo>
                      <a:pt x="2905" y="657"/>
                    </a:lnTo>
                    <a:lnTo>
                      <a:pt x="2911" y="663"/>
                    </a:lnTo>
                    <a:lnTo>
                      <a:pt x="2914" y="673"/>
                    </a:lnTo>
                    <a:lnTo>
                      <a:pt x="2914" y="905"/>
                    </a:lnTo>
                    <a:lnTo>
                      <a:pt x="2911" y="915"/>
                    </a:lnTo>
                    <a:lnTo>
                      <a:pt x="2905" y="921"/>
                    </a:lnTo>
                    <a:lnTo>
                      <a:pt x="2895" y="923"/>
                    </a:lnTo>
                    <a:lnTo>
                      <a:pt x="2895" y="986"/>
                    </a:lnTo>
                    <a:lnTo>
                      <a:pt x="2858" y="982"/>
                    </a:lnTo>
                    <a:lnTo>
                      <a:pt x="2822" y="982"/>
                    </a:lnTo>
                    <a:lnTo>
                      <a:pt x="2784" y="986"/>
                    </a:lnTo>
                    <a:lnTo>
                      <a:pt x="2784" y="923"/>
                    </a:lnTo>
                    <a:lnTo>
                      <a:pt x="2774" y="921"/>
                    </a:lnTo>
                    <a:lnTo>
                      <a:pt x="2767" y="915"/>
                    </a:lnTo>
                    <a:lnTo>
                      <a:pt x="2765" y="905"/>
                    </a:lnTo>
                    <a:lnTo>
                      <a:pt x="2765" y="673"/>
                    </a:lnTo>
                    <a:lnTo>
                      <a:pt x="2767" y="663"/>
                    </a:lnTo>
                    <a:lnTo>
                      <a:pt x="2774" y="657"/>
                    </a:lnTo>
                    <a:lnTo>
                      <a:pt x="2784" y="654"/>
                    </a:lnTo>
                    <a:lnTo>
                      <a:pt x="2784" y="592"/>
                    </a:lnTo>
                    <a:lnTo>
                      <a:pt x="2813" y="585"/>
                    </a:lnTo>
                    <a:lnTo>
                      <a:pt x="2841" y="583"/>
                    </a:lnTo>
                    <a:close/>
                    <a:moveTo>
                      <a:pt x="823" y="566"/>
                    </a:moveTo>
                    <a:lnTo>
                      <a:pt x="961" y="946"/>
                    </a:lnTo>
                    <a:lnTo>
                      <a:pt x="925" y="959"/>
                    </a:lnTo>
                    <a:lnTo>
                      <a:pt x="787" y="580"/>
                    </a:lnTo>
                    <a:lnTo>
                      <a:pt x="823" y="566"/>
                    </a:lnTo>
                    <a:close/>
                    <a:moveTo>
                      <a:pt x="586" y="566"/>
                    </a:moveTo>
                    <a:lnTo>
                      <a:pt x="622" y="580"/>
                    </a:lnTo>
                    <a:lnTo>
                      <a:pt x="484" y="959"/>
                    </a:lnTo>
                    <a:lnTo>
                      <a:pt x="448" y="946"/>
                    </a:lnTo>
                    <a:lnTo>
                      <a:pt x="586" y="566"/>
                    </a:lnTo>
                    <a:close/>
                    <a:moveTo>
                      <a:pt x="708" y="553"/>
                    </a:moveTo>
                    <a:lnTo>
                      <a:pt x="736" y="555"/>
                    </a:lnTo>
                    <a:lnTo>
                      <a:pt x="762" y="562"/>
                    </a:lnTo>
                    <a:lnTo>
                      <a:pt x="762" y="626"/>
                    </a:lnTo>
                    <a:lnTo>
                      <a:pt x="772" y="629"/>
                    </a:lnTo>
                    <a:lnTo>
                      <a:pt x="778" y="635"/>
                    </a:lnTo>
                    <a:lnTo>
                      <a:pt x="781" y="645"/>
                    </a:lnTo>
                    <a:lnTo>
                      <a:pt x="781" y="883"/>
                    </a:lnTo>
                    <a:lnTo>
                      <a:pt x="778" y="893"/>
                    </a:lnTo>
                    <a:lnTo>
                      <a:pt x="772" y="899"/>
                    </a:lnTo>
                    <a:lnTo>
                      <a:pt x="762" y="902"/>
                    </a:lnTo>
                    <a:lnTo>
                      <a:pt x="762" y="966"/>
                    </a:lnTo>
                    <a:lnTo>
                      <a:pt x="726" y="962"/>
                    </a:lnTo>
                    <a:lnTo>
                      <a:pt x="688" y="962"/>
                    </a:lnTo>
                    <a:lnTo>
                      <a:pt x="651" y="966"/>
                    </a:lnTo>
                    <a:lnTo>
                      <a:pt x="651" y="902"/>
                    </a:lnTo>
                    <a:lnTo>
                      <a:pt x="641" y="899"/>
                    </a:lnTo>
                    <a:lnTo>
                      <a:pt x="635" y="893"/>
                    </a:lnTo>
                    <a:lnTo>
                      <a:pt x="632" y="883"/>
                    </a:lnTo>
                    <a:lnTo>
                      <a:pt x="632" y="645"/>
                    </a:lnTo>
                    <a:lnTo>
                      <a:pt x="635" y="635"/>
                    </a:lnTo>
                    <a:lnTo>
                      <a:pt x="641" y="629"/>
                    </a:lnTo>
                    <a:lnTo>
                      <a:pt x="651" y="626"/>
                    </a:lnTo>
                    <a:lnTo>
                      <a:pt x="651" y="562"/>
                    </a:lnTo>
                    <a:lnTo>
                      <a:pt x="680" y="555"/>
                    </a:lnTo>
                    <a:lnTo>
                      <a:pt x="708" y="553"/>
                    </a:lnTo>
                    <a:close/>
                    <a:moveTo>
                      <a:pt x="55" y="338"/>
                    </a:moveTo>
                    <a:lnTo>
                      <a:pt x="1416" y="338"/>
                    </a:lnTo>
                    <a:lnTo>
                      <a:pt x="1426" y="340"/>
                    </a:lnTo>
                    <a:lnTo>
                      <a:pt x="1435" y="345"/>
                    </a:lnTo>
                    <a:lnTo>
                      <a:pt x="1440" y="353"/>
                    </a:lnTo>
                    <a:lnTo>
                      <a:pt x="1442" y="363"/>
                    </a:lnTo>
                    <a:lnTo>
                      <a:pt x="1442" y="830"/>
                    </a:lnTo>
                    <a:lnTo>
                      <a:pt x="1442" y="845"/>
                    </a:lnTo>
                    <a:lnTo>
                      <a:pt x="1441" y="858"/>
                    </a:lnTo>
                    <a:lnTo>
                      <a:pt x="1439" y="867"/>
                    </a:lnTo>
                    <a:lnTo>
                      <a:pt x="1436" y="873"/>
                    </a:lnTo>
                    <a:lnTo>
                      <a:pt x="1428" y="875"/>
                    </a:lnTo>
                    <a:lnTo>
                      <a:pt x="1038" y="871"/>
                    </a:lnTo>
                    <a:lnTo>
                      <a:pt x="1037" y="825"/>
                    </a:lnTo>
                    <a:lnTo>
                      <a:pt x="1031" y="782"/>
                    </a:lnTo>
                    <a:lnTo>
                      <a:pt x="1020" y="743"/>
                    </a:lnTo>
                    <a:lnTo>
                      <a:pt x="1007" y="707"/>
                    </a:lnTo>
                    <a:lnTo>
                      <a:pt x="989" y="674"/>
                    </a:lnTo>
                    <a:lnTo>
                      <a:pt x="969" y="644"/>
                    </a:lnTo>
                    <a:lnTo>
                      <a:pt x="946" y="617"/>
                    </a:lnTo>
                    <a:lnTo>
                      <a:pt x="920" y="593"/>
                    </a:lnTo>
                    <a:lnTo>
                      <a:pt x="892" y="573"/>
                    </a:lnTo>
                    <a:lnTo>
                      <a:pt x="863" y="556"/>
                    </a:lnTo>
                    <a:lnTo>
                      <a:pt x="832" y="542"/>
                    </a:lnTo>
                    <a:lnTo>
                      <a:pt x="800" y="531"/>
                    </a:lnTo>
                    <a:lnTo>
                      <a:pt x="768" y="524"/>
                    </a:lnTo>
                    <a:lnTo>
                      <a:pt x="735" y="519"/>
                    </a:lnTo>
                    <a:lnTo>
                      <a:pt x="702" y="518"/>
                    </a:lnTo>
                    <a:lnTo>
                      <a:pt x="669" y="520"/>
                    </a:lnTo>
                    <a:lnTo>
                      <a:pt x="636" y="525"/>
                    </a:lnTo>
                    <a:lnTo>
                      <a:pt x="605" y="532"/>
                    </a:lnTo>
                    <a:lnTo>
                      <a:pt x="575" y="543"/>
                    </a:lnTo>
                    <a:lnTo>
                      <a:pt x="546" y="558"/>
                    </a:lnTo>
                    <a:lnTo>
                      <a:pt x="519" y="575"/>
                    </a:lnTo>
                    <a:lnTo>
                      <a:pt x="494" y="596"/>
                    </a:lnTo>
                    <a:lnTo>
                      <a:pt x="472" y="620"/>
                    </a:lnTo>
                    <a:lnTo>
                      <a:pt x="454" y="646"/>
                    </a:lnTo>
                    <a:lnTo>
                      <a:pt x="438" y="676"/>
                    </a:lnTo>
                    <a:lnTo>
                      <a:pt x="426" y="709"/>
                    </a:lnTo>
                    <a:lnTo>
                      <a:pt x="418" y="745"/>
                    </a:lnTo>
                    <a:lnTo>
                      <a:pt x="413" y="784"/>
                    </a:lnTo>
                    <a:lnTo>
                      <a:pt x="413" y="827"/>
                    </a:lnTo>
                    <a:lnTo>
                      <a:pt x="54" y="790"/>
                    </a:lnTo>
                    <a:lnTo>
                      <a:pt x="43" y="785"/>
                    </a:lnTo>
                    <a:lnTo>
                      <a:pt x="33" y="778"/>
                    </a:lnTo>
                    <a:lnTo>
                      <a:pt x="25" y="768"/>
                    </a:lnTo>
                    <a:lnTo>
                      <a:pt x="17" y="754"/>
                    </a:lnTo>
                    <a:lnTo>
                      <a:pt x="10" y="739"/>
                    </a:lnTo>
                    <a:lnTo>
                      <a:pt x="5" y="723"/>
                    </a:lnTo>
                    <a:lnTo>
                      <a:pt x="2" y="708"/>
                    </a:lnTo>
                    <a:lnTo>
                      <a:pt x="0" y="693"/>
                    </a:lnTo>
                    <a:lnTo>
                      <a:pt x="1" y="681"/>
                    </a:lnTo>
                    <a:lnTo>
                      <a:pt x="3" y="671"/>
                    </a:lnTo>
                    <a:lnTo>
                      <a:pt x="8" y="664"/>
                    </a:lnTo>
                    <a:lnTo>
                      <a:pt x="17" y="661"/>
                    </a:lnTo>
                    <a:lnTo>
                      <a:pt x="47" y="661"/>
                    </a:lnTo>
                    <a:lnTo>
                      <a:pt x="45" y="414"/>
                    </a:lnTo>
                    <a:lnTo>
                      <a:pt x="30" y="414"/>
                    </a:lnTo>
                    <a:lnTo>
                      <a:pt x="30" y="363"/>
                    </a:lnTo>
                    <a:lnTo>
                      <a:pt x="32" y="353"/>
                    </a:lnTo>
                    <a:lnTo>
                      <a:pt x="37" y="345"/>
                    </a:lnTo>
                    <a:lnTo>
                      <a:pt x="45" y="340"/>
                    </a:lnTo>
                    <a:lnTo>
                      <a:pt x="55" y="338"/>
                    </a:lnTo>
                    <a:close/>
                    <a:moveTo>
                      <a:pt x="2671" y="288"/>
                    </a:moveTo>
                    <a:lnTo>
                      <a:pt x="3068" y="288"/>
                    </a:lnTo>
                    <a:lnTo>
                      <a:pt x="3064" y="313"/>
                    </a:lnTo>
                    <a:lnTo>
                      <a:pt x="3056" y="335"/>
                    </a:lnTo>
                    <a:lnTo>
                      <a:pt x="3048" y="359"/>
                    </a:lnTo>
                    <a:lnTo>
                      <a:pt x="3041" y="382"/>
                    </a:lnTo>
                    <a:lnTo>
                      <a:pt x="3037" y="406"/>
                    </a:lnTo>
                    <a:lnTo>
                      <a:pt x="2955" y="399"/>
                    </a:lnTo>
                    <a:lnTo>
                      <a:pt x="2653" y="374"/>
                    </a:lnTo>
                    <a:lnTo>
                      <a:pt x="2653" y="305"/>
                    </a:lnTo>
                    <a:lnTo>
                      <a:pt x="2655" y="297"/>
                    </a:lnTo>
                    <a:lnTo>
                      <a:pt x="2662" y="290"/>
                    </a:lnTo>
                    <a:lnTo>
                      <a:pt x="2671" y="288"/>
                    </a:lnTo>
                    <a:close/>
                    <a:moveTo>
                      <a:pt x="1550" y="0"/>
                    </a:moveTo>
                    <a:lnTo>
                      <a:pt x="1950" y="1"/>
                    </a:lnTo>
                    <a:lnTo>
                      <a:pt x="1978" y="3"/>
                    </a:lnTo>
                    <a:lnTo>
                      <a:pt x="2005" y="8"/>
                    </a:lnTo>
                    <a:lnTo>
                      <a:pt x="2030" y="15"/>
                    </a:lnTo>
                    <a:lnTo>
                      <a:pt x="2054" y="26"/>
                    </a:lnTo>
                    <a:lnTo>
                      <a:pt x="2078" y="42"/>
                    </a:lnTo>
                    <a:lnTo>
                      <a:pt x="2447" y="356"/>
                    </a:lnTo>
                    <a:lnTo>
                      <a:pt x="2955" y="399"/>
                    </a:lnTo>
                    <a:lnTo>
                      <a:pt x="3037" y="406"/>
                    </a:lnTo>
                    <a:lnTo>
                      <a:pt x="3293" y="426"/>
                    </a:lnTo>
                    <a:lnTo>
                      <a:pt x="3310" y="433"/>
                    </a:lnTo>
                    <a:lnTo>
                      <a:pt x="3323" y="442"/>
                    </a:lnTo>
                    <a:lnTo>
                      <a:pt x="3331" y="454"/>
                    </a:lnTo>
                    <a:lnTo>
                      <a:pt x="3337" y="470"/>
                    </a:lnTo>
                    <a:lnTo>
                      <a:pt x="3338" y="488"/>
                    </a:lnTo>
                    <a:lnTo>
                      <a:pt x="3336" y="508"/>
                    </a:lnTo>
                    <a:lnTo>
                      <a:pt x="3295" y="508"/>
                    </a:lnTo>
                    <a:lnTo>
                      <a:pt x="3294" y="529"/>
                    </a:lnTo>
                    <a:lnTo>
                      <a:pt x="3311" y="530"/>
                    </a:lnTo>
                    <a:lnTo>
                      <a:pt x="3322" y="532"/>
                    </a:lnTo>
                    <a:lnTo>
                      <a:pt x="3329" y="536"/>
                    </a:lnTo>
                    <a:lnTo>
                      <a:pt x="3332" y="544"/>
                    </a:lnTo>
                    <a:lnTo>
                      <a:pt x="3332" y="555"/>
                    </a:lnTo>
                    <a:lnTo>
                      <a:pt x="3332" y="620"/>
                    </a:lnTo>
                    <a:lnTo>
                      <a:pt x="3331" y="630"/>
                    </a:lnTo>
                    <a:lnTo>
                      <a:pt x="3326" y="638"/>
                    </a:lnTo>
                    <a:lnTo>
                      <a:pt x="3320" y="642"/>
                    </a:lnTo>
                    <a:lnTo>
                      <a:pt x="3313" y="643"/>
                    </a:lnTo>
                    <a:lnTo>
                      <a:pt x="3304" y="643"/>
                    </a:lnTo>
                    <a:lnTo>
                      <a:pt x="3294" y="643"/>
                    </a:lnTo>
                    <a:lnTo>
                      <a:pt x="3294" y="661"/>
                    </a:lnTo>
                    <a:lnTo>
                      <a:pt x="3318" y="661"/>
                    </a:lnTo>
                    <a:lnTo>
                      <a:pt x="3319" y="707"/>
                    </a:lnTo>
                    <a:lnTo>
                      <a:pt x="3346" y="724"/>
                    </a:lnTo>
                    <a:lnTo>
                      <a:pt x="3345" y="737"/>
                    </a:lnTo>
                    <a:lnTo>
                      <a:pt x="3344" y="751"/>
                    </a:lnTo>
                    <a:lnTo>
                      <a:pt x="3342" y="769"/>
                    </a:lnTo>
                    <a:lnTo>
                      <a:pt x="3338" y="788"/>
                    </a:lnTo>
                    <a:lnTo>
                      <a:pt x="3333" y="806"/>
                    </a:lnTo>
                    <a:lnTo>
                      <a:pt x="3327" y="824"/>
                    </a:lnTo>
                    <a:lnTo>
                      <a:pt x="3321" y="839"/>
                    </a:lnTo>
                    <a:lnTo>
                      <a:pt x="3313" y="853"/>
                    </a:lnTo>
                    <a:lnTo>
                      <a:pt x="3302" y="861"/>
                    </a:lnTo>
                    <a:lnTo>
                      <a:pt x="3292" y="865"/>
                    </a:lnTo>
                    <a:lnTo>
                      <a:pt x="3149" y="870"/>
                    </a:lnTo>
                    <a:lnTo>
                      <a:pt x="3155" y="836"/>
                    </a:lnTo>
                    <a:lnTo>
                      <a:pt x="3155" y="803"/>
                    </a:lnTo>
                    <a:lnTo>
                      <a:pt x="3152" y="772"/>
                    </a:lnTo>
                    <a:lnTo>
                      <a:pt x="3143" y="742"/>
                    </a:lnTo>
                    <a:lnTo>
                      <a:pt x="3132" y="715"/>
                    </a:lnTo>
                    <a:lnTo>
                      <a:pt x="3117" y="689"/>
                    </a:lnTo>
                    <a:lnTo>
                      <a:pt x="3099" y="665"/>
                    </a:lnTo>
                    <a:lnTo>
                      <a:pt x="3078" y="644"/>
                    </a:lnTo>
                    <a:lnTo>
                      <a:pt x="3055" y="625"/>
                    </a:lnTo>
                    <a:lnTo>
                      <a:pt x="3030" y="608"/>
                    </a:lnTo>
                    <a:lnTo>
                      <a:pt x="3003" y="593"/>
                    </a:lnTo>
                    <a:lnTo>
                      <a:pt x="2974" y="581"/>
                    </a:lnTo>
                    <a:lnTo>
                      <a:pt x="2944" y="570"/>
                    </a:lnTo>
                    <a:lnTo>
                      <a:pt x="2913" y="563"/>
                    </a:lnTo>
                    <a:lnTo>
                      <a:pt x="2881" y="558"/>
                    </a:lnTo>
                    <a:lnTo>
                      <a:pt x="2849" y="556"/>
                    </a:lnTo>
                    <a:lnTo>
                      <a:pt x="2817" y="556"/>
                    </a:lnTo>
                    <a:lnTo>
                      <a:pt x="2784" y="559"/>
                    </a:lnTo>
                    <a:lnTo>
                      <a:pt x="2753" y="565"/>
                    </a:lnTo>
                    <a:lnTo>
                      <a:pt x="2722" y="573"/>
                    </a:lnTo>
                    <a:lnTo>
                      <a:pt x="2691" y="586"/>
                    </a:lnTo>
                    <a:lnTo>
                      <a:pt x="2663" y="600"/>
                    </a:lnTo>
                    <a:lnTo>
                      <a:pt x="2635" y="618"/>
                    </a:lnTo>
                    <a:lnTo>
                      <a:pt x="2610" y="640"/>
                    </a:lnTo>
                    <a:lnTo>
                      <a:pt x="2587" y="663"/>
                    </a:lnTo>
                    <a:lnTo>
                      <a:pt x="2567" y="691"/>
                    </a:lnTo>
                    <a:lnTo>
                      <a:pt x="2549" y="722"/>
                    </a:lnTo>
                    <a:lnTo>
                      <a:pt x="2534" y="756"/>
                    </a:lnTo>
                    <a:lnTo>
                      <a:pt x="2523" y="795"/>
                    </a:lnTo>
                    <a:lnTo>
                      <a:pt x="2515" y="836"/>
                    </a:lnTo>
                    <a:lnTo>
                      <a:pt x="2512" y="882"/>
                    </a:lnTo>
                    <a:lnTo>
                      <a:pt x="1487" y="882"/>
                    </a:lnTo>
                    <a:lnTo>
                      <a:pt x="1478" y="880"/>
                    </a:lnTo>
                    <a:lnTo>
                      <a:pt x="1472" y="874"/>
                    </a:lnTo>
                    <a:lnTo>
                      <a:pt x="1468" y="865"/>
                    </a:lnTo>
                    <a:lnTo>
                      <a:pt x="1468" y="852"/>
                    </a:lnTo>
                    <a:lnTo>
                      <a:pt x="1465" y="759"/>
                    </a:lnTo>
                    <a:lnTo>
                      <a:pt x="1463" y="666"/>
                    </a:lnTo>
                    <a:lnTo>
                      <a:pt x="1462" y="576"/>
                    </a:lnTo>
                    <a:lnTo>
                      <a:pt x="1463" y="488"/>
                    </a:lnTo>
                    <a:lnTo>
                      <a:pt x="1465" y="403"/>
                    </a:lnTo>
                    <a:lnTo>
                      <a:pt x="1470" y="319"/>
                    </a:lnTo>
                    <a:lnTo>
                      <a:pt x="1477" y="239"/>
                    </a:lnTo>
                    <a:lnTo>
                      <a:pt x="1487" y="163"/>
                    </a:lnTo>
                    <a:lnTo>
                      <a:pt x="1500" y="90"/>
                    </a:lnTo>
                    <a:lnTo>
                      <a:pt x="1516" y="22"/>
                    </a:lnTo>
                    <a:lnTo>
                      <a:pt x="1518" y="15"/>
                    </a:lnTo>
                    <a:lnTo>
                      <a:pt x="1523" y="8"/>
                    </a:lnTo>
                    <a:lnTo>
                      <a:pt x="1529" y="3"/>
                    </a:lnTo>
                    <a:lnTo>
                      <a:pt x="1538" y="0"/>
                    </a:lnTo>
                    <a:lnTo>
                      <a:pt x="1550" y="0"/>
                    </a:lnTo>
                    <a:close/>
                  </a:path>
                </a:pathLst>
              </a:custGeom>
              <a:solidFill>
                <a:schemeClr val="bg1">
                  <a:lumMod val="75000"/>
                </a:schemeClr>
              </a:solidFill>
              <a:ln w="9525">
                <a:noFill/>
                <a:round/>
                <a:headEnd/>
                <a:tailEnd/>
              </a:ln>
            </p:spPr>
            <p:txBody>
              <a:bodyPr wrap="none" anchor="ctr"/>
              <a:lstStyle/>
              <a:p>
                <a:endParaRPr lang="en-GB"/>
              </a:p>
            </p:txBody>
          </p:sp>
          <p:sp>
            <p:nvSpPr>
              <p:cNvPr id="42" name="Freeform 32"/>
              <p:cNvSpPr>
                <a:spLocks noChangeArrowheads="1"/>
              </p:cNvSpPr>
              <p:nvPr/>
            </p:nvSpPr>
            <p:spPr bwMode="auto">
              <a:xfrm>
                <a:off x="9070975" y="5559425"/>
                <a:ext cx="1587" cy="0"/>
              </a:xfrm>
              <a:custGeom>
                <a:avLst/>
                <a:gdLst>
                  <a:gd name="T0" fmla="*/ 0 w 18"/>
                  <a:gd name="T1" fmla="*/ 0 h 1"/>
                  <a:gd name="T2" fmla="*/ 0 w 18"/>
                  <a:gd name="T3" fmla="*/ 0 h 1"/>
                  <a:gd name="T4" fmla="*/ 0 w 18"/>
                  <a:gd name="T5" fmla="*/ 0 h 1"/>
                  <a:gd name="T6" fmla="*/ 0 w 18"/>
                  <a:gd name="T7" fmla="*/ 0 h 1"/>
                  <a:gd name="T8" fmla="*/ 0 w 18"/>
                  <a:gd name="T9" fmla="*/ 0 h 1"/>
                  <a:gd name="T10" fmla="*/ 0 60000 65536"/>
                  <a:gd name="T11" fmla="*/ 0 60000 65536"/>
                  <a:gd name="T12" fmla="*/ 0 60000 65536"/>
                  <a:gd name="T13" fmla="*/ 0 60000 65536"/>
                  <a:gd name="T14" fmla="*/ 0 60000 65536"/>
                  <a:gd name="T15" fmla="*/ 0 w 18"/>
                  <a:gd name="T16" fmla="*/ 0 h 1"/>
                  <a:gd name="T17" fmla="*/ 18 w 18"/>
                  <a:gd name="T18" fmla="*/ 0 h 1"/>
                </a:gdLst>
                <a:ahLst/>
                <a:cxnLst>
                  <a:cxn ang="T10">
                    <a:pos x="T0" y="T1"/>
                  </a:cxn>
                  <a:cxn ang="T11">
                    <a:pos x="T2" y="T3"/>
                  </a:cxn>
                  <a:cxn ang="T12">
                    <a:pos x="T4" y="T5"/>
                  </a:cxn>
                  <a:cxn ang="T13">
                    <a:pos x="T6" y="T7"/>
                  </a:cxn>
                  <a:cxn ang="T14">
                    <a:pos x="T8" y="T9"/>
                  </a:cxn>
                </a:cxnLst>
                <a:rect l="T15" t="T16" r="T17" b="T18"/>
                <a:pathLst>
                  <a:path w="18" h="1">
                    <a:moveTo>
                      <a:pt x="0" y="0"/>
                    </a:moveTo>
                    <a:lnTo>
                      <a:pt x="18" y="0"/>
                    </a:lnTo>
                    <a:lnTo>
                      <a:pt x="14" y="1"/>
                    </a:lnTo>
                    <a:lnTo>
                      <a:pt x="9" y="1"/>
                    </a:lnTo>
                    <a:lnTo>
                      <a:pt x="0" y="0"/>
                    </a:lnTo>
                    <a:close/>
                  </a:path>
                </a:pathLst>
              </a:custGeom>
              <a:solidFill>
                <a:schemeClr val="bg1">
                  <a:lumMod val="75000"/>
                </a:schemeClr>
              </a:solidFill>
              <a:ln w="9525">
                <a:noFill/>
                <a:round/>
                <a:headEnd/>
                <a:tailEnd/>
              </a:ln>
            </p:spPr>
            <p:txBody>
              <a:bodyPr wrap="none" anchor="ctr"/>
              <a:lstStyle/>
              <a:p>
                <a:endParaRPr lang="en-GB"/>
              </a:p>
            </p:txBody>
          </p:sp>
        </p:grpSp>
        <p:sp>
          <p:nvSpPr>
            <p:cNvPr id="44" name="Freeform 181"/>
            <p:cNvSpPr>
              <a:spLocks noChangeArrowheads="1"/>
            </p:cNvSpPr>
            <p:nvPr/>
          </p:nvSpPr>
          <p:spPr bwMode="auto">
            <a:xfrm>
              <a:off x="9235440" y="6205537"/>
              <a:ext cx="609600" cy="298450"/>
            </a:xfrm>
            <a:custGeom>
              <a:avLst/>
              <a:gdLst>
                <a:gd name="T0" fmla="*/ 2147483647 w 3456"/>
                <a:gd name="T1" fmla="*/ 2147483647 h 1693"/>
                <a:gd name="T2" fmla="*/ 2147483647 w 3456"/>
                <a:gd name="T3" fmla="*/ 2147483647 h 1693"/>
                <a:gd name="T4" fmla="*/ 2147483647 w 3456"/>
                <a:gd name="T5" fmla="*/ 2147483647 h 1693"/>
                <a:gd name="T6" fmla="*/ 2147483647 w 3456"/>
                <a:gd name="T7" fmla="*/ 2147483647 h 1693"/>
                <a:gd name="T8" fmla="*/ 2147483647 w 3456"/>
                <a:gd name="T9" fmla="*/ 2147483647 h 1693"/>
                <a:gd name="T10" fmla="*/ 2147483647 w 3456"/>
                <a:gd name="T11" fmla="*/ 2147483647 h 1693"/>
                <a:gd name="T12" fmla="*/ 2147483647 w 3456"/>
                <a:gd name="T13" fmla="*/ 2147483647 h 1693"/>
                <a:gd name="T14" fmla="*/ 2147483647 w 3456"/>
                <a:gd name="T15" fmla="*/ 2147483647 h 1693"/>
                <a:gd name="T16" fmla="*/ 2147483647 w 3456"/>
                <a:gd name="T17" fmla="*/ 2147483647 h 1693"/>
                <a:gd name="T18" fmla="*/ 2147483647 w 3456"/>
                <a:gd name="T19" fmla="*/ 2147483647 h 1693"/>
                <a:gd name="T20" fmla="*/ 2147483647 w 3456"/>
                <a:gd name="T21" fmla="*/ 2147483647 h 1693"/>
                <a:gd name="T22" fmla="*/ 2147483647 w 3456"/>
                <a:gd name="T23" fmla="*/ 2147483647 h 1693"/>
                <a:gd name="T24" fmla="*/ 2147483647 w 3456"/>
                <a:gd name="T25" fmla="*/ 2147483647 h 1693"/>
                <a:gd name="T26" fmla="*/ 2147483647 w 3456"/>
                <a:gd name="T27" fmla="*/ 2147483647 h 1693"/>
                <a:gd name="T28" fmla="*/ 2147483647 w 3456"/>
                <a:gd name="T29" fmla="*/ 2147483647 h 1693"/>
                <a:gd name="T30" fmla="*/ 2147483647 w 3456"/>
                <a:gd name="T31" fmla="*/ 2147483647 h 1693"/>
                <a:gd name="T32" fmla="*/ 2147483647 w 3456"/>
                <a:gd name="T33" fmla="*/ 2147483647 h 1693"/>
                <a:gd name="T34" fmla="*/ 2147483647 w 3456"/>
                <a:gd name="T35" fmla="*/ 2147483647 h 1693"/>
                <a:gd name="T36" fmla="*/ 2147483647 w 3456"/>
                <a:gd name="T37" fmla="*/ 2147483647 h 1693"/>
                <a:gd name="T38" fmla="*/ 2147483647 w 3456"/>
                <a:gd name="T39" fmla="*/ 2147483647 h 1693"/>
                <a:gd name="T40" fmla="*/ 2147483647 w 3456"/>
                <a:gd name="T41" fmla="*/ 2147483647 h 1693"/>
                <a:gd name="T42" fmla="*/ 2147483647 w 3456"/>
                <a:gd name="T43" fmla="*/ 2147483647 h 1693"/>
                <a:gd name="T44" fmla="*/ 2147483647 w 3456"/>
                <a:gd name="T45" fmla="*/ 2147483647 h 1693"/>
                <a:gd name="T46" fmla="*/ 2147483647 w 3456"/>
                <a:gd name="T47" fmla="*/ 2147483647 h 1693"/>
                <a:gd name="T48" fmla="*/ 2147483647 w 3456"/>
                <a:gd name="T49" fmla="*/ 2147483647 h 1693"/>
                <a:gd name="T50" fmla="*/ 2147483647 w 3456"/>
                <a:gd name="T51" fmla="*/ 2147483647 h 1693"/>
                <a:gd name="T52" fmla="*/ 2147483647 w 3456"/>
                <a:gd name="T53" fmla="*/ 2147483647 h 1693"/>
                <a:gd name="T54" fmla="*/ 2147483647 w 3456"/>
                <a:gd name="T55" fmla="*/ 2147483647 h 1693"/>
                <a:gd name="T56" fmla="*/ 2147483647 w 3456"/>
                <a:gd name="T57" fmla="*/ 2147483647 h 1693"/>
                <a:gd name="T58" fmla="*/ 2147483647 w 3456"/>
                <a:gd name="T59" fmla="*/ 2147483647 h 1693"/>
                <a:gd name="T60" fmla="*/ 2147483647 w 3456"/>
                <a:gd name="T61" fmla="*/ 2147483647 h 1693"/>
                <a:gd name="T62" fmla="*/ 2147483647 w 3456"/>
                <a:gd name="T63" fmla="*/ 2147483647 h 1693"/>
                <a:gd name="T64" fmla="*/ 2147483647 w 3456"/>
                <a:gd name="T65" fmla="*/ 2147483647 h 1693"/>
                <a:gd name="T66" fmla="*/ 2147483647 w 3456"/>
                <a:gd name="T67" fmla="*/ 2147483647 h 1693"/>
                <a:gd name="T68" fmla="*/ 2147483647 w 3456"/>
                <a:gd name="T69" fmla="*/ 2147483647 h 1693"/>
                <a:gd name="T70" fmla="*/ 2147483647 w 3456"/>
                <a:gd name="T71" fmla="*/ 2147483647 h 1693"/>
                <a:gd name="T72" fmla="*/ 2147483647 w 3456"/>
                <a:gd name="T73" fmla="*/ 2147483647 h 1693"/>
                <a:gd name="T74" fmla="*/ 0 w 3456"/>
                <a:gd name="T75" fmla="*/ 2147483647 h 1693"/>
                <a:gd name="T76" fmla="*/ 2147483647 w 3456"/>
                <a:gd name="T77" fmla="*/ 2147483647 h 1693"/>
                <a:gd name="T78" fmla="*/ 2147483647 w 3456"/>
                <a:gd name="T79" fmla="*/ 2147483647 h 1693"/>
                <a:gd name="T80" fmla="*/ 2147483647 w 3456"/>
                <a:gd name="T81" fmla="*/ 2147483647 h 1693"/>
                <a:gd name="T82" fmla="*/ 2147483647 w 3456"/>
                <a:gd name="T83" fmla="*/ 2147483647 h 1693"/>
                <a:gd name="T84" fmla="*/ 2147483647 w 3456"/>
                <a:gd name="T85" fmla="*/ 2147483647 h 1693"/>
                <a:gd name="T86" fmla="*/ 2147483647 w 3456"/>
                <a:gd name="T87" fmla="*/ 2147483647 h 1693"/>
                <a:gd name="T88" fmla="*/ 2147483647 w 3456"/>
                <a:gd name="T89" fmla="*/ 2147483647 h 1693"/>
                <a:gd name="T90" fmla="*/ 2147483647 w 3456"/>
                <a:gd name="T91" fmla="*/ 2147483647 h 1693"/>
                <a:gd name="T92" fmla="*/ 2147483647 w 3456"/>
                <a:gd name="T93" fmla="*/ 2147483647 h 1693"/>
                <a:gd name="T94" fmla="*/ 2147483647 w 3456"/>
                <a:gd name="T95" fmla="*/ 2147483647 h 1693"/>
                <a:gd name="T96" fmla="*/ 2147483647 w 3456"/>
                <a:gd name="T97" fmla="*/ 2147483647 h 1693"/>
                <a:gd name="T98" fmla="*/ 2147483647 w 3456"/>
                <a:gd name="T99" fmla="*/ 2147483647 h 1693"/>
                <a:gd name="T100" fmla="*/ 2147483647 w 3456"/>
                <a:gd name="T101" fmla="*/ 2147483647 h 1693"/>
                <a:gd name="T102" fmla="*/ 2147483647 w 3456"/>
                <a:gd name="T103" fmla="*/ 2147483647 h 1693"/>
                <a:gd name="T104" fmla="*/ 2147483647 w 3456"/>
                <a:gd name="T105" fmla="*/ 2147483647 h 1693"/>
                <a:gd name="T106" fmla="*/ 2147483647 w 3456"/>
                <a:gd name="T107" fmla="*/ 2147483647 h 1693"/>
                <a:gd name="T108" fmla="*/ 2147483647 w 3456"/>
                <a:gd name="T109" fmla="*/ 2147483647 h 169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456"/>
                <a:gd name="T166" fmla="*/ 0 h 1693"/>
                <a:gd name="T167" fmla="*/ 3456 w 3456"/>
                <a:gd name="T168" fmla="*/ 1693 h 169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456" h="1693">
                  <a:moveTo>
                    <a:pt x="3138" y="741"/>
                  </a:moveTo>
                  <a:lnTo>
                    <a:pt x="3109" y="744"/>
                  </a:lnTo>
                  <a:lnTo>
                    <a:pt x="3083" y="752"/>
                  </a:lnTo>
                  <a:lnTo>
                    <a:pt x="3059" y="765"/>
                  </a:lnTo>
                  <a:lnTo>
                    <a:pt x="3038" y="783"/>
                  </a:lnTo>
                  <a:lnTo>
                    <a:pt x="3020" y="804"/>
                  </a:lnTo>
                  <a:lnTo>
                    <a:pt x="3008" y="829"/>
                  </a:lnTo>
                  <a:lnTo>
                    <a:pt x="2999" y="856"/>
                  </a:lnTo>
                  <a:lnTo>
                    <a:pt x="2996" y="886"/>
                  </a:lnTo>
                  <a:lnTo>
                    <a:pt x="2999" y="914"/>
                  </a:lnTo>
                  <a:lnTo>
                    <a:pt x="3008" y="941"/>
                  </a:lnTo>
                  <a:lnTo>
                    <a:pt x="3020" y="966"/>
                  </a:lnTo>
                  <a:lnTo>
                    <a:pt x="3038" y="987"/>
                  </a:lnTo>
                  <a:lnTo>
                    <a:pt x="3059" y="1005"/>
                  </a:lnTo>
                  <a:lnTo>
                    <a:pt x="3083" y="1019"/>
                  </a:lnTo>
                  <a:lnTo>
                    <a:pt x="3109" y="1027"/>
                  </a:lnTo>
                  <a:lnTo>
                    <a:pt x="3138" y="1029"/>
                  </a:lnTo>
                  <a:lnTo>
                    <a:pt x="3166" y="1027"/>
                  </a:lnTo>
                  <a:lnTo>
                    <a:pt x="3192" y="1019"/>
                  </a:lnTo>
                  <a:lnTo>
                    <a:pt x="3216" y="1005"/>
                  </a:lnTo>
                  <a:lnTo>
                    <a:pt x="3236" y="987"/>
                  </a:lnTo>
                  <a:lnTo>
                    <a:pt x="3254" y="966"/>
                  </a:lnTo>
                  <a:lnTo>
                    <a:pt x="3266" y="941"/>
                  </a:lnTo>
                  <a:lnTo>
                    <a:pt x="3275" y="914"/>
                  </a:lnTo>
                  <a:lnTo>
                    <a:pt x="3278" y="886"/>
                  </a:lnTo>
                  <a:lnTo>
                    <a:pt x="3275" y="856"/>
                  </a:lnTo>
                  <a:lnTo>
                    <a:pt x="3266" y="829"/>
                  </a:lnTo>
                  <a:lnTo>
                    <a:pt x="3254" y="804"/>
                  </a:lnTo>
                  <a:lnTo>
                    <a:pt x="3236" y="783"/>
                  </a:lnTo>
                  <a:lnTo>
                    <a:pt x="3216" y="765"/>
                  </a:lnTo>
                  <a:lnTo>
                    <a:pt x="3192" y="752"/>
                  </a:lnTo>
                  <a:lnTo>
                    <a:pt x="3166" y="744"/>
                  </a:lnTo>
                  <a:lnTo>
                    <a:pt x="3138" y="741"/>
                  </a:lnTo>
                  <a:close/>
                  <a:moveTo>
                    <a:pt x="1751" y="741"/>
                  </a:moveTo>
                  <a:lnTo>
                    <a:pt x="1723" y="744"/>
                  </a:lnTo>
                  <a:lnTo>
                    <a:pt x="1697" y="752"/>
                  </a:lnTo>
                  <a:lnTo>
                    <a:pt x="1672" y="765"/>
                  </a:lnTo>
                  <a:lnTo>
                    <a:pt x="1653" y="783"/>
                  </a:lnTo>
                  <a:lnTo>
                    <a:pt x="1635" y="804"/>
                  </a:lnTo>
                  <a:lnTo>
                    <a:pt x="1622" y="829"/>
                  </a:lnTo>
                  <a:lnTo>
                    <a:pt x="1614" y="856"/>
                  </a:lnTo>
                  <a:lnTo>
                    <a:pt x="1612" y="886"/>
                  </a:lnTo>
                  <a:lnTo>
                    <a:pt x="1614" y="914"/>
                  </a:lnTo>
                  <a:lnTo>
                    <a:pt x="1622" y="941"/>
                  </a:lnTo>
                  <a:lnTo>
                    <a:pt x="1635" y="966"/>
                  </a:lnTo>
                  <a:lnTo>
                    <a:pt x="1652" y="987"/>
                  </a:lnTo>
                  <a:lnTo>
                    <a:pt x="1672" y="1005"/>
                  </a:lnTo>
                  <a:lnTo>
                    <a:pt x="1697" y="1019"/>
                  </a:lnTo>
                  <a:lnTo>
                    <a:pt x="1723" y="1027"/>
                  </a:lnTo>
                  <a:lnTo>
                    <a:pt x="1751" y="1029"/>
                  </a:lnTo>
                  <a:lnTo>
                    <a:pt x="1779" y="1027"/>
                  </a:lnTo>
                  <a:lnTo>
                    <a:pt x="1805" y="1019"/>
                  </a:lnTo>
                  <a:lnTo>
                    <a:pt x="1830" y="1005"/>
                  </a:lnTo>
                  <a:lnTo>
                    <a:pt x="1851" y="987"/>
                  </a:lnTo>
                  <a:lnTo>
                    <a:pt x="1867" y="966"/>
                  </a:lnTo>
                  <a:lnTo>
                    <a:pt x="1880" y="941"/>
                  </a:lnTo>
                  <a:lnTo>
                    <a:pt x="1888" y="914"/>
                  </a:lnTo>
                  <a:lnTo>
                    <a:pt x="1891" y="886"/>
                  </a:lnTo>
                  <a:lnTo>
                    <a:pt x="1888" y="856"/>
                  </a:lnTo>
                  <a:lnTo>
                    <a:pt x="1880" y="829"/>
                  </a:lnTo>
                  <a:lnTo>
                    <a:pt x="1867" y="804"/>
                  </a:lnTo>
                  <a:lnTo>
                    <a:pt x="1851" y="783"/>
                  </a:lnTo>
                  <a:lnTo>
                    <a:pt x="1830" y="765"/>
                  </a:lnTo>
                  <a:lnTo>
                    <a:pt x="1805" y="752"/>
                  </a:lnTo>
                  <a:lnTo>
                    <a:pt x="1779" y="744"/>
                  </a:lnTo>
                  <a:lnTo>
                    <a:pt x="1751" y="741"/>
                  </a:lnTo>
                  <a:close/>
                  <a:moveTo>
                    <a:pt x="2007" y="156"/>
                  </a:moveTo>
                  <a:lnTo>
                    <a:pt x="1985" y="158"/>
                  </a:lnTo>
                  <a:lnTo>
                    <a:pt x="1967" y="164"/>
                  </a:lnTo>
                  <a:lnTo>
                    <a:pt x="1951" y="174"/>
                  </a:lnTo>
                  <a:lnTo>
                    <a:pt x="1939" y="186"/>
                  </a:lnTo>
                  <a:lnTo>
                    <a:pt x="1928" y="202"/>
                  </a:lnTo>
                  <a:lnTo>
                    <a:pt x="1920" y="219"/>
                  </a:lnTo>
                  <a:lnTo>
                    <a:pt x="1913" y="239"/>
                  </a:lnTo>
                  <a:lnTo>
                    <a:pt x="1788" y="576"/>
                  </a:lnTo>
                  <a:lnTo>
                    <a:pt x="3101" y="576"/>
                  </a:lnTo>
                  <a:lnTo>
                    <a:pt x="2976" y="239"/>
                  </a:lnTo>
                  <a:lnTo>
                    <a:pt x="2969" y="219"/>
                  </a:lnTo>
                  <a:lnTo>
                    <a:pt x="2960" y="202"/>
                  </a:lnTo>
                  <a:lnTo>
                    <a:pt x="2950" y="186"/>
                  </a:lnTo>
                  <a:lnTo>
                    <a:pt x="2938" y="174"/>
                  </a:lnTo>
                  <a:lnTo>
                    <a:pt x="2922" y="164"/>
                  </a:lnTo>
                  <a:lnTo>
                    <a:pt x="2904" y="158"/>
                  </a:lnTo>
                  <a:lnTo>
                    <a:pt x="2882" y="156"/>
                  </a:lnTo>
                  <a:lnTo>
                    <a:pt x="2007" y="156"/>
                  </a:lnTo>
                  <a:close/>
                  <a:moveTo>
                    <a:pt x="2009" y="0"/>
                  </a:moveTo>
                  <a:lnTo>
                    <a:pt x="2880" y="0"/>
                  </a:lnTo>
                  <a:lnTo>
                    <a:pt x="2917" y="2"/>
                  </a:lnTo>
                  <a:lnTo>
                    <a:pt x="2949" y="7"/>
                  </a:lnTo>
                  <a:lnTo>
                    <a:pt x="2979" y="16"/>
                  </a:lnTo>
                  <a:lnTo>
                    <a:pt x="3006" y="30"/>
                  </a:lnTo>
                  <a:lnTo>
                    <a:pt x="3030" y="45"/>
                  </a:lnTo>
                  <a:lnTo>
                    <a:pt x="3051" y="63"/>
                  </a:lnTo>
                  <a:lnTo>
                    <a:pt x="3069" y="82"/>
                  </a:lnTo>
                  <a:lnTo>
                    <a:pt x="3083" y="104"/>
                  </a:lnTo>
                  <a:lnTo>
                    <a:pt x="3096" y="128"/>
                  </a:lnTo>
                  <a:lnTo>
                    <a:pt x="3106" y="152"/>
                  </a:lnTo>
                  <a:lnTo>
                    <a:pt x="3273" y="581"/>
                  </a:lnTo>
                  <a:lnTo>
                    <a:pt x="3289" y="584"/>
                  </a:lnTo>
                  <a:lnTo>
                    <a:pt x="3309" y="590"/>
                  </a:lnTo>
                  <a:lnTo>
                    <a:pt x="3329" y="599"/>
                  </a:lnTo>
                  <a:lnTo>
                    <a:pt x="3349" y="612"/>
                  </a:lnTo>
                  <a:lnTo>
                    <a:pt x="3369" y="627"/>
                  </a:lnTo>
                  <a:lnTo>
                    <a:pt x="3389" y="644"/>
                  </a:lnTo>
                  <a:lnTo>
                    <a:pt x="3407" y="665"/>
                  </a:lnTo>
                  <a:lnTo>
                    <a:pt x="3422" y="690"/>
                  </a:lnTo>
                  <a:lnTo>
                    <a:pt x="3436" y="716"/>
                  </a:lnTo>
                  <a:lnTo>
                    <a:pt x="3447" y="745"/>
                  </a:lnTo>
                  <a:lnTo>
                    <a:pt x="3454" y="778"/>
                  </a:lnTo>
                  <a:lnTo>
                    <a:pt x="3456" y="813"/>
                  </a:lnTo>
                  <a:lnTo>
                    <a:pt x="3456" y="1358"/>
                  </a:lnTo>
                  <a:lnTo>
                    <a:pt x="3294" y="1358"/>
                  </a:lnTo>
                  <a:lnTo>
                    <a:pt x="3294" y="1534"/>
                  </a:lnTo>
                  <a:lnTo>
                    <a:pt x="3292" y="1564"/>
                  </a:lnTo>
                  <a:lnTo>
                    <a:pt x="3285" y="1591"/>
                  </a:lnTo>
                  <a:lnTo>
                    <a:pt x="3276" y="1615"/>
                  </a:lnTo>
                  <a:lnTo>
                    <a:pt x="3262" y="1636"/>
                  </a:lnTo>
                  <a:lnTo>
                    <a:pt x="3247" y="1654"/>
                  </a:lnTo>
                  <a:lnTo>
                    <a:pt x="3229" y="1668"/>
                  </a:lnTo>
                  <a:lnTo>
                    <a:pt x="3209" y="1679"/>
                  </a:lnTo>
                  <a:lnTo>
                    <a:pt x="3187" y="1687"/>
                  </a:lnTo>
                  <a:lnTo>
                    <a:pt x="3165" y="1692"/>
                  </a:lnTo>
                  <a:lnTo>
                    <a:pt x="3142" y="1693"/>
                  </a:lnTo>
                  <a:lnTo>
                    <a:pt x="3119" y="1692"/>
                  </a:lnTo>
                  <a:lnTo>
                    <a:pt x="3097" y="1687"/>
                  </a:lnTo>
                  <a:lnTo>
                    <a:pt x="3076" y="1678"/>
                  </a:lnTo>
                  <a:lnTo>
                    <a:pt x="3056" y="1668"/>
                  </a:lnTo>
                  <a:lnTo>
                    <a:pt x="3037" y="1653"/>
                  </a:lnTo>
                  <a:lnTo>
                    <a:pt x="3021" y="1635"/>
                  </a:lnTo>
                  <a:lnTo>
                    <a:pt x="3008" y="1614"/>
                  </a:lnTo>
                  <a:lnTo>
                    <a:pt x="2998" y="1590"/>
                  </a:lnTo>
                  <a:lnTo>
                    <a:pt x="2992" y="1563"/>
                  </a:lnTo>
                  <a:lnTo>
                    <a:pt x="2990" y="1534"/>
                  </a:lnTo>
                  <a:lnTo>
                    <a:pt x="2990" y="1358"/>
                  </a:lnTo>
                  <a:lnTo>
                    <a:pt x="1898" y="1358"/>
                  </a:lnTo>
                  <a:lnTo>
                    <a:pt x="1898" y="1534"/>
                  </a:lnTo>
                  <a:lnTo>
                    <a:pt x="1896" y="1563"/>
                  </a:lnTo>
                  <a:lnTo>
                    <a:pt x="1889" y="1590"/>
                  </a:lnTo>
                  <a:lnTo>
                    <a:pt x="1880" y="1614"/>
                  </a:lnTo>
                  <a:lnTo>
                    <a:pt x="1866" y="1635"/>
                  </a:lnTo>
                  <a:lnTo>
                    <a:pt x="1851" y="1653"/>
                  </a:lnTo>
                  <a:lnTo>
                    <a:pt x="1833" y="1668"/>
                  </a:lnTo>
                  <a:lnTo>
                    <a:pt x="1813" y="1678"/>
                  </a:lnTo>
                  <a:lnTo>
                    <a:pt x="1791" y="1687"/>
                  </a:lnTo>
                  <a:lnTo>
                    <a:pt x="1769" y="1692"/>
                  </a:lnTo>
                  <a:lnTo>
                    <a:pt x="1747" y="1693"/>
                  </a:lnTo>
                  <a:lnTo>
                    <a:pt x="1724" y="1692"/>
                  </a:lnTo>
                  <a:lnTo>
                    <a:pt x="1702" y="1687"/>
                  </a:lnTo>
                  <a:lnTo>
                    <a:pt x="1680" y="1679"/>
                  </a:lnTo>
                  <a:lnTo>
                    <a:pt x="1660" y="1668"/>
                  </a:lnTo>
                  <a:lnTo>
                    <a:pt x="1642" y="1654"/>
                  </a:lnTo>
                  <a:lnTo>
                    <a:pt x="1626" y="1636"/>
                  </a:lnTo>
                  <a:lnTo>
                    <a:pt x="1613" y="1615"/>
                  </a:lnTo>
                  <a:lnTo>
                    <a:pt x="1603" y="1591"/>
                  </a:lnTo>
                  <a:lnTo>
                    <a:pt x="1597" y="1564"/>
                  </a:lnTo>
                  <a:lnTo>
                    <a:pt x="1595" y="1534"/>
                  </a:lnTo>
                  <a:lnTo>
                    <a:pt x="1595" y="1358"/>
                  </a:lnTo>
                  <a:lnTo>
                    <a:pt x="1433" y="1358"/>
                  </a:lnTo>
                  <a:lnTo>
                    <a:pt x="1433" y="917"/>
                  </a:lnTo>
                  <a:lnTo>
                    <a:pt x="1367" y="917"/>
                  </a:lnTo>
                  <a:lnTo>
                    <a:pt x="1334" y="915"/>
                  </a:lnTo>
                  <a:lnTo>
                    <a:pt x="1304" y="907"/>
                  </a:lnTo>
                  <a:lnTo>
                    <a:pt x="1277" y="893"/>
                  </a:lnTo>
                  <a:lnTo>
                    <a:pt x="1251" y="876"/>
                  </a:lnTo>
                  <a:lnTo>
                    <a:pt x="1229" y="856"/>
                  </a:lnTo>
                  <a:lnTo>
                    <a:pt x="1211" y="833"/>
                  </a:lnTo>
                  <a:lnTo>
                    <a:pt x="1195" y="808"/>
                  </a:lnTo>
                  <a:lnTo>
                    <a:pt x="1183" y="782"/>
                  </a:lnTo>
                  <a:lnTo>
                    <a:pt x="1177" y="755"/>
                  </a:lnTo>
                  <a:lnTo>
                    <a:pt x="1174" y="727"/>
                  </a:lnTo>
                  <a:lnTo>
                    <a:pt x="1174" y="413"/>
                  </a:lnTo>
                  <a:lnTo>
                    <a:pt x="1174" y="401"/>
                  </a:lnTo>
                  <a:lnTo>
                    <a:pt x="1171" y="389"/>
                  </a:lnTo>
                  <a:lnTo>
                    <a:pt x="1164" y="378"/>
                  </a:lnTo>
                  <a:lnTo>
                    <a:pt x="1156" y="373"/>
                  </a:lnTo>
                  <a:lnTo>
                    <a:pt x="1147" y="369"/>
                  </a:lnTo>
                  <a:lnTo>
                    <a:pt x="1137" y="367"/>
                  </a:lnTo>
                  <a:lnTo>
                    <a:pt x="1128" y="367"/>
                  </a:lnTo>
                  <a:lnTo>
                    <a:pt x="1111" y="369"/>
                  </a:lnTo>
                  <a:lnTo>
                    <a:pt x="1098" y="374"/>
                  </a:lnTo>
                  <a:lnTo>
                    <a:pt x="1088" y="383"/>
                  </a:lnTo>
                  <a:lnTo>
                    <a:pt x="1082" y="396"/>
                  </a:lnTo>
                  <a:lnTo>
                    <a:pt x="1080" y="413"/>
                  </a:lnTo>
                  <a:lnTo>
                    <a:pt x="1080" y="1280"/>
                  </a:lnTo>
                  <a:lnTo>
                    <a:pt x="1077" y="1316"/>
                  </a:lnTo>
                  <a:lnTo>
                    <a:pt x="1068" y="1348"/>
                  </a:lnTo>
                  <a:lnTo>
                    <a:pt x="1055" y="1378"/>
                  </a:lnTo>
                  <a:lnTo>
                    <a:pt x="1037" y="1405"/>
                  </a:lnTo>
                  <a:lnTo>
                    <a:pt x="1014" y="1427"/>
                  </a:lnTo>
                  <a:lnTo>
                    <a:pt x="988" y="1446"/>
                  </a:lnTo>
                  <a:lnTo>
                    <a:pt x="957" y="1459"/>
                  </a:lnTo>
                  <a:lnTo>
                    <a:pt x="924" y="1468"/>
                  </a:lnTo>
                  <a:lnTo>
                    <a:pt x="888" y="1471"/>
                  </a:lnTo>
                  <a:lnTo>
                    <a:pt x="856" y="1468"/>
                  </a:lnTo>
                  <a:lnTo>
                    <a:pt x="825" y="1461"/>
                  </a:lnTo>
                  <a:lnTo>
                    <a:pt x="797" y="1450"/>
                  </a:lnTo>
                  <a:lnTo>
                    <a:pt x="772" y="1434"/>
                  </a:lnTo>
                  <a:lnTo>
                    <a:pt x="749" y="1415"/>
                  </a:lnTo>
                  <a:lnTo>
                    <a:pt x="730" y="1392"/>
                  </a:lnTo>
                  <a:lnTo>
                    <a:pt x="715" y="1367"/>
                  </a:lnTo>
                  <a:lnTo>
                    <a:pt x="705" y="1339"/>
                  </a:lnTo>
                  <a:lnTo>
                    <a:pt x="700" y="1309"/>
                  </a:lnTo>
                  <a:lnTo>
                    <a:pt x="697" y="1278"/>
                  </a:lnTo>
                  <a:lnTo>
                    <a:pt x="697" y="965"/>
                  </a:lnTo>
                  <a:lnTo>
                    <a:pt x="695" y="958"/>
                  </a:lnTo>
                  <a:lnTo>
                    <a:pt x="691" y="949"/>
                  </a:lnTo>
                  <a:lnTo>
                    <a:pt x="684" y="938"/>
                  </a:lnTo>
                  <a:lnTo>
                    <a:pt x="674" y="929"/>
                  </a:lnTo>
                  <a:lnTo>
                    <a:pt x="663" y="922"/>
                  </a:lnTo>
                  <a:lnTo>
                    <a:pt x="649" y="919"/>
                  </a:lnTo>
                  <a:lnTo>
                    <a:pt x="563" y="919"/>
                  </a:lnTo>
                  <a:lnTo>
                    <a:pt x="551" y="955"/>
                  </a:lnTo>
                  <a:lnTo>
                    <a:pt x="533" y="988"/>
                  </a:lnTo>
                  <a:lnTo>
                    <a:pt x="511" y="1019"/>
                  </a:lnTo>
                  <a:lnTo>
                    <a:pt x="485" y="1045"/>
                  </a:lnTo>
                  <a:lnTo>
                    <a:pt x="456" y="1068"/>
                  </a:lnTo>
                  <a:lnTo>
                    <a:pt x="422" y="1086"/>
                  </a:lnTo>
                  <a:lnTo>
                    <a:pt x="387" y="1100"/>
                  </a:lnTo>
                  <a:lnTo>
                    <a:pt x="350" y="1109"/>
                  </a:lnTo>
                  <a:lnTo>
                    <a:pt x="310" y="1111"/>
                  </a:lnTo>
                  <a:lnTo>
                    <a:pt x="222" y="1111"/>
                  </a:lnTo>
                  <a:lnTo>
                    <a:pt x="222" y="1016"/>
                  </a:lnTo>
                  <a:lnTo>
                    <a:pt x="48" y="1016"/>
                  </a:lnTo>
                  <a:lnTo>
                    <a:pt x="32" y="1012"/>
                  </a:lnTo>
                  <a:lnTo>
                    <a:pt x="20" y="1006"/>
                  </a:lnTo>
                  <a:lnTo>
                    <a:pt x="9" y="996"/>
                  </a:lnTo>
                  <a:lnTo>
                    <a:pt x="2" y="982"/>
                  </a:lnTo>
                  <a:lnTo>
                    <a:pt x="0" y="967"/>
                  </a:lnTo>
                  <a:lnTo>
                    <a:pt x="2" y="952"/>
                  </a:lnTo>
                  <a:lnTo>
                    <a:pt x="9" y="939"/>
                  </a:lnTo>
                  <a:lnTo>
                    <a:pt x="20" y="929"/>
                  </a:lnTo>
                  <a:lnTo>
                    <a:pt x="32" y="921"/>
                  </a:lnTo>
                  <a:lnTo>
                    <a:pt x="48" y="919"/>
                  </a:lnTo>
                  <a:lnTo>
                    <a:pt x="222" y="919"/>
                  </a:lnTo>
                  <a:lnTo>
                    <a:pt x="222" y="776"/>
                  </a:lnTo>
                  <a:lnTo>
                    <a:pt x="48" y="776"/>
                  </a:lnTo>
                  <a:lnTo>
                    <a:pt x="32" y="772"/>
                  </a:lnTo>
                  <a:lnTo>
                    <a:pt x="20" y="766"/>
                  </a:lnTo>
                  <a:lnTo>
                    <a:pt x="9" y="756"/>
                  </a:lnTo>
                  <a:lnTo>
                    <a:pt x="2" y="742"/>
                  </a:lnTo>
                  <a:lnTo>
                    <a:pt x="0" y="727"/>
                  </a:lnTo>
                  <a:lnTo>
                    <a:pt x="2" y="712"/>
                  </a:lnTo>
                  <a:lnTo>
                    <a:pt x="9" y="699"/>
                  </a:lnTo>
                  <a:lnTo>
                    <a:pt x="20" y="689"/>
                  </a:lnTo>
                  <a:lnTo>
                    <a:pt x="32" y="681"/>
                  </a:lnTo>
                  <a:lnTo>
                    <a:pt x="48" y="679"/>
                  </a:lnTo>
                  <a:lnTo>
                    <a:pt x="222" y="679"/>
                  </a:lnTo>
                  <a:lnTo>
                    <a:pt x="222" y="583"/>
                  </a:lnTo>
                  <a:lnTo>
                    <a:pt x="310" y="583"/>
                  </a:lnTo>
                  <a:lnTo>
                    <a:pt x="350" y="586"/>
                  </a:lnTo>
                  <a:lnTo>
                    <a:pt x="387" y="594"/>
                  </a:lnTo>
                  <a:lnTo>
                    <a:pt x="422" y="608"/>
                  </a:lnTo>
                  <a:lnTo>
                    <a:pt x="456" y="627"/>
                  </a:lnTo>
                  <a:lnTo>
                    <a:pt x="485" y="650"/>
                  </a:lnTo>
                  <a:lnTo>
                    <a:pt x="511" y="676"/>
                  </a:lnTo>
                  <a:lnTo>
                    <a:pt x="533" y="706"/>
                  </a:lnTo>
                  <a:lnTo>
                    <a:pt x="551" y="739"/>
                  </a:lnTo>
                  <a:lnTo>
                    <a:pt x="563" y="776"/>
                  </a:lnTo>
                  <a:lnTo>
                    <a:pt x="649" y="776"/>
                  </a:lnTo>
                  <a:lnTo>
                    <a:pt x="682" y="778"/>
                  </a:lnTo>
                  <a:lnTo>
                    <a:pt x="712" y="786"/>
                  </a:lnTo>
                  <a:lnTo>
                    <a:pt x="739" y="800"/>
                  </a:lnTo>
                  <a:lnTo>
                    <a:pt x="765" y="816"/>
                  </a:lnTo>
                  <a:lnTo>
                    <a:pt x="787" y="836"/>
                  </a:lnTo>
                  <a:lnTo>
                    <a:pt x="805" y="859"/>
                  </a:lnTo>
                  <a:lnTo>
                    <a:pt x="821" y="885"/>
                  </a:lnTo>
                  <a:lnTo>
                    <a:pt x="833" y="912"/>
                  </a:lnTo>
                  <a:lnTo>
                    <a:pt x="839" y="938"/>
                  </a:lnTo>
                  <a:lnTo>
                    <a:pt x="842" y="965"/>
                  </a:lnTo>
                  <a:lnTo>
                    <a:pt x="842" y="1280"/>
                  </a:lnTo>
                  <a:lnTo>
                    <a:pt x="842" y="1291"/>
                  </a:lnTo>
                  <a:lnTo>
                    <a:pt x="845" y="1304"/>
                  </a:lnTo>
                  <a:lnTo>
                    <a:pt x="851" y="1314"/>
                  </a:lnTo>
                  <a:lnTo>
                    <a:pt x="860" y="1320"/>
                  </a:lnTo>
                  <a:lnTo>
                    <a:pt x="869" y="1324"/>
                  </a:lnTo>
                  <a:lnTo>
                    <a:pt x="879" y="1326"/>
                  </a:lnTo>
                  <a:lnTo>
                    <a:pt x="888" y="1326"/>
                  </a:lnTo>
                  <a:lnTo>
                    <a:pt x="905" y="1324"/>
                  </a:lnTo>
                  <a:lnTo>
                    <a:pt x="918" y="1319"/>
                  </a:lnTo>
                  <a:lnTo>
                    <a:pt x="928" y="1309"/>
                  </a:lnTo>
                  <a:lnTo>
                    <a:pt x="934" y="1297"/>
                  </a:lnTo>
                  <a:lnTo>
                    <a:pt x="936" y="1280"/>
                  </a:lnTo>
                  <a:lnTo>
                    <a:pt x="936" y="413"/>
                  </a:lnTo>
                  <a:lnTo>
                    <a:pt x="939" y="377"/>
                  </a:lnTo>
                  <a:lnTo>
                    <a:pt x="948" y="345"/>
                  </a:lnTo>
                  <a:lnTo>
                    <a:pt x="961" y="314"/>
                  </a:lnTo>
                  <a:lnTo>
                    <a:pt x="979" y="288"/>
                  </a:lnTo>
                  <a:lnTo>
                    <a:pt x="1002" y="266"/>
                  </a:lnTo>
                  <a:lnTo>
                    <a:pt x="1028" y="247"/>
                  </a:lnTo>
                  <a:lnTo>
                    <a:pt x="1059" y="233"/>
                  </a:lnTo>
                  <a:lnTo>
                    <a:pt x="1092" y="225"/>
                  </a:lnTo>
                  <a:lnTo>
                    <a:pt x="1128" y="223"/>
                  </a:lnTo>
                  <a:lnTo>
                    <a:pt x="1160" y="225"/>
                  </a:lnTo>
                  <a:lnTo>
                    <a:pt x="1191" y="231"/>
                  </a:lnTo>
                  <a:lnTo>
                    <a:pt x="1219" y="243"/>
                  </a:lnTo>
                  <a:lnTo>
                    <a:pt x="1244" y="259"/>
                  </a:lnTo>
                  <a:lnTo>
                    <a:pt x="1267" y="277"/>
                  </a:lnTo>
                  <a:lnTo>
                    <a:pt x="1286" y="301"/>
                  </a:lnTo>
                  <a:lnTo>
                    <a:pt x="1301" y="326"/>
                  </a:lnTo>
                  <a:lnTo>
                    <a:pt x="1311" y="354"/>
                  </a:lnTo>
                  <a:lnTo>
                    <a:pt x="1316" y="383"/>
                  </a:lnTo>
                  <a:lnTo>
                    <a:pt x="1319" y="415"/>
                  </a:lnTo>
                  <a:lnTo>
                    <a:pt x="1319" y="727"/>
                  </a:lnTo>
                  <a:lnTo>
                    <a:pt x="1321" y="735"/>
                  </a:lnTo>
                  <a:lnTo>
                    <a:pt x="1325" y="744"/>
                  </a:lnTo>
                  <a:lnTo>
                    <a:pt x="1332" y="755"/>
                  </a:lnTo>
                  <a:lnTo>
                    <a:pt x="1342" y="764"/>
                  </a:lnTo>
                  <a:lnTo>
                    <a:pt x="1353" y="770"/>
                  </a:lnTo>
                  <a:lnTo>
                    <a:pt x="1367" y="773"/>
                  </a:lnTo>
                  <a:lnTo>
                    <a:pt x="1437" y="773"/>
                  </a:lnTo>
                  <a:lnTo>
                    <a:pt x="1444" y="739"/>
                  </a:lnTo>
                  <a:lnTo>
                    <a:pt x="1457" y="707"/>
                  </a:lnTo>
                  <a:lnTo>
                    <a:pt x="1472" y="680"/>
                  </a:lnTo>
                  <a:lnTo>
                    <a:pt x="1490" y="656"/>
                  </a:lnTo>
                  <a:lnTo>
                    <a:pt x="1510" y="635"/>
                  </a:lnTo>
                  <a:lnTo>
                    <a:pt x="1532" y="617"/>
                  </a:lnTo>
                  <a:lnTo>
                    <a:pt x="1554" y="603"/>
                  </a:lnTo>
                  <a:lnTo>
                    <a:pt x="1575" y="592"/>
                  </a:lnTo>
                  <a:lnTo>
                    <a:pt x="1596" y="585"/>
                  </a:lnTo>
                  <a:lnTo>
                    <a:pt x="1615" y="581"/>
                  </a:lnTo>
                  <a:lnTo>
                    <a:pt x="1781" y="152"/>
                  </a:lnTo>
                  <a:lnTo>
                    <a:pt x="1792" y="128"/>
                  </a:lnTo>
                  <a:lnTo>
                    <a:pt x="1804" y="104"/>
                  </a:lnTo>
                  <a:lnTo>
                    <a:pt x="1820" y="82"/>
                  </a:lnTo>
                  <a:lnTo>
                    <a:pt x="1838" y="63"/>
                  </a:lnTo>
                  <a:lnTo>
                    <a:pt x="1859" y="45"/>
                  </a:lnTo>
                  <a:lnTo>
                    <a:pt x="1882" y="30"/>
                  </a:lnTo>
                  <a:lnTo>
                    <a:pt x="1909" y="16"/>
                  </a:lnTo>
                  <a:lnTo>
                    <a:pt x="1939" y="7"/>
                  </a:lnTo>
                  <a:lnTo>
                    <a:pt x="1972" y="2"/>
                  </a:lnTo>
                  <a:lnTo>
                    <a:pt x="2009" y="0"/>
                  </a:lnTo>
                  <a:close/>
                </a:path>
              </a:pathLst>
            </a:custGeom>
            <a:solidFill>
              <a:schemeClr val="bg2">
                <a:lumMod val="40000"/>
                <a:lumOff val="60000"/>
              </a:schemeClr>
            </a:solidFill>
            <a:ln w="9525">
              <a:noFill/>
              <a:round/>
              <a:headEnd/>
              <a:tailEnd/>
            </a:ln>
          </p:spPr>
          <p:txBody>
            <a:bodyPr wrap="none" anchor="ctr"/>
            <a:lstStyle/>
            <a:p>
              <a:endParaRPr lang="en-GB"/>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Breaking the speed limit</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sp>
        <p:nvSpPr>
          <p:cNvPr id="4" name="Rectangle 23"/>
          <p:cNvSpPr>
            <a:spLocks noChangeArrowheads="1"/>
          </p:cNvSpPr>
          <p:nvPr/>
        </p:nvSpPr>
        <p:spPr bwMode="auto">
          <a:xfrm>
            <a:off x="938151" y="6857363"/>
            <a:ext cx="7576457" cy="646112"/>
          </a:xfrm>
          <a:prstGeom prst="rect">
            <a:avLst/>
          </a:prstGeom>
          <a:noFill/>
          <a:ln w="9525">
            <a:noFill/>
            <a:miter lim="800000"/>
            <a:headEnd/>
            <a:tailEnd/>
          </a:ln>
        </p:spPr>
        <p:txBody>
          <a:bodyPr lIns="104287" tIns="52144" rIns="104287" bIns="52144"/>
          <a:lstStyle/>
          <a:p>
            <a:pPr eaLnBrk="0" hangingPunct="0">
              <a:defRPr/>
            </a:pPr>
            <a:r>
              <a:rPr lang="en-GB" sz="800" dirty="0" smtClean="0">
                <a:solidFill>
                  <a:schemeClr val="bg2"/>
                </a:solidFill>
              </a:rPr>
              <a:t>QSI10. </a:t>
            </a:r>
            <a:r>
              <a:rPr lang="en-GB" sz="800" dirty="0">
                <a:solidFill>
                  <a:schemeClr val="bg2"/>
                </a:solidFill>
              </a:rPr>
              <a:t>And how often do you break the speed </a:t>
            </a:r>
            <a:r>
              <a:rPr lang="en-GB" sz="800" dirty="0" smtClean="0">
                <a:solidFill>
                  <a:schemeClr val="bg2"/>
                </a:solidFill>
              </a:rPr>
              <a:t>limit on....? Bases: Motorways (1625), Country Roads (1677), Urban Roads 40 (1706), Urban Roads 30 (1705), Urban area zones 20 (1655)</a:t>
            </a:r>
            <a:endParaRPr lang="en-GB" sz="800" dirty="0">
              <a:solidFill>
                <a:schemeClr val="bg2"/>
              </a:solidFill>
              <a:latin typeface="+mn-lt"/>
            </a:endParaRPr>
          </a:p>
        </p:txBody>
      </p:sp>
      <p:graphicFrame>
        <p:nvGraphicFramePr>
          <p:cNvPr id="5" name="Chart 5"/>
          <p:cNvGraphicFramePr>
            <a:graphicFrameLocks/>
          </p:cNvGraphicFramePr>
          <p:nvPr/>
        </p:nvGraphicFramePr>
        <p:xfrm>
          <a:off x="3002360" y="1365571"/>
          <a:ext cx="6984775" cy="338455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Box 17"/>
          <p:cNvSpPr txBox="1">
            <a:spLocks noChangeArrowheads="1"/>
          </p:cNvSpPr>
          <p:nvPr/>
        </p:nvSpPr>
        <p:spPr bwMode="auto">
          <a:xfrm>
            <a:off x="3119338" y="5200412"/>
            <a:ext cx="1356097" cy="289972"/>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Arial" pitchFamily="34" charset="0"/>
                <a:cs typeface="Arial" pitchFamily="34" charset="0"/>
              </a:rPr>
              <a:t>Motorways</a:t>
            </a:r>
          </a:p>
        </p:txBody>
      </p:sp>
      <p:sp>
        <p:nvSpPr>
          <p:cNvPr id="7" name="Text Box 17"/>
          <p:cNvSpPr txBox="1">
            <a:spLocks noChangeArrowheads="1"/>
          </p:cNvSpPr>
          <p:nvPr/>
        </p:nvSpPr>
        <p:spPr bwMode="auto">
          <a:xfrm>
            <a:off x="6074455" y="5190887"/>
            <a:ext cx="858365"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Arial" pitchFamily="34" charset="0"/>
                <a:cs typeface="Arial" pitchFamily="34" charset="0"/>
              </a:rPr>
              <a:t>Urban roads</a:t>
            </a:r>
          </a:p>
        </p:txBody>
      </p:sp>
      <p:sp>
        <p:nvSpPr>
          <p:cNvPr id="8" name="Text Box 17"/>
          <p:cNvSpPr txBox="1">
            <a:spLocks noChangeArrowheads="1"/>
          </p:cNvSpPr>
          <p:nvPr/>
        </p:nvSpPr>
        <p:spPr bwMode="auto">
          <a:xfrm>
            <a:off x="8618984" y="5190887"/>
            <a:ext cx="1080120"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Arial" pitchFamily="34" charset="0"/>
                <a:cs typeface="Arial" pitchFamily="34" charset="0"/>
              </a:rPr>
              <a:t>Urban area zones</a:t>
            </a:r>
          </a:p>
        </p:txBody>
      </p:sp>
      <p:sp>
        <p:nvSpPr>
          <p:cNvPr id="9" name="Oval 45"/>
          <p:cNvSpPr>
            <a:spLocks noChangeArrowheads="1"/>
          </p:cNvSpPr>
          <p:nvPr/>
        </p:nvSpPr>
        <p:spPr bwMode="auto">
          <a:xfrm>
            <a:off x="3581386" y="46920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Arial" pitchFamily="34" charset="0"/>
                <a:cs typeface="Arial" pitchFamily="34" charset="0"/>
              </a:rPr>
              <a:t>70</a:t>
            </a:r>
          </a:p>
        </p:txBody>
      </p:sp>
      <p:sp>
        <p:nvSpPr>
          <p:cNvPr id="10" name="Oval 46"/>
          <p:cNvSpPr>
            <a:spLocks noChangeArrowheads="1"/>
          </p:cNvSpPr>
          <p:nvPr/>
        </p:nvSpPr>
        <p:spPr bwMode="auto">
          <a:xfrm>
            <a:off x="6287637" y="46920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Arial" pitchFamily="34" charset="0"/>
                <a:cs typeface="Arial" pitchFamily="34" charset="0"/>
              </a:rPr>
              <a:t>40</a:t>
            </a:r>
          </a:p>
        </p:txBody>
      </p:sp>
      <p:sp>
        <p:nvSpPr>
          <p:cNvPr id="11" name="Oval 47"/>
          <p:cNvSpPr>
            <a:spLocks noChangeArrowheads="1"/>
          </p:cNvSpPr>
          <p:nvPr/>
        </p:nvSpPr>
        <p:spPr bwMode="auto">
          <a:xfrm>
            <a:off x="8943044" y="46920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Arial" pitchFamily="34" charset="0"/>
                <a:cs typeface="Arial" pitchFamily="34" charset="0"/>
              </a:rPr>
              <a:t>20</a:t>
            </a:r>
          </a:p>
        </p:txBody>
      </p:sp>
      <p:grpSp>
        <p:nvGrpSpPr>
          <p:cNvPr id="12" name="Group 50"/>
          <p:cNvGrpSpPr/>
          <p:nvPr/>
        </p:nvGrpSpPr>
        <p:grpSpPr>
          <a:xfrm>
            <a:off x="4763447" y="4692062"/>
            <a:ext cx="792363" cy="432000"/>
            <a:chOff x="3687192" y="5568362"/>
            <a:chExt cx="792363" cy="432000"/>
          </a:xfrm>
        </p:grpSpPr>
        <p:sp>
          <p:nvSpPr>
            <p:cNvPr id="13" name="Oval 47"/>
            <p:cNvSpPr>
              <a:spLocks noChangeArrowheads="1"/>
            </p:cNvSpPr>
            <p:nvPr/>
          </p:nvSpPr>
          <p:spPr bwMode="auto">
            <a:xfrm>
              <a:off x="3687192" y="55683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Arial" pitchFamily="34" charset="0"/>
                  <a:cs typeface="Arial" pitchFamily="34" charset="0"/>
                </a:rPr>
                <a:t>50</a:t>
              </a:r>
            </a:p>
          </p:txBody>
        </p:sp>
        <p:sp>
          <p:nvSpPr>
            <p:cNvPr id="14" name="Oval 47"/>
            <p:cNvSpPr>
              <a:spLocks noChangeArrowheads="1"/>
            </p:cNvSpPr>
            <p:nvPr/>
          </p:nvSpPr>
          <p:spPr bwMode="auto">
            <a:xfrm>
              <a:off x="4047555" y="55683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Arial" pitchFamily="34" charset="0"/>
                  <a:cs typeface="Arial" pitchFamily="34" charset="0"/>
                </a:rPr>
                <a:t>60</a:t>
              </a:r>
            </a:p>
          </p:txBody>
        </p:sp>
      </p:grpSp>
      <p:sp>
        <p:nvSpPr>
          <p:cNvPr id="15" name="Text Box 17"/>
          <p:cNvSpPr txBox="1">
            <a:spLocks noChangeArrowheads="1"/>
          </p:cNvSpPr>
          <p:nvPr/>
        </p:nvSpPr>
        <p:spPr bwMode="auto">
          <a:xfrm>
            <a:off x="7349332" y="5190887"/>
            <a:ext cx="936650"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Arial" pitchFamily="34" charset="0"/>
                <a:cs typeface="Arial" pitchFamily="34" charset="0"/>
              </a:rPr>
              <a:t>Urban roads</a:t>
            </a:r>
          </a:p>
        </p:txBody>
      </p:sp>
      <p:sp>
        <p:nvSpPr>
          <p:cNvPr id="16" name="Oval 46"/>
          <p:cNvSpPr>
            <a:spLocks noChangeArrowheads="1"/>
          </p:cNvSpPr>
          <p:nvPr/>
        </p:nvSpPr>
        <p:spPr bwMode="auto">
          <a:xfrm>
            <a:off x="7601657" y="46920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Arial" pitchFamily="34" charset="0"/>
                <a:cs typeface="Arial" pitchFamily="34" charset="0"/>
              </a:rPr>
              <a:t>30</a:t>
            </a:r>
          </a:p>
        </p:txBody>
      </p:sp>
      <p:sp>
        <p:nvSpPr>
          <p:cNvPr id="17" name="Text Box 17"/>
          <p:cNvSpPr txBox="1">
            <a:spLocks noChangeArrowheads="1"/>
          </p:cNvSpPr>
          <p:nvPr/>
        </p:nvSpPr>
        <p:spPr bwMode="auto">
          <a:xfrm>
            <a:off x="4670592" y="5190887"/>
            <a:ext cx="978073"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Arial" pitchFamily="34" charset="0"/>
                <a:cs typeface="Arial" pitchFamily="34" charset="0"/>
              </a:rPr>
              <a:t>Country Roads</a:t>
            </a:r>
          </a:p>
        </p:txBody>
      </p:sp>
      <p:sp>
        <p:nvSpPr>
          <p:cNvPr id="18" name="TextBox 17"/>
          <p:cNvSpPr txBox="1"/>
          <p:nvPr/>
        </p:nvSpPr>
        <p:spPr>
          <a:xfrm>
            <a:off x="3544567" y="1782426"/>
            <a:ext cx="543739" cy="307777"/>
          </a:xfrm>
          <a:prstGeom prst="rect">
            <a:avLst/>
          </a:prstGeom>
          <a:noFill/>
        </p:spPr>
        <p:txBody>
          <a:bodyPr wrap="none" rtlCol="0">
            <a:spAutoFit/>
          </a:bodyPr>
          <a:lstStyle/>
          <a:p>
            <a:r>
              <a:rPr lang="en-GB" sz="1400" b="1" dirty="0" smtClean="0">
                <a:solidFill>
                  <a:schemeClr val="accent3">
                    <a:lumMod val="50000"/>
                  </a:schemeClr>
                </a:solidFill>
              </a:rPr>
              <a:t>70%</a:t>
            </a:r>
            <a:endParaRPr lang="en-GB" sz="1400" b="1" dirty="0">
              <a:solidFill>
                <a:schemeClr val="accent3">
                  <a:lumMod val="50000"/>
                </a:schemeClr>
              </a:solidFill>
            </a:endParaRPr>
          </a:p>
        </p:txBody>
      </p:sp>
      <p:sp>
        <p:nvSpPr>
          <p:cNvPr id="19" name="TextBox 18"/>
          <p:cNvSpPr txBox="1"/>
          <p:nvPr/>
        </p:nvSpPr>
        <p:spPr>
          <a:xfrm>
            <a:off x="4906809" y="2626777"/>
            <a:ext cx="543739" cy="307777"/>
          </a:xfrm>
          <a:prstGeom prst="rect">
            <a:avLst/>
          </a:prstGeom>
          <a:noFill/>
        </p:spPr>
        <p:txBody>
          <a:bodyPr wrap="none" rtlCol="0">
            <a:spAutoFit/>
          </a:bodyPr>
          <a:lstStyle/>
          <a:p>
            <a:r>
              <a:rPr lang="en-GB" sz="1400" b="1" dirty="0" smtClean="0">
                <a:solidFill>
                  <a:schemeClr val="accent3">
                    <a:lumMod val="50000"/>
                  </a:schemeClr>
                </a:solidFill>
              </a:rPr>
              <a:t>48%</a:t>
            </a:r>
            <a:endParaRPr lang="en-GB" sz="1400" b="1" dirty="0">
              <a:solidFill>
                <a:schemeClr val="accent3">
                  <a:lumMod val="50000"/>
                </a:schemeClr>
              </a:solidFill>
            </a:endParaRPr>
          </a:p>
        </p:txBody>
      </p:sp>
      <p:sp>
        <p:nvSpPr>
          <p:cNvPr id="20" name="TextBox 19"/>
          <p:cNvSpPr txBox="1"/>
          <p:nvPr/>
        </p:nvSpPr>
        <p:spPr>
          <a:xfrm>
            <a:off x="6250818" y="2718530"/>
            <a:ext cx="543739" cy="307777"/>
          </a:xfrm>
          <a:prstGeom prst="rect">
            <a:avLst/>
          </a:prstGeom>
          <a:noFill/>
        </p:spPr>
        <p:txBody>
          <a:bodyPr wrap="none" rtlCol="0">
            <a:spAutoFit/>
          </a:bodyPr>
          <a:lstStyle/>
          <a:p>
            <a:r>
              <a:rPr lang="en-GB" sz="1400" b="1" dirty="0" smtClean="0">
                <a:solidFill>
                  <a:schemeClr val="accent3">
                    <a:lumMod val="50000"/>
                  </a:schemeClr>
                </a:solidFill>
              </a:rPr>
              <a:t>43%</a:t>
            </a:r>
            <a:endParaRPr lang="en-GB" sz="1400" b="1" dirty="0">
              <a:solidFill>
                <a:schemeClr val="accent3">
                  <a:lumMod val="50000"/>
                </a:schemeClr>
              </a:solidFill>
            </a:endParaRPr>
          </a:p>
        </p:txBody>
      </p:sp>
      <p:sp>
        <p:nvSpPr>
          <p:cNvPr id="21" name="TextBox 20"/>
          <p:cNvSpPr txBox="1"/>
          <p:nvPr/>
        </p:nvSpPr>
        <p:spPr>
          <a:xfrm>
            <a:off x="7564838" y="2698785"/>
            <a:ext cx="543739" cy="307777"/>
          </a:xfrm>
          <a:prstGeom prst="rect">
            <a:avLst/>
          </a:prstGeom>
          <a:noFill/>
        </p:spPr>
        <p:txBody>
          <a:bodyPr wrap="none" rtlCol="0">
            <a:spAutoFit/>
          </a:bodyPr>
          <a:lstStyle/>
          <a:p>
            <a:r>
              <a:rPr lang="en-GB" sz="1400" b="1" dirty="0" smtClean="0">
                <a:solidFill>
                  <a:schemeClr val="accent3">
                    <a:lumMod val="50000"/>
                  </a:schemeClr>
                </a:solidFill>
              </a:rPr>
              <a:t>44%</a:t>
            </a:r>
            <a:endParaRPr lang="en-GB" sz="1400" b="1" dirty="0">
              <a:solidFill>
                <a:schemeClr val="accent3">
                  <a:lumMod val="50000"/>
                </a:schemeClr>
              </a:solidFill>
            </a:endParaRPr>
          </a:p>
        </p:txBody>
      </p:sp>
      <p:sp>
        <p:nvSpPr>
          <p:cNvPr id="23" name="TextBox 22"/>
          <p:cNvSpPr txBox="1"/>
          <p:nvPr/>
        </p:nvSpPr>
        <p:spPr>
          <a:xfrm>
            <a:off x="8906225" y="2698785"/>
            <a:ext cx="543739" cy="307777"/>
          </a:xfrm>
          <a:prstGeom prst="rect">
            <a:avLst/>
          </a:prstGeom>
          <a:noFill/>
        </p:spPr>
        <p:txBody>
          <a:bodyPr wrap="none" rtlCol="0">
            <a:spAutoFit/>
          </a:bodyPr>
          <a:lstStyle/>
          <a:p>
            <a:r>
              <a:rPr lang="en-GB" sz="1400" b="1" dirty="0" smtClean="0">
                <a:solidFill>
                  <a:schemeClr val="accent3">
                    <a:lumMod val="50000"/>
                  </a:schemeClr>
                </a:solidFill>
              </a:rPr>
              <a:t>46%</a:t>
            </a:r>
            <a:endParaRPr lang="en-GB" sz="1400" b="1" dirty="0">
              <a:solidFill>
                <a:schemeClr val="accent3">
                  <a:lumMod val="50000"/>
                </a:schemeClr>
              </a:solidFill>
            </a:endParaRPr>
          </a:p>
        </p:txBody>
      </p:sp>
      <p:grpSp>
        <p:nvGrpSpPr>
          <p:cNvPr id="22" name="Group 219"/>
          <p:cNvGrpSpPr>
            <a:grpSpLocks/>
          </p:cNvGrpSpPr>
          <p:nvPr/>
        </p:nvGrpSpPr>
        <p:grpSpPr bwMode="auto">
          <a:xfrm>
            <a:off x="6781800" y="5680075"/>
            <a:ext cx="577850" cy="577850"/>
            <a:chOff x="1266" y="3176"/>
            <a:chExt cx="364" cy="364"/>
          </a:xfrm>
          <a:solidFill>
            <a:schemeClr val="bg2">
              <a:lumMod val="40000"/>
              <a:lumOff val="60000"/>
            </a:schemeClr>
          </a:solidFill>
        </p:grpSpPr>
        <p:sp>
          <p:nvSpPr>
            <p:cNvPr id="28" name="Freeform 220"/>
            <p:cNvSpPr>
              <a:spLocks noChangeArrowheads="1"/>
            </p:cNvSpPr>
            <p:nvPr/>
          </p:nvSpPr>
          <p:spPr bwMode="auto">
            <a:xfrm>
              <a:off x="1356" y="3266"/>
              <a:ext cx="274" cy="274"/>
            </a:xfrm>
            <a:custGeom>
              <a:avLst/>
              <a:gdLst>
                <a:gd name="T0" fmla="*/ 0 w 2474"/>
                <a:gd name="T1" fmla="*/ 0 h 2473"/>
                <a:gd name="T2" fmla="*/ 0 w 2474"/>
                <a:gd name="T3" fmla="*/ 0 h 2473"/>
                <a:gd name="T4" fmla="*/ 0 w 2474"/>
                <a:gd name="T5" fmla="*/ 0 h 2473"/>
                <a:gd name="T6" fmla="*/ 0 w 2474"/>
                <a:gd name="T7" fmla="*/ 0 h 2473"/>
                <a:gd name="T8" fmla="*/ 0 w 2474"/>
                <a:gd name="T9" fmla="*/ 0 h 2473"/>
                <a:gd name="T10" fmla="*/ 0 60000 65536"/>
                <a:gd name="T11" fmla="*/ 0 60000 65536"/>
                <a:gd name="T12" fmla="*/ 0 60000 65536"/>
                <a:gd name="T13" fmla="*/ 0 60000 65536"/>
                <a:gd name="T14" fmla="*/ 0 60000 65536"/>
                <a:gd name="T15" fmla="*/ 0 w 2474"/>
                <a:gd name="T16" fmla="*/ 0 h 2473"/>
                <a:gd name="T17" fmla="*/ 2474 w 2474"/>
                <a:gd name="T18" fmla="*/ 2473 h 2473"/>
              </a:gdLst>
              <a:ahLst/>
              <a:cxnLst>
                <a:cxn ang="T10">
                  <a:pos x="T0" y="T1"/>
                </a:cxn>
                <a:cxn ang="T11">
                  <a:pos x="T2" y="T3"/>
                </a:cxn>
                <a:cxn ang="T12">
                  <a:pos x="T4" y="T5"/>
                </a:cxn>
                <a:cxn ang="T13">
                  <a:pos x="T6" y="T7"/>
                </a:cxn>
                <a:cxn ang="T14">
                  <a:pos x="T8" y="T9"/>
                </a:cxn>
              </a:cxnLst>
              <a:rect l="T15" t="T16" r="T17" b="T18"/>
              <a:pathLst>
                <a:path w="2474" h="2473">
                  <a:moveTo>
                    <a:pt x="2457" y="0"/>
                  </a:moveTo>
                  <a:lnTo>
                    <a:pt x="2474" y="15"/>
                  </a:lnTo>
                  <a:lnTo>
                    <a:pt x="16" y="2473"/>
                  </a:lnTo>
                  <a:lnTo>
                    <a:pt x="0" y="2456"/>
                  </a:lnTo>
                  <a:lnTo>
                    <a:pt x="2457" y="0"/>
                  </a:lnTo>
                  <a:close/>
                </a:path>
              </a:pathLst>
            </a:custGeom>
            <a:grpFill/>
            <a:ln w="9525">
              <a:noFill/>
              <a:round/>
              <a:headEnd/>
              <a:tailEnd/>
            </a:ln>
          </p:spPr>
          <p:txBody>
            <a:bodyPr wrap="none" anchor="ctr"/>
            <a:lstStyle/>
            <a:p>
              <a:endParaRPr lang="en-GB"/>
            </a:p>
          </p:txBody>
        </p:sp>
        <p:sp>
          <p:nvSpPr>
            <p:cNvPr id="29" name="Freeform 221"/>
            <p:cNvSpPr>
              <a:spLocks noChangeArrowheads="1"/>
            </p:cNvSpPr>
            <p:nvPr/>
          </p:nvSpPr>
          <p:spPr bwMode="auto">
            <a:xfrm>
              <a:off x="1266" y="3176"/>
              <a:ext cx="274" cy="274"/>
            </a:xfrm>
            <a:custGeom>
              <a:avLst/>
              <a:gdLst>
                <a:gd name="T0" fmla="*/ 0 w 2475"/>
                <a:gd name="T1" fmla="*/ 0 h 2473"/>
                <a:gd name="T2" fmla="*/ 0 w 2475"/>
                <a:gd name="T3" fmla="*/ 0 h 2473"/>
                <a:gd name="T4" fmla="*/ 0 w 2475"/>
                <a:gd name="T5" fmla="*/ 0 h 2473"/>
                <a:gd name="T6" fmla="*/ 0 w 2475"/>
                <a:gd name="T7" fmla="*/ 0 h 2473"/>
                <a:gd name="T8" fmla="*/ 0 w 2475"/>
                <a:gd name="T9" fmla="*/ 0 h 2473"/>
                <a:gd name="T10" fmla="*/ 0 60000 65536"/>
                <a:gd name="T11" fmla="*/ 0 60000 65536"/>
                <a:gd name="T12" fmla="*/ 0 60000 65536"/>
                <a:gd name="T13" fmla="*/ 0 60000 65536"/>
                <a:gd name="T14" fmla="*/ 0 60000 65536"/>
                <a:gd name="T15" fmla="*/ 0 w 2475"/>
                <a:gd name="T16" fmla="*/ 0 h 2473"/>
                <a:gd name="T17" fmla="*/ 2475 w 2475"/>
                <a:gd name="T18" fmla="*/ 2473 h 2473"/>
              </a:gdLst>
              <a:ahLst/>
              <a:cxnLst>
                <a:cxn ang="T10">
                  <a:pos x="T0" y="T1"/>
                </a:cxn>
                <a:cxn ang="T11">
                  <a:pos x="T2" y="T3"/>
                </a:cxn>
                <a:cxn ang="T12">
                  <a:pos x="T4" y="T5"/>
                </a:cxn>
                <a:cxn ang="T13">
                  <a:pos x="T6" y="T7"/>
                </a:cxn>
                <a:cxn ang="T14">
                  <a:pos x="T8" y="T9"/>
                </a:cxn>
              </a:cxnLst>
              <a:rect l="T15" t="T16" r="T17" b="T18"/>
              <a:pathLst>
                <a:path w="2475" h="2473">
                  <a:moveTo>
                    <a:pt x="2458" y="0"/>
                  </a:moveTo>
                  <a:lnTo>
                    <a:pt x="2475" y="17"/>
                  </a:lnTo>
                  <a:lnTo>
                    <a:pt x="17" y="2473"/>
                  </a:lnTo>
                  <a:lnTo>
                    <a:pt x="0" y="2455"/>
                  </a:lnTo>
                  <a:lnTo>
                    <a:pt x="2458" y="0"/>
                  </a:lnTo>
                  <a:close/>
                </a:path>
              </a:pathLst>
            </a:custGeom>
            <a:grpFill/>
            <a:ln w="9525">
              <a:noFill/>
              <a:round/>
              <a:headEnd/>
              <a:tailEnd/>
            </a:ln>
          </p:spPr>
          <p:txBody>
            <a:bodyPr wrap="none" anchor="ctr"/>
            <a:lstStyle/>
            <a:p>
              <a:endParaRPr lang="en-GB"/>
            </a:p>
          </p:txBody>
        </p:sp>
        <p:sp>
          <p:nvSpPr>
            <p:cNvPr id="30" name="Freeform 222"/>
            <p:cNvSpPr>
              <a:spLocks noChangeArrowheads="1"/>
            </p:cNvSpPr>
            <p:nvPr/>
          </p:nvSpPr>
          <p:spPr bwMode="auto">
            <a:xfrm>
              <a:off x="1270" y="3180"/>
              <a:ext cx="356" cy="356"/>
            </a:xfrm>
            <a:custGeom>
              <a:avLst/>
              <a:gdLst>
                <a:gd name="T0" fmla="*/ 0 w 3213"/>
                <a:gd name="T1" fmla="*/ 0 h 3213"/>
                <a:gd name="T2" fmla="*/ 0 w 3213"/>
                <a:gd name="T3" fmla="*/ 0 h 3213"/>
                <a:gd name="T4" fmla="*/ 0 w 3213"/>
                <a:gd name="T5" fmla="*/ 0 h 3213"/>
                <a:gd name="T6" fmla="*/ 0 w 3213"/>
                <a:gd name="T7" fmla="*/ 0 h 3213"/>
                <a:gd name="T8" fmla="*/ 0 w 3213"/>
                <a:gd name="T9" fmla="*/ 0 h 3213"/>
                <a:gd name="T10" fmla="*/ 0 w 3213"/>
                <a:gd name="T11" fmla="*/ 0 h 3213"/>
                <a:gd name="T12" fmla="*/ 0 w 3213"/>
                <a:gd name="T13" fmla="*/ 0 h 3213"/>
                <a:gd name="T14" fmla="*/ 0 w 3213"/>
                <a:gd name="T15" fmla="*/ 0 h 3213"/>
                <a:gd name="T16" fmla="*/ 0 w 3213"/>
                <a:gd name="T17" fmla="*/ 0 h 3213"/>
                <a:gd name="T18" fmla="*/ 0 w 3213"/>
                <a:gd name="T19" fmla="*/ 0 h 3213"/>
                <a:gd name="T20" fmla="*/ 0 w 3213"/>
                <a:gd name="T21" fmla="*/ 0 h 3213"/>
                <a:gd name="T22" fmla="*/ 0 w 3213"/>
                <a:gd name="T23" fmla="*/ 0 h 3213"/>
                <a:gd name="T24" fmla="*/ 0 w 3213"/>
                <a:gd name="T25" fmla="*/ 0 h 3213"/>
                <a:gd name="T26" fmla="*/ 0 w 3213"/>
                <a:gd name="T27" fmla="*/ 0 h 3213"/>
                <a:gd name="T28" fmla="*/ 0 w 3213"/>
                <a:gd name="T29" fmla="*/ 0 h 3213"/>
                <a:gd name="T30" fmla="*/ 0 w 3213"/>
                <a:gd name="T31" fmla="*/ 0 h 3213"/>
                <a:gd name="T32" fmla="*/ 0 w 3213"/>
                <a:gd name="T33" fmla="*/ 0 h 3213"/>
                <a:gd name="T34" fmla="*/ 0 w 3213"/>
                <a:gd name="T35" fmla="*/ 0 h 3213"/>
                <a:gd name="T36" fmla="*/ 0 w 3213"/>
                <a:gd name="T37" fmla="*/ 0 h 3213"/>
                <a:gd name="T38" fmla="*/ 0 w 3213"/>
                <a:gd name="T39" fmla="*/ 0 h 3213"/>
                <a:gd name="T40" fmla="*/ 0 w 3213"/>
                <a:gd name="T41" fmla="*/ 0 h 3213"/>
                <a:gd name="T42" fmla="*/ 0 w 3213"/>
                <a:gd name="T43" fmla="*/ 0 h 3213"/>
                <a:gd name="T44" fmla="*/ 0 w 3213"/>
                <a:gd name="T45" fmla="*/ 0 h 3213"/>
                <a:gd name="T46" fmla="*/ 0 w 3213"/>
                <a:gd name="T47" fmla="*/ 0 h 3213"/>
                <a:gd name="T48" fmla="*/ 0 w 3213"/>
                <a:gd name="T49" fmla="*/ 0 h 3213"/>
                <a:gd name="T50" fmla="*/ 0 w 3213"/>
                <a:gd name="T51" fmla="*/ 0 h 3213"/>
                <a:gd name="T52" fmla="*/ 0 w 3213"/>
                <a:gd name="T53" fmla="*/ 0 h 3213"/>
                <a:gd name="T54" fmla="*/ 0 w 3213"/>
                <a:gd name="T55" fmla="*/ 0 h 3213"/>
                <a:gd name="T56" fmla="*/ 0 w 3213"/>
                <a:gd name="T57" fmla="*/ 0 h 3213"/>
                <a:gd name="T58" fmla="*/ 0 w 3213"/>
                <a:gd name="T59" fmla="*/ 0 h 32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13"/>
                <a:gd name="T91" fmla="*/ 0 h 3213"/>
                <a:gd name="T92" fmla="*/ 3213 w 3213"/>
                <a:gd name="T93" fmla="*/ 3213 h 321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13" h="3213">
                  <a:moveTo>
                    <a:pt x="791" y="2346"/>
                  </a:moveTo>
                  <a:lnTo>
                    <a:pt x="570" y="2568"/>
                  </a:lnTo>
                  <a:lnTo>
                    <a:pt x="644" y="2642"/>
                  </a:lnTo>
                  <a:lnTo>
                    <a:pt x="866" y="2420"/>
                  </a:lnTo>
                  <a:lnTo>
                    <a:pt x="791" y="2346"/>
                  </a:lnTo>
                  <a:close/>
                  <a:moveTo>
                    <a:pt x="1236" y="1902"/>
                  </a:moveTo>
                  <a:lnTo>
                    <a:pt x="1014" y="2124"/>
                  </a:lnTo>
                  <a:lnTo>
                    <a:pt x="1088" y="2198"/>
                  </a:lnTo>
                  <a:lnTo>
                    <a:pt x="1310" y="1976"/>
                  </a:lnTo>
                  <a:lnTo>
                    <a:pt x="1236" y="1902"/>
                  </a:lnTo>
                  <a:close/>
                  <a:moveTo>
                    <a:pt x="1680" y="1458"/>
                  </a:moveTo>
                  <a:lnTo>
                    <a:pt x="1458" y="1680"/>
                  </a:lnTo>
                  <a:lnTo>
                    <a:pt x="1532" y="1754"/>
                  </a:lnTo>
                  <a:lnTo>
                    <a:pt x="1754" y="1532"/>
                  </a:lnTo>
                  <a:lnTo>
                    <a:pt x="1680" y="1458"/>
                  </a:lnTo>
                  <a:close/>
                  <a:moveTo>
                    <a:pt x="2124" y="1014"/>
                  </a:moveTo>
                  <a:lnTo>
                    <a:pt x="1902" y="1236"/>
                  </a:lnTo>
                  <a:lnTo>
                    <a:pt x="1976" y="1310"/>
                  </a:lnTo>
                  <a:lnTo>
                    <a:pt x="2198" y="1088"/>
                  </a:lnTo>
                  <a:lnTo>
                    <a:pt x="2124" y="1014"/>
                  </a:lnTo>
                  <a:close/>
                  <a:moveTo>
                    <a:pt x="2568" y="570"/>
                  </a:moveTo>
                  <a:lnTo>
                    <a:pt x="2346" y="792"/>
                  </a:lnTo>
                  <a:lnTo>
                    <a:pt x="2420" y="866"/>
                  </a:lnTo>
                  <a:lnTo>
                    <a:pt x="2642" y="644"/>
                  </a:lnTo>
                  <a:lnTo>
                    <a:pt x="2568" y="570"/>
                  </a:lnTo>
                  <a:close/>
                  <a:moveTo>
                    <a:pt x="2457" y="0"/>
                  </a:moveTo>
                  <a:lnTo>
                    <a:pt x="3213" y="756"/>
                  </a:lnTo>
                  <a:lnTo>
                    <a:pt x="756" y="3213"/>
                  </a:lnTo>
                  <a:lnTo>
                    <a:pt x="0" y="2458"/>
                  </a:lnTo>
                  <a:lnTo>
                    <a:pt x="2457" y="0"/>
                  </a:lnTo>
                  <a:close/>
                </a:path>
              </a:pathLst>
            </a:custGeom>
            <a:grpFill/>
            <a:ln w="9525">
              <a:noFill/>
              <a:round/>
              <a:headEnd/>
              <a:tailEnd/>
            </a:ln>
          </p:spPr>
          <p:txBody>
            <a:bodyPr wrap="none" anchor="ctr"/>
            <a:lstStyle/>
            <a:p>
              <a:endParaRPr lang="en-GB"/>
            </a:p>
          </p:txBody>
        </p:sp>
      </p:grpSp>
      <p:grpSp>
        <p:nvGrpSpPr>
          <p:cNvPr id="24" name="Group 132"/>
          <p:cNvGrpSpPr>
            <a:grpSpLocks/>
          </p:cNvGrpSpPr>
          <p:nvPr/>
        </p:nvGrpSpPr>
        <p:grpSpPr bwMode="auto">
          <a:xfrm>
            <a:off x="8997950" y="5610225"/>
            <a:ext cx="420688" cy="608013"/>
            <a:chOff x="2110" y="2496"/>
            <a:chExt cx="265" cy="383"/>
          </a:xfrm>
          <a:solidFill>
            <a:schemeClr val="bg2">
              <a:lumMod val="40000"/>
              <a:lumOff val="60000"/>
            </a:schemeClr>
          </a:solidFill>
        </p:grpSpPr>
        <p:sp>
          <p:nvSpPr>
            <p:cNvPr id="32" name="Freeform 133"/>
            <p:cNvSpPr>
              <a:spLocks noChangeArrowheads="1"/>
            </p:cNvSpPr>
            <p:nvPr/>
          </p:nvSpPr>
          <p:spPr bwMode="auto">
            <a:xfrm>
              <a:off x="2110" y="2496"/>
              <a:ext cx="265" cy="383"/>
            </a:xfrm>
            <a:custGeom>
              <a:avLst/>
              <a:gdLst>
                <a:gd name="T0" fmla="*/ 0 w 2391"/>
                <a:gd name="T1" fmla="*/ 0 h 3456"/>
                <a:gd name="T2" fmla="*/ 0 w 2391"/>
                <a:gd name="T3" fmla="*/ 0 h 3456"/>
                <a:gd name="T4" fmla="*/ 0 w 2391"/>
                <a:gd name="T5" fmla="*/ 0 h 3456"/>
                <a:gd name="T6" fmla="*/ 0 w 2391"/>
                <a:gd name="T7" fmla="*/ 0 h 3456"/>
                <a:gd name="T8" fmla="*/ 0 w 2391"/>
                <a:gd name="T9" fmla="*/ 0 h 3456"/>
                <a:gd name="T10" fmla="*/ 0 w 2391"/>
                <a:gd name="T11" fmla="*/ 0 h 3456"/>
                <a:gd name="T12" fmla="*/ 0 w 2391"/>
                <a:gd name="T13" fmla="*/ 0 h 3456"/>
                <a:gd name="T14" fmla="*/ 0 w 2391"/>
                <a:gd name="T15" fmla="*/ 0 h 3456"/>
                <a:gd name="T16" fmla="*/ 0 w 2391"/>
                <a:gd name="T17" fmla="*/ 0 h 3456"/>
                <a:gd name="T18" fmla="*/ 0 w 2391"/>
                <a:gd name="T19" fmla="*/ 0 h 3456"/>
                <a:gd name="T20" fmla="*/ 0 w 2391"/>
                <a:gd name="T21" fmla="*/ 0 h 3456"/>
                <a:gd name="T22" fmla="*/ 0 w 2391"/>
                <a:gd name="T23" fmla="*/ 0 h 3456"/>
                <a:gd name="T24" fmla="*/ 0 w 2391"/>
                <a:gd name="T25" fmla="*/ 0 h 3456"/>
                <a:gd name="T26" fmla="*/ 0 w 2391"/>
                <a:gd name="T27" fmla="*/ 0 h 3456"/>
                <a:gd name="T28" fmla="*/ 0 w 2391"/>
                <a:gd name="T29" fmla="*/ 0 h 3456"/>
                <a:gd name="T30" fmla="*/ 0 w 2391"/>
                <a:gd name="T31" fmla="*/ 0 h 3456"/>
                <a:gd name="T32" fmla="*/ 0 w 2391"/>
                <a:gd name="T33" fmla="*/ 0 h 3456"/>
                <a:gd name="T34" fmla="*/ 0 w 2391"/>
                <a:gd name="T35" fmla="*/ 0 h 3456"/>
                <a:gd name="T36" fmla="*/ 0 w 2391"/>
                <a:gd name="T37" fmla="*/ 0 h 3456"/>
                <a:gd name="T38" fmla="*/ 0 w 2391"/>
                <a:gd name="T39" fmla="*/ 0 h 3456"/>
                <a:gd name="T40" fmla="*/ 0 w 2391"/>
                <a:gd name="T41" fmla="*/ 0 h 3456"/>
                <a:gd name="T42" fmla="*/ 0 w 2391"/>
                <a:gd name="T43" fmla="*/ 0 h 3456"/>
                <a:gd name="T44" fmla="*/ 0 w 2391"/>
                <a:gd name="T45" fmla="*/ 0 h 3456"/>
                <a:gd name="T46" fmla="*/ 0 w 2391"/>
                <a:gd name="T47" fmla="*/ 0 h 3456"/>
                <a:gd name="T48" fmla="*/ 0 w 2391"/>
                <a:gd name="T49" fmla="*/ 0 h 3456"/>
                <a:gd name="T50" fmla="*/ 0 w 2391"/>
                <a:gd name="T51" fmla="*/ 0 h 3456"/>
                <a:gd name="T52" fmla="*/ 0 w 2391"/>
                <a:gd name="T53" fmla="*/ 0 h 3456"/>
                <a:gd name="T54" fmla="*/ 0 w 2391"/>
                <a:gd name="T55" fmla="*/ 0 h 3456"/>
                <a:gd name="T56" fmla="*/ 0 w 2391"/>
                <a:gd name="T57" fmla="*/ 0 h 3456"/>
                <a:gd name="T58" fmla="*/ 0 w 2391"/>
                <a:gd name="T59" fmla="*/ 0 h 3456"/>
                <a:gd name="T60" fmla="*/ 0 w 2391"/>
                <a:gd name="T61" fmla="*/ 0 h 3456"/>
                <a:gd name="T62" fmla="*/ 0 w 2391"/>
                <a:gd name="T63" fmla="*/ 0 h 3456"/>
                <a:gd name="T64" fmla="*/ 0 w 2391"/>
                <a:gd name="T65" fmla="*/ 0 h 3456"/>
                <a:gd name="T66" fmla="*/ 0 w 2391"/>
                <a:gd name="T67" fmla="*/ 0 h 3456"/>
                <a:gd name="T68" fmla="*/ 0 w 2391"/>
                <a:gd name="T69" fmla="*/ 0 h 3456"/>
                <a:gd name="T70" fmla="*/ 0 w 2391"/>
                <a:gd name="T71" fmla="*/ 0 h 3456"/>
                <a:gd name="T72" fmla="*/ 0 w 2391"/>
                <a:gd name="T73" fmla="*/ 0 h 3456"/>
                <a:gd name="T74" fmla="*/ 0 w 2391"/>
                <a:gd name="T75" fmla="*/ 0 h 3456"/>
                <a:gd name="T76" fmla="*/ 0 w 2391"/>
                <a:gd name="T77" fmla="*/ 0 h 3456"/>
                <a:gd name="T78" fmla="*/ 0 w 2391"/>
                <a:gd name="T79" fmla="*/ 0 h 3456"/>
                <a:gd name="T80" fmla="*/ 0 w 2391"/>
                <a:gd name="T81" fmla="*/ 0 h 3456"/>
                <a:gd name="T82" fmla="*/ 0 w 2391"/>
                <a:gd name="T83" fmla="*/ 0 h 3456"/>
                <a:gd name="T84" fmla="*/ 0 w 2391"/>
                <a:gd name="T85" fmla="*/ 0 h 3456"/>
                <a:gd name="T86" fmla="*/ 0 w 2391"/>
                <a:gd name="T87" fmla="*/ 0 h 3456"/>
                <a:gd name="T88" fmla="*/ 0 w 2391"/>
                <a:gd name="T89" fmla="*/ 0 h 3456"/>
                <a:gd name="T90" fmla="*/ 0 w 2391"/>
                <a:gd name="T91" fmla="*/ 0 h 3456"/>
                <a:gd name="T92" fmla="*/ 0 w 2391"/>
                <a:gd name="T93" fmla="*/ 0 h 3456"/>
                <a:gd name="T94" fmla="*/ 0 w 2391"/>
                <a:gd name="T95" fmla="*/ 0 h 3456"/>
                <a:gd name="T96" fmla="*/ 0 w 2391"/>
                <a:gd name="T97" fmla="*/ 0 h 3456"/>
                <a:gd name="T98" fmla="*/ 0 w 2391"/>
                <a:gd name="T99" fmla="*/ 0 h 3456"/>
                <a:gd name="T100" fmla="*/ 0 w 2391"/>
                <a:gd name="T101" fmla="*/ 0 h 3456"/>
                <a:gd name="T102" fmla="*/ 0 w 2391"/>
                <a:gd name="T103" fmla="*/ 0 h 3456"/>
                <a:gd name="T104" fmla="*/ 0 w 2391"/>
                <a:gd name="T105" fmla="*/ 0 h 3456"/>
                <a:gd name="T106" fmla="*/ 0 w 2391"/>
                <a:gd name="T107" fmla="*/ 0 h 3456"/>
                <a:gd name="T108" fmla="*/ 0 w 2391"/>
                <a:gd name="T109" fmla="*/ 0 h 3456"/>
                <a:gd name="T110" fmla="*/ 0 w 2391"/>
                <a:gd name="T111" fmla="*/ 0 h 3456"/>
                <a:gd name="T112" fmla="*/ 0 w 2391"/>
                <a:gd name="T113" fmla="*/ 0 h 3456"/>
                <a:gd name="T114" fmla="*/ 0 w 2391"/>
                <a:gd name="T115" fmla="*/ 0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91"/>
                <a:gd name="T175" fmla="*/ 0 h 3456"/>
                <a:gd name="T176" fmla="*/ 2391 w 2391"/>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91" h="3456">
                  <a:moveTo>
                    <a:pt x="1196" y="98"/>
                  </a:moveTo>
                  <a:lnTo>
                    <a:pt x="1134" y="103"/>
                  </a:lnTo>
                  <a:lnTo>
                    <a:pt x="1074" y="112"/>
                  </a:lnTo>
                  <a:lnTo>
                    <a:pt x="1017" y="128"/>
                  </a:lnTo>
                  <a:lnTo>
                    <a:pt x="962" y="149"/>
                  </a:lnTo>
                  <a:lnTo>
                    <a:pt x="910" y="176"/>
                  </a:lnTo>
                  <a:lnTo>
                    <a:pt x="861" y="208"/>
                  </a:lnTo>
                  <a:lnTo>
                    <a:pt x="816" y="245"/>
                  </a:lnTo>
                  <a:lnTo>
                    <a:pt x="776" y="286"/>
                  </a:lnTo>
                  <a:lnTo>
                    <a:pt x="739" y="331"/>
                  </a:lnTo>
                  <a:lnTo>
                    <a:pt x="706" y="379"/>
                  </a:lnTo>
                  <a:lnTo>
                    <a:pt x="680" y="430"/>
                  </a:lnTo>
                  <a:lnTo>
                    <a:pt x="658" y="486"/>
                  </a:lnTo>
                  <a:lnTo>
                    <a:pt x="642" y="544"/>
                  </a:lnTo>
                  <a:lnTo>
                    <a:pt x="633" y="603"/>
                  </a:lnTo>
                  <a:lnTo>
                    <a:pt x="630" y="665"/>
                  </a:lnTo>
                  <a:lnTo>
                    <a:pt x="630" y="2791"/>
                  </a:lnTo>
                  <a:lnTo>
                    <a:pt x="633" y="2853"/>
                  </a:lnTo>
                  <a:lnTo>
                    <a:pt x="642" y="2912"/>
                  </a:lnTo>
                  <a:lnTo>
                    <a:pt x="658" y="2970"/>
                  </a:lnTo>
                  <a:lnTo>
                    <a:pt x="680" y="3026"/>
                  </a:lnTo>
                  <a:lnTo>
                    <a:pt x="706" y="3077"/>
                  </a:lnTo>
                  <a:lnTo>
                    <a:pt x="739" y="3125"/>
                  </a:lnTo>
                  <a:lnTo>
                    <a:pt x="776" y="3170"/>
                  </a:lnTo>
                  <a:lnTo>
                    <a:pt x="816" y="3211"/>
                  </a:lnTo>
                  <a:lnTo>
                    <a:pt x="861" y="3248"/>
                  </a:lnTo>
                  <a:lnTo>
                    <a:pt x="910" y="3280"/>
                  </a:lnTo>
                  <a:lnTo>
                    <a:pt x="962" y="3307"/>
                  </a:lnTo>
                  <a:lnTo>
                    <a:pt x="1017" y="3328"/>
                  </a:lnTo>
                  <a:lnTo>
                    <a:pt x="1074" y="3344"/>
                  </a:lnTo>
                  <a:lnTo>
                    <a:pt x="1134" y="3353"/>
                  </a:lnTo>
                  <a:lnTo>
                    <a:pt x="1196" y="3358"/>
                  </a:lnTo>
                  <a:lnTo>
                    <a:pt x="1258" y="3353"/>
                  </a:lnTo>
                  <a:lnTo>
                    <a:pt x="1317" y="3344"/>
                  </a:lnTo>
                  <a:lnTo>
                    <a:pt x="1374" y="3328"/>
                  </a:lnTo>
                  <a:lnTo>
                    <a:pt x="1430" y="3307"/>
                  </a:lnTo>
                  <a:lnTo>
                    <a:pt x="1481" y="3280"/>
                  </a:lnTo>
                  <a:lnTo>
                    <a:pt x="1530" y="3248"/>
                  </a:lnTo>
                  <a:lnTo>
                    <a:pt x="1575" y="3211"/>
                  </a:lnTo>
                  <a:lnTo>
                    <a:pt x="1616" y="3170"/>
                  </a:lnTo>
                  <a:lnTo>
                    <a:pt x="1653" y="3125"/>
                  </a:lnTo>
                  <a:lnTo>
                    <a:pt x="1684" y="3077"/>
                  </a:lnTo>
                  <a:lnTo>
                    <a:pt x="1711" y="3026"/>
                  </a:lnTo>
                  <a:lnTo>
                    <a:pt x="1732" y="2970"/>
                  </a:lnTo>
                  <a:lnTo>
                    <a:pt x="1748" y="2912"/>
                  </a:lnTo>
                  <a:lnTo>
                    <a:pt x="1759" y="2853"/>
                  </a:lnTo>
                  <a:lnTo>
                    <a:pt x="1762" y="2791"/>
                  </a:lnTo>
                  <a:lnTo>
                    <a:pt x="1762" y="665"/>
                  </a:lnTo>
                  <a:lnTo>
                    <a:pt x="1759" y="603"/>
                  </a:lnTo>
                  <a:lnTo>
                    <a:pt x="1748" y="544"/>
                  </a:lnTo>
                  <a:lnTo>
                    <a:pt x="1732" y="486"/>
                  </a:lnTo>
                  <a:lnTo>
                    <a:pt x="1711" y="430"/>
                  </a:lnTo>
                  <a:lnTo>
                    <a:pt x="1684" y="379"/>
                  </a:lnTo>
                  <a:lnTo>
                    <a:pt x="1653" y="331"/>
                  </a:lnTo>
                  <a:lnTo>
                    <a:pt x="1616" y="286"/>
                  </a:lnTo>
                  <a:lnTo>
                    <a:pt x="1575" y="245"/>
                  </a:lnTo>
                  <a:lnTo>
                    <a:pt x="1530" y="208"/>
                  </a:lnTo>
                  <a:lnTo>
                    <a:pt x="1481" y="176"/>
                  </a:lnTo>
                  <a:lnTo>
                    <a:pt x="1430" y="149"/>
                  </a:lnTo>
                  <a:lnTo>
                    <a:pt x="1374" y="128"/>
                  </a:lnTo>
                  <a:lnTo>
                    <a:pt x="1317" y="112"/>
                  </a:lnTo>
                  <a:lnTo>
                    <a:pt x="1258" y="103"/>
                  </a:lnTo>
                  <a:lnTo>
                    <a:pt x="1196" y="98"/>
                  </a:lnTo>
                  <a:close/>
                  <a:moveTo>
                    <a:pt x="697" y="0"/>
                  </a:moveTo>
                  <a:lnTo>
                    <a:pt x="1694" y="0"/>
                  </a:lnTo>
                  <a:lnTo>
                    <a:pt x="1727" y="3"/>
                  </a:lnTo>
                  <a:lnTo>
                    <a:pt x="1760" y="12"/>
                  </a:lnTo>
                  <a:lnTo>
                    <a:pt x="1788" y="25"/>
                  </a:lnTo>
                  <a:lnTo>
                    <a:pt x="1814" y="44"/>
                  </a:lnTo>
                  <a:lnTo>
                    <a:pt x="1837" y="66"/>
                  </a:lnTo>
                  <a:lnTo>
                    <a:pt x="1855" y="92"/>
                  </a:lnTo>
                  <a:lnTo>
                    <a:pt x="1870" y="121"/>
                  </a:lnTo>
                  <a:lnTo>
                    <a:pt x="1878" y="153"/>
                  </a:lnTo>
                  <a:lnTo>
                    <a:pt x="1881" y="186"/>
                  </a:lnTo>
                  <a:lnTo>
                    <a:pt x="1881" y="306"/>
                  </a:lnTo>
                  <a:lnTo>
                    <a:pt x="2379" y="306"/>
                  </a:lnTo>
                  <a:lnTo>
                    <a:pt x="2387" y="327"/>
                  </a:lnTo>
                  <a:lnTo>
                    <a:pt x="2391" y="351"/>
                  </a:lnTo>
                  <a:lnTo>
                    <a:pt x="2390" y="376"/>
                  </a:lnTo>
                  <a:lnTo>
                    <a:pt x="2384" y="403"/>
                  </a:lnTo>
                  <a:lnTo>
                    <a:pt x="2376" y="431"/>
                  </a:lnTo>
                  <a:lnTo>
                    <a:pt x="2363" y="461"/>
                  </a:lnTo>
                  <a:lnTo>
                    <a:pt x="2349" y="492"/>
                  </a:lnTo>
                  <a:lnTo>
                    <a:pt x="2331" y="524"/>
                  </a:lnTo>
                  <a:lnTo>
                    <a:pt x="2310" y="556"/>
                  </a:lnTo>
                  <a:lnTo>
                    <a:pt x="2288" y="589"/>
                  </a:lnTo>
                  <a:lnTo>
                    <a:pt x="2263" y="622"/>
                  </a:lnTo>
                  <a:lnTo>
                    <a:pt x="2238" y="655"/>
                  </a:lnTo>
                  <a:lnTo>
                    <a:pt x="2210" y="688"/>
                  </a:lnTo>
                  <a:lnTo>
                    <a:pt x="2182" y="721"/>
                  </a:lnTo>
                  <a:lnTo>
                    <a:pt x="2154" y="753"/>
                  </a:lnTo>
                  <a:lnTo>
                    <a:pt x="2125" y="783"/>
                  </a:lnTo>
                  <a:lnTo>
                    <a:pt x="2097" y="814"/>
                  </a:lnTo>
                  <a:lnTo>
                    <a:pt x="2069" y="843"/>
                  </a:lnTo>
                  <a:lnTo>
                    <a:pt x="2042" y="870"/>
                  </a:lnTo>
                  <a:lnTo>
                    <a:pt x="2015" y="896"/>
                  </a:lnTo>
                  <a:lnTo>
                    <a:pt x="1990" y="921"/>
                  </a:lnTo>
                  <a:lnTo>
                    <a:pt x="1967" y="943"/>
                  </a:lnTo>
                  <a:lnTo>
                    <a:pt x="1946" y="962"/>
                  </a:lnTo>
                  <a:lnTo>
                    <a:pt x="1927" y="980"/>
                  </a:lnTo>
                  <a:lnTo>
                    <a:pt x="1912" y="995"/>
                  </a:lnTo>
                  <a:lnTo>
                    <a:pt x="1899" y="1006"/>
                  </a:lnTo>
                  <a:lnTo>
                    <a:pt x="1889" y="1015"/>
                  </a:lnTo>
                  <a:lnTo>
                    <a:pt x="1883" y="1020"/>
                  </a:lnTo>
                  <a:lnTo>
                    <a:pt x="1881" y="1022"/>
                  </a:lnTo>
                  <a:lnTo>
                    <a:pt x="1881" y="1370"/>
                  </a:lnTo>
                  <a:lnTo>
                    <a:pt x="2379" y="1370"/>
                  </a:lnTo>
                  <a:lnTo>
                    <a:pt x="2387" y="1391"/>
                  </a:lnTo>
                  <a:lnTo>
                    <a:pt x="2391" y="1415"/>
                  </a:lnTo>
                  <a:lnTo>
                    <a:pt x="2390" y="1440"/>
                  </a:lnTo>
                  <a:lnTo>
                    <a:pt x="2384" y="1466"/>
                  </a:lnTo>
                  <a:lnTo>
                    <a:pt x="2376" y="1494"/>
                  </a:lnTo>
                  <a:lnTo>
                    <a:pt x="2363" y="1525"/>
                  </a:lnTo>
                  <a:lnTo>
                    <a:pt x="2349" y="1555"/>
                  </a:lnTo>
                  <a:lnTo>
                    <a:pt x="2331" y="1588"/>
                  </a:lnTo>
                  <a:lnTo>
                    <a:pt x="2310" y="1620"/>
                  </a:lnTo>
                  <a:lnTo>
                    <a:pt x="2288" y="1653"/>
                  </a:lnTo>
                  <a:lnTo>
                    <a:pt x="2263" y="1686"/>
                  </a:lnTo>
                  <a:lnTo>
                    <a:pt x="2238" y="1719"/>
                  </a:lnTo>
                  <a:lnTo>
                    <a:pt x="2210" y="1752"/>
                  </a:lnTo>
                  <a:lnTo>
                    <a:pt x="2182" y="1785"/>
                  </a:lnTo>
                  <a:lnTo>
                    <a:pt x="2154" y="1816"/>
                  </a:lnTo>
                  <a:lnTo>
                    <a:pt x="2125" y="1847"/>
                  </a:lnTo>
                  <a:lnTo>
                    <a:pt x="2097" y="1878"/>
                  </a:lnTo>
                  <a:lnTo>
                    <a:pt x="2069" y="1907"/>
                  </a:lnTo>
                  <a:lnTo>
                    <a:pt x="2042" y="1934"/>
                  </a:lnTo>
                  <a:lnTo>
                    <a:pt x="2015" y="1960"/>
                  </a:lnTo>
                  <a:lnTo>
                    <a:pt x="1990" y="1985"/>
                  </a:lnTo>
                  <a:lnTo>
                    <a:pt x="1967" y="2007"/>
                  </a:lnTo>
                  <a:lnTo>
                    <a:pt x="1946" y="2026"/>
                  </a:lnTo>
                  <a:lnTo>
                    <a:pt x="1927" y="2044"/>
                  </a:lnTo>
                  <a:lnTo>
                    <a:pt x="1912" y="2059"/>
                  </a:lnTo>
                  <a:lnTo>
                    <a:pt x="1899" y="2070"/>
                  </a:lnTo>
                  <a:lnTo>
                    <a:pt x="1889" y="2079"/>
                  </a:lnTo>
                  <a:lnTo>
                    <a:pt x="1883" y="2084"/>
                  </a:lnTo>
                  <a:lnTo>
                    <a:pt x="1881" y="2086"/>
                  </a:lnTo>
                  <a:lnTo>
                    <a:pt x="1881" y="2434"/>
                  </a:lnTo>
                  <a:lnTo>
                    <a:pt x="2379" y="2434"/>
                  </a:lnTo>
                  <a:lnTo>
                    <a:pt x="2387" y="2455"/>
                  </a:lnTo>
                  <a:lnTo>
                    <a:pt x="2391" y="2478"/>
                  </a:lnTo>
                  <a:lnTo>
                    <a:pt x="2390" y="2503"/>
                  </a:lnTo>
                  <a:lnTo>
                    <a:pt x="2384" y="2530"/>
                  </a:lnTo>
                  <a:lnTo>
                    <a:pt x="2376" y="2558"/>
                  </a:lnTo>
                  <a:lnTo>
                    <a:pt x="2363" y="2589"/>
                  </a:lnTo>
                  <a:lnTo>
                    <a:pt x="2349" y="2619"/>
                  </a:lnTo>
                  <a:lnTo>
                    <a:pt x="2331" y="2651"/>
                  </a:lnTo>
                  <a:lnTo>
                    <a:pt x="2310" y="2683"/>
                  </a:lnTo>
                  <a:lnTo>
                    <a:pt x="2288" y="2717"/>
                  </a:lnTo>
                  <a:lnTo>
                    <a:pt x="2263" y="2749"/>
                  </a:lnTo>
                  <a:lnTo>
                    <a:pt x="2238" y="2783"/>
                  </a:lnTo>
                  <a:lnTo>
                    <a:pt x="2210" y="2815"/>
                  </a:lnTo>
                  <a:lnTo>
                    <a:pt x="2182" y="2849"/>
                  </a:lnTo>
                  <a:lnTo>
                    <a:pt x="2154" y="2880"/>
                  </a:lnTo>
                  <a:lnTo>
                    <a:pt x="2125" y="2911"/>
                  </a:lnTo>
                  <a:lnTo>
                    <a:pt x="2097" y="2942"/>
                  </a:lnTo>
                  <a:lnTo>
                    <a:pt x="2069" y="2971"/>
                  </a:lnTo>
                  <a:lnTo>
                    <a:pt x="2042" y="2998"/>
                  </a:lnTo>
                  <a:lnTo>
                    <a:pt x="2015" y="3025"/>
                  </a:lnTo>
                  <a:lnTo>
                    <a:pt x="1990" y="3049"/>
                  </a:lnTo>
                  <a:lnTo>
                    <a:pt x="1967" y="3071"/>
                  </a:lnTo>
                  <a:lnTo>
                    <a:pt x="1946" y="3091"/>
                  </a:lnTo>
                  <a:lnTo>
                    <a:pt x="1927" y="3107"/>
                  </a:lnTo>
                  <a:lnTo>
                    <a:pt x="1912" y="3122"/>
                  </a:lnTo>
                  <a:lnTo>
                    <a:pt x="1899" y="3134"/>
                  </a:lnTo>
                  <a:lnTo>
                    <a:pt x="1889" y="3143"/>
                  </a:lnTo>
                  <a:lnTo>
                    <a:pt x="1883" y="3148"/>
                  </a:lnTo>
                  <a:lnTo>
                    <a:pt x="1881" y="3150"/>
                  </a:lnTo>
                  <a:lnTo>
                    <a:pt x="1881" y="3270"/>
                  </a:lnTo>
                  <a:lnTo>
                    <a:pt x="1878" y="3303"/>
                  </a:lnTo>
                  <a:lnTo>
                    <a:pt x="1870" y="3335"/>
                  </a:lnTo>
                  <a:lnTo>
                    <a:pt x="1855" y="3364"/>
                  </a:lnTo>
                  <a:lnTo>
                    <a:pt x="1837" y="3390"/>
                  </a:lnTo>
                  <a:lnTo>
                    <a:pt x="1814" y="3412"/>
                  </a:lnTo>
                  <a:lnTo>
                    <a:pt x="1788" y="3431"/>
                  </a:lnTo>
                  <a:lnTo>
                    <a:pt x="1760" y="3444"/>
                  </a:lnTo>
                  <a:lnTo>
                    <a:pt x="1727" y="3453"/>
                  </a:lnTo>
                  <a:lnTo>
                    <a:pt x="1694" y="3456"/>
                  </a:lnTo>
                  <a:lnTo>
                    <a:pt x="697" y="3456"/>
                  </a:lnTo>
                  <a:lnTo>
                    <a:pt x="663" y="3453"/>
                  </a:lnTo>
                  <a:lnTo>
                    <a:pt x="632" y="3444"/>
                  </a:lnTo>
                  <a:lnTo>
                    <a:pt x="603" y="3431"/>
                  </a:lnTo>
                  <a:lnTo>
                    <a:pt x="576" y="3412"/>
                  </a:lnTo>
                  <a:lnTo>
                    <a:pt x="554" y="3390"/>
                  </a:lnTo>
                  <a:lnTo>
                    <a:pt x="536" y="3364"/>
                  </a:lnTo>
                  <a:lnTo>
                    <a:pt x="522" y="3335"/>
                  </a:lnTo>
                  <a:lnTo>
                    <a:pt x="514" y="3303"/>
                  </a:lnTo>
                  <a:lnTo>
                    <a:pt x="510" y="3270"/>
                  </a:lnTo>
                  <a:lnTo>
                    <a:pt x="510" y="3150"/>
                  </a:lnTo>
                  <a:lnTo>
                    <a:pt x="508" y="3148"/>
                  </a:lnTo>
                  <a:lnTo>
                    <a:pt x="502" y="3143"/>
                  </a:lnTo>
                  <a:lnTo>
                    <a:pt x="493" y="3134"/>
                  </a:lnTo>
                  <a:lnTo>
                    <a:pt x="479" y="3122"/>
                  </a:lnTo>
                  <a:lnTo>
                    <a:pt x="463" y="3107"/>
                  </a:lnTo>
                  <a:lnTo>
                    <a:pt x="444" y="3091"/>
                  </a:lnTo>
                  <a:lnTo>
                    <a:pt x="423" y="3071"/>
                  </a:lnTo>
                  <a:lnTo>
                    <a:pt x="400" y="3049"/>
                  </a:lnTo>
                  <a:lnTo>
                    <a:pt x="375" y="3025"/>
                  </a:lnTo>
                  <a:lnTo>
                    <a:pt x="349" y="2998"/>
                  </a:lnTo>
                  <a:lnTo>
                    <a:pt x="322" y="2971"/>
                  </a:lnTo>
                  <a:lnTo>
                    <a:pt x="295" y="2942"/>
                  </a:lnTo>
                  <a:lnTo>
                    <a:pt x="265" y="2911"/>
                  </a:lnTo>
                  <a:lnTo>
                    <a:pt x="237" y="2880"/>
                  </a:lnTo>
                  <a:lnTo>
                    <a:pt x="209" y="2849"/>
                  </a:lnTo>
                  <a:lnTo>
                    <a:pt x="181" y="2815"/>
                  </a:lnTo>
                  <a:lnTo>
                    <a:pt x="154" y="2783"/>
                  </a:lnTo>
                  <a:lnTo>
                    <a:pt x="128" y="2749"/>
                  </a:lnTo>
                  <a:lnTo>
                    <a:pt x="104" y="2717"/>
                  </a:lnTo>
                  <a:lnTo>
                    <a:pt x="81" y="2683"/>
                  </a:lnTo>
                  <a:lnTo>
                    <a:pt x="61" y="2651"/>
                  </a:lnTo>
                  <a:lnTo>
                    <a:pt x="43" y="2619"/>
                  </a:lnTo>
                  <a:lnTo>
                    <a:pt x="27" y="2589"/>
                  </a:lnTo>
                  <a:lnTo>
                    <a:pt x="15" y="2558"/>
                  </a:lnTo>
                  <a:lnTo>
                    <a:pt x="6" y="2530"/>
                  </a:lnTo>
                  <a:lnTo>
                    <a:pt x="1" y="2503"/>
                  </a:lnTo>
                  <a:lnTo>
                    <a:pt x="0" y="2478"/>
                  </a:lnTo>
                  <a:lnTo>
                    <a:pt x="3" y="2455"/>
                  </a:lnTo>
                  <a:lnTo>
                    <a:pt x="12" y="2434"/>
                  </a:lnTo>
                  <a:lnTo>
                    <a:pt x="510" y="2434"/>
                  </a:lnTo>
                  <a:lnTo>
                    <a:pt x="510" y="2086"/>
                  </a:lnTo>
                  <a:lnTo>
                    <a:pt x="508" y="2084"/>
                  </a:lnTo>
                  <a:lnTo>
                    <a:pt x="502" y="2079"/>
                  </a:lnTo>
                  <a:lnTo>
                    <a:pt x="493" y="2070"/>
                  </a:lnTo>
                  <a:lnTo>
                    <a:pt x="479" y="2059"/>
                  </a:lnTo>
                  <a:lnTo>
                    <a:pt x="463" y="2044"/>
                  </a:lnTo>
                  <a:lnTo>
                    <a:pt x="444" y="2026"/>
                  </a:lnTo>
                  <a:lnTo>
                    <a:pt x="423" y="2007"/>
                  </a:lnTo>
                  <a:lnTo>
                    <a:pt x="400" y="1985"/>
                  </a:lnTo>
                  <a:lnTo>
                    <a:pt x="375" y="1960"/>
                  </a:lnTo>
                  <a:lnTo>
                    <a:pt x="349" y="1934"/>
                  </a:lnTo>
                  <a:lnTo>
                    <a:pt x="322" y="1907"/>
                  </a:lnTo>
                  <a:lnTo>
                    <a:pt x="295" y="1878"/>
                  </a:lnTo>
                  <a:lnTo>
                    <a:pt x="265" y="1847"/>
                  </a:lnTo>
                  <a:lnTo>
                    <a:pt x="237" y="1816"/>
                  </a:lnTo>
                  <a:lnTo>
                    <a:pt x="209" y="1785"/>
                  </a:lnTo>
                  <a:lnTo>
                    <a:pt x="181" y="1752"/>
                  </a:lnTo>
                  <a:lnTo>
                    <a:pt x="154" y="1719"/>
                  </a:lnTo>
                  <a:lnTo>
                    <a:pt x="128" y="1686"/>
                  </a:lnTo>
                  <a:lnTo>
                    <a:pt x="104" y="1653"/>
                  </a:lnTo>
                  <a:lnTo>
                    <a:pt x="81" y="1620"/>
                  </a:lnTo>
                  <a:lnTo>
                    <a:pt x="61" y="1588"/>
                  </a:lnTo>
                  <a:lnTo>
                    <a:pt x="43" y="1555"/>
                  </a:lnTo>
                  <a:lnTo>
                    <a:pt x="27" y="1525"/>
                  </a:lnTo>
                  <a:lnTo>
                    <a:pt x="15" y="1494"/>
                  </a:lnTo>
                  <a:lnTo>
                    <a:pt x="6" y="1466"/>
                  </a:lnTo>
                  <a:lnTo>
                    <a:pt x="1" y="1440"/>
                  </a:lnTo>
                  <a:lnTo>
                    <a:pt x="0" y="1415"/>
                  </a:lnTo>
                  <a:lnTo>
                    <a:pt x="3" y="1391"/>
                  </a:lnTo>
                  <a:lnTo>
                    <a:pt x="12" y="1370"/>
                  </a:lnTo>
                  <a:lnTo>
                    <a:pt x="510" y="1370"/>
                  </a:lnTo>
                  <a:lnTo>
                    <a:pt x="510" y="1022"/>
                  </a:lnTo>
                  <a:lnTo>
                    <a:pt x="508" y="1020"/>
                  </a:lnTo>
                  <a:lnTo>
                    <a:pt x="502" y="1015"/>
                  </a:lnTo>
                  <a:lnTo>
                    <a:pt x="493" y="1006"/>
                  </a:lnTo>
                  <a:lnTo>
                    <a:pt x="479" y="995"/>
                  </a:lnTo>
                  <a:lnTo>
                    <a:pt x="463" y="980"/>
                  </a:lnTo>
                  <a:lnTo>
                    <a:pt x="444" y="962"/>
                  </a:lnTo>
                  <a:lnTo>
                    <a:pt x="423" y="943"/>
                  </a:lnTo>
                  <a:lnTo>
                    <a:pt x="400" y="921"/>
                  </a:lnTo>
                  <a:lnTo>
                    <a:pt x="375" y="896"/>
                  </a:lnTo>
                  <a:lnTo>
                    <a:pt x="349" y="870"/>
                  </a:lnTo>
                  <a:lnTo>
                    <a:pt x="322" y="843"/>
                  </a:lnTo>
                  <a:lnTo>
                    <a:pt x="295" y="814"/>
                  </a:lnTo>
                  <a:lnTo>
                    <a:pt x="265" y="783"/>
                  </a:lnTo>
                  <a:lnTo>
                    <a:pt x="237" y="753"/>
                  </a:lnTo>
                  <a:lnTo>
                    <a:pt x="209" y="721"/>
                  </a:lnTo>
                  <a:lnTo>
                    <a:pt x="181" y="688"/>
                  </a:lnTo>
                  <a:lnTo>
                    <a:pt x="154" y="655"/>
                  </a:lnTo>
                  <a:lnTo>
                    <a:pt x="128" y="622"/>
                  </a:lnTo>
                  <a:lnTo>
                    <a:pt x="104" y="589"/>
                  </a:lnTo>
                  <a:lnTo>
                    <a:pt x="81" y="556"/>
                  </a:lnTo>
                  <a:lnTo>
                    <a:pt x="61" y="524"/>
                  </a:lnTo>
                  <a:lnTo>
                    <a:pt x="43" y="492"/>
                  </a:lnTo>
                  <a:lnTo>
                    <a:pt x="27" y="461"/>
                  </a:lnTo>
                  <a:lnTo>
                    <a:pt x="15" y="431"/>
                  </a:lnTo>
                  <a:lnTo>
                    <a:pt x="6" y="403"/>
                  </a:lnTo>
                  <a:lnTo>
                    <a:pt x="1" y="376"/>
                  </a:lnTo>
                  <a:lnTo>
                    <a:pt x="0" y="351"/>
                  </a:lnTo>
                  <a:lnTo>
                    <a:pt x="3" y="327"/>
                  </a:lnTo>
                  <a:lnTo>
                    <a:pt x="12" y="306"/>
                  </a:lnTo>
                  <a:lnTo>
                    <a:pt x="510" y="306"/>
                  </a:lnTo>
                  <a:lnTo>
                    <a:pt x="510" y="186"/>
                  </a:lnTo>
                  <a:lnTo>
                    <a:pt x="514" y="153"/>
                  </a:lnTo>
                  <a:lnTo>
                    <a:pt x="522" y="121"/>
                  </a:lnTo>
                  <a:lnTo>
                    <a:pt x="536" y="92"/>
                  </a:lnTo>
                  <a:lnTo>
                    <a:pt x="554" y="66"/>
                  </a:lnTo>
                  <a:lnTo>
                    <a:pt x="576" y="44"/>
                  </a:lnTo>
                  <a:lnTo>
                    <a:pt x="603" y="25"/>
                  </a:lnTo>
                  <a:lnTo>
                    <a:pt x="632" y="12"/>
                  </a:lnTo>
                  <a:lnTo>
                    <a:pt x="663" y="3"/>
                  </a:lnTo>
                  <a:lnTo>
                    <a:pt x="697" y="0"/>
                  </a:lnTo>
                  <a:close/>
                </a:path>
              </a:pathLst>
            </a:custGeom>
            <a:grpFill/>
            <a:ln w="9525">
              <a:noFill/>
              <a:round/>
              <a:headEnd/>
              <a:tailEnd/>
            </a:ln>
          </p:spPr>
          <p:txBody>
            <a:bodyPr wrap="none" anchor="ctr"/>
            <a:lstStyle/>
            <a:p>
              <a:endParaRPr lang="en-GB"/>
            </a:p>
          </p:txBody>
        </p:sp>
        <p:sp>
          <p:nvSpPr>
            <p:cNvPr id="33" name="Freeform 134"/>
            <p:cNvSpPr>
              <a:spLocks noChangeArrowheads="1"/>
            </p:cNvSpPr>
            <p:nvPr/>
          </p:nvSpPr>
          <p:spPr bwMode="auto">
            <a:xfrm>
              <a:off x="2200" y="2529"/>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7"/>
                  </a:lnTo>
                  <a:lnTo>
                    <a:pt x="565" y="45"/>
                  </a:lnTo>
                  <a:lnTo>
                    <a:pt x="604" y="69"/>
                  </a:lnTo>
                  <a:lnTo>
                    <a:pt x="640" y="97"/>
                  </a:lnTo>
                  <a:lnTo>
                    <a:pt x="672" y="129"/>
                  </a:lnTo>
                  <a:lnTo>
                    <a:pt x="700" y="165"/>
                  </a:lnTo>
                  <a:lnTo>
                    <a:pt x="723" y="204"/>
                  </a:lnTo>
                  <a:lnTo>
                    <a:pt x="743" y="245"/>
                  </a:lnTo>
                  <a:lnTo>
                    <a:pt x="757" y="289"/>
                  </a:lnTo>
                  <a:lnTo>
                    <a:pt x="765" y="337"/>
                  </a:lnTo>
                  <a:lnTo>
                    <a:pt x="769" y="385"/>
                  </a:lnTo>
                  <a:lnTo>
                    <a:pt x="765" y="433"/>
                  </a:lnTo>
                  <a:lnTo>
                    <a:pt x="757" y="479"/>
                  </a:lnTo>
                  <a:lnTo>
                    <a:pt x="743" y="523"/>
                  </a:lnTo>
                  <a:lnTo>
                    <a:pt x="723" y="565"/>
                  </a:lnTo>
                  <a:lnTo>
                    <a:pt x="700" y="604"/>
                  </a:lnTo>
                  <a:lnTo>
                    <a:pt x="672" y="639"/>
                  </a:lnTo>
                  <a:lnTo>
                    <a:pt x="640" y="672"/>
                  </a:lnTo>
                  <a:lnTo>
                    <a:pt x="604" y="700"/>
                  </a:lnTo>
                  <a:lnTo>
                    <a:pt x="565" y="723"/>
                  </a:lnTo>
                  <a:lnTo>
                    <a:pt x="523" y="743"/>
                  </a:lnTo>
                  <a:lnTo>
                    <a:pt x="479" y="756"/>
                  </a:lnTo>
                  <a:lnTo>
                    <a:pt x="433" y="765"/>
                  </a:lnTo>
                  <a:lnTo>
                    <a:pt x="385" y="768"/>
                  </a:lnTo>
                  <a:lnTo>
                    <a:pt x="337" y="765"/>
                  </a:lnTo>
                  <a:lnTo>
                    <a:pt x="290" y="756"/>
                  </a:lnTo>
                  <a:lnTo>
                    <a:pt x="246" y="743"/>
                  </a:lnTo>
                  <a:lnTo>
                    <a:pt x="204" y="723"/>
                  </a:lnTo>
                  <a:lnTo>
                    <a:pt x="165" y="700"/>
                  </a:lnTo>
                  <a:lnTo>
                    <a:pt x="129" y="672"/>
                  </a:lnTo>
                  <a:lnTo>
                    <a:pt x="98" y="639"/>
                  </a:lnTo>
                  <a:lnTo>
                    <a:pt x="69" y="604"/>
                  </a:lnTo>
                  <a:lnTo>
                    <a:pt x="45" y="565"/>
                  </a:lnTo>
                  <a:lnTo>
                    <a:pt x="26" y="523"/>
                  </a:lnTo>
                  <a:lnTo>
                    <a:pt x="12" y="479"/>
                  </a:lnTo>
                  <a:lnTo>
                    <a:pt x="3" y="433"/>
                  </a:lnTo>
                  <a:lnTo>
                    <a:pt x="0" y="385"/>
                  </a:lnTo>
                  <a:lnTo>
                    <a:pt x="3" y="337"/>
                  </a:lnTo>
                  <a:lnTo>
                    <a:pt x="12" y="289"/>
                  </a:lnTo>
                  <a:lnTo>
                    <a:pt x="26" y="245"/>
                  </a:lnTo>
                  <a:lnTo>
                    <a:pt x="45" y="204"/>
                  </a:lnTo>
                  <a:lnTo>
                    <a:pt x="69" y="165"/>
                  </a:lnTo>
                  <a:lnTo>
                    <a:pt x="98" y="129"/>
                  </a:lnTo>
                  <a:lnTo>
                    <a:pt x="129" y="97"/>
                  </a:lnTo>
                  <a:lnTo>
                    <a:pt x="165" y="69"/>
                  </a:lnTo>
                  <a:lnTo>
                    <a:pt x="204" y="45"/>
                  </a:lnTo>
                  <a:lnTo>
                    <a:pt x="246" y="27"/>
                  </a:lnTo>
                  <a:lnTo>
                    <a:pt x="290" y="12"/>
                  </a:lnTo>
                  <a:lnTo>
                    <a:pt x="337" y="3"/>
                  </a:lnTo>
                  <a:lnTo>
                    <a:pt x="385" y="0"/>
                  </a:lnTo>
                  <a:close/>
                </a:path>
              </a:pathLst>
            </a:custGeom>
            <a:grpFill/>
            <a:ln w="9525">
              <a:noFill/>
              <a:round/>
              <a:headEnd/>
              <a:tailEnd/>
            </a:ln>
          </p:spPr>
          <p:txBody>
            <a:bodyPr wrap="none" anchor="ctr"/>
            <a:lstStyle/>
            <a:p>
              <a:endParaRPr lang="en-GB"/>
            </a:p>
          </p:txBody>
        </p:sp>
        <p:sp>
          <p:nvSpPr>
            <p:cNvPr id="34" name="Freeform 135"/>
            <p:cNvSpPr>
              <a:spLocks noChangeArrowheads="1"/>
            </p:cNvSpPr>
            <p:nvPr/>
          </p:nvSpPr>
          <p:spPr bwMode="auto">
            <a:xfrm>
              <a:off x="2200" y="2762"/>
              <a:ext cx="85" cy="85"/>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5"/>
                  </a:lnTo>
                  <a:lnTo>
                    <a:pt x="565" y="45"/>
                  </a:lnTo>
                  <a:lnTo>
                    <a:pt x="604" y="68"/>
                  </a:lnTo>
                  <a:lnTo>
                    <a:pt x="640" y="97"/>
                  </a:lnTo>
                  <a:lnTo>
                    <a:pt x="672" y="129"/>
                  </a:lnTo>
                  <a:lnTo>
                    <a:pt x="700" y="165"/>
                  </a:lnTo>
                  <a:lnTo>
                    <a:pt x="723" y="203"/>
                  </a:lnTo>
                  <a:lnTo>
                    <a:pt x="743" y="245"/>
                  </a:lnTo>
                  <a:lnTo>
                    <a:pt x="757" y="289"/>
                  </a:lnTo>
                  <a:lnTo>
                    <a:pt x="765" y="335"/>
                  </a:lnTo>
                  <a:lnTo>
                    <a:pt x="769" y="384"/>
                  </a:lnTo>
                  <a:lnTo>
                    <a:pt x="765" y="432"/>
                  </a:lnTo>
                  <a:lnTo>
                    <a:pt x="757" y="479"/>
                  </a:lnTo>
                  <a:lnTo>
                    <a:pt x="743" y="523"/>
                  </a:lnTo>
                  <a:lnTo>
                    <a:pt x="723" y="565"/>
                  </a:lnTo>
                  <a:lnTo>
                    <a:pt x="700" y="603"/>
                  </a:lnTo>
                  <a:lnTo>
                    <a:pt x="672" y="639"/>
                  </a:lnTo>
                  <a:lnTo>
                    <a:pt x="640" y="670"/>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0"/>
                  </a:lnTo>
                  <a:lnTo>
                    <a:pt x="98" y="639"/>
                  </a:lnTo>
                  <a:lnTo>
                    <a:pt x="69" y="603"/>
                  </a:lnTo>
                  <a:lnTo>
                    <a:pt x="45" y="565"/>
                  </a:lnTo>
                  <a:lnTo>
                    <a:pt x="26" y="523"/>
                  </a:lnTo>
                  <a:lnTo>
                    <a:pt x="12" y="479"/>
                  </a:lnTo>
                  <a:lnTo>
                    <a:pt x="3" y="432"/>
                  </a:lnTo>
                  <a:lnTo>
                    <a:pt x="0" y="384"/>
                  </a:lnTo>
                  <a:lnTo>
                    <a:pt x="3" y="335"/>
                  </a:lnTo>
                  <a:lnTo>
                    <a:pt x="12" y="289"/>
                  </a:lnTo>
                  <a:lnTo>
                    <a:pt x="26" y="245"/>
                  </a:lnTo>
                  <a:lnTo>
                    <a:pt x="45" y="203"/>
                  </a:lnTo>
                  <a:lnTo>
                    <a:pt x="69" y="165"/>
                  </a:lnTo>
                  <a:lnTo>
                    <a:pt x="98" y="129"/>
                  </a:lnTo>
                  <a:lnTo>
                    <a:pt x="129" y="97"/>
                  </a:lnTo>
                  <a:lnTo>
                    <a:pt x="165" y="68"/>
                  </a:lnTo>
                  <a:lnTo>
                    <a:pt x="204" y="45"/>
                  </a:lnTo>
                  <a:lnTo>
                    <a:pt x="246" y="25"/>
                  </a:lnTo>
                  <a:lnTo>
                    <a:pt x="290" y="12"/>
                  </a:lnTo>
                  <a:lnTo>
                    <a:pt x="337" y="3"/>
                  </a:lnTo>
                  <a:lnTo>
                    <a:pt x="385" y="0"/>
                  </a:lnTo>
                  <a:close/>
                </a:path>
              </a:pathLst>
            </a:custGeom>
            <a:grpFill/>
            <a:ln w="9525">
              <a:noFill/>
              <a:round/>
              <a:headEnd/>
              <a:tailEnd/>
            </a:ln>
          </p:spPr>
          <p:txBody>
            <a:bodyPr wrap="none" anchor="ctr"/>
            <a:lstStyle/>
            <a:p>
              <a:endParaRPr lang="en-GB"/>
            </a:p>
          </p:txBody>
        </p:sp>
        <p:sp>
          <p:nvSpPr>
            <p:cNvPr id="35" name="Freeform 136"/>
            <p:cNvSpPr>
              <a:spLocks noChangeArrowheads="1"/>
            </p:cNvSpPr>
            <p:nvPr/>
          </p:nvSpPr>
          <p:spPr bwMode="auto">
            <a:xfrm>
              <a:off x="2200" y="2646"/>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6"/>
                  </a:lnTo>
                  <a:lnTo>
                    <a:pt x="565" y="45"/>
                  </a:lnTo>
                  <a:lnTo>
                    <a:pt x="604" y="69"/>
                  </a:lnTo>
                  <a:lnTo>
                    <a:pt x="640" y="97"/>
                  </a:lnTo>
                  <a:lnTo>
                    <a:pt x="672" y="130"/>
                  </a:lnTo>
                  <a:lnTo>
                    <a:pt x="700" y="165"/>
                  </a:lnTo>
                  <a:lnTo>
                    <a:pt x="723" y="204"/>
                  </a:lnTo>
                  <a:lnTo>
                    <a:pt x="743" y="245"/>
                  </a:lnTo>
                  <a:lnTo>
                    <a:pt x="757" y="290"/>
                  </a:lnTo>
                  <a:lnTo>
                    <a:pt x="765" y="336"/>
                  </a:lnTo>
                  <a:lnTo>
                    <a:pt x="769" y="384"/>
                  </a:lnTo>
                  <a:lnTo>
                    <a:pt x="765" y="432"/>
                  </a:lnTo>
                  <a:lnTo>
                    <a:pt x="757" y="478"/>
                  </a:lnTo>
                  <a:lnTo>
                    <a:pt x="743" y="522"/>
                  </a:lnTo>
                  <a:lnTo>
                    <a:pt x="723" y="564"/>
                  </a:lnTo>
                  <a:lnTo>
                    <a:pt x="700" y="603"/>
                  </a:lnTo>
                  <a:lnTo>
                    <a:pt x="672" y="639"/>
                  </a:lnTo>
                  <a:lnTo>
                    <a:pt x="640" y="671"/>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1"/>
                  </a:lnTo>
                  <a:lnTo>
                    <a:pt x="98" y="639"/>
                  </a:lnTo>
                  <a:lnTo>
                    <a:pt x="69" y="603"/>
                  </a:lnTo>
                  <a:lnTo>
                    <a:pt x="45" y="564"/>
                  </a:lnTo>
                  <a:lnTo>
                    <a:pt x="26" y="522"/>
                  </a:lnTo>
                  <a:lnTo>
                    <a:pt x="12" y="478"/>
                  </a:lnTo>
                  <a:lnTo>
                    <a:pt x="3" y="432"/>
                  </a:lnTo>
                  <a:lnTo>
                    <a:pt x="0" y="384"/>
                  </a:lnTo>
                  <a:lnTo>
                    <a:pt x="3" y="336"/>
                  </a:lnTo>
                  <a:lnTo>
                    <a:pt x="12" y="290"/>
                  </a:lnTo>
                  <a:lnTo>
                    <a:pt x="26" y="245"/>
                  </a:lnTo>
                  <a:lnTo>
                    <a:pt x="45" y="204"/>
                  </a:lnTo>
                  <a:lnTo>
                    <a:pt x="69" y="165"/>
                  </a:lnTo>
                  <a:lnTo>
                    <a:pt x="98" y="130"/>
                  </a:lnTo>
                  <a:lnTo>
                    <a:pt x="129" y="97"/>
                  </a:lnTo>
                  <a:lnTo>
                    <a:pt x="165" y="69"/>
                  </a:lnTo>
                  <a:lnTo>
                    <a:pt x="204" y="45"/>
                  </a:lnTo>
                  <a:lnTo>
                    <a:pt x="246" y="26"/>
                  </a:lnTo>
                  <a:lnTo>
                    <a:pt x="290" y="12"/>
                  </a:lnTo>
                  <a:lnTo>
                    <a:pt x="337" y="3"/>
                  </a:lnTo>
                  <a:lnTo>
                    <a:pt x="385" y="0"/>
                  </a:lnTo>
                  <a:close/>
                </a:path>
              </a:pathLst>
            </a:custGeom>
            <a:grpFill/>
            <a:ln w="9525">
              <a:noFill/>
              <a:round/>
              <a:headEnd/>
              <a:tailEnd/>
            </a:ln>
          </p:spPr>
          <p:txBody>
            <a:bodyPr wrap="none" anchor="ctr"/>
            <a:lstStyle/>
            <a:p>
              <a:endParaRPr lang="en-GB"/>
            </a:p>
          </p:txBody>
        </p:sp>
      </p:grpSp>
      <p:sp>
        <p:nvSpPr>
          <p:cNvPr id="40" name="Freeform 115"/>
          <p:cNvSpPr>
            <a:spLocks noChangeArrowheads="1"/>
          </p:cNvSpPr>
          <p:nvPr/>
        </p:nvSpPr>
        <p:spPr bwMode="auto">
          <a:xfrm>
            <a:off x="4983163" y="5651500"/>
            <a:ext cx="447675" cy="609600"/>
          </a:xfrm>
          <a:custGeom>
            <a:avLst/>
            <a:gdLst>
              <a:gd name="T0" fmla="*/ 2147483647 w 2538"/>
              <a:gd name="T1" fmla="*/ 2147483647 h 3456"/>
              <a:gd name="T2" fmla="*/ 2147483647 w 2538"/>
              <a:gd name="T3" fmla="*/ 2147483647 h 3456"/>
              <a:gd name="T4" fmla="*/ 2147483647 w 2538"/>
              <a:gd name="T5" fmla="*/ 2147483647 h 3456"/>
              <a:gd name="T6" fmla="*/ 2147483647 w 2538"/>
              <a:gd name="T7" fmla="*/ 2147483647 h 3456"/>
              <a:gd name="T8" fmla="*/ 2147483647 w 2538"/>
              <a:gd name="T9" fmla="*/ 2147483647 h 3456"/>
              <a:gd name="T10" fmla="*/ 2147483647 w 2538"/>
              <a:gd name="T11" fmla="*/ 2147483647 h 3456"/>
              <a:gd name="T12" fmla="*/ 2147483647 w 2538"/>
              <a:gd name="T13" fmla="*/ 2147483647 h 3456"/>
              <a:gd name="T14" fmla="*/ 2147483647 w 2538"/>
              <a:gd name="T15" fmla="*/ 2147483647 h 3456"/>
              <a:gd name="T16" fmla="*/ 2147483647 w 2538"/>
              <a:gd name="T17" fmla="*/ 2147483647 h 3456"/>
              <a:gd name="T18" fmla="*/ 2147483647 w 2538"/>
              <a:gd name="T19" fmla="*/ 2147483647 h 3456"/>
              <a:gd name="T20" fmla="*/ 2147483647 w 2538"/>
              <a:gd name="T21" fmla="*/ 2147483647 h 3456"/>
              <a:gd name="T22" fmla="*/ 2147483647 w 2538"/>
              <a:gd name="T23" fmla="*/ 2147483647 h 3456"/>
              <a:gd name="T24" fmla="*/ 2147483647 w 2538"/>
              <a:gd name="T25" fmla="*/ 2147483647 h 3456"/>
              <a:gd name="T26" fmla="*/ 2147483647 w 2538"/>
              <a:gd name="T27" fmla="*/ 2147483647 h 3456"/>
              <a:gd name="T28" fmla="*/ 2147483647 w 2538"/>
              <a:gd name="T29" fmla="*/ 2147483647 h 3456"/>
              <a:gd name="T30" fmla="*/ 2147483647 w 2538"/>
              <a:gd name="T31" fmla="*/ 2147483647 h 3456"/>
              <a:gd name="T32" fmla="*/ 2147483647 w 2538"/>
              <a:gd name="T33" fmla="*/ 2147483647 h 3456"/>
              <a:gd name="T34" fmla="*/ 2147483647 w 2538"/>
              <a:gd name="T35" fmla="*/ 2147483647 h 3456"/>
              <a:gd name="T36" fmla="*/ 2147483647 w 2538"/>
              <a:gd name="T37" fmla="*/ 2147483647 h 3456"/>
              <a:gd name="T38" fmla="*/ 2147483647 w 2538"/>
              <a:gd name="T39" fmla="*/ 2147483647 h 3456"/>
              <a:gd name="T40" fmla="*/ 2147483647 w 2538"/>
              <a:gd name="T41" fmla="*/ 2147483647 h 3456"/>
              <a:gd name="T42" fmla="*/ 2147483647 w 2538"/>
              <a:gd name="T43" fmla="*/ 2147483647 h 3456"/>
              <a:gd name="T44" fmla="*/ 2147483647 w 2538"/>
              <a:gd name="T45" fmla="*/ 2147483647 h 3456"/>
              <a:gd name="T46" fmla="*/ 2147483647 w 2538"/>
              <a:gd name="T47" fmla="*/ 2147483647 h 3456"/>
              <a:gd name="T48" fmla="*/ 2147483647 w 2538"/>
              <a:gd name="T49" fmla="*/ 2147483647 h 3456"/>
              <a:gd name="T50" fmla="*/ 2147483647 w 2538"/>
              <a:gd name="T51" fmla="*/ 2147483647 h 3456"/>
              <a:gd name="T52" fmla="*/ 2147483647 w 2538"/>
              <a:gd name="T53" fmla="*/ 2147483647 h 3456"/>
              <a:gd name="T54" fmla="*/ 2147483647 w 2538"/>
              <a:gd name="T55" fmla="*/ 2147483647 h 3456"/>
              <a:gd name="T56" fmla="*/ 2147483647 w 2538"/>
              <a:gd name="T57" fmla="*/ 2147483647 h 3456"/>
              <a:gd name="T58" fmla="*/ 2147483647 w 2538"/>
              <a:gd name="T59" fmla="*/ 2147483647 h 3456"/>
              <a:gd name="T60" fmla="*/ 2147483647 w 2538"/>
              <a:gd name="T61" fmla="*/ 2147483647 h 3456"/>
              <a:gd name="T62" fmla="*/ 2147483647 w 2538"/>
              <a:gd name="T63" fmla="*/ 2147483647 h 3456"/>
              <a:gd name="T64" fmla="*/ 2147483647 w 2538"/>
              <a:gd name="T65" fmla="*/ 2147483647 h 3456"/>
              <a:gd name="T66" fmla="*/ 2147483647 w 2538"/>
              <a:gd name="T67" fmla="*/ 2147483647 h 3456"/>
              <a:gd name="T68" fmla="*/ 2147483647 w 2538"/>
              <a:gd name="T69" fmla="*/ 2147483647 h 3456"/>
              <a:gd name="T70" fmla="*/ 2147483647 w 2538"/>
              <a:gd name="T71" fmla="*/ 2147483647 h 3456"/>
              <a:gd name="T72" fmla="*/ 2147483647 w 2538"/>
              <a:gd name="T73" fmla="*/ 2147483647 h 3456"/>
              <a:gd name="T74" fmla="*/ 2147483647 w 2538"/>
              <a:gd name="T75" fmla="*/ 2147483647 h 3456"/>
              <a:gd name="T76" fmla="*/ 2147483647 w 2538"/>
              <a:gd name="T77" fmla="*/ 2147483647 h 3456"/>
              <a:gd name="T78" fmla="*/ 2147483647 w 2538"/>
              <a:gd name="T79" fmla="*/ 2147483647 h 3456"/>
              <a:gd name="T80" fmla="*/ 2147483647 w 2538"/>
              <a:gd name="T81" fmla="*/ 2147483647 h 3456"/>
              <a:gd name="T82" fmla="*/ 2147483647 w 2538"/>
              <a:gd name="T83" fmla="*/ 2147483647 h 3456"/>
              <a:gd name="T84" fmla="*/ 2147483647 w 2538"/>
              <a:gd name="T85" fmla="*/ 2147483647 h 3456"/>
              <a:gd name="T86" fmla="*/ 2147483647 w 2538"/>
              <a:gd name="T87" fmla="*/ 2147483647 h 3456"/>
              <a:gd name="T88" fmla="*/ 2147483647 w 2538"/>
              <a:gd name="T89" fmla="*/ 2147483647 h 3456"/>
              <a:gd name="T90" fmla="*/ 2147483647 w 2538"/>
              <a:gd name="T91" fmla="*/ 2147483647 h 3456"/>
              <a:gd name="T92" fmla="*/ 2147483647 w 2538"/>
              <a:gd name="T93" fmla="*/ 2147483647 h 3456"/>
              <a:gd name="T94" fmla="*/ 2147483647 w 2538"/>
              <a:gd name="T95" fmla="*/ 2147483647 h 3456"/>
              <a:gd name="T96" fmla="*/ 2147483647 w 2538"/>
              <a:gd name="T97" fmla="*/ 2147483647 h 34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38"/>
              <a:gd name="T148" fmla="*/ 0 h 3456"/>
              <a:gd name="T149" fmla="*/ 2538 w 2538"/>
              <a:gd name="T150" fmla="*/ 3456 h 34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38" h="3456">
                <a:moveTo>
                  <a:pt x="1245" y="0"/>
                </a:moveTo>
                <a:lnTo>
                  <a:pt x="1311" y="3"/>
                </a:lnTo>
                <a:lnTo>
                  <a:pt x="1374" y="13"/>
                </a:lnTo>
                <a:lnTo>
                  <a:pt x="1437" y="28"/>
                </a:lnTo>
                <a:lnTo>
                  <a:pt x="1498" y="50"/>
                </a:lnTo>
                <a:lnTo>
                  <a:pt x="1556" y="77"/>
                </a:lnTo>
                <a:lnTo>
                  <a:pt x="1612" y="110"/>
                </a:lnTo>
                <a:lnTo>
                  <a:pt x="1664" y="148"/>
                </a:lnTo>
                <a:lnTo>
                  <a:pt x="1715" y="190"/>
                </a:lnTo>
                <a:lnTo>
                  <a:pt x="1762" y="237"/>
                </a:lnTo>
                <a:lnTo>
                  <a:pt x="1806" y="287"/>
                </a:lnTo>
                <a:lnTo>
                  <a:pt x="1847" y="342"/>
                </a:lnTo>
                <a:lnTo>
                  <a:pt x="1882" y="401"/>
                </a:lnTo>
                <a:lnTo>
                  <a:pt x="1915" y="463"/>
                </a:lnTo>
                <a:lnTo>
                  <a:pt x="1943" y="528"/>
                </a:lnTo>
                <a:lnTo>
                  <a:pt x="1967" y="596"/>
                </a:lnTo>
                <a:lnTo>
                  <a:pt x="1999" y="595"/>
                </a:lnTo>
                <a:lnTo>
                  <a:pt x="2058" y="598"/>
                </a:lnTo>
                <a:lnTo>
                  <a:pt x="2115" y="606"/>
                </a:lnTo>
                <a:lnTo>
                  <a:pt x="2169" y="622"/>
                </a:lnTo>
                <a:lnTo>
                  <a:pt x="2221" y="642"/>
                </a:lnTo>
                <a:lnTo>
                  <a:pt x="2271" y="668"/>
                </a:lnTo>
                <a:lnTo>
                  <a:pt x="2318" y="699"/>
                </a:lnTo>
                <a:lnTo>
                  <a:pt x="2360" y="733"/>
                </a:lnTo>
                <a:lnTo>
                  <a:pt x="2399" y="772"/>
                </a:lnTo>
                <a:lnTo>
                  <a:pt x="2434" y="815"/>
                </a:lnTo>
                <a:lnTo>
                  <a:pt x="2464" y="861"/>
                </a:lnTo>
                <a:lnTo>
                  <a:pt x="2489" y="910"/>
                </a:lnTo>
                <a:lnTo>
                  <a:pt x="2510" y="962"/>
                </a:lnTo>
                <a:lnTo>
                  <a:pt x="2525" y="1017"/>
                </a:lnTo>
                <a:lnTo>
                  <a:pt x="2534" y="1075"/>
                </a:lnTo>
                <a:lnTo>
                  <a:pt x="2538" y="1133"/>
                </a:lnTo>
                <a:lnTo>
                  <a:pt x="2534" y="1188"/>
                </a:lnTo>
                <a:lnTo>
                  <a:pt x="2527" y="1240"/>
                </a:lnTo>
                <a:lnTo>
                  <a:pt x="2513" y="1291"/>
                </a:lnTo>
                <a:lnTo>
                  <a:pt x="2496" y="1341"/>
                </a:lnTo>
                <a:lnTo>
                  <a:pt x="2474" y="1388"/>
                </a:lnTo>
                <a:lnTo>
                  <a:pt x="2448" y="1432"/>
                </a:lnTo>
                <a:lnTo>
                  <a:pt x="2417" y="1472"/>
                </a:lnTo>
                <a:lnTo>
                  <a:pt x="2383" y="1511"/>
                </a:lnTo>
                <a:lnTo>
                  <a:pt x="2345" y="1546"/>
                </a:lnTo>
                <a:lnTo>
                  <a:pt x="2383" y="1580"/>
                </a:lnTo>
                <a:lnTo>
                  <a:pt x="2417" y="1618"/>
                </a:lnTo>
                <a:lnTo>
                  <a:pt x="2448" y="1660"/>
                </a:lnTo>
                <a:lnTo>
                  <a:pt x="2474" y="1704"/>
                </a:lnTo>
                <a:lnTo>
                  <a:pt x="2496" y="1750"/>
                </a:lnTo>
                <a:lnTo>
                  <a:pt x="2513" y="1799"/>
                </a:lnTo>
                <a:lnTo>
                  <a:pt x="2527" y="1851"/>
                </a:lnTo>
                <a:lnTo>
                  <a:pt x="2534" y="1904"/>
                </a:lnTo>
                <a:lnTo>
                  <a:pt x="2538" y="1958"/>
                </a:lnTo>
                <a:lnTo>
                  <a:pt x="2534" y="2017"/>
                </a:lnTo>
                <a:lnTo>
                  <a:pt x="2525" y="2074"/>
                </a:lnTo>
                <a:lnTo>
                  <a:pt x="2510" y="2128"/>
                </a:lnTo>
                <a:lnTo>
                  <a:pt x="2489" y="2180"/>
                </a:lnTo>
                <a:lnTo>
                  <a:pt x="2464" y="2230"/>
                </a:lnTo>
                <a:lnTo>
                  <a:pt x="2434" y="2276"/>
                </a:lnTo>
                <a:lnTo>
                  <a:pt x="2399" y="2319"/>
                </a:lnTo>
                <a:lnTo>
                  <a:pt x="2360" y="2357"/>
                </a:lnTo>
                <a:lnTo>
                  <a:pt x="2318" y="2393"/>
                </a:lnTo>
                <a:lnTo>
                  <a:pt x="2271" y="2423"/>
                </a:lnTo>
                <a:lnTo>
                  <a:pt x="2221" y="2449"/>
                </a:lnTo>
                <a:lnTo>
                  <a:pt x="2169" y="2469"/>
                </a:lnTo>
                <a:lnTo>
                  <a:pt x="2115" y="2484"/>
                </a:lnTo>
                <a:lnTo>
                  <a:pt x="2058" y="2494"/>
                </a:lnTo>
                <a:lnTo>
                  <a:pt x="1999" y="2497"/>
                </a:lnTo>
                <a:lnTo>
                  <a:pt x="1951" y="2495"/>
                </a:lnTo>
                <a:lnTo>
                  <a:pt x="1904" y="2488"/>
                </a:lnTo>
                <a:lnTo>
                  <a:pt x="1858" y="2478"/>
                </a:lnTo>
                <a:lnTo>
                  <a:pt x="1814" y="2463"/>
                </a:lnTo>
                <a:lnTo>
                  <a:pt x="1771" y="2445"/>
                </a:lnTo>
                <a:lnTo>
                  <a:pt x="1726" y="2495"/>
                </a:lnTo>
                <a:lnTo>
                  <a:pt x="1677" y="2539"/>
                </a:lnTo>
                <a:lnTo>
                  <a:pt x="1626" y="2578"/>
                </a:lnTo>
                <a:lnTo>
                  <a:pt x="1570" y="2613"/>
                </a:lnTo>
                <a:lnTo>
                  <a:pt x="1514" y="2643"/>
                </a:lnTo>
                <a:lnTo>
                  <a:pt x="1454" y="2667"/>
                </a:lnTo>
                <a:lnTo>
                  <a:pt x="1454" y="3456"/>
                </a:lnTo>
                <a:lnTo>
                  <a:pt x="1007" y="3456"/>
                </a:lnTo>
                <a:lnTo>
                  <a:pt x="1007" y="2672"/>
                </a:lnTo>
                <a:lnTo>
                  <a:pt x="962" y="2686"/>
                </a:lnTo>
                <a:lnTo>
                  <a:pt x="915" y="2698"/>
                </a:lnTo>
                <a:lnTo>
                  <a:pt x="867" y="2704"/>
                </a:lnTo>
                <a:lnTo>
                  <a:pt x="818" y="2706"/>
                </a:lnTo>
                <a:lnTo>
                  <a:pt x="759" y="2703"/>
                </a:lnTo>
                <a:lnTo>
                  <a:pt x="702" y="2694"/>
                </a:lnTo>
                <a:lnTo>
                  <a:pt x="648" y="2679"/>
                </a:lnTo>
                <a:lnTo>
                  <a:pt x="596" y="2658"/>
                </a:lnTo>
                <a:lnTo>
                  <a:pt x="546" y="2633"/>
                </a:lnTo>
                <a:lnTo>
                  <a:pt x="500" y="2602"/>
                </a:lnTo>
                <a:lnTo>
                  <a:pt x="457" y="2568"/>
                </a:lnTo>
                <a:lnTo>
                  <a:pt x="419" y="2529"/>
                </a:lnTo>
                <a:lnTo>
                  <a:pt x="384" y="2486"/>
                </a:lnTo>
                <a:lnTo>
                  <a:pt x="354" y="2440"/>
                </a:lnTo>
                <a:lnTo>
                  <a:pt x="328" y="2390"/>
                </a:lnTo>
                <a:lnTo>
                  <a:pt x="308" y="2339"/>
                </a:lnTo>
                <a:lnTo>
                  <a:pt x="292" y="2283"/>
                </a:lnTo>
                <a:lnTo>
                  <a:pt x="283" y="2227"/>
                </a:lnTo>
                <a:lnTo>
                  <a:pt x="279" y="2168"/>
                </a:lnTo>
                <a:lnTo>
                  <a:pt x="282" y="2119"/>
                </a:lnTo>
                <a:lnTo>
                  <a:pt x="289" y="2072"/>
                </a:lnTo>
                <a:lnTo>
                  <a:pt x="299" y="2025"/>
                </a:lnTo>
                <a:lnTo>
                  <a:pt x="314" y="1980"/>
                </a:lnTo>
                <a:lnTo>
                  <a:pt x="332" y="1937"/>
                </a:lnTo>
                <a:lnTo>
                  <a:pt x="285" y="1915"/>
                </a:lnTo>
                <a:lnTo>
                  <a:pt x="240" y="1888"/>
                </a:lnTo>
                <a:lnTo>
                  <a:pt x="198" y="1858"/>
                </a:lnTo>
                <a:lnTo>
                  <a:pt x="159" y="1822"/>
                </a:lnTo>
                <a:lnTo>
                  <a:pt x="125" y="1785"/>
                </a:lnTo>
                <a:lnTo>
                  <a:pt x="93" y="1743"/>
                </a:lnTo>
                <a:lnTo>
                  <a:pt x="66" y="1699"/>
                </a:lnTo>
                <a:lnTo>
                  <a:pt x="43" y="1652"/>
                </a:lnTo>
                <a:lnTo>
                  <a:pt x="24" y="1601"/>
                </a:lnTo>
                <a:lnTo>
                  <a:pt x="11" y="1550"/>
                </a:lnTo>
                <a:lnTo>
                  <a:pt x="3" y="1496"/>
                </a:lnTo>
                <a:lnTo>
                  <a:pt x="0" y="1441"/>
                </a:lnTo>
                <a:lnTo>
                  <a:pt x="3" y="1382"/>
                </a:lnTo>
                <a:lnTo>
                  <a:pt x="13" y="1326"/>
                </a:lnTo>
                <a:lnTo>
                  <a:pt x="27" y="1271"/>
                </a:lnTo>
                <a:lnTo>
                  <a:pt x="47" y="1219"/>
                </a:lnTo>
                <a:lnTo>
                  <a:pt x="73" y="1170"/>
                </a:lnTo>
                <a:lnTo>
                  <a:pt x="103" y="1124"/>
                </a:lnTo>
                <a:lnTo>
                  <a:pt x="137" y="1082"/>
                </a:lnTo>
                <a:lnTo>
                  <a:pt x="176" y="1043"/>
                </a:lnTo>
                <a:lnTo>
                  <a:pt x="219" y="1007"/>
                </a:lnTo>
                <a:lnTo>
                  <a:pt x="264" y="977"/>
                </a:lnTo>
                <a:lnTo>
                  <a:pt x="313" y="952"/>
                </a:lnTo>
                <a:lnTo>
                  <a:pt x="365" y="931"/>
                </a:lnTo>
                <a:lnTo>
                  <a:pt x="420" y="915"/>
                </a:lnTo>
                <a:lnTo>
                  <a:pt x="475" y="906"/>
                </a:lnTo>
                <a:lnTo>
                  <a:pt x="475" y="902"/>
                </a:lnTo>
                <a:lnTo>
                  <a:pt x="478" y="824"/>
                </a:lnTo>
                <a:lnTo>
                  <a:pt x="487" y="749"/>
                </a:lnTo>
                <a:lnTo>
                  <a:pt x="500" y="674"/>
                </a:lnTo>
                <a:lnTo>
                  <a:pt x="519" y="603"/>
                </a:lnTo>
                <a:lnTo>
                  <a:pt x="542" y="534"/>
                </a:lnTo>
                <a:lnTo>
                  <a:pt x="570" y="468"/>
                </a:lnTo>
                <a:lnTo>
                  <a:pt x="603" y="405"/>
                </a:lnTo>
                <a:lnTo>
                  <a:pt x="639" y="346"/>
                </a:lnTo>
                <a:lnTo>
                  <a:pt x="679" y="290"/>
                </a:lnTo>
                <a:lnTo>
                  <a:pt x="723" y="239"/>
                </a:lnTo>
                <a:lnTo>
                  <a:pt x="770" y="192"/>
                </a:lnTo>
                <a:lnTo>
                  <a:pt x="821" y="149"/>
                </a:lnTo>
                <a:lnTo>
                  <a:pt x="874" y="111"/>
                </a:lnTo>
                <a:lnTo>
                  <a:pt x="931" y="79"/>
                </a:lnTo>
                <a:lnTo>
                  <a:pt x="989" y="51"/>
                </a:lnTo>
                <a:lnTo>
                  <a:pt x="1050" y="29"/>
                </a:lnTo>
                <a:lnTo>
                  <a:pt x="1114" y="13"/>
                </a:lnTo>
                <a:lnTo>
                  <a:pt x="1178" y="3"/>
                </a:lnTo>
                <a:lnTo>
                  <a:pt x="1245" y="0"/>
                </a:lnTo>
                <a:close/>
              </a:path>
            </a:pathLst>
          </a:custGeom>
          <a:solidFill>
            <a:schemeClr val="bg2">
              <a:lumMod val="40000"/>
              <a:lumOff val="60000"/>
            </a:schemeClr>
          </a:solidFill>
          <a:ln w="9525">
            <a:noFill/>
            <a:round/>
            <a:headEnd/>
            <a:tailEnd/>
          </a:ln>
        </p:spPr>
        <p:txBody>
          <a:bodyPr wrap="none" anchor="ctr"/>
          <a:lstStyle/>
          <a:p>
            <a:endParaRPr lang="en-GB"/>
          </a:p>
        </p:txBody>
      </p:sp>
      <p:sp>
        <p:nvSpPr>
          <p:cNvPr id="41" name="TextBox 40"/>
          <p:cNvSpPr txBox="1"/>
          <p:nvPr/>
        </p:nvSpPr>
        <p:spPr>
          <a:xfrm>
            <a:off x="389744" y="1523999"/>
            <a:ext cx="2839233" cy="1061829"/>
          </a:xfrm>
          <a:prstGeom prst="rect">
            <a:avLst/>
          </a:prstGeom>
          <a:noFill/>
          <a:ln>
            <a:solidFill>
              <a:schemeClr val="accent6">
                <a:lumMod val="25000"/>
                <a:lumOff val="75000"/>
              </a:schemeClr>
            </a:solidFill>
            <a:prstDash val="dash"/>
          </a:ln>
        </p:spPr>
        <p:txBody>
          <a:bodyPr wrap="square" rtlCol="0">
            <a:spAutoFit/>
          </a:bodyPr>
          <a:lstStyle/>
          <a:p>
            <a:pPr marL="114300" indent="-114300"/>
            <a:r>
              <a:rPr lang="en-GB" sz="1050" b="1" dirty="0" smtClean="0">
                <a:solidFill>
                  <a:srgbClr val="000000"/>
                </a:solidFill>
              </a:rPr>
              <a:t>More likely among:</a:t>
            </a:r>
          </a:p>
          <a:p>
            <a:pPr marL="114300" indent="-114300">
              <a:buFont typeface="Arial" pitchFamily="34" charset="0"/>
              <a:buChar char="•"/>
            </a:pPr>
            <a:r>
              <a:rPr lang="en-GB" sz="1050" dirty="0" smtClean="0">
                <a:solidFill>
                  <a:srgbClr val="000000"/>
                </a:solidFill>
              </a:rPr>
              <a:t>Men (77%)</a:t>
            </a:r>
          </a:p>
          <a:p>
            <a:pPr marL="114300" indent="-114300">
              <a:buFont typeface="Arial" pitchFamily="34" charset="0"/>
              <a:buChar char="•"/>
            </a:pPr>
            <a:r>
              <a:rPr lang="en-GB" sz="1050" dirty="0" smtClean="0">
                <a:solidFill>
                  <a:srgbClr val="000000"/>
                </a:solidFill>
              </a:rPr>
              <a:t>Aged 25-44 (73%)</a:t>
            </a:r>
          </a:p>
          <a:p>
            <a:pPr marL="114300" indent="-114300">
              <a:buFont typeface="Arial" pitchFamily="34" charset="0"/>
              <a:buChar char="•"/>
            </a:pPr>
            <a:r>
              <a:rPr lang="en-GB" sz="1050" dirty="0" smtClean="0">
                <a:solidFill>
                  <a:srgbClr val="000000"/>
                </a:solidFill>
              </a:rPr>
              <a:t>ABC1 (76%)</a:t>
            </a:r>
          </a:p>
          <a:p>
            <a:pPr marL="114300" indent="-114300">
              <a:buFont typeface="Arial" pitchFamily="34" charset="0"/>
              <a:buChar char="•"/>
            </a:pPr>
            <a:r>
              <a:rPr lang="en-GB" sz="1050" dirty="0" smtClean="0">
                <a:solidFill>
                  <a:srgbClr val="000000"/>
                </a:solidFill>
              </a:rPr>
              <a:t>Drive over 10,000 miles per year (83%)</a:t>
            </a:r>
          </a:p>
          <a:p>
            <a:pPr marL="114300" indent="-114300">
              <a:buFont typeface="Arial" pitchFamily="34" charset="0"/>
              <a:buChar char="•"/>
            </a:pPr>
            <a:r>
              <a:rPr lang="en-GB" sz="1050" dirty="0" smtClean="0">
                <a:solidFill>
                  <a:srgbClr val="000000"/>
                </a:solidFill>
              </a:rPr>
              <a:t>Drive under the influence of alcohol (91%)</a:t>
            </a:r>
          </a:p>
        </p:txBody>
      </p:sp>
      <p:cxnSp>
        <p:nvCxnSpPr>
          <p:cNvPr id="43" name="Straight Arrow Connector 42"/>
          <p:cNvCxnSpPr>
            <a:stCxn id="41" idx="2"/>
          </p:cNvCxnSpPr>
          <p:nvPr/>
        </p:nvCxnSpPr>
        <p:spPr>
          <a:xfrm>
            <a:off x="1809361" y="2585828"/>
            <a:ext cx="1448189" cy="728872"/>
          </a:xfrm>
          <a:prstGeom prst="straightConnector1">
            <a:avLst/>
          </a:prstGeom>
          <a:noFill/>
          <a:ln>
            <a:solidFill>
              <a:schemeClr val="accent6">
                <a:lumMod val="25000"/>
                <a:lumOff val="75000"/>
              </a:schemeClr>
            </a:solidFill>
            <a:prstDash val="dash"/>
            <a:tailEnd type="triangle" w="med" len="lg"/>
          </a:ln>
        </p:spPr>
      </p:cxnSp>
      <p:grpSp>
        <p:nvGrpSpPr>
          <p:cNvPr id="25" name="Group 12"/>
          <p:cNvGrpSpPr>
            <a:grpSpLocks/>
          </p:cNvGrpSpPr>
          <p:nvPr/>
        </p:nvGrpSpPr>
        <p:grpSpPr bwMode="auto">
          <a:xfrm>
            <a:off x="3609975" y="5591175"/>
            <a:ext cx="417513" cy="608013"/>
            <a:chOff x="684" y="816"/>
            <a:chExt cx="263" cy="383"/>
          </a:xfrm>
          <a:solidFill>
            <a:schemeClr val="bg1">
              <a:lumMod val="75000"/>
            </a:schemeClr>
          </a:solidFill>
        </p:grpSpPr>
        <p:sp>
          <p:nvSpPr>
            <p:cNvPr id="45" name="Freeform 13"/>
            <p:cNvSpPr>
              <a:spLocks noChangeArrowheads="1"/>
            </p:cNvSpPr>
            <p:nvPr/>
          </p:nvSpPr>
          <p:spPr bwMode="auto">
            <a:xfrm>
              <a:off x="776" y="816"/>
              <a:ext cx="32" cy="133"/>
            </a:xfrm>
            <a:custGeom>
              <a:avLst/>
              <a:gdLst>
                <a:gd name="T0" fmla="*/ 0 w 294"/>
                <a:gd name="T1" fmla="*/ 0 h 1206"/>
                <a:gd name="T2" fmla="*/ 0 w 294"/>
                <a:gd name="T3" fmla="*/ 0 h 1206"/>
                <a:gd name="T4" fmla="*/ 0 w 294"/>
                <a:gd name="T5" fmla="*/ 0 h 1206"/>
                <a:gd name="T6" fmla="*/ 0 w 294"/>
                <a:gd name="T7" fmla="*/ 0 h 1206"/>
                <a:gd name="T8" fmla="*/ 0 w 294"/>
                <a:gd name="T9" fmla="*/ 0 h 1206"/>
                <a:gd name="T10" fmla="*/ 0 60000 65536"/>
                <a:gd name="T11" fmla="*/ 0 60000 65536"/>
                <a:gd name="T12" fmla="*/ 0 60000 65536"/>
                <a:gd name="T13" fmla="*/ 0 60000 65536"/>
                <a:gd name="T14" fmla="*/ 0 60000 65536"/>
                <a:gd name="T15" fmla="*/ 0 w 294"/>
                <a:gd name="T16" fmla="*/ 0 h 1206"/>
                <a:gd name="T17" fmla="*/ 294 w 294"/>
                <a:gd name="T18" fmla="*/ 1206 h 1206"/>
              </a:gdLst>
              <a:ahLst/>
              <a:cxnLst>
                <a:cxn ang="T10">
                  <a:pos x="T0" y="T1"/>
                </a:cxn>
                <a:cxn ang="T11">
                  <a:pos x="T2" y="T3"/>
                </a:cxn>
                <a:cxn ang="T12">
                  <a:pos x="T4" y="T5"/>
                </a:cxn>
                <a:cxn ang="T13">
                  <a:pos x="T6" y="T7"/>
                </a:cxn>
                <a:cxn ang="T14">
                  <a:pos x="T8" y="T9"/>
                </a:cxn>
              </a:cxnLst>
              <a:rect l="T15" t="T16" r="T17" b="T18"/>
              <a:pathLst>
                <a:path w="294" h="1206">
                  <a:moveTo>
                    <a:pt x="175" y="0"/>
                  </a:moveTo>
                  <a:lnTo>
                    <a:pt x="294" y="0"/>
                  </a:lnTo>
                  <a:lnTo>
                    <a:pt x="259" y="1206"/>
                  </a:lnTo>
                  <a:lnTo>
                    <a:pt x="0" y="1206"/>
                  </a:lnTo>
                  <a:lnTo>
                    <a:pt x="175" y="0"/>
                  </a:lnTo>
                  <a:close/>
                </a:path>
              </a:pathLst>
            </a:custGeom>
            <a:grpFill/>
            <a:ln w="9525">
              <a:noFill/>
              <a:round/>
              <a:headEnd/>
              <a:tailEnd/>
            </a:ln>
          </p:spPr>
          <p:txBody>
            <a:bodyPr wrap="none" anchor="ctr"/>
            <a:lstStyle/>
            <a:p>
              <a:endParaRPr lang="en-GB"/>
            </a:p>
          </p:txBody>
        </p:sp>
        <p:sp>
          <p:nvSpPr>
            <p:cNvPr id="46" name="Freeform 14"/>
            <p:cNvSpPr>
              <a:spLocks noChangeArrowheads="1"/>
            </p:cNvSpPr>
            <p:nvPr/>
          </p:nvSpPr>
          <p:spPr bwMode="auto">
            <a:xfrm>
              <a:off x="822" y="816"/>
              <a:ext cx="32" cy="133"/>
            </a:xfrm>
            <a:custGeom>
              <a:avLst/>
              <a:gdLst>
                <a:gd name="T0" fmla="*/ 0 w 296"/>
                <a:gd name="T1" fmla="*/ 0 h 1206"/>
                <a:gd name="T2" fmla="*/ 0 w 296"/>
                <a:gd name="T3" fmla="*/ 0 h 1206"/>
                <a:gd name="T4" fmla="*/ 0 w 296"/>
                <a:gd name="T5" fmla="*/ 0 h 1206"/>
                <a:gd name="T6" fmla="*/ 0 w 296"/>
                <a:gd name="T7" fmla="*/ 0 h 1206"/>
                <a:gd name="T8" fmla="*/ 0 w 296"/>
                <a:gd name="T9" fmla="*/ 0 h 1206"/>
                <a:gd name="T10" fmla="*/ 0 60000 65536"/>
                <a:gd name="T11" fmla="*/ 0 60000 65536"/>
                <a:gd name="T12" fmla="*/ 0 60000 65536"/>
                <a:gd name="T13" fmla="*/ 0 60000 65536"/>
                <a:gd name="T14" fmla="*/ 0 60000 65536"/>
                <a:gd name="T15" fmla="*/ 0 w 296"/>
                <a:gd name="T16" fmla="*/ 0 h 1206"/>
                <a:gd name="T17" fmla="*/ 296 w 296"/>
                <a:gd name="T18" fmla="*/ 1206 h 1206"/>
              </a:gdLst>
              <a:ahLst/>
              <a:cxnLst>
                <a:cxn ang="T10">
                  <a:pos x="T0" y="T1"/>
                </a:cxn>
                <a:cxn ang="T11">
                  <a:pos x="T2" y="T3"/>
                </a:cxn>
                <a:cxn ang="T12">
                  <a:pos x="T4" y="T5"/>
                </a:cxn>
                <a:cxn ang="T13">
                  <a:pos x="T6" y="T7"/>
                </a:cxn>
                <a:cxn ang="T14">
                  <a:pos x="T8" y="T9"/>
                </a:cxn>
              </a:cxnLst>
              <a:rect l="T15" t="T16" r="T17" b="T18"/>
              <a:pathLst>
                <a:path w="296" h="1206">
                  <a:moveTo>
                    <a:pt x="0" y="0"/>
                  </a:moveTo>
                  <a:lnTo>
                    <a:pt x="120" y="0"/>
                  </a:lnTo>
                  <a:lnTo>
                    <a:pt x="296" y="1206"/>
                  </a:lnTo>
                  <a:lnTo>
                    <a:pt x="35" y="1206"/>
                  </a:lnTo>
                  <a:lnTo>
                    <a:pt x="0" y="0"/>
                  </a:lnTo>
                  <a:close/>
                </a:path>
              </a:pathLst>
            </a:custGeom>
            <a:grpFill/>
            <a:ln w="9525">
              <a:noFill/>
              <a:round/>
              <a:headEnd/>
              <a:tailEnd/>
            </a:ln>
          </p:spPr>
          <p:txBody>
            <a:bodyPr wrap="none" anchor="ctr"/>
            <a:lstStyle/>
            <a:p>
              <a:endParaRPr lang="en-GB"/>
            </a:p>
          </p:txBody>
        </p:sp>
        <p:sp>
          <p:nvSpPr>
            <p:cNvPr id="47" name="Freeform 15"/>
            <p:cNvSpPr>
              <a:spLocks noChangeArrowheads="1"/>
            </p:cNvSpPr>
            <p:nvPr/>
          </p:nvSpPr>
          <p:spPr bwMode="auto">
            <a:xfrm>
              <a:off x="828" y="992"/>
              <a:ext cx="63" cy="207"/>
            </a:xfrm>
            <a:custGeom>
              <a:avLst/>
              <a:gdLst>
                <a:gd name="T0" fmla="*/ 0 w 577"/>
                <a:gd name="T1" fmla="*/ 0 h 1870"/>
                <a:gd name="T2" fmla="*/ 0 w 577"/>
                <a:gd name="T3" fmla="*/ 0 h 1870"/>
                <a:gd name="T4" fmla="*/ 0 w 577"/>
                <a:gd name="T5" fmla="*/ 0 h 1870"/>
                <a:gd name="T6" fmla="*/ 0 w 577"/>
                <a:gd name="T7" fmla="*/ 0 h 1870"/>
                <a:gd name="T8" fmla="*/ 0 w 577"/>
                <a:gd name="T9" fmla="*/ 0 h 1870"/>
                <a:gd name="T10" fmla="*/ 0 60000 65536"/>
                <a:gd name="T11" fmla="*/ 0 60000 65536"/>
                <a:gd name="T12" fmla="*/ 0 60000 65536"/>
                <a:gd name="T13" fmla="*/ 0 60000 65536"/>
                <a:gd name="T14" fmla="*/ 0 60000 65536"/>
                <a:gd name="T15" fmla="*/ 0 w 577"/>
                <a:gd name="T16" fmla="*/ 0 h 1870"/>
                <a:gd name="T17" fmla="*/ 577 w 577"/>
                <a:gd name="T18" fmla="*/ 1870 h 1870"/>
              </a:gdLst>
              <a:ahLst/>
              <a:cxnLst>
                <a:cxn ang="T10">
                  <a:pos x="T0" y="T1"/>
                </a:cxn>
                <a:cxn ang="T11">
                  <a:pos x="T2" y="T3"/>
                </a:cxn>
                <a:cxn ang="T12">
                  <a:pos x="T4" y="T5"/>
                </a:cxn>
                <a:cxn ang="T13">
                  <a:pos x="T6" y="T7"/>
                </a:cxn>
                <a:cxn ang="T14">
                  <a:pos x="T8" y="T9"/>
                </a:cxn>
              </a:cxnLst>
              <a:rect l="T15" t="T16" r="T17" b="T18"/>
              <a:pathLst>
                <a:path w="577" h="1870">
                  <a:moveTo>
                    <a:pt x="0" y="0"/>
                  </a:moveTo>
                  <a:lnTo>
                    <a:pt x="305" y="0"/>
                  </a:lnTo>
                  <a:lnTo>
                    <a:pt x="577" y="1870"/>
                  </a:lnTo>
                  <a:lnTo>
                    <a:pt x="55" y="1870"/>
                  </a:lnTo>
                  <a:lnTo>
                    <a:pt x="0" y="0"/>
                  </a:lnTo>
                  <a:close/>
                </a:path>
              </a:pathLst>
            </a:custGeom>
            <a:grpFill/>
            <a:ln w="9525">
              <a:noFill/>
              <a:round/>
              <a:headEnd/>
              <a:tailEnd/>
            </a:ln>
          </p:spPr>
          <p:txBody>
            <a:bodyPr wrap="none" anchor="ctr"/>
            <a:lstStyle/>
            <a:p>
              <a:endParaRPr lang="en-GB"/>
            </a:p>
          </p:txBody>
        </p:sp>
        <p:sp>
          <p:nvSpPr>
            <p:cNvPr id="48" name="Freeform 16"/>
            <p:cNvSpPr>
              <a:spLocks noChangeArrowheads="1"/>
            </p:cNvSpPr>
            <p:nvPr/>
          </p:nvSpPr>
          <p:spPr bwMode="auto">
            <a:xfrm>
              <a:off x="740" y="992"/>
              <a:ext cx="63" cy="207"/>
            </a:xfrm>
            <a:custGeom>
              <a:avLst/>
              <a:gdLst>
                <a:gd name="T0" fmla="*/ 0 w 578"/>
                <a:gd name="T1" fmla="*/ 0 h 1870"/>
                <a:gd name="T2" fmla="*/ 0 w 578"/>
                <a:gd name="T3" fmla="*/ 0 h 1870"/>
                <a:gd name="T4" fmla="*/ 0 w 578"/>
                <a:gd name="T5" fmla="*/ 0 h 1870"/>
                <a:gd name="T6" fmla="*/ 0 w 578"/>
                <a:gd name="T7" fmla="*/ 0 h 1870"/>
                <a:gd name="T8" fmla="*/ 0 w 578"/>
                <a:gd name="T9" fmla="*/ 0 h 1870"/>
                <a:gd name="T10" fmla="*/ 0 60000 65536"/>
                <a:gd name="T11" fmla="*/ 0 60000 65536"/>
                <a:gd name="T12" fmla="*/ 0 60000 65536"/>
                <a:gd name="T13" fmla="*/ 0 60000 65536"/>
                <a:gd name="T14" fmla="*/ 0 60000 65536"/>
                <a:gd name="T15" fmla="*/ 0 w 578"/>
                <a:gd name="T16" fmla="*/ 0 h 1870"/>
                <a:gd name="T17" fmla="*/ 578 w 578"/>
                <a:gd name="T18" fmla="*/ 1870 h 1870"/>
              </a:gdLst>
              <a:ahLst/>
              <a:cxnLst>
                <a:cxn ang="T10">
                  <a:pos x="T0" y="T1"/>
                </a:cxn>
                <a:cxn ang="T11">
                  <a:pos x="T2" y="T3"/>
                </a:cxn>
                <a:cxn ang="T12">
                  <a:pos x="T4" y="T5"/>
                </a:cxn>
                <a:cxn ang="T13">
                  <a:pos x="T6" y="T7"/>
                </a:cxn>
                <a:cxn ang="T14">
                  <a:pos x="T8" y="T9"/>
                </a:cxn>
              </a:cxnLst>
              <a:rect l="T15" t="T16" r="T17" b="T18"/>
              <a:pathLst>
                <a:path w="578" h="1870">
                  <a:moveTo>
                    <a:pt x="272" y="0"/>
                  </a:moveTo>
                  <a:lnTo>
                    <a:pt x="578" y="0"/>
                  </a:lnTo>
                  <a:lnTo>
                    <a:pt x="523" y="1870"/>
                  </a:lnTo>
                  <a:lnTo>
                    <a:pt x="0" y="1870"/>
                  </a:lnTo>
                  <a:lnTo>
                    <a:pt x="272" y="0"/>
                  </a:lnTo>
                  <a:close/>
                </a:path>
              </a:pathLst>
            </a:custGeom>
            <a:grpFill/>
            <a:ln w="9525">
              <a:noFill/>
              <a:round/>
              <a:headEnd/>
              <a:tailEnd/>
            </a:ln>
          </p:spPr>
          <p:txBody>
            <a:bodyPr wrap="none" anchor="ctr"/>
            <a:lstStyle/>
            <a:p>
              <a:endParaRPr lang="en-GB"/>
            </a:p>
          </p:txBody>
        </p:sp>
        <p:sp>
          <p:nvSpPr>
            <p:cNvPr id="49" name="Freeform 17"/>
            <p:cNvSpPr>
              <a:spLocks noChangeArrowheads="1"/>
            </p:cNvSpPr>
            <p:nvPr/>
          </p:nvSpPr>
          <p:spPr bwMode="auto">
            <a:xfrm>
              <a:off x="684" y="961"/>
              <a:ext cx="263" cy="24"/>
            </a:xfrm>
            <a:custGeom>
              <a:avLst/>
              <a:gdLst>
                <a:gd name="T0" fmla="*/ 0 w 2373"/>
                <a:gd name="T1" fmla="*/ 0 h 221"/>
                <a:gd name="T2" fmla="*/ 0 w 2373"/>
                <a:gd name="T3" fmla="*/ 0 h 221"/>
                <a:gd name="T4" fmla="*/ 0 w 2373"/>
                <a:gd name="T5" fmla="*/ 0 h 221"/>
                <a:gd name="T6" fmla="*/ 0 w 2373"/>
                <a:gd name="T7" fmla="*/ 0 h 221"/>
                <a:gd name="T8" fmla="*/ 0 w 2373"/>
                <a:gd name="T9" fmla="*/ 0 h 221"/>
                <a:gd name="T10" fmla="*/ 0 w 2373"/>
                <a:gd name="T11" fmla="*/ 0 h 221"/>
                <a:gd name="T12" fmla="*/ 0 w 2373"/>
                <a:gd name="T13" fmla="*/ 0 h 221"/>
                <a:gd name="T14" fmla="*/ 0 w 2373"/>
                <a:gd name="T15" fmla="*/ 0 h 221"/>
                <a:gd name="T16" fmla="*/ 0 w 2373"/>
                <a:gd name="T17" fmla="*/ 0 h 221"/>
                <a:gd name="T18" fmla="*/ 0 w 2373"/>
                <a:gd name="T19" fmla="*/ 0 h 221"/>
                <a:gd name="T20" fmla="*/ 0 w 2373"/>
                <a:gd name="T21" fmla="*/ 0 h 221"/>
                <a:gd name="T22" fmla="*/ 0 w 2373"/>
                <a:gd name="T23" fmla="*/ 0 h 221"/>
                <a:gd name="T24" fmla="*/ 0 w 2373"/>
                <a:gd name="T25" fmla="*/ 0 h 2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73"/>
                <a:gd name="T40" fmla="*/ 0 h 221"/>
                <a:gd name="T41" fmla="*/ 2373 w 2373"/>
                <a:gd name="T42" fmla="*/ 221 h 2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73" h="221">
                  <a:moveTo>
                    <a:pt x="0" y="0"/>
                  </a:moveTo>
                  <a:lnTo>
                    <a:pt x="2373" y="0"/>
                  </a:lnTo>
                  <a:lnTo>
                    <a:pt x="2373" y="81"/>
                  </a:lnTo>
                  <a:lnTo>
                    <a:pt x="1849" y="81"/>
                  </a:lnTo>
                  <a:lnTo>
                    <a:pt x="1881" y="221"/>
                  </a:lnTo>
                  <a:lnTo>
                    <a:pt x="1677" y="221"/>
                  </a:lnTo>
                  <a:lnTo>
                    <a:pt x="1709" y="81"/>
                  </a:lnTo>
                  <a:lnTo>
                    <a:pt x="664" y="81"/>
                  </a:lnTo>
                  <a:lnTo>
                    <a:pt x="695" y="221"/>
                  </a:lnTo>
                  <a:lnTo>
                    <a:pt x="491" y="221"/>
                  </a:lnTo>
                  <a:lnTo>
                    <a:pt x="523" y="81"/>
                  </a:lnTo>
                  <a:lnTo>
                    <a:pt x="0" y="81"/>
                  </a:lnTo>
                  <a:lnTo>
                    <a:pt x="0" y="0"/>
                  </a:lnTo>
                  <a:close/>
                </a:path>
              </a:pathLst>
            </a:custGeom>
            <a:grpFill/>
            <a:ln w="9525">
              <a:noFill/>
              <a:round/>
              <a:headEnd/>
              <a:tailEnd/>
            </a:ln>
          </p:spPr>
          <p:txBody>
            <a:bodyPr wrap="none" anchor="ctr"/>
            <a:lstStyle/>
            <a:p>
              <a:endParaRPr lang="en-GB"/>
            </a:p>
          </p:txBody>
        </p:sp>
      </p:gr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5482493" y="1433014"/>
            <a:ext cx="711200" cy="48600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GB" sz="2800" noProof="0" dirty="0" smtClean="0">
                <a:solidFill>
                  <a:srgbClr val="292929"/>
                </a:solidFill>
                <a:latin typeface="Arial"/>
                <a:ea typeface="+mj-ea"/>
                <a:cs typeface="+mj-cs"/>
              </a:rPr>
              <a:t>Reasons for b</a:t>
            </a:r>
            <a:r>
              <a:rPr kumimoji="0" lang="en-GB" sz="2800" b="0" i="0" u="none" strike="noStrike" kern="1200" cap="none" spc="0" normalizeH="0" baseline="0" noProof="0" dirty="0" smtClean="0">
                <a:ln>
                  <a:noFill/>
                </a:ln>
                <a:solidFill>
                  <a:srgbClr val="292929"/>
                </a:solidFill>
                <a:effectLst/>
                <a:uLnTx/>
                <a:uFillTx/>
                <a:latin typeface="Arial"/>
                <a:ea typeface="+mj-ea"/>
                <a:cs typeface="+mj-cs"/>
              </a:rPr>
              <a:t>reaking the speed limit</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sp>
        <p:nvSpPr>
          <p:cNvPr id="4" name="Rectangle 23"/>
          <p:cNvSpPr>
            <a:spLocks noChangeArrowheads="1"/>
          </p:cNvSpPr>
          <p:nvPr/>
        </p:nvSpPr>
        <p:spPr bwMode="auto">
          <a:xfrm>
            <a:off x="938151" y="6857363"/>
            <a:ext cx="7576457" cy="646112"/>
          </a:xfrm>
          <a:prstGeom prst="rect">
            <a:avLst/>
          </a:prstGeom>
          <a:noFill/>
          <a:ln w="9525">
            <a:noFill/>
            <a:miter lim="800000"/>
            <a:headEnd/>
            <a:tailEnd/>
          </a:ln>
        </p:spPr>
        <p:txBody>
          <a:bodyPr lIns="104287" tIns="52144" rIns="104287" bIns="52144"/>
          <a:lstStyle/>
          <a:p>
            <a:pPr eaLnBrk="0" hangingPunct="0">
              <a:defRPr/>
            </a:pPr>
            <a:r>
              <a:rPr lang="en-GB" sz="800" dirty="0" smtClean="0">
                <a:solidFill>
                  <a:schemeClr val="bg2"/>
                </a:solidFill>
              </a:rPr>
              <a:t>QSI11. You said you frequently or occasionally break the speed limit on [road type]. What is main reason for this? Bases: Those who break the speed limit - Motorways (1146), Country Roads (739), Urban area zones 20 (740).</a:t>
            </a:r>
            <a:endParaRPr lang="en-GB" sz="800" dirty="0">
              <a:solidFill>
                <a:schemeClr val="bg2"/>
              </a:solidFill>
              <a:latin typeface="+mn-lt"/>
            </a:endParaRPr>
          </a:p>
        </p:txBody>
      </p:sp>
      <p:grpSp>
        <p:nvGrpSpPr>
          <p:cNvPr id="5" name="Group 123"/>
          <p:cNvGrpSpPr/>
          <p:nvPr/>
        </p:nvGrpSpPr>
        <p:grpSpPr>
          <a:xfrm>
            <a:off x="1533511" y="1790720"/>
            <a:ext cx="1571640" cy="432000"/>
            <a:chOff x="1276336" y="5966093"/>
            <a:chExt cx="1571640" cy="432000"/>
          </a:xfrm>
        </p:grpSpPr>
        <p:sp>
          <p:nvSpPr>
            <p:cNvPr id="6" name="Text Box 17"/>
            <p:cNvSpPr txBox="1">
              <a:spLocks noChangeArrowheads="1"/>
            </p:cNvSpPr>
            <p:nvPr/>
          </p:nvSpPr>
          <p:spPr bwMode="auto">
            <a:xfrm>
              <a:off x="1642964" y="6037107"/>
              <a:ext cx="1205012" cy="289972"/>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solidFill>
                    <a:srgbClr val="000000"/>
                  </a:solidFill>
                  <a:latin typeface="Arial" pitchFamily="34" charset="0"/>
                  <a:cs typeface="Arial" pitchFamily="34" charset="0"/>
                </a:rPr>
                <a:t>Motorways</a:t>
              </a:r>
            </a:p>
          </p:txBody>
        </p:sp>
        <p:sp>
          <p:nvSpPr>
            <p:cNvPr id="9" name="Oval 45"/>
            <p:cNvSpPr>
              <a:spLocks noChangeArrowheads="1"/>
            </p:cNvSpPr>
            <p:nvPr/>
          </p:nvSpPr>
          <p:spPr bwMode="auto">
            <a:xfrm>
              <a:off x="1276336" y="5966093"/>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solidFill>
                    <a:srgbClr val="000000"/>
                  </a:solidFill>
                  <a:latin typeface="Arial" pitchFamily="34" charset="0"/>
                  <a:cs typeface="Arial" pitchFamily="34" charset="0"/>
                </a:rPr>
                <a:t>70</a:t>
              </a:r>
            </a:p>
          </p:txBody>
        </p:sp>
      </p:grpSp>
      <p:grpSp>
        <p:nvGrpSpPr>
          <p:cNvPr id="7" name="Group 125"/>
          <p:cNvGrpSpPr/>
          <p:nvPr/>
        </p:nvGrpSpPr>
        <p:grpSpPr>
          <a:xfrm>
            <a:off x="6371294" y="1759876"/>
            <a:ext cx="1591606" cy="474638"/>
            <a:chOff x="6561794" y="5944774"/>
            <a:chExt cx="1591606" cy="474638"/>
          </a:xfrm>
        </p:grpSpPr>
        <p:sp>
          <p:nvSpPr>
            <p:cNvPr id="8" name="Text Box 17"/>
            <p:cNvSpPr txBox="1">
              <a:spLocks noChangeArrowheads="1"/>
            </p:cNvSpPr>
            <p:nvPr/>
          </p:nvSpPr>
          <p:spPr bwMode="auto">
            <a:xfrm>
              <a:off x="6914009" y="5944774"/>
              <a:ext cx="1239391"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solidFill>
                    <a:srgbClr val="000000"/>
                  </a:solidFill>
                  <a:latin typeface="Arial" pitchFamily="34" charset="0"/>
                  <a:cs typeface="Arial" pitchFamily="34" charset="0"/>
                </a:rPr>
                <a:t>Urban area zones</a:t>
              </a:r>
            </a:p>
          </p:txBody>
        </p:sp>
        <p:sp>
          <p:nvSpPr>
            <p:cNvPr id="11" name="Oval 47"/>
            <p:cNvSpPr>
              <a:spLocks noChangeArrowheads="1"/>
            </p:cNvSpPr>
            <p:nvPr/>
          </p:nvSpPr>
          <p:spPr bwMode="auto">
            <a:xfrm>
              <a:off x="6561794" y="5966093"/>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solidFill>
                    <a:srgbClr val="000000"/>
                  </a:solidFill>
                  <a:latin typeface="Arial" pitchFamily="34" charset="0"/>
                  <a:cs typeface="Arial" pitchFamily="34" charset="0"/>
                </a:rPr>
                <a:t>20</a:t>
              </a:r>
            </a:p>
          </p:txBody>
        </p:sp>
      </p:grpSp>
      <p:grpSp>
        <p:nvGrpSpPr>
          <p:cNvPr id="10" name="Group 124"/>
          <p:cNvGrpSpPr/>
          <p:nvPr/>
        </p:nvGrpSpPr>
        <p:grpSpPr>
          <a:xfrm>
            <a:off x="3890082" y="1800245"/>
            <a:ext cx="1674925" cy="432000"/>
            <a:chOff x="3890082" y="5966093"/>
            <a:chExt cx="1674925" cy="432000"/>
          </a:xfrm>
        </p:grpSpPr>
        <p:sp>
          <p:nvSpPr>
            <p:cNvPr id="15" name="Text Box 17"/>
            <p:cNvSpPr txBox="1">
              <a:spLocks noChangeArrowheads="1"/>
            </p:cNvSpPr>
            <p:nvPr/>
          </p:nvSpPr>
          <p:spPr bwMode="auto">
            <a:xfrm>
              <a:off x="4257675" y="6037107"/>
              <a:ext cx="1307332" cy="289972"/>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solidFill>
                    <a:srgbClr val="000000"/>
                  </a:solidFill>
                  <a:latin typeface="Arial" pitchFamily="34" charset="0"/>
                  <a:cs typeface="Arial" pitchFamily="34" charset="0"/>
                </a:rPr>
                <a:t>Urban roads</a:t>
              </a:r>
            </a:p>
          </p:txBody>
        </p:sp>
        <p:sp>
          <p:nvSpPr>
            <p:cNvPr id="16" name="Oval 46"/>
            <p:cNvSpPr>
              <a:spLocks noChangeArrowheads="1"/>
            </p:cNvSpPr>
            <p:nvPr/>
          </p:nvSpPr>
          <p:spPr bwMode="auto">
            <a:xfrm>
              <a:off x="3890082" y="5966093"/>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solidFill>
                    <a:srgbClr val="000000"/>
                  </a:solidFill>
                  <a:latin typeface="Arial" pitchFamily="34" charset="0"/>
                  <a:cs typeface="Arial" pitchFamily="34" charset="0"/>
                </a:rPr>
                <a:t>30</a:t>
              </a:r>
            </a:p>
          </p:txBody>
        </p:sp>
      </p:grpSp>
      <p:sp>
        <p:nvSpPr>
          <p:cNvPr id="27" name="Rectangle 26"/>
          <p:cNvSpPr/>
          <p:nvPr/>
        </p:nvSpPr>
        <p:spPr>
          <a:xfrm>
            <a:off x="2998787" y="1433014"/>
            <a:ext cx="711200" cy="48600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31" name="Rectangle 30"/>
          <p:cNvSpPr/>
          <p:nvPr/>
        </p:nvSpPr>
        <p:spPr>
          <a:xfrm>
            <a:off x="7839074" y="1433014"/>
            <a:ext cx="711200" cy="48600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32" name="Text Box 17"/>
          <p:cNvSpPr txBox="1">
            <a:spLocks noChangeArrowheads="1"/>
          </p:cNvSpPr>
          <p:nvPr/>
        </p:nvSpPr>
        <p:spPr bwMode="auto">
          <a:xfrm>
            <a:off x="3062060" y="5842940"/>
            <a:ext cx="58465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dirty="0" smtClean="0">
                <a:solidFill>
                  <a:schemeClr val="bg2"/>
                </a:solidFill>
                <a:latin typeface="Arial" pitchFamily="34" charset="0"/>
                <a:cs typeface="Arial" pitchFamily="34" charset="0"/>
              </a:rPr>
              <a:t>11%</a:t>
            </a:r>
            <a:endParaRPr lang="en-GB" sz="1400" dirty="0">
              <a:solidFill>
                <a:schemeClr val="bg2"/>
              </a:solidFill>
              <a:latin typeface="Arial" pitchFamily="34" charset="0"/>
              <a:cs typeface="Arial" pitchFamily="34" charset="0"/>
            </a:endParaRPr>
          </a:p>
        </p:txBody>
      </p:sp>
      <p:sp>
        <p:nvSpPr>
          <p:cNvPr id="34" name="Text Box 17"/>
          <p:cNvSpPr txBox="1">
            <a:spLocks noChangeArrowheads="1"/>
          </p:cNvSpPr>
          <p:nvPr/>
        </p:nvSpPr>
        <p:spPr bwMode="auto">
          <a:xfrm>
            <a:off x="2901950" y="3985692"/>
            <a:ext cx="904875"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dirty="0" smtClean="0">
                <a:solidFill>
                  <a:schemeClr val="bg2"/>
                </a:solidFill>
                <a:latin typeface="Arial" pitchFamily="34" charset="0"/>
                <a:cs typeface="Arial" pitchFamily="34" charset="0"/>
              </a:rPr>
              <a:t>18%</a:t>
            </a:r>
            <a:endParaRPr lang="en-GB" sz="1400" dirty="0">
              <a:solidFill>
                <a:schemeClr val="bg2"/>
              </a:solidFill>
              <a:latin typeface="Arial" pitchFamily="34" charset="0"/>
              <a:cs typeface="Arial" pitchFamily="34" charset="0"/>
            </a:endParaRPr>
          </a:p>
        </p:txBody>
      </p:sp>
      <p:sp>
        <p:nvSpPr>
          <p:cNvPr id="35" name="Text Box 17"/>
          <p:cNvSpPr txBox="1">
            <a:spLocks noChangeArrowheads="1"/>
          </p:cNvSpPr>
          <p:nvPr/>
        </p:nvSpPr>
        <p:spPr bwMode="auto">
          <a:xfrm>
            <a:off x="3062060" y="4726278"/>
            <a:ext cx="58465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dirty="0" smtClean="0">
                <a:solidFill>
                  <a:schemeClr val="bg2"/>
                </a:solidFill>
                <a:latin typeface="Arial" pitchFamily="34" charset="0"/>
                <a:cs typeface="Arial" pitchFamily="34" charset="0"/>
              </a:rPr>
              <a:t>17%</a:t>
            </a:r>
            <a:endParaRPr lang="en-GB" sz="1400" dirty="0">
              <a:solidFill>
                <a:schemeClr val="bg2"/>
              </a:solidFill>
              <a:latin typeface="Arial" pitchFamily="34" charset="0"/>
              <a:cs typeface="Arial" pitchFamily="34" charset="0"/>
            </a:endParaRPr>
          </a:p>
        </p:txBody>
      </p:sp>
      <p:sp>
        <p:nvSpPr>
          <p:cNvPr id="59" name="Text Box 17"/>
          <p:cNvSpPr txBox="1">
            <a:spLocks noChangeArrowheads="1"/>
          </p:cNvSpPr>
          <p:nvPr/>
        </p:nvSpPr>
        <p:spPr bwMode="auto">
          <a:xfrm>
            <a:off x="5545766" y="3985692"/>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dirty="0" smtClean="0">
                <a:solidFill>
                  <a:schemeClr val="bg2"/>
                </a:solidFill>
                <a:latin typeface="Arial" pitchFamily="34" charset="0"/>
                <a:cs typeface="Arial" pitchFamily="34" charset="0"/>
              </a:rPr>
              <a:t>14%</a:t>
            </a:r>
            <a:endParaRPr lang="en-GB" sz="1400" dirty="0">
              <a:solidFill>
                <a:schemeClr val="bg2"/>
              </a:solidFill>
              <a:latin typeface="Arial" pitchFamily="34" charset="0"/>
              <a:cs typeface="Arial" pitchFamily="34" charset="0"/>
            </a:endParaRPr>
          </a:p>
        </p:txBody>
      </p:sp>
      <p:sp>
        <p:nvSpPr>
          <p:cNvPr id="64" name="Text Box 17"/>
          <p:cNvSpPr txBox="1">
            <a:spLocks noChangeArrowheads="1"/>
          </p:cNvSpPr>
          <p:nvPr/>
        </p:nvSpPr>
        <p:spPr bwMode="auto">
          <a:xfrm>
            <a:off x="7902347" y="5842940"/>
            <a:ext cx="58465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dirty="0" smtClean="0">
                <a:solidFill>
                  <a:schemeClr val="bg2"/>
                </a:solidFill>
                <a:latin typeface="Arial" pitchFamily="34" charset="0"/>
                <a:cs typeface="Arial" pitchFamily="34" charset="0"/>
              </a:rPr>
              <a:t>12%</a:t>
            </a:r>
            <a:endParaRPr lang="en-GB" sz="1400" dirty="0">
              <a:solidFill>
                <a:schemeClr val="bg2"/>
              </a:solidFill>
              <a:latin typeface="Arial" pitchFamily="34" charset="0"/>
              <a:cs typeface="Arial" pitchFamily="34" charset="0"/>
            </a:endParaRPr>
          </a:p>
        </p:txBody>
      </p:sp>
      <p:sp>
        <p:nvSpPr>
          <p:cNvPr id="66" name="Text Box 17"/>
          <p:cNvSpPr txBox="1">
            <a:spLocks noChangeArrowheads="1"/>
          </p:cNvSpPr>
          <p:nvPr/>
        </p:nvSpPr>
        <p:spPr bwMode="auto">
          <a:xfrm>
            <a:off x="7790491" y="3985692"/>
            <a:ext cx="808367"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dirty="0" smtClean="0">
                <a:solidFill>
                  <a:schemeClr val="bg2"/>
                </a:solidFill>
                <a:latin typeface="Arial" pitchFamily="34" charset="0"/>
                <a:cs typeface="Arial" pitchFamily="34" charset="0"/>
              </a:rPr>
              <a:t>14%</a:t>
            </a:r>
            <a:endParaRPr lang="en-GB" sz="1400" dirty="0">
              <a:solidFill>
                <a:schemeClr val="bg2"/>
              </a:solidFill>
              <a:latin typeface="Arial" pitchFamily="34" charset="0"/>
              <a:cs typeface="Arial" pitchFamily="34" charset="0"/>
            </a:endParaRPr>
          </a:p>
        </p:txBody>
      </p:sp>
      <p:sp>
        <p:nvSpPr>
          <p:cNvPr id="67" name="Text Box 17"/>
          <p:cNvSpPr txBox="1">
            <a:spLocks noChangeArrowheads="1"/>
          </p:cNvSpPr>
          <p:nvPr/>
        </p:nvSpPr>
        <p:spPr bwMode="auto">
          <a:xfrm>
            <a:off x="7902347" y="4726278"/>
            <a:ext cx="58465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dirty="0" smtClean="0">
                <a:solidFill>
                  <a:schemeClr val="bg2"/>
                </a:solidFill>
                <a:latin typeface="Arial" pitchFamily="34" charset="0"/>
                <a:cs typeface="Arial" pitchFamily="34" charset="0"/>
              </a:rPr>
              <a:t>13%</a:t>
            </a:r>
            <a:endParaRPr lang="en-GB" sz="1400" dirty="0">
              <a:solidFill>
                <a:schemeClr val="bg2"/>
              </a:solidFill>
              <a:latin typeface="Arial" pitchFamily="34" charset="0"/>
              <a:cs typeface="Arial" pitchFamily="34" charset="0"/>
            </a:endParaRPr>
          </a:p>
        </p:txBody>
      </p:sp>
      <p:sp>
        <p:nvSpPr>
          <p:cNvPr id="74" name="TextBox 73"/>
          <p:cNvSpPr txBox="1"/>
          <p:nvPr/>
        </p:nvSpPr>
        <p:spPr>
          <a:xfrm>
            <a:off x="3750993" y="6375969"/>
            <a:ext cx="1454670" cy="400110"/>
          </a:xfrm>
          <a:prstGeom prst="rect">
            <a:avLst/>
          </a:prstGeom>
          <a:solidFill>
            <a:schemeClr val="bg1"/>
          </a:solidFill>
          <a:ln>
            <a:solidFill>
              <a:schemeClr val="accent3"/>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East England </a:t>
            </a:r>
            <a:r>
              <a:rPr lang="en-GB" sz="1000" dirty="0" smtClean="0">
                <a:solidFill>
                  <a:srgbClr val="000000"/>
                </a:solidFill>
              </a:rPr>
              <a:t>(31%)</a:t>
            </a:r>
          </a:p>
          <a:p>
            <a:pPr marL="90488" indent="-90488">
              <a:buFont typeface="Arial" pitchFamily="34" charset="0"/>
              <a:buChar char="•"/>
            </a:pPr>
            <a:r>
              <a:rPr lang="en-GB" sz="1000" b="1" dirty="0" smtClean="0">
                <a:solidFill>
                  <a:srgbClr val="000000"/>
                </a:solidFill>
              </a:rPr>
              <a:t>Rural dweller </a:t>
            </a:r>
            <a:r>
              <a:rPr lang="en-GB" sz="1000" dirty="0" smtClean="0">
                <a:solidFill>
                  <a:srgbClr val="000000"/>
                </a:solidFill>
              </a:rPr>
              <a:t>(18%)</a:t>
            </a:r>
          </a:p>
        </p:txBody>
      </p:sp>
      <p:sp>
        <p:nvSpPr>
          <p:cNvPr id="62" name="Text Box 17"/>
          <p:cNvSpPr txBox="1">
            <a:spLocks noChangeArrowheads="1"/>
          </p:cNvSpPr>
          <p:nvPr/>
        </p:nvSpPr>
        <p:spPr bwMode="auto">
          <a:xfrm>
            <a:off x="5545766" y="5842940"/>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dirty="0" smtClean="0">
                <a:solidFill>
                  <a:schemeClr val="bg2"/>
                </a:solidFill>
                <a:latin typeface="Arial" pitchFamily="34" charset="0"/>
                <a:cs typeface="Arial" pitchFamily="34" charset="0"/>
              </a:rPr>
              <a:t>13%</a:t>
            </a:r>
            <a:endParaRPr lang="en-GB" sz="1400" dirty="0">
              <a:solidFill>
                <a:schemeClr val="bg2"/>
              </a:solidFill>
              <a:latin typeface="Arial" pitchFamily="34" charset="0"/>
              <a:cs typeface="Arial" pitchFamily="34" charset="0"/>
            </a:endParaRPr>
          </a:p>
        </p:txBody>
      </p:sp>
      <p:sp>
        <p:nvSpPr>
          <p:cNvPr id="85" name="TextBox 84"/>
          <p:cNvSpPr txBox="1"/>
          <p:nvPr/>
        </p:nvSpPr>
        <p:spPr>
          <a:xfrm>
            <a:off x="3762892" y="5741699"/>
            <a:ext cx="1752600" cy="523220"/>
          </a:xfrm>
          <a:prstGeom prst="rect">
            <a:avLst/>
          </a:prstGeom>
          <a:noFill/>
        </p:spPr>
        <p:txBody>
          <a:bodyPr wrap="square" rtlCol="0">
            <a:spAutoFit/>
          </a:bodyPr>
          <a:lstStyle/>
          <a:p>
            <a:pPr algn="r"/>
            <a:r>
              <a:rPr lang="en-GB" sz="1400" dirty="0" smtClean="0">
                <a:solidFill>
                  <a:srgbClr val="4D4D4D"/>
                </a:solidFill>
              </a:rPr>
              <a:t>I don’t look at the speedometer</a:t>
            </a:r>
          </a:p>
        </p:txBody>
      </p:sp>
      <p:cxnSp>
        <p:nvCxnSpPr>
          <p:cNvPr id="88" name="Straight Arrow Connector 87"/>
          <p:cNvCxnSpPr/>
          <p:nvPr/>
        </p:nvCxnSpPr>
        <p:spPr>
          <a:xfrm flipH="1">
            <a:off x="8452513" y="4144671"/>
            <a:ext cx="631526" cy="2780"/>
          </a:xfrm>
          <a:prstGeom prst="straightConnector1">
            <a:avLst/>
          </a:prstGeom>
          <a:ln w="12700">
            <a:solidFill>
              <a:schemeClr val="accent3"/>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a:stCxn id="90" idx="1"/>
            <a:endCxn id="101" idx="3"/>
          </p:cNvCxnSpPr>
          <p:nvPr/>
        </p:nvCxnSpPr>
        <p:spPr>
          <a:xfrm flipH="1">
            <a:off x="8440334" y="4886647"/>
            <a:ext cx="373656" cy="1"/>
          </a:xfrm>
          <a:prstGeom prst="straightConnector1">
            <a:avLst/>
          </a:prstGeom>
          <a:ln w="12700">
            <a:solidFill>
              <a:schemeClr val="accent3"/>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a:stCxn id="93" idx="1"/>
            <a:endCxn id="107" idx="3"/>
          </p:cNvCxnSpPr>
          <p:nvPr/>
        </p:nvCxnSpPr>
        <p:spPr>
          <a:xfrm flipH="1">
            <a:off x="8440334" y="6003310"/>
            <a:ext cx="478587" cy="0"/>
          </a:xfrm>
          <a:prstGeom prst="straightConnector1">
            <a:avLst/>
          </a:prstGeom>
          <a:ln w="12700">
            <a:solidFill>
              <a:schemeClr val="accent3"/>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57" name="Rectangle 56"/>
          <p:cNvSpPr/>
          <p:nvPr/>
        </p:nvSpPr>
        <p:spPr>
          <a:xfrm>
            <a:off x="1336636" y="2706175"/>
            <a:ext cx="1682790" cy="738664"/>
          </a:xfrm>
          <a:prstGeom prst="rect">
            <a:avLst/>
          </a:prstGeom>
        </p:spPr>
        <p:txBody>
          <a:bodyPr wrap="square">
            <a:spAutoFit/>
          </a:bodyPr>
          <a:lstStyle/>
          <a:p>
            <a:pPr algn="r"/>
            <a:r>
              <a:rPr lang="en-GB" sz="1400" b="1" dirty="0" smtClean="0">
                <a:solidFill>
                  <a:srgbClr val="4D4D4D"/>
                </a:solidFill>
              </a:rPr>
              <a:t>I drive according to the speed of other motorists</a:t>
            </a:r>
          </a:p>
        </p:txBody>
      </p:sp>
      <p:sp>
        <p:nvSpPr>
          <p:cNvPr id="63" name="Rectangle 62"/>
          <p:cNvSpPr/>
          <p:nvPr/>
        </p:nvSpPr>
        <p:spPr>
          <a:xfrm>
            <a:off x="3822661" y="2706175"/>
            <a:ext cx="1682790" cy="738664"/>
          </a:xfrm>
          <a:prstGeom prst="rect">
            <a:avLst/>
          </a:prstGeom>
        </p:spPr>
        <p:txBody>
          <a:bodyPr wrap="square">
            <a:spAutoFit/>
          </a:bodyPr>
          <a:lstStyle/>
          <a:p>
            <a:pPr algn="r"/>
            <a:r>
              <a:rPr lang="en-GB" sz="1400" b="1" dirty="0" smtClean="0">
                <a:solidFill>
                  <a:srgbClr val="4D4D4D"/>
                </a:solidFill>
              </a:rPr>
              <a:t>I drive according to the speed of other motorists</a:t>
            </a:r>
          </a:p>
        </p:txBody>
      </p:sp>
      <p:sp>
        <p:nvSpPr>
          <p:cNvPr id="69" name="Rectangle 68"/>
          <p:cNvSpPr/>
          <p:nvPr/>
        </p:nvSpPr>
        <p:spPr>
          <a:xfrm>
            <a:off x="6213436" y="2813897"/>
            <a:ext cx="1682790" cy="523220"/>
          </a:xfrm>
          <a:prstGeom prst="rect">
            <a:avLst/>
          </a:prstGeom>
        </p:spPr>
        <p:txBody>
          <a:bodyPr wrap="square">
            <a:spAutoFit/>
          </a:bodyPr>
          <a:lstStyle/>
          <a:p>
            <a:pPr algn="r"/>
            <a:r>
              <a:rPr lang="en-GB" sz="1400" b="1" dirty="0" smtClean="0">
                <a:solidFill>
                  <a:srgbClr val="4D4D4D"/>
                </a:solidFill>
              </a:rPr>
              <a:t>Speed limit is inappropriate</a:t>
            </a:r>
          </a:p>
        </p:txBody>
      </p:sp>
      <p:sp>
        <p:nvSpPr>
          <p:cNvPr id="76" name="TextBox 75"/>
          <p:cNvSpPr txBox="1"/>
          <p:nvPr/>
        </p:nvSpPr>
        <p:spPr>
          <a:xfrm>
            <a:off x="1266826" y="3848513"/>
            <a:ext cx="1752600" cy="523220"/>
          </a:xfrm>
          <a:prstGeom prst="rect">
            <a:avLst/>
          </a:prstGeom>
          <a:noFill/>
        </p:spPr>
        <p:txBody>
          <a:bodyPr wrap="square" rtlCol="0">
            <a:spAutoFit/>
          </a:bodyPr>
          <a:lstStyle/>
          <a:p>
            <a:pPr algn="r"/>
            <a:r>
              <a:rPr lang="en-GB" sz="1400" dirty="0" smtClean="0">
                <a:solidFill>
                  <a:srgbClr val="4D4D4D"/>
                </a:solidFill>
              </a:rPr>
              <a:t>Speed limit is inappropriate</a:t>
            </a:r>
          </a:p>
        </p:txBody>
      </p:sp>
      <p:sp>
        <p:nvSpPr>
          <p:cNvPr id="78" name="TextBox 77"/>
          <p:cNvSpPr txBox="1"/>
          <p:nvPr/>
        </p:nvSpPr>
        <p:spPr>
          <a:xfrm>
            <a:off x="6143626" y="3884451"/>
            <a:ext cx="1662893" cy="523220"/>
          </a:xfrm>
          <a:prstGeom prst="rect">
            <a:avLst/>
          </a:prstGeom>
          <a:noFill/>
        </p:spPr>
        <p:txBody>
          <a:bodyPr wrap="square" rtlCol="0">
            <a:spAutoFit/>
          </a:bodyPr>
          <a:lstStyle/>
          <a:p>
            <a:pPr algn="r"/>
            <a:r>
              <a:rPr lang="en-GB" sz="1400" dirty="0" smtClean="0">
                <a:solidFill>
                  <a:srgbClr val="4D4D4D"/>
                </a:solidFill>
              </a:rPr>
              <a:t>There’s nothing else on the road</a:t>
            </a:r>
          </a:p>
        </p:txBody>
      </p:sp>
      <p:sp>
        <p:nvSpPr>
          <p:cNvPr id="81" name="TextBox 80"/>
          <p:cNvSpPr txBox="1"/>
          <p:nvPr/>
        </p:nvSpPr>
        <p:spPr>
          <a:xfrm>
            <a:off x="1266826" y="4625037"/>
            <a:ext cx="1752600" cy="523220"/>
          </a:xfrm>
          <a:prstGeom prst="rect">
            <a:avLst/>
          </a:prstGeom>
          <a:noFill/>
        </p:spPr>
        <p:txBody>
          <a:bodyPr wrap="square" rtlCol="0">
            <a:spAutoFit/>
          </a:bodyPr>
          <a:lstStyle/>
          <a:p>
            <a:pPr algn="r"/>
            <a:r>
              <a:rPr lang="en-GB" sz="1400" dirty="0" smtClean="0">
                <a:solidFill>
                  <a:srgbClr val="4D4D4D"/>
                </a:solidFill>
              </a:rPr>
              <a:t>It’s safe to go faster than the speed limit</a:t>
            </a:r>
          </a:p>
        </p:txBody>
      </p:sp>
      <p:sp>
        <p:nvSpPr>
          <p:cNvPr id="82" name="TextBox 81"/>
          <p:cNvSpPr txBox="1"/>
          <p:nvPr/>
        </p:nvSpPr>
        <p:spPr>
          <a:xfrm>
            <a:off x="3752851" y="3884451"/>
            <a:ext cx="1752600" cy="523220"/>
          </a:xfrm>
          <a:prstGeom prst="rect">
            <a:avLst/>
          </a:prstGeom>
          <a:noFill/>
        </p:spPr>
        <p:txBody>
          <a:bodyPr wrap="square" rtlCol="0">
            <a:spAutoFit/>
          </a:bodyPr>
          <a:lstStyle/>
          <a:p>
            <a:pPr algn="r"/>
            <a:r>
              <a:rPr lang="en-GB" sz="1400" dirty="0" smtClean="0">
                <a:solidFill>
                  <a:srgbClr val="4D4D4D"/>
                </a:solidFill>
              </a:rPr>
              <a:t>There’s nothing else on the road</a:t>
            </a:r>
          </a:p>
        </p:txBody>
      </p:sp>
      <p:sp>
        <p:nvSpPr>
          <p:cNvPr id="83" name="TextBox 82"/>
          <p:cNvSpPr txBox="1"/>
          <p:nvPr/>
        </p:nvSpPr>
        <p:spPr>
          <a:xfrm>
            <a:off x="6143626" y="4625037"/>
            <a:ext cx="1662893" cy="523220"/>
          </a:xfrm>
          <a:prstGeom prst="rect">
            <a:avLst/>
          </a:prstGeom>
          <a:noFill/>
        </p:spPr>
        <p:txBody>
          <a:bodyPr wrap="square" rtlCol="0">
            <a:spAutoFit/>
          </a:bodyPr>
          <a:lstStyle/>
          <a:p>
            <a:pPr algn="r"/>
            <a:r>
              <a:rPr lang="en-GB" sz="1400" dirty="0" smtClean="0">
                <a:solidFill>
                  <a:srgbClr val="4D4D4D"/>
                </a:solidFill>
              </a:rPr>
              <a:t>I don’t look at the speedometer</a:t>
            </a:r>
          </a:p>
        </p:txBody>
      </p:sp>
      <p:sp>
        <p:nvSpPr>
          <p:cNvPr id="84" name="TextBox 83"/>
          <p:cNvSpPr txBox="1"/>
          <p:nvPr/>
        </p:nvSpPr>
        <p:spPr>
          <a:xfrm>
            <a:off x="1266826" y="5741699"/>
            <a:ext cx="1752600" cy="523220"/>
          </a:xfrm>
          <a:prstGeom prst="rect">
            <a:avLst/>
          </a:prstGeom>
          <a:noFill/>
        </p:spPr>
        <p:txBody>
          <a:bodyPr wrap="square" rtlCol="0">
            <a:spAutoFit/>
          </a:bodyPr>
          <a:lstStyle/>
          <a:p>
            <a:pPr algn="r"/>
            <a:r>
              <a:rPr lang="en-GB" sz="1400" dirty="0" smtClean="0">
                <a:solidFill>
                  <a:srgbClr val="4D4D4D"/>
                </a:solidFill>
              </a:rPr>
              <a:t>I feel pressured by drivers behind </a:t>
            </a:r>
          </a:p>
        </p:txBody>
      </p:sp>
      <p:sp>
        <p:nvSpPr>
          <p:cNvPr id="86" name="TextBox 85"/>
          <p:cNvSpPr txBox="1"/>
          <p:nvPr/>
        </p:nvSpPr>
        <p:spPr>
          <a:xfrm>
            <a:off x="6143626" y="5633977"/>
            <a:ext cx="1662893" cy="738664"/>
          </a:xfrm>
          <a:prstGeom prst="rect">
            <a:avLst/>
          </a:prstGeom>
          <a:noFill/>
        </p:spPr>
        <p:txBody>
          <a:bodyPr wrap="square" rtlCol="0">
            <a:spAutoFit/>
          </a:bodyPr>
          <a:lstStyle/>
          <a:p>
            <a:pPr algn="r"/>
            <a:r>
              <a:rPr lang="en-GB" sz="1400" dirty="0" smtClean="0">
                <a:solidFill>
                  <a:srgbClr val="4D4D4D"/>
                </a:solidFill>
              </a:rPr>
              <a:t>I drive according to the speed of others</a:t>
            </a:r>
          </a:p>
        </p:txBody>
      </p:sp>
      <p:grpSp>
        <p:nvGrpSpPr>
          <p:cNvPr id="13" name="Group 12"/>
          <p:cNvGrpSpPr>
            <a:grpSpLocks/>
          </p:cNvGrpSpPr>
          <p:nvPr/>
        </p:nvGrpSpPr>
        <p:grpSpPr bwMode="auto">
          <a:xfrm>
            <a:off x="3145631" y="1588414"/>
            <a:ext cx="417513" cy="608013"/>
            <a:chOff x="684" y="816"/>
            <a:chExt cx="263" cy="383"/>
          </a:xfrm>
          <a:solidFill>
            <a:schemeClr val="bg1">
              <a:lumMod val="75000"/>
            </a:schemeClr>
          </a:solidFill>
        </p:grpSpPr>
        <p:sp>
          <p:nvSpPr>
            <p:cNvPr id="102" name="Freeform 13"/>
            <p:cNvSpPr>
              <a:spLocks noChangeArrowheads="1"/>
            </p:cNvSpPr>
            <p:nvPr/>
          </p:nvSpPr>
          <p:spPr bwMode="auto">
            <a:xfrm>
              <a:off x="776" y="816"/>
              <a:ext cx="32" cy="133"/>
            </a:xfrm>
            <a:custGeom>
              <a:avLst/>
              <a:gdLst>
                <a:gd name="T0" fmla="*/ 0 w 294"/>
                <a:gd name="T1" fmla="*/ 0 h 1206"/>
                <a:gd name="T2" fmla="*/ 0 w 294"/>
                <a:gd name="T3" fmla="*/ 0 h 1206"/>
                <a:gd name="T4" fmla="*/ 0 w 294"/>
                <a:gd name="T5" fmla="*/ 0 h 1206"/>
                <a:gd name="T6" fmla="*/ 0 w 294"/>
                <a:gd name="T7" fmla="*/ 0 h 1206"/>
                <a:gd name="T8" fmla="*/ 0 w 294"/>
                <a:gd name="T9" fmla="*/ 0 h 1206"/>
                <a:gd name="T10" fmla="*/ 0 60000 65536"/>
                <a:gd name="T11" fmla="*/ 0 60000 65536"/>
                <a:gd name="T12" fmla="*/ 0 60000 65536"/>
                <a:gd name="T13" fmla="*/ 0 60000 65536"/>
                <a:gd name="T14" fmla="*/ 0 60000 65536"/>
                <a:gd name="T15" fmla="*/ 0 w 294"/>
                <a:gd name="T16" fmla="*/ 0 h 1206"/>
                <a:gd name="T17" fmla="*/ 294 w 294"/>
                <a:gd name="T18" fmla="*/ 1206 h 1206"/>
              </a:gdLst>
              <a:ahLst/>
              <a:cxnLst>
                <a:cxn ang="T10">
                  <a:pos x="T0" y="T1"/>
                </a:cxn>
                <a:cxn ang="T11">
                  <a:pos x="T2" y="T3"/>
                </a:cxn>
                <a:cxn ang="T12">
                  <a:pos x="T4" y="T5"/>
                </a:cxn>
                <a:cxn ang="T13">
                  <a:pos x="T6" y="T7"/>
                </a:cxn>
                <a:cxn ang="T14">
                  <a:pos x="T8" y="T9"/>
                </a:cxn>
              </a:cxnLst>
              <a:rect l="T15" t="T16" r="T17" b="T18"/>
              <a:pathLst>
                <a:path w="294" h="1206">
                  <a:moveTo>
                    <a:pt x="175" y="0"/>
                  </a:moveTo>
                  <a:lnTo>
                    <a:pt x="294" y="0"/>
                  </a:lnTo>
                  <a:lnTo>
                    <a:pt x="259" y="1206"/>
                  </a:lnTo>
                  <a:lnTo>
                    <a:pt x="0" y="1206"/>
                  </a:lnTo>
                  <a:lnTo>
                    <a:pt x="175" y="0"/>
                  </a:lnTo>
                  <a:close/>
                </a:path>
              </a:pathLst>
            </a:custGeom>
            <a:grpFill/>
            <a:ln w="9525">
              <a:noFill/>
              <a:round/>
              <a:headEnd/>
              <a:tailEnd/>
            </a:ln>
          </p:spPr>
          <p:txBody>
            <a:bodyPr wrap="none" anchor="ctr"/>
            <a:lstStyle/>
            <a:p>
              <a:endParaRPr lang="en-GB"/>
            </a:p>
          </p:txBody>
        </p:sp>
        <p:sp>
          <p:nvSpPr>
            <p:cNvPr id="103" name="Freeform 14"/>
            <p:cNvSpPr>
              <a:spLocks noChangeArrowheads="1"/>
            </p:cNvSpPr>
            <p:nvPr/>
          </p:nvSpPr>
          <p:spPr bwMode="auto">
            <a:xfrm>
              <a:off x="822" y="816"/>
              <a:ext cx="32" cy="133"/>
            </a:xfrm>
            <a:custGeom>
              <a:avLst/>
              <a:gdLst>
                <a:gd name="T0" fmla="*/ 0 w 296"/>
                <a:gd name="T1" fmla="*/ 0 h 1206"/>
                <a:gd name="T2" fmla="*/ 0 w 296"/>
                <a:gd name="T3" fmla="*/ 0 h 1206"/>
                <a:gd name="T4" fmla="*/ 0 w 296"/>
                <a:gd name="T5" fmla="*/ 0 h 1206"/>
                <a:gd name="T6" fmla="*/ 0 w 296"/>
                <a:gd name="T7" fmla="*/ 0 h 1206"/>
                <a:gd name="T8" fmla="*/ 0 w 296"/>
                <a:gd name="T9" fmla="*/ 0 h 1206"/>
                <a:gd name="T10" fmla="*/ 0 60000 65536"/>
                <a:gd name="T11" fmla="*/ 0 60000 65536"/>
                <a:gd name="T12" fmla="*/ 0 60000 65536"/>
                <a:gd name="T13" fmla="*/ 0 60000 65536"/>
                <a:gd name="T14" fmla="*/ 0 60000 65536"/>
                <a:gd name="T15" fmla="*/ 0 w 296"/>
                <a:gd name="T16" fmla="*/ 0 h 1206"/>
                <a:gd name="T17" fmla="*/ 296 w 296"/>
                <a:gd name="T18" fmla="*/ 1206 h 1206"/>
              </a:gdLst>
              <a:ahLst/>
              <a:cxnLst>
                <a:cxn ang="T10">
                  <a:pos x="T0" y="T1"/>
                </a:cxn>
                <a:cxn ang="T11">
                  <a:pos x="T2" y="T3"/>
                </a:cxn>
                <a:cxn ang="T12">
                  <a:pos x="T4" y="T5"/>
                </a:cxn>
                <a:cxn ang="T13">
                  <a:pos x="T6" y="T7"/>
                </a:cxn>
                <a:cxn ang="T14">
                  <a:pos x="T8" y="T9"/>
                </a:cxn>
              </a:cxnLst>
              <a:rect l="T15" t="T16" r="T17" b="T18"/>
              <a:pathLst>
                <a:path w="296" h="1206">
                  <a:moveTo>
                    <a:pt x="0" y="0"/>
                  </a:moveTo>
                  <a:lnTo>
                    <a:pt x="120" y="0"/>
                  </a:lnTo>
                  <a:lnTo>
                    <a:pt x="296" y="1206"/>
                  </a:lnTo>
                  <a:lnTo>
                    <a:pt x="35" y="1206"/>
                  </a:lnTo>
                  <a:lnTo>
                    <a:pt x="0" y="0"/>
                  </a:lnTo>
                  <a:close/>
                </a:path>
              </a:pathLst>
            </a:custGeom>
            <a:grpFill/>
            <a:ln w="9525">
              <a:noFill/>
              <a:round/>
              <a:headEnd/>
              <a:tailEnd/>
            </a:ln>
          </p:spPr>
          <p:txBody>
            <a:bodyPr wrap="none" anchor="ctr"/>
            <a:lstStyle/>
            <a:p>
              <a:endParaRPr lang="en-GB"/>
            </a:p>
          </p:txBody>
        </p:sp>
        <p:sp>
          <p:nvSpPr>
            <p:cNvPr id="104" name="Freeform 15"/>
            <p:cNvSpPr>
              <a:spLocks noChangeArrowheads="1"/>
            </p:cNvSpPr>
            <p:nvPr/>
          </p:nvSpPr>
          <p:spPr bwMode="auto">
            <a:xfrm>
              <a:off x="828" y="992"/>
              <a:ext cx="63" cy="207"/>
            </a:xfrm>
            <a:custGeom>
              <a:avLst/>
              <a:gdLst>
                <a:gd name="T0" fmla="*/ 0 w 577"/>
                <a:gd name="T1" fmla="*/ 0 h 1870"/>
                <a:gd name="T2" fmla="*/ 0 w 577"/>
                <a:gd name="T3" fmla="*/ 0 h 1870"/>
                <a:gd name="T4" fmla="*/ 0 w 577"/>
                <a:gd name="T5" fmla="*/ 0 h 1870"/>
                <a:gd name="T6" fmla="*/ 0 w 577"/>
                <a:gd name="T7" fmla="*/ 0 h 1870"/>
                <a:gd name="T8" fmla="*/ 0 w 577"/>
                <a:gd name="T9" fmla="*/ 0 h 1870"/>
                <a:gd name="T10" fmla="*/ 0 60000 65536"/>
                <a:gd name="T11" fmla="*/ 0 60000 65536"/>
                <a:gd name="T12" fmla="*/ 0 60000 65536"/>
                <a:gd name="T13" fmla="*/ 0 60000 65536"/>
                <a:gd name="T14" fmla="*/ 0 60000 65536"/>
                <a:gd name="T15" fmla="*/ 0 w 577"/>
                <a:gd name="T16" fmla="*/ 0 h 1870"/>
                <a:gd name="T17" fmla="*/ 577 w 577"/>
                <a:gd name="T18" fmla="*/ 1870 h 1870"/>
              </a:gdLst>
              <a:ahLst/>
              <a:cxnLst>
                <a:cxn ang="T10">
                  <a:pos x="T0" y="T1"/>
                </a:cxn>
                <a:cxn ang="T11">
                  <a:pos x="T2" y="T3"/>
                </a:cxn>
                <a:cxn ang="T12">
                  <a:pos x="T4" y="T5"/>
                </a:cxn>
                <a:cxn ang="T13">
                  <a:pos x="T6" y="T7"/>
                </a:cxn>
                <a:cxn ang="T14">
                  <a:pos x="T8" y="T9"/>
                </a:cxn>
              </a:cxnLst>
              <a:rect l="T15" t="T16" r="T17" b="T18"/>
              <a:pathLst>
                <a:path w="577" h="1870">
                  <a:moveTo>
                    <a:pt x="0" y="0"/>
                  </a:moveTo>
                  <a:lnTo>
                    <a:pt x="305" y="0"/>
                  </a:lnTo>
                  <a:lnTo>
                    <a:pt x="577" y="1870"/>
                  </a:lnTo>
                  <a:lnTo>
                    <a:pt x="55" y="1870"/>
                  </a:lnTo>
                  <a:lnTo>
                    <a:pt x="0" y="0"/>
                  </a:lnTo>
                  <a:close/>
                </a:path>
              </a:pathLst>
            </a:custGeom>
            <a:grpFill/>
            <a:ln w="9525">
              <a:noFill/>
              <a:round/>
              <a:headEnd/>
              <a:tailEnd/>
            </a:ln>
          </p:spPr>
          <p:txBody>
            <a:bodyPr wrap="none" anchor="ctr"/>
            <a:lstStyle/>
            <a:p>
              <a:endParaRPr lang="en-GB"/>
            </a:p>
          </p:txBody>
        </p:sp>
        <p:sp>
          <p:nvSpPr>
            <p:cNvPr id="105" name="Freeform 16"/>
            <p:cNvSpPr>
              <a:spLocks noChangeArrowheads="1"/>
            </p:cNvSpPr>
            <p:nvPr/>
          </p:nvSpPr>
          <p:spPr bwMode="auto">
            <a:xfrm>
              <a:off x="740" y="992"/>
              <a:ext cx="63" cy="207"/>
            </a:xfrm>
            <a:custGeom>
              <a:avLst/>
              <a:gdLst>
                <a:gd name="T0" fmla="*/ 0 w 578"/>
                <a:gd name="T1" fmla="*/ 0 h 1870"/>
                <a:gd name="T2" fmla="*/ 0 w 578"/>
                <a:gd name="T3" fmla="*/ 0 h 1870"/>
                <a:gd name="T4" fmla="*/ 0 w 578"/>
                <a:gd name="T5" fmla="*/ 0 h 1870"/>
                <a:gd name="T6" fmla="*/ 0 w 578"/>
                <a:gd name="T7" fmla="*/ 0 h 1870"/>
                <a:gd name="T8" fmla="*/ 0 w 578"/>
                <a:gd name="T9" fmla="*/ 0 h 1870"/>
                <a:gd name="T10" fmla="*/ 0 60000 65536"/>
                <a:gd name="T11" fmla="*/ 0 60000 65536"/>
                <a:gd name="T12" fmla="*/ 0 60000 65536"/>
                <a:gd name="T13" fmla="*/ 0 60000 65536"/>
                <a:gd name="T14" fmla="*/ 0 60000 65536"/>
                <a:gd name="T15" fmla="*/ 0 w 578"/>
                <a:gd name="T16" fmla="*/ 0 h 1870"/>
                <a:gd name="T17" fmla="*/ 578 w 578"/>
                <a:gd name="T18" fmla="*/ 1870 h 1870"/>
              </a:gdLst>
              <a:ahLst/>
              <a:cxnLst>
                <a:cxn ang="T10">
                  <a:pos x="T0" y="T1"/>
                </a:cxn>
                <a:cxn ang="T11">
                  <a:pos x="T2" y="T3"/>
                </a:cxn>
                <a:cxn ang="T12">
                  <a:pos x="T4" y="T5"/>
                </a:cxn>
                <a:cxn ang="T13">
                  <a:pos x="T6" y="T7"/>
                </a:cxn>
                <a:cxn ang="T14">
                  <a:pos x="T8" y="T9"/>
                </a:cxn>
              </a:cxnLst>
              <a:rect l="T15" t="T16" r="T17" b="T18"/>
              <a:pathLst>
                <a:path w="578" h="1870">
                  <a:moveTo>
                    <a:pt x="272" y="0"/>
                  </a:moveTo>
                  <a:lnTo>
                    <a:pt x="578" y="0"/>
                  </a:lnTo>
                  <a:lnTo>
                    <a:pt x="523" y="1870"/>
                  </a:lnTo>
                  <a:lnTo>
                    <a:pt x="0" y="1870"/>
                  </a:lnTo>
                  <a:lnTo>
                    <a:pt x="272" y="0"/>
                  </a:lnTo>
                  <a:close/>
                </a:path>
              </a:pathLst>
            </a:custGeom>
            <a:grpFill/>
            <a:ln w="9525">
              <a:noFill/>
              <a:round/>
              <a:headEnd/>
              <a:tailEnd/>
            </a:ln>
          </p:spPr>
          <p:txBody>
            <a:bodyPr wrap="none" anchor="ctr"/>
            <a:lstStyle/>
            <a:p>
              <a:endParaRPr lang="en-GB"/>
            </a:p>
          </p:txBody>
        </p:sp>
        <p:sp>
          <p:nvSpPr>
            <p:cNvPr id="106" name="Freeform 17"/>
            <p:cNvSpPr>
              <a:spLocks noChangeArrowheads="1"/>
            </p:cNvSpPr>
            <p:nvPr/>
          </p:nvSpPr>
          <p:spPr bwMode="auto">
            <a:xfrm>
              <a:off x="684" y="961"/>
              <a:ext cx="263" cy="24"/>
            </a:xfrm>
            <a:custGeom>
              <a:avLst/>
              <a:gdLst>
                <a:gd name="T0" fmla="*/ 0 w 2373"/>
                <a:gd name="T1" fmla="*/ 0 h 221"/>
                <a:gd name="T2" fmla="*/ 0 w 2373"/>
                <a:gd name="T3" fmla="*/ 0 h 221"/>
                <a:gd name="T4" fmla="*/ 0 w 2373"/>
                <a:gd name="T5" fmla="*/ 0 h 221"/>
                <a:gd name="T6" fmla="*/ 0 w 2373"/>
                <a:gd name="T7" fmla="*/ 0 h 221"/>
                <a:gd name="T8" fmla="*/ 0 w 2373"/>
                <a:gd name="T9" fmla="*/ 0 h 221"/>
                <a:gd name="T10" fmla="*/ 0 w 2373"/>
                <a:gd name="T11" fmla="*/ 0 h 221"/>
                <a:gd name="T12" fmla="*/ 0 w 2373"/>
                <a:gd name="T13" fmla="*/ 0 h 221"/>
                <a:gd name="T14" fmla="*/ 0 w 2373"/>
                <a:gd name="T15" fmla="*/ 0 h 221"/>
                <a:gd name="T16" fmla="*/ 0 w 2373"/>
                <a:gd name="T17" fmla="*/ 0 h 221"/>
                <a:gd name="T18" fmla="*/ 0 w 2373"/>
                <a:gd name="T19" fmla="*/ 0 h 221"/>
                <a:gd name="T20" fmla="*/ 0 w 2373"/>
                <a:gd name="T21" fmla="*/ 0 h 221"/>
                <a:gd name="T22" fmla="*/ 0 w 2373"/>
                <a:gd name="T23" fmla="*/ 0 h 221"/>
                <a:gd name="T24" fmla="*/ 0 w 2373"/>
                <a:gd name="T25" fmla="*/ 0 h 2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73"/>
                <a:gd name="T40" fmla="*/ 0 h 221"/>
                <a:gd name="T41" fmla="*/ 2373 w 2373"/>
                <a:gd name="T42" fmla="*/ 221 h 2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73" h="221">
                  <a:moveTo>
                    <a:pt x="0" y="0"/>
                  </a:moveTo>
                  <a:lnTo>
                    <a:pt x="2373" y="0"/>
                  </a:lnTo>
                  <a:lnTo>
                    <a:pt x="2373" y="81"/>
                  </a:lnTo>
                  <a:lnTo>
                    <a:pt x="1849" y="81"/>
                  </a:lnTo>
                  <a:lnTo>
                    <a:pt x="1881" y="221"/>
                  </a:lnTo>
                  <a:lnTo>
                    <a:pt x="1677" y="221"/>
                  </a:lnTo>
                  <a:lnTo>
                    <a:pt x="1709" y="81"/>
                  </a:lnTo>
                  <a:lnTo>
                    <a:pt x="664" y="81"/>
                  </a:lnTo>
                  <a:lnTo>
                    <a:pt x="695" y="221"/>
                  </a:lnTo>
                  <a:lnTo>
                    <a:pt x="491" y="221"/>
                  </a:lnTo>
                  <a:lnTo>
                    <a:pt x="523" y="81"/>
                  </a:lnTo>
                  <a:lnTo>
                    <a:pt x="0" y="81"/>
                  </a:lnTo>
                  <a:lnTo>
                    <a:pt x="0" y="0"/>
                  </a:lnTo>
                  <a:close/>
                </a:path>
              </a:pathLst>
            </a:custGeom>
            <a:grpFill/>
            <a:ln w="9525">
              <a:noFill/>
              <a:round/>
              <a:headEnd/>
              <a:tailEnd/>
            </a:ln>
          </p:spPr>
          <p:txBody>
            <a:bodyPr wrap="none" anchor="ctr"/>
            <a:lstStyle/>
            <a:p>
              <a:endParaRPr lang="en-GB"/>
            </a:p>
          </p:txBody>
        </p:sp>
      </p:grpSp>
      <p:grpSp>
        <p:nvGrpSpPr>
          <p:cNvPr id="14" name="Group 219"/>
          <p:cNvGrpSpPr>
            <a:grpSpLocks/>
          </p:cNvGrpSpPr>
          <p:nvPr/>
        </p:nvGrpSpPr>
        <p:grpSpPr bwMode="auto">
          <a:xfrm>
            <a:off x="5549168" y="1660645"/>
            <a:ext cx="577850" cy="577850"/>
            <a:chOff x="1266" y="3176"/>
            <a:chExt cx="364" cy="364"/>
          </a:xfrm>
          <a:solidFill>
            <a:schemeClr val="bg2">
              <a:lumMod val="40000"/>
              <a:lumOff val="60000"/>
            </a:schemeClr>
          </a:solidFill>
        </p:grpSpPr>
        <p:sp>
          <p:nvSpPr>
            <p:cNvPr id="108" name="Freeform 220"/>
            <p:cNvSpPr>
              <a:spLocks noChangeArrowheads="1"/>
            </p:cNvSpPr>
            <p:nvPr/>
          </p:nvSpPr>
          <p:spPr bwMode="auto">
            <a:xfrm>
              <a:off x="1356" y="3266"/>
              <a:ext cx="274" cy="274"/>
            </a:xfrm>
            <a:custGeom>
              <a:avLst/>
              <a:gdLst>
                <a:gd name="T0" fmla="*/ 0 w 2474"/>
                <a:gd name="T1" fmla="*/ 0 h 2473"/>
                <a:gd name="T2" fmla="*/ 0 w 2474"/>
                <a:gd name="T3" fmla="*/ 0 h 2473"/>
                <a:gd name="T4" fmla="*/ 0 w 2474"/>
                <a:gd name="T5" fmla="*/ 0 h 2473"/>
                <a:gd name="T6" fmla="*/ 0 w 2474"/>
                <a:gd name="T7" fmla="*/ 0 h 2473"/>
                <a:gd name="T8" fmla="*/ 0 w 2474"/>
                <a:gd name="T9" fmla="*/ 0 h 2473"/>
                <a:gd name="T10" fmla="*/ 0 60000 65536"/>
                <a:gd name="T11" fmla="*/ 0 60000 65536"/>
                <a:gd name="T12" fmla="*/ 0 60000 65536"/>
                <a:gd name="T13" fmla="*/ 0 60000 65536"/>
                <a:gd name="T14" fmla="*/ 0 60000 65536"/>
                <a:gd name="T15" fmla="*/ 0 w 2474"/>
                <a:gd name="T16" fmla="*/ 0 h 2473"/>
                <a:gd name="T17" fmla="*/ 2474 w 2474"/>
                <a:gd name="T18" fmla="*/ 2473 h 2473"/>
              </a:gdLst>
              <a:ahLst/>
              <a:cxnLst>
                <a:cxn ang="T10">
                  <a:pos x="T0" y="T1"/>
                </a:cxn>
                <a:cxn ang="T11">
                  <a:pos x="T2" y="T3"/>
                </a:cxn>
                <a:cxn ang="T12">
                  <a:pos x="T4" y="T5"/>
                </a:cxn>
                <a:cxn ang="T13">
                  <a:pos x="T6" y="T7"/>
                </a:cxn>
                <a:cxn ang="T14">
                  <a:pos x="T8" y="T9"/>
                </a:cxn>
              </a:cxnLst>
              <a:rect l="T15" t="T16" r="T17" b="T18"/>
              <a:pathLst>
                <a:path w="2474" h="2473">
                  <a:moveTo>
                    <a:pt x="2457" y="0"/>
                  </a:moveTo>
                  <a:lnTo>
                    <a:pt x="2474" y="15"/>
                  </a:lnTo>
                  <a:lnTo>
                    <a:pt x="16" y="2473"/>
                  </a:lnTo>
                  <a:lnTo>
                    <a:pt x="0" y="2456"/>
                  </a:lnTo>
                  <a:lnTo>
                    <a:pt x="2457" y="0"/>
                  </a:lnTo>
                  <a:close/>
                </a:path>
              </a:pathLst>
            </a:custGeom>
            <a:grpFill/>
            <a:ln w="9525">
              <a:noFill/>
              <a:round/>
              <a:headEnd/>
              <a:tailEnd/>
            </a:ln>
          </p:spPr>
          <p:txBody>
            <a:bodyPr wrap="none" anchor="ctr"/>
            <a:lstStyle/>
            <a:p>
              <a:endParaRPr lang="en-GB"/>
            </a:p>
          </p:txBody>
        </p:sp>
        <p:sp>
          <p:nvSpPr>
            <p:cNvPr id="109" name="Freeform 221"/>
            <p:cNvSpPr>
              <a:spLocks noChangeArrowheads="1"/>
            </p:cNvSpPr>
            <p:nvPr/>
          </p:nvSpPr>
          <p:spPr bwMode="auto">
            <a:xfrm>
              <a:off x="1266" y="3176"/>
              <a:ext cx="274" cy="274"/>
            </a:xfrm>
            <a:custGeom>
              <a:avLst/>
              <a:gdLst>
                <a:gd name="T0" fmla="*/ 0 w 2475"/>
                <a:gd name="T1" fmla="*/ 0 h 2473"/>
                <a:gd name="T2" fmla="*/ 0 w 2475"/>
                <a:gd name="T3" fmla="*/ 0 h 2473"/>
                <a:gd name="T4" fmla="*/ 0 w 2475"/>
                <a:gd name="T5" fmla="*/ 0 h 2473"/>
                <a:gd name="T6" fmla="*/ 0 w 2475"/>
                <a:gd name="T7" fmla="*/ 0 h 2473"/>
                <a:gd name="T8" fmla="*/ 0 w 2475"/>
                <a:gd name="T9" fmla="*/ 0 h 2473"/>
                <a:gd name="T10" fmla="*/ 0 60000 65536"/>
                <a:gd name="T11" fmla="*/ 0 60000 65536"/>
                <a:gd name="T12" fmla="*/ 0 60000 65536"/>
                <a:gd name="T13" fmla="*/ 0 60000 65536"/>
                <a:gd name="T14" fmla="*/ 0 60000 65536"/>
                <a:gd name="T15" fmla="*/ 0 w 2475"/>
                <a:gd name="T16" fmla="*/ 0 h 2473"/>
                <a:gd name="T17" fmla="*/ 2475 w 2475"/>
                <a:gd name="T18" fmla="*/ 2473 h 2473"/>
              </a:gdLst>
              <a:ahLst/>
              <a:cxnLst>
                <a:cxn ang="T10">
                  <a:pos x="T0" y="T1"/>
                </a:cxn>
                <a:cxn ang="T11">
                  <a:pos x="T2" y="T3"/>
                </a:cxn>
                <a:cxn ang="T12">
                  <a:pos x="T4" y="T5"/>
                </a:cxn>
                <a:cxn ang="T13">
                  <a:pos x="T6" y="T7"/>
                </a:cxn>
                <a:cxn ang="T14">
                  <a:pos x="T8" y="T9"/>
                </a:cxn>
              </a:cxnLst>
              <a:rect l="T15" t="T16" r="T17" b="T18"/>
              <a:pathLst>
                <a:path w="2475" h="2473">
                  <a:moveTo>
                    <a:pt x="2458" y="0"/>
                  </a:moveTo>
                  <a:lnTo>
                    <a:pt x="2475" y="17"/>
                  </a:lnTo>
                  <a:lnTo>
                    <a:pt x="17" y="2473"/>
                  </a:lnTo>
                  <a:lnTo>
                    <a:pt x="0" y="2455"/>
                  </a:lnTo>
                  <a:lnTo>
                    <a:pt x="2458" y="0"/>
                  </a:lnTo>
                  <a:close/>
                </a:path>
              </a:pathLst>
            </a:custGeom>
            <a:grpFill/>
            <a:ln w="9525">
              <a:noFill/>
              <a:round/>
              <a:headEnd/>
              <a:tailEnd/>
            </a:ln>
          </p:spPr>
          <p:txBody>
            <a:bodyPr wrap="none" anchor="ctr"/>
            <a:lstStyle/>
            <a:p>
              <a:endParaRPr lang="en-GB"/>
            </a:p>
          </p:txBody>
        </p:sp>
        <p:sp>
          <p:nvSpPr>
            <p:cNvPr id="110" name="Freeform 222"/>
            <p:cNvSpPr>
              <a:spLocks noChangeArrowheads="1"/>
            </p:cNvSpPr>
            <p:nvPr/>
          </p:nvSpPr>
          <p:spPr bwMode="auto">
            <a:xfrm>
              <a:off x="1270" y="3180"/>
              <a:ext cx="356" cy="356"/>
            </a:xfrm>
            <a:custGeom>
              <a:avLst/>
              <a:gdLst>
                <a:gd name="T0" fmla="*/ 0 w 3213"/>
                <a:gd name="T1" fmla="*/ 0 h 3213"/>
                <a:gd name="T2" fmla="*/ 0 w 3213"/>
                <a:gd name="T3" fmla="*/ 0 h 3213"/>
                <a:gd name="T4" fmla="*/ 0 w 3213"/>
                <a:gd name="T5" fmla="*/ 0 h 3213"/>
                <a:gd name="T6" fmla="*/ 0 w 3213"/>
                <a:gd name="T7" fmla="*/ 0 h 3213"/>
                <a:gd name="T8" fmla="*/ 0 w 3213"/>
                <a:gd name="T9" fmla="*/ 0 h 3213"/>
                <a:gd name="T10" fmla="*/ 0 w 3213"/>
                <a:gd name="T11" fmla="*/ 0 h 3213"/>
                <a:gd name="T12" fmla="*/ 0 w 3213"/>
                <a:gd name="T13" fmla="*/ 0 h 3213"/>
                <a:gd name="T14" fmla="*/ 0 w 3213"/>
                <a:gd name="T15" fmla="*/ 0 h 3213"/>
                <a:gd name="T16" fmla="*/ 0 w 3213"/>
                <a:gd name="T17" fmla="*/ 0 h 3213"/>
                <a:gd name="T18" fmla="*/ 0 w 3213"/>
                <a:gd name="T19" fmla="*/ 0 h 3213"/>
                <a:gd name="T20" fmla="*/ 0 w 3213"/>
                <a:gd name="T21" fmla="*/ 0 h 3213"/>
                <a:gd name="T22" fmla="*/ 0 w 3213"/>
                <a:gd name="T23" fmla="*/ 0 h 3213"/>
                <a:gd name="T24" fmla="*/ 0 w 3213"/>
                <a:gd name="T25" fmla="*/ 0 h 3213"/>
                <a:gd name="T26" fmla="*/ 0 w 3213"/>
                <a:gd name="T27" fmla="*/ 0 h 3213"/>
                <a:gd name="T28" fmla="*/ 0 w 3213"/>
                <a:gd name="T29" fmla="*/ 0 h 3213"/>
                <a:gd name="T30" fmla="*/ 0 w 3213"/>
                <a:gd name="T31" fmla="*/ 0 h 3213"/>
                <a:gd name="T32" fmla="*/ 0 w 3213"/>
                <a:gd name="T33" fmla="*/ 0 h 3213"/>
                <a:gd name="T34" fmla="*/ 0 w 3213"/>
                <a:gd name="T35" fmla="*/ 0 h 3213"/>
                <a:gd name="T36" fmla="*/ 0 w 3213"/>
                <a:gd name="T37" fmla="*/ 0 h 3213"/>
                <a:gd name="T38" fmla="*/ 0 w 3213"/>
                <a:gd name="T39" fmla="*/ 0 h 3213"/>
                <a:gd name="T40" fmla="*/ 0 w 3213"/>
                <a:gd name="T41" fmla="*/ 0 h 3213"/>
                <a:gd name="T42" fmla="*/ 0 w 3213"/>
                <a:gd name="T43" fmla="*/ 0 h 3213"/>
                <a:gd name="T44" fmla="*/ 0 w 3213"/>
                <a:gd name="T45" fmla="*/ 0 h 3213"/>
                <a:gd name="T46" fmla="*/ 0 w 3213"/>
                <a:gd name="T47" fmla="*/ 0 h 3213"/>
                <a:gd name="T48" fmla="*/ 0 w 3213"/>
                <a:gd name="T49" fmla="*/ 0 h 3213"/>
                <a:gd name="T50" fmla="*/ 0 w 3213"/>
                <a:gd name="T51" fmla="*/ 0 h 3213"/>
                <a:gd name="T52" fmla="*/ 0 w 3213"/>
                <a:gd name="T53" fmla="*/ 0 h 3213"/>
                <a:gd name="T54" fmla="*/ 0 w 3213"/>
                <a:gd name="T55" fmla="*/ 0 h 3213"/>
                <a:gd name="T56" fmla="*/ 0 w 3213"/>
                <a:gd name="T57" fmla="*/ 0 h 3213"/>
                <a:gd name="T58" fmla="*/ 0 w 3213"/>
                <a:gd name="T59" fmla="*/ 0 h 32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13"/>
                <a:gd name="T91" fmla="*/ 0 h 3213"/>
                <a:gd name="T92" fmla="*/ 3213 w 3213"/>
                <a:gd name="T93" fmla="*/ 3213 h 321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13" h="3213">
                  <a:moveTo>
                    <a:pt x="791" y="2346"/>
                  </a:moveTo>
                  <a:lnTo>
                    <a:pt x="570" y="2568"/>
                  </a:lnTo>
                  <a:lnTo>
                    <a:pt x="644" y="2642"/>
                  </a:lnTo>
                  <a:lnTo>
                    <a:pt x="866" y="2420"/>
                  </a:lnTo>
                  <a:lnTo>
                    <a:pt x="791" y="2346"/>
                  </a:lnTo>
                  <a:close/>
                  <a:moveTo>
                    <a:pt x="1236" y="1902"/>
                  </a:moveTo>
                  <a:lnTo>
                    <a:pt x="1014" y="2124"/>
                  </a:lnTo>
                  <a:lnTo>
                    <a:pt x="1088" y="2198"/>
                  </a:lnTo>
                  <a:lnTo>
                    <a:pt x="1310" y="1976"/>
                  </a:lnTo>
                  <a:lnTo>
                    <a:pt x="1236" y="1902"/>
                  </a:lnTo>
                  <a:close/>
                  <a:moveTo>
                    <a:pt x="1680" y="1458"/>
                  </a:moveTo>
                  <a:lnTo>
                    <a:pt x="1458" y="1680"/>
                  </a:lnTo>
                  <a:lnTo>
                    <a:pt x="1532" y="1754"/>
                  </a:lnTo>
                  <a:lnTo>
                    <a:pt x="1754" y="1532"/>
                  </a:lnTo>
                  <a:lnTo>
                    <a:pt x="1680" y="1458"/>
                  </a:lnTo>
                  <a:close/>
                  <a:moveTo>
                    <a:pt x="2124" y="1014"/>
                  </a:moveTo>
                  <a:lnTo>
                    <a:pt x="1902" y="1236"/>
                  </a:lnTo>
                  <a:lnTo>
                    <a:pt x="1976" y="1310"/>
                  </a:lnTo>
                  <a:lnTo>
                    <a:pt x="2198" y="1088"/>
                  </a:lnTo>
                  <a:lnTo>
                    <a:pt x="2124" y="1014"/>
                  </a:lnTo>
                  <a:close/>
                  <a:moveTo>
                    <a:pt x="2568" y="570"/>
                  </a:moveTo>
                  <a:lnTo>
                    <a:pt x="2346" y="792"/>
                  </a:lnTo>
                  <a:lnTo>
                    <a:pt x="2420" y="866"/>
                  </a:lnTo>
                  <a:lnTo>
                    <a:pt x="2642" y="644"/>
                  </a:lnTo>
                  <a:lnTo>
                    <a:pt x="2568" y="570"/>
                  </a:lnTo>
                  <a:close/>
                  <a:moveTo>
                    <a:pt x="2457" y="0"/>
                  </a:moveTo>
                  <a:lnTo>
                    <a:pt x="3213" y="756"/>
                  </a:lnTo>
                  <a:lnTo>
                    <a:pt x="756" y="3213"/>
                  </a:lnTo>
                  <a:lnTo>
                    <a:pt x="0" y="2458"/>
                  </a:lnTo>
                  <a:lnTo>
                    <a:pt x="2457" y="0"/>
                  </a:lnTo>
                  <a:close/>
                </a:path>
              </a:pathLst>
            </a:custGeom>
            <a:grpFill/>
            <a:ln w="9525">
              <a:noFill/>
              <a:round/>
              <a:headEnd/>
              <a:tailEnd/>
            </a:ln>
          </p:spPr>
          <p:txBody>
            <a:bodyPr wrap="none" anchor="ctr"/>
            <a:lstStyle/>
            <a:p>
              <a:endParaRPr lang="en-GB"/>
            </a:p>
          </p:txBody>
        </p:sp>
      </p:grpSp>
      <p:grpSp>
        <p:nvGrpSpPr>
          <p:cNvPr id="17" name="Group 132"/>
          <p:cNvGrpSpPr>
            <a:grpSpLocks/>
          </p:cNvGrpSpPr>
          <p:nvPr/>
        </p:nvGrpSpPr>
        <p:grpSpPr bwMode="auto">
          <a:xfrm>
            <a:off x="7984330" y="1674138"/>
            <a:ext cx="420689" cy="608014"/>
            <a:chOff x="2110" y="2496"/>
            <a:chExt cx="265" cy="383"/>
          </a:xfrm>
          <a:solidFill>
            <a:schemeClr val="bg2">
              <a:lumMod val="40000"/>
              <a:lumOff val="60000"/>
            </a:schemeClr>
          </a:solidFill>
        </p:grpSpPr>
        <p:sp>
          <p:nvSpPr>
            <p:cNvPr id="112" name="Freeform 133"/>
            <p:cNvSpPr>
              <a:spLocks noChangeArrowheads="1"/>
            </p:cNvSpPr>
            <p:nvPr/>
          </p:nvSpPr>
          <p:spPr bwMode="auto">
            <a:xfrm>
              <a:off x="2110" y="2496"/>
              <a:ext cx="265" cy="383"/>
            </a:xfrm>
            <a:custGeom>
              <a:avLst/>
              <a:gdLst>
                <a:gd name="T0" fmla="*/ 0 w 2391"/>
                <a:gd name="T1" fmla="*/ 0 h 3456"/>
                <a:gd name="T2" fmla="*/ 0 w 2391"/>
                <a:gd name="T3" fmla="*/ 0 h 3456"/>
                <a:gd name="T4" fmla="*/ 0 w 2391"/>
                <a:gd name="T5" fmla="*/ 0 h 3456"/>
                <a:gd name="T6" fmla="*/ 0 w 2391"/>
                <a:gd name="T7" fmla="*/ 0 h 3456"/>
                <a:gd name="T8" fmla="*/ 0 w 2391"/>
                <a:gd name="T9" fmla="*/ 0 h 3456"/>
                <a:gd name="T10" fmla="*/ 0 w 2391"/>
                <a:gd name="T11" fmla="*/ 0 h 3456"/>
                <a:gd name="T12" fmla="*/ 0 w 2391"/>
                <a:gd name="T13" fmla="*/ 0 h 3456"/>
                <a:gd name="T14" fmla="*/ 0 w 2391"/>
                <a:gd name="T15" fmla="*/ 0 h 3456"/>
                <a:gd name="T16" fmla="*/ 0 w 2391"/>
                <a:gd name="T17" fmla="*/ 0 h 3456"/>
                <a:gd name="T18" fmla="*/ 0 w 2391"/>
                <a:gd name="T19" fmla="*/ 0 h 3456"/>
                <a:gd name="T20" fmla="*/ 0 w 2391"/>
                <a:gd name="T21" fmla="*/ 0 h 3456"/>
                <a:gd name="T22" fmla="*/ 0 w 2391"/>
                <a:gd name="T23" fmla="*/ 0 h 3456"/>
                <a:gd name="T24" fmla="*/ 0 w 2391"/>
                <a:gd name="T25" fmla="*/ 0 h 3456"/>
                <a:gd name="T26" fmla="*/ 0 w 2391"/>
                <a:gd name="T27" fmla="*/ 0 h 3456"/>
                <a:gd name="T28" fmla="*/ 0 w 2391"/>
                <a:gd name="T29" fmla="*/ 0 h 3456"/>
                <a:gd name="T30" fmla="*/ 0 w 2391"/>
                <a:gd name="T31" fmla="*/ 0 h 3456"/>
                <a:gd name="T32" fmla="*/ 0 w 2391"/>
                <a:gd name="T33" fmla="*/ 0 h 3456"/>
                <a:gd name="T34" fmla="*/ 0 w 2391"/>
                <a:gd name="T35" fmla="*/ 0 h 3456"/>
                <a:gd name="T36" fmla="*/ 0 w 2391"/>
                <a:gd name="T37" fmla="*/ 0 h 3456"/>
                <a:gd name="T38" fmla="*/ 0 w 2391"/>
                <a:gd name="T39" fmla="*/ 0 h 3456"/>
                <a:gd name="T40" fmla="*/ 0 w 2391"/>
                <a:gd name="T41" fmla="*/ 0 h 3456"/>
                <a:gd name="T42" fmla="*/ 0 w 2391"/>
                <a:gd name="T43" fmla="*/ 0 h 3456"/>
                <a:gd name="T44" fmla="*/ 0 w 2391"/>
                <a:gd name="T45" fmla="*/ 0 h 3456"/>
                <a:gd name="T46" fmla="*/ 0 w 2391"/>
                <a:gd name="T47" fmla="*/ 0 h 3456"/>
                <a:gd name="T48" fmla="*/ 0 w 2391"/>
                <a:gd name="T49" fmla="*/ 0 h 3456"/>
                <a:gd name="T50" fmla="*/ 0 w 2391"/>
                <a:gd name="T51" fmla="*/ 0 h 3456"/>
                <a:gd name="T52" fmla="*/ 0 w 2391"/>
                <a:gd name="T53" fmla="*/ 0 h 3456"/>
                <a:gd name="T54" fmla="*/ 0 w 2391"/>
                <a:gd name="T55" fmla="*/ 0 h 3456"/>
                <a:gd name="T56" fmla="*/ 0 w 2391"/>
                <a:gd name="T57" fmla="*/ 0 h 3456"/>
                <a:gd name="T58" fmla="*/ 0 w 2391"/>
                <a:gd name="T59" fmla="*/ 0 h 3456"/>
                <a:gd name="T60" fmla="*/ 0 w 2391"/>
                <a:gd name="T61" fmla="*/ 0 h 3456"/>
                <a:gd name="T62" fmla="*/ 0 w 2391"/>
                <a:gd name="T63" fmla="*/ 0 h 3456"/>
                <a:gd name="T64" fmla="*/ 0 w 2391"/>
                <a:gd name="T65" fmla="*/ 0 h 3456"/>
                <a:gd name="T66" fmla="*/ 0 w 2391"/>
                <a:gd name="T67" fmla="*/ 0 h 3456"/>
                <a:gd name="T68" fmla="*/ 0 w 2391"/>
                <a:gd name="T69" fmla="*/ 0 h 3456"/>
                <a:gd name="T70" fmla="*/ 0 w 2391"/>
                <a:gd name="T71" fmla="*/ 0 h 3456"/>
                <a:gd name="T72" fmla="*/ 0 w 2391"/>
                <a:gd name="T73" fmla="*/ 0 h 3456"/>
                <a:gd name="T74" fmla="*/ 0 w 2391"/>
                <a:gd name="T75" fmla="*/ 0 h 3456"/>
                <a:gd name="T76" fmla="*/ 0 w 2391"/>
                <a:gd name="T77" fmla="*/ 0 h 3456"/>
                <a:gd name="T78" fmla="*/ 0 w 2391"/>
                <a:gd name="T79" fmla="*/ 0 h 3456"/>
                <a:gd name="T80" fmla="*/ 0 w 2391"/>
                <a:gd name="T81" fmla="*/ 0 h 3456"/>
                <a:gd name="T82" fmla="*/ 0 w 2391"/>
                <a:gd name="T83" fmla="*/ 0 h 3456"/>
                <a:gd name="T84" fmla="*/ 0 w 2391"/>
                <a:gd name="T85" fmla="*/ 0 h 3456"/>
                <a:gd name="T86" fmla="*/ 0 w 2391"/>
                <a:gd name="T87" fmla="*/ 0 h 3456"/>
                <a:gd name="T88" fmla="*/ 0 w 2391"/>
                <a:gd name="T89" fmla="*/ 0 h 3456"/>
                <a:gd name="T90" fmla="*/ 0 w 2391"/>
                <a:gd name="T91" fmla="*/ 0 h 3456"/>
                <a:gd name="T92" fmla="*/ 0 w 2391"/>
                <a:gd name="T93" fmla="*/ 0 h 3456"/>
                <a:gd name="T94" fmla="*/ 0 w 2391"/>
                <a:gd name="T95" fmla="*/ 0 h 3456"/>
                <a:gd name="T96" fmla="*/ 0 w 2391"/>
                <a:gd name="T97" fmla="*/ 0 h 3456"/>
                <a:gd name="T98" fmla="*/ 0 w 2391"/>
                <a:gd name="T99" fmla="*/ 0 h 3456"/>
                <a:gd name="T100" fmla="*/ 0 w 2391"/>
                <a:gd name="T101" fmla="*/ 0 h 3456"/>
                <a:gd name="T102" fmla="*/ 0 w 2391"/>
                <a:gd name="T103" fmla="*/ 0 h 3456"/>
                <a:gd name="T104" fmla="*/ 0 w 2391"/>
                <a:gd name="T105" fmla="*/ 0 h 3456"/>
                <a:gd name="T106" fmla="*/ 0 w 2391"/>
                <a:gd name="T107" fmla="*/ 0 h 3456"/>
                <a:gd name="T108" fmla="*/ 0 w 2391"/>
                <a:gd name="T109" fmla="*/ 0 h 3456"/>
                <a:gd name="T110" fmla="*/ 0 w 2391"/>
                <a:gd name="T111" fmla="*/ 0 h 3456"/>
                <a:gd name="T112" fmla="*/ 0 w 2391"/>
                <a:gd name="T113" fmla="*/ 0 h 3456"/>
                <a:gd name="T114" fmla="*/ 0 w 2391"/>
                <a:gd name="T115" fmla="*/ 0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91"/>
                <a:gd name="T175" fmla="*/ 0 h 3456"/>
                <a:gd name="T176" fmla="*/ 2391 w 2391"/>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91" h="3456">
                  <a:moveTo>
                    <a:pt x="1196" y="98"/>
                  </a:moveTo>
                  <a:lnTo>
                    <a:pt x="1134" y="103"/>
                  </a:lnTo>
                  <a:lnTo>
                    <a:pt x="1074" y="112"/>
                  </a:lnTo>
                  <a:lnTo>
                    <a:pt x="1017" y="128"/>
                  </a:lnTo>
                  <a:lnTo>
                    <a:pt x="962" y="149"/>
                  </a:lnTo>
                  <a:lnTo>
                    <a:pt x="910" y="176"/>
                  </a:lnTo>
                  <a:lnTo>
                    <a:pt x="861" y="208"/>
                  </a:lnTo>
                  <a:lnTo>
                    <a:pt x="816" y="245"/>
                  </a:lnTo>
                  <a:lnTo>
                    <a:pt x="776" y="286"/>
                  </a:lnTo>
                  <a:lnTo>
                    <a:pt x="739" y="331"/>
                  </a:lnTo>
                  <a:lnTo>
                    <a:pt x="706" y="379"/>
                  </a:lnTo>
                  <a:lnTo>
                    <a:pt x="680" y="430"/>
                  </a:lnTo>
                  <a:lnTo>
                    <a:pt x="658" y="486"/>
                  </a:lnTo>
                  <a:lnTo>
                    <a:pt x="642" y="544"/>
                  </a:lnTo>
                  <a:lnTo>
                    <a:pt x="633" y="603"/>
                  </a:lnTo>
                  <a:lnTo>
                    <a:pt x="630" y="665"/>
                  </a:lnTo>
                  <a:lnTo>
                    <a:pt x="630" y="2791"/>
                  </a:lnTo>
                  <a:lnTo>
                    <a:pt x="633" y="2853"/>
                  </a:lnTo>
                  <a:lnTo>
                    <a:pt x="642" y="2912"/>
                  </a:lnTo>
                  <a:lnTo>
                    <a:pt x="658" y="2970"/>
                  </a:lnTo>
                  <a:lnTo>
                    <a:pt x="680" y="3026"/>
                  </a:lnTo>
                  <a:lnTo>
                    <a:pt x="706" y="3077"/>
                  </a:lnTo>
                  <a:lnTo>
                    <a:pt x="739" y="3125"/>
                  </a:lnTo>
                  <a:lnTo>
                    <a:pt x="776" y="3170"/>
                  </a:lnTo>
                  <a:lnTo>
                    <a:pt x="816" y="3211"/>
                  </a:lnTo>
                  <a:lnTo>
                    <a:pt x="861" y="3248"/>
                  </a:lnTo>
                  <a:lnTo>
                    <a:pt x="910" y="3280"/>
                  </a:lnTo>
                  <a:lnTo>
                    <a:pt x="962" y="3307"/>
                  </a:lnTo>
                  <a:lnTo>
                    <a:pt x="1017" y="3328"/>
                  </a:lnTo>
                  <a:lnTo>
                    <a:pt x="1074" y="3344"/>
                  </a:lnTo>
                  <a:lnTo>
                    <a:pt x="1134" y="3353"/>
                  </a:lnTo>
                  <a:lnTo>
                    <a:pt x="1196" y="3358"/>
                  </a:lnTo>
                  <a:lnTo>
                    <a:pt x="1258" y="3353"/>
                  </a:lnTo>
                  <a:lnTo>
                    <a:pt x="1317" y="3344"/>
                  </a:lnTo>
                  <a:lnTo>
                    <a:pt x="1374" y="3328"/>
                  </a:lnTo>
                  <a:lnTo>
                    <a:pt x="1430" y="3307"/>
                  </a:lnTo>
                  <a:lnTo>
                    <a:pt x="1481" y="3280"/>
                  </a:lnTo>
                  <a:lnTo>
                    <a:pt x="1530" y="3248"/>
                  </a:lnTo>
                  <a:lnTo>
                    <a:pt x="1575" y="3211"/>
                  </a:lnTo>
                  <a:lnTo>
                    <a:pt x="1616" y="3170"/>
                  </a:lnTo>
                  <a:lnTo>
                    <a:pt x="1653" y="3125"/>
                  </a:lnTo>
                  <a:lnTo>
                    <a:pt x="1684" y="3077"/>
                  </a:lnTo>
                  <a:lnTo>
                    <a:pt x="1711" y="3026"/>
                  </a:lnTo>
                  <a:lnTo>
                    <a:pt x="1732" y="2970"/>
                  </a:lnTo>
                  <a:lnTo>
                    <a:pt x="1748" y="2912"/>
                  </a:lnTo>
                  <a:lnTo>
                    <a:pt x="1759" y="2853"/>
                  </a:lnTo>
                  <a:lnTo>
                    <a:pt x="1762" y="2791"/>
                  </a:lnTo>
                  <a:lnTo>
                    <a:pt x="1762" y="665"/>
                  </a:lnTo>
                  <a:lnTo>
                    <a:pt x="1759" y="603"/>
                  </a:lnTo>
                  <a:lnTo>
                    <a:pt x="1748" y="544"/>
                  </a:lnTo>
                  <a:lnTo>
                    <a:pt x="1732" y="486"/>
                  </a:lnTo>
                  <a:lnTo>
                    <a:pt x="1711" y="430"/>
                  </a:lnTo>
                  <a:lnTo>
                    <a:pt x="1684" y="379"/>
                  </a:lnTo>
                  <a:lnTo>
                    <a:pt x="1653" y="331"/>
                  </a:lnTo>
                  <a:lnTo>
                    <a:pt x="1616" y="286"/>
                  </a:lnTo>
                  <a:lnTo>
                    <a:pt x="1575" y="245"/>
                  </a:lnTo>
                  <a:lnTo>
                    <a:pt x="1530" y="208"/>
                  </a:lnTo>
                  <a:lnTo>
                    <a:pt x="1481" y="176"/>
                  </a:lnTo>
                  <a:lnTo>
                    <a:pt x="1430" y="149"/>
                  </a:lnTo>
                  <a:lnTo>
                    <a:pt x="1374" y="128"/>
                  </a:lnTo>
                  <a:lnTo>
                    <a:pt x="1317" y="112"/>
                  </a:lnTo>
                  <a:lnTo>
                    <a:pt x="1258" y="103"/>
                  </a:lnTo>
                  <a:lnTo>
                    <a:pt x="1196" y="98"/>
                  </a:lnTo>
                  <a:close/>
                  <a:moveTo>
                    <a:pt x="697" y="0"/>
                  </a:moveTo>
                  <a:lnTo>
                    <a:pt x="1694" y="0"/>
                  </a:lnTo>
                  <a:lnTo>
                    <a:pt x="1727" y="3"/>
                  </a:lnTo>
                  <a:lnTo>
                    <a:pt x="1760" y="12"/>
                  </a:lnTo>
                  <a:lnTo>
                    <a:pt x="1788" y="25"/>
                  </a:lnTo>
                  <a:lnTo>
                    <a:pt x="1814" y="44"/>
                  </a:lnTo>
                  <a:lnTo>
                    <a:pt x="1837" y="66"/>
                  </a:lnTo>
                  <a:lnTo>
                    <a:pt x="1855" y="92"/>
                  </a:lnTo>
                  <a:lnTo>
                    <a:pt x="1870" y="121"/>
                  </a:lnTo>
                  <a:lnTo>
                    <a:pt x="1878" y="153"/>
                  </a:lnTo>
                  <a:lnTo>
                    <a:pt x="1881" y="186"/>
                  </a:lnTo>
                  <a:lnTo>
                    <a:pt x="1881" y="306"/>
                  </a:lnTo>
                  <a:lnTo>
                    <a:pt x="2379" y="306"/>
                  </a:lnTo>
                  <a:lnTo>
                    <a:pt x="2387" y="327"/>
                  </a:lnTo>
                  <a:lnTo>
                    <a:pt x="2391" y="351"/>
                  </a:lnTo>
                  <a:lnTo>
                    <a:pt x="2390" y="376"/>
                  </a:lnTo>
                  <a:lnTo>
                    <a:pt x="2384" y="403"/>
                  </a:lnTo>
                  <a:lnTo>
                    <a:pt x="2376" y="431"/>
                  </a:lnTo>
                  <a:lnTo>
                    <a:pt x="2363" y="461"/>
                  </a:lnTo>
                  <a:lnTo>
                    <a:pt x="2349" y="492"/>
                  </a:lnTo>
                  <a:lnTo>
                    <a:pt x="2331" y="524"/>
                  </a:lnTo>
                  <a:lnTo>
                    <a:pt x="2310" y="556"/>
                  </a:lnTo>
                  <a:lnTo>
                    <a:pt x="2288" y="589"/>
                  </a:lnTo>
                  <a:lnTo>
                    <a:pt x="2263" y="622"/>
                  </a:lnTo>
                  <a:lnTo>
                    <a:pt x="2238" y="655"/>
                  </a:lnTo>
                  <a:lnTo>
                    <a:pt x="2210" y="688"/>
                  </a:lnTo>
                  <a:lnTo>
                    <a:pt x="2182" y="721"/>
                  </a:lnTo>
                  <a:lnTo>
                    <a:pt x="2154" y="753"/>
                  </a:lnTo>
                  <a:lnTo>
                    <a:pt x="2125" y="783"/>
                  </a:lnTo>
                  <a:lnTo>
                    <a:pt x="2097" y="814"/>
                  </a:lnTo>
                  <a:lnTo>
                    <a:pt x="2069" y="843"/>
                  </a:lnTo>
                  <a:lnTo>
                    <a:pt x="2042" y="870"/>
                  </a:lnTo>
                  <a:lnTo>
                    <a:pt x="2015" y="896"/>
                  </a:lnTo>
                  <a:lnTo>
                    <a:pt x="1990" y="921"/>
                  </a:lnTo>
                  <a:lnTo>
                    <a:pt x="1967" y="943"/>
                  </a:lnTo>
                  <a:lnTo>
                    <a:pt x="1946" y="962"/>
                  </a:lnTo>
                  <a:lnTo>
                    <a:pt x="1927" y="980"/>
                  </a:lnTo>
                  <a:lnTo>
                    <a:pt x="1912" y="995"/>
                  </a:lnTo>
                  <a:lnTo>
                    <a:pt x="1899" y="1006"/>
                  </a:lnTo>
                  <a:lnTo>
                    <a:pt x="1889" y="1015"/>
                  </a:lnTo>
                  <a:lnTo>
                    <a:pt x="1883" y="1020"/>
                  </a:lnTo>
                  <a:lnTo>
                    <a:pt x="1881" y="1022"/>
                  </a:lnTo>
                  <a:lnTo>
                    <a:pt x="1881" y="1370"/>
                  </a:lnTo>
                  <a:lnTo>
                    <a:pt x="2379" y="1370"/>
                  </a:lnTo>
                  <a:lnTo>
                    <a:pt x="2387" y="1391"/>
                  </a:lnTo>
                  <a:lnTo>
                    <a:pt x="2391" y="1415"/>
                  </a:lnTo>
                  <a:lnTo>
                    <a:pt x="2390" y="1440"/>
                  </a:lnTo>
                  <a:lnTo>
                    <a:pt x="2384" y="1466"/>
                  </a:lnTo>
                  <a:lnTo>
                    <a:pt x="2376" y="1494"/>
                  </a:lnTo>
                  <a:lnTo>
                    <a:pt x="2363" y="1525"/>
                  </a:lnTo>
                  <a:lnTo>
                    <a:pt x="2349" y="1555"/>
                  </a:lnTo>
                  <a:lnTo>
                    <a:pt x="2331" y="1588"/>
                  </a:lnTo>
                  <a:lnTo>
                    <a:pt x="2310" y="1620"/>
                  </a:lnTo>
                  <a:lnTo>
                    <a:pt x="2288" y="1653"/>
                  </a:lnTo>
                  <a:lnTo>
                    <a:pt x="2263" y="1686"/>
                  </a:lnTo>
                  <a:lnTo>
                    <a:pt x="2238" y="1719"/>
                  </a:lnTo>
                  <a:lnTo>
                    <a:pt x="2210" y="1752"/>
                  </a:lnTo>
                  <a:lnTo>
                    <a:pt x="2182" y="1785"/>
                  </a:lnTo>
                  <a:lnTo>
                    <a:pt x="2154" y="1816"/>
                  </a:lnTo>
                  <a:lnTo>
                    <a:pt x="2125" y="1847"/>
                  </a:lnTo>
                  <a:lnTo>
                    <a:pt x="2097" y="1878"/>
                  </a:lnTo>
                  <a:lnTo>
                    <a:pt x="2069" y="1907"/>
                  </a:lnTo>
                  <a:lnTo>
                    <a:pt x="2042" y="1934"/>
                  </a:lnTo>
                  <a:lnTo>
                    <a:pt x="2015" y="1960"/>
                  </a:lnTo>
                  <a:lnTo>
                    <a:pt x="1990" y="1985"/>
                  </a:lnTo>
                  <a:lnTo>
                    <a:pt x="1967" y="2007"/>
                  </a:lnTo>
                  <a:lnTo>
                    <a:pt x="1946" y="2026"/>
                  </a:lnTo>
                  <a:lnTo>
                    <a:pt x="1927" y="2044"/>
                  </a:lnTo>
                  <a:lnTo>
                    <a:pt x="1912" y="2059"/>
                  </a:lnTo>
                  <a:lnTo>
                    <a:pt x="1899" y="2070"/>
                  </a:lnTo>
                  <a:lnTo>
                    <a:pt x="1889" y="2079"/>
                  </a:lnTo>
                  <a:lnTo>
                    <a:pt x="1883" y="2084"/>
                  </a:lnTo>
                  <a:lnTo>
                    <a:pt x="1881" y="2086"/>
                  </a:lnTo>
                  <a:lnTo>
                    <a:pt x="1881" y="2434"/>
                  </a:lnTo>
                  <a:lnTo>
                    <a:pt x="2379" y="2434"/>
                  </a:lnTo>
                  <a:lnTo>
                    <a:pt x="2387" y="2455"/>
                  </a:lnTo>
                  <a:lnTo>
                    <a:pt x="2391" y="2478"/>
                  </a:lnTo>
                  <a:lnTo>
                    <a:pt x="2390" y="2503"/>
                  </a:lnTo>
                  <a:lnTo>
                    <a:pt x="2384" y="2530"/>
                  </a:lnTo>
                  <a:lnTo>
                    <a:pt x="2376" y="2558"/>
                  </a:lnTo>
                  <a:lnTo>
                    <a:pt x="2363" y="2589"/>
                  </a:lnTo>
                  <a:lnTo>
                    <a:pt x="2349" y="2619"/>
                  </a:lnTo>
                  <a:lnTo>
                    <a:pt x="2331" y="2651"/>
                  </a:lnTo>
                  <a:lnTo>
                    <a:pt x="2310" y="2683"/>
                  </a:lnTo>
                  <a:lnTo>
                    <a:pt x="2288" y="2717"/>
                  </a:lnTo>
                  <a:lnTo>
                    <a:pt x="2263" y="2749"/>
                  </a:lnTo>
                  <a:lnTo>
                    <a:pt x="2238" y="2783"/>
                  </a:lnTo>
                  <a:lnTo>
                    <a:pt x="2210" y="2815"/>
                  </a:lnTo>
                  <a:lnTo>
                    <a:pt x="2182" y="2849"/>
                  </a:lnTo>
                  <a:lnTo>
                    <a:pt x="2154" y="2880"/>
                  </a:lnTo>
                  <a:lnTo>
                    <a:pt x="2125" y="2911"/>
                  </a:lnTo>
                  <a:lnTo>
                    <a:pt x="2097" y="2942"/>
                  </a:lnTo>
                  <a:lnTo>
                    <a:pt x="2069" y="2971"/>
                  </a:lnTo>
                  <a:lnTo>
                    <a:pt x="2042" y="2998"/>
                  </a:lnTo>
                  <a:lnTo>
                    <a:pt x="2015" y="3025"/>
                  </a:lnTo>
                  <a:lnTo>
                    <a:pt x="1990" y="3049"/>
                  </a:lnTo>
                  <a:lnTo>
                    <a:pt x="1967" y="3071"/>
                  </a:lnTo>
                  <a:lnTo>
                    <a:pt x="1946" y="3091"/>
                  </a:lnTo>
                  <a:lnTo>
                    <a:pt x="1927" y="3107"/>
                  </a:lnTo>
                  <a:lnTo>
                    <a:pt x="1912" y="3122"/>
                  </a:lnTo>
                  <a:lnTo>
                    <a:pt x="1899" y="3134"/>
                  </a:lnTo>
                  <a:lnTo>
                    <a:pt x="1889" y="3143"/>
                  </a:lnTo>
                  <a:lnTo>
                    <a:pt x="1883" y="3148"/>
                  </a:lnTo>
                  <a:lnTo>
                    <a:pt x="1881" y="3150"/>
                  </a:lnTo>
                  <a:lnTo>
                    <a:pt x="1881" y="3270"/>
                  </a:lnTo>
                  <a:lnTo>
                    <a:pt x="1878" y="3303"/>
                  </a:lnTo>
                  <a:lnTo>
                    <a:pt x="1870" y="3335"/>
                  </a:lnTo>
                  <a:lnTo>
                    <a:pt x="1855" y="3364"/>
                  </a:lnTo>
                  <a:lnTo>
                    <a:pt x="1837" y="3390"/>
                  </a:lnTo>
                  <a:lnTo>
                    <a:pt x="1814" y="3412"/>
                  </a:lnTo>
                  <a:lnTo>
                    <a:pt x="1788" y="3431"/>
                  </a:lnTo>
                  <a:lnTo>
                    <a:pt x="1760" y="3444"/>
                  </a:lnTo>
                  <a:lnTo>
                    <a:pt x="1727" y="3453"/>
                  </a:lnTo>
                  <a:lnTo>
                    <a:pt x="1694" y="3456"/>
                  </a:lnTo>
                  <a:lnTo>
                    <a:pt x="697" y="3456"/>
                  </a:lnTo>
                  <a:lnTo>
                    <a:pt x="663" y="3453"/>
                  </a:lnTo>
                  <a:lnTo>
                    <a:pt x="632" y="3444"/>
                  </a:lnTo>
                  <a:lnTo>
                    <a:pt x="603" y="3431"/>
                  </a:lnTo>
                  <a:lnTo>
                    <a:pt x="576" y="3412"/>
                  </a:lnTo>
                  <a:lnTo>
                    <a:pt x="554" y="3390"/>
                  </a:lnTo>
                  <a:lnTo>
                    <a:pt x="536" y="3364"/>
                  </a:lnTo>
                  <a:lnTo>
                    <a:pt x="522" y="3335"/>
                  </a:lnTo>
                  <a:lnTo>
                    <a:pt x="514" y="3303"/>
                  </a:lnTo>
                  <a:lnTo>
                    <a:pt x="510" y="3270"/>
                  </a:lnTo>
                  <a:lnTo>
                    <a:pt x="510" y="3150"/>
                  </a:lnTo>
                  <a:lnTo>
                    <a:pt x="508" y="3148"/>
                  </a:lnTo>
                  <a:lnTo>
                    <a:pt x="502" y="3143"/>
                  </a:lnTo>
                  <a:lnTo>
                    <a:pt x="493" y="3134"/>
                  </a:lnTo>
                  <a:lnTo>
                    <a:pt x="479" y="3122"/>
                  </a:lnTo>
                  <a:lnTo>
                    <a:pt x="463" y="3107"/>
                  </a:lnTo>
                  <a:lnTo>
                    <a:pt x="444" y="3091"/>
                  </a:lnTo>
                  <a:lnTo>
                    <a:pt x="423" y="3071"/>
                  </a:lnTo>
                  <a:lnTo>
                    <a:pt x="400" y="3049"/>
                  </a:lnTo>
                  <a:lnTo>
                    <a:pt x="375" y="3025"/>
                  </a:lnTo>
                  <a:lnTo>
                    <a:pt x="349" y="2998"/>
                  </a:lnTo>
                  <a:lnTo>
                    <a:pt x="322" y="2971"/>
                  </a:lnTo>
                  <a:lnTo>
                    <a:pt x="295" y="2942"/>
                  </a:lnTo>
                  <a:lnTo>
                    <a:pt x="265" y="2911"/>
                  </a:lnTo>
                  <a:lnTo>
                    <a:pt x="237" y="2880"/>
                  </a:lnTo>
                  <a:lnTo>
                    <a:pt x="209" y="2849"/>
                  </a:lnTo>
                  <a:lnTo>
                    <a:pt x="181" y="2815"/>
                  </a:lnTo>
                  <a:lnTo>
                    <a:pt x="154" y="2783"/>
                  </a:lnTo>
                  <a:lnTo>
                    <a:pt x="128" y="2749"/>
                  </a:lnTo>
                  <a:lnTo>
                    <a:pt x="104" y="2717"/>
                  </a:lnTo>
                  <a:lnTo>
                    <a:pt x="81" y="2683"/>
                  </a:lnTo>
                  <a:lnTo>
                    <a:pt x="61" y="2651"/>
                  </a:lnTo>
                  <a:lnTo>
                    <a:pt x="43" y="2619"/>
                  </a:lnTo>
                  <a:lnTo>
                    <a:pt x="27" y="2589"/>
                  </a:lnTo>
                  <a:lnTo>
                    <a:pt x="15" y="2558"/>
                  </a:lnTo>
                  <a:lnTo>
                    <a:pt x="6" y="2530"/>
                  </a:lnTo>
                  <a:lnTo>
                    <a:pt x="1" y="2503"/>
                  </a:lnTo>
                  <a:lnTo>
                    <a:pt x="0" y="2478"/>
                  </a:lnTo>
                  <a:lnTo>
                    <a:pt x="3" y="2455"/>
                  </a:lnTo>
                  <a:lnTo>
                    <a:pt x="12" y="2434"/>
                  </a:lnTo>
                  <a:lnTo>
                    <a:pt x="510" y="2434"/>
                  </a:lnTo>
                  <a:lnTo>
                    <a:pt x="510" y="2086"/>
                  </a:lnTo>
                  <a:lnTo>
                    <a:pt x="508" y="2084"/>
                  </a:lnTo>
                  <a:lnTo>
                    <a:pt x="502" y="2079"/>
                  </a:lnTo>
                  <a:lnTo>
                    <a:pt x="493" y="2070"/>
                  </a:lnTo>
                  <a:lnTo>
                    <a:pt x="479" y="2059"/>
                  </a:lnTo>
                  <a:lnTo>
                    <a:pt x="463" y="2044"/>
                  </a:lnTo>
                  <a:lnTo>
                    <a:pt x="444" y="2026"/>
                  </a:lnTo>
                  <a:lnTo>
                    <a:pt x="423" y="2007"/>
                  </a:lnTo>
                  <a:lnTo>
                    <a:pt x="400" y="1985"/>
                  </a:lnTo>
                  <a:lnTo>
                    <a:pt x="375" y="1960"/>
                  </a:lnTo>
                  <a:lnTo>
                    <a:pt x="349" y="1934"/>
                  </a:lnTo>
                  <a:lnTo>
                    <a:pt x="322" y="1907"/>
                  </a:lnTo>
                  <a:lnTo>
                    <a:pt x="295" y="1878"/>
                  </a:lnTo>
                  <a:lnTo>
                    <a:pt x="265" y="1847"/>
                  </a:lnTo>
                  <a:lnTo>
                    <a:pt x="237" y="1816"/>
                  </a:lnTo>
                  <a:lnTo>
                    <a:pt x="209" y="1785"/>
                  </a:lnTo>
                  <a:lnTo>
                    <a:pt x="181" y="1752"/>
                  </a:lnTo>
                  <a:lnTo>
                    <a:pt x="154" y="1719"/>
                  </a:lnTo>
                  <a:lnTo>
                    <a:pt x="128" y="1686"/>
                  </a:lnTo>
                  <a:lnTo>
                    <a:pt x="104" y="1653"/>
                  </a:lnTo>
                  <a:lnTo>
                    <a:pt x="81" y="1620"/>
                  </a:lnTo>
                  <a:lnTo>
                    <a:pt x="61" y="1588"/>
                  </a:lnTo>
                  <a:lnTo>
                    <a:pt x="43" y="1555"/>
                  </a:lnTo>
                  <a:lnTo>
                    <a:pt x="27" y="1525"/>
                  </a:lnTo>
                  <a:lnTo>
                    <a:pt x="15" y="1494"/>
                  </a:lnTo>
                  <a:lnTo>
                    <a:pt x="6" y="1466"/>
                  </a:lnTo>
                  <a:lnTo>
                    <a:pt x="1" y="1440"/>
                  </a:lnTo>
                  <a:lnTo>
                    <a:pt x="0" y="1415"/>
                  </a:lnTo>
                  <a:lnTo>
                    <a:pt x="3" y="1391"/>
                  </a:lnTo>
                  <a:lnTo>
                    <a:pt x="12" y="1370"/>
                  </a:lnTo>
                  <a:lnTo>
                    <a:pt x="510" y="1370"/>
                  </a:lnTo>
                  <a:lnTo>
                    <a:pt x="510" y="1022"/>
                  </a:lnTo>
                  <a:lnTo>
                    <a:pt x="508" y="1020"/>
                  </a:lnTo>
                  <a:lnTo>
                    <a:pt x="502" y="1015"/>
                  </a:lnTo>
                  <a:lnTo>
                    <a:pt x="493" y="1006"/>
                  </a:lnTo>
                  <a:lnTo>
                    <a:pt x="479" y="995"/>
                  </a:lnTo>
                  <a:lnTo>
                    <a:pt x="463" y="980"/>
                  </a:lnTo>
                  <a:lnTo>
                    <a:pt x="444" y="962"/>
                  </a:lnTo>
                  <a:lnTo>
                    <a:pt x="423" y="943"/>
                  </a:lnTo>
                  <a:lnTo>
                    <a:pt x="400" y="921"/>
                  </a:lnTo>
                  <a:lnTo>
                    <a:pt x="375" y="896"/>
                  </a:lnTo>
                  <a:lnTo>
                    <a:pt x="349" y="870"/>
                  </a:lnTo>
                  <a:lnTo>
                    <a:pt x="322" y="843"/>
                  </a:lnTo>
                  <a:lnTo>
                    <a:pt x="295" y="814"/>
                  </a:lnTo>
                  <a:lnTo>
                    <a:pt x="265" y="783"/>
                  </a:lnTo>
                  <a:lnTo>
                    <a:pt x="237" y="753"/>
                  </a:lnTo>
                  <a:lnTo>
                    <a:pt x="209" y="721"/>
                  </a:lnTo>
                  <a:lnTo>
                    <a:pt x="181" y="688"/>
                  </a:lnTo>
                  <a:lnTo>
                    <a:pt x="154" y="655"/>
                  </a:lnTo>
                  <a:lnTo>
                    <a:pt x="128" y="622"/>
                  </a:lnTo>
                  <a:lnTo>
                    <a:pt x="104" y="589"/>
                  </a:lnTo>
                  <a:lnTo>
                    <a:pt x="81" y="556"/>
                  </a:lnTo>
                  <a:lnTo>
                    <a:pt x="61" y="524"/>
                  </a:lnTo>
                  <a:lnTo>
                    <a:pt x="43" y="492"/>
                  </a:lnTo>
                  <a:lnTo>
                    <a:pt x="27" y="461"/>
                  </a:lnTo>
                  <a:lnTo>
                    <a:pt x="15" y="431"/>
                  </a:lnTo>
                  <a:lnTo>
                    <a:pt x="6" y="403"/>
                  </a:lnTo>
                  <a:lnTo>
                    <a:pt x="1" y="376"/>
                  </a:lnTo>
                  <a:lnTo>
                    <a:pt x="0" y="351"/>
                  </a:lnTo>
                  <a:lnTo>
                    <a:pt x="3" y="327"/>
                  </a:lnTo>
                  <a:lnTo>
                    <a:pt x="12" y="306"/>
                  </a:lnTo>
                  <a:lnTo>
                    <a:pt x="510" y="306"/>
                  </a:lnTo>
                  <a:lnTo>
                    <a:pt x="510" y="186"/>
                  </a:lnTo>
                  <a:lnTo>
                    <a:pt x="514" y="153"/>
                  </a:lnTo>
                  <a:lnTo>
                    <a:pt x="522" y="121"/>
                  </a:lnTo>
                  <a:lnTo>
                    <a:pt x="536" y="92"/>
                  </a:lnTo>
                  <a:lnTo>
                    <a:pt x="554" y="66"/>
                  </a:lnTo>
                  <a:lnTo>
                    <a:pt x="576" y="44"/>
                  </a:lnTo>
                  <a:lnTo>
                    <a:pt x="603" y="25"/>
                  </a:lnTo>
                  <a:lnTo>
                    <a:pt x="632" y="12"/>
                  </a:lnTo>
                  <a:lnTo>
                    <a:pt x="663" y="3"/>
                  </a:lnTo>
                  <a:lnTo>
                    <a:pt x="697" y="0"/>
                  </a:lnTo>
                  <a:close/>
                </a:path>
              </a:pathLst>
            </a:custGeom>
            <a:grpFill/>
            <a:ln w="9525">
              <a:noFill/>
              <a:round/>
              <a:headEnd/>
              <a:tailEnd/>
            </a:ln>
          </p:spPr>
          <p:txBody>
            <a:bodyPr wrap="none" anchor="ctr"/>
            <a:lstStyle/>
            <a:p>
              <a:endParaRPr lang="en-GB"/>
            </a:p>
          </p:txBody>
        </p:sp>
        <p:sp>
          <p:nvSpPr>
            <p:cNvPr id="113" name="Freeform 134"/>
            <p:cNvSpPr>
              <a:spLocks noChangeArrowheads="1"/>
            </p:cNvSpPr>
            <p:nvPr/>
          </p:nvSpPr>
          <p:spPr bwMode="auto">
            <a:xfrm>
              <a:off x="2200" y="2529"/>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7"/>
                  </a:lnTo>
                  <a:lnTo>
                    <a:pt x="565" y="45"/>
                  </a:lnTo>
                  <a:lnTo>
                    <a:pt x="604" y="69"/>
                  </a:lnTo>
                  <a:lnTo>
                    <a:pt x="640" y="97"/>
                  </a:lnTo>
                  <a:lnTo>
                    <a:pt x="672" y="129"/>
                  </a:lnTo>
                  <a:lnTo>
                    <a:pt x="700" y="165"/>
                  </a:lnTo>
                  <a:lnTo>
                    <a:pt x="723" y="204"/>
                  </a:lnTo>
                  <a:lnTo>
                    <a:pt x="743" y="245"/>
                  </a:lnTo>
                  <a:lnTo>
                    <a:pt x="757" y="289"/>
                  </a:lnTo>
                  <a:lnTo>
                    <a:pt x="765" y="337"/>
                  </a:lnTo>
                  <a:lnTo>
                    <a:pt x="769" y="385"/>
                  </a:lnTo>
                  <a:lnTo>
                    <a:pt x="765" y="433"/>
                  </a:lnTo>
                  <a:lnTo>
                    <a:pt x="757" y="479"/>
                  </a:lnTo>
                  <a:lnTo>
                    <a:pt x="743" y="523"/>
                  </a:lnTo>
                  <a:lnTo>
                    <a:pt x="723" y="565"/>
                  </a:lnTo>
                  <a:lnTo>
                    <a:pt x="700" y="604"/>
                  </a:lnTo>
                  <a:lnTo>
                    <a:pt x="672" y="639"/>
                  </a:lnTo>
                  <a:lnTo>
                    <a:pt x="640" y="672"/>
                  </a:lnTo>
                  <a:lnTo>
                    <a:pt x="604" y="700"/>
                  </a:lnTo>
                  <a:lnTo>
                    <a:pt x="565" y="723"/>
                  </a:lnTo>
                  <a:lnTo>
                    <a:pt x="523" y="743"/>
                  </a:lnTo>
                  <a:lnTo>
                    <a:pt x="479" y="756"/>
                  </a:lnTo>
                  <a:lnTo>
                    <a:pt x="433" y="765"/>
                  </a:lnTo>
                  <a:lnTo>
                    <a:pt x="385" y="768"/>
                  </a:lnTo>
                  <a:lnTo>
                    <a:pt x="337" y="765"/>
                  </a:lnTo>
                  <a:lnTo>
                    <a:pt x="290" y="756"/>
                  </a:lnTo>
                  <a:lnTo>
                    <a:pt x="246" y="743"/>
                  </a:lnTo>
                  <a:lnTo>
                    <a:pt x="204" y="723"/>
                  </a:lnTo>
                  <a:lnTo>
                    <a:pt x="165" y="700"/>
                  </a:lnTo>
                  <a:lnTo>
                    <a:pt x="129" y="672"/>
                  </a:lnTo>
                  <a:lnTo>
                    <a:pt x="98" y="639"/>
                  </a:lnTo>
                  <a:lnTo>
                    <a:pt x="69" y="604"/>
                  </a:lnTo>
                  <a:lnTo>
                    <a:pt x="45" y="565"/>
                  </a:lnTo>
                  <a:lnTo>
                    <a:pt x="26" y="523"/>
                  </a:lnTo>
                  <a:lnTo>
                    <a:pt x="12" y="479"/>
                  </a:lnTo>
                  <a:lnTo>
                    <a:pt x="3" y="433"/>
                  </a:lnTo>
                  <a:lnTo>
                    <a:pt x="0" y="385"/>
                  </a:lnTo>
                  <a:lnTo>
                    <a:pt x="3" y="337"/>
                  </a:lnTo>
                  <a:lnTo>
                    <a:pt x="12" y="289"/>
                  </a:lnTo>
                  <a:lnTo>
                    <a:pt x="26" y="245"/>
                  </a:lnTo>
                  <a:lnTo>
                    <a:pt x="45" y="204"/>
                  </a:lnTo>
                  <a:lnTo>
                    <a:pt x="69" y="165"/>
                  </a:lnTo>
                  <a:lnTo>
                    <a:pt x="98" y="129"/>
                  </a:lnTo>
                  <a:lnTo>
                    <a:pt x="129" y="97"/>
                  </a:lnTo>
                  <a:lnTo>
                    <a:pt x="165" y="69"/>
                  </a:lnTo>
                  <a:lnTo>
                    <a:pt x="204" y="45"/>
                  </a:lnTo>
                  <a:lnTo>
                    <a:pt x="246" y="27"/>
                  </a:lnTo>
                  <a:lnTo>
                    <a:pt x="290" y="12"/>
                  </a:lnTo>
                  <a:lnTo>
                    <a:pt x="337" y="3"/>
                  </a:lnTo>
                  <a:lnTo>
                    <a:pt x="385" y="0"/>
                  </a:lnTo>
                  <a:close/>
                </a:path>
              </a:pathLst>
            </a:custGeom>
            <a:grpFill/>
            <a:ln w="9525">
              <a:noFill/>
              <a:round/>
              <a:headEnd/>
              <a:tailEnd/>
            </a:ln>
          </p:spPr>
          <p:txBody>
            <a:bodyPr wrap="none" anchor="ctr"/>
            <a:lstStyle/>
            <a:p>
              <a:endParaRPr lang="en-GB"/>
            </a:p>
          </p:txBody>
        </p:sp>
        <p:sp>
          <p:nvSpPr>
            <p:cNvPr id="114" name="Freeform 135"/>
            <p:cNvSpPr>
              <a:spLocks noChangeArrowheads="1"/>
            </p:cNvSpPr>
            <p:nvPr/>
          </p:nvSpPr>
          <p:spPr bwMode="auto">
            <a:xfrm>
              <a:off x="2200" y="2762"/>
              <a:ext cx="85" cy="85"/>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5"/>
                  </a:lnTo>
                  <a:lnTo>
                    <a:pt x="565" y="45"/>
                  </a:lnTo>
                  <a:lnTo>
                    <a:pt x="604" y="68"/>
                  </a:lnTo>
                  <a:lnTo>
                    <a:pt x="640" y="97"/>
                  </a:lnTo>
                  <a:lnTo>
                    <a:pt x="672" y="129"/>
                  </a:lnTo>
                  <a:lnTo>
                    <a:pt x="700" y="165"/>
                  </a:lnTo>
                  <a:lnTo>
                    <a:pt x="723" y="203"/>
                  </a:lnTo>
                  <a:lnTo>
                    <a:pt x="743" y="245"/>
                  </a:lnTo>
                  <a:lnTo>
                    <a:pt x="757" y="289"/>
                  </a:lnTo>
                  <a:lnTo>
                    <a:pt x="765" y="335"/>
                  </a:lnTo>
                  <a:lnTo>
                    <a:pt x="769" y="384"/>
                  </a:lnTo>
                  <a:lnTo>
                    <a:pt x="765" y="432"/>
                  </a:lnTo>
                  <a:lnTo>
                    <a:pt x="757" y="479"/>
                  </a:lnTo>
                  <a:lnTo>
                    <a:pt x="743" y="523"/>
                  </a:lnTo>
                  <a:lnTo>
                    <a:pt x="723" y="565"/>
                  </a:lnTo>
                  <a:lnTo>
                    <a:pt x="700" y="603"/>
                  </a:lnTo>
                  <a:lnTo>
                    <a:pt x="672" y="639"/>
                  </a:lnTo>
                  <a:lnTo>
                    <a:pt x="640" y="670"/>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0"/>
                  </a:lnTo>
                  <a:lnTo>
                    <a:pt x="98" y="639"/>
                  </a:lnTo>
                  <a:lnTo>
                    <a:pt x="69" y="603"/>
                  </a:lnTo>
                  <a:lnTo>
                    <a:pt x="45" y="565"/>
                  </a:lnTo>
                  <a:lnTo>
                    <a:pt x="26" y="523"/>
                  </a:lnTo>
                  <a:lnTo>
                    <a:pt x="12" y="479"/>
                  </a:lnTo>
                  <a:lnTo>
                    <a:pt x="3" y="432"/>
                  </a:lnTo>
                  <a:lnTo>
                    <a:pt x="0" y="384"/>
                  </a:lnTo>
                  <a:lnTo>
                    <a:pt x="3" y="335"/>
                  </a:lnTo>
                  <a:lnTo>
                    <a:pt x="12" y="289"/>
                  </a:lnTo>
                  <a:lnTo>
                    <a:pt x="26" y="245"/>
                  </a:lnTo>
                  <a:lnTo>
                    <a:pt x="45" y="203"/>
                  </a:lnTo>
                  <a:lnTo>
                    <a:pt x="69" y="165"/>
                  </a:lnTo>
                  <a:lnTo>
                    <a:pt x="98" y="129"/>
                  </a:lnTo>
                  <a:lnTo>
                    <a:pt x="129" y="97"/>
                  </a:lnTo>
                  <a:lnTo>
                    <a:pt x="165" y="68"/>
                  </a:lnTo>
                  <a:lnTo>
                    <a:pt x="204" y="45"/>
                  </a:lnTo>
                  <a:lnTo>
                    <a:pt x="246" y="25"/>
                  </a:lnTo>
                  <a:lnTo>
                    <a:pt x="290" y="12"/>
                  </a:lnTo>
                  <a:lnTo>
                    <a:pt x="337" y="3"/>
                  </a:lnTo>
                  <a:lnTo>
                    <a:pt x="385" y="0"/>
                  </a:lnTo>
                  <a:close/>
                </a:path>
              </a:pathLst>
            </a:custGeom>
            <a:grpFill/>
            <a:ln w="9525">
              <a:noFill/>
              <a:round/>
              <a:headEnd/>
              <a:tailEnd/>
            </a:ln>
          </p:spPr>
          <p:txBody>
            <a:bodyPr wrap="none" anchor="ctr"/>
            <a:lstStyle/>
            <a:p>
              <a:endParaRPr lang="en-GB"/>
            </a:p>
          </p:txBody>
        </p:sp>
        <p:sp>
          <p:nvSpPr>
            <p:cNvPr id="115" name="Freeform 136"/>
            <p:cNvSpPr>
              <a:spLocks noChangeArrowheads="1"/>
            </p:cNvSpPr>
            <p:nvPr/>
          </p:nvSpPr>
          <p:spPr bwMode="auto">
            <a:xfrm>
              <a:off x="2200" y="2646"/>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6"/>
                  </a:lnTo>
                  <a:lnTo>
                    <a:pt x="565" y="45"/>
                  </a:lnTo>
                  <a:lnTo>
                    <a:pt x="604" y="69"/>
                  </a:lnTo>
                  <a:lnTo>
                    <a:pt x="640" y="97"/>
                  </a:lnTo>
                  <a:lnTo>
                    <a:pt x="672" y="130"/>
                  </a:lnTo>
                  <a:lnTo>
                    <a:pt x="700" y="165"/>
                  </a:lnTo>
                  <a:lnTo>
                    <a:pt x="723" y="204"/>
                  </a:lnTo>
                  <a:lnTo>
                    <a:pt x="743" y="245"/>
                  </a:lnTo>
                  <a:lnTo>
                    <a:pt x="757" y="290"/>
                  </a:lnTo>
                  <a:lnTo>
                    <a:pt x="765" y="336"/>
                  </a:lnTo>
                  <a:lnTo>
                    <a:pt x="769" y="384"/>
                  </a:lnTo>
                  <a:lnTo>
                    <a:pt x="765" y="432"/>
                  </a:lnTo>
                  <a:lnTo>
                    <a:pt x="757" y="478"/>
                  </a:lnTo>
                  <a:lnTo>
                    <a:pt x="743" y="522"/>
                  </a:lnTo>
                  <a:lnTo>
                    <a:pt x="723" y="564"/>
                  </a:lnTo>
                  <a:lnTo>
                    <a:pt x="700" y="603"/>
                  </a:lnTo>
                  <a:lnTo>
                    <a:pt x="672" y="639"/>
                  </a:lnTo>
                  <a:lnTo>
                    <a:pt x="640" y="671"/>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1"/>
                  </a:lnTo>
                  <a:lnTo>
                    <a:pt x="98" y="639"/>
                  </a:lnTo>
                  <a:lnTo>
                    <a:pt x="69" y="603"/>
                  </a:lnTo>
                  <a:lnTo>
                    <a:pt x="45" y="564"/>
                  </a:lnTo>
                  <a:lnTo>
                    <a:pt x="26" y="522"/>
                  </a:lnTo>
                  <a:lnTo>
                    <a:pt x="12" y="478"/>
                  </a:lnTo>
                  <a:lnTo>
                    <a:pt x="3" y="432"/>
                  </a:lnTo>
                  <a:lnTo>
                    <a:pt x="0" y="384"/>
                  </a:lnTo>
                  <a:lnTo>
                    <a:pt x="3" y="336"/>
                  </a:lnTo>
                  <a:lnTo>
                    <a:pt x="12" y="290"/>
                  </a:lnTo>
                  <a:lnTo>
                    <a:pt x="26" y="245"/>
                  </a:lnTo>
                  <a:lnTo>
                    <a:pt x="45" y="204"/>
                  </a:lnTo>
                  <a:lnTo>
                    <a:pt x="69" y="165"/>
                  </a:lnTo>
                  <a:lnTo>
                    <a:pt x="98" y="130"/>
                  </a:lnTo>
                  <a:lnTo>
                    <a:pt x="129" y="97"/>
                  </a:lnTo>
                  <a:lnTo>
                    <a:pt x="165" y="69"/>
                  </a:lnTo>
                  <a:lnTo>
                    <a:pt x="204" y="45"/>
                  </a:lnTo>
                  <a:lnTo>
                    <a:pt x="246" y="26"/>
                  </a:lnTo>
                  <a:lnTo>
                    <a:pt x="290" y="12"/>
                  </a:lnTo>
                  <a:lnTo>
                    <a:pt x="337" y="3"/>
                  </a:lnTo>
                  <a:lnTo>
                    <a:pt x="385" y="0"/>
                  </a:lnTo>
                  <a:close/>
                </a:path>
              </a:pathLst>
            </a:custGeom>
            <a:grpFill/>
            <a:ln w="9525">
              <a:noFill/>
              <a:round/>
              <a:headEnd/>
              <a:tailEnd/>
            </a:ln>
          </p:spPr>
          <p:txBody>
            <a:bodyPr wrap="none" anchor="ctr"/>
            <a:lstStyle/>
            <a:p>
              <a:endParaRPr lang="en-GB"/>
            </a:p>
          </p:txBody>
        </p:sp>
      </p:grpSp>
      <p:sp>
        <p:nvSpPr>
          <p:cNvPr id="116" name="Right Arrow Callout 115"/>
          <p:cNvSpPr/>
          <p:nvPr/>
        </p:nvSpPr>
        <p:spPr>
          <a:xfrm>
            <a:off x="428625" y="2348282"/>
            <a:ext cx="885825" cy="1447200"/>
          </a:xfrm>
          <a:prstGeom prst="rightArrowCallout">
            <a:avLst>
              <a:gd name="adj1" fmla="val 25000"/>
              <a:gd name="adj2" fmla="val 25000"/>
              <a:gd name="adj3" fmla="val 25000"/>
              <a:gd name="adj4" fmla="val 75000"/>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1400" b="1" dirty="0" smtClean="0">
                <a:latin typeface="Arial" pitchFamily="34" charset="0"/>
                <a:cs typeface="Arial" pitchFamily="34" charset="0"/>
              </a:rPr>
              <a:t>TOP REASON</a:t>
            </a:r>
            <a:endParaRPr lang="en-US" sz="1400" b="1" dirty="0">
              <a:latin typeface="Arial" pitchFamily="34" charset="0"/>
              <a:cs typeface="Arial" pitchFamily="34" charset="0"/>
            </a:endParaRPr>
          </a:p>
        </p:txBody>
      </p:sp>
      <p:sp>
        <p:nvSpPr>
          <p:cNvPr id="121" name="Rectangle 120"/>
          <p:cNvSpPr/>
          <p:nvPr/>
        </p:nvSpPr>
        <p:spPr>
          <a:xfrm>
            <a:off x="3008312" y="2348882"/>
            <a:ext cx="692150" cy="14472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22" name="Rectangle 121"/>
          <p:cNvSpPr/>
          <p:nvPr/>
        </p:nvSpPr>
        <p:spPr>
          <a:xfrm>
            <a:off x="5501543" y="2348882"/>
            <a:ext cx="692150" cy="14472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23" name="Rectangle 122"/>
          <p:cNvSpPr/>
          <p:nvPr/>
        </p:nvSpPr>
        <p:spPr>
          <a:xfrm>
            <a:off x="7848599" y="2348882"/>
            <a:ext cx="692150" cy="14472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65" name="Text Box 17"/>
          <p:cNvSpPr txBox="1">
            <a:spLocks noChangeArrowheads="1"/>
          </p:cNvSpPr>
          <p:nvPr/>
        </p:nvSpPr>
        <p:spPr bwMode="auto">
          <a:xfrm>
            <a:off x="7811231" y="2868972"/>
            <a:ext cx="766887" cy="413071"/>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2000" b="1" dirty="0" smtClean="0">
                <a:solidFill>
                  <a:schemeClr val="bg2"/>
                </a:solidFill>
                <a:latin typeface="Arial" pitchFamily="34" charset="0"/>
                <a:cs typeface="Arial" pitchFamily="34" charset="0"/>
              </a:rPr>
              <a:t>21%</a:t>
            </a:r>
            <a:endParaRPr lang="en-GB" sz="2000" b="1" dirty="0">
              <a:solidFill>
                <a:schemeClr val="bg2"/>
              </a:solidFill>
              <a:latin typeface="Arial" pitchFamily="34" charset="0"/>
              <a:cs typeface="Arial" pitchFamily="34" charset="0"/>
            </a:endParaRPr>
          </a:p>
        </p:txBody>
      </p:sp>
      <p:sp>
        <p:nvSpPr>
          <p:cNvPr id="60" name="Text Box 17"/>
          <p:cNvSpPr txBox="1">
            <a:spLocks noChangeArrowheads="1"/>
          </p:cNvSpPr>
          <p:nvPr/>
        </p:nvSpPr>
        <p:spPr bwMode="auto">
          <a:xfrm>
            <a:off x="5454650" y="2868972"/>
            <a:ext cx="766887" cy="413071"/>
          </a:xfrm>
          <a:prstGeom prst="rect">
            <a:avLst/>
          </a:prstGeom>
          <a:noFill/>
          <a:ln w="9525">
            <a:noFill/>
            <a:miter lim="800000"/>
            <a:headEnd/>
            <a:tailEnd/>
          </a:ln>
        </p:spPr>
        <p:txBody>
          <a:bodyPr wrap="square" lIns="104274" tIns="52138" rIns="104274" bIns="52138">
            <a:spAutoFit/>
          </a:bodyPr>
          <a:lstStyle/>
          <a:p>
            <a:pPr eaLnBrk="0" hangingPunct="0">
              <a:defRPr/>
            </a:pPr>
            <a:r>
              <a:rPr lang="en-GB" sz="2000" b="1" dirty="0" smtClean="0">
                <a:solidFill>
                  <a:schemeClr val="bg2"/>
                </a:solidFill>
                <a:latin typeface="Arial" pitchFamily="34" charset="0"/>
                <a:cs typeface="Arial" pitchFamily="34" charset="0"/>
              </a:rPr>
              <a:t>17%</a:t>
            </a:r>
            <a:endParaRPr lang="en-GB" sz="2000" b="1" dirty="0">
              <a:solidFill>
                <a:schemeClr val="bg2"/>
              </a:solidFill>
              <a:latin typeface="Arial" pitchFamily="34" charset="0"/>
              <a:cs typeface="Arial" pitchFamily="34" charset="0"/>
            </a:endParaRPr>
          </a:p>
        </p:txBody>
      </p:sp>
      <p:sp>
        <p:nvSpPr>
          <p:cNvPr id="33" name="Text Box 17"/>
          <p:cNvSpPr txBox="1">
            <a:spLocks noChangeArrowheads="1"/>
          </p:cNvSpPr>
          <p:nvPr/>
        </p:nvSpPr>
        <p:spPr bwMode="auto">
          <a:xfrm>
            <a:off x="2970944" y="2868972"/>
            <a:ext cx="766887" cy="413071"/>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2000" b="1" dirty="0" smtClean="0">
                <a:solidFill>
                  <a:schemeClr val="bg2"/>
                </a:solidFill>
                <a:latin typeface="Arial" pitchFamily="34" charset="0"/>
                <a:cs typeface="Arial" pitchFamily="34" charset="0"/>
              </a:rPr>
              <a:t>23%</a:t>
            </a:r>
            <a:endParaRPr lang="en-GB" sz="2000" b="1" dirty="0">
              <a:solidFill>
                <a:schemeClr val="bg2"/>
              </a:solidFill>
              <a:latin typeface="Arial" pitchFamily="34" charset="0"/>
              <a:cs typeface="Arial" pitchFamily="34" charset="0"/>
            </a:endParaRPr>
          </a:p>
        </p:txBody>
      </p:sp>
      <p:sp>
        <p:nvSpPr>
          <p:cNvPr id="53" name="TextBox 52"/>
          <p:cNvSpPr txBox="1"/>
          <p:nvPr/>
        </p:nvSpPr>
        <p:spPr>
          <a:xfrm>
            <a:off x="79951" y="5118257"/>
            <a:ext cx="1254176" cy="400110"/>
          </a:xfrm>
          <a:prstGeom prst="rect">
            <a:avLst/>
          </a:prstGeom>
          <a:solidFill>
            <a:schemeClr val="bg1"/>
          </a:solidFill>
          <a:ln>
            <a:solidFill>
              <a:schemeClr val="accent3"/>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Driving for 25-40 years </a:t>
            </a:r>
            <a:r>
              <a:rPr lang="en-GB" sz="1000" dirty="0" smtClean="0">
                <a:solidFill>
                  <a:srgbClr val="000000"/>
                </a:solidFill>
              </a:rPr>
              <a:t>(20%)</a:t>
            </a:r>
          </a:p>
        </p:txBody>
      </p:sp>
      <p:sp>
        <p:nvSpPr>
          <p:cNvPr id="58" name="TextBox 57"/>
          <p:cNvSpPr txBox="1"/>
          <p:nvPr/>
        </p:nvSpPr>
        <p:spPr>
          <a:xfrm>
            <a:off x="131750" y="6119589"/>
            <a:ext cx="1400175" cy="553998"/>
          </a:xfrm>
          <a:prstGeom prst="rect">
            <a:avLst/>
          </a:prstGeom>
          <a:solidFill>
            <a:schemeClr val="bg1"/>
          </a:solidFill>
          <a:ln>
            <a:solidFill>
              <a:schemeClr val="accent3"/>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Aged 17-24 </a:t>
            </a:r>
            <a:r>
              <a:rPr lang="en-GB" sz="1000" dirty="0" smtClean="0">
                <a:solidFill>
                  <a:srgbClr val="000000"/>
                </a:solidFill>
              </a:rPr>
              <a:t>(22%)</a:t>
            </a:r>
          </a:p>
          <a:p>
            <a:pPr marL="90488" indent="-90488">
              <a:buFont typeface="Arial" pitchFamily="34" charset="0"/>
              <a:buChar char="•"/>
            </a:pPr>
            <a:r>
              <a:rPr lang="en-GB" sz="1000" b="1" dirty="0" smtClean="0">
                <a:solidFill>
                  <a:srgbClr val="000000"/>
                </a:solidFill>
              </a:rPr>
              <a:t>Female</a:t>
            </a:r>
            <a:r>
              <a:rPr lang="en-GB" sz="1000" dirty="0" smtClean="0">
                <a:solidFill>
                  <a:srgbClr val="000000"/>
                </a:solidFill>
              </a:rPr>
              <a:t> (17%)</a:t>
            </a:r>
          </a:p>
          <a:p>
            <a:pPr marL="90488" indent="-90488">
              <a:buFont typeface="Arial" pitchFamily="34" charset="0"/>
              <a:buChar char="•"/>
            </a:pPr>
            <a:r>
              <a:rPr lang="en-GB" sz="1000" b="1" dirty="0" smtClean="0">
                <a:solidFill>
                  <a:srgbClr val="000000"/>
                </a:solidFill>
              </a:rPr>
              <a:t>South West </a:t>
            </a:r>
            <a:r>
              <a:rPr lang="en-GB" sz="1000" dirty="0" smtClean="0">
                <a:solidFill>
                  <a:srgbClr val="000000"/>
                </a:solidFill>
              </a:rPr>
              <a:t>(19%)</a:t>
            </a:r>
          </a:p>
        </p:txBody>
      </p:sp>
      <p:sp>
        <p:nvSpPr>
          <p:cNvPr id="77" name="TextBox 76"/>
          <p:cNvSpPr txBox="1"/>
          <p:nvPr/>
        </p:nvSpPr>
        <p:spPr>
          <a:xfrm>
            <a:off x="3760199" y="4625037"/>
            <a:ext cx="1752600" cy="523220"/>
          </a:xfrm>
          <a:prstGeom prst="rect">
            <a:avLst/>
          </a:prstGeom>
          <a:noFill/>
        </p:spPr>
        <p:txBody>
          <a:bodyPr wrap="square" rtlCol="0">
            <a:spAutoFit/>
          </a:bodyPr>
          <a:lstStyle/>
          <a:p>
            <a:pPr algn="r"/>
            <a:r>
              <a:rPr lang="en-GB" sz="1400" dirty="0" smtClean="0">
                <a:solidFill>
                  <a:srgbClr val="4D4D4D"/>
                </a:solidFill>
              </a:rPr>
              <a:t>Speed limit is inappropriate</a:t>
            </a:r>
          </a:p>
        </p:txBody>
      </p:sp>
      <p:sp>
        <p:nvSpPr>
          <p:cNvPr id="61" name="Text Box 17"/>
          <p:cNvSpPr txBox="1">
            <a:spLocks noChangeArrowheads="1"/>
          </p:cNvSpPr>
          <p:nvPr/>
        </p:nvSpPr>
        <p:spPr bwMode="auto">
          <a:xfrm>
            <a:off x="5495822" y="4726278"/>
            <a:ext cx="684542"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dirty="0" smtClean="0">
                <a:solidFill>
                  <a:schemeClr val="bg2"/>
                </a:solidFill>
                <a:latin typeface="Arial" pitchFamily="34" charset="0"/>
                <a:cs typeface="Arial" pitchFamily="34" charset="0"/>
              </a:rPr>
              <a:t>14%</a:t>
            </a:r>
            <a:endParaRPr lang="en-GB" sz="1400" dirty="0">
              <a:solidFill>
                <a:schemeClr val="bg2"/>
              </a:solidFill>
              <a:latin typeface="Arial" pitchFamily="34" charset="0"/>
              <a:cs typeface="Arial" pitchFamily="34" charset="0"/>
            </a:endParaRPr>
          </a:p>
        </p:txBody>
      </p:sp>
      <p:sp>
        <p:nvSpPr>
          <p:cNvPr id="71" name="TextBox 70"/>
          <p:cNvSpPr txBox="1"/>
          <p:nvPr/>
        </p:nvSpPr>
        <p:spPr>
          <a:xfrm>
            <a:off x="3722098" y="5207926"/>
            <a:ext cx="1411886" cy="400110"/>
          </a:xfrm>
          <a:prstGeom prst="rect">
            <a:avLst/>
          </a:prstGeom>
          <a:solidFill>
            <a:schemeClr val="bg1"/>
          </a:solidFill>
          <a:ln>
            <a:solidFill>
              <a:schemeClr val="accent3"/>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Male </a:t>
            </a:r>
            <a:r>
              <a:rPr lang="en-GB" sz="1000" dirty="0" smtClean="0">
                <a:solidFill>
                  <a:srgbClr val="000000"/>
                </a:solidFill>
              </a:rPr>
              <a:t>(22%)</a:t>
            </a:r>
          </a:p>
          <a:p>
            <a:pPr marL="90488" indent="-90488">
              <a:buFont typeface="Arial" pitchFamily="34" charset="0"/>
              <a:buChar char="•"/>
            </a:pPr>
            <a:r>
              <a:rPr lang="en-GB" sz="1000" b="1" dirty="0" smtClean="0">
                <a:solidFill>
                  <a:srgbClr val="000000"/>
                </a:solidFill>
              </a:rPr>
              <a:t>South East </a:t>
            </a:r>
            <a:r>
              <a:rPr lang="en-GB" sz="1000" dirty="0" smtClean="0">
                <a:solidFill>
                  <a:srgbClr val="000000"/>
                </a:solidFill>
              </a:rPr>
              <a:t>(25%)</a:t>
            </a:r>
          </a:p>
        </p:txBody>
      </p:sp>
      <p:sp>
        <p:nvSpPr>
          <p:cNvPr id="79" name="TextBox 78"/>
          <p:cNvSpPr txBox="1"/>
          <p:nvPr/>
        </p:nvSpPr>
        <p:spPr>
          <a:xfrm>
            <a:off x="9058274" y="2798508"/>
            <a:ext cx="1476000" cy="553998"/>
          </a:xfrm>
          <a:prstGeom prst="rect">
            <a:avLst/>
          </a:prstGeom>
          <a:solidFill>
            <a:schemeClr val="bg1"/>
          </a:solidFill>
          <a:ln>
            <a:solidFill>
              <a:schemeClr val="accent1"/>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Driving for 41+ yrs </a:t>
            </a:r>
            <a:r>
              <a:rPr lang="en-GB" sz="1000" dirty="0" smtClean="0">
                <a:solidFill>
                  <a:srgbClr val="000000"/>
                </a:solidFill>
              </a:rPr>
              <a:t>(31%)</a:t>
            </a:r>
          </a:p>
          <a:p>
            <a:pPr marL="90488" indent="-90488">
              <a:buFont typeface="Arial" pitchFamily="34" charset="0"/>
              <a:buChar char="•"/>
            </a:pPr>
            <a:r>
              <a:rPr lang="en-GB" sz="1000" b="1" dirty="0" smtClean="0">
                <a:solidFill>
                  <a:srgbClr val="000000"/>
                </a:solidFill>
              </a:rPr>
              <a:t>Rural dweller </a:t>
            </a:r>
            <a:r>
              <a:rPr lang="en-GB" sz="1000" dirty="0" smtClean="0">
                <a:solidFill>
                  <a:srgbClr val="000000"/>
                </a:solidFill>
              </a:rPr>
              <a:t>(27%)</a:t>
            </a:r>
          </a:p>
        </p:txBody>
      </p:sp>
      <p:sp>
        <p:nvSpPr>
          <p:cNvPr id="87" name="TextBox 86"/>
          <p:cNvSpPr txBox="1"/>
          <p:nvPr/>
        </p:nvSpPr>
        <p:spPr>
          <a:xfrm>
            <a:off x="8933911" y="3869062"/>
            <a:ext cx="1460136" cy="553998"/>
          </a:xfrm>
          <a:prstGeom prst="rect">
            <a:avLst/>
          </a:prstGeom>
          <a:solidFill>
            <a:schemeClr val="bg1"/>
          </a:solidFill>
          <a:ln>
            <a:solidFill>
              <a:schemeClr val="accent3"/>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Aged 45-64 </a:t>
            </a:r>
            <a:r>
              <a:rPr lang="en-GB" sz="1000" dirty="0" smtClean="0">
                <a:solidFill>
                  <a:srgbClr val="000000"/>
                </a:solidFill>
              </a:rPr>
              <a:t>(20%)</a:t>
            </a:r>
          </a:p>
          <a:p>
            <a:pPr marL="90488" indent="-90488">
              <a:buFont typeface="Arial" pitchFamily="34" charset="0"/>
              <a:buChar char="•"/>
            </a:pPr>
            <a:r>
              <a:rPr lang="en-GB" sz="1000" b="1" dirty="0" smtClean="0">
                <a:solidFill>
                  <a:srgbClr val="000000"/>
                </a:solidFill>
              </a:rPr>
              <a:t>Scotland</a:t>
            </a:r>
            <a:r>
              <a:rPr lang="en-GB" sz="1000" dirty="0" smtClean="0">
                <a:solidFill>
                  <a:srgbClr val="000000"/>
                </a:solidFill>
              </a:rPr>
              <a:t> (25%)</a:t>
            </a:r>
          </a:p>
          <a:p>
            <a:pPr marL="90488" indent="-90488">
              <a:buFont typeface="Arial" pitchFamily="34" charset="0"/>
              <a:buChar char="•"/>
            </a:pPr>
            <a:r>
              <a:rPr lang="en-GB" sz="1000" b="1" dirty="0" smtClean="0">
                <a:solidFill>
                  <a:srgbClr val="000000"/>
                </a:solidFill>
              </a:rPr>
              <a:t>Rural dweller </a:t>
            </a:r>
            <a:r>
              <a:rPr lang="en-GB" sz="1000" dirty="0" smtClean="0">
                <a:solidFill>
                  <a:srgbClr val="000000"/>
                </a:solidFill>
              </a:rPr>
              <a:t>(23%)</a:t>
            </a:r>
          </a:p>
        </p:txBody>
      </p:sp>
      <p:sp>
        <p:nvSpPr>
          <p:cNvPr id="90" name="TextBox 89"/>
          <p:cNvSpPr txBox="1"/>
          <p:nvPr/>
        </p:nvSpPr>
        <p:spPr>
          <a:xfrm>
            <a:off x="8813990" y="4686592"/>
            <a:ext cx="1580057" cy="400110"/>
          </a:xfrm>
          <a:prstGeom prst="rect">
            <a:avLst/>
          </a:prstGeom>
          <a:solidFill>
            <a:schemeClr val="bg1"/>
          </a:solidFill>
          <a:ln>
            <a:solidFill>
              <a:schemeClr val="accent3"/>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Female </a:t>
            </a:r>
            <a:r>
              <a:rPr lang="en-GB" sz="1000" dirty="0" smtClean="0">
                <a:solidFill>
                  <a:srgbClr val="000000"/>
                </a:solidFill>
              </a:rPr>
              <a:t>(15%)</a:t>
            </a:r>
          </a:p>
          <a:p>
            <a:pPr marL="90488" indent="-90488">
              <a:buFont typeface="Arial" pitchFamily="34" charset="0"/>
              <a:buChar char="•"/>
            </a:pPr>
            <a:r>
              <a:rPr lang="en-GB" sz="1000" b="1" dirty="0" smtClean="0">
                <a:solidFill>
                  <a:srgbClr val="000000"/>
                </a:solidFill>
              </a:rPr>
              <a:t>East England </a:t>
            </a:r>
            <a:r>
              <a:rPr lang="en-GB" sz="1000" dirty="0" smtClean="0">
                <a:solidFill>
                  <a:srgbClr val="000000"/>
                </a:solidFill>
              </a:rPr>
              <a:t>(22%)</a:t>
            </a:r>
          </a:p>
        </p:txBody>
      </p:sp>
      <p:sp>
        <p:nvSpPr>
          <p:cNvPr id="93" name="TextBox 92"/>
          <p:cNvSpPr txBox="1"/>
          <p:nvPr/>
        </p:nvSpPr>
        <p:spPr>
          <a:xfrm>
            <a:off x="8918921" y="5880199"/>
            <a:ext cx="1475126" cy="246221"/>
          </a:xfrm>
          <a:prstGeom prst="rect">
            <a:avLst/>
          </a:prstGeom>
          <a:solidFill>
            <a:schemeClr val="bg1"/>
          </a:solidFill>
          <a:ln>
            <a:solidFill>
              <a:schemeClr val="accent3"/>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South East </a:t>
            </a:r>
            <a:r>
              <a:rPr lang="en-GB" sz="1000" dirty="0" smtClean="0">
                <a:solidFill>
                  <a:srgbClr val="000000"/>
                </a:solidFill>
              </a:rPr>
              <a:t>(16%)</a:t>
            </a:r>
          </a:p>
        </p:txBody>
      </p:sp>
      <p:sp>
        <p:nvSpPr>
          <p:cNvPr id="97" name="TextBox 96"/>
          <p:cNvSpPr txBox="1"/>
          <p:nvPr/>
        </p:nvSpPr>
        <p:spPr>
          <a:xfrm>
            <a:off x="330278" y="4302249"/>
            <a:ext cx="1066800" cy="247650"/>
          </a:xfrm>
          <a:prstGeom prst="rect">
            <a:avLst/>
          </a:prstGeom>
          <a:solidFill>
            <a:schemeClr val="bg1"/>
          </a:solidFill>
          <a:ln>
            <a:solidFill>
              <a:schemeClr val="accent3"/>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Wales</a:t>
            </a:r>
            <a:r>
              <a:rPr lang="en-GB" sz="1000" dirty="0" smtClean="0">
                <a:solidFill>
                  <a:srgbClr val="000000"/>
                </a:solidFill>
              </a:rPr>
              <a:t> (24%)</a:t>
            </a:r>
          </a:p>
        </p:txBody>
      </p:sp>
      <p:sp>
        <p:nvSpPr>
          <p:cNvPr id="89" name="Rectangle 88"/>
          <p:cNvSpPr/>
          <p:nvPr/>
        </p:nvSpPr>
        <p:spPr>
          <a:xfrm>
            <a:off x="4339988" y="4675107"/>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95" name="Rectangle 94"/>
          <p:cNvSpPr/>
          <p:nvPr/>
        </p:nvSpPr>
        <p:spPr>
          <a:xfrm>
            <a:off x="1298812" y="4675107"/>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96" name="Rectangle 95"/>
          <p:cNvSpPr/>
          <p:nvPr/>
        </p:nvSpPr>
        <p:spPr>
          <a:xfrm>
            <a:off x="1382973" y="5791769"/>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99" name="Rectangle 98"/>
          <p:cNvSpPr/>
          <p:nvPr/>
        </p:nvSpPr>
        <p:spPr>
          <a:xfrm>
            <a:off x="4016991" y="5791769"/>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100" name="Rectangle 99"/>
          <p:cNvSpPr/>
          <p:nvPr/>
        </p:nvSpPr>
        <p:spPr>
          <a:xfrm>
            <a:off x="7949015" y="3934521"/>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101" name="Rectangle 100"/>
          <p:cNvSpPr/>
          <p:nvPr/>
        </p:nvSpPr>
        <p:spPr>
          <a:xfrm>
            <a:off x="7949015" y="4675107"/>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107" name="Rectangle 106"/>
          <p:cNvSpPr/>
          <p:nvPr/>
        </p:nvSpPr>
        <p:spPr>
          <a:xfrm>
            <a:off x="7949015" y="5791769"/>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111" name="Rectangle 110"/>
          <p:cNvSpPr/>
          <p:nvPr/>
        </p:nvSpPr>
        <p:spPr>
          <a:xfrm>
            <a:off x="1819701" y="3934521"/>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118" name="Shape 117"/>
          <p:cNvCxnSpPr>
            <a:stCxn id="97" idx="0"/>
            <a:endCxn id="111" idx="1"/>
          </p:cNvCxnSpPr>
          <p:nvPr/>
        </p:nvCxnSpPr>
        <p:spPr>
          <a:xfrm rot="5400000" flipH="1" flipV="1">
            <a:off x="1263596" y="3746145"/>
            <a:ext cx="156187" cy="956023"/>
          </a:xfrm>
          <a:prstGeom prst="bentConnector2">
            <a:avLst/>
          </a:prstGeom>
          <a:ln w="12700">
            <a:solidFill>
              <a:schemeClr val="accent3"/>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24" name="Shape 123"/>
          <p:cNvCxnSpPr>
            <a:stCxn id="53" idx="0"/>
            <a:endCxn id="95" idx="1"/>
          </p:cNvCxnSpPr>
          <p:nvPr/>
        </p:nvCxnSpPr>
        <p:spPr>
          <a:xfrm rot="5400000" flipH="1" flipV="1">
            <a:off x="887121" y="4706567"/>
            <a:ext cx="231609" cy="591773"/>
          </a:xfrm>
          <a:prstGeom prst="bentConnector2">
            <a:avLst/>
          </a:prstGeom>
          <a:ln w="12700">
            <a:solidFill>
              <a:schemeClr val="accent3"/>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26" name="Shape 125"/>
          <p:cNvCxnSpPr>
            <a:stCxn id="58" idx="0"/>
            <a:endCxn id="96" idx="1"/>
          </p:cNvCxnSpPr>
          <p:nvPr/>
        </p:nvCxnSpPr>
        <p:spPr>
          <a:xfrm rot="5400000" flipH="1" flipV="1">
            <a:off x="1049266" y="5785883"/>
            <a:ext cx="116279" cy="551135"/>
          </a:xfrm>
          <a:prstGeom prst="bentConnector2">
            <a:avLst/>
          </a:prstGeom>
          <a:ln w="12700">
            <a:solidFill>
              <a:schemeClr val="accent3"/>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51" name="Rounded Rectangle 50"/>
          <p:cNvSpPr/>
          <p:nvPr/>
        </p:nvSpPr>
        <p:spPr>
          <a:xfrm>
            <a:off x="590550" y="2348282"/>
            <a:ext cx="7954360" cy="1447800"/>
          </a:xfrm>
          <a:prstGeom prst="roundRect">
            <a:avLst>
              <a:gd name="adj" fmla="val 0"/>
            </a:avLst>
          </a:prstGeom>
          <a:noFill/>
          <a:ln>
            <a:solidFill>
              <a:schemeClr val="accent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cxnSp>
        <p:nvCxnSpPr>
          <p:cNvPr id="128" name="Shape 127"/>
          <p:cNvCxnSpPr>
            <a:stCxn id="129" idx="0"/>
            <a:endCxn id="89" idx="1"/>
          </p:cNvCxnSpPr>
          <p:nvPr/>
        </p:nvCxnSpPr>
        <p:spPr>
          <a:xfrm rot="5400000" flipH="1" flipV="1">
            <a:off x="4046929" y="4922675"/>
            <a:ext cx="329085" cy="257033"/>
          </a:xfrm>
          <a:prstGeom prst="bentConnector2">
            <a:avLst/>
          </a:prstGeom>
          <a:ln w="12700">
            <a:solidFill>
              <a:schemeClr val="accent3"/>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29" name="Rectangle 128"/>
          <p:cNvSpPr/>
          <p:nvPr/>
        </p:nvSpPr>
        <p:spPr>
          <a:xfrm>
            <a:off x="3837295" y="5215733"/>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131" name="Rectangle 130"/>
          <p:cNvSpPr/>
          <p:nvPr/>
        </p:nvSpPr>
        <p:spPr>
          <a:xfrm>
            <a:off x="3607555" y="6378067"/>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133" name="Shape 132"/>
          <p:cNvCxnSpPr>
            <a:stCxn id="131" idx="0"/>
            <a:endCxn id="99" idx="1"/>
          </p:cNvCxnSpPr>
          <p:nvPr/>
        </p:nvCxnSpPr>
        <p:spPr>
          <a:xfrm rot="5400000" flipH="1" flipV="1">
            <a:off x="3747725" y="6108801"/>
            <a:ext cx="374757" cy="163776"/>
          </a:xfrm>
          <a:prstGeom prst="bentConnector2">
            <a:avLst/>
          </a:prstGeom>
          <a:ln w="12700">
            <a:solidFill>
              <a:schemeClr val="accent3"/>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40" name="Rectangle 139"/>
          <p:cNvSpPr/>
          <p:nvPr/>
        </p:nvSpPr>
        <p:spPr>
          <a:xfrm>
            <a:off x="7949015" y="2863967"/>
            <a:ext cx="491319" cy="423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80" name="Straight Arrow Connector 79"/>
          <p:cNvCxnSpPr>
            <a:stCxn id="79" idx="1"/>
            <a:endCxn id="140" idx="3"/>
          </p:cNvCxnSpPr>
          <p:nvPr/>
        </p:nvCxnSpPr>
        <p:spPr>
          <a:xfrm flipH="1">
            <a:off x="8440334" y="3075507"/>
            <a:ext cx="617940" cy="1"/>
          </a:xfrm>
          <a:prstGeom prst="straightConnector1">
            <a:avLst/>
          </a:prstGeom>
          <a:ln w="12700">
            <a:solidFill>
              <a:schemeClr val="accent1"/>
            </a:solidFill>
            <a:prstDash val="dash"/>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a:off x="3709987" y="1433014"/>
            <a:ext cx="0" cy="4860000"/>
          </a:xfrm>
          <a:prstGeom prst="line">
            <a:avLst/>
          </a:prstGeom>
          <a:ln w="127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48" name="Straight Connector 147"/>
          <p:cNvCxnSpPr/>
          <p:nvPr/>
        </p:nvCxnSpPr>
        <p:spPr>
          <a:xfrm>
            <a:off x="6193693" y="1433014"/>
            <a:ext cx="0" cy="4860000"/>
          </a:xfrm>
          <a:prstGeom prst="line">
            <a:avLst/>
          </a:prstGeom>
          <a:ln w="127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a:off x="8550274" y="1433014"/>
            <a:ext cx="0" cy="4860000"/>
          </a:xfrm>
          <a:prstGeom prst="line">
            <a:avLst/>
          </a:prstGeom>
          <a:ln w="127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Average motoring speed</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graphicFrame>
        <p:nvGraphicFramePr>
          <p:cNvPr id="4" name="Chart 3"/>
          <p:cNvGraphicFramePr>
            <a:graphicFrameLocks/>
          </p:cNvGraphicFramePr>
          <p:nvPr/>
        </p:nvGraphicFramePr>
        <p:xfrm>
          <a:off x="7759680" y="4807724"/>
          <a:ext cx="2928958" cy="22860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nvGraphicFramePr>
        <p:xfrm>
          <a:off x="660376" y="2065977"/>
          <a:ext cx="2952328" cy="20088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nvGraphicFramePr>
        <p:xfrm>
          <a:off x="7759680" y="2132651"/>
          <a:ext cx="2928958" cy="22860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a:graphicFrameLocks/>
          </p:cNvGraphicFramePr>
          <p:nvPr/>
        </p:nvGraphicFramePr>
        <p:xfrm>
          <a:off x="4116760" y="2132652"/>
          <a:ext cx="2928958" cy="186479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p:cNvGraphicFramePr>
            <a:graphicFrameLocks/>
          </p:cNvGraphicFramePr>
          <p:nvPr/>
        </p:nvGraphicFramePr>
        <p:xfrm>
          <a:off x="444351" y="4807724"/>
          <a:ext cx="3286148" cy="2286016"/>
        </p:xfrm>
        <a:graphic>
          <a:graphicData uri="http://schemas.openxmlformats.org/drawingml/2006/chart">
            <c:chart xmlns:c="http://schemas.openxmlformats.org/drawingml/2006/chart" xmlns:r="http://schemas.openxmlformats.org/officeDocument/2006/relationships" r:id="rId6"/>
          </a:graphicData>
        </a:graphic>
      </p:graphicFrame>
      <p:sp>
        <p:nvSpPr>
          <p:cNvPr id="9" name="Text Box 17"/>
          <p:cNvSpPr txBox="1">
            <a:spLocks noChangeArrowheads="1"/>
          </p:cNvSpPr>
          <p:nvPr/>
        </p:nvSpPr>
        <p:spPr bwMode="auto">
          <a:xfrm>
            <a:off x="562297" y="1621185"/>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Motorways</a:t>
            </a:r>
            <a:endParaRPr lang="en-GB" sz="1400" b="1" dirty="0">
              <a:latin typeface="Arial" pitchFamily="34" charset="0"/>
              <a:cs typeface="Arial" pitchFamily="34" charset="0"/>
            </a:endParaRPr>
          </a:p>
        </p:txBody>
      </p:sp>
      <p:sp>
        <p:nvSpPr>
          <p:cNvPr id="10" name="Text Box 17"/>
          <p:cNvSpPr txBox="1">
            <a:spLocks noChangeArrowheads="1"/>
          </p:cNvSpPr>
          <p:nvPr/>
        </p:nvSpPr>
        <p:spPr bwMode="auto">
          <a:xfrm>
            <a:off x="7902557" y="1621185"/>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Urban roads</a:t>
            </a:r>
            <a:endParaRPr lang="en-GB" sz="1400" b="1" dirty="0">
              <a:latin typeface="Arial" pitchFamily="34" charset="0"/>
              <a:cs typeface="Arial" pitchFamily="34" charset="0"/>
            </a:endParaRPr>
          </a:p>
        </p:txBody>
      </p:sp>
      <p:sp>
        <p:nvSpPr>
          <p:cNvPr id="11" name="Text Box 17"/>
          <p:cNvSpPr txBox="1">
            <a:spLocks noChangeArrowheads="1"/>
          </p:cNvSpPr>
          <p:nvPr/>
        </p:nvSpPr>
        <p:spPr bwMode="auto">
          <a:xfrm>
            <a:off x="4920817" y="1621185"/>
            <a:ext cx="2714644" cy="536182"/>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Straight country roads</a:t>
            </a:r>
          </a:p>
          <a:p>
            <a:pPr algn="ctr" eaLnBrk="0" hangingPunct="0">
              <a:defRPr/>
            </a:pPr>
            <a:endParaRPr lang="en-GB" sz="1400" b="1" dirty="0">
              <a:latin typeface="Arial" pitchFamily="34" charset="0"/>
              <a:cs typeface="Arial" pitchFamily="34" charset="0"/>
            </a:endParaRPr>
          </a:p>
        </p:txBody>
      </p:sp>
      <p:sp>
        <p:nvSpPr>
          <p:cNvPr id="12" name="Text Box 17"/>
          <p:cNvSpPr txBox="1">
            <a:spLocks noChangeArrowheads="1"/>
          </p:cNvSpPr>
          <p:nvPr/>
        </p:nvSpPr>
        <p:spPr bwMode="auto">
          <a:xfrm>
            <a:off x="801542" y="4446925"/>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Urban area zones</a:t>
            </a:r>
            <a:endParaRPr lang="en-GB" sz="1400" b="1" dirty="0">
              <a:latin typeface="Arial" pitchFamily="34" charset="0"/>
              <a:cs typeface="Arial" pitchFamily="34" charset="0"/>
            </a:endParaRPr>
          </a:p>
        </p:txBody>
      </p:sp>
      <p:sp>
        <p:nvSpPr>
          <p:cNvPr id="13" name="Oval 45"/>
          <p:cNvSpPr>
            <a:spLocks noChangeArrowheads="1"/>
          </p:cNvSpPr>
          <p:nvPr/>
        </p:nvSpPr>
        <p:spPr bwMode="auto">
          <a:xfrm>
            <a:off x="709936" y="1592610"/>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70</a:t>
            </a:r>
          </a:p>
        </p:txBody>
      </p:sp>
      <p:sp>
        <p:nvSpPr>
          <p:cNvPr id="14" name="Oval 46"/>
          <p:cNvSpPr>
            <a:spLocks noChangeArrowheads="1"/>
          </p:cNvSpPr>
          <p:nvPr/>
        </p:nvSpPr>
        <p:spPr bwMode="auto">
          <a:xfrm>
            <a:off x="7912082" y="1592610"/>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30</a:t>
            </a:r>
          </a:p>
        </p:txBody>
      </p:sp>
      <p:sp>
        <p:nvSpPr>
          <p:cNvPr id="15" name="Oval 47"/>
          <p:cNvSpPr>
            <a:spLocks noChangeArrowheads="1"/>
          </p:cNvSpPr>
          <p:nvPr/>
        </p:nvSpPr>
        <p:spPr bwMode="auto">
          <a:xfrm>
            <a:off x="4188772" y="162118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50</a:t>
            </a:r>
          </a:p>
        </p:txBody>
      </p:sp>
      <p:sp>
        <p:nvSpPr>
          <p:cNvPr id="16" name="Oval 47"/>
          <p:cNvSpPr>
            <a:spLocks noChangeArrowheads="1"/>
          </p:cNvSpPr>
          <p:nvPr/>
        </p:nvSpPr>
        <p:spPr bwMode="auto">
          <a:xfrm>
            <a:off x="658667" y="4353297"/>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20</a:t>
            </a:r>
          </a:p>
        </p:txBody>
      </p:sp>
      <p:sp>
        <p:nvSpPr>
          <p:cNvPr id="17" name="Oval 47"/>
          <p:cNvSpPr>
            <a:spLocks noChangeArrowheads="1"/>
          </p:cNvSpPr>
          <p:nvPr/>
        </p:nvSpPr>
        <p:spPr bwMode="auto">
          <a:xfrm>
            <a:off x="4632786" y="163258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6</a:t>
            </a:r>
            <a:r>
              <a:rPr lang="en-GB" sz="1600" b="1" dirty="0" smtClean="0">
                <a:latin typeface="Arial" pitchFamily="34" charset="0"/>
                <a:cs typeface="Arial" pitchFamily="34" charset="0"/>
              </a:rPr>
              <a:t>0</a:t>
            </a:r>
            <a:endParaRPr lang="en-GB" sz="1600" b="1" dirty="0">
              <a:latin typeface="Arial" pitchFamily="34" charset="0"/>
              <a:cs typeface="Arial" pitchFamily="34" charset="0"/>
            </a:endParaRPr>
          </a:p>
        </p:txBody>
      </p:sp>
      <p:graphicFrame>
        <p:nvGraphicFramePr>
          <p:cNvPr id="18" name="Chart 17"/>
          <p:cNvGraphicFramePr>
            <a:graphicFrameLocks/>
          </p:cNvGraphicFramePr>
          <p:nvPr/>
        </p:nvGraphicFramePr>
        <p:xfrm>
          <a:off x="4120184" y="4843350"/>
          <a:ext cx="2928958" cy="2286016"/>
        </p:xfrm>
        <a:graphic>
          <a:graphicData uri="http://schemas.openxmlformats.org/drawingml/2006/chart">
            <c:chart xmlns:c="http://schemas.openxmlformats.org/drawingml/2006/chart" xmlns:r="http://schemas.openxmlformats.org/officeDocument/2006/relationships" r:id="rId7"/>
          </a:graphicData>
        </a:graphic>
      </p:graphicFrame>
      <p:sp>
        <p:nvSpPr>
          <p:cNvPr id="19" name="Text Box 17"/>
          <p:cNvSpPr txBox="1">
            <a:spLocks noChangeArrowheads="1"/>
          </p:cNvSpPr>
          <p:nvPr/>
        </p:nvSpPr>
        <p:spPr bwMode="auto">
          <a:xfrm>
            <a:off x="4895738" y="4454563"/>
            <a:ext cx="2714644" cy="536182"/>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Bendy country roads</a:t>
            </a:r>
          </a:p>
          <a:p>
            <a:pPr algn="ctr" eaLnBrk="0" hangingPunct="0">
              <a:defRPr/>
            </a:pPr>
            <a:endParaRPr lang="en-GB" sz="1400" b="1" dirty="0">
              <a:latin typeface="Arial" pitchFamily="34" charset="0"/>
              <a:cs typeface="Arial" pitchFamily="34" charset="0"/>
            </a:endParaRPr>
          </a:p>
        </p:txBody>
      </p:sp>
      <p:sp>
        <p:nvSpPr>
          <p:cNvPr id="20" name="Oval 47"/>
          <p:cNvSpPr>
            <a:spLocks noChangeArrowheads="1"/>
          </p:cNvSpPr>
          <p:nvPr/>
        </p:nvSpPr>
        <p:spPr bwMode="auto">
          <a:xfrm>
            <a:off x="4336207" y="438312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50</a:t>
            </a:r>
          </a:p>
        </p:txBody>
      </p:sp>
      <p:sp>
        <p:nvSpPr>
          <p:cNvPr id="21" name="Oval 47"/>
          <p:cNvSpPr>
            <a:spLocks noChangeArrowheads="1"/>
          </p:cNvSpPr>
          <p:nvPr/>
        </p:nvSpPr>
        <p:spPr bwMode="auto">
          <a:xfrm>
            <a:off x="4691691" y="438312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6</a:t>
            </a:r>
            <a:r>
              <a:rPr lang="en-GB" sz="1600" b="1" dirty="0" smtClean="0">
                <a:latin typeface="Arial" pitchFamily="34" charset="0"/>
                <a:cs typeface="Arial" pitchFamily="34" charset="0"/>
              </a:rPr>
              <a:t>0</a:t>
            </a:r>
            <a:endParaRPr lang="en-GB" sz="1600" b="1" dirty="0">
              <a:latin typeface="Arial" pitchFamily="34" charset="0"/>
              <a:cs typeface="Arial" pitchFamily="34" charset="0"/>
            </a:endParaRPr>
          </a:p>
        </p:txBody>
      </p:sp>
      <p:sp>
        <p:nvSpPr>
          <p:cNvPr id="22" name="Text Box 17"/>
          <p:cNvSpPr txBox="1">
            <a:spLocks noChangeArrowheads="1"/>
          </p:cNvSpPr>
          <p:nvPr/>
        </p:nvSpPr>
        <p:spPr bwMode="auto">
          <a:xfrm>
            <a:off x="7973994" y="4416463"/>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Arial" pitchFamily="34" charset="0"/>
                <a:cs typeface="Arial" pitchFamily="34" charset="0"/>
              </a:rPr>
              <a:t>Urban roads</a:t>
            </a:r>
            <a:endParaRPr lang="en-GB" sz="1400" b="1" dirty="0">
              <a:latin typeface="Arial" pitchFamily="34" charset="0"/>
              <a:cs typeface="Arial" pitchFamily="34" charset="0"/>
            </a:endParaRPr>
          </a:p>
        </p:txBody>
      </p:sp>
      <p:sp>
        <p:nvSpPr>
          <p:cNvPr id="23" name="Oval 46"/>
          <p:cNvSpPr>
            <a:spLocks noChangeArrowheads="1"/>
          </p:cNvSpPr>
          <p:nvPr/>
        </p:nvSpPr>
        <p:spPr bwMode="auto">
          <a:xfrm>
            <a:off x="7931132" y="436407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smtClean="0">
                <a:latin typeface="Arial" pitchFamily="34" charset="0"/>
                <a:cs typeface="Arial" pitchFamily="34" charset="0"/>
              </a:rPr>
              <a:t>40</a:t>
            </a:r>
            <a:endParaRPr lang="en-GB" sz="1600" b="1" dirty="0">
              <a:latin typeface="Arial" pitchFamily="34" charset="0"/>
              <a:cs typeface="Arial" pitchFamily="34" charset="0"/>
            </a:endParaRPr>
          </a:p>
        </p:txBody>
      </p:sp>
      <p:cxnSp>
        <p:nvCxnSpPr>
          <p:cNvPr id="24" name="Straight Connector 23"/>
          <p:cNvCxnSpPr/>
          <p:nvPr/>
        </p:nvCxnSpPr>
        <p:spPr bwMode="auto">
          <a:xfrm>
            <a:off x="3760143" y="1405161"/>
            <a:ext cx="0" cy="5400600"/>
          </a:xfrm>
          <a:prstGeom prst="line">
            <a:avLst/>
          </a:prstGeom>
          <a:solidFill>
            <a:schemeClr val="accent1"/>
          </a:solidFill>
          <a:ln w="9525" cap="flat" cmpd="sng" algn="ctr">
            <a:solidFill>
              <a:schemeClr val="tx1">
                <a:lumMod val="65000"/>
                <a:lumOff val="35000"/>
              </a:schemeClr>
            </a:solidFill>
            <a:prstDash val="lgDash"/>
            <a:round/>
            <a:headEnd type="none" w="med" len="med"/>
            <a:tailEnd type="none" w="med" len="med"/>
          </a:ln>
          <a:effectLst/>
        </p:spPr>
      </p:cxnSp>
      <p:cxnSp>
        <p:nvCxnSpPr>
          <p:cNvPr id="25" name="Straight Connector 24"/>
          <p:cNvCxnSpPr/>
          <p:nvPr/>
        </p:nvCxnSpPr>
        <p:spPr bwMode="auto">
          <a:xfrm>
            <a:off x="7504559" y="1333153"/>
            <a:ext cx="0" cy="5486400"/>
          </a:xfrm>
          <a:prstGeom prst="line">
            <a:avLst/>
          </a:prstGeom>
          <a:solidFill>
            <a:schemeClr val="accent1"/>
          </a:solidFill>
          <a:ln w="9525" cap="flat" cmpd="sng" algn="ctr">
            <a:solidFill>
              <a:schemeClr val="tx1">
                <a:lumMod val="65000"/>
                <a:lumOff val="35000"/>
              </a:schemeClr>
            </a:solidFill>
            <a:prstDash val="lgDash"/>
            <a:round/>
            <a:headEnd type="none" w="med" len="med"/>
            <a:tailEnd type="none" w="med" len="med"/>
          </a:ln>
          <a:effectLst/>
        </p:spPr>
      </p:cxnSp>
      <p:sp>
        <p:nvSpPr>
          <p:cNvPr id="26" name="Rectangle 23"/>
          <p:cNvSpPr>
            <a:spLocks noChangeArrowheads="1"/>
          </p:cNvSpPr>
          <p:nvPr/>
        </p:nvSpPr>
        <p:spPr bwMode="auto">
          <a:xfrm>
            <a:off x="938151" y="6831014"/>
            <a:ext cx="7588332" cy="646112"/>
          </a:xfrm>
          <a:prstGeom prst="rect">
            <a:avLst/>
          </a:prstGeom>
          <a:noFill/>
          <a:ln w="9525">
            <a:noFill/>
            <a:miter lim="800000"/>
            <a:headEnd/>
            <a:tailEnd/>
          </a:ln>
        </p:spPr>
        <p:txBody>
          <a:bodyPr lIns="104274" tIns="52138" rIns="104274" bIns="52138"/>
          <a:lstStyle/>
          <a:p>
            <a:pPr marL="391028" indent="-391028" eaLnBrk="0" hangingPunct="0">
              <a:defRPr/>
            </a:pPr>
            <a:r>
              <a:rPr lang="en-GB" sz="800" dirty="0" smtClean="0">
                <a:solidFill>
                  <a:schemeClr val="bg2"/>
                </a:solidFill>
              </a:rPr>
              <a:t>QSI9.  How fast </a:t>
            </a:r>
            <a:r>
              <a:rPr lang="en-GB" sz="800" dirty="0">
                <a:solidFill>
                  <a:schemeClr val="bg2"/>
                </a:solidFill>
              </a:rPr>
              <a:t>do you drive on these types of roads? </a:t>
            </a:r>
            <a:r>
              <a:rPr lang="en-GB" sz="800" dirty="0" smtClean="0">
                <a:solidFill>
                  <a:schemeClr val="bg2"/>
                </a:solidFill>
              </a:rPr>
              <a:t>Bases: All respondents (1714). </a:t>
            </a:r>
          </a:p>
          <a:p>
            <a:pPr eaLnBrk="0" hangingPunct="0">
              <a:defRPr/>
            </a:pPr>
            <a:r>
              <a:rPr lang="en-GB" sz="800" i="1" dirty="0" smtClean="0">
                <a:solidFill>
                  <a:schemeClr val="bg2"/>
                </a:solidFill>
                <a:latin typeface="Arial" pitchFamily="34" charset="0"/>
                <a:cs typeface="Arial" pitchFamily="34" charset="0"/>
              </a:rPr>
              <a:t>Approx. Average speeds -  bases exclude those who don’t drive on the respective road types. It is an approximated average based on number of people driving at each speed.</a:t>
            </a:r>
            <a:endParaRPr lang="en-GB" sz="800" i="1" dirty="0">
              <a:solidFill>
                <a:schemeClr val="bg2"/>
              </a:solidFill>
              <a:latin typeface="Arial" pitchFamily="34" charset="0"/>
              <a:cs typeface="Arial" pitchFamily="34" charset="0"/>
            </a:endParaRPr>
          </a:p>
        </p:txBody>
      </p:sp>
      <p:sp>
        <p:nvSpPr>
          <p:cNvPr id="33" name="TextBox 32"/>
          <p:cNvSpPr txBox="1"/>
          <p:nvPr/>
        </p:nvSpPr>
        <p:spPr>
          <a:xfrm>
            <a:off x="1164431" y="3969671"/>
            <a:ext cx="2592288" cy="261610"/>
          </a:xfrm>
          <a:prstGeom prst="rect">
            <a:avLst/>
          </a:prstGeom>
          <a:noFill/>
        </p:spPr>
        <p:txBody>
          <a:bodyPr wrap="square" rtlCol="0">
            <a:spAutoFit/>
          </a:bodyPr>
          <a:lstStyle/>
          <a:p>
            <a:r>
              <a:rPr lang="en-GB" dirty="0" smtClean="0">
                <a:solidFill>
                  <a:srgbClr val="000000"/>
                </a:solidFill>
              </a:rPr>
              <a:t>Don’t drive on this type of road: 6%</a:t>
            </a:r>
            <a:endParaRPr lang="en-GB" dirty="0">
              <a:solidFill>
                <a:srgbClr val="000000"/>
              </a:solidFill>
            </a:endParaRPr>
          </a:p>
        </p:txBody>
      </p:sp>
      <p:sp>
        <p:nvSpPr>
          <p:cNvPr id="34" name="TextBox 33"/>
          <p:cNvSpPr txBox="1"/>
          <p:nvPr/>
        </p:nvSpPr>
        <p:spPr>
          <a:xfrm>
            <a:off x="4635891" y="3922046"/>
            <a:ext cx="2592288" cy="261610"/>
          </a:xfrm>
          <a:prstGeom prst="rect">
            <a:avLst/>
          </a:prstGeom>
          <a:noFill/>
        </p:spPr>
        <p:txBody>
          <a:bodyPr wrap="square" rtlCol="0">
            <a:spAutoFit/>
          </a:bodyPr>
          <a:lstStyle/>
          <a:p>
            <a:r>
              <a:rPr lang="en-GB" dirty="0" smtClean="0">
                <a:solidFill>
                  <a:srgbClr val="000000"/>
                </a:solidFill>
              </a:rPr>
              <a:t>Don’t drive on this type of road: 2%</a:t>
            </a:r>
            <a:endParaRPr lang="en-GB" dirty="0">
              <a:solidFill>
                <a:srgbClr val="000000"/>
              </a:solidFill>
            </a:endParaRPr>
          </a:p>
        </p:txBody>
      </p:sp>
      <p:sp>
        <p:nvSpPr>
          <p:cNvPr id="35" name="TextBox 34"/>
          <p:cNvSpPr txBox="1"/>
          <p:nvPr/>
        </p:nvSpPr>
        <p:spPr>
          <a:xfrm>
            <a:off x="7936607" y="3902996"/>
            <a:ext cx="2592288" cy="261610"/>
          </a:xfrm>
          <a:prstGeom prst="rect">
            <a:avLst/>
          </a:prstGeom>
          <a:noFill/>
        </p:spPr>
        <p:txBody>
          <a:bodyPr wrap="square" rtlCol="0">
            <a:spAutoFit/>
          </a:bodyPr>
          <a:lstStyle/>
          <a:p>
            <a:r>
              <a:rPr lang="en-GB" dirty="0" smtClean="0">
                <a:solidFill>
                  <a:srgbClr val="000000"/>
                </a:solidFill>
              </a:rPr>
              <a:t>Don’t drive on this type of road: 1%</a:t>
            </a:r>
            <a:endParaRPr lang="en-GB" dirty="0">
              <a:solidFill>
                <a:srgbClr val="000000"/>
              </a:solidFill>
            </a:endParaRPr>
          </a:p>
        </p:txBody>
      </p:sp>
      <p:sp>
        <p:nvSpPr>
          <p:cNvPr id="36" name="TextBox 35"/>
          <p:cNvSpPr txBox="1"/>
          <p:nvPr/>
        </p:nvSpPr>
        <p:spPr>
          <a:xfrm>
            <a:off x="1034929" y="6522837"/>
            <a:ext cx="2592288" cy="261610"/>
          </a:xfrm>
          <a:prstGeom prst="rect">
            <a:avLst/>
          </a:prstGeom>
          <a:noFill/>
        </p:spPr>
        <p:txBody>
          <a:bodyPr wrap="square" rtlCol="0">
            <a:spAutoFit/>
          </a:bodyPr>
          <a:lstStyle/>
          <a:p>
            <a:r>
              <a:rPr lang="en-GB" dirty="0" smtClean="0">
                <a:solidFill>
                  <a:srgbClr val="000000"/>
                </a:solidFill>
              </a:rPr>
              <a:t>Don’t drive on this type of road: 3%</a:t>
            </a:r>
            <a:endParaRPr lang="en-GB" dirty="0">
              <a:solidFill>
                <a:srgbClr val="000000"/>
              </a:solidFill>
            </a:endParaRPr>
          </a:p>
        </p:txBody>
      </p:sp>
      <p:sp>
        <p:nvSpPr>
          <p:cNvPr id="37" name="TextBox 36"/>
          <p:cNvSpPr txBox="1"/>
          <p:nvPr/>
        </p:nvSpPr>
        <p:spPr>
          <a:xfrm>
            <a:off x="4638753" y="6522837"/>
            <a:ext cx="2592288" cy="261610"/>
          </a:xfrm>
          <a:prstGeom prst="rect">
            <a:avLst/>
          </a:prstGeom>
          <a:noFill/>
        </p:spPr>
        <p:txBody>
          <a:bodyPr wrap="square" rtlCol="0">
            <a:spAutoFit/>
          </a:bodyPr>
          <a:lstStyle/>
          <a:p>
            <a:r>
              <a:rPr lang="en-GB" dirty="0" smtClean="0">
                <a:solidFill>
                  <a:srgbClr val="000000"/>
                </a:solidFill>
              </a:rPr>
              <a:t>Don’t drive on this type of road: 2%</a:t>
            </a:r>
            <a:endParaRPr lang="en-GB" dirty="0">
              <a:solidFill>
                <a:srgbClr val="000000"/>
              </a:solidFill>
            </a:endParaRPr>
          </a:p>
        </p:txBody>
      </p:sp>
      <p:sp>
        <p:nvSpPr>
          <p:cNvPr id="38" name="TextBox 37"/>
          <p:cNvSpPr txBox="1"/>
          <p:nvPr/>
        </p:nvSpPr>
        <p:spPr>
          <a:xfrm>
            <a:off x="7936607" y="6522837"/>
            <a:ext cx="2592288" cy="261610"/>
          </a:xfrm>
          <a:prstGeom prst="rect">
            <a:avLst/>
          </a:prstGeom>
          <a:noFill/>
        </p:spPr>
        <p:txBody>
          <a:bodyPr wrap="square" rtlCol="0">
            <a:spAutoFit/>
          </a:bodyPr>
          <a:lstStyle/>
          <a:p>
            <a:r>
              <a:rPr lang="en-GB" dirty="0" smtClean="0">
                <a:solidFill>
                  <a:srgbClr val="000000"/>
                </a:solidFill>
              </a:rPr>
              <a:t>Don’t drive on this type of road: 1%</a:t>
            </a:r>
            <a:endParaRPr lang="en-GB" dirty="0">
              <a:solidFill>
                <a:srgbClr val="000000"/>
              </a:solidFill>
            </a:endParaRPr>
          </a:p>
        </p:txBody>
      </p:sp>
      <p:sp>
        <p:nvSpPr>
          <p:cNvPr id="39" name="Rectangle 38"/>
          <p:cNvSpPr/>
          <p:nvPr/>
        </p:nvSpPr>
        <p:spPr bwMode="auto">
          <a:xfrm>
            <a:off x="2646894" y="3210694"/>
            <a:ext cx="914400" cy="648072"/>
          </a:xfrm>
          <a:prstGeom prst="rect">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bg1"/>
                </a:solidFill>
                <a:effectLst/>
                <a:latin typeface="Arial" pitchFamily="34" charset="0"/>
              </a:rPr>
              <a:t>Approx.</a:t>
            </a:r>
            <a:r>
              <a:rPr kumimoji="0" lang="en-GB" sz="1000" b="0" i="0" u="none" strike="noStrike" cap="none" normalizeH="0" dirty="0" smtClean="0">
                <a:ln>
                  <a:noFill/>
                </a:ln>
                <a:solidFill>
                  <a:schemeClr val="bg1"/>
                </a:solidFill>
                <a:effectLst/>
                <a:latin typeface="Arial" pitchFamily="34" charset="0"/>
              </a:rPr>
              <a:t> Average:</a:t>
            </a:r>
          </a:p>
          <a:p>
            <a:pPr marL="0" marR="0" indent="0" algn="ctr" defTabSz="914400" rtl="0" eaLnBrk="0" fontAlgn="base" latinLnBrk="0" hangingPunct="0">
              <a:lnSpc>
                <a:spcPct val="100000"/>
              </a:lnSpc>
              <a:spcBef>
                <a:spcPct val="0"/>
              </a:spcBef>
              <a:spcAft>
                <a:spcPct val="0"/>
              </a:spcAft>
              <a:buClrTx/>
              <a:buSzTx/>
              <a:buFontTx/>
              <a:buNone/>
              <a:tabLst/>
            </a:pPr>
            <a:r>
              <a:rPr lang="en-GB" sz="1000" b="1" dirty="0" smtClean="0">
                <a:solidFill>
                  <a:schemeClr val="bg1"/>
                </a:solidFill>
              </a:rPr>
              <a:t>72.3 </a:t>
            </a:r>
            <a:r>
              <a:rPr lang="en-GB" sz="1000" b="1" baseline="0" dirty="0" smtClean="0">
                <a:solidFill>
                  <a:schemeClr val="bg1"/>
                </a:solidFill>
              </a:rPr>
              <a:t>mph</a:t>
            </a:r>
            <a:endParaRPr kumimoji="0" lang="en-GB" sz="1000" b="1" i="0" u="none" strike="noStrike" cap="none" normalizeH="0" baseline="0" dirty="0" smtClean="0">
              <a:ln>
                <a:noFill/>
              </a:ln>
              <a:solidFill>
                <a:schemeClr val="bg1"/>
              </a:solidFill>
              <a:effectLst/>
              <a:latin typeface="Arial" pitchFamily="34" charset="0"/>
            </a:endParaRPr>
          </a:p>
        </p:txBody>
      </p:sp>
      <p:sp>
        <p:nvSpPr>
          <p:cNvPr id="40" name="Rectangle 39"/>
          <p:cNvSpPr/>
          <p:nvPr/>
        </p:nvSpPr>
        <p:spPr bwMode="auto">
          <a:xfrm>
            <a:off x="2646894" y="5707732"/>
            <a:ext cx="914400" cy="648072"/>
          </a:xfrm>
          <a:prstGeom prst="rect">
            <a:avLst/>
          </a:prstGeom>
          <a:solidFill>
            <a:srgbClr val="FF33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bg1"/>
                </a:solidFill>
                <a:effectLst/>
                <a:latin typeface="Arial" pitchFamily="34" charset="0"/>
              </a:rPr>
              <a:t>Approx.</a:t>
            </a:r>
            <a:r>
              <a:rPr kumimoji="0" lang="en-GB" sz="1000" b="0" i="0" u="none" strike="noStrike" cap="none" normalizeH="0" dirty="0" smtClean="0">
                <a:ln>
                  <a:noFill/>
                </a:ln>
                <a:solidFill>
                  <a:schemeClr val="bg1"/>
                </a:solidFill>
                <a:effectLst/>
                <a:latin typeface="Arial" pitchFamily="34" charset="0"/>
              </a:rPr>
              <a:t> Average:</a:t>
            </a:r>
          </a:p>
          <a:p>
            <a:pPr marL="0" marR="0" indent="0" algn="ctr" defTabSz="914400" rtl="0" eaLnBrk="0" fontAlgn="base" latinLnBrk="0" hangingPunct="0">
              <a:lnSpc>
                <a:spcPct val="100000"/>
              </a:lnSpc>
              <a:spcBef>
                <a:spcPct val="0"/>
              </a:spcBef>
              <a:spcAft>
                <a:spcPct val="0"/>
              </a:spcAft>
              <a:buClrTx/>
              <a:buSzTx/>
              <a:buFontTx/>
              <a:buNone/>
              <a:tabLst/>
            </a:pPr>
            <a:r>
              <a:rPr lang="en-GB" sz="1000" b="1" dirty="0" smtClean="0">
                <a:solidFill>
                  <a:schemeClr val="bg1"/>
                </a:solidFill>
              </a:rPr>
              <a:t>21.3 </a:t>
            </a:r>
            <a:r>
              <a:rPr lang="en-GB" sz="1000" b="1" baseline="0" dirty="0" smtClean="0">
                <a:solidFill>
                  <a:schemeClr val="bg1"/>
                </a:solidFill>
              </a:rPr>
              <a:t>mph</a:t>
            </a:r>
            <a:endParaRPr kumimoji="0" lang="en-GB" sz="1000" b="1" i="0" u="none" strike="noStrike" cap="none" normalizeH="0" baseline="0" dirty="0" smtClean="0">
              <a:ln>
                <a:noFill/>
              </a:ln>
              <a:solidFill>
                <a:schemeClr val="bg1"/>
              </a:solidFill>
              <a:effectLst/>
              <a:latin typeface="Arial" pitchFamily="34" charset="0"/>
            </a:endParaRPr>
          </a:p>
        </p:txBody>
      </p:sp>
      <p:sp>
        <p:nvSpPr>
          <p:cNvPr id="41" name="Rectangle 40"/>
          <p:cNvSpPr/>
          <p:nvPr/>
        </p:nvSpPr>
        <p:spPr bwMode="auto">
          <a:xfrm>
            <a:off x="6401713" y="5746818"/>
            <a:ext cx="914400" cy="648072"/>
          </a:xfrm>
          <a:prstGeom prst="rect">
            <a:avLst/>
          </a:prstGeom>
          <a:solidFill>
            <a:srgbClr val="00CC9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eaLnBrk="0" latinLnBrk="0" hangingPunct="0">
              <a:lnSpc>
                <a:spcPct val="100000"/>
              </a:lnSpc>
              <a:buClrTx/>
              <a:buSzTx/>
              <a:buFontTx/>
              <a:buNone/>
              <a:tabLst/>
            </a:pPr>
            <a:r>
              <a:rPr lang="en-GB" sz="1000" dirty="0" smtClean="0">
                <a:solidFill>
                  <a:schemeClr val="bg1"/>
                </a:solidFill>
              </a:rPr>
              <a:t>Approx. Average:</a:t>
            </a:r>
          </a:p>
          <a:p>
            <a:pPr marL="0" marR="0" indent="0" algn="ctr" defTabSz="914400" eaLnBrk="0" latinLnBrk="0" hangingPunct="0">
              <a:lnSpc>
                <a:spcPct val="100000"/>
              </a:lnSpc>
              <a:buClrTx/>
              <a:buSzTx/>
              <a:buFontTx/>
              <a:buNone/>
              <a:tabLst/>
            </a:pPr>
            <a:r>
              <a:rPr lang="en-GB" sz="1000" b="1" dirty="0" smtClean="0">
                <a:solidFill>
                  <a:schemeClr val="bg1"/>
                </a:solidFill>
              </a:rPr>
              <a:t>47.0 mph</a:t>
            </a:r>
          </a:p>
        </p:txBody>
      </p:sp>
      <p:sp>
        <p:nvSpPr>
          <p:cNvPr id="42" name="Rectangle 41"/>
          <p:cNvSpPr/>
          <p:nvPr/>
        </p:nvSpPr>
        <p:spPr bwMode="auto">
          <a:xfrm>
            <a:off x="6401713" y="2053233"/>
            <a:ext cx="914400" cy="648072"/>
          </a:xfrm>
          <a:prstGeom prst="rect">
            <a:avLst/>
          </a:prstGeom>
          <a:solidFill>
            <a:srgbClr val="00CC9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GB" sz="1000" dirty="0" smtClean="0">
                <a:solidFill>
                  <a:schemeClr val="bg1"/>
                </a:solidFill>
              </a:rPr>
              <a:t>Approx. Average:</a:t>
            </a:r>
          </a:p>
          <a:p>
            <a:pPr algn="ctr" eaLnBrk="0" hangingPunct="0"/>
            <a:r>
              <a:rPr lang="en-GB" sz="1000" b="1" dirty="0" smtClean="0">
                <a:solidFill>
                  <a:schemeClr val="bg1"/>
                </a:solidFill>
              </a:rPr>
              <a:t>54.8 mph</a:t>
            </a:r>
          </a:p>
        </p:txBody>
      </p:sp>
      <p:sp>
        <p:nvSpPr>
          <p:cNvPr id="43" name="Rectangle 42"/>
          <p:cNvSpPr/>
          <p:nvPr/>
        </p:nvSpPr>
        <p:spPr bwMode="auto">
          <a:xfrm>
            <a:off x="9543268" y="2053233"/>
            <a:ext cx="914400" cy="648072"/>
          </a:xfrm>
          <a:prstGeom prst="rect">
            <a:avLst/>
          </a:prstGeom>
          <a:solidFill>
            <a:srgbClr val="FF33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GB" sz="1000" dirty="0" smtClean="0">
                <a:solidFill>
                  <a:schemeClr val="bg1"/>
                </a:solidFill>
                <a:latin typeface="Arial" pitchFamily="34" charset="0"/>
              </a:rPr>
              <a:t>Approx. Average:</a:t>
            </a:r>
          </a:p>
          <a:p>
            <a:pPr algn="ctr" eaLnBrk="0" hangingPunct="0"/>
            <a:r>
              <a:rPr lang="en-GB" sz="1000" b="1" dirty="0" smtClean="0">
                <a:solidFill>
                  <a:schemeClr val="bg1"/>
                </a:solidFill>
                <a:latin typeface="Arial" pitchFamily="34" charset="0"/>
              </a:rPr>
              <a:t>30.8 mph</a:t>
            </a:r>
          </a:p>
        </p:txBody>
      </p:sp>
      <p:sp>
        <p:nvSpPr>
          <p:cNvPr id="44" name="Rectangle 43"/>
          <p:cNvSpPr/>
          <p:nvPr/>
        </p:nvSpPr>
        <p:spPr bwMode="auto">
          <a:xfrm>
            <a:off x="9543268" y="4795724"/>
            <a:ext cx="914400" cy="648072"/>
          </a:xfrm>
          <a:prstGeom prst="rect">
            <a:avLst/>
          </a:prstGeom>
          <a:solidFill>
            <a:srgbClr val="00CC9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GB" sz="1000" dirty="0" smtClean="0">
                <a:solidFill>
                  <a:schemeClr val="bg1"/>
                </a:solidFill>
              </a:rPr>
              <a:t>Approx. Average:</a:t>
            </a:r>
          </a:p>
          <a:p>
            <a:pPr algn="ctr" eaLnBrk="0" hangingPunct="0"/>
            <a:r>
              <a:rPr lang="en-GB" sz="1000" b="1" dirty="0" smtClean="0">
                <a:solidFill>
                  <a:schemeClr val="bg1"/>
                </a:solidFill>
              </a:rPr>
              <a:t>36.9 mph</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GB" sz="2800" dirty="0" smtClean="0">
                <a:solidFill>
                  <a:srgbClr val="292929"/>
                </a:solidFill>
                <a:latin typeface="Arial"/>
                <a:ea typeface="+mj-ea"/>
                <a:cs typeface="+mj-cs"/>
              </a:rPr>
              <a:t>Motorists’ views on maximum speed limits</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graphicFrame>
        <p:nvGraphicFramePr>
          <p:cNvPr id="4" name="Chart 3"/>
          <p:cNvGraphicFramePr>
            <a:graphicFrameLocks/>
          </p:cNvGraphicFramePr>
          <p:nvPr/>
        </p:nvGraphicFramePr>
        <p:xfrm>
          <a:off x="1304843" y="5001571"/>
          <a:ext cx="2928958" cy="2286016"/>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23"/>
          <p:cNvSpPr>
            <a:spLocks noChangeArrowheads="1"/>
          </p:cNvSpPr>
          <p:nvPr/>
        </p:nvSpPr>
        <p:spPr bwMode="auto">
          <a:xfrm>
            <a:off x="985652" y="6827187"/>
            <a:ext cx="7540831"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QSI12 . What in your opinion should the maximum speed limit be on the following types of road: a) motorways; b) urban roads; c) country roads; d) urban area zones. Bases: all respondents (1714).</a:t>
            </a:r>
            <a:endParaRPr lang="en-GB" sz="800" dirty="0">
              <a:solidFill>
                <a:schemeClr val="bg2"/>
              </a:solidFill>
              <a:latin typeface="Arial" pitchFamily="34" charset="0"/>
              <a:cs typeface="Arial" pitchFamily="34" charset="0"/>
            </a:endParaRPr>
          </a:p>
        </p:txBody>
      </p:sp>
      <p:graphicFrame>
        <p:nvGraphicFramePr>
          <p:cNvPr id="6" name="Chart 5"/>
          <p:cNvGraphicFramePr>
            <a:graphicFrameLocks/>
          </p:cNvGraphicFramePr>
          <p:nvPr/>
        </p:nvGraphicFramePr>
        <p:xfrm>
          <a:off x="-195355" y="1995475"/>
          <a:ext cx="4286279" cy="27146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nvGraphicFramePr>
        <p:xfrm>
          <a:off x="6514117" y="2138351"/>
          <a:ext cx="2928958" cy="214883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a:graphicFrameLocks/>
          </p:cNvGraphicFramePr>
          <p:nvPr/>
        </p:nvGraphicFramePr>
        <p:xfrm>
          <a:off x="6450659" y="5011831"/>
          <a:ext cx="3286148" cy="2286016"/>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 Box 17"/>
          <p:cNvSpPr txBox="1">
            <a:spLocks noChangeArrowheads="1"/>
          </p:cNvSpPr>
          <p:nvPr/>
        </p:nvSpPr>
        <p:spPr bwMode="auto">
          <a:xfrm>
            <a:off x="1362751" y="170972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Motorways</a:t>
            </a:r>
            <a:endParaRPr lang="en-GB" sz="1400" b="1" dirty="0">
              <a:solidFill>
                <a:srgbClr val="000000"/>
              </a:solidFill>
              <a:latin typeface="Arial" pitchFamily="34" charset="0"/>
              <a:cs typeface="Arial" pitchFamily="34" charset="0"/>
            </a:endParaRPr>
          </a:p>
        </p:txBody>
      </p:sp>
      <p:sp>
        <p:nvSpPr>
          <p:cNvPr id="10" name="Text Box 17"/>
          <p:cNvSpPr txBox="1">
            <a:spLocks noChangeArrowheads="1"/>
          </p:cNvSpPr>
          <p:nvPr/>
        </p:nvSpPr>
        <p:spPr bwMode="auto">
          <a:xfrm>
            <a:off x="6618045" y="170972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Urban roads</a:t>
            </a:r>
            <a:endParaRPr lang="en-GB" sz="1400" b="1" dirty="0">
              <a:solidFill>
                <a:srgbClr val="000000"/>
              </a:solidFill>
              <a:latin typeface="Arial" pitchFamily="34" charset="0"/>
              <a:cs typeface="Arial" pitchFamily="34" charset="0"/>
            </a:endParaRPr>
          </a:p>
        </p:txBody>
      </p:sp>
      <p:sp>
        <p:nvSpPr>
          <p:cNvPr id="11" name="Text Box 17"/>
          <p:cNvSpPr txBox="1">
            <a:spLocks noChangeArrowheads="1"/>
          </p:cNvSpPr>
          <p:nvPr/>
        </p:nvSpPr>
        <p:spPr bwMode="auto">
          <a:xfrm>
            <a:off x="1804910" y="457294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Country roads</a:t>
            </a:r>
            <a:endParaRPr lang="en-GB" sz="1400" b="1" dirty="0">
              <a:solidFill>
                <a:srgbClr val="000000"/>
              </a:solidFill>
              <a:latin typeface="Arial" pitchFamily="34" charset="0"/>
              <a:cs typeface="Arial" pitchFamily="34" charset="0"/>
            </a:endParaRPr>
          </a:p>
        </p:txBody>
      </p:sp>
      <p:sp>
        <p:nvSpPr>
          <p:cNvPr id="12" name="Text Box 17"/>
          <p:cNvSpPr txBox="1">
            <a:spLocks noChangeArrowheads="1"/>
          </p:cNvSpPr>
          <p:nvPr/>
        </p:nvSpPr>
        <p:spPr bwMode="auto">
          <a:xfrm>
            <a:off x="6832359" y="457294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Urban area zones</a:t>
            </a:r>
            <a:endParaRPr lang="en-GB" sz="1400" b="1" dirty="0">
              <a:solidFill>
                <a:srgbClr val="000000"/>
              </a:solidFill>
              <a:latin typeface="Arial" pitchFamily="34" charset="0"/>
              <a:cs typeface="Arial" pitchFamily="34" charset="0"/>
            </a:endParaRPr>
          </a:p>
        </p:txBody>
      </p:sp>
      <p:sp>
        <p:nvSpPr>
          <p:cNvPr id="13" name="Oval 45"/>
          <p:cNvSpPr>
            <a:spLocks noChangeArrowheads="1"/>
          </p:cNvSpPr>
          <p:nvPr/>
        </p:nvSpPr>
        <p:spPr bwMode="auto">
          <a:xfrm>
            <a:off x="1434189" y="1566848"/>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70</a:t>
            </a:r>
          </a:p>
        </p:txBody>
      </p:sp>
      <p:sp>
        <p:nvSpPr>
          <p:cNvPr id="14" name="Oval 46"/>
          <p:cNvSpPr>
            <a:spLocks noChangeArrowheads="1"/>
          </p:cNvSpPr>
          <p:nvPr/>
        </p:nvSpPr>
        <p:spPr bwMode="auto">
          <a:xfrm>
            <a:off x="6618047" y="163828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30</a:t>
            </a:r>
          </a:p>
        </p:txBody>
      </p:sp>
      <p:sp>
        <p:nvSpPr>
          <p:cNvPr id="15" name="Oval 47"/>
          <p:cNvSpPr>
            <a:spLocks noChangeArrowheads="1"/>
          </p:cNvSpPr>
          <p:nvPr/>
        </p:nvSpPr>
        <p:spPr bwMode="auto">
          <a:xfrm>
            <a:off x="1304848" y="450150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50</a:t>
            </a:r>
          </a:p>
        </p:txBody>
      </p:sp>
      <p:sp>
        <p:nvSpPr>
          <p:cNvPr id="16" name="Oval 47"/>
          <p:cNvSpPr>
            <a:spLocks noChangeArrowheads="1"/>
          </p:cNvSpPr>
          <p:nvPr/>
        </p:nvSpPr>
        <p:spPr bwMode="auto">
          <a:xfrm>
            <a:off x="6689484" y="450150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20</a:t>
            </a:r>
          </a:p>
        </p:txBody>
      </p:sp>
      <p:sp>
        <p:nvSpPr>
          <p:cNvPr id="17" name="Oval 47"/>
          <p:cNvSpPr>
            <a:spLocks noChangeArrowheads="1"/>
          </p:cNvSpPr>
          <p:nvPr/>
        </p:nvSpPr>
        <p:spPr bwMode="auto">
          <a:xfrm>
            <a:off x="1876351" y="450150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Arial" pitchFamily="34" charset="0"/>
                <a:cs typeface="Arial" pitchFamily="34" charset="0"/>
              </a:rPr>
              <a:t>6</a:t>
            </a:r>
            <a:r>
              <a:rPr lang="en-GB" sz="1600" b="1" dirty="0" smtClean="0">
                <a:latin typeface="Arial" pitchFamily="34" charset="0"/>
                <a:cs typeface="Arial" pitchFamily="34" charset="0"/>
              </a:rPr>
              <a:t>0</a:t>
            </a:r>
            <a:endParaRPr lang="en-GB" sz="1600" b="1" dirty="0">
              <a:latin typeface="Arial" pitchFamily="34" charset="0"/>
              <a:cs typeface="Arial" pitchFamily="34" charset="0"/>
            </a:endParaRPr>
          </a:p>
        </p:txBody>
      </p:sp>
      <p:grpSp>
        <p:nvGrpSpPr>
          <p:cNvPr id="18" name="Group 219"/>
          <p:cNvGrpSpPr>
            <a:grpSpLocks/>
          </p:cNvGrpSpPr>
          <p:nvPr/>
        </p:nvGrpSpPr>
        <p:grpSpPr bwMode="auto">
          <a:xfrm>
            <a:off x="8743950" y="1565275"/>
            <a:ext cx="577850" cy="577850"/>
            <a:chOff x="1266" y="3176"/>
            <a:chExt cx="364" cy="364"/>
          </a:xfrm>
          <a:solidFill>
            <a:schemeClr val="bg2">
              <a:lumMod val="40000"/>
              <a:lumOff val="60000"/>
            </a:schemeClr>
          </a:solidFill>
        </p:grpSpPr>
        <p:sp>
          <p:nvSpPr>
            <p:cNvPr id="20" name="Freeform 220"/>
            <p:cNvSpPr>
              <a:spLocks noChangeArrowheads="1"/>
            </p:cNvSpPr>
            <p:nvPr/>
          </p:nvSpPr>
          <p:spPr bwMode="auto">
            <a:xfrm>
              <a:off x="1356" y="3266"/>
              <a:ext cx="274" cy="274"/>
            </a:xfrm>
            <a:custGeom>
              <a:avLst/>
              <a:gdLst>
                <a:gd name="T0" fmla="*/ 0 w 2474"/>
                <a:gd name="T1" fmla="*/ 0 h 2473"/>
                <a:gd name="T2" fmla="*/ 0 w 2474"/>
                <a:gd name="T3" fmla="*/ 0 h 2473"/>
                <a:gd name="T4" fmla="*/ 0 w 2474"/>
                <a:gd name="T5" fmla="*/ 0 h 2473"/>
                <a:gd name="T6" fmla="*/ 0 w 2474"/>
                <a:gd name="T7" fmla="*/ 0 h 2473"/>
                <a:gd name="T8" fmla="*/ 0 w 2474"/>
                <a:gd name="T9" fmla="*/ 0 h 2473"/>
                <a:gd name="T10" fmla="*/ 0 60000 65536"/>
                <a:gd name="T11" fmla="*/ 0 60000 65536"/>
                <a:gd name="T12" fmla="*/ 0 60000 65536"/>
                <a:gd name="T13" fmla="*/ 0 60000 65536"/>
                <a:gd name="T14" fmla="*/ 0 60000 65536"/>
                <a:gd name="T15" fmla="*/ 0 w 2474"/>
                <a:gd name="T16" fmla="*/ 0 h 2473"/>
                <a:gd name="T17" fmla="*/ 2474 w 2474"/>
                <a:gd name="T18" fmla="*/ 2473 h 2473"/>
              </a:gdLst>
              <a:ahLst/>
              <a:cxnLst>
                <a:cxn ang="T10">
                  <a:pos x="T0" y="T1"/>
                </a:cxn>
                <a:cxn ang="T11">
                  <a:pos x="T2" y="T3"/>
                </a:cxn>
                <a:cxn ang="T12">
                  <a:pos x="T4" y="T5"/>
                </a:cxn>
                <a:cxn ang="T13">
                  <a:pos x="T6" y="T7"/>
                </a:cxn>
                <a:cxn ang="T14">
                  <a:pos x="T8" y="T9"/>
                </a:cxn>
              </a:cxnLst>
              <a:rect l="T15" t="T16" r="T17" b="T18"/>
              <a:pathLst>
                <a:path w="2474" h="2473">
                  <a:moveTo>
                    <a:pt x="2457" y="0"/>
                  </a:moveTo>
                  <a:lnTo>
                    <a:pt x="2474" y="15"/>
                  </a:lnTo>
                  <a:lnTo>
                    <a:pt x="16" y="2473"/>
                  </a:lnTo>
                  <a:lnTo>
                    <a:pt x="0" y="2456"/>
                  </a:lnTo>
                  <a:lnTo>
                    <a:pt x="2457" y="0"/>
                  </a:lnTo>
                  <a:close/>
                </a:path>
              </a:pathLst>
            </a:custGeom>
            <a:grpFill/>
            <a:ln w="9525">
              <a:noFill/>
              <a:round/>
              <a:headEnd/>
              <a:tailEnd/>
            </a:ln>
          </p:spPr>
          <p:txBody>
            <a:bodyPr wrap="none" anchor="ctr"/>
            <a:lstStyle/>
            <a:p>
              <a:endParaRPr lang="en-GB"/>
            </a:p>
          </p:txBody>
        </p:sp>
        <p:sp>
          <p:nvSpPr>
            <p:cNvPr id="21" name="Freeform 221"/>
            <p:cNvSpPr>
              <a:spLocks noChangeArrowheads="1"/>
            </p:cNvSpPr>
            <p:nvPr/>
          </p:nvSpPr>
          <p:spPr bwMode="auto">
            <a:xfrm>
              <a:off x="1266" y="3176"/>
              <a:ext cx="274" cy="274"/>
            </a:xfrm>
            <a:custGeom>
              <a:avLst/>
              <a:gdLst>
                <a:gd name="T0" fmla="*/ 0 w 2475"/>
                <a:gd name="T1" fmla="*/ 0 h 2473"/>
                <a:gd name="T2" fmla="*/ 0 w 2475"/>
                <a:gd name="T3" fmla="*/ 0 h 2473"/>
                <a:gd name="T4" fmla="*/ 0 w 2475"/>
                <a:gd name="T5" fmla="*/ 0 h 2473"/>
                <a:gd name="T6" fmla="*/ 0 w 2475"/>
                <a:gd name="T7" fmla="*/ 0 h 2473"/>
                <a:gd name="T8" fmla="*/ 0 w 2475"/>
                <a:gd name="T9" fmla="*/ 0 h 2473"/>
                <a:gd name="T10" fmla="*/ 0 60000 65536"/>
                <a:gd name="T11" fmla="*/ 0 60000 65536"/>
                <a:gd name="T12" fmla="*/ 0 60000 65536"/>
                <a:gd name="T13" fmla="*/ 0 60000 65536"/>
                <a:gd name="T14" fmla="*/ 0 60000 65536"/>
                <a:gd name="T15" fmla="*/ 0 w 2475"/>
                <a:gd name="T16" fmla="*/ 0 h 2473"/>
                <a:gd name="T17" fmla="*/ 2475 w 2475"/>
                <a:gd name="T18" fmla="*/ 2473 h 2473"/>
              </a:gdLst>
              <a:ahLst/>
              <a:cxnLst>
                <a:cxn ang="T10">
                  <a:pos x="T0" y="T1"/>
                </a:cxn>
                <a:cxn ang="T11">
                  <a:pos x="T2" y="T3"/>
                </a:cxn>
                <a:cxn ang="T12">
                  <a:pos x="T4" y="T5"/>
                </a:cxn>
                <a:cxn ang="T13">
                  <a:pos x="T6" y="T7"/>
                </a:cxn>
                <a:cxn ang="T14">
                  <a:pos x="T8" y="T9"/>
                </a:cxn>
              </a:cxnLst>
              <a:rect l="T15" t="T16" r="T17" b="T18"/>
              <a:pathLst>
                <a:path w="2475" h="2473">
                  <a:moveTo>
                    <a:pt x="2458" y="0"/>
                  </a:moveTo>
                  <a:lnTo>
                    <a:pt x="2475" y="17"/>
                  </a:lnTo>
                  <a:lnTo>
                    <a:pt x="17" y="2473"/>
                  </a:lnTo>
                  <a:lnTo>
                    <a:pt x="0" y="2455"/>
                  </a:lnTo>
                  <a:lnTo>
                    <a:pt x="2458" y="0"/>
                  </a:lnTo>
                  <a:close/>
                </a:path>
              </a:pathLst>
            </a:custGeom>
            <a:grpFill/>
            <a:ln w="9525">
              <a:noFill/>
              <a:round/>
              <a:headEnd/>
              <a:tailEnd/>
            </a:ln>
          </p:spPr>
          <p:txBody>
            <a:bodyPr wrap="none" anchor="ctr"/>
            <a:lstStyle/>
            <a:p>
              <a:endParaRPr lang="en-GB"/>
            </a:p>
          </p:txBody>
        </p:sp>
        <p:sp>
          <p:nvSpPr>
            <p:cNvPr id="22" name="Freeform 222"/>
            <p:cNvSpPr>
              <a:spLocks noChangeArrowheads="1"/>
            </p:cNvSpPr>
            <p:nvPr/>
          </p:nvSpPr>
          <p:spPr bwMode="auto">
            <a:xfrm>
              <a:off x="1270" y="3180"/>
              <a:ext cx="356" cy="356"/>
            </a:xfrm>
            <a:custGeom>
              <a:avLst/>
              <a:gdLst>
                <a:gd name="T0" fmla="*/ 0 w 3213"/>
                <a:gd name="T1" fmla="*/ 0 h 3213"/>
                <a:gd name="T2" fmla="*/ 0 w 3213"/>
                <a:gd name="T3" fmla="*/ 0 h 3213"/>
                <a:gd name="T4" fmla="*/ 0 w 3213"/>
                <a:gd name="T5" fmla="*/ 0 h 3213"/>
                <a:gd name="T6" fmla="*/ 0 w 3213"/>
                <a:gd name="T7" fmla="*/ 0 h 3213"/>
                <a:gd name="T8" fmla="*/ 0 w 3213"/>
                <a:gd name="T9" fmla="*/ 0 h 3213"/>
                <a:gd name="T10" fmla="*/ 0 w 3213"/>
                <a:gd name="T11" fmla="*/ 0 h 3213"/>
                <a:gd name="T12" fmla="*/ 0 w 3213"/>
                <a:gd name="T13" fmla="*/ 0 h 3213"/>
                <a:gd name="T14" fmla="*/ 0 w 3213"/>
                <a:gd name="T15" fmla="*/ 0 h 3213"/>
                <a:gd name="T16" fmla="*/ 0 w 3213"/>
                <a:gd name="T17" fmla="*/ 0 h 3213"/>
                <a:gd name="T18" fmla="*/ 0 w 3213"/>
                <a:gd name="T19" fmla="*/ 0 h 3213"/>
                <a:gd name="T20" fmla="*/ 0 w 3213"/>
                <a:gd name="T21" fmla="*/ 0 h 3213"/>
                <a:gd name="T22" fmla="*/ 0 w 3213"/>
                <a:gd name="T23" fmla="*/ 0 h 3213"/>
                <a:gd name="T24" fmla="*/ 0 w 3213"/>
                <a:gd name="T25" fmla="*/ 0 h 3213"/>
                <a:gd name="T26" fmla="*/ 0 w 3213"/>
                <a:gd name="T27" fmla="*/ 0 h 3213"/>
                <a:gd name="T28" fmla="*/ 0 w 3213"/>
                <a:gd name="T29" fmla="*/ 0 h 3213"/>
                <a:gd name="T30" fmla="*/ 0 w 3213"/>
                <a:gd name="T31" fmla="*/ 0 h 3213"/>
                <a:gd name="T32" fmla="*/ 0 w 3213"/>
                <a:gd name="T33" fmla="*/ 0 h 3213"/>
                <a:gd name="T34" fmla="*/ 0 w 3213"/>
                <a:gd name="T35" fmla="*/ 0 h 3213"/>
                <a:gd name="T36" fmla="*/ 0 w 3213"/>
                <a:gd name="T37" fmla="*/ 0 h 3213"/>
                <a:gd name="T38" fmla="*/ 0 w 3213"/>
                <a:gd name="T39" fmla="*/ 0 h 3213"/>
                <a:gd name="T40" fmla="*/ 0 w 3213"/>
                <a:gd name="T41" fmla="*/ 0 h 3213"/>
                <a:gd name="T42" fmla="*/ 0 w 3213"/>
                <a:gd name="T43" fmla="*/ 0 h 3213"/>
                <a:gd name="T44" fmla="*/ 0 w 3213"/>
                <a:gd name="T45" fmla="*/ 0 h 3213"/>
                <a:gd name="T46" fmla="*/ 0 w 3213"/>
                <a:gd name="T47" fmla="*/ 0 h 3213"/>
                <a:gd name="T48" fmla="*/ 0 w 3213"/>
                <a:gd name="T49" fmla="*/ 0 h 3213"/>
                <a:gd name="T50" fmla="*/ 0 w 3213"/>
                <a:gd name="T51" fmla="*/ 0 h 3213"/>
                <a:gd name="T52" fmla="*/ 0 w 3213"/>
                <a:gd name="T53" fmla="*/ 0 h 3213"/>
                <a:gd name="T54" fmla="*/ 0 w 3213"/>
                <a:gd name="T55" fmla="*/ 0 h 3213"/>
                <a:gd name="T56" fmla="*/ 0 w 3213"/>
                <a:gd name="T57" fmla="*/ 0 h 3213"/>
                <a:gd name="T58" fmla="*/ 0 w 3213"/>
                <a:gd name="T59" fmla="*/ 0 h 32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13"/>
                <a:gd name="T91" fmla="*/ 0 h 3213"/>
                <a:gd name="T92" fmla="*/ 3213 w 3213"/>
                <a:gd name="T93" fmla="*/ 3213 h 321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13" h="3213">
                  <a:moveTo>
                    <a:pt x="791" y="2346"/>
                  </a:moveTo>
                  <a:lnTo>
                    <a:pt x="570" y="2568"/>
                  </a:lnTo>
                  <a:lnTo>
                    <a:pt x="644" y="2642"/>
                  </a:lnTo>
                  <a:lnTo>
                    <a:pt x="866" y="2420"/>
                  </a:lnTo>
                  <a:lnTo>
                    <a:pt x="791" y="2346"/>
                  </a:lnTo>
                  <a:close/>
                  <a:moveTo>
                    <a:pt x="1236" y="1902"/>
                  </a:moveTo>
                  <a:lnTo>
                    <a:pt x="1014" y="2124"/>
                  </a:lnTo>
                  <a:lnTo>
                    <a:pt x="1088" y="2198"/>
                  </a:lnTo>
                  <a:lnTo>
                    <a:pt x="1310" y="1976"/>
                  </a:lnTo>
                  <a:lnTo>
                    <a:pt x="1236" y="1902"/>
                  </a:lnTo>
                  <a:close/>
                  <a:moveTo>
                    <a:pt x="1680" y="1458"/>
                  </a:moveTo>
                  <a:lnTo>
                    <a:pt x="1458" y="1680"/>
                  </a:lnTo>
                  <a:lnTo>
                    <a:pt x="1532" y="1754"/>
                  </a:lnTo>
                  <a:lnTo>
                    <a:pt x="1754" y="1532"/>
                  </a:lnTo>
                  <a:lnTo>
                    <a:pt x="1680" y="1458"/>
                  </a:lnTo>
                  <a:close/>
                  <a:moveTo>
                    <a:pt x="2124" y="1014"/>
                  </a:moveTo>
                  <a:lnTo>
                    <a:pt x="1902" y="1236"/>
                  </a:lnTo>
                  <a:lnTo>
                    <a:pt x="1976" y="1310"/>
                  </a:lnTo>
                  <a:lnTo>
                    <a:pt x="2198" y="1088"/>
                  </a:lnTo>
                  <a:lnTo>
                    <a:pt x="2124" y="1014"/>
                  </a:lnTo>
                  <a:close/>
                  <a:moveTo>
                    <a:pt x="2568" y="570"/>
                  </a:moveTo>
                  <a:lnTo>
                    <a:pt x="2346" y="792"/>
                  </a:lnTo>
                  <a:lnTo>
                    <a:pt x="2420" y="866"/>
                  </a:lnTo>
                  <a:lnTo>
                    <a:pt x="2642" y="644"/>
                  </a:lnTo>
                  <a:lnTo>
                    <a:pt x="2568" y="570"/>
                  </a:lnTo>
                  <a:close/>
                  <a:moveTo>
                    <a:pt x="2457" y="0"/>
                  </a:moveTo>
                  <a:lnTo>
                    <a:pt x="3213" y="756"/>
                  </a:lnTo>
                  <a:lnTo>
                    <a:pt x="756" y="3213"/>
                  </a:lnTo>
                  <a:lnTo>
                    <a:pt x="0" y="2458"/>
                  </a:lnTo>
                  <a:lnTo>
                    <a:pt x="2457" y="0"/>
                  </a:lnTo>
                  <a:close/>
                </a:path>
              </a:pathLst>
            </a:custGeom>
            <a:grpFill/>
            <a:ln w="9525">
              <a:noFill/>
              <a:round/>
              <a:headEnd/>
              <a:tailEnd/>
            </a:ln>
          </p:spPr>
          <p:txBody>
            <a:bodyPr wrap="none" anchor="ctr"/>
            <a:lstStyle/>
            <a:p>
              <a:endParaRPr lang="en-GB"/>
            </a:p>
          </p:txBody>
        </p:sp>
      </p:grpSp>
      <p:grpSp>
        <p:nvGrpSpPr>
          <p:cNvPr id="19" name="Group 132"/>
          <p:cNvGrpSpPr>
            <a:grpSpLocks/>
          </p:cNvGrpSpPr>
          <p:nvPr/>
        </p:nvGrpSpPr>
        <p:grpSpPr bwMode="auto">
          <a:xfrm>
            <a:off x="9017000" y="4419600"/>
            <a:ext cx="420688" cy="608013"/>
            <a:chOff x="2110" y="2496"/>
            <a:chExt cx="265" cy="383"/>
          </a:xfrm>
          <a:solidFill>
            <a:schemeClr val="bg2">
              <a:lumMod val="40000"/>
              <a:lumOff val="60000"/>
            </a:schemeClr>
          </a:solidFill>
        </p:grpSpPr>
        <p:sp>
          <p:nvSpPr>
            <p:cNvPr id="25" name="Freeform 133"/>
            <p:cNvSpPr>
              <a:spLocks noChangeArrowheads="1"/>
            </p:cNvSpPr>
            <p:nvPr/>
          </p:nvSpPr>
          <p:spPr bwMode="auto">
            <a:xfrm>
              <a:off x="2110" y="2496"/>
              <a:ext cx="265" cy="383"/>
            </a:xfrm>
            <a:custGeom>
              <a:avLst/>
              <a:gdLst>
                <a:gd name="T0" fmla="*/ 0 w 2391"/>
                <a:gd name="T1" fmla="*/ 0 h 3456"/>
                <a:gd name="T2" fmla="*/ 0 w 2391"/>
                <a:gd name="T3" fmla="*/ 0 h 3456"/>
                <a:gd name="T4" fmla="*/ 0 w 2391"/>
                <a:gd name="T5" fmla="*/ 0 h 3456"/>
                <a:gd name="T6" fmla="*/ 0 w 2391"/>
                <a:gd name="T7" fmla="*/ 0 h 3456"/>
                <a:gd name="T8" fmla="*/ 0 w 2391"/>
                <a:gd name="T9" fmla="*/ 0 h 3456"/>
                <a:gd name="T10" fmla="*/ 0 w 2391"/>
                <a:gd name="T11" fmla="*/ 0 h 3456"/>
                <a:gd name="T12" fmla="*/ 0 w 2391"/>
                <a:gd name="T13" fmla="*/ 0 h 3456"/>
                <a:gd name="T14" fmla="*/ 0 w 2391"/>
                <a:gd name="T15" fmla="*/ 0 h 3456"/>
                <a:gd name="T16" fmla="*/ 0 w 2391"/>
                <a:gd name="T17" fmla="*/ 0 h 3456"/>
                <a:gd name="T18" fmla="*/ 0 w 2391"/>
                <a:gd name="T19" fmla="*/ 0 h 3456"/>
                <a:gd name="T20" fmla="*/ 0 w 2391"/>
                <a:gd name="T21" fmla="*/ 0 h 3456"/>
                <a:gd name="T22" fmla="*/ 0 w 2391"/>
                <a:gd name="T23" fmla="*/ 0 h 3456"/>
                <a:gd name="T24" fmla="*/ 0 w 2391"/>
                <a:gd name="T25" fmla="*/ 0 h 3456"/>
                <a:gd name="T26" fmla="*/ 0 w 2391"/>
                <a:gd name="T27" fmla="*/ 0 h 3456"/>
                <a:gd name="T28" fmla="*/ 0 w 2391"/>
                <a:gd name="T29" fmla="*/ 0 h 3456"/>
                <a:gd name="T30" fmla="*/ 0 w 2391"/>
                <a:gd name="T31" fmla="*/ 0 h 3456"/>
                <a:gd name="T32" fmla="*/ 0 w 2391"/>
                <a:gd name="T33" fmla="*/ 0 h 3456"/>
                <a:gd name="T34" fmla="*/ 0 w 2391"/>
                <a:gd name="T35" fmla="*/ 0 h 3456"/>
                <a:gd name="T36" fmla="*/ 0 w 2391"/>
                <a:gd name="T37" fmla="*/ 0 h 3456"/>
                <a:gd name="T38" fmla="*/ 0 w 2391"/>
                <a:gd name="T39" fmla="*/ 0 h 3456"/>
                <a:gd name="T40" fmla="*/ 0 w 2391"/>
                <a:gd name="T41" fmla="*/ 0 h 3456"/>
                <a:gd name="T42" fmla="*/ 0 w 2391"/>
                <a:gd name="T43" fmla="*/ 0 h 3456"/>
                <a:gd name="T44" fmla="*/ 0 w 2391"/>
                <a:gd name="T45" fmla="*/ 0 h 3456"/>
                <a:gd name="T46" fmla="*/ 0 w 2391"/>
                <a:gd name="T47" fmla="*/ 0 h 3456"/>
                <a:gd name="T48" fmla="*/ 0 w 2391"/>
                <a:gd name="T49" fmla="*/ 0 h 3456"/>
                <a:gd name="T50" fmla="*/ 0 w 2391"/>
                <a:gd name="T51" fmla="*/ 0 h 3456"/>
                <a:gd name="T52" fmla="*/ 0 w 2391"/>
                <a:gd name="T53" fmla="*/ 0 h 3456"/>
                <a:gd name="T54" fmla="*/ 0 w 2391"/>
                <a:gd name="T55" fmla="*/ 0 h 3456"/>
                <a:gd name="T56" fmla="*/ 0 w 2391"/>
                <a:gd name="T57" fmla="*/ 0 h 3456"/>
                <a:gd name="T58" fmla="*/ 0 w 2391"/>
                <a:gd name="T59" fmla="*/ 0 h 3456"/>
                <a:gd name="T60" fmla="*/ 0 w 2391"/>
                <a:gd name="T61" fmla="*/ 0 h 3456"/>
                <a:gd name="T62" fmla="*/ 0 w 2391"/>
                <a:gd name="T63" fmla="*/ 0 h 3456"/>
                <a:gd name="T64" fmla="*/ 0 w 2391"/>
                <a:gd name="T65" fmla="*/ 0 h 3456"/>
                <a:gd name="T66" fmla="*/ 0 w 2391"/>
                <a:gd name="T67" fmla="*/ 0 h 3456"/>
                <a:gd name="T68" fmla="*/ 0 w 2391"/>
                <a:gd name="T69" fmla="*/ 0 h 3456"/>
                <a:gd name="T70" fmla="*/ 0 w 2391"/>
                <a:gd name="T71" fmla="*/ 0 h 3456"/>
                <a:gd name="T72" fmla="*/ 0 w 2391"/>
                <a:gd name="T73" fmla="*/ 0 h 3456"/>
                <a:gd name="T74" fmla="*/ 0 w 2391"/>
                <a:gd name="T75" fmla="*/ 0 h 3456"/>
                <a:gd name="T76" fmla="*/ 0 w 2391"/>
                <a:gd name="T77" fmla="*/ 0 h 3456"/>
                <a:gd name="T78" fmla="*/ 0 w 2391"/>
                <a:gd name="T79" fmla="*/ 0 h 3456"/>
                <a:gd name="T80" fmla="*/ 0 w 2391"/>
                <a:gd name="T81" fmla="*/ 0 h 3456"/>
                <a:gd name="T82" fmla="*/ 0 w 2391"/>
                <a:gd name="T83" fmla="*/ 0 h 3456"/>
                <a:gd name="T84" fmla="*/ 0 w 2391"/>
                <a:gd name="T85" fmla="*/ 0 h 3456"/>
                <a:gd name="T86" fmla="*/ 0 w 2391"/>
                <a:gd name="T87" fmla="*/ 0 h 3456"/>
                <a:gd name="T88" fmla="*/ 0 w 2391"/>
                <a:gd name="T89" fmla="*/ 0 h 3456"/>
                <a:gd name="T90" fmla="*/ 0 w 2391"/>
                <a:gd name="T91" fmla="*/ 0 h 3456"/>
                <a:gd name="T92" fmla="*/ 0 w 2391"/>
                <a:gd name="T93" fmla="*/ 0 h 3456"/>
                <a:gd name="T94" fmla="*/ 0 w 2391"/>
                <a:gd name="T95" fmla="*/ 0 h 3456"/>
                <a:gd name="T96" fmla="*/ 0 w 2391"/>
                <a:gd name="T97" fmla="*/ 0 h 3456"/>
                <a:gd name="T98" fmla="*/ 0 w 2391"/>
                <a:gd name="T99" fmla="*/ 0 h 3456"/>
                <a:gd name="T100" fmla="*/ 0 w 2391"/>
                <a:gd name="T101" fmla="*/ 0 h 3456"/>
                <a:gd name="T102" fmla="*/ 0 w 2391"/>
                <a:gd name="T103" fmla="*/ 0 h 3456"/>
                <a:gd name="T104" fmla="*/ 0 w 2391"/>
                <a:gd name="T105" fmla="*/ 0 h 3456"/>
                <a:gd name="T106" fmla="*/ 0 w 2391"/>
                <a:gd name="T107" fmla="*/ 0 h 3456"/>
                <a:gd name="T108" fmla="*/ 0 w 2391"/>
                <a:gd name="T109" fmla="*/ 0 h 3456"/>
                <a:gd name="T110" fmla="*/ 0 w 2391"/>
                <a:gd name="T111" fmla="*/ 0 h 3456"/>
                <a:gd name="T112" fmla="*/ 0 w 2391"/>
                <a:gd name="T113" fmla="*/ 0 h 3456"/>
                <a:gd name="T114" fmla="*/ 0 w 2391"/>
                <a:gd name="T115" fmla="*/ 0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91"/>
                <a:gd name="T175" fmla="*/ 0 h 3456"/>
                <a:gd name="T176" fmla="*/ 2391 w 2391"/>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91" h="3456">
                  <a:moveTo>
                    <a:pt x="1196" y="98"/>
                  </a:moveTo>
                  <a:lnTo>
                    <a:pt x="1134" y="103"/>
                  </a:lnTo>
                  <a:lnTo>
                    <a:pt x="1074" y="112"/>
                  </a:lnTo>
                  <a:lnTo>
                    <a:pt x="1017" y="128"/>
                  </a:lnTo>
                  <a:lnTo>
                    <a:pt x="962" y="149"/>
                  </a:lnTo>
                  <a:lnTo>
                    <a:pt x="910" y="176"/>
                  </a:lnTo>
                  <a:lnTo>
                    <a:pt x="861" y="208"/>
                  </a:lnTo>
                  <a:lnTo>
                    <a:pt x="816" y="245"/>
                  </a:lnTo>
                  <a:lnTo>
                    <a:pt x="776" y="286"/>
                  </a:lnTo>
                  <a:lnTo>
                    <a:pt x="739" y="331"/>
                  </a:lnTo>
                  <a:lnTo>
                    <a:pt x="706" y="379"/>
                  </a:lnTo>
                  <a:lnTo>
                    <a:pt x="680" y="430"/>
                  </a:lnTo>
                  <a:lnTo>
                    <a:pt x="658" y="486"/>
                  </a:lnTo>
                  <a:lnTo>
                    <a:pt x="642" y="544"/>
                  </a:lnTo>
                  <a:lnTo>
                    <a:pt x="633" y="603"/>
                  </a:lnTo>
                  <a:lnTo>
                    <a:pt x="630" y="665"/>
                  </a:lnTo>
                  <a:lnTo>
                    <a:pt x="630" y="2791"/>
                  </a:lnTo>
                  <a:lnTo>
                    <a:pt x="633" y="2853"/>
                  </a:lnTo>
                  <a:lnTo>
                    <a:pt x="642" y="2912"/>
                  </a:lnTo>
                  <a:lnTo>
                    <a:pt x="658" y="2970"/>
                  </a:lnTo>
                  <a:lnTo>
                    <a:pt x="680" y="3026"/>
                  </a:lnTo>
                  <a:lnTo>
                    <a:pt x="706" y="3077"/>
                  </a:lnTo>
                  <a:lnTo>
                    <a:pt x="739" y="3125"/>
                  </a:lnTo>
                  <a:lnTo>
                    <a:pt x="776" y="3170"/>
                  </a:lnTo>
                  <a:lnTo>
                    <a:pt x="816" y="3211"/>
                  </a:lnTo>
                  <a:lnTo>
                    <a:pt x="861" y="3248"/>
                  </a:lnTo>
                  <a:lnTo>
                    <a:pt x="910" y="3280"/>
                  </a:lnTo>
                  <a:lnTo>
                    <a:pt x="962" y="3307"/>
                  </a:lnTo>
                  <a:lnTo>
                    <a:pt x="1017" y="3328"/>
                  </a:lnTo>
                  <a:lnTo>
                    <a:pt x="1074" y="3344"/>
                  </a:lnTo>
                  <a:lnTo>
                    <a:pt x="1134" y="3353"/>
                  </a:lnTo>
                  <a:lnTo>
                    <a:pt x="1196" y="3358"/>
                  </a:lnTo>
                  <a:lnTo>
                    <a:pt x="1258" y="3353"/>
                  </a:lnTo>
                  <a:lnTo>
                    <a:pt x="1317" y="3344"/>
                  </a:lnTo>
                  <a:lnTo>
                    <a:pt x="1374" y="3328"/>
                  </a:lnTo>
                  <a:lnTo>
                    <a:pt x="1430" y="3307"/>
                  </a:lnTo>
                  <a:lnTo>
                    <a:pt x="1481" y="3280"/>
                  </a:lnTo>
                  <a:lnTo>
                    <a:pt x="1530" y="3248"/>
                  </a:lnTo>
                  <a:lnTo>
                    <a:pt x="1575" y="3211"/>
                  </a:lnTo>
                  <a:lnTo>
                    <a:pt x="1616" y="3170"/>
                  </a:lnTo>
                  <a:lnTo>
                    <a:pt x="1653" y="3125"/>
                  </a:lnTo>
                  <a:lnTo>
                    <a:pt x="1684" y="3077"/>
                  </a:lnTo>
                  <a:lnTo>
                    <a:pt x="1711" y="3026"/>
                  </a:lnTo>
                  <a:lnTo>
                    <a:pt x="1732" y="2970"/>
                  </a:lnTo>
                  <a:lnTo>
                    <a:pt x="1748" y="2912"/>
                  </a:lnTo>
                  <a:lnTo>
                    <a:pt x="1759" y="2853"/>
                  </a:lnTo>
                  <a:lnTo>
                    <a:pt x="1762" y="2791"/>
                  </a:lnTo>
                  <a:lnTo>
                    <a:pt x="1762" y="665"/>
                  </a:lnTo>
                  <a:lnTo>
                    <a:pt x="1759" y="603"/>
                  </a:lnTo>
                  <a:lnTo>
                    <a:pt x="1748" y="544"/>
                  </a:lnTo>
                  <a:lnTo>
                    <a:pt x="1732" y="486"/>
                  </a:lnTo>
                  <a:lnTo>
                    <a:pt x="1711" y="430"/>
                  </a:lnTo>
                  <a:lnTo>
                    <a:pt x="1684" y="379"/>
                  </a:lnTo>
                  <a:lnTo>
                    <a:pt x="1653" y="331"/>
                  </a:lnTo>
                  <a:lnTo>
                    <a:pt x="1616" y="286"/>
                  </a:lnTo>
                  <a:lnTo>
                    <a:pt x="1575" y="245"/>
                  </a:lnTo>
                  <a:lnTo>
                    <a:pt x="1530" y="208"/>
                  </a:lnTo>
                  <a:lnTo>
                    <a:pt x="1481" y="176"/>
                  </a:lnTo>
                  <a:lnTo>
                    <a:pt x="1430" y="149"/>
                  </a:lnTo>
                  <a:lnTo>
                    <a:pt x="1374" y="128"/>
                  </a:lnTo>
                  <a:lnTo>
                    <a:pt x="1317" y="112"/>
                  </a:lnTo>
                  <a:lnTo>
                    <a:pt x="1258" y="103"/>
                  </a:lnTo>
                  <a:lnTo>
                    <a:pt x="1196" y="98"/>
                  </a:lnTo>
                  <a:close/>
                  <a:moveTo>
                    <a:pt x="697" y="0"/>
                  </a:moveTo>
                  <a:lnTo>
                    <a:pt x="1694" y="0"/>
                  </a:lnTo>
                  <a:lnTo>
                    <a:pt x="1727" y="3"/>
                  </a:lnTo>
                  <a:lnTo>
                    <a:pt x="1760" y="12"/>
                  </a:lnTo>
                  <a:lnTo>
                    <a:pt x="1788" y="25"/>
                  </a:lnTo>
                  <a:lnTo>
                    <a:pt x="1814" y="44"/>
                  </a:lnTo>
                  <a:lnTo>
                    <a:pt x="1837" y="66"/>
                  </a:lnTo>
                  <a:lnTo>
                    <a:pt x="1855" y="92"/>
                  </a:lnTo>
                  <a:lnTo>
                    <a:pt x="1870" y="121"/>
                  </a:lnTo>
                  <a:lnTo>
                    <a:pt x="1878" y="153"/>
                  </a:lnTo>
                  <a:lnTo>
                    <a:pt x="1881" y="186"/>
                  </a:lnTo>
                  <a:lnTo>
                    <a:pt x="1881" y="306"/>
                  </a:lnTo>
                  <a:lnTo>
                    <a:pt x="2379" y="306"/>
                  </a:lnTo>
                  <a:lnTo>
                    <a:pt x="2387" y="327"/>
                  </a:lnTo>
                  <a:lnTo>
                    <a:pt x="2391" y="351"/>
                  </a:lnTo>
                  <a:lnTo>
                    <a:pt x="2390" y="376"/>
                  </a:lnTo>
                  <a:lnTo>
                    <a:pt x="2384" y="403"/>
                  </a:lnTo>
                  <a:lnTo>
                    <a:pt x="2376" y="431"/>
                  </a:lnTo>
                  <a:lnTo>
                    <a:pt x="2363" y="461"/>
                  </a:lnTo>
                  <a:lnTo>
                    <a:pt x="2349" y="492"/>
                  </a:lnTo>
                  <a:lnTo>
                    <a:pt x="2331" y="524"/>
                  </a:lnTo>
                  <a:lnTo>
                    <a:pt x="2310" y="556"/>
                  </a:lnTo>
                  <a:lnTo>
                    <a:pt x="2288" y="589"/>
                  </a:lnTo>
                  <a:lnTo>
                    <a:pt x="2263" y="622"/>
                  </a:lnTo>
                  <a:lnTo>
                    <a:pt x="2238" y="655"/>
                  </a:lnTo>
                  <a:lnTo>
                    <a:pt x="2210" y="688"/>
                  </a:lnTo>
                  <a:lnTo>
                    <a:pt x="2182" y="721"/>
                  </a:lnTo>
                  <a:lnTo>
                    <a:pt x="2154" y="753"/>
                  </a:lnTo>
                  <a:lnTo>
                    <a:pt x="2125" y="783"/>
                  </a:lnTo>
                  <a:lnTo>
                    <a:pt x="2097" y="814"/>
                  </a:lnTo>
                  <a:lnTo>
                    <a:pt x="2069" y="843"/>
                  </a:lnTo>
                  <a:lnTo>
                    <a:pt x="2042" y="870"/>
                  </a:lnTo>
                  <a:lnTo>
                    <a:pt x="2015" y="896"/>
                  </a:lnTo>
                  <a:lnTo>
                    <a:pt x="1990" y="921"/>
                  </a:lnTo>
                  <a:lnTo>
                    <a:pt x="1967" y="943"/>
                  </a:lnTo>
                  <a:lnTo>
                    <a:pt x="1946" y="962"/>
                  </a:lnTo>
                  <a:lnTo>
                    <a:pt x="1927" y="980"/>
                  </a:lnTo>
                  <a:lnTo>
                    <a:pt x="1912" y="995"/>
                  </a:lnTo>
                  <a:lnTo>
                    <a:pt x="1899" y="1006"/>
                  </a:lnTo>
                  <a:lnTo>
                    <a:pt x="1889" y="1015"/>
                  </a:lnTo>
                  <a:lnTo>
                    <a:pt x="1883" y="1020"/>
                  </a:lnTo>
                  <a:lnTo>
                    <a:pt x="1881" y="1022"/>
                  </a:lnTo>
                  <a:lnTo>
                    <a:pt x="1881" y="1370"/>
                  </a:lnTo>
                  <a:lnTo>
                    <a:pt x="2379" y="1370"/>
                  </a:lnTo>
                  <a:lnTo>
                    <a:pt x="2387" y="1391"/>
                  </a:lnTo>
                  <a:lnTo>
                    <a:pt x="2391" y="1415"/>
                  </a:lnTo>
                  <a:lnTo>
                    <a:pt x="2390" y="1440"/>
                  </a:lnTo>
                  <a:lnTo>
                    <a:pt x="2384" y="1466"/>
                  </a:lnTo>
                  <a:lnTo>
                    <a:pt x="2376" y="1494"/>
                  </a:lnTo>
                  <a:lnTo>
                    <a:pt x="2363" y="1525"/>
                  </a:lnTo>
                  <a:lnTo>
                    <a:pt x="2349" y="1555"/>
                  </a:lnTo>
                  <a:lnTo>
                    <a:pt x="2331" y="1588"/>
                  </a:lnTo>
                  <a:lnTo>
                    <a:pt x="2310" y="1620"/>
                  </a:lnTo>
                  <a:lnTo>
                    <a:pt x="2288" y="1653"/>
                  </a:lnTo>
                  <a:lnTo>
                    <a:pt x="2263" y="1686"/>
                  </a:lnTo>
                  <a:lnTo>
                    <a:pt x="2238" y="1719"/>
                  </a:lnTo>
                  <a:lnTo>
                    <a:pt x="2210" y="1752"/>
                  </a:lnTo>
                  <a:lnTo>
                    <a:pt x="2182" y="1785"/>
                  </a:lnTo>
                  <a:lnTo>
                    <a:pt x="2154" y="1816"/>
                  </a:lnTo>
                  <a:lnTo>
                    <a:pt x="2125" y="1847"/>
                  </a:lnTo>
                  <a:lnTo>
                    <a:pt x="2097" y="1878"/>
                  </a:lnTo>
                  <a:lnTo>
                    <a:pt x="2069" y="1907"/>
                  </a:lnTo>
                  <a:lnTo>
                    <a:pt x="2042" y="1934"/>
                  </a:lnTo>
                  <a:lnTo>
                    <a:pt x="2015" y="1960"/>
                  </a:lnTo>
                  <a:lnTo>
                    <a:pt x="1990" y="1985"/>
                  </a:lnTo>
                  <a:lnTo>
                    <a:pt x="1967" y="2007"/>
                  </a:lnTo>
                  <a:lnTo>
                    <a:pt x="1946" y="2026"/>
                  </a:lnTo>
                  <a:lnTo>
                    <a:pt x="1927" y="2044"/>
                  </a:lnTo>
                  <a:lnTo>
                    <a:pt x="1912" y="2059"/>
                  </a:lnTo>
                  <a:lnTo>
                    <a:pt x="1899" y="2070"/>
                  </a:lnTo>
                  <a:lnTo>
                    <a:pt x="1889" y="2079"/>
                  </a:lnTo>
                  <a:lnTo>
                    <a:pt x="1883" y="2084"/>
                  </a:lnTo>
                  <a:lnTo>
                    <a:pt x="1881" y="2086"/>
                  </a:lnTo>
                  <a:lnTo>
                    <a:pt x="1881" y="2434"/>
                  </a:lnTo>
                  <a:lnTo>
                    <a:pt x="2379" y="2434"/>
                  </a:lnTo>
                  <a:lnTo>
                    <a:pt x="2387" y="2455"/>
                  </a:lnTo>
                  <a:lnTo>
                    <a:pt x="2391" y="2478"/>
                  </a:lnTo>
                  <a:lnTo>
                    <a:pt x="2390" y="2503"/>
                  </a:lnTo>
                  <a:lnTo>
                    <a:pt x="2384" y="2530"/>
                  </a:lnTo>
                  <a:lnTo>
                    <a:pt x="2376" y="2558"/>
                  </a:lnTo>
                  <a:lnTo>
                    <a:pt x="2363" y="2589"/>
                  </a:lnTo>
                  <a:lnTo>
                    <a:pt x="2349" y="2619"/>
                  </a:lnTo>
                  <a:lnTo>
                    <a:pt x="2331" y="2651"/>
                  </a:lnTo>
                  <a:lnTo>
                    <a:pt x="2310" y="2683"/>
                  </a:lnTo>
                  <a:lnTo>
                    <a:pt x="2288" y="2717"/>
                  </a:lnTo>
                  <a:lnTo>
                    <a:pt x="2263" y="2749"/>
                  </a:lnTo>
                  <a:lnTo>
                    <a:pt x="2238" y="2783"/>
                  </a:lnTo>
                  <a:lnTo>
                    <a:pt x="2210" y="2815"/>
                  </a:lnTo>
                  <a:lnTo>
                    <a:pt x="2182" y="2849"/>
                  </a:lnTo>
                  <a:lnTo>
                    <a:pt x="2154" y="2880"/>
                  </a:lnTo>
                  <a:lnTo>
                    <a:pt x="2125" y="2911"/>
                  </a:lnTo>
                  <a:lnTo>
                    <a:pt x="2097" y="2942"/>
                  </a:lnTo>
                  <a:lnTo>
                    <a:pt x="2069" y="2971"/>
                  </a:lnTo>
                  <a:lnTo>
                    <a:pt x="2042" y="2998"/>
                  </a:lnTo>
                  <a:lnTo>
                    <a:pt x="2015" y="3025"/>
                  </a:lnTo>
                  <a:lnTo>
                    <a:pt x="1990" y="3049"/>
                  </a:lnTo>
                  <a:lnTo>
                    <a:pt x="1967" y="3071"/>
                  </a:lnTo>
                  <a:lnTo>
                    <a:pt x="1946" y="3091"/>
                  </a:lnTo>
                  <a:lnTo>
                    <a:pt x="1927" y="3107"/>
                  </a:lnTo>
                  <a:lnTo>
                    <a:pt x="1912" y="3122"/>
                  </a:lnTo>
                  <a:lnTo>
                    <a:pt x="1899" y="3134"/>
                  </a:lnTo>
                  <a:lnTo>
                    <a:pt x="1889" y="3143"/>
                  </a:lnTo>
                  <a:lnTo>
                    <a:pt x="1883" y="3148"/>
                  </a:lnTo>
                  <a:lnTo>
                    <a:pt x="1881" y="3150"/>
                  </a:lnTo>
                  <a:lnTo>
                    <a:pt x="1881" y="3270"/>
                  </a:lnTo>
                  <a:lnTo>
                    <a:pt x="1878" y="3303"/>
                  </a:lnTo>
                  <a:lnTo>
                    <a:pt x="1870" y="3335"/>
                  </a:lnTo>
                  <a:lnTo>
                    <a:pt x="1855" y="3364"/>
                  </a:lnTo>
                  <a:lnTo>
                    <a:pt x="1837" y="3390"/>
                  </a:lnTo>
                  <a:lnTo>
                    <a:pt x="1814" y="3412"/>
                  </a:lnTo>
                  <a:lnTo>
                    <a:pt x="1788" y="3431"/>
                  </a:lnTo>
                  <a:lnTo>
                    <a:pt x="1760" y="3444"/>
                  </a:lnTo>
                  <a:lnTo>
                    <a:pt x="1727" y="3453"/>
                  </a:lnTo>
                  <a:lnTo>
                    <a:pt x="1694" y="3456"/>
                  </a:lnTo>
                  <a:lnTo>
                    <a:pt x="697" y="3456"/>
                  </a:lnTo>
                  <a:lnTo>
                    <a:pt x="663" y="3453"/>
                  </a:lnTo>
                  <a:lnTo>
                    <a:pt x="632" y="3444"/>
                  </a:lnTo>
                  <a:lnTo>
                    <a:pt x="603" y="3431"/>
                  </a:lnTo>
                  <a:lnTo>
                    <a:pt x="576" y="3412"/>
                  </a:lnTo>
                  <a:lnTo>
                    <a:pt x="554" y="3390"/>
                  </a:lnTo>
                  <a:lnTo>
                    <a:pt x="536" y="3364"/>
                  </a:lnTo>
                  <a:lnTo>
                    <a:pt x="522" y="3335"/>
                  </a:lnTo>
                  <a:lnTo>
                    <a:pt x="514" y="3303"/>
                  </a:lnTo>
                  <a:lnTo>
                    <a:pt x="510" y="3270"/>
                  </a:lnTo>
                  <a:lnTo>
                    <a:pt x="510" y="3150"/>
                  </a:lnTo>
                  <a:lnTo>
                    <a:pt x="508" y="3148"/>
                  </a:lnTo>
                  <a:lnTo>
                    <a:pt x="502" y="3143"/>
                  </a:lnTo>
                  <a:lnTo>
                    <a:pt x="493" y="3134"/>
                  </a:lnTo>
                  <a:lnTo>
                    <a:pt x="479" y="3122"/>
                  </a:lnTo>
                  <a:lnTo>
                    <a:pt x="463" y="3107"/>
                  </a:lnTo>
                  <a:lnTo>
                    <a:pt x="444" y="3091"/>
                  </a:lnTo>
                  <a:lnTo>
                    <a:pt x="423" y="3071"/>
                  </a:lnTo>
                  <a:lnTo>
                    <a:pt x="400" y="3049"/>
                  </a:lnTo>
                  <a:lnTo>
                    <a:pt x="375" y="3025"/>
                  </a:lnTo>
                  <a:lnTo>
                    <a:pt x="349" y="2998"/>
                  </a:lnTo>
                  <a:lnTo>
                    <a:pt x="322" y="2971"/>
                  </a:lnTo>
                  <a:lnTo>
                    <a:pt x="295" y="2942"/>
                  </a:lnTo>
                  <a:lnTo>
                    <a:pt x="265" y="2911"/>
                  </a:lnTo>
                  <a:lnTo>
                    <a:pt x="237" y="2880"/>
                  </a:lnTo>
                  <a:lnTo>
                    <a:pt x="209" y="2849"/>
                  </a:lnTo>
                  <a:lnTo>
                    <a:pt x="181" y="2815"/>
                  </a:lnTo>
                  <a:lnTo>
                    <a:pt x="154" y="2783"/>
                  </a:lnTo>
                  <a:lnTo>
                    <a:pt x="128" y="2749"/>
                  </a:lnTo>
                  <a:lnTo>
                    <a:pt x="104" y="2717"/>
                  </a:lnTo>
                  <a:lnTo>
                    <a:pt x="81" y="2683"/>
                  </a:lnTo>
                  <a:lnTo>
                    <a:pt x="61" y="2651"/>
                  </a:lnTo>
                  <a:lnTo>
                    <a:pt x="43" y="2619"/>
                  </a:lnTo>
                  <a:lnTo>
                    <a:pt x="27" y="2589"/>
                  </a:lnTo>
                  <a:lnTo>
                    <a:pt x="15" y="2558"/>
                  </a:lnTo>
                  <a:lnTo>
                    <a:pt x="6" y="2530"/>
                  </a:lnTo>
                  <a:lnTo>
                    <a:pt x="1" y="2503"/>
                  </a:lnTo>
                  <a:lnTo>
                    <a:pt x="0" y="2478"/>
                  </a:lnTo>
                  <a:lnTo>
                    <a:pt x="3" y="2455"/>
                  </a:lnTo>
                  <a:lnTo>
                    <a:pt x="12" y="2434"/>
                  </a:lnTo>
                  <a:lnTo>
                    <a:pt x="510" y="2434"/>
                  </a:lnTo>
                  <a:lnTo>
                    <a:pt x="510" y="2086"/>
                  </a:lnTo>
                  <a:lnTo>
                    <a:pt x="508" y="2084"/>
                  </a:lnTo>
                  <a:lnTo>
                    <a:pt x="502" y="2079"/>
                  </a:lnTo>
                  <a:lnTo>
                    <a:pt x="493" y="2070"/>
                  </a:lnTo>
                  <a:lnTo>
                    <a:pt x="479" y="2059"/>
                  </a:lnTo>
                  <a:lnTo>
                    <a:pt x="463" y="2044"/>
                  </a:lnTo>
                  <a:lnTo>
                    <a:pt x="444" y="2026"/>
                  </a:lnTo>
                  <a:lnTo>
                    <a:pt x="423" y="2007"/>
                  </a:lnTo>
                  <a:lnTo>
                    <a:pt x="400" y="1985"/>
                  </a:lnTo>
                  <a:lnTo>
                    <a:pt x="375" y="1960"/>
                  </a:lnTo>
                  <a:lnTo>
                    <a:pt x="349" y="1934"/>
                  </a:lnTo>
                  <a:lnTo>
                    <a:pt x="322" y="1907"/>
                  </a:lnTo>
                  <a:lnTo>
                    <a:pt x="295" y="1878"/>
                  </a:lnTo>
                  <a:lnTo>
                    <a:pt x="265" y="1847"/>
                  </a:lnTo>
                  <a:lnTo>
                    <a:pt x="237" y="1816"/>
                  </a:lnTo>
                  <a:lnTo>
                    <a:pt x="209" y="1785"/>
                  </a:lnTo>
                  <a:lnTo>
                    <a:pt x="181" y="1752"/>
                  </a:lnTo>
                  <a:lnTo>
                    <a:pt x="154" y="1719"/>
                  </a:lnTo>
                  <a:lnTo>
                    <a:pt x="128" y="1686"/>
                  </a:lnTo>
                  <a:lnTo>
                    <a:pt x="104" y="1653"/>
                  </a:lnTo>
                  <a:lnTo>
                    <a:pt x="81" y="1620"/>
                  </a:lnTo>
                  <a:lnTo>
                    <a:pt x="61" y="1588"/>
                  </a:lnTo>
                  <a:lnTo>
                    <a:pt x="43" y="1555"/>
                  </a:lnTo>
                  <a:lnTo>
                    <a:pt x="27" y="1525"/>
                  </a:lnTo>
                  <a:lnTo>
                    <a:pt x="15" y="1494"/>
                  </a:lnTo>
                  <a:lnTo>
                    <a:pt x="6" y="1466"/>
                  </a:lnTo>
                  <a:lnTo>
                    <a:pt x="1" y="1440"/>
                  </a:lnTo>
                  <a:lnTo>
                    <a:pt x="0" y="1415"/>
                  </a:lnTo>
                  <a:lnTo>
                    <a:pt x="3" y="1391"/>
                  </a:lnTo>
                  <a:lnTo>
                    <a:pt x="12" y="1370"/>
                  </a:lnTo>
                  <a:lnTo>
                    <a:pt x="510" y="1370"/>
                  </a:lnTo>
                  <a:lnTo>
                    <a:pt x="510" y="1022"/>
                  </a:lnTo>
                  <a:lnTo>
                    <a:pt x="508" y="1020"/>
                  </a:lnTo>
                  <a:lnTo>
                    <a:pt x="502" y="1015"/>
                  </a:lnTo>
                  <a:lnTo>
                    <a:pt x="493" y="1006"/>
                  </a:lnTo>
                  <a:lnTo>
                    <a:pt x="479" y="995"/>
                  </a:lnTo>
                  <a:lnTo>
                    <a:pt x="463" y="980"/>
                  </a:lnTo>
                  <a:lnTo>
                    <a:pt x="444" y="962"/>
                  </a:lnTo>
                  <a:lnTo>
                    <a:pt x="423" y="943"/>
                  </a:lnTo>
                  <a:lnTo>
                    <a:pt x="400" y="921"/>
                  </a:lnTo>
                  <a:lnTo>
                    <a:pt x="375" y="896"/>
                  </a:lnTo>
                  <a:lnTo>
                    <a:pt x="349" y="870"/>
                  </a:lnTo>
                  <a:lnTo>
                    <a:pt x="322" y="843"/>
                  </a:lnTo>
                  <a:lnTo>
                    <a:pt x="295" y="814"/>
                  </a:lnTo>
                  <a:lnTo>
                    <a:pt x="265" y="783"/>
                  </a:lnTo>
                  <a:lnTo>
                    <a:pt x="237" y="753"/>
                  </a:lnTo>
                  <a:lnTo>
                    <a:pt x="209" y="721"/>
                  </a:lnTo>
                  <a:lnTo>
                    <a:pt x="181" y="688"/>
                  </a:lnTo>
                  <a:lnTo>
                    <a:pt x="154" y="655"/>
                  </a:lnTo>
                  <a:lnTo>
                    <a:pt x="128" y="622"/>
                  </a:lnTo>
                  <a:lnTo>
                    <a:pt x="104" y="589"/>
                  </a:lnTo>
                  <a:lnTo>
                    <a:pt x="81" y="556"/>
                  </a:lnTo>
                  <a:lnTo>
                    <a:pt x="61" y="524"/>
                  </a:lnTo>
                  <a:lnTo>
                    <a:pt x="43" y="492"/>
                  </a:lnTo>
                  <a:lnTo>
                    <a:pt x="27" y="461"/>
                  </a:lnTo>
                  <a:lnTo>
                    <a:pt x="15" y="431"/>
                  </a:lnTo>
                  <a:lnTo>
                    <a:pt x="6" y="403"/>
                  </a:lnTo>
                  <a:lnTo>
                    <a:pt x="1" y="376"/>
                  </a:lnTo>
                  <a:lnTo>
                    <a:pt x="0" y="351"/>
                  </a:lnTo>
                  <a:lnTo>
                    <a:pt x="3" y="327"/>
                  </a:lnTo>
                  <a:lnTo>
                    <a:pt x="12" y="306"/>
                  </a:lnTo>
                  <a:lnTo>
                    <a:pt x="510" y="306"/>
                  </a:lnTo>
                  <a:lnTo>
                    <a:pt x="510" y="186"/>
                  </a:lnTo>
                  <a:lnTo>
                    <a:pt x="514" y="153"/>
                  </a:lnTo>
                  <a:lnTo>
                    <a:pt x="522" y="121"/>
                  </a:lnTo>
                  <a:lnTo>
                    <a:pt x="536" y="92"/>
                  </a:lnTo>
                  <a:lnTo>
                    <a:pt x="554" y="66"/>
                  </a:lnTo>
                  <a:lnTo>
                    <a:pt x="576" y="44"/>
                  </a:lnTo>
                  <a:lnTo>
                    <a:pt x="603" y="25"/>
                  </a:lnTo>
                  <a:lnTo>
                    <a:pt x="632" y="12"/>
                  </a:lnTo>
                  <a:lnTo>
                    <a:pt x="663" y="3"/>
                  </a:lnTo>
                  <a:lnTo>
                    <a:pt x="697" y="0"/>
                  </a:lnTo>
                  <a:close/>
                </a:path>
              </a:pathLst>
            </a:custGeom>
            <a:grpFill/>
            <a:ln w="9525">
              <a:noFill/>
              <a:round/>
              <a:headEnd/>
              <a:tailEnd/>
            </a:ln>
          </p:spPr>
          <p:txBody>
            <a:bodyPr wrap="none" anchor="ctr"/>
            <a:lstStyle/>
            <a:p>
              <a:endParaRPr lang="en-GB"/>
            </a:p>
          </p:txBody>
        </p:sp>
        <p:sp>
          <p:nvSpPr>
            <p:cNvPr id="26" name="Freeform 134"/>
            <p:cNvSpPr>
              <a:spLocks noChangeArrowheads="1"/>
            </p:cNvSpPr>
            <p:nvPr/>
          </p:nvSpPr>
          <p:spPr bwMode="auto">
            <a:xfrm>
              <a:off x="2200" y="2529"/>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7"/>
                  </a:lnTo>
                  <a:lnTo>
                    <a:pt x="565" y="45"/>
                  </a:lnTo>
                  <a:lnTo>
                    <a:pt x="604" y="69"/>
                  </a:lnTo>
                  <a:lnTo>
                    <a:pt x="640" y="97"/>
                  </a:lnTo>
                  <a:lnTo>
                    <a:pt x="672" y="129"/>
                  </a:lnTo>
                  <a:lnTo>
                    <a:pt x="700" y="165"/>
                  </a:lnTo>
                  <a:lnTo>
                    <a:pt x="723" y="204"/>
                  </a:lnTo>
                  <a:lnTo>
                    <a:pt x="743" y="245"/>
                  </a:lnTo>
                  <a:lnTo>
                    <a:pt x="757" y="289"/>
                  </a:lnTo>
                  <a:lnTo>
                    <a:pt x="765" y="337"/>
                  </a:lnTo>
                  <a:lnTo>
                    <a:pt x="769" y="385"/>
                  </a:lnTo>
                  <a:lnTo>
                    <a:pt x="765" y="433"/>
                  </a:lnTo>
                  <a:lnTo>
                    <a:pt x="757" y="479"/>
                  </a:lnTo>
                  <a:lnTo>
                    <a:pt x="743" y="523"/>
                  </a:lnTo>
                  <a:lnTo>
                    <a:pt x="723" y="565"/>
                  </a:lnTo>
                  <a:lnTo>
                    <a:pt x="700" y="604"/>
                  </a:lnTo>
                  <a:lnTo>
                    <a:pt x="672" y="639"/>
                  </a:lnTo>
                  <a:lnTo>
                    <a:pt x="640" y="672"/>
                  </a:lnTo>
                  <a:lnTo>
                    <a:pt x="604" y="700"/>
                  </a:lnTo>
                  <a:lnTo>
                    <a:pt x="565" y="723"/>
                  </a:lnTo>
                  <a:lnTo>
                    <a:pt x="523" y="743"/>
                  </a:lnTo>
                  <a:lnTo>
                    <a:pt x="479" y="756"/>
                  </a:lnTo>
                  <a:lnTo>
                    <a:pt x="433" y="765"/>
                  </a:lnTo>
                  <a:lnTo>
                    <a:pt x="385" y="768"/>
                  </a:lnTo>
                  <a:lnTo>
                    <a:pt x="337" y="765"/>
                  </a:lnTo>
                  <a:lnTo>
                    <a:pt x="290" y="756"/>
                  </a:lnTo>
                  <a:lnTo>
                    <a:pt x="246" y="743"/>
                  </a:lnTo>
                  <a:lnTo>
                    <a:pt x="204" y="723"/>
                  </a:lnTo>
                  <a:lnTo>
                    <a:pt x="165" y="700"/>
                  </a:lnTo>
                  <a:lnTo>
                    <a:pt x="129" y="672"/>
                  </a:lnTo>
                  <a:lnTo>
                    <a:pt x="98" y="639"/>
                  </a:lnTo>
                  <a:lnTo>
                    <a:pt x="69" y="604"/>
                  </a:lnTo>
                  <a:lnTo>
                    <a:pt x="45" y="565"/>
                  </a:lnTo>
                  <a:lnTo>
                    <a:pt x="26" y="523"/>
                  </a:lnTo>
                  <a:lnTo>
                    <a:pt x="12" y="479"/>
                  </a:lnTo>
                  <a:lnTo>
                    <a:pt x="3" y="433"/>
                  </a:lnTo>
                  <a:lnTo>
                    <a:pt x="0" y="385"/>
                  </a:lnTo>
                  <a:lnTo>
                    <a:pt x="3" y="337"/>
                  </a:lnTo>
                  <a:lnTo>
                    <a:pt x="12" y="289"/>
                  </a:lnTo>
                  <a:lnTo>
                    <a:pt x="26" y="245"/>
                  </a:lnTo>
                  <a:lnTo>
                    <a:pt x="45" y="204"/>
                  </a:lnTo>
                  <a:lnTo>
                    <a:pt x="69" y="165"/>
                  </a:lnTo>
                  <a:lnTo>
                    <a:pt x="98" y="129"/>
                  </a:lnTo>
                  <a:lnTo>
                    <a:pt x="129" y="97"/>
                  </a:lnTo>
                  <a:lnTo>
                    <a:pt x="165" y="69"/>
                  </a:lnTo>
                  <a:lnTo>
                    <a:pt x="204" y="45"/>
                  </a:lnTo>
                  <a:lnTo>
                    <a:pt x="246" y="27"/>
                  </a:lnTo>
                  <a:lnTo>
                    <a:pt x="290" y="12"/>
                  </a:lnTo>
                  <a:lnTo>
                    <a:pt x="337" y="3"/>
                  </a:lnTo>
                  <a:lnTo>
                    <a:pt x="385" y="0"/>
                  </a:lnTo>
                  <a:close/>
                </a:path>
              </a:pathLst>
            </a:custGeom>
            <a:grpFill/>
            <a:ln w="9525">
              <a:noFill/>
              <a:round/>
              <a:headEnd/>
              <a:tailEnd/>
            </a:ln>
          </p:spPr>
          <p:txBody>
            <a:bodyPr wrap="none" anchor="ctr"/>
            <a:lstStyle/>
            <a:p>
              <a:endParaRPr lang="en-GB"/>
            </a:p>
          </p:txBody>
        </p:sp>
        <p:sp>
          <p:nvSpPr>
            <p:cNvPr id="27" name="Freeform 135"/>
            <p:cNvSpPr>
              <a:spLocks noChangeArrowheads="1"/>
            </p:cNvSpPr>
            <p:nvPr/>
          </p:nvSpPr>
          <p:spPr bwMode="auto">
            <a:xfrm>
              <a:off x="2200" y="2762"/>
              <a:ext cx="85" cy="85"/>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5"/>
                  </a:lnTo>
                  <a:lnTo>
                    <a:pt x="565" y="45"/>
                  </a:lnTo>
                  <a:lnTo>
                    <a:pt x="604" y="68"/>
                  </a:lnTo>
                  <a:lnTo>
                    <a:pt x="640" y="97"/>
                  </a:lnTo>
                  <a:lnTo>
                    <a:pt x="672" y="129"/>
                  </a:lnTo>
                  <a:lnTo>
                    <a:pt x="700" y="165"/>
                  </a:lnTo>
                  <a:lnTo>
                    <a:pt x="723" y="203"/>
                  </a:lnTo>
                  <a:lnTo>
                    <a:pt x="743" y="245"/>
                  </a:lnTo>
                  <a:lnTo>
                    <a:pt x="757" y="289"/>
                  </a:lnTo>
                  <a:lnTo>
                    <a:pt x="765" y="335"/>
                  </a:lnTo>
                  <a:lnTo>
                    <a:pt x="769" y="384"/>
                  </a:lnTo>
                  <a:lnTo>
                    <a:pt x="765" y="432"/>
                  </a:lnTo>
                  <a:lnTo>
                    <a:pt x="757" y="479"/>
                  </a:lnTo>
                  <a:lnTo>
                    <a:pt x="743" y="523"/>
                  </a:lnTo>
                  <a:lnTo>
                    <a:pt x="723" y="565"/>
                  </a:lnTo>
                  <a:lnTo>
                    <a:pt x="700" y="603"/>
                  </a:lnTo>
                  <a:lnTo>
                    <a:pt x="672" y="639"/>
                  </a:lnTo>
                  <a:lnTo>
                    <a:pt x="640" y="670"/>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0"/>
                  </a:lnTo>
                  <a:lnTo>
                    <a:pt x="98" y="639"/>
                  </a:lnTo>
                  <a:lnTo>
                    <a:pt x="69" y="603"/>
                  </a:lnTo>
                  <a:lnTo>
                    <a:pt x="45" y="565"/>
                  </a:lnTo>
                  <a:lnTo>
                    <a:pt x="26" y="523"/>
                  </a:lnTo>
                  <a:lnTo>
                    <a:pt x="12" y="479"/>
                  </a:lnTo>
                  <a:lnTo>
                    <a:pt x="3" y="432"/>
                  </a:lnTo>
                  <a:lnTo>
                    <a:pt x="0" y="384"/>
                  </a:lnTo>
                  <a:lnTo>
                    <a:pt x="3" y="335"/>
                  </a:lnTo>
                  <a:lnTo>
                    <a:pt x="12" y="289"/>
                  </a:lnTo>
                  <a:lnTo>
                    <a:pt x="26" y="245"/>
                  </a:lnTo>
                  <a:lnTo>
                    <a:pt x="45" y="203"/>
                  </a:lnTo>
                  <a:lnTo>
                    <a:pt x="69" y="165"/>
                  </a:lnTo>
                  <a:lnTo>
                    <a:pt x="98" y="129"/>
                  </a:lnTo>
                  <a:lnTo>
                    <a:pt x="129" y="97"/>
                  </a:lnTo>
                  <a:lnTo>
                    <a:pt x="165" y="68"/>
                  </a:lnTo>
                  <a:lnTo>
                    <a:pt x="204" y="45"/>
                  </a:lnTo>
                  <a:lnTo>
                    <a:pt x="246" y="25"/>
                  </a:lnTo>
                  <a:lnTo>
                    <a:pt x="290" y="12"/>
                  </a:lnTo>
                  <a:lnTo>
                    <a:pt x="337" y="3"/>
                  </a:lnTo>
                  <a:lnTo>
                    <a:pt x="385" y="0"/>
                  </a:lnTo>
                  <a:close/>
                </a:path>
              </a:pathLst>
            </a:custGeom>
            <a:grpFill/>
            <a:ln w="9525">
              <a:noFill/>
              <a:round/>
              <a:headEnd/>
              <a:tailEnd/>
            </a:ln>
          </p:spPr>
          <p:txBody>
            <a:bodyPr wrap="none" anchor="ctr"/>
            <a:lstStyle/>
            <a:p>
              <a:endParaRPr lang="en-GB"/>
            </a:p>
          </p:txBody>
        </p:sp>
        <p:sp>
          <p:nvSpPr>
            <p:cNvPr id="28" name="Freeform 136"/>
            <p:cNvSpPr>
              <a:spLocks noChangeArrowheads="1"/>
            </p:cNvSpPr>
            <p:nvPr/>
          </p:nvSpPr>
          <p:spPr bwMode="auto">
            <a:xfrm>
              <a:off x="2200" y="2646"/>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6"/>
                  </a:lnTo>
                  <a:lnTo>
                    <a:pt x="565" y="45"/>
                  </a:lnTo>
                  <a:lnTo>
                    <a:pt x="604" y="69"/>
                  </a:lnTo>
                  <a:lnTo>
                    <a:pt x="640" y="97"/>
                  </a:lnTo>
                  <a:lnTo>
                    <a:pt x="672" y="130"/>
                  </a:lnTo>
                  <a:lnTo>
                    <a:pt x="700" y="165"/>
                  </a:lnTo>
                  <a:lnTo>
                    <a:pt x="723" y="204"/>
                  </a:lnTo>
                  <a:lnTo>
                    <a:pt x="743" y="245"/>
                  </a:lnTo>
                  <a:lnTo>
                    <a:pt x="757" y="290"/>
                  </a:lnTo>
                  <a:lnTo>
                    <a:pt x="765" y="336"/>
                  </a:lnTo>
                  <a:lnTo>
                    <a:pt x="769" y="384"/>
                  </a:lnTo>
                  <a:lnTo>
                    <a:pt x="765" y="432"/>
                  </a:lnTo>
                  <a:lnTo>
                    <a:pt x="757" y="478"/>
                  </a:lnTo>
                  <a:lnTo>
                    <a:pt x="743" y="522"/>
                  </a:lnTo>
                  <a:lnTo>
                    <a:pt x="723" y="564"/>
                  </a:lnTo>
                  <a:lnTo>
                    <a:pt x="700" y="603"/>
                  </a:lnTo>
                  <a:lnTo>
                    <a:pt x="672" y="639"/>
                  </a:lnTo>
                  <a:lnTo>
                    <a:pt x="640" y="671"/>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1"/>
                  </a:lnTo>
                  <a:lnTo>
                    <a:pt x="98" y="639"/>
                  </a:lnTo>
                  <a:lnTo>
                    <a:pt x="69" y="603"/>
                  </a:lnTo>
                  <a:lnTo>
                    <a:pt x="45" y="564"/>
                  </a:lnTo>
                  <a:lnTo>
                    <a:pt x="26" y="522"/>
                  </a:lnTo>
                  <a:lnTo>
                    <a:pt x="12" y="478"/>
                  </a:lnTo>
                  <a:lnTo>
                    <a:pt x="3" y="432"/>
                  </a:lnTo>
                  <a:lnTo>
                    <a:pt x="0" y="384"/>
                  </a:lnTo>
                  <a:lnTo>
                    <a:pt x="3" y="336"/>
                  </a:lnTo>
                  <a:lnTo>
                    <a:pt x="12" y="290"/>
                  </a:lnTo>
                  <a:lnTo>
                    <a:pt x="26" y="245"/>
                  </a:lnTo>
                  <a:lnTo>
                    <a:pt x="45" y="204"/>
                  </a:lnTo>
                  <a:lnTo>
                    <a:pt x="69" y="165"/>
                  </a:lnTo>
                  <a:lnTo>
                    <a:pt x="98" y="130"/>
                  </a:lnTo>
                  <a:lnTo>
                    <a:pt x="129" y="97"/>
                  </a:lnTo>
                  <a:lnTo>
                    <a:pt x="165" y="69"/>
                  </a:lnTo>
                  <a:lnTo>
                    <a:pt x="204" y="45"/>
                  </a:lnTo>
                  <a:lnTo>
                    <a:pt x="246" y="26"/>
                  </a:lnTo>
                  <a:lnTo>
                    <a:pt x="290" y="12"/>
                  </a:lnTo>
                  <a:lnTo>
                    <a:pt x="337" y="3"/>
                  </a:lnTo>
                  <a:lnTo>
                    <a:pt x="385" y="0"/>
                  </a:lnTo>
                  <a:close/>
                </a:path>
              </a:pathLst>
            </a:custGeom>
            <a:grpFill/>
            <a:ln w="9525">
              <a:noFill/>
              <a:round/>
              <a:headEnd/>
              <a:tailEnd/>
            </a:ln>
          </p:spPr>
          <p:txBody>
            <a:bodyPr wrap="none" anchor="ctr"/>
            <a:lstStyle/>
            <a:p>
              <a:endParaRPr lang="en-GB"/>
            </a:p>
          </p:txBody>
        </p:sp>
      </p:grpSp>
      <p:sp>
        <p:nvSpPr>
          <p:cNvPr id="33" name="Freeform 115"/>
          <p:cNvSpPr>
            <a:spLocks noChangeArrowheads="1"/>
          </p:cNvSpPr>
          <p:nvPr/>
        </p:nvSpPr>
        <p:spPr bwMode="auto">
          <a:xfrm>
            <a:off x="3992563" y="4413250"/>
            <a:ext cx="447675" cy="609600"/>
          </a:xfrm>
          <a:custGeom>
            <a:avLst/>
            <a:gdLst>
              <a:gd name="T0" fmla="*/ 2147483647 w 2538"/>
              <a:gd name="T1" fmla="*/ 2147483647 h 3456"/>
              <a:gd name="T2" fmla="*/ 2147483647 w 2538"/>
              <a:gd name="T3" fmla="*/ 2147483647 h 3456"/>
              <a:gd name="T4" fmla="*/ 2147483647 w 2538"/>
              <a:gd name="T5" fmla="*/ 2147483647 h 3456"/>
              <a:gd name="T6" fmla="*/ 2147483647 w 2538"/>
              <a:gd name="T7" fmla="*/ 2147483647 h 3456"/>
              <a:gd name="T8" fmla="*/ 2147483647 w 2538"/>
              <a:gd name="T9" fmla="*/ 2147483647 h 3456"/>
              <a:gd name="T10" fmla="*/ 2147483647 w 2538"/>
              <a:gd name="T11" fmla="*/ 2147483647 h 3456"/>
              <a:gd name="T12" fmla="*/ 2147483647 w 2538"/>
              <a:gd name="T13" fmla="*/ 2147483647 h 3456"/>
              <a:gd name="T14" fmla="*/ 2147483647 w 2538"/>
              <a:gd name="T15" fmla="*/ 2147483647 h 3456"/>
              <a:gd name="T16" fmla="*/ 2147483647 w 2538"/>
              <a:gd name="T17" fmla="*/ 2147483647 h 3456"/>
              <a:gd name="T18" fmla="*/ 2147483647 w 2538"/>
              <a:gd name="T19" fmla="*/ 2147483647 h 3456"/>
              <a:gd name="T20" fmla="*/ 2147483647 w 2538"/>
              <a:gd name="T21" fmla="*/ 2147483647 h 3456"/>
              <a:gd name="T22" fmla="*/ 2147483647 w 2538"/>
              <a:gd name="T23" fmla="*/ 2147483647 h 3456"/>
              <a:gd name="T24" fmla="*/ 2147483647 w 2538"/>
              <a:gd name="T25" fmla="*/ 2147483647 h 3456"/>
              <a:gd name="T26" fmla="*/ 2147483647 w 2538"/>
              <a:gd name="T27" fmla="*/ 2147483647 h 3456"/>
              <a:gd name="T28" fmla="*/ 2147483647 w 2538"/>
              <a:gd name="T29" fmla="*/ 2147483647 h 3456"/>
              <a:gd name="T30" fmla="*/ 2147483647 w 2538"/>
              <a:gd name="T31" fmla="*/ 2147483647 h 3456"/>
              <a:gd name="T32" fmla="*/ 2147483647 w 2538"/>
              <a:gd name="T33" fmla="*/ 2147483647 h 3456"/>
              <a:gd name="T34" fmla="*/ 2147483647 w 2538"/>
              <a:gd name="T35" fmla="*/ 2147483647 h 3456"/>
              <a:gd name="T36" fmla="*/ 2147483647 w 2538"/>
              <a:gd name="T37" fmla="*/ 2147483647 h 3456"/>
              <a:gd name="T38" fmla="*/ 2147483647 w 2538"/>
              <a:gd name="T39" fmla="*/ 2147483647 h 3456"/>
              <a:gd name="T40" fmla="*/ 2147483647 w 2538"/>
              <a:gd name="T41" fmla="*/ 2147483647 h 3456"/>
              <a:gd name="T42" fmla="*/ 2147483647 w 2538"/>
              <a:gd name="T43" fmla="*/ 2147483647 h 3456"/>
              <a:gd name="T44" fmla="*/ 2147483647 w 2538"/>
              <a:gd name="T45" fmla="*/ 2147483647 h 3456"/>
              <a:gd name="T46" fmla="*/ 2147483647 w 2538"/>
              <a:gd name="T47" fmla="*/ 2147483647 h 3456"/>
              <a:gd name="T48" fmla="*/ 2147483647 w 2538"/>
              <a:gd name="T49" fmla="*/ 2147483647 h 3456"/>
              <a:gd name="T50" fmla="*/ 2147483647 w 2538"/>
              <a:gd name="T51" fmla="*/ 2147483647 h 3456"/>
              <a:gd name="T52" fmla="*/ 2147483647 w 2538"/>
              <a:gd name="T53" fmla="*/ 2147483647 h 3456"/>
              <a:gd name="T54" fmla="*/ 2147483647 w 2538"/>
              <a:gd name="T55" fmla="*/ 2147483647 h 3456"/>
              <a:gd name="T56" fmla="*/ 2147483647 w 2538"/>
              <a:gd name="T57" fmla="*/ 2147483647 h 3456"/>
              <a:gd name="T58" fmla="*/ 2147483647 w 2538"/>
              <a:gd name="T59" fmla="*/ 2147483647 h 3456"/>
              <a:gd name="T60" fmla="*/ 2147483647 w 2538"/>
              <a:gd name="T61" fmla="*/ 2147483647 h 3456"/>
              <a:gd name="T62" fmla="*/ 2147483647 w 2538"/>
              <a:gd name="T63" fmla="*/ 2147483647 h 3456"/>
              <a:gd name="T64" fmla="*/ 2147483647 w 2538"/>
              <a:gd name="T65" fmla="*/ 2147483647 h 3456"/>
              <a:gd name="T66" fmla="*/ 2147483647 w 2538"/>
              <a:gd name="T67" fmla="*/ 2147483647 h 3456"/>
              <a:gd name="T68" fmla="*/ 2147483647 w 2538"/>
              <a:gd name="T69" fmla="*/ 2147483647 h 3456"/>
              <a:gd name="T70" fmla="*/ 2147483647 w 2538"/>
              <a:gd name="T71" fmla="*/ 2147483647 h 3456"/>
              <a:gd name="T72" fmla="*/ 2147483647 w 2538"/>
              <a:gd name="T73" fmla="*/ 2147483647 h 3456"/>
              <a:gd name="T74" fmla="*/ 2147483647 w 2538"/>
              <a:gd name="T75" fmla="*/ 2147483647 h 3456"/>
              <a:gd name="T76" fmla="*/ 2147483647 w 2538"/>
              <a:gd name="T77" fmla="*/ 2147483647 h 3456"/>
              <a:gd name="T78" fmla="*/ 2147483647 w 2538"/>
              <a:gd name="T79" fmla="*/ 2147483647 h 3456"/>
              <a:gd name="T80" fmla="*/ 2147483647 w 2538"/>
              <a:gd name="T81" fmla="*/ 2147483647 h 3456"/>
              <a:gd name="T82" fmla="*/ 2147483647 w 2538"/>
              <a:gd name="T83" fmla="*/ 2147483647 h 3456"/>
              <a:gd name="T84" fmla="*/ 2147483647 w 2538"/>
              <a:gd name="T85" fmla="*/ 2147483647 h 3456"/>
              <a:gd name="T86" fmla="*/ 2147483647 w 2538"/>
              <a:gd name="T87" fmla="*/ 2147483647 h 3456"/>
              <a:gd name="T88" fmla="*/ 2147483647 w 2538"/>
              <a:gd name="T89" fmla="*/ 2147483647 h 3456"/>
              <a:gd name="T90" fmla="*/ 2147483647 w 2538"/>
              <a:gd name="T91" fmla="*/ 2147483647 h 3456"/>
              <a:gd name="T92" fmla="*/ 2147483647 w 2538"/>
              <a:gd name="T93" fmla="*/ 2147483647 h 3456"/>
              <a:gd name="T94" fmla="*/ 2147483647 w 2538"/>
              <a:gd name="T95" fmla="*/ 2147483647 h 3456"/>
              <a:gd name="T96" fmla="*/ 2147483647 w 2538"/>
              <a:gd name="T97" fmla="*/ 2147483647 h 34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38"/>
              <a:gd name="T148" fmla="*/ 0 h 3456"/>
              <a:gd name="T149" fmla="*/ 2538 w 2538"/>
              <a:gd name="T150" fmla="*/ 3456 h 34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38" h="3456">
                <a:moveTo>
                  <a:pt x="1245" y="0"/>
                </a:moveTo>
                <a:lnTo>
                  <a:pt x="1311" y="3"/>
                </a:lnTo>
                <a:lnTo>
                  <a:pt x="1374" y="13"/>
                </a:lnTo>
                <a:lnTo>
                  <a:pt x="1437" y="28"/>
                </a:lnTo>
                <a:lnTo>
                  <a:pt x="1498" y="50"/>
                </a:lnTo>
                <a:lnTo>
                  <a:pt x="1556" y="77"/>
                </a:lnTo>
                <a:lnTo>
                  <a:pt x="1612" y="110"/>
                </a:lnTo>
                <a:lnTo>
                  <a:pt x="1664" y="148"/>
                </a:lnTo>
                <a:lnTo>
                  <a:pt x="1715" y="190"/>
                </a:lnTo>
                <a:lnTo>
                  <a:pt x="1762" y="237"/>
                </a:lnTo>
                <a:lnTo>
                  <a:pt x="1806" y="287"/>
                </a:lnTo>
                <a:lnTo>
                  <a:pt x="1847" y="342"/>
                </a:lnTo>
                <a:lnTo>
                  <a:pt x="1882" y="401"/>
                </a:lnTo>
                <a:lnTo>
                  <a:pt x="1915" y="463"/>
                </a:lnTo>
                <a:lnTo>
                  <a:pt x="1943" y="528"/>
                </a:lnTo>
                <a:lnTo>
                  <a:pt x="1967" y="596"/>
                </a:lnTo>
                <a:lnTo>
                  <a:pt x="1999" y="595"/>
                </a:lnTo>
                <a:lnTo>
                  <a:pt x="2058" y="598"/>
                </a:lnTo>
                <a:lnTo>
                  <a:pt x="2115" y="606"/>
                </a:lnTo>
                <a:lnTo>
                  <a:pt x="2169" y="622"/>
                </a:lnTo>
                <a:lnTo>
                  <a:pt x="2221" y="642"/>
                </a:lnTo>
                <a:lnTo>
                  <a:pt x="2271" y="668"/>
                </a:lnTo>
                <a:lnTo>
                  <a:pt x="2318" y="699"/>
                </a:lnTo>
                <a:lnTo>
                  <a:pt x="2360" y="733"/>
                </a:lnTo>
                <a:lnTo>
                  <a:pt x="2399" y="772"/>
                </a:lnTo>
                <a:lnTo>
                  <a:pt x="2434" y="815"/>
                </a:lnTo>
                <a:lnTo>
                  <a:pt x="2464" y="861"/>
                </a:lnTo>
                <a:lnTo>
                  <a:pt x="2489" y="910"/>
                </a:lnTo>
                <a:lnTo>
                  <a:pt x="2510" y="962"/>
                </a:lnTo>
                <a:lnTo>
                  <a:pt x="2525" y="1017"/>
                </a:lnTo>
                <a:lnTo>
                  <a:pt x="2534" y="1075"/>
                </a:lnTo>
                <a:lnTo>
                  <a:pt x="2538" y="1133"/>
                </a:lnTo>
                <a:lnTo>
                  <a:pt x="2534" y="1188"/>
                </a:lnTo>
                <a:lnTo>
                  <a:pt x="2527" y="1240"/>
                </a:lnTo>
                <a:lnTo>
                  <a:pt x="2513" y="1291"/>
                </a:lnTo>
                <a:lnTo>
                  <a:pt x="2496" y="1341"/>
                </a:lnTo>
                <a:lnTo>
                  <a:pt x="2474" y="1388"/>
                </a:lnTo>
                <a:lnTo>
                  <a:pt x="2448" y="1432"/>
                </a:lnTo>
                <a:lnTo>
                  <a:pt x="2417" y="1472"/>
                </a:lnTo>
                <a:lnTo>
                  <a:pt x="2383" y="1511"/>
                </a:lnTo>
                <a:lnTo>
                  <a:pt x="2345" y="1546"/>
                </a:lnTo>
                <a:lnTo>
                  <a:pt x="2383" y="1580"/>
                </a:lnTo>
                <a:lnTo>
                  <a:pt x="2417" y="1618"/>
                </a:lnTo>
                <a:lnTo>
                  <a:pt x="2448" y="1660"/>
                </a:lnTo>
                <a:lnTo>
                  <a:pt x="2474" y="1704"/>
                </a:lnTo>
                <a:lnTo>
                  <a:pt x="2496" y="1750"/>
                </a:lnTo>
                <a:lnTo>
                  <a:pt x="2513" y="1799"/>
                </a:lnTo>
                <a:lnTo>
                  <a:pt x="2527" y="1851"/>
                </a:lnTo>
                <a:lnTo>
                  <a:pt x="2534" y="1904"/>
                </a:lnTo>
                <a:lnTo>
                  <a:pt x="2538" y="1958"/>
                </a:lnTo>
                <a:lnTo>
                  <a:pt x="2534" y="2017"/>
                </a:lnTo>
                <a:lnTo>
                  <a:pt x="2525" y="2074"/>
                </a:lnTo>
                <a:lnTo>
                  <a:pt x="2510" y="2128"/>
                </a:lnTo>
                <a:lnTo>
                  <a:pt x="2489" y="2180"/>
                </a:lnTo>
                <a:lnTo>
                  <a:pt x="2464" y="2230"/>
                </a:lnTo>
                <a:lnTo>
                  <a:pt x="2434" y="2276"/>
                </a:lnTo>
                <a:lnTo>
                  <a:pt x="2399" y="2319"/>
                </a:lnTo>
                <a:lnTo>
                  <a:pt x="2360" y="2357"/>
                </a:lnTo>
                <a:lnTo>
                  <a:pt x="2318" y="2393"/>
                </a:lnTo>
                <a:lnTo>
                  <a:pt x="2271" y="2423"/>
                </a:lnTo>
                <a:lnTo>
                  <a:pt x="2221" y="2449"/>
                </a:lnTo>
                <a:lnTo>
                  <a:pt x="2169" y="2469"/>
                </a:lnTo>
                <a:lnTo>
                  <a:pt x="2115" y="2484"/>
                </a:lnTo>
                <a:lnTo>
                  <a:pt x="2058" y="2494"/>
                </a:lnTo>
                <a:lnTo>
                  <a:pt x="1999" y="2497"/>
                </a:lnTo>
                <a:lnTo>
                  <a:pt x="1951" y="2495"/>
                </a:lnTo>
                <a:lnTo>
                  <a:pt x="1904" y="2488"/>
                </a:lnTo>
                <a:lnTo>
                  <a:pt x="1858" y="2478"/>
                </a:lnTo>
                <a:lnTo>
                  <a:pt x="1814" y="2463"/>
                </a:lnTo>
                <a:lnTo>
                  <a:pt x="1771" y="2445"/>
                </a:lnTo>
                <a:lnTo>
                  <a:pt x="1726" y="2495"/>
                </a:lnTo>
                <a:lnTo>
                  <a:pt x="1677" y="2539"/>
                </a:lnTo>
                <a:lnTo>
                  <a:pt x="1626" y="2578"/>
                </a:lnTo>
                <a:lnTo>
                  <a:pt x="1570" y="2613"/>
                </a:lnTo>
                <a:lnTo>
                  <a:pt x="1514" y="2643"/>
                </a:lnTo>
                <a:lnTo>
                  <a:pt x="1454" y="2667"/>
                </a:lnTo>
                <a:lnTo>
                  <a:pt x="1454" y="3456"/>
                </a:lnTo>
                <a:lnTo>
                  <a:pt x="1007" y="3456"/>
                </a:lnTo>
                <a:lnTo>
                  <a:pt x="1007" y="2672"/>
                </a:lnTo>
                <a:lnTo>
                  <a:pt x="962" y="2686"/>
                </a:lnTo>
                <a:lnTo>
                  <a:pt x="915" y="2698"/>
                </a:lnTo>
                <a:lnTo>
                  <a:pt x="867" y="2704"/>
                </a:lnTo>
                <a:lnTo>
                  <a:pt x="818" y="2706"/>
                </a:lnTo>
                <a:lnTo>
                  <a:pt x="759" y="2703"/>
                </a:lnTo>
                <a:lnTo>
                  <a:pt x="702" y="2694"/>
                </a:lnTo>
                <a:lnTo>
                  <a:pt x="648" y="2679"/>
                </a:lnTo>
                <a:lnTo>
                  <a:pt x="596" y="2658"/>
                </a:lnTo>
                <a:lnTo>
                  <a:pt x="546" y="2633"/>
                </a:lnTo>
                <a:lnTo>
                  <a:pt x="500" y="2602"/>
                </a:lnTo>
                <a:lnTo>
                  <a:pt x="457" y="2568"/>
                </a:lnTo>
                <a:lnTo>
                  <a:pt x="419" y="2529"/>
                </a:lnTo>
                <a:lnTo>
                  <a:pt x="384" y="2486"/>
                </a:lnTo>
                <a:lnTo>
                  <a:pt x="354" y="2440"/>
                </a:lnTo>
                <a:lnTo>
                  <a:pt x="328" y="2390"/>
                </a:lnTo>
                <a:lnTo>
                  <a:pt x="308" y="2339"/>
                </a:lnTo>
                <a:lnTo>
                  <a:pt x="292" y="2283"/>
                </a:lnTo>
                <a:lnTo>
                  <a:pt x="283" y="2227"/>
                </a:lnTo>
                <a:lnTo>
                  <a:pt x="279" y="2168"/>
                </a:lnTo>
                <a:lnTo>
                  <a:pt x="282" y="2119"/>
                </a:lnTo>
                <a:lnTo>
                  <a:pt x="289" y="2072"/>
                </a:lnTo>
                <a:lnTo>
                  <a:pt x="299" y="2025"/>
                </a:lnTo>
                <a:lnTo>
                  <a:pt x="314" y="1980"/>
                </a:lnTo>
                <a:lnTo>
                  <a:pt x="332" y="1937"/>
                </a:lnTo>
                <a:lnTo>
                  <a:pt x="285" y="1915"/>
                </a:lnTo>
                <a:lnTo>
                  <a:pt x="240" y="1888"/>
                </a:lnTo>
                <a:lnTo>
                  <a:pt x="198" y="1858"/>
                </a:lnTo>
                <a:lnTo>
                  <a:pt x="159" y="1822"/>
                </a:lnTo>
                <a:lnTo>
                  <a:pt x="125" y="1785"/>
                </a:lnTo>
                <a:lnTo>
                  <a:pt x="93" y="1743"/>
                </a:lnTo>
                <a:lnTo>
                  <a:pt x="66" y="1699"/>
                </a:lnTo>
                <a:lnTo>
                  <a:pt x="43" y="1652"/>
                </a:lnTo>
                <a:lnTo>
                  <a:pt x="24" y="1601"/>
                </a:lnTo>
                <a:lnTo>
                  <a:pt x="11" y="1550"/>
                </a:lnTo>
                <a:lnTo>
                  <a:pt x="3" y="1496"/>
                </a:lnTo>
                <a:lnTo>
                  <a:pt x="0" y="1441"/>
                </a:lnTo>
                <a:lnTo>
                  <a:pt x="3" y="1382"/>
                </a:lnTo>
                <a:lnTo>
                  <a:pt x="13" y="1326"/>
                </a:lnTo>
                <a:lnTo>
                  <a:pt x="27" y="1271"/>
                </a:lnTo>
                <a:lnTo>
                  <a:pt x="47" y="1219"/>
                </a:lnTo>
                <a:lnTo>
                  <a:pt x="73" y="1170"/>
                </a:lnTo>
                <a:lnTo>
                  <a:pt x="103" y="1124"/>
                </a:lnTo>
                <a:lnTo>
                  <a:pt x="137" y="1082"/>
                </a:lnTo>
                <a:lnTo>
                  <a:pt x="176" y="1043"/>
                </a:lnTo>
                <a:lnTo>
                  <a:pt x="219" y="1007"/>
                </a:lnTo>
                <a:lnTo>
                  <a:pt x="264" y="977"/>
                </a:lnTo>
                <a:lnTo>
                  <a:pt x="313" y="952"/>
                </a:lnTo>
                <a:lnTo>
                  <a:pt x="365" y="931"/>
                </a:lnTo>
                <a:lnTo>
                  <a:pt x="420" y="915"/>
                </a:lnTo>
                <a:lnTo>
                  <a:pt x="475" y="906"/>
                </a:lnTo>
                <a:lnTo>
                  <a:pt x="475" y="902"/>
                </a:lnTo>
                <a:lnTo>
                  <a:pt x="478" y="824"/>
                </a:lnTo>
                <a:lnTo>
                  <a:pt x="487" y="749"/>
                </a:lnTo>
                <a:lnTo>
                  <a:pt x="500" y="674"/>
                </a:lnTo>
                <a:lnTo>
                  <a:pt x="519" y="603"/>
                </a:lnTo>
                <a:lnTo>
                  <a:pt x="542" y="534"/>
                </a:lnTo>
                <a:lnTo>
                  <a:pt x="570" y="468"/>
                </a:lnTo>
                <a:lnTo>
                  <a:pt x="603" y="405"/>
                </a:lnTo>
                <a:lnTo>
                  <a:pt x="639" y="346"/>
                </a:lnTo>
                <a:lnTo>
                  <a:pt x="679" y="290"/>
                </a:lnTo>
                <a:lnTo>
                  <a:pt x="723" y="239"/>
                </a:lnTo>
                <a:lnTo>
                  <a:pt x="770" y="192"/>
                </a:lnTo>
                <a:lnTo>
                  <a:pt x="821" y="149"/>
                </a:lnTo>
                <a:lnTo>
                  <a:pt x="874" y="111"/>
                </a:lnTo>
                <a:lnTo>
                  <a:pt x="931" y="79"/>
                </a:lnTo>
                <a:lnTo>
                  <a:pt x="989" y="51"/>
                </a:lnTo>
                <a:lnTo>
                  <a:pt x="1050" y="29"/>
                </a:lnTo>
                <a:lnTo>
                  <a:pt x="1114" y="13"/>
                </a:lnTo>
                <a:lnTo>
                  <a:pt x="1178" y="3"/>
                </a:lnTo>
                <a:lnTo>
                  <a:pt x="1245" y="0"/>
                </a:lnTo>
                <a:close/>
              </a:path>
            </a:pathLst>
          </a:custGeom>
          <a:solidFill>
            <a:schemeClr val="bg2">
              <a:lumMod val="40000"/>
              <a:lumOff val="60000"/>
            </a:schemeClr>
          </a:solidFill>
          <a:ln w="9525">
            <a:noFill/>
            <a:round/>
            <a:headEnd/>
            <a:tailEnd/>
          </a:ln>
        </p:spPr>
        <p:txBody>
          <a:bodyPr wrap="none" anchor="ctr"/>
          <a:lstStyle/>
          <a:p>
            <a:endParaRPr lang="en-GB"/>
          </a:p>
        </p:txBody>
      </p:sp>
      <p:grpSp>
        <p:nvGrpSpPr>
          <p:cNvPr id="23" name="Group 12"/>
          <p:cNvGrpSpPr>
            <a:grpSpLocks/>
          </p:cNvGrpSpPr>
          <p:nvPr/>
        </p:nvGrpSpPr>
        <p:grpSpPr bwMode="auto">
          <a:xfrm>
            <a:off x="3419475" y="1504950"/>
            <a:ext cx="417513" cy="608013"/>
            <a:chOff x="684" y="816"/>
            <a:chExt cx="263" cy="383"/>
          </a:xfrm>
          <a:solidFill>
            <a:schemeClr val="bg1">
              <a:lumMod val="75000"/>
            </a:schemeClr>
          </a:solidFill>
        </p:grpSpPr>
        <p:sp>
          <p:nvSpPr>
            <p:cNvPr id="35" name="Freeform 13"/>
            <p:cNvSpPr>
              <a:spLocks noChangeArrowheads="1"/>
            </p:cNvSpPr>
            <p:nvPr/>
          </p:nvSpPr>
          <p:spPr bwMode="auto">
            <a:xfrm>
              <a:off x="776" y="816"/>
              <a:ext cx="32" cy="133"/>
            </a:xfrm>
            <a:custGeom>
              <a:avLst/>
              <a:gdLst>
                <a:gd name="T0" fmla="*/ 0 w 294"/>
                <a:gd name="T1" fmla="*/ 0 h 1206"/>
                <a:gd name="T2" fmla="*/ 0 w 294"/>
                <a:gd name="T3" fmla="*/ 0 h 1206"/>
                <a:gd name="T4" fmla="*/ 0 w 294"/>
                <a:gd name="T5" fmla="*/ 0 h 1206"/>
                <a:gd name="T6" fmla="*/ 0 w 294"/>
                <a:gd name="T7" fmla="*/ 0 h 1206"/>
                <a:gd name="T8" fmla="*/ 0 w 294"/>
                <a:gd name="T9" fmla="*/ 0 h 1206"/>
                <a:gd name="T10" fmla="*/ 0 60000 65536"/>
                <a:gd name="T11" fmla="*/ 0 60000 65536"/>
                <a:gd name="T12" fmla="*/ 0 60000 65536"/>
                <a:gd name="T13" fmla="*/ 0 60000 65536"/>
                <a:gd name="T14" fmla="*/ 0 60000 65536"/>
                <a:gd name="T15" fmla="*/ 0 w 294"/>
                <a:gd name="T16" fmla="*/ 0 h 1206"/>
                <a:gd name="T17" fmla="*/ 294 w 294"/>
                <a:gd name="T18" fmla="*/ 1206 h 1206"/>
              </a:gdLst>
              <a:ahLst/>
              <a:cxnLst>
                <a:cxn ang="T10">
                  <a:pos x="T0" y="T1"/>
                </a:cxn>
                <a:cxn ang="T11">
                  <a:pos x="T2" y="T3"/>
                </a:cxn>
                <a:cxn ang="T12">
                  <a:pos x="T4" y="T5"/>
                </a:cxn>
                <a:cxn ang="T13">
                  <a:pos x="T6" y="T7"/>
                </a:cxn>
                <a:cxn ang="T14">
                  <a:pos x="T8" y="T9"/>
                </a:cxn>
              </a:cxnLst>
              <a:rect l="T15" t="T16" r="T17" b="T18"/>
              <a:pathLst>
                <a:path w="294" h="1206">
                  <a:moveTo>
                    <a:pt x="175" y="0"/>
                  </a:moveTo>
                  <a:lnTo>
                    <a:pt x="294" y="0"/>
                  </a:lnTo>
                  <a:lnTo>
                    <a:pt x="259" y="1206"/>
                  </a:lnTo>
                  <a:lnTo>
                    <a:pt x="0" y="1206"/>
                  </a:lnTo>
                  <a:lnTo>
                    <a:pt x="175" y="0"/>
                  </a:lnTo>
                  <a:close/>
                </a:path>
              </a:pathLst>
            </a:custGeom>
            <a:grpFill/>
            <a:ln w="9525">
              <a:noFill/>
              <a:round/>
              <a:headEnd/>
              <a:tailEnd/>
            </a:ln>
          </p:spPr>
          <p:txBody>
            <a:bodyPr wrap="none" anchor="ctr"/>
            <a:lstStyle/>
            <a:p>
              <a:endParaRPr lang="en-GB"/>
            </a:p>
          </p:txBody>
        </p:sp>
        <p:sp>
          <p:nvSpPr>
            <p:cNvPr id="36" name="Freeform 14"/>
            <p:cNvSpPr>
              <a:spLocks noChangeArrowheads="1"/>
            </p:cNvSpPr>
            <p:nvPr/>
          </p:nvSpPr>
          <p:spPr bwMode="auto">
            <a:xfrm>
              <a:off x="822" y="816"/>
              <a:ext cx="32" cy="133"/>
            </a:xfrm>
            <a:custGeom>
              <a:avLst/>
              <a:gdLst>
                <a:gd name="T0" fmla="*/ 0 w 296"/>
                <a:gd name="T1" fmla="*/ 0 h 1206"/>
                <a:gd name="T2" fmla="*/ 0 w 296"/>
                <a:gd name="T3" fmla="*/ 0 h 1206"/>
                <a:gd name="T4" fmla="*/ 0 w 296"/>
                <a:gd name="T5" fmla="*/ 0 h 1206"/>
                <a:gd name="T6" fmla="*/ 0 w 296"/>
                <a:gd name="T7" fmla="*/ 0 h 1206"/>
                <a:gd name="T8" fmla="*/ 0 w 296"/>
                <a:gd name="T9" fmla="*/ 0 h 1206"/>
                <a:gd name="T10" fmla="*/ 0 60000 65536"/>
                <a:gd name="T11" fmla="*/ 0 60000 65536"/>
                <a:gd name="T12" fmla="*/ 0 60000 65536"/>
                <a:gd name="T13" fmla="*/ 0 60000 65536"/>
                <a:gd name="T14" fmla="*/ 0 60000 65536"/>
                <a:gd name="T15" fmla="*/ 0 w 296"/>
                <a:gd name="T16" fmla="*/ 0 h 1206"/>
                <a:gd name="T17" fmla="*/ 296 w 296"/>
                <a:gd name="T18" fmla="*/ 1206 h 1206"/>
              </a:gdLst>
              <a:ahLst/>
              <a:cxnLst>
                <a:cxn ang="T10">
                  <a:pos x="T0" y="T1"/>
                </a:cxn>
                <a:cxn ang="T11">
                  <a:pos x="T2" y="T3"/>
                </a:cxn>
                <a:cxn ang="T12">
                  <a:pos x="T4" y="T5"/>
                </a:cxn>
                <a:cxn ang="T13">
                  <a:pos x="T6" y="T7"/>
                </a:cxn>
                <a:cxn ang="T14">
                  <a:pos x="T8" y="T9"/>
                </a:cxn>
              </a:cxnLst>
              <a:rect l="T15" t="T16" r="T17" b="T18"/>
              <a:pathLst>
                <a:path w="296" h="1206">
                  <a:moveTo>
                    <a:pt x="0" y="0"/>
                  </a:moveTo>
                  <a:lnTo>
                    <a:pt x="120" y="0"/>
                  </a:lnTo>
                  <a:lnTo>
                    <a:pt x="296" y="1206"/>
                  </a:lnTo>
                  <a:lnTo>
                    <a:pt x="35" y="1206"/>
                  </a:lnTo>
                  <a:lnTo>
                    <a:pt x="0" y="0"/>
                  </a:lnTo>
                  <a:close/>
                </a:path>
              </a:pathLst>
            </a:custGeom>
            <a:grpFill/>
            <a:ln w="9525">
              <a:noFill/>
              <a:round/>
              <a:headEnd/>
              <a:tailEnd/>
            </a:ln>
          </p:spPr>
          <p:txBody>
            <a:bodyPr wrap="none" anchor="ctr"/>
            <a:lstStyle/>
            <a:p>
              <a:endParaRPr lang="en-GB"/>
            </a:p>
          </p:txBody>
        </p:sp>
        <p:sp>
          <p:nvSpPr>
            <p:cNvPr id="37" name="Freeform 15"/>
            <p:cNvSpPr>
              <a:spLocks noChangeArrowheads="1"/>
            </p:cNvSpPr>
            <p:nvPr/>
          </p:nvSpPr>
          <p:spPr bwMode="auto">
            <a:xfrm>
              <a:off x="828" y="992"/>
              <a:ext cx="63" cy="207"/>
            </a:xfrm>
            <a:custGeom>
              <a:avLst/>
              <a:gdLst>
                <a:gd name="T0" fmla="*/ 0 w 577"/>
                <a:gd name="T1" fmla="*/ 0 h 1870"/>
                <a:gd name="T2" fmla="*/ 0 w 577"/>
                <a:gd name="T3" fmla="*/ 0 h 1870"/>
                <a:gd name="T4" fmla="*/ 0 w 577"/>
                <a:gd name="T5" fmla="*/ 0 h 1870"/>
                <a:gd name="T6" fmla="*/ 0 w 577"/>
                <a:gd name="T7" fmla="*/ 0 h 1870"/>
                <a:gd name="T8" fmla="*/ 0 w 577"/>
                <a:gd name="T9" fmla="*/ 0 h 1870"/>
                <a:gd name="T10" fmla="*/ 0 60000 65536"/>
                <a:gd name="T11" fmla="*/ 0 60000 65536"/>
                <a:gd name="T12" fmla="*/ 0 60000 65536"/>
                <a:gd name="T13" fmla="*/ 0 60000 65536"/>
                <a:gd name="T14" fmla="*/ 0 60000 65536"/>
                <a:gd name="T15" fmla="*/ 0 w 577"/>
                <a:gd name="T16" fmla="*/ 0 h 1870"/>
                <a:gd name="T17" fmla="*/ 577 w 577"/>
                <a:gd name="T18" fmla="*/ 1870 h 1870"/>
              </a:gdLst>
              <a:ahLst/>
              <a:cxnLst>
                <a:cxn ang="T10">
                  <a:pos x="T0" y="T1"/>
                </a:cxn>
                <a:cxn ang="T11">
                  <a:pos x="T2" y="T3"/>
                </a:cxn>
                <a:cxn ang="T12">
                  <a:pos x="T4" y="T5"/>
                </a:cxn>
                <a:cxn ang="T13">
                  <a:pos x="T6" y="T7"/>
                </a:cxn>
                <a:cxn ang="T14">
                  <a:pos x="T8" y="T9"/>
                </a:cxn>
              </a:cxnLst>
              <a:rect l="T15" t="T16" r="T17" b="T18"/>
              <a:pathLst>
                <a:path w="577" h="1870">
                  <a:moveTo>
                    <a:pt x="0" y="0"/>
                  </a:moveTo>
                  <a:lnTo>
                    <a:pt x="305" y="0"/>
                  </a:lnTo>
                  <a:lnTo>
                    <a:pt x="577" y="1870"/>
                  </a:lnTo>
                  <a:lnTo>
                    <a:pt x="55" y="1870"/>
                  </a:lnTo>
                  <a:lnTo>
                    <a:pt x="0" y="0"/>
                  </a:lnTo>
                  <a:close/>
                </a:path>
              </a:pathLst>
            </a:custGeom>
            <a:grpFill/>
            <a:ln w="9525">
              <a:noFill/>
              <a:round/>
              <a:headEnd/>
              <a:tailEnd/>
            </a:ln>
          </p:spPr>
          <p:txBody>
            <a:bodyPr wrap="none" anchor="ctr"/>
            <a:lstStyle/>
            <a:p>
              <a:endParaRPr lang="en-GB"/>
            </a:p>
          </p:txBody>
        </p:sp>
        <p:sp>
          <p:nvSpPr>
            <p:cNvPr id="38" name="Freeform 16"/>
            <p:cNvSpPr>
              <a:spLocks noChangeArrowheads="1"/>
            </p:cNvSpPr>
            <p:nvPr/>
          </p:nvSpPr>
          <p:spPr bwMode="auto">
            <a:xfrm>
              <a:off x="740" y="992"/>
              <a:ext cx="63" cy="207"/>
            </a:xfrm>
            <a:custGeom>
              <a:avLst/>
              <a:gdLst>
                <a:gd name="T0" fmla="*/ 0 w 578"/>
                <a:gd name="T1" fmla="*/ 0 h 1870"/>
                <a:gd name="T2" fmla="*/ 0 w 578"/>
                <a:gd name="T3" fmla="*/ 0 h 1870"/>
                <a:gd name="T4" fmla="*/ 0 w 578"/>
                <a:gd name="T5" fmla="*/ 0 h 1870"/>
                <a:gd name="T6" fmla="*/ 0 w 578"/>
                <a:gd name="T7" fmla="*/ 0 h 1870"/>
                <a:gd name="T8" fmla="*/ 0 w 578"/>
                <a:gd name="T9" fmla="*/ 0 h 1870"/>
                <a:gd name="T10" fmla="*/ 0 60000 65536"/>
                <a:gd name="T11" fmla="*/ 0 60000 65536"/>
                <a:gd name="T12" fmla="*/ 0 60000 65536"/>
                <a:gd name="T13" fmla="*/ 0 60000 65536"/>
                <a:gd name="T14" fmla="*/ 0 60000 65536"/>
                <a:gd name="T15" fmla="*/ 0 w 578"/>
                <a:gd name="T16" fmla="*/ 0 h 1870"/>
                <a:gd name="T17" fmla="*/ 578 w 578"/>
                <a:gd name="T18" fmla="*/ 1870 h 1870"/>
              </a:gdLst>
              <a:ahLst/>
              <a:cxnLst>
                <a:cxn ang="T10">
                  <a:pos x="T0" y="T1"/>
                </a:cxn>
                <a:cxn ang="T11">
                  <a:pos x="T2" y="T3"/>
                </a:cxn>
                <a:cxn ang="T12">
                  <a:pos x="T4" y="T5"/>
                </a:cxn>
                <a:cxn ang="T13">
                  <a:pos x="T6" y="T7"/>
                </a:cxn>
                <a:cxn ang="T14">
                  <a:pos x="T8" y="T9"/>
                </a:cxn>
              </a:cxnLst>
              <a:rect l="T15" t="T16" r="T17" b="T18"/>
              <a:pathLst>
                <a:path w="578" h="1870">
                  <a:moveTo>
                    <a:pt x="272" y="0"/>
                  </a:moveTo>
                  <a:lnTo>
                    <a:pt x="578" y="0"/>
                  </a:lnTo>
                  <a:lnTo>
                    <a:pt x="523" y="1870"/>
                  </a:lnTo>
                  <a:lnTo>
                    <a:pt x="0" y="1870"/>
                  </a:lnTo>
                  <a:lnTo>
                    <a:pt x="272" y="0"/>
                  </a:lnTo>
                  <a:close/>
                </a:path>
              </a:pathLst>
            </a:custGeom>
            <a:grpFill/>
            <a:ln w="9525">
              <a:noFill/>
              <a:round/>
              <a:headEnd/>
              <a:tailEnd/>
            </a:ln>
          </p:spPr>
          <p:txBody>
            <a:bodyPr wrap="none" anchor="ctr"/>
            <a:lstStyle/>
            <a:p>
              <a:endParaRPr lang="en-GB"/>
            </a:p>
          </p:txBody>
        </p:sp>
        <p:sp>
          <p:nvSpPr>
            <p:cNvPr id="39" name="Freeform 17"/>
            <p:cNvSpPr>
              <a:spLocks noChangeArrowheads="1"/>
            </p:cNvSpPr>
            <p:nvPr/>
          </p:nvSpPr>
          <p:spPr bwMode="auto">
            <a:xfrm>
              <a:off x="684" y="961"/>
              <a:ext cx="263" cy="24"/>
            </a:xfrm>
            <a:custGeom>
              <a:avLst/>
              <a:gdLst>
                <a:gd name="T0" fmla="*/ 0 w 2373"/>
                <a:gd name="T1" fmla="*/ 0 h 221"/>
                <a:gd name="T2" fmla="*/ 0 w 2373"/>
                <a:gd name="T3" fmla="*/ 0 h 221"/>
                <a:gd name="T4" fmla="*/ 0 w 2373"/>
                <a:gd name="T5" fmla="*/ 0 h 221"/>
                <a:gd name="T6" fmla="*/ 0 w 2373"/>
                <a:gd name="T7" fmla="*/ 0 h 221"/>
                <a:gd name="T8" fmla="*/ 0 w 2373"/>
                <a:gd name="T9" fmla="*/ 0 h 221"/>
                <a:gd name="T10" fmla="*/ 0 w 2373"/>
                <a:gd name="T11" fmla="*/ 0 h 221"/>
                <a:gd name="T12" fmla="*/ 0 w 2373"/>
                <a:gd name="T13" fmla="*/ 0 h 221"/>
                <a:gd name="T14" fmla="*/ 0 w 2373"/>
                <a:gd name="T15" fmla="*/ 0 h 221"/>
                <a:gd name="T16" fmla="*/ 0 w 2373"/>
                <a:gd name="T17" fmla="*/ 0 h 221"/>
                <a:gd name="T18" fmla="*/ 0 w 2373"/>
                <a:gd name="T19" fmla="*/ 0 h 221"/>
                <a:gd name="T20" fmla="*/ 0 w 2373"/>
                <a:gd name="T21" fmla="*/ 0 h 221"/>
                <a:gd name="T22" fmla="*/ 0 w 2373"/>
                <a:gd name="T23" fmla="*/ 0 h 221"/>
                <a:gd name="T24" fmla="*/ 0 w 2373"/>
                <a:gd name="T25" fmla="*/ 0 h 2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73"/>
                <a:gd name="T40" fmla="*/ 0 h 221"/>
                <a:gd name="T41" fmla="*/ 2373 w 2373"/>
                <a:gd name="T42" fmla="*/ 221 h 2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73" h="221">
                  <a:moveTo>
                    <a:pt x="0" y="0"/>
                  </a:moveTo>
                  <a:lnTo>
                    <a:pt x="2373" y="0"/>
                  </a:lnTo>
                  <a:lnTo>
                    <a:pt x="2373" y="81"/>
                  </a:lnTo>
                  <a:lnTo>
                    <a:pt x="1849" y="81"/>
                  </a:lnTo>
                  <a:lnTo>
                    <a:pt x="1881" y="221"/>
                  </a:lnTo>
                  <a:lnTo>
                    <a:pt x="1677" y="221"/>
                  </a:lnTo>
                  <a:lnTo>
                    <a:pt x="1709" y="81"/>
                  </a:lnTo>
                  <a:lnTo>
                    <a:pt x="664" y="81"/>
                  </a:lnTo>
                  <a:lnTo>
                    <a:pt x="695" y="221"/>
                  </a:lnTo>
                  <a:lnTo>
                    <a:pt x="491" y="221"/>
                  </a:lnTo>
                  <a:lnTo>
                    <a:pt x="523" y="81"/>
                  </a:lnTo>
                  <a:lnTo>
                    <a:pt x="0" y="81"/>
                  </a:lnTo>
                  <a:lnTo>
                    <a:pt x="0" y="0"/>
                  </a:lnTo>
                  <a:close/>
                </a:path>
              </a:pathLst>
            </a:custGeom>
            <a:grpFill/>
            <a:ln w="9525">
              <a:noFill/>
              <a:round/>
              <a:headEnd/>
              <a:tailEnd/>
            </a:ln>
          </p:spPr>
          <p:txBody>
            <a:bodyPr wrap="none" anchor="ctr"/>
            <a:lstStyle/>
            <a:p>
              <a:endParaRPr lang="en-GB"/>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nvGraphicFramePr>
        <p:xfrm>
          <a:off x="1405539" y="4861546"/>
          <a:ext cx="3286148" cy="24917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nvGraphicFramePr>
        <p:xfrm>
          <a:off x="6306643" y="4861546"/>
          <a:ext cx="3286148" cy="24917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Chart 20"/>
          <p:cNvGraphicFramePr>
            <a:graphicFrameLocks/>
          </p:cNvGraphicFramePr>
          <p:nvPr/>
        </p:nvGraphicFramePr>
        <p:xfrm>
          <a:off x="6306643" y="2130213"/>
          <a:ext cx="3286148" cy="249178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2" name="Chart 21"/>
          <p:cNvGraphicFramePr>
            <a:graphicFrameLocks/>
          </p:cNvGraphicFramePr>
          <p:nvPr/>
        </p:nvGraphicFramePr>
        <p:xfrm>
          <a:off x="1333530" y="2130213"/>
          <a:ext cx="3286148" cy="2491780"/>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sp>
        <p:nvSpPr>
          <p:cNvPr id="4"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Maximum speed limits - over</a:t>
            </a:r>
            <a:r>
              <a:rPr kumimoji="0" lang="en-GB" sz="2800" b="0" i="0" u="none" strike="noStrike" kern="1200" cap="none" spc="0" normalizeH="0" noProof="0" dirty="0" smtClean="0">
                <a:ln>
                  <a:noFill/>
                </a:ln>
                <a:solidFill>
                  <a:srgbClr val="292929"/>
                </a:solidFill>
                <a:effectLst/>
                <a:uLnTx/>
                <a:uFillTx/>
                <a:latin typeface="Arial"/>
                <a:ea typeface="+mj-ea"/>
                <a:cs typeface="+mj-cs"/>
              </a:rPr>
              <a:t> time</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7" name="Text Box 17"/>
          <p:cNvSpPr txBox="1">
            <a:spLocks noChangeArrowheads="1"/>
          </p:cNvSpPr>
          <p:nvPr/>
        </p:nvSpPr>
        <p:spPr bwMode="auto">
          <a:xfrm>
            <a:off x="1338780" y="1589508"/>
            <a:ext cx="2714644" cy="520793"/>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Motorways</a:t>
            </a:r>
          </a:p>
          <a:p>
            <a:pPr algn="ctr" eaLnBrk="0" hangingPunct="0">
              <a:defRPr/>
            </a:pPr>
            <a:r>
              <a:rPr lang="en-GB" sz="1300" dirty="0" smtClean="0">
                <a:solidFill>
                  <a:srgbClr val="000000"/>
                </a:solidFill>
                <a:latin typeface="Arial" pitchFamily="34" charset="0"/>
                <a:cs typeface="Arial" pitchFamily="34" charset="0"/>
              </a:rPr>
              <a:t>% saying more than 70mph</a:t>
            </a:r>
            <a:endParaRPr lang="en-GB" sz="1400" b="1" dirty="0">
              <a:solidFill>
                <a:srgbClr val="000000"/>
              </a:solidFill>
              <a:latin typeface="Arial" pitchFamily="34" charset="0"/>
              <a:cs typeface="Arial" pitchFamily="34" charset="0"/>
            </a:endParaRPr>
          </a:p>
        </p:txBody>
      </p:sp>
      <p:sp>
        <p:nvSpPr>
          <p:cNvPr id="8" name="Text Box 17"/>
          <p:cNvSpPr txBox="1">
            <a:spLocks noChangeArrowheads="1"/>
          </p:cNvSpPr>
          <p:nvPr/>
        </p:nvSpPr>
        <p:spPr bwMode="auto">
          <a:xfrm>
            <a:off x="6529982" y="1513842"/>
            <a:ext cx="2714644" cy="520793"/>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Urban roads</a:t>
            </a:r>
          </a:p>
          <a:p>
            <a:pPr algn="ctr" eaLnBrk="0" hangingPunct="0">
              <a:defRPr/>
            </a:pPr>
            <a:r>
              <a:rPr lang="en-GB" sz="1300" dirty="0" smtClean="0">
                <a:solidFill>
                  <a:srgbClr val="000000"/>
                </a:solidFill>
                <a:latin typeface="Arial" pitchFamily="34" charset="0"/>
                <a:cs typeface="Arial" pitchFamily="34" charset="0"/>
              </a:rPr>
              <a:t>% saying more than 30mph</a:t>
            </a:r>
            <a:endParaRPr lang="en-GB" sz="1400" b="1" dirty="0">
              <a:solidFill>
                <a:srgbClr val="000000"/>
              </a:solidFill>
              <a:latin typeface="Arial" pitchFamily="34" charset="0"/>
              <a:cs typeface="Arial" pitchFamily="34" charset="0"/>
            </a:endParaRPr>
          </a:p>
        </p:txBody>
      </p:sp>
      <p:sp>
        <p:nvSpPr>
          <p:cNvPr id="9" name="Text Box 17"/>
          <p:cNvSpPr txBox="1">
            <a:spLocks noChangeArrowheads="1"/>
          </p:cNvSpPr>
          <p:nvPr/>
        </p:nvSpPr>
        <p:spPr bwMode="auto">
          <a:xfrm>
            <a:off x="1516204" y="4320758"/>
            <a:ext cx="2714644" cy="520793"/>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Country roads</a:t>
            </a:r>
          </a:p>
          <a:p>
            <a:pPr algn="ctr" eaLnBrk="0" hangingPunct="0">
              <a:defRPr/>
            </a:pPr>
            <a:r>
              <a:rPr lang="en-GB" sz="1300" dirty="0" smtClean="0">
                <a:solidFill>
                  <a:srgbClr val="000000"/>
                </a:solidFill>
                <a:latin typeface="Arial" pitchFamily="34" charset="0"/>
                <a:cs typeface="Arial" pitchFamily="34" charset="0"/>
              </a:rPr>
              <a:t>% saying more than 60mph</a:t>
            </a:r>
            <a:endParaRPr lang="en-GB" sz="1400" b="1" dirty="0">
              <a:solidFill>
                <a:srgbClr val="000000"/>
              </a:solidFill>
              <a:latin typeface="Arial" pitchFamily="34" charset="0"/>
              <a:cs typeface="Arial" pitchFamily="34" charset="0"/>
            </a:endParaRPr>
          </a:p>
        </p:txBody>
      </p:sp>
      <p:sp>
        <p:nvSpPr>
          <p:cNvPr id="10" name="Text Box 17"/>
          <p:cNvSpPr txBox="1">
            <a:spLocks noChangeArrowheads="1"/>
          </p:cNvSpPr>
          <p:nvPr/>
        </p:nvSpPr>
        <p:spPr bwMode="auto">
          <a:xfrm>
            <a:off x="6529982" y="4352417"/>
            <a:ext cx="2714644" cy="520793"/>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solidFill>
                  <a:srgbClr val="000000"/>
                </a:solidFill>
                <a:latin typeface="Arial" pitchFamily="34" charset="0"/>
                <a:cs typeface="Arial" pitchFamily="34" charset="0"/>
              </a:rPr>
              <a:t>Urban area zones</a:t>
            </a:r>
          </a:p>
          <a:p>
            <a:pPr algn="ctr" eaLnBrk="0" hangingPunct="0">
              <a:defRPr/>
            </a:pPr>
            <a:r>
              <a:rPr lang="en-GB" sz="1300" dirty="0" smtClean="0">
                <a:solidFill>
                  <a:srgbClr val="000000"/>
                </a:solidFill>
                <a:latin typeface="Arial" pitchFamily="34" charset="0"/>
                <a:cs typeface="Arial" pitchFamily="34" charset="0"/>
              </a:rPr>
              <a:t>% saying more than 20 mph</a:t>
            </a:r>
            <a:endParaRPr lang="en-GB" sz="1300" dirty="0">
              <a:solidFill>
                <a:srgbClr val="000000"/>
              </a:solidFill>
              <a:latin typeface="Arial" pitchFamily="34" charset="0"/>
              <a:cs typeface="Arial" pitchFamily="34" charset="0"/>
            </a:endParaRPr>
          </a:p>
        </p:txBody>
      </p:sp>
      <p:sp>
        <p:nvSpPr>
          <p:cNvPr id="11" name="Oval 45"/>
          <p:cNvSpPr>
            <a:spLocks noChangeArrowheads="1"/>
          </p:cNvSpPr>
          <p:nvPr/>
        </p:nvSpPr>
        <p:spPr bwMode="auto">
          <a:xfrm>
            <a:off x="1086005" y="1635592"/>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solidFill>
                  <a:srgbClr val="000000"/>
                </a:solidFill>
                <a:latin typeface="Arial" pitchFamily="34" charset="0"/>
                <a:cs typeface="Arial" pitchFamily="34" charset="0"/>
              </a:rPr>
              <a:t>70</a:t>
            </a:r>
          </a:p>
        </p:txBody>
      </p:sp>
      <p:sp>
        <p:nvSpPr>
          <p:cNvPr id="12" name="Oval 46"/>
          <p:cNvSpPr>
            <a:spLocks noChangeArrowheads="1"/>
          </p:cNvSpPr>
          <p:nvPr/>
        </p:nvSpPr>
        <p:spPr bwMode="auto">
          <a:xfrm>
            <a:off x="6247645" y="1667648"/>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solidFill>
                  <a:srgbClr val="000000"/>
                </a:solidFill>
                <a:latin typeface="Arial" pitchFamily="34" charset="0"/>
                <a:cs typeface="Arial" pitchFamily="34" charset="0"/>
              </a:rPr>
              <a:t>30</a:t>
            </a:r>
          </a:p>
        </p:txBody>
      </p:sp>
      <p:sp>
        <p:nvSpPr>
          <p:cNvPr id="13" name="Oval 47"/>
          <p:cNvSpPr>
            <a:spLocks noChangeArrowheads="1"/>
          </p:cNvSpPr>
          <p:nvPr/>
        </p:nvSpPr>
        <p:spPr bwMode="auto">
          <a:xfrm>
            <a:off x="927801" y="4366842"/>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solidFill>
                  <a:srgbClr val="000000"/>
                </a:solidFill>
                <a:latin typeface="Arial" pitchFamily="34" charset="0"/>
                <a:cs typeface="Arial" pitchFamily="34" charset="0"/>
              </a:rPr>
              <a:t>50</a:t>
            </a:r>
          </a:p>
        </p:txBody>
      </p:sp>
      <p:sp>
        <p:nvSpPr>
          <p:cNvPr id="14" name="Oval 47"/>
          <p:cNvSpPr>
            <a:spLocks noChangeArrowheads="1"/>
          </p:cNvSpPr>
          <p:nvPr/>
        </p:nvSpPr>
        <p:spPr bwMode="auto">
          <a:xfrm>
            <a:off x="6275294" y="4398501"/>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solidFill>
                  <a:srgbClr val="000000"/>
                </a:solidFill>
                <a:latin typeface="Arial" pitchFamily="34" charset="0"/>
                <a:cs typeface="Arial" pitchFamily="34" charset="0"/>
              </a:rPr>
              <a:t>20</a:t>
            </a:r>
          </a:p>
        </p:txBody>
      </p:sp>
      <p:sp>
        <p:nvSpPr>
          <p:cNvPr id="15" name="Oval 47"/>
          <p:cNvSpPr>
            <a:spLocks noChangeArrowheads="1"/>
          </p:cNvSpPr>
          <p:nvPr/>
        </p:nvSpPr>
        <p:spPr bwMode="auto">
          <a:xfrm>
            <a:off x="1294586" y="4366842"/>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solidFill>
                  <a:srgbClr val="000000"/>
                </a:solidFill>
                <a:latin typeface="Arial" pitchFamily="34" charset="0"/>
                <a:cs typeface="Arial" pitchFamily="34" charset="0"/>
              </a:rPr>
              <a:t>6</a:t>
            </a:r>
            <a:r>
              <a:rPr lang="en-GB" sz="1600" b="1" dirty="0" smtClean="0">
                <a:solidFill>
                  <a:srgbClr val="000000"/>
                </a:solidFill>
                <a:latin typeface="Arial" pitchFamily="34" charset="0"/>
                <a:cs typeface="Arial" pitchFamily="34" charset="0"/>
              </a:rPr>
              <a:t>0</a:t>
            </a:r>
            <a:endParaRPr lang="en-GB" sz="1600" b="1" dirty="0">
              <a:solidFill>
                <a:srgbClr val="000000"/>
              </a:solidFill>
              <a:latin typeface="Arial" pitchFamily="34" charset="0"/>
              <a:cs typeface="Arial" pitchFamily="34" charset="0"/>
            </a:endParaRPr>
          </a:p>
        </p:txBody>
      </p:sp>
      <p:sp>
        <p:nvSpPr>
          <p:cNvPr id="16" name="Rectangle 23"/>
          <p:cNvSpPr>
            <a:spLocks noChangeArrowheads="1"/>
          </p:cNvSpPr>
          <p:nvPr/>
        </p:nvSpPr>
        <p:spPr bwMode="auto">
          <a:xfrm>
            <a:off x="983142" y="6849243"/>
            <a:ext cx="7531465" cy="646112"/>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QSI12 . What in your opinion should the maximum speed limit be on the following types of road: a) motorways; b) urban roads; c) country roads; d) urban area zones. Bases: All respondents -  2016 (1714), 2015 (1555), </a:t>
            </a:r>
            <a:r>
              <a:rPr lang="en-GB" sz="800" dirty="0" smtClean="0">
                <a:solidFill>
                  <a:schemeClr val="bg2"/>
                </a:solidFill>
              </a:rPr>
              <a:t>2014 (1526), 2013 (1542), 2012 (1002), 2011 (1002), 2010 (1150).</a:t>
            </a:r>
            <a:endParaRPr lang="en-GB" sz="800" dirty="0">
              <a:solidFill>
                <a:schemeClr val="bg2"/>
              </a:solidFill>
            </a:endParaRPr>
          </a:p>
        </p:txBody>
      </p:sp>
      <p:grpSp>
        <p:nvGrpSpPr>
          <p:cNvPr id="2" name="Group 219"/>
          <p:cNvGrpSpPr>
            <a:grpSpLocks/>
          </p:cNvGrpSpPr>
          <p:nvPr/>
        </p:nvGrpSpPr>
        <p:grpSpPr bwMode="auto">
          <a:xfrm>
            <a:off x="9063105" y="1593035"/>
            <a:ext cx="577850" cy="577850"/>
            <a:chOff x="1266" y="3176"/>
            <a:chExt cx="364" cy="364"/>
          </a:xfrm>
          <a:solidFill>
            <a:schemeClr val="bg2">
              <a:lumMod val="40000"/>
              <a:lumOff val="60000"/>
            </a:schemeClr>
          </a:solidFill>
        </p:grpSpPr>
        <p:sp>
          <p:nvSpPr>
            <p:cNvPr id="25" name="Freeform 220"/>
            <p:cNvSpPr>
              <a:spLocks noChangeArrowheads="1"/>
            </p:cNvSpPr>
            <p:nvPr/>
          </p:nvSpPr>
          <p:spPr bwMode="auto">
            <a:xfrm>
              <a:off x="1356" y="3266"/>
              <a:ext cx="274" cy="274"/>
            </a:xfrm>
            <a:custGeom>
              <a:avLst/>
              <a:gdLst>
                <a:gd name="T0" fmla="*/ 0 w 2474"/>
                <a:gd name="T1" fmla="*/ 0 h 2473"/>
                <a:gd name="T2" fmla="*/ 0 w 2474"/>
                <a:gd name="T3" fmla="*/ 0 h 2473"/>
                <a:gd name="T4" fmla="*/ 0 w 2474"/>
                <a:gd name="T5" fmla="*/ 0 h 2473"/>
                <a:gd name="T6" fmla="*/ 0 w 2474"/>
                <a:gd name="T7" fmla="*/ 0 h 2473"/>
                <a:gd name="T8" fmla="*/ 0 w 2474"/>
                <a:gd name="T9" fmla="*/ 0 h 2473"/>
                <a:gd name="T10" fmla="*/ 0 60000 65536"/>
                <a:gd name="T11" fmla="*/ 0 60000 65536"/>
                <a:gd name="T12" fmla="*/ 0 60000 65536"/>
                <a:gd name="T13" fmla="*/ 0 60000 65536"/>
                <a:gd name="T14" fmla="*/ 0 60000 65536"/>
                <a:gd name="T15" fmla="*/ 0 w 2474"/>
                <a:gd name="T16" fmla="*/ 0 h 2473"/>
                <a:gd name="T17" fmla="*/ 2474 w 2474"/>
                <a:gd name="T18" fmla="*/ 2473 h 2473"/>
              </a:gdLst>
              <a:ahLst/>
              <a:cxnLst>
                <a:cxn ang="T10">
                  <a:pos x="T0" y="T1"/>
                </a:cxn>
                <a:cxn ang="T11">
                  <a:pos x="T2" y="T3"/>
                </a:cxn>
                <a:cxn ang="T12">
                  <a:pos x="T4" y="T5"/>
                </a:cxn>
                <a:cxn ang="T13">
                  <a:pos x="T6" y="T7"/>
                </a:cxn>
                <a:cxn ang="T14">
                  <a:pos x="T8" y="T9"/>
                </a:cxn>
              </a:cxnLst>
              <a:rect l="T15" t="T16" r="T17" b="T18"/>
              <a:pathLst>
                <a:path w="2474" h="2473">
                  <a:moveTo>
                    <a:pt x="2457" y="0"/>
                  </a:moveTo>
                  <a:lnTo>
                    <a:pt x="2474" y="15"/>
                  </a:lnTo>
                  <a:lnTo>
                    <a:pt x="16" y="2473"/>
                  </a:lnTo>
                  <a:lnTo>
                    <a:pt x="0" y="2456"/>
                  </a:lnTo>
                  <a:lnTo>
                    <a:pt x="2457" y="0"/>
                  </a:lnTo>
                  <a:close/>
                </a:path>
              </a:pathLst>
            </a:custGeom>
            <a:grpFill/>
            <a:ln w="9525">
              <a:noFill/>
              <a:round/>
              <a:headEnd/>
              <a:tailEnd/>
            </a:ln>
          </p:spPr>
          <p:txBody>
            <a:bodyPr wrap="none" anchor="ctr"/>
            <a:lstStyle/>
            <a:p>
              <a:endParaRPr lang="en-GB"/>
            </a:p>
          </p:txBody>
        </p:sp>
        <p:sp>
          <p:nvSpPr>
            <p:cNvPr id="26" name="Freeform 221"/>
            <p:cNvSpPr>
              <a:spLocks noChangeArrowheads="1"/>
            </p:cNvSpPr>
            <p:nvPr/>
          </p:nvSpPr>
          <p:spPr bwMode="auto">
            <a:xfrm>
              <a:off x="1266" y="3176"/>
              <a:ext cx="274" cy="274"/>
            </a:xfrm>
            <a:custGeom>
              <a:avLst/>
              <a:gdLst>
                <a:gd name="T0" fmla="*/ 0 w 2475"/>
                <a:gd name="T1" fmla="*/ 0 h 2473"/>
                <a:gd name="T2" fmla="*/ 0 w 2475"/>
                <a:gd name="T3" fmla="*/ 0 h 2473"/>
                <a:gd name="T4" fmla="*/ 0 w 2475"/>
                <a:gd name="T5" fmla="*/ 0 h 2473"/>
                <a:gd name="T6" fmla="*/ 0 w 2475"/>
                <a:gd name="T7" fmla="*/ 0 h 2473"/>
                <a:gd name="T8" fmla="*/ 0 w 2475"/>
                <a:gd name="T9" fmla="*/ 0 h 2473"/>
                <a:gd name="T10" fmla="*/ 0 60000 65536"/>
                <a:gd name="T11" fmla="*/ 0 60000 65536"/>
                <a:gd name="T12" fmla="*/ 0 60000 65536"/>
                <a:gd name="T13" fmla="*/ 0 60000 65536"/>
                <a:gd name="T14" fmla="*/ 0 60000 65536"/>
                <a:gd name="T15" fmla="*/ 0 w 2475"/>
                <a:gd name="T16" fmla="*/ 0 h 2473"/>
                <a:gd name="T17" fmla="*/ 2475 w 2475"/>
                <a:gd name="T18" fmla="*/ 2473 h 2473"/>
              </a:gdLst>
              <a:ahLst/>
              <a:cxnLst>
                <a:cxn ang="T10">
                  <a:pos x="T0" y="T1"/>
                </a:cxn>
                <a:cxn ang="T11">
                  <a:pos x="T2" y="T3"/>
                </a:cxn>
                <a:cxn ang="T12">
                  <a:pos x="T4" y="T5"/>
                </a:cxn>
                <a:cxn ang="T13">
                  <a:pos x="T6" y="T7"/>
                </a:cxn>
                <a:cxn ang="T14">
                  <a:pos x="T8" y="T9"/>
                </a:cxn>
              </a:cxnLst>
              <a:rect l="T15" t="T16" r="T17" b="T18"/>
              <a:pathLst>
                <a:path w="2475" h="2473">
                  <a:moveTo>
                    <a:pt x="2458" y="0"/>
                  </a:moveTo>
                  <a:lnTo>
                    <a:pt x="2475" y="17"/>
                  </a:lnTo>
                  <a:lnTo>
                    <a:pt x="17" y="2473"/>
                  </a:lnTo>
                  <a:lnTo>
                    <a:pt x="0" y="2455"/>
                  </a:lnTo>
                  <a:lnTo>
                    <a:pt x="2458" y="0"/>
                  </a:lnTo>
                  <a:close/>
                </a:path>
              </a:pathLst>
            </a:custGeom>
            <a:grpFill/>
            <a:ln w="9525">
              <a:noFill/>
              <a:round/>
              <a:headEnd/>
              <a:tailEnd/>
            </a:ln>
          </p:spPr>
          <p:txBody>
            <a:bodyPr wrap="none" anchor="ctr"/>
            <a:lstStyle/>
            <a:p>
              <a:endParaRPr lang="en-GB"/>
            </a:p>
          </p:txBody>
        </p:sp>
        <p:sp>
          <p:nvSpPr>
            <p:cNvPr id="27" name="Freeform 222"/>
            <p:cNvSpPr>
              <a:spLocks noChangeArrowheads="1"/>
            </p:cNvSpPr>
            <p:nvPr/>
          </p:nvSpPr>
          <p:spPr bwMode="auto">
            <a:xfrm>
              <a:off x="1270" y="3180"/>
              <a:ext cx="356" cy="356"/>
            </a:xfrm>
            <a:custGeom>
              <a:avLst/>
              <a:gdLst>
                <a:gd name="T0" fmla="*/ 0 w 3213"/>
                <a:gd name="T1" fmla="*/ 0 h 3213"/>
                <a:gd name="T2" fmla="*/ 0 w 3213"/>
                <a:gd name="T3" fmla="*/ 0 h 3213"/>
                <a:gd name="T4" fmla="*/ 0 w 3213"/>
                <a:gd name="T5" fmla="*/ 0 h 3213"/>
                <a:gd name="T6" fmla="*/ 0 w 3213"/>
                <a:gd name="T7" fmla="*/ 0 h 3213"/>
                <a:gd name="T8" fmla="*/ 0 w 3213"/>
                <a:gd name="T9" fmla="*/ 0 h 3213"/>
                <a:gd name="T10" fmla="*/ 0 w 3213"/>
                <a:gd name="T11" fmla="*/ 0 h 3213"/>
                <a:gd name="T12" fmla="*/ 0 w 3213"/>
                <a:gd name="T13" fmla="*/ 0 h 3213"/>
                <a:gd name="T14" fmla="*/ 0 w 3213"/>
                <a:gd name="T15" fmla="*/ 0 h 3213"/>
                <a:gd name="T16" fmla="*/ 0 w 3213"/>
                <a:gd name="T17" fmla="*/ 0 h 3213"/>
                <a:gd name="T18" fmla="*/ 0 w 3213"/>
                <a:gd name="T19" fmla="*/ 0 h 3213"/>
                <a:gd name="T20" fmla="*/ 0 w 3213"/>
                <a:gd name="T21" fmla="*/ 0 h 3213"/>
                <a:gd name="T22" fmla="*/ 0 w 3213"/>
                <a:gd name="T23" fmla="*/ 0 h 3213"/>
                <a:gd name="T24" fmla="*/ 0 w 3213"/>
                <a:gd name="T25" fmla="*/ 0 h 3213"/>
                <a:gd name="T26" fmla="*/ 0 w 3213"/>
                <a:gd name="T27" fmla="*/ 0 h 3213"/>
                <a:gd name="T28" fmla="*/ 0 w 3213"/>
                <a:gd name="T29" fmla="*/ 0 h 3213"/>
                <a:gd name="T30" fmla="*/ 0 w 3213"/>
                <a:gd name="T31" fmla="*/ 0 h 3213"/>
                <a:gd name="T32" fmla="*/ 0 w 3213"/>
                <a:gd name="T33" fmla="*/ 0 h 3213"/>
                <a:gd name="T34" fmla="*/ 0 w 3213"/>
                <a:gd name="T35" fmla="*/ 0 h 3213"/>
                <a:gd name="T36" fmla="*/ 0 w 3213"/>
                <a:gd name="T37" fmla="*/ 0 h 3213"/>
                <a:gd name="T38" fmla="*/ 0 w 3213"/>
                <a:gd name="T39" fmla="*/ 0 h 3213"/>
                <a:gd name="T40" fmla="*/ 0 w 3213"/>
                <a:gd name="T41" fmla="*/ 0 h 3213"/>
                <a:gd name="T42" fmla="*/ 0 w 3213"/>
                <a:gd name="T43" fmla="*/ 0 h 3213"/>
                <a:gd name="T44" fmla="*/ 0 w 3213"/>
                <a:gd name="T45" fmla="*/ 0 h 3213"/>
                <a:gd name="T46" fmla="*/ 0 w 3213"/>
                <a:gd name="T47" fmla="*/ 0 h 3213"/>
                <a:gd name="T48" fmla="*/ 0 w 3213"/>
                <a:gd name="T49" fmla="*/ 0 h 3213"/>
                <a:gd name="T50" fmla="*/ 0 w 3213"/>
                <a:gd name="T51" fmla="*/ 0 h 3213"/>
                <a:gd name="T52" fmla="*/ 0 w 3213"/>
                <a:gd name="T53" fmla="*/ 0 h 3213"/>
                <a:gd name="T54" fmla="*/ 0 w 3213"/>
                <a:gd name="T55" fmla="*/ 0 h 3213"/>
                <a:gd name="T56" fmla="*/ 0 w 3213"/>
                <a:gd name="T57" fmla="*/ 0 h 3213"/>
                <a:gd name="T58" fmla="*/ 0 w 3213"/>
                <a:gd name="T59" fmla="*/ 0 h 32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13"/>
                <a:gd name="T91" fmla="*/ 0 h 3213"/>
                <a:gd name="T92" fmla="*/ 3213 w 3213"/>
                <a:gd name="T93" fmla="*/ 3213 h 321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13" h="3213">
                  <a:moveTo>
                    <a:pt x="791" y="2346"/>
                  </a:moveTo>
                  <a:lnTo>
                    <a:pt x="570" y="2568"/>
                  </a:lnTo>
                  <a:lnTo>
                    <a:pt x="644" y="2642"/>
                  </a:lnTo>
                  <a:lnTo>
                    <a:pt x="866" y="2420"/>
                  </a:lnTo>
                  <a:lnTo>
                    <a:pt x="791" y="2346"/>
                  </a:lnTo>
                  <a:close/>
                  <a:moveTo>
                    <a:pt x="1236" y="1902"/>
                  </a:moveTo>
                  <a:lnTo>
                    <a:pt x="1014" y="2124"/>
                  </a:lnTo>
                  <a:lnTo>
                    <a:pt x="1088" y="2198"/>
                  </a:lnTo>
                  <a:lnTo>
                    <a:pt x="1310" y="1976"/>
                  </a:lnTo>
                  <a:lnTo>
                    <a:pt x="1236" y="1902"/>
                  </a:lnTo>
                  <a:close/>
                  <a:moveTo>
                    <a:pt x="1680" y="1458"/>
                  </a:moveTo>
                  <a:lnTo>
                    <a:pt x="1458" y="1680"/>
                  </a:lnTo>
                  <a:lnTo>
                    <a:pt x="1532" y="1754"/>
                  </a:lnTo>
                  <a:lnTo>
                    <a:pt x="1754" y="1532"/>
                  </a:lnTo>
                  <a:lnTo>
                    <a:pt x="1680" y="1458"/>
                  </a:lnTo>
                  <a:close/>
                  <a:moveTo>
                    <a:pt x="2124" y="1014"/>
                  </a:moveTo>
                  <a:lnTo>
                    <a:pt x="1902" y="1236"/>
                  </a:lnTo>
                  <a:lnTo>
                    <a:pt x="1976" y="1310"/>
                  </a:lnTo>
                  <a:lnTo>
                    <a:pt x="2198" y="1088"/>
                  </a:lnTo>
                  <a:lnTo>
                    <a:pt x="2124" y="1014"/>
                  </a:lnTo>
                  <a:close/>
                  <a:moveTo>
                    <a:pt x="2568" y="570"/>
                  </a:moveTo>
                  <a:lnTo>
                    <a:pt x="2346" y="792"/>
                  </a:lnTo>
                  <a:lnTo>
                    <a:pt x="2420" y="866"/>
                  </a:lnTo>
                  <a:lnTo>
                    <a:pt x="2642" y="644"/>
                  </a:lnTo>
                  <a:lnTo>
                    <a:pt x="2568" y="570"/>
                  </a:lnTo>
                  <a:close/>
                  <a:moveTo>
                    <a:pt x="2457" y="0"/>
                  </a:moveTo>
                  <a:lnTo>
                    <a:pt x="3213" y="756"/>
                  </a:lnTo>
                  <a:lnTo>
                    <a:pt x="756" y="3213"/>
                  </a:lnTo>
                  <a:lnTo>
                    <a:pt x="0" y="2458"/>
                  </a:lnTo>
                  <a:lnTo>
                    <a:pt x="2457" y="0"/>
                  </a:lnTo>
                  <a:close/>
                </a:path>
              </a:pathLst>
            </a:custGeom>
            <a:grpFill/>
            <a:ln w="9525">
              <a:noFill/>
              <a:round/>
              <a:headEnd/>
              <a:tailEnd/>
            </a:ln>
          </p:spPr>
          <p:txBody>
            <a:bodyPr wrap="none" anchor="ctr"/>
            <a:lstStyle/>
            <a:p>
              <a:endParaRPr lang="en-GB"/>
            </a:p>
          </p:txBody>
        </p:sp>
      </p:grpSp>
      <p:grpSp>
        <p:nvGrpSpPr>
          <p:cNvPr id="17" name="Group 132"/>
          <p:cNvGrpSpPr>
            <a:grpSpLocks/>
          </p:cNvGrpSpPr>
          <p:nvPr/>
        </p:nvGrpSpPr>
        <p:grpSpPr bwMode="auto">
          <a:xfrm>
            <a:off x="9158731" y="4308807"/>
            <a:ext cx="420688" cy="608013"/>
            <a:chOff x="2110" y="2496"/>
            <a:chExt cx="265" cy="383"/>
          </a:xfrm>
          <a:solidFill>
            <a:schemeClr val="bg2">
              <a:lumMod val="40000"/>
              <a:lumOff val="60000"/>
            </a:schemeClr>
          </a:solidFill>
        </p:grpSpPr>
        <p:sp>
          <p:nvSpPr>
            <p:cNvPr id="29" name="Freeform 133"/>
            <p:cNvSpPr>
              <a:spLocks noChangeArrowheads="1"/>
            </p:cNvSpPr>
            <p:nvPr/>
          </p:nvSpPr>
          <p:spPr bwMode="auto">
            <a:xfrm>
              <a:off x="2110" y="2496"/>
              <a:ext cx="265" cy="383"/>
            </a:xfrm>
            <a:custGeom>
              <a:avLst/>
              <a:gdLst>
                <a:gd name="T0" fmla="*/ 0 w 2391"/>
                <a:gd name="T1" fmla="*/ 0 h 3456"/>
                <a:gd name="T2" fmla="*/ 0 w 2391"/>
                <a:gd name="T3" fmla="*/ 0 h 3456"/>
                <a:gd name="T4" fmla="*/ 0 w 2391"/>
                <a:gd name="T5" fmla="*/ 0 h 3456"/>
                <a:gd name="T6" fmla="*/ 0 w 2391"/>
                <a:gd name="T7" fmla="*/ 0 h 3456"/>
                <a:gd name="T8" fmla="*/ 0 w 2391"/>
                <a:gd name="T9" fmla="*/ 0 h 3456"/>
                <a:gd name="T10" fmla="*/ 0 w 2391"/>
                <a:gd name="T11" fmla="*/ 0 h 3456"/>
                <a:gd name="T12" fmla="*/ 0 w 2391"/>
                <a:gd name="T13" fmla="*/ 0 h 3456"/>
                <a:gd name="T14" fmla="*/ 0 w 2391"/>
                <a:gd name="T15" fmla="*/ 0 h 3456"/>
                <a:gd name="T16" fmla="*/ 0 w 2391"/>
                <a:gd name="T17" fmla="*/ 0 h 3456"/>
                <a:gd name="T18" fmla="*/ 0 w 2391"/>
                <a:gd name="T19" fmla="*/ 0 h 3456"/>
                <a:gd name="T20" fmla="*/ 0 w 2391"/>
                <a:gd name="T21" fmla="*/ 0 h 3456"/>
                <a:gd name="T22" fmla="*/ 0 w 2391"/>
                <a:gd name="T23" fmla="*/ 0 h 3456"/>
                <a:gd name="T24" fmla="*/ 0 w 2391"/>
                <a:gd name="T25" fmla="*/ 0 h 3456"/>
                <a:gd name="T26" fmla="*/ 0 w 2391"/>
                <a:gd name="T27" fmla="*/ 0 h 3456"/>
                <a:gd name="T28" fmla="*/ 0 w 2391"/>
                <a:gd name="T29" fmla="*/ 0 h 3456"/>
                <a:gd name="T30" fmla="*/ 0 w 2391"/>
                <a:gd name="T31" fmla="*/ 0 h 3456"/>
                <a:gd name="T32" fmla="*/ 0 w 2391"/>
                <a:gd name="T33" fmla="*/ 0 h 3456"/>
                <a:gd name="T34" fmla="*/ 0 w 2391"/>
                <a:gd name="T35" fmla="*/ 0 h 3456"/>
                <a:gd name="T36" fmla="*/ 0 w 2391"/>
                <a:gd name="T37" fmla="*/ 0 h 3456"/>
                <a:gd name="T38" fmla="*/ 0 w 2391"/>
                <a:gd name="T39" fmla="*/ 0 h 3456"/>
                <a:gd name="T40" fmla="*/ 0 w 2391"/>
                <a:gd name="T41" fmla="*/ 0 h 3456"/>
                <a:gd name="T42" fmla="*/ 0 w 2391"/>
                <a:gd name="T43" fmla="*/ 0 h 3456"/>
                <a:gd name="T44" fmla="*/ 0 w 2391"/>
                <a:gd name="T45" fmla="*/ 0 h 3456"/>
                <a:gd name="T46" fmla="*/ 0 w 2391"/>
                <a:gd name="T47" fmla="*/ 0 h 3456"/>
                <a:gd name="T48" fmla="*/ 0 w 2391"/>
                <a:gd name="T49" fmla="*/ 0 h 3456"/>
                <a:gd name="T50" fmla="*/ 0 w 2391"/>
                <a:gd name="T51" fmla="*/ 0 h 3456"/>
                <a:gd name="T52" fmla="*/ 0 w 2391"/>
                <a:gd name="T53" fmla="*/ 0 h 3456"/>
                <a:gd name="T54" fmla="*/ 0 w 2391"/>
                <a:gd name="T55" fmla="*/ 0 h 3456"/>
                <a:gd name="T56" fmla="*/ 0 w 2391"/>
                <a:gd name="T57" fmla="*/ 0 h 3456"/>
                <a:gd name="T58" fmla="*/ 0 w 2391"/>
                <a:gd name="T59" fmla="*/ 0 h 3456"/>
                <a:gd name="T60" fmla="*/ 0 w 2391"/>
                <a:gd name="T61" fmla="*/ 0 h 3456"/>
                <a:gd name="T62" fmla="*/ 0 w 2391"/>
                <a:gd name="T63" fmla="*/ 0 h 3456"/>
                <a:gd name="T64" fmla="*/ 0 w 2391"/>
                <a:gd name="T65" fmla="*/ 0 h 3456"/>
                <a:gd name="T66" fmla="*/ 0 w 2391"/>
                <a:gd name="T67" fmla="*/ 0 h 3456"/>
                <a:gd name="T68" fmla="*/ 0 w 2391"/>
                <a:gd name="T69" fmla="*/ 0 h 3456"/>
                <a:gd name="T70" fmla="*/ 0 w 2391"/>
                <a:gd name="T71" fmla="*/ 0 h 3456"/>
                <a:gd name="T72" fmla="*/ 0 w 2391"/>
                <a:gd name="T73" fmla="*/ 0 h 3456"/>
                <a:gd name="T74" fmla="*/ 0 w 2391"/>
                <a:gd name="T75" fmla="*/ 0 h 3456"/>
                <a:gd name="T76" fmla="*/ 0 w 2391"/>
                <a:gd name="T77" fmla="*/ 0 h 3456"/>
                <a:gd name="T78" fmla="*/ 0 w 2391"/>
                <a:gd name="T79" fmla="*/ 0 h 3456"/>
                <a:gd name="T80" fmla="*/ 0 w 2391"/>
                <a:gd name="T81" fmla="*/ 0 h 3456"/>
                <a:gd name="T82" fmla="*/ 0 w 2391"/>
                <a:gd name="T83" fmla="*/ 0 h 3456"/>
                <a:gd name="T84" fmla="*/ 0 w 2391"/>
                <a:gd name="T85" fmla="*/ 0 h 3456"/>
                <a:gd name="T86" fmla="*/ 0 w 2391"/>
                <a:gd name="T87" fmla="*/ 0 h 3456"/>
                <a:gd name="T88" fmla="*/ 0 w 2391"/>
                <a:gd name="T89" fmla="*/ 0 h 3456"/>
                <a:gd name="T90" fmla="*/ 0 w 2391"/>
                <a:gd name="T91" fmla="*/ 0 h 3456"/>
                <a:gd name="T92" fmla="*/ 0 w 2391"/>
                <a:gd name="T93" fmla="*/ 0 h 3456"/>
                <a:gd name="T94" fmla="*/ 0 w 2391"/>
                <a:gd name="T95" fmla="*/ 0 h 3456"/>
                <a:gd name="T96" fmla="*/ 0 w 2391"/>
                <a:gd name="T97" fmla="*/ 0 h 3456"/>
                <a:gd name="T98" fmla="*/ 0 w 2391"/>
                <a:gd name="T99" fmla="*/ 0 h 3456"/>
                <a:gd name="T100" fmla="*/ 0 w 2391"/>
                <a:gd name="T101" fmla="*/ 0 h 3456"/>
                <a:gd name="T102" fmla="*/ 0 w 2391"/>
                <a:gd name="T103" fmla="*/ 0 h 3456"/>
                <a:gd name="T104" fmla="*/ 0 w 2391"/>
                <a:gd name="T105" fmla="*/ 0 h 3456"/>
                <a:gd name="T106" fmla="*/ 0 w 2391"/>
                <a:gd name="T107" fmla="*/ 0 h 3456"/>
                <a:gd name="T108" fmla="*/ 0 w 2391"/>
                <a:gd name="T109" fmla="*/ 0 h 3456"/>
                <a:gd name="T110" fmla="*/ 0 w 2391"/>
                <a:gd name="T111" fmla="*/ 0 h 3456"/>
                <a:gd name="T112" fmla="*/ 0 w 2391"/>
                <a:gd name="T113" fmla="*/ 0 h 3456"/>
                <a:gd name="T114" fmla="*/ 0 w 2391"/>
                <a:gd name="T115" fmla="*/ 0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91"/>
                <a:gd name="T175" fmla="*/ 0 h 3456"/>
                <a:gd name="T176" fmla="*/ 2391 w 2391"/>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91" h="3456">
                  <a:moveTo>
                    <a:pt x="1196" y="98"/>
                  </a:moveTo>
                  <a:lnTo>
                    <a:pt x="1134" y="103"/>
                  </a:lnTo>
                  <a:lnTo>
                    <a:pt x="1074" y="112"/>
                  </a:lnTo>
                  <a:lnTo>
                    <a:pt x="1017" y="128"/>
                  </a:lnTo>
                  <a:lnTo>
                    <a:pt x="962" y="149"/>
                  </a:lnTo>
                  <a:lnTo>
                    <a:pt x="910" y="176"/>
                  </a:lnTo>
                  <a:lnTo>
                    <a:pt x="861" y="208"/>
                  </a:lnTo>
                  <a:lnTo>
                    <a:pt x="816" y="245"/>
                  </a:lnTo>
                  <a:lnTo>
                    <a:pt x="776" y="286"/>
                  </a:lnTo>
                  <a:lnTo>
                    <a:pt x="739" y="331"/>
                  </a:lnTo>
                  <a:lnTo>
                    <a:pt x="706" y="379"/>
                  </a:lnTo>
                  <a:lnTo>
                    <a:pt x="680" y="430"/>
                  </a:lnTo>
                  <a:lnTo>
                    <a:pt x="658" y="486"/>
                  </a:lnTo>
                  <a:lnTo>
                    <a:pt x="642" y="544"/>
                  </a:lnTo>
                  <a:lnTo>
                    <a:pt x="633" y="603"/>
                  </a:lnTo>
                  <a:lnTo>
                    <a:pt x="630" y="665"/>
                  </a:lnTo>
                  <a:lnTo>
                    <a:pt x="630" y="2791"/>
                  </a:lnTo>
                  <a:lnTo>
                    <a:pt x="633" y="2853"/>
                  </a:lnTo>
                  <a:lnTo>
                    <a:pt x="642" y="2912"/>
                  </a:lnTo>
                  <a:lnTo>
                    <a:pt x="658" y="2970"/>
                  </a:lnTo>
                  <a:lnTo>
                    <a:pt x="680" y="3026"/>
                  </a:lnTo>
                  <a:lnTo>
                    <a:pt x="706" y="3077"/>
                  </a:lnTo>
                  <a:lnTo>
                    <a:pt x="739" y="3125"/>
                  </a:lnTo>
                  <a:lnTo>
                    <a:pt x="776" y="3170"/>
                  </a:lnTo>
                  <a:lnTo>
                    <a:pt x="816" y="3211"/>
                  </a:lnTo>
                  <a:lnTo>
                    <a:pt x="861" y="3248"/>
                  </a:lnTo>
                  <a:lnTo>
                    <a:pt x="910" y="3280"/>
                  </a:lnTo>
                  <a:lnTo>
                    <a:pt x="962" y="3307"/>
                  </a:lnTo>
                  <a:lnTo>
                    <a:pt x="1017" y="3328"/>
                  </a:lnTo>
                  <a:lnTo>
                    <a:pt x="1074" y="3344"/>
                  </a:lnTo>
                  <a:lnTo>
                    <a:pt x="1134" y="3353"/>
                  </a:lnTo>
                  <a:lnTo>
                    <a:pt x="1196" y="3358"/>
                  </a:lnTo>
                  <a:lnTo>
                    <a:pt x="1258" y="3353"/>
                  </a:lnTo>
                  <a:lnTo>
                    <a:pt x="1317" y="3344"/>
                  </a:lnTo>
                  <a:lnTo>
                    <a:pt x="1374" y="3328"/>
                  </a:lnTo>
                  <a:lnTo>
                    <a:pt x="1430" y="3307"/>
                  </a:lnTo>
                  <a:lnTo>
                    <a:pt x="1481" y="3280"/>
                  </a:lnTo>
                  <a:lnTo>
                    <a:pt x="1530" y="3248"/>
                  </a:lnTo>
                  <a:lnTo>
                    <a:pt x="1575" y="3211"/>
                  </a:lnTo>
                  <a:lnTo>
                    <a:pt x="1616" y="3170"/>
                  </a:lnTo>
                  <a:lnTo>
                    <a:pt x="1653" y="3125"/>
                  </a:lnTo>
                  <a:lnTo>
                    <a:pt x="1684" y="3077"/>
                  </a:lnTo>
                  <a:lnTo>
                    <a:pt x="1711" y="3026"/>
                  </a:lnTo>
                  <a:lnTo>
                    <a:pt x="1732" y="2970"/>
                  </a:lnTo>
                  <a:lnTo>
                    <a:pt x="1748" y="2912"/>
                  </a:lnTo>
                  <a:lnTo>
                    <a:pt x="1759" y="2853"/>
                  </a:lnTo>
                  <a:lnTo>
                    <a:pt x="1762" y="2791"/>
                  </a:lnTo>
                  <a:lnTo>
                    <a:pt x="1762" y="665"/>
                  </a:lnTo>
                  <a:lnTo>
                    <a:pt x="1759" y="603"/>
                  </a:lnTo>
                  <a:lnTo>
                    <a:pt x="1748" y="544"/>
                  </a:lnTo>
                  <a:lnTo>
                    <a:pt x="1732" y="486"/>
                  </a:lnTo>
                  <a:lnTo>
                    <a:pt x="1711" y="430"/>
                  </a:lnTo>
                  <a:lnTo>
                    <a:pt x="1684" y="379"/>
                  </a:lnTo>
                  <a:lnTo>
                    <a:pt x="1653" y="331"/>
                  </a:lnTo>
                  <a:lnTo>
                    <a:pt x="1616" y="286"/>
                  </a:lnTo>
                  <a:lnTo>
                    <a:pt x="1575" y="245"/>
                  </a:lnTo>
                  <a:lnTo>
                    <a:pt x="1530" y="208"/>
                  </a:lnTo>
                  <a:lnTo>
                    <a:pt x="1481" y="176"/>
                  </a:lnTo>
                  <a:lnTo>
                    <a:pt x="1430" y="149"/>
                  </a:lnTo>
                  <a:lnTo>
                    <a:pt x="1374" y="128"/>
                  </a:lnTo>
                  <a:lnTo>
                    <a:pt x="1317" y="112"/>
                  </a:lnTo>
                  <a:lnTo>
                    <a:pt x="1258" y="103"/>
                  </a:lnTo>
                  <a:lnTo>
                    <a:pt x="1196" y="98"/>
                  </a:lnTo>
                  <a:close/>
                  <a:moveTo>
                    <a:pt x="697" y="0"/>
                  </a:moveTo>
                  <a:lnTo>
                    <a:pt x="1694" y="0"/>
                  </a:lnTo>
                  <a:lnTo>
                    <a:pt x="1727" y="3"/>
                  </a:lnTo>
                  <a:lnTo>
                    <a:pt x="1760" y="12"/>
                  </a:lnTo>
                  <a:lnTo>
                    <a:pt x="1788" y="25"/>
                  </a:lnTo>
                  <a:lnTo>
                    <a:pt x="1814" y="44"/>
                  </a:lnTo>
                  <a:lnTo>
                    <a:pt x="1837" y="66"/>
                  </a:lnTo>
                  <a:lnTo>
                    <a:pt x="1855" y="92"/>
                  </a:lnTo>
                  <a:lnTo>
                    <a:pt x="1870" y="121"/>
                  </a:lnTo>
                  <a:lnTo>
                    <a:pt x="1878" y="153"/>
                  </a:lnTo>
                  <a:lnTo>
                    <a:pt x="1881" y="186"/>
                  </a:lnTo>
                  <a:lnTo>
                    <a:pt x="1881" y="306"/>
                  </a:lnTo>
                  <a:lnTo>
                    <a:pt x="2379" y="306"/>
                  </a:lnTo>
                  <a:lnTo>
                    <a:pt x="2387" y="327"/>
                  </a:lnTo>
                  <a:lnTo>
                    <a:pt x="2391" y="351"/>
                  </a:lnTo>
                  <a:lnTo>
                    <a:pt x="2390" y="376"/>
                  </a:lnTo>
                  <a:lnTo>
                    <a:pt x="2384" y="403"/>
                  </a:lnTo>
                  <a:lnTo>
                    <a:pt x="2376" y="431"/>
                  </a:lnTo>
                  <a:lnTo>
                    <a:pt x="2363" y="461"/>
                  </a:lnTo>
                  <a:lnTo>
                    <a:pt x="2349" y="492"/>
                  </a:lnTo>
                  <a:lnTo>
                    <a:pt x="2331" y="524"/>
                  </a:lnTo>
                  <a:lnTo>
                    <a:pt x="2310" y="556"/>
                  </a:lnTo>
                  <a:lnTo>
                    <a:pt x="2288" y="589"/>
                  </a:lnTo>
                  <a:lnTo>
                    <a:pt x="2263" y="622"/>
                  </a:lnTo>
                  <a:lnTo>
                    <a:pt x="2238" y="655"/>
                  </a:lnTo>
                  <a:lnTo>
                    <a:pt x="2210" y="688"/>
                  </a:lnTo>
                  <a:lnTo>
                    <a:pt x="2182" y="721"/>
                  </a:lnTo>
                  <a:lnTo>
                    <a:pt x="2154" y="753"/>
                  </a:lnTo>
                  <a:lnTo>
                    <a:pt x="2125" y="783"/>
                  </a:lnTo>
                  <a:lnTo>
                    <a:pt x="2097" y="814"/>
                  </a:lnTo>
                  <a:lnTo>
                    <a:pt x="2069" y="843"/>
                  </a:lnTo>
                  <a:lnTo>
                    <a:pt x="2042" y="870"/>
                  </a:lnTo>
                  <a:lnTo>
                    <a:pt x="2015" y="896"/>
                  </a:lnTo>
                  <a:lnTo>
                    <a:pt x="1990" y="921"/>
                  </a:lnTo>
                  <a:lnTo>
                    <a:pt x="1967" y="943"/>
                  </a:lnTo>
                  <a:lnTo>
                    <a:pt x="1946" y="962"/>
                  </a:lnTo>
                  <a:lnTo>
                    <a:pt x="1927" y="980"/>
                  </a:lnTo>
                  <a:lnTo>
                    <a:pt x="1912" y="995"/>
                  </a:lnTo>
                  <a:lnTo>
                    <a:pt x="1899" y="1006"/>
                  </a:lnTo>
                  <a:lnTo>
                    <a:pt x="1889" y="1015"/>
                  </a:lnTo>
                  <a:lnTo>
                    <a:pt x="1883" y="1020"/>
                  </a:lnTo>
                  <a:lnTo>
                    <a:pt x="1881" y="1022"/>
                  </a:lnTo>
                  <a:lnTo>
                    <a:pt x="1881" y="1370"/>
                  </a:lnTo>
                  <a:lnTo>
                    <a:pt x="2379" y="1370"/>
                  </a:lnTo>
                  <a:lnTo>
                    <a:pt x="2387" y="1391"/>
                  </a:lnTo>
                  <a:lnTo>
                    <a:pt x="2391" y="1415"/>
                  </a:lnTo>
                  <a:lnTo>
                    <a:pt x="2390" y="1440"/>
                  </a:lnTo>
                  <a:lnTo>
                    <a:pt x="2384" y="1466"/>
                  </a:lnTo>
                  <a:lnTo>
                    <a:pt x="2376" y="1494"/>
                  </a:lnTo>
                  <a:lnTo>
                    <a:pt x="2363" y="1525"/>
                  </a:lnTo>
                  <a:lnTo>
                    <a:pt x="2349" y="1555"/>
                  </a:lnTo>
                  <a:lnTo>
                    <a:pt x="2331" y="1588"/>
                  </a:lnTo>
                  <a:lnTo>
                    <a:pt x="2310" y="1620"/>
                  </a:lnTo>
                  <a:lnTo>
                    <a:pt x="2288" y="1653"/>
                  </a:lnTo>
                  <a:lnTo>
                    <a:pt x="2263" y="1686"/>
                  </a:lnTo>
                  <a:lnTo>
                    <a:pt x="2238" y="1719"/>
                  </a:lnTo>
                  <a:lnTo>
                    <a:pt x="2210" y="1752"/>
                  </a:lnTo>
                  <a:lnTo>
                    <a:pt x="2182" y="1785"/>
                  </a:lnTo>
                  <a:lnTo>
                    <a:pt x="2154" y="1816"/>
                  </a:lnTo>
                  <a:lnTo>
                    <a:pt x="2125" y="1847"/>
                  </a:lnTo>
                  <a:lnTo>
                    <a:pt x="2097" y="1878"/>
                  </a:lnTo>
                  <a:lnTo>
                    <a:pt x="2069" y="1907"/>
                  </a:lnTo>
                  <a:lnTo>
                    <a:pt x="2042" y="1934"/>
                  </a:lnTo>
                  <a:lnTo>
                    <a:pt x="2015" y="1960"/>
                  </a:lnTo>
                  <a:lnTo>
                    <a:pt x="1990" y="1985"/>
                  </a:lnTo>
                  <a:lnTo>
                    <a:pt x="1967" y="2007"/>
                  </a:lnTo>
                  <a:lnTo>
                    <a:pt x="1946" y="2026"/>
                  </a:lnTo>
                  <a:lnTo>
                    <a:pt x="1927" y="2044"/>
                  </a:lnTo>
                  <a:lnTo>
                    <a:pt x="1912" y="2059"/>
                  </a:lnTo>
                  <a:lnTo>
                    <a:pt x="1899" y="2070"/>
                  </a:lnTo>
                  <a:lnTo>
                    <a:pt x="1889" y="2079"/>
                  </a:lnTo>
                  <a:lnTo>
                    <a:pt x="1883" y="2084"/>
                  </a:lnTo>
                  <a:lnTo>
                    <a:pt x="1881" y="2086"/>
                  </a:lnTo>
                  <a:lnTo>
                    <a:pt x="1881" y="2434"/>
                  </a:lnTo>
                  <a:lnTo>
                    <a:pt x="2379" y="2434"/>
                  </a:lnTo>
                  <a:lnTo>
                    <a:pt x="2387" y="2455"/>
                  </a:lnTo>
                  <a:lnTo>
                    <a:pt x="2391" y="2478"/>
                  </a:lnTo>
                  <a:lnTo>
                    <a:pt x="2390" y="2503"/>
                  </a:lnTo>
                  <a:lnTo>
                    <a:pt x="2384" y="2530"/>
                  </a:lnTo>
                  <a:lnTo>
                    <a:pt x="2376" y="2558"/>
                  </a:lnTo>
                  <a:lnTo>
                    <a:pt x="2363" y="2589"/>
                  </a:lnTo>
                  <a:lnTo>
                    <a:pt x="2349" y="2619"/>
                  </a:lnTo>
                  <a:lnTo>
                    <a:pt x="2331" y="2651"/>
                  </a:lnTo>
                  <a:lnTo>
                    <a:pt x="2310" y="2683"/>
                  </a:lnTo>
                  <a:lnTo>
                    <a:pt x="2288" y="2717"/>
                  </a:lnTo>
                  <a:lnTo>
                    <a:pt x="2263" y="2749"/>
                  </a:lnTo>
                  <a:lnTo>
                    <a:pt x="2238" y="2783"/>
                  </a:lnTo>
                  <a:lnTo>
                    <a:pt x="2210" y="2815"/>
                  </a:lnTo>
                  <a:lnTo>
                    <a:pt x="2182" y="2849"/>
                  </a:lnTo>
                  <a:lnTo>
                    <a:pt x="2154" y="2880"/>
                  </a:lnTo>
                  <a:lnTo>
                    <a:pt x="2125" y="2911"/>
                  </a:lnTo>
                  <a:lnTo>
                    <a:pt x="2097" y="2942"/>
                  </a:lnTo>
                  <a:lnTo>
                    <a:pt x="2069" y="2971"/>
                  </a:lnTo>
                  <a:lnTo>
                    <a:pt x="2042" y="2998"/>
                  </a:lnTo>
                  <a:lnTo>
                    <a:pt x="2015" y="3025"/>
                  </a:lnTo>
                  <a:lnTo>
                    <a:pt x="1990" y="3049"/>
                  </a:lnTo>
                  <a:lnTo>
                    <a:pt x="1967" y="3071"/>
                  </a:lnTo>
                  <a:lnTo>
                    <a:pt x="1946" y="3091"/>
                  </a:lnTo>
                  <a:lnTo>
                    <a:pt x="1927" y="3107"/>
                  </a:lnTo>
                  <a:lnTo>
                    <a:pt x="1912" y="3122"/>
                  </a:lnTo>
                  <a:lnTo>
                    <a:pt x="1899" y="3134"/>
                  </a:lnTo>
                  <a:lnTo>
                    <a:pt x="1889" y="3143"/>
                  </a:lnTo>
                  <a:lnTo>
                    <a:pt x="1883" y="3148"/>
                  </a:lnTo>
                  <a:lnTo>
                    <a:pt x="1881" y="3150"/>
                  </a:lnTo>
                  <a:lnTo>
                    <a:pt x="1881" y="3270"/>
                  </a:lnTo>
                  <a:lnTo>
                    <a:pt x="1878" y="3303"/>
                  </a:lnTo>
                  <a:lnTo>
                    <a:pt x="1870" y="3335"/>
                  </a:lnTo>
                  <a:lnTo>
                    <a:pt x="1855" y="3364"/>
                  </a:lnTo>
                  <a:lnTo>
                    <a:pt x="1837" y="3390"/>
                  </a:lnTo>
                  <a:lnTo>
                    <a:pt x="1814" y="3412"/>
                  </a:lnTo>
                  <a:lnTo>
                    <a:pt x="1788" y="3431"/>
                  </a:lnTo>
                  <a:lnTo>
                    <a:pt x="1760" y="3444"/>
                  </a:lnTo>
                  <a:lnTo>
                    <a:pt x="1727" y="3453"/>
                  </a:lnTo>
                  <a:lnTo>
                    <a:pt x="1694" y="3456"/>
                  </a:lnTo>
                  <a:lnTo>
                    <a:pt x="697" y="3456"/>
                  </a:lnTo>
                  <a:lnTo>
                    <a:pt x="663" y="3453"/>
                  </a:lnTo>
                  <a:lnTo>
                    <a:pt x="632" y="3444"/>
                  </a:lnTo>
                  <a:lnTo>
                    <a:pt x="603" y="3431"/>
                  </a:lnTo>
                  <a:lnTo>
                    <a:pt x="576" y="3412"/>
                  </a:lnTo>
                  <a:lnTo>
                    <a:pt x="554" y="3390"/>
                  </a:lnTo>
                  <a:lnTo>
                    <a:pt x="536" y="3364"/>
                  </a:lnTo>
                  <a:lnTo>
                    <a:pt x="522" y="3335"/>
                  </a:lnTo>
                  <a:lnTo>
                    <a:pt x="514" y="3303"/>
                  </a:lnTo>
                  <a:lnTo>
                    <a:pt x="510" y="3270"/>
                  </a:lnTo>
                  <a:lnTo>
                    <a:pt x="510" y="3150"/>
                  </a:lnTo>
                  <a:lnTo>
                    <a:pt x="508" y="3148"/>
                  </a:lnTo>
                  <a:lnTo>
                    <a:pt x="502" y="3143"/>
                  </a:lnTo>
                  <a:lnTo>
                    <a:pt x="493" y="3134"/>
                  </a:lnTo>
                  <a:lnTo>
                    <a:pt x="479" y="3122"/>
                  </a:lnTo>
                  <a:lnTo>
                    <a:pt x="463" y="3107"/>
                  </a:lnTo>
                  <a:lnTo>
                    <a:pt x="444" y="3091"/>
                  </a:lnTo>
                  <a:lnTo>
                    <a:pt x="423" y="3071"/>
                  </a:lnTo>
                  <a:lnTo>
                    <a:pt x="400" y="3049"/>
                  </a:lnTo>
                  <a:lnTo>
                    <a:pt x="375" y="3025"/>
                  </a:lnTo>
                  <a:lnTo>
                    <a:pt x="349" y="2998"/>
                  </a:lnTo>
                  <a:lnTo>
                    <a:pt x="322" y="2971"/>
                  </a:lnTo>
                  <a:lnTo>
                    <a:pt x="295" y="2942"/>
                  </a:lnTo>
                  <a:lnTo>
                    <a:pt x="265" y="2911"/>
                  </a:lnTo>
                  <a:lnTo>
                    <a:pt x="237" y="2880"/>
                  </a:lnTo>
                  <a:lnTo>
                    <a:pt x="209" y="2849"/>
                  </a:lnTo>
                  <a:lnTo>
                    <a:pt x="181" y="2815"/>
                  </a:lnTo>
                  <a:lnTo>
                    <a:pt x="154" y="2783"/>
                  </a:lnTo>
                  <a:lnTo>
                    <a:pt x="128" y="2749"/>
                  </a:lnTo>
                  <a:lnTo>
                    <a:pt x="104" y="2717"/>
                  </a:lnTo>
                  <a:lnTo>
                    <a:pt x="81" y="2683"/>
                  </a:lnTo>
                  <a:lnTo>
                    <a:pt x="61" y="2651"/>
                  </a:lnTo>
                  <a:lnTo>
                    <a:pt x="43" y="2619"/>
                  </a:lnTo>
                  <a:lnTo>
                    <a:pt x="27" y="2589"/>
                  </a:lnTo>
                  <a:lnTo>
                    <a:pt x="15" y="2558"/>
                  </a:lnTo>
                  <a:lnTo>
                    <a:pt x="6" y="2530"/>
                  </a:lnTo>
                  <a:lnTo>
                    <a:pt x="1" y="2503"/>
                  </a:lnTo>
                  <a:lnTo>
                    <a:pt x="0" y="2478"/>
                  </a:lnTo>
                  <a:lnTo>
                    <a:pt x="3" y="2455"/>
                  </a:lnTo>
                  <a:lnTo>
                    <a:pt x="12" y="2434"/>
                  </a:lnTo>
                  <a:lnTo>
                    <a:pt x="510" y="2434"/>
                  </a:lnTo>
                  <a:lnTo>
                    <a:pt x="510" y="2086"/>
                  </a:lnTo>
                  <a:lnTo>
                    <a:pt x="508" y="2084"/>
                  </a:lnTo>
                  <a:lnTo>
                    <a:pt x="502" y="2079"/>
                  </a:lnTo>
                  <a:lnTo>
                    <a:pt x="493" y="2070"/>
                  </a:lnTo>
                  <a:lnTo>
                    <a:pt x="479" y="2059"/>
                  </a:lnTo>
                  <a:lnTo>
                    <a:pt x="463" y="2044"/>
                  </a:lnTo>
                  <a:lnTo>
                    <a:pt x="444" y="2026"/>
                  </a:lnTo>
                  <a:lnTo>
                    <a:pt x="423" y="2007"/>
                  </a:lnTo>
                  <a:lnTo>
                    <a:pt x="400" y="1985"/>
                  </a:lnTo>
                  <a:lnTo>
                    <a:pt x="375" y="1960"/>
                  </a:lnTo>
                  <a:lnTo>
                    <a:pt x="349" y="1934"/>
                  </a:lnTo>
                  <a:lnTo>
                    <a:pt x="322" y="1907"/>
                  </a:lnTo>
                  <a:lnTo>
                    <a:pt x="295" y="1878"/>
                  </a:lnTo>
                  <a:lnTo>
                    <a:pt x="265" y="1847"/>
                  </a:lnTo>
                  <a:lnTo>
                    <a:pt x="237" y="1816"/>
                  </a:lnTo>
                  <a:lnTo>
                    <a:pt x="209" y="1785"/>
                  </a:lnTo>
                  <a:lnTo>
                    <a:pt x="181" y="1752"/>
                  </a:lnTo>
                  <a:lnTo>
                    <a:pt x="154" y="1719"/>
                  </a:lnTo>
                  <a:lnTo>
                    <a:pt x="128" y="1686"/>
                  </a:lnTo>
                  <a:lnTo>
                    <a:pt x="104" y="1653"/>
                  </a:lnTo>
                  <a:lnTo>
                    <a:pt x="81" y="1620"/>
                  </a:lnTo>
                  <a:lnTo>
                    <a:pt x="61" y="1588"/>
                  </a:lnTo>
                  <a:lnTo>
                    <a:pt x="43" y="1555"/>
                  </a:lnTo>
                  <a:lnTo>
                    <a:pt x="27" y="1525"/>
                  </a:lnTo>
                  <a:lnTo>
                    <a:pt x="15" y="1494"/>
                  </a:lnTo>
                  <a:lnTo>
                    <a:pt x="6" y="1466"/>
                  </a:lnTo>
                  <a:lnTo>
                    <a:pt x="1" y="1440"/>
                  </a:lnTo>
                  <a:lnTo>
                    <a:pt x="0" y="1415"/>
                  </a:lnTo>
                  <a:lnTo>
                    <a:pt x="3" y="1391"/>
                  </a:lnTo>
                  <a:lnTo>
                    <a:pt x="12" y="1370"/>
                  </a:lnTo>
                  <a:lnTo>
                    <a:pt x="510" y="1370"/>
                  </a:lnTo>
                  <a:lnTo>
                    <a:pt x="510" y="1022"/>
                  </a:lnTo>
                  <a:lnTo>
                    <a:pt x="508" y="1020"/>
                  </a:lnTo>
                  <a:lnTo>
                    <a:pt x="502" y="1015"/>
                  </a:lnTo>
                  <a:lnTo>
                    <a:pt x="493" y="1006"/>
                  </a:lnTo>
                  <a:lnTo>
                    <a:pt x="479" y="995"/>
                  </a:lnTo>
                  <a:lnTo>
                    <a:pt x="463" y="980"/>
                  </a:lnTo>
                  <a:lnTo>
                    <a:pt x="444" y="962"/>
                  </a:lnTo>
                  <a:lnTo>
                    <a:pt x="423" y="943"/>
                  </a:lnTo>
                  <a:lnTo>
                    <a:pt x="400" y="921"/>
                  </a:lnTo>
                  <a:lnTo>
                    <a:pt x="375" y="896"/>
                  </a:lnTo>
                  <a:lnTo>
                    <a:pt x="349" y="870"/>
                  </a:lnTo>
                  <a:lnTo>
                    <a:pt x="322" y="843"/>
                  </a:lnTo>
                  <a:lnTo>
                    <a:pt x="295" y="814"/>
                  </a:lnTo>
                  <a:lnTo>
                    <a:pt x="265" y="783"/>
                  </a:lnTo>
                  <a:lnTo>
                    <a:pt x="237" y="753"/>
                  </a:lnTo>
                  <a:lnTo>
                    <a:pt x="209" y="721"/>
                  </a:lnTo>
                  <a:lnTo>
                    <a:pt x="181" y="688"/>
                  </a:lnTo>
                  <a:lnTo>
                    <a:pt x="154" y="655"/>
                  </a:lnTo>
                  <a:lnTo>
                    <a:pt x="128" y="622"/>
                  </a:lnTo>
                  <a:lnTo>
                    <a:pt x="104" y="589"/>
                  </a:lnTo>
                  <a:lnTo>
                    <a:pt x="81" y="556"/>
                  </a:lnTo>
                  <a:lnTo>
                    <a:pt x="61" y="524"/>
                  </a:lnTo>
                  <a:lnTo>
                    <a:pt x="43" y="492"/>
                  </a:lnTo>
                  <a:lnTo>
                    <a:pt x="27" y="461"/>
                  </a:lnTo>
                  <a:lnTo>
                    <a:pt x="15" y="431"/>
                  </a:lnTo>
                  <a:lnTo>
                    <a:pt x="6" y="403"/>
                  </a:lnTo>
                  <a:lnTo>
                    <a:pt x="1" y="376"/>
                  </a:lnTo>
                  <a:lnTo>
                    <a:pt x="0" y="351"/>
                  </a:lnTo>
                  <a:lnTo>
                    <a:pt x="3" y="327"/>
                  </a:lnTo>
                  <a:lnTo>
                    <a:pt x="12" y="306"/>
                  </a:lnTo>
                  <a:lnTo>
                    <a:pt x="510" y="306"/>
                  </a:lnTo>
                  <a:lnTo>
                    <a:pt x="510" y="186"/>
                  </a:lnTo>
                  <a:lnTo>
                    <a:pt x="514" y="153"/>
                  </a:lnTo>
                  <a:lnTo>
                    <a:pt x="522" y="121"/>
                  </a:lnTo>
                  <a:lnTo>
                    <a:pt x="536" y="92"/>
                  </a:lnTo>
                  <a:lnTo>
                    <a:pt x="554" y="66"/>
                  </a:lnTo>
                  <a:lnTo>
                    <a:pt x="576" y="44"/>
                  </a:lnTo>
                  <a:lnTo>
                    <a:pt x="603" y="25"/>
                  </a:lnTo>
                  <a:lnTo>
                    <a:pt x="632" y="12"/>
                  </a:lnTo>
                  <a:lnTo>
                    <a:pt x="663" y="3"/>
                  </a:lnTo>
                  <a:lnTo>
                    <a:pt x="697" y="0"/>
                  </a:lnTo>
                  <a:close/>
                </a:path>
              </a:pathLst>
            </a:custGeom>
            <a:grpFill/>
            <a:ln w="9525">
              <a:noFill/>
              <a:round/>
              <a:headEnd/>
              <a:tailEnd/>
            </a:ln>
          </p:spPr>
          <p:txBody>
            <a:bodyPr wrap="none" anchor="ctr"/>
            <a:lstStyle/>
            <a:p>
              <a:endParaRPr lang="en-GB"/>
            </a:p>
          </p:txBody>
        </p:sp>
        <p:sp>
          <p:nvSpPr>
            <p:cNvPr id="30" name="Freeform 134"/>
            <p:cNvSpPr>
              <a:spLocks noChangeArrowheads="1"/>
            </p:cNvSpPr>
            <p:nvPr/>
          </p:nvSpPr>
          <p:spPr bwMode="auto">
            <a:xfrm>
              <a:off x="2200" y="2529"/>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7"/>
                  </a:lnTo>
                  <a:lnTo>
                    <a:pt x="565" y="45"/>
                  </a:lnTo>
                  <a:lnTo>
                    <a:pt x="604" y="69"/>
                  </a:lnTo>
                  <a:lnTo>
                    <a:pt x="640" y="97"/>
                  </a:lnTo>
                  <a:lnTo>
                    <a:pt x="672" y="129"/>
                  </a:lnTo>
                  <a:lnTo>
                    <a:pt x="700" y="165"/>
                  </a:lnTo>
                  <a:lnTo>
                    <a:pt x="723" y="204"/>
                  </a:lnTo>
                  <a:lnTo>
                    <a:pt x="743" y="245"/>
                  </a:lnTo>
                  <a:lnTo>
                    <a:pt x="757" y="289"/>
                  </a:lnTo>
                  <a:lnTo>
                    <a:pt x="765" y="337"/>
                  </a:lnTo>
                  <a:lnTo>
                    <a:pt x="769" y="385"/>
                  </a:lnTo>
                  <a:lnTo>
                    <a:pt x="765" y="433"/>
                  </a:lnTo>
                  <a:lnTo>
                    <a:pt x="757" y="479"/>
                  </a:lnTo>
                  <a:lnTo>
                    <a:pt x="743" y="523"/>
                  </a:lnTo>
                  <a:lnTo>
                    <a:pt x="723" y="565"/>
                  </a:lnTo>
                  <a:lnTo>
                    <a:pt x="700" y="604"/>
                  </a:lnTo>
                  <a:lnTo>
                    <a:pt x="672" y="639"/>
                  </a:lnTo>
                  <a:lnTo>
                    <a:pt x="640" y="672"/>
                  </a:lnTo>
                  <a:lnTo>
                    <a:pt x="604" y="700"/>
                  </a:lnTo>
                  <a:lnTo>
                    <a:pt x="565" y="723"/>
                  </a:lnTo>
                  <a:lnTo>
                    <a:pt x="523" y="743"/>
                  </a:lnTo>
                  <a:lnTo>
                    <a:pt x="479" y="756"/>
                  </a:lnTo>
                  <a:lnTo>
                    <a:pt x="433" y="765"/>
                  </a:lnTo>
                  <a:lnTo>
                    <a:pt x="385" y="768"/>
                  </a:lnTo>
                  <a:lnTo>
                    <a:pt x="337" y="765"/>
                  </a:lnTo>
                  <a:lnTo>
                    <a:pt x="290" y="756"/>
                  </a:lnTo>
                  <a:lnTo>
                    <a:pt x="246" y="743"/>
                  </a:lnTo>
                  <a:lnTo>
                    <a:pt x="204" y="723"/>
                  </a:lnTo>
                  <a:lnTo>
                    <a:pt x="165" y="700"/>
                  </a:lnTo>
                  <a:lnTo>
                    <a:pt x="129" y="672"/>
                  </a:lnTo>
                  <a:lnTo>
                    <a:pt x="98" y="639"/>
                  </a:lnTo>
                  <a:lnTo>
                    <a:pt x="69" y="604"/>
                  </a:lnTo>
                  <a:lnTo>
                    <a:pt x="45" y="565"/>
                  </a:lnTo>
                  <a:lnTo>
                    <a:pt x="26" y="523"/>
                  </a:lnTo>
                  <a:lnTo>
                    <a:pt x="12" y="479"/>
                  </a:lnTo>
                  <a:lnTo>
                    <a:pt x="3" y="433"/>
                  </a:lnTo>
                  <a:lnTo>
                    <a:pt x="0" y="385"/>
                  </a:lnTo>
                  <a:lnTo>
                    <a:pt x="3" y="337"/>
                  </a:lnTo>
                  <a:lnTo>
                    <a:pt x="12" y="289"/>
                  </a:lnTo>
                  <a:lnTo>
                    <a:pt x="26" y="245"/>
                  </a:lnTo>
                  <a:lnTo>
                    <a:pt x="45" y="204"/>
                  </a:lnTo>
                  <a:lnTo>
                    <a:pt x="69" y="165"/>
                  </a:lnTo>
                  <a:lnTo>
                    <a:pt x="98" y="129"/>
                  </a:lnTo>
                  <a:lnTo>
                    <a:pt x="129" y="97"/>
                  </a:lnTo>
                  <a:lnTo>
                    <a:pt x="165" y="69"/>
                  </a:lnTo>
                  <a:lnTo>
                    <a:pt x="204" y="45"/>
                  </a:lnTo>
                  <a:lnTo>
                    <a:pt x="246" y="27"/>
                  </a:lnTo>
                  <a:lnTo>
                    <a:pt x="290" y="12"/>
                  </a:lnTo>
                  <a:lnTo>
                    <a:pt x="337" y="3"/>
                  </a:lnTo>
                  <a:lnTo>
                    <a:pt x="385" y="0"/>
                  </a:lnTo>
                  <a:close/>
                </a:path>
              </a:pathLst>
            </a:custGeom>
            <a:grpFill/>
            <a:ln w="9525">
              <a:noFill/>
              <a:round/>
              <a:headEnd/>
              <a:tailEnd/>
            </a:ln>
          </p:spPr>
          <p:txBody>
            <a:bodyPr wrap="none" anchor="ctr"/>
            <a:lstStyle/>
            <a:p>
              <a:endParaRPr lang="en-GB"/>
            </a:p>
          </p:txBody>
        </p:sp>
        <p:sp>
          <p:nvSpPr>
            <p:cNvPr id="31" name="Freeform 135"/>
            <p:cNvSpPr>
              <a:spLocks noChangeArrowheads="1"/>
            </p:cNvSpPr>
            <p:nvPr/>
          </p:nvSpPr>
          <p:spPr bwMode="auto">
            <a:xfrm>
              <a:off x="2200" y="2762"/>
              <a:ext cx="85" cy="85"/>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5"/>
                  </a:lnTo>
                  <a:lnTo>
                    <a:pt x="565" y="45"/>
                  </a:lnTo>
                  <a:lnTo>
                    <a:pt x="604" y="68"/>
                  </a:lnTo>
                  <a:lnTo>
                    <a:pt x="640" y="97"/>
                  </a:lnTo>
                  <a:lnTo>
                    <a:pt x="672" y="129"/>
                  </a:lnTo>
                  <a:lnTo>
                    <a:pt x="700" y="165"/>
                  </a:lnTo>
                  <a:lnTo>
                    <a:pt x="723" y="203"/>
                  </a:lnTo>
                  <a:lnTo>
                    <a:pt x="743" y="245"/>
                  </a:lnTo>
                  <a:lnTo>
                    <a:pt x="757" y="289"/>
                  </a:lnTo>
                  <a:lnTo>
                    <a:pt x="765" y="335"/>
                  </a:lnTo>
                  <a:lnTo>
                    <a:pt x="769" y="384"/>
                  </a:lnTo>
                  <a:lnTo>
                    <a:pt x="765" y="432"/>
                  </a:lnTo>
                  <a:lnTo>
                    <a:pt x="757" y="479"/>
                  </a:lnTo>
                  <a:lnTo>
                    <a:pt x="743" y="523"/>
                  </a:lnTo>
                  <a:lnTo>
                    <a:pt x="723" y="565"/>
                  </a:lnTo>
                  <a:lnTo>
                    <a:pt x="700" y="603"/>
                  </a:lnTo>
                  <a:lnTo>
                    <a:pt x="672" y="639"/>
                  </a:lnTo>
                  <a:lnTo>
                    <a:pt x="640" y="670"/>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0"/>
                  </a:lnTo>
                  <a:lnTo>
                    <a:pt x="98" y="639"/>
                  </a:lnTo>
                  <a:lnTo>
                    <a:pt x="69" y="603"/>
                  </a:lnTo>
                  <a:lnTo>
                    <a:pt x="45" y="565"/>
                  </a:lnTo>
                  <a:lnTo>
                    <a:pt x="26" y="523"/>
                  </a:lnTo>
                  <a:lnTo>
                    <a:pt x="12" y="479"/>
                  </a:lnTo>
                  <a:lnTo>
                    <a:pt x="3" y="432"/>
                  </a:lnTo>
                  <a:lnTo>
                    <a:pt x="0" y="384"/>
                  </a:lnTo>
                  <a:lnTo>
                    <a:pt x="3" y="335"/>
                  </a:lnTo>
                  <a:lnTo>
                    <a:pt x="12" y="289"/>
                  </a:lnTo>
                  <a:lnTo>
                    <a:pt x="26" y="245"/>
                  </a:lnTo>
                  <a:lnTo>
                    <a:pt x="45" y="203"/>
                  </a:lnTo>
                  <a:lnTo>
                    <a:pt x="69" y="165"/>
                  </a:lnTo>
                  <a:lnTo>
                    <a:pt x="98" y="129"/>
                  </a:lnTo>
                  <a:lnTo>
                    <a:pt x="129" y="97"/>
                  </a:lnTo>
                  <a:lnTo>
                    <a:pt x="165" y="68"/>
                  </a:lnTo>
                  <a:lnTo>
                    <a:pt x="204" y="45"/>
                  </a:lnTo>
                  <a:lnTo>
                    <a:pt x="246" y="25"/>
                  </a:lnTo>
                  <a:lnTo>
                    <a:pt x="290" y="12"/>
                  </a:lnTo>
                  <a:lnTo>
                    <a:pt x="337" y="3"/>
                  </a:lnTo>
                  <a:lnTo>
                    <a:pt x="385" y="0"/>
                  </a:lnTo>
                  <a:close/>
                </a:path>
              </a:pathLst>
            </a:custGeom>
            <a:grpFill/>
            <a:ln w="9525">
              <a:noFill/>
              <a:round/>
              <a:headEnd/>
              <a:tailEnd/>
            </a:ln>
          </p:spPr>
          <p:txBody>
            <a:bodyPr wrap="none" anchor="ctr"/>
            <a:lstStyle/>
            <a:p>
              <a:endParaRPr lang="en-GB"/>
            </a:p>
          </p:txBody>
        </p:sp>
        <p:sp>
          <p:nvSpPr>
            <p:cNvPr id="32" name="Freeform 136"/>
            <p:cNvSpPr>
              <a:spLocks noChangeArrowheads="1"/>
            </p:cNvSpPr>
            <p:nvPr/>
          </p:nvSpPr>
          <p:spPr bwMode="auto">
            <a:xfrm>
              <a:off x="2200" y="2646"/>
              <a:ext cx="85" cy="84"/>
            </a:xfrm>
            <a:custGeom>
              <a:avLst/>
              <a:gdLst>
                <a:gd name="T0" fmla="*/ 0 w 769"/>
                <a:gd name="T1" fmla="*/ 0 h 768"/>
                <a:gd name="T2" fmla="*/ 0 w 769"/>
                <a:gd name="T3" fmla="*/ 0 h 768"/>
                <a:gd name="T4" fmla="*/ 0 w 769"/>
                <a:gd name="T5" fmla="*/ 0 h 768"/>
                <a:gd name="T6" fmla="*/ 0 w 769"/>
                <a:gd name="T7" fmla="*/ 0 h 768"/>
                <a:gd name="T8" fmla="*/ 0 w 769"/>
                <a:gd name="T9" fmla="*/ 0 h 768"/>
                <a:gd name="T10" fmla="*/ 0 w 769"/>
                <a:gd name="T11" fmla="*/ 0 h 768"/>
                <a:gd name="T12" fmla="*/ 0 w 769"/>
                <a:gd name="T13" fmla="*/ 0 h 768"/>
                <a:gd name="T14" fmla="*/ 0 w 769"/>
                <a:gd name="T15" fmla="*/ 0 h 768"/>
                <a:gd name="T16" fmla="*/ 0 w 769"/>
                <a:gd name="T17" fmla="*/ 0 h 768"/>
                <a:gd name="T18" fmla="*/ 0 w 769"/>
                <a:gd name="T19" fmla="*/ 0 h 768"/>
                <a:gd name="T20" fmla="*/ 0 w 769"/>
                <a:gd name="T21" fmla="*/ 0 h 768"/>
                <a:gd name="T22" fmla="*/ 0 w 769"/>
                <a:gd name="T23" fmla="*/ 0 h 768"/>
                <a:gd name="T24" fmla="*/ 0 w 769"/>
                <a:gd name="T25" fmla="*/ 0 h 768"/>
                <a:gd name="T26" fmla="*/ 0 w 769"/>
                <a:gd name="T27" fmla="*/ 0 h 768"/>
                <a:gd name="T28" fmla="*/ 0 w 769"/>
                <a:gd name="T29" fmla="*/ 0 h 768"/>
                <a:gd name="T30" fmla="*/ 0 w 769"/>
                <a:gd name="T31" fmla="*/ 0 h 768"/>
                <a:gd name="T32" fmla="*/ 0 w 769"/>
                <a:gd name="T33" fmla="*/ 0 h 768"/>
                <a:gd name="T34" fmla="*/ 0 w 769"/>
                <a:gd name="T35" fmla="*/ 0 h 768"/>
                <a:gd name="T36" fmla="*/ 0 w 769"/>
                <a:gd name="T37" fmla="*/ 0 h 768"/>
                <a:gd name="T38" fmla="*/ 0 w 769"/>
                <a:gd name="T39" fmla="*/ 0 h 768"/>
                <a:gd name="T40" fmla="*/ 0 w 769"/>
                <a:gd name="T41" fmla="*/ 0 h 768"/>
                <a:gd name="T42" fmla="*/ 0 w 769"/>
                <a:gd name="T43" fmla="*/ 0 h 768"/>
                <a:gd name="T44" fmla="*/ 0 w 769"/>
                <a:gd name="T45" fmla="*/ 0 h 768"/>
                <a:gd name="T46" fmla="*/ 0 w 769"/>
                <a:gd name="T47" fmla="*/ 0 h 768"/>
                <a:gd name="T48" fmla="*/ 0 w 769"/>
                <a:gd name="T49" fmla="*/ 0 h 768"/>
                <a:gd name="T50" fmla="*/ 0 w 769"/>
                <a:gd name="T51" fmla="*/ 0 h 768"/>
                <a:gd name="T52" fmla="*/ 0 w 769"/>
                <a:gd name="T53" fmla="*/ 0 h 768"/>
                <a:gd name="T54" fmla="*/ 0 w 769"/>
                <a:gd name="T55" fmla="*/ 0 h 768"/>
                <a:gd name="T56" fmla="*/ 0 w 769"/>
                <a:gd name="T57" fmla="*/ 0 h 768"/>
                <a:gd name="T58" fmla="*/ 0 w 769"/>
                <a:gd name="T59" fmla="*/ 0 h 768"/>
                <a:gd name="T60" fmla="*/ 0 w 769"/>
                <a:gd name="T61" fmla="*/ 0 h 768"/>
                <a:gd name="T62" fmla="*/ 0 w 769"/>
                <a:gd name="T63" fmla="*/ 0 h 768"/>
                <a:gd name="T64" fmla="*/ 0 w 769"/>
                <a:gd name="T65" fmla="*/ 0 h 768"/>
                <a:gd name="T66" fmla="*/ 0 w 769"/>
                <a:gd name="T67" fmla="*/ 0 h 768"/>
                <a:gd name="T68" fmla="*/ 0 w 769"/>
                <a:gd name="T69" fmla="*/ 0 h 768"/>
                <a:gd name="T70" fmla="*/ 0 w 769"/>
                <a:gd name="T71" fmla="*/ 0 h 768"/>
                <a:gd name="T72" fmla="*/ 0 w 769"/>
                <a:gd name="T73" fmla="*/ 0 h 768"/>
                <a:gd name="T74" fmla="*/ 0 w 769"/>
                <a:gd name="T75" fmla="*/ 0 h 768"/>
                <a:gd name="T76" fmla="*/ 0 w 769"/>
                <a:gd name="T77" fmla="*/ 0 h 768"/>
                <a:gd name="T78" fmla="*/ 0 w 769"/>
                <a:gd name="T79" fmla="*/ 0 h 768"/>
                <a:gd name="T80" fmla="*/ 0 w 769"/>
                <a:gd name="T81" fmla="*/ 0 h 768"/>
                <a:gd name="T82" fmla="*/ 0 w 769"/>
                <a:gd name="T83" fmla="*/ 0 h 768"/>
                <a:gd name="T84" fmla="*/ 0 w 769"/>
                <a:gd name="T85" fmla="*/ 0 h 768"/>
                <a:gd name="T86" fmla="*/ 0 w 769"/>
                <a:gd name="T87" fmla="*/ 0 h 768"/>
                <a:gd name="T88" fmla="*/ 0 w 769"/>
                <a:gd name="T89" fmla="*/ 0 h 768"/>
                <a:gd name="T90" fmla="*/ 0 w 769"/>
                <a:gd name="T91" fmla="*/ 0 h 768"/>
                <a:gd name="T92" fmla="*/ 0 w 769"/>
                <a:gd name="T93" fmla="*/ 0 h 768"/>
                <a:gd name="T94" fmla="*/ 0 w 769"/>
                <a:gd name="T95" fmla="*/ 0 h 768"/>
                <a:gd name="T96" fmla="*/ 0 w 769"/>
                <a:gd name="T97" fmla="*/ 0 h 768"/>
                <a:gd name="T98" fmla="*/ 0 w 769"/>
                <a:gd name="T99" fmla="*/ 0 h 768"/>
                <a:gd name="T100" fmla="*/ 0 w 769"/>
                <a:gd name="T101" fmla="*/ 0 h 768"/>
                <a:gd name="T102" fmla="*/ 0 w 769"/>
                <a:gd name="T103" fmla="*/ 0 h 768"/>
                <a:gd name="T104" fmla="*/ 0 w 769"/>
                <a:gd name="T105" fmla="*/ 0 h 76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9"/>
                <a:gd name="T160" fmla="*/ 0 h 768"/>
                <a:gd name="T161" fmla="*/ 769 w 769"/>
                <a:gd name="T162" fmla="*/ 768 h 76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9" h="768">
                  <a:moveTo>
                    <a:pt x="385" y="0"/>
                  </a:moveTo>
                  <a:lnTo>
                    <a:pt x="433" y="3"/>
                  </a:lnTo>
                  <a:lnTo>
                    <a:pt x="479" y="12"/>
                  </a:lnTo>
                  <a:lnTo>
                    <a:pt x="523" y="26"/>
                  </a:lnTo>
                  <a:lnTo>
                    <a:pt x="565" y="45"/>
                  </a:lnTo>
                  <a:lnTo>
                    <a:pt x="604" y="69"/>
                  </a:lnTo>
                  <a:lnTo>
                    <a:pt x="640" y="97"/>
                  </a:lnTo>
                  <a:lnTo>
                    <a:pt x="672" y="130"/>
                  </a:lnTo>
                  <a:lnTo>
                    <a:pt x="700" y="165"/>
                  </a:lnTo>
                  <a:lnTo>
                    <a:pt x="723" y="204"/>
                  </a:lnTo>
                  <a:lnTo>
                    <a:pt x="743" y="245"/>
                  </a:lnTo>
                  <a:lnTo>
                    <a:pt x="757" y="290"/>
                  </a:lnTo>
                  <a:lnTo>
                    <a:pt x="765" y="336"/>
                  </a:lnTo>
                  <a:lnTo>
                    <a:pt x="769" y="384"/>
                  </a:lnTo>
                  <a:lnTo>
                    <a:pt x="765" y="432"/>
                  </a:lnTo>
                  <a:lnTo>
                    <a:pt x="757" y="478"/>
                  </a:lnTo>
                  <a:lnTo>
                    <a:pt x="743" y="522"/>
                  </a:lnTo>
                  <a:lnTo>
                    <a:pt x="723" y="564"/>
                  </a:lnTo>
                  <a:lnTo>
                    <a:pt x="700" y="603"/>
                  </a:lnTo>
                  <a:lnTo>
                    <a:pt x="672" y="639"/>
                  </a:lnTo>
                  <a:lnTo>
                    <a:pt x="640" y="671"/>
                  </a:lnTo>
                  <a:lnTo>
                    <a:pt x="604" y="699"/>
                  </a:lnTo>
                  <a:lnTo>
                    <a:pt x="565" y="723"/>
                  </a:lnTo>
                  <a:lnTo>
                    <a:pt x="523" y="742"/>
                  </a:lnTo>
                  <a:lnTo>
                    <a:pt x="479" y="756"/>
                  </a:lnTo>
                  <a:lnTo>
                    <a:pt x="433" y="765"/>
                  </a:lnTo>
                  <a:lnTo>
                    <a:pt x="385" y="768"/>
                  </a:lnTo>
                  <a:lnTo>
                    <a:pt x="337" y="765"/>
                  </a:lnTo>
                  <a:lnTo>
                    <a:pt x="290" y="756"/>
                  </a:lnTo>
                  <a:lnTo>
                    <a:pt x="246" y="742"/>
                  </a:lnTo>
                  <a:lnTo>
                    <a:pt x="204" y="723"/>
                  </a:lnTo>
                  <a:lnTo>
                    <a:pt x="165" y="699"/>
                  </a:lnTo>
                  <a:lnTo>
                    <a:pt x="129" y="671"/>
                  </a:lnTo>
                  <a:lnTo>
                    <a:pt x="98" y="639"/>
                  </a:lnTo>
                  <a:lnTo>
                    <a:pt x="69" y="603"/>
                  </a:lnTo>
                  <a:lnTo>
                    <a:pt x="45" y="564"/>
                  </a:lnTo>
                  <a:lnTo>
                    <a:pt x="26" y="522"/>
                  </a:lnTo>
                  <a:lnTo>
                    <a:pt x="12" y="478"/>
                  </a:lnTo>
                  <a:lnTo>
                    <a:pt x="3" y="432"/>
                  </a:lnTo>
                  <a:lnTo>
                    <a:pt x="0" y="384"/>
                  </a:lnTo>
                  <a:lnTo>
                    <a:pt x="3" y="336"/>
                  </a:lnTo>
                  <a:lnTo>
                    <a:pt x="12" y="290"/>
                  </a:lnTo>
                  <a:lnTo>
                    <a:pt x="26" y="245"/>
                  </a:lnTo>
                  <a:lnTo>
                    <a:pt x="45" y="204"/>
                  </a:lnTo>
                  <a:lnTo>
                    <a:pt x="69" y="165"/>
                  </a:lnTo>
                  <a:lnTo>
                    <a:pt x="98" y="130"/>
                  </a:lnTo>
                  <a:lnTo>
                    <a:pt x="129" y="97"/>
                  </a:lnTo>
                  <a:lnTo>
                    <a:pt x="165" y="69"/>
                  </a:lnTo>
                  <a:lnTo>
                    <a:pt x="204" y="45"/>
                  </a:lnTo>
                  <a:lnTo>
                    <a:pt x="246" y="26"/>
                  </a:lnTo>
                  <a:lnTo>
                    <a:pt x="290" y="12"/>
                  </a:lnTo>
                  <a:lnTo>
                    <a:pt x="337" y="3"/>
                  </a:lnTo>
                  <a:lnTo>
                    <a:pt x="385" y="0"/>
                  </a:lnTo>
                  <a:close/>
                </a:path>
              </a:pathLst>
            </a:custGeom>
            <a:grpFill/>
            <a:ln w="9525">
              <a:noFill/>
              <a:round/>
              <a:headEnd/>
              <a:tailEnd/>
            </a:ln>
          </p:spPr>
          <p:txBody>
            <a:bodyPr wrap="none" anchor="ctr"/>
            <a:lstStyle/>
            <a:p>
              <a:endParaRPr lang="en-GB"/>
            </a:p>
          </p:txBody>
        </p:sp>
      </p:grpSp>
      <p:sp>
        <p:nvSpPr>
          <p:cNvPr id="33" name="Freeform 115"/>
          <p:cNvSpPr>
            <a:spLocks noChangeArrowheads="1"/>
          </p:cNvSpPr>
          <p:nvPr/>
        </p:nvSpPr>
        <p:spPr bwMode="auto">
          <a:xfrm>
            <a:off x="4025110" y="4276354"/>
            <a:ext cx="447675" cy="609600"/>
          </a:xfrm>
          <a:custGeom>
            <a:avLst/>
            <a:gdLst>
              <a:gd name="T0" fmla="*/ 2147483647 w 2538"/>
              <a:gd name="T1" fmla="*/ 2147483647 h 3456"/>
              <a:gd name="T2" fmla="*/ 2147483647 w 2538"/>
              <a:gd name="T3" fmla="*/ 2147483647 h 3456"/>
              <a:gd name="T4" fmla="*/ 2147483647 w 2538"/>
              <a:gd name="T5" fmla="*/ 2147483647 h 3456"/>
              <a:gd name="T6" fmla="*/ 2147483647 w 2538"/>
              <a:gd name="T7" fmla="*/ 2147483647 h 3456"/>
              <a:gd name="T8" fmla="*/ 2147483647 w 2538"/>
              <a:gd name="T9" fmla="*/ 2147483647 h 3456"/>
              <a:gd name="T10" fmla="*/ 2147483647 w 2538"/>
              <a:gd name="T11" fmla="*/ 2147483647 h 3456"/>
              <a:gd name="T12" fmla="*/ 2147483647 w 2538"/>
              <a:gd name="T13" fmla="*/ 2147483647 h 3456"/>
              <a:gd name="T14" fmla="*/ 2147483647 w 2538"/>
              <a:gd name="T15" fmla="*/ 2147483647 h 3456"/>
              <a:gd name="T16" fmla="*/ 2147483647 w 2538"/>
              <a:gd name="T17" fmla="*/ 2147483647 h 3456"/>
              <a:gd name="T18" fmla="*/ 2147483647 w 2538"/>
              <a:gd name="T19" fmla="*/ 2147483647 h 3456"/>
              <a:gd name="T20" fmla="*/ 2147483647 w 2538"/>
              <a:gd name="T21" fmla="*/ 2147483647 h 3456"/>
              <a:gd name="T22" fmla="*/ 2147483647 w 2538"/>
              <a:gd name="T23" fmla="*/ 2147483647 h 3456"/>
              <a:gd name="T24" fmla="*/ 2147483647 w 2538"/>
              <a:gd name="T25" fmla="*/ 2147483647 h 3456"/>
              <a:gd name="T26" fmla="*/ 2147483647 w 2538"/>
              <a:gd name="T27" fmla="*/ 2147483647 h 3456"/>
              <a:gd name="T28" fmla="*/ 2147483647 w 2538"/>
              <a:gd name="T29" fmla="*/ 2147483647 h 3456"/>
              <a:gd name="T30" fmla="*/ 2147483647 w 2538"/>
              <a:gd name="T31" fmla="*/ 2147483647 h 3456"/>
              <a:gd name="T32" fmla="*/ 2147483647 w 2538"/>
              <a:gd name="T33" fmla="*/ 2147483647 h 3456"/>
              <a:gd name="T34" fmla="*/ 2147483647 w 2538"/>
              <a:gd name="T35" fmla="*/ 2147483647 h 3456"/>
              <a:gd name="T36" fmla="*/ 2147483647 w 2538"/>
              <a:gd name="T37" fmla="*/ 2147483647 h 3456"/>
              <a:gd name="T38" fmla="*/ 2147483647 w 2538"/>
              <a:gd name="T39" fmla="*/ 2147483647 h 3456"/>
              <a:gd name="T40" fmla="*/ 2147483647 w 2538"/>
              <a:gd name="T41" fmla="*/ 2147483647 h 3456"/>
              <a:gd name="T42" fmla="*/ 2147483647 w 2538"/>
              <a:gd name="T43" fmla="*/ 2147483647 h 3456"/>
              <a:gd name="T44" fmla="*/ 2147483647 w 2538"/>
              <a:gd name="T45" fmla="*/ 2147483647 h 3456"/>
              <a:gd name="T46" fmla="*/ 2147483647 w 2538"/>
              <a:gd name="T47" fmla="*/ 2147483647 h 3456"/>
              <a:gd name="T48" fmla="*/ 2147483647 w 2538"/>
              <a:gd name="T49" fmla="*/ 2147483647 h 3456"/>
              <a:gd name="T50" fmla="*/ 2147483647 w 2538"/>
              <a:gd name="T51" fmla="*/ 2147483647 h 3456"/>
              <a:gd name="T52" fmla="*/ 2147483647 w 2538"/>
              <a:gd name="T53" fmla="*/ 2147483647 h 3456"/>
              <a:gd name="T54" fmla="*/ 2147483647 w 2538"/>
              <a:gd name="T55" fmla="*/ 2147483647 h 3456"/>
              <a:gd name="T56" fmla="*/ 2147483647 w 2538"/>
              <a:gd name="T57" fmla="*/ 2147483647 h 3456"/>
              <a:gd name="T58" fmla="*/ 2147483647 w 2538"/>
              <a:gd name="T59" fmla="*/ 2147483647 h 3456"/>
              <a:gd name="T60" fmla="*/ 2147483647 w 2538"/>
              <a:gd name="T61" fmla="*/ 2147483647 h 3456"/>
              <a:gd name="T62" fmla="*/ 2147483647 w 2538"/>
              <a:gd name="T63" fmla="*/ 2147483647 h 3456"/>
              <a:gd name="T64" fmla="*/ 2147483647 w 2538"/>
              <a:gd name="T65" fmla="*/ 2147483647 h 3456"/>
              <a:gd name="T66" fmla="*/ 2147483647 w 2538"/>
              <a:gd name="T67" fmla="*/ 2147483647 h 3456"/>
              <a:gd name="T68" fmla="*/ 2147483647 w 2538"/>
              <a:gd name="T69" fmla="*/ 2147483647 h 3456"/>
              <a:gd name="T70" fmla="*/ 2147483647 w 2538"/>
              <a:gd name="T71" fmla="*/ 2147483647 h 3456"/>
              <a:gd name="T72" fmla="*/ 2147483647 w 2538"/>
              <a:gd name="T73" fmla="*/ 2147483647 h 3456"/>
              <a:gd name="T74" fmla="*/ 2147483647 w 2538"/>
              <a:gd name="T75" fmla="*/ 2147483647 h 3456"/>
              <a:gd name="T76" fmla="*/ 2147483647 w 2538"/>
              <a:gd name="T77" fmla="*/ 2147483647 h 3456"/>
              <a:gd name="T78" fmla="*/ 2147483647 w 2538"/>
              <a:gd name="T79" fmla="*/ 2147483647 h 3456"/>
              <a:gd name="T80" fmla="*/ 2147483647 w 2538"/>
              <a:gd name="T81" fmla="*/ 2147483647 h 3456"/>
              <a:gd name="T82" fmla="*/ 2147483647 w 2538"/>
              <a:gd name="T83" fmla="*/ 2147483647 h 3456"/>
              <a:gd name="T84" fmla="*/ 2147483647 w 2538"/>
              <a:gd name="T85" fmla="*/ 2147483647 h 3456"/>
              <a:gd name="T86" fmla="*/ 2147483647 w 2538"/>
              <a:gd name="T87" fmla="*/ 2147483647 h 3456"/>
              <a:gd name="T88" fmla="*/ 2147483647 w 2538"/>
              <a:gd name="T89" fmla="*/ 2147483647 h 3456"/>
              <a:gd name="T90" fmla="*/ 2147483647 w 2538"/>
              <a:gd name="T91" fmla="*/ 2147483647 h 3456"/>
              <a:gd name="T92" fmla="*/ 2147483647 w 2538"/>
              <a:gd name="T93" fmla="*/ 2147483647 h 3456"/>
              <a:gd name="T94" fmla="*/ 2147483647 w 2538"/>
              <a:gd name="T95" fmla="*/ 2147483647 h 3456"/>
              <a:gd name="T96" fmla="*/ 2147483647 w 2538"/>
              <a:gd name="T97" fmla="*/ 2147483647 h 34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38"/>
              <a:gd name="T148" fmla="*/ 0 h 3456"/>
              <a:gd name="T149" fmla="*/ 2538 w 2538"/>
              <a:gd name="T150" fmla="*/ 3456 h 34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38" h="3456">
                <a:moveTo>
                  <a:pt x="1245" y="0"/>
                </a:moveTo>
                <a:lnTo>
                  <a:pt x="1311" y="3"/>
                </a:lnTo>
                <a:lnTo>
                  <a:pt x="1374" y="13"/>
                </a:lnTo>
                <a:lnTo>
                  <a:pt x="1437" y="28"/>
                </a:lnTo>
                <a:lnTo>
                  <a:pt x="1498" y="50"/>
                </a:lnTo>
                <a:lnTo>
                  <a:pt x="1556" y="77"/>
                </a:lnTo>
                <a:lnTo>
                  <a:pt x="1612" y="110"/>
                </a:lnTo>
                <a:lnTo>
                  <a:pt x="1664" y="148"/>
                </a:lnTo>
                <a:lnTo>
                  <a:pt x="1715" y="190"/>
                </a:lnTo>
                <a:lnTo>
                  <a:pt x="1762" y="237"/>
                </a:lnTo>
                <a:lnTo>
                  <a:pt x="1806" y="287"/>
                </a:lnTo>
                <a:lnTo>
                  <a:pt x="1847" y="342"/>
                </a:lnTo>
                <a:lnTo>
                  <a:pt x="1882" y="401"/>
                </a:lnTo>
                <a:lnTo>
                  <a:pt x="1915" y="463"/>
                </a:lnTo>
                <a:lnTo>
                  <a:pt x="1943" y="528"/>
                </a:lnTo>
                <a:lnTo>
                  <a:pt x="1967" y="596"/>
                </a:lnTo>
                <a:lnTo>
                  <a:pt x="1999" y="595"/>
                </a:lnTo>
                <a:lnTo>
                  <a:pt x="2058" y="598"/>
                </a:lnTo>
                <a:lnTo>
                  <a:pt x="2115" y="606"/>
                </a:lnTo>
                <a:lnTo>
                  <a:pt x="2169" y="622"/>
                </a:lnTo>
                <a:lnTo>
                  <a:pt x="2221" y="642"/>
                </a:lnTo>
                <a:lnTo>
                  <a:pt x="2271" y="668"/>
                </a:lnTo>
                <a:lnTo>
                  <a:pt x="2318" y="699"/>
                </a:lnTo>
                <a:lnTo>
                  <a:pt x="2360" y="733"/>
                </a:lnTo>
                <a:lnTo>
                  <a:pt x="2399" y="772"/>
                </a:lnTo>
                <a:lnTo>
                  <a:pt x="2434" y="815"/>
                </a:lnTo>
                <a:lnTo>
                  <a:pt x="2464" y="861"/>
                </a:lnTo>
                <a:lnTo>
                  <a:pt x="2489" y="910"/>
                </a:lnTo>
                <a:lnTo>
                  <a:pt x="2510" y="962"/>
                </a:lnTo>
                <a:lnTo>
                  <a:pt x="2525" y="1017"/>
                </a:lnTo>
                <a:lnTo>
                  <a:pt x="2534" y="1075"/>
                </a:lnTo>
                <a:lnTo>
                  <a:pt x="2538" y="1133"/>
                </a:lnTo>
                <a:lnTo>
                  <a:pt x="2534" y="1188"/>
                </a:lnTo>
                <a:lnTo>
                  <a:pt x="2527" y="1240"/>
                </a:lnTo>
                <a:lnTo>
                  <a:pt x="2513" y="1291"/>
                </a:lnTo>
                <a:lnTo>
                  <a:pt x="2496" y="1341"/>
                </a:lnTo>
                <a:lnTo>
                  <a:pt x="2474" y="1388"/>
                </a:lnTo>
                <a:lnTo>
                  <a:pt x="2448" y="1432"/>
                </a:lnTo>
                <a:lnTo>
                  <a:pt x="2417" y="1472"/>
                </a:lnTo>
                <a:lnTo>
                  <a:pt x="2383" y="1511"/>
                </a:lnTo>
                <a:lnTo>
                  <a:pt x="2345" y="1546"/>
                </a:lnTo>
                <a:lnTo>
                  <a:pt x="2383" y="1580"/>
                </a:lnTo>
                <a:lnTo>
                  <a:pt x="2417" y="1618"/>
                </a:lnTo>
                <a:lnTo>
                  <a:pt x="2448" y="1660"/>
                </a:lnTo>
                <a:lnTo>
                  <a:pt x="2474" y="1704"/>
                </a:lnTo>
                <a:lnTo>
                  <a:pt x="2496" y="1750"/>
                </a:lnTo>
                <a:lnTo>
                  <a:pt x="2513" y="1799"/>
                </a:lnTo>
                <a:lnTo>
                  <a:pt x="2527" y="1851"/>
                </a:lnTo>
                <a:lnTo>
                  <a:pt x="2534" y="1904"/>
                </a:lnTo>
                <a:lnTo>
                  <a:pt x="2538" y="1958"/>
                </a:lnTo>
                <a:lnTo>
                  <a:pt x="2534" y="2017"/>
                </a:lnTo>
                <a:lnTo>
                  <a:pt x="2525" y="2074"/>
                </a:lnTo>
                <a:lnTo>
                  <a:pt x="2510" y="2128"/>
                </a:lnTo>
                <a:lnTo>
                  <a:pt x="2489" y="2180"/>
                </a:lnTo>
                <a:lnTo>
                  <a:pt x="2464" y="2230"/>
                </a:lnTo>
                <a:lnTo>
                  <a:pt x="2434" y="2276"/>
                </a:lnTo>
                <a:lnTo>
                  <a:pt x="2399" y="2319"/>
                </a:lnTo>
                <a:lnTo>
                  <a:pt x="2360" y="2357"/>
                </a:lnTo>
                <a:lnTo>
                  <a:pt x="2318" y="2393"/>
                </a:lnTo>
                <a:lnTo>
                  <a:pt x="2271" y="2423"/>
                </a:lnTo>
                <a:lnTo>
                  <a:pt x="2221" y="2449"/>
                </a:lnTo>
                <a:lnTo>
                  <a:pt x="2169" y="2469"/>
                </a:lnTo>
                <a:lnTo>
                  <a:pt x="2115" y="2484"/>
                </a:lnTo>
                <a:lnTo>
                  <a:pt x="2058" y="2494"/>
                </a:lnTo>
                <a:lnTo>
                  <a:pt x="1999" y="2497"/>
                </a:lnTo>
                <a:lnTo>
                  <a:pt x="1951" y="2495"/>
                </a:lnTo>
                <a:lnTo>
                  <a:pt x="1904" y="2488"/>
                </a:lnTo>
                <a:lnTo>
                  <a:pt x="1858" y="2478"/>
                </a:lnTo>
                <a:lnTo>
                  <a:pt x="1814" y="2463"/>
                </a:lnTo>
                <a:lnTo>
                  <a:pt x="1771" y="2445"/>
                </a:lnTo>
                <a:lnTo>
                  <a:pt x="1726" y="2495"/>
                </a:lnTo>
                <a:lnTo>
                  <a:pt x="1677" y="2539"/>
                </a:lnTo>
                <a:lnTo>
                  <a:pt x="1626" y="2578"/>
                </a:lnTo>
                <a:lnTo>
                  <a:pt x="1570" y="2613"/>
                </a:lnTo>
                <a:lnTo>
                  <a:pt x="1514" y="2643"/>
                </a:lnTo>
                <a:lnTo>
                  <a:pt x="1454" y="2667"/>
                </a:lnTo>
                <a:lnTo>
                  <a:pt x="1454" y="3456"/>
                </a:lnTo>
                <a:lnTo>
                  <a:pt x="1007" y="3456"/>
                </a:lnTo>
                <a:lnTo>
                  <a:pt x="1007" y="2672"/>
                </a:lnTo>
                <a:lnTo>
                  <a:pt x="962" y="2686"/>
                </a:lnTo>
                <a:lnTo>
                  <a:pt x="915" y="2698"/>
                </a:lnTo>
                <a:lnTo>
                  <a:pt x="867" y="2704"/>
                </a:lnTo>
                <a:lnTo>
                  <a:pt x="818" y="2706"/>
                </a:lnTo>
                <a:lnTo>
                  <a:pt x="759" y="2703"/>
                </a:lnTo>
                <a:lnTo>
                  <a:pt x="702" y="2694"/>
                </a:lnTo>
                <a:lnTo>
                  <a:pt x="648" y="2679"/>
                </a:lnTo>
                <a:lnTo>
                  <a:pt x="596" y="2658"/>
                </a:lnTo>
                <a:lnTo>
                  <a:pt x="546" y="2633"/>
                </a:lnTo>
                <a:lnTo>
                  <a:pt x="500" y="2602"/>
                </a:lnTo>
                <a:lnTo>
                  <a:pt x="457" y="2568"/>
                </a:lnTo>
                <a:lnTo>
                  <a:pt x="419" y="2529"/>
                </a:lnTo>
                <a:lnTo>
                  <a:pt x="384" y="2486"/>
                </a:lnTo>
                <a:lnTo>
                  <a:pt x="354" y="2440"/>
                </a:lnTo>
                <a:lnTo>
                  <a:pt x="328" y="2390"/>
                </a:lnTo>
                <a:lnTo>
                  <a:pt x="308" y="2339"/>
                </a:lnTo>
                <a:lnTo>
                  <a:pt x="292" y="2283"/>
                </a:lnTo>
                <a:lnTo>
                  <a:pt x="283" y="2227"/>
                </a:lnTo>
                <a:lnTo>
                  <a:pt x="279" y="2168"/>
                </a:lnTo>
                <a:lnTo>
                  <a:pt x="282" y="2119"/>
                </a:lnTo>
                <a:lnTo>
                  <a:pt x="289" y="2072"/>
                </a:lnTo>
                <a:lnTo>
                  <a:pt x="299" y="2025"/>
                </a:lnTo>
                <a:lnTo>
                  <a:pt x="314" y="1980"/>
                </a:lnTo>
                <a:lnTo>
                  <a:pt x="332" y="1937"/>
                </a:lnTo>
                <a:lnTo>
                  <a:pt x="285" y="1915"/>
                </a:lnTo>
                <a:lnTo>
                  <a:pt x="240" y="1888"/>
                </a:lnTo>
                <a:lnTo>
                  <a:pt x="198" y="1858"/>
                </a:lnTo>
                <a:lnTo>
                  <a:pt x="159" y="1822"/>
                </a:lnTo>
                <a:lnTo>
                  <a:pt x="125" y="1785"/>
                </a:lnTo>
                <a:lnTo>
                  <a:pt x="93" y="1743"/>
                </a:lnTo>
                <a:lnTo>
                  <a:pt x="66" y="1699"/>
                </a:lnTo>
                <a:lnTo>
                  <a:pt x="43" y="1652"/>
                </a:lnTo>
                <a:lnTo>
                  <a:pt x="24" y="1601"/>
                </a:lnTo>
                <a:lnTo>
                  <a:pt x="11" y="1550"/>
                </a:lnTo>
                <a:lnTo>
                  <a:pt x="3" y="1496"/>
                </a:lnTo>
                <a:lnTo>
                  <a:pt x="0" y="1441"/>
                </a:lnTo>
                <a:lnTo>
                  <a:pt x="3" y="1382"/>
                </a:lnTo>
                <a:lnTo>
                  <a:pt x="13" y="1326"/>
                </a:lnTo>
                <a:lnTo>
                  <a:pt x="27" y="1271"/>
                </a:lnTo>
                <a:lnTo>
                  <a:pt x="47" y="1219"/>
                </a:lnTo>
                <a:lnTo>
                  <a:pt x="73" y="1170"/>
                </a:lnTo>
                <a:lnTo>
                  <a:pt x="103" y="1124"/>
                </a:lnTo>
                <a:lnTo>
                  <a:pt x="137" y="1082"/>
                </a:lnTo>
                <a:lnTo>
                  <a:pt x="176" y="1043"/>
                </a:lnTo>
                <a:lnTo>
                  <a:pt x="219" y="1007"/>
                </a:lnTo>
                <a:lnTo>
                  <a:pt x="264" y="977"/>
                </a:lnTo>
                <a:lnTo>
                  <a:pt x="313" y="952"/>
                </a:lnTo>
                <a:lnTo>
                  <a:pt x="365" y="931"/>
                </a:lnTo>
                <a:lnTo>
                  <a:pt x="420" y="915"/>
                </a:lnTo>
                <a:lnTo>
                  <a:pt x="475" y="906"/>
                </a:lnTo>
                <a:lnTo>
                  <a:pt x="475" y="902"/>
                </a:lnTo>
                <a:lnTo>
                  <a:pt x="478" y="824"/>
                </a:lnTo>
                <a:lnTo>
                  <a:pt x="487" y="749"/>
                </a:lnTo>
                <a:lnTo>
                  <a:pt x="500" y="674"/>
                </a:lnTo>
                <a:lnTo>
                  <a:pt x="519" y="603"/>
                </a:lnTo>
                <a:lnTo>
                  <a:pt x="542" y="534"/>
                </a:lnTo>
                <a:lnTo>
                  <a:pt x="570" y="468"/>
                </a:lnTo>
                <a:lnTo>
                  <a:pt x="603" y="405"/>
                </a:lnTo>
                <a:lnTo>
                  <a:pt x="639" y="346"/>
                </a:lnTo>
                <a:lnTo>
                  <a:pt x="679" y="290"/>
                </a:lnTo>
                <a:lnTo>
                  <a:pt x="723" y="239"/>
                </a:lnTo>
                <a:lnTo>
                  <a:pt x="770" y="192"/>
                </a:lnTo>
                <a:lnTo>
                  <a:pt x="821" y="149"/>
                </a:lnTo>
                <a:lnTo>
                  <a:pt x="874" y="111"/>
                </a:lnTo>
                <a:lnTo>
                  <a:pt x="931" y="79"/>
                </a:lnTo>
                <a:lnTo>
                  <a:pt x="989" y="51"/>
                </a:lnTo>
                <a:lnTo>
                  <a:pt x="1050" y="29"/>
                </a:lnTo>
                <a:lnTo>
                  <a:pt x="1114" y="13"/>
                </a:lnTo>
                <a:lnTo>
                  <a:pt x="1178" y="3"/>
                </a:lnTo>
                <a:lnTo>
                  <a:pt x="1245" y="0"/>
                </a:lnTo>
                <a:close/>
              </a:path>
            </a:pathLst>
          </a:custGeom>
          <a:solidFill>
            <a:schemeClr val="bg2">
              <a:lumMod val="40000"/>
              <a:lumOff val="60000"/>
            </a:schemeClr>
          </a:solidFill>
          <a:ln w="9525">
            <a:noFill/>
            <a:round/>
            <a:headEnd/>
            <a:tailEnd/>
          </a:ln>
        </p:spPr>
        <p:txBody>
          <a:bodyPr wrap="none" anchor="ctr"/>
          <a:lstStyle/>
          <a:p>
            <a:endParaRPr lang="en-GB"/>
          </a:p>
        </p:txBody>
      </p:sp>
      <p:grpSp>
        <p:nvGrpSpPr>
          <p:cNvPr id="18" name="Group 12"/>
          <p:cNvGrpSpPr>
            <a:grpSpLocks/>
          </p:cNvGrpSpPr>
          <p:nvPr/>
        </p:nvGrpSpPr>
        <p:grpSpPr bwMode="auto">
          <a:xfrm>
            <a:off x="3916054" y="1545898"/>
            <a:ext cx="417513" cy="608013"/>
            <a:chOff x="684" y="816"/>
            <a:chExt cx="263" cy="383"/>
          </a:xfrm>
          <a:solidFill>
            <a:schemeClr val="bg1">
              <a:lumMod val="75000"/>
            </a:schemeClr>
          </a:solidFill>
        </p:grpSpPr>
        <p:sp>
          <p:nvSpPr>
            <p:cNvPr id="35" name="Freeform 13"/>
            <p:cNvSpPr>
              <a:spLocks noChangeArrowheads="1"/>
            </p:cNvSpPr>
            <p:nvPr/>
          </p:nvSpPr>
          <p:spPr bwMode="auto">
            <a:xfrm>
              <a:off x="776" y="816"/>
              <a:ext cx="32" cy="133"/>
            </a:xfrm>
            <a:custGeom>
              <a:avLst/>
              <a:gdLst>
                <a:gd name="T0" fmla="*/ 0 w 294"/>
                <a:gd name="T1" fmla="*/ 0 h 1206"/>
                <a:gd name="T2" fmla="*/ 0 w 294"/>
                <a:gd name="T3" fmla="*/ 0 h 1206"/>
                <a:gd name="T4" fmla="*/ 0 w 294"/>
                <a:gd name="T5" fmla="*/ 0 h 1206"/>
                <a:gd name="T6" fmla="*/ 0 w 294"/>
                <a:gd name="T7" fmla="*/ 0 h 1206"/>
                <a:gd name="T8" fmla="*/ 0 w 294"/>
                <a:gd name="T9" fmla="*/ 0 h 1206"/>
                <a:gd name="T10" fmla="*/ 0 60000 65536"/>
                <a:gd name="T11" fmla="*/ 0 60000 65536"/>
                <a:gd name="T12" fmla="*/ 0 60000 65536"/>
                <a:gd name="T13" fmla="*/ 0 60000 65536"/>
                <a:gd name="T14" fmla="*/ 0 60000 65536"/>
                <a:gd name="T15" fmla="*/ 0 w 294"/>
                <a:gd name="T16" fmla="*/ 0 h 1206"/>
                <a:gd name="T17" fmla="*/ 294 w 294"/>
                <a:gd name="T18" fmla="*/ 1206 h 1206"/>
              </a:gdLst>
              <a:ahLst/>
              <a:cxnLst>
                <a:cxn ang="T10">
                  <a:pos x="T0" y="T1"/>
                </a:cxn>
                <a:cxn ang="T11">
                  <a:pos x="T2" y="T3"/>
                </a:cxn>
                <a:cxn ang="T12">
                  <a:pos x="T4" y="T5"/>
                </a:cxn>
                <a:cxn ang="T13">
                  <a:pos x="T6" y="T7"/>
                </a:cxn>
                <a:cxn ang="T14">
                  <a:pos x="T8" y="T9"/>
                </a:cxn>
              </a:cxnLst>
              <a:rect l="T15" t="T16" r="T17" b="T18"/>
              <a:pathLst>
                <a:path w="294" h="1206">
                  <a:moveTo>
                    <a:pt x="175" y="0"/>
                  </a:moveTo>
                  <a:lnTo>
                    <a:pt x="294" y="0"/>
                  </a:lnTo>
                  <a:lnTo>
                    <a:pt x="259" y="1206"/>
                  </a:lnTo>
                  <a:lnTo>
                    <a:pt x="0" y="1206"/>
                  </a:lnTo>
                  <a:lnTo>
                    <a:pt x="175" y="0"/>
                  </a:lnTo>
                  <a:close/>
                </a:path>
              </a:pathLst>
            </a:custGeom>
            <a:grpFill/>
            <a:ln w="9525">
              <a:noFill/>
              <a:round/>
              <a:headEnd/>
              <a:tailEnd/>
            </a:ln>
          </p:spPr>
          <p:txBody>
            <a:bodyPr wrap="none" anchor="ctr"/>
            <a:lstStyle/>
            <a:p>
              <a:endParaRPr lang="en-GB"/>
            </a:p>
          </p:txBody>
        </p:sp>
        <p:sp>
          <p:nvSpPr>
            <p:cNvPr id="36" name="Freeform 14"/>
            <p:cNvSpPr>
              <a:spLocks noChangeArrowheads="1"/>
            </p:cNvSpPr>
            <p:nvPr/>
          </p:nvSpPr>
          <p:spPr bwMode="auto">
            <a:xfrm>
              <a:off x="822" y="816"/>
              <a:ext cx="32" cy="133"/>
            </a:xfrm>
            <a:custGeom>
              <a:avLst/>
              <a:gdLst>
                <a:gd name="T0" fmla="*/ 0 w 296"/>
                <a:gd name="T1" fmla="*/ 0 h 1206"/>
                <a:gd name="T2" fmla="*/ 0 w 296"/>
                <a:gd name="T3" fmla="*/ 0 h 1206"/>
                <a:gd name="T4" fmla="*/ 0 w 296"/>
                <a:gd name="T5" fmla="*/ 0 h 1206"/>
                <a:gd name="T6" fmla="*/ 0 w 296"/>
                <a:gd name="T7" fmla="*/ 0 h 1206"/>
                <a:gd name="T8" fmla="*/ 0 w 296"/>
                <a:gd name="T9" fmla="*/ 0 h 1206"/>
                <a:gd name="T10" fmla="*/ 0 60000 65536"/>
                <a:gd name="T11" fmla="*/ 0 60000 65536"/>
                <a:gd name="T12" fmla="*/ 0 60000 65536"/>
                <a:gd name="T13" fmla="*/ 0 60000 65536"/>
                <a:gd name="T14" fmla="*/ 0 60000 65536"/>
                <a:gd name="T15" fmla="*/ 0 w 296"/>
                <a:gd name="T16" fmla="*/ 0 h 1206"/>
                <a:gd name="T17" fmla="*/ 296 w 296"/>
                <a:gd name="T18" fmla="*/ 1206 h 1206"/>
              </a:gdLst>
              <a:ahLst/>
              <a:cxnLst>
                <a:cxn ang="T10">
                  <a:pos x="T0" y="T1"/>
                </a:cxn>
                <a:cxn ang="T11">
                  <a:pos x="T2" y="T3"/>
                </a:cxn>
                <a:cxn ang="T12">
                  <a:pos x="T4" y="T5"/>
                </a:cxn>
                <a:cxn ang="T13">
                  <a:pos x="T6" y="T7"/>
                </a:cxn>
                <a:cxn ang="T14">
                  <a:pos x="T8" y="T9"/>
                </a:cxn>
              </a:cxnLst>
              <a:rect l="T15" t="T16" r="T17" b="T18"/>
              <a:pathLst>
                <a:path w="296" h="1206">
                  <a:moveTo>
                    <a:pt x="0" y="0"/>
                  </a:moveTo>
                  <a:lnTo>
                    <a:pt x="120" y="0"/>
                  </a:lnTo>
                  <a:lnTo>
                    <a:pt x="296" y="1206"/>
                  </a:lnTo>
                  <a:lnTo>
                    <a:pt x="35" y="1206"/>
                  </a:lnTo>
                  <a:lnTo>
                    <a:pt x="0" y="0"/>
                  </a:lnTo>
                  <a:close/>
                </a:path>
              </a:pathLst>
            </a:custGeom>
            <a:grpFill/>
            <a:ln w="9525">
              <a:noFill/>
              <a:round/>
              <a:headEnd/>
              <a:tailEnd/>
            </a:ln>
          </p:spPr>
          <p:txBody>
            <a:bodyPr wrap="none" anchor="ctr"/>
            <a:lstStyle/>
            <a:p>
              <a:endParaRPr lang="en-GB"/>
            </a:p>
          </p:txBody>
        </p:sp>
        <p:sp>
          <p:nvSpPr>
            <p:cNvPr id="37" name="Freeform 15"/>
            <p:cNvSpPr>
              <a:spLocks noChangeArrowheads="1"/>
            </p:cNvSpPr>
            <p:nvPr/>
          </p:nvSpPr>
          <p:spPr bwMode="auto">
            <a:xfrm>
              <a:off x="828" y="992"/>
              <a:ext cx="63" cy="207"/>
            </a:xfrm>
            <a:custGeom>
              <a:avLst/>
              <a:gdLst>
                <a:gd name="T0" fmla="*/ 0 w 577"/>
                <a:gd name="T1" fmla="*/ 0 h 1870"/>
                <a:gd name="T2" fmla="*/ 0 w 577"/>
                <a:gd name="T3" fmla="*/ 0 h 1870"/>
                <a:gd name="T4" fmla="*/ 0 w 577"/>
                <a:gd name="T5" fmla="*/ 0 h 1870"/>
                <a:gd name="T6" fmla="*/ 0 w 577"/>
                <a:gd name="T7" fmla="*/ 0 h 1870"/>
                <a:gd name="T8" fmla="*/ 0 w 577"/>
                <a:gd name="T9" fmla="*/ 0 h 1870"/>
                <a:gd name="T10" fmla="*/ 0 60000 65536"/>
                <a:gd name="T11" fmla="*/ 0 60000 65536"/>
                <a:gd name="T12" fmla="*/ 0 60000 65536"/>
                <a:gd name="T13" fmla="*/ 0 60000 65536"/>
                <a:gd name="T14" fmla="*/ 0 60000 65536"/>
                <a:gd name="T15" fmla="*/ 0 w 577"/>
                <a:gd name="T16" fmla="*/ 0 h 1870"/>
                <a:gd name="T17" fmla="*/ 577 w 577"/>
                <a:gd name="T18" fmla="*/ 1870 h 1870"/>
              </a:gdLst>
              <a:ahLst/>
              <a:cxnLst>
                <a:cxn ang="T10">
                  <a:pos x="T0" y="T1"/>
                </a:cxn>
                <a:cxn ang="T11">
                  <a:pos x="T2" y="T3"/>
                </a:cxn>
                <a:cxn ang="T12">
                  <a:pos x="T4" y="T5"/>
                </a:cxn>
                <a:cxn ang="T13">
                  <a:pos x="T6" y="T7"/>
                </a:cxn>
                <a:cxn ang="T14">
                  <a:pos x="T8" y="T9"/>
                </a:cxn>
              </a:cxnLst>
              <a:rect l="T15" t="T16" r="T17" b="T18"/>
              <a:pathLst>
                <a:path w="577" h="1870">
                  <a:moveTo>
                    <a:pt x="0" y="0"/>
                  </a:moveTo>
                  <a:lnTo>
                    <a:pt x="305" y="0"/>
                  </a:lnTo>
                  <a:lnTo>
                    <a:pt x="577" y="1870"/>
                  </a:lnTo>
                  <a:lnTo>
                    <a:pt x="55" y="1870"/>
                  </a:lnTo>
                  <a:lnTo>
                    <a:pt x="0" y="0"/>
                  </a:lnTo>
                  <a:close/>
                </a:path>
              </a:pathLst>
            </a:custGeom>
            <a:grpFill/>
            <a:ln w="9525">
              <a:noFill/>
              <a:round/>
              <a:headEnd/>
              <a:tailEnd/>
            </a:ln>
          </p:spPr>
          <p:txBody>
            <a:bodyPr wrap="none" anchor="ctr"/>
            <a:lstStyle/>
            <a:p>
              <a:endParaRPr lang="en-GB"/>
            </a:p>
          </p:txBody>
        </p:sp>
        <p:sp>
          <p:nvSpPr>
            <p:cNvPr id="38" name="Freeform 16"/>
            <p:cNvSpPr>
              <a:spLocks noChangeArrowheads="1"/>
            </p:cNvSpPr>
            <p:nvPr/>
          </p:nvSpPr>
          <p:spPr bwMode="auto">
            <a:xfrm>
              <a:off x="740" y="992"/>
              <a:ext cx="63" cy="207"/>
            </a:xfrm>
            <a:custGeom>
              <a:avLst/>
              <a:gdLst>
                <a:gd name="T0" fmla="*/ 0 w 578"/>
                <a:gd name="T1" fmla="*/ 0 h 1870"/>
                <a:gd name="T2" fmla="*/ 0 w 578"/>
                <a:gd name="T3" fmla="*/ 0 h 1870"/>
                <a:gd name="T4" fmla="*/ 0 w 578"/>
                <a:gd name="T5" fmla="*/ 0 h 1870"/>
                <a:gd name="T6" fmla="*/ 0 w 578"/>
                <a:gd name="T7" fmla="*/ 0 h 1870"/>
                <a:gd name="T8" fmla="*/ 0 w 578"/>
                <a:gd name="T9" fmla="*/ 0 h 1870"/>
                <a:gd name="T10" fmla="*/ 0 60000 65536"/>
                <a:gd name="T11" fmla="*/ 0 60000 65536"/>
                <a:gd name="T12" fmla="*/ 0 60000 65536"/>
                <a:gd name="T13" fmla="*/ 0 60000 65536"/>
                <a:gd name="T14" fmla="*/ 0 60000 65536"/>
                <a:gd name="T15" fmla="*/ 0 w 578"/>
                <a:gd name="T16" fmla="*/ 0 h 1870"/>
                <a:gd name="T17" fmla="*/ 578 w 578"/>
                <a:gd name="T18" fmla="*/ 1870 h 1870"/>
              </a:gdLst>
              <a:ahLst/>
              <a:cxnLst>
                <a:cxn ang="T10">
                  <a:pos x="T0" y="T1"/>
                </a:cxn>
                <a:cxn ang="T11">
                  <a:pos x="T2" y="T3"/>
                </a:cxn>
                <a:cxn ang="T12">
                  <a:pos x="T4" y="T5"/>
                </a:cxn>
                <a:cxn ang="T13">
                  <a:pos x="T6" y="T7"/>
                </a:cxn>
                <a:cxn ang="T14">
                  <a:pos x="T8" y="T9"/>
                </a:cxn>
              </a:cxnLst>
              <a:rect l="T15" t="T16" r="T17" b="T18"/>
              <a:pathLst>
                <a:path w="578" h="1870">
                  <a:moveTo>
                    <a:pt x="272" y="0"/>
                  </a:moveTo>
                  <a:lnTo>
                    <a:pt x="578" y="0"/>
                  </a:lnTo>
                  <a:lnTo>
                    <a:pt x="523" y="1870"/>
                  </a:lnTo>
                  <a:lnTo>
                    <a:pt x="0" y="1870"/>
                  </a:lnTo>
                  <a:lnTo>
                    <a:pt x="272" y="0"/>
                  </a:lnTo>
                  <a:close/>
                </a:path>
              </a:pathLst>
            </a:custGeom>
            <a:grpFill/>
            <a:ln w="9525">
              <a:noFill/>
              <a:round/>
              <a:headEnd/>
              <a:tailEnd/>
            </a:ln>
          </p:spPr>
          <p:txBody>
            <a:bodyPr wrap="none" anchor="ctr"/>
            <a:lstStyle/>
            <a:p>
              <a:endParaRPr lang="en-GB"/>
            </a:p>
          </p:txBody>
        </p:sp>
        <p:sp>
          <p:nvSpPr>
            <p:cNvPr id="39" name="Freeform 17"/>
            <p:cNvSpPr>
              <a:spLocks noChangeArrowheads="1"/>
            </p:cNvSpPr>
            <p:nvPr/>
          </p:nvSpPr>
          <p:spPr bwMode="auto">
            <a:xfrm>
              <a:off x="684" y="961"/>
              <a:ext cx="263" cy="24"/>
            </a:xfrm>
            <a:custGeom>
              <a:avLst/>
              <a:gdLst>
                <a:gd name="T0" fmla="*/ 0 w 2373"/>
                <a:gd name="T1" fmla="*/ 0 h 221"/>
                <a:gd name="T2" fmla="*/ 0 w 2373"/>
                <a:gd name="T3" fmla="*/ 0 h 221"/>
                <a:gd name="T4" fmla="*/ 0 w 2373"/>
                <a:gd name="T5" fmla="*/ 0 h 221"/>
                <a:gd name="T6" fmla="*/ 0 w 2373"/>
                <a:gd name="T7" fmla="*/ 0 h 221"/>
                <a:gd name="T8" fmla="*/ 0 w 2373"/>
                <a:gd name="T9" fmla="*/ 0 h 221"/>
                <a:gd name="T10" fmla="*/ 0 w 2373"/>
                <a:gd name="T11" fmla="*/ 0 h 221"/>
                <a:gd name="T12" fmla="*/ 0 w 2373"/>
                <a:gd name="T13" fmla="*/ 0 h 221"/>
                <a:gd name="T14" fmla="*/ 0 w 2373"/>
                <a:gd name="T15" fmla="*/ 0 h 221"/>
                <a:gd name="T16" fmla="*/ 0 w 2373"/>
                <a:gd name="T17" fmla="*/ 0 h 221"/>
                <a:gd name="T18" fmla="*/ 0 w 2373"/>
                <a:gd name="T19" fmla="*/ 0 h 221"/>
                <a:gd name="T20" fmla="*/ 0 w 2373"/>
                <a:gd name="T21" fmla="*/ 0 h 221"/>
                <a:gd name="T22" fmla="*/ 0 w 2373"/>
                <a:gd name="T23" fmla="*/ 0 h 221"/>
                <a:gd name="T24" fmla="*/ 0 w 2373"/>
                <a:gd name="T25" fmla="*/ 0 h 2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73"/>
                <a:gd name="T40" fmla="*/ 0 h 221"/>
                <a:gd name="T41" fmla="*/ 2373 w 2373"/>
                <a:gd name="T42" fmla="*/ 221 h 2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73" h="221">
                  <a:moveTo>
                    <a:pt x="0" y="0"/>
                  </a:moveTo>
                  <a:lnTo>
                    <a:pt x="2373" y="0"/>
                  </a:lnTo>
                  <a:lnTo>
                    <a:pt x="2373" y="81"/>
                  </a:lnTo>
                  <a:lnTo>
                    <a:pt x="1849" y="81"/>
                  </a:lnTo>
                  <a:lnTo>
                    <a:pt x="1881" y="221"/>
                  </a:lnTo>
                  <a:lnTo>
                    <a:pt x="1677" y="221"/>
                  </a:lnTo>
                  <a:lnTo>
                    <a:pt x="1709" y="81"/>
                  </a:lnTo>
                  <a:lnTo>
                    <a:pt x="664" y="81"/>
                  </a:lnTo>
                  <a:lnTo>
                    <a:pt x="695" y="221"/>
                  </a:lnTo>
                  <a:lnTo>
                    <a:pt x="491" y="221"/>
                  </a:lnTo>
                  <a:lnTo>
                    <a:pt x="523" y="81"/>
                  </a:lnTo>
                  <a:lnTo>
                    <a:pt x="0" y="81"/>
                  </a:lnTo>
                  <a:lnTo>
                    <a:pt x="0" y="0"/>
                  </a:lnTo>
                  <a:close/>
                </a:path>
              </a:pathLst>
            </a:custGeom>
            <a:grpFill/>
            <a:ln w="9525">
              <a:noFill/>
              <a:round/>
              <a:headEnd/>
              <a:tailEnd/>
            </a:ln>
          </p:spPr>
          <p:txBody>
            <a:bodyPr wrap="none" anchor="ctr"/>
            <a:lstStyle/>
            <a:p>
              <a:endParaRPr lang="en-GB"/>
            </a:p>
          </p:txBody>
        </p:sp>
      </p:grpSp>
      <p:sp>
        <p:nvSpPr>
          <p:cNvPr id="41" name="Isosceles Triangle 40"/>
          <p:cNvSpPr/>
          <p:nvPr/>
        </p:nvSpPr>
        <p:spPr bwMode="auto">
          <a:xfrm>
            <a:off x="7907443" y="2242676"/>
            <a:ext cx="184737" cy="159256"/>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2" name="Isosceles Triangle 41"/>
          <p:cNvSpPr/>
          <p:nvPr/>
        </p:nvSpPr>
        <p:spPr bwMode="auto">
          <a:xfrm>
            <a:off x="8353839" y="4994408"/>
            <a:ext cx="184737" cy="159256"/>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0" name="Isosceles Triangle 39"/>
          <p:cNvSpPr/>
          <p:nvPr/>
        </p:nvSpPr>
        <p:spPr bwMode="auto">
          <a:xfrm>
            <a:off x="2588433" y="5008959"/>
            <a:ext cx="184737" cy="159256"/>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34750"/>
            <a:ext cx="9252000" cy="576263"/>
          </a:xfrm>
        </p:spPr>
        <p:txBody>
          <a:bodyPr/>
          <a:lstStyle/>
          <a:p>
            <a:r>
              <a:rPr lang="en-GB" dirty="0" smtClean="0"/>
              <a:t>Is it acceptable to speed?</a:t>
            </a:r>
            <a:endParaRPr lang="en-GB" dirty="0"/>
          </a:p>
        </p:txBody>
      </p:sp>
      <p:graphicFrame>
        <p:nvGraphicFramePr>
          <p:cNvPr id="9" name="Chart 11"/>
          <p:cNvGraphicFramePr>
            <a:graphicFrameLocks/>
          </p:cNvGraphicFramePr>
          <p:nvPr/>
        </p:nvGraphicFramePr>
        <p:xfrm>
          <a:off x="159744" y="1781503"/>
          <a:ext cx="6295647" cy="4981908"/>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6927882" y="1822430"/>
            <a:ext cx="1286731" cy="461655"/>
          </a:xfrm>
          <a:prstGeom prst="rect">
            <a:avLst/>
          </a:prstGeom>
          <a:noFill/>
        </p:spPr>
        <p:txBody>
          <a:bodyPr wrap="square" lIns="91428" tIns="45715" rIns="91428" bIns="45715" rtlCol="0">
            <a:spAutoFit/>
          </a:bodyPr>
          <a:lstStyle/>
          <a:p>
            <a:pPr algn="ctr"/>
            <a:r>
              <a:rPr lang="en-GB" sz="1200" b="1" dirty="0" smtClean="0">
                <a:solidFill>
                  <a:srgbClr val="000000"/>
                </a:solidFill>
              </a:rPr>
              <a:t>Total Disagreement</a:t>
            </a:r>
            <a:endParaRPr lang="en-GB" sz="1200" b="1" dirty="0">
              <a:solidFill>
                <a:srgbClr val="000000"/>
              </a:solidFill>
            </a:endParaRPr>
          </a:p>
        </p:txBody>
      </p:sp>
      <p:sp>
        <p:nvSpPr>
          <p:cNvPr id="13" name="TextBox 12"/>
          <p:cNvSpPr txBox="1"/>
          <p:nvPr/>
        </p:nvSpPr>
        <p:spPr>
          <a:xfrm>
            <a:off x="8891742" y="1822430"/>
            <a:ext cx="1311821" cy="461655"/>
          </a:xfrm>
          <a:prstGeom prst="rect">
            <a:avLst/>
          </a:prstGeom>
          <a:noFill/>
        </p:spPr>
        <p:txBody>
          <a:bodyPr wrap="square" lIns="91428" tIns="45715" rIns="91428" bIns="45715" rtlCol="0">
            <a:spAutoFit/>
          </a:bodyPr>
          <a:lstStyle/>
          <a:p>
            <a:pPr algn="ctr"/>
            <a:r>
              <a:rPr lang="en-GB" sz="1200" b="1" dirty="0" smtClean="0">
                <a:solidFill>
                  <a:srgbClr val="000000"/>
                </a:solidFill>
              </a:rPr>
              <a:t>Total Agreement</a:t>
            </a:r>
            <a:endParaRPr lang="en-GB" sz="1200" b="1" dirty="0">
              <a:solidFill>
                <a:srgbClr val="000000"/>
              </a:solidFill>
            </a:endParaRPr>
          </a:p>
        </p:txBody>
      </p:sp>
      <p:sp>
        <p:nvSpPr>
          <p:cNvPr id="7" name="Rectangle 6"/>
          <p:cNvSpPr/>
          <p:nvPr/>
        </p:nvSpPr>
        <p:spPr bwMode="auto">
          <a:xfrm>
            <a:off x="7345964" y="2585545"/>
            <a:ext cx="432048" cy="3783724"/>
          </a:xfrm>
          <a:prstGeom prst="rect">
            <a:avLst/>
          </a:prstGeom>
          <a:solidFill>
            <a:schemeClr val="accent6">
              <a:lumMod val="25000"/>
              <a:lumOff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5" name="TextBox 14"/>
          <p:cNvSpPr txBox="1"/>
          <p:nvPr/>
        </p:nvSpPr>
        <p:spPr>
          <a:xfrm>
            <a:off x="7237952" y="2289769"/>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2015</a:t>
            </a:r>
            <a:endParaRPr lang="en-GB" b="1" dirty="0">
              <a:solidFill>
                <a:srgbClr val="000000"/>
              </a:solidFill>
            </a:endParaRPr>
          </a:p>
        </p:txBody>
      </p:sp>
      <p:sp>
        <p:nvSpPr>
          <p:cNvPr id="18" name="TextBox 17"/>
          <p:cNvSpPr txBox="1"/>
          <p:nvPr/>
        </p:nvSpPr>
        <p:spPr>
          <a:xfrm>
            <a:off x="7273956" y="2959090"/>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46%</a:t>
            </a:r>
            <a:endParaRPr lang="en-GB" sz="1200" dirty="0">
              <a:solidFill>
                <a:srgbClr val="000000"/>
              </a:solidFill>
            </a:endParaRPr>
          </a:p>
        </p:txBody>
      </p:sp>
      <p:sp>
        <p:nvSpPr>
          <p:cNvPr id="21" name="TextBox 20"/>
          <p:cNvSpPr txBox="1"/>
          <p:nvPr/>
        </p:nvSpPr>
        <p:spPr>
          <a:xfrm>
            <a:off x="7273956" y="5789896"/>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75%</a:t>
            </a:r>
            <a:endParaRPr lang="en-GB" sz="1200" dirty="0">
              <a:solidFill>
                <a:srgbClr val="000000"/>
              </a:solidFill>
            </a:endParaRPr>
          </a:p>
        </p:txBody>
      </p:sp>
      <p:sp>
        <p:nvSpPr>
          <p:cNvPr id="6" name="Rectangle 5"/>
          <p:cNvSpPr/>
          <p:nvPr/>
        </p:nvSpPr>
        <p:spPr bwMode="auto">
          <a:xfrm>
            <a:off x="9340763" y="2585545"/>
            <a:ext cx="432048" cy="3783724"/>
          </a:xfrm>
          <a:prstGeom prst="rect">
            <a:avLst/>
          </a:prstGeom>
          <a:solidFill>
            <a:srgbClr val="77943E">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7" name="TextBox 16"/>
          <p:cNvSpPr txBox="1"/>
          <p:nvPr/>
        </p:nvSpPr>
        <p:spPr>
          <a:xfrm>
            <a:off x="9232751" y="2292043"/>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2015</a:t>
            </a:r>
            <a:endParaRPr lang="en-GB" b="1" dirty="0">
              <a:solidFill>
                <a:srgbClr val="000000"/>
              </a:solidFill>
            </a:endParaRPr>
          </a:p>
        </p:txBody>
      </p:sp>
      <p:sp>
        <p:nvSpPr>
          <p:cNvPr id="23" name="TextBox 22"/>
          <p:cNvSpPr txBox="1"/>
          <p:nvPr/>
        </p:nvSpPr>
        <p:spPr>
          <a:xfrm>
            <a:off x="9304759" y="2959090"/>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40%</a:t>
            </a:r>
            <a:endParaRPr lang="en-GB" sz="1200" dirty="0">
              <a:solidFill>
                <a:srgbClr val="000000"/>
              </a:solidFill>
            </a:endParaRPr>
          </a:p>
        </p:txBody>
      </p:sp>
      <p:sp>
        <p:nvSpPr>
          <p:cNvPr id="25" name="TextBox 24"/>
          <p:cNvSpPr txBox="1"/>
          <p:nvPr/>
        </p:nvSpPr>
        <p:spPr>
          <a:xfrm>
            <a:off x="9304759" y="5789896"/>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13%</a:t>
            </a:r>
            <a:endParaRPr lang="en-GB" sz="1200" dirty="0">
              <a:solidFill>
                <a:srgbClr val="000000"/>
              </a:solidFill>
            </a:endParaRPr>
          </a:p>
        </p:txBody>
      </p:sp>
      <p:sp>
        <p:nvSpPr>
          <p:cNvPr id="10" name="Rectangle 9"/>
          <p:cNvSpPr/>
          <p:nvPr/>
        </p:nvSpPr>
        <p:spPr bwMode="auto">
          <a:xfrm>
            <a:off x="7839669" y="2585545"/>
            <a:ext cx="432048" cy="3783724"/>
          </a:xfrm>
          <a:prstGeom prst="rect">
            <a:avLst/>
          </a:prstGeom>
          <a:solidFill>
            <a:schemeClr val="accent6">
              <a:lumMod val="50000"/>
              <a:lumOff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4" name="TextBox 13"/>
          <p:cNvSpPr txBox="1"/>
          <p:nvPr/>
        </p:nvSpPr>
        <p:spPr>
          <a:xfrm>
            <a:off x="7731657" y="2289769"/>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2016</a:t>
            </a:r>
            <a:endParaRPr lang="en-GB" b="1" dirty="0">
              <a:solidFill>
                <a:srgbClr val="000000"/>
              </a:solidFill>
            </a:endParaRPr>
          </a:p>
        </p:txBody>
      </p:sp>
      <p:sp>
        <p:nvSpPr>
          <p:cNvPr id="28" name="TextBox 27"/>
          <p:cNvSpPr txBox="1"/>
          <p:nvPr/>
        </p:nvSpPr>
        <p:spPr>
          <a:xfrm>
            <a:off x="7767661" y="2959090"/>
            <a:ext cx="576064"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47%</a:t>
            </a:r>
            <a:endParaRPr lang="en-GB" sz="1200" b="1" dirty="0">
              <a:solidFill>
                <a:schemeClr val="bg1"/>
              </a:solidFill>
            </a:endParaRPr>
          </a:p>
        </p:txBody>
      </p:sp>
      <p:sp>
        <p:nvSpPr>
          <p:cNvPr id="31" name="TextBox 30"/>
          <p:cNvSpPr txBox="1"/>
          <p:nvPr/>
        </p:nvSpPr>
        <p:spPr>
          <a:xfrm>
            <a:off x="7767661" y="5789896"/>
            <a:ext cx="576064"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73%</a:t>
            </a:r>
            <a:endParaRPr lang="en-GB" sz="1200" b="1" dirty="0">
              <a:solidFill>
                <a:schemeClr val="bg1"/>
              </a:solidFill>
            </a:endParaRPr>
          </a:p>
        </p:txBody>
      </p:sp>
      <p:sp>
        <p:nvSpPr>
          <p:cNvPr id="11" name="Rectangle 10"/>
          <p:cNvSpPr/>
          <p:nvPr/>
        </p:nvSpPr>
        <p:spPr bwMode="auto">
          <a:xfrm>
            <a:off x="9844819" y="2585545"/>
            <a:ext cx="432048" cy="3783724"/>
          </a:xfrm>
          <a:prstGeom prst="rect">
            <a:avLst/>
          </a:prstGeom>
          <a:solidFill>
            <a:srgbClr val="404F21">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6" name="TextBox 15"/>
          <p:cNvSpPr txBox="1"/>
          <p:nvPr/>
        </p:nvSpPr>
        <p:spPr>
          <a:xfrm>
            <a:off x="9736807" y="2289769"/>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2016</a:t>
            </a:r>
            <a:endParaRPr lang="en-GB" b="1" dirty="0">
              <a:solidFill>
                <a:srgbClr val="000000"/>
              </a:solidFill>
            </a:endParaRPr>
          </a:p>
        </p:txBody>
      </p:sp>
      <p:sp>
        <p:nvSpPr>
          <p:cNvPr id="33" name="TextBox 32"/>
          <p:cNvSpPr txBox="1"/>
          <p:nvPr/>
        </p:nvSpPr>
        <p:spPr>
          <a:xfrm>
            <a:off x="9808815" y="2959090"/>
            <a:ext cx="504056"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39%</a:t>
            </a:r>
            <a:endParaRPr lang="en-GB" sz="1200" b="1" dirty="0">
              <a:solidFill>
                <a:schemeClr val="bg1"/>
              </a:solidFill>
            </a:endParaRPr>
          </a:p>
        </p:txBody>
      </p:sp>
      <p:sp>
        <p:nvSpPr>
          <p:cNvPr id="35" name="TextBox 34"/>
          <p:cNvSpPr txBox="1"/>
          <p:nvPr/>
        </p:nvSpPr>
        <p:spPr>
          <a:xfrm>
            <a:off x="9808815" y="5789896"/>
            <a:ext cx="504056"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14%</a:t>
            </a:r>
            <a:endParaRPr lang="en-GB" sz="1200" b="1" dirty="0">
              <a:solidFill>
                <a:schemeClr val="bg1"/>
              </a:solidFill>
            </a:endParaRPr>
          </a:p>
        </p:txBody>
      </p:sp>
      <p:sp>
        <p:nvSpPr>
          <p:cNvPr id="54" name="Rectangle 4"/>
          <p:cNvSpPr>
            <a:spLocks noChangeArrowheads="1"/>
          </p:cNvSpPr>
          <p:nvPr/>
        </p:nvSpPr>
        <p:spPr bwMode="auto">
          <a:xfrm>
            <a:off x="961901" y="6823095"/>
            <a:ext cx="7576457"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rgbClr val="4D4D4D"/>
                </a:solidFill>
              </a:rPr>
              <a:t>QSI2. How strongly do you agree or disagree with the following statements? </a:t>
            </a:r>
            <a:r>
              <a:rPr lang="en-GB" sz="800" dirty="0" smtClean="0">
                <a:solidFill>
                  <a:schemeClr val="bg2"/>
                </a:solidFill>
              </a:rPr>
              <a:t>Bases: All respondents – 2016 (1714), 2015 (1555), 2014 (1526).</a:t>
            </a:r>
            <a:endParaRPr lang="en-GB" sz="800" dirty="0">
              <a:solidFill>
                <a:schemeClr val="bg2"/>
              </a:solidFill>
              <a:latin typeface="Arial" pitchFamily="34" charset="0"/>
              <a:cs typeface="Arial" pitchFamily="34" charset="0"/>
            </a:endParaRPr>
          </a:p>
        </p:txBody>
      </p:sp>
      <p:sp>
        <p:nvSpPr>
          <p:cNvPr id="55" name="TextBox 54"/>
          <p:cNvSpPr txBox="1"/>
          <p:nvPr/>
        </p:nvSpPr>
        <p:spPr>
          <a:xfrm>
            <a:off x="7273956" y="4349270"/>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65%</a:t>
            </a:r>
            <a:endParaRPr lang="en-GB" sz="1200" dirty="0">
              <a:solidFill>
                <a:srgbClr val="000000"/>
              </a:solidFill>
            </a:endParaRPr>
          </a:p>
        </p:txBody>
      </p:sp>
      <p:sp>
        <p:nvSpPr>
          <p:cNvPr id="57" name="TextBox 56"/>
          <p:cNvSpPr txBox="1"/>
          <p:nvPr/>
        </p:nvSpPr>
        <p:spPr>
          <a:xfrm>
            <a:off x="9304759" y="4349270"/>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21%</a:t>
            </a:r>
            <a:endParaRPr lang="en-GB" sz="1200" dirty="0">
              <a:solidFill>
                <a:srgbClr val="000000"/>
              </a:solidFill>
            </a:endParaRPr>
          </a:p>
        </p:txBody>
      </p:sp>
      <p:sp>
        <p:nvSpPr>
          <p:cNvPr id="60" name="TextBox 59"/>
          <p:cNvSpPr txBox="1"/>
          <p:nvPr/>
        </p:nvSpPr>
        <p:spPr>
          <a:xfrm>
            <a:off x="7767661" y="4349270"/>
            <a:ext cx="576064"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62%</a:t>
            </a:r>
            <a:endParaRPr lang="en-GB" sz="1200" b="1" dirty="0">
              <a:solidFill>
                <a:schemeClr val="bg1"/>
              </a:solidFill>
            </a:endParaRPr>
          </a:p>
        </p:txBody>
      </p:sp>
      <p:sp>
        <p:nvSpPr>
          <p:cNvPr id="61" name="TextBox 60"/>
          <p:cNvSpPr txBox="1"/>
          <p:nvPr/>
        </p:nvSpPr>
        <p:spPr>
          <a:xfrm>
            <a:off x="9808815" y="4349270"/>
            <a:ext cx="504056"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23%</a:t>
            </a:r>
            <a:endParaRPr lang="en-GB" sz="1200" b="1" dirty="0">
              <a:solidFill>
                <a:schemeClr val="bg1"/>
              </a:solidFill>
            </a:endParaRPr>
          </a:p>
        </p:txBody>
      </p:sp>
      <p:sp>
        <p:nvSpPr>
          <p:cNvPr id="49" name="TextBox 48"/>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sp>
        <p:nvSpPr>
          <p:cNvPr id="50" name="Rectangle 49"/>
          <p:cNvSpPr/>
          <p:nvPr/>
        </p:nvSpPr>
        <p:spPr bwMode="auto">
          <a:xfrm>
            <a:off x="6843265" y="2585545"/>
            <a:ext cx="432048" cy="3783724"/>
          </a:xfrm>
          <a:prstGeom prst="rect">
            <a:avLst/>
          </a:prstGeom>
          <a:solidFill>
            <a:schemeClr val="accent6">
              <a:lumMod val="25000"/>
              <a:lumOff val="75000"/>
              <a:alpha val="44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1" name="TextBox 50"/>
          <p:cNvSpPr txBox="1"/>
          <p:nvPr/>
        </p:nvSpPr>
        <p:spPr>
          <a:xfrm>
            <a:off x="6735253" y="2289769"/>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2014</a:t>
            </a:r>
            <a:endParaRPr lang="en-GB" b="1" dirty="0">
              <a:solidFill>
                <a:srgbClr val="000000"/>
              </a:solidFill>
            </a:endParaRPr>
          </a:p>
        </p:txBody>
      </p:sp>
      <p:sp>
        <p:nvSpPr>
          <p:cNvPr id="52" name="Rectangle 51"/>
          <p:cNvSpPr/>
          <p:nvPr/>
        </p:nvSpPr>
        <p:spPr bwMode="auto">
          <a:xfrm>
            <a:off x="8836708" y="2585545"/>
            <a:ext cx="432048" cy="3783724"/>
          </a:xfrm>
          <a:prstGeom prst="rect">
            <a:avLst/>
          </a:prstGeom>
          <a:solidFill>
            <a:srgbClr val="77943E">
              <a:alpha val="43000"/>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53" name="TextBox 52"/>
          <p:cNvSpPr txBox="1"/>
          <p:nvPr/>
        </p:nvSpPr>
        <p:spPr>
          <a:xfrm>
            <a:off x="8728696" y="2292043"/>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2014</a:t>
            </a:r>
            <a:endParaRPr lang="en-GB" b="1" dirty="0">
              <a:solidFill>
                <a:srgbClr val="000000"/>
              </a:solidFill>
            </a:endParaRPr>
          </a:p>
        </p:txBody>
      </p:sp>
      <p:sp>
        <p:nvSpPr>
          <p:cNvPr id="58" name="TextBox 57"/>
          <p:cNvSpPr txBox="1"/>
          <p:nvPr/>
        </p:nvSpPr>
        <p:spPr>
          <a:xfrm>
            <a:off x="6771257" y="2961362"/>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41%</a:t>
            </a:r>
            <a:endParaRPr lang="en-GB" sz="1200" dirty="0">
              <a:solidFill>
                <a:srgbClr val="000000"/>
              </a:solidFill>
            </a:endParaRPr>
          </a:p>
        </p:txBody>
      </p:sp>
      <p:sp>
        <p:nvSpPr>
          <p:cNvPr id="62" name="TextBox 61"/>
          <p:cNvSpPr txBox="1"/>
          <p:nvPr/>
        </p:nvSpPr>
        <p:spPr>
          <a:xfrm>
            <a:off x="6771257" y="5792168"/>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73%</a:t>
            </a:r>
            <a:endParaRPr lang="en-GB" sz="1200" dirty="0">
              <a:solidFill>
                <a:srgbClr val="000000"/>
              </a:solidFill>
            </a:endParaRPr>
          </a:p>
        </p:txBody>
      </p:sp>
      <p:sp>
        <p:nvSpPr>
          <p:cNvPr id="63" name="TextBox 62"/>
          <p:cNvSpPr txBox="1"/>
          <p:nvPr/>
        </p:nvSpPr>
        <p:spPr>
          <a:xfrm>
            <a:off x="8800704" y="2961362"/>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41%</a:t>
            </a:r>
            <a:endParaRPr lang="en-GB" sz="1200" dirty="0">
              <a:solidFill>
                <a:srgbClr val="000000"/>
              </a:solidFill>
            </a:endParaRPr>
          </a:p>
        </p:txBody>
      </p:sp>
      <p:sp>
        <p:nvSpPr>
          <p:cNvPr id="65" name="TextBox 64"/>
          <p:cNvSpPr txBox="1"/>
          <p:nvPr/>
        </p:nvSpPr>
        <p:spPr>
          <a:xfrm>
            <a:off x="8800704" y="5792168"/>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12%</a:t>
            </a:r>
            <a:endParaRPr lang="en-GB" sz="1200" dirty="0">
              <a:solidFill>
                <a:srgbClr val="000000"/>
              </a:solidFill>
            </a:endParaRPr>
          </a:p>
        </p:txBody>
      </p:sp>
      <p:sp>
        <p:nvSpPr>
          <p:cNvPr id="66" name="TextBox 65"/>
          <p:cNvSpPr txBox="1"/>
          <p:nvPr/>
        </p:nvSpPr>
        <p:spPr>
          <a:xfrm>
            <a:off x="6771257" y="4351542"/>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a:t>
            </a:r>
            <a:endParaRPr lang="en-GB" sz="1200" dirty="0">
              <a:solidFill>
                <a:srgbClr val="000000"/>
              </a:solidFill>
            </a:endParaRPr>
          </a:p>
        </p:txBody>
      </p:sp>
      <p:sp>
        <p:nvSpPr>
          <p:cNvPr id="70" name="TextBox 69"/>
          <p:cNvSpPr txBox="1"/>
          <p:nvPr/>
        </p:nvSpPr>
        <p:spPr>
          <a:xfrm>
            <a:off x="8800704" y="4351542"/>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a:t>
            </a:r>
            <a:endParaRPr lang="en-GB" sz="1200" dirty="0">
              <a:solidFill>
                <a:srgbClr val="000000"/>
              </a:solidFill>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nvGraphicFramePr>
        <p:xfrm>
          <a:off x="822068" y="1586053"/>
          <a:ext cx="8520052" cy="5114549"/>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sp>
        <p:nvSpPr>
          <p:cNvPr id="4"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GB" sz="2800" dirty="0" smtClean="0">
                <a:solidFill>
                  <a:srgbClr val="292929"/>
                </a:solidFill>
                <a:latin typeface="Arial"/>
                <a:ea typeface="+mj-ea"/>
                <a:cs typeface="+mj-cs"/>
              </a:rPr>
              <a:t>Distractions </a:t>
            </a:r>
            <a:r>
              <a:rPr kumimoji="0" lang="en-GB" sz="2800" b="0" i="0" u="none" strike="noStrike" kern="1200" cap="none" spc="0" normalizeH="0" baseline="0" noProof="0" dirty="0" smtClean="0">
                <a:ln>
                  <a:noFill/>
                </a:ln>
                <a:solidFill>
                  <a:srgbClr val="292929"/>
                </a:solidFill>
                <a:effectLst/>
                <a:uLnTx/>
                <a:uFillTx/>
                <a:latin typeface="Arial"/>
                <a:ea typeface="+mj-ea"/>
                <a:cs typeface="+mj-cs"/>
              </a:rPr>
              <a:t>while driving (1)</a:t>
            </a:r>
          </a:p>
          <a:p>
            <a:pPr marL="0" marR="0" lvl="0" indent="0" algn="l" defTabSz="457200" rtl="0" eaLnBrk="1" fontAlgn="auto" latinLnBrk="0" hangingPunct="1">
              <a:lnSpc>
                <a:spcPct val="100000"/>
              </a:lnSpc>
              <a:spcBef>
                <a:spcPct val="0"/>
              </a:spcBef>
              <a:spcAft>
                <a:spcPts val="0"/>
              </a:spcAft>
              <a:buClrTx/>
              <a:buSzTx/>
              <a:buFontTx/>
              <a:buNone/>
              <a:tabLst/>
              <a:defRPr/>
            </a:pPr>
            <a:r>
              <a:rPr lang="en-GB" sz="1600" dirty="0" smtClean="0">
                <a:solidFill>
                  <a:srgbClr val="292929"/>
                </a:solidFill>
                <a:latin typeface="Arial"/>
                <a:ea typeface="+mj-ea"/>
                <a:cs typeface="+mj-cs"/>
              </a:rPr>
              <a:t>Tiredness is the number one distraction for drivers.</a:t>
            </a:r>
            <a:endParaRPr kumimoji="0" lang="en-GB" sz="1600" b="0" i="0" u="none" strike="noStrike" kern="1200" cap="none" spc="0" normalizeH="0" baseline="0" noProof="0" dirty="0">
              <a:ln>
                <a:noFill/>
              </a:ln>
              <a:solidFill>
                <a:srgbClr val="292929"/>
              </a:solidFill>
              <a:effectLst/>
              <a:uLnTx/>
              <a:uFillTx/>
              <a:latin typeface="Arial"/>
              <a:ea typeface="+mj-ea"/>
              <a:cs typeface="+mj-cs"/>
            </a:endParaRPr>
          </a:p>
        </p:txBody>
      </p:sp>
      <p:sp>
        <p:nvSpPr>
          <p:cNvPr id="5" name="Rectangle 23"/>
          <p:cNvSpPr>
            <a:spLocks noChangeArrowheads="1"/>
          </p:cNvSpPr>
          <p:nvPr/>
        </p:nvSpPr>
        <p:spPr bwMode="auto">
          <a:xfrm>
            <a:off x="983142" y="6860173"/>
            <a:ext cx="7531465" cy="646112"/>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QSI13 </a:t>
            </a:r>
            <a:r>
              <a:rPr lang="en-GB" sz="800" dirty="0" smtClean="0">
                <a:solidFill>
                  <a:schemeClr val="bg2"/>
                </a:solidFill>
              </a:rPr>
              <a:t>Thinking about possible distractions you may experience while driving, please select </a:t>
            </a:r>
            <a:r>
              <a:rPr lang="en-GB" sz="800" u="sng" dirty="0" smtClean="0">
                <a:solidFill>
                  <a:schemeClr val="bg2"/>
                </a:solidFill>
              </a:rPr>
              <a:t>up to 5 things</a:t>
            </a:r>
            <a:r>
              <a:rPr lang="en-GB" sz="800" dirty="0" smtClean="0">
                <a:solidFill>
                  <a:schemeClr val="bg2"/>
                </a:solidFill>
              </a:rPr>
              <a:t> that have distracted or affected you </a:t>
            </a:r>
            <a:r>
              <a:rPr lang="en-GB" sz="800" b="1" dirty="0" smtClean="0">
                <a:solidFill>
                  <a:schemeClr val="bg2"/>
                </a:solidFill>
              </a:rPr>
              <a:t>most</a:t>
            </a:r>
            <a:r>
              <a:rPr lang="en-GB" sz="800" dirty="0" smtClean="0">
                <a:solidFill>
                  <a:schemeClr val="bg2"/>
                </a:solidFill>
              </a:rPr>
              <a:t> </a:t>
            </a:r>
            <a:r>
              <a:rPr lang="en-GB" sz="800" b="1" dirty="0" smtClean="0">
                <a:solidFill>
                  <a:schemeClr val="bg2"/>
                </a:solidFill>
              </a:rPr>
              <a:t>often</a:t>
            </a:r>
            <a:r>
              <a:rPr lang="en-GB" sz="800" dirty="0" smtClean="0">
                <a:solidFill>
                  <a:schemeClr val="bg2"/>
                </a:solidFill>
              </a:rPr>
              <a:t> while driving. Bases: All respondents (1714).</a:t>
            </a:r>
          </a:p>
        </p:txBody>
      </p:sp>
      <p:sp>
        <p:nvSpPr>
          <p:cNvPr id="40" name="Rectangle 39"/>
          <p:cNvSpPr/>
          <p:nvPr/>
        </p:nvSpPr>
        <p:spPr>
          <a:xfrm>
            <a:off x="3603028" y="1730594"/>
            <a:ext cx="5688000" cy="288000"/>
          </a:xfrm>
          <a:prstGeom prst="rect">
            <a:avLst/>
          </a:prstGeom>
          <a:noFill/>
          <a:ln w="28575">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grpSp>
        <p:nvGrpSpPr>
          <p:cNvPr id="3" name="Group 19"/>
          <p:cNvGrpSpPr/>
          <p:nvPr/>
        </p:nvGrpSpPr>
        <p:grpSpPr>
          <a:xfrm>
            <a:off x="8371205" y="4761310"/>
            <a:ext cx="1708150" cy="1321990"/>
            <a:chOff x="8493125" y="3313510"/>
            <a:chExt cx="1708150" cy="1321990"/>
          </a:xfrm>
        </p:grpSpPr>
        <p:pic>
          <p:nvPicPr>
            <p:cNvPr id="30724" name="Picture 4" descr="http://www.clker.com/cliparts/1/c/2/a/11970890841431512955Milkman666_Cone.svg.svg.hi.png"/>
            <p:cNvPicPr>
              <a:picLocks noChangeAspect="1" noChangeArrowheads="1"/>
            </p:cNvPicPr>
            <p:nvPr/>
          </p:nvPicPr>
          <p:blipFill>
            <a:blip r:embed="rId3" cstate="print"/>
            <a:srcRect/>
            <a:stretch>
              <a:fillRect/>
            </a:stretch>
          </p:blipFill>
          <p:spPr bwMode="auto">
            <a:xfrm>
              <a:off x="8996363" y="3313510"/>
              <a:ext cx="701675" cy="964803"/>
            </a:xfrm>
            <a:prstGeom prst="rect">
              <a:avLst/>
            </a:prstGeom>
            <a:noFill/>
          </p:spPr>
        </p:pic>
        <p:grpSp>
          <p:nvGrpSpPr>
            <p:cNvPr id="6" name="Group 17"/>
            <p:cNvGrpSpPr/>
            <p:nvPr/>
          </p:nvGrpSpPr>
          <p:grpSpPr>
            <a:xfrm>
              <a:off x="8493125" y="3857625"/>
              <a:ext cx="1708150" cy="777875"/>
              <a:chOff x="8445500" y="3857625"/>
              <a:chExt cx="1708150" cy="777875"/>
            </a:xfrm>
          </p:grpSpPr>
          <p:sp>
            <p:nvSpPr>
              <p:cNvPr id="36" name="Oval 35"/>
              <p:cNvSpPr/>
              <p:nvPr/>
            </p:nvSpPr>
            <p:spPr>
              <a:xfrm>
                <a:off x="9068502" y="3857625"/>
                <a:ext cx="511176" cy="36195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400" b="1" dirty="0" smtClean="0">
                    <a:solidFill>
                      <a:schemeClr val="bg1"/>
                    </a:solidFill>
                    <a:latin typeface="Arial" pitchFamily="34" charset="0"/>
                    <a:cs typeface="Arial" pitchFamily="34" charset="0"/>
                  </a:rPr>
                  <a:t>16%</a:t>
                </a:r>
                <a:endParaRPr lang="en-US" sz="1400" b="1" dirty="0">
                  <a:solidFill>
                    <a:schemeClr val="bg1"/>
                  </a:solidFill>
                  <a:latin typeface="Arial" pitchFamily="34" charset="0"/>
                  <a:cs typeface="Arial" pitchFamily="34" charset="0"/>
                </a:endParaRPr>
              </a:p>
            </p:txBody>
          </p:sp>
          <p:sp>
            <p:nvSpPr>
              <p:cNvPr id="7" name="Rectangle 6"/>
              <p:cNvSpPr/>
              <p:nvPr/>
            </p:nvSpPr>
            <p:spPr>
              <a:xfrm>
                <a:off x="8445500" y="4267200"/>
                <a:ext cx="1708150" cy="368300"/>
              </a:xfrm>
              <a:prstGeom prst="rect">
                <a:avLst/>
              </a:prstGeom>
              <a:noFill/>
              <a:ln w="38100" cmpd="sng">
                <a:no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solidFill>
                      <a:srgbClr val="000000"/>
                    </a:solidFill>
                    <a:latin typeface="Arial" pitchFamily="34" charset="0"/>
                    <a:cs typeface="Arial" pitchFamily="34" charset="0"/>
                  </a:rPr>
                  <a:t>I don’t get distracted while driving </a:t>
                </a:r>
              </a:p>
            </p:txBody>
          </p:sp>
        </p:grpSp>
      </p:grpSp>
      <p:cxnSp>
        <p:nvCxnSpPr>
          <p:cNvPr id="17" name="Straight Connector 16"/>
          <p:cNvCxnSpPr/>
          <p:nvPr/>
        </p:nvCxnSpPr>
        <p:spPr>
          <a:xfrm>
            <a:off x="899160" y="6263640"/>
            <a:ext cx="9265920" cy="0"/>
          </a:xfrm>
          <a:prstGeom prst="line">
            <a:avLst/>
          </a:prstGeom>
          <a:ln w="12700">
            <a:solidFill>
              <a:schemeClr val="bg1">
                <a:lumMod val="50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1528997" y="1828800"/>
            <a:ext cx="674557" cy="31479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 name="TextBox 1"/>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sp>
        <p:nvSpPr>
          <p:cNvPr id="4"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GB" sz="2800" dirty="0" smtClean="0">
                <a:solidFill>
                  <a:srgbClr val="292929"/>
                </a:solidFill>
                <a:latin typeface="Arial"/>
                <a:ea typeface="+mj-ea"/>
                <a:cs typeface="+mj-cs"/>
              </a:rPr>
              <a:t>Distractions </a:t>
            </a:r>
            <a:r>
              <a:rPr kumimoji="0" lang="en-GB" sz="2800" b="0" i="0" u="none" strike="noStrike" kern="1200" cap="none" spc="0" normalizeH="0" baseline="0" noProof="0" dirty="0" smtClean="0">
                <a:ln>
                  <a:noFill/>
                </a:ln>
                <a:solidFill>
                  <a:srgbClr val="292929"/>
                </a:solidFill>
                <a:effectLst/>
                <a:uLnTx/>
                <a:uFillTx/>
                <a:latin typeface="Arial"/>
                <a:ea typeface="+mj-ea"/>
                <a:cs typeface="+mj-cs"/>
              </a:rPr>
              <a:t>while driving (1)</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5" name="Rectangle 23"/>
          <p:cNvSpPr>
            <a:spLocks noChangeArrowheads="1"/>
          </p:cNvSpPr>
          <p:nvPr/>
        </p:nvSpPr>
        <p:spPr bwMode="auto">
          <a:xfrm>
            <a:off x="983142" y="6838313"/>
            <a:ext cx="7531465" cy="646112"/>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QSI14 </a:t>
            </a:r>
            <a:r>
              <a:rPr lang="en-GB" sz="800" dirty="0" smtClean="0">
                <a:solidFill>
                  <a:schemeClr val="bg2"/>
                </a:solidFill>
              </a:rPr>
              <a:t>It’s not unusual for drivers to have other things on their mind while driving. What do you think about </a:t>
            </a:r>
            <a:r>
              <a:rPr lang="en-GB" sz="800" u="sng" dirty="0" smtClean="0">
                <a:solidFill>
                  <a:schemeClr val="bg2"/>
                </a:solidFill>
              </a:rPr>
              <a:t>most often</a:t>
            </a:r>
            <a:r>
              <a:rPr lang="en-GB" sz="800" dirty="0" smtClean="0">
                <a:solidFill>
                  <a:schemeClr val="bg2"/>
                </a:solidFill>
              </a:rPr>
              <a:t>?  Bases: All respondents (1714), Those who may have other things on their mind while driving (1299).</a:t>
            </a:r>
            <a:endParaRPr lang="en-GB" sz="800" dirty="0">
              <a:solidFill>
                <a:schemeClr val="bg2"/>
              </a:solidFill>
            </a:endParaRPr>
          </a:p>
        </p:txBody>
      </p:sp>
      <p:sp>
        <p:nvSpPr>
          <p:cNvPr id="31" name="TextBox 30"/>
          <p:cNvSpPr txBox="1"/>
          <p:nvPr/>
        </p:nvSpPr>
        <p:spPr>
          <a:xfrm>
            <a:off x="4068763" y="1747445"/>
            <a:ext cx="4962525" cy="369332"/>
          </a:xfrm>
          <a:prstGeom prst="rect">
            <a:avLst/>
          </a:prstGeom>
          <a:noFill/>
          <a:ln w="38100">
            <a:noFill/>
          </a:ln>
        </p:spPr>
        <p:txBody>
          <a:bodyPr wrap="square" rtlCol="0">
            <a:spAutoFit/>
          </a:bodyPr>
          <a:lstStyle/>
          <a:p>
            <a:r>
              <a:rPr lang="en-GB" sz="1800" b="1" u="sng" dirty="0" smtClean="0">
                <a:solidFill>
                  <a:srgbClr val="4D4D4D"/>
                </a:solidFill>
              </a:rPr>
              <a:t>Potential</a:t>
            </a:r>
            <a:r>
              <a:rPr lang="en-GB" sz="1800" b="1" dirty="0" smtClean="0">
                <a:solidFill>
                  <a:srgbClr val="4D4D4D"/>
                </a:solidFill>
              </a:rPr>
              <a:t> distractions include...</a:t>
            </a:r>
          </a:p>
        </p:txBody>
      </p:sp>
      <p:sp>
        <p:nvSpPr>
          <p:cNvPr id="38" name="TextBox 37"/>
          <p:cNvSpPr txBox="1"/>
          <p:nvPr/>
        </p:nvSpPr>
        <p:spPr>
          <a:xfrm>
            <a:off x="687050" y="1747445"/>
            <a:ext cx="2781300" cy="1723549"/>
          </a:xfrm>
          <a:prstGeom prst="rect">
            <a:avLst/>
          </a:prstGeom>
          <a:solidFill>
            <a:schemeClr val="bg1"/>
          </a:solidFill>
          <a:ln w="28575">
            <a:noFill/>
            <a:prstDash val="dash"/>
          </a:ln>
          <a:effectLst>
            <a:outerShdw blurRad="63500" sx="102000" sy="102000" algn="ctr" rotWithShape="0">
              <a:prstClr val="black">
                <a:alpha val="40000"/>
              </a:prstClr>
            </a:outerShdw>
          </a:effectLst>
        </p:spPr>
        <p:txBody>
          <a:bodyPr wrap="square" rtlCol="0">
            <a:spAutoFit/>
          </a:bodyPr>
          <a:lstStyle/>
          <a:p>
            <a:pPr algn="ctr"/>
            <a:r>
              <a:rPr lang="en-GB" sz="1600" dirty="0" smtClean="0">
                <a:solidFill>
                  <a:srgbClr val="4D4D4D"/>
                </a:solidFill>
              </a:rPr>
              <a:t>Overall, </a:t>
            </a:r>
            <a:r>
              <a:rPr lang="en-GB" sz="2400" b="1" dirty="0" smtClean="0">
                <a:solidFill>
                  <a:schemeClr val="tx2"/>
                </a:solidFill>
              </a:rPr>
              <a:t>87%</a:t>
            </a:r>
            <a:r>
              <a:rPr lang="en-GB" sz="1600" dirty="0" smtClean="0">
                <a:solidFill>
                  <a:srgbClr val="4D4D4D"/>
                </a:solidFill>
              </a:rPr>
              <a:t> of motorists may have </a:t>
            </a:r>
            <a:r>
              <a:rPr lang="en-GB" sz="1600" b="1" dirty="0" smtClean="0">
                <a:solidFill>
                  <a:srgbClr val="4D4D4D"/>
                </a:solidFill>
              </a:rPr>
              <a:t>other things on their mind </a:t>
            </a:r>
            <a:r>
              <a:rPr lang="en-GB" sz="1600" dirty="0" smtClean="0">
                <a:solidFill>
                  <a:srgbClr val="4D4D4D"/>
                </a:solidFill>
              </a:rPr>
              <a:t>while driving, while only </a:t>
            </a:r>
            <a:r>
              <a:rPr lang="en-GB" sz="1600" b="1" dirty="0" smtClean="0">
                <a:solidFill>
                  <a:schemeClr val="accent1"/>
                </a:solidFill>
              </a:rPr>
              <a:t>26% </a:t>
            </a:r>
            <a:r>
              <a:rPr lang="en-GB" sz="1600" dirty="0" smtClean="0">
                <a:solidFill>
                  <a:srgbClr val="4D4D4D"/>
                </a:solidFill>
              </a:rPr>
              <a:t>overall say they get distracted by other thoughts on their mind</a:t>
            </a:r>
            <a:endParaRPr lang="en-GB" sz="1600" b="1" dirty="0" smtClean="0">
              <a:solidFill>
                <a:srgbClr val="4D4D4D"/>
              </a:solidFill>
            </a:endParaRPr>
          </a:p>
        </p:txBody>
      </p:sp>
      <p:sp>
        <p:nvSpPr>
          <p:cNvPr id="74" name="Freeform 291"/>
          <p:cNvSpPr>
            <a:spLocks noChangeArrowheads="1"/>
          </p:cNvSpPr>
          <p:nvPr/>
        </p:nvSpPr>
        <p:spPr bwMode="auto">
          <a:xfrm rot="653965">
            <a:off x="1804650" y="5173663"/>
            <a:ext cx="546100" cy="501650"/>
          </a:xfrm>
          <a:custGeom>
            <a:avLst/>
            <a:gdLst>
              <a:gd name="T0" fmla="*/ 2147483647 w 3442"/>
              <a:gd name="T1" fmla="*/ 2147483647 h 3158"/>
              <a:gd name="T2" fmla="*/ 2147483647 w 3442"/>
              <a:gd name="T3" fmla="*/ 2147483647 h 3158"/>
              <a:gd name="T4" fmla="*/ 2147483647 w 3442"/>
              <a:gd name="T5" fmla="*/ 2147483647 h 3158"/>
              <a:gd name="T6" fmla="*/ 2147483647 w 3442"/>
              <a:gd name="T7" fmla="*/ 2147483647 h 3158"/>
              <a:gd name="T8" fmla="*/ 2147483647 w 3442"/>
              <a:gd name="T9" fmla="*/ 2147483647 h 3158"/>
              <a:gd name="T10" fmla="*/ 2147483647 w 3442"/>
              <a:gd name="T11" fmla="*/ 2147483647 h 3158"/>
              <a:gd name="T12" fmla="*/ 2147483647 w 3442"/>
              <a:gd name="T13" fmla="*/ 2147483647 h 3158"/>
              <a:gd name="T14" fmla="*/ 2147483647 w 3442"/>
              <a:gd name="T15" fmla="*/ 2147483647 h 3158"/>
              <a:gd name="T16" fmla="*/ 2147483647 w 3442"/>
              <a:gd name="T17" fmla="*/ 2147483647 h 3158"/>
              <a:gd name="T18" fmla="*/ 2147483647 w 3442"/>
              <a:gd name="T19" fmla="*/ 2147483647 h 3158"/>
              <a:gd name="T20" fmla="*/ 2147483647 w 3442"/>
              <a:gd name="T21" fmla="*/ 2147483647 h 3158"/>
              <a:gd name="T22" fmla="*/ 2147483647 w 3442"/>
              <a:gd name="T23" fmla="*/ 2147483647 h 3158"/>
              <a:gd name="T24" fmla="*/ 2147483647 w 3442"/>
              <a:gd name="T25" fmla="*/ 2147483647 h 3158"/>
              <a:gd name="T26" fmla="*/ 2147483647 w 3442"/>
              <a:gd name="T27" fmla="*/ 2147483647 h 3158"/>
              <a:gd name="T28" fmla="*/ 2147483647 w 3442"/>
              <a:gd name="T29" fmla="*/ 2147483647 h 3158"/>
              <a:gd name="T30" fmla="*/ 2147483647 w 3442"/>
              <a:gd name="T31" fmla="*/ 2147483647 h 3158"/>
              <a:gd name="T32" fmla="*/ 2147483647 w 3442"/>
              <a:gd name="T33" fmla="*/ 2147483647 h 3158"/>
              <a:gd name="T34" fmla="*/ 2147483647 w 3442"/>
              <a:gd name="T35" fmla="*/ 2147483647 h 3158"/>
              <a:gd name="T36" fmla="*/ 2147483647 w 3442"/>
              <a:gd name="T37" fmla="*/ 2147483647 h 3158"/>
              <a:gd name="T38" fmla="*/ 2147483647 w 3442"/>
              <a:gd name="T39" fmla="*/ 2147483647 h 3158"/>
              <a:gd name="T40" fmla="*/ 2147483647 w 3442"/>
              <a:gd name="T41" fmla="*/ 2147483647 h 3158"/>
              <a:gd name="T42" fmla="*/ 2147483647 w 3442"/>
              <a:gd name="T43" fmla="*/ 2147483647 h 3158"/>
              <a:gd name="T44" fmla="*/ 2147483647 w 3442"/>
              <a:gd name="T45" fmla="*/ 2147483647 h 3158"/>
              <a:gd name="T46" fmla="*/ 2147483647 w 3442"/>
              <a:gd name="T47" fmla="*/ 2147483647 h 3158"/>
              <a:gd name="T48" fmla="*/ 2147483647 w 3442"/>
              <a:gd name="T49" fmla="*/ 2147483647 h 3158"/>
              <a:gd name="T50" fmla="*/ 2147483647 w 3442"/>
              <a:gd name="T51" fmla="*/ 2147483647 h 3158"/>
              <a:gd name="T52" fmla="*/ 2147483647 w 3442"/>
              <a:gd name="T53" fmla="*/ 2147483647 h 3158"/>
              <a:gd name="T54" fmla="*/ 2147483647 w 3442"/>
              <a:gd name="T55" fmla="*/ 2147483647 h 3158"/>
              <a:gd name="T56" fmla="*/ 2147483647 w 3442"/>
              <a:gd name="T57" fmla="*/ 2147483647 h 3158"/>
              <a:gd name="T58" fmla="*/ 2147483647 w 3442"/>
              <a:gd name="T59" fmla="*/ 2147483647 h 3158"/>
              <a:gd name="T60" fmla="*/ 2147483647 w 3442"/>
              <a:gd name="T61" fmla="*/ 2147483647 h 3158"/>
              <a:gd name="T62" fmla="*/ 2147483647 w 3442"/>
              <a:gd name="T63" fmla="*/ 2147483647 h 3158"/>
              <a:gd name="T64" fmla="*/ 2147483647 w 3442"/>
              <a:gd name="T65" fmla="*/ 2147483647 h 3158"/>
              <a:gd name="T66" fmla="*/ 2147483647 w 3442"/>
              <a:gd name="T67" fmla="*/ 2147483647 h 3158"/>
              <a:gd name="T68" fmla="*/ 2147483647 w 3442"/>
              <a:gd name="T69" fmla="*/ 2147483647 h 3158"/>
              <a:gd name="T70" fmla="*/ 2147483647 w 3442"/>
              <a:gd name="T71" fmla="*/ 2147483647 h 3158"/>
              <a:gd name="T72" fmla="*/ 2147483647 w 3442"/>
              <a:gd name="T73" fmla="*/ 2147483647 h 3158"/>
              <a:gd name="T74" fmla="*/ 2147483647 w 3442"/>
              <a:gd name="T75" fmla="*/ 2147483647 h 3158"/>
              <a:gd name="T76" fmla="*/ 2147483647 w 3442"/>
              <a:gd name="T77" fmla="*/ 2147483647 h 3158"/>
              <a:gd name="T78" fmla="*/ 0 w 3442"/>
              <a:gd name="T79" fmla="*/ 2147483647 h 3158"/>
              <a:gd name="T80" fmla="*/ 2147483647 w 3442"/>
              <a:gd name="T81" fmla="*/ 2147483647 h 3158"/>
              <a:gd name="T82" fmla="*/ 2147483647 w 3442"/>
              <a:gd name="T83" fmla="*/ 2147483647 h 3158"/>
              <a:gd name="T84" fmla="*/ 2147483647 w 3442"/>
              <a:gd name="T85" fmla="*/ 2147483647 h 3158"/>
              <a:gd name="T86" fmla="*/ 2147483647 w 3442"/>
              <a:gd name="T87" fmla="*/ 2147483647 h 3158"/>
              <a:gd name="T88" fmla="*/ 2147483647 w 3442"/>
              <a:gd name="T89" fmla="*/ 2147483647 h 3158"/>
              <a:gd name="T90" fmla="*/ 2147483647 w 3442"/>
              <a:gd name="T91" fmla="*/ 2147483647 h 3158"/>
              <a:gd name="T92" fmla="*/ 2147483647 w 3442"/>
              <a:gd name="T93" fmla="*/ 2147483647 h 3158"/>
              <a:gd name="T94" fmla="*/ 2147483647 w 3442"/>
              <a:gd name="T95" fmla="*/ 2147483647 h 3158"/>
              <a:gd name="T96" fmla="*/ 2147483647 w 3442"/>
              <a:gd name="T97" fmla="*/ 2147483647 h 3158"/>
              <a:gd name="T98" fmla="*/ 2147483647 w 3442"/>
              <a:gd name="T99" fmla="*/ 2147483647 h 3158"/>
              <a:gd name="T100" fmla="*/ 2147483647 w 3442"/>
              <a:gd name="T101" fmla="*/ 2147483647 h 315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442"/>
              <a:gd name="T154" fmla="*/ 0 h 3158"/>
              <a:gd name="T155" fmla="*/ 3442 w 3442"/>
              <a:gd name="T156" fmla="*/ 3158 h 315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442" h="3158">
                <a:moveTo>
                  <a:pt x="1353" y="2453"/>
                </a:moveTo>
                <a:lnTo>
                  <a:pt x="1338" y="2455"/>
                </a:lnTo>
                <a:lnTo>
                  <a:pt x="1325" y="2463"/>
                </a:lnTo>
                <a:lnTo>
                  <a:pt x="1313" y="2475"/>
                </a:lnTo>
                <a:lnTo>
                  <a:pt x="1304" y="2491"/>
                </a:lnTo>
                <a:lnTo>
                  <a:pt x="1297" y="2510"/>
                </a:lnTo>
                <a:lnTo>
                  <a:pt x="1295" y="2530"/>
                </a:lnTo>
                <a:lnTo>
                  <a:pt x="1297" y="2549"/>
                </a:lnTo>
                <a:lnTo>
                  <a:pt x="1304" y="2568"/>
                </a:lnTo>
                <a:lnTo>
                  <a:pt x="1313" y="2584"/>
                </a:lnTo>
                <a:lnTo>
                  <a:pt x="1325" y="2596"/>
                </a:lnTo>
                <a:lnTo>
                  <a:pt x="1338" y="2604"/>
                </a:lnTo>
                <a:lnTo>
                  <a:pt x="1353" y="2606"/>
                </a:lnTo>
                <a:lnTo>
                  <a:pt x="3007" y="2606"/>
                </a:lnTo>
                <a:lnTo>
                  <a:pt x="3023" y="2604"/>
                </a:lnTo>
                <a:lnTo>
                  <a:pt x="3036" y="2596"/>
                </a:lnTo>
                <a:lnTo>
                  <a:pt x="3048" y="2584"/>
                </a:lnTo>
                <a:lnTo>
                  <a:pt x="3057" y="2568"/>
                </a:lnTo>
                <a:lnTo>
                  <a:pt x="3063" y="2549"/>
                </a:lnTo>
                <a:lnTo>
                  <a:pt x="3065" y="2530"/>
                </a:lnTo>
                <a:lnTo>
                  <a:pt x="3063" y="2510"/>
                </a:lnTo>
                <a:lnTo>
                  <a:pt x="3057" y="2491"/>
                </a:lnTo>
                <a:lnTo>
                  <a:pt x="3048" y="2475"/>
                </a:lnTo>
                <a:lnTo>
                  <a:pt x="3036" y="2463"/>
                </a:lnTo>
                <a:lnTo>
                  <a:pt x="3023" y="2455"/>
                </a:lnTo>
                <a:lnTo>
                  <a:pt x="3007" y="2453"/>
                </a:lnTo>
                <a:lnTo>
                  <a:pt x="1353" y="2453"/>
                </a:lnTo>
                <a:close/>
                <a:moveTo>
                  <a:pt x="1353" y="2107"/>
                </a:moveTo>
                <a:lnTo>
                  <a:pt x="1338" y="2110"/>
                </a:lnTo>
                <a:lnTo>
                  <a:pt x="1325" y="2117"/>
                </a:lnTo>
                <a:lnTo>
                  <a:pt x="1313" y="2130"/>
                </a:lnTo>
                <a:lnTo>
                  <a:pt x="1304" y="2145"/>
                </a:lnTo>
                <a:lnTo>
                  <a:pt x="1297" y="2163"/>
                </a:lnTo>
                <a:lnTo>
                  <a:pt x="1295" y="2183"/>
                </a:lnTo>
                <a:lnTo>
                  <a:pt x="1297" y="2204"/>
                </a:lnTo>
                <a:lnTo>
                  <a:pt x="1304" y="2222"/>
                </a:lnTo>
                <a:lnTo>
                  <a:pt x="1313" y="2238"/>
                </a:lnTo>
                <a:lnTo>
                  <a:pt x="1325" y="2251"/>
                </a:lnTo>
                <a:lnTo>
                  <a:pt x="1338" y="2258"/>
                </a:lnTo>
                <a:lnTo>
                  <a:pt x="1353" y="2261"/>
                </a:lnTo>
                <a:lnTo>
                  <a:pt x="3007" y="2261"/>
                </a:lnTo>
                <a:lnTo>
                  <a:pt x="3023" y="2258"/>
                </a:lnTo>
                <a:lnTo>
                  <a:pt x="3036" y="2251"/>
                </a:lnTo>
                <a:lnTo>
                  <a:pt x="3048" y="2238"/>
                </a:lnTo>
                <a:lnTo>
                  <a:pt x="3057" y="2222"/>
                </a:lnTo>
                <a:lnTo>
                  <a:pt x="3063" y="2204"/>
                </a:lnTo>
                <a:lnTo>
                  <a:pt x="3065" y="2183"/>
                </a:lnTo>
                <a:lnTo>
                  <a:pt x="3063" y="2163"/>
                </a:lnTo>
                <a:lnTo>
                  <a:pt x="3057" y="2145"/>
                </a:lnTo>
                <a:lnTo>
                  <a:pt x="3048" y="2130"/>
                </a:lnTo>
                <a:lnTo>
                  <a:pt x="3036" y="2117"/>
                </a:lnTo>
                <a:lnTo>
                  <a:pt x="3023" y="2110"/>
                </a:lnTo>
                <a:lnTo>
                  <a:pt x="3007" y="2107"/>
                </a:lnTo>
                <a:lnTo>
                  <a:pt x="1353" y="2107"/>
                </a:lnTo>
                <a:close/>
                <a:moveTo>
                  <a:pt x="1353" y="1762"/>
                </a:moveTo>
                <a:lnTo>
                  <a:pt x="1338" y="1764"/>
                </a:lnTo>
                <a:lnTo>
                  <a:pt x="1325" y="1772"/>
                </a:lnTo>
                <a:lnTo>
                  <a:pt x="1313" y="1784"/>
                </a:lnTo>
                <a:lnTo>
                  <a:pt x="1304" y="1800"/>
                </a:lnTo>
                <a:lnTo>
                  <a:pt x="1297" y="1817"/>
                </a:lnTo>
                <a:lnTo>
                  <a:pt x="1295" y="1838"/>
                </a:lnTo>
                <a:lnTo>
                  <a:pt x="1297" y="1858"/>
                </a:lnTo>
                <a:lnTo>
                  <a:pt x="1304" y="1877"/>
                </a:lnTo>
                <a:lnTo>
                  <a:pt x="1313" y="1893"/>
                </a:lnTo>
                <a:lnTo>
                  <a:pt x="1325" y="1904"/>
                </a:lnTo>
                <a:lnTo>
                  <a:pt x="1338" y="1913"/>
                </a:lnTo>
                <a:lnTo>
                  <a:pt x="1353" y="1915"/>
                </a:lnTo>
                <a:lnTo>
                  <a:pt x="3007" y="1915"/>
                </a:lnTo>
                <a:lnTo>
                  <a:pt x="3023" y="1913"/>
                </a:lnTo>
                <a:lnTo>
                  <a:pt x="3036" y="1904"/>
                </a:lnTo>
                <a:lnTo>
                  <a:pt x="3048" y="1893"/>
                </a:lnTo>
                <a:lnTo>
                  <a:pt x="3057" y="1877"/>
                </a:lnTo>
                <a:lnTo>
                  <a:pt x="3063" y="1858"/>
                </a:lnTo>
                <a:lnTo>
                  <a:pt x="3065" y="1838"/>
                </a:lnTo>
                <a:lnTo>
                  <a:pt x="3063" y="1817"/>
                </a:lnTo>
                <a:lnTo>
                  <a:pt x="3057" y="1800"/>
                </a:lnTo>
                <a:lnTo>
                  <a:pt x="3048" y="1784"/>
                </a:lnTo>
                <a:lnTo>
                  <a:pt x="3036" y="1772"/>
                </a:lnTo>
                <a:lnTo>
                  <a:pt x="3023" y="1764"/>
                </a:lnTo>
                <a:lnTo>
                  <a:pt x="3007" y="1762"/>
                </a:lnTo>
                <a:lnTo>
                  <a:pt x="1353" y="1762"/>
                </a:lnTo>
                <a:close/>
                <a:moveTo>
                  <a:pt x="688" y="0"/>
                </a:moveTo>
                <a:lnTo>
                  <a:pt x="724" y="3"/>
                </a:lnTo>
                <a:lnTo>
                  <a:pt x="758" y="11"/>
                </a:lnTo>
                <a:lnTo>
                  <a:pt x="791" y="25"/>
                </a:lnTo>
                <a:lnTo>
                  <a:pt x="820" y="43"/>
                </a:lnTo>
                <a:lnTo>
                  <a:pt x="846" y="66"/>
                </a:lnTo>
                <a:lnTo>
                  <a:pt x="868" y="91"/>
                </a:lnTo>
                <a:lnTo>
                  <a:pt x="887" y="120"/>
                </a:lnTo>
                <a:lnTo>
                  <a:pt x="901" y="153"/>
                </a:lnTo>
                <a:lnTo>
                  <a:pt x="909" y="187"/>
                </a:lnTo>
                <a:lnTo>
                  <a:pt x="912" y="224"/>
                </a:lnTo>
                <a:lnTo>
                  <a:pt x="911" y="246"/>
                </a:lnTo>
                <a:lnTo>
                  <a:pt x="908" y="267"/>
                </a:lnTo>
                <a:lnTo>
                  <a:pt x="2771" y="944"/>
                </a:lnTo>
                <a:lnTo>
                  <a:pt x="3333" y="944"/>
                </a:lnTo>
                <a:lnTo>
                  <a:pt x="3358" y="946"/>
                </a:lnTo>
                <a:lnTo>
                  <a:pt x="3381" y="954"/>
                </a:lnTo>
                <a:lnTo>
                  <a:pt x="3401" y="966"/>
                </a:lnTo>
                <a:lnTo>
                  <a:pt x="3418" y="982"/>
                </a:lnTo>
                <a:lnTo>
                  <a:pt x="3432" y="1001"/>
                </a:lnTo>
                <a:lnTo>
                  <a:pt x="3440" y="1023"/>
                </a:lnTo>
                <a:lnTo>
                  <a:pt x="3442" y="1046"/>
                </a:lnTo>
                <a:lnTo>
                  <a:pt x="3442" y="3054"/>
                </a:lnTo>
                <a:lnTo>
                  <a:pt x="3440" y="3077"/>
                </a:lnTo>
                <a:lnTo>
                  <a:pt x="3432" y="3099"/>
                </a:lnTo>
                <a:lnTo>
                  <a:pt x="3418" y="3119"/>
                </a:lnTo>
                <a:lnTo>
                  <a:pt x="3401" y="3135"/>
                </a:lnTo>
                <a:lnTo>
                  <a:pt x="3381" y="3146"/>
                </a:lnTo>
                <a:lnTo>
                  <a:pt x="3358" y="3155"/>
                </a:lnTo>
                <a:lnTo>
                  <a:pt x="3333" y="3158"/>
                </a:lnTo>
                <a:lnTo>
                  <a:pt x="109" y="3158"/>
                </a:lnTo>
                <a:lnTo>
                  <a:pt x="84" y="3155"/>
                </a:lnTo>
                <a:lnTo>
                  <a:pt x="61" y="3147"/>
                </a:lnTo>
                <a:lnTo>
                  <a:pt x="41" y="3135"/>
                </a:lnTo>
                <a:lnTo>
                  <a:pt x="24" y="3119"/>
                </a:lnTo>
                <a:lnTo>
                  <a:pt x="12" y="3099"/>
                </a:lnTo>
                <a:lnTo>
                  <a:pt x="3" y="3078"/>
                </a:lnTo>
                <a:lnTo>
                  <a:pt x="0" y="3054"/>
                </a:lnTo>
                <a:lnTo>
                  <a:pt x="0" y="1046"/>
                </a:lnTo>
                <a:lnTo>
                  <a:pt x="3" y="1023"/>
                </a:lnTo>
                <a:lnTo>
                  <a:pt x="12" y="1001"/>
                </a:lnTo>
                <a:lnTo>
                  <a:pt x="24" y="982"/>
                </a:lnTo>
                <a:lnTo>
                  <a:pt x="41" y="966"/>
                </a:lnTo>
                <a:lnTo>
                  <a:pt x="61" y="954"/>
                </a:lnTo>
                <a:lnTo>
                  <a:pt x="84" y="946"/>
                </a:lnTo>
                <a:lnTo>
                  <a:pt x="109" y="943"/>
                </a:lnTo>
                <a:lnTo>
                  <a:pt x="2427" y="943"/>
                </a:lnTo>
                <a:lnTo>
                  <a:pt x="874" y="350"/>
                </a:lnTo>
                <a:lnTo>
                  <a:pt x="851" y="378"/>
                </a:lnTo>
                <a:lnTo>
                  <a:pt x="824" y="401"/>
                </a:lnTo>
                <a:lnTo>
                  <a:pt x="794" y="421"/>
                </a:lnTo>
                <a:lnTo>
                  <a:pt x="761" y="436"/>
                </a:lnTo>
                <a:lnTo>
                  <a:pt x="726" y="445"/>
                </a:lnTo>
                <a:lnTo>
                  <a:pt x="688" y="449"/>
                </a:lnTo>
                <a:lnTo>
                  <a:pt x="651" y="445"/>
                </a:lnTo>
                <a:lnTo>
                  <a:pt x="617" y="437"/>
                </a:lnTo>
                <a:lnTo>
                  <a:pt x="584" y="423"/>
                </a:lnTo>
                <a:lnTo>
                  <a:pt x="555" y="405"/>
                </a:lnTo>
                <a:lnTo>
                  <a:pt x="530" y="383"/>
                </a:lnTo>
                <a:lnTo>
                  <a:pt x="507" y="356"/>
                </a:lnTo>
                <a:lnTo>
                  <a:pt x="489" y="327"/>
                </a:lnTo>
                <a:lnTo>
                  <a:pt x="475" y="294"/>
                </a:lnTo>
                <a:lnTo>
                  <a:pt x="467" y="260"/>
                </a:lnTo>
                <a:lnTo>
                  <a:pt x="464" y="224"/>
                </a:lnTo>
                <a:lnTo>
                  <a:pt x="467" y="187"/>
                </a:lnTo>
                <a:lnTo>
                  <a:pt x="475" y="153"/>
                </a:lnTo>
                <a:lnTo>
                  <a:pt x="489" y="120"/>
                </a:lnTo>
                <a:lnTo>
                  <a:pt x="507" y="91"/>
                </a:lnTo>
                <a:lnTo>
                  <a:pt x="530" y="66"/>
                </a:lnTo>
                <a:lnTo>
                  <a:pt x="555" y="43"/>
                </a:lnTo>
                <a:lnTo>
                  <a:pt x="584" y="25"/>
                </a:lnTo>
                <a:lnTo>
                  <a:pt x="617" y="11"/>
                </a:lnTo>
                <a:lnTo>
                  <a:pt x="651" y="3"/>
                </a:lnTo>
                <a:lnTo>
                  <a:pt x="688" y="0"/>
                </a:lnTo>
                <a:close/>
              </a:path>
            </a:pathLst>
          </a:custGeom>
          <a:solidFill>
            <a:schemeClr val="tx1">
              <a:lumMod val="75000"/>
              <a:lumOff val="25000"/>
            </a:schemeClr>
          </a:solidFill>
          <a:ln w="9525">
            <a:noFill/>
            <a:round/>
            <a:headEnd/>
            <a:tailEnd/>
          </a:ln>
        </p:spPr>
        <p:txBody>
          <a:bodyPr wrap="none" anchor="ctr"/>
          <a:lstStyle/>
          <a:p>
            <a:endParaRPr lang="en-GB"/>
          </a:p>
        </p:txBody>
      </p:sp>
      <p:grpSp>
        <p:nvGrpSpPr>
          <p:cNvPr id="3" name="Group 403"/>
          <p:cNvGrpSpPr>
            <a:grpSpLocks/>
          </p:cNvGrpSpPr>
          <p:nvPr/>
        </p:nvGrpSpPr>
        <p:grpSpPr bwMode="auto">
          <a:xfrm>
            <a:off x="1773694" y="5884863"/>
            <a:ext cx="608013" cy="468312"/>
            <a:chOff x="3920" y="3125"/>
            <a:chExt cx="383" cy="295"/>
          </a:xfrm>
          <a:solidFill>
            <a:schemeClr val="tx1">
              <a:lumMod val="75000"/>
              <a:lumOff val="25000"/>
            </a:schemeClr>
          </a:solidFill>
        </p:grpSpPr>
        <p:sp>
          <p:nvSpPr>
            <p:cNvPr id="76" name="Freeform 404"/>
            <p:cNvSpPr>
              <a:spLocks noChangeArrowheads="1"/>
            </p:cNvSpPr>
            <p:nvPr/>
          </p:nvSpPr>
          <p:spPr bwMode="auto">
            <a:xfrm>
              <a:off x="4186" y="3294"/>
              <a:ext cx="24" cy="95"/>
            </a:xfrm>
            <a:custGeom>
              <a:avLst/>
              <a:gdLst>
                <a:gd name="T0" fmla="*/ 0 w 228"/>
                <a:gd name="T1" fmla="*/ 0 h 859"/>
                <a:gd name="T2" fmla="*/ 0 w 228"/>
                <a:gd name="T3" fmla="*/ 0 h 859"/>
                <a:gd name="T4" fmla="*/ 0 w 228"/>
                <a:gd name="T5" fmla="*/ 0 h 859"/>
                <a:gd name="T6" fmla="*/ 0 w 228"/>
                <a:gd name="T7" fmla="*/ 0 h 859"/>
                <a:gd name="T8" fmla="*/ 0 w 228"/>
                <a:gd name="T9" fmla="*/ 0 h 859"/>
                <a:gd name="T10" fmla="*/ 0 w 228"/>
                <a:gd name="T11" fmla="*/ 0 h 859"/>
                <a:gd name="T12" fmla="*/ 0 w 228"/>
                <a:gd name="T13" fmla="*/ 0 h 859"/>
                <a:gd name="T14" fmla="*/ 0 w 228"/>
                <a:gd name="T15" fmla="*/ 0 h 859"/>
                <a:gd name="T16" fmla="*/ 0 w 228"/>
                <a:gd name="T17" fmla="*/ 0 h 859"/>
                <a:gd name="T18" fmla="*/ 0 w 228"/>
                <a:gd name="T19" fmla="*/ 0 h 859"/>
                <a:gd name="T20" fmla="*/ 0 w 228"/>
                <a:gd name="T21" fmla="*/ 0 h 859"/>
                <a:gd name="T22" fmla="*/ 0 w 228"/>
                <a:gd name="T23" fmla="*/ 0 h 859"/>
                <a:gd name="T24" fmla="*/ 0 w 228"/>
                <a:gd name="T25" fmla="*/ 0 h 859"/>
                <a:gd name="T26" fmla="*/ 0 w 228"/>
                <a:gd name="T27" fmla="*/ 0 h 859"/>
                <a:gd name="T28" fmla="*/ 0 w 228"/>
                <a:gd name="T29" fmla="*/ 0 h 859"/>
                <a:gd name="T30" fmla="*/ 0 w 228"/>
                <a:gd name="T31" fmla="*/ 0 h 859"/>
                <a:gd name="T32" fmla="*/ 0 w 228"/>
                <a:gd name="T33" fmla="*/ 0 h 859"/>
                <a:gd name="T34" fmla="*/ 0 w 228"/>
                <a:gd name="T35" fmla="*/ 0 h 859"/>
                <a:gd name="T36" fmla="*/ 0 w 228"/>
                <a:gd name="T37" fmla="*/ 0 h 859"/>
                <a:gd name="T38" fmla="*/ 0 w 228"/>
                <a:gd name="T39" fmla="*/ 0 h 859"/>
                <a:gd name="T40" fmla="*/ 0 w 228"/>
                <a:gd name="T41" fmla="*/ 0 h 859"/>
                <a:gd name="T42" fmla="*/ 0 w 228"/>
                <a:gd name="T43" fmla="*/ 0 h 859"/>
                <a:gd name="T44" fmla="*/ 0 w 228"/>
                <a:gd name="T45" fmla="*/ 0 h 859"/>
                <a:gd name="T46" fmla="*/ 0 w 228"/>
                <a:gd name="T47" fmla="*/ 0 h 859"/>
                <a:gd name="T48" fmla="*/ 0 w 228"/>
                <a:gd name="T49" fmla="*/ 0 h 859"/>
                <a:gd name="T50" fmla="*/ 0 w 228"/>
                <a:gd name="T51" fmla="*/ 0 h 859"/>
                <a:gd name="T52" fmla="*/ 0 w 228"/>
                <a:gd name="T53" fmla="*/ 0 h 859"/>
                <a:gd name="T54" fmla="*/ 0 w 228"/>
                <a:gd name="T55" fmla="*/ 0 h 859"/>
                <a:gd name="T56" fmla="*/ 0 w 228"/>
                <a:gd name="T57" fmla="*/ 0 h 859"/>
                <a:gd name="T58" fmla="*/ 0 w 228"/>
                <a:gd name="T59" fmla="*/ 0 h 859"/>
                <a:gd name="T60" fmla="*/ 0 w 228"/>
                <a:gd name="T61" fmla="*/ 0 h 859"/>
                <a:gd name="T62" fmla="*/ 0 w 228"/>
                <a:gd name="T63" fmla="*/ 0 h 859"/>
                <a:gd name="T64" fmla="*/ 0 w 228"/>
                <a:gd name="T65" fmla="*/ 0 h 859"/>
                <a:gd name="T66" fmla="*/ 0 w 228"/>
                <a:gd name="T67" fmla="*/ 0 h 859"/>
                <a:gd name="T68" fmla="*/ 0 w 228"/>
                <a:gd name="T69" fmla="*/ 0 h 859"/>
                <a:gd name="T70" fmla="*/ 0 w 228"/>
                <a:gd name="T71" fmla="*/ 0 h 859"/>
                <a:gd name="T72" fmla="*/ 0 w 228"/>
                <a:gd name="T73" fmla="*/ 0 h 859"/>
                <a:gd name="T74" fmla="*/ 0 w 228"/>
                <a:gd name="T75" fmla="*/ 0 h 859"/>
                <a:gd name="T76" fmla="*/ 0 w 228"/>
                <a:gd name="T77" fmla="*/ 0 h 859"/>
                <a:gd name="T78" fmla="*/ 0 w 228"/>
                <a:gd name="T79" fmla="*/ 0 h 859"/>
                <a:gd name="T80" fmla="*/ 0 w 228"/>
                <a:gd name="T81" fmla="*/ 0 h 859"/>
                <a:gd name="T82" fmla="*/ 0 w 228"/>
                <a:gd name="T83" fmla="*/ 0 h 859"/>
                <a:gd name="T84" fmla="*/ 0 w 228"/>
                <a:gd name="T85" fmla="*/ 0 h 859"/>
                <a:gd name="T86" fmla="*/ 0 w 228"/>
                <a:gd name="T87" fmla="*/ 0 h 859"/>
                <a:gd name="T88" fmla="*/ 0 w 228"/>
                <a:gd name="T89" fmla="*/ 0 h 859"/>
                <a:gd name="T90" fmla="*/ 0 w 228"/>
                <a:gd name="T91" fmla="*/ 0 h 859"/>
                <a:gd name="T92" fmla="*/ 0 w 228"/>
                <a:gd name="T93" fmla="*/ 0 h 859"/>
                <a:gd name="T94" fmla="*/ 0 w 228"/>
                <a:gd name="T95" fmla="*/ 0 h 859"/>
                <a:gd name="T96" fmla="*/ 0 w 228"/>
                <a:gd name="T97" fmla="*/ 0 h 859"/>
                <a:gd name="T98" fmla="*/ 0 w 228"/>
                <a:gd name="T99" fmla="*/ 0 h 859"/>
                <a:gd name="T100" fmla="*/ 0 w 228"/>
                <a:gd name="T101" fmla="*/ 0 h 85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28"/>
                <a:gd name="T154" fmla="*/ 0 h 859"/>
                <a:gd name="T155" fmla="*/ 228 w 228"/>
                <a:gd name="T156" fmla="*/ 859 h 85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28" h="859">
                  <a:moveTo>
                    <a:pt x="75" y="0"/>
                  </a:moveTo>
                  <a:lnTo>
                    <a:pt x="93" y="3"/>
                  </a:lnTo>
                  <a:lnTo>
                    <a:pt x="111" y="9"/>
                  </a:lnTo>
                  <a:lnTo>
                    <a:pt x="125" y="19"/>
                  </a:lnTo>
                  <a:lnTo>
                    <a:pt x="137" y="33"/>
                  </a:lnTo>
                  <a:lnTo>
                    <a:pt x="145" y="50"/>
                  </a:lnTo>
                  <a:lnTo>
                    <a:pt x="170" y="108"/>
                  </a:lnTo>
                  <a:lnTo>
                    <a:pt x="191" y="169"/>
                  </a:lnTo>
                  <a:lnTo>
                    <a:pt x="206" y="232"/>
                  </a:lnTo>
                  <a:lnTo>
                    <a:pt x="219" y="297"/>
                  </a:lnTo>
                  <a:lnTo>
                    <a:pt x="226" y="362"/>
                  </a:lnTo>
                  <a:lnTo>
                    <a:pt x="228" y="429"/>
                  </a:lnTo>
                  <a:lnTo>
                    <a:pt x="226" y="497"/>
                  </a:lnTo>
                  <a:lnTo>
                    <a:pt x="219" y="562"/>
                  </a:lnTo>
                  <a:lnTo>
                    <a:pt x="206" y="626"/>
                  </a:lnTo>
                  <a:lnTo>
                    <a:pt x="191" y="689"/>
                  </a:lnTo>
                  <a:lnTo>
                    <a:pt x="170" y="750"/>
                  </a:lnTo>
                  <a:lnTo>
                    <a:pt x="145" y="808"/>
                  </a:lnTo>
                  <a:lnTo>
                    <a:pt x="137" y="825"/>
                  </a:lnTo>
                  <a:lnTo>
                    <a:pt x="125" y="839"/>
                  </a:lnTo>
                  <a:lnTo>
                    <a:pt x="111" y="849"/>
                  </a:lnTo>
                  <a:lnTo>
                    <a:pt x="93" y="855"/>
                  </a:lnTo>
                  <a:lnTo>
                    <a:pt x="75" y="859"/>
                  </a:lnTo>
                  <a:lnTo>
                    <a:pt x="56" y="855"/>
                  </a:lnTo>
                  <a:lnTo>
                    <a:pt x="38" y="848"/>
                  </a:lnTo>
                  <a:lnTo>
                    <a:pt x="22" y="837"/>
                  </a:lnTo>
                  <a:lnTo>
                    <a:pt x="11" y="822"/>
                  </a:lnTo>
                  <a:lnTo>
                    <a:pt x="3" y="804"/>
                  </a:lnTo>
                  <a:lnTo>
                    <a:pt x="0" y="784"/>
                  </a:lnTo>
                  <a:lnTo>
                    <a:pt x="2" y="768"/>
                  </a:lnTo>
                  <a:lnTo>
                    <a:pt x="8" y="752"/>
                  </a:lnTo>
                  <a:lnTo>
                    <a:pt x="7" y="752"/>
                  </a:lnTo>
                  <a:lnTo>
                    <a:pt x="33" y="691"/>
                  </a:lnTo>
                  <a:lnTo>
                    <a:pt x="52" y="629"/>
                  </a:lnTo>
                  <a:lnTo>
                    <a:pt x="67" y="565"/>
                  </a:lnTo>
                  <a:lnTo>
                    <a:pt x="77" y="498"/>
                  </a:lnTo>
                  <a:lnTo>
                    <a:pt x="80" y="429"/>
                  </a:lnTo>
                  <a:lnTo>
                    <a:pt x="77" y="361"/>
                  </a:lnTo>
                  <a:lnTo>
                    <a:pt x="67" y="294"/>
                  </a:lnTo>
                  <a:lnTo>
                    <a:pt x="52" y="229"/>
                  </a:lnTo>
                  <a:lnTo>
                    <a:pt x="33" y="167"/>
                  </a:lnTo>
                  <a:lnTo>
                    <a:pt x="7" y="106"/>
                  </a:lnTo>
                  <a:lnTo>
                    <a:pt x="8" y="106"/>
                  </a:lnTo>
                  <a:lnTo>
                    <a:pt x="2" y="91"/>
                  </a:lnTo>
                  <a:lnTo>
                    <a:pt x="0" y="74"/>
                  </a:lnTo>
                  <a:lnTo>
                    <a:pt x="3" y="54"/>
                  </a:lnTo>
                  <a:lnTo>
                    <a:pt x="11" y="37"/>
                  </a:lnTo>
                  <a:lnTo>
                    <a:pt x="22" y="22"/>
                  </a:lnTo>
                  <a:lnTo>
                    <a:pt x="38" y="10"/>
                  </a:lnTo>
                  <a:lnTo>
                    <a:pt x="56" y="3"/>
                  </a:lnTo>
                  <a:lnTo>
                    <a:pt x="75" y="0"/>
                  </a:lnTo>
                  <a:close/>
                </a:path>
              </a:pathLst>
            </a:custGeom>
            <a:grpFill/>
            <a:ln w="9525">
              <a:noFill/>
              <a:round/>
              <a:headEnd/>
              <a:tailEnd/>
            </a:ln>
          </p:spPr>
          <p:txBody>
            <a:bodyPr wrap="none" anchor="ctr"/>
            <a:lstStyle/>
            <a:p>
              <a:endParaRPr lang="en-GB"/>
            </a:p>
          </p:txBody>
        </p:sp>
        <p:sp>
          <p:nvSpPr>
            <p:cNvPr id="77" name="Freeform 405"/>
            <p:cNvSpPr>
              <a:spLocks noChangeArrowheads="1"/>
            </p:cNvSpPr>
            <p:nvPr/>
          </p:nvSpPr>
          <p:spPr bwMode="auto">
            <a:xfrm>
              <a:off x="4228" y="3278"/>
              <a:ext cx="29" cy="126"/>
            </a:xfrm>
            <a:custGeom>
              <a:avLst/>
              <a:gdLst>
                <a:gd name="T0" fmla="*/ 0 w 264"/>
                <a:gd name="T1" fmla="*/ 0 h 1142"/>
                <a:gd name="T2" fmla="*/ 0 w 264"/>
                <a:gd name="T3" fmla="*/ 0 h 1142"/>
                <a:gd name="T4" fmla="*/ 0 w 264"/>
                <a:gd name="T5" fmla="*/ 0 h 1142"/>
                <a:gd name="T6" fmla="*/ 0 w 264"/>
                <a:gd name="T7" fmla="*/ 0 h 1142"/>
                <a:gd name="T8" fmla="*/ 0 w 264"/>
                <a:gd name="T9" fmla="*/ 0 h 1142"/>
                <a:gd name="T10" fmla="*/ 0 w 264"/>
                <a:gd name="T11" fmla="*/ 0 h 1142"/>
                <a:gd name="T12" fmla="*/ 0 w 264"/>
                <a:gd name="T13" fmla="*/ 0 h 1142"/>
                <a:gd name="T14" fmla="*/ 0 w 264"/>
                <a:gd name="T15" fmla="*/ 0 h 1142"/>
                <a:gd name="T16" fmla="*/ 0 w 264"/>
                <a:gd name="T17" fmla="*/ 0 h 1142"/>
                <a:gd name="T18" fmla="*/ 0 w 264"/>
                <a:gd name="T19" fmla="*/ 0 h 1142"/>
                <a:gd name="T20" fmla="*/ 0 w 264"/>
                <a:gd name="T21" fmla="*/ 0 h 1142"/>
                <a:gd name="T22" fmla="*/ 0 w 264"/>
                <a:gd name="T23" fmla="*/ 0 h 1142"/>
                <a:gd name="T24" fmla="*/ 0 w 264"/>
                <a:gd name="T25" fmla="*/ 0 h 1142"/>
                <a:gd name="T26" fmla="*/ 0 w 264"/>
                <a:gd name="T27" fmla="*/ 0 h 1142"/>
                <a:gd name="T28" fmla="*/ 0 w 264"/>
                <a:gd name="T29" fmla="*/ 0 h 1142"/>
                <a:gd name="T30" fmla="*/ 0 w 264"/>
                <a:gd name="T31" fmla="*/ 0 h 1142"/>
                <a:gd name="T32" fmla="*/ 0 w 264"/>
                <a:gd name="T33" fmla="*/ 0 h 1142"/>
                <a:gd name="T34" fmla="*/ 0 w 264"/>
                <a:gd name="T35" fmla="*/ 0 h 1142"/>
                <a:gd name="T36" fmla="*/ 0 w 264"/>
                <a:gd name="T37" fmla="*/ 0 h 1142"/>
                <a:gd name="T38" fmla="*/ 0 w 264"/>
                <a:gd name="T39" fmla="*/ 0 h 1142"/>
                <a:gd name="T40" fmla="*/ 0 w 264"/>
                <a:gd name="T41" fmla="*/ 0 h 1142"/>
                <a:gd name="T42" fmla="*/ 0 w 264"/>
                <a:gd name="T43" fmla="*/ 0 h 1142"/>
                <a:gd name="T44" fmla="*/ 0 w 264"/>
                <a:gd name="T45" fmla="*/ 0 h 1142"/>
                <a:gd name="T46" fmla="*/ 0 w 264"/>
                <a:gd name="T47" fmla="*/ 0 h 1142"/>
                <a:gd name="T48" fmla="*/ 0 w 264"/>
                <a:gd name="T49" fmla="*/ 0 h 1142"/>
                <a:gd name="T50" fmla="*/ 0 w 264"/>
                <a:gd name="T51" fmla="*/ 0 h 1142"/>
                <a:gd name="T52" fmla="*/ 0 w 264"/>
                <a:gd name="T53" fmla="*/ 0 h 1142"/>
                <a:gd name="T54" fmla="*/ 0 w 264"/>
                <a:gd name="T55" fmla="*/ 0 h 1142"/>
                <a:gd name="T56" fmla="*/ 0 w 264"/>
                <a:gd name="T57" fmla="*/ 0 h 1142"/>
                <a:gd name="T58" fmla="*/ 0 w 264"/>
                <a:gd name="T59" fmla="*/ 0 h 1142"/>
                <a:gd name="T60" fmla="*/ 0 w 264"/>
                <a:gd name="T61" fmla="*/ 0 h 1142"/>
                <a:gd name="T62" fmla="*/ 0 w 264"/>
                <a:gd name="T63" fmla="*/ 0 h 1142"/>
                <a:gd name="T64" fmla="*/ 0 w 264"/>
                <a:gd name="T65" fmla="*/ 0 h 1142"/>
                <a:gd name="T66" fmla="*/ 0 w 264"/>
                <a:gd name="T67" fmla="*/ 0 h 1142"/>
                <a:gd name="T68" fmla="*/ 0 w 264"/>
                <a:gd name="T69" fmla="*/ 0 h 1142"/>
                <a:gd name="T70" fmla="*/ 0 w 264"/>
                <a:gd name="T71" fmla="*/ 0 h 1142"/>
                <a:gd name="T72" fmla="*/ 0 w 264"/>
                <a:gd name="T73" fmla="*/ 0 h 1142"/>
                <a:gd name="T74" fmla="*/ 0 w 264"/>
                <a:gd name="T75" fmla="*/ 0 h 1142"/>
                <a:gd name="T76" fmla="*/ 0 w 264"/>
                <a:gd name="T77" fmla="*/ 0 h 1142"/>
                <a:gd name="T78" fmla="*/ 0 w 264"/>
                <a:gd name="T79" fmla="*/ 0 h 1142"/>
                <a:gd name="T80" fmla="*/ 0 w 264"/>
                <a:gd name="T81" fmla="*/ 0 h 1142"/>
                <a:gd name="T82" fmla="*/ 0 w 264"/>
                <a:gd name="T83" fmla="*/ 0 h 1142"/>
                <a:gd name="T84" fmla="*/ 0 w 264"/>
                <a:gd name="T85" fmla="*/ 0 h 1142"/>
                <a:gd name="T86" fmla="*/ 0 w 264"/>
                <a:gd name="T87" fmla="*/ 0 h 1142"/>
                <a:gd name="T88" fmla="*/ 0 w 264"/>
                <a:gd name="T89" fmla="*/ 0 h 1142"/>
                <a:gd name="T90" fmla="*/ 0 w 264"/>
                <a:gd name="T91" fmla="*/ 0 h 1142"/>
                <a:gd name="T92" fmla="*/ 0 w 264"/>
                <a:gd name="T93" fmla="*/ 0 h 1142"/>
                <a:gd name="T94" fmla="*/ 0 w 264"/>
                <a:gd name="T95" fmla="*/ 0 h 1142"/>
                <a:gd name="T96" fmla="*/ 0 w 264"/>
                <a:gd name="T97" fmla="*/ 0 h 1142"/>
                <a:gd name="T98" fmla="*/ 0 w 264"/>
                <a:gd name="T99" fmla="*/ 0 h 1142"/>
                <a:gd name="T100" fmla="*/ 0 w 264"/>
                <a:gd name="T101" fmla="*/ 0 h 1142"/>
                <a:gd name="T102" fmla="*/ 0 w 264"/>
                <a:gd name="T103" fmla="*/ 0 h 1142"/>
                <a:gd name="T104" fmla="*/ 0 w 264"/>
                <a:gd name="T105" fmla="*/ 0 h 1142"/>
                <a:gd name="T106" fmla="*/ 0 w 264"/>
                <a:gd name="T107" fmla="*/ 0 h 1142"/>
                <a:gd name="T108" fmla="*/ 0 w 264"/>
                <a:gd name="T109" fmla="*/ 0 h 114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64"/>
                <a:gd name="T166" fmla="*/ 0 h 1142"/>
                <a:gd name="T167" fmla="*/ 264 w 264"/>
                <a:gd name="T168" fmla="*/ 1142 h 114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64" h="1142">
                  <a:moveTo>
                    <a:pt x="75" y="0"/>
                  </a:moveTo>
                  <a:lnTo>
                    <a:pt x="93" y="4"/>
                  </a:lnTo>
                  <a:lnTo>
                    <a:pt x="109" y="10"/>
                  </a:lnTo>
                  <a:lnTo>
                    <a:pt x="124" y="19"/>
                  </a:lnTo>
                  <a:lnTo>
                    <a:pt x="135" y="33"/>
                  </a:lnTo>
                  <a:lnTo>
                    <a:pt x="144" y="47"/>
                  </a:lnTo>
                  <a:lnTo>
                    <a:pt x="174" y="117"/>
                  </a:lnTo>
                  <a:lnTo>
                    <a:pt x="200" y="189"/>
                  </a:lnTo>
                  <a:lnTo>
                    <a:pt x="222" y="262"/>
                  </a:lnTo>
                  <a:lnTo>
                    <a:pt x="240" y="336"/>
                  </a:lnTo>
                  <a:lnTo>
                    <a:pt x="253" y="414"/>
                  </a:lnTo>
                  <a:lnTo>
                    <a:pt x="261" y="491"/>
                  </a:lnTo>
                  <a:lnTo>
                    <a:pt x="264" y="571"/>
                  </a:lnTo>
                  <a:lnTo>
                    <a:pt x="261" y="651"/>
                  </a:lnTo>
                  <a:lnTo>
                    <a:pt x="253" y="729"/>
                  </a:lnTo>
                  <a:lnTo>
                    <a:pt x="240" y="806"/>
                  </a:lnTo>
                  <a:lnTo>
                    <a:pt x="222" y="880"/>
                  </a:lnTo>
                  <a:lnTo>
                    <a:pt x="200" y="953"/>
                  </a:lnTo>
                  <a:lnTo>
                    <a:pt x="174" y="1026"/>
                  </a:lnTo>
                  <a:lnTo>
                    <a:pt x="144" y="1095"/>
                  </a:lnTo>
                  <a:lnTo>
                    <a:pt x="135" y="1110"/>
                  </a:lnTo>
                  <a:lnTo>
                    <a:pt x="124" y="1123"/>
                  </a:lnTo>
                  <a:lnTo>
                    <a:pt x="109" y="1132"/>
                  </a:lnTo>
                  <a:lnTo>
                    <a:pt x="93" y="1139"/>
                  </a:lnTo>
                  <a:lnTo>
                    <a:pt x="75" y="1142"/>
                  </a:lnTo>
                  <a:lnTo>
                    <a:pt x="55" y="1139"/>
                  </a:lnTo>
                  <a:lnTo>
                    <a:pt x="37" y="1131"/>
                  </a:lnTo>
                  <a:lnTo>
                    <a:pt x="22" y="1120"/>
                  </a:lnTo>
                  <a:lnTo>
                    <a:pt x="11" y="1104"/>
                  </a:lnTo>
                  <a:lnTo>
                    <a:pt x="3" y="1087"/>
                  </a:lnTo>
                  <a:lnTo>
                    <a:pt x="0" y="1067"/>
                  </a:lnTo>
                  <a:lnTo>
                    <a:pt x="2" y="1051"/>
                  </a:lnTo>
                  <a:lnTo>
                    <a:pt x="8" y="1036"/>
                  </a:lnTo>
                  <a:lnTo>
                    <a:pt x="8" y="1035"/>
                  </a:lnTo>
                  <a:lnTo>
                    <a:pt x="39" y="964"/>
                  </a:lnTo>
                  <a:lnTo>
                    <a:pt x="65" y="890"/>
                  </a:lnTo>
                  <a:lnTo>
                    <a:pt x="86" y="813"/>
                  </a:lnTo>
                  <a:lnTo>
                    <a:pt x="102" y="734"/>
                  </a:lnTo>
                  <a:lnTo>
                    <a:pt x="111" y="653"/>
                  </a:lnTo>
                  <a:lnTo>
                    <a:pt x="115" y="571"/>
                  </a:lnTo>
                  <a:lnTo>
                    <a:pt x="111" y="489"/>
                  </a:lnTo>
                  <a:lnTo>
                    <a:pt x="102" y="408"/>
                  </a:lnTo>
                  <a:lnTo>
                    <a:pt x="86" y="330"/>
                  </a:lnTo>
                  <a:lnTo>
                    <a:pt x="65" y="253"/>
                  </a:lnTo>
                  <a:lnTo>
                    <a:pt x="39" y="178"/>
                  </a:lnTo>
                  <a:lnTo>
                    <a:pt x="8" y="107"/>
                  </a:lnTo>
                  <a:lnTo>
                    <a:pt x="2" y="91"/>
                  </a:lnTo>
                  <a:lnTo>
                    <a:pt x="0" y="75"/>
                  </a:lnTo>
                  <a:lnTo>
                    <a:pt x="3" y="56"/>
                  </a:lnTo>
                  <a:lnTo>
                    <a:pt x="11" y="38"/>
                  </a:lnTo>
                  <a:lnTo>
                    <a:pt x="22" y="22"/>
                  </a:lnTo>
                  <a:lnTo>
                    <a:pt x="37" y="11"/>
                  </a:lnTo>
                  <a:lnTo>
                    <a:pt x="55" y="4"/>
                  </a:lnTo>
                  <a:lnTo>
                    <a:pt x="75" y="0"/>
                  </a:lnTo>
                  <a:close/>
                </a:path>
              </a:pathLst>
            </a:custGeom>
            <a:grpFill/>
            <a:ln w="9525">
              <a:noFill/>
              <a:round/>
              <a:headEnd/>
              <a:tailEnd/>
            </a:ln>
          </p:spPr>
          <p:txBody>
            <a:bodyPr wrap="none" anchor="ctr"/>
            <a:lstStyle/>
            <a:p>
              <a:endParaRPr lang="en-GB"/>
            </a:p>
          </p:txBody>
        </p:sp>
        <p:sp>
          <p:nvSpPr>
            <p:cNvPr id="78" name="Freeform 406"/>
            <p:cNvSpPr>
              <a:spLocks noChangeArrowheads="1"/>
            </p:cNvSpPr>
            <p:nvPr/>
          </p:nvSpPr>
          <p:spPr bwMode="auto">
            <a:xfrm>
              <a:off x="4272" y="3263"/>
              <a:ext cx="31" cy="157"/>
            </a:xfrm>
            <a:custGeom>
              <a:avLst/>
              <a:gdLst>
                <a:gd name="T0" fmla="*/ 0 w 291"/>
                <a:gd name="T1" fmla="*/ 0 h 1428"/>
                <a:gd name="T2" fmla="*/ 0 w 291"/>
                <a:gd name="T3" fmla="*/ 0 h 1428"/>
                <a:gd name="T4" fmla="*/ 0 w 291"/>
                <a:gd name="T5" fmla="*/ 0 h 1428"/>
                <a:gd name="T6" fmla="*/ 0 w 291"/>
                <a:gd name="T7" fmla="*/ 0 h 1428"/>
                <a:gd name="T8" fmla="*/ 0 w 291"/>
                <a:gd name="T9" fmla="*/ 0 h 1428"/>
                <a:gd name="T10" fmla="*/ 0 w 291"/>
                <a:gd name="T11" fmla="*/ 0 h 1428"/>
                <a:gd name="T12" fmla="*/ 0 w 291"/>
                <a:gd name="T13" fmla="*/ 0 h 1428"/>
                <a:gd name="T14" fmla="*/ 0 w 291"/>
                <a:gd name="T15" fmla="*/ 0 h 1428"/>
                <a:gd name="T16" fmla="*/ 0 w 291"/>
                <a:gd name="T17" fmla="*/ 0 h 1428"/>
                <a:gd name="T18" fmla="*/ 0 w 291"/>
                <a:gd name="T19" fmla="*/ 0 h 1428"/>
                <a:gd name="T20" fmla="*/ 0 w 291"/>
                <a:gd name="T21" fmla="*/ 0 h 1428"/>
                <a:gd name="T22" fmla="*/ 0 w 291"/>
                <a:gd name="T23" fmla="*/ 0 h 1428"/>
                <a:gd name="T24" fmla="*/ 0 w 291"/>
                <a:gd name="T25" fmla="*/ 0 h 1428"/>
                <a:gd name="T26" fmla="*/ 0 w 291"/>
                <a:gd name="T27" fmla="*/ 0 h 1428"/>
                <a:gd name="T28" fmla="*/ 0 w 291"/>
                <a:gd name="T29" fmla="*/ 0 h 1428"/>
                <a:gd name="T30" fmla="*/ 0 w 291"/>
                <a:gd name="T31" fmla="*/ 0 h 1428"/>
                <a:gd name="T32" fmla="*/ 0 w 291"/>
                <a:gd name="T33" fmla="*/ 0 h 1428"/>
                <a:gd name="T34" fmla="*/ 0 w 291"/>
                <a:gd name="T35" fmla="*/ 0 h 1428"/>
                <a:gd name="T36" fmla="*/ 0 w 291"/>
                <a:gd name="T37" fmla="*/ 0 h 1428"/>
                <a:gd name="T38" fmla="*/ 0 w 291"/>
                <a:gd name="T39" fmla="*/ 0 h 1428"/>
                <a:gd name="T40" fmla="*/ 0 w 291"/>
                <a:gd name="T41" fmla="*/ 0 h 1428"/>
                <a:gd name="T42" fmla="*/ 0 w 291"/>
                <a:gd name="T43" fmla="*/ 0 h 1428"/>
                <a:gd name="T44" fmla="*/ 0 w 291"/>
                <a:gd name="T45" fmla="*/ 0 h 1428"/>
                <a:gd name="T46" fmla="*/ 0 w 291"/>
                <a:gd name="T47" fmla="*/ 0 h 1428"/>
                <a:gd name="T48" fmla="*/ 0 w 291"/>
                <a:gd name="T49" fmla="*/ 0 h 1428"/>
                <a:gd name="T50" fmla="*/ 0 w 291"/>
                <a:gd name="T51" fmla="*/ 0 h 1428"/>
                <a:gd name="T52" fmla="*/ 0 w 291"/>
                <a:gd name="T53" fmla="*/ 0 h 1428"/>
                <a:gd name="T54" fmla="*/ 0 w 291"/>
                <a:gd name="T55" fmla="*/ 0 h 1428"/>
                <a:gd name="T56" fmla="*/ 0 w 291"/>
                <a:gd name="T57" fmla="*/ 0 h 1428"/>
                <a:gd name="T58" fmla="*/ 0 w 291"/>
                <a:gd name="T59" fmla="*/ 0 h 1428"/>
                <a:gd name="T60" fmla="*/ 0 w 291"/>
                <a:gd name="T61" fmla="*/ 0 h 1428"/>
                <a:gd name="T62" fmla="*/ 0 w 291"/>
                <a:gd name="T63" fmla="*/ 0 h 1428"/>
                <a:gd name="T64" fmla="*/ 0 w 291"/>
                <a:gd name="T65" fmla="*/ 0 h 1428"/>
                <a:gd name="T66" fmla="*/ 0 w 291"/>
                <a:gd name="T67" fmla="*/ 0 h 1428"/>
                <a:gd name="T68" fmla="*/ 0 w 291"/>
                <a:gd name="T69" fmla="*/ 0 h 1428"/>
                <a:gd name="T70" fmla="*/ 0 w 291"/>
                <a:gd name="T71" fmla="*/ 0 h 1428"/>
                <a:gd name="T72" fmla="*/ 0 w 291"/>
                <a:gd name="T73" fmla="*/ 0 h 1428"/>
                <a:gd name="T74" fmla="*/ 0 w 291"/>
                <a:gd name="T75" fmla="*/ 0 h 1428"/>
                <a:gd name="T76" fmla="*/ 0 w 291"/>
                <a:gd name="T77" fmla="*/ 0 h 1428"/>
                <a:gd name="T78" fmla="*/ 0 w 291"/>
                <a:gd name="T79" fmla="*/ 0 h 1428"/>
                <a:gd name="T80" fmla="*/ 0 w 291"/>
                <a:gd name="T81" fmla="*/ 0 h 1428"/>
                <a:gd name="T82" fmla="*/ 0 w 291"/>
                <a:gd name="T83" fmla="*/ 0 h 1428"/>
                <a:gd name="T84" fmla="*/ 0 w 291"/>
                <a:gd name="T85" fmla="*/ 0 h 1428"/>
                <a:gd name="T86" fmla="*/ 0 w 291"/>
                <a:gd name="T87" fmla="*/ 0 h 1428"/>
                <a:gd name="T88" fmla="*/ 0 w 291"/>
                <a:gd name="T89" fmla="*/ 0 h 1428"/>
                <a:gd name="T90" fmla="*/ 0 w 291"/>
                <a:gd name="T91" fmla="*/ 0 h 1428"/>
                <a:gd name="T92" fmla="*/ 0 w 291"/>
                <a:gd name="T93" fmla="*/ 0 h 1428"/>
                <a:gd name="T94" fmla="*/ 0 w 291"/>
                <a:gd name="T95" fmla="*/ 0 h 1428"/>
                <a:gd name="T96" fmla="*/ 0 w 291"/>
                <a:gd name="T97" fmla="*/ 0 h 1428"/>
                <a:gd name="T98" fmla="*/ 0 w 291"/>
                <a:gd name="T99" fmla="*/ 0 h 1428"/>
                <a:gd name="T100" fmla="*/ 0 w 291"/>
                <a:gd name="T101" fmla="*/ 0 h 1428"/>
                <a:gd name="T102" fmla="*/ 0 w 291"/>
                <a:gd name="T103" fmla="*/ 0 h 1428"/>
                <a:gd name="T104" fmla="*/ 0 w 291"/>
                <a:gd name="T105" fmla="*/ 0 h 1428"/>
                <a:gd name="T106" fmla="*/ 0 w 291"/>
                <a:gd name="T107" fmla="*/ 0 h 1428"/>
                <a:gd name="T108" fmla="*/ 0 w 291"/>
                <a:gd name="T109" fmla="*/ 0 h 1428"/>
                <a:gd name="T110" fmla="*/ 0 w 291"/>
                <a:gd name="T111" fmla="*/ 0 h 1428"/>
                <a:gd name="T112" fmla="*/ 0 w 291"/>
                <a:gd name="T113" fmla="*/ 0 h 1428"/>
                <a:gd name="T114" fmla="*/ 0 w 291"/>
                <a:gd name="T115" fmla="*/ 0 h 1428"/>
                <a:gd name="T116" fmla="*/ 0 w 291"/>
                <a:gd name="T117" fmla="*/ 0 h 14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91"/>
                <a:gd name="T178" fmla="*/ 0 h 1428"/>
                <a:gd name="T179" fmla="*/ 291 w 291"/>
                <a:gd name="T180" fmla="*/ 1428 h 142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91" h="1428">
                  <a:moveTo>
                    <a:pt x="74" y="0"/>
                  </a:moveTo>
                  <a:lnTo>
                    <a:pt x="95" y="3"/>
                  </a:lnTo>
                  <a:lnTo>
                    <a:pt x="114" y="12"/>
                  </a:lnTo>
                  <a:lnTo>
                    <a:pt x="129" y="25"/>
                  </a:lnTo>
                  <a:lnTo>
                    <a:pt x="140" y="42"/>
                  </a:lnTo>
                  <a:lnTo>
                    <a:pt x="142" y="44"/>
                  </a:lnTo>
                  <a:lnTo>
                    <a:pt x="143" y="48"/>
                  </a:lnTo>
                  <a:lnTo>
                    <a:pt x="181" y="136"/>
                  </a:lnTo>
                  <a:lnTo>
                    <a:pt x="214" y="227"/>
                  </a:lnTo>
                  <a:lnTo>
                    <a:pt x="241" y="320"/>
                  </a:lnTo>
                  <a:lnTo>
                    <a:pt x="263" y="415"/>
                  </a:lnTo>
                  <a:lnTo>
                    <a:pt x="278" y="514"/>
                  </a:lnTo>
                  <a:lnTo>
                    <a:pt x="288" y="613"/>
                  </a:lnTo>
                  <a:lnTo>
                    <a:pt x="291" y="714"/>
                  </a:lnTo>
                  <a:lnTo>
                    <a:pt x="288" y="815"/>
                  </a:lnTo>
                  <a:lnTo>
                    <a:pt x="278" y="914"/>
                  </a:lnTo>
                  <a:lnTo>
                    <a:pt x="263" y="1013"/>
                  </a:lnTo>
                  <a:lnTo>
                    <a:pt x="241" y="1108"/>
                  </a:lnTo>
                  <a:lnTo>
                    <a:pt x="214" y="1201"/>
                  </a:lnTo>
                  <a:lnTo>
                    <a:pt x="181" y="1292"/>
                  </a:lnTo>
                  <a:lnTo>
                    <a:pt x="143" y="1380"/>
                  </a:lnTo>
                  <a:lnTo>
                    <a:pt x="142" y="1383"/>
                  </a:lnTo>
                  <a:lnTo>
                    <a:pt x="140" y="1386"/>
                  </a:lnTo>
                  <a:lnTo>
                    <a:pt x="129" y="1404"/>
                  </a:lnTo>
                  <a:lnTo>
                    <a:pt x="114" y="1417"/>
                  </a:lnTo>
                  <a:lnTo>
                    <a:pt x="95" y="1425"/>
                  </a:lnTo>
                  <a:lnTo>
                    <a:pt x="74" y="1428"/>
                  </a:lnTo>
                  <a:lnTo>
                    <a:pt x="54" y="1426"/>
                  </a:lnTo>
                  <a:lnTo>
                    <a:pt x="37" y="1418"/>
                  </a:lnTo>
                  <a:lnTo>
                    <a:pt x="22" y="1406"/>
                  </a:lnTo>
                  <a:lnTo>
                    <a:pt x="10" y="1391"/>
                  </a:lnTo>
                  <a:lnTo>
                    <a:pt x="3" y="1374"/>
                  </a:lnTo>
                  <a:lnTo>
                    <a:pt x="0" y="1354"/>
                  </a:lnTo>
                  <a:lnTo>
                    <a:pt x="2" y="1338"/>
                  </a:lnTo>
                  <a:lnTo>
                    <a:pt x="6" y="1323"/>
                  </a:lnTo>
                  <a:lnTo>
                    <a:pt x="41" y="1243"/>
                  </a:lnTo>
                  <a:lnTo>
                    <a:pt x="71" y="1160"/>
                  </a:lnTo>
                  <a:lnTo>
                    <a:pt x="96" y="1074"/>
                  </a:lnTo>
                  <a:lnTo>
                    <a:pt x="116" y="987"/>
                  </a:lnTo>
                  <a:lnTo>
                    <a:pt x="131" y="898"/>
                  </a:lnTo>
                  <a:lnTo>
                    <a:pt x="139" y="807"/>
                  </a:lnTo>
                  <a:lnTo>
                    <a:pt x="142" y="714"/>
                  </a:lnTo>
                  <a:lnTo>
                    <a:pt x="139" y="621"/>
                  </a:lnTo>
                  <a:lnTo>
                    <a:pt x="131" y="530"/>
                  </a:lnTo>
                  <a:lnTo>
                    <a:pt x="116" y="442"/>
                  </a:lnTo>
                  <a:lnTo>
                    <a:pt x="96" y="354"/>
                  </a:lnTo>
                  <a:lnTo>
                    <a:pt x="71" y="268"/>
                  </a:lnTo>
                  <a:lnTo>
                    <a:pt x="41" y="185"/>
                  </a:lnTo>
                  <a:lnTo>
                    <a:pt x="6" y="105"/>
                  </a:lnTo>
                  <a:lnTo>
                    <a:pt x="2" y="90"/>
                  </a:lnTo>
                  <a:lnTo>
                    <a:pt x="0" y="74"/>
                  </a:lnTo>
                  <a:lnTo>
                    <a:pt x="3" y="54"/>
                  </a:lnTo>
                  <a:lnTo>
                    <a:pt x="10" y="37"/>
                  </a:lnTo>
                  <a:lnTo>
                    <a:pt x="22" y="22"/>
                  </a:lnTo>
                  <a:lnTo>
                    <a:pt x="37" y="11"/>
                  </a:lnTo>
                  <a:lnTo>
                    <a:pt x="54" y="2"/>
                  </a:lnTo>
                  <a:lnTo>
                    <a:pt x="74" y="0"/>
                  </a:lnTo>
                  <a:close/>
                </a:path>
              </a:pathLst>
            </a:custGeom>
            <a:grpFill/>
            <a:ln w="9525">
              <a:noFill/>
              <a:round/>
              <a:headEnd/>
              <a:tailEnd/>
            </a:ln>
          </p:spPr>
          <p:txBody>
            <a:bodyPr wrap="none" anchor="ctr"/>
            <a:lstStyle/>
            <a:p>
              <a:endParaRPr lang="en-GB"/>
            </a:p>
          </p:txBody>
        </p:sp>
        <p:sp>
          <p:nvSpPr>
            <p:cNvPr id="79" name="Freeform 407"/>
            <p:cNvSpPr>
              <a:spLocks noChangeArrowheads="1"/>
            </p:cNvSpPr>
            <p:nvPr/>
          </p:nvSpPr>
          <p:spPr bwMode="auto">
            <a:xfrm>
              <a:off x="3920" y="3125"/>
              <a:ext cx="248" cy="295"/>
            </a:xfrm>
            <a:custGeom>
              <a:avLst/>
              <a:gdLst>
                <a:gd name="T0" fmla="*/ 0 w 2243"/>
                <a:gd name="T1" fmla="*/ 0 h 2667"/>
                <a:gd name="T2" fmla="*/ 0 w 2243"/>
                <a:gd name="T3" fmla="*/ 0 h 2667"/>
                <a:gd name="T4" fmla="*/ 0 w 2243"/>
                <a:gd name="T5" fmla="*/ 0 h 2667"/>
                <a:gd name="T6" fmla="*/ 0 w 2243"/>
                <a:gd name="T7" fmla="*/ 0 h 2667"/>
                <a:gd name="T8" fmla="*/ 0 w 2243"/>
                <a:gd name="T9" fmla="*/ 0 h 2667"/>
                <a:gd name="T10" fmla="*/ 0 w 2243"/>
                <a:gd name="T11" fmla="*/ 0 h 2667"/>
                <a:gd name="T12" fmla="*/ 0 w 2243"/>
                <a:gd name="T13" fmla="*/ 0 h 2667"/>
                <a:gd name="T14" fmla="*/ 0 w 2243"/>
                <a:gd name="T15" fmla="*/ 0 h 2667"/>
                <a:gd name="T16" fmla="*/ 0 w 2243"/>
                <a:gd name="T17" fmla="*/ 0 h 2667"/>
                <a:gd name="T18" fmla="*/ 0 w 2243"/>
                <a:gd name="T19" fmla="*/ 0 h 2667"/>
                <a:gd name="T20" fmla="*/ 0 w 2243"/>
                <a:gd name="T21" fmla="*/ 0 h 2667"/>
                <a:gd name="T22" fmla="*/ 0 w 2243"/>
                <a:gd name="T23" fmla="*/ 0 h 2667"/>
                <a:gd name="T24" fmla="*/ 0 w 2243"/>
                <a:gd name="T25" fmla="*/ 0 h 2667"/>
                <a:gd name="T26" fmla="*/ 0 w 2243"/>
                <a:gd name="T27" fmla="*/ 0 h 2667"/>
                <a:gd name="T28" fmla="*/ 0 w 2243"/>
                <a:gd name="T29" fmla="*/ 0 h 2667"/>
                <a:gd name="T30" fmla="*/ 0 w 2243"/>
                <a:gd name="T31" fmla="*/ 0 h 2667"/>
                <a:gd name="T32" fmla="*/ 0 w 2243"/>
                <a:gd name="T33" fmla="*/ 0 h 2667"/>
                <a:gd name="T34" fmla="*/ 0 w 2243"/>
                <a:gd name="T35" fmla="*/ 0 h 2667"/>
                <a:gd name="T36" fmla="*/ 0 w 2243"/>
                <a:gd name="T37" fmla="*/ 0 h 2667"/>
                <a:gd name="T38" fmla="*/ 0 w 2243"/>
                <a:gd name="T39" fmla="*/ 0 h 2667"/>
                <a:gd name="T40" fmla="*/ 0 w 2243"/>
                <a:gd name="T41" fmla="*/ 0 h 2667"/>
                <a:gd name="T42" fmla="*/ 0 w 2243"/>
                <a:gd name="T43" fmla="*/ 0 h 2667"/>
                <a:gd name="T44" fmla="*/ 0 w 2243"/>
                <a:gd name="T45" fmla="*/ 0 h 2667"/>
                <a:gd name="T46" fmla="*/ 0 w 2243"/>
                <a:gd name="T47" fmla="*/ 0 h 2667"/>
                <a:gd name="T48" fmla="*/ 0 w 2243"/>
                <a:gd name="T49" fmla="*/ 0 h 2667"/>
                <a:gd name="T50" fmla="*/ 0 w 2243"/>
                <a:gd name="T51" fmla="*/ 0 h 2667"/>
                <a:gd name="T52" fmla="*/ 0 w 2243"/>
                <a:gd name="T53" fmla="*/ 0 h 2667"/>
                <a:gd name="T54" fmla="*/ 0 w 2243"/>
                <a:gd name="T55" fmla="*/ 0 h 2667"/>
                <a:gd name="T56" fmla="*/ 0 w 2243"/>
                <a:gd name="T57" fmla="*/ 0 h 2667"/>
                <a:gd name="T58" fmla="*/ 0 w 2243"/>
                <a:gd name="T59" fmla="*/ 0 h 2667"/>
                <a:gd name="T60" fmla="*/ 0 w 2243"/>
                <a:gd name="T61" fmla="*/ 0 h 2667"/>
                <a:gd name="T62" fmla="*/ 0 w 2243"/>
                <a:gd name="T63" fmla="*/ 0 h 2667"/>
                <a:gd name="T64" fmla="*/ 0 w 2243"/>
                <a:gd name="T65" fmla="*/ 0 h 2667"/>
                <a:gd name="T66" fmla="*/ 0 w 2243"/>
                <a:gd name="T67" fmla="*/ 0 h 2667"/>
                <a:gd name="T68" fmla="*/ 0 w 2243"/>
                <a:gd name="T69" fmla="*/ 0 h 2667"/>
                <a:gd name="T70" fmla="*/ 0 w 2243"/>
                <a:gd name="T71" fmla="*/ 0 h 2667"/>
                <a:gd name="T72" fmla="*/ 0 w 2243"/>
                <a:gd name="T73" fmla="*/ 0 h 2667"/>
                <a:gd name="T74" fmla="*/ 0 w 2243"/>
                <a:gd name="T75" fmla="*/ 0 h 2667"/>
                <a:gd name="T76" fmla="*/ 0 w 2243"/>
                <a:gd name="T77" fmla="*/ 0 h 2667"/>
                <a:gd name="T78" fmla="*/ 0 w 2243"/>
                <a:gd name="T79" fmla="*/ 0 h 2667"/>
                <a:gd name="T80" fmla="*/ 0 w 2243"/>
                <a:gd name="T81" fmla="*/ 0 h 2667"/>
                <a:gd name="T82" fmla="*/ 0 w 2243"/>
                <a:gd name="T83" fmla="*/ 0 h 2667"/>
                <a:gd name="T84" fmla="*/ 0 w 2243"/>
                <a:gd name="T85" fmla="*/ 0 h 2667"/>
                <a:gd name="T86" fmla="*/ 0 w 2243"/>
                <a:gd name="T87" fmla="*/ 0 h 2667"/>
                <a:gd name="T88" fmla="*/ 0 w 2243"/>
                <a:gd name="T89" fmla="*/ 0 h 2667"/>
                <a:gd name="T90" fmla="*/ 0 w 2243"/>
                <a:gd name="T91" fmla="*/ 0 h 2667"/>
                <a:gd name="T92" fmla="*/ 0 w 2243"/>
                <a:gd name="T93" fmla="*/ 0 h 2667"/>
                <a:gd name="T94" fmla="*/ 0 w 2243"/>
                <a:gd name="T95" fmla="*/ 0 h 2667"/>
                <a:gd name="T96" fmla="*/ 0 w 2243"/>
                <a:gd name="T97" fmla="*/ 0 h 2667"/>
                <a:gd name="T98" fmla="*/ 0 w 2243"/>
                <a:gd name="T99" fmla="*/ 0 h 2667"/>
                <a:gd name="T100" fmla="*/ 0 w 2243"/>
                <a:gd name="T101" fmla="*/ 0 h 2667"/>
                <a:gd name="T102" fmla="*/ 0 w 2243"/>
                <a:gd name="T103" fmla="*/ 0 h 2667"/>
                <a:gd name="T104" fmla="*/ 0 w 2243"/>
                <a:gd name="T105" fmla="*/ 0 h 2667"/>
                <a:gd name="T106" fmla="*/ 0 w 2243"/>
                <a:gd name="T107" fmla="*/ 0 h 2667"/>
                <a:gd name="T108" fmla="*/ 0 w 2243"/>
                <a:gd name="T109" fmla="*/ 0 h 2667"/>
                <a:gd name="T110" fmla="*/ 0 w 2243"/>
                <a:gd name="T111" fmla="*/ 0 h 2667"/>
                <a:gd name="T112" fmla="*/ 0 w 2243"/>
                <a:gd name="T113" fmla="*/ 0 h 2667"/>
                <a:gd name="T114" fmla="*/ 0 w 2243"/>
                <a:gd name="T115" fmla="*/ 0 h 2667"/>
                <a:gd name="T116" fmla="*/ 0 w 2243"/>
                <a:gd name="T117" fmla="*/ 0 h 2667"/>
                <a:gd name="T118" fmla="*/ 0 w 2243"/>
                <a:gd name="T119" fmla="*/ 0 h 2667"/>
                <a:gd name="T120" fmla="*/ 0 w 2243"/>
                <a:gd name="T121" fmla="*/ 0 h 2667"/>
                <a:gd name="T122" fmla="*/ 0 w 2243"/>
                <a:gd name="T123" fmla="*/ 0 h 2667"/>
                <a:gd name="T124" fmla="*/ 0 w 2243"/>
                <a:gd name="T125" fmla="*/ 0 h 266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243"/>
                <a:gd name="T190" fmla="*/ 0 h 2667"/>
                <a:gd name="T191" fmla="*/ 2243 w 2243"/>
                <a:gd name="T192" fmla="*/ 2667 h 266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243" h="2667">
                  <a:moveTo>
                    <a:pt x="1674" y="980"/>
                  </a:moveTo>
                  <a:lnTo>
                    <a:pt x="1645" y="983"/>
                  </a:lnTo>
                  <a:lnTo>
                    <a:pt x="1619" y="991"/>
                  </a:lnTo>
                  <a:lnTo>
                    <a:pt x="1596" y="1004"/>
                  </a:lnTo>
                  <a:lnTo>
                    <a:pt x="1575" y="1020"/>
                  </a:lnTo>
                  <a:lnTo>
                    <a:pt x="1558" y="1041"/>
                  </a:lnTo>
                  <a:lnTo>
                    <a:pt x="1546" y="1064"/>
                  </a:lnTo>
                  <a:lnTo>
                    <a:pt x="1537" y="1090"/>
                  </a:lnTo>
                  <a:lnTo>
                    <a:pt x="1535" y="1119"/>
                  </a:lnTo>
                  <a:lnTo>
                    <a:pt x="1537" y="1146"/>
                  </a:lnTo>
                  <a:lnTo>
                    <a:pt x="1546" y="1172"/>
                  </a:lnTo>
                  <a:lnTo>
                    <a:pt x="1558" y="1196"/>
                  </a:lnTo>
                  <a:lnTo>
                    <a:pt x="1575" y="1216"/>
                  </a:lnTo>
                  <a:lnTo>
                    <a:pt x="1596" y="1233"/>
                  </a:lnTo>
                  <a:lnTo>
                    <a:pt x="1619" y="1245"/>
                  </a:lnTo>
                  <a:lnTo>
                    <a:pt x="1645" y="1254"/>
                  </a:lnTo>
                  <a:lnTo>
                    <a:pt x="1674" y="1257"/>
                  </a:lnTo>
                  <a:lnTo>
                    <a:pt x="1702" y="1254"/>
                  </a:lnTo>
                  <a:lnTo>
                    <a:pt x="1727" y="1245"/>
                  </a:lnTo>
                  <a:lnTo>
                    <a:pt x="1751" y="1233"/>
                  </a:lnTo>
                  <a:lnTo>
                    <a:pt x="1771" y="1216"/>
                  </a:lnTo>
                  <a:lnTo>
                    <a:pt x="1789" y="1196"/>
                  </a:lnTo>
                  <a:lnTo>
                    <a:pt x="1801" y="1172"/>
                  </a:lnTo>
                  <a:lnTo>
                    <a:pt x="1809" y="1146"/>
                  </a:lnTo>
                  <a:lnTo>
                    <a:pt x="1812" y="1119"/>
                  </a:lnTo>
                  <a:lnTo>
                    <a:pt x="1809" y="1090"/>
                  </a:lnTo>
                  <a:lnTo>
                    <a:pt x="1801" y="1064"/>
                  </a:lnTo>
                  <a:lnTo>
                    <a:pt x="1789" y="1041"/>
                  </a:lnTo>
                  <a:lnTo>
                    <a:pt x="1771" y="1020"/>
                  </a:lnTo>
                  <a:lnTo>
                    <a:pt x="1751" y="1004"/>
                  </a:lnTo>
                  <a:lnTo>
                    <a:pt x="1727" y="991"/>
                  </a:lnTo>
                  <a:lnTo>
                    <a:pt x="1702" y="983"/>
                  </a:lnTo>
                  <a:lnTo>
                    <a:pt x="1674" y="980"/>
                  </a:lnTo>
                  <a:close/>
                  <a:moveTo>
                    <a:pt x="1013" y="0"/>
                  </a:moveTo>
                  <a:lnTo>
                    <a:pt x="1093" y="5"/>
                  </a:lnTo>
                  <a:lnTo>
                    <a:pt x="1173" y="14"/>
                  </a:lnTo>
                  <a:lnTo>
                    <a:pt x="1250" y="31"/>
                  </a:lnTo>
                  <a:lnTo>
                    <a:pt x="1327" y="54"/>
                  </a:lnTo>
                  <a:lnTo>
                    <a:pt x="1401" y="82"/>
                  </a:lnTo>
                  <a:lnTo>
                    <a:pt x="1472" y="115"/>
                  </a:lnTo>
                  <a:lnTo>
                    <a:pt x="1542" y="154"/>
                  </a:lnTo>
                  <a:lnTo>
                    <a:pt x="1607" y="197"/>
                  </a:lnTo>
                  <a:lnTo>
                    <a:pt x="1668" y="244"/>
                  </a:lnTo>
                  <a:lnTo>
                    <a:pt x="1726" y="295"/>
                  </a:lnTo>
                  <a:lnTo>
                    <a:pt x="1778" y="350"/>
                  </a:lnTo>
                  <a:lnTo>
                    <a:pt x="1826" y="407"/>
                  </a:lnTo>
                  <a:lnTo>
                    <a:pt x="1870" y="467"/>
                  </a:lnTo>
                  <a:lnTo>
                    <a:pt x="1908" y="529"/>
                  </a:lnTo>
                  <a:lnTo>
                    <a:pt x="1940" y="593"/>
                  </a:lnTo>
                  <a:lnTo>
                    <a:pt x="1965" y="658"/>
                  </a:lnTo>
                  <a:lnTo>
                    <a:pt x="1984" y="725"/>
                  </a:lnTo>
                  <a:lnTo>
                    <a:pt x="1989" y="745"/>
                  </a:lnTo>
                  <a:lnTo>
                    <a:pt x="1993" y="768"/>
                  </a:lnTo>
                  <a:lnTo>
                    <a:pt x="1997" y="794"/>
                  </a:lnTo>
                  <a:lnTo>
                    <a:pt x="2001" y="823"/>
                  </a:lnTo>
                  <a:lnTo>
                    <a:pt x="2006" y="851"/>
                  </a:lnTo>
                  <a:lnTo>
                    <a:pt x="2009" y="880"/>
                  </a:lnTo>
                  <a:lnTo>
                    <a:pt x="2013" y="910"/>
                  </a:lnTo>
                  <a:lnTo>
                    <a:pt x="2016" y="937"/>
                  </a:lnTo>
                  <a:lnTo>
                    <a:pt x="2018" y="962"/>
                  </a:lnTo>
                  <a:lnTo>
                    <a:pt x="2021" y="984"/>
                  </a:lnTo>
                  <a:lnTo>
                    <a:pt x="2023" y="1003"/>
                  </a:lnTo>
                  <a:lnTo>
                    <a:pt x="2024" y="1017"/>
                  </a:lnTo>
                  <a:lnTo>
                    <a:pt x="2025" y="1027"/>
                  </a:lnTo>
                  <a:lnTo>
                    <a:pt x="2025" y="1030"/>
                  </a:lnTo>
                  <a:lnTo>
                    <a:pt x="2237" y="1562"/>
                  </a:lnTo>
                  <a:lnTo>
                    <a:pt x="2242" y="1578"/>
                  </a:lnTo>
                  <a:lnTo>
                    <a:pt x="2243" y="1594"/>
                  </a:lnTo>
                  <a:lnTo>
                    <a:pt x="2240" y="1616"/>
                  </a:lnTo>
                  <a:lnTo>
                    <a:pt x="2233" y="1636"/>
                  </a:lnTo>
                  <a:lnTo>
                    <a:pt x="2219" y="1651"/>
                  </a:lnTo>
                  <a:lnTo>
                    <a:pt x="2202" y="1665"/>
                  </a:lnTo>
                  <a:lnTo>
                    <a:pt x="2184" y="1672"/>
                  </a:lnTo>
                  <a:lnTo>
                    <a:pt x="2162" y="1675"/>
                  </a:lnTo>
                  <a:lnTo>
                    <a:pt x="2025" y="1675"/>
                  </a:lnTo>
                  <a:lnTo>
                    <a:pt x="2025" y="1958"/>
                  </a:lnTo>
                  <a:lnTo>
                    <a:pt x="2022" y="2008"/>
                  </a:lnTo>
                  <a:lnTo>
                    <a:pt x="2014" y="2056"/>
                  </a:lnTo>
                  <a:lnTo>
                    <a:pt x="1999" y="2102"/>
                  </a:lnTo>
                  <a:lnTo>
                    <a:pt x="1979" y="2146"/>
                  </a:lnTo>
                  <a:lnTo>
                    <a:pt x="1954" y="2186"/>
                  </a:lnTo>
                  <a:lnTo>
                    <a:pt x="1925" y="2224"/>
                  </a:lnTo>
                  <a:lnTo>
                    <a:pt x="1891" y="2257"/>
                  </a:lnTo>
                  <a:lnTo>
                    <a:pt x="1855" y="2286"/>
                  </a:lnTo>
                  <a:lnTo>
                    <a:pt x="1814" y="2310"/>
                  </a:lnTo>
                  <a:lnTo>
                    <a:pt x="1771" y="2330"/>
                  </a:lnTo>
                  <a:lnTo>
                    <a:pt x="1725" y="2345"/>
                  </a:lnTo>
                  <a:lnTo>
                    <a:pt x="1677" y="2354"/>
                  </a:lnTo>
                  <a:lnTo>
                    <a:pt x="1626" y="2357"/>
                  </a:lnTo>
                  <a:lnTo>
                    <a:pt x="1468" y="2357"/>
                  </a:lnTo>
                  <a:lnTo>
                    <a:pt x="1468" y="2667"/>
                  </a:lnTo>
                  <a:lnTo>
                    <a:pt x="387" y="2667"/>
                  </a:lnTo>
                  <a:lnTo>
                    <a:pt x="387" y="1808"/>
                  </a:lnTo>
                  <a:lnTo>
                    <a:pt x="330" y="1760"/>
                  </a:lnTo>
                  <a:lnTo>
                    <a:pt x="276" y="1708"/>
                  </a:lnTo>
                  <a:lnTo>
                    <a:pt x="227" y="1651"/>
                  </a:lnTo>
                  <a:lnTo>
                    <a:pt x="182" y="1592"/>
                  </a:lnTo>
                  <a:lnTo>
                    <a:pt x="141" y="1529"/>
                  </a:lnTo>
                  <a:lnTo>
                    <a:pt x="105" y="1462"/>
                  </a:lnTo>
                  <a:lnTo>
                    <a:pt x="74" y="1393"/>
                  </a:lnTo>
                  <a:lnTo>
                    <a:pt x="48" y="1322"/>
                  </a:lnTo>
                  <a:lnTo>
                    <a:pt x="27" y="1247"/>
                  </a:lnTo>
                  <a:lnTo>
                    <a:pt x="13" y="1171"/>
                  </a:lnTo>
                  <a:lnTo>
                    <a:pt x="3" y="1093"/>
                  </a:lnTo>
                  <a:lnTo>
                    <a:pt x="0" y="1013"/>
                  </a:lnTo>
                  <a:lnTo>
                    <a:pt x="3" y="934"/>
                  </a:lnTo>
                  <a:lnTo>
                    <a:pt x="12" y="856"/>
                  </a:lnTo>
                  <a:lnTo>
                    <a:pt x="27" y="781"/>
                  </a:lnTo>
                  <a:lnTo>
                    <a:pt x="47" y="708"/>
                  </a:lnTo>
                  <a:lnTo>
                    <a:pt x="72" y="636"/>
                  </a:lnTo>
                  <a:lnTo>
                    <a:pt x="103" y="567"/>
                  </a:lnTo>
                  <a:lnTo>
                    <a:pt x="138" y="501"/>
                  </a:lnTo>
                  <a:lnTo>
                    <a:pt x="178" y="439"/>
                  </a:lnTo>
                  <a:lnTo>
                    <a:pt x="222" y="379"/>
                  </a:lnTo>
                  <a:lnTo>
                    <a:pt x="271" y="324"/>
                  </a:lnTo>
                  <a:lnTo>
                    <a:pt x="324" y="271"/>
                  </a:lnTo>
                  <a:lnTo>
                    <a:pt x="379" y="223"/>
                  </a:lnTo>
                  <a:lnTo>
                    <a:pt x="439" y="178"/>
                  </a:lnTo>
                  <a:lnTo>
                    <a:pt x="502" y="138"/>
                  </a:lnTo>
                  <a:lnTo>
                    <a:pt x="568" y="104"/>
                  </a:lnTo>
                  <a:lnTo>
                    <a:pt x="636" y="73"/>
                  </a:lnTo>
                  <a:lnTo>
                    <a:pt x="707" y="47"/>
                  </a:lnTo>
                  <a:lnTo>
                    <a:pt x="780" y="28"/>
                  </a:lnTo>
                  <a:lnTo>
                    <a:pt x="856" y="13"/>
                  </a:lnTo>
                  <a:lnTo>
                    <a:pt x="933" y="4"/>
                  </a:lnTo>
                  <a:lnTo>
                    <a:pt x="1013" y="0"/>
                  </a:lnTo>
                  <a:close/>
                </a:path>
              </a:pathLst>
            </a:custGeom>
            <a:grpFill/>
            <a:ln w="9525">
              <a:noFill/>
              <a:round/>
              <a:headEnd/>
              <a:tailEnd/>
            </a:ln>
          </p:spPr>
          <p:txBody>
            <a:bodyPr wrap="none" anchor="ctr"/>
            <a:lstStyle/>
            <a:p>
              <a:endParaRPr lang="en-GB"/>
            </a:p>
          </p:txBody>
        </p:sp>
      </p:grpSp>
      <p:sp>
        <p:nvSpPr>
          <p:cNvPr id="80" name="Freeform 133"/>
          <p:cNvSpPr>
            <a:spLocks noChangeArrowheads="1"/>
          </p:cNvSpPr>
          <p:nvPr/>
        </p:nvSpPr>
        <p:spPr bwMode="auto">
          <a:xfrm>
            <a:off x="1772900" y="3599428"/>
            <a:ext cx="609600" cy="536575"/>
          </a:xfrm>
          <a:custGeom>
            <a:avLst/>
            <a:gdLst>
              <a:gd name="T0" fmla="*/ 2147483647 w 3456"/>
              <a:gd name="T1" fmla="*/ 2147483647 h 3045"/>
              <a:gd name="T2" fmla="*/ 2147483647 w 3456"/>
              <a:gd name="T3" fmla="*/ 2147483647 h 3045"/>
              <a:gd name="T4" fmla="*/ 2147483647 w 3456"/>
              <a:gd name="T5" fmla="*/ 2147483647 h 3045"/>
              <a:gd name="T6" fmla="*/ 2147483647 w 3456"/>
              <a:gd name="T7" fmla="*/ 2147483647 h 3045"/>
              <a:gd name="T8" fmla="*/ 2147483647 w 3456"/>
              <a:gd name="T9" fmla="*/ 2147483647 h 3045"/>
              <a:gd name="T10" fmla="*/ 2147483647 w 3456"/>
              <a:gd name="T11" fmla="*/ 2147483647 h 3045"/>
              <a:gd name="T12" fmla="*/ 2147483647 w 3456"/>
              <a:gd name="T13" fmla="*/ 2147483647 h 3045"/>
              <a:gd name="T14" fmla="*/ 2147483647 w 3456"/>
              <a:gd name="T15" fmla="*/ 2147483647 h 3045"/>
              <a:gd name="T16" fmla="*/ 2147483647 w 3456"/>
              <a:gd name="T17" fmla="*/ 2147483647 h 3045"/>
              <a:gd name="T18" fmla="*/ 2147483647 w 3456"/>
              <a:gd name="T19" fmla="*/ 2147483647 h 3045"/>
              <a:gd name="T20" fmla="*/ 2147483647 w 3456"/>
              <a:gd name="T21" fmla="*/ 2147483647 h 3045"/>
              <a:gd name="T22" fmla="*/ 2147483647 w 3456"/>
              <a:gd name="T23" fmla="*/ 2147483647 h 3045"/>
              <a:gd name="T24" fmla="*/ 2147483647 w 3456"/>
              <a:gd name="T25" fmla="*/ 2147483647 h 3045"/>
              <a:gd name="T26" fmla="*/ 2147483647 w 3456"/>
              <a:gd name="T27" fmla="*/ 2147483647 h 3045"/>
              <a:gd name="T28" fmla="*/ 2147483647 w 3456"/>
              <a:gd name="T29" fmla="*/ 2147483647 h 3045"/>
              <a:gd name="T30" fmla="*/ 2147483647 w 3456"/>
              <a:gd name="T31" fmla="*/ 2147483647 h 3045"/>
              <a:gd name="T32" fmla="*/ 2147483647 w 3456"/>
              <a:gd name="T33" fmla="*/ 2147483647 h 3045"/>
              <a:gd name="T34" fmla="*/ 2147483647 w 3456"/>
              <a:gd name="T35" fmla="*/ 2147483647 h 3045"/>
              <a:gd name="T36" fmla="*/ 2147483647 w 3456"/>
              <a:gd name="T37" fmla="*/ 2147483647 h 3045"/>
              <a:gd name="T38" fmla="*/ 2147483647 w 3456"/>
              <a:gd name="T39" fmla="*/ 2147483647 h 3045"/>
              <a:gd name="T40" fmla="*/ 2147483647 w 3456"/>
              <a:gd name="T41" fmla="*/ 2147483647 h 3045"/>
              <a:gd name="T42" fmla="*/ 2147483647 w 3456"/>
              <a:gd name="T43" fmla="*/ 2147483647 h 3045"/>
              <a:gd name="T44" fmla="*/ 2147483647 w 3456"/>
              <a:gd name="T45" fmla="*/ 2147483647 h 3045"/>
              <a:gd name="T46" fmla="*/ 2147483647 w 3456"/>
              <a:gd name="T47" fmla="*/ 2147483647 h 3045"/>
              <a:gd name="T48" fmla="*/ 2147483647 w 3456"/>
              <a:gd name="T49" fmla="*/ 2147483647 h 3045"/>
              <a:gd name="T50" fmla="*/ 2147483647 w 3456"/>
              <a:gd name="T51" fmla="*/ 2147483647 h 3045"/>
              <a:gd name="T52" fmla="*/ 2147483647 w 3456"/>
              <a:gd name="T53" fmla="*/ 2147483647 h 3045"/>
              <a:gd name="T54" fmla="*/ 2147483647 w 3456"/>
              <a:gd name="T55" fmla="*/ 2147483647 h 3045"/>
              <a:gd name="T56" fmla="*/ 2147483647 w 3456"/>
              <a:gd name="T57" fmla="*/ 2147483647 h 3045"/>
              <a:gd name="T58" fmla="*/ 2147483647 w 3456"/>
              <a:gd name="T59" fmla="*/ 2147483647 h 3045"/>
              <a:gd name="T60" fmla="*/ 2147483647 w 3456"/>
              <a:gd name="T61" fmla="*/ 2147483647 h 3045"/>
              <a:gd name="T62" fmla="*/ 2147483647 w 3456"/>
              <a:gd name="T63" fmla="*/ 2147483647 h 3045"/>
              <a:gd name="T64" fmla="*/ 2147483647 w 3456"/>
              <a:gd name="T65" fmla="*/ 2147483647 h 3045"/>
              <a:gd name="T66" fmla="*/ 2147483647 w 3456"/>
              <a:gd name="T67" fmla="*/ 2147483647 h 3045"/>
              <a:gd name="T68" fmla="*/ 2147483647 w 3456"/>
              <a:gd name="T69" fmla="*/ 2147483647 h 3045"/>
              <a:gd name="T70" fmla="*/ 2147483647 w 3456"/>
              <a:gd name="T71" fmla="*/ 2147483647 h 3045"/>
              <a:gd name="T72" fmla="*/ 2147483647 w 3456"/>
              <a:gd name="T73" fmla="*/ 2147483647 h 3045"/>
              <a:gd name="T74" fmla="*/ 2147483647 w 3456"/>
              <a:gd name="T75" fmla="*/ 2147483647 h 3045"/>
              <a:gd name="T76" fmla="*/ 2147483647 w 3456"/>
              <a:gd name="T77" fmla="*/ 2147483647 h 3045"/>
              <a:gd name="T78" fmla="*/ 2147483647 w 3456"/>
              <a:gd name="T79" fmla="*/ 2147483647 h 3045"/>
              <a:gd name="T80" fmla="*/ 2147483647 w 3456"/>
              <a:gd name="T81" fmla="*/ 2147483647 h 3045"/>
              <a:gd name="T82" fmla="*/ 0 w 3456"/>
              <a:gd name="T83" fmla="*/ 2147483647 h 3045"/>
              <a:gd name="T84" fmla="*/ 2147483647 w 3456"/>
              <a:gd name="T85" fmla="*/ 2147483647 h 3045"/>
              <a:gd name="T86" fmla="*/ 2147483647 w 3456"/>
              <a:gd name="T87" fmla="*/ 2147483647 h 3045"/>
              <a:gd name="T88" fmla="*/ 2147483647 w 3456"/>
              <a:gd name="T89" fmla="*/ 2147483647 h 3045"/>
              <a:gd name="T90" fmla="*/ 2147483647 w 3456"/>
              <a:gd name="T91" fmla="*/ 2147483647 h 3045"/>
              <a:gd name="T92" fmla="*/ 2147483647 w 3456"/>
              <a:gd name="T93" fmla="*/ 2147483647 h 3045"/>
              <a:gd name="T94" fmla="*/ 2147483647 w 3456"/>
              <a:gd name="T95" fmla="*/ 2147483647 h 3045"/>
              <a:gd name="T96" fmla="*/ 2147483647 w 3456"/>
              <a:gd name="T97" fmla="*/ 2147483647 h 3045"/>
              <a:gd name="T98" fmla="*/ 2147483647 w 3456"/>
              <a:gd name="T99" fmla="*/ 2147483647 h 3045"/>
              <a:gd name="T100" fmla="*/ 2147483647 w 3456"/>
              <a:gd name="T101" fmla="*/ 2147483647 h 3045"/>
              <a:gd name="T102" fmla="*/ 2147483647 w 3456"/>
              <a:gd name="T103" fmla="*/ 2147483647 h 3045"/>
              <a:gd name="T104" fmla="*/ 2147483647 w 3456"/>
              <a:gd name="T105" fmla="*/ 2147483647 h 3045"/>
              <a:gd name="T106" fmla="*/ 2147483647 w 3456"/>
              <a:gd name="T107" fmla="*/ 2147483647 h 3045"/>
              <a:gd name="T108" fmla="*/ 2147483647 w 3456"/>
              <a:gd name="T109" fmla="*/ 0 h 30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456"/>
              <a:gd name="T166" fmla="*/ 0 h 3045"/>
              <a:gd name="T167" fmla="*/ 3456 w 3456"/>
              <a:gd name="T168" fmla="*/ 3045 h 304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456" h="3045">
                <a:moveTo>
                  <a:pt x="1613" y="518"/>
                </a:moveTo>
                <a:lnTo>
                  <a:pt x="1529" y="523"/>
                </a:lnTo>
                <a:lnTo>
                  <a:pt x="1446" y="534"/>
                </a:lnTo>
                <a:lnTo>
                  <a:pt x="1364" y="549"/>
                </a:lnTo>
                <a:lnTo>
                  <a:pt x="1283" y="570"/>
                </a:lnTo>
                <a:lnTo>
                  <a:pt x="1204" y="595"/>
                </a:lnTo>
                <a:lnTo>
                  <a:pt x="1180" y="606"/>
                </a:lnTo>
                <a:lnTo>
                  <a:pt x="1159" y="621"/>
                </a:lnTo>
                <a:lnTo>
                  <a:pt x="1142" y="639"/>
                </a:lnTo>
                <a:lnTo>
                  <a:pt x="1127" y="660"/>
                </a:lnTo>
                <a:lnTo>
                  <a:pt x="1116" y="683"/>
                </a:lnTo>
                <a:lnTo>
                  <a:pt x="1109" y="707"/>
                </a:lnTo>
                <a:lnTo>
                  <a:pt x="1107" y="732"/>
                </a:lnTo>
                <a:lnTo>
                  <a:pt x="1109" y="757"/>
                </a:lnTo>
                <a:lnTo>
                  <a:pt x="1116" y="783"/>
                </a:lnTo>
                <a:lnTo>
                  <a:pt x="1127" y="806"/>
                </a:lnTo>
                <a:lnTo>
                  <a:pt x="1143" y="827"/>
                </a:lnTo>
                <a:lnTo>
                  <a:pt x="1160" y="845"/>
                </a:lnTo>
                <a:lnTo>
                  <a:pt x="1180" y="860"/>
                </a:lnTo>
                <a:lnTo>
                  <a:pt x="1203" y="870"/>
                </a:lnTo>
                <a:lnTo>
                  <a:pt x="1227" y="877"/>
                </a:lnTo>
                <a:lnTo>
                  <a:pt x="1253" y="880"/>
                </a:lnTo>
                <a:lnTo>
                  <a:pt x="1279" y="878"/>
                </a:lnTo>
                <a:lnTo>
                  <a:pt x="1305" y="870"/>
                </a:lnTo>
                <a:lnTo>
                  <a:pt x="1372" y="849"/>
                </a:lnTo>
                <a:lnTo>
                  <a:pt x="1441" y="833"/>
                </a:lnTo>
                <a:lnTo>
                  <a:pt x="1511" y="820"/>
                </a:lnTo>
                <a:lnTo>
                  <a:pt x="1582" y="813"/>
                </a:lnTo>
                <a:lnTo>
                  <a:pt x="1655" y="811"/>
                </a:lnTo>
                <a:lnTo>
                  <a:pt x="1726" y="813"/>
                </a:lnTo>
                <a:lnTo>
                  <a:pt x="1797" y="820"/>
                </a:lnTo>
                <a:lnTo>
                  <a:pt x="1868" y="833"/>
                </a:lnTo>
                <a:lnTo>
                  <a:pt x="1937" y="849"/>
                </a:lnTo>
                <a:lnTo>
                  <a:pt x="2004" y="870"/>
                </a:lnTo>
                <a:lnTo>
                  <a:pt x="2030" y="878"/>
                </a:lnTo>
                <a:lnTo>
                  <a:pt x="2055" y="880"/>
                </a:lnTo>
                <a:lnTo>
                  <a:pt x="2080" y="878"/>
                </a:lnTo>
                <a:lnTo>
                  <a:pt x="2105" y="870"/>
                </a:lnTo>
                <a:lnTo>
                  <a:pt x="2128" y="860"/>
                </a:lnTo>
                <a:lnTo>
                  <a:pt x="2148" y="846"/>
                </a:lnTo>
                <a:lnTo>
                  <a:pt x="2167" y="829"/>
                </a:lnTo>
                <a:lnTo>
                  <a:pt x="2181" y="808"/>
                </a:lnTo>
                <a:lnTo>
                  <a:pt x="2193" y="783"/>
                </a:lnTo>
                <a:lnTo>
                  <a:pt x="2200" y="757"/>
                </a:lnTo>
                <a:lnTo>
                  <a:pt x="2202" y="732"/>
                </a:lnTo>
                <a:lnTo>
                  <a:pt x="2199" y="707"/>
                </a:lnTo>
                <a:lnTo>
                  <a:pt x="2193" y="683"/>
                </a:lnTo>
                <a:lnTo>
                  <a:pt x="2183" y="660"/>
                </a:lnTo>
                <a:lnTo>
                  <a:pt x="2168" y="639"/>
                </a:lnTo>
                <a:lnTo>
                  <a:pt x="2150" y="621"/>
                </a:lnTo>
                <a:lnTo>
                  <a:pt x="2129" y="606"/>
                </a:lnTo>
                <a:lnTo>
                  <a:pt x="2105" y="595"/>
                </a:lnTo>
                <a:lnTo>
                  <a:pt x="2026" y="570"/>
                </a:lnTo>
                <a:lnTo>
                  <a:pt x="1945" y="549"/>
                </a:lnTo>
                <a:lnTo>
                  <a:pt x="1863" y="534"/>
                </a:lnTo>
                <a:lnTo>
                  <a:pt x="1780" y="523"/>
                </a:lnTo>
                <a:lnTo>
                  <a:pt x="1697" y="518"/>
                </a:lnTo>
                <a:lnTo>
                  <a:pt x="1613" y="518"/>
                </a:lnTo>
                <a:close/>
                <a:moveTo>
                  <a:pt x="2886" y="0"/>
                </a:moveTo>
                <a:lnTo>
                  <a:pt x="2886" y="889"/>
                </a:lnTo>
                <a:lnTo>
                  <a:pt x="2930" y="961"/>
                </a:lnTo>
                <a:lnTo>
                  <a:pt x="2970" y="1035"/>
                </a:lnTo>
                <a:lnTo>
                  <a:pt x="3004" y="1113"/>
                </a:lnTo>
                <a:lnTo>
                  <a:pt x="3309" y="1113"/>
                </a:lnTo>
                <a:lnTo>
                  <a:pt x="3339" y="1116"/>
                </a:lnTo>
                <a:lnTo>
                  <a:pt x="3366" y="1124"/>
                </a:lnTo>
                <a:lnTo>
                  <a:pt x="3391" y="1138"/>
                </a:lnTo>
                <a:lnTo>
                  <a:pt x="3413" y="1156"/>
                </a:lnTo>
                <a:lnTo>
                  <a:pt x="3431" y="1178"/>
                </a:lnTo>
                <a:lnTo>
                  <a:pt x="3444" y="1202"/>
                </a:lnTo>
                <a:lnTo>
                  <a:pt x="3453" y="1229"/>
                </a:lnTo>
                <a:lnTo>
                  <a:pt x="3456" y="1259"/>
                </a:lnTo>
                <a:lnTo>
                  <a:pt x="3456" y="1827"/>
                </a:lnTo>
                <a:lnTo>
                  <a:pt x="3453" y="1856"/>
                </a:lnTo>
                <a:lnTo>
                  <a:pt x="3444" y="1883"/>
                </a:lnTo>
                <a:lnTo>
                  <a:pt x="3431" y="1908"/>
                </a:lnTo>
                <a:lnTo>
                  <a:pt x="3413" y="1930"/>
                </a:lnTo>
                <a:lnTo>
                  <a:pt x="3391" y="1948"/>
                </a:lnTo>
                <a:lnTo>
                  <a:pt x="3366" y="1962"/>
                </a:lnTo>
                <a:lnTo>
                  <a:pt x="3339" y="1970"/>
                </a:lnTo>
                <a:lnTo>
                  <a:pt x="3309" y="1973"/>
                </a:lnTo>
                <a:lnTo>
                  <a:pt x="3004" y="1973"/>
                </a:lnTo>
                <a:lnTo>
                  <a:pt x="2972" y="2046"/>
                </a:lnTo>
                <a:lnTo>
                  <a:pt x="2936" y="2116"/>
                </a:lnTo>
                <a:lnTo>
                  <a:pt x="2895" y="2183"/>
                </a:lnTo>
                <a:lnTo>
                  <a:pt x="2850" y="2248"/>
                </a:lnTo>
                <a:lnTo>
                  <a:pt x="2800" y="2311"/>
                </a:lnTo>
                <a:lnTo>
                  <a:pt x="2747" y="2371"/>
                </a:lnTo>
                <a:lnTo>
                  <a:pt x="2690" y="2427"/>
                </a:lnTo>
                <a:lnTo>
                  <a:pt x="2630" y="2481"/>
                </a:lnTo>
                <a:lnTo>
                  <a:pt x="2708" y="3045"/>
                </a:lnTo>
                <a:lnTo>
                  <a:pt x="2096" y="3045"/>
                </a:lnTo>
                <a:lnTo>
                  <a:pt x="2087" y="2765"/>
                </a:lnTo>
                <a:lnTo>
                  <a:pt x="2004" y="2786"/>
                </a:lnTo>
                <a:lnTo>
                  <a:pt x="1920" y="2803"/>
                </a:lnTo>
                <a:lnTo>
                  <a:pt x="1833" y="2815"/>
                </a:lnTo>
                <a:lnTo>
                  <a:pt x="1745" y="2823"/>
                </a:lnTo>
                <a:lnTo>
                  <a:pt x="1655" y="2825"/>
                </a:lnTo>
                <a:lnTo>
                  <a:pt x="1565" y="2823"/>
                </a:lnTo>
                <a:lnTo>
                  <a:pt x="1477" y="2815"/>
                </a:lnTo>
                <a:lnTo>
                  <a:pt x="1390" y="2803"/>
                </a:lnTo>
                <a:lnTo>
                  <a:pt x="1305" y="2786"/>
                </a:lnTo>
                <a:lnTo>
                  <a:pt x="1221" y="2765"/>
                </a:lnTo>
                <a:lnTo>
                  <a:pt x="1214" y="3045"/>
                </a:lnTo>
                <a:lnTo>
                  <a:pt x="600" y="3045"/>
                </a:lnTo>
                <a:lnTo>
                  <a:pt x="680" y="2481"/>
                </a:lnTo>
                <a:lnTo>
                  <a:pt x="617" y="2425"/>
                </a:lnTo>
                <a:lnTo>
                  <a:pt x="558" y="2367"/>
                </a:lnTo>
                <a:lnTo>
                  <a:pt x="503" y="2306"/>
                </a:lnTo>
                <a:lnTo>
                  <a:pt x="452" y="2241"/>
                </a:lnTo>
                <a:lnTo>
                  <a:pt x="406" y="2173"/>
                </a:lnTo>
                <a:lnTo>
                  <a:pt x="364" y="2102"/>
                </a:lnTo>
                <a:lnTo>
                  <a:pt x="328" y="2030"/>
                </a:lnTo>
                <a:lnTo>
                  <a:pt x="296" y="1955"/>
                </a:lnTo>
                <a:lnTo>
                  <a:pt x="270" y="1878"/>
                </a:lnTo>
                <a:lnTo>
                  <a:pt x="249" y="1798"/>
                </a:lnTo>
                <a:lnTo>
                  <a:pt x="208" y="1794"/>
                </a:lnTo>
                <a:lnTo>
                  <a:pt x="171" y="1784"/>
                </a:lnTo>
                <a:lnTo>
                  <a:pt x="134" y="1768"/>
                </a:lnTo>
                <a:lnTo>
                  <a:pt x="102" y="1747"/>
                </a:lnTo>
                <a:lnTo>
                  <a:pt x="72" y="1721"/>
                </a:lnTo>
                <a:lnTo>
                  <a:pt x="48" y="1691"/>
                </a:lnTo>
                <a:lnTo>
                  <a:pt x="27" y="1659"/>
                </a:lnTo>
                <a:lnTo>
                  <a:pt x="13" y="1622"/>
                </a:lnTo>
                <a:lnTo>
                  <a:pt x="3" y="1583"/>
                </a:lnTo>
                <a:lnTo>
                  <a:pt x="0" y="1543"/>
                </a:lnTo>
                <a:lnTo>
                  <a:pt x="3" y="1502"/>
                </a:lnTo>
                <a:lnTo>
                  <a:pt x="13" y="1463"/>
                </a:lnTo>
                <a:lnTo>
                  <a:pt x="27" y="1427"/>
                </a:lnTo>
                <a:lnTo>
                  <a:pt x="48" y="1394"/>
                </a:lnTo>
                <a:lnTo>
                  <a:pt x="72" y="1364"/>
                </a:lnTo>
                <a:lnTo>
                  <a:pt x="102" y="1339"/>
                </a:lnTo>
                <a:lnTo>
                  <a:pt x="134" y="1318"/>
                </a:lnTo>
                <a:lnTo>
                  <a:pt x="171" y="1302"/>
                </a:lnTo>
                <a:lnTo>
                  <a:pt x="208" y="1292"/>
                </a:lnTo>
                <a:lnTo>
                  <a:pt x="249" y="1288"/>
                </a:lnTo>
                <a:lnTo>
                  <a:pt x="271" y="1205"/>
                </a:lnTo>
                <a:lnTo>
                  <a:pt x="298" y="1124"/>
                </a:lnTo>
                <a:lnTo>
                  <a:pt x="332" y="1046"/>
                </a:lnTo>
                <a:lnTo>
                  <a:pt x="371" y="970"/>
                </a:lnTo>
                <a:lnTo>
                  <a:pt x="416" y="898"/>
                </a:lnTo>
                <a:lnTo>
                  <a:pt x="464" y="827"/>
                </a:lnTo>
                <a:lnTo>
                  <a:pt x="518" y="760"/>
                </a:lnTo>
                <a:lnTo>
                  <a:pt x="577" y="697"/>
                </a:lnTo>
                <a:lnTo>
                  <a:pt x="640" y="638"/>
                </a:lnTo>
                <a:lnTo>
                  <a:pt x="706" y="581"/>
                </a:lnTo>
                <a:lnTo>
                  <a:pt x="777" y="529"/>
                </a:lnTo>
                <a:lnTo>
                  <a:pt x="851" y="480"/>
                </a:lnTo>
                <a:lnTo>
                  <a:pt x="930" y="436"/>
                </a:lnTo>
                <a:lnTo>
                  <a:pt x="1012" y="397"/>
                </a:lnTo>
                <a:lnTo>
                  <a:pt x="1095" y="362"/>
                </a:lnTo>
                <a:lnTo>
                  <a:pt x="1183" y="332"/>
                </a:lnTo>
                <a:lnTo>
                  <a:pt x="1272" y="306"/>
                </a:lnTo>
                <a:lnTo>
                  <a:pt x="1366" y="286"/>
                </a:lnTo>
                <a:lnTo>
                  <a:pt x="1460" y="273"/>
                </a:lnTo>
                <a:lnTo>
                  <a:pt x="1556" y="263"/>
                </a:lnTo>
                <a:lnTo>
                  <a:pt x="1655" y="260"/>
                </a:lnTo>
                <a:lnTo>
                  <a:pt x="1754" y="263"/>
                </a:lnTo>
                <a:lnTo>
                  <a:pt x="1853" y="273"/>
                </a:lnTo>
                <a:lnTo>
                  <a:pt x="1948" y="289"/>
                </a:lnTo>
                <a:lnTo>
                  <a:pt x="2042" y="308"/>
                </a:lnTo>
                <a:lnTo>
                  <a:pt x="2133" y="335"/>
                </a:lnTo>
                <a:lnTo>
                  <a:pt x="2221" y="366"/>
                </a:lnTo>
                <a:lnTo>
                  <a:pt x="2307" y="402"/>
                </a:lnTo>
                <a:lnTo>
                  <a:pt x="2886" y="0"/>
                </a:lnTo>
                <a:close/>
              </a:path>
            </a:pathLst>
          </a:custGeom>
          <a:solidFill>
            <a:schemeClr val="tx1">
              <a:lumMod val="75000"/>
              <a:lumOff val="25000"/>
            </a:schemeClr>
          </a:solidFill>
          <a:ln w="9525">
            <a:noFill/>
            <a:round/>
            <a:headEnd/>
            <a:tailEnd/>
          </a:ln>
        </p:spPr>
        <p:txBody>
          <a:bodyPr wrap="none" anchor="ctr"/>
          <a:lstStyle/>
          <a:p>
            <a:endParaRPr lang="en-GB"/>
          </a:p>
        </p:txBody>
      </p:sp>
      <p:sp>
        <p:nvSpPr>
          <p:cNvPr id="81" name="Freeform 8"/>
          <p:cNvSpPr>
            <a:spLocks noChangeArrowheads="1"/>
          </p:cNvSpPr>
          <p:nvPr/>
        </p:nvSpPr>
        <p:spPr bwMode="auto">
          <a:xfrm>
            <a:off x="1788775" y="4367778"/>
            <a:ext cx="577850" cy="590550"/>
          </a:xfrm>
          <a:custGeom>
            <a:avLst/>
            <a:gdLst>
              <a:gd name="T0" fmla="*/ 2147483647 w 3277"/>
              <a:gd name="T1" fmla="*/ 2147483647 h 3346"/>
              <a:gd name="T2" fmla="*/ 2147483647 w 3277"/>
              <a:gd name="T3" fmla="*/ 2147483647 h 3346"/>
              <a:gd name="T4" fmla="*/ 2147483647 w 3277"/>
              <a:gd name="T5" fmla="*/ 2147483647 h 3346"/>
              <a:gd name="T6" fmla="*/ 2147483647 w 3277"/>
              <a:gd name="T7" fmla="*/ 2147483647 h 3346"/>
              <a:gd name="T8" fmla="*/ 2147483647 w 3277"/>
              <a:gd name="T9" fmla="*/ 2147483647 h 3346"/>
              <a:gd name="T10" fmla="*/ 2147483647 w 3277"/>
              <a:gd name="T11" fmla="*/ 2147483647 h 3346"/>
              <a:gd name="T12" fmla="*/ 2147483647 w 3277"/>
              <a:gd name="T13" fmla="*/ 2147483647 h 3346"/>
              <a:gd name="T14" fmla="*/ 2147483647 w 3277"/>
              <a:gd name="T15" fmla="*/ 2147483647 h 3346"/>
              <a:gd name="T16" fmla="*/ 2147483647 w 3277"/>
              <a:gd name="T17" fmla="*/ 2147483647 h 3346"/>
              <a:gd name="T18" fmla="*/ 2147483647 w 3277"/>
              <a:gd name="T19" fmla="*/ 2147483647 h 3346"/>
              <a:gd name="T20" fmla="*/ 2147483647 w 3277"/>
              <a:gd name="T21" fmla="*/ 2147483647 h 3346"/>
              <a:gd name="T22" fmla="*/ 2147483647 w 3277"/>
              <a:gd name="T23" fmla="*/ 2147483647 h 3346"/>
              <a:gd name="T24" fmla="*/ 2147483647 w 3277"/>
              <a:gd name="T25" fmla="*/ 2147483647 h 3346"/>
              <a:gd name="T26" fmla="*/ 2147483647 w 3277"/>
              <a:gd name="T27" fmla="*/ 2147483647 h 3346"/>
              <a:gd name="T28" fmla="*/ 2147483647 w 3277"/>
              <a:gd name="T29" fmla="*/ 2147483647 h 3346"/>
              <a:gd name="T30" fmla="*/ 2147483647 w 3277"/>
              <a:gd name="T31" fmla="*/ 2147483647 h 3346"/>
              <a:gd name="T32" fmla="*/ 2147483647 w 3277"/>
              <a:gd name="T33" fmla="*/ 2147483647 h 3346"/>
              <a:gd name="T34" fmla="*/ 2147483647 w 3277"/>
              <a:gd name="T35" fmla="*/ 2147483647 h 3346"/>
              <a:gd name="T36" fmla="*/ 2147483647 w 3277"/>
              <a:gd name="T37" fmla="*/ 2147483647 h 3346"/>
              <a:gd name="T38" fmla="*/ 2147483647 w 3277"/>
              <a:gd name="T39" fmla="*/ 2147483647 h 3346"/>
              <a:gd name="T40" fmla="*/ 2147483647 w 3277"/>
              <a:gd name="T41" fmla="*/ 2147483647 h 3346"/>
              <a:gd name="T42" fmla="*/ 2147483647 w 3277"/>
              <a:gd name="T43" fmla="*/ 2147483647 h 3346"/>
              <a:gd name="T44" fmla="*/ 2147483647 w 3277"/>
              <a:gd name="T45" fmla="*/ 2147483647 h 3346"/>
              <a:gd name="T46" fmla="*/ 2147483647 w 3277"/>
              <a:gd name="T47" fmla="*/ 2147483647 h 3346"/>
              <a:gd name="T48" fmla="*/ 2147483647 w 3277"/>
              <a:gd name="T49" fmla="*/ 2147483647 h 3346"/>
              <a:gd name="T50" fmla="*/ 2147483647 w 3277"/>
              <a:gd name="T51" fmla="*/ 2147483647 h 3346"/>
              <a:gd name="T52" fmla="*/ 2147483647 w 3277"/>
              <a:gd name="T53" fmla="*/ 2147483647 h 3346"/>
              <a:gd name="T54" fmla="*/ 2147483647 w 3277"/>
              <a:gd name="T55" fmla="*/ 2147483647 h 3346"/>
              <a:gd name="T56" fmla="*/ 2147483647 w 3277"/>
              <a:gd name="T57" fmla="*/ 2147483647 h 3346"/>
              <a:gd name="T58" fmla="*/ 2147483647 w 3277"/>
              <a:gd name="T59" fmla="*/ 2147483647 h 3346"/>
              <a:gd name="T60" fmla="*/ 2147483647 w 3277"/>
              <a:gd name="T61" fmla="*/ 2147483647 h 3346"/>
              <a:gd name="T62" fmla="*/ 2147483647 w 3277"/>
              <a:gd name="T63" fmla="*/ 2147483647 h 3346"/>
              <a:gd name="T64" fmla="*/ 2147483647 w 3277"/>
              <a:gd name="T65" fmla="*/ 2147483647 h 3346"/>
              <a:gd name="T66" fmla="*/ 2147483647 w 3277"/>
              <a:gd name="T67" fmla="*/ 2147483647 h 3346"/>
              <a:gd name="T68" fmla="*/ 2147483647 w 3277"/>
              <a:gd name="T69" fmla="*/ 2147483647 h 3346"/>
              <a:gd name="T70" fmla="*/ 2147483647 w 3277"/>
              <a:gd name="T71" fmla="*/ 2147483647 h 3346"/>
              <a:gd name="T72" fmla="*/ 2147483647 w 3277"/>
              <a:gd name="T73" fmla="*/ 2147483647 h 3346"/>
              <a:gd name="T74" fmla="*/ 2147483647 w 3277"/>
              <a:gd name="T75" fmla="*/ 2147483647 h 3346"/>
              <a:gd name="T76" fmla="*/ 2147483647 w 3277"/>
              <a:gd name="T77" fmla="*/ 2147483647 h 3346"/>
              <a:gd name="T78" fmla="*/ 2147483647 w 3277"/>
              <a:gd name="T79" fmla="*/ 2147483647 h 3346"/>
              <a:gd name="T80" fmla="*/ 2147483647 w 3277"/>
              <a:gd name="T81" fmla="*/ 2147483647 h 3346"/>
              <a:gd name="T82" fmla="*/ 2147483647 w 3277"/>
              <a:gd name="T83" fmla="*/ 2147483647 h 3346"/>
              <a:gd name="T84" fmla="*/ 2147483647 w 3277"/>
              <a:gd name="T85" fmla="*/ 2147483647 h 3346"/>
              <a:gd name="T86" fmla="*/ 2147483647 w 3277"/>
              <a:gd name="T87" fmla="*/ 2147483647 h 3346"/>
              <a:gd name="T88" fmla="*/ 2147483647 w 3277"/>
              <a:gd name="T89" fmla="*/ 2147483647 h 3346"/>
              <a:gd name="T90" fmla="*/ 2147483647 w 3277"/>
              <a:gd name="T91" fmla="*/ 2147483647 h 3346"/>
              <a:gd name="T92" fmla="*/ 2147483647 w 3277"/>
              <a:gd name="T93" fmla="*/ 2147483647 h 3346"/>
              <a:gd name="T94" fmla="*/ 2147483647 w 3277"/>
              <a:gd name="T95" fmla="*/ 2147483647 h 3346"/>
              <a:gd name="T96" fmla="*/ 2147483647 w 3277"/>
              <a:gd name="T97" fmla="*/ 2147483647 h 3346"/>
              <a:gd name="T98" fmla="*/ 2147483647 w 3277"/>
              <a:gd name="T99" fmla="*/ 2147483647 h 3346"/>
              <a:gd name="T100" fmla="*/ 2147483647 w 3277"/>
              <a:gd name="T101" fmla="*/ 2147483647 h 3346"/>
              <a:gd name="T102" fmla="*/ 2147483647 w 3277"/>
              <a:gd name="T103" fmla="*/ 2147483647 h 3346"/>
              <a:gd name="T104" fmla="*/ 2147483647 w 3277"/>
              <a:gd name="T105" fmla="*/ 2147483647 h 3346"/>
              <a:gd name="T106" fmla="*/ 2147483647 w 3277"/>
              <a:gd name="T107" fmla="*/ 2147483647 h 3346"/>
              <a:gd name="T108" fmla="*/ 2147483647 w 3277"/>
              <a:gd name="T109" fmla="*/ 2147483647 h 3346"/>
              <a:gd name="T110" fmla="*/ 2147483647 w 3277"/>
              <a:gd name="T111" fmla="*/ 2147483647 h 3346"/>
              <a:gd name="T112" fmla="*/ 2147483647 w 3277"/>
              <a:gd name="T113" fmla="*/ 2147483647 h 3346"/>
              <a:gd name="T114" fmla="*/ 2147483647 w 3277"/>
              <a:gd name="T115" fmla="*/ 2147483647 h 3346"/>
              <a:gd name="T116" fmla="*/ 2147483647 w 3277"/>
              <a:gd name="T117" fmla="*/ 2147483647 h 3346"/>
              <a:gd name="T118" fmla="*/ 2147483647 w 3277"/>
              <a:gd name="T119" fmla="*/ 2147483647 h 334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77"/>
              <a:gd name="T181" fmla="*/ 0 h 3346"/>
              <a:gd name="T182" fmla="*/ 3277 w 3277"/>
              <a:gd name="T183" fmla="*/ 3346 h 334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77" h="3346">
                <a:moveTo>
                  <a:pt x="6" y="1588"/>
                </a:moveTo>
                <a:lnTo>
                  <a:pt x="1915" y="1588"/>
                </a:lnTo>
                <a:lnTo>
                  <a:pt x="1915" y="1745"/>
                </a:lnTo>
                <a:lnTo>
                  <a:pt x="659" y="1745"/>
                </a:lnTo>
                <a:lnTo>
                  <a:pt x="659" y="3346"/>
                </a:lnTo>
                <a:lnTo>
                  <a:pt x="476" y="3346"/>
                </a:lnTo>
                <a:lnTo>
                  <a:pt x="476" y="1745"/>
                </a:lnTo>
                <a:lnTo>
                  <a:pt x="6" y="1745"/>
                </a:lnTo>
                <a:lnTo>
                  <a:pt x="6" y="1588"/>
                </a:lnTo>
                <a:close/>
                <a:moveTo>
                  <a:pt x="757" y="768"/>
                </a:moveTo>
                <a:lnTo>
                  <a:pt x="759" y="770"/>
                </a:lnTo>
                <a:lnTo>
                  <a:pt x="764" y="776"/>
                </a:lnTo>
                <a:lnTo>
                  <a:pt x="771" y="785"/>
                </a:lnTo>
                <a:lnTo>
                  <a:pt x="781" y="800"/>
                </a:lnTo>
                <a:lnTo>
                  <a:pt x="793" y="817"/>
                </a:lnTo>
                <a:lnTo>
                  <a:pt x="806" y="839"/>
                </a:lnTo>
                <a:lnTo>
                  <a:pt x="821" y="864"/>
                </a:lnTo>
                <a:lnTo>
                  <a:pt x="835" y="893"/>
                </a:lnTo>
                <a:lnTo>
                  <a:pt x="850" y="925"/>
                </a:lnTo>
                <a:lnTo>
                  <a:pt x="865" y="962"/>
                </a:lnTo>
                <a:lnTo>
                  <a:pt x="879" y="1001"/>
                </a:lnTo>
                <a:lnTo>
                  <a:pt x="892" y="1045"/>
                </a:lnTo>
                <a:lnTo>
                  <a:pt x="904" y="1092"/>
                </a:lnTo>
                <a:lnTo>
                  <a:pt x="913" y="1143"/>
                </a:lnTo>
                <a:lnTo>
                  <a:pt x="919" y="1197"/>
                </a:lnTo>
                <a:lnTo>
                  <a:pt x="923" y="1253"/>
                </a:lnTo>
                <a:lnTo>
                  <a:pt x="924" y="1314"/>
                </a:lnTo>
                <a:lnTo>
                  <a:pt x="921" y="1379"/>
                </a:lnTo>
                <a:lnTo>
                  <a:pt x="914" y="1446"/>
                </a:lnTo>
                <a:lnTo>
                  <a:pt x="913" y="1445"/>
                </a:lnTo>
                <a:lnTo>
                  <a:pt x="911" y="1444"/>
                </a:lnTo>
                <a:lnTo>
                  <a:pt x="908" y="1444"/>
                </a:lnTo>
                <a:lnTo>
                  <a:pt x="906" y="1444"/>
                </a:lnTo>
                <a:lnTo>
                  <a:pt x="902" y="1444"/>
                </a:lnTo>
                <a:lnTo>
                  <a:pt x="900" y="1444"/>
                </a:lnTo>
                <a:lnTo>
                  <a:pt x="899" y="1444"/>
                </a:lnTo>
                <a:lnTo>
                  <a:pt x="898" y="1445"/>
                </a:lnTo>
                <a:lnTo>
                  <a:pt x="894" y="1392"/>
                </a:lnTo>
                <a:lnTo>
                  <a:pt x="888" y="1339"/>
                </a:lnTo>
                <a:lnTo>
                  <a:pt x="881" y="1288"/>
                </a:lnTo>
                <a:lnTo>
                  <a:pt x="871" y="1236"/>
                </a:lnTo>
                <a:lnTo>
                  <a:pt x="862" y="1186"/>
                </a:lnTo>
                <a:lnTo>
                  <a:pt x="852" y="1138"/>
                </a:lnTo>
                <a:lnTo>
                  <a:pt x="840" y="1090"/>
                </a:lnTo>
                <a:lnTo>
                  <a:pt x="830" y="1046"/>
                </a:lnTo>
                <a:lnTo>
                  <a:pt x="819" y="1003"/>
                </a:lnTo>
                <a:lnTo>
                  <a:pt x="807" y="963"/>
                </a:lnTo>
                <a:lnTo>
                  <a:pt x="796" y="926"/>
                </a:lnTo>
                <a:lnTo>
                  <a:pt x="786" y="893"/>
                </a:lnTo>
                <a:lnTo>
                  <a:pt x="776" y="863"/>
                </a:lnTo>
                <a:lnTo>
                  <a:pt x="767" y="836"/>
                </a:lnTo>
                <a:lnTo>
                  <a:pt x="760" y="814"/>
                </a:lnTo>
                <a:lnTo>
                  <a:pt x="753" y="796"/>
                </a:lnTo>
                <a:lnTo>
                  <a:pt x="748" y="783"/>
                </a:lnTo>
                <a:lnTo>
                  <a:pt x="745" y="775"/>
                </a:lnTo>
                <a:lnTo>
                  <a:pt x="744" y="772"/>
                </a:lnTo>
                <a:lnTo>
                  <a:pt x="757" y="768"/>
                </a:lnTo>
                <a:close/>
                <a:moveTo>
                  <a:pt x="2803" y="728"/>
                </a:moveTo>
                <a:lnTo>
                  <a:pt x="2851" y="753"/>
                </a:lnTo>
                <a:lnTo>
                  <a:pt x="2899" y="785"/>
                </a:lnTo>
                <a:lnTo>
                  <a:pt x="2944" y="822"/>
                </a:lnTo>
                <a:lnTo>
                  <a:pt x="2988" y="866"/>
                </a:lnTo>
                <a:lnTo>
                  <a:pt x="3028" y="913"/>
                </a:lnTo>
                <a:lnTo>
                  <a:pt x="3068" y="967"/>
                </a:lnTo>
                <a:lnTo>
                  <a:pt x="3103" y="1024"/>
                </a:lnTo>
                <a:lnTo>
                  <a:pt x="3135" y="1086"/>
                </a:lnTo>
                <a:lnTo>
                  <a:pt x="3163" y="1152"/>
                </a:lnTo>
                <a:lnTo>
                  <a:pt x="3188" y="1221"/>
                </a:lnTo>
                <a:lnTo>
                  <a:pt x="3207" y="1294"/>
                </a:lnTo>
                <a:lnTo>
                  <a:pt x="3223" y="1370"/>
                </a:lnTo>
                <a:lnTo>
                  <a:pt x="3233" y="1441"/>
                </a:lnTo>
                <a:lnTo>
                  <a:pt x="3238" y="1509"/>
                </a:lnTo>
                <a:lnTo>
                  <a:pt x="3239" y="1577"/>
                </a:lnTo>
                <a:lnTo>
                  <a:pt x="3236" y="1643"/>
                </a:lnTo>
                <a:lnTo>
                  <a:pt x="3230" y="1707"/>
                </a:lnTo>
                <a:lnTo>
                  <a:pt x="3219" y="1768"/>
                </a:lnTo>
                <a:lnTo>
                  <a:pt x="3204" y="1828"/>
                </a:lnTo>
                <a:lnTo>
                  <a:pt x="3186" y="1884"/>
                </a:lnTo>
                <a:lnTo>
                  <a:pt x="3165" y="1937"/>
                </a:lnTo>
                <a:lnTo>
                  <a:pt x="3139" y="1986"/>
                </a:lnTo>
                <a:lnTo>
                  <a:pt x="3276" y="1964"/>
                </a:lnTo>
                <a:lnTo>
                  <a:pt x="3261" y="2010"/>
                </a:lnTo>
                <a:lnTo>
                  <a:pt x="3242" y="2055"/>
                </a:lnTo>
                <a:lnTo>
                  <a:pt x="3219" y="2098"/>
                </a:lnTo>
                <a:lnTo>
                  <a:pt x="3193" y="2138"/>
                </a:lnTo>
                <a:lnTo>
                  <a:pt x="3162" y="2175"/>
                </a:lnTo>
                <a:lnTo>
                  <a:pt x="3129" y="2211"/>
                </a:lnTo>
                <a:lnTo>
                  <a:pt x="3091" y="2243"/>
                </a:lnTo>
                <a:lnTo>
                  <a:pt x="3100" y="2258"/>
                </a:lnTo>
                <a:lnTo>
                  <a:pt x="3105" y="2276"/>
                </a:lnTo>
                <a:lnTo>
                  <a:pt x="3106" y="2302"/>
                </a:lnTo>
                <a:lnTo>
                  <a:pt x="3100" y="2327"/>
                </a:lnTo>
                <a:lnTo>
                  <a:pt x="3087" y="2352"/>
                </a:lnTo>
                <a:lnTo>
                  <a:pt x="3069" y="2375"/>
                </a:lnTo>
                <a:lnTo>
                  <a:pt x="3045" y="2397"/>
                </a:lnTo>
                <a:lnTo>
                  <a:pt x="3016" y="2416"/>
                </a:lnTo>
                <a:lnTo>
                  <a:pt x="2983" y="2433"/>
                </a:lnTo>
                <a:lnTo>
                  <a:pt x="2947" y="2446"/>
                </a:lnTo>
                <a:lnTo>
                  <a:pt x="2906" y="2457"/>
                </a:lnTo>
                <a:lnTo>
                  <a:pt x="2905" y="2457"/>
                </a:lnTo>
                <a:lnTo>
                  <a:pt x="2905" y="3019"/>
                </a:lnTo>
                <a:lnTo>
                  <a:pt x="2923" y="3034"/>
                </a:lnTo>
                <a:lnTo>
                  <a:pt x="2937" y="3054"/>
                </a:lnTo>
                <a:lnTo>
                  <a:pt x="2947" y="3077"/>
                </a:lnTo>
                <a:lnTo>
                  <a:pt x="2951" y="3102"/>
                </a:lnTo>
                <a:lnTo>
                  <a:pt x="3237" y="3185"/>
                </a:lnTo>
                <a:lnTo>
                  <a:pt x="3228" y="3216"/>
                </a:lnTo>
                <a:lnTo>
                  <a:pt x="3244" y="3224"/>
                </a:lnTo>
                <a:lnTo>
                  <a:pt x="3257" y="3233"/>
                </a:lnTo>
                <a:lnTo>
                  <a:pt x="3267" y="3246"/>
                </a:lnTo>
                <a:lnTo>
                  <a:pt x="3274" y="3262"/>
                </a:lnTo>
                <a:lnTo>
                  <a:pt x="3277" y="3279"/>
                </a:lnTo>
                <a:lnTo>
                  <a:pt x="3274" y="3296"/>
                </a:lnTo>
                <a:lnTo>
                  <a:pt x="3267" y="3311"/>
                </a:lnTo>
                <a:lnTo>
                  <a:pt x="3257" y="3325"/>
                </a:lnTo>
                <a:lnTo>
                  <a:pt x="3245" y="3335"/>
                </a:lnTo>
                <a:lnTo>
                  <a:pt x="3229" y="3341"/>
                </a:lnTo>
                <a:lnTo>
                  <a:pt x="3212" y="3345"/>
                </a:lnTo>
                <a:lnTo>
                  <a:pt x="3194" y="3341"/>
                </a:lnTo>
                <a:lnTo>
                  <a:pt x="3178" y="3335"/>
                </a:lnTo>
                <a:lnTo>
                  <a:pt x="3165" y="3325"/>
                </a:lnTo>
                <a:lnTo>
                  <a:pt x="3156" y="3311"/>
                </a:lnTo>
                <a:lnTo>
                  <a:pt x="3148" y="3296"/>
                </a:lnTo>
                <a:lnTo>
                  <a:pt x="3146" y="3279"/>
                </a:lnTo>
                <a:lnTo>
                  <a:pt x="3148" y="3262"/>
                </a:lnTo>
                <a:lnTo>
                  <a:pt x="3156" y="3246"/>
                </a:lnTo>
                <a:lnTo>
                  <a:pt x="2923" y="3178"/>
                </a:lnTo>
                <a:lnTo>
                  <a:pt x="2905" y="3193"/>
                </a:lnTo>
                <a:lnTo>
                  <a:pt x="2886" y="3203"/>
                </a:lnTo>
                <a:lnTo>
                  <a:pt x="2886" y="3229"/>
                </a:lnTo>
                <a:lnTo>
                  <a:pt x="2896" y="3238"/>
                </a:lnTo>
                <a:lnTo>
                  <a:pt x="2903" y="3250"/>
                </a:lnTo>
                <a:lnTo>
                  <a:pt x="2908" y="3264"/>
                </a:lnTo>
                <a:lnTo>
                  <a:pt x="2910" y="3279"/>
                </a:lnTo>
                <a:lnTo>
                  <a:pt x="2908" y="3296"/>
                </a:lnTo>
                <a:lnTo>
                  <a:pt x="2901" y="3311"/>
                </a:lnTo>
                <a:lnTo>
                  <a:pt x="2891" y="3325"/>
                </a:lnTo>
                <a:lnTo>
                  <a:pt x="2878" y="3335"/>
                </a:lnTo>
                <a:lnTo>
                  <a:pt x="2863" y="3341"/>
                </a:lnTo>
                <a:lnTo>
                  <a:pt x="2845" y="3345"/>
                </a:lnTo>
                <a:lnTo>
                  <a:pt x="2828" y="3341"/>
                </a:lnTo>
                <a:lnTo>
                  <a:pt x="2812" y="3335"/>
                </a:lnTo>
                <a:lnTo>
                  <a:pt x="2800" y="3325"/>
                </a:lnTo>
                <a:lnTo>
                  <a:pt x="2789" y="3311"/>
                </a:lnTo>
                <a:lnTo>
                  <a:pt x="2782" y="3296"/>
                </a:lnTo>
                <a:lnTo>
                  <a:pt x="2780" y="3279"/>
                </a:lnTo>
                <a:lnTo>
                  <a:pt x="2783" y="3260"/>
                </a:lnTo>
                <a:lnTo>
                  <a:pt x="2791" y="3243"/>
                </a:lnTo>
                <a:lnTo>
                  <a:pt x="2804" y="3230"/>
                </a:lnTo>
                <a:lnTo>
                  <a:pt x="2804" y="3202"/>
                </a:lnTo>
                <a:lnTo>
                  <a:pt x="2787" y="3193"/>
                </a:lnTo>
                <a:lnTo>
                  <a:pt x="2772" y="3179"/>
                </a:lnTo>
                <a:lnTo>
                  <a:pt x="2550" y="3244"/>
                </a:lnTo>
                <a:lnTo>
                  <a:pt x="2558" y="3261"/>
                </a:lnTo>
                <a:lnTo>
                  <a:pt x="2561" y="3279"/>
                </a:lnTo>
                <a:lnTo>
                  <a:pt x="2558" y="3296"/>
                </a:lnTo>
                <a:lnTo>
                  <a:pt x="2552" y="3311"/>
                </a:lnTo>
                <a:lnTo>
                  <a:pt x="2542" y="3325"/>
                </a:lnTo>
                <a:lnTo>
                  <a:pt x="2528" y="3335"/>
                </a:lnTo>
                <a:lnTo>
                  <a:pt x="2513" y="3341"/>
                </a:lnTo>
                <a:lnTo>
                  <a:pt x="2495" y="3345"/>
                </a:lnTo>
                <a:lnTo>
                  <a:pt x="2479" y="3341"/>
                </a:lnTo>
                <a:lnTo>
                  <a:pt x="2463" y="3335"/>
                </a:lnTo>
                <a:lnTo>
                  <a:pt x="2450" y="3325"/>
                </a:lnTo>
                <a:lnTo>
                  <a:pt x="2439" y="3311"/>
                </a:lnTo>
                <a:lnTo>
                  <a:pt x="2433" y="3296"/>
                </a:lnTo>
                <a:lnTo>
                  <a:pt x="2431" y="3279"/>
                </a:lnTo>
                <a:lnTo>
                  <a:pt x="2434" y="3260"/>
                </a:lnTo>
                <a:lnTo>
                  <a:pt x="2443" y="3242"/>
                </a:lnTo>
                <a:lnTo>
                  <a:pt x="2456" y="3229"/>
                </a:lnTo>
                <a:lnTo>
                  <a:pt x="2473" y="3218"/>
                </a:lnTo>
                <a:lnTo>
                  <a:pt x="2462" y="3185"/>
                </a:lnTo>
                <a:lnTo>
                  <a:pt x="2742" y="3104"/>
                </a:lnTo>
                <a:lnTo>
                  <a:pt x="2745" y="3080"/>
                </a:lnTo>
                <a:lnTo>
                  <a:pt x="2753" y="3058"/>
                </a:lnTo>
                <a:lnTo>
                  <a:pt x="2766" y="3040"/>
                </a:lnTo>
                <a:lnTo>
                  <a:pt x="2783" y="3023"/>
                </a:lnTo>
                <a:lnTo>
                  <a:pt x="2783" y="2457"/>
                </a:lnTo>
                <a:lnTo>
                  <a:pt x="2755" y="2449"/>
                </a:lnTo>
                <a:lnTo>
                  <a:pt x="2730" y="2440"/>
                </a:lnTo>
                <a:lnTo>
                  <a:pt x="2707" y="2428"/>
                </a:lnTo>
                <a:lnTo>
                  <a:pt x="2689" y="2413"/>
                </a:lnTo>
                <a:lnTo>
                  <a:pt x="2674" y="2397"/>
                </a:lnTo>
                <a:lnTo>
                  <a:pt x="2663" y="2379"/>
                </a:lnTo>
                <a:lnTo>
                  <a:pt x="2657" y="2358"/>
                </a:lnTo>
                <a:lnTo>
                  <a:pt x="2656" y="2338"/>
                </a:lnTo>
                <a:lnTo>
                  <a:pt x="2609" y="2324"/>
                </a:lnTo>
                <a:lnTo>
                  <a:pt x="2564" y="2307"/>
                </a:lnTo>
                <a:lnTo>
                  <a:pt x="2520" y="2285"/>
                </a:lnTo>
                <a:lnTo>
                  <a:pt x="2480" y="2260"/>
                </a:lnTo>
                <a:lnTo>
                  <a:pt x="2440" y="2231"/>
                </a:lnTo>
                <a:lnTo>
                  <a:pt x="2405" y="2198"/>
                </a:lnTo>
                <a:lnTo>
                  <a:pt x="2373" y="2163"/>
                </a:lnTo>
                <a:lnTo>
                  <a:pt x="2343" y="2124"/>
                </a:lnTo>
                <a:lnTo>
                  <a:pt x="3023" y="2007"/>
                </a:lnTo>
                <a:lnTo>
                  <a:pt x="2803" y="728"/>
                </a:lnTo>
                <a:close/>
                <a:moveTo>
                  <a:pt x="2149" y="667"/>
                </a:moveTo>
                <a:lnTo>
                  <a:pt x="2188" y="668"/>
                </a:lnTo>
                <a:lnTo>
                  <a:pt x="2228" y="675"/>
                </a:lnTo>
                <a:lnTo>
                  <a:pt x="2268" y="687"/>
                </a:lnTo>
                <a:lnTo>
                  <a:pt x="2305" y="705"/>
                </a:lnTo>
                <a:lnTo>
                  <a:pt x="2338" y="726"/>
                </a:lnTo>
                <a:lnTo>
                  <a:pt x="2368" y="751"/>
                </a:lnTo>
                <a:lnTo>
                  <a:pt x="2394" y="779"/>
                </a:lnTo>
                <a:lnTo>
                  <a:pt x="2417" y="810"/>
                </a:lnTo>
                <a:lnTo>
                  <a:pt x="2434" y="844"/>
                </a:lnTo>
                <a:lnTo>
                  <a:pt x="2449" y="879"/>
                </a:lnTo>
                <a:lnTo>
                  <a:pt x="2744" y="1556"/>
                </a:lnTo>
                <a:lnTo>
                  <a:pt x="2763" y="1591"/>
                </a:lnTo>
                <a:lnTo>
                  <a:pt x="2779" y="1630"/>
                </a:lnTo>
                <a:lnTo>
                  <a:pt x="2788" y="1669"/>
                </a:lnTo>
                <a:lnTo>
                  <a:pt x="2793" y="1709"/>
                </a:lnTo>
                <a:lnTo>
                  <a:pt x="2792" y="1751"/>
                </a:lnTo>
                <a:lnTo>
                  <a:pt x="2786" y="1793"/>
                </a:lnTo>
                <a:lnTo>
                  <a:pt x="2773" y="1834"/>
                </a:lnTo>
                <a:lnTo>
                  <a:pt x="2755" y="1872"/>
                </a:lnTo>
                <a:lnTo>
                  <a:pt x="2733" y="1905"/>
                </a:lnTo>
                <a:lnTo>
                  <a:pt x="2709" y="1936"/>
                </a:lnTo>
                <a:lnTo>
                  <a:pt x="2680" y="1962"/>
                </a:lnTo>
                <a:lnTo>
                  <a:pt x="2647" y="1984"/>
                </a:lnTo>
                <a:lnTo>
                  <a:pt x="2612" y="2002"/>
                </a:lnTo>
                <a:lnTo>
                  <a:pt x="2613" y="2004"/>
                </a:lnTo>
                <a:lnTo>
                  <a:pt x="2586" y="2012"/>
                </a:lnTo>
                <a:lnTo>
                  <a:pt x="2570" y="2017"/>
                </a:lnTo>
                <a:lnTo>
                  <a:pt x="1910" y="2211"/>
                </a:lnTo>
                <a:lnTo>
                  <a:pt x="2354" y="2604"/>
                </a:lnTo>
                <a:lnTo>
                  <a:pt x="2326" y="2636"/>
                </a:lnTo>
                <a:lnTo>
                  <a:pt x="2344" y="2632"/>
                </a:lnTo>
                <a:lnTo>
                  <a:pt x="2365" y="2630"/>
                </a:lnTo>
                <a:lnTo>
                  <a:pt x="2396" y="2633"/>
                </a:lnTo>
                <a:lnTo>
                  <a:pt x="2426" y="2643"/>
                </a:lnTo>
                <a:lnTo>
                  <a:pt x="2453" y="2657"/>
                </a:lnTo>
                <a:lnTo>
                  <a:pt x="2477" y="2677"/>
                </a:lnTo>
                <a:lnTo>
                  <a:pt x="2496" y="2701"/>
                </a:lnTo>
                <a:lnTo>
                  <a:pt x="2511" y="2727"/>
                </a:lnTo>
                <a:lnTo>
                  <a:pt x="2520" y="2757"/>
                </a:lnTo>
                <a:lnTo>
                  <a:pt x="2523" y="2788"/>
                </a:lnTo>
                <a:lnTo>
                  <a:pt x="2520" y="2820"/>
                </a:lnTo>
                <a:lnTo>
                  <a:pt x="2511" y="2850"/>
                </a:lnTo>
                <a:lnTo>
                  <a:pt x="2496" y="2877"/>
                </a:lnTo>
                <a:lnTo>
                  <a:pt x="2477" y="2901"/>
                </a:lnTo>
                <a:lnTo>
                  <a:pt x="2453" y="2920"/>
                </a:lnTo>
                <a:lnTo>
                  <a:pt x="2426" y="2935"/>
                </a:lnTo>
                <a:lnTo>
                  <a:pt x="2396" y="2945"/>
                </a:lnTo>
                <a:lnTo>
                  <a:pt x="2365" y="2948"/>
                </a:lnTo>
                <a:lnTo>
                  <a:pt x="2333" y="2945"/>
                </a:lnTo>
                <a:lnTo>
                  <a:pt x="2303" y="2935"/>
                </a:lnTo>
                <a:lnTo>
                  <a:pt x="2276" y="2920"/>
                </a:lnTo>
                <a:lnTo>
                  <a:pt x="2252" y="2901"/>
                </a:lnTo>
                <a:lnTo>
                  <a:pt x="2232" y="2877"/>
                </a:lnTo>
                <a:lnTo>
                  <a:pt x="2218" y="2850"/>
                </a:lnTo>
                <a:lnTo>
                  <a:pt x="2209" y="2820"/>
                </a:lnTo>
                <a:lnTo>
                  <a:pt x="2206" y="2788"/>
                </a:lnTo>
                <a:lnTo>
                  <a:pt x="2207" y="2778"/>
                </a:lnTo>
                <a:lnTo>
                  <a:pt x="2208" y="2768"/>
                </a:lnTo>
                <a:lnTo>
                  <a:pt x="2177" y="2802"/>
                </a:lnTo>
                <a:lnTo>
                  <a:pt x="1802" y="2469"/>
                </a:lnTo>
                <a:lnTo>
                  <a:pt x="1870" y="2997"/>
                </a:lnTo>
                <a:lnTo>
                  <a:pt x="1827" y="3003"/>
                </a:lnTo>
                <a:lnTo>
                  <a:pt x="1852" y="3018"/>
                </a:lnTo>
                <a:lnTo>
                  <a:pt x="1873" y="3035"/>
                </a:lnTo>
                <a:lnTo>
                  <a:pt x="1892" y="3056"/>
                </a:lnTo>
                <a:lnTo>
                  <a:pt x="1907" y="3080"/>
                </a:lnTo>
                <a:lnTo>
                  <a:pt x="1919" y="3107"/>
                </a:lnTo>
                <a:lnTo>
                  <a:pt x="1926" y="3135"/>
                </a:lnTo>
                <a:lnTo>
                  <a:pt x="1928" y="3165"/>
                </a:lnTo>
                <a:lnTo>
                  <a:pt x="1925" y="3197"/>
                </a:lnTo>
                <a:lnTo>
                  <a:pt x="1917" y="3227"/>
                </a:lnTo>
                <a:lnTo>
                  <a:pt x="1903" y="3255"/>
                </a:lnTo>
                <a:lnTo>
                  <a:pt x="1886" y="3280"/>
                </a:lnTo>
                <a:lnTo>
                  <a:pt x="1864" y="3302"/>
                </a:lnTo>
                <a:lnTo>
                  <a:pt x="1839" y="3320"/>
                </a:lnTo>
                <a:lnTo>
                  <a:pt x="1811" y="3333"/>
                </a:lnTo>
                <a:lnTo>
                  <a:pt x="1780" y="3341"/>
                </a:lnTo>
                <a:lnTo>
                  <a:pt x="1748" y="3345"/>
                </a:lnTo>
                <a:lnTo>
                  <a:pt x="1716" y="3341"/>
                </a:lnTo>
                <a:lnTo>
                  <a:pt x="1685" y="3333"/>
                </a:lnTo>
                <a:lnTo>
                  <a:pt x="1657" y="3320"/>
                </a:lnTo>
                <a:lnTo>
                  <a:pt x="1632" y="3302"/>
                </a:lnTo>
                <a:lnTo>
                  <a:pt x="1610" y="3280"/>
                </a:lnTo>
                <a:lnTo>
                  <a:pt x="1593" y="3255"/>
                </a:lnTo>
                <a:lnTo>
                  <a:pt x="1579" y="3227"/>
                </a:lnTo>
                <a:lnTo>
                  <a:pt x="1571" y="3197"/>
                </a:lnTo>
                <a:lnTo>
                  <a:pt x="1568" y="3165"/>
                </a:lnTo>
                <a:lnTo>
                  <a:pt x="1571" y="3133"/>
                </a:lnTo>
                <a:lnTo>
                  <a:pt x="1579" y="3103"/>
                </a:lnTo>
                <a:lnTo>
                  <a:pt x="1592" y="3076"/>
                </a:lnTo>
                <a:lnTo>
                  <a:pt x="1609" y="3051"/>
                </a:lnTo>
                <a:lnTo>
                  <a:pt x="1630" y="3029"/>
                </a:lnTo>
                <a:lnTo>
                  <a:pt x="1588" y="3035"/>
                </a:lnTo>
                <a:lnTo>
                  <a:pt x="1473" y="2148"/>
                </a:lnTo>
                <a:lnTo>
                  <a:pt x="1475" y="2148"/>
                </a:lnTo>
                <a:lnTo>
                  <a:pt x="1475" y="2140"/>
                </a:lnTo>
                <a:lnTo>
                  <a:pt x="1474" y="2133"/>
                </a:lnTo>
                <a:lnTo>
                  <a:pt x="1477" y="2105"/>
                </a:lnTo>
                <a:lnTo>
                  <a:pt x="1484" y="2078"/>
                </a:lnTo>
                <a:lnTo>
                  <a:pt x="1497" y="2054"/>
                </a:lnTo>
                <a:lnTo>
                  <a:pt x="1513" y="2032"/>
                </a:lnTo>
                <a:lnTo>
                  <a:pt x="1533" y="2014"/>
                </a:lnTo>
                <a:lnTo>
                  <a:pt x="1556" y="1999"/>
                </a:lnTo>
                <a:lnTo>
                  <a:pt x="1580" y="1988"/>
                </a:lnTo>
                <a:lnTo>
                  <a:pt x="2173" y="1771"/>
                </a:lnTo>
                <a:lnTo>
                  <a:pt x="2062" y="1515"/>
                </a:lnTo>
                <a:lnTo>
                  <a:pt x="1418" y="1508"/>
                </a:lnTo>
                <a:lnTo>
                  <a:pt x="1419" y="1479"/>
                </a:lnTo>
                <a:lnTo>
                  <a:pt x="1407" y="1496"/>
                </a:lnTo>
                <a:lnTo>
                  <a:pt x="1391" y="1510"/>
                </a:lnTo>
                <a:lnTo>
                  <a:pt x="1372" y="1521"/>
                </a:lnTo>
                <a:lnTo>
                  <a:pt x="1352" y="1528"/>
                </a:lnTo>
                <a:lnTo>
                  <a:pt x="1330" y="1530"/>
                </a:lnTo>
                <a:lnTo>
                  <a:pt x="1312" y="1528"/>
                </a:lnTo>
                <a:lnTo>
                  <a:pt x="1296" y="1524"/>
                </a:lnTo>
                <a:lnTo>
                  <a:pt x="1280" y="1517"/>
                </a:lnTo>
                <a:lnTo>
                  <a:pt x="1270" y="1521"/>
                </a:lnTo>
                <a:lnTo>
                  <a:pt x="1260" y="1523"/>
                </a:lnTo>
                <a:lnTo>
                  <a:pt x="1136" y="1523"/>
                </a:lnTo>
                <a:lnTo>
                  <a:pt x="1126" y="1522"/>
                </a:lnTo>
                <a:lnTo>
                  <a:pt x="1117" y="1518"/>
                </a:lnTo>
                <a:lnTo>
                  <a:pt x="1108" y="1513"/>
                </a:lnTo>
                <a:lnTo>
                  <a:pt x="884" y="1513"/>
                </a:lnTo>
                <a:lnTo>
                  <a:pt x="883" y="1521"/>
                </a:lnTo>
                <a:lnTo>
                  <a:pt x="883" y="1530"/>
                </a:lnTo>
                <a:lnTo>
                  <a:pt x="833" y="1539"/>
                </a:lnTo>
                <a:lnTo>
                  <a:pt x="783" y="1545"/>
                </a:lnTo>
                <a:lnTo>
                  <a:pt x="733" y="1551"/>
                </a:lnTo>
                <a:lnTo>
                  <a:pt x="681" y="1555"/>
                </a:lnTo>
                <a:lnTo>
                  <a:pt x="627" y="1557"/>
                </a:lnTo>
                <a:lnTo>
                  <a:pt x="570" y="1559"/>
                </a:lnTo>
                <a:lnTo>
                  <a:pt x="509" y="1559"/>
                </a:lnTo>
                <a:lnTo>
                  <a:pt x="444" y="1558"/>
                </a:lnTo>
                <a:lnTo>
                  <a:pt x="373" y="1556"/>
                </a:lnTo>
                <a:lnTo>
                  <a:pt x="349" y="1555"/>
                </a:lnTo>
                <a:lnTo>
                  <a:pt x="322" y="1552"/>
                </a:lnTo>
                <a:lnTo>
                  <a:pt x="295" y="1548"/>
                </a:lnTo>
                <a:lnTo>
                  <a:pt x="266" y="1543"/>
                </a:lnTo>
                <a:lnTo>
                  <a:pt x="237" y="1535"/>
                </a:lnTo>
                <a:lnTo>
                  <a:pt x="208" y="1525"/>
                </a:lnTo>
                <a:lnTo>
                  <a:pt x="179" y="1513"/>
                </a:lnTo>
                <a:lnTo>
                  <a:pt x="151" y="1498"/>
                </a:lnTo>
                <a:lnTo>
                  <a:pt x="123" y="1482"/>
                </a:lnTo>
                <a:lnTo>
                  <a:pt x="97" y="1462"/>
                </a:lnTo>
                <a:lnTo>
                  <a:pt x="72" y="1440"/>
                </a:lnTo>
                <a:lnTo>
                  <a:pt x="51" y="1413"/>
                </a:lnTo>
                <a:lnTo>
                  <a:pt x="31" y="1384"/>
                </a:lnTo>
                <a:lnTo>
                  <a:pt x="14" y="1351"/>
                </a:lnTo>
                <a:lnTo>
                  <a:pt x="1" y="1314"/>
                </a:lnTo>
                <a:lnTo>
                  <a:pt x="0" y="1290"/>
                </a:lnTo>
                <a:lnTo>
                  <a:pt x="4" y="1264"/>
                </a:lnTo>
                <a:lnTo>
                  <a:pt x="12" y="1236"/>
                </a:lnTo>
                <a:lnTo>
                  <a:pt x="26" y="1207"/>
                </a:lnTo>
                <a:lnTo>
                  <a:pt x="42" y="1176"/>
                </a:lnTo>
                <a:lnTo>
                  <a:pt x="63" y="1145"/>
                </a:lnTo>
                <a:lnTo>
                  <a:pt x="87" y="1113"/>
                </a:lnTo>
                <a:lnTo>
                  <a:pt x="114" y="1081"/>
                </a:lnTo>
                <a:lnTo>
                  <a:pt x="143" y="1049"/>
                </a:lnTo>
                <a:lnTo>
                  <a:pt x="175" y="1016"/>
                </a:lnTo>
                <a:lnTo>
                  <a:pt x="209" y="985"/>
                </a:lnTo>
                <a:lnTo>
                  <a:pt x="245" y="953"/>
                </a:lnTo>
                <a:lnTo>
                  <a:pt x="283" y="923"/>
                </a:lnTo>
                <a:lnTo>
                  <a:pt x="321" y="894"/>
                </a:lnTo>
                <a:lnTo>
                  <a:pt x="360" y="866"/>
                </a:lnTo>
                <a:lnTo>
                  <a:pt x="401" y="839"/>
                </a:lnTo>
                <a:lnTo>
                  <a:pt x="427" y="823"/>
                </a:lnTo>
                <a:lnTo>
                  <a:pt x="455" y="807"/>
                </a:lnTo>
                <a:lnTo>
                  <a:pt x="483" y="792"/>
                </a:lnTo>
                <a:lnTo>
                  <a:pt x="512" y="779"/>
                </a:lnTo>
                <a:lnTo>
                  <a:pt x="541" y="767"/>
                </a:lnTo>
                <a:lnTo>
                  <a:pt x="570" y="756"/>
                </a:lnTo>
                <a:lnTo>
                  <a:pt x="597" y="748"/>
                </a:lnTo>
                <a:lnTo>
                  <a:pt x="623" y="743"/>
                </a:lnTo>
                <a:lnTo>
                  <a:pt x="647" y="740"/>
                </a:lnTo>
                <a:lnTo>
                  <a:pt x="669" y="739"/>
                </a:lnTo>
                <a:lnTo>
                  <a:pt x="688" y="742"/>
                </a:lnTo>
                <a:lnTo>
                  <a:pt x="704" y="749"/>
                </a:lnTo>
                <a:lnTo>
                  <a:pt x="716" y="759"/>
                </a:lnTo>
                <a:lnTo>
                  <a:pt x="731" y="794"/>
                </a:lnTo>
                <a:lnTo>
                  <a:pt x="746" y="834"/>
                </a:lnTo>
                <a:lnTo>
                  <a:pt x="762" y="878"/>
                </a:lnTo>
                <a:lnTo>
                  <a:pt x="777" y="927"/>
                </a:lnTo>
                <a:lnTo>
                  <a:pt x="792" y="977"/>
                </a:lnTo>
                <a:lnTo>
                  <a:pt x="807" y="1031"/>
                </a:lnTo>
                <a:lnTo>
                  <a:pt x="822" y="1087"/>
                </a:lnTo>
                <a:lnTo>
                  <a:pt x="834" y="1143"/>
                </a:lnTo>
                <a:lnTo>
                  <a:pt x="847" y="1199"/>
                </a:lnTo>
                <a:lnTo>
                  <a:pt x="858" y="1255"/>
                </a:lnTo>
                <a:lnTo>
                  <a:pt x="867" y="1307"/>
                </a:lnTo>
                <a:lnTo>
                  <a:pt x="875" y="1359"/>
                </a:lnTo>
                <a:lnTo>
                  <a:pt x="881" y="1406"/>
                </a:lnTo>
                <a:lnTo>
                  <a:pt x="884" y="1451"/>
                </a:lnTo>
                <a:lnTo>
                  <a:pt x="885" y="1490"/>
                </a:lnTo>
                <a:lnTo>
                  <a:pt x="1093" y="1490"/>
                </a:lnTo>
                <a:lnTo>
                  <a:pt x="1091" y="1486"/>
                </a:lnTo>
                <a:lnTo>
                  <a:pt x="1090" y="1481"/>
                </a:lnTo>
                <a:lnTo>
                  <a:pt x="1090" y="1477"/>
                </a:lnTo>
                <a:lnTo>
                  <a:pt x="1092" y="1462"/>
                </a:lnTo>
                <a:lnTo>
                  <a:pt x="1099" y="1449"/>
                </a:lnTo>
                <a:lnTo>
                  <a:pt x="1109" y="1440"/>
                </a:lnTo>
                <a:lnTo>
                  <a:pt x="1122" y="1432"/>
                </a:lnTo>
                <a:lnTo>
                  <a:pt x="1136" y="1430"/>
                </a:lnTo>
                <a:lnTo>
                  <a:pt x="1226" y="1430"/>
                </a:lnTo>
                <a:lnTo>
                  <a:pt x="1226" y="1428"/>
                </a:lnTo>
                <a:lnTo>
                  <a:pt x="1226" y="1427"/>
                </a:lnTo>
                <a:lnTo>
                  <a:pt x="1229" y="1403"/>
                </a:lnTo>
                <a:lnTo>
                  <a:pt x="1237" y="1382"/>
                </a:lnTo>
                <a:lnTo>
                  <a:pt x="1249" y="1362"/>
                </a:lnTo>
                <a:lnTo>
                  <a:pt x="1265" y="1345"/>
                </a:lnTo>
                <a:lnTo>
                  <a:pt x="1284" y="1334"/>
                </a:lnTo>
                <a:lnTo>
                  <a:pt x="1306" y="1326"/>
                </a:lnTo>
                <a:lnTo>
                  <a:pt x="1330" y="1323"/>
                </a:lnTo>
                <a:lnTo>
                  <a:pt x="1353" y="1326"/>
                </a:lnTo>
                <a:lnTo>
                  <a:pt x="1374" y="1333"/>
                </a:lnTo>
                <a:lnTo>
                  <a:pt x="1393" y="1344"/>
                </a:lnTo>
                <a:lnTo>
                  <a:pt x="1409" y="1360"/>
                </a:lnTo>
                <a:lnTo>
                  <a:pt x="1421" y="1379"/>
                </a:lnTo>
                <a:lnTo>
                  <a:pt x="1422" y="1345"/>
                </a:lnTo>
                <a:lnTo>
                  <a:pt x="1960" y="1282"/>
                </a:lnTo>
                <a:lnTo>
                  <a:pt x="1882" y="1102"/>
                </a:lnTo>
                <a:lnTo>
                  <a:pt x="1878" y="1094"/>
                </a:lnTo>
                <a:lnTo>
                  <a:pt x="1875" y="1086"/>
                </a:lnTo>
                <a:lnTo>
                  <a:pt x="1867" y="1068"/>
                </a:lnTo>
                <a:lnTo>
                  <a:pt x="1868" y="1067"/>
                </a:lnTo>
                <a:lnTo>
                  <a:pt x="1858" y="1028"/>
                </a:lnTo>
                <a:lnTo>
                  <a:pt x="1853" y="987"/>
                </a:lnTo>
                <a:lnTo>
                  <a:pt x="1854" y="945"/>
                </a:lnTo>
                <a:lnTo>
                  <a:pt x="1860" y="903"/>
                </a:lnTo>
                <a:lnTo>
                  <a:pt x="1873" y="862"/>
                </a:lnTo>
                <a:lnTo>
                  <a:pt x="1891" y="823"/>
                </a:lnTo>
                <a:lnTo>
                  <a:pt x="1913" y="790"/>
                </a:lnTo>
                <a:lnTo>
                  <a:pt x="1939" y="759"/>
                </a:lnTo>
                <a:lnTo>
                  <a:pt x="1967" y="734"/>
                </a:lnTo>
                <a:lnTo>
                  <a:pt x="2000" y="711"/>
                </a:lnTo>
                <a:lnTo>
                  <a:pt x="2035" y="693"/>
                </a:lnTo>
                <a:lnTo>
                  <a:pt x="2071" y="680"/>
                </a:lnTo>
                <a:lnTo>
                  <a:pt x="2109" y="671"/>
                </a:lnTo>
                <a:lnTo>
                  <a:pt x="2149" y="667"/>
                </a:lnTo>
                <a:close/>
                <a:moveTo>
                  <a:pt x="1890" y="0"/>
                </a:moveTo>
                <a:lnTo>
                  <a:pt x="1935" y="3"/>
                </a:lnTo>
                <a:lnTo>
                  <a:pt x="1980" y="12"/>
                </a:lnTo>
                <a:lnTo>
                  <a:pt x="2021" y="27"/>
                </a:lnTo>
                <a:lnTo>
                  <a:pt x="2060" y="45"/>
                </a:lnTo>
                <a:lnTo>
                  <a:pt x="2096" y="70"/>
                </a:lnTo>
                <a:lnTo>
                  <a:pt x="2128" y="98"/>
                </a:lnTo>
                <a:lnTo>
                  <a:pt x="2156" y="130"/>
                </a:lnTo>
                <a:lnTo>
                  <a:pt x="2180" y="166"/>
                </a:lnTo>
                <a:lnTo>
                  <a:pt x="2199" y="204"/>
                </a:lnTo>
                <a:lnTo>
                  <a:pt x="2214" y="246"/>
                </a:lnTo>
                <a:lnTo>
                  <a:pt x="2223" y="289"/>
                </a:lnTo>
                <a:lnTo>
                  <a:pt x="2226" y="335"/>
                </a:lnTo>
                <a:lnTo>
                  <a:pt x="2223" y="380"/>
                </a:lnTo>
                <a:lnTo>
                  <a:pt x="2214" y="424"/>
                </a:lnTo>
                <a:lnTo>
                  <a:pt x="2199" y="466"/>
                </a:lnTo>
                <a:lnTo>
                  <a:pt x="2180" y="504"/>
                </a:lnTo>
                <a:lnTo>
                  <a:pt x="2156" y="540"/>
                </a:lnTo>
                <a:lnTo>
                  <a:pt x="2128" y="572"/>
                </a:lnTo>
                <a:lnTo>
                  <a:pt x="2096" y="600"/>
                </a:lnTo>
                <a:lnTo>
                  <a:pt x="2060" y="624"/>
                </a:lnTo>
                <a:lnTo>
                  <a:pt x="2021" y="644"/>
                </a:lnTo>
                <a:lnTo>
                  <a:pt x="1980" y="658"/>
                </a:lnTo>
                <a:lnTo>
                  <a:pt x="1935" y="667"/>
                </a:lnTo>
                <a:lnTo>
                  <a:pt x="1890" y="671"/>
                </a:lnTo>
                <a:lnTo>
                  <a:pt x="1844" y="667"/>
                </a:lnTo>
                <a:lnTo>
                  <a:pt x="1801" y="658"/>
                </a:lnTo>
                <a:lnTo>
                  <a:pt x="1759" y="644"/>
                </a:lnTo>
                <a:lnTo>
                  <a:pt x="1721" y="624"/>
                </a:lnTo>
                <a:lnTo>
                  <a:pt x="1685" y="600"/>
                </a:lnTo>
                <a:lnTo>
                  <a:pt x="1653" y="572"/>
                </a:lnTo>
                <a:lnTo>
                  <a:pt x="1624" y="540"/>
                </a:lnTo>
                <a:lnTo>
                  <a:pt x="1600" y="504"/>
                </a:lnTo>
                <a:lnTo>
                  <a:pt x="1580" y="466"/>
                </a:lnTo>
                <a:lnTo>
                  <a:pt x="1566" y="424"/>
                </a:lnTo>
                <a:lnTo>
                  <a:pt x="1558" y="380"/>
                </a:lnTo>
                <a:lnTo>
                  <a:pt x="1555" y="335"/>
                </a:lnTo>
                <a:lnTo>
                  <a:pt x="1558" y="289"/>
                </a:lnTo>
                <a:lnTo>
                  <a:pt x="1566" y="246"/>
                </a:lnTo>
                <a:lnTo>
                  <a:pt x="1580" y="204"/>
                </a:lnTo>
                <a:lnTo>
                  <a:pt x="1600" y="166"/>
                </a:lnTo>
                <a:lnTo>
                  <a:pt x="1624" y="130"/>
                </a:lnTo>
                <a:lnTo>
                  <a:pt x="1653" y="98"/>
                </a:lnTo>
                <a:lnTo>
                  <a:pt x="1685" y="70"/>
                </a:lnTo>
                <a:lnTo>
                  <a:pt x="1721" y="45"/>
                </a:lnTo>
                <a:lnTo>
                  <a:pt x="1759" y="27"/>
                </a:lnTo>
                <a:lnTo>
                  <a:pt x="1801" y="12"/>
                </a:lnTo>
                <a:lnTo>
                  <a:pt x="1844" y="3"/>
                </a:lnTo>
                <a:lnTo>
                  <a:pt x="1890" y="0"/>
                </a:lnTo>
                <a:close/>
              </a:path>
            </a:pathLst>
          </a:custGeom>
          <a:solidFill>
            <a:schemeClr val="tx1">
              <a:lumMod val="75000"/>
              <a:lumOff val="25000"/>
            </a:schemeClr>
          </a:solidFill>
          <a:ln w="9525">
            <a:noFill/>
            <a:round/>
            <a:headEnd/>
            <a:tailEnd/>
          </a:ln>
        </p:spPr>
        <p:txBody>
          <a:bodyPr wrap="none" anchor="ctr"/>
          <a:lstStyle/>
          <a:p>
            <a:endParaRPr lang="en-GB"/>
          </a:p>
        </p:txBody>
      </p:sp>
      <p:graphicFrame>
        <p:nvGraphicFramePr>
          <p:cNvPr id="44" name="Chart 43"/>
          <p:cNvGraphicFramePr/>
          <p:nvPr/>
        </p:nvGraphicFramePr>
        <p:xfrm>
          <a:off x="3363454" y="2047182"/>
          <a:ext cx="6253289" cy="4477779"/>
        </p:xfrm>
        <a:graphic>
          <a:graphicData uri="http://schemas.openxmlformats.org/drawingml/2006/chart">
            <c:chart xmlns:c="http://schemas.openxmlformats.org/drawingml/2006/chart" xmlns:r="http://schemas.openxmlformats.org/officeDocument/2006/relationships" r:id="rId2"/>
          </a:graphicData>
        </a:graphic>
      </p:graphicFrame>
      <p:cxnSp>
        <p:nvCxnSpPr>
          <p:cNvPr id="64" name="Shape 63"/>
          <p:cNvCxnSpPr>
            <a:stCxn id="47" idx="0"/>
            <a:endCxn id="31" idx="1"/>
          </p:cNvCxnSpPr>
          <p:nvPr/>
        </p:nvCxnSpPr>
        <p:spPr>
          <a:xfrm rot="16200000" flipH="1">
            <a:off x="2915863" y="779212"/>
            <a:ext cx="103311" cy="2202487"/>
          </a:xfrm>
          <a:prstGeom prst="bentConnector4">
            <a:avLst>
              <a:gd name="adj1" fmla="val -221274"/>
              <a:gd name="adj2" fmla="val 84881"/>
            </a:avLst>
          </a:prstGeom>
          <a:ln w="12700">
            <a:solidFill>
              <a:srgbClr val="C00000"/>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88" name="TextBox 87"/>
          <p:cNvSpPr txBox="1"/>
          <p:nvPr/>
        </p:nvSpPr>
        <p:spPr>
          <a:xfrm>
            <a:off x="8664315" y="5387599"/>
            <a:ext cx="1604727" cy="1015663"/>
          </a:xfrm>
          <a:prstGeom prst="rect">
            <a:avLst/>
          </a:prstGeom>
          <a:noFill/>
          <a:ln>
            <a:solidFill>
              <a:schemeClr val="accent1"/>
            </a:solidFill>
          </a:ln>
        </p:spPr>
        <p:txBody>
          <a:bodyPr wrap="square" rtlCol="0">
            <a:spAutoFit/>
          </a:bodyPr>
          <a:lstStyle/>
          <a:p>
            <a:r>
              <a:rPr lang="en-GB" sz="1200" dirty="0" smtClean="0">
                <a:solidFill>
                  <a:srgbClr val="4D4D4D"/>
                </a:solidFill>
              </a:rPr>
              <a:t>Those who </a:t>
            </a:r>
            <a:r>
              <a:rPr lang="en-GB" sz="1200" u="sng" dirty="0" smtClean="0">
                <a:solidFill>
                  <a:srgbClr val="4D4D4D"/>
                </a:solidFill>
              </a:rPr>
              <a:t>get distracted</a:t>
            </a:r>
            <a:r>
              <a:rPr lang="en-GB" sz="1200" dirty="0" smtClean="0">
                <a:solidFill>
                  <a:srgbClr val="4D4D4D"/>
                </a:solidFill>
              </a:rPr>
              <a:t> by having other things on their mind are most likely to think about...</a:t>
            </a:r>
          </a:p>
        </p:txBody>
      </p:sp>
      <p:sp>
        <p:nvSpPr>
          <p:cNvPr id="89" name="TextBox 88"/>
          <p:cNvSpPr txBox="1"/>
          <p:nvPr/>
        </p:nvSpPr>
        <p:spPr>
          <a:xfrm>
            <a:off x="9488207" y="2297268"/>
            <a:ext cx="543739" cy="261610"/>
          </a:xfrm>
          <a:prstGeom prst="rect">
            <a:avLst/>
          </a:prstGeom>
          <a:noFill/>
        </p:spPr>
        <p:txBody>
          <a:bodyPr wrap="none" rtlCol="0">
            <a:spAutoFit/>
          </a:bodyPr>
          <a:lstStyle/>
          <a:p>
            <a:r>
              <a:rPr lang="en-GB" dirty="0" smtClean="0">
                <a:solidFill>
                  <a:srgbClr val="00B050"/>
                </a:solidFill>
              </a:rPr>
              <a:t>[24%]</a:t>
            </a:r>
          </a:p>
        </p:txBody>
      </p:sp>
      <p:sp>
        <p:nvSpPr>
          <p:cNvPr id="90" name="TextBox 89"/>
          <p:cNvSpPr txBox="1"/>
          <p:nvPr/>
        </p:nvSpPr>
        <p:spPr>
          <a:xfrm>
            <a:off x="8678747" y="3699682"/>
            <a:ext cx="543739" cy="261610"/>
          </a:xfrm>
          <a:prstGeom prst="rect">
            <a:avLst/>
          </a:prstGeom>
          <a:noFill/>
        </p:spPr>
        <p:txBody>
          <a:bodyPr wrap="none" rtlCol="0">
            <a:spAutoFit/>
          </a:bodyPr>
          <a:lstStyle/>
          <a:p>
            <a:r>
              <a:rPr lang="en-GB" dirty="0" smtClean="0">
                <a:solidFill>
                  <a:srgbClr val="00B050"/>
                </a:solidFill>
              </a:rPr>
              <a:t>[18%]</a:t>
            </a:r>
          </a:p>
        </p:txBody>
      </p:sp>
      <p:cxnSp>
        <p:nvCxnSpPr>
          <p:cNvPr id="92" name="Shape 91"/>
          <p:cNvCxnSpPr>
            <a:stCxn id="88" idx="3"/>
            <a:endCxn id="89" idx="3"/>
          </p:cNvCxnSpPr>
          <p:nvPr/>
        </p:nvCxnSpPr>
        <p:spPr>
          <a:xfrm flipH="1" flipV="1">
            <a:off x="10031946" y="2428073"/>
            <a:ext cx="237096" cy="3467358"/>
          </a:xfrm>
          <a:prstGeom prst="bentConnector3">
            <a:avLst>
              <a:gd name="adj1" fmla="val -102174"/>
            </a:avLst>
          </a:prstGeom>
          <a:ln w="12700">
            <a:headEnd type="none" w="med" len="me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94" name="Shape 93"/>
          <p:cNvCxnSpPr>
            <a:stCxn id="88" idx="3"/>
            <a:endCxn id="90" idx="3"/>
          </p:cNvCxnSpPr>
          <p:nvPr/>
        </p:nvCxnSpPr>
        <p:spPr>
          <a:xfrm flipH="1" flipV="1">
            <a:off x="9222486" y="3830487"/>
            <a:ext cx="1046556" cy="2064944"/>
          </a:xfrm>
          <a:prstGeom prst="bentConnector3">
            <a:avLst>
              <a:gd name="adj1" fmla="val -21843"/>
            </a:avLst>
          </a:prstGeom>
          <a:ln w="12700">
            <a:headEnd type="none" w="med" len="med"/>
            <a:tailEnd type="triangle" w="med" len="lg"/>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349" y="302278"/>
            <a:ext cx="1997075" cy="287338"/>
          </a:xfrm>
          <a:prstGeom prst="rect">
            <a:avLst/>
          </a:prstGeom>
          <a:solidFill>
            <a:srgbClr val="FFC000"/>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Safety and rules</a:t>
            </a:r>
          </a:p>
        </p:txBody>
      </p:sp>
      <p:sp>
        <p:nvSpPr>
          <p:cNvPr id="4"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Improvements</a:t>
            </a:r>
            <a:r>
              <a:rPr kumimoji="0" lang="en-GB" sz="2800" b="0" i="0" u="none" strike="noStrike" kern="1200" cap="none" spc="0" normalizeH="0" noProof="0" dirty="0" smtClean="0">
                <a:ln>
                  <a:noFill/>
                </a:ln>
                <a:solidFill>
                  <a:srgbClr val="292929"/>
                </a:solidFill>
                <a:effectLst/>
                <a:uLnTx/>
                <a:uFillTx/>
                <a:latin typeface="Arial"/>
                <a:ea typeface="+mj-ea"/>
                <a:cs typeface="+mj-cs"/>
              </a:rPr>
              <a:t> in road </a:t>
            </a:r>
            <a:r>
              <a:rPr lang="en-GB" sz="2800" dirty="0" smtClean="0">
                <a:solidFill>
                  <a:srgbClr val="292929"/>
                </a:solidFill>
                <a:latin typeface="Arial"/>
                <a:ea typeface="+mj-ea"/>
                <a:cs typeface="+mj-cs"/>
              </a:rPr>
              <a:t>safety</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5" name="Rectangle 23"/>
          <p:cNvSpPr>
            <a:spLocks noChangeArrowheads="1"/>
          </p:cNvSpPr>
          <p:nvPr/>
        </p:nvSpPr>
        <p:spPr bwMode="auto">
          <a:xfrm>
            <a:off x="927183" y="6850247"/>
            <a:ext cx="7599300" cy="795728"/>
          </a:xfrm>
          <a:prstGeom prst="rect">
            <a:avLst/>
          </a:prstGeom>
          <a:noFill/>
          <a:ln w="9525">
            <a:noFill/>
            <a:miter lim="800000"/>
            <a:headEnd/>
            <a:tailEnd/>
          </a:ln>
        </p:spPr>
        <p:txBody>
          <a:bodyPr lIns="104274" tIns="52138" rIns="104274" bIns="52138"/>
          <a:lstStyle/>
          <a:p>
            <a:pPr eaLnBrk="0" hangingPunct="0">
              <a:defRPr/>
            </a:pPr>
            <a:r>
              <a:rPr lang="en-GB" sz="800" dirty="0">
                <a:solidFill>
                  <a:schemeClr val="bg2"/>
                </a:solidFill>
              </a:rPr>
              <a:t>QSl1. Thinking about road safety, how strongly do you agree or disagree with the following statements? </a:t>
            </a:r>
            <a:r>
              <a:rPr lang="en-GB" sz="800" dirty="0" smtClean="0">
                <a:solidFill>
                  <a:schemeClr val="bg2"/>
                </a:solidFill>
              </a:rPr>
              <a:t>All respondents – 2016 (1714). 2015 (1555); 2014 (1526); 2013 (1542); 2007 (1950). </a:t>
            </a:r>
            <a:endParaRPr lang="en-GB" sz="800" dirty="0">
              <a:solidFill>
                <a:schemeClr val="bg2"/>
              </a:solidFill>
              <a:latin typeface="+mn-lt"/>
            </a:endParaRPr>
          </a:p>
        </p:txBody>
      </p:sp>
      <p:graphicFrame>
        <p:nvGraphicFramePr>
          <p:cNvPr id="6" name="Chart 30"/>
          <p:cNvGraphicFramePr>
            <a:graphicFrameLocks/>
          </p:cNvGraphicFramePr>
          <p:nvPr/>
        </p:nvGraphicFramePr>
        <p:xfrm>
          <a:off x="231752" y="1405162"/>
          <a:ext cx="7920880" cy="5572125"/>
        </p:xfrm>
        <a:graphic>
          <a:graphicData uri="http://schemas.openxmlformats.org/drawingml/2006/chart">
            <c:chart xmlns:c="http://schemas.openxmlformats.org/drawingml/2006/chart" xmlns:r="http://schemas.openxmlformats.org/officeDocument/2006/relationships" r:id="rId2"/>
          </a:graphicData>
        </a:graphic>
      </p:graphicFrame>
      <p:sp>
        <p:nvSpPr>
          <p:cNvPr id="29" name="Rectangle 28"/>
          <p:cNvSpPr/>
          <p:nvPr/>
        </p:nvSpPr>
        <p:spPr bwMode="auto">
          <a:xfrm>
            <a:off x="231751" y="5153025"/>
            <a:ext cx="7488832" cy="1247775"/>
          </a:xfrm>
          <a:prstGeom prst="rect">
            <a:avLst/>
          </a:prstGeom>
          <a:noFill/>
          <a:ln>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chemeClr val="tx1"/>
              </a:solidFill>
              <a:latin typeface="Arial" pitchFamily="34" charset="0"/>
            </a:endParaRPr>
          </a:p>
        </p:txBody>
      </p:sp>
      <p:sp>
        <p:nvSpPr>
          <p:cNvPr id="30" name="Rectangle 29"/>
          <p:cNvSpPr/>
          <p:nvPr/>
        </p:nvSpPr>
        <p:spPr bwMode="auto">
          <a:xfrm>
            <a:off x="231751" y="2002971"/>
            <a:ext cx="7488832" cy="1292679"/>
          </a:xfrm>
          <a:prstGeom prst="rect">
            <a:avLst/>
          </a:prstGeom>
          <a:noFill/>
          <a:ln>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chemeClr val="tx1"/>
              </a:solidFill>
              <a:latin typeface="Arial" pitchFamily="34" charset="0"/>
            </a:endParaRPr>
          </a:p>
        </p:txBody>
      </p:sp>
      <p:sp>
        <p:nvSpPr>
          <p:cNvPr id="46" name="TextBox 45"/>
          <p:cNvSpPr txBox="1"/>
          <p:nvPr/>
        </p:nvSpPr>
        <p:spPr>
          <a:xfrm>
            <a:off x="8190530" y="1429093"/>
            <a:ext cx="1983235" cy="261610"/>
          </a:xfrm>
          <a:prstGeom prst="rect">
            <a:avLst/>
          </a:prstGeom>
          <a:noFill/>
        </p:spPr>
        <p:txBody>
          <a:bodyPr wrap="none" rtlCol="0">
            <a:spAutoFit/>
          </a:bodyPr>
          <a:lstStyle/>
          <a:p>
            <a:r>
              <a:rPr lang="en-GB" b="1" dirty="0" smtClean="0"/>
              <a:t>Total agreement over time:</a:t>
            </a:r>
            <a:endParaRPr lang="en-GB" b="1" dirty="0"/>
          </a:p>
        </p:txBody>
      </p:sp>
      <p:sp>
        <p:nvSpPr>
          <p:cNvPr id="7" name="Rectangle 6"/>
          <p:cNvSpPr/>
          <p:nvPr/>
        </p:nvSpPr>
        <p:spPr bwMode="auto">
          <a:xfrm>
            <a:off x="8584472" y="1952625"/>
            <a:ext cx="500066" cy="446441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8" name="TextBox 7"/>
          <p:cNvSpPr txBox="1"/>
          <p:nvPr/>
        </p:nvSpPr>
        <p:spPr>
          <a:xfrm>
            <a:off x="8556236" y="1651888"/>
            <a:ext cx="556538" cy="292378"/>
          </a:xfrm>
          <a:prstGeom prst="rect">
            <a:avLst/>
          </a:prstGeom>
          <a:noFill/>
        </p:spPr>
        <p:txBody>
          <a:bodyPr wrap="none" lIns="91428" tIns="45715" rIns="91428" bIns="45715" rtlCol="0">
            <a:spAutoFit/>
          </a:bodyPr>
          <a:lstStyle/>
          <a:p>
            <a:r>
              <a:rPr lang="en-GB" sz="1300" b="1" dirty="0" smtClean="0"/>
              <a:t>2014</a:t>
            </a:r>
            <a:endParaRPr lang="en-GB" sz="1300" b="1" dirty="0"/>
          </a:p>
        </p:txBody>
      </p:sp>
      <p:sp>
        <p:nvSpPr>
          <p:cNvPr id="9" name="TextBox 8"/>
          <p:cNvSpPr txBox="1"/>
          <p:nvPr/>
        </p:nvSpPr>
        <p:spPr>
          <a:xfrm>
            <a:off x="8601120" y="2192839"/>
            <a:ext cx="466770" cy="261600"/>
          </a:xfrm>
          <a:prstGeom prst="rect">
            <a:avLst/>
          </a:prstGeom>
          <a:noFill/>
        </p:spPr>
        <p:txBody>
          <a:bodyPr wrap="none" lIns="91428" tIns="45715" rIns="91428" bIns="45715" rtlCol="0">
            <a:spAutoFit/>
          </a:bodyPr>
          <a:lstStyle/>
          <a:p>
            <a:r>
              <a:rPr lang="en-GB" b="1" dirty="0" smtClean="0"/>
              <a:t>82%</a:t>
            </a:r>
            <a:endParaRPr lang="en-GB" b="1" dirty="0"/>
          </a:p>
        </p:txBody>
      </p:sp>
      <p:sp>
        <p:nvSpPr>
          <p:cNvPr id="11" name="TextBox 10"/>
          <p:cNvSpPr txBox="1"/>
          <p:nvPr/>
        </p:nvSpPr>
        <p:spPr>
          <a:xfrm>
            <a:off x="8601120" y="3438151"/>
            <a:ext cx="466770" cy="261600"/>
          </a:xfrm>
          <a:prstGeom prst="rect">
            <a:avLst/>
          </a:prstGeom>
          <a:noFill/>
        </p:spPr>
        <p:txBody>
          <a:bodyPr wrap="none" lIns="91428" tIns="45715" rIns="91428" bIns="45715" rtlCol="0">
            <a:spAutoFit/>
          </a:bodyPr>
          <a:lstStyle/>
          <a:p>
            <a:r>
              <a:rPr lang="en-GB" b="1" dirty="0" smtClean="0"/>
              <a:t>38%</a:t>
            </a:r>
            <a:endParaRPr lang="en-GB" b="1" dirty="0"/>
          </a:p>
        </p:txBody>
      </p:sp>
      <p:sp>
        <p:nvSpPr>
          <p:cNvPr id="12" name="TextBox 11"/>
          <p:cNvSpPr txBox="1"/>
          <p:nvPr/>
        </p:nvSpPr>
        <p:spPr>
          <a:xfrm>
            <a:off x="8601120" y="4712217"/>
            <a:ext cx="466770" cy="261600"/>
          </a:xfrm>
          <a:prstGeom prst="rect">
            <a:avLst/>
          </a:prstGeom>
          <a:noFill/>
        </p:spPr>
        <p:txBody>
          <a:bodyPr wrap="none" lIns="91428" tIns="45715" rIns="91428" bIns="45715" rtlCol="0">
            <a:spAutoFit/>
          </a:bodyPr>
          <a:lstStyle/>
          <a:p>
            <a:r>
              <a:rPr lang="en-GB" b="1" dirty="0" smtClean="0"/>
              <a:t>36%</a:t>
            </a:r>
            <a:endParaRPr lang="en-GB" b="1" dirty="0"/>
          </a:p>
        </p:txBody>
      </p:sp>
      <p:sp>
        <p:nvSpPr>
          <p:cNvPr id="13" name="TextBox 12"/>
          <p:cNvSpPr txBox="1"/>
          <p:nvPr/>
        </p:nvSpPr>
        <p:spPr>
          <a:xfrm>
            <a:off x="8601120" y="4071719"/>
            <a:ext cx="466770" cy="261600"/>
          </a:xfrm>
          <a:prstGeom prst="rect">
            <a:avLst/>
          </a:prstGeom>
          <a:noFill/>
        </p:spPr>
        <p:txBody>
          <a:bodyPr wrap="none" lIns="91428" tIns="45715" rIns="91428" bIns="45715" rtlCol="0">
            <a:spAutoFit/>
          </a:bodyPr>
          <a:lstStyle/>
          <a:p>
            <a:r>
              <a:rPr lang="en-GB" b="1" dirty="0" smtClean="0"/>
              <a:t>25%</a:t>
            </a:r>
            <a:endParaRPr lang="en-GB" b="1" dirty="0"/>
          </a:p>
        </p:txBody>
      </p:sp>
      <p:sp>
        <p:nvSpPr>
          <p:cNvPr id="14" name="TextBox 13"/>
          <p:cNvSpPr txBox="1"/>
          <p:nvPr/>
        </p:nvSpPr>
        <p:spPr>
          <a:xfrm>
            <a:off x="8601120" y="5309306"/>
            <a:ext cx="466770" cy="261600"/>
          </a:xfrm>
          <a:prstGeom prst="rect">
            <a:avLst/>
          </a:prstGeom>
          <a:noFill/>
        </p:spPr>
        <p:txBody>
          <a:bodyPr wrap="none" lIns="91428" tIns="45715" rIns="91428" bIns="45715" rtlCol="0">
            <a:spAutoFit/>
          </a:bodyPr>
          <a:lstStyle/>
          <a:p>
            <a:r>
              <a:rPr lang="en-GB" b="1" dirty="0" smtClean="0"/>
              <a:t>34%</a:t>
            </a:r>
            <a:endParaRPr lang="en-GB" b="1" dirty="0"/>
          </a:p>
        </p:txBody>
      </p:sp>
      <p:sp>
        <p:nvSpPr>
          <p:cNvPr id="15" name="TextBox 14"/>
          <p:cNvSpPr txBox="1"/>
          <p:nvPr/>
        </p:nvSpPr>
        <p:spPr>
          <a:xfrm>
            <a:off x="8601120" y="5960002"/>
            <a:ext cx="466770" cy="261600"/>
          </a:xfrm>
          <a:prstGeom prst="rect">
            <a:avLst/>
          </a:prstGeom>
          <a:noFill/>
        </p:spPr>
        <p:txBody>
          <a:bodyPr wrap="none" lIns="91428" tIns="45715" rIns="91428" bIns="45715" rtlCol="0">
            <a:spAutoFit/>
          </a:bodyPr>
          <a:lstStyle/>
          <a:p>
            <a:r>
              <a:rPr lang="en-GB" b="1" dirty="0" smtClean="0"/>
              <a:t>17%</a:t>
            </a:r>
            <a:endParaRPr lang="en-GB" b="1" dirty="0"/>
          </a:p>
        </p:txBody>
      </p:sp>
      <p:sp>
        <p:nvSpPr>
          <p:cNvPr id="53" name="TextBox 52"/>
          <p:cNvSpPr txBox="1"/>
          <p:nvPr/>
        </p:nvSpPr>
        <p:spPr>
          <a:xfrm>
            <a:off x="8718697" y="2801919"/>
            <a:ext cx="231617" cy="261600"/>
          </a:xfrm>
          <a:prstGeom prst="rect">
            <a:avLst/>
          </a:prstGeom>
          <a:noFill/>
        </p:spPr>
        <p:txBody>
          <a:bodyPr wrap="none" lIns="91428" tIns="45715" rIns="91428" bIns="45715" rtlCol="0">
            <a:spAutoFit/>
          </a:bodyPr>
          <a:lstStyle/>
          <a:p>
            <a:r>
              <a:rPr lang="en-GB" b="1" dirty="0" smtClean="0"/>
              <a:t>-</a:t>
            </a:r>
            <a:endParaRPr lang="en-GB" b="1" dirty="0"/>
          </a:p>
        </p:txBody>
      </p:sp>
      <p:sp>
        <p:nvSpPr>
          <p:cNvPr id="16" name="Rectangle 15"/>
          <p:cNvSpPr/>
          <p:nvPr/>
        </p:nvSpPr>
        <p:spPr bwMode="auto">
          <a:xfrm>
            <a:off x="7964843" y="1952625"/>
            <a:ext cx="500066" cy="446441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7" name="TextBox 16"/>
          <p:cNvSpPr txBox="1"/>
          <p:nvPr/>
        </p:nvSpPr>
        <p:spPr>
          <a:xfrm>
            <a:off x="7936607" y="1651888"/>
            <a:ext cx="556538" cy="292378"/>
          </a:xfrm>
          <a:prstGeom prst="rect">
            <a:avLst/>
          </a:prstGeom>
          <a:noFill/>
        </p:spPr>
        <p:txBody>
          <a:bodyPr wrap="none" lIns="91428" tIns="45715" rIns="91428" bIns="45715" rtlCol="0">
            <a:spAutoFit/>
          </a:bodyPr>
          <a:lstStyle/>
          <a:p>
            <a:r>
              <a:rPr lang="en-GB" sz="1300" b="1" dirty="0" smtClean="0"/>
              <a:t>2013</a:t>
            </a:r>
            <a:endParaRPr lang="en-GB" sz="1300" b="1" dirty="0"/>
          </a:p>
        </p:txBody>
      </p:sp>
      <p:sp>
        <p:nvSpPr>
          <p:cNvPr id="18" name="TextBox 17"/>
          <p:cNvSpPr txBox="1"/>
          <p:nvPr/>
        </p:nvSpPr>
        <p:spPr>
          <a:xfrm>
            <a:off x="7981491" y="2192839"/>
            <a:ext cx="466770" cy="261600"/>
          </a:xfrm>
          <a:prstGeom prst="rect">
            <a:avLst/>
          </a:prstGeom>
          <a:noFill/>
        </p:spPr>
        <p:txBody>
          <a:bodyPr wrap="none" lIns="91428" tIns="45715" rIns="91428" bIns="45715" rtlCol="0">
            <a:spAutoFit/>
          </a:bodyPr>
          <a:lstStyle/>
          <a:p>
            <a:r>
              <a:rPr lang="en-GB" b="1" dirty="0" smtClean="0"/>
              <a:t>86%</a:t>
            </a:r>
            <a:endParaRPr lang="en-GB" b="1" dirty="0"/>
          </a:p>
        </p:txBody>
      </p:sp>
      <p:sp>
        <p:nvSpPr>
          <p:cNvPr id="20" name="TextBox 19"/>
          <p:cNvSpPr txBox="1"/>
          <p:nvPr/>
        </p:nvSpPr>
        <p:spPr>
          <a:xfrm>
            <a:off x="7981491" y="3438151"/>
            <a:ext cx="466770" cy="261600"/>
          </a:xfrm>
          <a:prstGeom prst="rect">
            <a:avLst/>
          </a:prstGeom>
          <a:noFill/>
        </p:spPr>
        <p:txBody>
          <a:bodyPr wrap="none" lIns="91428" tIns="45715" rIns="91428" bIns="45715" rtlCol="0">
            <a:spAutoFit/>
          </a:bodyPr>
          <a:lstStyle/>
          <a:p>
            <a:r>
              <a:rPr lang="en-GB" b="1" dirty="0" smtClean="0"/>
              <a:t>48%</a:t>
            </a:r>
            <a:endParaRPr lang="en-GB" b="1" dirty="0"/>
          </a:p>
        </p:txBody>
      </p:sp>
      <p:sp>
        <p:nvSpPr>
          <p:cNvPr id="21" name="TextBox 20"/>
          <p:cNvSpPr txBox="1"/>
          <p:nvPr/>
        </p:nvSpPr>
        <p:spPr>
          <a:xfrm>
            <a:off x="7981491" y="4712217"/>
            <a:ext cx="466770" cy="261600"/>
          </a:xfrm>
          <a:prstGeom prst="rect">
            <a:avLst/>
          </a:prstGeom>
          <a:noFill/>
        </p:spPr>
        <p:txBody>
          <a:bodyPr wrap="none" lIns="91428" tIns="45715" rIns="91428" bIns="45715" rtlCol="0">
            <a:spAutoFit/>
          </a:bodyPr>
          <a:lstStyle/>
          <a:p>
            <a:r>
              <a:rPr lang="en-GB" b="1" dirty="0" smtClean="0"/>
              <a:t>39%</a:t>
            </a:r>
            <a:endParaRPr lang="en-GB" b="1" dirty="0"/>
          </a:p>
        </p:txBody>
      </p:sp>
      <p:sp>
        <p:nvSpPr>
          <p:cNvPr id="22" name="TextBox 21"/>
          <p:cNvSpPr txBox="1"/>
          <p:nvPr/>
        </p:nvSpPr>
        <p:spPr>
          <a:xfrm>
            <a:off x="7981491" y="4071719"/>
            <a:ext cx="466770" cy="261600"/>
          </a:xfrm>
          <a:prstGeom prst="rect">
            <a:avLst/>
          </a:prstGeom>
          <a:noFill/>
        </p:spPr>
        <p:txBody>
          <a:bodyPr wrap="none" lIns="91428" tIns="45715" rIns="91428" bIns="45715" rtlCol="0">
            <a:spAutoFit/>
          </a:bodyPr>
          <a:lstStyle/>
          <a:p>
            <a:r>
              <a:rPr lang="en-GB" b="1" dirty="0" smtClean="0"/>
              <a:t>29%</a:t>
            </a:r>
            <a:endParaRPr lang="en-GB" b="1" dirty="0"/>
          </a:p>
        </p:txBody>
      </p:sp>
      <p:sp>
        <p:nvSpPr>
          <p:cNvPr id="23" name="TextBox 22"/>
          <p:cNvSpPr txBox="1"/>
          <p:nvPr/>
        </p:nvSpPr>
        <p:spPr>
          <a:xfrm>
            <a:off x="7981491" y="5309306"/>
            <a:ext cx="466770" cy="261600"/>
          </a:xfrm>
          <a:prstGeom prst="rect">
            <a:avLst/>
          </a:prstGeom>
          <a:noFill/>
        </p:spPr>
        <p:txBody>
          <a:bodyPr wrap="none" lIns="91428" tIns="45715" rIns="91428" bIns="45715" rtlCol="0">
            <a:spAutoFit/>
          </a:bodyPr>
          <a:lstStyle/>
          <a:p>
            <a:r>
              <a:rPr lang="en-GB" b="1" dirty="0" smtClean="0"/>
              <a:t>37%</a:t>
            </a:r>
            <a:endParaRPr lang="en-GB" b="1" dirty="0"/>
          </a:p>
        </p:txBody>
      </p:sp>
      <p:sp>
        <p:nvSpPr>
          <p:cNvPr id="24" name="TextBox 23"/>
          <p:cNvSpPr txBox="1"/>
          <p:nvPr/>
        </p:nvSpPr>
        <p:spPr>
          <a:xfrm>
            <a:off x="7981491" y="5960002"/>
            <a:ext cx="466770" cy="261600"/>
          </a:xfrm>
          <a:prstGeom prst="rect">
            <a:avLst/>
          </a:prstGeom>
          <a:noFill/>
        </p:spPr>
        <p:txBody>
          <a:bodyPr wrap="none" lIns="91428" tIns="45715" rIns="91428" bIns="45715" rtlCol="0">
            <a:spAutoFit/>
          </a:bodyPr>
          <a:lstStyle/>
          <a:p>
            <a:r>
              <a:rPr lang="en-GB" b="1" dirty="0" smtClean="0"/>
              <a:t>19%</a:t>
            </a:r>
            <a:endParaRPr lang="en-GB" b="1" dirty="0"/>
          </a:p>
        </p:txBody>
      </p:sp>
      <p:sp>
        <p:nvSpPr>
          <p:cNvPr id="54" name="TextBox 53"/>
          <p:cNvSpPr txBox="1"/>
          <p:nvPr/>
        </p:nvSpPr>
        <p:spPr>
          <a:xfrm>
            <a:off x="8099068" y="2801919"/>
            <a:ext cx="231617" cy="261600"/>
          </a:xfrm>
          <a:prstGeom prst="rect">
            <a:avLst/>
          </a:prstGeom>
          <a:noFill/>
        </p:spPr>
        <p:txBody>
          <a:bodyPr wrap="none" lIns="91428" tIns="45715" rIns="91428" bIns="45715" rtlCol="0">
            <a:spAutoFit/>
          </a:bodyPr>
          <a:lstStyle/>
          <a:p>
            <a:r>
              <a:rPr lang="en-GB" b="1" dirty="0" smtClean="0"/>
              <a:t>-</a:t>
            </a:r>
            <a:endParaRPr lang="en-GB" b="1" dirty="0"/>
          </a:p>
        </p:txBody>
      </p:sp>
      <p:sp>
        <p:nvSpPr>
          <p:cNvPr id="31" name="Rectangle 30"/>
          <p:cNvSpPr/>
          <p:nvPr/>
        </p:nvSpPr>
        <p:spPr bwMode="auto">
          <a:xfrm>
            <a:off x="9205761" y="1952625"/>
            <a:ext cx="500066" cy="446441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32" name="TextBox 31"/>
          <p:cNvSpPr txBox="1"/>
          <p:nvPr/>
        </p:nvSpPr>
        <p:spPr>
          <a:xfrm>
            <a:off x="9177525" y="1651888"/>
            <a:ext cx="556538" cy="292378"/>
          </a:xfrm>
          <a:prstGeom prst="rect">
            <a:avLst/>
          </a:prstGeom>
          <a:noFill/>
        </p:spPr>
        <p:txBody>
          <a:bodyPr wrap="none" lIns="91428" tIns="45715" rIns="91428" bIns="45715" rtlCol="0">
            <a:spAutoFit/>
          </a:bodyPr>
          <a:lstStyle/>
          <a:p>
            <a:r>
              <a:rPr lang="en-GB" sz="1300" b="1" dirty="0" smtClean="0"/>
              <a:t>2015</a:t>
            </a:r>
            <a:endParaRPr lang="en-GB" sz="1300" b="1" dirty="0"/>
          </a:p>
        </p:txBody>
      </p:sp>
      <p:sp>
        <p:nvSpPr>
          <p:cNvPr id="33" name="TextBox 32"/>
          <p:cNvSpPr txBox="1"/>
          <p:nvPr/>
        </p:nvSpPr>
        <p:spPr>
          <a:xfrm>
            <a:off x="9222409" y="2192839"/>
            <a:ext cx="466770" cy="261600"/>
          </a:xfrm>
          <a:prstGeom prst="rect">
            <a:avLst/>
          </a:prstGeom>
          <a:noFill/>
        </p:spPr>
        <p:txBody>
          <a:bodyPr wrap="none" lIns="91428" tIns="45715" rIns="91428" bIns="45715" rtlCol="0">
            <a:spAutoFit/>
          </a:bodyPr>
          <a:lstStyle/>
          <a:p>
            <a:r>
              <a:rPr lang="en-GB" b="1" dirty="0" smtClean="0"/>
              <a:t>86%</a:t>
            </a:r>
            <a:endParaRPr lang="en-GB" b="1" dirty="0"/>
          </a:p>
        </p:txBody>
      </p:sp>
      <p:sp>
        <p:nvSpPr>
          <p:cNvPr id="35" name="TextBox 34"/>
          <p:cNvSpPr txBox="1"/>
          <p:nvPr/>
        </p:nvSpPr>
        <p:spPr>
          <a:xfrm>
            <a:off x="9222409" y="3438151"/>
            <a:ext cx="466770" cy="261600"/>
          </a:xfrm>
          <a:prstGeom prst="rect">
            <a:avLst/>
          </a:prstGeom>
          <a:noFill/>
        </p:spPr>
        <p:txBody>
          <a:bodyPr wrap="none" lIns="91428" tIns="45715" rIns="91428" bIns="45715" rtlCol="0">
            <a:spAutoFit/>
          </a:bodyPr>
          <a:lstStyle/>
          <a:p>
            <a:r>
              <a:rPr lang="en-GB" b="1" dirty="0" smtClean="0"/>
              <a:t>48%</a:t>
            </a:r>
            <a:endParaRPr lang="en-GB" b="1" dirty="0"/>
          </a:p>
        </p:txBody>
      </p:sp>
      <p:sp>
        <p:nvSpPr>
          <p:cNvPr id="36" name="TextBox 35"/>
          <p:cNvSpPr txBox="1"/>
          <p:nvPr/>
        </p:nvSpPr>
        <p:spPr>
          <a:xfrm>
            <a:off x="9222409" y="4712217"/>
            <a:ext cx="466770" cy="261600"/>
          </a:xfrm>
          <a:prstGeom prst="rect">
            <a:avLst/>
          </a:prstGeom>
          <a:noFill/>
        </p:spPr>
        <p:txBody>
          <a:bodyPr wrap="none" lIns="91428" tIns="45715" rIns="91428" bIns="45715" rtlCol="0">
            <a:spAutoFit/>
          </a:bodyPr>
          <a:lstStyle/>
          <a:p>
            <a:r>
              <a:rPr lang="en-GB" b="1" dirty="0" smtClean="0"/>
              <a:t>42%</a:t>
            </a:r>
            <a:endParaRPr lang="en-GB" b="1" dirty="0"/>
          </a:p>
        </p:txBody>
      </p:sp>
      <p:sp>
        <p:nvSpPr>
          <p:cNvPr id="37" name="TextBox 36"/>
          <p:cNvSpPr txBox="1"/>
          <p:nvPr/>
        </p:nvSpPr>
        <p:spPr>
          <a:xfrm>
            <a:off x="9222409" y="4071719"/>
            <a:ext cx="466770" cy="261600"/>
          </a:xfrm>
          <a:prstGeom prst="rect">
            <a:avLst/>
          </a:prstGeom>
          <a:noFill/>
        </p:spPr>
        <p:txBody>
          <a:bodyPr wrap="none" lIns="91428" tIns="45715" rIns="91428" bIns="45715" rtlCol="0">
            <a:spAutoFit/>
          </a:bodyPr>
          <a:lstStyle/>
          <a:p>
            <a:r>
              <a:rPr lang="en-GB" b="1" dirty="0" smtClean="0"/>
              <a:t>40%</a:t>
            </a:r>
            <a:endParaRPr lang="en-GB" b="1" dirty="0"/>
          </a:p>
        </p:txBody>
      </p:sp>
      <p:sp>
        <p:nvSpPr>
          <p:cNvPr id="38" name="TextBox 37"/>
          <p:cNvSpPr txBox="1"/>
          <p:nvPr/>
        </p:nvSpPr>
        <p:spPr>
          <a:xfrm>
            <a:off x="9222409" y="5309306"/>
            <a:ext cx="466770" cy="261600"/>
          </a:xfrm>
          <a:prstGeom prst="rect">
            <a:avLst/>
          </a:prstGeom>
          <a:noFill/>
        </p:spPr>
        <p:txBody>
          <a:bodyPr wrap="none" lIns="91428" tIns="45715" rIns="91428" bIns="45715" rtlCol="0">
            <a:spAutoFit/>
          </a:bodyPr>
          <a:lstStyle/>
          <a:p>
            <a:r>
              <a:rPr lang="en-GB" b="1" dirty="0" smtClean="0"/>
              <a:t>37%</a:t>
            </a:r>
            <a:endParaRPr lang="en-GB" b="1" dirty="0"/>
          </a:p>
        </p:txBody>
      </p:sp>
      <p:sp>
        <p:nvSpPr>
          <p:cNvPr id="39" name="TextBox 38"/>
          <p:cNvSpPr txBox="1"/>
          <p:nvPr/>
        </p:nvSpPr>
        <p:spPr>
          <a:xfrm>
            <a:off x="9222409" y="5960002"/>
            <a:ext cx="466770" cy="261600"/>
          </a:xfrm>
          <a:prstGeom prst="rect">
            <a:avLst/>
          </a:prstGeom>
          <a:noFill/>
        </p:spPr>
        <p:txBody>
          <a:bodyPr wrap="none" lIns="91428" tIns="45715" rIns="91428" bIns="45715" rtlCol="0">
            <a:spAutoFit/>
          </a:bodyPr>
          <a:lstStyle/>
          <a:p>
            <a:r>
              <a:rPr lang="en-GB" b="1" dirty="0" smtClean="0"/>
              <a:t>30%</a:t>
            </a:r>
            <a:endParaRPr lang="en-GB" b="1" dirty="0"/>
          </a:p>
        </p:txBody>
      </p:sp>
      <p:sp>
        <p:nvSpPr>
          <p:cNvPr id="55" name="TextBox 54"/>
          <p:cNvSpPr txBox="1"/>
          <p:nvPr/>
        </p:nvSpPr>
        <p:spPr>
          <a:xfrm>
            <a:off x="9339986" y="2801919"/>
            <a:ext cx="231617" cy="261600"/>
          </a:xfrm>
          <a:prstGeom prst="rect">
            <a:avLst/>
          </a:prstGeom>
          <a:noFill/>
        </p:spPr>
        <p:txBody>
          <a:bodyPr wrap="none" lIns="91428" tIns="45715" rIns="91428" bIns="45715" rtlCol="0">
            <a:spAutoFit/>
          </a:bodyPr>
          <a:lstStyle/>
          <a:p>
            <a:r>
              <a:rPr lang="en-GB" b="1" dirty="0" smtClean="0"/>
              <a:t>-</a:t>
            </a:r>
            <a:endParaRPr lang="en-GB" b="1" dirty="0"/>
          </a:p>
        </p:txBody>
      </p:sp>
      <p:sp>
        <p:nvSpPr>
          <p:cNvPr id="25" name="Rectangle 24"/>
          <p:cNvSpPr/>
          <p:nvPr/>
        </p:nvSpPr>
        <p:spPr bwMode="auto">
          <a:xfrm>
            <a:off x="9801193" y="1952625"/>
            <a:ext cx="500066" cy="4464416"/>
          </a:xfrm>
          <a:prstGeom prst="rect">
            <a:avLst/>
          </a:prstGeom>
          <a:solidFill>
            <a:schemeClr val="accent3">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6" name="TextBox 25"/>
          <p:cNvSpPr txBox="1"/>
          <p:nvPr/>
        </p:nvSpPr>
        <p:spPr>
          <a:xfrm>
            <a:off x="9773471" y="1651888"/>
            <a:ext cx="555511" cy="292378"/>
          </a:xfrm>
          <a:prstGeom prst="rect">
            <a:avLst/>
          </a:prstGeom>
          <a:noFill/>
        </p:spPr>
        <p:txBody>
          <a:bodyPr wrap="none" lIns="91428" tIns="45715" rIns="91428" bIns="45715" rtlCol="0">
            <a:spAutoFit/>
          </a:bodyPr>
          <a:lstStyle/>
          <a:p>
            <a:r>
              <a:rPr lang="en-GB" sz="1300" b="1" dirty="0" smtClean="0"/>
              <a:t>2016</a:t>
            </a:r>
            <a:endParaRPr lang="en-GB" sz="1300" b="1" dirty="0"/>
          </a:p>
        </p:txBody>
      </p:sp>
      <p:sp>
        <p:nvSpPr>
          <p:cNvPr id="28" name="TextBox 27"/>
          <p:cNvSpPr txBox="1"/>
          <p:nvPr/>
        </p:nvSpPr>
        <p:spPr>
          <a:xfrm>
            <a:off x="9817841" y="3438151"/>
            <a:ext cx="466770" cy="261600"/>
          </a:xfrm>
          <a:prstGeom prst="rect">
            <a:avLst/>
          </a:prstGeom>
          <a:noFill/>
        </p:spPr>
        <p:txBody>
          <a:bodyPr wrap="none" lIns="91428" tIns="45715" rIns="91428" bIns="45715" rtlCol="0">
            <a:spAutoFit/>
          </a:bodyPr>
          <a:lstStyle/>
          <a:p>
            <a:r>
              <a:rPr lang="en-GB" b="1" dirty="0" smtClean="0">
                <a:solidFill>
                  <a:schemeClr val="bg1"/>
                </a:solidFill>
              </a:rPr>
              <a:t>47%</a:t>
            </a:r>
            <a:endParaRPr lang="en-GB" b="1" dirty="0">
              <a:solidFill>
                <a:schemeClr val="bg1"/>
              </a:solidFill>
            </a:endParaRPr>
          </a:p>
        </p:txBody>
      </p:sp>
      <p:sp>
        <p:nvSpPr>
          <p:cNvPr id="47" name="TextBox 46"/>
          <p:cNvSpPr txBox="1"/>
          <p:nvPr/>
        </p:nvSpPr>
        <p:spPr>
          <a:xfrm>
            <a:off x="9817841" y="4712217"/>
            <a:ext cx="466770" cy="261600"/>
          </a:xfrm>
          <a:prstGeom prst="rect">
            <a:avLst/>
          </a:prstGeom>
          <a:noFill/>
        </p:spPr>
        <p:txBody>
          <a:bodyPr wrap="none" lIns="91428" tIns="45715" rIns="91428" bIns="45715" rtlCol="0">
            <a:spAutoFit/>
          </a:bodyPr>
          <a:lstStyle/>
          <a:p>
            <a:r>
              <a:rPr lang="en-GB" b="1" dirty="0" smtClean="0">
                <a:solidFill>
                  <a:schemeClr val="bg1"/>
                </a:solidFill>
              </a:rPr>
              <a:t>46%</a:t>
            </a:r>
            <a:endParaRPr lang="en-GB" b="1" dirty="0">
              <a:solidFill>
                <a:schemeClr val="bg1"/>
              </a:solidFill>
            </a:endParaRPr>
          </a:p>
        </p:txBody>
      </p:sp>
      <p:sp>
        <p:nvSpPr>
          <p:cNvPr id="48" name="TextBox 47"/>
          <p:cNvSpPr txBox="1"/>
          <p:nvPr/>
        </p:nvSpPr>
        <p:spPr>
          <a:xfrm>
            <a:off x="9817738" y="4071719"/>
            <a:ext cx="466770" cy="261600"/>
          </a:xfrm>
          <a:prstGeom prst="rect">
            <a:avLst/>
          </a:prstGeom>
          <a:noFill/>
        </p:spPr>
        <p:txBody>
          <a:bodyPr wrap="none" lIns="91428" tIns="45715" rIns="91428" bIns="45715" rtlCol="0">
            <a:spAutoFit/>
          </a:bodyPr>
          <a:lstStyle/>
          <a:p>
            <a:r>
              <a:rPr lang="en-GB" b="1" dirty="0" smtClean="0">
                <a:solidFill>
                  <a:schemeClr val="bg1"/>
                </a:solidFill>
              </a:rPr>
              <a:t>45%</a:t>
            </a:r>
            <a:endParaRPr lang="en-GB" b="1" dirty="0">
              <a:solidFill>
                <a:schemeClr val="bg1"/>
              </a:solidFill>
            </a:endParaRPr>
          </a:p>
        </p:txBody>
      </p:sp>
      <p:sp>
        <p:nvSpPr>
          <p:cNvPr id="49" name="TextBox 48"/>
          <p:cNvSpPr txBox="1"/>
          <p:nvPr/>
        </p:nvSpPr>
        <p:spPr>
          <a:xfrm>
            <a:off x="9817738" y="5309306"/>
            <a:ext cx="466770" cy="261600"/>
          </a:xfrm>
          <a:prstGeom prst="rect">
            <a:avLst/>
          </a:prstGeom>
          <a:noFill/>
        </p:spPr>
        <p:txBody>
          <a:bodyPr wrap="none" lIns="91428" tIns="45715" rIns="91428" bIns="45715" rtlCol="0">
            <a:spAutoFit/>
          </a:bodyPr>
          <a:lstStyle/>
          <a:p>
            <a:r>
              <a:rPr lang="en-GB" b="1" dirty="0" smtClean="0">
                <a:solidFill>
                  <a:schemeClr val="bg1"/>
                </a:solidFill>
              </a:rPr>
              <a:t>38%</a:t>
            </a:r>
            <a:endParaRPr lang="en-GB" b="1" dirty="0">
              <a:solidFill>
                <a:schemeClr val="bg1"/>
              </a:solidFill>
            </a:endParaRPr>
          </a:p>
        </p:txBody>
      </p:sp>
      <p:sp>
        <p:nvSpPr>
          <p:cNvPr id="50" name="TextBox 49"/>
          <p:cNvSpPr txBox="1"/>
          <p:nvPr/>
        </p:nvSpPr>
        <p:spPr>
          <a:xfrm>
            <a:off x="9817738" y="5960002"/>
            <a:ext cx="466770" cy="261600"/>
          </a:xfrm>
          <a:prstGeom prst="rect">
            <a:avLst/>
          </a:prstGeom>
          <a:noFill/>
        </p:spPr>
        <p:txBody>
          <a:bodyPr wrap="none" lIns="91428" tIns="45715" rIns="91428" bIns="45715" rtlCol="0">
            <a:spAutoFit/>
          </a:bodyPr>
          <a:lstStyle/>
          <a:p>
            <a:r>
              <a:rPr lang="en-GB" b="1" dirty="0" smtClean="0">
                <a:solidFill>
                  <a:schemeClr val="bg1"/>
                </a:solidFill>
              </a:rPr>
              <a:t>32%</a:t>
            </a:r>
            <a:endParaRPr lang="en-GB" b="1" dirty="0">
              <a:solidFill>
                <a:schemeClr val="bg1"/>
              </a:solidFill>
            </a:endParaRPr>
          </a:p>
        </p:txBody>
      </p:sp>
      <p:sp>
        <p:nvSpPr>
          <p:cNvPr id="51" name="TextBox 50"/>
          <p:cNvSpPr txBox="1"/>
          <p:nvPr/>
        </p:nvSpPr>
        <p:spPr>
          <a:xfrm>
            <a:off x="9817738" y="2192839"/>
            <a:ext cx="466977" cy="261600"/>
          </a:xfrm>
          <a:prstGeom prst="rect">
            <a:avLst/>
          </a:prstGeom>
          <a:noFill/>
        </p:spPr>
        <p:txBody>
          <a:bodyPr wrap="none" lIns="91428" tIns="45715" rIns="91428" bIns="45715" rtlCol="0">
            <a:spAutoFit/>
          </a:bodyPr>
          <a:lstStyle/>
          <a:p>
            <a:r>
              <a:rPr lang="en-GB" b="1" dirty="0" smtClean="0">
                <a:solidFill>
                  <a:schemeClr val="bg1"/>
                </a:solidFill>
              </a:rPr>
              <a:t>84%</a:t>
            </a:r>
            <a:endParaRPr lang="en-GB" b="1" dirty="0">
              <a:solidFill>
                <a:schemeClr val="bg1"/>
              </a:solidFill>
            </a:endParaRPr>
          </a:p>
        </p:txBody>
      </p:sp>
      <p:sp>
        <p:nvSpPr>
          <p:cNvPr id="56" name="TextBox 55"/>
          <p:cNvSpPr txBox="1"/>
          <p:nvPr/>
        </p:nvSpPr>
        <p:spPr>
          <a:xfrm>
            <a:off x="9817738" y="2801919"/>
            <a:ext cx="466977" cy="261600"/>
          </a:xfrm>
          <a:prstGeom prst="rect">
            <a:avLst/>
          </a:prstGeom>
          <a:noFill/>
        </p:spPr>
        <p:txBody>
          <a:bodyPr wrap="none" lIns="91428" tIns="45715" rIns="91428" bIns="45715" rtlCol="0">
            <a:spAutoFit/>
          </a:bodyPr>
          <a:lstStyle/>
          <a:p>
            <a:r>
              <a:rPr lang="en-GB" b="1" dirty="0" smtClean="0">
                <a:solidFill>
                  <a:schemeClr val="bg1"/>
                </a:solidFill>
              </a:rPr>
              <a:t>63%</a:t>
            </a:r>
            <a:endParaRPr lang="en-GB" b="1" dirty="0">
              <a:solidFill>
                <a:schemeClr val="bg1"/>
              </a:solidFill>
            </a:endParaRPr>
          </a:p>
        </p:txBody>
      </p:sp>
      <p:sp>
        <p:nvSpPr>
          <p:cNvPr id="57" name="Isosceles Triangle 56"/>
          <p:cNvSpPr/>
          <p:nvPr/>
        </p:nvSpPr>
        <p:spPr bwMode="auto">
          <a:xfrm>
            <a:off x="10348498" y="4763389"/>
            <a:ext cx="144000" cy="14400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2" name="Isosceles Triangle 61"/>
          <p:cNvSpPr/>
          <p:nvPr/>
        </p:nvSpPr>
        <p:spPr bwMode="auto">
          <a:xfrm>
            <a:off x="10348498" y="4151299"/>
            <a:ext cx="144000" cy="14400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Drink and drug driving</a:t>
            </a:r>
            <a:endParaRPr lang="en-GB" dirty="0"/>
          </a:p>
        </p:txBody>
      </p:sp>
      <p:sp>
        <p:nvSpPr>
          <p:cNvPr id="5" name="Text Placeholder 4"/>
          <p:cNvSpPr>
            <a:spLocks noGrp="1"/>
          </p:cNvSpPr>
          <p:nvPr>
            <p:ph type="body" sz="quarter" idx="13"/>
          </p:nvPr>
        </p:nvSpPr>
        <p:spPr/>
        <p:txBody>
          <a:bodyPr/>
          <a:lstStyle/>
          <a:p>
            <a:r>
              <a:rPr lang="en-GB" dirty="0" smtClean="0"/>
              <a:t>7</a:t>
            </a:r>
            <a:endParaRPr lang="en-GB" dirty="0"/>
          </a:p>
        </p:txBody>
      </p:sp>
      <p:sp>
        <p:nvSpPr>
          <p:cNvPr id="6" name="Text Placeholder 5"/>
          <p:cNvSpPr>
            <a:spLocks noGrp="1"/>
          </p:cNvSpPr>
          <p:nvPr>
            <p:ph type="body" sz="quarter" idx="12"/>
          </p:nvPr>
        </p:nvSpPr>
        <p:spPr/>
        <p:txBody>
          <a:bodyPr/>
          <a:lstStyle/>
          <a:p>
            <a:pPr>
              <a:buFont typeface="Arial" pitchFamily="34" charset="0"/>
              <a:buChar char="•"/>
            </a:pPr>
            <a:r>
              <a:rPr lang="en-GB" sz="1400" dirty="0" smtClean="0"/>
              <a:t> Incidence of drink driving</a:t>
            </a:r>
          </a:p>
          <a:p>
            <a:pPr>
              <a:buFont typeface="Arial" pitchFamily="34" charset="0"/>
              <a:buChar char="•"/>
            </a:pPr>
            <a:r>
              <a:rPr lang="en-GB" sz="1400" dirty="0" smtClean="0"/>
              <a:t> Reducing the legal limit</a:t>
            </a:r>
          </a:p>
          <a:p>
            <a:pPr>
              <a:buFont typeface="Arial" pitchFamily="34" charset="0"/>
              <a:buChar char="•"/>
            </a:pPr>
            <a:r>
              <a:rPr lang="en-GB" sz="1400" dirty="0" smtClean="0"/>
              <a:t> Incidence of drug driving</a:t>
            </a:r>
            <a:endParaRPr lang="en-GB"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What’s on motorists’ minds</a:t>
            </a:r>
            <a:endParaRPr lang="en-GB" dirty="0"/>
          </a:p>
        </p:txBody>
      </p:sp>
      <p:sp>
        <p:nvSpPr>
          <p:cNvPr id="4" name="Text Placeholder 3"/>
          <p:cNvSpPr>
            <a:spLocks noGrp="1"/>
          </p:cNvSpPr>
          <p:nvPr>
            <p:ph type="body" sz="quarter" idx="12"/>
          </p:nvPr>
        </p:nvSpPr>
        <p:spPr/>
        <p:txBody>
          <a:bodyPr/>
          <a:lstStyle/>
          <a:p>
            <a:pPr lvl="2">
              <a:buFont typeface="Arial" pitchFamily="34" charset="0"/>
              <a:buChar char="•"/>
            </a:pPr>
            <a:r>
              <a:rPr lang="en-GB" sz="1400" dirty="0" smtClean="0"/>
              <a:t>Motorists’ concerns</a:t>
            </a:r>
          </a:p>
          <a:p>
            <a:pPr lvl="2">
              <a:buFont typeface="Arial" pitchFamily="34" charset="0"/>
              <a:buChar char="•"/>
            </a:pPr>
            <a:r>
              <a:rPr lang="en-GB" sz="1400" dirty="0" smtClean="0"/>
              <a:t>Condition of roads</a:t>
            </a:r>
          </a:p>
          <a:p>
            <a:pPr lvl="2">
              <a:buFont typeface="Arial" pitchFamily="34" charset="0"/>
              <a:buChar char="•"/>
            </a:pPr>
            <a:r>
              <a:rPr lang="en-GB" sz="1400" dirty="0" smtClean="0"/>
              <a:t>Views on the cost of running a car</a:t>
            </a:r>
          </a:p>
          <a:p>
            <a:pPr lvl="2">
              <a:buFont typeface="Arial" pitchFamily="34" charset="0"/>
              <a:buChar char="•"/>
            </a:pPr>
            <a:r>
              <a:rPr lang="en-GB" sz="1400" dirty="0" smtClean="0"/>
              <a:t>Motoring taxation</a:t>
            </a:r>
          </a:p>
          <a:p>
            <a:pPr lvl="2">
              <a:buFont typeface="Arial" pitchFamily="34" charset="0"/>
              <a:buChar char="•"/>
            </a:pPr>
            <a:r>
              <a:rPr lang="en-GB" sz="1400" dirty="0" smtClean="0"/>
              <a:t>Investment priorities</a:t>
            </a:r>
          </a:p>
          <a:p>
            <a:pPr lvl="2">
              <a:buFont typeface="Arial" pitchFamily="34" charset="0"/>
              <a:buChar char="•"/>
            </a:pPr>
            <a:r>
              <a:rPr lang="en-GB" sz="1400" dirty="0" smtClean="0"/>
              <a:t>Changes in vehicle usage</a:t>
            </a:r>
          </a:p>
        </p:txBody>
      </p:sp>
      <p:sp>
        <p:nvSpPr>
          <p:cNvPr id="6" name="Text Placeholder 5"/>
          <p:cNvSpPr>
            <a:spLocks noGrp="1"/>
          </p:cNvSpPr>
          <p:nvPr>
            <p:ph type="body" sz="quarter" idx="13"/>
          </p:nvPr>
        </p:nvSpPr>
        <p:spPr/>
        <p:txBody>
          <a:bodyPr/>
          <a:lstStyle/>
          <a:p>
            <a:r>
              <a:rPr lang="en-GB" dirty="0" smtClean="0"/>
              <a:t>2</a:t>
            </a:r>
            <a:endParaRPr lang="en-GB"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nvGraphicFramePr>
        <p:xfrm>
          <a:off x="-635000" y="1927115"/>
          <a:ext cx="11001452" cy="4378783"/>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Incidence of drink driving</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chemeClr val="tx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Drink and drug driving</a:t>
            </a:r>
          </a:p>
        </p:txBody>
      </p:sp>
      <p:sp>
        <p:nvSpPr>
          <p:cNvPr id="6" name="Rectangle 5"/>
          <p:cNvSpPr/>
          <p:nvPr/>
        </p:nvSpPr>
        <p:spPr bwMode="auto">
          <a:xfrm>
            <a:off x="843726" y="5975573"/>
            <a:ext cx="9001188" cy="792088"/>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latin typeface="Arial" pitchFamily="34" charset="0"/>
              <a:cs typeface="Arial" pitchFamily="34" charset="0"/>
            </a:endParaRPr>
          </a:p>
        </p:txBody>
      </p:sp>
      <p:sp>
        <p:nvSpPr>
          <p:cNvPr id="8" name="Text Box 17"/>
          <p:cNvSpPr txBox="1">
            <a:spLocks noChangeArrowheads="1"/>
          </p:cNvSpPr>
          <p:nvPr/>
        </p:nvSpPr>
        <p:spPr bwMode="auto">
          <a:xfrm>
            <a:off x="2246463" y="1558728"/>
            <a:ext cx="7000923" cy="536182"/>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u="sng" dirty="0" smtClean="0">
                <a:solidFill>
                  <a:srgbClr val="000000"/>
                </a:solidFill>
                <a:latin typeface="Arial" pitchFamily="34" charset="0"/>
                <a:cs typeface="Arial" pitchFamily="34" charset="0"/>
              </a:rPr>
              <a:t>Have you driven when you believed you were above the drink drive limit in the past 12 months?</a:t>
            </a:r>
            <a:endParaRPr lang="en-GB" sz="1400" b="1" u="sng" dirty="0">
              <a:solidFill>
                <a:srgbClr val="000000"/>
              </a:solidFill>
              <a:latin typeface="Arial" pitchFamily="34" charset="0"/>
              <a:cs typeface="Arial" pitchFamily="34" charset="0"/>
            </a:endParaRPr>
          </a:p>
        </p:txBody>
      </p:sp>
      <p:sp>
        <p:nvSpPr>
          <p:cNvPr id="10" name="Text Box 17"/>
          <p:cNvSpPr txBox="1">
            <a:spLocks noChangeArrowheads="1"/>
          </p:cNvSpPr>
          <p:nvPr/>
        </p:nvSpPr>
        <p:spPr bwMode="auto">
          <a:xfrm>
            <a:off x="772287" y="5982117"/>
            <a:ext cx="642942" cy="751625"/>
          </a:xfrm>
          <a:prstGeom prst="rect">
            <a:avLst/>
          </a:prstGeom>
          <a:noFill/>
          <a:ln w="9525">
            <a:noFill/>
            <a:miter lim="800000"/>
            <a:headEnd/>
            <a:tailEnd/>
          </a:ln>
        </p:spPr>
        <p:txBody>
          <a:bodyPr wrap="square" lIns="104274" tIns="52138" rIns="104274" bIns="52138">
            <a:spAutoFit/>
          </a:bodyPr>
          <a:lstStyle/>
          <a:p>
            <a:pPr algn="r"/>
            <a:r>
              <a:rPr lang="en-US" sz="1400" dirty="0" smtClean="0">
                <a:ln w="18415" cmpd="sng">
                  <a:solidFill>
                    <a:schemeClr val="bg1"/>
                  </a:solidFill>
                  <a:prstDash val="solid"/>
                </a:ln>
                <a:solidFill>
                  <a:schemeClr val="bg1"/>
                </a:solidFill>
                <a:latin typeface="Arial"/>
                <a:cs typeface="Arial"/>
              </a:rPr>
              <a:t>20152014 2012</a:t>
            </a:r>
            <a:endParaRPr lang="en-GB" sz="1400" b="1" dirty="0">
              <a:ln w="18415" cmpd="sng">
                <a:solidFill>
                  <a:schemeClr val="bg1"/>
                </a:solidFill>
                <a:prstDash val="solid"/>
              </a:ln>
              <a:solidFill>
                <a:schemeClr val="bg1"/>
              </a:solidFill>
              <a:latin typeface="Arial" pitchFamily="34" charset="0"/>
              <a:cs typeface="Arial" pitchFamily="34" charset="0"/>
            </a:endParaRPr>
          </a:p>
        </p:txBody>
      </p:sp>
      <p:sp>
        <p:nvSpPr>
          <p:cNvPr id="11" name="Text Box 17"/>
          <p:cNvSpPr txBox="1">
            <a:spLocks noChangeArrowheads="1"/>
          </p:cNvSpPr>
          <p:nvPr/>
        </p:nvSpPr>
        <p:spPr bwMode="auto">
          <a:xfrm>
            <a:off x="2253041"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82%</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84%</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89%</a:t>
            </a:r>
            <a:endParaRPr lang="en-GB" sz="1400" b="1" dirty="0">
              <a:solidFill>
                <a:schemeClr val="bg1"/>
              </a:solidFill>
              <a:latin typeface="Arial" pitchFamily="34" charset="0"/>
              <a:cs typeface="Arial" pitchFamily="34" charset="0"/>
            </a:endParaRPr>
          </a:p>
        </p:txBody>
      </p:sp>
      <p:sp>
        <p:nvSpPr>
          <p:cNvPr id="12" name="Text Box 17"/>
          <p:cNvSpPr txBox="1">
            <a:spLocks noChangeArrowheads="1"/>
          </p:cNvSpPr>
          <p:nvPr/>
        </p:nvSpPr>
        <p:spPr bwMode="auto">
          <a:xfrm>
            <a:off x="3854658"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4%</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3%</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3%</a:t>
            </a:r>
          </a:p>
        </p:txBody>
      </p:sp>
      <p:sp>
        <p:nvSpPr>
          <p:cNvPr id="13" name="Text Box 17"/>
          <p:cNvSpPr txBox="1">
            <a:spLocks noChangeArrowheads="1"/>
          </p:cNvSpPr>
          <p:nvPr/>
        </p:nvSpPr>
        <p:spPr bwMode="auto">
          <a:xfrm>
            <a:off x="5366333"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4%</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3%</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4%</a:t>
            </a:r>
          </a:p>
        </p:txBody>
      </p:sp>
      <p:sp>
        <p:nvSpPr>
          <p:cNvPr id="14" name="Text Box 17"/>
          <p:cNvSpPr txBox="1">
            <a:spLocks noChangeArrowheads="1"/>
          </p:cNvSpPr>
          <p:nvPr/>
        </p:nvSpPr>
        <p:spPr bwMode="auto">
          <a:xfrm>
            <a:off x="6911502"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1%</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1%</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1%</a:t>
            </a:r>
          </a:p>
        </p:txBody>
      </p:sp>
      <p:sp>
        <p:nvSpPr>
          <p:cNvPr id="15" name="Text Box 17"/>
          <p:cNvSpPr txBox="1">
            <a:spLocks noChangeArrowheads="1"/>
          </p:cNvSpPr>
          <p:nvPr/>
        </p:nvSpPr>
        <p:spPr bwMode="auto">
          <a:xfrm>
            <a:off x="8464635"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10%</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10%</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5%</a:t>
            </a:r>
          </a:p>
        </p:txBody>
      </p:sp>
      <p:sp>
        <p:nvSpPr>
          <p:cNvPr id="20" name="TextBox 19"/>
          <p:cNvSpPr txBox="1"/>
          <p:nvPr/>
        </p:nvSpPr>
        <p:spPr>
          <a:xfrm>
            <a:off x="3683047" y="2325187"/>
            <a:ext cx="1662311" cy="1631216"/>
          </a:xfrm>
          <a:prstGeom prst="rect">
            <a:avLst/>
          </a:prstGeom>
          <a:noFill/>
          <a:ln>
            <a:solidFill>
              <a:schemeClr val="tx2">
                <a:lumMod val="60000"/>
                <a:lumOff val="40000"/>
              </a:schemeClr>
            </a:solidFill>
            <a:prstDash val="dash"/>
          </a:ln>
        </p:spPr>
        <p:txBody>
          <a:bodyPr wrap="square" rtlCol="0">
            <a:spAutoFit/>
          </a:bodyPr>
          <a:lstStyle/>
          <a:p>
            <a:r>
              <a:rPr lang="en-GB" sz="1000" b="1" dirty="0" smtClean="0">
                <a:solidFill>
                  <a:srgbClr val="000000"/>
                </a:solidFill>
              </a:rPr>
              <a:t>By age:</a:t>
            </a:r>
          </a:p>
          <a:p>
            <a:pPr marL="90488" indent="-90488">
              <a:buFont typeface="Arial" pitchFamily="34" charset="0"/>
              <a:buChar char="•"/>
            </a:pPr>
            <a:r>
              <a:rPr lang="en-GB" sz="1000" dirty="0" smtClean="0">
                <a:solidFill>
                  <a:srgbClr val="000000"/>
                </a:solidFill>
              </a:rPr>
              <a:t>25-44 (12%)</a:t>
            </a:r>
          </a:p>
          <a:p>
            <a:pPr marL="90488" indent="-90488">
              <a:buFont typeface="Arial" pitchFamily="34" charset="0"/>
              <a:buChar char="•"/>
            </a:pPr>
            <a:r>
              <a:rPr lang="en-GB" sz="1000" dirty="0" smtClean="0">
                <a:solidFill>
                  <a:srgbClr val="000000"/>
                </a:solidFill>
              </a:rPr>
              <a:t>45-64 (1%)</a:t>
            </a:r>
          </a:p>
          <a:p>
            <a:pPr marL="90488" indent="-90488">
              <a:buFont typeface="Arial" pitchFamily="34" charset="0"/>
              <a:buChar char="•"/>
            </a:pPr>
            <a:r>
              <a:rPr lang="en-GB" sz="1000" dirty="0" smtClean="0">
                <a:solidFill>
                  <a:srgbClr val="000000"/>
                </a:solidFill>
              </a:rPr>
              <a:t>65+ (2%)</a:t>
            </a:r>
          </a:p>
          <a:p>
            <a:pPr marL="90488" indent="-90488"/>
            <a:endParaRPr lang="en-GB" sz="1000" b="1" dirty="0" smtClean="0">
              <a:solidFill>
                <a:srgbClr val="000000"/>
              </a:solidFill>
            </a:endParaRPr>
          </a:p>
          <a:p>
            <a:pPr marL="90488" indent="-90488"/>
            <a:r>
              <a:rPr lang="en-GB" sz="1000" b="1" dirty="0" smtClean="0">
                <a:solidFill>
                  <a:srgbClr val="000000"/>
                </a:solidFill>
              </a:rPr>
              <a:t>By location:</a:t>
            </a:r>
          </a:p>
          <a:p>
            <a:pPr marL="90488" indent="-90488">
              <a:buFont typeface="Arial" pitchFamily="34" charset="0"/>
              <a:buChar char="•"/>
            </a:pPr>
            <a:r>
              <a:rPr lang="en-GB" sz="1000" dirty="0" smtClean="0">
                <a:solidFill>
                  <a:srgbClr val="000000"/>
                </a:solidFill>
              </a:rPr>
              <a:t>East Midlands (11%)</a:t>
            </a:r>
          </a:p>
          <a:p>
            <a:pPr marL="90488" indent="-90488">
              <a:buFont typeface="Arial" pitchFamily="34" charset="0"/>
              <a:buChar char="•"/>
            </a:pPr>
            <a:r>
              <a:rPr lang="en-GB" sz="1000" dirty="0" smtClean="0">
                <a:solidFill>
                  <a:srgbClr val="000000"/>
                </a:solidFill>
              </a:rPr>
              <a:t>London (9%)</a:t>
            </a:r>
          </a:p>
          <a:p>
            <a:pPr marL="90488" indent="-90488">
              <a:buFont typeface="Arial" pitchFamily="34" charset="0"/>
              <a:buChar char="•"/>
            </a:pPr>
            <a:r>
              <a:rPr lang="en-GB" sz="1000" dirty="0" smtClean="0">
                <a:solidFill>
                  <a:srgbClr val="000000"/>
                </a:solidFill>
              </a:rPr>
              <a:t>City dweller (12%)</a:t>
            </a:r>
          </a:p>
          <a:p>
            <a:pPr marL="90488" indent="-90488">
              <a:buFont typeface="Arial" pitchFamily="34" charset="0"/>
              <a:buChar char="•"/>
            </a:pPr>
            <a:r>
              <a:rPr lang="en-GB" sz="1000" dirty="0" smtClean="0">
                <a:solidFill>
                  <a:srgbClr val="000000"/>
                </a:solidFill>
              </a:rPr>
              <a:t>Scotland (4%)</a:t>
            </a:r>
          </a:p>
        </p:txBody>
      </p:sp>
      <p:sp>
        <p:nvSpPr>
          <p:cNvPr id="25" name="Rectangle 23"/>
          <p:cNvSpPr>
            <a:spLocks noChangeArrowheads="1"/>
          </p:cNvSpPr>
          <p:nvPr/>
        </p:nvSpPr>
        <p:spPr bwMode="auto">
          <a:xfrm>
            <a:off x="979054" y="6850502"/>
            <a:ext cx="7535553" cy="449708"/>
          </a:xfrm>
          <a:prstGeom prst="rect">
            <a:avLst/>
          </a:prstGeom>
          <a:noFill/>
          <a:ln w="9525">
            <a:noFill/>
            <a:miter lim="800000"/>
            <a:headEnd/>
            <a:tailEnd/>
          </a:ln>
        </p:spPr>
        <p:txBody>
          <a:bodyPr lIns="104274" tIns="52138" rIns="104274" bIns="52138"/>
          <a:lstStyle/>
          <a:p>
            <a:pPr eaLnBrk="0" hangingPunct="0">
              <a:defRPr/>
            </a:pPr>
            <a:r>
              <a:rPr lang="en-GB" sz="800" dirty="0">
                <a:solidFill>
                  <a:schemeClr val="bg2"/>
                </a:solidFill>
              </a:rPr>
              <a:t>QSl3. In the past 12 months have you driven when you believed you were over the drink-drive limit, even just a little</a:t>
            </a:r>
            <a:r>
              <a:rPr lang="en-GB" sz="800" dirty="0" smtClean="0">
                <a:solidFill>
                  <a:schemeClr val="bg2"/>
                </a:solidFill>
              </a:rPr>
              <a:t>? Bases: All respondents 2016 (1714), 2015 (1555). 2014 (1526) 2012 (1002) 2011 (1002).</a:t>
            </a:r>
            <a:endParaRPr lang="en-GB" sz="800" dirty="0">
              <a:solidFill>
                <a:schemeClr val="bg2"/>
              </a:solidFill>
              <a:latin typeface="+mn-lt"/>
            </a:endParaRPr>
          </a:p>
        </p:txBody>
      </p:sp>
      <p:sp>
        <p:nvSpPr>
          <p:cNvPr id="26" name="TextBox 25"/>
          <p:cNvSpPr txBox="1"/>
          <p:nvPr/>
        </p:nvSpPr>
        <p:spPr>
          <a:xfrm>
            <a:off x="6999033" y="3009380"/>
            <a:ext cx="1602705" cy="1015653"/>
          </a:xfrm>
          <a:prstGeom prst="rect">
            <a:avLst/>
          </a:prstGeom>
          <a:noFill/>
          <a:ln>
            <a:solidFill>
              <a:schemeClr val="accent2">
                <a:lumMod val="60000"/>
                <a:lumOff val="40000"/>
              </a:schemeClr>
            </a:solidFill>
            <a:prstDash val="dash"/>
          </a:ln>
        </p:spPr>
        <p:txBody>
          <a:bodyPr wrap="square" lIns="91428" tIns="45715" rIns="91428" bIns="45715" rtlCol="0">
            <a:spAutoFit/>
          </a:bodyPr>
          <a:lstStyle/>
          <a:p>
            <a:r>
              <a:rPr lang="en-GB" sz="1000" b="1" dirty="0" smtClean="0">
                <a:solidFill>
                  <a:srgbClr val="000000"/>
                </a:solidFill>
              </a:rPr>
              <a:t>More likely among:</a:t>
            </a:r>
          </a:p>
          <a:p>
            <a:pPr marL="90488" indent="-90488">
              <a:buFont typeface="Arial" pitchFamily="34" charset="0"/>
              <a:buChar char="•"/>
            </a:pPr>
            <a:r>
              <a:rPr lang="en-GB" sz="1000" dirty="0" smtClean="0">
                <a:solidFill>
                  <a:srgbClr val="000000"/>
                </a:solidFill>
              </a:rPr>
              <a:t>Northern Ireland (7%)</a:t>
            </a:r>
          </a:p>
          <a:p>
            <a:pPr marL="90488" indent="-90488">
              <a:buFont typeface="Arial" pitchFamily="34" charset="0"/>
              <a:buChar char="•"/>
            </a:pPr>
            <a:r>
              <a:rPr lang="en-GB" sz="1000" dirty="0" smtClean="0">
                <a:solidFill>
                  <a:srgbClr val="000000"/>
                </a:solidFill>
              </a:rPr>
              <a:t>Aged 17-24 (4%)</a:t>
            </a:r>
          </a:p>
          <a:p>
            <a:pPr marL="90488" indent="-90488">
              <a:buFont typeface="Arial" pitchFamily="34" charset="0"/>
              <a:buChar char="•"/>
            </a:pPr>
            <a:endParaRPr lang="en-GB" sz="1000" dirty="0" smtClean="0">
              <a:solidFill>
                <a:srgbClr val="000000"/>
              </a:solidFill>
            </a:endParaRPr>
          </a:p>
          <a:p>
            <a:pPr marL="90488" indent="-90488"/>
            <a:r>
              <a:rPr lang="en-GB" sz="1000" b="1" dirty="0" smtClean="0">
                <a:solidFill>
                  <a:srgbClr val="000000"/>
                </a:solidFill>
              </a:rPr>
              <a:t>Less likely among:</a:t>
            </a:r>
          </a:p>
          <a:p>
            <a:pPr marL="90488" indent="-90488">
              <a:buFont typeface="Arial" pitchFamily="34" charset="0"/>
              <a:buChar char="•"/>
            </a:pPr>
            <a:r>
              <a:rPr lang="en-GB" sz="1000" dirty="0" smtClean="0">
                <a:solidFill>
                  <a:srgbClr val="000000"/>
                </a:solidFill>
              </a:rPr>
              <a:t>Scotland (1%)</a:t>
            </a:r>
          </a:p>
        </p:txBody>
      </p:sp>
      <p:sp>
        <p:nvSpPr>
          <p:cNvPr id="39" name="TextBox 38"/>
          <p:cNvSpPr txBox="1"/>
          <p:nvPr/>
        </p:nvSpPr>
        <p:spPr>
          <a:xfrm>
            <a:off x="3399280" y="4205641"/>
            <a:ext cx="3042457" cy="307777"/>
          </a:xfrm>
          <a:prstGeom prst="rect">
            <a:avLst/>
          </a:prstGeom>
          <a:noFill/>
        </p:spPr>
        <p:txBody>
          <a:bodyPr wrap="square" rtlCol="0">
            <a:spAutoFit/>
          </a:bodyPr>
          <a:lstStyle/>
          <a:p>
            <a:pPr algn="ctr"/>
            <a:r>
              <a:rPr lang="en-GB" sz="1400" b="1" dirty="0" smtClean="0">
                <a:solidFill>
                  <a:srgbClr val="4D4D4D"/>
                </a:solidFill>
              </a:rPr>
              <a:t>Shortly after having a drink(s)</a:t>
            </a:r>
          </a:p>
        </p:txBody>
      </p:sp>
      <p:sp>
        <p:nvSpPr>
          <p:cNvPr id="40" name="TextBox 39"/>
          <p:cNvSpPr txBox="1"/>
          <p:nvPr/>
        </p:nvSpPr>
        <p:spPr>
          <a:xfrm>
            <a:off x="6713845" y="4205641"/>
            <a:ext cx="2581275" cy="307777"/>
          </a:xfrm>
          <a:prstGeom prst="rect">
            <a:avLst/>
          </a:prstGeom>
          <a:noFill/>
        </p:spPr>
        <p:txBody>
          <a:bodyPr wrap="square" rtlCol="0">
            <a:spAutoFit/>
          </a:bodyPr>
          <a:lstStyle/>
          <a:p>
            <a:pPr algn="ctr"/>
            <a:r>
              <a:rPr lang="en-GB" sz="1400" b="1" dirty="0" smtClean="0">
                <a:solidFill>
                  <a:srgbClr val="4D4D4D"/>
                </a:solidFill>
              </a:rPr>
              <a:t>The following morning</a:t>
            </a:r>
          </a:p>
        </p:txBody>
      </p:sp>
      <p:sp>
        <p:nvSpPr>
          <p:cNvPr id="24" name="Isosceles Triangle 23"/>
          <p:cNvSpPr/>
          <p:nvPr/>
        </p:nvSpPr>
        <p:spPr bwMode="auto">
          <a:xfrm>
            <a:off x="4283367" y="4784475"/>
            <a:ext cx="144000" cy="14400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8" name="Isosceles Triangle 27"/>
          <p:cNvSpPr/>
          <p:nvPr/>
        </p:nvSpPr>
        <p:spPr bwMode="auto">
          <a:xfrm>
            <a:off x="7378992" y="4911813"/>
            <a:ext cx="144000" cy="14400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cxnSp>
        <p:nvCxnSpPr>
          <p:cNvPr id="33" name="Straight Arrow Connector 32"/>
          <p:cNvCxnSpPr>
            <a:stCxn id="30" idx="3"/>
          </p:cNvCxnSpPr>
          <p:nvPr/>
        </p:nvCxnSpPr>
        <p:spPr bwMode="auto">
          <a:xfrm>
            <a:off x="1910687" y="3102520"/>
            <a:ext cx="375313" cy="412205"/>
          </a:xfrm>
          <a:prstGeom prst="straightConnector1">
            <a:avLst/>
          </a:prstGeom>
          <a:solidFill>
            <a:schemeClr val="accent1"/>
          </a:solidFill>
          <a:ln w="19050" cap="flat" cmpd="sng" algn="ctr">
            <a:solidFill>
              <a:schemeClr val="accent3"/>
            </a:solidFill>
            <a:prstDash val="dash"/>
            <a:round/>
            <a:headEnd type="none" w="med" len="med"/>
            <a:tailEnd type="triangle"/>
          </a:ln>
          <a:effectLst/>
        </p:spPr>
      </p:cxnSp>
      <p:grpSp>
        <p:nvGrpSpPr>
          <p:cNvPr id="9" name="Group 30"/>
          <p:cNvGrpSpPr/>
          <p:nvPr/>
        </p:nvGrpSpPr>
        <p:grpSpPr>
          <a:xfrm>
            <a:off x="466725" y="2028825"/>
            <a:ext cx="1443962" cy="2147390"/>
            <a:chOff x="466725" y="2028825"/>
            <a:chExt cx="1443962" cy="2147390"/>
          </a:xfrm>
        </p:grpSpPr>
        <p:grpSp>
          <p:nvGrpSpPr>
            <p:cNvPr id="17" name="Group 28"/>
            <p:cNvGrpSpPr/>
            <p:nvPr/>
          </p:nvGrpSpPr>
          <p:grpSpPr>
            <a:xfrm>
              <a:off x="492125" y="2050941"/>
              <a:ext cx="1411299" cy="2119071"/>
              <a:chOff x="492125" y="2050941"/>
              <a:chExt cx="1411299" cy="2119071"/>
            </a:xfrm>
            <a:noFill/>
          </p:grpSpPr>
          <p:sp>
            <p:nvSpPr>
              <p:cNvPr id="35" name="TextBox 34"/>
              <p:cNvSpPr txBox="1"/>
              <p:nvPr/>
            </p:nvSpPr>
            <p:spPr>
              <a:xfrm>
                <a:off x="492125" y="3308248"/>
                <a:ext cx="1401774" cy="861764"/>
              </a:xfrm>
              <a:prstGeom prst="rect">
                <a:avLst/>
              </a:prstGeom>
              <a:grpFill/>
              <a:ln>
                <a:noFill/>
              </a:ln>
            </p:spPr>
            <p:txBody>
              <a:bodyPr wrap="square" lIns="91428" tIns="45715" rIns="91428" bIns="45715" rtlCol="0">
                <a:spAutoFit/>
              </a:bodyPr>
              <a:lstStyle/>
              <a:p>
                <a:r>
                  <a:rPr lang="en-GB" sz="1000" b="1" dirty="0" smtClean="0">
                    <a:solidFill>
                      <a:srgbClr val="000000"/>
                    </a:solidFill>
                  </a:rPr>
                  <a:t>By location:</a:t>
                </a:r>
              </a:p>
              <a:p>
                <a:pPr marL="90488" indent="-90488">
                  <a:buFont typeface="Arial" pitchFamily="34" charset="0"/>
                  <a:buChar char="•"/>
                </a:pPr>
                <a:r>
                  <a:rPr lang="en-GB" sz="1000" dirty="0" smtClean="0">
                    <a:solidFill>
                      <a:srgbClr val="000000"/>
                    </a:solidFill>
                  </a:rPr>
                  <a:t>South West (87%)</a:t>
                </a:r>
              </a:p>
              <a:p>
                <a:pPr marL="90488" indent="-90488">
                  <a:buFont typeface="Arial" pitchFamily="34" charset="0"/>
                  <a:buChar char="•"/>
                </a:pPr>
                <a:r>
                  <a:rPr lang="en-GB" sz="1000" dirty="0" smtClean="0">
                    <a:solidFill>
                      <a:srgbClr val="000000"/>
                    </a:solidFill>
                  </a:rPr>
                  <a:t>Wales (87%)</a:t>
                </a:r>
              </a:p>
              <a:p>
                <a:pPr marL="90488" indent="-90488">
                  <a:buFont typeface="Arial" pitchFamily="34" charset="0"/>
                  <a:buChar char="•"/>
                </a:pPr>
                <a:r>
                  <a:rPr lang="en-GB" sz="1000" dirty="0" smtClean="0">
                    <a:solidFill>
                      <a:srgbClr val="000000"/>
                    </a:solidFill>
                  </a:rPr>
                  <a:t>Rural dweller (85%)</a:t>
                </a:r>
              </a:p>
              <a:p>
                <a:pPr marL="90488" indent="-90488">
                  <a:buFont typeface="Arial" pitchFamily="34" charset="0"/>
                  <a:buChar char="•"/>
                </a:pPr>
                <a:r>
                  <a:rPr lang="en-GB" sz="1000" dirty="0" smtClean="0">
                    <a:solidFill>
                      <a:srgbClr val="000000"/>
                    </a:solidFill>
                  </a:rPr>
                  <a:t>Scotland (84%)</a:t>
                </a:r>
              </a:p>
            </p:txBody>
          </p:sp>
          <p:sp>
            <p:nvSpPr>
              <p:cNvPr id="7" name="TextBox 6"/>
              <p:cNvSpPr txBox="1"/>
              <p:nvPr/>
            </p:nvSpPr>
            <p:spPr>
              <a:xfrm>
                <a:off x="492125" y="2755798"/>
                <a:ext cx="1401774" cy="553988"/>
              </a:xfrm>
              <a:prstGeom prst="rect">
                <a:avLst/>
              </a:prstGeom>
              <a:grpFill/>
              <a:ln>
                <a:noFill/>
              </a:ln>
            </p:spPr>
            <p:txBody>
              <a:bodyPr wrap="square" lIns="91428" tIns="45715" rIns="91428" bIns="45715" rtlCol="0">
                <a:spAutoFit/>
              </a:bodyPr>
              <a:lstStyle/>
              <a:p>
                <a:r>
                  <a:rPr lang="en-GB" sz="1000" b="1" dirty="0" smtClean="0">
                    <a:solidFill>
                      <a:srgbClr val="000000"/>
                    </a:solidFill>
                  </a:rPr>
                  <a:t>By gender:</a:t>
                </a:r>
              </a:p>
              <a:p>
                <a:pPr marL="90488" indent="-90488">
                  <a:buFont typeface="Arial" pitchFamily="34" charset="0"/>
                  <a:buChar char="•"/>
                </a:pPr>
                <a:r>
                  <a:rPr lang="en-GB" sz="1000" dirty="0" smtClean="0">
                    <a:solidFill>
                      <a:srgbClr val="000000"/>
                    </a:solidFill>
                  </a:rPr>
                  <a:t>Male (78%)</a:t>
                </a:r>
              </a:p>
              <a:p>
                <a:pPr marL="90488" indent="-90488">
                  <a:buFont typeface="Arial" pitchFamily="34" charset="0"/>
                  <a:buChar char="•"/>
                </a:pPr>
                <a:r>
                  <a:rPr lang="en-GB" sz="1000" dirty="0" smtClean="0">
                    <a:solidFill>
                      <a:srgbClr val="000000"/>
                    </a:solidFill>
                  </a:rPr>
                  <a:t>Female (82%)</a:t>
                </a:r>
              </a:p>
            </p:txBody>
          </p:sp>
          <p:sp>
            <p:nvSpPr>
              <p:cNvPr id="16" name="TextBox 15"/>
              <p:cNvSpPr txBox="1"/>
              <p:nvPr/>
            </p:nvSpPr>
            <p:spPr>
              <a:xfrm>
                <a:off x="501650" y="2050941"/>
                <a:ext cx="1401774" cy="707876"/>
              </a:xfrm>
              <a:prstGeom prst="rect">
                <a:avLst/>
              </a:prstGeom>
              <a:grpFill/>
              <a:ln>
                <a:noFill/>
              </a:ln>
            </p:spPr>
            <p:txBody>
              <a:bodyPr wrap="square" lIns="91428" tIns="45715" rIns="91428" bIns="45715" rtlCol="0">
                <a:spAutoFit/>
              </a:bodyPr>
              <a:lstStyle/>
              <a:p>
                <a:r>
                  <a:rPr lang="en-GB" sz="1000" b="1" dirty="0" smtClean="0">
                    <a:solidFill>
                      <a:srgbClr val="000000"/>
                    </a:solidFill>
                  </a:rPr>
                  <a:t>By age:</a:t>
                </a:r>
              </a:p>
              <a:p>
                <a:pPr marL="90488" indent="-90488">
                  <a:buFont typeface="Arial" pitchFamily="34" charset="0"/>
                  <a:buChar char="•"/>
                  <a:tabLst>
                    <a:tab pos="0" algn="l"/>
                  </a:tabLst>
                </a:pPr>
                <a:r>
                  <a:rPr lang="en-GB" sz="1000" dirty="0" smtClean="0">
                    <a:solidFill>
                      <a:srgbClr val="000000"/>
                    </a:solidFill>
                  </a:rPr>
                  <a:t>17-24 (69%)</a:t>
                </a:r>
              </a:p>
              <a:p>
                <a:pPr marL="90488" indent="-90488">
                  <a:buFont typeface="Arial" pitchFamily="34" charset="0"/>
                  <a:buChar char="•"/>
                  <a:tabLst>
                    <a:tab pos="0" algn="l"/>
                  </a:tabLst>
                </a:pPr>
                <a:r>
                  <a:rPr lang="en-GB" sz="1000" dirty="0" smtClean="0">
                    <a:solidFill>
                      <a:srgbClr val="000000"/>
                    </a:solidFill>
                  </a:rPr>
                  <a:t>45-64 (85%)</a:t>
                </a:r>
              </a:p>
              <a:p>
                <a:pPr marL="90488" indent="-90488">
                  <a:buFont typeface="Arial" pitchFamily="34" charset="0"/>
                  <a:buChar char="•"/>
                  <a:tabLst>
                    <a:tab pos="0" algn="l"/>
                  </a:tabLst>
                </a:pPr>
                <a:r>
                  <a:rPr lang="en-GB" sz="1000" dirty="0" smtClean="0">
                    <a:solidFill>
                      <a:srgbClr val="000000"/>
                    </a:solidFill>
                  </a:rPr>
                  <a:t>65+ (94%)</a:t>
                </a:r>
              </a:p>
            </p:txBody>
          </p:sp>
        </p:grpSp>
        <p:sp>
          <p:nvSpPr>
            <p:cNvPr id="30" name="Rectangle 29"/>
            <p:cNvSpPr/>
            <p:nvPr/>
          </p:nvSpPr>
          <p:spPr>
            <a:xfrm>
              <a:off x="466725" y="2028825"/>
              <a:ext cx="1443962" cy="2147390"/>
            </a:xfrm>
            <a:prstGeom prst="rect">
              <a:avLst/>
            </a:prstGeom>
            <a:noFill/>
            <a:ln>
              <a:solidFill>
                <a:schemeClr val="accent3"/>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grpSp>
      <p:sp>
        <p:nvSpPr>
          <p:cNvPr id="32" name="Rectangle 31"/>
          <p:cNvSpPr/>
          <p:nvPr/>
        </p:nvSpPr>
        <p:spPr>
          <a:xfrm>
            <a:off x="3589329" y="4926842"/>
            <a:ext cx="641445" cy="2729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36" name="Elbow Connector 35"/>
          <p:cNvCxnSpPr>
            <a:stCxn id="20" idx="1"/>
            <a:endCxn id="32" idx="1"/>
          </p:cNvCxnSpPr>
          <p:nvPr/>
        </p:nvCxnSpPr>
        <p:spPr>
          <a:xfrm rot="10800000" flipV="1">
            <a:off x="3589329" y="3140794"/>
            <a:ext cx="93718" cy="1922525"/>
          </a:xfrm>
          <a:prstGeom prst="bentConnector3">
            <a:avLst>
              <a:gd name="adj1" fmla="val 343923"/>
            </a:avLst>
          </a:prstGeom>
          <a:solidFill>
            <a:schemeClr val="accent1"/>
          </a:solidFill>
          <a:ln w="19050" cap="flat" cmpd="sng" algn="ctr">
            <a:solidFill>
              <a:schemeClr val="tx2">
                <a:lumMod val="60000"/>
                <a:lumOff val="40000"/>
              </a:schemeClr>
            </a:solidFill>
            <a:prstDash val="dash"/>
            <a:round/>
            <a:headEnd type="none" w="med" len="med"/>
            <a:tailEnd type="triangle"/>
          </a:ln>
          <a:effectLst/>
        </p:spPr>
      </p:cxnSp>
      <p:sp>
        <p:nvSpPr>
          <p:cNvPr id="43" name="Rectangle 42"/>
          <p:cNvSpPr/>
          <p:nvPr/>
        </p:nvSpPr>
        <p:spPr>
          <a:xfrm>
            <a:off x="6703294" y="5011003"/>
            <a:ext cx="641445" cy="2729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44" name="Elbow Connector 43"/>
          <p:cNvCxnSpPr>
            <a:stCxn id="26" idx="1"/>
            <a:endCxn id="43" idx="1"/>
          </p:cNvCxnSpPr>
          <p:nvPr/>
        </p:nvCxnSpPr>
        <p:spPr>
          <a:xfrm rot="10800000" flipV="1">
            <a:off x="6703295" y="3517207"/>
            <a:ext cx="295739" cy="1630274"/>
          </a:xfrm>
          <a:prstGeom prst="bentConnector3">
            <a:avLst>
              <a:gd name="adj1" fmla="val 177298"/>
            </a:avLst>
          </a:prstGeom>
          <a:solidFill>
            <a:schemeClr val="accent1"/>
          </a:solidFill>
          <a:ln w="19050" cap="flat" cmpd="sng" algn="ctr">
            <a:solidFill>
              <a:schemeClr val="accent2">
                <a:lumMod val="60000"/>
                <a:lumOff val="40000"/>
              </a:schemeClr>
            </a:solidFill>
            <a:prstDash val="dash"/>
            <a:round/>
            <a:headEnd type="none" w="med" len="med"/>
            <a:tailEnd type="triangle"/>
          </a:ln>
          <a:effectLst/>
        </p:spPr>
      </p:cxnSp>
      <p:sp>
        <p:nvSpPr>
          <p:cNvPr id="48" name="TextBox 47"/>
          <p:cNvSpPr txBox="1"/>
          <p:nvPr/>
        </p:nvSpPr>
        <p:spPr>
          <a:xfrm>
            <a:off x="8986344" y="2112580"/>
            <a:ext cx="1450427" cy="1169551"/>
          </a:xfrm>
          <a:prstGeom prst="rect">
            <a:avLst/>
          </a:prstGeom>
          <a:solidFill>
            <a:schemeClr val="tx2">
              <a:lumMod val="20000"/>
              <a:lumOff val="80000"/>
            </a:schemeClr>
          </a:solidFill>
        </p:spPr>
        <p:txBody>
          <a:bodyPr wrap="square" rtlCol="0">
            <a:spAutoFit/>
          </a:bodyPr>
          <a:lstStyle/>
          <a:p>
            <a:pPr algn="ctr"/>
            <a:r>
              <a:rPr lang="en-GB" sz="1400" b="1" dirty="0" smtClean="0">
                <a:solidFill>
                  <a:srgbClr val="4D4D4D"/>
                </a:solidFill>
              </a:rPr>
              <a:t>78% </a:t>
            </a:r>
            <a:r>
              <a:rPr lang="en-GB" sz="1400" dirty="0" smtClean="0">
                <a:solidFill>
                  <a:srgbClr val="4D4D4D"/>
                </a:solidFill>
              </a:rPr>
              <a:t>think it’s </a:t>
            </a:r>
            <a:r>
              <a:rPr lang="en-GB" sz="1400" b="1" u="sng" dirty="0" smtClean="0">
                <a:solidFill>
                  <a:srgbClr val="4D4D4D"/>
                </a:solidFill>
              </a:rPr>
              <a:t>not OK</a:t>
            </a:r>
            <a:r>
              <a:rPr lang="en-GB" sz="1400" b="1" dirty="0" smtClean="0">
                <a:solidFill>
                  <a:srgbClr val="4D4D4D"/>
                </a:solidFill>
              </a:rPr>
              <a:t> </a:t>
            </a:r>
            <a:r>
              <a:rPr lang="en-GB" sz="1400" dirty="0" smtClean="0">
                <a:solidFill>
                  <a:srgbClr val="4D4D4D"/>
                </a:solidFill>
              </a:rPr>
              <a:t>to</a:t>
            </a:r>
            <a:r>
              <a:rPr lang="en-GB" sz="1400" b="1" dirty="0" smtClean="0">
                <a:solidFill>
                  <a:srgbClr val="4D4D4D"/>
                </a:solidFill>
              </a:rPr>
              <a:t> </a:t>
            </a:r>
            <a:r>
              <a:rPr lang="en-GB" sz="1400" dirty="0" smtClean="0">
                <a:solidFill>
                  <a:srgbClr val="4D4D4D"/>
                </a:solidFill>
              </a:rPr>
              <a:t>drive after being drunk the night before</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nvGraphicFramePr>
        <p:xfrm>
          <a:off x="-789824" y="2038339"/>
          <a:ext cx="11001452" cy="4572032"/>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Drink-drive</a:t>
            </a:r>
            <a:r>
              <a:rPr kumimoji="0" lang="en-GB" sz="2800" b="0" i="0" u="none" strike="noStrike" kern="1200" cap="none" spc="0" normalizeH="0" noProof="0" dirty="0" smtClean="0">
                <a:ln>
                  <a:noFill/>
                </a:ln>
                <a:solidFill>
                  <a:srgbClr val="292929"/>
                </a:solidFill>
                <a:effectLst/>
                <a:uLnTx/>
                <a:uFillTx/>
                <a:latin typeface="Arial"/>
                <a:ea typeface="+mj-ea"/>
                <a:cs typeface="+mj-cs"/>
              </a:rPr>
              <a:t> passengers</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chemeClr val="tx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Drink and drug driving</a:t>
            </a:r>
          </a:p>
        </p:txBody>
      </p:sp>
      <p:sp>
        <p:nvSpPr>
          <p:cNvPr id="5" name="Rectangle 4"/>
          <p:cNvSpPr/>
          <p:nvPr/>
        </p:nvSpPr>
        <p:spPr bwMode="auto">
          <a:xfrm>
            <a:off x="843726" y="5941665"/>
            <a:ext cx="9001188" cy="792088"/>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latin typeface="Arial" pitchFamily="34" charset="0"/>
              <a:cs typeface="Arial" pitchFamily="34" charset="0"/>
            </a:endParaRPr>
          </a:p>
        </p:txBody>
      </p:sp>
      <p:sp>
        <p:nvSpPr>
          <p:cNvPr id="6" name="Rectangle 23"/>
          <p:cNvSpPr>
            <a:spLocks noChangeArrowheads="1"/>
          </p:cNvSpPr>
          <p:nvPr/>
        </p:nvSpPr>
        <p:spPr bwMode="auto">
          <a:xfrm>
            <a:off x="950935" y="6845487"/>
            <a:ext cx="7587423" cy="540965"/>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rPr>
              <a:t>QSI4. In the past12 months have you been in the car when the driver was over the drink drive limit? Bases: All respondents – 2016 (1714), 2015 (1555), 2014 (1526), 2012 (1002), 2011 (1002).</a:t>
            </a:r>
            <a:endParaRPr lang="en-GB" sz="800" dirty="0">
              <a:solidFill>
                <a:schemeClr val="bg2"/>
              </a:solidFill>
              <a:latin typeface="+mn-lt"/>
            </a:endParaRPr>
          </a:p>
        </p:txBody>
      </p:sp>
      <p:sp>
        <p:nvSpPr>
          <p:cNvPr id="7" name="Text Box 17"/>
          <p:cNvSpPr txBox="1">
            <a:spLocks noChangeArrowheads="1"/>
          </p:cNvSpPr>
          <p:nvPr/>
        </p:nvSpPr>
        <p:spPr bwMode="auto">
          <a:xfrm>
            <a:off x="2104206" y="1919202"/>
            <a:ext cx="700092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u="sng" dirty="0" smtClean="0">
                <a:solidFill>
                  <a:srgbClr val="000000"/>
                </a:solidFill>
                <a:latin typeface="Arial" pitchFamily="34" charset="0"/>
                <a:cs typeface="Arial" pitchFamily="34" charset="0"/>
              </a:rPr>
              <a:t>Have you ever been in a car when the driver was above the drink drive limit?</a:t>
            </a:r>
            <a:endParaRPr lang="en-GB" sz="1400" b="1" u="sng" dirty="0">
              <a:solidFill>
                <a:srgbClr val="000000"/>
              </a:solidFill>
              <a:latin typeface="Arial" pitchFamily="34" charset="0"/>
              <a:cs typeface="Arial" pitchFamily="34" charset="0"/>
            </a:endParaRPr>
          </a:p>
        </p:txBody>
      </p:sp>
      <p:sp>
        <p:nvSpPr>
          <p:cNvPr id="9" name="Text Box 17"/>
          <p:cNvSpPr txBox="1">
            <a:spLocks noChangeArrowheads="1"/>
          </p:cNvSpPr>
          <p:nvPr/>
        </p:nvSpPr>
        <p:spPr bwMode="auto">
          <a:xfrm>
            <a:off x="2558238"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88%</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90%</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89%</a:t>
            </a:r>
          </a:p>
        </p:txBody>
      </p:sp>
      <p:sp>
        <p:nvSpPr>
          <p:cNvPr id="10" name="Text Box 17"/>
          <p:cNvSpPr txBox="1">
            <a:spLocks noChangeArrowheads="1"/>
          </p:cNvSpPr>
          <p:nvPr/>
        </p:nvSpPr>
        <p:spPr bwMode="auto">
          <a:xfrm>
            <a:off x="5201443"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6%</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4%</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9%</a:t>
            </a:r>
          </a:p>
        </p:txBody>
      </p:sp>
      <p:sp>
        <p:nvSpPr>
          <p:cNvPr id="11" name="Text Box 17"/>
          <p:cNvSpPr txBox="1">
            <a:spLocks noChangeArrowheads="1"/>
          </p:cNvSpPr>
          <p:nvPr/>
        </p:nvSpPr>
        <p:spPr bwMode="auto">
          <a:xfrm>
            <a:off x="7773212"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6%</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6%</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2%</a:t>
            </a:r>
          </a:p>
        </p:txBody>
      </p:sp>
      <p:sp>
        <p:nvSpPr>
          <p:cNvPr id="14" name="Text Box 17"/>
          <p:cNvSpPr txBox="1">
            <a:spLocks noChangeArrowheads="1"/>
          </p:cNvSpPr>
          <p:nvPr/>
        </p:nvSpPr>
        <p:spPr bwMode="auto">
          <a:xfrm>
            <a:off x="772287" y="5982117"/>
            <a:ext cx="642942" cy="751625"/>
          </a:xfrm>
          <a:prstGeom prst="rect">
            <a:avLst/>
          </a:prstGeom>
          <a:noFill/>
          <a:ln w="9525">
            <a:noFill/>
            <a:miter lim="800000"/>
            <a:headEnd/>
            <a:tailEnd/>
          </a:ln>
        </p:spPr>
        <p:txBody>
          <a:bodyPr wrap="square" lIns="104274" tIns="52138" rIns="104274" bIns="52138">
            <a:spAutoFit/>
          </a:bodyPr>
          <a:lstStyle/>
          <a:p>
            <a:pPr algn="r"/>
            <a:r>
              <a:rPr lang="en-US" sz="1400" dirty="0" smtClean="0">
                <a:ln w="18415" cmpd="sng">
                  <a:solidFill>
                    <a:schemeClr val="bg1"/>
                  </a:solidFill>
                  <a:prstDash val="solid"/>
                </a:ln>
                <a:solidFill>
                  <a:schemeClr val="bg1"/>
                </a:solidFill>
                <a:effectLst>
                  <a:outerShdw blurRad="63500" dir="3600000" algn="tl" rotWithShape="0">
                    <a:schemeClr val="bg2">
                      <a:lumMod val="20000"/>
                      <a:lumOff val="80000"/>
                      <a:alpha val="70000"/>
                    </a:schemeClr>
                  </a:outerShdw>
                </a:effectLst>
                <a:latin typeface="Arial"/>
                <a:cs typeface="Arial"/>
              </a:rPr>
              <a:t>20152014 2012</a:t>
            </a:r>
            <a:endParaRPr lang="en-GB" sz="1400" b="1" dirty="0">
              <a:ln w="18415" cmpd="sng">
                <a:solidFill>
                  <a:schemeClr val="bg1"/>
                </a:solidFill>
                <a:prstDash val="solid"/>
              </a:ln>
              <a:solidFill>
                <a:schemeClr val="bg1"/>
              </a:solidFill>
              <a:latin typeface="Arial" pitchFamily="34" charset="0"/>
              <a:cs typeface="Arial" pitchFamily="34" charset="0"/>
            </a:endParaRPr>
          </a:p>
        </p:txBody>
      </p:sp>
      <p:sp>
        <p:nvSpPr>
          <p:cNvPr id="18" name="TextBox 17"/>
          <p:cNvSpPr txBox="1"/>
          <p:nvPr/>
        </p:nvSpPr>
        <p:spPr>
          <a:xfrm>
            <a:off x="7270551" y="3965641"/>
            <a:ext cx="1630924" cy="861774"/>
          </a:xfrm>
          <a:prstGeom prst="rect">
            <a:avLst/>
          </a:prstGeom>
          <a:noFill/>
          <a:ln>
            <a:solidFill>
              <a:schemeClr val="accent2">
                <a:lumMod val="60000"/>
                <a:lumOff val="40000"/>
              </a:schemeClr>
            </a:solidFill>
            <a:prstDash val="dash"/>
          </a:ln>
        </p:spPr>
        <p:txBody>
          <a:bodyPr wrap="square" rtlCol="0">
            <a:spAutoFit/>
          </a:bodyPr>
          <a:lstStyle/>
          <a:p>
            <a:r>
              <a:rPr lang="en-GB" sz="1000" b="1" dirty="0" smtClean="0">
                <a:solidFill>
                  <a:srgbClr val="000000"/>
                </a:solidFill>
              </a:rPr>
              <a:t>By age:</a:t>
            </a:r>
          </a:p>
          <a:p>
            <a:pPr marL="95250" indent="-95250">
              <a:buFont typeface="Arial" pitchFamily="34" charset="0"/>
              <a:buChar char="•"/>
            </a:pPr>
            <a:r>
              <a:rPr lang="en-GB" sz="1000" dirty="0" smtClean="0">
                <a:solidFill>
                  <a:srgbClr val="000000"/>
                </a:solidFill>
              </a:rPr>
              <a:t>17-24 (13%)</a:t>
            </a:r>
          </a:p>
          <a:p>
            <a:r>
              <a:rPr lang="en-GB" sz="1000" b="1" dirty="0" smtClean="0">
                <a:solidFill>
                  <a:srgbClr val="000000"/>
                </a:solidFill>
              </a:rPr>
              <a:t>By location:</a:t>
            </a:r>
          </a:p>
          <a:p>
            <a:pPr marL="95250" indent="-95250">
              <a:buFont typeface="Arial" pitchFamily="34" charset="0"/>
              <a:buChar char="•"/>
            </a:pPr>
            <a:r>
              <a:rPr lang="en-GB" sz="1000" dirty="0" smtClean="0">
                <a:solidFill>
                  <a:srgbClr val="000000"/>
                </a:solidFill>
              </a:rPr>
              <a:t>City dweller (10%)</a:t>
            </a:r>
          </a:p>
          <a:p>
            <a:pPr marL="95250" indent="-95250">
              <a:buFont typeface="Arial" pitchFamily="34" charset="0"/>
              <a:buChar char="•"/>
            </a:pPr>
            <a:r>
              <a:rPr lang="en-GB" sz="1000" dirty="0" smtClean="0">
                <a:solidFill>
                  <a:srgbClr val="000000"/>
                </a:solidFill>
              </a:rPr>
              <a:t>Scotland (5%)</a:t>
            </a:r>
          </a:p>
        </p:txBody>
      </p:sp>
      <p:sp>
        <p:nvSpPr>
          <p:cNvPr id="19" name="TextBox 18"/>
          <p:cNvSpPr txBox="1"/>
          <p:nvPr/>
        </p:nvSpPr>
        <p:spPr>
          <a:xfrm>
            <a:off x="4258090" y="3350098"/>
            <a:ext cx="2547448" cy="1477317"/>
          </a:xfrm>
          <a:prstGeom prst="rect">
            <a:avLst/>
          </a:prstGeom>
          <a:noFill/>
          <a:ln>
            <a:solidFill>
              <a:schemeClr val="accent6">
                <a:lumMod val="25000"/>
                <a:lumOff val="75000"/>
              </a:schemeClr>
            </a:solidFill>
            <a:prstDash val="dash"/>
          </a:ln>
        </p:spPr>
        <p:txBody>
          <a:bodyPr wrap="square" lIns="91428" tIns="45715" rIns="91428" bIns="45715" rtlCol="0">
            <a:spAutoFit/>
          </a:bodyPr>
          <a:lstStyle/>
          <a:p>
            <a:r>
              <a:rPr lang="en-GB" sz="1000" b="1" dirty="0" smtClean="0">
                <a:solidFill>
                  <a:srgbClr val="000000"/>
                </a:solidFill>
              </a:rPr>
              <a:t>More likely among:</a:t>
            </a:r>
          </a:p>
          <a:p>
            <a:pPr marL="90488" indent="-90488">
              <a:buFont typeface="Arial" pitchFamily="34" charset="0"/>
              <a:buChar char="•"/>
            </a:pPr>
            <a:r>
              <a:rPr lang="en-GB" sz="1000" dirty="0" smtClean="0">
                <a:solidFill>
                  <a:srgbClr val="000000"/>
                </a:solidFill>
              </a:rPr>
              <a:t> Drove under influence of alcohol (37%)</a:t>
            </a:r>
          </a:p>
          <a:p>
            <a:pPr marL="90488" indent="-90488">
              <a:buFont typeface="Arial" pitchFamily="34" charset="0"/>
              <a:buChar char="•"/>
            </a:pPr>
            <a:r>
              <a:rPr lang="en-GB" sz="1000" dirty="0" smtClean="0">
                <a:solidFill>
                  <a:srgbClr val="000000"/>
                </a:solidFill>
              </a:rPr>
              <a:t> Drove under influence of drugs (40%)</a:t>
            </a:r>
          </a:p>
          <a:p>
            <a:pPr marL="90488" indent="-90488">
              <a:buFont typeface="Arial" pitchFamily="34" charset="0"/>
              <a:buChar char="•"/>
            </a:pPr>
            <a:r>
              <a:rPr lang="en-GB" sz="1000" dirty="0" smtClean="0">
                <a:solidFill>
                  <a:srgbClr val="000000"/>
                </a:solidFill>
              </a:rPr>
              <a:t> London (16%)</a:t>
            </a:r>
          </a:p>
          <a:p>
            <a:pPr marL="90488" indent="-90488">
              <a:buFont typeface="Arial" pitchFamily="34" charset="0"/>
              <a:buChar char="•"/>
            </a:pPr>
            <a:r>
              <a:rPr lang="en-GB" sz="1000" dirty="0" smtClean="0">
                <a:solidFill>
                  <a:srgbClr val="000000"/>
                </a:solidFill>
              </a:rPr>
              <a:t> 0-9 years driving (15%)</a:t>
            </a:r>
          </a:p>
          <a:p>
            <a:pPr marL="90488" indent="-90488">
              <a:buFont typeface="Arial" pitchFamily="34" charset="0"/>
              <a:buChar char="•"/>
            </a:pPr>
            <a:r>
              <a:rPr lang="en-GB" sz="1000" dirty="0" smtClean="0">
                <a:solidFill>
                  <a:srgbClr val="000000"/>
                </a:solidFill>
              </a:rPr>
              <a:t> City dweller (14%)</a:t>
            </a:r>
          </a:p>
          <a:p>
            <a:pPr marL="90488" indent="-90488">
              <a:buFont typeface="Arial" pitchFamily="34" charset="0"/>
              <a:buChar char="•"/>
            </a:pPr>
            <a:endParaRPr lang="en-GB" sz="1000" dirty="0" smtClean="0">
              <a:solidFill>
                <a:srgbClr val="000000"/>
              </a:solidFill>
            </a:endParaRPr>
          </a:p>
          <a:p>
            <a:pPr marL="90488" indent="-90488"/>
            <a:r>
              <a:rPr lang="en-GB" sz="1000" b="1" dirty="0" smtClean="0">
                <a:solidFill>
                  <a:srgbClr val="000000"/>
                </a:solidFill>
              </a:rPr>
              <a:t>Less likely among:</a:t>
            </a:r>
          </a:p>
          <a:p>
            <a:pPr marL="90488" indent="-90488">
              <a:buFont typeface="Arial" pitchFamily="34" charset="0"/>
              <a:buChar char="•"/>
            </a:pPr>
            <a:r>
              <a:rPr lang="en-GB" sz="1000" dirty="0" smtClean="0">
                <a:solidFill>
                  <a:srgbClr val="000000"/>
                </a:solidFill>
              </a:rPr>
              <a:t>Scotland (3%)</a:t>
            </a:r>
          </a:p>
        </p:txBody>
      </p:sp>
      <p:cxnSp>
        <p:nvCxnSpPr>
          <p:cNvPr id="22" name="Straight Arrow Connector 21"/>
          <p:cNvCxnSpPr/>
          <p:nvPr/>
        </p:nvCxnSpPr>
        <p:spPr bwMode="auto">
          <a:xfrm>
            <a:off x="1924051" y="3286125"/>
            <a:ext cx="218648" cy="194054"/>
          </a:xfrm>
          <a:prstGeom prst="straightConnector1">
            <a:avLst/>
          </a:prstGeom>
          <a:solidFill>
            <a:schemeClr val="accent1"/>
          </a:solidFill>
          <a:ln w="19050" cap="flat" cmpd="sng" algn="ctr">
            <a:solidFill>
              <a:schemeClr val="accent3"/>
            </a:solidFill>
            <a:prstDash val="dash"/>
            <a:round/>
            <a:headEnd type="none" w="med" len="med"/>
            <a:tailEnd type="triangle"/>
          </a:ln>
          <a:effectLst/>
        </p:spPr>
      </p:cxnSp>
      <p:grpSp>
        <p:nvGrpSpPr>
          <p:cNvPr id="8" name="Group 24"/>
          <p:cNvGrpSpPr/>
          <p:nvPr/>
        </p:nvGrpSpPr>
        <p:grpSpPr>
          <a:xfrm>
            <a:off x="542925" y="2438400"/>
            <a:ext cx="1436699" cy="2147248"/>
            <a:chOff x="542925" y="2438400"/>
            <a:chExt cx="1436699" cy="2147248"/>
          </a:xfrm>
        </p:grpSpPr>
        <p:grpSp>
          <p:nvGrpSpPr>
            <p:cNvPr id="12" name="Group 19"/>
            <p:cNvGrpSpPr/>
            <p:nvPr/>
          </p:nvGrpSpPr>
          <p:grpSpPr>
            <a:xfrm>
              <a:off x="568325" y="2441466"/>
              <a:ext cx="1411299" cy="2133061"/>
              <a:chOff x="682625" y="2441466"/>
              <a:chExt cx="1411299" cy="2133061"/>
            </a:xfrm>
          </p:grpSpPr>
          <p:sp>
            <p:nvSpPr>
              <p:cNvPr id="15" name="TextBox 14"/>
              <p:cNvSpPr txBox="1"/>
              <p:nvPr/>
            </p:nvSpPr>
            <p:spPr>
              <a:xfrm>
                <a:off x="692150" y="3251098"/>
                <a:ext cx="1401774" cy="1323429"/>
              </a:xfrm>
              <a:prstGeom prst="rect">
                <a:avLst/>
              </a:prstGeom>
              <a:noFill/>
            </p:spPr>
            <p:txBody>
              <a:bodyPr wrap="square" lIns="91428" tIns="45715" rIns="91428" bIns="45715" rtlCol="0">
                <a:spAutoFit/>
              </a:bodyPr>
              <a:lstStyle/>
              <a:p>
                <a:r>
                  <a:rPr lang="en-GB" sz="1000" b="1" dirty="0" smtClean="0">
                    <a:solidFill>
                      <a:srgbClr val="000000"/>
                    </a:solidFill>
                  </a:rPr>
                  <a:t>By location:</a:t>
                </a:r>
              </a:p>
              <a:p>
                <a:pPr>
                  <a:buFont typeface="Arial" pitchFamily="34" charset="0"/>
                  <a:buChar char="•"/>
                </a:pPr>
                <a:r>
                  <a:rPr lang="en-GB" sz="1000" dirty="0" smtClean="0">
                    <a:solidFill>
                      <a:srgbClr val="000000"/>
                    </a:solidFill>
                  </a:rPr>
                  <a:t> Rural dweller (94%)</a:t>
                </a:r>
              </a:p>
              <a:p>
                <a:pPr>
                  <a:buFont typeface="Arial" pitchFamily="34" charset="0"/>
                  <a:buChar char="•"/>
                </a:pPr>
                <a:r>
                  <a:rPr lang="en-GB" sz="1000" dirty="0" smtClean="0">
                    <a:solidFill>
                      <a:srgbClr val="000000"/>
                    </a:solidFill>
                  </a:rPr>
                  <a:t> Suburb (91%)</a:t>
                </a:r>
              </a:p>
              <a:p>
                <a:pPr>
                  <a:buFont typeface="Arial" pitchFamily="34" charset="0"/>
                  <a:buChar char="•"/>
                </a:pPr>
                <a:r>
                  <a:rPr lang="en-GB" sz="1000" dirty="0" smtClean="0">
                    <a:solidFill>
                      <a:srgbClr val="000000"/>
                    </a:solidFill>
                  </a:rPr>
                  <a:t> City dweller (77%)</a:t>
                </a:r>
              </a:p>
              <a:p>
                <a:endParaRPr lang="en-GB" sz="1000" dirty="0" smtClean="0">
                  <a:solidFill>
                    <a:srgbClr val="000000"/>
                  </a:solidFill>
                </a:endParaRPr>
              </a:p>
              <a:p>
                <a:pPr>
                  <a:buFont typeface="Arial" pitchFamily="34" charset="0"/>
                  <a:buChar char="•"/>
                </a:pPr>
                <a:r>
                  <a:rPr lang="en-GB" sz="1000" dirty="0" smtClean="0">
                    <a:solidFill>
                      <a:srgbClr val="000000"/>
                    </a:solidFill>
                  </a:rPr>
                  <a:t> Wales (94%)</a:t>
                </a:r>
              </a:p>
              <a:p>
                <a:pPr>
                  <a:buFont typeface="Arial" pitchFamily="34" charset="0"/>
                  <a:buChar char="•"/>
                </a:pPr>
                <a:r>
                  <a:rPr lang="en-GB" sz="1000" dirty="0" smtClean="0">
                    <a:solidFill>
                      <a:srgbClr val="000000"/>
                    </a:solidFill>
                  </a:rPr>
                  <a:t> London (75%)</a:t>
                </a:r>
              </a:p>
              <a:p>
                <a:pPr>
                  <a:buFont typeface="Arial" pitchFamily="34" charset="0"/>
                  <a:buChar char="•"/>
                </a:pPr>
                <a:r>
                  <a:rPr lang="en-GB" sz="1000" dirty="0" smtClean="0">
                    <a:solidFill>
                      <a:srgbClr val="000000"/>
                    </a:solidFill>
                  </a:rPr>
                  <a:t>Scotland (92%)</a:t>
                </a:r>
              </a:p>
            </p:txBody>
          </p:sp>
          <p:sp>
            <p:nvSpPr>
              <p:cNvPr id="17" name="TextBox 16"/>
              <p:cNvSpPr txBox="1"/>
              <p:nvPr/>
            </p:nvSpPr>
            <p:spPr>
              <a:xfrm>
                <a:off x="682625" y="2441466"/>
                <a:ext cx="1401774" cy="861764"/>
              </a:xfrm>
              <a:prstGeom prst="rect">
                <a:avLst/>
              </a:prstGeom>
              <a:noFill/>
            </p:spPr>
            <p:txBody>
              <a:bodyPr wrap="square" lIns="91428" tIns="45715" rIns="91428" bIns="45715" rtlCol="0">
                <a:spAutoFit/>
              </a:bodyPr>
              <a:lstStyle/>
              <a:p>
                <a:r>
                  <a:rPr lang="en-GB" sz="1000" b="1" dirty="0" smtClean="0">
                    <a:solidFill>
                      <a:srgbClr val="000000"/>
                    </a:solidFill>
                  </a:rPr>
                  <a:t>By age:</a:t>
                </a:r>
              </a:p>
              <a:p>
                <a:pPr>
                  <a:buFont typeface="Arial" pitchFamily="34" charset="0"/>
                  <a:buChar char="•"/>
                </a:pPr>
                <a:r>
                  <a:rPr lang="en-GB" sz="1000" dirty="0" smtClean="0">
                    <a:solidFill>
                      <a:srgbClr val="000000"/>
                    </a:solidFill>
                  </a:rPr>
                  <a:t> 17-24 (76%)</a:t>
                </a:r>
              </a:p>
              <a:p>
                <a:pPr>
                  <a:buFont typeface="Arial" pitchFamily="34" charset="0"/>
                  <a:buChar char="•"/>
                </a:pPr>
                <a:r>
                  <a:rPr lang="en-GB" sz="1000" dirty="0" smtClean="0">
                    <a:solidFill>
                      <a:srgbClr val="000000"/>
                    </a:solidFill>
                  </a:rPr>
                  <a:t> 25-44 (80%)</a:t>
                </a:r>
              </a:p>
              <a:p>
                <a:pPr>
                  <a:buFont typeface="Arial" pitchFamily="34" charset="0"/>
                  <a:buChar char="•"/>
                </a:pPr>
                <a:r>
                  <a:rPr lang="en-GB" sz="1000" dirty="0" smtClean="0">
                    <a:solidFill>
                      <a:srgbClr val="000000"/>
                    </a:solidFill>
                  </a:rPr>
                  <a:t> 45-64 (94%)</a:t>
                </a:r>
              </a:p>
              <a:p>
                <a:pPr>
                  <a:buFont typeface="Arial" pitchFamily="34" charset="0"/>
                  <a:buChar char="•"/>
                </a:pPr>
                <a:r>
                  <a:rPr lang="en-GB" sz="1000" dirty="0" smtClean="0">
                    <a:solidFill>
                      <a:srgbClr val="000000"/>
                    </a:solidFill>
                  </a:rPr>
                  <a:t> 65+ (96%)</a:t>
                </a:r>
              </a:p>
            </p:txBody>
          </p:sp>
        </p:grpSp>
        <p:sp>
          <p:nvSpPr>
            <p:cNvPr id="24" name="Rectangle 23"/>
            <p:cNvSpPr/>
            <p:nvPr/>
          </p:nvSpPr>
          <p:spPr>
            <a:xfrm>
              <a:off x="542925" y="2438400"/>
              <a:ext cx="1362075" cy="2147248"/>
            </a:xfrm>
            <a:prstGeom prst="rect">
              <a:avLst/>
            </a:prstGeom>
            <a:noFill/>
            <a:ln>
              <a:solidFill>
                <a:schemeClr val="accent3"/>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816323" y="2724363"/>
          <a:ext cx="9289032" cy="2016224"/>
        </p:xfrm>
        <a:graphic>
          <a:graphicData uri="http://schemas.openxmlformats.org/drawingml/2006/chart">
            <c:chart xmlns:c="http://schemas.openxmlformats.org/drawingml/2006/chart" xmlns:r="http://schemas.openxmlformats.org/officeDocument/2006/relationships" r:id="rId2"/>
          </a:graphicData>
        </a:graphic>
      </p:graphicFrame>
      <p:sp>
        <p:nvSpPr>
          <p:cNvPr id="23" name="TextBox 22"/>
          <p:cNvSpPr txBox="1"/>
          <p:nvPr/>
        </p:nvSpPr>
        <p:spPr>
          <a:xfrm>
            <a:off x="6737714" y="2271741"/>
            <a:ext cx="1803401" cy="707876"/>
          </a:xfrm>
          <a:prstGeom prst="rect">
            <a:avLst/>
          </a:prstGeom>
          <a:noFill/>
          <a:ln>
            <a:solidFill>
              <a:srgbClr val="C00000"/>
            </a:solidFill>
            <a:prstDash val="dash"/>
          </a:ln>
        </p:spPr>
        <p:txBody>
          <a:bodyPr wrap="square" lIns="91428" tIns="45715" rIns="91428" bIns="45715" rtlCol="0">
            <a:spAutoFit/>
          </a:bodyPr>
          <a:lstStyle/>
          <a:p>
            <a:pPr marL="90488" indent="-90488">
              <a:buFont typeface="Arial" pitchFamily="34" charset="0"/>
              <a:buChar char="•"/>
            </a:pPr>
            <a:r>
              <a:rPr lang="en-GB" sz="1000" b="1" dirty="0" smtClean="0">
                <a:solidFill>
                  <a:srgbClr val="000000"/>
                </a:solidFill>
              </a:rPr>
              <a:t>Male</a:t>
            </a:r>
            <a:r>
              <a:rPr lang="en-GB" sz="1000" dirty="0" smtClean="0">
                <a:solidFill>
                  <a:srgbClr val="000000"/>
                </a:solidFill>
              </a:rPr>
              <a:t> (37%)</a:t>
            </a:r>
          </a:p>
          <a:p>
            <a:pPr marL="90488" indent="-90488">
              <a:buFont typeface="Arial" pitchFamily="34" charset="0"/>
              <a:buChar char="•"/>
            </a:pPr>
            <a:r>
              <a:rPr lang="en-GB" sz="1000" b="1" dirty="0" smtClean="0">
                <a:solidFill>
                  <a:srgbClr val="000000"/>
                </a:solidFill>
              </a:rPr>
              <a:t>Aged 45-64</a:t>
            </a:r>
            <a:r>
              <a:rPr lang="en-GB" sz="1000" dirty="0" smtClean="0">
                <a:solidFill>
                  <a:srgbClr val="000000"/>
                </a:solidFill>
              </a:rPr>
              <a:t> (34%)</a:t>
            </a:r>
          </a:p>
          <a:p>
            <a:pPr marL="90488" indent="-90488">
              <a:buFont typeface="Arial" pitchFamily="34" charset="0"/>
              <a:buChar char="•"/>
            </a:pPr>
            <a:r>
              <a:rPr lang="en-GB" sz="1000" b="1" dirty="0" smtClean="0">
                <a:solidFill>
                  <a:srgbClr val="000000"/>
                </a:solidFill>
              </a:rPr>
              <a:t>41+ years driving </a:t>
            </a:r>
            <a:r>
              <a:rPr lang="en-GB" sz="1000" dirty="0" smtClean="0">
                <a:solidFill>
                  <a:srgbClr val="000000"/>
                </a:solidFill>
              </a:rPr>
              <a:t>(36%)</a:t>
            </a:r>
          </a:p>
          <a:p>
            <a:pPr marL="90488" indent="-90488">
              <a:buFont typeface="Arial" pitchFamily="34" charset="0"/>
              <a:buChar char="•"/>
            </a:pPr>
            <a:r>
              <a:rPr lang="en-GB" sz="1000" b="1" dirty="0" smtClean="0">
                <a:solidFill>
                  <a:srgbClr val="000000"/>
                </a:solidFill>
              </a:rPr>
              <a:t>South East </a:t>
            </a:r>
            <a:r>
              <a:rPr lang="en-GB" sz="1000" dirty="0" smtClean="0">
                <a:solidFill>
                  <a:srgbClr val="000000"/>
                </a:solidFill>
              </a:rPr>
              <a:t>(40%)</a:t>
            </a:r>
          </a:p>
        </p:txBody>
      </p:sp>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Changing the legal alcohol limit for the rest of the UK (1)</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chemeClr val="tx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Drink and drug driving</a:t>
            </a:r>
          </a:p>
        </p:txBody>
      </p:sp>
      <p:sp>
        <p:nvSpPr>
          <p:cNvPr id="5" name="Rectangle 4"/>
          <p:cNvSpPr>
            <a:spLocks noChangeArrowheads="1"/>
          </p:cNvSpPr>
          <p:nvPr/>
        </p:nvSpPr>
        <p:spPr bwMode="auto">
          <a:xfrm>
            <a:off x="926274" y="6845487"/>
            <a:ext cx="7588333"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rPr>
              <a:t>QSI6. Do you think the legal alcohol limit for driving should be reduced to 50mg of alcohol in every 100ml of blood across the rest of the UK? Bases: All respondents – 2016 (1714), 2015 (1555)., Scotland 2016 (177).</a:t>
            </a:r>
            <a:endParaRPr lang="en-GB" sz="800" dirty="0">
              <a:solidFill>
                <a:schemeClr val="bg2"/>
              </a:solidFill>
              <a:latin typeface="+mn-lt"/>
            </a:endParaRPr>
          </a:p>
        </p:txBody>
      </p:sp>
      <p:sp>
        <p:nvSpPr>
          <p:cNvPr id="10" name="Rectangle 9"/>
          <p:cNvSpPr/>
          <p:nvPr/>
        </p:nvSpPr>
        <p:spPr bwMode="auto">
          <a:xfrm>
            <a:off x="780226" y="5668615"/>
            <a:ext cx="9001188" cy="792088"/>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latin typeface="Arial" pitchFamily="34" charset="0"/>
              <a:cs typeface="Arial" pitchFamily="34" charset="0"/>
            </a:endParaRPr>
          </a:p>
        </p:txBody>
      </p:sp>
      <p:sp>
        <p:nvSpPr>
          <p:cNvPr id="11" name="Text Box 17"/>
          <p:cNvSpPr txBox="1">
            <a:spLocks noChangeArrowheads="1"/>
          </p:cNvSpPr>
          <p:nvPr/>
        </p:nvSpPr>
        <p:spPr bwMode="auto">
          <a:xfrm>
            <a:off x="1007762" y="5705475"/>
            <a:ext cx="703027" cy="698499"/>
          </a:xfrm>
          <a:prstGeom prst="rect">
            <a:avLst/>
          </a:prstGeom>
          <a:noFill/>
          <a:ln w="9525">
            <a:noFill/>
            <a:miter lim="800000"/>
            <a:headEnd/>
            <a:tailEnd/>
          </a:ln>
        </p:spPr>
        <p:txBody>
          <a:bodyPr vert="vert270" wrap="square" lIns="104274" tIns="52138" rIns="104274" bIns="52138">
            <a:spAutoFit/>
          </a:bodyPr>
          <a:lstStyle/>
          <a:p>
            <a:pPr algn="ctr" eaLnBrk="0" hangingPunct="0">
              <a:tabLst>
                <a:tab pos="0" algn="l"/>
                <a:tab pos="715875" algn="l"/>
              </a:tabLst>
              <a:defRPr/>
            </a:pPr>
            <a:r>
              <a:rPr lang="en-GB" sz="2000" b="1" dirty="0" smtClean="0">
                <a:solidFill>
                  <a:srgbClr val="FFFFFF"/>
                </a:solidFill>
                <a:latin typeface="Arial" pitchFamily="34" charset="0"/>
                <a:cs typeface="Arial" pitchFamily="34" charset="0"/>
              </a:rPr>
              <a:t>2015 </a:t>
            </a:r>
            <a:r>
              <a:rPr lang="en-GB" sz="1200" b="1" dirty="0" smtClean="0">
                <a:solidFill>
                  <a:srgbClr val="FFFFFF"/>
                </a:solidFill>
                <a:latin typeface="Arial" pitchFamily="34" charset="0"/>
                <a:cs typeface="Arial" pitchFamily="34" charset="0"/>
              </a:rPr>
              <a:t>(Total)</a:t>
            </a:r>
            <a:endParaRPr lang="en-GB" sz="1000" b="1" dirty="0" smtClean="0">
              <a:solidFill>
                <a:srgbClr val="FFFFFF"/>
              </a:solidFill>
              <a:latin typeface="Arial" pitchFamily="34" charset="0"/>
              <a:cs typeface="Arial" pitchFamily="34" charset="0"/>
            </a:endParaRPr>
          </a:p>
        </p:txBody>
      </p:sp>
      <p:sp>
        <p:nvSpPr>
          <p:cNvPr id="12" name="Text Box 17"/>
          <p:cNvSpPr txBox="1">
            <a:spLocks noChangeArrowheads="1"/>
          </p:cNvSpPr>
          <p:nvPr/>
        </p:nvSpPr>
        <p:spPr bwMode="auto">
          <a:xfrm>
            <a:off x="2856688" y="5880517"/>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FFFFFF"/>
                </a:solidFill>
                <a:latin typeface="Arial" pitchFamily="34" charset="0"/>
                <a:cs typeface="Arial" pitchFamily="34" charset="0"/>
              </a:rPr>
              <a:t>35%</a:t>
            </a:r>
          </a:p>
        </p:txBody>
      </p:sp>
      <p:sp>
        <p:nvSpPr>
          <p:cNvPr id="13" name="Text Box 17"/>
          <p:cNvSpPr txBox="1">
            <a:spLocks noChangeArrowheads="1"/>
          </p:cNvSpPr>
          <p:nvPr/>
        </p:nvSpPr>
        <p:spPr bwMode="auto">
          <a:xfrm>
            <a:off x="5195093" y="590909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FFFFFF"/>
                </a:solidFill>
                <a:latin typeface="Arial" pitchFamily="34" charset="0"/>
                <a:cs typeface="Arial" pitchFamily="34" charset="0"/>
              </a:rPr>
              <a:t>21%</a:t>
            </a:r>
          </a:p>
        </p:txBody>
      </p:sp>
      <p:sp>
        <p:nvSpPr>
          <p:cNvPr id="14" name="Text Box 17"/>
          <p:cNvSpPr txBox="1">
            <a:spLocks noChangeArrowheads="1"/>
          </p:cNvSpPr>
          <p:nvPr/>
        </p:nvSpPr>
        <p:spPr bwMode="auto">
          <a:xfrm>
            <a:off x="7303887" y="590909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FFFFFF"/>
                </a:solidFill>
                <a:latin typeface="Arial" pitchFamily="34" charset="0"/>
                <a:cs typeface="Arial" pitchFamily="34" charset="0"/>
              </a:rPr>
              <a:t>29%</a:t>
            </a:r>
          </a:p>
        </p:txBody>
      </p:sp>
      <p:sp>
        <p:nvSpPr>
          <p:cNvPr id="18" name="TextBox 17"/>
          <p:cNvSpPr txBox="1"/>
          <p:nvPr/>
        </p:nvSpPr>
        <p:spPr>
          <a:xfrm>
            <a:off x="2068433" y="2027369"/>
            <a:ext cx="2212975" cy="707876"/>
          </a:xfrm>
          <a:prstGeom prst="rect">
            <a:avLst/>
          </a:prstGeom>
          <a:noFill/>
          <a:ln>
            <a:solidFill>
              <a:srgbClr val="C00000"/>
            </a:solidFill>
            <a:prstDash val="dash"/>
          </a:ln>
        </p:spPr>
        <p:txBody>
          <a:bodyPr wrap="square" lIns="91428" tIns="45715" rIns="91428" bIns="45715" rtlCol="0">
            <a:spAutoFit/>
          </a:bodyPr>
          <a:lstStyle/>
          <a:p>
            <a:pPr marL="90488" indent="-90488">
              <a:buFont typeface="Arial" pitchFamily="34" charset="0"/>
              <a:buChar char="•"/>
            </a:pPr>
            <a:r>
              <a:rPr lang="en-GB" sz="1000" b="1" dirty="0" smtClean="0">
                <a:solidFill>
                  <a:srgbClr val="000000"/>
                </a:solidFill>
              </a:rPr>
              <a:t>65+ </a:t>
            </a:r>
            <a:r>
              <a:rPr lang="en-GB" sz="1000" dirty="0" smtClean="0">
                <a:solidFill>
                  <a:srgbClr val="000000"/>
                </a:solidFill>
              </a:rPr>
              <a:t>(40%)</a:t>
            </a:r>
          </a:p>
          <a:p>
            <a:pPr marL="90488" indent="-90488">
              <a:buFont typeface="Arial" pitchFamily="34" charset="0"/>
              <a:buChar char="•"/>
            </a:pPr>
            <a:r>
              <a:rPr lang="en-GB" sz="1000" dirty="0" smtClean="0">
                <a:solidFill>
                  <a:srgbClr val="000000"/>
                </a:solidFill>
              </a:rPr>
              <a:t>Living in </a:t>
            </a:r>
            <a:r>
              <a:rPr lang="en-GB" sz="1000" b="1" dirty="0" smtClean="0">
                <a:solidFill>
                  <a:srgbClr val="000000"/>
                </a:solidFill>
              </a:rPr>
              <a:t>North East </a:t>
            </a:r>
            <a:r>
              <a:rPr lang="en-GB" sz="1000" dirty="0" smtClean="0">
                <a:solidFill>
                  <a:srgbClr val="000000"/>
                </a:solidFill>
              </a:rPr>
              <a:t>(45%)</a:t>
            </a:r>
          </a:p>
          <a:p>
            <a:pPr marL="90488" indent="-90488">
              <a:buFont typeface="Arial" pitchFamily="34" charset="0"/>
              <a:buChar char="•"/>
            </a:pPr>
            <a:r>
              <a:rPr lang="en-GB" sz="1000" b="1" dirty="0" smtClean="0">
                <a:solidFill>
                  <a:srgbClr val="000000"/>
                </a:solidFill>
              </a:rPr>
              <a:t>Use car more than 12 months ago </a:t>
            </a:r>
            <a:r>
              <a:rPr lang="en-GB" sz="1000" dirty="0" smtClean="0">
                <a:solidFill>
                  <a:srgbClr val="000000"/>
                </a:solidFill>
              </a:rPr>
              <a:t>(41%)</a:t>
            </a:r>
          </a:p>
        </p:txBody>
      </p:sp>
      <p:sp>
        <p:nvSpPr>
          <p:cNvPr id="22" name="TextBox 21"/>
          <p:cNvSpPr txBox="1"/>
          <p:nvPr/>
        </p:nvSpPr>
        <p:spPr>
          <a:xfrm>
            <a:off x="4421735" y="2813416"/>
            <a:ext cx="1946276" cy="553988"/>
          </a:xfrm>
          <a:prstGeom prst="rect">
            <a:avLst/>
          </a:prstGeom>
          <a:noFill/>
          <a:ln>
            <a:solidFill>
              <a:srgbClr val="C00000"/>
            </a:solidFill>
            <a:prstDash val="dash"/>
          </a:ln>
        </p:spPr>
        <p:txBody>
          <a:bodyPr wrap="square" lIns="91428" tIns="45715" rIns="91428" bIns="45715" rtlCol="0">
            <a:spAutoFit/>
          </a:bodyPr>
          <a:lstStyle/>
          <a:p>
            <a:pPr marL="90488" indent="-90488">
              <a:buFont typeface="Arial" pitchFamily="34" charset="0"/>
              <a:buChar char="•"/>
            </a:pPr>
            <a:r>
              <a:rPr lang="en-GB" sz="1000" b="1" dirty="0" smtClean="0">
                <a:solidFill>
                  <a:srgbClr val="000000"/>
                </a:solidFill>
              </a:rPr>
              <a:t>17-24 year olds </a:t>
            </a:r>
            <a:r>
              <a:rPr lang="en-GB" sz="1000" dirty="0" smtClean="0">
                <a:solidFill>
                  <a:srgbClr val="000000"/>
                </a:solidFill>
              </a:rPr>
              <a:t>(13%)</a:t>
            </a:r>
          </a:p>
          <a:p>
            <a:pPr marL="90488" indent="-90488">
              <a:buFont typeface="Arial" pitchFamily="34" charset="0"/>
              <a:buChar char="•"/>
            </a:pPr>
            <a:r>
              <a:rPr lang="en-GB" sz="1000" b="1" dirty="0" smtClean="0">
                <a:solidFill>
                  <a:srgbClr val="000000"/>
                </a:solidFill>
              </a:rPr>
              <a:t>Female </a:t>
            </a:r>
            <a:r>
              <a:rPr lang="en-GB" sz="1000" dirty="0" smtClean="0">
                <a:solidFill>
                  <a:srgbClr val="000000"/>
                </a:solidFill>
              </a:rPr>
              <a:t>(23%)</a:t>
            </a:r>
          </a:p>
          <a:p>
            <a:pPr marL="90488" indent="-90488">
              <a:buFont typeface="Arial" pitchFamily="34" charset="0"/>
              <a:buChar char="•"/>
            </a:pPr>
            <a:r>
              <a:rPr lang="en-GB" sz="1000" dirty="0" smtClean="0">
                <a:solidFill>
                  <a:srgbClr val="000000"/>
                </a:solidFill>
              </a:rPr>
              <a:t>Living in </a:t>
            </a:r>
            <a:r>
              <a:rPr lang="en-GB" sz="1000" b="1" dirty="0" smtClean="0">
                <a:solidFill>
                  <a:srgbClr val="000000"/>
                </a:solidFill>
              </a:rPr>
              <a:t>London </a:t>
            </a:r>
            <a:r>
              <a:rPr lang="en-GB" sz="1000" dirty="0" smtClean="0">
                <a:solidFill>
                  <a:srgbClr val="000000"/>
                </a:solidFill>
              </a:rPr>
              <a:t>(16%)</a:t>
            </a:r>
            <a:r>
              <a:rPr lang="en-GB" sz="1000" b="1" dirty="0" smtClean="0">
                <a:solidFill>
                  <a:srgbClr val="000000"/>
                </a:solidFill>
              </a:rPr>
              <a:t> </a:t>
            </a:r>
            <a:endParaRPr lang="en-GB" sz="1000" dirty="0" smtClean="0">
              <a:solidFill>
                <a:srgbClr val="000000"/>
              </a:solidFill>
            </a:endParaRPr>
          </a:p>
        </p:txBody>
      </p:sp>
      <p:sp>
        <p:nvSpPr>
          <p:cNvPr id="20" name="Rectangle 19"/>
          <p:cNvSpPr/>
          <p:nvPr/>
        </p:nvSpPr>
        <p:spPr bwMode="auto">
          <a:xfrm>
            <a:off x="782726" y="4819528"/>
            <a:ext cx="9001188" cy="459854"/>
          </a:xfrm>
          <a:prstGeom prst="rect">
            <a:avLst/>
          </a:prstGeom>
          <a:solidFill>
            <a:schemeClr val="tx1">
              <a:lumMod val="10000"/>
              <a:lumOff val="9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latin typeface="Arial" pitchFamily="34" charset="0"/>
              <a:cs typeface="Arial" pitchFamily="34" charset="0"/>
            </a:endParaRPr>
          </a:p>
        </p:txBody>
      </p:sp>
      <p:sp>
        <p:nvSpPr>
          <p:cNvPr id="25" name="Text Box 17"/>
          <p:cNvSpPr txBox="1">
            <a:spLocks noChangeArrowheads="1"/>
          </p:cNvSpPr>
          <p:nvPr/>
        </p:nvSpPr>
        <p:spPr bwMode="auto">
          <a:xfrm>
            <a:off x="2859188" y="4889086"/>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000000"/>
                </a:solidFill>
                <a:latin typeface="Arial" pitchFamily="34" charset="0"/>
                <a:cs typeface="Arial" pitchFamily="34" charset="0"/>
              </a:rPr>
              <a:t>46%</a:t>
            </a:r>
          </a:p>
        </p:txBody>
      </p:sp>
      <p:sp>
        <p:nvSpPr>
          <p:cNvPr id="28" name="Text Box 17"/>
          <p:cNvSpPr txBox="1">
            <a:spLocks noChangeArrowheads="1"/>
          </p:cNvSpPr>
          <p:nvPr/>
        </p:nvSpPr>
        <p:spPr bwMode="auto">
          <a:xfrm>
            <a:off x="5197593" y="4889086"/>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000000"/>
                </a:solidFill>
                <a:latin typeface="Arial" pitchFamily="34" charset="0"/>
                <a:cs typeface="Arial" pitchFamily="34" charset="0"/>
              </a:rPr>
              <a:t>25%</a:t>
            </a:r>
          </a:p>
        </p:txBody>
      </p:sp>
      <p:sp>
        <p:nvSpPr>
          <p:cNvPr id="29" name="Text Box 17"/>
          <p:cNvSpPr txBox="1">
            <a:spLocks noChangeArrowheads="1"/>
          </p:cNvSpPr>
          <p:nvPr/>
        </p:nvSpPr>
        <p:spPr bwMode="auto">
          <a:xfrm>
            <a:off x="7306387" y="4889086"/>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rgbClr val="000000"/>
                </a:solidFill>
                <a:latin typeface="Arial" pitchFamily="34" charset="0"/>
                <a:cs typeface="Arial" pitchFamily="34" charset="0"/>
              </a:rPr>
              <a:t>18%</a:t>
            </a:r>
          </a:p>
        </p:txBody>
      </p:sp>
      <p:pic>
        <p:nvPicPr>
          <p:cNvPr id="26626" name="Picture 2" descr="https://upload.wikimedia.org/wikipedia/commons/thumb/3/33/Flag_of_Scotland_(navy_blue).svg/2000px-Flag_of_Scotland_(navy_blue).svg.png"/>
          <p:cNvPicPr>
            <a:picLocks noChangeAspect="1" noChangeArrowheads="1"/>
          </p:cNvPicPr>
          <p:nvPr/>
        </p:nvPicPr>
        <p:blipFill>
          <a:blip r:embed="rId3" cstate="print"/>
          <a:srcRect/>
          <a:stretch>
            <a:fillRect/>
          </a:stretch>
        </p:blipFill>
        <p:spPr bwMode="auto">
          <a:xfrm>
            <a:off x="880266" y="4913298"/>
            <a:ext cx="453859" cy="272315"/>
          </a:xfrm>
          <a:prstGeom prst="rect">
            <a:avLst/>
          </a:prstGeom>
          <a:noFill/>
        </p:spPr>
      </p:pic>
      <p:sp>
        <p:nvSpPr>
          <p:cNvPr id="30" name="Text Box 17"/>
          <p:cNvSpPr txBox="1">
            <a:spLocks noChangeArrowheads="1"/>
          </p:cNvSpPr>
          <p:nvPr/>
        </p:nvSpPr>
        <p:spPr bwMode="auto">
          <a:xfrm>
            <a:off x="1152828" y="4889086"/>
            <a:ext cx="1035738"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lumMod val="50000"/>
                  </a:schemeClr>
                </a:solidFill>
                <a:latin typeface="Arial" pitchFamily="34" charset="0"/>
                <a:cs typeface="Arial" pitchFamily="34" charset="0"/>
              </a:rPr>
              <a:t>(2016)</a:t>
            </a:r>
          </a:p>
        </p:txBody>
      </p:sp>
      <p:sp>
        <p:nvSpPr>
          <p:cNvPr id="32" name="Oval 31"/>
          <p:cNvSpPr/>
          <p:nvPr/>
        </p:nvSpPr>
        <p:spPr>
          <a:xfrm rot="19422766">
            <a:off x="4407108" y="3537681"/>
            <a:ext cx="704538" cy="704538"/>
          </a:xfrm>
          <a:prstGeom prst="ellipse">
            <a:avLst/>
          </a:prstGeom>
          <a:noFill/>
          <a:ln>
            <a:solidFill>
              <a:schemeClr val="accent6">
                <a:lumMod val="50000"/>
                <a:lumOff val="50000"/>
              </a:schemeClr>
            </a:solidFill>
          </a:ln>
          <a:effectLst>
            <a:outerShdw blurRad="50800" dist="38100" dir="5400000" algn="t" rotWithShape="0">
              <a:schemeClr val="bg1">
                <a:alpha val="40000"/>
              </a:scheme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GB" sz="1400" b="1" dirty="0" smtClean="0">
                <a:solidFill>
                  <a:schemeClr val="accent6">
                    <a:lumMod val="50000"/>
                    <a:lumOff val="50000"/>
                  </a:schemeClr>
                </a:solidFill>
                <a:latin typeface="Arial" pitchFamily="34" charset="0"/>
                <a:cs typeface="Arial" pitchFamily="34" charset="0"/>
              </a:rPr>
              <a:t>20mg</a:t>
            </a:r>
            <a:endParaRPr lang="en-GB" sz="1400" b="1" dirty="0">
              <a:solidFill>
                <a:schemeClr val="accent6">
                  <a:lumMod val="50000"/>
                  <a:lumOff val="50000"/>
                </a:schemeClr>
              </a:solidFill>
              <a:latin typeface="Arial" pitchFamily="34" charset="0"/>
              <a:cs typeface="Arial" pitchFamily="34" charset="0"/>
            </a:endParaRPr>
          </a:p>
        </p:txBody>
      </p:sp>
      <p:sp>
        <p:nvSpPr>
          <p:cNvPr id="33" name="Oval 32"/>
          <p:cNvSpPr/>
          <p:nvPr/>
        </p:nvSpPr>
        <p:spPr>
          <a:xfrm rot="19422766">
            <a:off x="2131103" y="3120453"/>
            <a:ext cx="704538" cy="704538"/>
          </a:xfrm>
          <a:prstGeom prst="ellipse">
            <a:avLst/>
          </a:prstGeom>
          <a:noFill/>
          <a:ln>
            <a:solidFill>
              <a:schemeClr val="accent6">
                <a:lumMod val="50000"/>
                <a:lumOff val="50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GB" sz="1400" b="1" dirty="0" smtClean="0">
                <a:solidFill>
                  <a:schemeClr val="accent6">
                    <a:lumMod val="50000"/>
                    <a:lumOff val="50000"/>
                  </a:schemeClr>
                </a:solidFill>
                <a:latin typeface="Arial" pitchFamily="34" charset="0"/>
                <a:cs typeface="Arial" pitchFamily="34" charset="0"/>
              </a:rPr>
              <a:t>50mg</a:t>
            </a:r>
            <a:endParaRPr lang="en-GB" sz="1400" b="1" dirty="0">
              <a:solidFill>
                <a:schemeClr val="accent6">
                  <a:lumMod val="50000"/>
                  <a:lumOff val="50000"/>
                </a:schemeClr>
              </a:solidFill>
              <a:latin typeface="Arial" pitchFamily="34" charset="0"/>
              <a:cs typeface="Arial" pitchFamily="34" charset="0"/>
            </a:endParaRPr>
          </a:p>
        </p:txBody>
      </p:sp>
      <p:sp>
        <p:nvSpPr>
          <p:cNvPr id="24" name="Oval 23"/>
          <p:cNvSpPr/>
          <p:nvPr/>
        </p:nvSpPr>
        <p:spPr>
          <a:xfrm>
            <a:off x="2682589" y="4925517"/>
            <a:ext cx="914400" cy="254833"/>
          </a:xfrm>
          <a:prstGeom prst="ellipse">
            <a:avLst/>
          </a:prstGeom>
          <a:noFill/>
          <a:ln w="254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6" name="Oval 25"/>
          <p:cNvSpPr/>
          <p:nvPr/>
        </p:nvSpPr>
        <p:spPr>
          <a:xfrm>
            <a:off x="7122178" y="4925517"/>
            <a:ext cx="914400" cy="254833"/>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27" name="TextBox 26"/>
          <p:cNvSpPr txBox="1"/>
          <p:nvPr/>
        </p:nvSpPr>
        <p:spPr>
          <a:xfrm>
            <a:off x="2053651" y="5264046"/>
            <a:ext cx="2145139" cy="253916"/>
          </a:xfrm>
          <a:prstGeom prst="rect">
            <a:avLst/>
          </a:prstGeom>
          <a:noFill/>
        </p:spPr>
        <p:txBody>
          <a:bodyPr wrap="none" rtlCol="0">
            <a:spAutoFit/>
          </a:bodyPr>
          <a:lstStyle/>
          <a:p>
            <a:r>
              <a:rPr lang="en-GB" sz="1050" dirty="0" smtClean="0">
                <a:solidFill>
                  <a:srgbClr val="00B050"/>
                </a:solidFill>
              </a:rPr>
              <a:t>Significantly higher than average</a:t>
            </a:r>
          </a:p>
        </p:txBody>
      </p:sp>
      <p:sp>
        <p:nvSpPr>
          <p:cNvPr id="31" name="TextBox 30"/>
          <p:cNvSpPr txBox="1"/>
          <p:nvPr/>
        </p:nvSpPr>
        <p:spPr>
          <a:xfrm>
            <a:off x="6553200" y="5264046"/>
            <a:ext cx="2092239" cy="253916"/>
          </a:xfrm>
          <a:prstGeom prst="rect">
            <a:avLst/>
          </a:prstGeom>
          <a:noFill/>
        </p:spPr>
        <p:txBody>
          <a:bodyPr wrap="none" rtlCol="0">
            <a:spAutoFit/>
          </a:bodyPr>
          <a:lstStyle/>
          <a:p>
            <a:r>
              <a:rPr lang="en-GB" sz="1050" dirty="0" smtClean="0">
                <a:solidFill>
                  <a:srgbClr val="FF0000"/>
                </a:solidFill>
              </a:rPr>
              <a:t>Significantly lower than average</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Changing the </a:t>
            </a:r>
            <a:r>
              <a:rPr lang="en-GB" sz="2800" dirty="0" smtClean="0">
                <a:solidFill>
                  <a:srgbClr val="292929"/>
                </a:solidFill>
                <a:latin typeface="Arial"/>
                <a:ea typeface="+mj-ea"/>
                <a:cs typeface="+mj-cs"/>
              </a:rPr>
              <a:t>legal alcohol limit for the rest of the UK (2)</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chemeClr val="tx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Drink and drug driving</a:t>
            </a:r>
          </a:p>
        </p:txBody>
      </p:sp>
      <p:sp>
        <p:nvSpPr>
          <p:cNvPr id="13" name="TextBox 12"/>
          <p:cNvSpPr txBox="1"/>
          <p:nvPr/>
        </p:nvSpPr>
        <p:spPr>
          <a:xfrm>
            <a:off x="3256087" y="3853433"/>
            <a:ext cx="432048" cy="292378"/>
          </a:xfrm>
          <a:prstGeom prst="rect">
            <a:avLst/>
          </a:prstGeom>
          <a:noFill/>
        </p:spPr>
        <p:txBody>
          <a:bodyPr wrap="square" lIns="91428" tIns="45715" rIns="91428" bIns="45715" rtlCol="0">
            <a:spAutoFit/>
          </a:bodyPr>
          <a:lstStyle/>
          <a:p>
            <a:pPr algn="ctr"/>
            <a:r>
              <a:rPr lang="en-GB" sz="1300" b="1" dirty="0" smtClean="0">
                <a:solidFill>
                  <a:schemeClr val="bg1"/>
                </a:solidFill>
              </a:rPr>
              <a:t>4%</a:t>
            </a:r>
            <a:endParaRPr lang="en-GB" sz="1300" dirty="0">
              <a:solidFill>
                <a:schemeClr val="bg1"/>
              </a:solidFill>
            </a:endParaRPr>
          </a:p>
        </p:txBody>
      </p:sp>
      <p:sp>
        <p:nvSpPr>
          <p:cNvPr id="5" name="Rectangle 4"/>
          <p:cNvSpPr>
            <a:spLocks noChangeArrowheads="1"/>
          </p:cNvSpPr>
          <p:nvPr/>
        </p:nvSpPr>
        <p:spPr bwMode="auto">
          <a:xfrm>
            <a:off x="926274" y="6797862"/>
            <a:ext cx="7588333"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rPr>
              <a:t>QSI7 If the Government were to reduce the drink driving limit to 50mg of alcohol in every 100ml of blood in England, Wales and Northern Ireland, do you think this would make a difference to the overall numbers of drink drivers on the roads? All respondents (1714). QSI8a/b Why is that? Please select the </a:t>
            </a:r>
            <a:r>
              <a:rPr lang="en-GB" sz="800" u="sng" dirty="0" smtClean="0">
                <a:solidFill>
                  <a:schemeClr val="bg2"/>
                </a:solidFill>
              </a:rPr>
              <a:t>most important</a:t>
            </a:r>
            <a:r>
              <a:rPr lang="en-GB" sz="800" dirty="0" smtClean="0">
                <a:solidFill>
                  <a:schemeClr val="bg2"/>
                </a:solidFill>
              </a:rPr>
              <a:t> reason. 2016, those who think reducing the drink driving limit would make a difference (694) , Would not made a difference to numbers of drink drivers on the roads (626).</a:t>
            </a:r>
            <a:endParaRPr lang="en-GB" sz="800" dirty="0">
              <a:solidFill>
                <a:schemeClr val="bg2"/>
              </a:solidFill>
              <a:latin typeface="+mn-lt"/>
            </a:endParaRPr>
          </a:p>
        </p:txBody>
      </p:sp>
      <p:sp>
        <p:nvSpPr>
          <p:cNvPr id="7" name="TextBox 6"/>
          <p:cNvSpPr txBox="1"/>
          <p:nvPr/>
        </p:nvSpPr>
        <p:spPr>
          <a:xfrm>
            <a:off x="937422" y="2013313"/>
            <a:ext cx="2724150" cy="646331"/>
          </a:xfrm>
          <a:prstGeom prst="rect">
            <a:avLst/>
          </a:prstGeom>
          <a:noFill/>
        </p:spPr>
        <p:txBody>
          <a:bodyPr wrap="square" rtlCol="0">
            <a:spAutoFit/>
          </a:bodyPr>
          <a:lstStyle/>
          <a:p>
            <a:pPr algn="r"/>
            <a:r>
              <a:rPr lang="en-GB" sz="1200" b="1" dirty="0" smtClean="0">
                <a:solidFill>
                  <a:srgbClr val="4D4D4D"/>
                </a:solidFill>
              </a:rPr>
              <a:t>Will changing the drink drive limit make a difference to drink drivers on the roads?</a:t>
            </a:r>
          </a:p>
        </p:txBody>
      </p:sp>
      <p:graphicFrame>
        <p:nvGraphicFramePr>
          <p:cNvPr id="32" name="Chart 31"/>
          <p:cNvGraphicFramePr>
            <a:graphicFrameLocks/>
          </p:cNvGraphicFramePr>
          <p:nvPr/>
        </p:nvGraphicFramePr>
        <p:xfrm>
          <a:off x="962546" y="4191000"/>
          <a:ext cx="4328982" cy="2313170"/>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Group 72"/>
          <p:cNvGrpSpPr>
            <a:grpSpLocks/>
          </p:cNvGrpSpPr>
          <p:nvPr/>
        </p:nvGrpSpPr>
        <p:grpSpPr bwMode="auto">
          <a:xfrm>
            <a:off x="4122657" y="5837366"/>
            <a:ext cx="581025" cy="608013"/>
            <a:chOff x="178" y="1936"/>
            <a:chExt cx="366" cy="383"/>
          </a:xfrm>
          <a:solidFill>
            <a:schemeClr val="bg1">
              <a:lumMod val="75000"/>
            </a:schemeClr>
          </a:solidFill>
        </p:grpSpPr>
        <p:sp>
          <p:nvSpPr>
            <p:cNvPr id="53" name="Freeform 73"/>
            <p:cNvSpPr>
              <a:spLocks noChangeArrowheads="1"/>
            </p:cNvSpPr>
            <p:nvPr/>
          </p:nvSpPr>
          <p:spPr bwMode="auto">
            <a:xfrm>
              <a:off x="270" y="1936"/>
              <a:ext cx="274" cy="383"/>
            </a:xfrm>
            <a:custGeom>
              <a:avLst/>
              <a:gdLst>
                <a:gd name="T0" fmla="*/ 0 w 2472"/>
                <a:gd name="T1" fmla="*/ 0 h 3458"/>
                <a:gd name="T2" fmla="*/ 0 w 2472"/>
                <a:gd name="T3" fmla="*/ 0 h 3458"/>
                <a:gd name="T4" fmla="*/ 0 w 2472"/>
                <a:gd name="T5" fmla="*/ 0 h 3458"/>
                <a:gd name="T6" fmla="*/ 0 w 2472"/>
                <a:gd name="T7" fmla="*/ 0 h 3458"/>
                <a:gd name="T8" fmla="*/ 0 w 2472"/>
                <a:gd name="T9" fmla="*/ 0 h 3458"/>
                <a:gd name="T10" fmla="*/ 0 w 2472"/>
                <a:gd name="T11" fmla="*/ 0 h 3458"/>
                <a:gd name="T12" fmla="*/ 0 w 2472"/>
                <a:gd name="T13" fmla="*/ 0 h 3458"/>
                <a:gd name="T14" fmla="*/ 0 w 2472"/>
                <a:gd name="T15" fmla="*/ 0 h 3458"/>
                <a:gd name="T16" fmla="*/ 0 w 2472"/>
                <a:gd name="T17" fmla="*/ 0 h 3458"/>
                <a:gd name="T18" fmla="*/ 0 w 2472"/>
                <a:gd name="T19" fmla="*/ 0 h 3458"/>
                <a:gd name="T20" fmla="*/ 0 w 2472"/>
                <a:gd name="T21" fmla="*/ 0 h 3458"/>
                <a:gd name="T22" fmla="*/ 0 w 2472"/>
                <a:gd name="T23" fmla="*/ 0 h 3458"/>
                <a:gd name="T24" fmla="*/ 0 w 2472"/>
                <a:gd name="T25" fmla="*/ 0 h 3458"/>
                <a:gd name="T26" fmla="*/ 0 w 2472"/>
                <a:gd name="T27" fmla="*/ 0 h 3458"/>
                <a:gd name="T28" fmla="*/ 0 w 2472"/>
                <a:gd name="T29" fmla="*/ 0 h 3458"/>
                <a:gd name="T30" fmla="*/ 0 w 2472"/>
                <a:gd name="T31" fmla="*/ 0 h 3458"/>
                <a:gd name="T32" fmla="*/ 0 w 2472"/>
                <a:gd name="T33" fmla="*/ 0 h 3458"/>
                <a:gd name="T34" fmla="*/ 0 w 2472"/>
                <a:gd name="T35" fmla="*/ 0 h 3458"/>
                <a:gd name="T36" fmla="*/ 0 w 2472"/>
                <a:gd name="T37" fmla="*/ 0 h 3458"/>
                <a:gd name="T38" fmla="*/ 0 w 2472"/>
                <a:gd name="T39" fmla="*/ 0 h 3458"/>
                <a:gd name="T40" fmla="*/ 0 w 2472"/>
                <a:gd name="T41" fmla="*/ 0 h 3458"/>
                <a:gd name="T42" fmla="*/ 0 w 2472"/>
                <a:gd name="T43" fmla="*/ 0 h 3458"/>
                <a:gd name="T44" fmla="*/ 0 w 2472"/>
                <a:gd name="T45" fmla="*/ 0 h 3458"/>
                <a:gd name="T46" fmla="*/ 0 w 2472"/>
                <a:gd name="T47" fmla="*/ 0 h 3458"/>
                <a:gd name="T48" fmla="*/ 0 w 2472"/>
                <a:gd name="T49" fmla="*/ 0 h 3458"/>
                <a:gd name="T50" fmla="*/ 0 w 2472"/>
                <a:gd name="T51" fmla="*/ 0 h 3458"/>
                <a:gd name="T52" fmla="*/ 0 w 2472"/>
                <a:gd name="T53" fmla="*/ 0 h 3458"/>
                <a:gd name="T54" fmla="*/ 0 w 2472"/>
                <a:gd name="T55" fmla="*/ 0 h 3458"/>
                <a:gd name="T56" fmla="*/ 0 w 2472"/>
                <a:gd name="T57" fmla="*/ 0 h 3458"/>
                <a:gd name="T58" fmla="*/ 0 w 2472"/>
                <a:gd name="T59" fmla="*/ 0 h 3458"/>
                <a:gd name="T60" fmla="*/ 0 w 2472"/>
                <a:gd name="T61" fmla="*/ 0 h 3458"/>
                <a:gd name="T62" fmla="*/ 0 w 2472"/>
                <a:gd name="T63" fmla="*/ 0 h 3458"/>
                <a:gd name="T64" fmla="*/ 0 w 2472"/>
                <a:gd name="T65" fmla="*/ 0 h 3458"/>
                <a:gd name="T66" fmla="*/ 0 w 2472"/>
                <a:gd name="T67" fmla="*/ 0 h 3458"/>
                <a:gd name="T68" fmla="*/ 0 w 2472"/>
                <a:gd name="T69" fmla="*/ 0 h 3458"/>
                <a:gd name="T70" fmla="*/ 0 w 2472"/>
                <a:gd name="T71" fmla="*/ 0 h 3458"/>
                <a:gd name="T72" fmla="*/ 0 w 2472"/>
                <a:gd name="T73" fmla="*/ 0 h 3458"/>
                <a:gd name="T74" fmla="*/ 0 w 2472"/>
                <a:gd name="T75" fmla="*/ 0 h 3458"/>
                <a:gd name="T76" fmla="*/ 0 w 2472"/>
                <a:gd name="T77" fmla="*/ 0 h 3458"/>
                <a:gd name="T78" fmla="*/ 0 w 2472"/>
                <a:gd name="T79" fmla="*/ 0 h 3458"/>
                <a:gd name="T80" fmla="*/ 0 w 2472"/>
                <a:gd name="T81" fmla="*/ 0 h 3458"/>
                <a:gd name="T82" fmla="*/ 0 w 2472"/>
                <a:gd name="T83" fmla="*/ 0 h 3458"/>
                <a:gd name="T84" fmla="*/ 0 w 2472"/>
                <a:gd name="T85" fmla="*/ 0 h 3458"/>
                <a:gd name="T86" fmla="*/ 0 w 2472"/>
                <a:gd name="T87" fmla="*/ 0 h 3458"/>
                <a:gd name="T88" fmla="*/ 0 w 2472"/>
                <a:gd name="T89" fmla="*/ 0 h 3458"/>
                <a:gd name="T90" fmla="*/ 0 w 2472"/>
                <a:gd name="T91" fmla="*/ 0 h 3458"/>
                <a:gd name="T92" fmla="*/ 0 w 2472"/>
                <a:gd name="T93" fmla="*/ 0 h 3458"/>
                <a:gd name="T94" fmla="*/ 0 w 2472"/>
                <a:gd name="T95" fmla="*/ 0 h 3458"/>
                <a:gd name="T96" fmla="*/ 0 w 2472"/>
                <a:gd name="T97" fmla="*/ 0 h 3458"/>
                <a:gd name="T98" fmla="*/ 0 w 2472"/>
                <a:gd name="T99" fmla="*/ 0 h 3458"/>
                <a:gd name="T100" fmla="*/ 0 w 2472"/>
                <a:gd name="T101" fmla="*/ 0 h 3458"/>
                <a:gd name="T102" fmla="*/ 0 w 2472"/>
                <a:gd name="T103" fmla="*/ 0 h 3458"/>
                <a:gd name="T104" fmla="*/ 0 w 2472"/>
                <a:gd name="T105" fmla="*/ 0 h 3458"/>
                <a:gd name="T106" fmla="*/ 0 w 2472"/>
                <a:gd name="T107" fmla="*/ 0 h 3458"/>
                <a:gd name="T108" fmla="*/ 0 w 2472"/>
                <a:gd name="T109" fmla="*/ 0 h 3458"/>
                <a:gd name="T110" fmla="*/ 0 w 2472"/>
                <a:gd name="T111" fmla="*/ 0 h 3458"/>
                <a:gd name="T112" fmla="*/ 0 w 2472"/>
                <a:gd name="T113" fmla="*/ 0 h 3458"/>
                <a:gd name="T114" fmla="*/ 0 w 2472"/>
                <a:gd name="T115" fmla="*/ 0 h 3458"/>
                <a:gd name="T116" fmla="*/ 0 w 2472"/>
                <a:gd name="T117" fmla="*/ 0 h 3458"/>
                <a:gd name="T118" fmla="*/ 0 w 2472"/>
                <a:gd name="T119" fmla="*/ 0 h 34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72"/>
                <a:gd name="T181" fmla="*/ 0 h 3458"/>
                <a:gd name="T182" fmla="*/ 2472 w 2472"/>
                <a:gd name="T183" fmla="*/ 3458 h 345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72" h="3458">
                  <a:moveTo>
                    <a:pt x="1175" y="0"/>
                  </a:moveTo>
                  <a:lnTo>
                    <a:pt x="1202" y="1"/>
                  </a:lnTo>
                  <a:lnTo>
                    <a:pt x="1230" y="5"/>
                  </a:lnTo>
                  <a:lnTo>
                    <a:pt x="1260" y="13"/>
                  </a:lnTo>
                  <a:lnTo>
                    <a:pt x="1291" y="22"/>
                  </a:lnTo>
                  <a:lnTo>
                    <a:pt x="1322" y="36"/>
                  </a:lnTo>
                  <a:lnTo>
                    <a:pt x="1354" y="52"/>
                  </a:lnTo>
                  <a:lnTo>
                    <a:pt x="1383" y="72"/>
                  </a:lnTo>
                  <a:lnTo>
                    <a:pt x="1413" y="95"/>
                  </a:lnTo>
                  <a:lnTo>
                    <a:pt x="1442" y="122"/>
                  </a:lnTo>
                  <a:lnTo>
                    <a:pt x="1467" y="153"/>
                  </a:lnTo>
                  <a:lnTo>
                    <a:pt x="1490" y="188"/>
                  </a:lnTo>
                  <a:lnTo>
                    <a:pt x="1511" y="227"/>
                  </a:lnTo>
                  <a:lnTo>
                    <a:pt x="1527" y="269"/>
                  </a:lnTo>
                  <a:lnTo>
                    <a:pt x="1540" y="315"/>
                  </a:lnTo>
                  <a:lnTo>
                    <a:pt x="1550" y="364"/>
                  </a:lnTo>
                  <a:lnTo>
                    <a:pt x="1556" y="414"/>
                  </a:lnTo>
                  <a:lnTo>
                    <a:pt x="1559" y="466"/>
                  </a:lnTo>
                  <a:lnTo>
                    <a:pt x="1558" y="519"/>
                  </a:lnTo>
                  <a:lnTo>
                    <a:pt x="1555" y="572"/>
                  </a:lnTo>
                  <a:lnTo>
                    <a:pt x="1548" y="625"/>
                  </a:lnTo>
                  <a:lnTo>
                    <a:pt x="1536" y="677"/>
                  </a:lnTo>
                  <a:lnTo>
                    <a:pt x="1522" y="728"/>
                  </a:lnTo>
                  <a:lnTo>
                    <a:pt x="1504" y="777"/>
                  </a:lnTo>
                  <a:lnTo>
                    <a:pt x="1494" y="801"/>
                  </a:lnTo>
                  <a:lnTo>
                    <a:pt x="1481" y="828"/>
                  </a:lnTo>
                  <a:lnTo>
                    <a:pt x="1467" y="856"/>
                  </a:lnTo>
                  <a:lnTo>
                    <a:pt x="1451" y="887"/>
                  </a:lnTo>
                  <a:lnTo>
                    <a:pt x="1434" y="920"/>
                  </a:lnTo>
                  <a:lnTo>
                    <a:pt x="1417" y="955"/>
                  </a:lnTo>
                  <a:lnTo>
                    <a:pt x="1399" y="990"/>
                  </a:lnTo>
                  <a:lnTo>
                    <a:pt x="1382" y="1026"/>
                  </a:lnTo>
                  <a:lnTo>
                    <a:pt x="1365" y="1063"/>
                  </a:lnTo>
                  <a:lnTo>
                    <a:pt x="1349" y="1099"/>
                  </a:lnTo>
                  <a:lnTo>
                    <a:pt x="1334" y="1136"/>
                  </a:lnTo>
                  <a:lnTo>
                    <a:pt x="1322" y="1171"/>
                  </a:lnTo>
                  <a:lnTo>
                    <a:pt x="1311" y="1206"/>
                  </a:lnTo>
                  <a:lnTo>
                    <a:pt x="1303" y="1240"/>
                  </a:lnTo>
                  <a:lnTo>
                    <a:pt x="1296" y="1273"/>
                  </a:lnTo>
                  <a:lnTo>
                    <a:pt x="1294" y="1303"/>
                  </a:lnTo>
                  <a:lnTo>
                    <a:pt x="1295" y="1331"/>
                  </a:lnTo>
                  <a:lnTo>
                    <a:pt x="1300" y="1356"/>
                  </a:lnTo>
                  <a:lnTo>
                    <a:pt x="1310" y="1379"/>
                  </a:lnTo>
                  <a:lnTo>
                    <a:pt x="1314" y="1379"/>
                  </a:lnTo>
                  <a:lnTo>
                    <a:pt x="1326" y="1378"/>
                  </a:lnTo>
                  <a:lnTo>
                    <a:pt x="1344" y="1378"/>
                  </a:lnTo>
                  <a:lnTo>
                    <a:pt x="1368" y="1377"/>
                  </a:lnTo>
                  <a:lnTo>
                    <a:pt x="1399" y="1376"/>
                  </a:lnTo>
                  <a:lnTo>
                    <a:pt x="1434" y="1375"/>
                  </a:lnTo>
                  <a:lnTo>
                    <a:pt x="1475" y="1375"/>
                  </a:lnTo>
                  <a:lnTo>
                    <a:pt x="1518" y="1374"/>
                  </a:lnTo>
                  <a:lnTo>
                    <a:pt x="1565" y="1373"/>
                  </a:lnTo>
                  <a:lnTo>
                    <a:pt x="1614" y="1373"/>
                  </a:lnTo>
                  <a:lnTo>
                    <a:pt x="1666" y="1372"/>
                  </a:lnTo>
                  <a:lnTo>
                    <a:pt x="1719" y="1372"/>
                  </a:lnTo>
                  <a:lnTo>
                    <a:pt x="1772" y="1373"/>
                  </a:lnTo>
                  <a:lnTo>
                    <a:pt x="1826" y="1373"/>
                  </a:lnTo>
                  <a:lnTo>
                    <a:pt x="1879" y="1374"/>
                  </a:lnTo>
                  <a:lnTo>
                    <a:pt x="1932" y="1376"/>
                  </a:lnTo>
                  <a:lnTo>
                    <a:pt x="1983" y="1378"/>
                  </a:lnTo>
                  <a:lnTo>
                    <a:pt x="2031" y="1380"/>
                  </a:lnTo>
                  <a:lnTo>
                    <a:pt x="2076" y="1383"/>
                  </a:lnTo>
                  <a:lnTo>
                    <a:pt x="2119" y="1388"/>
                  </a:lnTo>
                  <a:lnTo>
                    <a:pt x="2157" y="1393"/>
                  </a:lnTo>
                  <a:lnTo>
                    <a:pt x="2191" y="1398"/>
                  </a:lnTo>
                  <a:lnTo>
                    <a:pt x="2219" y="1405"/>
                  </a:lnTo>
                  <a:lnTo>
                    <a:pt x="2241" y="1412"/>
                  </a:lnTo>
                  <a:lnTo>
                    <a:pt x="2262" y="1423"/>
                  </a:lnTo>
                  <a:lnTo>
                    <a:pt x="2285" y="1438"/>
                  </a:lnTo>
                  <a:lnTo>
                    <a:pt x="2307" y="1457"/>
                  </a:lnTo>
                  <a:lnTo>
                    <a:pt x="2330" y="1479"/>
                  </a:lnTo>
                  <a:lnTo>
                    <a:pt x="2352" y="1504"/>
                  </a:lnTo>
                  <a:lnTo>
                    <a:pt x="2375" y="1532"/>
                  </a:lnTo>
                  <a:lnTo>
                    <a:pt x="2395" y="1561"/>
                  </a:lnTo>
                  <a:lnTo>
                    <a:pt x="2414" y="1590"/>
                  </a:lnTo>
                  <a:lnTo>
                    <a:pt x="2431" y="1620"/>
                  </a:lnTo>
                  <a:lnTo>
                    <a:pt x="2446" y="1651"/>
                  </a:lnTo>
                  <a:lnTo>
                    <a:pt x="2458" y="1679"/>
                  </a:lnTo>
                  <a:lnTo>
                    <a:pt x="2466" y="1708"/>
                  </a:lnTo>
                  <a:lnTo>
                    <a:pt x="2471" y="1734"/>
                  </a:lnTo>
                  <a:lnTo>
                    <a:pt x="2471" y="1758"/>
                  </a:lnTo>
                  <a:lnTo>
                    <a:pt x="2468" y="1775"/>
                  </a:lnTo>
                  <a:lnTo>
                    <a:pt x="2459" y="1794"/>
                  </a:lnTo>
                  <a:lnTo>
                    <a:pt x="2447" y="1814"/>
                  </a:lnTo>
                  <a:lnTo>
                    <a:pt x="2432" y="1835"/>
                  </a:lnTo>
                  <a:lnTo>
                    <a:pt x="2415" y="1857"/>
                  </a:lnTo>
                  <a:lnTo>
                    <a:pt x="2399" y="1878"/>
                  </a:lnTo>
                  <a:lnTo>
                    <a:pt x="2384" y="1898"/>
                  </a:lnTo>
                  <a:lnTo>
                    <a:pt x="2370" y="1918"/>
                  </a:lnTo>
                  <a:lnTo>
                    <a:pt x="2361" y="1937"/>
                  </a:lnTo>
                  <a:lnTo>
                    <a:pt x="2357" y="1955"/>
                  </a:lnTo>
                  <a:lnTo>
                    <a:pt x="2357" y="1973"/>
                  </a:lnTo>
                  <a:lnTo>
                    <a:pt x="2362" y="1995"/>
                  </a:lnTo>
                  <a:lnTo>
                    <a:pt x="2370" y="2016"/>
                  </a:lnTo>
                  <a:lnTo>
                    <a:pt x="2382" y="2039"/>
                  </a:lnTo>
                  <a:lnTo>
                    <a:pt x="2396" y="2062"/>
                  </a:lnTo>
                  <a:lnTo>
                    <a:pt x="2411" y="2087"/>
                  </a:lnTo>
                  <a:lnTo>
                    <a:pt x="2426" y="2110"/>
                  </a:lnTo>
                  <a:lnTo>
                    <a:pt x="2439" y="2133"/>
                  </a:lnTo>
                  <a:lnTo>
                    <a:pt x="2452" y="2157"/>
                  </a:lnTo>
                  <a:lnTo>
                    <a:pt x="2463" y="2179"/>
                  </a:lnTo>
                  <a:lnTo>
                    <a:pt x="2469" y="2199"/>
                  </a:lnTo>
                  <a:lnTo>
                    <a:pt x="2472" y="2218"/>
                  </a:lnTo>
                  <a:lnTo>
                    <a:pt x="2468" y="2237"/>
                  </a:lnTo>
                  <a:lnTo>
                    <a:pt x="2460" y="2258"/>
                  </a:lnTo>
                  <a:lnTo>
                    <a:pt x="2446" y="2279"/>
                  </a:lnTo>
                  <a:lnTo>
                    <a:pt x="2429" y="2300"/>
                  </a:lnTo>
                  <a:lnTo>
                    <a:pt x="2410" y="2322"/>
                  </a:lnTo>
                  <a:lnTo>
                    <a:pt x="2390" y="2345"/>
                  </a:lnTo>
                  <a:lnTo>
                    <a:pt x="2370" y="2367"/>
                  </a:lnTo>
                  <a:lnTo>
                    <a:pt x="2354" y="2388"/>
                  </a:lnTo>
                  <a:lnTo>
                    <a:pt x="2339" y="2409"/>
                  </a:lnTo>
                  <a:lnTo>
                    <a:pt x="2328" y="2429"/>
                  </a:lnTo>
                  <a:lnTo>
                    <a:pt x="2324" y="2449"/>
                  </a:lnTo>
                  <a:lnTo>
                    <a:pt x="2325" y="2471"/>
                  </a:lnTo>
                  <a:lnTo>
                    <a:pt x="2329" y="2495"/>
                  </a:lnTo>
                  <a:lnTo>
                    <a:pt x="2338" y="2521"/>
                  </a:lnTo>
                  <a:lnTo>
                    <a:pt x="2347" y="2548"/>
                  </a:lnTo>
                  <a:lnTo>
                    <a:pt x="2359" y="2576"/>
                  </a:lnTo>
                  <a:lnTo>
                    <a:pt x="2370" y="2605"/>
                  </a:lnTo>
                  <a:lnTo>
                    <a:pt x="2381" y="2631"/>
                  </a:lnTo>
                  <a:lnTo>
                    <a:pt x="2390" y="2658"/>
                  </a:lnTo>
                  <a:lnTo>
                    <a:pt x="2396" y="2682"/>
                  </a:lnTo>
                  <a:lnTo>
                    <a:pt x="2398" y="2704"/>
                  </a:lnTo>
                  <a:lnTo>
                    <a:pt x="2394" y="2730"/>
                  </a:lnTo>
                  <a:lnTo>
                    <a:pt x="2384" y="2755"/>
                  </a:lnTo>
                  <a:lnTo>
                    <a:pt x="2369" y="2781"/>
                  </a:lnTo>
                  <a:lnTo>
                    <a:pt x="2350" y="2805"/>
                  </a:lnTo>
                  <a:lnTo>
                    <a:pt x="2328" y="2829"/>
                  </a:lnTo>
                  <a:lnTo>
                    <a:pt x="2305" y="2853"/>
                  </a:lnTo>
                  <a:lnTo>
                    <a:pt x="2281" y="2875"/>
                  </a:lnTo>
                  <a:lnTo>
                    <a:pt x="2259" y="2897"/>
                  </a:lnTo>
                  <a:lnTo>
                    <a:pt x="2238" y="2919"/>
                  </a:lnTo>
                  <a:lnTo>
                    <a:pt x="2221" y="2940"/>
                  </a:lnTo>
                  <a:lnTo>
                    <a:pt x="2208" y="2959"/>
                  </a:lnTo>
                  <a:lnTo>
                    <a:pt x="2203" y="2975"/>
                  </a:lnTo>
                  <a:lnTo>
                    <a:pt x="2200" y="2995"/>
                  </a:lnTo>
                  <a:lnTo>
                    <a:pt x="2197" y="3017"/>
                  </a:lnTo>
                  <a:lnTo>
                    <a:pt x="2197" y="3041"/>
                  </a:lnTo>
                  <a:lnTo>
                    <a:pt x="2199" y="3065"/>
                  </a:lnTo>
                  <a:lnTo>
                    <a:pt x="2200" y="3090"/>
                  </a:lnTo>
                  <a:lnTo>
                    <a:pt x="2200" y="3114"/>
                  </a:lnTo>
                  <a:lnTo>
                    <a:pt x="2200" y="3136"/>
                  </a:lnTo>
                  <a:lnTo>
                    <a:pt x="2196" y="3156"/>
                  </a:lnTo>
                  <a:lnTo>
                    <a:pt x="2192" y="3173"/>
                  </a:lnTo>
                  <a:lnTo>
                    <a:pt x="2180" y="3195"/>
                  </a:lnTo>
                  <a:lnTo>
                    <a:pt x="2165" y="3219"/>
                  </a:lnTo>
                  <a:lnTo>
                    <a:pt x="2145" y="3244"/>
                  </a:lnTo>
                  <a:lnTo>
                    <a:pt x="2123" y="3270"/>
                  </a:lnTo>
                  <a:lnTo>
                    <a:pt x="2098" y="3294"/>
                  </a:lnTo>
                  <a:lnTo>
                    <a:pt x="2071" y="3319"/>
                  </a:lnTo>
                  <a:lnTo>
                    <a:pt x="2045" y="3342"/>
                  </a:lnTo>
                  <a:lnTo>
                    <a:pt x="2016" y="3363"/>
                  </a:lnTo>
                  <a:lnTo>
                    <a:pt x="1988" y="3382"/>
                  </a:lnTo>
                  <a:lnTo>
                    <a:pt x="1961" y="3398"/>
                  </a:lnTo>
                  <a:lnTo>
                    <a:pt x="1935" y="3411"/>
                  </a:lnTo>
                  <a:lnTo>
                    <a:pt x="1912" y="3419"/>
                  </a:lnTo>
                  <a:lnTo>
                    <a:pt x="1878" y="3429"/>
                  </a:lnTo>
                  <a:lnTo>
                    <a:pt x="1840" y="3436"/>
                  </a:lnTo>
                  <a:lnTo>
                    <a:pt x="1796" y="3443"/>
                  </a:lnTo>
                  <a:lnTo>
                    <a:pt x="1750" y="3447"/>
                  </a:lnTo>
                  <a:lnTo>
                    <a:pt x="1701" y="3451"/>
                  </a:lnTo>
                  <a:lnTo>
                    <a:pt x="1648" y="3454"/>
                  </a:lnTo>
                  <a:lnTo>
                    <a:pt x="1593" y="3456"/>
                  </a:lnTo>
                  <a:lnTo>
                    <a:pt x="1536" y="3458"/>
                  </a:lnTo>
                  <a:lnTo>
                    <a:pt x="1479" y="3458"/>
                  </a:lnTo>
                  <a:lnTo>
                    <a:pt x="1419" y="3458"/>
                  </a:lnTo>
                  <a:lnTo>
                    <a:pt x="1360" y="3456"/>
                  </a:lnTo>
                  <a:lnTo>
                    <a:pt x="1300" y="3455"/>
                  </a:lnTo>
                  <a:lnTo>
                    <a:pt x="1242" y="3453"/>
                  </a:lnTo>
                  <a:lnTo>
                    <a:pt x="1184" y="3450"/>
                  </a:lnTo>
                  <a:lnTo>
                    <a:pt x="1127" y="3448"/>
                  </a:lnTo>
                  <a:lnTo>
                    <a:pt x="1072" y="3445"/>
                  </a:lnTo>
                  <a:lnTo>
                    <a:pt x="1020" y="3442"/>
                  </a:lnTo>
                  <a:lnTo>
                    <a:pt x="970" y="3438"/>
                  </a:lnTo>
                  <a:lnTo>
                    <a:pt x="924" y="3435"/>
                  </a:lnTo>
                  <a:lnTo>
                    <a:pt x="881" y="3432"/>
                  </a:lnTo>
                  <a:lnTo>
                    <a:pt x="843" y="3430"/>
                  </a:lnTo>
                  <a:lnTo>
                    <a:pt x="809" y="3427"/>
                  </a:lnTo>
                  <a:lnTo>
                    <a:pt x="780" y="3425"/>
                  </a:lnTo>
                  <a:lnTo>
                    <a:pt x="757" y="3422"/>
                  </a:lnTo>
                  <a:lnTo>
                    <a:pt x="740" y="3421"/>
                  </a:lnTo>
                  <a:lnTo>
                    <a:pt x="729" y="3420"/>
                  </a:lnTo>
                  <a:lnTo>
                    <a:pt x="726" y="3419"/>
                  </a:lnTo>
                  <a:lnTo>
                    <a:pt x="0" y="3285"/>
                  </a:lnTo>
                  <a:lnTo>
                    <a:pt x="0" y="1867"/>
                  </a:lnTo>
                  <a:lnTo>
                    <a:pt x="69" y="1867"/>
                  </a:lnTo>
                  <a:lnTo>
                    <a:pt x="85" y="1866"/>
                  </a:lnTo>
                  <a:lnTo>
                    <a:pt x="102" y="1863"/>
                  </a:lnTo>
                  <a:lnTo>
                    <a:pt x="121" y="1857"/>
                  </a:lnTo>
                  <a:lnTo>
                    <a:pt x="140" y="1847"/>
                  </a:lnTo>
                  <a:lnTo>
                    <a:pt x="161" y="1835"/>
                  </a:lnTo>
                  <a:lnTo>
                    <a:pt x="183" y="1819"/>
                  </a:lnTo>
                  <a:lnTo>
                    <a:pt x="206" y="1799"/>
                  </a:lnTo>
                  <a:lnTo>
                    <a:pt x="230" y="1776"/>
                  </a:lnTo>
                  <a:lnTo>
                    <a:pt x="255" y="1749"/>
                  </a:lnTo>
                  <a:lnTo>
                    <a:pt x="281" y="1717"/>
                  </a:lnTo>
                  <a:lnTo>
                    <a:pt x="308" y="1680"/>
                  </a:lnTo>
                  <a:lnTo>
                    <a:pt x="337" y="1639"/>
                  </a:lnTo>
                  <a:lnTo>
                    <a:pt x="366" y="1592"/>
                  </a:lnTo>
                  <a:lnTo>
                    <a:pt x="396" y="1540"/>
                  </a:lnTo>
                  <a:lnTo>
                    <a:pt x="428" y="1482"/>
                  </a:lnTo>
                  <a:lnTo>
                    <a:pt x="460" y="1418"/>
                  </a:lnTo>
                  <a:lnTo>
                    <a:pt x="494" y="1348"/>
                  </a:lnTo>
                  <a:lnTo>
                    <a:pt x="528" y="1272"/>
                  </a:lnTo>
                  <a:lnTo>
                    <a:pt x="563" y="1189"/>
                  </a:lnTo>
                  <a:lnTo>
                    <a:pt x="600" y="1099"/>
                  </a:lnTo>
                  <a:lnTo>
                    <a:pt x="616" y="1063"/>
                  </a:lnTo>
                  <a:lnTo>
                    <a:pt x="636" y="1030"/>
                  </a:lnTo>
                  <a:lnTo>
                    <a:pt x="658" y="1000"/>
                  </a:lnTo>
                  <a:lnTo>
                    <a:pt x="683" y="973"/>
                  </a:lnTo>
                  <a:lnTo>
                    <a:pt x="710" y="946"/>
                  </a:lnTo>
                  <a:lnTo>
                    <a:pt x="739" y="922"/>
                  </a:lnTo>
                  <a:lnTo>
                    <a:pt x="770" y="898"/>
                  </a:lnTo>
                  <a:lnTo>
                    <a:pt x="802" y="873"/>
                  </a:lnTo>
                  <a:lnTo>
                    <a:pt x="824" y="855"/>
                  </a:lnTo>
                  <a:lnTo>
                    <a:pt x="845" y="836"/>
                  </a:lnTo>
                  <a:lnTo>
                    <a:pt x="866" y="816"/>
                  </a:lnTo>
                  <a:lnTo>
                    <a:pt x="886" y="794"/>
                  </a:lnTo>
                  <a:lnTo>
                    <a:pt x="907" y="769"/>
                  </a:lnTo>
                  <a:lnTo>
                    <a:pt x="926" y="743"/>
                  </a:lnTo>
                  <a:lnTo>
                    <a:pt x="944" y="714"/>
                  </a:lnTo>
                  <a:lnTo>
                    <a:pt x="961" y="682"/>
                  </a:lnTo>
                  <a:lnTo>
                    <a:pt x="977" y="647"/>
                  </a:lnTo>
                  <a:lnTo>
                    <a:pt x="993" y="608"/>
                  </a:lnTo>
                  <a:lnTo>
                    <a:pt x="1007" y="565"/>
                  </a:lnTo>
                  <a:lnTo>
                    <a:pt x="1021" y="519"/>
                  </a:lnTo>
                  <a:lnTo>
                    <a:pt x="1034" y="467"/>
                  </a:lnTo>
                  <a:lnTo>
                    <a:pt x="1046" y="411"/>
                  </a:lnTo>
                  <a:lnTo>
                    <a:pt x="1056" y="349"/>
                  </a:lnTo>
                  <a:lnTo>
                    <a:pt x="1066" y="282"/>
                  </a:lnTo>
                  <a:lnTo>
                    <a:pt x="1074" y="210"/>
                  </a:lnTo>
                  <a:lnTo>
                    <a:pt x="1082" y="130"/>
                  </a:lnTo>
                  <a:lnTo>
                    <a:pt x="1088" y="46"/>
                  </a:lnTo>
                  <a:lnTo>
                    <a:pt x="1092" y="32"/>
                  </a:lnTo>
                  <a:lnTo>
                    <a:pt x="1101" y="21"/>
                  </a:lnTo>
                  <a:lnTo>
                    <a:pt x="1114" y="12"/>
                  </a:lnTo>
                  <a:lnTo>
                    <a:pt x="1131" y="5"/>
                  </a:lnTo>
                  <a:lnTo>
                    <a:pt x="1152" y="1"/>
                  </a:lnTo>
                  <a:lnTo>
                    <a:pt x="1175" y="0"/>
                  </a:lnTo>
                  <a:close/>
                </a:path>
              </a:pathLst>
            </a:custGeom>
            <a:grpFill/>
            <a:ln w="9525">
              <a:noFill/>
              <a:round/>
              <a:headEnd/>
              <a:tailEnd/>
            </a:ln>
          </p:spPr>
          <p:txBody>
            <a:bodyPr wrap="none" anchor="ctr"/>
            <a:lstStyle/>
            <a:p>
              <a:endParaRPr lang="en-GB"/>
            </a:p>
          </p:txBody>
        </p:sp>
        <p:sp>
          <p:nvSpPr>
            <p:cNvPr id="54" name="Freeform 74"/>
            <p:cNvSpPr>
              <a:spLocks noChangeArrowheads="1"/>
            </p:cNvSpPr>
            <p:nvPr/>
          </p:nvSpPr>
          <p:spPr bwMode="auto">
            <a:xfrm>
              <a:off x="178" y="2136"/>
              <a:ext cx="76" cy="176"/>
            </a:xfrm>
            <a:custGeom>
              <a:avLst/>
              <a:gdLst>
                <a:gd name="T0" fmla="*/ 0 w 692"/>
                <a:gd name="T1" fmla="*/ 0 h 1591"/>
                <a:gd name="T2" fmla="*/ 0 w 692"/>
                <a:gd name="T3" fmla="*/ 0 h 1591"/>
                <a:gd name="T4" fmla="*/ 0 w 692"/>
                <a:gd name="T5" fmla="*/ 0 h 1591"/>
                <a:gd name="T6" fmla="*/ 0 w 692"/>
                <a:gd name="T7" fmla="*/ 0 h 1591"/>
                <a:gd name="T8" fmla="*/ 0 w 692"/>
                <a:gd name="T9" fmla="*/ 0 h 1591"/>
                <a:gd name="T10" fmla="*/ 0 w 692"/>
                <a:gd name="T11" fmla="*/ 0 h 1591"/>
                <a:gd name="T12" fmla="*/ 0 w 692"/>
                <a:gd name="T13" fmla="*/ 0 h 1591"/>
                <a:gd name="T14" fmla="*/ 0 w 692"/>
                <a:gd name="T15" fmla="*/ 0 h 1591"/>
                <a:gd name="T16" fmla="*/ 0 w 692"/>
                <a:gd name="T17" fmla="*/ 0 h 1591"/>
                <a:gd name="T18" fmla="*/ 0 w 692"/>
                <a:gd name="T19" fmla="*/ 0 h 1591"/>
                <a:gd name="T20" fmla="*/ 0 w 692"/>
                <a:gd name="T21" fmla="*/ 0 h 1591"/>
                <a:gd name="T22" fmla="*/ 0 w 692"/>
                <a:gd name="T23" fmla="*/ 0 h 1591"/>
                <a:gd name="T24" fmla="*/ 0 w 692"/>
                <a:gd name="T25" fmla="*/ 0 h 1591"/>
                <a:gd name="T26" fmla="*/ 0 w 692"/>
                <a:gd name="T27" fmla="*/ 0 h 1591"/>
                <a:gd name="T28" fmla="*/ 0 w 692"/>
                <a:gd name="T29" fmla="*/ 0 h 1591"/>
                <a:gd name="T30" fmla="*/ 0 w 692"/>
                <a:gd name="T31" fmla="*/ 0 h 1591"/>
                <a:gd name="T32" fmla="*/ 0 w 692"/>
                <a:gd name="T33" fmla="*/ 0 h 1591"/>
                <a:gd name="T34" fmla="*/ 0 w 692"/>
                <a:gd name="T35" fmla="*/ 0 h 1591"/>
                <a:gd name="T36" fmla="*/ 0 w 692"/>
                <a:gd name="T37" fmla="*/ 0 h 1591"/>
                <a:gd name="T38" fmla="*/ 0 w 692"/>
                <a:gd name="T39" fmla="*/ 0 h 1591"/>
                <a:gd name="T40" fmla="*/ 0 w 692"/>
                <a:gd name="T41" fmla="*/ 0 h 1591"/>
                <a:gd name="T42" fmla="*/ 0 w 692"/>
                <a:gd name="T43" fmla="*/ 0 h 1591"/>
                <a:gd name="T44" fmla="*/ 0 w 692"/>
                <a:gd name="T45" fmla="*/ 0 h 1591"/>
                <a:gd name="T46" fmla="*/ 0 w 692"/>
                <a:gd name="T47" fmla="*/ 0 h 1591"/>
                <a:gd name="T48" fmla="*/ 0 w 692"/>
                <a:gd name="T49" fmla="*/ 0 h 1591"/>
                <a:gd name="T50" fmla="*/ 0 w 692"/>
                <a:gd name="T51" fmla="*/ 0 h 1591"/>
                <a:gd name="T52" fmla="*/ 0 w 692"/>
                <a:gd name="T53" fmla="*/ 0 h 1591"/>
                <a:gd name="T54" fmla="*/ 0 w 692"/>
                <a:gd name="T55" fmla="*/ 0 h 1591"/>
                <a:gd name="T56" fmla="*/ 0 w 692"/>
                <a:gd name="T57" fmla="*/ 0 h 1591"/>
                <a:gd name="T58" fmla="*/ 0 w 692"/>
                <a:gd name="T59" fmla="*/ 0 h 1591"/>
                <a:gd name="T60" fmla="*/ 0 w 692"/>
                <a:gd name="T61" fmla="*/ 0 h 1591"/>
                <a:gd name="T62" fmla="*/ 0 w 692"/>
                <a:gd name="T63" fmla="*/ 0 h 1591"/>
                <a:gd name="T64" fmla="*/ 0 w 692"/>
                <a:gd name="T65" fmla="*/ 0 h 1591"/>
                <a:gd name="T66" fmla="*/ 0 w 692"/>
                <a:gd name="T67" fmla="*/ 0 h 1591"/>
                <a:gd name="T68" fmla="*/ 0 w 692"/>
                <a:gd name="T69" fmla="*/ 0 h 1591"/>
                <a:gd name="T70" fmla="*/ 0 w 692"/>
                <a:gd name="T71" fmla="*/ 0 h 1591"/>
                <a:gd name="T72" fmla="*/ 0 w 692"/>
                <a:gd name="T73" fmla="*/ 0 h 159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92"/>
                <a:gd name="T112" fmla="*/ 0 h 1591"/>
                <a:gd name="T113" fmla="*/ 692 w 692"/>
                <a:gd name="T114" fmla="*/ 1591 h 159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92" h="1591">
                  <a:moveTo>
                    <a:pt x="139" y="0"/>
                  </a:moveTo>
                  <a:lnTo>
                    <a:pt x="554" y="0"/>
                  </a:lnTo>
                  <a:lnTo>
                    <a:pt x="582" y="2"/>
                  </a:lnTo>
                  <a:lnTo>
                    <a:pt x="608" y="11"/>
                  </a:lnTo>
                  <a:lnTo>
                    <a:pt x="632" y="24"/>
                  </a:lnTo>
                  <a:lnTo>
                    <a:pt x="652" y="41"/>
                  </a:lnTo>
                  <a:lnTo>
                    <a:pt x="669" y="61"/>
                  </a:lnTo>
                  <a:lnTo>
                    <a:pt x="681" y="84"/>
                  </a:lnTo>
                  <a:lnTo>
                    <a:pt x="690" y="111"/>
                  </a:lnTo>
                  <a:lnTo>
                    <a:pt x="692" y="138"/>
                  </a:lnTo>
                  <a:lnTo>
                    <a:pt x="692" y="1453"/>
                  </a:lnTo>
                  <a:lnTo>
                    <a:pt x="690" y="1480"/>
                  </a:lnTo>
                  <a:lnTo>
                    <a:pt x="681" y="1506"/>
                  </a:lnTo>
                  <a:lnTo>
                    <a:pt x="669" y="1530"/>
                  </a:lnTo>
                  <a:lnTo>
                    <a:pt x="652" y="1550"/>
                  </a:lnTo>
                  <a:lnTo>
                    <a:pt x="632" y="1567"/>
                  </a:lnTo>
                  <a:lnTo>
                    <a:pt x="608" y="1580"/>
                  </a:lnTo>
                  <a:lnTo>
                    <a:pt x="582" y="1587"/>
                  </a:lnTo>
                  <a:lnTo>
                    <a:pt x="554" y="1591"/>
                  </a:lnTo>
                  <a:lnTo>
                    <a:pt x="139" y="1591"/>
                  </a:lnTo>
                  <a:lnTo>
                    <a:pt x="111" y="1587"/>
                  </a:lnTo>
                  <a:lnTo>
                    <a:pt x="85" y="1580"/>
                  </a:lnTo>
                  <a:lnTo>
                    <a:pt x="62" y="1567"/>
                  </a:lnTo>
                  <a:lnTo>
                    <a:pt x="41" y="1550"/>
                  </a:lnTo>
                  <a:lnTo>
                    <a:pt x="24" y="1530"/>
                  </a:lnTo>
                  <a:lnTo>
                    <a:pt x="12" y="1506"/>
                  </a:lnTo>
                  <a:lnTo>
                    <a:pt x="3" y="1480"/>
                  </a:lnTo>
                  <a:lnTo>
                    <a:pt x="0" y="1453"/>
                  </a:lnTo>
                  <a:lnTo>
                    <a:pt x="0" y="138"/>
                  </a:lnTo>
                  <a:lnTo>
                    <a:pt x="3" y="111"/>
                  </a:lnTo>
                  <a:lnTo>
                    <a:pt x="12" y="84"/>
                  </a:lnTo>
                  <a:lnTo>
                    <a:pt x="24" y="61"/>
                  </a:lnTo>
                  <a:lnTo>
                    <a:pt x="41" y="41"/>
                  </a:lnTo>
                  <a:lnTo>
                    <a:pt x="62" y="24"/>
                  </a:lnTo>
                  <a:lnTo>
                    <a:pt x="85" y="11"/>
                  </a:lnTo>
                  <a:lnTo>
                    <a:pt x="111" y="2"/>
                  </a:lnTo>
                  <a:lnTo>
                    <a:pt x="139" y="0"/>
                  </a:lnTo>
                  <a:close/>
                </a:path>
              </a:pathLst>
            </a:custGeom>
            <a:grpFill/>
            <a:ln w="9525">
              <a:noFill/>
              <a:round/>
              <a:headEnd/>
              <a:tailEnd/>
            </a:ln>
          </p:spPr>
          <p:txBody>
            <a:bodyPr wrap="none" anchor="ctr"/>
            <a:lstStyle/>
            <a:p>
              <a:endParaRPr lang="en-GB"/>
            </a:p>
          </p:txBody>
        </p:sp>
      </p:grpSp>
      <p:grpSp>
        <p:nvGrpSpPr>
          <p:cNvPr id="6" name="Group 124"/>
          <p:cNvGrpSpPr>
            <a:grpSpLocks/>
          </p:cNvGrpSpPr>
          <p:nvPr/>
        </p:nvGrpSpPr>
        <p:grpSpPr bwMode="auto">
          <a:xfrm>
            <a:off x="8836225" y="5795645"/>
            <a:ext cx="581025" cy="608013"/>
            <a:chOff x="3524" y="1936"/>
            <a:chExt cx="366" cy="383"/>
          </a:xfrm>
          <a:solidFill>
            <a:schemeClr val="bg1">
              <a:lumMod val="75000"/>
            </a:schemeClr>
          </a:solidFill>
        </p:grpSpPr>
        <p:sp>
          <p:nvSpPr>
            <p:cNvPr id="56" name="Freeform 125"/>
            <p:cNvSpPr>
              <a:spLocks noChangeArrowheads="1"/>
            </p:cNvSpPr>
            <p:nvPr/>
          </p:nvSpPr>
          <p:spPr bwMode="auto">
            <a:xfrm>
              <a:off x="3524" y="1936"/>
              <a:ext cx="274" cy="383"/>
            </a:xfrm>
            <a:custGeom>
              <a:avLst/>
              <a:gdLst>
                <a:gd name="T0" fmla="*/ 0 w 2472"/>
                <a:gd name="T1" fmla="*/ 0 h 3458"/>
                <a:gd name="T2" fmla="*/ 0 w 2472"/>
                <a:gd name="T3" fmla="*/ 0 h 3458"/>
                <a:gd name="T4" fmla="*/ 0 w 2472"/>
                <a:gd name="T5" fmla="*/ 0 h 3458"/>
                <a:gd name="T6" fmla="*/ 0 w 2472"/>
                <a:gd name="T7" fmla="*/ 0 h 3458"/>
                <a:gd name="T8" fmla="*/ 0 w 2472"/>
                <a:gd name="T9" fmla="*/ 0 h 3458"/>
                <a:gd name="T10" fmla="*/ 0 w 2472"/>
                <a:gd name="T11" fmla="*/ 0 h 3458"/>
                <a:gd name="T12" fmla="*/ 0 w 2472"/>
                <a:gd name="T13" fmla="*/ 0 h 3458"/>
                <a:gd name="T14" fmla="*/ 0 w 2472"/>
                <a:gd name="T15" fmla="*/ 0 h 3458"/>
                <a:gd name="T16" fmla="*/ 0 w 2472"/>
                <a:gd name="T17" fmla="*/ 0 h 3458"/>
                <a:gd name="T18" fmla="*/ 0 w 2472"/>
                <a:gd name="T19" fmla="*/ 0 h 3458"/>
                <a:gd name="T20" fmla="*/ 0 w 2472"/>
                <a:gd name="T21" fmla="*/ 0 h 3458"/>
                <a:gd name="T22" fmla="*/ 0 w 2472"/>
                <a:gd name="T23" fmla="*/ 0 h 3458"/>
                <a:gd name="T24" fmla="*/ 0 w 2472"/>
                <a:gd name="T25" fmla="*/ 0 h 3458"/>
                <a:gd name="T26" fmla="*/ 0 w 2472"/>
                <a:gd name="T27" fmla="*/ 0 h 3458"/>
                <a:gd name="T28" fmla="*/ 0 w 2472"/>
                <a:gd name="T29" fmla="*/ 0 h 3458"/>
                <a:gd name="T30" fmla="*/ 0 w 2472"/>
                <a:gd name="T31" fmla="*/ 0 h 3458"/>
                <a:gd name="T32" fmla="*/ 0 w 2472"/>
                <a:gd name="T33" fmla="*/ 0 h 3458"/>
                <a:gd name="T34" fmla="*/ 0 w 2472"/>
                <a:gd name="T35" fmla="*/ 0 h 3458"/>
                <a:gd name="T36" fmla="*/ 0 w 2472"/>
                <a:gd name="T37" fmla="*/ 0 h 3458"/>
                <a:gd name="T38" fmla="*/ 0 w 2472"/>
                <a:gd name="T39" fmla="*/ 0 h 3458"/>
                <a:gd name="T40" fmla="*/ 0 w 2472"/>
                <a:gd name="T41" fmla="*/ 0 h 3458"/>
                <a:gd name="T42" fmla="*/ 0 w 2472"/>
                <a:gd name="T43" fmla="*/ 0 h 3458"/>
                <a:gd name="T44" fmla="*/ 0 w 2472"/>
                <a:gd name="T45" fmla="*/ 0 h 3458"/>
                <a:gd name="T46" fmla="*/ 0 w 2472"/>
                <a:gd name="T47" fmla="*/ 0 h 3458"/>
                <a:gd name="T48" fmla="*/ 0 w 2472"/>
                <a:gd name="T49" fmla="*/ 0 h 3458"/>
                <a:gd name="T50" fmla="*/ 0 w 2472"/>
                <a:gd name="T51" fmla="*/ 0 h 3458"/>
                <a:gd name="T52" fmla="*/ 0 w 2472"/>
                <a:gd name="T53" fmla="*/ 0 h 3458"/>
                <a:gd name="T54" fmla="*/ 0 w 2472"/>
                <a:gd name="T55" fmla="*/ 0 h 3458"/>
                <a:gd name="T56" fmla="*/ 0 w 2472"/>
                <a:gd name="T57" fmla="*/ 0 h 3458"/>
                <a:gd name="T58" fmla="*/ 0 w 2472"/>
                <a:gd name="T59" fmla="*/ 0 h 3458"/>
                <a:gd name="T60" fmla="*/ 0 w 2472"/>
                <a:gd name="T61" fmla="*/ 0 h 3458"/>
                <a:gd name="T62" fmla="*/ 0 w 2472"/>
                <a:gd name="T63" fmla="*/ 0 h 3458"/>
                <a:gd name="T64" fmla="*/ 0 w 2472"/>
                <a:gd name="T65" fmla="*/ 0 h 3458"/>
                <a:gd name="T66" fmla="*/ 0 w 2472"/>
                <a:gd name="T67" fmla="*/ 0 h 3458"/>
                <a:gd name="T68" fmla="*/ 0 w 2472"/>
                <a:gd name="T69" fmla="*/ 0 h 3458"/>
                <a:gd name="T70" fmla="*/ 0 w 2472"/>
                <a:gd name="T71" fmla="*/ 0 h 3458"/>
                <a:gd name="T72" fmla="*/ 0 w 2472"/>
                <a:gd name="T73" fmla="*/ 0 h 3458"/>
                <a:gd name="T74" fmla="*/ 0 w 2472"/>
                <a:gd name="T75" fmla="*/ 0 h 3458"/>
                <a:gd name="T76" fmla="*/ 0 w 2472"/>
                <a:gd name="T77" fmla="*/ 0 h 3458"/>
                <a:gd name="T78" fmla="*/ 0 w 2472"/>
                <a:gd name="T79" fmla="*/ 0 h 3458"/>
                <a:gd name="T80" fmla="*/ 0 w 2472"/>
                <a:gd name="T81" fmla="*/ 0 h 3458"/>
                <a:gd name="T82" fmla="*/ 0 w 2472"/>
                <a:gd name="T83" fmla="*/ 0 h 3458"/>
                <a:gd name="T84" fmla="*/ 0 w 2472"/>
                <a:gd name="T85" fmla="*/ 0 h 3458"/>
                <a:gd name="T86" fmla="*/ 0 w 2472"/>
                <a:gd name="T87" fmla="*/ 0 h 3458"/>
                <a:gd name="T88" fmla="*/ 0 w 2472"/>
                <a:gd name="T89" fmla="*/ 0 h 3458"/>
                <a:gd name="T90" fmla="*/ 0 w 2472"/>
                <a:gd name="T91" fmla="*/ 0 h 3458"/>
                <a:gd name="T92" fmla="*/ 0 w 2472"/>
                <a:gd name="T93" fmla="*/ 0 h 3458"/>
                <a:gd name="T94" fmla="*/ 0 w 2472"/>
                <a:gd name="T95" fmla="*/ 0 h 3458"/>
                <a:gd name="T96" fmla="*/ 0 w 2472"/>
                <a:gd name="T97" fmla="*/ 0 h 3458"/>
                <a:gd name="T98" fmla="*/ 0 w 2472"/>
                <a:gd name="T99" fmla="*/ 0 h 3458"/>
                <a:gd name="T100" fmla="*/ 0 w 2472"/>
                <a:gd name="T101" fmla="*/ 0 h 3458"/>
                <a:gd name="T102" fmla="*/ 0 w 2472"/>
                <a:gd name="T103" fmla="*/ 0 h 3458"/>
                <a:gd name="T104" fmla="*/ 0 w 2472"/>
                <a:gd name="T105" fmla="*/ 0 h 3458"/>
                <a:gd name="T106" fmla="*/ 0 w 2472"/>
                <a:gd name="T107" fmla="*/ 0 h 3458"/>
                <a:gd name="T108" fmla="*/ 0 w 2472"/>
                <a:gd name="T109" fmla="*/ 0 h 3458"/>
                <a:gd name="T110" fmla="*/ 0 w 2472"/>
                <a:gd name="T111" fmla="*/ 0 h 3458"/>
                <a:gd name="T112" fmla="*/ 0 w 2472"/>
                <a:gd name="T113" fmla="*/ 0 h 3458"/>
                <a:gd name="T114" fmla="*/ 0 w 2472"/>
                <a:gd name="T115" fmla="*/ 0 h 3458"/>
                <a:gd name="T116" fmla="*/ 0 w 2472"/>
                <a:gd name="T117" fmla="*/ 0 h 3458"/>
                <a:gd name="T118" fmla="*/ 0 w 2472"/>
                <a:gd name="T119" fmla="*/ 0 h 34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72"/>
                <a:gd name="T181" fmla="*/ 0 h 3458"/>
                <a:gd name="T182" fmla="*/ 2472 w 2472"/>
                <a:gd name="T183" fmla="*/ 3458 h 345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72" h="3458">
                  <a:moveTo>
                    <a:pt x="995" y="0"/>
                  </a:moveTo>
                  <a:lnTo>
                    <a:pt x="1053" y="0"/>
                  </a:lnTo>
                  <a:lnTo>
                    <a:pt x="1112" y="1"/>
                  </a:lnTo>
                  <a:lnTo>
                    <a:pt x="1172" y="3"/>
                  </a:lnTo>
                  <a:lnTo>
                    <a:pt x="1230" y="5"/>
                  </a:lnTo>
                  <a:lnTo>
                    <a:pt x="1289" y="7"/>
                  </a:lnTo>
                  <a:lnTo>
                    <a:pt x="1345" y="10"/>
                  </a:lnTo>
                  <a:lnTo>
                    <a:pt x="1400" y="13"/>
                  </a:lnTo>
                  <a:lnTo>
                    <a:pt x="1452" y="16"/>
                  </a:lnTo>
                  <a:lnTo>
                    <a:pt x="1502" y="19"/>
                  </a:lnTo>
                  <a:lnTo>
                    <a:pt x="1549" y="22"/>
                  </a:lnTo>
                  <a:lnTo>
                    <a:pt x="1591" y="25"/>
                  </a:lnTo>
                  <a:lnTo>
                    <a:pt x="1629" y="29"/>
                  </a:lnTo>
                  <a:lnTo>
                    <a:pt x="1663" y="31"/>
                  </a:lnTo>
                  <a:lnTo>
                    <a:pt x="1692" y="33"/>
                  </a:lnTo>
                  <a:lnTo>
                    <a:pt x="1715" y="35"/>
                  </a:lnTo>
                  <a:lnTo>
                    <a:pt x="1732" y="37"/>
                  </a:lnTo>
                  <a:lnTo>
                    <a:pt x="1743" y="37"/>
                  </a:lnTo>
                  <a:lnTo>
                    <a:pt x="1746" y="38"/>
                  </a:lnTo>
                  <a:lnTo>
                    <a:pt x="2472" y="173"/>
                  </a:lnTo>
                  <a:lnTo>
                    <a:pt x="2472" y="1590"/>
                  </a:lnTo>
                  <a:lnTo>
                    <a:pt x="2403" y="1590"/>
                  </a:lnTo>
                  <a:lnTo>
                    <a:pt x="2387" y="1591"/>
                  </a:lnTo>
                  <a:lnTo>
                    <a:pt x="2370" y="1596"/>
                  </a:lnTo>
                  <a:lnTo>
                    <a:pt x="2351" y="1602"/>
                  </a:lnTo>
                  <a:lnTo>
                    <a:pt x="2332" y="1610"/>
                  </a:lnTo>
                  <a:lnTo>
                    <a:pt x="2311" y="1623"/>
                  </a:lnTo>
                  <a:lnTo>
                    <a:pt x="2290" y="1639"/>
                  </a:lnTo>
                  <a:lnTo>
                    <a:pt x="2266" y="1658"/>
                  </a:lnTo>
                  <a:lnTo>
                    <a:pt x="2243" y="1682"/>
                  </a:lnTo>
                  <a:lnTo>
                    <a:pt x="2217" y="1709"/>
                  </a:lnTo>
                  <a:lnTo>
                    <a:pt x="2191" y="1741"/>
                  </a:lnTo>
                  <a:lnTo>
                    <a:pt x="2164" y="1777"/>
                  </a:lnTo>
                  <a:lnTo>
                    <a:pt x="2136" y="1818"/>
                  </a:lnTo>
                  <a:lnTo>
                    <a:pt x="2106" y="1865"/>
                  </a:lnTo>
                  <a:lnTo>
                    <a:pt x="2076" y="1918"/>
                  </a:lnTo>
                  <a:lnTo>
                    <a:pt x="2044" y="1975"/>
                  </a:lnTo>
                  <a:lnTo>
                    <a:pt x="2013" y="2039"/>
                  </a:lnTo>
                  <a:lnTo>
                    <a:pt x="1979" y="2109"/>
                  </a:lnTo>
                  <a:lnTo>
                    <a:pt x="1945" y="2185"/>
                  </a:lnTo>
                  <a:lnTo>
                    <a:pt x="1910" y="2268"/>
                  </a:lnTo>
                  <a:lnTo>
                    <a:pt x="1872" y="2358"/>
                  </a:lnTo>
                  <a:lnTo>
                    <a:pt x="1857" y="2394"/>
                  </a:lnTo>
                  <a:lnTo>
                    <a:pt x="1836" y="2427"/>
                  </a:lnTo>
                  <a:lnTo>
                    <a:pt x="1814" y="2457"/>
                  </a:lnTo>
                  <a:lnTo>
                    <a:pt x="1790" y="2485"/>
                  </a:lnTo>
                  <a:lnTo>
                    <a:pt x="1762" y="2511"/>
                  </a:lnTo>
                  <a:lnTo>
                    <a:pt x="1733" y="2536"/>
                  </a:lnTo>
                  <a:lnTo>
                    <a:pt x="1703" y="2560"/>
                  </a:lnTo>
                  <a:lnTo>
                    <a:pt x="1671" y="2585"/>
                  </a:lnTo>
                  <a:lnTo>
                    <a:pt x="1648" y="2603"/>
                  </a:lnTo>
                  <a:lnTo>
                    <a:pt x="1627" y="2622"/>
                  </a:lnTo>
                  <a:lnTo>
                    <a:pt x="1606" y="2643"/>
                  </a:lnTo>
                  <a:lnTo>
                    <a:pt x="1586" y="2664"/>
                  </a:lnTo>
                  <a:lnTo>
                    <a:pt x="1566" y="2688"/>
                  </a:lnTo>
                  <a:lnTo>
                    <a:pt x="1547" y="2715"/>
                  </a:lnTo>
                  <a:lnTo>
                    <a:pt x="1529" y="2744"/>
                  </a:lnTo>
                  <a:lnTo>
                    <a:pt x="1512" y="2775"/>
                  </a:lnTo>
                  <a:lnTo>
                    <a:pt x="1496" y="2811"/>
                  </a:lnTo>
                  <a:lnTo>
                    <a:pt x="1480" y="2850"/>
                  </a:lnTo>
                  <a:lnTo>
                    <a:pt x="1465" y="2892"/>
                  </a:lnTo>
                  <a:lnTo>
                    <a:pt x="1451" y="2940"/>
                  </a:lnTo>
                  <a:lnTo>
                    <a:pt x="1438" y="2991"/>
                  </a:lnTo>
                  <a:lnTo>
                    <a:pt x="1427" y="3047"/>
                  </a:lnTo>
                  <a:lnTo>
                    <a:pt x="1416" y="3108"/>
                  </a:lnTo>
                  <a:lnTo>
                    <a:pt x="1406" y="3175"/>
                  </a:lnTo>
                  <a:lnTo>
                    <a:pt x="1398" y="3249"/>
                  </a:lnTo>
                  <a:lnTo>
                    <a:pt x="1391" y="3327"/>
                  </a:lnTo>
                  <a:lnTo>
                    <a:pt x="1384" y="3412"/>
                  </a:lnTo>
                  <a:lnTo>
                    <a:pt x="1380" y="3426"/>
                  </a:lnTo>
                  <a:lnTo>
                    <a:pt x="1371" y="3436"/>
                  </a:lnTo>
                  <a:lnTo>
                    <a:pt x="1359" y="3446"/>
                  </a:lnTo>
                  <a:lnTo>
                    <a:pt x="1342" y="3452"/>
                  </a:lnTo>
                  <a:lnTo>
                    <a:pt x="1320" y="3456"/>
                  </a:lnTo>
                  <a:lnTo>
                    <a:pt x="1297" y="3458"/>
                  </a:lnTo>
                  <a:lnTo>
                    <a:pt x="1271" y="3456"/>
                  </a:lnTo>
                  <a:lnTo>
                    <a:pt x="1242" y="3452"/>
                  </a:lnTo>
                  <a:lnTo>
                    <a:pt x="1212" y="3446"/>
                  </a:lnTo>
                  <a:lnTo>
                    <a:pt x="1181" y="3435"/>
                  </a:lnTo>
                  <a:lnTo>
                    <a:pt x="1151" y="3422"/>
                  </a:lnTo>
                  <a:lnTo>
                    <a:pt x="1119" y="3406"/>
                  </a:lnTo>
                  <a:lnTo>
                    <a:pt x="1089" y="3385"/>
                  </a:lnTo>
                  <a:lnTo>
                    <a:pt x="1059" y="3362"/>
                  </a:lnTo>
                  <a:lnTo>
                    <a:pt x="1031" y="3335"/>
                  </a:lnTo>
                  <a:lnTo>
                    <a:pt x="1005" y="3305"/>
                  </a:lnTo>
                  <a:lnTo>
                    <a:pt x="982" y="3270"/>
                  </a:lnTo>
                  <a:lnTo>
                    <a:pt x="962" y="3232"/>
                  </a:lnTo>
                  <a:lnTo>
                    <a:pt x="946" y="3188"/>
                  </a:lnTo>
                  <a:lnTo>
                    <a:pt x="932" y="3142"/>
                  </a:lnTo>
                  <a:lnTo>
                    <a:pt x="922" y="3094"/>
                  </a:lnTo>
                  <a:lnTo>
                    <a:pt x="916" y="3044"/>
                  </a:lnTo>
                  <a:lnTo>
                    <a:pt x="913" y="2992"/>
                  </a:lnTo>
                  <a:lnTo>
                    <a:pt x="914" y="2939"/>
                  </a:lnTo>
                  <a:lnTo>
                    <a:pt x="917" y="2886"/>
                  </a:lnTo>
                  <a:lnTo>
                    <a:pt x="925" y="2833"/>
                  </a:lnTo>
                  <a:lnTo>
                    <a:pt x="936" y="2781"/>
                  </a:lnTo>
                  <a:lnTo>
                    <a:pt x="950" y="2730"/>
                  </a:lnTo>
                  <a:lnTo>
                    <a:pt x="968" y="2681"/>
                  </a:lnTo>
                  <a:lnTo>
                    <a:pt x="979" y="2658"/>
                  </a:lnTo>
                  <a:lnTo>
                    <a:pt x="991" y="2631"/>
                  </a:lnTo>
                  <a:lnTo>
                    <a:pt x="1005" y="2601"/>
                  </a:lnTo>
                  <a:lnTo>
                    <a:pt x="1021" y="2571"/>
                  </a:lnTo>
                  <a:lnTo>
                    <a:pt x="1038" y="2538"/>
                  </a:lnTo>
                  <a:lnTo>
                    <a:pt x="1055" y="2504"/>
                  </a:lnTo>
                  <a:lnTo>
                    <a:pt x="1073" y="2468"/>
                  </a:lnTo>
                  <a:lnTo>
                    <a:pt x="1090" y="2432"/>
                  </a:lnTo>
                  <a:lnTo>
                    <a:pt x="1107" y="2396"/>
                  </a:lnTo>
                  <a:lnTo>
                    <a:pt x="1123" y="2358"/>
                  </a:lnTo>
                  <a:lnTo>
                    <a:pt x="1138" y="2322"/>
                  </a:lnTo>
                  <a:lnTo>
                    <a:pt x="1151" y="2286"/>
                  </a:lnTo>
                  <a:lnTo>
                    <a:pt x="1161" y="2251"/>
                  </a:lnTo>
                  <a:lnTo>
                    <a:pt x="1170" y="2217"/>
                  </a:lnTo>
                  <a:lnTo>
                    <a:pt x="1176" y="2185"/>
                  </a:lnTo>
                  <a:lnTo>
                    <a:pt x="1178" y="2155"/>
                  </a:lnTo>
                  <a:lnTo>
                    <a:pt x="1177" y="2127"/>
                  </a:lnTo>
                  <a:lnTo>
                    <a:pt x="1172" y="2102"/>
                  </a:lnTo>
                  <a:lnTo>
                    <a:pt x="1161" y="2079"/>
                  </a:lnTo>
                  <a:lnTo>
                    <a:pt x="1158" y="2079"/>
                  </a:lnTo>
                  <a:lnTo>
                    <a:pt x="1146" y="2079"/>
                  </a:lnTo>
                  <a:lnTo>
                    <a:pt x="1128" y="2080"/>
                  </a:lnTo>
                  <a:lnTo>
                    <a:pt x="1104" y="2080"/>
                  </a:lnTo>
                  <a:lnTo>
                    <a:pt x="1073" y="2082"/>
                  </a:lnTo>
                  <a:lnTo>
                    <a:pt x="1038" y="2083"/>
                  </a:lnTo>
                  <a:lnTo>
                    <a:pt x="998" y="2084"/>
                  </a:lnTo>
                  <a:lnTo>
                    <a:pt x="954" y="2084"/>
                  </a:lnTo>
                  <a:lnTo>
                    <a:pt x="908" y="2085"/>
                  </a:lnTo>
                  <a:lnTo>
                    <a:pt x="859" y="2086"/>
                  </a:lnTo>
                  <a:lnTo>
                    <a:pt x="807" y="2086"/>
                  </a:lnTo>
                  <a:lnTo>
                    <a:pt x="754" y="2086"/>
                  </a:lnTo>
                  <a:lnTo>
                    <a:pt x="701" y="2086"/>
                  </a:lnTo>
                  <a:lnTo>
                    <a:pt x="646" y="2085"/>
                  </a:lnTo>
                  <a:lnTo>
                    <a:pt x="593" y="2084"/>
                  </a:lnTo>
                  <a:lnTo>
                    <a:pt x="540" y="2082"/>
                  </a:lnTo>
                  <a:lnTo>
                    <a:pt x="489" y="2079"/>
                  </a:lnTo>
                  <a:lnTo>
                    <a:pt x="442" y="2077"/>
                  </a:lnTo>
                  <a:lnTo>
                    <a:pt x="396" y="2074"/>
                  </a:lnTo>
                  <a:lnTo>
                    <a:pt x="353" y="2070"/>
                  </a:lnTo>
                  <a:lnTo>
                    <a:pt x="315" y="2066"/>
                  </a:lnTo>
                  <a:lnTo>
                    <a:pt x="281" y="2059"/>
                  </a:lnTo>
                  <a:lnTo>
                    <a:pt x="254" y="2053"/>
                  </a:lnTo>
                  <a:lnTo>
                    <a:pt x="231" y="2046"/>
                  </a:lnTo>
                  <a:lnTo>
                    <a:pt x="210" y="2035"/>
                  </a:lnTo>
                  <a:lnTo>
                    <a:pt x="188" y="2020"/>
                  </a:lnTo>
                  <a:lnTo>
                    <a:pt x="166" y="2001"/>
                  </a:lnTo>
                  <a:lnTo>
                    <a:pt x="142" y="1979"/>
                  </a:lnTo>
                  <a:lnTo>
                    <a:pt x="120" y="1953"/>
                  </a:lnTo>
                  <a:lnTo>
                    <a:pt x="98" y="1927"/>
                  </a:lnTo>
                  <a:lnTo>
                    <a:pt x="77" y="1897"/>
                  </a:lnTo>
                  <a:lnTo>
                    <a:pt x="58" y="1867"/>
                  </a:lnTo>
                  <a:lnTo>
                    <a:pt x="41" y="1837"/>
                  </a:lnTo>
                  <a:lnTo>
                    <a:pt x="26" y="1808"/>
                  </a:lnTo>
                  <a:lnTo>
                    <a:pt x="15" y="1778"/>
                  </a:lnTo>
                  <a:lnTo>
                    <a:pt x="6" y="1749"/>
                  </a:lnTo>
                  <a:lnTo>
                    <a:pt x="1" y="1724"/>
                  </a:lnTo>
                  <a:lnTo>
                    <a:pt x="1" y="1701"/>
                  </a:lnTo>
                  <a:lnTo>
                    <a:pt x="4" y="1683"/>
                  </a:lnTo>
                  <a:lnTo>
                    <a:pt x="13" y="1664"/>
                  </a:lnTo>
                  <a:lnTo>
                    <a:pt x="25" y="1643"/>
                  </a:lnTo>
                  <a:lnTo>
                    <a:pt x="40" y="1622"/>
                  </a:lnTo>
                  <a:lnTo>
                    <a:pt x="56" y="1601"/>
                  </a:lnTo>
                  <a:lnTo>
                    <a:pt x="73" y="1581"/>
                  </a:lnTo>
                  <a:lnTo>
                    <a:pt x="88" y="1560"/>
                  </a:lnTo>
                  <a:lnTo>
                    <a:pt x="102" y="1539"/>
                  </a:lnTo>
                  <a:lnTo>
                    <a:pt x="111" y="1520"/>
                  </a:lnTo>
                  <a:lnTo>
                    <a:pt x="116" y="1503"/>
                  </a:lnTo>
                  <a:lnTo>
                    <a:pt x="116" y="1484"/>
                  </a:lnTo>
                  <a:lnTo>
                    <a:pt x="110" y="1464"/>
                  </a:lnTo>
                  <a:lnTo>
                    <a:pt x="102" y="1442"/>
                  </a:lnTo>
                  <a:lnTo>
                    <a:pt x="90" y="1418"/>
                  </a:lnTo>
                  <a:lnTo>
                    <a:pt x="76" y="1395"/>
                  </a:lnTo>
                  <a:lnTo>
                    <a:pt x="62" y="1372"/>
                  </a:lnTo>
                  <a:lnTo>
                    <a:pt x="47" y="1347"/>
                  </a:lnTo>
                  <a:lnTo>
                    <a:pt x="33" y="1324"/>
                  </a:lnTo>
                  <a:lnTo>
                    <a:pt x="20" y="1301"/>
                  </a:lnTo>
                  <a:lnTo>
                    <a:pt x="9" y="1279"/>
                  </a:lnTo>
                  <a:lnTo>
                    <a:pt x="3" y="1258"/>
                  </a:lnTo>
                  <a:lnTo>
                    <a:pt x="0" y="1239"/>
                  </a:lnTo>
                  <a:lnTo>
                    <a:pt x="4" y="1220"/>
                  </a:lnTo>
                  <a:lnTo>
                    <a:pt x="13" y="1200"/>
                  </a:lnTo>
                  <a:lnTo>
                    <a:pt x="26" y="1179"/>
                  </a:lnTo>
                  <a:lnTo>
                    <a:pt x="43" y="1157"/>
                  </a:lnTo>
                  <a:lnTo>
                    <a:pt x="63" y="1135"/>
                  </a:lnTo>
                  <a:lnTo>
                    <a:pt x="83" y="1113"/>
                  </a:lnTo>
                  <a:lnTo>
                    <a:pt x="102" y="1092"/>
                  </a:lnTo>
                  <a:lnTo>
                    <a:pt x="119" y="1069"/>
                  </a:lnTo>
                  <a:lnTo>
                    <a:pt x="134" y="1048"/>
                  </a:lnTo>
                  <a:lnTo>
                    <a:pt x="144" y="1028"/>
                  </a:lnTo>
                  <a:lnTo>
                    <a:pt x="149" y="1009"/>
                  </a:lnTo>
                  <a:lnTo>
                    <a:pt x="147" y="987"/>
                  </a:lnTo>
                  <a:lnTo>
                    <a:pt x="143" y="963"/>
                  </a:lnTo>
                  <a:lnTo>
                    <a:pt x="135" y="937"/>
                  </a:lnTo>
                  <a:lnTo>
                    <a:pt x="125" y="909"/>
                  </a:lnTo>
                  <a:lnTo>
                    <a:pt x="114" y="882"/>
                  </a:lnTo>
                  <a:lnTo>
                    <a:pt x="102" y="854"/>
                  </a:lnTo>
                  <a:lnTo>
                    <a:pt x="91" y="826"/>
                  </a:lnTo>
                  <a:lnTo>
                    <a:pt x="83" y="800"/>
                  </a:lnTo>
                  <a:lnTo>
                    <a:pt x="76" y="776"/>
                  </a:lnTo>
                  <a:lnTo>
                    <a:pt x="74" y="754"/>
                  </a:lnTo>
                  <a:lnTo>
                    <a:pt x="78" y="728"/>
                  </a:lnTo>
                  <a:lnTo>
                    <a:pt x="88" y="702"/>
                  </a:lnTo>
                  <a:lnTo>
                    <a:pt x="103" y="677"/>
                  </a:lnTo>
                  <a:lnTo>
                    <a:pt x="122" y="652"/>
                  </a:lnTo>
                  <a:lnTo>
                    <a:pt x="144" y="629"/>
                  </a:lnTo>
                  <a:lnTo>
                    <a:pt x="168" y="605"/>
                  </a:lnTo>
                  <a:lnTo>
                    <a:pt x="191" y="582"/>
                  </a:lnTo>
                  <a:lnTo>
                    <a:pt x="213" y="560"/>
                  </a:lnTo>
                  <a:lnTo>
                    <a:pt x="235" y="539"/>
                  </a:lnTo>
                  <a:lnTo>
                    <a:pt x="252" y="519"/>
                  </a:lnTo>
                  <a:lnTo>
                    <a:pt x="264" y="499"/>
                  </a:lnTo>
                  <a:lnTo>
                    <a:pt x="270" y="483"/>
                  </a:lnTo>
                  <a:lnTo>
                    <a:pt x="273" y="463"/>
                  </a:lnTo>
                  <a:lnTo>
                    <a:pt x="275" y="441"/>
                  </a:lnTo>
                  <a:lnTo>
                    <a:pt x="275" y="417"/>
                  </a:lnTo>
                  <a:lnTo>
                    <a:pt x="274" y="393"/>
                  </a:lnTo>
                  <a:lnTo>
                    <a:pt x="273" y="368"/>
                  </a:lnTo>
                  <a:lnTo>
                    <a:pt x="273" y="344"/>
                  </a:lnTo>
                  <a:lnTo>
                    <a:pt x="273" y="321"/>
                  </a:lnTo>
                  <a:lnTo>
                    <a:pt x="276" y="301"/>
                  </a:lnTo>
                  <a:lnTo>
                    <a:pt x="280" y="284"/>
                  </a:lnTo>
                  <a:lnTo>
                    <a:pt x="292" y="262"/>
                  </a:lnTo>
                  <a:lnTo>
                    <a:pt x="308" y="239"/>
                  </a:lnTo>
                  <a:lnTo>
                    <a:pt x="327" y="213"/>
                  </a:lnTo>
                  <a:lnTo>
                    <a:pt x="349" y="189"/>
                  </a:lnTo>
                  <a:lnTo>
                    <a:pt x="375" y="163"/>
                  </a:lnTo>
                  <a:lnTo>
                    <a:pt x="400" y="139"/>
                  </a:lnTo>
                  <a:lnTo>
                    <a:pt x="428" y="116"/>
                  </a:lnTo>
                  <a:lnTo>
                    <a:pt x="456" y="94"/>
                  </a:lnTo>
                  <a:lnTo>
                    <a:pt x="484" y="75"/>
                  </a:lnTo>
                  <a:lnTo>
                    <a:pt x="512" y="59"/>
                  </a:lnTo>
                  <a:lnTo>
                    <a:pt x="537" y="47"/>
                  </a:lnTo>
                  <a:lnTo>
                    <a:pt x="560" y="38"/>
                  </a:lnTo>
                  <a:lnTo>
                    <a:pt x="594" y="30"/>
                  </a:lnTo>
                  <a:lnTo>
                    <a:pt x="633" y="21"/>
                  </a:lnTo>
                  <a:lnTo>
                    <a:pt x="676" y="16"/>
                  </a:lnTo>
                  <a:lnTo>
                    <a:pt x="723" y="11"/>
                  </a:lnTo>
                  <a:lnTo>
                    <a:pt x="772" y="6"/>
                  </a:lnTo>
                  <a:lnTo>
                    <a:pt x="825" y="3"/>
                  </a:lnTo>
                  <a:lnTo>
                    <a:pt x="880" y="1"/>
                  </a:lnTo>
                  <a:lnTo>
                    <a:pt x="936" y="0"/>
                  </a:lnTo>
                  <a:lnTo>
                    <a:pt x="995" y="0"/>
                  </a:lnTo>
                  <a:close/>
                </a:path>
              </a:pathLst>
            </a:custGeom>
            <a:grpFill/>
            <a:ln w="9525">
              <a:noFill/>
              <a:round/>
              <a:headEnd/>
              <a:tailEnd/>
            </a:ln>
          </p:spPr>
          <p:txBody>
            <a:bodyPr wrap="none" anchor="ctr"/>
            <a:lstStyle/>
            <a:p>
              <a:endParaRPr lang="en-GB"/>
            </a:p>
          </p:txBody>
        </p:sp>
        <p:sp>
          <p:nvSpPr>
            <p:cNvPr id="57" name="Freeform 126"/>
            <p:cNvSpPr>
              <a:spLocks noChangeArrowheads="1"/>
            </p:cNvSpPr>
            <p:nvPr/>
          </p:nvSpPr>
          <p:spPr bwMode="auto">
            <a:xfrm>
              <a:off x="3814" y="1944"/>
              <a:ext cx="76" cy="175"/>
            </a:xfrm>
            <a:custGeom>
              <a:avLst/>
              <a:gdLst>
                <a:gd name="T0" fmla="*/ 0 w 692"/>
                <a:gd name="T1" fmla="*/ 0 h 1590"/>
                <a:gd name="T2" fmla="*/ 0 w 692"/>
                <a:gd name="T3" fmla="*/ 0 h 1590"/>
                <a:gd name="T4" fmla="*/ 0 w 692"/>
                <a:gd name="T5" fmla="*/ 0 h 1590"/>
                <a:gd name="T6" fmla="*/ 0 w 692"/>
                <a:gd name="T7" fmla="*/ 0 h 1590"/>
                <a:gd name="T8" fmla="*/ 0 w 692"/>
                <a:gd name="T9" fmla="*/ 0 h 1590"/>
                <a:gd name="T10" fmla="*/ 0 w 692"/>
                <a:gd name="T11" fmla="*/ 0 h 1590"/>
                <a:gd name="T12" fmla="*/ 0 w 692"/>
                <a:gd name="T13" fmla="*/ 0 h 1590"/>
                <a:gd name="T14" fmla="*/ 0 w 692"/>
                <a:gd name="T15" fmla="*/ 0 h 1590"/>
                <a:gd name="T16" fmla="*/ 0 w 692"/>
                <a:gd name="T17" fmla="*/ 0 h 1590"/>
                <a:gd name="T18" fmla="*/ 0 w 692"/>
                <a:gd name="T19" fmla="*/ 0 h 1590"/>
                <a:gd name="T20" fmla="*/ 0 w 692"/>
                <a:gd name="T21" fmla="*/ 0 h 1590"/>
                <a:gd name="T22" fmla="*/ 0 w 692"/>
                <a:gd name="T23" fmla="*/ 0 h 1590"/>
                <a:gd name="T24" fmla="*/ 0 w 692"/>
                <a:gd name="T25" fmla="*/ 0 h 1590"/>
                <a:gd name="T26" fmla="*/ 0 w 692"/>
                <a:gd name="T27" fmla="*/ 0 h 1590"/>
                <a:gd name="T28" fmla="*/ 0 w 692"/>
                <a:gd name="T29" fmla="*/ 0 h 1590"/>
                <a:gd name="T30" fmla="*/ 0 w 692"/>
                <a:gd name="T31" fmla="*/ 0 h 1590"/>
                <a:gd name="T32" fmla="*/ 0 w 692"/>
                <a:gd name="T33" fmla="*/ 0 h 1590"/>
                <a:gd name="T34" fmla="*/ 0 w 692"/>
                <a:gd name="T35" fmla="*/ 0 h 1590"/>
                <a:gd name="T36" fmla="*/ 0 w 692"/>
                <a:gd name="T37" fmla="*/ 0 h 1590"/>
                <a:gd name="T38" fmla="*/ 0 w 692"/>
                <a:gd name="T39" fmla="*/ 0 h 1590"/>
                <a:gd name="T40" fmla="*/ 0 w 692"/>
                <a:gd name="T41" fmla="*/ 0 h 1590"/>
                <a:gd name="T42" fmla="*/ 0 w 692"/>
                <a:gd name="T43" fmla="*/ 0 h 1590"/>
                <a:gd name="T44" fmla="*/ 0 w 692"/>
                <a:gd name="T45" fmla="*/ 0 h 1590"/>
                <a:gd name="T46" fmla="*/ 0 w 692"/>
                <a:gd name="T47" fmla="*/ 0 h 1590"/>
                <a:gd name="T48" fmla="*/ 0 w 692"/>
                <a:gd name="T49" fmla="*/ 0 h 1590"/>
                <a:gd name="T50" fmla="*/ 0 w 692"/>
                <a:gd name="T51" fmla="*/ 0 h 1590"/>
                <a:gd name="T52" fmla="*/ 0 w 692"/>
                <a:gd name="T53" fmla="*/ 0 h 1590"/>
                <a:gd name="T54" fmla="*/ 0 w 692"/>
                <a:gd name="T55" fmla="*/ 0 h 1590"/>
                <a:gd name="T56" fmla="*/ 0 w 692"/>
                <a:gd name="T57" fmla="*/ 0 h 1590"/>
                <a:gd name="T58" fmla="*/ 0 w 692"/>
                <a:gd name="T59" fmla="*/ 0 h 1590"/>
                <a:gd name="T60" fmla="*/ 0 w 692"/>
                <a:gd name="T61" fmla="*/ 0 h 1590"/>
                <a:gd name="T62" fmla="*/ 0 w 692"/>
                <a:gd name="T63" fmla="*/ 0 h 1590"/>
                <a:gd name="T64" fmla="*/ 0 w 692"/>
                <a:gd name="T65" fmla="*/ 0 h 1590"/>
                <a:gd name="T66" fmla="*/ 0 w 692"/>
                <a:gd name="T67" fmla="*/ 0 h 1590"/>
                <a:gd name="T68" fmla="*/ 0 w 692"/>
                <a:gd name="T69" fmla="*/ 0 h 1590"/>
                <a:gd name="T70" fmla="*/ 0 w 692"/>
                <a:gd name="T71" fmla="*/ 0 h 1590"/>
                <a:gd name="T72" fmla="*/ 0 w 692"/>
                <a:gd name="T73" fmla="*/ 0 h 15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92"/>
                <a:gd name="T112" fmla="*/ 0 h 1590"/>
                <a:gd name="T113" fmla="*/ 692 w 692"/>
                <a:gd name="T114" fmla="*/ 1590 h 15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92" h="1590">
                  <a:moveTo>
                    <a:pt x="138" y="0"/>
                  </a:moveTo>
                  <a:lnTo>
                    <a:pt x="553" y="0"/>
                  </a:lnTo>
                  <a:lnTo>
                    <a:pt x="581" y="3"/>
                  </a:lnTo>
                  <a:lnTo>
                    <a:pt x="607" y="12"/>
                  </a:lnTo>
                  <a:lnTo>
                    <a:pt x="631" y="24"/>
                  </a:lnTo>
                  <a:lnTo>
                    <a:pt x="651" y="40"/>
                  </a:lnTo>
                  <a:lnTo>
                    <a:pt x="668" y="61"/>
                  </a:lnTo>
                  <a:lnTo>
                    <a:pt x="681" y="85"/>
                  </a:lnTo>
                  <a:lnTo>
                    <a:pt x="689" y="110"/>
                  </a:lnTo>
                  <a:lnTo>
                    <a:pt x="692" y="139"/>
                  </a:lnTo>
                  <a:lnTo>
                    <a:pt x="692" y="1452"/>
                  </a:lnTo>
                  <a:lnTo>
                    <a:pt x="689" y="1480"/>
                  </a:lnTo>
                  <a:lnTo>
                    <a:pt x="681" y="1506"/>
                  </a:lnTo>
                  <a:lnTo>
                    <a:pt x="668" y="1530"/>
                  </a:lnTo>
                  <a:lnTo>
                    <a:pt x="651" y="1550"/>
                  </a:lnTo>
                  <a:lnTo>
                    <a:pt x="631" y="1567"/>
                  </a:lnTo>
                  <a:lnTo>
                    <a:pt x="607" y="1580"/>
                  </a:lnTo>
                  <a:lnTo>
                    <a:pt x="581" y="1588"/>
                  </a:lnTo>
                  <a:lnTo>
                    <a:pt x="553" y="1590"/>
                  </a:lnTo>
                  <a:lnTo>
                    <a:pt x="138" y="1590"/>
                  </a:lnTo>
                  <a:lnTo>
                    <a:pt x="111" y="1588"/>
                  </a:lnTo>
                  <a:lnTo>
                    <a:pt x="84" y="1580"/>
                  </a:lnTo>
                  <a:lnTo>
                    <a:pt x="61" y="1567"/>
                  </a:lnTo>
                  <a:lnTo>
                    <a:pt x="41" y="1550"/>
                  </a:lnTo>
                  <a:lnTo>
                    <a:pt x="24" y="1530"/>
                  </a:lnTo>
                  <a:lnTo>
                    <a:pt x="11" y="1506"/>
                  </a:lnTo>
                  <a:lnTo>
                    <a:pt x="2" y="1480"/>
                  </a:lnTo>
                  <a:lnTo>
                    <a:pt x="0" y="1452"/>
                  </a:lnTo>
                  <a:lnTo>
                    <a:pt x="0" y="139"/>
                  </a:lnTo>
                  <a:lnTo>
                    <a:pt x="2" y="110"/>
                  </a:lnTo>
                  <a:lnTo>
                    <a:pt x="11" y="85"/>
                  </a:lnTo>
                  <a:lnTo>
                    <a:pt x="24" y="61"/>
                  </a:lnTo>
                  <a:lnTo>
                    <a:pt x="41" y="40"/>
                  </a:lnTo>
                  <a:lnTo>
                    <a:pt x="61" y="24"/>
                  </a:lnTo>
                  <a:lnTo>
                    <a:pt x="84" y="12"/>
                  </a:lnTo>
                  <a:lnTo>
                    <a:pt x="111" y="3"/>
                  </a:lnTo>
                  <a:lnTo>
                    <a:pt x="138" y="0"/>
                  </a:lnTo>
                  <a:close/>
                </a:path>
              </a:pathLst>
            </a:custGeom>
            <a:grpFill/>
            <a:ln w="9525">
              <a:noFill/>
              <a:round/>
              <a:headEnd/>
              <a:tailEnd/>
            </a:ln>
          </p:spPr>
          <p:txBody>
            <a:bodyPr wrap="none" anchor="ctr"/>
            <a:lstStyle/>
            <a:p>
              <a:endParaRPr lang="en-GB"/>
            </a:p>
          </p:txBody>
        </p:sp>
      </p:grpSp>
      <p:sp>
        <p:nvSpPr>
          <p:cNvPr id="33" name="TextBox 32"/>
          <p:cNvSpPr txBox="1"/>
          <p:nvPr/>
        </p:nvSpPr>
        <p:spPr>
          <a:xfrm>
            <a:off x="5562874" y="1768501"/>
            <a:ext cx="3865939" cy="400099"/>
          </a:xfrm>
          <a:prstGeom prst="rect">
            <a:avLst/>
          </a:prstGeom>
          <a:noFill/>
          <a:ln>
            <a:solidFill>
              <a:schemeClr val="accent1"/>
            </a:solidFill>
            <a:prstDash val="dash"/>
          </a:ln>
        </p:spPr>
        <p:txBody>
          <a:bodyPr wrap="square" lIns="91428" tIns="45715" rIns="91428" bIns="45715" rtlCol="0">
            <a:spAutoFit/>
          </a:bodyPr>
          <a:lstStyle/>
          <a:p>
            <a:pPr marL="90488" indent="-90488">
              <a:buFont typeface="Arial" pitchFamily="34" charset="0"/>
              <a:buChar char="•"/>
            </a:pPr>
            <a:r>
              <a:rPr lang="en-GB" sz="1000" b="1" dirty="0" smtClean="0">
                <a:solidFill>
                  <a:srgbClr val="000000"/>
                </a:solidFill>
              </a:rPr>
              <a:t>Scotland </a:t>
            </a:r>
            <a:r>
              <a:rPr lang="en-GB" sz="1000" dirty="0" smtClean="0">
                <a:solidFill>
                  <a:srgbClr val="000000"/>
                </a:solidFill>
              </a:rPr>
              <a:t>(60%)</a:t>
            </a:r>
          </a:p>
          <a:p>
            <a:pPr marL="90488" indent="-90488">
              <a:buFont typeface="Arial" pitchFamily="34" charset="0"/>
              <a:buChar char="•"/>
            </a:pPr>
            <a:r>
              <a:rPr lang="en-GB" sz="1000" b="1" dirty="0" smtClean="0">
                <a:solidFill>
                  <a:srgbClr val="000000"/>
                </a:solidFill>
              </a:rPr>
              <a:t>Driven under influence of drugs </a:t>
            </a:r>
            <a:r>
              <a:rPr lang="en-GB" sz="1000" dirty="0" smtClean="0">
                <a:solidFill>
                  <a:srgbClr val="000000"/>
                </a:solidFill>
              </a:rPr>
              <a:t>(48%)</a:t>
            </a:r>
          </a:p>
        </p:txBody>
      </p:sp>
      <p:sp>
        <p:nvSpPr>
          <p:cNvPr id="35" name="TextBox 34"/>
          <p:cNvSpPr txBox="1"/>
          <p:nvPr/>
        </p:nvSpPr>
        <p:spPr>
          <a:xfrm>
            <a:off x="5591322" y="2497147"/>
            <a:ext cx="3837491" cy="861764"/>
          </a:xfrm>
          <a:prstGeom prst="rect">
            <a:avLst/>
          </a:prstGeom>
          <a:noFill/>
          <a:ln>
            <a:solidFill>
              <a:schemeClr val="accent2"/>
            </a:solidFill>
            <a:prstDash val="dash"/>
          </a:ln>
        </p:spPr>
        <p:txBody>
          <a:bodyPr wrap="square" lIns="91428" tIns="45715" rIns="91428" bIns="45715" rtlCol="0">
            <a:spAutoFit/>
          </a:bodyPr>
          <a:lstStyle/>
          <a:p>
            <a:pPr marL="90488" indent="-90488">
              <a:buFont typeface="Arial" pitchFamily="34" charset="0"/>
              <a:buChar char="•"/>
            </a:pPr>
            <a:r>
              <a:rPr lang="en-GB" sz="1000" b="1" dirty="0" smtClean="0">
                <a:solidFill>
                  <a:srgbClr val="000000"/>
                </a:solidFill>
              </a:rPr>
              <a:t>65+ </a:t>
            </a:r>
            <a:r>
              <a:rPr lang="en-GB" sz="1000" dirty="0" smtClean="0">
                <a:solidFill>
                  <a:srgbClr val="000000"/>
                </a:solidFill>
              </a:rPr>
              <a:t>(45%)</a:t>
            </a:r>
          </a:p>
          <a:p>
            <a:pPr marL="90488" indent="-90488">
              <a:buFont typeface="Arial" pitchFamily="34" charset="0"/>
              <a:buChar char="•"/>
            </a:pPr>
            <a:r>
              <a:rPr lang="en-GB" sz="1000" b="1" dirty="0" smtClean="0">
                <a:solidFill>
                  <a:srgbClr val="000000"/>
                </a:solidFill>
              </a:rPr>
              <a:t>Male </a:t>
            </a:r>
            <a:r>
              <a:rPr lang="en-GB" sz="1000" dirty="0" smtClean="0">
                <a:solidFill>
                  <a:srgbClr val="000000"/>
                </a:solidFill>
              </a:rPr>
              <a:t>(43%)</a:t>
            </a:r>
          </a:p>
          <a:p>
            <a:pPr marL="90488" indent="-90488">
              <a:buFont typeface="Arial" pitchFamily="34" charset="0"/>
              <a:buChar char="•"/>
            </a:pPr>
            <a:r>
              <a:rPr lang="en-GB" sz="1000" b="1" dirty="0" smtClean="0">
                <a:solidFill>
                  <a:srgbClr val="000000"/>
                </a:solidFill>
              </a:rPr>
              <a:t>Yorkshire &amp; the Humber </a:t>
            </a:r>
            <a:r>
              <a:rPr lang="en-GB" sz="1000" dirty="0" smtClean="0">
                <a:solidFill>
                  <a:srgbClr val="000000"/>
                </a:solidFill>
              </a:rPr>
              <a:t>(43%)</a:t>
            </a:r>
          </a:p>
          <a:p>
            <a:pPr marL="90488" indent="-90488">
              <a:buFont typeface="Arial" pitchFamily="34" charset="0"/>
              <a:buChar char="•"/>
            </a:pPr>
            <a:r>
              <a:rPr lang="en-GB" sz="1000" b="1" dirty="0" smtClean="0">
                <a:solidFill>
                  <a:srgbClr val="000000"/>
                </a:solidFill>
              </a:rPr>
              <a:t>Motorway speeders </a:t>
            </a:r>
            <a:r>
              <a:rPr lang="en-GB" sz="1000" dirty="0" smtClean="0">
                <a:solidFill>
                  <a:srgbClr val="000000"/>
                </a:solidFill>
              </a:rPr>
              <a:t>(40%)</a:t>
            </a:r>
          </a:p>
          <a:p>
            <a:pPr marL="90488" indent="-90488">
              <a:buFont typeface="Arial" pitchFamily="34" charset="0"/>
              <a:buChar char="•"/>
            </a:pPr>
            <a:r>
              <a:rPr lang="en-GB" sz="1000" b="1" dirty="0" smtClean="0">
                <a:solidFill>
                  <a:srgbClr val="000000"/>
                </a:solidFill>
              </a:rPr>
              <a:t>Those who know or think they have driven drunk </a:t>
            </a:r>
            <a:r>
              <a:rPr lang="en-GB" sz="1000" dirty="0" smtClean="0">
                <a:solidFill>
                  <a:srgbClr val="000000"/>
                </a:solidFill>
              </a:rPr>
              <a:t>(42%)</a:t>
            </a:r>
          </a:p>
        </p:txBody>
      </p:sp>
      <p:graphicFrame>
        <p:nvGraphicFramePr>
          <p:cNvPr id="38" name="Chart 37"/>
          <p:cNvGraphicFramePr/>
          <p:nvPr/>
        </p:nvGraphicFramePr>
        <p:xfrm>
          <a:off x="3610254" y="1601044"/>
          <a:ext cx="2310875" cy="1540583"/>
        </p:xfrm>
        <a:graphic>
          <a:graphicData uri="http://schemas.openxmlformats.org/drawingml/2006/chart">
            <c:chart xmlns:c="http://schemas.openxmlformats.org/drawingml/2006/chart" xmlns:r="http://schemas.openxmlformats.org/officeDocument/2006/relationships" r:id="rId4"/>
          </a:graphicData>
        </a:graphic>
      </p:graphicFrame>
      <p:sp>
        <p:nvSpPr>
          <p:cNvPr id="40" name="Rectangle 39"/>
          <p:cNvSpPr/>
          <p:nvPr/>
        </p:nvSpPr>
        <p:spPr>
          <a:xfrm>
            <a:off x="4167280" y="2548329"/>
            <a:ext cx="569627" cy="4197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44" name="Elbow Connector 43"/>
          <p:cNvCxnSpPr>
            <a:stCxn id="40" idx="2"/>
            <a:endCxn id="35" idx="2"/>
          </p:cNvCxnSpPr>
          <p:nvPr/>
        </p:nvCxnSpPr>
        <p:spPr>
          <a:xfrm rot="16200000" flipH="1">
            <a:off x="5785652" y="1634495"/>
            <a:ext cx="390858" cy="3057974"/>
          </a:xfrm>
          <a:prstGeom prst="bentConnector3">
            <a:avLst>
              <a:gd name="adj1" fmla="val 158487"/>
            </a:avLst>
          </a:prstGeom>
          <a:ln w="12700">
            <a:solidFill>
              <a:schemeClr val="accent2"/>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4904296" y="2011180"/>
            <a:ext cx="569627" cy="4197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47" name="Elbow Connector 46"/>
          <p:cNvCxnSpPr>
            <a:stCxn id="45" idx="0"/>
            <a:endCxn id="33" idx="0"/>
          </p:cNvCxnSpPr>
          <p:nvPr/>
        </p:nvCxnSpPr>
        <p:spPr>
          <a:xfrm rot="5400000" flipH="1" flipV="1">
            <a:off x="6221138" y="736474"/>
            <a:ext cx="242679" cy="2306734"/>
          </a:xfrm>
          <a:prstGeom prst="bentConnector3">
            <a:avLst>
              <a:gd name="adj1" fmla="val 194199"/>
            </a:avLst>
          </a:prstGeom>
          <a:ln w="12700">
            <a:solidFill>
              <a:schemeClr val="accent1"/>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5096657" y="3787827"/>
            <a:ext cx="0" cy="2905843"/>
          </a:xfrm>
          <a:prstGeom prst="line">
            <a:avLst/>
          </a:prstGeom>
          <a:ln w="12700">
            <a:solidFill>
              <a:schemeClr val="bg2">
                <a:lumMod val="75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aphicFrame>
        <p:nvGraphicFramePr>
          <p:cNvPr id="58" name="Chart 57"/>
          <p:cNvGraphicFramePr>
            <a:graphicFrameLocks/>
          </p:cNvGraphicFramePr>
          <p:nvPr/>
        </p:nvGraphicFramePr>
        <p:xfrm>
          <a:off x="5196516" y="4191000"/>
          <a:ext cx="4328982" cy="2313170"/>
        </p:xfrm>
        <a:graphic>
          <a:graphicData uri="http://schemas.openxmlformats.org/drawingml/2006/chart">
            <c:chart xmlns:c="http://schemas.openxmlformats.org/drawingml/2006/chart" xmlns:r="http://schemas.openxmlformats.org/officeDocument/2006/relationships" r:id="rId5"/>
          </a:graphicData>
        </a:graphic>
      </p:graphicFrame>
      <p:sp>
        <p:nvSpPr>
          <p:cNvPr id="63" name="TextBox 62"/>
          <p:cNvSpPr txBox="1"/>
          <p:nvPr/>
        </p:nvSpPr>
        <p:spPr>
          <a:xfrm>
            <a:off x="821566" y="3787827"/>
            <a:ext cx="4529921" cy="307777"/>
          </a:xfrm>
          <a:prstGeom prst="rect">
            <a:avLst/>
          </a:prstGeom>
          <a:noFill/>
          <a:ln>
            <a:noFill/>
          </a:ln>
        </p:spPr>
        <p:txBody>
          <a:bodyPr wrap="square" rtlCol="0">
            <a:spAutoFit/>
          </a:bodyPr>
          <a:lstStyle/>
          <a:p>
            <a:r>
              <a:rPr lang="en-GB" sz="1400" b="1" u="sng" dirty="0" smtClean="0">
                <a:solidFill>
                  <a:schemeClr val="accent1"/>
                </a:solidFill>
              </a:rPr>
              <a:t>Why changing the limit will make a difference</a:t>
            </a:r>
          </a:p>
        </p:txBody>
      </p:sp>
      <p:sp>
        <p:nvSpPr>
          <p:cNvPr id="64" name="TextBox 63"/>
          <p:cNvSpPr txBox="1"/>
          <p:nvPr/>
        </p:nvSpPr>
        <p:spPr>
          <a:xfrm>
            <a:off x="5393564" y="3787827"/>
            <a:ext cx="4529921" cy="307777"/>
          </a:xfrm>
          <a:prstGeom prst="rect">
            <a:avLst/>
          </a:prstGeom>
          <a:noFill/>
          <a:ln>
            <a:noFill/>
          </a:ln>
        </p:spPr>
        <p:txBody>
          <a:bodyPr wrap="square" rtlCol="0">
            <a:spAutoFit/>
          </a:bodyPr>
          <a:lstStyle/>
          <a:p>
            <a:r>
              <a:rPr lang="en-GB" sz="1400" b="1" u="sng" dirty="0" smtClean="0">
                <a:solidFill>
                  <a:schemeClr val="accent2"/>
                </a:solidFill>
              </a:rPr>
              <a:t>Why changing the limit will not make a difference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15963" y="834750"/>
            <a:ext cx="9252000" cy="576263"/>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292929"/>
                </a:solidFill>
                <a:effectLst/>
                <a:uLnTx/>
                <a:uFillTx/>
                <a:latin typeface="Arial"/>
                <a:ea typeface="+mj-ea"/>
                <a:cs typeface="+mj-cs"/>
              </a:rPr>
              <a:t>Driving under the influence of drugs</a:t>
            </a:r>
            <a:endParaRPr kumimoji="0" lang="en-GB" sz="2800" b="0" i="0" u="none" strike="noStrike" kern="1200" cap="none" spc="0" normalizeH="0" baseline="0" noProof="0" dirty="0">
              <a:ln>
                <a:noFill/>
              </a:ln>
              <a:solidFill>
                <a:srgbClr val="292929"/>
              </a:solidFill>
              <a:effectLst/>
              <a:uLnTx/>
              <a:uFillTx/>
              <a:latin typeface="Arial"/>
              <a:ea typeface="+mj-ea"/>
              <a:cs typeface="+mj-cs"/>
            </a:endParaRPr>
          </a:p>
        </p:txBody>
      </p:sp>
      <p:sp>
        <p:nvSpPr>
          <p:cNvPr id="3" name="TextBox 2"/>
          <p:cNvSpPr txBox="1"/>
          <p:nvPr/>
        </p:nvSpPr>
        <p:spPr>
          <a:xfrm>
            <a:off x="644349" y="302278"/>
            <a:ext cx="1997075" cy="287338"/>
          </a:xfrm>
          <a:prstGeom prst="rect">
            <a:avLst/>
          </a:prstGeom>
          <a:solidFill>
            <a:schemeClr val="tx2"/>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Drink and drug driving</a:t>
            </a:r>
          </a:p>
        </p:txBody>
      </p:sp>
      <p:sp>
        <p:nvSpPr>
          <p:cNvPr id="4" name="Rectangle 3"/>
          <p:cNvSpPr/>
          <p:nvPr/>
        </p:nvSpPr>
        <p:spPr bwMode="auto">
          <a:xfrm>
            <a:off x="879824" y="5844381"/>
            <a:ext cx="9001188" cy="720080"/>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 name="Rectangle 23"/>
          <p:cNvSpPr>
            <a:spLocks noChangeArrowheads="1"/>
          </p:cNvSpPr>
          <p:nvPr/>
        </p:nvSpPr>
        <p:spPr bwMode="auto">
          <a:xfrm>
            <a:off x="950026" y="6838376"/>
            <a:ext cx="7493330"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QSI5 In the last 12 months, have you done any of the following with regards to drug-driving? Bases: All respondents - 2016 (1714), 2015 (1555), 2014 (1526), 2012 (1002), 2011 (1002). </a:t>
            </a:r>
          </a:p>
          <a:p>
            <a:pPr eaLnBrk="0" hangingPunct="0">
              <a:defRPr/>
            </a:pPr>
            <a:r>
              <a:rPr lang="en-GB" sz="800" dirty="0" smtClean="0">
                <a:solidFill>
                  <a:schemeClr val="bg2"/>
                </a:solidFill>
                <a:latin typeface="Arial" pitchFamily="34" charset="0"/>
                <a:cs typeface="Arial" pitchFamily="34" charset="0"/>
              </a:rPr>
              <a:t>Driven under the influence of... Bases: Class A or B drugs (39 – </a:t>
            </a:r>
            <a:r>
              <a:rPr lang="en-GB" sz="800" dirty="0" smtClean="0">
                <a:solidFill>
                  <a:srgbClr val="FF0000"/>
                </a:solidFill>
                <a:latin typeface="Arial" pitchFamily="34" charset="0"/>
                <a:cs typeface="Arial" pitchFamily="34" charset="0"/>
              </a:rPr>
              <a:t>LOW BASE</a:t>
            </a:r>
            <a:r>
              <a:rPr lang="en-GB" sz="800" dirty="0" smtClean="0">
                <a:solidFill>
                  <a:schemeClr val="bg2"/>
                </a:solidFill>
                <a:latin typeface="Arial" pitchFamily="34" charset="0"/>
                <a:cs typeface="Arial" pitchFamily="34" charset="0"/>
              </a:rPr>
              <a:t>), Class C drugs (35 – </a:t>
            </a:r>
            <a:r>
              <a:rPr lang="en-GB" sz="800" dirty="0" smtClean="0">
                <a:solidFill>
                  <a:srgbClr val="FF0000"/>
                </a:solidFill>
                <a:latin typeface="Arial" pitchFamily="34" charset="0"/>
                <a:cs typeface="Arial" pitchFamily="34" charset="0"/>
              </a:rPr>
              <a:t>LOW BASE</a:t>
            </a:r>
            <a:r>
              <a:rPr lang="en-GB" sz="800" dirty="0" smtClean="0">
                <a:solidFill>
                  <a:schemeClr val="bg2"/>
                </a:solidFill>
                <a:latin typeface="Arial" pitchFamily="34" charset="0"/>
                <a:cs typeface="Arial" pitchFamily="34" charset="0"/>
              </a:rPr>
              <a:t>), Legal prescription drugs (49 – </a:t>
            </a:r>
            <a:r>
              <a:rPr lang="en-GB" sz="800" dirty="0" smtClean="0">
                <a:solidFill>
                  <a:srgbClr val="FF0000"/>
                </a:solidFill>
                <a:latin typeface="Arial" pitchFamily="34" charset="0"/>
                <a:cs typeface="Arial" pitchFamily="34" charset="0"/>
              </a:rPr>
              <a:t>LOW BASE</a:t>
            </a:r>
            <a:r>
              <a:rPr lang="en-GB" sz="800" dirty="0" smtClean="0">
                <a:solidFill>
                  <a:schemeClr val="bg2"/>
                </a:solidFill>
                <a:latin typeface="Arial" pitchFamily="34" charset="0"/>
                <a:cs typeface="Arial" pitchFamily="34" charset="0"/>
              </a:rPr>
              <a:t>).</a:t>
            </a:r>
            <a:endParaRPr lang="en-GB" sz="800" dirty="0">
              <a:solidFill>
                <a:schemeClr val="bg2"/>
              </a:solidFill>
              <a:latin typeface="Arial" pitchFamily="34" charset="0"/>
              <a:cs typeface="Arial" pitchFamily="34" charset="0"/>
            </a:endParaRPr>
          </a:p>
        </p:txBody>
      </p:sp>
      <p:sp>
        <p:nvSpPr>
          <p:cNvPr id="8" name="Text Box 17"/>
          <p:cNvSpPr txBox="1">
            <a:spLocks noChangeArrowheads="1"/>
          </p:cNvSpPr>
          <p:nvPr/>
        </p:nvSpPr>
        <p:spPr bwMode="auto">
          <a:xfrm>
            <a:off x="2558237" y="5826105"/>
            <a:ext cx="2214578" cy="967069"/>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Yes (as driver) – 6%</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			          2%</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                             5%</a:t>
            </a:r>
          </a:p>
          <a:p>
            <a:pPr algn="ctr" eaLnBrk="0" hangingPunct="0">
              <a:tabLst>
                <a:tab pos="0" algn="l"/>
                <a:tab pos="715875" algn="l"/>
              </a:tabLst>
              <a:defRPr/>
            </a:pPr>
            <a:endParaRPr lang="en-GB" sz="1400" b="1" dirty="0">
              <a:solidFill>
                <a:schemeClr val="bg1"/>
              </a:solidFill>
              <a:latin typeface="Arial" pitchFamily="34" charset="0"/>
              <a:cs typeface="Arial" pitchFamily="34" charset="0"/>
            </a:endParaRPr>
          </a:p>
        </p:txBody>
      </p:sp>
      <p:sp>
        <p:nvSpPr>
          <p:cNvPr id="9" name="Text Box 17"/>
          <p:cNvSpPr txBox="1">
            <a:spLocks noChangeArrowheads="1"/>
          </p:cNvSpPr>
          <p:nvPr/>
        </p:nvSpPr>
        <p:spPr bwMode="auto">
          <a:xfrm>
            <a:off x="5201442" y="5826105"/>
            <a:ext cx="2571768"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Yes (as passenger) – 1%</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                                     2%</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				2%</a:t>
            </a:r>
            <a:endParaRPr lang="en-GB" sz="1400" b="1" dirty="0">
              <a:solidFill>
                <a:schemeClr val="bg1"/>
              </a:solidFill>
              <a:latin typeface="Arial" pitchFamily="34" charset="0"/>
              <a:cs typeface="Arial" pitchFamily="34" charset="0"/>
            </a:endParaRPr>
          </a:p>
        </p:txBody>
      </p:sp>
      <p:sp>
        <p:nvSpPr>
          <p:cNvPr id="10" name="Text Box 17"/>
          <p:cNvSpPr txBox="1">
            <a:spLocks noChangeArrowheads="1"/>
          </p:cNvSpPr>
          <p:nvPr/>
        </p:nvSpPr>
        <p:spPr bwMode="auto">
          <a:xfrm>
            <a:off x="8130401" y="5826106"/>
            <a:ext cx="1214446"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No – 93%</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         97%</a:t>
            </a:r>
          </a:p>
          <a:p>
            <a:pPr algn="ctr" eaLnBrk="0" hangingPunct="0">
              <a:tabLst>
                <a:tab pos="0" algn="l"/>
                <a:tab pos="715875" algn="l"/>
              </a:tabLst>
              <a:defRPr/>
            </a:pPr>
            <a:r>
              <a:rPr lang="en-GB" sz="1400" b="1" dirty="0" smtClean="0">
                <a:solidFill>
                  <a:schemeClr val="bg1"/>
                </a:solidFill>
                <a:latin typeface="Arial" pitchFamily="34" charset="0"/>
                <a:cs typeface="Arial" pitchFamily="34" charset="0"/>
              </a:rPr>
              <a:t>         94%</a:t>
            </a:r>
            <a:endParaRPr lang="en-GB" sz="1400" b="1" dirty="0">
              <a:solidFill>
                <a:schemeClr val="bg1"/>
              </a:solidFill>
              <a:latin typeface="Arial" pitchFamily="34" charset="0"/>
              <a:cs typeface="Arial" pitchFamily="34" charset="0"/>
            </a:endParaRPr>
          </a:p>
        </p:txBody>
      </p:sp>
      <p:sp>
        <p:nvSpPr>
          <p:cNvPr id="26" name="Text Box 17"/>
          <p:cNvSpPr txBox="1">
            <a:spLocks noChangeArrowheads="1"/>
          </p:cNvSpPr>
          <p:nvPr/>
        </p:nvSpPr>
        <p:spPr bwMode="auto">
          <a:xfrm>
            <a:off x="886587" y="5807492"/>
            <a:ext cx="642942" cy="751625"/>
          </a:xfrm>
          <a:prstGeom prst="rect">
            <a:avLst/>
          </a:prstGeom>
          <a:noFill/>
          <a:ln w="9525">
            <a:noFill/>
            <a:miter lim="800000"/>
            <a:headEnd/>
            <a:tailEnd/>
          </a:ln>
        </p:spPr>
        <p:txBody>
          <a:bodyPr wrap="square" lIns="104274" tIns="52138" rIns="104274" bIns="52138">
            <a:spAutoFit/>
          </a:bodyPr>
          <a:lstStyle/>
          <a:p>
            <a:pPr algn="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cs typeface="Arial"/>
              </a:rPr>
              <a:t>2015</a:t>
            </a:r>
          </a:p>
          <a:p>
            <a:pPr algn="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cs typeface="Arial"/>
              </a:rPr>
              <a:t>2014</a:t>
            </a:r>
          </a:p>
          <a:p>
            <a:pPr algn="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cs typeface="Arial"/>
              </a:rPr>
              <a:t>2012 </a:t>
            </a:r>
            <a:endParaRPr lang="en-GB" sz="1400" b="1" dirty="0">
              <a:latin typeface="Arial" pitchFamily="34" charset="0"/>
              <a:cs typeface="Arial" pitchFamily="34" charset="0"/>
            </a:endParaRPr>
          </a:p>
        </p:txBody>
      </p:sp>
      <p:graphicFrame>
        <p:nvGraphicFramePr>
          <p:cNvPr id="46" name="Chart 45"/>
          <p:cNvGraphicFramePr>
            <a:graphicFrameLocks/>
          </p:cNvGraphicFramePr>
          <p:nvPr/>
        </p:nvGraphicFramePr>
        <p:xfrm>
          <a:off x="1060211" y="1720232"/>
          <a:ext cx="5644172" cy="4588562"/>
        </p:xfrm>
        <a:graphic>
          <a:graphicData uri="http://schemas.openxmlformats.org/drawingml/2006/chart">
            <c:chart xmlns:c="http://schemas.openxmlformats.org/drawingml/2006/chart" xmlns:r="http://schemas.openxmlformats.org/officeDocument/2006/relationships" r:id="rId3"/>
          </a:graphicData>
        </a:graphic>
      </p:graphicFrame>
      <p:sp>
        <p:nvSpPr>
          <p:cNvPr id="54" name="TextBox 53"/>
          <p:cNvSpPr txBox="1"/>
          <p:nvPr/>
        </p:nvSpPr>
        <p:spPr>
          <a:xfrm>
            <a:off x="3805517" y="1576215"/>
            <a:ext cx="2195153" cy="769441"/>
          </a:xfrm>
          <a:prstGeom prst="rect">
            <a:avLst/>
          </a:prstGeom>
          <a:noFill/>
          <a:ln>
            <a:solidFill>
              <a:schemeClr val="accent4"/>
            </a:solidFill>
            <a:prstDash val="dash"/>
          </a:ln>
        </p:spPr>
        <p:txBody>
          <a:bodyPr wrap="none" rtlCol="0">
            <a:spAutoFit/>
          </a:bodyPr>
          <a:lstStyle/>
          <a:p>
            <a:r>
              <a:rPr lang="en-GB" b="1" dirty="0" smtClean="0">
                <a:solidFill>
                  <a:srgbClr val="000000"/>
                </a:solidFill>
              </a:rPr>
              <a:t>Driven under the influence of:</a:t>
            </a:r>
          </a:p>
          <a:p>
            <a:pPr marL="90488" indent="-90488">
              <a:buFont typeface="Arial" pitchFamily="34" charset="0"/>
              <a:buChar char="•"/>
            </a:pPr>
            <a:r>
              <a:rPr lang="en-GB" dirty="0" smtClean="0">
                <a:solidFill>
                  <a:schemeClr val="accent3">
                    <a:lumMod val="75000"/>
                  </a:schemeClr>
                </a:solidFill>
              </a:rPr>
              <a:t>Illegal class A or B drugs (2%)</a:t>
            </a:r>
          </a:p>
          <a:p>
            <a:pPr marL="90488" indent="-90488">
              <a:buFont typeface="Arial" pitchFamily="34" charset="0"/>
              <a:buChar char="•"/>
            </a:pPr>
            <a:r>
              <a:rPr lang="en-GB" dirty="0" smtClean="0">
                <a:solidFill>
                  <a:srgbClr val="000000"/>
                </a:solidFill>
              </a:rPr>
              <a:t>Illegal class C drugs (2%)</a:t>
            </a:r>
          </a:p>
          <a:p>
            <a:pPr marL="90488" indent="-90488">
              <a:buFont typeface="Arial" pitchFamily="34" charset="0"/>
              <a:buChar char="•"/>
            </a:pPr>
            <a:r>
              <a:rPr lang="en-GB" dirty="0" smtClean="0">
                <a:solidFill>
                  <a:schemeClr val="accent4"/>
                </a:solidFill>
              </a:rPr>
              <a:t>Legal prescription drugs (3%)</a:t>
            </a:r>
            <a:endParaRPr lang="en-GB" dirty="0">
              <a:solidFill>
                <a:schemeClr val="accent4"/>
              </a:solidFill>
            </a:endParaRPr>
          </a:p>
        </p:txBody>
      </p:sp>
      <p:sp>
        <p:nvSpPr>
          <p:cNvPr id="55" name="Rectangle 54"/>
          <p:cNvSpPr/>
          <p:nvPr/>
        </p:nvSpPr>
        <p:spPr bwMode="auto">
          <a:xfrm>
            <a:off x="5290773" y="3693859"/>
            <a:ext cx="864096" cy="22305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cxnSp>
        <p:nvCxnSpPr>
          <p:cNvPr id="56" name="Shape 55"/>
          <p:cNvCxnSpPr>
            <a:stCxn id="55" idx="0"/>
            <a:endCxn id="54" idx="2"/>
          </p:cNvCxnSpPr>
          <p:nvPr/>
        </p:nvCxnSpPr>
        <p:spPr bwMode="auto">
          <a:xfrm rot="16200000" flipV="1">
            <a:off x="4638857" y="2609894"/>
            <a:ext cx="1348203" cy="819727"/>
          </a:xfrm>
          <a:prstGeom prst="bentConnector3">
            <a:avLst>
              <a:gd name="adj1" fmla="val 81381"/>
            </a:avLst>
          </a:prstGeom>
          <a:solidFill>
            <a:schemeClr val="accent1"/>
          </a:solidFill>
          <a:ln w="9525" cap="flat" cmpd="sng" algn="ctr">
            <a:solidFill>
              <a:schemeClr val="accent4"/>
            </a:solidFill>
            <a:prstDash val="dash"/>
            <a:round/>
            <a:headEnd type="none" w="med" len="med"/>
            <a:tailEnd type="triangle"/>
          </a:ln>
          <a:effectLst/>
        </p:spPr>
      </p:cxnSp>
      <p:sp>
        <p:nvSpPr>
          <p:cNvPr id="57" name="TextBox 56"/>
          <p:cNvSpPr txBox="1"/>
          <p:nvPr/>
        </p:nvSpPr>
        <p:spPr>
          <a:xfrm>
            <a:off x="310510" y="1955535"/>
            <a:ext cx="2008892" cy="1477317"/>
          </a:xfrm>
          <a:prstGeom prst="rect">
            <a:avLst/>
          </a:prstGeom>
          <a:noFill/>
          <a:ln>
            <a:solidFill>
              <a:srgbClr val="C00000"/>
            </a:solidFill>
            <a:prstDash val="dash"/>
          </a:ln>
        </p:spPr>
        <p:txBody>
          <a:bodyPr wrap="square" lIns="91428" tIns="45715" rIns="91428" bIns="45715" rtlCol="0">
            <a:spAutoFit/>
          </a:bodyPr>
          <a:lstStyle/>
          <a:p>
            <a:pPr algn="ctr"/>
            <a:r>
              <a:rPr lang="en-GB" sz="1000" b="1" dirty="0" smtClean="0">
                <a:solidFill>
                  <a:srgbClr val="000000"/>
                </a:solidFill>
              </a:rPr>
              <a:t>More likely among:</a:t>
            </a:r>
          </a:p>
          <a:p>
            <a:pPr marL="85725" indent="-85725">
              <a:buFont typeface="Arial" pitchFamily="34" charset="0"/>
              <a:buChar char="•"/>
            </a:pPr>
            <a:r>
              <a:rPr lang="en-GB" sz="1000" dirty="0" smtClean="0">
                <a:solidFill>
                  <a:srgbClr val="000000"/>
                </a:solidFill>
              </a:rPr>
              <a:t> 65+ (99%)</a:t>
            </a:r>
          </a:p>
          <a:p>
            <a:pPr marL="85725" indent="-85725">
              <a:buFont typeface="Arial" pitchFamily="34" charset="0"/>
              <a:buChar char="•"/>
            </a:pPr>
            <a:r>
              <a:rPr lang="en-GB" sz="1000" dirty="0" smtClean="0">
                <a:solidFill>
                  <a:srgbClr val="000000"/>
                </a:solidFill>
              </a:rPr>
              <a:t> Driving for 41+ years (99%)</a:t>
            </a:r>
          </a:p>
          <a:p>
            <a:pPr marL="85725" indent="-85725">
              <a:buFont typeface="Arial" pitchFamily="34" charset="0"/>
              <a:buChar char="•"/>
            </a:pPr>
            <a:r>
              <a:rPr lang="en-GB" sz="1000" dirty="0" smtClean="0">
                <a:solidFill>
                  <a:srgbClr val="000000"/>
                </a:solidFill>
              </a:rPr>
              <a:t> Live in South East (97%)</a:t>
            </a:r>
          </a:p>
          <a:p>
            <a:pPr marL="85725" indent="-85725">
              <a:buFont typeface="Arial" pitchFamily="34" charset="0"/>
              <a:buChar char="•"/>
            </a:pPr>
            <a:r>
              <a:rPr lang="en-GB" sz="1000" dirty="0" smtClean="0">
                <a:solidFill>
                  <a:srgbClr val="000000"/>
                </a:solidFill>
              </a:rPr>
              <a:t> Rural dweller (96%)</a:t>
            </a:r>
          </a:p>
          <a:p>
            <a:pPr marL="85725" indent="-85725">
              <a:buFont typeface="Arial" pitchFamily="34" charset="0"/>
              <a:buChar char="•"/>
            </a:pPr>
            <a:r>
              <a:rPr lang="en-GB" sz="1000" dirty="0" smtClean="0">
                <a:solidFill>
                  <a:srgbClr val="000000"/>
                </a:solidFill>
              </a:rPr>
              <a:t> Have not used their phone while driving (99%)</a:t>
            </a:r>
          </a:p>
          <a:p>
            <a:pPr marL="85725" indent="-85725">
              <a:buFont typeface="Arial" pitchFamily="34" charset="0"/>
              <a:buChar char="•"/>
            </a:pPr>
            <a:r>
              <a:rPr lang="en-GB" sz="1000" dirty="0" smtClean="0">
                <a:solidFill>
                  <a:srgbClr val="000000"/>
                </a:solidFill>
              </a:rPr>
              <a:t> Have not driven under the influence of alcohol (97%)</a:t>
            </a:r>
          </a:p>
        </p:txBody>
      </p:sp>
      <p:sp>
        <p:nvSpPr>
          <p:cNvPr id="58" name="TextBox 57"/>
          <p:cNvSpPr txBox="1"/>
          <p:nvPr/>
        </p:nvSpPr>
        <p:spPr>
          <a:xfrm>
            <a:off x="6498480" y="1576215"/>
            <a:ext cx="3106140" cy="861764"/>
          </a:xfrm>
          <a:prstGeom prst="rect">
            <a:avLst/>
          </a:prstGeom>
          <a:noFill/>
          <a:ln>
            <a:solidFill>
              <a:schemeClr val="accent3"/>
            </a:solidFill>
            <a:prstDash val="solid"/>
          </a:ln>
        </p:spPr>
        <p:txBody>
          <a:bodyPr wrap="square" lIns="91428" tIns="45715" rIns="91428" bIns="45715" rtlCol="0">
            <a:spAutoFit/>
          </a:bodyPr>
          <a:lstStyle/>
          <a:p>
            <a:pPr algn="ctr"/>
            <a:r>
              <a:rPr lang="en-GB" sz="1000" b="1" dirty="0" smtClean="0">
                <a:solidFill>
                  <a:srgbClr val="000000"/>
                </a:solidFill>
              </a:rPr>
              <a:t>More likely among:</a:t>
            </a:r>
          </a:p>
          <a:p>
            <a:pPr marL="85725" indent="-85725">
              <a:buFont typeface="Arial" pitchFamily="34" charset="0"/>
              <a:buChar char="•"/>
            </a:pPr>
            <a:r>
              <a:rPr lang="en-GB" sz="1000" dirty="0" smtClean="0">
                <a:solidFill>
                  <a:srgbClr val="000000"/>
                </a:solidFill>
              </a:rPr>
              <a:t>Aged 17-24 (6%)</a:t>
            </a:r>
          </a:p>
          <a:p>
            <a:pPr marL="85725" indent="-85725">
              <a:buFont typeface="Arial" pitchFamily="34" charset="0"/>
              <a:buChar char="•"/>
            </a:pPr>
            <a:r>
              <a:rPr lang="en-GB" sz="1000" dirty="0" smtClean="0">
                <a:solidFill>
                  <a:srgbClr val="000000"/>
                </a:solidFill>
              </a:rPr>
              <a:t>Aged 25-34 (5%)</a:t>
            </a:r>
          </a:p>
          <a:p>
            <a:pPr marL="85725" indent="-85725">
              <a:buFont typeface="Arial" pitchFamily="34" charset="0"/>
              <a:buChar char="•"/>
            </a:pPr>
            <a:r>
              <a:rPr lang="en-GB" sz="1000" dirty="0" smtClean="0">
                <a:solidFill>
                  <a:srgbClr val="000000"/>
                </a:solidFill>
              </a:rPr>
              <a:t>London (7%)</a:t>
            </a:r>
          </a:p>
          <a:p>
            <a:pPr marL="85725" indent="-85725">
              <a:buFont typeface="Arial" pitchFamily="34" charset="0"/>
              <a:buChar char="•"/>
            </a:pPr>
            <a:r>
              <a:rPr lang="en-GB" sz="1000" dirty="0" smtClean="0">
                <a:solidFill>
                  <a:srgbClr val="000000"/>
                </a:solidFill>
              </a:rPr>
              <a:t>Have driven under the influence of alcohol (10%)</a:t>
            </a:r>
          </a:p>
        </p:txBody>
      </p:sp>
      <p:cxnSp>
        <p:nvCxnSpPr>
          <p:cNvPr id="60" name="Straight Arrow Connector 59"/>
          <p:cNvCxnSpPr/>
          <p:nvPr/>
        </p:nvCxnSpPr>
        <p:spPr>
          <a:xfrm>
            <a:off x="5857080" y="1858780"/>
            <a:ext cx="629587" cy="0"/>
          </a:xfrm>
          <a:prstGeom prst="straightConnector1">
            <a:avLst/>
          </a:prstGeom>
          <a:ln w="12700">
            <a:solidFill>
              <a:schemeClr val="accent3"/>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61" name="Rectangle 60"/>
          <p:cNvSpPr/>
          <p:nvPr/>
        </p:nvSpPr>
        <p:spPr>
          <a:xfrm>
            <a:off x="1884686" y="3747541"/>
            <a:ext cx="464695" cy="55463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63" name="Shape 62"/>
          <p:cNvCxnSpPr>
            <a:stCxn id="61" idx="1"/>
            <a:endCxn id="57" idx="2"/>
          </p:cNvCxnSpPr>
          <p:nvPr/>
        </p:nvCxnSpPr>
        <p:spPr>
          <a:xfrm rot="10800000">
            <a:off x="1314956" y="3432852"/>
            <a:ext cx="569730" cy="592008"/>
          </a:xfrm>
          <a:prstGeom prst="bentConnector2">
            <a:avLst/>
          </a:prstGeom>
          <a:noFill/>
          <a:ln>
            <a:solidFill>
              <a:srgbClr val="C00000"/>
            </a:solidFill>
            <a:prstDash val="dash"/>
            <a:tailEnd type="triangle"/>
          </a:ln>
        </p:spPr>
      </p:cxnSp>
      <p:sp>
        <p:nvSpPr>
          <p:cNvPr id="20" name="TextBox 19"/>
          <p:cNvSpPr txBox="1"/>
          <p:nvPr/>
        </p:nvSpPr>
        <p:spPr>
          <a:xfrm>
            <a:off x="6498480" y="2533831"/>
            <a:ext cx="3106140" cy="707876"/>
          </a:xfrm>
          <a:prstGeom prst="rect">
            <a:avLst/>
          </a:prstGeom>
          <a:noFill/>
          <a:ln>
            <a:solidFill>
              <a:schemeClr val="accent4"/>
            </a:solidFill>
            <a:prstDash val="solid"/>
          </a:ln>
        </p:spPr>
        <p:txBody>
          <a:bodyPr wrap="square" lIns="91428" tIns="45715" rIns="91428" bIns="45715" rtlCol="0">
            <a:spAutoFit/>
          </a:bodyPr>
          <a:lstStyle/>
          <a:p>
            <a:pPr algn="ctr"/>
            <a:r>
              <a:rPr lang="en-GB" sz="1000" b="1" dirty="0" smtClean="0">
                <a:solidFill>
                  <a:srgbClr val="000000"/>
                </a:solidFill>
              </a:rPr>
              <a:t>More likely among:</a:t>
            </a:r>
          </a:p>
          <a:p>
            <a:pPr marL="85725" indent="-85725">
              <a:buFont typeface="Arial" pitchFamily="34" charset="0"/>
              <a:buChar char="•"/>
            </a:pPr>
            <a:r>
              <a:rPr lang="en-GB" sz="1000" dirty="0" smtClean="0">
                <a:solidFill>
                  <a:srgbClr val="000000"/>
                </a:solidFill>
              </a:rPr>
              <a:t>Aged 17-24 (4%)</a:t>
            </a:r>
          </a:p>
          <a:p>
            <a:pPr marL="85725" indent="-85725">
              <a:buFont typeface="Arial" pitchFamily="34" charset="0"/>
              <a:buChar char="•"/>
            </a:pPr>
            <a:r>
              <a:rPr lang="en-GB" sz="1000" dirty="0" smtClean="0">
                <a:solidFill>
                  <a:srgbClr val="000000"/>
                </a:solidFill>
              </a:rPr>
              <a:t>Aged 25-34 (7%)</a:t>
            </a:r>
          </a:p>
          <a:p>
            <a:pPr marL="85725" indent="-85725">
              <a:buFont typeface="Arial" pitchFamily="34" charset="0"/>
              <a:buChar char="•"/>
            </a:pPr>
            <a:r>
              <a:rPr lang="en-GB" sz="1000" dirty="0" smtClean="0">
                <a:solidFill>
                  <a:srgbClr val="000000"/>
                </a:solidFill>
              </a:rPr>
              <a:t>West Midlands (8%)</a:t>
            </a:r>
          </a:p>
        </p:txBody>
      </p:sp>
      <p:sp>
        <p:nvSpPr>
          <p:cNvPr id="21" name="Rectangle 20"/>
          <p:cNvSpPr/>
          <p:nvPr/>
        </p:nvSpPr>
        <p:spPr>
          <a:xfrm>
            <a:off x="5380994" y="2115404"/>
            <a:ext cx="464024" cy="20471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23" name="Elbow Connector 22"/>
          <p:cNvCxnSpPr>
            <a:stCxn id="21" idx="3"/>
            <a:endCxn id="20" idx="1"/>
          </p:cNvCxnSpPr>
          <p:nvPr/>
        </p:nvCxnSpPr>
        <p:spPr>
          <a:xfrm>
            <a:off x="5845018" y="2217762"/>
            <a:ext cx="653462" cy="670007"/>
          </a:xfrm>
          <a:prstGeom prst="bentConnector3">
            <a:avLst>
              <a:gd name="adj1" fmla="val 50000"/>
            </a:avLst>
          </a:prstGeom>
          <a:ln w="12700">
            <a:solidFill>
              <a:schemeClr val="accent4"/>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graphicFrame>
        <p:nvGraphicFramePr>
          <p:cNvPr id="22" name="Table 21"/>
          <p:cNvGraphicFramePr>
            <a:graphicFrameLocks noGrp="1"/>
          </p:cNvGraphicFramePr>
          <p:nvPr/>
        </p:nvGraphicFramePr>
        <p:xfrm>
          <a:off x="6733312" y="4377973"/>
          <a:ext cx="3123068" cy="1228725"/>
        </p:xfrm>
        <a:graphic>
          <a:graphicData uri="http://schemas.openxmlformats.org/drawingml/2006/table">
            <a:tbl>
              <a:tblPr>
                <a:tableStyleId>{2D5ABB26-0587-4C30-8999-92F81FD0307C}</a:tableStyleId>
              </a:tblPr>
              <a:tblGrid>
                <a:gridCol w="780767"/>
                <a:gridCol w="780767"/>
                <a:gridCol w="780767"/>
                <a:gridCol w="780767"/>
              </a:tblGrid>
              <a:tr h="190500">
                <a:tc gridSpan="4">
                  <a:txBody>
                    <a:bodyPr/>
                    <a:lstStyle/>
                    <a:p>
                      <a:pPr algn="ctr" fontAlgn="b"/>
                      <a:r>
                        <a:rPr lang="en-GB" sz="1000" b="1" u="none" strike="noStrike" dirty="0" smtClean="0">
                          <a:solidFill>
                            <a:srgbClr val="000000"/>
                          </a:solidFill>
                          <a:latin typeface="Arial" pitchFamily="34" charset="0"/>
                          <a:cs typeface="Arial" pitchFamily="34" charset="0"/>
                        </a:rPr>
                        <a:t>Driven under the influence of... By age</a:t>
                      </a:r>
                      <a:endParaRPr lang="en-GB" sz="1000" b="1" i="0" u="none" strike="noStrike" dirty="0">
                        <a:solidFill>
                          <a:srgbClr val="000000"/>
                        </a:solidFill>
                        <a:latin typeface="Arial" pitchFamily="34" charset="0"/>
                        <a:cs typeface="Arial" pitchFamily="34" charset="0"/>
                      </a:endParaRPr>
                    </a:p>
                  </a:txBody>
                  <a:tcPr marL="9525" marR="9525" marT="9525" marB="0" anchor="ctr">
                    <a:lnT>
                      <a:noFill/>
                    </a:lnT>
                    <a:lnB w="12700" cap="flat" cmpd="sng" algn="ctr">
                      <a:solidFill>
                        <a:schemeClr val="bg1">
                          <a:lumMod val="65000"/>
                        </a:schemeClr>
                      </a:solidFill>
                      <a:prstDash val="solid"/>
                      <a:round/>
                      <a:headEnd type="none" w="med" len="med"/>
                      <a:tailEnd type="none" w="med" len="med"/>
                    </a:lnB>
                  </a:tcPr>
                </a:tc>
                <a:tc hMerge="1">
                  <a:txBody>
                    <a:bodyPr/>
                    <a:lstStyle/>
                    <a:p>
                      <a:pPr algn="l" fontAlgn="b"/>
                      <a:endParaRPr lang="en-GB" sz="1000" b="1" i="0" u="none" strike="noStrike" dirty="0">
                        <a:solidFill>
                          <a:srgbClr val="000000"/>
                        </a:solidFill>
                        <a:latin typeface="Arial" pitchFamily="34" charset="0"/>
                        <a:cs typeface="Arial" pitchFamily="34" charset="0"/>
                      </a:endParaRPr>
                    </a:p>
                  </a:txBody>
                  <a:tcPr marL="9525" marR="9525" marT="9525" marB="0" anchor="b">
                    <a:lnT>
                      <a:noFill/>
                    </a:lnT>
                    <a:lnB w="12700" cap="flat" cmpd="sng" algn="ctr">
                      <a:solidFill>
                        <a:schemeClr val="bg1">
                          <a:lumMod val="65000"/>
                        </a:schemeClr>
                      </a:solidFill>
                      <a:prstDash val="solid"/>
                      <a:round/>
                      <a:headEnd type="none" w="med" len="med"/>
                      <a:tailEnd type="none" w="med" len="med"/>
                    </a:lnB>
                  </a:tcPr>
                </a:tc>
                <a:tc hMerge="1">
                  <a:txBody>
                    <a:bodyPr/>
                    <a:lstStyle/>
                    <a:p>
                      <a:pPr algn="l" fontAlgn="b"/>
                      <a:endParaRPr lang="en-GB" sz="1100" b="0" i="0" u="none" strike="noStrike">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GB" sz="1100" b="0" i="0" u="none" strike="noStrike">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n-GB" sz="1000" i="1" u="none" strike="noStrike" dirty="0">
                          <a:solidFill>
                            <a:schemeClr val="bg1">
                              <a:lumMod val="50000"/>
                            </a:schemeClr>
                          </a:solidFill>
                          <a:latin typeface="Arial" pitchFamily="34" charset="0"/>
                          <a:cs typeface="Arial" pitchFamily="34" charset="0"/>
                        </a:rPr>
                        <a:t> </a:t>
                      </a:r>
                      <a:r>
                        <a:rPr lang="en-GB" sz="1000" i="1" u="none" strike="noStrike" dirty="0" smtClean="0">
                          <a:solidFill>
                            <a:schemeClr val="bg1">
                              <a:lumMod val="50000"/>
                            </a:schemeClr>
                          </a:solidFill>
                          <a:latin typeface="Arial" pitchFamily="34" charset="0"/>
                          <a:cs typeface="Arial" pitchFamily="34" charset="0"/>
                        </a:rPr>
                        <a:t>Column %</a:t>
                      </a:r>
                      <a:endParaRPr lang="en-GB" sz="1000" b="0" i="1" u="none" strike="noStrike" dirty="0">
                        <a:solidFill>
                          <a:schemeClr val="bg1">
                            <a:lumMod val="50000"/>
                          </a:schemeClr>
                        </a:solidFill>
                        <a:latin typeface="Arial" pitchFamily="34" charset="0"/>
                        <a:cs typeface="Arial" pitchFamily="34" charset="0"/>
                      </a:endParaRPr>
                    </a:p>
                  </a:txBody>
                  <a:tcPr marL="9525" marR="9525" marT="9525" marB="0" anchor="ct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dirty="0" smtClean="0">
                          <a:solidFill>
                            <a:srgbClr val="000000"/>
                          </a:solidFill>
                          <a:latin typeface="Arial" pitchFamily="34" charset="0"/>
                          <a:cs typeface="Arial" pitchFamily="34" charset="0"/>
                        </a:rPr>
                        <a:t>Class </a:t>
                      </a:r>
                      <a:r>
                        <a:rPr lang="en-GB" sz="1000" u="none" strike="noStrike" dirty="0">
                          <a:solidFill>
                            <a:srgbClr val="000000"/>
                          </a:solidFill>
                          <a:latin typeface="Arial" pitchFamily="34" charset="0"/>
                          <a:cs typeface="Arial" pitchFamily="34" charset="0"/>
                        </a:rPr>
                        <a:t>A or B </a:t>
                      </a:r>
                      <a:r>
                        <a:rPr lang="en-GB" sz="1000" u="none" strike="noStrike" dirty="0" smtClean="0">
                          <a:solidFill>
                            <a:srgbClr val="000000"/>
                          </a:solidFill>
                          <a:latin typeface="Arial" pitchFamily="34" charset="0"/>
                          <a:cs typeface="Arial" pitchFamily="34" charset="0"/>
                        </a:rPr>
                        <a:t>drugs*</a:t>
                      </a:r>
                      <a:endParaRPr lang="en-GB" sz="1000" b="0" i="0" u="none" strike="noStrike" dirty="0">
                        <a:solidFill>
                          <a:srgbClr val="000000"/>
                        </a:solidFill>
                        <a:latin typeface="Arial" pitchFamily="34" charset="0"/>
                        <a:cs typeface="Arial" pitchFamily="34" charset="0"/>
                      </a:endParaRPr>
                    </a:p>
                  </a:txBody>
                  <a:tcPr marL="9525" marR="9525" marT="9525" marB="0" anchor="ct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dirty="0" smtClean="0">
                          <a:solidFill>
                            <a:srgbClr val="000000"/>
                          </a:solidFill>
                          <a:latin typeface="Arial" pitchFamily="34" charset="0"/>
                          <a:cs typeface="Arial" pitchFamily="34" charset="0"/>
                        </a:rPr>
                        <a:t>Class </a:t>
                      </a:r>
                      <a:r>
                        <a:rPr lang="en-GB" sz="1000" u="none" strike="noStrike" dirty="0">
                          <a:solidFill>
                            <a:srgbClr val="000000"/>
                          </a:solidFill>
                          <a:latin typeface="Arial" pitchFamily="34" charset="0"/>
                          <a:cs typeface="Arial" pitchFamily="34" charset="0"/>
                        </a:rPr>
                        <a:t>C </a:t>
                      </a:r>
                      <a:r>
                        <a:rPr lang="en-GB" sz="1000" u="none" strike="noStrike" dirty="0" smtClean="0">
                          <a:solidFill>
                            <a:srgbClr val="000000"/>
                          </a:solidFill>
                          <a:latin typeface="Arial" pitchFamily="34" charset="0"/>
                          <a:cs typeface="Arial" pitchFamily="34" charset="0"/>
                        </a:rPr>
                        <a:t>drugs*</a:t>
                      </a:r>
                      <a:endParaRPr lang="en-GB" sz="1000" b="0" i="0" u="none" strike="noStrike" dirty="0">
                        <a:solidFill>
                          <a:srgbClr val="000000"/>
                        </a:solidFill>
                        <a:latin typeface="Arial" pitchFamily="34" charset="0"/>
                        <a:cs typeface="Arial" pitchFamily="34" charset="0"/>
                      </a:endParaRPr>
                    </a:p>
                  </a:txBody>
                  <a:tcPr marL="9525" marR="9525" marT="9525" marB="0" anchor="ct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dirty="0" smtClean="0">
                          <a:solidFill>
                            <a:srgbClr val="000000"/>
                          </a:solidFill>
                          <a:latin typeface="Arial" pitchFamily="34" charset="0"/>
                          <a:cs typeface="Arial" pitchFamily="34" charset="0"/>
                        </a:rPr>
                        <a:t>Legal </a:t>
                      </a:r>
                      <a:r>
                        <a:rPr lang="en-GB" sz="1000" u="none" strike="noStrike" dirty="0">
                          <a:solidFill>
                            <a:srgbClr val="000000"/>
                          </a:solidFill>
                          <a:latin typeface="Arial" pitchFamily="34" charset="0"/>
                          <a:cs typeface="Arial" pitchFamily="34" charset="0"/>
                        </a:rPr>
                        <a:t>prescription </a:t>
                      </a:r>
                      <a:r>
                        <a:rPr lang="en-GB" sz="1000" u="none" strike="noStrike" dirty="0" smtClean="0">
                          <a:solidFill>
                            <a:srgbClr val="000000"/>
                          </a:solidFill>
                          <a:latin typeface="Arial" pitchFamily="34" charset="0"/>
                          <a:cs typeface="Arial" pitchFamily="34" charset="0"/>
                        </a:rPr>
                        <a:t>drugs*</a:t>
                      </a:r>
                      <a:endParaRPr lang="en-GB" sz="1000" b="0" i="0" u="none" strike="noStrike" dirty="0">
                        <a:solidFill>
                          <a:srgbClr val="000000"/>
                        </a:solidFill>
                        <a:latin typeface="Arial" pitchFamily="34" charset="0"/>
                        <a:cs typeface="Arial" pitchFamily="34" charset="0"/>
                      </a:endParaRPr>
                    </a:p>
                  </a:txBody>
                  <a:tcPr marL="9525" marR="9525" marT="9525" marB="0" anchor="ct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r>
              <a:tr h="190500">
                <a:tc>
                  <a:txBody>
                    <a:bodyPr/>
                    <a:lstStyle/>
                    <a:p>
                      <a:pPr algn="ctr" fontAlgn="b"/>
                      <a:r>
                        <a:rPr lang="en-GB" sz="1000" u="none" strike="noStrike" dirty="0">
                          <a:solidFill>
                            <a:srgbClr val="000000"/>
                          </a:solidFill>
                          <a:latin typeface="Arial" pitchFamily="34" charset="0"/>
                          <a:cs typeface="Arial" pitchFamily="34" charset="0"/>
                        </a:rPr>
                        <a:t>17-24</a:t>
                      </a:r>
                      <a:endParaRPr lang="en-GB" sz="1000" b="0" i="0" u="none" strike="noStrike" dirty="0">
                        <a:solidFill>
                          <a:srgbClr val="000000"/>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dirty="0">
                          <a:solidFill>
                            <a:srgbClr val="000000"/>
                          </a:solidFill>
                          <a:latin typeface="Arial" pitchFamily="34" charset="0"/>
                          <a:cs typeface="Arial" pitchFamily="34" charset="0"/>
                        </a:rPr>
                        <a:t>30%</a:t>
                      </a:r>
                      <a:endParaRPr lang="en-GB" sz="1000" b="0" i="0" u="none" strike="noStrike" dirty="0">
                        <a:solidFill>
                          <a:srgbClr val="000000"/>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dirty="0">
                          <a:solidFill>
                            <a:srgbClr val="000000"/>
                          </a:solidFill>
                          <a:latin typeface="Arial" pitchFamily="34" charset="0"/>
                          <a:cs typeface="Arial" pitchFamily="34" charset="0"/>
                        </a:rPr>
                        <a:t>15%</a:t>
                      </a:r>
                      <a:endParaRPr lang="en-GB" sz="1000" b="0" i="0" u="none" strike="noStrike" dirty="0">
                        <a:solidFill>
                          <a:srgbClr val="000000"/>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dirty="0">
                          <a:solidFill>
                            <a:srgbClr val="000000"/>
                          </a:solidFill>
                          <a:latin typeface="Arial" pitchFamily="34" charset="0"/>
                          <a:cs typeface="Arial" pitchFamily="34" charset="0"/>
                        </a:rPr>
                        <a:t>17%</a:t>
                      </a:r>
                      <a:endParaRPr lang="en-GB" sz="1000" b="0" i="0" u="none" strike="noStrike" dirty="0">
                        <a:solidFill>
                          <a:srgbClr val="000000"/>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r>
              <a:tr h="190500">
                <a:tc>
                  <a:txBody>
                    <a:bodyPr/>
                    <a:lstStyle/>
                    <a:p>
                      <a:pPr algn="ctr" fontAlgn="b"/>
                      <a:r>
                        <a:rPr lang="en-GB" sz="1000" u="none" strike="noStrike">
                          <a:solidFill>
                            <a:srgbClr val="000000"/>
                          </a:solidFill>
                          <a:latin typeface="Arial" pitchFamily="34" charset="0"/>
                          <a:cs typeface="Arial" pitchFamily="34" charset="0"/>
                        </a:rPr>
                        <a:t>25-34</a:t>
                      </a:r>
                      <a:endParaRPr lang="en-GB" sz="1000" b="0" i="0" u="none" strike="noStrike">
                        <a:solidFill>
                          <a:srgbClr val="000000"/>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dirty="0">
                          <a:solidFill>
                            <a:schemeClr val="bg1"/>
                          </a:solidFill>
                          <a:latin typeface="Arial" pitchFamily="34" charset="0"/>
                          <a:cs typeface="Arial" pitchFamily="34" charset="0"/>
                        </a:rPr>
                        <a:t>38%</a:t>
                      </a:r>
                      <a:endParaRPr lang="en-GB" sz="1000" b="0" i="0" u="none" strike="noStrike" dirty="0">
                        <a:solidFill>
                          <a:schemeClr val="bg1"/>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1">
                        <a:lumMod val="50000"/>
                        <a:lumOff val="50000"/>
                      </a:schemeClr>
                    </a:solidFill>
                  </a:tcPr>
                </a:tc>
                <a:tc>
                  <a:txBody>
                    <a:bodyPr/>
                    <a:lstStyle/>
                    <a:p>
                      <a:pPr algn="ctr" fontAlgn="b"/>
                      <a:r>
                        <a:rPr lang="en-GB" sz="1000" u="none" strike="noStrike" dirty="0">
                          <a:solidFill>
                            <a:schemeClr val="bg1"/>
                          </a:solidFill>
                          <a:latin typeface="Arial" pitchFamily="34" charset="0"/>
                          <a:cs typeface="Arial" pitchFamily="34" charset="0"/>
                        </a:rPr>
                        <a:t>54%</a:t>
                      </a:r>
                      <a:endParaRPr lang="en-GB" sz="1000" b="0" i="0" u="none" strike="noStrike" dirty="0">
                        <a:solidFill>
                          <a:schemeClr val="bg1"/>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1">
                        <a:lumMod val="50000"/>
                        <a:lumOff val="50000"/>
                      </a:schemeClr>
                    </a:solidFill>
                  </a:tcPr>
                </a:tc>
                <a:tc>
                  <a:txBody>
                    <a:bodyPr/>
                    <a:lstStyle/>
                    <a:p>
                      <a:pPr algn="ctr" fontAlgn="b"/>
                      <a:r>
                        <a:rPr lang="en-GB" sz="1000" u="none" strike="noStrike" dirty="0">
                          <a:solidFill>
                            <a:srgbClr val="000000"/>
                          </a:solidFill>
                          <a:latin typeface="Arial" pitchFamily="34" charset="0"/>
                          <a:cs typeface="Arial" pitchFamily="34" charset="0"/>
                        </a:rPr>
                        <a:t>40%</a:t>
                      </a:r>
                      <a:endParaRPr lang="en-GB" sz="1000" b="0" i="0" u="none" strike="noStrike" dirty="0">
                        <a:solidFill>
                          <a:srgbClr val="000000"/>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r>
              <a:tr h="190500">
                <a:tc>
                  <a:txBody>
                    <a:bodyPr/>
                    <a:lstStyle/>
                    <a:p>
                      <a:pPr algn="ctr" fontAlgn="b"/>
                      <a:r>
                        <a:rPr lang="en-GB" sz="1000" u="none" strike="noStrike">
                          <a:solidFill>
                            <a:srgbClr val="000000"/>
                          </a:solidFill>
                          <a:latin typeface="Arial" pitchFamily="34" charset="0"/>
                          <a:cs typeface="Arial" pitchFamily="34" charset="0"/>
                        </a:rPr>
                        <a:t>35+</a:t>
                      </a:r>
                      <a:endParaRPr lang="en-GB" sz="1000" b="0" i="0" u="none" strike="noStrike">
                        <a:solidFill>
                          <a:srgbClr val="000000"/>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a:solidFill>
                            <a:srgbClr val="000000"/>
                          </a:solidFill>
                          <a:latin typeface="Arial" pitchFamily="34" charset="0"/>
                          <a:cs typeface="Arial" pitchFamily="34" charset="0"/>
                        </a:rPr>
                        <a:t>32%</a:t>
                      </a:r>
                      <a:endParaRPr lang="en-GB" sz="1000" b="0" i="0" u="none" strike="noStrike">
                        <a:solidFill>
                          <a:srgbClr val="000000"/>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dirty="0">
                          <a:solidFill>
                            <a:srgbClr val="000000"/>
                          </a:solidFill>
                          <a:latin typeface="Arial" pitchFamily="34" charset="0"/>
                          <a:cs typeface="Arial" pitchFamily="34" charset="0"/>
                        </a:rPr>
                        <a:t>31%</a:t>
                      </a:r>
                      <a:endParaRPr lang="en-GB" sz="1000" b="0" i="0" u="none" strike="noStrike" dirty="0">
                        <a:solidFill>
                          <a:srgbClr val="000000"/>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fontAlgn="b"/>
                      <a:r>
                        <a:rPr lang="en-GB" sz="1000" u="none" strike="noStrike" dirty="0">
                          <a:solidFill>
                            <a:schemeClr val="bg1"/>
                          </a:solidFill>
                          <a:latin typeface="Arial" pitchFamily="34" charset="0"/>
                          <a:cs typeface="Arial" pitchFamily="34" charset="0"/>
                        </a:rPr>
                        <a:t>43%</a:t>
                      </a:r>
                      <a:endParaRPr lang="en-GB" sz="1000" b="0" i="0" u="none" strike="noStrike" dirty="0">
                        <a:solidFill>
                          <a:schemeClr val="bg1"/>
                        </a:solidFill>
                        <a:latin typeface="Arial" pitchFamily="34" charset="0"/>
                        <a:cs typeface="Arial" pitchFamily="34" charset="0"/>
                      </a:endParaRPr>
                    </a:p>
                  </a:txBody>
                  <a:tcPr marL="9525" marR="9525" marT="9525" marB="0">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1">
                        <a:lumMod val="50000"/>
                        <a:lumOff val="50000"/>
                      </a:schemeClr>
                    </a:solidFill>
                  </a:tcPr>
                </a:tc>
              </a:tr>
            </a:tbl>
          </a:graphicData>
        </a:graphic>
      </p:graphicFrame>
      <p:sp>
        <p:nvSpPr>
          <p:cNvPr id="25" name="TextBox 24"/>
          <p:cNvSpPr txBox="1"/>
          <p:nvPr/>
        </p:nvSpPr>
        <p:spPr>
          <a:xfrm>
            <a:off x="9000583" y="5609410"/>
            <a:ext cx="1021433" cy="246221"/>
          </a:xfrm>
          <a:prstGeom prst="rect">
            <a:avLst/>
          </a:prstGeom>
          <a:noFill/>
        </p:spPr>
        <p:txBody>
          <a:bodyPr wrap="none" rtlCol="0">
            <a:spAutoFit/>
          </a:bodyPr>
          <a:lstStyle/>
          <a:p>
            <a:r>
              <a:rPr lang="en-GB" sz="1000" dirty="0" smtClean="0">
                <a:solidFill>
                  <a:srgbClr val="FF0000"/>
                </a:solidFill>
              </a:rPr>
              <a:t>* LOW BASES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Hand-held mobile phone usage on the roads </a:t>
            </a:r>
            <a:endParaRPr lang="en-GB" dirty="0"/>
          </a:p>
        </p:txBody>
      </p:sp>
      <p:sp>
        <p:nvSpPr>
          <p:cNvPr id="4" name="Text Placeholder 3"/>
          <p:cNvSpPr>
            <a:spLocks noGrp="1"/>
          </p:cNvSpPr>
          <p:nvPr>
            <p:ph type="body" sz="quarter" idx="12"/>
          </p:nvPr>
        </p:nvSpPr>
        <p:spPr/>
        <p:txBody>
          <a:bodyPr/>
          <a:lstStyle/>
          <a:p>
            <a:pPr lvl="2">
              <a:buFont typeface="Arial" pitchFamily="34" charset="0"/>
              <a:buChar char="•"/>
            </a:pPr>
            <a:r>
              <a:rPr lang="en-GB" sz="1400" dirty="0" smtClean="0"/>
              <a:t>Frequency of use</a:t>
            </a:r>
          </a:p>
          <a:p>
            <a:pPr lvl="2">
              <a:buFont typeface="Arial" pitchFamily="34" charset="0"/>
              <a:buChar char="•"/>
            </a:pPr>
            <a:r>
              <a:rPr lang="en-GB" sz="1400" dirty="0" smtClean="0"/>
              <a:t>Reasons for mobile phone use while in the car (without hands-free)</a:t>
            </a:r>
          </a:p>
        </p:txBody>
      </p:sp>
      <p:sp>
        <p:nvSpPr>
          <p:cNvPr id="5" name="Text Placeholder 4"/>
          <p:cNvSpPr>
            <a:spLocks noGrp="1"/>
          </p:cNvSpPr>
          <p:nvPr>
            <p:ph type="body" sz="quarter" idx="13"/>
          </p:nvPr>
        </p:nvSpPr>
        <p:spPr/>
        <p:txBody>
          <a:bodyPr/>
          <a:lstStyle/>
          <a:p>
            <a:r>
              <a:rPr lang="en-GB" dirty="0"/>
              <a:t>8</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460" y="917863"/>
            <a:ext cx="9252000" cy="576263"/>
          </a:xfrm>
        </p:spPr>
        <p:txBody>
          <a:bodyPr/>
          <a:lstStyle/>
          <a:p>
            <a:r>
              <a:rPr lang="en-GB" dirty="0" smtClean="0"/>
              <a:t>Frequency of mobile phone usage without hands-free</a:t>
            </a:r>
            <a:endParaRPr lang="en-GB" dirty="0"/>
          </a:p>
        </p:txBody>
      </p:sp>
      <p:sp>
        <p:nvSpPr>
          <p:cNvPr id="5" name="Rectangle 23"/>
          <p:cNvSpPr>
            <a:spLocks noChangeArrowheads="1"/>
          </p:cNvSpPr>
          <p:nvPr/>
        </p:nvSpPr>
        <p:spPr bwMode="auto">
          <a:xfrm>
            <a:off x="950026" y="6844025"/>
            <a:ext cx="7493330" cy="521794"/>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QP1. </a:t>
            </a:r>
            <a:r>
              <a:rPr lang="en-GB" sz="800" dirty="0" smtClean="0">
                <a:solidFill>
                  <a:schemeClr val="bg2"/>
                </a:solidFill>
              </a:rPr>
              <a:t>Thinking about the last 12 months, how often, if at all, have you used your mobile phone while driving, </a:t>
            </a:r>
            <a:r>
              <a:rPr lang="en-GB" sz="800" u="sng" dirty="0" smtClean="0">
                <a:solidFill>
                  <a:schemeClr val="bg2"/>
                </a:solidFill>
              </a:rPr>
              <a:t>without</a:t>
            </a:r>
            <a:r>
              <a:rPr lang="en-GB" sz="800" dirty="0" smtClean="0">
                <a:solidFill>
                  <a:schemeClr val="bg2"/>
                </a:solidFill>
              </a:rPr>
              <a:t> hands-free, to...? QP3. Still thinking about the last 12 months, how often, if at all, have you been a passenger in a car where the driver used their mobile phone while driving, </a:t>
            </a:r>
            <a:r>
              <a:rPr lang="en-GB" sz="800" u="sng" dirty="0" smtClean="0">
                <a:solidFill>
                  <a:schemeClr val="bg2"/>
                </a:solidFill>
              </a:rPr>
              <a:t>without</a:t>
            </a:r>
            <a:r>
              <a:rPr lang="en-GB" sz="800" dirty="0" smtClean="0">
                <a:solidFill>
                  <a:schemeClr val="bg2"/>
                </a:solidFill>
              </a:rPr>
              <a:t> hands-free, to? QP4. If you were to receive a phone call on your mobile while you’re driving, which of the following would most likely apply to you? Bases: All respondents (1714). </a:t>
            </a:r>
            <a:endParaRPr lang="en-GB" sz="800" dirty="0">
              <a:solidFill>
                <a:schemeClr val="bg2"/>
              </a:solidFill>
              <a:latin typeface="Arial" pitchFamily="34" charset="0"/>
              <a:cs typeface="Arial" pitchFamily="34" charset="0"/>
            </a:endParaRPr>
          </a:p>
        </p:txBody>
      </p:sp>
      <p:graphicFrame>
        <p:nvGraphicFramePr>
          <p:cNvPr id="11" name="Chart 10"/>
          <p:cNvGraphicFramePr/>
          <p:nvPr/>
        </p:nvGraphicFramePr>
        <p:xfrm>
          <a:off x="1828909" y="2203322"/>
          <a:ext cx="2527495" cy="20560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p:cNvGraphicFramePr/>
          <p:nvPr/>
        </p:nvGraphicFramePr>
        <p:xfrm>
          <a:off x="6639816" y="2121079"/>
          <a:ext cx="2489194" cy="2138311"/>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p:cNvSpPr txBox="1"/>
          <p:nvPr/>
        </p:nvSpPr>
        <p:spPr>
          <a:xfrm>
            <a:off x="659412" y="2173106"/>
            <a:ext cx="1394241" cy="954107"/>
          </a:xfrm>
          <a:prstGeom prst="rect">
            <a:avLst/>
          </a:prstGeom>
          <a:noFill/>
        </p:spPr>
        <p:txBody>
          <a:bodyPr wrap="square" rtlCol="0">
            <a:spAutoFit/>
          </a:bodyPr>
          <a:lstStyle/>
          <a:p>
            <a:r>
              <a:rPr lang="en-GB" sz="1400" b="1" dirty="0" smtClean="0">
                <a:solidFill>
                  <a:schemeClr val="bg2"/>
                </a:solidFill>
              </a:rPr>
              <a:t>Used mobile while driving without hands free</a:t>
            </a:r>
          </a:p>
        </p:txBody>
      </p:sp>
      <p:sp>
        <p:nvSpPr>
          <p:cNvPr id="14" name="TextBox 13"/>
          <p:cNvSpPr txBox="1"/>
          <p:nvPr/>
        </p:nvSpPr>
        <p:spPr>
          <a:xfrm>
            <a:off x="5907870" y="2173106"/>
            <a:ext cx="1190354" cy="1169551"/>
          </a:xfrm>
          <a:prstGeom prst="rect">
            <a:avLst/>
          </a:prstGeom>
          <a:noFill/>
        </p:spPr>
        <p:txBody>
          <a:bodyPr wrap="square" rtlCol="0">
            <a:spAutoFit/>
          </a:bodyPr>
          <a:lstStyle/>
          <a:p>
            <a:r>
              <a:rPr lang="en-GB" sz="1400" b="1" dirty="0" smtClean="0">
                <a:solidFill>
                  <a:schemeClr val="bg2"/>
                </a:solidFill>
              </a:rPr>
              <a:t>In car while driver used mobile without hands free</a:t>
            </a:r>
          </a:p>
        </p:txBody>
      </p:sp>
      <p:graphicFrame>
        <p:nvGraphicFramePr>
          <p:cNvPr id="18" name="Chart 17"/>
          <p:cNvGraphicFramePr/>
          <p:nvPr/>
        </p:nvGraphicFramePr>
        <p:xfrm>
          <a:off x="740124" y="4912242"/>
          <a:ext cx="9423207" cy="1812408"/>
        </p:xfrm>
        <a:graphic>
          <a:graphicData uri="http://schemas.openxmlformats.org/drawingml/2006/chart">
            <c:chart xmlns:c="http://schemas.openxmlformats.org/drawingml/2006/chart" xmlns:r="http://schemas.openxmlformats.org/officeDocument/2006/relationships" r:id="rId4"/>
          </a:graphicData>
        </a:graphic>
      </p:graphicFrame>
      <p:sp>
        <p:nvSpPr>
          <p:cNvPr id="26" name="TextBox 25"/>
          <p:cNvSpPr txBox="1"/>
          <p:nvPr/>
        </p:nvSpPr>
        <p:spPr>
          <a:xfrm>
            <a:off x="876142" y="4531525"/>
            <a:ext cx="7038665" cy="307777"/>
          </a:xfrm>
          <a:prstGeom prst="rect">
            <a:avLst/>
          </a:prstGeom>
          <a:noFill/>
        </p:spPr>
        <p:txBody>
          <a:bodyPr wrap="square" rtlCol="0">
            <a:spAutoFit/>
          </a:bodyPr>
          <a:lstStyle/>
          <a:p>
            <a:r>
              <a:rPr lang="en-GB" sz="1400" b="1" u="sng" dirty="0" smtClean="0">
                <a:solidFill>
                  <a:srgbClr val="000000"/>
                </a:solidFill>
              </a:rPr>
              <a:t>What drivers would do if they were to receive a phone call while driving...</a:t>
            </a:r>
          </a:p>
        </p:txBody>
      </p:sp>
      <p:sp>
        <p:nvSpPr>
          <p:cNvPr id="25" name="TextBox 24"/>
          <p:cNvSpPr txBox="1"/>
          <p:nvPr/>
        </p:nvSpPr>
        <p:spPr>
          <a:xfrm>
            <a:off x="658786" y="1635177"/>
            <a:ext cx="3997325" cy="307777"/>
          </a:xfrm>
          <a:prstGeom prst="rect">
            <a:avLst/>
          </a:prstGeom>
          <a:noFill/>
        </p:spPr>
        <p:txBody>
          <a:bodyPr wrap="square" rtlCol="0">
            <a:spAutoFit/>
          </a:bodyPr>
          <a:lstStyle/>
          <a:p>
            <a:r>
              <a:rPr lang="en-GB" sz="1400" b="1" u="sng" dirty="0" smtClean="0">
                <a:solidFill>
                  <a:srgbClr val="000000"/>
                </a:solidFill>
              </a:rPr>
              <a:t>Making or receiving calls whilst driving</a:t>
            </a:r>
          </a:p>
        </p:txBody>
      </p:sp>
      <p:sp>
        <p:nvSpPr>
          <p:cNvPr id="37" name="TextBox 36"/>
          <p:cNvSpPr txBox="1"/>
          <p:nvPr/>
        </p:nvSpPr>
        <p:spPr>
          <a:xfrm>
            <a:off x="3955060" y="2550822"/>
            <a:ext cx="1426409" cy="1277273"/>
          </a:xfrm>
          <a:prstGeom prst="rect">
            <a:avLst/>
          </a:prstGeom>
          <a:noFill/>
          <a:ln>
            <a:solidFill>
              <a:srgbClr val="C292D5"/>
            </a:solidFill>
            <a:prstDash val="dash"/>
          </a:ln>
        </p:spPr>
        <p:txBody>
          <a:bodyPr wrap="square" rtlCol="0">
            <a:spAutoFit/>
          </a:bodyPr>
          <a:lstStyle/>
          <a:p>
            <a:pPr marL="57150" indent="-57150">
              <a:buFont typeface="Arial" pitchFamily="34" charset="0"/>
              <a:buChar char="•"/>
            </a:pPr>
            <a:r>
              <a:rPr lang="en-GB" sz="1200" b="1" dirty="0" smtClean="0">
                <a:solidFill>
                  <a:srgbClr val="4D4D4D"/>
                </a:solidFill>
              </a:rPr>
              <a:t> Haven’t driven under influence of alcohol </a:t>
            </a:r>
            <a:r>
              <a:rPr lang="en-GB" sz="1200" dirty="0" smtClean="0">
                <a:solidFill>
                  <a:srgbClr val="4D4D4D"/>
                </a:solidFill>
              </a:rPr>
              <a:t>(79%)</a:t>
            </a:r>
          </a:p>
          <a:p>
            <a:pPr marL="57150" indent="-57150">
              <a:spcBef>
                <a:spcPts val="600"/>
              </a:spcBef>
              <a:spcAft>
                <a:spcPts val="0"/>
              </a:spcAft>
              <a:buFont typeface="Arial" pitchFamily="34" charset="0"/>
              <a:buChar char="•"/>
            </a:pPr>
            <a:r>
              <a:rPr lang="en-GB" sz="1200" b="1" dirty="0" smtClean="0">
                <a:solidFill>
                  <a:srgbClr val="4D4D4D"/>
                </a:solidFill>
              </a:rPr>
              <a:t> Haven’t driven under influence of drugs </a:t>
            </a:r>
            <a:r>
              <a:rPr lang="en-GB" sz="1200" dirty="0" smtClean="0">
                <a:solidFill>
                  <a:srgbClr val="4D4D4D"/>
                </a:solidFill>
              </a:rPr>
              <a:t>(73%)</a:t>
            </a:r>
          </a:p>
        </p:txBody>
      </p:sp>
      <p:sp>
        <p:nvSpPr>
          <p:cNvPr id="38" name="TextBox 37"/>
          <p:cNvSpPr txBox="1"/>
          <p:nvPr/>
        </p:nvSpPr>
        <p:spPr>
          <a:xfrm>
            <a:off x="8829987" y="2550822"/>
            <a:ext cx="1483246" cy="1277273"/>
          </a:xfrm>
          <a:prstGeom prst="rect">
            <a:avLst/>
          </a:prstGeom>
          <a:noFill/>
          <a:ln>
            <a:solidFill>
              <a:srgbClr val="C292D5"/>
            </a:solidFill>
            <a:prstDash val="dash"/>
          </a:ln>
        </p:spPr>
        <p:txBody>
          <a:bodyPr wrap="square" rtlCol="0">
            <a:spAutoFit/>
          </a:bodyPr>
          <a:lstStyle/>
          <a:p>
            <a:pPr marL="57150" indent="-57150">
              <a:buFont typeface="Arial" pitchFamily="34" charset="0"/>
              <a:buChar char="•"/>
            </a:pPr>
            <a:r>
              <a:rPr lang="en-GB" sz="1200" b="1" dirty="0" smtClean="0">
                <a:solidFill>
                  <a:srgbClr val="4D4D4D"/>
                </a:solidFill>
              </a:rPr>
              <a:t> Haven’t driven under influence of alcohol (73%)</a:t>
            </a:r>
          </a:p>
          <a:p>
            <a:pPr marL="57150" indent="-57150">
              <a:spcBef>
                <a:spcPts val="600"/>
              </a:spcBef>
              <a:spcAft>
                <a:spcPts val="0"/>
              </a:spcAft>
              <a:buFont typeface="Arial" pitchFamily="34" charset="0"/>
              <a:buChar char="•"/>
            </a:pPr>
            <a:r>
              <a:rPr lang="en-GB" sz="1200" b="1" dirty="0" smtClean="0">
                <a:solidFill>
                  <a:srgbClr val="4D4D4D"/>
                </a:solidFill>
              </a:rPr>
              <a:t> Haven’t driven under influence of drugs (69%)</a:t>
            </a:r>
          </a:p>
        </p:txBody>
      </p:sp>
      <p:cxnSp>
        <p:nvCxnSpPr>
          <p:cNvPr id="31" name="Straight Connector 30"/>
          <p:cNvCxnSpPr/>
          <p:nvPr/>
        </p:nvCxnSpPr>
        <p:spPr>
          <a:xfrm>
            <a:off x="712381" y="4476311"/>
            <a:ext cx="9431079" cy="0"/>
          </a:xfrm>
          <a:prstGeom prst="line">
            <a:avLst/>
          </a:prstGeom>
          <a:ln w="12700">
            <a:solidFill>
              <a:schemeClr val="bg1">
                <a:lumMod val="50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aphicFrame>
        <p:nvGraphicFramePr>
          <p:cNvPr id="33" name="Chart 32"/>
          <p:cNvGraphicFramePr/>
          <p:nvPr/>
        </p:nvGraphicFramePr>
        <p:xfrm>
          <a:off x="824459" y="4077325"/>
          <a:ext cx="9308423" cy="254832"/>
        </p:xfrm>
        <a:graphic>
          <a:graphicData uri="http://schemas.openxmlformats.org/drawingml/2006/chart">
            <c:chart xmlns:c="http://schemas.openxmlformats.org/drawingml/2006/chart" xmlns:r="http://schemas.openxmlformats.org/officeDocument/2006/relationships" r:id="rId5"/>
          </a:graphicData>
        </a:graphic>
      </p:graphicFrame>
      <p:cxnSp>
        <p:nvCxnSpPr>
          <p:cNvPr id="35" name="Straight Connector 34"/>
          <p:cNvCxnSpPr/>
          <p:nvPr/>
        </p:nvCxnSpPr>
        <p:spPr>
          <a:xfrm>
            <a:off x="5636300" y="2053652"/>
            <a:ext cx="0" cy="1948722"/>
          </a:xfrm>
          <a:prstGeom prst="line">
            <a:avLst/>
          </a:prstGeom>
          <a:ln w="12700">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 name="Elbow Connector 43"/>
          <p:cNvCxnSpPr>
            <a:endCxn id="38" idx="0"/>
          </p:cNvCxnSpPr>
          <p:nvPr/>
        </p:nvCxnSpPr>
        <p:spPr>
          <a:xfrm flipV="1">
            <a:off x="8244590" y="2550822"/>
            <a:ext cx="1327020" cy="327289"/>
          </a:xfrm>
          <a:prstGeom prst="bentConnector4">
            <a:avLst>
              <a:gd name="adj1" fmla="val 22057"/>
              <a:gd name="adj2" fmla="val 169847"/>
            </a:avLst>
          </a:prstGeom>
          <a:ln w="12700">
            <a:solidFill>
              <a:srgbClr val="C292D5"/>
            </a:solidFill>
            <a:headEnd type="none" w="med" len="me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7" name="Elbow Connector 43"/>
          <p:cNvCxnSpPr>
            <a:endCxn id="37" idx="0"/>
          </p:cNvCxnSpPr>
          <p:nvPr/>
        </p:nvCxnSpPr>
        <p:spPr>
          <a:xfrm flipV="1">
            <a:off x="3330315" y="2550822"/>
            <a:ext cx="1337950" cy="329788"/>
          </a:xfrm>
          <a:prstGeom prst="bentConnector4">
            <a:avLst>
              <a:gd name="adj1" fmla="val 23347"/>
              <a:gd name="adj2" fmla="val 169317"/>
            </a:avLst>
          </a:prstGeom>
          <a:ln w="12700">
            <a:solidFill>
              <a:srgbClr val="C292D5"/>
            </a:solidFill>
            <a:headEnd type="none" w="med" len="med"/>
            <a:tailEnd type="triangle" w="med" len="lg"/>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Mobile phone usage on roads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460" y="917863"/>
            <a:ext cx="9252000" cy="576263"/>
          </a:xfrm>
        </p:spPr>
        <p:txBody>
          <a:bodyPr/>
          <a:lstStyle/>
          <a:p>
            <a:r>
              <a:rPr lang="en-GB" dirty="0" smtClean="0"/>
              <a:t>Nature of mobile phone usage while in the car (without hands-free)</a:t>
            </a:r>
            <a:endParaRPr lang="en-GB" dirty="0"/>
          </a:p>
        </p:txBody>
      </p:sp>
      <p:sp>
        <p:nvSpPr>
          <p:cNvPr id="5" name="Rectangle 23"/>
          <p:cNvSpPr>
            <a:spLocks noChangeArrowheads="1"/>
          </p:cNvSpPr>
          <p:nvPr/>
        </p:nvSpPr>
        <p:spPr bwMode="auto">
          <a:xfrm>
            <a:off x="950026" y="6838376"/>
            <a:ext cx="7493330"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QP1 / QP3 </a:t>
            </a:r>
            <a:r>
              <a:rPr lang="en-GB" sz="800" dirty="0" smtClean="0">
                <a:solidFill>
                  <a:schemeClr val="bg2"/>
                </a:solidFill>
              </a:rPr>
              <a:t>Thinking about the last 12 months, how often, if at all, have you used your mobile phone while driving / stationary with the engine on, </a:t>
            </a:r>
            <a:r>
              <a:rPr lang="en-GB" sz="800" u="sng" dirty="0" smtClean="0">
                <a:solidFill>
                  <a:schemeClr val="bg2"/>
                </a:solidFill>
              </a:rPr>
              <a:t>without</a:t>
            </a:r>
            <a:r>
              <a:rPr lang="en-GB" sz="800" dirty="0" smtClean="0">
                <a:solidFill>
                  <a:schemeClr val="bg2"/>
                </a:solidFill>
              </a:rPr>
              <a:t> hands-free to..?  Bases: All respondents (1714). </a:t>
            </a:r>
            <a:endParaRPr lang="en-GB" sz="800" dirty="0">
              <a:solidFill>
                <a:schemeClr val="bg2"/>
              </a:solidFill>
              <a:latin typeface="Arial" pitchFamily="34" charset="0"/>
              <a:cs typeface="Arial" pitchFamily="34" charset="0"/>
            </a:endParaRPr>
          </a:p>
        </p:txBody>
      </p:sp>
      <p:graphicFrame>
        <p:nvGraphicFramePr>
          <p:cNvPr id="6" name="Chart 5"/>
          <p:cNvGraphicFramePr/>
          <p:nvPr/>
        </p:nvGraphicFramePr>
        <p:xfrm>
          <a:off x="1660195" y="2630615"/>
          <a:ext cx="1885685" cy="16668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p:nvPr/>
        </p:nvGraphicFramePr>
        <p:xfrm>
          <a:off x="3331435" y="2582990"/>
          <a:ext cx="1857110" cy="17335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nvGraphicFramePr>
        <p:xfrm>
          <a:off x="5578522" y="2582990"/>
          <a:ext cx="1857110" cy="17335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p:nvPr/>
        </p:nvGraphicFramePr>
        <p:xfrm>
          <a:off x="7222909" y="2582990"/>
          <a:ext cx="1857110" cy="173355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p:cNvGraphicFramePr/>
          <p:nvPr/>
        </p:nvGraphicFramePr>
        <p:xfrm>
          <a:off x="1650670" y="4809185"/>
          <a:ext cx="1857110" cy="173355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Chart 10"/>
          <p:cNvGraphicFramePr/>
          <p:nvPr/>
        </p:nvGraphicFramePr>
        <p:xfrm>
          <a:off x="3371956" y="4809185"/>
          <a:ext cx="1857110" cy="173355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2" name="Chart 11"/>
          <p:cNvGraphicFramePr/>
          <p:nvPr/>
        </p:nvGraphicFramePr>
        <p:xfrm>
          <a:off x="5571259" y="4809185"/>
          <a:ext cx="1857110" cy="173355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3" name="Chart 12"/>
          <p:cNvGraphicFramePr/>
          <p:nvPr/>
        </p:nvGraphicFramePr>
        <p:xfrm>
          <a:off x="7260444" y="4809185"/>
          <a:ext cx="1857110" cy="1733550"/>
        </p:xfrm>
        <a:graphic>
          <a:graphicData uri="http://schemas.openxmlformats.org/drawingml/2006/chart">
            <c:chart xmlns:c="http://schemas.openxmlformats.org/drawingml/2006/chart" xmlns:r="http://schemas.openxmlformats.org/officeDocument/2006/relationships" r:id="rId9"/>
          </a:graphicData>
        </a:graphic>
      </p:graphicFrame>
      <p:sp>
        <p:nvSpPr>
          <p:cNvPr id="14" name="TextBox 13"/>
          <p:cNvSpPr txBox="1"/>
          <p:nvPr/>
        </p:nvSpPr>
        <p:spPr>
          <a:xfrm>
            <a:off x="1736131" y="4106988"/>
            <a:ext cx="1676400" cy="261610"/>
          </a:xfrm>
          <a:prstGeom prst="rect">
            <a:avLst/>
          </a:prstGeom>
          <a:noFill/>
        </p:spPr>
        <p:txBody>
          <a:bodyPr wrap="square" rtlCol="0">
            <a:spAutoFit/>
          </a:bodyPr>
          <a:lstStyle/>
          <a:p>
            <a:pPr algn="ctr"/>
            <a:r>
              <a:rPr lang="en-GB" b="1" dirty="0" smtClean="0">
                <a:solidFill>
                  <a:schemeClr val="bg2"/>
                </a:solidFill>
              </a:rPr>
              <a:t>Driving</a:t>
            </a:r>
          </a:p>
        </p:txBody>
      </p:sp>
      <p:sp>
        <p:nvSpPr>
          <p:cNvPr id="22" name="TextBox 21"/>
          <p:cNvSpPr txBox="1"/>
          <p:nvPr/>
        </p:nvSpPr>
        <p:spPr>
          <a:xfrm>
            <a:off x="3270145" y="4116513"/>
            <a:ext cx="1935190" cy="261610"/>
          </a:xfrm>
          <a:prstGeom prst="rect">
            <a:avLst/>
          </a:prstGeom>
          <a:noFill/>
        </p:spPr>
        <p:txBody>
          <a:bodyPr wrap="square" rtlCol="0">
            <a:spAutoFit/>
          </a:bodyPr>
          <a:lstStyle/>
          <a:p>
            <a:pPr algn="ctr"/>
            <a:r>
              <a:rPr lang="en-GB" b="1" dirty="0" smtClean="0">
                <a:solidFill>
                  <a:schemeClr val="bg2"/>
                </a:solidFill>
              </a:rPr>
              <a:t>Stationary with engine on</a:t>
            </a:r>
          </a:p>
        </p:txBody>
      </p:sp>
      <p:sp>
        <p:nvSpPr>
          <p:cNvPr id="23" name="TextBox 22"/>
          <p:cNvSpPr txBox="1"/>
          <p:nvPr/>
        </p:nvSpPr>
        <p:spPr>
          <a:xfrm>
            <a:off x="5673508" y="4116513"/>
            <a:ext cx="1676400" cy="261610"/>
          </a:xfrm>
          <a:prstGeom prst="rect">
            <a:avLst/>
          </a:prstGeom>
          <a:noFill/>
        </p:spPr>
        <p:txBody>
          <a:bodyPr wrap="square" rtlCol="0">
            <a:spAutoFit/>
          </a:bodyPr>
          <a:lstStyle/>
          <a:p>
            <a:pPr algn="ctr"/>
            <a:r>
              <a:rPr lang="en-GB" b="1" dirty="0" smtClean="0">
                <a:solidFill>
                  <a:schemeClr val="bg2"/>
                </a:solidFill>
              </a:rPr>
              <a:t>Driving</a:t>
            </a:r>
          </a:p>
        </p:txBody>
      </p:sp>
      <p:sp>
        <p:nvSpPr>
          <p:cNvPr id="24" name="TextBox 23"/>
          <p:cNvSpPr txBox="1"/>
          <p:nvPr/>
        </p:nvSpPr>
        <p:spPr>
          <a:xfrm>
            <a:off x="7173295" y="4116513"/>
            <a:ext cx="1956339" cy="261610"/>
          </a:xfrm>
          <a:prstGeom prst="rect">
            <a:avLst/>
          </a:prstGeom>
          <a:noFill/>
        </p:spPr>
        <p:txBody>
          <a:bodyPr wrap="square" rtlCol="0">
            <a:spAutoFit/>
          </a:bodyPr>
          <a:lstStyle/>
          <a:p>
            <a:pPr algn="ctr"/>
            <a:r>
              <a:rPr lang="en-GB" b="1" dirty="0" smtClean="0">
                <a:solidFill>
                  <a:schemeClr val="bg2"/>
                </a:solidFill>
              </a:rPr>
              <a:t>Stationary with engine on</a:t>
            </a:r>
          </a:p>
        </p:txBody>
      </p:sp>
      <p:sp>
        <p:nvSpPr>
          <p:cNvPr id="25" name="TextBox 24"/>
          <p:cNvSpPr txBox="1"/>
          <p:nvPr/>
        </p:nvSpPr>
        <p:spPr>
          <a:xfrm>
            <a:off x="1736131" y="6372688"/>
            <a:ext cx="1676400" cy="261610"/>
          </a:xfrm>
          <a:prstGeom prst="rect">
            <a:avLst/>
          </a:prstGeom>
          <a:noFill/>
        </p:spPr>
        <p:txBody>
          <a:bodyPr wrap="square" rtlCol="0">
            <a:spAutoFit/>
          </a:bodyPr>
          <a:lstStyle/>
          <a:p>
            <a:pPr algn="ctr"/>
            <a:r>
              <a:rPr lang="en-GB" b="1" dirty="0" smtClean="0">
                <a:solidFill>
                  <a:schemeClr val="bg2"/>
                </a:solidFill>
              </a:rPr>
              <a:t>Driving</a:t>
            </a:r>
          </a:p>
        </p:txBody>
      </p:sp>
      <p:sp>
        <p:nvSpPr>
          <p:cNvPr id="26" name="TextBox 25"/>
          <p:cNvSpPr txBox="1"/>
          <p:nvPr/>
        </p:nvSpPr>
        <p:spPr>
          <a:xfrm>
            <a:off x="3347633" y="6344113"/>
            <a:ext cx="1918562" cy="261610"/>
          </a:xfrm>
          <a:prstGeom prst="rect">
            <a:avLst/>
          </a:prstGeom>
          <a:noFill/>
        </p:spPr>
        <p:txBody>
          <a:bodyPr wrap="square" rtlCol="0">
            <a:spAutoFit/>
          </a:bodyPr>
          <a:lstStyle/>
          <a:p>
            <a:pPr algn="ctr"/>
            <a:r>
              <a:rPr lang="en-GB" b="1" dirty="0" smtClean="0">
                <a:solidFill>
                  <a:schemeClr val="bg2"/>
                </a:solidFill>
              </a:rPr>
              <a:t>Stationary with engine on</a:t>
            </a:r>
          </a:p>
        </p:txBody>
      </p:sp>
      <p:sp>
        <p:nvSpPr>
          <p:cNvPr id="27" name="TextBox 26"/>
          <p:cNvSpPr txBox="1"/>
          <p:nvPr/>
        </p:nvSpPr>
        <p:spPr>
          <a:xfrm>
            <a:off x="5647195" y="6344113"/>
            <a:ext cx="1676400" cy="261610"/>
          </a:xfrm>
          <a:prstGeom prst="rect">
            <a:avLst/>
          </a:prstGeom>
          <a:noFill/>
        </p:spPr>
        <p:txBody>
          <a:bodyPr wrap="square" rtlCol="0">
            <a:spAutoFit/>
          </a:bodyPr>
          <a:lstStyle/>
          <a:p>
            <a:pPr algn="ctr"/>
            <a:r>
              <a:rPr lang="en-GB" b="1" dirty="0" smtClean="0">
                <a:solidFill>
                  <a:schemeClr val="bg2"/>
                </a:solidFill>
              </a:rPr>
              <a:t>Driving</a:t>
            </a:r>
          </a:p>
        </p:txBody>
      </p:sp>
      <p:sp>
        <p:nvSpPr>
          <p:cNvPr id="28" name="TextBox 27"/>
          <p:cNvSpPr txBox="1"/>
          <p:nvPr/>
        </p:nvSpPr>
        <p:spPr>
          <a:xfrm>
            <a:off x="7246024" y="6344113"/>
            <a:ext cx="1885951" cy="261610"/>
          </a:xfrm>
          <a:prstGeom prst="rect">
            <a:avLst/>
          </a:prstGeom>
          <a:noFill/>
        </p:spPr>
        <p:txBody>
          <a:bodyPr wrap="square" rtlCol="0">
            <a:spAutoFit/>
          </a:bodyPr>
          <a:lstStyle/>
          <a:p>
            <a:pPr algn="ctr"/>
            <a:r>
              <a:rPr lang="en-GB" b="1" dirty="0" smtClean="0">
                <a:solidFill>
                  <a:schemeClr val="bg2"/>
                </a:solidFill>
              </a:rPr>
              <a:t>Stationary with engine on</a:t>
            </a:r>
          </a:p>
        </p:txBody>
      </p:sp>
      <p:grpSp>
        <p:nvGrpSpPr>
          <p:cNvPr id="3" name="Group 30"/>
          <p:cNvGrpSpPr/>
          <p:nvPr/>
        </p:nvGrpSpPr>
        <p:grpSpPr>
          <a:xfrm>
            <a:off x="762000" y="2383566"/>
            <a:ext cx="671513" cy="977900"/>
            <a:chOff x="9324975" y="3008313"/>
            <a:chExt cx="671513" cy="977900"/>
          </a:xfrm>
        </p:grpSpPr>
        <p:sp>
          <p:nvSpPr>
            <p:cNvPr id="32" name="Freeform 152"/>
            <p:cNvSpPr>
              <a:spLocks noChangeArrowheads="1"/>
            </p:cNvSpPr>
            <p:nvPr/>
          </p:nvSpPr>
          <p:spPr bwMode="auto">
            <a:xfrm>
              <a:off x="9324975" y="3008313"/>
              <a:ext cx="300038" cy="590550"/>
            </a:xfrm>
            <a:custGeom>
              <a:avLst/>
              <a:gdLst>
                <a:gd name="T0" fmla="*/ 2147483647 w 1703"/>
                <a:gd name="T1" fmla="*/ 2147483647 h 3353"/>
                <a:gd name="T2" fmla="*/ 2147483647 w 1703"/>
                <a:gd name="T3" fmla="*/ 2147483647 h 3353"/>
                <a:gd name="T4" fmla="*/ 2147483647 w 1703"/>
                <a:gd name="T5" fmla="*/ 2147483647 h 3353"/>
                <a:gd name="T6" fmla="*/ 2147483647 w 1703"/>
                <a:gd name="T7" fmla="*/ 2147483647 h 3353"/>
                <a:gd name="T8" fmla="*/ 2147483647 w 1703"/>
                <a:gd name="T9" fmla="*/ 2147483647 h 3353"/>
                <a:gd name="T10" fmla="*/ 2147483647 w 1703"/>
                <a:gd name="T11" fmla="*/ 2147483647 h 3353"/>
                <a:gd name="T12" fmla="*/ 2147483647 w 1703"/>
                <a:gd name="T13" fmla="*/ 2147483647 h 3353"/>
                <a:gd name="T14" fmla="*/ 2147483647 w 1703"/>
                <a:gd name="T15" fmla="*/ 2147483647 h 3353"/>
                <a:gd name="T16" fmla="*/ 2147483647 w 1703"/>
                <a:gd name="T17" fmla="*/ 2147483647 h 3353"/>
                <a:gd name="T18" fmla="*/ 2147483647 w 1703"/>
                <a:gd name="T19" fmla="*/ 2147483647 h 3353"/>
                <a:gd name="T20" fmla="*/ 2147483647 w 1703"/>
                <a:gd name="T21" fmla="*/ 2147483647 h 3353"/>
                <a:gd name="T22" fmla="*/ 2147483647 w 1703"/>
                <a:gd name="T23" fmla="*/ 2147483647 h 3353"/>
                <a:gd name="T24" fmla="*/ 2147483647 w 1703"/>
                <a:gd name="T25" fmla="*/ 2147483647 h 3353"/>
                <a:gd name="T26" fmla="*/ 2147483647 w 1703"/>
                <a:gd name="T27" fmla="*/ 2147483647 h 3353"/>
                <a:gd name="T28" fmla="*/ 2147483647 w 1703"/>
                <a:gd name="T29" fmla="*/ 2147483647 h 3353"/>
                <a:gd name="T30" fmla="*/ 2147483647 w 1703"/>
                <a:gd name="T31" fmla="*/ 2147483647 h 3353"/>
                <a:gd name="T32" fmla="*/ 2147483647 w 1703"/>
                <a:gd name="T33" fmla="*/ 2147483647 h 3353"/>
                <a:gd name="T34" fmla="*/ 2147483647 w 1703"/>
                <a:gd name="T35" fmla="*/ 2147483647 h 3353"/>
                <a:gd name="T36" fmla="*/ 2147483647 w 1703"/>
                <a:gd name="T37" fmla="*/ 2147483647 h 3353"/>
                <a:gd name="T38" fmla="*/ 2147483647 w 1703"/>
                <a:gd name="T39" fmla="*/ 2147483647 h 3353"/>
                <a:gd name="T40" fmla="*/ 2147483647 w 1703"/>
                <a:gd name="T41" fmla="*/ 2147483647 h 3353"/>
                <a:gd name="T42" fmla="*/ 2147483647 w 1703"/>
                <a:gd name="T43" fmla="*/ 2147483647 h 3353"/>
                <a:gd name="T44" fmla="*/ 2147483647 w 1703"/>
                <a:gd name="T45" fmla="*/ 2147483647 h 3353"/>
                <a:gd name="T46" fmla="*/ 2147483647 w 1703"/>
                <a:gd name="T47" fmla="*/ 2147483647 h 3353"/>
                <a:gd name="T48" fmla="*/ 2147483647 w 1703"/>
                <a:gd name="T49" fmla="*/ 2147483647 h 3353"/>
                <a:gd name="T50" fmla="*/ 2147483647 w 1703"/>
                <a:gd name="T51" fmla="*/ 2147483647 h 3353"/>
                <a:gd name="T52" fmla="*/ 2147483647 w 1703"/>
                <a:gd name="T53" fmla="*/ 2147483647 h 3353"/>
                <a:gd name="T54" fmla="*/ 2147483647 w 1703"/>
                <a:gd name="T55" fmla="*/ 2147483647 h 3353"/>
                <a:gd name="T56" fmla="*/ 2147483647 w 1703"/>
                <a:gd name="T57" fmla="*/ 2147483647 h 3353"/>
                <a:gd name="T58" fmla="*/ 2147483647 w 1703"/>
                <a:gd name="T59" fmla="*/ 2147483647 h 3353"/>
                <a:gd name="T60" fmla="*/ 2147483647 w 1703"/>
                <a:gd name="T61" fmla="*/ 2147483647 h 3353"/>
                <a:gd name="T62" fmla="*/ 2147483647 w 1703"/>
                <a:gd name="T63" fmla="*/ 2147483647 h 3353"/>
                <a:gd name="T64" fmla="*/ 2147483647 w 1703"/>
                <a:gd name="T65" fmla="*/ 2147483647 h 3353"/>
                <a:gd name="T66" fmla="*/ 2147483647 w 1703"/>
                <a:gd name="T67" fmla="*/ 2147483647 h 3353"/>
                <a:gd name="T68" fmla="*/ 2147483647 w 1703"/>
                <a:gd name="T69" fmla="*/ 2147483647 h 3353"/>
                <a:gd name="T70" fmla="*/ 2147483647 w 1703"/>
                <a:gd name="T71" fmla="*/ 2147483647 h 3353"/>
                <a:gd name="T72" fmla="*/ 2147483647 w 1703"/>
                <a:gd name="T73" fmla="*/ 2147483647 h 3353"/>
                <a:gd name="T74" fmla="*/ 2147483647 w 1703"/>
                <a:gd name="T75" fmla="*/ 2147483647 h 3353"/>
                <a:gd name="T76" fmla="*/ 2147483647 w 1703"/>
                <a:gd name="T77" fmla="*/ 2147483647 h 3353"/>
                <a:gd name="T78" fmla="*/ 2147483647 w 1703"/>
                <a:gd name="T79" fmla="*/ 2147483647 h 3353"/>
                <a:gd name="T80" fmla="*/ 2147483647 w 1703"/>
                <a:gd name="T81" fmla="*/ 2147483647 h 3353"/>
                <a:gd name="T82" fmla="*/ 2147483647 w 1703"/>
                <a:gd name="T83" fmla="*/ 2147483647 h 3353"/>
                <a:gd name="T84" fmla="*/ 2147483647 w 1703"/>
                <a:gd name="T85" fmla="*/ 2147483647 h 3353"/>
                <a:gd name="T86" fmla="*/ 2147483647 w 1703"/>
                <a:gd name="T87" fmla="*/ 2147483647 h 3353"/>
                <a:gd name="T88" fmla="*/ 2147483647 w 1703"/>
                <a:gd name="T89" fmla="*/ 2147483647 h 3353"/>
                <a:gd name="T90" fmla="*/ 2147483647 w 1703"/>
                <a:gd name="T91" fmla="*/ 2147483647 h 3353"/>
                <a:gd name="T92" fmla="*/ 2147483647 w 1703"/>
                <a:gd name="T93" fmla="*/ 2147483647 h 3353"/>
                <a:gd name="T94" fmla="*/ 2147483647 w 1703"/>
                <a:gd name="T95" fmla="*/ 2147483647 h 3353"/>
                <a:gd name="T96" fmla="*/ 2147483647 w 1703"/>
                <a:gd name="T97" fmla="*/ 2147483647 h 3353"/>
                <a:gd name="T98" fmla="*/ 2147483647 w 1703"/>
                <a:gd name="T99" fmla="*/ 2147483647 h 3353"/>
                <a:gd name="T100" fmla="*/ 2147483647 w 1703"/>
                <a:gd name="T101" fmla="*/ 2147483647 h 3353"/>
                <a:gd name="T102" fmla="*/ 0 w 1703"/>
                <a:gd name="T103" fmla="*/ 2147483647 h 3353"/>
                <a:gd name="T104" fmla="*/ 2147483647 w 1703"/>
                <a:gd name="T105" fmla="*/ 2147483647 h 3353"/>
                <a:gd name="T106" fmla="*/ 2147483647 w 1703"/>
                <a:gd name="T107" fmla="*/ 2147483647 h 3353"/>
                <a:gd name="T108" fmla="*/ 2147483647 w 1703"/>
                <a:gd name="T109" fmla="*/ 2147483647 h 33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703"/>
                <a:gd name="T166" fmla="*/ 0 h 3353"/>
                <a:gd name="T167" fmla="*/ 1703 w 1703"/>
                <a:gd name="T168" fmla="*/ 3353 h 33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703" h="3353">
                  <a:moveTo>
                    <a:pt x="636" y="3012"/>
                  </a:moveTo>
                  <a:lnTo>
                    <a:pt x="618" y="3016"/>
                  </a:lnTo>
                  <a:lnTo>
                    <a:pt x="601" y="3024"/>
                  </a:lnTo>
                  <a:lnTo>
                    <a:pt x="589" y="3036"/>
                  </a:lnTo>
                  <a:lnTo>
                    <a:pt x="580" y="3053"/>
                  </a:lnTo>
                  <a:lnTo>
                    <a:pt x="577" y="3071"/>
                  </a:lnTo>
                  <a:lnTo>
                    <a:pt x="580" y="3090"/>
                  </a:lnTo>
                  <a:lnTo>
                    <a:pt x="589" y="3106"/>
                  </a:lnTo>
                  <a:lnTo>
                    <a:pt x="601" y="3119"/>
                  </a:lnTo>
                  <a:lnTo>
                    <a:pt x="618" y="3127"/>
                  </a:lnTo>
                  <a:lnTo>
                    <a:pt x="636" y="3130"/>
                  </a:lnTo>
                  <a:lnTo>
                    <a:pt x="1113" y="3130"/>
                  </a:lnTo>
                  <a:lnTo>
                    <a:pt x="1132" y="3127"/>
                  </a:lnTo>
                  <a:lnTo>
                    <a:pt x="1149" y="3119"/>
                  </a:lnTo>
                  <a:lnTo>
                    <a:pt x="1162" y="3106"/>
                  </a:lnTo>
                  <a:lnTo>
                    <a:pt x="1170" y="3090"/>
                  </a:lnTo>
                  <a:lnTo>
                    <a:pt x="1173" y="3071"/>
                  </a:lnTo>
                  <a:lnTo>
                    <a:pt x="1170" y="3053"/>
                  </a:lnTo>
                  <a:lnTo>
                    <a:pt x="1162" y="3036"/>
                  </a:lnTo>
                  <a:lnTo>
                    <a:pt x="1149" y="3024"/>
                  </a:lnTo>
                  <a:lnTo>
                    <a:pt x="1132" y="3016"/>
                  </a:lnTo>
                  <a:lnTo>
                    <a:pt x="1113" y="3012"/>
                  </a:lnTo>
                  <a:lnTo>
                    <a:pt x="636" y="3012"/>
                  </a:lnTo>
                  <a:close/>
                  <a:moveTo>
                    <a:pt x="1227" y="2660"/>
                  </a:moveTo>
                  <a:lnTo>
                    <a:pt x="1206" y="2663"/>
                  </a:lnTo>
                  <a:lnTo>
                    <a:pt x="1188" y="2670"/>
                  </a:lnTo>
                  <a:lnTo>
                    <a:pt x="1171" y="2683"/>
                  </a:lnTo>
                  <a:lnTo>
                    <a:pt x="1160" y="2698"/>
                  </a:lnTo>
                  <a:lnTo>
                    <a:pt x="1152" y="2718"/>
                  </a:lnTo>
                  <a:lnTo>
                    <a:pt x="1149" y="2739"/>
                  </a:lnTo>
                  <a:lnTo>
                    <a:pt x="1152" y="2759"/>
                  </a:lnTo>
                  <a:lnTo>
                    <a:pt x="1160" y="2778"/>
                  </a:lnTo>
                  <a:lnTo>
                    <a:pt x="1171" y="2793"/>
                  </a:lnTo>
                  <a:lnTo>
                    <a:pt x="1188" y="2806"/>
                  </a:lnTo>
                  <a:lnTo>
                    <a:pt x="1206" y="2814"/>
                  </a:lnTo>
                  <a:lnTo>
                    <a:pt x="1227" y="2816"/>
                  </a:lnTo>
                  <a:lnTo>
                    <a:pt x="1374" y="2816"/>
                  </a:lnTo>
                  <a:lnTo>
                    <a:pt x="1395" y="2814"/>
                  </a:lnTo>
                  <a:lnTo>
                    <a:pt x="1413" y="2806"/>
                  </a:lnTo>
                  <a:lnTo>
                    <a:pt x="1430" y="2793"/>
                  </a:lnTo>
                  <a:lnTo>
                    <a:pt x="1441" y="2778"/>
                  </a:lnTo>
                  <a:lnTo>
                    <a:pt x="1450" y="2759"/>
                  </a:lnTo>
                  <a:lnTo>
                    <a:pt x="1453" y="2739"/>
                  </a:lnTo>
                  <a:lnTo>
                    <a:pt x="1450" y="2718"/>
                  </a:lnTo>
                  <a:lnTo>
                    <a:pt x="1441" y="2698"/>
                  </a:lnTo>
                  <a:lnTo>
                    <a:pt x="1430" y="2683"/>
                  </a:lnTo>
                  <a:lnTo>
                    <a:pt x="1413" y="2670"/>
                  </a:lnTo>
                  <a:lnTo>
                    <a:pt x="1395" y="2663"/>
                  </a:lnTo>
                  <a:lnTo>
                    <a:pt x="1374" y="2660"/>
                  </a:lnTo>
                  <a:lnTo>
                    <a:pt x="1227" y="2660"/>
                  </a:lnTo>
                  <a:close/>
                  <a:moveTo>
                    <a:pt x="787" y="2660"/>
                  </a:moveTo>
                  <a:lnTo>
                    <a:pt x="767" y="2663"/>
                  </a:lnTo>
                  <a:lnTo>
                    <a:pt x="748" y="2670"/>
                  </a:lnTo>
                  <a:lnTo>
                    <a:pt x="733" y="2683"/>
                  </a:lnTo>
                  <a:lnTo>
                    <a:pt x="720" y="2698"/>
                  </a:lnTo>
                  <a:lnTo>
                    <a:pt x="712" y="2718"/>
                  </a:lnTo>
                  <a:lnTo>
                    <a:pt x="710" y="2739"/>
                  </a:lnTo>
                  <a:lnTo>
                    <a:pt x="712" y="2759"/>
                  </a:lnTo>
                  <a:lnTo>
                    <a:pt x="720" y="2778"/>
                  </a:lnTo>
                  <a:lnTo>
                    <a:pt x="733" y="2793"/>
                  </a:lnTo>
                  <a:lnTo>
                    <a:pt x="748" y="2806"/>
                  </a:lnTo>
                  <a:lnTo>
                    <a:pt x="767" y="2814"/>
                  </a:lnTo>
                  <a:lnTo>
                    <a:pt x="787" y="2816"/>
                  </a:lnTo>
                  <a:lnTo>
                    <a:pt x="934" y="2816"/>
                  </a:lnTo>
                  <a:lnTo>
                    <a:pt x="955" y="2814"/>
                  </a:lnTo>
                  <a:lnTo>
                    <a:pt x="975" y="2806"/>
                  </a:lnTo>
                  <a:lnTo>
                    <a:pt x="990" y="2793"/>
                  </a:lnTo>
                  <a:lnTo>
                    <a:pt x="1003" y="2778"/>
                  </a:lnTo>
                  <a:lnTo>
                    <a:pt x="1010" y="2759"/>
                  </a:lnTo>
                  <a:lnTo>
                    <a:pt x="1013" y="2739"/>
                  </a:lnTo>
                  <a:lnTo>
                    <a:pt x="1010" y="2718"/>
                  </a:lnTo>
                  <a:lnTo>
                    <a:pt x="1003" y="2698"/>
                  </a:lnTo>
                  <a:lnTo>
                    <a:pt x="990" y="2683"/>
                  </a:lnTo>
                  <a:lnTo>
                    <a:pt x="975" y="2670"/>
                  </a:lnTo>
                  <a:lnTo>
                    <a:pt x="955" y="2663"/>
                  </a:lnTo>
                  <a:lnTo>
                    <a:pt x="934" y="2660"/>
                  </a:lnTo>
                  <a:lnTo>
                    <a:pt x="787" y="2660"/>
                  </a:lnTo>
                  <a:close/>
                  <a:moveTo>
                    <a:pt x="352" y="2660"/>
                  </a:moveTo>
                  <a:lnTo>
                    <a:pt x="331" y="2663"/>
                  </a:lnTo>
                  <a:lnTo>
                    <a:pt x="312" y="2670"/>
                  </a:lnTo>
                  <a:lnTo>
                    <a:pt x="297" y="2683"/>
                  </a:lnTo>
                  <a:lnTo>
                    <a:pt x="285" y="2698"/>
                  </a:lnTo>
                  <a:lnTo>
                    <a:pt x="276" y="2718"/>
                  </a:lnTo>
                  <a:lnTo>
                    <a:pt x="274" y="2739"/>
                  </a:lnTo>
                  <a:lnTo>
                    <a:pt x="276" y="2759"/>
                  </a:lnTo>
                  <a:lnTo>
                    <a:pt x="285" y="2778"/>
                  </a:lnTo>
                  <a:lnTo>
                    <a:pt x="297" y="2793"/>
                  </a:lnTo>
                  <a:lnTo>
                    <a:pt x="312" y="2806"/>
                  </a:lnTo>
                  <a:lnTo>
                    <a:pt x="331" y="2814"/>
                  </a:lnTo>
                  <a:lnTo>
                    <a:pt x="352" y="2816"/>
                  </a:lnTo>
                  <a:lnTo>
                    <a:pt x="499" y="2816"/>
                  </a:lnTo>
                  <a:lnTo>
                    <a:pt x="519" y="2814"/>
                  </a:lnTo>
                  <a:lnTo>
                    <a:pt x="539" y="2806"/>
                  </a:lnTo>
                  <a:lnTo>
                    <a:pt x="555" y="2793"/>
                  </a:lnTo>
                  <a:lnTo>
                    <a:pt x="567" y="2778"/>
                  </a:lnTo>
                  <a:lnTo>
                    <a:pt x="574" y="2759"/>
                  </a:lnTo>
                  <a:lnTo>
                    <a:pt x="577" y="2739"/>
                  </a:lnTo>
                  <a:lnTo>
                    <a:pt x="574" y="2718"/>
                  </a:lnTo>
                  <a:lnTo>
                    <a:pt x="567" y="2698"/>
                  </a:lnTo>
                  <a:lnTo>
                    <a:pt x="555" y="2683"/>
                  </a:lnTo>
                  <a:lnTo>
                    <a:pt x="539" y="2670"/>
                  </a:lnTo>
                  <a:lnTo>
                    <a:pt x="519" y="2663"/>
                  </a:lnTo>
                  <a:lnTo>
                    <a:pt x="499" y="2660"/>
                  </a:lnTo>
                  <a:lnTo>
                    <a:pt x="352" y="2660"/>
                  </a:lnTo>
                  <a:close/>
                  <a:moveTo>
                    <a:pt x="1227" y="2349"/>
                  </a:moveTo>
                  <a:lnTo>
                    <a:pt x="1206" y="2352"/>
                  </a:lnTo>
                  <a:lnTo>
                    <a:pt x="1188" y="2360"/>
                  </a:lnTo>
                  <a:lnTo>
                    <a:pt x="1171" y="2372"/>
                  </a:lnTo>
                  <a:lnTo>
                    <a:pt x="1160" y="2388"/>
                  </a:lnTo>
                  <a:lnTo>
                    <a:pt x="1152" y="2407"/>
                  </a:lnTo>
                  <a:lnTo>
                    <a:pt x="1149" y="2427"/>
                  </a:lnTo>
                  <a:lnTo>
                    <a:pt x="1152" y="2448"/>
                  </a:lnTo>
                  <a:lnTo>
                    <a:pt x="1160" y="2467"/>
                  </a:lnTo>
                  <a:lnTo>
                    <a:pt x="1171" y="2482"/>
                  </a:lnTo>
                  <a:lnTo>
                    <a:pt x="1188" y="2495"/>
                  </a:lnTo>
                  <a:lnTo>
                    <a:pt x="1206" y="2503"/>
                  </a:lnTo>
                  <a:lnTo>
                    <a:pt x="1227" y="2505"/>
                  </a:lnTo>
                  <a:lnTo>
                    <a:pt x="1374" y="2505"/>
                  </a:lnTo>
                  <a:lnTo>
                    <a:pt x="1395" y="2503"/>
                  </a:lnTo>
                  <a:lnTo>
                    <a:pt x="1413" y="2495"/>
                  </a:lnTo>
                  <a:lnTo>
                    <a:pt x="1430" y="2482"/>
                  </a:lnTo>
                  <a:lnTo>
                    <a:pt x="1441" y="2467"/>
                  </a:lnTo>
                  <a:lnTo>
                    <a:pt x="1450" y="2448"/>
                  </a:lnTo>
                  <a:lnTo>
                    <a:pt x="1453" y="2427"/>
                  </a:lnTo>
                  <a:lnTo>
                    <a:pt x="1450" y="2407"/>
                  </a:lnTo>
                  <a:lnTo>
                    <a:pt x="1441" y="2388"/>
                  </a:lnTo>
                  <a:lnTo>
                    <a:pt x="1430" y="2372"/>
                  </a:lnTo>
                  <a:lnTo>
                    <a:pt x="1413" y="2360"/>
                  </a:lnTo>
                  <a:lnTo>
                    <a:pt x="1395" y="2352"/>
                  </a:lnTo>
                  <a:lnTo>
                    <a:pt x="1374" y="2349"/>
                  </a:lnTo>
                  <a:lnTo>
                    <a:pt x="1227" y="2349"/>
                  </a:lnTo>
                  <a:close/>
                  <a:moveTo>
                    <a:pt x="787" y="2349"/>
                  </a:moveTo>
                  <a:lnTo>
                    <a:pt x="767" y="2352"/>
                  </a:lnTo>
                  <a:lnTo>
                    <a:pt x="748" y="2360"/>
                  </a:lnTo>
                  <a:lnTo>
                    <a:pt x="733" y="2372"/>
                  </a:lnTo>
                  <a:lnTo>
                    <a:pt x="720" y="2388"/>
                  </a:lnTo>
                  <a:lnTo>
                    <a:pt x="712" y="2407"/>
                  </a:lnTo>
                  <a:lnTo>
                    <a:pt x="710" y="2427"/>
                  </a:lnTo>
                  <a:lnTo>
                    <a:pt x="712" y="2448"/>
                  </a:lnTo>
                  <a:lnTo>
                    <a:pt x="720" y="2467"/>
                  </a:lnTo>
                  <a:lnTo>
                    <a:pt x="733" y="2482"/>
                  </a:lnTo>
                  <a:lnTo>
                    <a:pt x="748" y="2495"/>
                  </a:lnTo>
                  <a:lnTo>
                    <a:pt x="767" y="2503"/>
                  </a:lnTo>
                  <a:lnTo>
                    <a:pt x="787" y="2505"/>
                  </a:lnTo>
                  <a:lnTo>
                    <a:pt x="934" y="2505"/>
                  </a:lnTo>
                  <a:lnTo>
                    <a:pt x="955" y="2503"/>
                  </a:lnTo>
                  <a:lnTo>
                    <a:pt x="975" y="2495"/>
                  </a:lnTo>
                  <a:lnTo>
                    <a:pt x="990" y="2482"/>
                  </a:lnTo>
                  <a:lnTo>
                    <a:pt x="1003" y="2467"/>
                  </a:lnTo>
                  <a:lnTo>
                    <a:pt x="1010" y="2448"/>
                  </a:lnTo>
                  <a:lnTo>
                    <a:pt x="1013" y="2427"/>
                  </a:lnTo>
                  <a:lnTo>
                    <a:pt x="1010" y="2407"/>
                  </a:lnTo>
                  <a:lnTo>
                    <a:pt x="1003" y="2388"/>
                  </a:lnTo>
                  <a:lnTo>
                    <a:pt x="990" y="2372"/>
                  </a:lnTo>
                  <a:lnTo>
                    <a:pt x="975" y="2360"/>
                  </a:lnTo>
                  <a:lnTo>
                    <a:pt x="955" y="2352"/>
                  </a:lnTo>
                  <a:lnTo>
                    <a:pt x="934" y="2349"/>
                  </a:lnTo>
                  <a:lnTo>
                    <a:pt x="787" y="2349"/>
                  </a:lnTo>
                  <a:close/>
                  <a:moveTo>
                    <a:pt x="352" y="2349"/>
                  </a:moveTo>
                  <a:lnTo>
                    <a:pt x="331" y="2352"/>
                  </a:lnTo>
                  <a:lnTo>
                    <a:pt x="312" y="2360"/>
                  </a:lnTo>
                  <a:lnTo>
                    <a:pt x="297" y="2372"/>
                  </a:lnTo>
                  <a:lnTo>
                    <a:pt x="285" y="2388"/>
                  </a:lnTo>
                  <a:lnTo>
                    <a:pt x="276" y="2407"/>
                  </a:lnTo>
                  <a:lnTo>
                    <a:pt x="274" y="2427"/>
                  </a:lnTo>
                  <a:lnTo>
                    <a:pt x="276" y="2448"/>
                  </a:lnTo>
                  <a:lnTo>
                    <a:pt x="285" y="2467"/>
                  </a:lnTo>
                  <a:lnTo>
                    <a:pt x="297" y="2482"/>
                  </a:lnTo>
                  <a:lnTo>
                    <a:pt x="312" y="2495"/>
                  </a:lnTo>
                  <a:lnTo>
                    <a:pt x="331" y="2503"/>
                  </a:lnTo>
                  <a:lnTo>
                    <a:pt x="352" y="2505"/>
                  </a:lnTo>
                  <a:lnTo>
                    <a:pt x="499" y="2505"/>
                  </a:lnTo>
                  <a:lnTo>
                    <a:pt x="519" y="2503"/>
                  </a:lnTo>
                  <a:lnTo>
                    <a:pt x="539" y="2495"/>
                  </a:lnTo>
                  <a:lnTo>
                    <a:pt x="555" y="2482"/>
                  </a:lnTo>
                  <a:lnTo>
                    <a:pt x="567" y="2467"/>
                  </a:lnTo>
                  <a:lnTo>
                    <a:pt x="574" y="2448"/>
                  </a:lnTo>
                  <a:lnTo>
                    <a:pt x="577" y="2427"/>
                  </a:lnTo>
                  <a:lnTo>
                    <a:pt x="574" y="2407"/>
                  </a:lnTo>
                  <a:lnTo>
                    <a:pt x="567" y="2388"/>
                  </a:lnTo>
                  <a:lnTo>
                    <a:pt x="555" y="2372"/>
                  </a:lnTo>
                  <a:lnTo>
                    <a:pt x="539" y="2360"/>
                  </a:lnTo>
                  <a:lnTo>
                    <a:pt x="519" y="2352"/>
                  </a:lnTo>
                  <a:lnTo>
                    <a:pt x="499" y="2349"/>
                  </a:lnTo>
                  <a:lnTo>
                    <a:pt x="352" y="2349"/>
                  </a:lnTo>
                  <a:close/>
                  <a:moveTo>
                    <a:pt x="1227" y="2042"/>
                  </a:moveTo>
                  <a:lnTo>
                    <a:pt x="1206" y="2045"/>
                  </a:lnTo>
                  <a:lnTo>
                    <a:pt x="1188" y="2053"/>
                  </a:lnTo>
                  <a:lnTo>
                    <a:pt x="1171" y="2066"/>
                  </a:lnTo>
                  <a:lnTo>
                    <a:pt x="1160" y="2081"/>
                  </a:lnTo>
                  <a:lnTo>
                    <a:pt x="1152" y="2100"/>
                  </a:lnTo>
                  <a:lnTo>
                    <a:pt x="1149" y="2120"/>
                  </a:lnTo>
                  <a:lnTo>
                    <a:pt x="1152" y="2141"/>
                  </a:lnTo>
                  <a:lnTo>
                    <a:pt x="1160" y="2160"/>
                  </a:lnTo>
                  <a:lnTo>
                    <a:pt x="1171" y="2175"/>
                  </a:lnTo>
                  <a:lnTo>
                    <a:pt x="1188" y="2188"/>
                  </a:lnTo>
                  <a:lnTo>
                    <a:pt x="1206" y="2196"/>
                  </a:lnTo>
                  <a:lnTo>
                    <a:pt x="1227" y="2199"/>
                  </a:lnTo>
                  <a:lnTo>
                    <a:pt x="1374" y="2199"/>
                  </a:lnTo>
                  <a:lnTo>
                    <a:pt x="1395" y="2196"/>
                  </a:lnTo>
                  <a:lnTo>
                    <a:pt x="1413" y="2188"/>
                  </a:lnTo>
                  <a:lnTo>
                    <a:pt x="1430" y="2175"/>
                  </a:lnTo>
                  <a:lnTo>
                    <a:pt x="1441" y="2160"/>
                  </a:lnTo>
                  <a:lnTo>
                    <a:pt x="1450" y="2141"/>
                  </a:lnTo>
                  <a:lnTo>
                    <a:pt x="1453" y="2120"/>
                  </a:lnTo>
                  <a:lnTo>
                    <a:pt x="1450" y="2100"/>
                  </a:lnTo>
                  <a:lnTo>
                    <a:pt x="1441" y="2081"/>
                  </a:lnTo>
                  <a:lnTo>
                    <a:pt x="1430" y="2066"/>
                  </a:lnTo>
                  <a:lnTo>
                    <a:pt x="1413" y="2053"/>
                  </a:lnTo>
                  <a:lnTo>
                    <a:pt x="1395" y="2045"/>
                  </a:lnTo>
                  <a:lnTo>
                    <a:pt x="1374" y="2042"/>
                  </a:lnTo>
                  <a:lnTo>
                    <a:pt x="1227" y="2042"/>
                  </a:lnTo>
                  <a:close/>
                  <a:moveTo>
                    <a:pt x="787" y="2042"/>
                  </a:moveTo>
                  <a:lnTo>
                    <a:pt x="767" y="2045"/>
                  </a:lnTo>
                  <a:lnTo>
                    <a:pt x="748" y="2053"/>
                  </a:lnTo>
                  <a:lnTo>
                    <a:pt x="733" y="2066"/>
                  </a:lnTo>
                  <a:lnTo>
                    <a:pt x="720" y="2081"/>
                  </a:lnTo>
                  <a:lnTo>
                    <a:pt x="712" y="2100"/>
                  </a:lnTo>
                  <a:lnTo>
                    <a:pt x="710" y="2120"/>
                  </a:lnTo>
                  <a:lnTo>
                    <a:pt x="712" y="2141"/>
                  </a:lnTo>
                  <a:lnTo>
                    <a:pt x="720" y="2160"/>
                  </a:lnTo>
                  <a:lnTo>
                    <a:pt x="733" y="2175"/>
                  </a:lnTo>
                  <a:lnTo>
                    <a:pt x="748" y="2188"/>
                  </a:lnTo>
                  <a:lnTo>
                    <a:pt x="767" y="2196"/>
                  </a:lnTo>
                  <a:lnTo>
                    <a:pt x="787" y="2199"/>
                  </a:lnTo>
                  <a:lnTo>
                    <a:pt x="934" y="2199"/>
                  </a:lnTo>
                  <a:lnTo>
                    <a:pt x="955" y="2196"/>
                  </a:lnTo>
                  <a:lnTo>
                    <a:pt x="975" y="2188"/>
                  </a:lnTo>
                  <a:lnTo>
                    <a:pt x="990" y="2175"/>
                  </a:lnTo>
                  <a:lnTo>
                    <a:pt x="1003" y="2160"/>
                  </a:lnTo>
                  <a:lnTo>
                    <a:pt x="1010" y="2141"/>
                  </a:lnTo>
                  <a:lnTo>
                    <a:pt x="1013" y="2120"/>
                  </a:lnTo>
                  <a:lnTo>
                    <a:pt x="1010" y="2100"/>
                  </a:lnTo>
                  <a:lnTo>
                    <a:pt x="1003" y="2081"/>
                  </a:lnTo>
                  <a:lnTo>
                    <a:pt x="990" y="2066"/>
                  </a:lnTo>
                  <a:lnTo>
                    <a:pt x="975" y="2053"/>
                  </a:lnTo>
                  <a:lnTo>
                    <a:pt x="955" y="2045"/>
                  </a:lnTo>
                  <a:lnTo>
                    <a:pt x="934" y="2042"/>
                  </a:lnTo>
                  <a:lnTo>
                    <a:pt x="787" y="2042"/>
                  </a:lnTo>
                  <a:close/>
                  <a:moveTo>
                    <a:pt x="352" y="2042"/>
                  </a:moveTo>
                  <a:lnTo>
                    <a:pt x="331" y="2045"/>
                  </a:lnTo>
                  <a:lnTo>
                    <a:pt x="312" y="2053"/>
                  </a:lnTo>
                  <a:lnTo>
                    <a:pt x="297" y="2066"/>
                  </a:lnTo>
                  <a:lnTo>
                    <a:pt x="285" y="2081"/>
                  </a:lnTo>
                  <a:lnTo>
                    <a:pt x="276" y="2100"/>
                  </a:lnTo>
                  <a:lnTo>
                    <a:pt x="274" y="2120"/>
                  </a:lnTo>
                  <a:lnTo>
                    <a:pt x="276" y="2141"/>
                  </a:lnTo>
                  <a:lnTo>
                    <a:pt x="285" y="2160"/>
                  </a:lnTo>
                  <a:lnTo>
                    <a:pt x="297" y="2175"/>
                  </a:lnTo>
                  <a:lnTo>
                    <a:pt x="312" y="2188"/>
                  </a:lnTo>
                  <a:lnTo>
                    <a:pt x="331" y="2196"/>
                  </a:lnTo>
                  <a:lnTo>
                    <a:pt x="352" y="2199"/>
                  </a:lnTo>
                  <a:lnTo>
                    <a:pt x="499" y="2199"/>
                  </a:lnTo>
                  <a:lnTo>
                    <a:pt x="519" y="2196"/>
                  </a:lnTo>
                  <a:lnTo>
                    <a:pt x="539" y="2188"/>
                  </a:lnTo>
                  <a:lnTo>
                    <a:pt x="555" y="2175"/>
                  </a:lnTo>
                  <a:lnTo>
                    <a:pt x="567" y="2160"/>
                  </a:lnTo>
                  <a:lnTo>
                    <a:pt x="574" y="2141"/>
                  </a:lnTo>
                  <a:lnTo>
                    <a:pt x="577" y="2120"/>
                  </a:lnTo>
                  <a:lnTo>
                    <a:pt x="574" y="2100"/>
                  </a:lnTo>
                  <a:lnTo>
                    <a:pt x="567" y="2081"/>
                  </a:lnTo>
                  <a:lnTo>
                    <a:pt x="555" y="2066"/>
                  </a:lnTo>
                  <a:lnTo>
                    <a:pt x="539" y="2053"/>
                  </a:lnTo>
                  <a:lnTo>
                    <a:pt x="519" y="2045"/>
                  </a:lnTo>
                  <a:lnTo>
                    <a:pt x="499" y="2042"/>
                  </a:lnTo>
                  <a:lnTo>
                    <a:pt x="352" y="2042"/>
                  </a:lnTo>
                  <a:close/>
                  <a:moveTo>
                    <a:pt x="430" y="615"/>
                  </a:moveTo>
                  <a:lnTo>
                    <a:pt x="397" y="619"/>
                  </a:lnTo>
                  <a:lnTo>
                    <a:pt x="365" y="626"/>
                  </a:lnTo>
                  <a:lnTo>
                    <a:pt x="336" y="638"/>
                  </a:lnTo>
                  <a:lnTo>
                    <a:pt x="309" y="655"/>
                  </a:lnTo>
                  <a:lnTo>
                    <a:pt x="285" y="675"/>
                  </a:lnTo>
                  <a:lnTo>
                    <a:pt x="265" y="699"/>
                  </a:lnTo>
                  <a:lnTo>
                    <a:pt x="247" y="726"/>
                  </a:lnTo>
                  <a:lnTo>
                    <a:pt x="235" y="756"/>
                  </a:lnTo>
                  <a:lnTo>
                    <a:pt x="228" y="788"/>
                  </a:lnTo>
                  <a:lnTo>
                    <a:pt x="225" y="821"/>
                  </a:lnTo>
                  <a:lnTo>
                    <a:pt x="225" y="1641"/>
                  </a:lnTo>
                  <a:lnTo>
                    <a:pt x="228" y="1675"/>
                  </a:lnTo>
                  <a:lnTo>
                    <a:pt x="235" y="1706"/>
                  </a:lnTo>
                  <a:lnTo>
                    <a:pt x="247" y="1736"/>
                  </a:lnTo>
                  <a:lnTo>
                    <a:pt x="265" y="1763"/>
                  </a:lnTo>
                  <a:lnTo>
                    <a:pt x="285" y="1787"/>
                  </a:lnTo>
                  <a:lnTo>
                    <a:pt x="309" y="1807"/>
                  </a:lnTo>
                  <a:lnTo>
                    <a:pt x="336" y="1824"/>
                  </a:lnTo>
                  <a:lnTo>
                    <a:pt x="365" y="1836"/>
                  </a:lnTo>
                  <a:lnTo>
                    <a:pt x="397" y="1844"/>
                  </a:lnTo>
                  <a:lnTo>
                    <a:pt x="430" y="1847"/>
                  </a:lnTo>
                  <a:lnTo>
                    <a:pt x="1292" y="1847"/>
                  </a:lnTo>
                  <a:lnTo>
                    <a:pt x="1325" y="1844"/>
                  </a:lnTo>
                  <a:lnTo>
                    <a:pt x="1358" y="1836"/>
                  </a:lnTo>
                  <a:lnTo>
                    <a:pt x="1387" y="1824"/>
                  </a:lnTo>
                  <a:lnTo>
                    <a:pt x="1413" y="1807"/>
                  </a:lnTo>
                  <a:lnTo>
                    <a:pt x="1437" y="1787"/>
                  </a:lnTo>
                  <a:lnTo>
                    <a:pt x="1458" y="1763"/>
                  </a:lnTo>
                  <a:lnTo>
                    <a:pt x="1474" y="1736"/>
                  </a:lnTo>
                  <a:lnTo>
                    <a:pt x="1487" y="1706"/>
                  </a:lnTo>
                  <a:lnTo>
                    <a:pt x="1495" y="1675"/>
                  </a:lnTo>
                  <a:lnTo>
                    <a:pt x="1497" y="1641"/>
                  </a:lnTo>
                  <a:lnTo>
                    <a:pt x="1497" y="821"/>
                  </a:lnTo>
                  <a:lnTo>
                    <a:pt x="1495" y="788"/>
                  </a:lnTo>
                  <a:lnTo>
                    <a:pt x="1487" y="756"/>
                  </a:lnTo>
                  <a:lnTo>
                    <a:pt x="1474" y="726"/>
                  </a:lnTo>
                  <a:lnTo>
                    <a:pt x="1458" y="699"/>
                  </a:lnTo>
                  <a:lnTo>
                    <a:pt x="1437" y="675"/>
                  </a:lnTo>
                  <a:lnTo>
                    <a:pt x="1413" y="655"/>
                  </a:lnTo>
                  <a:lnTo>
                    <a:pt x="1387" y="638"/>
                  </a:lnTo>
                  <a:lnTo>
                    <a:pt x="1358" y="626"/>
                  </a:lnTo>
                  <a:lnTo>
                    <a:pt x="1325" y="619"/>
                  </a:lnTo>
                  <a:lnTo>
                    <a:pt x="1292" y="615"/>
                  </a:lnTo>
                  <a:lnTo>
                    <a:pt x="430" y="615"/>
                  </a:lnTo>
                  <a:close/>
                  <a:moveTo>
                    <a:pt x="1281" y="0"/>
                  </a:moveTo>
                  <a:lnTo>
                    <a:pt x="1305" y="3"/>
                  </a:lnTo>
                  <a:lnTo>
                    <a:pt x="1328" y="9"/>
                  </a:lnTo>
                  <a:lnTo>
                    <a:pt x="1350" y="18"/>
                  </a:lnTo>
                  <a:lnTo>
                    <a:pt x="1371" y="31"/>
                  </a:lnTo>
                  <a:lnTo>
                    <a:pt x="1390" y="47"/>
                  </a:lnTo>
                  <a:lnTo>
                    <a:pt x="1405" y="65"/>
                  </a:lnTo>
                  <a:lnTo>
                    <a:pt x="1418" y="85"/>
                  </a:lnTo>
                  <a:lnTo>
                    <a:pt x="1426" y="107"/>
                  </a:lnTo>
                  <a:lnTo>
                    <a:pt x="1428" y="131"/>
                  </a:lnTo>
                  <a:lnTo>
                    <a:pt x="1428" y="431"/>
                  </a:lnTo>
                  <a:lnTo>
                    <a:pt x="1428" y="434"/>
                  </a:lnTo>
                  <a:lnTo>
                    <a:pt x="1427" y="437"/>
                  </a:lnTo>
                  <a:lnTo>
                    <a:pt x="1427" y="440"/>
                  </a:lnTo>
                  <a:lnTo>
                    <a:pt x="1469" y="456"/>
                  </a:lnTo>
                  <a:lnTo>
                    <a:pt x="1510" y="477"/>
                  </a:lnTo>
                  <a:lnTo>
                    <a:pt x="1547" y="502"/>
                  </a:lnTo>
                  <a:lnTo>
                    <a:pt x="1580" y="531"/>
                  </a:lnTo>
                  <a:lnTo>
                    <a:pt x="1611" y="564"/>
                  </a:lnTo>
                  <a:lnTo>
                    <a:pt x="1638" y="599"/>
                  </a:lnTo>
                  <a:lnTo>
                    <a:pt x="1661" y="638"/>
                  </a:lnTo>
                  <a:lnTo>
                    <a:pt x="1678" y="680"/>
                  </a:lnTo>
                  <a:lnTo>
                    <a:pt x="1692" y="723"/>
                  </a:lnTo>
                  <a:lnTo>
                    <a:pt x="1700" y="769"/>
                  </a:lnTo>
                  <a:lnTo>
                    <a:pt x="1703" y="817"/>
                  </a:lnTo>
                  <a:lnTo>
                    <a:pt x="1703" y="2955"/>
                  </a:lnTo>
                  <a:lnTo>
                    <a:pt x="1700" y="3004"/>
                  </a:lnTo>
                  <a:lnTo>
                    <a:pt x="1691" y="3053"/>
                  </a:lnTo>
                  <a:lnTo>
                    <a:pt x="1676" y="3098"/>
                  </a:lnTo>
                  <a:lnTo>
                    <a:pt x="1657" y="3142"/>
                  </a:lnTo>
                  <a:lnTo>
                    <a:pt x="1632" y="3182"/>
                  </a:lnTo>
                  <a:lnTo>
                    <a:pt x="1603" y="3219"/>
                  </a:lnTo>
                  <a:lnTo>
                    <a:pt x="1570" y="3252"/>
                  </a:lnTo>
                  <a:lnTo>
                    <a:pt x="1532" y="3281"/>
                  </a:lnTo>
                  <a:lnTo>
                    <a:pt x="1492" y="3306"/>
                  </a:lnTo>
                  <a:lnTo>
                    <a:pt x="1449" y="3326"/>
                  </a:lnTo>
                  <a:lnTo>
                    <a:pt x="1403" y="3341"/>
                  </a:lnTo>
                  <a:lnTo>
                    <a:pt x="1354" y="3349"/>
                  </a:lnTo>
                  <a:lnTo>
                    <a:pt x="1305" y="3353"/>
                  </a:lnTo>
                  <a:lnTo>
                    <a:pt x="398" y="3353"/>
                  </a:lnTo>
                  <a:lnTo>
                    <a:pt x="349" y="3349"/>
                  </a:lnTo>
                  <a:lnTo>
                    <a:pt x="300" y="3341"/>
                  </a:lnTo>
                  <a:lnTo>
                    <a:pt x="255" y="3326"/>
                  </a:lnTo>
                  <a:lnTo>
                    <a:pt x="211" y="3306"/>
                  </a:lnTo>
                  <a:lnTo>
                    <a:pt x="171" y="3281"/>
                  </a:lnTo>
                  <a:lnTo>
                    <a:pt x="133" y="3252"/>
                  </a:lnTo>
                  <a:lnTo>
                    <a:pt x="100" y="3219"/>
                  </a:lnTo>
                  <a:lnTo>
                    <a:pt x="71" y="3182"/>
                  </a:lnTo>
                  <a:lnTo>
                    <a:pt x="47" y="3142"/>
                  </a:lnTo>
                  <a:lnTo>
                    <a:pt x="27" y="3098"/>
                  </a:lnTo>
                  <a:lnTo>
                    <a:pt x="11" y="3053"/>
                  </a:lnTo>
                  <a:lnTo>
                    <a:pt x="3" y="3004"/>
                  </a:lnTo>
                  <a:lnTo>
                    <a:pt x="0" y="2955"/>
                  </a:lnTo>
                  <a:lnTo>
                    <a:pt x="0" y="817"/>
                  </a:lnTo>
                  <a:lnTo>
                    <a:pt x="3" y="766"/>
                  </a:lnTo>
                  <a:lnTo>
                    <a:pt x="11" y="719"/>
                  </a:lnTo>
                  <a:lnTo>
                    <a:pt x="27" y="673"/>
                  </a:lnTo>
                  <a:lnTo>
                    <a:pt x="47" y="630"/>
                  </a:lnTo>
                  <a:lnTo>
                    <a:pt x="71" y="590"/>
                  </a:lnTo>
                  <a:lnTo>
                    <a:pt x="100" y="552"/>
                  </a:lnTo>
                  <a:lnTo>
                    <a:pt x="133" y="519"/>
                  </a:lnTo>
                  <a:lnTo>
                    <a:pt x="171" y="490"/>
                  </a:lnTo>
                  <a:lnTo>
                    <a:pt x="211" y="466"/>
                  </a:lnTo>
                  <a:lnTo>
                    <a:pt x="255" y="446"/>
                  </a:lnTo>
                  <a:lnTo>
                    <a:pt x="300" y="430"/>
                  </a:lnTo>
                  <a:lnTo>
                    <a:pt x="349" y="422"/>
                  </a:lnTo>
                  <a:lnTo>
                    <a:pt x="398" y="419"/>
                  </a:lnTo>
                  <a:lnTo>
                    <a:pt x="1128" y="419"/>
                  </a:lnTo>
                  <a:lnTo>
                    <a:pt x="1128" y="131"/>
                  </a:lnTo>
                  <a:lnTo>
                    <a:pt x="1131" y="107"/>
                  </a:lnTo>
                  <a:lnTo>
                    <a:pt x="1139" y="85"/>
                  </a:lnTo>
                  <a:lnTo>
                    <a:pt x="1152" y="65"/>
                  </a:lnTo>
                  <a:lnTo>
                    <a:pt x="1168" y="47"/>
                  </a:lnTo>
                  <a:lnTo>
                    <a:pt x="1188" y="31"/>
                  </a:lnTo>
                  <a:lnTo>
                    <a:pt x="1210" y="18"/>
                  </a:lnTo>
                  <a:lnTo>
                    <a:pt x="1233" y="9"/>
                  </a:lnTo>
                  <a:lnTo>
                    <a:pt x="1257" y="3"/>
                  </a:lnTo>
                  <a:lnTo>
                    <a:pt x="1281" y="0"/>
                  </a:lnTo>
                  <a:close/>
                </a:path>
              </a:pathLst>
            </a:custGeom>
            <a:solidFill>
              <a:schemeClr val="bg1">
                <a:lumMod val="75000"/>
              </a:schemeClr>
            </a:solidFill>
            <a:ln w="9525">
              <a:noFill/>
              <a:round/>
              <a:headEnd/>
              <a:tailEnd/>
            </a:ln>
          </p:spPr>
          <p:txBody>
            <a:bodyPr wrap="none" anchor="ctr"/>
            <a:lstStyle/>
            <a:p>
              <a:endParaRPr lang="en-GB"/>
            </a:p>
          </p:txBody>
        </p:sp>
        <p:sp>
          <p:nvSpPr>
            <p:cNvPr id="33" name="Freeform 183"/>
            <p:cNvSpPr>
              <a:spLocks noChangeArrowheads="1"/>
            </p:cNvSpPr>
            <p:nvPr/>
          </p:nvSpPr>
          <p:spPr bwMode="auto">
            <a:xfrm>
              <a:off x="9542463" y="3379788"/>
              <a:ext cx="454025" cy="606425"/>
            </a:xfrm>
            <a:custGeom>
              <a:avLst/>
              <a:gdLst>
                <a:gd name="T0" fmla="*/ 2147483647 w 2574"/>
                <a:gd name="T1" fmla="*/ 2147483647 h 3444"/>
                <a:gd name="T2" fmla="*/ 2147483647 w 2574"/>
                <a:gd name="T3" fmla="*/ 2147483647 h 3444"/>
                <a:gd name="T4" fmla="*/ 2147483647 w 2574"/>
                <a:gd name="T5" fmla="*/ 2147483647 h 3444"/>
                <a:gd name="T6" fmla="*/ 2147483647 w 2574"/>
                <a:gd name="T7" fmla="*/ 2147483647 h 3444"/>
                <a:gd name="T8" fmla="*/ 2147483647 w 2574"/>
                <a:gd name="T9" fmla="*/ 2147483647 h 3444"/>
                <a:gd name="T10" fmla="*/ 2147483647 w 2574"/>
                <a:gd name="T11" fmla="*/ 2147483647 h 3444"/>
                <a:gd name="T12" fmla="*/ 2147483647 w 2574"/>
                <a:gd name="T13" fmla="*/ 2147483647 h 3444"/>
                <a:gd name="T14" fmla="*/ 2147483647 w 2574"/>
                <a:gd name="T15" fmla="*/ 2147483647 h 3444"/>
                <a:gd name="T16" fmla="*/ 2147483647 w 2574"/>
                <a:gd name="T17" fmla="*/ 2147483647 h 3444"/>
                <a:gd name="T18" fmla="*/ 2147483647 w 2574"/>
                <a:gd name="T19" fmla="*/ 2147483647 h 3444"/>
                <a:gd name="T20" fmla="*/ 2147483647 w 2574"/>
                <a:gd name="T21" fmla="*/ 2147483647 h 3444"/>
                <a:gd name="T22" fmla="*/ 2147483647 w 2574"/>
                <a:gd name="T23" fmla="*/ 2147483647 h 3444"/>
                <a:gd name="T24" fmla="*/ 2147483647 w 2574"/>
                <a:gd name="T25" fmla="*/ 2147483647 h 3444"/>
                <a:gd name="T26" fmla="*/ 2147483647 w 2574"/>
                <a:gd name="T27" fmla="*/ 2147483647 h 3444"/>
                <a:gd name="T28" fmla="*/ 2147483647 w 2574"/>
                <a:gd name="T29" fmla="*/ 2147483647 h 3444"/>
                <a:gd name="T30" fmla="*/ 2147483647 w 2574"/>
                <a:gd name="T31" fmla="*/ 2147483647 h 3444"/>
                <a:gd name="T32" fmla="*/ 2147483647 w 2574"/>
                <a:gd name="T33" fmla="*/ 2147483647 h 3444"/>
                <a:gd name="T34" fmla="*/ 2147483647 w 2574"/>
                <a:gd name="T35" fmla="*/ 2147483647 h 3444"/>
                <a:gd name="T36" fmla="*/ 2147483647 w 2574"/>
                <a:gd name="T37" fmla="*/ 2147483647 h 3444"/>
                <a:gd name="T38" fmla="*/ 2147483647 w 2574"/>
                <a:gd name="T39" fmla="*/ 2147483647 h 3444"/>
                <a:gd name="T40" fmla="*/ 2147483647 w 2574"/>
                <a:gd name="T41" fmla="*/ 2147483647 h 3444"/>
                <a:gd name="T42" fmla="*/ 2147483647 w 2574"/>
                <a:gd name="T43" fmla="*/ 2147483647 h 3444"/>
                <a:gd name="T44" fmla="*/ 2147483647 w 2574"/>
                <a:gd name="T45" fmla="*/ 2147483647 h 3444"/>
                <a:gd name="T46" fmla="*/ 2147483647 w 2574"/>
                <a:gd name="T47" fmla="*/ 2147483647 h 3444"/>
                <a:gd name="T48" fmla="*/ 2147483647 w 2574"/>
                <a:gd name="T49" fmla="*/ 2147483647 h 3444"/>
                <a:gd name="T50" fmla="*/ 2147483647 w 2574"/>
                <a:gd name="T51" fmla="*/ 2147483647 h 3444"/>
                <a:gd name="T52" fmla="*/ 2147483647 w 2574"/>
                <a:gd name="T53" fmla="*/ 2147483647 h 3444"/>
                <a:gd name="T54" fmla="*/ 2147483647 w 2574"/>
                <a:gd name="T55" fmla="*/ 2147483647 h 3444"/>
                <a:gd name="T56" fmla="*/ 2147483647 w 2574"/>
                <a:gd name="T57" fmla="*/ 2147483647 h 3444"/>
                <a:gd name="T58" fmla="*/ 2147483647 w 2574"/>
                <a:gd name="T59" fmla="*/ 2147483647 h 3444"/>
                <a:gd name="T60" fmla="*/ 2147483647 w 2574"/>
                <a:gd name="T61" fmla="*/ 2147483647 h 3444"/>
                <a:gd name="T62" fmla="*/ 2147483647 w 2574"/>
                <a:gd name="T63" fmla="*/ 2147483647 h 3444"/>
                <a:gd name="T64" fmla="*/ 2147483647 w 2574"/>
                <a:gd name="T65" fmla="*/ 2147483647 h 3444"/>
                <a:gd name="T66" fmla="*/ 2147483647 w 2574"/>
                <a:gd name="T67" fmla="*/ 2147483647 h 3444"/>
                <a:gd name="T68" fmla="*/ 2147483647 w 2574"/>
                <a:gd name="T69" fmla="*/ 2147483647 h 3444"/>
                <a:gd name="T70" fmla="*/ 2147483647 w 2574"/>
                <a:gd name="T71" fmla="*/ 2147483647 h 3444"/>
                <a:gd name="T72" fmla="*/ 2147483647 w 2574"/>
                <a:gd name="T73" fmla="*/ 2147483647 h 3444"/>
                <a:gd name="T74" fmla="*/ 2147483647 w 2574"/>
                <a:gd name="T75" fmla="*/ 2147483647 h 3444"/>
                <a:gd name="T76" fmla="*/ 2147483647 w 2574"/>
                <a:gd name="T77" fmla="*/ 2147483647 h 3444"/>
                <a:gd name="T78" fmla="*/ 2147483647 w 2574"/>
                <a:gd name="T79" fmla="*/ 2147483647 h 3444"/>
                <a:gd name="T80" fmla="*/ 2147483647 w 2574"/>
                <a:gd name="T81" fmla="*/ 2147483647 h 3444"/>
                <a:gd name="T82" fmla="*/ 2147483647 w 2574"/>
                <a:gd name="T83" fmla="*/ 2147483647 h 3444"/>
                <a:gd name="T84" fmla="*/ 2147483647 w 2574"/>
                <a:gd name="T85" fmla="*/ 2147483647 h 3444"/>
                <a:gd name="T86" fmla="*/ 2147483647 w 2574"/>
                <a:gd name="T87" fmla="*/ 2147483647 h 3444"/>
                <a:gd name="T88" fmla="*/ 2147483647 w 2574"/>
                <a:gd name="T89" fmla="*/ 2147483647 h 3444"/>
                <a:gd name="T90" fmla="*/ 2147483647 w 2574"/>
                <a:gd name="T91" fmla="*/ 2147483647 h 3444"/>
                <a:gd name="T92" fmla="*/ 2147483647 w 2574"/>
                <a:gd name="T93" fmla="*/ 2147483647 h 3444"/>
                <a:gd name="T94" fmla="*/ 2147483647 w 2574"/>
                <a:gd name="T95" fmla="*/ 2147483647 h 3444"/>
                <a:gd name="T96" fmla="*/ 2147483647 w 2574"/>
                <a:gd name="T97" fmla="*/ 2147483647 h 3444"/>
                <a:gd name="T98" fmla="*/ 2147483647 w 2574"/>
                <a:gd name="T99" fmla="*/ 2147483647 h 3444"/>
                <a:gd name="T100" fmla="*/ 2147483647 w 2574"/>
                <a:gd name="T101" fmla="*/ 2147483647 h 3444"/>
                <a:gd name="T102" fmla="*/ 2147483647 w 2574"/>
                <a:gd name="T103" fmla="*/ 2147483647 h 3444"/>
                <a:gd name="T104" fmla="*/ 2147483647 w 2574"/>
                <a:gd name="T105" fmla="*/ 2147483647 h 3444"/>
                <a:gd name="T106" fmla="*/ 2147483647 w 2574"/>
                <a:gd name="T107" fmla="*/ 2147483647 h 3444"/>
                <a:gd name="T108" fmla="*/ 2147483647 w 2574"/>
                <a:gd name="T109" fmla="*/ 2147483647 h 3444"/>
                <a:gd name="T110" fmla="*/ 2147483647 w 2574"/>
                <a:gd name="T111" fmla="*/ 2147483647 h 3444"/>
                <a:gd name="T112" fmla="*/ 2147483647 w 2574"/>
                <a:gd name="T113" fmla="*/ 2147483647 h 3444"/>
                <a:gd name="T114" fmla="*/ 2147483647 w 2574"/>
                <a:gd name="T115" fmla="*/ 2147483647 h 3444"/>
                <a:gd name="T116" fmla="*/ 2147483647 w 2574"/>
                <a:gd name="T117" fmla="*/ 2147483647 h 3444"/>
                <a:gd name="T118" fmla="*/ 2147483647 w 2574"/>
                <a:gd name="T119" fmla="*/ 2147483647 h 3444"/>
                <a:gd name="T120" fmla="*/ 2147483647 w 2574"/>
                <a:gd name="T121" fmla="*/ 2147483647 h 344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574"/>
                <a:gd name="T184" fmla="*/ 0 h 3444"/>
                <a:gd name="T185" fmla="*/ 2574 w 2574"/>
                <a:gd name="T186" fmla="*/ 3444 h 344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574" h="3444">
                  <a:moveTo>
                    <a:pt x="1501" y="0"/>
                  </a:moveTo>
                  <a:lnTo>
                    <a:pt x="1518" y="5"/>
                  </a:lnTo>
                  <a:lnTo>
                    <a:pt x="1533" y="14"/>
                  </a:lnTo>
                  <a:lnTo>
                    <a:pt x="1545" y="27"/>
                  </a:lnTo>
                  <a:lnTo>
                    <a:pt x="1556" y="44"/>
                  </a:lnTo>
                  <a:lnTo>
                    <a:pt x="1564" y="65"/>
                  </a:lnTo>
                  <a:lnTo>
                    <a:pt x="1572" y="89"/>
                  </a:lnTo>
                  <a:lnTo>
                    <a:pt x="1576" y="115"/>
                  </a:lnTo>
                  <a:lnTo>
                    <a:pt x="1580" y="145"/>
                  </a:lnTo>
                  <a:lnTo>
                    <a:pt x="1582" y="177"/>
                  </a:lnTo>
                  <a:lnTo>
                    <a:pt x="1583" y="211"/>
                  </a:lnTo>
                  <a:lnTo>
                    <a:pt x="1584" y="247"/>
                  </a:lnTo>
                  <a:lnTo>
                    <a:pt x="1583" y="284"/>
                  </a:lnTo>
                  <a:lnTo>
                    <a:pt x="1582" y="322"/>
                  </a:lnTo>
                  <a:lnTo>
                    <a:pt x="1581" y="362"/>
                  </a:lnTo>
                  <a:lnTo>
                    <a:pt x="1579" y="401"/>
                  </a:lnTo>
                  <a:lnTo>
                    <a:pt x="1577" y="441"/>
                  </a:lnTo>
                  <a:lnTo>
                    <a:pt x="1576" y="480"/>
                  </a:lnTo>
                  <a:lnTo>
                    <a:pt x="1574" y="520"/>
                  </a:lnTo>
                  <a:lnTo>
                    <a:pt x="1574" y="523"/>
                  </a:lnTo>
                  <a:lnTo>
                    <a:pt x="1573" y="532"/>
                  </a:lnTo>
                  <a:lnTo>
                    <a:pt x="1572" y="548"/>
                  </a:lnTo>
                  <a:lnTo>
                    <a:pt x="1570" y="568"/>
                  </a:lnTo>
                  <a:lnTo>
                    <a:pt x="1568" y="594"/>
                  </a:lnTo>
                  <a:lnTo>
                    <a:pt x="1565" y="624"/>
                  </a:lnTo>
                  <a:lnTo>
                    <a:pt x="1563" y="656"/>
                  </a:lnTo>
                  <a:lnTo>
                    <a:pt x="1561" y="692"/>
                  </a:lnTo>
                  <a:lnTo>
                    <a:pt x="1558" y="730"/>
                  </a:lnTo>
                  <a:lnTo>
                    <a:pt x="1556" y="769"/>
                  </a:lnTo>
                  <a:lnTo>
                    <a:pt x="1554" y="809"/>
                  </a:lnTo>
                  <a:lnTo>
                    <a:pt x="1552" y="851"/>
                  </a:lnTo>
                  <a:lnTo>
                    <a:pt x="1551" y="891"/>
                  </a:lnTo>
                  <a:lnTo>
                    <a:pt x="1549" y="931"/>
                  </a:lnTo>
                  <a:lnTo>
                    <a:pt x="1549" y="971"/>
                  </a:lnTo>
                  <a:lnTo>
                    <a:pt x="1549" y="1008"/>
                  </a:lnTo>
                  <a:lnTo>
                    <a:pt x="1551" y="1043"/>
                  </a:lnTo>
                  <a:lnTo>
                    <a:pt x="1552" y="1074"/>
                  </a:lnTo>
                  <a:lnTo>
                    <a:pt x="1555" y="1102"/>
                  </a:lnTo>
                  <a:lnTo>
                    <a:pt x="1558" y="1126"/>
                  </a:lnTo>
                  <a:lnTo>
                    <a:pt x="1562" y="1146"/>
                  </a:lnTo>
                  <a:lnTo>
                    <a:pt x="1568" y="1159"/>
                  </a:lnTo>
                  <a:lnTo>
                    <a:pt x="1575" y="1168"/>
                  </a:lnTo>
                  <a:lnTo>
                    <a:pt x="1583" y="1173"/>
                  </a:lnTo>
                  <a:lnTo>
                    <a:pt x="1591" y="1177"/>
                  </a:lnTo>
                  <a:lnTo>
                    <a:pt x="1598" y="1181"/>
                  </a:lnTo>
                  <a:lnTo>
                    <a:pt x="1606" y="1183"/>
                  </a:lnTo>
                  <a:lnTo>
                    <a:pt x="1612" y="1183"/>
                  </a:lnTo>
                  <a:lnTo>
                    <a:pt x="1619" y="1181"/>
                  </a:lnTo>
                  <a:lnTo>
                    <a:pt x="1626" y="1176"/>
                  </a:lnTo>
                  <a:lnTo>
                    <a:pt x="1633" y="1170"/>
                  </a:lnTo>
                  <a:lnTo>
                    <a:pt x="1641" y="1160"/>
                  </a:lnTo>
                  <a:lnTo>
                    <a:pt x="1648" y="1148"/>
                  </a:lnTo>
                  <a:lnTo>
                    <a:pt x="1656" y="1131"/>
                  </a:lnTo>
                  <a:lnTo>
                    <a:pt x="1664" y="1112"/>
                  </a:lnTo>
                  <a:lnTo>
                    <a:pt x="1672" y="1087"/>
                  </a:lnTo>
                  <a:lnTo>
                    <a:pt x="1682" y="1059"/>
                  </a:lnTo>
                  <a:lnTo>
                    <a:pt x="1693" y="1026"/>
                  </a:lnTo>
                  <a:lnTo>
                    <a:pt x="1704" y="987"/>
                  </a:lnTo>
                  <a:lnTo>
                    <a:pt x="1717" y="945"/>
                  </a:lnTo>
                  <a:lnTo>
                    <a:pt x="1730" y="896"/>
                  </a:lnTo>
                  <a:lnTo>
                    <a:pt x="1745" y="842"/>
                  </a:lnTo>
                  <a:lnTo>
                    <a:pt x="1761" y="782"/>
                  </a:lnTo>
                  <a:lnTo>
                    <a:pt x="1783" y="700"/>
                  </a:lnTo>
                  <a:lnTo>
                    <a:pt x="1803" y="625"/>
                  </a:lnTo>
                  <a:lnTo>
                    <a:pt x="1823" y="555"/>
                  </a:lnTo>
                  <a:lnTo>
                    <a:pt x="1842" y="492"/>
                  </a:lnTo>
                  <a:lnTo>
                    <a:pt x="1860" y="435"/>
                  </a:lnTo>
                  <a:lnTo>
                    <a:pt x="1878" y="384"/>
                  </a:lnTo>
                  <a:lnTo>
                    <a:pt x="1895" y="338"/>
                  </a:lnTo>
                  <a:lnTo>
                    <a:pt x="1913" y="299"/>
                  </a:lnTo>
                  <a:lnTo>
                    <a:pt x="1930" y="266"/>
                  </a:lnTo>
                  <a:lnTo>
                    <a:pt x="1948" y="238"/>
                  </a:lnTo>
                  <a:lnTo>
                    <a:pt x="1966" y="217"/>
                  </a:lnTo>
                  <a:lnTo>
                    <a:pt x="1985" y="202"/>
                  </a:lnTo>
                  <a:lnTo>
                    <a:pt x="2004" y="193"/>
                  </a:lnTo>
                  <a:lnTo>
                    <a:pt x="2025" y="190"/>
                  </a:lnTo>
                  <a:lnTo>
                    <a:pt x="2046" y="192"/>
                  </a:lnTo>
                  <a:lnTo>
                    <a:pt x="2065" y="200"/>
                  </a:lnTo>
                  <a:lnTo>
                    <a:pt x="2081" y="212"/>
                  </a:lnTo>
                  <a:lnTo>
                    <a:pt x="2094" y="228"/>
                  </a:lnTo>
                  <a:lnTo>
                    <a:pt x="2102" y="247"/>
                  </a:lnTo>
                  <a:lnTo>
                    <a:pt x="2107" y="270"/>
                  </a:lnTo>
                  <a:lnTo>
                    <a:pt x="2111" y="298"/>
                  </a:lnTo>
                  <a:lnTo>
                    <a:pt x="2111" y="328"/>
                  </a:lnTo>
                  <a:lnTo>
                    <a:pt x="2108" y="362"/>
                  </a:lnTo>
                  <a:lnTo>
                    <a:pt x="2103" y="399"/>
                  </a:lnTo>
                  <a:lnTo>
                    <a:pt x="2097" y="439"/>
                  </a:lnTo>
                  <a:lnTo>
                    <a:pt x="2087" y="483"/>
                  </a:lnTo>
                  <a:lnTo>
                    <a:pt x="2078" y="528"/>
                  </a:lnTo>
                  <a:lnTo>
                    <a:pt x="2066" y="576"/>
                  </a:lnTo>
                  <a:lnTo>
                    <a:pt x="2052" y="627"/>
                  </a:lnTo>
                  <a:lnTo>
                    <a:pt x="2038" y="680"/>
                  </a:lnTo>
                  <a:lnTo>
                    <a:pt x="2027" y="725"/>
                  </a:lnTo>
                  <a:lnTo>
                    <a:pt x="2013" y="771"/>
                  </a:lnTo>
                  <a:lnTo>
                    <a:pt x="1998" y="818"/>
                  </a:lnTo>
                  <a:lnTo>
                    <a:pt x="1983" y="863"/>
                  </a:lnTo>
                  <a:lnTo>
                    <a:pt x="1968" y="909"/>
                  </a:lnTo>
                  <a:lnTo>
                    <a:pt x="1952" y="954"/>
                  </a:lnTo>
                  <a:lnTo>
                    <a:pt x="1938" y="997"/>
                  </a:lnTo>
                  <a:lnTo>
                    <a:pt x="1924" y="1039"/>
                  </a:lnTo>
                  <a:lnTo>
                    <a:pt x="1910" y="1081"/>
                  </a:lnTo>
                  <a:lnTo>
                    <a:pt x="1897" y="1120"/>
                  </a:lnTo>
                  <a:lnTo>
                    <a:pt x="1887" y="1156"/>
                  </a:lnTo>
                  <a:lnTo>
                    <a:pt x="1877" y="1191"/>
                  </a:lnTo>
                  <a:lnTo>
                    <a:pt x="1870" y="1222"/>
                  </a:lnTo>
                  <a:lnTo>
                    <a:pt x="1866" y="1251"/>
                  </a:lnTo>
                  <a:lnTo>
                    <a:pt x="1862" y="1275"/>
                  </a:lnTo>
                  <a:lnTo>
                    <a:pt x="1862" y="1296"/>
                  </a:lnTo>
                  <a:lnTo>
                    <a:pt x="1866" y="1314"/>
                  </a:lnTo>
                  <a:lnTo>
                    <a:pt x="1873" y="1327"/>
                  </a:lnTo>
                  <a:lnTo>
                    <a:pt x="1880" y="1332"/>
                  </a:lnTo>
                  <a:lnTo>
                    <a:pt x="1892" y="1333"/>
                  </a:lnTo>
                  <a:lnTo>
                    <a:pt x="1905" y="1329"/>
                  </a:lnTo>
                  <a:lnTo>
                    <a:pt x="1922" y="1322"/>
                  </a:lnTo>
                  <a:lnTo>
                    <a:pt x="1940" y="1310"/>
                  </a:lnTo>
                  <a:lnTo>
                    <a:pt x="1960" y="1295"/>
                  </a:lnTo>
                  <a:lnTo>
                    <a:pt x="1982" y="1277"/>
                  </a:lnTo>
                  <a:lnTo>
                    <a:pt x="2006" y="1256"/>
                  </a:lnTo>
                  <a:lnTo>
                    <a:pt x="2030" y="1234"/>
                  </a:lnTo>
                  <a:lnTo>
                    <a:pt x="2056" y="1209"/>
                  </a:lnTo>
                  <a:lnTo>
                    <a:pt x="2083" y="1183"/>
                  </a:lnTo>
                  <a:lnTo>
                    <a:pt x="2109" y="1155"/>
                  </a:lnTo>
                  <a:lnTo>
                    <a:pt x="2137" y="1126"/>
                  </a:lnTo>
                  <a:lnTo>
                    <a:pt x="2165" y="1098"/>
                  </a:lnTo>
                  <a:lnTo>
                    <a:pt x="2192" y="1069"/>
                  </a:lnTo>
                  <a:lnTo>
                    <a:pt x="2219" y="1041"/>
                  </a:lnTo>
                  <a:lnTo>
                    <a:pt x="2245" y="1013"/>
                  </a:lnTo>
                  <a:lnTo>
                    <a:pt x="2270" y="985"/>
                  </a:lnTo>
                  <a:lnTo>
                    <a:pt x="2294" y="960"/>
                  </a:lnTo>
                  <a:lnTo>
                    <a:pt x="2316" y="937"/>
                  </a:lnTo>
                  <a:lnTo>
                    <a:pt x="2337" y="915"/>
                  </a:lnTo>
                  <a:lnTo>
                    <a:pt x="2357" y="896"/>
                  </a:lnTo>
                  <a:lnTo>
                    <a:pt x="2372" y="879"/>
                  </a:lnTo>
                  <a:lnTo>
                    <a:pt x="2387" y="867"/>
                  </a:lnTo>
                  <a:lnTo>
                    <a:pt x="2415" y="844"/>
                  </a:lnTo>
                  <a:lnTo>
                    <a:pt x="2442" y="828"/>
                  </a:lnTo>
                  <a:lnTo>
                    <a:pt x="2467" y="819"/>
                  </a:lnTo>
                  <a:lnTo>
                    <a:pt x="2490" y="814"/>
                  </a:lnTo>
                  <a:lnTo>
                    <a:pt x="2511" y="812"/>
                  </a:lnTo>
                  <a:lnTo>
                    <a:pt x="2529" y="815"/>
                  </a:lnTo>
                  <a:lnTo>
                    <a:pt x="2544" y="821"/>
                  </a:lnTo>
                  <a:lnTo>
                    <a:pt x="2557" y="829"/>
                  </a:lnTo>
                  <a:lnTo>
                    <a:pt x="2567" y="840"/>
                  </a:lnTo>
                  <a:lnTo>
                    <a:pt x="2572" y="853"/>
                  </a:lnTo>
                  <a:lnTo>
                    <a:pt x="2574" y="867"/>
                  </a:lnTo>
                  <a:lnTo>
                    <a:pt x="2570" y="893"/>
                  </a:lnTo>
                  <a:lnTo>
                    <a:pt x="2559" y="922"/>
                  </a:lnTo>
                  <a:lnTo>
                    <a:pt x="2543" y="950"/>
                  </a:lnTo>
                  <a:lnTo>
                    <a:pt x="2523" y="981"/>
                  </a:lnTo>
                  <a:lnTo>
                    <a:pt x="2499" y="1013"/>
                  </a:lnTo>
                  <a:lnTo>
                    <a:pt x="2471" y="1045"/>
                  </a:lnTo>
                  <a:lnTo>
                    <a:pt x="2441" y="1078"/>
                  </a:lnTo>
                  <a:lnTo>
                    <a:pt x="2410" y="1112"/>
                  </a:lnTo>
                  <a:lnTo>
                    <a:pt x="2378" y="1146"/>
                  </a:lnTo>
                  <a:lnTo>
                    <a:pt x="2345" y="1181"/>
                  </a:lnTo>
                  <a:lnTo>
                    <a:pt x="2314" y="1216"/>
                  </a:lnTo>
                  <a:lnTo>
                    <a:pt x="2283" y="1252"/>
                  </a:lnTo>
                  <a:lnTo>
                    <a:pt x="2256" y="1288"/>
                  </a:lnTo>
                  <a:lnTo>
                    <a:pt x="2231" y="1324"/>
                  </a:lnTo>
                  <a:lnTo>
                    <a:pt x="2211" y="1361"/>
                  </a:lnTo>
                  <a:lnTo>
                    <a:pt x="2193" y="1396"/>
                  </a:lnTo>
                  <a:lnTo>
                    <a:pt x="2176" y="1429"/>
                  </a:lnTo>
                  <a:lnTo>
                    <a:pt x="2160" y="1460"/>
                  </a:lnTo>
                  <a:lnTo>
                    <a:pt x="2144" y="1489"/>
                  </a:lnTo>
                  <a:lnTo>
                    <a:pt x="2130" y="1519"/>
                  </a:lnTo>
                  <a:lnTo>
                    <a:pt x="2116" y="1549"/>
                  </a:lnTo>
                  <a:lnTo>
                    <a:pt x="2103" y="1579"/>
                  </a:lnTo>
                  <a:lnTo>
                    <a:pt x="2090" y="1612"/>
                  </a:lnTo>
                  <a:lnTo>
                    <a:pt x="2079" y="1646"/>
                  </a:lnTo>
                  <a:lnTo>
                    <a:pt x="2068" y="1685"/>
                  </a:lnTo>
                  <a:lnTo>
                    <a:pt x="2059" y="1726"/>
                  </a:lnTo>
                  <a:lnTo>
                    <a:pt x="2049" y="1772"/>
                  </a:lnTo>
                  <a:lnTo>
                    <a:pt x="2041" y="1821"/>
                  </a:lnTo>
                  <a:lnTo>
                    <a:pt x="2032" y="1878"/>
                  </a:lnTo>
                  <a:lnTo>
                    <a:pt x="2026" y="1940"/>
                  </a:lnTo>
                  <a:lnTo>
                    <a:pt x="2017" y="2008"/>
                  </a:lnTo>
                  <a:lnTo>
                    <a:pt x="2007" y="2071"/>
                  </a:lnTo>
                  <a:lnTo>
                    <a:pt x="1994" y="2130"/>
                  </a:lnTo>
                  <a:lnTo>
                    <a:pt x="1980" y="2186"/>
                  </a:lnTo>
                  <a:lnTo>
                    <a:pt x="1966" y="2238"/>
                  </a:lnTo>
                  <a:lnTo>
                    <a:pt x="1950" y="2289"/>
                  </a:lnTo>
                  <a:lnTo>
                    <a:pt x="1934" y="2339"/>
                  </a:lnTo>
                  <a:lnTo>
                    <a:pt x="1919" y="2387"/>
                  </a:lnTo>
                  <a:lnTo>
                    <a:pt x="1902" y="2435"/>
                  </a:lnTo>
                  <a:lnTo>
                    <a:pt x="1887" y="2483"/>
                  </a:lnTo>
                  <a:lnTo>
                    <a:pt x="1872" y="2532"/>
                  </a:lnTo>
                  <a:lnTo>
                    <a:pt x="1858" y="2583"/>
                  </a:lnTo>
                  <a:lnTo>
                    <a:pt x="1846" y="2636"/>
                  </a:lnTo>
                  <a:lnTo>
                    <a:pt x="1836" y="2692"/>
                  </a:lnTo>
                  <a:lnTo>
                    <a:pt x="1833" y="2716"/>
                  </a:lnTo>
                  <a:lnTo>
                    <a:pt x="1829" y="2748"/>
                  </a:lnTo>
                  <a:lnTo>
                    <a:pt x="1826" y="2786"/>
                  </a:lnTo>
                  <a:lnTo>
                    <a:pt x="1823" y="2831"/>
                  </a:lnTo>
                  <a:lnTo>
                    <a:pt x="1820" y="2883"/>
                  </a:lnTo>
                  <a:lnTo>
                    <a:pt x="1817" y="2942"/>
                  </a:lnTo>
                  <a:lnTo>
                    <a:pt x="1814" y="3005"/>
                  </a:lnTo>
                  <a:lnTo>
                    <a:pt x="1811" y="3073"/>
                  </a:lnTo>
                  <a:lnTo>
                    <a:pt x="1808" y="3148"/>
                  </a:lnTo>
                  <a:lnTo>
                    <a:pt x="1805" y="3225"/>
                  </a:lnTo>
                  <a:lnTo>
                    <a:pt x="1803" y="3306"/>
                  </a:lnTo>
                  <a:lnTo>
                    <a:pt x="1801" y="3390"/>
                  </a:lnTo>
                  <a:lnTo>
                    <a:pt x="1726" y="3413"/>
                  </a:lnTo>
                  <a:lnTo>
                    <a:pt x="1650" y="3429"/>
                  </a:lnTo>
                  <a:lnTo>
                    <a:pt x="1575" y="3438"/>
                  </a:lnTo>
                  <a:lnTo>
                    <a:pt x="1498" y="3442"/>
                  </a:lnTo>
                  <a:lnTo>
                    <a:pt x="1419" y="3444"/>
                  </a:lnTo>
                  <a:lnTo>
                    <a:pt x="1339" y="3441"/>
                  </a:lnTo>
                  <a:lnTo>
                    <a:pt x="1257" y="3436"/>
                  </a:lnTo>
                  <a:lnTo>
                    <a:pt x="1172" y="3431"/>
                  </a:lnTo>
                  <a:lnTo>
                    <a:pt x="1083" y="3423"/>
                  </a:lnTo>
                  <a:lnTo>
                    <a:pt x="992" y="3417"/>
                  </a:lnTo>
                  <a:lnTo>
                    <a:pt x="997" y="3376"/>
                  </a:lnTo>
                  <a:lnTo>
                    <a:pt x="1001" y="3338"/>
                  </a:lnTo>
                  <a:lnTo>
                    <a:pt x="1004" y="3303"/>
                  </a:lnTo>
                  <a:lnTo>
                    <a:pt x="1009" y="3246"/>
                  </a:lnTo>
                  <a:lnTo>
                    <a:pt x="1012" y="3188"/>
                  </a:lnTo>
                  <a:lnTo>
                    <a:pt x="1014" y="3129"/>
                  </a:lnTo>
                  <a:lnTo>
                    <a:pt x="1016" y="3071"/>
                  </a:lnTo>
                  <a:lnTo>
                    <a:pt x="1017" y="3014"/>
                  </a:lnTo>
                  <a:lnTo>
                    <a:pt x="1018" y="2959"/>
                  </a:lnTo>
                  <a:lnTo>
                    <a:pt x="1018" y="2905"/>
                  </a:lnTo>
                  <a:lnTo>
                    <a:pt x="1018" y="2854"/>
                  </a:lnTo>
                  <a:lnTo>
                    <a:pt x="1017" y="2806"/>
                  </a:lnTo>
                  <a:lnTo>
                    <a:pt x="1017" y="2761"/>
                  </a:lnTo>
                  <a:lnTo>
                    <a:pt x="1016" y="2721"/>
                  </a:lnTo>
                  <a:lnTo>
                    <a:pt x="1015" y="2685"/>
                  </a:lnTo>
                  <a:lnTo>
                    <a:pt x="1015" y="2655"/>
                  </a:lnTo>
                  <a:lnTo>
                    <a:pt x="1014" y="2631"/>
                  </a:lnTo>
                  <a:lnTo>
                    <a:pt x="1013" y="2612"/>
                  </a:lnTo>
                  <a:lnTo>
                    <a:pt x="1013" y="2601"/>
                  </a:lnTo>
                  <a:lnTo>
                    <a:pt x="1013" y="2597"/>
                  </a:lnTo>
                  <a:lnTo>
                    <a:pt x="1011" y="2595"/>
                  </a:lnTo>
                  <a:lnTo>
                    <a:pt x="1004" y="2591"/>
                  </a:lnTo>
                  <a:lnTo>
                    <a:pt x="994" y="2582"/>
                  </a:lnTo>
                  <a:lnTo>
                    <a:pt x="980" y="2570"/>
                  </a:lnTo>
                  <a:lnTo>
                    <a:pt x="964" y="2557"/>
                  </a:lnTo>
                  <a:lnTo>
                    <a:pt x="944" y="2541"/>
                  </a:lnTo>
                  <a:lnTo>
                    <a:pt x="923" y="2523"/>
                  </a:lnTo>
                  <a:lnTo>
                    <a:pt x="898" y="2502"/>
                  </a:lnTo>
                  <a:lnTo>
                    <a:pt x="872" y="2481"/>
                  </a:lnTo>
                  <a:lnTo>
                    <a:pt x="844" y="2458"/>
                  </a:lnTo>
                  <a:lnTo>
                    <a:pt x="816" y="2435"/>
                  </a:lnTo>
                  <a:lnTo>
                    <a:pt x="786" y="2410"/>
                  </a:lnTo>
                  <a:lnTo>
                    <a:pt x="755" y="2385"/>
                  </a:lnTo>
                  <a:lnTo>
                    <a:pt x="725" y="2359"/>
                  </a:lnTo>
                  <a:lnTo>
                    <a:pt x="695" y="2334"/>
                  </a:lnTo>
                  <a:lnTo>
                    <a:pt x="665" y="2308"/>
                  </a:lnTo>
                  <a:lnTo>
                    <a:pt x="635" y="2283"/>
                  </a:lnTo>
                  <a:lnTo>
                    <a:pt x="607" y="2260"/>
                  </a:lnTo>
                  <a:lnTo>
                    <a:pt x="580" y="2236"/>
                  </a:lnTo>
                  <a:lnTo>
                    <a:pt x="555" y="2215"/>
                  </a:lnTo>
                  <a:lnTo>
                    <a:pt x="531" y="2195"/>
                  </a:lnTo>
                  <a:lnTo>
                    <a:pt x="510" y="2176"/>
                  </a:lnTo>
                  <a:lnTo>
                    <a:pt x="492" y="2160"/>
                  </a:lnTo>
                  <a:lnTo>
                    <a:pt x="476" y="2146"/>
                  </a:lnTo>
                  <a:lnTo>
                    <a:pt x="475" y="2143"/>
                  </a:lnTo>
                  <a:lnTo>
                    <a:pt x="472" y="2135"/>
                  </a:lnTo>
                  <a:lnTo>
                    <a:pt x="466" y="2124"/>
                  </a:lnTo>
                  <a:lnTo>
                    <a:pt x="457" y="2109"/>
                  </a:lnTo>
                  <a:lnTo>
                    <a:pt x="448" y="2090"/>
                  </a:lnTo>
                  <a:lnTo>
                    <a:pt x="436" y="2069"/>
                  </a:lnTo>
                  <a:lnTo>
                    <a:pt x="423" y="2045"/>
                  </a:lnTo>
                  <a:lnTo>
                    <a:pt x="408" y="2020"/>
                  </a:lnTo>
                  <a:lnTo>
                    <a:pt x="392" y="1994"/>
                  </a:lnTo>
                  <a:lnTo>
                    <a:pt x="375" y="1968"/>
                  </a:lnTo>
                  <a:lnTo>
                    <a:pt x="358" y="1941"/>
                  </a:lnTo>
                  <a:lnTo>
                    <a:pt x="339" y="1916"/>
                  </a:lnTo>
                  <a:lnTo>
                    <a:pt x="321" y="1891"/>
                  </a:lnTo>
                  <a:lnTo>
                    <a:pt x="302" y="1869"/>
                  </a:lnTo>
                  <a:lnTo>
                    <a:pt x="283" y="1848"/>
                  </a:lnTo>
                  <a:lnTo>
                    <a:pt x="263" y="1831"/>
                  </a:lnTo>
                  <a:lnTo>
                    <a:pt x="237" y="1811"/>
                  </a:lnTo>
                  <a:lnTo>
                    <a:pt x="209" y="1793"/>
                  </a:lnTo>
                  <a:lnTo>
                    <a:pt x="179" y="1776"/>
                  </a:lnTo>
                  <a:lnTo>
                    <a:pt x="150" y="1762"/>
                  </a:lnTo>
                  <a:lnTo>
                    <a:pt x="121" y="1749"/>
                  </a:lnTo>
                  <a:lnTo>
                    <a:pt x="93" y="1740"/>
                  </a:lnTo>
                  <a:lnTo>
                    <a:pt x="68" y="1730"/>
                  </a:lnTo>
                  <a:lnTo>
                    <a:pt x="46" y="1724"/>
                  </a:lnTo>
                  <a:lnTo>
                    <a:pt x="27" y="1718"/>
                  </a:lnTo>
                  <a:lnTo>
                    <a:pt x="13" y="1714"/>
                  </a:lnTo>
                  <a:lnTo>
                    <a:pt x="3" y="1712"/>
                  </a:lnTo>
                  <a:lnTo>
                    <a:pt x="0" y="1712"/>
                  </a:lnTo>
                  <a:lnTo>
                    <a:pt x="0" y="1710"/>
                  </a:lnTo>
                  <a:lnTo>
                    <a:pt x="1" y="1705"/>
                  </a:lnTo>
                  <a:lnTo>
                    <a:pt x="3" y="1696"/>
                  </a:lnTo>
                  <a:lnTo>
                    <a:pt x="6" y="1686"/>
                  </a:lnTo>
                  <a:lnTo>
                    <a:pt x="10" y="1673"/>
                  </a:lnTo>
                  <a:lnTo>
                    <a:pt x="15" y="1659"/>
                  </a:lnTo>
                  <a:lnTo>
                    <a:pt x="21" y="1643"/>
                  </a:lnTo>
                  <a:lnTo>
                    <a:pt x="29" y="1627"/>
                  </a:lnTo>
                  <a:lnTo>
                    <a:pt x="37" y="1610"/>
                  </a:lnTo>
                  <a:lnTo>
                    <a:pt x="48" y="1594"/>
                  </a:lnTo>
                  <a:lnTo>
                    <a:pt x="59" y="1579"/>
                  </a:lnTo>
                  <a:lnTo>
                    <a:pt x="73" y="1565"/>
                  </a:lnTo>
                  <a:lnTo>
                    <a:pt x="89" y="1552"/>
                  </a:lnTo>
                  <a:lnTo>
                    <a:pt x="106" y="1540"/>
                  </a:lnTo>
                  <a:lnTo>
                    <a:pt x="125" y="1532"/>
                  </a:lnTo>
                  <a:lnTo>
                    <a:pt x="146" y="1526"/>
                  </a:lnTo>
                  <a:lnTo>
                    <a:pt x="171" y="1524"/>
                  </a:lnTo>
                  <a:lnTo>
                    <a:pt x="196" y="1525"/>
                  </a:lnTo>
                  <a:lnTo>
                    <a:pt x="225" y="1531"/>
                  </a:lnTo>
                  <a:lnTo>
                    <a:pt x="256" y="1541"/>
                  </a:lnTo>
                  <a:lnTo>
                    <a:pt x="300" y="1561"/>
                  </a:lnTo>
                  <a:lnTo>
                    <a:pt x="343" y="1585"/>
                  </a:lnTo>
                  <a:lnTo>
                    <a:pt x="384" y="1610"/>
                  </a:lnTo>
                  <a:lnTo>
                    <a:pt x="423" y="1637"/>
                  </a:lnTo>
                  <a:lnTo>
                    <a:pt x="461" y="1665"/>
                  </a:lnTo>
                  <a:lnTo>
                    <a:pt x="497" y="1693"/>
                  </a:lnTo>
                  <a:lnTo>
                    <a:pt x="532" y="1720"/>
                  </a:lnTo>
                  <a:lnTo>
                    <a:pt x="566" y="1746"/>
                  </a:lnTo>
                  <a:lnTo>
                    <a:pt x="598" y="1768"/>
                  </a:lnTo>
                  <a:lnTo>
                    <a:pt x="629" y="1788"/>
                  </a:lnTo>
                  <a:lnTo>
                    <a:pt x="659" y="1805"/>
                  </a:lnTo>
                  <a:lnTo>
                    <a:pt x="687" y="1816"/>
                  </a:lnTo>
                  <a:lnTo>
                    <a:pt x="714" y="1822"/>
                  </a:lnTo>
                  <a:lnTo>
                    <a:pt x="740" y="1822"/>
                  </a:lnTo>
                  <a:lnTo>
                    <a:pt x="767" y="1816"/>
                  </a:lnTo>
                  <a:lnTo>
                    <a:pt x="793" y="1805"/>
                  </a:lnTo>
                  <a:lnTo>
                    <a:pt x="818" y="1792"/>
                  </a:lnTo>
                  <a:lnTo>
                    <a:pt x="841" y="1773"/>
                  </a:lnTo>
                  <a:lnTo>
                    <a:pt x="862" y="1749"/>
                  </a:lnTo>
                  <a:lnTo>
                    <a:pt x="881" y="1722"/>
                  </a:lnTo>
                  <a:lnTo>
                    <a:pt x="898" y="1690"/>
                  </a:lnTo>
                  <a:lnTo>
                    <a:pt x="913" y="1654"/>
                  </a:lnTo>
                  <a:lnTo>
                    <a:pt x="926" y="1612"/>
                  </a:lnTo>
                  <a:lnTo>
                    <a:pt x="935" y="1568"/>
                  </a:lnTo>
                  <a:lnTo>
                    <a:pt x="942" y="1518"/>
                  </a:lnTo>
                  <a:lnTo>
                    <a:pt x="945" y="1464"/>
                  </a:lnTo>
                  <a:lnTo>
                    <a:pt x="944" y="1405"/>
                  </a:lnTo>
                  <a:lnTo>
                    <a:pt x="942" y="1346"/>
                  </a:lnTo>
                  <a:lnTo>
                    <a:pt x="936" y="1285"/>
                  </a:lnTo>
                  <a:lnTo>
                    <a:pt x="929" y="1219"/>
                  </a:lnTo>
                  <a:lnTo>
                    <a:pt x="921" y="1151"/>
                  </a:lnTo>
                  <a:lnTo>
                    <a:pt x="911" y="1081"/>
                  </a:lnTo>
                  <a:lnTo>
                    <a:pt x="900" y="1011"/>
                  </a:lnTo>
                  <a:lnTo>
                    <a:pt x="890" y="940"/>
                  </a:lnTo>
                  <a:lnTo>
                    <a:pt x="880" y="870"/>
                  </a:lnTo>
                  <a:lnTo>
                    <a:pt x="870" y="801"/>
                  </a:lnTo>
                  <a:lnTo>
                    <a:pt x="861" y="733"/>
                  </a:lnTo>
                  <a:lnTo>
                    <a:pt x="854" y="668"/>
                  </a:lnTo>
                  <a:lnTo>
                    <a:pt x="847" y="606"/>
                  </a:lnTo>
                  <a:lnTo>
                    <a:pt x="844" y="547"/>
                  </a:lnTo>
                  <a:lnTo>
                    <a:pt x="842" y="494"/>
                  </a:lnTo>
                  <a:lnTo>
                    <a:pt x="843" y="445"/>
                  </a:lnTo>
                  <a:lnTo>
                    <a:pt x="846" y="402"/>
                  </a:lnTo>
                  <a:lnTo>
                    <a:pt x="852" y="364"/>
                  </a:lnTo>
                  <a:lnTo>
                    <a:pt x="858" y="330"/>
                  </a:lnTo>
                  <a:lnTo>
                    <a:pt x="866" y="299"/>
                  </a:lnTo>
                  <a:lnTo>
                    <a:pt x="875" y="274"/>
                  </a:lnTo>
                  <a:lnTo>
                    <a:pt x="886" y="251"/>
                  </a:lnTo>
                  <a:lnTo>
                    <a:pt x="897" y="233"/>
                  </a:lnTo>
                  <a:lnTo>
                    <a:pt x="910" y="218"/>
                  </a:lnTo>
                  <a:lnTo>
                    <a:pt x="923" y="207"/>
                  </a:lnTo>
                  <a:lnTo>
                    <a:pt x="936" y="198"/>
                  </a:lnTo>
                  <a:lnTo>
                    <a:pt x="950" y="192"/>
                  </a:lnTo>
                  <a:lnTo>
                    <a:pt x="964" y="189"/>
                  </a:lnTo>
                  <a:lnTo>
                    <a:pt x="978" y="188"/>
                  </a:lnTo>
                  <a:lnTo>
                    <a:pt x="985" y="188"/>
                  </a:lnTo>
                  <a:lnTo>
                    <a:pt x="993" y="189"/>
                  </a:lnTo>
                  <a:lnTo>
                    <a:pt x="1000" y="190"/>
                  </a:lnTo>
                  <a:lnTo>
                    <a:pt x="1006" y="192"/>
                  </a:lnTo>
                  <a:lnTo>
                    <a:pt x="1014" y="196"/>
                  </a:lnTo>
                  <a:lnTo>
                    <a:pt x="1021" y="203"/>
                  </a:lnTo>
                  <a:lnTo>
                    <a:pt x="1028" y="212"/>
                  </a:lnTo>
                  <a:lnTo>
                    <a:pt x="1035" y="225"/>
                  </a:lnTo>
                  <a:lnTo>
                    <a:pt x="1043" y="240"/>
                  </a:lnTo>
                  <a:lnTo>
                    <a:pt x="1049" y="259"/>
                  </a:lnTo>
                  <a:lnTo>
                    <a:pt x="1056" y="283"/>
                  </a:lnTo>
                  <a:lnTo>
                    <a:pt x="1064" y="312"/>
                  </a:lnTo>
                  <a:lnTo>
                    <a:pt x="1070" y="345"/>
                  </a:lnTo>
                  <a:lnTo>
                    <a:pt x="1078" y="384"/>
                  </a:lnTo>
                  <a:lnTo>
                    <a:pt x="1085" y="429"/>
                  </a:lnTo>
                  <a:lnTo>
                    <a:pt x="1091" y="480"/>
                  </a:lnTo>
                  <a:lnTo>
                    <a:pt x="1099" y="539"/>
                  </a:lnTo>
                  <a:lnTo>
                    <a:pt x="1106" y="605"/>
                  </a:lnTo>
                  <a:lnTo>
                    <a:pt x="1114" y="680"/>
                  </a:lnTo>
                  <a:lnTo>
                    <a:pt x="1122" y="747"/>
                  </a:lnTo>
                  <a:lnTo>
                    <a:pt x="1131" y="807"/>
                  </a:lnTo>
                  <a:lnTo>
                    <a:pt x="1139" y="861"/>
                  </a:lnTo>
                  <a:lnTo>
                    <a:pt x="1148" y="909"/>
                  </a:lnTo>
                  <a:lnTo>
                    <a:pt x="1156" y="951"/>
                  </a:lnTo>
                  <a:lnTo>
                    <a:pt x="1166" y="987"/>
                  </a:lnTo>
                  <a:lnTo>
                    <a:pt x="1174" y="1019"/>
                  </a:lnTo>
                  <a:lnTo>
                    <a:pt x="1184" y="1046"/>
                  </a:lnTo>
                  <a:lnTo>
                    <a:pt x="1193" y="1067"/>
                  </a:lnTo>
                  <a:lnTo>
                    <a:pt x="1203" y="1085"/>
                  </a:lnTo>
                  <a:lnTo>
                    <a:pt x="1213" y="1099"/>
                  </a:lnTo>
                  <a:lnTo>
                    <a:pt x="1224" y="1108"/>
                  </a:lnTo>
                  <a:lnTo>
                    <a:pt x="1233" y="1116"/>
                  </a:lnTo>
                  <a:lnTo>
                    <a:pt x="1245" y="1119"/>
                  </a:lnTo>
                  <a:lnTo>
                    <a:pt x="1256" y="1120"/>
                  </a:lnTo>
                  <a:lnTo>
                    <a:pt x="1264" y="1117"/>
                  </a:lnTo>
                  <a:lnTo>
                    <a:pt x="1272" y="1108"/>
                  </a:lnTo>
                  <a:lnTo>
                    <a:pt x="1279" y="1094"/>
                  </a:lnTo>
                  <a:lnTo>
                    <a:pt x="1284" y="1073"/>
                  </a:lnTo>
                  <a:lnTo>
                    <a:pt x="1289" y="1049"/>
                  </a:lnTo>
                  <a:lnTo>
                    <a:pt x="1293" y="1021"/>
                  </a:lnTo>
                  <a:lnTo>
                    <a:pt x="1296" y="990"/>
                  </a:lnTo>
                  <a:lnTo>
                    <a:pt x="1298" y="955"/>
                  </a:lnTo>
                  <a:lnTo>
                    <a:pt x="1300" y="919"/>
                  </a:lnTo>
                  <a:lnTo>
                    <a:pt x="1301" y="879"/>
                  </a:lnTo>
                  <a:lnTo>
                    <a:pt x="1302" y="839"/>
                  </a:lnTo>
                  <a:lnTo>
                    <a:pt x="1303" y="799"/>
                  </a:lnTo>
                  <a:lnTo>
                    <a:pt x="1303" y="757"/>
                  </a:lnTo>
                  <a:lnTo>
                    <a:pt x="1303" y="717"/>
                  </a:lnTo>
                  <a:lnTo>
                    <a:pt x="1302" y="678"/>
                  </a:lnTo>
                  <a:lnTo>
                    <a:pt x="1302" y="638"/>
                  </a:lnTo>
                  <a:lnTo>
                    <a:pt x="1302" y="602"/>
                  </a:lnTo>
                  <a:lnTo>
                    <a:pt x="1302" y="568"/>
                  </a:lnTo>
                  <a:lnTo>
                    <a:pt x="1301" y="537"/>
                  </a:lnTo>
                  <a:lnTo>
                    <a:pt x="1302" y="503"/>
                  </a:lnTo>
                  <a:lnTo>
                    <a:pt x="1303" y="466"/>
                  </a:lnTo>
                  <a:lnTo>
                    <a:pt x="1306" y="426"/>
                  </a:lnTo>
                  <a:lnTo>
                    <a:pt x="1310" y="386"/>
                  </a:lnTo>
                  <a:lnTo>
                    <a:pt x="1314" y="346"/>
                  </a:lnTo>
                  <a:lnTo>
                    <a:pt x="1320" y="304"/>
                  </a:lnTo>
                  <a:lnTo>
                    <a:pt x="1327" y="264"/>
                  </a:lnTo>
                  <a:lnTo>
                    <a:pt x="1335" y="224"/>
                  </a:lnTo>
                  <a:lnTo>
                    <a:pt x="1345" y="185"/>
                  </a:lnTo>
                  <a:lnTo>
                    <a:pt x="1356" y="149"/>
                  </a:lnTo>
                  <a:lnTo>
                    <a:pt x="1369" y="115"/>
                  </a:lnTo>
                  <a:lnTo>
                    <a:pt x="1383" y="86"/>
                  </a:lnTo>
                  <a:lnTo>
                    <a:pt x="1399" y="59"/>
                  </a:lnTo>
                  <a:lnTo>
                    <a:pt x="1417" y="36"/>
                  </a:lnTo>
                  <a:lnTo>
                    <a:pt x="1436" y="19"/>
                  </a:lnTo>
                  <a:lnTo>
                    <a:pt x="1457" y="6"/>
                  </a:lnTo>
                  <a:lnTo>
                    <a:pt x="1481" y="0"/>
                  </a:lnTo>
                  <a:lnTo>
                    <a:pt x="1501" y="0"/>
                  </a:lnTo>
                  <a:close/>
                </a:path>
              </a:pathLst>
            </a:custGeom>
            <a:solidFill>
              <a:schemeClr val="bg1">
                <a:lumMod val="75000"/>
              </a:schemeClr>
            </a:solidFill>
            <a:ln w="9525">
              <a:noFill/>
              <a:round/>
              <a:headEnd/>
              <a:tailEnd/>
            </a:ln>
          </p:spPr>
          <p:txBody>
            <a:bodyPr wrap="none" anchor="ctr"/>
            <a:lstStyle/>
            <a:p>
              <a:endParaRPr lang="en-GB"/>
            </a:p>
          </p:txBody>
        </p:sp>
      </p:grpSp>
      <p:graphicFrame>
        <p:nvGraphicFramePr>
          <p:cNvPr id="36" name="Chart 35"/>
          <p:cNvGraphicFramePr/>
          <p:nvPr/>
        </p:nvGraphicFramePr>
        <p:xfrm>
          <a:off x="1584384" y="1891302"/>
          <a:ext cx="7749915" cy="254832"/>
        </p:xfrm>
        <a:graphic>
          <a:graphicData uri="http://schemas.openxmlformats.org/drawingml/2006/chart">
            <c:chart xmlns:c="http://schemas.openxmlformats.org/drawingml/2006/chart" xmlns:r="http://schemas.openxmlformats.org/officeDocument/2006/relationships" r:id="rId10"/>
          </a:graphicData>
        </a:graphic>
      </p:graphicFrame>
      <p:sp>
        <p:nvSpPr>
          <p:cNvPr id="37" name="Rectangle 36"/>
          <p:cNvSpPr/>
          <p:nvPr/>
        </p:nvSpPr>
        <p:spPr>
          <a:xfrm>
            <a:off x="1618938" y="2263515"/>
            <a:ext cx="3627619" cy="2158583"/>
          </a:xfrm>
          <a:prstGeom prst="rect">
            <a:avLst/>
          </a:prstGeom>
          <a:no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u="sng" dirty="0">
              <a:solidFill>
                <a:srgbClr val="000000"/>
              </a:solidFill>
              <a:latin typeface="Arial" pitchFamily="34" charset="0"/>
              <a:cs typeface="Arial" pitchFamily="34" charset="0"/>
            </a:endParaRPr>
          </a:p>
        </p:txBody>
      </p:sp>
      <p:sp>
        <p:nvSpPr>
          <p:cNvPr id="38" name="Rectangle 37"/>
          <p:cNvSpPr/>
          <p:nvPr/>
        </p:nvSpPr>
        <p:spPr>
          <a:xfrm>
            <a:off x="2503647" y="2263515"/>
            <a:ext cx="1858201" cy="261610"/>
          </a:xfrm>
          <a:prstGeom prst="rect">
            <a:avLst/>
          </a:prstGeom>
        </p:spPr>
        <p:txBody>
          <a:bodyPr wrap="none">
            <a:spAutoFit/>
          </a:bodyPr>
          <a:lstStyle/>
          <a:p>
            <a:r>
              <a:rPr lang="en-GB" b="1" u="sng" dirty="0" smtClean="0">
                <a:solidFill>
                  <a:srgbClr val="000000"/>
                </a:solidFill>
              </a:rPr>
              <a:t>Making or receiving calls</a:t>
            </a:r>
            <a:endParaRPr lang="en-GB" u="sng" dirty="0">
              <a:solidFill>
                <a:srgbClr val="000000"/>
              </a:solidFill>
            </a:endParaRPr>
          </a:p>
        </p:txBody>
      </p:sp>
      <p:sp>
        <p:nvSpPr>
          <p:cNvPr id="39" name="Rectangle 38"/>
          <p:cNvSpPr/>
          <p:nvPr/>
        </p:nvSpPr>
        <p:spPr>
          <a:xfrm>
            <a:off x="5533828" y="2266015"/>
            <a:ext cx="3627619" cy="2158583"/>
          </a:xfrm>
          <a:prstGeom prst="rect">
            <a:avLst/>
          </a:prstGeom>
          <a:no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u="sng" dirty="0">
              <a:solidFill>
                <a:srgbClr val="000000"/>
              </a:solidFill>
              <a:latin typeface="Arial" pitchFamily="34" charset="0"/>
              <a:cs typeface="Arial" pitchFamily="34" charset="0"/>
            </a:endParaRPr>
          </a:p>
        </p:txBody>
      </p:sp>
      <p:sp>
        <p:nvSpPr>
          <p:cNvPr id="40" name="Rectangle 39"/>
          <p:cNvSpPr/>
          <p:nvPr/>
        </p:nvSpPr>
        <p:spPr>
          <a:xfrm>
            <a:off x="6086715" y="2266015"/>
            <a:ext cx="2600392" cy="261610"/>
          </a:xfrm>
          <a:prstGeom prst="rect">
            <a:avLst/>
          </a:prstGeom>
        </p:spPr>
        <p:txBody>
          <a:bodyPr wrap="none">
            <a:spAutoFit/>
          </a:bodyPr>
          <a:lstStyle/>
          <a:p>
            <a:r>
              <a:rPr lang="en-GB" b="1" u="sng" dirty="0" smtClean="0">
                <a:solidFill>
                  <a:srgbClr val="000000"/>
                </a:solidFill>
              </a:rPr>
              <a:t>Text, email or post on social media</a:t>
            </a:r>
            <a:endParaRPr lang="en-GB" u="sng" dirty="0">
              <a:solidFill>
                <a:srgbClr val="000000"/>
              </a:solidFill>
            </a:endParaRPr>
          </a:p>
        </p:txBody>
      </p:sp>
      <p:sp>
        <p:nvSpPr>
          <p:cNvPr id="41" name="Rectangle 40"/>
          <p:cNvSpPr/>
          <p:nvPr/>
        </p:nvSpPr>
        <p:spPr>
          <a:xfrm>
            <a:off x="1621438" y="4544495"/>
            <a:ext cx="3627619" cy="2158583"/>
          </a:xfrm>
          <a:prstGeom prst="rect">
            <a:avLst/>
          </a:prstGeom>
          <a:no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u="sng" dirty="0">
              <a:solidFill>
                <a:srgbClr val="000000"/>
              </a:solidFill>
              <a:latin typeface="Arial" pitchFamily="34" charset="0"/>
              <a:cs typeface="Arial" pitchFamily="34" charset="0"/>
            </a:endParaRPr>
          </a:p>
        </p:txBody>
      </p:sp>
      <p:sp>
        <p:nvSpPr>
          <p:cNvPr id="42" name="Rectangle 41"/>
          <p:cNvSpPr/>
          <p:nvPr/>
        </p:nvSpPr>
        <p:spPr>
          <a:xfrm>
            <a:off x="2197568" y="4544495"/>
            <a:ext cx="2475358" cy="261610"/>
          </a:xfrm>
          <a:prstGeom prst="rect">
            <a:avLst/>
          </a:prstGeom>
        </p:spPr>
        <p:txBody>
          <a:bodyPr wrap="none">
            <a:spAutoFit/>
          </a:bodyPr>
          <a:lstStyle/>
          <a:p>
            <a:r>
              <a:rPr lang="en-GB" b="1" u="sng" dirty="0" smtClean="0">
                <a:solidFill>
                  <a:srgbClr val="000000"/>
                </a:solidFill>
              </a:rPr>
              <a:t>Check texts, email or social media</a:t>
            </a:r>
            <a:endParaRPr lang="en-GB" u="sng" dirty="0">
              <a:solidFill>
                <a:srgbClr val="000000"/>
              </a:solidFill>
            </a:endParaRPr>
          </a:p>
        </p:txBody>
      </p:sp>
      <p:sp>
        <p:nvSpPr>
          <p:cNvPr id="43" name="Rectangle 42"/>
          <p:cNvSpPr/>
          <p:nvPr/>
        </p:nvSpPr>
        <p:spPr>
          <a:xfrm>
            <a:off x="5536328" y="4546995"/>
            <a:ext cx="3627619" cy="2158583"/>
          </a:xfrm>
          <a:prstGeom prst="rect">
            <a:avLst/>
          </a:prstGeom>
          <a:no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u="sng" dirty="0">
              <a:solidFill>
                <a:srgbClr val="000000"/>
              </a:solidFill>
              <a:latin typeface="Arial" pitchFamily="34" charset="0"/>
              <a:cs typeface="Arial" pitchFamily="34" charset="0"/>
            </a:endParaRPr>
          </a:p>
        </p:txBody>
      </p:sp>
      <p:sp>
        <p:nvSpPr>
          <p:cNvPr id="44" name="Rectangle 43"/>
          <p:cNvSpPr/>
          <p:nvPr/>
        </p:nvSpPr>
        <p:spPr>
          <a:xfrm>
            <a:off x="6169365" y="4546995"/>
            <a:ext cx="2361544" cy="261610"/>
          </a:xfrm>
          <a:prstGeom prst="rect">
            <a:avLst/>
          </a:prstGeom>
        </p:spPr>
        <p:txBody>
          <a:bodyPr wrap="none">
            <a:spAutoFit/>
          </a:bodyPr>
          <a:lstStyle/>
          <a:p>
            <a:r>
              <a:rPr lang="en-GB" b="1" u="sng" dirty="0" smtClean="0">
                <a:solidFill>
                  <a:srgbClr val="000000"/>
                </a:solidFill>
              </a:rPr>
              <a:t>Take photos / videos with phone</a:t>
            </a:r>
            <a:endParaRPr lang="en-GB" u="sng" dirty="0">
              <a:solidFill>
                <a:srgbClr val="000000"/>
              </a:solidFill>
            </a:endParaRPr>
          </a:p>
        </p:txBody>
      </p:sp>
      <p:sp>
        <p:nvSpPr>
          <p:cNvPr id="45" name="TextBox 44"/>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Mobile phone usage on roads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Reasons why used hand-held mobile phone while driving</a:t>
            </a:r>
            <a:endParaRPr lang="en-GB" dirty="0"/>
          </a:p>
        </p:txBody>
      </p:sp>
      <p:sp>
        <p:nvSpPr>
          <p:cNvPr id="5" name="Rectangle 23"/>
          <p:cNvSpPr>
            <a:spLocks noChangeArrowheads="1"/>
          </p:cNvSpPr>
          <p:nvPr/>
        </p:nvSpPr>
        <p:spPr bwMode="auto">
          <a:xfrm>
            <a:off x="950026" y="6838376"/>
            <a:ext cx="7493330"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QP2 </a:t>
            </a:r>
            <a:r>
              <a:rPr lang="en-GB" sz="800" dirty="0" smtClean="0">
                <a:solidFill>
                  <a:schemeClr val="bg2"/>
                </a:solidFill>
              </a:rPr>
              <a:t>You said that you used a hand-held phone while driving in your car, why was that? Bases: Those who have used their mobile phone sometimes, most of the time or all of the time while driving (582). </a:t>
            </a:r>
            <a:endParaRPr lang="en-GB" sz="800" dirty="0">
              <a:solidFill>
                <a:schemeClr val="bg2"/>
              </a:solidFill>
              <a:latin typeface="Arial" pitchFamily="34" charset="0"/>
              <a:cs typeface="Arial" pitchFamily="34" charset="0"/>
            </a:endParaRPr>
          </a:p>
        </p:txBody>
      </p:sp>
      <p:graphicFrame>
        <p:nvGraphicFramePr>
          <p:cNvPr id="6" name="Chart 5"/>
          <p:cNvGraphicFramePr/>
          <p:nvPr/>
        </p:nvGraphicFramePr>
        <p:xfrm>
          <a:off x="635350" y="2457450"/>
          <a:ext cx="9546875" cy="3924300"/>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131"/>
          <p:cNvGrpSpPr>
            <a:grpSpLocks/>
          </p:cNvGrpSpPr>
          <p:nvPr/>
        </p:nvGrpSpPr>
        <p:grpSpPr bwMode="auto">
          <a:xfrm>
            <a:off x="3825875" y="6032500"/>
            <a:ext cx="447675" cy="511175"/>
            <a:chOff x="1656" y="2501"/>
            <a:chExt cx="337" cy="383"/>
          </a:xfrm>
          <a:solidFill>
            <a:schemeClr val="bg1">
              <a:lumMod val="75000"/>
            </a:schemeClr>
          </a:solidFill>
        </p:grpSpPr>
        <p:sp>
          <p:nvSpPr>
            <p:cNvPr id="9" name="Freeform 132"/>
            <p:cNvSpPr>
              <a:spLocks noChangeArrowheads="1"/>
            </p:cNvSpPr>
            <p:nvPr/>
          </p:nvSpPr>
          <p:spPr bwMode="auto">
            <a:xfrm>
              <a:off x="1669" y="2501"/>
              <a:ext cx="128" cy="98"/>
            </a:xfrm>
            <a:custGeom>
              <a:avLst/>
              <a:gdLst>
                <a:gd name="T0" fmla="*/ 0 w 1156"/>
                <a:gd name="T1" fmla="*/ 0 h 890"/>
                <a:gd name="T2" fmla="*/ 0 w 1156"/>
                <a:gd name="T3" fmla="*/ 0 h 890"/>
                <a:gd name="T4" fmla="*/ 0 w 1156"/>
                <a:gd name="T5" fmla="*/ 0 h 890"/>
                <a:gd name="T6" fmla="*/ 0 w 1156"/>
                <a:gd name="T7" fmla="*/ 0 h 890"/>
                <a:gd name="T8" fmla="*/ 0 w 1156"/>
                <a:gd name="T9" fmla="*/ 0 h 890"/>
                <a:gd name="T10" fmla="*/ 0 w 1156"/>
                <a:gd name="T11" fmla="*/ 0 h 890"/>
                <a:gd name="T12" fmla="*/ 0 w 1156"/>
                <a:gd name="T13" fmla="*/ 0 h 890"/>
                <a:gd name="T14" fmla="*/ 0 w 1156"/>
                <a:gd name="T15" fmla="*/ 0 h 890"/>
                <a:gd name="T16" fmla="*/ 0 w 1156"/>
                <a:gd name="T17" fmla="*/ 0 h 890"/>
                <a:gd name="T18" fmla="*/ 0 w 1156"/>
                <a:gd name="T19" fmla="*/ 0 h 890"/>
                <a:gd name="T20" fmla="*/ 0 w 1156"/>
                <a:gd name="T21" fmla="*/ 0 h 890"/>
                <a:gd name="T22" fmla="*/ 0 w 1156"/>
                <a:gd name="T23" fmla="*/ 0 h 890"/>
                <a:gd name="T24" fmla="*/ 0 w 1156"/>
                <a:gd name="T25" fmla="*/ 0 h 890"/>
                <a:gd name="T26" fmla="*/ 0 w 1156"/>
                <a:gd name="T27" fmla="*/ 0 h 890"/>
                <a:gd name="T28" fmla="*/ 0 w 1156"/>
                <a:gd name="T29" fmla="*/ 0 h 890"/>
                <a:gd name="T30" fmla="*/ 0 w 1156"/>
                <a:gd name="T31" fmla="*/ 0 h 890"/>
                <a:gd name="T32" fmla="*/ 0 w 1156"/>
                <a:gd name="T33" fmla="*/ 0 h 890"/>
                <a:gd name="T34" fmla="*/ 0 w 1156"/>
                <a:gd name="T35" fmla="*/ 0 h 890"/>
                <a:gd name="T36" fmla="*/ 0 w 1156"/>
                <a:gd name="T37" fmla="*/ 0 h 890"/>
                <a:gd name="T38" fmla="*/ 0 w 1156"/>
                <a:gd name="T39" fmla="*/ 0 h 890"/>
                <a:gd name="T40" fmla="*/ 0 w 1156"/>
                <a:gd name="T41" fmla="*/ 0 h 890"/>
                <a:gd name="T42" fmla="*/ 0 w 1156"/>
                <a:gd name="T43" fmla="*/ 0 h 890"/>
                <a:gd name="T44" fmla="*/ 0 w 1156"/>
                <a:gd name="T45" fmla="*/ 0 h 890"/>
                <a:gd name="T46" fmla="*/ 0 w 1156"/>
                <a:gd name="T47" fmla="*/ 0 h 890"/>
                <a:gd name="T48" fmla="*/ 0 w 1156"/>
                <a:gd name="T49" fmla="*/ 0 h 890"/>
                <a:gd name="T50" fmla="*/ 0 w 1156"/>
                <a:gd name="T51" fmla="*/ 0 h 890"/>
                <a:gd name="T52" fmla="*/ 0 w 1156"/>
                <a:gd name="T53" fmla="*/ 0 h 890"/>
                <a:gd name="T54" fmla="*/ 0 w 1156"/>
                <a:gd name="T55" fmla="*/ 0 h 890"/>
                <a:gd name="T56" fmla="*/ 0 w 1156"/>
                <a:gd name="T57" fmla="*/ 0 h 890"/>
                <a:gd name="T58" fmla="*/ 0 w 1156"/>
                <a:gd name="T59" fmla="*/ 0 h 890"/>
                <a:gd name="T60" fmla="*/ 0 w 1156"/>
                <a:gd name="T61" fmla="*/ 0 h 890"/>
                <a:gd name="T62" fmla="*/ 0 w 1156"/>
                <a:gd name="T63" fmla="*/ 0 h 890"/>
                <a:gd name="T64" fmla="*/ 0 w 1156"/>
                <a:gd name="T65" fmla="*/ 0 h 890"/>
                <a:gd name="T66" fmla="*/ 0 w 1156"/>
                <a:gd name="T67" fmla="*/ 0 h 890"/>
                <a:gd name="T68" fmla="*/ 0 w 1156"/>
                <a:gd name="T69" fmla="*/ 0 h 890"/>
                <a:gd name="T70" fmla="*/ 0 w 1156"/>
                <a:gd name="T71" fmla="*/ 0 h 890"/>
                <a:gd name="T72" fmla="*/ 0 w 1156"/>
                <a:gd name="T73" fmla="*/ 0 h 890"/>
                <a:gd name="T74" fmla="*/ 0 w 1156"/>
                <a:gd name="T75" fmla="*/ 0 h 890"/>
                <a:gd name="T76" fmla="*/ 0 w 1156"/>
                <a:gd name="T77" fmla="*/ 0 h 890"/>
                <a:gd name="T78" fmla="*/ 0 w 1156"/>
                <a:gd name="T79" fmla="*/ 0 h 890"/>
                <a:gd name="T80" fmla="*/ 0 w 1156"/>
                <a:gd name="T81" fmla="*/ 0 h 890"/>
                <a:gd name="T82" fmla="*/ 0 w 1156"/>
                <a:gd name="T83" fmla="*/ 0 h 890"/>
                <a:gd name="T84" fmla="*/ 0 w 1156"/>
                <a:gd name="T85" fmla="*/ 0 h 8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56"/>
                <a:gd name="T130" fmla="*/ 0 h 890"/>
                <a:gd name="T131" fmla="*/ 1156 w 1156"/>
                <a:gd name="T132" fmla="*/ 890 h 89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56" h="890">
                  <a:moveTo>
                    <a:pt x="817" y="0"/>
                  </a:moveTo>
                  <a:lnTo>
                    <a:pt x="853" y="3"/>
                  </a:lnTo>
                  <a:lnTo>
                    <a:pt x="885" y="10"/>
                  </a:lnTo>
                  <a:lnTo>
                    <a:pt x="915" y="21"/>
                  </a:lnTo>
                  <a:lnTo>
                    <a:pt x="941" y="36"/>
                  </a:lnTo>
                  <a:lnTo>
                    <a:pt x="964" y="56"/>
                  </a:lnTo>
                  <a:lnTo>
                    <a:pt x="1156" y="293"/>
                  </a:lnTo>
                  <a:lnTo>
                    <a:pt x="1060" y="310"/>
                  </a:lnTo>
                  <a:lnTo>
                    <a:pt x="966" y="334"/>
                  </a:lnTo>
                  <a:lnTo>
                    <a:pt x="874" y="361"/>
                  </a:lnTo>
                  <a:lnTo>
                    <a:pt x="785" y="394"/>
                  </a:lnTo>
                  <a:lnTo>
                    <a:pt x="699" y="432"/>
                  </a:lnTo>
                  <a:lnTo>
                    <a:pt x="614" y="475"/>
                  </a:lnTo>
                  <a:lnTo>
                    <a:pt x="534" y="521"/>
                  </a:lnTo>
                  <a:lnTo>
                    <a:pt x="455" y="572"/>
                  </a:lnTo>
                  <a:lnTo>
                    <a:pt x="380" y="629"/>
                  </a:lnTo>
                  <a:lnTo>
                    <a:pt x="309" y="688"/>
                  </a:lnTo>
                  <a:lnTo>
                    <a:pt x="240" y="752"/>
                  </a:lnTo>
                  <a:lnTo>
                    <a:pt x="175" y="818"/>
                  </a:lnTo>
                  <a:lnTo>
                    <a:pt x="114" y="890"/>
                  </a:lnTo>
                  <a:lnTo>
                    <a:pt x="5" y="609"/>
                  </a:lnTo>
                  <a:lnTo>
                    <a:pt x="0" y="578"/>
                  </a:lnTo>
                  <a:lnTo>
                    <a:pt x="0" y="545"/>
                  </a:lnTo>
                  <a:lnTo>
                    <a:pt x="7" y="511"/>
                  </a:lnTo>
                  <a:lnTo>
                    <a:pt x="20" y="476"/>
                  </a:lnTo>
                  <a:lnTo>
                    <a:pt x="38" y="441"/>
                  </a:lnTo>
                  <a:lnTo>
                    <a:pt x="62" y="406"/>
                  </a:lnTo>
                  <a:lnTo>
                    <a:pt x="93" y="370"/>
                  </a:lnTo>
                  <a:lnTo>
                    <a:pt x="128" y="334"/>
                  </a:lnTo>
                  <a:lnTo>
                    <a:pt x="170" y="298"/>
                  </a:lnTo>
                  <a:lnTo>
                    <a:pt x="215" y="261"/>
                  </a:lnTo>
                  <a:lnTo>
                    <a:pt x="265" y="225"/>
                  </a:lnTo>
                  <a:lnTo>
                    <a:pt x="321" y="188"/>
                  </a:lnTo>
                  <a:lnTo>
                    <a:pt x="381" y="152"/>
                  </a:lnTo>
                  <a:lnTo>
                    <a:pt x="438" y="121"/>
                  </a:lnTo>
                  <a:lnTo>
                    <a:pt x="493" y="93"/>
                  </a:lnTo>
                  <a:lnTo>
                    <a:pt x="546" y="68"/>
                  </a:lnTo>
                  <a:lnTo>
                    <a:pt x="597" y="47"/>
                  </a:lnTo>
                  <a:lnTo>
                    <a:pt x="646" y="30"/>
                  </a:lnTo>
                  <a:lnTo>
                    <a:pt x="693" y="16"/>
                  </a:lnTo>
                  <a:lnTo>
                    <a:pt x="736" y="7"/>
                  </a:lnTo>
                  <a:lnTo>
                    <a:pt x="778" y="2"/>
                  </a:lnTo>
                  <a:lnTo>
                    <a:pt x="817" y="0"/>
                  </a:lnTo>
                  <a:close/>
                </a:path>
              </a:pathLst>
            </a:custGeom>
            <a:grpFill/>
            <a:ln w="9525">
              <a:noFill/>
              <a:round/>
              <a:headEnd/>
              <a:tailEnd/>
            </a:ln>
          </p:spPr>
          <p:txBody>
            <a:bodyPr wrap="none" anchor="ctr"/>
            <a:lstStyle/>
            <a:p>
              <a:endParaRPr lang="en-GB"/>
            </a:p>
          </p:txBody>
        </p:sp>
        <p:sp>
          <p:nvSpPr>
            <p:cNvPr id="10" name="Freeform 133"/>
            <p:cNvSpPr>
              <a:spLocks noChangeArrowheads="1"/>
            </p:cNvSpPr>
            <p:nvPr/>
          </p:nvSpPr>
          <p:spPr bwMode="auto">
            <a:xfrm>
              <a:off x="1702" y="2593"/>
              <a:ext cx="134" cy="133"/>
            </a:xfrm>
            <a:custGeom>
              <a:avLst/>
              <a:gdLst>
                <a:gd name="T0" fmla="*/ 0 w 1212"/>
                <a:gd name="T1" fmla="*/ 0 h 1212"/>
                <a:gd name="T2" fmla="*/ 0 w 1212"/>
                <a:gd name="T3" fmla="*/ 0 h 1212"/>
                <a:gd name="T4" fmla="*/ 0 w 1212"/>
                <a:gd name="T5" fmla="*/ 0 h 1212"/>
                <a:gd name="T6" fmla="*/ 0 w 1212"/>
                <a:gd name="T7" fmla="*/ 0 h 1212"/>
                <a:gd name="T8" fmla="*/ 0 w 1212"/>
                <a:gd name="T9" fmla="*/ 0 h 1212"/>
                <a:gd name="T10" fmla="*/ 0 w 1212"/>
                <a:gd name="T11" fmla="*/ 0 h 1212"/>
                <a:gd name="T12" fmla="*/ 0 w 1212"/>
                <a:gd name="T13" fmla="*/ 0 h 1212"/>
                <a:gd name="T14" fmla="*/ 0 w 1212"/>
                <a:gd name="T15" fmla="*/ 0 h 1212"/>
                <a:gd name="T16" fmla="*/ 0 w 1212"/>
                <a:gd name="T17" fmla="*/ 0 h 1212"/>
                <a:gd name="T18" fmla="*/ 0 w 1212"/>
                <a:gd name="T19" fmla="*/ 0 h 1212"/>
                <a:gd name="T20" fmla="*/ 0 w 1212"/>
                <a:gd name="T21" fmla="*/ 0 h 1212"/>
                <a:gd name="T22" fmla="*/ 0 w 1212"/>
                <a:gd name="T23" fmla="*/ 0 h 1212"/>
                <a:gd name="T24" fmla="*/ 0 w 1212"/>
                <a:gd name="T25" fmla="*/ 0 h 1212"/>
                <a:gd name="T26" fmla="*/ 0 w 1212"/>
                <a:gd name="T27" fmla="*/ 0 h 1212"/>
                <a:gd name="T28" fmla="*/ 0 w 1212"/>
                <a:gd name="T29" fmla="*/ 0 h 1212"/>
                <a:gd name="T30" fmla="*/ 0 w 1212"/>
                <a:gd name="T31" fmla="*/ 0 h 1212"/>
                <a:gd name="T32" fmla="*/ 0 w 1212"/>
                <a:gd name="T33" fmla="*/ 0 h 1212"/>
                <a:gd name="T34" fmla="*/ 0 w 1212"/>
                <a:gd name="T35" fmla="*/ 0 h 1212"/>
                <a:gd name="T36" fmla="*/ 0 w 1212"/>
                <a:gd name="T37" fmla="*/ 0 h 1212"/>
                <a:gd name="T38" fmla="*/ 0 w 1212"/>
                <a:gd name="T39" fmla="*/ 0 h 1212"/>
                <a:gd name="T40" fmla="*/ 0 w 1212"/>
                <a:gd name="T41" fmla="*/ 0 h 1212"/>
                <a:gd name="T42" fmla="*/ 0 w 1212"/>
                <a:gd name="T43" fmla="*/ 0 h 1212"/>
                <a:gd name="T44" fmla="*/ 0 w 1212"/>
                <a:gd name="T45" fmla="*/ 0 h 1212"/>
                <a:gd name="T46" fmla="*/ 0 w 1212"/>
                <a:gd name="T47" fmla="*/ 0 h 1212"/>
                <a:gd name="T48" fmla="*/ 0 w 1212"/>
                <a:gd name="T49" fmla="*/ 0 h 1212"/>
                <a:gd name="T50" fmla="*/ 0 w 1212"/>
                <a:gd name="T51" fmla="*/ 0 h 1212"/>
                <a:gd name="T52" fmla="*/ 0 w 1212"/>
                <a:gd name="T53" fmla="*/ 0 h 1212"/>
                <a:gd name="T54" fmla="*/ 0 w 1212"/>
                <a:gd name="T55" fmla="*/ 0 h 1212"/>
                <a:gd name="T56" fmla="*/ 0 w 1212"/>
                <a:gd name="T57" fmla="*/ 0 h 1212"/>
                <a:gd name="T58" fmla="*/ 0 w 1212"/>
                <a:gd name="T59" fmla="*/ 0 h 1212"/>
                <a:gd name="T60" fmla="*/ 0 w 1212"/>
                <a:gd name="T61" fmla="*/ 0 h 1212"/>
                <a:gd name="T62" fmla="*/ 0 w 1212"/>
                <a:gd name="T63" fmla="*/ 0 h 1212"/>
                <a:gd name="T64" fmla="*/ 0 w 1212"/>
                <a:gd name="T65" fmla="*/ 0 h 1212"/>
                <a:gd name="T66" fmla="*/ 0 w 1212"/>
                <a:gd name="T67" fmla="*/ 0 h 1212"/>
                <a:gd name="T68" fmla="*/ 0 w 1212"/>
                <a:gd name="T69" fmla="*/ 0 h 1212"/>
                <a:gd name="T70" fmla="*/ 0 w 1212"/>
                <a:gd name="T71" fmla="*/ 0 h 1212"/>
                <a:gd name="T72" fmla="*/ 0 w 1212"/>
                <a:gd name="T73" fmla="*/ 0 h 1212"/>
                <a:gd name="T74" fmla="*/ 0 w 1212"/>
                <a:gd name="T75" fmla="*/ 0 h 1212"/>
                <a:gd name="T76" fmla="*/ 0 w 1212"/>
                <a:gd name="T77" fmla="*/ 0 h 1212"/>
                <a:gd name="T78" fmla="*/ 0 w 1212"/>
                <a:gd name="T79" fmla="*/ 0 h 121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12"/>
                <a:gd name="T121" fmla="*/ 0 h 1212"/>
                <a:gd name="T122" fmla="*/ 1212 w 1212"/>
                <a:gd name="T123" fmla="*/ 1212 h 121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12" h="1212">
                  <a:moveTo>
                    <a:pt x="1108" y="0"/>
                  </a:moveTo>
                  <a:lnTo>
                    <a:pt x="1131" y="3"/>
                  </a:lnTo>
                  <a:lnTo>
                    <a:pt x="1153" y="11"/>
                  </a:lnTo>
                  <a:lnTo>
                    <a:pt x="1173" y="23"/>
                  </a:lnTo>
                  <a:lnTo>
                    <a:pt x="1188" y="39"/>
                  </a:lnTo>
                  <a:lnTo>
                    <a:pt x="1201" y="58"/>
                  </a:lnTo>
                  <a:lnTo>
                    <a:pt x="1209" y="81"/>
                  </a:lnTo>
                  <a:lnTo>
                    <a:pt x="1212" y="104"/>
                  </a:lnTo>
                  <a:lnTo>
                    <a:pt x="1212" y="1108"/>
                  </a:lnTo>
                  <a:lnTo>
                    <a:pt x="1209" y="1131"/>
                  </a:lnTo>
                  <a:lnTo>
                    <a:pt x="1201" y="1153"/>
                  </a:lnTo>
                  <a:lnTo>
                    <a:pt x="1188" y="1172"/>
                  </a:lnTo>
                  <a:lnTo>
                    <a:pt x="1173" y="1188"/>
                  </a:lnTo>
                  <a:lnTo>
                    <a:pt x="1153" y="1201"/>
                  </a:lnTo>
                  <a:lnTo>
                    <a:pt x="1131" y="1208"/>
                  </a:lnTo>
                  <a:lnTo>
                    <a:pt x="1108" y="1212"/>
                  </a:lnTo>
                  <a:lnTo>
                    <a:pt x="104" y="1212"/>
                  </a:lnTo>
                  <a:lnTo>
                    <a:pt x="80" y="1208"/>
                  </a:lnTo>
                  <a:lnTo>
                    <a:pt x="58" y="1201"/>
                  </a:lnTo>
                  <a:lnTo>
                    <a:pt x="39" y="1188"/>
                  </a:lnTo>
                  <a:lnTo>
                    <a:pt x="23" y="1172"/>
                  </a:lnTo>
                  <a:lnTo>
                    <a:pt x="11" y="1153"/>
                  </a:lnTo>
                  <a:lnTo>
                    <a:pt x="3" y="1131"/>
                  </a:lnTo>
                  <a:lnTo>
                    <a:pt x="0" y="1108"/>
                  </a:lnTo>
                  <a:lnTo>
                    <a:pt x="3" y="1084"/>
                  </a:lnTo>
                  <a:lnTo>
                    <a:pt x="11" y="1062"/>
                  </a:lnTo>
                  <a:lnTo>
                    <a:pt x="23" y="1043"/>
                  </a:lnTo>
                  <a:lnTo>
                    <a:pt x="39" y="1027"/>
                  </a:lnTo>
                  <a:lnTo>
                    <a:pt x="58" y="1014"/>
                  </a:lnTo>
                  <a:lnTo>
                    <a:pt x="80" y="1007"/>
                  </a:lnTo>
                  <a:lnTo>
                    <a:pt x="104" y="1004"/>
                  </a:lnTo>
                  <a:lnTo>
                    <a:pt x="1004" y="1004"/>
                  </a:lnTo>
                  <a:lnTo>
                    <a:pt x="1004" y="104"/>
                  </a:lnTo>
                  <a:lnTo>
                    <a:pt x="1007" y="81"/>
                  </a:lnTo>
                  <a:lnTo>
                    <a:pt x="1014" y="58"/>
                  </a:lnTo>
                  <a:lnTo>
                    <a:pt x="1026" y="39"/>
                  </a:lnTo>
                  <a:lnTo>
                    <a:pt x="1043" y="23"/>
                  </a:lnTo>
                  <a:lnTo>
                    <a:pt x="1062" y="11"/>
                  </a:lnTo>
                  <a:lnTo>
                    <a:pt x="1083" y="3"/>
                  </a:lnTo>
                  <a:lnTo>
                    <a:pt x="1108" y="0"/>
                  </a:lnTo>
                  <a:close/>
                </a:path>
              </a:pathLst>
            </a:custGeom>
            <a:grpFill/>
            <a:ln w="9525">
              <a:noFill/>
              <a:round/>
              <a:headEnd/>
              <a:tailEnd/>
            </a:ln>
          </p:spPr>
          <p:txBody>
            <a:bodyPr wrap="none" anchor="ctr"/>
            <a:lstStyle/>
            <a:p>
              <a:endParaRPr lang="en-GB"/>
            </a:p>
          </p:txBody>
        </p:sp>
        <p:sp>
          <p:nvSpPr>
            <p:cNvPr id="11" name="Freeform 134"/>
            <p:cNvSpPr>
              <a:spLocks noChangeArrowheads="1"/>
            </p:cNvSpPr>
            <p:nvPr/>
          </p:nvSpPr>
          <p:spPr bwMode="auto">
            <a:xfrm>
              <a:off x="1853" y="2501"/>
              <a:ext cx="127" cy="98"/>
            </a:xfrm>
            <a:custGeom>
              <a:avLst/>
              <a:gdLst>
                <a:gd name="T0" fmla="*/ 0 w 1156"/>
                <a:gd name="T1" fmla="*/ 0 h 890"/>
                <a:gd name="T2" fmla="*/ 0 w 1156"/>
                <a:gd name="T3" fmla="*/ 0 h 890"/>
                <a:gd name="T4" fmla="*/ 0 w 1156"/>
                <a:gd name="T5" fmla="*/ 0 h 890"/>
                <a:gd name="T6" fmla="*/ 0 w 1156"/>
                <a:gd name="T7" fmla="*/ 0 h 890"/>
                <a:gd name="T8" fmla="*/ 0 w 1156"/>
                <a:gd name="T9" fmla="*/ 0 h 890"/>
                <a:gd name="T10" fmla="*/ 0 w 1156"/>
                <a:gd name="T11" fmla="*/ 0 h 890"/>
                <a:gd name="T12" fmla="*/ 0 w 1156"/>
                <a:gd name="T13" fmla="*/ 0 h 890"/>
                <a:gd name="T14" fmla="*/ 0 w 1156"/>
                <a:gd name="T15" fmla="*/ 0 h 890"/>
                <a:gd name="T16" fmla="*/ 0 w 1156"/>
                <a:gd name="T17" fmla="*/ 0 h 890"/>
                <a:gd name="T18" fmla="*/ 0 w 1156"/>
                <a:gd name="T19" fmla="*/ 0 h 890"/>
                <a:gd name="T20" fmla="*/ 0 w 1156"/>
                <a:gd name="T21" fmla="*/ 0 h 890"/>
                <a:gd name="T22" fmla="*/ 0 w 1156"/>
                <a:gd name="T23" fmla="*/ 0 h 890"/>
                <a:gd name="T24" fmla="*/ 0 w 1156"/>
                <a:gd name="T25" fmla="*/ 0 h 890"/>
                <a:gd name="T26" fmla="*/ 0 w 1156"/>
                <a:gd name="T27" fmla="*/ 0 h 890"/>
                <a:gd name="T28" fmla="*/ 0 w 1156"/>
                <a:gd name="T29" fmla="*/ 0 h 890"/>
                <a:gd name="T30" fmla="*/ 0 w 1156"/>
                <a:gd name="T31" fmla="*/ 0 h 890"/>
                <a:gd name="T32" fmla="*/ 0 w 1156"/>
                <a:gd name="T33" fmla="*/ 0 h 890"/>
                <a:gd name="T34" fmla="*/ 0 w 1156"/>
                <a:gd name="T35" fmla="*/ 0 h 890"/>
                <a:gd name="T36" fmla="*/ 0 w 1156"/>
                <a:gd name="T37" fmla="*/ 0 h 890"/>
                <a:gd name="T38" fmla="*/ 0 w 1156"/>
                <a:gd name="T39" fmla="*/ 0 h 890"/>
                <a:gd name="T40" fmla="*/ 0 w 1156"/>
                <a:gd name="T41" fmla="*/ 0 h 890"/>
                <a:gd name="T42" fmla="*/ 0 w 1156"/>
                <a:gd name="T43" fmla="*/ 0 h 890"/>
                <a:gd name="T44" fmla="*/ 0 w 1156"/>
                <a:gd name="T45" fmla="*/ 0 h 890"/>
                <a:gd name="T46" fmla="*/ 0 w 1156"/>
                <a:gd name="T47" fmla="*/ 0 h 890"/>
                <a:gd name="T48" fmla="*/ 0 w 1156"/>
                <a:gd name="T49" fmla="*/ 0 h 890"/>
                <a:gd name="T50" fmla="*/ 0 w 1156"/>
                <a:gd name="T51" fmla="*/ 0 h 890"/>
                <a:gd name="T52" fmla="*/ 0 w 1156"/>
                <a:gd name="T53" fmla="*/ 0 h 890"/>
                <a:gd name="T54" fmla="*/ 0 w 1156"/>
                <a:gd name="T55" fmla="*/ 0 h 890"/>
                <a:gd name="T56" fmla="*/ 0 w 1156"/>
                <a:gd name="T57" fmla="*/ 0 h 890"/>
                <a:gd name="T58" fmla="*/ 0 w 1156"/>
                <a:gd name="T59" fmla="*/ 0 h 890"/>
                <a:gd name="T60" fmla="*/ 0 w 1156"/>
                <a:gd name="T61" fmla="*/ 0 h 890"/>
                <a:gd name="T62" fmla="*/ 0 w 1156"/>
                <a:gd name="T63" fmla="*/ 0 h 890"/>
                <a:gd name="T64" fmla="*/ 0 w 1156"/>
                <a:gd name="T65" fmla="*/ 0 h 890"/>
                <a:gd name="T66" fmla="*/ 0 w 1156"/>
                <a:gd name="T67" fmla="*/ 0 h 890"/>
                <a:gd name="T68" fmla="*/ 0 w 1156"/>
                <a:gd name="T69" fmla="*/ 0 h 890"/>
                <a:gd name="T70" fmla="*/ 0 w 1156"/>
                <a:gd name="T71" fmla="*/ 0 h 890"/>
                <a:gd name="T72" fmla="*/ 0 w 1156"/>
                <a:gd name="T73" fmla="*/ 0 h 890"/>
                <a:gd name="T74" fmla="*/ 0 w 1156"/>
                <a:gd name="T75" fmla="*/ 0 h 890"/>
                <a:gd name="T76" fmla="*/ 0 w 1156"/>
                <a:gd name="T77" fmla="*/ 0 h 890"/>
                <a:gd name="T78" fmla="*/ 0 w 1156"/>
                <a:gd name="T79" fmla="*/ 0 h 890"/>
                <a:gd name="T80" fmla="*/ 0 w 1156"/>
                <a:gd name="T81" fmla="*/ 0 h 890"/>
                <a:gd name="T82" fmla="*/ 0 w 1156"/>
                <a:gd name="T83" fmla="*/ 0 h 890"/>
                <a:gd name="T84" fmla="*/ 0 w 1156"/>
                <a:gd name="T85" fmla="*/ 0 h 8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56"/>
                <a:gd name="T130" fmla="*/ 0 h 890"/>
                <a:gd name="T131" fmla="*/ 1156 w 1156"/>
                <a:gd name="T132" fmla="*/ 890 h 89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56" h="890">
                  <a:moveTo>
                    <a:pt x="339" y="0"/>
                  </a:moveTo>
                  <a:lnTo>
                    <a:pt x="377" y="2"/>
                  </a:lnTo>
                  <a:lnTo>
                    <a:pt x="418" y="7"/>
                  </a:lnTo>
                  <a:lnTo>
                    <a:pt x="463" y="16"/>
                  </a:lnTo>
                  <a:lnTo>
                    <a:pt x="510" y="30"/>
                  </a:lnTo>
                  <a:lnTo>
                    <a:pt x="558" y="47"/>
                  </a:lnTo>
                  <a:lnTo>
                    <a:pt x="609" y="68"/>
                  </a:lnTo>
                  <a:lnTo>
                    <a:pt x="662" y="93"/>
                  </a:lnTo>
                  <a:lnTo>
                    <a:pt x="718" y="121"/>
                  </a:lnTo>
                  <a:lnTo>
                    <a:pt x="774" y="152"/>
                  </a:lnTo>
                  <a:lnTo>
                    <a:pt x="834" y="188"/>
                  </a:lnTo>
                  <a:lnTo>
                    <a:pt x="889" y="225"/>
                  </a:lnTo>
                  <a:lnTo>
                    <a:pt x="940" y="261"/>
                  </a:lnTo>
                  <a:lnTo>
                    <a:pt x="986" y="298"/>
                  </a:lnTo>
                  <a:lnTo>
                    <a:pt x="1026" y="334"/>
                  </a:lnTo>
                  <a:lnTo>
                    <a:pt x="1062" y="370"/>
                  </a:lnTo>
                  <a:lnTo>
                    <a:pt x="1092" y="406"/>
                  </a:lnTo>
                  <a:lnTo>
                    <a:pt x="1117" y="441"/>
                  </a:lnTo>
                  <a:lnTo>
                    <a:pt x="1136" y="476"/>
                  </a:lnTo>
                  <a:lnTo>
                    <a:pt x="1148" y="511"/>
                  </a:lnTo>
                  <a:lnTo>
                    <a:pt x="1155" y="545"/>
                  </a:lnTo>
                  <a:lnTo>
                    <a:pt x="1156" y="578"/>
                  </a:lnTo>
                  <a:lnTo>
                    <a:pt x="1149" y="609"/>
                  </a:lnTo>
                  <a:lnTo>
                    <a:pt x="1041" y="890"/>
                  </a:lnTo>
                  <a:lnTo>
                    <a:pt x="980" y="818"/>
                  </a:lnTo>
                  <a:lnTo>
                    <a:pt x="915" y="752"/>
                  </a:lnTo>
                  <a:lnTo>
                    <a:pt x="847" y="688"/>
                  </a:lnTo>
                  <a:lnTo>
                    <a:pt x="775" y="629"/>
                  </a:lnTo>
                  <a:lnTo>
                    <a:pt x="699" y="572"/>
                  </a:lnTo>
                  <a:lnTo>
                    <a:pt x="622" y="521"/>
                  </a:lnTo>
                  <a:lnTo>
                    <a:pt x="540" y="475"/>
                  </a:lnTo>
                  <a:lnTo>
                    <a:pt x="456" y="432"/>
                  </a:lnTo>
                  <a:lnTo>
                    <a:pt x="369" y="394"/>
                  </a:lnTo>
                  <a:lnTo>
                    <a:pt x="280" y="361"/>
                  </a:lnTo>
                  <a:lnTo>
                    <a:pt x="189" y="334"/>
                  </a:lnTo>
                  <a:lnTo>
                    <a:pt x="96" y="310"/>
                  </a:lnTo>
                  <a:lnTo>
                    <a:pt x="0" y="293"/>
                  </a:lnTo>
                  <a:lnTo>
                    <a:pt x="191" y="56"/>
                  </a:lnTo>
                  <a:lnTo>
                    <a:pt x="213" y="36"/>
                  </a:lnTo>
                  <a:lnTo>
                    <a:pt x="240" y="21"/>
                  </a:lnTo>
                  <a:lnTo>
                    <a:pt x="270" y="10"/>
                  </a:lnTo>
                  <a:lnTo>
                    <a:pt x="303" y="3"/>
                  </a:lnTo>
                  <a:lnTo>
                    <a:pt x="339" y="0"/>
                  </a:lnTo>
                  <a:close/>
                </a:path>
              </a:pathLst>
            </a:custGeom>
            <a:grpFill/>
            <a:ln w="9525">
              <a:noFill/>
              <a:round/>
              <a:headEnd/>
              <a:tailEnd/>
            </a:ln>
          </p:spPr>
          <p:txBody>
            <a:bodyPr wrap="none" anchor="ctr"/>
            <a:lstStyle/>
            <a:p>
              <a:endParaRPr lang="en-GB"/>
            </a:p>
          </p:txBody>
        </p:sp>
        <p:sp>
          <p:nvSpPr>
            <p:cNvPr id="12" name="Freeform 135"/>
            <p:cNvSpPr>
              <a:spLocks noChangeArrowheads="1"/>
            </p:cNvSpPr>
            <p:nvPr/>
          </p:nvSpPr>
          <p:spPr bwMode="auto">
            <a:xfrm>
              <a:off x="1656" y="2547"/>
              <a:ext cx="337" cy="337"/>
            </a:xfrm>
            <a:custGeom>
              <a:avLst/>
              <a:gdLst>
                <a:gd name="T0" fmla="*/ 0 w 3046"/>
                <a:gd name="T1" fmla="*/ 0 h 3045"/>
                <a:gd name="T2" fmla="*/ 0 w 3046"/>
                <a:gd name="T3" fmla="*/ 0 h 3045"/>
                <a:gd name="T4" fmla="*/ 0 w 3046"/>
                <a:gd name="T5" fmla="*/ 0 h 3045"/>
                <a:gd name="T6" fmla="*/ 0 w 3046"/>
                <a:gd name="T7" fmla="*/ 0 h 3045"/>
                <a:gd name="T8" fmla="*/ 0 w 3046"/>
                <a:gd name="T9" fmla="*/ 0 h 3045"/>
                <a:gd name="T10" fmla="*/ 0 w 3046"/>
                <a:gd name="T11" fmla="*/ 0 h 3045"/>
                <a:gd name="T12" fmla="*/ 0 w 3046"/>
                <a:gd name="T13" fmla="*/ 0 h 3045"/>
                <a:gd name="T14" fmla="*/ 0 w 3046"/>
                <a:gd name="T15" fmla="*/ 0 h 3045"/>
                <a:gd name="T16" fmla="*/ 0 w 3046"/>
                <a:gd name="T17" fmla="*/ 0 h 3045"/>
                <a:gd name="T18" fmla="*/ 0 w 3046"/>
                <a:gd name="T19" fmla="*/ 0 h 3045"/>
                <a:gd name="T20" fmla="*/ 0 w 3046"/>
                <a:gd name="T21" fmla="*/ 0 h 3045"/>
                <a:gd name="T22" fmla="*/ 0 w 3046"/>
                <a:gd name="T23" fmla="*/ 0 h 3045"/>
                <a:gd name="T24" fmla="*/ 0 w 3046"/>
                <a:gd name="T25" fmla="*/ 0 h 3045"/>
                <a:gd name="T26" fmla="*/ 0 w 3046"/>
                <a:gd name="T27" fmla="*/ 0 h 3045"/>
                <a:gd name="T28" fmla="*/ 0 w 3046"/>
                <a:gd name="T29" fmla="*/ 0 h 3045"/>
                <a:gd name="T30" fmla="*/ 0 w 3046"/>
                <a:gd name="T31" fmla="*/ 0 h 3045"/>
                <a:gd name="T32" fmla="*/ 0 w 3046"/>
                <a:gd name="T33" fmla="*/ 0 h 3045"/>
                <a:gd name="T34" fmla="*/ 0 w 3046"/>
                <a:gd name="T35" fmla="*/ 0 h 3045"/>
                <a:gd name="T36" fmla="*/ 0 w 3046"/>
                <a:gd name="T37" fmla="*/ 0 h 3045"/>
                <a:gd name="T38" fmla="*/ 0 w 3046"/>
                <a:gd name="T39" fmla="*/ 0 h 3045"/>
                <a:gd name="T40" fmla="*/ 0 w 3046"/>
                <a:gd name="T41" fmla="*/ 0 h 3045"/>
                <a:gd name="T42" fmla="*/ 0 w 3046"/>
                <a:gd name="T43" fmla="*/ 0 h 3045"/>
                <a:gd name="T44" fmla="*/ 0 w 3046"/>
                <a:gd name="T45" fmla="*/ 0 h 3045"/>
                <a:gd name="T46" fmla="*/ 0 w 3046"/>
                <a:gd name="T47" fmla="*/ 0 h 3045"/>
                <a:gd name="T48" fmla="*/ 0 w 3046"/>
                <a:gd name="T49" fmla="*/ 0 h 3045"/>
                <a:gd name="T50" fmla="*/ 0 w 3046"/>
                <a:gd name="T51" fmla="*/ 0 h 3045"/>
                <a:gd name="T52" fmla="*/ 0 w 3046"/>
                <a:gd name="T53" fmla="*/ 0 h 3045"/>
                <a:gd name="T54" fmla="*/ 0 w 3046"/>
                <a:gd name="T55" fmla="*/ 0 h 3045"/>
                <a:gd name="T56" fmla="*/ 0 w 3046"/>
                <a:gd name="T57" fmla="*/ 0 h 3045"/>
                <a:gd name="T58" fmla="*/ 0 w 3046"/>
                <a:gd name="T59" fmla="*/ 0 h 3045"/>
                <a:gd name="T60" fmla="*/ 0 w 3046"/>
                <a:gd name="T61" fmla="*/ 0 h 3045"/>
                <a:gd name="T62" fmla="*/ 0 w 3046"/>
                <a:gd name="T63" fmla="*/ 0 h 3045"/>
                <a:gd name="T64" fmla="*/ 0 w 3046"/>
                <a:gd name="T65" fmla="*/ 0 h 3045"/>
                <a:gd name="T66" fmla="*/ 0 w 3046"/>
                <a:gd name="T67" fmla="*/ 0 h 3045"/>
                <a:gd name="T68" fmla="*/ 0 w 3046"/>
                <a:gd name="T69" fmla="*/ 0 h 3045"/>
                <a:gd name="T70" fmla="*/ 0 w 3046"/>
                <a:gd name="T71" fmla="*/ 0 h 3045"/>
                <a:gd name="T72" fmla="*/ 0 w 3046"/>
                <a:gd name="T73" fmla="*/ 0 h 3045"/>
                <a:gd name="T74" fmla="*/ 0 w 3046"/>
                <a:gd name="T75" fmla="*/ 0 h 3045"/>
                <a:gd name="T76" fmla="*/ 0 w 3046"/>
                <a:gd name="T77" fmla="*/ 0 h 3045"/>
                <a:gd name="T78" fmla="*/ 0 w 3046"/>
                <a:gd name="T79" fmla="*/ 0 h 3045"/>
                <a:gd name="T80" fmla="*/ 0 w 3046"/>
                <a:gd name="T81" fmla="*/ 0 h 3045"/>
                <a:gd name="T82" fmla="*/ 0 w 3046"/>
                <a:gd name="T83" fmla="*/ 0 h 3045"/>
                <a:gd name="T84" fmla="*/ 0 w 3046"/>
                <a:gd name="T85" fmla="*/ 0 h 3045"/>
                <a:gd name="T86" fmla="*/ 0 w 3046"/>
                <a:gd name="T87" fmla="*/ 0 h 3045"/>
                <a:gd name="T88" fmla="*/ 0 w 3046"/>
                <a:gd name="T89" fmla="*/ 0 h 3045"/>
                <a:gd name="T90" fmla="*/ 0 w 3046"/>
                <a:gd name="T91" fmla="*/ 0 h 3045"/>
                <a:gd name="T92" fmla="*/ 0 w 3046"/>
                <a:gd name="T93" fmla="*/ 0 h 3045"/>
                <a:gd name="T94" fmla="*/ 0 w 3046"/>
                <a:gd name="T95" fmla="*/ 0 h 304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046"/>
                <a:gd name="T145" fmla="*/ 0 h 3045"/>
                <a:gd name="T146" fmla="*/ 3046 w 3046"/>
                <a:gd name="T147" fmla="*/ 3045 h 304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046" h="3045">
                  <a:moveTo>
                    <a:pt x="1523" y="208"/>
                  </a:moveTo>
                  <a:lnTo>
                    <a:pt x="1428" y="211"/>
                  </a:lnTo>
                  <a:lnTo>
                    <a:pt x="1337" y="221"/>
                  </a:lnTo>
                  <a:lnTo>
                    <a:pt x="1247" y="237"/>
                  </a:lnTo>
                  <a:lnTo>
                    <a:pt x="1159" y="259"/>
                  </a:lnTo>
                  <a:lnTo>
                    <a:pt x="1074" y="287"/>
                  </a:lnTo>
                  <a:lnTo>
                    <a:pt x="991" y="320"/>
                  </a:lnTo>
                  <a:lnTo>
                    <a:pt x="911" y="359"/>
                  </a:lnTo>
                  <a:lnTo>
                    <a:pt x="834" y="402"/>
                  </a:lnTo>
                  <a:lnTo>
                    <a:pt x="761" y="451"/>
                  </a:lnTo>
                  <a:lnTo>
                    <a:pt x="691" y="505"/>
                  </a:lnTo>
                  <a:lnTo>
                    <a:pt x="625" y="562"/>
                  </a:lnTo>
                  <a:lnTo>
                    <a:pt x="562" y="625"/>
                  </a:lnTo>
                  <a:lnTo>
                    <a:pt x="504" y="691"/>
                  </a:lnTo>
                  <a:lnTo>
                    <a:pt x="451" y="761"/>
                  </a:lnTo>
                  <a:lnTo>
                    <a:pt x="402" y="834"/>
                  </a:lnTo>
                  <a:lnTo>
                    <a:pt x="359" y="912"/>
                  </a:lnTo>
                  <a:lnTo>
                    <a:pt x="319" y="991"/>
                  </a:lnTo>
                  <a:lnTo>
                    <a:pt x="287" y="1074"/>
                  </a:lnTo>
                  <a:lnTo>
                    <a:pt x="259" y="1159"/>
                  </a:lnTo>
                  <a:lnTo>
                    <a:pt x="237" y="1247"/>
                  </a:lnTo>
                  <a:lnTo>
                    <a:pt x="221" y="1337"/>
                  </a:lnTo>
                  <a:lnTo>
                    <a:pt x="211" y="1429"/>
                  </a:lnTo>
                  <a:lnTo>
                    <a:pt x="207" y="1523"/>
                  </a:lnTo>
                  <a:lnTo>
                    <a:pt x="211" y="1616"/>
                  </a:lnTo>
                  <a:lnTo>
                    <a:pt x="221" y="1708"/>
                  </a:lnTo>
                  <a:lnTo>
                    <a:pt x="237" y="1798"/>
                  </a:lnTo>
                  <a:lnTo>
                    <a:pt x="259" y="1886"/>
                  </a:lnTo>
                  <a:lnTo>
                    <a:pt x="287" y="1971"/>
                  </a:lnTo>
                  <a:lnTo>
                    <a:pt x="319" y="2054"/>
                  </a:lnTo>
                  <a:lnTo>
                    <a:pt x="359" y="2134"/>
                  </a:lnTo>
                  <a:lnTo>
                    <a:pt x="402" y="2211"/>
                  </a:lnTo>
                  <a:lnTo>
                    <a:pt x="451" y="2284"/>
                  </a:lnTo>
                  <a:lnTo>
                    <a:pt x="504" y="2354"/>
                  </a:lnTo>
                  <a:lnTo>
                    <a:pt x="562" y="2420"/>
                  </a:lnTo>
                  <a:lnTo>
                    <a:pt x="625" y="2483"/>
                  </a:lnTo>
                  <a:lnTo>
                    <a:pt x="691" y="2540"/>
                  </a:lnTo>
                  <a:lnTo>
                    <a:pt x="761" y="2594"/>
                  </a:lnTo>
                  <a:lnTo>
                    <a:pt x="834" y="2643"/>
                  </a:lnTo>
                  <a:lnTo>
                    <a:pt x="911" y="2686"/>
                  </a:lnTo>
                  <a:lnTo>
                    <a:pt x="991" y="2725"/>
                  </a:lnTo>
                  <a:lnTo>
                    <a:pt x="1074" y="2759"/>
                  </a:lnTo>
                  <a:lnTo>
                    <a:pt x="1159" y="2786"/>
                  </a:lnTo>
                  <a:lnTo>
                    <a:pt x="1247" y="2808"/>
                  </a:lnTo>
                  <a:lnTo>
                    <a:pt x="1337" y="2824"/>
                  </a:lnTo>
                  <a:lnTo>
                    <a:pt x="1428" y="2834"/>
                  </a:lnTo>
                  <a:lnTo>
                    <a:pt x="1523" y="2837"/>
                  </a:lnTo>
                  <a:lnTo>
                    <a:pt x="1616" y="2834"/>
                  </a:lnTo>
                  <a:lnTo>
                    <a:pt x="1709" y="2824"/>
                  </a:lnTo>
                  <a:lnTo>
                    <a:pt x="1799" y="2808"/>
                  </a:lnTo>
                  <a:lnTo>
                    <a:pt x="1886" y="2786"/>
                  </a:lnTo>
                  <a:lnTo>
                    <a:pt x="1972" y="2759"/>
                  </a:lnTo>
                  <a:lnTo>
                    <a:pt x="2054" y="2725"/>
                  </a:lnTo>
                  <a:lnTo>
                    <a:pt x="2134" y="2686"/>
                  </a:lnTo>
                  <a:lnTo>
                    <a:pt x="2212" y="2643"/>
                  </a:lnTo>
                  <a:lnTo>
                    <a:pt x="2285" y="2594"/>
                  </a:lnTo>
                  <a:lnTo>
                    <a:pt x="2355" y="2540"/>
                  </a:lnTo>
                  <a:lnTo>
                    <a:pt x="2421" y="2483"/>
                  </a:lnTo>
                  <a:lnTo>
                    <a:pt x="2483" y="2420"/>
                  </a:lnTo>
                  <a:lnTo>
                    <a:pt x="2541" y="2354"/>
                  </a:lnTo>
                  <a:lnTo>
                    <a:pt x="2594" y="2284"/>
                  </a:lnTo>
                  <a:lnTo>
                    <a:pt x="2642" y="2211"/>
                  </a:lnTo>
                  <a:lnTo>
                    <a:pt x="2687" y="2134"/>
                  </a:lnTo>
                  <a:lnTo>
                    <a:pt x="2725" y="2054"/>
                  </a:lnTo>
                  <a:lnTo>
                    <a:pt x="2759" y="1971"/>
                  </a:lnTo>
                  <a:lnTo>
                    <a:pt x="2787" y="1886"/>
                  </a:lnTo>
                  <a:lnTo>
                    <a:pt x="2809" y="1798"/>
                  </a:lnTo>
                  <a:lnTo>
                    <a:pt x="2825" y="1708"/>
                  </a:lnTo>
                  <a:lnTo>
                    <a:pt x="2834" y="1616"/>
                  </a:lnTo>
                  <a:lnTo>
                    <a:pt x="2838" y="1523"/>
                  </a:lnTo>
                  <a:lnTo>
                    <a:pt x="2834" y="1428"/>
                  </a:lnTo>
                  <a:lnTo>
                    <a:pt x="2825" y="1337"/>
                  </a:lnTo>
                  <a:lnTo>
                    <a:pt x="2809" y="1247"/>
                  </a:lnTo>
                  <a:lnTo>
                    <a:pt x="2787" y="1159"/>
                  </a:lnTo>
                  <a:lnTo>
                    <a:pt x="2759" y="1074"/>
                  </a:lnTo>
                  <a:lnTo>
                    <a:pt x="2725" y="991"/>
                  </a:lnTo>
                  <a:lnTo>
                    <a:pt x="2687" y="910"/>
                  </a:lnTo>
                  <a:lnTo>
                    <a:pt x="2642" y="834"/>
                  </a:lnTo>
                  <a:lnTo>
                    <a:pt x="2594" y="761"/>
                  </a:lnTo>
                  <a:lnTo>
                    <a:pt x="2541" y="691"/>
                  </a:lnTo>
                  <a:lnTo>
                    <a:pt x="2483" y="625"/>
                  </a:lnTo>
                  <a:lnTo>
                    <a:pt x="2421" y="562"/>
                  </a:lnTo>
                  <a:lnTo>
                    <a:pt x="2355" y="505"/>
                  </a:lnTo>
                  <a:lnTo>
                    <a:pt x="2285" y="451"/>
                  </a:lnTo>
                  <a:lnTo>
                    <a:pt x="2212" y="402"/>
                  </a:lnTo>
                  <a:lnTo>
                    <a:pt x="2134" y="359"/>
                  </a:lnTo>
                  <a:lnTo>
                    <a:pt x="2054" y="320"/>
                  </a:lnTo>
                  <a:lnTo>
                    <a:pt x="1972" y="287"/>
                  </a:lnTo>
                  <a:lnTo>
                    <a:pt x="1886" y="259"/>
                  </a:lnTo>
                  <a:lnTo>
                    <a:pt x="1799" y="237"/>
                  </a:lnTo>
                  <a:lnTo>
                    <a:pt x="1709" y="221"/>
                  </a:lnTo>
                  <a:lnTo>
                    <a:pt x="1616" y="211"/>
                  </a:lnTo>
                  <a:lnTo>
                    <a:pt x="1523" y="208"/>
                  </a:lnTo>
                  <a:close/>
                  <a:moveTo>
                    <a:pt x="1523" y="0"/>
                  </a:moveTo>
                  <a:lnTo>
                    <a:pt x="1623" y="3"/>
                  </a:lnTo>
                  <a:lnTo>
                    <a:pt x="1721" y="13"/>
                  </a:lnTo>
                  <a:lnTo>
                    <a:pt x="1817" y="29"/>
                  </a:lnTo>
                  <a:lnTo>
                    <a:pt x="1911" y="50"/>
                  </a:lnTo>
                  <a:lnTo>
                    <a:pt x="2004" y="78"/>
                  </a:lnTo>
                  <a:lnTo>
                    <a:pt x="2093" y="111"/>
                  </a:lnTo>
                  <a:lnTo>
                    <a:pt x="2180" y="149"/>
                  </a:lnTo>
                  <a:lnTo>
                    <a:pt x="2264" y="192"/>
                  </a:lnTo>
                  <a:lnTo>
                    <a:pt x="2344" y="241"/>
                  </a:lnTo>
                  <a:lnTo>
                    <a:pt x="2422" y="294"/>
                  </a:lnTo>
                  <a:lnTo>
                    <a:pt x="2495" y="351"/>
                  </a:lnTo>
                  <a:lnTo>
                    <a:pt x="2565" y="414"/>
                  </a:lnTo>
                  <a:lnTo>
                    <a:pt x="2632" y="480"/>
                  </a:lnTo>
                  <a:lnTo>
                    <a:pt x="2693" y="550"/>
                  </a:lnTo>
                  <a:lnTo>
                    <a:pt x="2752" y="624"/>
                  </a:lnTo>
                  <a:lnTo>
                    <a:pt x="2805" y="701"/>
                  </a:lnTo>
                  <a:lnTo>
                    <a:pt x="2853" y="782"/>
                  </a:lnTo>
                  <a:lnTo>
                    <a:pt x="2896" y="866"/>
                  </a:lnTo>
                  <a:lnTo>
                    <a:pt x="2934" y="952"/>
                  </a:lnTo>
                  <a:lnTo>
                    <a:pt x="2968" y="1042"/>
                  </a:lnTo>
                  <a:lnTo>
                    <a:pt x="2995" y="1133"/>
                  </a:lnTo>
                  <a:lnTo>
                    <a:pt x="3017" y="1228"/>
                  </a:lnTo>
                  <a:lnTo>
                    <a:pt x="3033" y="1324"/>
                  </a:lnTo>
                  <a:lnTo>
                    <a:pt x="3042" y="1423"/>
                  </a:lnTo>
                  <a:lnTo>
                    <a:pt x="3046" y="1523"/>
                  </a:lnTo>
                  <a:lnTo>
                    <a:pt x="3042" y="1622"/>
                  </a:lnTo>
                  <a:lnTo>
                    <a:pt x="3033" y="1721"/>
                  </a:lnTo>
                  <a:lnTo>
                    <a:pt x="3017" y="1818"/>
                  </a:lnTo>
                  <a:lnTo>
                    <a:pt x="2995" y="1911"/>
                  </a:lnTo>
                  <a:lnTo>
                    <a:pt x="2968" y="2003"/>
                  </a:lnTo>
                  <a:lnTo>
                    <a:pt x="2934" y="2092"/>
                  </a:lnTo>
                  <a:lnTo>
                    <a:pt x="2896" y="2179"/>
                  </a:lnTo>
                  <a:lnTo>
                    <a:pt x="2853" y="2263"/>
                  </a:lnTo>
                  <a:lnTo>
                    <a:pt x="2805" y="2344"/>
                  </a:lnTo>
                  <a:lnTo>
                    <a:pt x="2752" y="2421"/>
                  </a:lnTo>
                  <a:lnTo>
                    <a:pt x="2693" y="2494"/>
                  </a:lnTo>
                  <a:lnTo>
                    <a:pt x="2632" y="2565"/>
                  </a:lnTo>
                  <a:lnTo>
                    <a:pt x="2565" y="2631"/>
                  </a:lnTo>
                  <a:lnTo>
                    <a:pt x="2495" y="2693"/>
                  </a:lnTo>
                  <a:lnTo>
                    <a:pt x="2422" y="2751"/>
                  </a:lnTo>
                  <a:lnTo>
                    <a:pt x="2344" y="2804"/>
                  </a:lnTo>
                  <a:lnTo>
                    <a:pt x="2264" y="2852"/>
                  </a:lnTo>
                  <a:lnTo>
                    <a:pt x="2180" y="2895"/>
                  </a:lnTo>
                  <a:lnTo>
                    <a:pt x="2093" y="2935"/>
                  </a:lnTo>
                  <a:lnTo>
                    <a:pt x="2004" y="2968"/>
                  </a:lnTo>
                  <a:lnTo>
                    <a:pt x="1911" y="2995"/>
                  </a:lnTo>
                  <a:lnTo>
                    <a:pt x="1817" y="3016"/>
                  </a:lnTo>
                  <a:lnTo>
                    <a:pt x="1721" y="3032"/>
                  </a:lnTo>
                  <a:lnTo>
                    <a:pt x="1623" y="3042"/>
                  </a:lnTo>
                  <a:lnTo>
                    <a:pt x="1523" y="3045"/>
                  </a:lnTo>
                  <a:lnTo>
                    <a:pt x="1423" y="3042"/>
                  </a:lnTo>
                  <a:lnTo>
                    <a:pt x="1324" y="3032"/>
                  </a:lnTo>
                  <a:lnTo>
                    <a:pt x="1228" y="3016"/>
                  </a:lnTo>
                  <a:lnTo>
                    <a:pt x="1133" y="2995"/>
                  </a:lnTo>
                  <a:lnTo>
                    <a:pt x="1042" y="2968"/>
                  </a:lnTo>
                  <a:lnTo>
                    <a:pt x="952" y="2935"/>
                  </a:lnTo>
                  <a:lnTo>
                    <a:pt x="866" y="2895"/>
                  </a:lnTo>
                  <a:lnTo>
                    <a:pt x="782" y="2852"/>
                  </a:lnTo>
                  <a:lnTo>
                    <a:pt x="701" y="2804"/>
                  </a:lnTo>
                  <a:lnTo>
                    <a:pt x="624" y="2751"/>
                  </a:lnTo>
                  <a:lnTo>
                    <a:pt x="550" y="2693"/>
                  </a:lnTo>
                  <a:lnTo>
                    <a:pt x="480" y="2631"/>
                  </a:lnTo>
                  <a:lnTo>
                    <a:pt x="414" y="2565"/>
                  </a:lnTo>
                  <a:lnTo>
                    <a:pt x="351" y="2494"/>
                  </a:lnTo>
                  <a:lnTo>
                    <a:pt x="294" y="2421"/>
                  </a:lnTo>
                  <a:lnTo>
                    <a:pt x="241" y="2344"/>
                  </a:lnTo>
                  <a:lnTo>
                    <a:pt x="192" y="2263"/>
                  </a:lnTo>
                  <a:lnTo>
                    <a:pt x="149" y="2179"/>
                  </a:lnTo>
                  <a:lnTo>
                    <a:pt x="110" y="2092"/>
                  </a:lnTo>
                  <a:lnTo>
                    <a:pt x="77" y="2003"/>
                  </a:lnTo>
                  <a:lnTo>
                    <a:pt x="50" y="1911"/>
                  </a:lnTo>
                  <a:lnTo>
                    <a:pt x="29" y="1818"/>
                  </a:lnTo>
                  <a:lnTo>
                    <a:pt x="13" y="1721"/>
                  </a:lnTo>
                  <a:lnTo>
                    <a:pt x="3" y="1622"/>
                  </a:lnTo>
                  <a:lnTo>
                    <a:pt x="0" y="1523"/>
                  </a:lnTo>
                  <a:lnTo>
                    <a:pt x="3" y="1423"/>
                  </a:lnTo>
                  <a:lnTo>
                    <a:pt x="13" y="1324"/>
                  </a:lnTo>
                  <a:lnTo>
                    <a:pt x="29" y="1228"/>
                  </a:lnTo>
                  <a:lnTo>
                    <a:pt x="50" y="1133"/>
                  </a:lnTo>
                  <a:lnTo>
                    <a:pt x="77" y="1042"/>
                  </a:lnTo>
                  <a:lnTo>
                    <a:pt x="110" y="952"/>
                  </a:lnTo>
                  <a:lnTo>
                    <a:pt x="149" y="866"/>
                  </a:lnTo>
                  <a:lnTo>
                    <a:pt x="192" y="782"/>
                  </a:lnTo>
                  <a:lnTo>
                    <a:pt x="241" y="701"/>
                  </a:lnTo>
                  <a:lnTo>
                    <a:pt x="294" y="624"/>
                  </a:lnTo>
                  <a:lnTo>
                    <a:pt x="351" y="550"/>
                  </a:lnTo>
                  <a:lnTo>
                    <a:pt x="414" y="480"/>
                  </a:lnTo>
                  <a:lnTo>
                    <a:pt x="480" y="414"/>
                  </a:lnTo>
                  <a:lnTo>
                    <a:pt x="550" y="351"/>
                  </a:lnTo>
                  <a:lnTo>
                    <a:pt x="624" y="294"/>
                  </a:lnTo>
                  <a:lnTo>
                    <a:pt x="701" y="241"/>
                  </a:lnTo>
                  <a:lnTo>
                    <a:pt x="782" y="192"/>
                  </a:lnTo>
                  <a:lnTo>
                    <a:pt x="866" y="149"/>
                  </a:lnTo>
                  <a:lnTo>
                    <a:pt x="952" y="111"/>
                  </a:lnTo>
                  <a:lnTo>
                    <a:pt x="1042" y="78"/>
                  </a:lnTo>
                  <a:lnTo>
                    <a:pt x="1133" y="50"/>
                  </a:lnTo>
                  <a:lnTo>
                    <a:pt x="1228" y="29"/>
                  </a:lnTo>
                  <a:lnTo>
                    <a:pt x="1324" y="13"/>
                  </a:lnTo>
                  <a:lnTo>
                    <a:pt x="1423" y="3"/>
                  </a:lnTo>
                  <a:lnTo>
                    <a:pt x="1523" y="0"/>
                  </a:lnTo>
                  <a:close/>
                </a:path>
              </a:pathLst>
            </a:custGeom>
            <a:grpFill/>
            <a:ln w="9525">
              <a:noFill/>
              <a:round/>
              <a:headEnd/>
              <a:tailEnd/>
            </a:ln>
          </p:spPr>
          <p:txBody>
            <a:bodyPr wrap="none" anchor="ctr"/>
            <a:lstStyle/>
            <a:p>
              <a:endParaRPr lang="en-GB"/>
            </a:p>
          </p:txBody>
        </p:sp>
      </p:grpSp>
      <p:sp>
        <p:nvSpPr>
          <p:cNvPr id="13" name="Freeform 80"/>
          <p:cNvSpPr>
            <a:spLocks noChangeArrowheads="1"/>
          </p:cNvSpPr>
          <p:nvPr/>
        </p:nvSpPr>
        <p:spPr bwMode="auto">
          <a:xfrm>
            <a:off x="1971675" y="6053137"/>
            <a:ext cx="457200" cy="469900"/>
          </a:xfrm>
          <a:custGeom>
            <a:avLst/>
            <a:gdLst>
              <a:gd name="T0" fmla="*/ 2147483647 w 3456"/>
              <a:gd name="T1" fmla="*/ 2147483647 h 3456"/>
              <a:gd name="T2" fmla="*/ 2147483647 w 3456"/>
              <a:gd name="T3" fmla="*/ 2147483647 h 3456"/>
              <a:gd name="T4" fmla="*/ 2147483647 w 3456"/>
              <a:gd name="T5" fmla="*/ 2147483647 h 3456"/>
              <a:gd name="T6" fmla="*/ 2147483647 w 3456"/>
              <a:gd name="T7" fmla="*/ 2147483647 h 3456"/>
              <a:gd name="T8" fmla="*/ 2147483647 w 3456"/>
              <a:gd name="T9" fmla="*/ 2147483647 h 3456"/>
              <a:gd name="T10" fmla="*/ 2147483647 w 3456"/>
              <a:gd name="T11" fmla="*/ 2147483647 h 3456"/>
              <a:gd name="T12" fmla="*/ 2147483647 w 3456"/>
              <a:gd name="T13" fmla="*/ 2147483647 h 3456"/>
              <a:gd name="T14" fmla="*/ 2147483647 w 3456"/>
              <a:gd name="T15" fmla="*/ 2147483647 h 3456"/>
              <a:gd name="T16" fmla="*/ 2147483647 w 3456"/>
              <a:gd name="T17" fmla="*/ 2147483647 h 3456"/>
              <a:gd name="T18" fmla="*/ 2147483647 w 3456"/>
              <a:gd name="T19" fmla="*/ 2147483647 h 3456"/>
              <a:gd name="T20" fmla="*/ 2147483647 w 3456"/>
              <a:gd name="T21" fmla="*/ 2147483647 h 3456"/>
              <a:gd name="T22" fmla="*/ 2147483647 w 3456"/>
              <a:gd name="T23" fmla="*/ 2147483647 h 3456"/>
              <a:gd name="T24" fmla="*/ 2147483647 w 3456"/>
              <a:gd name="T25" fmla="*/ 2147483647 h 3456"/>
              <a:gd name="T26" fmla="*/ 2147483647 w 3456"/>
              <a:gd name="T27" fmla="*/ 2147483647 h 3456"/>
              <a:gd name="T28" fmla="*/ 2147483647 w 3456"/>
              <a:gd name="T29" fmla="*/ 2147483647 h 3456"/>
              <a:gd name="T30" fmla="*/ 2147483647 w 3456"/>
              <a:gd name="T31" fmla="*/ 2147483647 h 3456"/>
              <a:gd name="T32" fmla="*/ 2147483647 w 3456"/>
              <a:gd name="T33" fmla="*/ 2147483647 h 3456"/>
              <a:gd name="T34" fmla="*/ 2147483647 w 3456"/>
              <a:gd name="T35" fmla="*/ 2147483647 h 3456"/>
              <a:gd name="T36" fmla="*/ 2147483647 w 3456"/>
              <a:gd name="T37" fmla="*/ 2147483647 h 3456"/>
              <a:gd name="T38" fmla="*/ 2147483647 w 3456"/>
              <a:gd name="T39" fmla="*/ 2147483647 h 3456"/>
              <a:gd name="T40" fmla="*/ 2147483647 w 3456"/>
              <a:gd name="T41" fmla="*/ 2147483647 h 3456"/>
              <a:gd name="T42" fmla="*/ 2147483647 w 3456"/>
              <a:gd name="T43" fmla="*/ 2147483647 h 3456"/>
              <a:gd name="T44" fmla="*/ 2147483647 w 3456"/>
              <a:gd name="T45" fmla="*/ 2147483647 h 3456"/>
              <a:gd name="T46" fmla="*/ 2147483647 w 3456"/>
              <a:gd name="T47" fmla="*/ 2147483647 h 3456"/>
              <a:gd name="T48" fmla="*/ 2147483647 w 3456"/>
              <a:gd name="T49" fmla="*/ 2147483647 h 3456"/>
              <a:gd name="T50" fmla="*/ 2147483647 w 3456"/>
              <a:gd name="T51" fmla="*/ 2147483647 h 3456"/>
              <a:gd name="T52" fmla="*/ 2147483647 w 3456"/>
              <a:gd name="T53" fmla="*/ 2147483647 h 3456"/>
              <a:gd name="T54" fmla="*/ 2147483647 w 3456"/>
              <a:gd name="T55" fmla="*/ 2147483647 h 3456"/>
              <a:gd name="T56" fmla="*/ 2147483647 w 3456"/>
              <a:gd name="T57" fmla="*/ 2147483647 h 3456"/>
              <a:gd name="T58" fmla="*/ 2147483647 w 3456"/>
              <a:gd name="T59" fmla="*/ 2147483647 h 3456"/>
              <a:gd name="T60" fmla="*/ 2147483647 w 3456"/>
              <a:gd name="T61" fmla="*/ 2147483647 h 3456"/>
              <a:gd name="T62" fmla="*/ 2147483647 w 3456"/>
              <a:gd name="T63" fmla="*/ 2147483647 h 3456"/>
              <a:gd name="T64" fmla="*/ 2147483647 w 3456"/>
              <a:gd name="T65" fmla="*/ 2147483647 h 3456"/>
              <a:gd name="T66" fmla="*/ 2147483647 w 3456"/>
              <a:gd name="T67" fmla="*/ 2147483647 h 3456"/>
              <a:gd name="T68" fmla="*/ 2147483647 w 3456"/>
              <a:gd name="T69" fmla="*/ 2147483647 h 3456"/>
              <a:gd name="T70" fmla="*/ 2147483647 w 3456"/>
              <a:gd name="T71" fmla="*/ 2147483647 h 3456"/>
              <a:gd name="T72" fmla="*/ 2147483647 w 3456"/>
              <a:gd name="T73" fmla="*/ 2147483647 h 3456"/>
              <a:gd name="T74" fmla="*/ 2147483647 w 3456"/>
              <a:gd name="T75" fmla="*/ 2147483647 h 3456"/>
              <a:gd name="T76" fmla="*/ 2147483647 w 3456"/>
              <a:gd name="T77" fmla="*/ 2147483647 h 3456"/>
              <a:gd name="T78" fmla="*/ 2147483647 w 3456"/>
              <a:gd name="T79" fmla="*/ 2147483647 h 3456"/>
              <a:gd name="T80" fmla="*/ 2147483647 w 3456"/>
              <a:gd name="T81" fmla="*/ 2147483647 h 3456"/>
              <a:gd name="T82" fmla="*/ 2147483647 w 3456"/>
              <a:gd name="T83" fmla="*/ 2147483647 h 3456"/>
              <a:gd name="T84" fmla="*/ 2147483647 w 3456"/>
              <a:gd name="T85" fmla="*/ 2147483647 h 3456"/>
              <a:gd name="T86" fmla="*/ 2147483647 w 3456"/>
              <a:gd name="T87" fmla="*/ 2147483647 h 3456"/>
              <a:gd name="T88" fmla="*/ 2147483647 w 3456"/>
              <a:gd name="T89" fmla="*/ 2147483647 h 3456"/>
              <a:gd name="T90" fmla="*/ 2147483647 w 3456"/>
              <a:gd name="T91" fmla="*/ 2147483647 h 3456"/>
              <a:gd name="T92" fmla="*/ 2147483647 w 3456"/>
              <a:gd name="T93" fmla="*/ 2147483647 h 3456"/>
              <a:gd name="T94" fmla="*/ 2147483647 w 3456"/>
              <a:gd name="T95" fmla="*/ 2147483647 h 3456"/>
              <a:gd name="T96" fmla="*/ 2147483647 w 3456"/>
              <a:gd name="T97" fmla="*/ 2147483647 h 3456"/>
              <a:gd name="T98" fmla="*/ 2147483647 w 3456"/>
              <a:gd name="T99" fmla="*/ 2147483647 h 3456"/>
              <a:gd name="T100" fmla="*/ 2147483647 w 3456"/>
              <a:gd name="T101" fmla="*/ 2147483647 h 3456"/>
              <a:gd name="T102" fmla="*/ 2147483647 w 3456"/>
              <a:gd name="T103" fmla="*/ 2147483647 h 34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456"/>
              <a:gd name="T157" fmla="*/ 0 h 3456"/>
              <a:gd name="T158" fmla="*/ 3456 w 3456"/>
              <a:gd name="T159" fmla="*/ 3456 h 345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456" h="3456">
                <a:moveTo>
                  <a:pt x="1917" y="1256"/>
                </a:moveTo>
                <a:lnTo>
                  <a:pt x="1824" y="1293"/>
                </a:lnTo>
                <a:lnTo>
                  <a:pt x="1732" y="1325"/>
                </a:lnTo>
                <a:lnTo>
                  <a:pt x="1642" y="1352"/>
                </a:lnTo>
                <a:lnTo>
                  <a:pt x="1554" y="1374"/>
                </a:lnTo>
                <a:lnTo>
                  <a:pt x="1467" y="1392"/>
                </a:lnTo>
                <a:lnTo>
                  <a:pt x="1381" y="1404"/>
                </a:lnTo>
                <a:lnTo>
                  <a:pt x="1298" y="1412"/>
                </a:lnTo>
                <a:lnTo>
                  <a:pt x="1298" y="1539"/>
                </a:lnTo>
                <a:lnTo>
                  <a:pt x="1338" y="1539"/>
                </a:lnTo>
                <a:lnTo>
                  <a:pt x="1373" y="1541"/>
                </a:lnTo>
                <a:lnTo>
                  <a:pt x="1403" y="1544"/>
                </a:lnTo>
                <a:lnTo>
                  <a:pt x="1427" y="1549"/>
                </a:lnTo>
                <a:lnTo>
                  <a:pt x="1448" y="1557"/>
                </a:lnTo>
                <a:lnTo>
                  <a:pt x="1464" y="1569"/>
                </a:lnTo>
                <a:lnTo>
                  <a:pt x="1477" y="1585"/>
                </a:lnTo>
                <a:lnTo>
                  <a:pt x="1486" y="1604"/>
                </a:lnTo>
                <a:lnTo>
                  <a:pt x="1492" y="1630"/>
                </a:lnTo>
                <a:lnTo>
                  <a:pt x="1497" y="1660"/>
                </a:lnTo>
                <a:lnTo>
                  <a:pt x="1500" y="1697"/>
                </a:lnTo>
                <a:lnTo>
                  <a:pt x="1501" y="1740"/>
                </a:lnTo>
                <a:lnTo>
                  <a:pt x="1501" y="1790"/>
                </a:lnTo>
                <a:lnTo>
                  <a:pt x="1501" y="2518"/>
                </a:lnTo>
                <a:lnTo>
                  <a:pt x="1501" y="2568"/>
                </a:lnTo>
                <a:lnTo>
                  <a:pt x="1499" y="2612"/>
                </a:lnTo>
                <a:lnTo>
                  <a:pt x="1497" y="2650"/>
                </a:lnTo>
                <a:lnTo>
                  <a:pt x="1491" y="2681"/>
                </a:lnTo>
                <a:lnTo>
                  <a:pt x="1485" y="2707"/>
                </a:lnTo>
                <a:lnTo>
                  <a:pt x="1476" y="2728"/>
                </a:lnTo>
                <a:lnTo>
                  <a:pt x="1463" y="2746"/>
                </a:lnTo>
                <a:lnTo>
                  <a:pt x="1446" y="2759"/>
                </a:lnTo>
                <a:lnTo>
                  <a:pt x="1426" y="2768"/>
                </a:lnTo>
                <a:lnTo>
                  <a:pt x="1402" y="2774"/>
                </a:lnTo>
                <a:lnTo>
                  <a:pt x="1372" y="2778"/>
                </a:lnTo>
                <a:lnTo>
                  <a:pt x="1337" y="2781"/>
                </a:lnTo>
                <a:lnTo>
                  <a:pt x="1298" y="2782"/>
                </a:lnTo>
                <a:lnTo>
                  <a:pt x="1298" y="2915"/>
                </a:lnTo>
                <a:lnTo>
                  <a:pt x="2158" y="2915"/>
                </a:lnTo>
                <a:lnTo>
                  <a:pt x="2158" y="2782"/>
                </a:lnTo>
                <a:lnTo>
                  <a:pt x="2122" y="2781"/>
                </a:lnTo>
                <a:lnTo>
                  <a:pt x="2091" y="2778"/>
                </a:lnTo>
                <a:lnTo>
                  <a:pt x="2064" y="2774"/>
                </a:lnTo>
                <a:lnTo>
                  <a:pt x="2041" y="2768"/>
                </a:lnTo>
                <a:lnTo>
                  <a:pt x="2023" y="2759"/>
                </a:lnTo>
                <a:lnTo>
                  <a:pt x="2008" y="2746"/>
                </a:lnTo>
                <a:lnTo>
                  <a:pt x="1996" y="2729"/>
                </a:lnTo>
                <a:lnTo>
                  <a:pt x="1987" y="2708"/>
                </a:lnTo>
                <a:lnTo>
                  <a:pt x="1980" y="2682"/>
                </a:lnTo>
                <a:lnTo>
                  <a:pt x="1975" y="2651"/>
                </a:lnTo>
                <a:lnTo>
                  <a:pt x="1973" y="2614"/>
                </a:lnTo>
                <a:lnTo>
                  <a:pt x="1971" y="2571"/>
                </a:lnTo>
                <a:lnTo>
                  <a:pt x="1971" y="2521"/>
                </a:lnTo>
                <a:lnTo>
                  <a:pt x="1971" y="1285"/>
                </a:lnTo>
                <a:lnTo>
                  <a:pt x="1917" y="1256"/>
                </a:lnTo>
                <a:close/>
                <a:moveTo>
                  <a:pt x="1716" y="541"/>
                </a:moveTo>
                <a:lnTo>
                  <a:pt x="1678" y="545"/>
                </a:lnTo>
                <a:lnTo>
                  <a:pt x="1640" y="552"/>
                </a:lnTo>
                <a:lnTo>
                  <a:pt x="1605" y="566"/>
                </a:lnTo>
                <a:lnTo>
                  <a:pt x="1573" y="583"/>
                </a:lnTo>
                <a:lnTo>
                  <a:pt x="1544" y="606"/>
                </a:lnTo>
                <a:lnTo>
                  <a:pt x="1517" y="633"/>
                </a:lnTo>
                <a:lnTo>
                  <a:pt x="1496" y="663"/>
                </a:lnTo>
                <a:lnTo>
                  <a:pt x="1478" y="697"/>
                </a:lnTo>
                <a:lnTo>
                  <a:pt x="1464" y="734"/>
                </a:lnTo>
                <a:lnTo>
                  <a:pt x="1456" y="775"/>
                </a:lnTo>
                <a:lnTo>
                  <a:pt x="1454" y="818"/>
                </a:lnTo>
                <a:lnTo>
                  <a:pt x="1456" y="862"/>
                </a:lnTo>
                <a:lnTo>
                  <a:pt x="1464" y="903"/>
                </a:lnTo>
                <a:lnTo>
                  <a:pt x="1478" y="940"/>
                </a:lnTo>
                <a:lnTo>
                  <a:pt x="1496" y="975"/>
                </a:lnTo>
                <a:lnTo>
                  <a:pt x="1517" y="1005"/>
                </a:lnTo>
                <a:lnTo>
                  <a:pt x="1544" y="1033"/>
                </a:lnTo>
                <a:lnTo>
                  <a:pt x="1573" y="1055"/>
                </a:lnTo>
                <a:lnTo>
                  <a:pt x="1605" y="1073"/>
                </a:lnTo>
                <a:lnTo>
                  <a:pt x="1640" y="1086"/>
                </a:lnTo>
                <a:lnTo>
                  <a:pt x="1678" y="1094"/>
                </a:lnTo>
                <a:lnTo>
                  <a:pt x="1716" y="1098"/>
                </a:lnTo>
                <a:lnTo>
                  <a:pt x="1756" y="1094"/>
                </a:lnTo>
                <a:lnTo>
                  <a:pt x="1795" y="1086"/>
                </a:lnTo>
                <a:lnTo>
                  <a:pt x="1831" y="1073"/>
                </a:lnTo>
                <a:lnTo>
                  <a:pt x="1863" y="1055"/>
                </a:lnTo>
                <a:lnTo>
                  <a:pt x="1892" y="1033"/>
                </a:lnTo>
                <a:lnTo>
                  <a:pt x="1919" y="1005"/>
                </a:lnTo>
                <a:lnTo>
                  <a:pt x="1942" y="975"/>
                </a:lnTo>
                <a:lnTo>
                  <a:pt x="1959" y="940"/>
                </a:lnTo>
                <a:lnTo>
                  <a:pt x="1972" y="903"/>
                </a:lnTo>
                <a:lnTo>
                  <a:pt x="1980" y="862"/>
                </a:lnTo>
                <a:lnTo>
                  <a:pt x="1984" y="818"/>
                </a:lnTo>
                <a:lnTo>
                  <a:pt x="1981" y="779"/>
                </a:lnTo>
                <a:lnTo>
                  <a:pt x="1975" y="744"/>
                </a:lnTo>
                <a:lnTo>
                  <a:pt x="1965" y="709"/>
                </a:lnTo>
                <a:lnTo>
                  <a:pt x="1950" y="677"/>
                </a:lnTo>
                <a:lnTo>
                  <a:pt x="1931" y="647"/>
                </a:lnTo>
                <a:lnTo>
                  <a:pt x="1910" y="621"/>
                </a:lnTo>
                <a:lnTo>
                  <a:pt x="1885" y="598"/>
                </a:lnTo>
                <a:lnTo>
                  <a:pt x="1857" y="578"/>
                </a:lnTo>
                <a:lnTo>
                  <a:pt x="1825" y="562"/>
                </a:lnTo>
                <a:lnTo>
                  <a:pt x="1792" y="551"/>
                </a:lnTo>
                <a:lnTo>
                  <a:pt x="1755" y="544"/>
                </a:lnTo>
                <a:lnTo>
                  <a:pt x="1716" y="541"/>
                </a:lnTo>
                <a:close/>
                <a:moveTo>
                  <a:pt x="1728" y="0"/>
                </a:moveTo>
                <a:lnTo>
                  <a:pt x="1834" y="3"/>
                </a:lnTo>
                <a:lnTo>
                  <a:pt x="1936" y="13"/>
                </a:lnTo>
                <a:lnTo>
                  <a:pt x="2039" y="28"/>
                </a:lnTo>
                <a:lnTo>
                  <a:pt x="2139" y="49"/>
                </a:lnTo>
                <a:lnTo>
                  <a:pt x="2236" y="75"/>
                </a:lnTo>
                <a:lnTo>
                  <a:pt x="2331" y="108"/>
                </a:lnTo>
                <a:lnTo>
                  <a:pt x="2423" y="146"/>
                </a:lnTo>
                <a:lnTo>
                  <a:pt x="2513" y="189"/>
                </a:lnTo>
                <a:lnTo>
                  <a:pt x="2600" y="236"/>
                </a:lnTo>
                <a:lnTo>
                  <a:pt x="2684" y="288"/>
                </a:lnTo>
                <a:lnTo>
                  <a:pt x="2765" y="346"/>
                </a:lnTo>
                <a:lnTo>
                  <a:pt x="2841" y="406"/>
                </a:lnTo>
                <a:lnTo>
                  <a:pt x="2915" y="472"/>
                </a:lnTo>
                <a:lnTo>
                  <a:pt x="2984" y="541"/>
                </a:lnTo>
                <a:lnTo>
                  <a:pt x="3050" y="615"/>
                </a:lnTo>
                <a:lnTo>
                  <a:pt x="3110" y="691"/>
                </a:lnTo>
                <a:lnTo>
                  <a:pt x="3168" y="772"/>
                </a:lnTo>
                <a:lnTo>
                  <a:pt x="3220" y="856"/>
                </a:lnTo>
                <a:lnTo>
                  <a:pt x="3267" y="943"/>
                </a:lnTo>
                <a:lnTo>
                  <a:pt x="3310" y="1033"/>
                </a:lnTo>
                <a:lnTo>
                  <a:pt x="3348" y="1125"/>
                </a:lnTo>
                <a:lnTo>
                  <a:pt x="3381" y="1220"/>
                </a:lnTo>
                <a:lnTo>
                  <a:pt x="3407" y="1317"/>
                </a:lnTo>
                <a:lnTo>
                  <a:pt x="3428" y="1417"/>
                </a:lnTo>
                <a:lnTo>
                  <a:pt x="3443" y="1520"/>
                </a:lnTo>
                <a:lnTo>
                  <a:pt x="3453" y="1622"/>
                </a:lnTo>
                <a:lnTo>
                  <a:pt x="3456" y="1728"/>
                </a:lnTo>
                <a:lnTo>
                  <a:pt x="3453" y="1834"/>
                </a:lnTo>
                <a:lnTo>
                  <a:pt x="3443" y="1936"/>
                </a:lnTo>
                <a:lnTo>
                  <a:pt x="3428" y="2039"/>
                </a:lnTo>
                <a:lnTo>
                  <a:pt x="3407" y="2139"/>
                </a:lnTo>
                <a:lnTo>
                  <a:pt x="3381" y="2236"/>
                </a:lnTo>
                <a:lnTo>
                  <a:pt x="3348" y="2331"/>
                </a:lnTo>
                <a:lnTo>
                  <a:pt x="3310" y="2423"/>
                </a:lnTo>
                <a:lnTo>
                  <a:pt x="3267" y="2513"/>
                </a:lnTo>
                <a:lnTo>
                  <a:pt x="3220" y="2600"/>
                </a:lnTo>
                <a:lnTo>
                  <a:pt x="3168" y="2684"/>
                </a:lnTo>
                <a:lnTo>
                  <a:pt x="3110" y="2765"/>
                </a:lnTo>
                <a:lnTo>
                  <a:pt x="3050" y="2841"/>
                </a:lnTo>
                <a:lnTo>
                  <a:pt x="2984" y="2915"/>
                </a:lnTo>
                <a:lnTo>
                  <a:pt x="2915" y="2984"/>
                </a:lnTo>
                <a:lnTo>
                  <a:pt x="2841" y="3050"/>
                </a:lnTo>
                <a:lnTo>
                  <a:pt x="2765" y="3110"/>
                </a:lnTo>
                <a:lnTo>
                  <a:pt x="2684" y="3168"/>
                </a:lnTo>
                <a:lnTo>
                  <a:pt x="2600" y="3220"/>
                </a:lnTo>
                <a:lnTo>
                  <a:pt x="2513" y="3267"/>
                </a:lnTo>
                <a:lnTo>
                  <a:pt x="2423" y="3310"/>
                </a:lnTo>
                <a:lnTo>
                  <a:pt x="2331" y="3348"/>
                </a:lnTo>
                <a:lnTo>
                  <a:pt x="2236" y="3381"/>
                </a:lnTo>
                <a:lnTo>
                  <a:pt x="2139" y="3407"/>
                </a:lnTo>
                <a:lnTo>
                  <a:pt x="2039" y="3428"/>
                </a:lnTo>
                <a:lnTo>
                  <a:pt x="1936" y="3443"/>
                </a:lnTo>
                <a:lnTo>
                  <a:pt x="1834" y="3453"/>
                </a:lnTo>
                <a:lnTo>
                  <a:pt x="1728" y="3456"/>
                </a:lnTo>
                <a:lnTo>
                  <a:pt x="1622" y="3453"/>
                </a:lnTo>
                <a:lnTo>
                  <a:pt x="1520" y="3443"/>
                </a:lnTo>
                <a:lnTo>
                  <a:pt x="1417" y="3428"/>
                </a:lnTo>
                <a:lnTo>
                  <a:pt x="1317" y="3407"/>
                </a:lnTo>
                <a:lnTo>
                  <a:pt x="1220" y="3381"/>
                </a:lnTo>
                <a:lnTo>
                  <a:pt x="1125" y="3348"/>
                </a:lnTo>
                <a:lnTo>
                  <a:pt x="1033" y="3310"/>
                </a:lnTo>
                <a:lnTo>
                  <a:pt x="943" y="3267"/>
                </a:lnTo>
                <a:lnTo>
                  <a:pt x="856" y="3220"/>
                </a:lnTo>
                <a:lnTo>
                  <a:pt x="772" y="3168"/>
                </a:lnTo>
                <a:lnTo>
                  <a:pt x="691" y="3110"/>
                </a:lnTo>
                <a:lnTo>
                  <a:pt x="615" y="3050"/>
                </a:lnTo>
                <a:lnTo>
                  <a:pt x="541" y="2984"/>
                </a:lnTo>
                <a:lnTo>
                  <a:pt x="472" y="2915"/>
                </a:lnTo>
                <a:lnTo>
                  <a:pt x="406" y="2841"/>
                </a:lnTo>
                <a:lnTo>
                  <a:pt x="346" y="2765"/>
                </a:lnTo>
                <a:lnTo>
                  <a:pt x="288" y="2684"/>
                </a:lnTo>
                <a:lnTo>
                  <a:pt x="236" y="2600"/>
                </a:lnTo>
                <a:lnTo>
                  <a:pt x="189" y="2513"/>
                </a:lnTo>
                <a:lnTo>
                  <a:pt x="146" y="2423"/>
                </a:lnTo>
                <a:lnTo>
                  <a:pt x="108" y="2331"/>
                </a:lnTo>
                <a:lnTo>
                  <a:pt x="75" y="2236"/>
                </a:lnTo>
                <a:lnTo>
                  <a:pt x="49" y="2139"/>
                </a:lnTo>
                <a:lnTo>
                  <a:pt x="28" y="2039"/>
                </a:lnTo>
                <a:lnTo>
                  <a:pt x="13" y="1936"/>
                </a:lnTo>
                <a:lnTo>
                  <a:pt x="3" y="1834"/>
                </a:lnTo>
                <a:lnTo>
                  <a:pt x="0" y="1728"/>
                </a:lnTo>
                <a:lnTo>
                  <a:pt x="3" y="1622"/>
                </a:lnTo>
                <a:lnTo>
                  <a:pt x="13" y="1520"/>
                </a:lnTo>
                <a:lnTo>
                  <a:pt x="28" y="1417"/>
                </a:lnTo>
                <a:lnTo>
                  <a:pt x="49" y="1317"/>
                </a:lnTo>
                <a:lnTo>
                  <a:pt x="75" y="1220"/>
                </a:lnTo>
                <a:lnTo>
                  <a:pt x="108" y="1125"/>
                </a:lnTo>
                <a:lnTo>
                  <a:pt x="146" y="1033"/>
                </a:lnTo>
                <a:lnTo>
                  <a:pt x="189" y="943"/>
                </a:lnTo>
                <a:lnTo>
                  <a:pt x="236" y="856"/>
                </a:lnTo>
                <a:lnTo>
                  <a:pt x="288" y="772"/>
                </a:lnTo>
                <a:lnTo>
                  <a:pt x="346" y="691"/>
                </a:lnTo>
                <a:lnTo>
                  <a:pt x="406" y="615"/>
                </a:lnTo>
                <a:lnTo>
                  <a:pt x="472" y="541"/>
                </a:lnTo>
                <a:lnTo>
                  <a:pt x="541" y="472"/>
                </a:lnTo>
                <a:lnTo>
                  <a:pt x="615" y="406"/>
                </a:lnTo>
                <a:lnTo>
                  <a:pt x="691" y="346"/>
                </a:lnTo>
                <a:lnTo>
                  <a:pt x="772" y="288"/>
                </a:lnTo>
                <a:lnTo>
                  <a:pt x="856" y="236"/>
                </a:lnTo>
                <a:lnTo>
                  <a:pt x="943" y="189"/>
                </a:lnTo>
                <a:lnTo>
                  <a:pt x="1033" y="146"/>
                </a:lnTo>
                <a:lnTo>
                  <a:pt x="1125" y="108"/>
                </a:lnTo>
                <a:lnTo>
                  <a:pt x="1220" y="75"/>
                </a:lnTo>
                <a:lnTo>
                  <a:pt x="1317" y="49"/>
                </a:lnTo>
                <a:lnTo>
                  <a:pt x="1417" y="28"/>
                </a:lnTo>
                <a:lnTo>
                  <a:pt x="1520" y="13"/>
                </a:lnTo>
                <a:lnTo>
                  <a:pt x="1622" y="3"/>
                </a:lnTo>
                <a:lnTo>
                  <a:pt x="1728" y="0"/>
                </a:lnTo>
                <a:close/>
              </a:path>
            </a:pathLst>
          </a:custGeom>
          <a:solidFill>
            <a:schemeClr val="bg1">
              <a:lumMod val="75000"/>
            </a:schemeClr>
          </a:solidFill>
          <a:ln w="9525">
            <a:noFill/>
            <a:round/>
            <a:headEnd/>
            <a:tailEnd/>
          </a:ln>
        </p:spPr>
        <p:txBody>
          <a:bodyPr wrap="none" anchor="ctr"/>
          <a:lstStyle/>
          <a:p>
            <a:endParaRPr lang="en-GB"/>
          </a:p>
        </p:txBody>
      </p:sp>
      <p:grpSp>
        <p:nvGrpSpPr>
          <p:cNvPr id="4" name="Group 123"/>
          <p:cNvGrpSpPr>
            <a:grpSpLocks/>
          </p:cNvGrpSpPr>
          <p:nvPr/>
        </p:nvGrpSpPr>
        <p:grpSpPr bwMode="auto">
          <a:xfrm>
            <a:off x="962025" y="6080125"/>
            <a:ext cx="608013" cy="415925"/>
            <a:chOff x="3336" y="1937"/>
            <a:chExt cx="383" cy="262"/>
          </a:xfrm>
          <a:solidFill>
            <a:schemeClr val="bg1">
              <a:lumMod val="75000"/>
            </a:schemeClr>
          </a:solidFill>
        </p:grpSpPr>
        <p:sp>
          <p:nvSpPr>
            <p:cNvPr id="15" name="Freeform 124"/>
            <p:cNvSpPr>
              <a:spLocks noChangeArrowheads="1"/>
            </p:cNvSpPr>
            <p:nvPr/>
          </p:nvSpPr>
          <p:spPr bwMode="auto">
            <a:xfrm>
              <a:off x="3538" y="1937"/>
              <a:ext cx="54" cy="28"/>
            </a:xfrm>
            <a:custGeom>
              <a:avLst/>
              <a:gdLst>
                <a:gd name="T0" fmla="*/ 0 w 491"/>
                <a:gd name="T1" fmla="*/ 0 h 257"/>
                <a:gd name="T2" fmla="*/ 0 w 491"/>
                <a:gd name="T3" fmla="*/ 0 h 257"/>
                <a:gd name="T4" fmla="*/ 0 w 491"/>
                <a:gd name="T5" fmla="*/ 0 h 257"/>
                <a:gd name="T6" fmla="*/ 0 w 491"/>
                <a:gd name="T7" fmla="*/ 0 h 257"/>
                <a:gd name="T8" fmla="*/ 0 w 491"/>
                <a:gd name="T9" fmla="*/ 0 h 257"/>
                <a:gd name="T10" fmla="*/ 0 w 491"/>
                <a:gd name="T11" fmla="*/ 0 h 257"/>
                <a:gd name="T12" fmla="*/ 0 w 491"/>
                <a:gd name="T13" fmla="*/ 0 h 257"/>
                <a:gd name="T14" fmla="*/ 0 w 491"/>
                <a:gd name="T15" fmla="*/ 0 h 257"/>
                <a:gd name="T16" fmla="*/ 0 w 491"/>
                <a:gd name="T17" fmla="*/ 0 h 257"/>
                <a:gd name="T18" fmla="*/ 0 w 491"/>
                <a:gd name="T19" fmla="*/ 0 h 257"/>
                <a:gd name="T20" fmla="*/ 0 w 491"/>
                <a:gd name="T21" fmla="*/ 0 h 257"/>
                <a:gd name="T22" fmla="*/ 0 w 491"/>
                <a:gd name="T23" fmla="*/ 0 h 257"/>
                <a:gd name="T24" fmla="*/ 0 w 491"/>
                <a:gd name="T25" fmla="*/ 0 h 257"/>
                <a:gd name="T26" fmla="*/ 0 w 491"/>
                <a:gd name="T27" fmla="*/ 0 h 257"/>
                <a:gd name="T28" fmla="*/ 0 w 491"/>
                <a:gd name="T29" fmla="*/ 0 h 257"/>
                <a:gd name="T30" fmla="*/ 0 w 491"/>
                <a:gd name="T31" fmla="*/ 0 h 257"/>
                <a:gd name="T32" fmla="*/ 0 w 491"/>
                <a:gd name="T33" fmla="*/ 0 h 257"/>
                <a:gd name="T34" fmla="*/ 0 w 491"/>
                <a:gd name="T35" fmla="*/ 0 h 257"/>
                <a:gd name="T36" fmla="*/ 0 w 491"/>
                <a:gd name="T37" fmla="*/ 0 h 257"/>
                <a:gd name="T38" fmla="*/ 0 w 491"/>
                <a:gd name="T39" fmla="*/ 0 h 257"/>
                <a:gd name="T40" fmla="*/ 0 w 491"/>
                <a:gd name="T41" fmla="*/ 0 h 257"/>
                <a:gd name="T42" fmla="*/ 0 w 491"/>
                <a:gd name="T43" fmla="*/ 0 h 257"/>
                <a:gd name="T44" fmla="*/ 0 w 491"/>
                <a:gd name="T45" fmla="*/ 0 h 257"/>
                <a:gd name="T46" fmla="*/ 0 w 491"/>
                <a:gd name="T47" fmla="*/ 0 h 25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91"/>
                <a:gd name="T73" fmla="*/ 0 h 257"/>
                <a:gd name="T74" fmla="*/ 491 w 491"/>
                <a:gd name="T75" fmla="*/ 257 h 25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91" h="257">
                  <a:moveTo>
                    <a:pt x="247" y="0"/>
                  </a:moveTo>
                  <a:lnTo>
                    <a:pt x="278" y="3"/>
                  </a:lnTo>
                  <a:lnTo>
                    <a:pt x="307" y="11"/>
                  </a:lnTo>
                  <a:lnTo>
                    <a:pt x="333" y="24"/>
                  </a:lnTo>
                  <a:lnTo>
                    <a:pt x="356" y="41"/>
                  </a:lnTo>
                  <a:lnTo>
                    <a:pt x="375" y="62"/>
                  </a:lnTo>
                  <a:lnTo>
                    <a:pt x="390" y="87"/>
                  </a:lnTo>
                  <a:lnTo>
                    <a:pt x="398" y="114"/>
                  </a:lnTo>
                  <a:lnTo>
                    <a:pt x="401" y="143"/>
                  </a:lnTo>
                  <a:lnTo>
                    <a:pt x="401" y="187"/>
                  </a:lnTo>
                  <a:lnTo>
                    <a:pt x="491" y="187"/>
                  </a:lnTo>
                  <a:lnTo>
                    <a:pt x="491" y="257"/>
                  </a:lnTo>
                  <a:lnTo>
                    <a:pt x="0" y="257"/>
                  </a:lnTo>
                  <a:lnTo>
                    <a:pt x="0" y="187"/>
                  </a:lnTo>
                  <a:lnTo>
                    <a:pt x="92" y="187"/>
                  </a:lnTo>
                  <a:lnTo>
                    <a:pt x="92" y="143"/>
                  </a:lnTo>
                  <a:lnTo>
                    <a:pt x="95" y="114"/>
                  </a:lnTo>
                  <a:lnTo>
                    <a:pt x="105" y="87"/>
                  </a:lnTo>
                  <a:lnTo>
                    <a:pt x="118" y="62"/>
                  </a:lnTo>
                  <a:lnTo>
                    <a:pt x="137" y="41"/>
                  </a:lnTo>
                  <a:lnTo>
                    <a:pt x="160" y="24"/>
                  </a:lnTo>
                  <a:lnTo>
                    <a:pt x="187" y="11"/>
                  </a:lnTo>
                  <a:lnTo>
                    <a:pt x="216" y="3"/>
                  </a:lnTo>
                  <a:lnTo>
                    <a:pt x="247" y="0"/>
                  </a:lnTo>
                  <a:close/>
                </a:path>
              </a:pathLst>
            </a:custGeom>
            <a:grpFill/>
            <a:ln w="9525">
              <a:noFill/>
              <a:round/>
              <a:headEnd/>
              <a:tailEnd/>
            </a:ln>
          </p:spPr>
          <p:txBody>
            <a:bodyPr wrap="none" anchor="ctr"/>
            <a:lstStyle/>
            <a:p>
              <a:endParaRPr lang="en-GB"/>
            </a:p>
          </p:txBody>
        </p:sp>
        <p:sp>
          <p:nvSpPr>
            <p:cNvPr id="16" name="Freeform 125"/>
            <p:cNvSpPr>
              <a:spLocks noChangeArrowheads="1"/>
            </p:cNvSpPr>
            <p:nvPr/>
          </p:nvSpPr>
          <p:spPr bwMode="auto">
            <a:xfrm>
              <a:off x="3592" y="2127"/>
              <a:ext cx="72" cy="72"/>
            </a:xfrm>
            <a:custGeom>
              <a:avLst/>
              <a:gdLst>
                <a:gd name="T0" fmla="*/ 0 w 655"/>
                <a:gd name="T1" fmla="*/ 0 h 657"/>
                <a:gd name="T2" fmla="*/ 0 w 655"/>
                <a:gd name="T3" fmla="*/ 0 h 657"/>
                <a:gd name="T4" fmla="*/ 0 w 655"/>
                <a:gd name="T5" fmla="*/ 0 h 657"/>
                <a:gd name="T6" fmla="*/ 0 w 655"/>
                <a:gd name="T7" fmla="*/ 0 h 657"/>
                <a:gd name="T8" fmla="*/ 0 w 655"/>
                <a:gd name="T9" fmla="*/ 0 h 657"/>
                <a:gd name="T10" fmla="*/ 0 w 655"/>
                <a:gd name="T11" fmla="*/ 0 h 657"/>
                <a:gd name="T12" fmla="*/ 0 w 655"/>
                <a:gd name="T13" fmla="*/ 0 h 657"/>
                <a:gd name="T14" fmla="*/ 0 w 655"/>
                <a:gd name="T15" fmla="*/ 0 h 657"/>
                <a:gd name="T16" fmla="*/ 0 w 655"/>
                <a:gd name="T17" fmla="*/ 0 h 657"/>
                <a:gd name="T18" fmla="*/ 0 w 655"/>
                <a:gd name="T19" fmla="*/ 0 h 657"/>
                <a:gd name="T20" fmla="*/ 0 w 655"/>
                <a:gd name="T21" fmla="*/ 0 h 657"/>
                <a:gd name="T22" fmla="*/ 0 w 655"/>
                <a:gd name="T23" fmla="*/ 0 h 657"/>
                <a:gd name="T24" fmla="*/ 0 w 655"/>
                <a:gd name="T25" fmla="*/ 0 h 657"/>
                <a:gd name="T26" fmla="*/ 0 w 655"/>
                <a:gd name="T27" fmla="*/ 0 h 657"/>
                <a:gd name="T28" fmla="*/ 0 w 655"/>
                <a:gd name="T29" fmla="*/ 0 h 657"/>
                <a:gd name="T30" fmla="*/ 0 w 655"/>
                <a:gd name="T31" fmla="*/ 0 h 657"/>
                <a:gd name="T32" fmla="*/ 0 w 655"/>
                <a:gd name="T33" fmla="*/ 0 h 657"/>
                <a:gd name="T34" fmla="*/ 0 w 655"/>
                <a:gd name="T35" fmla="*/ 0 h 657"/>
                <a:gd name="T36" fmla="*/ 0 w 655"/>
                <a:gd name="T37" fmla="*/ 0 h 657"/>
                <a:gd name="T38" fmla="*/ 0 w 655"/>
                <a:gd name="T39" fmla="*/ 0 h 657"/>
                <a:gd name="T40" fmla="*/ 0 w 655"/>
                <a:gd name="T41" fmla="*/ 0 h 657"/>
                <a:gd name="T42" fmla="*/ 0 w 655"/>
                <a:gd name="T43" fmla="*/ 0 h 657"/>
                <a:gd name="T44" fmla="*/ 0 w 655"/>
                <a:gd name="T45" fmla="*/ 0 h 657"/>
                <a:gd name="T46" fmla="*/ 0 w 655"/>
                <a:gd name="T47" fmla="*/ 0 h 657"/>
                <a:gd name="T48" fmla="*/ 0 w 655"/>
                <a:gd name="T49" fmla="*/ 0 h 657"/>
                <a:gd name="T50" fmla="*/ 0 w 655"/>
                <a:gd name="T51" fmla="*/ 0 h 657"/>
                <a:gd name="T52" fmla="*/ 0 w 655"/>
                <a:gd name="T53" fmla="*/ 0 h 657"/>
                <a:gd name="T54" fmla="*/ 0 w 655"/>
                <a:gd name="T55" fmla="*/ 0 h 657"/>
                <a:gd name="T56" fmla="*/ 0 w 655"/>
                <a:gd name="T57" fmla="*/ 0 h 657"/>
                <a:gd name="T58" fmla="*/ 0 w 655"/>
                <a:gd name="T59" fmla="*/ 0 h 657"/>
                <a:gd name="T60" fmla="*/ 0 w 655"/>
                <a:gd name="T61" fmla="*/ 0 h 657"/>
                <a:gd name="T62" fmla="*/ 0 w 655"/>
                <a:gd name="T63" fmla="*/ 0 h 657"/>
                <a:gd name="T64" fmla="*/ 0 w 655"/>
                <a:gd name="T65" fmla="*/ 0 h 657"/>
                <a:gd name="T66" fmla="*/ 0 w 655"/>
                <a:gd name="T67" fmla="*/ 0 h 657"/>
                <a:gd name="T68" fmla="*/ 0 w 655"/>
                <a:gd name="T69" fmla="*/ 0 h 657"/>
                <a:gd name="T70" fmla="*/ 0 w 655"/>
                <a:gd name="T71" fmla="*/ 0 h 657"/>
                <a:gd name="T72" fmla="*/ 0 w 655"/>
                <a:gd name="T73" fmla="*/ 0 h 657"/>
                <a:gd name="T74" fmla="*/ 0 w 655"/>
                <a:gd name="T75" fmla="*/ 0 h 657"/>
                <a:gd name="T76" fmla="*/ 0 w 655"/>
                <a:gd name="T77" fmla="*/ 0 h 657"/>
                <a:gd name="T78" fmla="*/ 0 w 655"/>
                <a:gd name="T79" fmla="*/ 0 h 657"/>
                <a:gd name="T80" fmla="*/ 0 w 655"/>
                <a:gd name="T81" fmla="*/ 0 h 6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55"/>
                <a:gd name="T124" fmla="*/ 0 h 657"/>
                <a:gd name="T125" fmla="*/ 655 w 655"/>
                <a:gd name="T126" fmla="*/ 657 h 6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55" h="657">
                  <a:moveTo>
                    <a:pt x="328" y="172"/>
                  </a:moveTo>
                  <a:lnTo>
                    <a:pt x="296" y="175"/>
                  </a:lnTo>
                  <a:lnTo>
                    <a:pt x="267" y="183"/>
                  </a:lnTo>
                  <a:lnTo>
                    <a:pt x="240" y="198"/>
                  </a:lnTo>
                  <a:lnTo>
                    <a:pt x="217" y="218"/>
                  </a:lnTo>
                  <a:lnTo>
                    <a:pt x="198" y="241"/>
                  </a:lnTo>
                  <a:lnTo>
                    <a:pt x="183" y="267"/>
                  </a:lnTo>
                  <a:lnTo>
                    <a:pt x="174" y="297"/>
                  </a:lnTo>
                  <a:lnTo>
                    <a:pt x="171" y="328"/>
                  </a:lnTo>
                  <a:lnTo>
                    <a:pt x="174" y="360"/>
                  </a:lnTo>
                  <a:lnTo>
                    <a:pt x="183" y="390"/>
                  </a:lnTo>
                  <a:lnTo>
                    <a:pt x="198" y="416"/>
                  </a:lnTo>
                  <a:lnTo>
                    <a:pt x="217" y="439"/>
                  </a:lnTo>
                  <a:lnTo>
                    <a:pt x="240" y="459"/>
                  </a:lnTo>
                  <a:lnTo>
                    <a:pt x="267" y="473"/>
                  </a:lnTo>
                  <a:lnTo>
                    <a:pt x="296" y="482"/>
                  </a:lnTo>
                  <a:lnTo>
                    <a:pt x="328" y="485"/>
                  </a:lnTo>
                  <a:lnTo>
                    <a:pt x="359" y="482"/>
                  </a:lnTo>
                  <a:lnTo>
                    <a:pt x="388" y="473"/>
                  </a:lnTo>
                  <a:lnTo>
                    <a:pt x="416" y="459"/>
                  </a:lnTo>
                  <a:lnTo>
                    <a:pt x="439" y="439"/>
                  </a:lnTo>
                  <a:lnTo>
                    <a:pt x="458" y="416"/>
                  </a:lnTo>
                  <a:lnTo>
                    <a:pt x="472" y="390"/>
                  </a:lnTo>
                  <a:lnTo>
                    <a:pt x="482" y="360"/>
                  </a:lnTo>
                  <a:lnTo>
                    <a:pt x="485" y="328"/>
                  </a:lnTo>
                  <a:lnTo>
                    <a:pt x="482" y="297"/>
                  </a:lnTo>
                  <a:lnTo>
                    <a:pt x="472" y="267"/>
                  </a:lnTo>
                  <a:lnTo>
                    <a:pt x="458" y="241"/>
                  </a:lnTo>
                  <a:lnTo>
                    <a:pt x="439" y="218"/>
                  </a:lnTo>
                  <a:lnTo>
                    <a:pt x="416" y="198"/>
                  </a:lnTo>
                  <a:lnTo>
                    <a:pt x="388" y="183"/>
                  </a:lnTo>
                  <a:lnTo>
                    <a:pt x="359" y="175"/>
                  </a:lnTo>
                  <a:lnTo>
                    <a:pt x="328" y="172"/>
                  </a:lnTo>
                  <a:close/>
                  <a:moveTo>
                    <a:pt x="328" y="0"/>
                  </a:moveTo>
                  <a:lnTo>
                    <a:pt x="373" y="3"/>
                  </a:lnTo>
                  <a:lnTo>
                    <a:pt x="415" y="11"/>
                  </a:lnTo>
                  <a:lnTo>
                    <a:pt x="455" y="26"/>
                  </a:lnTo>
                  <a:lnTo>
                    <a:pt x="493" y="45"/>
                  </a:lnTo>
                  <a:lnTo>
                    <a:pt x="528" y="68"/>
                  </a:lnTo>
                  <a:lnTo>
                    <a:pt x="559" y="96"/>
                  </a:lnTo>
                  <a:lnTo>
                    <a:pt x="587" y="128"/>
                  </a:lnTo>
                  <a:lnTo>
                    <a:pt x="610" y="162"/>
                  </a:lnTo>
                  <a:lnTo>
                    <a:pt x="630" y="200"/>
                  </a:lnTo>
                  <a:lnTo>
                    <a:pt x="644" y="241"/>
                  </a:lnTo>
                  <a:lnTo>
                    <a:pt x="652" y="284"/>
                  </a:lnTo>
                  <a:lnTo>
                    <a:pt x="655" y="328"/>
                  </a:lnTo>
                  <a:lnTo>
                    <a:pt x="652" y="373"/>
                  </a:lnTo>
                  <a:lnTo>
                    <a:pt x="644" y="416"/>
                  </a:lnTo>
                  <a:lnTo>
                    <a:pt x="630" y="456"/>
                  </a:lnTo>
                  <a:lnTo>
                    <a:pt x="610" y="495"/>
                  </a:lnTo>
                  <a:lnTo>
                    <a:pt x="587" y="529"/>
                  </a:lnTo>
                  <a:lnTo>
                    <a:pt x="559" y="561"/>
                  </a:lnTo>
                  <a:lnTo>
                    <a:pt x="528" y="588"/>
                  </a:lnTo>
                  <a:lnTo>
                    <a:pt x="493" y="612"/>
                  </a:lnTo>
                  <a:lnTo>
                    <a:pt x="455" y="631"/>
                  </a:lnTo>
                  <a:lnTo>
                    <a:pt x="415" y="646"/>
                  </a:lnTo>
                  <a:lnTo>
                    <a:pt x="373" y="654"/>
                  </a:lnTo>
                  <a:lnTo>
                    <a:pt x="328" y="657"/>
                  </a:lnTo>
                  <a:lnTo>
                    <a:pt x="284" y="654"/>
                  </a:lnTo>
                  <a:lnTo>
                    <a:pt x="241" y="646"/>
                  </a:lnTo>
                  <a:lnTo>
                    <a:pt x="200" y="631"/>
                  </a:lnTo>
                  <a:lnTo>
                    <a:pt x="162" y="612"/>
                  </a:lnTo>
                  <a:lnTo>
                    <a:pt x="128" y="588"/>
                  </a:lnTo>
                  <a:lnTo>
                    <a:pt x="95" y="561"/>
                  </a:lnTo>
                  <a:lnTo>
                    <a:pt x="68" y="529"/>
                  </a:lnTo>
                  <a:lnTo>
                    <a:pt x="44" y="495"/>
                  </a:lnTo>
                  <a:lnTo>
                    <a:pt x="25" y="456"/>
                  </a:lnTo>
                  <a:lnTo>
                    <a:pt x="11" y="416"/>
                  </a:lnTo>
                  <a:lnTo>
                    <a:pt x="3" y="373"/>
                  </a:lnTo>
                  <a:lnTo>
                    <a:pt x="0" y="328"/>
                  </a:lnTo>
                  <a:lnTo>
                    <a:pt x="3" y="284"/>
                  </a:lnTo>
                  <a:lnTo>
                    <a:pt x="11" y="241"/>
                  </a:lnTo>
                  <a:lnTo>
                    <a:pt x="25" y="200"/>
                  </a:lnTo>
                  <a:lnTo>
                    <a:pt x="44" y="162"/>
                  </a:lnTo>
                  <a:lnTo>
                    <a:pt x="68" y="128"/>
                  </a:lnTo>
                  <a:lnTo>
                    <a:pt x="95" y="96"/>
                  </a:lnTo>
                  <a:lnTo>
                    <a:pt x="128" y="68"/>
                  </a:lnTo>
                  <a:lnTo>
                    <a:pt x="162" y="45"/>
                  </a:lnTo>
                  <a:lnTo>
                    <a:pt x="200" y="26"/>
                  </a:lnTo>
                  <a:lnTo>
                    <a:pt x="241" y="11"/>
                  </a:lnTo>
                  <a:lnTo>
                    <a:pt x="284" y="3"/>
                  </a:lnTo>
                  <a:lnTo>
                    <a:pt x="328" y="0"/>
                  </a:lnTo>
                  <a:close/>
                </a:path>
              </a:pathLst>
            </a:custGeom>
            <a:grpFill/>
            <a:ln w="9525">
              <a:noFill/>
              <a:round/>
              <a:headEnd/>
              <a:tailEnd/>
            </a:ln>
          </p:spPr>
          <p:txBody>
            <a:bodyPr wrap="none" anchor="ctr"/>
            <a:lstStyle/>
            <a:p>
              <a:endParaRPr lang="en-GB"/>
            </a:p>
          </p:txBody>
        </p:sp>
        <p:sp>
          <p:nvSpPr>
            <p:cNvPr id="17" name="Freeform 126"/>
            <p:cNvSpPr>
              <a:spLocks noChangeArrowheads="1"/>
            </p:cNvSpPr>
            <p:nvPr/>
          </p:nvSpPr>
          <p:spPr bwMode="auto">
            <a:xfrm>
              <a:off x="3383" y="2127"/>
              <a:ext cx="72" cy="72"/>
            </a:xfrm>
            <a:custGeom>
              <a:avLst/>
              <a:gdLst>
                <a:gd name="T0" fmla="*/ 0 w 657"/>
                <a:gd name="T1" fmla="*/ 0 h 657"/>
                <a:gd name="T2" fmla="*/ 0 w 657"/>
                <a:gd name="T3" fmla="*/ 0 h 657"/>
                <a:gd name="T4" fmla="*/ 0 w 657"/>
                <a:gd name="T5" fmla="*/ 0 h 657"/>
                <a:gd name="T6" fmla="*/ 0 w 657"/>
                <a:gd name="T7" fmla="*/ 0 h 657"/>
                <a:gd name="T8" fmla="*/ 0 w 657"/>
                <a:gd name="T9" fmla="*/ 0 h 657"/>
                <a:gd name="T10" fmla="*/ 0 w 657"/>
                <a:gd name="T11" fmla="*/ 0 h 657"/>
                <a:gd name="T12" fmla="*/ 0 w 657"/>
                <a:gd name="T13" fmla="*/ 0 h 657"/>
                <a:gd name="T14" fmla="*/ 0 w 657"/>
                <a:gd name="T15" fmla="*/ 0 h 657"/>
                <a:gd name="T16" fmla="*/ 0 w 657"/>
                <a:gd name="T17" fmla="*/ 0 h 657"/>
                <a:gd name="T18" fmla="*/ 0 w 657"/>
                <a:gd name="T19" fmla="*/ 0 h 657"/>
                <a:gd name="T20" fmla="*/ 0 w 657"/>
                <a:gd name="T21" fmla="*/ 0 h 657"/>
                <a:gd name="T22" fmla="*/ 0 w 657"/>
                <a:gd name="T23" fmla="*/ 0 h 657"/>
                <a:gd name="T24" fmla="*/ 0 w 657"/>
                <a:gd name="T25" fmla="*/ 0 h 657"/>
                <a:gd name="T26" fmla="*/ 0 w 657"/>
                <a:gd name="T27" fmla="*/ 0 h 657"/>
                <a:gd name="T28" fmla="*/ 0 w 657"/>
                <a:gd name="T29" fmla="*/ 0 h 657"/>
                <a:gd name="T30" fmla="*/ 0 w 657"/>
                <a:gd name="T31" fmla="*/ 0 h 657"/>
                <a:gd name="T32" fmla="*/ 0 w 657"/>
                <a:gd name="T33" fmla="*/ 0 h 657"/>
                <a:gd name="T34" fmla="*/ 0 w 657"/>
                <a:gd name="T35" fmla="*/ 0 h 657"/>
                <a:gd name="T36" fmla="*/ 0 w 657"/>
                <a:gd name="T37" fmla="*/ 0 h 657"/>
                <a:gd name="T38" fmla="*/ 0 w 657"/>
                <a:gd name="T39" fmla="*/ 0 h 657"/>
                <a:gd name="T40" fmla="*/ 0 w 657"/>
                <a:gd name="T41" fmla="*/ 0 h 657"/>
                <a:gd name="T42" fmla="*/ 0 w 657"/>
                <a:gd name="T43" fmla="*/ 0 h 657"/>
                <a:gd name="T44" fmla="*/ 0 w 657"/>
                <a:gd name="T45" fmla="*/ 0 h 657"/>
                <a:gd name="T46" fmla="*/ 0 w 657"/>
                <a:gd name="T47" fmla="*/ 0 h 657"/>
                <a:gd name="T48" fmla="*/ 0 w 657"/>
                <a:gd name="T49" fmla="*/ 0 h 657"/>
                <a:gd name="T50" fmla="*/ 0 w 657"/>
                <a:gd name="T51" fmla="*/ 0 h 657"/>
                <a:gd name="T52" fmla="*/ 0 w 657"/>
                <a:gd name="T53" fmla="*/ 0 h 657"/>
                <a:gd name="T54" fmla="*/ 0 w 657"/>
                <a:gd name="T55" fmla="*/ 0 h 657"/>
                <a:gd name="T56" fmla="*/ 0 w 657"/>
                <a:gd name="T57" fmla="*/ 0 h 657"/>
                <a:gd name="T58" fmla="*/ 0 w 657"/>
                <a:gd name="T59" fmla="*/ 0 h 657"/>
                <a:gd name="T60" fmla="*/ 0 w 657"/>
                <a:gd name="T61" fmla="*/ 0 h 657"/>
                <a:gd name="T62" fmla="*/ 0 w 657"/>
                <a:gd name="T63" fmla="*/ 0 h 657"/>
                <a:gd name="T64" fmla="*/ 0 w 657"/>
                <a:gd name="T65" fmla="*/ 0 h 657"/>
                <a:gd name="T66" fmla="*/ 0 w 657"/>
                <a:gd name="T67" fmla="*/ 0 h 657"/>
                <a:gd name="T68" fmla="*/ 0 w 657"/>
                <a:gd name="T69" fmla="*/ 0 h 657"/>
                <a:gd name="T70" fmla="*/ 0 w 657"/>
                <a:gd name="T71" fmla="*/ 0 h 657"/>
                <a:gd name="T72" fmla="*/ 0 w 657"/>
                <a:gd name="T73" fmla="*/ 0 h 657"/>
                <a:gd name="T74" fmla="*/ 0 w 657"/>
                <a:gd name="T75" fmla="*/ 0 h 657"/>
                <a:gd name="T76" fmla="*/ 0 w 657"/>
                <a:gd name="T77" fmla="*/ 0 h 657"/>
                <a:gd name="T78" fmla="*/ 0 w 657"/>
                <a:gd name="T79" fmla="*/ 0 h 657"/>
                <a:gd name="T80" fmla="*/ 0 w 657"/>
                <a:gd name="T81" fmla="*/ 0 h 6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57"/>
                <a:gd name="T124" fmla="*/ 0 h 657"/>
                <a:gd name="T125" fmla="*/ 657 w 657"/>
                <a:gd name="T126" fmla="*/ 657 h 6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57" h="657">
                  <a:moveTo>
                    <a:pt x="329" y="172"/>
                  </a:moveTo>
                  <a:lnTo>
                    <a:pt x="298" y="175"/>
                  </a:lnTo>
                  <a:lnTo>
                    <a:pt x="268" y="184"/>
                  </a:lnTo>
                  <a:lnTo>
                    <a:pt x="241" y="199"/>
                  </a:lnTo>
                  <a:lnTo>
                    <a:pt x="218" y="218"/>
                  </a:lnTo>
                  <a:lnTo>
                    <a:pt x="199" y="241"/>
                  </a:lnTo>
                  <a:lnTo>
                    <a:pt x="184" y="267"/>
                  </a:lnTo>
                  <a:lnTo>
                    <a:pt x="175" y="296"/>
                  </a:lnTo>
                  <a:lnTo>
                    <a:pt x="172" y="329"/>
                  </a:lnTo>
                  <a:lnTo>
                    <a:pt x="175" y="360"/>
                  </a:lnTo>
                  <a:lnTo>
                    <a:pt x="184" y="390"/>
                  </a:lnTo>
                  <a:lnTo>
                    <a:pt x="199" y="417"/>
                  </a:lnTo>
                  <a:lnTo>
                    <a:pt x="218" y="440"/>
                  </a:lnTo>
                  <a:lnTo>
                    <a:pt x="241" y="459"/>
                  </a:lnTo>
                  <a:lnTo>
                    <a:pt x="268" y="473"/>
                  </a:lnTo>
                  <a:lnTo>
                    <a:pt x="298" y="483"/>
                  </a:lnTo>
                  <a:lnTo>
                    <a:pt x="329" y="486"/>
                  </a:lnTo>
                  <a:lnTo>
                    <a:pt x="360" y="483"/>
                  </a:lnTo>
                  <a:lnTo>
                    <a:pt x="390" y="473"/>
                  </a:lnTo>
                  <a:lnTo>
                    <a:pt x="417" y="459"/>
                  </a:lnTo>
                  <a:lnTo>
                    <a:pt x="440" y="440"/>
                  </a:lnTo>
                  <a:lnTo>
                    <a:pt x="459" y="417"/>
                  </a:lnTo>
                  <a:lnTo>
                    <a:pt x="473" y="390"/>
                  </a:lnTo>
                  <a:lnTo>
                    <a:pt x="483" y="360"/>
                  </a:lnTo>
                  <a:lnTo>
                    <a:pt x="486" y="329"/>
                  </a:lnTo>
                  <a:lnTo>
                    <a:pt x="483" y="296"/>
                  </a:lnTo>
                  <a:lnTo>
                    <a:pt x="473" y="267"/>
                  </a:lnTo>
                  <a:lnTo>
                    <a:pt x="459" y="241"/>
                  </a:lnTo>
                  <a:lnTo>
                    <a:pt x="440" y="218"/>
                  </a:lnTo>
                  <a:lnTo>
                    <a:pt x="417" y="199"/>
                  </a:lnTo>
                  <a:lnTo>
                    <a:pt x="390" y="184"/>
                  </a:lnTo>
                  <a:lnTo>
                    <a:pt x="360" y="175"/>
                  </a:lnTo>
                  <a:lnTo>
                    <a:pt x="329" y="172"/>
                  </a:lnTo>
                  <a:close/>
                  <a:moveTo>
                    <a:pt x="328" y="0"/>
                  </a:moveTo>
                  <a:lnTo>
                    <a:pt x="373" y="3"/>
                  </a:lnTo>
                  <a:lnTo>
                    <a:pt x="416" y="11"/>
                  </a:lnTo>
                  <a:lnTo>
                    <a:pt x="456" y="26"/>
                  </a:lnTo>
                  <a:lnTo>
                    <a:pt x="493" y="45"/>
                  </a:lnTo>
                  <a:lnTo>
                    <a:pt x="529" y="68"/>
                  </a:lnTo>
                  <a:lnTo>
                    <a:pt x="560" y="96"/>
                  </a:lnTo>
                  <a:lnTo>
                    <a:pt x="588" y="128"/>
                  </a:lnTo>
                  <a:lnTo>
                    <a:pt x="612" y="162"/>
                  </a:lnTo>
                  <a:lnTo>
                    <a:pt x="631" y="201"/>
                  </a:lnTo>
                  <a:lnTo>
                    <a:pt x="644" y="241"/>
                  </a:lnTo>
                  <a:lnTo>
                    <a:pt x="654" y="284"/>
                  </a:lnTo>
                  <a:lnTo>
                    <a:pt x="657" y="328"/>
                  </a:lnTo>
                  <a:lnTo>
                    <a:pt x="654" y="373"/>
                  </a:lnTo>
                  <a:lnTo>
                    <a:pt x="644" y="416"/>
                  </a:lnTo>
                  <a:lnTo>
                    <a:pt x="631" y="456"/>
                  </a:lnTo>
                  <a:lnTo>
                    <a:pt x="612" y="494"/>
                  </a:lnTo>
                  <a:lnTo>
                    <a:pt x="588" y="529"/>
                  </a:lnTo>
                  <a:lnTo>
                    <a:pt x="560" y="560"/>
                  </a:lnTo>
                  <a:lnTo>
                    <a:pt x="529" y="588"/>
                  </a:lnTo>
                  <a:lnTo>
                    <a:pt x="493" y="612"/>
                  </a:lnTo>
                  <a:lnTo>
                    <a:pt x="456" y="631"/>
                  </a:lnTo>
                  <a:lnTo>
                    <a:pt x="416" y="644"/>
                  </a:lnTo>
                  <a:lnTo>
                    <a:pt x="373" y="654"/>
                  </a:lnTo>
                  <a:lnTo>
                    <a:pt x="328" y="657"/>
                  </a:lnTo>
                  <a:lnTo>
                    <a:pt x="284" y="654"/>
                  </a:lnTo>
                  <a:lnTo>
                    <a:pt x="241" y="644"/>
                  </a:lnTo>
                  <a:lnTo>
                    <a:pt x="200" y="631"/>
                  </a:lnTo>
                  <a:lnTo>
                    <a:pt x="162" y="612"/>
                  </a:lnTo>
                  <a:lnTo>
                    <a:pt x="128" y="588"/>
                  </a:lnTo>
                  <a:lnTo>
                    <a:pt x="96" y="560"/>
                  </a:lnTo>
                  <a:lnTo>
                    <a:pt x="68" y="529"/>
                  </a:lnTo>
                  <a:lnTo>
                    <a:pt x="45" y="494"/>
                  </a:lnTo>
                  <a:lnTo>
                    <a:pt x="26" y="456"/>
                  </a:lnTo>
                  <a:lnTo>
                    <a:pt x="12" y="416"/>
                  </a:lnTo>
                  <a:lnTo>
                    <a:pt x="3" y="373"/>
                  </a:lnTo>
                  <a:lnTo>
                    <a:pt x="0" y="328"/>
                  </a:lnTo>
                  <a:lnTo>
                    <a:pt x="3" y="284"/>
                  </a:lnTo>
                  <a:lnTo>
                    <a:pt x="12" y="241"/>
                  </a:lnTo>
                  <a:lnTo>
                    <a:pt x="26" y="201"/>
                  </a:lnTo>
                  <a:lnTo>
                    <a:pt x="45" y="162"/>
                  </a:lnTo>
                  <a:lnTo>
                    <a:pt x="68" y="128"/>
                  </a:lnTo>
                  <a:lnTo>
                    <a:pt x="96" y="96"/>
                  </a:lnTo>
                  <a:lnTo>
                    <a:pt x="128" y="68"/>
                  </a:lnTo>
                  <a:lnTo>
                    <a:pt x="162" y="45"/>
                  </a:lnTo>
                  <a:lnTo>
                    <a:pt x="200" y="26"/>
                  </a:lnTo>
                  <a:lnTo>
                    <a:pt x="241" y="11"/>
                  </a:lnTo>
                  <a:lnTo>
                    <a:pt x="284" y="3"/>
                  </a:lnTo>
                  <a:lnTo>
                    <a:pt x="328" y="0"/>
                  </a:lnTo>
                  <a:close/>
                </a:path>
              </a:pathLst>
            </a:custGeom>
            <a:grpFill/>
            <a:ln w="9525">
              <a:noFill/>
              <a:round/>
              <a:headEnd/>
              <a:tailEnd/>
            </a:ln>
          </p:spPr>
          <p:txBody>
            <a:bodyPr wrap="none" anchor="ctr"/>
            <a:lstStyle/>
            <a:p>
              <a:endParaRPr lang="en-GB"/>
            </a:p>
          </p:txBody>
        </p:sp>
        <p:sp>
          <p:nvSpPr>
            <p:cNvPr id="18" name="Freeform 127"/>
            <p:cNvSpPr>
              <a:spLocks noChangeArrowheads="1"/>
            </p:cNvSpPr>
            <p:nvPr/>
          </p:nvSpPr>
          <p:spPr bwMode="auto">
            <a:xfrm>
              <a:off x="3336" y="1975"/>
              <a:ext cx="383" cy="188"/>
            </a:xfrm>
            <a:custGeom>
              <a:avLst/>
              <a:gdLst>
                <a:gd name="T0" fmla="*/ 0 w 3456"/>
                <a:gd name="T1" fmla="*/ 0 h 1699"/>
                <a:gd name="T2" fmla="*/ 0 w 3456"/>
                <a:gd name="T3" fmla="*/ 0 h 1699"/>
                <a:gd name="T4" fmla="*/ 0 w 3456"/>
                <a:gd name="T5" fmla="*/ 0 h 1699"/>
                <a:gd name="T6" fmla="*/ 0 w 3456"/>
                <a:gd name="T7" fmla="*/ 0 h 1699"/>
                <a:gd name="T8" fmla="*/ 0 w 3456"/>
                <a:gd name="T9" fmla="*/ 0 h 1699"/>
                <a:gd name="T10" fmla="*/ 0 w 3456"/>
                <a:gd name="T11" fmla="*/ 0 h 1699"/>
                <a:gd name="T12" fmla="*/ 0 w 3456"/>
                <a:gd name="T13" fmla="*/ 0 h 1699"/>
                <a:gd name="T14" fmla="*/ 0 w 3456"/>
                <a:gd name="T15" fmla="*/ 0 h 1699"/>
                <a:gd name="T16" fmla="*/ 0 w 3456"/>
                <a:gd name="T17" fmla="*/ 0 h 1699"/>
                <a:gd name="T18" fmla="*/ 0 w 3456"/>
                <a:gd name="T19" fmla="*/ 0 h 1699"/>
                <a:gd name="T20" fmla="*/ 0 w 3456"/>
                <a:gd name="T21" fmla="*/ 0 h 1699"/>
                <a:gd name="T22" fmla="*/ 0 w 3456"/>
                <a:gd name="T23" fmla="*/ 0 h 1699"/>
                <a:gd name="T24" fmla="*/ 0 w 3456"/>
                <a:gd name="T25" fmla="*/ 0 h 1699"/>
                <a:gd name="T26" fmla="*/ 0 w 3456"/>
                <a:gd name="T27" fmla="*/ 0 h 1699"/>
                <a:gd name="T28" fmla="*/ 0 w 3456"/>
                <a:gd name="T29" fmla="*/ 0 h 1699"/>
                <a:gd name="T30" fmla="*/ 0 w 3456"/>
                <a:gd name="T31" fmla="*/ 0 h 1699"/>
                <a:gd name="T32" fmla="*/ 0 w 3456"/>
                <a:gd name="T33" fmla="*/ 0 h 1699"/>
                <a:gd name="T34" fmla="*/ 0 w 3456"/>
                <a:gd name="T35" fmla="*/ 0 h 1699"/>
                <a:gd name="T36" fmla="*/ 0 w 3456"/>
                <a:gd name="T37" fmla="*/ 0 h 1699"/>
                <a:gd name="T38" fmla="*/ 0 w 3456"/>
                <a:gd name="T39" fmla="*/ 0 h 1699"/>
                <a:gd name="T40" fmla="*/ 0 w 3456"/>
                <a:gd name="T41" fmla="*/ 0 h 1699"/>
                <a:gd name="T42" fmla="*/ 0 w 3456"/>
                <a:gd name="T43" fmla="*/ 0 h 1699"/>
                <a:gd name="T44" fmla="*/ 0 w 3456"/>
                <a:gd name="T45" fmla="*/ 0 h 1699"/>
                <a:gd name="T46" fmla="*/ 0 w 3456"/>
                <a:gd name="T47" fmla="*/ 0 h 1699"/>
                <a:gd name="T48" fmla="*/ 0 w 3456"/>
                <a:gd name="T49" fmla="*/ 0 h 1699"/>
                <a:gd name="T50" fmla="*/ 0 w 3456"/>
                <a:gd name="T51" fmla="*/ 0 h 1699"/>
                <a:gd name="T52" fmla="*/ 0 w 3456"/>
                <a:gd name="T53" fmla="*/ 0 h 1699"/>
                <a:gd name="T54" fmla="*/ 0 w 3456"/>
                <a:gd name="T55" fmla="*/ 0 h 1699"/>
                <a:gd name="T56" fmla="*/ 0 w 3456"/>
                <a:gd name="T57" fmla="*/ 0 h 1699"/>
                <a:gd name="T58" fmla="*/ 0 w 3456"/>
                <a:gd name="T59" fmla="*/ 0 h 1699"/>
                <a:gd name="T60" fmla="*/ 0 w 3456"/>
                <a:gd name="T61" fmla="*/ 0 h 1699"/>
                <a:gd name="T62" fmla="*/ 0 w 3456"/>
                <a:gd name="T63" fmla="*/ 0 h 1699"/>
                <a:gd name="T64" fmla="*/ 0 w 3456"/>
                <a:gd name="T65" fmla="*/ 0 h 1699"/>
                <a:gd name="T66" fmla="*/ 0 w 3456"/>
                <a:gd name="T67" fmla="*/ 0 h 1699"/>
                <a:gd name="T68" fmla="*/ 0 w 3456"/>
                <a:gd name="T69" fmla="*/ 0 h 1699"/>
                <a:gd name="T70" fmla="*/ 0 w 3456"/>
                <a:gd name="T71" fmla="*/ 0 h 1699"/>
                <a:gd name="T72" fmla="*/ 0 w 3456"/>
                <a:gd name="T73" fmla="*/ 0 h 1699"/>
                <a:gd name="T74" fmla="*/ 0 w 3456"/>
                <a:gd name="T75" fmla="*/ 0 h 1699"/>
                <a:gd name="T76" fmla="*/ 0 w 3456"/>
                <a:gd name="T77" fmla="*/ 0 h 1699"/>
                <a:gd name="T78" fmla="*/ 0 w 3456"/>
                <a:gd name="T79" fmla="*/ 0 h 1699"/>
                <a:gd name="T80" fmla="*/ 0 w 3456"/>
                <a:gd name="T81" fmla="*/ 0 h 1699"/>
                <a:gd name="T82" fmla="*/ 0 w 3456"/>
                <a:gd name="T83" fmla="*/ 0 h 1699"/>
                <a:gd name="T84" fmla="*/ 0 w 3456"/>
                <a:gd name="T85" fmla="*/ 0 h 16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456"/>
                <a:gd name="T130" fmla="*/ 0 h 1699"/>
                <a:gd name="T131" fmla="*/ 3456 w 3456"/>
                <a:gd name="T132" fmla="*/ 1699 h 169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456" h="1699">
                  <a:moveTo>
                    <a:pt x="1338" y="300"/>
                  </a:moveTo>
                  <a:lnTo>
                    <a:pt x="1338" y="667"/>
                  </a:lnTo>
                  <a:lnTo>
                    <a:pt x="972" y="667"/>
                  </a:lnTo>
                  <a:lnTo>
                    <a:pt x="972" y="1032"/>
                  </a:lnTo>
                  <a:lnTo>
                    <a:pt x="1338" y="1032"/>
                  </a:lnTo>
                  <a:lnTo>
                    <a:pt x="1338" y="1398"/>
                  </a:lnTo>
                  <a:lnTo>
                    <a:pt x="1704" y="1398"/>
                  </a:lnTo>
                  <a:lnTo>
                    <a:pt x="1704" y="1032"/>
                  </a:lnTo>
                  <a:lnTo>
                    <a:pt x="2069" y="1032"/>
                  </a:lnTo>
                  <a:lnTo>
                    <a:pt x="2069" y="667"/>
                  </a:lnTo>
                  <a:lnTo>
                    <a:pt x="1704" y="667"/>
                  </a:lnTo>
                  <a:lnTo>
                    <a:pt x="1704" y="300"/>
                  </a:lnTo>
                  <a:lnTo>
                    <a:pt x="1338" y="300"/>
                  </a:lnTo>
                  <a:close/>
                  <a:moveTo>
                    <a:pt x="2321" y="146"/>
                  </a:moveTo>
                  <a:lnTo>
                    <a:pt x="2321" y="743"/>
                  </a:lnTo>
                  <a:lnTo>
                    <a:pt x="3010" y="743"/>
                  </a:lnTo>
                  <a:lnTo>
                    <a:pt x="2768" y="146"/>
                  </a:lnTo>
                  <a:lnTo>
                    <a:pt x="2321" y="146"/>
                  </a:lnTo>
                  <a:close/>
                  <a:moveTo>
                    <a:pt x="137" y="0"/>
                  </a:moveTo>
                  <a:lnTo>
                    <a:pt x="2717" y="0"/>
                  </a:lnTo>
                  <a:lnTo>
                    <a:pt x="2752" y="2"/>
                  </a:lnTo>
                  <a:lnTo>
                    <a:pt x="2785" y="8"/>
                  </a:lnTo>
                  <a:lnTo>
                    <a:pt x="2815" y="20"/>
                  </a:lnTo>
                  <a:lnTo>
                    <a:pt x="2842" y="35"/>
                  </a:lnTo>
                  <a:lnTo>
                    <a:pt x="2867" y="54"/>
                  </a:lnTo>
                  <a:lnTo>
                    <a:pt x="2888" y="77"/>
                  </a:lnTo>
                  <a:lnTo>
                    <a:pt x="2906" y="104"/>
                  </a:lnTo>
                  <a:lnTo>
                    <a:pt x="2922" y="134"/>
                  </a:lnTo>
                  <a:lnTo>
                    <a:pt x="3181" y="764"/>
                  </a:lnTo>
                  <a:lnTo>
                    <a:pt x="3203" y="769"/>
                  </a:lnTo>
                  <a:lnTo>
                    <a:pt x="3222" y="776"/>
                  </a:lnTo>
                  <a:lnTo>
                    <a:pt x="3242" y="784"/>
                  </a:lnTo>
                  <a:lnTo>
                    <a:pt x="3260" y="795"/>
                  </a:lnTo>
                  <a:lnTo>
                    <a:pt x="3278" y="807"/>
                  </a:lnTo>
                  <a:lnTo>
                    <a:pt x="3294" y="823"/>
                  </a:lnTo>
                  <a:lnTo>
                    <a:pt x="3308" y="844"/>
                  </a:lnTo>
                  <a:lnTo>
                    <a:pt x="3322" y="868"/>
                  </a:lnTo>
                  <a:lnTo>
                    <a:pt x="3336" y="896"/>
                  </a:lnTo>
                  <a:lnTo>
                    <a:pt x="3348" y="931"/>
                  </a:lnTo>
                  <a:lnTo>
                    <a:pt x="3360" y="970"/>
                  </a:lnTo>
                  <a:lnTo>
                    <a:pt x="3371" y="1016"/>
                  </a:lnTo>
                  <a:lnTo>
                    <a:pt x="3382" y="1068"/>
                  </a:lnTo>
                  <a:lnTo>
                    <a:pt x="3452" y="1505"/>
                  </a:lnTo>
                  <a:lnTo>
                    <a:pt x="3455" y="1539"/>
                  </a:lnTo>
                  <a:lnTo>
                    <a:pt x="3456" y="1569"/>
                  </a:lnTo>
                  <a:lnTo>
                    <a:pt x="3452" y="1595"/>
                  </a:lnTo>
                  <a:lnTo>
                    <a:pt x="3444" y="1618"/>
                  </a:lnTo>
                  <a:lnTo>
                    <a:pt x="3434" y="1638"/>
                  </a:lnTo>
                  <a:lnTo>
                    <a:pt x="3420" y="1655"/>
                  </a:lnTo>
                  <a:lnTo>
                    <a:pt x="3405" y="1670"/>
                  </a:lnTo>
                  <a:lnTo>
                    <a:pt x="3387" y="1680"/>
                  </a:lnTo>
                  <a:lnTo>
                    <a:pt x="3366" y="1689"/>
                  </a:lnTo>
                  <a:lnTo>
                    <a:pt x="3344" y="1695"/>
                  </a:lnTo>
                  <a:lnTo>
                    <a:pt x="3321" y="1698"/>
                  </a:lnTo>
                  <a:lnTo>
                    <a:pt x="3296" y="1699"/>
                  </a:lnTo>
                  <a:lnTo>
                    <a:pt x="3056" y="1699"/>
                  </a:lnTo>
                  <a:lnTo>
                    <a:pt x="3053" y="1650"/>
                  </a:lnTo>
                  <a:lnTo>
                    <a:pt x="3044" y="1602"/>
                  </a:lnTo>
                  <a:lnTo>
                    <a:pt x="3031" y="1555"/>
                  </a:lnTo>
                  <a:lnTo>
                    <a:pt x="3012" y="1511"/>
                  </a:lnTo>
                  <a:lnTo>
                    <a:pt x="2990" y="1471"/>
                  </a:lnTo>
                  <a:lnTo>
                    <a:pt x="2962" y="1432"/>
                  </a:lnTo>
                  <a:lnTo>
                    <a:pt x="2931" y="1397"/>
                  </a:lnTo>
                  <a:lnTo>
                    <a:pt x="2897" y="1366"/>
                  </a:lnTo>
                  <a:lnTo>
                    <a:pt x="2858" y="1338"/>
                  </a:lnTo>
                  <a:lnTo>
                    <a:pt x="2817" y="1315"/>
                  </a:lnTo>
                  <a:lnTo>
                    <a:pt x="2773" y="1297"/>
                  </a:lnTo>
                  <a:lnTo>
                    <a:pt x="2727" y="1283"/>
                  </a:lnTo>
                  <a:lnTo>
                    <a:pt x="2680" y="1275"/>
                  </a:lnTo>
                  <a:lnTo>
                    <a:pt x="2630" y="1271"/>
                  </a:lnTo>
                  <a:lnTo>
                    <a:pt x="2580" y="1275"/>
                  </a:lnTo>
                  <a:lnTo>
                    <a:pt x="2532" y="1283"/>
                  </a:lnTo>
                  <a:lnTo>
                    <a:pt x="2486" y="1297"/>
                  </a:lnTo>
                  <a:lnTo>
                    <a:pt x="2442" y="1315"/>
                  </a:lnTo>
                  <a:lnTo>
                    <a:pt x="2401" y="1338"/>
                  </a:lnTo>
                  <a:lnTo>
                    <a:pt x="2364" y="1366"/>
                  </a:lnTo>
                  <a:lnTo>
                    <a:pt x="2328" y="1397"/>
                  </a:lnTo>
                  <a:lnTo>
                    <a:pt x="2298" y="1432"/>
                  </a:lnTo>
                  <a:lnTo>
                    <a:pt x="2269" y="1471"/>
                  </a:lnTo>
                  <a:lnTo>
                    <a:pt x="2246" y="1511"/>
                  </a:lnTo>
                  <a:lnTo>
                    <a:pt x="2229" y="1555"/>
                  </a:lnTo>
                  <a:lnTo>
                    <a:pt x="2215" y="1602"/>
                  </a:lnTo>
                  <a:lnTo>
                    <a:pt x="2207" y="1650"/>
                  </a:lnTo>
                  <a:lnTo>
                    <a:pt x="2203" y="1699"/>
                  </a:lnTo>
                  <a:lnTo>
                    <a:pt x="1176" y="1699"/>
                  </a:lnTo>
                  <a:lnTo>
                    <a:pt x="1173" y="1650"/>
                  </a:lnTo>
                  <a:lnTo>
                    <a:pt x="1165" y="1602"/>
                  </a:lnTo>
                  <a:lnTo>
                    <a:pt x="1152" y="1555"/>
                  </a:lnTo>
                  <a:lnTo>
                    <a:pt x="1133" y="1511"/>
                  </a:lnTo>
                  <a:lnTo>
                    <a:pt x="1110" y="1471"/>
                  </a:lnTo>
                  <a:lnTo>
                    <a:pt x="1083" y="1432"/>
                  </a:lnTo>
                  <a:lnTo>
                    <a:pt x="1051" y="1397"/>
                  </a:lnTo>
                  <a:lnTo>
                    <a:pt x="1017" y="1366"/>
                  </a:lnTo>
                  <a:lnTo>
                    <a:pt x="978" y="1338"/>
                  </a:lnTo>
                  <a:lnTo>
                    <a:pt x="937" y="1315"/>
                  </a:lnTo>
                  <a:lnTo>
                    <a:pt x="894" y="1297"/>
                  </a:lnTo>
                  <a:lnTo>
                    <a:pt x="848" y="1283"/>
                  </a:lnTo>
                  <a:lnTo>
                    <a:pt x="800" y="1275"/>
                  </a:lnTo>
                  <a:lnTo>
                    <a:pt x="750" y="1271"/>
                  </a:lnTo>
                  <a:lnTo>
                    <a:pt x="701" y="1275"/>
                  </a:lnTo>
                  <a:lnTo>
                    <a:pt x="652" y="1283"/>
                  </a:lnTo>
                  <a:lnTo>
                    <a:pt x="606" y="1297"/>
                  </a:lnTo>
                  <a:lnTo>
                    <a:pt x="562" y="1315"/>
                  </a:lnTo>
                  <a:lnTo>
                    <a:pt x="522" y="1338"/>
                  </a:lnTo>
                  <a:lnTo>
                    <a:pt x="484" y="1366"/>
                  </a:lnTo>
                  <a:lnTo>
                    <a:pt x="449" y="1397"/>
                  </a:lnTo>
                  <a:lnTo>
                    <a:pt x="418" y="1432"/>
                  </a:lnTo>
                  <a:lnTo>
                    <a:pt x="391" y="1471"/>
                  </a:lnTo>
                  <a:lnTo>
                    <a:pt x="368" y="1511"/>
                  </a:lnTo>
                  <a:lnTo>
                    <a:pt x="349" y="1555"/>
                  </a:lnTo>
                  <a:lnTo>
                    <a:pt x="335" y="1602"/>
                  </a:lnTo>
                  <a:lnTo>
                    <a:pt x="327" y="1650"/>
                  </a:lnTo>
                  <a:lnTo>
                    <a:pt x="324" y="1699"/>
                  </a:lnTo>
                  <a:lnTo>
                    <a:pt x="125" y="1699"/>
                  </a:lnTo>
                  <a:lnTo>
                    <a:pt x="99" y="1697"/>
                  </a:lnTo>
                  <a:lnTo>
                    <a:pt x="75" y="1690"/>
                  </a:lnTo>
                  <a:lnTo>
                    <a:pt x="54" y="1679"/>
                  </a:lnTo>
                  <a:lnTo>
                    <a:pt x="36" y="1663"/>
                  </a:lnTo>
                  <a:lnTo>
                    <a:pt x="21" y="1646"/>
                  </a:lnTo>
                  <a:lnTo>
                    <a:pt x="9" y="1626"/>
                  </a:lnTo>
                  <a:lnTo>
                    <a:pt x="2" y="1603"/>
                  </a:lnTo>
                  <a:lnTo>
                    <a:pt x="0" y="1577"/>
                  </a:lnTo>
                  <a:lnTo>
                    <a:pt x="0" y="141"/>
                  </a:lnTo>
                  <a:lnTo>
                    <a:pt x="3" y="112"/>
                  </a:lnTo>
                  <a:lnTo>
                    <a:pt x="10" y="86"/>
                  </a:lnTo>
                  <a:lnTo>
                    <a:pt x="23" y="62"/>
                  </a:lnTo>
                  <a:lnTo>
                    <a:pt x="41" y="41"/>
                  </a:lnTo>
                  <a:lnTo>
                    <a:pt x="61" y="24"/>
                  </a:lnTo>
                  <a:lnTo>
                    <a:pt x="84" y="11"/>
                  </a:lnTo>
                  <a:lnTo>
                    <a:pt x="110" y="2"/>
                  </a:lnTo>
                  <a:lnTo>
                    <a:pt x="137" y="0"/>
                  </a:lnTo>
                  <a:close/>
                </a:path>
              </a:pathLst>
            </a:custGeom>
            <a:grpFill/>
            <a:ln w="9525">
              <a:noFill/>
              <a:round/>
              <a:headEnd/>
              <a:tailEnd/>
            </a:ln>
          </p:spPr>
          <p:txBody>
            <a:bodyPr wrap="none" anchor="ctr"/>
            <a:lstStyle/>
            <a:p>
              <a:endParaRPr lang="en-GB"/>
            </a:p>
          </p:txBody>
        </p:sp>
      </p:grpSp>
      <p:grpSp>
        <p:nvGrpSpPr>
          <p:cNvPr id="7" name="Group 69"/>
          <p:cNvGrpSpPr>
            <a:grpSpLocks/>
          </p:cNvGrpSpPr>
          <p:nvPr/>
        </p:nvGrpSpPr>
        <p:grpSpPr bwMode="auto">
          <a:xfrm>
            <a:off x="8356601" y="6128543"/>
            <a:ext cx="571500" cy="319088"/>
            <a:chOff x="4944" y="1380"/>
            <a:chExt cx="383" cy="225"/>
          </a:xfrm>
          <a:solidFill>
            <a:schemeClr val="bg1">
              <a:lumMod val="75000"/>
            </a:schemeClr>
          </a:solidFill>
        </p:grpSpPr>
        <p:sp>
          <p:nvSpPr>
            <p:cNvPr id="20" name="Rectangle 70"/>
            <p:cNvSpPr>
              <a:spLocks noChangeArrowheads="1"/>
            </p:cNvSpPr>
            <p:nvPr/>
          </p:nvSpPr>
          <p:spPr bwMode="auto">
            <a:xfrm>
              <a:off x="4944" y="1380"/>
              <a:ext cx="81" cy="51"/>
            </a:xfrm>
            <a:prstGeom prst="rect">
              <a:avLst/>
            </a:prstGeom>
            <a:grpFill/>
            <a:ln w="9525">
              <a:noFill/>
              <a:round/>
              <a:headEnd/>
              <a:tailEnd/>
            </a:ln>
          </p:spPr>
          <p:txBody>
            <a:bodyPr wrap="none" anchor="ctr"/>
            <a:lstStyle/>
            <a:p>
              <a:endParaRPr lang="en-US"/>
            </a:p>
          </p:txBody>
        </p:sp>
        <p:sp>
          <p:nvSpPr>
            <p:cNvPr id="21" name="Rectangle 71"/>
            <p:cNvSpPr>
              <a:spLocks noChangeArrowheads="1"/>
            </p:cNvSpPr>
            <p:nvPr/>
          </p:nvSpPr>
          <p:spPr bwMode="auto">
            <a:xfrm>
              <a:off x="5146" y="1380"/>
              <a:ext cx="103" cy="51"/>
            </a:xfrm>
            <a:prstGeom prst="rect">
              <a:avLst/>
            </a:prstGeom>
            <a:grpFill/>
            <a:ln w="9525">
              <a:noFill/>
              <a:round/>
              <a:headEnd/>
              <a:tailEnd/>
            </a:ln>
          </p:spPr>
          <p:txBody>
            <a:bodyPr wrap="none" anchor="ctr"/>
            <a:lstStyle/>
            <a:p>
              <a:endParaRPr lang="en-US"/>
            </a:p>
          </p:txBody>
        </p:sp>
        <p:sp>
          <p:nvSpPr>
            <p:cNvPr id="22" name="Freeform 72"/>
            <p:cNvSpPr>
              <a:spLocks noChangeArrowheads="1"/>
            </p:cNvSpPr>
            <p:nvPr/>
          </p:nvSpPr>
          <p:spPr bwMode="auto">
            <a:xfrm>
              <a:off x="4944" y="1436"/>
              <a:ext cx="383" cy="169"/>
            </a:xfrm>
            <a:custGeom>
              <a:avLst/>
              <a:gdLst>
                <a:gd name="T0" fmla="*/ 0 w 3456"/>
                <a:gd name="T1" fmla="*/ 0 h 1527"/>
                <a:gd name="T2" fmla="*/ 0 w 3456"/>
                <a:gd name="T3" fmla="*/ 0 h 1527"/>
                <a:gd name="T4" fmla="*/ 0 w 3456"/>
                <a:gd name="T5" fmla="*/ 0 h 1527"/>
                <a:gd name="T6" fmla="*/ 0 w 3456"/>
                <a:gd name="T7" fmla="*/ 0 h 1527"/>
                <a:gd name="T8" fmla="*/ 0 w 3456"/>
                <a:gd name="T9" fmla="*/ 0 h 1527"/>
                <a:gd name="T10" fmla="*/ 0 w 3456"/>
                <a:gd name="T11" fmla="*/ 0 h 1527"/>
                <a:gd name="T12" fmla="*/ 0 w 3456"/>
                <a:gd name="T13" fmla="*/ 0 h 1527"/>
                <a:gd name="T14" fmla="*/ 0 w 3456"/>
                <a:gd name="T15" fmla="*/ 0 h 1527"/>
                <a:gd name="T16" fmla="*/ 0 w 3456"/>
                <a:gd name="T17" fmla="*/ 0 h 1527"/>
                <a:gd name="T18" fmla="*/ 0 w 3456"/>
                <a:gd name="T19" fmla="*/ 0 h 1527"/>
                <a:gd name="T20" fmla="*/ 0 w 3456"/>
                <a:gd name="T21" fmla="*/ 0 h 1527"/>
                <a:gd name="T22" fmla="*/ 0 w 3456"/>
                <a:gd name="T23" fmla="*/ 0 h 1527"/>
                <a:gd name="T24" fmla="*/ 0 w 3456"/>
                <a:gd name="T25" fmla="*/ 0 h 1527"/>
                <a:gd name="T26" fmla="*/ 0 w 3456"/>
                <a:gd name="T27" fmla="*/ 0 h 1527"/>
                <a:gd name="T28" fmla="*/ 0 w 3456"/>
                <a:gd name="T29" fmla="*/ 0 h 1527"/>
                <a:gd name="T30" fmla="*/ 0 w 3456"/>
                <a:gd name="T31" fmla="*/ 0 h 1527"/>
                <a:gd name="T32" fmla="*/ 0 w 3456"/>
                <a:gd name="T33" fmla="*/ 0 h 1527"/>
                <a:gd name="T34" fmla="*/ 0 w 3456"/>
                <a:gd name="T35" fmla="*/ 0 h 1527"/>
                <a:gd name="T36" fmla="*/ 0 w 3456"/>
                <a:gd name="T37" fmla="*/ 0 h 1527"/>
                <a:gd name="T38" fmla="*/ 0 w 3456"/>
                <a:gd name="T39" fmla="*/ 0 h 1527"/>
                <a:gd name="T40" fmla="*/ 0 w 3456"/>
                <a:gd name="T41" fmla="*/ 0 h 1527"/>
                <a:gd name="T42" fmla="*/ 0 w 3456"/>
                <a:gd name="T43" fmla="*/ 0 h 1527"/>
                <a:gd name="T44" fmla="*/ 0 w 3456"/>
                <a:gd name="T45" fmla="*/ 0 h 1527"/>
                <a:gd name="T46" fmla="*/ 0 w 3456"/>
                <a:gd name="T47" fmla="*/ 0 h 1527"/>
                <a:gd name="T48" fmla="*/ 0 w 3456"/>
                <a:gd name="T49" fmla="*/ 0 h 1527"/>
                <a:gd name="T50" fmla="*/ 0 w 3456"/>
                <a:gd name="T51" fmla="*/ 0 h 1527"/>
                <a:gd name="T52" fmla="*/ 0 w 3456"/>
                <a:gd name="T53" fmla="*/ 0 h 1527"/>
                <a:gd name="T54" fmla="*/ 0 w 3456"/>
                <a:gd name="T55" fmla="*/ 0 h 1527"/>
                <a:gd name="T56" fmla="*/ 0 w 3456"/>
                <a:gd name="T57" fmla="*/ 0 h 1527"/>
                <a:gd name="T58" fmla="*/ 0 w 3456"/>
                <a:gd name="T59" fmla="*/ 0 h 1527"/>
                <a:gd name="T60" fmla="*/ 0 w 3456"/>
                <a:gd name="T61" fmla="*/ 0 h 1527"/>
                <a:gd name="T62" fmla="*/ 0 w 3456"/>
                <a:gd name="T63" fmla="*/ 0 h 1527"/>
                <a:gd name="T64" fmla="*/ 0 w 3456"/>
                <a:gd name="T65" fmla="*/ 0 h 1527"/>
                <a:gd name="T66" fmla="*/ 0 w 3456"/>
                <a:gd name="T67" fmla="*/ 0 h 1527"/>
                <a:gd name="T68" fmla="*/ 0 w 3456"/>
                <a:gd name="T69" fmla="*/ 0 h 15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56"/>
                <a:gd name="T106" fmla="*/ 0 h 1527"/>
                <a:gd name="T107" fmla="*/ 3456 w 3456"/>
                <a:gd name="T108" fmla="*/ 1527 h 15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56" h="1527">
                  <a:moveTo>
                    <a:pt x="1726" y="125"/>
                  </a:moveTo>
                  <a:lnTo>
                    <a:pt x="1661" y="129"/>
                  </a:lnTo>
                  <a:lnTo>
                    <a:pt x="1598" y="138"/>
                  </a:lnTo>
                  <a:lnTo>
                    <a:pt x="1537" y="154"/>
                  </a:lnTo>
                  <a:lnTo>
                    <a:pt x="1479" y="175"/>
                  </a:lnTo>
                  <a:lnTo>
                    <a:pt x="1423" y="202"/>
                  </a:lnTo>
                  <a:lnTo>
                    <a:pt x="1371" y="234"/>
                  </a:lnTo>
                  <a:lnTo>
                    <a:pt x="1322" y="270"/>
                  </a:lnTo>
                  <a:lnTo>
                    <a:pt x="1277" y="311"/>
                  </a:lnTo>
                  <a:lnTo>
                    <a:pt x="1236" y="356"/>
                  </a:lnTo>
                  <a:lnTo>
                    <a:pt x="1199" y="404"/>
                  </a:lnTo>
                  <a:lnTo>
                    <a:pt x="1168" y="456"/>
                  </a:lnTo>
                  <a:lnTo>
                    <a:pt x="1142" y="512"/>
                  </a:lnTo>
                  <a:lnTo>
                    <a:pt x="1120" y="571"/>
                  </a:lnTo>
                  <a:lnTo>
                    <a:pt x="1104" y="631"/>
                  </a:lnTo>
                  <a:lnTo>
                    <a:pt x="1094" y="694"/>
                  </a:lnTo>
                  <a:lnTo>
                    <a:pt x="1091" y="759"/>
                  </a:lnTo>
                  <a:lnTo>
                    <a:pt x="1094" y="824"/>
                  </a:lnTo>
                  <a:lnTo>
                    <a:pt x="1104" y="887"/>
                  </a:lnTo>
                  <a:lnTo>
                    <a:pt x="1120" y="947"/>
                  </a:lnTo>
                  <a:lnTo>
                    <a:pt x="1142" y="1006"/>
                  </a:lnTo>
                  <a:lnTo>
                    <a:pt x="1168" y="1061"/>
                  </a:lnTo>
                  <a:lnTo>
                    <a:pt x="1199" y="1113"/>
                  </a:lnTo>
                  <a:lnTo>
                    <a:pt x="1236" y="1162"/>
                  </a:lnTo>
                  <a:lnTo>
                    <a:pt x="1277" y="1207"/>
                  </a:lnTo>
                  <a:lnTo>
                    <a:pt x="1322" y="1248"/>
                  </a:lnTo>
                  <a:lnTo>
                    <a:pt x="1371" y="1284"/>
                  </a:lnTo>
                  <a:lnTo>
                    <a:pt x="1423" y="1316"/>
                  </a:lnTo>
                  <a:lnTo>
                    <a:pt x="1479" y="1343"/>
                  </a:lnTo>
                  <a:lnTo>
                    <a:pt x="1537" y="1364"/>
                  </a:lnTo>
                  <a:lnTo>
                    <a:pt x="1598" y="1379"/>
                  </a:lnTo>
                  <a:lnTo>
                    <a:pt x="1661" y="1389"/>
                  </a:lnTo>
                  <a:lnTo>
                    <a:pt x="1726" y="1392"/>
                  </a:lnTo>
                  <a:lnTo>
                    <a:pt x="1790" y="1389"/>
                  </a:lnTo>
                  <a:lnTo>
                    <a:pt x="1854" y="1379"/>
                  </a:lnTo>
                  <a:lnTo>
                    <a:pt x="1914" y="1364"/>
                  </a:lnTo>
                  <a:lnTo>
                    <a:pt x="1972" y="1343"/>
                  </a:lnTo>
                  <a:lnTo>
                    <a:pt x="2028" y="1316"/>
                  </a:lnTo>
                  <a:lnTo>
                    <a:pt x="2080" y="1284"/>
                  </a:lnTo>
                  <a:lnTo>
                    <a:pt x="2129" y="1248"/>
                  </a:lnTo>
                  <a:lnTo>
                    <a:pt x="2174" y="1207"/>
                  </a:lnTo>
                  <a:lnTo>
                    <a:pt x="2215" y="1162"/>
                  </a:lnTo>
                  <a:lnTo>
                    <a:pt x="2252" y="1113"/>
                  </a:lnTo>
                  <a:lnTo>
                    <a:pt x="2283" y="1061"/>
                  </a:lnTo>
                  <a:lnTo>
                    <a:pt x="2309" y="1006"/>
                  </a:lnTo>
                  <a:lnTo>
                    <a:pt x="2331" y="947"/>
                  </a:lnTo>
                  <a:lnTo>
                    <a:pt x="2347" y="887"/>
                  </a:lnTo>
                  <a:lnTo>
                    <a:pt x="2356" y="824"/>
                  </a:lnTo>
                  <a:lnTo>
                    <a:pt x="2360" y="759"/>
                  </a:lnTo>
                  <a:lnTo>
                    <a:pt x="2356" y="694"/>
                  </a:lnTo>
                  <a:lnTo>
                    <a:pt x="2347" y="631"/>
                  </a:lnTo>
                  <a:lnTo>
                    <a:pt x="2331" y="571"/>
                  </a:lnTo>
                  <a:lnTo>
                    <a:pt x="2309" y="512"/>
                  </a:lnTo>
                  <a:lnTo>
                    <a:pt x="2283" y="456"/>
                  </a:lnTo>
                  <a:lnTo>
                    <a:pt x="2252" y="404"/>
                  </a:lnTo>
                  <a:lnTo>
                    <a:pt x="2215" y="356"/>
                  </a:lnTo>
                  <a:lnTo>
                    <a:pt x="2174" y="311"/>
                  </a:lnTo>
                  <a:lnTo>
                    <a:pt x="2129" y="270"/>
                  </a:lnTo>
                  <a:lnTo>
                    <a:pt x="2080" y="234"/>
                  </a:lnTo>
                  <a:lnTo>
                    <a:pt x="2028" y="202"/>
                  </a:lnTo>
                  <a:lnTo>
                    <a:pt x="1972" y="175"/>
                  </a:lnTo>
                  <a:lnTo>
                    <a:pt x="1914" y="154"/>
                  </a:lnTo>
                  <a:lnTo>
                    <a:pt x="1854" y="138"/>
                  </a:lnTo>
                  <a:lnTo>
                    <a:pt x="1790" y="129"/>
                  </a:lnTo>
                  <a:lnTo>
                    <a:pt x="1726" y="125"/>
                  </a:lnTo>
                  <a:close/>
                  <a:moveTo>
                    <a:pt x="0" y="0"/>
                  </a:moveTo>
                  <a:lnTo>
                    <a:pt x="3456" y="0"/>
                  </a:lnTo>
                  <a:lnTo>
                    <a:pt x="3456" y="1527"/>
                  </a:lnTo>
                  <a:lnTo>
                    <a:pt x="0" y="1527"/>
                  </a:lnTo>
                  <a:lnTo>
                    <a:pt x="0" y="0"/>
                  </a:lnTo>
                  <a:close/>
                </a:path>
              </a:pathLst>
            </a:custGeom>
            <a:grpFill/>
            <a:ln w="9525">
              <a:noFill/>
              <a:round/>
              <a:headEnd/>
              <a:tailEnd/>
            </a:ln>
          </p:spPr>
          <p:txBody>
            <a:bodyPr wrap="none" anchor="ctr"/>
            <a:lstStyle/>
            <a:p>
              <a:endParaRPr lang="en-GB"/>
            </a:p>
          </p:txBody>
        </p:sp>
        <p:sp>
          <p:nvSpPr>
            <p:cNvPr id="23" name="Freeform 73"/>
            <p:cNvSpPr>
              <a:spLocks noChangeArrowheads="1"/>
            </p:cNvSpPr>
            <p:nvPr/>
          </p:nvSpPr>
          <p:spPr bwMode="auto">
            <a:xfrm>
              <a:off x="5075" y="1460"/>
              <a:ext cx="121" cy="121"/>
            </a:xfrm>
            <a:custGeom>
              <a:avLst/>
              <a:gdLst>
                <a:gd name="T0" fmla="*/ 0 w 1102"/>
                <a:gd name="T1" fmla="*/ 0 h 1101"/>
                <a:gd name="T2" fmla="*/ 0 w 1102"/>
                <a:gd name="T3" fmla="*/ 0 h 1101"/>
                <a:gd name="T4" fmla="*/ 0 w 1102"/>
                <a:gd name="T5" fmla="*/ 0 h 1101"/>
                <a:gd name="T6" fmla="*/ 0 w 1102"/>
                <a:gd name="T7" fmla="*/ 0 h 1101"/>
                <a:gd name="T8" fmla="*/ 0 w 1102"/>
                <a:gd name="T9" fmla="*/ 0 h 1101"/>
                <a:gd name="T10" fmla="*/ 0 w 1102"/>
                <a:gd name="T11" fmla="*/ 0 h 1101"/>
                <a:gd name="T12" fmla="*/ 0 w 1102"/>
                <a:gd name="T13" fmla="*/ 0 h 1101"/>
                <a:gd name="T14" fmla="*/ 0 w 1102"/>
                <a:gd name="T15" fmla="*/ 0 h 1101"/>
                <a:gd name="T16" fmla="*/ 0 w 1102"/>
                <a:gd name="T17" fmla="*/ 0 h 1101"/>
                <a:gd name="T18" fmla="*/ 0 w 1102"/>
                <a:gd name="T19" fmla="*/ 0 h 1101"/>
                <a:gd name="T20" fmla="*/ 0 w 1102"/>
                <a:gd name="T21" fmla="*/ 0 h 1101"/>
                <a:gd name="T22" fmla="*/ 0 w 1102"/>
                <a:gd name="T23" fmla="*/ 0 h 1101"/>
                <a:gd name="T24" fmla="*/ 0 w 1102"/>
                <a:gd name="T25" fmla="*/ 0 h 1101"/>
                <a:gd name="T26" fmla="*/ 0 w 1102"/>
                <a:gd name="T27" fmla="*/ 0 h 1101"/>
                <a:gd name="T28" fmla="*/ 0 w 1102"/>
                <a:gd name="T29" fmla="*/ 0 h 1101"/>
                <a:gd name="T30" fmla="*/ 0 w 1102"/>
                <a:gd name="T31" fmla="*/ 0 h 1101"/>
                <a:gd name="T32" fmla="*/ 0 w 1102"/>
                <a:gd name="T33" fmla="*/ 0 h 1101"/>
                <a:gd name="T34" fmla="*/ 0 w 1102"/>
                <a:gd name="T35" fmla="*/ 0 h 1101"/>
                <a:gd name="T36" fmla="*/ 0 w 1102"/>
                <a:gd name="T37" fmla="*/ 0 h 1101"/>
                <a:gd name="T38" fmla="*/ 0 w 1102"/>
                <a:gd name="T39" fmla="*/ 0 h 1101"/>
                <a:gd name="T40" fmla="*/ 0 w 1102"/>
                <a:gd name="T41" fmla="*/ 0 h 1101"/>
                <a:gd name="T42" fmla="*/ 0 w 1102"/>
                <a:gd name="T43" fmla="*/ 0 h 1101"/>
                <a:gd name="T44" fmla="*/ 0 w 1102"/>
                <a:gd name="T45" fmla="*/ 0 h 1101"/>
                <a:gd name="T46" fmla="*/ 0 w 1102"/>
                <a:gd name="T47" fmla="*/ 0 h 1101"/>
                <a:gd name="T48" fmla="*/ 0 w 1102"/>
                <a:gd name="T49" fmla="*/ 0 h 1101"/>
                <a:gd name="T50" fmla="*/ 0 w 1102"/>
                <a:gd name="T51" fmla="*/ 0 h 1101"/>
                <a:gd name="T52" fmla="*/ 0 w 1102"/>
                <a:gd name="T53" fmla="*/ 0 h 1101"/>
                <a:gd name="T54" fmla="*/ 0 w 1102"/>
                <a:gd name="T55" fmla="*/ 0 h 1101"/>
                <a:gd name="T56" fmla="*/ 0 w 1102"/>
                <a:gd name="T57" fmla="*/ 0 h 1101"/>
                <a:gd name="T58" fmla="*/ 0 w 1102"/>
                <a:gd name="T59" fmla="*/ 0 h 1101"/>
                <a:gd name="T60" fmla="*/ 0 w 1102"/>
                <a:gd name="T61" fmla="*/ 0 h 1101"/>
                <a:gd name="T62" fmla="*/ 0 w 1102"/>
                <a:gd name="T63" fmla="*/ 0 h 1101"/>
                <a:gd name="T64" fmla="*/ 0 w 1102"/>
                <a:gd name="T65" fmla="*/ 0 h 1101"/>
                <a:gd name="T66" fmla="*/ 0 w 1102"/>
                <a:gd name="T67" fmla="*/ 0 h 1101"/>
                <a:gd name="T68" fmla="*/ 0 w 1102"/>
                <a:gd name="T69" fmla="*/ 0 h 1101"/>
                <a:gd name="T70" fmla="*/ 0 w 1102"/>
                <a:gd name="T71" fmla="*/ 0 h 1101"/>
                <a:gd name="T72" fmla="*/ 0 w 1102"/>
                <a:gd name="T73" fmla="*/ 0 h 1101"/>
                <a:gd name="T74" fmla="*/ 0 w 1102"/>
                <a:gd name="T75" fmla="*/ 0 h 1101"/>
                <a:gd name="T76" fmla="*/ 0 w 1102"/>
                <a:gd name="T77" fmla="*/ 0 h 1101"/>
                <a:gd name="T78" fmla="*/ 0 w 1102"/>
                <a:gd name="T79" fmla="*/ 0 h 1101"/>
                <a:gd name="T80" fmla="*/ 0 w 1102"/>
                <a:gd name="T81" fmla="*/ 0 h 1101"/>
                <a:gd name="T82" fmla="*/ 0 w 1102"/>
                <a:gd name="T83" fmla="*/ 0 h 1101"/>
                <a:gd name="T84" fmla="*/ 0 w 1102"/>
                <a:gd name="T85" fmla="*/ 0 h 1101"/>
                <a:gd name="T86" fmla="*/ 0 w 1102"/>
                <a:gd name="T87" fmla="*/ 0 h 1101"/>
                <a:gd name="T88" fmla="*/ 0 w 1102"/>
                <a:gd name="T89" fmla="*/ 0 h 1101"/>
                <a:gd name="T90" fmla="*/ 0 w 1102"/>
                <a:gd name="T91" fmla="*/ 0 h 1101"/>
                <a:gd name="T92" fmla="*/ 0 w 1102"/>
                <a:gd name="T93" fmla="*/ 0 h 1101"/>
                <a:gd name="T94" fmla="*/ 0 w 1102"/>
                <a:gd name="T95" fmla="*/ 0 h 1101"/>
                <a:gd name="T96" fmla="*/ 0 w 1102"/>
                <a:gd name="T97" fmla="*/ 0 h 1101"/>
                <a:gd name="T98" fmla="*/ 0 w 1102"/>
                <a:gd name="T99" fmla="*/ 0 h 1101"/>
                <a:gd name="T100" fmla="*/ 0 w 1102"/>
                <a:gd name="T101" fmla="*/ 0 h 1101"/>
                <a:gd name="T102" fmla="*/ 0 w 1102"/>
                <a:gd name="T103" fmla="*/ 0 h 1101"/>
                <a:gd name="T104" fmla="*/ 0 w 1102"/>
                <a:gd name="T105" fmla="*/ 0 h 1101"/>
                <a:gd name="T106" fmla="*/ 0 w 1102"/>
                <a:gd name="T107" fmla="*/ 0 h 1101"/>
                <a:gd name="T108" fmla="*/ 0 w 1102"/>
                <a:gd name="T109" fmla="*/ 0 h 1101"/>
                <a:gd name="T110" fmla="*/ 0 w 1102"/>
                <a:gd name="T111" fmla="*/ 0 h 1101"/>
                <a:gd name="T112" fmla="*/ 0 w 1102"/>
                <a:gd name="T113" fmla="*/ 0 h 1101"/>
                <a:gd name="T114" fmla="*/ 0 w 1102"/>
                <a:gd name="T115" fmla="*/ 0 h 1101"/>
                <a:gd name="T116" fmla="*/ 0 w 1102"/>
                <a:gd name="T117" fmla="*/ 0 h 1101"/>
                <a:gd name="T118" fmla="*/ 0 w 1102"/>
                <a:gd name="T119" fmla="*/ 0 h 1101"/>
                <a:gd name="T120" fmla="*/ 0 w 1102"/>
                <a:gd name="T121" fmla="*/ 0 h 110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102"/>
                <a:gd name="T184" fmla="*/ 0 h 1101"/>
                <a:gd name="T185" fmla="*/ 1102 w 1102"/>
                <a:gd name="T186" fmla="*/ 1101 h 110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102" h="1101">
                  <a:moveTo>
                    <a:pt x="551" y="0"/>
                  </a:moveTo>
                  <a:lnTo>
                    <a:pt x="611" y="4"/>
                  </a:lnTo>
                  <a:lnTo>
                    <a:pt x="668" y="13"/>
                  </a:lnTo>
                  <a:lnTo>
                    <a:pt x="725" y="29"/>
                  </a:lnTo>
                  <a:lnTo>
                    <a:pt x="778" y="50"/>
                  </a:lnTo>
                  <a:lnTo>
                    <a:pt x="828" y="76"/>
                  </a:lnTo>
                  <a:lnTo>
                    <a:pt x="876" y="106"/>
                  </a:lnTo>
                  <a:lnTo>
                    <a:pt x="920" y="142"/>
                  </a:lnTo>
                  <a:lnTo>
                    <a:pt x="959" y="183"/>
                  </a:lnTo>
                  <a:lnTo>
                    <a:pt x="995" y="225"/>
                  </a:lnTo>
                  <a:lnTo>
                    <a:pt x="1026" y="273"/>
                  </a:lnTo>
                  <a:lnTo>
                    <a:pt x="1053" y="324"/>
                  </a:lnTo>
                  <a:lnTo>
                    <a:pt x="1073" y="377"/>
                  </a:lnTo>
                  <a:lnTo>
                    <a:pt x="1088" y="433"/>
                  </a:lnTo>
                  <a:lnTo>
                    <a:pt x="1098" y="491"/>
                  </a:lnTo>
                  <a:lnTo>
                    <a:pt x="1102" y="551"/>
                  </a:lnTo>
                  <a:lnTo>
                    <a:pt x="1098" y="611"/>
                  </a:lnTo>
                  <a:lnTo>
                    <a:pt x="1088" y="669"/>
                  </a:lnTo>
                  <a:lnTo>
                    <a:pt x="1073" y="725"/>
                  </a:lnTo>
                  <a:lnTo>
                    <a:pt x="1053" y="778"/>
                  </a:lnTo>
                  <a:lnTo>
                    <a:pt x="1026" y="828"/>
                  </a:lnTo>
                  <a:lnTo>
                    <a:pt x="995" y="876"/>
                  </a:lnTo>
                  <a:lnTo>
                    <a:pt x="959" y="919"/>
                  </a:lnTo>
                  <a:lnTo>
                    <a:pt x="920" y="959"/>
                  </a:lnTo>
                  <a:lnTo>
                    <a:pt x="876" y="995"/>
                  </a:lnTo>
                  <a:lnTo>
                    <a:pt x="828" y="1026"/>
                  </a:lnTo>
                  <a:lnTo>
                    <a:pt x="778" y="1052"/>
                  </a:lnTo>
                  <a:lnTo>
                    <a:pt x="725" y="1073"/>
                  </a:lnTo>
                  <a:lnTo>
                    <a:pt x="668" y="1089"/>
                  </a:lnTo>
                  <a:lnTo>
                    <a:pt x="611" y="1098"/>
                  </a:lnTo>
                  <a:lnTo>
                    <a:pt x="551" y="1101"/>
                  </a:lnTo>
                  <a:lnTo>
                    <a:pt x="490" y="1098"/>
                  </a:lnTo>
                  <a:lnTo>
                    <a:pt x="433" y="1089"/>
                  </a:lnTo>
                  <a:lnTo>
                    <a:pt x="376" y="1073"/>
                  </a:lnTo>
                  <a:lnTo>
                    <a:pt x="323" y="1052"/>
                  </a:lnTo>
                  <a:lnTo>
                    <a:pt x="272" y="1026"/>
                  </a:lnTo>
                  <a:lnTo>
                    <a:pt x="225" y="995"/>
                  </a:lnTo>
                  <a:lnTo>
                    <a:pt x="181" y="959"/>
                  </a:lnTo>
                  <a:lnTo>
                    <a:pt x="141" y="919"/>
                  </a:lnTo>
                  <a:lnTo>
                    <a:pt x="106" y="876"/>
                  </a:lnTo>
                  <a:lnTo>
                    <a:pt x="74" y="828"/>
                  </a:lnTo>
                  <a:lnTo>
                    <a:pt x="48" y="778"/>
                  </a:lnTo>
                  <a:lnTo>
                    <a:pt x="27" y="725"/>
                  </a:lnTo>
                  <a:lnTo>
                    <a:pt x="13" y="669"/>
                  </a:lnTo>
                  <a:lnTo>
                    <a:pt x="3" y="611"/>
                  </a:lnTo>
                  <a:lnTo>
                    <a:pt x="0" y="551"/>
                  </a:lnTo>
                  <a:lnTo>
                    <a:pt x="3" y="491"/>
                  </a:lnTo>
                  <a:lnTo>
                    <a:pt x="13" y="433"/>
                  </a:lnTo>
                  <a:lnTo>
                    <a:pt x="27" y="377"/>
                  </a:lnTo>
                  <a:lnTo>
                    <a:pt x="48" y="324"/>
                  </a:lnTo>
                  <a:lnTo>
                    <a:pt x="74" y="273"/>
                  </a:lnTo>
                  <a:lnTo>
                    <a:pt x="106" y="225"/>
                  </a:lnTo>
                  <a:lnTo>
                    <a:pt x="141" y="183"/>
                  </a:lnTo>
                  <a:lnTo>
                    <a:pt x="181" y="142"/>
                  </a:lnTo>
                  <a:lnTo>
                    <a:pt x="225" y="106"/>
                  </a:lnTo>
                  <a:lnTo>
                    <a:pt x="272" y="76"/>
                  </a:lnTo>
                  <a:lnTo>
                    <a:pt x="323" y="50"/>
                  </a:lnTo>
                  <a:lnTo>
                    <a:pt x="376" y="29"/>
                  </a:lnTo>
                  <a:lnTo>
                    <a:pt x="433" y="13"/>
                  </a:lnTo>
                  <a:lnTo>
                    <a:pt x="490" y="4"/>
                  </a:lnTo>
                  <a:lnTo>
                    <a:pt x="551" y="0"/>
                  </a:lnTo>
                  <a:close/>
                </a:path>
              </a:pathLst>
            </a:custGeom>
            <a:grpFill/>
            <a:ln w="9525">
              <a:noFill/>
              <a:round/>
              <a:headEnd/>
              <a:tailEnd/>
            </a:ln>
          </p:spPr>
          <p:txBody>
            <a:bodyPr wrap="none" anchor="ctr"/>
            <a:lstStyle/>
            <a:p>
              <a:endParaRPr lang="en-GB"/>
            </a:p>
          </p:txBody>
        </p:sp>
        <p:sp>
          <p:nvSpPr>
            <p:cNvPr id="24" name="Freeform 74"/>
            <p:cNvSpPr>
              <a:spLocks noChangeArrowheads="1"/>
            </p:cNvSpPr>
            <p:nvPr/>
          </p:nvSpPr>
          <p:spPr bwMode="auto">
            <a:xfrm>
              <a:off x="5257" y="1380"/>
              <a:ext cx="70" cy="51"/>
            </a:xfrm>
            <a:custGeom>
              <a:avLst/>
              <a:gdLst>
                <a:gd name="T0" fmla="*/ 0 w 640"/>
                <a:gd name="T1" fmla="*/ 0 h 463"/>
                <a:gd name="T2" fmla="*/ 0 w 640"/>
                <a:gd name="T3" fmla="*/ 0 h 463"/>
                <a:gd name="T4" fmla="*/ 0 w 640"/>
                <a:gd name="T5" fmla="*/ 0 h 463"/>
                <a:gd name="T6" fmla="*/ 0 w 640"/>
                <a:gd name="T7" fmla="*/ 0 h 463"/>
                <a:gd name="T8" fmla="*/ 0 w 640"/>
                <a:gd name="T9" fmla="*/ 0 h 463"/>
                <a:gd name="T10" fmla="*/ 0 w 640"/>
                <a:gd name="T11" fmla="*/ 0 h 463"/>
                <a:gd name="T12" fmla="*/ 0 w 640"/>
                <a:gd name="T13" fmla="*/ 0 h 463"/>
                <a:gd name="T14" fmla="*/ 0 w 640"/>
                <a:gd name="T15" fmla="*/ 0 h 463"/>
                <a:gd name="T16" fmla="*/ 0 w 640"/>
                <a:gd name="T17" fmla="*/ 0 h 463"/>
                <a:gd name="T18" fmla="*/ 0 w 640"/>
                <a:gd name="T19" fmla="*/ 0 h 4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0"/>
                <a:gd name="T31" fmla="*/ 0 h 463"/>
                <a:gd name="T32" fmla="*/ 640 w 640"/>
                <a:gd name="T33" fmla="*/ 463 h 4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0" h="463">
                  <a:moveTo>
                    <a:pt x="68" y="68"/>
                  </a:moveTo>
                  <a:lnTo>
                    <a:pt x="68" y="394"/>
                  </a:lnTo>
                  <a:lnTo>
                    <a:pt x="572" y="394"/>
                  </a:lnTo>
                  <a:lnTo>
                    <a:pt x="572" y="68"/>
                  </a:lnTo>
                  <a:lnTo>
                    <a:pt x="68" y="68"/>
                  </a:lnTo>
                  <a:close/>
                  <a:moveTo>
                    <a:pt x="0" y="0"/>
                  </a:moveTo>
                  <a:lnTo>
                    <a:pt x="640" y="0"/>
                  </a:lnTo>
                  <a:lnTo>
                    <a:pt x="640" y="463"/>
                  </a:lnTo>
                  <a:lnTo>
                    <a:pt x="0" y="463"/>
                  </a:lnTo>
                  <a:lnTo>
                    <a:pt x="0" y="0"/>
                  </a:lnTo>
                  <a:close/>
                </a:path>
              </a:pathLst>
            </a:custGeom>
            <a:grpFill/>
            <a:ln w="9525">
              <a:noFill/>
              <a:round/>
              <a:headEnd/>
              <a:tailEnd/>
            </a:ln>
          </p:spPr>
          <p:txBody>
            <a:bodyPr wrap="none" anchor="ctr"/>
            <a:lstStyle/>
            <a:p>
              <a:endParaRPr lang="en-GB"/>
            </a:p>
          </p:txBody>
        </p:sp>
        <p:sp>
          <p:nvSpPr>
            <p:cNvPr id="25" name="Freeform 75"/>
            <p:cNvSpPr>
              <a:spLocks noChangeArrowheads="1"/>
            </p:cNvSpPr>
            <p:nvPr/>
          </p:nvSpPr>
          <p:spPr bwMode="auto">
            <a:xfrm>
              <a:off x="5034" y="1380"/>
              <a:ext cx="103" cy="51"/>
            </a:xfrm>
            <a:custGeom>
              <a:avLst/>
              <a:gdLst>
                <a:gd name="T0" fmla="*/ 0 w 942"/>
                <a:gd name="T1" fmla="*/ 0 h 463"/>
                <a:gd name="T2" fmla="*/ 0 w 942"/>
                <a:gd name="T3" fmla="*/ 0 h 463"/>
                <a:gd name="T4" fmla="*/ 0 w 942"/>
                <a:gd name="T5" fmla="*/ 0 h 463"/>
                <a:gd name="T6" fmla="*/ 0 w 942"/>
                <a:gd name="T7" fmla="*/ 0 h 463"/>
                <a:gd name="T8" fmla="*/ 0 w 942"/>
                <a:gd name="T9" fmla="*/ 0 h 463"/>
                <a:gd name="T10" fmla="*/ 0 w 942"/>
                <a:gd name="T11" fmla="*/ 0 h 463"/>
                <a:gd name="T12" fmla="*/ 0 w 942"/>
                <a:gd name="T13" fmla="*/ 0 h 463"/>
                <a:gd name="T14" fmla="*/ 0 w 942"/>
                <a:gd name="T15" fmla="*/ 0 h 463"/>
                <a:gd name="T16" fmla="*/ 0 w 942"/>
                <a:gd name="T17" fmla="*/ 0 h 463"/>
                <a:gd name="T18" fmla="*/ 0 w 942"/>
                <a:gd name="T19" fmla="*/ 0 h 4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42"/>
                <a:gd name="T31" fmla="*/ 0 h 463"/>
                <a:gd name="T32" fmla="*/ 942 w 942"/>
                <a:gd name="T33" fmla="*/ 463 h 4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42" h="463">
                  <a:moveTo>
                    <a:pt x="69" y="68"/>
                  </a:moveTo>
                  <a:lnTo>
                    <a:pt x="69" y="394"/>
                  </a:lnTo>
                  <a:lnTo>
                    <a:pt x="874" y="394"/>
                  </a:lnTo>
                  <a:lnTo>
                    <a:pt x="874" y="68"/>
                  </a:lnTo>
                  <a:lnTo>
                    <a:pt x="69" y="68"/>
                  </a:lnTo>
                  <a:close/>
                  <a:moveTo>
                    <a:pt x="0" y="0"/>
                  </a:moveTo>
                  <a:lnTo>
                    <a:pt x="942" y="0"/>
                  </a:lnTo>
                  <a:lnTo>
                    <a:pt x="942" y="463"/>
                  </a:lnTo>
                  <a:lnTo>
                    <a:pt x="0" y="463"/>
                  </a:lnTo>
                  <a:lnTo>
                    <a:pt x="0" y="0"/>
                  </a:lnTo>
                  <a:close/>
                </a:path>
              </a:pathLst>
            </a:custGeom>
            <a:grpFill/>
            <a:ln w="9525">
              <a:noFill/>
              <a:round/>
              <a:headEnd/>
              <a:tailEnd/>
            </a:ln>
          </p:spPr>
          <p:txBody>
            <a:bodyPr wrap="none" anchor="ctr"/>
            <a:lstStyle/>
            <a:p>
              <a:endParaRPr lang="en-GB"/>
            </a:p>
          </p:txBody>
        </p:sp>
      </p:grpSp>
      <p:grpSp>
        <p:nvGrpSpPr>
          <p:cNvPr id="8" name="Group 123"/>
          <p:cNvGrpSpPr>
            <a:grpSpLocks/>
          </p:cNvGrpSpPr>
          <p:nvPr/>
        </p:nvGrpSpPr>
        <p:grpSpPr bwMode="auto">
          <a:xfrm>
            <a:off x="2752725" y="6080125"/>
            <a:ext cx="608013" cy="415925"/>
            <a:chOff x="3336" y="1937"/>
            <a:chExt cx="383" cy="262"/>
          </a:xfrm>
          <a:solidFill>
            <a:schemeClr val="bg1">
              <a:lumMod val="75000"/>
            </a:schemeClr>
          </a:solidFill>
        </p:grpSpPr>
        <p:sp>
          <p:nvSpPr>
            <p:cNvPr id="27" name="Freeform 124"/>
            <p:cNvSpPr>
              <a:spLocks noChangeArrowheads="1"/>
            </p:cNvSpPr>
            <p:nvPr/>
          </p:nvSpPr>
          <p:spPr bwMode="auto">
            <a:xfrm>
              <a:off x="3538" y="1937"/>
              <a:ext cx="54" cy="28"/>
            </a:xfrm>
            <a:custGeom>
              <a:avLst/>
              <a:gdLst>
                <a:gd name="T0" fmla="*/ 0 w 491"/>
                <a:gd name="T1" fmla="*/ 0 h 257"/>
                <a:gd name="T2" fmla="*/ 0 w 491"/>
                <a:gd name="T3" fmla="*/ 0 h 257"/>
                <a:gd name="T4" fmla="*/ 0 w 491"/>
                <a:gd name="T5" fmla="*/ 0 h 257"/>
                <a:gd name="T6" fmla="*/ 0 w 491"/>
                <a:gd name="T7" fmla="*/ 0 h 257"/>
                <a:gd name="T8" fmla="*/ 0 w 491"/>
                <a:gd name="T9" fmla="*/ 0 h 257"/>
                <a:gd name="T10" fmla="*/ 0 w 491"/>
                <a:gd name="T11" fmla="*/ 0 h 257"/>
                <a:gd name="T12" fmla="*/ 0 w 491"/>
                <a:gd name="T13" fmla="*/ 0 h 257"/>
                <a:gd name="T14" fmla="*/ 0 w 491"/>
                <a:gd name="T15" fmla="*/ 0 h 257"/>
                <a:gd name="T16" fmla="*/ 0 w 491"/>
                <a:gd name="T17" fmla="*/ 0 h 257"/>
                <a:gd name="T18" fmla="*/ 0 w 491"/>
                <a:gd name="T19" fmla="*/ 0 h 257"/>
                <a:gd name="T20" fmla="*/ 0 w 491"/>
                <a:gd name="T21" fmla="*/ 0 h 257"/>
                <a:gd name="T22" fmla="*/ 0 w 491"/>
                <a:gd name="T23" fmla="*/ 0 h 257"/>
                <a:gd name="T24" fmla="*/ 0 w 491"/>
                <a:gd name="T25" fmla="*/ 0 h 257"/>
                <a:gd name="T26" fmla="*/ 0 w 491"/>
                <a:gd name="T27" fmla="*/ 0 h 257"/>
                <a:gd name="T28" fmla="*/ 0 w 491"/>
                <a:gd name="T29" fmla="*/ 0 h 257"/>
                <a:gd name="T30" fmla="*/ 0 w 491"/>
                <a:gd name="T31" fmla="*/ 0 h 257"/>
                <a:gd name="T32" fmla="*/ 0 w 491"/>
                <a:gd name="T33" fmla="*/ 0 h 257"/>
                <a:gd name="T34" fmla="*/ 0 w 491"/>
                <a:gd name="T35" fmla="*/ 0 h 257"/>
                <a:gd name="T36" fmla="*/ 0 w 491"/>
                <a:gd name="T37" fmla="*/ 0 h 257"/>
                <a:gd name="T38" fmla="*/ 0 w 491"/>
                <a:gd name="T39" fmla="*/ 0 h 257"/>
                <a:gd name="T40" fmla="*/ 0 w 491"/>
                <a:gd name="T41" fmla="*/ 0 h 257"/>
                <a:gd name="T42" fmla="*/ 0 w 491"/>
                <a:gd name="T43" fmla="*/ 0 h 257"/>
                <a:gd name="T44" fmla="*/ 0 w 491"/>
                <a:gd name="T45" fmla="*/ 0 h 257"/>
                <a:gd name="T46" fmla="*/ 0 w 491"/>
                <a:gd name="T47" fmla="*/ 0 h 25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91"/>
                <a:gd name="T73" fmla="*/ 0 h 257"/>
                <a:gd name="T74" fmla="*/ 491 w 491"/>
                <a:gd name="T75" fmla="*/ 257 h 25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91" h="257">
                  <a:moveTo>
                    <a:pt x="247" y="0"/>
                  </a:moveTo>
                  <a:lnTo>
                    <a:pt x="278" y="3"/>
                  </a:lnTo>
                  <a:lnTo>
                    <a:pt x="307" y="11"/>
                  </a:lnTo>
                  <a:lnTo>
                    <a:pt x="333" y="24"/>
                  </a:lnTo>
                  <a:lnTo>
                    <a:pt x="356" y="41"/>
                  </a:lnTo>
                  <a:lnTo>
                    <a:pt x="375" y="62"/>
                  </a:lnTo>
                  <a:lnTo>
                    <a:pt x="390" y="87"/>
                  </a:lnTo>
                  <a:lnTo>
                    <a:pt x="398" y="114"/>
                  </a:lnTo>
                  <a:lnTo>
                    <a:pt x="401" y="143"/>
                  </a:lnTo>
                  <a:lnTo>
                    <a:pt x="401" y="187"/>
                  </a:lnTo>
                  <a:lnTo>
                    <a:pt x="491" y="187"/>
                  </a:lnTo>
                  <a:lnTo>
                    <a:pt x="491" y="257"/>
                  </a:lnTo>
                  <a:lnTo>
                    <a:pt x="0" y="257"/>
                  </a:lnTo>
                  <a:lnTo>
                    <a:pt x="0" y="187"/>
                  </a:lnTo>
                  <a:lnTo>
                    <a:pt x="92" y="187"/>
                  </a:lnTo>
                  <a:lnTo>
                    <a:pt x="92" y="143"/>
                  </a:lnTo>
                  <a:lnTo>
                    <a:pt x="95" y="114"/>
                  </a:lnTo>
                  <a:lnTo>
                    <a:pt x="105" y="87"/>
                  </a:lnTo>
                  <a:lnTo>
                    <a:pt x="118" y="62"/>
                  </a:lnTo>
                  <a:lnTo>
                    <a:pt x="137" y="41"/>
                  </a:lnTo>
                  <a:lnTo>
                    <a:pt x="160" y="24"/>
                  </a:lnTo>
                  <a:lnTo>
                    <a:pt x="187" y="11"/>
                  </a:lnTo>
                  <a:lnTo>
                    <a:pt x="216" y="3"/>
                  </a:lnTo>
                  <a:lnTo>
                    <a:pt x="247" y="0"/>
                  </a:lnTo>
                  <a:close/>
                </a:path>
              </a:pathLst>
            </a:custGeom>
            <a:grpFill/>
            <a:ln w="9525">
              <a:noFill/>
              <a:round/>
              <a:headEnd/>
              <a:tailEnd/>
            </a:ln>
          </p:spPr>
          <p:txBody>
            <a:bodyPr wrap="none" anchor="ctr"/>
            <a:lstStyle/>
            <a:p>
              <a:endParaRPr lang="en-GB"/>
            </a:p>
          </p:txBody>
        </p:sp>
        <p:sp>
          <p:nvSpPr>
            <p:cNvPr id="28" name="Freeform 125"/>
            <p:cNvSpPr>
              <a:spLocks noChangeArrowheads="1"/>
            </p:cNvSpPr>
            <p:nvPr/>
          </p:nvSpPr>
          <p:spPr bwMode="auto">
            <a:xfrm>
              <a:off x="3592" y="2127"/>
              <a:ext cx="72" cy="72"/>
            </a:xfrm>
            <a:custGeom>
              <a:avLst/>
              <a:gdLst>
                <a:gd name="T0" fmla="*/ 0 w 655"/>
                <a:gd name="T1" fmla="*/ 0 h 657"/>
                <a:gd name="T2" fmla="*/ 0 w 655"/>
                <a:gd name="T3" fmla="*/ 0 h 657"/>
                <a:gd name="T4" fmla="*/ 0 w 655"/>
                <a:gd name="T5" fmla="*/ 0 h 657"/>
                <a:gd name="T6" fmla="*/ 0 w 655"/>
                <a:gd name="T7" fmla="*/ 0 h 657"/>
                <a:gd name="T8" fmla="*/ 0 w 655"/>
                <a:gd name="T9" fmla="*/ 0 h 657"/>
                <a:gd name="T10" fmla="*/ 0 w 655"/>
                <a:gd name="T11" fmla="*/ 0 h 657"/>
                <a:gd name="T12" fmla="*/ 0 w 655"/>
                <a:gd name="T13" fmla="*/ 0 h 657"/>
                <a:gd name="T14" fmla="*/ 0 w 655"/>
                <a:gd name="T15" fmla="*/ 0 h 657"/>
                <a:gd name="T16" fmla="*/ 0 w 655"/>
                <a:gd name="T17" fmla="*/ 0 h 657"/>
                <a:gd name="T18" fmla="*/ 0 w 655"/>
                <a:gd name="T19" fmla="*/ 0 h 657"/>
                <a:gd name="T20" fmla="*/ 0 w 655"/>
                <a:gd name="T21" fmla="*/ 0 h 657"/>
                <a:gd name="T22" fmla="*/ 0 w 655"/>
                <a:gd name="T23" fmla="*/ 0 h 657"/>
                <a:gd name="T24" fmla="*/ 0 w 655"/>
                <a:gd name="T25" fmla="*/ 0 h 657"/>
                <a:gd name="T26" fmla="*/ 0 w 655"/>
                <a:gd name="T27" fmla="*/ 0 h 657"/>
                <a:gd name="T28" fmla="*/ 0 w 655"/>
                <a:gd name="T29" fmla="*/ 0 h 657"/>
                <a:gd name="T30" fmla="*/ 0 w 655"/>
                <a:gd name="T31" fmla="*/ 0 h 657"/>
                <a:gd name="T32" fmla="*/ 0 w 655"/>
                <a:gd name="T33" fmla="*/ 0 h 657"/>
                <a:gd name="T34" fmla="*/ 0 w 655"/>
                <a:gd name="T35" fmla="*/ 0 h 657"/>
                <a:gd name="T36" fmla="*/ 0 w 655"/>
                <a:gd name="T37" fmla="*/ 0 h 657"/>
                <a:gd name="T38" fmla="*/ 0 w 655"/>
                <a:gd name="T39" fmla="*/ 0 h 657"/>
                <a:gd name="T40" fmla="*/ 0 w 655"/>
                <a:gd name="T41" fmla="*/ 0 h 657"/>
                <a:gd name="T42" fmla="*/ 0 w 655"/>
                <a:gd name="T43" fmla="*/ 0 h 657"/>
                <a:gd name="T44" fmla="*/ 0 w 655"/>
                <a:gd name="T45" fmla="*/ 0 h 657"/>
                <a:gd name="T46" fmla="*/ 0 w 655"/>
                <a:gd name="T47" fmla="*/ 0 h 657"/>
                <a:gd name="T48" fmla="*/ 0 w 655"/>
                <a:gd name="T49" fmla="*/ 0 h 657"/>
                <a:gd name="T50" fmla="*/ 0 w 655"/>
                <a:gd name="T51" fmla="*/ 0 h 657"/>
                <a:gd name="T52" fmla="*/ 0 w 655"/>
                <a:gd name="T53" fmla="*/ 0 h 657"/>
                <a:gd name="T54" fmla="*/ 0 w 655"/>
                <a:gd name="T55" fmla="*/ 0 h 657"/>
                <a:gd name="T56" fmla="*/ 0 w 655"/>
                <a:gd name="T57" fmla="*/ 0 h 657"/>
                <a:gd name="T58" fmla="*/ 0 w 655"/>
                <a:gd name="T59" fmla="*/ 0 h 657"/>
                <a:gd name="T60" fmla="*/ 0 w 655"/>
                <a:gd name="T61" fmla="*/ 0 h 657"/>
                <a:gd name="T62" fmla="*/ 0 w 655"/>
                <a:gd name="T63" fmla="*/ 0 h 657"/>
                <a:gd name="T64" fmla="*/ 0 w 655"/>
                <a:gd name="T65" fmla="*/ 0 h 657"/>
                <a:gd name="T66" fmla="*/ 0 w 655"/>
                <a:gd name="T67" fmla="*/ 0 h 657"/>
                <a:gd name="T68" fmla="*/ 0 w 655"/>
                <a:gd name="T69" fmla="*/ 0 h 657"/>
                <a:gd name="T70" fmla="*/ 0 w 655"/>
                <a:gd name="T71" fmla="*/ 0 h 657"/>
                <a:gd name="T72" fmla="*/ 0 w 655"/>
                <a:gd name="T73" fmla="*/ 0 h 657"/>
                <a:gd name="T74" fmla="*/ 0 w 655"/>
                <a:gd name="T75" fmla="*/ 0 h 657"/>
                <a:gd name="T76" fmla="*/ 0 w 655"/>
                <a:gd name="T77" fmla="*/ 0 h 657"/>
                <a:gd name="T78" fmla="*/ 0 w 655"/>
                <a:gd name="T79" fmla="*/ 0 h 657"/>
                <a:gd name="T80" fmla="*/ 0 w 655"/>
                <a:gd name="T81" fmla="*/ 0 h 6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55"/>
                <a:gd name="T124" fmla="*/ 0 h 657"/>
                <a:gd name="T125" fmla="*/ 655 w 655"/>
                <a:gd name="T126" fmla="*/ 657 h 6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55" h="657">
                  <a:moveTo>
                    <a:pt x="328" y="172"/>
                  </a:moveTo>
                  <a:lnTo>
                    <a:pt x="296" y="175"/>
                  </a:lnTo>
                  <a:lnTo>
                    <a:pt x="267" y="183"/>
                  </a:lnTo>
                  <a:lnTo>
                    <a:pt x="240" y="198"/>
                  </a:lnTo>
                  <a:lnTo>
                    <a:pt x="217" y="218"/>
                  </a:lnTo>
                  <a:lnTo>
                    <a:pt x="198" y="241"/>
                  </a:lnTo>
                  <a:lnTo>
                    <a:pt x="183" y="267"/>
                  </a:lnTo>
                  <a:lnTo>
                    <a:pt x="174" y="297"/>
                  </a:lnTo>
                  <a:lnTo>
                    <a:pt x="171" y="328"/>
                  </a:lnTo>
                  <a:lnTo>
                    <a:pt x="174" y="360"/>
                  </a:lnTo>
                  <a:lnTo>
                    <a:pt x="183" y="390"/>
                  </a:lnTo>
                  <a:lnTo>
                    <a:pt x="198" y="416"/>
                  </a:lnTo>
                  <a:lnTo>
                    <a:pt x="217" y="439"/>
                  </a:lnTo>
                  <a:lnTo>
                    <a:pt x="240" y="459"/>
                  </a:lnTo>
                  <a:lnTo>
                    <a:pt x="267" y="473"/>
                  </a:lnTo>
                  <a:lnTo>
                    <a:pt x="296" y="482"/>
                  </a:lnTo>
                  <a:lnTo>
                    <a:pt x="328" y="485"/>
                  </a:lnTo>
                  <a:lnTo>
                    <a:pt x="359" y="482"/>
                  </a:lnTo>
                  <a:lnTo>
                    <a:pt x="388" y="473"/>
                  </a:lnTo>
                  <a:lnTo>
                    <a:pt x="416" y="459"/>
                  </a:lnTo>
                  <a:lnTo>
                    <a:pt x="439" y="439"/>
                  </a:lnTo>
                  <a:lnTo>
                    <a:pt x="458" y="416"/>
                  </a:lnTo>
                  <a:lnTo>
                    <a:pt x="472" y="390"/>
                  </a:lnTo>
                  <a:lnTo>
                    <a:pt x="482" y="360"/>
                  </a:lnTo>
                  <a:lnTo>
                    <a:pt x="485" y="328"/>
                  </a:lnTo>
                  <a:lnTo>
                    <a:pt x="482" y="297"/>
                  </a:lnTo>
                  <a:lnTo>
                    <a:pt x="472" y="267"/>
                  </a:lnTo>
                  <a:lnTo>
                    <a:pt x="458" y="241"/>
                  </a:lnTo>
                  <a:lnTo>
                    <a:pt x="439" y="218"/>
                  </a:lnTo>
                  <a:lnTo>
                    <a:pt x="416" y="198"/>
                  </a:lnTo>
                  <a:lnTo>
                    <a:pt x="388" y="183"/>
                  </a:lnTo>
                  <a:lnTo>
                    <a:pt x="359" y="175"/>
                  </a:lnTo>
                  <a:lnTo>
                    <a:pt x="328" y="172"/>
                  </a:lnTo>
                  <a:close/>
                  <a:moveTo>
                    <a:pt x="328" y="0"/>
                  </a:moveTo>
                  <a:lnTo>
                    <a:pt x="373" y="3"/>
                  </a:lnTo>
                  <a:lnTo>
                    <a:pt x="415" y="11"/>
                  </a:lnTo>
                  <a:lnTo>
                    <a:pt x="455" y="26"/>
                  </a:lnTo>
                  <a:lnTo>
                    <a:pt x="493" y="45"/>
                  </a:lnTo>
                  <a:lnTo>
                    <a:pt x="528" y="68"/>
                  </a:lnTo>
                  <a:lnTo>
                    <a:pt x="559" y="96"/>
                  </a:lnTo>
                  <a:lnTo>
                    <a:pt x="587" y="128"/>
                  </a:lnTo>
                  <a:lnTo>
                    <a:pt x="610" y="162"/>
                  </a:lnTo>
                  <a:lnTo>
                    <a:pt x="630" y="200"/>
                  </a:lnTo>
                  <a:lnTo>
                    <a:pt x="644" y="241"/>
                  </a:lnTo>
                  <a:lnTo>
                    <a:pt x="652" y="284"/>
                  </a:lnTo>
                  <a:lnTo>
                    <a:pt x="655" y="328"/>
                  </a:lnTo>
                  <a:lnTo>
                    <a:pt x="652" y="373"/>
                  </a:lnTo>
                  <a:lnTo>
                    <a:pt x="644" y="416"/>
                  </a:lnTo>
                  <a:lnTo>
                    <a:pt x="630" y="456"/>
                  </a:lnTo>
                  <a:lnTo>
                    <a:pt x="610" y="495"/>
                  </a:lnTo>
                  <a:lnTo>
                    <a:pt x="587" y="529"/>
                  </a:lnTo>
                  <a:lnTo>
                    <a:pt x="559" y="561"/>
                  </a:lnTo>
                  <a:lnTo>
                    <a:pt x="528" y="588"/>
                  </a:lnTo>
                  <a:lnTo>
                    <a:pt x="493" y="612"/>
                  </a:lnTo>
                  <a:lnTo>
                    <a:pt x="455" y="631"/>
                  </a:lnTo>
                  <a:lnTo>
                    <a:pt x="415" y="646"/>
                  </a:lnTo>
                  <a:lnTo>
                    <a:pt x="373" y="654"/>
                  </a:lnTo>
                  <a:lnTo>
                    <a:pt x="328" y="657"/>
                  </a:lnTo>
                  <a:lnTo>
                    <a:pt x="284" y="654"/>
                  </a:lnTo>
                  <a:lnTo>
                    <a:pt x="241" y="646"/>
                  </a:lnTo>
                  <a:lnTo>
                    <a:pt x="200" y="631"/>
                  </a:lnTo>
                  <a:lnTo>
                    <a:pt x="162" y="612"/>
                  </a:lnTo>
                  <a:lnTo>
                    <a:pt x="128" y="588"/>
                  </a:lnTo>
                  <a:lnTo>
                    <a:pt x="95" y="561"/>
                  </a:lnTo>
                  <a:lnTo>
                    <a:pt x="68" y="529"/>
                  </a:lnTo>
                  <a:lnTo>
                    <a:pt x="44" y="495"/>
                  </a:lnTo>
                  <a:lnTo>
                    <a:pt x="25" y="456"/>
                  </a:lnTo>
                  <a:lnTo>
                    <a:pt x="11" y="416"/>
                  </a:lnTo>
                  <a:lnTo>
                    <a:pt x="3" y="373"/>
                  </a:lnTo>
                  <a:lnTo>
                    <a:pt x="0" y="328"/>
                  </a:lnTo>
                  <a:lnTo>
                    <a:pt x="3" y="284"/>
                  </a:lnTo>
                  <a:lnTo>
                    <a:pt x="11" y="241"/>
                  </a:lnTo>
                  <a:lnTo>
                    <a:pt x="25" y="200"/>
                  </a:lnTo>
                  <a:lnTo>
                    <a:pt x="44" y="162"/>
                  </a:lnTo>
                  <a:lnTo>
                    <a:pt x="68" y="128"/>
                  </a:lnTo>
                  <a:lnTo>
                    <a:pt x="95" y="96"/>
                  </a:lnTo>
                  <a:lnTo>
                    <a:pt x="128" y="68"/>
                  </a:lnTo>
                  <a:lnTo>
                    <a:pt x="162" y="45"/>
                  </a:lnTo>
                  <a:lnTo>
                    <a:pt x="200" y="26"/>
                  </a:lnTo>
                  <a:lnTo>
                    <a:pt x="241" y="11"/>
                  </a:lnTo>
                  <a:lnTo>
                    <a:pt x="284" y="3"/>
                  </a:lnTo>
                  <a:lnTo>
                    <a:pt x="328" y="0"/>
                  </a:lnTo>
                  <a:close/>
                </a:path>
              </a:pathLst>
            </a:custGeom>
            <a:grpFill/>
            <a:ln w="9525">
              <a:noFill/>
              <a:round/>
              <a:headEnd/>
              <a:tailEnd/>
            </a:ln>
          </p:spPr>
          <p:txBody>
            <a:bodyPr wrap="none" anchor="ctr"/>
            <a:lstStyle/>
            <a:p>
              <a:endParaRPr lang="en-GB"/>
            </a:p>
          </p:txBody>
        </p:sp>
        <p:sp>
          <p:nvSpPr>
            <p:cNvPr id="29" name="Freeform 126"/>
            <p:cNvSpPr>
              <a:spLocks noChangeArrowheads="1"/>
            </p:cNvSpPr>
            <p:nvPr/>
          </p:nvSpPr>
          <p:spPr bwMode="auto">
            <a:xfrm>
              <a:off x="3383" y="2127"/>
              <a:ext cx="72" cy="72"/>
            </a:xfrm>
            <a:custGeom>
              <a:avLst/>
              <a:gdLst>
                <a:gd name="T0" fmla="*/ 0 w 657"/>
                <a:gd name="T1" fmla="*/ 0 h 657"/>
                <a:gd name="T2" fmla="*/ 0 w 657"/>
                <a:gd name="T3" fmla="*/ 0 h 657"/>
                <a:gd name="T4" fmla="*/ 0 w 657"/>
                <a:gd name="T5" fmla="*/ 0 h 657"/>
                <a:gd name="T6" fmla="*/ 0 w 657"/>
                <a:gd name="T7" fmla="*/ 0 h 657"/>
                <a:gd name="T8" fmla="*/ 0 w 657"/>
                <a:gd name="T9" fmla="*/ 0 h 657"/>
                <a:gd name="T10" fmla="*/ 0 w 657"/>
                <a:gd name="T11" fmla="*/ 0 h 657"/>
                <a:gd name="T12" fmla="*/ 0 w 657"/>
                <a:gd name="T13" fmla="*/ 0 h 657"/>
                <a:gd name="T14" fmla="*/ 0 w 657"/>
                <a:gd name="T15" fmla="*/ 0 h 657"/>
                <a:gd name="T16" fmla="*/ 0 w 657"/>
                <a:gd name="T17" fmla="*/ 0 h 657"/>
                <a:gd name="T18" fmla="*/ 0 w 657"/>
                <a:gd name="T19" fmla="*/ 0 h 657"/>
                <a:gd name="T20" fmla="*/ 0 w 657"/>
                <a:gd name="T21" fmla="*/ 0 h 657"/>
                <a:gd name="T22" fmla="*/ 0 w 657"/>
                <a:gd name="T23" fmla="*/ 0 h 657"/>
                <a:gd name="T24" fmla="*/ 0 w 657"/>
                <a:gd name="T25" fmla="*/ 0 h 657"/>
                <a:gd name="T26" fmla="*/ 0 w 657"/>
                <a:gd name="T27" fmla="*/ 0 h 657"/>
                <a:gd name="T28" fmla="*/ 0 w 657"/>
                <a:gd name="T29" fmla="*/ 0 h 657"/>
                <a:gd name="T30" fmla="*/ 0 w 657"/>
                <a:gd name="T31" fmla="*/ 0 h 657"/>
                <a:gd name="T32" fmla="*/ 0 w 657"/>
                <a:gd name="T33" fmla="*/ 0 h 657"/>
                <a:gd name="T34" fmla="*/ 0 w 657"/>
                <a:gd name="T35" fmla="*/ 0 h 657"/>
                <a:gd name="T36" fmla="*/ 0 w 657"/>
                <a:gd name="T37" fmla="*/ 0 h 657"/>
                <a:gd name="T38" fmla="*/ 0 w 657"/>
                <a:gd name="T39" fmla="*/ 0 h 657"/>
                <a:gd name="T40" fmla="*/ 0 w 657"/>
                <a:gd name="T41" fmla="*/ 0 h 657"/>
                <a:gd name="T42" fmla="*/ 0 w 657"/>
                <a:gd name="T43" fmla="*/ 0 h 657"/>
                <a:gd name="T44" fmla="*/ 0 w 657"/>
                <a:gd name="T45" fmla="*/ 0 h 657"/>
                <a:gd name="T46" fmla="*/ 0 w 657"/>
                <a:gd name="T47" fmla="*/ 0 h 657"/>
                <a:gd name="T48" fmla="*/ 0 w 657"/>
                <a:gd name="T49" fmla="*/ 0 h 657"/>
                <a:gd name="T50" fmla="*/ 0 w 657"/>
                <a:gd name="T51" fmla="*/ 0 h 657"/>
                <a:gd name="T52" fmla="*/ 0 w 657"/>
                <a:gd name="T53" fmla="*/ 0 h 657"/>
                <a:gd name="T54" fmla="*/ 0 w 657"/>
                <a:gd name="T55" fmla="*/ 0 h 657"/>
                <a:gd name="T56" fmla="*/ 0 w 657"/>
                <a:gd name="T57" fmla="*/ 0 h 657"/>
                <a:gd name="T58" fmla="*/ 0 w 657"/>
                <a:gd name="T59" fmla="*/ 0 h 657"/>
                <a:gd name="T60" fmla="*/ 0 w 657"/>
                <a:gd name="T61" fmla="*/ 0 h 657"/>
                <a:gd name="T62" fmla="*/ 0 w 657"/>
                <a:gd name="T63" fmla="*/ 0 h 657"/>
                <a:gd name="T64" fmla="*/ 0 w 657"/>
                <a:gd name="T65" fmla="*/ 0 h 657"/>
                <a:gd name="T66" fmla="*/ 0 w 657"/>
                <a:gd name="T67" fmla="*/ 0 h 657"/>
                <a:gd name="T68" fmla="*/ 0 w 657"/>
                <a:gd name="T69" fmla="*/ 0 h 657"/>
                <a:gd name="T70" fmla="*/ 0 w 657"/>
                <a:gd name="T71" fmla="*/ 0 h 657"/>
                <a:gd name="T72" fmla="*/ 0 w 657"/>
                <a:gd name="T73" fmla="*/ 0 h 657"/>
                <a:gd name="T74" fmla="*/ 0 w 657"/>
                <a:gd name="T75" fmla="*/ 0 h 657"/>
                <a:gd name="T76" fmla="*/ 0 w 657"/>
                <a:gd name="T77" fmla="*/ 0 h 657"/>
                <a:gd name="T78" fmla="*/ 0 w 657"/>
                <a:gd name="T79" fmla="*/ 0 h 657"/>
                <a:gd name="T80" fmla="*/ 0 w 657"/>
                <a:gd name="T81" fmla="*/ 0 h 6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57"/>
                <a:gd name="T124" fmla="*/ 0 h 657"/>
                <a:gd name="T125" fmla="*/ 657 w 657"/>
                <a:gd name="T126" fmla="*/ 657 h 6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57" h="657">
                  <a:moveTo>
                    <a:pt x="329" y="172"/>
                  </a:moveTo>
                  <a:lnTo>
                    <a:pt x="298" y="175"/>
                  </a:lnTo>
                  <a:lnTo>
                    <a:pt x="268" y="184"/>
                  </a:lnTo>
                  <a:lnTo>
                    <a:pt x="241" y="199"/>
                  </a:lnTo>
                  <a:lnTo>
                    <a:pt x="218" y="218"/>
                  </a:lnTo>
                  <a:lnTo>
                    <a:pt x="199" y="241"/>
                  </a:lnTo>
                  <a:lnTo>
                    <a:pt x="184" y="267"/>
                  </a:lnTo>
                  <a:lnTo>
                    <a:pt x="175" y="296"/>
                  </a:lnTo>
                  <a:lnTo>
                    <a:pt x="172" y="329"/>
                  </a:lnTo>
                  <a:lnTo>
                    <a:pt x="175" y="360"/>
                  </a:lnTo>
                  <a:lnTo>
                    <a:pt x="184" y="390"/>
                  </a:lnTo>
                  <a:lnTo>
                    <a:pt x="199" y="417"/>
                  </a:lnTo>
                  <a:lnTo>
                    <a:pt x="218" y="440"/>
                  </a:lnTo>
                  <a:lnTo>
                    <a:pt x="241" y="459"/>
                  </a:lnTo>
                  <a:lnTo>
                    <a:pt x="268" y="473"/>
                  </a:lnTo>
                  <a:lnTo>
                    <a:pt x="298" y="483"/>
                  </a:lnTo>
                  <a:lnTo>
                    <a:pt x="329" y="486"/>
                  </a:lnTo>
                  <a:lnTo>
                    <a:pt x="360" y="483"/>
                  </a:lnTo>
                  <a:lnTo>
                    <a:pt x="390" y="473"/>
                  </a:lnTo>
                  <a:lnTo>
                    <a:pt x="417" y="459"/>
                  </a:lnTo>
                  <a:lnTo>
                    <a:pt x="440" y="440"/>
                  </a:lnTo>
                  <a:lnTo>
                    <a:pt x="459" y="417"/>
                  </a:lnTo>
                  <a:lnTo>
                    <a:pt x="473" y="390"/>
                  </a:lnTo>
                  <a:lnTo>
                    <a:pt x="483" y="360"/>
                  </a:lnTo>
                  <a:lnTo>
                    <a:pt x="486" y="329"/>
                  </a:lnTo>
                  <a:lnTo>
                    <a:pt x="483" y="296"/>
                  </a:lnTo>
                  <a:lnTo>
                    <a:pt x="473" y="267"/>
                  </a:lnTo>
                  <a:lnTo>
                    <a:pt x="459" y="241"/>
                  </a:lnTo>
                  <a:lnTo>
                    <a:pt x="440" y="218"/>
                  </a:lnTo>
                  <a:lnTo>
                    <a:pt x="417" y="199"/>
                  </a:lnTo>
                  <a:lnTo>
                    <a:pt x="390" y="184"/>
                  </a:lnTo>
                  <a:lnTo>
                    <a:pt x="360" y="175"/>
                  </a:lnTo>
                  <a:lnTo>
                    <a:pt x="329" y="172"/>
                  </a:lnTo>
                  <a:close/>
                  <a:moveTo>
                    <a:pt x="328" y="0"/>
                  </a:moveTo>
                  <a:lnTo>
                    <a:pt x="373" y="3"/>
                  </a:lnTo>
                  <a:lnTo>
                    <a:pt x="416" y="11"/>
                  </a:lnTo>
                  <a:lnTo>
                    <a:pt x="456" y="26"/>
                  </a:lnTo>
                  <a:lnTo>
                    <a:pt x="493" y="45"/>
                  </a:lnTo>
                  <a:lnTo>
                    <a:pt x="529" y="68"/>
                  </a:lnTo>
                  <a:lnTo>
                    <a:pt x="560" y="96"/>
                  </a:lnTo>
                  <a:lnTo>
                    <a:pt x="588" y="128"/>
                  </a:lnTo>
                  <a:lnTo>
                    <a:pt x="612" y="162"/>
                  </a:lnTo>
                  <a:lnTo>
                    <a:pt x="631" y="201"/>
                  </a:lnTo>
                  <a:lnTo>
                    <a:pt x="644" y="241"/>
                  </a:lnTo>
                  <a:lnTo>
                    <a:pt x="654" y="284"/>
                  </a:lnTo>
                  <a:lnTo>
                    <a:pt x="657" y="328"/>
                  </a:lnTo>
                  <a:lnTo>
                    <a:pt x="654" y="373"/>
                  </a:lnTo>
                  <a:lnTo>
                    <a:pt x="644" y="416"/>
                  </a:lnTo>
                  <a:lnTo>
                    <a:pt x="631" y="456"/>
                  </a:lnTo>
                  <a:lnTo>
                    <a:pt x="612" y="494"/>
                  </a:lnTo>
                  <a:lnTo>
                    <a:pt x="588" y="529"/>
                  </a:lnTo>
                  <a:lnTo>
                    <a:pt x="560" y="560"/>
                  </a:lnTo>
                  <a:lnTo>
                    <a:pt x="529" y="588"/>
                  </a:lnTo>
                  <a:lnTo>
                    <a:pt x="493" y="612"/>
                  </a:lnTo>
                  <a:lnTo>
                    <a:pt x="456" y="631"/>
                  </a:lnTo>
                  <a:lnTo>
                    <a:pt x="416" y="644"/>
                  </a:lnTo>
                  <a:lnTo>
                    <a:pt x="373" y="654"/>
                  </a:lnTo>
                  <a:lnTo>
                    <a:pt x="328" y="657"/>
                  </a:lnTo>
                  <a:lnTo>
                    <a:pt x="284" y="654"/>
                  </a:lnTo>
                  <a:lnTo>
                    <a:pt x="241" y="644"/>
                  </a:lnTo>
                  <a:lnTo>
                    <a:pt x="200" y="631"/>
                  </a:lnTo>
                  <a:lnTo>
                    <a:pt x="162" y="612"/>
                  </a:lnTo>
                  <a:lnTo>
                    <a:pt x="128" y="588"/>
                  </a:lnTo>
                  <a:lnTo>
                    <a:pt x="96" y="560"/>
                  </a:lnTo>
                  <a:lnTo>
                    <a:pt x="68" y="529"/>
                  </a:lnTo>
                  <a:lnTo>
                    <a:pt x="45" y="494"/>
                  </a:lnTo>
                  <a:lnTo>
                    <a:pt x="26" y="456"/>
                  </a:lnTo>
                  <a:lnTo>
                    <a:pt x="12" y="416"/>
                  </a:lnTo>
                  <a:lnTo>
                    <a:pt x="3" y="373"/>
                  </a:lnTo>
                  <a:lnTo>
                    <a:pt x="0" y="328"/>
                  </a:lnTo>
                  <a:lnTo>
                    <a:pt x="3" y="284"/>
                  </a:lnTo>
                  <a:lnTo>
                    <a:pt x="12" y="241"/>
                  </a:lnTo>
                  <a:lnTo>
                    <a:pt x="26" y="201"/>
                  </a:lnTo>
                  <a:lnTo>
                    <a:pt x="45" y="162"/>
                  </a:lnTo>
                  <a:lnTo>
                    <a:pt x="68" y="128"/>
                  </a:lnTo>
                  <a:lnTo>
                    <a:pt x="96" y="96"/>
                  </a:lnTo>
                  <a:lnTo>
                    <a:pt x="128" y="68"/>
                  </a:lnTo>
                  <a:lnTo>
                    <a:pt x="162" y="45"/>
                  </a:lnTo>
                  <a:lnTo>
                    <a:pt x="200" y="26"/>
                  </a:lnTo>
                  <a:lnTo>
                    <a:pt x="241" y="11"/>
                  </a:lnTo>
                  <a:lnTo>
                    <a:pt x="284" y="3"/>
                  </a:lnTo>
                  <a:lnTo>
                    <a:pt x="328" y="0"/>
                  </a:lnTo>
                  <a:close/>
                </a:path>
              </a:pathLst>
            </a:custGeom>
            <a:grpFill/>
            <a:ln w="9525">
              <a:noFill/>
              <a:round/>
              <a:headEnd/>
              <a:tailEnd/>
            </a:ln>
          </p:spPr>
          <p:txBody>
            <a:bodyPr wrap="none" anchor="ctr"/>
            <a:lstStyle/>
            <a:p>
              <a:endParaRPr lang="en-GB"/>
            </a:p>
          </p:txBody>
        </p:sp>
        <p:sp>
          <p:nvSpPr>
            <p:cNvPr id="30" name="Freeform 127"/>
            <p:cNvSpPr>
              <a:spLocks noChangeArrowheads="1"/>
            </p:cNvSpPr>
            <p:nvPr/>
          </p:nvSpPr>
          <p:spPr bwMode="auto">
            <a:xfrm>
              <a:off x="3336" y="1975"/>
              <a:ext cx="383" cy="188"/>
            </a:xfrm>
            <a:custGeom>
              <a:avLst/>
              <a:gdLst>
                <a:gd name="T0" fmla="*/ 0 w 3456"/>
                <a:gd name="T1" fmla="*/ 0 h 1699"/>
                <a:gd name="T2" fmla="*/ 0 w 3456"/>
                <a:gd name="T3" fmla="*/ 0 h 1699"/>
                <a:gd name="T4" fmla="*/ 0 w 3456"/>
                <a:gd name="T5" fmla="*/ 0 h 1699"/>
                <a:gd name="T6" fmla="*/ 0 w 3456"/>
                <a:gd name="T7" fmla="*/ 0 h 1699"/>
                <a:gd name="T8" fmla="*/ 0 w 3456"/>
                <a:gd name="T9" fmla="*/ 0 h 1699"/>
                <a:gd name="T10" fmla="*/ 0 w 3456"/>
                <a:gd name="T11" fmla="*/ 0 h 1699"/>
                <a:gd name="T12" fmla="*/ 0 w 3456"/>
                <a:gd name="T13" fmla="*/ 0 h 1699"/>
                <a:gd name="T14" fmla="*/ 0 w 3456"/>
                <a:gd name="T15" fmla="*/ 0 h 1699"/>
                <a:gd name="T16" fmla="*/ 0 w 3456"/>
                <a:gd name="T17" fmla="*/ 0 h 1699"/>
                <a:gd name="T18" fmla="*/ 0 w 3456"/>
                <a:gd name="T19" fmla="*/ 0 h 1699"/>
                <a:gd name="T20" fmla="*/ 0 w 3456"/>
                <a:gd name="T21" fmla="*/ 0 h 1699"/>
                <a:gd name="T22" fmla="*/ 0 w 3456"/>
                <a:gd name="T23" fmla="*/ 0 h 1699"/>
                <a:gd name="T24" fmla="*/ 0 w 3456"/>
                <a:gd name="T25" fmla="*/ 0 h 1699"/>
                <a:gd name="T26" fmla="*/ 0 w 3456"/>
                <a:gd name="T27" fmla="*/ 0 h 1699"/>
                <a:gd name="T28" fmla="*/ 0 w 3456"/>
                <a:gd name="T29" fmla="*/ 0 h 1699"/>
                <a:gd name="T30" fmla="*/ 0 w 3456"/>
                <a:gd name="T31" fmla="*/ 0 h 1699"/>
                <a:gd name="T32" fmla="*/ 0 w 3456"/>
                <a:gd name="T33" fmla="*/ 0 h 1699"/>
                <a:gd name="T34" fmla="*/ 0 w 3456"/>
                <a:gd name="T35" fmla="*/ 0 h 1699"/>
                <a:gd name="T36" fmla="*/ 0 w 3456"/>
                <a:gd name="T37" fmla="*/ 0 h 1699"/>
                <a:gd name="T38" fmla="*/ 0 w 3456"/>
                <a:gd name="T39" fmla="*/ 0 h 1699"/>
                <a:gd name="T40" fmla="*/ 0 w 3456"/>
                <a:gd name="T41" fmla="*/ 0 h 1699"/>
                <a:gd name="T42" fmla="*/ 0 w 3456"/>
                <a:gd name="T43" fmla="*/ 0 h 1699"/>
                <a:gd name="T44" fmla="*/ 0 w 3456"/>
                <a:gd name="T45" fmla="*/ 0 h 1699"/>
                <a:gd name="T46" fmla="*/ 0 w 3456"/>
                <a:gd name="T47" fmla="*/ 0 h 1699"/>
                <a:gd name="T48" fmla="*/ 0 w 3456"/>
                <a:gd name="T49" fmla="*/ 0 h 1699"/>
                <a:gd name="T50" fmla="*/ 0 w 3456"/>
                <a:gd name="T51" fmla="*/ 0 h 1699"/>
                <a:gd name="T52" fmla="*/ 0 w 3456"/>
                <a:gd name="T53" fmla="*/ 0 h 1699"/>
                <a:gd name="T54" fmla="*/ 0 w 3456"/>
                <a:gd name="T55" fmla="*/ 0 h 1699"/>
                <a:gd name="T56" fmla="*/ 0 w 3456"/>
                <a:gd name="T57" fmla="*/ 0 h 1699"/>
                <a:gd name="T58" fmla="*/ 0 w 3456"/>
                <a:gd name="T59" fmla="*/ 0 h 1699"/>
                <a:gd name="T60" fmla="*/ 0 w 3456"/>
                <a:gd name="T61" fmla="*/ 0 h 1699"/>
                <a:gd name="T62" fmla="*/ 0 w 3456"/>
                <a:gd name="T63" fmla="*/ 0 h 1699"/>
                <a:gd name="T64" fmla="*/ 0 w 3456"/>
                <a:gd name="T65" fmla="*/ 0 h 1699"/>
                <a:gd name="T66" fmla="*/ 0 w 3456"/>
                <a:gd name="T67" fmla="*/ 0 h 1699"/>
                <a:gd name="T68" fmla="*/ 0 w 3456"/>
                <a:gd name="T69" fmla="*/ 0 h 1699"/>
                <a:gd name="T70" fmla="*/ 0 w 3456"/>
                <a:gd name="T71" fmla="*/ 0 h 1699"/>
                <a:gd name="T72" fmla="*/ 0 w 3456"/>
                <a:gd name="T73" fmla="*/ 0 h 1699"/>
                <a:gd name="T74" fmla="*/ 0 w 3456"/>
                <a:gd name="T75" fmla="*/ 0 h 1699"/>
                <a:gd name="T76" fmla="*/ 0 w 3456"/>
                <a:gd name="T77" fmla="*/ 0 h 1699"/>
                <a:gd name="T78" fmla="*/ 0 w 3456"/>
                <a:gd name="T79" fmla="*/ 0 h 1699"/>
                <a:gd name="T80" fmla="*/ 0 w 3456"/>
                <a:gd name="T81" fmla="*/ 0 h 1699"/>
                <a:gd name="T82" fmla="*/ 0 w 3456"/>
                <a:gd name="T83" fmla="*/ 0 h 1699"/>
                <a:gd name="T84" fmla="*/ 0 w 3456"/>
                <a:gd name="T85" fmla="*/ 0 h 16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456"/>
                <a:gd name="T130" fmla="*/ 0 h 1699"/>
                <a:gd name="T131" fmla="*/ 3456 w 3456"/>
                <a:gd name="T132" fmla="*/ 1699 h 169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456" h="1699">
                  <a:moveTo>
                    <a:pt x="1338" y="300"/>
                  </a:moveTo>
                  <a:lnTo>
                    <a:pt x="1338" y="667"/>
                  </a:lnTo>
                  <a:lnTo>
                    <a:pt x="972" y="667"/>
                  </a:lnTo>
                  <a:lnTo>
                    <a:pt x="972" y="1032"/>
                  </a:lnTo>
                  <a:lnTo>
                    <a:pt x="1338" y="1032"/>
                  </a:lnTo>
                  <a:lnTo>
                    <a:pt x="1338" y="1398"/>
                  </a:lnTo>
                  <a:lnTo>
                    <a:pt x="1704" y="1398"/>
                  </a:lnTo>
                  <a:lnTo>
                    <a:pt x="1704" y="1032"/>
                  </a:lnTo>
                  <a:lnTo>
                    <a:pt x="2069" y="1032"/>
                  </a:lnTo>
                  <a:lnTo>
                    <a:pt x="2069" y="667"/>
                  </a:lnTo>
                  <a:lnTo>
                    <a:pt x="1704" y="667"/>
                  </a:lnTo>
                  <a:lnTo>
                    <a:pt x="1704" y="300"/>
                  </a:lnTo>
                  <a:lnTo>
                    <a:pt x="1338" y="300"/>
                  </a:lnTo>
                  <a:close/>
                  <a:moveTo>
                    <a:pt x="2321" y="146"/>
                  </a:moveTo>
                  <a:lnTo>
                    <a:pt x="2321" y="743"/>
                  </a:lnTo>
                  <a:lnTo>
                    <a:pt x="3010" y="743"/>
                  </a:lnTo>
                  <a:lnTo>
                    <a:pt x="2768" y="146"/>
                  </a:lnTo>
                  <a:lnTo>
                    <a:pt x="2321" y="146"/>
                  </a:lnTo>
                  <a:close/>
                  <a:moveTo>
                    <a:pt x="137" y="0"/>
                  </a:moveTo>
                  <a:lnTo>
                    <a:pt x="2717" y="0"/>
                  </a:lnTo>
                  <a:lnTo>
                    <a:pt x="2752" y="2"/>
                  </a:lnTo>
                  <a:lnTo>
                    <a:pt x="2785" y="8"/>
                  </a:lnTo>
                  <a:lnTo>
                    <a:pt x="2815" y="20"/>
                  </a:lnTo>
                  <a:lnTo>
                    <a:pt x="2842" y="35"/>
                  </a:lnTo>
                  <a:lnTo>
                    <a:pt x="2867" y="54"/>
                  </a:lnTo>
                  <a:lnTo>
                    <a:pt x="2888" y="77"/>
                  </a:lnTo>
                  <a:lnTo>
                    <a:pt x="2906" y="104"/>
                  </a:lnTo>
                  <a:lnTo>
                    <a:pt x="2922" y="134"/>
                  </a:lnTo>
                  <a:lnTo>
                    <a:pt x="3181" y="764"/>
                  </a:lnTo>
                  <a:lnTo>
                    <a:pt x="3203" y="769"/>
                  </a:lnTo>
                  <a:lnTo>
                    <a:pt x="3222" y="776"/>
                  </a:lnTo>
                  <a:lnTo>
                    <a:pt x="3242" y="784"/>
                  </a:lnTo>
                  <a:lnTo>
                    <a:pt x="3260" y="795"/>
                  </a:lnTo>
                  <a:lnTo>
                    <a:pt x="3278" y="807"/>
                  </a:lnTo>
                  <a:lnTo>
                    <a:pt x="3294" y="823"/>
                  </a:lnTo>
                  <a:lnTo>
                    <a:pt x="3308" y="844"/>
                  </a:lnTo>
                  <a:lnTo>
                    <a:pt x="3322" y="868"/>
                  </a:lnTo>
                  <a:lnTo>
                    <a:pt x="3336" y="896"/>
                  </a:lnTo>
                  <a:lnTo>
                    <a:pt x="3348" y="931"/>
                  </a:lnTo>
                  <a:lnTo>
                    <a:pt x="3360" y="970"/>
                  </a:lnTo>
                  <a:lnTo>
                    <a:pt x="3371" y="1016"/>
                  </a:lnTo>
                  <a:lnTo>
                    <a:pt x="3382" y="1068"/>
                  </a:lnTo>
                  <a:lnTo>
                    <a:pt x="3452" y="1505"/>
                  </a:lnTo>
                  <a:lnTo>
                    <a:pt x="3455" y="1539"/>
                  </a:lnTo>
                  <a:lnTo>
                    <a:pt x="3456" y="1569"/>
                  </a:lnTo>
                  <a:lnTo>
                    <a:pt x="3452" y="1595"/>
                  </a:lnTo>
                  <a:lnTo>
                    <a:pt x="3444" y="1618"/>
                  </a:lnTo>
                  <a:lnTo>
                    <a:pt x="3434" y="1638"/>
                  </a:lnTo>
                  <a:lnTo>
                    <a:pt x="3420" y="1655"/>
                  </a:lnTo>
                  <a:lnTo>
                    <a:pt x="3405" y="1670"/>
                  </a:lnTo>
                  <a:lnTo>
                    <a:pt x="3387" y="1680"/>
                  </a:lnTo>
                  <a:lnTo>
                    <a:pt x="3366" y="1689"/>
                  </a:lnTo>
                  <a:lnTo>
                    <a:pt x="3344" y="1695"/>
                  </a:lnTo>
                  <a:lnTo>
                    <a:pt x="3321" y="1698"/>
                  </a:lnTo>
                  <a:lnTo>
                    <a:pt x="3296" y="1699"/>
                  </a:lnTo>
                  <a:lnTo>
                    <a:pt x="3056" y="1699"/>
                  </a:lnTo>
                  <a:lnTo>
                    <a:pt x="3053" y="1650"/>
                  </a:lnTo>
                  <a:lnTo>
                    <a:pt x="3044" y="1602"/>
                  </a:lnTo>
                  <a:lnTo>
                    <a:pt x="3031" y="1555"/>
                  </a:lnTo>
                  <a:lnTo>
                    <a:pt x="3012" y="1511"/>
                  </a:lnTo>
                  <a:lnTo>
                    <a:pt x="2990" y="1471"/>
                  </a:lnTo>
                  <a:lnTo>
                    <a:pt x="2962" y="1432"/>
                  </a:lnTo>
                  <a:lnTo>
                    <a:pt x="2931" y="1397"/>
                  </a:lnTo>
                  <a:lnTo>
                    <a:pt x="2897" y="1366"/>
                  </a:lnTo>
                  <a:lnTo>
                    <a:pt x="2858" y="1338"/>
                  </a:lnTo>
                  <a:lnTo>
                    <a:pt x="2817" y="1315"/>
                  </a:lnTo>
                  <a:lnTo>
                    <a:pt x="2773" y="1297"/>
                  </a:lnTo>
                  <a:lnTo>
                    <a:pt x="2727" y="1283"/>
                  </a:lnTo>
                  <a:lnTo>
                    <a:pt x="2680" y="1275"/>
                  </a:lnTo>
                  <a:lnTo>
                    <a:pt x="2630" y="1271"/>
                  </a:lnTo>
                  <a:lnTo>
                    <a:pt x="2580" y="1275"/>
                  </a:lnTo>
                  <a:lnTo>
                    <a:pt x="2532" y="1283"/>
                  </a:lnTo>
                  <a:lnTo>
                    <a:pt x="2486" y="1297"/>
                  </a:lnTo>
                  <a:lnTo>
                    <a:pt x="2442" y="1315"/>
                  </a:lnTo>
                  <a:lnTo>
                    <a:pt x="2401" y="1338"/>
                  </a:lnTo>
                  <a:lnTo>
                    <a:pt x="2364" y="1366"/>
                  </a:lnTo>
                  <a:lnTo>
                    <a:pt x="2328" y="1397"/>
                  </a:lnTo>
                  <a:lnTo>
                    <a:pt x="2298" y="1432"/>
                  </a:lnTo>
                  <a:lnTo>
                    <a:pt x="2269" y="1471"/>
                  </a:lnTo>
                  <a:lnTo>
                    <a:pt x="2246" y="1511"/>
                  </a:lnTo>
                  <a:lnTo>
                    <a:pt x="2229" y="1555"/>
                  </a:lnTo>
                  <a:lnTo>
                    <a:pt x="2215" y="1602"/>
                  </a:lnTo>
                  <a:lnTo>
                    <a:pt x="2207" y="1650"/>
                  </a:lnTo>
                  <a:lnTo>
                    <a:pt x="2203" y="1699"/>
                  </a:lnTo>
                  <a:lnTo>
                    <a:pt x="1176" y="1699"/>
                  </a:lnTo>
                  <a:lnTo>
                    <a:pt x="1173" y="1650"/>
                  </a:lnTo>
                  <a:lnTo>
                    <a:pt x="1165" y="1602"/>
                  </a:lnTo>
                  <a:lnTo>
                    <a:pt x="1152" y="1555"/>
                  </a:lnTo>
                  <a:lnTo>
                    <a:pt x="1133" y="1511"/>
                  </a:lnTo>
                  <a:lnTo>
                    <a:pt x="1110" y="1471"/>
                  </a:lnTo>
                  <a:lnTo>
                    <a:pt x="1083" y="1432"/>
                  </a:lnTo>
                  <a:lnTo>
                    <a:pt x="1051" y="1397"/>
                  </a:lnTo>
                  <a:lnTo>
                    <a:pt x="1017" y="1366"/>
                  </a:lnTo>
                  <a:lnTo>
                    <a:pt x="978" y="1338"/>
                  </a:lnTo>
                  <a:lnTo>
                    <a:pt x="937" y="1315"/>
                  </a:lnTo>
                  <a:lnTo>
                    <a:pt x="894" y="1297"/>
                  </a:lnTo>
                  <a:lnTo>
                    <a:pt x="848" y="1283"/>
                  </a:lnTo>
                  <a:lnTo>
                    <a:pt x="800" y="1275"/>
                  </a:lnTo>
                  <a:lnTo>
                    <a:pt x="750" y="1271"/>
                  </a:lnTo>
                  <a:lnTo>
                    <a:pt x="701" y="1275"/>
                  </a:lnTo>
                  <a:lnTo>
                    <a:pt x="652" y="1283"/>
                  </a:lnTo>
                  <a:lnTo>
                    <a:pt x="606" y="1297"/>
                  </a:lnTo>
                  <a:lnTo>
                    <a:pt x="562" y="1315"/>
                  </a:lnTo>
                  <a:lnTo>
                    <a:pt x="522" y="1338"/>
                  </a:lnTo>
                  <a:lnTo>
                    <a:pt x="484" y="1366"/>
                  </a:lnTo>
                  <a:lnTo>
                    <a:pt x="449" y="1397"/>
                  </a:lnTo>
                  <a:lnTo>
                    <a:pt x="418" y="1432"/>
                  </a:lnTo>
                  <a:lnTo>
                    <a:pt x="391" y="1471"/>
                  </a:lnTo>
                  <a:lnTo>
                    <a:pt x="368" y="1511"/>
                  </a:lnTo>
                  <a:lnTo>
                    <a:pt x="349" y="1555"/>
                  </a:lnTo>
                  <a:lnTo>
                    <a:pt x="335" y="1602"/>
                  </a:lnTo>
                  <a:lnTo>
                    <a:pt x="327" y="1650"/>
                  </a:lnTo>
                  <a:lnTo>
                    <a:pt x="324" y="1699"/>
                  </a:lnTo>
                  <a:lnTo>
                    <a:pt x="125" y="1699"/>
                  </a:lnTo>
                  <a:lnTo>
                    <a:pt x="99" y="1697"/>
                  </a:lnTo>
                  <a:lnTo>
                    <a:pt x="75" y="1690"/>
                  </a:lnTo>
                  <a:lnTo>
                    <a:pt x="54" y="1679"/>
                  </a:lnTo>
                  <a:lnTo>
                    <a:pt x="36" y="1663"/>
                  </a:lnTo>
                  <a:lnTo>
                    <a:pt x="21" y="1646"/>
                  </a:lnTo>
                  <a:lnTo>
                    <a:pt x="9" y="1626"/>
                  </a:lnTo>
                  <a:lnTo>
                    <a:pt x="2" y="1603"/>
                  </a:lnTo>
                  <a:lnTo>
                    <a:pt x="0" y="1577"/>
                  </a:lnTo>
                  <a:lnTo>
                    <a:pt x="0" y="141"/>
                  </a:lnTo>
                  <a:lnTo>
                    <a:pt x="3" y="112"/>
                  </a:lnTo>
                  <a:lnTo>
                    <a:pt x="10" y="86"/>
                  </a:lnTo>
                  <a:lnTo>
                    <a:pt x="23" y="62"/>
                  </a:lnTo>
                  <a:lnTo>
                    <a:pt x="41" y="41"/>
                  </a:lnTo>
                  <a:lnTo>
                    <a:pt x="61" y="24"/>
                  </a:lnTo>
                  <a:lnTo>
                    <a:pt x="84" y="11"/>
                  </a:lnTo>
                  <a:lnTo>
                    <a:pt x="110" y="2"/>
                  </a:lnTo>
                  <a:lnTo>
                    <a:pt x="137" y="0"/>
                  </a:lnTo>
                  <a:close/>
                </a:path>
              </a:pathLst>
            </a:custGeom>
            <a:grpFill/>
            <a:ln w="9525">
              <a:noFill/>
              <a:round/>
              <a:headEnd/>
              <a:tailEnd/>
            </a:ln>
          </p:spPr>
          <p:txBody>
            <a:bodyPr wrap="none" anchor="ctr"/>
            <a:lstStyle/>
            <a:p>
              <a:endParaRPr lang="en-GB"/>
            </a:p>
          </p:txBody>
        </p:sp>
      </p:grpSp>
      <p:sp>
        <p:nvSpPr>
          <p:cNvPr id="31" name="Freeform 38"/>
          <p:cNvSpPr>
            <a:spLocks noChangeArrowheads="1"/>
          </p:cNvSpPr>
          <p:nvPr/>
        </p:nvSpPr>
        <p:spPr bwMode="auto">
          <a:xfrm>
            <a:off x="7577138" y="6094412"/>
            <a:ext cx="280987" cy="387350"/>
          </a:xfrm>
          <a:custGeom>
            <a:avLst/>
            <a:gdLst>
              <a:gd name="T0" fmla="*/ 2147483647 w 2494"/>
              <a:gd name="T1" fmla="*/ 2147483647 h 3458"/>
              <a:gd name="T2" fmla="*/ 2147483647 w 2494"/>
              <a:gd name="T3" fmla="*/ 2147483647 h 3458"/>
              <a:gd name="T4" fmla="*/ 2147483647 w 2494"/>
              <a:gd name="T5" fmla="*/ 2147483647 h 3458"/>
              <a:gd name="T6" fmla="*/ 2147483647 w 2494"/>
              <a:gd name="T7" fmla="*/ 2147483647 h 3458"/>
              <a:gd name="T8" fmla="*/ 2147483647 w 2494"/>
              <a:gd name="T9" fmla="*/ 2147483647 h 3458"/>
              <a:gd name="T10" fmla="*/ 2147483647 w 2494"/>
              <a:gd name="T11" fmla="*/ 2147483647 h 3458"/>
              <a:gd name="T12" fmla="*/ 2147483647 w 2494"/>
              <a:gd name="T13" fmla="*/ 2147483647 h 3458"/>
              <a:gd name="T14" fmla="*/ 2147483647 w 2494"/>
              <a:gd name="T15" fmla="*/ 2147483647 h 3458"/>
              <a:gd name="T16" fmla="*/ 2147483647 w 2494"/>
              <a:gd name="T17" fmla="*/ 2147483647 h 3458"/>
              <a:gd name="T18" fmla="*/ 2147483647 w 2494"/>
              <a:gd name="T19" fmla="*/ 2147483647 h 3458"/>
              <a:gd name="T20" fmla="*/ 2147483647 w 2494"/>
              <a:gd name="T21" fmla="*/ 2147483647 h 3458"/>
              <a:gd name="T22" fmla="*/ 2147483647 w 2494"/>
              <a:gd name="T23" fmla="*/ 2147483647 h 3458"/>
              <a:gd name="T24" fmla="*/ 2147483647 w 2494"/>
              <a:gd name="T25" fmla="*/ 2147483647 h 3458"/>
              <a:gd name="T26" fmla="*/ 2147483647 w 2494"/>
              <a:gd name="T27" fmla="*/ 2147483647 h 3458"/>
              <a:gd name="T28" fmla="*/ 0 w 2494"/>
              <a:gd name="T29" fmla="*/ 2147483647 h 3458"/>
              <a:gd name="T30" fmla="*/ 0 w 2494"/>
              <a:gd name="T31" fmla="*/ 2147483647 h 3458"/>
              <a:gd name="T32" fmla="*/ 2147483647 w 2494"/>
              <a:gd name="T33" fmla="*/ 2147483647 h 3458"/>
              <a:gd name="T34" fmla="*/ 2147483647 w 2494"/>
              <a:gd name="T35" fmla="*/ 2147483647 h 3458"/>
              <a:gd name="T36" fmla="*/ 2147483647 w 2494"/>
              <a:gd name="T37" fmla="*/ 2147483647 h 3458"/>
              <a:gd name="T38" fmla="*/ 2147483647 w 2494"/>
              <a:gd name="T39" fmla="*/ 2147483647 h 3458"/>
              <a:gd name="T40" fmla="*/ 2147483647 w 2494"/>
              <a:gd name="T41" fmla="*/ 2147483647 h 3458"/>
              <a:gd name="T42" fmla="*/ 2147483647 w 2494"/>
              <a:gd name="T43" fmla="*/ 2147483647 h 3458"/>
              <a:gd name="T44" fmla="*/ 2147483647 w 2494"/>
              <a:gd name="T45" fmla="*/ 2147483647 h 3458"/>
              <a:gd name="T46" fmla="*/ 2147483647 w 2494"/>
              <a:gd name="T47" fmla="*/ 2147483647 h 3458"/>
              <a:gd name="T48" fmla="*/ 2147483647 w 2494"/>
              <a:gd name="T49" fmla="*/ 2147483647 h 3458"/>
              <a:gd name="T50" fmla="*/ 2147483647 w 2494"/>
              <a:gd name="T51" fmla="*/ 2147483647 h 3458"/>
              <a:gd name="T52" fmla="*/ 2147483647 w 2494"/>
              <a:gd name="T53" fmla="*/ 2147483647 h 3458"/>
              <a:gd name="T54" fmla="*/ 2147483647 w 2494"/>
              <a:gd name="T55" fmla="*/ 2147483647 h 3458"/>
              <a:gd name="T56" fmla="*/ 2147483647 w 2494"/>
              <a:gd name="T57" fmla="*/ 2147483647 h 3458"/>
              <a:gd name="T58" fmla="*/ 2147483647 w 2494"/>
              <a:gd name="T59" fmla="*/ 2147483647 h 3458"/>
              <a:gd name="T60" fmla="*/ 2147483647 w 2494"/>
              <a:gd name="T61" fmla="*/ 2147483647 h 3458"/>
              <a:gd name="T62" fmla="*/ 2147483647 w 2494"/>
              <a:gd name="T63" fmla="*/ 2147483647 h 3458"/>
              <a:gd name="T64" fmla="*/ 2147483647 w 2494"/>
              <a:gd name="T65" fmla="*/ 2147483647 h 3458"/>
              <a:gd name="T66" fmla="*/ 2147483647 w 2494"/>
              <a:gd name="T67" fmla="*/ 2147483647 h 3458"/>
              <a:gd name="T68" fmla="*/ 2147483647 w 2494"/>
              <a:gd name="T69" fmla="*/ 2147483647 h 3458"/>
              <a:gd name="T70" fmla="*/ 2147483647 w 2494"/>
              <a:gd name="T71" fmla="*/ 2147483647 h 3458"/>
              <a:gd name="T72" fmla="*/ 2147483647 w 2494"/>
              <a:gd name="T73" fmla="*/ 2147483647 h 3458"/>
              <a:gd name="T74" fmla="*/ 2147483647 w 2494"/>
              <a:gd name="T75" fmla="*/ 2147483647 h 3458"/>
              <a:gd name="T76" fmla="*/ 2147483647 w 2494"/>
              <a:gd name="T77" fmla="*/ 2147483647 h 3458"/>
              <a:gd name="T78" fmla="*/ 2147483647 w 2494"/>
              <a:gd name="T79" fmla="*/ 2147483647 h 3458"/>
              <a:gd name="T80" fmla="*/ 2147483647 w 2494"/>
              <a:gd name="T81" fmla="*/ 2147483647 h 3458"/>
              <a:gd name="T82" fmla="*/ 2147483647 w 2494"/>
              <a:gd name="T83" fmla="*/ 2147483647 h 3458"/>
              <a:gd name="T84" fmla="*/ 2147483647 w 2494"/>
              <a:gd name="T85" fmla="*/ 2147483647 h 3458"/>
              <a:gd name="T86" fmla="*/ 2147483647 w 2494"/>
              <a:gd name="T87" fmla="*/ 2147483647 h 3458"/>
              <a:gd name="T88" fmla="*/ 2147483647 w 2494"/>
              <a:gd name="T89" fmla="*/ 2147483647 h 3458"/>
              <a:gd name="T90" fmla="*/ 2147483647 w 2494"/>
              <a:gd name="T91" fmla="*/ 0 h 3458"/>
              <a:gd name="T92" fmla="*/ 2147483647 w 2494"/>
              <a:gd name="T93" fmla="*/ 2147483647 h 3458"/>
              <a:gd name="T94" fmla="*/ 2147483647 w 2494"/>
              <a:gd name="T95" fmla="*/ 2147483647 h 3458"/>
              <a:gd name="T96" fmla="*/ 2147483647 w 2494"/>
              <a:gd name="T97" fmla="*/ 2147483647 h 3458"/>
              <a:gd name="T98" fmla="*/ 2147483647 w 2494"/>
              <a:gd name="T99" fmla="*/ 2147483647 h 3458"/>
              <a:gd name="T100" fmla="*/ 2147483647 w 2494"/>
              <a:gd name="T101" fmla="*/ 2147483647 h 3458"/>
              <a:gd name="T102" fmla="*/ 2147483647 w 2494"/>
              <a:gd name="T103" fmla="*/ 2147483647 h 3458"/>
              <a:gd name="T104" fmla="*/ 2147483647 w 2494"/>
              <a:gd name="T105" fmla="*/ 2147483647 h 3458"/>
              <a:gd name="T106" fmla="*/ 2147483647 w 2494"/>
              <a:gd name="T107" fmla="*/ 2147483647 h 3458"/>
              <a:gd name="T108" fmla="*/ 2147483647 w 2494"/>
              <a:gd name="T109" fmla="*/ 2147483647 h 3458"/>
              <a:gd name="T110" fmla="*/ 2147483647 w 2494"/>
              <a:gd name="T111" fmla="*/ 2147483647 h 3458"/>
              <a:gd name="T112" fmla="*/ 2147483647 w 2494"/>
              <a:gd name="T113" fmla="*/ 0 h 34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94"/>
              <a:gd name="T172" fmla="*/ 0 h 3458"/>
              <a:gd name="T173" fmla="*/ 2494 w 2494"/>
              <a:gd name="T174" fmla="*/ 3458 h 345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94" h="3458">
                <a:moveTo>
                  <a:pt x="2111" y="1537"/>
                </a:moveTo>
                <a:lnTo>
                  <a:pt x="2148" y="1540"/>
                </a:lnTo>
                <a:lnTo>
                  <a:pt x="2184" y="1548"/>
                </a:lnTo>
                <a:lnTo>
                  <a:pt x="2217" y="1562"/>
                </a:lnTo>
                <a:lnTo>
                  <a:pt x="2249" y="1581"/>
                </a:lnTo>
                <a:lnTo>
                  <a:pt x="2278" y="1603"/>
                </a:lnTo>
                <a:lnTo>
                  <a:pt x="2304" y="1630"/>
                </a:lnTo>
                <a:lnTo>
                  <a:pt x="2330" y="1661"/>
                </a:lnTo>
                <a:lnTo>
                  <a:pt x="2352" y="1695"/>
                </a:lnTo>
                <a:lnTo>
                  <a:pt x="2373" y="1732"/>
                </a:lnTo>
                <a:lnTo>
                  <a:pt x="2393" y="1772"/>
                </a:lnTo>
                <a:lnTo>
                  <a:pt x="2410" y="1813"/>
                </a:lnTo>
                <a:lnTo>
                  <a:pt x="2426" y="1857"/>
                </a:lnTo>
                <a:lnTo>
                  <a:pt x="2439" y="1902"/>
                </a:lnTo>
                <a:lnTo>
                  <a:pt x="2451" y="1948"/>
                </a:lnTo>
                <a:lnTo>
                  <a:pt x="2462" y="1993"/>
                </a:lnTo>
                <a:lnTo>
                  <a:pt x="2470" y="2040"/>
                </a:lnTo>
                <a:lnTo>
                  <a:pt x="2478" y="2087"/>
                </a:lnTo>
                <a:lnTo>
                  <a:pt x="2484" y="2133"/>
                </a:lnTo>
                <a:lnTo>
                  <a:pt x="2488" y="2179"/>
                </a:lnTo>
                <a:lnTo>
                  <a:pt x="2492" y="2222"/>
                </a:lnTo>
                <a:lnTo>
                  <a:pt x="2493" y="2265"/>
                </a:lnTo>
                <a:lnTo>
                  <a:pt x="2494" y="2306"/>
                </a:lnTo>
                <a:lnTo>
                  <a:pt x="2494" y="3458"/>
                </a:lnTo>
                <a:lnTo>
                  <a:pt x="803" y="3458"/>
                </a:lnTo>
                <a:lnTo>
                  <a:pt x="2111" y="1537"/>
                </a:lnTo>
                <a:close/>
                <a:moveTo>
                  <a:pt x="384" y="1537"/>
                </a:moveTo>
                <a:lnTo>
                  <a:pt x="1822" y="1537"/>
                </a:lnTo>
                <a:lnTo>
                  <a:pt x="515" y="3458"/>
                </a:lnTo>
                <a:lnTo>
                  <a:pt x="0" y="3458"/>
                </a:lnTo>
                <a:lnTo>
                  <a:pt x="0" y="2306"/>
                </a:lnTo>
                <a:lnTo>
                  <a:pt x="0" y="2265"/>
                </a:lnTo>
                <a:lnTo>
                  <a:pt x="2" y="2222"/>
                </a:lnTo>
                <a:lnTo>
                  <a:pt x="5" y="2179"/>
                </a:lnTo>
                <a:lnTo>
                  <a:pt x="10" y="2133"/>
                </a:lnTo>
                <a:lnTo>
                  <a:pt x="16" y="2087"/>
                </a:lnTo>
                <a:lnTo>
                  <a:pt x="23" y="2040"/>
                </a:lnTo>
                <a:lnTo>
                  <a:pt x="32" y="1993"/>
                </a:lnTo>
                <a:lnTo>
                  <a:pt x="43" y="1948"/>
                </a:lnTo>
                <a:lnTo>
                  <a:pt x="54" y="1902"/>
                </a:lnTo>
                <a:lnTo>
                  <a:pt x="68" y="1857"/>
                </a:lnTo>
                <a:lnTo>
                  <a:pt x="84" y="1813"/>
                </a:lnTo>
                <a:lnTo>
                  <a:pt x="101" y="1772"/>
                </a:lnTo>
                <a:lnTo>
                  <a:pt x="120" y="1732"/>
                </a:lnTo>
                <a:lnTo>
                  <a:pt x="141" y="1695"/>
                </a:lnTo>
                <a:lnTo>
                  <a:pt x="164" y="1661"/>
                </a:lnTo>
                <a:lnTo>
                  <a:pt x="189" y="1630"/>
                </a:lnTo>
                <a:lnTo>
                  <a:pt x="216" y="1603"/>
                </a:lnTo>
                <a:lnTo>
                  <a:pt x="245" y="1581"/>
                </a:lnTo>
                <a:lnTo>
                  <a:pt x="277" y="1562"/>
                </a:lnTo>
                <a:lnTo>
                  <a:pt x="310" y="1548"/>
                </a:lnTo>
                <a:lnTo>
                  <a:pt x="346" y="1540"/>
                </a:lnTo>
                <a:lnTo>
                  <a:pt x="384" y="1537"/>
                </a:lnTo>
                <a:close/>
                <a:moveTo>
                  <a:pt x="576" y="576"/>
                </a:moveTo>
                <a:lnTo>
                  <a:pt x="1918" y="576"/>
                </a:lnTo>
                <a:lnTo>
                  <a:pt x="1918" y="672"/>
                </a:lnTo>
                <a:lnTo>
                  <a:pt x="1915" y="737"/>
                </a:lnTo>
                <a:lnTo>
                  <a:pt x="1906" y="800"/>
                </a:lnTo>
                <a:lnTo>
                  <a:pt x="1892" y="861"/>
                </a:lnTo>
                <a:lnTo>
                  <a:pt x="1871" y="919"/>
                </a:lnTo>
                <a:lnTo>
                  <a:pt x="1846" y="976"/>
                </a:lnTo>
                <a:lnTo>
                  <a:pt x="1816" y="1029"/>
                </a:lnTo>
                <a:lnTo>
                  <a:pt x="1781" y="1079"/>
                </a:lnTo>
                <a:lnTo>
                  <a:pt x="1743" y="1126"/>
                </a:lnTo>
                <a:lnTo>
                  <a:pt x="1700" y="1169"/>
                </a:lnTo>
                <a:lnTo>
                  <a:pt x="1653" y="1208"/>
                </a:lnTo>
                <a:lnTo>
                  <a:pt x="1603" y="1242"/>
                </a:lnTo>
                <a:lnTo>
                  <a:pt x="1550" y="1272"/>
                </a:lnTo>
                <a:lnTo>
                  <a:pt x="1494" y="1298"/>
                </a:lnTo>
                <a:lnTo>
                  <a:pt x="1435" y="1318"/>
                </a:lnTo>
                <a:lnTo>
                  <a:pt x="1375" y="1333"/>
                </a:lnTo>
                <a:lnTo>
                  <a:pt x="1312" y="1341"/>
                </a:lnTo>
                <a:lnTo>
                  <a:pt x="1247" y="1345"/>
                </a:lnTo>
                <a:lnTo>
                  <a:pt x="1182" y="1341"/>
                </a:lnTo>
                <a:lnTo>
                  <a:pt x="1119" y="1333"/>
                </a:lnTo>
                <a:lnTo>
                  <a:pt x="1059" y="1318"/>
                </a:lnTo>
                <a:lnTo>
                  <a:pt x="1000" y="1298"/>
                </a:lnTo>
                <a:lnTo>
                  <a:pt x="944" y="1272"/>
                </a:lnTo>
                <a:lnTo>
                  <a:pt x="890" y="1242"/>
                </a:lnTo>
                <a:lnTo>
                  <a:pt x="840" y="1208"/>
                </a:lnTo>
                <a:lnTo>
                  <a:pt x="794" y="1169"/>
                </a:lnTo>
                <a:lnTo>
                  <a:pt x="751" y="1126"/>
                </a:lnTo>
                <a:lnTo>
                  <a:pt x="712" y="1079"/>
                </a:lnTo>
                <a:lnTo>
                  <a:pt x="678" y="1029"/>
                </a:lnTo>
                <a:lnTo>
                  <a:pt x="648" y="976"/>
                </a:lnTo>
                <a:lnTo>
                  <a:pt x="622" y="919"/>
                </a:lnTo>
                <a:lnTo>
                  <a:pt x="602" y="861"/>
                </a:lnTo>
                <a:lnTo>
                  <a:pt x="587" y="800"/>
                </a:lnTo>
                <a:lnTo>
                  <a:pt x="579" y="737"/>
                </a:lnTo>
                <a:lnTo>
                  <a:pt x="576" y="672"/>
                </a:lnTo>
                <a:lnTo>
                  <a:pt x="576" y="576"/>
                </a:lnTo>
                <a:close/>
                <a:moveTo>
                  <a:pt x="767" y="0"/>
                </a:moveTo>
                <a:lnTo>
                  <a:pt x="1727" y="0"/>
                </a:lnTo>
                <a:lnTo>
                  <a:pt x="1759" y="3"/>
                </a:lnTo>
                <a:lnTo>
                  <a:pt x="1789" y="13"/>
                </a:lnTo>
                <a:lnTo>
                  <a:pt x="1819" y="29"/>
                </a:lnTo>
                <a:lnTo>
                  <a:pt x="1846" y="49"/>
                </a:lnTo>
                <a:lnTo>
                  <a:pt x="1870" y="72"/>
                </a:lnTo>
                <a:lnTo>
                  <a:pt x="1889" y="100"/>
                </a:lnTo>
                <a:lnTo>
                  <a:pt x="1905" y="129"/>
                </a:lnTo>
                <a:lnTo>
                  <a:pt x="1915" y="160"/>
                </a:lnTo>
                <a:lnTo>
                  <a:pt x="1918" y="192"/>
                </a:lnTo>
                <a:lnTo>
                  <a:pt x="1918" y="385"/>
                </a:lnTo>
                <a:lnTo>
                  <a:pt x="576" y="385"/>
                </a:lnTo>
                <a:lnTo>
                  <a:pt x="576" y="192"/>
                </a:lnTo>
                <a:lnTo>
                  <a:pt x="579" y="160"/>
                </a:lnTo>
                <a:lnTo>
                  <a:pt x="588" y="129"/>
                </a:lnTo>
                <a:lnTo>
                  <a:pt x="604" y="100"/>
                </a:lnTo>
                <a:lnTo>
                  <a:pt x="623" y="72"/>
                </a:lnTo>
                <a:lnTo>
                  <a:pt x="648" y="49"/>
                </a:lnTo>
                <a:lnTo>
                  <a:pt x="674" y="29"/>
                </a:lnTo>
                <a:lnTo>
                  <a:pt x="704" y="13"/>
                </a:lnTo>
                <a:lnTo>
                  <a:pt x="735" y="3"/>
                </a:lnTo>
                <a:lnTo>
                  <a:pt x="767" y="0"/>
                </a:lnTo>
                <a:close/>
              </a:path>
            </a:pathLst>
          </a:custGeom>
          <a:solidFill>
            <a:schemeClr val="bg1">
              <a:lumMod val="75000"/>
            </a:schemeClr>
          </a:solidFill>
          <a:ln w="9525">
            <a:noFill/>
            <a:round/>
            <a:headEnd/>
            <a:tailEnd/>
          </a:ln>
        </p:spPr>
        <p:txBody>
          <a:bodyPr wrap="none" anchor="ctr"/>
          <a:lstStyle/>
          <a:p>
            <a:endParaRPr lang="en-GB"/>
          </a:p>
        </p:txBody>
      </p:sp>
      <p:grpSp>
        <p:nvGrpSpPr>
          <p:cNvPr id="14" name="Group 102"/>
          <p:cNvGrpSpPr>
            <a:grpSpLocks/>
          </p:cNvGrpSpPr>
          <p:nvPr/>
        </p:nvGrpSpPr>
        <p:grpSpPr bwMode="auto">
          <a:xfrm>
            <a:off x="5561013" y="6099175"/>
            <a:ext cx="636587" cy="377825"/>
            <a:chOff x="1387" y="1939"/>
            <a:chExt cx="286" cy="183"/>
          </a:xfrm>
          <a:solidFill>
            <a:schemeClr val="bg1">
              <a:lumMod val="75000"/>
            </a:schemeClr>
          </a:solidFill>
        </p:grpSpPr>
        <p:sp>
          <p:nvSpPr>
            <p:cNvPr id="33" name="Freeform 103"/>
            <p:cNvSpPr>
              <a:spLocks noChangeArrowheads="1"/>
            </p:cNvSpPr>
            <p:nvPr/>
          </p:nvSpPr>
          <p:spPr bwMode="auto">
            <a:xfrm>
              <a:off x="1570" y="1948"/>
              <a:ext cx="103" cy="153"/>
            </a:xfrm>
            <a:custGeom>
              <a:avLst/>
              <a:gdLst>
                <a:gd name="T0" fmla="*/ 0 w 1246"/>
                <a:gd name="T1" fmla="*/ 0 h 1850"/>
                <a:gd name="T2" fmla="*/ 0 w 1246"/>
                <a:gd name="T3" fmla="*/ 0 h 1850"/>
                <a:gd name="T4" fmla="*/ 0 w 1246"/>
                <a:gd name="T5" fmla="*/ 0 h 1850"/>
                <a:gd name="T6" fmla="*/ 0 w 1246"/>
                <a:gd name="T7" fmla="*/ 0 h 1850"/>
                <a:gd name="T8" fmla="*/ 0 w 1246"/>
                <a:gd name="T9" fmla="*/ 0 h 1850"/>
                <a:gd name="T10" fmla="*/ 0 w 1246"/>
                <a:gd name="T11" fmla="*/ 0 h 1850"/>
                <a:gd name="T12" fmla="*/ 0 w 1246"/>
                <a:gd name="T13" fmla="*/ 0 h 1850"/>
                <a:gd name="T14" fmla="*/ 0 w 1246"/>
                <a:gd name="T15" fmla="*/ 0 h 1850"/>
                <a:gd name="T16" fmla="*/ 0 w 1246"/>
                <a:gd name="T17" fmla="*/ 0 h 1850"/>
                <a:gd name="T18" fmla="*/ 0 w 1246"/>
                <a:gd name="T19" fmla="*/ 0 h 1850"/>
                <a:gd name="T20" fmla="*/ 0 w 1246"/>
                <a:gd name="T21" fmla="*/ 0 h 1850"/>
                <a:gd name="T22" fmla="*/ 0 w 1246"/>
                <a:gd name="T23" fmla="*/ 0 h 1850"/>
                <a:gd name="T24" fmla="*/ 0 w 1246"/>
                <a:gd name="T25" fmla="*/ 0 h 1850"/>
                <a:gd name="T26" fmla="*/ 0 w 1246"/>
                <a:gd name="T27" fmla="*/ 0 h 1850"/>
                <a:gd name="T28" fmla="*/ 0 w 1246"/>
                <a:gd name="T29" fmla="*/ 0 h 1850"/>
                <a:gd name="T30" fmla="*/ 0 w 1246"/>
                <a:gd name="T31" fmla="*/ 0 h 1850"/>
                <a:gd name="T32" fmla="*/ 0 w 1246"/>
                <a:gd name="T33" fmla="*/ 0 h 1850"/>
                <a:gd name="T34" fmla="*/ 0 w 1246"/>
                <a:gd name="T35" fmla="*/ 0 h 1850"/>
                <a:gd name="T36" fmla="*/ 0 w 1246"/>
                <a:gd name="T37" fmla="*/ 0 h 1850"/>
                <a:gd name="T38" fmla="*/ 0 w 1246"/>
                <a:gd name="T39" fmla="*/ 0 h 1850"/>
                <a:gd name="T40" fmla="*/ 0 w 1246"/>
                <a:gd name="T41" fmla="*/ 0 h 1850"/>
                <a:gd name="T42" fmla="*/ 0 w 1246"/>
                <a:gd name="T43" fmla="*/ 0 h 1850"/>
                <a:gd name="T44" fmla="*/ 0 w 1246"/>
                <a:gd name="T45" fmla="*/ 0 h 1850"/>
                <a:gd name="T46" fmla="*/ 0 w 1246"/>
                <a:gd name="T47" fmla="*/ 0 h 1850"/>
                <a:gd name="T48" fmla="*/ 0 w 1246"/>
                <a:gd name="T49" fmla="*/ 0 h 1850"/>
                <a:gd name="T50" fmla="*/ 0 w 1246"/>
                <a:gd name="T51" fmla="*/ 0 h 1850"/>
                <a:gd name="T52" fmla="*/ 0 w 1246"/>
                <a:gd name="T53" fmla="*/ 0 h 1850"/>
                <a:gd name="T54" fmla="*/ 0 w 1246"/>
                <a:gd name="T55" fmla="*/ 0 h 1850"/>
                <a:gd name="T56" fmla="*/ 0 w 1246"/>
                <a:gd name="T57" fmla="*/ 0 h 1850"/>
                <a:gd name="T58" fmla="*/ 0 w 1246"/>
                <a:gd name="T59" fmla="*/ 0 h 1850"/>
                <a:gd name="T60" fmla="*/ 0 w 1246"/>
                <a:gd name="T61" fmla="*/ 0 h 1850"/>
                <a:gd name="T62" fmla="*/ 0 w 1246"/>
                <a:gd name="T63" fmla="*/ 0 h 1850"/>
                <a:gd name="T64" fmla="*/ 0 w 1246"/>
                <a:gd name="T65" fmla="*/ 0 h 1850"/>
                <a:gd name="T66" fmla="*/ 0 w 1246"/>
                <a:gd name="T67" fmla="*/ 0 h 1850"/>
                <a:gd name="T68" fmla="*/ 0 w 1246"/>
                <a:gd name="T69" fmla="*/ 0 h 1850"/>
                <a:gd name="T70" fmla="*/ 0 w 1246"/>
                <a:gd name="T71" fmla="*/ 0 h 1850"/>
                <a:gd name="T72" fmla="*/ 0 w 1246"/>
                <a:gd name="T73" fmla="*/ 0 h 1850"/>
                <a:gd name="T74" fmla="*/ 0 w 1246"/>
                <a:gd name="T75" fmla="*/ 0 h 1850"/>
                <a:gd name="T76" fmla="*/ 0 w 1246"/>
                <a:gd name="T77" fmla="*/ 0 h 1850"/>
                <a:gd name="T78" fmla="*/ 0 w 1246"/>
                <a:gd name="T79" fmla="*/ 0 h 1850"/>
                <a:gd name="T80" fmla="*/ 0 w 1246"/>
                <a:gd name="T81" fmla="*/ 0 h 1850"/>
                <a:gd name="T82" fmla="*/ 0 w 1246"/>
                <a:gd name="T83" fmla="*/ 0 h 1850"/>
                <a:gd name="T84" fmla="*/ 0 w 1246"/>
                <a:gd name="T85" fmla="*/ 0 h 1850"/>
                <a:gd name="T86" fmla="*/ 0 w 1246"/>
                <a:gd name="T87" fmla="*/ 0 h 1850"/>
                <a:gd name="T88" fmla="*/ 0 w 1246"/>
                <a:gd name="T89" fmla="*/ 0 h 1850"/>
                <a:gd name="T90" fmla="*/ 0 w 1246"/>
                <a:gd name="T91" fmla="*/ 0 h 1850"/>
                <a:gd name="T92" fmla="*/ 0 w 1246"/>
                <a:gd name="T93" fmla="*/ 0 h 1850"/>
                <a:gd name="T94" fmla="*/ 0 w 1246"/>
                <a:gd name="T95" fmla="*/ 0 h 1850"/>
                <a:gd name="T96" fmla="*/ 0 w 1246"/>
                <a:gd name="T97" fmla="*/ 0 h 1850"/>
                <a:gd name="T98" fmla="*/ 0 w 1246"/>
                <a:gd name="T99" fmla="*/ 0 h 1850"/>
                <a:gd name="T100" fmla="*/ 0 w 1246"/>
                <a:gd name="T101" fmla="*/ 0 h 1850"/>
                <a:gd name="T102" fmla="*/ 0 w 1246"/>
                <a:gd name="T103" fmla="*/ 0 h 1850"/>
                <a:gd name="T104" fmla="*/ 0 w 1246"/>
                <a:gd name="T105" fmla="*/ 0 h 1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46"/>
                <a:gd name="T160" fmla="*/ 0 h 1850"/>
                <a:gd name="T161" fmla="*/ 1246 w 1246"/>
                <a:gd name="T162" fmla="*/ 1850 h 1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46" h="1850">
                  <a:moveTo>
                    <a:pt x="470" y="0"/>
                  </a:moveTo>
                  <a:lnTo>
                    <a:pt x="472" y="0"/>
                  </a:lnTo>
                  <a:lnTo>
                    <a:pt x="474" y="0"/>
                  </a:lnTo>
                  <a:lnTo>
                    <a:pt x="514" y="6"/>
                  </a:lnTo>
                  <a:lnTo>
                    <a:pt x="550" y="13"/>
                  </a:lnTo>
                  <a:lnTo>
                    <a:pt x="584" y="23"/>
                  </a:lnTo>
                  <a:lnTo>
                    <a:pt x="613" y="36"/>
                  </a:lnTo>
                  <a:lnTo>
                    <a:pt x="640" y="49"/>
                  </a:lnTo>
                  <a:lnTo>
                    <a:pt x="664" y="62"/>
                  </a:lnTo>
                  <a:lnTo>
                    <a:pt x="685" y="76"/>
                  </a:lnTo>
                  <a:lnTo>
                    <a:pt x="706" y="92"/>
                  </a:lnTo>
                  <a:lnTo>
                    <a:pt x="725" y="111"/>
                  </a:lnTo>
                  <a:lnTo>
                    <a:pt x="741" y="134"/>
                  </a:lnTo>
                  <a:lnTo>
                    <a:pt x="754" y="159"/>
                  </a:lnTo>
                  <a:lnTo>
                    <a:pt x="767" y="182"/>
                  </a:lnTo>
                  <a:lnTo>
                    <a:pt x="777" y="205"/>
                  </a:lnTo>
                  <a:lnTo>
                    <a:pt x="782" y="216"/>
                  </a:lnTo>
                  <a:lnTo>
                    <a:pt x="786" y="232"/>
                  </a:lnTo>
                  <a:lnTo>
                    <a:pt x="790" y="252"/>
                  </a:lnTo>
                  <a:lnTo>
                    <a:pt x="795" y="276"/>
                  </a:lnTo>
                  <a:lnTo>
                    <a:pt x="800" y="302"/>
                  </a:lnTo>
                  <a:lnTo>
                    <a:pt x="806" y="329"/>
                  </a:lnTo>
                  <a:lnTo>
                    <a:pt x="810" y="358"/>
                  </a:lnTo>
                  <a:lnTo>
                    <a:pt x="815" y="386"/>
                  </a:lnTo>
                  <a:lnTo>
                    <a:pt x="819" y="413"/>
                  </a:lnTo>
                  <a:lnTo>
                    <a:pt x="824" y="439"/>
                  </a:lnTo>
                  <a:lnTo>
                    <a:pt x="827" y="462"/>
                  </a:lnTo>
                  <a:lnTo>
                    <a:pt x="829" y="482"/>
                  </a:lnTo>
                  <a:lnTo>
                    <a:pt x="831" y="498"/>
                  </a:lnTo>
                  <a:lnTo>
                    <a:pt x="833" y="508"/>
                  </a:lnTo>
                  <a:lnTo>
                    <a:pt x="833" y="514"/>
                  </a:lnTo>
                  <a:lnTo>
                    <a:pt x="834" y="519"/>
                  </a:lnTo>
                  <a:lnTo>
                    <a:pt x="835" y="530"/>
                  </a:lnTo>
                  <a:lnTo>
                    <a:pt x="837" y="547"/>
                  </a:lnTo>
                  <a:lnTo>
                    <a:pt x="839" y="566"/>
                  </a:lnTo>
                  <a:lnTo>
                    <a:pt x="842" y="588"/>
                  </a:lnTo>
                  <a:lnTo>
                    <a:pt x="847" y="611"/>
                  </a:lnTo>
                  <a:lnTo>
                    <a:pt x="852" y="635"/>
                  </a:lnTo>
                  <a:lnTo>
                    <a:pt x="857" y="658"/>
                  </a:lnTo>
                  <a:lnTo>
                    <a:pt x="862" y="679"/>
                  </a:lnTo>
                  <a:lnTo>
                    <a:pt x="868" y="696"/>
                  </a:lnTo>
                  <a:lnTo>
                    <a:pt x="874" y="714"/>
                  </a:lnTo>
                  <a:lnTo>
                    <a:pt x="881" y="732"/>
                  </a:lnTo>
                  <a:lnTo>
                    <a:pt x="890" y="751"/>
                  </a:lnTo>
                  <a:lnTo>
                    <a:pt x="898" y="770"/>
                  </a:lnTo>
                  <a:lnTo>
                    <a:pt x="906" y="788"/>
                  </a:lnTo>
                  <a:lnTo>
                    <a:pt x="915" y="805"/>
                  </a:lnTo>
                  <a:lnTo>
                    <a:pt x="922" y="820"/>
                  </a:lnTo>
                  <a:lnTo>
                    <a:pt x="928" y="833"/>
                  </a:lnTo>
                  <a:lnTo>
                    <a:pt x="933" y="842"/>
                  </a:lnTo>
                  <a:lnTo>
                    <a:pt x="937" y="849"/>
                  </a:lnTo>
                  <a:lnTo>
                    <a:pt x="939" y="851"/>
                  </a:lnTo>
                  <a:lnTo>
                    <a:pt x="928" y="846"/>
                  </a:lnTo>
                  <a:lnTo>
                    <a:pt x="918" y="837"/>
                  </a:lnTo>
                  <a:lnTo>
                    <a:pt x="906" y="827"/>
                  </a:lnTo>
                  <a:lnTo>
                    <a:pt x="894" y="815"/>
                  </a:lnTo>
                  <a:lnTo>
                    <a:pt x="882" y="803"/>
                  </a:lnTo>
                  <a:lnTo>
                    <a:pt x="872" y="791"/>
                  </a:lnTo>
                  <a:lnTo>
                    <a:pt x="863" y="782"/>
                  </a:lnTo>
                  <a:lnTo>
                    <a:pt x="856" y="773"/>
                  </a:lnTo>
                  <a:lnTo>
                    <a:pt x="851" y="767"/>
                  </a:lnTo>
                  <a:lnTo>
                    <a:pt x="850" y="765"/>
                  </a:lnTo>
                  <a:lnTo>
                    <a:pt x="851" y="768"/>
                  </a:lnTo>
                  <a:lnTo>
                    <a:pt x="852" y="774"/>
                  </a:lnTo>
                  <a:lnTo>
                    <a:pt x="855" y="785"/>
                  </a:lnTo>
                  <a:lnTo>
                    <a:pt x="858" y="796"/>
                  </a:lnTo>
                  <a:lnTo>
                    <a:pt x="861" y="809"/>
                  </a:lnTo>
                  <a:lnTo>
                    <a:pt x="864" y="819"/>
                  </a:lnTo>
                  <a:lnTo>
                    <a:pt x="868" y="829"/>
                  </a:lnTo>
                  <a:lnTo>
                    <a:pt x="870" y="834"/>
                  </a:lnTo>
                  <a:lnTo>
                    <a:pt x="872" y="839"/>
                  </a:lnTo>
                  <a:lnTo>
                    <a:pt x="876" y="847"/>
                  </a:lnTo>
                  <a:lnTo>
                    <a:pt x="881" y="854"/>
                  </a:lnTo>
                  <a:lnTo>
                    <a:pt x="886" y="862"/>
                  </a:lnTo>
                  <a:lnTo>
                    <a:pt x="891" y="869"/>
                  </a:lnTo>
                  <a:lnTo>
                    <a:pt x="894" y="874"/>
                  </a:lnTo>
                  <a:lnTo>
                    <a:pt x="894" y="876"/>
                  </a:lnTo>
                  <a:lnTo>
                    <a:pt x="890" y="877"/>
                  </a:lnTo>
                  <a:lnTo>
                    <a:pt x="881" y="880"/>
                  </a:lnTo>
                  <a:lnTo>
                    <a:pt x="872" y="884"/>
                  </a:lnTo>
                  <a:lnTo>
                    <a:pt x="862" y="889"/>
                  </a:lnTo>
                  <a:lnTo>
                    <a:pt x="853" y="893"/>
                  </a:lnTo>
                  <a:lnTo>
                    <a:pt x="847" y="896"/>
                  </a:lnTo>
                  <a:lnTo>
                    <a:pt x="843" y="897"/>
                  </a:lnTo>
                  <a:lnTo>
                    <a:pt x="670" y="951"/>
                  </a:lnTo>
                  <a:lnTo>
                    <a:pt x="672" y="1033"/>
                  </a:lnTo>
                  <a:lnTo>
                    <a:pt x="680" y="1035"/>
                  </a:lnTo>
                  <a:lnTo>
                    <a:pt x="691" y="1041"/>
                  </a:lnTo>
                  <a:lnTo>
                    <a:pt x="703" y="1049"/>
                  </a:lnTo>
                  <a:lnTo>
                    <a:pt x="717" y="1057"/>
                  </a:lnTo>
                  <a:lnTo>
                    <a:pt x="730" y="1068"/>
                  </a:lnTo>
                  <a:lnTo>
                    <a:pt x="742" y="1077"/>
                  </a:lnTo>
                  <a:lnTo>
                    <a:pt x="751" y="1086"/>
                  </a:lnTo>
                  <a:lnTo>
                    <a:pt x="756" y="1095"/>
                  </a:lnTo>
                  <a:lnTo>
                    <a:pt x="762" y="1106"/>
                  </a:lnTo>
                  <a:lnTo>
                    <a:pt x="770" y="1120"/>
                  </a:lnTo>
                  <a:lnTo>
                    <a:pt x="778" y="1135"/>
                  </a:lnTo>
                  <a:lnTo>
                    <a:pt x="788" y="1148"/>
                  </a:lnTo>
                  <a:lnTo>
                    <a:pt x="797" y="1159"/>
                  </a:lnTo>
                  <a:lnTo>
                    <a:pt x="806" y="1164"/>
                  </a:lnTo>
                  <a:lnTo>
                    <a:pt x="820" y="1169"/>
                  </a:lnTo>
                  <a:lnTo>
                    <a:pt x="839" y="1177"/>
                  </a:lnTo>
                  <a:lnTo>
                    <a:pt x="859" y="1185"/>
                  </a:lnTo>
                  <a:lnTo>
                    <a:pt x="880" y="1194"/>
                  </a:lnTo>
                  <a:lnTo>
                    <a:pt x="899" y="1203"/>
                  </a:lnTo>
                  <a:lnTo>
                    <a:pt x="915" y="1211"/>
                  </a:lnTo>
                  <a:lnTo>
                    <a:pt x="926" y="1218"/>
                  </a:lnTo>
                  <a:lnTo>
                    <a:pt x="944" y="1230"/>
                  </a:lnTo>
                  <a:lnTo>
                    <a:pt x="967" y="1240"/>
                  </a:lnTo>
                  <a:lnTo>
                    <a:pt x="994" y="1251"/>
                  </a:lnTo>
                  <a:lnTo>
                    <a:pt x="1024" y="1260"/>
                  </a:lnTo>
                  <a:lnTo>
                    <a:pt x="1054" y="1268"/>
                  </a:lnTo>
                  <a:lnTo>
                    <a:pt x="1085" y="1275"/>
                  </a:lnTo>
                  <a:lnTo>
                    <a:pt x="1115" y="1280"/>
                  </a:lnTo>
                  <a:lnTo>
                    <a:pt x="1132" y="1285"/>
                  </a:lnTo>
                  <a:lnTo>
                    <a:pt x="1148" y="1295"/>
                  </a:lnTo>
                  <a:lnTo>
                    <a:pt x="1164" y="1306"/>
                  </a:lnTo>
                  <a:lnTo>
                    <a:pt x="1176" y="1321"/>
                  </a:lnTo>
                  <a:lnTo>
                    <a:pt x="1189" y="1336"/>
                  </a:lnTo>
                  <a:lnTo>
                    <a:pt x="1199" y="1351"/>
                  </a:lnTo>
                  <a:lnTo>
                    <a:pt x="1208" y="1366"/>
                  </a:lnTo>
                  <a:lnTo>
                    <a:pt x="1214" y="1379"/>
                  </a:lnTo>
                  <a:lnTo>
                    <a:pt x="1219" y="1389"/>
                  </a:lnTo>
                  <a:lnTo>
                    <a:pt x="1223" y="1395"/>
                  </a:lnTo>
                  <a:lnTo>
                    <a:pt x="1224" y="1399"/>
                  </a:lnTo>
                  <a:lnTo>
                    <a:pt x="1224" y="1403"/>
                  </a:lnTo>
                  <a:lnTo>
                    <a:pt x="1225" y="1413"/>
                  </a:lnTo>
                  <a:lnTo>
                    <a:pt x="1226" y="1430"/>
                  </a:lnTo>
                  <a:lnTo>
                    <a:pt x="1227" y="1451"/>
                  </a:lnTo>
                  <a:lnTo>
                    <a:pt x="1228" y="1477"/>
                  </a:lnTo>
                  <a:lnTo>
                    <a:pt x="1229" y="1505"/>
                  </a:lnTo>
                  <a:lnTo>
                    <a:pt x="1231" y="1538"/>
                  </a:lnTo>
                  <a:lnTo>
                    <a:pt x="1232" y="1571"/>
                  </a:lnTo>
                  <a:lnTo>
                    <a:pt x="1234" y="1607"/>
                  </a:lnTo>
                  <a:lnTo>
                    <a:pt x="1236" y="1642"/>
                  </a:lnTo>
                  <a:lnTo>
                    <a:pt x="1237" y="1677"/>
                  </a:lnTo>
                  <a:lnTo>
                    <a:pt x="1239" y="1711"/>
                  </a:lnTo>
                  <a:lnTo>
                    <a:pt x="1241" y="1743"/>
                  </a:lnTo>
                  <a:lnTo>
                    <a:pt x="1242" y="1771"/>
                  </a:lnTo>
                  <a:lnTo>
                    <a:pt x="1243" y="1798"/>
                  </a:lnTo>
                  <a:lnTo>
                    <a:pt x="1245" y="1818"/>
                  </a:lnTo>
                  <a:lnTo>
                    <a:pt x="1246" y="1835"/>
                  </a:lnTo>
                  <a:lnTo>
                    <a:pt x="1246" y="1846"/>
                  </a:lnTo>
                  <a:lnTo>
                    <a:pt x="1246" y="1850"/>
                  </a:lnTo>
                  <a:lnTo>
                    <a:pt x="511" y="1850"/>
                  </a:lnTo>
                  <a:lnTo>
                    <a:pt x="510" y="1835"/>
                  </a:lnTo>
                  <a:lnTo>
                    <a:pt x="507" y="1815"/>
                  </a:lnTo>
                  <a:lnTo>
                    <a:pt x="502" y="1792"/>
                  </a:lnTo>
                  <a:lnTo>
                    <a:pt x="497" y="1765"/>
                  </a:lnTo>
                  <a:lnTo>
                    <a:pt x="490" y="1737"/>
                  </a:lnTo>
                  <a:lnTo>
                    <a:pt x="483" y="1705"/>
                  </a:lnTo>
                  <a:lnTo>
                    <a:pt x="475" y="1674"/>
                  </a:lnTo>
                  <a:lnTo>
                    <a:pt x="466" y="1640"/>
                  </a:lnTo>
                  <a:lnTo>
                    <a:pt x="458" y="1608"/>
                  </a:lnTo>
                  <a:lnTo>
                    <a:pt x="450" y="1576"/>
                  </a:lnTo>
                  <a:lnTo>
                    <a:pt x="442" y="1544"/>
                  </a:lnTo>
                  <a:lnTo>
                    <a:pt x="434" y="1515"/>
                  </a:lnTo>
                  <a:lnTo>
                    <a:pt x="428" y="1488"/>
                  </a:lnTo>
                  <a:lnTo>
                    <a:pt x="420" y="1463"/>
                  </a:lnTo>
                  <a:lnTo>
                    <a:pt x="415" y="1444"/>
                  </a:lnTo>
                  <a:lnTo>
                    <a:pt x="411" y="1427"/>
                  </a:lnTo>
                  <a:lnTo>
                    <a:pt x="409" y="1416"/>
                  </a:lnTo>
                  <a:lnTo>
                    <a:pt x="407" y="1410"/>
                  </a:lnTo>
                  <a:lnTo>
                    <a:pt x="403" y="1375"/>
                  </a:lnTo>
                  <a:lnTo>
                    <a:pt x="392" y="1342"/>
                  </a:lnTo>
                  <a:lnTo>
                    <a:pt x="374" y="1310"/>
                  </a:lnTo>
                  <a:lnTo>
                    <a:pt x="351" y="1278"/>
                  </a:lnTo>
                  <a:lnTo>
                    <a:pt x="322" y="1248"/>
                  </a:lnTo>
                  <a:lnTo>
                    <a:pt x="287" y="1221"/>
                  </a:lnTo>
                  <a:lnTo>
                    <a:pt x="248" y="1193"/>
                  </a:lnTo>
                  <a:lnTo>
                    <a:pt x="202" y="1169"/>
                  </a:lnTo>
                  <a:lnTo>
                    <a:pt x="151" y="1147"/>
                  </a:lnTo>
                  <a:lnTo>
                    <a:pt x="161" y="1134"/>
                  </a:lnTo>
                  <a:lnTo>
                    <a:pt x="169" y="1120"/>
                  </a:lnTo>
                  <a:lnTo>
                    <a:pt x="177" y="1106"/>
                  </a:lnTo>
                  <a:lnTo>
                    <a:pt x="183" y="1095"/>
                  </a:lnTo>
                  <a:lnTo>
                    <a:pt x="188" y="1086"/>
                  </a:lnTo>
                  <a:lnTo>
                    <a:pt x="197" y="1077"/>
                  </a:lnTo>
                  <a:lnTo>
                    <a:pt x="209" y="1068"/>
                  </a:lnTo>
                  <a:lnTo>
                    <a:pt x="222" y="1057"/>
                  </a:lnTo>
                  <a:lnTo>
                    <a:pt x="236" y="1049"/>
                  </a:lnTo>
                  <a:lnTo>
                    <a:pt x="249" y="1041"/>
                  </a:lnTo>
                  <a:lnTo>
                    <a:pt x="259" y="1035"/>
                  </a:lnTo>
                  <a:lnTo>
                    <a:pt x="266" y="1033"/>
                  </a:lnTo>
                  <a:lnTo>
                    <a:pt x="270" y="951"/>
                  </a:lnTo>
                  <a:lnTo>
                    <a:pt x="95" y="897"/>
                  </a:lnTo>
                  <a:lnTo>
                    <a:pt x="93" y="896"/>
                  </a:lnTo>
                  <a:lnTo>
                    <a:pt x="85" y="893"/>
                  </a:lnTo>
                  <a:lnTo>
                    <a:pt x="77" y="889"/>
                  </a:lnTo>
                  <a:lnTo>
                    <a:pt x="66" y="884"/>
                  </a:lnTo>
                  <a:lnTo>
                    <a:pt x="57" y="880"/>
                  </a:lnTo>
                  <a:lnTo>
                    <a:pt x="50" y="877"/>
                  </a:lnTo>
                  <a:lnTo>
                    <a:pt x="45" y="876"/>
                  </a:lnTo>
                  <a:lnTo>
                    <a:pt x="45" y="874"/>
                  </a:lnTo>
                  <a:lnTo>
                    <a:pt x="46" y="871"/>
                  </a:lnTo>
                  <a:lnTo>
                    <a:pt x="51" y="864"/>
                  </a:lnTo>
                  <a:lnTo>
                    <a:pt x="55" y="858"/>
                  </a:lnTo>
                  <a:lnTo>
                    <a:pt x="59" y="851"/>
                  </a:lnTo>
                  <a:lnTo>
                    <a:pt x="62" y="845"/>
                  </a:lnTo>
                  <a:lnTo>
                    <a:pt x="64" y="840"/>
                  </a:lnTo>
                  <a:lnTo>
                    <a:pt x="66" y="834"/>
                  </a:lnTo>
                  <a:lnTo>
                    <a:pt x="71" y="825"/>
                  </a:lnTo>
                  <a:lnTo>
                    <a:pt x="74" y="812"/>
                  </a:lnTo>
                  <a:lnTo>
                    <a:pt x="78" y="799"/>
                  </a:lnTo>
                  <a:lnTo>
                    <a:pt x="82" y="787"/>
                  </a:lnTo>
                  <a:lnTo>
                    <a:pt x="86" y="775"/>
                  </a:lnTo>
                  <a:lnTo>
                    <a:pt x="88" y="768"/>
                  </a:lnTo>
                  <a:lnTo>
                    <a:pt x="89" y="765"/>
                  </a:lnTo>
                  <a:lnTo>
                    <a:pt x="87" y="767"/>
                  </a:lnTo>
                  <a:lnTo>
                    <a:pt x="83" y="772"/>
                  </a:lnTo>
                  <a:lnTo>
                    <a:pt x="76" y="781"/>
                  </a:lnTo>
                  <a:lnTo>
                    <a:pt x="66" y="791"/>
                  </a:lnTo>
                  <a:lnTo>
                    <a:pt x="56" y="803"/>
                  </a:lnTo>
                  <a:lnTo>
                    <a:pt x="44" y="815"/>
                  </a:lnTo>
                  <a:lnTo>
                    <a:pt x="33" y="827"/>
                  </a:lnTo>
                  <a:lnTo>
                    <a:pt x="21" y="836"/>
                  </a:lnTo>
                  <a:lnTo>
                    <a:pt x="11" y="846"/>
                  </a:lnTo>
                  <a:lnTo>
                    <a:pt x="0" y="851"/>
                  </a:lnTo>
                  <a:lnTo>
                    <a:pt x="2" y="849"/>
                  </a:lnTo>
                  <a:lnTo>
                    <a:pt x="6" y="841"/>
                  </a:lnTo>
                  <a:lnTo>
                    <a:pt x="12" y="830"/>
                  </a:lnTo>
                  <a:lnTo>
                    <a:pt x="19" y="816"/>
                  </a:lnTo>
                  <a:lnTo>
                    <a:pt x="29" y="799"/>
                  </a:lnTo>
                  <a:lnTo>
                    <a:pt x="37" y="781"/>
                  </a:lnTo>
                  <a:lnTo>
                    <a:pt x="47" y="761"/>
                  </a:lnTo>
                  <a:lnTo>
                    <a:pt x="56" y="741"/>
                  </a:lnTo>
                  <a:lnTo>
                    <a:pt x="65" y="720"/>
                  </a:lnTo>
                  <a:lnTo>
                    <a:pt x="73" y="701"/>
                  </a:lnTo>
                  <a:lnTo>
                    <a:pt x="78" y="683"/>
                  </a:lnTo>
                  <a:lnTo>
                    <a:pt x="83" y="661"/>
                  </a:lnTo>
                  <a:lnTo>
                    <a:pt x="88" y="638"/>
                  </a:lnTo>
                  <a:lnTo>
                    <a:pt x="93" y="614"/>
                  </a:lnTo>
                  <a:lnTo>
                    <a:pt x="97" y="590"/>
                  </a:lnTo>
                  <a:lnTo>
                    <a:pt x="100" y="568"/>
                  </a:lnTo>
                  <a:lnTo>
                    <a:pt x="102" y="548"/>
                  </a:lnTo>
                  <a:lnTo>
                    <a:pt x="104" y="531"/>
                  </a:lnTo>
                  <a:lnTo>
                    <a:pt x="105" y="520"/>
                  </a:lnTo>
                  <a:lnTo>
                    <a:pt x="106" y="514"/>
                  </a:lnTo>
                  <a:lnTo>
                    <a:pt x="106" y="508"/>
                  </a:lnTo>
                  <a:lnTo>
                    <a:pt x="107" y="498"/>
                  </a:lnTo>
                  <a:lnTo>
                    <a:pt x="109" y="482"/>
                  </a:lnTo>
                  <a:lnTo>
                    <a:pt x="112" y="462"/>
                  </a:lnTo>
                  <a:lnTo>
                    <a:pt x="116" y="439"/>
                  </a:lnTo>
                  <a:lnTo>
                    <a:pt x="120" y="413"/>
                  </a:lnTo>
                  <a:lnTo>
                    <a:pt x="124" y="386"/>
                  </a:lnTo>
                  <a:lnTo>
                    <a:pt x="128" y="358"/>
                  </a:lnTo>
                  <a:lnTo>
                    <a:pt x="133" y="329"/>
                  </a:lnTo>
                  <a:lnTo>
                    <a:pt x="139" y="302"/>
                  </a:lnTo>
                  <a:lnTo>
                    <a:pt x="143" y="276"/>
                  </a:lnTo>
                  <a:lnTo>
                    <a:pt x="148" y="252"/>
                  </a:lnTo>
                  <a:lnTo>
                    <a:pt x="153" y="232"/>
                  </a:lnTo>
                  <a:lnTo>
                    <a:pt x="157" y="216"/>
                  </a:lnTo>
                  <a:lnTo>
                    <a:pt x="162" y="205"/>
                  </a:lnTo>
                  <a:lnTo>
                    <a:pt x="172" y="182"/>
                  </a:lnTo>
                  <a:lnTo>
                    <a:pt x="184" y="159"/>
                  </a:lnTo>
                  <a:lnTo>
                    <a:pt x="198" y="134"/>
                  </a:lnTo>
                  <a:lnTo>
                    <a:pt x="214" y="111"/>
                  </a:lnTo>
                  <a:lnTo>
                    <a:pt x="233" y="92"/>
                  </a:lnTo>
                  <a:lnTo>
                    <a:pt x="254" y="76"/>
                  </a:lnTo>
                  <a:lnTo>
                    <a:pt x="275" y="62"/>
                  </a:lnTo>
                  <a:lnTo>
                    <a:pt x="299" y="49"/>
                  </a:lnTo>
                  <a:lnTo>
                    <a:pt x="325" y="36"/>
                  </a:lnTo>
                  <a:lnTo>
                    <a:pt x="355" y="23"/>
                  </a:lnTo>
                  <a:lnTo>
                    <a:pt x="389" y="13"/>
                  </a:lnTo>
                  <a:lnTo>
                    <a:pt x="426" y="6"/>
                  </a:lnTo>
                  <a:lnTo>
                    <a:pt x="465" y="0"/>
                  </a:lnTo>
                  <a:lnTo>
                    <a:pt x="467" y="0"/>
                  </a:lnTo>
                  <a:lnTo>
                    <a:pt x="470" y="0"/>
                  </a:lnTo>
                  <a:close/>
                </a:path>
              </a:pathLst>
            </a:custGeom>
            <a:grpFill/>
            <a:ln w="9525">
              <a:noFill/>
              <a:round/>
              <a:headEnd/>
              <a:tailEnd/>
            </a:ln>
          </p:spPr>
          <p:txBody>
            <a:bodyPr wrap="none" anchor="ctr"/>
            <a:lstStyle/>
            <a:p>
              <a:endParaRPr lang="en-GB"/>
            </a:p>
          </p:txBody>
        </p:sp>
        <p:sp>
          <p:nvSpPr>
            <p:cNvPr id="34" name="Freeform 104"/>
            <p:cNvSpPr>
              <a:spLocks noChangeArrowheads="1"/>
            </p:cNvSpPr>
            <p:nvPr/>
          </p:nvSpPr>
          <p:spPr bwMode="auto">
            <a:xfrm>
              <a:off x="1387" y="1943"/>
              <a:ext cx="99" cy="154"/>
            </a:xfrm>
            <a:custGeom>
              <a:avLst/>
              <a:gdLst>
                <a:gd name="T0" fmla="*/ 0 w 1205"/>
                <a:gd name="T1" fmla="*/ 0 h 1865"/>
                <a:gd name="T2" fmla="*/ 0 w 1205"/>
                <a:gd name="T3" fmla="*/ 0 h 1865"/>
                <a:gd name="T4" fmla="*/ 0 w 1205"/>
                <a:gd name="T5" fmla="*/ 0 h 1865"/>
                <a:gd name="T6" fmla="*/ 0 w 1205"/>
                <a:gd name="T7" fmla="*/ 0 h 1865"/>
                <a:gd name="T8" fmla="*/ 0 w 1205"/>
                <a:gd name="T9" fmla="*/ 0 h 1865"/>
                <a:gd name="T10" fmla="*/ 0 w 1205"/>
                <a:gd name="T11" fmla="*/ 0 h 1865"/>
                <a:gd name="T12" fmla="*/ 0 w 1205"/>
                <a:gd name="T13" fmla="*/ 0 h 1865"/>
                <a:gd name="T14" fmla="*/ 0 w 1205"/>
                <a:gd name="T15" fmla="*/ 0 h 1865"/>
                <a:gd name="T16" fmla="*/ 0 w 1205"/>
                <a:gd name="T17" fmla="*/ 0 h 1865"/>
                <a:gd name="T18" fmla="*/ 0 w 1205"/>
                <a:gd name="T19" fmla="*/ 0 h 1865"/>
                <a:gd name="T20" fmla="*/ 0 w 1205"/>
                <a:gd name="T21" fmla="*/ 0 h 1865"/>
                <a:gd name="T22" fmla="*/ 0 w 1205"/>
                <a:gd name="T23" fmla="*/ 0 h 1865"/>
                <a:gd name="T24" fmla="*/ 0 w 1205"/>
                <a:gd name="T25" fmla="*/ 0 h 1865"/>
                <a:gd name="T26" fmla="*/ 0 w 1205"/>
                <a:gd name="T27" fmla="*/ 0 h 1865"/>
                <a:gd name="T28" fmla="*/ 0 w 1205"/>
                <a:gd name="T29" fmla="*/ 0 h 1865"/>
                <a:gd name="T30" fmla="*/ 0 w 1205"/>
                <a:gd name="T31" fmla="*/ 0 h 1865"/>
                <a:gd name="T32" fmla="*/ 0 w 1205"/>
                <a:gd name="T33" fmla="*/ 0 h 1865"/>
                <a:gd name="T34" fmla="*/ 0 w 1205"/>
                <a:gd name="T35" fmla="*/ 0 h 1865"/>
                <a:gd name="T36" fmla="*/ 0 w 1205"/>
                <a:gd name="T37" fmla="*/ 0 h 1865"/>
                <a:gd name="T38" fmla="*/ 0 w 1205"/>
                <a:gd name="T39" fmla="*/ 0 h 1865"/>
                <a:gd name="T40" fmla="*/ 0 w 1205"/>
                <a:gd name="T41" fmla="*/ 0 h 1865"/>
                <a:gd name="T42" fmla="*/ 0 w 1205"/>
                <a:gd name="T43" fmla="*/ 0 h 1865"/>
                <a:gd name="T44" fmla="*/ 0 w 1205"/>
                <a:gd name="T45" fmla="*/ 0 h 1865"/>
                <a:gd name="T46" fmla="*/ 0 w 1205"/>
                <a:gd name="T47" fmla="*/ 0 h 1865"/>
                <a:gd name="T48" fmla="*/ 0 w 1205"/>
                <a:gd name="T49" fmla="*/ 0 h 1865"/>
                <a:gd name="T50" fmla="*/ 0 w 1205"/>
                <a:gd name="T51" fmla="*/ 0 h 1865"/>
                <a:gd name="T52" fmla="*/ 0 w 1205"/>
                <a:gd name="T53" fmla="*/ 0 h 1865"/>
                <a:gd name="T54" fmla="*/ 0 w 1205"/>
                <a:gd name="T55" fmla="*/ 0 h 1865"/>
                <a:gd name="T56" fmla="*/ 0 w 1205"/>
                <a:gd name="T57" fmla="*/ 0 h 1865"/>
                <a:gd name="T58" fmla="*/ 0 w 1205"/>
                <a:gd name="T59" fmla="*/ 0 h 1865"/>
                <a:gd name="T60" fmla="*/ 0 w 1205"/>
                <a:gd name="T61" fmla="*/ 0 h 1865"/>
                <a:gd name="T62" fmla="*/ 0 w 1205"/>
                <a:gd name="T63" fmla="*/ 0 h 1865"/>
                <a:gd name="T64" fmla="*/ 0 w 1205"/>
                <a:gd name="T65" fmla="*/ 0 h 1865"/>
                <a:gd name="T66" fmla="*/ 0 w 1205"/>
                <a:gd name="T67" fmla="*/ 0 h 1865"/>
                <a:gd name="T68" fmla="*/ 0 w 1205"/>
                <a:gd name="T69" fmla="*/ 0 h 1865"/>
                <a:gd name="T70" fmla="*/ 0 w 1205"/>
                <a:gd name="T71" fmla="*/ 0 h 1865"/>
                <a:gd name="T72" fmla="*/ 0 w 1205"/>
                <a:gd name="T73" fmla="*/ 0 h 1865"/>
                <a:gd name="T74" fmla="*/ 0 w 1205"/>
                <a:gd name="T75" fmla="*/ 0 h 1865"/>
                <a:gd name="T76" fmla="*/ 0 w 1205"/>
                <a:gd name="T77" fmla="*/ 0 h 1865"/>
                <a:gd name="T78" fmla="*/ 0 w 1205"/>
                <a:gd name="T79" fmla="*/ 0 h 1865"/>
                <a:gd name="T80" fmla="*/ 0 w 1205"/>
                <a:gd name="T81" fmla="*/ 0 h 1865"/>
                <a:gd name="T82" fmla="*/ 0 w 1205"/>
                <a:gd name="T83" fmla="*/ 0 h 1865"/>
                <a:gd name="T84" fmla="*/ 0 w 1205"/>
                <a:gd name="T85" fmla="*/ 0 h 1865"/>
                <a:gd name="T86" fmla="*/ 0 w 1205"/>
                <a:gd name="T87" fmla="*/ 0 h 1865"/>
                <a:gd name="T88" fmla="*/ 0 w 1205"/>
                <a:gd name="T89" fmla="*/ 0 h 1865"/>
                <a:gd name="T90" fmla="*/ 0 w 1205"/>
                <a:gd name="T91" fmla="*/ 0 h 1865"/>
                <a:gd name="T92" fmla="*/ 0 w 1205"/>
                <a:gd name="T93" fmla="*/ 0 h 1865"/>
                <a:gd name="T94" fmla="*/ 0 w 1205"/>
                <a:gd name="T95" fmla="*/ 0 h 1865"/>
                <a:gd name="T96" fmla="*/ 0 w 1205"/>
                <a:gd name="T97" fmla="*/ 0 h 1865"/>
                <a:gd name="T98" fmla="*/ 0 w 1205"/>
                <a:gd name="T99" fmla="*/ 0 h 1865"/>
                <a:gd name="T100" fmla="*/ 0 w 1205"/>
                <a:gd name="T101" fmla="*/ 0 h 1865"/>
                <a:gd name="T102" fmla="*/ 0 w 1205"/>
                <a:gd name="T103" fmla="*/ 0 h 1865"/>
                <a:gd name="T104" fmla="*/ 0 w 1205"/>
                <a:gd name="T105" fmla="*/ 0 h 1865"/>
                <a:gd name="T106" fmla="*/ 0 w 1205"/>
                <a:gd name="T107" fmla="*/ 0 h 1865"/>
                <a:gd name="T108" fmla="*/ 0 w 1205"/>
                <a:gd name="T109" fmla="*/ 0 h 1865"/>
                <a:gd name="T110" fmla="*/ 0 w 1205"/>
                <a:gd name="T111" fmla="*/ 0 h 1865"/>
                <a:gd name="T112" fmla="*/ 0 w 1205"/>
                <a:gd name="T113" fmla="*/ 0 h 1865"/>
                <a:gd name="T114" fmla="*/ 0 w 1205"/>
                <a:gd name="T115" fmla="*/ 0 h 1865"/>
                <a:gd name="T116" fmla="*/ 0 w 1205"/>
                <a:gd name="T117" fmla="*/ 0 h 1865"/>
                <a:gd name="T118" fmla="*/ 0 w 1205"/>
                <a:gd name="T119" fmla="*/ 0 h 186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05"/>
                <a:gd name="T181" fmla="*/ 0 h 1865"/>
                <a:gd name="T182" fmla="*/ 1205 w 1205"/>
                <a:gd name="T183" fmla="*/ 1865 h 186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05" h="1865">
                  <a:moveTo>
                    <a:pt x="867" y="0"/>
                  </a:moveTo>
                  <a:lnTo>
                    <a:pt x="865" y="23"/>
                  </a:lnTo>
                  <a:lnTo>
                    <a:pt x="865" y="32"/>
                  </a:lnTo>
                  <a:lnTo>
                    <a:pt x="867" y="45"/>
                  </a:lnTo>
                  <a:lnTo>
                    <a:pt x="869" y="57"/>
                  </a:lnTo>
                  <a:lnTo>
                    <a:pt x="872" y="69"/>
                  </a:lnTo>
                  <a:lnTo>
                    <a:pt x="877" y="76"/>
                  </a:lnTo>
                  <a:lnTo>
                    <a:pt x="881" y="79"/>
                  </a:lnTo>
                  <a:lnTo>
                    <a:pt x="884" y="82"/>
                  </a:lnTo>
                  <a:lnTo>
                    <a:pt x="882" y="53"/>
                  </a:lnTo>
                  <a:lnTo>
                    <a:pt x="885" y="54"/>
                  </a:lnTo>
                  <a:lnTo>
                    <a:pt x="891" y="56"/>
                  </a:lnTo>
                  <a:lnTo>
                    <a:pt x="901" y="59"/>
                  </a:lnTo>
                  <a:lnTo>
                    <a:pt x="913" y="64"/>
                  </a:lnTo>
                  <a:lnTo>
                    <a:pt x="927" y="70"/>
                  </a:lnTo>
                  <a:lnTo>
                    <a:pt x="941" y="77"/>
                  </a:lnTo>
                  <a:lnTo>
                    <a:pt x="955" y="85"/>
                  </a:lnTo>
                  <a:lnTo>
                    <a:pt x="957" y="86"/>
                  </a:lnTo>
                  <a:lnTo>
                    <a:pt x="963" y="90"/>
                  </a:lnTo>
                  <a:lnTo>
                    <a:pt x="973" y="94"/>
                  </a:lnTo>
                  <a:lnTo>
                    <a:pt x="983" y="100"/>
                  </a:lnTo>
                  <a:lnTo>
                    <a:pt x="996" y="107"/>
                  </a:lnTo>
                  <a:lnTo>
                    <a:pt x="1010" y="115"/>
                  </a:lnTo>
                  <a:lnTo>
                    <a:pt x="1023" y="123"/>
                  </a:lnTo>
                  <a:lnTo>
                    <a:pt x="1037" y="130"/>
                  </a:lnTo>
                  <a:lnTo>
                    <a:pt x="1047" y="137"/>
                  </a:lnTo>
                  <a:lnTo>
                    <a:pt x="1057" y="142"/>
                  </a:lnTo>
                  <a:lnTo>
                    <a:pt x="1064" y="146"/>
                  </a:lnTo>
                  <a:lnTo>
                    <a:pt x="1093" y="168"/>
                  </a:lnTo>
                  <a:lnTo>
                    <a:pt x="1118" y="191"/>
                  </a:lnTo>
                  <a:lnTo>
                    <a:pt x="1136" y="215"/>
                  </a:lnTo>
                  <a:lnTo>
                    <a:pt x="1151" y="239"/>
                  </a:lnTo>
                  <a:lnTo>
                    <a:pt x="1160" y="263"/>
                  </a:lnTo>
                  <a:lnTo>
                    <a:pt x="1167" y="288"/>
                  </a:lnTo>
                  <a:lnTo>
                    <a:pt x="1171" y="311"/>
                  </a:lnTo>
                  <a:lnTo>
                    <a:pt x="1172" y="334"/>
                  </a:lnTo>
                  <a:lnTo>
                    <a:pt x="1172" y="356"/>
                  </a:lnTo>
                  <a:lnTo>
                    <a:pt x="1172" y="378"/>
                  </a:lnTo>
                  <a:lnTo>
                    <a:pt x="1171" y="398"/>
                  </a:lnTo>
                  <a:lnTo>
                    <a:pt x="1170" y="418"/>
                  </a:lnTo>
                  <a:lnTo>
                    <a:pt x="1169" y="438"/>
                  </a:lnTo>
                  <a:lnTo>
                    <a:pt x="1168" y="457"/>
                  </a:lnTo>
                  <a:lnTo>
                    <a:pt x="1167" y="474"/>
                  </a:lnTo>
                  <a:lnTo>
                    <a:pt x="1166" y="488"/>
                  </a:lnTo>
                  <a:lnTo>
                    <a:pt x="1166" y="496"/>
                  </a:lnTo>
                  <a:lnTo>
                    <a:pt x="1166" y="499"/>
                  </a:lnTo>
                  <a:lnTo>
                    <a:pt x="1182" y="509"/>
                  </a:lnTo>
                  <a:lnTo>
                    <a:pt x="1194" y="518"/>
                  </a:lnTo>
                  <a:lnTo>
                    <a:pt x="1201" y="531"/>
                  </a:lnTo>
                  <a:lnTo>
                    <a:pt x="1204" y="544"/>
                  </a:lnTo>
                  <a:lnTo>
                    <a:pt x="1205" y="561"/>
                  </a:lnTo>
                  <a:lnTo>
                    <a:pt x="1205" y="581"/>
                  </a:lnTo>
                  <a:lnTo>
                    <a:pt x="1204" y="604"/>
                  </a:lnTo>
                  <a:lnTo>
                    <a:pt x="1202" y="631"/>
                  </a:lnTo>
                  <a:lnTo>
                    <a:pt x="1201" y="653"/>
                  </a:lnTo>
                  <a:lnTo>
                    <a:pt x="1198" y="672"/>
                  </a:lnTo>
                  <a:lnTo>
                    <a:pt x="1193" y="686"/>
                  </a:lnTo>
                  <a:lnTo>
                    <a:pt x="1188" y="695"/>
                  </a:lnTo>
                  <a:lnTo>
                    <a:pt x="1182" y="702"/>
                  </a:lnTo>
                  <a:lnTo>
                    <a:pt x="1176" y="706"/>
                  </a:lnTo>
                  <a:lnTo>
                    <a:pt x="1170" y="708"/>
                  </a:lnTo>
                  <a:lnTo>
                    <a:pt x="1164" y="709"/>
                  </a:lnTo>
                  <a:lnTo>
                    <a:pt x="1158" y="708"/>
                  </a:lnTo>
                  <a:lnTo>
                    <a:pt x="1155" y="706"/>
                  </a:lnTo>
                  <a:lnTo>
                    <a:pt x="1152" y="705"/>
                  </a:lnTo>
                  <a:lnTo>
                    <a:pt x="1151" y="705"/>
                  </a:lnTo>
                  <a:lnTo>
                    <a:pt x="1144" y="745"/>
                  </a:lnTo>
                  <a:lnTo>
                    <a:pt x="1134" y="782"/>
                  </a:lnTo>
                  <a:lnTo>
                    <a:pt x="1123" y="815"/>
                  </a:lnTo>
                  <a:lnTo>
                    <a:pt x="1110" y="845"/>
                  </a:lnTo>
                  <a:lnTo>
                    <a:pt x="1096" y="872"/>
                  </a:lnTo>
                  <a:lnTo>
                    <a:pt x="1083" y="894"/>
                  </a:lnTo>
                  <a:lnTo>
                    <a:pt x="1069" y="914"/>
                  </a:lnTo>
                  <a:lnTo>
                    <a:pt x="1057" y="930"/>
                  </a:lnTo>
                  <a:lnTo>
                    <a:pt x="1046" y="942"/>
                  </a:lnTo>
                  <a:lnTo>
                    <a:pt x="1038" y="952"/>
                  </a:lnTo>
                  <a:lnTo>
                    <a:pt x="1033" y="957"/>
                  </a:lnTo>
                  <a:lnTo>
                    <a:pt x="1031" y="959"/>
                  </a:lnTo>
                  <a:lnTo>
                    <a:pt x="1032" y="962"/>
                  </a:lnTo>
                  <a:lnTo>
                    <a:pt x="1033" y="969"/>
                  </a:lnTo>
                  <a:lnTo>
                    <a:pt x="1034" y="982"/>
                  </a:lnTo>
                  <a:lnTo>
                    <a:pt x="1037" y="998"/>
                  </a:lnTo>
                  <a:lnTo>
                    <a:pt x="1039" y="1014"/>
                  </a:lnTo>
                  <a:lnTo>
                    <a:pt x="1042" y="1032"/>
                  </a:lnTo>
                  <a:lnTo>
                    <a:pt x="1045" y="1051"/>
                  </a:lnTo>
                  <a:lnTo>
                    <a:pt x="1048" y="1068"/>
                  </a:lnTo>
                  <a:lnTo>
                    <a:pt x="1051" y="1082"/>
                  </a:lnTo>
                  <a:lnTo>
                    <a:pt x="1055" y="1094"/>
                  </a:lnTo>
                  <a:lnTo>
                    <a:pt x="1057" y="1100"/>
                  </a:lnTo>
                  <a:lnTo>
                    <a:pt x="1068" y="1104"/>
                  </a:lnTo>
                  <a:lnTo>
                    <a:pt x="1085" y="1113"/>
                  </a:lnTo>
                  <a:lnTo>
                    <a:pt x="1106" y="1123"/>
                  </a:lnTo>
                  <a:lnTo>
                    <a:pt x="1132" y="1137"/>
                  </a:lnTo>
                  <a:lnTo>
                    <a:pt x="1165" y="1153"/>
                  </a:lnTo>
                  <a:lnTo>
                    <a:pt x="1202" y="1170"/>
                  </a:lnTo>
                  <a:lnTo>
                    <a:pt x="1174" y="1183"/>
                  </a:lnTo>
                  <a:lnTo>
                    <a:pt x="1143" y="1197"/>
                  </a:lnTo>
                  <a:lnTo>
                    <a:pt x="1110" y="1211"/>
                  </a:lnTo>
                  <a:lnTo>
                    <a:pt x="1076" y="1227"/>
                  </a:lnTo>
                  <a:lnTo>
                    <a:pt x="1041" y="1245"/>
                  </a:lnTo>
                  <a:lnTo>
                    <a:pt x="1006" y="1265"/>
                  </a:lnTo>
                  <a:lnTo>
                    <a:pt x="972" y="1286"/>
                  </a:lnTo>
                  <a:lnTo>
                    <a:pt x="937" y="1309"/>
                  </a:lnTo>
                  <a:lnTo>
                    <a:pt x="905" y="1334"/>
                  </a:lnTo>
                  <a:lnTo>
                    <a:pt x="874" y="1360"/>
                  </a:lnTo>
                  <a:lnTo>
                    <a:pt x="847" y="1390"/>
                  </a:lnTo>
                  <a:lnTo>
                    <a:pt x="822" y="1422"/>
                  </a:lnTo>
                  <a:lnTo>
                    <a:pt x="801" y="1456"/>
                  </a:lnTo>
                  <a:lnTo>
                    <a:pt x="784" y="1493"/>
                  </a:lnTo>
                  <a:lnTo>
                    <a:pt x="773" y="1533"/>
                  </a:lnTo>
                  <a:lnTo>
                    <a:pt x="772" y="1537"/>
                  </a:lnTo>
                  <a:lnTo>
                    <a:pt x="772" y="1541"/>
                  </a:lnTo>
                  <a:lnTo>
                    <a:pt x="701" y="1865"/>
                  </a:lnTo>
                  <a:lnTo>
                    <a:pt x="3" y="1865"/>
                  </a:lnTo>
                  <a:lnTo>
                    <a:pt x="3" y="1863"/>
                  </a:lnTo>
                  <a:lnTo>
                    <a:pt x="3" y="1854"/>
                  </a:lnTo>
                  <a:lnTo>
                    <a:pt x="2" y="1842"/>
                  </a:lnTo>
                  <a:lnTo>
                    <a:pt x="1" y="1824"/>
                  </a:lnTo>
                  <a:lnTo>
                    <a:pt x="0" y="1803"/>
                  </a:lnTo>
                  <a:lnTo>
                    <a:pt x="0" y="1779"/>
                  </a:lnTo>
                  <a:lnTo>
                    <a:pt x="0" y="1752"/>
                  </a:lnTo>
                  <a:lnTo>
                    <a:pt x="1" y="1721"/>
                  </a:lnTo>
                  <a:lnTo>
                    <a:pt x="3" y="1689"/>
                  </a:lnTo>
                  <a:lnTo>
                    <a:pt x="5" y="1655"/>
                  </a:lnTo>
                  <a:lnTo>
                    <a:pt x="9" y="1621"/>
                  </a:lnTo>
                  <a:lnTo>
                    <a:pt x="15" y="1585"/>
                  </a:lnTo>
                  <a:lnTo>
                    <a:pt x="21" y="1550"/>
                  </a:lnTo>
                  <a:lnTo>
                    <a:pt x="30" y="1514"/>
                  </a:lnTo>
                  <a:lnTo>
                    <a:pt x="41" y="1479"/>
                  </a:lnTo>
                  <a:lnTo>
                    <a:pt x="52" y="1446"/>
                  </a:lnTo>
                  <a:lnTo>
                    <a:pt x="68" y="1413"/>
                  </a:lnTo>
                  <a:lnTo>
                    <a:pt x="85" y="1383"/>
                  </a:lnTo>
                  <a:lnTo>
                    <a:pt x="105" y="1356"/>
                  </a:lnTo>
                  <a:lnTo>
                    <a:pt x="127" y="1332"/>
                  </a:lnTo>
                  <a:lnTo>
                    <a:pt x="152" y="1311"/>
                  </a:lnTo>
                  <a:lnTo>
                    <a:pt x="181" y="1293"/>
                  </a:lnTo>
                  <a:lnTo>
                    <a:pt x="205" y="1281"/>
                  </a:lnTo>
                  <a:lnTo>
                    <a:pt x="225" y="1272"/>
                  </a:lnTo>
                  <a:lnTo>
                    <a:pt x="242" y="1264"/>
                  </a:lnTo>
                  <a:lnTo>
                    <a:pt x="257" y="1258"/>
                  </a:lnTo>
                  <a:lnTo>
                    <a:pt x="268" y="1253"/>
                  </a:lnTo>
                  <a:lnTo>
                    <a:pt x="279" y="1250"/>
                  </a:lnTo>
                  <a:lnTo>
                    <a:pt x="288" y="1247"/>
                  </a:lnTo>
                  <a:lnTo>
                    <a:pt x="298" y="1244"/>
                  </a:lnTo>
                  <a:lnTo>
                    <a:pt x="308" y="1241"/>
                  </a:lnTo>
                  <a:lnTo>
                    <a:pt x="318" y="1237"/>
                  </a:lnTo>
                  <a:lnTo>
                    <a:pt x="331" y="1234"/>
                  </a:lnTo>
                  <a:lnTo>
                    <a:pt x="346" y="1229"/>
                  </a:lnTo>
                  <a:lnTo>
                    <a:pt x="363" y="1223"/>
                  </a:lnTo>
                  <a:lnTo>
                    <a:pt x="384" y="1215"/>
                  </a:lnTo>
                  <a:lnTo>
                    <a:pt x="409" y="1205"/>
                  </a:lnTo>
                  <a:lnTo>
                    <a:pt x="439" y="1193"/>
                  </a:lnTo>
                  <a:lnTo>
                    <a:pt x="480" y="1176"/>
                  </a:lnTo>
                  <a:lnTo>
                    <a:pt x="515" y="1159"/>
                  </a:lnTo>
                  <a:lnTo>
                    <a:pt x="546" y="1144"/>
                  </a:lnTo>
                  <a:lnTo>
                    <a:pt x="572" y="1131"/>
                  </a:lnTo>
                  <a:lnTo>
                    <a:pt x="594" y="1119"/>
                  </a:lnTo>
                  <a:lnTo>
                    <a:pt x="611" y="1111"/>
                  </a:lnTo>
                  <a:lnTo>
                    <a:pt x="625" y="1104"/>
                  </a:lnTo>
                  <a:lnTo>
                    <a:pt x="636" y="1100"/>
                  </a:lnTo>
                  <a:lnTo>
                    <a:pt x="638" y="1094"/>
                  </a:lnTo>
                  <a:lnTo>
                    <a:pt x="641" y="1082"/>
                  </a:lnTo>
                  <a:lnTo>
                    <a:pt x="645" y="1068"/>
                  </a:lnTo>
                  <a:lnTo>
                    <a:pt x="648" y="1051"/>
                  </a:lnTo>
                  <a:lnTo>
                    <a:pt x="652" y="1033"/>
                  </a:lnTo>
                  <a:lnTo>
                    <a:pt x="656" y="1014"/>
                  </a:lnTo>
                  <a:lnTo>
                    <a:pt x="659" y="998"/>
                  </a:lnTo>
                  <a:lnTo>
                    <a:pt x="662" y="982"/>
                  </a:lnTo>
                  <a:lnTo>
                    <a:pt x="664" y="969"/>
                  </a:lnTo>
                  <a:lnTo>
                    <a:pt x="665" y="962"/>
                  </a:lnTo>
                  <a:lnTo>
                    <a:pt x="666" y="959"/>
                  </a:lnTo>
                  <a:lnTo>
                    <a:pt x="664" y="957"/>
                  </a:lnTo>
                  <a:lnTo>
                    <a:pt x="659" y="950"/>
                  </a:lnTo>
                  <a:lnTo>
                    <a:pt x="651" y="939"/>
                  </a:lnTo>
                  <a:lnTo>
                    <a:pt x="641" y="924"/>
                  </a:lnTo>
                  <a:lnTo>
                    <a:pt x="630" y="906"/>
                  </a:lnTo>
                  <a:lnTo>
                    <a:pt x="618" y="883"/>
                  </a:lnTo>
                  <a:lnTo>
                    <a:pt x="605" y="858"/>
                  </a:lnTo>
                  <a:lnTo>
                    <a:pt x="593" y="829"/>
                  </a:lnTo>
                  <a:lnTo>
                    <a:pt x="581" y="797"/>
                  </a:lnTo>
                  <a:lnTo>
                    <a:pt x="572" y="761"/>
                  </a:lnTo>
                  <a:lnTo>
                    <a:pt x="563" y="722"/>
                  </a:lnTo>
                  <a:lnTo>
                    <a:pt x="562" y="722"/>
                  </a:lnTo>
                  <a:lnTo>
                    <a:pt x="559" y="722"/>
                  </a:lnTo>
                  <a:lnTo>
                    <a:pt x="555" y="723"/>
                  </a:lnTo>
                  <a:lnTo>
                    <a:pt x="549" y="723"/>
                  </a:lnTo>
                  <a:lnTo>
                    <a:pt x="542" y="721"/>
                  </a:lnTo>
                  <a:lnTo>
                    <a:pt x="536" y="718"/>
                  </a:lnTo>
                  <a:lnTo>
                    <a:pt x="529" y="713"/>
                  </a:lnTo>
                  <a:lnTo>
                    <a:pt x="523" y="704"/>
                  </a:lnTo>
                  <a:lnTo>
                    <a:pt x="516" y="693"/>
                  </a:lnTo>
                  <a:lnTo>
                    <a:pt x="512" y="677"/>
                  </a:lnTo>
                  <a:lnTo>
                    <a:pt x="509" y="657"/>
                  </a:lnTo>
                  <a:lnTo>
                    <a:pt x="507" y="633"/>
                  </a:lnTo>
                  <a:lnTo>
                    <a:pt x="506" y="608"/>
                  </a:lnTo>
                  <a:lnTo>
                    <a:pt x="504" y="587"/>
                  </a:lnTo>
                  <a:lnTo>
                    <a:pt x="501" y="568"/>
                  </a:lnTo>
                  <a:lnTo>
                    <a:pt x="500" y="553"/>
                  </a:lnTo>
                  <a:lnTo>
                    <a:pt x="499" y="539"/>
                  </a:lnTo>
                  <a:lnTo>
                    <a:pt x="501" y="526"/>
                  </a:lnTo>
                  <a:lnTo>
                    <a:pt x="507" y="516"/>
                  </a:lnTo>
                  <a:lnTo>
                    <a:pt x="516" y="507"/>
                  </a:lnTo>
                  <a:lnTo>
                    <a:pt x="531" y="499"/>
                  </a:lnTo>
                  <a:lnTo>
                    <a:pt x="531" y="497"/>
                  </a:lnTo>
                  <a:lnTo>
                    <a:pt x="530" y="489"/>
                  </a:lnTo>
                  <a:lnTo>
                    <a:pt x="529" y="477"/>
                  </a:lnTo>
                  <a:lnTo>
                    <a:pt x="527" y="460"/>
                  </a:lnTo>
                  <a:lnTo>
                    <a:pt x="526" y="440"/>
                  </a:lnTo>
                  <a:lnTo>
                    <a:pt x="524" y="418"/>
                  </a:lnTo>
                  <a:lnTo>
                    <a:pt x="523" y="400"/>
                  </a:lnTo>
                  <a:lnTo>
                    <a:pt x="522" y="379"/>
                  </a:lnTo>
                  <a:lnTo>
                    <a:pt x="520" y="357"/>
                  </a:lnTo>
                  <a:lnTo>
                    <a:pt x="520" y="334"/>
                  </a:lnTo>
                  <a:lnTo>
                    <a:pt x="523" y="310"/>
                  </a:lnTo>
                  <a:lnTo>
                    <a:pt x="527" y="285"/>
                  </a:lnTo>
                  <a:lnTo>
                    <a:pt x="533" y="260"/>
                  </a:lnTo>
                  <a:lnTo>
                    <a:pt x="544" y="236"/>
                  </a:lnTo>
                  <a:lnTo>
                    <a:pt x="557" y="212"/>
                  </a:lnTo>
                  <a:lnTo>
                    <a:pt x="576" y="188"/>
                  </a:lnTo>
                  <a:lnTo>
                    <a:pt x="600" y="166"/>
                  </a:lnTo>
                  <a:lnTo>
                    <a:pt x="629" y="145"/>
                  </a:lnTo>
                  <a:lnTo>
                    <a:pt x="661" y="125"/>
                  </a:lnTo>
                  <a:lnTo>
                    <a:pt x="686" y="108"/>
                  </a:lnTo>
                  <a:lnTo>
                    <a:pt x="708" y="94"/>
                  </a:lnTo>
                  <a:lnTo>
                    <a:pt x="726" y="82"/>
                  </a:lnTo>
                  <a:lnTo>
                    <a:pt x="740" y="72"/>
                  </a:lnTo>
                  <a:lnTo>
                    <a:pt x="752" y="63"/>
                  </a:lnTo>
                  <a:lnTo>
                    <a:pt x="760" y="57"/>
                  </a:lnTo>
                  <a:lnTo>
                    <a:pt x="766" y="52"/>
                  </a:lnTo>
                  <a:lnTo>
                    <a:pt x="770" y="49"/>
                  </a:lnTo>
                  <a:lnTo>
                    <a:pt x="772" y="47"/>
                  </a:lnTo>
                  <a:lnTo>
                    <a:pt x="773" y="46"/>
                  </a:lnTo>
                  <a:lnTo>
                    <a:pt x="774" y="45"/>
                  </a:lnTo>
                  <a:lnTo>
                    <a:pt x="769" y="99"/>
                  </a:lnTo>
                  <a:lnTo>
                    <a:pt x="770" y="97"/>
                  </a:lnTo>
                  <a:lnTo>
                    <a:pt x="774" y="92"/>
                  </a:lnTo>
                  <a:lnTo>
                    <a:pt x="781" y="83"/>
                  </a:lnTo>
                  <a:lnTo>
                    <a:pt x="791" y="72"/>
                  </a:lnTo>
                  <a:lnTo>
                    <a:pt x="802" y="59"/>
                  </a:lnTo>
                  <a:lnTo>
                    <a:pt x="816" y="45"/>
                  </a:lnTo>
                  <a:lnTo>
                    <a:pt x="830" y="30"/>
                  </a:lnTo>
                  <a:lnTo>
                    <a:pt x="848" y="14"/>
                  </a:lnTo>
                  <a:lnTo>
                    <a:pt x="867" y="0"/>
                  </a:lnTo>
                  <a:close/>
                </a:path>
              </a:pathLst>
            </a:custGeom>
            <a:grpFill/>
            <a:ln w="9525">
              <a:noFill/>
              <a:round/>
              <a:headEnd/>
              <a:tailEnd/>
            </a:ln>
          </p:spPr>
          <p:txBody>
            <a:bodyPr wrap="none" anchor="ctr"/>
            <a:lstStyle/>
            <a:p>
              <a:endParaRPr lang="en-GB"/>
            </a:p>
          </p:txBody>
        </p:sp>
        <p:sp>
          <p:nvSpPr>
            <p:cNvPr id="35" name="Freeform 105"/>
            <p:cNvSpPr>
              <a:spLocks noChangeArrowheads="1"/>
            </p:cNvSpPr>
            <p:nvPr/>
          </p:nvSpPr>
          <p:spPr bwMode="auto">
            <a:xfrm>
              <a:off x="1448" y="1939"/>
              <a:ext cx="161" cy="183"/>
            </a:xfrm>
            <a:custGeom>
              <a:avLst/>
              <a:gdLst>
                <a:gd name="T0" fmla="*/ 0 w 1943"/>
                <a:gd name="T1" fmla="*/ 0 h 2209"/>
                <a:gd name="T2" fmla="*/ 0 w 1943"/>
                <a:gd name="T3" fmla="*/ 0 h 2209"/>
                <a:gd name="T4" fmla="*/ 0 w 1943"/>
                <a:gd name="T5" fmla="*/ 0 h 2209"/>
                <a:gd name="T6" fmla="*/ 0 w 1943"/>
                <a:gd name="T7" fmla="*/ 0 h 2209"/>
                <a:gd name="T8" fmla="*/ 0 w 1943"/>
                <a:gd name="T9" fmla="*/ 0 h 2209"/>
                <a:gd name="T10" fmla="*/ 0 w 1943"/>
                <a:gd name="T11" fmla="*/ 0 h 2209"/>
                <a:gd name="T12" fmla="*/ 0 w 1943"/>
                <a:gd name="T13" fmla="*/ 0 h 2209"/>
                <a:gd name="T14" fmla="*/ 0 w 1943"/>
                <a:gd name="T15" fmla="*/ 0 h 2209"/>
                <a:gd name="T16" fmla="*/ 0 w 1943"/>
                <a:gd name="T17" fmla="*/ 0 h 2209"/>
                <a:gd name="T18" fmla="*/ 0 w 1943"/>
                <a:gd name="T19" fmla="*/ 0 h 2209"/>
                <a:gd name="T20" fmla="*/ 0 w 1943"/>
                <a:gd name="T21" fmla="*/ 0 h 2209"/>
                <a:gd name="T22" fmla="*/ 0 w 1943"/>
                <a:gd name="T23" fmla="*/ 0 h 2209"/>
                <a:gd name="T24" fmla="*/ 0 w 1943"/>
                <a:gd name="T25" fmla="*/ 0 h 2209"/>
                <a:gd name="T26" fmla="*/ 0 w 1943"/>
                <a:gd name="T27" fmla="*/ 0 h 2209"/>
                <a:gd name="T28" fmla="*/ 0 w 1943"/>
                <a:gd name="T29" fmla="*/ 0 h 2209"/>
                <a:gd name="T30" fmla="*/ 0 w 1943"/>
                <a:gd name="T31" fmla="*/ 0 h 2209"/>
                <a:gd name="T32" fmla="*/ 0 w 1943"/>
                <a:gd name="T33" fmla="*/ 0 h 2209"/>
                <a:gd name="T34" fmla="*/ 0 w 1943"/>
                <a:gd name="T35" fmla="*/ 0 h 2209"/>
                <a:gd name="T36" fmla="*/ 0 w 1943"/>
                <a:gd name="T37" fmla="*/ 0 h 2209"/>
                <a:gd name="T38" fmla="*/ 0 w 1943"/>
                <a:gd name="T39" fmla="*/ 0 h 2209"/>
                <a:gd name="T40" fmla="*/ 0 w 1943"/>
                <a:gd name="T41" fmla="*/ 0 h 2209"/>
                <a:gd name="T42" fmla="*/ 0 w 1943"/>
                <a:gd name="T43" fmla="*/ 0 h 2209"/>
                <a:gd name="T44" fmla="*/ 0 w 1943"/>
                <a:gd name="T45" fmla="*/ 0 h 2209"/>
                <a:gd name="T46" fmla="*/ 0 w 1943"/>
                <a:gd name="T47" fmla="*/ 0 h 2209"/>
                <a:gd name="T48" fmla="*/ 0 w 1943"/>
                <a:gd name="T49" fmla="*/ 0 h 2209"/>
                <a:gd name="T50" fmla="*/ 0 w 1943"/>
                <a:gd name="T51" fmla="*/ 0 h 2209"/>
                <a:gd name="T52" fmla="*/ 0 w 1943"/>
                <a:gd name="T53" fmla="*/ 0 h 2209"/>
                <a:gd name="T54" fmla="*/ 0 w 1943"/>
                <a:gd name="T55" fmla="*/ 0 h 2209"/>
                <a:gd name="T56" fmla="*/ 0 w 1943"/>
                <a:gd name="T57" fmla="*/ 0 h 2209"/>
                <a:gd name="T58" fmla="*/ 0 w 1943"/>
                <a:gd name="T59" fmla="*/ 0 h 2209"/>
                <a:gd name="T60" fmla="*/ 0 w 1943"/>
                <a:gd name="T61" fmla="*/ 0 h 2209"/>
                <a:gd name="T62" fmla="*/ 0 w 1943"/>
                <a:gd name="T63" fmla="*/ 0 h 2209"/>
                <a:gd name="T64" fmla="*/ 0 w 1943"/>
                <a:gd name="T65" fmla="*/ 0 h 2209"/>
                <a:gd name="T66" fmla="*/ 0 w 1943"/>
                <a:gd name="T67" fmla="*/ 0 h 2209"/>
                <a:gd name="T68" fmla="*/ 0 w 1943"/>
                <a:gd name="T69" fmla="*/ 0 h 2209"/>
                <a:gd name="T70" fmla="*/ 0 w 1943"/>
                <a:gd name="T71" fmla="*/ 0 h 2209"/>
                <a:gd name="T72" fmla="*/ 0 w 1943"/>
                <a:gd name="T73" fmla="*/ 0 h 2209"/>
                <a:gd name="T74" fmla="*/ 0 w 1943"/>
                <a:gd name="T75" fmla="*/ 0 h 2209"/>
                <a:gd name="T76" fmla="*/ 0 w 1943"/>
                <a:gd name="T77" fmla="*/ 0 h 2209"/>
                <a:gd name="T78" fmla="*/ 0 w 1943"/>
                <a:gd name="T79" fmla="*/ 0 h 2209"/>
                <a:gd name="T80" fmla="*/ 0 w 1943"/>
                <a:gd name="T81" fmla="*/ 0 h 2209"/>
                <a:gd name="T82" fmla="*/ 0 w 1943"/>
                <a:gd name="T83" fmla="*/ 0 h 2209"/>
                <a:gd name="T84" fmla="*/ 0 w 1943"/>
                <a:gd name="T85" fmla="*/ 0 h 2209"/>
                <a:gd name="T86" fmla="*/ 0 w 1943"/>
                <a:gd name="T87" fmla="*/ 0 h 2209"/>
                <a:gd name="T88" fmla="*/ 0 w 1943"/>
                <a:gd name="T89" fmla="*/ 0 h 2209"/>
                <a:gd name="T90" fmla="*/ 0 w 1943"/>
                <a:gd name="T91" fmla="*/ 0 h 2209"/>
                <a:gd name="T92" fmla="*/ 0 w 1943"/>
                <a:gd name="T93" fmla="*/ 0 h 2209"/>
                <a:gd name="T94" fmla="*/ 0 w 1943"/>
                <a:gd name="T95" fmla="*/ 0 h 2209"/>
                <a:gd name="T96" fmla="*/ 0 w 1943"/>
                <a:gd name="T97" fmla="*/ 0 h 2209"/>
                <a:gd name="T98" fmla="*/ 0 w 1943"/>
                <a:gd name="T99" fmla="*/ 0 h 2209"/>
                <a:gd name="T100" fmla="*/ 0 w 1943"/>
                <a:gd name="T101" fmla="*/ 0 h 2209"/>
                <a:gd name="T102" fmla="*/ 0 w 1943"/>
                <a:gd name="T103" fmla="*/ 0 h 2209"/>
                <a:gd name="T104" fmla="*/ 0 w 1943"/>
                <a:gd name="T105" fmla="*/ 0 h 22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43"/>
                <a:gd name="T160" fmla="*/ 0 h 2209"/>
                <a:gd name="T161" fmla="*/ 1943 w 1943"/>
                <a:gd name="T162" fmla="*/ 2209 h 220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43" h="2209">
                  <a:moveTo>
                    <a:pt x="953" y="0"/>
                  </a:moveTo>
                  <a:lnTo>
                    <a:pt x="984" y="0"/>
                  </a:lnTo>
                  <a:lnTo>
                    <a:pt x="1017" y="2"/>
                  </a:lnTo>
                  <a:lnTo>
                    <a:pt x="1049" y="6"/>
                  </a:lnTo>
                  <a:lnTo>
                    <a:pt x="1081" y="12"/>
                  </a:lnTo>
                  <a:lnTo>
                    <a:pt x="1112" y="21"/>
                  </a:lnTo>
                  <a:lnTo>
                    <a:pt x="1143" y="31"/>
                  </a:lnTo>
                  <a:lnTo>
                    <a:pt x="1172" y="44"/>
                  </a:lnTo>
                  <a:lnTo>
                    <a:pt x="1199" y="59"/>
                  </a:lnTo>
                  <a:lnTo>
                    <a:pt x="1225" y="77"/>
                  </a:lnTo>
                  <a:lnTo>
                    <a:pt x="1248" y="98"/>
                  </a:lnTo>
                  <a:lnTo>
                    <a:pt x="1268" y="122"/>
                  </a:lnTo>
                  <a:lnTo>
                    <a:pt x="1286" y="148"/>
                  </a:lnTo>
                  <a:lnTo>
                    <a:pt x="1301" y="179"/>
                  </a:lnTo>
                  <a:lnTo>
                    <a:pt x="1311" y="212"/>
                  </a:lnTo>
                  <a:lnTo>
                    <a:pt x="1317" y="248"/>
                  </a:lnTo>
                  <a:lnTo>
                    <a:pt x="1317" y="252"/>
                  </a:lnTo>
                  <a:lnTo>
                    <a:pt x="1320" y="261"/>
                  </a:lnTo>
                  <a:lnTo>
                    <a:pt x="1321" y="276"/>
                  </a:lnTo>
                  <a:lnTo>
                    <a:pt x="1323" y="295"/>
                  </a:lnTo>
                  <a:lnTo>
                    <a:pt x="1325" y="319"/>
                  </a:lnTo>
                  <a:lnTo>
                    <a:pt x="1327" y="346"/>
                  </a:lnTo>
                  <a:lnTo>
                    <a:pt x="1329" y="376"/>
                  </a:lnTo>
                  <a:lnTo>
                    <a:pt x="1330" y="408"/>
                  </a:lnTo>
                  <a:lnTo>
                    <a:pt x="1330" y="441"/>
                  </a:lnTo>
                  <a:lnTo>
                    <a:pt x="1329" y="474"/>
                  </a:lnTo>
                  <a:lnTo>
                    <a:pt x="1327" y="508"/>
                  </a:lnTo>
                  <a:lnTo>
                    <a:pt x="1323" y="541"/>
                  </a:lnTo>
                  <a:lnTo>
                    <a:pt x="1317" y="573"/>
                  </a:lnTo>
                  <a:lnTo>
                    <a:pt x="1318" y="571"/>
                  </a:lnTo>
                  <a:lnTo>
                    <a:pt x="1321" y="571"/>
                  </a:lnTo>
                  <a:lnTo>
                    <a:pt x="1326" y="573"/>
                  </a:lnTo>
                  <a:lnTo>
                    <a:pt x="1331" y="574"/>
                  </a:lnTo>
                  <a:lnTo>
                    <a:pt x="1336" y="575"/>
                  </a:lnTo>
                  <a:lnTo>
                    <a:pt x="1343" y="578"/>
                  </a:lnTo>
                  <a:lnTo>
                    <a:pt x="1349" y="582"/>
                  </a:lnTo>
                  <a:lnTo>
                    <a:pt x="1355" y="588"/>
                  </a:lnTo>
                  <a:lnTo>
                    <a:pt x="1360" y="597"/>
                  </a:lnTo>
                  <a:lnTo>
                    <a:pt x="1365" y="608"/>
                  </a:lnTo>
                  <a:lnTo>
                    <a:pt x="1368" y="621"/>
                  </a:lnTo>
                  <a:lnTo>
                    <a:pt x="1369" y="637"/>
                  </a:lnTo>
                  <a:lnTo>
                    <a:pt x="1368" y="656"/>
                  </a:lnTo>
                  <a:lnTo>
                    <a:pt x="1363" y="679"/>
                  </a:lnTo>
                  <a:lnTo>
                    <a:pt x="1357" y="707"/>
                  </a:lnTo>
                  <a:lnTo>
                    <a:pt x="1348" y="737"/>
                  </a:lnTo>
                  <a:lnTo>
                    <a:pt x="1347" y="740"/>
                  </a:lnTo>
                  <a:lnTo>
                    <a:pt x="1345" y="746"/>
                  </a:lnTo>
                  <a:lnTo>
                    <a:pt x="1342" y="757"/>
                  </a:lnTo>
                  <a:lnTo>
                    <a:pt x="1337" y="769"/>
                  </a:lnTo>
                  <a:lnTo>
                    <a:pt x="1331" y="783"/>
                  </a:lnTo>
                  <a:lnTo>
                    <a:pt x="1324" y="797"/>
                  </a:lnTo>
                  <a:lnTo>
                    <a:pt x="1316" y="810"/>
                  </a:lnTo>
                  <a:lnTo>
                    <a:pt x="1307" y="823"/>
                  </a:lnTo>
                  <a:lnTo>
                    <a:pt x="1298" y="832"/>
                  </a:lnTo>
                  <a:lnTo>
                    <a:pt x="1287" y="837"/>
                  </a:lnTo>
                  <a:lnTo>
                    <a:pt x="1274" y="840"/>
                  </a:lnTo>
                  <a:lnTo>
                    <a:pt x="1262" y="835"/>
                  </a:lnTo>
                  <a:lnTo>
                    <a:pt x="1263" y="839"/>
                  </a:lnTo>
                  <a:lnTo>
                    <a:pt x="1263" y="846"/>
                  </a:lnTo>
                  <a:lnTo>
                    <a:pt x="1263" y="857"/>
                  </a:lnTo>
                  <a:lnTo>
                    <a:pt x="1262" y="872"/>
                  </a:lnTo>
                  <a:lnTo>
                    <a:pt x="1261" y="890"/>
                  </a:lnTo>
                  <a:lnTo>
                    <a:pt x="1258" y="909"/>
                  </a:lnTo>
                  <a:lnTo>
                    <a:pt x="1255" y="929"/>
                  </a:lnTo>
                  <a:lnTo>
                    <a:pt x="1249" y="948"/>
                  </a:lnTo>
                  <a:lnTo>
                    <a:pt x="1242" y="968"/>
                  </a:lnTo>
                  <a:lnTo>
                    <a:pt x="1233" y="986"/>
                  </a:lnTo>
                  <a:lnTo>
                    <a:pt x="1221" y="1001"/>
                  </a:lnTo>
                  <a:lnTo>
                    <a:pt x="1206" y="1013"/>
                  </a:lnTo>
                  <a:lnTo>
                    <a:pt x="1190" y="1022"/>
                  </a:lnTo>
                  <a:lnTo>
                    <a:pt x="1190" y="1025"/>
                  </a:lnTo>
                  <a:lnTo>
                    <a:pt x="1191" y="1033"/>
                  </a:lnTo>
                  <a:lnTo>
                    <a:pt x="1191" y="1045"/>
                  </a:lnTo>
                  <a:lnTo>
                    <a:pt x="1192" y="1058"/>
                  </a:lnTo>
                  <a:lnTo>
                    <a:pt x="1193" y="1073"/>
                  </a:lnTo>
                  <a:lnTo>
                    <a:pt x="1194" y="1087"/>
                  </a:lnTo>
                  <a:lnTo>
                    <a:pt x="1195" y="1099"/>
                  </a:lnTo>
                  <a:lnTo>
                    <a:pt x="1195" y="1109"/>
                  </a:lnTo>
                  <a:lnTo>
                    <a:pt x="1195" y="1113"/>
                  </a:lnTo>
                  <a:lnTo>
                    <a:pt x="1263" y="1123"/>
                  </a:lnTo>
                  <a:lnTo>
                    <a:pt x="1263" y="1127"/>
                  </a:lnTo>
                  <a:lnTo>
                    <a:pt x="1263" y="1135"/>
                  </a:lnTo>
                  <a:lnTo>
                    <a:pt x="1263" y="1146"/>
                  </a:lnTo>
                  <a:lnTo>
                    <a:pt x="1264" y="1160"/>
                  </a:lnTo>
                  <a:lnTo>
                    <a:pt x="1265" y="1174"/>
                  </a:lnTo>
                  <a:lnTo>
                    <a:pt x="1267" y="1186"/>
                  </a:lnTo>
                  <a:lnTo>
                    <a:pt x="1270" y="1197"/>
                  </a:lnTo>
                  <a:lnTo>
                    <a:pt x="1274" y="1202"/>
                  </a:lnTo>
                  <a:lnTo>
                    <a:pt x="1277" y="1204"/>
                  </a:lnTo>
                  <a:lnTo>
                    <a:pt x="1284" y="1208"/>
                  </a:lnTo>
                  <a:lnTo>
                    <a:pt x="1293" y="1214"/>
                  </a:lnTo>
                  <a:lnTo>
                    <a:pt x="1308" y="1222"/>
                  </a:lnTo>
                  <a:lnTo>
                    <a:pt x="1325" y="1232"/>
                  </a:lnTo>
                  <a:lnTo>
                    <a:pt x="1345" y="1243"/>
                  </a:lnTo>
                  <a:lnTo>
                    <a:pt x="1367" y="1253"/>
                  </a:lnTo>
                  <a:lnTo>
                    <a:pt x="1392" y="1265"/>
                  </a:lnTo>
                  <a:lnTo>
                    <a:pt x="1418" y="1275"/>
                  </a:lnTo>
                  <a:lnTo>
                    <a:pt x="1446" y="1285"/>
                  </a:lnTo>
                  <a:lnTo>
                    <a:pt x="1476" y="1293"/>
                  </a:lnTo>
                  <a:lnTo>
                    <a:pt x="1531" y="1309"/>
                  </a:lnTo>
                  <a:lnTo>
                    <a:pt x="1580" y="1327"/>
                  </a:lnTo>
                  <a:lnTo>
                    <a:pt x="1625" y="1345"/>
                  </a:lnTo>
                  <a:lnTo>
                    <a:pt x="1664" y="1365"/>
                  </a:lnTo>
                  <a:lnTo>
                    <a:pt x="1699" y="1386"/>
                  </a:lnTo>
                  <a:lnTo>
                    <a:pt x="1728" y="1408"/>
                  </a:lnTo>
                  <a:lnTo>
                    <a:pt x="1751" y="1430"/>
                  </a:lnTo>
                  <a:lnTo>
                    <a:pt x="1770" y="1453"/>
                  </a:lnTo>
                  <a:lnTo>
                    <a:pt x="1783" y="1476"/>
                  </a:lnTo>
                  <a:lnTo>
                    <a:pt x="1791" y="1499"/>
                  </a:lnTo>
                  <a:lnTo>
                    <a:pt x="1794" y="1521"/>
                  </a:lnTo>
                  <a:lnTo>
                    <a:pt x="1794" y="1524"/>
                  </a:lnTo>
                  <a:lnTo>
                    <a:pt x="1797" y="1533"/>
                  </a:lnTo>
                  <a:lnTo>
                    <a:pt x="1800" y="1548"/>
                  </a:lnTo>
                  <a:lnTo>
                    <a:pt x="1805" y="1566"/>
                  </a:lnTo>
                  <a:lnTo>
                    <a:pt x="1812" y="1590"/>
                  </a:lnTo>
                  <a:lnTo>
                    <a:pt x="1819" y="1618"/>
                  </a:lnTo>
                  <a:lnTo>
                    <a:pt x="1826" y="1648"/>
                  </a:lnTo>
                  <a:lnTo>
                    <a:pt x="1835" y="1682"/>
                  </a:lnTo>
                  <a:lnTo>
                    <a:pt x="1844" y="1718"/>
                  </a:lnTo>
                  <a:lnTo>
                    <a:pt x="1854" y="1756"/>
                  </a:lnTo>
                  <a:lnTo>
                    <a:pt x="1863" y="1796"/>
                  </a:lnTo>
                  <a:lnTo>
                    <a:pt x="1872" y="1837"/>
                  </a:lnTo>
                  <a:lnTo>
                    <a:pt x="1883" y="1877"/>
                  </a:lnTo>
                  <a:lnTo>
                    <a:pt x="1892" y="1918"/>
                  </a:lnTo>
                  <a:lnTo>
                    <a:pt x="1901" y="1959"/>
                  </a:lnTo>
                  <a:lnTo>
                    <a:pt x="1909" y="1999"/>
                  </a:lnTo>
                  <a:lnTo>
                    <a:pt x="1918" y="2037"/>
                  </a:lnTo>
                  <a:lnTo>
                    <a:pt x="1925" y="2073"/>
                  </a:lnTo>
                  <a:lnTo>
                    <a:pt x="1930" y="2107"/>
                  </a:lnTo>
                  <a:lnTo>
                    <a:pt x="1935" y="2138"/>
                  </a:lnTo>
                  <a:lnTo>
                    <a:pt x="1939" y="2166"/>
                  </a:lnTo>
                  <a:lnTo>
                    <a:pt x="1942" y="2190"/>
                  </a:lnTo>
                  <a:lnTo>
                    <a:pt x="1943" y="2209"/>
                  </a:lnTo>
                  <a:lnTo>
                    <a:pt x="0" y="2209"/>
                  </a:lnTo>
                  <a:lnTo>
                    <a:pt x="0" y="2206"/>
                  </a:lnTo>
                  <a:lnTo>
                    <a:pt x="2" y="2197"/>
                  </a:lnTo>
                  <a:lnTo>
                    <a:pt x="5" y="2181"/>
                  </a:lnTo>
                  <a:lnTo>
                    <a:pt x="9" y="2161"/>
                  </a:lnTo>
                  <a:lnTo>
                    <a:pt x="14" y="2136"/>
                  </a:lnTo>
                  <a:lnTo>
                    <a:pt x="19" y="2108"/>
                  </a:lnTo>
                  <a:lnTo>
                    <a:pt x="25" y="2075"/>
                  </a:lnTo>
                  <a:lnTo>
                    <a:pt x="32" y="2040"/>
                  </a:lnTo>
                  <a:lnTo>
                    <a:pt x="40" y="2003"/>
                  </a:lnTo>
                  <a:lnTo>
                    <a:pt x="47" y="1963"/>
                  </a:lnTo>
                  <a:lnTo>
                    <a:pt x="55" y="1923"/>
                  </a:lnTo>
                  <a:lnTo>
                    <a:pt x="64" y="1883"/>
                  </a:lnTo>
                  <a:lnTo>
                    <a:pt x="71" y="1842"/>
                  </a:lnTo>
                  <a:lnTo>
                    <a:pt x="80" y="1802"/>
                  </a:lnTo>
                  <a:lnTo>
                    <a:pt x="88" y="1762"/>
                  </a:lnTo>
                  <a:lnTo>
                    <a:pt x="95" y="1726"/>
                  </a:lnTo>
                  <a:lnTo>
                    <a:pt x="103" y="1690"/>
                  </a:lnTo>
                  <a:lnTo>
                    <a:pt x="110" y="1657"/>
                  </a:lnTo>
                  <a:lnTo>
                    <a:pt x="116" y="1629"/>
                  </a:lnTo>
                  <a:lnTo>
                    <a:pt x="121" y="1604"/>
                  </a:lnTo>
                  <a:lnTo>
                    <a:pt x="127" y="1583"/>
                  </a:lnTo>
                  <a:lnTo>
                    <a:pt x="138" y="1552"/>
                  </a:lnTo>
                  <a:lnTo>
                    <a:pt x="155" y="1522"/>
                  </a:lnTo>
                  <a:lnTo>
                    <a:pt x="176" y="1494"/>
                  </a:lnTo>
                  <a:lnTo>
                    <a:pt x="202" y="1467"/>
                  </a:lnTo>
                  <a:lnTo>
                    <a:pt x="232" y="1442"/>
                  </a:lnTo>
                  <a:lnTo>
                    <a:pt x="266" y="1417"/>
                  </a:lnTo>
                  <a:lnTo>
                    <a:pt x="302" y="1393"/>
                  </a:lnTo>
                  <a:lnTo>
                    <a:pt x="340" y="1371"/>
                  </a:lnTo>
                  <a:lnTo>
                    <a:pt x="380" y="1349"/>
                  </a:lnTo>
                  <a:lnTo>
                    <a:pt x="422" y="1329"/>
                  </a:lnTo>
                  <a:lnTo>
                    <a:pt x="464" y="1309"/>
                  </a:lnTo>
                  <a:lnTo>
                    <a:pt x="505" y="1291"/>
                  </a:lnTo>
                  <a:lnTo>
                    <a:pt x="534" y="1277"/>
                  </a:lnTo>
                  <a:lnTo>
                    <a:pt x="559" y="1265"/>
                  </a:lnTo>
                  <a:lnTo>
                    <a:pt x="580" y="1253"/>
                  </a:lnTo>
                  <a:lnTo>
                    <a:pt x="600" y="1242"/>
                  </a:lnTo>
                  <a:lnTo>
                    <a:pt x="620" y="1230"/>
                  </a:lnTo>
                  <a:lnTo>
                    <a:pt x="642" y="1219"/>
                  </a:lnTo>
                  <a:lnTo>
                    <a:pt x="667" y="1206"/>
                  </a:lnTo>
                  <a:lnTo>
                    <a:pt x="696" y="1192"/>
                  </a:lnTo>
                  <a:lnTo>
                    <a:pt x="696" y="1189"/>
                  </a:lnTo>
                  <a:lnTo>
                    <a:pt x="698" y="1183"/>
                  </a:lnTo>
                  <a:lnTo>
                    <a:pt x="700" y="1173"/>
                  </a:lnTo>
                  <a:lnTo>
                    <a:pt x="702" y="1160"/>
                  </a:lnTo>
                  <a:lnTo>
                    <a:pt x="703" y="1147"/>
                  </a:lnTo>
                  <a:lnTo>
                    <a:pt x="703" y="1134"/>
                  </a:lnTo>
                  <a:lnTo>
                    <a:pt x="702" y="1121"/>
                  </a:lnTo>
                  <a:lnTo>
                    <a:pt x="776" y="1113"/>
                  </a:lnTo>
                  <a:lnTo>
                    <a:pt x="776" y="1114"/>
                  </a:lnTo>
                  <a:lnTo>
                    <a:pt x="777" y="1114"/>
                  </a:lnTo>
                  <a:lnTo>
                    <a:pt x="778" y="1113"/>
                  </a:lnTo>
                  <a:lnTo>
                    <a:pt x="778" y="1111"/>
                  </a:lnTo>
                  <a:lnTo>
                    <a:pt x="778" y="1106"/>
                  </a:lnTo>
                  <a:lnTo>
                    <a:pt x="778" y="1098"/>
                  </a:lnTo>
                  <a:lnTo>
                    <a:pt x="777" y="1087"/>
                  </a:lnTo>
                  <a:lnTo>
                    <a:pt x="776" y="1072"/>
                  </a:lnTo>
                  <a:lnTo>
                    <a:pt x="773" y="1051"/>
                  </a:lnTo>
                  <a:lnTo>
                    <a:pt x="770" y="1026"/>
                  </a:lnTo>
                  <a:lnTo>
                    <a:pt x="769" y="1025"/>
                  </a:lnTo>
                  <a:lnTo>
                    <a:pt x="764" y="1024"/>
                  </a:lnTo>
                  <a:lnTo>
                    <a:pt x="758" y="1021"/>
                  </a:lnTo>
                  <a:lnTo>
                    <a:pt x="751" y="1017"/>
                  </a:lnTo>
                  <a:lnTo>
                    <a:pt x="742" y="1009"/>
                  </a:lnTo>
                  <a:lnTo>
                    <a:pt x="733" y="1000"/>
                  </a:lnTo>
                  <a:lnTo>
                    <a:pt x="723" y="987"/>
                  </a:lnTo>
                  <a:lnTo>
                    <a:pt x="713" y="973"/>
                  </a:lnTo>
                  <a:lnTo>
                    <a:pt x="705" y="954"/>
                  </a:lnTo>
                  <a:lnTo>
                    <a:pt x="696" y="932"/>
                  </a:lnTo>
                  <a:lnTo>
                    <a:pt x="690" y="904"/>
                  </a:lnTo>
                  <a:lnTo>
                    <a:pt x="686" y="874"/>
                  </a:lnTo>
                  <a:lnTo>
                    <a:pt x="683" y="837"/>
                  </a:lnTo>
                  <a:lnTo>
                    <a:pt x="682" y="839"/>
                  </a:lnTo>
                  <a:lnTo>
                    <a:pt x="679" y="839"/>
                  </a:lnTo>
                  <a:lnTo>
                    <a:pt x="673" y="840"/>
                  </a:lnTo>
                  <a:lnTo>
                    <a:pt x="667" y="840"/>
                  </a:lnTo>
                  <a:lnTo>
                    <a:pt x="660" y="839"/>
                  </a:lnTo>
                  <a:lnTo>
                    <a:pt x="651" y="835"/>
                  </a:lnTo>
                  <a:lnTo>
                    <a:pt x="644" y="830"/>
                  </a:lnTo>
                  <a:lnTo>
                    <a:pt x="636" y="823"/>
                  </a:lnTo>
                  <a:lnTo>
                    <a:pt x="629" y="812"/>
                  </a:lnTo>
                  <a:lnTo>
                    <a:pt x="624" y="799"/>
                  </a:lnTo>
                  <a:lnTo>
                    <a:pt x="620" y="781"/>
                  </a:lnTo>
                  <a:lnTo>
                    <a:pt x="618" y="758"/>
                  </a:lnTo>
                  <a:lnTo>
                    <a:pt x="616" y="737"/>
                  </a:lnTo>
                  <a:lnTo>
                    <a:pt x="612" y="718"/>
                  </a:lnTo>
                  <a:lnTo>
                    <a:pt x="606" y="698"/>
                  </a:lnTo>
                  <a:lnTo>
                    <a:pt x="602" y="680"/>
                  </a:lnTo>
                  <a:lnTo>
                    <a:pt x="598" y="663"/>
                  </a:lnTo>
                  <a:lnTo>
                    <a:pt x="597" y="645"/>
                  </a:lnTo>
                  <a:lnTo>
                    <a:pt x="600" y="628"/>
                  </a:lnTo>
                  <a:lnTo>
                    <a:pt x="606" y="611"/>
                  </a:lnTo>
                  <a:lnTo>
                    <a:pt x="619" y="596"/>
                  </a:lnTo>
                  <a:lnTo>
                    <a:pt x="638" y="581"/>
                  </a:lnTo>
                  <a:lnTo>
                    <a:pt x="599" y="476"/>
                  </a:lnTo>
                  <a:lnTo>
                    <a:pt x="599" y="474"/>
                  </a:lnTo>
                  <a:lnTo>
                    <a:pt x="599" y="467"/>
                  </a:lnTo>
                  <a:lnTo>
                    <a:pt x="598" y="456"/>
                  </a:lnTo>
                  <a:lnTo>
                    <a:pt x="597" y="442"/>
                  </a:lnTo>
                  <a:lnTo>
                    <a:pt x="596" y="424"/>
                  </a:lnTo>
                  <a:lnTo>
                    <a:pt x="596" y="404"/>
                  </a:lnTo>
                  <a:lnTo>
                    <a:pt x="595" y="381"/>
                  </a:lnTo>
                  <a:lnTo>
                    <a:pt x="596" y="357"/>
                  </a:lnTo>
                  <a:lnTo>
                    <a:pt x="597" y="332"/>
                  </a:lnTo>
                  <a:lnTo>
                    <a:pt x="599" y="305"/>
                  </a:lnTo>
                  <a:lnTo>
                    <a:pt x="601" y="278"/>
                  </a:lnTo>
                  <a:lnTo>
                    <a:pt x="605" y="252"/>
                  </a:lnTo>
                  <a:lnTo>
                    <a:pt x="611" y="227"/>
                  </a:lnTo>
                  <a:lnTo>
                    <a:pt x="617" y="202"/>
                  </a:lnTo>
                  <a:lnTo>
                    <a:pt x="625" y="180"/>
                  </a:lnTo>
                  <a:lnTo>
                    <a:pt x="635" y="159"/>
                  </a:lnTo>
                  <a:lnTo>
                    <a:pt x="646" y="141"/>
                  </a:lnTo>
                  <a:lnTo>
                    <a:pt x="660" y="125"/>
                  </a:lnTo>
                  <a:lnTo>
                    <a:pt x="675" y="114"/>
                  </a:lnTo>
                  <a:lnTo>
                    <a:pt x="694" y="106"/>
                  </a:lnTo>
                  <a:lnTo>
                    <a:pt x="714" y="103"/>
                  </a:lnTo>
                  <a:lnTo>
                    <a:pt x="737" y="105"/>
                  </a:lnTo>
                  <a:lnTo>
                    <a:pt x="732" y="93"/>
                  </a:lnTo>
                  <a:lnTo>
                    <a:pt x="732" y="80"/>
                  </a:lnTo>
                  <a:lnTo>
                    <a:pt x="736" y="69"/>
                  </a:lnTo>
                  <a:lnTo>
                    <a:pt x="745" y="57"/>
                  </a:lnTo>
                  <a:lnTo>
                    <a:pt x="757" y="47"/>
                  </a:lnTo>
                  <a:lnTo>
                    <a:pt x="773" y="37"/>
                  </a:lnTo>
                  <a:lnTo>
                    <a:pt x="792" y="28"/>
                  </a:lnTo>
                  <a:lnTo>
                    <a:pt x="814" y="21"/>
                  </a:lnTo>
                  <a:lnTo>
                    <a:pt x="838" y="13"/>
                  </a:lnTo>
                  <a:lnTo>
                    <a:pt x="864" y="8"/>
                  </a:lnTo>
                  <a:lnTo>
                    <a:pt x="892" y="4"/>
                  </a:lnTo>
                  <a:lnTo>
                    <a:pt x="923" y="1"/>
                  </a:lnTo>
                  <a:lnTo>
                    <a:pt x="953" y="0"/>
                  </a:lnTo>
                  <a:close/>
                </a:path>
              </a:pathLst>
            </a:custGeom>
            <a:grpFill/>
            <a:ln w="9525">
              <a:noFill/>
              <a:round/>
              <a:headEnd/>
              <a:tailEnd/>
            </a:ln>
          </p:spPr>
          <p:txBody>
            <a:bodyPr wrap="none" anchor="ctr"/>
            <a:lstStyle/>
            <a:p>
              <a:endParaRPr lang="en-GB"/>
            </a:p>
          </p:txBody>
        </p:sp>
      </p:grpSp>
      <p:grpSp>
        <p:nvGrpSpPr>
          <p:cNvPr id="19" name="Group 128"/>
          <p:cNvGrpSpPr>
            <a:grpSpLocks/>
          </p:cNvGrpSpPr>
          <p:nvPr/>
        </p:nvGrpSpPr>
        <p:grpSpPr bwMode="auto">
          <a:xfrm>
            <a:off x="4635500" y="6094412"/>
            <a:ext cx="608013" cy="387350"/>
            <a:chOff x="1112" y="2500"/>
            <a:chExt cx="383" cy="244"/>
          </a:xfrm>
          <a:solidFill>
            <a:schemeClr val="bg1">
              <a:lumMod val="75000"/>
            </a:schemeClr>
          </a:solidFill>
        </p:grpSpPr>
        <p:sp>
          <p:nvSpPr>
            <p:cNvPr id="37" name="Freeform 129"/>
            <p:cNvSpPr>
              <a:spLocks noChangeArrowheads="1"/>
            </p:cNvSpPr>
            <p:nvPr/>
          </p:nvSpPr>
          <p:spPr bwMode="auto">
            <a:xfrm>
              <a:off x="1112" y="2500"/>
              <a:ext cx="324" cy="164"/>
            </a:xfrm>
            <a:custGeom>
              <a:avLst/>
              <a:gdLst>
                <a:gd name="T0" fmla="*/ 0 w 2924"/>
                <a:gd name="T1" fmla="*/ 0 h 1483"/>
                <a:gd name="T2" fmla="*/ 0 w 2924"/>
                <a:gd name="T3" fmla="*/ 0 h 1483"/>
                <a:gd name="T4" fmla="*/ 0 w 2924"/>
                <a:gd name="T5" fmla="*/ 0 h 1483"/>
                <a:gd name="T6" fmla="*/ 0 w 2924"/>
                <a:gd name="T7" fmla="*/ 0 h 1483"/>
                <a:gd name="T8" fmla="*/ 0 w 2924"/>
                <a:gd name="T9" fmla="*/ 0 h 1483"/>
                <a:gd name="T10" fmla="*/ 0 w 2924"/>
                <a:gd name="T11" fmla="*/ 0 h 1483"/>
                <a:gd name="T12" fmla="*/ 0 w 2924"/>
                <a:gd name="T13" fmla="*/ 0 h 1483"/>
                <a:gd name="T14" fmla="*/ 0 w 2924"/>
                <a:gd name="T15" fmla="*/ 0 h 1483"/>
                <a:gd name="T16" fmla="*/ 0 w 2924"/>
                <a:gd name="T17" fmla="*/ 0 h 1483"/>
                <a:gd name="T18" fmla="*/ 0 w 2924"/>
                <a:gd name="T19" fmla="*/ 0 h 1483"/>
                <a:gd name="T20" fmla="*/ 0 w 2924"/>
                <a:gd name="T21" fmla="*/ 0 h 1483"/>
                <a:gd name="T22" fmla="*/ 0 w 2924"/>
                <a:gd name="T23" fmla="*/ 0 h 1483"/>
                <a:gd name="T24" fmla="*/ 0 w 2924"/>
                <a:gd name="T25" fmla="*/ 0 h 1483"/>
                <a:gd name="T26" fmla="*/ 0 w 2924"/>
                <a:gd name="T27" fmla="*/ 0 h 1483"/>
                <a:gd name="T28" fmla="*/ 0 w 2924"/>
                <a:gd name="T29" fmla="*/ 0 h 1483"/>
                <a:gd name="T30" fmla="*/ 0 w 2924"/>
                <a:gd name="T31" fmla="*/ 0 h 1483"/>
                <a:gd name="T32" fmla="*/ 0 w 2924"/>
                <a:gd name="T33" fmla="*/ 0 h 1483"/>
                <a:gd name="T34" fmla="*/ 0 w 2924"/>
                <a:gd name="T35" fmla="*/ 0 h 1483"/>
                <a:gd name="T36" fmla="*/ 0 w 2924"/>
                <a:gd name="T37" fmla="*/ 0 h 1483"/>
                <a:gd name="T38" fmla="*/ 0 w 2924"/>
                <a:gd name="T39" fmla="*/ 0 h 1483"/>
                <a:gd name="T40" fmla="*/ 0 w 2924"/>
                <a:gd name="T41" fmla="*/ 0 h 1483"/>
                <a:gd name="T42" fmla="*/ 0 w 2924"/>
                <a:gd name="T43" fmla="*/ 0 h 1483"/>
                <a:gd name="T44" fmla="*/ 0 w 2924"/>
                <a:gd name="T45" fmla="*/ 0 h 1483"/>
                <a:gd name="T46" fmla="*/ 0 w 2924"/>
                <a:gd name="T47" fmla="*/ 0 h 1483"/>
                <a:gd name="T48" fmla="*/ 0 w 2924"/>
                <a:gd name="T49" fmla="*/ 0 h 1483"/>
                <a:gd name="T50" fmla="*/ 0 w 2924"/>
                <a:gd name="T51" fmla="*/ 0 h 1483"/>
                <a:gd name="T52" fmla="*/ 0 w 2924"/>
                <a:gd name="T53" fmla="*/ 0 h 1483"/>
                <a:gd name="T54" fmla="*/ 0 w 2924"/>
                <a:gd name="T55" fmla="*/ 0 h 1483"/>
                <a:gd name="T56" fmla="*/ 0 w 2924"/>
                <a:gd name="T57" fmla="*/ 0 h 1483"/>
                <a:gd name="T58" fmla="*/ 0 w 2924"/>
                <a:gd name="T59" fmla="*/ 0 h 1483"/>
                <a:gd name="T60" fmla="*/ 0 w 2924"/>
                <a:gd name="T61" fmla="*/ 0 h 1483"/>
                <a:gd name="T62" fmla="*/ 0 w 2924"/>
                <a:gd name="T63" fmla="*/ 0 h 1483"/>
                <a:gd name="T64" fmla="*/ 0 w 2924"/>
                <a:gd name="T65" fmla="*/ 0 h 1483"/>
                <a:gd name="T66" fmla="*/ 0 w 2924"/>
                <a:gd name="T67" fmla="*/ 0 h 1483"/>
                <a:gd name="T68" fmla="*/ 0 w 2924"/>
                <a:gd name="T69" fmla="*/ 0 h 1483"/>
                <a:gd name="T70" fmla="*/ 0 w 2924"/>
                <a:gd name="T71" fmla="*/ 0 h 1483"/>
                <a:gd name="T72" fmla="*/ 0 w 2924"/>
                <a:gd name="T73" fmla="*/ 0 h 14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4"/>
                <a:gd name="T112" fmla="*/ 0 h 1483"/>
                <a:gd name="T113" fmla="*/ 2924 w 2924"/>
                <a:gd name="T114" fmla="*/ 1483 h 14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4" h="1483">
                  <a:moveTo>
                    <a:pt x="2475" y="0"/>
                  </a:moveTo>
                  <a:lnTo>
                    <a:pt x="2924" y="345"/>
                  </a:lnTo>
                  <a:lnTo>
                    <a:pt x="2475" y="690"/>
                  </a:lnTo>
                  <a:lnTo>
                    <a:pt x="2475" y="483"/>
                  </a:lnTo>
                  <a:lnTo>
                    <a:pt x="989" y="483"/>
                  </a:lnTo>
                  <a:lnTo>
                    <a:pt x="925" y="485"/>
                  </a:lnTo>
                  <a:lnTo>
                    <a:pt x="862" y="491"/>
                  </a:lnTo>
                  <a:lnTo>
                    <a:pt x="802" y="501"/>
                  </a:lnTo>
                  <a:lnTo>
                    <a:pt x="744" y="516"/>
                  </a:lnTo>
                  <a:lnTo>
                    <a:pt x="687" y="535"/>
                  </a:lnTo>
                  <a:lnTo>
                    <a:pt x="635" y="557"/>
                  </a:lnTo>
                  <a:lnTo>
                    <a:pt x="583" y="583"/>
                  </a:lnTo>
                  <a:lnTo>
                    <a:pt x="536" y="613"/>
                  </a:lnTo>
                  <a:lnTo>
                    <a:pt x="492" y="647"/>
                  </a:lnTo>
                  <a:lnTo>
                    <a:pt x="451" y="683"/>
                  </a:lnTo>
                  <a:lnTo>
                    <a:pt x="416" y="723"/>
                  </a:lnTo>
                  <a:lnTo>
                    <a:pt x="380" y="770"/>
                  </a:lnTo>
                  <a:lnTo>
                    <a:pt x="351" y="820"/>
                  </a:lnTo>
                  <a:lnTo>
                    <a:pt x="326" y="874"/>
                  </a:lnTo>
                  <a:lnTo>
                    <a:pt x="306" y="929"/>
                  </a:lnTo>
                  <a:lnTo>
                    <a:pt x="291" y="988"/>
                  </a:lnTo>
                  <a:lnTo>
                    <a:pt x="282" y="1049"/>
                  </a:lnTo>
                  <a:lnTo>
                    <a:pt x="278" y="1113"/>
                  </a:lnTo>
                  <a:lnTo>
                    <a:pt x="278" y="1180"/>
                  </a:lnTo>
                  <a:lnTo>
                    <a:pt x="284" y="1248"/>
                  </a:lnTo>
                  <a:lnTo>
                    <a:pt x="295" y="1319"/>
                  </a:lnTo>
                  <a:lnTo>
                    <a:pt x="294" y="1319"/>
                  </a:lnTo>
                  <a:lnTo>
                    <a:pt x="297" y="1345"/>
                  </a:lnTo>
                  <a:lnTo>
                    <a:pt x="294" y="1373"/>
                  </a:lnTo>
                  <a:lnTo>
                    <a:pt x="287" y="1399"/>
                  </a:lnTo>
                  <a:lnTo>
                    <a:pt x="273" y="1423"/>
                  </a:lnTo>
                  <a:lnTo>
                    <a:pt x="257" y="1443"/>
                  </a:lnTo>
                  <a:lnTo>
                    <a:pt x="237" y="1459"/>
                  </a:lnTo>
                  <a:lnTo>
                    <a:pt x="213" y="1472"/>
                  </a:lnTo>
                  <a:lnTo>
                    <a:pt x="187" y="1480"/>
                  </a:lnTo>
                  <a:lnTo>
                    <a:pt x="159" y="1483"/>
                  </a:lnTo>
                  <a:lnTo>
                    <a:pt x="131" y="1480"/>
                  </a:lnTo>
                  <a:lnTo>
                    <a:pt x="105" y="1472"/>
                  </a:lnTo>
                  <a:lnTo>
                    <a:pt x="82" y="1459"/>
                  </a:lnTo>
                  <a:lnTo>
                    <a:pt x="61" y="1442"/>
                  </a:lnTo>
                  <a:lnTo>
                    <a:pt x="44" y="1421"/>
                  </a:lnTo>
                  <a:lnTo>
                    <a:pt x="31" y="1398"/>
                  </a:lnTo>
                  <a:lnTo>
                    <a:pt x="23" y="1372"/>
                  </a:lnTo>
                  <a:lnTo>
                    <a:pt x="12" y="1296"/>
                  </a:lnTo>
                  <a:lnTo>
                    <a:pt x="3" y="1225"/>
                  </a:lnTo>
                  <a:lnTo>
                    <a:pt x="0" y="1156"/>
                  </a:lnTo>
                  <a:lnTo>
                    <a:pt x="1" y="1091"/>
                  </a:lnTo>
                  <a:lnTo>
                    <a:pt x="5" y="1030"/>
                  </a:lnTo>
                  <a:lnTo>
                    <a:pt x="13" y="971"/>
                  </a:lnTo>
                  <a:lnTo>
                    <a:pt x="23" y="916"/>
                  </a:lnTo>
                  <a:lnTo>
                    <a:pt x="37" y="862"/>
                  </a:lnTo>
                  <a:lnTo>
                    <a:pt x="52" y="813"/>
                  </a:lnTo>
                  <a:lnTo>
                    <a:pt x="70" y="767"/>
                  </a:lnTo>
                  <a:lnTo>
                    <a:pt x="90" y="723"/>
                  </a:lnTo>
                  <a:lnTo>
                    <a:pt x="111" y="682"/>
                  </a:lnTo>
                  <a:lnTo>
                    <a:pt x="133" y="645"/>
                  </a:lnTo>
                  <a:lnTo>
                    <a:pt x="156" y="609"/>
                  </a:lnTo>
                  <a:lnTo>
                    <a:pt x="179" y="577"/>
                  </a:lnTo>
                  <a:lnTo>
                    <a:pt x="202" y="547"/>
                  </a:lnTo>
                  <a:lnTo>
                    <a:pt x="249" y="495"/>
                  </a:lnTo>
                  <a:lnTo>
                    <a:pt x="301" y="447"/>
                  </a:lnTo>
                  <a:lnTo>
                    <a:pt x="356" y="403"/>
                  </a:lnTo>
                  <a:lnTo>
                    <a:pt x="415" y="362"/>
                  </a:lnTo>
                  <a:lnTo>
                    <a:pt x="478" y="327"/>
                  </a:lnTo>
                  <a:lnTo>
                    <a:pt x="542" y="295"/>
                  </a:lnTo>
                  <a:lnTo>
                    <a:pt x="612" y="269"/>
                  </a:lnTo>
                  <a:lnTo>
                    <a:pt x="683" y="246"/>
                  </a:lnTo>
                  <a:lnTo>
                    <a:pt x="756" y="230"/>
                  </a:lnTo>
                  <a:lnTo>
                    <a:pt x="832" y="217"/>
                  </a:lnTo>
                  <a:lnTo>
                    <a:pt x="909" y="209"/>
                  </a:lnTo>
                  <a:lnTo>
                    <a:pt x="989" y="207"/>
                  </a:lnTo>
                  <a:lnTo>
                    <a:pt x="2475" y="207"/>
                  </a:lnTo>
                  <a:lnTo>
                    <a:pt x="2475" y="0"/>
                  </a:lnTo>
                  <a:close/>
                </a:path>
              </a:pathLst>
            </a:custGeom>
            <a:grpFill/>
            <a:ln w="9525">
              <a:noFill/>
              <a:round/>
              <a:headEnd/>
              <a:tailEnd/>
            </a:ln>
          </p:spPr>
          <p:txBody>
            <a:bodyPr wrap="none" anchor="ctr"/>
            <a:lstStyle/>
            <a:p>
              <a:endParaRPr lang="en-GB"/>
            </a:p>
          </p:txBody>
        </p:sp>
        <p:sp>
          <p:nvSpPr>
            <p:cNvPr id="38" name="Freeform 130"/>
            <p:cNvSpPr>
              <a:spLocks noChangeArrowheads="1"/>
            </p:cNvSpPr>
            <p:nvPr/>
          </p:nvSpPr>
          <p:spPr bwMode="auto">
            <a:xfrm>
              <a:off x="1171" y="2580"/>
              <a:ext cx="324" cy="164"/>
            </a:xfrm>
            <a:custGeom>
              <a:avLst/>
              <a:gdLst>
                <a:gd name="T0" fmla="*/ 0 w 2924"/>
                <a:gd name="T1" fmla="*/ 0 h 1484"/>
                <a:gd name="T2" fmla="*/ 0 w 2924"/>
                <a:gd name="T3" fmla="*/ 0 h 1484"/>
                <a:gd name="T4" fmla="*/ 0 w 2924"/>
                <a:gd name="T5" fmla="*/ 0 h 1484"/>
                <a:gd name="T6" fmla="*/ 0 w 2924"/>
                <a:gd name="T7" fmla="*/ 0 h 1484"/>
                <a:gd name="T8" fmla="*/ 0 w 2924"/>
                <a:gd name="T9" fmla="*/ 0 h 1484"/>
                <a:gd name="T10" fmla="*/ 0 w 2924"/>
                <a:gd name="T11" fmla="*/ 0 h 1484"/>
                <a:gd name="T12" fmla="*/ 0 w 2924"/>
                <a:gd name="T13" fmla="*/ 0 h 1484"/>
                <a:gd name="T14" fmla="*/ 0 w 2924"/>
                <a:gd name="T15" fmla="*/ 0 h 1484"/>
                <a:gd name="T16" fmla="*/ 0 w 2924"/>
                <a:gd name="T17" fmla="*/ 0 h 1484"/>
                <a:gd name="T18" fmla="*/ 0 w 2924"/>
                <a:gd name="T19" fmla="*/ 0 h 1484"/>
                <a:gd name="T20" fmla="*/ 0 w 2924"/>
                <a:gd name="T21" fmla="*/ 0 h 1484"/>
                <a:gd name="T22" fmla="*/ 0 w 2924"/>
                <a:gd name="T23" fmla="*/ 0 h 1484"/>
                <a:gd name="T24" fmla="*/ 0 w 2924"/>
                <a:gd name="T25" fmla="*/ 0 h 1484"/>
                <a:gd name="T26" fmla="*/ 0 w 2924"/>
                <a:gd name="T27" fmla="*/ 0 h 1484"/>
                <a:gd name="T28" fmla="*/ 0 w 2924"/>
                <a:gd name="T29" fmla="*/ 0 h 1484"/>
                <a:gd name="T30" fmla="*/ 0 w 2924"/>
                <a:gd name="T31" fmla="*/ 0 h 1484"/>
                <a:gd name="T32" fmla="*/ 0 w 2924"/>
                <a:gd name="T33" fmla="*/ 0 h 1484"/>
                <a:gd name="T34" fmla="*/ 0 w 2924"/>
                <a:gd name="T35" fmla="*/ 0 h 1484"/>
                <a:gd name="T36" fmla="*/ 0 w 2924"/>
                <a:gd name="T37" fmla="*/ 0 h 1484"/>
                <a:gd name="T38" fmla="*/ 0 w 2924"/>
                <a:gd name="T39" fmla="*/ 0 h 1484"/>
                <a:gd name="T40" fmla="*/ 0 w 2924"/>
                <a:gd name="T41" fmla="*/ 0 h 1484"/>
                <a:gd name="T42" fmla="*/ 0 w 2924"/>
                <a:gd name="T43" fmla="*/ 0 h 1484"/>
                <a:gd name="T44" fmla="*/ 0 w 2924"/>
                <a:gd name="T45" fmla="*/ 0 h 1484"/>
                <a:gd name="T46" fmla="*/ 0 w 2924"/>
                <a:gd name="T47" fmla="*/ 0 h 1484"/>
                <a:gd name="T48" fmla="*/ 0 w 2924"/>
                <a:gd name="T49" fmla="*/ 0 h 1484"/>
                <a:gd name="T50" fmla="*/ 0 w 2924"/>
                <a:gd name="T51" fmla="*/ 0 h 1484"/>
                <a:gd name="T52" fmla="*/ 0 w 2924"/>
                <a:gd name="T53" fmla="*/ 0 h 1484"/>
                <a:gd name="T54" fmla="*/ 0 w 2924"/>
                <a:gd name="T55" fmla="*/ 0 h 1484"/>
                <a:gd name="T56" fmla="*/ 0 w 2924"/>
                <a:gd name="T57" fmla="*/ 0 h 1484"/>
                <a:gd name="T58" fmla="*/ 0 w 2924"/>
                <a:gd name="T59" fmla="*/ 0 h 1484"/>
                <a:gd name="T60" fmla="*/ 0 w 2924"/>
                <a:gd name="T61" fmla="*/ 0 h 1484"/>
                <a:gd name="T62" fmla="*/ 0 w 2924"/>
                <a:gd name="T63" fmla="*/ 0 h 1484"/>
                <a:gd name="T64" fmla="*/ 0 w 2924"/>
                <a:gd name="T65" fmla="*/ 0 h 1484"/>
                <a:gd name="T66" fmla="*/ 0 w 2924"/>
                <a:gd name="T67" fmla="*/ 0 h 1484"/>
                <a:gd name="T68" fmla="*/ 0 w 2924"/>
                <a:gd name="T69" fmla="*/ 0 h 1484"/>
                <a:gd name="T70" fmla="*/ 0 w 2924"/>
                <a:gd name="T71" fmla="*/ 0 h 1484"/>
                <a:gd name="T72" fmla="*/ 0 w 2924"/>
                <a:gd name="T73" fmla="*/ 0 h 148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4"/>
                <a:gd name="T112" fmla="*/ 0 h 1484"/>
                <a:gd name="T113" fmla="*/ 2924 w 2924"/>
                <a:gd name="T114" fmla="*/ 1484 h 148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4" h="1484">
                  <a:moveTo>
                    <a:pt x="2765" y="0"/>
                  </a:moveTo>
                  <a:lnTo>
                    <a:pt x="2793" y="3"/>
                  </a:lnTo>
                  <a:lnTo>
                    <a:pt x="2819" y="12"/>
                  </a:lnTo>
                  <a:lnTo>
                    <a:pt x="2842" y="24"/>
                  </a:lnTo>
                  <a:lnTo>
                    <a:pt x="2863" y="41"/>
                  </a:lnTo>
                  <a:lnTo>
                    <a:pt x="2880" y="62"/>
                  </a:lnTo>
                  <a:lnTo>
                    <a:pt x="2893" y="86"/>
                  </a:lnTo>
                  <a:lnTo>
                    <a:pt x="2901" y="112"/>
                  </a:lnTo>
                  <a:lnTo>
                    <a:pt x="2912" y="187"/>
                  </a:lnTo>
                  <a:lnTo>
                    <a:pt x="2921" y="259"/>
                  </a:lnTo>
                  <a:lnTo>
                    <a:pt x="2924" y="326"/>
                  </a:lnTo>
                  <a:lnTo>
                    <a:pt x="2923" y="392"/>
                  </a:lnTo>
                  <a:lnTo>
                    <a:pt x="2919" y="454"/>
                  </a:lnTo>
                  <a:lnTo>
                    <a:pt x="2911" y="513"/>
                  </a:lnTo>
                  <a:lnTo>
                    <a:pt x="2901" y="568"/>
                  </a:lnTo>
                  <a:lnTo>
                    <a:pt x="2887" y="620"/>
                  </a:lnTo>
                  <a:lnTo>
                    <a:pt x="2872" y="671"/>
                  </a:lnTo>
                  <a:lnTo>
                    <a:pt x="2854" y="717"/>
                  </a:lnTo>
                  <a:lnTo>
                    <a:pt x="2834" y="760"/>
                  </a:lnTo>
                  <a:lnTo>
                    <a:pt x="2813" y="801"/>
                  </a:lnTo>
                  <a:lnTo>
                    <a:pt x="2791" y="839"/>
                  </a:lnTo>
                  <a:lnTo>
                    <a:pt x="2768" y="874"/>
                  </a:lnTo>
                  <a:lnTo>
                    <a:pt x="2745" y="906"/>
                  </a:lnTo>
                  <a:lnTo>
                    <a:pt x="2722" y="936"/>
                  </a:lnTo>
                  <a:lnTo>
                    <a:pt x="2675" y="988"/>
                  </a:lnTo>
                  <a:lnTo>
                    <a:pt x="2623" y="1037"/>
                  </a:lnTo>
                  <a:lnTo>
                    <a:pt x="2568" y="1080"/>
                  </a:lnTo>
                  <a:lnTo>
                    <a:pt x="2509" y="1120"/>
                  </a:lnTo>
                  <a:lnTo>
                    <a:pt x="2446" y="1157"/>
                  </a:lnTo>
                  <a:lnTo>
                    <a:pt x="2382" y="1188"/>
                  </a:lnTo>
                  <a:lnTo>
                    <a:pt x="2312" y="1214"/>
                  </a:lnTo>
                  <a:lnTo>
                    <a:pt x="2241" y="1236"/>
                  </a:lnTo>
                  <a:lnTo>
                    <a:pt x="2168" y="1254"/>
                  </a:lnTo>
                  <a:lnTo>
                    <a:pt x="2092" y="1267"/>
                  </a:lnTo>
                  <a:lnTo>
                    <a:pt x="2015" y="1274"/>
                  </a:lnTo>
                  <a:lnTo>
                    <a:pt x="1935" y="1277"/>
                  </a:lnTo>
                  <a:lnTo>
                    <a:pt x="449" y="1277"/>
                  </a:lnTo>
                  <a:lnTo>
                    <a:pt x="449" y="1484"/>
                  </a:lnTo>
                  <a:lnTo>
                    <a:pt x="0" y="1139"/>
                  </a:lnTo>
                  <a:lnTo>
                    <a:pt x="449" y="794"/>
                  </a:lnTo>
                  <a:lnTo>
                    <a:pt x="449" y="1001"/>
                  </a:lnTo>
                  <a:lnTo>
                    <a:pt x="1935" y="1001"/>
                  </a:lnTo>
                  <a:lnTo>
                    <a:pt x="1999" y="999"/>
                  </a:lnTo>
                  <a:lnTo>
                    <a:pt x="2062" y="993"/>
                  </a:lnTo>
                  <a:lnTo>
                    <a:pt x="2122" y="982"/>
                  </a:lnTo>
                  <a:lnTo>
                    <a:pt x="2180" y="968"/>
                  </a:lnTo>
                  <a:lnTo>
                    <a:pt x="2237" y="949"/>
                  </a:lnTo>
                  <a:lnTo>
                    <a:pt x="2289" y="926"/>
                  </a:lnTo>
                  <a:lnTo>
                    <a:pt x="2341" y="900"/>
                  </a:lnTo>
                  <a:lnTo>
                    <a:pt x="2388" y="870"/>
                  </a:lnTo>
                  <a:lnTo>
                    <a:pt x="2432" y="837"/>
                  </a:lnTo>
                  <a:lnTo>
                    <a:pt x="2473" y="800"/>
                  </a:lnTo>
                  <a:lnTo>
                    <a:pt x="2508" y="759"/>
                  </a:lnTo>
                  <a:lnTo>
                    <a:pt x="2544" y="713"/>
                  </a:lnTo>
                  <a:lnTo>
                    <a:pt x="2573" y="663"/>
                  </a:lnTo>
                  <a:lnTo>
                    <a:pt x="2598" y="610"/>
                  </a:lnTo>
                  <a:lnTo>
                    <a:pt x="2618" y="554"/>
                  </a:lnTo>
                  <a:lnTo>
                    <a:pt x="2633" y="496"/>
                  </a:lnTo>
                  <a:lnTo>
                    <a:pt x="2642" y="434"/>
                  </a:lnTo>
                  <a:lnTo>
                    <a:pt x="2646" y="370"/>
                  </a:lnTo>
                  <a:lnTo>
                    <a:pt x="2646" y="303"/>
                  </a:lnTo>
                  <a:lnTo>
                    <a:pt x="2640" y="234"/>
                  </a:lnTo>
                  <a:lnTo>
                    <a:pt x="2629" y="164"/>
                  </a:lnTo>
                  <a:lnTo>
                    <a:pt x="2630" y="164"/>
                  </a:lnTo>
                  <a:lnTo>
                    <a:pt x="2627" y="138"/>
                  </a:lnTo>
                  <a:lnTo>
                    <a:pt x="2630" y="110"/>
                  </a:lnTo>
                  <a:lnTo>
                    <a:pt x="2637" y="85"/>
                  </a:lnTo>
                  <a:lnTo>
                    <a:pt x="2651" y="61"/>
                  </a:lnTo>
                  <a:lnTo>
                    <a:pt x="2667" y="41"/>
                  </a:lnTo>
                  <a:lnTo>
                    <a:pt x="2687" y="23"/>
                  </a:lnTo>
                  <a:lnTo>
                    <a:pt x="2711" y="11"/>
                  </a:lnTo>
                  <a:lnTo>
                    <a:pt x="2737" y="3"/>
                  </a:lnTo>
                  <a:lnTo>
                    <a:pt x="2765" y="0"/>
                  </a:lnTo>
                  <a:close/>
                </a:path>
              </a:pathLst>
            </a:custGeom>
            <a:grpFill/>
            <a:ln w="9525">
              <a:noFill/>
              <a:round/>
              <a:headEnd/>
              <a:tailEnd/>
            </a:ln>
          </p:spPr>
          <p:txBody>
            <a:bodyPr wrap="none" anchor="ctr"/>
            <a:lstStyle/>
            <a:p>
              <a:endParaRPr lang="en-GB"/>
            </a:p>
          </p:txBody>
        </p:sp>
      </p:grpSp>
      <p:sp>
        <p:nvSpPr>
          <p:cNvPr id="39" name="Freeform 152"/>
          <p:cNvSpPr>
            <a:spLocks noChangeArrowheads="1"/>
          </p:cNvSpPr>
          <p:nvPr/>
        </p:nvSpPr>
        <p:spPr bwMode="auto">
          <a:xfrm>
            <a:off x="9483725" y="6073775"/>
            <a:ext cx="171450" cy="428625"/>
          </a:xfrm>
          <a:custGeom>
            <a:avLst/>
            <a:gdLst>
              <a:gd name="T0" fmla="*/ 2147483647 w 1703"/>
              <a:gd name="T1" fmla="*/ 2147483647 h 3353"/>
              <a:gd name="T2" fmla="*/ 2147483647 w 1703"/>
              <a:gd name="T3" fmla="*/ 2147483647 h 3353"/>
              <a:gd name="T4" fmla="*/ 2147483647 w 1703"/>
              <a:gd name="T5" fmla="*/ 2147483647 h 3353"/>
              <a:gd name="T6" fmla="*/ 2147483647 w 1703"/>
              <a:gd name="T7" fmla="*/ 2147483647 h 3353"/>
              <a:gd name="T8" fmla="*/ 2147483647 w 1703"/>
              <a:gd name="T9" fmla="*/ 2147483647 h 3353"/>
              <a:gd name="T10" fmla="*/ 2147483647 w 1703"/>
              <a:gd name="T11" fmla="*/ 2147483647 h 3353"/>
              <a:gd name="T12" fmla="*/ 2147483647 w 1703"/>
              <a:gd name="T13" fmla="*/ 2147483647 h 3353"/>
              <a:gd name="T14" fmla="*/ 2147483647 w 1703"/>
              <a:gd name="T15" fmla="*/ 2147483647 h 3353"/>
              <a:gd name="T16" fmla="*/ 2147483647 w 1703"/>
              <a:gd name="T17" fmla="*/ 2147483647 h 3353"/>
              <a:gd name="T18" fmla="*/ 2147483647 w 1703"/>
              <a:gd name="T19" fmla="*/ 2147483647 h 3353"/>
              <a:gd name="T20" fmla="*/ 2147483647 w 1703"/>
              <a:gd name="T21" fmla="*/ 2147483647 h 3353"/>
              <a:gd name="T22" fmla="*/ 2147483647 w 1703"/>
              <a:gd name="T23" fmla="*/ 2147483647 h 3353"/>
              <a:gd name="T24" fmla="*/ 2147483647 w 1703"/>
              <a:gd name="T25" fmla="*/ 2147483647 h 3353"/>
              <a:gd name="T26" fmla="*/ 2147483647 w 1703"/>
              <a:gd name="T27" fmla="*/ 2147483647 h 3353"/>
              <a:gd name="T28" fmla="*/ 2147483647 w 1703"/>
              <a:gd name="T29" fmla="*/ 2147483647 h 3353"/>
              <a:gd name="T30" fmla="*/ 2147483647 w 1703"/>
              <a:gd name="T31" fmla="*/ 2147483647 h 3353"/>
              <a:gd name="T32" fmla="*/ 2147483647 w 1703"/>
              <a:gd name="T33" fmla="*/ 2147483647 h 3353"/>
              <a:gd name="T34" fmla="*/ 2147483647 w 1703"/>
              <a:gd name="T35" fmla="*/ 2147483647 h 3353"/>
              <a:gd name="T36" fmla="*/ 2147483647 w 1703"/>
              <a:gd name="T37" fmla="*/ 2147483647 h 3353"/>
              <a:gd name="T38" fmla="*/ 2147483647 w 1703"/>
              <a:gd name="T39" fmla="*/ 2147483647 h 3353"/>
              <a:gd name="T40" fmla="*/ 2147483647 w 1703"/>
              <a:gd name="T41" fmla="*/ 2147483647 h 3353"/>
              <a:gd name="T42" fmla="*/ 2147483647 w 1703"/>
              <a:gd name="T43" fmla="*/ 2147483647 h 3353"/>
              <a:gd name="T44" fmla="*/ 2147483647 w 1703"/>
              <a:gd name="T45" fmla="*/ 2147483647 h 3353"/>
              <a:gd name="T46" fmla="*/ 2147483647 w 1703"/>
              <a:gd name="T47" fmla="*/ 2147483647 h 3353"/>
              <a:gd name="T48" fmla="*/ 2147483647 w 1703"/>
              <a:gd name="T49" fmla="*/ 2147483647 h 3353"/>
              <a:gd name="T50" fmla="*/ 2147483647 w 1703"/>
              <a:gd name="T51" fmla="*/ 2147483647 h 3353"/>
              <a:gd name="T52" fmla="*/ 2147483647 w 1703"/>
              <a:gd name="T53" fmla="*/ 2147483647 h 3353"/>
              <a:gd name="T54" fmla="*/ 2147483647 w 1703"/>
              <a:gd name="T55" fmla="*/ 2147483647 h 3353"/>
              <a:gd name="T56" fmla="*/ 2147483647 w 1703"/>
              <a:gd name="T57" fmla="*/ 2147483647 h 3353"/>
              <a:gd name="T58" fmla="*/ 2147483647 w 1703"/>
              <a:gd name="T59" fmla="*/ 2147483647 h 3353"/>
              <a:gd name="T60" fmla="*/ 2147483647 w 1703"/>
              <a:gd name="T61" fmla="*/ 2147483647 h 3353"/>
              <a:gd name="T62" fmla="*/ 2147483647 w 1703"/>
              <a:gd name="T63" fmla="*/ 2147483647 h 3353"/>
              <a:gd name="T64" fmla="*/ 2147483647 w 1703"/>
              <a:gd name="T65" fmla="*/ 2147483647 h 3353"/>
              <a:gd name="T66" fmla="*/ 2147483647 w 1703"/>
              <a:gd name="T67" fmla="*/ 2147483647 h 3353"/>
              <a:gd name="T68" fmla="*/ 2147483647 w 1703"/>
              <a:gd name="T69" fmla="*/ 2147483647 h 3353"/>
              <a:gd name="T70" fmla="*/ 2147483647 w 1703"/>
              <a:gd name="T71" fmla="*/ 2147483647 h 3353"/>
              <a:gd name="T72" fmla="*/ 2147483647 w 1703"/>
              <a:gd name="T73" fmla="*/ 2147483647 h 3353"/>
              <a:gd name="T74" fmla="*/ 2147483647 w 1703"/>
              <a:gd name="T75" fmla="*/ 2147483647 h 3353"/>
              <a:gd name="T76" fmla="*/ 2147483647 w 1703"/>
              <a:gd name="T77" fmla="*/ 2147483647 h 3353"/>
              <a:gd name="T78" fmla="*/ 2147483647 w 1703"/>
              <a:gd name="T79" fmla="*/ 2147483647 h 3353"/>
              <a:gd name="T80" fmla="*/ 2147483647 w 1703"/>
              <a:gd name="T81" fmla="*/ 2147483647 h 3353"/>
              <a:gd name="T82" fmla="*/ 2147483647 w 1703"/>
              <a:gd name="T83" fmla="*/ 2147483647 h 3353"/>
              <a:gd name="T84" fmla="*/ 2147483647 w 1703"/>
              <a:gd name="T85" fmla="*/ 2147483647 h 3353"/>
              <a:gd name="T86" fmla="*/ 2147483647 w 1703"/>
              <a:gd name="T87" fmla="*/ 2147483647 h 3353"/>
              <a:gd name="T88" fmla="*/ 2147483647 w 1703"/>
              <a:gd name="T89" fmla="*/ 2147483647 h 3353"/>
              <a:gd name="T90" fmla="*/ 2147483647 w 1703"/>
              <a:gd name="T91" fmla="*/ 2147483647 h 3353"/>
              <a:gd name="T92" fmla="*/ 2147483647 w 1703"/>
              <a:gd name="T93" fmla="*/ 2147483647 h 3353"/>
              <a:gd name="T94" fmla="*/ 2147483647 w 1703"/>
              <a:gd name="T95" fmla="*/ 2147483647 h 3353"/>
              <a:gd name="T96" fmla="*/ 2147483647 w 1703"/>
              <a:gd name="T97" fmla="*/ 2147483647 h 3353"/>
              <a:gd name="T98" fmla="*/ 2147483647 w 1703"/>
              <a:gd name="T99" fmla="*/ 2147483647 h 3353"/>
              <a:gd name="T100" fmla="*/ 2147483647 w 1703"/>
              <a:gd name="T101" fmla="*/ 2147483647 h 3353"/>
              <a:gd name="T102" fmla="*/ 0 w 1703"/>
              <a:gd name="T103" fmla="*/ 2147483647 h 3353"/>
              <a:gd name="T104" fmla="*/ 2147483647 w 1703"/>
              <a:gd name="T105" fmla="*/ 2147483647 h 3353"/>
              <a:gd name="T106" fmla="*/ 2147483647 w 1703"/>
              <a:gd name="T107" fmla="*/ 2147483647 h 3353"/>
              <a:gd name="T108" fmla="*/ 2147483647 w 1703"/>
              <a:gd name="T109" fmla="*/ 2147483647 h 33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703"/>
              <a:gd name="T166" fmla="*/ 0 h 3353"/>
              <a:gd name="T167" fmla="*/ 1703 w 1703"/>
              <a:gd name="T168" fmla="*/ 3353 h 33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703" h="3353">
                <a:moveTo>
                  <a:pt x="636" y="3012"/>
                </a:moveTo>
                <a:lnTo>
                  <a:pt x="618" y="3016"/>
                </a:lnTo>
                <a:lnTo>
                  <a:pt x="601" y="3024"/>
                </a:lnTo>
                <a:lnTo>
                  <a:pt x="589" y="3036"/>
                </a:lnTo>
                <a:lnTo>
                  <a:pt x="580" y="3053"/>
                </a:lnTo>
                <a:lnTo>
                  <a:pt x="577" y="3071"/>
                </a:lnTo>
                <a:lnTo>
                  <a:pt x="580" y="3090"/>
                </a:lnTo>
                <a:lnTo>
                  <a:pt x="589" y="3106"/>
                </a:lnTo>
                <a:lnTo>
                  <a:pt x="601" y="3119"/>
                </a:lnTo>
                <a:lnTo>
                  <a:pt x="618" y="3127"/>
                </a:lnTo>
                <a:lnTo>
                  <a:pt x="636" y="3130"/>
                </a:lnTo>
                <a:lnTo>
                  <a:pt x="1113" y="3130"/>
                </a:lnTo>
                <a:lnTo>
                  <a:pt x="1132" y="3127"/>
                </a:lnTo>
                <a:lnTo>
                  <a:pt x="1149" y="3119"/>
                </a:lnTo>
                <a:lnTo>
                  <a:pt x="1162" y="3106"/>
                </a:lnTo>
                <a:lnTo>
                  <a:pt x="1170" y="3090"/>
                </a:lnTo>
                <a:lnTo>
                  <a:pt x="1173" y="3071"/>
                </a:lnTo>
                <a:lnTo>
                  <a:pt x="1170" y="3053"/>
                </a:lnTo>
                <a:lnTo>
                  <a:pt x="1162" y="3036"/>
                </a:lnTo>
                <a:lnTo>
                  <a:pt x="1149" y="3024"/>
                </a:lnTo>
                <a:lnTo>
                  <a:pt x="1132" y="3016"/>
                </a:lnTo>
                <a:lnTo>
                  <a:pt x="1113" y="3012"/>
                </a:lnTo>
                <a:lnTo>
                  <a:pt x="636" y="3012"/>
                </a:lnTo>
                <a:close/>
                <a:moveTo>
                  <a:pt x="1227" y="2660"/>
                </a:moveTo>
                <a:lnTo>
                  <a:pt x="1206" y="2663"/>
                </a:lnTo>
                <a:lnTo>
                  <a:pt x="1188" y="2670"/>
                </a:lnTo>
                <a:lnTo>
                  <a:pt x="1171" y="2683"/>
                </a:lnTo>
                <a:lnTo>
                  <a:pt x="1160" y="2698"/>
                </a:lnTo>
                <a:lnTo>
                  <a:pt x="1152" y="2718"/>
                </a:lnTo>
                <a:lnTo>
                  <a:pt x="1149" y="2739"/>
                </a:lnTo>
                <a:lnTo>
                  <a:pt x="1152" y="2759"/>
                </a:lnTo>
                <a:lnTo>
                  <a:pt x="1160" y="2778"/>
                </a:lnTo>
                <a:lnTo>
                  <a:pt x="1171" y="2793"/>
                </a:lnTo>
                <a:lnTo>
                  <a:pt x="1188" y="2806"/>
                </a:lnTo>
                <a:lnTo>
                  <a:pt x="1206" y="2814"/>
                </a:lnTo>
                <a:lnTo>
                  <a:pt x="1227" y="2816"/>
                </a:lnTo>
                <a:lnTo>
                  <a:pt x="1374" y="2816"/>
                </a:lnTo>
                <a:lnTo>
                  <a:pt x="1395" y="2814"/>
                </a:lnTo>
                <a:lnTo>
                  <a:pt x="1413" y="2806"/>
                </a:lnTo>
                <a:lnTo>
                  <a:pt x="1430" y="2793"/>
                </a:lnTo>
                <a:lnTo>
                  <a:pt x="1441" y="2778"/>
                </a:lnTo>
                <a:lnTo>
                  <a:pt x="1450" y="2759"/>
                </a:lnTo>
                <a:lnTo>
                  <a:pt x="1453" y="2739"/>
                </a:lnTo>
                <a:lnTo>
                  <a:pt x="1450" y="2718"/>
                </a:lnTo>
                <a:lnTo>
                  <a:pt x="1441" y="2698"/>
                </a:lnTo>
                <a:lnTo>
                  <a:pt x="1430" y="2683"/>
                </a:lnTo>
                <a:lnTo>
                  <a:pt x="1413" y="2670"/>
                </a:lnTo>
                <a:lnTo>
                  <a:pt x="1395" y="2663"/>
                </a:lnTo>
                <a:lnTo>
                  <a:pt x="1374" y="2660"/>
                </a:lnTo>
                <a:lnTo>
                  <a:pt x="1227" y="2660"/>
                </a:lnTo>
                <a:close/>
                <a:moveTo>
                  <a:pt x="787" y="2660"/>
                </a:moveTo>
                <a:lnTo>
                  <a:pt x="767" y="2663"/>
                </a:lnTo>
                <a:lnTo>
                  <a:pt x="748" y="2670"/>
                </a:lnTo>
                <a:lnTo>
                  <a:pt x="733" y="2683"/>
                </a:lnTo>
                <a:lnTo>
                  <a:pt x="720" y="2698"/>
                </a:lnTo>
                <a:lnTo>
                  <a:pt x="712" y="2718"/>
                </a:lnTo>
                <a:lnTo>
                  <a:pt x="710" y="2739"/>
                </a:lnTo>
                <a:lnTo>
                  <a:pt x="712" y="2759"/>
                </a:lnTo>
                <a:lnTo>
                  <a:pt x="720" y="2778"/>
                </a:lnTo>
                <a:lnTo>
                  <a:pt x="733" y="2793"/>
                </a:lnTo>
                <a:lnTo>
                  <a:pt x="748" y="2806"/>
                </a:lnTo>
                <a:lnTo>
                  <a:pt x="767" y="2814"/>
                </a:lnTo>
                <a:lnTo>
                  <a:pt x="787" y="2816"/>
                </a:lnTo>
                <a:lnTo>
                  <a:pt x="934" y="2816"/>
                </a:lnTo>
                <a:lnTo>
                  <a:pt x="955" y="2814"/>
                </a:lnTo>
                <a:lnTo>
                  <a:pt x="975" y="2806"/>
                </a:lnTo>
                <a:lnTo>
                  <a:pt x="990" y="2793"/>
                </a:lnTo>
                <a:lnTo>
                  <a:pt x="1003" y="2778"/>
                </a:lnTo>
                <a:lnTo>
                  <a:pt x="1010" y="2759"/>
                </a:lnTo>
                <a:lnTo>
                  <a:pt x="1013" y="2739"/>
                </a:lnTo>
                <a:lnTo>
                  <a:pt x="1010" y="2718"/>
                </a:lnTo>
                <a:lnTo>
                  <a:pt x="1003" y="2698"/>
                </a:lnTo>
                <a:lnTo>
                  <a:pt x="990" y="2683"/>
                </a:lnTo>
                <a:lnTo>
                  <a:pt x="975" y="2670"/>
                </a:lnTo>
                <a:lnTo>
                  <a:pt x="955" y="2663"/>
                </a:lnTo>
                <a:lnTo>
                  <a:pt x="934" y="2660"/>
                </a:lnTo>
                <a:lnTo>
                  <a:pt x="787" y="2660"/>
                </a:lnTo>
                <a:close/>
                <a:moveTo>
                  <a:pt x="352" y="2660"/>
                </a:moveTo>
                <a:lnTo>
                  <a:pt x="331" y="2663"/>
                </a:lnTo>
                <a:lnTo>
                  <a:pt x="312" y="2670"/>
                </a:lnTo>
                <a:lnTo>
                  <a:pt x="297" y="2683"/>
                </a:lnTo>
                <a:lnTo>
                  <a:pt x="285" y="2698"/>
                </a:lnTo>
                <a:lnTo>
                  <a:pt x="276" y="2718"/>
                </a:lnTo>
                <a:lnTo>
                  <a:pt x="274" y="2739"/>
                </a:lnTo>
                <a:lnTo>
                  <a:pt x="276" y="2759"/>
                </a:lnTo>
                <a:lnTo>
                  <a:pt x="285" y="2778"/>
                </a:lnTo>
                <a:lnTo>
                  <a:pt x="297" y="2793"/>
                </a:lnTo>
                <a:lnTo>
                  <a:pt x="312" y="2806"/>
                </a:lnTo>
                <a:lnTo>
                  <a:pt x="331" y="2814"/>
                </a:lnTo>
                <a:lnTo>
                  <a:pt x="352" y="2816"/>
                </a:lnTo>
                <a:lnTo>
                  <a:pt x="499" y="2816"/>
                </a:lnTo>
                <a:lnTo>
                  <a:pt x="519" y="2814"/>
                </a:lnTo>
                <a:lnTo>
                  <a:pt x="539" y="2806"/>
                </a:lnTo>
                <a:lnTo>
                  <a:pt x="555" y="2793"/>
                </a:lnTo>
                <a:lnTo>
                  <a:pt x="567" y="2778"/>
                </a:lnTo>
                <a:lnTo>
                  <a:pt x="574" y="2759"/>
                </a:lnTo>
                <a:lnTo>
                  <a:pt x="577" y="2739"/>
                </a:lnTo>
                <a:lnTo>
                  <a:pt x="574" y="2718"/>
                </a:lnTo>
                <a:lnTo>
                  <a:pt x="567" y="2698"/>
                </a:lnTo>
                <a:lnTo>
                  <a:pt x="555" y="2683"/>
                </a:lnTo>
                <a:lnTo>
                  <a:pt x="539" y="2670"/>
                </a:lnTo>
                <a:lnTo>
                  <a:pt x="519" y="2663"/>
                </a:lnTo>
                <a:lnTo>
                  <a:pt x="499" y="2660"/>
                </a:lnTo>
                <a:lnTo>
                  <a:pt x="352" y="2660"/>
                </a:lnTo>
                <a:close/>
                <a:moveTo>
                  <a:pt x="1227" y="2349"/>
                </a:moveTo>
                <a:lnTo>
                  <a:pt x="1206" y="2352"/>
                </a:lnTo>
                <a:lnTo>
                  <a:pt x="1188" y="2360"/>
                </a:lnTo>
                <a:lnTo>
                  <a:pt x="1171" y="2372"/>
                </a:lnTo>
                <a:lnTo>
                  <a:pt x="1160" y="2388"/>
                </a:lnTo>
                <a:lnTo>
                  <a:pt x="1152" y="2407"/>
                </a:lnTo>
                <a:lnTo>
                  <a:pt x="1149" y="2427"/>
                </a:lnTo>
                <a:lnTo>
                  <a:pt x="1152" y="2448"/>
                </a:lnTo>
                <a:lnTo>
                  <a:pt x="1160" y="2467"/>
                </a:lnTo>
                <a:lnTo>
                  <a:pt x="1171" y="2482"/>
                </a:lnTo>
                <a:lnTo>
                  <a:pt x="1188" y="2495"/>
                </a:lnTo>
                <a:lnTo>
                  <a:pt x="1206" y="2503"/>
                </a:lnTo>
                <a:lnTo>
                  <a:pt x="1227" y="2505"/>
                </a:lnTo>
                <a:lnTo>
                  <a:pt x="1374" y="2505"/>
                </a:lnTo>
                <a:lnTo>
                  <a:pt x="1395" y="2503"/>
                </a:lnTo>
                <a:lnTo>
                  <a:pt x="1413" y="2495"/>
                </a:lnTo>
                <a:lnTo>
                  <a:pt x="1430" y="2482"/>
                </a:lnTo>
                <a:lnTo>
                  <a:pt x="1441" y="2467"/>
                </a:lnTo>
                <a:lnTo>
                  <a:pt x="1450" y="2448"/>
                </a:lnTo>
                <a:lnTo>
                  <a:pt x="1453" y="2427"/>
                </a:lnTo>
                <a:lnTo>
                  <a:pt x="1450" y="2407"/>
                </a:lnTo>
                <a:lnTo>
                  <a:pt x="1441" y="2388"/>
                </a:lnTo>
                <a:lnTo>
                  <a:pt x="1430" y="2372"/>
                </a:lnTo>
                <a:lnTo>
                  <a:pt x="1413" y="2360"/>
                </a:lnTo>
                <a:lnTo>
                  <a:pt x="1395" y="2352"/>
                </a:lnTo>
                <a:lnTo>
                  <a:pt x="1374" y="2349"/>
                </a:lnTo>
                <a:lnTo>
                  <a:pt x="1227" y="2349"/>
                </a:lnTo>
                <a:close/>
                <a:moveTo>
                  <a:pt x="787" y="2349"/>
                </a:moveTo>
                <a:lnTo>
                  <a:pt x="767" y="2352"/>
                </a:lnTo>
                <a:lnTo>
                  <a:pt x="748" y="2360"/>
                </a:lnTo>
                <a:lnTo>
                  <a:pt x="733" y="2372"/>
                </a:lnTo>
                <a:lnTo>
                  <a:pt x="720" y="2388"/>
                </a:lnTo>
                <a:lnTo>
                  <a:pt x="712" y="2407"/>
                </a:lnTo>
                <a:lnTo>
                  <a:pt x="710" y="2427"/>
                </a:lnTo>
                <a:lnTo>
                  <a:pt x="712" y="2448"/>
                </a:lnTo>
                <a:lnTo>
                  <a:pt x="720" y="2467"/>
                </a:lnTo>
                <a:lnTo>
                  <a:pt x="733" y="2482"/>
                </a:lnTo>
                <a:lnTo>
                  <a:pt x="748" y="2495"/>
                </a:lnTo>
                <a:lnTo>
                  <a:pt x="767" y="2503"/>
                </a:lnTo>
                <a:lnTo>
                  <a:pt x="787" y="2505"/>
                </a:lnTo>
                <a:lnTo>
                  <a:pt x="934" y="2505"/>
                </a:lnTo>
                <a:lnTo>
                  <a:pt x="955" y="2503"/>
                </a:lnTo>
                <a:lnTo>
                  <a:pt x="975" y="2495"/>
                </a:lnTo>
                <a:lnTo>
                  <a:pt x="990" y="2482"/>
                </a:lnTo>
                <a:lnTo>
                  <a:pt x="1003" y="2467"/>
                </a:lnTo>
                <a:lnTo>
                  <a:pt x="1010" y="2448"/>
                </a:lnTo>
                <a:lnTo>
                  <a:pt x="1013" y="2427"/>
                </a:lnTo>
                <a:lnTo>
                  <a:pt x="1010" y="2407"/>
                </a:lnTo>
                <a:lnTo>
                  <a:pt x="1003" y="2388"/>
                </a:lnTo>
                <a:lnTo>
                  <a:pt x="990" y="2372"/>
                </a:lnTo>
                <a:lnTo>
                  <a:pt x="975" y="2360"/>
                </a:lnTo>
                <a:lnTo>
                  <a:pt x="955" y="2352"/>
                </a:lnTo>
                <a:lnTo>
                  <a:pt x="934" y="2349"/>
                </a:lnTo>
                <a:lnTo>
                  <a:pt x="787" y="2349"/>
                </a:lnTo>
                <a:close/>
                <a:moveTo>
                  <a:pt x="352" y="2349"/>
                </a:moveTo>
                <a:lnTo>
                  <a:pt x="331" y="2352"/>
                </a:lnTo>
                <a:lnTo>
                  <a:pt x="312" y="2360"/>
                </a:lnTo>
                <a:lnTo>
                  <a:pt x="297" y="2372"/>
                </a:lnTo>
                <a:lnTo>
                  <a:pt x="285" y="2388"/>
                </a:lnTo>
                <a:lnTo>
                  <a:pt x="276" y="2407"/>
                </a:lnTo>
                <a:lnTo>
                  <a:pt x="274" y="2427"/>
                </a:lnTo>
                <a:lnTo>
                  <a:pt x="276" y="2448"/>
                </a:lnTo>
                <a:lnTo>
                  <a:pt x="285" y="2467"/>
                </a:lnTo>
                <a:lnTo>
                  <a:pt x="297" y="2482"/>
                </a:lnTo>
                <a:lnTo>
                  <a:pt x="312" y="2495"/>
                </a:lnTo>
                <a:lnTo>
                  <a:pt x="331" y="2503"/>
                </a:lnTo>
                <a:lnTo>
                  <a:pt x="352" y="2505"/>
                </a:lnTo>
                <a:lnTo>
                  <a:pt x="499" y="2505"/>
                </a:lnTo>
                <a:lnTo>
                  <a:pt x="519" y="2503"/>
                </a:lnTo>
                <a:lnTo>
                  <a:pt x="539" y="2495"/>
                </a:lnTo>
                <a:lnTo>
                  <a:pt x="555" y="2482"/>
                </a:lnTo>
                <a:lnTo>
                  <a:pt x="567" y="2467"/>
                </a:lnTo>
                <a:lnTo>
                  <a:pt x="574" y="2448"/>
                </a:lnTo>
                <a:lnTo>
                  <a:pt x="577" y="2427"/>
                </a:lnTo>
                <a:lnTo>
                  <a:pt x="574" y="2407"/>
                </a:lnTo>
                <a:lnTo>
                  <a:pt x="567" y="2388"/>
                </a:lnTo>
                <a:lnTo>
                  <a:pt x="555" y="2372"/>
                </a:lnTo>
                <a:lnTo>
                  <a:pt x="539" y="2360"/>
                </a:lnTo>
                <a:lnTo>
                  <a:pt x="519" y="2352"/>
                </a:lnTo>
                <a:lnTo>
                  <a:pt x="499" y="2349"/>
                </a:lnTo>
                <a:lnTo>
                  <a:pt x="352" y="2349"/>
                </a:lnTo>
                <a:close/>
                <a:moveTo>
                  <a:pt x="1227" y="2042"/>
                </a:moveTo>
                <a:lnTo>
                  <a:pt x="1206" y="2045"/>
                </a:lnTo>
                <a:lnTo>
                  <a:pt x="1188" y="2053"/>
                </a:lnTo>
                <a:lnTo>
                  <a:pt x="1171" y="2066"/>
                </a:lnTo>
                <a:lnTo>
                  <a:pt x="1160" y="2081"/>
                </a:lnTo>
                <a:lnTo>
                  <a:pt x="1152" y="2100"/>
                </a:lnTo>
                <a:lnTo>
                  <a:pt x="1149" y="2120"/>
                </a:lnTo>
                <a:lnTo>
                  <a:pt x="1152" y="2141"/>
                </a:lnTo>
                <a:lnTo>
                  <a:pt x="1160" y="2160"/>
                </a:lnTo>
                <a:lnTo>
                  <a:pt x="1171" y="2175"/>
                </a:lnTo>
                <a:lnTo>
                  <a:pt x="1188" y="2188"/>
                </a:lnTo>
                <a:lnTo>
                  <a:pt x="1206" y="2196"/>
                </a:lnTo>
                <a:lnTo>
                  <a:pt x="1227" y="2199"/>
                </a:lnTo>
                <a:lnTo>
                  <a:pt x="1374" y="2199"/>
                </a:lnTo>
                <a:lnTo>
                  <a:pt x="1395" y="2196"/>
                </a:lnTo>
                <a:lnTo>
                  <a:pt x="1413" y="2188"/>
                </a:lnTo>
                <a:lnTo>
                  <a:pt x="1430" y="2175"/>
                </a:lnTo>
                <a:lnTo>
                  <a:pt x="1441" y="2160"/>
                </a:lnTo>
                <a:lnTo>
                  <a:pt x="1450" y="2141"/>
                </a:lnTo>
                <a:lnTo>
                  <a:pt x="1453" y="2120"/>
                </a:lnTo>
                <a:lnTo>
                  <a:pt x="1450" y="2100"/>
                </a:lnTo>
                <a:lnTo>
                  <a:pt x="1441" y="2081"/>
                </a:lnTo>
                <a:lnTo>
                  <a:pt x="1430" y="2066"/>
                </a:lnTo>
                <a:lnTo>
                  <a:pt x="1413" y="2053"/>
                </a:lnTo>
                <a:lnTo>
                  <a:pt x="1395" y="2045"/>
                </a:lnTo>
                <a:lnTo>
                  <a:pt x="1374" y="2042"/>
                </a:lnTo>
                <a:lnTo>
                  <a:pt x="1227" y="2042"/>
                </a:lnTo>
                <a:close/>
                <a:moveTo>
                  <a:pt x="787" y="2042"/>
                </a:moveTo>
                <a:lnTo>
                  <a:pt x="767" y="2045"/>
                </a:lnTo>
                <a:lnTo>
                  <a:pt x="748" y="2053"/>
                </a:lnTo>
                <a:lnTo>
                  <a:pt x="733" y="2066"/>
                </a:lnTo>
                <a:lnTo>
                  <a:pt x="720" y="2081"/>
                </a:lnTo>
                <a:lnTo>
                  <a:pt x="712" y="2100"/>
                </a:lnTo>
                <a:lnTo>
                  <a:pt x="710" y="2120"/>
                </a:lnTo>
                <a:lnTo>
                  <a:pt x="712" y="2141"/>
                </a:lnTo>
                <a:lnTo>
                  <a:pt x="720" y="2160"/>
                </a:lnTo>
                <a:lnTo>
                  <a:pt x="733" y="2175"/>
                </a:lnTo>
                <a:lnTo>
                  <a:pt x="748" y="2188"/>
                </a:lnTo>
                <a:lnTo>
                  <a:pt x="767" y="2196"/>
                </a:lnTo>
                <a:lnTo>
                  <a:pt x="787" y="2199"/>
                </a:lnTo>
                <a:lnTo>
                  <a:pt x="934" y="2199"/>
                </a:lnTo>
                <a:lnTo>
                  <a:pt x="955" y="2196"/>
                </a:lnTo>
                <a:lnTo>
                  <a:pt x="975" y="2188"/>
                </a:lnTo>
                <a:lnTo>
                  <a:pt x="990" y="2175"/>
                </a:lnTo>
                <a:lnTo>
                  <a:pt x="1003" y="2160"/>
                </a:lnTo>
                <a:lnTo>
                  <a:pt x="1010" y="2141"/>
                </a:lnTo>
                <a:lnTo>
                  <a:pt x="1013" y="2120"/>
                </a:lnTo>
                <a:lnTo>
                  <a:pt x="1010" y="2100"/>
                </a:lnTo>
                <a:lnTo>
                  <a:pt x="1003" y="2081"/>
                </a:lnTo>
                <a:lnTo>
                  <a:pt x="990" y="2066"/>
                </a:lnTo>
                <a:lnTo>
                  <a:pt x="975" y="2053"/>
                </a:lnTo>
                <a:lnTo>
                  <a:pt x="955" y="2045"/>
                </a:lnTo>
                <a:lnTo>
                  <a:pt x="934" y="2042"/>
                </a:lnTo>
                <a:lnTo>
                  <a:pt x="787" y="2042"/>
                </a:lnTo>
                <a:close/>
                <a:moveTo>
                  <a:pt x="352" y="2042"/>
                </a:moveTo>
                <a:lnTo>
                  <a:pt x="331" y="2045"/>
                </a:lnTo>
                <a:lnTo>
                  <a:pt x="312" y="2053"/>
                </a:lnTo>
                <a:lnTo>
                  <a:pt x="297" y="2066"/>
                </a:lnTo>
                <a:lnTo>
                  <a:pt x="285" y="2081"/>
                </a:lnTo>
                <a:lnTo>
                  <a:pt x="276" y="2100"/>
                </a:lnTo>
                <a:lnTo>
                  <a:pt x="274" y="2120"/>
                </a:lnTo>
                <a:lnTo>
                  <a:pt x="276" y="2141"/>
                </a:lnTo>
                <a:lnTo>
                  <a:pt x="285" y="2160"/>
                </a:lnTo>
                <a:lnTo>
                  <a:pt x="297" y="2175"/>
                </a:lnTo>
                <a:lnTo>
                  <a:pt x="312" y="2188"/>
                </a:lnTo>
                <a:lnTo>
                  <a:pt x="331" y="2196"/>
                </a:lnTo>
                <a:lnTo>
                  <a:pt x="352" y="2199"/>
                </a:lnTo>
                <a:lnTo>
                  <a:pt x="499" y="2199"/>
                </a:lnTo>
                <a:lnTo>
                  <a:pt x="519" y="2196"/>
                </a:lnTo>
                <a:lnTo>
                  <a:pt x="539" y="2188"/>
                </a:lnTo>
                <a:lnTo>
                  <a:pt x="555" y="2175"/>
                </a:lnTo>
                <a:lnTo>
                  <a:pt x="567" y="2160"/>
                </a:lnTo>
                <a:lnTo>
                  <a:pt x="574" y="2141"/>
                </a:lnTo>
                <a:lnTo>
                  <a:pt x="577" y="2120"/>
                </a:lnTo>
                <a:lnTo>
                  <a:pt x="574" y="2100"/>
                </a:lnTo>
                <a:lnTo>
                  <a:pt x="567" y="2081"/>
                </a:lnTo>
                <a:lnTo>
                  <a:pt x="555" y="2066"/>
                </a:lnTo>
                <a:lnTo>
                  <a:pt x="539" y="2053"/>
                </a:lnTo>
                <a:lnTo>
                  <a:pt x="519" y="2045"/>
                </a:lnTo>
                <a:lnTo>
                  <a:pt x="499" y="2042"/>
                </a:lnTo>
                <a:lnTo>
                  <a:pt x="352" y="2042"/>
                </a:lnTo>
                <a:close/>
                <a:moveTo>
                  <a:pt x="430" y="615"/>
                </a:moveTo>
                <a:lnTo>
                  <a:pt x="397" y="619"/>
                </a:lnTo>
                <a:lnTo>
                  <a:pt x="365" y="626"/>
                </a:lnTo>
                <a:lnTo>
                  <a:pt x="336" y="638"/>
                </a:lnTo>
                <a:lnTo>
                  <a:pt x="309" y="655"/>
                </a:lnTo>
                <a:lnTo>
                  <a:pt x="285" y="675"/>
                </a:lnTo>
                <a:lnTo>
                  <a:pt x="265" y="699"/>
                </a:lnTo>
                <a:lnTo>
                  <a:pt x="247" y="726"/>
                </a:lnTo>
                <a:lnTo>
                  <a:pt x="235" y="756"/>
                </a:lnTo>
                <a:lnTo>
                  <a:pt x="228" y="788"/>
                </a:lnTo>
                <a:lnTo>
                  <a:pt x="225" y="821"/>
                </a:lnTo>
                <a:lnTo>
                  <a:pt x="225" y="1641"/>
                </a:lnTo>
                <a:lnTo>
                  <a:pt x="228" y="1675"/>
                </a:lnTo>
                <a:lnTo>
                  <a:pt x="235" y="1706"/>
                </a:lnTo>
                <a:lnTo>
                  <a:pt x="247" y="1736"/>
                </a:lnTo>
                <a:lnTo>
                  <a:pt x="265" y="1763"/>
                </a:lnTo>
                <a:lnTo>
                  <a:pt x="285" y="1787"/>
                </a:lnTo>
                <a:lnTo>
                  <a:pt x="309" y="1807"/>
                </a:lnTo>
                <a:lnTo>
                  <a:pt x="336" y="1824"/>
                </a:lnTo>
                <a:lnTo>
                  <a:pt x="365" y="1836"/>
                </a:lnTo>
                <a:lnTo>
                  <a:pt x="397" y="1844"/>
                </a:lnTo>
                <a:lnTo>
                  <a:pt x="430" y="1847"/>
                </a:lnTo>
                <a:lnTo>
                  <a:pt x="1292" y="1847"/>
                </a:lnTo>
                <a:lnTo>
                  <a:pt x="1325" y="1844"/>
                </a:lnTo>
                <a:lnTo>
                  <a:pt x="1358" y="1836"/>
                </a:lnTo>
                <a:lnTo>
                  <a:pt x="1387" y="1824"/>
                </a:lnTo>
                <a:lnTo>
                  <a:pt x="1413" y="1807"/>
                </a:lnTo>
                <a:lnTo>
                  <a:pt x="1437" y="1787"/>
                </a:lnTo>
                <a:lnTo>
                  <a:pt x="1458" y="1763"/>
                </a:lnTo>
                <a:lnTo>
                  <a:pt x="1474" y="1736"/>
                </a:lnTo>
                <a:lnTo>
                  <a:pt x="1487" y="1706"/>
                </a:lnTo>
                <a:lnTo>
                  <a:pt x="1495" y="1675"/>
                </a:lnTo>
                <a:lnTo>
                  <a:pt x="1497" y="1641"/>
                </a:lnTo>
                <a:lnTo>
                  <a:pt x="1497" y="821"/>
                </a:lnTo>
                <a:lnTo>
                  <a:pt x="1495" y="788"/>
                </a:lnTo>
                <a:lnTo>
                  <a:pt x="1487" y="756"/>
                </a:lnTo>
                <a:lnTo>
                  <a:pt x="1474" y="726"/>
                </a:lnTo>
                <a:lnTo>
                  <a:pt x="1458" y="699"/>
                </a:lnTo>
                <a:lnTo>
                  <a:pt x="1437" y="675"/>
                </a:lnTo>
                <a:lnTo>
                  <a:pt x="1413" y="655"/>
                </a:lnTo>
                <a:lnTo>
                  <a:pt x="1387" y="638"/>
                </a:lnTo>
                <a:lnTo>
                  <a:pt x="1358" y="626"/>
                </a:lnTo>
                <a:lnTo>
                  <a:pt x="1325" y="619"/>
                </a:lnTo>
                <a:lnTo>
                  <a:pt x="1292" y="615"/>
                </a:lnTo>
                <a:lnTo>
                  <a:pt x="430" y="615"/>
                </a:lnTo>
                <a:close/>
                <a:moveTo>
                  <a:pt x="1281" y="0"/>
                </a:moveTo>
                <a:lnTo>
                  <a:pt x="1305" y="3"/>
                </a:lnTo>
                <a:lnTo>
                  <a:pt x="1328" y="9"/>
                </a:lnTo>
                <a:lnTo>
                  <a:pt x="1350" y="18"/>
                </a:lnTo>
                <a:lnTo>
                  <a:pt x="1371" y="31"/>
                </a:lnTo>
                <a:lnTo>
                  <a:pt x="1390" y="47"/>
                </a:lnTo>
                <a:lnTo>
                  <a:pt x="1405" y="65"/>
                </a:lnTo>
                <a:lnTo>
                  <a:pt x="1418" y="85"/>
                </a:lnTo>
                <a:lnTo>
                  <a:pt x="1426" y="107"/>
                </a:lnTo>
                <a:lnTo>
                  <a:pt x="1428" y="131"/>
                </a:lnTo>
                <a:lnTo>
                  <a:pt x="1428" y="431"/>
                </a:lnTo>
                <a:lnTo>
                  <a:pt x="1428" y="434"/>
                </a:lnTo>
                <a:lnTo>
                  <a:pt x="1427" y="437"/>
                </a:lnTo>
                <a:lnTo>
                  <a:pt x="1427" y="440"/>
                </a:lnTo>
                <a:lnTo>
                  <a:pt x="1469" y="456"/>
                </a:lnTo>
                <a:lnTo>
                  <a:pt x="1510" y="477"/>
                </a:lnTo>
                <a:lnTo>
                  <a:pt x="1547" y="502"/>
                </a:lnTo>
                <a:lnTo>
                  <a:pt x="1580" y="531"/>
                </a:lnTo>
                <a:lnTo>
                  <a:pt x="1611" y="564"/>
                </a:lnTo>
                <a:lnTo>
                  <a:pt x="1638" y="599"/>
                </a:lnTo>
                <a:lnTo>
                  <a:pt x="1661" y="638"/>
                </a:lnTo>
                <a:lnTo>
                  <a:pt x="1678" y="680"/>
                </a:lnTo>
                <a:lnTo>
                  <a:pt x="1692" y="723"/>
                </a:lnTo>
                <a:lnTo>
                  <a:pt x="1700" y="769"/>
                </a:lnTo>
                <a:lnTo>
                  <a:pt x="1703" y="817"/>
                </a:lnTo>
                <a:lnTo>
                  <a:pt x="1703" y="2955"/>
                </a:lnTo>
                <a:lnTo>
                  <a:pt x="1700" y="3004"/>
                </a:lnTo>
                <a:lnTo>
                  <a:pt x="1691" y="3053"/>
                </a:lnTo>
                <a:lnTo>
                  <a:pt x="1676" y="3098"/>
                </a:lnTo>
                <a:lnTo>
                  <a:pt x="1657" y="3142"/>
                </a:lnTo>
                <a:lnTo>
                  <a:pt x="1632" y="3182"/>
                </a:lnTo>
                <a:lnTo>
                  <a:pt x="1603" y="3219"/>
                </a:lnTo>
                <a:lnTo>
                  <a:pt x="1570" y="3252"/>
                </a:lnTo>
                <a:lnTo>
                  <a:pt x="1532" y="3281"/>
                </a:lnTo>
                <a:lnTo>
                  <a:pt x="1492" y="3306"/>
                </a:lnTo>
                <a:lnTo>
                  <a:pt x="1449" y="3326"/>
                </a:lnTo>
                <a:lnTo>
                  <a:pt x="1403" y="3341"/>
                </a:lnTo>
                <a:lnTo>
                  <a:pt x="1354" y="3349"/>
                </a:lnTo>
                <a:lnTo>
                  <a:pt x="1305" y="3353"/>
                </a:lnTo>
                <a:lnTo>
                  <a:pt x="398" y="3353"/>
                </a:lnTo>
                <a:lnTo>
                  <a:pt x="349" y="3349"/>
                </a:lnTo>
                <a:lnTo>
                  <a:pt x="300" y="3341"/>
                </a:lnTo>
                <a:lnTo>
                  <a:pt x="255" y="3326"/>
                </a:lnTo>
                <a:lnTo>
                  <a:pt x="211" y="3306"/>
                </a:lnTo>
                <a:lnTo>
                  <a:pt x="171" y="3281"/>
                </a:lnTo>
                <a:lnTo>
                  <a:pt x="133" y="3252"/>
                </a:lnTo>
                <a:lnTo>
                  <a:pt x="100" y="3219"/>
                </a:lnTo>
                <a:lnTo>
                  <a:pt x="71" y="3182"/>
                </a:lnTo>
                <a:lnTo>
                  <a:pt x="47" y="3142"/>
                </a:lnTo>
                <a:lnTo>
                  <a:pt x="27" y="3098"/>
                </a:lnTo>
                <a:lnTo>
                  <a:pt x="11" y="3053"/>
                </a:lnTo>
                <a:lnTo>
                  <a:pt x="3" y="3004"/>
                </a:lnTo>
                <a:lnTo>
                  <a:pt x="0" y="2955"/>
                </a:lnTo>
                <a:lnTo>
                  <a:pt x="0" y="817"/>
                </a:lnTo>
                <a:lnTo>
                  <a:pt x="3" y="766"/>
                </a:lnTo>
                <a:lnTo>
                  <a:pt x="11" y="719"/>
                </a:lnTo>
                <a:lnTo>
                  <a:pt x="27" y="673"/>
                </a:lnTo>
                <a:lnTo>
                  <a:pt x="47" y="630"/>
                </a:lnTo>
                <a:lnTo>
                  <a:pt x="71" y="590"/>
                </a:lnTo>
                <a:lnTo>
                  <a:pt x="100" y="552"/>
                </a:lnTo>
                <a:lnTo>
                  <a:pt x="133" y="519"/>
                </a:lnTo>
                <a:lnTo>
                  <a:pt x="171" y="490"/>
                </a:lnTo>
                <a:lnTo>
                  <a:pt x="211" y="466"/>
                </a:lnTo>
                <a:lnTo>
                  <a:pt x="255" y="446"/>
                </a:lnTo>
                <a:lnTo>
                  <a:pt x="300" y="430"/>
                </a:lnTo>
                <a:lnTo>
                  <a:pt x="349" y="422"/>
                </a:lnTo>
                <a:lnTo>
                  <a:pt x="398" y="419"/>
                </a:lnTo>
                <a:lnTo>
                  <a:pt x="1128" y="419"/>
                </a:lnTo>
                <a:lnTo>
                  <a:pt x="1128" y="131"/>
                </a:lnTo>
                <a:lnTo>
                  <a:pt x="1131" y="107"/>
                </a:lnTo>
                <a:lnTo>
                  <a:pt x="1139" y="85"/>
                </a:lnTo>
                <a:lnTo>
                  <a:pt x="1152" y="65"/>
                </a:lnTo>
                <a:lnTo>
                  <a:pt x="1168" y="47"/>
                </a:lnTo>
                <a:lnTo>
                  <a:pt x="1188" y="31"/>
                </a:lnTo>
                <a:lnTo>
                  <a:pt x="1210" y="18"/>
                </a:lnTo>
                <a:lnTo>
                  <a:pt x="1233" y="9"/>
                </a:lnTo>
                <a:lnTo>
                  <a:pt x="1257" y="3"/>
                </a:lnTo>
                <a:lnTo>
                  <a:pt x="1281" y="0"/>
                </a:lnTo>
                <a:close/>
              </a:path>
            </a:pathLst>
          </a:custGeom>
          <a:solidFill>
            <a:schemeClr val="bg1">
              <a:lumMod val="75000"/>
            </a:schemeClr>
          </a:solidFill>
          <a:ln w="9525">
            <a:noFill/>
            <a:round/>
            <a:headEnd/>
            <a:tailEnd/>
          </a:ln>
        </p:spPr>
        <p:txBody>
          <a:bodyPr wrap="none" anchor="ctr"/>
          <a:lstStyle/>
          <a:p>
            <a:endParaRPr lang="en-GB"/>
          </a:p>
        </p:txBody>
      </p:sp>
      <p:grpSp>
        <p:nvGrpSpPr>
          <p:cNvPr id="26" name="Group 205"/>
          <p:cNvGrpSpPr>
            <a:grpSpLocks/>
          </p:cNvGrpSpPr>
          <p:nvPr/>
        </p:nvGrpSpPr>
        <p:grpSpPr bwMode="auto">
          <a:xfrm>
            <a:off x="6570664" y="6032500"/>
            <a:ext cx="420686" cy="511175"/>
            <a:chOff x="2759" y="3056"/>
            <a:chExt cx="321" cy="383"/>
          </a:xfrm>
          <a:solidFill>
            <a:schemeClr val="bg1">
              <a:lumMod val="75000"/>
            </a:schemeClr>
          </a:solidFill>
        </p:grpSpPr>
        <p:sp>
          <p:nvSpPr>
            <p:cNvPr id="42" name="Freeform 206"/>
            <p:cNvSpPr>
              <a:spLocks noChangeArrowheads="1"/>
            </p:cNvSpPr>
            <p:nvPr/>
          </p:nvSpPr>
          <p:spPr bwMode="auto">
            <a:xfrm>
              <a:off x="2967" y="3150"/>
              <a:ext cx="30" cy="30"/>
            </a:xfrm>
            <a:custGeom>
              <a:avLst/>
              <a:gdLst>
                <a:gd name="T0" fmla="*/ 0 w 276"/>
                <a:gd name="T1" fmla="*/ 0 h 277"/>
                <a:gd name="T2" fmla="*/ 0 w 276"/>
                <a:gd name="T3" fmla="*/ 0 h 277"/>
                <a:gd name="T4" fmla="*/ 0 w 276"/>
                <a:gd name="T5" fmla="*/ 0 h 277"/>
                <a:gd name="T6" fmla="*/ 0 w 276"/>
                <a:gd name="T7" fmla="*/ 0 h 277"/>
                <a:gd name="T8" fmla="*/ 0 w 276"/>
                <a:gd name="T9" fmla="*/ 0 h 277"/>
                <a:gd name="T10" fmla="*/ 0 w 276"/>
                <a:gd name="T11" fmla="*/ 0 h 277"/>
                <a:gd name="T12" fmla="*/ 0 w 276"/>
                <a:gd name="T13" fmla="*/ 0 h 277"/>
                <a:gd name="T14" fmla="*/ 0 w 276"/>
                <a:gd name="T15" fmla="*/ 0 h 277"/>
                <a:gd name="T16" fmla="*/ 0 w 276"/>
                <a:gd name="T17" fmla="*/ 0 h 277"/>
                <a:gd name="T18" fmla="*/ 0 w 276"/>
                <a:gd name="T19" fmla="*/ 0 h 277"/>
                <a:gd name="T20" fmla="*/ 0 w 276"/>
                <a:gd name="T21" fmla="*/ 0 h 277"/>
                <a:gd name="T22" fmla="*/ 0 w 276"/>
                <a:gd name="T23" fmla="*/ 0 h 277"/>
                <a:gd name="T24" fmla="*/ 0 w 276"/>
                <a:gd name="T25" fmla="*/ 0 h 277"/>
                <a:gd name="T26" fmla="*/ 0 w 276"/>
                <a:gd name="T27" fmla="*/ 0 h 277"/>
                <a:gd name="T28" fmla="*/ 0 w 276"/>
                <a:gd name="T29" fmla="*/ 0 h 277"/>
                <a:gd name="T30" fmla="*/ 0 w 276"/>
                <a:gd name="T31" fmla="*/ 0 h 277"/>
                <a:gd name="T32" fmla="*/ 0 w 276"/>
                <a:gd name="T33" fmla="*/ 0 h 277"/>
                <a:gd name="T34" fmla="*/ 0 w 276"/>
                <a:gd name="T35" fmla="*/ 0 h 277"/>
                <a:gd name="T36" fmla="*/ 0 w 276"/>
                <a:gd name="T37" fmla="*/ 0 h 277"/>
                <a:gd name="T38" fmla="*/ 0 w 276"/>
                <a:gd name="T39" fmla="*/ 0 h 277"/>
                <a:gd name="T40" fmla="*/ 0 w 276"/>
                <a:gd name="T41" fmla="*/ 0 h 277"/>
                <a:gd name="T42" fmla="*/ 0 w 276"/>
                <a:gd name="T43" fmla="*/ 0 h 277"/>
                <a:gd name="T44" fmla="*/ 0 w 276"/>
                <a:gd name="T45" fmla="*/ 0 h 277"/>
                <a:gd name="T46" fmla="*/ 0 w 276"/>
                <a:gd name="T47" fmla="*/ 0 h 277"/>
                <a:gd name="T48" fmla="*/ 0 w 276"/>
                <a:gd name="T49" fmla="*/ 0 h 277"/>
                <a:gd name="T50" fmla="*/ 0 w 276"/>
                <a:gd name="T51" fmla="*/ 0 h 277"/>
                <a:gd name="T52" fmla="*/ 0 w 276"/>
                <a:gd name="T53" fmla="*/ 0 h 277"/>
                <a:gd name="T54" fmla="*/ 0 w 276"/>
                <a:gd name="T55" fmla="*/ 0 h 277"/>
                <a:gd name="T56" fmla="*/ 0 w 276"/>
                <a:gd name="T57" fmla="*/ 0 h 277"/>
                <a:gd name="T58" fmla="*/ 0 w 276"/>
                <a:gd name="T59" fmla="*/ 0 h 277"/>
                <a:gd name="T60" fmla="*/ 0 w 276"/>
                <a:gd name="T61" fmla="*/ 0 h 277"/>
                <a:gd name="T62" fmla="*/ 0 w 276"/>
                <a:gd name="T63" fmla="*/ 0 h 277"/>
                <a:gd name="T64" fmla="*/ 0 w 276"/>
                <a:gd name="T65" fmla="*/ 0 h 2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6"/>
                <a:gd name="T100" fmla="*/ 0 h 277"/>
                <a:gd name="T101" fmla="*/ 276 w 276"/>
                <a:gd name="T102" fmla="*/ 277 h 27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6" h="277">
                  <a:moveTo>
                    <a:pt x="138" y="0"/>
                  </a:moveTo>
                  <a:lnTo>
                    <a:pt x="166" y="3"/>
                  </a:lnTo>
                  <a:lnTo>
                    <a:pt x="192" y="11"/>
                  </a:lnTo>
                  <a:lnTo>
                    <a:pt x="216" y="23"/>
                  </a:lnTo>
                  <a:lnTo>
                    <a:pt x="236" y="41"/>
                  </a:lnTo>
                  <a:lnTo>
                    <a:pt x="252" y="61"/>
                  </a:lnTo>
                  <a:lnTo>
                    <a:pt x="265" y="85"/>
                  </a:lnTo>
                  <a:lnTo>
                    <a:pt x="273" y="110"/>
                  </a:lnTo>
                  <a:lnTo>
                    <a:pt x="276" y="138"/>
                  </a:lnTo>
                  <a:lnTo>
                    <a:pt x="273" y="167"/>
                  </a:lnTo>
                  <a:lnTo>
                    <a:pt x="265" y="193"/>
                  </a:lnTo>
                  <a:lnTo>
                    <a:pt x="252" y="216"/>
                  </a:lnTo>
                  <a:lnTo>
                    <a:pt x="236" y="237"/>
                  </a:lnTo>
                  <a:lnTo>
                    <a:pt x="216" y="254"/>
                  </a:lnTo>
                  <a:lnTo>
                    <a:pt x="192" y="266"/>
                  </a:lnTo>
                  <a:lnTo>
                    <a:pt x="166" y="274"/>
                  </a:lnTo>
                  <a:lnTo>
                    <a:pt x="138" y="277"/>
                  </a:lnTo>
                  <a:lnTo>
                    <a:pt x="110" y="274"/>
                  </a:lnTo>
                  <a:lnTo>
                    <a:pt x="85" y="266"/>
                  </a:lnTo>
                  <a:lnTo>
                    <a:pt x="61" y="254"/>
                  </a:lnTo>
                  <a:lnTo>
                    <a:pt x="41" y="237"/>
                  </a:lnTo>
                  <a:lnTo>
                    <a:pt x="24" y="216"/>
                  </a:lnTo>
                  <a:lnTo>
                    <a:pt x="11" y="193"/>
                  </a:lnTo>
                  <a:lnTo>
                    <a:pt x="3" y="167"/>
                  </a:lnTo>
                  <a:lnTo>
                    <a:pt x="0" y="138"/>
                  </a:lnTo>
                  <a:lnTo>
                    <a:pt x="3" y="110"/>
                  </a:lnTo>
                  <a:lnTo>
                    <a:pt x="11" y="85"/>
                  </a:lnTo>
                  <a:lnTo>
                    <a:pt x="24" y="61"/>
                  </a:lnTo>
                  <a:lnTo>
                    <a:pt x="41" y="41"/>
                  </a:lnTo>
                  <a:lnTo>
                    <a:pt x="61" y="23"/>
                  </a:lnTo>
                  <a:lnTo>
                    <a:pt x="85" y="11"/>
                  </a:lnTo>
                  <a:lnTo>
                    <a:pt x="110" y="3"/>
                  </a:lnTo>
                  <a:lnTo>
                    <a:pt x="138" y="0"/>
                  </a:lnTo>
                  <a:close/>
                </a:path>
              </a:pathLst>
            </a:custGeom>
            <a:grpFill/>
            <a:ln w="9525">
              <a:noFill/>
              <a:round/>
              <a:headEnd/>
              <a:tailEnd/>
            </a:ln>
          </p:spPr>
          <p:txBody>
            <a:bodyPr wrap="none" anchor="ctr"/>
            <a:lstStyle/>
            <a:p>
              <a:endParaRPr lang="en-GB"/>
            </a:p>
          </p:txBody>
        </p:sp>
        <p:sp>
          <p:nvSpPr>
            <p:cNvPr id="43" name="Freeform 207"/>
            <p:cNvSpPr>
              <a:spLocks noChangeArrowheads="1"/>
            </p:cNvSpPr>
            <p:nvPr/>
          </p:nvSpPr>
          <p:spPr bwMode="auto">
            <a:xfrm>
              <a:off x="2979" y="3261"/>
              <a:ext cx="29" cy="29"/>
            </a:xfrm>
            <a:custGeom>
              <a:avLst/>
              <a:gdLst>
                <a:gd name="T0" fmla="*/ 0 w 276"/>
                <a:gd name="T1" fmla="*/ 0 h 277"/>
                <a:gd name="T2" fmla="*/ 0 w 276"/>
                <a:gd name="T3" fmla="*/ 0 h 277"/>
                <a:gd name="T4" fmla="*/ 0 w 276"/>
                <a:gd name="T5" fmla="*/ 0 h 277"/>
                <a:gd name="T6" fmla="*/ 0 w 276"/>
                <a:gd name="T7" fmla="*/ 0 h 277"/>
                <a:gd name="T8" fmla="*/ 0 w 276"/>
                <a:gd name="T9" fmla="*/ 0 h 277"/>
                <a:gd name="T10" fmla="*/ 0 w 276"/>
                <a:gd name="T11" fmla="*/ 0 h 277"/>
                <a:gd name="T12" fmla="*/ 0 w 276"/>
                <a:gd name="T13" fmla="*/ 0 h 277"/>
                <a:gd name="T14" fmla="*/ 0 w 276"/>
                <a:gd name="T15" fmla="*/ 0 h 277"/>
                <a:gd name="T16" fmla="*/ 0 w 276"/>
                <a:gd name="T17" fmla="*/ 0 h 277"/>
                <a:gd name="T18" fmla="*/ 0 w 276"/>
                <a:gd name="T19" fmla="*/ 0 h 277"/>
                <a:gd name="T20" fmla="*/ 0 w 276"/>
                <a:gd name="T21" fmla="*/ 0 h 277"/>
                <a:gd name="T22" fmla="*/ 0 w 276"/>
                <a:gd name="T23" fmla="*/ 0 h 277"/>
                <a:gd name="T24" fmla="*/ 0 w 276"/>
                <a:gd name="T25" fmla="*/ 0 h 277"/>
                <a:gd name="T26" fmla="*/ 0 w 276"/>
                <a:gd name="T27" fmla="*/ 0 h 277"/>
                <a:gd name="T28" fmla="*/ 0 w 276"/>
                <a:gd name="T29" fmla="*/ 0 h 277"/>
                <a:gd name="T30" fmla="*/ 0 w 276"/>
                <a:gd name="T31" fmla="*/ 0 h 277"/>
                <a:gd name="T32" fmla="*/ 0 w 276"/>
                <a:gd name="T33" fmla="*/ 0 h 277"/>
                <a:gd name="T34" fmla="*/ 0 w 276"/>
                <a:gd name="T35" fmla="*/ 0 h 277"/>
                <a:gd name="T36" fmla="*/ 0 w 276"/>
                <a:gd name="T37" fmla="*/ 0 h 277"/>
                <a:gd name="T38" fmla="*/ 0 w 276"/>
                <a:gd name="T39" fmla="*/ 0 h 277"/>
                <a:gd name="T40" fmla="*/ 0 w 276"/>
                <a:gd name="T41" fmla="*/ 0 h 277"/>
                <a:gd name="T42" fmla="*/ 0 w 276"/>
                <a:gd name="T43" fmla="*/ 0 h 277"/>
                <a:gd name="T44" fmla="*/ 0 w 276"/>
                <a:gd name="T45" fmla="*/ 0 h 277"/>
                <a:gd name="T46" fmla="*/ 0 w 276"/>
                <a:gd name="T47" fmla="*/ 0 h 277"/>
                <a:gd name="T48" fmla="*/ 0 w 276"/>
                <a:gd name="T49" fmla="*/ 0 h 277"/>
                <a:gd name="T50" fmla="*/ 0 w 276"/>
                <a:gd name="T51" fmla="*/ 0 h 277"/>
                <a:gd name="T52" fmla="*/ 0 w 276"/>
                <a:gd name="T53" fmla="*/ 0 h 277"/>
                <a:gd name="T54" fmla="*/ 0 w 276"/>
                <a:gd name="T55" fmla="*/ 0 h 277"/>
                <a:gd name="T56" fmla="*/ 0 w 276"/>
                <a:gd name="T57" fmla="*/ 0 h 277"/>
                <a:gd name="T58" fmla="*/ 0 w 276"/>
                <a:gd name="T59" fmla="*/ 0 h 277"/>
                <a:gd name="T60" fmla="*/ 0 w 276"/>
                <a:gd name="T61" fmla="*/ 0 h 277"/>
                <a:gd name="T62" fmla="*/ 0 w 276"/>
                <a:gd name="T63" fmla="*/ 0 h 277"/>
                <a:gd name="T64" fmla="*/ 0 w 276"/>
                <a:gd name="T65" fmla="*/ 0 h 2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6"/>
                <a:gd name="T100" fmla="*/ 0 h 277"/>
                <a:gd name="T101" fmla="*/ 276 w 276"/>
                <a:gd name="T102" fmla="*/ 277 h 27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6" h="277">
                  <a:moveTo>
                    <a:pt x="138" y="0"/>
                  </a:moveTo>
                  <a:lnTo>
                    <a:pt x="166" y="2"/>
                  </a:lnTo>
                  <a:lnTo>
                    <a:pt x="191" y="11"/>
                  </a:lnTo>
                  <a:lnTo>
                    <a:pt x="215" y="23"/>
                  </a:lnTo>
                  <a:lnTo>
                    <a:pt x="235" y="40"/>
                  </a:lnTo>
                  <a:lnTo>
                    <a:pt x="252" y="61"/>
                  </a:lnTo>
                  <a:lnTo>
                    <a:pt x="266" y="84"/>
                  </a:lnTo>
                  <a:lnTo>
                    <a:pt x="273" y="110"/>
                  </a:lnTo>
                  <a:lnTo>
                    <a:pt x="276" y="138"/>
                  </a:lnTo>
                  <a:lnTo>
                    <a:pt x="273" y="166"/>
                  </a:lnTo>
                  <a:lnTo>
                    <a:pt x="266" y="192"/>
                  </a:lnTo>
                  <a:lnTo>
                    <a:pt x="252" y="216"/>
                  </a:lnTo>
                  <a:lnTo>
                    <a:pt x="235" y="236"/>
                  </a:lnTo>
                  <a:lnTo>
                    <a:pt x="215" y="253"/>
                  </a:lnTo>
                  <a:lnTo>
                    <a:pt x="191" y="265"/>
                  </a:lnTo>
                  <a:lnTo>
                    <a:pt x="166" y="273"/>
                  </a:lnTo>
                  <a:lnTo>
                    <a:pt x="138" y="277"/>
                  </a:lnTo>
                  <a:lnTo>
                    <a:pt x="111" y="273"/>
                  </a:lnTo>
                  <a:lnTo>
                    <a:pt x="85" y="265"/>
                  </a:lnTo>
                  <a:lnTo>
                    <a:pt x="61" y="253"/>
                  </a:lnTo>
                  <a:lnTo>
                    <a:pt x="41" y="236"/>
                  </a:lnTo>
                  <a:lnTo>
                    <a:pt x="24" y="216"/>
                  </a:lnTo>
                  <a:lnTo>
                    <a:pt x="10" y="192"/>
                  </a:lnTo>
                  <a:lnTo>
                    <a:pt x="3" y="166"/>
                  </a:lnTo>
                  <a:lnTo>
                    <a:pt x="0" y="138"/>
                  </a:lnTo>
                  <a:lnTo>
                    <a:pt x="3" y="110"/>
                  </a:lnTo>
                  <a:lnTo>
                    <a:pt x="10" y="84"/>
                  </a:lnTo>
                  <a:lnTo>
                    <a:pt x="24" y="61"/>
                  </a:lnTo>
                  <a:lnTo>
                    <a:pt x="41" y="40"/>
                  </a:lnTo>
                  <a:lnTo>
                    <a:pt x="61" y="23"/>
                  </a:lnTo>
                  <a:lnTo>
                    <a:pt x="85" y="11"/>
                  </a:lnTo>
                  <a:lnTo>
                    <a:pt x="111" y="2"/>
                  </a:lnTo>
                  <a:lnTo>
                    <a:pt x="138" y="0"/>
                  </a:lnTo>
                  <a:close/>
                </a:path>
              </a:pathLst>
            </a:custGeom>
            <a:grpFill/>
            <a:ln w="9525">
              <a:noFill/>
              <a:round/>
              <a:headEnd/>
              <a:tailEnd/>
            </a:ln>
          </p:spPr>
          <p:txBody>
            <a:bodyPr wrap="none" anchor="ctr"/>
            <a:lstStyle/>
            <a:p>
              <a:endParaRPr lang="en-GB"/>
            </a:p>
          </p:txBody>
        </p:sp>
        <p:sp>
          <p:nvSpPr>
            <p:cNvPr id="44" name="Freeform 208"/>
            <p:cNvSpPr>
              <a:spLocks noChangeArrowheads="1"/>
            </p:cNvSpPr>
            <p:nvPr/>
          </p:nvSpPr>
          <p:spPr bwMode="auto">
            <a:xfrm>
              <a:off x="2851" y="3133"/>
              <a:ext cx="30" cy="30"/>
            </a:xfrm>
            <a:custGeom>
              <a:avLst/>
              <a:gdLst>
                <a:gd name="T0" fmla="*/ 0 w 277"/>
                <a:gd name="T1" fmla="*/ 0 h 278"/>
                <a:gd name="T2" fmla="*/ 0 w 277"/>
                <a:gd name="T3" fmla="*/ 0 h 278"/>
                <a:gd name="T4" fmla="*/ 0 w 277"/>
                <a:gd name="T5" fmla="*/ 0 h 278"/>
                <a:gd name="T6" fmla="*/ 0 w 277"/>
                <a:gd name="T7" fmla="*/ 0 h 278"/>
                <a:gd name="T8" fmla="*/ 0 w 277"/>
                <a:gd name="T9" fmla="*/ 0 h 278"/>
                <a:gd name="T10" fmla="*/ 0 w 277"/>
                <a:gd name="T11" fmla="*/ 0 h 278"/>
                <a:gd name="T12" fmla="*/ 0 w 277"/>
                <a:gd name="T13" fmla="*/ 0 h 278"/>
                <a:gd name="T14" fmla="*/ 0 w 277"/>
                <a:gd name="T15" fmla="*/ 0 h 278"/>
                <a:gd name="T16" fmla="*/ 0 w 277"/>
                <a:gd name="T17" fmla="*/ 0 h 278"/>
                <a:gd name="T18" fmla="*/ 0 w 277"/>
                <a:gd name="T19" fmla="*/ 0 h 278"/>
                <a:gd name="T20" fmla="*/ 0 w 277"/>
                <a:gd name="T21" fmla="*/ 0 h 278"/>
                <a:gd name="T22" fmla="*/ 0 w 277"/>
                <a:gd name="T23" fmla="*/ 0 h 278"/>
                <a:gd name="T24" fmla="*/ 0 w 277"/>
                <a:gd name="T25" fmla="*/ 0 h 278"/>
                <a:gd name="T26" fmla="*/ 0 w 277"/>
                <a:gd name="T27" fmla="*/ 0 h 278"/>
                <a:gd name="T28" fmla="*/ 0 w 277"/>
                <a:gd name="T29" fmla="*/ 0 h 278"/>
                <a:gd name="T30" fmla="*/ 0 w 277"/>
                <a:gd name="T31" fmla="*/ 0 h 278"/>
                <a:gd name="T32" fmla="*/ 0 w 277"/>
                <a:gd name="T33" fmla="*/ 0 h 278"/>
                <a:gd name="T34" fmla="*/ 0 w 277"/>
                <a:gd name="T35" fmla="*/ 0 h 278"/>
                <a:gd name="T36" fmla="*/ 0 w 277"/>
                <a:gd name="T37" fmla="*/ 0 h 278"/>
                <a:gd name="T38" fmla="*/ 0 w 277"/>
                <a:gd name="T39" fmla="*/ 0 h 278"/>
                <a:gd name="T40" fmla="*/ 0 w 277"/>
                <a:gd name="T41" fmla="*/ 0 h 278"/>
                <a:gd name="T42" fmla="*/ 0 w 277"/>
                <a:gd name="T43" fmla="*/ 0 h 278"/>
                <a:gd name="T44" fmla="*/ 0 w 277"/>
                <a:gd name="T45" fmla="*/ 0 h 278"/>
                <a:gd name="T46" fmla="*/ 0 w 277"/>
                <a:gd name="T47" fmla="*/ 0 h 278"/>
                <a:gd name="T48" fmla="*/ 0 w 277"/>
                <a:gd name="T49" fmla="*/ 0 h 278"/>
                <a:gd name="T50" fmla="*/ 0 w 277"/>
                <a:gd name="T51" fmla="*/ 0 h 278"/>
                <a:gd name="T52" fmla="*/ 0 w 277"/>
                <a:gd name="T53" fmla="*/ 0 h 278"/>
                <a:gd name="T54" fmla="*/ 0 w 277"/>
                <a:gd name="T55" fmla="*/ 0 h 278"/>
                <a:gd name="T56" fmla="*/ 0 w 277"/>
                <a:gd name="T57" fmla="*/ 0 h 278"/>
                <a:gd name="T58" fmla="*/ 0 w 277"/>
                <a:gd name="T59" fmla="*/ 0 h 278"/>
                <a:gd name="T60" fmla="*/ 0 w 277"/>
                <a:gd name="T61" fmla="*/ 0 h 278"/>
                <a:gd name="T62" fmla="*/ 0 w 277"/>
                <a:gd name="T63" fmla="*/ 0 h 278"/>
                <a:gd name="T64" fmla="*/ 0 w 277"/>
                <a:gd name="T65" fmla="*/ 0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7"/>
                <a:gd name="T100" fmla="*/ 0 h 278"/>
                <a:gd name="T101" fmla="*/ 277 w 277"/>
                <a:gd name="T102" fmla="*/ 278 h 27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7" h="278">
                  <a:moveTo>
                    <a:pt x="139" y="0"/>
                  </a:moveTo>
                  <a:lnTo>
                    <a:pt x="167" y="4"/>
                  </a:lnTo>
                  <a:lnTo>
                    <a:pt x="193" y="12"/>
                  </a:lnTo>
                  <a:lnTo>
                    <a:pt x="216" y="24"/>
                  </a:lnTo>
                  <a:lnTo>
                    <a:pt x="237" y="41"/>
                  </a:lnTo>
                  <a:lnTo>
                    <a:pt x="254" y="62"/>
                  </a:lnTo>
                  <a:lnTo>
                    <a:pt x="266" y="85"/>
                  </a:lnTo>
                  <a:lnTo>
                    <a:pt x="275" y="111"/>
                  </a:lnTo>
                  <a:lnTo>
                    <a:pt x="277" y="140"/>
                  </a:lnTo>
                  <a:lnTo>
                    <a:pt x="275" y="168"/>
                  </a:lnTo>
                  <a:lnTo>
                    <a:pt x="266" y="193"/>
                  </a:lnTo>
                  <a:lnTo>
                    <a:pt x="254" y="217"/>
                  </a:lnTo>
                  <a:lnTo>
                    <a:pt x="237" y="237"/>
                  </a:lnTo>
                  <a:lnTo>
                    <a:pt x="216" y="254"/>
                  </a:lnTo>
                  <a:lnTo>
                    <a:pt x="193" y="267"/>
                  </a:lnTo>
                  <a:lnTo>
                    <a:pt x="167" y="275"/>
                  </a:lnTo>
                  <a:lnTo>
                    <a:pt x="139" y="278"/>
                  </a:lnTo>
                  <a:lnTo>
                    <a:pt x="110" y="275"/>
                  </a:lnTo>
                  <a:lnTo>
                    <a:pt x="85" y="267"/>
                  </a:lnTo>
                  <a:lnTo>
                    <a:pt x="61" y="254"/>
                  </a:lnTo>
                  <a:lnTo>
                    <a:pt x="40" y="237"/>
                  </a:lnTo>
                  <a:lnTo>
                    <a:pt x="23" y="217"/>
                  </a:lnTo>
                  <a:lnTo>
                    <a:pt x="11" y="193"/>
                  </a:lnTo>
                  <a:lnTo>
                    <a:pt x="3" y="168"/>
                  </a:lnTo>
                  <a:lnTo>
                    <a:pt x="0" y="140"/>
                  </a:lnTo>
                  <a:lnTo>
                    <a:pt x="3" y="111"/>
                  </a:lnTo>
                  <a:lnTo>
                    <a:pt x="11" y="85"/>
                  </a:lnTo>
                  <a:lnTo>
                    <a:pt x="23" y="62"/>
                  </a:lnTo>
                  <a:lnTo>
                    <a:pt x="40" y="41"/>
                  </a:lnTo>
                  <a:lnTo>
                    <a:pt x="61" y="24"/>
                  </a:lnTo>
                  <a:lnTo>
                    <a:pt x="85" y="12"/>
                  </a:lnTo>
                  <a:lnTo>
                    <a:pt x="110" y="4"/>
                  </a:lnTo>
                  <a:lnTo>
                    <a:pt x="139" y="0"/>
                  </a:lnTo>
                  <a:close/>
                </a:path>
              </a:pathLst>
            </a:custGeom>
            <a:grpFill/>
            <a:ln w="9525">
              <a:noFill/>
              <a:round/>
              <a:headEnd/>
              <a:tailEnd/>
            </a:ln>
          </p:spPr>
          <p:txBody>
            <a:bodyPr wrap="none" anchor="ctr"/>
            <a:lstStyle/>
            <a:p>
              <a:endParaRPr lang="en-GB"/>
            </a:p>
          </p:txBody>
        </p:sp>
        <p:sp>
          <p:nvSpPr>
            <p:cNvPr id="45" name="Freeform 209"/>
            <p:cNvSpPr>
              <a:spLocks noChangeArrowheads="1"/>
            </p:cNvSpPr>
            <p:nvPr/>
          </p:nvSpPr>
          <p:spPr bwMode="auto">
            <a:xfrm>
              <a:off x="2759" y="3056"/>
              <a:ext cx="321" cy="383"/>
            </a:xfrm>
            <a:custGeom>
              <a:avLst/>
              <a:gdLst>
                <a:gd name="T0" fmla="*/ 0 w 2902"/>
                <a:gd name="T1" fmla="*/ 0 h 3456"/>
                <a:gd name="T2" fmla="*/ 0 w 2902"/>
                <a:gd name="T3" fmla="*/ 0 h 3456"/>
                <a:gd name="T4" fmla="*/ 0 w 2902"/>
                <a:gd name="T5" fmla="*/ 0 h 3456"/>
                <a:gd name="T6" fmla="*/ 0 w 2902"/>
                <a:gd name="T7" fmla="*/ 0 h 3456"/>
                <a:gd name="T8" fmla="*/ 0 w 2902"/>
                <a:gd name="T9" fmla="*/ 0 h 3456"/>
                <a:gd name="T10" fmla="*/ 0 w 2902"/>
                <a:gd name="T11" fmla="*/ 0 h 3456"/>
                <a:gd name="T12" fmla="*/ 0 w 2902"/>
                <a:gd name="T13" fmla="*/ 0 h 3456"/>
                <a:gd name="T14" fmla="*/ 0 w 2902"/>
                <a:gd name="T15" fmla="*/ 0 h 3456"/>
                <a:gd name="T16" fmla="*/ 0 w 2902"/>
                <a:gd name="T17" fmla="*/ 0 h 3456"/>
                <a:gd name="T18" fmla="*/ 0 w 2902"/>
                <a:gd name="T19" fmla="*/ 0 h 3456"/>
                <a:gd name="T20" fmla="*/ 0 w 2902"/>
                <a:gd name="T21" fmla="*/ 0 h 3456"/>
                <a:gd name="T22" fmla="*/ 0 w 2902"/>
                <a:gd name="T23" fmla="*/ 0 h 3456"/>
                <a:gd name="T24" fmla="*/ 0 w 2902"/>
                <a:gd name="T25" fmla="*/ 0 h 3456"/>
                <a:gd name="T26" fmla="*/ 0 w 2902"/>
                <a:gd name="T27" fmla="*/ 0 h 3456"/>
                <a:gd name="T28" fmla="*/ 0 w 2902"/>
                <a:gd name="T29" fmla="*/ 0 h 3456"/>
                <a:gd name="T30" fmla="*/ 0 w 2902"/>
                <a:gd name="T31" fmla="*/ 0 h 3456"/>
                <a:gd name="T32" fmla="*/ 0 w 2902"/>
                <a:gd name="T33" fmla="*/ 0 h 3456"/>
                <a:gd name="T34" fmla="*/ 0 w 2902"/>
                <a:gd name="T35" fmla="*/ 0 h 3456"/>
                <a:gd name="T36" fmla="*/ 0 w 2902"/>
                <a:gd name="T37" fmla="*/ 0 h 3456"/>
                <a:gd name="T38" fmla="*/ 0 w 2902"/>
                <a:gd name="T39" fmla="*/ 0 h 3456"/>
                <a:gd name="T40" fmla="*/ 0 w 2902"/>
                <a:gd name="T41" fmla="*/ 0 h 3456"/>
                <a:gd name="T42" fmla="*/ 0 w 2902"/>
                <a:gd name="T43" fmla="*/ 0 h 3456"/>
                <a:gd name="T44" fmla="*/ 0 w 2902"/>
                <a:gd name="T45" fmla="*/ 0 h 3456"/>
                <a:gd name="T46" fmla="*/ 0 w 2902"/>
                <a:gd name="T47" fmla="*/ 0 h 3456"/>
                <a:gd name="T48" fmla="*/ 0 w 2902"/>
                <a:gd name="T49" fmla="*/ 0 h 3456"/>
                <a:gd name="T50" fmla="*/ 0 w 2902"/>
                <a:gd name="T51" fmla="*/ 0 h 3456"/>
                <a:gd name="T52" fmla="*/ 0 w 2902"/>
                <a:gd name="T53" fmla="*/ 0 h 3456"/>
                <a:gd name="T54" fmla="*/ 0 w 2902"/>
                <a:gd name="T55" fmla="*/ 0 h 3456"/>
                <a:gd name="T56" fmla="*/ 0 w 2902"/>
                <a:gd name="T57" fmla="*/ 0 h 3456"/>
                <a:gd name="T58" fmla="*/ 0 w 2902"/>
                <a:gd name="T59" fmla="*/ 0 h 3456"/>
                <a:gd name="T60" fmla="*/ 0 w 2902"/>
                <a:gd name="T61" fmla="*/ 0 h 3456"/>
                <a:gd name="T62" fmla="*/ 0 w 2902"/>
                <a:gd name="T63" fmla="*/ 0 h 3456"/>
                <a:gd name="T64" fmla="*/ 0 w 2902"/>
                <a:gd name="T65" fmla="*/ 0 h 3456"/>
                <a:gd name="T66" fmla="*/ 0 w 2902"/>
                <a:gd name="T67" fmla="*/ 0 h 3456"/>
                <a:gd name="T68" fmla="*/ 0 w 2902"/>
                <a:gd name="T69" fmla="*/ 0 h 3456"/>
                <a:gd name="T70" fmla="*/ 0 w 2902"/>
                <a:gd name="T71" fmla="*/ 0 h 3456"/>
                <a:gd name="T72" fmla="*/ 0 w 2902"/>
                <a:gd name="T73" fmla="*/ 0 h 3456"/>
                <a:gd name="T74" fmla="*/ 0 w 2902"/>
                <a:gd name="T75" fmla="*/ 0 h 3456"/>
                <a:gd name="T76" fmla="*/ 0 w 2902"/>
                <a:gd name="T77" fmla="*/ 0 h 3456"/>
                <a:gd name="T78" fmla="*/ 0 w 2902"/>
                <a:gd name="T79" fmla="*/ 0 h 3456"/>
                <a:gd name="T80" fmla="*/ 0 w 2902"/>
                <a:gd name="T81" fmla="*/ 0 h 3456"/>
                <a:gd name="T82" fmla="*/ 0 w 2902"/>
                <a:gd name="T83" fmla="*/ 0 h 3456"/>
                <a:gd name="T84" fmla="*/ 0 w 2902"/>
                <a:gd name="T85" fmla="*/ 0 h 3456"/>
                <a:gd name="T86" fmla="*/ 0 w 2902"/>
                <a:gd name="T87" fmla="*/ 0 h 3456"/>
                <a:gd name="T88" fmla="*/ 0 w 2902"/>
                <a:gd name="T89" fmla="*/ 0 h 3456"/>
                <a:gd name="T90" fmla="*/ 0 w 2902"/>
                <a:gd name="T91" fmla="*/ 0 h 3456"/>
                <a:gd name="T92" fmla="*/ 0 w 2902"/>
                <a:gd name="T93" fmla="*/ 0 h 3456"/>
                <a:gd name="T94" fmla="*/ 0 w 2902"/>
                <a:gd name="T95" fmla="*/ 0 h 3456"/>
                <a:gd name="T96" fmla="*/ 0 w 2902"/>
                <a:gd name="T97" fmla="*/ 0 h 3456"/>
                <a:gd name="T98" fmla="*/ 0 w 2902"/>
                <a:gd name="T99" fmla="*/ 0 h 3456"/>
                <a:gd name="T100" fmla="*/ 0 w 2902"/>
                <a:gd name="T101" fmla="*/ 0 h 3456"/>
                <a:gd name="T102" fmla="*/ 0 w 2902"/>
                <a:gd name="T103" fmla="*/ 0 h 3456"/>
                <a:gd name="T104" fmla="*/ 0 w 2902"/>
                <a:gd name="T105" fmla="*/ 0 h 3456"/>
                <a:gd name="T106" fmla="*/ 0 w 2902"/>
                <a:gd name="T107" fmla="*/ 0 h 3456"/>
                <a:gd name="T108" fmla="*/ 0 w 2902"/>
                <a:gd name="T109" fmla="*/ 0 h 3456"/>
                <a:gd name="T110" fmla="*/ 0 w 2902"/>
                <a:gd name="T111" fmla="*/ 0 h 3456"/>
                <a:gd name="T112" fmla="*/ 0 w 2902"/>
                <a:gd name="T113" fmla="*/ 0 h 345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02"/>
                <a:gd name="T172" fmla="*/ 0 h 3456"/>
                <a:gd name="T173" fmla="*/ 2902 w 2902"/>
                <a:gd name="T174" fmla="*/ 3456 h 345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02" h="3456">
                  <a:moveTo>
                    <a:pt x="603" y="1303"/>
                  </a:moveTo>
                  <a:lnTo>
                    <a:pt x="574" y="1306"/>
                  </a:lnTo>
                  <a:lnTo>
                    <a:pt x="547" y="1314"/>
                  </a:lnTo>
                  <a:lnTo>
                    <a:pt x="522" y="1328"/>
                  </a:lnTo>
                  <a:lnTo>
                    <a:pt x="501" y="1346"/>
                  </a:lnTo>
                  <a:lnTo>
                    <a:pt x="483" y="1367"/>
                  </a:lnTo>
                  <a:lnTo>
                    <a:pt x="470" y="1392"/>
                  </a:lnTo>
                  <a:lnTo>
                    <a:pt x="461" y="1419"/>
                  </a:lnTo>
                  <a:lnTo>
                    <a:pt x="458" y="1448"/>
                  </a:lnTo>
                  <a:lnTo>
                    <a:pt x="461" y="1479"/>
                  </a:lnTo>
                  <a:lnTo>
                    <a:pt x="470" y="1506"/>
                  </a:lnTo>
                  <a:lnTo>
                    <a:pt x="483" y="1531"/>
                  </a:lnTo>
                  <a:lnTo>
                    <a:pt x="501" y="1553"/>
                  </a:lnTo>
                  <a:lnTo>
                    <a:pt x="522" y="1571"/>
                  </a:lnTo>
                  <a:lnTo>
                    <a:pt x="547" y="1585"/>
                  </a:lnTo>
                  <a:lnTo>
                    <a:pt x="574" y="1593"/>
                  </a:lnTo>
                  <a:lnTo>
                    <a:pt x="603" y="1596"/>
                  </a:lnTo>
                  <a:lnTo>
                    <a:pt x="633" y="1593"/>
                  </a:lnTo>
                  <a:lnTo>
                    <a:pt x="661" y="1585"/>
                  </a:lnTo>
                  <a:lnTo>
                    <a:pt x="686" y="1571"/>
                  </a:lnTo>
                  <a:lnTo>
                    <a:pt x="707" y="1553"/>
                  </a:lnTo>
                  <a:lnTo>
                    <a:pt x="725" y="1531"/>
                  </a:lnTo>
                  <a:lnTo>
                    <a:pt x="738" y="1506"/>
                  </a:lnTo>
                  <a:lnTo>
                    <a:pt x="748" y="1479"/>
                  </a:lnTo>
                  <a:lnTo>
                    <a:pt x="750" y="1448"/>
                  </a:lnTo>
                  <a:lnTo>
                    <a:pt x="748" y="1419"/>
                  </a:lnTo>
                  <a:lnTo>
                    <a:pt x="738" y="1392"/>
                  </a:lnTo>
                  <a:lnTo>
                    <a:pt x="725" y="1367"/>
                  </a:lnTo>
                  <a:lnTo>
                    <a:pt x="707" y="1346"/>
                  </a:lnTo>
                  <a:lnTo>
                    <a:pt x="686" y="1328"/>
                  </a:lnTo>
                  <a:lnTo>
                    <a:pt x="661" y="1314"/>
                  </a:lnTo>
                  <a:lnTo>
                    <a:pt x="633" y="1306"/>
                  </a:lnTo>
                  <a:lnTo>
                    <a:pt x="603" y="1303"/>
                  </a:lnTo>
                  <a:close/>
                  <a:moveTo>
                    <a:pt x="1930" y="342"/>
                  </a:moveTo>
                  <a:lnTo>
                    <a:pt x="1897" y="536"/>
                  </a:lnTo>
                  <a:lnTo>
                    <a:pt x="1863" y="547"/>
                  </a:lnTo>
                  <a:lnTo>
                    <a:pt x="1829" y="559"/>
                  </a:lnTo>
                  <a:lnTo>
                    <a:pt x="1796" y="575"/>
                  </a:lnTo>
                  <a:lnTo>
                    <a:pt x="1631" y="458"/>
                  </a:lnTo>
                  <a:lnTo>
                    <a:pt x="1494" y="595"/>
                  </a:lnTo>
                  <a:lnTo>
                    <a:pt x="1608" y="754"/>
                  </a:lnTo>
                  <a:lnTo>
                    <a:pt x="1588" y="792"/>
                  </a:lnTo>
                  <a:lnTo>
                    <a:pt x="1571" y="832"/>
                  </a:lnTo>
                  <a:lnTo>
                    <a:pt x="1564" y="854"/>
                  </a:lnTo>
                  <a:lnTo>
                    <a:pt x="1398" y="882"/>
                  </a:lnTo>
                  <a:lnTo>
                    <a:pt x="1398" y="790"/>
                  </a:lnTo>
                  <a:lnTo>
                    <a:pt x="1272" y="768"/>
                  </a:lnTo>
                  <a:lnTo>
                    <a:pt x="1261" y="736"/>
                  </a:lnTo>
                  <a:lnTo>
                    <a:pt x="1247" y="705"/>
                  </a:lnTo>
                  <a:lnTo>
                    <a:pt x="1324" y="595"/>
                  </a:lnTo>
                  <a:lnTo>
                    <a:pt x="1234" y="506"/>
                  </a:lnTo>
                  <a:lnTo>
                    <a:pt x="1130" y="580"/>
                  </a:lnTo>
                  <a:lnTo>
                    <a:pt x="1106" y="568"/>
                  </a:lnTo>
                  <a:lnTo>
                    <a:pt x="1080" y="556"/>
                  </a:lnTo>
                  <a:lnTo>
                    <a:pt x="1076" y="555"/>
                  </a:lnTo>
                  <a:lnTo>
                    <a:pt x="1072" y="554"/>
                  </a:lnTo>
                  <a:lnTo>
                    <a:pt x="1067" y="553"/>
                  </a:lnTo>
                  <a:lnTo>
                    <a:pt x="1044" y="421"/>
                  </a:lnTo>
                  <a:lnTo>
                    <a:pt x="918" y="421"/>
                  </a:lnTo>
                  <a:lnTo>
                    <a:pt x="896" y="548"/>
                  </a:lnTo>
                  <a:lnTo>
                    <a:pt x="864" y="558"/>
                  </a:lnTo>
                  <a:lnTo>
                    <a:pt x="833" y="573"/>
                  </a:lnTo>
                  <a:lnTo>
                    <a:pt x="723" y="495"/>
                  </a:lnTo>
                  <a:lnTo>
                    <a:pt x="634" y="584"/>
                  </a:lnTo>
                  <a:lnTo>
                    <a:pt x="708" y="690"/>
                  </a:lnTo>
                  <a:lnTo>
                    <a:pt x="696" y="714"/>
                  </a:lnTo>
                  <a:lnTo>
                    <a:pt x="685" y="739"/>
                  </a:lnTo>
                  <a:lnTo>
                    <a:pt x="683" y="746"/>
                  </a:lnTo>
                  <a:lnTo>
                    <a:pt x="681" y="753"/>
                  </a:lnTo>
                  <a:lnTo>
                    <a:pt x="549" y="775"/>
                  </a:lnTo>
                  <a:lnTo>
                    <a:pt x="549" y="902"/>
                  </a:lnTo>
                  <a:lnTo>
                    <a:pt x="677" y="924"/>
                  </a:lnTo>
                  <a:lnTo>
                    <a:pt x="687" y="956"/>
                  </a:lnTo>
                  <a:lnTo>
                    <a:pt x="701" y="987"/>
                  </a:lnTo>
                  <a:lnTo>
                    <a:pt x="623" y="1096"/>
                  </a:lnTo>
                  <a:lnTo>
                    <a:pt x="712" y="1187"/>
                  </a:lnTo>
                  <a:lnTo>
                    <a:pt x="818" y="1111"/>
                  </a:lnTo>
                  <a:lnTo>
                    <a:pt x="842" y="1125"/>
                  </a:lnTo>
                  <a:lnTo>
                    <a:pt x="867" y="1135"/>
                  </a:lnTo>
                  <a:lnTo>
                    <a:pt x="871" y="1136"/>
                  </a:lnTo>
                  <a:lnTo>
                    <a:pt x="876" y="1137"/>
                  </a:lnTo>
                  <a:lnTo>
                    <a:pt x="881" y="1138"/>
                  </a:lnTo>
                  <a:lnTo>
                    <a:pt x="904" y="1271"/>
                  </a:lnTo>
                  <a:lnTo>
                    <a:pt x="1029" y="1270"/>
                  </a:lnTo>
                  <a:lnTo>
                    <a:pt x="1051" y="1145"/>
                  </a:lnTo>
                  <a:lnTo>
                    <a:pt x="1084" y="1133"/>
                  </a:lnTo>
                  <a:lnTo>
                    <a:pt x="1115" y="1120"/>
                  </a:lnTo>
                  <a:lnTo>
                    <a:pt x="1224" y="1196"/>
                  </a:lnTo>
                  <a:lnTo>
                    <a:pt x="1314" y="1107"/>
                  </a:lnTo>
                  <a:lnTo>
                    <a:pt x="1239" y="1001"/>
                  </a:lnTo>
                  <a:lnTo>
                    <a:pt x="1252" y="978"/>
                  </a:lnTo>
                  <a:lnTo>
                    <a:pt x="1262" y="953"/>
                  </a:lnTo>
                  <a:lnTo>
                    <a:pt x="1264" y="949"/>
                  </a:lnTo>
                  <a:lnTo>
                    <a:pt x="1265" y="944"/>
                  </a:lnTo>
                  <a:lnTo>
                    <a:pt x="1267" y="939"/>
                  </a:lnTo>
                  <a:lnTo>
                    <a:pt x="1363" y="923"/>
                  </a:lnTo>
                  <a:lnTo>
                    <a:pt x="1363" y="1081"/>
                  </a:lnTo>
                  <a:lnTo>
                    <a:pt x="1556" y="1114"/>
                  </a:lnTo>
                  <a:lnTo>
                    <a:pt x="1573" y="1166"/>
                  </a:lnTo>
                  <a:lnTo>
                    <a:pt x="1595" y="1215"/>
                  </a:lnTo>
                  <a:lnTo>
                    <a:pt x="1478" y="1381"/>
                  </a:lnTo>
                  <a:lnTo>
                    <a:pt x="1614" y="1517"/>
                  </a:lnTo>
                  <a:lnTo>
                    <a:pt x="1774" y="1404"/>
                  </a:lnTo>
                  <a:lnTo>
                    <a:pt x="1812" y="1424"/>
                  </a:lnTo>
                  <a:lnTo>
                    <a:pt x="1850" y="1441"/>
                  </a:lnTo>
                  <a:lnTo>
                    <a:pt x="1873" y="1448"/>
                  </a:lnTo>
                  <a:lnTo>
                    <a:pt x="1908" y="1648"/>
                  </a:lnTo>
                  <a:lnTo>
                    <a:pt x="2075" y="1648"/>
                  </a:lnTo>
                  <a:lnTo>
                    <a:pt x="2062" y="1729"/>
                  </a:lnTo>
                  <a:lnTo>
                    <a:pt x="2026" y="1741"/>
                  </a:lnTo>
                  <a:lnTo>
                    <a:pt x="1993" y="1756"/>
                  </a:lnTo>
                  <a:lnTo>
                    <a:pt x="1913" y="1700"/>
                  </a:lnTo>
                  <a:lnTo>
                    <a:pt x="1850" y="1763"/>
                  </a:lnTo>
                  <a:lnTo>
                    <a:pt x="1905" y="1839"/>
                  </a:lnTo>
                  <a:lnTo>
                    <a:pt x="1891" y="1862"/>
                  </a:lnTo>
                  <a:lnTo>
                    <a:pt x="1881" y="1887"/>
                  </a:lnTo>
                  <a:lnTo>
                    <a:pt x="1878" y="1897"/>
                  </a:lnTo>
                  <a:lnTo>
                    <a:pt x="1875" y="1907"/>
                  </a:lnTo>
                  <a:lnTo>
                    <a:pt x="1778" y="1924"/>
                  </a:lnTo>
                  <a:lnTo>
                    <a:pt x="1778" y="2013"/>
                  </a:lnTo>
                  <a:lnTo>
                    <a:pt x="1871" y="2029"/>
                  </a:lnTo>
                  <a:lnTo>
                    <a:pt x="1878" y="2053"/>
                  </a:lnTo>
                  <a:lnTo>
                    <a:pt x="1887" y="2076"/>
                  </a:lnTo>
                  <a:lnTo>
                    <a:pt x="1898" y="2098"/>
                  </a:lnTo>
                  <a:lnTo>
                    <a:pt x="1842" y="2177"/>
                  </a:lnTo>
                  <a:lnTo>
                    <a:pt x="1905" y="2240"/>
                  </a:lnTo>
                  <a:lnTo>
                    <a:pt x="1981" y="2186"/>
                  </a:lnTo>
                  <a:lnTo>
                    <a:pt x="2004" y="2199"/>
                  </a:lnTo>
                  <a:lnTo>
                    <a:pt x="2029" y="2210"/>
                  </a:lnTo>
                  <a:lnTo>
                    <a:pt x="2039" y="2213"/>
                  </a:lnTo>
                  <a:lnTo>
                    <a:pt x="2049" y="2215"/>
                  </a:lnTo>
                  <a:lnTo>
                    <a:pt x="2066" y="2312"/>
                  </a:lnTo>
                  <a:lnTo>
                    <a:pt x="2154" y="2312"/>
                  </a:lnTo>
                  <a:lnTo>
                    <a:pt x="2170" y="2219"/>
                  </a:lnTo>
                  <a:lnTo>
                    <a:pt x="2206" y="2209"/>
                  </a:lnTo>
                  <a:lnTo>
                    <a:pt x="2239" y="2192"/>
                  </a:lnTo>
                  <a:lnTo>
                    <a:pt x="2319" y="2248"/>
                  </a:lnTo>
                  <a:lnTo>
                    <a:pt x="2382" y="2186"/>
                  </a:lnTo>
                  <a:lnTo>
                    <a:pt x="2327" y="2109"/>
                  </a:lnTo>
                  <a:lnTo>
                    <a:pt x="2341" y="2086"/>
                  </a:lnTo>
                  <a:lnTo>
                    <a:pt x="2351" y="2061"/>
                  </a:lnTo>
                  <a:lnTo>
                    <a:pt x="2354" y="2052"/>
                  </a:lnTo>
                  <a:lnTo>
                    <a:pt x="2357" y="2041"/>
                  </a:lnTo>
                  <a:lnTo>
                    <a:pt x="2453" y="2024"/>
                  </a:lnTo>
                  <a:lnTo>
                    <a:pt x="2453" y="1935"/>
                  </a:lnTo>
                  <a:lnTo>
                    <a:pt x="2361" y="1920"/>
                  </a:lnTo>
                  <a:lnTo>
                    <a:pt x="2354" y="1896"/>
                  </a:lnTo>
                  <a:lnTo>
                    <a:pt x="2345" y="1873"/>
                  </a:lnTo>
                  <a:lnTo>
                    <a:pt x="2334" y="1851"/>
                  </a:lnTo>
                  <a:lnTo>
                    <a:pt x="2390" y="1771"/>
                  </a:lnTo>
                  <a:lnTo>
                    <a:pt x="2327" y="1708"/>
                  </a:lnTo>
                  <a:lnTo>
                    <a:pt x="2251" y="1762"/>
                  </a:lnTo>
                  <a:lnTo>
                    <a:pt x="2228" y="1749"/>
                  </a:lnTo>
                  <a:lnTo>
                    <a:pt x="2203" y="1738"/>
                  </a:lnTo>
                  <a:lnTo>
                    <a:pt x="2193" y="1735"/>
                  </a:lnTo>
                  <a:lnTo>
                    <a:pt x="2183" y="1733"/>
                  </a:lnTo>
                  <a:lnTo>
                    <a:pt x="2166" y="1636"/>
                  </a:lnTo>
                  <a:lnTo>
                    <a:pt x="2102" y="1636"/>
                  </a:lnTo>
                  <a:lnTo>
                    <a:pt x="2134" y="1456"/>
                  </a:lnTo>
                  <a:lnTo>
                    <a:pt x="2168" y="1445"/>
                  </a:lnTo>
                  <a:lnTo>
                    <a:pt x="2202" y="1432"/>
                  </a:lnTo>
                  <a:lnTo>
                    <a:pt x="2234" y="1416"/>
                  </a:lnTo>
                  <a:lnTo>
                    <a:pt x="2400" y="1534"/>
                  </a:lnTo>
                  <a:lnTo>
                    <a:pt x="2536" y="1397"/>
                  </a:lnTo>
                  <a:lnTo>
                    <a:pt x="2424" y="1237"/>
                  </a:lnTo>
                  <a:lnTo>
                    <a:pt x="2443" y="1200"/>
                  </a:lnTo>
                  <a:lnTo>
                    <a:pt x="2460" y="1160"/>
                  </a:lnTo>
                  <a:lnTo>
                    <a:pt x="2467" y="1138"/>
                  </a:lnTo>
                  <a:lnTo>
                    <a:pt x="2667" y="1104"/>
                  </a:lnTo>
                  <a:lnTo>
                    <a:pt x="2667" y="910"/>
                  </a:lnTo>
                  <a:lnTo>
                    <a:pt x="2474" y="878"/>
                  </a:lnTo>
                  <a:lnTo>
                    <a:pt x="2458" y="825"/>
                  </a:lnTo>
                  <a:lnTo>
                    <a:pt x="2435" y="777"/>
                  </a:lnTo>
                  <a:lnTo>
                    <a:pt x="2552" y="611"/>
                  </a:lnTo>
                  <a:lnTo>
                    <a:pt x="2416" y="473"/>
                  </a:lnTo>
                  <a:lnTo>
                    <a:pt x="2256" y="588"/>
                  </a:lnTo>
                  <a:lnTo>
                    <a:pt x="2220" y="568"/>
                  </a:lnTo>
                  <a:lnTo>
                    <a:pt x="2181" y="551"/>
                  </a:lnTo>
                  <a:lnTo>
                    <a:pt x="2158" y="544"/>
                  </a:lnTo>
                  <a:lnTo>
                    <a:pt x="2123" y="342"/>
                  </a:lnTo>
                  <a:lnTo>
                    <a:pt x="1930" y="342"/>
                  </a:lnTo>
                  <a:close/>
                  <a:moveTo>
                    <a:pt x="1592" y="0"/>
                  </a:moveTo>
                  <a:lnTo>
                    <a:pt x="1686" y="3"/>
                  </a:lnTo>
                  <a:lnTo>
                    <a:pt x="1777" y="13"/>
                  </a:lnTo>
                  <a:lnTo>
                    <a:pt x="1867" y="29"/>
                  </a:lnTo>
                  <a:lnTo>
                    <a:pt x="1955" y="51"/>
                  </a:lnTo>
                  <a:lnTo>
                    <a:pt x="2040" y="79"/>
                  </a:lnTo>
                  <a:lnTo>
                    <a:pt x="2122" y="112"/>
                  </a:lnTo>
                  <a:lnTo>
                    <a:pt x="2202" y="151"/>
                  </a:lnTo>
                  <a:lnTo>
                    <a:pt x="2278" y="194"/>
                  </a:lnTo>
                  <a:lnTo>
                    <a:pt x="2351" y="243"/>
                  </a:lnTo>
                  <a:lnTo>
                    <a:pt x="2420" y="296"/>
                  </a:lnTo>
                  <a:lnTo>
                    <a:pt x="2486" y="354"/>
                  </a:lnTo>
                  <a:lnTo>
                    <a:pt x="2548" y="416"/>
                  </a:lnTo>
                  <a:lnTo>
                    <a:pt x="2607" y="482"/>
                  </a:lnTo>
                  <a:lnTo>
                    <a:pt x="2659" y="551"/>
                  </a:lnTo>
                  <a:lnTo>
                    <a:pt x="2708" y="624"/>
                  </a:lnTo>
                  <a:lnTo>
                    <a:pt x="2751" y="701"/>
                  </a:lnTo>
                  <a:lnTo>
                    <a:pt x="2790" y="780"/>
                  </a:lnTo>
                  <a:lnTo>
                    <a:pt x="2823" y="863"/>
                  </a:lnTo>
                  <a:lnTo>
                    <a:pt x="2850" y="949"/>
                  </a:lnTo>
                  <a:lnTo>
                    <a:pt x="2872" y="1036"/>
                  </a:lnTo>
                  <a:lnTo>
                    <a:pt x="2889" y="1126"/>
                  </a:lnTo>
                  <a:lnTo>
                    <a:pt x="2898" y="1218"/>
                  </a:lnTo>
                  <a:lnTo>
                    <a:pt x="2902" y="1311"/>
                  </a:lnTo>
                  <a:lnTo>
                    <a:pt x="2898" y="1400"/>
                  </a:lnTo>
                  <a:lnTo>
                    <a:pt x="2890" y="1488"/>
                  </a:lnTo>
                  <a:lnTo>
                    <a:pt x="2875" y="1573"/>
                  </a:lnTo>
                  <a:lnTo>
                    <a:pt x="2856" y="1657"/>
                  </a:lnTo>
                  <a:lnTo>
                    <a:pt x="2830" y="1738"/>
                  </a:lnTo>
                  <a:lnTo>
                    <a:pt x="2800" y="1818"/>
                  </a:lnTo>
                  <a:lnTo>
                    <a:pt x="2766" y="1895"/>
                  </a:lnTo>
                  <a:lnTo>
                    <a:pt x="2726" y="1968"/>
                  </a:lnTo>
                  <a:lnTo>
                    <a:pt x="2682" y="2039"/>
                  </a:lnTo>
                  <a:lnTo>
                    <a:pt x="2634" y="2107"/>
                  </a:lnTo>
                  <a:lnTo>
                    <a:pt x="2581" y="2171"/>
                  </a:lnTo>
                  <a:lnTo>
                    <a:pt x="2525" y="2232"/>
                  </a:lnTo>
                  <a:lnTo>
                    <a:pt x="2464" y="2289"/>
                  </a:lnTo>
                  <a:lnTo>
                    <a:pt x="2402" y="2343"/>
                  </a:lnTo>
                  <a:lnTo>
                    <a:pt x="2402" y="3456"/>
                  </a:lnTo>
                  <a:lnTo>
                    <a:pt x="1004" y="3456"/>
                  </a:lnTo>
                  <a:lnTo>
                    <a:pt x="1004" y="3055"/>
                  </a:lnTo>
                  <a:lnTo>
                    <a:pt x="798" y="3055"/>
                  </a:lnTo>
                  <a:lnTo>
                    <a:pt x="743" y="3052"/>
                  </a:lnTo>
                  <a:lnTo>
                    <a:pt x="687" y="3042"/>
                  </a:lnTo>
                  <a:lnTo>
                    <a:pt x="635" y="3028"/>
                  </a:lnTo>
                  <a:lnTo>
                    <a:pt x="585" y="3009"/>
                  </a:lnTo>
                  <a:lnTo>
                    <a:pt x="538" y="2984"/>
                  </a:lnTo>
                  <a:lnTo>
                    <a:pt x="494" y="2954"/>
                  </a:lnTo>
                  <a:lnTo>
                    <a:pt x="453" y="2921"/>
                  </a:lnTo>
                  <a:lnTo>
                    <a:pt x="415" y="2884"/>
                  </a:lnTo>
                  <a:lnTo>
                    <a:pt x="382" y="2842"/>
                  </a:lnTo>
                  <a:lnTo>
                    <a:pt x="352" y="2798"/>
                  </a:lnTo>
                  <a:lnTo>
                    <a:pt x="328" y="2751"/>
                  </a:lnTo>
                  <a:lnTo>
                    <a:pt x="309" y="2701"/>
                  </a:lnTo>
                  <a:lnTo>
                    <a:pt x="294" y="2649"/>
                  </a:lnTo>
                  <a:lnTo>
                    <a:pt x="284" y="2594"/>
                  </a:lnTo>
                  <a:lnTo>
                    <a:pt x="282" y="2538"/>
                  </a:lnTo>
                  <a:lnTo>
                    <a:pt x="282" y="2171"/>
                  </a:lnTo>
                  <a:lnTo>
                    <a:pt x="107" y="2171"/>
                  </a:lnTo>
                  <a:lnTo>
                    <a:pt x="83" y="2168"/>
                  </a:lnTo>
                  <a:lnTo>
                    <a:pt x="60" y="2161"/>
                  </a:lnTo>
                  <a:lnTo>
                    <a:pt x="40" y="2148"/>
                  </a:lnTo>
                  <a:lnTo>
                    <a:pt x="24" y="2131"/>
                  </a:lnTo>
                  <a:lnTo>
                    <a:pt x="11" y="2111"/>
                  </a:lnTo>
                  <a:lnTo>
                    <a:pt x="3" y="2089"/>
                  </a:lnTo>
                  <a:lnTo>
                    <a:pt x="0" y="2065"/>
                  </a:lnTo>
                  <a:lnTo>
                    <a:pt x="2" y="2043"/>
                  </a:lnTo>
                  <a:lnTo>
                    <a:pt x="8" y="2024"/>
                  </a:lnTo>
                  <a:lnTo>
                    <a:pt x="282" y="1334"/>
                  </a:lnTo>
                  <a:lnTo>
                    <a:pt x="282" y="1331"/>
                  </a:lnTo>
                  <a:lnTo>
                    <a:pt x="283" y="1322"/>
                  </a:lnTo>
                  <a:lnTo>
                    <a:pt x="284" y="1307"/>
                  </a:lnTo>
                  <a:lnTo>
                    <a:pt x="287" y="1288"/>
                  </a:lnTo>
                  <a:lnTo>
                    <a:pt x="290" y="1264"/>
                  </a:lnTo>
                  <a:lnTo>
                    <a:pt x="292" y="1238"/>
                  </a:lnTo>
                  <a:lnTo>
                    <a:pt x="296" y="1209"/>
                  </a:lnTo>
                  <a:lnTo>
                    <a:pt x="299" y="1177"/>
                  </a:lnTo>
                  <a:lnTo>
                    <a:pt x="303" y="1145"/>
                  </a:lnTo>
                  <a:lnTo>
                    <a:pt x="307" y="1112"/>
                  </a:lnTo>
                  <a:lnTo>
                    <a:pt x="312" y="1079"/>
                  </a:lnTo>
                  <a:lnTo>
                    <a:pt x="317" y="1047"/>
                  </a:lnTo>
                  <a:lnTo>
                    <a:pt x="321" y="1016"/>
                  </a:lnTo>
                  <a:lnTo>
                    <a:pt x="326" y="988"/>
                  </a:lnTo>
                  <a:lnTo>
                    <a:pt x="332" y="961"/>
                  </a:lnTo>
                  <a:lnTo>
                    <a:pt x="336" y="939"/>
                  </a:lnTo>
                  <a:lnTo>
                    <a:pt x="358" y="862"/>
                  </a:lnTo>
                  <a:lnTo>
                    <a:pt x="386" y="785"/>
                  </a:lnTo>
                  <a:lnTo>
                    <a:pt x="420" y="711"/>
                  </a:lnTo>
                  <a:lnTo>
                    <a:pt x="462" y="638"/>
                  </a:lnTo>
                  <a:lnTo>
                    <a:pt x="509" y="567"/>
                  </a:lnTo>
                  <a:lnTo>
                    <a:pt x="562" y="499"/>
                  </a:lnTo>
                  <a:lnTo>
                    <a:pt x="619" y="434"/>
                  </a:lnTo>
                  <a:lnTo>
                    <a:pt x="682" y="372"/>
                  </a:lnTo>
                  <a:lnTo>
                    <a:pt x="749" y="313"/>
                  </a:lnTo>
                  <a:lnTo>
                    <a:pt x="820" y="258"/>
                  </a:lnTo>
                  <a:lnTo>
                    <a:pt x="895" y="207"/>
                  </a:lnTo>
                  <a:lnTo>
                    <a:pt x="974" y="162"/>
                  </a:lnTo>
                  <a:lnTo>
                    <a:pt x="1055" y="121"/>
                  </a:lnTo>
                  <a:lnTo>
                    <a:pt x="1140" y="86"/>
                  </a:lnTo>
                  <a:lnTo>
                    <a:pt x="1227" y="56"/>
                  </a:lnTo>
                  <a:lnTo>
                    <a:pt x="1316" y="31"/>
                  </a:lnTo>
                  <a:lnTo>
                    <a:pt x="1407" y="15"/>
                  </a:lnTo>
                  <a:lnTo>
                    <a:pt x="1499" y="3"/>
                  </a:lnTo>
                  <a:lnTo>
                    <a:pt x="1592" y="0"/>
                  </a:lnTo>
                  <a:close/>
                </a:path>
              </a:pathLst>
            </a:custGeom>
            <a:grpFill/>
            <a:ln w="9525">
              <a:noFill/>
              <a:round/>
              <a:headEnd/>
              <a:tailEnd/>
            </a:ln>
          </p:spPr>
          <p:txBody>
            <a:bodyPr wrap="none" anchor="ctr"/>
            <a:lstStyle/>
            <a:p>
              <a:endParaRPr lang="en-GB"/>
            </a:p>
          </p:txBody>
        </p:sp>
      </p:grpSp>
      <p:sp>
        <p:nvSpPr>
          <p:cNvPr id="46" name="TextBox 45"/>
          <p:cNvSpPr txBox="1"/>
          <p:nvPr/>
        </p:nvSpPr>
        <p:spPr>
          <a:xfrm>
            <a:off x="571198" y="2233015"/>
            <a:ext cx="1800226" cy="369332"/>
          </a:xfrm>
          <a:prstGeom prst="rect">
            <a:avLst/>
          </a:prstGeom>
          <a:noFill/>
        </p:spPr>
        <p:txBody>
          <a:bodyPr wrap="square" rtlCol="0">
            <a:spAutoFit/>
          </a:bodyPr>
          <a:lstStyle/>
          <a:p>
            <a:pPr>
              <a:buFont typeface="Arial" pitchFamily="34" charset="0"/>
              <a:buChar char="•"/>
            </a:pPr>
            <a:r>
              <a:rPr lang="en-GB" sz="900" b="1" dirty="0" smtClean="0">
                <a:solidFill>
                  <a:srgbClr val="4D4D4D"/>
                </a:solidFill>
              </a:rPr>
              <a:t> Aged 45-64 </a:t>
            </a:r>
            <a:r>
              <a:rPr lang="en-GB" sz="900" dirty="0" smtClean="0">
                <a:solidFill>
                  <a:srgbClr val="4D4D4D"/>
                </a:solidFill>
              </a:rPr>
              <a:t>(33%)</a:t>
            </a:r>
          </a:p>
          <a:p>
            <a:pPr>
              <a:buFont typeface="Arial" pitchFamily="34" charset="0"/>
              <a:buChar char="•"/>
            </a:pPr>
            <a:r>
              <a:rPr lang="en-GB" sz="900" b="1" dirty="0" smtClean="0">
                <a:solidFill>
                  <a:srgbClr val="4D4D4D"/>
                </a:solidFill>
              </a:rPr>
              <a:t> Never driven drunk </a:t>
            </a:r>
            <a:r>
              <a:rPr lang="en-GB" sz="900" dirty="0" smtClean="0">
                <a:solidFill>
                  <a:srgbClr val="4D4D4D"/>
                </a:solidFill>
              </a:rPr>
              <a:t>(30%)</a:t>
            </a:r>
          </a:p>
        </p:txBody>
      </p:sp>
      <p:sp>
        <p:nvSpPr>
          <p:cNvPr id="47" name="TextBox 46"/>
          <p:cNvSpPr txBox="1"/>
          <p:nvPr/>
        </p:nvSpPr>
        <p:spPr>
          <a:xfrm>
            <a:off x="4352222" y="3540795"/>
            <a:ext cx="1447800" cy="369332"/>
          </a:xfrm>
          <a:prstGeom prst="rect">
            <a:avLst/>
          </a:prstGeom>
          <a:noFill/>
        </p:spPr>
        <p:txBody>
          <a:bodyPr wrap="square" rtlCol="0">
            <a:spAutoFit/>
          </a:bodyPr>
          <a:lstStyle/>
          <a:p>
            <a:pPr>
              <a:buFont typeface="Arial" pitchFamily="34" charset="0"/>
              <a:buChar char="•"/>
            </a:pPr>
            <a:r>
              <a:rPr lang="en-GB" sz="900" b="1" dirty="0" smtClean="0">
                <a:solidFill>
                  <a:srgbClr val="4D4D4D"/>
                </a:solidFill>
              </a:rPr>
              <a:t> Aged 25-44 </a:t>
            </a:r>
            <a:r>
              <a:rPr lang="en-GB" sz="900" dirty="0" smtClean="0">
                <a:solidFill>
                  <a:srgbClr val="4D4D4D"/>
                </a:solidFill>
              </a:rPr>
              <a:t>(15%)</a:t>
            </a:r>
          </a:p>
          <a:p>
            <a:pPr>
              <a:buFont typeface="Arial" pitchFamily="34" charset="0"/>
              <a:buChar char="•"/>
            </a:pPr>
            <a:r>
              <a:rPr lang="en-GB" sz="900" b="1" dirty="0" smtClean="0">
                <a:solidFill>
                  <a:srgbClr val="4D4D4D"/>
                </a:solidFill>
              </a:rPr>
              <a:t> Drunk driver </a:t>
            </a:r>
            <a:r>
              <a:rPr lang="en-GB" sz="900" dirty="0" smtClean="0">
                <a:solidFill>
                  <a:srgbClr val="4D4D4D"/>
                </a:solidFill>
              </a:rPr>
              <a:t>(22%)</a:t>
            </a:r>
          </a:p>
        </p:txBody>
      </p:sp>
      <p:sp>
        <p:nvSpPr>
          <p:cNvPr id="48" name="TextBox 47"/>
          <p:cNvSpPr txBox="1"/>
          <p:nvPr/>
        </p:nvSpPr>
        <p:spPr>
          <a:xfrm>
            <a:off x="5362675" y="3939852"/>
            <a:ext cx="1447800" cy="507831"/>
          </a:xfrm>
          <a:prstGeom prst="rect">
            <a:avLst/>
          </a:prstGeom>
          <a:noFill/>
        </p:spPr>
        <p:txBody>
          <a:bodyPr wrap="square" rtlCol="0">
            <a:spAutoFit/>
          </a:bodyPr>
          <a:lstStyle/>
          <a:p>
            <a:pPr>
              <a:buFont typeface="Arial" pitchFamily="34" charset="0"/>
              <a:buChar char="•"/>
            </a:pPr>
            <a:r>
              <a:rPr lang="en-GB" sz="900" b="1" dirty="0" smtClean="0">
                <a:solidFill>
                  <a:srgbClr val="4D4D4D"/>
                </a:solidFill>
              </a:rPr>
              <a:t> London </a:t>
            </a:r>
            <a:r>
              <a:rPr lang="en-GB" sz="900" dirty="0" smtClean="0">
                <a:solidFill>
                  <a:srgbClr val="4D4D4D"/>
                </a:solidFill>
              </a:rPr>
              <a:t>(14%)</a:t>
            </a:r>
          </a:p>
          <a:p>
            <a:pPr>
              <a:buFont typeface="Arial" pitchFamily="34" charset="0"/>
              <a:buChar char="•"/>
            </a:pPr>
            <a:r>
              <a:rPr lang="en-GB" sz="900" b="1" dirty="0" smtClean="0">
                <a:solidFill>
                  <a:srgbClr val="4D4D4D"/>
                </a:solidFill>
              </a:rPr>
              <a:t> North West </a:t>
            </a:r>
            <a:r>
              <a:rPr lang="en-GB" sz="900" dirty="0" smtClean="0">
                <a:solidFill>
                  <a:srgbClr val="4D4D4D"/>
                </a:solidFill>
              </a:rPr>
              <a:t>(14%)</a:t>
            </a:r>
          </a:p>
          <a:p>
            <a:pPr>
              <a:buFont typeface="Arial" pitchFamily="34" charset="0"/>
              <a:buChar char="•"/>
            </a:pPr>
            <a:r>
              <a:rPr lang="en-GB" sz="900" b="1" dirty="0" smtClean="0">
                <a:solidFill>
                  <a:srgbClr val="4D4D4D"/>
                </a:solidFill>
              </a:rPr>
              <a:t> City dweller </a:t>
            </a:r>
            <a:r>
              <a:rPr lang="en-GB" sz="900" dirty="0" smtClean="0">
                <a:solidFill>
                  <a:srgbClr val="4D4D4D"/>
                </a:solidFill>
              </a:rPr>
              <a:t>(11%)</a:t>
            </a:r>
          </a:p>
        </p:txBody>
      </p:sp>
      <p:sp>
        <p:nvSpPr>
          <p:cNvPr id="49" name="TextBox 48"/>
          <p:cNvSpPr txBox="1"/>
          <p:nvPr/>
        </p:nvSpPr>
        <p:spPr>
          <a:xfrm>
            <a:off x="7153074" y="4055456"/>
            <a:ext cx="1447800" cy="507831"/>
          </a:xfrm>
          <a:prstGeom prst="rect">
            <a:avLst/>
          </a:prstGeom>
          <a:noFill/>
        </p:spPr>
        <p:txBody>
          <a:bodyPr wrap="square" rtlCol="0">
            <a:spAutoFit/>
          </a:bodyPr>
          <a:lstStyle/>
          <a:p>
            <a:pPr>
              <a:buFont typeface="Arial" pitchFamily="34" charset="0"/>
              <a:buChar char="•"/>
            </a:pPr>
            <a:r>
              <a:rPr lang="en-GB" sz="900" b="1" dirty="0" smtClean="0">
                <a:solidFill>
                  <a:srgbClr val="4D4D4D"/>
                </a:solidFill>
              </a:rPr>
              <a:t> Scotland </a:t>
            </a:r>
            <a:r>
              <a:rPr lang="en-GB" sz="900" dirty="0" smtClean="0">
                <a:solidFill>
                  <a:srgbClr val="4D4D4D"/>
                </a:solidFill>
              </a:rPr>
              <a:t>(14%)</a:t>
            </a:r>
          </a:p>
          <a:p>
            <a:pPr>
              <a:buFont typeface="Arial" pitchFamily="34" charset="0"/>
              <a:buChar char="•"/>
            </a:pPr>
            <a:r>
              <a:rPr lang="en-GB" sz="900" b="1" dirty="0" smtClean="0">
                <a:solidFill>
                  <a:srgbClr val="4D4D4D"/>
                </a:solidFill>
              </a:rPr>
              <a:t> Drunk driver </a:t>
            </a:r>
            <a:r>
              <a:rPr lang="en-GB" sz="900" dirty="0" smtClean="0">
                <a:solidFill>
                  <a:srgbClr val="4D4D4D"/>
                </a:solidFill>
              </a:rPr>
              <a:t>(17%)</a:t>
            </a:r>
          </a:p>
          <a:p>
            <a:pPr>
              <a:buFont typeface="Arial" pitchFamily="34" charset="0"/>
              <a:buChar char="•"/>
            </a:pPr>
            <a:r>
              <a:rPr lang="en-GB" sz="900" b="1" dirty="0" smtClean="0">
                <a:solidFill>
                  <a:srgbClr val="4D4D4D"/>
                </a:solidFill>
              </a:rPr>
              <a:t> Drug driver </a:t>
            </a:r>
            <a:r>
              <a:rPr lang="en-GB" sz="900" dirty="0" smtClean="0">
                <a:solidFill>
                  <a:srgbClr val="4D4D4D"/>
                </a:solidFill>
              </a:rPr>
              <a:t>(12%)</a:t>
            </a:r>
          </a:p>
        </p:txBody>
      </p:sp>
      <p:sp>
        <p:nvSpPr>
          <p:cNvPr id="50" name="TextBox 49"/>
          <p:cNvSpPr txBox="1"/>
          <p:nvPr/>
        </p:nvSpPr>
        <p:spPr>
          <a:xfrm>
            <a:off x="1648025" y="2576875"/>
            <a:ext cx="1447800" cy="369332"/>
          </a:xfrm>
          <a:prstGeom prst="rect">
            <a:avLst/>
          </a:prstGeom>
          <a:noFill/>
        </p:spPr>
        <p:txBody>
          <a:bodyPr wrap="square" rtlCol="0">
            <a:spAutoFit/>
          </a:bodyPr>
          <a:lstStyle/>
          <a:p>
            <a:pPr>
              <a:buFont typeface="Arial" pitchFamily="34" charset="0"/>
              <a:buChar char="•"/>
            </a:pPr>
            <a:r>
              <a:rPr lang="en-GB" sz="900" b="1" dirty="0" smtClean="0">
                <a:solidFill>
                  <a:srgbClr val="4D4D4D"/>
                </a:solidFill>
              </a:rPr>
              <a:t> North West </a:t>
            </a:r>
            <a:r>
              <a:rPr lang="en-GB" sz="900" dirty="0" smtClean="0">
                <a:solidFill>
                  <a:srgbClr val="4D4D4D"/>
                </a:solidFill>
              </a:rPr>
              <a:t>(28%)</a:t>
            </a:r>
          </a:p>
          <a:p>
            <a:pPr>
              <a:buFont typeface="Arial" pitchFamily="34" charset="0"/>
              <a:buChar char="•"/>
            </a:pPr>
            <a:r>
              <a:rPr lang="en-GB" sz="900" b="1" dirty="0" smtClean="0">
                <a:solidFill>
                  <a:srgbClr val="4D4D4D"/>
                </a:solidFill>
              </a:rPr>
              <a:t> South East </a:t>
            </a:r>
            <a:r>
              <a:rPr lang="en-GB" sz="900" dirty="0" smtClean="0">
                <a:solidFill>
                  <a:srgbClr val="4D4D4D"/>
                </a:solidFill>
              </a:rPr>
              <a:t>(27%)</a:t>
            </a:r>
          </a:p>
        </p:txBody>
      </p:sp>
      <p:sp>
        <p:nvSpPr>
          <p:cNvPr id="51" name="TextBox 50"/>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Mobile phone usage on roads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34750"/>
            <a:ext cx="9252000" cy="576263"/>
          </a:xfrm>
        </p:spPr>
        <p:txBody>
          <a:bodyPr/>
          <a:lstStyle/>
          <a:p>
            <a:r>
              <a:rPr lang="en-GB" dirty="0" smtClean="0"/>
              <a:t>Is it acceptable to use a hand-held phone while driving?</a:t>
            </a:r>
            <a:endParaRPr lang="en-GB" dirty="0"/>
          </a:p>
        </p:txBody>
      </p:sp>
      <p:graphicFrame>
        <p:nvGraphicFramePr>
          <p:cNvPr id="9" name="Chart 11"/>
          <p:cNvGraphicFramePr>
            <a:graphicFrameLocks/>
          </p:cNvGraphicFramePr>
          <p:nvPr/>
        </p:nvGraphicFramePr>
        <p:xfrm>
          <a:off x="159744" y="1891862"/>
          <a:ext cx="6295647" cy="4871549"/>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6920826" y="1946440"/>
            <a:ext cx="1286731" cy="461655"/>
          </a:xfrm>
          <a:prstGeom prst="rect">
            <a:avLst/>
          </a:prstGeom>
          <a:noFill/>
        </p:spPr>
        <p:txBody>
          <a:bodyPr wrap="square" lIns="91428" tIns="45715" rIns="91428" bIns="45715" rtlCol="0">
            <a:spAutoFit/>
          </a:bodyPr>
          <a:lstStyle/>
          <a:p>
            <a:pPr algn="ctr"/>
            <a:r>
              <a:rPr lang="en-GB" sz="1200" b="1" dirty="0" smtClean="0">
                <a:solidFill>
                  <a:srgbClr val="000000"/>
                </a:solidFill>
              </a:rPr>
              <a:t>Total Disagreement</a:t>
            </a:r>
            <a:endParaRPr lang="en-GB" sz="1200" b="1" dirty="0">
              <a:solidFill>
                <a:srgbClr val="000000"/>
              </a:solidFill>
            </a:endParaRPr>
          </a:p>
        </p:txBody>
      </p:sp>
      <p:sp>
        <p:nvSpPr>
          <p:cNvPr id="13" name="TextBox 12"/>
          <p:cNvSpPr txBox="1"/>
          <p:nvPr/>
        </p:nvSpPr>
        <p:spPr>
          <a:xfrm>
            <a:off x="8884686" y="1946440"/>
            <a:ext cx="1311821" cy="461655"/>
          </a:xfrm>
          <a:prstGeom prst="rect">
            <a:avLst/>
          </a:prstGeom>
          <a:noFill/>
        </p:spPr>
        <p:txBody>
          <a:bodyPr wrap="square" lIns="91428" tIns="45715" rIns="91428" bIns="45715" rtlCol="0">
            <a:spAutoFit/>
          </a:bodyPr>
          <a:lstStyle/>
          <a:p>
            <a:pPr algn="ctr"/>
            <a:r>
              <a:rPr lang="en-GB" sz="1200" b="1" dirty="0" smtClean="0">
                <a:solidFill>
                  <a:srgbClr val="000000"/>
                </a:solidFill>
              </a:rPr>
              <a:t>Total Agreement</a:t>
            </a:r>
            <a:endParaRPr lang="en-GB" sz="1200" b="1" dirty="0">
              <a:solidFill>
                <a:srgbClr val="000000"/>
              </a:solidFill>
            </a:endParaRPr>
          </a:p>
        </p:txBody>
      </p:sp>
      <p:sp>
        <p:nvSpPr>
          <p:cNvPr id="7" name="Rectangle 6"/>
          <p:cNvSpPr/>
          <p:nvPr/>
        </p:nvSpPr>
        <p:spPr bwMode="auto">
          <a:xfrm>
            <a:off x="7342435" y="2680138"/>
            <a:ext cx="432048" cy="3673366"/>
          </a:xfrm>
          <a:prstGeom prst="rect">
            <a:avLst/>
          </a:prstGeom>
          <a:solidFill>
            <a:schemeClr val="accent6">
              <a:lumMod val="25000"/>
              <a:lumOff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5" name="TextBox 14"/>
          <p:cNvSpPr txBox="1"/>
          <p:nvPr/>
        </p:nvSpPr>
        <p:spPr>
          <a:xfrm>
            <a:off x="7234423" y="2400131"/>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2015</a:t>
            </a:r>
            <a:endParaRPr lang="en-GB" b="1" dirty="0">
              <a:solidFill>
                <a:srgbClr val="000000"/>
              </a:solidFill>
            </a:endParaRPr>
          </a:p>
        </p:txBody>
      </p:sp>
      <p:sp>
        <p:nvSpPr>
          <p:cNvPr id="18" name="TextBox 17"/>
          <p:cNvSpPr txBox="1"/>
          <p:nvPr/>
        </p:nvSpPr>
        <p:spPr>
          <a:xfrm>
            <a:off x="7270427" y="3037920"/>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83%</a:t>
            </a:r>
            <a:endParaRPr lang="en-GB" sz="1200" dirty="0">
              <a:solidFill>
                <a:srgbClr val="000000"/>
              </a:solidFill>
            </a:endParaRPr>
          </a:p>
        </p:txBody>
      </p:sp>
      <p:sp>
        <p:nvSpPr>
          <p:cNvPr id="21" name="TextBox 20"/>
          <p:cNvSpPr txBox="1"/>
          <p:nvPr/>
        </p:nvSpPr>
        <p:spPr>
          <a:xfrm>
            <a:off x="7297723" y="5789896"/>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73%</a:t>
            </a:r>
            <a:endParaRPr lang="en-GB" sz="1200" dirty="0">
              <a:solidFill>
                <a:srgbClr val="000000"/>
              </a:solidFill>
            </a:endParaRPr>
          </a:p>
        </p:txBody>
      </p:sp>
      <p:sp>
        <p:nvSpPr>
          <p:cNvPr id="6" name="Rectangle 5"/>
          <p:cNvSpPr/>
          <p:nvPr/>
        </p:nvSpPr>
        <p:spPr bwMode="auto">
          <a:xfrm>
            <a:off x="9354411" y="2680138"/>
            <a:ext cx="432048" cy="3673366"/>
          </a:xfrm>
          <a:prstGeom prst="rect">
            <a:avLst/>
          </a:prstGeom>
          <a:solidFill>
            <a:srgbClr val="77943E">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7" name="TextBox 16"/>
          <p:cNvSpPr txBox="1"/>
          <p:nvPr/>
        </p:nvSpPr>
        <p:spPr>
          <a:xfrm>
            <a:off x="9232751" y="2402405"/>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2015</a:t>
            </a:r>
            <a:endParaRPr lang="en-GB" b="1" dirty="0">
              <a:solidFill>
                <a:srgbClr val="000000"/>
              </a:solidFill>
            </a:endParaRPr>
          </a:p>
        </p:txBody>
      </p:sp>
      <p:sp>
        <p:nvSpPr>
          <p:cNvPr id="23" name="TextBox 22"/>
          <p:cNvSpPr txBox="1"/>
          <p:nvPr/>
        </p:nvSpPr>
        <p:spPr>
          <a:xfrm>
            <a:off x="9304759" y="3037920"/>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12%</a:t>
            </a:r>
            <a:endParaRPr lang="en-GB" sz="1200" dirty="0">
              <a:solidFill>
                <a:srgbClr val="000000"/>
              </a:solidFill>
            </a:endParaRPr>
          </a:p>
        </p:txBody>
      </p:sp>
      <p:sp>
        <p:nvSpPr>
          <p:cNvPr id="25" name="TextBox 24"/>
          <p:cNvSpPr txBox="1"/>
          <p:nvPr/>
        </p:nvSpPr>
        <p:spPr>
          <a:xfrm>
            <a:off x="9332055" y="5789896"/>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17%</a:t>
            </a:r>
            <a:endParaRPr lang="en-GB" sz="1200" dirty="0">
              <a:solidFill>
                <a:srgbClr val="000000"/>
              </a:solidFill>
            </a:endParaRPr>
          </a:p>
        </p:txBody>
      </p:sp>
      <p:sp>
        <p:nvSpPr>
          <p:cNvPr id="10" name="Rectangle 9"/>
          <p:cNvSpPr/>
          <p:nvPr/>
        </p:nvSpPr>
        <p:spPr bwMode="auto">
          <a:xfrm>
            <a:off x="7839669" y="2680138"/>
            <a:ext cx="432048" cy="3673366"/>
          </a:xfrm>
          <a:prstGeom prst="rect">
            <a:avLst/>
          </a:prstGeom>
          <a:solidFill>
            <a:schemeClr val="accent6">
              <a:lumMod val="50000"/>
              <a:lumOff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4" name="TextBox 13"/>
          <p:cNvSpPr txBox="1"/>
          <p:nvPr/>
        </p:nvSpPr>
        <p:spPr>
          <a:xfrm>
            <a:off x="7731657" y="2400131"/>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2016</a:t>
            </a:r>
            <a:endParaRPr lang="en-GB" b="1" dirty="0">
              <a:solidFill>
                <a:srgbClr val="000000"/>
              </a:solidFill>
            </a:endParaRPr>
          </a:p>
        </p:txBody>
      </p:sp>
      <p:sp>
        <p:nvSpPr>
          <p:cNvPr id="28" name="TextBox 27"/>
          <p:cNvSpPr txBox="1"/>
          <p:nvPr/>
        </p:nvSpPr>
        <p:spPr>
          <a:xfrm>
            <a:off x="7767661" y="3037920"/>
            <a:ext cx="576064"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78%</a:t>
            </a:r>
            <a:endParaRPr lang="en-GB" sz="1200" b="1" dirty="0">
              <a:solidFill>
                <a:schemeClr val="bg1"/>
              </a:solidFill>
            </a:endParaRPr>
          </a:p>
        </p:txBody>
      </p:sp>
      <p:sp>
        <p:nvSpPr>
          <p:cNvPr id="31" name="TextBox 30"/>
          <p:cNvSpPr txBox="1"/>
          <p:nvPr/>
        </p:nvSpPr>
        <p:spPr>
          <a:xfrm>
            <a:off x="7767661" y="5789896"/>
            <a:ext cx="576064"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67%</a:t>
            </a:r>
            <a:endParaRPr lang="en-GB" sz="1200" b="1" dirty="0">
              <a:solidFill>
                <a:schemeClr val="bg1"/>
              </a:solidFill>
            </a:endParaRPr>
          </a:p>
        </p:txBody>
      </p:sp>
      <p:sp>
        <p:nvSpPr>
          <p:cNvPr id="11" name="Rectangle 10"/>
          <p:cNvSpPr/>
          <p:nvPr/>
        </p:nvSpPr>
        <p:spPr bwMode="auto">
          <a:xfrm>
            <a:off x="9844819" y="2680138"/>
            <a:ext cx="432048" cy="3673366"/>
          </a:xfrm>
          <a:prstGeom prst="rect">
            <a:avLst/>
          </a:prstGeom>
          <a:solidFill>
            <a:srgbClr val="404F21">
              <a:alpha val="64706"/>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6" name="TextBox 15"/>
          <p:cNvSpPr txBox="1"/>
          <p:nvPr/>
        </p:nvSpPr>
        <p:spPr>
          <a:xfrm>
            <a:off x="9736807" y="2400131"/>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2016</a:t>
            </a:r>
            <a:endParaRPr lang="en-GB" b="1" dirty="0">
              <a:solidFill>
                <a:srgbClr val="000000"/>
              </a:solidFill>
            </a:endParaRPr>
          </a:p>
        </p:txBody>
      </p:sp>
      <p:sp>
        <p:nvSpPr>
          <p:cNvPr id="33" name="TextBox 32"/>
          <p:cNvSpPr txBox="1"/>
          <p:nvPr/>
        </p:nvSpPr>
        <p:spPr>
          <a:xfrm>
            <a:off x="9808815" y="3037920"/>
            <a:ext cx="504056"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14%</a:t>
            </a:r>
            <a:endParaRPr lang="en-GB" sz="1200" b="1" dirty="0">
              <a:solidFill>
                <a:schemeClr val="bg1"/>
              </a:solidFill>
            </a:endParaRPr>
          </a:p>
        </p:txBody>
      </p:sp>
      <p:sp>
        <p:nvSpPr>
          <p:cNvPr id="35" name="TextBox 34"/>
          <p:cNvSpPr txBox="1"/>
          <p:nvPr/>
        </p:nvSpPr>
        <p:spPr>
          <a:xfrm>
            <a:off x="9836111" y="5789896"/>
            <a:ext cx="504056"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20%</a:t>
            </a:r>
            <a:endParaRPr lang="en-GB" sz="1200" b="1" dirty="0">
              <a:solidFill>
                <a:schemeClr val="bg1"/>
              </a:solidFill>
            </a:endParaRPr>
          </a:p>
        </p:txBody>
      </p:sp>
      <p:sp>
        <p:nvSpPr>
          <p:cNvPr id="54" name="Rectangle 4"/>
          <p:cNvSpPr>
            <a:spLocks noChangeArrowheads="1"/>
          </p:cNvSpPr>
          <p:nvPr/>
        </p:nvSpPr>
        <p:spPr bwMode="auto">
          <a:xfrm>
            <a:off x="961901" y="6823095"/>
            <a:ext cx="7576457"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rgbClr val="4D4D4D"/>
                </a:solidFill>
              </a:rPr>
              <a:t>QSI2. How strongly do you agree or disagree with the following statements? </a:t>
            </a:r>
            <a:r>
              <a:rPr lang="en-GB" sz="800" dirty="0" smtClean="0">
                <a:solidFill>
                  <a:schemeClr val="bg2"/>
                </a:solidFill>
              </a:rPr>
              <a:t>Bases: All respondents – 2016 (1714), 2015 (1555), 2014 (1526).</a:t>
            </a:r>
            <a:endParaRPr lang="en-GB" sz="800" dirty="0">
              <a:solidFill>
                <a:schemeClr val="bg2"/>
              </a:solidFill>
              <a:latin typeface="Arial" pitchFamily="34" charset="0"/>
              <a:cs typeface="Arial" pitchFamily="34" charset="0"/>
            </a:endParaRPr>
          </a:p>
        </p:txBody>
      </p:sp>
      <p:sp>
        <p:nvSpPr>
          <p:cNvPr id="55" name="TextBox 54"/>
          <p:cNvSpPr txBox="1"/>
          <p:nvPr/>
        </p:nvSpPr>
        <p:spPr>
          <a:xfrm>
            <a:off x="7296699" y="4428100"/>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84%</a:t>
            </a:r>
            <a:endParaRPr lang="en-GB" sz="1200" dirty="0">
              <a:solidFill>
                <a:srgbClr val="000000"/>
              </a:solidFill>
            </a:endParaRPr>
          </a:p>
        </p:txBody>
      </p:sp>
      <p:sp>
        <p:nvSpPr>
          <p:cNvPr id="57" name="TextBox 56"/>
          <p:cNvSpPr txBox="1"/>
          <p:nvPr/>
        </p:nvSpPr>
        <p:spPr>
          <a:xfrm>
            <a:off x="9331031" y="4428100"/>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11%</a:t>
            </a:r>
            <a:endParaRPr lang="en-GB" sz="1200" dirty="0">
              <a:solidFill>
                <a:srgbClr val="000000"/>
              </a:solidFill>
            </a:endParaRPr>
          </a:p>
        </p:txBody>
      </p:sp>
      <p:sp>
        <p:nvSpPr>
          <p:cNvPr id="60" name="TextBox 59"/>
          <p:cNvSpPr txBox="1"/>
          <p:nvPr/>
        </p:nvSpPr>
        <p:spPr>
          <a:xfrm>
            <a:off x="7767661" y="4428100"/>
            <a:ext cx="576064"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80%</a:t>
            </a:r>
            <a:endParaRPr lang="en-GB" sz="1200" b="1" dirty="0">
              <a:solidFill>
                <a:schemeClr val="bg1"/>
              </a:solidFill>
            </a:endParaRPr>
          </a:p>
        </p:txBody>
      </p:sp>
      <p:sp>
        <p:nvSpPr>
          <p:cNvPr id="61" name="TextBox 60"/>
          <p:cNvSpPr txBox="1"/>
          <p:nvPr/>
        </p:nvSpPr>
        <p:spPr>
          <a:xfrm>
            <a:off x="9835087" y="4428100"/>
            <a:ext cx="504056" cy="276989"/>
          </a:xfrm>
          <a:prstGeom prst="rect">
            <a:avLst/>
          </a:prstGeom>
          <a:noFill/>
        </p:spPr>
        <p:txBody>
          <a:bodyPr wrap="square" lIns="91428" tIns="45715" rIns="91428" bIns="45715" rtlCol="0" anchor="ctr">
            <a:spAutoFit/>
          </a:bodyPr>
          <a:lstStyle/>
          <a:p>
            <a:pPr algn="ctr"/>
            <a:r>
              <a:rPr lang="en-GB" sz="1200" b="1" dirty="0" smtClean="0">
                <a:solidFill>
                  <a:schemeClr val="bg1"/>
                </a:solidFill>
              </a:rPr>
              <a:t>13%</a:t>
            </a:r>
            <a:endParaRPr lang="en-GB" sz="1200" b="1" dirty="0">
              <a:solidFill>
                <a:schemeClr val="bg1"/>
              </a:solidFill>
            </a:endParaRPr>
          </a:p>
        </p:txBody>
      </p:sp>
      <p:sp>
        <p:nvSpPr>
          <p:cNvPr id="67" name="Isosceles Triangle 66"/>
          <p:cNvSpPr/>
          <p:nvPr/>
        </p:nvSpPr>
        <p:spPr bwMode="auto">
          <a:xfrm>
            <a:off x="10310939" y="5867851"/>
            <a:ext cx="144000" cy="144000"/>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50" b="0" i="0" u="none" strike="noStrike" cap="none" normalizeH="0" baseline="0" smtClean="0">
              <a:ln>
                <a:noFill/>
              </a:ln>
              <a:solidFill>
                <a:schemeClr val="tx1"/>
              </a:solidFill>
              <a:effectLst/>
              <a:latin typeface="Arial" pitchFamily="34" charset="0"/>
            </a:endParaRPr>
          </a:p>
        </p:txBody>
      </p:sp>
      <p:sp>
        <p:nvSpPr>
          <p:cNvPr id="68" name="Isosceles Triangle 67"/>
          <p:cNvSpPr/>
          <p:nvPr/>
        </p:nvSpPr>
        <p:spPr bwMode="auto">
          <a:xfrm flipV="1">
            <a:off x="8310212" y="3105275"/>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50" b="0" i="0" u="none" strike="noStrike" cap="none" normalizeH="0" baseline="0" smtClean="0">
              <a:ln>
                <a:noFill/>
              </a:ln>
              <a:solidFill>
                <a:schemeClr val="tx1"/>
              </a:solidFill>
              <a:effectLst/>
              <a:latin typeface="Arial" pitchFamily="34" charset="0"/>
            </a:endParaRPr>
          </a:p>
        </p:txBody>
      </p:sp>
      <p:sp>
        <p:nvSpPr>
          <p:cNvPr id="50" name="Rectangle 49"/>
          <p:cNvSpPr/>
          <p:nvPr/>
        </p:nvSpPr>
        <p:spPr bwMode="auto">
          <a:xfrm>
            <a:off x="6853379" y="2680138"/>
            <a:ext cx="432048" cy="3673366"/>
          </a:xfrm>
          <a:prstGeom prst="rect">
            <a:avLst/>
          </a:prstGeom>
          <a:solidFill>
            <a:schemeClr val="accent6">
              <a:lumMod val="25000"/>
              <a:lumOff val="75000"/>
              <a:alpha val="44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1" name="TextBox 50"/>
          <p:cNvSpPr txBox="1"/>
          <p:nvPr/>
        </p:nvSpPr>
        <p:spPr>
          <a:xfrm>
            <a:off x="6731729" y="2400131"/>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2014</a:t>
            </a:r>
            <a:endParaRPr lang="en-GB" b="1" dirty="0">
              <a:solidFill>
                <a:srgbClr val="000000"/>
              </a:solidFill>
            </a:endParaRPr>
          </a:p>
        </p:txBody>
      </p:sp>
      <p:sp>
        <p:nvSpPr>
          <p:cNvPr id="52" name="Rectangle 51"/>
          <p:cNvSpPr/>
          <p:nvPr/>
        </p:nvSpPr>
        <p:spPr bwMode="auto">
          <a:xfrm>
            <a:off x="8865355" y="2680138"/>
            <a:ext cx="432048" cy="3673366"/>
          </a:xfrm>
          <a:prstGeom prst="rect">
            <a:avLst/>
          </a:prstGeom>
          <a:solidFill>
            <a:srgbClr val="77943E">
              <a:alpha val="43000"/>
            </a:srgb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53" name="TextBox 52"/>
          <p:cNvSpPr txBox="1"/>
          <p:nvPr/>
        </p:nvSpPr>
        <p:spPr>
          <a:xfrm>
            <a:off x="8712930" y="2402405"/>
            <a:ext cx="648072" cy="261610"/>
          </a:xfrm>
          <a:prstGeom prst="rect">
            <a:avLst/>
          </a:prstGeom>
          <a:noFill/>
        </p:spPr>
        <p:txBody>
          <a:bodyPr wrap="square" lIns="91428" tIns="45715" rIns="91428" bIns="45715" rtlCol="0">
            <a:spAutoFit/>
          </a:bodyPr>
          <a:lstStyle/>
          <a:p>
            <a:pPr algn="ctr"/>
            <a:r>
              <a:rPr lang="en-GB" b="1" dirty="0" smtClean="0">
                <a:solidFill>
                  <a:srgbClr val="000000"/>
                </a:solidFill>
              </a:rPr>
              <a:t>2014</a:t>
            </a:r>
            <a:endParaRPr lang="en-GB" b="1" dirty="0">
              <a:solidFill>
                <a:srgbClr val="000000"/>
              </a:solidFill>
            </a:endParaRPr>
          </a:p>
        </p:txBody>
      </p:sp>
      <p:sp>
        <p:nvSpPr>
          <p:cNvPr id="58" name="TextBox 57"/>
          <p:cNvSpPr txBox="1"/>
          <p:nvPr/>
        </p:nvSpPr>
        <p:spPr>
          <a:xfrm>
            <a:off x="6767723" y="3040192"/>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84%</a:t>
            </a:r>
            <a:endParaRPr lang="en-GB" sz="1200" dirty="0">
              <a:solidFill>
                <a:srgbClr val="000000"/>
              </a:solidFill>
            </a:endParaRPr>
          </a:p>
        </p:txBody>
      </p:sp>
      <p:sp>
        <p:nvSpPr>
          <p:cNvPr id="62" name="TextBox 61"/>
          <p:cNvSpPr txBox="1"/>
          <p:nvPr/>
        </p:nvSpPr>
        <p:spPr>
          <a:xfrm>
            <a:off x="6795019" y="5792168"/>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71%</a:t>
            </a:r>
            <a:endParaRPr lang="en-GB" sz="1200" dirty="0">
              <a:solidFill>
                <a:srgbClr val="000000"/>
              </a:solidFill>
            </a:endParaRPr>
          </a:p>
        </p:txBody>
      </p:sp>
      <p:sp>
        <p:nvSpPr>
          <p:cNvPr id="63" name="TextBox 62"/>
          <p:cNvSpPr txBox="1"/>
          <p:nvPr/>
        </p:nvSpPr>
        <p:spPr>
          <a:xfrm>
            <a:off x="8802055" y="3040192"/>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7%</a:t>
            </a:r>
            <a:endParaRPr lang="en-GB" sz="1200" dirty="0">
              <a:solidFill>
                <a:srgbClr val="000000"/>
              </a:solidFill>
            </a:endParaRPr>
          </a:p>
        </p:txBody>
      </p:sp>
      <p:sp>
        <p:nvSpPr>
          <p:cNvPr id="65" name="TextBox 64"/>
          <p:cNvSpPr txBox="1"/>
          <p:nvPr/>
        </p:nvSpPr>
        <p:spPr>
          <a:xfrm>
            <a:off x="8829351" y="5792168"/>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14%</a:t>
            </a:r>
            <a:endParaRPr lang="en-GB" sz="1200" dirty="0">
              <a:solidFill>
                <a:srgbClr val="000000"/>
              </a:solidFill>
            </a:endParaRPr>
          </a:p>
        </p:txBody>
      </p:sp>
      <p:sp>
        <p:nvSpPr>
          <p:cNvPr id="66" name="TextBox 65"/>
          <p:cNvSpPr txBox="1"/>
          <p:nvPr/>
        </p:nvSpPr>
        <p:spPr>
          <a:xfrm>
            <a:off x="6793995" y="4430372"/>
            <a:ext cx="576064"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86%</a:t>
            </a:r>
            <a:endParaRPr lang="en-GB" sz="1200" dirty="0">
              <a:solidFill>
                <a:srgbClr val="000000"/>
              </a:solidFill>
            </a:endParaRPr>
          </a:p>
        </p:txBody>
      </p:sp>
      <p:sp>
        <p:nvSpPr>
          <p:cNvPr id="70" name="TextBox 69"/>
          <p:cNvSpPr txBox="1"/>
          <p:nvPr/>
        </p:nvSpPr>
        <p:spPr>
          <a:xfrm>
            <a:off x="8828327" y="4430372"/>
            <a:ext cx="504056" cy="276989"/>
          </a:xfrm>
          <a:prstGeom prst="rect">
            <a:avLst/>
          </a:prstGeom>
          <a:noFill/>
        </p:spPr>
        <p:txBody>
          <a:bodyPr wrap="square" lIns="91428" tIns="45715" rIns="91428" bIns="45715" rtlCol="0" anchor="ctr">
            <a:spAutoFit/>
          </a:bodyPr>
          <a:lstStyle/>
          <a:p>
            <a:pPr algn="ctr"/>
            <a:r>
              <a:rPr lang="en-GB" sz="1200" dirty="0" smtClean="0">
                <a:solidFill>
                  <a:srgbClr val="000000"/>
                </a:solidFill>
              </a:rPr>
              <a:t>6%</a:t>
            </a:r>
            <a:endParaRPr lang="en-GB" sz="1200" dirty="0">
              <a:solidFill>
                <a:srgbClr val="000000"/>
              </a:solidFill>
            </a:endParaRPr>
          </a:p>
        </p:txBody>
      </p:sp>
      <p:sp>
        <p:nvSpPr>
          <p:cNvPr id="41" name="Isosceles Triangle 40"/>
          <p:cNvSpPr/>
          <p:nvPr/>
        </p:nvSpPr>
        <p:spPr bwMode="auto">
          <a:xfrm flipV="1">
            <a:off x="8308232" y="4497616"/>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50" b="0" i="0" u="none" strike="noStrike" cap="none" normalizeH="0" baseline="0" smtClean="0">
              <a:ln>
                <a:noFill/>
              </a:ln>
              <a:solidFill>
                <a:schemeClr val="tx1"/>
              </a:solidFill>
              <a:effectLst/>
              <a:latin typeface="Arial" pitchFamily="34" charset="0"/>
            </a:endParaRPr>
          </a:p>
        </p:txBody>
      </p:sp>
      <p:sp>
        <p:nvSpPr>
          <p:cNvPr id="42" name="Isosceles Triangle 41"/>
          <p:cNvSpPr/>
          <p:nvPr/>
        </p:nvSpPr>
        <p:spPr bwMode="auto">
          <a:xfrm flipV="1">
            <a:off x="8308233" y="5868389"/>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50" b="0" i="0" u="none" strike="noStrike" cap="none" normalizeH="0" baseline="0" smtClean="0">
              <a:ln>
                <a:noFill/>
              </a:ln>
              <a:solidFill>
                <a:schemeClr val="tx1"/>
              </a:solidFill>
              <a:effectLst/>
              <a:latin typeface="Arial" pitchFamily="34" charset="0"/>
            </a:endParaRPr>
          </a:p>
        </p:txBody>
      </p:sp>
      <p:sp>
        <p:nvSpPr>
          <p:cNvPr id="43" name="TextBox 42"/>
          <p:cNvSpPr txBox="1"/>
          <p:nvPr/>
        </p:nvSpPr>
        <p:spPr>
          <a:xfrm>
            <a:off x="644349" y="302278"/>
            <a:ext cx="1997075" cy="287338"/>
          </a:xfrm>
          <a:prstGeom prst="rect">
            <a:avLst/>
          </a:prstGeom>
          <a:solidFill>
            <a:schemeClr val="accent4"/>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Mobile phone usage on roads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p:nvPr/>
        </p:nvGraphicFramePr>
        <p:xfrm>
          <a:off x="292220" y="2556905"/>
          <a:ext cx="6477070" cy="3749041"/>
        </p:xfrm>
        <a:graphic>
          <a:graphicData uri="http://schemas.openxmlformats.org/drawingml/2006/chart">
            <c:chart xmlns:c="http://schemas.openxmlformats.org/drawingml/2006/chart" xmlns:r="http://schemas.openxmlformats.org/officeDocument/2006/relationships" r:id="rId3"/>
          </a:graphicData>
        </a:graphic>
      </p:graphicFrame>
      <p:sp>
        <p:nvSpPr>
          <p:cNvPr id="36" name="Rectangle 35"/>
          <p:cNvSpPr/>
          <p:nvPr/>
        </p:nvSpPr>
        <p:spPr>
          <a:xfrm>
            <a:off x="8888891" y="3003149"/>
            <a:ext cx="452582" cy="3255817"/>
          </a:xfrm>
          <a:prstGeom prst="rect">
            <a:avLst/>
          </a:prstGeom>
          <a:solidFill>
            <a:schemeClr val="accent4">
              <a:lumMod val="20000"/>
              <a:lumOff val="80000"/>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39" name="Rectangle 38"/>
          <p:cNvSpPr/>
          <p:nvPr/>
        </p:nvSpPr>
        <p:spPr>
          <a:xfrm>
            <a:off x="9449343" y="3007768"/>
            <a:ext cx="452582" cy="3255817"/>
          </a:xfrm>
          <a:prstGeom prst="rect">
            <a:avLst/>
          </a:prstGeom>
          <a:solidFill>
            <a:schemeClr val="accent4">
              <a:lumMod val="40000"/>
              <a:lumOff val="60000"/>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40" name="Rectangle 39"/>
          <p:cNvSpPr/>
          <p:nvPr/>
        </p:nvSpPr>
        <p:spPr>
          <a:xfrm>
            <a:off x="10014207" y="3003150"/>
            <a:ext cx="452582" cy="3255817"/>
          </a:xfrm>
          <a:prstGeom prst="rect">
            <a:avLst/>
          </a:prstGeom>
          <a:solidFill>
            <a:schemeClr val="accent4">
              <a:lumMod val="60000"/>
              <a:lumOff val="40000"/>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3" name="TextBox 2"/>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12" name="Rectangle 11"/>
          <p:cNvSpPr>
            <a:spLocks noChangeArrowheads="1"/>
          </p:cNvSpPr>
          <p:nvPr/>
        </p:nvSpPr>
        <p:spPr bwMode="auto">
          <a:xfrm>
            <a:off x="817699" y="6849170"/>
            <a:ext cx="7791463" cy="517789"/>
          </a:xfrm>
          <a:prstGeom prst="rect">
            <a:avLst/>
          </a:prstGeom>
          <a:noFill/>
          <a:ln w="9525">
            <a:noFill/>
            <a:miter lim="800000"/>
            <a:headEnd/>
            <a:tailEnd/>
          </a:ln>
        </p:spPr>
        <p:txBody>
          <a:bodyPr lIns="104261" tIns="52131" rIns="104261" bIns="52131"/>
          <a:lstStyle/>
          <a:p>
            <a:pPr eaLnBrk="0" hangingPunct="0">
              <a:tabLst>
                <a:tab pos="358686" algn="l"/>
              </a:tabLst>
              <a:defRPr/>
            </a:pPr>
            <a:r>
              <a:rPr lang="en-GB" sz="800" dirty="0" smtClean="0">
                <a:solidFill>
                  <a:schemeClr val="bg2"/>
                </a:solidFill>
              </a:rPr>
              <a:t>QL1a. Below is a list of issues that might, or might not, be of concern to motorists today. Please select four issues that are of concern to you today. QL1b. And which one of these is of MOST concern to you? Bases: All respondents – 2016 (1714), 2015 (1555, MAX RANK 20), 2014 (1526, MAX RANK 18).</a:t>
            </a:r>
          </a:p>
        </p:txBody>
      </p:sp>
      <p:sp>
        <p:nvSpPr>
          <p:cNvPr id="11" name="TextBox 10"/>
          <p:cNvSpPr txBox="1"/>
          <p:nvPr/>
        </p:nvSpPr>
        <p:spPr>
          <a:xfrm>
            <a:off x="193857" y="6310532"/>
            <a:ext cx="4214370" cy="553998"/>
          </a:xfrm>
          <a:prstGeom prst="rect">
            <a:avLst/>
          </a:prstGeom>
          <a:noFill/>
        </p:spPr>
        <p:txBody>
          <a:bodyPr wrap="square" rtlCol="0">
            <a:spAutoFit/>
          </a:bodyPr>
          <a:lstStyle/>
          <a:p>
            <a:r>
              <a:rPr lang="en-GB" sz="1400" dirty="0" smtClean="0">
                <a:solidFill>
                  <a:srgbClr val="E818C0"/>
                </a:solidFill>
                <a:sym typeface="Wingdings"/>
              </a:rPr>
              <a:t></a:t>
            </a:r>
            <a:r>
              <a:rPr lang="en-GB" sz="1400" dirty="0" smtClean="0">
                <a:solidFill>
                  <a:srgbClr val="4D4D4D"/>
                </a:solidFill>
              </a:rPr>
              <a:t>  </a:t>
            </a:r>
            <a:r>
              <a:rPr lang="en-GB" sz="1400" b="1" dirty="0" smtClean="0">
                <a:solidFill>
                  <a:srgbClr val="4D4D4D"/>
                </a:solidFill>
              </a:rPr>
              <a:t>2015 issues of most total concern (Top 4)</a:t>
            </a:r>
          </a:p>
          <a:p>
            <a:r>
              <a:rPr lang="en-GB" sz="1600" dirty="0" smtClean="0">
                <a:solidFill>
                  <a:srgbClr val="00FFFF"/>
                </a:solidFill>
                <a:sym typeface="Wingdings"/>
              </a:rPr>
              <a:t> </a:t>
            </a:r>
            <a:r>
              <a:rPr lang="en-GB" sz="1400" dirty="0" smtClean="0">
                <a:solidFill>
                  <a:srgbClr val="4D4D4D"/>
                </a:solidFill>
                <a:sym typeface="Wingdings"/>
              </a:rPr>
              <a:t> </a:t>
            </a:r>
            <a:r>
              <a:rPr lang="en-GB" sz="1400" b="1" dirty="0" smtClean="0">
                <a:solidFill>
                  <a:srgbClr val="4D4D4D"/>
                </a:solidFill>
              </a:rPr>
              <a:t>2014 issues of most total concern (Top 4)</a:t>
            </a:r>
          </a:p>
        </p:txBody>
      </p:sp>
      <p:sp>
        <p:nvSpPr>
          <p:cNvPr id="47" name="Rectangle 46"/>
          <p:cNvSpPr/>
          <p:nvPr/>
        </p:nvSpPr>
        <p:spPr>
          <a:xfrm>
            <a:off x="116219" y="3037668"/>
            <a:ext cx="3391200" cy="1077132"/>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48" name="Rectangle 47"/>
          <p:cNvSpPr/>
          <p:nvPr/>
        </p:nvSpPr>
        <p:spPr>
          <a:xfrm>
            <a:off x="116219" y="4659051"/>
            <a:ext cx="3391200" cy="252000"/>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50" name="Title 2"/>
          <p:cNvSpPr txBox="1">
            <a:spLocks/>
          </p:cNvSpPr>
          <p:nvPr/>
        </p:nvSpPr>
        <p:spPr>
          <a:xfrm>
            <a:off x="715961" y="1333500"/>
            <a:ext cx="9252000" cy="576263"/>
          </a:xfrm>
          <a:prstGeom prst="rect">
            <a:avLst/>
          </a:prstGeom>
        </p:spPr>
        <p:txBody>
          <a:bodyPr vert="horz" lIns="0" tIns="0" rIns="0" bIns="0" rtlCol="0" anchor="t">
            <a:noAutofit/>
          </a:bodyPr>
          <a:lstStyle/>
          <a:p>
            <a:pPr marL="95250" lvl="0" defTabSz="457200" fontAlgn="auto">
              <a:spcAft>
                <a:spcPts val="0"/>
              </a:spcAft>
            </a:pPr>
            <a:r>
              <a:rPr lang="en-GB" sz="2800" dirty="0" smtClean="0">
                <a:solidFill>
                  <a:schemeClr val="bg2">
                    <a:lumMod val="50000"/>
                  </a:schemeClr>
                </a:solidFill>
              </a:rPr>
              <a:t>Motorists’ top concerns</a:t>
            </a:r>
          </a:p>
          <a:p>
            <a:pPr marL="95250" defTabSz="457200" fontAlgn="auto">
              <a:spcAft>
                <a:spcPts val="0"/>
              </a:spcAft>
            </a:pPr>
            <a:r>
              <a:rPr lang="en-GB" sz="1600" dirty="0" smtClean="0">
                <a:solidFill>
                  <a:schemeClr val="bg2">
                    <a:lumMod val="50000"/>
                  </a:schemeClr>
                </a:solidFill>
              </a:rPr>
              <a:t>Condition of local roads and drivers using hand-held phones while driving are increasingly of concern to motorists. Cost of fuel and drivers under influence of alcohol are less of a concern to motorists than in previous years.</a:t>
            </a:r>
            <a:endParaRPr lang="en-GB" sz="1600" dirty="0" smtClean="0">
              <a:solidFill>
                <a:schemeClr val="bg2">
                  <a:lumMod val="50000"/>
                </a:schemeClr>
              </a:solidFill>
              <a:latin typeface="Arial"/>
              <a:cs typeface="Arial"/>
            </a:endParaRPr>
          </a:p>
        </p:txBody>
      </p:sp>
      <p:sp>
        <p:nvSpPr>
          <p:cNvPr id="29" name="Rectangle 28"/>
          <p:cNvSpPr/>
          <p:nvPr/>
        </p:nvSpPr>
        <p:spPr>
          <a:xfrm>
            <a:off x="116219" y="5827361"/>
            <a:ext cx="3391200" cy="252000"/>
          </a:xfrm>
          <a:prstGeom prst="rect">
            <a:avLst/>
          </a:prstGeom>
          <a:noFill/>
          <a:ln w="63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53" name="Isosceles Triangle 52"/>
          <p:cNvSpPr/>
          <p:nvPr/>
        </p:nvSpPr>
        <p:spPr bwMode="auto">
          <a:xfrm flipV="1">
            <a:off x="10371633" y="5899691"/>
            <a:ext cx="158400" cy="1584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graphicFrame>
        <p:nvGraphicFramePr>
          <p:cNvPr id="30" name="Table 29"/>
          <p:cNvGraphicFramePr>
            <a:graphicFrameLocks noGrp="1"/>
          </p:cNvGraphicFramePr>
          <p:nvPr/>
        </p:nvGraphicFramePr>
        <p:xfrm>
          <a:off x="8843784" y="2631380"/>
          <a:ext cx="1678041" cy="3534503"/>
        </p:xfrm>
        <a:graphic>
          <a:graphicData uri="http://schemas.openxmlformats.org/drawingml/2006/table">
            <a:tbl>
              <a:tblPr/>
              <a:tblGrid>
                <a:gridCol w="559347"/>
                <a:gridCol w="559347"/>
                <a:gridCol w="559347"/>
              </a:tblGrid>
              <a:tr h="35852">
                <a:tc gridSpan="3">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Top concern %</a:t>
                      </a:r>
                      <a:r>
                        <a:rPr lang="en-GB" sz="1100" b="1" i="0" u="none" strike="noStrike" baseline="0" dirty="0" smtClean="0">
                          <a:solidFill>
                            <a:schemeClr val="bg2">
                              <a:lumMod val="50000"/>
                            </a:schemeClr>
                          </a:solidFill>
                          <a:latin typeface="Arial" pitchFamily="34" charset="0"/>
                          <a:cs typeface="Arial" pitchFamily="34" charset="0"/>
                        </a:rPr>
                        <a:t> </a:t>
                      </a: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0">
                <a:tc>
                  <a:txBody>
                    <a:bodyPr/>
                    <a:lstStyle/>
                    <a:p>
                      <a:pPr algn="ctr" fontAlgn="b"/>
                      <a:r>
                        <a:rPr lang="en-GB" sz="1100" b="1" i="0" u="none" strike="noStrike" dirty="0" smtClean="0">
                          <a:solidFill>
                            <a:schemeClr val="bg2">
                              <a:lumMod val="50000"/>
                            </a:schemeClr>
                          </a:solidFill>
                          <a:latin typeface="Arial" pitchFamily="34" charset="0"/>
                          <a:cs typeface="Arial" pitchFamily="34" charset="0"/>
                        </a:rPr>
                        <a:t>2014</a:t>
                      </a:r>
                      <a:endParaRPr lang="en-GB" sz="1100" b="1"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2015</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2016</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0">
                <a:tc>
                  <a:txBody>
                    <a:bodyPr/>
                    <a:lstStyle/>
                    <a:p>
                      <a:pPr algn="ctr" fontAlgn="b"/>
                      <a:endParaRPr lang="en-GB" sz="200" b="1"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10%</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14%</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6%*</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9%*</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13%</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9%</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5%</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8%</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8%</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7%</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7%</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6%</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5%</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7%</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21%</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10%</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7%</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5%</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5%</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6%</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10%</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9%</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5%</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cxnSp>
        <p:nvCxnSpPr>
          <p:cNvPr id="55" name="Straight Connector 54"/>
          <p:cNvCxnSpPr/>
          <p:nvPr/>
        </p:nvCxnSpPr>
        <p:spPr>
          <a:xfrm>
            <a:off x="8808216" y="2624762"/>
            <a:ext cx="0" cy="3672000"/>
          </a:xfrm>
          <a:prstGeom prst="line">
            <a:avLst/>
          </a:prstGeom>
          <a:ln w="12700">
            <a:solidFill>
              <a:schemeClr val="bg2"/>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4" name="Isosceles Triangle 43"/>
          <p:cNvSpPr/>
          <p:nvPr/>
        </p:nvSpPr>
        <p:spPr bwMode="auto">
          <a:xfrm>
            <a:off x="10417814" y="3153081"/>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sp>
        <p:nvSpPr>
          <p:cNvPr id="45" name="Isosceles Triangle 44"/>
          <p:cNvSpPr/>
          <p:nvPr/>
        </p:nvSpPr>
        <p:spPr bwMode="auto">
          <a:xfrm>
            <a:off x="10390105" y="3529463"/>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sp>
        <p:nvSpPr>
          <p:cNvPr id="52" name="Isosceles Triangle 51"/>
          <p:cNvSpPr/>
          <p:nvPr/>
        </p:nvSpPr>
        <p:spPr bwMode="auto">
          <a:xfrm flipV="1">
            <a:off x="10390105" y="5121734"/>
            <a:ext cx="158400" cy="1584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sp>
        <p:nvSpPr>
          <p:cNvPr id="43" name="TextBox 42"/>
          <p:cNvSpPr txBox="1"/>
          <p:nvPr/>
        </p:nvSpPr>
        <p:spPr>
          <a:xfrm>
            <a:off x="4711485" y="6376602"/>
            <a:ext cx="5930659" cy="461665"/>
          </a:xfrm>
          <a:prstGeom prst="rect">
            <a:avLst/>
          </a:prstGeom>
          <a:noFill/>
        </p:spPr>
        <p:txBody>
          <a:bodyPr wrap="square" rtlCol="0">
            <a:spAutoFit/>
          </a:bodyPr>
          <a:lstStyle/>
          <a:p>
            <a:r>
              <a:rPr lang="en-GB" sz="1400" dirty="0" smtClean="0">
                <a:solidFill>
                  <a:srgbClr val="4D4D4D"/>
                </a:solidFill>
              </a:rPr>
              <a:t>*</a:t>
            </a:r>
            <a:r>
              <a:rPr lang="en-GB" sz="1000" dirty="0" smtClean="0">
                <a:solidFill>
                  <a:srgbClr val="4D4D4D"/>
                </a:solidFill>
              </a:rPr>
              <a:t> In 2014 and 2015, this was asked as two separate statements. To allow for comparison, an average was taken across the two statements as the levels of concern across the two were comparable.</a:t>
            </a:r>
          </a:p>
        </p:txBody>
      </p:sp>
      <p:sp>
        <p:nvSpPr>
          <p:cNvPr id="61" name="Rectangle 60"/>
          <p:cNvSpPr/>
          <p:nvPr/>
        </p:nvSpPr>
        <p:spPr>
          <a:xfrm>
            <a:off x="213719" y="4239556"/>
            <a:ext cx="322524" cy="276999"/>
          </a:xfrm>
          <a:prstGeom prst="rect">
            <a:avLst/>
          </a:prstGeom>
        </p:spPr>
        <p:txBody>
          <a:bodyPr wrap="none">
            <a:spAutoFit/>
          </a:bodyPr>
          <a:lstStyle/>
          <a:p>
            <a:r>
              <a:rPr lang="en-GB" sz="1200" dirty="0" smtClean="0">
                <a:solidFill>
                  <a:srgbClr val="00FFFF"/>
                </a:solidFill>
                <a:sym typeface="Wingdings"/>
              </a:rPr>
              <a:t></a:t>
            </a:r>
            <a:endParaRPr lang="en-GB" sz="1200" dirty="0">
              <a:solidFill>
                <a:srgbClr val="00FFFF"/>
              </a:solidFill>
            </a:endParaRPr>
          </a:p>
        </p:txBody>
      </p:sp>
      <p:sp>
        <p:nvSpPr>
          <p:cNvPr id="62" name="Rectangle 61"/>
          <p:cNvSpPr/>
          <p:nvPr/>
        </p:nvSpPr>
        <p:spPr>
          <a:xfrm>
            <a:off x="105233" y="3061685"/>
            <a:ext cx="309700" cy="261610"/>
          </a:xfrm>
          <a:prstGeom prst="rect">
            <a:avLst/>
          </a:prstGeom>
        </p:spPr>
        <p:txBody>
          <a:bodyPr wrap="none">
            <a:spAutoFit/>
          </a:bodyPr>
          <a:lstStyle/>
          <a:p>
            <a:r>
              <a:rPr lang="en-GB" dirty="0" smtClean="0">
                <a:solidFill>
                  <a:srgbClr val="E818C0"/>
                </a:solidFill>
                <a:sym typeface="Wingdings"/>
              </a:rPr>
              <a:t></a:t>
            </a:r>
            <a:endParaRPr lang="en-GB" dirty="0"/>
          </a:p>
        </p:txBody>
      </p:sp>
      <p:sp>
        <p:nvSpPr>
          <p:cNvPr id="63" name="Rectangle 62"/>
          <p:cNvSpPr/>
          <p:nvPr/>
        </p:nvSpPr>
        <p:spPr>
          <a:xfrm>
            <a:off x="381617" y="3369065"/>
            <a:ext cx="309700" cy="261610"/>
          </a:xfrm>
          <a:prstGeom prst="rect">
            <a:avLst/>
          </a:prstGeom>
        </p:spPr>
        <p:txBody>
          <a:bodyPr wrap="none">
            <a:spAutoFit/>
          </a:bodyPr>
          <a:lstStyle/>
          <a:p>
            <a:r>
              <a:rPr lang="en-GB" dirty="0" smtClean="0">
                <a:solidFill>
                  <a:srgbClr val="E818C0"/>
                </a:solidFill>
                <a:sym typeface="Wingdings"/>
              </a:rPr>
              <a:t></a:t>
            </a:r>
            <a:endParaRPr lang="en-GB" dirty="0"/>
          </a:p>
        </p:txBody>
      </p:sp>
      <p:sp>
        <p:nvSpPr>
          <p:cNvPr id="64" name="Rectangle 63"/>
          <p:cNvSpPr/>
          <p:nvPr/>
        </p:nvSpPr>
        <p:spPr>
          <a:xfrm>
            <a:off x="2241419" y="5047995"/>
            <a:ext cx="309700" cy="261610"/>
          </a:xfrm>
          <a:prstGeom prst="rect">
            <a:avLst/>
          </a:prstGeom>
        </p:spPr>
        <p:txBody>
          <a:bodyPr wrap="none">
            <a:spAutoFit/>
          </a:bodyPr>
          <a:lstStyle/>
          <a:p>
            <a:r>
              <a:rPr lang="en-GB" dirty="0" smtClean="0">
                <a:solidFill>
                  <a:srgbClr val="E818C0"/>
                </a:solidFill>
                <a:sym typeface="Wingdings"/>
              </a:rPr>
              <a:t></a:t>
            </a:r>
            <a:endParaRPr lang="en-GB" dirty="0"/>
          </a:p>
        </p:txBody>
      </p:sp>
      <p:sp>
        <p:nvSpPr>
          <p:cNvPr id="66" name="Rectangle 65"/>
          <p:cNvSpPr/>
          <p:nvPr/>
        </p:nvSpPr>
        <p:spPr>
          <a:xfrm>
            <a:off x="1745468" y="3865013"/>
            <a:ext cx="322524" cy="276999"/>
          </a:xfrm>
          <a:prstGeom prst="rect">
            <a:avLst/>
          </a:prstGeom>
        </p:spPr>
        <p:txBody>
          <a:bodyPr wrap="none">
            <a:spAutoFit/>
          </a:bodyPr>
          <a:lstStyle/>
          <a:p>
            <a:r>
              <a:rPr lang="en-GB" sz="1200" dirty="0" smtClean="0">
                <a:solidFill>
                  <a:srgbClr val="00FFFF"/>
                </a:solidFill>
                <a:sym typeface="Wingdings"/>
              </a:rPr>
              <a:t></a:t>
            </a:r>
            <a:endParaRPr lang="en-GB" sz="1200" dirty="0">
              <a:solidFill>
                <a:srgbClr val="00FFFF"/>
              </a:solidFill>
            </a:endParaRPr>
          </a:p>
        </p:txBody>
      </p:sp>
      <p:sp>
        <p:nvSpPr>
          <p:cNvPr id="67" name="Rectangle 66"/>
          <p:cNvSpPr/>
          <p:nvPr/>
        </p:nvSpPr>
        <p:spPr>
          <a:xfrm>
            <a:off x="2409308" y="5040301"/>
            <a:ext cx="322524" cy="276999"/>
          </a:xfrm>
          <a:prstGeom prst="rect">
            <a:avLst/>
          </a:prstGeom>
        </p:spPr>
        <p:txBody>
          <a:bodyPr wrap="none">
            <a:spAutoFit/>
          </a:bodyPr>
          <a:lstStyle/>
          <a:p>
            <a:r>
              <a:rPr lang="en-GB" sz="1200" dirty="0" smtClean="0">
                <a:solidFill>
                  <a:srgbClr val="00FFFF"/>
                </a:solidFill>
                <a:sym typeface="Wingdings"/>
              </a:rPr>
              <a:t></a:t>
            </a:r>
            <a:endParaRPr lang="en-GB" sz="1200" dirty="0">
              <a:solidFill>
                <a:srgbClr val="00FFFF"/>
              </a:solidFill>
            </a:endParaRPr>
          </a:p>
        </p:txBody>
      </p:sp>
      <p:sp>
        <p:nvSpPr>
          <p:cNvPr id="68" name="Rectangle 67"/>
          <p:cNvSpPr/>
          <p:nvPr/>
        </p:nvSpPr>
        <p:spPr>
          <a:xfrm>
            <a:off x="487565" y="5835813"/>
            <a:ext cx="309700" cy="261610"/>
          </a:xfrm>
          <a:prstGeom prst="rect">
            <a:avLst/>
          </a:prstGeom>
        </p:spPr>
        <p:txBody>
          <a:bodyPr wrap="none">
            <a:spAutoFit/>
          </a:bodyPr>
          <a:lstStyle/>
          <a:p>
            <a:r>
              <a:rPr lang="en-GB" dirty="0" smtClean="0">
                <a:solidFill>
                  <a:srgbClr val="E818C0"/>
                </a:solidFill>
                <a:sym typeface="Wingdings"/>
              </a:rPr>
              <a:t></a:t>
            </a:r>
            <a:endParaRPr lang="en-GB" dirty="0"/>
          </a:p>
        </p:txBody>
      </p:sp>
      <p:sp>
        <p:nvSpPr>
          <p:cNvPr id="69" name="Rectangle 68"/>
          <p:cNvSpPr/>
          <p:nvPr/>
        </p:nvSpPr>
        <p:spPr>
          <a:xfrm>
            <a:off x="655454" y="5828119"/>
            <a:ext cx="322524" cy="276999"/>
          </a:xfrm>
          <a:prstGeom prst="rect">
            <a:avLst/>
          </a:prstGeom>
        </p:spPr>
        <p:txBody>
          <a:bodyPr wrap="none">
            <a:spAutoFit/>
          </a:bodyPr>
          <a:lstStyle/>
          <a:p>
            <a:r>
              <a:rPr lang="en-GB" sz="1200" dirty="0" smtClean="0">
                <a:solidFill>
                  <a:srgbClr val="00FFFF"/>
                </a:solidFill>
                <a:sym typeface="Wingdings"/>
              </a:rPr>
              <a:t></a:t>
            </a:r>
            <a:endParaRPr lang="en-GB" sz="1200" dirty="0">
              <a:solidFill>
                <a:srgbClr val="00FFFF"/>
              </a:solidFill>
            </a:endParaRPr>
          </a:p>
        </p:txBody>
      </p:sp>
      <p:sp>
        <p:nvSpPr>
          <p:cNvPr id="70" name="Rectangle 69"/>
          <p:cNvSpPr/>
          <p:nvPr/>
        </p:nvSpPr>
        <p:spPr>
          <a:xfrm>
            <a:off x="116219" y="5034383"/>
            <a:ext cx="3391200" cy="252000"/>
          </a:xfrm>
          <a:prstGeom prst="rect">
            <a:avLst/>
          </a:prstGeom>
          <a:noFill/>
          <a:ln w="63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51" name="Isosceles Triangle 50"/>
          <p:cNvSpPr/>
          <p:nvPr/>
        </p:nvSpPr>
        <p:spPr bwMode="auto">
          <a:xfrm>
            <a:off x="10380869" y="4716288"/>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sp>
        <p:nvSpPr>
          <p:cNvPr id="46" name="Isosceles Triangle 45"/>
          <p:cNvSpPr/>
          <p:nvPr/>
        </p:nvSpPr>
        <p:spPr bwMode="auto">
          <a:xfrm>
            <a:off x="10380869" y="3922619"/>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00000"/>
              </a:solidFill>
              <a:effectLst/>
              <a:latin typeface="Arial" pitchFamily="34" charset="0"/>
            </a:endParaRPr>
          </a:p>
        </p:txBody>
      </p:sp>
      <p:sp>
        <p:nvSpPr>
          <p:cNvPr id="58" name="Rectangle 57"/>
          <p:cNvSpPr/>
          <p:nvPr/>
        </p:nvSpPr>
        <p:spPr>
          <a:xfrm>
            <a:off x="7048723" y="3003149"/>
            <a:ext cx="452582" cy="3255817"/>
          </a:xfrm>
          <a:prstGeom prst="rect">
            <a:avLst/>
          </a:prstGeom>
          <a:solidFill>
            <a:schemeClr val="accent4">
              <a:lumMod val="20000"/>
              <a:lumOff val="80000"/>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60" name="Rectangle 59"/>
          <p:cNvSpPr/>
          <p:nvPr/>
        </p:nvSpPr>
        <p:spPr>
          <a:xfrm>
            <a:off x="7609175" y="3003149"/>
            <a:ext cx="452582" cy="3255817"/>
          </a:xfrm>
          <a:prstGeom prst="rect">
            <a:avLst/>
          </a:prstGeom>
          <a:solidFill>
            <a:schemeClr val="accent4">
              <a:lumMod val="40000"/>
              <a:lumOff val="60000"/>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sp>
        <p:nvSpPr>
          <p:cNvPr id="65" name="Rectangle 64"/>
          <p:cNvSpPr/>
          <p:nvPr/>
        </p:nvSpPr>
        <p:spPr>
          <a:xfrm>
            <a:off x="8174039" y="3003149"/>
            <a:ext cx="452582" cy="3255817"/>
          </a:xfrm>
          <a:prstGeom prst="rect">
            <a:avLst/>
          </a:prstGeom>
          <a:solidFill>
            <a:schemeClr val="accent4">
              <a:lumMod val="60000"/>
              <a:lumOff val="40000"/>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solidFill>
                <a:srgbClr val="000000"/>
              </a:solidFill>
              <a:latin typeface="Arial" pitchFamily="34" charset="0"/>
              <a:cs typeface="Arial" pitchFamily="34" charset="0"/>
            </a:endParaRPr>
          </a:p>
        </p:txBody>
      </p:sp>
      <p:graphicFrame>
        <p:nvGraphicFramePr>
          <p:cNvPr id="72" name="Table 71"/>
          <p:cNvGraphicFramePr>
            <a:graphicFrameLocks noGrp="1"/>
          </p:cNvGraphicFramePr>
          <p:nvPr/>
        </p:nvGraphicFramePr>
        <p:xfrm>
          <a:off x="7003616" y="2633652"/>
          <a:ext cx="1678041" cy="3534503"/>
        </p:xfrm>
        <a:graphic>
          <a:graphicData uri="http://schemas.openxmlformats.org/drawingml/2006/table">
            <a:tbl>
              <a:tblPr/>
              <a:tblGrid>
                <a:gridCol w="559347"/>
                <a:gridCol w="559347"/>
                <a:gridCol w="559347"/>
              </a:tblGrid>
              <a:tr h="35852">
                <a:tc gridSpan="3">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Top concern</a:t>
                      </a:r>
                      <a:r>
                        <a:rPr lang="en-GB" sz="1100" b="1" i="0" u="none" strike="noStrike" baseline="0" dirty="0" smtClean="0">
                          <a:solidFill>
                            <a:schemeClr val="bg2">
                              <a:lumMod val="50000"/>
                            </a:schemeClr>
                          </a:solidFill>
                          <a:latin typeface="Arial" pitchFamily="34" charset="0"/>
                          <a:cs typeface="Arial" pitchFamily="34" charset="0"/>
                        </a:rPr>
                        <a:t>  RANK</a:t>
                      </a: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0">
                <a:tc>
                  <a:txBody>
                    <a:bodyPr/>
                    <a:lstStyle/>
                    <a:p>
                      <a:pPr algn="ctr" fontAlgn="b"/>
                      <a:r>
                        <a:rPr lang="en-GB" sz="1100" b="1" i="0" u="none" strike="noStrike" dirty="0" smtClean="0">
                          <a:solidFill>
                            <a:schemeClr val="bg2">
                              <a:lumMod val="50000"/>
                            </a:schemeClr>
                          </a:solidFill>
                          <a:latin typeface="Arial" pitchFamily="34" charset="0"/>
                          <a:cs typeface="Arial" pitchFamily="34" charset="0"/>
                        </a:rPr>
                        <a:t>2014</a:t>
                      </a:r>
                      <a:endParaRPr lang="en-GB" sz="1100" b="1"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2015</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chemeClr val="bg2">
                              <a:lumMod val="50000"/>
                            </a:schemeClr>
                          </a:solidFill>
                          <a:latin typeface="Arial" pitchFamily="34" charset="0"/>
                          <a:cs typeface="Arial" pitchFamily="34" charset="0"/>
                        </a:rPr>
                        <a:t>2016</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0">
                <a:tc>
                  <a:txBody>
                    <a:bodyPr/>
                    <a:lstStyle/>
                    <a:p>
                      <a:pPr algn="ctr" fontAlgn="b"/>
                      <a:endParaRPr lang="en-GB" sz="200" b="1"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1</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6*</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4*</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4</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6</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3</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5</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5</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4</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7</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8</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5</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1</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2</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6</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8</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9</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7</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2521">
                <a:tc>
                  <a:txBody>
                    <a:bodyPr/>
                    <a:lstStyle/>
                    <a:p>
                      <a:pPr algn="ctr" fontAlgn="b"/>
                      <a:r>
                        <a:rPr lang="en-GB" sz="1100" b="0" i="0" u="none" strike="noStrike" dirty="0" smtClean="0">
                          <a:solidFill>
                            <a:schemeClr val="bg2">
                              <a:lumMod val="50000"/>
                            </a:schemeClr>
                          </a:solidFill>
                          <a:latin typeface="Arial" pitchFamily="34" charset="0"/>
                          <a:cs typeface="Arial" pitchFamily="34" charset="0"/>
                        </a:rPr>
                        <a:t>3</a:t>
                      </a:r>
                      <a:endParaRPr lang="en-GB" sz="1100" b="0" i="0" u="none" strike="noStrike" dirty="0">
                        <a:solidFill>
                          <a:schemeClr val="bg2">
                            <a:lumMod val="50000"/>
                          </a:schemeClr>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chemeClr val="bg2">
                              <a:lumMod val="50000"/>
                            </a:schemeClr>
                          </a:solidFill>
                          <a:latin typeface="Arial" pitchFamily="34" charset="0"/>
                          <a:ea typeface="+mn-ea"/>
                          <a:cs typeface="Arial" pitchFamily="34" charset="0"/>
                        </a:rPr>
                        <a:t>3</a:t>
                      </a:r>
                      <a:endParaRPr lang="en-GB" sz="1100" b="0" i="0" u="none" strike="noStrike" kern="1200" dirty="0">
                        <a:solidFill>
                          <a:schemeClr val="bg2">
                            <a:lumMod val="50000"/>
                          </a:schemeClr>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8</a:t>
                      </a:r>
                      <a:endParaRPr lang="en-GB" sz="1100" b="1" i="0" u="none" strike="noStrike" kern="1200" dirty="0">
                        <a:solidFill>
                          <a:schemeClr val="bg1"/>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cxnSp>
        <p:nvCxnSpPr>
          <p:cNvPr id="73" name="Straight Connector 72"/>
          <p:cNvCxnSpPr/>
          <p:nvPr/>
        </p:nvCxnSpPr>
        <p:spPr>
          <a:xfrm>
            <a:off x="6968048" y="2627034"/>
            <a:ext cx="0" cy="3672000"/>
          </a:xfrm>
          <a:prstGeom prst="line">
            <a:avLst/>
          </a:prstGeom>
          <a:ln w="12700">
            <a:solidFill>
              <a:schemeClr val="bg2"/>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Trust in the motor manufacturing industry</a:t>
            </a:r>
            <a:endParaRPr lang="en-GB" dirty="0"/>
          </a:p>
        </p:txBody>
      </p:sp>
      <p:sp>
        <p:nvSpPr>
          <p:cNvPr id="5" name="Text Placeholder 4"/>
          <p:cNvSpPr>
            <a:spLocks noGrp="1"/>
          </p:cNvSpPr>
          <p:nvPr>
            <p:ph type="body" sz="quarter" idx="12"/>
          </p:nvPr>
        </p:nvSpPr>
        <p:spPr/>
        <p:txBody>
          <a:bodyPr/>
          <a:lstStyle/>
          <a:p>
            <a:pPr lvl="2">
              <a:buFont typeface="Arial" pitchFamily="34" charset="0"/>
              <a:buChar char="•"/>
            </a:pPr>
            <a:r>
              <a:rPr lang="en-GB" sz="1400" dirty="0" smtClean="0"/>
              <a:t>Trust in car manufacturers and the industry</a:t>
            </a:r>
          </a:p>
          <a:p>
            <a:pPr lvl="2">
              <a:buFont typeface="Arial" pitchFamily="34" charset="0"/>
              <a:buChar char="•"/>
            </a:pPr>
            <a:r>
              <a:rPr lang="en-GB" sz="1400" dirty="0" smtClean="0"/>
              <a:t>Influence on purchasing intention</a:t>
            </a:r>
          </a:p>
        </p:txBody>
      </p:sp>
      <p:sp>
        <p:nvSpPr>
          <p:cNvPr id="6" name="Text Placeholder 5"/>
          <p:cNvSpPr>
            <a:spLocks noGrp="1"/>
          </p:cNvSpPr>
          <p:nvPr>
            <p:ph type="body" sz="quarter" idx="13"/>
          </p:nvPr>
        </p:nvSpPr>
        <p:spPr/>
        <p:txBody>
          <a:bodyPr/>
          <a:lstStyle/>
          <a:p>
            <a:r>
              <a:rPr lang="en-GB" dirty="0" smtClean="0"/>
              <a:t>9</a:t>
            </a:r>
            <a:endParaRPr lang="en-GB" dirty="0"/>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15963" y="864730"/>
            <a:ext cx="9252000" cy="576263"/>
          </a:xfrm>
        </p:spPr>
        <p:txBody>
          <a:bodyPr/>
          <a:lstStyle/>
          <a:p>
            <a:r>
              <a:rPr lang="en-GB" dirty="0" smtClean="0"/>
              <a:t>Thinking back about the purchase of current vehicle</a:t>
            </a:r>
            <a:endParaRPr lang="en-GB" dirty="0"/>
          </a:p>
        </p:txBody>
      </p:sp>
      <p:sp>
        <p:nvSpPr>
          <p:cNvPr id="6" name="Rectangle 4"/>
          <p:cNvSpPr>
            <a:spLocks noChangeArrowheads="1"/>
          </p:cNvSpPr>
          <p:nvPr/>
        </p:nvSpPr>
        <p:spPr bwMode="auto">
          <a:xfrm>
            <a:off x="970510" y="6858000"/>
            <a:ext cx="7544098" cy="504578"/>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b="1" dirty="0" smtClean="0">
                <a:solidFill>
                  <a:schemeClr val="bg2"/>
                </a:solidFill>
              </a:rPr>
              <a:t>QB1. </a:t>
            </a:r>
            <a:r>
              <a:rPr lang="en-GB" sz="800" dirty="0" smtClean="0">
                <a:solidFill>
                  <a:schemeClr val="bg2"/>
                </a:solidFill>
              </a:rPr>
              <a:t>Thinking now about your current vehicle, did you acquire it before 18th September 2015? </a:t>
            </a:r>
            <a:r>
              <a:rPr lang="en-GB" sz="800" b="1" dirty="0" smtClean="0">
                <a:solidFill>
                  <a:schemeClr val="bg2"/>
                </a:solidFill>
              </a:rPr>
              <a:t>QB2. </a:t>
            </a:r>
            <a:r>
              <a:rPr lang="en-GB" sz="800" dirty="0" smtClean="0">
                <a:solidFill>
                  <a:schemeClr val="bg2"/>
                </a:solidFill>
              </a:rPr>
              <a:t>How important was the make (brand) of your current vehicle when you acquired it? </a:t>
            </a:r>
            <a:r>
              <a:rPr lang="en-GB" sz="800" b="1" dirty="0" smtClean="0">
                <a:solidFill>
                  <a:schemeClr val="bg2"/>
                </a:solidFill>
              </a:rPr>
              <a:t>QB3. </a:t>
            </a:r>
            <a:r>
              <a:rPr lang="en-GB" sz="800" dirty="0" smtClean="0">
                <a:solidFill>
                  <a:schemeClr val="bg2"/>
                </a:solidFill>
              </a:rPr>
              <a:t>And was it the most important factor in your choice of your current vehicle, or was it just one of the important factors? Bases: All respondents (1714).</a:t>
            </a:r>
          </a:p>
        </p:txBody>
      </p:sp>
      <p:graphicFrame>
        <p:nvGraphicFramePr>
          <p:cNvPr id="88" name="Chart 87"/>
          <p:cNvGraphicFramePr/>
          <p:nvPr/>
        </p:nvGraphicFramePr>
        <p:xfrm>
          <a:off x="-599153" y="1747843"/>
          <a:ext cx="4725095" cy="31500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9" name="Chart 88"/>
          <p:cNvGraphicFramePr/>
          <p:nvPr/>
        </p:nvGraphicFramePr>
        <p:xfrm>
          <a:off x="3436819" y="1814004"/>
          <a:ext cx="5045030" cy="4750506"/>
        </p:xfrm>
        <a:graphic>
          <a:graphicData uri="http://schemas.openxmlformats.org/drawingml/2006/chart">
            <c:chart xmlns:c="http://schemas.openxmlformats.org/drawingml/2006/chart" xmlns:r="http://schemas.openxmlformats.org/officeDocument/2006/relationships" r:id="rId3"/>
          </a:graphicData>
        </a:graphic>
      </p:graphicFrame>
      <p:cxnSp>
        <p:nvCxnSpPr>
          <p:cNvPr id="106" name="Straight Connector 105"/>
          <p:cNvCxnSpPr/>
          <p:nvPr/>
        </p:nvCxnSpPr>
        <p:spPr>
          <a:xfrm>
            <a:off x="3247697" y="1529255"/>
            <a:ext cx="0" cy="5029200"/>
          </a:xfrm>
          <a:prstGeom prst="line">
            <a:avLst/>
          </a:prstGeom>
          <a:ln w="12700">
            <a:solidFill>
              <a:schemeClr val="bg2"/>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15" name="Rectangle 114"/>
          <p:cNvSpPr/>
          <p:nvPr/>
        </p:nvSpPr>
        <p:spPr>
          <a:xfrm>
            <a:off x="7977352" y="1921321"/>
            <a:ext cx="2475186" cy="914400"/>
          </a:xfrm>
          <a:prstGeom prst="rect">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solidFill>
                  <a:srgbClr val="000000"/>
                </a:solidFill>
                <a:latin typeface="Arial" pitchFamily="34" charset="0"/>
                <a:cs typeface="Arial" pitchFamily="34" charset="0"/>
              </a:rPr>
              <a:t>Includes </a:t>
            </a:r>
            <a:r>
              <a:rPr lang="en-GB" sz="1400" b="1" dirty="0" smtClean="0">
                <a:solidFill>
                  <a:srgbClr val="000000"/>
                </a:solidFill>
                <a:latin typeface="Arial" pitchFamily="34" charset="0"/>
                <a:cs typeface="Arial" pitchFamily="34" charset="0"/>
              </a:rPr>
              <a:t>11% </a:t>
            </a:r>
            <a:r>
              <a:rPr lang="en-GB" sz="1400" dirty="0" smtClean="0">
                <a:solidFill>
                  <a:srgbClr val="000000"/>
                </a:solidFill>
                <a:latin typeface="Arial" pitchFamily="34" charset="0"/>
                <a:cs typeface="Arial" pitchFamily="34" charset="0"/>
              </a:rPr>
              <a:t>for whom brand was the </a:t>
            </a:r>
            <a:r>
              <a:rPr lang="en-GB" sz="1400" b="1" dirty="0" smtClean="0">
                <a:solidFill>
                  <a:srgbClr val="000000"/>
                </a:solidFill>
                <a:latin typeface="Arial" pitchFamily="34" charset="0"/>
                <a:cs typeface="Arial" pitchFamily="34" charset="0"/>
              </a:rPr>
              <a:t>most important </a:t>
            </a:r>
            <a:r>
              <a:rPr lang="en-GB" sz="1400" dirty="0" smtClean="0">
                <a:solidFill>
                  <a:srgbClr val="000000"/>
                </a:solidFill>
                <a:latin typeface="Arial" pitchFamily="34" charset="0"/>
                <a:cs typeface="Arial" pitchFamily="34" charset="0"/>
              </a:rPr>
              <a:t>choice factor</a:t>
            </a:r>
            <a:endParaRPr lang="en-GB" sz="1400" dirty="0">
              <a:solidFill>
                <a:srgbClr val="000000"/>
              </a:solidFill>
              <a:latin typeface="Arial" pitchFamily="34" charset="0"/>
              <a:cs typeface="Arial" pitchFamily="34" charset="0"/>
            </a:endParaRPr>
          </a:p>
        </p:txBody>
      </p:sp>
      <p:sp>
        <p:nvSpPr>
          <p:cNvPr id="116" name="Rectangle 115"/>
          <p:cNvSpPr/>
          <p:nvPr/>
        </p:nvSpPr>
        <p:spPr>
          <a:xfrm>
            <a:off x="4792717" y="2283929"/>
            <a:ext cx="614855" cy="20495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118" name="Elbow Connector 117"/>
          <p:cNvCxnSpPr>
            <a:stCxn id="115" idx="0"/>
            <a:endCxn id="116" idx="0"/>
          </p:cNvCxnSpPr>
          <p:nvPr/>
        </p:nvCxnSpPr>
        <p:spPr>
          <a:xfrm rot="16200000" flipH="1" flipV="1">
            <a:off x="6976241" y="45225"/>
            <a:ext cx="362608" cy="4114800"/>
          </a:xfrm>
          <a:prstGeom prst="bentConnector3">
            <a:avLst>
              <a:gd name="adj1" fmla="val -63043"/>
            </a:avLst>
          </a:prstGeom>
          <a:ln w="12700">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19" name="TextBox 118"/>
          <p:cNvSpPr txBox="1"/>
          <p:nvPr/>
        </p:nvSpPr>
        <p:spPr>
          <a:xfrm>
            <a:off x="644349" y="302278"/>
            <a:ext cx="1997075" cy="287338"/>
          </a:xfrm>
          <a:prstGeom prst="rect">
            <a:avLst/>
          </a:prstGeom>
          <a:solidFill>
            <a:schemeClr val="tx1"/>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Trust in the motor industry</a:t>
            </a: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961" y="857250"/>
            <a:ext cx="9252000" cy="576263"/>
          </a:xfrm>
        </p:spPr>
        <p:txBody>
          <a:bodyPr/>
          <a:lstStyle/>
          <a:p>
            <a:r>
              <a:rPr lang="en-GB" dirty="0" smtClean="0"/>
              <a:t>Level of trust in manufacturers</a:t>
            </a:r>
            <a:endParaRPr lang="en-GB" dirty="0"/>
          </a:p>
        </p:txBody>
      </p:sp>
      <p:sp>
        <p:nvSpPr>
          <p:cNvPr id="5" name="Rectangle 23"/>
          <p:cNvSpPr>
            <a:spLocks noChangeArrowheads="1"/>
          </p:cNvSpPr>
          <p:nvPr/>
        </p:nvSpPr>
        <p:spPr bwMode="auto">
          <a:xfrm>
            <a:off x="950026" y="6838376"/>
            <a:ext cx="7493330"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QB4 </a:t>
            </a:r>
            <a:r>
              <a:rPr lang="en-GB" sz="800" dirty="0" smtClean="0">
                <a:solidFill>
                  <a:schemeClr val="bg2"/>
                </a:solidFill>
              </a:rPr>
              <a:t>Compared to 12 months ago, how has the level of </a:t>
            </a:r>
            <a:r>
              <a:rPr lang="en-GB" sz="800" b="1" dirty="0" smtClean="0">
                <a:solidFill>
                  <a:schemeClr val="bg2"/>
                </a:solidFill>
              </a:rPr>
              <a:t>trust you have for the manufacturer</a:t>
            </a:r>
            <a:r>
              <a:rPr lang="en-GB" sz="800" dirty="0" smtClean="0">
                <a:solidFill>
                  <a:schemeClr val="bg2"/>
                </a:solidFill>
              </a:rPr>
              <a:t> </a:t>
            </a:r>
            <a:r>
              <a:rPr lang="en-GB" sz="800" b="1" dirty="0" smtClean="0">
                <a:solidFill>
                  <a:schemeClr val="bg2"/>
                </a:solidFill>
              </a:rPr>
              <a:t>of your current vehicle</a:t>
            </a:r>
            <a:r>
              <a:rPr lang="en-GB" sz="800" dirty="0" smtClean="0">
                <a:solidFill>
                  <a:schemeClr val="bg2"/>
                </a:solidFill>
              </a:rPr>
              <a:t> changed, if at all? QB4b Compared to 12 months ago, how has the level of </a:t>
            </a:r>
            <a:r>
              <a:rPr lang="en-GB" sz="800" b="1" dirty="0" smtClean="0">
                <a:solidFill>
                  <a:schemeClr val="bg2"/>
                </a:solidFill>
              </a:rPr>
              <a:t>trust you have for the car manufacturing industry as a whole</a:t>
            </a:r>
            <a:r>
              <a:rPr lang="en-GB" sz="800" dirty="0" smtClean="0">
                <a:solidFill>
                  <a:schemeClr val="bg2"/>
                </a:solidFill>
              </a:rPr>
              <a:t> changed, if at all? Bases: All respondents (1714). QB5 Why is that? Bases: Those who have slightly less or a lot less trust in their vehicle manufacturer (153).</a:t>
            </a:r>
            <a:endParaRPr lang="en-GB" sz="800" dirty="0">
              <a:solidFill>
                <a:schemeClr val="bg2"/>
              </a:solidFill>
              <a:latin typeface="Arial" pitchFamily="34" charset="0"/>
              <a:cs typeface="Arial" pitchFamily="34" charset="0"/>
            </a:endParaRPr>
          </a:p>
        </p:txBody>
      </p:sp>
      <p:sp>
        <p:nvSpPr>
          <p:cNvPr id="36" name="TextBox 35"/>
          <p:cNvSpPr txBox="1"/>
          <p:nvPr/>
        </p:nvSpPr>
        <p:spPr>
          <a:xfrm>
            <a:off x="644349" y="302278"/>
            <a:ext cx="1997075" cy="287338"/>
          </a:xfrm>
          <a:prstGeom prst="rect">
            <a:avLst/>
          </a:prstGeom>
          <a:solidFill>
            <a:schemeClr val="tx1"/>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Trust in the motor industry</a:t>
            </a:r>
          </a:p>
        </p:txBody>
      </p:sp>
      <p:cxnSp>
        <p:nvCxnSpPr>
          <p:cNvPr id="41" name="Straight Connector 40"/>
          <p:cNvCxnSpPr/>
          <p:nvPr/>
        </p:nvCxnSpPr>
        <p:spPr>
          <a:xfrm>
            <a:off x="5350938" y="1981200"/>
            <a:ext cx="0" cy="4507453"/>
          </a:xfrm>
          <a:prstGeom prst="line">
            <a:avLst/>
          </a:prstGeom>
          <a:solidFill>
            <a:schemeClr val="accent1"/>
          </a:solidFill>
          <a:ln w="9525" cap="flat" cmpd="sng" algn="ctr">
            <a:solidFill>
              <a:schemeClr val="bg2"/>
            </a:solidFill>
            <a:prstDash val="dash"/>
            <a:round/>
            <a:headEnd type="none" w="med" len="med"/>
            <a:tailEnd type="none" w="med" len="med"/>
          </a:ln>
          <a:effectLst/>
        </p:spPr>
      </p:cxnSp>
      <p:graphicFrame>
        <p:nvGraphicFramePr>
          <p:cNvPr id="46" name="Chart 45"/>
          <p:cNvGraphicFramePr/>
          <p:nvPr/>
        </p:nvGraphicFramePr>
        <p:xfrm>
          <a:off x="672409" y="2231372"/>
          <a:ext cx="4482201" cy="5025108"/>
        </p:xfrm>
        <a:graphic>
          <a:graphicData uri="http://schemas.openxmlformats.org/drawingml/2006/chart">
            <c:chart xmlns:c="http://schemas.openxmlformats.org/drawingml/2006/chart" xmlns:r="http://schemas.openxmlformats.org/officeDocument/2006/relationships" r:id="rId2"/>
          </a:graphicData>
        </a:graphic>
      </p:graphicFrame>
      <p:sp>
        <p:nvSpPr>
          <p:cNvPr id="44" name="TextBox 43"/>
          <p:cNvSpPr txBox="1"/>
          <p:nvPr/>
        </p:nvSpPr>
        <p:spPr>
          <a:xfrm>
            <a:off x="4499197" y="4320438"/>
            <a:ext cx="666750" cy="553998"/>
          </a:xfrm>
          <a:prstGeom prst="rect">
            <a:avLst/>
          </a:prstGeom>
          <a:noFill/>
          <a:ln>
            <a:solidFill>
              <a:schemeClr val="tx2">
                <a:lumMod val="75000"/>
              </a:schemeClr>
            </a:solidFill>
            <a:prstDash val="dash"/>
          </a:ln>
        </p:spPr>
        <p:txBody>
          <a:bodyPr wrap="square" rtlCol="0">
            <a:spAutoFit/>
          </a:bodyPr>
          <a:lstStyle/>
          <a:p>
            <a:pPr algn="ctr"/>
            <a:r>
              <a:rPr lang="en-GB" sz="1000" b="1" dirty="0" smtClean="0">
                <a:solidFill>
                  <a:srgbClr val="000000"/>
                </a:solidFill>
              </a:rPr>
              <a:t>VW owners </a:t>
            </a:r>
          </a:p>
          <a:p>
            <a:pPr algn="ctr"/>
            <a:r>
              <a:rPr lang="en-GB" sz="1000" dirty="0" smtClean="0">
                <a:solidFill>
                  <a:srgbClr val="000000"/>
                </a:solidFill>
              </a:rPr>
              <a:t>(29%)</a:t>
            </a:r>
          </a:p>
        </p:txBody>
      </p:sp>
      <p:sp>
        <p:nvSpPr>
          <p:cNvPr id="50" name="Right Brace 49"/>
          <p:cNvSpPr/>
          <p:nvPr/>
        </p:nvSpPr>
        <p:spPr>
          <a:xfrm>
            <a:off x="2259010" y="2364440"/>
            <a:ext cx="137160" cy="381000"/>
          </a:xfrm>
          <a:prstGeom prst="rightBrace">
            <a:avLst>
              <a:gd name="adj1" fmla="val 51923"/>
              <a:gd name="adj2" fmla="val 50000"/>
            </a:avLst>
          </a:prstGeom>
          <a:ln w="12700">
            <a:solidFill>
              <a:srgbClr val="4F6228"/>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1" name="TextBox 50"/>
          <p:cNvSpPr txBox="1"/>
          <p:nvPr/>
        </p:nvSpPr>
        <p:spPr>
          <a:xfrm>
            <a:off x="2335210" y="2410160"/>
            <a:ext cx="490840" cy="276999"/>
          </a:xfrm>
          <a:prstGeom prst="rect">
            <a:avLst/>
          </a:prstGeom>
          <a:noFill/>
        </p:spPr>
        <p:txBody>
          <a:bodyPr wrap="none" rtlCol="0">
            <a:spAutoFit/>
          </a:bodyPr>
          <a:lstStyle/>
          <a:p>
            <a:r>
              <a:rPr lang="en-GB" sz="1200" b="1" dirty="0" smtClean="0">
                <a:solidFill>
                  <a:srgbClr val="4F6228"/>
                </a:solidFill>
              </a:rPr>
              <a:t>12%</a:t>
            </a:r>
          </a:p>
        </p:txBody>
      </p:sp>
      <p:sp>
        <p:nvSpPr>
          <p:cNvPr id="52" name="Right Brace 51"/>
          <p:cNvSpPr/>
          <p:nvPr/>
        </p:nvSpPr>
        <p:spPr>
          <a:xfrm>
            <a:off x="2259010" y="4376120"/>
            <a:ext cx="137160" cy="1152000"/>
          </a:xfrm>
          <a:prstGeom prst="rightBrace">
            <a:avLst>
              <a:gd name="adj1" fmla="val 51923"/>
              <a:gd name="adj2" fmla="val 50000"/>
            </a:avLst>
          </a:prstGeom>
          <a:ln w="12700">
            <a:solidFill>
              <a:srgbClr val="953735"/>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3" name="TextBox 52"/>
          <p:cNvSpPr txBox="1"/>
          <p:nvPr/>
        </p:nvSpPr>
        <p:spPr>
          <a:xfrm>
            <a:off x="2335210" y="4802840"/>
            <a:ext cx="490840" cy="276999"/>
          </a:xfrm>
          <a:prstGeom prst="rect">
            <a:avLst/>
          </a:prstGeom>
          <a:noFill/>
        </p:spPr>
        <p:txBody>
          <a:bodyPr wrap="none" rtlCol="0">
            <a:spAutoFit/>
          </a:bodyPr>
          <a:lstStyle/>
          <a:p>
            <a:r>
              <a:rPr lang="en-GB" sz="1200" b="1" dirty="0" smtClean="0">
                <a:solidFill>
                  <a:srgbClr val="953735"/>
                </a:solidFill>
              </a:rPr>
              <a:t>35%</a:t>
            </a:r>
          </a:p>
        </p:txBody>
      </p:sp>
      <p:sp>
        <p:nvSpPr>
          <p:cNvPr id="54" name="Right Brace 53"/>
          <p:cNvSpPr/>
          <p:nvPr/>
        </p:nvSpPr>
        <p:spPr>
          <a:xfrm>
            <a:off x="4362130" y="2364440"/>
            <a:ext cx="137160" cy="828000"/>
          </a:xfrm>
          <a:prstGeom prst="rightBrace">
            <a:avLst>
              <a:gd name="adj1" fmla="val 51923"/>
              <a:gd name="adj2" fmla="val 50000"/>
            </a:avLst>
          </a:prstGeom>
          <a:ln w="12700">
            <a:solidFill>
              <a:srgbClr val="4F6228"/>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5" name="TextBox 54"/>
          <p:cNvSpPr txBox="1"/>
          <p:nvPr/>
        </p:nvSpPr>
        <p:spPr>
          <a:xfrm>
            <a:off x="4438330" y="2623520"/>
            <a:ext cx="490840" cy="276999"/>
          </a:xfrm>
          <a:prstGeom prst="rect">
            <a:avLst/>
          </a:prstGeom>
          <a:noFill/>
        </p:spPr>
        <p:txBody>
          <a:bodyPr wrap="none" rtlCol="0">
            <a:spAutoFit/>
          </a:bodyPr>
          <a:lstStyle/>
          <a:p>
            <a:r>
              <a:rPr lang="en-GB" sz="1200" b="1" dirty="0" smtClean="0">
                <a:solidFill>
                  <a:srgbClr val="4F6228"/>
                </a:solidFill>
              </a:rPr>
              <a:t>26%</a:t>
            </a:r>
          </a:p>
        </p:txBody>
      </p:sp>
      <p:sp>
        <p:nvSpPr>
          <p:cNvPr id="56" name="Right Brace 55"/>
          <p:cNvSpPr/>
          <p:nvPr/>
        </p:nvSpPr>
        <p:spPr>
          <a:xfrm>
            <a:off x="4362130" y="5305760"/>
            <a:ext cx="137160" cy="252000"/>
          </a:xfrm>
          <a:prstGeom prst="rightBrace">
            <a:avLst>
              <a:gd name="adj1" fmla="val 51923"/>
              <a:gd name="adj2" fmla="val 50000"/>
            </a:avLst>
          </a:prstGeom>
          <a:ln w="12700">
            <a:solidFill>
              <a:srgbClr val="953735"/>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7" name="TextBox 56"/>
          <p:cNvSpPr txBox="1"/>
          <p:nvPr/>
        </p:nvSpPr>
        <p:spPr>
          <a:xfrm>
            <a:off x="4438330" y="5305760"/>
            <a:ext cx="405880" cy="276999"/>
          </a:xfrm>
          <a:prstGeom prst="rect">
            <a:avLst/>
          </a:prstGeom>
          <a:noFill/>
        </p:spPr>
        <p:txBody>
          <a:bodyPr wrap="none" rtlCol="0">
            <a:spAutoFit/>
          </a:bodyPr>
          <a:lstStyle/>
          <a:p>
            <a:r>
              <a:rPr lang="en-GB" sz="1200" b="1" dirty="0" smtClean="0">
                <a:solidFill>
                  <a:srgbClr val="953735"/>
                </a:solidFill>
              </a:rPr>
              <a:t>9%</a:t>
            </a:r>
          </a:p>
        </p:txBody>
      </p:sp>
      <p:cxnSp>
        <p:nvCxnSpPr>
          <p:cNvPr id="63" name="Straight Arrow Connector 62"/>
          <p:cNvCxnSpPr>
            <a:stCxn id="57" idx="0"/>
            <a:endCxn id="44" idx="2"/>
          </p:cNvCxnSpPr>
          <p:nvPr/>
        </p:nvCxnSpPr>
        <p:spPr>
          <a:xfrm flipV="1">
            <a:off x="4641270" y="4874436"/>
            <a:ext cx="191302" cy="431324"/>
          </a:xfrm>
          <a:prstGeom prst="straightConnector1">
            <a:avLst/>
          </a:prstGeom>
          <a:noFill/>
          <a:ln>
            <a:solidFill>
              <a:schemeClr val="tx2">
                <a:lumMod val="75000"/>
              </a:schemeClr>
            </a:solidFill>
            <a:prstDash val="dash"/>
            <a:tailEnd type="triangle" w="med" len="med"/>
          </a:ln>
        </p:spPr>
      </p:cxnSp>
      <p:graphicFrame>
        <p:nvGraphicFramePr>
          <p:cNvPr id="38" name="Chart 37"/>
          <p:cNvGraphicFramePr/>
          <p:nvPr/>
        </p:nvGraphicFramePr>
        <p:xfrm>
          <a:off x="274312" y="2334461"/>
          <a:ext cx="1034322" cy="3181913"/>
        </p:xfrm>
        <a:graphic>
          <a:graphicData uri="http://schemas.openxmlformats.org/drawingml/2006/chart">
            <c:chart xmlns:c="http://schemas.openxmlformats.org/drawingml/2006/chart" xmlns:r="http://schemas.openxmlformats.org/officeDocument/2006/relationships" r:id="rId3"/>
          </a:graphicData>
        </a:graphic>
      </p:graphicFrame>
      <p:sp>
        <p:nvSpPr>
          <p:cNvPr id="42" name="Right Arrow Callout 41"/>
          <p:cNvSpPr/>
          <p:nvPr/>
        </p:nvSpPr>
        <p:spPr>
          <a:xfrm>
            <a:off x="3391524" y="5288280"/>
            <a:ext cx="3557916" cy="335280"/>
          </a:xfrm>
          <a:prstGeom prst="rightArrowCallout">
            <a:avLst>
              <a:gd name="adj1" fmla="val 50000"/>
              <a:gd name="adj2" fmla="val 50000"/>
              <a:gd name="adj3" fmla="val 80154"/>
              <a:gd name="adj4" fmla="val 39846"/>
            </a:avLst>
          </a:prstGeom>
          <a:solidFill>
            <a:srgbClr val="953735">
              <a:alpha val="2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GB" sz="1400" b="1" u="sng" dirty="0">
              <a:solidFill>
                <a:srgbClr val="000000"/>
              </a:solidFill>
              <a:latin typeface="Arial" pitchFamily="34" charset="0"/>
              <a:cs typeface="Arial" pitchFamily="34" charset="0"/>
            </a:endParaRPr>
          </a:p>
        </p:txBody>
      </p:sp>
      <p:sp>
        <p:nvSpPr>
          <p:cNvPr id="43" name="Rectangle 42"/>
          <p:cNvSpPr/>
          <p:nvPr/>
        </p:nvSpPr>
        <p:spPr>
          <a:xfrm>
            <a:off x="6999657" y="2133600"/>
            <a:ext cx="3447738" cy="4537023"/>
          </a:xfrm>
          <a:prstGeom prst="rect">
            <a:avLst/>
          </a:prstGeom>
          <a:solidFill>
            <a:srgbClr val="953735">
              <a:alpha val="2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GB" sz="1200" b="1" u="sng" dirty="0" smtClean="0">
                <a:solidFill>
                  <a:srgbClr val="000000"/>
                </a:solidFill>
                <a:latin typeface="Arial" pitchFamily="34" charset="0"/>
                <a:cs typeface="Arial" pitchFamily="34" charset="0"/>
              </a:rPr>
              <a:t>Reasons why trust the manufacturer of current vehicle less than 12 months ago</a:t>
            </a:r>
            <a:endParaRPr lang="en-GB" sz="1200" b="1" u="sng" dirty="0">
              <a:solidFill>
                <a:srgbClr val="000000"/>
              </a:solidFill>
              <a:latin typeface="Arial" pitchFamily="34" charset="0"/>
              <a:cs typeface="Arial" pitchFamily="34" charset="0"/>
            </a:endParaRPr>
          </a:p>
        </p:txBody>
      </p:sp>
      <p:graphicFrame>
        <p:nvGraphicFramePr>
          <p:cNvPr id="45" name="Chart 44"/>
          <p:cNvGraphicFramePr/>
          <p:nvPr/>
        </p:nvGraphicFramePr>
        <p:xfrm>
          <a:off x="7049558" y="2651760"/>
          <a:ext cx="3639079"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5674678" y="2294713"/>
            <a:ext cx="1422661" cy="553998"/>
          </a:xfrm>
          <a:prstGeom prst="rect">
            <a:avLst/>
          </a:prstGeom>
          <a:solidFill>
            <a:schemeClr val="bg1"/>
          </a:solidFill>
          <a:ln>
            <a:solidFill>
              <a:schemeClr val="accent1">
                <a:lumMod val="75000"/>
              </a:schemeClr>
            </a:solidFill>
            <a:prstDash val="dash"/>
          </a:ln>
        </p:spPr>
        <p:txBody>
          <a:bodyPr wrap="square" rtlCol="0">
            <a:spAutoFit/>
          </a:bodyPr>
          <a:lstStyle/>
          <a:p>
            <a:pPr marL="90488" indent="-90488">
              <a:buFont typeface="Arial" pitchFamily="34" charset="0"/>
              <a:buChar char="•"/>
            </a:pPr>
            <a:r>
              <a:rPr lang="en-GB" sz="1000" b="1" dirty="0" smtClean="0">
                <a:solidFill>
                  <a:srgbClr val="000000"/>
                </a:solidFill>
              </a:rPr>
              <a:t>Male</a:t>
            </a:r>
            <a:r>
              <a:rPr lang="en-GB" sz="1000" dirty="0" smtClean="0">
                <a:solidFill>
                  <a:srgbClr val="000000"/>
                </a:solidFill>
              </a:rPr>
              <a:t> (51%)</a:t>
            </a:r>
          </a:p>
          <a:p>
            <a:pPr marL="90488" indent="-90488">
              <a:buFont typeface="Arial" pitchFamily="34" charset="0"/>
              <a:buChar char="•"/>
            </a:pPr>
            <a:r>
              <a:rPr lang="en-GB" sz="1000" b="1" dirty="0" smtClean="0">
                <a:solidFill>
                  <a:srgbClr val="000000"/>
                </a:solidFill>
              </a:rPr>
              <a:t>ABC1</a:t>
            </a:r>
            <a:r>
              <a:rPr lang="en-GB" sz="1000" dirty="0" smtClean="0">
                <a:solidFill>
                  <a:srgbClr val="000000"/>
                </a:solidFill>
              </a:rPr>
              <a:t> (50%)</a:t>
            </a:r>
          </a:p>
          <a:p>
            <a:pPr marL="90488" indent="-90488">
              <a:buFont typeface="Arial" pitchFamily="34" charset="0"/>
              <a:buChar char="•"/>
            </a:pPr>
            <a:r>
              <a:rPr lang="en-GB" sz="1000" b="1" dirty="0" smtClean="0">
                <a:solidFill>
                  <a:srgbClr val="000000"/>
                </a:solidFill>
              </a:rPr>
              <a:t>VW owners </a:t>
            </a:r>
            <a:r>
              <a:rPr lang="en-GB" sz="1000" dirty="0" smtClean="0">
                <a:solidFill>
                  <a:srgbClr val="000000"/>
                </a:solidFill>
              </a:rPr>
              <a:t>(92%)</a:t>
            </a:r>
          </a:p>
        </p:txBody>
      </p:sp>
      <p:sp>
        <p:nvSpPr>
          <p:cNvPr id="59" name="Rectangle 58"/>
          <p:cNvSpPr/>
          <p:nvPr/>
        </p:nvSpPr>
        <p:spPr>
          <a:xfrm>
            <a:off x="7254240" y="2788920"/>
            <a:ext cx="3017520" cy="518160"/>
          </a:xfrm>
          <a:prstGeom prst="rect">
            <a:avLst/>
          </a:prstGeom>
          <a:noFill/>
          <a:ln>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61" name="Shape 60"/>
          <p:cNvCxnSpPr>
            <a:stCxn id="59" idx="1"/>
            <a:endCxn id="37" idx="2"/>
          </p:cNvCxnSpPr>
          <p:nvPr/>
        </p:nvCxnSpPr>
        <p:spPr>
          <a:xfrm rot="10800000">
            <a:off x="6386010" y="2848712"/>
            <a:ext cx="868231" cy="199289"/>
          </a:xfrm>
          <a:prstGeom prst="bentConnector2">
            <a:avLst/>
          </a:prstGeom>
          <a:ln w="12700">
            <a:solidFill>
              <a:schemeClr val="accent1">
                <a:lumMod val="75000"/>
              </a:schemeClr>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3342807" y="1669677"/>
            <a:ext cx="1858781" cy="400110"/>
          </a:xfrm>
          <a:prstGeom prst="rect">
            <a:avLst/>
          </a:prstGeom>
          <a:noFill/>
          <a:ln>
            <a:solidFill>
              <a:srgbClr val="4F6228"/>
            </a:solidFill>
            <a:prstDash val="dash"/>
          </a:ln>
        </p:spPr>
        <p:txBody>
          <a:bodyPr wrap="square" rtlCol="0">
            <a:spAutoFit/>
          </a:bodyPr>
          <a:lstStyle/>
          <a:p>
            <a:r>
              <a:rPr lang="en-GB" sz="1000" b="1" dirty="0" smtClean="0">
                <a:solidFill>
                  <a:srgbClr val="000000"/>
                </a:solidFill>
              </a:rPr>
              <a:t>Purchased vehicle after 18</a:t>
            </a:r>
            <a:r>
              <a:rPr lang="en-GB" sz="1000" b="1" baseline="30000" dirty="0" smtClean="0">
                <a:solidFill>
                  <a:srgbClr val="000000"/>
                </a:solidFill>
              </a:rPr>
              <a:t>th</a:t>
            </a:r>
            <a:r>
              <a:rPr lang="en-GB" sz="1000" b="1" dirty="0" smtClean="0">
                <a:solidFill>
                  <a:srgbClr val="000000"/>
                </a:solidFill>
              </a:rPr>
              <a:t> Sept. 2015 </a:t>
            </a:r>
            <a:r>
              <a:rPr lang="en-GB" sz="1000" dirty="0" smtClean="0">
                <a:solidFill>
                  <a:srgbClr val="000000"/>
                </a:solidFill>
              </a:rPr>
              <a:t>(33%)</a:t>
            </a:r>
          </a:p>
        </p:txBody>
      </p:sp>
      <p:cxnSp>
        <p:nvCxnSpPr>
          <p:cNvPr id="29" name="Elbow Connector 28"/>
          <p:cNvCxnSpPr>
            <a:stCxn id="55" idx="0"/>
            <a:endCxn id="27" idx="2"/>
          </p:cNvCxnSpPr>
          <p:nvPr/>
        </p:nvCxnSpPr>
        <p:spPr>
          <a:xfrm rot="16200000" flipV="1">
            <a:off x="4201108" y="2140878"/>
            <a:ext cx="553733" cy="411552"/>
          </a:xfrm>
          <a:prstGeom prst="bentConnector3">
            <a:avLst>
              <a:gd name="adj1" fmla="val 74364"/>
            </a:avLst>
          </a:prstGeom>
          <a:noFill/>
          <a:ln>
            <a:solidFill>
              <a:srgbClr val="4F6228"/>
            </a:solidFill>
            <a:prstDash val="dash"/>
            <a:tailEnd type="triangle"/>
          </a:ln>
        </p:spPr>
      </p:cxn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Right Arrow Callout 78"/>
          <p:cNvSpPr/>
          <p:nvPr/>
        </p:nvSpPr>
        <p:spPr>
          <a:xfrm>
            <a:off x="4077324" y="3522687"/>
            <a:ext cx="2863121" cy="1349115"/>
          </a:xfrm>
          <a:prstGeom prst="rightArrowCallout">
            <a:avLst>
              <a:gd name="adj1" fmla="val 25000"/>
              <a:gd name="adj2" fmla="val 25000"/>
              <a:gd name="adj3" fmla="val 25000"/>
              <a:gd name="adj4" fmla="val 35134"/>
            </a:avLst>
          </a:prstGeom>
          <a:solidFill>
            <a:srgbClr val="953735">
              <a:alpha val="2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GB" sz="1400" b="1" u="sng" dirty="0">
              <a:solidFill>
                <a:srgbClr val="000000"/>
              </a:solidFill>
              <a:latin typeface="Arial" pitchFamily="34" charset="0"/>
              <a:cs typeface="Arial" pitchFamily="34" charset="0"/>
            </a:endParaRPr>
          </a:p>
        </p:txBody>
      </p:sp>
      <p:sp>
        <p:nvSpPr>
          <p:cNvPr id="77" name="Rectangle 76"/>
          <p:cNvSpPr/>
          <p:nvPr/>
        </p:nvSpPr>
        <p:spPr>
          <a:xfrm>
            <a:off x="7045377" y="1663908"/>
            <a:ext cx="3447738" cy="5006715"/>
          </a:xfrm>
          <a:prstGeom prst="rect">
            <a:avLst/>
          </a:prstGeom>
          <a:solidFill>
            <a:srgbClr val="953735">
              <a:alpha val="2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GB" sz="1400" b="1" u="sng" dirty="0" smtClean="0">
                <a:solidFill>
                  <a:srgbClr val="000000"/>
                </a:solidFill>
                <a:latin typeface="Arial" pitchFamily="34" charset="0"/>
                <a:cs typeface="Arial" pitchFamily="34" charset="0"/>
              </a:rPr>
              <a:t>Reasons why unlikely to purchase a diesel car</a:t>
            </a:r>
            <a:endParaRPr lang="en-GB" sz="1400" b="1" u="sng" dirty="0">
              <a:solidFill>
                <a:srgbClr val="000000"/>
              </a:solidFill>
              <a:latin typeface="Arial" pitchFamily="34" charset="0"/>
              <a:cs typeface="Arial" pitchFamily="34" charset="0"/>
            </a:endParaRPr>
          </a:p>
        </p:txBody>
      </p:sp>
      <p:sp>
        <p:nvSpPr>
          <p:cNvPr id="2" name="Title 1"/>
          <p:cNvSpPr>
            <a:spLocks noGrp="1"/>
          </p:cNvSpPr>
          <p:nvPr>
            <p:ph type="title"/>
          </p:nvPr>
        </p:nvSpPr>
        <p:spPr>
          <a:xfrm>
            <a:off x="715961" y="823833"/>
            <a:ext cx="9252000" cy="576263"/>
          </a:xfrm>
        </p:spPr>
        <p:txBody>
          <a:bodyPr/>
          <a:lstStyle/>
          <a:p>
            <a:r>
              <a:rPr lang="en-GB" dirty="0" smtClean="0"/>
              <a:t>Purchasing intentions</a:t>
            </a:r>
            <a:endParaRPr lang="en-GB" dirty="0"/>
          </a:p>
        </p:txBody>
      </p:sp>
      <p:sp>
        <p:nvSpPr>
          <p:cNvPr id="5" name="Rectangle 23"/>
          <p:cNvSpPr>
            <a:spLocks noChangeArrowheads="1"/>
          </p:cNvSpPr>
          <p:nvPr/>
        </p:nvSpPr>
        <p:spPr bwMode="auto">
          <a:xfrm>
            <a:off x="950026" y="6838376"/>
            <a:ext cx="7493330"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QB6 How likely are you to acquire a car of a different brand next time you get one? QB7 </a:t>
            </a:r>
            <a:r>
              <a:rPr lang="en-GB" sz="800" dirty="0" smtClean="0">
                <a:solidFill>
                  <a:schemeClr val="bg2"/>
                </a:solidFill>
              </a:rPr>
              <a:t>How likely would you be to acquire a diesel car next time you’re thinking of replacing your current vehicle? Bases: All respondents (1714). QB8 Why is that? Bases: Those who are quite or extremely unlikely to buy a diesel car the next time they replace their vehicle (704). </a:t>
            </a:r>
            <a:endParaRPr lang="en-GB" sz="800" dirty="0">
              <a:solidFill>
                <a:schemeClr val="bg2"/>
              </a:solidFill>
              <a:latin typeface="Arial" pitchFamily="34" charset="0"/>
              <a:cs typeface="Arial" pitchFamily="34" charset="0"/>
            </a:endParaRPr>
          </a:p>
        </p:txBody>
      </p:sp>
      <p:sp>
        <p:nvSpPr>
          <p:cNvPr id="36" name="TextBox 35"/>
          <p:cNvSpPr txBox="1"/>
          <p:nvPr/>
        </p:nvSpPr>
        <p:spPr>
          <a:xfrm>
            <a:off x="644349" y="302278"/>
            <a:ext cx="1997075" cy="287338"/>
          </a:xfrm>
          <a:prstGeom prst="rect">
            <a:avLst/>
          </a:prstGeom>
          <a:solidFill>
            <a:schemeClr val="tx1"/>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Trust in the motor industry</a:t>
            </a:r>
          </a:p>
        </p:txBody>
      </p:sp>
      <p:graphicFrame>
        <p:nvGraphicFramePr>
          <p:cNvPr id="31" name="Chart 30"/>
          <p:cNvGraphicFramePr/>
          <p:nvPr/>
        </p:nvGraphicFramePr>
        <p:xfrm>
          <a:off x="1278519" y="1616782"/>
          <a:ext cx="4482201" cy="5025108"/>
        </p:xfrm>
        <a:graphic>
          <a:graphicData uri="http://schemas.openxmlformats.org/drawingml/2006/chart">
            <c:chart xmlns:c="http://schemas.openxmlformats.org/drawingml/2006/chart" xmlns:r="http://schemas.openxmlformats.org/officeDocument/2006/relationships" r:id="rId2"/>
          </a:graphicData>
        </a:graphic>
      </p:graphicFrame>
      <p:sp>
        <p:nvSpPr>
          <p:cNvPr id="34" name="Right Brace 33"/>
          <p:cNvSpPr/>
          <p:nvPr/>
        </p:nvSpPr>
        <p:spPr>
          <a:xfrm>
            <a:off x="2849880" y="1749850"/>
            <a:ext cx="137160" cy="972000"/>
          </a:xfrm>
          <a:prstGeom prst="rightBrace">
            <a:avLst>
              <a:gd name="adj1" fmla="val 51923"/>
              <a:gd name="adj2" fmla="val 50000"/>
            </a:avLst>
          </a:prstGeom>
          <a:ln w="12700">
            <a:solidFill>
              <a:srgbClr val="4F6228"/>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7" name="TextBox 36"/>
          <p:cNvSpPr txBox="1"/>
          <p:nvPr/>
        </p:nvSpPr>
        <p:spPr>
          <a:xfrm>
            <a:off x="2926080" y="2085130"/>
            <a:ext cx="490840" cy="276999"/>
          </a:xfrm>
          <a:prstGeom prst="rect">
            <a:avLst/>
          </a:prstGeom>
          <a:noFill/>
        </p:spPr>
        <p:txBody>
          <a:bodyPr wrap="none" rtlCol="0">
            <a:spAutoFit/>
          </a:bodyPr>
          <a:lstStyle/>
          <a:p>
            <a:r>
              <a:rPr lang="en-GB" sz="1200" b="1" dirty="0" smtClean="0">
                <a:solidFill>
                  <a:srgbClr val="4F6228"/>
                </a:solidFill>
              </a:rPr>
              <a:t>30%</a:t>
            </a:r>
          </a:p>
        </p:txBody>
      </p:sp>
      <p:sp>
        <p:nvSpPr>
          <p:cNvPr id="38" name="Right Brace 37"/>
          <p:cNvSpPr/>
          <p:nvPr/>
        </p:nvSpPr>
        <p:spPr>
          <a:xfrm>
            <a:off x="2849880" y="4020610"/>
            <a:ext cx="137160" cy="648000"/>
          </a:xfrm>
          <a:prstGeom prst="rightBrace">
            <a:avLst>
              <a:gd name="adj1" fmla="val 51923"/>
              <a:gd name="adj2" fmla="val 50000"/>
            </a:avLst>
          </a:prstGeom>
          <a:ln w="12700">
            <a:solidFill>
              <a:srgbClr val="953735"/>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3" name="TextBox 42"/>
          <p:cNvSpPr txBox="1"/>
          <p:nvPr/>
        </p:nvSpPr>
        <p:spPr>
          <a:xfrm>
            <a:off x="2926080" y="4203490"/>
            <a:ext cx="490840" cy="276999"/>
          </a:xfrm>
          <a:prstGeom prst="rect">
            <a:avLst/>
          </a:prstGeom>
          <a:noFill/>
        </p:spPr>
        <p:txBody>
          <a:bodyPr wrap="none" rtlCol="0">
            <a:spAutoFit/>
          </a:bodyPr>
          <a:lstStyle/>
          <a:p>
            <a:r>
              <a:rPr lang="en-GB" sz="1200" b="1" dirty="0" smtClean="0">
                <a:solidFill>
                  <a:srgbClr val="953735"/>
                </a:solidFill>
              </a:rPr>
              <a:t>20%</a:t>
            </a:r>
          </a:p>
        </p:txBody>
      </p:sp>
      <p:sp>
        <p:nvSpPr>
          <p:cNvPr id="44" name="Right Brace 43"/>
          <p:cNvSpPr/>
          <p:nvPr/>
        </p:nvSpPr>
        <p:spPr>
          <a:xfrm>
            <a:off x="4953000" y="1749850"/>
            <a:ext cx="137160" cy="1008000"/>
          </a:xfrm>
          <a:prstGeom prst="rightBrace">
            <a:avLst>
              <a:gd name="adj1" fmla="val 51923"/>
              <a:gd name="adj2" fmla="val 50000"/>
            </a:avLst>
          </a:prstGeom>
          <a:ln w="12700">
            <a:solidFill>
              <a:srgbClr val="4F6228"/>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5" name="TextBox 44"/>
          <p:cNvSpPr txBox="1"/>
          <p:nvPr/>
        </p:nvSpPr>
        <p:spPr>
          <a:xfrm>
            <a:off x="5029200" y="2130850"/>
            <a:ext cx="490840" cy="276999"/>
          </a:xfrm>
          <a:prstGeom prst="rect">
            <a:avLst/>
          </a:prstGeom>
          <a:noFill/>
        </p:spPr>
        <p:txBody>
          <a:bodyPr wrap="none" rtlCol="0">
            <a:spAutoFit/>
          </a:bodyPr>
          <a:lstStyle/>
          <a:p>
            <a:r>
              <a:rPr lang="en-GB" sz="1200" b="1" dirty="0" smtClean="0">
                <a:solidFill>
                  <a:srgbClr val="4F6228"/>
                </a:solidFill>
              </a:rPr>
              <a:t>31%</a:t>
            </a:r>
          </a:p>
        </p:txBody>
      </p:sp>
      <p:sp>
        <p:nvSpPr>
          <p:cNvPr id="46" name="Right Brace 45"/>
          <p:cNvSpPr/>
          <p:nvPr/>
        </p:nvSpPr>
        <p:spPr>
          <a:xfrm>
            <a:off x="4953000" y="3548170"/>
            <a:ext cx="137160" cy="1296000"/>
          </a:xfrm>
          <a:prstGeom prst="rightBrace">
            <a:avLst>
              <a:gd name="adj1" fmla="val 51923"/>
              <a:gd name="adj2" fmla="val 50000"/>
            </a:avLst>
          </a:prstGeom>
          <a:ln w="12700">
            <a:solidFill>
              <a:srgbClr val="953735"/>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7" name="TextBox 46"/>
          <p:cNvSpPr txBox="1"/>
          <p:nvPr/>
        </p:nvSpPr>
        <p:spPr>
          <a:xfrm>
            <a:off x="5029200" y="4066330"/>
            <a:ext cx="490840" cy="276999"/>
          </a:xfrm>
          <a:prstGeom prst="rect">
            <a:avLst/>
          </a:prstGeom>
          <a:noFill/>
        </p:spPr>
        <p:txBody>
          <a:bodyPr wrap="none" rtlCol="0">
            <a:spAutoFit/>
          </a:bodyPr>
          <a:lstStyle/>
          <a:p>
            <a:r>
              <a:rPr lang="en-GB" sz="1200" b="1" dirty="0" smtClean="0">
                <a:solidFill>
                  <a:srgbClr val="953735"/>
                </a:solidFill>
              </a:rPr>
              <a:t>41%</a:t>
            </a:r>
          </a:p>
        </p:txBody>
      </p:sp>
      <p:sp>
        <p:nvSpPr>
          <p:cNvPr id="51" name="TextBox 50"/>
          <p:cNvSpPr txBox="1"/>
          <p:nvPr/>
        </p:nvSpPr>
        <p:spPr>
          <a:xfrm>
            <a:off x="2887718" y="3257458"/>
            <a:ext cx="1059442" cy="553998"/>
          </a:xfrm>
          <a:prstGeom prst="rect">
            <a:avLst/>
          </a:prstGeom>
          <a:noFill/>
          <a:ln>
            <a:solidFill>
              <a:srgbClr val="953735"/>
            </a:solidFill>
            <a:prstDash val="dash"/>
          </a:ln>
        </p:spPr>
        <p:txBody>
          <a:bodyPr wrap="square" rtlCol="0">
            <a:spAutoFit/>
          </a:bodyPr>
          <a:lstStyle/>
          <a:p>
            <a:pPr marL="85725" indent="-85725">
              <a:buFont typeface="Arial" pitchFamily="34" charset="0"/>
              <a:buChar char="•"/>
            </a:pPr>
            <a:r>
              <a:rPr lang="en-GB" sz="1000" b="1" dirty="0" smtClean="0">
                <a:solidFill>
                  <a:srgbClr val="000000"/>
                </a:solidFill>
              </a:rPr>
              <a:t>Driven for over 41 years </a:t>
            </a:r>
            <a:r>
              <a:rPr lang="en-GB" sz="1000" dirty="0" smtClean="0">
                <a:solidFill>
                  <a:srgbClr val="000000"/>
                </a:solidFill>
              </a:rPr>
              <a:t>(30%)</a:t>
            </a:r>
          </a:p>
        </p:txBody>
      </p:sp>
      <p:cxnSp>
        <p:nvCxnSpPr>
          <p:cNvPr id="52" name="Straight Arrow Connector 51"/>
          <p:cNvCxnSpPr>
            <a:stCxn id="43" idx="0"/>
            <a:endCxn id="51" idx="2"/>
          </p:cNvCxnSpPr>
          <p:nvPr/>
        </p:nvCxnSpPr>
        <p:spPr>
          <a:xfrm flipV="1">
            <a:off x="3171500" y="3811456"/>
            <a:ext cx="245939" cy="392034"/>
          </a:xfrm>
          <a:prstGeom prst="straightConnector1">
            <a:avLst/>
          </a:prstGeom>
          <a:noFill/>
          <a:ln>
            <a:solidFill>
              <a:schemeClr val="tx2">
                <a:lumMod val="75000"/>
              </a:schemeClr>
            </a:solidFill>
            <a:prstDash val="dash"/>
            <a:tailEnd type="triangle" w="med" len="med"/>
          </a:ln>
        </p:spPr>
      </p:cxnSp>
      <p:sp>
        <p:nvSpPr>
          <p:cNvPr id="56" name="TextBox 55"/>
          <p:cNvSpPr txBox="1"/>
          <p:nvPr/>
        </p:nvSpPr>
        <p:spPr>
          <a:xfrm>
            <a:off x="718719" y="1745730"/>
            <a:ext cx="1276351" cy="1323439"/>
          </a:xfrm>
          <a:prstGeom prst="rect">
            <a:avLst/>
          </a:prstGeom>
          <a:noFill/>
          <a:ln>
            <a:solidFill>
              <a:srgbClr val="4F6228"/>
            </a:solidFill>
            <a:prstDash val="dash"/>
          </a:ln>
        </p:spPr>
        <p:txBody>
          <a:bodyPr wrap="square" rtlCol="0">
            <a:spAutoFit/>
          </a:bodyPr>
          <a:lstStyle/>
          <a:p>
            <a:pPr marL="85725" indent="-85725">
              <a:buFont typeface="Arial" pitchFamily="34" charset="0"/>
              <a:buChar char="•"/>
            </a:pPr>
            <a:r>
              <a:rPr lang="en-GB" sz="1000" b="1" dirty="0" smtClean="0">
                <a:solidFill>
                  <a:srgbClr val="000000"/>
                </a:solidFill>
              </a:rPr>
              <a:t>Those more dependent on their car than 12 months ago </a:t>
            </a:r>
            <a:r>
              <a:rPr lang="en-GB" sz="1000" dirty="0" smtClean="0">
                <a:solidFill>
                  <a:srgbClr val="000000"/>
                </a:solidFill>
              </a:rPr>
              <a:t>(40%)</a:t>
            </a:r>
          </a:p>
          <a:p>
            <a:pPr marL="85725" indent="-85725">
              <a:buFont typeface="Arial" pitchFamily="34" charset="0"/>
              <a:buChar char="•"/>
            </a:pPr>
            <a:r>
              <a:rPr lang="en-GB" sz="1000" b="1" dirty="0" smtClean="0">
                <a:solidFill>
                  <a:srgbClr val="000000"/>
                </a:solidFill>
              </a:rPr>
              <a:t>Those likely to purchase plug in hybrid </a:t>
            </a:r>
            <a:r>
              <a:rPr lang="en-GB" sz="1000" dirty="0" smtClean="0">
                <a:solidFill>
                  <a:srgbClr val="000000"/>
                </a:solidFill>
              </a:rPr>
              <a:t>(41%)</a:t>
            </a:r>
          </a:p>
        </p:txBody>
      </p:sp>
      <p:cxnSp>
        <p:nvCxnSpPr>
          <p:cNvPr id="58" name="Shape 57"/>
          <p:cNvCxnSpPr>
            <a:stCxn id="37" idx="0"/>
            <a:endCxn id="56" idx="0"/>
          </p:cNvCxnSpPr>
          <p:nvPr/>
        </p:nvCxnSpPr>
        <p:spPr>
          <a:xfrm rot="16200000" flipV="1">
            <a:off x="2094498" y="1008127"/>
            <a:ext cx="339400" cy="1814605"/>
          </a:xfrm>
          <a:prstGeom prst="bentConnector3">
            <a:avLst>
              <a:gd name="adj1" fmla="val 167354"/>
            </a:avLst>
          </a:prstGeom>
          <a:noFill/>
          <a:ln>
            <a:solidFill>
              <a:srgbClr val="4F6228"/>
            </a:solidFill>
            <a:prstDash val="dash"/>
            <a:tailEnd type="triangle" w="med" len="med"/>
          </a:ln>
        </p:spPr>
      </p:cxnSp>
      <p:sp>
        <p:nvSpPr>
          <p:cNvPr id="68" name="TextBox 67"/>
          <p:cNvSpPr txBox="1"/>
          <p:nvPr/>
        </p:nvSpPr>
        <p:spPr>
          <a:xfrm>
            <a:off x="5315295" y="781956"/>
            <a:ext cx="1447800" cy="1169551"/>
          </a:xfrm>
          <a:prstGeom prst="rect">
            <a:avLst/>
          </a:prstGeom>
          <a:noFill/>
          <a:ln>
            <a:solidFill>
              <a:srgbClr val="953735"/>
            </a:solidFill>
            <a:prstDash val="dash"/>
          </a:ln>
        </p:spPr>
        <p:txBody>
          <a:bodyPr wrap="square" rtlCol="0">
            <a:spAutoFit/>
          </a:bodyPr>
          <a:lstStyle/>
          <a:p>
            <a:pPr marL="85725" indent="-85725">
              <a:buFont typeface="Arial" pitchFamily="34" charset="0"/>
              <a:buChar char="•"/>
            </a:pPr>
            <a:r>
              <a:rPr lang="en-GB" sz="1000" b="1" dirty="0" smtClean="0">
                <a:solidFill>
                  <a:srgbClr val="000000"/>
                </a:solidFill>
              </a:rPr>
              <a:t> Aged 65+ </a:t>
            </a:r>
            <a:r>
              <a:rPr lang="en-GB" sz="1000" dirty="0" smtClean="0">
                <a:solidFill>
                  <a:srgbClr val="000000"/>
                </a:solidFill>
              </a:rPr>
              <a:t>(66%)</a:t>
            </a:r>
          </a:p>
          <a:p>
            <a:pPr marL="85725" indent="-85725">
              <a:buFont typeface="Arial" pitchFamily="34" charset="0"/>
              <a:buChar char="•"/>
            </a:pPr>
            <a:r>
              <a:rPr lang="en-GB" sz="1000" b="1" dirty="0" smtClean="0">
                <a:solidFill>
                  <a:srgbClr val="000000"/>
                </a:solidFill>
              </a:rPr>
              <a:t> South East </a:t>
            </a:r>
            <a:r>
              <a:rPr lang="en-GB" sz="1000" dirty="0" smtClean="0">
                <a:solidFill>
                  <a:srgbClr val="000000"/>
                </a:solidFill>
              </a:rPr>
              <a:t>(53%)</a:t>
            </a:r>
          </a:p>
          <a:p>
            <a:pPr marL="85725" indent="-85725">
              <a:buFont typeface="Arial" pitchFamily="34" charset="0"/>
              <a:buChar char="•"/>
            </a:pPr>
            <a:r>
              <a:rPr lang="en-GB" sz="1000" b="1" dirty="0" smtClean="0">
                <a:solidFill>
                  <a:srgbClr val="000000"/>
                </a:solidFill>
              </a:rPr>
              <a:t> Nissan owners </a:t>
            </a:r>
            <a:r>
              <a:rPr lang="en-GB" sz="1000" dirty="0" smtClean="0">
                <a:solidFill>
                  <a:srgbClr val="000000"/>
                </a:solidFill>
              </a:rPr>
              <a:t>(58%)</a:t>
            </a:r>
          </a:p>
          <a:p>
            <a:pPr marL="85725" indent="-85725">
              <a:buFont typeface="Arial" pitchFamily="34" charset="0"/>
              <a:buChar char="•"/>
            </a:pPr>
            <a:r>
              <a:rPr lang="en-GB" sz="1000" b="1" dirty="0" smtClean="0">
                <a:solidFill>
                  <a:srgbClr val="000000"/>
                </a:solidFill>
              </a:rPr>
              <a:t> Likely to purchase conventional petrol engine </a:t>
            </a:r>
            <a:r>
              <a:rPr lang="en-GB" sz="1000" dirty="0" smtClean="0">
                <a:solidFill>
                  <a:srgbClr val="000000"/>
                </a:solidFill>
              </a:rPr>
              <a:t>(61%)</a:t>
            </a:r>
          </a:p>
        </p:txBody>
      </p:sp>
      <p:cxnSp>
        <p:nvCxnSpPr>
          <p:cNvPr id="69" name="Straight Arrow Connector 68"/>
          <p:cNvCxnSpPr>
            <a:stCxn id="47" idx="0"/>
            <a:endCxn id="68" idx="2"/>
          </p:cNvCxnSpPr>
          <p:nvPr/>
        </p:nvCxnSpPr>
        <p:spPr>
          <a:xfrm flipV="1">
            <a:off x="5274620" y="1951507"/>
            <a:ext cx="764575" cy="2114823"/>
          </a:xfrm>
          <a:prstGeom prst="straightConnector1">
            <a:avLst/>
          </a:prstGeom>
          <a:noFill/>
          <a:ln>
            <a:solidFill>
              <a:schemeClr val="tx2">
                <a:lumMod val="75000"/>
              </a:schemeClr>
            </a:solidFill>
            <a:prstDash val="dash"/>
            <a:tailEnd type="triangle" w="med" len="med"/>
          </a:ln>
        </p:spPr>
      </p:cxnSp>
      <p:graphicFrame>
        <p:nvGraphicFramePr>
          <p:cNvPr id="76" name="Chart 75"/>
          <p:cNvGraphicFramePr/>
          <p:nvPr/>
        </p:nvGraphicFramePr>
        <p:xfrm>
          <a:off x="7095279" y="2011680"/>
          <a:ext cx="3344122" cy="4678680"/>
        </p:xfrm>
        <a:graphic>
          <a:graphicData uri="http://schemas.openxmlformats.org/drawingml/2006/chart">
            <c:chart xmlns:c="http://schemas.openxmlformats.org/drawingml/2006/chart" xmlns:r="http://schemas.openxmlformats.org/officeDocument/2006/relationships" r:id="rId3"/>
          </a:graphicData>
        </a:graphic>
      </p:graphicFrame>
      <p:pic>
        <p:nvPicPr>
          <p:cNvPr id="16386" name="Picture 2" descr="http://3.imimg.com/data3/HC/SA/MY-13209802/warning-triangle-250x250.png"/>
          <p:cNvPicPr>
            <a:picLocks noChangeAspect="1" noChangeArrowheads="1"/>
          </p:cNvPicPr>
          <p:nvPr/>
        </p:nvPicPr>
        <p:blipFill>
          <a:blip r:embed="rId4" cstate="print"/>
          <a:srcRect/>
          <a:stretch>
            <a:fillRect/>
          </a:stretch>
        </p:blipFill>
        <p:spPr bwMode="auto">
          <a:xfrm rot="1440690">
            <a:off x="9857049" y="6029974"/>
            <a:ext cx="738527" cy="614455"/>
          </a:xfrm>
          <a:prstGeom prst="rect">
            <a:avLst/>
          </a:prstGeom>
          <a:noFill/>
        </p:spPr>
      </p:pic>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Emerging themes</a:t>
            </a:r>
            <a:endParaRPr lang="en-GB" dirty="0"/>
          </a:p>
        </p:txBody>
      </p:sp>
      <p:sp>
        <p:nvSpPr>
          <p:cNvPr id="5" name="Text Placeholder 4"/>
          <p:cNvSpPr>
            <a:spLocks noGrp="1"/>
          </p:cNvSpPr>
          <p:nvPr>
            <p:ph type="body" sz="quarter" idx="13"/>
          </p:nvPr>
        </p:nvSpPr>
        <p:spPr/>
        <p:txBody>
          <a:bodyPr/>
          <a:lstStyle/>
          <a:p>
            <a:r>
              <a:rPr lang="en-GB" dirty="0" smtClean="0"/>
              <a:t>10</a:t>
            </a:r>
            <a:endParaRPr lang="en-GB" dirty="0"/>
          </a:p>
        </p:txBody>
      </p:sp>
      <p:sp>
        <p:nvSpPr>
          <p:cNvPr id="11" name="Text Placeholder 4"/>
          <p:cNvSpPr>
            <a:spLocks noGrp="1"/>
          </p:cNvSpPr>
          <p:nvPr>
            <p:ph type="body" sz="quarter" idx="12"/>
          </p:nvPr>
        </p:nvSpPr>
        <p:spPr>
          <a:xfrm>
            <a:off x="722313" y="4176713"/>
            <a:ext cx="5292725" cy="2268538"/>
          </a:xfrm>
        </p:spPr>
        <p:txBody>
          <a:bodyPr/>
          <a:lstStyle/>
          <a:p>
            <a:pPr lvl="2">
              <a:buFont typeface="Arial" pitchFamily="34" charset="0"/>
              <a:buChar char="•"/>
            </a:pPr>
            <a:r>
              <a:rPr lang="en-GB" sz="1400" dirty="0" smtClean="0"/>
              <a:t>High level summary</a:t>
            </a: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High level summary of themes.</a:t>
            </a:r>
            <a:endParaRPr lang="en-GB" dirty="0"/>
          </a:p>
        </p:txBody>
      </p:sp>
      <p:sp>
        <p:nvSpPr>
          <p:cNvPr id="3" name="Text Placeholder 2"/>
          <p:cNvSpPr>
            <a:spLocks noGrp="1"/>
          </p:cNvSpPr>
          <p:nvPr>
            <p:ph type="body" sz="quarter" idx="11"/>
          </p:nvPr>
        </p:nvSpPr>
        <p:spPr/>
        <p:txBody>
          <a:bodyPr/>
          <a:lstStyle/>
          <a:p>
            <a:r>
              <a:rPr lang="en-GB" dirty="0" smtClean="0"/>
              <a:t>Some signs of progressive attitudes, but old habits and concerns are largely </a:t>
            </a:r>
            <a:r>
              <a:rPr lang="en-GB" smtClean="0"/>
              <a:t>holding firm</a:t>
            </a:r>
            <a:endParaRPr lang="en-GB" dirty="0"/>
          </a:p>
        </p:txBody>
      </p:sp>
      <p:sp>
        <p:nvSpPr>
          <p:cNvPr id="4" name="Content Placeholder 3"/>
          <p:cNvSpPr>
            <a:spLocks noGrp="1"/>
          </p:cNvSpPr>
          <p:nvPr>
            <p:ph sz="quarter" idx="12"/>
          </p:nvPr>
        </p:nvSpPr>
        <p:spPr/>
        <p:txBody>
          <a:bodyPr/>
          <a:lstStyle/>
          <a:p>
            <a:pPr lvl="1"/>
            <a:r>
              <a:rPr lang="en-GB" dirty="0" smtClean="0"/>
              <a:t>Habits and top of mind concerns holding firm</a:t>
            </a:r>
          </a:p>
          <a:p>
            <a:pPr lvl="2"/>
            <a:r>
              <a:rPr lang="en-GB" dirty="0" smtClean="0"/>
              <a:t>Generally steady claimed car use</a:t>
            </a:r>
          </a:p>
          <a:p>
            <a:pPr lvl="2"/>
            <a:r>
              <a:rPr lang="en-GB" dirty="0" smtClean="0"/>
              <a:t>Consumers still envisage buying traditionally powered cars</a:t>
            </a:r>
          </a:p>
          <a:p>
            <a:pPr lvl="2"/>
            <a:r>
              <a:rPr lang="en-GB" b="0" dirty="0" smtClean="0"/>
              <a:t>Entrenched top of mind issues – </a:t>
            </a:r>
            <a:r>
              <a:rPr lang="en-GB" dirty="0" smtClean="0"/>
              <a:t>road maintenance and </a:t>
            </a:r>
            <a:r>
              <a:rPr lang="en-GB" b="0" dirty="0" smtClean="0"/>
              <a:t>concerns about other motorists using hand-held mobiles whilst driving</a:t>
            </a:r>
          </a:p>
          <a:p>
            <a:pPr lvl="2"/>
            <a:endParaRPr lang="en-GB" dirty="0" smtClean="0"/>
          </a:p>
          <a:p>
            <a:pPr lvl="2">
              <a:buNone/>
            </a:pPr>
            <a:r>
              <a:rPr lang="en-GB" b="1" dirty="0" smtClean="0"/>
              <a:t>Other notable themes</a:t>
            </a:r>
          </a:p>
          <a:p>
            <a:pPr lvl="2"/>
            <a:r>
              <a:rPr lang="en-GB" dirty="0" smtClean="0"/>
              <a:t>A sense of increased traffic congestion and reduced availability of parking</a:t>
            </a:r>
          </a:p>
          <a:p>
            <a:pPr lvl="2"/>
            <a:r>
              <a:rPr lang="en-GB" dirty="0" smtClean="0"/>
              <a:t>More information about  major incidents occurring on motorways is welcome</a:t>
            </a:r>
            <a:endParaRPr lang="en-GB" b="0" dirty="0" smtClean="0"/>
          </a:p>
          <a:p>
            <a:pPr lvl="2"/>
            <a:r>
              <a:rPr lang="en-GB" dirty="0" smtClean="0"/>
              <a:t>Emissions scandal: industry trust seems to have been affected</a:t>
            </a:r>
            <a:endParaRPr lang="en-GB" b="0" dirty="0"/>
          </a:p>
        </p:txBody>
      </p:sp>
      <p:sp>
        <p:nvSpPr>
          <p:cNvPr id="5" name="Content Placeholder 4"/>
          <p:cNvSpPr>
            <a:spLocks noGrp="1"/>
          </p:cNvSpPr>
          <p:nvPr>
            <p:ph sz="quarter" idx="13"/>
          </p:nvPr>
        </p:nvSpPr>
        <p:spPr/>
        <p:txBody>
          <a:bodyPr/>
          <a:lstStyle/>
          <a:p>
            <a:pPr lvl="1"/>
            <a:r>
              <a:rPr lang="en-GB" dirty="0" smtClean="0"/>
              <a:t>Progressive attitudes exist in places</a:t>
            </a:r>
          </a:p>
          <a:p>
            <a:pPr lvl="2">
              <a:buFont typeface="Wingdings" pitchFamily="2" charset="2"/>
              <a:buChar char="ü"/>
            </a:pPr>
            <a:r>
              <a:rPr lang="en-GB" dirty="0" smtClean="0"/>
              <a:t>Claimed support for the clean air agenda in isolation (although not a top of mind issue)</a:t>
            </a:r>
          </a:p>
          <a:p>
            <a:pPr lvl="2">
              <a:buFont typeface="Wingdings" pitchFamily="2" charset="2"/>
              <a:buChar char="ü"/>
            </a:pPr>
            <a:r>
              <a:rPr lang="en-GB" b="0" dirty="0" smtClean="0"/>
              <a:t>Support for making drink-driving rules stricter</a:t>
            </a:r>
          </a:p>
          <a:p>
            <a:pPr lvl="2">
              <a:buFont typeface="Wingdings" pitchFamily="2" charset="2"/>
              <a:buChar char="ü"/>
            </a:pPr>
            <a:r>
              <a:rPr lang="en-GB" dirty="0" smtClean="0"/>
              <a:t>Motorway technologies found useful</a:t>
            </a:r>
          </a:p>
          <a:p>
            <a:pPr lvl="2">
              <a:buFont typeface="Wingdings" pitchFamily="2" charset="2"/>
              <a:buChar char=""/>
            </a:pPr>
            <a:r>
              <a:rPr lang="en-GB" dirty="0" smtClean="0"/>
              <a:t>While there is some understanding that driverless car technology is on the horizon, there is considerable uncertainty and fear of the unknown</a:t>
            </a:r>
          </a:p>
          <a:p>
            <a:pPr lvl="4"/>
            <a:r>
              <a:rPr lang="en-GB" dirty="0" smtClean="0"/>
              <a:t>Yet, some evidence that opposition to new car technologies (which don’t monitor individual driving behaviour) is less entrenched than last year</a:t>
            </a:r>
          </a:p>
          <a:p>
            <a:pPr lvl="2"/>
            <a:endParaRPr lang="en-GB" dirty="0" smtClean="0"/>
          </a:p>
          <a:p>
            <a:pPr lvl="2"/>
            <a:endParaRPr lang="en-GB" b="0" dirty="0" smtClean="0"/>
          </a:p>
          <a:p>
            <a:pPr lvl="2"/>
            <a:endParaRPr lang="en-GB" dirty="0" smtClean="0"/>
          </a:p>
          <a:p>
            <a:pPr lvl="2"/>
            <a:endParaRPr lang="en-GB" dirty="0" smtClean="0"/>
          </a:p>
          <a:p>
            <a:pPr lvl="2"/>
            <a:endParaRPr lang="en-GB" dirty="0" smtClean="0"/>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Appendix</a:t>
            </a:r>
            <a:endParaRPr lang="en-GB" dirty="0"/>
          </a:p>
        </p:txBody>
      </p:sp>
      <p:sp>
        <p:nvSpPr>
          <p:cNvPr id="6" name="Text Placeholder 5"/>
          <p:cNvSpPr>
            <a:spLocks noGrp="1"/>
          </p:cNvSpPr>
          <p:nvPr>
            <p:ph type="body" sz="quarter" idx="12"/>
          </p:nvPr>
        </p:nvSpPr>
        <p:spPr/>
        <p:txBody>
          <a:bodyPr/>
          <a:lstStyle/>
          <a:p>
            <a:pPr marL="179388" indent="-179388">
              <a:buFont typeface="Arial" pitchFamily="34" charset="0"/>
              <a:buChar char="•"/>
            </a:pPr>
            <a:r>
              <a:rPr lang="en-GB" sz="1400" dirty="0" smtClean="0"/>
              <a:t>Sample profile</a:t>
            </a:r>
            <a:endParaRPr lang="en-GB" sz="1400" dirty="0"/>
          </a:p>
        </p:txBody>
      </p:sp>
      <p:sp>
        <p:nvSpPr>
          <p:cNvPr id="5" name="Text Placeholder 4"/>
          <p:cNvSpPr>
            <a:spLocks noGrp="1"/>
          </p:cNvSpPr>
          <p:nvPr>
            <p:ph type="body" sz="quarter" idx="13"/>
          </p:nvPr>
        </p:nvSpPr>
        <p:spPr/>
        <p:txBody>
          <a:bodyPr/>
          <a:lstStyle/>
          <a:p>
            <a:r>
              <a:rPr lang="en-GB" dirty="0" smtClean="0"/>
              <a:t>11</a:t>
            </a:r>
            <a:endParaRPr lang="en-GB" dirty="0"/>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p:cNvGraphicFramePr>
            <a:graphicFrameLocks noGrp="1"/>
          </p:cNvGraphicFramePr>
          <p:nvPr/>
        </p:nvGraphicFramePr>
        <p:xfrm>
          <a:off x="945944" y="1439054"/>
          <a:ext cx="3146371" cy="5111645"/>
        </p:xfrm>
        <a:graphic>
          <a:graphicData uri="http://schemas.openxmlformats.org/drawingml/2006/table">
            <a:tbl>
              <a:tblPr firstRow="1" bandRow="1">
                <a:tableStyleId>{5C22544A-7EE6-4342-B048-85BDC9FD1C3A}</a:tableStyleId>
              </a:tblPr>
              <a:tblGrid>
                <a:gridCol w="1265583"/>
                <a:gridCol w="1880788"/>
              </a:tblGrid>
              <a:tr h="464695">
                <a:tc>
                  <a:txBody>
                    <a:bodyPr/>
                    <a:lstStyle/>
                    <a:p>
                      <a:pPr algn="r"/>
                      <a:r>
                        <a:rPr lang="en-US" sz="1400" i="1" dirty="0" smtClean="0">
                          <a:solidFill>
                            <a:srgbClr val="000000"/>
                          </a:solidFill>
                          <a:latin typeface="Arial"/>
                          <a:cs typeface="Arial"/>
                        </a:rPr>
                        <a:t>Gender</a:t>
                      </a:r>
                      <a:endParaRPr lang="en-US" sz="1400" i="1" dirty="0">
                        <a:solidFill>
                          <a:srgbClr val="000000"/>
                        </a:solidFill>
                        <a:latin typeface="Arial"/>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endParaRPr lang="en-US" sz="1400" b="1" i="1" kern="1200" dirty="0">
                        <a:solidFill>
                          <a:srgbClr val="000000"/>
                        </a:solidFill>
                        <a:latin typeface="Arial"/>
                        <a:ea typeface="+mn-ea"/>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r>
              <a:tr h="464695">
                <a:tc>
                  <a:txBody>
                    <a:bodyPr/>
                    <a:lstStyle/>
                    <a:p>
                      <a:r>
                        <a:rPr lang="en-US" sz="1400" dirty="0" smtClean="0">
                          <a:solidFill>
                            <a:srgbClr val="000000"/>
                          </a:solidFill>
                          <a:latin typeface="Arial"/>
                          <a:cs typeface="Arial"/>
                        </a:rPr>
                        <a:t>Women</a:t>
                      </a:r>
                      <a:endParaRPr lang="en-US" sz="1400" dirty="0">
                        <a:solidFill>
                          <a:srgbClr val="000000"/>
                        </a:solidFill>
                        <a:latin typeface="Arial"/>
                        <a:cs typeface="Arial"/>
                      </a:endParaRPr>
                    </a:p>
                  </a:txBody>
                  <a:tcPr anchor="ct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rgbClr val="000000"/>
                          </a:solidFill>
                          <a:latin typeface="Arial"/>
                          <a:cs typeface="Arial"/>
                        </a:rPr>
                        <a:t>51%</a:t>
                      </a:r>
                      <a:endParaRPr lang="en-US" sz="1400" dirty="0">
                        <a:solidFill>
                          <a:srgbClr val="000000"/>
                        </a:solidFill>
                        <a:latin typeface="Arial"/>
                        <a:cs typeface="Arial"/>
                      </a:endParaRPr>
                    </a:p>
                  </a:txBody>
                  <a:tcPr anchor="ct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r>
              <a:tr h="464695">
                <a:tc>
                  <a:txBody>
                    <a:bodyPr/>
                    <a:lstStyle/>
                    <a:p>
                      <a:r>
                        <a:rPr lang="en-US" sz="1400" dirty="0" smtClean="0">
                          <a:solidFill>
                            <a:srgbClr val="000000"/>
                          </a:solidFill>
                          <a:latin typeface="Arial"/>
                          <a:cs typeface="Arial"/>
                        </a:rPr>
                        <a:t>Men</a:t>
                      </a:r>
                      <a:endParaRPr lang="en-US" sz="1400" dirty="0">
                        <a:solidFill>
                          <a:srgbClr val="000000"/>
                        </a:solidFill>
                        <a:latin typeface="Arial"/>
                        <a:cs typeface="Arial"/>
                      </a:endParaRPr>
                    </a:p>
                  </a:txBody>
                  <a:tcPr anchor="ct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rgbClr val="000000"/>
                          </a:solidFill>
                          <a:latin typeface="Arial"/>
                          <a:cs typeface="Arial"/>
                        </a:rPr>
                        <a:t>49%</a:t>
                      </a:r>
                      <a:endParaRPr lang="en-US" sz="1400" dirty="0">
                        <a:solidFill>
                          <a:srgbClr val="000000"/>
                        </a:solidFill>
                        <a:latin typeface="Arial"/>
                        <a:cs typeface="Arial"/>
                      </a:endParaRPr>
                    </a:p>
                  </a:txBody>
                  <a:tcPr anchor="ct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r>
              <a:tr h="464695">
                <a:tc>
                  <a:txBody>
                    <a:bodyPr/>
                    <a:lstStyle/>
                    <a:p>
                      <a:pPr algn="r"/>
                      <a:r>
                        <a:rPr lang="en-US" sz="1400" b="1" i="1" dirty="0" smtClean="0">
                          <a:solidFill>
                            <a:srgbClr val="000000"/>
                          </a:solidFill>
                          <a:latin typeface="Arial"/>
                          <a:cs typeface="Arial"/>
                        </a:rPr>
                        <a:t>SEG</a:t>
                      </a:r>
                      <a:endParaRPr lang="en-US" sz="1400" b="1" i="1" dirty="0">
                        <a:solidFill>
                          <a:srgbClr val="000000"/>
                        </a:solidFill>
                        <a:latin typeface="Arial"/>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US" sz="1400" dirty="0">
                        <a:solidFill>
                          <a:srgbClr val="000000"/>
                        </a:solidFill>
                        <a:latin typeface="Arial"/>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r>
              <a:tr h="464695">
                <a:tc>
                  <a:txBody>
                    <a:bodyPr/>
                    <a:lstStyle/>
                    <a:p>
                      <a:r>
                        <a:rPr lang="en-US" sz="1400" kern="1200" dirty="0" smtClean="0">
                          <a:solidFill>
                            <a:srgbClr val="000000"/>
                          </a:solidFill>
                          <a:latin typeface="Arial"/>
                          <a:ea typeface="+mn-ea"/>
                          <a:cs typeface="Arial"/>
                        </a:rPr>
                        <a:t>ABC1</a:t>
                      </a:r>
                      <a:endParaRPr lang="en-US" sz="1400" kern="1200" dirty="0">
                        <a:solidFill>
                          <a:srgbClr val="000000"/>
                        </a:solidFill>
                        <a:latin typeface="Arial"/>
                        <a:ea typeface="+mn-ea"/>
                        <a:cs typeface="Arial"/>
                      </a:endParaRPr>
                    </a:p>
                  </a:txBody>
                  <a:tcPr anchor="ct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en-US" sz="1400" kern="1200" dirty="0" smtClean="0">
                          <a:solidFill>
                            <a:srgbClr val="000000"/>
                          </a:solidFill>
                          <a:latin typeface="Arial"/>
                          <a:ea typeface="+mn-ea"/>
                          <a:cs typeface="Arial"/>
                        </a:rPr>
                        <a:t>55%</a:t>
                      </a:r>
                      <a:endParaRPr lang="en-US" sz="1400" kern="1200" dirty="0">
                        <a:solidFill>
                          <a:srgbClr val="000000"/>
                        </a:solidFill>
                        <a:latin typeface="Arial"/>
                        <a:ea typeface="+mn-ea"/>
                        <a:cs typeface="Arial"/>
                      </a:endParaRPr>
                    </a:p>
                  </a:txBody>
                  <a:tcPr anchor="ct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r>
              <a:tr h="464695">
                <a:tc>
                  <a:txBody>
                    <a:bodyPr/>
                    <a:lstStyle/>
                    <a:p>
                      <a:r>
                        <a:rPr lang="en-US" sz="1400" kern="1200" dirty="0" smtClean="0">
                          <a:solidFill>
                            <a:srgbClr val="000000"/>
                          </a:solidFill>
                          <a:latin typeface="Arial"/>
                          <a:ea typeface="+mn-ea"/>
                          <a:cs typeface="Arial"/>
                        </a:rPr>
                        <a:t>C2DE</a:t>
                      </a:r>
                      <a:endParaRPr lang="en-US" sz="1400" kern="1200" dirty="0">
                        <a:solidFill>
                          <a:srgbClr val="000000"/>
                        </a:solidFill>
                        <a:latin typeface="Arial"/>
                        <a:ea typeface="+mn-ea"/>
                        <a:cs typeface="Arial"/>
                      </a:endParaRPr>
                    </a:p>
                  </a:txBody>
                  <a:tcPr anchor="ct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en-US" sz="1400" kern="1200" dirty="0" smtClean="0">
                          <a:solidFill>
                            <a:srgbClr val="000000"/>
                          </a:solidFill>
                          <a:latin typeface="Arial"/>
                          <a:ea typeface="+mn-ea"/>
                          <a:cs typeface="Arial"/>
                        </a:rPr>
                        <a:t>45%</a:t>
                      </a:r>
                      <a:endParaRPr lang="en-US" sz="1400" kern="1200" dirty="0">
                        <a:solidFill>
                          <a:srgbClr val="000000"/>
                        </a:solidFill>
                        <a:latin typeface="Arial"/>
                        <a:ea typeface="+mn-ea"/>
                        <a:cs typeface="Arial"/>
                      </a:endParaRPr>
                    </a:p>
                  </a:txBody>
                  <a:tcPr anchor="ct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r>
              <a:tr h="464695">
                <a:tc>
                  <a:txBody>
                    <a:bodyPr/>
                    <a:lstStyle/>
                    <a:p>
                      <a:pPr marL="0" algn="r" defTabSz="457200" rtl="0" eaLnBrk="1" latinLnBrk="0" hangingPunct="1"/>
                      <a:r>
                        <a:rPr lang="en-US" sz="1400" b="1" i="1" kern="1200" dirty="0" smtClean="0">
                          <a:solidFill>
                            <a:srgbClr val="000000"/>
                          </a:solidFill>
                          <a:latin typeface="Arial"/>
                          <a:ea typeface="+mn-ea"/>
                          <a:cs typeface="Arial"/>
                        </a:rPr>
                        <a:t>Age</a:t>
                      </a:r>
                      <a:endParaRPr lang="en-US" sz="1400" b="1" i="1" kern="1200" dirty="0">
                        <a:solidFill>
                          <a:srgbClr val="000000"/>
                        </a:solidFill>
                        <a:latin typeface="Arial"/>
                        <a:ea typeface="+mn-ea"/>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r" defTabSz="457200" rtl="0" eaLnBrk="1" latinLnBrk="0" hangingPunct="1"/>
                      <a:endParaRPr lang="en-US" sz="1400" b="1" i="1" kern="1200" dirty="0">
                        <a:solidFill>
                          <a:srgbClr val="000000"/>
                        </a:solidFill>
                        <a:latin typeface="Arial"/>
                        <a:ea typeface="+mn-ea"/>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r>
              <a:tr h="464695">
                <a:tc>
                  <a:txBody>
                    <a:bodyPr/>
                    <a:lstStyle/>
                    <a:p>
                      <a:r>
                        <a:rPr lang="en-US" sz="1400" kern="1200" dirty="0" smtClean="0">
                          <a:solidFill>
                            <a:srgbClr val="000000"/>
                          </a:solidFill>
                          <a:latin typeface="Arial"/>
                          <a:ea typeface="+mn-ea"/>
                          <a:cs typeface="Arial"/>
                        </a:rPr>
                        <a:t>17-24</a:t>
                      </a:r>
                      <a:endParaRPr lang="en-US" sz="1400" kern="1200" dirty="0">
                        <a:solidFill>
                          <a:srgbClr val="000000"/>
                        </a:solidFill>
                        <a:latin typeface="Arial"/>
                        <a:ea typeface="+mn-ea"/>
                        <a:cs typeface="Arial"/>
                      </a:endParaRPr>
                    </a:p>
                  </a:txBody>
                  <a:tcPr anchor="ct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en-US" sz="1400" kern="1200" dirty="0" smtClean="0">
                          <a:solidFill>
                            <a:srgbClr val="000000"/>
                          </a:solidFill>
                          <a:latin typeface="Arial"/>
                          <a:ea typeface="+mn-ea"/>
                          <a:cs typeface="Arial"/>
                        </a:rPr>
                        <a:t>13%</a:t>
                      </a:r>
                      <a:endParaRPr lang="en-US" sz="1400" kern="1200" dirty="0">
                        <a:solidFill>
                          <a:srgbClr val="000000"/>
                        </a:solidFill>
                        <a:latin typeface="Arial"/>
                        <a:ea typeface="+mn-ea"/>
                        <a:cs typeface="Arial"/>
                      </a:endParaRPr>
                    </a:p>
                  </a:txBody>
                  <a:tcPr anchor="ct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r>
              <a:tr h="464695">
                <a:tc>
                  <a:txBody>
                    <a:bodyPr/>
                    <a:lstStyle/>
                    <a:p>
                      <a:r>
                        <a:rPr lang="en-US" sz="1400" kern="1200" dirty="0" smtClean="0">
                          <a:solidFill>
                            <a:srgbClr val="000000"/>
                          </a:solidFill>
                          <a:latin typeface="Arial"/>
                          <a:ea typeface="+mn-ea"/>
                          <a:cs typeface="Arial"/>
                        </a:rPr>
                        <a:t>25-44</a:t>
                      </a:r>
                      <a:endParaRPr lang="en-US" sz="1400" kern="1200" dirty="0">
                        <a:solidFill>
                          <a:srgbClr val="000000"/>
                        </a:solidFill>
                        <a:latin typeface="Arial"/>
                        <a:ea typeface="+mn-ea"/>
                        <a:cs typeface="Arial"/>
                      </a:endParaRPr>
                    </a:p>
                  </a:txBody>
                  <a:tcPr anchor="ct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en-US" sz="1400" kern="1200" dirty="0" smtClean="0">
                          <a:solidFill>
                            <a:srgbClr val="000000"/>
                          </a:solidFill>
                          <a:latin typeface="Arial"/>
                          <a:ea typeface="+mn-ea"/>
                          <a:cs typeface="Arial"/>
                        </a:rPr>
                        <a:t>34%</a:t>
                      </a:r>
                      <a:endParaRPr lang="en-US" sz="1400" kern="1200" dirty="0">
                        <a:solidFill>
                          <a:srgbClr val="000000"/>
                        </a:solidFill>
                        <a:latin typeface="Arial"/>
                        <a:ea typeface="+mn-ea"/>
                        <a:cs typeface="Arial"/>
                      </a:endParaRPr>
                    </a:p>
                  </a:txBody>
                  <a:tcPr anchor="ct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r>
              <a:tr h="464695">
                <a:tc>
                  <a:txBody>
                    <a:bodyPr/>
                    <a:lstStyle/>
                    <a:p>
                      <a:r>
                        <a:rPr lang="en-US" sz="1400" kern="1200" dirty="0" smtClean="0">
                          <a:solidFill>
                            <a:srgbClr val="000000"/>
                          </a:solidFill>
                          <a:latin typeface="Arial"/>
                          <a:ea typeface="+mn-ea"/>
                          <a:cs typeface="Arial"/>
                        </a:rPr>
                        <a:t>45-64</a:t>
                      </a:r>
                      <a:endParaRPr lang="en-US" sz="1400" kern="1200" dirty="0">
                        <a:solidFill>
                          <a:srgbClr val="000000"/>
                        </a:solidFill>
                        <a:latin typeface="Arial"/>
                        <a:ea typeface="+mn-ea"/>
                        <a:cs typeface="Arial"/>
                      </a:endParaRPr>
                    </a:p>
                  </a:txBody>
                  <a:tcPr anchor="ct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en-US" sz="1400" kern="1200" dirty="0" smtClean="0">
                          <a:solidFill>
                            <a:srgbClr val="000000"/>
                          </a:solidFill>
                          <a:latin typeface="Arial"/>
                          <a:ea typeface="+mn-ea"/>
                          <a:cs typeface="Arial"/>
                        </a:rPr>
                        <a:t>32%</a:t>
                      </a:r>
                      <a:endParaRPr lang="en-US" sz="1400" kern="1200" dirty="0">
                        <a:solidFill>
                          <a:srgbClr val="000000"/>
                        </a:solidFill>
                        <a:latin typeface="Arial"/>
                        <a:ea typeface="+mn-ea"/>
                        <a:cs typeface="Arial"/>
                      </a:endParaRPr>
                    </a:p>
                  </a:txBody>
                  <a:tcPr anchor="ct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r>
              <a:tr h="464695">
                <a:tc>
                  <a:txBody>
                    <a:bodyPr/>
                    <a:lstStyle/>
                    <a:p>
                      <a:r>
                        <a:rPr lang="en-US" sz="1400" kern="1200" dirty="0" smtClean="0">
                          <a:solidFill>
                            <a:srgbClr val="000000"/>
                          </a:solidFill>
                          <a:latin typeface="Arial"/>
                          <a:ea typeface="+mn-ea"/>
                          <a:cs typeface="Arial"/>
                        </a:rPr>
                        <a:t>65+</a:t>
                      </a:r>
                      <a:endParaRPr lang="en-US" sz="1400" kern="1200" dirty="0">
                        <a:solidFill>
                          <a:srgbClr val="000000"/>
                        </a:solidFill>
                        <a:latin typeface="Arial"/>
                        <a:ea typeface="+mn-ea"/>
                        <a:cs typeface="Arial"/>
                      </a:endParaRPr>
                    </a:p>
                  </a:txBody>
                  <a:tcPr anchor="ct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en-US" sz="1400" kern="1200" dirty="0" smtClean="0">
                          <a:solidFill>
                            <a:srgbClr val="000000"/>
                          </a:solidFill>
                          <a:latin typeface="Arial"/>
                          <a:ea typeface="+mn-ea"/>
                          <a:cs typeface="Arial"/>
                        </a:rPr>
                        <a:t>21%</a:t>
                      </a:r>
                      <a:endParaRPr lang="en-US" sz="1400" kern="1200" dirty="0">
                        <a:solidFill>
                          <a:srgbClr val="000000"/>
                        </a:solidFill>
                        <a:latin typeface="Arial"/>
                        <a:ea typeface="+mn-ea"/>
                        <a:cs typeface="Arial"/>
                      </a:endParaRPr>
                    </a:p>
                  </a:txBody>
                  <a:tcPr anchor="ct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r>
            </a:tbl>
          </a:graphicData>
        </a:graphic>
      </p:graphicFrame>
      <p:sp>
        <p:nvSpPr>
          <p:cNvPr id="268" name="Rectangle 23"/>
          <p:cNvSpPr>
            <a:spLocks noChangeArrowheads="1"/>
          </p:cNvSpPr>
          <p:nvPr/>
        </p:nvSpPr>
        <p:spPr bwMode="auto">
          <a:xfrm>
            <a:off x="1084222" y="6821487"/>
            <a:ext cx="7469228" cy="484187"/>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QS1. </a:t>
            </a:r>
            <a:r>
              <a:rPr lang="en-GB" sz="800" dirty="0">
                <a:solidFill>
                  <a:schemeClr val="bg2"/>
                </a:solidFill>
                <a:latin typeface="Arial" pitchFamily="34" charset="0"/>
                <a:cs typeface="Arial" pitchFamily="34" charset="0"/>
              </a:rPr>
              <a:t>Are </a:t>
            </a:r>
            <a:r>
              <a:rPr lang="en-GB" sz="800" dirty="0" smtClean="0">
                <a:solidFill>
                  <a:schemeClr val="bg2"/>
                </a:solidFill>
                <a:latin typeface="Arial" pitchFamily="34" charset="0"/>
                <a:cs typeface="Arial" pitchFamily="34" charset="0"/>
              </a:rPr>
              <a:t>you...?</a:t>
            </a:r>
            <a:r>
              <a:rPr lang="en-GB" sz="800" i="1" dirty="0" smtClean="0">
                <a:solidFill>
                  <a:schemeClr val="bg2"/>
                </a:solidFill>
                <a:latin typeface="Arial" pitchFamily="34" charset="0"/>
                <a:cs typeface="Arial" pitchFamily="34" charset="0"/>
              </a:rPr>
              <a:t>. QS3. Where do you live? </a:t>
            </a:r>
            <a:r>
              <a:rPr lang="en-GB" sz="800" dirty="0" smtClean="0">
                <a:solidFill>
                  <a:schemeClr val="bg2"/>
                </a:solidFill>
                <a:latin typeface="Arial" pitchFamily="34" charset="0"/>
                <a:cs typeface="Arial" pitchFamily="34" charset="0"/>
              </a:rPr>
              <a:t>QS4. </a:t>
            </a:r>
            <a:r>
              <a:rPr lang="en-GB" sz="800" dirty="0">
                <a:solidFill>
                  <a:schemeClr val="bg2"/>
                </a:solidFill>
                <a:latin typeface="Arial" pitchFamily="34" charset="0"/>
                <a:cs typeface="Arial" pitchFamily="34" charset="0"/>
              </a:rPr>
              <a:t>How old are you? </a:t>
            </a:r>
            <a:r>
              <a:rPr lang="en-GB" sz="800" dirty="0" smtClean="0">
                <a:solidFill>
                  <a:schemeClr val="bg2"/>
                </a:solidFill>
                <a:latin typeface="Arial" pitchFamily="34" charset="0"/>
                <a:cs typeface="Arial" pitchFamily="34" charset="0"/>
              </a:rPr>
              <a:t>QS2 </a:t>
            </a:r>
            <a:r>
              <a:rPr lang="en-GB" sz="800" dirty="0" smtClean="0">
                <a:solidFill>
                  <a:schemeClr val="bg2"/>
                </a:solidFill>
              </a:rPr>
              <a:t>Please indicate to which occupational group the Chief Income Earner in your household belongs, or which group fits best. Bases: All respondents (1714).</a:t>
            </a:r>
            <a:endParaRPr lang="en-GB" sz="800" i="1" dirty="0">
              <a:solidFill>
                <a:schemeClr val="bg2"/>
              </a:solidFill>
              <a:latin typeface="Arial" pitchFamily="34" charset="0"/>
              <a:cs typeface="Arial" pitchFamily="34" charset="0"/>
            </a:endParaRPr>
          </a:p>
        </p:txBody>
      </p:sp>
      <p:sp>
        <p:nvSpPr>
          <p:cNvPr id="26" name="TextBox 25"/>
          <p:cNvSpPr txBox="1"/>
          <p:nvPr/>
        </p:nvSpPr>
        <p:spPr>
          <a:xfrm>
            <a:off x="7962900" y="3060701"/>
            <a:ext cx="2032000" cy="246221"/>
          </a:xfrm>
          <a:prstGeom prst="rect">
            <a:avLst/>
          </a:prstGeom>
          <a:solidFill>
            <a:schemeClr val="bg1"/>
          </a:solidFill>
        </p:spPr>
        <p:txBody>
          <a:bodyPr wrap="square" rtlCol="0">
            <a:spAutoFit/>
          </a:bodyPr>
          <a:lstStyle/>
          <a:p>
            <a:pPr algn="ctr"/>
            <a:endParaRPr lang="en-US" sz="1000" dirty="0" smtClean="0">
              <a:solidFill>
                <a:srgbClr val="5FAE25"/>
              </a:solidFill>
              <a:latin typeface="Arial"/>
              <a:cs typeface="Arial"/>
            </a:endParaRPr>
          </a:p>
        </p:txBody>
      </p:sp>
      <p:grpSp>
        <p:nvGrpSpPr>
          <p:cNvPr id="2" name="Group 49"/>
          <p:cNvGrpSpPr/>
          <p:nvPr/>
        </p:nvGrpSpPr>
        <p:grpSpPr>
          <a:xfrm>
            <a:off x="4521200" y="1298343"/>
            <a:ext cx="5888038" cy="5331057"/>
            <a:chOff x="4457700" y="955443"/>
            <a:chExt cx="5888038" cy="5331057"/>
          </a:xfrm>
        </p:grpSpPr>
        <p:pic>
          <p:nvPicPr>
            <p:cNvPr id="20" name="Picture 19"/>
            <p:cNvPicPr>
              <a:picLocks noChangeAspect="1"/>
            </p:cNvPicPr>
            <p:nvPr/>
          </p:nvPicPr>
          <p:blipFill>
            <a:blip r:embed="rId3" cstate="print"/>
            <a:srcRect l="4378" r="2995" b="7216"/>
            <a:stretch>
              <a:fillRect/>
            </a:stretch>
          </p:blipFill>
          <p:spPr>
            <a:xfrm>
              <a:off x="4800600" y="955443"/>
              <a:ext cx="5105400" cy="5331057"/>
            </a:xfrm>
            <a:prstGeom prst="rect">
              <a:avLst/>
            </a:prstGeom>
          </p:spPr>
        </p:pic>
        <p:sp>
          <p:nvSpPr>
            <p:cNvPr id="21" name="TextBox 20"/>
            <p:cNvSpPr txBox="1"/>
            <p:nvPr/>
          </p:nvSpPr>
          <p:spPr>
            <a:xfrm>
              <a:off x="6413500" y="5930900"/>
              <a:ext cx="1549400" cy="246221"/>
            </a:xfrm>
            <a:prstGeom prst="rect">
              <a:avLst/>
            </a:prstGeom>
            <a:solidFill>
              <a:schemeClr val="bg1"/>
            </a:solidFill>
          </p:spPr>
          <p:txBody>
            <a:bodyPr wrap="square" rtlCol="0">
              <a:spAutoFit/>
            </a:bodyPr>
            <a:lstStyle/>
            <a:p>
              <a:pPr algn="ctr"/>
              <a:r>
                <a:rPr lang="en-US" sz="1000" dirty="0" smtClean="0">
                  <a:solidFill>
                    <a:srgbClr val="5FAE25"/>
                  </a:solidFill>
                  <a:latin typeface="Arial"/>
                  <a:cs typeface="Arial"/>
                </a:rPr>
                <a:t>SOUTH EAST</a:t>
              </a:r>
            </a:p>
          </p:txBody>
        </p:sp>
        <p:sp>
          <p:nvSpPr>
            <p:cNvPr id="22" name="TextBox 21"/>
            <p:cNvSpPr txBox="1"/>
            <p:nvPr/>
          </p:nvSpPr>
          <p:spPr>
            <a:xfrm>
              <a:off x="8267700" y="5664200"/>
              <a:ext cx="1549400" cy="246221"/>
            </a:xfrm>
            <a:prstGeom prst="rect">
              <a:avLst/>
            </a:prstGeom>
            <a:solidFill>
              <a:schemeClr val="bg1"/>
            </a:solidFill>
          </p:spPr>
          <p:txBody>
            <a:bodyPr wrap="square" rtlCol="0">
              <a:spAutoFit/>
            </a:bodyPr>
            <a:lstStyle/>
            <a:p>
              <a:pPr algn="ctr"/>
              <a:r>
                <a:rPr lang="en-US" sz="1000" dirty="0" smtClean="0">
                  <a:solidFill>
                    <a:srgbClr val="5FAE25"/>
                  </a:solidFill>
                  <a:latin typeface="Arial"/>
                  <a:cs typeface="Arial"/>
                </a:rPr>
                <a:t>LONDON</a:t>
              </a:r>
            </a:p>
          </p:txBody>
        </p:sp>
        <p:sp>
          <p:nvSpPr>
            <p:cNvPr id="23" name="TextBox 22"/>
            <p:cNvSpPr txBox="1"/>
            <p:nvPr/>
          </p:nvSpPr>
          <p:spPr>
            <a:xfrm>
              <a:off x="8483600" y="4279900"/>
              <a:ext cx="1549400" cy="415498"/>
            </a:xfrm>
            <a:prstGeom prst="rect">
              <a:avLst/>
            </a:prstGeom>
            <a:solidFill>
              <a:schemeClr val="bg1"/>
            </a:solidFill>
          </p:spPr>
          <p:txBody>
            <a:bodyPr wrap="square" rtlCol="0">
              <a:spAutoFit/>
            </a:bodyPr>
            <a:lstStyle/>
            <a:p>
              <a:pPr algn="ctr"/>
              <a:r>
                <a:rPr lang="en-US" sz="700" i="1" dirty="0" smtClean="0">
                  <a:solidFill>
                    <a:srgbClr val="5FAE25"/>
                  </a:solidFill>
                  <a:latin typeface="Arial"/>
                  <a:cs typeface="Arial"/>
                </a:rPr>
                <a:t>*WEST MIDLANDS: 9%</a:t>
              </a:r>
            </a:p>
            <a:p>
              <a:pPr algn="ctr"/>
              <a:r>
                <a:rPr lang="en-US" sz="700" i="1" dirty="0" smtClean="0">
                  <a:solidFill>
                    <a:srgbClr val="5FAE25"/>
                  </a:solidFill>
                  <a:latin typeface="Arial"/>
                  <a:cs typeface="Arial"/>
                </a:rPr>
                <a:t>EAST MIDLANDS: 7%</a:t>
              </a:r>
            </a:p>
            <a:p>
              <a:pPr algn="ctr"/>
              <a:r>
                <a:rPr lang="en-US" sz="700" i="1" dirty="0" smtClean="0">
                  <a:solidFill>
                    <a:srgbClr val="5FAE25"/>
                  </a:solidFill>
                  <a:latin typeface="Arial"/>
                  <a:cs typeface="Arial"/>
                </a:rPr>
                <a:t>EAST OF ENGLAND 9%</a:t>
              </a:r>
            </a:p>
          </p:txBody>
        </p:sp>
        <p:sp>
          <p:nvSpPr>
            <p:cNvPr id="24" name="TextBox 23"/>
            <p:cNvSpPr txBox="1"/>
            <p:nvPr/>
          </p:nvSpPr>
          <p:spPr>
            <a:xfrm>
              <a:off x="8244800" y="3340100"/>
              <a:ext cx="1959964" cy="246221"/>
            </a:xfrm>
            <a:prstGeom prst="rect">
              <a:avLst/>
            </a:prstGeom>
            <a:solidFill>
              <a:schemeClr val="bg1"/>
            </a:solidFill>
          </p:spPr>
          <p:txBody>
            <a:bodyPr wrap="square" rtlCol="0">
              <a:spAutoFit/>
            </a:bodyPr>
            <a:lstStyle/>
            <a:p>
              <a:pPr algn="ctr"/>
              <a:r>
                <a:rPr lang="en-US" sz="1000" dirty="0" smtClean="0">
                  <a:solidFill>
                    <a:srgbClr val="5FAE25"/>
                  </a:solidFill>
                  <a:latin typeface="Arial"/>
                  <a:cs typeface="Arial"/>
                </a:rPr>
                <a:t>MIDLANDS &amp; EAST ANGLIA</a:t>
              </a:r>
            </a:p>
          </p:txBody>
        </p:sp>
        <p:sp>
          <p:nvSpPr>
            <p:cNvPr id="27" name="TextBox 26"/>
            <p:cNvSpPr txBox="1"/>
            <p:nvPr/>
          </p:nvSpPr>
          <p:spPr>
            <a:xfrm>
              <a:off x="7696200" y="2070100"/>
              <a:ext cx="2649538" cy="246221"/>
            </a:xfrm>
            <a:prstGeom prst="rect">
              <a:avLst/>
            </a:prstGeom>
            <a:solidFill>
              <a:schemeClr val="bg1"/>
            </a:solidFill>
          </p:spPr>
          <p:txBody>
            <a:bodyPr wrap="square" rtlCol="0">
              <a:spAutoFit/>
            </a:bodyPr>
            <a:lstStyle/>
            <a:p>
              <a:pPr algn="ctr"/>
              <a:r>
                <a:rPr lang="en-US" sz="1000" dirty="0" smtClean="0">
                  <a:solidFill>
                    <a:srgbClr val="5FAE25"/>
                  </a:solidFill>
                  <a:latin typeface="Arial"/>
                  <a:cs typeface="Arial"/>
                </a:rPr>
                <a:t>NORTH EAST AND YORKSHIRE</a:t>
              </a:r>
            </a:p>
          </p:txBody>
        </p:sp>
        <p:sp>
          <p:nvSpPr>
            <p:cNvPr id="28" name="TextBox 27"/>
            <p:cNvSpPr txBox="1"/>
            <p:nvPr/>
          </p:nvSpPr>
          <p:spPr>
            <a:xfrm>
              <a:off x="4660900" y="5473700"/>
              <a:ext cx="1549400" cy="246221"/>
            </a:xfrm>
            <a:prstGeom prst="rect">
              <a:avLst/>
            </a:prstGeom>
            <a:solidFill>
              <a:schemeClr val="bg1"/>
            </a:solidFill>
          </p:spPr>
          <p:txBody>
            <a:bodyPr wrap="square" rtlCol="0">
              <a:spAutoFit/>
            </a:bodyPr>
            <a:lstStyle/>
            <a:p>
              <a:pPr algn="ctr"/>
              <a:r>
                <a:rPr lang="en-US" sz="1000" dirty="0" smtClean="0">
                  <a:solidFill>
                    <a:srgbClr val="5FAE25"/>
                  </a:solidFill>
                  <a:latin typeface="Arial"/>
                  <a:cs typeface="Arial"/>
                </a:rPr>
                <a:t>SOUTH WEST</a:t>
              </a:r>
            </a:p>
          </p:txBody>
        </p:sp>
        <p:sp>
          <p:nvSpPr>
            <p:cNvPr id="29" name="TextBox 28"/>
            <p:cNvSpPr txBox="1"/>
            <p:nvPr/>
          </p:nvSpPr>
          <p:spPr>
            <a:xfrm>
              <a:off x="4559300" y="4267200"/>
              <a:ext cx="1549400" cy="246221"/>
            </a:xfrm>
            <a:prstGeom prst="rect">
              <a:avLst/>
            </a:prstGeom>
            <a:solidFill>
              <a:schemeClr val="bg1"/>
            </a:solidFill>
          </p:spPr>
          <p:txBody>
            <a:bodyPr wrap="square" rtlCol="0">
              <a:spAutoFit/>
            </a:bodyPr>
            <a:lstStyle/>
            <a:p>
              <a:pPr algn="ctr"/>
              <a:r>
                <a:rPr lang="en-US" sz="1000" dirty="0" smtClean="0">
                  <a:solidFill>
                    <a:srgbClr val="5FAE25"/>
                  </a:solidFill>
                  <a:latin typeface="Arial"/>
                  <a:cs typeface="Arial"/>
                </a:rPr>
                <a:t>WALES</a:t>
              </a:r>
            </a:p>
          </p:txBody>
        </p:sp>
        <p:sp>
          <p:nvSpPr>
            <p:cNvPr id="30" name="TextBox 29"/>
            <p:cNvSpPr txBox="1"/>
            <p:nvPr/>
          </p:nvSpPr>
          <p:spPr>
            <a:xfrm>
              <a:off x="4457700" y="3162300"/>
              <a:ext cx="1549400" cy="246221"/>
            </a:xfrm>
            <a:prstGeom prst="rect">
              <a:avLst/>
            </a:prstGeom>
            <a:solidFill>
              <a:schemeClr val="bg1"/>
            </a:solidFill>
          </p:spPr>
          <p:txBody>
            <a:bodyPr wrap="square" rtlCol="0">
              <a:spAutoFit/>
            </a:bodyPr>
            <a:lstStyle/>
            <a:p>
              <a:pPr algn="ctr"/>
              <a:r>
                <a:rPr lang="en-US" sz="1000" dirty="0" smtClean="0">
                  <a:solidFill>
                    <a:srgbClr val="5FAE25"/>
                  </a:solidFill>
                  <a:latin typeface="Arial"/>
                  <a:cs typeface="Arial"/>
                </a:rPr>
                <a:t>NORTH WEST</a:t>
              </a:r>
            </a:p>
          </p:txBody>
        </p:sp>
        <p:sp>
          <p:nvSpPr>
            <p:cNvPr id="31" name="TextBox 30"/>
            <p:cNvSpPr txBox="1"/>
            <p:nvPr/>
          </p:nvSpPr>
          <p:spPr>
            <a:xfrm>
              <a:off x="5041900" y="1168400"/>
              <a:ext cx="1549400" cy="246221"/>
            </a:xfrm>
            <a:prstGeom prst="rect">
              <a:avLst/>
            </a:prstGeom>
            <a:solidFill>
              <a:schemeClr val="bg1"/>
            </a:solidFill>
          </p:spPr>
          <p:txBody>
            <a:bodyPr wrap="square" rtlCol="0">
              <a:spAutoFit/>
            </a:bodyPr>
            <a:lstStyle/>
            <a:p>
              <a:pPr algn="ctr"/>
              <a:r>
                <a:rPr lang="en-US" sz="1000" dirty="0" smtClean="0">
                  <a:solidFill>
                    <a:srgbClr val="5FAE25"/>
                  </a:solidFill>
                  <a:latin typeface="Arial"/>
                  <a:cs typeface="Arial"/>
                </a:rPr>
                <a:t>NORTHERN IRELAND</a:t>
              </a:r>
            </a:p>
          </p:txBody>
        </p:sp>
        <p:sp>
          <p:nvSpPr>
            <p:cNvPr id="32" name="TextBox 31"/>
            <p:cNvSpPr txBox="1"/>
            <p:nvPr/>
          </p:nvSpPr>
          <p:spPr>
            <a:xfrm>
              <a:off x="7810500" y="1739900"/>
              <a:ext cx="1549400" cy="246221"/>
            </a:xfrm>
            <a:prstGeom prst="rect">
              <a:avLst/>
            </a:prstGeom>
            <a:solidFill>
              <a:schemeClr val="bg1"/>
            </a:solidFill>
          </p:spPr>
          <p:txBody>
            <a:bodyPr wrap="square" rtlCol="0">
              <a:spAutoFit/>
            </a:bodyPr>
            <a:lstStyle/>
            <a:p>
              <a:pPr algn="ctr"/>
              <a:r>
                <a:rPr lang="en-US" sz="1000" dirty="0" smtClean="0">
                  <a:solidFill>
                    <a:srgbClr val="5FAE25"/>
                  </a:solidFill>
                  <a:latin typeface="Arial"/>
                  <a:cs typeface="Arial"/>
                </a:rPr>
                <a:t>SCOTLAND</a:t>
              </a:r>
            </a:p>
          </p:txBody>
        </p:sp>
        <p:sp>
          <p:nvSpPr>
            <p:cNvPr id="34" name="Oval 33"/>
            <p:cNvSpPr/>
            <p:nvPr/>
          </p:nvSpPr>
          <p:spPr>
            <a:xfrm>
              <a:off x="5384800" y="1435100"/>
              <a:ext cx="774700" cy="762000"/>
            </a:xfrm>
            <a:prstGeom prst="ellipse">
              <a:avLst/>
            </a:prstGeom>
            <a:solidFill>
              <a:srgbClr val="5FA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Arial" pitchFamily="34" charset="0"/>
                  <a:cs typeface="Arial" pitchFamily="34" charset="0"/>
                </a:rPr>
                <a:t>3%</a:t>
              </a:r>
              <a:endParaRPr lang="en-US" sz="1400" dirty="0">
                <a:latin typeface="Arial" pitchFamily="34" charset="0"/>
                <a:cs typeface="Arial" pitchFamily="34" charset="0"/>
              </a:endParaRPr>
            </a:p>
          </p:txBody>
        </p:sp>
        <p:sp>
          <p:nvSpPr>
            <p:cNvPr id="35" name="Oval 34"/>
            <p:cNvSpPr/>
            <p:nvPr/>
          </p:nvSpPr>
          <p:spPr>
            <a:xfrm>
              <a:off x="4914900" y="2387600"/>
              <a:ext cx="774700" cy="762000"/>
            </a:xfrm>
            <a:prstGeom prst="ellipse">
              <a:avLst/>
            </a:prstGeom>
            <a:solidFill>
              <a:srgbClr val="5FA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Arial" pitchFamily="34" charset="0"/>
                  <a:cs typeface="Arial" pitchFamily="34" charset="0"/>
                </a:rPr>
                <a:t>11%</a:t>
              </a:r>
              <a:endParaRPr lang="en-US" sz="1400" dirty="0">
                <a:latin typeface="Arial" pitchFamily="34" charset="0"/>
                <a:cs typeface="Arial" pitchFamily="34" charset="0"/>
              </a:endParaRPr>
            </a:p>
          </p:txBody>
        </p:sp>
        <p:sp>
          <p:nvSpPr>
            <p:cNvPr id="36" name="Oval 35"/>
            <p:cNvSpPr/>
            <p:nvPr/>
          </p:nvSpPr>
          <p:spPr>
            <a:xfrm>
              <a:off x="4991100" y="3492500"/>
              <a:ext cx="774700" cy="762000"/>
            </a:xfrm>
            <a:prstGeom prst="ellipse">
              <a:avLst/>
            </a:prstGeom>
            <a:solidFill>
              <a:srgbClr val="5FA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Arial" pitchFamily="34" charset="0"/>
                  <a:cs typeface="Arial" pitchFamily="34" charset="0"/>
                </a:rPr>
                <a:t>5%</a:t>
              </a:r>
              <a:endParaRPr lang="en-US" sz="1400" dirty="0">
                <a:latin typeface="Arial" pitchFamily="34" charset="0"/>
                <a:cs typeface="Arial" pitchFamily="34" charset="0"/>
              </a:endParaRPr>
            </a:p>
          </p:txBody>
        </p:sp>
        <p:sp>
          <p:nvSpPr>
            <p:cNvPr id="37" name="Oval 36"/>
            <p:cNvSpPr/>
            <p:nvPr/>
          </p:nvSpPr>
          <p:spPr>
            <a:xfrm>
              <a:off x="5105400" y="4699000"/>
              <a:ext cx="774700" cy="762000"/>
            </a:xfrm>
            <a:prstGeom prst="ellipse">
              <a:avLst/>
            </a:prstGeom>
            <a:solidFill>
              <a:srgbClr val="5FA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Arial" pitchFamily="34" charset="0"/>
                  <a:cs typeface="Arial" pitchFamily="34" charset="0"/>
                </a:rPr>
                <a:t>8%</a:t>
              </a:r>
              <a:endParaRPr lang="en-US" sz="1400" dirty="0">
                <a:latin typeface="Arial" pitchFamily="34" charset="0"/>
                <a:cs typeface="Arial" pitchFamily="34" charset="0"/>
              </a:endParaRPr>
            </a:p>
          </p:txBody>
        </p:sp>
        <p:sp>
          <p:nvSpPr>
            <p:cNvPr id="39" name="Oval 38"/>
            <p:cNvSpPr/>
            <p:nvPr/>
          </p:nvSpPr>
          <p:spPr>
            <a:xfrm>
              <a:off x="6769100" y="5181600"/>
              <a:ext cx="774700" cy="762000"/>
            </a:xfrm>
            <a:prstGeom prst="ellipse">
              <a:avLst/>
            </a:prstGeom>
            <a:solidFill>
              <a:srgbClr val="5FA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Arial" pitchFamily="34" charset="0"/>
                  <a:cs typeface="Arial" pitchFamily="34" charset="0"/>
                </a:rPr>
                <a:t>14%</a:t>
              </a:r>
              <a:endParaRPr lang="en-US" sz="1400" dirty="0">
                <a:latin typeface="Arial" pitchFamily="34" charset="0"/>
                <a:cs typeface="Arial" pitchFamily="34" charset="0"/>
              </a:endParaRPr>
            </a:p>
          </p:txBody>
        </p:sp>
        <p:sp>
          <p:nvSpPr>
            <p:cNvPr id="40" name="Oval 39"/>
            <p:cNvSpPr/>
            <p:nvPr/>
          </p:nvSpPr>
          <p:spPr>
            <a:xfrm>
              <a:off x="8610600" y="4876800"/>
              <a:ext cx="774700" cy="762000"/>
            </a:xfrm>
            <a:prstGeom prst="ellipse">
              <a:avLst/>
            </a:prstGeom>
            <a:solidFill>
              <a:srgbClr val="5FA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Arial" pitchFamily="34" charset="0"/>
                  <a:cs typeface="Arial" pitchFamily="34" charset="0"/>
                </a:rPr>
                <a:t>13%</a:t>
              </a:r>
              <a:endParaRPr lang="en-US" sz="1400" dirty="0">
                <a:latin typeface="Arial" pitchFamily="34" charset="0"/>
                <a:cs typeface="Arial" pitchFamily="34" charset="0"/>
              </a:endParaRPr>
            </a:p>
          </p:txBody>
        </p:sp>
        <p:sp>
          <p:nvSpPr>
            <p:cNvPr id="41" name="Oval 40"/>
            <p:cNvSpPr/>
            <p:nvPr/>
          </p:nvSpPr>
          <p:spPr>
            <a:xfrm>
              <a:off x="8813800" y="3543300"/>
              <a:ext cx="774700" cy="762000"/>
            </a:xfrm>
            <a:prstGeom prst="ellipse">
              <a:avLst/>
            </a:prstGeom>
            <a:solidFill>
              <a:srgbClr val="5FA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Arial" pitchFamily="34" charset="0"/>
                  <a:cs typeface="Arial" pitchFamily="34" charset="0"/>
                </a:rPr>
                <a:t>25%</a:t>
              </a:r>
              <a:endParaRPr lang="en-US" sz="1400" dirty="0">
                <a:latin typeface="Arial" pitchFamily="34" charset="0"/>
                <a:cs typeface="Arial" pitchFamily="34" charset="0"/>
              </a:endParaRPr>
            </a:p>
          </p:txBody>
        </p:sp>
        <p:sp>
          <p:nvSpPr>
            <p:cNvPr id="44" name="TextBox 43"/>
            <p:cNvSpPr txBox="1"/>
            <p:nvPr/>
          </p:nvSpPr>
          <p:spPr>
            <a:xfrm>
              <a:off x="8064500" y="3048000"/>
              <a:ext cx="1866900" cy="307777"/>
            </a:xfrm>
            <a:prstGeom prst="rect">
              <a:avLst/>
            </a:prstGeom>
            <a:solidFill>
              <a:schemeClr val="bg1"/>
            </a:solidFill>
          </p:spPr>
          <p:txBody>
            <a:bodyPr wrap="square" rtlCol="0">
              <a:spAutoFit/>
            </a:bodyPr>
            <a:lstStyle/>
            <a:p>
              <a:pPr algn="ctr"/>
              <a:r>
                <a:rPr lang="en-US" sz="700" i="1" dirty="0" smtClean="0">
                  <a:solidFill>
                    <a:srgbClr val="5FAE25"/>
                  </a:solidFill>
                  <a:latin typeface="Arial"/>
                  <a:cs typeface="Arial"/>
                </a:rPr>
                <a:t>*NORTH EAST: 4%</a:t>
              </a:r>
            </a:p>
            <a:p>
              <a:pPr algn="ctr"/>
              <a:r>
                <a:rPr lang="en-US" sz="700" i="1" dirty="0" smtClean="0">
                  <a:solidFill>
                    <a:srgbClr val="5FAE25"/>
                  </a:solidFill>
                  <a:latin typeface="Arial"/>
                  <a:cs typeface="Arial"/>
                </a:rPr>
                <a:t>YORKSHIRE &amp; THE HUMBER: 8%</a:t>
              </a:r>
            </a:p>
          </p:txBody>
        </p:sp>
        <p:sp>
          <p:nvSpPr>
            <p:cNvPr id="43" name="Oval 42"/>
            <p:cNvSpPr/>
            <p:nvPr/>
          </p:nvSpPr>
          <p:spPr>
            <a:xfrm>
              <a:off x="8534400" y="2324100"/>
              <a:ext cx="774700" cy="762000"/>
            </a:xfrm>
            <a:prstGeom prst="ellipse">
              <a:avLst/>
            </a:prstGeom>
            <a:solidFill>
              <a:srgbClr val="5FA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Arial" pitchFamily="34" charset="0"/>
                  <a:cs typeface="Arial" pitchFamily="34" charset="0"/>
                </a:rPr>
                <a:t>12%</a:t>
              </a:r>
              <a:endParaRPr lang="en-US" sz="1400" dirty="0">
                <a:latin typeface="Arial" pitchFamily="34" charset="0"/>
                <a:cs typeface="Arial" pitchFamily="34" charset="0"/>
              </a:endParaRPr>
            </a:p>
          </p:txBody>
        </p:sp>
        <p:sp>
          <p:nvSpPr>
            <p:cNvPr id="47" name="Oval 46"/>
            <p:cNvSpPr/>
            <p:nvPr/>
          </p:nvSpPr>
          <p:spPr>
            <a:xfrm>
              <a:off x="8191500" y="977900"/>
              <a:ext cx="774700" cy="762000"/>
            </a:xfrm>
            <a:prstGeom prst="ellipse">
              <a:avLst/>
            </a:prstGeom>
            <a:solidFill>
              <a:srgbClr val="5FA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Arial" pitchFamily="34" charset="0"/>
                  <a:cs typeface="Arial" pitchFamily="34" charset="0"/>
                </a:rPr>
                <a:t>8%</a:t>
              </a:r>
              <a:endParaRPr lang="en-US" sz="1400" dirty="0">
                <a:latin typeface="Arial" pitchFamily="34" charset="0"/>
                <a:cs typeface="Arial" pitchFamily="34" charset="0"/>
              </a:endParaRPr>
            </a:p>
          </p:txBody>
        </p:sp>
      </p:grpSp>
      <p:cxnSp>
        <p:nvCxnSpPr>
          <p:cNvPr id="103" name="Straight Connector 102"/>
          <p:cNvCxnSpPr/>
          <p:nvPr/>
        </p:nvCxnSpPr>
        <p:spPr>
          <a:xfrm>
            <a:off x="4646945" y="1184223"/>
            <a:ext cx="0" cy="5516380"/>
          </a:xfrm>
          <a:prstGeom prst="line">
            <a:avLst/>
          </a:prstGeom>
          <a:ln w="12700">
            <a:solidFill>
              <a:schemeClr val="bg1">
                <a:lumMod val="50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2" name="Rectangle 2"/>
          <p:cNvSpPr txBox="1">
            <a:spLocks noChangeArrowheads="1"/>
          </p:cNvSpPr>
          <p:nvPr/>
        </p:nvSpPr>
        <p:spPr>
          <a:xfrm>
            <a:off x="835026" y="309564"/>
            <a:ext cx="4841875" cy="635000"/>
          </a:xfrm>
          <a:prstGeom prst="rect">
            <a:avLst/>
          </a:prstGeom>
        </p:spPr>
        <p:txBody>
          <a:bodyPr lIns="91428" tIns="45715" rIns="91428" bIns="45715"/>
          <a:lstStyle/>
          <a:p>
            <a:pPr>
              <a:spcAft>
                <a:spcPts val="1200"/>
              </a:spcAft>
              <a:defRPr/>
            </a:pPr>
            <a:r>
              <a:rPr lang="en-GB" sz="2800" kern="0" dirty="0" smtClean="0">
                <a:solidFill>
                  <a:srgbClr val="000000"/>
                </a:solidFill>
              </a:rPr>
              <a:t>Demographics (1).</a:t>
            </a:r>
            <a:endParaRPr lang="en-GB" sz="2800" kern="0" dirty="0">
              <a:solidFill>
                <a:srgbClr val="000000"/>
              </a:solidFill>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615579" y="1861820"/>
          <a:ext cx="2569581" cy="409702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3"/>
          <p:cNvSpPr txBox="1">
            <a:spLocks/>
          </p:cNvSpPr>
          <p:nvPr/>
        </p:nvSpPr>
        <p:spPr bwMode="auto">
          <a:xfrm>
            <a:off x="663576" y="325438"/>
            <a:ext cx="8461376" cy="10795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defTabSz="914286">
              <a:spcAft>
                <a:spcPts val="1200"/>
              </a:spcAft>
              <a:defRPr/>
            </a:pPr>
            <a:r>
              <a:rPr lang="en-GB" sz="3600" kern="0" dirty="0" smtClean="0"/>
              <a:t>Demographics (2).</a:t>
            </a:r>
          </a:p>
        </p:txBody>
      </p:sp>
      <p:graphicFrame>
        <p:nvGraphicFramePr>
          <p:cNvPr id="4" name="Table 3"/>
          <p:cNvGraphicFramePr>
            <a:graphicFrameLocks noGrp="1"/>
          </p:cNvGraphicFramePr>
          <p:nvPr/>
        </p:nvGraphicFramePr>
        <p:xfrm>
          <a:off x="3032760" y="1358553"/>
          <a:ext cx="7381239" cy="5140915"/>
        </p:xfrm>
        <a:graphic>
          <a:graphicData uri="http://schemas.openxmlformats.org/drawingml/2006/table">
            <a:tbl>
              <a:tblPr/>
              <a:tblGrid>
                <a:gridCol w="2656840"/>
                <a:gridCol w="1358899"/>
                <a:gridCol w="1682750"/>
                <a:gridCol w="1682750"/>
              </a:tblGrid>
              <a:tr h="467036">
                <a:tc>
                  <a:txBody>
                    <a:bodyPr/>
                    <a:lstStyle/>
                    <a:p>
                      <a:pPr algn="l" fontAlgn="b"/>
                      <a:endParaRPr lang="en-GB" sz="1400" b="0" i="0" u="none" strike="noStrike" dirty="0">
                        <a:solidFill>
                          <a:srgbClr val="000000"/>
                        </a:solidFill>
                        <a:latin typeface="Arial" pitchFamily="34" charset="0"/>
                        <a:cs typeface="Arial" pitchFamily="34" charset="0"/>
                      </a:endParaRPr>
                    </a:p>
                  </a:txBody>
                  <a:tcPr marL="9526" marR="9526" marT="9525" marB="0" anchor="b">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400" b="1" i="0" u="none" strike="noStrike" dirty="0">
                          <a:solidFill>
                            <a:schemeClr val="bg1">
                              <a:lumMod val="50000"/>
                            </a:schemeClr>
                          </a:solidFill>
                          <a:latin typeface="Arial" pitchFamily="34" charset="0"/>
                          <a:cs typeface="Arial" pitchFamily="34" charset="0"/>
                        </a:rPr>
                        <a:t>Live in</a:t>
                      </a:r>
                    </a:p>
                  </a:txBody>
                  <a:tcPr marL="9526" marR="9526"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400" b="1" i="0" u="none" strike="noStrike" dirty="0">
                          <a:solidFill>
                            <a:schemeClr val="bg1">
                              <a:lumMod val="50000"/>
                            </a:schemeClr>
                          </a:solidFill>
                          <a:latin typeface="Arial" pitchFamily="34" charset="0"/>
                          <a:cs typeface="Arial" pitchFamily="34" charset="0"/>
                        </a:rPr>
                        <a:t>Travel to</a:t>
                      </a:r>
                    </a:p>
                  </a:txBody>
                  <a:tcPr marL="9526" marR="9526"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400" b="1" i="0" u="none" strike="noStrike" dirty="0">
                          <a:solidFill>
                            <a:schemeClr val="bg1">
                              <a:lumMod val="50000"/>
                            </a:schemeClr>
                          </a:solidFill>
                          <a:latin typeface="Arial" pitchFamily="34" charset="0"/>
                          <a:cs typeface="Arial" pitchFamily="34" charset="0"/>
                        </a:rPr>
                        <a:t>Neither live in </a:t>
                      </a:r>
                      <a:endParaRPr lang="en-GB" sz="1400" b="1" i="0" u="none" strike="noStrike" dirty="0" smtClean="0">
                        <a:solidFill>
                          <a:schemeClr val="bg1">
                            <a:lumMod val="50000"/>
                          </a:schemeClr>
                        </a:solidFill>
                        <a:latin typeface="Arial" pitchFamily="34" charset="0"/>
                        <a:cs typeface="Arial" pitchFamily="34" charset="0"/>
                      </a:endParaRPr>
                    </a:p>
                    <a:p>
                      <a:pPr algn="ctr" fontAlgn="b"/>
                      <a:r>
                        <a:rPr lang="en-GB" sz="1400" b="1" i="0" u="none" strike="noStrike" dirty="0" smtClean="0">
                          <a:solidFill>
                            <a:schemeClr val="bg1">
                              <a:lumMod val="50000"/>
                            </a:schemeClr>
                          </a:solidFill>
                          <a:latin typeface="Arial" pitchFamily="34" charset="0"/>
                          <a:cs typeface="Arial" pitchFamily="34" charset="0"/>
                        </a:rPr>
                        <a:t>nor </a:t>
                      </a:r>
                      <a:r>
                        <a:rPr lang="en-GB" sz="1400" b="1" i="0" u="none" strike="noStrike" dirty="0">
                          <a:solidFill>
                            <a:schemeClr val="bg1">
                              <a:lumMod val="50000"/>
                            </a:schemeClr>
                          </a:solidFill>
                          <a:latin typeface="Arial" pitchFamily="34" charset="0"/>
                          <a:cs typeface="Arial" pitchFamily="34" charset="0"/>
                        </a:rPr>
                        <a:t>travel to</a:t>
                      </a:r>
                    </a:p>
                  </a:txBody>
                  <a:tcPr marL="9526" marR="9526"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London</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14%</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27%</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59%</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Birmingham</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3%</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18%</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78%</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Leeds / Bradford</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3%</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11%</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86%</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Glasgow</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2%</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9%</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89%</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Edinburgh</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11%</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88%</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Liverpool</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13%</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86%</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Manchester</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4%</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20%</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76%</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Cardiff</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10%</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89%</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Belfast</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2%</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5%</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93%</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Derby / Nottingham</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2%</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12%</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86%</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Southampton / Portsmouth</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2%</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11%</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87%</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Bristol</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14%</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85%</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Newcastle</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1%</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9%</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89%</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336083">
                <a:tc>
                  <a:txBody>
                    <a:bodyPr/>
                    <a:lstStyle/>
                    <a:p>
                      <a:pPr marL="0" algn="r" defTabSz="457200" rtl="0" eaLnBrk="1" fontAlgn="b" latinLnBrk="0" hangingPunct="1"/>
                      <a:r>
                        <a:rPr lang="en-US" sz="1400" b="1" i="0" u="none" strike="noStrike" kern="1200" dirty="0" smtClean="0">
                          <a:solidFill>
                            <a:srgbClr val="000000"/>
                          </a:solidFill>
                          <a:latin typeface="Arial" pitchFamily="34" charset="0"/>
                          <a:ea typeface="+mn-ea"/>
                          <a:cs typeface="Arial" pitchFamily="34" charset="0"/>
                        </a:rPr>
                        <a:t>Norwich / Ipswich</a:t>
                      </a:r>
                      <a:endParaRPr lang="en-US" sz="1400" b="1" i="0" u="none" strike="noStrike" kern="1200" dirty="0">
                        <a:solidFill>
                          <a:srgbClr val="000000"/>
                        </a:solidFill>
                        <a:latin typeface="Arial" pitchFamily="34" charset="0"/>
                        <a:ea typeface="+mn-ea"/>
                        <a:cs typeface="Arial" pitchFamily="34" charset="0"/>
                      </a:endParaRPr>
                    </a:p>
                  </a:txBody>
                  <a:tcPr marL="45720" marR="4572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2%</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8%</a:t>
                      </a:r>
                    </a:p>
                  </a:txBody>
                  <a:tcPr marL="9525" marR="9525" marT="9525"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fontAlgn="b" latinLnBrk="0" hangingPunct="1"/>
                      <a:r>
                        <a:rPr lang="en-GB" sz="1400" kern="1200" dirty="0" smtClean="0">
                          <a:solidFill>
                            <a:srgbClr val="000000"/>
                          </a:solidFill>
                          <a:latin typeface="Arial"/>
                          <a:ea typeface="+mn-ea"/>
                          <a:cs typeface="Arial"/>
                        </a:rPr>
                        <a:t>90%</a:t>
                      </a:r>
                    </a:p>
                  </a:txBody>
                  <a:tcPr marL="9525" marR="9525" marT="9525"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p:nvPr/>
        </p:nvSpPr>
        <p:spPr>
          <a:xfrm>
            <a:off x="615579" y="1859280"/>
            <a:ext cx="899605" cy="307777"/>
          </a:xfrm>
          <a:prstGeom prst="rect">
            <a:avLst/>
          </a:prstGeom>
          <a:noFill/>
        </p:spPr>
        <p:txBody>
          <a:bodyPr wrap="none" rtlCol="0">
            <a:spAutoFit/>
          </a:bodyPr>
          <a:lstStyle/>
          <a:p>
            <a:r>
              <a:rPr lang="en-GB" sz="1400" b="1" dirty="0" smtClean="0">
                <a:solidFill>
                  <a:srgbClr val="000000"/>
                </a:solidFill>
                <a:latin typeface="Arial" pitchFamily="34" charset="0"/>
                <a:ea typeface="+mn-ea"/>
                <a:cs typeface="Arial" pitchFamily="34" charset="0"/>
              </a:rPr>
              <a:t>Live in...</a:t>
            </a:r>
          </a:p>
        </p:txBody>
      </p:sp>
      <p:sp>
        <p:nvSpPr>
          <p:cNvPr id="8" name="Rectangle 23"/>
          <p:cNvSpPr>
            <a:spLocks noChangeArrowheads="1"/>
          </p:cNvSpPr>
          <p:nvPr/>
        </p:nvSpPr>
        <p:spPr bwMode="auto">
          <a:xfrm>
            <a:off x="1084222" y="6821487"/>
            <a:ext cx="7469228" cy="484187"/>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QS15. Which of the following types of location best fits where you live? QS16. Do you live in or regularly travel to any of the following cities? </a:t>
            </a:r>
            <a:r>
              <a:rPr lang="en-GB" sz="800" dirty="0" smtClean="0">
                <a:solidFill>
                  <a:schemeClr val="bg2"/>
                </a:solidFill>
              </a:rPr>
              <a:t>Bases: All respondents (1714).</a:t>
            </a:r>
            <a:endParaRPr lang="en-GB" sz="800" i="1" dirty="0">
              <a:solidFill>
                <a:schemeClr val="bg2"/>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ight Arrow Callout 9"/>
          <p:cNvSpPr/>
          <p:nvPr/>
        </p:nvSpPr>
        <p:spPr bwMode="auto">
          <a:xfrm>
            <a:off x="304800" y="1037108"/>
            <a:ext cx="6191647" cy="2772891"/>
          </a:xfrm>
          <a:prstGeom prst="rightArrowCallout">
            <a:avLst>
              <a:gd name="adj1" fmla="val 25000"/>
              <a:gd name="adj2" fmla="val 25000"/>
              <a:gd name="adj3" fmla="val 25000"/>
              <a:gd name="adj4" fmla="val 84865"/>
            </a:avLst>
          </a:prstGeom>
          <a:solidFill>
            <a:schemeClr val="accent3">
              <a:lumMod val="40000"/>
              <a:lumOff val="60000"/>
            </a:schemeClr>
          </a:solidFill>
          <a:ln w="9525" cap="flat" cmpd="sng" algn="ctr">
            <a:noFill/>
            <a:prstDash val="solid"/>
            <a:round/>
            <a:headEnd type="none" w="med" len="med"/>
            <a:tailEnd type="none" w="med" len="med"/>
          </a:ln>
          <a:effectLst/>
        </p:spPr>
        <p:txBody>
          <a:bodyPr lIns="91428" tIns="45715" rIns="91428" bIns="45715"/>
          <a:lstStyle/>
          <a:p>
            <a:pPr marL="0" marR="0" indent="0" defTabSz="914400" eaLnBrk="0" latinLnBrk="0" hangingPunct="0">
              <a:lnSpc>
                <a:spcPct val="100000"/>
              </a:lnSpc>
              <a:buClrTx/>
              <a:buSzTx/>
              <a:buFontTx/>
              <a:buNone/>
              <a:tabLst/>
              <a:defRPr/>
            </a:pPr>
            <a:endParaRPr lang="en-GB" sz="1000" smtClean="0"/>
          </a:p>
        </p:txBody>
      </p:sp>
      <p:graphicFrame>
        <p:nvGraphicFramePr>
          <p:cNvPr id="18" name="Chart 103"/>
          <p:cNvGraphicFramePr>
            <a:graphicFrameLocks/>
          </p:cNvGraphicFramePr>
          <p:nvPr/>
        </p:nvGraphicFramePr>
        <p:xfrm>
          <a:off x="6280150" y="1130323"/>
          <a:ext cx="3600673" cy="27363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97"/>
          <p:cNvGraphicFramePr>
            <a:graphicFrameLocks/>
          </p:cNvGraphicFramePr>
          <p:nvPr/>
        </p:nvGraphicFramePr>
        <p:xfrm>
          <a:off x="663799" y="843060"/>
          <a:ext cx="4771355" cy="4103688"/>
        </p:xfrm>
        <a:graphic>
          <a:graphicData uri="http://schemas.openxmlformats.org/drawingml/2006/chart">
            <c:chart xmlns:c="http://schemas.openxmlformats.org/drawingml/2006/chart" xmlns:r="http://schemas.openxmlformats.org/officeDocument/2006/relationships" r:id="rId4"/>
          </a:graphicData>
        </a:graphic>
      </p:graphicFrame>
      <p:sp>
        <p:nvSpPr>
          <p:cNvPr id="72706" name="Rectangle 2"/>
          <p:cNvSpPr>
            <a:spLocks noGrp="1" noChangeArrowheads="1"/>
          </p:cNvSpPr>
          <p:nvPr>
            <p:ph type="title"/>
          </p:nvPr>
        </p:nvSpPr>
        <p:spPr>
          <a:xfrm>
            <a:off x="879824" y="482130"/>
            <a:ext cx="7318375" cy="635000"/>
          </a:xfrm>
        </p:spPr>
        <p:txBody>
          <a:bodyPr/>
          <a:lstStyle/>
          <a:p>
            <a:pPr eaLnBrk="1" hangingPunct="1"/>
            <a:r>
              <a:rPr dirty="0" smtClean="0">
                <a:latin typeface="Arial" pitchFamily="34" charset="0"/>
                <a:ea typeface="Geneva"/>
                <a:cs typeface="Geneva"/>
              </a:rPr>
              <a:t>Type of vehicle in household.</a:t>
            </a:r>
          </a:p>
        </p:txBody>
      </p:sp>
      <p:sp>
        <p:nvSpPr>
          <p:cNvPr id="97" name="Rectangle 23"/>
          <p:cNvSpPr>
            <a:spLocks noChangeArrowheads="1"/>
          </p:cNvSpPr>
          <p:nvPr/>
        </p:nvSpPr>
        <p:spPr bwMode="auto">
          <a:xfrm>
            <a:off x="911926" y="6808862"/>
            <a:ext cx="7651049" cy="611113"/>
          </a:xfrm>
          <a:prstGeom prst="rect">
            <a:avLst/>
          </a:prstGeom>
          <a:noFill/>
          <a:ln w="9525">
            <a:noFill/>
            <a:miter lim="800000"/>
            <a:headEnd/>
            <a:tailEnd/>
          </a:ln>
        </p:spPr>
        <p:txBody>
          <a:bodyPr lIns="104274" tIns="52138" rIns="104274" bIns="52138"/>
          <a:lstStyle/>
          <a:p>
            <a:pPr eaLnBrk="0" hangingPunct="0">
              <a:defRPr/>
            </a:pPr>
            <a:r>
              <a:rPr lang="en-GB" sz="800" dirty="0">
                <a:solidFill>
                  <a:schemeClr val="bg2"/>
                </a:solidFill>
              </a:rPr>
              <a:t>QS8. What type of motor vehicles do you have in your household? </a:t>
            </a:r>
            <a:r>
              <a:rPr lang="en-GB" sz="800" dirty="0" smtClean="0">
                <a:solidFill>
                  <a:schemeClr val="bg2"/>
                </a:solidFill>
              </a:rPr>
              <a:t>Bases: All respondents (1714). QS12 How many cars are there in your household? Bases: Those who have a car  - 2016 (1709), 2015 (1544), 2014 (1542), 2013 (1542), 2012 (1002), 2011 (1002).</a:t>
            </a:r>
            <a:endParaRPr lang="en-GB" sz="800" dirty="0">
              <a:solidFill>
                <a:schemeClr val="bg2"/>
              </a:solidFill>
            </a:endParaRPr>
          </a:p>
        </p:txBody>
      </p:sp>
      <p:sp>
        <p:nvSpPr>
          <p:cNvPr id="72713" name="TextBox 102"/>
          <p:cNvSpPr txBox="1">
            <a:spLocks noChangeArrowheads="1"/>
          </p:cNvSpPr>
          <p:nvPr/>
        </p:nvSpPr>
        <p:spPr bwMode="auto">
          <a:xfrm>
            <a:off x="6662067" y="969293"/>
            <a:ext cx="3024188" cy="338544"/>
          </a:xfrm>
          <a:prstGeom prst="rect">
            <a:avLst/>
          </a:prstGeom>
          <a:noFill/>
          <a:ln w="9525">
            <a:noFill/>
            <a:miter lim="800000"/>
            <a:headEnd/>
            <a:tailEnd/>
          </a:ln>
        </p:spPr>
        <p:txBody>
          <a:bodyPr lIns="91428" tIns="45715" rIns="91428" bIns="45715">
            <a:spAutoFit/>
          </a:bodyPr>
          <a:lstStyle/>
          <a:p>
            <a:r>
              <a:rPr lang="en-GB" sz="1600" b="1" dirty="0" smtClean="0"/>
              <a:t>Number of </a:t>
            </a:r>
            <a:r>
              <a:rPr lang="en-GB" sz="1600" b="1" dirty="0">
                <a:solidFill>
                  <a:srgbClr val="000000"/>
                </a:solidFill>
              </a:rPr>
              <a:t>cars</a:t>
            </a:r>
            <a:r>
              <a:rPr lang="en-GB" sz="1600" b="1" dirty="0"/>
              <a:t> in household</a:t>
            </a:r>
          </a:p>
        </p:txBody>
      </p:sp>
      <p:pic>
        <p:nvPicPr>
          <p:cNvPr id="9" name="Picture 8"/>
          <p:cNvPicPr>
            <a:picLocks noChangeAspect="1"/>
          </p:cNvPicPr>
          <p:nvPr/>
        </p:nvPicPr>
        <p:blipFill>
          <a:blip r:embed="rId5" cstate="print">
            <a:lum bright="-10000" contrast="40000"/>
          </a:blip>
          <a:stretch>
            <a:fillRect/>
          </a:stretch>
        </p:blipFill>
        <p:spPr>
          <a:xfrm>
            <a:off x="508000" y="1257300"/>
            <a:ext cx="1339662" cy="803274"/>
          </a:xfrm>
          <a:prstGeom prst="rect">
            <a:avLst/>
          </a:prstGeom>
        </p:spPr>
      </p:pic>
      <p:grpSp>
        <p:nvGrpSpPr>
          <p:cNvPr id="2" name="Group 12"/>
          <p:cNvGrpSpPr/>
          <p:nvPr/>
        </p:nvGrpSpPr>
        <p:grpSpPr>
          <a:xfrm>
            <a:off x="558800" y="1981200"/>
            <a:ext cx="1339662" cy="1552574"/>
            <a:chOff x="596900" y="2794000"/>
            <a:chExt cx="1339662" cy="1552574"/>
          </a:xfrm>
        </p:grpSpPr>
        <p:pic>
          <p:nvPicPr>
            <p:cNvPr id="11" name="Picture 10"/>
            <p:cNvPicPr>
              <a:picLocks noChangeAspect="1"/>
            </p:cNvPicPr>
            <p:nvPr/>
          </p:nvPicPr>
          <p:blipFill>
            <a:blip r:embed="rId6" cstate="print">
              <a:lum bright="-20000" contrast="20000"/>
            </a:blip>
            <a:stretch>
              <a:fillRect/>
            </a:stretch>
          </p:blipFill>
          <p:spPr>
            <a:xfrm>
              <a:off x="861220" y="2794000"/>
              <a:ext cx="746124" cy="746124"/>
            </a:xfrm>
            <a:prstGeom prst="rect">
              <a:avLst/>
            </a:prstGeom>
          </p:spPr>
        </p:pic>
        <p:pic>
          <p:nvPicPr>
            <p:cNvPr id="12" name="Picture 11"/>
            <p:cNvPicPr>
              <a:picLocks noChangeAspect="1"/>
            </p:cNvPicPr>
            <p:nvPr/>
          </p:nvPicPr>
          <p:blipFill>
            <a:blip r:embed="rId5" cstate="print">
              <a:lum bright="-20000" contrast="64000"/>
            </a:blip>
            <a:stretch>
              <a:fillRect/>
            </a:stretch>
          </p:blipFill>
          <p:spPr>
            <a:xfrm>
              <a:off x="596900" y="3543300"/>
              <a:ext cx="1339662" cy="803274"/>
            </a:xfrm>
            <a:prstGeom prst="rect">
              <a:avLst/>
            </a:prstGeom>
          </p:spPr>
        </p:pic>
      </p:grpSp>
      <p:grpSp>
        <p:nvGrpSpPr>
          <p:cNvPr id="3" name="Group 19"/>
          <p:cNvGrpSpPr/>
          <p:nvPr/>
        </p:nvGrpSpPr>
        <p:grpSpPr>
          <a:xfrm>
            <a:off x="607220" y="3639820"/>
            <a:ext cx="1310480" cy="774437"/>
            <a:chOff x="607220" y="4445000"/>
            <a:chExt cx="1310480" cy="774437"/>
          </a:xfrm>
        </p:grpSpPr>
        <p:pic>
          <p:nvPicPr>
            <p:cNvPr id="14" name="Picture 13"/>
            <p:cNvPicPr>
              <a:picLocks noChangeAspect="1"/>
            </p:cNvPicPr>
            <p:nvPr/>
          </p:nvPicPr>
          <p:blipFill>
            <a:blip r:embed="rId6" cstate="print">
              <a:lum bright="-20000" contrast="20000"/>
            </a:blip>
            <a:stretch>
              <a:fillRect/>
            </a:stretch>
          </p:blipFill>
          <p:spPr>
            <a:xfrm>
              <a:off x="607220" y="4445000"/>
              <a:ext cx="746124" cy="746124"/>
            </a:xfrm>
            <a:prstGeom prst="rect">
              <a:avLst/>
            </a:prstGeom>
          </p:spPr>
        </p:pic>
        <p:sp>
          <p:nvSpPr>
            <p:cNvPr id="15" name="TextBox 102"/>
            <p:cNvSpPr txBox="1">
              <a:spLocks noChangeArrowheads="1"/>
            </p:cNvSpPr>
            <p:nvPr/>
          </p:nvSpPr>
          <p:spPr bwMode="auto">
            <a:xfrm>
              <a:off x="1315367" y="4880893"/>
              <a:ext cx="602333" cy="338544"/>
            </a:xfrm>
            <a:prstGeom prst="rect">
              <a:avLst/>
            </a:prstGeom>
            <a:noFill/>
            <a:ln w="9525">
              <a:noFill/>
              <a:miter lim="800000"/>
              <a:headEnd/>
              <a:tailEnd/>
            </a:ln>
          </p:spPr>
          <p:txBody>
            <a:bodyPr wrap="square" lIns="91428" tIns="45715" rIns="91428" bIns="45715">
              <a:spAutoFit/>
            </a:bodyPr>
            <a:lstStyle/>
            <a:p>
              <a:r>
                <a:rPr lang="en-GB" sz="1600" b="1" dirty="0" smtClean="0"/>
                <a:t>only</a:t>
              </a:r>
              <a:endParaRPr lang="en-GB" sz="1600" b="1" dirty="0"/>
            </a:p>
          </p:txBody>
        </p:sp>
      </p:grpSp>
      <p:sp>
        <p:nvSpPr>
          <p:cNvPr id="17" name="TextBox 102"/>
          <p:cNvSpPr txBox="1">
            <a:spLocks noChangeArrowheads="1"/>
          </p:cNvSpPr>
          <p:nvPr/>
        </p:nvSpPr>
        <p:spPr bwMode="auto">
          <a:xfrm>
            <a:off x="1010567" y="2442493"/>
            <a:ext cx="602333" cy="584765"/>
          </a:xfrm>
          <a:prstGeom prst="rect">
            <a:avLst/>
          </a:prstGeom>
          <a:noFill/>
          <a:ln w="9525">
            <a:noFill/>
            <a:miter lim="800000"/>
            <a:headEnd/>
            <a:tailEnd/>
          </a:ln>
        </p:spPr>
        <p:txBody>
          <a:bodyPr wrap="square" lIns="91428" tIns="45715" rIns="91428" bIns="45715">
            <a:spAutoFit/>
          </a:bodyPr>
          <a:lstStyle/>
          <a:p>
            <a:r>
              <a:rPr lang="en-GB" sz="3200" b="1" dirty="0" smtClean="0"/>
              <a:t>+</a:t>
            </a:r>
            <a:endParaRPr lang="en-GB" sz="3200" b="1" dirty="0"/>
          </a:p>
        </p:txBody>
      </p:sp>
      <p:graphicFrame>
        <p:nvGraphicFramePr>
          <p:cNvPr id="22" name="Table 21"/>
          <p:cNvGraphicFramePr>
            <a:graphicFrameLocks noGrp="1"/>
          </p:cNvGraphicFramePr>
          <p:nvPr/>
        </p:nvGraphicFramePr>
        <p:xfrm>
          <a:off x="8326438" y="3601418"/>
          <a:ext cx="2076736" cy="3108960"/>
        </p:xfrm>
        <a:graphic>
          <a:graphicData uri="http://schemas.openxmlformats.org/drawingml/2006/table">
            <a:tbl>
              <a:tblPr firstRow="1" bandRow="1">
                <a:tableStyleId>{2D5ABB26-0587-4C30-8999-92F81FD0307C}</a:tableStyleId>
              </a:tblPr>
              <a:tblGrid>
                <a:gridCol w="1237287"/>
                <a:gridCol w="839449"/>
              </a:tblGrid>
              <a:tr h="178113">
                <a:tc gridSpan="2">
                  <a:txBody>
                    <a:bodyPr/>
                    <a:lstStyle/>
                    <a:p>
                      <a:r>
                        <a:rPr lang="en-GB" sz="900" b="1" dirty="0" smtClean="0">
                          <a:solidFill>
                            <a:srgbClr val="000000"/>
                          </a:solidFill>
                          <a:latin typeface="Arial" pitchFamily="34" charset="0"/>
                          <a:cs typeface="Arial" pitchFamily="34" charset="0"/>
                        </a:rPr>
                        <a:t>Average no.</a:t>
                      </a:r>
                      <a:r>
                        <a:rPr lang="en-GB" sz="900" b="1" baseline="0" dirty="0" smtClean="0">
                          <a:solidFill>
                            <a:srgbClr val="000000"/>
                          </a:solidFill>
                          <a:latin typeface="Arial" pitchFamily="34" charset="0"/>
                          <a:cs typeface="Arial" pitchFamily="34" charset="0"/>
                        </a:rPr>
                        <a:t> of cars in household...</a:t>
                      </a:r>
                      <a:endParaRPr lang="en-GB" sz="900" b="1"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sz="1200" dirty="0"/>
                    </a:p>
                  </a:txBody>
                  <a:tcP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78113">
                <a:tc>
                  <a:txBody>
                    <a:bodyPr/>
                    <a:lstStyle/>
                    <a:p>
                      <a:r>
                        <a:rPr lang="en-GB" sz="900" b="1" dirty="0" smtClean="0">
                          <a:solidFill>
                            <a:srgbClr val="000000"/>
                          </a:solidFill>
                          <a:latin typeface="Arial" pitchFamily="34" charset="0"/>
                          <a:cs typeface="Arial" pitchFamily="34" charset="0"/>
                        </a:rPr>
                        <a:t>...by Age:</a:t>
                      </a:r>
                      <a:endParaRPr lang="en-GB" sz="900" b="1"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178113">
                <a:tc>
                  <a:txBody>
                    <a:bodyPr/>
                    <a:lstStyle/>
                    <a:p>
                      <a:r>
                        <a:rPr lang="en-GB" sz="900" dirty="0" smtClean="0">
                          <a:solidFill>
                            <a:srgbClr val="000000"/>
                          </a:solidFill>
                          <a:latin typeface="Arial" pitchFamily="34" charset="0"/>
                          <a:cs typeface="Arial" pitchFamily="34" charset="0"/>
                        </a:rPr>
                        <a:t>17-24</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900" dirty="0" smtClean="0">
                          <a:solidFill>
                            <a:srgbClr val="000000"/>
                          </a:solidFill>
                          <a:latin typeface="Arial" pitchFamily="34" charset="0"/>
                          <a:cs typeface="Arial" pitchFamily="34" charset="0"/>
                        </a:rPr>
                        <a:t>2.0</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8113">
                <a:tc>
                  <a:txBody>
                    <a:bodyPr/>
                    <a:lstStyle/>
                    <a:p>
                      <a:r>
                        <a:rPr lang="en-GB" sz="900" dirty="0" smtClean="0">
                          <a:solidFill>
                            <a:srgbClr val="000000"/>
                          </a:solidFill>
                          <a:latin typeface="Arial" pitchFamily="34" charset="0"/>
                          <a:cs typeface="Arial" pitchFamily="34" charset="0"/>
                        </a:rPr>
                        <a:t>25-44</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900" dirty="0" smtClean="0">
                          <a:solidFill>
                            <a:srgbClr val="000000"/>
                          </a:solidFill>
                          <a:latin typeface="Arial" pitchFamily="34" charset="0"/>
                          <a:cs typeface="Arial" pitchFamily="34" charset="0"/>
                        </a:rPr>
                        <a:t>1.6</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8113">
                <a:tc>
                  <a:txBody>
                    <a:bodyPr/>
                    <a:lstStyle/>
                    <a:p>
                      <a:r>
                        <a:rPr lang="en-GB" sz="900" dirty="0" smtClean="0">
                          <a:solidFill>
                            <a:srgbClr val="000000"/>
                          </a:solidFill>
                          <a:latin typeface="Arial" pitchFamily="34" charset="0"/>
                          <a:cs typeface="Arial" pitchFamily="34" charset="0"/>
                        </a:rPr>
                        <a:t>45-64</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900" dirty="0" smtClean="0">
                          <a:solidFill>
                            <a:srgbClr val="000000"/>
                          </a:solidFill>
                          <a:latin typeface="Arial" pitchFamily="34" charset="0"/>
                          <a:cs typeface="Arial" pitchFamily="34" charset="0"/>
                        </a:rPr>
                        <a:t>1.7</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8113">
                <a:tc>
                  <a:txBody>
                    <a:bodyPr/>
                    <a:lstStyle/>
                    <a:p>
                      <a:r>
                        <a:rPr lang="en-GB" sz="900" dirty="0" smtClean="0">
                          <a:solidFill>
                            <a:srgbClr val="000000"/>
                          </a:solidFill>
                          <a:latin typeface="Arial" pitchFamily="34" charset="0"/>
                          <a:cs typeface="Arial" pitchFamily="34" charset="0"/>
                        </a:rPr>
                        <a:t>65+</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900" dirty="0" smtClean="0">
                          <a:solidFill>
                            <a:srgbClr val="000000"/>
                          </a:solidFill>
                          <a:latin typeface="Arial" pitchFamily="34" charset="0"/>
                          <a:cs typeface="Arial" pitchFamily="34" charset="0"/>
                        </a:rPr>
                        <a:t>1.4</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8113">
                <a:tc>
                  <a:txBody>
                    <a:bodyPr/>
                    <a:lstStyle/>
                    <a:p>
                      <a:r>
                        <a:rPr lang="en-GB" sz="900" b="1" dirty="0" smtClean="0">
                          <a:solidFill>
                            <a:srgbClr val="000000"/>
                          </a:solidFill>
                          <a:latin typeface="Arial" pitchFamily="34" charset="0"/>
                          <a:cs typeface="Arial" pitchFamily="34" charset="0"/>
                        </a:rPr>
                        <a:t>...by Social</a:t>
                      </a:r>
                      <a:r>
                        <a:rPr lang="en-GB" sz="900" b="1" baseline="0" dirty="0" smtClean="0">
                          <a:solidFill>
                            <a:srgbClr val="000000"/>
                          </a:solidFill>
                          <a:latin typeface="Arial" pitchFamily="34" charset="0"/>
                          <a:cs typeface="Arial" pitchFamily="34" charset="0"/>
                        </a:rPr>
                        <a:t> Grade</a:t>
                      </a:r>
                      <a:r>
                        <a:rPr lang="en-GB" sz="900" b="1" dirty="0" smtClean="0">
                          <a:solidFill>
                            <a:srgbClr val="000000"/>
                          </a:solidFill>
                          <a:latin typeface="Arial" pitchFamily="34" charset="0"/>
                          <a:cs typeface="Arial" pitchFamily="34" charset="0"/>
                        </a:rPr>
                        <a:t>:</a:t>
                      </a:r>
                      <a:endParaRPr lang="en-GB" sz="900" b="1"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178113">
                <a:tc>
                  <a:txBody>
                    <a:bodyPr/>
                    <a:lstStyle/>
                    <a:p>
                      <a:r>
                        <a:rPr lang="en-GB" sz="900" dirty="0" smtClean="0">
                          <a:solidFill>
                            <a:srgbClr val="000000"/>
                          </a:solidFill>
                          <a:latin typeface="Arial" pitchFamily="34" charset="0"/>
                          <a:cs typeface="Arial" pitchFamily="34" charset="0"/>
                        </a:rPr>
                        <a:t>ABC1</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900" dirty="0" smtClean="0">
                          <a:solidFill>
                            <a:srgbClr val="000000"/>
                          </a:solidFill>
                          <a:latin typeface="Arial" pitchFamily="34" charset="0"/>
                          <a:cs typeface="Arial" pitchFamily="34" charset="0"/>
                        </a:rPr>
                        <a:t>1.8</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8113">
                <a:tc>
                  <a:txBody>
                    <a:bodyPr/>
                    <a:lstStyle/>
                    <a:p>
                      <a:r>
                        <a:rPr lang="en-GB" sz="900" dirty="0" smtClean="0">
                          <a:solidFill>
                            <a:srgbClr val="000000"/>
                          </a:solidFill>
                          <a:latin typeface="Arial" pitchFamily="34" charset="0"/>
                          <a:cs typeface="Arial" pitchFamily="34" charset="0"/>
                        </a:rPr>
                        <a:t>C2DE</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900" dirty="0" smtClean="0">
                          <a:solidFill>
                            <a:srgbClr val="000000"/>
                          </a:solidFill>
                          <a:latin typeface="Arial" pitchFamily="34" charset="0"/>
                          <a:cs typeface="Arial" pitchFamily="34" charset="0"/>
                        </a:rPr>
                        <a:t>1.5</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8113">
                <a:tc>
                  <a:txBody>
                    <a:bodyPr/>
                    <a:lstStyle/>
                    <a:p>
                      <a:r>
                        <a:rPr lang="en-GB" sz="900" b="1" dirty="0" smtClean="0">
                          <a:solidFill>
                            <a:srgbClr val="000000"/>
                          </a:solidFill>
                          <a:latin typeface="Arial" pitchFamily="34" charset="0"/>
                          <a:cs typeface="Arial" pitchFamily="34" charset="0"/>
                        </a:rPr>
                        <a:t>...by Location:</a:t>
                      </a:r>
                      <a:endParaRPr lang="en-GB" sz="900" b="1"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r>
              <a:tr h="178113">
                <a:tc>
                  <a:txBody>
                    <a:bodyPr/>
                    <a:lstStyle/>
                    <a:p>
                      <a:r>
                        <a:rPr lang="en-GB" sz="900" dirty="0" smtClean="0">
                          <a:solidFill>
                            <a:srgbClr val="000000"/>
                          </a:solidFill>
                          <a:latin typeface="Arial" pitchFamily="34" charset="0"/>
                          <a:cs typeface="Arial" pitchFamily="34" charset="0"/>
                        </a:rPr>
                        <a:t>City</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900" dirty="0" smtClean="0">
                          <a:solidFill>
                            <a:srgbClr val="000000"/>
                          </a:solidFill>
                          <a:latin typeface="Arial" pitchFamily="34" charset="0"/>
                          <a:cs typeface="Arial" pitchFamily="34" charset="0"/>
                        </a:rPr>
                        <a:t>1.5</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8113">
                <a:tc>
                  <a:txBody>
                    <a:bodyPr/>
                    <a:lstStyle/>
                    <a:p>
                      <a:r>
                        <a:rPr lang="en-GB" sz="900" dirty="0" smtClean="0">
                          <a:solidFill>
                            <a:srgbClr val="000000"/>
                          </a:solidFill>
                          <a:latin typeface="Arial" pitchFamily="34" charset="0"/>
                          <a:cs typeface="Arial" pitchFamily="34" charset="0"/>
                        </a:rPr>
                        <a:t>Suburban</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900" dirty="0" smtClean="0">
                          <a:solidFill>
                            <a:srgbClr val="000000"/>
                          </a:solidFill>
                          <a:latin typeface="Arial" pitchFamily="34" charset="0"/>
                          <a:cs typeface="Arial" pitchFamily="34" charset="0"/>
                        </a:rPr>
                        <a:t>1.6</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8113">
                <a:tc>
                  <a:txBody>
                    <a:bodyPr/>
                    <a:lstStyle/>
                    <a:p>
                      <a:r>
                        <a:rPr lang="en-GB" sz="900" dirty="0" smtClean="0">
                          <a:solidFill>
                            <a:srgbClr val="000000"/>
                          </a:solidFill>
                          <a:latin typeface="Arial" pitchFamily="34" charset="0"/>
                          <a:cs typeface="Arial" pitchFamily="34" charset="0"/>
                        </a:rPr>
                        <a:t>Rural</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900" dirty="0" smtClean="0">
                          <a:solidFill>
                            <a:srgbClr val="000000"/>
                          </a:solidFill>
                          <a:latin typeface="Arial" pitchFamily="34" charset="0"/>
                          <a:cs typeface="Arial" pitchFamily="34" charset="0"/>
                        </a:rPr>
                        <a:t>1.8</a:t>
                      </a:r>
                      <a:endParaRPr lang="en-GB" sz="900" dirty="0">
                        <a:solidFill>
                          <a:srgbClr val="000000"/>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bl>
          </a:graphicData>
        </a:graphic>
      </p:graphicFrame>
      <p:grpSp>
        <p:nvGrpSpPr>
          <p:cNvPr id="4" name="Group 31"/>
          <p:cNvGrpSpPr/>
          <p:nvPr/>
        </p:nvGrpSpPr>
        <p:grpSpPr>
          <a:xfrm>
            <a:off x="5997923" y="3942080"/>
            <a:ext cx="2197576" cy="2775282"/>
            <a:chOff x="6836123" y="3942080"/>
            <a:chExt cx="2197576" cy="2775282"/>
          </a:xfrm>
        </p:grpSpPr>
        <p:sp>
          <p:nvSpPr>
            <p:cNvPr id="26" name="Text Box 34"/>
            <p:cNvSpPr txBox="1">
              <a:spLocks noChangeArrowheads="1"/>
            </p:cNvSpPr>
            <p:nvPr/>
          </p:nvSpPr>
          <p:spPr bwMode="auto">
            <a:xfrm>
              <a:off x="6962803" y="5629061"/>
              <a:ext cx="1944216" cy="320750"/>
            </a:xfrm>
            <a:prstGeom prst="rect">
              <a:avLst/>
            </a:prstGeom>
            <a:solidFill>
              <a:schemeClr val="tx1">
                <a:lumMod val="65000"/>
                <a:lumOff val="35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Arial" pitchFamily="34" charset="0"/>
                  <a:cs typeface="Arial" pitchFamily="34" charset="0"/>
                </a:rPr>
                <a:t>2013: 1.6 cars</a:t>
              </a:r>
              <a:endParaRPr lang="en-GB" sz="1400" b="1" dirty="0">
                <a:solidFill>
                  <a:schemeClr val="bg1"/>
                </a:solidFill>
                <a:latin typeface="Arial" pitchFamily="34" charset="0"/>
                <a:cs typeface="Arial" pitchFamily="34" charset="0"/>
              </a:endParaRPr>
            </a:p>
          </p:txBody>
        </p:sp>
        <p:sp>
          <p:nvSpPr>
            <p:cNvPr id="27" name="Text Box 34"/>
            <p:cNvSpPr txBox="1">
              <a:spLocks noChangeArrowheads="1"/>
            </p:cNvSpPr>
            <p:nvPr/>
          </p:nvSpPr>
          <p:spPr bwMode="auto">
            <a:xfrm>
              <a:off x="6962803" y="5981752"/>
              <a:ext cx="1944216" cy="320750"/>
            </a:xfrm>
            <a:prstGeom prst="rect">
              <a:avLst/>
            </a:prstGeom>
            <a:solidFill>
              <a:schemeClr val="bg1">
                <a:lumMod val="50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Arial" pitchFamily="34" charset="0"/>
                  <a:cs typeface="Arial" pitchFamily="34" charset="0"/>
                </a:rPr>
                <a:t>2012: 1.5 cars</a:t>
              </a:r>
              <a:endParaRPr lang="en-GB" sz="1400" b="1" dirty="0">
                <a:solidFill>
                  <a:schemeClr val="bg1"/>
                </a:solidFill>
                <a:latin typeface="Arial" pitchFamily="34" charset="0"/>
                <a:cs typeface="Arial" pitchFamily="34" charset="0"/>
              </a:endParaRPr>
            </a:p>
          </p:txBody>
        </p:sp>
        <p:sp>
          <p:nvSpPr>
            <p:cNvPr id="28" name="Text Box 34"/>
            <p:cNvSpPr txBox="1">
              <a:spLocks noChangeArrowheads="1"/>
            </p:cNvSpPr>
            <p:nvPr/>
          </p:nvSpPr>
          <p:spPr bwMode="auto">
            <a:xfrm>
              <a:off x="6962803" y="6334441"/>
              <a:ext cx="1944216" cy="320750"/>
            </a:xfrm>
            <a:prstGeom prst="rect">
              <a:avLst/>
            </a:prstGeom>
            <a:solidFill>
              <a:schemeClr val="bg1">
                <a:lumMod val="75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Arial" pitchFamily="34" charset="0"/>
                  <a:cs typeface="Arial" pitchFamily="34" charset="0"/>
                </a:rPr>
                <a:t>2011: 1.7 cars</a:t>
              </a:r>
              <a:endParaRPr lang="en-GB" sz="1400" b="1" dirty="0">
                <a:solidFill>
                  <a:schemeClr val="bg1"/>
                </a:solidFill>
                <a:latin typeface="Arial" pitchFamily="34" charset="0"/>
                <a:cs typeface="Arial" pitchFamily="34" charset="0"/>
              </a:endParaRPr>
            </a:p>
          </p:txBody>
        </p:sp>
        <p:sp>
          <p:nvSpPr>
            <p:cNvPr id="29" name="Text Box 34"/>
            <p:cNvSpPr txBox="1">
              <a:spLocks noChangeArrowheads="1"/>
            </p:cNvSpPr>
            <p:nvPr/>
          </p:nvSpPr>
          <p:spPr bwMode="auto">
            <a:xfrm>
              <a:off x="6962803" y="5276370"/>
              <a:ext cx="1944216" cy="320750"/>
            </a:xfrm>
            <a:prstGeom prst="rect">
              <a:avLst/>
            </a:prstGeom>
            <a:solidFill>
              <a:schemeClr val="accent1"/>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Arial" pitchFamily="34" charset="0"/>
                  <a:cs typeface="Arial" pitchFamily="34" charset="0"/>
                </a:rPr>
                <a:t>2014: 1.6 cars</a:t>
              </a:r>
              <a:endParaRPr lang="en-GB" sz="1400" b="1" dirty="0">
                <a:solidFill>
                  <a:schemeClr val="bg1"/>
                </a:solidFill>
                <a:latin typeface="Arial" pitchFamily="34" charset="0"/>
                <a:cs typeface="Arial" pitchFamily="34" charset="0"/>
              </a:endParaRPr>
            </a:p>
          </p:txBody>
        </p:sp>
        <p:sp>
          <p:nvSpPr>
            <p:cNvPr id="30" name="Text Box 34"/>
            <p:cNvSpPr txBox="1">
              <a:spLocks noChangeArrowheads="1"/>
            </p:cNvSpPr>
            <p:nvPr/>
          </p:nvSpPr>
          <p:spPr bwMode="auto">
            <a:xfrm>
              <a:off x="6962803" y="4923679"/>
              <a:ext cx="1944216" cy="320750"/>
            </a:xfrm>
            <a:prstGeom prst="rect">
              <a:avLst/>
            </a:prstGeom>
            <a:solidFill>
              <a:srgbClr val="FFC000"/>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Arial" pitchFamily="34" charset="0"/>
                  <a:cs typeface="Arial" pitchFamily="34" charset="0"/>
                </a:rPr>
                <a:t>2015:  1.6 cars</a:t>
              </a:r>
              <a:endParaRPr lang="en-GB" sz="1400" b="1" dirty="0">
                <a:solidFill>
                  <a:schemeClr val="bg1"/>
                </a:solidFill>
                <a:latin typeface="Arial" pitchFamily="34" charset="0"/>
                <a:cs typeface="Arial" pitchFamily="34" charset="0"/>
              </a:endParaRPr>
            </a:p>
          </p:txBody>
        </p:sp>
        <p:sp>
          <p:nvSpPr>
            <p:cNvPr id="25" name="Rectangle 24"/>
            <p:cNvSpPr/>
            <p:nvPr/>
          </p:nvSpPr>
          <p:spPr bwMode="auto">
            <a:xfrm>
              <a:off x="6836123" y="3942080"/>
              <a:ext cx="2197576" cy="2775282"/>
            </a:xfrm>
            <a:prstGeom prst="rect">
              <a:avLst/>
            </a:prstGeom>
            <a:noFill/>
            <a:ln w="9525" cap="flat" cmpd="sng" algn="ctr">
              <a:solidFill>
                <a:schemeClr val="bg1">
                  <a:lumMod val="6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600" b="1" dirty="0" smtClean="0">
                  <a:latin typeface="Arial" pitchFamily="34" charset="0"/>
                  <a:cs typeface="Arial" pitchFamily="34" charset="0"/>
                </a:rPr>
                <a:t>Average no. of cars in household:</a:t>
              </a:r>
              <a:endParaRPr lang="en-GB" sz="1600" b="1" dirty="0">
                <a:latin typeface="Arial" pitchFamily="34" charset="0"/>
                <a:cs typeface="Arial" pitchFamily="34" charset="0"/>
              </a:endParaRPr>
            </a:p>
          </p:txBody>
        </p:sp>
        <p:sp>
          <p:nvSpPr>
            <p:cNvPr id="31" name="Text Box 34"/>
            <p:cNvSpPr txBox="1">
              <a:spLocks noChangeArrowheads="1"/>
            </p:cNvSpPr>
            <p:nvPr/>
          </p:nvSpPr>
          <p:spPr bwMode="auto">
            <a:xfrm>
              <a:off x="6962803" y="4570988"/>
              <a:ext cx="1944216" cy="320750"/>
            </a:xfrm>
            <a:prstGeom prst="rect">
              <a:avLst/>
            </a:prstGeom>
            <a:solidFill>
              <a:schemeClr val="accent2"/>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Arial" pitchFamily="34" charset="0"/>
                  <a:cs typeface="Arial" pitchFamily="34" charset="0"/>
                </a:rPr>
                <a:t>2016:  1.6 cars</a:t>
              </a:r>
              <a:endParaRPr lang="en-GB" sz="1400" b="1" dirty="0">
                <a:solidFill>
                  <a:schemeClr val="bg1"/>
                </a:solidFill>
                <a:latin typeface="Arial" pitchFamily="34" charset="0"/>
                <a:cs typeface="Arial" pitchFamily="34" charset="0"/>
              </a:endParaRPr>
            </a:p>
          </p:txBody>
        </p:sp>
      </p:grpSp>
      <p:cxnSp>
        <p:nvCxnSpPr>
          <p:cNvPr id="41" name="Straight Connector 40"/>
          <p:cNvCxnSpPr/>
          <p:nvPr/>
        </p:nvCxnSpPr>
        <p:spPr>
          <a:xfrm flipH="1">
            <a:off x="1943100" y="3819525"/>
            <a:ext cx="9525" cy="714375"/>
          </a:xfrm>
          <a:prstGeom prst="line">
            <a:avLst/>
          </a:prstGeom>
          <a:ln w="28575">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963" y="834750"/>
            <a:ext cx="9252000" cy="576263"/>
          </a:xfrm>
        </p:spPr>
        <p:txBody>
          <a:bodyPr/>
          <a:lstStyle/>
          <a:p>
            <a:r>
              <a:rPr lang="en-GB" dirty="0" smtClean="0"/>
              <a:t>Motorists’ concerns</a:t>
            </a:r>
            <a:endParaRPr lang="en-GB" dirty="0"/>
          </a:p>
        </p:txBody>
      </p:sp>
      <p:graphicFrame>
        <p:nvGraphicFramePr>
          <p:cNvPr id="22" name="Chart 21"/>
          <p:cNvGraphicFramePr/>
          <p:nvPr/>
        </p:nvGraphicFramePr>
        <p:xfrm>
          <a:off x="368650" y="1105317"/>
          <a:ext cx="6691717" cy="5832648"/>
        </p:xfrm>
        <a:graphic>
          <a:graphicData uri="http://schemas.openxmlformats.org/drawingml/2006/chart">
            <c:chart xmlns:c="http://schemas.openxmlformats.org/drawingml/2006/chart" xmlns:r="http://schemas.openxmlformats.org/officeDocument/2006/relationships" r:id="rId3"/>
          </a:graphicData>
        </a:graphic>
      </p:graphicFrame>
      <p:sp>
        <p:nvSpPr>
          <p:cNvPr id="39" name="Rectangle 38"/>
          <p:cNvSpPr/>
          <p:nvPr/>
        </p:nvSpPr>
        <p:spPr>
          <a:xfrm>
            <a:off x="8766006" y="1518832"/>
            <a:ext cx="452582" cy="531864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40" name="Rectangle 39"/>
          <p:cNvSpPr/>
          <p:nvPr/>
        </p:nvSpPr>
        <p:spPr>
          <a:xfrm>
            <a:off x="9326458" y="1518832"/>
            <a:ext cx="452582" cy="5318640"/>
          </a:xfrm>
          <a:prstGeom prst="rect">
            <a:avLst/>
          </a:prstGeom>
          <a:solidFill>
            <a:schemeClr val="accent3">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41" name="Rectangle 40"/>
          <p:cNvSpPr/>
          <p:nvPr/>
        </p:nvSpPr>
        <p:spPr>
          <a:xfrm>
            <a:off x="9891322" y="1518832"/>
            <a:ext cx="452582" cy="5318640"/>
          </a:xfrm>
          <a:prstGeom prst="rect">
            <a:avLst/>
          </a:prstGeom>
          <a:solidFill>
            <a:schemeClr val="accent3">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42" name="Rectangle 41"/>
          <p:cNvSpPr/>
          <p:nvPr/>
        </p:nvSpPr>
        <p:spPr>
          <a:xfrm>
            <a:off x="7474489" y="1518832"/>
            <a:ext cx="452582" cy="5317200"/>
          </a:xfrm>
          <a:prstGeom prst="rect">
            <a:avLst/>
          </a:prstGeom>
          <a:solidFill>
            <a:schemeClr val="accent3">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43" name="Rectangle 42"/>
          <p:cNvSpPr/>
          <p:nvPr/>
        </p:nvSpPr>
        <p:spPr>
          <a:xfrm>
            <a:off x="8039353" y="1518832"/>
            <a:ext cx="452582" cy="5317200"/>
          </a:xfrm>
          <a:prstGeom prst="rect">
            <a:avLst/>
          </a:prstGeom>
          <a:solidFill>
            <a:schemeClr val="accent3">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44" name="Rectangle 43"/>
          <p:cNvSpPr/>
          <p:nvPr/>
        </p:nvSpPr>
        <p:spPr>
          <a:xfrm>
            <a:off x="6914038" y="1518832"/>
            <a:ext cx="452582" cy="53172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3" name="TextBox 2"/>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47" name="Rectangle 46"/>
          <p:cNvSpPr/>
          <p:nvPr/>
        </p:nvSpPr>
        <p:spPr>
          <a:xfrm>
            <a:off x="213101" y="1554480"/>
            <a:ext cx="3312000" cy="413805"/>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48" name="Rectangle 47"/>
          <p:cNvSpPr/>
          <p:nvPr/>
        </p:nvSpPr>
        <p:spPr>
          <a:xfrm>
            <a:off x="213101" y="2925564"/>
            <a:ext cx="3312000" cy="180000"/>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49" name="Rectangle 48"/>
          <p:cNvSpPr/>
          <p:nvPr/>
        </p:nvSpPr>
        <p:spPr>
          <a:xfrm>
            <a:off x="213101" y="2236151"/>
            <a:ext cx="3312000" cy="414000"/>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52" name="Rectangle 51"/>
          <p:cNvSpPr/>
          <p:nvPr/>
        </p:nvSpPr>
        <p:spPr>
          <a:xfrm>
            <a:off x="213101" y="4762113"/>
            <a:ext cx="3312000" cy="180000"/>
          </a:xfrm>
          <a:prstGeom prst="rect">
            <a:avLst/>
          </a:prstGeom>
          <a:noFill/>
          <a:ln w="63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54" name="Rectangle 53"/>
          <p:cNvSpPr/>
          <p:nvPr/>
        </p:nvSpPr>
        <p:spPr>
          <a:xfrm>
            <a:off x="213101" y="3153905"/>
            <a:ext cx="3312000" cy="180000"/>
          </a:xfrm>
          <a:prstGeom prst="rect">
            <a:avLst/>
          </a:prstGeom>
          <a:noFill/>
          <a:ln w="63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55" name="Rectangle 54"/>
          <p:cNvSpPr/>
          <p:nvPr/>
        </p:nvSpPr>
        <p:spPr>
          <a:xfrm>
            <a:off x="213101" y="3394392"/>
            <a:ext cx="3312000" cy="414000"/>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58" name="Rectangle 57"/>
          <p:cNvSpPr>
            <a:spLocks noChangeArrowheads="1"/>
          </p:cNvSpPr>
          <p:nvPr/>
        </p:nvSpPr>
        <p:spPr bwMode="auto">
          <a:xfrm>
            <a:off x="817699" y="6833672"/>
            <a:ext cx="7791463" cy="517789"/>
          </a:xfrm>
          <a:prstGeom prst="rect">
            <a:avLst/>
          </a:prstGeom>
          <a:noFill/>
          <a:ln w="9525">
            <a:noFill/>
            <a:miter lim="800000"/>
            <a:headEnd/>
            <a:tailEnd/>
          </a:ln>
        </p:spPr>
        <p:txBody>
          <a:bodyPr lIns="104261" tIns="52131" rIns="104261" bIns="52131"/>
          <a:lstStyle/>
          <a:p>
            <a:pPr eaLnBrk="0" hangingPunct="0">
              <a:tabLst>
                <a:tab pos="358686" algn="l"/>
              </a:tabLst>
              <a:defRPr/>
            </a:pPr>
            <a:r>
              <a:rPr lang="en-GB" sz="800" dirty="0" smtClean="0">
                <a:solidFill>
                  <a:schemeClr val="bg2"/>
                </a:solidFill>
              </a:rPr>
              <a:t>QL1a. Below is a list of issues that might, or might not, be of concern to motorists today. Please select four issues that are of concern to you today. QL1b. And which one of these is of MOST concern to you? Bases: All respondents – 2016 (1714), 2015 (1555, MAX RANK 20), 2014 (1526, MAX RANK 18).</a:t>
            </a:r>
          </a:p>
          <a:p>
            <a:pPr eaLnBrk="0" hangingPunct="0">
              <a:tabLst>
                <a:tab pos="358686" algn="l"/>
              </a:tabLst>
              <a:defRPr/>
            </a:pPr>
            <a:r>
              <a:rPr lang="en-GB" sz="800" dirty="0" smtClean="0">
                <a:solidFill>
                  <a:srgbClr val="4D4D4D"/>
                </a:solidFill>
              </a:rPr>
              <a:t>* In 2014 and 2015, this was asked as two separate statements. To allow for comparison, an average was taken across the two statements as the levels of concern across the two were comparable.</a:t>
            </a:r>
          </a:p>
        </p:txBody>
      </p:sp>
      <p:cxnSp>
        <p:nvCxnSpPr>
          <p:cNvPr id="64" name="Straight Connector 63"/>
          <p:cNvCxnSpPr/>
          <p:nvPr/>
        </p:nvCxnSpPr>
        <p:spPr>
          <a:xfrm>
            <a:off x="6812924" y="1172764"/>
            <a:ext cx="0" cy="5652000"/>
          </a:xfrm>
          <a:prstGeom prst="line">
            <a:avLst/>
          </a:prstGeom>
          <a:ln w="12700">
            <a:solidFill>
              <a:schemeClr val="bg2"/>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8658986" y="1172764"/>
            <a:ext cx="0" cy="5652000"/>
          </a:xfrm>
          <a:prstGeom prst="line">
            <a:avLst/>
          </a:prstGeom>
          <a:ln w="12700">
            <a:solidFill>
              <a:schemeClr val="bg2"/>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Isosceles Triangle 9"/>
          <p:cNvSpPr/>
          <p:nvPr/>
        </p:nvSpPr>
        <p:spPr bwMode="auto">
          <a:xfrm>
            <a:off x="10273909" y="1819929"/>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3" name="Isosceles Triangle 22"/>
          <p:cNvSpPr/>
          <p:nvPr/>
        </p:nvSpPr>
        <p:spPr bwMode="auto">
          <a:xfrm>
            <a:off x="10273909" y="1575620"/>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5" name="Isosceles Triangle 24"/>
          <p:cNvSpPr/>
          <p:nvPr/>
        </p:nvSpPr>
        <p:spPr bwMode="auto">
          <a:xfrm>
            <a:off x="10273909" y="2251181"/>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6" name="Isosceles Triangle 25"/>
          <p:cNvSpPr/>
          <p:nvPr/>
        </p:nvSpPr>
        <p:spPr bwMode="auto">
          <a:xfrm>
            <a:off x="10273909" y="2476991"/>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7" name="Isosceles Triangle 26"/>
          <p:cNvSpPr/>
          <p:nvPr/>
        </p:nvSpPr>
        <p:spPr bwMode="auto">
          <a:xfrm>
            <a:off x="10273909" y="2964468"/>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8" name="Isosceles Triangle 27"/>
          <p:cNvSpPr/>
          <p:nvPr/>
        </p:nvSpPr>
        <p:spPr bwMode="auto">
          <a:xfrm flipV="1">
            <a:off x="10273909" y="3195431"/>
            <a:ext cx="158400" cy="1584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9" name="Isosceles Triangle 28"/>
          <p:cNvSpPr/>
          <p:nvPr/>
        </p:nvSpPr>
        <p:spPr bwMode="auto">
          <a:xfrm flipH="1" flipV="1">
            <a:off x="10273909" y="4801865"/>
            <a:ext cx="158400" cy="1584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0" name="Isosceles Triangle 29"/>
          <p:cNvSpPr/>
          <p:nvPr/>
        </p:nvSpPr>
        <p:spPr bwMode="auto">
          <a:xfrm>
            <a:off x="10273909" y="3418697"/>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1" name="Isosceles Triangle 30"/>
          <p:cNvSpPr/>
          <p:nvPr/>
        </p:nvSpPr>
        <p:spPr bwMode="auto">
          <a:xfrm>
            <a:off x="10273909" y="4342625"/>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2" name="Isosceles Triangle 31"/>
          <p:cNvSpPr/>
          <p:nvPr/>
        </p:nvSpPr>
        <p:spPr bwMode="auto">
          <a:xfrm>
            <a:off x="10273909" y="3644839"/>
            <a:ext cx="158400" cy="1584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6" name="Isosceles Triangle 45"/>
          <p:cNvSpPr/>
          <p:nvPr/>
        </p:nvSpPr>
        <p:spPr bwMode="auto">
          <a:xfrm flipH="1" flipV="1">
            <a:off x="10273909" y="5494219"/>
            <a:ext cx="158400" cy="1584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3" name="Rectangle 72"/>
          <p:cNvSpPr/>
          <p:nvPr/>
        </p:nvSpPr>
        <p:spPr>
          <a:xfrm>
            <a:off x="213101" y="4303620"/>
            <a:ext cx="3312000" cy="180000"/>
          </a:xfrm>
          <a:prstGeom prst="rect">
            <a:avLst/>
          </a:prstGeom>
          <a:noFill/>
          <a:ln w="63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75" name="Rectangle 74"/>
          <p:cNvSpPr/>
          <p:nvPr/>
        </p:nvSpPr>
        <p:spPr>
          <a:xfrm>
            <a:off x="213101" y="5438877"/>
            <a:ext cx="3312000" cy="180000"/>
          </a:xfrm>
          <a:prstGeom prst="rect">
            <a:avLst/>
          </a:prstGeom>
          <a:noFill/>
          <a:ln w="63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graphicFrame>
        <p:nvGraphicFramePr>
          <p:cNvPr id="66" name="Table 65"/>
          <p:cNvGraphicFramePr>
            <a:graphicFrameLocks noGrp="1"/>
          </p:cNvGraphicFramePr>
          <p:nvPr/>
        </p:nvGraphicFramePr>
        <p:xfrm>
          <a:off x="8711395" y="1085639"/>
          <a:ext cx="1709196" cy="5733231"/>
        </p:xfrm>
        <a:graphic>
          <a:graphicData uri="http://schemas.openxmlformats.org/drawingml/2006/table">
            <a:tbl>
              <a:tblPr/>
              <a:tblGrid>
                <a:gridCol w="569732"/>
                <a:gridCol w="569732"/>
                <a:gridCol w="569732"/>
              </a:tblGrid>
              <a:tr h="175514">
                <a:tc gridSpan="3">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rgbClr val="000000"/>
                          </a:solidFill>
                          <a:latin typeface="Arial" pitchFamily="34" charset="0"/>
                          <a:cs typeface="Arial" pitchFamily="34" charset="0"/>
                        </a:rPr>
                        <a:t>Total concern</a:t>
                      </a:r>
                      <a:r>
                        <a:rPr lang="en-GB" sz="1100" b="1" i="0" u="none" strike="noStrike" baseline="0" dirty="0" smtClean="0">
                          <a:solidFill>
                            <a:srgbClr val="000000"/>
                          </a:solidFill>
                          <a:latin typeface="Arial" pitchFamily="34" charset="0"/>
                          <a:cs typeface="Arial" pitchFamily="34" charset="0"/>
                        </a:rPr>
                        <a:t> %</a:t>
                      </a:r>
                      <a:endParaRPr lang="en-GB" sz="11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45657">
                <a:tc>
                  <a:txBody>
                    <a:bodyPr/>
                    <a:lstStyle/>
                    <a:p>
                      <a:pPr algn="ctr" fontAlgn="b"/>
                      <a:r>
                        <a:rPr lang="en-GB" sz="1100" b="1" i="0" u="none" strike="noStrike" dirty="0" smtClean="0">
                          <a:solidFill>
                            <a:srgbClr val="000000"/>
                          </a:solidFill>
                          <a:latin typeface="Arial" pitchFamily="34" charset="0"/>
                          <a:cs typeface="Arial" pitchFamily="34" charset="0"/>
                        </a:rPr>
                        <a:t>2014</a:t>
                      </a:r>
                      <a:endParaRPr lang="en-GB" sz="1100" b="1"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rgbClr val="000000"/>
                          </a:solidFill>
                          <a:latin typeface="Arial" pitchFamily="34" charset="0"/>
                          <a:cs typeface="Arial" pitchFamily="34" charset="0"/>
                        </a:rPr>
                        <a:t>2015</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rgbClr val="000000"/>
                          </a:solidFill>
                          <a:latin typeface="Arial" pitchFamily="34" charset="0"/>
                          <a:cs typeface="Arial" pitchFamily="34" charset="0"/>
                        </a:rPr>
                        <a:t>2016</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9632">
                <a:tc>
                  <a:txBody>
                    <a:bodyPr/>
                    <a:lstStyle/>
                    <a:p>
                      <a:pPr algn="ctr" fontAlgn="b"/>
                      <a:endParaRPr lang="en-GB" sz="200" b="1"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33%*</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34%*</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41%</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30%</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38%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35%</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26%</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21%</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18%</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28%</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18%</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47%</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26%</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22%</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19%</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32%</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29%</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15%</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15%</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21%</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12%</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13%</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16%</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18%</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19%</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8%</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13%</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13%</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14%</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11%</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6%</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10%</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9%</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9%</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9%</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11%</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6%</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8%</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7%</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7%</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29148">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graphicFrame>
        <p:nvGraphicFramePr>
          <p:cNvPr id="50" name="Table 49"/>
          <p:cNvGraphicFramePr>
            <a:graphicFrameLocks noGrp="1"/>
          </p:cNvGraphicFramePr>
          <p:nvPr/>
        </p:nvGraphicFramePr>
        <p:xfrm>
          <a:off x="6851178" y="1085639"/>
          <a:ext cx="1709196" cy="5730969"/>
        </p:xfrm>
        <a:graphic>
          <a:graphicData uri="http://schemas.openxmlformats.org/drawingml/2006/table">
            <a:tbl>
              <a:tblPr/>
              <a:tblGrid>
                <a:gridCol w="569732"/>
                <a:gridCol w="569732"/>
                <a:gridCol w="569732"/>
              </a:tblGrid>
              <a:tr h="86459">
                <a:tc gridSpan="3">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rgbClr val="000000"/>
                          </a:solidFill>
                          <a:latin typeface="Arial" pitchFamily="34" charset="0"/>
                          <a:cs typeface="Arial" pitchFamily="34" charset="0"/>
                        </a:rPr>
                        <a:t>Total concern</a:t>
                      </a:r>
                      <a:r>
                        <a:rPr lang="en-GB" sz="1100" b="1" i="0" u="none" strike="noStrike" baseline="0" dirty="0" smtClean="0">
                          <a:solidFill>
                            <a:srgbClr val="000000"/>
                          </a:solidFill>
                          <a:latin typeface="Arial" pitchFamily="34" charset="0"/>
                          <a:cs typeface="Arial" pitchFamily="34" charset="0"/>
                        </a:rPr>
                        <a:t> RANK</a:t>
                      </a:r>
                      <a:endParaRPr lang="en-GB" sz="11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11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47968">
                <a:tc>
                  <a:txBody>
                    <a:bodyPr/>
                    <a:lstStyle/>
                    <a:p>
                      <a:pPr algn="ctr" fontAlgn="b"/>
                      <a:r>
                        <a:rPr lang="en-GB" sz="1100" b="1" i="0" u="none" strike="noStrike" smtClean="0">
                          <a:solidFill>
                            <a:srgbClr val="000000"/>
                          </a:solidFill>
                          <a:latin typeface="Arial" pitchFamily="34" charset="0"/>
                          <a:cs typeface="Arial" pitchFamily="34" charset="0"/>
                        </a:rPr>
                        <a:t>2014</a:t>
                      </a:r>
                      <a:endParaRPr lang="en-GB" sz="1100" b="1"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smtClean="0">
                          <a:solidFill>
                            <a:srgbClr val="000000"/>
                          </a:solidFill>
                          <a:latin typeface="Arial" pitchFamily="34" charset="0"/>
                          <a:cs typeface="Arial" pitchFamily="34" charset="0"/>
                        </a:rPr>
                        <a:t>2015</a:t>
                      </a:r>
                      <a:endParaRPr lang="en-GB" sz="11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rgbClr val="000000"/>
                          </a:solidFill>
                          <a:latin typeface="Arial" pitchFamily="34" charset="0"/>
                          <a:cs typeface="Arial" pitchFamily="34" charset="0"/>
                        </a:rPr>
                        <a:t>2016</a:t>
                      </a: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0">
                <a:tc>
                  <a:txBody>
                    <a:bodyPr/>
                    <a:lstStyle/>
                    <a:p>
                      <a:pPr algn="ctr" fontAlgn="b"/>
                      <a:endParaRPr lang="en-GB" sz="200" b="1"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4*</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2</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3</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4</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126554">
                <a:tc>
                  <a:txBody>
                    <a:bodyPr/>
                    <a:lstStyle/>
                    <a:p>
                      <a:pPr algn="ctr" fontAlgn="b"/>
                      <a:r>
                        <a:rPr lang="en-GB" sz="1100" b="0" i="0" u="none" strike="noStrike" dirty="0" smtClean="0">
                          <a:solidFill>
                            <a:srgbClr val="000000"/>
                          </a:solidFill>
                          <a:latin typeface="Arial" pitchFamily="34" charset="0"/>
                          <a:cs typeface="Arial" pitchFamily="34" charset="0"/>
                        </a:rPr>
                        <a:t>8</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9</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6</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8</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1</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5</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7</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7</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5</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3</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10</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11</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9</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14</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12</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10</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11</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9</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6</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18</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13</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11</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12</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16</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17</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13</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16</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19</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17</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19</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15</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20</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21</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31303">
                <a:tc>
                  <a:txBody>
                    <a:bodyPr/>
                    <a:lstStyle/>
                    <a:p>
                      <a:pPr algn="ctr" fontAlgn="b"/>
                      <a:r>
                        <a:rPr lang="en-GB" sz="1100" b="0" i="0" u="none" strike="noStrike" dirty="0" smtClean="0">
                          <a:solidFill>
                            <a:srgbClr val="000000"/>
                          </a:solidFill>
                          <a:latin typeface="Arial" pitchFamily="34" charset="0"/>
                          <a:cs typeface="Arial" pitchFamily="34" charset="0"/>
                        </a:rPr>
                        <a:t>-</a:t>
                      </a:r>
                      <a:endParaRPr lang="en-GB" sz="1100" b="0" i="0" u="none" strike="noStrike" dirty="0">
                        <a:solidFill>
                          <a:srgbClr val="000000"/>
                        </a:solidFill>
                        <a:latin typeface="Arial" pitchFamily="34" charset="0"/>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0" i="0" u="none" strike="noStrike" kern="1200" dirty="0" smtClean="0">
                          <a:solidFill>
                            <a:srgbClr val="000000"/>
                          </a:solidFill>
                          <a:latin typeface="Arial" pitchFamily="34" charset="0"/>
                          <a:ea typeface="+mn-ea"/>
                          <a:cs typeface="Arial" pitchFamily="34" charset="0"/>
                        </a:rPr>
                        <a:t>-</a:t>
                      </a:r>
                      <a:endParaRPr lang="en-GB" sz="1100" b="0" i="0" u="none" strike="noStrike" kern="1200" dirty="0">
                        <a:solidFill>
                          <a:srgbClr val="000000"/>
                        </a:solidFill>
                        <a:latin typeface="Arial" pitchFamily="34" charset="0"/>
                        <a:ea typeface="+mn-ea"/>
                        <a:cs typeface="Arial" pitchFamily="34" charset="0"/>
                      </a:endParaRPr>
                    </a:p>
                  </a:txBody>
                  <a:tcPr marL="9526" marR="952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860442" rtl="0" eaLnBrk="1" fontAlgn="b" latinLnBrk="0" hangingPunct="1"/>
                      <a:r>
                        <a:rPr lang="en-GB" sz="1100" b="1" i="0" u="none" strike="noStrike" kern="1200" dirty="0" smtClean="0">
                          <a:solidFill>
                            <a:schemeClr val="bg1"/>
                          </a:solidFill>
                          <a:latin typeface="Arial" pitchFamily="34" charset="0"/>
                          <a:ea typeface="+mn-ea"/>
                          <a:cs typeface="Arial" pitchFamily="34" charset="0"/>
                        </a:rPr>
                        <a:t>23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1023839" y="1909861"/>
            <a:ext cx="8280919" cy="2966939"/>
          </a:xfrm>
          <a:prstGeom prst="rect">
            <a:avLst/>
          </a:prstGeom>
          <a:solidFill>
            <a:schemeClr val="accent3">
              <a:alpha val="9020"/>
            </a:schemeClr>
          </a:solidFill>
          <a:ln w="9525" cap="flat" cmpd="sng" algn="ctr">
            <a:solidFill>
              <a:schemeClr val="accent4"/>
            </a:solidFill>
            <a:prstDash val="dash"/>
            <a:round/>
            <a:headEnd type="none" w="med" len="med"/>
            <a:tailEnd type="none" w="med" len="med"/>
          </a:ln>
          <a:effectLst/>
        </p:spPr>
        <p:txBody>
          <a:bodyPr vert="horz" wrap="square" lIns="91428" tIns="45715" rIns="91428" bIns="45715" numCol="1" rtlCol="0" anchor="b" anchorCtr="0" compatLnSpc="1">
            <a:prstTxWarp prst="textNoShape">
              <a:avLst/>
            </a:prstTxWarp>
          </a:bodyPr>
          <a:lstStyle/>
          <a:p>
            <a:pPr algn="r" defTabSz="914286" eaLnBrk="0" hangingPunct="0"/>
            <a:r>
              <a:rPr lang="en-GB" sz="1400" b="1" dirty="0" smtClean="0">
                <a:solidFill>
                  <a:srgbClr val="000000"/>
                </a:solidFill>
              </a:rPr>
              <a:t>Private ownership</a:t>
            </a:r>
          </a:p>
        </p:txBody>
      </p:sp>
      <p:sp>
        <p:nvSpPr>
          <p:cNvPr id="13" name="Rectangle 12"/>
          <p:cNvSpPr/>
          <p:nvPr/>
        </p:nvSpPr>
        <p:spPr bwMode="auto">
          <a:xfrm>
            <a:off x="1023839" y="4953000"/>
            <a:ext cx="8280919" cy="1348704"/>
          </a:xfrm>
          <a:prstGeom prst="rect">
            <a:avLst/>
          </a:prstGeom>
          <a:solidFill>
            <a:srgbClr val="6699FF">
              <a:alpha val="9020"/>
            </a:srgbClr>
          </a:solidFill>
          <a:ln w="9525" cap="flat" cmpd="sng" algn="ctr">
            <a:solidFill>
              <a:srgbClr val="6699FF"/>
            </a:solidFill>
            <a:prstDash val="dash"/>
            <a:round/>
            <a:headEnd type="none" w="med" len="med"/>
            <a:tailEnd type="none" w="med" len="med"/>
          </a:ln>
          <a:effectLst/>
        </p:spPr>
        <p:txBody>
          <a:bodyPr vert="horz" wrap="square" lIns="91428" tIns="45715" rIns="91428" bIns="45715" numCol="1" rtlCol="0" anchor="b" anchorCtr="0" compatLnSpc="1">
            <a:prstTxWarp prst="textNoShape">
              <a:avLst/>
            </a:prstTxWarp>
          </a:bodyPr>
          <a:lstStyle/>
          <a:p>
            <a:pPr algn="r" defTabSz="914286" eaLnBrk="0" hangingPunct="0"/>
            <a:r>
              <a:rPr lang="en-GB" sz="1400" b="1" dirty="0" smtClean="0">
                <a:solidFill>
                  <a:srgbClr val="000000"/>
                </a:solidFill>
              </a:rPr>
              <a:t>Company car</a:t>
            </a:r>
          </a:p>
        </p:txBody>
      </p:sp>
      <p:sp>
        <p:nvSpPr>
          <p:cNvPr id="73730" name="Rectangle 23"/>
          <p:cNvSpPr>
            <a:spLocks noChangeArrowheads="1"/>
          </p:cNvSpPr>
          <p:nvPr/>
        </p:nvSpPr>
        <p:spPr bwMode="auto">
          <a:xfrm>
            <a:off x="917845" y="6857362"/>
            <a:ext cx="6562726" cy="646113"/>
          </a:xfrm>
          <a:prstGeom prst="rect">
            <a:avLst/>
          </a:prstGeom>
          <a:noFill/>
          <a:ln w="9525">
            <a:noFill/>
            <a:miter lim="800000"/>
            <a:headEnd/>
            <a:tailEnd/>
          </a:ln>
        </p:spPr>
        <p:txBody>
          <a:bodyPr lIns="104274" tIns="52138" rIns="104274" bIns="52138"/>
          <a:lstStyle/>
          <a:p>
            <a:pPr marL="390476" indent="-390476" eaLnBrk="0" hangingPunct="0"/>
            <a:r>
              <a:rPr lang="en-GB" sz="800" dirty="0" smtClean="0">
                <a:solidFill>
                  <a:schemeClr val="bg2"/>
                </a:solidFill>
              </a:rPr>
              <a:t>QS9. How did you acquire the vehicle that you drive most often? Bases: All respondents (1714). </a:t>
            </a:r>
            <a:endParaRPr lang="en-GB" sz="800" dirty="0">
              <a:solidFill>
                <a:schemeClr val="bg2"/>
              </a:solidFill>
            </a:endParaRPr>
          </a:p>
        </p:txBody>
      </p:sp>
      <p:graphicFrame>
        <p:nvGraphicFramePr>
          <p:cNvPr id="10" name="Chart 4"/>
          <p:cNvGraphicFramePr>
            <a:graphicFrameLocks/>
          </p:cNvGraphicFramePr>
          <p:nvPr/>
        </p:nvGraphicFramePr>
        <p:xfrm>
          <a:off x="1311872" y="1909861"/>
          <a:ext cx="6408737" cy="4484572"/>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3"/>
          <p:cNvSpPr>
            <a:spLocks noGrp="1"/>
          </p:cNvSpPr>
          <p:nvPr>
            <p:ph type="title"/>
          </p:nvPr>
        </p:nvSpPr>
        <p:spPr>
          <a:xfrm>
            <a:off x="663576" y="469677"/>
            <a:ext cx="8461376" cy="1079500"/>
          </a:xfrm>
        </p:spPr>
        <p:txBody>
          <a:bodyPr/>
          <a:lstStyle/>
          <a:p>
            <a:pPr eaLnBrk="1" hangingPunct="1"/>
            <a:r>
              <a:rPr dirty="0" smtClean="0">
                <a:latin typeface="Arial" pitchFamily="34" charset="0"/>
                <a:ea typeface="Geneva"/>
                <a:cs typeface="Geneva"/>
              </a:rPr>
              <a:t>Financing your vehicle.</a:t>
            </a: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835025" y="309563"/>
            <a:ext cx="8037686" cy="635000"/>
          </a:xfrm>
        </p:spPr>
        <p:txBody>
          <a:bodyPr/>
          <a:lstStyle/>
          <a:p>
            <a:pPr eaLnBrk="1" hangingPunct="1"/>
            <a:r>
              <a:rPr lang="en-GB" dirty="0" smtClean="0">
                <a:latin typeface="Arial" pitchFamily="34" charset="0"/>
                <a:ea typeface="Geneva"/>
                <a:cs typeface="Geneva"/>
              </a:rPr>
              <a:t>Ownership type.</a:t>
            </a:r>
            <a:endParaRPr dirty="0" smtClean="0">
              <a:latin typeface="Arial" pitchFamily="34" charset="0"/>
              <a:ea typeface="Geneva"/>
              <a:cs typeface="Geneva"/>
            </a:endParaRPr>
          </a:p>
        </p:txBody>
      </p:sp>
      <p:sp>
        <p:nvSpPr>
          <p:cNvPr id="87" name="Rectangle 4"/>
          <p:cNvSpPr>
            <a:spLocks noChangeArrowheads="1"/>
          </p:cNvSpPr>
          <p:nvPr/>
        </p:nvSpPr>
        <p:spPr bwMode="auto">
          <a:xfrm>
            <a:off x="885826" y="6834313"/>
            <a:ext cx="7748508" cy="633412"/>
          </a:xfrm>
          <a:prstGeom prst="rect">
            <a:avLst/>
          </a:prstGeom>
          <a:noFill/>
          <a:ln w="9525">
            <a:noFill/>
            <a:miter lim="800000"/>
            <a:headEnd/>
            <a:tailEnd/>
          </a:ln>
        </p:spPr>
        <p:txBody>
          <a:bodyPr lIns="104287" tIns="52144" rIns="104287" bIns="52144"/>
          <a:lstStyle/>
          <a:p>
            <a:pPr eaLnBrk="0" hangingPunct="0"/>
            <a:r>
              <a:rPr lang="en-GB" sz="800" dirty="0" smtClean="0">
                <a:solidFill>
                  <a:schemeClr val="bg2"/>
                </a:solidFill>
              </a:rPr>
              <a:t>QS8 What type or types of motor vehicles do you have in your household? Base: All (1714), Private car owners (1561)  Company car owners (153).  </a:t>
            </a:r>
            <a:endParaRPr lang="en-GB" sz="800" dirty="0">
              <a:solidFill>
                <a:schemeClr val="bg2"/>
              </a:solidFill>
            </a:endParaRPr>
          </a:p>
        </p:txBody>
      </p:sp>
      <p:graphicFrame>
        <p:nvGraphicFramePr>
          <p:cNvPr id="102" name="Chart 101"/>
          <p:cNvGraphicFramePr/>
          <p:nvPr/>
        </p:nvGraphicFramePr>
        <p:xfrm>
          <a:off x="807815" y="1333153"/>
          <a:ext cx="7344816" cy="5112568"/>
        </p:xfrm>
        <a:graphic>
          <a:graphicData uri="http://schemas.openxmlformats.org/drawingml/2006/chart">
            <c:chart xmlns:c="http://schemas.openxmlformats.org/drawingml/2006/chart" xmlns:r="http://schemas.openxmlformats.org/officeDocument/2006/relationships" r:id="rId3"/>
          </a:graphicData>
        </a:graphic>
      </p:graphicFrame>
      <p:cxnSp>
        <p:nvCxnSpPr>
          <p:cNvPr id="108" name="Straight Connector 107"/>
          <p:cNvCxnSpPr/>
          <p:nvPr/>
        </p:nvCxnSpPr>
        <p:spPr bwMode="auto">
          <a:xfrm>
            <a:off x="2483431" y="1117129"/>
            <a:ext cx="0" cy="5328592"/>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sp>
        <p:nvSpPr>
          <p:cNvPr id="7" name="TextBox 6"/>
          <p:cNvSpPr txBox="1"/>
          <p:nvPr/>
        </p:nvSpPr>
        <p:spPr>
          <a:xfrm>
            <a:off x="7720583" y="6589737"/>
            <a:ext cx="2614818" cy="261610"/>
          </a:xfrm>
          <a:prstGeom prst="rect">
            <a:avLst/>
          </a:prstGeom>
          <a:noFill/>
        </p:spPr>
        <p:txBody>
          <a:bodyPr wrap="none" rtlCol="0">
            <a:spAutoFit/>
          </a:bodyPr>
          <a:lstStyle/>
          <a:p>
            <a:r>
              <a:rPr lang="en-GB" dirty="0" smtClean="0">
                <a:solidFill>
                  <a:srgbClr val="000000"/>
                </a:solidFill>
              </a:rPr>
              <a:t>* Based on definition on previous slide.</a:t>
            </a:r>
            <a:endParaRPr lang="en-GB" dirty="0">
              <a:solidFill>
                <a:srgbClr val="000000"/>
              </a:solidFill>
            </a:endParaRPr>
          </a:p>
        </p:txBody>
      </p:sp>
      <p:sp>
        <p:nvSpPr>
          <p:cNvPr id="8" name="TextBox 7"/>
          <p:cNvSpPr txBox="1"/>
          <p:nvPr/>
        </p:nvSpPr>
        <p:spPr>
          <a:xfrm>
            <a:off x="3565327" y="6106889"/>
            <a:ext cx="264816" cy="338554"/>
          </a:xfrm>
          <a:prstGeom prst="rect">
            <a:avLst/>
          </a:prstGeom>
          <a:noFill/>
        </p:spPr>
        <p:txBody>
          <a:bodyPr wrap="none" rtlCol="0">
            <a:spAutoFit/>
          </a:bodyPr>
          <a:lstStyle/>
          <a:p>
            <a:r>
              <a:rPr lang="en-GB" sz="1600" dirty="0" smtClean="0"/>
              <a:t>*</a:t>
            </a:r>
            <a:endParaRPr lang="en-GB" sz="1600" dirty="0"/>
          </a:p>
        </p:txBody>
      </p:sp>
      <p:sp>
        <p:nvSpPr>
          <p:cNvPr id="9" name="TextBox 8"/>
          <p:cNvSpPr txBox="1"/>
          <p:nvPr/>
        </p:nvSpPr>
        <p:spPr>
          <a:xfrm>
            <a:off x="5117603" y="6085681"/>
            <a:ext cx="264816" cy="338554"/>
          </a:xfrm>
          <a:prstGeom prst="rect">
            <a:avLst/>
          </a:prstGeom>
          <a:noFill/>
        </p:spPr>
        <p:txBody>
          <a:bodyPr wrap="none" rtlCol="0">
            <a:spAutoFit/>
          </a:bodyPr>
          <a:lstStyle/>
          <a:p>
            <a:r>
              <a:rPr lang="en-GB" sz="1600" dirty="0" smtClean="0"/>
              <a:t>*</a:t>
            </a:r>
            <a:endParaRPr lang="en-GB" sz="1600" dirty="0"/>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3"/>
          <p:cNvSpPr>
            <a:spLocks noChangeArrowheads="1"/>
          </p:cNvSpPr>
          <p:nvPr/>
        </p:nvSpPr>
        <p:spPr bwMode="auto">
          <a:xfrm>
            <a:off x="893970" y="6832417"/>
            <a:ext cx="7621380" cy="646113"/>
          </a:xfrm>
          <a:prstGeom prst="rect">
            <a:avLst/>
          </a:prstGeom>
          <a:noFill/>
          <a:ln w="9525">
            <a:noFill/>
            <a:miter lim="800000"/>
            <a:headEnd/>
            <a:tailEnd/>
          </a:ln>
        </p:spPr>
        <p:txBody>
          <a:bodyPr lIns="104274" tIns="52138" rIns="104274" bIns="52138"/>
          <a:lstStyle/>
          <a:p>
            <a:pPr eaLnBrk="0" hangingPunct="0">
              <a:defRPr/>
            </a:pPr>
            <a:r>
              <a:rPr lang="en-GB" sz="800" dirty="0" smtClean="0">
                <a:solidFill>
                  <a:schemeClr val="bg2"/>
                </a:solidFill>
                <a:latin typeface="Arial" pitchFamily="34" charset="0"/>
                <a:cs typeface="Arial" pitchFamily="34" charset="0"/>
              </a:rPr>
              <a:t>QS7. And </a:t>
            </a:r>
            <a:r>
              <a:rPr lang="en-GB" sz="800" dirty="0">
                <a:solidFill>
                  <a:schemeClr val="bg2"/>
                </a:solidFill>
                <a:latin typeface="Arial" pitchFamily="34" charset="0"/>
                <a:cs typeface="Arial" pitchFamily="34" charset="0"/>
              </a:rPr>
              <a:t>how often do you personally drive a vehicle </a:t>
            </a:r>
            <a:r>
              <a:rPr lang="en-GB" sz="800" dirty="0" smtClean="0">
                <a:solidFill>
                  <a:schemeClr val="bg2"/>
                </a:solidFill>
                <a:latin typeface="Arial" pitchFamily="34" charset="0"/>
                <a:cs typeface="Arial" pitchFamily="34" charset="0"/>
              </a:rPr>
              <a:t>nowadays? QS11a Approximately </a:t>
            </a:r>
            <a:r>
              <a:rPr lang="en-GB" sz="800" dirty="0">
                <a:solidFill>
                  <a:schemeClr val="bg2"/>
                </a:solidFill>
                <a:latin typeface="Arial" pitchFamily="34" charset="0"/>
                <a:cs typeface="Arial" pitchFamily="34" charset="0"/>
              </a:rPr>
              <a:t>how many miles do you drive in a </a:t>
            </a:r>
            <a:r>
              <a:rPr lang="en-GB" sz="800" b="1" u="sng" dirty="0">
                <a:solidFill>
                  <a:schemeClr val="bg2"/>
                </a:solidFill>
                <a:latin typeface="Arial" pitchFamily="34" charset="0"/>
                <a:cs typeface="Arial" pitchFamily="34" charset="0"/>
              </a:rPr>
              <a:t>year</a:t>
            </a:r>
            <a:r>
              <a:rPr lang="en-GB" sz="800" dirty="0">
                <a:solidFill>
                  <a:schemeClr val="bg2"/>
                </a:solidFill>
                <a:latin typeface="Arial" pitchFamily="34" charset="0"/>
                <a:cs typeface="Arial" pitchFamily="34" charset="0"/>
              </a:rPr>
              <a:t>, on average</a:t>
            </a:r>
            <a:r>
              <a:rPr lang="en-GB" sz="800" dirty="0" smtClean="0">
                <a:solidFill>
                  <a:schemeClr val="bg2"/>
                </a:solidFill>
                <a:latin typeface="Arial" pitchFamily="34" charset="0"/>
                <a:cs typeface="Arial" pitchFamily="34" charset="0"/>
              </a:rPr>
              <a:t>? Bases: All respondents (1714).</a:t>
            </a:r>
            <a:endParaRPr lang="en-GB" sz="800" dirty="0">
              <a:solidFill>
                <a:schemeClr val="bg2"/>
              </a:solidFill>
              <a:latin typeface="Arial" pitchFamily="34" charset="0"/>
              <a:cs typeface="Arial" pitchFamily="34" charset="0"/>
            </a:endParaRPr>
          </a:p>
        </p:txBody>
      </p:sp>
      <p:graphicFrame>
        <p:nvGraphicFramePr>
          <p:cNvPr id="6" name="Chart 4"/>
          <p:cNvGraphicFramePr>
            <a:graphicFrameLocks/>
          </p:cNvGraphicFramePr>
          <p:nvPr/>
        </p:nvGraphicFramePr>
        <p:xfrm>
          <a:off x="4840264" y="2452079"/>
          <a:ext cx="5416327"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74756" name="TextBox 5"/>
          <p:cNvSpPr txBox="1">
            <a:spLocks noChangeArrowheads="1"/>
          </p:cNvSpPr>
          <p:nvPr/>
        </p:nvSpPr>
        <p:spPr bwMode="auto">
          <a:xfrm>
            <a:off x="5112740" y="2044548"/>
            <a:ext cx="3067050" cy="307766"/>
          </a:xfrm>
          <a:prstGeom prst="rect">
            <a:avLst/>
          </a:prstGeom>
          <a:noFill/>
          <a:ln w="9525">
            <a:noFill/>
            <a:miter lim="800000"/>
            <a:headEnd/>
            <a:tailEnd/>
          </a:ln>
        </p:spPr>
        <p:txBody>
          <a:bodyPr wrap="square" lIns="91428" tIns="45715" rIns="91428" bIns="45715">
            <a:spAutoFit/>
          </a:bodyPr>
          <a:lstStyle/>
          <a:p>
            <a:r>
              <a:rPr lang="en-GB" sz="1400" b="1" dirty="0" smtClean="0">
                <a:solidFill>
                  <a:srgbClr val="000000"/>
                </a:solidFill>
              </a:rPr>
              <a:t>Miles driven in a year</a:t>
            </a:r>
            <a:endParaRPr lang="en-GB" sz="1400" b="1" dirty="0">
              <a:solidFill>
                <a:srgbClr val="000000"/>
              </a:solidFill>
            </a:endParaRPr>
          </a:p>
        </p:txBody>
      </p:sp>
      <p:sp>
        <p:nvSpPr>
          <p:cNvPr id="7" name="Title 3"/>
          <p:cNvSpPr>
            <a:spLocks noGrp="1"/>
          </p:cNvSpPr>
          <p:nvPr>
            <p:ph type="title"/>
          </p:nvPr>
        </p:nvSpPr>
        <p:spPr>
          <a:xfrm>
            <a:off x="663576" y="325438"/>
            <a:ext cx="8461376" cy="1079500"/>
          </a:xfrm>
        </p:spPr>
        <p:txBody>
          <a:bodyPr/>
          <a:lstStyle/>
          <a:p>
            <a:pPr eaLnBrk="1" hangingPunct="1"/>
            <a:r>
              <a:rPr dirty="0" smtClean="0">
                <a:latin typeface="Arial" pitchFamily="34" charset="0"/>
                <a:ea typeface="Geneva"/>
                <a:cs typeface="Geneva"/>
              </a:rPr>
              <a:t>Frequency of driving.</a:t>
            </a:r>
          </a:p>
        </p:txBody>
      </p:sp>
      <p:graphicFrame>
        <p:nvGraphicFramePr>
          <p:cNvPr id="8" name="Chart 7"/>
          <p:cNvGraphicFramePr/>
          <p:nvPr/>
        </p:nvGraphicFramePr>
        <p:xfrm>
          <a:off x="591791" y="2884128"/>
          <a:ext cx="3816424" cy="3023325"/>
        </p:xfrm>
        <a:graphic>
          <a:graphicData uri="http://schemas.openxmlformats.org/drawingml/2006/chart">
            <c:chart xmlns:c="http://schemas.openxmlformats.org/drawingml/2006/chart" xmlns:r="http://schemas.openxmlformats.org/officeDocument/2006/relationships" r:id="rId4"/>
          </a:graphicData>
        </a:graphic>
      </p:graphicFrame>
      <p:cxnSp>
        <p:nvCxnSpPr>
          <p:cNvPr id="12" name="Straight Connector 11"/>
          <p:cNvCxnSpPr/>
          <p:nvPr/>
        </p:nvCxnSpPr>
        <p:spPr bwMode="auto">
          <a:xfrm>
            <a:off x="4840263" y="1948023"/>
            <a:ext cx="0" cy="4167961"/>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sp>
        <p:nvSpPr>
          <p:cNvPr id="13" name="Rectangle 12"/>
          <p:cNvSpPr/>
          <p:nvPr/>
        </p:nvSpPr>
        <p:spPr>
          <a:xfrm>
            <a:off x="7762440" y="2119498"/>
            <a:ext cx="2481745" cy="430877"/>
          </a:xfrm>
          <a:prstGeom prst="rect">
            <a:avLst/>
          </a:prstGeom>
          <a:solidFill>
            <a:schemeClr val="tx1">
              <a:lumMod val="50000"/>
              <a:lumOff val="50000"/>
            </a:schemeClr>
          </a:solidFill>
        </p:spPr>
        <p:txBody>
          <a:bodyPr wrap="none" lIns="91428" tIns="45715" rIns="91428" bIns="45715">
            <a:spAutoFit/>
          </a:bodyPr>
          <a:lstStyle/>
          <a:p>
            <a:pPr algn="ctr"/>
            <a:r>
              <a:rPr lang="en-GB" dirty="0" smtClean="0">
                <a:solidFill>
                  <a:schemeClr val="bg1"/>
                </a:solidFill>
              </a:rPr>
              <a:t>Average annual mileage (weighted):</a:t>
            </a:r>
          </a:p>
          <a:p>
            <a:pPr algn="ctr"/>
            <a:r>
              <a:rPr lang="en-GB" b="1" dirty="0" smtClean="0">
                <a:solidFill>
                  <a:schemeClr val="bg1"/>
                </a:solidFill>
              </a:rPr>
              <a:t>9,100.76 miles</a:t>
            </a:r>
            <a:endParaRPr lang="en-GB" b="1" dirty="0">
              <a:solidFill>
                <a:schemeClr val="bg1"/>
              </a:solidFill>
            </a:endParaRPr>
          </a:p>
        </p:txBody>
      </p:sp>
      <p:sp>
        <p:nvSpPr>
          <p:cNvPr id="14" name="Rectangle 13"/>
          <p:cNvSpPr/>
          <p:nvPr/>
        </p:nvSpPr>
        <p:spPr>
          <a:xfrm>
            <a:off x="7448251" y="6100407"/>
            <a:ext cx="2795934" cy="430877"/>
          </a:xfrm>
          <a:prstGeom prst="rect">
            <a:avLst/>
          </a:prstGeom>
          <a:solidFill>
            <a:schemeClr val="bg1">
              <a:lumMod val="50000"/>
            </a:schemeClr>
          </a:solidFill>
        </p:spPr>
        <p:txBody>
          <a:bodyPr wrap="none" lIns="91428" tIns="45715" rIns="91428" bIns="45715">
            <a:spAutoFit/>
          </a:bodyPr>
          <a:lstStyle/>
          <a:p>
            <a:pPr algn="ctr"/>
            <a:r>
              <a:rPr lang="en-GB" dirty="0" smtClean="0">
                <a:solidFill>
                  <a:schemeClr val="bg1"/>
                </a:solidFill>
              </a:rPr>
              <a:t>2015 Average annual mileage (weighted):</a:t>
            </a:r>
          </a:p>
          <a:p>
            <a:pPr algn="ctr"/>
            <a:r>
              <a:rPr lang="en-GB" b="1" dirty="0" smtClean="0">
                <a:solidFill>
                  <a:schemeClr val="bg1"/>
                </a:solidFill>
              </a:rPr>
              <a:t>9,167.05 miles</a:t>
            </a:r>
            <a:endParaRPr lang="en-GB" b="1" dirty="0">
              <a:solidFill>
                <a:schemeClr val="bg1"/>
              </a:solidFill>
            </a:endParaRP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11"/>
          <p:cNvGraphicFramePr>
            <a:graphicFrameLocks/>
          </p:cNvGraphicFramePr>
          <p:nvPr/>
        </p:nvGraphicFramePr>
        <p:xfrm>
          <a:off x="419777" y="1915327"/>
          <a:ext cx="8656687" cy="4680794"/>
        </p:xfrm>
        <a:graphic>
          <a:graphicData uri="http://schemas.openxmlformats.org/drawingml/2006/chart">
            <c:chart xmlns:c="http://schemas.openxmlformats.org/drawingml/2006/chart" xmlns:r="http://schemas.openxmlformats.org/officeDocument/2006/relationships" r:id="rId3"/>
          </a:graphicData>
        </a:graphic>
      </p:graphicFrame>
      <p:sp>
        <p:nvSpPr>
          <p:cNvPr id="15" name="Rectangle 14"/>
          <p:cNvSpPr/>
          <p:nvPr/>
        </p:nvSpPr>
        <p:spPr>
          <a:xfrm rot="5400000">
            <a:off x="5982079" y="2160027"/>
            <a:ext cx="449900" cy="5545137"/>
          </a:xfrm>
          <a:prstGeom prst="rect">
            <a:avLst/>
          </a:prstGeom>
          <a:solidFill>
            <a:schemeClr val="bg1">
              <a:lumMod val="95000"/>
              <a:alpha val="55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6" name="Rectangle 15"/>
          <p:cNvSpPr/>
          <p:nvPr/>
        </p:nvSpPr>
        <p:spPr>
          <a:xfrm rot="5400000">
            <a:off x="5953504" y="3198252"/>
            <a:ext cx="449900" cy="5545137"/>
          </a:xfrm>
          <a:prstGeom prst="rect">
            <a:avLst/>
          </a:prstGeom>
          <a:solidFill>
            <a:schemeClr val="bg1">
              <a:lumMod val="95000"/>
              <a:alpha val="55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4" name="TextBox 3"/>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sp>
        <p:nvSpPr>
          <p:cNvPr id="6" name="Rectangle 23"/>
          <p:cNvSpPr>
            <a:spLocks noChangeArrowheads="1"/>
          </p:cNvSpPr>
          <p:nvPr/>
        </p:nvSpPr>
        <p:spPr bwMode="auto">
          <a:xfrm>
            <a:off x="914400" y="6845302"/>
            <a:ext cx="7588332" cy="523062"/>
          </a:xfrm>
          <a:prstGeom prst="rect">
            <a:avLst/>
          </a:prstGeom>
          <a:noFill/>
          <a:ln w="9525">
            <a:noFill/>
            <a:miter lim="800000"/>
            <a:headEnd/>
            <a:tailEnd/>
          </a:ln>
        </p:spPr>
        <p:txBody>
          <a:bodyPr lIns="104274" tIns="52138" rIns="104274" bIns="52138"/>
          <a:lstStyle/>
          <a:p>
            <a:pPr eaLnBrk="0" hangingPunct="0">
              <a:tabLst>
                <a:tab pos="358686" algn="l"/>
              </a:tabLst>
              <a:defRPr/>
            </a:pPr>
            <a:r>
              <a:rPr lang="en-GB" sz="800" dirty="0" smtClean="0">
                <a:solidFill>
                  <a:schemeClr val="bg2"/>
                </a:solidFill>
              </a:rPr>
              <a:t>QG1. Over the past 12 months, how, if at all, have your motoring costs changed? Bases: All respondents – 2016 (1714), 2015 (1555).</a:t>
            </a:r>
            <a:endParaRPr lang="en-GB" sz="800" dirty="0">
              <a:solidFill>
                <a:schemeClr val="bg2"/>
              </a:solidFill>
            </a:endParaRPr>
          </a:p>
        </p:txBody>
      </p:sp>
      <p:sp>
        <p:nvSpPr>
          <p:cNvPr id="13" name="Rectangle 12"/>
          <p:cNvSpPr/>
          <p:nvPr/>
        </p:nvSpPr>
        <p:spPr>
          <a:xfrm rot="5400000">
            <a:off x="5972554" y="74052"/>
            <a:ext cx="449900" cy="5545137"/>
          </a:xfrm>
          <a:prstGeom prst="rect">
            <a:avLst/>
          </a:prstGeom>
          <a:solidFill>
            <a:schemeClr val="bg1">
              <a:lumMod val="95000"/>
              <a:alpha val="55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4" name="Rectangle 13"/>
          <p:cNvSpPr/>
          <p:nvPr/>
        </p:nvSpPr>
        <p:spPr>
          <a:xfrm rot="5400000">
            <a:off x="5972554" y="1121802"/>
            <a:ext cx="449900" cy="5545137"/>
          </a:xfrm>
          <a:prstGeom prst="rect">
            <a:avLst/>
          </a:prstGeom>
          <a:solidFill>
            <a:schemeClr val="bg1">
              <a:lumMod val="95000"/>
              <a:alpha val="55000"/>
            </a:schemeClr>
          </a:solidFill>
          <a:ln>
            <a:noFill/>
          </a:ln>
          <a:effectLst>
            <a:glow rad="101600">
              <a:schemeClr val="bg1">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latin typeface="Arial" pitchFamily="34" charset="0"/>
              <a:cs typeface="Arial" pitchFamily="34" charset="0"/>
            </a:endParaRPr>
          </a:p>
        </p:txBody>
      </p:sp>
      <p:sp>
        <p:nvSpPr>
          <p:cNvPr id="17" name="TextBox 16"/>
          <p:cNvSpPr txBox="1"/>
          <p:nvPr/>
        </p:nvSpPr>
        <p:spPr>
          <a:xfrm>
            <a:off x="2940751" y="2194950"/>
            <a:ext cx="590550" cy="261610"/>
          </a:xfrm>
          <a:prstGeom prst="rect">
            <a:avLst/>
          </a:prstGeom>
          <a:noFill/>
        </p:spPr>
        <p:txBody>
          <a:bodyPr wrap="square" rtlCol="0">
            <a:spAutoFit/>
          </a:bodyPr>
          <a:lstStyle/>
          <a:p>
            <a:r>
              <a:rPr lang="en-GB" b="1" dirty="0" smtClean="0">
                <a:solidFill>
                  <a:srgbClr val="4D4D4D"/>
                </a:solidFill>
              </a:rPr>
              <a:t>2016</a:t>
            </a:r>
          </a:p>
        </p:txBody>
      </p:sp>
      <p:sp>
        <p:nvSpPr>
          <p:cNvPr id="18" name="TextBox 17"/>
          <p:cNvSpPr txBox="1"/>
          <p:nvPr/>
        </p:nvSpPr>
        <p:spPr>
          <a:xfrm>
            <a:off x="2940751" y="2728350"/>
            <a:ext cx="590550" cy="261610"/>
          </a:xfrm>
          <a:prstGeom prst="rect">
            <a:avLst/>
          </a:prstGeom>
          <a:noFill/>
        </p:spPr>
        <p:txBody>
          <a:bodyPr wrap="square" rtlCol="0">
            <a:spAutoFit/>
          </a:bodyPr>
          <a:lstStyle/>
          <a:p>
            <a:r>
              <a:rPr lang="en-GB" b="1" dirty="0" smtClean="0">
                <a:solidFill>
                  <a:schemeClr val="bg1">
                    <a:lumMod val="50000"/>
                  </a:schemeClr>
                </a:solidFill>
              </a:rPr>
              <a:t>2015</a:t>
            </a:r>
          </a:p>
        </p:txBody>
      </p:sp>
      <p:sp>
        <p:nvSpPr>
          <p:cNvPr id="19" name="TextBox 18"/>
          <p:cNvSpPr txBox="1"/>
          <p:nvPr/>
        </p:nvSpPr>
        <p:spPr>
          <a:xfrm>
            <a:off x="2940751" y="3738000"/>
            <a:ext cx="590550" cy="261610"/>
          </a:xfrm>
          <a:prstGeom prst="rect">
            <a:avLst/>
          </a:prstGeom>
          <a:noFill/>
        </p:spPr>
        <p:txBody>
          <a:bodyPr wrap="square" rtlCol="0">
            <a:spAutoFit/>
          </a:bodyPr>
          <a:lstStyle/>
          <a:p>
            <a:r>
              <a:rPr lang="en-GB" b="1" dirty="0" smtClean="0">
                <a:solidFill>
                  <a:schemeClr val="bg1">
                    <a:lumMod val="50000"/>
                  </a:schemeClr>
                </a:solidFill>
              </a:rPr>
              <a:t>2015</a:t>
            </a:r>
          </a:p>
        </p:txBody>
      </p:sp>
      <p:sp>
        <p:nvSpPr>
          <p:cNvPr id="20" name="TextBox 19"/>
          <p:cNvSpPr txBox="1"/>
          <p:nvPr/>
        </p:nvSpPr>
        <p:spPr>
          <a:xfrm>
            <a:off x="2940751" y="4795275"/>
            <a:ext cx="590550" cy="261610"/>
          </a:xfrm>
          <a:prstGeom prst="rect">
            <a:avLst/>
          </a:prstGeom>
          <a:noFill/>
        </p:spPr>
        <p:txBody>
          <a:bodyPr wrap="square" rtlCol="0">
            <a:spAutoFit/>
          </a:bodyPr>
          <a:lstStyle/>
          <a:p>
            <a:r>
              <a:rPr lang="en-GB" b="1" dirty="0" smtClean="0">
                <a:solidFill>
                  <a:schemeClr val="bg1">
                    <a:lumMod val="50000"/>
                  </a:schemeClr>
                </a:solidFill>
              </a:rPr>
              <a:t>2015</a:t>
            </a:r>
          </a:p>
        </p:txBody>
      </p:sp>
      <p:sp>
        <p:nvSpPr>
          <p:cNvPr id="21" name="TextBox 20"/>
          <p:cNvSpPr txBox="1"/>
          <p:nvPr/>
        </p:nvSpPr>
        <p:spPr>
          <a:xfrm>
            <a:off x="2940751" y="5833500"/>
            <a:ext cx="590550" cy="261610"/>
          </a:xfrm>
          <a:prstGeom prst="rect">
            <a:avLst/>
          </a:prstGeom>
          <a:noFill/>
        </p:spPr>
        <p:txBody>
          <a:bodyPr wrap="square" rtlCol="0">
            <a:spAutoFit/>
          </a:bodyPr>
          <a:lstStyle/>
          <a:p>
            <a:r>
              <a:rPr lang="en-GB" b="1" dirty="0" smtClean="0">
                <a:solidFill>
                  <a:schemeClr val="bg1">
                    <a:lumMod val="50000"/>
                  </a:schemeClr>
                </a:solidFill>
              </a:rPr>
              <a:t>2015</a:t>
            </a:r>
          </a:p>
        </p:txBody>
      </p:sp>
      <p:sp>
        <p:nvSpPr>
          <p:cNvPr id="22" name="TextBox 21"/>
          <p:cNvSpPr txBox="1"/>
          <p:nvPr/>
        </p:nvSpPr>
        <p:spPr>
          <a:xfrm>
            <a:off x="2940751" y="3233175"/>
            <a:ext cx="590550" cy="261610"/>
          </a:xfrm>
          <a:prstGeom prst="rect">
            <a:avLst/>
          </a:prstGeom>
          <a:noFill/>
        </p:spPr>
        <p:txBody>
          <a:bodyPr wrap="square" rtlCol="0">
            <a:spAutoFit/>
          </a:bodyPr>
          <a:lstStyle/>
          <a:p>
            <a:r>
              <a:rPr lang="en-GB" b="1" dirty="0" smtClean="0">
                <a:solidFill>
                  <a:srgbClr val="4D4D4D"/>
                </a:solidFill>
              </a:rPr>
              <a:t>2016</a:t>
            </a:r>
          </a:p>
        </p:txBody>
      </p:sp>
      <p:sp>
        <p:nvSpPr>
          <p:cNvPr id="23" name="TextBox 22"/>
          <p:cNvSpPr txBox="1"/>
          <p:nvPr/>
        </p:nvSpPr>
        <p:spPr>
          <a:xfrm>
            <a:off x="2940751" y="4271400"/>
            <a:ext cx="590550" cy="261610"/>
          </a:xfrm>
          <a:prstGeom prst="rect">
            <a:avLst/>
          </a:prstGeom>
          <a:noFill/>
        </p:spPr>
        <p:txBody>
          <a:bodyPr wrap="square" rtlCol="0">
            <a:spAutoFit/>
          </a:bodyPr>
          <a:lstStyle/>
          <a:p>
            <a:r>
              <a:rPr lang="en-GB" b="1" dirty="0" smtClean="0">
                <a:solidFill>
                  <a:srgbClr val="4D4D4D"/>
                </a:solidFill>
              </a:rPr>
              <a:t>2016</a:t>
            </a:r>
          </a:p>
        </p:txBody>
      </p:sp>
      <p:sp>
        <p:nvSpPr>
          <p:cNvPr id="24" name="TextBox 23"/>
          <p:cNvSpPr txBox="1"/>
          <p:nvPr/>
        </p:nvSpPr>
        <p:spPr>
          <a:xfrm>
            <a:off x="2940751" y="5319150"/>
            <a:ext cx="590550" cy="261610"/>
          </a:xfrm>
          <a:prstGeom prst="rect">
            <a:avLst/>
          </a:prstGeom>
          <a:noFill/>
        </p:spPr>
        <p:txBody>
          <a:bodyPr wrap="square" rtlCol="0">
            <a:spAutoFit/>
          </a:bodyPr>
          <a:lstStyle/>
          <a:p>
            <a:r>
              <a:rPr lang="en-GB" b="1" dirty="0" smtClean="0">
                <a:solidFill>
                  <a:srgbClr val="4D4D4D"/>
                </a:solidFill>
              </a:rPr>
              <a:t>2016</a:t>
            </a:r>
          </a:p>
        </p:txBody>
      </p:sp>
      <p:cxnSp>
        <p:nvCxnSpPr>
          <p:cNvPr id="25" name="Straight Connector 24"/>
          <p:cNvCxnSpPr/>
          <p:nvPr/>
        </p:nvCxnSpPr>
        <p:spPr bwMode="auto">
          <a:xfrm>
            <a:off x="607125" y="3099825"/>
            <a:ext cx="9363075" cy="0"/>
          </a:xfrm>
          <a:prstGeom prst="line">
            <a:avLst/>
          </a:prstGeom>
          <a:noFill/>
          <a:ln w="9525" cap="flat" cmpd="sng" algn="ctr">
            <a:solidFill>
              <a:schemeClr val="bg2">
                <a:lumMod val="50000"/>
              </a:schemeClr>
            </a:solidFill>
            <a:prstDash val="dash"/>
            <a:round/>
            <a:headEnd type="none" w="med" len="med"/>
            <a:tailEnd type="none" w="med" len="med"/>
          </a:ln>
          <a:effectLst/>
        </p:spPr>
      </p:cxnSp>
      <p:cxnSp>
        <p:nvCxnSpPr>
          <p:cNvPr id="30" name="Straight Connector 29"/>
          <p:cNvCxnSpPr/>
          <p:nvPr/>
        </p:nvCxnSpPr>
        <p:spPr bwMode="auto">
          <a:xfrm>
            <a:off x="607125" y="4138050"/>
            <a:ext cx="9363075" cy="0"/>
          </a:xfrm>
          <a:prstGeom prst="line">
            <a:avLst/>
          </a:prstGeom>
          <a:noFill/>
          <a:ln w="9525" cap="flat" cmpd="sng" algn="ctr">
            <a:solidFill>
              <a:schemeClr val="bg2">
                <a:lumMod val="50000"/>
              </a:schemeClr>
            </a:solidFill>
            <a:prstDash val="dash"/>
            <a:round/>
            <a:headEnd type="none" w="med" len="med"/>
            <a:tailEnd type="none" w="med" len="med"/>
          </a:ln>
          <a:effectLst/>
        </p:spPr>
      </p:cxnSp>
      <p:cxnSp>
        <p:nvCxnSpPr>
          <p:cNvPr id="31" name="Straight Connector 30"/>
          <p:cNvCxnSpPr/>
          <p:nvPr/>
        </p:nvCxnSpPr>
        <p:spPr bwMode="auto">
          <a:xfrm>
            <a:off x="616650" y="5185800"/>
            <a:ext cx="9363075" cy="0"/>
          </a:xfrm>
          <a:prstGeom prst="line">
            <a:avLst/>
          </a:prstGeom>
          <a:noFill/>
          <a:ln w="9525" cap="flat" cmpd="sng" algn="ctr">
            <a:solidFill>
              <a:schemeClr val="bg2">
                <a:lumMod val="50000"/>
              </a:schemeClr>
            </a:solidFill>
            <a:prstDash val="dash"/>
            <a:round/>
            <a:headEnd type="none" w="med" len="med"/>
            <a:tailEnd type="none" w="med" len="med"/>
          </a:ln>
          <a:effectLst/>
        </p:spPr>
      </p:cxnSp>
      <p:sp>
        <p:nvSpPr>
          <p:cNvPr id="26" name="Isosceles Triangle 25"/>
          <p:cNvSpPr/>
          <p:nvPr/>
        </p:nvSpPr>
        <p:spPr bwMode="auto">
          <a:xfrm>
            <a:off x="5190343" y="3287642"/>
            <a:ext cx="144000" cy="144000"/>
          </a:xfrm>
          <a:prstGeom prst="triangle">
            <a:avLst/>
          </a:prstGeom>
          <a:solidFill>
            <a:srgbClr val="00B05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7" name="Isosceles Triangle 26"/>
          <p:cNvSpPr/>
          <p:nvPr/>
        </p:nvSpPr>
        <p:spPr bwMode="auto">
          <a:xfrm flipV="1">
            <a:off x="7614682" y="3287642"/>
            <a:ext cx="144000" cy="1440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8" name="Isosceles Triangle 27"/>
          <p:cNvSpPr/>
          <p:nvPr/>
        </p:nvSpPr>
        <p:spPr bwMode="auto">
          <a:xfrm flipV="1">
            <a:off x="8874826" y="3287642"/>
            <a:ext cx="144000" cy="144000"/>
          </a:xfrm>
          <a:prstGeom prst="triangle">
            <a:avLst/>
          </a:prstGeom>
          <a:solidFill>
            <a:srgbClr val="FF000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9" name="TextBox 28"/>
          <p:cNvSpPr txBox="1"/>
          <p:nvPr/>
        </p:nvSpPr>
        <p:spPr>
          <a:xfrm>
            <a:off x="629985" y="2416058"/>
            <a:ext cx="2280212" cy="338554"/>
          </a:xfrm>
          <a:prstGeom prst="rect">
            <a:avLst/>
          </a:prstGeom>
          <a:noFill/>
        </p:spPr>
        <p:txBody>
          <a:bodyPr wrap="square" rtlCol="0">
            <a:spAutoFit/>
          </a:bodyPr>
          <a:lstStyle/>
          <a:p>
            <a:pPr algn="r"/>
            <a:r>
              <a:rPr lang="en-US" sz="1600" b="1" dirty="0" smtClean="0">
                <a:solidFill>
                  <a:srgbClr val="292929"/>
                </a:solidFill>
                <a:latin typeface="Arial"/>
                <a:ea typeface="+mj-ea"/>
                <a:cs typeface="+mj-cs"/>
              </a:rPr>
              <a:t>Expenditure on fuel</a:t>
            </a:r>
          </a:p>
        </p:txBody>
      </p:sp>
      <p:sp>
        <p:nvSpPr>
          <p:cNvPr id="32" name="TextBox 31"/>
          <p:cNvSpPr txBox="1"/>
          <p:nvPr/>
        </p:nvSpPr>
        <p:spPr>
          <a:xfrm>
            <a:off x="629985" y="3419797"/>
            <a:ext cx="2280212" cy="338554"/>
          </a:xfrm>
          <a:prstGeom prst="rect">
            <a:avLst/>
          </a:prstGeom>
          <a:noFill/>
        </p:spPr>
        <p:txBody>
          <a:bodyPr wrap="square" rtlCol="0">
            <a:spAutoFit/>
          </a:bodyPr>
          <a:lstStyle/>
          <a:p>
            <a:pPr algn="r"/>
            <a:r>
              <a:rPr lang="en-US" sz="1600" b="1" dirty="0" smtClean="0">
                <a:solidFill>
                  <a:srgbClr val="292929"/>
                </a:solidFill>
                <a:latin typeface="Arial"/>
              </a:rPr>
              <a:t>Insurance premiums</a:t>
            </a:r>
          </a:p>
        </p:txBody>
      </p:sp>
      <p:sp>
        <p:nvSpPr>
          <p:cNvPr id="33" name="TextBox 32"/>
          <p:cNvSpPr txBox="1"/>
          <p:nvPr/>
        </p:nvSpPr>
        <p:spPr>
          <a:xfrm>
            <a:off x="629985" y="4470832"/>
            <a:ext cx="2280212" cy="338554"/>
          </a:xfrm>
          <a:prstGeom prst="rect">
            <a:avLst/>
          </a:prstGeom>
          <a:noFill/>
        </p:spPr>
        <p:txBody>
          <a:bodyPr wrap="square" rtlCol="0">
            <a:spAutoFit/>
          </a:bodyPr>
          <a:lstStyle/>
          <a:p>
            <a:pPr algn="r"/>
            <a:r>
              <a:rPr lang="en-US" sz="1600" b="1" dirty="0" smtClean="0">
                <a:solidFill>
                  <a:srgbClr val="292929"/>
                </a:solidFill>
                <a:latin typeface="Arial"/>
              </a:rPr>
              <a:t>Car tax</a:t>
            </a:r>
          </a:p>
        </p:txBody>
      </p:sp>
      <p:sp>
        <p:nvSpPr>
          <p:cNvPr id="34" name="TextBox 33"/>
          <p:cNvSpPr txBox="1"/>
          <p:nvPr/>
        </p:nvSpPr>
        <p:spPr>
          <a:xfrm>
            <a:off x="629985" y="5396789"/>
            <a:ext cx="2280212" cy="584775"/>
          </a:xfrm>
          <a:prstGeom prst="rect">
            <a:avLst/>
          </a:prstGeom>
          <a:noFill/>
        </p:spPr>
        <p:txBody>
          <a:bodyPr wrap="square" rtlCol="0">
            <a:spAutoFit/>
          </a:bodyPr>
          <a:lstStyle/>
          <a:p>
            <a:pPr algn="r"/>
            <a:r>
              <a:rPr lang="en-US" sz="1600" b="1" dirty="0" smtClean="0">
                <a:solidFill>
                  <a:srgbClr val="292929"/>
                </a:solidFill>
                <a:latin typeface="Arial"/>
              </a:rPr>
              <a:t>Cost of maintenance </a:t>
            </a:r>
          </a:p>
          <a:p>
            <a:pPr algn="r"/>
            <a:r>
              <a:rPr lang="en-US" sz="1600" b="1" dirty="0" smtClean="0">
                <a:solidFill>
                  <a:srgbClr val="292929"/>
                </a:solidFill>
                <a:latin typeface="Arial"/>
              </a:rPr>
              <a:t>&amp; repair</a:t>
            </a:r>
          </a:p>
        </p:txBody>
      </p:sp>
      <p:sp>
        <p:nvSpPr>
          <p:cNvPr id="37" name="Title 2"/>
          <p:cNvSpPr txBox="1">
            <a:spLocks/>
          </p:cNvSpPr>
          <p:nvPr/>
        </p:nvSpPr>
        <p:spPr>
          <a:xfrm>
            <a:off x="715961" y="846625"/>
            <a:ext cx="9252000" cy="576263"/>
          </a:xfrm>
          <a:prstGeom prst="rect">
            <a:avLst/>
          </a:prstGeom>
        </p:spPr>
        <p:txBody>
          <a:bodyPr vert="horz" lIns="0" tIns="0" rIns="0" bIns="0" rtlCol="0" anchor="t">
            <a:noAutofit/>
          </a:bodyPr>
          <a:lstStyle/>
          <a:p>
            <a:pPr marL="95250" lvl="0" defTabSz="457200" fontAlgn="auto">
              <a:spcAft>
                <a:spcPts val="0"/>
              </a:spcAft>
            </a:pPr>
            <a:r>
              <a:rPr lang="en-GB" sz="2800" dirty="0" smtClean="0">
                <a:solidFill>
                  <a:schemeClr val="bg2">
                    <a:lumMod val="50000"/>
                  </a:schemeClr>
                </a:solidFill>
              </a:rPr>
              <a:t>Running cost charges</a:t>
            </a:r>
          </a:p>
          <a:p>
            <a:pPr marL="95250" defTabSz="457200" fontAlgn="auto">
              <a:spcAft>
                <a:spcPts val="0"/>
              </a:spcAft>
            </a:pPr>
            <a:r>
              <a:rPr lang="en-GB" sz="1600" dirty="0" smtClean="0">
                <a:solidFill>
                  <a:schemeClr val="bg2">
                    <a:lumMod val="50000"/>
                  </a:schemeClr>
                </a:solidFill>
              </a:rPr>
              <a:t>Motorists have felt a sharp rise in insurance premiums over the last 12 months.</a:t>
            </a:r>
            <a:endParaRPr lang="en-GB" sz="1600" dirty="0" smtClean="0">
              <a:solidFill>
                <a:schemeClr val="bg2">
                  <a:lumMod val="50000"/>
                </a:schemeClr>
              </a:solidFill>
              <a:latin typeface="Arial"/>
              <a:cs typeface="Aria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 name="Chart 81"/>
          <p:cNvGraphicFramePr>
            <a:graphicFrameLocks/>
          </p:cNvGraphicFramePr>
          <p:nvPr/>
        </p:nvGraphicFramePr>
        <p:xfrm>
          <a:off x="1167856" y="1715804"/>
          <a:ext cx="2880320" cy="1727324"/>
        </p:xfrm>
        <a:graphic>
          <a:graphicData uri="http://schemas.openxmlformats.org/drawingml/2006/chart">
            <c:chart xmlns:c="http://schemas.openxmlformats.org/drawingml/2006/chart" xmlns:r="http://schemas.openxmlformats.org/officeDocument/2006/relationships" r:id="rId2"/>
          </a:graphicData>
        </a:graphic>
      </p:graphicFrame>
      <p:sp>
        <p:nvSpPr>
          <p:cNvPr id="48" name="Round Diagonal Corner Rectangle 47"/>
          <p:cNvSpPr/>
          <p:nvPr/>
        </p:nvSpPr>
        <p:spPr>
          <a:xfrm>
            <a:off x="266699" y="1716350"/>
            <a:ext cx="5686425" cy="419100"/>
          </a:xfrm>
          <a:prstGeom prst="round2Diag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GB" sz="1400" b="1" dirty="0" smtClean="0">
                <a:solidFill>
                  <a:schemeClr val="bg2">
                    <a:lumMod val="50000"/>
                  </a:schemeClr>
                </a:solidFill>
              </a:rPr>
              <a:t>Condition of </a:t>
            </a:r>
            <a:r>
              <a:rPr lang="en-GB" sz="1400" b="1" u="sng" dirty="0" smtClean="0">
                <a:solidFill>
                  <a:schemeClr val="bg2">
                    <a:lumMod val="50000"/>
                  </a:schemeClr>
                </a:solidFill>
              </a:rPr>
              <a:t>local roads </a:t>
            </a:r>
            <a:r>
              <a:rPr lang="en-GB" sz="1400" b="1" dirty="0" smtClean="0">
                <a:solidFill>
                  <a:schemeClr val="bg2">
                    <a:lumMod val="50000"/>
                  </a:schemeClr>
                </a:solidFill>
              </a:rPr>
              <a:t>compared to a year ago...</a:t>
            </a:r>
            <a:endParaRPr lang="en-GB" sz="1400" b="1" dirty="0">
              <a:solidFill>
                <a:schemeClr val="bg2">
                  <a:lumMod val="50000"/>
                </a:schemeClr>
              </a:solidFill>
            </a:endParaRPr>
          </a:p>
        </p:txBody>
      </p:sp>
      <p:sp>
        <p:nvSpPr>
          <p:cNvPr id="4" name="Title 1"/>
          <p:cNvSpPr>
            <a:spLocks noGrp="1"/>
          </p:cNvSpPr>
          <p:nvPr>
            <p:ph type="title"/>
          </p:nvPr>
        </p:nvSpPr>
        <p:spPr>
          <a:xfrm>
            <a:off x="704088" y="787248"/>
            <a:ext cx="9252000" cy="576263"/>
          </a:xfrm>
        </p:spPr>
        <p:txBody>
          <a:bodyPr/>
          <a:lstStyle/>
          <a:p>
            <a:r>
              <a:rPr lang="en-GB" dirty="0" smtClean="0"/>
              <a:t>Condition of local roads and motorways</a:t>
            </a:r>
            <a:br>
              <a:rPr lang="en-GB" dirty="0" smtClean="0"/>
            </a:br>
            <a:r>
              <a:rPr lang="en-GB" sz="1600" dirty="0" smtClean="0"/>
              <a:t>Motorists feel that local roads continue to be neglected.</a:t>
            </a:r>
            <a:endParaRPr lang="en-GB" sz="1400" dirty="0"/>
          </a:p>
        </p:txBody>
      </p:sp>
      <p:sp>
        <p:nvSpPr>
          <p:cNvPr id="5" name="TextBox 4"/>
          <p:cNvSpPr txBox="1"/>
          <p:nvPr/>
        </p:nvSpPr>
        <p:spPr>
          <a:xfrm>
            <a:off x="644349" y="302278"/>
            <a:ext cx="1997075" cy="287338"/>
          </a:xfrm>
          <a:prstGeom prst="rect">
            <a:avLst/>
          </a:prstGeom>
          <a:solidFill>
            <a:schemeClr val="accent5">
              <a:lumMod val="50000"/>
              <a:lumOff val="50000"/>
            </a:scheme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sysClr val="window" lastClr="FFFFFF"/>
                </a:solidFill>
              </a:rPr>
              <a:t>What’s on motorists’ minds</a:t>
            </a:r>
          </a:p>
        </p:txBody>
      </p:sp>
      <p:graphicFrame>
        <p:nvGraphicFramePr>
          <p:cNvPr id="7" name="Chart 6"/>
          <p:cNvGraphicFramePr>
            <a:graphicFrameLocks/>
          </p:cNvGraphicFramePr>
          <p:nvPr/>
        </p:nvGraphicFramePr>
        <p:xfrm>
          <a:off x="1167856" y="4567854"/>
          <a:ext cx="2880320" cy="1727324"/>
        </p:xfrm>
        <a:graphic>
          <a:graphicData uri="http://schemas.openxmlformats.org/drawingml/2006/chart">
            <c:chart xmlns:c="http://schemas.openxmlformats.org/drawingml/2006/chart" xmlns:r="http://schemas.openxmlformats.org/officeDocument/2006/relationships" r:id="rId3"/>
          </a:graphicData>
        </a:graphic>
      </p:graphicFrame>
      <p:sp>
        <p:nvSpPr>
          <p:cNvPr id="11" name="Right Arrow 10"/>
          <p:cNvSpPr/>
          <p:nvPr/>
        </p:nvSpPr>
        <p:spPr bwMode="auto">
          <a:xfrm>
            <a:off x="4179590" y="2889582"/>
            <a:ext cx="1872406" cy="288031"/>
          </a:xfrm>
          <a:prstGeom prst="rightArrow">
            <a:avLst/>
          </a:prstGeom>
          <a:solidFill>
            <a:srgbClr val="D71920"/>
          </a:solidFill>
          <a:ln w="9525" cap="flat" cmpd="sng" algn="ctr">
            <a:noFill/>
            <a:prstDash val="solid"/>
            <a:round/>
            <a:headEnd type="none" w="med" len="med"/>
            <a:tailEnd type="none" w="med" len="med"/>
          </a:ln>
          <a:effectLst/>
        </p:spPr>
        <p:txBody>
          <a:bodyPr lIns="91428" tIns="45715" rIns="91428" bIns="45715"/>
          <a:lstStyle/>
          <a:p>
            <a:pPr eaLnBrk="0" hangingPunct="0">
              <a:defRPr/>
            </a:pPr>
            <a:endParaRPr lang="en-GB" sz="1000" dirty="0"/>
          </a:p>
        </p:txBody>
      </p:sp>
      <p:sp>
        <p:nvSpPr>
          <p:cNvPr id="12" name="TextBox 11"/>
          <p:cNvSpPr txBox="1"/>
          <p:nvPr/>
        </p:nvSpPr>
        <p:spPr>
          <a:xfrm>
            <a:off x="4107681" y="2385525"/>
            <a:ext cx="2016224" cy="553988"/>
          </a:xfrm>
          <a:prstGeom prst="rect">
            <a:avLst/>
          </a:prstGeom>
          <a:noFill/>
        </p:spPr>
        <p:txBody>
          <a:bodyPr wrap="square" lIns="91428" tIns="45715" rIns="91428" bIns="45715" rtlCol="0">
            <a:spAutoFit/>
          </a:bodyPr>
          <a:lstStyle/>
          <a:p>
            <a:pPr algn="ctr"/>
            <a:r>
              <a:rPr lang="en-GB" sz="1000" dirty="0" smtClean="0">
                <a:solidFill>
                  <a:srgbClr val="000000"/>
                </a:solidFill>
              </a:rPr>
              <a:t>Those who said that the condition of </a:t>
            </a:r>
            <a:r>
              <a:rPr lang="en-GB" sz="1000" b="1" dirty="0" smtClean="0">
                <a:solidFill>
                  <a:srgbClr val="000000"/>
                </a:solidFill>
              </a:rPr>
              <a:t>local roads </a:t>
            </a:r>
            <a:r>
              <a:rPr lang="en-GB" sz="1000" u="sng" dirty="0" smtClean="0">
                <a:solidFill>
                  <a:srgbClr val="000000"/>
                </a:solidFill>
              </a:rPr>
              <a:t>is worse </a:t>
            </a:r>
            <a:r>
              <a:rPr lang="en-GB" sz="1000" dirty="0" smtClean="0">
                <a:solidFill>
                  <a:srgbClr val="000000"/>
                </a:solidFill>
              </a:rPr>
              <a:t>because...</a:t>
            </a:r>
            <a:endParaRPr lang="en-GB" sz="1000" dirty="0">
              <a:solidFill>
                <a:srgbClr val="000000"/>
              </a:solidFill>
            </a:endParaRPr>
          </a:p>
        </p:txBody>
      </p:sp>
      <p:sp>
        <p:nvSpPr>
          <p:cNvPr id="13" name="TextBox 12"/>
          <p:cNvSpPr txBox="1"/>
          <p:nvPr/>
        </p:nvSpPr>
        <p:spPr>
          <a:xfrm>
            <a:off x="4107681" y="5030387"/>
            <a:ext cx="2016224" cy="553988"/>
          </a:xfrm>
          <a:prstGeom prst="rect">
            <a:avLst/>
          </a:prstGeom>
          <a:noFill/>
        </p:spPr>
        <p:txBody>
          <a:bodyPr wrap="square" lIns="91428" tIns="45715" rIns="91428" bIns="45715" rtlCol="0">
            <a:spAutoFit/>
          </a:bodyPr>
          <a:lstStyle/>
          <a:p>
            <a:pPr algn="ctr"/>
            <a:r>
              <a:rPr lang="en-GB" sz="1000" dirty="0" smtClean="0">
                <a:solidFill>
                  <a:srgbClr val="000000"/>
                </a:solidFill>
              </a:rPr>
              <a:t>Those who said that the condition of </a:t>
            </a:r>
            <a:r>
              <a:rPr lang="en-GB" sz="1000" b="1" dirty="0" smtClean="0">
                <a:solidFill>
                  <a:srgbClr val="000000"/>
                </a:solidFill>
              </a:rPr>
              <a:t>motorways</a:t>
            </a:r>
            <a:r>
              <a:rPr lang="en-GB" sz="1000" dirty="0" smtClean="0">
                <a:solidFill>
                  <a:srgbClr val="000000"/>
                </a:solidFill>
              </a:rPr>
              <a:t> </a:t>
            </a:r>
            <a:r>
              <a:rPr lang="en-GB" sz="1000" u="sng" dirty="0" smtClean="0">
                <a:solidFill>
                  <a:srgbClr val="000000"/>
                </a:solidFill>
              </a:rPr>
              <a:t>is worse </a:t>
            </a:r>
            <a:r>
              <a:rPr lang="en-GB" sz="1000" dirty="0" smtClean="0">
                <a:solidFill>
                  <a:srgbClr val="000000"/>
                </a:solidFill>
              </a:rPr>
              <a:t>because...</a:t>
            </a:r>
            <a:endParaRPr lang="en-GB" sz="1000" dirty="0">
              <a:solidFill>
                <a:srgbClr val="000000"/>
              </a:solidFill>
            </a:endParaRPr>
          </a:p>
        </p:txBody>
      </p:sp>
      <p:sp>
        <p:nvSpPr>
          <p:cNvPr id="16" name="Rectangle 4"/>
          <p:cNvSpPr>
            <a:spLocks noChangeArrowheads="1"/>
          </p:cNvSpPr>
          <p:nvPr/>
        </p:nvSpPr>
        <p:spPr bwMode="auto">
          <a:xfrm>
            <a:off x="950026" y="6790945"/>
            <a:ext cx="7564581" cy="633412"/>
          </a:xfrm>
          <a:prstGeom prst="rect">
            <a:avLst/>
          </a:prstGeom>
          <a:noFill/>
          <a:ln w="9525">
            <a:noFill/>
            <a:miter lim="800000"/>
            <a:headEnd/>
            <a:tailEnd/>
          </a:ln>
        </p:spPr>
        <p:txBody>
          <a:bodyPr lIns="104274" tIns="52138" rIns="104274" bIns="52138"/>
          <a:lstStyle/>
          <a:p>
            <a:pPr eaLnBrk="0" hangingPunct="0">
              <a:tabLst>
                <a:tab pos="358686" algn="l"/>
              </a:tabLst>
              <a:defRPr/>
            </a:pPr>
            <a:r>
              <a:rPr lang="en-GB" sz="800" dirty="0" smtClean="0">
                <a:solidFill>
                  <a:schemeClr val="bg2"/>
                </a:solidFill>
              </a:rPr>
              <a:t>QL4. Thinking back to one year ago, would you say that the condition (e.g. potholes, out of control vegetation, signage, etc.) of your local roads as well as motorways and high speed dual carriageways you regularly drive on is…? Bases: All respondents – 2016 (1714), 2015 (1555).  QL5/QL6. You said that the conditions of your local roads/motorways is [worse], please can you indicate why you feel that way? Bases: Those who say condition of local roads is worse – 2016 (900), 2015 (778); Those who say condition of motorways is worse – 2016 (489), 2015 (468).</a:t>
            </a:r>
          </a:p>
        </p:txBody>
      </p:sp>
      <p:sp>
        <p:nvSpPr>
          <p:cNvPr id="18" name="Right Arrow 17"/>
          <p:cNvSpPr/>
          <p:nvPr/>
        </p:nvSpPr>
        <p:spPr bwMode="auto">
          <a:xfrm>
            <a:off x="4179999" y="5534444"/>
            <a:ext cx="1871588" cy="288032"/>
          </a:xfrm>
          <a:prstGeom prst="rightArrow">
            <a:avLst/>
          </a:prstGeom>
          <a:solidFill>
            <a:srgbClr val="D71920"/>
          </a:solidFill>
          <a:ln w="9525" cap="flat" cmpd="sng" algn="ctr">
            <a:noFill/>
            <a:prstDash val="solid"/>
            <a:round/>
            <a:headEnd type="none" w="med" len="med"/>
            <a:tailEnd type="none" w="med" len="med"/>
          </a:ln>
          <a:effectLst/>
        </p:spPr>
        <p:txBody>
          <a:bodyPr lIns="91428" tIns="45715" rIns="91428" bIns="45715"/>
          <a:lstStyle/>
          <a:p>
            <a:pPr eaLnBrk="0" hangingPunct="0">
              <a:defRPr/>
            </a:pPr>
            <a:endParaRPr lang="en-GB" sz="1000" dirty="0"/>
          </a:p>
        </p:txBody>
      </p:sp>
      <p:sp>
        <p:nvSpPr>
          <p:cNvPr id="21" name="TextBox 20"/>
          <p:cNvSpPr txBox="1"/>
          <p:nvPr/>
        </p:nvSpPr>
        <p:spPr>
          <a:xfrm>
            <a:off x="262323" y="2532781"/>
            <a:ext cx="59180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(2015)</a:t>
            </a:r>
            <a:endParaRPr lang="en-GB" i="1" dirty="0">
              <a:solidFill>
                <a:schemeClr val="bg1">
                  <a:lumMod val="50000"/>
                </a:schemeClr>
              </a:solidFill>
            </a:endParaRPr>
          </a:p>
        </p:txBody>
      </p:sp>
      <p:sp>
        <p:nvSpPr>
          <p:cNvPr id="22" name="TextBox 21"/>
          <p:cNvSpPr txBox="1"/>
          <p:nvPr/>
        </p:nvSpPr>
        <p:spPr>
          <a:xfrm>
            <a:off x="262323" y="5086458"/>
            <a:ext cx="59180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(2015)</a:t>
            </a:r>
            <a:endParaRPr lang="en-GB" i="1" dirty="0">
              <a:solidFill>
                <a:schemeClr val="bg1">
                  <a:lumMod val="50000"/>
                </a:schemeClr>
              </a:solidFill>
            </a:endParaRPr>
          </a:p>
        </p:txBody>
      </p:sp>
      <p:cxnSp>
        <p:nvCxnSpPr>
          <p:cNvPr id="23" name="Straight Arrow Connector 22"/>
          <p:cNvCxnSpPr/>
          <p:nvPr/>
        </p:nvCxnSpPr>
        <p:spPr bwMode="auto">
          <a:xfrm>
            <a:off x="867948" y="2652211"/>
            <a:ext cx="432048" cy="0"/>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a:ln>
          <a:effectLst/>
        </p:spPr>
      </p:cxnSp>
      <p:cxnSp>
        <p:nvCxnSpPr>
          <p:cNvPr id="24" name="Straight Arrow Connector 23"/>
          <p:cNvCxnSpPr/>
          <p:nvPr/>
        </p:nvCxnSpPr>
        <p:spPr bwMode="auto">
          <a:xfrm>
            <a:off x="867948" y="5192176"/>
            <a:ext cx="432048" cy="0"/>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a:ln>
          <a:effectLst/>
        </p:spPr>
      </p:cxnSp>
      <p:sp>
        <p:nvSpPr>
          <p:cNvPr id="34" name="TextBox 33"/>
          <p:cNvSpPr txBox="1"/>
          <p:nvPr/>
        </p:nvSpPr>
        <p:spPr>
          <a:xfrm>
            <a:off x="1330213" y="2532781"/>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(10%)</a:t>
            </a:r>
            <a:endParaRPr lang="en-GB" i="1" dirty="0">
              <a:solidFill>
                <a:schemeClr val="bg1">
                  <a:lumMod val="50000"/>
                </a:schemeClr>
              </a:solidFill>
            </a:endParaRPr>
          </a:p>
        </p:txBody>
      </p:sp>
      <p:sp>
        <p:nvSpPr>
          <p:cNvPr id="35" name="TextBox 34"/>
          <p:cNvSpPr txBox="1"/>
          <p:nvPr/>
        </p:nvSpPr>
        <p:spPr>
          <a:xfrm>
            <a:off x="1982144" y="2154388"/>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(39%)</a:t>
            </a:r>
            <a:endParaRPr lang="en-GB" i="1" dirty="0">
              <a:solidFill>
                <a:schemeClr val="bg1">
                  <a:lumMod val="50000"/>
                </a:schemeClr>
              </a:solidFill>
            </a:endParaRPr>
          </a:p>
        </p:txBody>
      </p:sp>
      <p:sp>
        <p:nvSpPr>
          <p:cNvPr id="36" name="TextBox 35"/>
          <p:cNvSpPr txBox="1"/>
          <p:nvPr/>
        </p:nvSpPr>
        <p:spPr>
          <a:xfrm>
            <a:off x="2635293" y="2013314"/>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(50%)</a:t>
            </a:r>
            <a:endParaRPr lang="en-GB" i="1" dirty="0">
              <a:solidFill>
                <a:schemeClr val="bg1">
                  <a:lumMod val="50000"/>
                </a:schemeClr>
              </a:solidFill>
            </a:endParaRPr>
          </a:p>
        </p:txBody>
      </p:sp>
      <p:sp>
        <p:nvSpPr>
          <p:cNvPr id="37" name="TextBox 36"/>
          <p:cNvSpPr txBox="1"/>
          <p:nvPr/>
        </p:nvSpPr>
        <p:spPr>
          <a:xfrm>
            <a:off x="1369486" y="5071911"/>
            <a:ext cx="481198"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(9%)</a:t>
            </a:r>
            <a:endParaRPr lang="en-GB" i="1" dirty="0">
              <a:solidFill>
                <a:schemeClr val="bg1">
                  <a:lumMod val="50000"/>
                </a:schemeClr>
              </a:solidFill>
            </a:endParaRPr>
          </a:p>
        </p:txBody>
      </p:sp>
      <p:sp>
        <p:nvSpPr>
          <p:cNvPr id="38" name="TextBox 37"/>
          <p:cNvSpPr txBox="1"/>
          <p:nvPr/>
        </p:nvSpPr>
        <p:spPr>
          <a:xfrm>
            <a:off x="1982144" y="4684313"/>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(58%)</a:t>
            </a:r>
            <a:endParaRPr lang="en-GB" i="1" dirty="0">
              <a:solidFill>
                <a:schemeClr val="bg1">
                  <a:lumMod val="50000"/>
                </a:schemeClr>
              </a:solidFill>
            </a:endParaRPr>
          </a:p>
        </p:txBody>
      </p:sp>
      <p:sp>
        <p:nvSpPr>
          <p:cNvPr id="39" name="TextBox 38"/>
          <p:cNvSpPr txBox="1"/>
          <p:nvPr/>
        </p:nvSpPr>
        <p:spPr>
          <a:xfrm>
            <a:off x="2635293" y="5025058"/>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(30%)</a:t>
            </a:r>
            <a:endParaRPr lang="en-GB" i="1" dirty="0">
              <a:solidFill>
                <a:schemeClr val="bg1">
                  <a:lumMod val="50000"/>
                </a:schemeClr>
              </a:solidFill>
            </a:endParaRPr>
          </a:p>
        </p:txBody>
      </p:sp>
      <p:sp>
        <p:nvSpPr>
          <p:cNvPr id="40" name="TextBox 39"/>
          <p:cNvSpPr txBox="1"/>
          <p:nvPr/>
        </p:nvSpPr>
        <p:spPr>
          <a:xfrm>
            <a:off x="3330636" y="5289019"/>
            <a:ext cx="481198"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(3%)</a:t>
            </a:r>
            <a:endParaRPr lang="en-GB" i="1" dirty="0">
              <a:solidFill>
                <a:schemeClr val="bg1">
                  <a:lumMod val="50000"/>
                </a:schemeClr>
              </a:solidFill>
            </a:endParaRPr>
          </a:p>
        </p:txBody>
      </p:sp>
      <p:sp>
        <p:nvSpPr>
          <p:cNvPr id="29" name="TextBox 28"/>
          <p:cNvSpPr txBox="1"/>
          <p:nvPr/>
        </p:nvSpPr>
        <p:spPr>
          <a:xfrm>
            <a:off x="285750" y="3353175"/>
            <a:ext cx="1524000" cy="784830"/>
          </a:xfrm>
          <a:prstGeom prst="rect">
            <a:avLst/>
          </a:prstGeom>
          <a:noFill/>
        </p:spPr>
        <p:txBody>
          <a:bodyPr wrap="square" rtlCol="0">
            <a:spAutoFit/>
          </a:bodyPr>
          <a:lstStyle/>
          <a:p>
            <a:pPr marL="82550" indent="-82550">
              <a:buClr>
                <a:srgbClr val="78B832"/>
              </a:buClr>
              <a:buFont typeface="Arial" pitchFamily="34" charset="0"/>
              <a:buChar char="•"/>
            </a:pPr>
            <a:r>
              <a:rPr lang="en-GB" sz="900" b="1" dirty="0" smtClean="0">
                <a:solidFill>
                  <a:srgbClr val="4D4D4D"/>
                </a:solidFill>
              </a:rPr>
              <a:t>Aged 17-24 </a:t>
            </a:r>
            <a:r>
              <a:rPr lang="en-GB" sz="900" dirty="0" smtClean="0">
                <a:solidFill>
                  <a:srgbClr val="4D4D4D"/>
                </a:solidFill>
              </a:rPr>
              <a:t>(23%)</a:t>
            </a:r>
          </a:p>
          <a:p>
            <a:pPr marL="82550" indent="-82550">
              <a:buClr>
                <a:srgbClr val="78B832"/>
              </a:buClr>
              <a:buFont typeface="Arial" pitchFamily="34" charset="0"/>
              <a:buChar char="•"/>
            </a:pPr>
            <a:r>
              <a:rPr lang="en-GB" sz="900" b="1" dirty="0" smtClean="0">
                <a:solidFill>
                  <a:srgbClr val="4D4D4D"/>
                </a:solidFill>
              </a:rPr>
              <a:t>0-9 years driving </a:t>
            </a:r>
            <a:r>
              <a:rPr lang="en-GB" sz="900" dirty="0" smtClean="0">
                <a:solidFill>
                  <a:srgbClr val="4D4D4D"/>
                </a:solidFill>
              </a:rPr>
              <a:t>(18%)</a:t>
            </a:r>
          </a:p>
          <a:p>
            <a:pPr marL="82550" indent="-82550">
              <a:buClr>
                <a:srgbClr val="78B832"/>
              </a:buClr>
              <a:buFont typeface="Arial" pitchFamily="34" charset="0"/>
              <a:buChar char="•"/>
            </a:pPr>
            <a:r>
              <a:rPr lang="en-GB" sz="900" b="1" dirty="0" smtClean="0">
                <a:solidFill>
                  <a:srgbClr val="4D4D4D"/>
                </a:solidFill>
              </a:rPr>
              <a:t>London</a:t>
            </a:r>
            <a:r>
              <a:rPr lang="en-GB" sz="900" dirty="0" smtClean="0">
                <a:solidFill>
                  <a:srgbClr val="4D4D4D"/>
                </a:solidFill>
              </a:rPr>
              <a:t> (15%)</a:t>
            </a:r>
          </a:p>
          <a:p>
            <a:pPr marL="82550" indent="-82550">
              <a:buClr>
                <a:srgbClr val="78B832"/>
              </a:buClr>
              <a:buFont typeface="Arial" pitchFamily="34" charset="0"/>
              <a:buChar char="•"/>
            </a:pPr>
            <a:r>
              <a:rPr lang="en-GB" sz="900" b="1" dirty="0" smtClean="0">
                <a:solidFill>
                  <a:srgbClr val="4D4D4D"/>
                </a:solidFill>
              </a:rPr>
              <a:t>Northern Ireland </a:t>
            </a:r>
            <a:r>
              <a:rPr lang="en-GB" sz="900" dirty="0" smtClean="0">
                <a:solidFill>
                  <a:srgbClr val="4D4D4D"/>
                </a:solidFill>
              </a:rPr>
              <a:t>(14%)</a:t>
            </a:r>
          </a:p>
          <a:p>
            <a:pPr marL="82550" indent="-82550">
              <a:buClr>
                <a:srgbClr val="78B832"/>
              </a:buClr>
              <a:buFont typeface="Arial" pitchFamily="34" charset="0"/>
              <a:buChar char="•"/>
            </a:pPr>
            <a:r>
              <a:rPr lang="en-GB" sz="900" b="1" dirty="0" smtClean="0">
                <a:solidFill>
                  <a:srgbClr val="4D4D4D"/>
                </a:solidFill>
              </a:rPr>
              <a:t>City centre </a:t>
            </a:r>
            <a:r>
              <a:rPr lang="en-GB" sz="900" dirty="0" smtClean="0">
                <a:solidFill>
                  <a:srgbClr val="4D4D4D"/>
                </a:solidFill>
              </a:rPr>
              <a:t>(15%)</a:t>
            </a:r>
          </a:p>
        </p:txBody>
      </p:sp>
      <p:cxnSp>
        <p:nvCxnSpPr>
          <p:cNvPr id="46" name="Elbow Connector 45"/>
          <p:cNvCxnSpPr>
            <a:stCxn id="68" idx="1"/>
            <a:endCxn id="29" idx="0"/>
          </p:cNvCxnSpPr>
          <p:nvPr/>
        </p:nvCxnSpPr>
        <p:spPr bwMode="auto">
          <a:xfrm rot="10800000" flipV="1">
            <a:off x="1047751" y="3079669"/>
            <a:ext cx="292179" cy="273506"/>
          </a:xfrm>
          <a:prstGeom prst="bentConnector2">
            <a:avLst/>
          </a:prstGeom>
          <a:noFill/>
          <a:ln w="28575">
            <a:solidFill>
              <a:srgbClr val="92D050"/>
            </a:solidFill>
            <a:prstDash val="sysDot"/>
            <a:tailEnd type="triangle" w="lg" len="med"/>
          </a:ln>
        </p:spPr>
      </p:cxnSp>
      <p:cxnSp>
        <p:nvCxnSpPr>
          <p:cNvPr id="52" name="Elbow Connector 40"/>
          <p:cNvCxnSpPr>
            <a:stCxn id="63" idx="2"/>
            <a:endCxn id="57" idx="1"/>
          </p:cNvCxnSpPr>
          <p:nvPr/>
        </p:nvCxnSpPr>
        <p:spPr bwMode="auto">
          <a:xfrm rot="16200000" flipH="1">
            <a:off x="2849309" y="3450557"/>
            <a:ext cx="481751" cy="349574"/>
          </a:xfrm>
          <a:prstGeom prst="bentConnector2">
            <a:avLst/>
          </a:prstGeom>
          <a:noFill/>
          <a:ln w="28575">
            <a:solidFill>
              <a:srgbClr val="D71920"/>
            </a:solidFill>
            <a:prstDash val="sysDot"/>
            <a:tailEnd type="triangle" w="lg" len="med"/>
          </a:ln>
        </p:spPr>
      </p:cxnSp>
      <p:sp>
        <p:nvSpPr>
          <p:cNvPr id="57" name="TextBox 56"/>
          <p:cNvSpPr txBox="1"/>
          <p:nvPr/>
        </p:nvSpPr>
        <p:spPr>
          <a:xfrm>
            <a:off x="3264971" y="3543054"/>
            <a:ext cx="1675163" cy="646331"/>
          </a:xfrm>
          <a:prstGeom prst="rect">
            <a:avLst/>
          </a:prstGeom>
          <a:noFill/>
        </p:spPr>
        <p:txBody>
          <a:bodyPr wrap="square" rtlCol="0">
            <a:spAutoFit/>
          </a:bodyPr>
          <a:lstStyle/>
          <a:p>
            <a:pPr marL="82550" indent="-82550">
              <a:buClr>
                <a:srgbClr val="D71920"/>
              </a:buClr>
              <a:buFont typeface="Arial" pitchFamily="34" charset="0"/>
              <a:buChar char="•"/>
            </a:pPr>
            <a:r>
              <a:rPr lang="en-GB" sz="900" b="1" dirty="0" smtClean="0">
                <a:solidFill>
                  <a:srgbClr val="4D4D4D"/>
                </a:solidFill>
              </a:rPr>
              <a:t>Aged 65+ </a:t>
            </a:r>
            <a:r>
              <a:rPr lang="en-GB" sz="900" dirty="0" smtClean="0">
                <a:solidFill>
                  <a:srgbClr val="4D4D4D"/>
                </a:solidFill>
              </a:rPr>
              <a:t>(66%)</a:t>
            </a:r>
          </a:p>
          <a:p>
            <a:pPr marL="82550" indent="-82550">
              <a:buClr>
                <a:srgbClr val="D71920"/>
              </a:buClr>
              <a:buFont typeface="Arial" pitchFamily="34" charset="0"/>
              <a:buChar char="•"/>
            </a:pPr>
            <a:r>
              <a:rPr lang="en-GB" sz="900" b="1" dirty="0" smtClean="0">
                <a:solidFill>
                  <a:srgbClr val="4D4D4D"/>
                </a:solidFill>
              </a:rPr>
              <a:t>41+ years driving</a:t>
            </a:r>
            <a:r>
              <a:rPr lang="en-GB" sz="900" dirty="0" smtClean="0">
                <a:solidFill>
                  <a:srgbClr val="4D4D4D"/>
                </a:solidFill>
              </a:rPr>
              <a:t> (68%)</a:t>
            </a:r>
          </a:p>
          <a:p>
            <a:pPr marL="82550" indent="-82550">
              <a:buClr>
                <a:srgbClr val="D71920"/>
              </a:buClr>
              <a:buFont typeface="Arial" pitchFamily="34" charset="0"/>
              <a:buChar char="•"/>
            </a:pPr>
            <a:r>
              <a:rPr lang="en-GB" sz="900" b="1" dirty="0" smtClean="0">
                <a:solidFill>
                  <a:srgbClr val="4D4D4D"/>
                </a:solidFill>
              </a:rPr>
              <a:t>Scotland</a:t>
            </a:r>
            <a:r>
              <a:rPr lang="en-GB" sz="900" dirty="0" smtClean="0">
                <a:solidFill>
                  <a:srgbClr val="4D4D4D"/>
                </a:solidFill>
              </a:rPr>
              <a:t> (61%)</a:t>
            </a:r>
          </a:p>
          <a:p>
            <a:pPr marL="82550" indent="-82550">
              <a:buClr>
                <a:srgbClr val="D71920"/>
              </a:buClr>
              <a:buFont typeface="Arial" pitchFamily="34" charset="0"/>
              <a:buChar char="•"/>
            </a:pPr>
            <a:r>
              <a:rPr lang="en-GB" sz="900" b="1" dirty="0" smtClean="0">
                <a:solidFill>
                  <a:srgbClr val="4D4D4D"/>
                </a:solidFill>
              </a:rPr>
              <a:t>Village / rural </a:t>
            </a:r>
            <a:r>
              <a:rPr lang="en-GB" sz="900" dirty="0" smtClean="0">
                <a:solidFill>
                  <a:srgbClr val="4D4D4D"/>
                </a:solidFill>
              </a:rPr>
              <a:t>(62%)</a:t>
            </a:r>
          </a:p>
        </p:txBody>
      </p:sp>
      <p:sp>
        <p:nvSpPr>
          <p:cNvPr id="58" name="TextBox 57"/>
          <p:cNvSpPr txBox="1"/>
          <p:nvPr/>
        </p:nvSpPr>
        <p:spPr>
          <a:xfrm>
            <a:off x="366774" y="6046525"/>
            <a:ext cx="1889537" cy="646331"/>
          </a:xfrm>
          <a:prstGeom prst="rect">
            <a:avLst/>
          </a:prstGeom>
          <a:noFill/>
        </p:spPr>
        <p:txBody>
          <a:bodyPr wrap="square" rtlCol="0">
            <a:spAutoFit/>
          </a:bodyPr>
          <a:lstStyle/>
          <a:p>
            <a:pPr marL="82550" indent="-82550">
              <a:buClr>
                <a:srgbClr val="6CA62C"/>
              </a:buClr>
              <a:buFont typeface="Arial" pitchFamily="34" charset="0"/>
              <a:buChar char="•"/>
            </a:pPr>
            <a:r>
              <a:rPr lang="en-GB" sz="900" b="1" dirty="0" smtClean="0">
                <a:solidFill>
                  <a:srgbClr val="4D4D4D"/>
                </a:solidFill>
              </a:rPr>
              <a:t>Aged 17-24 </a:t>
            </a:r>
            <a:r>
              <a:rPr lang="en-GB" sz="900" dirty="0" smtClean="0">
                <a:solidFill>
                  <a:srgbClr val="4D4D4D"/>
                </a:solidFill>
              </a:rPr>
              <a:t>(13%)</a:t>
            </a:r>
          </a:p>
          <a:p>
            <a:pPr marL="82550" indent="-82550">
              <a:buClr>
                <a:srgbClr val="6CA62C"/>
              </a:buClr>
              <a:buFont typeface="Arial" pitchFamily="34" charset="0"/>
              <a:buChar char="•"/>
            </a:pPr>
            <a:r>
              <a:rPr lang="en-GB" sz="900" b="1" dirty="0" smtClean="0">
                <a:solidFill>
                  <a:srgbClr val="4D4D4D"/>
                </a:solidFill>
              </a:rPr>
              <a:t>0-9 years driving </a:t>
            </a:r>
            <a:r>
              <a:rPr lang="en-GB" sz="900" dirty="0" smtClean="0">
                <a:solidFill>
                  <a:srgbClr val="4D4D4D"/>
                </a:solidFill>
              </a:rPr>
              <a:t>(11%)</a:t>
            </a:r>
          </a:p>
          <a:p>
            <a:pPr marL="82550" indent="-82550">
              <a:buClr>
                <a:srgbClr val="6CA62C"/>
              </a:buClr>
              <a:buFont typeface="Arial" pitchFamily="34" charset="0"/>
              <a:buChar char="•"/>
            </a:pPr>
            <a:r>
              <a:rPr lang="en-GB" sz="900" b="1" dirty="0" smtClean="0">
                <a:solidFill>
                  <a:srgbClr val="4D4D4D"/>
                </a:solidFill>
              </a:rPr>
              <a:t>Northern Ireland </a:t>
            </a:r>
            <a:r>
              <a:rPr lang="en-GB" sz="900" dirty="0" smtClean="0">
                <a:solidFill>
                  <a:srgbClr val="4D4D4D"/>
                </a:solidFill>
              </a:rPr>
              <a:t>(15%)</a:t>
            </a:r>
          </a:p>
          <a:p>
            <a:pPr marL="82550" indent="-82550">
              <a:buClr>
                <a:srgbClr val="6CA62C"/>
              </a:buClr>
              <a:buFont typeface="Arial" pitchFamily="34" charset="0"/>
              <a:buChar char="•"/>
            </a:pPr>
            <a:r>
              <a:rPr lang="en-GB" sz="900" b="1" dirty="0" smtClean="0">
                <a:solidFill>
                  <a:srgbClr val="4D4D4D"/>
                </a:solidFill>
              </a:rPr>
              <a:t>City centre </a:t>
            </a:r>
            <a:r>
              <a:rPr lang="en-GB" sz="900" dirty="0" smtClean="0">
                <a:solidFill>
                  <a:srgbClr val="4D4D4D"/>
                </a:solidFill>
              </a:rPr>
              <a:t>(10%)</a:t>
            </a:r>
          </a:p>
        </p:txBody>
      </p:sp>
      <p:cxnSp>
        <p:nvCxnSpPr>
          <p:cNvPr id="59" name="Elbow Connector 58"/>
          <p:cNvCxnSpPr>
            <a:stCxn id="76" idx="1"/>
            <a:endCxn id="58" idx="1"/>
          </p:cNvCxnSpPr>
          <p:nvPr/>
        </p:nvCxnSpPr>
        <p:spPr bwMode="auto">
          <a:xfrm rot="10800000" flipV="1">
            <a:off x="366775" y="5809017"/>
            <a:ext cx="935553" cy="560674"/>
          </a:xfrm>
          <a:prstGeom prst="bentConnector3">
            <a:avLst>
              <a:gd name="adj1" fmla="val 124435"/>
            </a:avLst>
          </a:prstGeom>
          <a:noFill/>
          <a:ln w="28575">
            <a:solidFill>
              <a:srgbClr val="92D050"/>
            </a:solidFill>
            <a:prstDash val="sysDot"/>
            <a:tailEnd type="triangle" w="lg" len="med"/>
          </a:ln>
        </p:spPr>
      </p:cxnSp>
      <p:cxnSp>
        <p:nvCxnSpPr>
          <p:cNvPr id="60" name="Elbow Connector 40"/>
          <p:cNvCxnSpPr>
            <a:stCxn id="75" idx="2"/>
            <a:endCxn id="61" idx="1"/>
          </p:cNvCxnSpPr>
          <p:nvPr/>
        </p:nvCxnSpPr>
        <p:spPr bwMode="auto">
          <a:xfrm rot="16200000" flipH="1">
            <a:off x="2890858" y="6136372"/>
            <a:ext cx="486352" cy="393740"/>
          </a:xfrm>
          <a:prstGeom prst="bentConnector2">
            <a:avLst/>
          </a:prstGeom>
          <a:noFill/>
          <a:ln w="28575">
            <a:solidFill>
              <a:srgbClr val="D71920"/>
            </a:solidFill>
            <a:prstDash val="sysDot"/>
            <a:tailEnd type="triangle" w="lg" len="med"/>
          </a:ln>
        </p:spPr>
      </p:cxnSp>
      <p:sp>
        <p:nvSpPr>
          <p:cNvPr id="61" name="TextBox 60"/>
          <p:cNvSpPr txBox="1"/>
          <p:nvPr/>
        </p:nvSpPr>
        <p:spPr>
          <a:xfrm>
            <a:off x="3330904" y="6322502"/>
            <a:ext cx="2511755" cy="507831"/>
          </a:xfrm>
          <a:prstGeom prst="rect">
            <a:avLst/>
          </a:prstGeom>
          <a:noFill/>
        </p:spPr>
        <p:txBody>
          <a:bodyPr wrap="square" rtlCol="0">
            <a:spAutoFit/>
          </a:bodyPr>
          <a:lstStyle/>
          <a:p>
            <a:pPr marL="82550" indent="-82550">
              <a:buClr>
                <a:srgbClr val="D71920"/>
              </a:buClr>
              <a:buFont typeface="Arial" pitchFamily="34" charset="0"/>
              <a:buChar char="•"/>
            </a:pPr>
            <a:r>
              <a:rPr lang="en-GB" sz="900" b="1" dirty="0" smtClean="0">
                <a:solidFill>
                  <a:srgbClr val="4D4D4D"/>
                </a:solidFill>
              </a:rPr>
              <a:t>Aged 45-64 </a:t>
            </a:r>
            <a:r>
              <a:rPr lang="en-GB" sz="900" dirty="0" smtClean="0">
                <a:solidFill>
                  <a:srgbClr val="4D4D4D"/>
                </a:solidFill>
              </a:rPr>
              <a:t>(34%)</a:t>
            </a:r>
            <a:endParaRPr lang="en-GB" sz="900" b="1" dirty="0" smtClean="0">
              <a:solidFill>
                <a:srgbClr val="4D4D4D"/>
              </a:solidFill>
            </a:endParaRPr>
          </a:p>
          <a:p>
            <a:pPr marL="82550" indent="-82550">
              <a:buClr>
                <a:srgbClr val="D71920"/>
              </a:buClr>
              <a:buFont typeface="Arial" pitchFamily="34" charset="0"/>
              <a:buChar char="•"/>
            </a:pPr>
            <a:r>
              <a:rPr lang="en-GB" sz="900" b="1" dirty="0" smtClean="0">
                <a:solidFill>
                  <a:srgbClr val="4D4D4D"/>
                </a:solidFill>
              </a:rPr>
              <a:t>41+ years of driving </a:t>
            </a:r>
            <a:r>
              <a:rPr lang="en-GB" sz="900" dirty="0" smtClean="0">
                <a:solidFill>
                  <a:srgbClr val="4D4D4D"/>
                </a:solidFill>
              </a:rPr>
              <a:t>(39%)</a:t>
            </a:r>
          </a:p>
          <a:p>
            <a:pPr marL="82550" indent="-82550">
              <a:buClr>
                <a:srgbClr val="D71920"/>
              </a:buClr>
              <a:buFont typeface="Arial" pitchFamily="34" charset="0"/>
              <a:buChar char="•"/>
            </a:pPr>
            <a:r>
              <a:rPr lang="en-GB" sz="900" b="1" dirty="0" smtClean="0">
                <a:solidFill>
                  <a:srgbClr val="4D4D4D"/>
                </a:solidFill>
              </a:rPr>
              <a:t>Village / rural </a:t>
            </a:r>
            <a:r>
              <a:rPr lang="en-GB" sz="900" dirty="0" smtClean="0">
                <a:solidFill>
                  <a:srgbClr val="4D4D4D"/>
                </a:solidFill>
              </a:rPr>
              <a:t>(33%)</a:t>
            </a:r>
          </a:p>
        </p:txBody>
      </p:sp>
      <p:sp>
        <p:nvSpPr>
          <p:cNvPr id="42" name="Isosceles Triangle 41"/>
          <p:cNvSpPr/>
          <p:nvPr/>
        </p:nvSpPr>
        <p:spPr bwMode="auto">
          <a:xfrm flipV="1">
            <a:off x="9899201" y="1872783"/>
            <a:ext cx="144000" cy="144000"/>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3" name="TextBox 42"/>
          <p:cNvSpPr txBox="1"/>
          <p:nvPr/>
        </p:nvSpPr>
        <p:spPr>
          <a:xfrm>
            <a:off x="10007794" y="1812462"/>
            <a:ext cx="559744" cy="261600"/>
          </a:xfrm>
          <a:prstGeom prst="rect">
            <a:avLst/>
          </a:prstGeom>
          <a:noFill/>
          <a:effectLst/>
        </p:spPr>
        <p:txBody>
          <a:bodyPr wrap="none" lIns="91428" tIns="45715" rIns="91428" bIns="45715" rtlCol="0">
            <a:spAutoFit/>
          </a:bodyPr>
          <a:lstStyle/>
          <a:p>
            <a:r>
              <a:rPr lang="en-GB" sz="1050" i="1" dirty="0" smtClean="0">
                <a:solidFill>
                  <a:schemeClr val="bg1">
                    <a:lumMod val="50000"/>
                  </a:schemeClr>
                </a:solidFill>
              </a:rPr>
              <a:t>(99%)</a:t>
            </a:r>
            <a:endParaRPr lang="en-GB" sz="1050" i="1" dirty="0">
              <a:solidFill>
                <a:schemeClr val="bg1">
                  <a:lumMod val="50000"/>
                </a:schemeClr>
              </a:solidFill>
            </a:endParaRPr>
          </a:p>
        </p:txBody>
      </p:sp>
      <p:sp>
        <p:nvSpPr>
          <p:cNvPr id="44" name="Isosceles Triangle 43"/>
          <p:cNvSpPr/>
          <p:nvPr/>
        </p:nvSpPr>
        <p:spPr bwMode="auto">
          <a:xfrm flipV="1">
            <a:off x="1516870" y="5367217"/>
            <a:ext cx="186430" cy="1409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9" name="Round Diagonal Corner Rectangle 48"/>
          <p:cNvSpPr/>
          <p:nvPr/>
        </p:nvSpPr>
        <p:spPr>
          <a:xfrm>
            <a:off x="266699" y="4283775"/>
            <a:ext cx="5686425" cy="419100"/>
          </a:xfrm>
          <a:prstGeom prst="round2Diag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GB" sz="1400" b="1" dirty="0" smtClean="0">
                <a:solidFill>
                  <a:schemeClr val="bg2">
                    <a:lumMod val="50000"/>
                  </a:schemeClr>
                </a:solidFill>
              </a:rPr>
              <a:t>Condition of </a:t>
            </a:r>
            <a:r>
              <a:rPr lang="en-GB" sz="1400" b="1" u="sng" dirty="0" smtClean="0">
                <a:solidFill>
                  <a:schemeClr val="bg2">
                    <a:lumMod val="50000"/>
                  </a:schemeClr>
                </a:solidFill>
              </a:rPr>
              <a:t>motorways / dual carriageways</a:t>
            </a:r>
            <a:r>
              <a:rPr lang="en-GB" sz="1400" b="1" dirty="0" smtClean="0">
                <a:solidFill>
                  <a:schemeClr val="bg2">
                    <a:lumMod val="50000"/>
                  </a:schemeClr>
                </a:solidFill>
              </a:rPr>
              <a:t> compared to a year ago…</a:t>
            </a:r>
            <a:endParaRPr lang="en-GB" sz="1400" b="1" dirty="0">
              <a:solidFill>
                <a:schemeClr val="bg2">
                  <a:lumMod val="50000"/>
                </a:schemeClr>
              </a:solidFill>
            </a:endParaRPr>
          </a:p>
        </p:txBody>
      </p:sp>
      <p:sp>
        <p:nvSpPr>
          <p:cNvPr id="63" name="Rectangle 62"/>
          <p:cNvSpPr/>
          <p:nvPr/>
        </p:nvSpPr>
        <p:spPr>
          <a:xfrm>
            <a:off x="2576950" y="3182588"/>
            <a:ext cx="676894" cy="2018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cxnSp>
        <p:nvCxnSpPr>
          <p:cNvPr id="67" name="Straight Connector 66"/>
          <p:cNvCxnSpPr/>
          <p:nvPr/>
        </p:nvCxnSpPr>
        <p:spPr>
          <a:xfrm>
            <a:off x="166256" y="4239489"/>
            <a:ext cx="10332000" cy="0"/>
          </a:xfrm>
          <a:prstGeom prst="line">
            <a:avLst/>
          </a:prstGeom>
          <a:ln w="12700">
            <a:solidFill>
              <a:schemeClr val="bg2">
                <a:lumMod val="50000"/>
              </a:schemeClr>
            </a:solidFill>
            <a:prstDash val="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8" name="Rectangle 67"/>
          <p:cNvSpPr/>
          <p:nvPr/>
        </p:nvSpPr>
        <p:spPr>
          <a:xfrm>
            <a:off x="1339929" y="2978728"/>
            <a:ext cx="676894" cy="2018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75" name="Rectangle 74"/>
          <p:cNvSpPr/>
          <p:nvPr/>
        </p:nvSpPr>
        <p:spPr>
          <a:xfrm>
            <a:off x="2598717" y="5888185"/>
            <a:ext cx="676894" cy="2018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sp>
        <p:nvSpPr>
          <p:cNvPr id="76" name="Rectangle 75"/>
          <p:cNvSpPr/>
          <p:nvPr/>
        </p:nvSpPr>
        <p:spPr>
          <a:xfrm>
            <a:off x="1302327" y="5708076"/>
            <a:ext cx="676894" cy="2018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latin typeface="Arial" pitchFamily="34" charset="0"/>
              <a:cs typeface="Arial" pitchFamily="34" charset="0"/>
            </a:endParaRPr>
          </a:p>
        </p:txBody>
      </p:sp>
      <p:graphicFrame>
        <p:nvGraphicFramePr>
          <p:cNvPr id="50" name="Chart 49"/>
          <p:cNvGraphicFramePr/>
          <p:nvPr/>
        </p:nvGraphicFramePr>
        <p:xfrm>
          <a:off x="6039191" y="1643411"/>
          <a:ext cx="4375470" cy="252028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1" name="Chart 50"/>
          <p:cNvGraphicFramePr/>
          <p:nvPr/>
        </p:nvGraphicFramePr>
        <p:xfrm>
          <a:off x="6039190" y="4239440"/>
          <a:ext cx="4374984" cy="252028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Quadrangle-presentation-template CURRENT May 2016">
  <a:themeElements>
    <a:clrScheme name="Quadrangle">
      <a:dk1>
        <a:srgbClr val="08103A"/>
      </a:dk1>
      <a:lt1>
        <a:sysClr val="window" lastClr="FFFFFF"/>
      </a:lt1>
      <a:dk2>
        <a:srgbClr val="B80000"/>
      </a:dk2>
      <a:lt2>
        <a:srgbClr val="4D4D4D"/>
      </a:lt2>
      <a:accent1>
        <a:srgbClr val="F9A307"/>
      </a:accent1>
      <a:accent2>
        <a:srgbClr val="CC0066"/>
      </a:accent2>
      <a:accent3>
        <a:srgbClr val="666699"/>
      </a:accent3>
      <a:accent4>
        <a:srgbClr val="502561"/>
      </a:accent4>
      <a:accent5>
        <a:srgbClr val="2F372D"/>
      </a:accent5>
      <a:accent6>
        <a:srgbClr val="540000"/>
      </a:accent6>
      <a:hlink>
        <a:srgbClr val="68462E"/>
      </a:hlink>
      <a:folHlink>
        <a:srgbClr val="F5C47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sz="1400" dirty="0">
            <a:latin typeface="Arial" pitchFamily="34" charset="0"/>
            <a:cs typeface="Arial" pitchFamily="34" charset="0"/>
          </a:defRPr>
        </a:defPPr>
      </a:lstStyle>
      <a:style>
        <a:lnRef idx="1">
          <a:schemeClr val="accent1"/>
        </a:lnRef>
        <a:fillRef idx="3">
          <a:schemeClr val="accent1"/>
        </a:fillRef>
        <a:effectRef idx="2">
          <a:schemeClr val="accent1"/>
        </a:effectRef>
        <a:fontRef idx="minor">
          <a:schemeClr val="lt1"/>
        </a:fontRef>
      </a:style>
    </a:spDef>
    <a:lnDef>
      <a:spPr>
        <a:ln w="12700">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1400" dirty="0" smtClean="0">
            <a:solidFill>
              <a:srgbClr val="4D4D4D"/>
            </a:solidFill>
          </a:defRPr>
        </a:defPPr>
      </a:lstStyle>
    </a:txDef>
  </a:objectDefaults>
  <a:extraClrSchemeLst/>
  <a:extLst>
    <a:ext uri="{05A4C25C-085E-4340-85A3-A5531E510DB2}">
      <thm15:themeFamily xmlns="" xmlns:thm15="http://schemas.microsoft.com/office/thememl/2012/main" name="Presentation1" id="{F66FD7CC-94C9-41C4-A0FC-EF13364D0041}" vid="{F5090AF9-3821-4A7B-9DAB-375F133EE2AA}"/>
    </a:ext>
  </a:extLst>
</a:theme>
</file>

<file path=ppt/theme/theme2.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Quadrangle-presentation-template CURRENT May 2016</Template>
  <TotalTime>6824</TotalTime>
  <Words>8938</Words>
  <Application>Microsoft Office PowerPoint</Application>
  <PresentationFormat>Custom</PresentationFormat>
  <Paragraphs>1693</Paragraphs>
  <Slides>73</Slides>
  <Notes>23</Notes>
  <HiddenSlides>0</HiddenSlides>
  <MMClips>0</MMClips>
  <ScaleCrop>false</ScaleCrop>
  <HeadingPairs>
    <vt:vector size="4" baseType="variant">
      <vt:variant>
        <vt:lpstr>Theme</vt:lpstr>
      </vt:variant>
      <vt:variant>
        <vt:i4>2</vt:i4>
      </vt:variant>
      <vt:variant>
        <vt:lpstr>Slide Titles</vt:lpstr>
      </vt:variant>
      <vt:variant>
        <vt:i4>73</vt:i4>
      </vt:variant>
    </vt:vector>
  </HeadingPairs>
  <TitlesOfParts>
    <vt:vector size="75" baseType="lpstr">
      <vt:lpstr>Quadrangle-presentation-template CURRENT May 2016</vt:lpstr>
      <vt:lpstr>BLANK</vt:lpstr>
      <vt:lpstr>Slide 1</vt:lpstr>
      <vt:lpstr>What we’ll cover.</vt:lpstr>
      <vt:lpstr>Introduction</vt:lpstr>
      <vt:lpstr>About the survey.</vt:lpstr>
      <vt:lpstr>What’s on motorists’ minds</vt:lpstr>
      <vt:lpstr>Slide 6</vt:lpstr>
      <vt:lpstr>Motorists’ concerns</vt:lpstr>
      <vt:lpstr>Slide 8</vt:lpstr>
      <vt:lpstr>Condition of local roads and motorways Motorists feel that local roads continue to be neglected.</vt:lpstr>
      <vt:lpstr>Priorities for transport investment More effective maintenance of local roads is seen as a priority area for transport investment.</vt:lpstr>
      <vt:lpstr>Motoring taxes (1)</vt:lpstr>
      <vt:lpstr>Motoring taxes (2)</vt:lpstr>
      <vt:lpstr>Motoring taxes (3)</vt:lpstr>
      <vt:lpstr>Motoring issues (1)</vt:lpstr>
      <vt:lpstr>Motoring issues (2)</vt:lpstr>
      <vt:lpstr>Motoring issues (3)</vt:lpstr>
      <vt:lpstr>Motoring issues (5)</vt:lpstr>
      <vt:lpstr>Reasons for not using public transport</vt:lpstr>
      <vt:lpstr>Motor vehicle usage</vt:lpstr>
      <vt:lpstr>Recent changes in motoring behaviour - over time</vt:lpstr>
      <vt:lpstr>Reasons for changes in motoring behaviour Personal choice remains the number 1 reason for changes in motoring behaviour.</vt:lpstr>
      <vt:lpstr>Car and the environment</vt:lpstr>
      <vt:lpstr>The local environment (1)</vt:lpstr>
      <vt:lpstr>The local environment (2)</vt:lpstr>
      <vt:lpstr>Cars of the future</vt:lpstr>
      <vt:lpstr>Choice of next car Motorists continue to foresee buying traditionally fuelled cars.</vt:lpstr>
      <vt:lpstr>Next vehicle purchase: considerations and concerns</vt:lpstr>
      <vt:lpstr>Cars of the future (1)</vt:lpstr>
      <vt:lpstr>Cars of the future (2) – focus on driverless cars There is some confidence that driverless cars will become available for purchase in the next 5 to 15 years, however, motorists are less certain about their future beyond availability.</vt:lpstr>
      <vt:lpstr>Cars of the future (3) – focus on driverless cars</vt:lpstr>
      <vt:lpstr>Cars of the future (4) – focus on driverless cars</vt:lpstr>
      <vt:lpstr>Motorways and major roads</vt:lpstr>
      <vt:lpstr>Slide 33</vt:lpstr>
      <vt:lpstr>Slide 34</vt:lpstr>
      <vt:lpstr>Slide 35</vt:lpstr>
      <vt:lpstr>Slide 36</vt:lpstr>
      <vt:lpstr>Slide 37</vt:lpstr>
      <vt:lpstr>Safety and rules</vt:lpstr>
      <vt:lpstr>Slide 39</vt:lpstr>
      <vt:lpstr>Slide 40</vt:lpstr>
      <vt:lpstr>Slide 41</vt:lpstr>
      <vt:lpstr>Slide 42</vt:lpstr>
      <vt:lpstr>Slide 43</vt:lpstr>
      <vt:lpstr>Slide 44</vt:lpstr>
      <vt:lpstr>Is it acceptable to speed?</vt:lpstr>
      <vt:lpstr>Slide 46</vt:lpstr>
      <vt:lpstr>Slide 47</vt:lpstr>
      <vt:lpstr>Slide 48</vt:lpstr>
      <vt:lpstr>Drink and drug driving</vt:lpstr>
      <vt:lpstr>Slide 50</vt:lpstr>
      <vt:lpstr>Slide 51</vt:lpstr>
      <vt:lpstr>Slide 52</vt:lpstr>
      <vt:lpstr>Slide 53</vt:lpstr>
      <vt:lpstr>Slide 54</vt:lpstr>
      <vt:lpstr>Hand-held mobile phone usage on the roads </vt:lpstr>
      <vt:lpstr>Frequency of mobile phone usage without hands-free</vt:lpstr>
      <vt:lpstr>Nature of mobile phone usage while in the car (without hands-free)</vt:lpstr>
      <vt:lpstr>Reasons why used hand-held mobile phone while driving</vt:lpstr>
      <vt:lpstr>Is it acceptable to use a hand-held phone while driving?</vt:lpstr>
      <vt:lpstr>Trust in the motor manufacturing industry</vt:lpstr>
      <vt:lpstr>Thinking back about the purchase of current vehicle</vt:lpstr>
      <vt:lpstr>Level of trust in manufacturers</vt:lpstr>
      <vt:lpstr>Purchasing intentions</vt:lpstr>
      <vt:lpstr>Emerging themes</vt:lpstr>
      <vt:lpstr>High level summary of themes.</vt:lpstr>
      <vt:lpstr>Appendix</vt:lpstr>
      <vt:lpstr>Slide 67</vt:lpstr>
      <vt:lpstr>Slide 68</vt:lpstr>
      <vt:lpstr>Type of vehicle in household.</vt:lpstr>
      <vt:lpstr>Financing your vehicle.</vt:lpstr>
      <vt:lpstr>Ownership type.</vt:lpstr>
      <vt:lpstr>Frequency of driving.</vt:lpstr>
      <vt:lpstr>Slide 73</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Martyna Elliot-Cooke;Louise Stevenson;Andy Fitzgibbons</dc:creator>
  <cp:lastModifiedBy>Martyna.Elliot-Cooke</cp:lastModifiedBy>
  <cp:revision>1551</cp:revision>
  <cp:lastPrinted>2015-02-24T15:01:04Z</cp:lastPrinted>
  <dcterms:created xsi:type="dcterms:W3CDTF">2016-06-11T09:55:31Z</dcterms:created>
  <dcterms:modified xsi:type="dcterms:W3CDTF">2016-06-27T12:42:21Z</dcterms:modified>
</cp:coreProperties>
</file>